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538" r:id="rId2"/>
    <p:sldId id="299" r:id="rId3"/>
    <p:sldId id="301" r:id="rId4"/>
    <p:sldId id="302" r:id="rId5"/>
    <p:sldId id="256" r:id="rId6"/>
    <p:sldId id="300" r:id="rId7"/>
    <p:sldId id="303" r:id="rId8"/>
    <p:sldId id="305" r:id="rId9"/>
    <p:sldId id="304" r:id="rId10"/>
    <p:sldId id="541" r:id="rId11"/>
    <p:sldId id="542" r:id="rId12"/>
    <p:sldId id="540" r:id="rId13"/>
    <p:sldId id="306" r:id="rId14"/>
    <p:sldId id="266" r:id="rId15"/>
    <p:sldId id="314" r:id="rId16"/>
    <p:sldId id="268" r:id="rId17"/>
    <p:sldId id="537" r:id="rId18"/>
    <p:sldId id="315" r:id="rId19"/>
    <p:sldId id="316" r:id="rId20"/>
    <p:sldId id="317" r:id="rId21"/>
    <p:sldId id="325" r:id="rId22"/>
    <p:sldId id="318" r:id="rId23"/>
    <p:sldId id="319" r:id="rId24"/>
    <p:sldId id="326" r:id="rId25"/>
    <p:sldId id="327" r:id="rId26"/>
    <p:sldId id="275" r:id="rId27"/>
    <p:sldId id="276" r:id="rId28"/>
    <p:sldId id="277" r:id="rId29"/>
    <p:sldId id="278" r:id="rId30"/>
    <p:sldId id="279" r:id="rId31"/>
    <p:sldId id="280" r:id="rId32"/>
    <p:sldId id="328" r:id="rId33"/>
    <p:sldId id="288" r:id="rId34"/>
    <p:sldId id="284" r:id="rId35"/>
    <p:sldId id="287" r:id="rId36"/>
    <p:sldId id="331" r:id="rId37"/>
    <p:sldId id="293" r:id="rId38"/>
    <p:sldId id="297" r:id="rId39"/>
    <p:sldId id="535" r:id="rId40"/>
    <p:sldId id="295" r:id="rId41"/>
    <p:sldId id="283" r:id="rId42"/>
    <p:sldId id="323" r:id="rId43"/>
    <p:sldId id="543" r:id="rId44"/>
    <p:sldId id="273" r:id="rId45"/>
    <p:sldId id="324" r:id="rId46"/>
    <p:sldId id="536"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lmcal2" initials="m" lastIdx="1" clrIdx="0">
    <p:extLst>
      <p:ext uri="{19B8F6BF-5375-455C-9EA6-DF929625EA0E}">
        <p15:presenceInfo xmlns:p15="http://schemas.microsoft.com/office/powerpoint/2012/main" userId="mlmcal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67553" autoAdjust="0"/>
  </p:normalViewPr>
  <p:slideViewPr>
    <p:cSldViewPr snapToGrid="0">
      <p:cViewPr varScale="1">
        <p:scale>
          <a:sx n="46" d="100"/>
          <a:sy n="46" d="100"/>
        </p:scale>
        <p:origin x="169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E8665-CE20-42E3-B672-4D5E58C67851}" type="doc">
      <dgm:prSet loTypeId="urn:microsoft.com/office/officeart/2005/8/layout/venn1" loCatId="relationship" qsTypeId="urn:microsoft.com/office/officeart/2005/8/quickstyle/simple1" qsCatId="simple" csTypeId="urn:microsoft.com/office/officeart/2005/8/colors/accent1_2" csCatId="accent1" phldr="1"/>
      <dgm:spPr/>
    </dgm:pt>
    <dgm:pt modelId="{33CD111C-5174-47D0-807C-4F5FDA0F4D87}">
      <dgm:prSet phldrT="[Text]" custT="1"/>
      <dgm:spPr>
        <a:solidFill>
          <a:schemeClr val="accent3">
            <a:lumMod val="75000"/>
            <a:alpha val="50000"/>
          </a:schemeClr>
        </a:solidFill>
      </dgm:spPr>
      <dgm:t>
        <a:bodyPr/>
        <a:lstStyle/>
        <a:p>
          <a:endParaRPr lang="en-US" sz="2800" dirty="0"/>
        </a:p>
      </dgm:t>
    </dgm:pt>
    <dgm:pt modelId="{1D7BC635-2813-4E3E-922B-8619D523C7C7}" type="parTrans" cxnId="{3AF8EE41-512E-4F87-9506-0240064AC40C}">
      <dgm:prSet/>
      <dgm:spPr/>
      <dgm:t>
        <a:bodyPr/>
        <a:lstStyle/>
        <a:p>
          <a:endParaRPr lang="en-US" sz="1600"/>
        </a:p>
      </dgm:t>
    </dgm:pt>
    <dgm:pt modelId="{D52258A8-4029-477F-88F6-4206023F4AFE}" type="sibTrans" cxnId="{3AF8EE41-512E-4F87-9506-0240064AC40C}">
      <dgm:prSet/>
      <dgm:spPr/>
      <dgm:t>
        <a:bodyPr/>
        <a:lstStyle/>
        <a:p>
          <a:endParaRPr lang="en-US" sz="1600"/>
        </a:p>
      </dgm:t>
    </dgm:pt>
    <dgm:pt modelId="{CC3D1CDD-E684-44A9-B800-FBBEB10BA639}">
      <dgm:prSet phldrT="[Text]" custT="1"/>
      <dgm:spPr/>
      <dgm:t>
        <a:bodyPr/>
        <a:lstStyle/>
        <a:p>
          <a:endParaRPr lang="en-US" sz="2000" dirty="0"/>
        </a:p>
      </dgm:t>
    </dgm:pt>
    <dgm:pt modelId="{05D1DE90-55D6-492E-A120-0EA26A290378}" type="parTrans" cxnId="{3969CBE5-05FB-4935-AB22-582D0DB34621}">
      <dgm:prSet/>
      <dgm:spPr/>
      <dgm:t>
        <a:bodyPr/>
        <a:lstStyle/>
        <a:p>
          <a:endParaRPr lang="en-US" sz="1600"/>
        </a:p>
      </dgm:t>
    </dgm:pt>
    <dgm:pt modelId="{DBCC9989-3977-4CCA-AB64-000171D7A083}" type="sibTrans" cxnId="{3969CBE5-05FB-4935-AB22-582D0DB34621}">
      <dgm:prSet/>
      <dgm:spPr/>
      <dgm:t>
        <a:bodyPr/>
        <a:lstStyle/>
        <a:p>
          <a:endParaRPr lang="en-US" sz="1600"/>
        </a:p>
      </dgm:t>
    </dgm:pt>
    <dgm:pt modelId="{CE273E40-5395-41DF-A1F4-4C81F0C37682}" type="pres">
      <dgm:prSet presAssocID="{F1BE8665-CE20-42E3-B672-4D5E58C67851}" presName="compositeShape" presStyleCnt="0">
        <dgm:presLayoutVars>
          <dgm:chMax val="7"/>
          <dgm:dir/>
          <dgm:resizeHandles val="exact"/>
        </dgm:presLayoutVars>
      </dgm:prSet>
      <dgm:spPr/>
    </dgm:pt>
    <dgm:pt modelId="{0ADCEA91-A7FF-4E77-96E9-AA9475EBFE3D}" type="pres">
      <dgm:prSet presAssocID="{CC3D1CDD-E684-44A9-B800-FBBEB10BA639}" presName="circ1" presStyleLbl="vennNode1" presStyleIdx="0" presStyleCnt="2"/>
      <dgm:spPr/>
    </dgm:pt>
    <dgm:pt modelId="{33D16C53-81EC-4F64-AFF3-D298849A5E51}" type="pres">
      <dgm:prSet presAssocID="{CC3D1CDD-E684-44A9-B800-FBBEB10BA639}" presName="circ1Tx" presStyleLbl="revTx" presStyleIdx="0" presStyleCnt="0">
        <dgm:presLayoutVars>
          <dgm:chMax val="0"/>
          <dgm:chPref val="0"/>
          <dgm:bulletEnabled val="1"/>
        </dgm:presLayoutVars>
      </dgm:prSet>
      <dgm:spPr/>
    </dgm:pt>
    <dgm:pt modelId="{25699F5F-EBB9-4E1A-ADC5-0237CC8D198E}" type="pres">
      <dgm:prSet presAssocID="{33CD111C-5174-47D0-807C-4F5FDA0F4D87}" presName="circ2" presStyleLbl="vennNode1" presStyleIdx="1" presStyleCnt="2" custLinFactNeighborX="-3471" custLinFactNeighborY="483"/>
      <dgm:spPr/>
    </dgm:pt>
    <dgm:pt modelId="{F88C92E0-62E6-4C91-9FB7-42193DF9E882}" type="pres">
      <dgm:prSet presAssocID="{33CD111C-5174-47D0-807C-4F5FDA0F4D87}" presName="circ2Tx" presStyleLbl="revTx" presStyleIdx="0" presStyleCnt="0">
        <dgm:presLayoutVars>
          <dgm:chMax val="0"/>
          <dgm:chPref val="0"/>
          <dgm:bulletEnabled val="1"/>
        </dgm:presLayoutVars>
      </dgm:prSet>
      <dgm:spPr/>
    </dgm:pt>
  </dgm:ptLst>
  <dgm:cxnLst>
    <dgm:cxn modelId="{C9280815-460F-410B-89E9-6180ED457AFA}" type="presOf" srcId="{33CD111C-5174-47D0-807C-4F5FDA0F4D87}" destId="{25699F5F-EBB9-4E1A-ADC5-0237CC8D198E}" srcOrd="0" destOrd="0" presId="urn:microsoft.com/office/officeart/2005/8/layout/venn1"/>
    <dgm:cxn modelId="{3AF8EE41-512E-4F87-9506-0240064AC40C}" srcId="{F1BE8665-CE20-42E3-B672-4D5E58C67851}" destId="{33CD111C-5174-47D0-807C-4F5FDA0F4D87}" srcOrd="1" destOrd="0" parTransId="{1D7BC635-2813-4E3E-922B-8619D523C7C7}" sibTransId="{D52258A8-4029-477F-88F6-4206023F4AFE}"/>
    <dgm:cxn modelId="{F489CF6D-3358-4B03-88AC-BABE8CA4E4ED}" type="presOf" srcId="{CC3D1CDD-E684-44A9-B800-FBBEB10BA639}" destId="{33D16C53-81EC-4F64-AFF3-D298849A5E51}" srcOrd="1" destOrd="0" presId="urn:microsoft.com/office/officeart/2005/8/layout/venn1"/>
    <dgm:cxn modelId="{3CECF872-97D8-4CFD-B811-8F42EB1EF8D4}" type="presOf" srcId="{33CD111C-5174-47D0-807C-4F5FDA0F4D87}" destId="{F88C92E0-62E6-4C91-9FB7-42193DF9E882}" srcOrd="1" destOrd="0" presId="urn:microsoft.com/office/officeart/2005/8/layout/venn1"/>
    <dgm:cxn modelId="{4B175779-0A7A-426C-A058-452E00B2297D}" type="presOf" srcId="{F1BE8665-CE20-42E3-B672-4D5E58C67851}" destId="{CE273E40-5395-41DF-A1F4-4C81F0C37682}" srcOrd="0" destOrd="0" presId="urn:microsoft.com/office/officeart/2005/8/layout/venn1"/>
    <dgm:cxn modelId="{3969CBE5-05FB-4935-AB22-582D0DB34621}" srcId="{F1BE8665-CE20-42E3-B672-4D5E58C67851}" destId="{CC3D1CDD-E684-44A9-B800-FBBEB10BA639}" srcOrd="0" destOrd="0" parTransId="{05D1DE90-55D6-492E-A120-0EA26A290378}" sibTransId="{DBCC9989-3977-4CCA-AB64-000171D7A083}"/>
    <dgm:cxn modelId="{10F2A5F3-5B8D-4454-8F75-64941195B48C}" type="presOf" srcId="{CC3D1CDD-E684-44A9-B800-FBBEB10BA639}" destId="{0ADCEA91-A7FF-4E77-96E9-AA9475EBFE3D}" srcOrd="0" destOrd="0" presId="urn:microsoft.com/office/officeart/2005/8/layout/venn1"/>
    <dgm:cxn modelId="{C687742D-3F2E-49B3-9546-827CBD4F53D1}" type="presParOf" srcId="{CE273E40-5395-41DF-A1F4-4C81F0C37682}" destId="{0ADCEA91-A7FF-4E77-96E9-AA9475EBFE3D}" srcOrd="0" destOrd="0" presId="urn:microsoft.com/office/officeart/2005/8/layout/venn1"/>
    <dgm:cxn modelId="{B3A10DF2-03E1-4C4E-8055-DDA730F7F2D5}" type="presParOf" srcId="{CE273E40-5395-41DF-A1F4-4C81F0C37682}" destId="{33D16C53-81EC-4F64-AFF3-D298849A5E51}" srcOrd="1" destOrd="0" presId="urn:microsoft.com/office/officeart/2005/8/layout/venn1"/>
    <dgm:cxn modelId="{9D96F7E6-3DAF-4124-B88E-A0100D56E8C6}" type="presParOf" srcId="{CE273E40-5395-41DF-A1F4-4C81F0C37682}" destId="{25699F5F-EBB9-4E1A-ADC5-0237CC8D198E}" srcOrd="2" destOrd="0" presId="urn:microsoft.com/office/officeart/2005/8/layout/venn1"/>
    <dgm:cxn modelId="{1E804AFA-C360-4E1B-86F8-D1EA8FAF63D4}" type="presParOf" srcId="{CE273E40-5395-41DF-A1F4-4C81F0C37682}" destId="{F88C92E0-62E6-4C91-9FB7-42193DF9E882}"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CEA91-A7FF-4E77-96E9-AA9475EBFE3D}">
      <dsp:nvSpPr>
        <dsp:cNvPr id="0" name=""/>
        <dsp:cNvSpPr/>
      </dsp:nvSpPr>
      <dsp:spPr>
        <a:xfrm>
          <a:off x="193670" y="112051"/>
          <a:ext cx="4777213" cy="477721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860759" y="675387"/>
        <a:ext cx="2754429" cy="3650540"/>
      </dsp:txXfrm>
    </dsp:sp>
    <dsp:sp modelId="{25699F5F-EBB9-4E1A-ADC5-0237CC8D198E}">
      <dsp:nvSpPr>
        <dsp:cNvPr id="0" name=""/>
        <dsp:cNvSpPr/>
      </dsp:nvSpPr>
      <dsp:spPr>
        <a:xfrm>
          <a:off x="3470890" y="135125"/>
          <a:ext cx="4777213" cy="4777213"/>
        </a:xfrm>
        <a:prstGeom prst="ellipse">
          <a:avLst/>
        </a:prstGeom>
        <a:solidFill>
          <a:schemeClr val="accent3">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4826585" y="698461"/>
        <a:ext cx="2754429" cy="365054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E08F8-8599-42C2-B144-AFE3DF132F43}" type="datetimeFigureOut">
              <a:rPr lang="en-US" smtClean="0"/>
              <a:t>2/27/2019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8A72D6-025B-4632-A72C-4386ED6225A4}" type="slidenum">
              <a:rPr lang="en-US" smtClean="0"/>
              <a:t>‹#›</a:t>
            </a:fld>
            <a:endParaRPr lang="en-US"/>
          </a:p>
        </p:txBody>
      </p:sp>
    </p:spTree>
    <p:extLst>
      <p:ext uri="{BB962C8B-B14F-4D97-AF65-F5344CB8AC3E}">
        <p14:creationId xmlns:p14="http://schemas.microsoft.com/office/powerpoint/2010/main" val="226256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A72D6-025B-4632-A72C-4386ED6225A4}" type="slidenum">
              <a:rPr lang="en-US" smtClean="0"/>
              <a:t>1</a:t>
            </a:fld>
            <a:endParaRPr lang="en-US"/>
          </a:p>
        </p:txBody>
      </p:sp>
    </p:spTree>
    <p:extLst>
      <p:ext uri="{BB962C8B-B14F-4D97-AF65-F5344CB8AC3E}">
        <p14:creationId xmlns:p14="http://schemas.microsoft.com/office/powerpoint/2010/main" val="1280559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dirty="0">
                <a:latin typeface="+mn-lt"/>
              </a:rPr>
              <a:t>\</a:t>
            </a:r>
          </a:p>
        </p:txBody>
      </p:sp>
      <p:sp>
        <p:nvSpPr>
          <p:cNvPr id="4" name="Slide Number Placeholder 3"/>
          <p:cNvSpPr>
            <a:spLocks noGrp="1"/>
          </p:cNvSpPr>
          <p:nvPr>
            <p:ph type="sldNum" sz="quarter" idx="10"/>
          </p:nvPr>
        </p:nvSpPr>
        <p:spPr/>
        <p:txBody>
          <a:bodyPr/>
          <a:lstStyle/>
          <a:p>
            <a:fld id="{568A72D6-025B-4632-A72C-4386ED6225A4}" type="slidenum">
              <a:rPr lang="en-US" smtClean="0"/>
              <a:t>10</a:t>
            </a:fld>
            <a:endParaRPr lang="en-US"/>
          </a:p>
        </p:txBody>
      </p:sp>
    </p:spTree>
    <p:extLst>
      <p:ext uri="{BB962C8B-B14F-4D97-AF65-F5344CB8AC3E}">
        <p14:creationId xmlns:p14="http://schemas.microsoft.com/office/powerpoint/2010/main" val="1860597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dirty="0">
                <a:latin typeface="+mn-lt"/>
              </a:rPr>
              <a:t>\</a:t>
            </a:r>
          </a:p>
        </p:txBody>
      </p:sp>
      <p:sp>
        <p:nvSpPr>
          <p:cNvPr id="4" name="Slide Number Placeholder 3"/>
          <p:cNvSpPr>
            <a:spLocks noGrp="1"/>
          </p:cNvSpPr>
          <p:nvPr>
            <p:ph type="sldNum" sz="quarter" idx="10"/>
          </p:nvPr>
        </p:nvSpPr>
        <p:spPr/>
        <p:txBody>
          <a:bodyPr/>
          <a:lstStyle/>
          <a:p>
            <a:fld id="{568A72D6-025B-4632-A72C-4386ED6225A4}" type="slidenum">
              <a:rPr lang="en-US" smtClean="0"/>
              <a:t>11</a:t>
            </a:fld>
            <a:endParaRPr lang="en-US"/>
          </a:p>
        </p:txBody>
      </p:sp>
    </p:spTree>
    <p:extLst>
      <p:ext uri="{BB962C8B-B14F-4D97-AF65-F5344CB8AC3E}">
        <p14:creationId xmlns:p14="http://schemas.microsoft.com/office/powerpoint/2010/main" val="1848665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568A72D6-025B-4632-A72C-4386ED6225A4}" type="slidenum">
              <a:rPr lang="en-US" smtClean="0"/>
              <a:t>12</a:t>
            </a:fld>
            <a:endParaRPr lang="en-US"/>
          </a:p>
        </p:txBody>
      </p:sp>
    </p:spTree>
    <p:extLst>
      <p:ext uri="{BB962C8B-B14F-4D97-AF65-F5344CB8AC3E}">
        <p14:creationId xmlns:p14="http://schemas.microsoft.com/office/powerpoint/2010/main" val="1982221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E15E24B-B31C-486F-A68A-C4C885447679}" type="slidenum">
              <a:rPr lang="en-US" smtClean="0"/>
              <a:pPr/>
              <a:t>13</a:t>
            </a:fld>
            <a:endParaRPr lang="en-US"/>
          </a:p>
        </p:txBody>
      </p:sp>
      <p:sp>
        <p:nvSpPr>
          <p:cNvPr id="38915" name="Rectangle 2"/>
          <p:cNvSpPr>
            <a:spLocks noGrp="1" noRot="1" noChangeAspect="1" noChangeArrowheads="1" noTextEdit="1"/>
          </p:cNvSpPr>
          <p:nvPr>
            <p:ph type="sldImg"/>
          </p:nvPr>
        </p:nvSpPr>
        <p:spPr>
          <a:xfrm>
            <a:off x="1371600" y="1143000"/>
            <a:ext cx="4114800" cy="3086100"/>
          </a:xfrm>
          <a:ln/>
        </p:spPr>
      </p:sp>
      <p:sp>
        <p:nvSpPr>
          <p:cNvPr id="38916" name="Rectangle 3"/>
          <p:cNvSpPr>
            <a:spLocks noGrp="1" noChangeArrowheads="1"/>
          </p:cNvSpPr>
          <p:nvPr>
            <p:ph type="body" idx="1"/>
          </p:nvPr>
        </p:nvSpPr>
        <p:spPr>
          <a:noFill/>
          <a:ln/>
        </p:spPr>
        <p:txBody>
          <a:bodyPr/>
          <a:lstStyle/>
          <a:p>
            <a:pPr defTabSz="864931">
              <a:buFont typeface="Arial" pitchFamily="34" charset="0"/>
              <a:buChar char="•"/>
              <a:defRPr/>
            </a:pPr>
            <a:r>
              <a:rPr lang="en-US" sz="1000" dirty="0">
                <a:latin typeface="+mn-lt"/>
                <a:ea typeface="+mn-ea"/>
                <a:cs typeface="+mn-cs"/>
              </a:rPr>
              <a:t>Poor water quality may have a specific and observable source, such as a sewage treatment plant outfall or an industrial discharge. These are referred to as </a:t>
            </a:r>
            <a:r>
              <a:rPr lang="en-US" sz="1000" u="sng" dirty="0">
                <a:latin typeface="+mn-lt"/>
                <a:ea typeface="+mn-ea"/>
                <a:cs typeface="+mn-cs"/>
              </a:rPr>
              <a:t>point sources</a:t>
            </a:r>
            <a:r>
              <a:rPr lang="en-US" sz="1000" dirty="0">
                <a:latin typeface="+mn-lt"/>
                <a:ea typeface="+mn-ea"/>
                <a:cs typeface="+mn-cs"/>
              </a:rPr>
              <a:t> of pollution. </a:t>
            </a:r>
          </a:p>
          <a:p>
            <a:pPr defTabSz="864931">
              <a:buFont typeface="Arial" pitchFamily="34" charset="0"/>
              <a:buChar char="•"/>
              <a:defRPr/>
            </a:pPr>
            <a:endParaRPr lang="en-US" sz="1000" dirty="0">
              <a:latin typeface="+mn-lt"/>
              <a:ea typeface="+mn-ea"/>
              <a:cs typeface="+mn-cs"/>
            </a:endParaRPr>
          </a:p>
          <a:p>
            <a:pPr defTabSz="864931">
              <a:buFont typeface="Arial" pitchFamily="34" charset="0"/>
              <a:buChar char="•"/>
              <a:defRPr/>
            </a:pPr>
            <a:r>
              <a:rPr lang="en-US" sz="1000" dirty="0">
                <a:latin typeface="+mn-lt"/>
                <a:ea typeface="+mn-ea"/>
                <a:cs typeface="+mn-cs"/>
              </a:rPr>
              <a:t>However, not all sources of pollution will be easily identifiable. Most pollution is carried into streams by rain and snowmelt running off the ground surface. This is referred to as </a:t>
            </a:r>
            <a:r>
              <a:rPr lang="en-US" sz="1000" u="sng" dirty="0">
                <a:latin typeface="+mn-lt"/>
                <a:ea typeface="+mn-ea"/>
                <a:cs typeface="+mn-cs"/>
              </a:rPr>
              <a:t>nonpoint source pollution</a:t>
            </a:r>
            <a:r>
              <a:rPr lang="en-US" sz="1000" dirty="0">
                <a:latin typeface="+mn-lt"/>
                <a:ea typeface="+mn-ea"/>
                <a:cs typeface="+mn-cs"/>
              </a:rPr>
              <a:t>. </a:t>
            </a:r>
          </a:p>
          <a:p>
            <a:pPr defTabSz="864931">
              <a:buFont typeface="Arial" pitchFamily="34" charset="0"/>
              <a:buChar char="•"/>
              <a:defRPr/>
            </a:pPr>
            <a:endParaRPr lang="en-US" sz="1000" dirty="0">
              <a:latin typeface="+mn-lt"/>
              <a:ea typeface="+mn-ea"/>
              <a:cs typeface="+mn-cs"/>
            </a:endParaRPr>
          </a:p>
          <a:p>
            <a:pPr>
              <a:buFont typeface="Arial" pitchFamily="34" charset="0"/>
              <a:buChar char="•"/>
            </a:pPr>
            <a:r>
              <a:rPr lang="en-US" sz="1000" dirty="0">
                <a:latin typeface="+mn-lt"/>
              </a:rPr>
              <a:t>Most nonpoint source pollution is from land that is:</a:t>
            </a:r>
          </a:p>
          <a:p>
            <a:pPr lvl="1">
              <a:buFont typeface="Arial" pitchFamily="34" charset="0"/>
              <a:buChar char="•"/>
            </a:pPr>
            <a:r>
              <a:rPr lang="en-US" sz="1000" dirty="0">
                <a:latin typeface="+mn-lt"/>
              </a:rPr>
              <a:t>built on or paved</a:t>
            </a:r>
          </a:p>
          <a:p>
            <a:pPr lvl="1">
              <a:buFont typeface="Arial" pitchFamily="34" charset="0"/>
              <a:buChar char="•"/>
            </a:pPr>
            <a:r>
              <a:rPr lang="en-US" sz="1000" dirty="0">
                <a:latin typeface="+mn-lt"/>
              </a:rPr>
              <a:t>farmed</a:t>
            </a:r>
          </a:p>
          <a:p>
            <a:pPr lvl="1">
              <a:buFont typeface="Arial" pitchFamily="34" charset="0"/>
              <a:buChar char="•"/>
            </a:pPr>
            <a:r>
              <a:rPr lang="en-US" sz="1000" dirty="0">
                <a:latin typeface="+mn-lt"/>
              </a:rPr>
              <a:t>bare soil</a:t>
            </a:r>
          </a:p>
          <a:p>
            <a:pPr defTabSz="864931">
              <a:buFont typeface="Arial" pitchFamily="34" charset="0"/>
              <a:buChar char="•"/>
              <a:defRPr/>
            </a:pPr>
            <a:endParaRPr lang="en-US" sz="1100" dirty="0">
              <a:latin typeface="+mn-lt"/>
              <a:ea typeface="+mn-ea"/>
              <a:cs typeface="+mn-cs"/>
            </a:endParaRPr>
          </a:p>
          <a:p>
            <a:pPr defTabSz="864931">
              <a:defRPr/>
            </a:pPr>
            <a:endParaRPr lang="en-US" sz="1100" dirty="0">
              <a:latin typeface="Times New Roman" pitchFamily="18" charset="0"/>
              <a:ea typeface="+mn-ea"/>
              <a:cs typeface="+mn-cs"/>
            </a:endParaRPr>
          </a:p>
          <a:p>
            <a:endParaRPr lang="en-US" dirty="0"/>
          </a:p>
        </p:txBody>
      </p:sp>
    </p:spTree>
    <p:extLst>
      <p:ext uri="{BB962C8B-B14F-4D97-AF65-F5344CB8AC3E}">
        <p14:creationId xmlns:p14="http://schemas.microsoft.com/office/powerpoint/2010/main" val="2883562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dirty="0"/>
              <a:t>The CWA has been very successful at addressing the point sources of pollution, but reduction of nonpoint pollution has proven much more difficult.  </a:t>
            </a:r>
          </a:p>
          <a:p>
            <a:endParaRPr lang="en-US" sz="1000" dirty="0"/>
          </a:p>
          <a:p>
            <a:r>
              <a:rPr lang="en-US" sz="1000" dirty="0"/>
              <a:t>Why do you think nonpoint sources pose a greater challenge?</a:t>
            </a:r>
          </a:p>
          <a:p>
            <a:r>
              <a:rPr lang="en-US" sz="1000" dirty="0"/>
              <a:t>Some of the reasons include:</a:t>
            </a:r>
          </a:p>
          <a:p>
            <a:pPr marL="171450" indent="-171450">
              <a:buFont typeface="Arial" panose="020B0604020202020204" pitchFamily="34" charset="0"/>
              <a:buChar char="•"/>
            </a:pPr>
            <a:r>
              <a:rPr lang="en-US" sz="1000" dirty="0"/>
              <a:t>The widespread and diffuse nature of these sources make it difficult to target control measures.</a:t>
            </a:r>
          </a:p>
          <a:p>
            <a:pPr marL="171450" indent="-171450">
              <a:buFont typeface="Arial" panose="020B0604020202020204" pitchFamily="34" charset="0"/>
              <a:buChar char="•"/>
            </a:pPr>
            <a:r>
              <a:rPr lang="en-US" sz="1000" dirty="0"/>
              <a:t>The nonpoint management practices (often referred to as “best management practices” or BMPs)  are mainly voluntary, so that adds to the difficulty.</a:t>
            </a:r>
          </a:p>
          <a:p>
            <a:pPr marL="171450" indent="-171450">
              <a:buFont typeface="Arial" panose="020B0604020202020204" pitchFamily="34" charset="0"/>
              <a:buChar char="•"/>
            </a:pPr>
            <a:r>
              <a:rPr lang="en-US" sz="1000" dirty="0"/>
              <a:t>And, there is a lot of collaboration and coordination required to make a significant improvement in water quality.</a:t>
            </a:r>
          </a:p>
        </p:txBody>
      </p:sp>
      <p:sp>
        <p:nvSpPr>
          <p:cNvPr id="4" name="Slide Number Placeholder 3"/>
          <p:cNvSpPr>
            <a:spLocks noGrp="1"/>
          </p:cNvSpPr>
          <p:nvPr>
            <p:ph type="sldNum" sz="quarter" idx="10"/>
          </p:nvPr>
        </p:nvSpPr>
        <p:spPr/>
        <p:txBody>
          <a:bodyPr/>
          <a:lstStyle/>
          <a:p>
            <a:fld id="{568A72D6-025B-4632-A72C-4386ED6225A4}" type="slidenum">
              <a:rPr lang="en-US" smtClean="0"/>
              <a:t>14</a:t>
            </a:fld>
            <a:endParaRPr lang="en-US"/>
          </a:p>
        </p:txBody>
      </p:sp>
    </p:spTree>
    <p:extLst>
      <p:ext uri="{BB962C8B-B14F-4D97-AF65-F5344CB8AC3E}">
        <p14:creationId xmlns:p14="http://schemas.microsoft.com/office/powerpoint/2010/main" val="2465194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2D2179-0B67-4D57-812F-B27BEBEEB5A3}" type="slidenum">
              <a:rPr lang="en-US" smtClean="0"/>
              <a:pPr>
                <a:defRPr/>
              </a:pPr>
              <a:t>15</a:t>
            </a:fld>
            <a:endParaRPr lang="en-US"/>
          </a:p>
        </p:txBody>
      </p:sp>
    </p:spTree>
    <p:extLst>
      <p:ext uri="{BB962C8B-B14F-4D97-AF65-F5344CB8AC3E}">
        <p14:creationId xmlns:p14="http://schemas.microsoft.com/office/powerpoint/2010/main" val="1495912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lnSpc>
                <a:spcPct val="80000"/>
              </a:lnSpc>
              <a:buNone/>
            </a:pPr>
            <a:r>
              <a:rPr lang="en-US" sz="1000" b="0" dirty="0">
                <a:latin typeface="+mn-lt"/>
              </a:rPr>
              <a:t>The Clean Water Act has 7 “Titles” or major sections.  Some of these Titles are referenced frequently as a watershed coordinator and others rarely.  We will highlight some of the pertinent programs and elements here as an overview and go into more detail later in the training.</a:t>
            </a:r>
          </a:p>
          <a:p>
            <a:pPr marL="0" indent="0">
              <a:lnSpc>
                <a:spcPct val="80000"/>
              </a:lnSpc>
              <a:buNone/>
            </a:pPr>
            <a:r>
              <a:rPr lang="en-US" sz="1000" b="0" dirty="0">
                <a:latin typeface="+mn-lt"/>
              </a:rPr>
              <a:t> </a:t>
            </a:r>
          </a:p>
          <a:p>
            <a:pPr marL="0" indent="0">
              <a:lnSpc>
                <a:spcPct val="80000"/>
              </a:lnSpc>
              <a:buNone/>
            </a:pPr>
            <a:r>
              <a:rPr lang="en-US" sz="1000" b="1" dirty="0">
                <a:latin typeface="+mn-lt"/>
              </a:rPr>
              <a:t>I: Research and Related Programs</a:t>
            </a:r>
          </a:p>
          <a:p>
            <a:pPr lvl="1">
              <a:lnSpc>
                <a:spcPct val="120000"/>
              </a:lnSpc>
            </a:pPr>
            <a:r>
              <a:rPr lang="en-US" sz="1000" dirty="0">
                <a:latin typeface="+mn-lt"/>
              </a:rPr>
              <a:t>Research (Section 104)</a:t>
            </a:r>
          </a:p>
          <a:p>
            <a:pPr lvl="1">
              <a:lnSpc>
                <a:spcPct val="120000"/>
              </a:lnSpc>
            </a:pPr>
            <a:r>
              <a:rPr lang="en-US" sz="1000" dirty="0">
                <a:latin typeface="+mn-lt"/>
              </a:rPr>
              <a:t>Pollution control programs (106)</a:t>
            </a:r>
          </a:p>
          <a:p>
            <a:pPr marL="0" indent="0">
              <a:lnSpc>
                <a:spcPct val="80000"/>
              </a:lnSpc>
              <a:buNone/>
            </a:pPr>
            <a:r>
              <a:rPr lang="en-US" sz="1000" b="1" dirty="0">
                <a:latin typeface="+mn-lt"/>
              </a:rPr>
              <a:t>II: Grants for Construction of Treatment Works</a:t>
            </a:r>
          </a:p>
          <a:p>
            <a:pPr lvl="1">
              <a:lnSpc>
                <a:spcPct val="120000"/>
              </a:lnSpc>
            </a:pPr>
            <a:r>
              <a:rPr lang="en-US" sz="1000" dirty="0">
                <a:latin typeface="+mn-lt"/>
              </a:rPr>
              <a:t>Develop Waste Treatment Management Plans and Facilities (201) for Areas (208) and Basins (209)</a:t>
            </a:r>
          </a:p>
          <a:p>
            <a:pPr marL="0" indent="0">
              <a:lnSpc>
                <a:spcPct val="80000"/>
              </a:lnSpc>
              <a:buNone/>
            </a:pPr>
            <a:r>
              <a:rPr lang="en-US" sz="1000" b="1" dirty="0">
                <a:latin typeface="+mn-lt"/>
              </a:rPr>
              <a:t>III: Standards and Enforcement</a:t>
            </a:r>
          </a:p>
          <a:p>
            <a:pPr lvl="1">
              <a:lnSpc>
                <a:spcPct val="120000"/>
              </a:lnSpc>
            </a:pPr>
            <a:r>
              <a:rPr lang="en-US" sz="1000" dirty="0">
                <a:latin typeface="+mn-lt"/>
              </a:rPr>
              <a:t>Effluent Limits (301)</a:t>
            </a:r>
          </a:p>
          <a:p>
            <a:pPr lvl="1">
              <a:lnSpc>
                <a:spcPct val="120000"/>
              </a:lnSpc>
            </a:pPr>
            <a:r>
              <a:rPr lang="en-US" sz="1000" dirty="0">
                <a:latin typeface="+mn-lt"/>
              </a:rPr>
              <a:t>Water Quality Related Effluent Limits (302)</a:t>
            </a:r>
          </a:p>
          <a:p>
            <a:pPr lvl="1">
              <a:lnSpc>
                <a:spcPct val="120000"/>
              </a:lnSpc>
            </a:pPr>
            <a:r>
              <a:rPr lang="en-US" sz="1000" dirty="0">
                <a:latin typeface="+mn-lt"/>
              </a:rPr>
              <a:t>Water Quality Standards and Implementation Plans (303)</a:t>
            </a:r>
          </a:p>
          <a:p>
            <a:pPr lvl="2">
              <a:lnSpc>
                <a:spcPct val="120000"/>
              </a:lnSpc>
            </a:pPr>
            <a:r>
              <a:rPr lang="en-US" sz="1000" dirty="0">
                <a:latin typeface="+mn-lt"/>
              </a:rPr>
              <a:t>Designated Uses, Water Quality Criteria, Anti-degradation, Annual List of Impaired Waters – 303(d) List, Total Maximum Daily Load (TMDL)</a:t>
            </a:r>
          </a:p>
          <a:p>
            <a:pPr lvl="1">
              <a:lnSpc>
                <a:spcPct val="120000"/>
              </a:lnSpc>
            </a:pPr>
            <a:r>
              <a:rPr lang="en-US" sz="1000" dirty="0">
                <a:latin typeface="+mn-lt"/>
              </a:rPr>
              <a:t>Water Quality Inventory (305)</a:t>
            </a:r>
          </a:p>
          <a:p>
            <a:pPr lvl="2">
              <a:lnSpc>
                <a:spcPct val="120000"/>
              </a:lnSpc>
            </a:pPr>
            <a:r>
              <a:rPr lang="en-US" sz="1000" dirty="0">
                <a:latin typeface="+mn-lt"/>
              </a:rPr>
              <a:t>Bi-annual state reports to congress – 305(b) Report</a:t>
            </a:r>
          </a:p>
          <a:p>
            <a:pPr lvl="1"/>
            <a:r>
              <a:rPr lang="en-US" sz="1000" dirty="0">
                <a:latin typeface="+mn-lt"/>
              </a:rPr>
              <a:t>Toxic and Pretreatment Effluent Standards (307)</a:t>
            </a:r>
          </a:p>
          <a:p>
            <a:pPr lvl="1"/>
            <a:r>
              <a:rPr lang="en-US" sz="1000" dirty="0">
                <a:latin typeface="+mn-lt"/>
              </a:rPr>
              <a:t>Inspections, Monitoring, and Entry (308)</a:t>
            </a:r>
          </a:p>
          <a:p>
            <a:pPr lvl="1"/>
            <a:r>
              <a:rPr lang="en-US" sz="1000" dirty="0">
                <a:latin typeface="+mn-lt"/>
              </a:rPr>
              <a:t>Nonpoint Source Management Program (319)</a:t>
            </a:r>
          </a:p>
          <a:p>
            <a:endParaRPr lang="en-US" dirty="0"/>
          </a:p>
        </p:txBody>
      </p:sp>
      <p:sp>
        <p:nvSpPr>
          <p:cNvPr id="4" name="Slide Number Placeholder 3"/>
          <p:cNvSpPr>
            <a:spLocks noGrp="1"/>
          </p:cNvSpPr>
          <p:nvPr>
            <p:ph type="sldNum" sz="quarter" idx="10"/>
          </p:nvPr>
        </p:nvSpPr>
        <p:spPr/>
        <p:txBody>
          <a:bodyPr/>
          <a:lstStyle/>
          <a:p>
            <a:fld id="{7E1573F1-F95D-403A-A47C-A1143ABC9F0B}" type="slidenum">
              <a:rPr lang="en-US" smtClean="0"/>
              <a:t>16</a:t>
            </a:fld>
            <a:endParaRPr lang="en-US"/>
          </a:p>
        </p:txBody>
      </p:sp>
    </p:spTree>
    <p:extLst>
      <p:ext uri="{BB962C8B-B14F-4D97-AF65-F5344CB8AC3E}">
        <p14:creationId xmlns:p14="http://schemas.microsoft.com/office/powerpoint/2010/main" val="3308110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IV: Permits and Licenses</a:t>
            </a:r>
          </a:p>
          <a:p>
            <a:pPr lvl="1"/>
            <a:r>
              <a:rPr lang="en-US" sz="1000" dirty="0"/>
              <a:t>Certification Program for WWTP Operators (401)</a:t>
            </a:r>
          </a:p>
          <a:p>
            <a:pPr lvl="1"/>
            <a:r>
              <a:rPr lang="en-US" sz="1000" dirty="0"/>
              <a:t>National Pollutant Discharge Elimination System (NPDES) (402)</a:t>
            </a:r>
          </a:p>
          <a:p>
            <a:pPr lvl="1"/>
            <a:r>
              <a:rPr lang="en-US" sz="1000" dirty="0"/>
              <a:t>Permits for Dredged or Fill Materials (404)</a:t>
            </a:r>
          </a:p>
          <a:p>
            <a:pPr lvl="1"/>
            <a:r>
              <a:rPr lang="en-US" sz="1000" dirty="0"/>
              <a:t>Disposal of Sewage Sludge (405)</a:t>
            </a:r>
          </a:p>
          <a:p>
            <a:r>
              <a:rPr lang="en-US" sz="1000" b="1" dirty="0"/>
              <a:t>V: General Provisions</a:t>
            </a:r>
          </a:p>
          <a:p>
            <a:pPr lvl="1"/>
            <a:r>
              <a:rPr lang="en-US" sz="1000" dirty="0"/>
              <a:t>Clean Watersheds Needs Survey (516)</a:t>
            </a:r>
          </a:p>
          <a:p>
            <a:r>
              <a:rPr lang="en-US" sz="1000" b="1" dirty="0"/>
              <a:t>VI: State Water Pollution Control Revolving Funds</a:t>
            </a:r>
          </a:p>
          <a:p>
            <a:endParaRPr lang="en-US" dirty="0"/>
          </a:p>
        </p:txBody>
      </p:sp>
      <p:sp>
        <p:nvSpPr>
          <p:cNvPr id="4" name="Slide Number Placeholder 3"/>
          <p:cNvSpPr>
            <a:spLocks noGrp="1"/>
          </p:cNvSpPr>
          <p:nvPr>
            <p:ph type="sldNum" sz="quarter" idx="10"/>
          </p:nvPr>
        </p:nvSpPr>
        <p:spPr/>
        <p:txBody>
          <a:bodyPr/>
          <a:lstStyle/>
          <a:p>
            <a:fld id="{568A72D6-025B-4632-A72C-4386ED6225A4}" type="slidenum">
              <a:rPr lang="en-US" smtClean="0"/>
              <a:t>17</a:t>
            </a:fld>
            <a:endParaRPr lang="en-US"/>
          </a:p>
        </p:txBody>
      </p:sp>
    </p:spTree>
    <p:extLst>
      <p:ext uri="{BB962C8B-B14F-4D97-AF65-F5344CB8AC3E}">
        <p14:creationId xmlns:p14="http://schemas.microsoft.com/office/powerpoint/2010/main" val="2559207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dirty="0"/>
              <a:t>Will walk through Titles and important Sections of the Clean Water Act, beginning with Title I that relates to research and related programs. </a:t>
            </a:r>
          </a:p>
          <a:p>
            <a:endParaRPr lang="en-US" sz="1000" dirty="0"/>
          </a:p>
          <a:p>
            <a:r>
              <a:rPr lang="en-US" sz="1000" dirty="0"/>
              <a:t>Section 104 of Title I provided grant money to the states to conduct water quality improvement research.</a:t>
            </a:r>
          </a:p>
          <a:p>
            <a:r>
              <a:rPr lang="en-US" sz="1000" dirty="0">
                <a:solidFill>
                  <a:srgbClr val="FF0000"/>
                </a:solidFill>
              </a:rPr>
              <a:t>Section 106 of Title I passed federal money to the states for water pollution controls.</a:t>
            </a:r>
          </a:p>
        </p:txBody>
      </p:sp>
      <p:sp>
        <p:nvSpPr>
          <p:cNvPr id="4" name="Slide Number Placeholder 3"/>
          <p:cNvSpPr>
            <a:spLocks noGrp="1"/>
          </p:cNvSpPr>
          <p:nvPr>
            <p:ph type="sldNum" sz="quarter" idx="10"/>
          </p:nvPr>
        </p:nvSpPr>
        <p:spPr/>
        <p:txBody>
          <a:bodyPr/>
          <a:lstStyle/>
          <a:p>
            <a:fld id="{568A72D6-025B-4632-A72C-4386ED6225A4}" type="slidenum">
              <a:rPr lang="en-US" smtClean="0"/>
              <a:t>18</a:t>
            </a:fld>
            <a:endParaRPr lang="en-US"/>
          </a:p>
        </p:txBody>
      </p:sp>
    </p:spTree>
    <p:extLst>
      <p:ext uri="{BB962C8B-B14F-4D97-AF65-F5344CB8AC3E}">
        <p14:creationId xmlns:p14="http://schemas.microsoft.com/office/powerpoint/2010/main" val="4032171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dirty="0"/>
              <a:t>This title authorized federal funding GRANTS to assist cities with meeting the CWA’s pollution control requirements.  This funding mainly focuses on the design and construction of municipal sewage treatment facilities.</a:t>
            </a:r>
          </a:p>
          <a:p>
            <a:endParaRPr lang="en-US" sz="1000" dirty="0"/>
          </a:p>
          <a:p>
            <a:r>
              <a:rPr lang="en-US" sz="1000" dirty="0"/>
              <a:t>Funding is allocated to the states based on state population numbers and a national survey of estimated sewage treatment funding needs.</a:t>
            </a:r>
          </a:p>
          <a:p>
            <a:endParaRPr lang="en-US" sz="1000" dirty="0"/>
          </a:p>
          <a:p>
            <a:r>
              <a:rPr lang="en-US" sz="1000" dirty="0"/>
              <a:t>In the late 80s and early 90s, there was a shift to allocating more of responsibility to state and local governments for wastewater treatment expenditures.</a:t>
            </a:r>
          </a:p>
          <a:p>
            <a:endParaRPr lang="en-US" sz="1000" dirty="0"/>
          </a:p>
          <a:p>
            <a:r>
              <a:rPr lang="en-US" sz="1000" dirty="0"/>
              <a:t>As a result, more federal funding has been transferred to states via the State Water Pollution Control Revolving Fund program, which is a loan program rather than a grant program, and thus needs to be repaid.</a:t>
            </a:r>
          </a:p>
          <a:p>
            <a:endParaRPr lang="en-US" sz="1000" dirty="0"/>
          </a:p>
          <a:p>
            <a:r>
              <a:rPr lang="en-US" sz="1000" dirty="0"/>
              <a:t>This shift to loans has proven to be especially difficult for smaller municipalities that have more difficulty repaying project loans.  </a:t>
            </a:r>
          </a:p>
          <a:p>
            <a:endParaRPr lang="en-US" sz="1000" dirty="0"/>
          </a:p>
          <a:p>
            <a:r>
              <a:rPr lang="en-US" sz="1000" dirty="0"/>
              <a:t>For example, there have been several recent instances in Kentucky of overflows of inadequately treated sewage flowing into streams from municipal plants, for which there is no easy solution to pay for repairs or upgrades.</a:t>
            </a:r>
          </a:p>
        </p:txBody>
      </p:sp>
      <p:sp>
        <p:nvSpPr>
          <p:cNvPr id="4" name="Slide Number Placeholder 3"/>
          <p:cNvSpPr>
            <a:spLocks noGrp="1"/>
          </p:cNvSpPr>
          <p:nvPr>
            <p:ph type="sldNum" sz="quarter" idx="10"/>
          </p:nvPr>
        </p:nvSpPr>
        <p:spPr/>
        <p:txBody>
          <a:bodyPr/>
          <a:lstStyle/>
          <a:p>
            <a:fld id="{568A72D6-025B-4632-A72C-4386ED6225A4}" type="slidenum">
              <a:rPr lang="en-US" smtClean="0"/>
              <a:t>19</a:t>
            </a:fld>
            <a:endParaRPr lang="en-US"/>
          </a:p>
        </p:txBody>
      </p:sp>
    </p:spTree>
    <p:extLst>
      <p:ext uri="{BB962C8B-B14F-4D97-AF65-F5344CB8AC3E}">
        <p14:creationId xmlns:p14="http://schemas.microsoft.com/office/powerpoint/2010/main" val="2054182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8A72D6-025B-4632-A72C-4386ED6225A4}" type="slidenum">
              <a:rPr lang="en-US" smtClean="0"/>
              <a:t>2</a:t>
            </a:fld>
            <a:endParaRPr lang="en-US"/>
          </a:p>
        </p:txBody>
      </p:sp>
    </p:spTree>
    <p:extLst>
      <p:ext uri="{BB962C8B-B14F-4D97-AF65-F5344CB8AC3E}">
        <p14:creationId xmlns:p14="http://schemas.microsoft.com/office/powerpoint/2010/main" val="3488241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8A72D6-025B-4632-A72C-4386ED6225A4}" type="slidenum">
              <a:rPr lang="en-US" smtClean="0"/>
              <a:t>20</a:t>
            </a:fld>
            <a:endParaRPr lang="en-US"/>
          </a:p>
        </p:txBody>
      </p:sp>
    </p:spTree>
    <p:extLst>
      <p:ext uri="{BB962C8B-B14F-4D97-AF65-F5344CB8AC3E}">
        <p14:creationId xmlns:p14="http://schemas.microsoft.com/office/powerpoint/2010/main" val="3285884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dirty="0"/>
              <a:t>The Division of Water is responsible for all of these important functions toward implementing the Clean Water Act.</a:t>
            </a:r>
          </a:p>
          <a:p>
            <a:endParaRPr lang="en-US" sz="1000" dirty="0"/>
          </a:p>
          <a:p>
            <a:r>
              <a:rPr lang="en-US" sz="1000" dirty="0"/>
              <a:t>In this training, we will mainly focus on those aspects that most directly relate to watershed planning and management and your roles in those efforts—monitoring and assessment and planning.  </a:t>
            </a:r>
          </a:p>
          <a:p>
            <a:endParaRPr lang="en-US" sz="1000" dirty="0"/>
          </a:p>
          <a:p>
            <a:r>
              <a:rPr lang="en-US" sz="1000" dirty="0"/>
              <a:t>Permitting and compliance will mainly be covered in Section 3 today.</a:t>
            </a:r>
          </a:p>
        </p:txBody>
      </p:sp>
      <p:sp>
        <p:nvSpPr>
          <p:cNvPr id="4" name="Slide Number Placeholder 3"/>
          <p:cNvSpPr>
            <a:spLocks noGrp="1"/>
          </p:cNvSpPr>
          <p:nvPr>
            <p:ph type="sldNum" sz="quarter" idx="10"/>
          </p:nvPr>
        </p:nvSpPr>
        <p:spPr/>
        <p:txBody>
          <a:bodyPr/>
          <a:lstStyle/>
          <a:p>
            <a:fld id="{568A72D6-025B-4632-A72C-4386ED6225A4}" type="slidenum">
              <a:rPr lang="en-US" smtClean="0"/>
              <a:t>21</a:t>
            </a:fld>
            <a:endParaRPr lang="en-US"/>
          </a:p>
        </p:txBody>
      </p:sp>
    </p:spTree>
    <p:extLst>
      <p:ext uri="{BB962C8B-B14F-4D97-AF65-F5344CB8AC3E}">
        <p14:creationId xmlns:p14="http://schemas.microsoft.com/office/powerpoint/2010/main" val="1498556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dirty="0"/>
              <a:t>In order to achieve its goals, the CWA requires that all discharges into the nation’s waters are unlawful, unless that are authorized by an associated permit.</a:t>
            </a:r>
          </a:p>
          <a:p>
            <a:r>
              <a:rPr lang="en-US" sz="1000" dirty="0"/>
              <a:t>The Division of Water’s Kentucky Pollutant Discharge Elimination System (KPDES) Branch oversees this permitting requirement for the state.</a:t>
            </a:r>
          </a:p>
          <a:p>
            <a:endParaRPr lang="en-US" sz="1000" dirty="0"/>
          </a:p>
          <a:p>
            <a:r>
              <a:rPr lang="en-US" sz="1000" dirty="0"/>
              <a:t>In order to regulate the pollutant concentrations contained in effluent (discharge) from point source permittees, the following approach is used:</a:t>
            </a:r>
          </a:p>
          <a:p>
            <a:pPr marL="171450" indent="-171450">
              <a:buFontTx/>
              <a:buChar char="-"/>
            </a:pPr>
            <a:r>
              <a:rPr lang="en-US" sz="1000" dirty="0"/>
              <a:t>A permit is issued, specifying the allowable pollutant levels that can be discharged.  These levels are based on available technology.</a:t>
            </a:r>
          </a:p>
          <a:p>
            <a:pPr marL="171450" indent="-171450">
              <a:buFontTx/>
              <a:buChar char="-"/>
            </a:pPr>
            <a:r>
              <a:rPr lang="en-US" sz="1000" dirty="0"/>
              <a:t>The permittee self-monitors to ensure that effluents are meeting permit requirements and submits regular “discharge monitoring reports.”</a:t>
            </a:r>
          </a:p>
          <a:p>
            <a:pPr marL="171450" indent="-171450">
              <a:buFontTx/>
              <a:buChar char="-"/>
            </a:pPr>
            <a:r>
              <a:rPr lang="en-US" sz="1000" dirty="0"/>
              <a:t>DOW field staff can show up to sample effluent and ensure that reporting is accurate.</a:t>
            </a:r>
          </a:p>
          <a:p>
            <a:pPr marL="171450" indent="-171450">
              <a:buFontTx/>
              <a:buChar char="-"/>
            </a:pPr>
            <a:r>
              <a:rPr lang="en-US" sz="1000" dirty="0"/>
              <a:t>Permits are issued for 5 years, at which time they must be renewed for the discharge to continue.</a:t>
            </a:r>
          </a:p>
        </p:txBody>
      </p:sp>
      <p:sp>
        <p:nvSpPr>
          <p:cNvPr id="4" name="Slide Number Placeholder 3"/>
          <p:cNvSpPr>
            <a:spLocks noGrp="1"/>
          </p:cNvSpPr>
          <p:nvPr>
            <p:ph type="sldNum" sz="quarter" idx="10"/>
          </p:nvPr>
        </p:nvSpPr>
        <p:spPr/>
        <p:txBody>
          <a:bodyPr/>
          <a:lstStyle/>
          <a:p>
            <a:fld id="{568A72D6-025B-4632-A72C-4386ED6225A4}" type="slidenum">
              <a:rPr lang="en-US" smtClean="0"/>
              <a:t>22</a:t>
            </a:fld>
            <a:endParaRPr lang="en-US"/>
          </a:p>
        </p:txBody>
      </p:sp>
    </p:spTree>
    <p:extLst>
      <p:ext uri="{BB962C8B-B14F-4D97-AF65-F5344CB8AC3E}">
        <p14:creationId xmlns:p14="http://schemas.microsoft.com/office/powerpoint/2010/main" val="4239391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dirty="0"/>
              <a:t>As permitting shifted to better address nonpoint sources, “Water Quality-based effluent standards” were developed.  </a:t>
            </a:r>
          </a:p>
          <a:p>
            <a:r>
              <a:rPr lang="en-US" sz="1000" dirty="0"/>
              <a:t>These standards were tied to water quality criteria that would enable waters to be used for specific uses.</a:t>
            </a:r>
          </a:p>
          <a:p>
            <a:r>
              <a:rPr lang="en-US" sz="1000" dirty="0"/>
              <a:t>For example, bacteria levels had to be within certain measurable levels to ensure safe recreational uses.  Permits were structured to help meet hose levels.</a:t>
            </a:r>
          </a:p>
          <a:p>
            <a:r>
              <a:rPr lang="en-US" sz="1000" dirty="0"/>
              <a:t>This next level of permitting required additional work in order to:</a:t>
            </a:r>
          </a:p>
          <a:p>
            <a:pPr marL="171450" indent="-171450">
              <a:buFontTx/>
              <a:buChar char="-"/>
            </a:pPr>
            <a:r>
              <a:rPr lang="en-US" sz="1000" dirty="0"/>
              <a:t>assess existing (or ambient) water quality status through monitoring efforts</a:t>
            </a:r>
          </a:p>
          <a:p>
            <a:pPr marL="171450" indent="-171450">
              <a:buFontTx/>
              <a:buChar char="-"/>
            </a:pPr>
            <a:r>
              <a:rPr lang="en-US" sz="1000" dirty="0"/>
              <a:t>establish appropriate criteria to meet “designated uses” and</a:t>
            </a:r>
          </a:p>
          <a:p>
            <a:pPr marL="171450" indent="-171450">
              <a:buFontTx/>
              <a:buChar char="-"/>
            </a:pPr>
            <a:r>
              <a:rPr lang="en-US" sz="1000" dirty="0"/>
              <a:t>to develop ways to look holistically at watersheds that included all point and nonpoint sources of pollution.</a:t>
            </a:r>
          </a:p>
          <a:p>
            <a:pPr marL="0" indent="0">
              <a:buFontTx/>
              <a:buNone/>
            </a:pPr>
            <a:endParaRPr lang="en-US" sz="1000" dirty="0"/>
          </a:p>
          <a:p>
            <a:pPr marL="0" indent="0">
              <a:buFontTx/>
              <a:buNone/>
            </a:pPr>
            <a:r>
              <a:rPr lang="en-US" sz="1000" dirty="0"/>
              <a:t>The “watershed approach” to managing water quality evolved as way to encompass these needs.</a:t>
            </a:r>
          </a:p>
        </p:txBody>
      </p:sp>
      <p:sp>
        <p:nvSpPr>
          <p:cNvPr id="4" name="Slide Number Placeholder 3"/>
          <p:cNvSpPr>
            <a:spLocks noGrp="1"/>
          </p:cNvSpPr>
          <p:nvPr>
            <p:ph type="sldNum" sz="quarter" idx="10"/>
          </p:nvPr>
        </p:nvSpPr>
        <p:spPr/>
        <p:txBody>
          <a:bodyPr/>
          <a:lstStyle/>
          <a:p>
            <a:fld id="{568A72D6-025B-4632-A72C-4386ED6225A4}" type="slidenum">
              <a:rPr lang="en-US" smtClean="0"/>
              <a:t>23</a:t>
            </a:fld>
            <a:endParaRPr lang="en-US"/>
          </a:p>
        </p:txBody>
      </p:sp>
    </p:spTree>
    <p:extLst>
      <p:ext uri="{BB962C8B-B14F-4D97-AF65-F5344CB8AC3E}">
        <p14:creationId xmlns:p14="http://schemas.microsoft.com/office/powerpoint/2010/main" val="1610851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dirty="0"/>
              <a:t>We will cover each of the these aspects of CWA Title III, which all attempt to measure and improve water quality in a more holistic, comprehensive way.</a:t>
            </a:r>
          </a:p>
        </p:txBody>
      </p:sp>
      <p:sp>
        <p:nvSpPr>
          <p:cNvPr id="4" name="Slide Number Placeholder 3"/>
          <p:cNvSpPr>
            <a:spLocks noGrp="1"/>
          </p:cNvSpPr>
          <p:nvPr>
            <p:ph type="sldNum" sz="quarter" idx="10"/>
          </p:nvPr>
        </p:nvSpPr>
        <p:spPr/>
        <p:txBody>
          <a:bodyPr/>
          <a:lstStyle/>
          <a:p>
            <a:fld id="{568A72D6-025B-4632-A72C-4386ED6225A4}" type="slidenum">
              <a:rPr lang="en-US" smtClean="0"/>
              <a:t>24</a:t>
            </a:fld>
            <a:endParaRPr lang="en-US"/>
          </a:p>
        </p:txBody>
      </p:sp>
    </p:spTree>
    <p:extLst>
      <p:ext uri="{BB962C8B-B14F-4D97-AF65-F5344CB8AC3E}">
        <p14:creationId xmlns:p14="http://schemas.microsoft.com/office/powerpoint/2010/main" val="1252708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dirty="0"/>
              <a:t>These uses describe all of the expected water uses and enable water quality criteria to be established so that they can safely occur.</a:t>
            </a:r>
          </a:p>
          <a:p>
            <a:r>
              <a:rPr lang="en-US" sz="1000" dirty="0"/>
              <a:t>Primary contact recreation – refers to swimming or any activity in which the person is submerged in the water</a:t>
            </a:r>
          </a:p>
          <a:p>
            <a:r>
              <a:rPr lang="en-US" sz="1000" dirty="0"/>
              <a:t>Secondary contact recreation – refers to recreational activities in or around the water, during which the person’s face is not underwater, such as wading, boating and fishing</a:t>
            </a:r>
          </a:p>
          <a:p>
            <a:r>
              <a:rPr lang="en-US" sz="1000" dirty="0"/>
              <a:t>Aquatic life – describes conditions necessary for the survival of aquatic organisms.  Different criteria are needed for animals that thrive in cooler water, such as trout.  Most of Kentucky’s waterbodies are characterized as warm-water.</a:t>
            </a:r>
          </a:p>
          <a:p>
            <a:r>
              <a:rPr lang="en-US" sz="1000" dirty="0"/>
              <a:t>Domestic Water Supply – refers to waterbodies that are used as a municipal water source.  The water (“raw water”) is pumped </a:t>
            </a:r>
            <a:r>
              <a:rPr lang="en-US" sz="1000" dirty="0" err="1"/>
              <a:t>pumped</a:t>
            </a:r>
            <a:r>
              <a:rPr lang="en-US" sz="1000" dirty="0"/>
              <a:t> to drinking water treatment plants, but it is critical that the source water meets certain criteria to enable acceptable drinking water.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Fish Consumption – Not listed in 401 KAR 10:026 Section 5, Table A as a designated use. However,</a:t>
            </a:r>
            <a:r>
              <a:rPr lang="en-US" sz="1000" baseline="0" dirty="0"/>
              <a:t> </a:t>
            </a:r>
            <a:r>
              <a:rPr lang="en-US" sz="1000" dirty="0"/>
              <a:t>the 2016 IR has a footnote stating that it is being assessed as a 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This use is based on levels of certain contaminants, such as mercury and PCBs, found in fish tissue, rather than in the waterbody itself.  Advisories are issued when contaminant levels have the potential to harm people eating them.  For example, there is a statewide advisory for Kentuckians who are under 6 years old or women of childbearing age to minimize consumption of certain fish to six meals per year or less. </a:t>
            </a:r>
          </a:p>
          <a:p>
            <a:r>
              <a:rPr lang="en-US" sz="1000" dirty="0"/>
              <a:t>Outstanding State Resource Water – waters that meet certain requirements and are of national ecological or recreational significance, including those that support federally threatened or endangered species</a:t>
            </a:r>
          </a:p>
        </p:txBody>
      </p:sp>
      <p:sp>
        <p:nvSpPr>
          <p:cNvPr id="4" name="Slide Number Placeholder 3"/>
          <p:cNvSpPr>
            <a:spLocks noGrp="1"/>
          </p:cNvSpPr>
          <p:nvPr>
            <p:ph type="sldNum" sz="quarter" idx="10"/>
          </p:nvPr>
        </p:nvSpPr>
        <p:spPr/>
        <p:txBody>
          <a:bodyPr/>
          <a:lstStyle/>
          <a:p>
            <a:fld id="{568A72D6-025B-4632-A72C-4386ED6225A4}" type="slidenum">
              <a:rPr lang="en-US" smtClean="0"/>
              <a:t>25</a:t>
            </a:fld>
            <a:endParaRPr lang="en-US"/>
          </a:p>
        </p:txBody>
      </p:sp>
    </p:spTree>
    <p:extLst>
      <p:ext uri="{BB962C8B-B14F-4D97-AF65-F5344CB8AC3E}">
        <p14:creationId xmlns:p14="http://schemas.microsoft.com/office/powerpoint/2010/main" val="2756852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E15E24B-B31C-486F-A68A-C4C885447679}" type="slidenum">
              <a:rPr lang="en-US" smtClean="0"/>
              <a:pPr/>
              <a:t>26</a:t>
            </a:fld>
            <a:endParaRPr lang="en-US"/>
          </a:p>
        </p:txBody>
      </p:sp>
      <p:sp>
        <p:nvSpPr>
          <p:cNvPr id="38915" name="Rectangle 2"/>
          <p:cNvSpPr>
            <a:spLocks noGrp="1" noRot="1" noChangeAspect="1" noChangeArrowheads="1" noTextEdit="1"/>
          </p:cNvSpPr>
          <p:nvPr>
            <p:ph type="sldImg"/>
          </p:nvPr>
        </p:nvSpPr>
        <p:spPr>
          <a:xfrm>
            <a:off x="1371600" y="1143000"/>
            <a:ext cx="4114800" cy="3086100"/>
          </a:xfrm>
          <a:ln/>
        </p:spPr>
      </p:sp>
      <p:sp>
        <p:nvSpPr>
          <p:cNvPr id="38916"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US" altLang="en-US" sz="1000" dirty="0"/>
              <a:t>Indicator is </a:t>
            </a:r>
            <a:r>
              <a:rPr lang="en-US" altLang="en-US" sz="1000" i="1" dirty="0"/>
              <a:t>Escherichia coli</a:t>
            </a:r>
          </a:p>
          <a:p>
            <a:pPr marL="171450" indent="-171450" eaLnBrk="1" hangingPunct="1">
              <a:buFont typeface="Arial" panose="020B0604020202020204" pitchFamily="34" charset="0"/>
              <a:buChar char="•"/>
            </a:pPr>
            <a:r>
              <a:rPr lang="en-US" altLang="en-US" sz="1000" dirty="0"/>
              <a:t>Samples for support determination are collected 6 times/year during May – October (recreation season) or 5 samples in 30 days</a:t>
            </a:r>
          </a:p>
          <a:p>
            <a:pPr marL="171450" indent="-171450" eaLnBrk="1" hangingPunct="1">
              <a:buFont typeface="Arial" panose="020B0604020202020204" pitchFamily="34" charset="0"/>
              <a:buChar char="•"/>
            </a:pPr>
            <a:r>
              <a:rPr lang="en-US" altLang="en-US" sz="1000" dirty="0"/>
              <a:t>The instantaneous criterion of 240 colonies/100 mL is used for the monthly samples</a:t>
            </a:r>
          </a:p>
          <a:p>
            <a:pPr marL="171450" indent="-171450" eaLnBrk="1" hangingPunct="1">
              <a:buFont typeface="Arial" panose="020B0604020202020204" pitchFamily="34" charset="0"/>
              <a:buChar char="•"/>
            </a:pPr>
            <a:r>
              <a:rPr lang="en-US" altLang="en-US" sz="1000" dirty="0"/>
              <a:t>The geometric mean criterion of 130 colonies/100 mL is applied when 5 samples in 30 days are collected.</a:t>
            </a:r>
          </a:p>
          <a:p>
            <a:pPr marL="171450" marR="0" lvl="1" indent="-171450" algn="l" defTabSz="864931"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000" dirty="0"/>
              <a:t>pH values must be within the range from 6.0 SU - 9.0 SU to demonstrate support of the use</a:t>
            </a:r>
          </a:p>
          <a:p>
            <a:pPr defTabSz="864931">
              <a:defRPr/>
            </a:pPr>
            <a:endParaRPr lang="en-US" sz="1100" dirty="0">
              <a:latin typeface="Times New Roman" pitchFamily="18" charset="0"/>
              <a:ea typeface="+mn-ea"/>
              <a:cs typeface="+mn-cs"/>
            </a:endParaRPr>
          </a:p>
          <a:p>
            <a:pPr defTabSz="864931">
              <a:defRPr/>
            </a:pPr>
            <a:endParaRPr lang="en-US" sz="1100" dirty="0">
              <a:latin typeface="Times New Roman" pitchFamily="18" charset="0"/>
              <a:ea typeface="+mn-ea"/>
              <a:cs typeface="+mn-cs"/>
            </a:endParaRPr>
          </a:p>
          <a:p>
            <a:endParaRPr lang="en-US" dirty="0"/>
          </a:p>
        </p:txBody>
      </p:sp>
    </p:spTree>
    <p:extLst>
      <p:ext uri="{BB962C8B-B14F-4D97-AF65-F5344CB8AC3E}">
        <p14:creationId xmlns:p14="http://schemas.microsoft.com/office/powerpoint/2010/main" val="174115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E15E24B-B31C-486F-A68A-C4C885447679}" type="slidenum">
              <a:rPr lang="en-US" smtClean="0"/>
              <a:pPr/>
              <a:t>27</a:t>
            </a:fld>
            <a:endParaRPr lang="en-US"/>
          </a:p>
        </p:txBody>
      </p:sp>
      <p:sp>
        <p:nvSpPr>
          <p:cNvPr id="38915" name="Rectangle 2"/>
          <p:cNvSpPr>
            <a:spLocks noGrp="1" noRot="1" noChangeAspect="1" noChangeArrowheads="1" noTextEdit="1"/>
          </p:cNvSpPr>
          <p:nvPr>
            <p:ph type="sldImg"/>
          </p:nvPr>
        </p:nvSpPr>
        <p:spPr>
          <a:xfrm>
            <a:off x="1371600" y="1143000"/>
            <a:ext cx="4114800" cy="3086100"/>
          </a:xfrm>
          <a:ln/>
        </p:spPr>
      </p:sp>
      <p:sp>
        <p:nvSpPr>
          <p:cNvPr id="38916"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US" altLang="en-US" sz="1000" dirty="0"/>
              <a:t>Fecal coliform is the indicator </a:t>
            </a:r>
          </a:p>
          <a:p>
            <a:pPr marL="171450" indent="-171450" eaLnBrk="1" hangingPunct="1">
              <a:buFont typeface="Arial" panose="020B0604020202020204" pitchFamily="34" charset="0"/>
              <a:buChar char="•"/>
            </a:pPr>
            <a:r>
              <a:rPr lang="en-US" altLang="en-US" sz="1000" dirty="0"/>
              <a:t>Criteria for this use applies year-round</a:t>
            </a:r>
          </a:p>
          <a:p>
            <a:pPr marL="171450" indent="-171450" eaLnBrk="1" hangingPunct="1">
              <a:buFont typeface="Arial" panose="020B0604020202020204" pitchFamily="34" charset="0"/>
              <a:buChar char="•"/>
            </a:pPr>
            <a:r>
              <a:rPr lang="en-US" altLang="en-US" sz="1000" dirty="0"/>
              <a:t>Excess macrophyte, algae growth, nuisance algal blooms, or high suspended sediments are considered in lakes and reservoirs when assessing waters for this use.</a:t>
            </a:r>
          </a:p>
          <a:p>
            <a:pPr defTabSz="864931">
              <a:defRPr/>
            </a:pPr>
            <a:endParaRPr lang="en-US" dirty="0"/>
          </a:p>
          <a:p>
            <a:endParaRPr lang="en-US" dirty="0"/>
          </a:p>
        </p:txBody>
      </p:sp>
    </p:spTree>
    <p:extLst>
      <p:ext uri="{BB962C8B-B14F-4D97-AF65-F5344CB8AC3E}">
        <p14:creationId xmlns:p14="http://schemas.microsoft.com/office/powerpoint/2010/main" val="3355635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E15E24B-B31C-486F-A68A-C4C885447679}" type="slidenum">
              <a:rPr lang="en-US" smtClean="0"/>
              <a:pPr/>
              <a:t>28</a:t>
            </a:fld>
            <a:endParaRPr lang="en-US"/>
          </a:p>
        </p:txBody>
      </p:sp>
      <p:sp>
        <p:nvSpPr>
          <p:cNvPr id="38915" name="Rectangle 2"/>
          <p:cNvSpPr>
            <a:spLocks noGrp="1" noRot="1" noChangeAspect="1" noChangeArrowheads="1" noTextEdit="1"/>
          </p:cNvSpPr>
          <p:nvPr>
            <p:ph type="sldImg"/>
          </p:nvPr>
        </p:nvSpPr>
        <p:spPr>
          <a:xfrm>
            <a:off x="1371600" y="1143000"/>
            <a:ext cx="4114800" cy="3086100"/>
          </a:xfrm>
          <a:ln/>
        </p:spPr>
      </p:sp>
      <p:sp>
        <p:nvSpPr>
          <p:cNvPr id="38916" name="Rectangle 3"/>
          <p:cNvSpPr>
            <a:spLocks noGrp="1" noChangeArrowheads="1"/>
          </p:cNvSpPr>
          <p:nvPr>
            <p:ph type="body" idx="1"/>
          </p:nvPr>
        </p:nvSpPr>
        <p:spPr>
          <a:noFill/>
          <a:ln/>
        </p:spPr>
        <p:txBody>
          <a:bodyPr/>
          <a:lstStyle/>
          <a:p>
            <a:pPr eaLnBrk="1" hangingPunct="1"/>
            <a:r>
              <a:rPr lang="en-US" altLang="en-US" sz="1000" b="1" dirty="0"/>
              <a:t>KY Aquatic Life Use</a:t>
            </a:r>
          </a:p>
          <a:p>
            <a:pPr eaLnBrk="1" hangingPunct="1"/>
            <a:r>
              <a:rPr lang="en-US" altLang="en-US" sz="1000" dirty="0"/>
              <a:t>Streams</a:t>
            </a:r>
          </a:p>
          <a:p>
            <a:pPr marL="171450" indent="-171450" eaLnBrk="1" hangingPunct="1">
              <a:buFont typeface="Arial" panose="020B0604020202020204" pitchFamily="34" charset="0"/>
              <a:buChar char="•"/>
            </a:pPr>
            <a:r>
              <a:rPr lang="en-US" altLang="en-US" sz="1000" dirty="0"/>
              <a:t>Assessed primarily on biological community results in headwater and </a:t>
            </a:r>
            <a:r>
              <a:rPr lang="en-US" altLang="en-US" sz="1000" dirty="0" err="1"/>
              <a:t>wadeable</a:t>
            </a:r>
            <a:r>
              <a:rPr lang="en-US" altLang="en-US" sz="1000" dirty="0"/>
              <a:t> streams</a:t>
            </a:r>
          </a:p>
          <a:p>
            <a:pPr marL="171450" indent="-171450" eaLnBrk="1" hangingPunct="1">
              <a:buFont typeface="Arial" panose="020B0604020202020204" pitchFamily="34" charset="0"/>
              <a:buChar char="•"/>
            </a:pPr>
            <a:r>
              <a:rPr lang="en-US" altLang="en-US" sz="1000" dirty="0"/>
              <a:t>One or two biological communities (macroinvertebrates or fishes) are used as indicators of this use</a:t>
            </a:r>
          </a:p>
          <a:p>
            <a:pPr marL="171450" indent="-171450" eaLnBrk="1" hangingPunct="1">
              <a:buFont typeface="Arial" panose="020B0604020202020204" pitchFamily="34" charset="0"/>
              <a:buChar char="•"/>
            </a:pPr>
            <a:r>
              <a:rPr lang="en-US" altLang="en-US" sz="1000" dirty="0"/>
              <a:t>Grab samples of chemical constituents are collected at time of </a:t>
            </a:r>
            <a:r>
              <a:rPr lang="en-US" altLang="en-US" sz="1000" dirty="0" err="1"/>
              <a:t>biosurvey</a:t>
            </a:r>
            <a:endParaRPr lang="en-US" altLang="en-US" sz="1000" dirty="0"/>
          </a:p>
          <a:p>
            <a:pPr marL="171450" indent="-171450" eaLnBrk="1" hangingPunct="1">
              <a:buFont typeface="Arial" panose="020B0604020202020204" pitchFamily="34" charset="0"/>
              <a:buChar char="•"/>
            </a:pPr>
            <a:endParaRPr lang="en-US" altLang="en-US" sz="1000" dirty="0"/>
          </a:p>
          <a:p>
            <a:pPr marL="0" indent="0" eaLnBrk="1" hangingPunct="1">
              <a:buFont typeface="Arial" panose="020B0604020202020204" pitchFamily="34" charset="0"/>
              <a:buNone/>
            </a:pPr>
            <a:r>
              <a:rPr lang="en-US" altLang="en-US" sz="1000" dirty="0"/>
              <a:t>Different criteria are used for streams that are classified as “cold water” or “warm water.” Warm water is the default aquatic life assessment classification, and cold water streams are considered “special use waters.”  </a:t>
            </a:r>
            <a:r>
              <a:rPr lang="en-US" sz="1200" b="0" i="0" kern="1200" dirty="0">
                <a:solidFill>
                  <a:schemeClr val="tx1"/>
                </a:solidFill>
                <a:effectLst/>
                <a:latin typeface="+mn-lt"/>
                <a:ea typeface="+mn-ea"/>
                <a:cs typeface="+mn-cs"/>
              </a:rPr>
              <a:t>Cold water aquatic habitats (CAH) are those surface waters and associated substrate that will support indigenous aquatic life or self-sustaining or reproducing trout populations on a year-round basis (401 KAR 10:031, Section 4).</a:t>
            </a:r>
            <a:endParaRPr lang="en-US" altLang="en-US" sz="1000" dirty="0"/>
          </a:p>
          <a:p>
            <a:pPr marL="0" lvl="1" indent="0" eaLnBrk="1" hangingPunct="1">
              <a:buFontTx/>
              <a:buNone/>
              <a:defRPr/>
            </a:pPr>
            <a:endParaRPr lang="en-US" altLang="en-US" sz="1000" dirty="0"/>
          </a:p>
          <a:p>
            <a:pPr marL="0" lvl="1" indent="0" eaLnBrk="1" hangingPunct="1">
              <a:buFontTx/>
              <a:buNone/>
              <a:defRPr/>
            </a:pPr>
            <a:r>
              <a:rPr lang="en-US" altLang="en-US" sz="1000" dirty="0"/>
              <a:t>Lakes</a:t>
            </a:r>
          </a:p>
          <a:p>
            <a:pPr marL="171450" lvl="1" indent="-171450" eaLnBrk="1" hangingPunct="1">
              <a:buFont typeface="Arial" panose="020B0604020202020204" pitchFamily="34" charset="0"/>
              <a:buChar char="•"/>
              <a:defRPr/>
            </a:pPr>
            <a:r>
              <a:rPr lang="en-US" altLang="en-US" sz="1000" dirty="0"/>
              <a:t>Large (</a:t>
            </a:r>
            <a:r>
              <a:rPr lang="en-US" altLang="en-US" sz="1000" dirty="0" err="1"/>
              <a:t>boatable</a:t>
            </a:r>
            <a:r>
              <a:rPr lang="en-US" altLang="en-US" sz="1000" dirty="0"/>
              <a:t>) water bodies and reservoirs are monitored and assessed primarily on multiple chemical data samples</a:t>
            </a:r>
          </a:p>
          <a:p>
            <a:pPr marL="171450" indent="-171450" eaLnBrk="1" hangingPunct="1">
              <a:buFont typeface="Arial" panose="020B0604020202020204" pitchFamily="34" charset="0"/>
              <a:buChar char="•"/>
              <a:defRPr/>
            </a:pPr>
            <a:r>
              <a:rPr lang="en-US" sz="1000" dirty="0"/>
              <a:t>Conventional and non-toxic chemicals are screened for the percentage of </a:t>
            </a:r>
            <a:r>
              <a:rPr lang="en-US" sz="1000" dirty="0" err="1"/>
              <a:t>exceedences</a:t>
            </a:r>
            <a:r>
              <a:rPr lang="en-US" sz="1000" dirty="0"/>
              <a:t> of criteria for use support determination</a:t>
            </a:r>
          </a:p>
          <a:p>
            <a:pPr marL="171450" indent="-171450" eaLnBrk="1" hangingPunct="1">
              <a:buFont typeface="Arial" panose="020B0604020202020204" pitchFamily="34" charset="0"/>
              <a:buChar char="•"/>
              <a:defRPr/>
            </a:pPr>
            <a:r>
              <a:rPr lang="en-US" sz="1000" dirty="0"/>
              <a:t>Reservoirs are monitored during the growing season as this is the time trophic condition is expressed</a:t>
            </a:r>
          </a:p>
          <a:p>
            <a:pPr defTabSz="864931">
              <a:defRPr/>
            </a:pPr>
            <a:endParaRPr lang="en-US" sz="1000" dirty="0"/>
          </a:p>
          <a:p>
            <a:endParaRPr lang="en-US" sz="1000" dirty="0"/>
          </a:p>
          <a:p>
            <a:endParaRPr lang="en-US" sz="1000" dirty="0"/>
          </a:p>
        </p:txBody>
      </p:sp>
    </p:spTree>
    <p:extLst>
      <p:ext uri="{BB962C8B-B14F-4D97-AF65-F5344CB8AC3E}">
        <p14:creationId xmlns:p14="http://schemas.microsoft.com/office/powerpoint/2010/main" val="15713720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E15E24B-B31C-486F-A68A-C4C885447679}" type="slidenum">
              <a:rPr lang="en-US" smtClean="0"/>
              <a:pPr/>
              <a:t>29</a:t>
            </a:fld>
            <a:endParaRPr lang="en-US"/>
          </a:p>
        </p:txBody>
      </p:sp>
      <p:sp>
        <p:nvSpPr>
          <p:cNvPr id="38915" name="Rectangle 2"/>
          <p:cNvSpPr>
            <a:spLocks noGrp="1" noRot="1" noChangeAspect="1" noChangeArrowheads="1" noTextEdit="1"/>
          </p:cNvSpPr>
          <p:nvPr>
            <p:ph type="sldImg"/>
          </p:nvPr>
        </p:nvSpPr>
        <p:spPr>
          <a:xfrm>
            <a:off x="1371600" y="1143000"/>
            <a:ext cx="4114800" cy="3086100"/>
          </a:xfrm>
          <a:ln/>
        </p:spPr>
      </p:sp>
      <p:sp>
        <p:nvSpPr>
          <p:cNvPr id="38916"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US" altLang="en-US" sz="1000" dirty="0"/>
              <a:t>Applies to source water at point of intake</a:t>
            </a:r>
          </a:p>
          <a:p>
            <a:pPr marL="171450" indent="-171450" eaLnBrk="1" hangingPunct="1">
              <a:buFont typeface="Arial" panose="020B0604020202020204" pitchFamily="34" charset="0"/>
              <a:buChar char="•"/>
            </a:pPr>
            <a:r>
              <a:rPr lang="en-US" altLang="en-US" sz="1000" dirty="0"/>
              <a:t>Use support is determined by the treatment plant’s compliance with MCLs in finished water.  </a:t>
            </a:r>
          </a:p>
          <a:p>
            <a:pPr marL="171450" indent="-171450" eaLnBrk="1" hangingPunct="1">
              <a:buFont typeface="Arial" panose="020B0604020202020204" pitchFamily="34" charset="0"/>
              <a:buChar char="•"/>
            </a:pPr>
            <a:r>
              <a:rPr lang="en-US" altLang="en-US" sz="1000" dirty="0"/>
              <a:t>An annual average of quarterly samples is evaluated for use support.  If an average exceeds the associated MCL, the water does not support the domestic water supply use.</a:t>
            </a:r>
          </a:p>
          <a:p>
            <a:pPr marL="171450" indent="-171450" eaLnBrk="1" hangingPunct="1">
              <a:buFont typeface="Arial" panose="020B0604020202020204" pitchFamily="34" charset="0"/>
              <a:buChar char="•"/>
            </a:pPr>
            <a:r>
              <a:rPr lang="en-US" altLang="en-US" sz="1000" dirty="0"/>
              <a:t>Maximum Contaminant Level (MCL) = legal</a:t>
            </a:r>
            <a:r>
              <a:rPr lang="en-US" altLang="en-US" sz="1000" baseline="0" dirty="0"/>
              <a:t> threshold limit on the amount of a substance that is allowed in public water systems under the Safe Drinking Water Act</a:t>
            </a:r>
            <a:endParaRPr lang="en-US" altLang="en-US" sz="1000" dirty="0"/>
          </a:p>
          <a:p>
            <a:pPr marL="171450" indent="-171450" eaLnBrk="1" hangingPunct="1">
              <a:buFont typeface="Arial" panose="020B0604020202020204" pitchFamily="34" charset="0"/>
              <a:buChar char="•"/>
            </a:pPr>
            <a:r>
              <a:rPr lang="en-US" altLang="en-US" sz="1000" dirty="0"/>
              <a:t>MCL results are reported to consumers in an annual report from their drinking water provider and are called “Consumer Confidence Report”</a:t>
            </a:r>
          </a:p>
          <a:p>
            <a:pPr defTabSz="864931">
              <a:defRPr/>
            </a:pPr>
            <a:endParaRPr lang="en-US" sz="1000" dirty="0"/>
          </a:p>
          <a:p>
            <a:endParaRPr lang="en-US" sz="1000" dirty="0"/>
          </a:p>
        </p:txBody>
      </p:sp>
    </p:spTree>
    <p:extLst>
      <p:ext uri="{BB962C8B-B14F-4D97-AF65-F5344CB8AC3E}">
        <p14:creationId xmlns:p14="http://schemas.microsoft.com/office/powerpoint/2010/main" val="2448342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dirty="0"/>
              <a:t>Water is central to Kentuckians’ survival and enjoyment.  Need to protect it for the variety of uses:</a:t>
            </a:r>
          </a:p>
          <a:p>
            <a:pPr marL="171450" indent="-171450">
              <a:buFontTx/>
              <a:buChar char="-"/>
            </a:pPr>
            <a:r>
              <a:rPr lang="en-US" sz="1000" dirty="0"/>
              <a:t>Drinking water</a:t>
            </a:r>
          </a:p>
          <a:p>
            <a:pPr marL="171450" indent="-171450">
              <a:buFontTx/>
              <a:buChar char="-"/>
            </a:pPr>
            <a:r>
              <a:rPr lang="en-US" sz="1000" dirty="0"/>
              <a:t>Industrial uses and thermoelectric power plant cooling</a:t>
            </a:r>
          </a:p>
          <a:p>
            <a:pPr marL="171450" indent="-171450">
              <a:buFontTx/>
              <a:buChar char="-"/>
            </a:pPr>
            <a:r>
              <a:rPr lang="en-US" sz="1000" dirty="0"/>
              <a:t>Fishing</a:t>
            </a:r>
          </a:p>
          <a:p>
            <a:pPr marL="171450" indent="-171450">
              <a:buFontTx/>
              <a:buChar char="-"/>
            </a:pPr>
            <a:r>
              <a:rPr lang="en-US" sz="1000" dirty="0"/>
              <a:t>Swimming</a:t>
            </a:r>
          </a:p>
          <a:p>
            <a:pPr marL="171450" indent="-171450">
              <a:buFontTx/>
              <a:buChar char="-"/>
            </a:pPr>
            <a:r>
              <a:rPr lang="en-US" sz="1000" dirty="0"/>
              <a:t>Boating</a:t>
            </a:r>
          </a:p>
          <a:p>
            <a:pPr marL="171450" indent="-171450">
              <a:buFontTx/>
              <a:buChar char="-"/>
            </a:pPr>
            <a:r>
              <a:rPr lang="en-US" sz="1000" dirty="0"/>
              <a:t>Support of ecological functions and aquatic life</a:t>
            </a:r>
          </a:p>
          <a:p>
            <a:pPr marL="0" indent="0">
              <a:buFontTx/>
              <a:buNone/>
            </a:pPr>
            <a:endParaRPr lang="en-US" sz="1000" dirty="0"/>
          </a:p>
          <a:p>
            <a:pPr marL="0" indent="0">
              <a:buFontTx/>
              <a:buNone/>
            </a:pPr>
            <a:r>
              <a:rPr lang="en-US" sz="1000" dirty="0"/>
              <a:t>Water laws enable public agencies to provide protection of our water resources.  </a:t>
            </a:r>
          </a:p>
          <a:p>
            <a:pPr marL="0" indent="0">
              <a:buFontTx/>
              <a:buNone/>
            </a:pPr>
            <a:endParaRPr lang="en-US" sz="1000" dirty="0"/>
          </a:p>
          <a:p>
            <a:pPr marL="0" indent="0">
              <a:buFontTx/>
              <a:buNone/>
            </a:pPr>
            <a:r>
              <a:rPr lang="en-US" sz="1000" dirty="0"/>
              <a:t>But, it also critical that citizens and water professionals like you are familiar with these laws, so that you can provide assistance to the responsible government agencies and help them do their jobs.</a:t>
            </a:r>
          </a:p>
          <a:p>
            <a:endParaRPr lang="en-US" sz="1000" dirty="0"/>
          </a:p>
        </p:txBody>
      </p:sp>
      <p:sp>
        <p:nvSpPr>
          <p:cNvPr id="4" name="Slide Number Placeholder 3"/>
          <p:cNvSpPr>
            <a:spLocks noGrp="1"/>
          </p:cNvSpPr>
          <p:nvPr>
            <p:ph type="sldNum" sz="quarter" idx="10"/>
          </p:nvPr>
        </p:nvSpPr>
        <p:spPr/>
        <p:txBody>
          <a:bodyPr/>
          <a:lstStyle/>
          <a:p>
            <a:fld id="{568A72D6-025B-4632-A72C-4386ED6225A4}" type="slidenum">
              <a:rPr lang="en-US" smtClean="0"/>
              <a:t>3</a:t>
            </a:fld>
            <a:endParaRPr lang="en-US"/>
          </a:p>
        </p:txBody>
      </p:sp>
    </p:spTree>
    <p:extLst>
      <p:ext uri="{BB962C8B-B14F-4D97-AF65-F5344CB8AC3E}">
        <p14:creationId xmlns:p14="http://schemas.microsoft.com/office/powerpoint/2010/main" val="20154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E15E24B-B31C-486F-A68A-C4C885447679}" type="slidenum">
              <a:rPr lang="en-US" smtClean="0"/>
              <a:pPr/>
              <a:t>30</a:t>
            </a:fld>
            <a:endParaRPr lang="en-US"/>
          </a:p>
        </p:txBody>
      </p:sp>
      <p:sp>
        <p:nvSpPr>
          <p:cNvPr id="38915" name="Rectangle 2"/>
          <p:cNvSpPr>
            <a:spLocks noGrp="1" noRot="1" noChangeAspect="1" noChangeArrowheads="1" noTextEdit="1"/>
          </p:cNvSpPr>
          <p:nvPr>
            <p:ph type="sldImg"/>
          </p:nvPr>
        </p:nvSpPr>
        <p:spPr>
          <a:xfrm>
            <a:off x="1371600" y="1143000"/>
            <a:ext cx="4114800" cy="3086100"/>
          </a:xfrm>
          <a:ln/>
        </p:spPr>
      </p:sp>
      <p:sp>
        <p:nvSpPr>
          <p:cNvPr id="38916" name="Rectangle 3"/>
          <p:cNvSpPr>
            <a:spLocks noGrp="1" noChangeArrowheads="1"/>
          </p:cNvSpPr>
          <p:nvPr>
            <p:ph type="body" idx="1"/>
          </p:nvPr>
        </p:nvSpPr>
        <p:spPr>
          <a:noFill/>
          <a:ln/>
        </p:spPr>
        <p:txBody>
          <a:bodyPr/>
          <a:lstStyle/>
          <a:p>
            <a:pPr marL="171450" indent="-171450" defTabSz="864931">
              <a:buFont typeface="Arial" panose="020B0604020202020204" pitchFamily="34" charset="0"/>
              <a:buChar char="•"/>
              <a:defRPr/>
            </a:pPr>
            <a:r>
              <a:rPr lang="en-US" sz="1000" dirty="0"/>
              <a:t>Fish tissue</a:t>
            </a:r>
            <a:r>
              <a:rPr lang="en-US" sz="1000" baseline="0" dirty="0"/>
              <a:t> </a:t>
            </a:r>
            <a:r>
              <a:rPr lang="en-US" sz="1000" dirty="0"/>
              <a:t>also tested</a:t>
            </a:r>
            <a:r>
              <a:rPr lang="en-US" sz="1000" baseline="0" dirty="0"/>
              <a:t> for other metals and pesticides</a:t>
            </a:r>
            <a:endParaRPr lang="en-US" sz="1000" dirty="0"/>
          </a:p>
          <a:p>
            <a:pPr marL="171450" indent="-171450" eaLnBrk="1" hangingPunct="1">
              <a:buFont typeface="Arial" panose="020B0604020202020204" pitchFamily="34" charset="0"/>
              <a:buChar char="•"/>
            </a:pPr>
            <a:r>
              <a:rPr lang="en-US" altLang="en-US" sz="1000" dirty="0"/>
              <a:t>Statewide advisory for children &lt;6 and women of childbearing age set at 1-meal/week</a:t>
            </a:r>
          </a:p>
          <a:p>
            <a:pPr marL="171450" indent="-171450" eaLnBrk="1" hangingPunct="1">
              <a:buFont typeface="Arial" panose="020B0604020202020204" pitchFamily="34" charset="0"/>
              <a:buChar char="•"/>
            </a:pPr>
            <a:r>
              <a:rPr lang="en-US" altLang="en-US" sz="1000" dirty="0"/>
              <a:t>Methylmercury concentrations in fish tissue is a human health criterion to protect consumers</a:t>
            </a:r>
          </a:p>
          <a:p>
            <a:pPr marL="171450" indent="-171450" eaLnBrk="1" hangingPunct="1">
              <a:buFont typeface="Arial" panose="020B0604020202020204" pitchFamily="34" charset="0"/>
              <a:buChar char="•"/>
            </a:pPr>
            <a:r>
              <a:rPr lang="en-US" altLang="en-US" sz="1000" dirty="0"/>
              <a:t>0.3 mg/Kg methylmercury is the criterion that should not be exceeded</a:t>
            </a:r>
          </a:p>
          <a:p>
            <a:pPr defTabSz="864931">
              <a:defRPr/>
            </a:pPr>
            <a:endParaRPr lang="en-US" sz="1000" dirty="0"/>
          </a:p>
          <a:p>
            <a:endParaRPr lang="en-US" sz="1000" dirty="0"/>
          </a:p>
        </p:txBody>
      </p:sp>
    </p:spTree>
    <p:extLst>
      <p:ext uri="{BB962C8B-B14F-4D97-AF65-F5344CB8AC3E}">
        <p14:creationId xmlns:p14="http://schemas.microsoft.com/office/powerpoint/2010/main" val="2317514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E15E24B-B31C-486F-A68A-C4C885447679}" type="slidenum">
              <a:rPr lang="en-US" smtClean="0"/>
              <a:pPr/>
              <a:t>31</a:t>
            </a:fld>
            <a:endParaRPr lang="en-US"/>
          </a:p>
        </p:txBody>
      </p:sp>
      <p:sp>
        <p:nvSpPr>
          <p:cNvPr id="38915" name="Rectangle 2"/>
          <p:cNvSpPr>
            <a:spLocks noGrp="1" noRot="1" noChangeAspect="1" noChangeArrowheads="1" noTextEdit="1"/>
          </p:cNvSpPr>
          <p:nvPr>
            <p:ph type="sldImg"/>
          </p:nvPr>
        </p:nvSpPr>
        <p:spPr>
          <a:xfrm>
            <a:off x="1371600" y="1143000"/>
            <a:ext cx="4114800" cy="3086100"/>
          </a:xfrm>
          <a:ln/>
        </p:spPr>
      </p:sp>
      <p:sp>
        <p:nvSpPr>
          <p:cNvPr id="38916" name="Rectangle 3"/>
          <p:cNvSpPr>
            <a:spLocks noGrp="1" noChangeArrowheads="1"/>
          </p:cNvSpPr>
          <p:nvPr>
            <p:ph type="body" idx="1"/>
          </p:nvPr>
        </p:nvSpPr>
        <p:spPr>
          <a:noFill/>
          <a:ln/>
        </p:spPr>
        <p:txBody>
          <a:bodyPr/>
          <a:lstStyle/>
          <a:p>
            <a:pPr defTabSz="864931">
              <a:defRPr/>
            </a:pPr>
            <a:r>
              <a:rPr lang="en-US" sz="1000" dirty="0">
                <a:latin typeface="+mn-lt"/>
                <a:ea typeface="+mn-ea"/>
                <a:cs typeface="+mn-cs"/>
              </a:rPr>
              <a:t>Reference reaches are the least impacted streams.  They are not necessarily pristine, but represent streams that have been least impacted by human activities in the region.  Thus, they represent best available conditions and can be used as benchmarks for comparisons with other streams within the area.</a:t>
            </a:r>
          </a:p>
          <a:p>
            <a:pPr defTabSz="864931">
              <a:defRPr/>
            </a:pPr>
            <a:endParaRPr lang="en-US" sz="1000" dirty="0">
              <a:latin typeface="+mn-lt"/>
              <a:ea typeface="+mn-ea"/>
              <a:cs typeface="+mn-cs"/>
            </a:endParaRPr>
          </a:p>
          <a:p>
            <a:pPr defTabSz="864931">
              <a:defRPr/>
            </a:pPr>
            <a:r>
              <a:rPr lang="en-US" sz="1000" kern="1200" baseline="0" dirty="0">
                <a:solidFill>
                  <a:schemeClr val="tx1"/>
                </a:solidFill>
                <a:latin typeface="+mn-lt"/>
                <a:ea typeface="+mn-ea"/>
                <a:cs typeface="+mn-cs"/>
              </a:rPr>
              <a:t>Can find OSRWs and other special uses waters online at http://eppcapp.ky.gov/spwaters.</a:t>
            </a:r>
          </a:p>
          <a:p>
            <a:pPr defTabSz="864931">
              <a:defRPr/>
            </a:pPr>
            <a:r>
              <a:rPr lang="en-US" sz="1000" kern="1200" baseline="0" dirty="0">
                <a:solidFill>
                  <a:schemeClr val="tx1"/>
                </a:solidFill>
                <a:latin typeface="+mn-lt"/>
                <a:ea typeface="+mn-ea"/>
                <a:cs typeface="+mn-cs"/>
              </a:rPr>
              <a:t>Special Use Waters also include </a:t>
            </a:r>
            <a:r>
              <a:rPr lang="en-US" sz="1200" b="0" i="0" kern="1200" dirty="0">
                <a:solidFill>
                  <a:schemeClr val="tx1"/>
                </a:solidFill>
                <a:effectLst/>
                <a:latin typeface="+mn-lt"/>
                <a:ea typeface="+mn-ea"/>
                <a:cs typeface="+mn-cs"/>
              </a:rPr>
              <a:t>Outstanding </a:t>
            </a:r>
            <a:r>
              <a:rPr lang="en-US" sz="1200" b="0" i="0" u="sng" kern="1200" dirty="0">
                <a:solidFill>
                  <a:schemeClr val="tx1"/>
                </a:solidFill>
                <a:effectLst/>
                <a:latin typeface="+mn-lt"/>
                <a:ea typeface="+mn-ea"/>
                <a:cs typeface="+mn-cs"/>
              </a:rPr>
              <a:t>National</a:t>
            </a:r>
            <a:r>
              <a:rPr lang="en-US" sz="1200" b="0" i="0" kern="1200" dirty="0">
                <a:solidFill>
                  <a:schemeClr val="tx1"/>
                </a:solidFill>
                <a:effectLst/>
                <a:latin typeface="+mn-lt"/>
                <a:ea typeface="+mn-ea"/>
                <a:cs typeface="+mn-cs"/>
              </a:rPr>
              <a:t> Resource Waters, cold-water aquatic habitat, exceptional waters, reference reach waters, state wild rivers, and federal wild and scenic rivers.</a:t>
            </a:r>
            <a:endParaRPr lang="en-US" sz="1000" dirty="0">
              <a:latin typeface="+mn-lt"/>
              <a:ea typeface="+mn-ea"/>
              <a:cs typeface="+mn-cs"/>
            </a:endParaRPr>
          </a:p>
        </p:txBody>
      </p:sp>
    </p:spTree>
    <p:extLst>
      <p:ext uri="{BB962C8B-B14F-4D97-AF65-F5344CB8AC3E}">
        <p14:creationId xmlns:p14="http://schemas.microsoft.com/office/powerpoint/2010/main" val="3737187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defTabSz="864931">
              <a:buFont typeface="Arial" panose="020B0604020202020204" pitchFamily="34" charset="0"/>
              <a:buNone/>
              <a:defRPr/>
            </a:pPr>
            <a:r>
              <a:rPr lang="en-US" sz="1000" dirty="0"/>
              <a:t>Another part of the WQ Standards</a:t>
            </a:r>
            <a:r>
              <a:rPr lang="en-US" sz="1000" baseline="0" dirty="0"/>
              <a:t> program are criteria, which can be:</a:t>
            </a:r>
            <a:endParaRPr lang="en-US" sz="1000" dirty="0"/>
          </a:p>
          <a:p>
            <a:pPr marL="628650" lvl="1" indent="-171450" defTabSz="864931">
              <a:buFont typeface="Arial" panose="020B0604020202020204" pitchFamily="34" charset="0"/>
              <a:buChar char="•"/>
              <a:defRPr/>
            </a:pPr>
            <a:r>
              <a:rPr lang="en-US" sz="1000" dirty="0"/>
              <a:t>Nutrients,</a:t>
            </a:r>
            <a:r>
              <a:rPr lang="en-US" sz="1000" baseline="0" dirty="0"/>
              <a:t> metals, bacteria concentrations in the water</a:t>
            </a:r>
          </a:p>
          <a:p>
            <a:pPr marL="628650" lvl="1" indent="-171450" defTabSz="864931">
              <a:buFont typeface="Arial" panose="020B0604020202020204" pitchFamily="34" charset="0"/>
              <a:buChar char="•"/>
              <a:defRPr/>
            </a:pPr>
            <a:r>
              <a:rPr lang="en-US" sz="1000" baseline="0" dirty="0"/>
              <a:t>Biological and habitat assessment scores</a:t>
            </a:r>
            <a:endParaRPr lang="en-US" sz="1000" dirty="0"/>
          </a:p>
          <a:p>
            <a:pPr marL="0" indent="0" defTabSz="864931">
              <a:buFont typeface="Arial" panose="020B0604020202020204" pitchFamily="34" charset="0"/>
              <a:buNone/>
              <a:defRPr/>
            </a:pPr>
            <a:r>
              <a:rPr lang="en-US" sz="1000" dirty="0"/>
              <a:t>The CWA requires that assessment Standards are reviewed every three years in a Triennial Review process</a:t>
            </a:r>
          </a:p>
          <a:p>
            <a:pPr marL="628650" lvl="1" indent="-171450" defTabSz="864931">
              <a:buFont typeface="Arial" panose="020B0604020202020204" pitchFamily="34" charset="0"/>
              <a:buChar char="•"/>
              <a:defRPr/>
            </a:pPr>
            <a:r>
              <a:rPr lang="en-US" sz="1000" dirty="0"/>
              <a:t>This allows for stakeholder input and potential revisions.</a:t>
            </a:r>
          </a:p>
          <a:p>
            <a:endParaRPr lang="en-US" sz="1000" dirty="0"/>
          </a:p>
        </p:txBody>
      </p:sp>
      <p:sp>
        <p:nvSpPr>
          <p:cNvPr id="4" name="Slide Number Placeholder 3"/>
          <p:cNvSpPr>
            <a:spLocks noGrp="1"/>
          </p:cNvSpPr>
          <p:nvPr>
            <p:ph type="sldNum" sz="quarter" idx="10"/>
          </p:nvPr>
        </p:nvSpPr>
        <p:spPr/>
        <p:txBody>
          <a:bodyPr/>
          <a:lstStyle/>
          <a:p>
            <a:fld id="{568A72D6-025B-4632-A72C-4386ED6225A4}" type="slidenum">
              <a:rPr lang="en-US" smtClean="0"/>
              <a:t>32</a:t>
            </a:fld>
            <a:endParaRPr lang="en-US"/>
          </a:p>
        </p:txBody>
      </p:sp>
    </p:spTree>
    <p:extLst>
      <p:ext uri="{BB962C8B-B14F-4D97-AF65-F5344CB8AC3E}">
        <p14:creationId xmlns:p14="http://schemas.microsoft.com/office/powerpoint/2010/main" val="1868030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dirty="0"/>
              <a:t>Overview slide, do not go into detailed descriptions at this point.  Explanatory slides to follow.</a:t>
            </a:r>
          </a:p>
          <a:p>
            <a:endParaRPr lang="en-US" sz="1000" dirty="0"/>
          </a:p>
          <a:p>
            <a:r>
              <a:rPr lang="en-US" sz="1000" dirty="0"/>
              <a:t>Kentucky’s water quality criteria are described in Kentucky Administrative Regulation 401 10:031, which is accessibly online.  It includes these sections that pertain to a variety of uses and criterion.</a:t>
            </a:r>
          </a:p>
        </p:txBody>
      </p:sp>
      <p:sp>
        <p:nvSpPr>
          <p:cNvPr id="4" name="Slide Number Placeholder 3"/>
          <p:cNvSpPr>
            <a:spLocks noGrp="1"/>
          </p:cNvSpPr>
          <p:nvPr>
            <p:ph type="sldNum" sz="quarter" idx="10"/>
          </p:nvPr>
        </p:nvSpPr>
        <p:spPr/>
        <p:txBody>
          <a:bodyPr/>
          <a:lstStyle/>
          <a:p>
            <a:fld id="{7E1573F1-F95D-403A-A47C-A1143ABC9F0B}" type="slidenum">
              <a:rPr lang="en-US" smtClean="0"/>
              <a:t>33</a:t>
            </a:fld>
            <a:endParaRPr lang="en-US"/>
          </a:p>
        </p:txBody>
      </p:sp>
    </p:spTree>
    <p:extLst>
      <p:ext uri="{BB962C8B-B14F-4D97-AF65-F5344CB8AC3E}">
        <p14:creationId xmlns:p14="http://schemas.microsoft.com/office/powerpoint/2010/main" val="2057723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A72D6-025B-4632-A72C-4386ED6225A4}" type="slidenum">
              <a:rPr lang="en-US" smtClean="0"/>
              <a:t>34</a:t>
            </a:fld>
            <a:endParaRPr lang="en-US"/>
          </a:p>
        </p:txBody>
      </p:sp>
    </p:spTree>
    <p:extLst>
      <p:ext uri="{BB962C8B-B14F-4D97-AF65-F5344CB8AC3E}">
        <p14:creationId xmlns:p14="http://schemas.microsoft.com/office/powerpoint/2010/main" val="3551918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dirty="0"/>
              <a:t>There are different types of numeric</a:t>
            </a:r>
            <a:r>
              <a:rPr lang="en-US" sz="1000" baseline="0" dirty="0"/>
              <a:t> criteria which will be covered subsequently:</a:t>
            </a:r>
          </a:p>
          <a:p>
            <a:pPr marL="228600" indent="-228600">
              <a:buFont typeface="+mj-lt"/>
              <a:buAutoNum type="arabicPeriod"/>
            </a:pPr>
            <a:r>
              <a:rPr lang="en-US" sz="1000" baseline="0" dirty="0"/>
              <a:t>Chemical and Bacteriological criteria will typically have a concentration for a specific period of time that occurs on a set frequency</a:t>
            </a:r>
          </a:p>
          <a:p>
            <a:pPr marL="228600" indent="-228600">
              <a:buFont typeface="+mj-lt"/>
              <a:buAutoNum type="arabicPeriod"/>
            </a:pPr>
            <a:r>
              <a:rPr lang="en-US" sz="1000" baseline="0" dirty="0"/>
              <a:t>Habitat and Biological Indicators require field surveys of species of visual features, calculation of an index score, and then comparison against reference reaches in the same biotic region.  </a:t>
            </a:r>
            <a:r>
              <a:rPr lang="en-US" sz="1000" kern="1200" dirty="0">
                <a:solidFill>
                  <a:schemeClr val="tx1"/>
                </a:solidFill>
                <a:effectLst/>
                <a:latin typeface="+mn-lt"/>
                <a:ea typeface="+mn-ea"/>
                <a:cs typeface="+mn-cs"/>
              </a:rPr>
              <a:t>Habitat/Biological are </a:t>
            </a:r>
            <a:r>
              <a:rPr lang="en-US" sz="1000" i="1" kern="1200" dirty="0">
                <a:solidFill>
                  <a:schemeClr val="tx1"/>
                </a:solidFill>
                <a:effectLst/>
                <a:latin typeface="+mn-lt"/>
                <a:ea typeface="+mn-ea"/>
                <a:cs typeface="+mn-cs"/>
              </a:rPr>
              <a:t>indicators </a:t>
            </a:r>
            <a:r>
              <a:rPr lang="en-US" sz="1000" i="0" kern="1200" dirty="0">
                <a:solidFill>
                  <a:schemeClr val="tx1"/>
                </a:solidFill>
                <a:effectLst/>
                <a:latin typeface="+mn-lt"/>
                <a:ea typeface="+mn-ea"/>
                <a:cs typeface="+mn-cs"/>
              </a:rPr>
              <a:t>and these standards </a:t>
            </a:r>
            <a:r>
              <a:rPr lang="en-US" sz="1000" kern="1200" dirty="0">
                <a:solidFill>
                  <a:schemeClr val="tx1"/>
                </a:solidFill>
                <a:effectLst/>
                <a:latin typeface="+mn-lt"/>
                <a:ea typeface="+mn-ea"/>
                <a:cs typeface="+mn-cs"/>
              </a:rPr>
              <a:t>have not been promulgated through the regulatory process as criteria.  Thus, associated “numbers” for these assessments are not in Chapter 10.</a:t>
            </a:r>
            <a:endParaRPr lang="en-US" sz="1000" baseline="0" dirty="0"/>
          </a:p>
          <a:p>
            <a:pPr marL="228600" indent="-228600">
              <a:buFont typeface="+mj-lt"/>
              <a:buAutoNum type="arabicPeriod"/>
            </a:pPr>
            <a:r>
              <a:rPr lang="en-US" sz="1000" baseline="0" dirty="0"/>
              <a:t>Whole toxicity testing which exposes aquatic organisms in a laboratory setting to different dilutions of the pollutant discharge water to evaluate the toxicity to aquatic species.</a:t>
            </a:r>
            <a:endParaRPr lang="en-US" sz="1000" dirty="0"/>
          </a:p>
        </p:txBody>
      </p:sp>
      <p:sp>
        <p:nvSpPr>
          <p:cNvPr id="4" name="Slide Number Placeholder 3"/>
          <p:cNvSpPr>
            <a:spLocks noGrp="1"/>
          </p:cNvSpPr>
          <p:nvPr>
            <p:ph type="sldNum" sz="quarter" idx="10"/>
          </p:nvPr>
        </p:nvSpPr>
        <p:spPr/>
        <p:txBody>
          <a:bodyPr/>
          <a:lstStyle/>
          <a:p>
            <a:fld id="{7E1573F1-F95D-403A-A47C-A1143ABC9F0B}" type="slidenum">
              <a:rPr lang="en-US" smtClean="0"/>
              <a:t>35</a:t>
            </a:fld>
            <a:endParaRPr lang="en-US"/>
          </a:p>
        </p:txBody>
      </p:sp>
    </p:spTree>
    <p:extLst>
      <p:ext uri="{BB962C8B-B14F-4D97-AF65-F5344CB8AC3E}">
        <p14:creationId xmlns:p14="http://schemas.microsoft.com/office/powerpoint/2010/main" val="20705906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E15E24B-B31C-486F-A68A-C4C885447679}" type="slidenum">
              <a:rPr lang="en-US" smtClean="0"/>
              <a:pPr/>
              <a:t>36</a:t>
            </a:fld>
            <a:endParaRPr lang="en-US"/>
          </a:p>
        </p:txBody>
      </p:sp>
      <p:sp>
        <p:nvSpPr>
          <p:cNvPr id="38915" name="Rectangle 2"/>
          <p:cNvSpPr>
            <a:spLocks noGrp="1" noRot="1" noChangeAspect="1" noChangeArrowheads="1" noTextEdit="1"/>
          </p:cNvSpPr>
          <p:nvPr>
            <p:ph type="sldImg"/>
          </p:nvPr>
        </p:nvSpPr>
        <p:spPr>
          <a:xfrm>
            <a:off x="1371600" y="1143000"/>
            <a:ext cx="4114800" cy="3086100"/>
          </a:xfrm>
          <a:ln/>
        </p:spPr>
      </p:sp>
      <p:sp>
        <p:nvSpPr>
          <p:cNvPr id="38916" name="Rectangle 3"/>
          <p:cNvSpPr>
            <a:spLocks noGrp="1" noChangeArrowheads="1"/>
          </p:cNvSpPr>
          <p:nvPr>
            <p:ph type="body" idx="1"/>
          </p:nvPr>
        </p:nvSpPr>
        <p:spPr>
          <a:noFill/>
          <a:ln/>
        </p:spPr>
        <p:txBody>
          <a:bodyPr/>
          <a:lstStyle/>
          <a:p>
            <a:pPr marL="171450" indent="-171450" defTabSz="864931">
              <a:buFont typeface="Arial" panose="020B0604020202020204" pitchFamily="34" charset="0"/>
              <a:buChar char="•"/>
              <a:defRPr/>
            </a:pPr>
            <a:r>
              <a:rPr lang="en-US" sz="1000" dirty="0"/>
              <a:t>Acute – hours </a:t>
            </a:r>
          </a:p>
          <a:p>
            <a:pPr marL="171450" indent="-171450" defTabSz="864931">
              <a:buFont typeface="Arial" panose="020B0604020202020204" pitchFamily="34" charset="0"/>
              <a:buChar char="•"/>
              <a:defRPr/>
            </a:pPr>
            <a:r>
              <a:rPr lang="en-US" sz="1000" dirty="0"/>
              <a:t>Chronic</a:t>
            </a:r>
            <a:r>
              <a:rPr lang="en-US" sz="1000" baseline="0" dirty="0"/>
              <a:t> – days </a:t>
            </a:r>
          </a:p>
          <a:p>
            <a:pPr marL="171450" indent="-171450" defTabSz="864931">
              <a:buFont typeface="Arial" panose="020B0604020202020204" pitchFamily="34" charset="0"/>
              <a:buChar char="•"/>
              <a:defRPr/>
            </a:pPr>
            <a:endParaRPr lang="en-US" sz="1000" baseline="0" dirty="0"/>
          </a:p>
          <a:p>
            <a:pPr marL="0" indent="0">
              <a:buNone/>
            </a:pPr>
            <a:r>
              <a:rPr lang="en-US" sz="1000" dirty="0"/>
              <a:t>Chemical:</a:t>
            </a:r>
          </a:p>
          <a:p>
            <a:pPr lvl="1"/>
            <a:r>
              <a:rPr lang="en-US" sz="1000" dirty="0"/>
              <a:t>Acute toxicity: &lt;lethal conc. or &lt; 1/3 of acute : chronic ratio</a:t>
            </a:r>
          </a:p>
          <a:p>
            <a:pPr lvl="1"/>
            <a:r>
              <a:rPr lang="en-US" sz="1000" dirty="0"/>
              <a:t>Acute: Min - 1 </a:t>
            </a:r>
            <a:r>
              <a:rPr lang="en-US" sz="1000" dirty="0" err="1"/>
              <a:t>hr</a:t>
            </a:r>
            <a:r>
              <a:rPr lang="en-US" sz="1000" dirty="0"/>
              <a:t> exposure = harmful effect</a:t>
            </a:r>
          </a:p>
          <a:p>
            <a:pPr lvl="1"/>
            <a:r>
              <a:rPr lang="en-US" sz="1000" dirty="0"/>
              <a:t>Chronic: Max - 96 </a:t>
            </a:r>
            <a:r>
              <a:rPr lang="en-US" sz="1000" dirty="0" err="1"/>
              <a:t>hr</a:t>
            </a:r>
            <a:r>
              <a:rPr lang="en-US" sz="1000" dirty="0"/>
              <a:t> exposure = no harmful effect</a:t>
            </a:r>
          </a:p>
          <a:p>
            <a:pPr marL="171450" indent="-171450" defTabSz="864931">
              <a:buFont typeface="Arial" panose="020B0604020202020204" pitchFamily="34" charset="0"/>
              <a:buChar char="•"/>
              <a:defRPr/>
            </a:pPr>
            <a:endParaRPr lang="en-US" sz="1000" dirty="0"/>
          </a:p>
          <a:p>
            <a:pPr defTabSz="864931">
              <a:defRPr/>
            </a:pPr>
            <a:r>
              <a:rPr lang="en-US" sz="1000" dirty="0"/>
              <a:t>Acute and chronic criteria are applied to the drinking water and aquatic life use assessments.</a:t>
            </a:r>
          </a:p>
          <a:p>
            <a:endParaRPr lang="en-US" sz="1000" dirty="0"/>
          </a:p>
        </p:txBody>
      </p:sp>
    </p:spTree>
    <p:extLst>
      <p:ext uri="{BB962C8B-B14F-4D97-AF65-F5344CB8AC3E}">
        <p14:creationId xmlns:p14="http://schemas.microsoft.com/office/powerpoint/2010/main" val="24669160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dirty="0"/>
              <a:t>CFU = colony forming units, the way that E. coli are counted in the lab</a:t>
            </a:r>
          </a:p>
          <a:p>
            <a:endParaRPr lang="en-US" sz="1000" dirty="0"/>
          </a:p>
          <a:p>
            <a:r>
              <a:rPr lang="en-US" sz="1000" dirty="0"/>
              <a:t>Bacteria criteria are used to assess both primary and secondary contact recreation uses.</a:t>
            </a:r>
          </a:p>
        </p:txBody>
      </p:sp>
      <p:sp>
        <p:nvSpPr>
          <p:cNvPr id="4" name="Slide Number Placeholder 3"/>
          <p:cNvSpPr>
            <a:spLocks noGrp="1"/>
          </p:cNvSpPr>
          <p:nvPr>
            <p:ph type="sldNum" sz="quarter" idx="10"/>
          </p:nvPr>
        </p:nvSpPr>
        <p:spPr/>
        <p:txBody>
          <a:bodyPr/>
          <a:lstStyle/>
          <a:p>
            <a:fld id="{568A72D6-025B-4632-A72C-4386ED6225A4}" type="slidenum">
              <a:rPr lang="en-US" smtClean="0"/>
              <a:t>37</a:t>
            </a:fld>
            <a:endParaRPr lang="en-US"/>
          </a:p>
        </p:txBody>
      </p:sp>
    </p:spTree>
    <p:extLst>
      <p:ext uri="{BB962C8B-B14F-4D97-AF65-F5344CB8AC3E}">
        <p14:creationId xmlns:p14="http://schemas.microsoft.com/office/powerpoint/2010/main" val="25081331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dirty="0"/>
              <a:t>Examples from Kentucky’s published water quality standards.</a:t>
            </a:r>
          </a:p>
        </p:txBody>
      </p:sp>
      <p:sp>
        <p:nvSpPr>
          <p:cNvPr id="4" name="Slide Number Placeholder 3"/>
          <p:cNvSpPr>
            <a:spLocks noGrp="1"/>
          </p:cNvSpPr>
          <p:nvPr>
            <p:ph type="sldNum" sz="quarter" idx="10"/>
          </p:nvPr>
        </p:nvSpPr>
        <p:spPr/>
        <p:txBody>
          <a:bodyPr/>
          <a:lstStyle/>
          <a:p>
            <a:fld id="{568A72D6-025B-4632-A72C-4386ED6225A4}" type="slidenum">
              <a:rPr lang="en-US" smtClean="0"/>
              <a:t>38</a:t>
            </a:fld>
            <a:endParaRPr lang="en-US"/>
          </a:p>
        </p:txBody>
      </p:sp>
    </p:spTree>
    <p:extLst>
      <p:ext uri="{BB962C8B-B14F-4D97-AF65-F5344CB8AC3E}">
        <p14:creationId xmlns:p14="http://schemas.microsoft.com/office/powerpoint/2010/main" val="2743613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E15E24B-B31C-486F-A68A-C4C885447679}" type="slidenum">
              <a:rPr lang="en-US" smtClean="0"/>
              <a:pPr/>
              <a:t>39</a:t>
            </a:fld>
            <a:endParaRPr lang="en-US"/>
          </a:p>
        </p:txBody>
      </p:sp>
      <p:sp>
        <p:nvSpPr>
          <p:cNvPr id="38915" name="Rectangle 2"/>
          <p:cNvSpPr>
            <a:spLocks noGrp="1" noRot="1" noChangeAspect="1" noChangeArrowheads="1" noTextEdit="1"/>
          </p:cNvSpPr>
          <p:nvPr>
            <p:ph type="sldImg"/>
          </p:nvPr>
        </p:nvSpPr>
        <p:spPr>
          <a:xfrm>
            <a:off x="1371600" y="1143000"/>
            <a:ext cx="4114800" cy="3086100"/>
          </a:xfrm>
          <a:ln/>
        </p:spPr>
      </p:sp>
      <p:sp>
        <p:nvSpPr>
          <p:cNvPr id="38916" name="Rectangle 3"/>
          <p:cNvSpPr>
            <a:spLocks noGrp="1" noChangeArrowheads="1"/>
          </p:cNvSpPr>
          <p:nvPr>
            <p:ph type="body" idx="1"/>
          </p:nvPr>
        </p:nvSpPr>
        <p:spPr>
          <a:xfrm>
            <a:off x="0" y="4560888"/>
            <a:ext cx="7315200" cy="4319587"/>
          </a:xfrm>
          <a:noFill/>
          <a:ln/>
        </p:spPr>
        <p:txBody>
          <a:bodyPr/>
          <a:lstStyle/>
          <a:p>
            <a:pPr>
              <a:buFont typeface="Arial" pitchFamily="34" charset="0"/>
              <a:buChar char="•"/>
            </a:pPr>
            <a:r>
              <a:rPr lang="en-US" sz="1000" kern="1200" dirty="0">
                <a:solidFill>
                  <a:schemeClr val="tx1"/>
                </a:solidFill>
                <a:latin typeface="+mn-lt"/>
                <a:ea typeface="+mn-ea"/>
                <a:cs typeface="+mn-cs"/>
              </a:rPr>
              <a:t>Kentucky is divided into different geologic regions, which have different influences on the types of plants and animals present in and around streams that exist in those regions. The different areas resulting from these influences are called bioregions. </a:t>
            </a:r>
          </a:p>
          <a:p>
            <a:pPr>
              <a:buFont typeface="Arial" pitchFamily="34" charset="0"/>
              <a:buChar char="•"/>
            </a:pPr>
            <a:r>
              <a:rPr lang="en-US" sz="1000" kern="1200" dirty="0">
                <a:solidFill>
                  <a:schemeClr val="tx1"/>
                </a:solidFill>
                <a:latin typeface="+mn-lt"/>
                <a:ea typeface="+mn-ea"/>
                <a:cs typeface="+mn-cs"/>
              </a:rPr>
              <a:t>The four bioregions of Kentucky are the Mountains (MT), the Bluegrass (BG), the Pennyroyal (PR) and the Mississippi Valley/Interior River Lowland (MVIR). </a:t>
            </a:r>
          </a:p>
          <a:p>
            <a:pPr>
              <a:buFont typeface="Arial" pitchFamily="34" charset="0"/>
              <a:buChar char="•"/>
            </a:pPr>
            <a:r>
              <a:rPr lang="en-US" sz="1000" kern="1200" dirty="0">
                <a:solidFill>
                  <a:schemeClr val="tx1"/>
                </a:solidFill>
                <a:latin typeface="+mn-lt"/>
                <a:ea typeface="+mn-ea"/>
                <a:cs typeface="+mn-cs"/>
              </a:rPr>
              <a:t>These bioregions support</a:t>
            </a:r>
            <a:r>
              <a:rPr lang="en-US" sz="1000" kern="1200" baseline="0" dirty="0">
                <a:solidFill>
                  <a:schemeClr val="tx1"/>
                </a:solidFill>
                <a:latin typeface="+mn-lt"/>
                <a:ea typeface="+mn-ea"/>
                <a:cs typeface="+mn-cs"/>
              </a:rPr>
              <a:t> different types and numbers of macroinvertebrates in the streams located there.</a:t>
            </a:r>
            <a:endParaRPr lang="en-US" sz="1000" kern="1200" dirty="0">
              <a:solidFill>
                <a:schemeClr val="tx1"/>
              </a:solidFill>
              <a:latin typeface="+mn-lt"/>
              <a:ea typeface="+mn-ea"/>
              <a:cs typeface="+mn-cs"/>
            </a:endParaRPr>
          </a:p>
          <a:p>
            <a:endParaRPr lang="en-US" sz="1000" dirty="0"/>
          </a:p>
        </p:txBody>
      </p:sp>
    </p:spTree>
    <p:extLst>
      <p:ext uri="{BB962C8B-B14F-4D97-AF65-F5344CB8AC3E}">
        <p14:creationId xmlns:p14="http://schemas.microsoft.com/office/powerpoint/2010/main" val="3228458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900" dirty="0">
                <a:latin typeface="+mn-lt"/>
              </a:rPr>
              <a:t>This is a listing of the water laws that we will cover during this workshop.  We will focus mainly on the Clean Water Act, but I would like to give you a preview of other water-related laws that we will touch on.</a:t>
            </a:r>
          </a:p>
          <a:p>
            <a:r>
              <a:rPr lang="en-US" sz="900" dirty="0">
                <a:latin typeface="+mn-lt"/>
              </a:rPr>
              <a:t>Optional to provide these additional details:</a:t>
            </a:r>
          </a:p>
          <a:p>
            <a:pPr>
              <a:lnSpc>
                <a:spcPct val="80000"/>
              </a:lnSpc>
            </a:pPr>
            <a:r>
              <a:rPr lang="en-US" sz="900" dirty="0">
                <a:latin typeface="+mn-lt"/>
              </a:rPr>
              <a:t>1969 - National Environmental Policy Act (NEPA)</a:t>
            </a:r>
          </a:p>
          <a:p>
            <a:pPr lvl="1">
              <a:lnSpc>
                <a:spcPct val="80000"/>
              </a:lnSpc>
            </a:pPr>
            <a:r>
              <a:rPr lang="en-US" sz="900" dirty="0">
                <a:latin typeface="+mn-lt"/>
              </a:rPr>
              <a:t>Assure all branches of government consider environmental impacts prior to taking any major federal action that effects the environment</a:t>
            </a:r>
          </a:p>
          <a:p>
            <a:pPr>
              <a:lnSpc>
                <a:spcPct val="80000"/>
              </a:lnSpc>
            </a:pPr>
            <a:r>
              <a:rPr lang="en-US" sz="900" dirty="0">
                <a:latin typeface="+mn-lt"/>
              </a:rPr>
              <a:t>1973 - Endangered Species Act (ESA)</a:t>
            </a:r>
          </a:p>
          <a:p>
            <a:pPr lvl="1">
              <a:lnSpc>
                <a:spcPct val="80000"/>
              </a:lnSpc>
            </a:pPr>
            <a:r>
              <a:rPr lang="en-US" sz="900" dirty="0">
                <a:latin typeface="+mn-lt"/>
              </a:rPr>
              <a:t>Provides protection of endangered species</a:t>
            </a:r>
          </a:p>
          <a:p>
            <a:pPr>
              <a:lnSpc>
                <a:spcPct val="80000"/>
              </a:lnSpc>
            </a:pPr>
            <a:r>
              <a:rPr lang="en-US" sz="900" dirty="0">
                <a:latin typeface="+mn-lt"/>
              </a:rPr>
              <a:t>1974 - Safe Drinking Water Act (SDWA)  -amended in 1996</a:t>
            </a:r>
          </a:p>
          <a:p>
            <a:pPr lvl="1">
              <a:lnSpc>
                <a:spcPct val="80000"/>
              </a:lnSpc>
            </a:pPr>
            <a:r>
              <a:rPr lang="en-US" sz="900" dirty="0">
                <a:latin typeface="+mn-lt"/>
              </a:rPr>
              <a:t>Protect quality of drinking water focusing on all waters with actual or potential designated drinking water use, surface or groundwater</a:t>
            </a:r>
          </a:p>
          <a:p>
            <a:pPr lvl="1">
              <a:lnSpc>
                <a:spcPct val="80000"/>
              </a:lnSpc>
            </a:pPr>
            <a:r>
              <a:rPr lang="en-US" sz="900" dirty="0">
                <a:latin typeface="+mn-lt"/>
              </a:rPr>
              <a:t>Established minimum standards for tap water </a:t>
            </a:r>
          </a:p>
          <a:p>
            <a:pPr>
              <a:lnSpc>
                <a:spcPct val="80000"/>
              </a:lnSpc>
            </a:pPr>
            <a:r>
              <a:rPr lang="en-US" sz="900" dirty="0">
                <a:latin typeface="+mn-lt"/>
              </a:rPr>
              <a:t>1976 – Toxic Substances Control Act</a:t>
            </a:r>
          </a:p>
          <a:p>
            <a:pPr lvl="1">
              <a:lnSpc>
                <a:spcPct val="80000"/>
              </a:lnSpc>
            </a:pPr>
            <a:r>
              <a:rPr lang="en-US" sz="900" dirty="0">
                <a:latin typeface="+mn-lt"/>
              </a:rPr>
              <a:t>EPA authority to require testing and restriction of chemical substances including PCBs</a:t>
            </a:r>
          </a:p>
          <a:p>
            <a:pPr>
              <a:lnSpc>
                <a:spcPct val="80000"/>
              </a:lnSpc>
            </a:pPr>
            <a:r>
              <a:rPr lang="en-US" sz="900" dirty="0">
                <a:latin typeface="+mn-lt"/>
              </a:rPr>
              <a:t>1976 - Resource Conservation and Recovery Act (RCRA) – amended in 1984, ‘86</a:t>
            </a:r>
          </a:p>
          <a:p>
            <a:pPr lvl="1">
              <a:lnSpc>
                <a:spcPct val="80000"/>
              </a:lnSpc>
            </a:pPr>
            <a:r>
              <a:rPr lang="en-US" sz="900" dirty="0">
                <a:latin typeface="+mn-lt"/>
              </a:rPr>
              <a:t>Authority to control hazardous substances “cradle-to-grave.”  Address underground storage tanks</a:t>
            </a:r>
          </a:p>
          <a:p>
            <a:pPr>
              <a:lnSpc>
                <a:spcPct val="80000"/>
              </a:lnSpc>
            </a:pPr>
            <a:r>
              <a:rPr lang="en-US" sz="900" dirty="0">
                <a:latin typeface="+mn-lt"/>
              </a:rPr>
              <a:t>1977 - Surface Mining Control and Reclamation Act (SMCRA)</a:t>
            </a:r>
          </a:p>
          <a:p>
            <a:pPr lvl="1">
              <a:lnSpc>
                <a:spcPct val="80000"/>
              </a:lnSpc>
            </a:pPr>
            <a:r>
              <a:rPr lang="en-US" sz="900" dirty="0">
                <a:latin typeface="+mn-lt"/>
              </a:rPr>
              <a:t>Regulates the environmental effects of coal mining.  Created program to regulate active mines and reclaim abandoned ones</a:t>
            </a:r>
          </a:p>
          <a:p>
            <a:pPr>
              <a:lnSpc>
                <a:spcPct val="80000"/>
              </a:lnSpc>
            </a:pPr>
            <a:r>
              <a:rPr lang="en-US" sz="900" dirty="0">
                <a:latin typeface="+mn-lt"/>
              </a:rPr>
              <a:t>1980 - Comprehensive Environmental Response, Compensation, and Liability Act (CERCLA) or Superfund</a:t>
            </a:r>
          </a:p>
          <a:p>
            <a:pPr lvl="1">
              <a:lnSpc>
                <a:spcPct val="80000"/>
              </a:lnSpc>
            </a:pPr>
            <a:r>
              <a:rPr lang="en-US" sz="900" dirty="0">
                <a:latin typeface="+mn-lt"/>
              </a:rPr>
              <a:t>Clean up uncontrolled or abandoned hazardous waste sites, spills, and contamination</a:t>
            </a:r>
          </a:p>
          <a:p>
            <a:pPr lvl="0">
              <a:lnSpc>
                <a:spcPct val="80000"/>
              </a:lnSpc>
            </a:pPr>
            <a:r>
              <a:rPr lang="en-US" sz="900" dirty="0">
                <a:latin typeface="+mn-lt"/>
              </a:rPr>
              <a:t>1986 - Superfund Amendments and Reauthorization Act (SARA) - Amended CERCLA to continue cleanups.</a:t>
            </a:r>
          </a:p>
          <a:p>
            <a:r>
              <a:rPr lang="en-US" sz="900" dirty="0">
                <a:latin typeface="+mn-lt"/>
              </a:rPr>
              <a:t>1994 - </a:t>
            </a:r>
            <a:r>
              <a:rPr lang="en-US" sz="900" b="0" i="0" kern="1200" dirty="0">
                <a:solidFill>
                  <a:schemeClr val="tx1"/>
                </a:solidFill>
                <a:effectLst/>
                <a:latin typeface="+mn-lt"/>
                <a:ea typeface="+mn-ea"/>
                <a:cs typeface="+mn-cs"/>
              </a:rPr>
              <a:t>The </a:t>
            </a:r>
            <a:r>
              <a:rPr lang="en-US" sz="900" b="1" i="0" kern="1200" dirty="0">
                <a:solidFill>
                  <a:schemeClr val="tx1"/>
                </a:solidFill>
                <a:effectLst/>
                <a:latin typeface="+mn-lt"/>
                <a:ea typeface="+mn-ea"/>
                <a:cs typeface="+mn-cs"/>
              </a:rPr>
              <a:t>Kentucky</a:t>
            </a:r>
            <a:r>
              <a:rPr lang="en-US" sz="900" b="0" i="0" kern="1200" dirty="0">
                <a:solidFill>
                  <a:schemeClr val="tx1"/>
                </a:solidFill>
                <a:effectLst/>
                <a:latin typeface="+mn-lt"/>
                <a:ea typeface="+mn-ea"/>
                <a:cs typeface="+mn-cs"/>
              </a:rPr>
              <a:t> General Assembly passed the </a:t>
            </a:r>
            <a:r>
              <a:rPr lang="en-US" sz="900" b="1" i="0" kern="1200" dirty="0">
                <a:solidFill>
                  <a:schemeClr val="tx1"/>
                </a:solidFill>
                <a:effectLst/>
                <a:latin typeface="+mn-lt"/>
                <a:ea typeface="+mn-ea"/>
                <a:cs typeface="+mn-cs"/>
              </a:rPr>
              <a:t>Kentucky Agriculture Water Quality Act</a:t>
            </a:r>
            <a:r>
              <a:rPr lang="en-US" sz="900" b="0" i="0" kern="1200" dirty="0">
                <a:solidFill>
                  <a:schemeClr val="tx1"/>
                </a:solidFill>
                <a:effectLst/>
                <a:latin typeface="+mn-lt"/>
                <a:ea typeface="+mn-ea"/>
                <a:cs typeface="+mn-cs"/>
              </a:rPr>
              <a:t> in 1994. The goal of the </a:t>
            </a:r>
            <a:r>
              <a:rPr lang="en-US" sz="900" b="1" i="0" kern="1200" dirty="0">
                <a:solidFill>
                  <a:schemeClr val="tx1"/>
                </a:solidFill>
                <a:effectLst/>
                <a:latin typeface="+mn-lt"/>
                <a:ea typeface="+mn-ea"/>
                <a:cs typeface="+mn-cs"/>
              </a:rPr>
              <a:t>act</a:t>
            </a:r>
            <a:r>
              <a:rPr lang="en-US" sz="900" b="0" i="0" kern="1200" dirty="0">
                <a:solidFill>
                  <a:schemeClr val="tx1"/>
                </a:solidFill>
                <a:effectLst/>
                <a:latin typeface="+mn-lt"/>
                <a:ea typeface="+mn-ea"/>
                <a:cs typeface="+mn-cs"/>
              </a:rPr>
              <a:t> is to protect surface and groundwater resources from </a:t>
            </a:r>
            <a:r>
              <a:rPr lang="en-US" sz="900" b="1" i="0" kern="1200" dirty="0">
                <a:solidFill>
                  <a:schemeClr val="tx1"/>
                </a:solidFill>
                <a:effectLst/>
                <a:latin typeface="+mn-lt"/>
                <a:ea typeface="+mn-ea"/>
                <a:cs typeface="+mn-cs"/>
              </a:rPr>
              <a:t>pollution</a:t>
            </a:r>
            <a:r>
              <a:rPr lang="en-US" sz="900" b="0" i="0" kern="1200" dirty="0">
                <a:solidFill>
                  <a:schemeClr val="tx1"/>
                </a:solidFill>
                <a:effectLst/>
                <a:latin typeface="+mn-lt"/>
                <a:ea typeface="+mn-ea"/>
                <a:cs typeface="+mn-cs"/>
              </a:rPr>
              <a:t> as a result of </a:t>
            </a:r>
            <a:r>
              <a:rPr lang="en-US" sz="900" b="1" i="0" kern="1200" dirty="0">
                <a:solidFill>
                  <a:schemeClr val="tx1"/>
                </a:solidFill>
                <a:effectLst/>
                <a:latin typeface="+mn-lt"/>
                <a:ea typeface="+mn-ea"/>
                <a:cs typeface="+mn-cs"/>
              </a:rPr>
              <a:t>agriculture</a:t>
            </a:r>
            <a:r>
              <a:rPr lang="en-US" sz="900" b="0" i="0" kern="1200" dirty="0">
                <a:solidFill>
                  <a:schemeClr val="tx1"/>
                </a:solidFill>
                <a:effectLst/>
                <a:latin typeface="+mn-lt"/>
                <a:ea typeface="+mn-ea"/>
                <a:cs typeface="+mn-cs"/>
              </a:rPr>
              <a:t> and silviculture (forestry) activities.</a:t>
            </a:r>
            <a:endParaRPr lang="en-US" sz="900" dirty="0">
              <a:latin typeface="+mn-lt"/>
            </a:endParaRPr>
          </a:p>
        </p:txBody>
      </p:sp>
      <p:sp>
        <p:nvSpPr>
          <p:cNvPr id="4" name="Slide Number Placeholder 3"/>
          <p:cNvSpPr>
            <a:spLocks noGrp="1"/>
          </p:cNvSpPr>
          <p:nvPr>
            <p:ph type="sldNum" sz="quarter" idx="10"/>
          </p:nvPr>
        </p:nvSpPr>
        <p:spPr/>
        <p:txBody>
          <a:bodyPr/>
          <a:lstStyle/>
          <a:p>
            <a:fld id="{568A72D6-025B-4632-A72C-4386ED6225A4}" type="slidenum">
              <a:rPr lang="en-US" smtClean="0"/>
              <a:t>4</a:t>
            </a:fld>
            <a:endParaRPr lang="en-US"/>
          </a:p>
        </p:txBody>
      </p:sp>
    </p:spTree>
    <p:extLst>
      <p:ext uri="{BB962C8B-B14F-4D97-AF65-F5344CB8AC3E}">
        <p14:creationId xmlns:p14="http://schemas.microsoft.com/office/powerpoint/2010/main" val="27371565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b="0" i="0" u="none" strike="noStrike" kern="1200" baseline="0" dirty="0">
                <a:solidFill>
                  <a:schemeClr val="tx1"/>
                </a:solidFill>
                <a:latin typeface="+mn-lt"/>
                <a:ea typeface="+mn-ea"/>
                <a:cs typeface="+mn-cs"/>
              </a:rPr>
              <a:t>For protection of existing good water quality:</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Anti-degradation applies parameter by parameter and use by use. If 6 designated uses are assigned to a waterbody, and 5 of those uses are impaired, anti-degradation policies still apply to the protection of the 1 remaining use.  Likewise, if pollution levels are greater (worse) than the criteria for 28 of 30 parameters, anti-degradation would still apply to the 2 remaining parameters.</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Three are three levels of protection under anti-degradation:</a:t>
            </a:r>
          </a:p>
          <a:p>
            <a:pPr marL="228600" indent="-228600">
              <a:buFont typeface="+mj-lt"/>
              <a:buAutoNum type="arabicPeriod"/>
            </a:pPr>
            <a:r>
              <a:rPr lang="en-US" sz="1000" dirty="0"/>
              <a:t>The “Floor” baseline – the state water agency should not allow a new source that would result in the loss of an existing use if it can be prevented.</a:t>
            </a:r>
          </a:p>
          <a:p>
            <a:pPr marL="228600" indent="-228600">
              <a:buFont typeface="+mj-lt"/>
              <a:buAutoNum type="arabicPeriod"/>
            </a:pPr>
            <a:r>
              <a:rPr lang="en-US" sz="1000" dirty="0"/>
              <a:t>No</a:t>
            </a:r>
            <a:r>
              <a:rPr lang="en-US" sz="1000" baseline="0" dirty="0"/>
              <a:t> “free fall” to just barely meeting criteria.  Not an automatic right to be able to discharge just because the stream can handle a little more load.  If a discharge will cause substantial degradation, even if it does not result in the loss of a use, they MUST JUSTIFY that the discharge a) cannot be avoided and b) that it is necessary for economic or social development.</a:t>
            </a:r>
          </a:p>
          <a:p>
            <a:pPr marL="228600" indent="-228600">
              <a:buFont typeface="+mj-lt"/>
              <a:buAutoNum type="arabicPeriod"/>
            </a:pPr>
            <a:r>
              <a:rPr lang="en-US" sz="1000" baseline="0" dirty="0"/>
              <a:t>No decline in outstanding waters</a:t>
            </a:r>
            <a:endParaRPr lang="en-US" sz="1000" dirty="0"/>
          </a:p>
        </p:txBody>
      </p:sp>
      <p:sp>
        <p:nvSpPr>
          <p:cNvPr id="4" name="Slide Number Placeholder 3"/>
          <p:cNvSpPr>
            <a:spLocks noGrp="1"/>
          </p:cNvSpPr>
          <p:nvPr>
            <p:ph type="sldNum" sz="quarter" idx="10"/>
          </p:nvPr>
        </p:nvSpPr>
        <p:spPr/>
        <p:txBody>
          <a:bodyPr/>
          <a:lstStyle/>
          <a:p>
            <a:fld id="{7E1573F1-F95D-403A-A47C-A1143ABC9F0B}" type="slidenum">
              <a:rPr lang="en-US" smtClean="0"/>
              <a:t>40</a:t>
            </a:fld>
            <a:endParaRPr lang="en-US"/>
          </a:p>
        </p:txBody>
      </p:sp>
    </p:spTree>
    <p:extLst>
      <p:ext uri="{BB962C8B-B14F-4D97-AF65-F5344CB8AC3E}">
        <p14:creationId xmlns:p14="http://schemas.microsoft.com/office/powerpoint/2010/main" val="28603493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practical application of water quality standards is that…</a:t>
            </a:r>
          </a:p>
          <a:p>
            <a:endParaRPr lang="en-US" sz="1000" dirty="0"/>
          </a:p>
          <a:p>
            <a:r>
              <a:rPr lang="en-US" sz="1000" dirty="0"/>
              <a:t>If water quality standards are exceeded, this does not directly produce a related enforcement action.</a:t>
            </a:r>
          </a:p>
          <a:p>
            <a:endParaRPr lang="en-US" sz="1000" dirty="0"/>
          </a:p>
          <a:p>
            <a:r>
              <a:rPr lang="en-US" sz="1000" dirty="0"/>
              <a:t>Instead, exceedances result in the stream, river or reservoir being listed on the 303d list of impaired waterbodies. </a:t>
            </a:r>
          </a:p>
          <a:p>
            <a:endParaRPr lang="en-US" sz="1000" dirty="0"/>
          </a:p>
          <a:p>
            <a:r>
              <a:rPr lang="en-US" sz="1000" dirty="0"/>
              <a:t>Then, a TMDL report will need to be developed to further assess the degree of impairment, pollutant contributors, and outline the management activities needed to correct the problem.</a:t>
            </a:r>
          </a:p>
          <a:p>
            <a:endParaRPr lang="en-US" sz="1000" dirty="0"/>
          </a:p>
          <a:p>
            <a:r>
              <a:rPr lang="en-US" sz="1000" dirty="0"/>
              <a:t>Also, any KPDES permits for discharges into the impaired waterbody will need to be adjusted so that those discharges do not contribute to the water quality violation.</a:t>
            </a:r>
          </a:p>
          <a:p>
            <a:endParaRPr lang="en-US" sz="1000" dirty="0"/>
          </a:p>
          <a:p>
            <a:r>
              <a:rPr lang="en-US" sz="1000" dirty="0"/>
              <a:t>The KPDES permit may also need to be amended so that pollutant releases are minimized in accordance with the TMDL management recommendations.</a:t>
            </a:r>
          </a:p>
        </p:txBody>
      </p:sp>
      <p:sp>
        <p:nvSpPr>
          <p:cNvPr id="4" name="Slide Number Placeholder 3"/>
          <p:cNvSpPr>
            <a:spLocks noGrp="1"/>
          </p:cNvSpPr>
          <p:nvPr>
            <p:ph type="sldNum" sz="quarter" idx="10"/>
          </p:nvPr>
        </p:nvSpPr>
        <p:spPr/>
        <p:txBody>
          <a:bodyPr/>
          <a:lstStyle/>
          <a:p>
            <a:fld id="{568A72D6-025B-4632-A72C-4386ED6225A4}" type="slidenum">
              <a:rPr lang="en-US" smtClean="0"/>
              <a:t>41</a:t>
            </a:fld>
            <a:endParaRPr lang="en-US"/>
          </a:p>
        </p:txBody>
      </p:sp>
    </p:spTree>
    <p:extLst>
      <p:ext uri="{BB962C8B-B14F-4D97-AF65-F5344CB8AC3E}">
        <p14:creationId xmlns:p14="http://schemas.microsoft.com/office/powerpoint/2010/main" val="29091009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dirty="0"/>
              <a:t>In summary, if water quality monitoring shows that pollutant levels need to be reduced to meet standards, the avenues of action include:</a:t>
            </a:r>
          </a:p>
          <a:p>
            <a:endParaRPr lang="en-US" sz="1000" dirty="0"/>
          </a:p>
          <a:p>
            <a:r>
              <a:rPr lang="en-US" sz="1000" dirty="0"/>
              <a:t>TMDLs</a:t>
            </a:r>
          </a:p>
          <a:p>
            <a:r>
              <a:rPr lang="en-US" sz="1000" dirty="0"/>
              <a:t>Watershed Plans</a:t>
            </a:r>
          </a:p>
          <a:p>
            <a:r>
              <a:rPr lang="en-US" sz="1000" dirty="0"/>
              <a:t>Combined implementation of various federal, state and local programs, as well as private initiatives to correct the problem.</a:t>
            </a:r>
          </a:p>
        </p:txBody>
      </p:sp>
      <p:sp>
        <p:nvSpPr>
          <p:cNvPr id="4" name="Slide Number Placeholder 3"/>
          <p:cNvSpPr>
            <a:spLocks noGrp="1"/>
          </p:cNvSpPr>
          <p:nvPr>
            <p:ph type="sldNum" sz="quarter" idx="10"/>
          </p:nvPr>
        </p:nvSpPr>
        <p:spPr/>
        <p:txBody>
          <a:bodyPr/>
          <a:lstStyle/>
          <a:p>
            <a:fld id="{568A72D6-025B-4632-A72C-4386ED6225A4}" type="slidenum">
              <a:rPr lang="en-US" smtClean="0"/>
              <a:t>42</a:t>
            </a:fld>
            <a:endParaRPr lang="en-US"/>
          </a:p>
        </p:txBody>
      </p:sp>
    </p:spTree>
    <p:extLst>
      <p:ext uri="{BB962C8B-B14F-4D97-AF65-F5344CB8AC3E}">
        <p14:creationId xmlns:p14="http://schemas.microsoft.com/office/powerpoint/2010/main" val="11993942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dirty="0"/>
              <a:t>This and the next three slides are optional and provide an explanation of the ongoing debate over CWA jurisdiction over “Waters of the United States. </a:t>
            </a:r>
          </a:p>
          <a:p>
            <a:endParaRPr lang="en-US" sz="1000" dirty="0"/>
          </a:p>
          <a:p>
            <a:r>
              <a:rPr lang="en-US" sz="1000" dirty="0"/>
              <a:t>The classification of “waters of the United States” has been hotly debated, with some wanting more comprehensive protections on water quality and others resisting the regulatory implications.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Discussion point: Resistance from private property rights and corporate interests.  Viewed by some as government over-reach.</a:t>
            </a:r>
          </a:p>
          <a:p>
            <a:endParaRPr lang="en-US" sz="1000" dirty="0"/>
          </a:p>
        </p:txBody>
      </p:sp>
      <p:sp>
        <p:nvSpPr>
          <p:cNvPr id="4" name="Slide Number Placeholder 3"/>
          <p:cNvSpPr>
            <a:spLocks noGrp="1"/>
          </p:cNvSpPr>
          <p:nvPr>
            <p:ph type="sldNum" sz="quarter" idx="10"/>
          </p:nvPr>
        </p:nvSpPr>
        <p:spPr/>
        <p:txBody>
          <a:bodyPr/>
          <a:lstStyle/>
          <a:p>
            <a:fld id="{568A72D6-025B-4632-A72C-4386ED6225A4}" type="slidenum">
              <a:rPr lang="en-US" smtClean="0"/>
              <a:t>43</a:t>
            </a:fld>
            <a:endParaRPr lang="en-US"/>
          </a:p>
        </p:txBody>
      </p:sp>
    </p:spTree>
    <p:extLst>
      <p:ext uri="{BB962C8B-B14F-4D97-AF65-F5344CB8AC3E}">
        <p14:creationId xmlns:p14="http://schemas.microsoft.com/office/powerpoint/2010/main" val="31332406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dirty="0"/>
              <a:t>This and the next two slides are optional and provide an explanation of the ongoing debate over CWA jurisdiction over “Waters of the United States. </a:t>
            </a:r>
          </a:p>
          <a:p>
            <a:endParaRPr lang="en-US" sz="1000" dirty="0"/>
          </a:p>
          <a:p>
            <a:r>
              <a:rPr lang="en-US" sz="1000" dirty="0"/>
              <a:t>The classification of “waters of the United States” has been hotly debated, with some wanting more comprehensive protections on water quality and others resisting the regulatory implications.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Discussion point: Resistance from private property rights and corporate interests.  Viewed by some as government over-reach.</a:t>
            </a:r>
          </a:p>
          <a:p>
            <a:endParaRPr lang="en-US" sz="1000" dirty="0"/>
          </a:p>
        </p:txBody>
      </p:sp>
      <p:sp>
        <p:nvSpPr>
          <p:cNvPr id="4" name="Slide Number Placeholder 3"/>
          <p:cNvSpPr>
            <a:spLocks noGrp="1"/>
          </p:cNvSpPr>
          <p:nvPr>
            <p:ph type="sldNum" sz="quarter" idx="10"/>
          </p:nvPr>
        </p:nvSpPr>
        <p:spPr/>
        <p:txBody>
          <a:bodyPr/>
          <a:lstStyle/>
          <a:p>
            <a:fld id="{568A72D6-025B-4632-A72C-4386ED6225A4}" type="slidenum">
              <a:rPr lang="en-US" smtClean="0"/>
              <a:t>44</a:t>
            </a:fld>
            <a:endParaRPr lang="en-US"/>
          </a:p>
        </p:txBody>
      </p:sp>
    </p:spTree>
    <p:extLst>
      <p:ext uri="{BB962C8B-B14F-4D97-AF65-F5344CB8AC3E}">
        <p14:creationId xmlns:p14="http://schemas.microsoft.com/office/powerpoint/2010/main" val="24589498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dirty="0"/>
              <a:t>Rulings in 1986 and 1988 specified that the CWA applied to navigable waters that could be used for commerce, as well as impoundments, adjacent wetlands, and non-navigable tributaries.</a:t>
            </a:r>
          </a:p>
          <a:p>
            <a:endParaRPr lang="en-US" sz="1000" dirty="0"/>
          </a:p>
          <a:p>
            <a:r>
              <a:rPr lang="en-US" sz="1000" dirty="0"/>
              <a:t>The </a:t>
            </a:r>
            <a:r>
              <a:rPr lang="en-US" sz="1000" dirty="0" err="1"/>
              <a:t>Rapanos</a:t>
            </a:r>
            <a:r>
              <a:rPr lang="en-US" sz="1000" dirty="0"/>
              <a:t> Supreme Court case in 2007 clarified specific waters that would need to be assessed by the EPA and U.S. Army Corps of Engineers for jurisdiction.  These agencies would be responsible for determining whether or not the waterbody has a significant nexus (or connection) with a traditional navigable water.  This largely related to the permanency of the tributary or wetland.</a:t>
            </a:r>
          </a:p>
          <a:p>
            <a:r>
              <a:rPr lang="en-US" sz="1000" dirty="0"/>
              <a:t>This ruling further stated that the agencies would generally not assert authority over swales, erosional features or man-made ditches.</a:t>
            </a:r>
          </a:p>
          <a:p>
            <a:endParaRPr lang="en-US" sz="1000" dirty="0"/>
          </a:p>
        </p:txBody>
      </p:sp>
      <p:sp>
        <p:nvSpPr>
          <p:cNvPr id="4" name="Slide Number Placeholder 3"/>
          <p:cNvSpPr>
            <a:spLocks noGrp="1"/>
          </p:cNvSpPr>
          <p:nvPr>
            <p:ph type="sldNum" sz="quarter" idx="10"/>
          </p:nvPr>
        </p:nvSpPr>
        <p:spPr/>
        <p:txBody>
          <a:bodyPr/>
          <a:lstStyle/>
          <a:p>
            <a:fld id="{568A72D6-025B-4632-A72C-4386ED6225A4}" type="slidenum">
              <a:rPr lang="en-US" smtClean="0"/>
              <a:t>45</a:t>
            </a:fld>
            <a:endParaRPr lang="en-US"/>
          </a:p>
        </p:txBody>
      </p:sp>
    </p:spTree>
    <p:extLst>
      <p:ext uri="{BB962C8B-B14F-4D97-AF65-F5344CB8AC3E}">
        <p14:creationId xmlns:p14="http://schemas.microsoft.com/office/powerpoint/2010/main" val="22574065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dirty="0"/>
              <a:t>In 2015, in order to clarify confusion over the </a:t>
            </a:r>
            <a:r>
              <a:rPr lang="en-US" sz="1000" dirty="0" err="1"/>
              <a:t>Rapanos</a:t>
            </a:r>
            <a:r>
              <a:rPr lang="en-US" sz="1000" dirty="0"/>
              <a:t> Supreme Court ruling the Corps and EPA promulgated a new regulation.  </a:t>
            </a:r>
          </a:p>
          <a:p>
            <a:r>
              <a:rPr lang="en-US" sz="1000" dirty="0"/>
              <a:t>This Clean Water Rule attempted to define the scope of federal water protection with a more consistent approach.</a:t>
            </a:r>
          </a:p>
          <a:p>
            <a:endParaRPr lang="en-US" sz="1000" dirty="0"/>
          </a:p>
          <a:p>
            <a:r>
              <a:rPr lang="en-US" sz="1000" dirty="0"/>
              <a:t>Following an Executive Order by President Trump in February 2017, the EPA and Corps of Engineers were required to review and rescind (get rid of) or revise the rule. </a:t>
            </a:r>
          </a:p>
          <a:p>
            <a:endParaRPr lang="en-US" sz="1000" dirty="0"/>
          </a:p>
          <a:p>
            <a:r>
              <a:rPr lang="en-US" sz="1000" dirty="0"/>
              <a:t>In February 2018, a new rule was published that delayed the applicability of the 2015 ruling until February 2020 in order to give the agencies time to reconsider their definition of “waters of the United States.”</a:t>
            </a:r>
          </a:p>
          <a:p>
            <a:endParaRPr lang="en-US" sz="1000" dirty="0"/>
          </a:p>
        </p:txBody>
      </p:sp>
      <p:sp>
        <p:nvSpPr>
          <p:cNvPr id="4" name="Slide Number Placeholder 3"/>
          <p:cNvSpPr>
            <a:spLocks noGrp="1"/>
          </p:cNvSpPr>
          <p:nvPr>
            <p:ph type="sldNum" sz="quarter" idx="10"/>
          </p:nvPr>
        </p:nvSpPr>
        <p:spPr/>
        <p:txBody>
          <a:bodyPr/>
          <a:lstStyle/>
          <a:p>
            <a:fld id="{568A72D6-025B-4632-A72C-4386ED6225A4}" type="slidenum">
              <a:rPr lang="en-US" smtClean="0"/>
              <a:t>46</a:t>
            </a:fld>
            <a:endParaRPr lang="en-US"/>
          </a:p>
        </p:txBody>
      </p:sp>
    </p:spTree>
    <p:extLst>
      <p:ext uri="{BB962C8B-B14F-4D97-AF65-F5344CB8AC3E}">
        <p14:creationId xmlns:p14="http://schemas.microsoft.com/office/powerpoint/2010/main" val="2381702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00" b="1" dirty="0"/>
              <a:t>Rivers and Harbors Act of 1899 </a:t>
            </a:r>
          </a:p>
          <a:p>
            <a:pPr marL="171450" indent="-171450" eaLnBrk="1" fontAlgn="auto" hangingPunct="1">
              <a:spcBef>
                <a:spcPts val="0"/>
              </a:spcBef>
              <a:spcAft>
                <a:spcPts val="0"/>
              </a:spcAft>
              <a:buFont typeface="Arial" panose="020B0604020202020204" pitchFamily="34" charset="0"/>
              <a:buChar char="•"/>
              <a:defRPr/>
            </a:pPr>
            <a:r>
              <a:rPr lang="en-US" sz="1000" dirty="0"/>
              <a:t>Prohibited discharge of any refuse matter of any kind or description whatsoever, other than that flowing from streets and sewers, and passing therefrom in a liquid state. (Prohibited discharge of refuse into a navigable water, other that what was flowing from the streets or sewers.)</a:t>
            </a:r>
          </a:p>
          <a:p>
            <a:pPr eaLnBrk="1" fontAlgn="auto" hangingPunct="1">
              <a:spcBef>
                <a:spcPts val="0"/>
              </a:spcBef>
              <a:spcAft>
                <a:spcPts val="0"/>
              </a:spcAft>
              <a:defRPr/>
            </a:pPr>
            <a:endParaRPr lang="en-US" sz="1000" dirty="0"/>
          </a:p>
          <a:p>
            <a:pPr eaLnBrk="1" fontAlgn="auto" hangingPunct="1">
              <a:spcBef>
                <a:spcPts val="0"/>
              </a:spcBef>
              <a:spcAft>
                <a:spcPts val="0"/>
              </a:spcAft>
              <a:defRPr/>
            </a:pPr>
            <a:r>
              <a:rPr lang="en-US" sz="1000" dirty="0"/>
              <a:t>It was reported in 1945 that over 3,500 communities pumped 2.5 billion tons of raw sewage into streams, lakes, and coastal waters every day</a:t>
            </a:r>
          </a:p>
          <a:p>
            <a:pPr eaLnBrk="1" fontAlgn="auto" hangingPunct="1">
              <a:spcBef>
                <a:spcPts val="0"/>
              </a:spcBef>
              <a:spcAft>
                <a:spcPts val="0"/>
              </a:spcAft>
              <a:defRPr/>
            </a:pPr>
            <a:endParaRPr lang="en-US" sz="1000" dirty="0">
              <a:solidFill>
                <a:schemeClr val="tx1"/>
              </a:solidFill>
            </a:endParaRPr>
          </a:p>
          <a:p>
            <a:pPr eaLnBrk="1" fontAlgn="auto" hangingPunct="1">
              <a:spcBef>
                <a:spcPts val="0"/>
              </a:spcBef>
              <a:spcAft>
                <a:spcPts val="0"/>
              </a:spcAft>
              <a:defRPr/>
            </a:pPr>
            <a:r>
              <a:rPr lang="en-US" sz="1000" b="1" dirty="0">
                <a:solidFill>
                  <a:srgbClr val="002060"/>
                </a:solidFill>
              </a:rPr>
              <a:t>Federal Water Pollution Control Act (Clean Water Act) of 1948 - </a:t>
            </a:r>
            <a:r>
              <a:rPr lang="en-US" sz="1000" b="1" i="1" dirty="0">
                <a:solidFill>
                  <a:srgbClr val="002060"/>
                </a:solidFill>
              </a:rPr>
              <a:t>Developed plans for reducing pollution and improving sanitary conditions.</a:t>
            </a:r>
          </a:p>
          <a:p>
            <a:pPr eaLnBrk="1" fontAlgn="auto" hangingPunct="1">
              <a:spcBef>
                <a:spcPts val="0"/>
              </a:spcBef>
              <a:spcAft>
                <a:spcPts val="0"/>
              </a:spcAft>
              <a:defRPr/>
            </a:pPr>
            <a:endParaRPr lang="en-US" sz="1000" b="1" i="1" dirty="0">
              <a:solidFill>
                <a:srgbClr val="002060"/>
              </a:solidFill>
            </a:endParaRPr>
          </a:p>
          <a:p>
            <a:pPr marL="171450" indent="-171450" eaLnBrk="1" fontAlgn="auto" hangingPunct="1">
              <a:spcBef>
                <a:spcPts val="0"/>
              </a:spcBef>
              <a:spcAft>
                <a:spcPts val="0"/>
              </a:spcAft>
              <a:buFont typeface="Arial" panose="020B0604020202020204" pitchFamily="34" charset="0"/>
              <a:buChar char="•"/>
              <a:defRPr/>
            </a:pPr>
            <a:r>
              <a:rPr lang="en-US" sz="1000" dirty="0"/>
              <a:t>Authorized the Surgeon General of the Public Health Service to prepare comprehensive programs for </a:t>
            </a:r>
            <a:r>
              <a:rPr lang="en-US" sz="1000" b="1" dirty="0"/>
              <a:t>eliminating or reducing the pollution of interstate waters and tributaries and improving the sanitary condition of surface and underground waters</a:t>
            </a:r>
            <a:r>
              <a:rPr lang="en-US" sz="1000" dirty="0"/>
              <a:t>. </a:t>
            </a:r>
          </a:p>
          <a:p>
            <a:pPr marL="171450" indent="-171450" eaLnBrk="1" fontAlgn="auto" hangingPunct="1">
              <a:spcBef>
                <a:spcPts val="0"/>
              </a:spcBef>
              <a:spcAft>
                <a:spcPts val="0"/>
              </a:spcAft>
              <a:buFont typeface="Arial" panose="020B0604020202020204" pitchFamily="34" charset="0"/>
              <a:buChar char="•"/>
              <a:defRPr/>
            </a:pPr>
            <a:r>
              <a:rPr lang="en-US" sz="1000" dirty="0"/>
              <a:t>Authorized the Federal Works Administrator to assist states, municipalities, and </a:t>
            </a:r>
            <a:r>
              <a:rPr lang="en-US" sz="1000" dirty="0">
                <a:solidFill>
                  <a:srgbClr val="FF0000"/>
                </a:solidFill>
              </a:rPr>
              <a:t>interstate </a:t>
            </a:r>
            <a:r>
              <a:rPr lang="en-US" sz="1000" dirty="0"/>
              <a:t>agencies in </a:t>
            </a:r>
            <a:r>
              <a:rPr lang="en-US" sz="1000" b="1" u="sng" dirty="0"/>
              <a:t>constructing treatment plants</a:t>
            </a:r>
            <a:r>
              <a:rPr lang="en-US" sz="1000" b="1" dirty="0"/>
              <a:t> to prevent discharges of inadequately treated sewage and other wastes into interstate waters or tributaries</a:t>
            </a:r>
            <a:r>
              <a:rPr lang="en-US" sz="1000" dirty="0"/>
              <a:t>.</a:t>
            </a:r>
          </a:p>
          <a:p>
            <a:endParaRPr lang="en-US" sz="1000" dirty="0"/>
          </a:p>
        </p:txBody>
      </p:sp>
      <p:sp>
        <p:nvSpPr>
          <p:cNvPr id="4" name="Slide Number Placeholder 3"/>
          <p:cNvSpPr>
            <a:spLocks noGrp="1"/>
          </p:cNvSpPr>
          <p:nvPr>
            <p:ph type="sldNum" sz="quarter" idx="10"/>
          </p:nvPr>
        </p:nvSpPr>
        <p:spPr/>
        <p:txBody>
          <a:bodyPr/>
          <a:lstStyle/>
          <a:p>
            <a:fld id="{568A72D6-025B-4632-A72C-4386ED6225A4}" type="slidenum">
              <a:rPr lang="en-US" smtClean="0"/>
              <a:t>5</a:t>
            </a:fld>
            <a:endParaRPr lang="en-US"/>
          </a:p>
        </p:txBody>
      </p:sp>
    </p:spTree>
    <p:extLst>
      <p:ext uri="{BB962C8B-B14F-4D97-AF65-F5344CB8AC3E}">
        <p14:creationId xmlns:p14="http://schemas.microsoft.com/office/powerpoint/2010/main" val="411906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US" dirty="0"/>
              <a:t>June 1969 – An oil slick on the Cuyahoga River in Cleveland, Ohio caused the river to catch on fire.  The river had been polluted from decades of industrial waste from along its shores as it flowed into Lake Erie.  This event became symbolic of the need to address out-of-control pollution and helped motivate the passage of the Clean Water Act.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1968 -1970 – pollution surveys showed losses in fishing industry, high levels of DDT in fish, high levels of bacteria</a:t>
            </a:r>
          </a:p>
          <a:p>
            <a:pPr marL="171450" indent="-171450" eaLnBrk="1" fontAlgn="auto" hangingPunct="1">
              <a:spcBef>
                <a:spcPts val="0"/>
              </a:spcBef>
              <a:spcAft>
                <a:spcPts val="0"/>
              </a:spcAft>
              <a:buFont typeface="Arial" panose="020B0604020202020204" pitchFamily="34" charset="0"/>
              <a:buChar char="•"/>
              <a:defRPr/>
            </a:pPr>
            <a:r>
              <a:rPr lang="en-US" dirty="0"/>
              <a:t>July 1970 Department of Health, Education and Welfare reported that 30% of drinking water samples had chemicals exceeding the recommended Public Health Service limits</a:t>
            </a:r>
          </a:p>
          <a:p>
            <a:endParaRPr lang="en-US" dirty="0"/>
          </a:p>
        </p:txBody>
      </p:sp>
      <p:sp>
        <p:nvSpPr>
          <p:cNvPr id="4" name="Slide Number Placeholder 3"/>
          <p:cNvSpPr>
            <a:spLocks noGrp="1"/>
          </p:cNvSpPr>
          <p:nvPr>
            <p:ph type="sldNum" sz="quarter" idx="10"/>
          </p:nvPr>
        </p:nvSpPr>
        <p:spPr/>
        <p:txBody>
          <a:bodyPr/>
          <a:lstStyle/>
          <a:p>
            <a:fld id="{568A72D6-025B-4632-A72C-4386ED6225A4}" type="slidenum">
              <a:rPr lang="en-US" smtClean="0"/>
              <a:t>6</a:t>
            </a:fld>
            <a:endParaRPr lang="en-US"/>
          </a:p>
        </p:txBody>
      </p:sp>
    </p:spTree>
    <p:extLst>
      <p:ext uri="{BB962C8B-B14F-4D97-AF65-F5344CB8AC3E}">
        <p14:creationId xmlns:p14="http://schemas.microsoft.com/office/powerpoint/2010/main" val="685892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In 1972, a bill providing amendments to the Water Pollution Control Act was passed by overriding President Nixon’s veto.  It established ways to create water quality standards and a permitting authority, which became the U.S. Environmental Protection Agency.</a:t>
            </a:r>
          </a:p>
          <a:p>
            <a:endParaRPr lang="en-US" sz="1000" dirty="0"/>
          </a:p>
          <a:p>
            <a:r>
              <a:rPr lang="en-US" sz="1000" dirty="0"/>
              <a:t>The Clean Water Act provided the basic structure for regulating discharges of pollutants into waters of the United States.</a:t>
            </a:r>
          </a:p>
          <a:p>
            <a:r>
              <a:rPr lang="en-US" sz="1000" dirty="0"/>
              <a:t>Through the NPDES program, the EPA had authority to implement pollution controls.</a:t>
            </a:r>
          </a:p>
          <a:p>
            <a:r>
              <a:rPr lang="en-US" sz="1000" dirty="0"/>
              <a:t>It became unlawful for any person to discharge pollutants from a point source into navigable waters, unless a permit was obtained.</a:t>
            </a:r>
          </a:p>
          <a:p>
            <a:r>
              <a:rPr lang="en-US" sz="1000" dirty="0"/>
              <a:t>The CWA also required water quality standards to be established for all contaminants to surface waters.</a:t>
            </a:r>
          </a:p>
        </p:txBody>
      </p:sp>
      <p:sp>
        <p:nvSpPr>
          <p:cNvPr id="4" name="Slide Number Placeholder 3"/>
          <p:cNvSpPr>
            <a:spLocks noGrp="1"/>
          </p:cNvSpPr>
          <p:nvPr>
            <p:ph type="sldNum" sz="quarter" idx="10"/>
          </p:nvPr>
        </p:nvSpPr>
        <p:spPr/>
        <p:txBody>
          <a:bodyPr/>
          <a:lstStyle/>
          <a:p>
            <a:fld id="{568A72D6-025B-4632-A72C-4386ED6225A4}" type="slidenum">
              <a:rPr lang="en-US" smtClean="0"/>
              <a:t>7</a:t>
            </a:fld>
            <a:endParaRPr lang="en-US"/>
          </a:p>
        </p:txBody>
      </p:sp>
    </p:spTree>
    <p:extLst>
      <p:ext uri="{BB962C8B-B14F-4D97-AF65-F5344CB8AC3E}">
        <p14:creationId xmlns:p14="http://schemas.microsoft.com/office/powerpoint/2010/main" val="2063225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A72D6-025B-4632-A72C-4386ED6225A4}" type="slidenum">
              <a:rPr lang="en-US" smtClean="0"/>
              <a:t>8</a:t>
            </a:fld>
            <a:endParaRPr lang="en-US"/>
          </a:p>
        </p:txBody>
      </p:sp>
    </p:spTree>
    <p:extLst>
      <p:ext uri="{BB962C8B-B14F-4D97-AF65-F5344CB8AC3E}">
        <p14:creationId xmlns:p14="http://schemas.microsoft.com/office/powerpoint/2010/main" val="735779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000" dirty="0"/>
              <a:t>The CWA has been amended three times—in 1977, 1981 and 1987.  </a:t>
            </a:r>
          </a:p>
          <a:p>
            <a:endParaRPr lang="en-US" sz="1000" dirty="0"/>
          </a:p>
          <a:p>
            <a:r>
              <a:rPr lang="en-US" sz="1000" dirty="0"/>
              <a:t>The intent to assure improved water quality remained, but the ambitious goals of the 1972 act proved difficult to achieve.  </a:t>
            </a:r>
          </a:p>
          <a:p>
            <a:r>
              <a:rPr lang="en-US" sz="1000" dirty="0"/>
              <a:t>These amendments adjusted some timelines, and the rigid command-and-control approach was modified to a more flexible approach that emphasized partnerships among all levels of government.  </a:t>
            </a:r>
          </a:p>
          <a:p>
            <a:endParaRPr lang="en-US" sz="1000" dirty="0"/>
          </a:p>
          <a:p>
            <a:r>
              <a:rPr lang="en-US" sz="1000" dirty="0"/>
              <a:t>An example of this increased flexibility is the 1977 amendment, which allowed permittees to achieve wastewater effluent standards according to available technology.  Previously, the permittee would have been required to meet a certain discharge standard, regardless of technical feasibility or cost.</a:t>
            </a:r>
          </a:p>
          <a:p>
            <a:endParaRPr lang="en-US" sz="1000" dirty="0"/>
          </a:p>
          <a:p>
            <a:r>
              <a:rPr lang="en-US" sz="1000" dirty="0"/>
              <a:t>Prior to 1987, the emphasis had been focused on addressing point source pollution.  But, by 1987, it had become apparent that significant amounts of pollution were coming from diffuse sources that were more difficult to identify.</a:t>
            </a:r>
          </a:p>
          <a:p>
            <a:endParaRPr lang="en-US" sz="1000" dirty="0"/>
          </a:p>
          <a:p>
            <a:r>
              <a:rPr lang="en-US" sz="1000" dirty="0"/>
              <a:t>Thus, the 1987 CWA amendments attempted to address these additional sources through Section 319 authorizations.  The 319 grant program provides 60% of the costs of nonpoint source management projects through federal funding.  The recipient must provide the remaining 40% of the cost.</a:t>
            </a:r>
          </a:p>
        </p:txBody>
      </p:sp>
      <p:sp>
        <p:nvSpPr>
          <p:cNvPr id="4" name="Slide Number Placeholder 3"/>
          <p:cNvSpPr>
            <a:spLocks noGrp="1"/>
          </p:cNvSpPr>
          <p:nvPr>
            <p:ph type="sldNum" sz="quarter" idx="10"/>
          </p:nvPr>
        </p:nvSpPr>
        <p:spPr/>
        <p:txBody>
          <a:bodyPr/>
          <a:lstStyle/>
          <a:p>
            <a:fld id="{568A72D6-025B-4632-A72C-4386ED6225A4}" type="slidenum">
              <a:rPr lang="en-US" smtClean="0"/>
              <a:t>9</a:t>
            </a:fld>
            <a:endParaRPr lang="en-US"/>
          </a:p>
        </p:txBody>
      </p:sp>
    </p:spTree>
    <p:extLst>
      <p:ext uri="{BB962C8B-B14F-4D97-AF65-F5344CB8AC3E}">
        <p14:creationId xmlns:p14="http://schemas.microsoft.com/office/powerpoint/2010/main" val="3932834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34" name="Picture 10" descr="River 3D: catchment River 3D: catchment symbol,vector,illustration,diagram,template,base,ecosystem,aquatic,freshwater,marine,mountains river,streams,creeks,springs,water,table"/>
          <p:cNvPicPr>
            <a:picLocks noChangeAspect="1" noChangeArrowheads="1"/>
          </p:cNvPicPr>
          <p:nvPr userDrawn="1"/>
        </p:nvPicPr>
        <p:blipFill>
          <a:blip r:embed="rId2">
            <a:extLst>
              <a:ext uri="{BEBA8EAE-BF5A-486C-A8C5-ECC9F3942E4B}">
                <a14:imgProps xmlns:a14="http://schemas.microsoft.com/office/drawing/2010/main">
                  <a14:imgLayer>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85800" y="1966823"/>
            <a:ext cx="7772400" cy="3750183"/>
          </a:xfrm>
          <a:prstGeom prst="rect">
            <a:avLst/>
          </a:prstGeom>
          <a:noFill/>
          <a:effectLst>
            <a:outerShdw blurRad="50800" dist="50800" dir="5400000" algn="ctr" rotWithShape="0">
              <a:schemeClr val="bg1"/>
            </a:outerShdw>
          </a:effectLst>
        </p:spPr>
      </p:pic>
      <p:sp>
        <p:nvSpPr>
          <p:cNvPr id="2" name="Title 1"/>
          <p:cNvSpPr>
            <a:spLocks noGrp="1"/>
          </p:cNvSpPr>
          <p:nvPr>
            <p:ph type="ctrTitle"/>
          </p:nvPr>
        </p:nvSpPr>
        <p:spPr>
          <a:xfrm>
            <a:off x="685800" y="2865442"/>
            <a:ext cx="7772400" cy="1470025"/>
          </a:xfrm>
        </p:spPr>
        <p:txBody>
          <a:bodyPr>
            <a:normAutofit/>
          </a:bodyPr>
          <a:lstStyle>
            <a:lvl1pPr>
              <a:defRPr sz="3000"/>
            </a:lvl1pPr>
          </a:lstStyle>
          <a:p>
            <a:r>
              <a:rPr lang="en-US" dirty="0"/>
              <a:t>Click to edit Master title style</a:t>
            </a:r>
          </a:p>
        </p:txBody>
      </p:sp>
      <p:sp>
        <p:nvSpPr>
          <p:cNvPr id="11" name="Subtitle 2"/>
          <p:cNvSpPr>
            <a:spLocks noGrp="1"/>
          </p:cNvSpPr>
          <p:nvPr>
            <p:ph type="subTitle" idx="1"/>
          </p:nvPr>
        </p:nvSpPr>
        <p:spPr>
          <a:xfrm>
            <a:off x="1372803" y="4610670"/>
            <a:ext cx="6400800" cy="1106334"/>
          </a:xfrm>
        </p:spPr>
        <p:txBody>
          <a:bodyPr/>
          <a:lstStyle>
            <a:lvl1pPr marL="0" indent="0" algn="ctr">
              <a:buNone/>
              <a:defRPr>
                <a:solidFill>
                  <a:schemeClr val="tx2"/>
                </a:solidFill>
              </a:defRPr>
            </a:lvl1pPr>
          </a:lstStyle>
          <a:p>
            <a:r>
              <a:rPr lang="en-US" dirty="0"/>
              <a:t>Click to edit Master subtitle style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9746" y="287850"/>
            <a:ext cx="6929342" cy="1036673"/>
          </a:xfrm>
          <a:prstGeom prst="rect">
            <a:avLst/>
          </a:prstGeom>
        </p:spPr>
      </p:pic>
      <p:pic>
        <p:nvPicPr>
          <p:cNvPr id="1030" name="Picture 6" descr="Image result for KDOW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88446" y="287850"/>
            <a:ext cx="1069754" cy="10652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EPA 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55389" y="6129870"/>
            <a:ext cx="330415" cy="3271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685804" y="6193396"/>
            <a:ext cx="8248475" cy="173124"/>
          </a:xfrm>
          <a:prstGeom prst="rect">
            <a:avLst/>
          </a:prstGeom>
          <a:noFill/>
        </p:spPr>
        <p:txBody>
          <a:bodyPr wrap="square" rtlCol="0">
            <a:spAutoFit/>
          </a:bodyPr>
          <a:lstStyle/>
          <a:p>
            <a:r>
              <a:rPr lang="en-US" sz="525" dirty="0">
                <a:latin typeface="Avenir Next Regular"/>
              </a:rPr>
              <a:t>Watershed</a:t>
            </a:r>
            <a:r>
              <a:rPr lang="en-US" sz="525" baseline="0" dirty="0">
                <a:latin typeface="Avenir Next Regular"/>
              </a:rPr>
              <a:t> Academy Training Series was funded in part by a grant from the U.S. Environmental Protection Agency under §319(h) of the Clean Water Act through the Kentucky Division of Water to the Kentucky Water Resources Research Institute (Grant # PPG BG 00D21416).</a:t>
            </a:r>
            <a:endParaRPr lang="en-US" sz="525" dirty="0">
              <a:latin typeface="Avenir Next Regular"/>
            </a:endParaRPr>
          </a:p>
        </p:txBody>
      </p:sp>
      <p:sp>
        <p:nvSpPr>
          <p:cNvPr id="4" name="Rectangle 3"/>
          <p:cNvSpPr/>
          <p:nvPr userDrawn="1"/>
        </p:nvSpPr>
        <p:spPr>
          <a:xfrm>
            <a:off x="601914" y="5655120"/>
            <a:ext cx="2650655" cy="173124"/>
          </a:xfrm>
          <a:prstGeom prst="rect">
            <a:avLst/>
          </a:prstGeom>
          <a:noFill/>
        </p:spPr>
        <p:txBody>
          <a:bodyPr wrap="square" rtlCol="0">
            <a:spAutoFit/>
          </a:bodyPr>
          <a:lstStyle/>
          <a:p>
            <a:pPr lvl="0"/>
            <a:r>
              <a:rPr lang="en-US" sz="525" dirty="0">
                <a:latin typeface="Avenir Next Regular"/>
              </a:rPr>
              <a:t>Watershed image via</a:t>
            </a:r>
            <a:r>
              <a:rPr lang="en-US" sz="525" baseline="0" dirty="0">
                <a:latin typeface="Avenir Next Regular"/>
              </a:rPr>
              <a:t> </a:t>
            </a:r>
            <a:r>
              <a:rPr lang="en-US" sz="525" dirty="0">
                <a:latin typeface="Avenir Next Regular"/>
              </a:rPr>
              <a:t>http://ian.umces.edu</a:t>
            </a:r>
          </a:p>
        </p:txBody>
      </p:sp>
    </p:spTree>
    <p:extLst>
      <p:ext uri="{BB962C8B-B14F-4D97-AF65-F5344CB8AC3E}">
        <p14:creationId xmlns:p14="http://schemas.microsoft.com/office/powerpoint/2010/main" val="3956873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Standard-Slide-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612645"/>
            <a:ext cx="7772400" cy="1470025"/>
          </a:xfrm>
        </p:spPr>
        <p:txBody>
          <a:bodyPr>
            <a:normAutofit/>
          </a:bodyPr>
          <a:lstStyle>
            <a:lvl1pPr>
              <a:defRPr sz="3000">
                <a:solidFill>
                  <a:schemeClr val="bg1"/>
                </a:solidFill>
              </a:defRPr>
            </a:lvl1pPr>
          </a:lstStyle>
          <a:p>
            <a:r>
              <a:rPr lang="en-US"/>
              <a:t>Click to edit Master title style</a:t>
            </a:r>
            <a:endParaRPr lang="en-US" dirty="0"/>
          </a:p>
        </p:txBody>
      </p:sp>
      <p:sp>
        <p:nvSpPr>
          <p:cNvPr id="11" name="Subtitle 2"/>
          <p:cNvSpPr>
            <a:spLocks noGrp="1"/>
          </p:cNvSpPr>
          <p:nvPr>
            <p:ph type="subTitle" idx="1"/>
          </p:nvPr>
        </p:nvSpPr>
        <p:spPr>
          <a:xfrm>
            <a:off x="1371600" y="3279666"/>
            <a:ext cx="6400800" cy="1106334"/>
          </a:xfrm>
        </p:spPr>
        <p:txBody>
          <a:bodyPr/>
          <a:lstStyle>
            <a:lvl1pPr marL="0" indent="0" algn="ctr">
              <a:buNone/>
              <a:defRPr>
                <a:solidFill>
                  <a:schemeClr val="accent3"/>
                </a:solidFill>
              </a:defRPr>
            </a:lvl1pPr>
          </a:lstStyle>
          <a:p>
            <a:r>
              <a:rPr lang="en-US"/>
              <a:t>Click to edit Master subtitle style</a:t>
            </a:r>
            <a:endParaRPr lang="en-US" dirty="0"/>
          </a:p>
        </p:txBody>
      </p:sp>
    </p:spTree>
    <p:extLst>
      <p:ext uri="{BB962C8B-B14F-4D97-AF65-F5344CB8AC3E}">
        <p14:creationId xmlns:p14="http://schemas.microsoft.com/office/powerpoint/2010/main" val="23930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descr="Standard-Slide-1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59095" y="274638"/>
            <a:ext cx="6927706"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8495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9900" y="274638"/>
            <a:ext cx="6956903"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6953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1" name="Picture 10" descr="Standard-Slide-1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2596" y="274638"/>
            <a:ext cx="6964203" cy="1143000"/>
          </a:xfrm>
        </p:spPr>
        <p:txBody>
          <a:bodyPr>
            <a:no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500" b="1" i="0">
                <a:latin typeface="Avenir Next Regular"/>
                <a:cs typeface="Avenir Next Regular"/>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9" y="1535113"/>
            <a:ext cx="4041775" cy="639762"/>
          </a:xfrm>
        </p:spPr>
        <p:txBody>
          <a:bodyPr anchor="b">
            <a:normAutofit/>
          </a:bodyPr>
          <a:lstStyle>
            <a:lvl1pPr marL="0" indent="0">
              <a:buNone/>
              <a:defRPr sz="1500" b="1" i="0">
                <a:latin typeface="Avenir Next Regular"/>
                <a:cs typeface="Avenir Next Regular"/>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8641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6" descr="Standard-Slide-1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649607" y="274638"/>
            <a:ext cx="7037194" cy="1143000"/>
          </a:xfrm>
        </p:spPr>
        <p:txBody>
          <a:bodyPr>
            <a:noAutofit/>
          </a:bodyPr>
          <a:lstStyle>
            <a:lvl1pPr>
              <a:defRPr sz="2700"/>
            </a:lvl1pPr>
          </a:lstStyle>
          <a:p>
            <a:r>
              <a:rPr lang="en-US"/>
              <a:t>Click to edit Master title style</a:t>
            </a:r>
            <a:endParaRPr lang="en-US" dirty="0"/>
          </a:p>
        </p:txBody>
      </p:sp>
    </p:spTree>
    <p:extLst>
      <p:ext uri="{BB962C8B-B14F-4D97-AF65-F5344CB8AC3E}">
        <p14:creationId xmlns:p14="http://schemas.microsoft.com/office/powerpoint/2010/main" val="1878996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Standard-Slide-1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9631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2" y="1572272"/>
            <a:ext cx="3008313" cy="1162050"/>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575050" y="27305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2734322"/>
            <a:ext cx="3008313" cy="3391840"/>
          </a:xfrm>
        </p:spPr>
        <p:txBody>
          <a:bodyPr/>
          <a:lstStyle>
            <a:lvl1pPr marL="0" indent="0">
              <a:buNone/>
              <a:defRPr sz="1050">
                <a:solidFill>
                  <a:schemeClr val="tx2"/>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Edit Master text styles</a:t>
            </a:r>
          </a:p>
        </p:txBody>
      </p:sp>
    </p:spTree>
    <p:extLst>
      <p:ext uri="{BB962C8B-B14F-4D97-AF65-F5344CB8AC3E}">
        <p14:creationId xmlns:p14="http://schemas.microsoft.com/office/powerpoint/2010/main" val="129115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descr="Standard-Slide-1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solidFill>
                  <a:srgbClr val="0C377B"/>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Edit Master text styles</a:t>
            </a:r>
          </a:p>
        </p:txBody>
      </p:sp>
    </p:spTree>
    <p:extLst>
      <p:ext uri="{BB962C8B-B14F-4D97-AF65-F5344CB8AC3E}">
        <p14:creationId xmlns:p14="http://schemas.microsoft.com/office/powerpoint/2010/main" val="3502911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descr="Standard-Slide-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09364" y="274638"/>
            <a:ext cx="6777435"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1909364" y="1600200"/>
            <a:ext cx="6777435" cy="4974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6859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26647" y="274638"/>
            <a:ext cx="6820632"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1987130" y="1600206"/>
            <a:ext cx="3196675"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86184" y="1600206"/>
            <a:ext cx="3200616"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312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1507" y="274638"/>
            <a:ext cx="8315292"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371506" y="1600200"/>
            <a:ext cx="8315294" cy="470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p:cNvGrpSpPr/>
          <p:nvPr userDrawn="1"/>
        </p:nvGrpSpPr>
        <p:grpSpPr>
          <a:xfrm>
            <a:off x="0" y="6364494"/>
            <a:ext cx="9144000" cy="486561"/>
            <a:chOff x="0" y="6364486"/>
            <a:chExt cx="9144000" cy="486561"/>
          </a:xfrm>
        </p:grpSpPr>
        <p:sp>
          <p:nvSpPr>
            <p:cNvPr id="8" name="Rectangle 7"/>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6" descr="Image result for KDOW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45124" y="6394208"/>
              <a:ext cx="2994870" cy="448051"/>
            </a:xfrm>
            <a:prstGeom prst="rect">
              <a:avLst/>
            </a:prstGeom>
          </p:spPr>
        </p:pic>
      </p:grpSp>
      <p:sp>
        <p:nvSpPr>
          <p:cNvPr id="10" name="TextBox 9"/>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286064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10" name="Picture 9" descr="Standard-Slide-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61205" y="274638"/>
            <a:ext cx="6725596" cy="1143000"/>
          </a:xfrm>
        </p:spPr>
        <p:txBody>
          <a:bodyPr>
            <a:no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943923" y="1535113"/>
            <a:ext cx="3192800" cy="639762"/>
          </a:xfrm>
        </p:spPr>
        <p:txBody>
          <a:bodyPr anchor="b">
            <a:normAutofit/>
          </a:bodyPr>
          <a:lstStyle>
            <a:lvl1pPr marL="0" indent="0">
              <a:buNone/>
              <a:defRPr sz="1500" b="1" i="0">
                <a:latin typeface="Avenir Next Regular"/>
                <a:cs typeface="Avenir Next Regular"/>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4" name="Content Placeholder 3"/>
          <p:cNvSpPr>
            <a:spLocks noGrp="1"/>
          </p:cNvSpPr>
          <p:nvPr>
            <p:ph sz="half" idx="2"/>
          </p:nvPr>
        </p:nvSpPr>
        <p:spPr>
          <a:xfrm>
            <a:off x="1943927" y="2174875"/>
            <a:ext cx="3192799"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86184" y="1535113"/>
            <a:ext cx="3200616" cy="639762"/>
          </a:xfrm>
        </p:spPr>
        <p:txBody>
          <a:bodyPr anchor="b">
            <a:normAutofit/>
          </a:bodyPr>
          <a:lstStyle>
            <a:lvl1pPr marL="0" indent="0">
              <a:buNone/>
              <a:defRPr sz="1500" b="1" i="0">
                <a:latin typeface="Avenir Next Regular"/>
                <a:cs typeface="Avenir Next Regular"/>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6" name="Content Placeholder 5"/>
          <p:cNvSpPr>
            <a:spLocks noGrp="1"/>
          </p:cNvSpPr>
          <p:nvPr>
            <p:ph sz="quarter" idx="4"/>
          </p:nvPr>
        </p:nvSpPr>
        <p:spPr>
          <a:xfrm>
            <a:off x="5486184" y="2174875"/>
            <a:ext cx="320061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1866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6" name="Picture 5" descr="Standard-Slide-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35286" y="274638"/>
            <a:ext cx="6946286" cy="1143000"/>
          </a:xfrm>
        </p:spPr>
        <p:txBody>
          <a:bodyPr>
            <a:noAutofit/>
          </a:bodyPr>
          <a:lstStyle>
            <a:lvl1pPr>
              <a:defRPr sz="2700"/>
            </a:lvl1pPr>
          </a:lstStyle>
          <a:p>
            <a:r>
              <a:rPr lang="en-US"/>
              <a:t>Click to edit Master title style</a:t>
            </a:r>
            <a:endParaRPr lang="en-US" dirty="0"/>
          </a:p>
        </p:txBody>
      </p:sp>
    </p:spTree>
    <p:extLst>
      <p:ext uri="{BB962C8B-B14F-4D97-AF65-F5344CB8AC3E}">
        <p14:creationId xmlns:p14="http://schemas.microsoft.com/office/powerpoint/2010/main" val="3020342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5" name="Picture 4" descr="Standard-Slide-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4152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09365" y="273050"/>
            <a:ext cx="2160948" cy="1325350"/>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4285274" y="273050"/>
            <a:ext cx="4596299" cy="624151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09365" y="1598400"/>
            <a:ext cx="2160948" cy="4916160"/>
          </a:xfrm>
        </p:spPr>
        <p:txBody>
          <a:bodyPr/>
          <a:lstStyle>
            <a:lvl1pPr marL="0" indent="0">
              <a:buNone/>
              <a:defRPr sz="1050">
                <a:solidFill>
                  <a:srgbClr val="0C377B"/>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Edit Master text styles</a:t>
            </a:r>
          </a:p>
        </p:txBody>
      </p:sp>
    </p:spTree>
    <p:extLst>
      <p:ext uri="{BB962C8B-B14F-4D97-AF65-F5344CB8AC3E}">
        <p14:creationId xmlns:p14="http://schemas.microsoft.com/office/powerpoint/2010/main" val="2369899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8" name="Picture 7" descr="Standard-Slide-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53532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535328" y="612775"/>
            <a:ext cx="5486400" cy="411480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4" name="Text Placeholder 3"/>
          <p:cNvSpPr>
            <a:spLocks noGrp="1"/>
          </p:cNvSpPr>
          <p:nvPr>
            <p:ph type="body" sz="half" idx="2"/>
          </p:nvPr>
        </p:nvSpPr>
        <p:spPr>
          <a:xfrm>
            <a:off x="2535328" y="5367338"/>
            <a:ext cx="5486400" cy="804862"/>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Edit Master text styles</a:t>
            </a:r>
          </a:p>
        </p:txBody>
      </p:sp>
    </p:spTree>
    <p:extLst>
      <p:ext uri="{BB962C8B-B14F-4D97-AF65-F5344CB8AC3E}">
        <p14:creationId xmlns:p14="http://schemas.microsoft.com/office/powerpoint/2010/main" val="3213079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descr="Standard-Slide-1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71507" y="274638"/>
            <a:ext cx="8315292"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371506" y="1600200"/>
            <a:ext cx="8315294" cy="470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1026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76471" y="274638"/>
            <a:ext cx="8470810"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276469" y="1600206"/>
            <a:ext cx="4112478"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35825" y="1600206"/>
            <a:ext cx="4150979"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6776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pic>
        <p:nvPicPr>
          <p:cNvPr id="8" name="Picture 7" descr="Standard-Slide-1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2793" y="274638"/>
            <a:ext cx="8514006" cy="1143000"/>
          </a:xfrm>
        </p:spPr>
        <p:txBody>
          <a:bodyPr>
            <a:no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90041" y="1535113"/>
            <a:ext cx="4108602" cy="639762"/>
          </a:xfrm>
        </p:spPr>
        <p:txBody>
          <a:bodyPr anchor="b">
            <a:normAutofit/>
          </a:bodyPr>
          <a:lstStyle>
            <a:lvl1pPr marL="0" indent="0">
              <a:buNone/>
              <a:defRPr sz="1500" b="1" i="0">
                <a:latin typeface="Avenir Next Regular"/>
                <a:cs typeface="Avenir Next Regular"/>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4" name="Content Placeholder 3"/>
          <p:cNvSpPr>
            <a:spLocks noGrp="1"/>
          </p:cNvSpPr>
          <p:nvPr>
            <p:ph sz="half" idx="2"/>
          </p:nvPr>
        </p:nvSpPr>
        <p:spPr>
          <a:xfrm>
            <a:off x="190041" y="2174875"/>
            <a:ext cx="4108602"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9020" y="1535113"/>
            <a:ext cx="4107780" cy="639762"/>
          </a:xfrm>
        </p:spPr>
        <p:txBody>
          <a:bodyPr anchor="b">
            <a:normAutofit/>
          </a:bodyPr>
          <a:lstStyle>
            <a:lvl1pPr marL="0" indent="0">
              <a:buNone/>
              <a:defRPr sz="1500" b="1" i="0">
                <a:latin typeface="Avenir Next Regular"/>
                <a:cs typeface="Avenir Next Regular"/>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6" name="Content Placeholder 5"/>
          <p:cNvSpPr>
            <a:spLocks noGrp="1"/>
          </p:cNvSpPr>
          <p:nvPr>
            <p:ph sz="quarter" idx="4"/>
          </p:nvPr>
        </p:nvSpPr>
        <p:spPr>
          <a:xfrm>
            <a:off x="4579020" y="2174875"/>
            <a:ext cx="410778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2513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4" name="Picture 3" descr="Standard-Slide-1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33275" y="274638"/>
            <a:ext cx="8648299" cy="1143000"/>
          </a:xfrm>
        </p:spPr>
        <p:txBody>
          <a:bodyPr>
            <a:noAutofit/>
          </a:bodyPr>
          <a:lstStyle>
            <a:lvl1pPr>
              <a:defRPr sz="2700"/>
            </a:lvl1pPr>
          </a:lstStyle>
          <a:p>
            <a:r>
              <a:rPr lang="en-US"/>
              <a:t>Click to edit Master title style</a:t>
            </a:r>
            <a:endParaRPr lang="en-US" dirty="0"/>
          </a:p>
        </p:txBody>
      </p:sp>
    </p:spTree>
    <p:extLst>
      <p:ext uri="{BB962C8B-B14F-4D97-AF65-F5344CB8AC3E}">
        <p14:creationId xmlns:p14="http://schemas.microsoft.com/office/powerpoint/2010/main" val="362715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 name="Picture 2" descr="Standard-Slide-1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0595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6471" y="274638"/>
            <a:ext cx="8470810" cy="1143000"/>
          </a:xfrm>
        </p:spPr>
        <p:txBody>
          <a:bodyPr>
            <a:noAutofit/>
          </a:bodyPr>
          <a:lstStyle>
            <a:lvl1pPr>
              <a:defRPr sz="2700"/>
            </a:lvl1pPr>
          </a:lstStyle>
          <a:p>
            <a:r>
              <a:rPr lang="en-US"/>
              <a:t>Click to edit Master title style</a:t>
            </a:r>
            <a:endParaRPr lang="en-US" dirty="0"/>
          </a:p>
        </p:txBody>
      </p:sp>
      <p:sp>
        <p:nvSpPr>
          <p:cNvPr id="3" name="Content Placeholder 2"/>
          <p:cNvSpPr>
            <a:spLocks noGrp="1"/>
          </p:cNvSpPr>
          <p:nvPr>
            <p:ph sz="half" idx="1"/>
          </p:nvPr>
        </p:nvSpPr>
        <p:spPr>
          <a:xfrm>
            <a:off x="276469" y="1600206"/>
            <a:ext cx="4112478"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35825" y="1600206"/>
            <a:ext cx="4150979"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p:cNvGrpSpPr/>
          <p:nvPr userDrawn="1"/>
        </p:nvGrpSpPr>
        <p:grpSpPr>
          <a:xfrm>
            <a:off x="0" y="6364494"/>
            <a:ext cx="9144000" cy="486561"/>
            <a:chOff x="0" y="6364486"/>
            <a:chExt cx="9144000" cy="486561"/>
          </a:xfrm>
        </p:grpSpPr>
        <p:sp>
          <p:nvSpPr>
            <p:cNvPr id="7" name="Rectangle 6"/>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6" descr="Image result for KDOW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45124" y="6394208"/>
              <a:ext cx="2994870" cy="448051"/>
            </a:xfrm>
            <a:prstGeom prst="rect">
              <a:avLst/>
            </a:prstGeom>
          </p:spPr>
        </p:pic>
      </p:grpSp>
      <p:sp>
        <p:nvSpPr>
          <p:cNvPr id="10" name="TextBox 9"/>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3166000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1983" y="273050"/>
            <a:ext cx="2738772" cy="1278765"/>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404030" y="273050"/>
            <a:ext cx="5477543" cy="606871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1983" y="1598400"/>
            <a:ext cx="2738772" cy="4743360"/>
          </a:xfrm>
        </p:spPr>
        <p:txBody>
          <a:bodyPr/>
          <a:lstStyle>
            <a:lvl1pPr marL="0" indent="0">
              <a:buNone/>
              <a:defRPr sz="1050">
                <a:solidFill>
                  <a:srgbClr val="0C377B"/>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Edit Master text styles</a:t>
            </a:r>
          </a:p>
        </p:txBody>
      </p:sp>
    </p:spTree>
    <p:extLst>
      <p:ext uri="{BB962C8B-B14F-4D97-AF65-F5344CB8AC3E}">
        <p14:creationId xmlns:p14="http://schemas.microsoft.com/office/powerpoint/2010/main" val="2792777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pic>
        <p:nvPicPr>
          <p:cNvPr id="6" name="Picture 5" descr="Standard-Slide-1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870074"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870074" y="612775"/>
            <a:ext cx="5486400" cy="411480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4" name="Text Placeholder 3"/>
          <p:cNvSpPr>
            <a:spLocks noGrp="1"/>
          </p:cNvSpPr>
          <p:nvPr>
            <p:ph type="body" sz="half" idx="2"/>
          </p:nvPr>
        </p:nvSpPr>
        <p:spPr>
          <a:xfrm>
            <a:off x="1870074" y="5367338"/>
            <a:ext cx="5486400" cy="804862"/>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Edit Master text styles</a:t>
            </a:r>
          </a:p>
        </p:txBody>
      </p:sp>
    </p:spTree>
    <p:extLst>
      <p:ext uri="{BB962C8B-B14F-4D97-AF65-F5344CB8AC3E}">
        <p14:creationId xmlns:p14="http://schemas.microsoft.com/office/powerpoint/2010/main" val="1799014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2793" y="274638"/>
            <a:ext cx="8514006" cy="1143000"/>
          </a:xfrm>
        </p:spPr>
        <p:txBody>
          <a:bodyPr>
            <a:no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190041" y="1535113"/>
            <a:ext cx="4108602" cy="639762"/>
          </a:xfrm>
        </p:spPr>
        <p:txBody>
          <a:bodyPr anchor="b">
            <a:normAutofit/>
          </a:bodyPr>
          <a:lstStyle>
            <a:lvl1pPr marL="0" indent="0">
              <a:buNone/>
              <a:defRPr sz="1500" b="1" i="0">
                <a:latin typeface="Avenir Next Regular"/>
                <a:cs typeface="Avenir Next Regular"/>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4" name="Content Placeholder 3"/>
          <p:cNvSpPr>
            <a:spLocks noGrp="1"/>
          </p:cNvSpPr>
          <p:nvPr>
            <p:ph sz="half" idx="2"/>
          </p:nvPr>
        </p:nvSpPr>
        <p:spPr>
          <a:xfrm>
            <a:off x="190041" y="2174875"/>
            <a:ext cx="4108602"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9020" y="1535113"/>
            <a:ext cx="4107780" cy="639762"/>
          </a:xfrm>
        </p:spPr>
        <p:txBody>
          <a:bodyPr anchor="b">
            <a:normAutofit/>
          </a:bodyPr>
          <a:lstStyle>
            <a:lvl1pPr marL="0" indent="0">
              <a:buNone/>
              <a:defRPr sz="1500" b="1" i="0">
                <a:latin typeface="Avenir Next Regular"/>
                <a:cs typeface="Avenir Next Regular"/>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6" name="Content Placeholder 5"/>
          <p:cNvSpPr>
            <a:spLocks noGrp="1"/>
          </p:cNvSpPr>
          <p:nvPr>
            <p:ph sz="quarter" idx="4"/>
          </p:nvPr>
        </p:nvSpPr>
        <p:spPr>
          <a:xfrm>
            <a:off x="4579020" y="2174875"/>
            <a:ext cx="410778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p:cNvGrpSpPr/>
          <p:nvPr userDrawn="1"/>
        </p:nvGrpSpPr>
        <p:grpSpPr>
          <a:xfrm>
            <a:off x="-12346" y="6366585"/>
            <a:ext cx="9144000" cy="486561"/>
            <a:chOff x="0" y="6364486"/>
            <a:chExt cx="9144000" cy="486561"/>
          </a:xfrm>
        </p:grpSpPr>
        <p:sp>
          <p:nvSpPr>
            <p:cNvPr id="9" name="Rectangle 8"/>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0" name="Picture 6" descr="Image result for KDOW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45124" y="6394208"/>
              <a:ext cx="2994870" cy="448051"/>
            </a:xfrm>
            <a:prstGeom prst="rect">
              <a:avLst/>
            </a:prstGeom>
          </p:spPr>
        </p:pic>
      </p:grpSp>
      <p:sp>
        <p:nvSpPr>
          <p:cNvPr id="12" name="TextBox 11"/>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3046315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3275" y="274638"/>
            <a:ext cx="8648299" cy="1143000"/>
          </a:xfrm>
        </p:spPr>
        <p:txBody>
          <a:bodyPr>
            <a:noAutofit/>
          </a:bodyPr>
          <a:lstStyle>
            <a:lvl1pPr>
              <a:defRPr sz="2700"/>
            </a:lvl1pPr>
          </a:lstStyle>
          <a:p>
            <a:r>
              <a:rPr lang="en-US"/>
              <a:t>Click to edit Master title style</a:t>
            </a:r>
            <a:endParaRPr lang="en-US" dirty="0"/>
          </a:p>
        </p:txBody>
      </p:sp>
      <p:grpSp>
        <p:nvGrpSpPr>
          <p:cNvPr id="4" name="Group 3"/>
          <p:cNvGrpSpPr/>
          <p:nvPr userDrawn="1"/>
        </p:nvGrpSpPr>
        <p:grpSpPr>
          <a:xfrm>
            <a:off x="-12346" y="6366585"/>
            <a:ext cx="9144000" cy="486561"/>
            <a:chOff x="0" y="6364486"/>
            <a:chExt cx="9144000" cy="486561"/>
          </a:xfrm>
        </p:grpSpPr>
        <p:sp>
          <p:nvSpPr>
            <p:cNvPr id="5" name="Rectangle 4"/>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6" descr="Image result for KDOW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45124" y="6394208"/>
              <a:ext cx="2994870" cy="448051"/>
            </a:xfrm>
            <a:prstGeom prst="rect">
              <a:avLst/>
            </a:prstGeom>
          </p:spPr>
        </p:pic>
      </p:grpSp>
      <p:sp>
        <p:nvSpPr>
          <p:cNvPr id="8" name="TextBox 7"/>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195288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grpSp>
        <p:nvGrpSpPr>
          <p:cNvPr id="3" name="Group 2"/>
          <p:cNvGrpSpPr/>
          <p:nvPr userDrawn="1"/>
        </p:nvGrpSpPr>
        <p:grpSpPr>
          <a:xfrm>
            <a:off x="-12346" y="6366585"/>
            <a:ext cx="9144000" cy="486561"/>
            <a:chOff x="0" y="6364486"/>
            <a:chExt cx="9144000" cy="486561"/>
          </a:xfrm>
        </p:grpSpPr>
        <p:sp>
          <p:nvSpPr>
            <p:cNvPr id="4" name="Rectangle 3"/>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Picture 6" descr="Image result for KDOW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45124" y="6394208"/>
              <a:ext cx="2994870" cy="448051"/>
            </a:xfrm>
            <a:prstGeom prst="rect">
              <a:avLst/>
            </a:prstGeom>
          </p:spPr>
        </p:pic>
      </p:grpSp>
      <p:sp>
        <p:nvSpPr>
          <p:cNvPr id="7" name="TextBox 6"/>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1626087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pic>
        <p:nvPicPr>
          <p:cNvPr id="5" name="Picture 4" descr="Standard-Slide-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31983" y="273050"/>
            <a:ext cx="2738772" cy="1278765"/>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404030" y="273050"/>
            <a:ext cx="5477543" cy="606871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1983" y="1598400"/>
            <a:ext cx="2738772" cy="4743360"/>
          </a:xfrm>
        </p:spPr>
        <p:txBody>
          <a:bodyPr/>
          <a:lstStyle>
            <a:lvl1pPr marL="0" indent="0">
              <a:buNone/>
              <a:defRPr sz="1050">
                <a:solidFill>
                  <a:srgbClr val="0C377B"/>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Edit Master text styles</a:t>
            </a:r>
          </a:p>
        </p:txBody>
      </p:sp>
      <p:sp>
        <p:nvSpPr>
          <p:cNvPr id="6" name="TextBox 5"/>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242775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grpSp>
        <p:nvGrpSpPr>
          <p:cNvPr id="6" name="Group 5"/>
          <p:cNvGrpSpPr/>
          <p:nvPr userDrawn="1"/>
        </p:nvGrpSpPr>
        <p:grpSpPr>
          <a:xfrm>
            <a:off x="-12346" y="6366585"/>
            <a:ext cx="9144000" cy="486561"/>
            <a:chOff x="0" y="6364486"/>
            <a:chExt cx="9144000" cy="486561"/>
          </a:xfrm>
        </p:grpSpPr>
        <p:sp>
          <p:nvSpPr>
            <p:cNvPr id="7" name="Rectangle 6"/>
            <p:cNvSpPr/>
            <p:nvPr userDrawn="1"/>
          </p:nvSpPr>
          <p:spPr>
            <a:xfrm>
              <a:off x="0" y="6364486"/>
              <a:ext cx="9144000" cy="486561"/>
            </a:xfrm>
            <a:prstGeom prst="rect">
              <a:avLst/>
            </a:prstGeom>
            <a:solidFill>
              <a:srgbClr val="0033A1"/>
            </a:solidFill>
            <a:ln>
              <a:solidFill>
                <a:srgbClr val="0032A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6" descr="Image result for KDOW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6133" y="6364486"/>
              <a:ext cx="478172" cy="4761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45124" y="6394208"/>
              <a:ext cx="2994870" cy="448051"/>
            </a:xfrm>
            <a:prstGeom prst="rect">
              <a:avLst/>
            </a:prstGeom>
          </p:spPr>
        </p:pic>
      </p:grpSp>
      <p:sp>
        <p:nvSpPr>
          <p:cNvPr id="2" name="Title 1"/>
          <p:cNvSpPr>
            <a:spLocks noGrp="1"/>
          </p:cNvSpPr>
          <p:nvPr>
            <p:ph type="title"/>
          </p:nvPr>
        </p:nvSpPr>
        <p:spPr>
          <a:xfrm>
            <a:off x="1870074"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870074" y="612775"/>
            <a:ext cx="5486400" cy="4114800"/>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a:t>Click icon to add picture</a:t>
            </a:r>
          </a:p>
        </p:txBody>
      </p:sp>
      <p:sp>
        <p:nvSpPr>
          <p:cNvPr id="4" name="Text Placeholder 3"/>
          <p:cNvSpPr>
            <a:spLocks noGrp="1"/>
          </p:cNvSpPr>
          <p:nvPr>
            <p:ph type="body" sz="half" idx="2"/>
          </p:nvPr>
        </p:nvSpPr>
        <p:spPr>
          <a:xfrm>
            <a:off x="1870074" y="5367338"/>
            <a:ext cx="5486400" cy="804862"/>
          </a:xfrm>
        </p:spPr>
        <p:txBody>
          <a:bodyPr/>
          <a:lstStyle>
            <a:lvl1pPr marL="0" indent="0">
              <a:buNone/>
              <a:defRPr sz="1050"/>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a:t>Edit Master text styles</a:t>
            </a:r>
          </a:p>
        </p:txBody>
      </p:sp>
      <p:sp>
        <p:nvSpPr>
          <p:cNvPr id="10" name="TextBox 9"/>
          <p:cNvSpPr txBox="1"/>
          <p:nvPr userDrawn="1"/>
        </p:nvSpPr>
        <p:spPr>
          <a:xfrm>
            <a:off x="371506" y="6429469"/>
            <a:ext cx="3070434" cy="300082"/>
          </a:xfrm>
          <a:prstGeom prst="rect">
            <a:avLst/>
          </a:prstGeom>
          <a:noFill/>
        </p:spPr>
        <p:txBody>
          <a:bodyPr wrap="square" rtlCol="0">
            <a:spAutoFit/>
          </a:bodyPr>
          <a:lstStyle/>
          <a:p>
            <a:r>
              <a:rPr lang="en-US" sz="1350" dirty="0">
                <a:solidFill>
                  <a:schemeClr val="bg1"/>
                </a:solidFill>
                <a:latin typeface="AvenirNext LT Pro Bold" panose="020B0804020202020204" pitchFamily="34" charset="0"/>
              </a:rPr>
              <a:t>Watershed Academy</a:t>
            </a:r>
          </a:p>
        </p:txBody>
      </p:sp>
    </p:spTree>
    <p:extLst>
      <p:ext uri="{BB962C8B-B14F-4D97-AF65-F5344CB8AC3E}">
        <p14:creationId xmlns:p14="http://schemas.microsoft.com/office/powerpoint/2010/main" val="71030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descr="Standard-Slide-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612645"/>
            <a:ext cx="7772400" cy="1470025"/>
          </a:xfrm>
        </p:spPr>
        <p:txBody>
          <a:bodyPr>
            <a:normAutofit/>
          </a:bodyPr>
          <a:lstStyle>
            <a:lvl1pPr>
              <a:defRPr sz="3000"/>
            </a:lvl1pPr>
          </a:lstStyle>
          <a:p>
            <a:r>
              <a:rPr lang="en-US"/>
              <a:t>Click to edit Master title style</a:t>
            </a:r>
            <a:endParaRPr lang="en-US" dirty="0"/>
          </a:p>
        </p:txBody>
      </p:sp>
      <p:sp>
        <p:nvSpPr>
          <p:cNvPr id="11" name="Subtitle 2"/>
          <p:cNvSpPr>
            <a:spLocks noGrp="1"/>
          </p:cNvSpPr>
          <p:nvPr>
            <p:ph type="subTitle" idx="1"/>
          </p:nvPr>
        </p:nvSpPr>
        <p:spPr>
          <a:xfrm>
            <a:off x="1371600" y="3279666"/>
            <a:ext cx="6400800" cy="1106334"/>
          </a:xfrm>
        </p:spPr>
        <p:txBody>
          <a:bodyPr/>
          <a:lstStyle>
            <a:lvl1pPr marL="0" indent="0" algn="ctr">
              <a:buNone/>
              <a:defRPr>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129305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54511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xStyles>
    <p:titleStyle>
      <a:lvl1pPr algn="ctr" defTabSz="342884" rtl="0" eaLnBrk="1" latinLnBrk="0" hangingPunct="1">
        <a:spcBef>
          <a:spcPct val="0"/>
        </a:spcBef>
        <a:buNone/>
        <a:defRPr sz="3300" b="1" i="0" kern="1200">
          <a:solidFill>
            <a:schemeClr val="tx1"/>
          </a:solidFill>
          <a:latin typeface="Avenir Next Regular"/>
          <a:ea typeface="+mj-ea"/>
          <a:cs typeface="Avenir Next Regular"/>
        </a:defRPr>
      </a:lvl1pPr>
    </p:titleStyle>
    <p:bodyStyle>
      <a:lvl1pPr marL="257162" indent="-257162" algn="l" defTabSz="342884" rtl="0" eaLnBrk="1" latinLnBrk="0" hangingPunct="1">
        <a:spcBef>
          <a:spcPct val="20000"/>
        </a:spcBef>
        <a:buFont typeface="Arial"/>
        <a:buChar char="•"/>
        <a:defRPr sz="2400" b="0" i="0" kern="1200">
          <a:solidFill>
            <a:schemeClr val="tx1"/>
          </a:solidFill>
          <a:latin typeface="Mercury Display"/>
          <a:ea typeface="+mn-ea"/>
          <a:cs typeface="Mercury Display"/>
        </a:defRPr>
      </a:lvl1pPr>
      <a:lvl2pPr marL="557185" indent="-214303" algn="l" defTabSz="342884" rtl="0" eaLnBrk="1" latinLnBrk="0" hangingPunct="1">
        <a:spcBef>
          <a:spcPct val="20000"/>
        </a:spcBef>
        <a:buFont typeface="Arial"/>
        <a:buChar char="–"/>
        <a:defRPr sz="2100" b="0" i="0" kern="1200">
          <a:solidFill>
            <a:schemeClr val="tx1"/>
          </a:solidFill>
          <a:latin typeface="Mercury Display"/>
          <a:ea typeface="+mn-ea"/>
          <a:cs typeface="Mercury Display"/>
        </a:defRPr>
      </a:lvl2pPr>
      <a:lvl3pPr marL="857207" indent="-171442" algn="l" defTabSz="342884" rtl="0" eaLnBrk="1" latinLnBrk="0" hangingPunct="1">
        <a:spcBef>
          <a:spcPct val="20000"/>
        </a:spcBef>
        <a:buFont typeface="Arial"/>
        <a:buChar char="•"/>
        <a:defRPr sz="1800" b="0" i="0" kern="1200">
          <a:solidFill>
            <a:schemeClr val="tx1"/>
          </a:solidFill>
          <a:latin typeface="Mercury Display"/>
          <a:ea typeface="+mn-ea"/>
          <a:cs typeface="Mercury Display"/>
        </a:defRPr>
      </a:lvl3pPr>
      <a:lvl4pPr marL="1200090" indent="-171442" algn="l" defTabSz="342884" rtl="0" eaLnBrk="1" latinLnBrk="0" hangingPunct="1">
        <a:spcBef>
          <a:spcPct val="20000"/>
        </a:spcBef>
        <a:buFont typeface="Arial"/>
        <a:buChar char="–"/>
        <a:defRPr sz="1500" b="0" i="0" kern="1200">
          <a:solidFill>
            <a:schemeClr val="tx1"/>
          </a:solidFill>
          <a:latin typeface="Mercury Display"/>
          <a:ea typeface="+mn-ea"/>
          <a:cs typeface="Mercury Display"/>
        </a:defRPr>
      </a:lvl4pPr>
      <a:lvl5pPr marL="1542974" indent="-171442" algn="l" defTabSz="342884" rtl="0" eaLnBrk="1" latinLnBrk="0" hangingPunct="1">
        <a:spcBef>
          <a:spcPct val="20000"/>
        </a:spcBef>
        <a:buFont typeface="Arial"/>
        <a:buChar char="»"/>
        <a:defRPr sz="1500" b="0" i="0" kern="1200">
          <a:solidFill>
            <a:schemeClr val="tx1"/>
          </a:solidFill>
          <a:latin typeface="Mercury Display"/>
          <a:ea typeface="+mn-ea"/>
          <a:cs typeface="Mercury Display"/>
        </a:defRPr>
      </a:lvl5pPr>
      <a:lvl6pPr marL="1885856" indent="-171442" algn="l" defTabSz="342884" rtl="0" eaLnBrk="1" latinLnBrk="0" hangingPunct="1">
        <a:spcBef>
          <a:spcPct val="20000"/>
        </a:spcBef>
        <a:buFont typeface="Arial"/>
        <a:buChar char="•"/>
        <a:defRPr sz="1500" kern="1200">
          <a:solidFill>
            <a:schemeClr val="tx1"/>
          </a:solidFill>
          <a:latin typeface="+mn-lt"/>
          <a:ea typeface="+mn-ea"/>
          <a:cs typeface="+mn-cs"/>
        </a:defRPr>
      </a:lvl6pPr>
      <a:lvl7pPr marL="2228739" indent="-171442" algn="l" defTabSz="342884" rtl="0" eaLnBrk="1" latinLnBrk="0" hangingPunct="1">
        <a:spcBef>
          <a:spcPct val="20000"/>
        </a:spcBef>
        <a:buFont typeface="Arial"/>
        <a:buChar char="•"/>
        <a:defRPr sz="1500" kern="1200">
          <a:solidFill>
            <a:schemeClr val="tx1"/>
          </a:solidFill>
          <a:latin typeface="+mn-lt"/>
          <a:ea typeface="+mn-ea"/>
          <a:cs typeface="+mn-cs"/>
        </a:defRPr>
      </a:lvl7pPr>
      <a:lvl8pPr marL="2571622" indent="-171442" algn="l" defTabSz="342884" rtl="0" eaLnBrk="1" latinLnBrk="0" hangingPunct="1">
        <a:spcBef>
          <a:spcPct val="20000"/>
        </a:spcBef>
        <a:buFont typeface="Arial"/>
        <a:buChar char="•"/>
        <a:defRPr sz="1500" kern="1200">
          <a:solidFill>
            <a:schemeClr val="tx1"/>
          </a:solidFill>
          <a:latin typeface="+mn-lt"/>
          <a:ea typeface="+mn-ea"/>
          <a:cs typeface="+mn-cs"/>
        </a:defRPr>
      </a:lvl8pPr>
      <a:lvl9pPr marL="2914505" indent="-171442" algn="l" defTabSz="342884"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4" rtl="0" eaLnBrk="1" latinLnBrk="0" hangingPunct="1">
        <a:defRPr sz="1350" kern="1200">
          <a:solidFill>
            <a:schemeClr val="tx1"/>
          </a:solidFill>
          <a:latin typeface="+mn-lt"/>
          <a:ea typeface="+mn-ea"/>
          <a:cs typeface="+mn-cs"/>
        </a:defRPr>
      </a:lvl1pPr>
      <a:lvl2pPr marL="342884" algn="l" defTabSz="342884" rtl="0" eaLnBrk="1" latinLnBrk="0" hangingPunct="1">
        <a:defRPr sz="1350" kern="1200">
          <a:solidFill>
            <a:schemeClr val="tx1"/>
          </a:solidFill>
          <a:latin typeface="+mn-lt"/>
          <a:ea typeface="+mn-ea"/>
          <a:cs typeface="+mn-cs"/>
        </a:defRPr>
      </a:lvl2pPr>
      <a:lvl3pPr marL="685766" algn="l" defTabSz="342884" rtl="0" eaLnBrk="1" latinLnBrk="0" hangingPunct="1">
        <a:defRPr sz="1350" kern="1200">
          <a:solidFill>
            <a:schemeClr val="tx1"/>
          </a:solidFill>
          <a:latin typeface="+mn-lt"/>
          <a:ea typeface="+mn-ea"/>
          <a:cs typeface="+mn-cs"/>
        </a:defRPr>
      </a:lvl3pPr>
      <a:lvl4pPr marL="1028649" algn="l" defTabSz="342884" rtl="0" eaLnBrk="1" latinLnBrk="0" hangingPunct="1">
        <a:defRPr sz="1350" kern="1200">
          <a:solidFill>
            <a:schemeClr val="tx1"/>
          </a:solidFill>
          <a:latin typeface="+mn-lt"/>
          <a:ea typeface="+mn-ea"/>
          <a:cs typeface="+mn-cs"/>
        </a:defRPr>
      </a:lvl4pPr>
      <a:lvl5pPr marL="1371532" algn="l" defTabSz="342884" rtl="0" eaLnBrk="1" latinLnBrk="0" hangingPunct="1">
        <a:defRPr sz="1350" kern="1200">
          <a:solidFill>
            <a:schemeClr val="tx1"/>
          </a:solidFill>
          <a:latin typeface="+mn-lt"/>
          <a:ea typeface="+mn-ea"/>
          <a:cs typeface="+mn-cs"/>
        </a:defRPr>
      </a:lvl5pPr>
      <a:lvl6pPr marL="1714415" algn="l" defTabSz="342884" rtl="0" eaLnBrk="1" latinLnBrk="0" hangingPunct="1">
        <a:defRPr sz="1350" kern="1200">
          <a:solidFill>
            <a:schemeClr val="tx1"/>
          </a:solidFill>
          <a:latin typeface="+mn-lt"/>
          <a:ea typeface="+mn-ea"/>
          <a:cs typeface="+mn-cs"/>
        </a:defRPr>
      </a:lvl6pPr>
      <a:lvl7pPr marL="2057297" algn="l" defTabSz="342884" rtl="0" eaLnBrk="1" latinLnBrk="0" hangingPunct="1">
        <a:defRPr sz="1350" kern="1200">
          <a:solidFill>
            <a:schemeClr val="tx1"/>
          </a:solidFill>
          <a:latin typeface="+mn-lt"/>
          <a:ea typeface="+mn-ea"/>
          <a:cs typeface="+mn-cs"/>
        </a:defRPr>
      </a:lvl7pPr>
      <a:lvl8pPr marL="2400180" algn="l" defTabSz="342884" rtl="0" eaLnBrk="1" latinLnBrk="0" hangingPunct="1">
        <a:defRPr sz="1350" kern="1200">
          <a:solidFill>
            <a:schemeClr val="tx1"/>
          </a:solidFill>
          <a:latin typeface="+mn-lt"/>
          <a:ea typeface="+mn-ea"/>
          <a:cs typeface="+mn-cs"/>
        </a:defRPr>
      </a:lvl8pPr>
      <a:lvl9pPr marL="2743064" algn="l" defTabSz="34288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9.jp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hyperlink" Target="http://www.fw.ky.gov/" TargetMode="Externa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hyperlink" Target="http://www.fw.ky.gov/" TargetMode="Externa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8838"/>
            <a:ext cx="7772400" cy="1470025"/>
          </a:xfrm>
        </p:spPr>
        <p:txBody>
          <a:bodyPr>
            <a:normAutofit/>
          </a:bodyPr>
          <a:lstStyle/>
          <a:p>
            <a:r>
              <a:rPr lang="en-US" sz="4800" dirty="0">
                <a:latin typeface="AvenirNext LT Pro Bold" panose="020B0804020202020204" pitchFamily="34" charset="0"/>
              </a:rPr>
              <a:t>Watershed Academy</a:t>
            </a:r>
            <a:br>
              <a:rPr lang="en-US" sz="4800" dirty="0">
                <a:latin typeface="AvenirNext LT Pro Bold" panose="020B0804020202020204" pitchFamily="34" charset="0"/>
              </a:rPr>
            </a:br>
            <a:r>
              <a:rPr lang="en-US" sz="2400" dirty="0">
                <a:latin typeface="AvenirNext LT Pro Bold" panose="020B0804020202020204" pitchFamily="34" charset="0"/>
              </a:rPr>
              <a:t>Watershed Coordinator Training Series</a:t>
            </a:r>
          </a:p>
        </p:txBody>
      </p:sp>
      <p:sp>
        <p:nvSpPr>
          <p:cNvPr id="3" name="Subtitle 2"/>
          <p:cNvSpPr>
            <a:spLocks noGrp="1"/>
          </p:cNvSpPr>
          <p:nvPr>
            <p:ph type="subTitle" idx="1"/>
          </p:nvPr>
        </p:nvSpPr>
        <p:spPr>
          <a:xfrm>
            <a:off x="685800" y="4335462"/>
            <a:ext cx="7772400" cy="1381542"/>
          </a:xfrm>
          <a:solidFill>
            <a:schemeClr val="bg1">
              <a:alpha val="60000"/>
            </a:schemeClr>
          </a:solidFill>
        </p:spPr>
        <p:txBody>
          <a:bodyPr>
            <a:noAutofit/>
          </a:bodyPr>
          <a:lstStyle/>
          <a:p>
            <a:r>
              <a:rPr lang="en-US" sz="3600" b="1" dirty="0">
                <a:latin typeface="Mercury Display Semibold" panose="02000603080000020004" pitchFamily="50" charset="0"/>
              </a:rPr>
              <a:t>The Clean Water Act </a:t>
            </a:r>
          </a:p>
          <a:p>
            <a:r>
              <a:rPr lang="en-US" sz="3200" b="1" dirty="0">
                <a:latin typeface="Mercury Display Semibold" panose="02000603080000020004" pitchFamily="50" charset="0"/>
              </a:rPr>
              <a:t>1: Overview and Water Quality Standards</a:t>
            </a:r>
          </a:p>
        </p:txBody>
      </p:sp>
    </p:spTree>
    <p:extLst>
      <p:ext uri="{BB962C8B-B14F-4D97-AF65-F5344CB8AC3E}">
        <p14:creationId xmlns:p14="http://schemas.microsoft.com/office/powerpoint/2010/main" val="940359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1CC15-48B8-45A2-BE1A-3DFC4F1EE433}"/>
              </a:ext>
            </a:extLst>
          </p:cNvPr>
          <p:cNvSpPr>
            <a:spLocks noGrp="1"/>
          </p:cNvSpPr>
          <p:nvPr>
            <p:ph type="title"/>
          </p:nvPr>
        </p:nvSpPr>
        <p:spPr>
          <a:xfrm>
            <a:off x="148857" y="413097"/>
            <a:ext cx="8718696" cy="857250"/>
          </a:xfrm>
        </p:spPr>
        <p:txBody>
          <a:bodyPr/>
          <a:lstStyle/>
          <a:p>
            <a:r>
              <a:rPr lang="en-US" sz="2800" dirty="0"/>
              <a:t>Federalism – Federal vs State Law</a:t>
            </a:r>
          </a:p>
        </p:txBody>
      </p:sp>
      <p:pic>
        <p:nvPicPr>
          <p:cNvPr id="1026" name="Picture 2" descr="Image result for dual federalism diagram interstate">
            <a:extLst>
              <a:ext uri="{FF2B5EF4-FFF2-40B4-BE49-F238E27FC236}">
                <a16:creationId xmlns:a16="http://schemas.microsoft.com/office/drawing/2014/main" id="{7647F4F2-EB29-4C92-8081-F08561E61B9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9469" y="1177588"/>
            <a:ext cx="7805062" cy="5086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311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1CC15-48B8-45A2-BE1A-3DFC4F1EE433}"/>
              </a:ext>
            </a:extLst>
          </p:cNvPr>
          <p:cNvSpPr>
            <a:spLocks noGrp="1"/>
          </p:cNvSpPr>
          <p:nvPr>
            <p:ph type="title"/>
          </p:nvPr>
        </p:nvSpPr>
        <p:spPr>
          <a:xfrm>
            <a:off x="148857" y="413097"/>
            <a:ext cx="8718696" cy="857250"/>
          </a:xfrm>
        </p:spPr>
        <p:txBody>
          <a:bodyPr/>
          <a:lstStyle/>
          <a:p>
            <a:r>
              <a:rPr lang="en-US" sz="2800"/>
              <a:t>Federalism and Water Laws</a:t>
            </a:r>
            <a:endParaRPr lang="en-US" sz="2800" dirty="0"/>
          </a:p>
        </p:txBody>
      </p:sp>
      <p:graphicFrame>
        <p:nvGraphicFramePr>
          <p:cNvPr id="5" name="Content Placeholder 4">
            <a:extLst>
              <a:ext uri="{FF2B5EF4-FFF2-40B4-BE49-F238E27FC236}">
                <a16:creationId xmlns:a16="http://schemas.microsoft.com/office/drawing/2014/main" id="{DCA85260-C1F1-49F0-B4F9-1A0D6966C08F}"/>
              </a:ext>
            </a:extLst>
          </p:cNvPr>
          <p:cNvGraphicFramePr>
            <a:graphicFrameLocks noGrp="1"/>
          </p:cNvGraphicFramePr>
          <p:nvPr>
            <p:ph idx="1"/>
            <p:extLst>
              <p:ext uri="{D42A27DB-BD31-4B8C-83A1-F6EECF244321}">
                <p14:modId xmlns:p14="http://schemas.microsoft.com/office/powerpoint/2010/main" val="3720381768"/>
              </p:ext>
            </p:extLst>
          </p:nvPr>
        </p:nvGraphicFramePr>
        <p:xfrm>
          <a:off x="325623" y="1270347"/>
          <a:ext cx="8607591" cy="5001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712C794-CC27-4314-BDC8-B191261E071F}"/>
              </a:ext>
            </a:extLst>
          </p:cNvPr>
          <p:cNvSpPr txBox="1"/>
          <p:nvPr/>
        </p:nvSpPr>
        <p:spPr>
          <a:xfrm>
            <a:off x="3624144" y="2768618"/>
            <a:ext cx="1858449" cy="1477328"/>
          </a:xfrm>
          <a:prstGeom prst="rect">
            <a:avLst/>
          </a:prstGeom>
          <a:noFill/>
        </p:spPr>
        <p:txBody>
          <a:bodyPr wrap="square" rtlCol="0">
            <a:spAutoFit/>
          </a:bodyPr>
          <a:lstStyle/>
          <a:p>
            <a:pPr marL="285750" indent="-285750">
              <a:buFont typeface="Arial" panose="020B0604020202020204" pitchFamily="34" charset="0"/>
              <a:buChar char="•"/>
            </a:pPr>
            <a:r>
              <a:rPr lang="en-US" dirty="0"/>
              <a:t>Enforcement</a:t>
            </a:r>
          </a:p>
          <a:p>
            <a:pPr marL="285750" indent="-285750">
              <a:buFont typeface="Arial" panose="020B0604020202020204" pitchFamily="34" charset="0"/>
              <a:buChar char="•"/>
            </a:pPr>
            <a:r>
              <a:rPr lang="en-US" dirty="0"/>
              <a:t>Construction Permits</a:t>
            </a:r>
          </a:p>
          <a:p>
            <a:pPr marL="285750" indent="-285750">
              <a:buFont typeface="Arial" panose="020B0604020202020204" pitchFamily="34" charset="0"/>
              <a:buChar char="•"/>
            </a:pPr>
            <a:r>
              <a:rPr lang="en-US" dirty="0"/>
              <a:t>Water Quality Standards</a:t>
            </a:r>
          </a:p>
        </p:txBody>
      </p:sp>
      <p:sp>
        <p:nvSpPr>
          <p:cNvPr id="7" name="Rectangle 6">
            <a:extLst>
              <a:ext uri="{FF2B5EF4-FFF2-40B4-BE49-F238E27FC236}">
                <a16:creationId xmlns:a16="http://schemas.microsoft.com/office/drawing/2014/main" id="{D2C9DC6E-FB76-445C-B843-DA4175C4512F}"/>
              </a:ext>
            </a:extLst>
          </p:cNvPr>
          <p:cNvSpPr/>
          <p:nvPr/>
        </p:nvSpPr>
        <p:spPr>
          <a:xfrm>
            <a:off x="5029198" y="1645912"/>
            <a:ext cx="2943924" cy="4013406"/>
          </a:xfrm>
          <a:prstGeom prst="rect">
            <a:avLst/>
          </a:prstGeom>
        </p:spPr>
        <p:txBody>
          <a:bodyPr wrap="square">
            <a:spAutoFit/>
          </a:bodyPr>
          <a:lstStyle/>
          <a:p>
            <a:pPr lvl="0"/>
            <a:r>
              <a:rPr lang="en-US" sz="2800" b="1" dirty="0"/>
              <a:t>State Law</a:t>
            </a:r>
          </a:p>
          <a:p>
            <a:pPr marL="800100" lvl="1" indent="-342900">
              <a:buFont typeface="Arial" panose="020B0604020202020204" pitchFamily="34" charset="0"/>
              <a:buChar char="•"/>
            </a:pPr>
            <a:r>
              <a:rPr lang="en-US" dirty="0"/>
              <a:t>KAR/KRS</a:t>
            </a:r>
          </a:p>
          <a:p>
            <a:pPr marL="800100" lvl="1" indent="-342900">
              <a:buFont typeface="Arial" panose="020B0604020202020204" pitchFamily="34" charset="0"/>
              <a:buChar char="•"/>
            </a:pPr>
            <a:r>
              <a:rPr lang="en-US" b="1" dirty="0"/>
              <a:t>“Waters of the Commonwealth”</a:t>
            </a:r>
          </a:p>
          <a:p>
            <a:pPr marL="685800" lvl="2" indent="-228600" defTabSz="889000">
              <a:lnSpc>
                <a:spcPct val="90000"/>
              </a:lnSpc>
              <a:spcBef>
                <a:spcPct val="0"/>
              </a:spcBef>
              <a:spcAft>
                <a:spcPct val="15000"/>
              </a:spcAft>
              <a:buChar char="•"/>
            </a:pPr>
            <a:r>
              <a:rPr lang="en-US" dirty="0"/>
              <a:t>Kentucky Pollutant Discharge Elimination System (KPDES)</a:t>
            </a:r>
          </a:p>
          <a:p>
            <a:pPr marL="685800" lvl="2" indent="-228600" defTabSz="889000">
              <a:lnSpc>
                <a:spcPct val="90000"/>
              </a:lnSpc>
              <a:spcBef>
                <a:spcPct val="0"/>
              </a:spcBef>
              <a:spcAft>
                <a:spcPct val="15000"/>
              </a:spcAft>
              <a:buChar char="•"/>
            </a:pPr>
            <a:r>
              <a:rPr lang="en-US" dirty="0"/>
              <a:t>Intrastate commerce and all waters</a:t>
            </a:r>
          </a:p>
          <a:p>
            <a:pPr marL="685800" lvl="2" indent="-228600" defTabSz="889000">
              <a:lnSpc>
                <a:spcPct val="90000"/>
              </a:lnSpc>
              <a:spcBef>
                <a:spcPct val="0"/>
              </a:spcBef>
              <a:spcAft>
                <a:spcPct val="15000"/>
              </a:spcAft>
              <a:buChar char="•"/>
            </a:pPr>
            <a:r>
              <a:rPr lang="en-US" dirty="0"/>
              <a:t>Sets designated uses</a:t>
            </a:r>
          </a:p>
          <a:p>
            <a:pPr marL="685800" lvl="2" indent="-228600" defTabSz="889000">
              <a:lnSpc>
                <a:spcPct val="90000"/>
              </a:lnSpc>
              <a:spcBef>
                <a:spcPct val="0"/>
              </a:spcBef>
              <a:spcAft>
                <a:spcPct val="15000"/>
              </a:spcAft>
              <a:buChar char="•"/>
            </a:pPr>
            <a:r>
              <a:rPr lang="en-US" dirty="0"/>
              <a:t>Sets technology-based limits</a:t>
            </a:r>
          </a:p>
          <a:p>
            <a:pPr marL="685800" lvl="2" indent="-228600" defTabSz="889000">
              <a:lnSpc>
                <a:spcPct val="90000"/>
              </a:lnSpc>
              <a:spcBef>
                <a:spcPct val="0"/>
              </a:spcBef>
              <a:spcAft>
                <a:spcPct val="15000"/>
              </a:spcAft>
              <a:buChar char="•"/>
            </a:pPr>
            <a:r>
              <a:rPr lang="en-US" dirty="0"/>
              <a:t>Allocates State Revolving Fund</a:t>
            </a:r>
          </a:p>
        </p:txBody>
      </p:sp>
      <p:sp>
        <p:nvSpPr>
          <p:cNvPr id="15" name="Oval 4">
            <a:extLst>
              <a:ext uri="{FF2B5EF4-FFF2-40B4-BE49-F238E27FC236}">
                <a16:creationId xmlns:a16="http://schemas.microsoft.com/office/drawing/2014/main" id="{100DBB42-E3AD-4B84-B18A-58E1661F7A75}"/>
              </a:ext>
            </a:extLst>
          </p:cNvPr>
          <p:cNvSpPr txBox="1"/>
          <p:nvPr/>
        </p:nvSpPr>
        <p:spPr>
          <a:xfrm>
            <a:off x="1334701" y="1743987"/>
            <a:ext cx="2369914" cy="37471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1">
            <a:noAutofit/>
          </a:bodyPr>
          <a:lstStyle/>
          <a:p>
            <a:pPr marL="0" lvl="0" indent="0" algn="l" defTabSz="1244600">
              <a:lnSpc>
                <a:spcPct val="90000"/>
              </a:lnSpc>
              <a:spcBef>
                <a:spcPct val="0"/>
              </a:spcBef>
              <a:spcAft>
                <a:spcPct val="35000"/>
              </a:spcAft>
              <a:buNone/>
            </a:pPr>
            <a:r>
              <a:rPr lang="en-US" sz="2800" b="1" kern="1200" dirty="0"/>
              <a:t>Federal Law</a:t>
            </a:r>
          </a:p>
          <a:p>
            <a:pPr marL="228600" lvl="1" indent="-228600" algn="l" defTabSz="889000">
              <a:lnSpc>
                <a:spcPct val="90000"/>
              </a:lnSpc>
              <a:spcBef>
                <a:spcPct val="0"/>
              </a:spcBef>
              <a:spcAft>
                <a:spcPct val="15000"/>
              </a:spcAft>
              <a:buChar char="•"/>
            </a:pPr>
            <a:r>
              <a:rPr lang="en-US" kern="1200" dirty="0"/>
              <a:t>Clean Water Act, CFR</a:t>
            </a:r>
          </a:p>
          <a:p>
            <a:pPr marL="228600" lvl="1" indent="-228600" algn="l" defTabSz="889000">
              <a:lnSpc>
                <a:spcPct val="90000"/>
              </a:lnSpc>
              <a:spcBef>
                <a:spcPct val="0"/>
              </a:spcBef>
              <a:spcAft>
                <a:spcPct val="15000"/>
              </a:spcAft>
              <a:buChar char="•"/>
            </a:pPr>
            <a:r>
              <a:rPr lang="en-US" b="1" kern="1200" dirty="0"/>
              <a:t>“Waters of the United States”</a:t>
            </a:r>
          </a:p>
          <a:p>
            <a:pPr marL="228600" lvl="1" indent="-228600" algn="l" defTabSz="889000">
              <a:lnSpc>
                <a:spcPct val="90000"/>
              </a:lnSpc>
              <a:spcBef>
                <a:spcPct val="0"/>
              </a:spcBef>
              <a:spcAft>
                <a:spcPct val="15000"/>
              </a:spcAft>
              <a:buChar char="•"/>
            </a:pPr>
            <a:r>
              <a:rPr lang="en-US" kern="1200" dirty="0"/>
              <a:t>National Pollutant Discharge Elimination System (NPDES)</a:t>
            </a:r>
          </a:p>
          <a:p>
            <a:pPr marL="228600" lvl="1" indent="-228600" algn="l" defTabSz="889000">
              <a:lnSpc>
                <a:spcPct val="90000"/>
              </a:lnSpc>
              <a:spcBef>
                <a:spcPct val="0"/>
              </a:spcBef>
              <a:spcAft>
                <a:spcPct val="15000"/>
              </a:spcAft>
              <a:buChar char="•"/>
            </a:pPr>
            <a:r>
              <a:rPr lang="en-US" dirty="0"/>
              <a:t>Interstate commerce and navigable waters</a:t>
            </a:r>
          </a:p>
          <a:p>
            <a:pPr marL="228600" lvl="1" indent="-228600" algn="l" defTabSz="889000">
              <a:lnSpc>
                <a:spcPct val="90000"/>
              </a:lnSpc>
              <a:spcBef>
                <a:spcPct val="0"/>
              </a:spcBef>
              <a:spcAft>
                <a:spcPct val="15000"/>
              </a:spcAft>
              <a:buChar char="•"/>
            </a:pPr>
            <a:r>
              <a:rPr lang="en-US" kern="1200" dirty="0"/>
              <a:t>Requires designated uses</a:t>
            </a:r>
          </a:p>
          <a:p>
            <a:pPr marL="228600" lvl="1" indent="-228600" algn="l" defTabSz="889000">
              <a:lnSpc>
                <a:spcPct val="90000"/>
              </a:lnSpc>
              <a:spcBef>
                <a:spcPct val="0"/>
              </a:spcBef>
              <a:spcAft>
                <a:spcPct val="15000"/>
              </a:spcAft>
              <a:buChar char="•"/>
            </a:pPr>
            <a:r>
              <a:rPr lang="en-US" dirty="0"/>
              <a:t>Requires Technology-based limits</a:t>
            </a:r>
          </a:p>
          <a:p>
            <a:pPr marL="228600" lvl="1" indent="-228600" algn="l" defTabSz="889000">
              <a:lnSpc>
                <a:spcPct val="90000"/>
              </a:lnSpc>
              <a:spcBef>
                <a:spcPct val="0"/>
              </a:spcBef>
              <a:spcAft>
                <a:spcPct val="15000"/>
              </a:spcAft>
              <a:buChar char="•"/>
            </a:pPr>
            <a:r>
              <a:rPr lang="en-US" kern="1200" dirty="0"/>
              <a:t>Funds Revolving Fund</a:t>
            </a:r>
          </a:p>
        </p:txBody>
      </p:sp>
      <p:sp>
        <p:nvSpPr>
          <p:cNvPr id="8" name="TextBox 7">
            <a:extLst>
              <a:ext uri="{FF2B5EF4-FFF2-40B4-BE49-F238E27FC236}">
                <a16:creationId xmlns:a16="http://schemas.microsoft.com/office/drawing/2014/main" id="{0960386F-D574-4226-B53C-78137EBC0F9C}"/>
              </a:ext>
            </a:extLst>
          </p:cNvPr>
          <p:cNvSpPr txBox="1"/>
          <p:nvPr/>
        </p:nvSpPr>
        <p:spPr>
          <a:xfrm>
            <a:off x="2938345" y="5801361"/>
            <a:ext cx="3382146" cy="369332"/>
          </a:xfrm>
          <a:prstGeom prst="rect">
            <a:avLst/>
          </a:prstGeom>
          <a:noFill/>
        </p:spPr>
        <p:txBody>
          <a:bodyPr wrap="square" rtlCol="0">
            <a:spAutoFit/>
          </a:bodyPr>
          <a:lstStyle/>
          <a:p>
            <a:r>
              <a:rPr lang="en-US" b="1" dirty="0"/>
              <a:t>“Jurisdictional Determination”</a:t>
            </a:r>
          </a:p>
        </p:txBody>
      </p:sp>
      <p:sp>
        <p:nvSpPr>
          <p:cNvPr id="16" name="Arrow: U-Turn 15">
            <a:extLst>
              <a:ext uri="{FF2B5EF4-FFF2-40B4-BE49-F238E27FC236}">
                <a16:creationId xmlns:a16="http://schemas.microsoft.com/office/drawing/2014/main" id="{CE8F2257-FEF1-41CC-BD2C-9A01AB5C145B}"/>
              </a:ext>
            </a:extLst>
          </p:cNvPr>
          <p:cNvSpPr/>
          <p:nvPr/>
        </p:nvSpPr>
        <p:spPr>
          <a:xfrm>
            <a:off x="3384115" y="2497873"/>
            <a:ext cx="2369914" cy="758283"/>
          </a:xfrm>
          <a:prstGeom prst="uturnArrow">
            <a:avLst>
              <a:gd name="adj1" fmla="val 24245"/>
              <a:gd name="adj2" fmla="val 25000"/>
              <a:gd name="adj3" fmla="val 25000"/>
              <a:gd name="adj4" fmla="val 43750"/>
              <a:gd name="adj5" fmla="val 661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47B87BFD-38F1-432E-9BB6-FA9432DB2EC9}"/>
              </a:ext>
            </a:extLst>
          </p:cNvPr>
          <p:cNvSpPr txBox="1"/>
          <p:nvPr/>
        </p:nvSpPr>
        <p:spPr>
          <a:xfrm>
            <a:off x="3681508" y="2427883"/>
            <a:ext cx="1757879" cy="307777"/>
          </a:xfrm>
          <a:prstGeom prst="rect">
            <a:avLst/>
          </a:prstGeom>
          <a:noFill/>
        </p:spPr>
        <p:txBody>
          <a:bodyPr wrap="square" rtlCol="0">
            <a:spAutoFit/>
          </a:bodyPr>
          <a:lstStyle/>
          <a:p>
            <a:r>
              <a:rPr lang="en-US" sz="1400" dirty="0"/>
              <a:t>Delegated Authority</a:t>
            </a:r>
          </a:p>
        </p:txBody>
      </p:sp>
    </p:spTree>
    <p:extLst>
      <p:ext uri="{BB962C8B-B14F-4D97-AF65-F5344CB8AC3E}">
        <p14:creationId xmlns:p14="http://schemas.microsoft.com/office/powerpoint/2010/main" val="991363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60307-5EEB-41BF-B2FF-532B22F65C0B}"/>
              </a:ext>
            </a:extLst>
          </p:cNvPr>
          <p:cNvSpPr>
            <a:spLocks noGrp="1"/>
          </p:cNvSpPr>
          <p:nvPr>
            <p:ph type="title"/>
          </p:nvPr>
        </p:nvSpPr>
        <p:spPr>
          <a:xfrm>
            <a:off x="371508" y="0"/>
            <a:ext cx="8315292" cy="1143000"/>
          </a:xfrm>
        </p:spPr>
        <p:txBody>
          <a:bodyPr/>
          <a:lstStyle/>
          <a:p>
            <a:r>
              <a:rPr lang="en-US" sz="2800" dirty="0"/>
              <a:t>USEPA Delegation of CWA to States</a:t>
            </a:r>
          </a:p>
        </p:txBody>
      </p:sp>
      <p:sp>
        <p:nvSpPr>
          <p:cNvPr id="4" name="Content Placeholder 2">
            <a:extLst>
              <a:ext uri="{FF2B5EF4-FFF2-40B4-BE49-F238E27FC236}">
                <a16:creationId xmlns:a16="http://schemas.microsoft.com/office/drawing/2014/main" id="{6AA939FF-8307-46B4-B0A4-4388BEFB38F0}"/>
              </a:ext>
            </a:extLst>
          </p:cNvPr>
          <p:cNvSpPr>
            <a:spLocks noGrp="1"/>
          </p:cNvSpPr>
          <p:nvPr>
            <p:ph idx="1"/>
          </p:nvPr>
        </p:nvSpPr>
        <p:spPr>
          <a:xfrm>
            <a:off x="371475" y="1143000"/>
            <a:ext cx="8315325" cy="5164138"/>
          </a:xfrm>
        </p:spPr>
        <p:txBody>
          <a:bodyPr>
            <a:normAutofit/>
          </a:bodyPr>
          <a:lstStyle/>
          <a:p>
            <a:pPr marL="0" indent="0">
              <a:buNone/>
            </a:pPr>
            <a:r>
              <a:rPr lang="en-US" sz="2800" dirty="0"/>
              <a:t>It is the policy of the Congress to recognize, preserve, and protect the </a:t>
            </a:r>
            <a:r>
              <a:rPr lang="en-US" sz="2800" dirty="0">
                <a:solidFill>
                  <a:schemeClr val="tx2">
                    <a:lumMod val="60000"/>
                    <a:lumOff val="40000"/>
                  </a:schemeClr>
                </a:solidFill>
              </a:rPr>
              <a:t>primary responsibilities and rights of States to prevent, reduce, and eliminate pollution, to plan the development and use (including restoration, preservation, and enhancement) of land and water resources</a:t>
            </a:r>
            <a:r>
              <a:rPr lang="en-US" sz="2800" dirty="0"/>
              <a:t>, and to consult with the Administrator in the exercise of his authority under this chapter. </a:t>
            </a:r>
          </a:p>
          <a:p>
            <a:pPr marL="0" indent="0">
              <a:buNone/>
            </a:pPr>
            <a:r>
              <a:rPr lang="en-US" sz="2800" dirty="0"/>
              <a:t>										33 U.S.C. §1251(b). </a:t>
            </a:r>
          </a:p>
          <a:p>
            <a:pPr marL="0" indent="0">
              <a:buNone/>
            </a:pPr>
            <a:endParaRPr lang="en-US" dirty="0"/>
          </a:p>
        </p:txBody>
      </p:sp>
    </p:spTree>
    <p:extLst>
      <p:ext uri="{BB962C8B-B14F-4D97-AF65-F5344CB8AC3E}">
        <p14:creationId xmlns:p14="http://schemas.microsoft.com/office/powerpoint/2010/main" val="2680173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3221" y="3344992"/>
            <a:ext cx="3644687" cy="2202724"/>
          </a:xfrm>
          <a:prstGeom prst="rect">
            <a:avLst/>
          </a:prstGeom>
          <a:ln>
            <a:noFill/>
          </a:ln>
          <a:effectLst>
            <a:outerShdw blurRad="292100" dist="139700" dir="2700000" algn="tl" rotWithShape="0">
              <a:srgbClr val="333333">
                <a:alpha val="65000"/>
              </a:srgbClr>
            </a:outerShdw>
          </a:effectLst>
        </p:spPr>
      </p:pic>
      <p:sp>
        <p:nvSpPr>
          <p:cNvPr id="6147" name="Rectangle 4"/>
          <p:cNvSpPr>
            <a:spLocks noChangeArrowheads="1"/>
          </p:cNvSpPr>
          <p:nvPr/>
        </p:nvSpPr>
        <p:spPr bwMode="auto">
          <a:xfrm>
            <a:off x="4832477" y="5631724"/>
            <a:ext cx="3998595" cy="523220"/>
          </a:xfrm>
          <a:prstGeom prst="rect">
            <a:avLst/>
          </a:prstGeom>
          <a:noFill/>
          <a:ln w="9525">
            <a:noFill/>
            <a:miter lim="800000"/>
            <a:headEnd/>
            <a:tailEnd/>
          </a:ln>
        </p:spPr>
        <p:txBody>
          <a:bodyPr wrap="none">
            <a:spAutoFit/>
          </a:bodyPr>
          <a:lstStyle/>
          <a:p>
            <a:pPr>
              <a:defRPr/>
            </a:pPr>
            <a:r>
              <a:rPr lang="en-US" sz="2800" b="1" dirty="0">
                <a:latin typeface="Calibri" panose="020F0502020204030204" pitchFamily="34" charset="0"/>
                <a:cs typeface="Calibri" panose="020F0502020204030204" pitchFamily="34" charset="0"/>
              </a:rPr>
              <a:t>Runoff from many places </a:t>
            </a:r>
          </a:p>
        </p:txBody>
      </p:sp>
      <p:pic>
        <p:nvPicPr>
          <p:cNvPr id="4" name="Picture 2071" descr="pipe with pollu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1152" y="1245807"/>
            <a:ext cx="3247002" cy="2638189"/>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5156547" y="4386489"/>
            <a:ext cx="2748224" cy="1077218"/>
          </a:xfrm>
          <a:prstGeom prst="rect">
            <a:avLst/>
          </a:prstGeom>
        </p:spPr>
        <p:txBody>
          <a:bodyPr wrap="square">
            <a:spAutoFit/>
          </a:bodyPr>
          <a:lstStyle/>
          <a:p>
            <a:pPr algn="ctr"/>
            <a:r>
              <a:rPr lang="en-US" sz="3200" b="1" dirty="0">
                <a:solidFill>
                  <a:schemeClr val="bg1"/>
                </a:solidFill>
                <a:latin typeface="Calibri" panose="020F0502020204030204" pitchFamily="34" charset="0"/>
                <a:cs typeface="Calibri" panose="020F0502020204030204" pitchFamily="34" charset="0"/>
              </a:rPr>
              <a:t>Nonpoint Source</a:t>
            </a:r>
          </a:p>
        </p:txBody>
      </p:sp>
      <p:sp>
        <p:nvSpPr>
          <p:cNvPr id="7" name="Rectangle 6"/>
          <p:cNvSpPr/>
          <p:nvPr/>
        </p:nvSpPr>
        <p:spPr>
          <a:xfrm>
            <a:off x="1222860" y="2149492"/>
            <a:ext cx="2563586" cy="584775"/>
          </a:xfrm>
          <a:prstGeom prst="rect">
            <a:avLst/>
          </a:prstGeom>
        </p:spPr>
        <p:txBody>
          <a:bodyPr wrap="square">
            <a:spAutoFit/>
          </a:bodyPr>
          <a:lstStyle/>
          <a:p>
            <a:pPr algn="ctr"/>
            <a:r>
              <a:rPr lang="en-US" sz="3200" b="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Point Source</a:t>
            </a:r>
            <a:endParaRPr lang="en-US" sz="3200" b="1" dirty="0">
              <a:solidFill>
                <a:schemeClr val="bg1"/>
              </a:solidFill>
              <a:latin typeface="Calibri" panose="020F0502020204030204" pitchFamily="34" charset="0"/>
              <a:cs typeface="Calibri" panose="020F0502020204030204" pitchFamily="34" charset="0"/>
            </a:endParaRPr>
          </a:p>
        </p:txBody>
      </p:sp>
      <p:sp>
        <p:nvSpPr>
          <p:cNvPr id="8" name="Rectangle 4"/>
          <p:cNvSpPr>
            <a:spLocks noChangeArrowheads="1"/>
          </p:cNvSpPr>
          <p:nvPr/>
        </p:nvSpPr>
        <p:spPr bwMode="auto">
          <a:xfrm>
            <a:off x="404037" y="3966462"/>
            <a:ext cx="3999811" cy="523220"/>
          </a:xfrm>
          <a:prstGeom prst="rect">
            <a:avLst/>
          </a:prstGeom>
          <a:noFill/>
          <a:ln w="9525">
            <a:noFill/>
            <a:miter lim="800000"/>
            <a:headEnd/>
            <a:tailEnd/>
          </a:ln>
        </p:spPr>
        <p:txBody>
          <a:bodyPr wrap="square">
            <a:spAutoFit/>
          </a:bodyPr>
          <a:lstStyle/>
          <a:p>
            <a:pPr>
              <a:defRPr/>
            </a:pPr>
            <a:r>
              <a:rPr lang="en-US" sz="2800" b="1" dirty="0">
                <a:latin typeface="Calibri" panose="020F0502020204030204" pitchFamily="34" charset="0"/>
                <a:cs typeface="Calibri" panose="020F0502020204030204" pitchFamily="34" charset="0"/>
              </a:rPr>
              <a:t>Single, identifiable source</a:t>
            </a:r>
          </a:p>
        </p:txBody>
      </p:sp>
      <p:sp>
        <p:nvSpPr>
          <p:cNvPr id="2" name="Rectangle 1">
            <a:extLst>
              <a:ext uri="{FF2B5EF4-FFF2-40B4-BE49-F238E27FC236}">
                <a16:creationId xmlns:a16="http://schemas.microsoft.com/office/drawing/2014/main" id="{B5DA85B7-C5B9-44C8-8E29-11E6057F3945}"/>
              </a:ext>
            </a:extLst>
          </p:cNvPr>
          <p:cNvSpPr/>
          <p:nvPr/>
        </p:nvSpPr>
        <p:spPr>
          <a:xfrm>
            <a:off x="1795310" y="224801"/>
            <a:ext cx="5553380" cy="692497"/>
          </a:xfrm>
          <a:prstGeom prst="rect">
            <a:avLst/>
          </a:prstGeom>
          <a:noFill/>
        </p:spPr>
        <p:txBody>
          <a:bodyPr wrap="none" lIns="68580" tIns="34290" rIns="68580" bIns="34290">
            <a:spAutoFit/>
          </a:bodyPr>
          <a:lstStyle/>
          <a:p>
            <a:pPr algn="ctr"/>
            <a:r>
              <a:rPr lang="en-US" sz="4050" b="1" dirty="0">
                <a:ln w="0"/>
                <a:latin typeface="Avenir Next Regular"/>
              </a:rPr>
              <a:t>Types of Water Pollution </a:t>
            </a:r>
          </a:p>
        </p:txBody>
      </p:sp>
    </p:spTree>
    <p:extLst>
      <p:ext uri="{BB962C8B-B14F-4D97-AF65-F5344CB8AC3E}">
        <p14:creationId xmlns:p14="http://schemas.microsoft.com/office/powerpoint/2010/main" val="243783928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96" y="389017"/>
            <a:ext cx="8514006" cy="857250"/>
          </a:xfrm>
        </p:spPr>
        <p:txBody>
          <a:bodyPr/>
          <a:lstStyle/>
          <a:p>
            <a:r>
              <a:rPr lang="en-US" sz="3200" dirty="0"/>
              <a:t>Clean Water Act: </a:t>
            </a:r>
            <a:br>
              <a:rPr lang="en-US" sz="3200" dirty="0"/>
            </a:br>
            <a:r>
              <a:rPr lang="en-US" sz="3200" dirty="0"/>
              <a:t>Successes and Challenges</a:t>
            </a:r>
          </a:p>
        </p:txBody>
      </p:sp>
      <p:sp>
        <p:nvSpPr>
          <p:cNvPr id="5" name="Text Placeholder 4"/>
          <p:cNvSpPr>
            <a:spLocks noGrp="1"/>
          </p:cNvSpPr>
          <p:nvPr>
            <p:ph type="body" idx="1"/>
          </p:nvPr>
        </p:nvSpPr>
        <p:spPr>
          <a:xfrm>
            <a:off x="287082" y="1321033"/>
            <a:ext cx="3290426" cy="4215933"/>
          </a:xfrm>
        </p:spPr>
        <p:txBody>
          <a:bodyPr anchor="t">
            <a:noAutofit/>
          </a:bodyPr>
          <a:lstStyle/>
          <a:p>
            <a:r>
              <a:rPr lang="en-US" sz="2400" dirty="0">
                <a:latin typeface="Calibri" panose="020F0502020204030204" pitchFamily="34" charset="0"/>
              </a:rPr>
              <a:t>Successes: </a:t>
            </a:r>
          </a:p>
          <a:p>
            <a:r>
              <a:rPr lang="en-US" sz="2400" b="0" dirty="0">
                <a:latin typeface="Calibri" panose="020F0502020204030204" pitchFamily="34" charset="0"/>
              </a:rPr>
              <a:t>Point Sources</a:t>
            </a:r>
          </a:p>
          <a:p>
            <a:endParaRPr lang="en-US" sz="1400" dirty="0">
              <a:latin typeface="Calibri" panose="020F0502020204030204" pitchFamily="34" charset="0"/>
            </a:endParaRPr>
          </a:p>
          <a:p>
            <a:r>
              <a:rPr lang="en-US" sz="2400" dirty="0">
                <a:latin typeface="Calibri" panose="020F0502020204030204" pitchFamily="34" charset="0"/>
              </a:rPr>
              <a:t>Challenges: </a:t>
            </a:r>
          </a:p>
          <a:p>
            <a:r>
              <a:rPr lang="en-US" sz="2400" b="0" dirty="0">
                <a:latin typeface="Calibri" panose="020F0502020204030204" pitchFamily="34" charset="0"/>
              </a:rPr>
              <a:t>Nonpoint Sources</a:t>
            </a:r>
          </a:p>
          <a:p>
            <a:endParaRPr lang="en-US" sz="1400" b="0" dirty="0">
              <a:latin typeface="Calibri" panose="020F0502020204030204" pitchFamily="34" charset="0"/>
            </a:endParaRPr>
          </a:p>
          <a:p>
            <a:r>
              <a:rPr lang="en-US" sz="2400" b="0" dirty="0">
                <a:latin typeface="Calibri" panose="020F0502020204030204" pitchFamily="34" charset="0"/>
              </a:rPr>
              <a:t>Large initial reductions through control of point sources, but nonpoint management is more difficult because it comes from many locations.</a:t>
            </a:r>
          </a:p>
          <a:p>
            <a:endParaRPr lang="en-US" sz="2100" b="0" dirty="0"/>
          </a:p>
        </p:txBody>
      </p:sp>
      <p:pic>
        <p:nvPicPr>
          <p:cNvPr id="1026" name="Picture 2" descr="Related image">
            <a:extLst>
              <a:ext uri="{FF2B5EF4-FFF2-40B4-BE49-F238E27FC236}">
                <a16:creationId xmlns:a16="http://schemas.microsoft.com/office/drawing/2014/main" id="{6FF3ABC7-C1EA-42CA-8D3A-691995131F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95" t="15155" r="3250" b="11275"/>
          <a:stretch/>
        </p:blipFill>
        <p:spPr bwMode="auto">
          <a:xfrm>
            <a:off x="3471030" y="1761405"/>
            <a:ext cx="5672970" cy="333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487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074" descr="flyfi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4109" y="1615530"/>
            <a:ext cx="1875782" cy="2426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076"/>
          <p:cNvSpPr txBox="1">
            <a:spLocks noChangeArrowheads="1"/>
          </p:cNvSpPr>
          <p:nvPr/>
        </p:nvSpPr>
        <p:spPr>
          <a:xfrm>
            <a:off x="555973" y="4378818"/>
            <a:ext cx="8039075" cy="1913697"/>
          </a:xfrm>
          <a:prstGeom prst="rect">
            <a:avLst/>
          </a:prstGeom>
          <a:noFill/>
        </p:spPr>
        <p:txBody>
          <a:bodyPr/>
          <a:lstStyle/>
          <a:p>
            <a:pPr eaLnBrk="0" fontAlgn="base" hangingPunct="0">
              <a:lnSpc>
                <a:spcPct val="90000"/>
              </a:lnSpc>
              <a:spcBef>
                <a:spcPct val="20000"/>
              </a:spcBef>
              <a:spcAft>
                <a:spcPct val="0"/>
              </a:spcAft>
              <a:defRPr/>
            </a:pPr>
            <a:r>
              <a:rPr lang="en-US" sz="2800" kern="0" dirty="0">
                <a:latin typeface="Calibri" panose="020F0502020204030204" pitchFamily="34" charset="0"/>
                <a:ea typeface="Verdana" pitchFamily="34" charset="0"/>
                <a:cs typeface="Verdana" pitchFamily="34" charset="0"/>
              </a:rPr>
              <a:t>Of the water bodies assessed:</a:t>
            </a:r>
          </a:p>
          <a:p>
            <a:pPr marL="457200" indent="-457200" eaLnBrk="0" fontAlgn="base" hangingPunct="0">
              <a:lnSpc>
                <a:spcPct val="90000"/>
              </a:lnSpc>
              <a:spcBef>
                <a:spcPct val="20000"/>
              </a:spcBef>
              <a:spcAft>
                <a:spcPct val="0"/>
              </a:spcAft>
              <a:buFont typeface="Arial" panose="020B0604020202020204" pitchFamily="34" charset="0"/>
              <a:buChar char="•"/>
              <a:defRPr/>
            </a:pPr>
            <a:r>
              <a:rPr lang="en-US" sz="2800" kern="0" dirty="0">
                <a:latin typeface="Calibri" panose="020F0502020204030204" pitchFamily="34" charset="0"/>
                <a:ea typeface="Verdana" pitchFamily="34" charset="0"/>
                <a:cs typeface="Verdana" pitchFamily="34" charset="0"/>
              </a:rPr>
              <a:t>Over half threatened or impaired</a:t>
            </a:r>
          </a:p>
          <a:p>
            <a:pPr marL="457200" indent="-457200" eaLnBrk="0" fontAlgn="base" hangingPunct="0">
              <a:lnSpc>
                <a:spcPct val="90000"/>
              </a:lnSpc>
              <a:spcBef>
                <a:spcPct val="20000"/>
              </a:spcBef>
              <a:spcAft>
                <a:spcPct val="0"/>
              </a:spcAft>
              <a:buFont typeface="Arial" panose="020B0604020202020204" pitchFamily="34" charset="0"/>
              <a:buChar char="•"/>
              <a:defRPr/>
            </a:pPr>
            <a:r>
              <a:rPr lang="en-US" sz="2800" u="sng" kern="0" dirty="0">
                <a:latin typeface="Calibri" panose="020F0502020204030204" pitchFamily="34" charset="0"/>
                <a:ea typeface="Verdana" pitchFamily="34" charset="0"/>
                <a:cs typeface="Verdana" pitchFamily="34" charset="0"/>
              </a:rPr>
              <a:t>Two-thirds polluted by nonpoint sources</a:t>
            </a:r>
          </a:p>
        </p:txBody>
      </p:sp>
      <p:pic>
        <p:nvPicPr>
          <p:cNvPr id="5" name="Picture 3078" descr="Bayou_De_Chi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973" y="1786358"/>
            <a:ext cx="2629151" cy="2084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Box 3"/>
          <p:cNvSpPr txBox="1">
            <a:spLocks noChangeArrowheads="1"/>
          </p:cNvSpPr>
          <p:nvPr/>
        </p:nvSpPr>
        <p:spPr bwMode="auto">
          <a:xfrm>
            <a:off x="714375" y="401500"/>
            <a:ext cx="7715250" cy="1200329"/>
          </a:xfrm>
          <a:prstGeom prst="rect">
            <a:avLst/>
          </a:prstGeom>
          <a:noFill/>
          <a:ln w="9525">
            <a:noFill/>
            <a:miter lim="800000"/>
            <a:headEnd/>
            <a:tailEnd/>
          </a:ln>
        </p:spPr>
        <p:txBody>
          <a:bodyPr wrap="square">
            <a:spAutoFit/>
          </a:bodyPr>
          <a:lstStyle/>
          <a:p>
            <a:pPr algn="ctr">
              <a:defRPr/>
            </a:pPr>
            <a:r>
              <a:rPr lang="en-US" sz="3600" b="1" dirty="0">
                <a:latin typeface="Avenir Next Regular"/>
              </a:rPr>
              <a:t>Kentucky’s Water Resources</a:t>
            </a:r>
          </a:p>
          <a:p>
            <a:pPr algn="ctr">
              <a:defRPr/>
            </a:pPr>
            <a:endParaRPr lang="en-US" sz="3600" dirty="0">
              <a:solidFill>
                <a:srgbClr val="99FF66"/>
              </a:solidFill>
              <a:effectLst>
                <a:outerShdw blurRad="38100" dist="38100" dir="2700000" algn="tl">
                  <a:srgbClr val="000000"/>
                </a:outerShdw>
              </a:effectLst>
            </a:endParaRPr>
          </a:p>
        </p:txBody>
      </p:sp>
      <p:pic>
        <p:nvPicPr>
          <p:cNvPr id="8" name="Picture 7" descr="A river running through a grass field&#10;&#10;Description generated with very high confidence">
            <a:extLst>
              <a:ext uri="{FF2B5EF4-FFF2-40B4-BE49-F238E27FC236}">
                <a16:creationId xmlns:a16="http://schemas.microsoft.com/office/drawing/2014/main" id="{7284010E-9704-4452-8880-EB47D5445D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8917" y="1786358"/>
            <a:ext cx="2749110" cy="2084896"/>
          </a:xfrm>
          <a:prstGeom prst="rect">
            <a:avLst/>
          </a:prstGeom>
        </p:spPr>
      </p:pic>
    </p:spTree>
    <p:extLst>
      <p:ext uri="{BB962C8B-B14F-4D97-AF65-F5344CB8AC3E}">
        <p14:creationId xmlns:p14="http://schemas.microsoft.com/office/powerpoint/2010/main" val="2996969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237" y="136358"/>
            <a:ext cx="7421525" cy="726743"/>
          </a:xfrm>
        </p:spPr>
        <p:txBody>
          <a:bodyPr/>
          <a:lstStyle/>
          <a:p>
            <a:r>
              <a:rPr lang="en-US" sz="3600" dirty="0"/>
              <a:t>Clean Water Act: Titles</a:t>
            </a:r>
          </a:p>
        </p:txBody>
      </p:sp>
      <p:sp>
        <p:nvSpPr>
          <p:cNvPr id="3" name="Content Placeholder 2"/>
          <p:cNvSpPr>
            <a:spLocks noGrp="1"/>
          </p:cNvSpPr>
          <p:nvPr>
            <p:ph idx="1"/>
          </p:nvPr>
        </p:nvSpPr>
        <p:spPr>
          <a:xfrm>
            <a:off x="1360966" y="1102335"/>
            <a:ext cx="6422066" cy="4653329"/>
          </a:xfrm>
        </p:spPr>
        <p:txBody>
          <a:bodyPr vert="horz" lIns="68580" tIns="34290" rIns="68580" bIns="34290" rtlCol="0">
            <a:noAutofit/>
          </a:bodyPr>
          <a:lstStyle/>
          <a:p>
            <a:pPr marL="0" indent="0">
              <a:lnSpc>
                <a:spcPct val="80000"/>
              </a:lnSpc>
              <a:buNone/>
            </a:pPr>
            <a:r>
              <a:rPr lang="en-US" b="1" dirty="0">
                <a:latin typeface="Calibri" panose="020F0502020204030204" pitchFamily="34" charset="0"/>
              </a:rPr>
              <a:t>I: Research and Related Programs</a:t>
            </a:r>
          </a:p>
          <a:p>
            <a:pPr marL="0" indent="0">
              <a:lnSpc>
                <a:spcPct val="80000"/>
              </a:lnSpc>
              <a:buNone/>
            </a:pPr>
            <a:endParaRPr lang="en-US" sz="1200" b="1" dirty="0">
              <a:latin typeface="Calibri" panose="020F0502020204030204" pitchFamily="34" charset="0"/>
            </a:endParaRPr>
          </a:p>
          <a:p>
            <a:pPr marL="0" indent="0">
              <a:lnSpc>
                <a:spcPct val="80000"/>
              </a:lnSpc>
              <a:buNone/>
            </a:pPr>
            <a:r>
              <a:rPr lang="en-US" b="1" dirty="0">
                <a:latin typeface="Calibri" panose="020F0502020204030204" pitchFamily="34" charset="0"/>
              </a:rPr>
              <a:t>II: Grants for Construction of Treatment Works</a:t>
            </a:r>
          </a:p>
          <a:p>
            <a:pPr lvl="1">
              <a:lnSpc>
                <a:spcPct val="120000"/>
              </a:lnSpc>
            </a:pPr>
            <a:endParaRPr lang="en-US" sz="1200" dirty="0">
              <a:latin typeface="Calibri" panose="020F0502020204030204" pitchFamily="34" charset="0"/>
            </a:endParaRPr>
          </a:p>
          <a:p>
            <a:pPr marL="0" indent="0">
              <a:lnSpc>
                <a:spcPct val="80000"/>
              </a:lnSpc>
              <a:buNone/>
            </a:pPr>
            <a:r>
              <a:rPr lang="en-US" b="1" dirty="0">
                <a:latin typeface="Calibri" panose="020F0502020204030204" pitchFamily="34" charset="0"/>
              </a:rPr>
              <a:t>III: Standards and Enforcement</a:t>
            </a:r>
          </a:p>
          <a:p>
            <a:pPr lvl="1">
              <a:buFont typeface="Arial" panose="020B0604020202020204" pitchFamily="34" charset="0"/>
              <a:buChar char="•"/>
            </a:pPr>
            <a:r>
              <a:rPr lang="en-US" sz="2400" dirty="0">
                <a:latin typeface="Calibri" panose="020F0502020204030204" pitchFamily="34" charset="0"/>
              </a:rPr>
              <a:t>Effluent Limits</a:t>
            </a:r>
          </a:p>
          <a:p>
            <a:pPr lvl="1">
              <a:buFont typeface="Arial" panose="020B0604020202020204" pitchFamily="34" charset="0"/>
              <a:buChar char="•"/>
            </a:pPr>
            <a:r>
              <a:rPr lang="en-US" sz="2400" dirty="0">
                <a:latin typeface="Calibri" panose="020F0502020204030204" pitchFamily="34" charset="0"/>
              </a:rPr>
              <a:t>Water Quality Standards &amp; Implementation Plans (303)</a:t>
            </a:r>
          </a:p>
          <a:p>
            <a:pPr lvl="1">
              <a:buFont typeface="Arial" panose="020B0604020202020204" pitchFamily="34" charset="0"/>
              <a:buChar char="•"/>
            </a:pPr>
            <a:r>
              <a:rPr lang="en-US" sz="2400" dirty="0">
                <a:latin typeface="Calibri" panose="020F0502020204030204" pitchFamily="34" charset="0"/>
              </a:rPr>
              <a:t>Water Quality Inventory (305)</a:t>
            </a:r>
          </a:p>
          <a:p>
            <a:pPr lvl="1">
              <a:buFont typeface="Arial" panose="020B0604020202020204" pitchFamily="34" charset="0"/>
              <a:buChar char="•"/>
            </a:pPr>
            <a:r>
              <a:rPr lang="en-US" sz="2400" dirty="0">
                <a:latin typeface="Calibri" panose="020F0502020204030204" pitchFamily="34" charset="0"/>
              </a:rPr>
              <a:t>Toxic and Pretreatment Effluent Standards </a:t>
            </a:r>
          </a:p>
          <a:p>
            <a:pPr lvl="1">
              <a:buFont typeface="Arial" panose="020B0604020202020204" pitchFamily="34" charset="0"/>
              <a:buChar char="•"/>
            </a:pPr>
            <a:r>
              <a:rPr lang="en-US" sz="2400" dirty="0">
                <a:latin typeface="Calibri" panose="020F0502020204030204" pitchFamily="34" charset="0"/>
              </a:rPr>
              <a:t>Inspections, Monitoring, and Entry</a:t>
            </a:r>
          </a:p>
          <a:p>
            <a:pPr lvl="1">
              <a:buFont typeface="Arial" panose="020B0604020202020204" pitchFamily="34" charset="0"/>
              <a:buChar char="•"/>
            </a:pPr>
            <a:r>
              <a:rPr lang="en-US" sz="2400" dirty="0">
                <a:latin typeface="Calibri" panose="020F0502020204030204" pitchFamily="34" charset="0"/>
              </a:rPr>
              <a:t>Nonpoint Source Management Program</a:t>
            </a:r>
          </a:p>
          <a:p>
            <a:pPr marL="685765" lvl="2" indent="0">
              <a:lnSpc>
                <a:spcPct val="120000"/>
              </a:lnSpc>
              <a:buNone/>
            </a:pPr>
            <a:endParaRPr lang="en-US" sz="2400" dirty="0">
              <a:latin typeface="Avenir Next Regular"/>
            </a:endParaRPr>
          </a:p>
          <a:p>
            <a:pPr lvl="1">
              <a:lnSpc>
                <a:spcPct val="120000"/>
              </a:lnSpc>
            </a:pPr>
            <a:endParaRPr lang="en-US" sz="2400" dirty="0">
              <a:latin typeface="Avenir Next Regular"/>
            </a:endParaRPr>
          </a:p>
        </p:txBody>
      </p:sp>
    </p:spTree>
    <p:extLst>
      <p:ext uri="{BB962C8B-B14F-4D97-AF65-F5344CB8AC3E}">
        <p14:creationId xmlns:p14="http://schemas.microsoft.com/office/powerpoint/2010/main" val="305687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BF7680-7B0E-4CCA-A658-9C6B98224316}"/>
              </a:ext>
            </a:extLst>
          </p:cNvPr>
          <p:cNvSpPr>
            <a:spLocks noGrp="1"/>
          </p:cNvSpPr>
          <p:nvPr>
            <p:ph type="title"/>
          </p:nvPr>
        </p:nvSpPr>
        <p:spPr>
          <a:xfrm>
            <a:off x="371475" y="274638"/>
            <a:ext cx="8315325" cy="1143000"/>
          </a:xfrm>
        </p:spPr>
        <p:txBody>
          <a:bodyPr/>
          <a:lstStyle/>
          <a:p>
            <a:r>
              <a:rPr lang="en-US" sz="3600" dirty="0"/>
              <a:t>Clean Water Act: Titles</a:t>
            </a:r>
          </a:p>
        </p:txBody>
      </p:sp>
      <p:sp>
        <p:nvSpPr>
          <p:cNvPr id="5" name="Content Placeholder 2">
            <a:extLst>
              <a:ext uri="{FF2B5EF4-FFF2-40B4-BE49-F238E27FC236}">
                <a16:creationId xmlns:a16="http://schemas.microsoft.com/office/drawing/2014/main" id="{B2A020D2-9166-4A09-A5DE-C14131271C36}"/>
              </a:ext>
            </a:extLst>
          </p:cNvPr>
          <p:cNvSpPr txBox="1">
            <a:spLocks noGrp="1"/>
          </p:cNvSpPr>
          <p:nvPr>
            <p:ph idx="1"/>
          </p:nvPr>
        </p:nvSpPr>
        <p:spPr>
          <a:xfrm>
            <a:off x="616688" y="1417638"/>
            <a:ext cx="8155837" cy="4706938"/>
          </a:xfrm>
          <a:prstGeom prst="rect">
            <a:avLst/>
          </a:prstGeom>
        </p:spPr>
        <p:txBody>
          <a:bodyPr vert="horz" lIns="68580" tIns="34290" rIns="68580" bIns="34290" rtlCol="0">
            <a:noAutofit/>
          </a:bodyPr>
          <a:lstStyle>
            <a:lvl1pPr indent="0">
              <a:lnSpc>
                <a:spcPct val="80000"/>
              </a:lnSpc>
              <a:spcBef>
                <a:spcPct val="20000"/>
              </a:spcBef>
              <a:buFont typeface="Arial"/>
              <a:buNone/>
              <a:defRPr b="0" i="0">
                <a:latin typeface="Avenir Next Regular"/>
                <a:cs typeface="Mercury Display"/>
              </a:defRPr>
            </a:lvl1pPr>
            <a:lvl2pPr marL="742950" lvl="1" indent="-285750">
              <a:lnSpc>
                <a:spcPct val="120000"/>
              </a:lnSpc>
              <a:spcBef>
                <a:spcPct val="20000"/>
              </a:spcBef>
              <a:buFont typeface="Arial"/>
              <a:buChar char="–"/>
              <a:defRPr sz="1600" b="0" i="0">
                <a:latin typeface="Avenir Next Regular"/>
                <a:cs typeface="Mercury Display"/>
              </a:defRPr>
            </a:lvl2pPr>
            <a:lvl3pPr marL="1143000" lvl="2" indent="-228600">
              <a:lnSpc>
                <a:spcPct val="120000"/>
              </a:lnSpc>
              <a:spcBef>
                <a:spcPct val="20000"/>
              </a:spcBef>
              <a:buFont typeface="Arial"/>
              <a:buChar char="•"/>
              <a:defRPr sz="1000" b="0" i="0">
                <a:latin typeface="Avenir Next Regular"/>
                <a:cs typeface="Mercury Display"/>
              </a:defRPr>
            </a:lvl3pPr>
            <a:lvl4pPr marL="1600200" indent="-228600">
              <a:spcBef>
                <a:spcPct val="20000"/>
              </a:spcBef>
              <a:buFont typeface="Arial"/>
              <a:buChar char="–"/>
              <a:defRPr sz="2000" b="0" i="0">
                <a:latin typeface="Mercury Display"/>
                <a:cs typeface="Mercury Display"/>
              </a:defRPr>
            </a:lvl4pPr>
            <a:lvl5pPr marL="2057400" indent="-228600">
              <a:spcBef>
                <a:spcPct val="20000"/>
              </a:spcBef>
              <a:buFont typeface="Arial"/>
              <a:buChar char="»"/>
              <a:defRPr sz="2000" b="0" i="0">
                <a:latin typeface="Mercury Display"/>
                <a:cs typeface="Mercury Display"/>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sz="2400" b="1" dirty="0">
                <a:latin typeface="Calibri" panose="020F0502020204030204" pitchFamily="34" charset="0"/>
              </a:rPr>
              <a:t>IV: Permits and Licenses</a:t>
            </a:r>
          </a:p>
          <a:p>
            <a:pPr lvl="1">
              <a:buFont typeface="Arial" panose="020B0604020202020204" pitchFamily="34" charset="0"/>
              <a:buChar char="•"/>
            </a:pPr>
            <a:r>
              <a:rPr lang="en-US" sz="2400" dirty="0">
                <a:latin typeface="Calibri" panose="020F0502020204030204" pitchFamily="34" charset="0"/>
              </a:rPr>
              <a:t>Certification Program for WWTP Operators</a:t>
            </a:r>
          </a:p>
          <a:p>
            <a:pPr lvl="1">
              <a:buFont typeface="Arial" panose="020B0604020202020204" pitchFamily="34" charset="0"/>
              <a:buChar char="•"/>
            </a:pPr>
            <a:r>
              <a:rPr lang="en-US" sz="2400" dirty="0">
                <a:latin typeface="Calibri" panose="020F0502020204030204" pitchFamily="34" charset="0"/>
              </a:rPr>
              <a:t>National Pollutant Discharge Elimination System (NPDES)</a:t>
            </a:r>
          </a:p>
          <a:p>
            <a:pPr lvl="1">
              <a:buFont typeface="Arial" panose="020B0604020202020204" pitchFamily="34" charset="0"/>
              <a:buChar char="•"/>
            </a:pPr>
            <a:r>
              <a:rPr lang="en-US" sz="2400" dirty="0">
                <a:latin typeface="Calibri" panose="020F0502020204030204" pitchFamily="34" charset="0"/>
              </a:rPr>
              <a:t>Permits for Dredged or Fill Materials (404)</a:t>
            </a:r>
          </a:p>
          <a:p>
            <a:pPr lvl="1">
              <a:buFont typeface="Arial" panose="020B0604020202020204" pitchFamily="34" charset="0"/>
              <a:buChar char="•"/>
            </a:pPr>
            <a:r>
              <a:rPr lang="en-US" sz="2400" dirty="0">
                <a:latin typeface="Calibri" panose="020F0502020204030204" pitchFamily="34" charset="0"/>
              </a:rPr>
              <a:t>Disposal of Sewage Sludge</a:t>
            </a:r>
          </a:p>
          <a:p>
            <a:pPr lvl="1">
              <a:buFont typeface="Arial" panose="020B0604020202020204" pitchFamily="34" charset="0"/>
              <a:buChar char="•"/>
            </a:pPr>
            <a:endParaRPr lang="en-US" sz="1200" dirty="0">
              <a:latin typeface="Calibri" panose="020F0502020204030204" pitchFamily="34" charset="0"/>
            </a:endParaRPr>
          </a:p>
          <a:p>
            <a:r>
              <a:rPr lang="en-US" sz="2400" b="1" dirty="0">
                <a:latin typeface="Calibri" panose="020F0502020204030204" pitchFamily="34" charset="0"/>
              </a:rPr>
              <a:t>V: General Provisions</a:t>
            </a:r>
          </a:p>
          <a:p>
            <a:pPr lvl="1"/>
            <a:r>
              <a:rPr lang="en-US" sz="2400" dirty="0">
                <a:latin typeface="Calibri" panose="020F0502020204030204" pitchFamily="34" charset="0"/>
              </a:rPr>
              <a:t>Clean Watersheds Needs Survey </a:t>
            </a:r>
          </a:p>
          <a:p>
            <a:pPr lvl="1"/>
            <a:endParaRPr lang="en-US" sz="1200" dirty="0">
              <a:latin typeface="Calibri" panose="020F0502020204030204" pitchFamily="34" charset="0"/>
            </a:endParaRPr>
          </a:p>
          <a:p>
            <a:r>
              <a:rPr lang="en-US" sz="2400" b="1" dirty="0">
                <a:latin typeface="Calibri" panose="020F0502020204030204" pitchFamily="34" charset="0"/>
              </a:rPr>
              <a:t>VI: State Water Pollution Control Revolving Funds</a:t>
            </a:r>
          </a:p>
        </p:txBody>
      </p:sp>
    </p:spTree>
    <p:extLst>
      <p:ext uri="{BB962C8B-B14F-4D97-AF65-F5344CB8AC3E}">
        <p14:creationId xmlns:p14="http://schemas.microsoft.com/office/powerpoint/2010/main" val="547324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0BA5D-4F2D-48EA-A8CB-7D3DE2D79050}"/>
              </a:ext>
            </a:extLst>
          </p:cNvPr>
          <p:cNvSpPr>
            <a:spLocks noGrp="1"/>
          </p:cNvSpPr>
          <p:nvPr>
            <p:ph type="title"/>
          </p:nvPr>
        </p:nvSpPr>
        <p:spPr/>
        <p:txBody>
          <a:bodyPr/>
          <a:lstStyle/>
          <a:p>
            <a:r>
              <a:rPr lang="en-US" sz="3600" dirty="0"/>
              <a:t>CWA Title I: Research &amp; Related Programs</a:t>
            </a:r>
          </a:p>
        </p:txBody>
      </p:sp>
      <p:sp>
        <p:nvSpPr>
          <p:cNvPr id="3" name="Content Placeholder 2">
            <a:extLst>
              <a:ext uri="{FF2B5EF4-FFF2-40B4-BE49-F238E27FC236}">
                <a16:creationId xmlns:a16="http://schemas.microsoft.com/office/drawing/2014/main" id="{7AFEC342-2896-4C0A-A204-8DE846085D93}"/>
              </a:ext>
            </a:extLst>
          </p:cNvPr>
          <p:cNvSpPr>
            <a:spLocks noGrp="1"/>
          </p:cNvSpPr>
          <p:nvPr>
            <p:ph idx="1"/>
          </p:nvPr>
        </p:nvSpPr>
        <p:spPr>
          <a:xfrm>
            <a:off x="600108" y="1600200"/>
            <a:ext cx="8315294" cy="4707000"/>
          </a:xfrm>
        </p:spPr>
        <p:txBody>
          <a:bodyPr/>
          <a:lstStyle/>
          <a:p>
            <a:pPr marL="0" indent="0" algn="ctr">
              <a:buNone/>
            </a:pPr>
            <a:r>
              <a:rPr lang="en-US" sz="3200" dirty="0">
                <a:latin typeface="Calibri" panose="020F0502020204030204" pitchFamily="34" charset="0"/>
              </a:rPr>
              <a:t>Section 104: Research</a:t>
            </a:r>
          </a:p>
          <a:p>
            <a:pPr marL="0" indent="0" algn="ctr">
              <a:buNone/>
            </a:pPr>
            <a:endParaRPr lang="en-US" sz="3200" dirty="0">
              <a:latin typeface="Calibri" panose="020F0502020204030204" pitchFamily="34" charset="0"/>
            </a:endParaRPr>
          </a:p>
          <a:p>
            <a:pPr marL="0" indent="0" algn="ctr">
              <a:buNone/>
            </a:pPr>
            <a:r>
              <a:rPr lang="en-US" sz="3200" dirty="0">
                <a:latin typeface="Calibri" panose="020F0502020204030204" pitchFamily="34" charset="0"/>
              </a:rPr>
              <a:t>Section 106: Water Pollution Control Programs</a:t>
            </a:r>
          </a:p>
          <a:p>
            <a:pPr marL="0" indent="0">
              <a:buNone/>
            </a:pPr>
            <a:endParaRPr lang="en-US" dirty="0"/>
          </a:p>
          <a:p>
            <a:pPr marL="0" indent="0">
              <a:buNone/>
            </a:pPr>
            <a:r>
              <a:rPr lang="en-US" dirty="0"/>
              <a:t>				</a:t>
            </a:r>
            <a:r>
              <a:rPr lang="en-US" sz="4000" b="1" dirty="0"/>
              <a:t>EPA</a:t>
            </a:r>
            <a:r>
              <a:rPr lang="en-US" dirty="0"/>
              <a:t>                                              </a:t>
            </a:r>
            <a:r>
              <a:rPr lang="en-US" sz="3300" b="1" dirty="0"/>
              <a:t>States</a:t>
            </a:r>
          </a:p>
        </p:txBody>
      </p:sp>
      <p:grpSp>
        <p:nvGrpSpPr>
          <p:cNvPr id="6" name="Group 5">
            <a:extLst>
              <a:ext uri="{FF2B5EF4-FFF2-40B4-BE49-F238E27FC236}">
                <a16:creationId xmlns:a16="http://schemas.microsoft.com/office/drawing/2014/main" id="{BFF5FE1A-BC79-444A-AEB3-39788787A27D}"/>
              </a:ext>
            </a:extLst>
          </p:cNvPr>
          <p:cNvGrpSpPr/>
          <p:nvPr/>
        </p:nvGrpSpPr>
        <p:grpSpPr>
          <a:xfrm>
            <a:off x="3407420" y="3752898"/>
            <a:ext cx="2243466" cy="975539"/>
            <a:chOff x="3565830" y="3638598"/>
            <a:chExt cx="2243466" cy="975539"/>
          </a:xfrm>
        </p:grpSpPr>
        <p:sp>
          <p:nvSpPr>
            <p:cNvPr id="4" name="Arrow: Right 3">
              <a:extLst>
                <a:ext uri="{FF2B5EF4-FFF2-40B4-BE49-F238E27FC236}">
                  <a16:creationId xmlns:a16="http://schemas.microsoft.com/office/drawing/2014/main" id="{C97818A7-5DD4-4F70-8407-D162C696446A}"/>
                </a:ext>
              </a:extLst>
            </p:cNvPr>
            <p:cNvSpPr/>
            <p:nvPr/>
          </p:nvSpPr>
          <p:spPr>
            <a:xfrm>
              <a:off x="3565830" y="3638598"/>
              <a:ext cx="2243466" cy="975539"/>
            </a:xfrm>
            <a:prstGeom prst="rightArrow">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 name="TextBox 4">
              <a:extLst>
                <a:ext uri="{FF2B5EF4-FFF2-40B4-BE49-F238E27FC236}">
                  <a16:creationId xmlns:a16="http://schemas.microsoft.com/office/drawing/2014/main" id="{D5D0FA15-C518-430D-ADA6-610B427FB2B5}"/>
                </a:ext>
              </a:extLst>
            </p:cNvPr>
            <p:cNvSpPr txBox="1"/>
            <p:nvPr/>
          </p:nvSpPr>
          <p:spPr>
            <a:xfrm>
              <a:off x="3565830" y="3864758"/>
              <a:ext cx="1642731" cy="523220"/>
            </a:xfrm>
            <a:prstGeom prst="rect">
              <a:avLst/>
            </a:prstGeom>
            <a:noFill/>
          </p:spPr>
          <p:txBody>
            <a:bodyPr wrap="square" rtlCol="0">
              <a:spAutoFit/>
            </a:bodyPr>
            <a:lstStyle/>
            <a:p>
              <a:r>
                <a:rPr lang="en-US" sz="2800" b="1" dirty="0">
                  <a:solidFill>
                    <a:srgbClr val="00B050"/>
                  </a:solidFill>
                  <a:latin typeface="+mj-lt"/>
                </a:rPr>
                <a:t>$$$$$$$</a:t>
              </a:r>
            </a:p>
          </p:txBody>
        </p:sp>
      </p:grpSp>
    </p:spTree>
    <p:extLst>
      <p:ext uri="{BB962C8B-B14F-4D97-AF65-F5344CB8AC3E}">
        <p14:creationId xmlns:p14="http://schemas.microsoft.com/office/powerpoint/2010/main" val="408080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1B8D-EF76-4D04-AD35-5F6F5C9180EC}"/>
              </a:ext>
            </a:extLst>
          </p:cNvPr>
          <p:cNvSpPr>
            <a:spLocks noGrp="1"/>
          </p:cNvSpPr>
          <p:nvPr>
            <p:ph type="title"/>
          </p:nvPr>
        </p:nvSpPr>
        <p:spPr>
          <a:xfrm>
            <a:off x="371506" y="473050"/>
            <a:ext cx="8315294" cy="857250"/>
          </a:xfrm>
        </p:spPr>
        <p:txBody>
          <a:bodyPr/>
          <a:lstStyle/>
          <a:p>
            <a:r>
              <a:rPr lang="en-US" sz="3200" dirty="0"/>
              <a:t>CWA Title II: Grants for Construction of Treatment Works</a:t>
            </a:r>
          </a:p>
        </p:txBody>
      </p:sp>
      <p:sp>
        <p:nvSpPr>
          <p:cNvPr id="3" name="Content Placeholder 2">
            <a:extLst>
              <a:ext uri="{FF2B5EF4-FFF2-40B4-BE49-F238E27FC236}">
                <a16:creationId xmlns:a16="http://schemas.microsoft.com/office/drawing/2014/main" id="{89D32E1A-24FC-4BA2-95F9-0DD8BB5D9003}"/>
              </a:ext>
            </a:extLst>
          </p:cNvPr>
          <p:cNvSpPr>
            <a:spLocks noGrp="1"/>
          </p:cNvSpPr>
          <p:nvPr>
            <p:ph idx="1"/>
          </p:nvPr>
        </p:nvSpPr>
        <p:spPr>
          <a:xfrm>
            <a:off x="371506" y="1573619"/>
            <a:ext cx="8315294" cy="4733581"/>
          </a:xfrm>
        </p:spPr>
        <p:txBody>
          <a:bodyPr>
            <a:normAutofit/>
          </a:bodyPr>
          <a:lstStyle/>
          <a:p>
            <a:pPr marL="0" indent="0" algn="ctr">
              <a:buNone/>
            </a:pPr>
            <a:r>
              <a:rPr lang="en-US" sz="3200" b="1" dirty="0"/>
              <a:t>Sections 201, 208 and 209</a:t>
            </a:r>
          </a:p>
          <a:p>
            <a:pPr marL="0" indent="0" algn="ctr">
              <a:buNone/>
            </a:pPr>
            <a:r>
              <a:rPr lang="en-US" sz="3200" b="1" dirty="0"/>
              <a:t>Basin or Areawide Waste Treatment Planning</a:t>
            </a:r>
          </a:p>
        </p:txBody>
      </p:sp>
      <p:pic>
        <p:nvPicPr>
          <p:cNvPr id="6" name="Picture 5">
            <a:extLst>
              <a:ext uri="{FF2B5EF4-FFF2-40B4-BE49-F238E27FC236}">
                <a16:creationId xmlns:a16="http://schemas.microsoft.com/office/drawing/2014/main" id="{BE802D45-1BBD-4765-B723-ED0BF142D20A}"/>
              </a:ext>
            </a:extLst>
          </p:cNvPr>
          <p:cNvPicPr>
            <a:picLocks noChangeAspect="1"/>
          </p:cNvPicPr>
          <p:nvPr/>
        </p:nvPicPr>
        <p:blipFill>
          <a:blip r:embed="rId3"/>
          <a:stretch>
            <a:fillRect/>
          </a:stretch>
        </p:blipFill>
        <p:spPr>
          <a:xfrm>
            <a:off x="2296632" y="3289880"/>
            <a:ext cx="4550735" cy="2816207"/>
          </a:xfrm>
          <a:prstGeom prst="rect">
            <a:avLst/>
          </a:prstGeom>
        </p:spPr>
      </p:pic>
    </p:spTree>
    <p:extLst>
      <p:ext uri="{BB962C8B-B14F-4D97-AF65-F5344CB8AC3E}">
        <p14:creationId xmlns:p14="http://schemas.microsoft.com/office/powerpoint/2010/main" val="1133672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9CBA-A6C0-4722-B58E-4EB7B342456A}"/>
              </a:ext>
            </a:extLst>
          </p:cNvPr>
          <p:cNvSpPr>
            <a:spLocks noGrp="1"/>
          </p:cNvSpPr>
          <p:nvPr>
            <p:ph type="title"/>
          </p:nvPr>
        </p:nvSpPr>
        <p:spPr>
          <a:xfrm>
            <a:off x="537959" y="329336"/>
            <a:ext cx="8315292" cy="857250"/>
          </a:xfrm>
        </p:spPr>
        <p:txBody>
          <a:bodyPr/>
          <a:lstStyle/>
          <a:p>
            <a:r>
              <a:rPr lang="en-US" sz="3600" dirty="0"/>
              <a:t>Kentucky is a water-rich state!</a:t>
            </a:r>
          </a:p>
        </p:txBody>
      </p:sp>
      <p:pic>
        <p:nvPicPr>
          <p:cNvPr id="4" name="Content Placeholder 3">
            <a:extLst>
              <a:ext uri="{FF2B5EF4-FFF2-40B4-BE49-F238E27FC236}">
                <a16:creationId xmlns:a16="http://schemas.microsoft.com/office/drawing/2014/main" id="{CD3A5442-087D-480D-8FCA-65962E76FE2A}"/>
              </a:ext>
            </a:extLst>
          </p:cNvPr>
          <p:cNvPicPr>
            <a:picLocks noGrp="1" noChangeAspect="1"/>
          </p:cNvPicPr>
          <p:nvPr>
            <p:ph idx="1"/>
          </p:nvPr>
        </p:nvPicPr>
        <p:blipFill>
          <a:blip r:embed="rId3"/>
          <a:stretch>
            <a:fillRect/>
          </a:stretch>
        </p:blipFill>
        <p:spPr>
          <a:xfrm>
            <a:off x="1273266" y="1444165"/>
            <a:ext cx="6597468" cy="2770936"/>
          </a:xfrm>
          <a:prstGeom prst="rect">
            <a:avLst/>
          </a:prstGeom>
          <a:solidFill>
            <a:schemeClr val="accent1"/>
          </a:solidFill>
        </p:spPr>
      </p:pic>
      <p:sp>
        <p:nvSpPr>
          <p:cNvPr id="6" name="TextBox 5">
            <a:extLst>
              <a:ext uri="{FF2B5EF4-FFF2-40B4-BE49-F238E27FC236}">
                <a16:creationId xmlns:a16="http://schemas.microsoft.com/office/drawing/2014/main" id="{2C256D88-E160-4226-BCF7-7D9AFE14ED7C}"/>
              </a:ext>
            </a:extLst>
          </p:cNvPr>
          <p:cNvSpPr txBox="1"/>
          <p:nvPr/>
        </p:nvSpPr>
        <p:spPr>
          <a:xfrm>
            <a:off x="863899" y="4489315"/>
            <a:ext cx="7663413" cy="1408078"/>
          </a:xfrm>
          <a:prstGeom prst="rect">
            <a:avLst/>
          </a:prstGeom>
          <a:noFill/>
        </p:spPr>
        <p:txBody>
          <a:bodyPr wrap="square" rtlCol="0">
            <a:spAutoFit/>
          </a:bodyPr>
          <a:lstStyle/>
          <a:p>
            <a:pPr marL="600045" lvl="1" indent="-257162">
              <a:buFont typeface="Arial" panose="020B0604020202020204" pitchFamily="34" charset="0"/>
              <a:buChar char="•"/>
            </a:pPr>
            <a:r>
              <a:rPr lang="en-US" sz="2400" dirty="0">
                <a:solidFill>
                  <a:schemeClr val="tx2"/>
                </a:solidFill>
                <a:latin typeface="Avenir Next Regular"/>
              </a:rPr>
              <a:t>Approximately 92,000 miles of streams </a:t>
            </a:r>
          </a:p>
          <a:p>
            <a:pPr marL="600045" lvl="1" indent="-257162">
              <a:buFont typeface="Arial" panose="020B0604020202020204" pitchFamily="34" charset="0"/>
              <a:buChar char="•"/>
            </a:pPr>
            <a:r>
              <a:rPr lang="en-US" sz="2400" dirty="0">
                <a:solidFill>
                  <a:schemeClr val="tx2"/>
                </a:solidFill>
                <a:latin typeface="Avenir Next Regular"/>
              </a:rPr>
              <a:t>1,000 square miles of wetlands</a:t>
            </a:r>
          </a:p>
          <a:p>
            <a:pPr marL="600045" lvl="1" indent="-257162">
              <a:buFont typeface="Arial" panose="020B0604020202020204" pitchFamily="34" charset="0"/>
              <a:buChar char="•"/>
            </a:pPr>
            <a:r>
              <a:rPr lang="en-US" sz="2400" dirty="0">
                <a:solidFill>
                  <a:schemeClr val="tx2"/>
                </a:solidFill>
                <a:latin typeface="Avenir Next Regular"/>
              </a:rPr>
              <a:t>350 square miles of lakes or reservoirs</a:t>
            </a:r>
          </a:p>
          <a:p>
            <a:endParaRPr lang="en-US" sz="1350" dirty="0">
              <a:latin typeface="Avenir Next Regular"/>
            </a:endParaRPr>
          </a:p>
        </p:txBody>
      </p:sp>
    </p:spTree>
    <p:extLst>
      <p:ext uri="{BB962C8B-B14F-4D97-AF65-F5344CB8AC3E}">
        <p14:creationId xmlns:p14="http://schemas.microsoft.com/office/powerpoint/2010/main" val="1872522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99EB89-50E2-42A4-99AC-AA5697926B69}"/>
              </a:ext>
            </a:extLst>
          </p:cNvPr>
          <p:cNvSpPr txBox="1"/>
          <p:nvPr/>
        </p:nvSpPr>
        <p:spPr>
          <a:xfrm>
            <a:off x="1307804" y="2600373"/>
            <a:ext cx="6528392" cy="1200329"/>
          </a:xfrm>
          <a:prstGeom prst="rect">
            <a:avLst/>
          </a:prstGeom>
          <a:noFill/>
        </p:spPr>
        <p:txBody>
          <a:bodyPr wrap="square" rtlCol="0">
            <a:spAutoFit/>
          </a:bodyPr>
          <a:lstStyle/>
          <a:p>
            <a:pPr algn="ctr"/>
            <a:r>
              <a:rPr lang="en-US" sz="3600" b="1" dirty="0">
                <a:latin typeface="Calibri Light" panose="020F0302020204030204" pitchFamily="34" charset="0"/>
              </a:rPr>
              <a:t>CWA Title III: Standards and Enforcement</a:t>
            </a:r>
          </a:p>
        </p:txBody>
      </p:sp>
    </p:spTree>
    <p:extLst>
      <p:ext uri="{BB962C8B-B14F-4D97-AF65-F5344CB8AC3E}">
        <p14:creationId xmlns:p14="http://schemas.microsoft.com/office/powerpoint/2010/main" val="959158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E6E1E-5D1C-4535-8F3C-41483F3B7F9B}"/>
              </a:ext>
            </a:extLst>
          </p:cNvPr>
          <p:cNvSpPr>
            <a:spLocks noGrp="1"/>
          </p:cNvSpPr>
          <p:nvPr>
            <p:ph type="title"/>
          </p:nvPr>
        </p:nvSpPr>
        <p:spPr/>
        <p:txBody>
          <a:bodyPr/>
          <a:lstStyle/>
          <a:p>
            <a:r>
              <a:rPr lang="en-US" sz="3600" dirty="0"/>
              <a:t>Kentucky Division of Water Responsibilities</a:t>
            </a:r>
          </a:p>
        </p:txBody>
      </p:sp>
      <p:sp>
        <p:nvSpPr>
          <p:cNvPr id="3" name="Content Placeholder 2">
            <a:extLst>
              <a:ext uri="{FF2B5EF4-FFF2-40B4-BE49-F238E27FC236}">
                <a16:creationId xmlns:a16="http://schemas.microsoft.com/office/drawing/2014/main" id="{CE673796-546D-44AC-AC85-8EDF9B25B3AA}"/>
              </a:ext>
            </a:extLst>
          </p:cNvPr>
          <p:cNvSpPr>
            <a:spLocks noGrp="1"/>
          </p:cNvSpPr>
          <p:nvPr>
            <p:ph idx="1"/>
          </p:nvPr>
        </p:nvSpPr>
        <p:spPr>
          <a:xfrm>
            <a:off x="1275907" y="2057402"/>
            <a:ext cx="6443330" cy="3918096"/>
          </a:xfrm>
        </p:spPr>
        <p:txBody>
          <a:bodyPr>
            <a:noAutofit/>
          </a:bodyPr>
          <a:lstStyle/>
          <a:p>
            <a:pPr marL="0" indent="0">
              <a:buNone/>
            </a:pPr>
            <a:r>
              <a:rPr lang="en-US" sz="3600" dirty="0">
                <a:solidFill>
                  <a:schemeClr val="tx2"/>
                </a:solidFill>
                <a:latin typeface="Calibri" panose="020F0502020204030204" pitchFamily="34" charset="0"/>
                <a:cs typeface="Calibri" panose="020F0502020204030204" pitchFamily="34" charset="0"/>
              </a:rPr>
              <a:t>1)</a:t>
            </a:r>
            <a:r>
              <a:rPr lang="en-US" sz="3600" b="1" dirty="0">
                <a:solidFill>
                  <a:schemeClr val="tx2"/>
                </a:solidFill>
                <a:latin typeface="Calibri" panose="020F0502020204030204" pitchFamily="34" charset="0"/>
                <a:cs typeface="Calibri" panose="020F0502020204030204" pitchFamily="34" charset="0"/>
              </a:rPr>
              <a:t> Monitoring and Assessment</a:t>
            </a:r>
          </a:p>
          <a:p>
            <a:pPr marL="0" indent="0">
              <a:buNone/>
            </a:pPr>
            <a:r>
              <a:rPr lang="en-US" sz="3600" dirty="0">
                <a:solidFill>
                  <a:schemeClr val="tx2"/>
                </a:solidFill>
                <a:latin typeface="Calibri" panose="020F0502020204030204" pitchFamily="34" charset="0"/>
                <a:cs typeface="Calibri" panose="020F0502020204030204" pitchFamily="34" charset="0"/>
              </a:rPr>
              <a:t>2) Permitting</a:t>
            </a:r>
          </a:p>
          <a:p>
            <a:pPr marL="0" indent="0">
              <a:buNone/>
            </a:pPr>
            <a:r>
              <a:rPr lang="en-US" sz="3600" dirty="0">
                <a:solidFill>
                  <a:schemeClr val="tx2"/>
                </a:solidFill>
                <a:latin typeface="Calibri" panose="020F0502020204030204" pitchFamily="34" charset="0"/>
                <a:cs typeface="Calibri" panose="020F0502020204030204" pitchFamily="34" charset="0"/>
              </a:rPr>
              <a:t>3) Compliance and Enforcement</a:t>
            </a:r>
          </a:p>
          <a:p>
            <a:pPr marL="0" indent="0">
              <a:buNone/>
            </a:pPr>
            <a:r>
              <a:rPr lang="en-US" sz="3600" dirty="0">
                <a:solidFill>
                  <a:schemeClr val="tx2"/>
                </a:solidFill>
                <a:latin typeface="Calibri" panose="020F0502020204030204" pitchFamily="34" charset="0"/>
                <a:cs typeface="Calibri" panose="020F0502020204030204" pitchFamily="34" charset="0"/>
              </a:rPr>
              <a:t>4) </a:t>
            </a:r>
            <a:r>
              <a:rPr lang="en-US" sz="3600" b="1" dirty="0">
                <a:solidFill>
                  <a:schemeClr val="tx2"/>
                </a:solidFill>
                <a:latin typeface="Calibri" panose="020F0502020204030204" pitchFamily="34" charset="0"/>
                <a:cs typeface="Calibri" panose="020F0502020204030204" pitchFamily="34" charset="0"/>
              </a:rPr>
              <a:t>Planning</a:t>
            </a:r>
          </a:p>
        </p:txBody>
      </p:sp>
    </p:spTree>
    <p:extLst>
      <p:ext uri="{BB962C8B-B14F-4D97-AF65-F5344CB8AC3E}">
        <p14:creationId xmlns:p14="http://schemas.microsoft.com/office/powerpoint/2010/main" val="2907240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5B90-A315-4EC7-8B13-396764523ED9}"/>
              </a:ext>
            </a:extLst>
          </p:cNvPr>
          <p:cNvSpPr>
            <a:spLocks noGrp="1"/>
          </p:cNvSpPr>
          <p:nvPr>
            <p:ph type="title"/>
          </p:nvPr>
        </p:nvSpPr>
        <p:spPr>
          <a:xfrm>
            <a:off x="371509" y="643097"/>
            <a:ext cx="8315292" cy="857250"/>
          </a:xfrm>
        </p:spPr>
        <p:txBody>
          <a:bodyPr/>
          <a:lstStyle/>
          <a:p>
            <a:r>
              <a:rPr lang="en-US" sz="3600" dirty="0"/>
              <a:t>Water Quality Standards Development: KPDES Permitting</a:t>
            </a:r>
            <a:br>
              <a:rPr lang="en-US" sz="3600" dirty="0"/>
            </a:br>
            <a:r>
              <a:rPr lang="en-US" sz="2800" u="sng" dirty="0">
                <a:solidFill>
                  <a:schemeClr val="tx2"/>
                </a:solidFill>
              </a:rPr>
              <a:t>Technology</a:t>
            </a:r>
            <a:r>
              <a:rPr lang="en-US" sz="2800" dirty="0">
                <a:solidFill>
                  <a:schemeClr val="tx2"/>
                </a:solidFill>
              </a:rPr>
              <a:t>-Based</a:t>
            </a:r>
            <a:r>
              <a:rPr lang="en-US" sz="3600" dirty="0">
                <a:solidFill>
                  <a:schemeClr val="tx2"/>
                </a:solidFill>
              </a:rPr>
              <a:t> </a:t>
            </a:r>
            <a:r>
              <a:rPr lang="en-US" sz="2800" dirty="0">
                <a:solidFill>
                  <a:schemeClr val="tx2"/>
                </a:solidFill>
              </a:rPr>
              <a:t>Effluent Standards</a:t>
            </a:r>
          </a:p>
        </p:txBody>
      </p:sp>
      <p:sp>
        <p:nvSpPr>
          <p:cNvPr id="3" name="Content Placeholder 2">
            <a:extLst>
              <a:ext uri="{FF2B5EF4-FFF2-40B4-BE49-F238E27FC236}">
                <a16:creationId xmlns:a16="http://schemas.microsoft.com/office/drawing/2014/main" id="{767E4C49-BA2B-482A-81ED-D6574CA7F9DF}"/>
              </a:ext>
            </a:extLst>
          </p:cNvPr>
          <p:cNvSpPr>
            <a:spLocks noGrp="1"/>
          </p:cNvSpPr>
          <p:nvPr>
            <p:ph idx="1"/>
          </p:nvPr>
        </p:nvSpPr>
        <p:spPr>
          <a:xfrm>
            <a:off x="371509" y="2328532"/>
            <a:ext cx="8315292" cy="3886372"/>
          </a:xfrm>
        </p:spPr>
        <p:txBody>
          <a:bodyPr>
            <a:noAutofit/>
          </a:bodyPr>
          <a:lstStyle/>
          <a:p>
            <a:r>
              <a:rPr lang="en-US" dirty="0">
                <a:latin typeface="Calibri" panose="020F0502020204030204" pitchFamily="34" charset="0"/>
                <a:cs typeface="Calibri" panose="020F0502020204030204" pitchFamily="34" charset="0"/>
              </a:rPr>
              <a:t>Administered by Kentucky Division of Water’s KPDES Branch</a:t>
            </a:r>
          </a:p>
          <a:p>
            <a:r>
              <a:rPr lang="en-US" dirty="0">
                <a:latin typeface="Calibri" panose="020F0502020204030204" pitchFamily="34" charset="0"/>
                <a:cs typeface="Calibri" panose="020F0502020204030204" pitchFamily="34" charset="0"/>
              </a:rPr>
              <a:t>Based on current reasonable technology</a:t>
            </a:r>
          </a:p>
          <a:p>
            <a:r>
              <a:rPr lang="en-US" dirty="0">
                <a:latin typeface="Calibri" panose="020F0502020204030204" pitchFamily="34" charset="0"/>
                <a:cs typeface="Calibri" panose="020F0502020204030204" pitchFamily="34" charset="0"/>
              </a:rPr>
              <a:t>Self-monitored through Discharge Monitoring Reports (DMRs)</a:t>
            </a:r>
          </a:p>
          <a:p>
            <a:pPr lvl="1"/>
            <a:r>
              <a:rPr lang="en-US" sz="2400" dirty="0">
                <a:latin typeface="Calibri" panose="020F0502020204030204" pitchFamily="34" charset="0"/>
                <a:cs typeface="Calibri" panose="020F0502020204030204" pitchFamily="34" charset="0"/>
              </a:rPr>
              <a:t>With spot-checking by DOW staff</a:t>
            </a:r>
          </a:p>
          <a:p>
            <a:r>
              <a:rPr lang="en-US" dirty="0">
                <a:latin typeface="Calibri" panose="020F0502020204030204" pitchFamily="34" charset="0"/>
                <a:cs typeface="Calibri" panose="020F0502020204030204" pitchFamily="34" charset="0"/>
              </a:rPr>
              <a:t>Enforced through Notice of Violations </a:t>
            </a:r>
            <a:r>
              <a:rPr lang="en-US">
                <a:latin typeface="Calibri" panose="020F0502020204030204" pitchFamily="34" charset="0"/>
                <a:cs typeface="Calibri" panose="020F0502020204030204" pitchFamily="34" charset="0"/>
              </a:rPr>
              <a:t>or Agreed Orders</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Implemented through Facility Upgrades</a:t>
            </a:r>
          </a:p>
          <a:p>
            <a:pPr lvl="1"/>
            <a:r>
              <a:rPr lang="en-US" sz="2400" dirty="0">
                <a:latin typeface="Calibri" panose="020F0502020204030204" pitchFamily="34" charset="0"/>
                <a:cs typeface="Calibri" panose="020F0502020204030204" pitchFamily="34" charset="0"/>
              </a:rPr>
              <a:t>With support from DOW Facilities Branch, State Revolving Loan Fund, Kentucky Infrastructure Authority, and Kentucky Area Development Districts</a:t>
            </a:r>
          </a:p>
        </p:txBody>
      </p:sp>
    </p:spTree>
    <p:extLst>
      <p:ext uri="{BB962C8B-B14F-4D97-AF65-F5344CB8AC3E}">
        <p14:creationId xmlns:p14="http://schemas.microsoft.com/office/powerpoint/2010/main" val="3644424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A8BADD-EBAA-4AD3-95D3-937C614786F3}"/>
              </a:ext>
            </a:extLst>
          </p:cNvPr>
          <p:cNvSpPr>
            <a:spLocks noGrp="1"/>
          </p:cNvSpPr>
          <p:nvPr>
            <p:ph idx="1"/>
          </p:nvPr>
        </p:nvSpPr>
        <p:spPr>
          <a:xfrm>
            <a:off x="371507" y="2207482"/>
            <a:ext cx="8315294" cy="4114828"/>
          </a:xfrm>
        </p:spPr>
        <p:txBody>
          <a:bodyPr>
            <a:normAutofit fontScale="92500"/>
          </a:bodyPr>
          <a:lstStyle/>
          <a:p>
            <a:r>
              <a:rPr lang="en-US" sz="2800" dirty="0">
                <a:latin typeface="Calibri" panose="020F0502020204030204" pitchFamily="34" charset="0"/>
                <a:cs typeface="Calibri" panose="020F0502020204030204" pitchFamily="34" charset="0"/>
              </a:rPr>
              <a:t>Administered through Watershed Framework Process (DOW Watershed and Water Quality Branches)</a:t>
            </a:r>
          </a:p>
          <a:p>
            <a:r>
              <a:rPr lang="en-US" sz="2800" dirty="0">
                <a:latin typeface="Calibri" panose="020F0502020204030204" pitchFamily="34" charset="0"/>
                <a:cs typeface="Calibri" panose="020F0502020204030204" pitchFamily="34" charset="0"/>
              </a:rPr>
              <a:t>Based on waterbody’s designated use (swimming, fishing, aquatic life support, drinking water, </a:t>
            </a:r>
            <a:r>
              <a:rPr lang="en-US" sz="2800" dirty="0" err="1">
                <a:latin typeface="Calibri" panose="020F0502020204030204" pitchFamily="34" charset="0"/>
                <a:cs typeface="Calibri" panose="020F0502020204030204" pitchFamily="34" charset="0"/>
              </a:rPr>
              <a:t>etc</a:t>
            </a:r>
            <a:r>
              <a:rPr lang="en-US" sz="2800" dirty="0">
                <a:latin typeface="Calibri" panose="020F0502020204030204" pitchFamily="34" charset="0"/>
                <a:cs typeface="Calibri" panose="020F0502020204030204" pitchFamily="34" charset="0"/>
              </a:rPr>
              <a:t>)</a:t>
            </a:r>
          </a:p>
          <a:p>
            <a:r>
              <a:rPr lang="en-US" sz="2800" dirty="0">
                <a:latin typeface="Calibri" panose="020F0502020204030204" pitchFamily="34" charset="0"/>
                <a:cs typeface="Calibri" panose="020F0502020204030204" pitchFamily="34" charset="0"/>
              </a:rPr>
              <a:t>Monitored through DOW’s statewide sampling network</a:t>
            </a:r>
          </a:p>
          <a:p>
            <a:pPr lvl="1"/>
            <a:r>
              <a:rPr lang="en-US" sz="2800" dirty="0">
                <a:latin typeface="Calibri" panose="020F0502020204030204" pitchFamily="34" charset="0"/>
                <a:cs typeface="Calibri" panose="020F0502020204030204" pitchFamily="34" charset="0"/>
              </a:rPr>
              <a:t>With some supplemental monitoring from other agencies and orgs</a:t>
            </a:r>
          </a:p>
          <a:p>
            <a:r>
              <a:rPr lang="en-US" sz="2800" dirty="0">
                <a:latin typeface="Calibri" panose="020F0502020204030204" pitchFamily="34" charset="0"/>
                <a:cs typeface="Calibri" panose="020F0502020204030204" pitchFamily="34" charset="0"/>
              </a:rPr>
              <a:t>Findings reported in 305(b) and 303(d) Reports (biannually)</a:t>
            </a:r>
          </a:p>
        </p:txBody>
      </p:sp>
      <p:sp>
        <p:nvSpPr>
          <p:cNvPr id="6" name="Title 1">
            <a:extLst>
              <a:ext uri="{FF2B5EF4-FFF2-40B4-BE49-F238E27FC236}">
                <a16:creationId xmlns:a16="http://schemas.microsoft.com/office/drawing/2014/main" id="{C4A45B90-A315-4EC7-8B13-396764523ED9}"/>
              </a:ext>
            </a:extLst>
          </p:cNvPr>
          <p:cNvSpPr>
            <a:spLocks noGrp="1"/>
          </p:cNvSpPr>
          <p:nvPr>
            <p:ph type="title"/>
          </p:nvPr>
        </p:nvSpPr>
        <p:spPr>
          <a:xfrm>
            <a:off x="371509" y="607928"/>
            <a:ext cx="8315292" cy="857250"/>
          </a:xfrm>
        </p:spPr>
        <p:txBody>
          <a:bodyPr/>
          <a:lstStyle/>
          <a:p>
            <a:r>
              <a:rPr lang="en-US" sz="3600" dirty="0"/>
              <a:t>Water Quality Standards Development: KPDES Permitting</a:t>
            </a:r>
            <a:br>
              <a:rPr lang="en-US" sz="3600" dirty="0"/>
            </a:br>
            <a:r>
              <a:rPr lang="en-US" sz="2800" u="sng" dirty="0">
                <a:solidFill>
                  <a:schemeClr val="tx2"/>
                </a:solidFill>
              </a:rPr>
              <a:t>Water Quality</a:t>
            </a:r>
            <a:r>
              <a:rPr lang="en-US" sz="2800" dirty="0">
                <a:solidFill>
                  <a:schemeClr val="tx2"/>
                </a:solidFill>
              </a:rPr>
              <a:t>-Based</a:t>
            </a:r>
            <a:r>
              <a:rPr lang="en-US" sz="3600" dirty="0">
                <a:solidFill>
                  <a:schemeClr val="tx2"/>
                </a:solidFill>
              </a:rPr>
              <a:t> </a:t>
            </a:r>
            <a:r>
              <a:rPr lang="en-US" sz="2800" dirty="0">
                <a:solidFill>
                  <a:schemeClr val="tx2"/>
                </a:solidFill>
              </a:rPr>
              <a:t>Effluent Standards</a:t>
            </a:r>
          </a:p>
        </p:txBody>
      </p:sp>
    </p:spTree>
    <p:extLst>
      <p:ext uri="{BB962C8B-B14F-4D97-AF65-F5344CB8AC3E}">
        <p14:creationId xmlns:p14="http://schemas.microsoft.com/office/powerpoint/2010/main" val="2670966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9771B-3530-49DD-A969-29C1D8EE4FCE}"/>
              </a:ext>
            </a:extLst>
          </p:cNvPr>
          <p:cNvSpPr>
            <a:spLocks noGrp="1"/>
          </p:cNvSpPr>
          <p:nvPr>
            <p:ph type="title"/>
          </p:nvPr>
        </p:nvSpPr>
        <p:spPr/>
        <p:txBody>
          <a:bodyPr/>
          <a:lstStyle/>
          <a:p>
            <a:r>
              <a:rPr lang="en-US" sz="4000" dirty="0"/>
              <a:t>CWA Title III</a:t>
            </a:r>
          </a:p>
        </p:txBody>
      </p:sp>
      <p:sp>
        <p:nvSpPr>
          <p:cNvPr id="3" name="Content Placeholder 2">
            <a:extLst>
              <a:ext uri="{FF2B5EF4-FFF2-40B4-BE49-F238E27FC236}">
                <a16:creationId xmlns:a16="http://schemas.microsoft.com/office/drawing/2014/main" id="{01C74A49-C922-425C-86F1-DC3D7BB791F6}"/>
              </a:ext>
            </a:extLst>
          </p:cNvPr>
          <p:cNvSpPr>
            <a:spLocks noGrp="1"/>
          </p:cNvSpPr>
          <p:nvPr>
            <p:ph idx="1"/>
          </p:nvPr>
        </p:nvSpPr>
        <p:spPr>
          <a:xfrm>
            <a:off x="714779" y="2096036"/>
            <a:ext cx="7717664" cy="3329994"/>
          </a:xfrm>
        </p:spPr>
        <p:txBody>
          <a:bodyPr>
            <a:normAutofit/>
          </a:bodyPr>
          <a:lstStyle/>
          <a:p>
            <a:r>
              <a:rPr lang="en-US" sz="3600" dirty="0">
                <a:latin typeface="Calibri" panose="020F0502020204030204" pitchFamily="34" charset="0"/>
                <a:cs typeface="Calibri" panose="020F0502020204030204" pitchFamily="34" charset="0"/>
              </a:rPr>
              <a:t>Water Quality Standards Program</a:t>
            </a:r>
          </a:p>
          <a:p>
            <a:r>
              <a:rPr lang="en-US" sz="3600" dirty="0">
                <a:latin typeface="Calibri" panose="020F0502020204030204" pitchFamily="34" charset="0"/>
                <a:cs typeface="Calibri" panose="020F0502020204030204" pitchFamily="34" charset="0"/>
              </a:rPr>
              <a:t>National Water Quality Inventory</a:t>
            </a:r>
          </a:p>
          <a:p>
            <a:r>
              <a:rPr lang="en-US" sz="3600" dirty="0">
                <a:latin typeface="Calibri" panose="020F0502020204030204" pitchFamily="34" charset="0"/>
                <a:cs typeface="Calibri" panose="020F0502020204030204" pitchFamily="34" charset="0"/>
              </a:rPr>
              <a:t>Total Maximum Daily Loads (TMDLs)</a:t>
            </a:r>
          </a:p>
          <a:p>
            <a:r>
              <a:rPr lang="en-US" sz="3600" dirty="0">
                <a:latin typeface="Calibri" panose="020F0502020204030204" pitchFamily="34" charset="0"/>
                <a:cs typeface="Calibri" panose="020F0502020204030204" pitchFamily="34" charset="0"/>
              </a:rPr>
              <a:t>Nonpoint Source Management Program</a:t>
            </a:r>
          </a:p>
        </p:txBody>
      </p:sp>
    </p:spTree>
    <p:extLst>
      <p:ext uri="{BB962C8B-B14F-4D97-AF65-F5344CB8AC3E}">
        <p14:creationId xmlns:p14="http://schemas.microsoft.com/office/powerpoint/2010/main" val="2940250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CA9E-E478-41EE-83C4-13BA2508CE71}"/>
              </a:ext>
            </a:extLst>
          </p:cNvPr>
          <p:cNvSpPr>
            <a:spLocks noGrp="1"/>
          </p:cNvSpPr>
          <p:nvPr>
            <p:ph type="title"/>
          </p:nvPr>
        </p:nvSpPr>
        <p:spPr>
          <a:xfrm>
            <a:off x="414354" y="272194"/>
            <a:ext cx="8315292" cy="857250"/>
          </a:xfrm>
        </p:spPr>
        <p:txBody>
          <a:bodyPr/>
          <a:lstStyle/>
          <a:p>
            <a:r>
              <a:rPr lang="en-US" sz="3600" dirty="0"/>
              <a:t>Water Quality Standards Program</a:t>
            </a:r>
          </a:p>
        </p:txBody>
      </p:sp>
      <p:sp>
        <p:nvSpPr>
          <p:cNvPr id="3" name="Content Placeholder 2">
            <a:extLst>
              <a:ext uri="{FF2B5EF4-FFF2-40B4-BE49-F238E27FC236}">
                <a16:creationId xmlns:a16="http://schemas.microsoft.com/office/drawing/2014/main" id="{E66E4289-8F94-4351-8059-4DD77894EE8A}"/>
              </a:ext>
            </a:extLst>
          </p:cNvPr>
          <p:cNvSpPr>
            <a:spLocks noGrp="1"/>
          </p:cNvSpPr>
          <p:nvPr>
            <p:ph idx="1"/>
          </p:nvPr>
        </p:nvSpPr>
        <p:spPr>
          <a:xfrm>
            <a:off x="1403498" y="1318437"/>
            <a:ext cx="6974958" cy="4486940"/>
          </a:xfrm>
        </p:spPr>
        <p:txBody>
          <a:bodyPr>
            <a:noAutofit/>
          </a:bodyPr>
          <a:lstStyle/>
          <a:p>
            <a:pPr marL="0" indent="0">
              <a:buNone/>
            </a:pPr>
            <a:r>
              <a:rPr lang="en-US" sz="3200" u="sng" dirty="0">
                <a:latin typeface="Calibri" panose="020F0502020204030204" pitchFamily="34" charset="0"/>
                <a:cs typeface="Calibri" panose="020F0502020204030204" pitchFamily="34" charset="0"/>
              </a:rPr>
              <a:t>Kentucky’s Designated Water Uses</a:t>
            </a:r>
            <a:r>
              <a:rPr lang="en-US" sz="3200" dirty="0">
                <a:latin typeface="Calibri" panose="020F0502020204030204" pitchFamily="34" charset="0"/>
                <a:cs typeface="Calibri" panose="020F0502020204030204" pitchFamily="34" charset="0"/>
              </a:rPr>
              <a:t>:</a:t>
            </a:r>
          </a:p>
          <a:p>
            <a:pPr marL="0" indent="0">
              <a:buNone/>
            </a:pPr>
            <a:r>
              <a:rPr lang="en-US" sz="3200" dirty="0">
                <a:latin typeface="Calibri" panose="020F0502020204030204" pitchFamily="34" charset="0"/>
                <a:cs typeface="Calibri" panose="020F0502020204030204" pitchFamily="34" charset="0"/>
              </a:rPr>
              <a:t>		Primary Contact Recreation</a:t>
            </a:r>
          </a:p>
          <a:p>
            <a:pPr marL="0" indent="0">
              <a:buNone/>
            </a:pPr>
            <a:r>
              <a:rPr lang="en-US" sz="3200" dirty="0">
                <a:latin typeface="Calibri" panose="020F0502020204030204" pitchFamily="34" charset="0"/>
                <a:cs typeface="Calibri" panose="020F0502020204030204" pitchFamily="34" charset="0"/>
              </a:rPr>
              <a:t>		Secondary Contact Recreation</a:t>
            </a:r>
          </a:p>
          <a:p>
            <a:pPr marL="0" indent="0">
              <a:buNone/>
            </a:pPr>
            <a:r>
              <a:rPr lang="en-US" sz="3200" dirty="0">
                <a:latin typeface="Calibri" panose="020F0502020204030204" pitchFamily="34" charset="0"/>
                <a:cs typeface="Calibri" panose="020F0502020204030204" pitchFamily="34" charset="0"/>
              </a:rPr>
              <a:t>		Aquatic Life (Warm-water and </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		Cold-water)</a:t>
            </a:r>
          </a:p>
          <a:p>
            <a:pPr marL="0" indent="0">
              <a:buNone/>
            </a:pPr>
            <a:r>
              <a:rPr lang="en-US" sz="3200" dirty="0">
                <a:latin typeface="Calibri" panose="020F0502020204030204" pitchFamily="34" charset="0"/>
                <a:cs typeface="Calibri" panose="020F0502020204030204" pitchFamily="34" charset="0"/>
              </a:rPr>
              <a:t>		Domestic Water Supply</a:t>
            </a:r>
          </a:p>
          <a:p>
            <a:pPr marL="0" indent="0">
              <a:buNone/>
            </a:pPr>
            <a:r>
              <a:rPr lang="en-US" sz="3200" dirty="0">
                <a:latin typeface="Calibri" panose="020F0502020204030204" pitchFamily="34" charset="0"/>
                <a:cs typeface="Calibri" panose="020F0502020204030204" pitchFamily="34" charset="0"/>
              </a:rPr>
              <a:t>		Fish Consumption *</a:t>
            </a:r>
          </a:p>
          <a:p>
            <a:pPr marL="0" indent="0">
              <a:buNone/>
            </a:pPr>
            <a:r>
              <a:rPr lang="en-US" sz="3200" dirty="0">
                <a:latin typeface="Calibri" panose="020F0502020204030204" pitchFamily="34" charset="0"/>
                <a:cs typeface="Calibri" panose="020F0502020204030204" pitchFamily="34" charset="0"/>
              </a:rPr>
              <a:t>		Outstanding State Resource Water </a:t>
            </a:r>
          </a:p>
        </p:txBody>
      </p:sp>
      <p:pic>
        <p:nvPicPr>
          <p:cNvPr id="5" name="Picture 4">
            <a:extLst>
              <a:ext uri="{FF2B5EF4-FFF2-40B4-BE49-F238E27FC236}">
                <a16:creationId xmlns:a16="http://schemas.microsoft.com/office/drawing/2014/main" id="{D80F569C-F03A-47A8-83FF-458BBC59DD84}"/>
              </a:ext>
            </a:extLst>
          </p:cNvPr>
          <p:cNvPicPr>
            <a:picLocks noChangeAspect="1"/>
          </p:cNvPicPr>
          <p:nvPr/>
        </p:nvPicPr>
        <p:blipFill>
          <a:blip r:embed="rId3"/>
          <a:stretch>
            <a:fillRect/>
          </a:stretch>
        </p:blipFill>
        <p:spPr>
          <a:xfrm>
            <a:off x="1421461" y="1994200"/>
            <a:ext cx="489247" cy="484674"/>
          </a:xfrm>
          <a:prstGeom prst="rect">
            <a:avLst/>
          </a:prstGeom>
        </p:spPr>
      </p:pic>
      <p:pic>
        <p:nvPicPr>
          <p:cNvPr id="6" name="Picture 5">
            <a:extLst>
              <a:ext uri="{FF2B5EF4-FFF2-40B4-BE49-F238E27FC236}">
                <a16:creationId xmlns:a16="http://schemas.microsoft.com/office/drawing/2014/main" id="{8052E491-53FF-4971-863D-A1A961C24FD6}"/>
              </a:ext>
            </a:extLst>
          </p:cNvPr>
          <p:cNvPicPr>
            <a:picLocks noChangeAspect="1"/>
          </p:cNvPicPr>
          <p:nvPr/>
        </p:nvPicPr>
        <p:blipFill>
          <a:blip r:embed="rId4"/>
          <a:stretch>
            <a:fillRect/>
          </a:stretch>
        </p:blipFill>
        <p:spPr>
          <a:xfrm>
            <a:off x="1439643" y="2584782"/>
            <a:ext cx="471065" cy="492477"/>
          </a:xfrm>
          <a:prstGeom prst="rect">
            <a:avLst/>
          </a:prstGeom>
        </p:spPr>
      </p:pic>
      <p:pic>
        <p:nvPicPr>
          <p:cNvPr id="7" name="Picture 6">
            <a:extLst>
              <a:ext uri="{FF2B5EF4-FFF2-40B4-BE49-F238E27FC236}">
                <a16:creationId xmlns:a16="http://schemas.microsoft.com/office/drawing/2014/main" id="{670629CC-69F1-4C7C-A3BF-9F30F1E41A56}"/>
              </a:ext>
            </a:extLst>
          </p:cNvPr>
          <p:cNvPicPr>
            <a:picLocks noChangeAspect="1"/>
          </p:cNvPicPr>
          <p:nvPr/>
        </p:nvPicPr>
        <p:blipFill>
          <a:blip r:embed="rId5"/>
          <a:stretch>
            <a:fillRect/>
          </a:stretch>
        </p:blipFill>
        <p:spPr>
          <a:xfrm>
            <a:off x="1441679" y="3312193"/>
            <a:ext cx="484674" cy="493819"/>
          </a:xfrm>
          <a:prstGeom prst="rect">
            <a:avLst/>
          </a:prstGeom>
        </p:spPr>
      </p:pic>
      <p:pic>
        <p:nvPicPr>
          <p:cNvPr id="8" name="Picture 7">
            <a:extLst>
              <a:ext uri="{FF2B5EF4-FFF2-40B4-BE49-F238E27FC236}">
                <a16:creationId xmlns:a16="http://schemas.microsoft.com/office/drawing/2014/main" id="{94AD69F7-1CB3-4A1D-95C7-A722C9D8244C}"/>
              </a:ext>
            </a:extLst>
          </p:cNvPr>
          <p:cNvPicPr>
            <a:picLocks noChangeAspect="1"/>
          </p:cNvPicPr>
          <p:nvPr/>
        </p:nvPicPr>
        <p:blipFill>
          <a:blip r:embed="rId6"/>
          <a:stretch>
            <a:fillRect/>
          </a:stretch>
        </p:blipFill>
        <p:spPr>
          <a:xfrm>
            <a:off x="1432838" y="4131660"/>
            <a:ext cx="484674" cy="521253"/>
          </a:xfrm>
          <a:prstGeom prst="rect">
            <a:avLst/>
          </a:prstGeom>
        </p:spPr>
      </p:pic>
      <p:pic>
        <p:nvPicPr>
          <p:cNvPr id="9" name="Picture 8">
            <a:extLst>
              <a:ext uri="{FF2B5EF4-FFF2-40B4-BE49-F238E27FC236}">
                <a16:creationId xmlns:a16="http://schemas.microsoft.com/office/drawing/2014/main" id="{EE8991F1-92D8-4761-BD40-9A11297529F6}"/>
              </a:ext>
            </a:extLst>
          </p:cNvPr>
          <p:cNvPicPr>
            <a:picLocks noChangeAspect="1"/>
          </p:cNvPicPr>
          <p:nvPr/>
        </p:nvPicPr>
        <p:blipFill>
          <a:blip r:embed="rId7"/>
          <a:stretch>
            <a:fillRect/>
          </a:stretch>
        </p:blipFill>
        <p:spPr>
          <a:xfrm>
            <a:off x="1403497" y="4753483"/>
            <a:ext cx="480101" cy="516681"/>
          </a:xfrm>
          <a:prstGeom prst="rect">
            <a:avLst/>
          </a:prstGeom>
        </p:spPr>
      </p:pic>
      <p:pic>
        <p:nvPicPr>
          <p:cNvPr id="10" name="Picture 9">
            <a:extLst>
              <a:ext uri="{FF2B5EF4-FFF2-40B4-BE49-F238E27FC236}">
                <a16:creationId xmlns:a16="http://schemas.microsoft.com/office/drawing/2014/main" id="{5A4B4D83-5429-46B3-9D02-0F22A37D159F}"/>
              </a:ext>
            </a:extLst>
          </p:cNvPr>
          <p:cNvPicPr>
            <a:picLocks noChangeAspect="1"/>
          </p:cNvPicPr>
          <p:nvPr/>
        </p:nvPicPr>
        <p:blipFill>
          <a:blip r:embed="rId8"/>
          <a:stretch>
            <a:fillRect/>
          </a:stretch>
        </p:blipFill>
        <p:spPr>
          <a:xfrm>
            <a:off x="1403498" y="5320088"/>
            <a:ext cx="480101" cy="438950"/>
          </a:xfrm>
          <a:prstGeom prst="rect">
            <a:avLst/>
          </a:prstGeom>
        </p:spPr>
      </p:pic>
    </p:spTree>
    <p:extLst>
      <p:ext uri="{BB962C8B-B14F-4D97-AF65-F5344CB8AC3E}">
        <p14:creationId xmlns:p14="http://schemas.microsoft.com/office/powerpoint/2010/main" val="299964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7926" y="1456455"/>
            <a:ext cx="6757543" cy="951486"/>
            <a:chOff x="-235358" y="699697"/>
            <a:chExt cx="11430066" cy="1427230"/>
          </a:xfrm>
        </p:grpSpPr>
        <p:sp>
          <p:nvSpPr>
            <p:cNvPr id="12" name="Rectangle 2"/>
            <p:cNvSpPr>
              <a:spLocks noChangeArrowheads="1"/>
            </p:cNvSpPr>
            <p:nvPr/>
          </p:nvSpPr>
          <p:spPr bwMode="auto">
            <a:xfrm>
              <a:off x="717901" y="941775"/>
              <a:ext cx="10476807" cy="877163"/>
            </a:xfrm>
            <a:prstGeom prst="rect">
              <a:avLst/>
            </a:prstGeom>
            <a:noFill/>
            <a:ln w="9525">
              <a:noFill/>
              <a:miter lim="800000"/>
              <a:headEnd/>
              <a:tailEnd/>
            </a:ln>
          </p:spPr>
          <p:txBody>
            <a:bodyPr wrap="square">
              <a:spAutoFit/>
            </a:bodyPr>
            <a:lstStyle/>
            <a:p>
              <a:pPr>
                <a:defRPr/>
              </a:pPr>
              <a:r>
                <a:rPr lang="en-US" sz="3200" b="1" dirty="0"/>
                <a:t>   </a:t>
              </a:r>
              <a:r>
                <a:rPr lang="en-US" sz="3200" b="1" dirty="0">
                  <a:latin typeface="Calibri" panose="020F0502020204030204" pitchFamily="34" charset="0"/>
                </a:rPr>
                <a:t>Primary Contact Recreation (PCR)</a:t>
              </a:r>
            </a:p>
          </p:txBody>
        </p:sp>
        <p:pic>
          <p:nvPicPr>
            <p:cNvPr id="5" name="image10.jpeg"/>
            <p:cNvPicPr>
              <a:picLocks noChangeAspect="1"/>
            </p:cNvPicPr>
            <p:nvPr/>
          </p:nvPicPr>
          <p:blipFill>
            <a:blip r:embed="rId3" cstate="print"/>
            <a:stretch>
              <a:fillRect/>
            </a:stretch>
          </p:blipFill>
          <p:spPr>
            <a:xfrm>
              <a:off x="-235358" y="699697"/>
              <a:ext cx="1465837" cy="1427230"/>
            </a:xfrm>
            <a:prstGeom prst="rect">
              <a:avLst/>
            </a:prstGeom>
          </p:spPr>
        </p:pic>
      </p:grpSp>
      <p:sp>
        <p:nvSpPr>
          <p:cNvPr id="10" name="Rectangle 2"/>
          <p:cNvSpPr>
            <a:spLocks noChangeArrowheads="1"/>
          </p:cNvSpPr>
          <p:nvPr/>
        </p:nvSpPr>
        <p:spPr bwMode="auto">
          <a:xfrm>
            <a:off x="567553" y="2544796"/>
            <a:ext cx="4451739" cy="3416320"/>
          </a:xfrm>
          <a:prstGeom prst="rect">
            <a:avLst/>
          </a:prstGeom>
          <a:noFill/>
          <a:ln w="9525" cmpd="sng">
            <a:noFill/>
            <a:miter lim="800000"/>
            <a:headEnd/>
            <a:tailEnd/>
          </a:ln>
        </p:spPr>
        <p:txBody>
          <a:bodyPr wrap="square">
            <a:spAutoFit/>
          </a:bodyPr>
          <a:lstStyle/>
          <a:p>
            <a:pPr marL="304789" indent="-304789">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Includes swimming or other activities where your head goes under water and you are likely to swallow water</a:t>
            </a:r>
          </a:p>
          <a:p>
            <a:pPr marL="304789" indent="-304789">
              <a:buFont typeface="Arial" panose="020B0604020202020204" pitchFamily="34" charset="0"/>
              <a:buChar char="•"/>
              <a:defRPr/>
            </a:pPr>
            <a:endParaRPr lang="en-US" sz="2400" b="1" dirty="0">
              <a:latin typeface="Calibri" panose="020F0502020204030204" pitchFamily="34" charset="0"/>
              <a:cs typeface="Calibri" panose="020F0502020204030204" pitchFamily="34" charset="0"/>
            </a:endParaRPr>
          </a:p>
          <a:p>
            <a:pPr marL="304789" indent="-304789">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Bacteria (</a:t>
            </a:r>
            <a:r>
              <a:rPr lang="en-US" sz="2400" i="1" dirty="0">
                <a:latin typeface="Calibri" panose="020F0502020204030204" pitchFamily="34" charset="0"/>
                <a:cs typeface="Calibri" panose="020F0502020204030204" pitchFamily="34" charset="0"/>
              </a:rPr>
              <a:t>E. coli</a:t>
            </a:r>
            <a:r>
              <a:rPr lang="en-US" sz="2400" dirty="0">
                <a:latin typeface="Calibri" panose="020F0502020204030204" pitchFamily="34" charset="0"/>
                <a:cs typeface="Calibri" panose="020F0502020204030204" pitchFamily="34" charset="0"/>
              </a:rPr>
              <a:t>) are indicator organisms</a:t>
            </a:r>
          </a:p>
          <a:p>
            <a:pPr marL="304789" indent="-304789">
              <a:buFont typeface="Arial" panose="020B0604020202020204" pitchFamily="34" charset="0"/>
              <a:buChar char="•"/>
              <a:defRPr/>
            </a:pPr>
            <a:endParaRPr lang="en-US" sz="2400" dirty="0">
              <a:latin typeface="Calibri" panose="020F0502020204030204" pitchFamily="34" charset="0"/>
              <a:cs typeface="Calibri" panose="020F0502020204030204" pitchFamily="34" charset="0"/>
            </a:endParaRPr>
          </a:p>
          <a:p>
            <a:pPr marL="304789" indent="-304789">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Also considers pH level</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9921" y="2434830"/>
            <a:ext cx="2631197" cy="3636251"/>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453765" y="212624"/>
            <a:ext cx="6236469" cy="857250"/>
          </a:xfrm>
          <a:prstGeom prst="rect">
            <a:avLst/>
          </a:prstGeom>
        </p:spPr>
        <p:txBody>
          <a:bodyPr/>
          <a:lstStyle>
            <a:lvl1pPr algn="ctr" defTabSz="457200" rtl="0" eaLnBrk="1" latinLnBrk="0" hangingPunct="1">
              <a:spcBef>
                <a:spcPct val="0"/>
              </a:spcBef>
              <a:buNone/>
              <a:defRPr sz="4400" b="1" i="0" kern="1200">
                <a:solidFill>
                  <a:schemeClr val="tx1"/>
                </a:solidFill>
                <a:latin typeface="Avenir Next Regular"/>
                <a:ea typeface="+mj-ea"/>
                <a:cs typeface="Avenir Next Regular"/>
              </a:defRPr>
            </a:lvl1pPr>
          </a:lstStyle>
          <a:p>
            <a:r>
              <a:rPr lang="en-US" sz="3600" dirty="0"/>
              <a:t>Water Quality Standards: </a:t>
            </a:r>
          </a:p>
          <a:p>
            <a:r>
              <a:rPr lang="en-US" sz="3600" dirty="0"/>
              <a:t>Kentucky Designated Uses</a:t>
            </a:r>
          </a:p>
        </p:txBody>
      </p:sp>
    </p:spTree>
    <p:extLst>
      <p:ext uri="{BB962C8B-B14F-4D97-AF65-F5344CB8AC3E}">
        <p14:creationId xmlns:p14="http://schemas.microsoft.com/office/powerpoint/2010/main" val="259134411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743109" y="2688409"/>
            <a:ext cx="3828891" cy="3416320"/>
          </a:xfrm>
          <a:prstGeom prst="rect">
            <a:avLst/>
          </a:prstGeom>
          <a:noFill/>
          <a:ln w="9525" cmpd="sng">
            <a:noFill/>
            <a:miter lim="800000"/>
            <a:headEnd/>
            <a:tailEnd/>
          </a:ln>
        </p:spPr>
        <p:txBody>
          <a:bodyPr wrap="square">
            <a:spAutoFit/>
          </a:bodyPr>
          <a:lstStyle/>
          <a:p>
            <a:pPr marL="304789" indent="-304789">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Involves fishing, boating, wading, or activities  where skin is in contact with the water, but the head does not go under water</a:t>
            </a:r>
          </a:p>
          <a:p>
            <a:pPr marL="304789" indent="-304789">
              <a:buFont typeface="Arial" panose="020B0604020202020204" pitchFamily="34" charset="0"/>
              <a:buChar char="•"/>
              <a:defRPr/>
            </a:pPr>
            <a:endParaRPr lang="en-US" sz="2400" dirty="0">
              <a:latin typeface="Calibri" panose="020F0502020204030204" pitchFamily="34" charset="0"/>
              <a:cs typeface="Calibri" panose="020F0502020204030204" pitchFamily="34" charset="0"/>
            </a:endParaRPr>
          </a:p>
          <a:p>
            <a:pPr marL="304789" indent="-304789">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Bacteria (Fecal coliform)</a:t>
            </a:r>
          </a:p>
          <a:p>
            <a:pPr>
              <a:defRPr/>
            </a:pPr>
            <a:r>
              <a:rPr lang="en-US" sz="2400" dirty="0">
                <a:latin typeface="Calibri" panose="020F0502020204030204" pitchFamily="34" charset="0"/>
                <a:cs typeface="Calibri" panose="020F0502020204030204" pitchFamily="34" charset="0"/>
              </a:rPr>
              <a:t>     are indicator organisms</a:t>
            </a:r>
          </a:p>
        </p:txBody>
      </p:sp>
      <p:grpSp>
        <p:nvGrpSpPr>
          <p:cNvPr id="4" name="Group 3"/>
          <p:cNvGrpSpPr/>
          <p:nvPr/>
        </p:nvGrpSpPr>
        <p:grpSpPr>
          <a:xfrm>
            <a:off x="945155" y="1550346"/>
            <a:ext cx="7253690" cy="1352016"/>
            <a:chOff x="-274875" y="695589"/>
            <a:chExt cx="11527702" cy="2028020"/>
          </a:xfrm>
        </p:grpSpPr>
        <p:sp>
          <p:nvSpPr>
            <p:cNvPr id="12" name="Rectangle 2"/>
            <p:cNvSpPr>
              <a:spLocks noChangeArrowheads="1"/>
            </p:cNvSpPr>
            <p:nvPr/>
          </p:nvSpPr>
          <p:spPr bwMode="auto">
            <a:xfrm>
              <a:off x="38948" y="861756"/>
              <a:ext cx="11213879" cy="1861853"/>
            </a:xfrm>
            <a:prstGeom prst="rect">
              <a:avLst/>
            </a:prstGeom>
            <a:noFill/>
            <a:ln w="9525">
              <a:noFill/>
              <a:miter lim="800000"/>
              <a:headEnd/>
              <a:tailEnd/>
            </a:ln>
          </p:spPr>
          <p:txBody>
            <a:bodyPr wrap="square">
              <a:spAutoFit/>
            </a:bodyPr>
            <a:lstStyle/>
            <a:p>
              <a:pPr>
                <a:defRPr/>
              </a:pPr>
              <a:r>
                <a:rPr lang="en-US" sz="3200" b="1" dirty="0">
                  <a:latin typeface="Calibri" panose="020F0502020204030204" pitchFamily="34" charset="0"/>
                </a:rPr>
                <a:t>         Secondary Contact Recreation (SCR)</a:t>
              </a:r>
            </a:p>
            <a:p>
              <a:pPr marL="304789" indent="-304789">
                <a:buFont typeface="Arial" panose="020B0604020202020204" pitchFamily="34" charset="0"/>
                <a:buChar char="•"/>
                <a:defRPr/>
              </a:pPr>
              <a:endParaRPr lang="en-US" sz="2133" b="1" dirty="0">
                <a:latin typeface="Avenir Next Regular"/>
              </a:endParaRPr>
            </a:p>
            <a:p>
              <a:pPr marL="304789" indent="-304789">
                <a:defRPr/>
              </a:pPr>
              <a:endParaRPr lang="en-US" sz="2133" dirty="0">
                <a:latin typeface="Avenir Next Regular"/>
              </a:endParaRPr>
            </a:p>
          </p:txBody>
        </p:sp>
        <p:pic>
          <p:nvPicPr>
            <p:cNvPr id="7" name="image11.jpeg"/>
            <p:cNvPicPr/>
            <p:nvPr/>
          </p:nvPicPr>
          <p:blipFill>
            <a:blip r:embed="rId3" cstate="print"/>
            <a:stretch>
              <a:fillRect/>
            </a:stretch>
          </p:blipFill>
          <p:spPr>
            <a:xfrm>
              <a:off x="-274875" y="695589"/>
              <a:ext cx="1505351" cy="1428672"/>
            </a:xfrm>
            <a:prstGeom prst="rect">
              <a:avLst/>
            </a:prstGeom>
          </p:spPr>
        </p:pic>
      </p:grpSp>
      <p:grpSp>
        <p:nvGrpSpPr>
          <p:cNvPr id="2" name="Group 2"/>
          <p:cNvGrpSpPr>
            <a:grpSpLocks/>
          </p:cNvGrpSpPr>
          <p:nvPr/>
        </p:nvGrpSpPr>
        <p:grpSpPr bwMode="auto">
          <a:xfrm>
            <a:off x="5173561" y="2845977"/>
            <a:ext cx="3227330" cy="2405292"/>
            <a:chOff x="7840" y="844"/>
            <a:chExt cx="7250" cy="4820"/>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0" y="844"/>
              <a:ext cx="7250" cy="48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8016" y="5305"/>
              <a:ext cx="17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609578" fontAlgn="base">
                <a:lnSpc>
                  <a:spcPct val="96000"/>
                </a:lnSpc>
                <a:spcBef>
                  <a:spcPct val="0"/>
                </a:spcBef>
                <a:spcAft>
                  <a:spcPts val="667"/>
                </a:spcAft>
              </a:pPr>
              <a:r>
                <a:rPr lang="en-US" altLang="en-US" sz="800" dirty="0">
                  <a:latin typeface="Myriad Pro" charset="0"/>
                  <a:cs typeface="Arial" pitchFamily="34" charset="0"/>
                  <a:hlinkClick r:id="rId5"/>
                </a:rPr>
                <a:t>www.fw.ky.gov</a:t>
              </a:r>
              <a:endParaRPr lang="en-US" altLang="en-US" sz="1200" dirty="0">
                <a:latin typeface="Arial" pitchFamily="34" charset="0"/>
                <a:cs typeface="Arial" pitchFamily="34" charset="0"/>
              </a:endParaRPr>
            </a:p>
          </p:txBody>
        </p:sp>
      </p:grpSp>
      <p:sp>
        <p:nvSpPr>
          <p:cNvPr id="13" name="Title 1"/>
          <p:cNvSpPr txBox="1">
            <a:spLocks/>
          </p:cNvSpPr>
          <p:nvPr/>
        </p:nvSpPr>
        <p:spPr>
          <a:xfrm>
            <a:off x="1453209" y="238927"/>
            <a:ext cx="6236469" cy="857250"/>
          </a:xfrm>
          <a:prstGeom prst="rect">
            <a:avLst/>
          </a:prstGeom>
        </p:spPr>
        <p:txBody>
          <a:bodyPr/>
          <a:lstStyle>
            <a:lvl1pPr algn="ctr" defTabSz="457200" rtl="0" eaLnBrk="1" latinLnBrk="0" hangingPunct="1">
              <a:spcBef>
                <a:spcPct val="0"/>
              </a:spcBef>
              <a:buNone/>
              <a:defRPr sz="4400" b="1" i="0" kern="1200">
                <a:solidFill>
                  <a:schemeClr val="tx1"/>
                </a:solidFill>
                <a:latin typeface="Avenir Next Regular"/>
                <a:ea typeface="+mj-ea"/>
                <a:cs typeface="Avenir Next Regular"/>
              </a:defRPr>
            </a:lvl1pPr>
          </a:lstStyle>
          <a:p>
            <a:r>
              <a:rPr lang="en-US" sz="3600" dirty="0"/>
              <a:t>Water Quality Standards: </a:t>
            </a:r>
          </a:p>
          <a:p>
            <a:r>
              <a:rPr lang="en-US" sz="3600" dirty="0"/>
              <a:t>Kentucky Designated Uses</a:t>
            </a:r>
          </a:p>
        </p:txBody>
      </p:sp>
    </p:spTree>
    <p:extLst>
      <p:ext uri="{BB962C8B-B14F-4D97-AF65-F5344CB8AC3E}">
        <p14:creationId xmlns:p14="http://schemas.microsoft.com/office/powerpoint/2010/main" val="222516558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744278" y="2361415"/>
            <a:ext cx="3954722" cy="3785652"/>
          </a:xfrm>
          <a:prstGeom prst="rect">
            <a:avLst/>
          </a:prstGeom>
          <a:noFill/>
          <a:ln w="9525" cmpd="sng">
            <a:noFill/>
            <a:miter lim="800000"/>
            <a:headEnd/>
            <a:tailEnd/>
          </a:ln>
        </p:spPr>
        <p:txBody>
          <a:bodyPr wrap="square">
            <a:spAutoFit/>
          </a:bodyPr>
          <a:lstStyle/>
          <a:p>
            <a:pPr marL="304789" indent="-304789">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Assesses the healthy variety of animals that live in water</a:t>
            </a:r>
          </a:p>
          <a:p>
            <a:pPr marL="304789" indent="-304789">
              <a:buFont typeface="Arial" panose="020B0604020202020204" pitchFamily="34" charset="0"/>
              <a:buChar char="•"/>
              <a:defRPr/>
            </a:pPr>
            <a:endParaRPr lang="en-US" sz="2400" dirty="0">
              <a:latin typeface="Calibri" panose="020F0502020204030204" pitchFamily="34" charset="0"/>
              <a:cs typeface="Calibri" panose="020F0502020204030204" pitchFamily="34" charset="0"/>
            </a:endParaRPr>
          </a:p>
          <a:p>
            <a:pPr marL="304789" indent="-304789">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Adequate mix of habitat conditions and healthy water supports a balanced community of aquatic life</a:t>
            </a:r>
          </a:p>
          <a:p>
            <a:pPr marL="304789" indent="-304789">
              <a:buFont typeface="Arial" panose="020B0604020202020204" pitchFamily="34" charset="0"/>
              <a:buChar char="•"/>
              <a:defRPr/>
            </a:pPr>
            <a:endParaRPr lang="en-US" sz="2400" dirty="0">
              <a:latin typeface="Calibri" panose="020F0502020204030204" pitchFamily="34" charset="0"/>
              <a:cs typeface="Calibri" panose="020F0502020204030204" pitchFamily="34" charset="0"/>
            </a:endParaRPr>
          </a:p>
          <a:p>
            <a:pPr marL="304789" indent="-304789">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Cold vs Warm Water Habitat Conditions</a:t>
            </a:r>
          </a:p>
        </p:txBody>
      </p:sp>
      <p:grpSp>
        <p:nvGrpSpPr>
          <p:cNvPr id="8" name="Group 7"/>
          <p:cNvGrpSpPr/>
          <p:nvPr/>
        </p:nvGrpSpPr>
        <p:grpSpPr>
          <a:xfrm>
            <a:off x="998787" y="1408899"/>
            <a:ext cx="6659314" cy="1036046"/>
            <a:chOff x="323089" y="1040427"/>
            <a:chExt cx="9988970" cy="1554066"/>
          </a:xfrm>
        </p:grpSpPr>
        <p:sp>
          <p:nvSpPr>
            <p:cNvPr id="12" name="Rectangle 2"/>
            <p:cNvSpPr>
              <a:spLocks noChangeArrowheads="1"/>
            </p:cNvSpPr>
            <p:nvPr/>
          </p:nvSpPr>
          <p:spPr bwMode="auto">
            <a:xfrm>
              <a:off x="603504" y="1224985"/>
              <a:ext cx="9708555" cy="1369508"/>
            </a:xfrm>
            <a:prstGeom prst="rect">
              <a:avLst/>
            </a:prstGeom>
            <a:noFill/>
            <a:ln w="9525">
              <a:noFill/>
              <a:miter lim="800000"/>
              <a:headEnd/>
              <a:tailEnd/>
            </a:ln>
          </p:spPr>
          <p:txBody>
            <a:bodyPr wrap="square">
              <a:spAutoFit/>
            </a:bodyPr>
            <a:lstStyle/>
            <a:p>
              <a:pPr>
                <a:defRPr/>
              </a:pPr>
              <a:r>
                <a:rPr lang="en-US" sz="3200" b="1" dirty="0">
                  <a:latin typeface="Avenir Next Regular"/>
                </a:rPr>
                <a:t>          </a:t>
              </a:r>
              <a:r>
                <a:rPr lang="en-US" sz="3200" b="1" dirty="0">
                  <a:latin typeface="Calibri" panose="020F0502020204030204" pitchFamily="34" charset="0"/>
                </a:rPr>
                <a:t>Aquatic Life</a:t>
              </a:r>
            </a:p>
            <a:p>
              <a:pPr marL="304789" indent="-304789">
                <a:defRPr/>
              </a:pPr>
              <a:endParaRPr lang="en-US" sz="2133" dirty="0">
                <a:latin typeface="Avenir Next Regular"/>
              </a:endParaRPr>
            </a:p>
          </p:txBody>
        </p:sp>
        <p:pic>
          <p:nvPicPr>
            <p:cNvPr id="13" name="image12.jpeg"/>
            <p:cNvPicPr>
              <a:picLocks noChangeAspect="1"/>
            </p:cNvPicPr>
            <p:nvPr/>
          </p:nvPicPr>
          <p:blipFill>
            <a:blip r:embed="rId3" cstate="print"/>
            <a:stretch>
              <a:fillRect/>
            </a:stretch>
          </p:blipFill>
          <p:spPr>
            <a:xfrm>
              <a:off x="323089" y="1040427"/>
              <a:ext cx="1277071" cy="1285873"/>
            </a:xfrm>
            <a:prstGeom prst="rect">
              <a:avLst/>
            </a:prstGeom>
          </p:spPr>
        </p:pic>
      </p:grpSp>
      <p:grpSp>
        <p:nvGrpSpPr>
          <p:cNvPr id="4" name="Group 2"/>
          <p:cNvGrpSpPr>
            <a:grpSpLocks/>
          </p:cNvGrpSpPr>
          <p:nvPr/>
        </p:nvGrpSpPr>
        <p:grpSpPr bwMode="auto">
          <a:xfrm>
            <a:off x="4901641" y="2751473"/>
            <a:ext cx="3252953" cy="2244600"/>
            <a:chOff x="7551" y="-99"/>
            <a:chExt cx="7269" cy="4790"/>
          </a:xfrm>
        </p:grpSpPr>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1" y="-99"/>
              <a:ext cx="7269" cy="47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7680" y="4345"/>
              <a:ext cx="167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609578" fontAlgn="base">
                <a:lnSpc>
                  <a:spcPct val="96000"/>
                </a:lnSpc>
                <a:spcBef>
                  <a:spcPct val="0"/>
                </a:spcBef>
                <a:spcAft>
                  <a:spcPts val="667"/>
                </a:spcAft>
              </a:pPr>
              <a:r>
                <a:rPr lang="en-US" altLang="en-US" sz="800" dirty="0">
                  <a:latin typeface="Myriad Pro" charset="0"/>
                  <a:cs typeface="Arial" pitchFamily="34" charset="0"/>
                  <a:hlinkClick r:id="rId5"/>
                </a:rPr>
                <a:t>www.fw.ky.gov</a:t>
              </a:r>
              <a:endParaRPr lang="en-US" altLang="en-US" sz="1200" dirty="0">
                <a:latin typeface="Arial" pitchFamily="34" charset="0"/>
                <a:cs typeface="Arial" pitchFamily="34" charset="0"/>
              </a:endParaRPr>
            </a:p>
          </p:txBody>
        </p:sp>
      </p:grpSp>
      <p:sp>
        <p:nvSpPr>
          <p:cNvPr id="14" name="Title 1"/>
          <p:cNvSpPr txBox="1">
            <a:spLocks/>
          </p:cNvSpPr>
          <p:nvPr/>
        </p:nvSpPr>
        <p:spPr>
          <a:xfrm>
            <a:off x="1421632" y="245122"/>
            <a:ext cx="6236469" cy="857250"/>
          </a:xfrm>
          <a:prstGeom prst="rect">
            <a:avLst/>
          </a:prstGeom>
        </p:spPr>
        <p:txBody>
          <a:bodyPr/>
          <a:lstStyle>
            <a:lvl1pPr algn="ctr" defTabSz="457200" rtl="0" eaLnBrk="1" latinLnBrk="0" hangingPunct="1">
              <a:spcBef>
                <a:spcPct val="0"/>
              </a:spcBef>
              <a:buNone/>
              <a:defRPr sz="4400" b="1" i="0" kern="1200">
                <a:solidFill>
                  <a:schemeClr val="tx1"/>
                </a:solidFill>
                <a:latin typeface="Avenir Next Regular"/>
                <a:ea typeface="+mj-ea"/>
                <a:cs typeface="Avenir Next Regular"/>
              </a:defRPr>
            </a:lvl1pPr>
          </a:lstStyle>
          <a:p>
            <a:r>
              <a:rPr lang="en-US" sz="3600" dirty="0"/>
              <a:t>Water Quality Standards: </a:t>
            </a:r>
          </a:p>
          <a:p>
            <a:r>
              <a:rPr lang="en-US" sz="3600" dirty="0"/>
              <a:t>Kentucky Designated Uses</a:t>
            </a:r>
          </a:p>
        </p:txBody>
      </p:sp>
    </p:spTree>
    <p:extLst>
      <p:ext uri="{BB962C8B-B14F-4D97-AF65-F5344CB8AC3E}">
        <p14:creationId xmlns:p14="http://schemas.microsoft.com/office/powerpoint/2010/main" val="398336206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1421634" y="1812748"/>
            <a:ext cx="5851072" cy="584775"/>
          </a:xfrm>
          <a:prstGeom prst="rect">
            <a:avLst/>
          </a:prstGeom>
          <a:noFill/>
          <a:ln w="9525">
            <a:noFill/>
            <a:miter lim="800000"/>
            <a:headEnd/>
            <a:tailEnd/>
          </a:ln>
        </p:spPr>
        <p:txBody>
          <a:bodyPr wrap="square">
            <a:spAutoFit/>
          </a:bodyPr>
          <a:lstStyle/>
          <a:p>
            <a:pPr>
              <a:defRPr/>
            </a:pPr>
            <a:r>
              <a:rPr lang="en-US" sz="3200" b="1" dirty="0">
                <a:latin typeface="Calibri" panose="020F0502020204030204" pitchFamily="34" charset="0"/>
              </a:rPr>
              <a:t>       Domestic Water Supply</a:t>
            </a:r>
          </a:p>
        </p:txBody>
      </p:sp>
      <p:sp>
        <p:nvSpPr>
          <p:cNvPr id="10" name="Rectangle 2"/>
          <p:cNvSpPr>
            <a:spLocks noChangeArrowheads="1"/>
          </p:cNvSpPr>
          <p:nvPr/>
        </p:nvSpPr>
        <p:spPr bwMode="auto">
          <a:xfrm>
            <a:off x="750055" y="2745360"/>
            <a:ext cx="3821945" cy="3185487"/>
          </a:xfrm>
          <a:prstGeom prst="rect">
            <a:avLst/>
          </a:prstGeom>
          <a:noFill/>
          <a:ln w="9525" cmpd="sng">
            <a:noFill/>
            <a:miter lim="800000"/>
            <a:headEnd/>
            <a:tailEnd/>
          </a:ln>
        </p:spPr>
        <p:txBody>
          <a:bodyPr wrap="square">
            <a:spAutoFit/>
          </a:bodyPr>
          <a:lstStyle/>
          <a:p>
            <a:pPr marL="304789" indent="-304789">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Involves human drinking water and is tested from source of water</a:t>
            </a:r>
          </a:p>
          <a:p>
            <a:pPr marL="304789" indent="-304789">
              <a:buFont typeface="Arial" panose="020B0604020202020204" pitchFamily="34" charset="0"/>
              <a:buChar char="•"/>
              <a:defRPr/>
            </a:pPr>
            <a:endParaRPr lang="en-US" sz="900" dirty="0">
              <a:latin typeface="Calibri" panose="020F0502020204030204" pitchFamily="34" charset="0"/>
              <a:cs typeface="Calibri" panose="020F0502020204030204" pitchFamily="34" charset="0"/>
            </a:endParaRPr>
          </a:p>
          <a:p>
            <a:pPr marL="304789" indent="-304789">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Water must not have more pollution than can be cleaned to a level safe for humans to drink</a:t>
            </a:r>
          </a:p>
          <a:p>
            <a:pPr marL="304789" indent="-304789">
              <a:buFont typeface="Arial" panose="020B0604020202020204" pitchFamily="34" charset="0"/>
              <a:buChar char="•"/>
              <a:defRPr/>
            </a:pPr>
            <a:endParaRPr lang="en-US" sz="2400" dirty="0">
              <a:latin typeface="Calibri" panose="020F0502020204030204" pitchFamily="34" charset="0"/>
              <a:cs typeface="Calibri" panose="020F0502020204030204" pitchFamily="34" charset="0"/>
            </a:endParaRPr>
          </a:p>
        </p:txBody>
      </p:sp>
      <p:pic>
        <p:nvPicPr>
          <p:cNvPr id="8" name="image9.jpeg"/>
          <p:cNvPicPr>
            <a:picLocks noChangeAspect="1"/>
          </p:cNvPicPr>
          <p:nvPr/>
        </p:nvPicPr>
        <p:blipFill>
          <a:blip r:embed="rId3" cstate="print"/>
          <a:stretch>
            <a:fillRect/>
          </a:stretch>
        </p:blipFill>
        <p:spPr>
          <a:xfrm>
            <a:off x="968146" y="1550694"/>
            <a:ext cx="906975" cy="962667"/>
          </a:xfrm>
          <a:prstGeom prst="rect">
            <a:avLst/>
          </a:prstGeom>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6926" y="2745360"/>
            <a:ext cx="3318170" cy="23542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1421634" y="345607"/>
            <a:ext cx="6236469" cy="857250"/>
          </a:xfrm>
          <a:prstGeom prst="rect">
            <a:avLst/>
          </a:prstGeom>
        </p:spPr>
        <p:txBody>
          <a:bodyPr/>
          <a:lstStyle>
            <a:lvl1pPr algn="ctr" defTabSz="457200" rtl="0" eaLnBrk="1" latinLnBrk="0" hangingPunct="1">
              <a:spcBef>
                <a:spcPct val="0"/>
              </a:spcBef>
              <a:buNone/>
              <a:defRPr sz="4400" b="1" i="0" kern="1200">
                <a:solidFill>
                  <a:schemeClr val="tx1"/>
                </a:solidFill>
                <a:latin typeface="Avenir Next Regular"/>
                <a:ea typeface="+mj-ea"/>
                <a:cs typeface="Avenir Next Regular"/>
              </a:defRPr>
            </a:lvl1pPr>
          </a:lstStyle>
          <a:p>
            <a:r>
              <a:rPr lang="en-US" sz="3600" dirty="0"/>
              <a:t>Water Quality Standards: </a:t>
            </a:r>
          </a:p>
          <a:p>
            <a:r>
              <a:rPr lang="en-US" sz="3600" dirty="0"/>
              <a:t>Kentucky Designated Uses</a:t>
            </a:r>
          </a:p>
        </p:txBody>
      </p:sp>
    </p:spTree>
    <p:extLst>
      <p:ext uri="{BB962C8B-B14F-4D97-AF65-F5344CB8AC3E}">
        <p14:creationId xmlns:p14="http://schemas.microsoft.com/office/powerpoint/2010/main" val="318687831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3479-9915-453D-A4A1-4D242F49C515}"/>
              </a:ext>
            </a:extLst>
          </p:cNvPr>
          <p:cNvSpPr>
            <a:spLocks noGrp="1"/>
          </p:cNvSpPr>
          <p:nvPr>
            <p:ph type="title"/>
          </p:nvPr>
        </p:nvSpPr>
        <p:spPr>
          <a:xfrm>
            <a:off x="178983" y="457383"/>
            <a:ext cx="8794896" cy="857250"/>
          </a:xfrm>
        </p:spPr>
        <p:txBody>
          <a:bodyPr/>
          <a:lstStyle/>
          <a:p>
            <a:r>
              <a:rPr lang="en-US" sz="2800" dirty="0"/>
              <a:t>Water is central to Kentuckians’ survival and enjoyment.</a:t>
            </a:r>
          </a:p>
        </p:txBody>
      </p:sp>
      <p:pic>
        <p:nvPicPr>
          <p:cNvPr id="4" name="Content Placeholder 3">
            <a:extLst>
              <a:ext uri="{FF2B5EF4-FFF2-40B4-BE49-F238E27FC236}">
                <a16:creationId xmlns:a16="http://schemas.microsoft.com/office/drawing/2014/main" id="{96C8E177-F2E8-4111-AA2B-21E51DBEFE4B}"/>
              </a:ext>
            </a:extLst>
          </p:cNvPr>
          <p:cNvPicPr>
            <a:picLocks noGrp="1" noChangeAspect="1"/>
          </p:cNvPicPr>
          <p:nvPr>
            <p:ph idx="1"/>
          </p:nvPr>
        </p:nvPicPr>
        <p:blipFill>
          <a:blip r:embed="rId3"/>
          <a:stretch>
            <a:fillRect/>
          </a:stretch>
        </p:blipFill>
        <p:spPr>
          <a:xfrm>
            <a:off x="178982" y="1626954"/>
            <a:ext cx="3493311" cy="2153599"/>
          </a:xfrm>
          <a:prstGeom prst="rect">
            <a:avLst/>
          </a:prstGeom>
        </p:spPr>
      </p:pic>
      <p:pic>
        <p:nvPicPr>
          <p:cNvPr id="6" name="Picture 5">
            <a:extLst>
              <a:ext uri="{FF2B5EF4-FFF2-40B4-BE49-F238E27FC236}">
                <a16:creationId xmlns:a16="http://schemas.microsoft.com/office/drawing/2014/main" id="{7E0A54A6-46DF-42F8-BCAA-CFC56E4B0A05}"/>
              </a:ext>
            </a:extLst>
          </p:cNvPr>
          <p:cNvPicPr>
            <a:picLocks noChangeAspect="1"/>
          </p:cNvPicPr>
          <p:nvPr/>
        </p:nvPicPr>
        <p:blipFill>
          <a:blip r:embed="rId4"/>
          <a:stretch>
            <a:fillRect/>
          </a:stretch>
        </p:blipFill>
        <p:spPr>
          <a:xfrm>
            <a:off x="5927684" y="1595218"/>
            <a:ext cx="2787656" cy="2185337"/>
          </a:xfrm>
          <a:prstGeom prst="rect">
            <a:avLst/>
          </a:prstGeom>
        </p:spPr>
      </p:pic>
      <p:pic>
        <p:nvPicPr>
          <p:cNvPr id="7" name="Picture 6">
            <a:extLst>
              <a:ext uri="{FF2B5EF4-FFF2-40B4-BE49-F238E27FC236}">
                <a16:creationId xmlns:a16="http://schemas.microsoft.com/office/drawing/2014/main" id="{F2FE8C96-E074-40A6-820B-F3FDC4FCDAB6}"/>
              </a:ext>
            </a:extLst>
          </p:cNvPr>
          <p:cNvPicPr>
            <a:picLocks noChangeAspect="1"/>
          </p:cNvPicPr>
          <p:nvPr/>
        </p:nvPicPr>
        <p:blipFill>
          <a:blip r:embed="rId5"/>
          <a:stretch>
            <a:fillRect/>
          </a:stretch>
        </p:blipFill>
        <p:spPr>
          <a:xfrm>
            <a:off x="669976" y="3633453"/>
            <a:ext cx="3243631" cy="2019040"/>
          </a:xfrm>
          <a:prstGeom prst="rect">
            <a:avLst/>
          </a:prstGeom>
        </p:spPr>
      </p:pic>
      <p:pic>
        <p:nvPicPr>
          <p:cNvPr id="8" name="Picture 7">
            <a:extLst>
              <a:ext uri="{FF2B5EF4-FFF2-40B4-BE49-F238E27FC236}">
                <a16:creationId xmlns:a16="http://schemas.microsoft.com/office/drawing/2014/main" id="{B7C3740C-CAB2-42F0-B2E2-8CA36342DEFA}"/>
              </a:ext>
            </a:extLst>
          </p:cNvPr>
          <p:cNvPicPr>
            <a:picLocks noChangeAspect="1"/>
          </p:cNvPicPr>
          <p:nvPr/>
        </p:nvPicPr>
        <p:blipFill>
          <a:blip r:embed="rId6"/>
          <a:stretch>
            <a:fillRect/>
          </a:stretch>
        </p:blipFill>
        <p:spPr>
          <a:xfrm>
            <a:off x="5927684" y="3762833"/>
            <a:ext cx="2361350" cy="164102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9151E162-1024-434D-82B7-76A2B2860390}"/>
              </a:ext>
            </a:extLst>
          </p:cNvPr>
          <p:cNvPicPr>
            <a:picLocks noChangeAspect="1"/>
          </p:cNvPicPr>
          <p:nvPr/>
        </p:nvPicPr>
        <p:blipFill>
          <a:blip r:embed="rId7"/>
          <a:stretch>
            <a:fillRect/>
          </a:stretch>
        </p:blipFill>
        <p:spPr>
          <a:xfrm>
            <a:off x="3144476" y="2215032"/>
            <a:ext cx="3433870" cy="2427943"/>
          </a:xfrm>
          <a:prstGeom prst="rect">
            <a:avLst/>
          </a:prstGeom>
        </p:spPr>
      </p:pic>
    </p:spTree>
    <p:extLst>
      <p:ext uri="{BB962C8B-B14F-4D97-AF65-F5344CB8AC3E}">
        <p14:creationId xmlns:p14="http://schemas.microsoft.com/office/powerpoint/2010/main" val="3777145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616688" y="2809291"/>
            <a:ext cx="3955312" cy="2446824"/>
          </a:xfrm>
          <a:prstGeom prst="rect">
            <a:avLst/>
          </a:prstGeom>
          <a:noFill/>
          <a:ln w="9525" cmpd="sng">
            <a:noFill/>
            <a:miter lim="800000"/>
            <a:headEnd/>
            <a:tailEnd/>
          </a:ln>
        </p:spPr>
        <p:txBody>
          <a:bodyPr wrap="square">
            <a:spAutoFit/>
          </a:bodyPr>
          <a:lstStyle/>
          <a:p>
            <a:pPr marL="304789" indent="-304789">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Assesses the safety of eating fish</a:t>
            </a:r>
          </a:p>
          <a:p>
            <a:pPr marL="304789" indent="-304789">
              <a:buFont typeface="Arial" panose="020B0604020202020204" pitchFamily="34" charset="0"/>
              <a:buChar char="•"/>
              <a:defRPr/>
            </a:pPr>
            <a:endParaRPr lang="en-US" sz="900" dirty="0">
              <a:latin typeface="Calibri" panose="020F0502020204030204" pitchFamily="34" charset="0"/>
              <a:cs typeface="Calibri" panose="020F0502020204030204" pitchFamily="34" charset="0"/>
            </a:endParaRPr>
          </a:p>
          <a:p>
            <a:pPr marL="304789" indent="-304789">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Based on the amount of chemicals found in the flesh of the fish  (most common are mercury and PCBs) </a:t>
            </a:r>
          </a:p>
        </p:txBody>
      </p:sp>
      <p:pic>
        <p:nvPicPr>
          <p:cNvPr id="5" name="Picture 2" descr="http://earthydelightsblog.com/wp-content/uploads/2012/01/Grilled-Trout-on-Pl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701" y="2918791"/>
            <a:ext cx="3333887" cy="229649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035269" y="1675118"/>
            <a:ext cx="6622834" cy="857250"/>
            <a:chOff x="277933" y="988059"/>
            <a:chExt cx="8528746" cy="1285875"/>
          </a:xfrm>
        </p:grpSpPr>
        <p:sp>
          <p:nvSpPr>
            <p:cNvPr id="12" name="Rectangle 2"/>
            <p:cNvSpPr>
              <a:spLocks noChangeArrowheads="1"/>
            </p:cNvSpPr>
            <p:nvPr/>
          </p:nvSpPr>
          <p:spPr bwMode="auto">
            <a:xfrm>
              <a:off x="866404" y="1356513"/>
              <a:ext cx="7940275" cy="877163"/>
            </a:xfrm>
            <a:prstGeom prst="rect">
              <a:avLst/>
            </a:prstGeom>
            <a:noFill/>
            <a:ln w="9525">
              <a:noFill/>
              <a:miter lim="800000"/>
              <a:headEnd/>
              <a:tailEnd/>
            </a:ln>
          </p:spPr>
          <p:txBody>
            <a:bodyPr wrap="square">
              <a:spAutoFit/>
            </a:bodyPr>
            <a:lstStyle/>
            <a:p>
              <a:pPr>
                <a:defRPr/>
              </a:pPr>
              <a:r>
                <a:rPr lang="en-US" sz="2133" b="1" dirty="0">
                  <a:latin typeface="Avenir Next Regular"/>
                </a:rPr>
                <a:t>         </a:t>
              </a:r>
              <a:r>
                <a:rPr lang="en-US" sz="3200" b="1" dirty="0">
                  <a:latin typeface="Calibri" panose="020F0502020204030204" pitchFamily="34" charset="0"/>
                </a:rPr>
                <a:t>Fish Consumption</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933" y="988059"/>
              <a:ext cx="1207149" cy="1285875"/>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itle 1"/>
          <p:cNvSpPr txBox="1">
            <a:spLocks/>
          </p:cNvSpPr>
          <p:nvPr/>
        </p:nvSpPr>
        <p:spPr>
          <a:xfrm>
            <a:off x="1421634" y="431446"/>
            <a:ext cx="6236469" cy="857250"/>
          </a:xfrm>
          <a:prstGeom prst="rect">
            <a:avLst/>
          </a:prstGeom>
        </p:spPr>
        <p:txBody>
          <a:bodyPr/>
          <a:lstStyle>
            <a:lvl1pPr algn="ctr" defTabSz="457200" rtl="0" eaLnBrk="1" latinLnBrk="0" hangingPunct="1">
              <a:spcBef>
                <a:spcPct val="0"/>
              </a:spcBef>
              <a:buNone/>
              <a:defRPr sz="4400" b="1" i="0" kern="1200">
                <a:solidFill>
                  <a:schemeClr val="tx1"/>
                </a:solidFill>
                <a:latin typeface="Avenir Next Regular"/>
                <a:ea typeface="+mj-ea"/>
                <a:cs typeface="Avenir Next Regular"/>
              </a:defRPr>
            </a:lvl1pPr>
          </a:lstStyle>
          <a:p>
            <a:r>
              <a:rPr lang="en-US" sz="3600" dirty="0"/>
              <a:t>Water Quality Standards: </a:t>
            </a:r>
          </a:p>
          <a:p>
            <a:r>
              <a:rPr lang="en-US" sz="3600" dirty="0"/>
              <a:t>Kentucky Designated Uses</a:t>
            </a:r>
          </a:p>
        </p:txBody>
      </p:sp>
    </p:spTree>
    <p:extLst>
      <p:ext uri="{BB962C8B-B14F-4D97-AF65-F5344CB8AC3E}">
        <p14:creationId xmlns:p14="http://schemas.microsoft.com/office/powerpoint/2010/main" val="245816636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480340" y="2648153"/>
            <a:ext cx="4452448" cy="3477875"/>
          </a:xfrm>
          <a:prstGeom prst="rect">
            <a:avLst/>
          </a:prstGeom>
          <a:noFill/>
          <a:ln w="9525" cmpd="sng">
            <a:noFill/>
            <a:miter lim="800000"/>
            <a:headEnd/>
            <a:tailEnd/>
          </a:ln>
        </p:spPr>
        <p:txBody>
          <a:bodyPr wrap="square">
            <a:spAutoFit/>
          </a:bodyPr>
          <a:lstStyle/>
          <a:p>
            <a:pPr marL="304789" indent="-304789">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Describes streams or lakes that have unique features worthy of legal protection</a:t>
            </a:r>
          </a:p>
          <a:p>
            <a:pPr marL="304789" indent="-304789">
              <a:buFont typeface="Arial" panose="020B0604020202020204" pitchFamily="34" charset="0"/>
              <a:buChar char="•"/>
              <a:defRPr/>
            </a:pPr>
            <a:endParaRPr lang="en-US" sz="1400" dirty="0">
              <a:latin typeface="Calibri" panose="020F0502020204030204" pitchFamily="34" charset="0"/>
              <a:cs typeface="Calibri" panose="020F0502020204030204" pitchFamily="34" charset="0"/>
            </a:endParaRPr>
          </a:p>
          <a:p>
            <a:pPr marL="304789" indent="-304789">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Threatened or endangered species, Kentucky Wild Rivers, Exceptional Waters or Wild and Scenic Rivers are considered</a:t>
            </a:r>
          </a:p>
          <a:p>
            <a:pPr marL="304789" indent="-304789">
              <a:buFont typeface="Arial" panose="020B0604020202020204" pitchFamily="34" charset="0"/>
              <a:buChar char="•"/>
              <a:defRPr/>
            </a:pPr>
            <a:endParaRPr lang="en-US" sz="1400" dirty="0">
              <a:latin typeface="Calibri" panose="020F0502020204030204" pitchFamily="34" charset="0"/>
              <a:cs typeface="Calibri" panose="020F0502020204030204" pitchFamily="34" charset="0"/>
            </a:endParaRPr>
          </a:p>
          <a:p>
            <a:pPr marL="342884" indent="-342884">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Reference reaches included</a:t>
            </a:r>
          </a:p>
        </p:txBody>
      </p:sp>
      <p:grpSp>
        <p:nvGrpSpPr>
          <p:cNvPr id="5" name="Group 4"/>
          <p:cNvGrpSpPr/>
          <p:nvPr/>
        </p:nvGrpSpPr>
        <p:grpSpPr>
          <a:xfrm>
            <a:off x="762098" y="1544312"/>
            <a:ext cx="7169790" cy="857250"/>
            <a:chOff x="-231261" y="562217"/>
            <a:chExt cx="10754685" cy="1285873"/>
          </a:xfrm>
        </p:grpSpPr>
        <p:sp>
          <p:nvSpPr>
            <p:cNvPr id="12" name="Rectangle 2"/>
            <p:cNvSpPr>
              <a:spLocks noChangeArrowheads="1"/>
            </p:cNvSpPr>
            <p:nvPr/>
          </p:nvSpPr>
          <p:spPr bwMode="auto">
            <a:xfrm>
              <a:off x="414447" y="951516"/>
              <a:ext cx="10108977" cy="877161"/>
            </a:xfrm>
            <a:prstGeom prst="rect">
              <a:avLst/>
            </a:prstGeom>
            <a:noFill/>
            <a:ln w="9525">
              <a:noFill/>
              <a:miter lim="800000"/>
              <a:headEnd/>
              <a:tailEnd/>
            </a:ln>
          </p:spPr>
          <p:txBody>
            <a:bodyPr wrap="square">
              <a:spAutoFit/>
            </a:bodyPr>
            <a:lstStyle/>
            <a:p>
              <a:pPr>
                <a:defRPr/>
              </a:pPr>
              <a:r>
                <a:rPr lang="en-US" sz="2133" b="1" dirty="0">
                  <a:latin typeface="Avenir Next Regular"/>
                </a:rPr>
                <a:t>         </a:t>
              </a:r>
              <a:r>
                <a:rPr lang="en-US" sz="3200" b="1" dirty="0">
                  <a:latin typeface="Calibri" panose="020F0502020204030204" pitchFamily="34" charset="0"/>
                </a:rPr>
                <a:t>Outstanding State Resource Water</a:t>
              </a:r>
            </a:p>
          </p:txBody>
        </p:sp>
        <p:pic>
          <p:nvPicPr>
            <p:cNvPr id="11" name="image21.jpeg"/>
            <p:cNvPicPr>
              <a:picLocks noChangeAspect="1"/>
            </p:cNvPicPr>
            <p:nvPr/>
          </p:nvPicPr>
          <p:blipFill>
            <a:blip r:embed="rId3" cstate="print"/>
            <a:stretch>
              <a:fillRect/>
            </a:stretch>
          </p:blipFill>
          <p:spPr>
            <a:xfrm>
              <a:off x="-231261" y="562217"/>
              <a:ext cx="1430886" cy="1285873"/>
            </a:xfrm>
            <a:prstGeom prst="rect">
              <a:avLst/>
            </a:prstGeom>
          </p:spPr>
        </p:pic>
      </p:grpSp>
      <p:grpSp>
        <p:nvGrpSpPr>
          <p:cNvPr id="6" name="Group 2"/>
          <p:cNvGrpSpPr>
            <a:grpSpLocks/>
          </p:cNvGrpSpPr>
          <p:nvPr/>
        </p:nvGrpSpPr>
        <p:grpSpPr bwMode="auto">
          <a:xfrm>
            <a:off x="5186098" y="2871966"/>
            <a:ext cx="3477562" cy="2295457"/>
            <a:chOff x="7372" y="-28"/>
            <a:chExt cx="8187" cy="4605"/>
          </a:xfrm>
        </p:grpSpPr>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2" y="-28"/>
              <a:ext cx="8187" cy="460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p:cNvSpPr txBox="1">
              <a:spLocks noChangeArrowheads="1"/>
            </p:cNvSpPr>
            <p:nvPr/>
          </p:nvSpPr>
          <p:spPr bwMode="auto">
            <a:xfrm>
              <a:off x="12265" y="4218"/>
              <a:ext cx="3294"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defTabSz="609578" fontAlgn="base">
                <a:lnSpc>
                  <a:spcPct val="96000"/>
                </a:lnSpc>
                <a:spcBef>
                  <a:spcPct val="0"/>
                </a:spcBef>
                <a:spcAft>
                  <a:spcPts val="667"/>
                </a:spcAft>
              </a:pPr>
              <a:r>
                <a:rPr lang="en-US" altLang="en-US" sz="800">
                  <a:solidFill>
                    <a:srgbClr val="FFFFFF"/>
                  </a:solidFill>
                  <a:latin typeface="Myriad Pro" charset="0"/>
                  <a:cs typeface="Arial" pitchFamily="34" charset="0"/>
                </a:rPr>
                <a:t>Kentucky Wild Rivers Program</a:t>
              </a:r>
              <a:endParaRPr lang="en-US" altLang="en-US" sz="1200">
                <a:latin typeface="Arial" pitchFamily="34" charset="0"/>
                <a:cs typeface="Arial" pitchFamily="34" charset="0"/>
              </a:endParaRPr>
            </a:p>
          </p:txBody>
        </p:sp>
      </p:grpSp>
      <p:sp>
        <p:nvSpPr>
          <p:cNvPr id="14" name="Title 1"/>
          <p:cNvSpPr txBox="1">
            <a:spLocks/>
          </p:cNvSpPr>
          <p:nvPr/>
        </p:nvSpPr>
        <p:spPr>
          <a:xfrm>
            <a:off x="1453212" y="396167"/>
            <a:ext cx="6236469" cy="857250"/>
          </a:xfrm>
          <a:prstGeom prst="rect">
            <a:avLst/>
          </a:prstGeom>
        </p:spPr>
        <p:txBody>
          <a:bodyPr/>
          <a:lstStyle>
            <a:lvl1pPr algn="ctr" defTabSz="457200" rtl="0" eaLnBrk="1" latinLnBrk="0" hangingPunct="1">
              <a:spcBef>
                <a:spcPct val="0"/>
              </a:spcBef>
              <a:buNone/>
              <a:defRPr sz="4400" b="1" i="0" kern="1200">
                <a:solidFill>
                  <a:schemeClr val="tx1"/>
                </a:solidFill>
                <a:latin typeface="Avenir Next Regular"/>
                <a:ea typeface="+mj-ea"/>
                <a:cs typeface="Avenir Next Regular"/>
              </a:defRPr>
            </a:lvl1pPr>
          </a:lstStyle>
          <a:p>
            <a:r>
              <a:rPr lang="en-US" sz="3600" dirty="0"/>
              <a:t>Water Quality Standards: </a:t>
            </a:r>
          </a:p>
          <a:p>
            <a:r>
              <a:rPr lang="en-US" sz="3600" dirty="0"/>
              <a:t>Kentucky Designated Uses</a:t>
            </a:r>
          </a:p>
        </p:txBody>
      </p:sp>
      <p:sp>
        <p:nvSpPr>
          <p:cNvPr id="2" name="TextBox 1">
            <a:extLst>
              <a:ext uri="{FF2B5EF4-FFF2-40B4-BE49-F238E27FC236}">
                <a16:creationId xmlns:a16="http://schemas.microsoft.com/office/drawing/2014/main" id="{7A0444FC-9B94-4683-8850-8FB4077CA0C4}"/>
              </a:ext>
            </a:extLst>
          </p:cNvPr>
          <p:cNvSpPr txBox="1"/>
          <p:nvPr/>
        </p:nvSpPr>
        <p:spPr>
          <a:xfrm>
            <a:off x="5186098" y="5167423"/>
            <a:ext cx="3477562" cy="400110"/>
          </a:xfrm>
          <a:prstGeom prst="rect">
            <a:avLst/>
          </a:prstGeom>
          <a:noFill/>
        </p:spPr>
        <p:txBody>
          <a:bodyPr wrap="square" rtlCol="0">
            <a:spAutoFit/>
          </a:bodyPr>
          <a:lstStyle/>
          <a:p>
            <a:pPr algn="r"/>
            <a:r>
              <a:rPr lang="en-US" sz="2000" dirty="0">
                <a:latin typeface="Calibri" panose="020F0502020204030204" pitchFamily="34" charset="0"/>
                <a:cs typeface="Calibri" panose="020F0502020204030204" pitchFamily="34" charset="0"/>
              </a:rPr>
              <a:t>Rockcastle River</a:t>
            </a:r>
          </a:p>
        </p:txBody>
      </p:sp>
    </p:spTree>
    <p:extLst>
      <p:ext uri="{BB962C8B-B14F-4D97-AF65-F5344CB8AC3E}">
        <p14:creationId xmlns:p14="http://schemas.microsoft.com/office/powerpoint/2010/main" val="17571679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660D0-5802-46A4-B25A-48DCE4FC5A6E}"/>
              </a:ext>
            </a:extLst>
          </p:cNvPr>
          <p:cNvSpPr>
            <a:spLocks noGrp="1"/>
          </p:cNvSpPr>
          <p:nvPr>
            <p:ph type="title"/>
          </p:nvPr>
        </p:nvSpPr>
        <p:spPr/>
        <p:txBody>
          <a:bodyPr/>
          <a:lstStyle/>
          <a:p>
            <a:r>
              <a:rPr lang="en-US" sz="3200" dirty="0"/>
              <a:t>Water Quality Standards Program:</a:t>
            </a:r>
            <a:br>
              <a:rPr lang="en-US" sz="3200" dirty="0"/>
            </a:br>
            <a:r>
              <a:rPr lang="en-US" sz="3200" dirty="0"/>
              <a:t>Using Water Quality Criteria in Kentucky</a:t>
            </a:r>
          </a:p>
        </p:txBody>
      </p:sp>
      <p:sp>
        <p:nvSpPr>
          <p:cNvPr id="3" name="Content Placeholder 2">
            <a:extLst>
              <a:ext uri="{FF2B5EF4-FFF2-40B4-BE49-F238E27FC236}">
                <a16:creationId xmlns:a16="http://schemas.microsoft.com/office/drawing/2014/main" id="{D68A8A3B-CDF0-4150-8D9D-D1B47727F842}"/>
              </a:ext>
            </a:extLst>
          </p:cNvPr>
          <p:cNvSpPr>
            <a:spLocks noGrp="1"/>
          </p:cNvSpPr>
          <p:nvPr>
            <p:ph idx="1"/>
          </p:nvPr>
        </p:nvSpPr>
        <p:spPr>
          <a:xfrm>
            <a:off x="798490" y="1743740"/>
            <a:ext cx="4815502" cy="4146696"/>
          </a:xfrm>
        </p:spPr>
        <p:txBody>
          <a:bodyPr>
            <a:noAutofit/>
          </a:bodyPr>
          <a:lstStyle/>
          <a:p>
            <a:pPr marL="0" indent="0">
              <a:buNone/>
            </a:pPr>
            <a:r>
              <a:rPr lang="en-US" sz="2800" dirty="0">
                <a:latin typeface="Calibri" panose="020F0502020204030204" pitchFamily="34" charset="0"/>
                <a:cs typeface="Calibri" panose="020F0502020204030204" pitchFamily="34" charset="0"/>
              </a:rPr>
              <a:t>Scientific information is used to develop appropriate thresholds of water quality that support the designated uses.</a:t>
            </a:r>
          </a:p>
          <a:p>
            <a:pPr marL="0" indent="0">
              <a:buNone/>
            </a:pPr>
            <a:endParaRPr lang="en-US" sz="1400" dirty="0">
              <a:latin typeface="Calibri" panose="020F0502020204030204" pitchFamily="34" charset="0"/>
              <a:cs typeface="Calibri" panose="020F0502020204030204" pitchFamily="34" charset="0"/>
            </a:endParaRPr>
          </a:p>
          <a:p>
            <a:pPr marL="0" indent="0">
              <a:buNone/>
            </a:pPr>
            <a:r>
              <a:rPr lang="en-US" sz="2800" dirty="0">
                <a:latin typeface="Calibri" panose="020F0502020204030204" pitchFamily="34" charset="0"/>
                <a:cs typeface="Calibri" panose="020F0502020204030204" pitchFamily="34" charset="0"/>
              </a:rPr>
              <a:t>Chemical concentrations in water, or other observations, are used by DOW to make these assessments.</a:t>
            </a:r>
          </a:p>
        </p:txBody>
      </p:sp>
      <p:pic>
        <p:nvPicPr>
          <p:cNvPr id="5" name="Picture 4" descr="A person standing next to a body of water&#10;&#10;Description generated with high confidence">
            <a:extLst>
              <a:ext uri="{FF2B5EF4-FFF2-40B4-BE49-F238E27FC236}">
                <a16:creationId xmlns:a16="http://schemas.microsoft.com/office/drawing/2014/main" id="{2FFEEF61-F52D-4817-8806-BC7432B093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8157" y="2387009"/>
            <a:ext cx="2778642" cy="2083981"/>
          </a:xfrm>
          <a:prstGeom prst="rect">
            <a:avLst/>
          </a:prstGeom>
        </p:spPr>
      </p:pic>
    </p:spTree>
    <p:extLst>
      <p:ext uri="{BB962C8B-B14F-4D97-AF65-F5344CB8AC3E}">
        <p14:creationId xmlns:p14="http://schemas.microsoft.com/office/powerpoint/2010/main" val="2313073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8337" y="1525773"/>
            <a:ext cx="8000041" cy="4659488"/>
          </a:xfrm>
        </p:spPr>
        <p:txBody>
          <a:bodyPr>
            <a:noAutofit/>
          </a:bodyPr>
          <a:lstStyle/>
          <a:p>
            <a:pPr marL="0" indent="0" algn="just">
              <a:lnSpc>
                <a:spcPct val="90000"/>
              </a:lnSpc>
              <a:buNone/>
            </a:pPr>
            <a:r>
              <a:rPr lang="en-US" b="1" dirty="0">
                <a:latin typeface="Calibri" panose="020F0502020204030204" pitchFamily="34" charset="0"/>
                <a:cs typeface="Calibri" panose="020F0502020204030204" pitchFamily="34" charset="0"/>
              </a:rPr>
              <a:t>Section 1: </a:t>
            </a:r>
            <a:r>
              <a:rPr lang="en-US" dirty="0">
                <a:latin typeface="Calibri" panose="020F0502020204030204" pitchFamily="34" charset="0"/>
                <a:cs typeface="Calibri" panose="020F0502020204030204" pitchFamily="34" charset="0"/>
              </a:rPr>
              <a:t>Nutrient Criterion (Narrative)</a:t>
            </a:r>
          </a:p>
          <a:p>
            <a:pPr marL="0" indent="0" algn="just">
              <a:lnSpc>
                <a:spcPct val="90000"/>
              </a:lnSpc>
              <a:buNone/>
            </a:pPr>
            <a:r>
              <a:rPr lang="en-US" b="1" dirty="0">
                <a:latin typeface="Calibri" panose="020F0502020204030204" pitchFamily="34" charset="0"/>
                <a:cs typeface="Calibri" panose="020F0502020204030204" pitchFamily="34" charset="0"/>
              </a:rPr>
              <a:t>Section 2: </a:t>
            </a:r>
            <a:r>
              <a:rPr lang="en-US" dirty="0">
                <a:latin typeface="Calibri" panose="020F0502020204030204" pitchFamily="34" charset="0"/>
                <a:cs typeface="Calibri" panose="020F0502020204030204" pitchFamily="34" charset="0"/>
              </a:rPr>
              <a:t>Minimum Criteria for All Surface Waters</a:t>
            </a:r>
          </a:p>
          <a:p>
            <a:pPr marL="0" indent="0" algn="just">
              <a:lnSpc>
                <a:spcPct val="90000"/>
              </a:lnSpc>
              <a:buNone/>
            </a:pPr>
            <a:r>
              <a:rPr lang="en-US" b="1" dirty="0">
                <a:latin typeface="Calibri" panose="020F0502020204030204" pitchFamily="34" charset="0"/>
                <a:cs typeface="Calibri" panose="020F0502020204030204" pitchFamily="34" charset="0"/>
              </a:rPr>
              <a:t>Section 3: </a:t>
            </a:r>
            <a:r>
              <a:rPr lang="en-US" dirty="0">
                <a:latin typeface="Calibri" panose="020F0502020204030204" pitchFamily="34" charset="0"/>
                <a:cs typeface="Calibri" panose="020F0502020204030204" pitchFamily="34" charset="0"/>
              </a:rPr>
              <a:t>Use designations and flows for criteria</a:t>
            </a:r>
          </a:p>
          <a:p>
            <a:pPr marL="0" indent="0" algn="just">
              <a:lnSpc>
                <a:spcPct val="90000"/>
              </a:lnSpc>
              <a:buNone/>
            </a:pPr>
            <a:r>
              <a:rPr lang="en-US" b="1" dirty="0">
                <a:latin typeface="Calibri" panose="020F0502020204030204" pitchFamily="34" charset="0"/>
                <a:cs typeface="Calibri" panose="020F0502020204030204" pitchFamily="34" charset="0"/>
              </a:rPr>
              <a:t>Section 4: </a:t>
            </a:r>
            <a:r>
              <a:rPr lang="en-US" dirty="0">
                <a:latin typeface="Calibri" panose="020F0502020204030204" pitchFamily="34" charset="0"/>
                <a:cs typeface="Calibri" panose="020F0502020204030204" pitchFamily="34" charset="0"/>
              </a:rPr>
              <a:t>Aquatic Habitat</a:t>
            </a:r>
          </a:p>
          <a:p>
            <a:pPr marL="0" indent="0" algn="just">
              <a:lnSpc>
                <a:spcPct val="90000"/>
              </a:lnSpc>
              <a:buNone/>
            </a:pPr>
            <a:r>
              <a:rPr lang="en-US" b="1" dirty="0">
                <a:latin typeface="Calibri" panose="020F0502020204030204" pitchFamily="34" charset="0"/>
                <a:cs typeface="Calibri" panose="020F0502020204030204" pitchFamily="34" charset="0"/>
              </a:rPr>
              <a:t>Section 5: </a:t>
            </a:r>
            <a:r>
              <a:rPr lang="en-US" dirty="0">
                <a:latin typeface="Calibri" panose="020F0502020204030204" pitchFamily="34" charset="0"/>
                <a:cs typeface="Calibri" panose="020F0502020204030204" pitchFamily="34" charset="0"/>
              </a:rPr>
              <a:t>Domestic Water Supply</a:t>
            </a:r>
          </a:p>
          <a:p>
            <a:pPr marL="0" indent="0" algn="just">
              <a:lnSpc>
                <a:spcPct val="90000"/>
              </a:lnSpc>
              <a:buNone/>
            </a:pPr>
            <a:r>
              <a:rPr lang="en-US" b="1" dirty="0">
                <a:latin typeface="Calibri" panose="020F0502020204030204" pitchFamily="34" charset="0"/>
                <a:cs typeface="Calibri" panose="020F0502020204030204" pitchFamily="34" charset="0"/>
              </a:rPr>
              <a:t>Section 6: </a:t>
            </a:r>
            <a:r>
              <a:rPr lang="en-US" dirty="0">
                <a:latin typeface="Calibri" panose="020F0502020204030204" pitchFamily="34" charset="0"/>
                <a:cs typeface="Calibri" panose="020F0502020204030204" pitchFamily="34" charset="0"/>
              </a:rPr>
              <a:t>Pollutant Limits (Table)</a:t>
            </a:r>
          </a:p>
          <a:p>
            <a:pPr marL="0" indent="0">
              <a:lnSpc>
                <a:spcPct val="90000"/>
              </a:lnSpc>
              <a:buNone/>
            </a:pPr>
            <a:r>
              <a:rPr lang="en-US" b="1" dirty="0">
                <a:latin typeface="Calibri" panose="020F0502020204030204" pitchFamily="34" charset="0"/>
                <a:cs typeface="Calibri" panose="020F0502020204030204" pitchFamily="34" charset="0"/>
              </a:rPr>
              <a:t>Section 7: </a:t>
            </a:r>
            <a:r>
              <a:rPr lang="en-US" dirty="0">
                <a:latin typeface="Calibri" panose="020F0502020204030204" pitchFamily="34" charset="0"/>
                <a:cs typeface="Calibri" panose="020F0502020204030204" pitchFamily="34" charset="0"/>
              </a:rPr>
              <a:t>Recreational Limits (</a:t>
            </a:r>
            <a:r>
              <a:rPr lang="en-US" i="1" dirty="0">
                <a:latin typeface="Calibri" panose="020F0502020204030204" pitchFamily="34" charset="0"/>
                <a:cs typeface="Calibri" panose="020F0502020204030204" pitchFamily="34" charset="0"/>
              </a:rPr>
              <a:t>E. coli</a:t>
            </a:r>
            <a:r>
              <a:rPr lang="en-US" dirty="0">
                <a:latin typeface="Calibri" panose="020F0502020204030204" pitchFamily="34" charset="0"/>
                <a:cs typeface="Calibri" panose="020F0502020204030204" pitchFamily="34" charset="0"/>
              </a:rPr>
              <a:t>, fecal coliform, pH)</a:t>
            </a:r>
          </a:p>
          <a:p>
            <a:pPr marL="0" indent="0" algn="just">
              <a:lnSpc>
                <a:spcPct val="90000"/>
              </a:lnSpc>
              <a:buNone/>
            </a:pPr>
            <a:r>
              <a:rPr lang="en-US" b="1" dirty="0">
                <a:latin typeface="Calibri" panose="020F0502020204030204" pitchFamily="34" charset="0"/>
                <a:cs typeface="Calibri" panose="020F0502020204030204" pitchFamily="34" charset="0"/>
              </a:rPr>
              <a:t>Section 8: </a:t>
            </a:r>
            <a:r>
              <a:rPr lang="en-US" dirty="0">
                <a:latin typeface="Calibri" panose="020F0502020204030204" pitchFamily="34" charset="0"/>
                <a:cs typeface="Calibri" panose="020F0502020204030204" pitchFamily="34" charset="0"/>
              </a:rPr>
              <a:t>Outstanding Resource Waters</a:t>
            </a:r>
          </a:p>
          <a:p>
            <a:pPr marL="0" indent="0" algn="just">
              <a:lnSpc>
                <a:spcPct val="90000"/>
              </a:lnSpc>
              <a:buNone/>
            </a:pPr>
            <a:r>
              <a:rPr lang="en-US" b="1" dirty="0">
                <a:latin typeface="Calibri" panose="020F0502020204030204" pitchFamily="34" charset="0"/>
                <a:cs typeface="Calibri" panose="020F0502020204030204" pitchFamily="34" charset="0"/>
              </a:rPr>
              <a:t>Section 9: </a:t>
            </a:r>
            <a:r>
              <a:rPr lang="en-US" dirty="0">
                <a:latin typeface="Calibri" panose="020F0502020204030204" pitchFamily="34" charset="0"/>
                <a:cs typeface="Calibri" panose="020F0502020204030204" pitchFamily="34" charset="0"/>
              </a:rPr>
              <a:t>Ohio River</a:t>
            </a:r>
          </a:p>
          <a:p>
            <a:pPr marL="0" indent="0" algn="just">
              <a:lnSpc>
                <a:spcPct val="90000"/>
              </a:lnSpc>
              <a:buNone/>
            </a:pPr>
            <a:r>
              <a:rPr lang="en-US" b="1" dirty="0">
                <a:latin typeface="Calibri" panose="020F0502020204030204" pitchFamily="34" charset="0"/>
                <a:cs typeface="Calibri" panose="020F0502020204030204" pitchFamily="34" charset="0"/>
              </a:rPr>
              <a:t>Section 10: </a:t>
            </a:r>
            <a:r>
              <a:rPr lang="en-US" dirty="0">
                <a:latin typeface="Calibri" panose="020F0502020204030204" pitchFamily="34" charset="0"/>
                <a:cs typeface="Calibri" panose="020F0502020204030204" pitchFamily="34" charset="0"/>
              </a:rPr>
              <a:t>Exemptions</a:t>
            </a:r>
          </a:p>
        </p:txBody>
      </p:sp>
      <p:sp>
        <p:nvSpPr>
          <p:cNvPr id="4" name="Title 3"/>
          <p:cNvSpPr>
            <a:spLocks noGrp="1"/>
          </p:cNvSpPr>
          <p:nvPr>
            <p:ph type="title"/>
          </p:nvPr>
        </p:nvSpPr>
        <p:spPr>
          <a:xfrm>
            <a:off x="393087" y="212652"/>
            <a:ext cx="8315292" cy="1143000"/>
          </a:xfrm>
        </p:spPr>
        <p:txBody>
          <a:bodyPr/>
          <a:lstStyle/>
          <a:p>
            <a:r>
              <a:rPr lang="en-US" sz="3200" dirty="0">
                <a:latin typeface="+mj-lt"/>
              </a:rPr>
              <a:t>Water Quality Standards: </a:t>
            </a:r>
            <a:br>
              <a:rPr lang="en-US" sz="3200" dirty="0">
                <a:latin typeface="+mj-lt"/>
              </a:rPr>
            </a:br>
            <a:r>
              <a:rPr lang="en-US" sz="3200" dirty="0">
                <a:latin typeface="+mj-lt"/>
              </a:rPr>
              <a:t>Kentucky Criteria – 401 KAR 10:031</a:t>
            </a:r>
          </a:p>
        </p:txBody>
      </p:sp>
    </p:spTree>
    <p:extLst>
      <p:ext uri="{BB962C8B-B14F-4D97-AF65-F5344CB8AC3E}">
        <p14:creationId xmlns:p14="http://schemas.microsoft.com/office/powerpoint/2010/main" val="745575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9598" y="1552353"/>
            <a:ext cx="7501267" cy="4619847"/>
          </a:xfrm>
        </p:spPr>
        <p:txBody>
          <a:bodyPr>
            <a:noAutofit/>
          </a:bodyPr>
          <a:lstStyle/>
          <a:p>
            <a:pPr marL="0" indent="0">
              <a:lnSpc>
                <a:spcPct val="80000"/>
              </a:lnSpc>
              <a:buNone/>
            </a:pPr>
            <a:r>
              <a:rPr lang="en-US" sz="2600" b="1" dirty="0">
                <a:latin typeface="Calibri" panose="020F0502020204030204" pitchFamily="34" charset="0"/>
                <a:cs typeface="Calibri" panose="020F0502020204030204" pitchFamily="34" charset="0"/>
              </a:rPr>
              <a:t>Surface waters shall not be aesthetically or otherwise degraded by substances that:</a:t>
            </a:r>
          </a:p>
          <a:p>
            <a:pPr marL="342884" lvl="1" indent="0">
              <a:lnSpc>
                <a:spcPct val="80000"/>
              </a:lnSpc>
              <a:buNone/>
            </a:pPr>
            <a:r>
              <a:rPr lang="en-US" sz="2600" dirty="0">
                <a:latin typeface="Calibri" panose="020F0502020204030204" pitchFamily="34" charset="0"/>
                <a:cs typeface="Calibri" panose="020F0502020204030204" pitchFamily="34" charset="0"/>
              </a:rPr>
              <a:t>(a) Form objectionable deposits;</a:t>
            </a:r>
          </a:p>
          <a:p>
            <a:pPr marL="342884" lvl="1" indent="0">
              <a:lnSpc>
                <a:spcPct val="80000"/>
              </a:lnSpc>
              <a:buNone/>
            </a:pPr>
            <a:r>
              <a:rPr lang="en-US" sz="2600" dirty="0">
                <a:latin typeface="Calibri" panose="020F0502020204030204" pitchFamily="34" charset="0"/>
                <a:cs typeface="Calibri" panose="020F0502020204030204" pitchFamily="34" charset="0"/>
              </a:rPr>
              <a:t>(b) Float as debris, scum, oil, </a:t>
            </a:r>
            <a:r>
              <a:rPr lang="en-US" sz="2600" dirty="0" err="1">
                <a:latin typeface="Calibri" panose="020F0502020204030204" pitchFamily="34" charset="0"/>
                <a:cs typeface="Calibri" panose="020F0502020204030204" pitchFamily="34" charset="0"/>
              </a:rPr>
              <a:t>etc</a:t>
            </a:r>
            <a:r>
              <a:rPr lang="en-US" sz="2600" dirty="0">
                <a:latin typeface="Calibri" panose="020F0502020204030204" pitchFamily="34" charset="0"/>
                <a:cs typeface="Calibri" panose="020F0502020204030204" pitchFamily="34" charset="0"/>
              </a:rPr>
              <a:t> to form a nuisance;</a:t>
            </a:r>
          </a:p>
          <a:p>
            <a:pPr marL="342884" lvl="1" indent="0">
              <a:lnSpc>
                <a:spcPct val="80000"/>
              </a:lnSpc>
              <a:buNone/>
            </a:pPr>
            <a:r>
              <a:rPr lang="en-US" sz="2600" dirty="0">
                <a:latin typeface="Calibri" panose="020F0502020204030204" pitchFamily="34" charset="0"/>
                <a:cs typeface="Calibri" panose="020F0502020204030204" pitchFamily="34" charset="0"/>
              </a:rPr>
              <a:t>(c) Produce objectionable color, odor, taste, or turbidity;</a:t>
            </a:r>
          </a:p>
          <a:p>
            <a:pPr marL="342884" lvl="1" indent="0">
              <a:lnSpc>
                <a:spcPct val="80000"/>
              </a:lnSpc>
              <a:buNone/>
            </a:pPr>
            <a:r>
              <a:rPr lang="en-US" sz="2600" dirty="0">
                <a:latin typeface="Calibri" panose="020F0502020204030204" pitchFamily="34" charset="0"/>
                <a:cs typeface="Calibri" panose="020F0502020204030204" pitchFamily="34" charset="0"/>
              </a:rPr>
              <a:t>(d) Injure, are chronically or acutely toxic or produce adverse responses in humans, animals, fish and other aquatic life;</a:t>
            </a:r>
          </a:p>
          <a:p>
            <a:pPr marL="342884" lvl="1" indent="0">
              <a:lnSpc>
                <a:spcPct val="80000"/>
              </a:lnSpc>
              <a:buNone/>
            </a:pPr>
            <a:r>
              <a:rPr lang="en-US" sz="2600" dirty="0">
                <a:latin typeface="Calibri" panose="020F0502020204030204" pitchFamily="34" charset="0"/>
                <a:cs typeface="Calibri" panose="020F0502020204030204" pitchFamily="34" charset="0"/>
              </a:rPr>
              <a:t>(e) Produce undesirable aquatic life or result in the dominance of nuisance species</a:t>
            </a:r>
          </a:p>
          <a:p>
            <a:pPr marL="342884" lvl="1" indent="0">
              <a:lnSpc>
                <a:spcPct val="80000"/>
              </a:lnSpc>
              <a:buNone/>
            </a:pPr>
            <a:r>
              <a:rPr lang="en-US" sz="2600" dirty="0">
                <a:latin typeface="Calibri" panose="020F0502020204030204" pitchFamily="34" charset="0"/>
                <a:cs typeface="Calibri" panose="020F0502020204030204" pitchFamily="34" charset="0"/>
              </a:rPr>
              <a:t>(f) Cause fish flesh tainting.</a:t>
            </a:r>
          </a:p>
        </p:txBody>
      </p:sp>
      <p:sp>
        <p:nvSpPr>
          <p:cNvPr id="4" name="Title 3"/>
          <p:cNvSpPr>
            <a:spLocks noGrp="1"/>
          </p:cNvSpPr>
          <p:nvPr>
            <p:ph type="title"/>
          </p:nvPr>
        </p:nvSpPr>
        <p:spPr>
          <a:xfrm>
            <a:off x="414354" y="386316"/>
            <a:ext cx="8315292" cy="857250"/>
          </a:xfrm>
        </p:spPr>
        <p:txBody>
          <a:bodyPr/>
          <a:lstStyle/>
          <a:p>
            <a:r>
              <a:rPr lang="en-US" sz="3600" dirty="0">
                <a:latin typeface="Calibri" panose="020F0502020204030204" pitchFamily="34" charset="0"/>
              </a:rPr>
              <a:t>Water Quality Standards: </a:t>
            </a:r>
            <a:br>
              <a:rPr lang="en-US" sz="3600" dirty="0">
                <a:latin typeface="Calibri" panose="020F0502020204030204" pitchFamily="34" charset="0"/>
              </a:rPr>
            </a:br>
            <a:r>
              <a:rPr lang="en-US" sz="3200" dirty="0">
                <a:solidFill>
                  <a:schemeClr val="tx2"/>
                </a:solidFill>
                <a:latin typeface="Calibri" panose="020F0502020204030204" pitchFamily="34" charset="0"/>
              </a:rPr>
              <a:t>Example of </a:t>
            </a:r>
            <a:r>
              <a:rPr lang="en-US" sz="3200" u="sng" dirty="0">
                <a:solidFill>
                  <a:schemeClr val="tx2"/>
                </a:solidFill>
                <a:latin typeface="Calibri" panose="020F0502020204030204" pitchFamily="34" charset="0"/>
              </a:rPr>
              <a:t>Narrative Criteria</a:t>
            </a:r>
            <a:br>
              <a:rPr lang="en-US" sz="3200" u="sng" dirty="0">
                <a:solidFill>
                  <a:schemeClr val="tx2"/>
                </a:solidFill>
                <a:latin typeface="Calibri" panose="020F0502020204030204" pitchFamily="34" charset="0"/>
              </a:rPr>
            </a:br>
            <a:r>
              <a:rPr lang="en-US" sz="2400" dirty="0"/>
              <a:t>(10:031 Section 2)</a:t>
            </a:r>
            <a:endParaRPr lang="en-US" sz="2400" u="sng" dirty="0">
              <a:solidFill>
                <a:schemeClr val="tx2"/>
              </a:solidFill>
              <a:latin typeface="Calibri" panose="020F0502020204030204" pitchFamily="34" charset="0"/>
            </a:endParaRPr>
          </a:p>
        </p:txBody>
      </p:sp>
    </p:spTree>
    <p:extLst>
      <p:ext uri="{BB962C8B-B14F-4D97-AF65-F5344CB8AC3E}">
        <p14:creationId xmlns:p14="http://schemas.microsoft.com/office/powerpoint/2010/main" val="3205492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8316" y="1436701"/>
            <a:ext cx="7081284" cy="5144879"/>
          </a:xfrm>
        </p:spPr>
        <p:txBody>
          <a:bodyPr>
            <a:noAutofit/>
          </a:bodyPr>
          <a:lstStyle/>
          <a:p>
            <a:pPr marL="0" indent="0">
              <a:buNone/>
            </a:pPr>
            <a:r>
              <a:rPr lang="en-US" sz="2600" dirty="0">
                <a:latin typeface="Calibri" panose="020F0502020204030204" pitchFamily="34" charset="0"/>
                <a:cs typeface="Calibri" panose="020F0502020204030204" pitchFamily="34" charset="0"/>
              </a:rPr>
              <a:t> Chemical/Bacteriological Numeric Criteria</a:t>
            </a:r>
          </a:p>
          <a:p>
            <a:pPr lvl="1"/>
            <a:r>
              <a:rPr lang="en-US" sz="2600" dirty="0">
                <a:latin typeface="Calibri" panose="020F0502020204030204" pitchFamily="34" charset="0"/>
                <a:cs typeface="Calibri" panose="020F0502020204030204" pitchFamily="34" charset="0"/>
              </a:rPr>
              <a:t>Magnitude or concentration</a:t>
            </a:r>
          </a:p>
          <a:p>
            <a:pPr lvl="1"/>
            <a:r>
              <a:rPr lang="en-US" sz="2600" dirty="0">
                <a:latin typeface="Calibri" panose="020F0502020204030204" pitchFamily="34" charset="0"/>
                <a:cs typeface="Calibri" panose="020F0502020204030204" pitchFamily="34" charset="0"/>
              </a:rPr>
              <a:t>Duration or averaging period</a:t>
            </a:r>
          </a:p>
          <a:p>
            <a:pPr lvl="1"/>
            <a:r>
              <a:rPr lang="en-US" sz="2600" dirty="0">
                <a:latin typeface="Calibri" panose="020F0502020204030204" pitchFamily="34" charset="0"/>
                <a:cs typeface="Calibri" panose="020F0502020204030204" pitchFamily="34" charset="0"/>
              </a:rPr>
              <a:t>Frequency or return interval</a:t>
            </a:r>
          </a:p>
          <a:p>
            <a:pPr marL="0" indent="0">
              <a:buNone/>
            </a:pPr>
            <a:r>
              <a:rPr lang="en-US" sz="2600" dirty="0">
                <a:latin typeface="Calibri" panose="020F0502020204030204" pitchFamily="34" charset="0"/>
                <a:cs typeface="Calibri" panose="020F0502020204030204" pitchFamily="34" charset="0"/>
              </a:rPr>
              <a:t>Habitat/Biological Indicators</a:t>
            </a:r>
          </a:p>
          <a:p>
            <a:pPr lvl="1"/>
            <a:r>
              <a:rPr lang="en-US" sz="2600" dirty="0">
                <a:latin typeface="Calibri" panose="020F0502020204030204" pitchFamily="34" charset="0"/>
                <a:cs typeface="Calibri" panose="020F0502020204030204" pitchFamily="34" charset="0"/>
              </a:rPr>
              <a:t>Require field sampling and studies</a:t>
            </a:r>
          </a:p>
          <a:p>
            <a:pPr lvl="1"/>
            <a:r>
              <a:rPr lang="en-US" sz="2600" dirty="0">
                <a:latin typeface="Calibri" panose="020F0502020204030204" pitchFamily="34" charset="0"/>
                <a:cs typeface="Calibri" panose="020F0502020204030204" pitchFamily="34" charset="0"/>
              </a:rPr>
              <a:t>Fish, macroinvertebrates, plants, etc.</a:t>
            </a:r>
          </a:p>
          <a:p>
            <a:pPr lvl="1"/>
            <a:r>
              <a:rPr lang="en-US" sz="2600" dirty="0">
                <a:latin typeface="Calibri" panose="020F0502020204030204" pitchFamily="34" charset="0"/>
                <a:cs typeface="Calibri" panose="020F0502020204030204" pitchFamily="34" charset="0"/>
              </a:rPr>
              <a:t>Compare conditions at “study site” with relatively un-impacted “reference site”</a:t>
            </a:r>
          </a:p>
          <a:p>
            <a:pPr marL="0" indent="0">
              <a:buNone/>
            </a:pPr>
            <a:r>
              <a:rPr lang="en-US" sz="2600" dirty="0">
                <a:latin typeface="Calibri" panose="020F0502020204030204" pitchFamily="34" charset="0"/>
                <a:cs typeface="Calibri" panose="020F0502020204030204" pitchFamily="34" charset="0"/>
              </a:rPr>
              <a:t>Whole Toxicity </a:t>
            </a:r>
          </a:p>
        </p:txBody>
      </p:sp>
      <p:sp>
        <p:nvSpPr>
          <p:cNvPr id="4" name="Title 3"/>
          <p:cNvSpPr>
            <a:spLocks noGrp="1"/>
          </p:cNvSpPr>
          <p:nvPr>
            <p:ph type="title"/>
          </p:nvPr>
        </p:nvSpPr>
        <p:spPr>
          <a:xfrm>
            <a:off x="414354" y="276420"/>
            <a:ext cx="8315292" cy="857250"/>
          </a:xfrm>
        </p:spPr>
        <p:txBody>
          <a:bodyPr/>
          <a:lstStyle/>
          <a:p>
            <a:r>
              <a:rPr lang="en-US" sz="3600" dirty="0"/>
              <a:t>Water Quality Standards: </a:t>
            </a:r>
            <a:br>
              <a:rPr lang="en-US" dirty="0"/>
            </a:br>
            <a:r>
              <a:rPr lang="en-US" sz="3200" u="sng" dirty="0">
                <a:solidFill>
                  <a:schemeClr val="tx2"/>
                </a:solidFill>
              </a:rPr>
              <a:t>Numeric Criteria vs. Indicators</a:t>
            </a:r>
          </a:p>
        </p:txBody>
      </p:sp>
    </p:spTree>
    <p:extLst>
      <p:ext uri="{BB962C8B-B14F-4D97-AF65-F5344CB8AC3E}">
        <p14:creationId xmlns:p14="http://schemas.microsoft.com/office/powerpoint/2010/main" val="2437860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4113" y="1595561"/>
            <a:ext cx="8035774" cy="4211409"/>
          </a:xfrm>
          <a:prstGeom prst="rect">
            <a:avLst/>
          </a:prstGeom>
        </p:spPr>
        <p:txBody>
          <a:bodyPr wrap="square">
            <a:spAutoFit/>
          </a:bodyPr>
          <a:lstStyle/>
          <a:p>
            <a:r>
              <a:rPr lang="en-US" sz="2800" dirty="0">
                <a:latin typeface="Calibri" panose="020F0502020204030204" pitchFamily="34" charset="0"/>
              </a:rPr>
              <a:t>Toxicity of pollutants – levels harmful to humans or </a:t>
            </a:r>
          </a:p>
          <a:p>
            <a:r>
              <a:rPr lang="en-US" sz="2800" dirty="0">
                <a:latin typeface="Calibri" panose="020F0502020204030204" pitchFamily="34" charset="0"/>
              </a:rPr>
              <a:t>aquatic life  </a:t>
            </a:r>
          </a:p>
          <a:p>
            <a:endParaRPr lang="en-US" sz="1200" dirty="0">
              <a:latin typeface="Calibri" panose="020F0502020204030204" pitchFamily="34" charset="0"/>
            </a:endParaRPr>
          </a:p>
          <a:p>
            <a:pPr>
              <a:lnSpc>
                <a:spcPts val="1875"/>
              </a:lnSpc>
            </a:pPr>
            <a:endParaRPr lang="en-US" sz="2800" dirty="0">
              <a:latin typeface="Calibri" panose="020F0502020204030204" pitchFamily="34" charset="0"/>
            </a:endParaRPr>
          </a:p>
          <a:p>
            <a:pPr lvl="1">
              <a:lnSpc>
                <a:spcPts val="1875"/>
              </a:lnSpc>
            </a:pPr>
            <a:r>
              <a:rPr lang="en-US" sz="2800" u="sng" dirty="0">
                <a:latin typeface="Calibri" panose="020F0502020204030204" pitchFamily="34" charset="0"/>
              </a:rPr>
              <a:t>Acute</a:t>
            </a:r>
          </a:p>
          <a:p>
            <a:pPr marL="1028649" lvl="2" indent="-342884">
              <a:buFont typeface="Arial" panose="020B0604020202020204" pitchFamily="34" charset="0"/>
              <a:buChar char="•"/>
            </a:pPr>
            <a:r>
              <a:rPr lang="en-US" sz="2800" dirty="0">
                <a:latin typeface="Calibri" panose="020F0502020204030204" pitchFamily="34" charset="0"/>
              </a:rPr>
              <a:t>higher levels over short time period</a:t>
            </a:r>
          </a:p>
          <a:p>
            <a:pPr marL="1028649" lvl="2" indent="-342884">
              <a:buFont typeface="Arial" panose="020B0604020202020204" pitchFamily="34" charset="0"/>
              <a:buChar char="•"/>
            </a:pPr>
            <a:r>
              <a:rPr lang="en-US" sz="2800" dirty="0">
                <a:latin typeface="Calibri" panose="020F0502020204030204" pitchFamily="34" charset="0"/>
              </a:rPr>
              <a:t>more immediate impacts</a:t>
            </a:r>
          </a:p>
          <a:p>
            <a:pPr lvl="1"/>
            <a:r>
              <a:rPr lang="en-US" sz="2800" u="sng" dirty="0">
                <a:latin typeface="Calibri" panose="020F0502020204030204" pitchFamily="34" charset="0"/>
              </a:rPr>
              <a:t>Chronic </a:t>
            </a:r>
          </a:p>
          <a:p>
            <a:pPr marL="1028649" lvl="2" indent="-342884">
              <a:buFont typeface="Arial" panose="020B0604020202020204" pitchFamily="34" charset="0"/>
              <a:buChar char="•"/>
            </a:pPr>
            <a:r>
              <a:rPr lang="en-US" sz="2800" dirty="0">
                <a:latin typeface="Calibri" panose="020F0502020204030204" pitchFamily="34" charset="0"/>
              </a:rPr>
              <a:t>lower levels over longer time period</a:t>
            </a:r>
          </a:p>
          <a:p>
            <a:pPr marL="1028649" lvl="2" indent="-342884">
              <a:buFont typeface="Arial" panose="020B0604020202020204" pitchFamily="34" charset="0"/>
              <a:buChar char="•"/>
            </a:pPr>
            <a:r>
              <a:rPr lang="en-US" sz="2800" dirty="0">
                <a:latin typeface="Calibri" panose="020F0502020204030204" pitchFamily="34" charset="0"/>
              </a:rPr>
              <a:t>may accumulate/concentrate over time in organisms</a:t>
            </a:r>
          </a:p>
        </p:txBody>
      </p:sp>
      <p:sp>
        <p:nvSpPr>
          <p:cNvPr id="6146" name="Text Box 3"/>
          <p:cNvSpPr txBox="1">
            <a:spLocks noChangeArrowheads="1"/>
          </p:cNvSpPr>
          <p:nvPr/>
        </p:nvSpPr>
        <p:spPr bwMode="auto">
          <a:xfrm>
            <a:off x="554113" y="303743"/>
            <a:ext cx="7715250" cy="1461939"/>
          </a:xfrm>
          <a:prstGeom prst="rect">
            <a:avLst/>
          </a:prstGeom>
          <a:noFill/>
          <a:ln w="9525">
            <a:noFill/>
            <a:miter lim="800000"/>
            <a:headEnd/>
            <a:tailEnd/>
          </a:ln>
        </p:spPr>
        <p:txBody>
          <a:bodyPr wrap="square">
            <a:spAutoFit/>
          </a:bodyPr>
          <a:lstStyle/>
          <a:p>
            <a:pPr algn="ctr">
              <a:defRPr/>
            </a:pPr>
            <a:r>
              <a:rPr lang="en-US" sz="3600" b="1" dirty="0">
                <a:latin typeface="Calibri" panose="020F0502020204030204" pitchFamily="34" charset="0"/>
              </a:rPr>
              <a:t>Water Quality Standards Program</a:t>
            </a:r>
          </a:p>
          <a:p>
            <a:pPr algn="ctr">
              <a:defRPr/>
            </a:pPr>
            <a:r>
              <a:rPr lang="en-US" sz="3200" b="1" dirty="0">
                <a:solidFill>
                  <a:schemeClr val="tx2"/>
                </a:solidFill>
                <a:latin typeface="Calibri" panose="020F0502020204030204" pitchFamily="34" charset="0"/>
              </a:rPr>
              <a:t>Water Quality Criteria in Kentucky</a:t>
            </a:r>
          </a:p>
          <a:p>
            <a:pPr algn="ctr">
              <a:defRPr/>
            </a:pPr>
            <a:endParaRPr lang="en-US" sz="2100" b="1" dirty="0">
              <a:latin typeface="Calibri" panose="020F0502020204030204" pitchFamily="34" charset="0"/>
            </a:endParaRPr>
          </a:p>
        </p:txBody>
      </p:sp>
      <p:pic>
        <p:nvPicPr>
          <p:cNvPr id="2" name="Picture 1">
            <a:extLst>
              <a:ext uri="{FF2B5EF4-FFF2-40B4-BE49-F238E27FC236}">
                <a16:creationId xmlns:a16="http://schemas.microsoft.com/office/drawing/2014/main" id="{212E01B2-244E-4B5A-84C9-342E6C94B065}"/>
              </a:ext>
            </a:extLst>
          </p:cNvPr>
          <p:cNvPicPr>
            <a:picLocks noChangeAspect="1"/>
          </p:cNvPicPr>
          <p:nvPr/>
        </p:nvPicPr>
        <p:blipFill>
          <a:blip r:embed="rId3"/>
          <a:stretch>
            <a:fillRect/>
          </a:stretch>
        </p:blipFill>
        <p:spPr>
          <a:xfrm>
            <a:off x="7625868" y="3535300"/>
            <a:ext cx="964019" cy="913281"/>
          </a:xfrm>
          <a:prstGeom prst="rect">
            <a:avLst/>
          </a:prstGeom>
        </p:spPr>
      </p:pic>
      <p:pic>
        <p:nvPicPr>
          <p:cNvPr id="3" name="Picture 2">
            <a:extLst>
              <a:ext uri="{FF2B5EF4-FFF2-40B4-BE49-F238E27FC236}">
                <a16:creationId xmlns:a16="http://schemas.microsoft.com/office/drawing/2014/main" id="{2B12AE7A-382C-4A51-B0DC-05A9C2F434AB}"/>
              </a:ext>
            </a:extLst>
          </p:cNvPr>
          <p:cNvPicPr>
            <a:picLocks noChangeAspect="1"/>
          </p:cNvPicPr>
          <p:nvPr/>
        </p:nvPicPr>
        <p:blipFill>
          <a:blip r:embed="rId4"/>
          <a:stretch>
            <a:fillRect/>
          </a:stretch>
        </p:blipFill>
        <p:spPr>
          <a:xfrm>
            <a:off x="7614309" y="2485065"/>
            <a:ext cx="964019" cy="943935"/>
          </a:xfrm>
          <a:prstGeom prst="rect">
            <a:avLst/>
          </a:prstGeom>
        </p:spPr>
      </p:pic>
    </p:spTree>
    <p:extLst>
      <p:ext uri="{BB962C8B-B14F-4D97-AF65-F5344CB8AC3E}">
        <p14:creationId xmlns:p14="http://schemas.microsoft.com/office/powerpoint/2010/main" val="413787735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8873" y="1891710"/>
            <a:ext cx="7120773" cy="4125432"/>
          </a:xfrm>
        </p:spPr>
        <p:txBody>
          <a:bodyPr>
            <a:normAutofit fontScale="92500" lnSpcReduction="10000"/>
          </a:bodyPr>
          <a:lstStyle/>
          <a:p>
            <a:pPr marL="0" indent="0">
              <a:buNone/>
            </a:pPr>
            <a:r>
              <a:rPr lang="en-US" sz="2925" b="1" u="sng" dirty="0">
                <a:latin typeface="Calibri" panose="020F0502020204030204" pitchFamily="34" charset="0"/>
              </a:rPr>
              <a:t> Bacteria Criteria: </a:t>
            </a:r>
          </a:p>
          <a:p>
            <a:pPr marL="42861" indent="0">
              <a:buNone/>
            </a:pPr>
            <a:r>
              <a:rPr lang="en-US" sz="2550" dirty="0">
                <a:latin typeface="Calibri" panose="020F0502020204030204" pitchFamily="34" charset="0"/>
              </a:rPr>
              <a:t>	</a:t>
            </a:r>
            <a:r>
              <a:rPr lang="en-US" sz="2550" b="1" dirty="0">
                <a:latin typeface="Calibri" panose="020F0502020204030204" pitchFamily="34" charset="0"/>
              </a:rPr>
              <a:t>Primary Contact Recreation </a:t>
            </a:r>
            <a:r>
              <a:rPr lang="en-US" sz="2550" dirty="0">
                <a:latin typeface="Calibri" panose="020F0502020204030204" pitchFamily="34" charset="0"/>
              </a:rPr>
              <a:t>(May 1 – Oct 31)</a:t>
            </a:r>
          </a:p>
          <a:p>
            <a:pPr lvl="2"/>
            <a:r>
              <a:rPr lang="en-US" sz="2250" dirty="0">
                <a:latin typeface="Calibri" panose="020F0502020204030204" pitchFamily="34" charset="0"/>
              </a:rPr>
              <a:t>Geometric mean of 5 samples within 30 days </a:t>
            </a:r>
            <a:br>
              <a:rPr lang="en-US" sz="2250" dirty="0">
                <a:latin typeface="Calibri" panose="020F0502020204030204" pitchFamily="34" charset="0"/>
              </a:rPr>
            </a:br>
            <a:r>
              <a:rPr lang="en-US" sz="2250" i="1" dirty="0">
                <a:latin typeface="Calibri" panose="020F0502020204030204" pitchFamily="34" charset="0"/>
              </a:rPr>
              <a:t>E. coli </a:t>
            </a:r>
            <a:r>
              <a:rPr lang="en-US" sz="2250" dirty="0">
                <a:latin typeface="Calibri" panose="020F0502020204030204" pitchFamily="34" charset="0"/>
              </a:rPr>
              <a:t>&lt; 130 </a:t>
            </a:r>
            <a:r>
              <a:rPr lang="en-US" sz="2250" dirty="0" err="1">
                <a:latin typeface="Calibri" panose="020F0502020204030204" pitchFamily="34" charset="0"/>
              </a:rPr>
              <a:t>cfu</a:t>
            </a:r>
            <a:r>
              <a:rPr lang="en-US" sz="2250" dirty="0">
                <a:latin typeface="Calibri" panose="020F0502020204030204" pitchFamily="34" charset="0"/>
              </a:rPr>
              <a:t> / 100 mL</a:t>
            </a:r>
          </a:p>
          <a:p>
            <a:pPr lvl="2"/>
            <a:r>
              <a:rPr lang="en-US" sz="2250" dirty="0">
                <a:latin typeface="Calibri" panose="020F0502020204030204" pitchFamily="34" charset="0"/>
              </a:rPr>
              <a:t>&lt;20% of samples over 30 days</a:t>
            </a:r>
            <a:br>
              <a:rPr lang="en-US" sz="2250" dirty="0">
                <a:latin typeface="Calibri" panose="020F0502020204030204" pitchFamily="34" charset="0"/>
              </a:rPr>
            </a:br>
            <a:r>
              <a:rPr lang="en-US" sz="2250" i="1" dirty="0">
                <a:latin typeface="Calibri" panose="020F0502020204030204" pitchFamily="34" charset="0"/>
              </a:rPr>
              <a:t>E. coli </a:t>
            </a:r>
            <a:r>
              <a:rPr lang="en-US" sz="2250" dirty="0">
                <a:latin typeface="Calibri" panose="020F0502020204030204" pitchFamily="34" charset="0"/>
              </a:rPr>
              <a:t>&lt; 240 </a:t>
            </a:r>
            <a:r>
              <a:rPr lang="en-US" sz="2250" dirty="0" err="1">
                <a:latin typeface="Calibri" panose="020F0502020204030204" pitchFamily="34" charset="0"/>
              </a:rPr>
              <a:t>cfu</a:t>
            </a:r>
            <a:r>
              <a:rPr lang="en-US" sz="2250" dirty="0">
                <a:latin typeface="Calibri" panose="020F0502020204030204" pitchFamily="34" charset="0"/>
              </a:rPr>
              <a:t> / 100 mL</a:t>
            </a:r>
          </a:p>
          <a:p>
            <a:pPr marL="42861" indent="0">
              <a:buNone/>
            </a:pPr>
            <a:r>
              <a:rPr lang="en-US" sz="2550" dirty="0">
                <a:latin typeface="Calibri" panose="020F0502020204030204" pitchFamily="34" charset="0"/>
              </a:rPr>
              <a:t>	</a:t>
            </a:r>
            <a:r>
              <a:rPr lang="en-US" sz="2550" b="1" dirty="0">
                <a:latin typeface="Calibri" panose="020F0502020204030204" pitchFamily="34" charset="0"/>
              </a:rPr>
              <a:t>Secondary Contact Recreation </a:t>
            </a:r>
            <a:r>
              <a:rPr lang="en-US" sz="2550" dirty="0">
                <a:latin typeface="Calibri" panose="020F0502020204030204" pitchFamily="34" charset="0"/>
              </a:rPr>
              <a:t>(all year)</a:t>
            </a:r>
          </a:p>
          <a:p>
            <a:pPr lvl="2"/>
            <a:r>
              <a:rPr lang="en-US" sz="2250" dirty="0">
                <a:latin typeface="Calibri" panose="020F0502020204030204" pitchFamily="34" charset="0"/>
              </a:rPr>
              <a:t>Geometric mean of 5 samples within 30 days</a:t>
            </a:r>
            <a:br>
              <a:rPr lang="en-US" sz="2250" dirty="0">
                <a:latin typeface="Calibri" panose="020F0502020204030204" pitchFamily="34" charset="0"/>
              </a:rPr>
            </a:br>
            <a:r>
              <a:rPr lang="en-US" sz="2250" dirty="0">
                <a:latin typeface="Calibri" panose="020F0502020204030204" pitchFamily="34" charset="0"/>
              </a:rPr>
              <a:t>Fecal coliform &lt; 1000 </a:t>
            </a:r>
            <a:r>
              <a:rPr lang="en-US" sz="2250" dirty="0" err="1">
                <a:latin typeface="Calibri" panose="020F0502020204030204" pitchFamily="34" charset="0"/>
              </a:rPr>
              <a:t>cfu</a:t>
            </a:r>
            <a:r>
              <a:rPr lang="en-US" sz="2250" dirty="0">
                <a:latin typeface="Calibri" panose="020F0502020204030204" pitchFamily="34" charset="0"/>
              </a:rPr>
              <a:t> / 100 mL</a:t>
            </a:r>
          </a:p>
          <a:p>
            <a:pPr lvl="2"/>
            <a:r>
              <a:rPr lang="en-US" sz="2250" dirty="0">
                <a:latin typeface="Calibri" panose="020F0502020204030204" pitchFamily="34" charset="0"/>
              </a:rPr>
              <a:t>&lt;20% over 30 days</a:t>
            </a:r>
            <a:br>
              <a:rPr lang="en-US" sz="2250" dirty="0">
                <a:latin typeface="Calibri" panose="020F0502020204030204" pitchFamily="34" charset="0"/>
              </a:rPr>
            </a:br>
            <a:r>
              <a:rPr lang="en-US" sz="2250" dirty="0">
                <a:latin typeface="Calibri" panose="020F0502020204030204" pitchFamily="34" charset="0"/>
              </a:rPr>
              <a:t>Fecal coliform &lt; 2000 </a:t>
            </a:r>
            <a:r>
              <a:rPr lang="en-US" sz="2250" dirty="0" err="1">
                <a:latin typeface="Calibri" panose="020F0502020204030204" pitchFamily="34" charset="0"/>
              </a:rPr>
              <a:t>cfu</a:t>
            </a:r>
            <a:r>
              <a:rPr lang="en-US" sz="2250" dirty="0">
                <a:latin typeface="Calibri" panose="020F0502020204030204" pitchFamily="34" charset="0"/>
              </a:rPr>
              <a:t> / 100 mL</a:t>
            </a:r>
          </a:p>
          <a:p>
            <a:pPr lvl="2"/>
            <a:endParaRPr lang="en-US" sz="1500" dirty="0"/>
          </a:p>
          <a:p>
            <a:pPr lvl="2"/>
            <a:endParaRPr lang="en-US" dirty="0"/>
          </a:p>
          <a:p>
            <a:pPr lvl="1"/>
            <a:endParaRPr lang="en-US" dirty="0"/>
          </a:p>
          <a:p>
            <a:pPr lvl="1"/>
            <a:endParaRPr lang="en-US" dirty="0"/>
          </a:p>
        </p:txBody>
      </p:sp>
      <p:sp>
        <p:nvSpPr>
          <p:cNvPr id="4" name="Title 3"/>
          <p:cNvSpPr>
            <a:spLocks noGrp="1"/>
          </p:cNvSpPr>
          <p:nvPr>
            <p:ph type="title"/>
          </p:nvPr>
        </p:nvSpPr>
        <p:spPr>
          <a:xfrm>
            <a:off x="414354" y="416332"/>
            <a:ext cx="8315292" cy="857250"/>
          </a:xfrm>
        </p:spPr>
        <p:txBody>
          <a:bodyPr/>
          <a:lstStyle/>
          <a:p>
            <a:r>
              <a:rPr lang="en-US" sz="3600" dirty="0"/>
              <a:t>Water Quality Standards:</a:t>
            </a:r>
            <a:br>
              <a:rPr lang="en-US" dirty="0"/>
            </a:br>
            <a:r>
              <a:rPr lang="en-US" sz="3200" dirty="0">
                <a:solidFill>
                  <a:schemeClr val="tx2"/>
                </a:solidFill>
              </a:rPr>
              <a:t>Bacteriological Examples</a:t>
            </a:r>
            <a:br>
              <a:rPr lang="en-US" sz="3200" dirty="0">
                <a:solidFill>
                  <a:schemeClr val="tx2"/>
                </a:solidFill>
              </a:rPr>
            </a:br>
            <a:r>
              <a:rPr lang="en-US" sz="2400" dirty="0"/>
              <a:t>(10:031, Section 7)</a:t>
            </a:r>
            <a:endParaRPr lang="en-US" sz="2400" dirty="0">
              <a:solidFill>
                <a:schemeClr val="tx2"/>
              </a:solidFill>
            </a:endParaRPr>
          </a:p>
        </p:txBody>
      </p:sp>
      <p:pic>
        <p:nvPicPr>
          <p:cNvPr id="5" name="Picture 1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37" y="2344501"/>
            <a:ext cx="765393" cy="70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649" y="4085572"/>
            <a:ext cx="732381" cy="70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480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4354" y="388362"/>
            <a:ext cx="8315292" cy="857250"/>
          </a:xfrm>
        </p:spPr>
        <p:txBody>
          <a:bodyPr/>
          <a:lstStyle/>
          <a:p>
            <a:r>
              <a:rPr lang="en-US" sz="3600" dirty="0"/>
              <a:t>Water Quality Standards: </a:t>
            </a:r>
            <a:br>
              <a:rPr lang="en-US" dirty="0"/>
            </a:br>
            <a:r>
              <a:rPr lang="en-US" sz="3200" dirty="0">
                <a:solidFill>
                  <a:schemeClr val="tx2"/>
                </a:solidFill>
              </a:rPr>
              <a:t>Chemical Examples</a:t>
            </a:r>
          </a:p>
        </p:txBody>
      </p:sp>
      <p:graphicFrame>
        <p:nvGraphicFramePr>
          <p:cNvPr id="5" name="Group 3"/>
          <p:cNvGraphicFramePr>
            <a:graphicFrameLocks noGrp="1"/>
          </p:cNvGraphicFramePr>
          <p:nvPr>
            <p:ph idx="1"/>
            <p:extLst>
              <p:ext uri="{D42A27DB-BD31-4B8C-83A1-F6EECF244321}">
                <p14:modId xmlns:p14="http://schemas.microsoft.com/office/powerpoint/2010/main" val="3037799769"/>
              </p:ext>
            </p:extLst>
          </p:nvPr>
        </p:nvGraphicFramePr>
        <p:xfrm>
          <a:off x="1076546" y="1400103"/>
          <a:ext cx="6990907" cy="4937760"/>
        </p:xfrm>
        <a:graphic>
          <a:graphicData uri="http://schemas.openxmlformats.org/drawingml/2006/table">
            <a:tbl>
              <a:tblPr/>
              <a:tblGrid>
                <a:gridCol w="1720603">
                  <a:extLst>
                    <a:ext uri="{9D8B030D-6E8A-4147-A177-3AD203B41FA5}">
                      <a16:colId xmlns:a16="http://schemas.microsoft.com/office/drawing/2014/main" val="20000"/>
                    </a:ext>
                  </a:extLst>
                </a:gridCol>
                <a:gridCol w="1541820">
                  <a:extLst>
                    <a:ext uri="{9D8B030D-6E8A-4147-A177-3AD203B41FA5}">
                      <a16:colId xmlns:a16="http://schemas.microsoft.com/office/drawing/2014/main" val="20001"/>
                    </a:ext>
                  </a:extLst>
                </a:gridCol>
                <a:gridCol w="1760170">
                  <a:extLst>
                    <a:ext uri="{9D8B030D-6E8A-4147-A177-3AD203B41FA5}">
                      <a16:colId xmlns:a16="http://schemas.microsoft.com/office/drawing/2014/main" val="20002"/>
                    </a:ext>
                  </a:extLst>
                </a:gridCol>
                <a:gridCol w="1968314">
                  <a:extLst>
                    <a:ext uri="{9D8B030D-6E8A-4147-A177-3AD203B41FA5}">
                      <a16:colId xmlns:a16="http://schemas.microsoft.com/office/drawing/2014/main" val="20003"/>
                    </a:ext>
                  </a:extLst>
                </a:gridCol>
              </a:tblGrid>
              <a:tr h="241961">
                <a:tc rowSpan="2">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Times New Roman" pitchFamily="18" charset="0"/>
                          <a:cs typeface="Arial" charset="0"/>
                        </a:rPr>
                        <a:t>Pollutant</a:t>
                      </a:r>
                      <a:endParaRPr kumimoji="0" lang="en-US"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Times New Roman" pitchFamily="18" charset="0"/>
                          <a:cs typeface="Arial" charset="0"/>
                        </a:rPr>
                        <a:t>Human Health Criteria in </a:t>
                      </a:r>
                      <a:r>
                        <a:rPr kumimoji="0" lang="en-US" sz="1400" b="1" i="0" u="none" strike="noStrike" cap="none" normalizeH="0" baseline="0" dirty="0">
                          <a:ln>
                            <a:noFill/>
                          </a:ln>
                          <a:solidFill>
                            <a:schemeClr val="tx1"/>
                          </a:solidFill>
                          <a:effectLst/>
                          <a:latin typeface="Symbol" pitchFamily="18" charset="2"/>
                          <a:ea typeface="Times New Roman" pitchFamily="18" charset="0"/>
                          <a:cs typeface="Arial" charset="0"/>
                        </a:rPr>
                        <a:t>m</a:t>
                      </a:r>
                      <a:r>
                        <a:rPr kumimoji="0" lang="en-US" sz="1400" b="1" i="0" u="none" strike="noStrike" cap="none" normalizeH="0" baseline="0" dirty="0">
                          <a:ln>
                            <a:noFill/>
                          </a:ln>
                          <a:solidFill>
                            <a:schemeClr val="tx1"/>
                          </a:solidFill>
                          <a:effectLst/>
                          <a:latin typeface="Arial" charset="0"/>
                          <a:ea typeface="Times New Roman" pitchFamily="18" charset="0"/>
                          <a:cs typeface="Arial" charset="0"/>
                        </a:rPr>
                        <a:t>g/L</a:t>
                      </a:r>
                      <a:r>
                        <a:rPr kumimoji="0" lang="en-US" sz="1400" b="1" i="0" u="none" strike="noStrike" cap="none" normalizeH="0" baseline="30000" dirty="0">
                          <a:ln>
                            <a:noFill/>
                          </a:ln>
                          <a:solidFill>
                            <a:schemeClr val="tx1"/>
                          </a:solidFill>
                          <a:effectLst/>
                          <a:latin typeface="Arial" charset="0"/>
                          <a:ea typeface="Times New Roman" pitchFamily="18" charset="0"/>
                          <a:cs typeface="Arial" charset="0"/>
                        </a:rPr>
                        <a:t>1</a:t>
                      </a:r>
                      <a:endParaRPr kumimoji="0" lang="en-US"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ea typeface="Times New Roman" pitchFamily="18" charset="0"/>
                          <a:cs typeface="Arial" charset="0"/>
                        </a:rPr>
                        <a:t>Warm Water Aquatic Habitat Criteria in </a:t>
                      </a:r>
                      <a:r>
                        <a:rPr kumimoji="0" lang="en-US" sz="1000" b="1" i="0" u="none" strike="noStrike" cap="none" normalizeH="0" baseline="0" dirty="0">
                          <a:ln>
                            <a:noFill/>
                          </a:ln>
                          <a:solidFill>
                            <a:schemeClr val="tx1"/>
                          </a:solidFill>
                          <a:effectLst/>
                          <a:latin typeface="Symbol" pitchFamily="18" charset="2"/>
                          <a:ea typeface="Times New Roman" pitchFamily="18" charset="0"/>
                          <a:cs typeface="Arial" charset="0"/>
                        </a:rPr>
                        <a:t>m</a:t>
                      </a:r>
                      <a:r>
                        <a:rPr kumimoji="0" lang="en-US" sz="1000" b="1" i="0" u="none" strike="noStrike" cap="none" normalizeH="0" baseline="0" dirty="0">
                          <a:ln>
                            <a:noFill/>
                          </a:ln>
                          <a:solidFill>
                            <a:schemeClr val="tx1"/>
                          </a:solidFill>
                          <a:effectLst/>
                          <a:latin typeface="Arial" charset="0"/>
                          <a:ea typeface="Times New Roman" pitchFamily="18" charset="0"/>
                          <a:cs typeface="Arial" charset="0"/>
                        </a:rPr>
                        <a:t>g/L</a:t>
                      </a:r>
                      <a:r>
                        <a:rPr kumimoji="0" lang="en-US" sz="1000" b="1" i="0" u="none" strike="noStrike" cap="none" normalizeH="0" baseline="30000" dirty="0">
                          <a:ln>
                            <a:noFill/>
                          </a:ln>
                          <a:solidFill>
                            <a:schemeClr val="tx1"/>
                          </a:solidFill>
                          <a:effectLst/>
                          <a:latin typeface="Arial" charset="0"/>
                          <a:ea typeface="Times New Roman" pitchFamily="18" charset="0"/>
                          <a:cs typeface="Arial" charset="0"/>
                        </a:rPr>
                        <a:t>2</a:t>
                      </a:r>
                      <a:endParaRPr kumimoji="0" lang="en-US" sz="10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241961">
                <a:tc vMerge="1">
                  <a:txBody>
                    <a:bodyPr/>
                    <a:lstStyle/>
                    <a:p>
                      <a:endParaRPr lang="en-US"/>
                    </a:p>
                  </a:txBody>
                  <a:tcPr/>
                </a:tc>
                <a:tc vMerge="1">
                  <a:txBody>
                    <a:bodyPr/>
                    <a:lstStyle/>
                    <a:p>
                      <a:endParaRPr lang="en-US"/>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Times New Roman" pitchFamily="18" charset="0"/>
                          <a:cs typeface="Arial" charset="0"/>
                        </a:rPr>
                        <a:t>Acute</a:t>
                      </a:r>
                      <a:endParaRPr kumimoji="0" lang="en-US"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ea typeface="Times New Roman" pitchFamily="18" charset="0"/>
                          <a:cs typeface="Arial" charset="0"/>
                        </a:rPr>
                        <a:t>Chronic</a:t>
                      </a:r>
                      <a:endParaRPr kumimoji="0" lang="en-US" sz="1400" b="1"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196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Arsenic</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10.0</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 340</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150</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196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Barium</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1000</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196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Cadmium</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5 </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e</a:t>
                      </a:r>
                      <a:r>
                        <a:rPr kumimoji="0" lang="en-US" sz="1400" b="0" i="0" u="none" strike="noStrike" cap="none" normalizeH="0" baseline="30000" dirty="0">
                          <a:ln>
                            <a:noFill/>
                          </a:ln>
                          <a:solidFill>
                            <a:schemeClr val="tx1"/>
                          </a:solidFill>
                          <a:effectLst/>
                          <a:latin typeface="Arial" charset="0"/>
                          <a:ea typeface="Times New Roman" pitchFamily="18" charset="0"/>
                          <a:cs typeface="Arial" charset="0"/>
                        </a:rPr>
                        <a:t>(1.0166 (ln Hard*)-3.924)</a:t>
                      </a:r>
                      <a:endParaRPr kumimoji="0" lang="en-US" sz="1400" b="0" i="0" u="none" strike="noStrike" cap="none" normalizeH="0" baseline="3000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e</a:t>
                      </a:r>
                      <a:r>
                        <a:rPr kumimoji="0" lang="en-US" sz="1400" b="0" i="0" u="none" strike="noStrike" cap="none" normalizeH="0" baseline="30000" dirty="0">
                          <a:ln>
                            <a:noFill/>
                          </a:ln>
                          <a:solidFill>
                            <a:schemeClr val="tx1"/>
                          </a:solidFill>
                          <a:effectLst/>
                          <a:latin typeface="Arial" charset="0"/>
                          <a:ea typeface="Times New Roman" pitchFamily="18" charset="0"/>
                          <a:cs typeface="Arial" charset="0"/>
                        </a:rPr>
                        <a:t>(0.7409 (ln Hard*)-4.719)</a:t>
                      </a:r>
                      <a:endParaRPr kumimoji="0" lang="en-US" sz="1400" b="0" i="0" u="none" strike="noStrike" cap="none" normalizeH="0" baseline="3000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196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Chloride</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250,000</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1,200,000 </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600,000</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196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ea typeface="Times New Roman" pitchFamily="18" charset="0"/>
                          <a:cs typeface="Arial" charset="0"/>
                        </a:rPr>
                        <a:t>Chromium, hexavalent</a:t>
                      </a:r>
                      <a:endParaRPr kumimoji="0" lang="en-US" sz="12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16</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11</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196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Copper</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 1300</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e</a:t>
                      </a:r>
                      <a:r>
                        <a:rPr kumimoji="0" lang="en-US" sz="1400" b="0" i="0" u="none" strike="noStrike" cap="none" normalizeH="0" baseline="30000" dirty="0">
                          <a:ln>
                            <a:noFill/>
                          </a:ln>
                          <a:solidFill>
                            <a:schemeClr val="tx1"/>
                          </a:solidFill>
                          <a:effectLst/>
                          <a:latin typeface="Arial" charset="0"/>
                          <a:ea typeface="Times New Roman" pitchFamily="18" charset="0"/>
                          <a:cs typeface="Arial" charset="0"/>
                        </a:rPr>
                        <a:t>(0.9422 (ln Hard*)-1.700)</a:t>
                      </a:r>
                      <a:endParaRPr kumimoji="0" lang="en-US" sz="1400" b="0" i="0" u="none" strike="noStrike" cap="none" normalizeH="0" baseline="3000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e</a:t>
                      </a:r>
                      <a:r>
                        <a:rPr kumimoji="0" lang="en-US" sz="1400" b="0" i="0" u="none" strike="noStrike" cap="none" normalizeH="0" baseline="30000" dirty="0">
                          <a:ln>
                            <a:noFill/>
                          </a:ln>
                          <a:solidFill>
                            <a:schemeClr val="tx1"/>
                          </a:solidFill>
                          <a:effectLst/>
                          <a:latin typeface="Arial" charset="0"/>
                          <a:ea typeface="Times New Roman" pitchFamily="18" charset="0"/>
                          <a:cs typeface="Arial" charset="0"/>
                        </a:rPr>
                        <a:t>(0.8545 (ln Hard*)-1.702)</a:t>
                      </a:r>
                      <a:endParaRPr kumimoji="0" lang="en-US" sz="1400" b="0" i="0" u="none" strike="noStrike" cap="none" normalizeH="0" baseline="3000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196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Cyanide, Free</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 140</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22</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5.2</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196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Fluoride</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Na</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4196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Lead</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 15</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e</a:t>
                      </a:r>
                      <a:r>
                        <a:rPr kumimoji="0" lang="en-US" sz="1400" b="0" i="0" u="none" strike="noStrike" cap="none" normalizeH="0" baseline="30000" dirty="0">
                          <a:ln>
                            <a:noFill/>
                          </a:ln>
                          <a:solidFill>
                            <a:schemeClr val="tx1"/>
                          </a:solidFill>
                          <a:effectLst/>
                          <a:latin typeface="Arial" charset="0"/>
                          <a:ea typeface="Times New Roman" pitchFamily="18" charset="0"/>
                          <a:cs typeface="Arial" charset="0"/>
                        </a:rPr>
                        <a:t>(1.273 (ln Hard*)-1.460)</a:t>
                      </a:r>
                      <a:endParaRPr kumimoji="0" lang="en-US" sz="1400" b="0" i="0" u="none" strike="noStrike" cap="none" normalizeH="0" baseline="3000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e</a:t>
                      </a:r>
                      <a:r>
                        <a:rPr kumimoji="0" lang="en-US" sz="1400" b="0" i="0" u="none" strike="noStrike" cap="none" normalizeH="0" baseline="30000" dirty="0">
                          <a:ln>
                            <a:noFill/>
                          </a:ln>
                          <a:solidFill>
                            <a:schemeClr val="tx1"/>
                          </a:solidFill>
                          <a:effectLst/>
                          <a:latin typeface="Arial" charset="0"/>
                          <a:ea typeface="Times New Roman" pitchFamily="18" charset="0"/>
                          <a:cs typeface="Arial" charset="0"/>
                        </a:rPr>
                        <a:t>(1.273 (ln Hard*)-4.705)</a:t>
                      </a:r>
                      <a:endParaRPr kumimoji="0" lang="en-US" sz="1400" b="0" i="0" u="none" strike="noStrike" cap="none" normalizeH="0" baseline="3000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4196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Mercury</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 2</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1.4</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0.77</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4196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Nickel</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 610</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e</a:t>
                      </a:r>
                      <a:r>
                        <a:rPr kumimoji="0" lang="en-US" sz="1400" b="0" i="0" u="none" strike="noStrike" cap="none" normalizeH="0" baseline="30000" dirty="0">
                          <a:ln>
                            <a:noFill/>
                          </a:ln>
                          <a:solidFill>
                            <a:schemeClr val="tx1"/>
                          </a:solidFill>
                          <a:effectLst/>
                          <a:latin typeface="Arial" charset="0"/>
                          <a:ea typeface="Times New Roman" pitchFamily="18" charset="0"/>
                          <a:cs typeface="Arial" charset="0"/>
                        </a:rPr>
                        <a:t>(0.8460 (ln Hard*)+2.255)</a:t>
                      </a:r>
                      <a:endParaRPr kumimoji="0" lang="en-US" sz="1400" b="0" i="0" u="none" strike="noStrike" cap="none" normalizeH="0" baseline="3000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e</a:t>
                      </a:r>
                      <a:r>
                        <a:rPr kumimoji="0" lang="en-US" sz="1400" b="0" i="0" u="none" strike="noStrike" cap="none" normalizeH="0" baseline="30000" dirty="0">
                          <a:ln>
                            <a:noFill/>
                          </a:ln>
                          <a:solidFill>
                            <a:schemeClr val="tx1"/>
                          </a:solidFill>
                          <a:effectLst/>
                          <a:latin typeface="Arial" charset="0"/>
                          <a:ea typeface="Times New Roman" pitchFamily="18" charset="0"/>
                          <a:cs typeface="Arial" charset="0"/>
                        </a:rPr>
                        <a:t>(0.8460 (ln Hard*)+0.0584)</a:t>
                      </a:r>
                      <a:endParaRPr kumimoji="0" lang="en-US" sz="1400" b="0" i="0" u="none" strike="noStrike" cap="none" normalizeH="0" baseline="3000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4196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Phenol</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21,000</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4196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Silver</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e</a:t>
                      </a:r>
                      <a:r>
                        <a:rPr kumimoji="0" lang="en-US" sz="1400" b="0" i="0" u="none" strike="noStrike" cap="none" normalizeH="0" baseline="30000" dirty="0">
                          <a:ln>
                            <a:noFill/>
                          </a:ln>
                          <a:solidFill>
                            <a:schemeClr val="tx1"/>
                          </a:solidFill>
                          <a:effectLst/>
                          <a:latin typeface="Arial" charset="0"/>
                          <a:ea typeface="Times New Roman" pitchFamily="18" charset="0"/>
                          <a:cs typeface="Arial" charset="0"/>
                        </a:rPr>
                        <a:t>(1.72 (ln Hard*)-6.59)</a:t>
                      </a:r>
                      <a:endParaRPr kumimoji="0" lang="en-US" sz="1400" b="0" i="0" u="none" strike="noStrike" cap="none" normalizeH="0" baseline="3000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4196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Sulfate</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Times New Roman" pitchFamily="18" charset="0"/>
                          <a:cs typeface="Arial" charset="0"/>
                        </a:rPr>
                        <a:t>250,000</a:t>
                      </a:r>
                      <a:endParaRPr kumimoji="0" lang="en-US" sz="1400" b="0"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 </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4196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Zinc</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 7,400</a:t>
                      </a:r>
                      <a:endParaRPr kumimoji="0" lang="en-U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e</a:t>
                      </a:r>
                      <a:r>
                        <a:rPr kumimoji="0" lang="en-US" sz="1400" b="0" i="0" u="none" strike="noStrike" cap="none" normalizeH="0" baseline="30000" dirty="0">
                          <a:ln>
                            <a:noFill/>
                          </a:ln>
                          <a:solidFill>
                            <a:schemeClr val="tx1"/>
                          </a:solidFill>
                          <a:effectLst/>
                          <a:latin typeface="Arial" charset="0"/>
                          <a:ea typeface="Times New Roman" pitchFamily="18" charset="0"/>
                          <a:cs typeface="Arial" charset="0"/>
                        </a:rPr>
                        <a:t>(0.8473 (ln Hard*)+0.884)</a:t>
                      </a:r>
                      <a:endParaRPr kumimoji="0" lang="en-US" sz="1400" b="0" i="0" u="none" strike="noStrike" cap="none" normalizeH="0" baseline="3000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e</a:t>
                      </a:r>
                      <a:r>
                        <a:rPr kumimoji="0" lang="en-US" sz="1400" b="0" i="0" u="none" strike="noStrike" cap="none" normalizeH="0" baseline="30000" dirty="0">
                          <a:ln>
                            <a:noFill/>
                          </a:ln>
                          <a:solidFill>
                            <a:schemeClr val="tx1"/>
                          </a:solidFill>
                          <a:effectLst/>
                          <a:latin typeface="Arial" charset="0"/>
                          <a:ea typeface="Times New Roman" pitchFamily="18" charset="0"/>
                          <a:cs typeface="Arial" charset="0"/>
                        </a:rPr>
                        <a:t>(0.8473 (ln Hard*)+0.884)</a:t>
                      </a:r>
                      <a:endParaRPr kumimoji="0" lang="en-US" sz="1400" b="0" i="0" u="none" strike="noStrike" cap="none" normalizeH="0" baseline="30000" dirty="0">
                        <a:ln>
                          <a:noFill/>
                        </a:ln>
                        <a:solidFill>
                          <a:schemeClr val="tx1"/>
                        </a:solidFill>
                        <a:effectLst/>
                        <a:latin typeface="Times New Roman" pitchFamily="18"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354215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WW Bioregions.jpg"/>
          <p:cNvPicPr>
            <a:picLocks noChangeAspect="1"/>
          </p:cNvPicPr>
          <p:nvPr/>
        </p:nvPicPr>
        <p:blipFill>
          <a:blip r:embed="rId3" cstate="print"/>
          <a:stretch>
            <a:fillRect/>
          </a:stretch>
        </p:blipFill>
        <p:spPr>
          <a:xfrm>
            <a:off x="1926293" y="3524329"/>
            <a:ext cx="5291412" cy="2482332"/>
          </a:xfrm>
          <a:prstGeom prst="rect">
            <a:avLst/>
          </a:prstGeom>
        </p:spPr>
      </p:pic>
      <p:sp>
        <p:nvSpPr>
          <p:cNvPr id="6147" name="Rectangle 4"/>
          <p:cNvSpPr>
            <a:spLocks noChangeArrowheads="1"/>
          </p:cNvSpPr>
          <p:nvPr/>
        </p:nvSpPr>
        <p:spPr bwMode="auto">
          <a:xfrm>
            <a:off x="1154765" y="1468950"/>
            <a:ext cx="6834469" cy="1569660"/>
          </a:xfrm>
          <a:prstGeom prst="rect">
            <a:avLst/>
          </a:prstGeom>
          <a:noFill/>
          <a:ln w="9525">
            <a:noFill/>
            <a:miter lim="800000"/>
            <a:headEnd/>
            <a:tailEnd/>
          </a:ln>
        </p:spPr>
        <p:txBody>
          <a:bodyPr wrap="square">
            <a:spAutoFit/>
          </a:bodyPr>
          <a:lstStyle/>
          <a:p>
            <a:pPr>
              <a:defRPr/>
            </a:pPr>
            <a:r>
              <a:rPr lang="en-US" sz="2400" dirty="0">
                <a:latin typeface="Calibri" panose="020F0502020204030204" pitchFamily="34" charset="0"/>
              </a:rPr>
              <a:t>Kentucky’s geology creates distinct areas, referred to as bioregions.  Each bioregion naturally supports different types of plants and animals.  Biological assessments are based on these known differences.</a:t>
            </a:r>
            <a:endParaRPr lang="en-US" sz="2400" dirty="0">
              <a:effectLst>
                <a:outerShdw blurRad="38100" dist="38100" dir="2700000" algn="tl">
                  <a:srgbClr val="000000"/>
                </a:outerShdw>
              </a:effectLst>
            </a:endParaRPr>
          </a:p>
        </p:txBody>
      </p:sp>
      <p:sp>
        <p:nvSpPr>
          <p:cNvPr id="3" name="Text Box 3"/>
          <p:cNvSpPr txBox="1">
            <a:spLocks noChangeArrowheads="1"/>
          </p:cNvSpPr>
          <p:nvPr/>
        </p:nvSpPr>
        <p:spPr bwMode="auto">
          <a:xfrm>
            <a:off x="591199" y="266665"/>
            <a:ext cx="7715250" cy="1138773"/>
          </a:xfrm>
          <a:prstGeom prst="rect">
            <a:avLst/>
          </a:prstGeom>
          <a:noFill/>
          <a:ln w="9525">
            <a:noFill/>
            <a:miter lim="800000"/>
            <a:headEnd/>
            <a:tailEnd/>
          </a:ln>
        </p:spPr>
        <p:txBody>
          <a:bodyPr wrap="square">
            <a:spAutoFit/>
          </a:bodyPr>
          <a:lstStyle/>
          <a:p>
            <a:pPr algn="ctr">
              <a:defRPr/>
            </a:pPr>
            <a:r>
              <a:rPr lang="en-US" sz="3600" b="1" dirty="0">
                <a:latin typeface="Avenir Next Regular"/>
              </a:rPr>
              <a:t>Water Quality Standards: </a:t>
            </a:r>
            <a:br>
              <a:rPr lang="en-US" sz="2400" b="1" dirty="0">
                <a:latin typeface="Avenir Next Regular"/>
              </a:rPr>
            </a:br>
            <a:r>
              <a:rPr lang="en-US" sz="3200" b="1" dirty="0">
                <a:solidFill>
                  <a:schemeClr val="tx2"/>
                </a:solidFill>
                <a:latin typeface="Avenir Next Regular"/>
              </a:rPr>
              <a:t>Biological Indicator Bioregions</a:t>
            </a:r>
          </a:p>
        </p:txBody>
      </p:sp>
      <p:sp>
        <p:nvSpPr>
          <p:cNvPr id="4" name="Callout: Line with No Border 3">
            <a:extLst>
              <a:ext uri="{FF2B5EF4-FFF2-40B4-BE49-F238E27FC236}">
                <a16:creationId xmlns:a16="http://schemas.microsoft.com/office/drawing/2014/main" id="{A9B298FB-422B-463F-A120-F3366462A33B}"/>
              </a:ext>
            </a:extLst>
          </p:cNvPr>
          <p:cNvSpPr/>
          <p:nvPr/>
        </p:nvSpPr>
        <p:spPr>
          <a:xfrm>
            <a:off x="5673088" y="3311909"/>
            <a:ext cx="1180214" cy="622206"/>
          </a:xfrm>
          <a:prstGeom prst="callout1">
            <a:avLst>
              <a:gd name="adj1" fmla="val 59762"/>
              <a:gd name="adj2" fmla="val 11938"/>
              <a:gd name="adj3" fmla="val 122753"/>
              <a:gd name="adj4" fmla="val -18063"/>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rPr>
              <a:t>Bluegrass</a:t>
            </a:r>
          </a:p>
        </p:txBody>
      </p:sp>
      <p:sp>
        <p:nvSpPr>
          <p:cNvPr id="5" name="Callout: Line with No Border 4">
            <a:extLst>
              <a:ext uri="{FF2B5EF4-FFF2-40B4-BE49-F238E27FC236}">
                <a16:creationId xmlns:a16="http://schemas.microsoft.com/office/drawing/2014/main" id="{363B8E02-084F-4EF9-BEB1-0B66A319CBF1}"/>
              </a:ext>
            </a:extLst>
          </p:cNvPr>
          <p:cNvSpPr/>
          <p:nvPr/>
        </p:nvSpPr>
        <p:spPr>
          <a:xfrm>
            <a:off x="6853302" y="5281545"/>
            <a:ext cx="1483243" cy="545444"/>
          </a:xfrm>
          <a:prstGeom prst="callout1">
            <a:avLst>
              <a:gd name="adj1" fmla="val 42143"/>
              <a:gd name="adj2" fmla="val 5472"/>
              <a:gd name="adj3" fmla="val -5017"/>
              <a:gd name="adj4" fmla="val -32609"/>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a:solidFill>
                  <a:schemeClr val="tx1"/>
                </a:solidFill>
                <a:latin typeface="Calibri" panose="020F0502020204030204" pitchFamily="34" charset="0"/>
              </a:rPr>
              <a:t>Mountains</a:t>
            </a:r>
          </a:p>
        </p:txBody>
      </p:sp>
      <p:sp>
        <p:nvSpPr>
          <p:cNvPr id="6" name="Callout: Line with No Border 5">
            <a:extLst>
              <a:ext uri="{FF2B5EF4-FFF2-40B4-BE49-F238E27FC236}">
                <a16:creationId xmlns:a16="http://schemas.microsoft.com/office/drawing/2014/main" id="{04382A91-CE79-4636-89EF-8C2CF298816C}"/>
              </a:ext>
            </a:extLst>
          </p:cNvPr>
          <p:cNvSpPr/>
          <p:nvPr/>
        </p:nvSpPr>
        <p:spPr>
          <a:xfrm>
            <a:off x="3152553" y="3822531"/>
            <a:ext cx="1419446" cy="490427"/>
          </a:xfrm>
          <a:prstGeom prst="callout1">
            <a:avLst>
              <a:gd name="adj1" fmla="val 77287"/>
              <a:gd name="adj2" fmla="val 65824"/>
              <a:gd name="adj3" fmla="val 193801"/>
              <a:gd name="adj4" fmla="val 89757"/>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100" dirty="0">
                <a:solidFill>
                  <a:schemeClr val="tx1"/>
                </a:solidFill>
                <a:latin typeface="Calibri" panose="020F0502020204030204" pitchFamily="34" charset="0"/>
              </a:rPr>
              <a:t>Pennyroyal</a:t>
            </a:r>
          </a:p>
        </p:txBody>
      </p:sp>
      <p:sp>
        <p:nvSpPr>
          <p:cNvPr id="7" name="TextBox 6">
            <a:extLst>
              <a:ext uri="{FF2B5EF4-FFF2-40B4-BE49-F238E27FC236}">
                <a16:creationId xmlns:a16="http://schemas.microsoft.com/office/drawing/2014/main" id="{93B30F6A-03D0-4B96-BD8E-8E895DA92B1B}"/>
              </a:ext>
            </a:extLst>
          </p:cNvPr>
          <p:cNvSpPr txBox="1"/>
          <p:nvPr/>
        </p:nvSpPr>
        <p:spPr>
          <a:xfrm>
            <a:off x="506847" y="4169272"/>
            <a:ext cx="1703384" cy="1384995"/>
          </a:xfrm>
          <a:prstGeom prst="rect">
            <a:avLst/>
          </a:prstGeom>
          <a:noFill/>
        </p:spPr>
        <p:txBody>
          <a:bodyPr wrap="square" rtlCol="0">
            <a:spAutoFit/>
          </a:bodyPr>
          <a:lstStyle/>
          <a:p>
            <a:r>
              <a:rPr lang="en-US" sz="2100" dirty="0">
                <a:latin typeface="Calibri" panose="020F0502020204030204" pitchFamily="34" charset="0"/>
              </a:rPr>
              <a:t>Mississippi Valley/ Interior River Lowland</a:t>
            </a:r>
          </a:p>
        </p:txBody>
      </p:sp>
    </p:spTree>
    <p:extLst>
      <p:ext uri="{BB962C8B-B14F-4D97-AF65-F5344CB8AC3E}">
        <p14:creationId xmlns:p14="http://schemas.microsoft.com/office/powerpoint/2010/main" val="2357715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1CC15-48B8-45A2-BE1A-3DFC4F1EE433}"/>
              </a:ext>
            </a:extLst>
          </p:cNvPr>
          <p:cNvSpPr>
            <a:spLocks noGrp="1"/>
          </p:cNvSpPr>
          <p:nvPr>
            <p:ph type="title"/>
          </p:nvPr>
        </p:nvSpPr>
        <p:spPr>
          <a:xfrm>
            <a:off x="148857" y="413097"/>
            <a:ext cx="8718696" cy="857250"/>
          </a:xfrm>
        </p:spPr>
        <p:txBody>
          <a:bodyPr/>
          <a:lstStyle/>
          <a:p>
            <a:r>
              <a:rPr lang="en-US" sz="2800" dirty="0"/>
              <a:t>Laws are needed to protect this resource for our uses.</a:t>
            </a:r>
          </a:p>
        </p:txBody>
      </p:sp>
      <p:sp>
        <p:nvSpPr>
          <p:cNvPr id="3" name="Content Placeholder 2">
            <a:extLst>
              <a:ext uri="{FF2B5EF4-FFF2-40B4-BE49-F238E27FC236}">
                <a16:creationId xmlns:a16="http://schemas.microsoft.com/office/drawing/2014/main" id="{4A0F9A47-254F-442D-A3A1-E5BD020103BD}"/>
              </a:ext>
            </a:extLst>
          </p:cNvPr>
          <p:cNvSpPr>
            <a:spLocks noGrp="1"/>
          </p:cNvSpPr>
          <p:nvPr>
            <p:ph idx="1"/>
          </p:nvPr>
        </p:nvSpPr>
        <p:spPr>
          <a:xfrm>
            <a:off x="552893" y="1424764"/>
            <a:ext cx="7931888" cy="4423144"/>
          </a:xfrm>
        </p:spPr>
        <p:txBody>
          <a:bodyPr>
            <a:normAutofit/>
          </a:bodyPr>
          <a:lstStyle/>
          <a:p>
            <a:r>
              <a:rPr lang="en-US" b="1" dirty="0">
                <a:latin typeface="Avenir Next Regular"/>
              </a:rPr>
              <a:t>Clean Water Act</a:t>
            </a:r>
          </a:p>
          <a:p>
            <a:r>
              <a:rPr lang="en-US" dirty="0">
                <a:latin typeface="Avenir Next Regular"/>
              </a:rPr>
              <a:t>National Environmental Policy Act (1969)</a:t>
            </a:r>
          </a:p>
          <a:p>
            <a:r>
              <a:rPr lang="en-US" dirty="0">
                <a:latin typeface="Avenir Next Regular"/>
              </a:rPr>
              <a:t>Endangered Species Act (1973)</a:t>
            </a:r>
          </a:p>
          <a:p>
            <a:r>
              <a:rPr lang="en-US" dirty="0">
                <a:latin typeface="Avenir Next Regular"/>
              </a:rPr>
              <a:t>Safe Drinking Water Act (1974, 1996)</a:t>
            </a:r>
          </a:p>
          <a:p>
            <a:r>
              <a:rPr lang="en-US" dirty="0">
                <a:latin typeface="Avenir Next Regular"/>
              </a:rPr>
              <a:t>Toxic Substances Control Act (1976)</a:t>
            </a:r>
          </a:p>
          <a:p>
            <a:r>
              <a:rPr lang="en-US" dirty="0">
                <a:latin typeface="Avenir Next Regular"/>
              </a:rPr>
              <a:t>Resource Conservation and Recovery Act (1984, ‘86)</a:t>
            </a:r>
          </a:p>
          <a:p>
            <a:r>
              <a:rPr lang="en-US" dirty="0">
                <a:latin typeface="Avenir Next Regular"/>
              </a:rPr>
              <a:t>Surface Mining and Reclamation Act (1977)</a:t>
            </a:r>
          </a:p>
          <a:p>
            <a:r>
              <a:rPr lang="en-US" dirty="0">
                <a:latin typeface="Avenir Next Regular"/>
              </a:rPr>
              <a:t>Comprehensive Environmental Response, Compensation and Liability Act (CERCLA) or Superfund (1980)</a:t>
            </a:r>
          </a:p>
          <a:p>
            <a:r>
              <a:rPr lang="en-US" dirty="0">
                <a:latin typeface="Avenir Next Regular"/>
              </a:rPr>
              <a:t>Kentucky Agriculture Water Quality Act (1994)</a:t>
            </a:r>
          </a:p>
        </p:txBody>
      </p:sp>
    </p:spTree>
    <p:extLst>
      <p:ext uri="{BB962C8B-B14F-4D97-AF65-F5344CB8AC3E}">
        <p14:creationId xmlns:p14="http://schemas.microsoft.com/office/powerpoint/2010/main" val="1355301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160" y="2189344"/>
            <a:ext cx="4171725" cy="2842022"/>
          </a:xfrm>
        </p:spPr>
        <p:txBody>
          <a:bodyPr>
            <a:normAutofit lnSpcReduction="10000"/>
          </a:bodyPr>
          <a:lstStyle/>
          <a:p>
            <a:pPr marL="0" indent="0">
              <a:buNone/>
            </a:pPr>
            <a:r>
              <a:rPr lang="en-US" dirty="0">
                <a:latin typeface="Calibri" panose="020F0502020204030204" pitchFamily="34" charset="0"/>
                <a:cs typeface="Calibri" panose="020F0502020204030204" pitchFamily="34" charset="0"/>
              </a:rPr>
              <a:t>Three Levels of Protection:</a:t>
            </a:r>
          </a:p>
          <a:p>
            <a:pPr marL="385745" indent="-385745">
              <a:buFont typeface="+mj-lt"/>
              <a:buAutoNum type="arabicPeriod"/>
            </a:pPr>
            <a:r>
              <a:rPr lang="en-US" dirty="0">
                <a:latin typeface="Calibri" panose="020F0502020204030204" pitchFamily="34" charset="0"/>
                <a:cs typeface="Calibri" panose="020F0502020204030204" pitchFamily="34" charset="0"/>
              </a:rPr>
              <a:t>Protect Baseline</a:t>
            </a:r>
          </a:p>
          <a:p>
            <a:pPr marL="385745" indent="-385745">
              <a:buFont typeface="+mj-lt"/>
              <a:buAutoNum type="arabicPeriod"/>
            </a:pPr>
            <a:r>
              <a:rPr lang="en-US" dirty="0">
                <a:latin typeface="Calibri" panose="020F0502020204030204" pitchFamily="34" charset="0"/>
                <a:cs typeface="Calibri" panose="020F0502020204030204" pitchFamily="34" charset="0"/>
              </a:rPr>
              <a:t>Use of Assimilative Capacity not a Right (Can’t degrade unless…)</a:t>
            </a:r>
          </a:p>
          <a:p>
            <a:pPr marL="385745" indent="-385745">
              <a:buFont typeface="+mj-lt"/>
              <a:buAutoNum type="arabicPeriod"/>
            </a:pPr>
            <a:r>
              <a:rPr lang="en-US" dirty="0">
                <a:latin typeface="Calibri" panose="020F0502020204030204" pitchFamily="34" charset="0"/>
                <a:cs typeface="Calibri" panose="020F0502020204030204" pitchFamily="34" charset="0"/>
              </a:rPr>
              <a:t>No degradation of Outstanding Waters</a:t>
            </a:r>
          </a:p>
        </p:txBody>
      </p:sp>
      <p:sp>
        <p:nvSpPr>
          <p:cNvPr id="4" name="Title 3"/>
          <p:cNvSpPr>
            <a:spLocks noGrp="1"/>
          </p:cNvSpPr>
          <p:nvPr>
            <p:ph type="title"/>
          </p:nvPr>
        </p:nvSpPr>
        <p:spPr>
          <a:xfrm>
            <a:off x="699881" y="289925"/>
            <a:ext cx="8315292" cy="1416792"/>
          </a:xfrm>
        </p:spPr>
        <p:txBody>
          <a:bodyPr/>
          <a:lstStyle/>
          <a:p>
            <a:r>
              <a:rPr lang="en-US" sz="3600" dirty="0"/>
              <a:t>Water Quality Standards: </a:t>
            </a:r>
            <a:br>
              <a:rPr lang="en-US" dirty="0"/>
            </a:br>
            <a:r>
              <a:rPr lang="en-US" sz="3200" dirty="0">
                <a:solidFill>
                  <a:schemeClr val="tx2"/>
                </a:solidFill>
              </a:rPr>
              <a:t>Anti-degradation Policy </a:t>
            </a:r>
            <a:br>
              <a:rPr lang="en-US" dirty="0"/>
            </a:br>
            <a:r>
              <a:rPr lang="en-US" b="0" i="1" dirty="0"/>
              <a:t>(What to do when water quality is better than required?)</a:t>
            </a:r>
          </a:p>
        </p:txBody>
      </p:sp>
      <p:pic>
        <p:nvPicPr>
          <p:cNvPr id="5" name="Picture 2"/>
          <p:cNvPicPr>
            <a:picLocks noChangeAspect="1" noChangeArrowheads="1"/>
          </p:cNvPicPr>
          <p:nvPr/>
        </p:nvPicPr>
        <p:blipFill>
          <a:blip r:embed="rId3" cstate="print"/>
          <a:srcRect/>
          <a:stretch>
            <a:fillRect/>
          </a:stretch>
        </p:blipFill>
        <p:spPr bwMode="auto">
          <a:xfrm>
            <a:off x="4857527" y="2073534"/>
            <a:ext cx="3741081" cy="2957832"/>
          </a:xfrm>
          <a:prstGeom prst="rect">
            <a:avLst/>
          </a:prstGeom>
          <a:noFill/>
          <a:ln w="9525">
            <a:noFill/>
            <a:miter lim="800000"/>
            <a:headEnd/>
            <a:tailEnd/>
          </a:ln>
        </p:spPr>
      </p:pic>
      <p:sp>
        <p:nvSpPr>
          <p:cNvPr id="2" name="Rectangle 1"/>
          <p:cNvSpPr/>
          <p:nvPr/>
        </p:nvSpPr>
        <p:spPr>
          <a:xfrm>
            <a:off x="574161" y="5296694"/>
            <a:ext cx="8065344" cy="830997"/>
          </a:xfrm>
          <a:prstGeom prst="rect">
            <a:avLst/>
          </a:prstGeom>
        </p:spPr>
        <p:txBody>
          <a:bodyPr wrap="square">
            <a:spAutoFit/>
          </a:bodyPr>
          <a:lstStyle/>
          <a:p>
            <a:r>
              <a:rPr lang="en-US" sz="2400" i="1" dirty="0">
                <a:latin typeface="Calibri" panose="020F0502020204030204" pitchFamily="34" charset="0"/>
                <a:cs typeface="Calibri" panose="020F0502020204030204" pitchFamily="34" charset="0"/>
              </a:rPr>
              <a:t>Applies to permitted activities, nonpoint sources, and water quality standards review.  Included in 401 KAR 10:031.</a:t>
            </a:r>
          </a:p>
        </p:txBody>
      </p:sp>
    </p:spTree>
    <p:extLst>
      <p:ext uri="{BB962C8B-B14F-4D97-AF65-F5344CB8AC3E}">
        <p14:creationId xmlns:p14="http://schemas.microsoft.com/office/powerpoint/2010/main" val="2783329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912" y="1488558"/>
            <a:ext cx="7634176" cy="4401879"/>
          </a:xfrm>
        </p:spPr>
        <p:txBody>
          <a:bodyPr>
            <a:noAutofit/>
          </a:bodyPr>
          <a:lstStyle/>
          <a:p>
            <a:r>
              <a:rPr lang="en-US" dirty="0">
                <a:latin typeface="Calibri" panose="020F0502020204030204" pitchFamily="34" charset="0"/>
              </a:rPr>
              <a:t>If standards are exceeded, Kentucky is obligated to:</a:t>
            </a:r>
          </a:p>
          <a:p>
            <a:pPr lvl="1"/>
            <a:r>
              <a:rPr lang="en-US" sz="2400" dirty="0">
                <a:latin typeface="Calibri" panose="020F0502020204030204" pitchFamily="34" charset="0"/>
              </a:rPr>
              <a:t>Put on list of impaired waterbodies (303(d) list).</a:t>
            </a:r>
          </a:p>
          <a:p>
            <a:pPr lvl="1"/>
            <a:r>
              <a:rPr lang="en-US" sz="2400" dirty="0">
                <a:latin typeface="Calibri" panose="020F0502020204030204" pitchFamily="34" charset="0"/>
              </a:rPr>
              <a:t>Develop a Total Maximum Daily Load (TMDL).</a:t>
            </a:r>
          </a:p>
          <a:p>
            <a:pPr lvl="1"/>
            <a:r>
              <a:rPr lang="en-US" sz="2400" dirty="0">
                <a:latin typeface="Calibri" panose="020F0502020204030204" pitchFamily="34" charset="0"/>
              </a:rPr>
              <a:t>If present, write WQ-based KPDES limit.</a:t>
            </a:r>
          </a:p>
          <a:p>
            <a:pPr lvl="2"/>
            <a:r>
              <a:rPr lang="en-US" sz="2400" dirty="0">
                <a:latin typeface="Calibri" panose="020F0502020204030204" pitchFamily="34" charset="0"/>
              </a:rPr>
              <a:t>Preventing cause of, or contribution to, violations of water quality standards</a:t>
            </a:r>
          </a:p>
          <a:p>
            <a:pPr lvl="2"/>
            <a:r>
              <a:rPr lang="en-US" sz="2400" dirty="0">
                <a:latin typeface="Calibri" panose="020F0502020204030204" pitchFamily="34" charset="0"/>
              </a:rPr>
              <a:t>Consistent with allocations of load in applicable TMDLs, if developed</a:t>
            </a:r>
          </a:p>
        </p:txBody>
      </p:sp>
      <p:sp>
        <p:nvSpPr>
          <p:cNvPr id="4" name="Title 3"/>
          <p:cNvSpPr>
            <a:spLocks noGrp="1"/>
          </p:cNvSpPr>
          <p:nvPr>
            <p:ph type="title"/>
          </p:nvPr>
        </p:nvSpPr>
        <p:spPr>
          <a:xfrm>
            <a:off x="395749" y="339704"/>
            <a:ext cx="8315292" cy="857250"/>
          </a:xfrm>
        </p:spPr>
        <p:txBody>
          <a:bodyPr/>
          <a:lstStyle/>
          <a:p>
            <a:r>
              <a:rPr lang="en-US" sz="3200" dirty="0">
                <a:latin typeface="Calibri" panose="020F0502020204030204" pitchFamily="34" charset="0"/>
              </a:rPr>
              <a:t>Water Quality Standards Criteria into Practice</a:t>
            </a:r>
          </a:p>
        </p:txBody>
      </p:sp>
    </p:spTree>
    <p:extLst>
      <p:ext uri="{BB962C8B-B14F-4D97-AF65-F5344CB8AC3E}">
        <p14:creationId xmlns:p14="http://schemas.microsoft.com/office/powerpoint/2010/main" val="408399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3BC16-2BCE-422A-85E7-6F3EF23BDBFC}"/>
              </a:ext>
            </a:extLst>
          </p:cNvPr>
          <p:cNvSpPr>
            <a:spLocks noGrp="1"/>
          </p:cNvSpPr>
          <p:nvPr>
            <p:ph type="title"/>
          </p:nvPr>
        </p:nvSpPr>
        <p:spPr>
          <a:xfrm>
            <a:off x="574161" y="413100"/>
            <a:ext cx="8112641" cy="1032928"/>
          </a:xfrm>
        </p:spPr>
        <p:txBody>
          <a:bodyPr/>
          <a:lstStyle/>
          <a:p>
            <a:pPr algn="l"/>
            <a:r>
              <a:rPr lang="en-US" sz="3600" dirty="0"/>
              <a:t>If Water Quality Monitoring suggests the need for improvement:</a:t>
            </a:r>
          </a:p>
        </p:txBody>
      </p:sp>
      <p:sp>
        <p:nvSpPr>
          <p:cNvPr id="3" name="Content Placeholder 2">
            <a:extLst>
              <a:ext uri="{FF2B5EF4-FFF2-40B4-BE49-F238E27FC236}">
                <a16:creationId xmlns:a16="http://schemas.microsoft.com/office/drawing/2014/main" id="{A8E470B7-6255-475B-A35C-B6F7BE8D3140}"/>
              </a:ext>
            </a:extLst>
          </p:cNvPr>
          <p:cNvSpPr>
            <a:spLocks noGrp="1"/>
          </p:cNvSpPr>
          <p:nvPr>
            <p:ph idx="1"/>
          </p:nvPr>
        </p:nvSpPr>
        <p:spPr>
          <a:xfrm>
            <a:off x="574161" y="1850065"/>
            <a:ext cx="7549113" cy="4338084"/>
          </a:xfrm>
        </p:spPr>
        <p:txBody>
          <a:bodyPr>
            <a:normAutofit lnSpcReduction="10000"/>
          </a:bodyPr>
          <a:lstStyle/>
          <a:p>
            <a:r>
              <a:rPr lang="en-US" sz="2800" dirty="0">
                <a:latin typeface="Calibri" panose="020F0502020204030204" pitchFamily="34" charset="0"/>
                <a:cs typeface="Calibri" panose="020F0502020204030204" pitchFamily="34" charset="0"/>
              </a:rPr>
              <a:t>TMDL or source assessment defines level of improvement needed (pollutant reductions)</a:t>
            </a:r>
          </a:p>
          <a:p>
            <a:r>
              <a:rPr lang="en-US" sz="2800" dirty="0">
                <a:latin typeface="Calibri" panose="020F0502020204030204" pitchFamily="34" charset="0"/>
                <a:cs typeface="Calibri" panose="020F0502020204030204" pitchFamily="34" charset="0"/>
              </a:rPr>
              <a:t>Watershed plans provide recommended solutions</a:t>
            </a:r>
          </a:p>
          <a:p>
            <a:r>
              <a:rPr lang="en-US" sz="2800" dirty="0">
                <a:latin typeface="Calibri" panose="020F0502020204030204" pitchFamily="34" charset="0"/>
                <a:cs typeface="Calibri" panose="020F0502020204030204" pitchFamily="34" charset="0"/>
              </a:rPr>
              <a:t>Solutions implemented through federal, state, local programs, as well as private initiatives.</a:t>
            </a:r>
          </a:p>
          <a:p>
            <a:pPr lvl="1"/>
            <a:r>
              <a:rPr lang="en-US" sz="2800" dirty="0">
                <a:latin typeface="Calibri" panose="020F0502020204030204" pitchFamily="34" charset="0"/>
                <a:cs typeface="Calibri" panose="020F0502020204030204" pitchFamily="34" charset="0"/>
              </a:rPr>
              <a:t>Permit modifications (KPDES, etc.)</a:t>
            </a:r>
          </a:p>
          <a:p>
            <a:pPr lvl="1"/>
            <a:r>
              <a:rPr lang="en-US" sz="2800" dirty="0">
                <a:latin typeface="Calibri" panose="020F0502020204030204" pitchFamily="34" charset="0"/>
                <a:cs typeface="Calibri" panose="020F0502020204030204" pitchFamily="34" charset="0"/>
              </a:rPr>
              <a:t>Best Management Practices</a:t>
            </a:r>
          </a:p>
          <a:p>
            <a:pPr lvl="1"/>
            <a:r>
              <a:rPr lang="en-US" sz="2800" dirty="0">
                <a:latin typeface="Calibri" panose="020F0502020204030204" pitchFamily="34" charset="0"/>
                <a:cs typeface="Calibri" panose="020F0502020204030204" pitchFamily="34" charset="0"/>
              </a:rPr>
              <a:t>Citizen or business-led initiatives</a:t>
            </a:r>
          </a:p>
          <a:p>
            <a:pPr lvl="1"/>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05631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54" y="191386"/>
            <a:ext cx="8315292" cy="857250"/>
          </a:xfrm>
        </p:spPr>
        <p:txBody>
          <a:bodyPr/>
          <a:lstStyle/>
          <a:p>
            <a:r>
              <a:rPr lang="en-US" sz="3600" dirty="0"/>
              <a:t>State Jurisdiction: </a:t>
            </a:r>
            <a:br>
              <a:rPr lang="en-US" sz="3600" dirty="0"/>
            </a:br>
            <a:r>
              <a:rPr lang="en-US" sz="3600" dirty="0"/>
              <a:t>“Waters of the Commonwealth”</a:t>
            </a:r>
          </a:p>
        </p:txBody>
      </p:sp>
      <p:sp>
        <p:nvSpPr>
          <p:cNvPr id="3" name="Content Placeholder 2"/>
          <p:cNvSpPr>
            <a:spLocks noGrp="1"/>
          </p:cNvSpPr>
          <p:nvPr>
            <p:ph idx="1"/>
          </p:nvPr>
        </p:nvSpPr>
        <p:spPr>
          <a:xfrm>
            <a:off x="669854" y="1254642"/>
            <a:ext cx="7857458" cy="4827181"/>
          </a:xfrm>
        </p:spPr>
        <p:txBody>
          <a:bodyPr>
            <a:noAutofit/>
          </a:bodyPr>
          <a:lstStyle/>
          <a:p>
            <a:pPr marL="0" indent="0">
              <a:buNone/>
            </a:pPr>
            <a:r>
              <a:rPr lang="en-US" sz="2800" b="1" dirty="0">
                <a:solidFill>
                  <a:schemeClr val="tx2"/>
                </a:solidFill>
                <a:latin typeface="Calibri" panose="020F0502020204030204" pitchFamily="34" charset="0"/>
                <a:cs typeface="Calibri" panose="020F0502020204030204" pitchFamily="34" charset="0"/>
              </a:rPr>
              <a:t>“Waters of the Commonwealth" </a:t>
            </a:r>
          </a:p>
          <a:p>
            <a:pPr marL="0" indent="0">
              <a:buNone/>
            </a:pPr>
            <a:r>
              <a:rPr lang="en-US" sz="2800" dirty="0">
                <a:latin typeface="Calibri" panose="020F0502020204030204" pitchFamily="34" charset="0"/>
                <a:cs typeface="Calibri" panose="020F0502020204030204" pitchFamily="34" charset="0"/>
              </a:rPr>
              <a:t>“any and all rivers, streams, creeks, lakes, ponds, impounding reservoirs, springs, wells, marshes, and all other bodies of surface or underground water, natural or artificial, situated wholly or partly within or bordering upon the Commonwealth or within its jurisdiction”</a:t>
            </a:r>
          </a:p>
          <a:p>
            <a:pPr marL="0" indent="0">
              <a:buNone/>
            </a:pPr>
            <a:r>
              <a:rPr lang="en-US" sz="2800" dirty="0">
                <a:latin typeface="Calibri" panose="020F0502020204030204" pitchFamily="34" charset="0"/>
                <a:cs typeface="Calibri" panose="020F0502020204030204" pitchFamily="34" charset="0"/>
              </a:rPr>
              <a:t>		 -KRS 224.1-010 </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5432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54" y="191386"/>
            <a:ext cx="8315292" cy="857250"/>
          </a:xfrm>
        </p:spPr>
        <p:txBody>
          <a:bodyPr/>
          <a:lstStyle/>
          <a:p>
            <a:r>
              <a:rPr lang="en-US" sz="3600" dirty="0"/>
              <a:t>CWA Jurisdiction: Waters of the U.S.</a:t>
            </a:r>
          </a:p>
        </p:txBody>
      </p:sp>
      <p:sp>
        <p:nvSpPr>
          <p:cNvPr id="3" name="Content Placeholder 2"/>
          <p:cNvSpPr>
            <a:spLocks noGrp="1"/>
          </p:cNvSpPr>
          <p:nvPr>
            <p:ph idx="1"/>
          </p:nvPr>
        </p:nvSpPr>
        <p:spPr>
          <a:xfrm>
            <a:off x="669854" y="1254642"/>
            <a:ext cx="7857458" cy="4827181"/>
          </a:xfrm>
        </p:spPr>
        <p:txBody>
          <a:bodyPr>
            <a:noAutofit/>
          </a:bodyPr>
          <a:lstStyle/>
          <a:p>
            <a:pPr marL="0" indent="0">
              <a:buNone/>
            </a:pPr>
            <a:r>
              <a:rPr lang="en-US" sz="2800" dirty="0">
                <a:latin typeface="Calibri" panose="020F0502020204030204" pitchFamily="34" charset="0"/>
                <a:cs typeface="Calibri" panose="020F0502020204030204" pitchFamily="34" charset="0"/>
              </a:rPr>
              <a:t>CWA applies to:</a:t>
            </a:r>
          </a:p>
          <a:p>
            <a:pPr marL="342882" lvl="1" indent="0">
              <a:buNone/>
            </a:pPr>
            <a:r>
              <a:rPr lang="en-US" sz="2800" b="1" dirty="0">
                <a:solidFill>
                  <a:schemeClr val="tx2"/>
                </a:solidFill>
                <a:latin typeface="Calibri" panose="020F0502020204030204" pitchFamily="34" charset="0"/>
                <a:cs typeface="Calibri" panose="020F0502020204030204" pitchFamily="34" charset="0"/>
              </a:rPr>
              <a:t>“Waters of the United States” (WOTUS) </a:t>
            </a:r>
          </a:p>
          <a:p>
            <a:pPr marL="342882" lvl="1" indent="0">
              <a:buNone/>
            </a:pPr>
            <a:r>
              <a:rPr lang="en-US" sz="2800" i="1" dirty="0">
                <a:latin typeface="Calibri" panose="020F0502020204030204" pitchFamily="34" charset="0"/>
                <a:cs typeface="Calibri" panose="020F0502020204030204" pitchFamily="34" charset="0"/>
              </a:rPr>
              <a:t>What are these?</a:t>
            </a:r>
          </a:p>
          <a:p>
            <a:pPr lvl="1"/>
            <a:endParaRPr lang="en-US" sz="2400" dirty="0">
              <a:latin typeface="Calibri" panose="020F0502020204030204" pitchFamily="34" charset="0"/>
              <a:cs typeface="Calibri" panose="020F0502020204030204" pitchFamily="34" charset="0"/>
            </a:endParaRPr>
          </a:p>
          <a:p>
            <a:pPr marL="0" indent="0">
              <a:buNone/>
            </a:pPr>
            <a:r>
              <a:rPr lang="en-US" sz="2800" dirty="0">
                <a:latin typeface="Calibri" panose="020F0502020204030204" pitchFamily="34" charset="0"/>
                <a:cs typeface="Calibri" panose="020F0502020204030204" pitchFamily="34" charset="0"/>
              </a:rPr>
              <a:t>WOTUS Rule – Current and ongoing debate</a:t>
            </a:r>
          </a:p>
          <a:p>
            <a:pPr lvl="1">
              <a:buFont typeface="Arial" panose="020B0604020202020204" pitchFamily="34" charset="0"/>
              <a:buChar char="•"/>
            </a:pPr>
            <a:r>
              <a:rPr lang="en-US" sz="2400" dirty="0">
                <a:latin typeface="Calibri" panose="020F0502020204030204" pitchFamily="34" charset="0"/>
                <a:cs typeface="Calibri" panose="020F0502020204030204" pitchFamily="34" charset="0"/>
              </a:rPr>
              <a:t>Are ephemeral streams, agricultural ditches, urban swales, wetlands, or ponds under CWA jurisdiction?  </a:t>
            </a:r>
          </a:p>
          <a:p>
            <a:pPr lvl="1">
              <a:buFont typeface="Arial" panose="020B0604020202020204" pitchFamily="34" charset="0"/>
              <a:buChar char="•"/>
            </a:pPr>
            <a:r>
              <a:rPr lang="en-US" sz="2400" dirty="0">
                <a:latin typeface="Calibri" panose="020F0502020204030204" pitchFamily="34" charset="0"/>
                <a:cs typeface="Calibri" panose="020F0502020204030204" pitchFamily="34" charset="0"/>
              </a:rPr>
              <a:t>If so, you need a permit and may have to pay or mitigate if you impact it.</a:t>
            </a:r>
          </a:p>
        </p:txBody>
      </p:sp>
    </p:spTree>
    <p:extLst>
      <p:ext uri="{BB962C8B-B14F-4D97-AF65-F5344CB8AC3E}">
        <p14:creationId xmlns:p14="http://schemas.microsoft.com/office/powerpoint/2010/main" val="4017127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824AC-2C50-437A-A273-4D8801421985}"/>
              </a:ext>
            </a:extLst>
          </p:cNvPr>
          <p:cNvSpPr>
            <a:spLocks noGrp="1"/>
          </p:cNvSpPr>
          <p:nvPr>
            <p:ph type="title"/>
          </p:nvPr>
        </p:nvSpPr>
        <p:spPr>
          <a:xfrm>
            <a:off x="414354" y="228600"/>
            <a:ext cx="8315292" cy="857250"/>
          </a:xfrm>
        </p:spPr>
        <p:txBody>
          <a:bodyPr/>
          <a:lstStyle/>
          <a:p>
            <a:r>
              <a:rPr lang="en-US" sz="3300" dirty="0"/>
              <a:t>Waters of the U.S.</a:t>
            </a:r>
          </a:p>
        </p:txBody>
      </p:sp>
      <p:sp>
        <p:nvSpPr>
          <p:cNvPr id="3" name="Content Placeholder 2">
            <a:extLst>
              <a:ext uri="{FF2B5EF4-FFF2-40B4-BE49-F238E27FC236}">
                <a16:creationId xmlns:a16="http://schemas.microsoft.com/office/drawing/2014/main" id="{C784E81D-A7AB-40B6-8B3B-211F6C3AE5BE}"/>
              </a:ext>
            </a:extLst>
          </p:cNvPr>
          <p:cNvSpPr>
            <a:spLocks noGrp="1"/>
          </p:cNvSpPr>
          <p:nvPr>
            <p:ph idx="1"/>
          </p:nvPr>
        </p:nvSpPr>
        <p:spPr>
          <a:xfrm>
            <a:off x="414352" y="1362297"/>
            <a:ext cx="8315294" cy="4804586"/>
          </a:xfrm>
        </p:spPr>
        <p:txBody>
          <a:bodyPr>
            <a:normAutofit/>
          </a:bodyPr>
          <a:lstStyle/>
          <a:p>
            <a:pPr marL="0" indent="0">
              <a:buNone/>
            </a:pPr>
            <a:r>
              <a:rPr lang="en-US" dirty="0">
                <a:latin typeface="Calibri" panose="020F0502020204030204" pitchFamily="34" charset="0"/>
                <a:cs typeface="Calibri" panose="020F0502020204030204" pitchFamily="34" charset="0"/>
              </a:rPr>
              <a:t>1986 / 1988: Definition Includes:</a:t>
            </a:r>
          </a:p>
          <a:p>
            <a:pPr lvl="1">
              <a:buFont typeface="Arial" panose="020B0604020202020204" pitchFamily="34" charset="0"/>
              <a:buChar char="•"/>
            </a:pPr>
            <a:r>
              <a:rPr lang="en-US" sz="2000" dirty="0">
                <a:latin typeface="Calibri" panose="020F0502020204030204" pitchFamily="34" charset="0"/>
                <a:cs typeface="Calibri" panose="020F0502020204030204" pitchFamily="34" charset="0"/>
              </a:rPr>
              <a:t>May be used for interstate commerce</a:t>
            </a:r>
          </a:p>
          <a:p>
            <a:pPr lvl="1">
              <a:buFont typeface="Arial" panose="020B0604020202020204" pitchFamily="34" charset="0"/>
              <a:buChar char="•"/>
            </a:pPr>
            <a:r>
              <a:rPr lang="en-US" sz="2000" dirty="0">
                <a:latin typeface="Calibri" panose="020F0502020204030204" pitchFamily="34" charset="0"/>
                <a:cs typeface="Calibri" panose="020F0502020204030204" pitchFamily="34" charset="0"/>
              </a:rPr>
              <a:t>All interstate waters, including wetlands, whose impact could affect interstate commerce</a:t>
            </a:r>
          </a:p>
          <a:p>
            <a:pPr lvl="1">
              <a:buFont typeface="Arial" panose="020B0604020202020204" pitchFamily="34" charset="0"/>
              <a:buChar char="•"/>
            </a:pPr>
            <a:r>
              <a:rPr lang="en-US" sz="2000" dirty="0">
                <a:latin typeface="Calibri" panose="020F0502020204030204" pitchFamily="34" charset="0"/>
                <a:cs typeface="Calibri" panose="020F0502020204030204" pitchFamily="34" charset="0"/>
              </a:rPr>
              <a:t>Impoundments of these waters</a:t>
            </a:r>
          </a:p>
          <a:p>
            <a:pPr lvl="1">
              <a:buFont typeface="Arial" panose="020B0604020202020204" pitchFamily="34" charset="0"/>
              <a:buChar char="•"/>
            </a:pPr>
            <a:r>
              <a:rPr lang="en-US" sz="2000" dirty="0">
                <a:latin typeface="Calibri" panose="020F0502020204030204" pitchFamily="34" charset="0"/>
                <a:cs typeface="Calibri" panose="020F0502020204030204" pitchFamily="34" charset="0"/>
              </a:rPr>
              <a:t>Tributaries of these waters</a:t>
            </a:r>
          </a:p>
          <a:p>
            <a:pPr lvl="1">
              <a:buFont typeface="Arial" panose="020B0604020202020204" pitchFamily="34" charset="0"/>
              <a:buChar char="•"/>
            </a:pPr>
            <a:r>
              <a:rPr lang="en-US" sz="2000" dirty="0">
                <a:latin typeface="Calibri" panose="020F0502020204030204" pitchFamily="34" charset="0"/>
                <a:cs typeface="Calibri" panose="020F0502020204030204" pitchFamily="34" charset="0"/>
              </a:rPr>
              <a:t>Wetlands adjacent to these waters</a:t>
            </a:r>
          </a:p>
          <a:p>
            <a:pPr lvl="1"/>
            <a:endParaRPr lang="en-US" sz="2000"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2007: </a:t>
            </a:r>
            <a:r>
              <a:rPr lang="en-US" dirty="0" err="1">
                <a:latin typeface="Calibri" panose="020F0502020204030204" pitchFamily="34" charset="0"/>
                <a:cs typeface="Calibri" panose="020F0502020204030204" pitchFamily="34" charset="0"/>
              </a:rPr>
              <a:t>Rapanos</a:t>
            </a:r>
            <a:r>
              <a:rPr lang="en-US" dirty="0">
                <a:latin typeface="Calibri" panose="020F0502020204030204" pitchFamily="34" charset="0"/>
                <a:cs typeface="Calibri" panose="020F0502020204030204" pitchFamily="34" charset="0"/>
              </a:rPr>
              <a:t> Supreme Court case</a:t>
            </a:r>
          </a:p>
          <a:p>
            <a:pPr marL="510755" indent="-128582">
              <a:buFont typeface="Arial" panose="020B0604020202020204" pitchFamily="34" charset="0"/>
              <a:buChar char="•"/>
            </a:pPr>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Challenged federal CWA jurisdiction over isolated wetlands</a:t>
            </a:r>
          </a:p>
          <a:p>
            <a:pPr marL="685766" indent="-303595">
              <a:tabLst>
                <a:tab pos="989360" algn="l"/>
              </a:tabLst>
            </a:pPr>
            <a:r>
              <a:rPr lang="en-US" sz="2000" dirty="0">
                <a:latin typeface="Calibri" panose="020F0502020204030204" pitchFamily="34" charset="0"/>
                <a:cs typeface="Calibri" panose="020F0502020204030204" pitchFamily="34" charset="0"/>
              </a:rPr>
              <a:t>“Significant nexus” with traditionally navigable waters</a:t>
            </a: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0171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8555D-D8AC-4B0E-B14F-FEB2114324DB}"/>
              </a:ext>
            </a:extLst>
          </p:cNvPr>
          <p:cNvSpPr>
            <a:spLocks noGrp="1"/>
          </p:cNvSpPr>
          <p:nvPr>
            <p:ph type="title"/>
          </p:nvPr>
        </p:nvSpPr>
        <p:spPr/>
        <p:txBody>
          <a:bodyPr/>
          <a:lstStyle/>
          <a:p>
            <a:r>
              <a:rPr lang="en-US" sz="3600" dirty="0"/>
              <a:t>Waters of the U.S. continued…</a:t>
            </a:r>
          </a:p>
        </p:txBody>
      </p:sp>
      <p:sp>
        <p:nvSpPr>
          <p:cNvPr id="3" name="Content Placeholder 2">
            <a:extLst>
              <a:ext uri="{FF2B5EF4-FFF2-40B4-BE49-F238E27FC236}">
                <a16:creationId xmlns:a16="http://schemas.microsoft.com/office/drawing/2014/main" id="{D5BDCFC4-07F6-4A64-88B4-826D2B0591EA}"/>
              </a:ext>
            </a:extLst>
          </p:cNvPr>
          <p:cNvSpPr>
            <a:spLocks noGrp="1"/>
          </p:cNvSpPr>
          <p:nvPr>
            <p:ph idx="1"/>
          </p:nvPr>
        </p:nvSpPr>
        <p:spPr/>
        <p:txBody>
          <a:bodyPr/>
          <a:lstStyle/>
          <a:p>
            <a:pPr marL="0" indent="0">
              <a:buNone/>
            </a:pPr>
            <a:r>
              <a:rPr lang="en-US" sz="2800" dirty="0">
                <a:latin typeface="Calibri" panose="020F0502020204030204" pitchFamily="34" charset="0"/>
                <a:cs typeface="Calibri" panose="020F0502020204030204" pitchFamily="34" charset="0"/>
              </a:rPr>
              <a:t>2015: Clean Water Rule </a:t>
            </a:r>
          </a:p>
          <a:p>
            <a:pPr>
              <a:buFont typeface="Arial" panose="020B0604020202020204" pitchFamily="34" charset="0"/>
              <a:buChar char="•"/>
            </a:pPr>
            <a:r>
              <a:rPr lang="en-US" sz="2800" dirty="0">
                <a:latin typeface="Calibri" panose="020F0502020204030204" pitchFamily="34" charset="0"/>
                <a:cs typeface="Calibri" panose="020F0502020204030204" pitchFamily="34" charset="0"/>
              </a:rPr>
              <a:t>	I</a:t>
            </a:r>
            <a:r>
              <a:rPr lang="en-US" dirty="0">
                <a:latin typeface="Calibri" panose="020F0502020204030204" pitchFamily="34" charset="0"/>
                <a:cs typeface="Calibri" panose="020F0502020204030204" pitchFamily="34" charset="0"/>
              </a:rPr>
              <a:t>ssued to clarify Waters of the United States following the 	</a:t>
            </a:r>
            <a:r>
              <a:rPr lang="en-US" dirty="0" err="1">
                <a:latin typeface="Calibri" panose="020F0502020204030204" pitchFamily="34" charset="0"/>
                <a:cs typeface="Calibri" panose="020F0502020204030204" pitchFamily="34" charset="0"/>
              </a:rPr>
              <a:t>Rapanos</a:t>
            </a:r>
            <a:r>
              <a:rPr lang="en-US" dirty="0">
                <a:latin typeface="Calibri" panose="020F0502020204030204" pitchFamily="34" charset="0"/>
                <a:cs typeface="Calibri" panose="020F0502020204030204" pitchFamily="34" charset="0"/>
              </a:rPr>
              <a:t> case</a:t>
            </a:r>
            <a:endParaRPr lang="en-US" b="1" dirty="0">
              <a:latin typeface="Calibri" panose="020F0502020204030204" pitchFamily="34" charset="0"/>
              <a:cs typeface="Calibri" panose="020F0502020204030204" pitchFamily="34" charset="0"/>
            </a:endParaRPr>
          </a:p>
          <a:p>
            <a:pPr marL="0" indent="0">
              <a:buNone/>
            </a:pPr>
            <a:endParaRPr lang="en-US" b="1" dirty="0">
              <a:latin typeface="Calibri" panose="020F0502020204030204" pitchFamily="34" charset="0"/>
              <a:cs typeface="Calibri" panose="020F0502020204030204" pitchFamily="34" charset="0"/>
            </a:endParaRPr>
          </a:p>
          <a:p>
            <a:pPr marL="0" indent="0">
              <a:buNone/>
            </a:pPr>
            <a:r>
              <a:rPr lang="en-US" sz="2800" dirty="0">
                <a:latin typeface="Calibri" panose="020F0502020204030204" pitchFamily="34" charset="0"/>
                <a:cs typeface="Calibri" panose="020F0502020204030204" pitchFamily="34" charset="0"/>
              </a:rPr>
              <a:t>2018: 2015 Rule Delayed - Current rulemaking ongoing</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126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C7CC8-95D4-4337-AD7D-174DA2D7F66B}"/>
              </a:ext>
            </a:extLst>
          </p:cNvPr>
          <p:cNvSpPr>
            <a:spLocks noGrp="1"/>
          </p:cNvSpPr>
          <p:nvPr>
            <p:ph type="title"/>
          </p:nvPr>
        </p:nvSpPr>
        <p:spPr>
          <a:xfrm>
            <a:off x="236555" y="328797"/>
            <a:ext cx="8315292" cy="857250"/>
          </a:xfrm>
        </p:spPr>
        <p:txBody>
          <a:bodyPr/>
          <a:lstStyle/>
          <a:p>
            <a:r>
              <a:rPr lang="en-US" sz="3200" dirty="0"/>
              <a:t>History of the Clean Water Act</a:t>
            </a:r>
          </a:p>
        </p:txBody>
      </p:sp>
      <p:pic>
        <p:nvPicPr>
          <p:cNvPr id="4" name="Picture 3">
            <a:extLst>
              <a:ext uri="{FF2B5EF4-FFF2-40B4-BE49-F238E27FC236}">
                <a16:creationId xmlns:a16="http://schemas.microsoft.com/office/drawing/2014/main" id="{72EADEDC-509F-46C1-87BB-C1B2E9A25B15}"/>
              </a:ext>
            </a:extLst>
          </p:cNvPr>
          <p:cNvPicPr>
            <a:picLocks noChangeAspect="1"/>
          </p:cNvPicPr>
          <p:nvPr/>
        </p:nvPicPr>
        <p:blipFill>
          <a:blip r:embed="rId3"/>
          <a:stretch>
            <a:fillRect/>
          </a:stretch>
        </p:blipFill>
        <p:spPr>
          <a:xfrm>
            <a:off x="552893" y="1694635"/>
            <a:ext cx="3841308" cy="2791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1219AC1A-85AC-4D97-9E5F-AC2F5572E838}"/>
              </a:ext>
            </a:extLst>
          </p:cNvPr>
          <p:cNvPicPr>
            <a:picLocks noChangeAspect="1"/>
          </p:cNvPicPr>
          <p:nvPr/>
        </p:nvPicPr>
        <p:blipFill>
          <a:blip r:embed="rId4"/>
          <a:stretch>
            <a:fillRect/>
          </a:stretch>
        </p:blipFill>
        <p:spPr>
          <a:xfrm>
            <a:off x="4749805" y="1694635"/>
            <a:ext cx="3730885" cy="27911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277A2211-C267-4D7C-BFF0-77E944811516}"/>
              </a:ext>
            </a:extLst>
          </p:cNvPr>
          <p:cNvSpPr txBox="1"/>
          <p:nvPr/>
        </p:nvSpPr>
        <p:spPr>
          <a:xfrm>
            <a:off x="806287" y="4688566"/>
            <a:ext cx="3334519" cy="830997"/>
          </a:xfrm>
          <a:prstGeom prst="rect">
            <a:avLst/>
          </a:prstGeom>
          <a:noFill/>
        </p:spPr>
        <p:txBody>
          <a:bodyPr wrap="square" rtlCol="0">
            <a:spAutoFit/>
          </a:bodyPr>
          <a:lstStyle/>
          <a:p>
            <a:pPr algn="ctr"/>
            <a:r>
              <a:rPr lang="en-US" sz="2400" b="1" dirty="0">
                <a:solidFill>
                  <a:schemeClr val="accent1">
                    <a:lumMod val="50000"/>
                  </a:schemeClr>
                </a:solidFill>
                <a:latin typeface="Calibri" panose="020F0502020204030204" pitchFamily="34" charset="0"/>
              </a:rPr>
              <a:t>Rivers and Harbors Act (1899)</a:t>
            </a:r>
          </a:p>
        </p:txBody>
      </p:sp>
      <p:sp>
        <p:nvSpPr>
          <p:cNvPr id="7" name="TextBox 6">
            <a:extLst>
              <a:ext uri="{FF2B5EF4-FFF2-40B4-BE49-F238E27FC236}">
                <a16:creationId xmlns:a16="http://schemas.microsoft.com/office/drawing/2014/main" id="{3DEB0133-B669-458F-9889-03DF3F7AD238}"/>
              </a:ext>
            </a:extLst>
          </p:cNvPr>
          <p:cNvSpPr txBox="1"/>
          <p:nvPr/>
        </p:nvSpPr>
        <p:spPr>
          <a:xfrm>
            <a:off x="4940300" y="4688566"/>
            <a:ext cx="3525019" cy="830997"/>
          </a:xfrm>
          <a:prstGeom prst="rect">
            <a:avLst/>
          </a:prstGeom>
          <a:noFill/>
        </p:spPr>
        <p:txBody>
          <a:bodyPr wrap="square" rtlCol="0">
            <a:spAutoFit/>
          </a:bodyPr>
          <a:lstStyle/>
          <a:p>
            <a:pPr algn="ctr"/>
            <a:r>
              <a:rPr lang="en-US" sz="2400" b="1" dirty="0">
                <a:solidFill>
                  <a:schemeClr val="accent1">
                    <a:lumMod val="50000"/>
                  </a:schemeClr>
                </a:solidFill>
                <a:latin typeface="Calibri" panose="020F0502020204030204" pitchFamily="34" charset="0"/>
              </a:rPr>
              <a:t>Federal Water Pollution Control Act (1948)</a:t>
            </a:r>
          </a:p>
        </p:txBody>
      </p:sp>
    </p:spTree>
    <p:extLst>
      <p:ext uri="{BB962C8B-B14F-4D97-AF65-F5344CB8AC3E}">
        <p14:creationId xmlns:p14="http://schemas.microsoft.com/office/powerpoint/2010/main" val="483089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3D97F-06F3-439E-B5BF-6DD1302633A1}"/>
              </a:ext>
            </a:extLst>
          </p:cNvPr>
          <p:cNvSpPr>
            <a:spLocks noGrp="1"/>
          </p:cNvSpPr>
          <p:nvPr>
            <p:ph type="title"/>
          </p:nvPr>
        </p:nvSpPr>
        <p:spPr>
          <a:xfrm>
            <a:off x="265165" y="255470"/>
            <a:ext cx="8315292" cy="857250"/>
          </a:xfrm>
        </p:spPr>
        <p:txBody>
          <a:bodyPr vert="horz" lIns="68580" tIns="34290" rIns="68580" bIns="34290" rtlCol="0" anchor="ctr">
            <a:normAutofit/>
          </a:bodyPr>
          <a:lstStyle/>
          <a:p>
            <a:pPr algn="ctr"/>
            <a:r>
              <a:rPr lang="en-US" sz="3000" dirty="0">
                <a:solidFill>
                  <a:srgbClr val="FF6600"/>
                </a:solidFill>
                <a:latin typeface="Calibri Light" panose="020F0302020204030204" pitchFamily="34" charset="0"/>
                <a:cs typeface="+mj-cs"/>
              </a:rPr>
              <a:t>Cuyahoga River in Ohio catches fire in 1969.</a:t>
            </a:r>
          </a:p>
        </p:txBody>
      </p:sp>
      <p:pic>
        <p:nvPicPr>
          <p:cNvPr id="4" name="Content Placeholder 3" descr="Smoke coming from it&#10;&#10;Description generated with high confidence">
            <a:extLst>
              <a:ext uri="{FF2B5EF4-FFF2-40B4-BE49-F238E27FC236}">
                <a16:creationId xmlns:a16="http://schemas.microsoft.com/office/drawing/2014/main" id="{7F31EBE5-D91C-4891-BF6C-30C7F20EB994}"/>
              </a:ext>
            </a:extLst>
          </p:cNvPr>
          <p:cNvPicPr>
            <a:picLocks noGrp="1" noChangeAspect="1"/>
          </p:cNvPicPr>
          <p:nvPr>
            <p:ph idx="1"/>
          </p:nvPr>
        </p:nvPicPr>
        <p:blipFill rotWithShape="1">
          <a:blip r:embed="rId3"/>
          <a:stretch/>
        </p:blipFill>
        <p:spPr>
          <a:xfrm>
            <a:off x="1031560" y="1307014"/>
            <a:ext cx="6772738" cy="4625954"/>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3CB60FCC-804B-419C-8D47-61FB1EDCD920}"/>
              </a:ext>
            </a:extLst>
          </p:cNvPr>
          <p:cNvSpPr/>
          <p:nvPr/>
        </p:nvSpPr>
        <p:spPr>
          <a:xfrm>
            <a:off x="3772208" y="4732639"/>
            <a:ext cx="4032090" cy="1200329"/>
          </a:xfrm>
          <a:prstGeom prst="rect">
            <a:avLst/>
          </a:prstGeom>
        </p:spPr>
        <p:txBody>
          <a:bodyPr wrap="square">
            <a:spAutoFit/>
          </a:bodyPr>
          <a:lstStyle/>
          <a:p>
            <a:r>
              <a:rPr lang="en-US" b="1" dirty="0">
                <a:solidFill>
                  <a:srgbClr val="FFC000"/>
                </a:solidFill>
                <a:latin typeface="Avenir Next Regular"/>
              </a:rPr>
              <a:t>“The river that "oozes rather than flows" and in which a person "does not drown but decays.” Time Magazine, 1969</a:t>
            </a:r>
          </a:p>
        </p:txBody>
      </p:sp>
    </p:spTree>
    <p:extLst>
      <p:ext uri="{BB962C8B-B14F-4D97-AF65-F5344CB8AC3E}">
        <p14:creationId xmlns:p14="http://schemas.microsoft.com/office/powerpoint/2010/main" val="1949567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38D669-EDB1-4172-AF8F-8546E28FEC30}"/>
              </a:ext>
            </a:extLst>
          </p:cNvPr>
          <p:cNvSpPr>
            <a:spLocks noGrp="1"/>
          </p:cNvSpPr>
          <p:nvPr>
            <p:ph type="title"/>
          </p:nvPr>
        </p:nvSpPr>
        <p:spPr>
          <a:xfrm>
            <a:off x="191386" y="274638"/>
            <a:ext cx="8676167" cy="1143000"/>
          </a:xfrm>
        </p:spPr>
        <p:txBody>
          <a:bodyPr/>
          <a:lstStyle/>
          <a:p>
            <a:r>
              <a:rPr lang="en-US" sz="2800" dirty="0"/>
              <a:t>1972 Federal Water Pollution Control Act Amendments</a:t>
            </a:r>
            <a:br>
              <a:rPr lang="en-US" dirty="0"/>
            </a:br>
            <a:r>
              <a:rPr lang="en-US" sz="3000" dirty="0"/>
              <a:t>AKA the “Clean Water Act”</a:t>
            </a:r>
          </a:p>
        </p:txBody>
      </p:sp>
      <p:sp>
        <p:nvSpPr>
          <p:cNvPr id="5" name="Content Placeholder 4">
            <a:extLst>
              <a:ext uri="{FF2B5EF4-FFF2-40B4-BE49-F238E27FC236}">
                <a16:creationId xmlns:a16="http://schemas.microsoft.com/office/drawing/2014/main" id="{5EAD9A57-9911-4C3E-8ACD-64F171FEF522}"/>
              </a:ext>
            </a:extLst>
          </p:cNvPr>
          <p:cNvSpPr>
            <a:spLocks noGrp="1"/>
          </p:cNvSpPr>
          <p:nvPr>
            <p:ph idx="1"/>
          </p:nvPr>
        </p:nvSpPr>
        <p:spPr>
          <a:xfrm>
            <a:off x="371506" y="2181004"/>
            <a:ext cx="8315294" cy="3406646"/>
          </a:xfrm>
        </p:spPr>
        <p:txBody>
          <a:bodyPr>
            <a:noAutofit/>
          </a:bodyPr>
          <a:lstStyle/>
          <a:p>
            <a:r>
              <a:rPr lang="en-US" sz="2800" dirty="0">
                <a:latin typeface="Calibri" panose="020F0502020204030204" pitchFamily="34" charset="0"/>
              </a:rPr>
              <a:t>Created the Environmental Protection Agency</a:t>
            </a:r>
          </a:p>
          <a:p>
            <a:endParaRPr lang="en-US" sz="2800" dirty="0">
              <a:latin typeface="Calibri" panose="020F0502020204030204" pitchFamily="34" charset="0"/>
            </a:endParaRPr>
          </a:p>
          <a:p>
            <a:r>
              <a:rPr lang="en-US" sz="2800" dirty="0">
                <a:latin typeface="Calibri" panose="020F0502020204030204" pitchFamily="34" charset="0"/>
              </a:rPr>
              <a:t>Authorized the EPA to </a:t>
            </a:r>
            <a:r>
              <a:rPr lang="en-US" sz="2800" b="1" dirty="0">
                <a:latin typeface="Calibri" panose="020F0502020204030204" pitchFamily="34" charset="0"/>
              </a:rPr>
              <a:t>control discharges of pollution </a:t>
            </a:r>
            <a:r>
              <a:rPr lang="en-US" sz="2800" dirty="0">
                <a:latin typeface="Calibri" panose="020F0502020204030204" pitchFamily="34" charset="0"/>
              </a:rPr>
              <a:t>through the “National Pollutant Discharge Elimination System” (NPDES)</a:t>
            </a:r>
          </a:p>
          <a:p>
            <a:endParaRPr lang="en-US" sz="2800" dirty="0">
              <a:latin typeface="Calibri" panose="020F0502020204030204" pitchFamily="34" charset="0"/>
            </a:endParaRPr>
          </a:p>
          <a:p>
            <a:r>
              <a:rPr lang="en-US" sz="2800" dirty="0">
                <a:latin typeface="Calibri" panose="020F0502020204030204" pitchFamily="34" charset="0"/>
              </a:rPr>
              <a:t>Provided federal grants for treatment facilities</a:t>
            </a:r>
          </a:p>
        </p:txBody>
      </p:sp>
      <p:pic>
        <p:nvPicPr>
          <p:cNvPr id="6" name="Picture 5">
            <a:extLst>
              <a:ext uri="{FF2B5EF4-FFF2-40B4-BE49-F238E27FC236}">
                <a16:creationId xmlns:a16="http://schemas.microsoft.com/office/drawing/2014/main" id="{EB26B944-3AE3-4627-976F-49916B693BA1}"/>
              </a:ext>
            </a:extLst>
          </p:cNvPr>
          <p:cNvPicPr>
            <a:picLocks noChangeAspect="1"/>
          </p:cNvPicPr>
          <p:nvPr/>
        </p:nvPicPr>
        <p:blipFill>
          <a:blip r:embed="rId3"/>
          <a:stretch>
            <a:fillRect/>
          </a:stretch>
        </p:blipFill>
        <p:spPr>
          <a:xfrm>
            <a:off x="7146980" y="978300"/>
            <a:ext cx="1388234" cy="1388234"/>
          </a:xfrm>
          <a:prstGeom prst="rect">
            <a:avLst/>
          </a:prstGeom>
        </p:spPr>
      </p:pic>
    </p:spTree>
    <p:extLst>
      <p:ext uri="{BB962C8B-B14F-4D97-AF65-F5344CB8AC3E}">
        <p14:creationId xmlns:p14="http://schemas.microsoft.com/office/powerpoint/2010/main" val="2759048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70443-384D-4A77-8921-4691D018CF28}"/>
              </a:ext>
            </a:extLst>
          </p:cNvPr>
          <p:cNvSpPr>
            <a:spLocks noGrp="1"/>
          </p:cNvSpPr>
          <p:nvPr>
            <p:ph type="title"/>
          </p:nvPr>
        </p:nvSpPr>
        <p:spPr>
          <a:xfrm>
            <a:off x="318977" y="274638"/>
            <a:ext cx="8506046" cy="1403972"/>
          </a:xfrm>
          <a:solidFill>
            <a:schemeClr val="accent6">
              <a:lumMod val="20000"/>
              <a:lumOff val="80000"/>
            </a:schemeClr>
          </a:solidFill>
        </p:spPr>
        <p:txBody>
          <a:bodyPr/>
          <a:lstStyle/>
          <a:p>
            <a:r>
              <a:rPr lang="en-US" sz="2800" dirty="0"/>
              <a:t>CWA: Goal is to restore and maintain the chemical, physical and biological integrity of the nation’s waters.</a:t>
            </a:r>
          </a:p>
        </p:txBody>
      </p:sp>
      <p:sp>
        <p:nvSpPr>
          <p:cNvPr id="3" name="Content Placeholder 2">
            <a:extLst>
              <a:ext uri="{FF2B5EF4-FFF2-40B4-BE49-F238E27FC236}">
                <a16:creationId xmlns:a16="http://schemas.microsoft.com/office/drawing/2014/main" id="{91FED24B-B51D-4A2E-84A4-D3E805725AA1}"/>
              </a:ext>
            </a:extLst>
          </p:cNvPr>
          <p:cNvSpPr>
            <a:spLocks noGrp="1"/>
          </p:cNvSpPr>
          <p:nvPr>
            <p:ph idx="1"/>
          </p:nvPr>
        </p:nvSpPr>
        <p:spPr>
          <a:xfrm>
            <a:off x="808075" y="1956391"/>
            <a:ext cx="7549116" cy="3785190"/>
          </a:xfrm>
        </p:spPr>
        <p:txBody>
          <a:bodyPr>
            <a:noAutofit/>
          </a:bodyPr>
          <a:lstStyle/>
          <a:p>
            <a:pPr marL="385745" indent="-385745">
              <a:buFont typeface="+mj-lt"/>
              <a:buAutoNum type="arabicParenR"/>
            </a:pPr>
            <a:r>
              <a:rPr lang="en-US" sz="2800" dirty="0">
                <a:latin typeface="Calibri" panose="020F0502020204030204" pitchFamily="34" charset="0"/>
                <a:cs typeface="Calibri" panose="020F0502020204030204" pitchFamily="34" charset="0"/>
              </a:rPr>
              <a:t>Eliminate discharge of pollutants into navigable waters by 1985.</a:t>
            </a:r>
          </a:p>
          <a:p>
            <a:pPr marL="385745" indent="-385745">
              <a:buFont typeface="+mj-lt"/>
              <a:buAutoNum type="arabicParenR"/>
            </a:pPr>
            <a:endParaRPr lang="en-US" sz="1400" dirty="0">
              <a:latin typeface="Calibri" panose="020F0502020204030204" pitchFamily="34" charset="0"/>
              <a:cs typeface="Calibri" panose="020F0502020204030204" pitchFamily="34" charset="0"/>
            </a:endParaRPr>
          </a:p>
          <a:p>
            <a:pPr marL="385745" indent="-385745">
              <a:buFont typeface="+mj-lt"/>
              <a:buAutoNum type="arabicParenR"/>
            </a:pPr>
            <a:r>
              <a:rPr lang="en-US" sz="2800" dirty="0">
                <a:latin typeface="Calibri" panose="020F0502020204030204" pitchFamily="34" charset="0"/>
                <a:cs typeface="Calibri" panose="020F0502020204030204" pitchFamily="34" charset="0"/>
              </a:rPr>
              <a:t>Achieve water quality which provides for…</a:t>
            </a:r>
          </a:p>
          <a:p>
            <a:pPr lvl="1">
              <a:buFont typeface="Arial" panose="020B0604020202020204" pitchFamily="34" charset="0"/>
              <a:buChar char="•"/>
            </a:pPr>
            <a:r>
              <a:rPr lang="en-US" sz="2800" dirty="0">
                <a:latin typeface="Calibri" panose="020F0502020204030204" pitchFamily="34" charset="0"/>
                <a:cs typeface="Calibri" panose="020F0502020204030204" pitchFamily="34" charset="0"/>
              </a:rPr>
              <a:t>Protection and propagation of fish and wildlife</a:t>
            </a:r>
          </a:p>
          <a:p>
            <a:pPr lvl="1">
              <a:buFont typeface="Arial" panose="020B0604020202020204" pitchFamily="34" charset="0"/>
              <a:buChar char="•"/>
            </a:pPr>
            <a:r>
              <a:rPr lang="en-US" sz="2800" dirty="0">
                <a:latin typeface="Calibri" panose="020F0502020204030204" pitchFamily="34" charset="0"/>
                <a:cs typeface="Calibri" panose="020F0502020204030204" pitchFamily="34" charset="0"/>
              </a:rPr>
              <a:t>Recreation in and on the water by 1983</a:t>
            </a:r>
          </a:p>
          <a:p>
            <a:pPr lvl="1">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385745" indent="-385745">
              <a:buFont typeface="+mj-lt"/>
              <a:buAutoNum type="arabicParenR"/>
            </a:pPr>
            <a:r>
              <a:rPr lang="en-US" sz="2800" dirty="0">
                <a:latin typeface="Calibri" panose="020F0502020204030204" pitchFamily="34" charset="0"/>
                <a:cs typeface="Calibri" panose="020F0502020204030204" pitchFamily="34" charset="0"/>
              </a:rPr>
              <a:t>Prohibit discharge of toxic pollutants in toxic amounts.</a:t>
            </a:r>
          </a:p>
        </p:txBody>
      </p:sp>
    </p:spTree>
    <p:extLst>
      <p:ext uri="{BB962C8B-B14F-4D97-AF65-F5344CB8AC3E}">
        <p14:creationId xmlns:p14="http://schemas.microsoft.com/office/powerpoint/2010/main" val="2036334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B1B3-1D1D-4822-84BD-4C60A0CE0076}"/>
              </a:ext>
            </a:extLst>
          </p:cNvPr>
          <p:cNvSpPr>
            <a:spLocks noGrp="1"/>
          </p:cNvSpPr>
          <p:nvPr>
            <p:ph type="title"/>
          </p:nvPr>
        </p:nvSpPr>
        <p:spPr>
          <a:xfrm>
            <a:off x="371506" y="219297"/>
            <a:ext cx="8315292" cy="857250"/>
          </a:xfrm>
        </p:spPr>
        <p:txBody>
          <a:bodyPr/>
          <a:lstStyle/>
          <a:p>
            <a:r>
              <a:rPr lang="en-US" sz="3600" dirty="0"/>
              <a:t>Amendments to the CWA</a:t>
            </a:r>
          </a:p>
        </p:txBody>
      </p:sp>
      <p:sp>
        <p:nvSpPr>
          <p:cNvPr id="3" name="Content Placeholder 2">
            <a:extLst>
              <a:ext uri="{FF2B5EF4-FFF2-40B4-BE49-F238E27FC236}">
                <a16:creationId xmlns:a16="http://schemas.microsoft.com/office/drawing/2014/main" id="{C1B8B7F7-0150-48C0-9BBF-9F630F021654}"/>
              </a:ext>
            </a:extLst>
          </p:cNvPr>
          <p:cNvSpPr>
            <a:spLocks noGrp="1"/>
          </p:cNvSpPr>
          <p:nvPr>
            <p:ph idx="1"/>
          </p:nvPr>
        </p:nvSpPr>
        <p:spPr>
          <a:xfrm>
            <a:off x="457202" y="1076547"/>
            <a:ext cx="8229596" cy="4984011"/>
          </a:xfrm>
        </p:spPr>
        <p:txBody>
          <a:bodyPr>
            <a:normAutofit lnSpcReduction="10000"/>
          </a:bodyPr>
          <a:lstStyle/>
          <a:p>
            <a:pPr marL="0" indent="0">
              <a:buNone/>
            </a:pPr>
            <a:r>
              <a:rPr lang="en-US" b="1" dirty="0">
                <a:latin typeface="Calibri" panose="020F0502020204030204" pitchFamily="34" charset="0"/>
              </a:rPr>
              <a:t>1977 Clean Water Act Amendments</a:t>
            </a:r>
          </a:p>
          <a:p>
            <a:r>
              <a:rPr lang="en-US" dirty="0">
                <a:latin typeface="Calibri" panose="020F0502020204030204" pitchFamily="34" charset="0"/>
              </a:rPr>
              <a:t>Gave EPA authority to set “technology-based” effluent standards</a:t>
            </a:r>
          </a:p>
          <a:p>
            <a:r>
              <a:rPr lang="en-US" dirty="0">
                <a:latin typeface="Calibri" panose="020F0502020204030204" pitchFamily="34" charset="0"/>
              </a:rPr>
              <a:t>Added </a:t>
            </a:r>
            <a:r>
              <a:rPr lang="en-US" dirty="0" err="1">
                <a:latin typeface="Calibri" panose="020F0502020204030204" pitchFamily="34" charset="0"/>
              </a:rPr>
              <a:t>stormwater</a:t>
            </a:r>
            <a:r>
              <a:rPr lang="en-US" dirty="0">
                <a:latin typeface="Calibri" panose="020F0502020204030204" pitchFamily="34" charset="0"/>
              </a:rPr>
              <a:t> discharges to permitting program</a:t>
            </a:r>
          </a:p>
          <a:p>
            <a:endParaRPr lang="en-US" dirty="0">
              <a:latin typeface="Calibri" panose="020F0502020204030204" pitchFamily="34" charset="0"/>
            </a:endParaRPr>
          </a:p>
          <a:p>
            <a:pPr marL="0" indent="0">
              <a:buNone/>
            </a:pPr>
            <a:r>
              <a:rPr lang="en-US" b="1" dirty="0">
                <a:latin typeface="Calibri" panose="020F0502020204030204" pitchFamily="34" charset="0"/>
              </a:rPr>
              <a:t>1987 Clean Water Act Amendments </a:t>
            </a:r>
          </a:p>
          <a:p>
            <a:r>
              <a:rPr lang="en-US" dirty="0">
                <a:latin typeface="Calibri" panose="020F0502020204030204" pitchFamily="34" charset="0"/>
              </a:rPr>
              <a:t>Authorized measures to address “nonpoint source pollution” coming from runoff from a variety of land uses (agricultural lands, construction sites, urban areas, forests, </a:t>
            </a:r>
            <a:r>
              <a:rPr lang="en-US" dirty="0" err="1">
                <a:latin typeface="Calibri" panose="020F0502020204030204" pitchFamily="34" charset="0"/>
              </a:rPr>
              <a:t>etc</a:t>
            </a:r>
            <a:r>
              <a:rPr lang="en-US" dirty="0">
                <a:latin typeface="Calibri" panose="020F0502020204030204" pitchFamily="34" charset="0"/>
              </a:rPr>
              <a:t>)</a:t>
            </a:r>
          </a:p>
          <a:p>
            <a:r>
              <a:rPr lang="en-US" dirty="0">
                <a:latin typeface="Calibri" panose="020F0502020204030204" pitchFamily="34" charset="0"/>
              </a:rPr>
              <a:t>Federal 319 program created to cover 60% of nonpoint source projects</a:t>
            </a:r>
          </a:p>
          <a:p>
            <a:r>
              <a:rPr lang="en-US" dirty="0">
                <a:latin typeface="Calibri" panose="020F0502020204030204" pitchFamily="34" charset="0"/>
              </a:rPr>
              <a:t>Added </a:t>
            </a:r>
            <a:r>
              <a:rPr lang="en-US" dirty="0" err="1">
                <a:latin typeface="Calibri" panose="020F0502020204030204" pitchFamily="34" charset="0"/>
              </a:rPr>
              <a:t>stormwater</a:t>
            </a:r>
            <a:r>
              <a:rPr lang="en-US" dirty="0">
                <a:latin typeface="Calibri" panose="020F0502020204030204" pitchFamily="34" charset="0"/>
              </a:rPr>
              <a:t> permit requirements for industry and municipalities (newly defined as point sources)</a:t>
            </a:r>
          </a:p>
        </p:txBody>
      </p:sp>
    </p:spTree>
    <p:extLst>
      <p:ext uri="{BB962C8B-B14F-4D97-AF65-F5344CB8AC3E}">
        <p14:creationId xmlns:p14="http://schemas.microsoft.com/office/powerpoint/2010/main" val="340982100"/>
      </p:ext>
    </p:extLst>
  </p:cSld>
  <p:clrMapOvr>
    <a:masterClrMapping/>
  </p:clrMapOvr>
</p:sld>
</file>

<file path=ppt/theme/theme1.xml><?xml version="1.0" encoding="utf-8"?>
<a:theme xmlns:a="http://schemas.openxmlformats.org/drawingml/2006/main" name="UK Primary White Standard">
  <a:themeElements>
    <a:clrScheme name="UK Primary Palette">
      <a:dk1>
        <a:sysClr val="windowText" lastClr="000000"/>
      </a:dk1>
      <a:lt1>
        <a:sysClr val="window" lastClr="FFFFFF"/>
      </a:lt1>
      <a:dk2>
        <a:srgbClr val="0C377B"/>
      </a:dk2>
      <a:lt2>
        <a:srgbClr val="EEECE1"/>
      </a:lt2>
      <a:accent1>
        <a:srgbClr val="007CB7"/>
      </a:accent1>
      <a:accent2>
        <a:srgbClr val="162355"/>
      </a:accent2>
      <a:accent3>
        <a:srgbClr val="B8BAB3"/>
      </a:accent3>
      <a:accent4>
        <a:srgbClr val="4A4D4D"/>
      </a:accent4>
      <a:accent5>
        <a:srgbClr val="007CB7"/>
      </a:accent5>
      <a:accent6>
        <a:srgbClr val="0C377B"/>
      </a:accent6>
      <a:hlink>
        <a:srgbClr val="0C377B"/>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17969</TotalTime>
  <Words>6176</Words>
  <Application>Microsoft Office PowerPoint</Application>
  <PresentationFormat>On-screen Show (4:3)</PresentationFormat>
  <Paragraphs>678</Paragraphs>
  <Slides>46</Slides>
  <Notes>46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Avenir Next Regular</vt:lpstr>
      <vt:lpstr>AvenirNext LT Pro Bold</vt:lpstr>
      <vt:lpstr>Calibri</vt:lpstr>
      <vt:lpstr>Calibri Light</vt:lpstr>
      <vt:lpstr>Mercury Display</vt:lpstr>
      <vt:lpstr>Mercury Display Semibold</vt:lpstr>
      <vt:lpstr>Myriad Pro</vt:lpstr>
      <vt:lpstr>Symbol</vt:lpstr>
      <vt:lpstr>Times New Roman</vt:lpstr>
      <vt:lpstr>Verdana</vt:lpstr>
      <vt:lpstr>UK Primary White Standard</vt:lpstr>
      <vt:lpstr>Watershed Academy Watershed Coordinator Training Series</vt:lpstr>
      <vt:lpstr>Kentucky is a water-rich state!</vt:lpstr>
      <vt:lpstr>Water is central to Kentuckians’ survival and enjoyment.</vt:lpstr>
      <vt:lpstr>Laws are needed to protect this resource for our uses.</vt:lpstr>
      <vt:lpstr>History of the Clean Water Act</vt:lpstr>
      <vt:lpstr>Cuyahoga River in Ohio catches fire in 1969.</vt:lpstr>
      <vt:lpstr>1972 Federal Water Pollution Control Act Amendments AKA the “Clean Water Act”</vt:lpstr>
      <vt:lpstr>CWA: Goal is to restore and maintain the chemical, physical and biological integrity of the nation’s waters.</vt:lpstr>
      <vt:lpstr>Amendments to the CWA</vt:lpstr>
      <vt:lpstr>Federalism – Federal vs State Law</vt:lpstr>
      <vt:lpstr>Federalism and Water Laws</vt:lpstr>
      <vt:lpstr>USEPA Delegation of CWA to States</vt:lpstr>
      <vt:lpstr>PowerPoint Presentation</vt:lpstr>
      <vt:lpstr>Clean Water Act:  Successes and Challenges</vt:lpstr>
      <vt:lpstr>PowerPoint Presentation</vt:lpstr>
      <vt:lpstr>Clean Water Act: Titles</vt:lpstr>
      <vt:lpstr>Clean Water Act: Titles</vt:lpstr>
      <vt:lpstr>CWA Title I: Research &amp; Related Programs</vt:lpstr>
      <vt:lpstr>CWA Title II: Grants for Construction of Treatment Works</vt:lpstr>
      <vt:lpstr>PowerPoint Presentation</vt:lpstr>
      <vt:lpstr>Kentucky Division of Water Responsibilities</vt:lpstr>
      <vt:lpstr>Water Quality Standards Development: KPDES Permitting Technology-Based Effluent Standards</vt:lpstr>
      <vt:lpstr>Water Quality Standards Development: KPDES Permitting Water Quality-Based Effluent Standards</vt:lpstr>
      <vt:lpstr>CWA Title III</vt:lpstr>
      <vt:lpstr>Water Quality Standards Program</vt:lpstr>
      <vt:lpstr>PowerPoint Presentation</vt:lpstr>
      <vt:lpstr>PowerPoint Presentation</vt:lpstr>
      <vt:lpstr>PowerPoint Presentation</vt:lpstr>
      <vt:lpstr>PowerPoint Presentation</vt:lpstr>
      <vt:lpstr>PowerPoint Presentation</vt:lpstr>
      <vt:lpstr>PowerPoint Presentation</vt:lpstr>
      <vt:lpstr>Water Quality Standards Program: Using Water Quality Criteria in Kentucky</vt:lpstr>
      <vt:lpstr>Water Quality Standards:  Kentucky Criteria – 401 KAR 10:031</vt:lpstr>
      <vt:lpstr>Water Quality Standards:  Example of Narrative Criteria (10:031 Section 2)</vt:lpstr>
      <vt:lpstr>Water Quality Standards:  Numeric Criteria vs. Indicators</vt:lpstr>
      <vt:lpstr>PowerPoint Presentation</vt:lpstr>
      <vt:lpstr>Water Quality Standards: Bacteriological Examples (10:031, Section 7)</vt:lpstr>
      <vt:lpstr>Water Quality Standards:  Chemical Examples</vt:lpstr>
      <vt:lpstr>PowerPoint Presentation</vt:lpstr>
      <vt:lpstr>Water Quality Standards:  Anti-degradation Policy  (What to do when water quality is better than required?)</vt:lpstr>
      <vt:lpstr>Water Quality Standards Criteria into Practice</vt:lpstr>
      <vt:lpstr>If Water Quality Monitoring suggests the need for improvement:</vt:lpstr>
      <vt:lpstr>State Jurisdiction:  “Waters of the Commonwealth”</vt:lpstr>
      <vt:lpstr>CWA Jurisdiction: Waters of the U.S.</vt:lpstr>
      <vt:lpstr>Waters of the U.S.</vt:lpstr>
      <vt:lpstr>Waters of the U.S.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Watershed Academy Watershed Coordinator Training Series</dc:title>
  <dc:creator>mlmcal2</dc:creator>
  <cp:lastModifiedBy>McAlister, Malissa</cp:lastModifiedBy>
  <cp:revision>161</cp:revision>
  <dcterms:created xsi:type="dcterms:W3CDTF">2018-05-25T18:55:59Z</dcterms:created>
  <dcterms:modified xsi:type="dcterms:W3CDTF">2019-02-27T17:00:30Z</dcterms:modified>
</cp:coreProperties>
</file>