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436" r:id="rId2"/>
    <p:sldId id="442" r:id="rId3"/>
    <p:sldId id="463" r:id="rId4"/>
    <p:sldId id="443" r:id="rId5"/>
    <p:sldId id="444" r:id="rId6"/>
    <p:sldId id="445" r:id="rId7"/>
    <p:sldId id="446" r:id="rId8"/>
    <p:sldId id="447" r:id="rId9"/>
    <p:sldId id="448" r:id="rId10"/>
    <p:sldId id="449" r:id="rId11"/>
    <p:sldId id="454" r:id="rId12"/>
    <p:sldId id="453" r:id="rId13"/>
    <p:sldId id="452" r:id="rId14"/>
    <p:sldId id="451" r:id="rId15"/>
    <p:sldId id="450" r:id="rId16"/>
    <p:sldId id="257" r:id="rId17"/>
    <p:sldId id="258" r:id="rId18"/>
    <p:sldId id="456" r:id="rId19"/>
    <p:sldId id="455" r:id="rId20"/>
    <p:sldId id="260" r:id="rId21"/>
    <p:sldId id="262" r:id="rId22"/>
    <p:sldId id="264" r:id="rId23"/>
    <p:sldId id="265" r:id="rId24"/>
    <p:sldId id="266" r:id="rId25"/>
    <p:sldId id="267" r:id="rId26"/>
    <p:sldId id="465" r:id="rId27"/>
    <p:sldId id="464" r:id="rId28"/>
    <p:sldId id="457" r:id="rId29"/>
    <p:sldId id="458" r:id="rId30"/>
    <p:sldId id="459" r:id="rId31"/>
    <p:sldId id="460" r:id="rId32"/>
    <p:sldId id="461" r:id="rId33"/>
    <p:sldId id="462" r:id="rId34"/>
    <p:sldId id="466" r:id="rId35"/>
    <p:sldId id="467" r:id="rId36"/>
    <p:sldId id="468" r:id="rId37"/>
    <p:sldId id="469" r:id="rId38"/>
    <p:sldId id="470" r:id="rId39"/>
    <p:sldId id="471" r:id="rId40"/>
    <p:sldId id="472" r:id="rId41"/>
    <p:sldId id="473" r:id="rId42"/>
    <p:sldId id="474" r:id="rId43"/>
    <p:sldId id="47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 id="2" name="Evans, Steven J." initials="ESJ" lastIdx="1" clrIdx="1">
    <p:extLst>
      <p:ext uri="{19B8F6BF-5375-455C-9EA6-DF929625EA0E}">
        <p15:presenceInfo xmlns:p15="http://schemas.microsoft.com/office/powerpoint/2012/main" userId="S::sjevan0@uky.edu::c2c2c70a-742f-4fcc-a7a1-011d1752e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9900"/>
    <a:srgbClr val="009999"/>
    <a:srgbClr val="FD5003"/>
    <a:srgbClr val="FFAA01"/>
    <a:srgbClr val="FFDD89"/>
    <a:srgbClr val="FF9999"/>
    <a:srgbClr val="D9D9D9"/>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20" autoAdjust="0"/>
    <p:restoredTop sz="72486" autoAdjust="0"/>
  </p:normalViewPr>
  <p:slideViewPr>
    <p:cSldViewPr snapToGrid="0" snapToObjects="1">
      <p:cViewPr varScale="1">
        <p:scale>
          <a:sx n="73" d="100"/>
          <a:sy n="73" d="100"/>
        </p:scale>
        <p:origin x="378" y="2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1-25T15:20:08.696" idx="1">
    <p:pos x="5517" y="983"/>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4/29/2020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Here you can see the ability to adjust the color and the transparency when you click the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Notice at the top you can also adjust the fill or the outline.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Click Ok.</a:t>
            </a: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275331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 here is the revised figure make sure you click DONE at the bottom to save the changes.</a:t>
            </a:r>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79302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By clicking the “Content” header, it will show all of the different features.  In this case we want to adjust the color of the Mouth 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So we click that layer title and we got a drop down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By clicking on the feature options we can change the color on that feature as well.</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2173641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414911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Here we have an example watershed map.</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62718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Download some data for multiple sites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 this case I downloaded all sites in Franklin County.</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221908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Open tab-delimited data in Excel to manipulate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203891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Open tab-delimited data in Excel to manipulate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1524973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Sort data by Date AND THEN </a:t>
            </a:r>
            <a:r>
              <a:rPr lang="en-US" dirty="0" err="1"/>
              <a:t>SiteID</a:t>
            </a:r>
            <a:r>
              <a:rPr lang="en-US" dirty="0"/>
              <a:t> – want to analyze data for one date (multiple sites)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1908999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Isolate data of interest: select and copy an “event” (one date) and paste into a new sheet with headers. Save the new sheet as a delimited text file.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172065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There are a number of resources that are available for mapping including some great open source options.</a:t>
            </a:r>
          </a:p>
          <a:p>
            <a:r>
              <a:rPr lang="en-US" sz="1000" dirty="0"/>
              <a:t>It is beyond the scope of this module to offer a complete GIS training.  We want to provide you with some options for further work.</a:t>
            </a:r>
          </a:p>
          <a:p>
            <a:endParaRPr lang="en-US" sz="1000" dirty="0"/>
          </a:p>
          <a:p>
            <a:r>
              <a:rPr lang="en-US" sz="1000" dirty="0"/>
              <a:t>Perhaps the most used GIS platform is ArcGIS with its various suite of applications.  Most of these are commercially available.  We will work through a simple example using ArcGIS Online.</a:t>
            </a:r>
          </a:p>
          <a:p>
            <a:endParaRPr lang="en-US" sz="1000" dirty="0"/>
          </a:p>
          <a:p>
            <a:r>
              <a:rPr lang="en-US" sz="1000" dirty="0"/>
              <a:t>If you are familiar with ArcGIS but are a small nonprofit without the money for licenses, you might consider QGIS which is very similar and is even superior in some ways.  The time required to review this platform is beyond the scope of this training.</a:t>
            </a:r>
          </a:p>
          <a:p>
            <a:endParaRPr lang="en-US" sz="1000" dirty="0"/>
          </a:p>
          <a:p>
            <a:r>
              <a:rPr lang="en-US" sz="1000" dirty="0"/>
              <a:t>Google Earth is also a free GIS software that has an option that no other application has – its </a:t>
            </a:r>
            <a:r>
              <a:rPr lang="en-US" sz="1000" dirty="0" err="1"/>
              <a:t>StreetView</a:t>
            </a:r>
            <a:r>
              <a:rPr lang="en-US" sz="1000" dirty="0"/>
              <a:t> which allows you to do roadway surveys of nearby streams.  This program also allows for points to quickly be created and shared with others.</a:t>
            </a:r>
          </a:p>
          <a:p>
            <a:endParaRPr lang="en-US" sz="1000" dirty="0"/>
          </a:p>
          <a:p>
            <a:r>
              <a:rPr lang="en-US" sz="1000" dirty="0"/>
              <a:t>There are other free open-source software that is available including GRASS GIS, developed by the USACE, and Map Window, developed for the EPA BASINS program.  You might explore using these platforms.</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Drag-drop the created delimited text file into the opened map in browser or click “Modify Map” at top right and “Add Layer From File”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366526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Points should plot onto the map, and map will zoom to that area. Now you can symbolize the points to show relative values. One left select “Choose an attribute to show”. The drawing style “Counts and Amounts (Size)” will display automatically – click options to alter the display or use Color or Heat Map. Play around with it to get a desired map.</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3923579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 You can print the map, or login to ArcGIS Online and you can save and easily share the map as an interactive map with other people.</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2423045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10. If you login and save the map – you can do other things, such as show all the data with a time-slider:</a:t>
            </a:r>
          </a:p>
          <a:p>
            <a:endParaRPr lang="en-US" sz="1200" dirty="0"/>
          </a:p>
          <a:p>
            <a:pPr marL="342900" indent="-342900">
              <a:buFont typeface="+mj-lt"/>
              <a:buAutoNum type="arabicPeriod"/>
            </a:pPr>
            <a:r>
              <a:rPr lang="en-US" sz="1200" dirty="0"/>
              <a:t>Create an account (if needed) and login</a:t>
            </a:r>
          </a:p>
          <a:p>
            <a:pPr marL="342900" indent="-342900">
              <a:buFont typeface="+mj-lt"/>
              <a:buAutoNum type="arabicPeriod"/>
            </a:pPr>
            <a:r>
              <a:rPr lang="en-US" sz="1200" dirty="0"/>
              <a:t>Add entire dataset CSV into map</a:t>
            </a:r>
          </a:p>
          <a:p>
            <a:pPr marL="342900" indent="-342900">
              <a:buFont typeface="+mj-lt"/>
              <a:buAutoNum type="arabicPeriod"/>
            </a:pPr>
            <a:r>
              <a:rPr lang="en-US" sz="1200" dirty="0"/>
              <a:t>Save Layer to your account</a:t>
            </a:r>
          </a:p>
          <a:p>
            <a:pPr marL="342900" indent="-342900">
              <a:buFont typeface="+mj-lt"/>
              <a:buAutoNum type="arabicPeriod"/>
            </a:pPr>
            <a:r>
              <a:rPr lang="en-US" sz="1200" dirty="0"/>
              <a:t>On Layer details – “Publish Layer” as a hosted layer (right side menu)</a:t>
            </a:r>
          </a:p>
          <a:p>
            <a:pPr marL="342900" indent="-342900">
              <a:buFont typeface="+mj-lt"/>
              <a:buAutoNum type="arabicPeriod"/>
            </a:pPr>
            <a:r>
              <a:rPr lang="en-US" sz="1200" dirty="0"/>
              <a:t>Open hosted layer details</a:t>
            </a:r>
          </a:p>
          <a:p>
            <a:pPr marL="342900" indent="-342900">
              <a:buFont typeface="+mj-lt"/>
              <a:buAutoNum type="arabicPeriod"/>
            </a:pPr>
            <a:r>
              <a:rPr lang="en-US" sz="1200" dirty="0"/>
              <a:t>Under layers: click “time settings” – click “enable time” in the popup</a:t>
            </a:r>
          </a:p>
          <a:p>
            <a:pPr marL="342900" indent="-342900">
              <a:buFont typeface="+mj-lt"/>
              <a:buAutoNum type="arabicPeriod"/>
            </a:pPr>
            <a:r>
              <a:rPr lang="en-US" sz="1200" dirty="0"/>
              <a:t>Open layer in map viewer…</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2767677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10. If you login and save the map – you can do other things, such as show all the data with a time-slider:</a:t>
            </a:r>
          </a:p>
          <a:p>
            <a:endParaRPr lang="en-US" sz="1200" dirty="0"/>
          </a:p>
          <a:p>
            <a:pPr marL="342900" indent="-342900">
              <a:buFont typeface="+mj-lt"/>
              <a:buAutoNum type="arabicPeriod"/>
            </a:pPr>
            <a:r>
              <a:rPr lang="en-US" sz="1200" dirty="0"/>
              <a:t>Create an account (if needed) and login</a:t>
            </a:r>
          </a:p>
          <a:p>
            <a:pPr marL="342900" indent="-342900">
              <a:buFont typeface="+mj-lt"/>
              <a:buAutoNum type="arabicPeriod"/>
            </a:pPr>
            <a:r>
              <a:rPr lang="en-US" sz="1200" dirty="0"/>
              <a:t>Add entire dataset CSV into map</a:t>
            </a:r>
          </a:p>
          <a:p>
            <a:pPr marL="342900" indent="-342900">
              <a:buFont typeface="+mj-lt"/>
              <a:buAutoNum type="arabicPeriod"/>
            </a:pPr>
            <a:r>
              <a:rPr lang="en-US" sz="1200" dirty="0"/>
              <a:t>Save Layer to your account</a:t>
            </a:r>
          </a:p>
          <a:p>
            <a:pPr marL="342900" indent="-342900">
              <a:buFont typeface="+mj-lt"/>
              <a:buAutoNum type="arabicPeriod"/>
            </a:pPr>
            <a:r>
              <a:rPr lang="en-US" sz="1200" dirty="0"/>
              <a:t>On Layer details – “Publish Layer” as a hosted layer (right side menu)</a:t>
            </a:r>
          </a:p>
          <a:p>
            <a:pPr marL="342900" indent="-342900">
              <a:buFont typeface="+mj-lt"/>
              <a:buAutoNum type="arabicPeriod"/>
            </a:pPr>
            <a:r>
              <a:rPr lang="en-US" sz="1200" dirty="0"/>
              <a:t>Open hosted layer details</a:t>
            </a:r>
          </a:p>
          <a:p>
            <a:pPr marL="342900" indent="-342900">
              <a:buFont typeface="+mj-lt"/>
              <a:buAutoNum type="arabicPeriod"/>
            </a:pPr>
            <a:r>
              <a:rPr lang="en-US" sz="1200" dirty="0"/>
              <a:t>Under layers: click “time settings” – click “enable time” in the popup</a:t>
            </a:r>
          </a:p>
          <a:p>
            <a:pPr marL="342900" indent="-342900">
              <a:buFont typeface="+mj-lt"/>
              <a:buAutoNum type="arabicPeriod"/>
            </a:pPr>
            <a:r>
              <a:rPr lang="en-US" sz="1200" dirty="0"/>
              <a:t>Open layer in map viewer…</a:t>
            </a:r>
          </a:p>
          <a:p>
            <a:pPr marL="342900" indent="-342900">
              <a:buFont typeface="+mj-lt"/>
              <a:buAutoNum type="arabicPeriod"/>
            </a:pPr>
            <a:r>
              <a:rPr lang="en-US" sz="1200" dirty="0"/>
              <a:t>And you should see a time slider at the bottom – will need to play with the settings to get desired map.</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495413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2135845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3637062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1056047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Have to extract zip files.  Click on shapefile.</a:t>
            </a:r>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2378664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280715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err="1"/>
              <a:t>Fo</a:t>
            </a:r>
            <a:r>
              <a:rPr lang="en-US" sz="1000" dirty="0"/>
              <a:t> ArcGIS Online, you can create a free public account via its login screen.</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689396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2559125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195349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Once you login, you will have a number of options and formatting that </a:t>
            </a:r>
            <a:r>
              <a:rPr lang="en-US" sz="1000" b="0" i="0" kern="1200" dirty="0">
                <a:solidFill>
                  <a:schemeClr val="tx1"/>
                </a:solidFill>
                <a:effectLst/>
                <a:latin typeface="+mn-lt"/>
                <a:ea typeface="+mn-ea"/>
                <a:cs typeface="+mn-cs"/>
              </a:rPr>
              <a:t>varies based on your account or organizational settings and your browser window size.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Click on the Map button at the top of the screen and you should have a blank map pop up. </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85344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For this example, we are going to enter “</a:t>
            </a:r>
            <a:r>
              <a:rPr lang="en-US" sz="1200" b="0" i="0" kern="1200" dirty="0">
                <a:solidFill>
                  <a:schemeClr val="tx1"/>
                </a:solidFill>
                <a:effectLst/>
                <a:latin typeface="+mn-lt"/>
                <a:ea typeface="+mn-ea"/>
                <a:cs typeface="+mn-cs"/>
              </a:rPr>
              <a:t>Springfield, KY” in the top right corner of the screen and hit 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map will center on this location.</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54594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Now we want to add the watershed delineation that we obtained from USGS </a:t>
            </a:r>
            <a:r>
              <a:rPr lang="en-US" sz="1000" dirty="0" err="1"/>
              <a:t>StreamStats</a:t>
            </a:r>
            <a:r>
              <a:rPr lang="en-US" sz="10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Go to add &gt; choose a layer from file &gt; then choose the file.</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135188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is what it looks like when the watershed is brought in.</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138860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When we add the delineated watershed upstream of our focus watershed, this is the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Now we will click in the Types (Unique Symbols) and adjust the settings</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3384166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Here is the menu that comes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By clicking on the label you can adjust the text in the label.  By clicking on the color, you can adjust the color.  Notice there is a slide at the bottom for transparency.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In this case, we will change the color to black and adjust the transparency to 50%.</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627157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6"/>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tmp"/></Relationships>
</file>

<file path=ppt/slides/_rels/slide12.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tmp"/><Relationship Id="rId5" Type="http://schemas.openxmlformats.org/officeDocument/2006/relationships/image" Target="../media/image26.png"/><Relationship Id="rId4" Type="http://schemas.openxmlformats.org/officeDocument/2006/relationships/image" Target="../media/image25.tmp"/></Relationships>
</file>

<file path=ppt/slides/_rels/slide13.xml.rels><?xml version="1.0" encoding="UTF-8" standalone="yes"?>
<Relationships xmlns="http://schemas.openxmlformats.org/package/2006/relationships"><Relationship Id="rId3" Type="http://schemas.openxmlformats.org/officeDocument/2006/relationships/image" Target="../media/image24.tmp"/><Relationship Id="rId7" Type="http://schemas.openxmlformats.org/officeDocument/2006/relationships/image" Target="../media/image29.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tmp"/><Relationship Id="rId5" Type="http://schemas.openxmlformats.org/officeDocument/2006/relationships/image" Target="../media/image26.png"/><Relationship Id="rId4" Type="http://schemas.openxmlformats.org/officeDocument/2006/relationships/image" Target="../media/image25.tmp"/></Relationships>
</file>

<file path=ppt/slides/_rels/slide1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tmp"/></Relationships>
</file>

<file path=ppt/slides/_rels/slide1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kgs.uky.edu/wwky/main.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2.xml.rels><?xml version="1.0" encoding="UTF-8" standalone="yes"?>
<Relationships xmlns="http://schemas.openxmlformats.org/package/2006/relationships"><Relationship Id="rId3" Type="http://schemas.openxmlformats.org/officeDocument/2006/relationships/hyperlink" Target="http://www.qgis.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mapwindow.org/" TargetMode="External"/><Relationship Id="rId4" Type="http://schemas.openxmlformats.org/officeDocument/2006/relationships/hyperlink" Target="https://grass.osgeo.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tmp"/></Relationships>
</file>

<file path=ppt/slides/_rels/slide2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arcgis.com/en/projects/get-started-with-arcgis-onlin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27.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earth/versions/#earth-pro"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tmp"/></Relationships>
</file>

<file path=ppt/slides/_rels/slide29.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tmp"/></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tmp"/><Relationship Id="rId4" Type="http://schemas.openxmlformats.org/officeDocument/2006/relationships/image" Target="../media/image51.tmp"/></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tmp"/><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0.tmp"/></Relationships>
</file>

<file path=ppt/slides/_rels/slide4.xml.rels><?xml version="1.0" encoding="UTF-8" standalone="yes"?>
<Relationships xmlns="http://schemas.openxmlformats.org/package/2006/relationships"><Relationship Id="rId3" Type="http://schemas.openxmlformats.org/officeDocument/2006/relationships/hyperlink" Target="https://www.arcgis.com/home/createaccount.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tmp"/><Relationship Id="rId4" Type="http://schemas.openxmlformats.org/officeDocument/2006/relationships/image" Target="../media/image14.tmp"/></Relationships>
</file>

<file path=ppt/slides/_rels/slide40.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hyperlink" Target="https://www.google.com/earth/outreach/learn/"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tm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tmp"/></Relationships>
</file>

<file path=ppt/slides/_rels/slide7.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Dealing with Data</a:t>
            </a:r>
          </a:p>
          <a:p>
            <a:r>
              <a:rPr lang="en-US" sz="2000" b="1" dirty="0">
                <a:latin typeface="Mercury Display Semibold" panose="02000603080000020004" pitchFamily="50" charset="0"/>
              </a:rPr>
              <a:t>4. Basic Mapping Tools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Adjust Colors / Transparency</a:t>
            </a:r>
          </a:p>
        </p:txBody>
      </p:sp>
      <p:pic>
        <p:nvPicPr>
          <p:cNvPr id="5" name="Picture 4" descr="A close up of a map&#10;&#10;Description automatically generated">
            <a:extLst>
              <a:ext uri="{FF2B5EF4-FFF2-40B4-BE49-F238E27FC236}">
                <a16:creationId xmlns:a16="http://schemas.microsoft.com/office/drawing/2014/main" id="{01CAA325-6056-4BE1-8F74-AFA71298471E}"/>
              </a:ext>
            </a:extLst>
          </p:cNvPr>
          <p:cNvPicPr>
            <a:picLocks noChangeAspect="1"/>
          </p:cNvPicPr>
          <p:nvPr/>
        </p:nvPicPr>
        <p:blipFill>
          <a:blip r:embed="rId3"/>
          <a:stretch>
            <a:fillRect/>
          </a:stretch>
        </p:blipFill>
        <p:spPr>
          <a:xfrm>
            <a:off x="457202" y="1417638"/>
            <a:ext cx="7836559" cy="4836711"/>
          </a:xfrm>
          <a:prstGeom prst="rect">
            <a:avLst/>
          </a:prstGeom>
        </p:spPr>
      </p:pic>
    </p:spTree>
    <p:extLst>
      <p:ext uri="{BB962C8B-B14F-4D97-AF65-F5344CB8AC3E}">
        <p14:creationId xmlns:p14="http://schemas.microsoft.com/office/powerpoint/2010/main" val="2116612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Adjust Colors / Transparency</a:t>
            </a:r>
          </a:p>
        </p:txBody>
      </p:sp>
      <p:pic>
        <p:nvPicPr>
          <p:cNvPr id="3" name="Picture 2" descr="A close up of a map&#10;&#10;Description automatically generated">
            <a:extLst>
              <a:ext uri="{FF2B5EF4-FFF2-40B4-BE49-F238E27FC236}">
                <a16:creationId xmlns:a16="http://schemas.microsoft.com/office/drawing/2014/main" id="{FCC5CCE6-1DC5-488C-95F7-5458BFA5B8C0}"/>
              </a:ext>
            </a:extLst>
          </p:cNvPr>
          <p:cNvPicPr>
            <a:picLocks noChangeAspect="1"/>
          </p:cNvPicPr>
          <p:nvPr/>
        </p:nvPicPr>
        <p:blipFill>
          <a:blip r:embed="rId3"/>
          <a:stretch>
            <a:fillRect/>
          </a:stretch>
        </p:blipFill>
        <p:spPr>
          <a:xfrm>
            <a:off x="457202" y="1417638"/>
            <a:ext cx="7840828" cy="4842704"/>
          </a:xfrm>
          <a:prstGeom prst="rect">
            <a:avLst/>
          </a:prstGeom>
        </p:spPr>
      </p:pic>
      <p:pic>
        <p:nvPicPr>
          <p:cNvPr id="5" name="Picture 4" descr="A close up of a map&#10;&#10;Description automatically generated">
            <a:extLst>
              <a:ext uri="{FF2B5EF4-FFF2-40B4-BE49-F238E27FC236}">
                <a16:creationId xmlns:a16="http://schemas.microsoft.com/office/drawing/2014/main" id="{01CAA325-6056-4BE1-8F74-AFA71298471E}"/>
              </a:ext>
            </a:extLst>
          </p:cNvPr>
          <p:cNvPicPr>
            <a:picLocks noChangeAspect="1"/>
          </p:cNvPicPr>
          <p:nvPr/>
        </p:nvPicPr>
        <p:blipFill>
          <a:blip r:embed="rId4"/>
          <a:stretch>
            <a:fillRect/>
          </a:stretch>
        </p:blipFill>
        <p:spPr>
          <a:xfrm>
            <a:off x="461471" y="1417638"/>
            <a:ext cx="7836559" cy="4836711"/>
          </a:xfrm>
          <a:prstGeom prst="rect">
            <a:avLst/>
          </a:prstGeom>
        </p:spPr>
      </p:pic>
      <p:pic>
        <p:nvPicPr>
          <p:cNvPr id="6" name="Picture 5">
            <a:extLst>
              <a:ext uri="{FF2B5EF4-FFF2-40B4-BE49-F238E27FC236}">
                <a16:creationId xmlns:a16="http://schemas.microsoft.com/office/drawing/2014/main" id="{F80619F4-B402-4476-A231-799B40E9A629}"/>
              </a:ext>
            </a:extLst>
          </p:cNvPr>
          <p:cNvPicPr>
            <a:picLocks noChangeAspect="1"/>
          </p:cNvPicPr>
          <p:nvPr/>
        </p:nvPicPr>
        <p:blipFill rotWithShape="1">
          <a:blip r:embed="rId5"/>
          <a:srcRect l="749" t="11976" r="62083" b="7037"/>
          <a:stretch/>
        </p:blipFill>
        <p:spPr>
          <a:xfrm>
            <a:off x="457202" y="1417637"/>
            <a:ext cx="7892436" cy="4836711"/>
          </a:xfrm>
          <a:prstGeom prst="rect">
            <a:avLst/>
          </a:prstGeom>
        </p:spPr>
      </p:pic>
    </p:spTree>
    <p:extLst>
      <p:ext uri="{BB962C8B-B14F-4D97-AF65-F5344CB8AC3E}">
        <p14:creationId xmlns:p14="http://schemas.microsoft.com/office/powerpoint/2010/main" val="3414752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Adjust Colors / Transparency</a:t>
            </a:r>
          </a:p>
        </p:txBody>
      </p:sp>
      <p:pic>
        <p:nvPicPr>
          <p:cNvPr id="3" name="Picture 2" descr="A close up of a map&#10;&#10;Description automatically generated">
            <a:extLst>
              <a:ext uri="{FF2B5EF4-FFF2-40B4-BE49-F238E27FC236}">
                <a16:creationId xmlns:a16="http://schemas.microsoft.com/office/drawing/2014/main" id="{FCC5CCE6-1DC5-488C-95F7-5458BFA5B8C0}"/>
              </a:ext>
            </a:extLst>
          </p:cNvPr>
          <p:cNvPicPr>
            <a:picLocks noChangeAspect="1"/>
          </p:cNvPicPr>
          <p:nvPr/>
        </p:nvPicPr>
        <p:blipFill>
          <a:blip r:embed="rId3"/>
          <a:stretch>
            <a:fillRect/>
          </a:stretch>
        </p:blipFill>
        <p:spPr>
          <a:xfrm>
            <a:off x="457202" y="1417638"/>
            <a:ext cx="7840828" cy="4842704"/>
          </a:xfrm>
          <a:prstGeom prst="rect">
            <a:avLst/>
          </a:prstGeom>
        </p:spPr>
      </p:pic>
      <p:pic>
        <p:nvPicPr>
          <p:cNvPr id="5" name="Picture 4" descr="A close up of a map&#10;&#10;Description automatically generated">
            <a:extLst>
              <a:ext uri="{FF2B5EF4-FFF2-40B4-BE49-F238E27FC236}">
                <a16:creationId xmlns:a16="http://schemas.microsoft.com/office/drawing/2014/main" id="{01CAA325-6056-4BE1-8F74-AFA71298471E}"/>
              </a:ext>
            </a:extLst>
          </p:cNvPr>
          <p:cNvPicPr>
            <a:picLocks noChangeAspect="1"/>
          </p:cNvPicPr>
          <p:nvPr/>
        </p:nvPicPr>
        <p:blipFill>
          <a:blip r:embed="rId4"/>
          <a:stretch>
            <a:fillRect/>
          </a:stretch>
        </p:blipFill>
        <p:spPr>
          <a:xfrm>
            <a:off x="461471" y="1417638"/>
            <a:ext cx="7836559" cy="4836711"/>
          </a:xfrm>
          <a:prstGeom prst="rect">
            <a:avLst/>
          </a:prstGeom>
        </p:spPr>
      </p:pic>
      <p:pic>
        <p:nvPicPr>
          <p:cNvPr id="6" name="Picture 5">
            <a:extLst>
              <a:ext uri="{FF2B5EF4-FFF2-40B4-BE49-F238E27FC236}">
                <a16:creationId xmlns:a16="http://schemas.microsoft.com/office/drawing/2014/main" id="{F80619F4-B402-4476-A231-799B40E9A629}"/>
              </a:ext>
            </a:extLst>
          </p:cNvPr>
          <p:cNvPicPr>
            <a:picLocks noChangeAspect="1"/>
          </p:cNvPicPr>
          <p:nvPr/>
        </p:nvPicPr>
        <p:blipFill rotWithShape="1">
          <a:blip r:embed="rId5"/>
          <a:srcRect l="749" t="11976" r="62083" b="7037"/>
          <a:stretch/>
        </p:blipFill>
        <p:spPr>
          <a:xfrm>
            <a:off x="457202" y="1417637"/>
            <a:ext cx="7892436" cy="4836711"/>
          </a:xfrm>
          <a:prstGeom prst="rect">
            <a:avLst/>
          </a:prstGeom>
        </p:spPr>
      </p:pic>
      <p:pic>
        <p:nvPicPr>
          <p:cNvPr id="8" name="Picture 7" descr="A close up of a map&#10;&#10;Description automatically generated">
            <a:extLst>
              <a:ext uri="{FF2B5EF4-FFF2-40B4-BE49-F238E27FC236}">
                <a16:creationId xmlns:a16="http://schemas.microsoft.com/office/drawing/2014/main" id="{CDCD09C2-4FDA-4879-88B3-3C5383FAB973}"/>
              </a:ext>
            </a:extLst>
          </p:cNvPr>
          <p:cNvPicPr>
            <a:picLocks noChangeAspect="1"/>
          </p:cNvPicPr>
          <p:nvPr/>
        </p:nvPicPr>
        <p:blipFill>
          <a:blip r:embed="rId6"/>
          <a:stretch>
            <a:fillRect/>
          </a:stretch>
        </p:blipFill>
        <p:spPr>
          <a:xfrm>
            <a:off x="457202" y="1417638"/>
            <a:ext cx="7892436" cy="4867823"/>
          </a:xfrm>
          <a:prstGeom prst="rect">
            <a:avLst/>
          </a:prstGeom>
        </p:spPr>
      </p:pic>
    </p:spTree>
    <p:extLst>
      <p:ext uri="{BB962C8B-B14F-4D97-AF65-F5344CB8AC3E}">
        <p14:creationId xmlns:p14="http://schemas.microsoft.com/office/powerpoint/2010/main" val="72136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Select Other Layer</a:t>
            </a:r>
          </a:p>
        </p:txBody>
      </p:sp>
      <p:pic>
        <p:nvPicPr>
          <p:cNvPr id="3" name="Picture 2" descr="A close up of a map&#10;&#10;Description automatically generated">
            <a:extLst>
              <a:ext uri="{FF2B5EF4-FFF2-40B4-BE49-F238E27FC236}">
                <a16:creationId xmlns:a16="http://schemas.microsoft.com/office/drawing/2014/main" id="{FCC5CCE6-1DC5-488C-95F7-5458BFA5B8C0}"/>
              </a:ext>
            </a:extLst>
          </p:cNvPr>
          <p:cNvPicPr>
            <a:picLocks noChangeAspect="1"/>
          </p:cNvPicPr>
          <p:nvPr/>
        </p:nvPicPr>
        <p:blipFill>
          <a:blip r:embed="rId3"/>
          <a:stretch>
            <a:fillRect/>
          </a:stretch>
        </p:blipFill>
        <p:spPr>
          <a:xfrm>
            <a:off x="457202" y="1417638"/>
            <a:ext cx="7840828" cy="4842704"/>
          </a:xfrm>
          <a:prstGeom prst="rect">
            <a:avLst/>
          </a:prstGeom>
        </p:spPr>
      </p:pic>
      <p:pic>
        <p:nvPicPr>
          <p:cNvPr id="5" name="Picture 4" descr="A close up of a map&#10;&#10;Description automatically generated">
            <a:extLst>
              <a:ext uri="{FF2B5EF4-FFF2-40B4-BE49-F238E27FC236}">
                <a16:creationId xmlns:a16="http://schemas.microsoft.com/office/drawing/2014/main" id="{01CAA325-6056-4BE1-8F74-AFA71298471E}"/>
              </a:ext>
            </a:extLst>
          </p:cNvPr>
          <p:cNvPicPr>
            <a:picLocks noChangeAspect="1"/>
          </p:cNvPicPr>
          <p:nvPr/>
        </p:nvPicPr>
        <p:blipFill>
          <a:blip r:embed="rId4"/>
          <a:stretch>
            <a:fillRect/>
          </a:stretch>
        </p:blipFill>
        <p:spPr>
          <a:xfrm>
            <a:off x="461471" y="1417638"/>
            <a:ext cx="7836559" cy="4836711"/>
          </a:xfrm>
          <a:prstGeom prst="rect">
            <a:avLst/>
          </a:prstGeom>
        </p:spPr>
      </p:pic>
      <p:pic>
        <p:nvPicPr>
          <p:cNvPr id="6" name="Picture 5">
            <a:extLst>
              <a:ext uri="{FF2B5EF4-FFF2-40B4-BE49-F238E27FC236}">
                <a16:creationId xmlns:a16="http://schemas.microsoft.com/office/drawing/2014/main" id="{F80619F4-B402-4476-A231-799B40E9A629}"/>
              </a:ext>
            </a:extLst>
          </p:cNvPr>
          <p:cNvPicPr>
            <a:picLocks noChangeAspect="1"/>
          </p:cNvPicPr>
          <p:nvPr/>
        </p:nvPicPr>
        <p:blipFill rotWithShape="1">
          <a:blip r:embed="rId5"/>
          <a:srcRect l="749" t="11976" r="62083" b="7037"/>
          <a:stretch/>
        </p:blipFill>
        <p:spPr>
          <a:xfrm>
            <a:off x="457202" y="1417637"/>
            <a:ext cx="7892436" cy="4836711"/>
          </a:xfrm>
          <a:prstGeom prst="rect">
            <a:avLst/>
          </a:prstGeom>
        </p:spPr>
      </p:pic>
      <p:pic>
        <p:nvPicPr>
          <p:cNvPr id="10" name="Picture 9" descr="A close up of a map&#10;&#10;Description automatically generated">
            <a:extLst>
              <a:ext uri="{FF2B5EF4-FFF2-40B4-BE49-F238E27FC236}">
                <a16:creationId xmlns:a16="http://schemas.microsoft.com/office/drawing/2014/main" id="{0A653F1B-E153-471C-93FA-27C2138AFBC5}"/>
              </a:ext>
            </a:extLst>
          </p:cNvPr>
          <p:cNvPicPr>
            <a:picLocks noChangeAspect="1"/>
          </p:cNvPicPr>
          <p:nvPr/>
        </p:nvPicPr>
        <p:blipFill>
          <a:blip r:embed="rId6"/>
          <a:stretch>
            <a:fillRect/>
          </a:stretch>
        </p:blipFill>
        <p:spPr>
          <a:xfrm>
            <a:off x="457203" y="1417637"/>
            <a:ext cx="7892436" cy="485688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6A7A947-DEAA-4868-8F72-B1DC729F1463}"/>
              </a:ext>
            </a:extLst>
          </p:cNvPr>
          <p:cNvPicPr>
            <a:picLocks noChangeAspect="1"/>
          </p:cNvPicPr>
          <p:nvPr/>
        </p:nvPicPr>
        <p:blipFill>
          <a:blip r:embed="rId7"/>
          <a:stretch>
            <a:fillRect/>
          </a:stretch>
        </p:blipFill>
        <p:spPr>
          <a:xfrm>
            <a:off x="845970" y="2857420"/>
            <a:ext cx="2048161" cy="1143160"/>
          </a:xfrm>
          <a:prstGeom prst="rect">
            <a:avLst/>
          </a:prstGeom>
          <a:ln>
            <a:solidFill>
              <a:schemeClr val="tx1"/>
            </a:solidFill>
          </a:ln>
        </p:spPr>
      </p:pic>
      <p:sp>
        <p:nvSpPr>
          <p:cNvPr id="11" name="Rectangle 10">
            <a:extLst>
              <a:ext uri="{FF2B5EF4-FFF2-40B4-BE49-F238E27FC236}">
                <a16:creationId xmlns:a16="http://schemas.microsoft.com/office/drawing/2014/main" id="{6A09F336-066E-451C-8371-5398B227F144}"/>
              </a:ext>
            </a:extLst>
          </p:cNvPr>
          <p:cNvSpPr/>
          <p:nvPr/>
        </p:nvSpPr>
        <p:spPr>
          <a:xfrm>
            <a:off x="1540042" y="3693695"/>
            <a:ext cx="360947" cy="38501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6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Adjust </a:t>
            </a:r>
          </a:p>
        </p:txBody>
      </p:sp>
      <p:pic>
        <p:nvPicPr>
          <p:cNvPr id="3" name="Picture 2" descr="A close up of a map&#10;&#10;Description automatically generated">
            <a:extLst>
              <a:ext uri="{FF2B5EF4-FFF2-40B4-BE49-F238E27FC236}">
                <a16:creationId xmlns:a16="http://schemas.microsoft.com/office/drawing/2014/main" id="{FCC5CCE6-1DC5-488C-95F7-5458BFA5B8C0}"/>
              </a:ext>
            </a:extLst>
          </p:cNvPr>
          <p:cNvPicPr>
            <a:picLocks noChangeAspect="1"/>
          </p:cNvPicPr>
          <p:nvPr/>
        </p:nvPicPr>
        <p:blipFill>
          <a:blip r:embed="rId3"/>
          <a:stretch>
            <a:fillRect/>
          </a:stretch>
        </p:blipFill>
        <p:spPr>
          <a:xfrm>
            <a:off x="457202" y="1417638"/>
            <a:ext cx="7840828" cy="4842704"/>
          </a:xfrm>
          <a:prstGeom prst="rect">
            <a:avLst/>
          </a:prstGeom>
        </p:spPr>
      </p:pic>
      <p:pic>
        <p:nvPicPr>
          <p:cNvPr id="5" name="Picture 4" descr="A close up of a map&#10;&#10;Description automatically generated">
            <a:extLst>
              <a:ext uri="{FF2B5EF4-FFF2-40B4-BE49-F238E27FC236}">
                <a16:creationId xmlns:a16="http://schemas.microsoft.com/office/drawing/2014/main" id="{01CAA325-6056-4BE1-8F74-AFA71298471E}"/>
              </a:ext>
            </a:extLst>
          </p:cNvPr>
          <p:cNvPicPr>
            <a:picLocks noChangeAspect="1"/>
          </p:cNvPicPr>
          <p:nvPr/>
        </p:nvPicPr>
        <p:blipFill>
          <a:blip r:embed="rId4"/>
          <a:stretch>
            <a:fillRect/>
          </a:stretch>
        </p:blipFill>
        <p:spPr>
          <a:xfrm>
            <a:off x="461471" y="1417638"/>
            <a:ext cx="7836559" cy="4836711"/>
          </a:xfrm>
          <a:prstGeom prst="rect">
            <a:avLst/>
          </a:prstGeom>
        </p:spPr>
      </p:pic>
      <p:pic>
        <p:nvPicPr>
          <p:cNvPr id="6" name="Picture 5">
            <a:extLst>
              <a:ext uri="{FF2B5EF4-FFF2-40B4-BE49-F238E27FC236}">
                <a16:creationId xmlns:a16="http://schemas.microsoft.com/office/drawing/2014/main" id="{F80619F4-B402-4476-A231-799B40E9A629}"/>
              </a:ext>
            </a:extLst>
          </p:cNvPr>
          <p:cNvPicPr>
            <a:picLocks noChangeAspect="1"/>
          </p:cNvPicPr>
          <p:nvPr/>
        </p:nvPicPr>
        <p:blipFill rotWithShape="1">
          <a:blip r:embed="rId5"/>
          <a:srcRect l="749" t="11976" r="62083" b="7037"/>
          <a:stretch/>
        </p:blipFill>
        <p:spPr>
          <a:xfrm>
            <a:off x="457202" y="1417637"/>
            <a:ext cx="7892436" cy="4836711"/>
          </a:xfrm>
          <a:prstGeom prst="rect">
            <a:avLst/>
          </a:prstGeom>
        </p:spPr>
      </p:pic>
      <p:pic>
        <p:nvPicPr>
          <p:cNvPr id="11" name="Picture 10">
            <a:extLst>
              <a:ext uri="{FF2B5EF4-FFF2-40B4-BE49-F238E27FC236}">
                <a16:creationId xmlns:a16="http://schemas.microsoft.com/office/drawing/2014/main" id="{6FA05206-4C41-41FD-B5E4-07DB79DC776D}"/>
              </a:ext>
            </a:extLst>
          </p:cNvPr>
          <p:cNvPicPr>
            <a:picLocks noChangeAspect="1"/>
          </p:cNvPicPr>
          <p:nvPr/>
        </p:nvPicPr>
        <p:blipFill rotWithShape="1">
          <a:blip r:embed="rId6"/>
          <a:srcRect l="712" t="11039" r="61528" b="7038"/>
          <a:stretch/>
        </p:blipFill>
        <p:spPr>
          <a:xfrm>
            <a:off x="457202" y="1411643"/>
            <a:ext cx="7946030" cy="4848699"/>
          </a:xfrm>
          <a:prstGeom prst="rect">
            <a:avLst/>
          </a:prstGeom>
        </p:spPr>
      </p:pic>
    </p:spTree>
    <p:extLst>
      <p:ext uri="{BB962C8B-B14F-4D97-AF65-F5344CB8AC3E}">
        <p14:creationId xmlns:p14="http://schemas.microsoft.com/office/powerpoint/2010/main" val="150655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Example Watershed Map</a:t>
            </a:r>
          </a:p>
        </p:txBody>
      </p:sp>
      <p:pic>
        <p:nvPicPr>
          <p:cNvPr id="13" name="Picture 12" descr="A close up of a map&#10;&#10;Description automatically generated">
            <a:extLst>
              <a:ext uri="{FF2B5EF4-FFF2-40B4-BE49-F238E27FC236}">
                <a16:creationId xmlns:a16="http://schemas.microsoft.com/office/drawing/2014/main" id="{403BF2D3-EC12-4EC3-9AC0-B44897C84E59}"/>
              </a:ext>
            </a:extLst>
          </p:cNvPr>
          <p:cNvPicPr>
            <a:picLocks noChangeAspect="1"/>
          </p:cNvPicPr>
          <p:nvPr/>
        </p:nvPicPr>
        <p:blipFill>
          <a:blip r:embed="rId3"/>
          <a:stretch>
            <a:fillRect/>
          </a:stretch>
        </p:blipFill>
        <p:spPr>
          <a:xfrm>
            <a:off x="457202" y="1417639"/>
            <a:ext cx="8039098" cy="4948424"/>
          </a:xfrm>
          <a:prstGeom prst="rect">
            <a:avLst/>
          </a:prstGeom>
        </p:spPr>
      </p:pic>
    </p:spTree>
    <p:extLst>
      <p:ext uri="{BB962C8B-B14F-4D97-AF65-F5344CB8AC3E}">
        <p14:creationId xmlns:p14="http://schemas.microsoft.com/office/powerpoint/2010/main" val="197028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139470-656F-4F43-8B11-0F16182CB227}"/>
              </a:ext>
            </a:extLst>
          </p:cNvPr>
          <p:cNvSpPr>
            <a:spLocks noGrp="1"/>
          </p:cNvSpPr>
          <p:nvPr>
            <p:ph type="title"/>
          </p:nvPr>
        </p:nvSpPr>
        <p:spPr/>
        <p:txBody>
          <a:bodyPr/>
          <a:lstStyle/>
          <a:p>
            <a:r>
              <a:rPr lang="en-US" dirty="0"/>
              <a:t>Watershed Watch</a:t>
            </a:r>
          </a:p>
        </p:txBody>
      </p:sp>
      <p:pic>
        <p:nvPicPr>
          <p:cNvPr id="8" name="Picture 7" descr="A screenshot of a cell phone&#10;&#10;Description automatically generated">
            <a:extLst>
              <a:ext uri="{FF2B5EF4-FFF2-40B4-BE49-F238E27FC236}">
                <a16:creationId xmlns:a16="http://schemas.microsoft.com/office/drawing/2014/main" id="{76C4885C-0554-4B18-941E-9E72E2483672}"/>
              </a:ext>
            </a:extLst>
          </p:cNvPr>
          <p:cNvPicPr>
            <a:picLocks noChangeAspect="1"/>
          </p:cNvPicPr>
          <p:nvPr/>
        </p:nvPicPr>
        <p:blipFill>
          <a:blip r:embed="rId3"/>
          <a:stretch>
            <a:fillRect/>
          </a:stretch>
        </p:blipFill>
        <p:spPr>
          <a:xfrm>
            <a:off x="457202" y="1127435"/>
            <a:ext cx="5778500" cy="5089998"/>
          </a:xfrm>
          <a:prstGeom prst="rect">
            <a:avLst/>
          </a:prstGeom>
        </p:spPr>
      </p:pic>
      <p:sp>
        <p:nvSpPr>
          <p:cNvPr id="9" name="Rectangle 8">
            <a:extLst>
              <a:ext uri="{FF2B5EF4-FFF2-40B4-BE49-F238E27FC236}">
                <a16:creationId xmlns:a16="http://schemas.microsoft.com/office/drawing/2014/main" id="{55D2EAD6-175C-445F-AE7C-CEAD34CCAD86}"/>
              </a:ext>
            </a:extLst>
          </p:cNvPr>
          <p:cNvSpPr/>
          <p:nvPr/>
        </p:nvSpPr>
        <p:spPr>
          <a:xfrm>
            <a:off x="5103336" y="661472"/>
            <a:ext cx="3407728" cy="369332"/>
          </a:xfrm>
          <a:prstGeom prst="rect">
            <a:avLst/>
          </a:prstGeom>
        </p:spPr>
        <p:txBody>
          <a:bodyPr wrap="none">
            <a:spAutoFit/>
          </a:bodyPr>
          <a:lstStyle/>
          <a:p>
            <a:r>
              <a:rPr lang="en-US" dirty="0">
                <a:hlinkClick r:id="rId4"/>
              </a:rPr>
              <a:t>http://kgs.uky.edu/wwky/main.htm</a:t>
            </a:r>
            <a:endParaRPr lang="en-US" dirty="0"/>
          </a:p>
        </p:txBody>
      </p:sp>
    </p:spTree>
    <p:extLst>
      <p:ext uri="{BB962C8B-B14F-4D97-AF65-F5344CB8AC3E}">
        <p14:creationId xmlns:p14="http://schemas.microsoft.com/office/powerpoint/2010/main" val="1193061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ED0C-C982-4D95-BEB0-F9A879B55D1B}"/>
              </a:ext>
            </a:extLst>
          </p:cNvPr>
          <p:cNvSpPr>
            <a:spLocks noGrp="1"/>
          </p:cNvSpPr>
          <p:nvPr>
            <p:ph type="title"/>
          </p:nvPr>
        </p:nvSpPr>
        <p:spPr/>
        <p:txBody>
          <a:bodyPr/>
          <a:lstStyle/>
          <a:p>
            <a:r>
              <a:rPr lang="en-US" dirty="0"/>
              <a:t>Open (or cut and paste) in Excel</a:t>
            </a:r>
          </a:p>
        </p:txBody>
      </p:sp>
      <p:pic>
        <p:nvPicPr>
          <p:cNvPr id="11" name="Content Placeholder 10" descr="Book1 - Excel">
            <a:extLst>
              <a:ext uri="{FF2B5EF4-FFF2-40B4-BE49-F238E27FC236}">
                <a16:creationId xmlns:a16="http://schemas.microsoft.com/office/drawing/2014/main" id="{885318DF-B125-4924-AD22-8FD94624440B}"/>
              </a:ext>
            </a:extLst>
          </p:cNvPr>
          <p:cNvPicPr>
            <a:picLocks noGrp="1" noChangeAspect="1"/>
          </p:cNvPicPr>
          <p:nvPr>
            <p:ph idx="1"/>
          </p:nvPr>
        </p:nvPicPr>
        <p:blipFill>
          <a:blip r:embed="rId3"/>
          <a:stretch>
            <a:fillRect/>
          </a:stretch>
        </p:blipFill>
        <p:spPr>
          <a:xfrm>
            <a:off x="461963" y="1566032"/>
            <a:ext cx="8224837" cy="4354586"/>
          </a:xfrm>
        </p:spPr>
      </p:pic>
    </p:spTree>
    <p:extLst>
      <p:ext uri="{BB962C8B-B14F-4D97-AF65-F5344CB8AC3E}">
        <p14:creationId xmlns:p14="http://schemas.microsoft.com/office/powerpoint/2010/main" val="4043780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ED0C-C982-4D95-BEB0-F9A879B55D1B}"/>
              </a:ext>
            </a:extLst>
          </p:cNvPr>
          <p:cNvSpPr>
            <a:spLocks noGrp="1"/>
          </p:cNvSpPr>
          <p:nvPr>
            <p:ph type="title"/>
          </p:nvPr>
        </p:nvSpPr>
        <p:spPr/>
        <p:txBody>
          <a:bodyPr/>
          <a:lstStyle/>
          <a:p>
            <a:r>
              <a:rPr lang="en-US" dirty="0"/>
              <a:t>Rename Columns</a:t>
            </a:r>
            <a:br>
              <a:rPr lang="en-US" dirty="0"/>
            </a:br>
            <a:endParaRPr lang="en-US" dirty="0"/>
          </a:p>
        </p:txBody>
      </p:sp>
      <p:pic>
        <p:nvPicPr>
          <p:cNvPr id="11" name="Content Placeholder 10" descr="Book1 - Excel">
            <a:extLst>
              <a:ext uri="{FF2B5EF4-FFF2-40B4-BE49-F238E27FC236}">
                <a16:creationId xmlns:a16="http://schemas.microsoft.com/office/drawing/2014/main" id="{885318DF-B125-4924-AD22-8FD94624440B}"/>
              </a:ext>
            </a:extLst>
          </p:cNvPr>
          <p:cNvPicPr>
            <a:picLocks noGrp="1" noChangeAspect="1"/>
          </p:cNvPicPr>
          <p:nvPr>
            <p:ph idx="1"/>
          </p:nvPr>
        </p:nvPicPr>
        <p:blipFill rotWithShape="1">
          <a:blip r:embed="rId3"/>
          <a:srcRect r="69148" b="78774"/>
          <a:stretch/>
        </p:blipFill>
        <p:spPr>
          <a:xfrm>
            <a:off x="461963" y="1854350"/>
            <a:ext cx="8036118" cy="2927229"/>
          </a:xfrm>
        </p:spPr>
      </p:pic>
      <p:sp>
        <p:nvSpPr>
          <p:cNvPr id="3" name="Rectangle 2">
            <a:extLst>
              <a:ext uri="{FF2B5EF4-FFF2-40B4-BE49-F238E27FC236}">
                <a16:creationId xmlns:a16="http://schemas.microsoft.com/office/drawing/2014/main" id="{FEE91563-5E4B-4F1A-9830-E8F1BA8CEA05}"/>
              </a:ext>
            </a:extLst>
          </p:cNvPr>
          <p:cNvSpPr/>
          <p:nvPr/>
        </p:nvSpPr>
        <p:spPr>
          <a:xfrm>
            <a:off x="457201" y="921805"/>
            <a:ext cx="8309329" cy="707886"/>
          </a:xfrm>
          <a:prstGeom prst="rect">
            <a:avLst/>
          </a:prstGeom>
        </p:spPr>
        <p:txBody>
          <a:bodyPr wrap="square">
            <a:spAutoFit/>
          </a:bodyPr>
          <a:lstStyle/>
          <a:p>
            <a:r>
              <a:rPr lang="en-US" sz="2000" dirty="0"/>
              <a:t>Column F: “Latitude_NAD83” to “</a:t>
            </a:r>
            <a:r>
              <a:rPr lang="en-US" sz="2000" u="sng" dirty="0">
                <a:solidFill>
                  <a:srgbClr val="FF0000"/>
                </a:solidFill>
              </a:rPr>
              <a:t>Latitude</a:t>
            </a:r>
            <a:r>
              <a:rPr lang="en-US" sz="2000" dirty="0"/>
              <a:t>”  		</a:t>
            </a:r>
          </a:p>
          <a:p>
            <a:r>
              <a:rPr lang="en-US" sz="2000" dirty="0"/>
              <a:t>		</a:t>
            </a:r>
            <a:r>
              <a:rPr lang="en-US" sz="2000"/>
              <a:t>Column G: </a:t>
            </a:r>
            <a:r>
              <a:rPr lang="en-US" sz="2000" dirty="0"/>
              <a:t>“Longitude_NAD83” to “</a:t>
            </a:r>
            <a:r>
              <a:rPr lang="en-US" sz="2000" u="sng" dirty="0">
                <a:solidFill>
                  <a:srgbClr val="00B050"/>
                </a:solidFill>
              </a:rPr>
              <a:t>Longitude</a:t>
            </a:r>
            <a:r>
              <a:rPr lang="en-US" sz="2000" dirty="0"/>
              <a:t>”</a:t>
            </a:r>
          </a:p>
        </p:txBody>
      </p:sp>
      <p:sp>
        <p:nvSpPr>
          <p:cNvPr id="4" name="Rectangle 3">
            <a:extLst>
              <a:ext uri="{FF2B5EF4-FFF2-40B4-BE49-F238E27FC236}">
                <a16:creationId xmlns:a16="http://schemas.microsoft.com/office/drawing/2014/main" id="{969692EF-3FC7-4A82-B9C0-CD0576B8CF8B}"/>
              </a:ext>
            </a:extLst>
          </p:cNvPr>
          <p:cNvSpPr/>
          <p:nvPr/>
        </p:nvSpPr>
        <p:spPr>
          <a:xfrm>
            <a:off x="4689566" y="3317966"/>
            <a:ext cx="574765" cy="50945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25A34F-EAC8-405C-99E1-6B9A55B78351}"/>
              </a:ext>
            </a:extLst>
          </p:cNvPr>
          <p:cNvSpPr/>
          <p:nvPr/>
        </p:nvSpPr>
        <p:spPr>
          <a:xfrm>
            <a:off x="5323114" y="3317965"/>
            <a:ext cx="633549" cy="509452"/>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Connector: Elbow 6">
            <a:extLst>
              <a:ext uri="{FF2B5EF4-FFF2-40B4-BE49-F238E27FC236}">
                <a16:creationId xmlns:a16="http://schemas.microsoft.com/office/drawing/2014/main" id="{1B5FE64A-FF08-477E-B42B-EE1A45FCE9D7}"/>
              </a:ext>
            </a:extLst>
          </p:cNvPr>
          <p:cNvCxnSpPr>
            <a:cxnSpLocks/>
            <a:endCxn id="4" idx="1"/>
          </p:cNvCxnSpPr>
          <p:nvPr/>
        </p:nvCxnSpPr>
        <p:spPr>
          <a:xfrm>
            <a:off x="920931" y="1417638"/>
            <a:ext cx="3768635" cy="2155054"/>
          </a:xfrm>
          <a:prstGeom prst="bentConnector3">
            <a:avLst>
              <a:gd name="adj1" fmla="val 433"/>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B0877E46-281D-48B3-92D4-BC110BE050E3}"/>
              </a:ext>
            </a:extLst>
          </p:cNvPr>
          <p:cNvCxnSpPr>
            <a:cxnSpLocks/>
            <a:endCxn id="6" idx="0"/>
          </p:cNvCxnSpPr>
          <p:nvPr/>
        </p:nvCxnSpPr>
        <p:spPr>
          <a:xfrm>
            <a:off x="2717074" y="1678577"/>
            <a:ext cx="2922815" cy="1639388"/>
          </a:xfrm>
          <a:prstGeom prst="bentConnector2">
            <a:avLst/>
          </a:prstGeom>
          <a:ln w="38100">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26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ED0C-C982-4D95-BEB0-F9A879B55D1B}"/>
              </a:ext>
            </a:extLst>
          </p:cNvPr>
          <p:cNvSpPr>
            <a:spLocks noGrp="1"/>
          </p:cNvSpPr>
          <p:nvPr>
            <p:ph type="title"/>
          </p:nvPr>
        </p:nvSpPr>
        <p:spPr/>
        <p:txBody>
          <a:bodyPr/>
          <a:lstStyle/>
          <a:p>
            <a:r>
              <a:rPr lang="en-US" dirty="0"/>
              <a:t>Extract One Sampling Event</a:t>
            </a:r>
            <a:br>
              <a:rPr lang="en-US" dirty="0"/>
            </a:br>
            <a:r>
              <a:rPr lang="en-US" dirty="0"/>
              <a:t>Sort by Date then </a:t>
            </a:r>
            <a:r>
              <a:rPr lang="en-US" dirty="0" err="1"/>
              <a:t>SiteID</a:t>
            </a:r>
            <a:endParaRPr lang="en-US" dirty="0"/>
          </a:p>
        </p:txBody>
      </p:sp>
      <p:pic>
        <p:nvPicPr>
          <p:cNvPr id="11" name="Content Placeholder 10" descr="Book1 - Excel">
            <a:extLst>
              <a:ext uri="{FF2B5EF4-FFF2-40B4-BE49-F238E27FC236}">
                <a16:creationId xmlns:a16="http://schemas.microsoft.com/office/drawing/2014/main" id="{885318DF-B125-4924-AD22-8FD94624440B}"/>
              </a:ext>
            </a:extLst>
          </p:cNvPr>
          <p:cNvPicPr>
            <a:picLocks noGrp="1" noChangeAspect="1"/>
          </p:cNvPicPr>
          <p:nvPr>
            <p:ph idx="1"/>
          </p:nvPr>
        </p:nvPicPr>
        <p:blipFill>
          <a:blip r:embed="rId3"/>
          <a:stretch>
            <a:fillRect/>
          </a:stretch>
        </p:blipFill>
        <p:spPr>
          <a:xfrm>
            <a:off x="461963" y="1566032"/>
            <a:ext cx="8224837" cy="4354586"/>
          </a:xfrm>
        </p:spPr>
      </p:pic>
      <p:pic>
        <p:nvPicPr>
          <p:cNvPr id="4" name="Picture 3" descr="Sort">
            <a:extLst>
              <a:ext uri="{FF2B5EF4-FFF2-40B4-BE49-F238E27FC236}">
                <a16:creationId xmlns:a16="http://schemas.microsoft.com/office/drawing/2014/main" id="{3F413A53-BFDB-443D-8E29-0B4A983CEC53}"/>
              </a:ext>
            </a:extLst>
          </p:cNvPr>
          <p:cNvPicPr>
            <a:picLocks noChangeAspect="1"/>
          </p:cNvPicPr>
          <p:nvPr/>
        </p:nvPicPr>
        <p:blipFill>
          <a:blip r:embed="rId4"/>
          <a:stretch>
            <a:fillRect/>
          </a:stretch>
        </p:blipFill>
        <p:spPr>
          <a:xfrm>
            <a:off x="1714101" y="2119129"/>
            <a:ext cx="5715798" cy="2619741"/>
          </a:xfrm>
          <a:prstGeom prst="rect">
            <a:avLst/>
          </a:prstGeom>
        </p:spPr>
      </p:pic>
    </p:spTree>
    <p:extLst>
      <p:ext uri="{BB962C8B-B14F-4D97-AF65-F5344CB8AC3E}">
        <p14:creationId xmlns:p14="http://schemas.microsoft.com/office/powerpoint/2010/main" val="322561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Basic Mapping Tools</a:t>
            </a:r>
          </a:p>
        </p:txBody>
      </p:sp>
      <p:sp>
        <p:nvSpPr>
          <p:cNvPr id="5" name="Content Placeholder 4"/>
          <p:cNvSpPr>
            <a:spLocks noGrp="1"/>
          </p:cNvSpPr>
          <p:nvPr>
            <p:ph idx="1"/>
          </p:nvPr>
        </p:nvSpPr>
        <p:spPr>
          <a:xfrm>
            <a:off x="461472" y="1417637"/>
            <a:ext cx="8225327" cy="4752427"/>
          </a:xfrm>
        </p:spPr>
        <p:txBody>
          <a:bodyPr>
            <a:normAutofit fontScale="92500" lnSpcReduction="10000"/>
          </a:bodyPr>
          <a:lstStyle/>
          <a:p>
            <a:pPr marL="0" indent="0">
              <a:buNone/>
            </a:pPr>
            <a:r>
              <a:rPr lang="en-US" sz="3600" dirty="0"/>
              <a:t>Free Options</a:t>
            </a:r>
          </a:p>
          <a:p>
            <a:pPr marL="1143000" lvl="1" indent="-742950">
              <a:buFont typeface="+mj-lt"/>
              <a:buAutoNum type="arabicPeriod"/>
            </a:pPr>
            <a:r>
              <a:rPr lang="en-US" sz="3200" dirty="0"/>
              <a:t>ArcGIS Online </a:t>
            </a:r>
            <a:r>
              <a:rPr lang="en-US" sz="2600" dirty="0"/>
              <a:t>– commercial software with free online version</a:t>
            </a:r>
          </a:p>
          <a:p>
            <a:pPr marL="1143000" lvl="1" indent="-742950">
              <a:buFont typeface="+mj-lt"/>
              <a:buAutoNum type="arabicPeriod"/>
            </a:pPr>
            <a:r>
              <a:rPr lang="en-US" sz="3200" dirty="0"/>
              <a:t>QGIS (</a:t>
            </a:r>
            <a:r>
              <a:rPr lang="en-US" sz="3200" dirty="0">
                <a:hlinkClick r:id="rId3"/>
              </a:rPr>
              <a:t>www.qgis.org</a:t>
            </a:r>
            <a:r>
              <a:rPr lang="en-US" sz="3200" dirty="0"/>
              <a:t>) </a:t>
            </a:r>
            <a:r>
              <a:rPr lang="en-US" sz="2600" dirty="0"/>
              <a:t>– similar to ArcGIS but full version is free</a:t>
            </a:r>
          </a:p>
          <a:p>
            <a:pPr marL="1143000" lvl="1" indent="-742950">
              <a:buFont typeface="+mj-lt"/>
              <a:buAutoNum type="arabicPeriod"/>
            </a:pPr>
            <a:r>
              <a:rPr lang="en-US" sz="3200" dirty="0"/>
              <a:t>Google Earth </a:t>
            </a:r>
            <a:r>
              <a:rPr lang="en-US" sz="2600" dirty="0"/>
              <a:t>– free and has Street View</a:t>
            </a:r>
          </a:p>
          <a:p>
            <a:pPr marL="1143000" lvl="1" indent="-742950">
              <a:buFont typeface="+mj-lt"/>
              <a:buAutoNum type="arabicPeriod"/>
            </a:pPr>
            <a:r>
              <a:rPr lang="en-US" sz="3200" dirty="0">
                <a:latin typeface="Calibri" panose="020F0502020204030204" pitchFamily="34" charset="0"/>
                <a:cs typeface="Calibri" panose="020F0502020204030204" pitchFamily="34" charset="0"/>
              </a:rPr>
              <a:t>GRASS GIS (</a:t>
            </a:r>
            <a:r>
              <a:rPr lang="en-US" sz="3200" dirty="0">
                <a:hlinkClick r:id="rId4"/>
              </a:rPr>
              <a:t>grass.osgeo.org/</a:t>
            </a:r>
            <a:r>
              <a:rPr lang="en-US" sz="3200" dirty="0"/>
              <a:t>) </a:t>
            </a:r>
            <a:r>
              <a:rPr lang="en-US" sz="2600" dirty="0"/>
              <a:t>– developed by USACE for environmental planning</a:t>
            </a:r>
          </a:p>
          <a:p>
            <a:pPr marL="1143000" lvl="1" indent="-742950">
              <a:buFont typeface="+mj-lt"/>
              <a:buAutoNum type="arabicPeriod"/>
            </a:pPr>
            <a:r>
              <a:rPr lang="en-US" sz="3200" dirty="0">
                <a:latin typeface="Calibri" panose="020F0502020204030204" pitchFamily="34" charset="0"/>
                <a:cs typeface="Calibri" panose="020F0502020204030204" pitchFamily="34" charset="0"/>
              </a:rPr>
              <a:t>Map Window (</a:t>
            </a:r>
            <a:r>
              <a:rPr lang="en-US" dirty="0">
                <a:hlinkClick r:id="rId5"/>
              </a:rPr>
              <a:t>www.mapwindow.org/</a:t>
            </a:r>
            <a:r>
              <a:rPr lang="en-US" dirty="0"/>
              <a:t>) </a:t>
            </a:r>
            <a:r>
              <a:rPr lang="en-US" sz="2600" dirty="0"/>
              <a:t>– used with EPA’s BASINS and made open source</a:t>
            </a:r>
          </a:p>
          <a:p>
            <a:endParaRPr lang="en-US" sz="3600" dirty="0">
              <a:latin typeface="Calibri" panose="020F0502020204030204" pitchFamily="34" charset="0"/>
              <a:cs typeface="Calibri" panose="020F0502020204030204" pitchFamily="34" charset="0"/>
            </a:endParaRPr>
          </a:p>
        </p:txBody>
      </p:sp>
      <p:sp>
        <p:nvSpPr>
          <p:cNvPr id="2" name="Rectangle: Single Corner Rounded 1">
            <a:extLst>
              <a:ext uri="{FF2B5EF4-FFF2-40B4-BE49-F238E27FC236}">
                <a16:creationId xmlns:a16="http://schemas.microsoft.com/office/drawing/2014/main" id="{A6BEA5C4-62A7-4E81-9EE8-FD78AF93260D}"/>
              </a:ext>
            </a:extLst>
          </p:cNvPr>
          <p:cNvSpPr/>
          <p:nvPr/>
        </p:nvSpPr>
        <p:spPr>
          <a:xfrm>
            <a:off x="1577009" y="1987826"/>
            <a:ext cx="2305878" cy="477078"/>
          </a:xfrm>
          <a:prstGeom prst="round1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Single Corner Rounded 5">
            <a:extLst>
              <a:ext uri="{FF2B5EF4-FFF2-40B4-BE49-F238E27FC236}">
                <a16:creationId xmlns:a16="http://schemas.microsoft.com/office/drawing/2014/main" id="{9168CB9B-8963-4FE2-9AF0-3E6C4F45A9B6}"/>
              </a:ext>
            </a:extLst>
          </p:cNvPr>
          <p:cNvSpPr/>
          <p:nvPr/>
        </p:nvSpPr>
        <p:spPr>
          <a:xfrm>
            <a:off x="1577009" y="3674582"/>
            <a:ext cx="2305878" cy="477078"/>
          </a:xfrm>
          <a:prstGeom prst="round1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2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1380" y="1365410"/>
            <a:ext cx="8678068" cy="1379542"/>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19848" y="3647413"/>
            <a:ext cx="8579599" cy="1548199"/>
          </a:xfrm>
          <a:prstGeom prst="rect">
            <a:avLst/>
          </a:prstGeom>
          <a:ln>
            <a:solidFill>
              <a:schemeClr val="tx1"/>
            </a:solidFill>
          </a:ln>
        </p:spPr>
      </p:pic>
      <p:cxnSp>
        <p:nvCxnSpPr>
          <p:cNvPr id="7" name="Straight Arrow Connector 6"/>
          <p:cNvCxnSpPr/>
          <p:nvPr/>
        </p:nvCxnSpPr>
        <p:spPr>
          <a:xfrm>
            <a:off x="4439394" y="2546155"/>
            <a:ext cx="21020" cy="223095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09648" y="3093710"/>
            <a:ext cx="3312125" cy="400110"/>
          </a:xfrm>
          <a:prstGeom prst="rect">
            <a:avLst/>
          </a:prstGeom>
          <a:noFill/>
        </p:spPr>
        <p:txBody>
          <a:bodyPr wrap="none" rtlCol="0">
            <a:spAutoFit/>
          </a:bodyPr>
          <a:lstStyle/>
          <a:p>
            <a:r>
              <a:rPr lang="en-US" dirty="0"/>
              <a:t>Copy </a:t>
            </a:r>
            <a:r>
              <a:rPr lang="en-US" sz="2000" dirty="0"/>
              <a:t>and</a:t>
            </a:r>
            <a:r>
              <a:rPr lang="en-US" dirty="0"/>
              <a:t> paste into a new sheet. </a:t>
            </a:r>
          </a:p>
        </p:txBody>
      </p:sp>
      <p:sp>
        <p:nvSpPr>
          <p:cNvPr id="6" name="Title 1">
            <a:extLst>
              <a:ext uri="{FF2B5EF4-FFF2-40B4-BE49-F238E27FC236}">
                <a16:creationId xmlns:a16="http://schemas.microsoft.com/office/drawing/2014/main" id="{3DEF28BF-BEDF-454F-98E3-EF51A0DE522F}"/>
              </a:ext>
            </a:extLst>
          </p:cNvPr>
          <p:cNvSpPr>
            <a:spLocks noGrp="1"/>
          </p:cNvSpPr>
          <p:nvPr>
            <p:ph type="title"/>
          </p:nvPr>
        </p:nvSpPr>
        <p:spPr>
          <a:xfrm>
            <a:off x="461471" y="274638"/>
            <a:ext cx="8225327" cy="1143000"/>
          </a:xfrm>
        </p:spPr>
        <p:txBody>
          <a:bodyPr/>
          <a:lstStyle/>
          <a:p>
            <a:r>
              <a:rPr lang="en-US" dirty="0"/>
              <a:t>Extract One Sampling Event</a:t>
            </a:r>
            <a:br>
              <a:rPr lang="en-US" dirty="0"/>
            </a:br>
            <a:endParaRPr lang="en-US" dirty="0"/>
          </a:p>
        </p:txBody>
      </p:sp>
      <p:sp>
        <p:nvSpPr>
          <p:cNvPr id="8" name="TextBox 7">
            <a:extLst>
              <a:ext uri="{FF2B5EF4-FFF2-40B4-BE49-F238E27FC236}">
                <a16:creationId xmlns:a16="http://schemas.microsoft.com/office/drawing/2014/main" id="{988F8BE5-1D92-4D8A-B73E-E3D165130206}"/>
              </a:ext>
            </a:extLst>
          </p:cNvPr>
          <p:cNvSpPr txBox="1"/>
          <p:nvPr/>
        </p:nvSpPr>
        <p:spPr>
          <a:xfrm>
            <a:off x="2133600" y="5349205"/>
            <a:ext cx="4589911" cy="400110"/>
          </a:xfrm>
          <a:prstGeom prst="rect">
            <a:avLst/>
          </a:prstGeom>
          <a:noFill/>
        </p:spPr>
        <p:txBody>
          <a:bodyPr wrap="none" rtlCol="0">
            <a:spAutoFit/>
          </a:bodyPr>
          <a:lstStyle/>
          <a:p>
            <a:r>
              <a:rPr lang="en-US" sz="2000" dirty="0"/>
              <a:t>Save as “CSV (Comma delimited) (*.csv)”</a:t>
            </a:r>
          </a:p>
        </p:txBody>
      </p:sp>
    </p:spTree>
    <p:extLst>
      <p:ext uri="{BB962C8B-B14F-4D97-AF65-F5344CB8AC3E}">
        <p14:creationId xmlns:p14="http://schemas.microsoft.com/office/powerpoint/2010/main" val="41351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6803" y="838043"/>
            <a:ext cx="5275553" cy="4236230"/>
          </a:xfrm>
          <a:prstGeom prst="rect">
            <a:avLst/>
          </a:prstGeom>
          <a:effectLst>
            <a:outerShdw blurRad="50800" dist="38100" algn="l" rotWithShape="0">
              <a:prstClr val="black">
                <a:alpha val="40000"/>
              </a:prstClr>
            </a:outerShdw>
          </a:effectLst>
        </p:spPr>
      </p:pic>
      <p:sp>
        <p:nvSpPr>
          <p:cNvPr id="4" name="Rounded Rectangle 3"/>
          <p:cNvSpPr/>
          <p:nvPr/>
        </p:nvSpPr>
        <p:spPr>
          <a:xfrm>
            <a:off x="4606736" y="1124389"/>
            <a:ext cx="511674" cy="4163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237008" y="1710968"/>
            <a:ext cx="5628211" cy="4519411"/>
          </a:xfrm>
          <a:prstGeom prst="rect">
            <a:avLst/>
          </a:prstGeom>
          <a:effectLst>
            <a:outerShdw blurRad="50800" dist="38100" dir="2700000" algn="tl" rotWithShape="0">
              <a:prstClr val="black">
                <a:alpha val="40000"/>
              </a:prstClr>
            </a:outerShdw>
          </a:effectLst>
        </p:spPr>
      </p:pic>
      <p:sp>
        <p:nvSpPr>
          <p:cNvPr id="7" name="Rounded Rectangle 6"/>
          <p:cNvSpPr/>
          <p:nvPr/>
        </p:nvSpPr>
        <p:spPr>
          <a:xfrm>
            <a:off x="3565956" y="2288919"/>
            <a:ext cx="1184464" cy="103780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40CF49-60A2-42DF-892A-940CFA206615}"/>
              </a:ext>
            </a:extLst>
          </p:cNvPr>
          <p:cNvPicPr>
            <a:picLocks noChangeAspect="1"/>
          </p:cNvPicPr>
          <p:nvPr/>
        </p:nvPicPr>
        <p:blipFill rotWithShape="1">
          <a:blip r:embed="rId5"/>
          <a:srcRect l="11855" t="37200" r="72907" b="32047"/>
          <a:stretch/>
        </p:blipFill>
        <p:spPr>
          <a:xfrm>
            <a:off x="2628532" y="3768293"/>
            <a:ext cx="3709135" cy="2105247"/>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D303ECA3-A309-4A47-947F-606080714FF4}"/>
              </a:ext>
            </a:extLst>
          </p:cNvPr>
          <p:cNvSpPr>
            <a:spLocks noGrp="1"/>
          </p:cNvSpPr>
          <p:nvPr>
            <p:ph type="title"/>
          </p:nvPr>
        </p:nvSpPr>
        <p:spPr>
          <a:xfrm>
            <a:off x="461471" y="274638"/>
            <a:ext cx="8225327" cy="1143000"/>
          </a:xfrm>
        </p:spPr>
        <p:txBody>
          <a:bodyPr/>
          <a:lstStyle/>
          <a:p>
            <a:r>
              <a:rPr lang="en-US" dirty="0"/>
              <a:t>Create Map and Add Data</a:t>
            </a:r>
            <a:br>
              <a:rPr lang="en-US" dirty="0"/>
            </a:br>
            <a:endParaRPr lang="en-US" dirty="0"/>
          </a:p>
        </p:txBody>
      </p:sp>
    </p:spTree>
    <p:extLst>
      <p:ext uri="{BB962C8B-B14F-4D97-AF65-F5344CB8AC3E}">
        <p14:creationId xmlns:p14="http://schemas.microsoft.com/office/powerpoint/2010/main" val="390519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B639C28-6E5C-4657-BE2F-AE7D62C0BB9E}"/>
              </a:ext>
            </a:extLst>
          </p:cNvPr>
          <p:cNvPicPr>
            <a:picLocks noChangeAspect="1"/>
          </p:cNvPicPr>
          <p:nvPr/>
        </p:nvPicPr>
        <p:blipFill rotWithShape="1">
          <a:blip r:embed="rId3"/>
          <a:srcRect r="34619"/>
          <a:stretch/>
        </p:blipFill>
        <p:spPr>
          <a:xfrm>
            <a:off x="256701" y="783427"/>
            <a:ext cx="5978408" cy="4880773"/>
          </a:xfrm>
          <a:prstGeom prst="rect">
            <a:avLst/>
          </a:prstGeom>
        </p:spPr>
      </p:pic>
      <p:pic>
        <p:nvPicPr>
          <p:cNvPr id="7" name="Picture 6" descr="A close up of a map&#10;&#10;Description automatically generated">
            <a:extLst>
              <a:ext uri="{FF2B5EF4-FFF2-40B4-BE49-F238E27FC236}">
                <a16:creationId xmlns:a16="http://schemas.microsoft.com/office/drawing/2014/main" id="{7CB68753-628B-4404-9C24-79C3BCE5C8A1}"/>
              </a:ext>
            </a:extLst>
          </p:cNvPr>
          <p:cNvPicPr>
            <a:picLocks noChangeAspect="1"/>
          </p:cNvPicPr>
          <p:nvPr/>
        </p:nvPicPr>
        <p:blipFill rotWithShape="1">
          <a:blip r:embed="rId4"/>
          <a:srcRect r="34619"/>
          <a:stretch/>
        </p:blipFill>
        <p:spPr>
          <a:xfrm>
            <a:off x="3671682" y="1913727"/>
            <a:ext cx="5215617" cy="4246674"/>
          </a:xfrm>
          <a:prstGeom prst="rect">
            <a:avLst/>
          </a:prstGeom>
        </p:spPr>
      </p:pic>
      <p:sp>
        <p:nvSpPr>
          <p:cNvPr id="8" name="Title 1">
            <a:extLst>
              <a:ext uri="{FF2B5EF4-FFF2-40B4-BE49-F238E27FC236}">
                <a16:creationId xmlns:a16="http://schemas.microsoft.com/office/drawing/2014/main" id="{1CE6FC64-8B0C-4EED-ABFE-A39C9D7BD372}"/>
              </a:ext>
            </a:extLst>
          </p:cNvPr>
          <p:cNvSpPr>
            <a:spLocks noGrp="1"/>
          </p:cNvSpPr>
          <p:nvPr>
            <p:ph type="title"/>
          </p:nvPr>
        </p:nvSpPr>
        <p:spPr>
          <a:xfrm>
            <a:off x="461471" y="274638"/>
            <a:ext cx="8225327" cy="1143000"/>
          </a:xfrm>
        </p:spPr>
        <p:txBody>
          <a:bodyPr/>
          <a:lstStyle/>
          <a:p>
            <a:r>
              <a:rPr lang="en-US" dirty="0"/>
              <a:t>Adjust display and attributes</a:t>
            </a:r>
            <a:br>
              <a:rPr lang="en-US" dirty="0"/>
            </a:br>
            <a:endParaRPr lang="en-US" dirty="0"/>
          </a:p>
        </p:txBody>
      </p:sp>
    </p:spTree>
    <p:extLst>
      <p:ext uri="{BB962C8B-B14F-4D97-AF65-F5344CB8AC3E}">
        <p14:creationId xmlns:p14="http://schemas.microsoft.com/office/powerpoint/2010/main" val="146088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F7858B05-75E2-49C0-9966-7C3D407F8064}"/>
              </a:ext>
            </a:extLst>
          </p:cNvPr>
          <p:cNvPicPr>
            <a:picLocks noChangeAspect="1"/>
          </p:cNvPicPr>
          <p:nvPr/>
        </p:nvPicPr>
        <p:blipFill>
          <a:blip r:embed="rId3"/>
          <a:stretch>
            <a:fillRect/>
          </a:stretch>
        </p:blipFill>
        <p:spPr>
          <a:xfrm>
            <a:off x="1077907" y="747279"/>
            <a:ext cx="6988185" cy="5465041"/>
          </a:xfrm>
          <a:prstGeom prst="rect">
            <a:avLst/>
          </a:prstGeom>
        </p:spPr>
      </p:pic>
      <p:sp>
        <p:nvSpPr>
          <p:cNvPr id="5" name="Title 1">
            <a:extLst>
              <a:ext uri="{FF2B5EF4-FFF2-40B4-BE49-F238E27FC236}">
                <a16:creationId xmlns:a16="http://schemas.microsoft.com/office/drawing/2014/main" id="{4010F593-3191-4C11-84F9-1E47C4BE2ED5}"/>
              </a:ext>
            </a:extLst>
          </p:cNvPr>
          <p:cNvSpPr>
            <a:spLocks noGrp="1"/>
          </p:cNvSpPr>
          <p:nvPr>
            <p:ph type="title"/>
          </p:nvPr>
        </p:nvSpPr>
        <p:spPr>
          <a:xfrm>
            <a:off x="461471" y="274638"/>
            <a:ext cx="8225327" cy="1143000"/>
          </a:xfrm>
        </p:spPr>
        <p:txBody>
          <a:bodyPr/>
          <a:lstStyle/>
          <a:p>
            <a:r>
              <a:rPr lang="en-US" dirty="0"/>
              <a:t>Print or Share</a:t>
            </a:r>
            <a:br>
              <a:rPr lang="en-US" dirty="0"/>
            </a:br>
            <a:endParaRPr lang="en-US" dirty="0"/>
          </a:p>
        </p:txBody>
      </p:sp>
    </p:spTree>
    <p:extLst>
      <p:ext uri="{BB962C8B-B14F-4D97-AF65-F5344CB8AC3E}">
        <p14:creationId xmlns:p14="http://schemas.microsoft.com/office/powerpoint/2010/main" val="2828455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74954" y="1333254"/>
            <a:ext cx="7194091" cy="4191491"/>
          </a:xfrm>
          <a:prstGeom prst="rect">
            <a:avLst/>
          </a:prstGeom>
        </p:spPr>
      </p:pic>
      <p:sp>
        <p:nvSpPr>
          <p:cNvPr id="3" name="Title 1">
            <a:extLst>
              <a:ext uri="{FF2B5EF4-FFF2-40B4-BE49-F238E27FC236}">
                <a16:creationId xmlns:a16="http://schemas.microsoft.com/office/drawing/2014/main" id="{2AF7A4BE-B798-4A0C-9DA5-5CDA0D11F770}"/>
              </a:ext>
            </a:extLst>
          </p:cNvPr>
          <p:cNvSpPr>
            <a:spLocks noGrp="1"/>
          </p:cNvSpPr>
          <p:nvPr>
            <p:ph type="title"/>
          </p:nvPr>
        </p:nvSpPr>
        <p:spPr>
          <a:xfrm>
            <a:off x="461471" y="274638"/>
            <a:ext cx="8225327" cy="1143000"/>
          </a:xfrm>
        </p:spPr>
        <p:txBody>
          <a:bodyPr/>
          <a:lstStyle/>
          <a:p>
            <a:r>
              <a:rPr lang="en-US" dirty="0"/>
              <a:t>Advanced Options</a:t>
            </a:r>
            <a:br>
              <a:rPr lang="en-US" dirty="0"/>
            </a:br>
            <a:endParaRPr lang="en-US" dirty="0"/>
          </a:p>
        </p:txBody>
      </p:sp>
    </p:spTree>
    <p:extLst>
      <p:ext uri="{BB962C8B-B14F-4D97-AF65-F5344CB8AC3E}">
        <p14:creationId xmlns:p14="http://schemas.microsoft.com/office/powerpoint/2010/main" val="2782910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6983" y="1281330"/>
            <a:ext cx="7850034" cy="4573663"/>
          </a:xfrm>
          <a:prstGeom prst="rect">
            <a:avLst/>
          </a:prstGeom>
        </p:spPr>
      </p:pic>
      <p:sp>
        <p:nvSpPr>
          <p:cNvPr id="3" name="Title 1">
            <a:extLst>
              <a:ext uri="{FF2B5EF4-FFF2-40B4-BE49-F238E27FC236}">
                <a16:creationId xmlns:a16="http://schemas.microsoft.com/office/drawing/2014/main" id="{616708B0-60FB-4EB1-8C19-D77A997B88B5}"/>
              </a:ext>
            </a:extLst>
          </p:cNvPr>
          <p:cNvSpPr>
            <a:spLocks noGrp="1"/>
          </p:cNvSpPr>
          <p:nvPr>
            <p:ph type="title"/>
          </p:nvPr>
        </p:nvSpPr>
        <p:spPr>
          <a:xfrm>
            <a:off x="461471" y="274638"/>
            <a:ext cx="8225327" cy="1143000"/>
          </a:xfrm>
        </p:spPr>
        <p:txBody>
          <a:bodyPr/>
          <a:lstStyle/>
          <a:p>
            <a:r>
              <a:rPr lang="en-US" dirty="0"/>
              <a:t>Advanced Options</a:t>
            </a:r>
            <a:br>
              <a:rPr lang="en-US" dirty="0"/>
            </a:br>
            <a:endParaRPr lang="en-US" dirty="0"/>
          </a:p>
        </p:txBody>
      </p:sp>
    </p:spTree>
    <p:extLst>
      <p:ext uri="{BB962C8B-B14F-4D97-AF65-F5344CB8AC3E}">
        <p14:creationId xmlns:p14="http://schemas.microsoft.com/office/powerpoint/2010/main" val="991876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6708B0-60FB-4EB1-8C19-D77A997B88B5}"/>
              </a:ext>
            </a:extLst>
          </p:cNvPr>
          <p:cNvSpPr>
            <a:spLocks noGrp="1"/>
          </p:cNvSpPr>
          <p:nvPr>
            <p:ph type="title"/>
          </p:nvPr>
        </p:nvSpPr>
        <p:spPr/>
        <p:txBody>
          <a:bodyPr/>
          <a:lstStyle/>
          <a:p>
            <a:r>
              <a:rPr lang="en-US" dirty="0"/>
              <a:t>For Further Learning:</a:t>
            </a:r>
          </a:p>
        </p:txBody>
      </p:sp>
      <p:sp>
        <p:nvSpPr>
          <p:cNvPr id="4" name="Content Placeholder 3">
            <a:extLst>
              <a:ext uri="{FF2B5EF4-FFF2-40B4-BE49-F238E27FC236}">
                <a16:creationId xmlns:a16="http://schemas.microsoft.com/office/drawing/2014/main" id="{520D6E36-DEF1-42F6-A2E0-E648A0115BE9}"/>
              </a:ext>
            </a:extLst>
          </p:cNvPr>
          <p:cNvSpPr>
            <a:spLocks noGrp="1"/>
          </p:cNvSpPr>
          <p:nvPr>
            <p:ph idx="1"/>
          </p:nvPr>
        </p:nvSpPr>
        <p:spPr/>
        <p:txBody>
          <a:bodyPr/>
          <a:lstStyle/>
          <a:p>
            <a:r>
              <a:rPr lang="en-US" u="sng" dirty="0">
                <a:hlinkClick r:id="rId3"/>
              </a:rPr>
              <a:t>https://learn.arcgis.com/en/projects/get-started-with-arcgis-online/</a:t>
            </a:r>
            <a:endParaRPr lang="en-US" dirty="0"/>
          </a:p>
        </p:txBody>
      </p:sp>
      <p:pic>
        <p:nvPicPr>
          <p:cNvPr id="6" name="Picture 5" descr="A close up of a map&#10;&#10;Description automatically generated">
            <a:extLst>
              <a:ext uri="{FF2B5EF4-FFF2-40B4-BE49-F238E27FC236}">
                <a16:creationId xmlns:a16="http://schemas.microsoft.com/office/drawing/2014/main" id="{F2383A2D-7174-480F-B0B2-264D03A96AC0}"/>
              </a:ext>
            </a:extLst>
          </p:cNvPr>
          <p:cNvPicPr>
            <a:picLocks noChangeAspect="1"/>
          </p:cNvPicPr>
          <p:nvPr/>
        </p:nvPicPr>
        <p:blipFill>
          <a:blip r:embed="rId4"/>
          <a:stretch>
            <a:fillRect/>
          </a:stretch>
        </p:blipFill>
        <p:spPr>
          <a:xfrm>
            <a:off x="0" y="2776469"/>
            <a:ext cx="9144000" cy="3249976"/>
          </a:xfrm>
          <a:prstGeom prst="rect">
            <a:avLst/>
          </a:prstGeom>
        </p:spPr>
      </p:pic>
    </p:spTree>
    <p:extLst>
      <p:ext uri="{BB962C8B-B14F-4D97-AF65-F5344CB8AC3E}">
        <p14:creationId xmlns:p14="http://schemas.microsoft.com/office/powerpoint/2010/main" val="245206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DC839-A20E-4D9B-AE95-827BA2DAEBB1}"/>
              </a:ext>
            </a:extLst>
          </p:cNvPr>
          <p:cNvSpPr>
            <a:spLocks noGrp="1"/>
          </p:cNvSpPr>
          <p:nvPr>
            <p:ph type="title"/>
          </p:nvPr>
        </p:nvSpPr>
        <p:spPr/>
        <p:txBody>
          <a:bodyPr/>
          <a:lstStyle/>
          <a:p>
            <a:r>
              <a:rPr lang="en-US" dirty="0"/>
              <a:t>Google Earth</a:t>
            </a:r>
          </a:p>
        </p:txBody>
      </p:sp>
      <p:pic>
        <p:nvPicPr>
          <p:cNvPr id="5" name="Content Placeholder 4" descr="An aerial view of a city&#10;&#10;Description automatically generated">
            <a:extLst>
              <a:ext uri="{FF2B5EF4-FFF2-40B4-BE49-F238E27FC236}">
                <a16:creationId xmlns:a16="http://schemas.microsoft.com/office/drawing/2014/main" id="{9E895386-596B-475B-A76A-BE9E661DF682}"/>
              </a:ext>
            </a:extLst>
          </p:cNvPr>
          <p:cNvPicPr>
            <a:picLocks noGrp="1" noChangeAspect="1"/>
          </p:cNvPicPr>
          <p:nvPr>
            <p:ph idx="1"/>
          </p:nvPr>
        </p:nvPicPr>
        <p:blipFill>
          <a:blip r:embed="rId2"/>
          <a:stretch>
            <a:fillRect/>
          </a:stretch>
        </p:blipFill>
        <p:spPr>
          <a:xfrm>
            <a:off x="175659" y="1272495"/>
            <a:ext cx="8792682" cy="4932880"/>
          </a:xfrm>
        </p:spPr>
      </p:pic>
    </p:spTree>
    <p:extLst>
      <p:ext uri="{BB962C8B-B14F-4D97-AF65-F5344CB8AC3E}">
        <p14:creationId xmlns:p14="http://schemas.microsoft.com/office/powerpoint/2010/main" val="966421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Google Earth</a:t>
            </a:r>
          </a:p>
        </p:txBody>
      </p:sp>
      <p:sp>
        <p:nvSpPr>
          <p:cNvPr id="5" name="Content Placeholder 4"/>
          <p:cNvSpPr>
            <a:spLocks noGrp="1"/>
          </p:cNvSpPr>
          <p:nvPr>
            <p:ph idx="1"/>
          </p:nvPr>
        </p:nvSpPr>
        <p:spPr>
          <a:xfrm>
            <a:off x="461472" y="1417637"/>
            <a:ext cx="8225327" cy="4752427"/>
          </a:xfrm>
        </p:spPr>
        <p:txBody>
          <a:bodyPr>
            <a:normAutofit/>
          </a:bodyPr>
          <a:lstStyle/>
          <a:p>
            <a:r>
              <a:rPr lang="en-US" sz="3600" dirty="0">
                <a:latin typeface="Calibri" panose="020F0502020204030204" pitchFamily="34" charset="0"/>
                <a:cs typeface="Calibri" panose="020F0502020204030204" pitchFamily="34" charset="0"/>
              </a:rPr>
              <a:t>Free Download:</a:t>
            </a:r>
          </a:p>
          <a:p>
            <a:pPr lvl="1"/>
            <a:r>
              <a:rPr lang="en-US" sz="2400" dirty="0">
                <a:hlinkClick r:id="rId3"/>
              </a:rPr>
              <a:t>https://www.google.com/earth/versions/#earth-pro</a:t>
            </a:r>
            <a:endParaRPr lang="en-US" sz="3600" dirty="0">
              <a:latin typeface="Calibri" panose="020F0502020204030204" pitchFamily="34" charset="0"/>
              <a:cs typeface="Calibri" panose="020F050202020403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77D68172-5D7E-44ED-A572-9CD26AA2201E}"/>
              </a:ext>
            </a:extLst>
          </p:cNvPr>
          <p:cNvPicPr>
            <a:picLocks noChangeAspect="1"/>
          </p:cNvPicPr>
          <p:nvPr/>
        </p:nvPicPr>
        <p:blipFill>
          <a:blip r:embed="rId4"/>
          <a:stretch>
            <a:fillRect/>
          </a:stretch>
        </p:blipFill>
        <p:spPr>
          <a:xfrm>
            <a:off x="787400" y="2660439"/>
            <a:ext cx="7569200" cy="3672877"/>
          </a:xfrm>
          <a:prstGeom prst="rect">
            <a:avLst/>
          </a:prstGeom>
        </p:spPr>
      </p:pic>
    </p:spTree>
    <p:extLst>
      <p:ext uri="{BB962C8B-B14F-4D97-AF65-F5344CB8AC3E}">
        <p14:creationId xmlns:p14="http://schemas.microsoft.com/office/powerpoint/2010/main" val="2801734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Google Earth</a:t>
            </a:r>
          </a:p>
        </p:txBody>
      </p:sp>
      <p:pic>
        <p:nvPicPr>
          <p:cNvPr id="8" name="Content Placeholder 7" descr="Google Earth Pro">
            <a:extLst>
              <a:ext uri="{FF2B5EF4-FFF2-40B4-BE49-F238E27FC236}">
                <a16:creationId xmlns:a16="http://schemas.microsoft.com/office/drawing/2014/main" id="{86FB45B6-58F9-4DD0-B9C7-5DE4B649B2BA}"/>
              </a:ext>
            </a:extLst>
          </p:cNvPr>
          <p:cNvPicPr>
            <a:picLocks noGrp="1" noChangeAspect="1"/>
          </p:cNvPicPr>
          <p:nvPr>
            <p:ph idx="1"/>
          </p:nvPr>
        </p:nvPicPr>
        <p:blipFill>
          <a:blip r:embed="rId3"/>
          <a:stretch>
            <a:fillRect/>
          </a:stretch>
        </p:blipFill>
        <p:spPr>
          <a:xfrm>
            <a:off x="1272931" y="1316038"/>
            <a:ext cx="6602900" cy="4854575"/>
          </a:xfrm>
        </p:spPr>
      </p:pic>
    </p:spTree>
    <p:extLst>
      <p:ext uri="{BB962C8B-B14F-4D97-AF65-F5344CB8AC3E}">
        <p14:creationId xmlns:p14="http://schemas.microsoft.com/office/powerpoint/2010/main" val="392199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7946-172A-40D5-A4D4-C9B18CE6F03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4F0F11-1868-4E65-8B36-24AF89D3C0AD}"/>
              </a:ext>
            </a:extLst>
          </p:cNvPr>
          <p:cNvPicPr>
            <a:picLocks noGrp="1" noChangeAspect="1"/>
          </p:cNvPicPr>
          <p:nvPr>
            <p:ph idx="1"/>
          </p:nvPr>
        </p:nvPicPr>
        <p:blipFill rotWithShape="1">
          <a:blip r:embed="rId2"/>
          <a:srcRect t="2093"/>
          <a:stretch/>
        </p:blipFill>
        <p:spPr>
          <a:xfrm>
            <a:off x="-23297" y="526013"/>
            <a:ext cx="9090453" cy="5644601"/>
          </a:xfrm>
        </p:spPr>
      </p:pic>
    </p:spTree>
    <p:extLst>
      <p:ext uri="{BB962C8B-B14F-4D97-AF65-F5344CB8AC3E}">
        <p14:creationId xmlns:p14="http://schemas.microsoft.com/office/powerpoint/2010/main" val="2722483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Import Shapefile</a:t>
            </a:r>
          </a:p>
        </p:txBody>
      </p:sp>
      <p:pic>
        <p:nvPicPr>
          <p:cNvPr id="7" name="Content Placeholder 6">
            <a:extLst>
              <a:ext uri="{FF2B5EF4-FFF2-40B4-BE49-F238E27FC236}">
                <a16:creationId xmlns:a16="http://schemas.microsoft.com/office/drawing/2014/main" id="{20E9D7CE-ADA4-402B-A49A-D7AFDC92FC5B}"/>
              </a:ext>
            </a:extLst>
          </p:cNvPr>
          <p:cNvPicPr>
            <a:picLocks noGrp="1" noChangeAspect="1"/>
          </p:cNvPicPr>
          <p:nvPr>
            <p:ph idx="1"/>
          </p:nvPr>
        </p:nvPicPr>
        <p:blipFill rotWithShape="1">
          <a:blip r:embed="rId3"/>
          <a:srcRect l="18056" t="10685" r="51944" b="7531"/>
          <a:stretch/>
        </p:blipFill>
        <p:spPr>
          <a:xfrm>
            <a:off x="1345465" y="1219200"/>
            <a:ext cx="6457832" cy="4951413"/>
          </a:xfrm>
          <a:prstGeom prst="rect">
            <a:avLst/>
          </a:prstGeom>
        </p:spPr>
      </p:pic>
    </p:spTree>
    <p:extLst>
      <p:ext uri="{BB962C8B-B14F-4D97-AF65-F5344CB8AC3E}">
        <p14:creationId xmlns:p14="http://schemas.microsoft.com/office/powerpoint/2010/main" val="2808847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Import Shapefile</a:t>
            </a:r>
          </a:p>
        </p:txBody>
      </p:sp>
      <p:pic>
        <p:nvPicPr>
          <p:cNvPr id="6" name="Content Placeholder 5" descr="Google Earth Pro">
            <a:extLst>
              <a:ext uri="{FF2B5EF4-FFF2-40B4-BE49-F238E27FC236}">
                <a16:creationId xmlns:a16="http://schemas.microsoft.com/office/drawing/2014/main" id="{B5899065-9337-4C64-988C-F97DD523651C}"/>
              </a:ext>
            </a:extLst>
          </p:cNvPr>
          <p:cNvPicPr>
            <a:picLocks noGrp="1" noChangeAspect="1"/>
          </p:cNvPicPr>
          <p:nvPr>
            <p:ph idx="1"/>
          </p:nvPr>
        </p:nvPicPr>
        <p:blipFill>
          <a:blip r:embed="rId3"/>
          <a:stretch>
            <a:fillRect/>
          </a:stretch>
        </p:blipFill>
        <p:spPr>
          <a:xfrm>
            <a:off x="1272931" y="1316038"/>
            <a:ext cx="6602900" cy="4854575"/>
          </a:xfrm>
        </p:spPr>
      </p:pic>
      <p:pic>
        <p:nvPicPr>
          <p:cNvPr id="9" name="Picture 8" descr="Google Earth Pro">
            <a:extLst>
              <a:ext uri="{FF2B5EF4-FFF2-40B4-BE49-F238E27FC236}">
                <a16:creationId xmlns:a16="http://schemas.microsoft.com/office/drawing/2014/main" id="{9914C38C-3DBB-4C76-9B88-095D36BB6C9D}"/>
              </a:ext>
            </a:extLst>
          </p:cNvPr>
          <p:cNvPicPr>
            <a:picLocks noChangeAspect="1"/>
          </p:cNvPicPr>
          <p:nvPr/>
        </p:nvPicPr>
        <p:blipFill>
          <a:blip r:embed="rId4"/>
          <a:stretch>
            <a:fillRect/>
          </a:stretch>
        </p:blipFill>
        <p:spPr>
          <a:xfrm>
            <a:off x="1268169" y="1316038"/>
            <a:ext cx="6607662" cy="4858076"/>
          </a:xfrm>
          <a:prstGeom prst="rect">
            <a:avLst/>
          </a:prstGeom>
        </p:spPr>
      </p:pic>
    </p:spTree>
    <p:extLst>
      <p:ext uri="{BB962C8B-B14F-4D97-AF65-F5344CB8AC3E}">
        <p14:creationId xmlns:p14="http://schemas.microsoft.com/office/powerpoint/2010/main" val="3608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Import Shapefile</a:t>
            </a:r>
          </a:p>
        </p:txBody>
      </p:sp>
      <p:pic>
        <p:nvPicPr>
          <p:cNvPr id="8" name="Content Placeholder 7">
            <a:extLst>
              <a:ext uri="{FF2B5EF4-FFF2-40B4-BE49-F238E27FC236}">
                <a16:creationId xmlns:a16="http://schemas.microsoft.com/office/drawing/2014/main" id="{010DCE5A-25C6-460B-AA66-27112CDA4CDB}"/>
              </a:ext>
            </a:extLst>
          </p:cNvPr>
          <p:cNvPicPr>
            <a:picLocks noGrp="1" noChangeAspect="1"/>
          </p:cNvPicPr>
          <p:nvPr>
            <p:ph idx="1"/>
          </p:nvPr>
        </p:nvPicPr>
        <p:blipFill rotWithShape="1">
          <a:blip r:embed="rId3"/>
          <a:srcRect l="17927" t="11516" r="51977" b="10494"/>
          <a:stretch/>
        </p:blipFill>
        <p:spPr>
          <a:xfrm>
            <a:off x="1244600" y="1417638"/>
            <a:ext cx="6654800" cy="485024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D1E4811F-23C9-4F4A-A7CB-DA4B5F88B265}"/>
              </a:ext>
            </a:extLst>
          </p:cNvPr>
          <p:cNvPicPr>
            <a:picLocks noChangeAspect="1"/>
          </p:cNvPicPr>
          <p:nvPr/>
        </p:nvPicPr>
        <p:blipFill>
          <a:blip r:embed="rId4"/>
          <a:stretch>
            <a:fillRect/>
          </a:stretch>
        </p:blipFill>
        <p:spPr>
          <a:xfrm>
            <a:off x="2090391" y="575864"/>
            <a:ext cx="4963218" cy="5706271"/>
          </a:xfrm>
          <a:prstGeom prst="rect">
            <a:avLst/>
          </a:prstGeom>
        </p:spPr>
      </p:pic>
      <p:pic>
        <p:nvPicPr>
          <p:cNvPr id="12" name="Picture 11" descr="Choose Polygon Color">
            <a:extLst>
              <a:ext uri="{FF2B5EF4-FFF2-40B4-BE49-F238E27FC236}">
                <a16:creationId xmlns:a16="http://schemas.microsoft.com/office/drawing/2014/main" id="{79D2E3A5-FC7C-454A-957D-70C2329AE9E4}"/>
              </a:ext>
            </a:extLst>
          </p:cNvPr>
          <p:cNvPicPr>
            <a:picLocks noChangeAspect="1"/>
          </p:cNvPicPr>
          <p:nvPr/>
        </p:nvPicPr>
        <p:blipFill>
          <a:blip r:embed="rId5"/>
          <a:stretch>
            <a:fillRect/>
          </a:stretch>
        </p:blipFill>
        <p:spPr>
          <a:xfrm>
            <a:off x="2749346" y="2387601"/>
            <a:ext cx="5231363" cy="4570150"/>
          </a:xfrm>
          <a:prstGeom prst="rect">
            <a:avLst/>
          </a:prstGeom>
        </p:spPr>
      </p:pic>
    </p:spTree>
    <p:extLst>
      <p:ext uri="{BB962C8B-B14F-4D97-AF65-F5344CB8AC3E}">
        <p14:creationId xmlns:p14="http://schemas.microsoft.com/office/powerpoint/2010/main" val="4213836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Save and Share</a:t>
            </a:r>
          </a:p>
        </p:txBody>
      </p:sp>
      <p:pic>
        <p:nvPicPr>
          <p:cNvPr id="9" name="Content Placeholder 8">
            <a:extLst>
              <a:ext uri="{FF2B5EF4-FFF2-40B4-BE49-F238E27FC236}">
                <a16:creationId xmlns:a16="http://schemas.microsoft.com/office/drawing/2014/main" id="{D5672E7B-67DF-4A10-9C19-E7B4703B2CBE}"/>
              </a:ext>
            </a:extLst>
          </p:cNvPr>
          <p:cNvPicPr>
            <a:picLocks noGrp="1" noChangeAspect="1"/>
          </p:cNvPicPr>
          <p:nvPr>
            <p:ph idx="1"/>
          </p:nvPr>
        </p:nvPicPr>
        <p:blipFill rotWithShape="1">
          <a:blip r:embed="rId3"/>
          <a:srcRect l="18056" t="11232" r="51983" b="11448"/>
          <a:stretch/>
        </p:blipFill>
        <p:spPr>
          <a:xfrm>
            <a:off x="1230174" y="1316038"/>
            <a:ext cx="6688414" cy="4854575"/>
          </a:xfrm>
          <a:prstGeom prst="rect">
            <a:avLst/>
          </a:prstGeom>
        </p:spPr>
      </p:pic>
    </p:spTree>
    <p:extLst>
      <p:ext uri="{BB962C8B-B14F-4D97-AF65-F5344CB8AC3E}">
        <p14:creationId xmlns:p14="http://schemas.microsoft.com/office/powerpoint/2010/main" val="1213970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Exploring BMP Solutions</a:t>
            </a:r>
          </a:p>
        </p:txBody>
      </p:sp>
      <p:pic>
        <p:nvPicPr>
          <p:cNvPr id="4" name="Content Placeholder 3">
            <a:extLst>
              <a:ext uri="{FF2B5EF4-FFF2-40B4-BE49-F238E27FC236}">
                <a16:creationId xmlns:a16="http://schemas.microsoft.com/office/drawing/2014/main" id="{E927D86A-A937-4353-99E4-84F6DDB64E21}"/>
              </a:ext>
            </a:extLst>
          </p:cNvPr>
          <p:cNvPicPr>
            <a:picLocks noGrp="1" noChangeAspect="1"/>
          </p:cNvPicPr>
          <p:nvPr>
            <p:ph idx="1"/>
          </p:nvPr>
        </p:nvPicPr>
        <p:blipFill>
          <a:blip r:embed="rId2"/>
          <a:stretch>
            <a:fillRect/>
          </a:stretch>
        </p:blipFill>
        <p:spPr>
          <a:xfrm>
            <a:off x="622623" y="1316038"/>
            <a:ext cx="7903516" cy="4854575"/>
          </a:xfrm>
          <a:prstGeom prst="rect">
            <a:avLst/>
          </a:prstGeom>
        </p:spPr>
      </p:pic>
    </p:spTree>
    <p:extLst>
      <p:ext uri="{BB962C8B-B14F-4D97-AF65-F5344CB8AC3E}">
        <p14:creationId xmlns:p14="http://schemas.microsoft.com/office/powerpoint/2010/main" val="3889504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Imported Drainage Area Layer</a:t>
            </a:r>
          </a:p>
        </p:txBody>
      </p:sp>
      <p:pic>
        <p:nvPicPr>
          <p:cNvPr id="6" name="Content Placeholder 5">
            <a:extLst>
              <a:ext uri="{FF2B5EF4-FFF2-40B4-BE49-F238E27FC236}">
                <a16:creationId xmlns:a16="http://schemas.microsoft.com/office/drawing/2014/main" id="{E4F691EE-FE95-4B46-88F1-93DE635074AC}"/>
              </a:ext>
            </a:extLst>
          </p:cNvPr>
          <p:cNvPicPr>
            <a:picLocks noGrp="1" noChangeAspect="1"/>
          </p:cNvPicPr>
          <p:nvPr>
            <p:ph idx="1"/>
          </p:nvPr>
        </p:nvPicPr>
        <p:blipFill>
          <a:blip r:embed="rId2"/>
          <a:stretch>
            <a:fillRect/>
          </a:stretch>
        </p:blipFill>
        <p:spPr>
          <a:xfrm>
            <a:off x="622623" y="1316038"/>
            <a:ext cx="7903516" cy="4854575"/>
          </a:xfrm>
          <a:prstGeom prst="rect">
            <a:avLst/>
          </a:prstGeom>
        </p:spPr>
      </p:pic>
    </p:spTree>
    <p:extLst>
      <p:ext uri="{BB962C8B-B14F-4D97-AF65-F5344CB8AC3E}">
        <p14:creationId xmlns:p14="http://schemas.microsoft.com/office/powerpoint/2010/main" val="2541002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Imported Stream Layer</a:t>
            </a:r>
          </a:p>
        </p:txBody>
      </p:sp>
      <p:pic>
        <p:nvPicPr>
          <p:cNvPr id="5" name="Content Placeholder 4">
            <a:extLst>
              <a:ext uri="{FF2B5EF4-FFF2-40B4-BE49-F238E27FC236}">
                <a16:creationId xmlns:a16="http://schemas.microsoft.com/office/drawing/2014/main" id="{4AD4773C-D12E-4E7D-8D45-9585EC47CDE3}"/>
              </a:ext>
            </a:extLst>
          </p:cNvPr>
          <p:cNvPicPr>
            <a:picLocks noGrp="1" noChangeAspect="1"/>
          </p:cNvPicPr>
          <p:nvPr>
            <p:ph idx="1"/>
          </p:nvPr>
        </p:nvPicPr>
        <p:blipFill>
          <a:blip r:embed="rId2"/>
          <a:stretch>
            <a:fillRect/>
          </a:stretch>
        </p:blipFill>
        <p:spPr>
          <a:xfrm>
            <a:off x="622623" y="1316038"/>
            <a:ext cx="7903516" cy="4854575"/>
          </a:xfrm>
          <a:prstGeom prst="rect">
            <a:avLst/>
          </a:prstGeom>
        </p:spPr>
      </p:pic>
    </p:spTree>
    <p:extLst>
      <p:ext uri="{BB962C8B-B14F-4D97-AF65-F5344CB8AC3E}">
        <p14:creationId xmlns:p14="http://schemas.microsoft.com/office/powerpoint/2010/main" val="348850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Create a Folder “Stream BMPs”</a:t>
            </a:r>
          </a:p>
        </p:txBody>
      </p:sp>
      <p:pic>
        <p:nvPicPr>
          <p:cNvPr id="6" name="Content Placeholder 5">
            <a:extLst>
              <a:ext uri="{FF2B5EF4-FFF2-40B4-BE49-F238E27FC236}">
                <a16:creationId xmlns:a16="http://schemas.microsoft.com/office/drawing/2014/main" id="{6A1733E8-B806-4D8E-AC78-D02B0DD8BBA3}"/>
              </a:ext>
            </a:extLst>
          </p:cNvPr>
          <p:cNvPicPr>
            <a:picLocks noGrp="1" noChangeAspect="1"/>
          </p:cNvPicPr>
          <p:nvPr>
            <p:ph idx="1"/>
          </p:nvPr>
        </p:nvPicPr>
        <p:blipFill rotWithShape="1">
          <a:blip r:embed="rId2"/>
          <a:srcRect l="50556" t="2065" r="915" b="4346"/>
          <a:stretch/>
        </p:blipFill>
        <p:spPr>
          <a:xfrm>
            <a:off x="461471" y="1417637"/>
            <a:ext cx="8608498" cy="4669263"/>
          </a:xfrm>
          <a:prstGeom prst="rect">
            <a:avLst/>
          </a:prstGeom>
        </p:spPr>
      </p:pic>
      <p:sp>
        <p:nvSpPr>
          <p:cNvPr id="7" name="Rectangle 6">
            <a:extLst>
              <a:ext uri="{FF2B5EF4-FFF2-40B4-BE49-F238E27FC236}">
                <a16:creationId xmlns:a16="http://schemas.microsoft.com/office/drawing/2014/main" id="{DCAD3030-01AD-483A-8100-2875B0FF3574}"/>
              </a:ext>
            </a:extLst>
          </p:cNvPr>
          <p:cNvSpPr/>
          <p:nvPr/>
        </p:nvSpPr>
        <p:spPr>
          <a:xfrm>
            <a:off x="711200" y="2120900"/>
            <a:ext cx="1371600" cy="457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507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screenshot of a computer&#10;&#10;Description automatically generated">
            <a:extLst>
              <a:ext uri="{FF2B5EF4-FFF2-40B4-BE49-F238E27FC236}">
                <a16:creationId xmlns:a16="http://schemas.microsoft.com/office/drawing/2014/main" id="{03A4C4B5-A6C8-4D8A-B2A2-B8EEECB1B936}"/>
              </a:ext>
            </a:extLst>
          </p:cNvPr>
          <p:cNvPicPr>
            <a:picLocks noGrp="1" noChangeAspect="1"/>
          </p:cNvPicPr>
          <p:nvPr>
            <p:ph idx="1"/>
          </p:nvPr>
        </p:nvPicPr>
        <p:blipFill>
          <a:blip r:embed="rId2"/>
          <a:stretch>
            <a:fillRect/>
          </a:stretch>
        </p:blipFill>
        <p:spPr>
          <a:xfrm>
            <a:off x="461963" y="1516495"/>
            <a:ext cx="8224837" cy="4453661"/>
          </a:xfrm>
        </p:spPr>
      </p:pic>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Use Street View / Aerials to Review</a:t>
            </a:r>
          </a:p>
        </p:txBody>
      </p:sp>
      <p:sp>
        <p:nvSpPr>
          <p:cNvPr id="7" name="Rectangle 6">
            <a:extLst>
              <a:ext uri="{FF2B5EF4-FFF2-40B4-BE49-F238E27FC236}">
                <a16:creationId xmlns:a16="http://schemas.microsoft.com/office/drawing/2014/main" id="{DCAD3030-01AD-483A-8100-2875B0FF3574}"/>
              </a:ext>
            </a:extLst>
          </p:cNvPr>
          <p:cNvSpPr/>
          <p:nvPr/>
        </p:nvSpPr>
        <p:spPr>
          <a:xfrm>
            <a:off x="1996440" y="1630679"/>
            <a:ext cx="2057400" cy="28956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BF1C7A-24A7-4C1F-AD0C-373861E5326C}"/>
              </a:ext>
            </a:extLst>
          </p:cNvPr>
          <p:cNvPicPr>
            <a:picLocks noChangeAspect="1"/>
          </p:cNvPicPr>
          <p:nvPr/>
        </p:nvPicPr>
        <p:blipFill>
          <a:blip r:embed="rId3"/>
          <a:stretch>
            <a:fillRect/>
          </a:stretch>
        </p:blipFill>
        <p:spPr>
          <a:xfrm>
            <a:off x="4267048" y="1169077"/>
            <a:ext cx="4490820" cy="1502325"/>
          </a:xfrm>
          <a:prstGeom prst="rect">
            <a:avLst/>
          </a:prstGeom>
          <a:ln w="38100">
            <a:solidFill>
              <a:schemeClr val="tx1"/>
            </a:solidFill>
          </a:ln>
        </p:spPr>
      </p:pic>
    </p:spTree>
    <p:extLst>
      <p:ext uri="{BB962C8B-B14F-4D97-AF65-F5344CB8AC3E}">
        <p14:creationId xmlns:p14="http://schemas.microsoft.com/office/powerpoint/2010/main" val="104848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screenshot of a computer&#10;&#10;Description automatically generated">
            <a:extLst>
              <a:ext uri="{FF2B5EF4-FFF2-40B4-BE49-F238E27FC236}">
                <a16:creationId xmlns:a16="http://schemas.microsoft.com/office/drawing/2014/main" id="{03A4C4B5-A6C8-4D8A-B2A2-B8EEECB1B936}"/>
              </a:ext>
            </a:extLst>
          </p:cNvPr>
          <p:cNvPicPr>
            <a:picLocks noGrp="1" noChangeAspect="1"/>
          </p:cNvPicPr>
          <p:nvPr>
            <p:ph idx="1"/>
          </p:nvPr>
        </p:nvPicPr>
        <p:blipFill>
          <a:blip r:embed="rId2"/>
          <a:stretch>
            <a:fillRect/>
          </a:stretch>
        </p:blipFill>
        <p:spPr>
          <a:xfrm>
            <a:off x="461963" y="1516495"/>
            <a:ext cx="8224837" cy="4453661"/>
          </a:xfrm>
        </p:spPr>
      </p:pic>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Use Aerials / </a:t>
            </a:r>
            <a:r>
              <a:rPr lang="en-US" dirty="0" err="1"/>
              <a:t>StreetView</a:t>
            </a:r>
            <a:r>
              <a:rPr lang="en-US" dirty="0"/>
              <a:t> to Review</a:t>
            </a:r>
          </a:p>
        </p:txBody>
      </p:sp>
      <p:sp>
        <p:nvSpPr>
          <p:cNvPr id="7" name="Rectangle 6">
            <a:extLst>
              <a:ext uri="{FF2B5EF4-FFF2-40B4-BE49-F238E27FC236}">
                <a16:creationId xmlns:a16="http://schemas.microsoft.com/office/drawing/2014/main" id="{DCAD3030-01AD-483A-8100-2875B0FF3574}"/>
              </a:ext>
            </a:extLst>
          </p:cNvPr>
          <p:cNvSpPr/>
          <p:nvPr/>
        </p:nvSpPr>
        <p:spPr>
          <a:xfrm>
            <a:off x="1996440" y="1630679"/>
            <a:ext cx="2057400" cy="28956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BF1C7A-24A7-4C1F-AD0C-373861E5326C}"/>
              </a:ext>
            </a:extLst>
          </p:cNvPr>
          <p:cNvPicPr>
            <a:picLocks noChangeAspect="1"/>
          </p:cNvPicPr>
          <p:nvPr/>
        </p:nvPicPr>
        <p:blipFill>
          <a:blip r:embed="rId3"/>
          <a:stretch>
            <a:fillRect/>
          </a:stretch>
        </p:blipFill>
        <p:spPr>
          <a:xfrm>
            <a:off x="4267048" y="1560915"/>
            <a:ext cx="4490820" cy="1502325"/>
          </a:xfrm>
          <a:prstGeom prst="rect">
            <a:avLst/>
          </a:prstGeom>
          <a:ln w="38100">
            <a:solidFill>
              <a:schemeClr val="tx1"/>
            </a:solidFill>
          </a:ln>
        </p:spPr>
      </p:pic>
      <p:pic>
        <p:nvPicPr>
          <p:cNvPr id="4" name="Picture 3" descr="A close up of a sign&#10;&#10;Description automatically generated">
            <a:extLst>
              <a:ext uri="{FF2B5EF4-FFF2-40B4-BE49-F238E27FC236}">
                <a16:creationId xmlns:a16="http://schemas.microsoft.com/office/drawing/2014/main" id="{7D90DD92-6A4F-4CA0-A4C3-1568DCB48959}"/>
              </a:ext>
            </a:extLst>
          </p:cNvPr>
          <p:cNvPicPr>
            <a:picLocks noChangeAspect="1"/>
          </p:cNvPicPr>
          <p:nvPr/>
        </p:nvPicPr>
        <p:blipFill>
          <a:blip r:embed="rId4"/>
          <a:stretch>
            <a:fillRect/>
          </a:stretch>
        </p:blipFill>
        <p:spPr>
          <a:xfrm>
            <a:off x="7670799" y="2532312"/>
            <a:ext cx="960437" cy="221640"/>
          </a:xfrm>
          <a:prstGeom prst="rect">
            <a:avLst/>
          </a:prstGeom>
          <a:ln w="38100">
            <a:solidFill>
              <a:srgbClr val="FF0000"/>
            </a:solidFill>
          </a:ln>
        </p:spPr>
      </p:pic>
      <p:cxnSp>
        <p:nvCxnSpPr>
          <p:cNvPr id="9" name="Straight Arrow Connector 8">
            <a:extLst>
              <a:ext uri="{FF2B5EF4-FFF2-40B4-BE49-F238E27FC236}">
                <a16:creationId xmlns:a16="http://schemas.microsoft.com/office/drawing/2014/main" id="{2CFB0B49-75FD-45AC-9580-8FB01EFD106B}"/>
              </a:ext>
            </a:extLst>
          </p:cNvPr>
          <p:cNvCxnSpPr>
            <a:cxnSpLocks/>
          </p:cNvCxnSpPr>
          <p:nvPr/>
        </p:nvCxnSpPr>
        <p:spPr>
          <a:xfrm flipH="1" flipV="1">
            <a:off x="723900" y="5341506"/>
            <a:ext cx="774700" cy="88149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0457CD17-8B7D-4CB9-91CE-CE8D56C23544}"/>
              </a:ext>
            </a:extLst>
          </p:cNvPr>
          <p:cNvSpPr txBox="1"/>
          <p:nvPr/>
        </p:nvSpPr>
        <p:spPr>
          <a:xfrm>
            <a:off x="1587500" y="5994400"/>
            <a:ext cx="7099300" cy="400110"/>
          </a:xfrm>
          <a:prstGeom prst="rect">
            <a:avLst/>
          </a:prstGeom>
          <a:noFill/>
        </p:spPr>
        <p:txBody>
          <a:bodyPr wrap="square" rtlCol="0">
            <a:spAutoFit/>
          </a:bodyPr>
          <a:lstStyle/>
          <a:p>
            <a:r>
              <a:rPr lang="en-US" sz="2000" dirty="0"/>
              <a:t>Turning on “Terrain” can be very helpful in visualizing elevations</a:t>
            </a:r>
          </a:p>
        </p:txBody>
      </p:sp>
    </p:spTree>
    <p:extLst>
      <p:ext uri="{BB962C8B-B14F-4D97-AF65-F5344CB8AC3E}">
        <p14:creationId xmlns:p14="http://schemas.microsoft.com/office/powerpoint/2010/main" val="24598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22222E-6 -7.40741E-7 L -0.10989 -0.00278 C -0.13368 -0.0037 -0.16371 0.00671 -0.19132 0.02639 C -0.22309 0.04884 -0.24531 0.075 -0.25729 0.10232 L -0.31805 0.22593 " pathEditMode="relative" rAng="9120000" ptsTypes="AAAAA">
                                      <p:cBhvr>
                                        <p:cTn id="16" dur="2000" fill="hold"/>
                                        <p:tgtEl>
                                          <p:spTgt spid="4"/>
                                        </p:tgtEl>
                                        <p:attrNameLst>
                                          <p:attrName>ppt_x</p:attrName>
                                          <p:attrName>ppt_y</p:attrName>
                                        </p:attrNameLst>
                                      </p:cBhvr>
                                      <p:rCtr x="-17604"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ArcGIS Online</a:t>
            </a:r>
          </a:p>
        </p:txBody>
      </p:sp>
      <p:sp>
        <p:nvSpPr>
          <p:cNvPr id="5" name="Content Placeholder 4"/>
          <p:cNvSpPr>
            <a:spLocks noGrp="1"/>
          </p:cNvSpPr>
          <p:nvPr>
            <p:ph idx="1"/>
          </p:nvPr>
        </p:nvSpPr>
        <p:spPr>
          <a:xfrm>
            <a:off x="461472" y="1417637"/>
            <a:ext cx="8225327" cy="4752427"/>
          </a:xfrm>
        </p:spPr>
        <p:txBody>
          <a:bodyPr>
            <a:normAutofit/>
          </a:bodyPr>
          <a:lstStyle/>
          <a:p>
            <a:r>
              <a:rPr lang="en-US" sz="3600" dirty="0">
                <a:latin typeface="Calibri" panose="020F0502020204030204" pitchFamily="34" charset="0"/>
                <a:cs typeface="Calibri" panose="020F0502020204030204" pitchFamily="34" charset="0"/>
              </a:rPr>
              <a:t>Sign In or Create Free Public Account:</a:t>
            </a:r>
          </a:p>
          <a:p>
            <a:pPr lvl="1"/>
            <a:r>
              <a:rPr lang="en-US" sz="2400" dirty="0">
                <a:hlinkClick r:id="rId3"/>
              </a:rPr>
              <a:t>https://www.arcgis.com/home/createaccount.html#</a:t>
            </a:r>
            <a:endParaRPr lang="en-US" sz="24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3" name="Picture 2" descr="A screenshot of a social media post&#10;&#10;Description automatically generated">
            <a:extLst>
              <a:ext uri="{FF2B5EF4-FFF2-40B4-BE49-F238E27FC236}">
                <a16:creationId xmlns:a16="http://schemas.microsoft.com/office/drawing/2014/main" id="{6430876B-6657-48C7-B562-1F483FF2B706}"/>
              </a:ext>
            </a:extLst>
          </p:cNvPr>
          <p:cNvPicPr>
            <a:picLocks noChangeAspect="1"/>
          </p:cNvPicPr>
          <p:nvPr/>
        </p:nvPicPr>
        <p:blipFill>
          <a:blip r:embed="rId4"/>
          <a:stretch>
            <a:fillRect/>
          </a:stretch>
        </p:blipFill>
        <p:spPr>
          <a:xfrm>
            <a:off x="3910312" y="2509284"/>
            <a:ext cx="4606368" cy="366078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D385F49-EE24-455B-BAD0-2860C046D499}"/>
              </a:ext>
            </a:extLst>
          </p:cNvPr>
          <p:cNvPicPr>
            <a:picLocks noChangeAspect="1"/>
          </p:cNvPicPr>
          <p:nvPr/>
        </p:nvPicPr>
        <p:blipFill>
          <a:blip r:embed="rId5"/>
          <a:stretch>
            <a:fillRect/>
          </a:stretch>
        </p:blipFill>
        <p:spPr>
          <a:xfrm>
            <a:off x="233916" y="3289447"/>
            <a:ext cx="4472002" cy="2356441"/>
          </a:xfrm>
          <a:prstGeom prst="rect">
            <a:avLst/>
          </a:prstGeom>
        </p:spPr>
      </p:pic>
    </p:spTree>
    <p:extLst>
      <p:ext uri="{BB962C8B-B14F-4D97-AF65-F5344CB8AC3E}">
        <p14:creationId xmlns:p14="http://schemas.microsoft.com/office/powerpoint/2010/main" val="3716163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a:lstStyle/>
          <a:p>
            <a:r>
              <a:rPr lang="en-US" dirty="0"/>
              <a:t>Use Aerials / </a:t>
            </a:r>
            <a:r>
              <a:rPr lang="en-US" dirty="0" err="1"/>
              <a:t>StreetView</a:t>
            </a:r>
            <a:r>
              <a:rPr lang="en-US" dirty="0"/>
              <a:t> to Review</a:t>
            </a:r>
          </a:p>
        </p:txBody>
      </p:sp>
      <p:pic>
        <p:nvPicPr>
          <p:cNvPr id="8" name="Content Placeholder 7" descr="A sign on the side of a road&#10;&#10;Description automatically generated">
            <a:extLst>
              <a:ext uri="{FF2B5EF4-FFF2-40B4-BE49-F238E27FC236}">
                <a16:creationId xmlns:a16="http://schemas.microsoft.com/office/drawing/2014/main" id="{EA32F95F-B078-4866-8325-75531AFABB2A}"/>
              </a:ext>
            </a:extLst>
          </p:cNvPr>
          <p:cNvPicPr>
            <a:picLocks noGrp="1" noChangeAspect="1"/>
          </p:cNvPicPr>
          <p:nvPr>
            <p:ph idx="1"/>
          </p:nvPr>
        </p:nvPicPr>
        <p:blipFill>
          <a:blip r:embed="rId2"/>
          <a:stretch>
            <a:fillRect/>
          </a:stretch>
        </p:blipFill>
        <p:spPr>
          <a:xfrm>
            <a:off x="461963" y="1580587"/>
            <a:ext cx="8224837" cy="4427077"/>
          </a:xfrm>
        </p:spPr>
      </p:pic>
    </p:spTree>
    <p:extLst>
      <p:ext uri="{BB962C8B-B14F-4D97-AF65-F5344CB8AC3E}">
        <p14:creationId xmlns:p14="http://schemas.microsoft.com/office/powerpoint/2010/main" val="1126191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vert="horz" lIns="91440" tIns="45720" rIns="91440" bIns="45720" rtlCol="0" anchor="ctr">
            <a:noAutofit/>
          </a:bodyPr>
          <a:lstStyle/>
          <a:p>
            <a:r>
              <a:rPr lang="en-US" sz="4000" dirty="0">
                <a:solidFill>
                  <a:srgbClr val="0032A1"/>
                </a:solidFill>
                <a:latin typeface="Calibri" panose="020F0502020204030204" pitchFamily="34" charset="0"/>
                <a:cs typeface="Calibri" panose="020F0502020204030204" pitchFamily="34" charset="0"/>
              </a:rPr>
              <a:t>Save or Email</a:t>
            </a:r>
          </a:p>
        </p:txBody>
      </p:sp>
      <p:pic>
        <p:nvPicPr>
          <p:cNvPr id="7" name="Content Placeholder 6" descr="A screenshot of a cell phone&#10;&#10;Description automatically generated">
            <a:extLst>
              <a:ext uri="{FF2B5EF4-FFF2-40B4-BE49-F238E27FC236}">
                <a16:creationId xmlns:a16="http://schemas.microsoft.com/office/drawing/2014/main" id="{48051F8C-2E2C-4AE6-967E-EC2CE3A50168}"/>
              </a:ext>
            </a:extLst>
          </p:cNvPr>
          <p:cNvPicPr>
            <a:picLocks noGrp="1" noChangeAspect="1"/>
          </p:cNvPicPr>
          <p:nvPr>
            <p:ph sz="half" idx="1"/>
          </p:nvPr>
        </p:nvPicPr>
        <p:blipFill>
          <a:blip r:embed="rId2"/>
          <a:stretch>
            <a:fillRect/>
          </a:stretch>
        </p:blipFill>
        <p:spPr>
          <a:xfrm>
            <a:off x="966961" y="1600200"/>
            <a:ext cx="2731741" cy="4525963"/>
          </a:xfrm>
          <a:prstGeom prst="rect">
            <a:avLst/>
          </a:prstGeom>
        </p:spPr>
      </p:pic>
      <p:sp>
        <p:nvSpPr>
          <p:cNvPr id="5" name="Content Placeholder 4">
            <a:extLst>
              <a:ext uri="{FF2B5EF4-FFF2-40B4-BE49-F238E27FC236}">
                <a16:creationId xmlns:a16="http://schemas.microsoft.com/office/drawing/2014/main" id="{E24F96D0-8A55-4632-8624-5E8CE094391A}"/>
              </a:ext>
            </a:extLst>
          </p:cNvPr>
          <p:cNvSpPr>
            <a:spLocks noGrp="1"/>
          </p:cNvSpPr>
          <p:nvPr>
            <p:ph sz="half" idx="2"/>
          </p:nvPr>
        </p:nvSpPr>
        <p:spPr/>
        <p:txBody>
          <a:bodyPr/>
          <a:lstStyle/>
          <a:p>
            <a:r>
              <a:rPr lang="en-US" dirty="0"/>
              <a:t>Save Place As…..</a:t>
            </a:r>
          </a:p>
          <a:p>
            <a:pPr lvl="1"/>
            <a:r>
              <a:rPr lang="en-US" dirty="0"/>
              <a:t>Saves as a *.</a:t>
            </a:r>
            <a:r>
              <a:rPr lang="en-US" dirty="0" err="1"/>
              <a:t>kmz</a:t>
            </a:r>
            <a:r>
              <a:rPr lang="en-US" dirty="0"/>
              <a:t> file</a:t>
            </a:r>
          </a:p>
          <a:p>
            <a:pPr lvl="1"/>
            <a:r>
              <a:rPr lang="en-US" dirty="0"/>
              <a:t>Can be imported into ArcGIS</a:t>
            </a:r>
          </a:p>
          <a:p>
            <a:pPr lvl="1"/>
            <a:endParaRPr lang="en-US" dirty="0"/>
          </a:p>
          <a:p>
            <a:r>
              <a:rPr lang="en-US" dirty="0"/>
              <a:t>Email</a:t>
            </a:r>
          </a:p>
          <a:p>
            <a:pPr lvl="1"/>
            <a:r>
              <a:rPr lang="en-US" dirty="0"/>
              <a:t>Will directly email out the features</a:t>
            </a:r>
          </a:p>
        </p:txBody>
      </p:sp>
      <p:cxnSp>
        <p:nvCxnSpPr>
          <p:cNvPr id="9" name="Straight Arrow Connector 8">
            <a:extLst>
              <a:ext uri="{FF2B5EF4-FFF2-40B4-BE49-F238E27FC236}">
                <a16:creationId xmlns:a16="http://schemas.microsoft.com/office/drawing/2014/main" id="{D16FA2FB-47BC-44DA-B033-B73056158E69}"/>
              </a:ext>
            </a:extLst>
          </p:cNvPr>
          <p:cNvCxnSpPr/>
          <p:nvPr/>
        </p:nvCxnSpPr>
        <p:spPr>
          <a:xfrm flipH="1">
            <a:off x="3022600" y="1892300"/>
            <a:ext cx="1638300" cy="306070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6B9A56E1-EC96-46D8-A653-F2EF5004EA3F}"/>
              </a:ext>
            </a:extLst>
          </p:cNvPr>
          <p:cNvCxnSpPr>
            <a:cxnSpLocks/>
          </p:cNvCxnSpPr>
          <p:nvPr/>
        </p:nvCxnSpPr>
        <p:spPr>
          <a:xfrm flipH="1">
            <a:off x="3022600" y="4064000"/>
            <a:ext cx="1638300" cy="111760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97352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vert="horz" lIns="91440" tIns="45720" rIns="91440" bIns="45720" rtlCol="0" anchor="ctr">
            <a:noAutofit/>
          </a:bodyPr>
          <a:lstStyle/>
          <a:p>
            <a:r>
              <a:rPr lang="en-US" sz="4000" dirty="0">
                <a:solidFill>
                  <a:srgbClr val="0032A1"/>
                </a:solidFill>
                <a:latin typeface="Calibri" panose="020F0502020204030204" pitchFamily="34" charset="0"/>
                <a:cs typeface="Calibri" panose="020F0502020204030204" pitchFamily="34" charset="0"/>
              </a:rPr>
              <a:t>Edit &gt; Copy Image </a:t>
            </a:r>
          </a:p>
        </p:txBody>
      </p:sp>
      <p:sp>
        <p:nvSpPr>
          <p:cNvPr id="4" name="Content Placeholder 3">
            <a:extLst>
              <a:ext uri="{FF2B5EF4-FFF2-40B4-BE49-F238E27FC236}">
                <a16:creationId xmlns:a16="http://schemas.microsoft.com/office/drawing/2014/main" id="{0662D6F2-AE6C-4005-8EEE-08DA01D34E01}"/>
              </a:ext>
            </a:extLst>
          </p:cNvPr>
          <p:cNvSpPr>
            <a:spLocks noGrp="1"/>
          </p:cNvSpPr>
          <p:nvPr>
            <p:ph sz="half" idx="1"/>
          </p:nvPr>
        </p:nvSpPr>
        <p:spPr>
          <a:xfrm>
            <a:off x="276469" y="1600200"/>
            <a:ext cx="8470810" cy="4525963"/>
          </a:xfrm>
        </p:spPr>
        <p:txBody>
          <a:bodyPr/>
          <a:lstStyle/>
          <a:p>
            <a:r>
              <a:rPr lang="en-US" dirty="0"/>
              <a:t>Use Edit &gt; Copy Image to capture an image of your map for a report.</a:t>
            </a:r>
          </a:p>
        </p:txBody>
      </p:sp>
      <p:pic>
        <p:nvPicPr>
          <p:cNvPr id="6" name="Picture 5">
            <a:extLst>
              <a:ext uri="{FF2B5EF4-FFF2-40B4-BE49-F238E27FC236}">
                <a16:creationId xmlns:a16="http://schemas.microsoft.com/office/drawing/2014/main" id="{505252E2-8704-4D74-91AF-1AF68167B5AA}"/>
              </a:ext>
            </a:extLst>
          </p:cNvPr>
          <p:cNvPicPr>
            <a:picLocks noChangeAspect="1"/>
          </p:cNvPicPr>
          <p:nvPr/>
        </p:nvPicPr>
        <p:blipFill>
          <a:blip r:embed="rId2"/>
          <a:stretch>
            <a:fillRect/>
          </a:stretch>
        </p:blipFill>
        <p:spPr>
          <a:xfrm>
            <a:off x="1939201" y="2772223"/>
            <a:ext cx="5464899" cy="3353940"/>
          </a:xfrm>
          <a:prstGeom prst="rect">
            <a:avLst/>
          </a:prstGeom>
        </p:spPr>
      </p:pic>
    </p:spTree>
    <p:extLst>
      <p:ext uri="{BB962C8B-B14F-4D97-AF65-F5344CB8AC3E}">
        <p14:creationId xmlns:p14="http://schemas.microsoft.com/office/powerpoint/2010/main" val="1278921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31E0-27A6-4340-A628-8A6CF5B18B01}"/>
              </a:ext>
            </a:extLst>
          </p:cNvPr>
          <p:cNvSpPr>
            <a:spLocks noGrp="1"/>
          </p:cNvSpPr>
          <p:nvPr>
            <p:ph type="title"/>
          </p:nvPr>
        </p:nvSpPr>
        <p:spPr/>
        <p:txBody>
          <a:bodyPr vert="horz" lIns="91440" tIns="45720" rIns="91440" bIns="45720" rtlCol="0" anchor="ctr">
            <a:noAutofit/>
          </a:bodyPr>
          <a:lstStyle/>
          <a:p>
            <a:r>
              <a:rPr lang="en-US" sz="4000" dirty="0">
                <a:solidFill>
                  <a:srgbClr val="0032A1"/>
                </a:solidFill>
                <a:latin typeface="Calibri" panose="020F0502020204030204" pitchFamily="34" charset="0"/>
                <a:cs typeface="Calibri" panose="020F0502020204030204" pitchFamily="34" charset="0"/>
              </a:rPr>
              <a:t>For Additional Learning</a:t>
            </a:r>
          </a:p>
        </p:txBody>
      </p:sp>
      <p:sp>
        <p:nvSpPr>
          <p:cNvPr id="4" name="Content Placeholder 3">
            <a:extLst>
              <a:ext uri="{FF2B5EF4-FFF2-40B4-BE49-F238E27FC236}">
                <a16:creationId xmlns:a16="http://schemas.microsoft.com/office/drawing/2014/main" id="{0662D6F2-AE6C-4005-8EEE-08DA01D34E01}"/>
              </a:ext>
            </a:extLst>
          </p:cNvPr>
          <p:cNvSpPr>
            <a:spLocks noGrp="1"/>
          </p:cNvSpPr>
          <p:nvPr>
            <p:ph sz="half" idx="1"/>
          </p:nvPr>
        </p:nvSpPr>
        <p:spPr>
          <a:xfrm>
            <a:off x="276469" y="1600200"/>
            <a:ext cx="8470810" cy="4525963"/>
          </a:xfrm>
        </p:spPr>
        <p:txBody>
          <a:bodyPr/>
          <a:lstStyle/>
          <a:p>
            <a:r>
              <a:rPr lang="en-US" u="sng" dirty="0">
                <a:hlinkClick r:id="rId2"/>
              </a:rPr>
              <a:t>https://www.google.com/earth/outreach/learn/</a:t>
            </a:r>
            <a:endParaRPr lang="en-US" u="sng" dirty="0"/>
          </a:p>
          <a:p>
            <a:pPr lvl="1"/>
            <a:r>
              <a:rPr lang="en-US" dirty="0"/>
              <a:t>Annotating Google Earth </a:t>
            </a:r>
          </a:p>
          <a:p>
            <a:pPr lvl="1"/>
            <a:r>
              <a:rPr lang="en-US" dirty="0"/>
              <a:t>Importing GIS data into Google Earth </a:t>
            </a:r>
          </a:p>
        </p:txBody>
      </p:sp>
      <p:pic>
        <p:nvPicPr>
          <p:cNvPr id="5" name="Picture 4" descr="A screenshot of a social media post&#10;&#10;Description automatically generated">
            <a:extLst>
              <a:ext uri="{FF2B5EF4-FFF2-40B4-BE49-F238E27FC236}">
                <a16:creationId xmlns:a16="http://schemas.microsoft.com/office/drawing/2014/main" id="{966BC134-7436-4E4B-96B8-380B0C460BB0}"/>
              </a:ext>
            </a:extLst>
          </p:cNvPr>
          <p:cNvPicPr>
            <a:picLocks noChangeAspect="1"/>
          </p:cNvPicPr>
          <p:nvPr/>
        </p:nvPicPr>
        <p:blipFill>
          <a:blip r:embed="rId3"/>
          <a:stretch>
            <a:fillRect/>
          </a:stretch>
        </p:blipFill>
        <p:spPr>
          <a:xfrm>
            <a:off x="1866900" y="3029004"/>
            <a:ext cx="5067300" cy="3279722"/>
          </a:xfrm>
          <a:prstGeom prst="rect">
            <a:avLst/>
          </a:prstGeom>
        </p:spPr>
      </p:pic>
      <p:sp>
        <p:nvSpPr>
          <p:cNvPr id="7" name="Rectangle 6">
            <a:extLst>
              <a:ext uri="{FF2B5EF4-FFF2-40B4-BE49-F238E27FC236}">
                <a16:creationId xmlns:a16="http://schemas.microsoft.com/office/drawing/2014/main" id="{24682546-5799-49B2-AA29-1B6CBBB40C6F}"/>
              </a:ext>
            </a:extLst>
          </p:cNvPr>
          <p:cNvSpPr/>
          <p:nvPr/>
        </p:nvSpPr>
        <p:spPr>
          <a:xfrm>
            <a:off x="3543300" y="3444240"/>
            <a:ext cx="1714500" cy="8229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0FA6F8-36A1-4B5C-95A3-F3ABE31ECFDF}"/>
              </a:ext>
            </a:extLst>
          </p:cNvPr>
          <p:cNvSpPr/>
          <p:nvPr/>
        </p:nvSpPr>
        <p:spPr>
          <a:xfrm>
            <a:off x="3543300" y="5303202"/>
            <a:ext cx="1714500" cy="100552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46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New Map</a:t>
            </a:r>
          </a:p>
        </p:txBody>
      </p:sp>
      <p:pic>
        <p:nvPicPr>
          <p:cNvPr id="6" name="Picture 5" descr="A screenshot of a cell phone&#10;&#10;Description automatically generated">
            <a:extLst>
              <a:ext uri="{FF2B5EF4-FFF2-40B4-BE49-F238E27FC236}">
                <a16:creationId xmlns:a16="http://schemas.microsoft.com/office/drawing/2014/main" id="{04DB7FFD-00D5-427F-B3D1-0DCE6DB7D088}"/>
              </a:ext>
            </a:extLst>
          </p:cNvPr>
          <p:cNvPicPr>
            <a:picLocks noChangeAspect="1"/>
          </p:cNvPicPr>
          <p:nvPr/>
        </p:nvPicPr>
        <p:blipFill>
          <a:blip r:embed="rId3"/>
          <a:stretch>
            <a:fillRect/>
          </a:stretch>
        </p:blipFill>
        <p:spPr>
          <a:xfrm>
            <a:off x="3732028" y="522243"/>
            <a:ext cx="4667901" cy="647790"/>
          </a:xfrm>
          <a:prstGeom prst="rect">
            <a:avLst/>
          </a:prstGeom>
        </p:spPr>
      </p:pic>
      <p:pic>
        <p:nvPicPr>
          <p:cNvPr id="10" name="Picture 9">
            <a:extLst>
              <a:ext uri="{FF2B5EF4-FFF2-40B4-BE49-F238E27FC236}">
                <a16:creationId xmlns:a16="http://schemas.microsoft.com/office/drawing/2014/main" id="{6FCA595B-0D50-4E95-BDEA-8E581B0BBA76}"/>
              </a:ext>
            </a:extLst>
          </p:cNvPr>
          <p:cNvPicPr>
            <a:picLocks noChangeAspect="1"/>
          </p:cNvPicPr>
          <p:nvPr/>
        </p:nvPicPr>
        <p:blipFill>
          <a:blip r:embed="rId4"/>
          <a:stretch>
            <a:fillRect/>
          </a:stretch>
        </p:blipFill>
        <p:spPr>
          <a:xfrm>
            <a:off x="382771" y="1259390"/>
            <a:ext cx="6007395" cy="4823893"/>
          </a:xfrm>
          <a:prstGeom prst="rect">
            <a:avLst/>
          </a:prstGeom>
          <a:effectLst>
            <a:outerShdw blurRad="50800" dist="38100" algn="l" rotWithShape="0">
              <a:prstClr val="black">
                <a:alpha val="40000"/>
              </a:prstClr>
            </a:outerShdw>
          </a:effectLst>
        </p:spPr>
      </p:pic>
      <p:pic>
        <p:nvPicPr>
          <p:cNvPr id="12" name="Picture 11" descr="A close up of a map&#10;&#10;Description automatically generated">
            <a:extLst>
              <a:ext uri="{FF2B5EF4-FFF2-40B4-BE49-F238E27FC236}">
                <a16:creationId xmlns:a16="http://schemas.microsoft.com/office/drawing/2014/main" id="{74DCAAF0-848F-4AB5-ACB7-485E35D8559C}"/>
              </a:ext>
            </a:extLst>
          </p:cNvPr>
          <p:cNvPicPr>
            <a:picLocks noChangeAspect="1"/>
          </p:cNvPicPr>
          <p:nvPr/>
        </p:nvPicPr>
        <p:blipFill>
          <a:blip r:embed="rId5"/>
          <a:stretch>
            <a:fillRect/>
          </a:stretch>
        </p:blipFill>
        <p:spPr>
          <a:xfrm>
            <a:off x="382773" y="1251264"/>
            <a:ext cx="8378456" cy="4832019"/>
          </a:xfrm>
          <a:prstGeom prst="rect">
            <a:avLst/>
          </a:prstGeom>
        </p:spPr>
      </p:pic>
    </p:spTree>
    <p:extLst>
      <p:ext uri="{BB962C8B-B14F-4D97-AF65-F5344CB8AC3E}">
        <p14:creationId xmlns:p14="http://schemas.microsoft.com/office/powerpoint/2010/main" val="7165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Springfield, KY</a:t>
            </a:r>
          </a:p>
        </p:txBody>
      </p:sp>
      <p:pic>
        <p:nvPicPr>
          <p:cNvPr id="3" name="Picture 2">
            <a:extLst>
              <a:ext uri="{FF2B5EF4-FFF2-40B4-BE49-F238E27FC236}">
                <a16:creationId xmlns:a16="http://schemas.microsoft.com/office/drawing/2014/main" id="{A61E7063-B14A-4702-A814-03711E94335E}"/>
              </a:ext>
            </a:extLst>
          </p:cNvPr>
          <p:cNvPicPr>
            <a:picLocks noChangeAspect="1"/>
          </p:cNvPicPr>
          <p:nvPr/>
        </p:nvPicPr>
        <p:blipFill>
          <a:blip r:embed="rId3"/>
          <a:stretch>
            <a:fillRect/>
          </a:stretch>
        </p:blipFill>
        <p:spPr>
          <a:xfrm>
            <a:off x="4817329" y="531406"/>
            <a:ext cx="3943900" cy="438211"/>
          </a:xfrm>
          <a:prstGeom prst="rect">
            <a:avLst/>
          </a:prstGeom>
        </p:spPr>
      </p:pic>
      <p:pic>
        <p:nvPicPr>
          <p:cNvPr id="7" name="Picture 6" descr="A close up of a map&#10;&#10;Description automatically generated">
            <a:extLst>
              <a:ext uri="{FF2B5EF4-FFF2-40B4-BE49-F238E27FC236}">
                <a16:creationId xmlns:a16="http://schemas.microsoft.com/office/drawing/2014/main" id="{4CBA5C88-B426-40E8-B549-72EDBBC9ADF1}"/>
              </a:ext>
            </a:extLst>
          </p:cNvPr>
          <p:cNvPicPr>
            <a:picLocks noChangeAspect="1"/>
          </p:cNvPicPr>
          <p:nvPr/>
        </p:nvPicPr>
        <p:blipFill>
          <a:blip r:embed="rId4"/>
          <a:stretch>
            <a:fillRect/>
          </a:stretch>
        </p:blipFill>
        <p:spPr>
          <a:xfrm>
            <a:off x="457202" y="1363986"/>
            <a:ext cx="8016949" cy="4962608"/>
          </a:xfrm>
          <a:prstGeom prst="rect">
            <a:avLst/>
          </a:prstGeom>
        </p:spPr>
      </p:pic>
    </p:spTree>
    <p:extLst>
      <p:ext uri="{BB962C8B-B14F-4D97-AF65-F5344CB8AC3E}">
        <p14:creationId xmlns:p14="http://schemas.microsoft.com/office/powerpoint/2010/main" val="4170089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Add </a:t>
            </a:r>
            <a:r>
              <a:rPr lang="en-US" dirty="0" err="1"/>
              <a:t>StreamStats</a:t>
            </a:r>
            <a:r>
              <a:rPr lang="en-US" dirty="0"/>
              <a:t> Delineation</a:t>
            </a:r>
          </a:p>
        </p:txBody>
      </p:sp>
      <p:pic>
        <p:nvPicPr>
          <p:cNvPr id="7" name="Picture 6" descr="A close up of a map&#10;&#10;Description automatically generated">
            <a:extLst>
              <a:ext uri="{FF2B5EF4-FFF2-40B4-BE49-F238E27FC236}">
                <a16:creationId xmlns:a16="http://schemas.microsoft.com/office/drawing/2014/main" id="{4CBA5C88-B426-40E8-B549-72EDBBC9ADF1}"/>
              </a:ext>
            </a:extLst>
          </p:cNvPr>
          <p:cNvPicPr>
            <a:picLocks noChangeAspect="1"/>
          </p:cNvPicPr>
          <p:nvPr/>
        </p:nvPicPr>
        <p:blipFill>
          <a:blip r:embed="rId3"/>
          <a:stretch>
            <a:fillRect/>
          </a:stretch>
        </p:blipFill>
        <p:spPr>
          <a:xfrm>
            <a:off x="457202" y="1363986"/>
            <a:ext cx="8016949" cy="4962608"/>
          </a:xfrm>
          <a:prstGeom prst="rect">
            <a:avLst/>
          </a:prstGeom>
        </p:spPr>
      </p:pic>
      <p:pic>
        <p:nvPicPr>
          <p:cNvPr id="2" name="Picture 1">
            <a:extLst>
              <a:ext uri="{FF2B5EF4-FFF2-40B4-BE49-F238E27FC236}">
                <a16:creationId xmlns:a16="http://schemas.microsoft.com/office/drawing/2014/main" id="{A29791A8-2473-4F63-9B13-FD6EE9578529}"/>
              </a:ext>
            </a:extLst>
          </p:cNvPr>
          <p:cNvPicPr>
            <a:picLocks noChangeAspect="1"/>
          </p:cNvPicPr>
          <p:nvPr/>
        </p:nvPicPr>
        <p:blipFill rotWithShape="1">
          <a:blip r:embed="rId4"/>
          <a:srcRect l="3169" t="20790" r="91490" b="62899"/>
          <a:stretch/>
        </p:blipFill>
        <p:spPr>
          <a:xfrm>
            <a:off x="994144" y="1956390"/>
            <a:ext cx="1071000" cy="91971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BDA32F9C-3CD2-49D9-B3D2-01AC0140C981}"/>
              </a:ext>
            </a:extLst>
          </p:cNvPr>
          <p:cNvPicPr>
            <a:picLocks noChangeAspect="1"/>
          </p:cNvPicPr>
          <p:nvPr/>
        </p:nvPicPr>
        <p:blipFill rotWithShape="1">
          <a:blip r:embed="rId5"/>
          <a:srcRect l="11855" t="37200" r="72907" b="32047"/>
          <a:stretch/>
        </p:blipFill>
        <p:spPr>
          <a:xfrm>
            <a:off x="2717432" y="2876108"/>
            <a:ext cx="3709135" cy="2105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66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Watershed Area</a:t>
            </a:r>
          </a:p>
        </p:txBody>
      </p:sp>
      <p:pic>
        <p:nvPicPr>
          <p:cNvPr id="6" name="Picture 5" descr="A close up of a map&#10;&#10;Description automatically generated">
            <a:extLst>
              <a:ext uri="{FF2B5EF4-FFF2-40B4-BE49-F238E27FC236}">
                <a16:creationId xmlns:a16="http://schemas.microsoft.com/office/drawing/2014/main" id="{DC88E2D9-2CF4-4051-BE3B-7A2C3414C1B1}"/>
              </a:ext>
            </a:extLst>
          </p:cNvPr>
          <p:cNvPicPr>
            <a:picLocks noChangeAspect="1"/>
          </p:cNvPicPr>
          <p:nvPr/>
        </p:nvPicPr>
        <p:blipFill>
          <a:blip r:embed="rId3"/>
          <a:stretch>
            <a:fillRect/>
          </a:stretch>
        </p:blipFill>
        <p:spPr>
          <a:xfrm>
            <a:off x="461471" y="1417638"/>
            <a:ext cx="7819909" cy="4842704"/>
          </a:xfrm>
          <a:prstGeom prst="rect">
            <a:avLst/>
          </a:prstGeom>
        </p:spPr>
      </p:pic>
    </p:spTree>
    <p:extLst>
      <p:ext uri="{BB962C8B-B14F-4D97-AF65-F5344CB8AC3E}">
        <p14:creationId xmlns:p14="http://schemas.microsoft.com/office/powerpoint/2010/main" val="3293420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Add Upstream Area</a:t>
            </a:r>
          </a:p>
        </p:txBody>
      </p:sp>
      <p:pic>
        <p:nvPicPr>
          <p:cNvPr id="3" name="Picture 2" descr="A close up of a map&#10;&#10;Description automatically generated">
            <a:extLst>
              <a:ext uri="{FF2B5EF4-FFF2-40B4-BE49-F238E27FC236}">
                <a16:creationId xmlns:a16="http://schemas.microsoft.com/office/drawing/2014/main" id="{FCC5CCE6-1DC5-488C-95F7-5458BFA5B8C0}"/>
              </a:ext>
            </a:extLst>
          </p:cNvPr>
          <p:cNvPicPr>
            <a:picLocks noChangeAspect="1"/>
          </p:cNvPicPr>
          <p:nvPr/>
        </p:nvPicPr>
        <p:blipFill>
          <a:blip r:embed="rId3"/>
          <a:stretch>
            <a:fillRect/>
          </a:stretch>
        </p:blipFill>
        <p:spPr>
          <a:xfrm>
            <a:off x="457202" y="1417638"/>
            <a:ext cx="7840828" cy="4842704"/>
          </a:xfrm>
          <a:prstGeom prst="rect">
            <a:avLst/>
          </a:prstGeom>
        </p:spPr>
      </p:pic>
      <p:sp>
        <p:nvSpPr>
          <p:cNvPr id="2" name="Rectangle 1">
            <a:extLst>
              <a:ext uri="{FF2B5EF4-FFF2-40B4-BE49-F238E27FC236}">
                <a16:creationId xmlns:a16="http://schemas.microsoft.com/office/drawing/2014/main" id="{CC8D50A4-5436-4341-9988-79AA4491686D}"/>
              </a:ext>
            </a:extLst>
          </p:cNvPr>
          <p:cNvSpPr/>
          <p:nvPr/>
        </p:nvSpPr>
        <p:spPr>
          <a:xfrm>
            <a:off x="461471" y="3104147"/>
            <a:ext cx="1607961" cy="974558"/>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7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45439</TotalTime>
  <Words>1464</Words>
  <Application>Microsoft Office PowerPoint</Application>
  <PresentationFormat>On-screen Show (4:3)</PresentationFormat>
  <Paragraphs>170</Paragraphs>
  <Slides>43</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 Next Regular</vt:lpstr>
      <vt:lpstr>AvenirNext LT Pro Bold</vt:lpstr>
      <vt:lpstr>Calibri</vt:lpstr>
      <vt:lpstr>Mercury Display</vt:lpstr>
      <vt:lpstr>Mercury Display Semibold</vt:lpstr>
      <vt:lpstr>Times New Roman</vt:lpstr>
      <vt:lpstr>UK Primary White Standard</vt:lpstr>
      <vt:lpstr>Watershed Academy Watershed Coordinator Training Series</vt:lpstr>
      <vt:lpstr>Basic Mapping Tools</vt:lpstr>
      <vt:lpstr>PowerPoint Presentation</vt:lpstr>
      <vt:lpstr>ArcGIS Online</vt:lpstr>
      <vt:lpstr>New Map</vt:lpstr>
      <vt:lpstr>Springfield, KY</vt:lpstr>
      <vt:lpstr>Add StreamStats Delineation</vt:lpstr>
      <vt:lpstr>Watershed Area</vt:lpstr>
      <vt:lpstr>Add Upstream Area</vt:lpstr>
      <vt:lpstr>Adjust Colors / Transparency</vt:lpstr>
      <vt:lpstr>Adjust Colors / Transparency</vt:lpstr>
      <vt:lpstr>Adjust Colors / Transparency</vt:lpstr>
      <vt:lpstr>Select Other Layer</vt:lpstr>
      <vt:lpstr>Adjust </vt:lpstr>
      <vt:lpstr>Example Watershed Map</vt:lpstr>
      <vt:lpstr>Watershed Watch</vt:lpstr>
      <vt:lpstr>Open (or cut and paste) in Excel</vt:lpstr>
      <vt:lpstr>Rename Columns </vt:lpstr>
      <vt:lpstr>Extract One Sampling Event Sort by Date then SiteID</vt:lpstr>
      <vt:lpstr>Extract One Sampling Event </vt:lpstr>
      <vt:lpstr>Create Map and Add Data </vt:lpstr>
      <vt:lpstr>Adjust display and attributes </vt:lpstr>
      <vt:lpstr>Print or Share </vt:lpstr>
      <vt:lpstr>Advanced Options </vt:lpstr>
      <vt:lpstr>Advanced Options </vt:lpstr>
      <vt:lpstr>For Further Learning:</vt:lpstr>
      <vt:lpstr>Google Earth</vt:lpstr>
      <vt:lpstr>Google Earth</vt:lpstr>
      <vt:lpstr>Google Earth</vt:lpstr>
      <vt:lpstr>Import Shapefile</vt:lpstr>
      <vt:lpstr>Import Shapefile</vt:lpstr>
      <vt:lpstr>Import Shapefile</vt:lpstr>
      <vt:lpstr>Save and Share</vt:lpstr>
      <vt:lpstr>Exploring BMP Solutions</vt:lpstr>
      <vt:lpstr>Imported Drainage Area Layer</vt:lpstr>
      <vt:lpstr>Imported Stream Layer</vt:lpstr>
      <vt:lpstr>Create a Folder “Stream BMPs”</vt:lpstr>
      <vt:lpstr>Use Street View / Aerials to Review</vt:lpstr>
      <vt:lpstr>Use Aerials / StreetView to Review</vt:lpstr>
      <vt:lpstr>Use Aerials / StreetView to Review</vt:lpstr>
      <vt:lpstr>Save or Email</vt:lpstr>
      <vt:lpstr>Edit &gt; Copy Image </vt:lpstr>
      <vt:lpstr>For Additional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485</cp:revision>
  <dcterms:created xsi:type="dcterms:W3CDTF">2018-02-01T15:12:04Z</dcterms:created>
  <dcterms:modified xsi:type="dcterms:W3CDTF">2020-04-29T15:50:21Z</dcterms:modified>
</cp:coreProperties>
</file>