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2" r:id="rId2"/>
  </p:sldMasterIdLst>
  <p:notesMasterIdLst>
    <p:notesMasterId r:id="rId40"/>
  </p:notesMasterIdLst>
  <p:sldIdLst>
    <p:sldId id="436" r:id="rId3"/>
    <p:sldId id="478" r:id="rId4"/>
    <p:sldId id="1678" r:id="rId5"/>
    <p:sldId id="489" r:id="rId6"/>
    <p:sldId id="1679" r:id="rId7"/>
    <p:sldId id="1684" r:id="rId8"/>
    <p:sldId id="1680" r:id="rId9"/>
    <p:sldId id="1681" r:id="rId10"/>
    <p:sldId id="1682" r:id="rId11"/>
    <p:sldId id="473" r:id="rId12"/>
    <p:sldId id="495" r:id="rId13"/>
    <p:sldId id="481" r:id="rId14"/>
    <p:sldId id="476" r:id="rId15"/>
    <p:sldId id="486" r:id="rId16"/>
    <p:sldId id="498" r:id="rId17"/>
    <p:sldId id="1687" r:id="rId18"/>
    <p:sldId id="1686" r:id="rId19"/>
    <p:sldId id="1692" r:id="rId20"/>
    <p:sldId id="487" r:id="rId21"/>
    <p:sldId id="1688" r:id="rId22"/>
    <p:sldId id="1685" r:id="rId23"/>
    <p:sldId id="1683" r:id="rId24"/>
    <p:sldId id="1675" r:id="rId25"/>
    <p:sldId id="1676" r:id="rId26"/>
    <p:sldId id="490" r:id="rId27"/>
    <p:sldId id="491" r:id="rId28"/>
    <p:sldId id="497" r:id="rId29"/>
    <p:sldId id="501" r:id="rId30"/>
    <p:sldId id="492" r:id="rId31"/>
    <p:sldId id="493" r:id="rId32"/>
    <p:sldId id="494" r:id="rId33"/>
    <p:sldId id="496" r:id="rId34"/>
    <p:sldId id="1689" r:id="rId35"/>
    <p:sldId id="479" r:id="rId36"/>
    <p:sldId id="1691" r:id="rId37"/>
    <p:sldId id="1690" r:id="rId38"/>
    <p:sldId id="484" r:id="rId39"/>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45" autoAdjust="0"/>
    <p:restoredTop sz="45659" autoAdjust="0"/>
  </p:normalViewPr>
  <p:slideViewPr>
    <p:cSldViewPr snapToGrid="0">
      <p:cViewPr varScale="1">
        <p:scale>
          <a:sx n="40" d="100"/>
          <a:sy n="40" d="100"/>
        </p:scale>
        <p:origin x="1206" y="60"/>
      </p:cViewPr>
      <p:guideLst/>
    </p:cSldViewPr>
  </p:slideViewPr>
  <p:notesTextViewPr>
    <p:cViewPr>
      <p:scale>
        <a:sx n="3" d="2"/>
        <a:sy n="3" d="2"/>
      </p:scale>
      <p:origin x="0" y="0"/>
    </p:cViewPr>
  </p:notesTextViewPr>
  <p:notesViewPr>
    <p:cSldViewPr snapToGrid="0">
      <p:cViewPr varScale="1">
        <p:scale>
          <a:sx n="82" d="100"/>
          <a:sy n="82" d="100"/>
        </p:scale>
        <p:origin x="3816"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30T13:23:46.70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0,'71'0,"0"3,53 10,-34-2,34-2,-25-3,25 10,-65-7,37 0,-19-6,-7-2,1 4,57 11,96 24,-164-32,1-3,58-2,-74-3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30T13:23:49.86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1,'1156'0,"-1144"-1,0 2,-1 0,1 0,0 1,0 1,13 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30T13:23:52.03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37,'1544'0,"-1492"-2,0-3,22-6,42-4,-76 12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30T13:24:01.434"/>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0 118,'1'-2,"-1"1,1-1,0 1,-1-1,1 1,0-1,0 1,0 0,0 0,0-1,0 1,0 0,1 0,-1 0,0 0,1 0,-1 0,1 1,-1-1,1 0,-1 1,1-1,-1 1,1 0,-1-1,1 1,1 0,53-8,-48 7,155-5,-102 5,1-2,29-6,-4-2,1 4,0 4,32-2,32-12,-82 7,49 1,-98 9,484 2,-348 16,-93-9,0-2,9-3,656-6,-670 5,1 3,41 10,-30-4,23 6,-52-9,0-2,29 1,-65-8,-1 0,1 0,0 0,0 1,0-1,-1 1,1 1,0-1,-1 1,1 0,-1 0,0 1,1-1,-1 1,1 1,10 12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D48CB15D-A391-49F6-88A9-CC02125DA54B}" type="datetimeFigureOut">
              <a:rPr lang="en-US" smtClean="0"/>
              <a:t>5/26/2020</a:t>
            </a:fld>
            <a:endParaRPr lang="en-US"/>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3C54A900-AEAD-40D7-A06B-2BEA5DC5B694}" type="slidenum">
              <a:rPr lang="en-US" smtClean="0"/>
              <a:t>‹#›</a:t>
            </a:fld>
            <a:endParaRPr lang="en-US"/>
          </a:p>
        </p:txBody>
      </p:sp>
    </p:spTree>
    <p:extLst>
      <p:ext uri="{BB962C8B-B14F-4D97-AF65-F5344CB8AC3E}">
        <p14:creationId xmlns:p14="http://schemas.microsoft.com/office/powerpoint/2010/main" val="1555114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nrcs.usda.gov/wps/portal/nrcs/detailfull/national/technical/cp/ncps/?cid=nrcs143_026849"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ascelibrary.org/author/You%2C+Luodan"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ascelibrary.org/author/Jia%2C+Haifeng" TargetMode="External"/><Relationship Id="rId5" Type="http://schemas.openxmlformats.org/officeDocument/2006/relationships/hyperlink" Target="https://ascelibrary.org/author/Mao%2C+Xuhui" TargetMode="External"/><Relationship Id="rId4" Type="http://schemas.openxmlformats.org/officeDocument/2006/relationships/hyperlink" Target="https://ascelibrary.org/author/Xu%2C+te"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slideshare.net/adamfreihoefer/evaluation-of-a-watershedscale-model-for-bmp-implementation-within-a-lower-minnesota-river-tributary-17264244"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swat.tamu.edu/"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are going to talk through some of the ways to consider BMP options and select those that best fulfill your water quality management goals.</a:t>
            </a:r>
          </a:p>
        </p:txBody>
      </p:sp>
      <p:sp>
        <p:nvSpPr>
          <p:cNvPr id="4" name="Slide Number Placeholder 3"/>
          <p:cNvSpPr>
            <a:spLocks noGrp="1"/>
          </p:cNvSpPr>
          <p:nvPr>
            <p:ph type="sldNum" sz="quarter" idx="10"/>
          </p:nvPr>
        </p:nvSpPr>
        <p:spPr/>
        <p:txBody>
          <a:bodyPr/>
          <a:lstStyle/>
          <a:p>
            <a:pPr defTabSz="469682">
              <a:defRPr/>
            </a:pPr>
            <a:fld id="{7E1573F1-F95D-403A-A47C-A1143ABC9F0B}" type="slidenum">
              <a:rPr lang="en-US">
                <a:solidFill>
                  <a:prstClr val="black"/>
                </a:solidFill>
                <a:latin typeface="Calibri" panose="020F0502020204030204"/>
              </a:rPr>
              <a:pPr defTabSz="469682">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3902044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8663" y="549275"/>
            <a:ext cx="5619750" cy="3160713"/>
          </a:xfrm>
        </p:spPr>
      </p:sp>
      <p:sp>
        <p:nvSpPr>
          <p:cNvPr id="3" name="Notes Placeholder 2"/>
          <p:cNvSpPr>
            <a:spLocks noGrp="1"/>
          </p:cNvSpPr>
          <p:nvPr>
            <p:ph type="body" idx="1"/>
          </p:nvPr>
        </p:nvSpPr>
        <p:spPr>
          <a:xfrm>
            <a:off x="707708" y="3885675"/>
            <a:ext cx="5661660" cy="4834338"/>
          </a:xfrm>
        </p:spPr>
        <p:txBody>
          <a:bodyPr/>
          <a:lstStyle/>
          <a:p>
            <a:r>
              <a:rPr lang="en-US" dirty="0"/>
              <a:t>As I’ve noted, there are a multitude of ways to categorize water quality best management practices.</a:t>
            </a:r>
          </a:p>
          <a:p>
            <a:endParaRPr lang="en-US" dirty="0"/>
          </a:p>
          <a:p>
            <a:r>
              <a:rPr lang="en-US" dirty="0"/>
              <a:t>Practices could be grouped in the following ways:</a:t>
            </a:r>
          </a:p>
          <a:p>
            <a:r>
              <a:rPr lang="en-US" b="1" dirty="0"/>
              <a:t>1) Type of pollutant </a:t>
            </a:r>
            <a:r>
              <a:rPr lang="en-US" dirty="0"/>
              <a:t>that is targeted and addressed, such as Sediment, Organic enrichment, Nutrients, Pathogens, or Habitat Impairment</a:t>
            </a:r>
          </a:p>
          <a:p>
            <a:endParaRPr lang="en-US" b="1" dirty="0"/>
          </a:p>
          <a:p>
            <a:r>
              <a:rPr lang="en-US" b="1" dirty="0"/>
              <a:t>2) Source of pollution </a:t>
            </a:r>
            <a:r>
              <a:rPr lang="en-US" dirty="0"/>
              <a:t>– practices that focus on addressing either Nonpoint sources or Point sources</a:t>
            </a:r>
          </a:p>
          <a:p>
            <a:endParaRPr lang="en-US" b="1" dirty="0"/>
          </a:p>
          <a:p>
            <a:r>
              <a:rPr lang="en-US" b="1" dirty="0"/>
              <a:t>3) Type of Strategy </a:t>
            </a:r>
            <a:r>
              <a:rPr lang="en-US" dirty="0"/>
              <a:t>– Structural or Non-structural approaches</a:t>
            </a:r>
          </a:p>
          <a:p>
            <a:r>
              <a:rPr lang="en-US" b="1" u="sng" dirty="0"/>
              <a:t>Structural controls </a:t>
            </a:r>
            <a:r>
              <a:rPr lang="en-US" dirty="0"/>
              <a:t>are built facilities that capture runoff, treat it through chemical, physical or biological means and discharge the treated effluent to receiving waters, groundwater or conveyance systems.  </a:t>
            </a:r>
            <a:br>
              <a:rPr lang="en-US" dirty="0"/>
            </a:br>
            <a:r>
              <a:rPr lang="en-US" dirty="0"/>
              <a:t>Examples – stormwater detention basin or a covered livestock manure storage area</a:t>
            </a:r>
          </a:p>
          <a:p>
            <a:r>
              <a:rPr lang="en-US" b="1" u="sng" dirty="0"/>
              <a:t>Nonstructural controls</a:t>
            </a:r>
            <a:r>
              <a:rPr lang="en-US" b="0" u="sng" dirty="0"/>
              <a:t> </a:t>
            </a:r>
            <a:r>
              <a:rPr lang="en-US" b="0" dirty="0"/>
              <a:t>typically involve changes in activities or behaviors and focus on controlling pollutants at their source.  </a:t>
            </a:r>
            <a:br>
              <a:rPr lang="en-US" b="0" dirty="0"/>
            </a:br>
            <a:r>
              <a:rPr lang="en-US" b="0" dirty="0"/>
              <a:t>Example – erosion control plans, septic system maintenance education</a:t>
            </a:r>
            <a:endParaRPr lang="en-US" b="1" dirty="0"/>
          </a:p>
          <a:p>
            <a:endParaRPr lang="en-US" b="1" dirty="0"/>
          </a:p>
          <a:p>
            <a:r>
              <a:rPr lang="en-US" b="1" dirty="0"/>
              <a:t>4) Land Use Type </a:t>
            </a:r>
            <a:r>
              <a:rPr lang="en-US" dirty="0"/>
              <a:t>– practices that are used to address activities involved in a specific land use (i.e., urban/stormwater, agricultural, forestry, wastewater treatment, resource extraction, etc.)</a:t>
            </a:r>
          </a:p>
          <a:p>
            <a:endParaRPr lang="en-US" dirty="0"/>
          </a:p>
          <a:p>
            <a:r>
              <a:rPr lang="en-US" b="1" dirty="0"/>
              <a:t>The subsequent sections of this module will outline the practices primarily by land use type</a:t>
            </a:r>
            <a:r>
              <a:rPr lang="en-US" dirty="0"/>
              <a:t>, with some differentiation between structural and nonstructural practices.</a:t>
            </a:r>
          </a:p>
        </p:txBody>
      </p:sp>
      <p:sp>
        <p:nvSpPr>
          <p:cNvPr id="4" name="Slide Number Placeholder 3"/>
          <p:cNvSpPr>
            <a:spLocks noGrp="1"/>
          </p:cNvSpPr>
          <p:nvPr>
            <p:ph type="sldNum" sz="quarter" idx="5"/>
          </p:nvPr>
        </p:nvSpPr>
        <p:spPr/>
        <p:txBody>
          <a:bodyPr/>
          <a:lstStyle/>
          <a:p>
            <a:fld id="{3C54A900-AEAD-40D7-A06B-2BEA5DC5B694}" type="slidenum">
              <a:rPr lang="en-US" smtClean="0"/>
              <a:t>10</a:t>
            </a:fld>
            <a:endParaRPr lang="en-US" dirty="0"/>
          </a:p>
        </p:txBody>
      </p:sp>
    </p:spTree>
    <p:extLst>
      <p:ext uri="{BB962C8B-B14F-4D97-AF65-F5344CB8AC3E}">
        <p14:creationId xmlns:p14="http://schemas.microsoft.com/office/powerpoint/2010/main" val="1074315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60575" y="519113"/>
            <a:ext cx="2733675" cy="1538287"/>
          </a:xfrm>
        </p:spPr>
      </p:sp>
      <p:sp>
        <p:nvSpPr>
          <p:cNvPr id="3" name="Notes Placeholder 2"/>
          <p:cNvSpPr>
            <a:spLocks noGrp="1"/>
          </p:cNvSpPr>
          <p:nvPr>
            <p:ph type="body" idx="1"/>
          </p:nvPr>
        </p:nvSpPr>
        <p:spPr>
          <a:xfrm>
            <a:off x="707708" y="2051538"/>
            <a:ext cx="5661660" cy="6141153"/>
          </a:xfrm>
        </p:spPr>
        <p:txBody>
          <a:bodyPr/>
          <a:lstStyle/>
          <a:p>
            <a:r>
              <a:rPr lang="en-US" b="1" dirty="0"/>
              <a:t>Within the watershed planning process, there are also recommended procedural steps in selecting BMPs.  Here is an overview of these steps. </a:t>
            </a:r>
          </a:p>
          <a:p>
            <a:endParaRPr lang="en-US" dirty="0"/>
          </a:p>
          <a:p>
            <a:r>
              <a:rPr lang="en-US" dirty="0"/>
              <a:t>1) - The first step in the process is to </a:t>
            </a:r>
            <a:r>
              <a:rPr lang="en-US" b="1" dirty="0"/>
              <a:t>inventory what has been or is being accomplished in the watershed</a:t>
            </a:r>
            <a:r>
              <a:rPr lang="en-US" dirty="0"/>
              <a:t>. Future projects and management practices should augment efforts already under way. This analysis will allow you to determine where modifications are needed to existing programs, practices, or ordinances and where new practices are needed.</a:t>
            </a:r>
          </a:p>
          <a:p>
            <a:endParaRPr lang="en-US" dirty="0"/>
          </a:p>
          <a:p>
            <a:r>
              <a:rPr lang="en-US" dirty="0"/>
              <a:t>2) The next step involves </a:t>
            </a:r>
            <a:r>
              <a:rPr lang="en-US" b="1" dirty="0"/>
              <a:t>quantifying the effectiveness of existing management efforts</a:t>
            </a:r>
            <a:r>
              <a:rPr lang="en-US" dirty="0"/>
              <a:t>. This step will allow you to establish a baseline level of pollutant load reductions that are already occurring and will help guide the selection of additional management practices in targeted areas.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(#3 and #4) Based on the pollutant sources, you can </a:t>
            </a:r>
            <a:r>
              <a:rPr lang="en-US" b="1" u="none" dirty="0"/>
              <a:t>locate critical areas where management measures will likely achieve the greatest pollutant load reductions</a:t>
            </a:r>
            <a:r>
              <a:rPr lang="en-US" dirty="0"/>
              <a:t>.</a:t>
            </a:r>
          </a:p>
          <a:p>
            <a:r>
              <a:rPr lang="en-US" dirty="0"/>
              <a:t>Then, you can </a:t>
            </a:r>
            <a:r>
              <a:rPr lang="en-US" b="1" dirty="0"/>
              <a:t>identify new opportunities for implementing management measures</a:t>
            </a:r>
            <a:r>
              <a:rPr lang="en-US" dirty="0"/>
              <a:t>. </a:t>
            </a:r>
          </a:p>
          <a:p>
            <a:endParaRPr lang="en-US" dirty="0"/>
          </a:p>
          <a:p>
            <a:r>
              <a:rPr lang="en-US" dirty="0"/>
              <a:t>4) (#5) Once opportunities for pollutant load reductions are identified, you can </a:t>
            </a:r>
            <a:r>
              <a:rPr lang="en-US" b="1" dirty="0"/>
              <a:t>match them with candidate management practices</a:t>
            </a:r>
            <a:r>
              <a:rPr lang="en-US" dirty="0"/>
              <a:t>, to be used alone or in combination. </a:t>
            </a:r>
          </a:p>
          <a:p>
            <a:endParaRPr lang="en-US" dirty="0"/>
          </a:p>
          <a:p>
            <a:r>
              <a:rPr lang="en-US" dirty="0"/>
              <a:t>5) (#6) This step will involve research into management practice specifications to help you </a:t>
            </a:r>
            <a:r>
              <a:rPr lang="en-US" b="1" dirty="0"/>
              <a:t>determine which practices have the greatest pollutant removal effectiveness under existing conditions, which may be most feasible, and which practices may be most acceptable to landowners.</a:t>
            </a:r>
          </a:p>
          <a:p>
            <a:endParaRPr lang="en-US" dirty="0"/>
          </a:p>
          <a:p>
            <a:r>
              <a:rPr lang="en-US" dirty="0"/>
              <a:t>6) (#7) After researching candidate management measures and practices, you should have enough information to analyze each management opportunity using screening criteria that you develop. The </a:t>
            </a:r>
            <a:r>
              <a:rPr lang="en-US" b="1" dirty="0"/>
              <a:t>screening criteria are based on various factors</a:t>
            </a:r>
            <a:r>
              <a:rPr lang="en-US" dirty="0"/>
              <a:t>, such as your critical areas, site conditions, and constraints. These criteria will help you sort through the different attributes of each practice so you can select the practices worthy of more detailed analysis. </a:t>
            </a:r>
          </a:p>
          <a:p>
            <a:endParaRPr lang="en-US" dirty="0"/>
          </a:p>
          <a:p>
            <a:r>
              <a:rPr lang="en-US" dirty="0"/>
              <a:t>7) (#8) Then, you can </a:t>
            </a:r>
            <a:r>
              <a:rPr lang="en-US" u="sng" dirty="0"/>
              <a:t>quantify their effectiveness and conduct the associated cost versus benefit analysis</a:t>
            </a:r>
            <a:r>
              <a:rPr lang="en-US" u="none" dirty="0"/>
              <a:t> </a:t>
            </a:r>
            <a:r>
              <a:rPr lang="en-US" dirty="0"/>
              <a:t>and </a:t>
            </a:r>
            <a:r>
              <a:rPr lang="en-US" b="1" dirty="0"/>
              <a:t>suggest candidate practices for use</a:t>
            </a:r>
            <a:r>
              <a:rPr lang="en-US" dirty="0"/>
              <a:t>.</a:t>
            </a:r>
          </a:p>
          <a:p>
            <a:endParaRPr lang="en-US" dirty="0"/>
          </a:p>
          <a:p>
            <a:r>
              <a:rPr lang="en-US" b="1" dirty="0"/>
              <a:t>Once you have completed Chapter 4 of the Watershed Plan, you will have already done steps 1, 2 and 3.  The other steps in the process still need completion.</a:t>
            </a:r>
          </a:p>
          <a:p>
            <a:endParaRPr lang="en-US" b="1" dirty="0"/>
          </a:p>
          <a:p>
            <a:r>
              <a:rPr lang="en-US" b="1" dirty="0"/>
              <a:t>This presentation will focus on walking through these steps</a:t>
            </a:r>
          </a:p>
          <a:p>
            <a:endParaRPr lang="en-US" dirty="0"/>
          </a:p>
          <a:p>
            <a:r>
              <a:rPr lang="en-US" dirty="0"/>
              <a:t>Source: USEPA Handbook for Developing Watershed Plans to Restore and Protect our Waters</a:t>
            </a:r>
          </a:p>
          <a:p>
            <a:endParaRPr lang="en-US" dirty="0"/>
          </a:p>
          <a:p>
            <a:endParaRPr lang="en-US" dirty="0"/>
          </a:p>
        </p:txBody>
      </p:sp>
      <p:sp>
        <p:nvSpPr>
          <p:cNvPr id="4" name="Slide Number Placeholder 3"/>
          <p:cNvSpPr>
            <a:spLocks noGrp="1"/>
          </p:cNvSpPr>
          <p:nvPr>
            <p:ph type="sldNum" sz="quarter" idx="5"/>
          </p:nvPr>
        </p:nvSpPr>
        <p:spPr/>
        <p:txBody>
          <a:bodyPr/>
          <a:lstStyle/>
          <a:p>
            <a:fld id="{3C54A900-AEAD-40D7-A06B-2BEA5DC5B694}" type="slidenum">
              <a:rPr lang="en-US" smtClean="0"/>
              <a:t>11</a:t>
            </a:fld>
            <a:endParaRPr lang="en-US"/>
          </a:p>
        </p:txBody>
      </p:sp>
    </p:spTree>
    <p:extLst>
      <p:ext uri="{BB962C8B-B14F-4D97-AF65-F5344CB8AC3E}">
        <p14:creationId xmlns:p14="http://schemas.microsoft.com/office/powerpoint/2010/main" val="370022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7 – Develop screening criteria to determine opportunities and constraints is an important part of the process that is often given inadequate attention</a:t>
            </a:r>
          </a:p>
          <a:p>
            <a:endParaRPr lang="en-US" dirty="0"/>
          </a:p>
          <a:p>
            <a:r>
              <a:rPr lang="en-US" dirty="0"/>
              <a:t>Once you have a list of potential management practices for addressing identified water quality concerns, you need to put them through a review process that includes various screening criteria.</a:t>
            </a:r>
          </a:p>
          <a:p>
            <a:endParaRPr lang="en-US" dirty="0"/>
          </a:p>
          <a:p>
            <a:r>
              <a:rPr lang="en-US" b="1" dirty="0"/>
              <a:t>First, looking broadly</a:t>
            </a:r>
            <a:r>
              <a:rPr lang="en-US" dirty="0"/>
              <a:t> at critical areas, goals and objectives.</a:t>
            </a:r>
          </a:p>
          <a:p>
            <a:r>
              <a:rPr lang="en-US" b="1" dirty="0"/>
              <a:t>Then, looking more closely at details</a:t>
            </a:r>
            <a:r>
              <a:rPr lang="en-US" dirty="0"/>
              <a:t>, such as load reduction estimates, legal requirements, physical constraints, costs and added benefits.</a:t>
            </a:r>
          </a:p>
          <a:p>
            <a:endParaRPr lang="en-US" dirty="0"/>
          </a:p>
          <a:p>
            <a:r>
              <a:rPr lang="en-US" b="1" dirty="0"/>
              <a:t>As we will discuss more later and in Module 5 on Likely Partners for watershed planning, the local insights in this phase are crucial.  </a:t>
            </a:r>
            <a:r>
              <a:rPr lang="en-US" dirty="0"/>
              <a:t>You will need to know where opportunities for BMP installations may be possible on public lands or private property with landowner permission.  You also will glean info about feasibility and who is likely to be more willing to collaborate.  </a:t>
            </a:r>
          </a:p>
          <a:p>
            <a:endParaRPr lang="en-US" dirty="0"/>
          </a:p>
          <a:p>
            <a:r>
              <a:rPr lang="en-US" b="1" dirty="0"/>
              <a:t>After this review and local discussion, you should be able to propose a more refined list of management practices that can be included in your watershed action plan.</a:t>
            </a:r>
          </a:p>
        </p:txBody>
      </p:sp>
      <p:sp>
        <p:nvSpPr>
          <p:cNvPr id="4" name="Slide Number Placeholder 3"/>
          <p:cNvSpPr>
            <a:spLocks noGrp="1"/>
          </p:cNvSpPr>
          <p:nvPr>
            <p:ph type="sldNum" sz="quarter" idx="5"/>
          </p:nvPr>
        </p:nvSpPr>
        <p:spPr/>
        <p:txBody>
          <a:bodyPr/>
          <a:lstStyle/>
          <a:p>
            <a:fld id="{3C54A900-AEAD-40D7-A06B-2BEA5DC5B694}" type="slidenum">
              <a:rPr lang="en-US" smtClean="0"/>
              <a:t>12</a:t>
            </a:fld>
            <a:endParaRPr lang="en-US"/>
          </a:p>
        </p:txBody>
      </p:sp>
    </p:spTree>
    <p:extLst>
      <p:ext uri="{BB962C8B-B14F-4D97-AF65-F5344CB8AC3E}">
        <p14:creationId xmlns:p14="http://schemas.microsoft.com/office/powerpoint/2010/main" val="4291969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9700" y="431800"/>
            <a:ext cx="4094163" cy="2303463"/>
          </a:xfrm>
        </p:spPr>
      </p:sp>
      <p:sp>
        <p:nvSpPr>
          <p:cNvPr id="3" name="Notes Placeholder 2"/>
          <p:cNvSpPr>
            <a:spLocks noGrp="1"/>
          </p:cNvSpPr>
          <p:nvPr>
            <p:ph type="body" idx="1"/>
          </p:nvPr>
        </p:nvSpPr>
        <p:spPr>
          <a:xfrm>
            <a:off x="707708" y="2940591"/>
            <a:ext cx="5661660" cy="3686711"/>
          </a:xfrm>
        </p:spPr>
        <p:txBody>
          <a:bodyPr/>
          <a:lstStyle/>
          <a:p>
            <a:r>
              <a:rPr lang="en-US" b="1" dirty="0"/>
              <a:t>We are going to talk through some of the many factors to consider when deciding which management measures (or BMPs) are realistic for your watershed.  This slide provides an overview of these considerations.</a:t>
            </a:r>
          </a:p>
          <a:p>
            <a:endParaRPr lang="en-US" dirty="0"/>
          </a:p>
          <a:p>
            <a:r>
              <a:rPr lang="en-US" b="1" dirty="0"/>
              <a:t>Many require localized knowledge of watershed concerns and interests, which is why it is so important to work with the local community to make these determinations.</a:t>
            </a:r>
          </a:p>
          <a:p>
            <a:endParaRPr lang="en-US" dirty="0"/>
          </a:p>
          <a:p>
            <a:r>
              <a:rPr lang="en-US" dirty="0"/>
              <a:t>In addition to their </a:t>
            </a:r>
            <a:r>
              <a:rPr lang="en-US" b="1" dirty="0"/>
              <a:t>effectiveness at removing targeted pollutants</a:t>
            </a:r>
            <a:r>
              <a:rPr lang="en-US" dirty="0"/>
              <a:t>, BMP selection is also based on:</a:t>
            </a:r>
          </a:p>
          <a:p>
            <a:r>
              <a:rPr lang="en-US" b="1" u="sng" dirty="0"/>
              <a:t>Technical Feasibility</a:t>
            </a:r>
          </a:p>
          <a:p>
            <a:r>
              <a:rPr lang="en-US" b="1" dirty="0"/>
              <a:t>Land area and site constraints</a:t>
            </a:r>
            <a:r>
              <a:rPr lang="en-US" dirty="0"/>
              <a:t> – </a:t>
            </a:r>
            <a:r>
              <a:rPr lang="en-US" i="1" dirty="0"/>
              <a:t>Is there enough space to construct the potential BMP?  </a:t>
            </a:r>
          </a:p>
          <a:p>
            <a:r>
              <a:rPr lang="en-US" dirty="0"/>
              <a:t>Examples:  Is the stream too close to the adjacent roadway to allow for a wider vegetated buffer area?  Is there sufficient acreage to install a detention basin?  Is there enough area with adequate soil to install a septic system drainage field?</a:t>
            </a:r>
          </a:p>
          <a:p>
            <a:pPr defTabSz="939363">
              <a:defRPr/>
            </a:pPr>
            <a:r>
              <a:rPr lang="en-US" b="1" dirty="0"/>
              <a:t>Maintenance burden </a:t>
            </a:r>
            <a:r>
              <a:rPr lang="en-US" dirty="0"/>
              <a:t>– What is the long-term maintenance requirement of the BMP?  Is there a responsible party that is willing to undertake that maintenance?  Is that maintenance likely to wear down that partner, causing loss of continuing support?</a:t>
            </a:r>
          </a:p>
          <a:p>
            <a:r>
              <a:rPr lang="en-US" b="1" u="sng" dirty="0"/>
              <a:t>Financial constraints </a:t>
            </a:r>
            <a:r>
              <a:rPr lang="en-US" dirty="0"/>
              <a:t>– Funding resources are critical to successful watershed planning and implementation.  When considering and comparing BMPs, find information about the expense of the practice.  Are there likely funding sources that could help cover the costs?  Or, there may be a way to combine funding sources to achieve BMP implementation.</a:t>
            </a:r>
          </a:p>
          <a:p>
            <a:r>
              <a:rPr lang="en-US" b="1" u="sng" dirty="0"/>
              <a:t>Legal Hurdles </a:t>
            </a:r>
            <a:r>
              <a:rPr lang="en-US" dirty="0"/>
              <a:t>– Some watershed issues may be beyond the scope of what a watershed group can address and may instead require an agency to conduct regulatory enforcement.</a:t>
            </a:r>
          </a:p>
          <a:p>
            <a:r>
              <a:rPr lang="en-US" b="1" u="sng" dirty="0"/>
              <a:t>Community acceptance and support </a:t>
            </a:r>
            <a:r>
              <a:rPr lang="en-US" dirty="0"/>
              <a:t>– Local support and cooperation is crucial to success.  Get local input on water quality goals for protection and restoration activities.  Are there areas in the </a:t>
            </a:r>
            <a:r>
              <a:rPr lang="en-US" dirty="0" err="1"/>
              <a:t>subwatershed</a:t>
            </a:r>
            <a:r>
              <a:rPr lang="en-US" dirty="0"/>
              <a:t> that are more likely to receive acceptance for potential BMPs?  Are there local spokespeople that are willing to communicate the water quality issues and needs to a variety of stakeholder groups in the community?</a:t>
            </a:r>
          </a:p>
          <a:p>
            <a:r>
              <a:rPr lang="en-US" b="1" u="sng" dirty="0"/>
              <a:t>Impact on other resources</a:t>
            </a:r>
            <a:r>
              <a:rPr lang="en-US" b="0" u="none" dirty="0"/>
              <a:t> – Will the selected BMPs negatively impact other natural resource areas in some way?</a:t>
            </a:r>
            <a:endParaRPr lang="en-US" b="1" u="sng" dirty="0"/>
          </a:p>
          <a:p>
            <a:r>
              <a:rPr lang="en-US" b="1" u="sng" dirty="0"/>
              <a:t>Added benefits </a:t>
            </a:r>
            <a:r>
              <a:rPr lang="en-US" dirty="0"/>
              <a:t>– Are there any resultant benefits from the BMP that would make it an easier sell for gaining community acceptance?  Maybe, the enhanced stream buffer would provide shade along a recreational trail that follows the creek.  Or, the stormwater retention pond could serve as a water feature in the local park?  Or, the sewer line extension would enable new businesses and restaurants to locate in an area lacking those amenities.</a:t>
            </a:r>
            <a:endParaRPr lang="en-US" b="1" dirty="0"/>
          </a:p>
          <a:p>
            <a:r>
              <a:rPr lang="en-US" b="1" dirty="0"/>
              <a:t>The synergy of multiple agencies, organizations, and individuals working toward a water quality goal cannot be underestimated.  It can produce a stronger voice with more justification for getting things done.</a:t>
            </a:r>
          </a:p>
          <a:p>
            <a:endParaRPr lang="en-US" dirty="0"/>
          </a:p>
          <a:p>
            <a:r>
              <a:rPr lang="en-US" u="sng" dirty="0"/>
              <a:t>Consider a watershed that is being polluted by high bacteria, sediment and nutrient loading from a failing wastewater treatment plant.  </a:t>
            </a:r>
            <a:r>
              <a:rPr lang="en-US" dirty="0"/>
              <a:t>The state environmental agency may be pushing for upgrades to the treatment plant, but it could be helpful for the local utility to hear that it is also important to its local residents and customers.  And, valid data justifying the water quality impacts strengthens this argument.</a:t>
            </a:r>
          </a:p>
        </p:txBody>
      </p:sp>
      <p:sp>
        <p:nvSpPr>
          <p:cNvPr id="4" name="Slide Number Placeholder 3"/>
          <p:cNvSpPr>
            <a:spLocks noGrp="1"/>
          </p:cNvSpPr>
          <p:nvPr>
            <p:ph type="sldNum" sz="quarter" idx="5"/>
          </p:nvPr>
        </p:nvSpPr>
        <p:spPr/>
        <p:txBody>
          <a:bodyPr/>
          <a:lstStyle/>
          <a:p>
            <a:fld id="{3C54A900-AEAD-40D7-A06B-2BEA5DC5B694}" type="slidenum">
              <a:rPr lang="en-US" smtClean="0"/>
              <a:t>13</a:t>
            </a:fld>
            <a:endParaRPr lang="en-US"/>
          </a:p>
        </p:txBody>
      </p:sp>
    </p:spTree>
    <p:extLst>
      <p:ext uri="{BB962C8B-B14F-4D97-AF65-F5344CB8AC3E}">
        <p14:creationId xmlns:p14="http://schemas.microsoft.com/office/powerpoint/2010/main" val="1342539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6500" y="411163"/>
            <a:ext cx="4662488" cy="2622550"/>
          </a:xfrm>
        </p:spPr>
      </p:sp>
      <p:sp>
        <p:nvSpPr>
          <p:cNvPr id="3" name="Notes Placeholder 2"/>
          <p:cNvSpPr>
            <a:spLocks noGrp="1"/>
          </p:cNvSpPr>
          <p:nvPr>
            <p:ph type="body" idx="1"/>
          </p:nvPr>
        </p:nvSpPr>
        <p:spPr>
          <a:xfrm>
            <a:off x="707708" y="3312187"/>
            <a:ext cx="5661660" cy="5581108"/>
          </a:xfrm>
        </p:spPr>
        <p:txBody>
          <a:bodyPr/>
          <a:lstStyle/>
          <a:p>
            <a:r>
              <a:rPr lang="en-US" b="1" dirty="0"/>
              <a:t>BMP effectiveness is variable.</a:t>
            </a:r>
          </a:p>
          <a:p>
            <a:endParaRPr lang="en-US" b="1" dirty="0"/>
          </a:p>
          <a:p>
            <a:r>
              <a:rPr lang="en-US" b="1" dirty="0"/>
              <a:t>Different BMPs perform different functions and have different efficiencies for addressing water quantity and quality concerns.</a:t>
            </a:r>
          </a:p>
          <a:p>
            <a:endParaRPr lang="en-US" dirty="0"/>
          </a:p>
          <a:p>
            <a:r>
              <a:rPr lang="en-US" dirty="0"/>
              <a:t>This graph shows the variability of stormwater BMPs in removing total suspended solids.</a:t>
            </a:r>
          </a:p>
          <a:p>
            <a:endParaRPr lang="en-US" dirty="0"/>
          </a:p>
          <a:p>
            <a:r>
              <a:rPr lang="en-US" dirty="0"/>
              <a:t>The blue plots show the TSS concentrations of the influent entering the BMP, and the green plots show the concentrations in the effluent leaving the BMP.  </a:t>
            </a:r>
          </a:p>
          <a:p>
            <a:endParaRPr lang="en-US" dirty="0"/>
          </a:p>
          <a:p>
            <a:r>
              <a:rPr lang="en-US" dirty="0"/>
              <a:t>You can see that there is a lot of variation in results among the same type of BMP with the whisker plots, as well as among the different BMPs.  </a:t>
            </a:r>
          </a:p>
          <a:p>
            <a:endParaRPr lang="en-US" dirty="0"/>
          </a:p>
          <a:p>
            <a:pPr defTabSz="939363">
              <a:defRPr/>
            </a:pPr>
            <a:r>
              <a:rPr lang="en-US" dirty="0"/>
              <a:t>In general, it seems that bioretention and media filters show bigger reductions in TSS than grass strips or swales.</a:t>
            </a:r>
          </a:p>
          <a:p>
            <a:endParaRPr lang="en-US" dirty="0"/>
          </a:p>
          <a:p>
            <a:r>
              <a:rPr lang="en-US" dirty="0"/>
              <a:t>The flow input rate can cause variance in effectiveness, as BMPs have differences in retention and treatment capabilities depending on flow.  </a:t>
            </a:r>
          </a:p>
          <a:p>
            <a:endParaRPr lang="en-US" dirty="0"/>
          </a:p>
          <a:p>
            <a:r>
              <a:rPr lang="en-US" b="1" dirty="0"/>
              <a:t>In practice, actual load reductions can also vary depending on such factors as the extent of the practice, existing load level and local features such as soils and hydrology.</a:t>
            </a:r>
          </a:p>
          <a:p>
            <a:endParaRPr lang="en-US" dirty="0"/>
          </a:p>
          <a:p>
            <a:r>
              <a:rPr lang="en-US" b="1" dirty="0"/>
              <a:t>Although data on management practice effectiveness can be very limited or unclear, the </a:t>
            </a:r>
            <a:r>
              <a:rPr lang="en-US" b="1" u="sng" dirty="0"/>
              <a:t>resources often provide insight on relative performance</a:t>
            </a:r>
            <a:r>
              <a:rPr lang="en-US" b="1" dirty="0"/>
              <a:t>.</a:t>
            </a:r>
          </a:p>
          <a:p>
            <a:endParaRPr lang="en-US" b="1" dirty="0"/>
          </a:p>
          <a:p>
            <a:r>
              <a:rPr lang="en-US" b="1" dirty="0"/>
              <a:t>Focus on identifying the practices that will have the greatest likelihood of achieving the watershed goals.</a:t>
            </a:r>
          </a:p>
        </p:txBody>
      </p:sp>
      <p:sp>
        <p:nvSpPr>
          <p:cNvPr id="4" name="Slide Number Placeholder 3"/>
          <p:cNvSpPr>
            <a:spLocks noGrp="1"/>
          </p:cNvSpPr>
          <p:nvPr>
            <p:ph type="sldNum" sz="quarter" idx="5"/>
          </p:nvPr>
        </p:nvSpPr>
        <p:spPr/>
        <p:txBody>
          <a:bodyPr/>
          <a:lstStyle/>
          <a:p>
            <a:fld id="{3C54A900-AEAD-40D7-A06B-2BEA5DC5B694}" type="slidenum">
              <a:rPr lang="en-US" smtClean="0"/>
              <a:t>14</a:t>
            </a:fld>
            <a:endParaRPr lang="en-US"/>
          </a:p>
        </p:txBody>
      </p:sp>
    </p:spTree>
    <p:extLst>
      <p:ext uri="{BB962C8B-B14F-4D97-AF65-F5344CB8AC3E}">
        <p14:creationId xmlns:p14="http://schemas.microsoft.com/office/powerpoint/2010/main" val="41156085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550863"/>
            <a:ext cx="4635500" cy="2608262"/>
          </a:xfrm>
        </p:spPr>
      </p:sp>
      <p:sp>
        <p:nvSpPr>
          <p:cNvPr id="3" name="Notes Placeholder 2"/>
          <p:cNvSpPr>
            <a:spLocks noGrp="1"/>
          </p:cNvSpPr>
          <p:nvPr>
            <p:ph type="body" idx="1"/>
          </p:nvPr>
        </p:nvSpPr>
        <p:spPr>
          <a:xfrm>
            <a:off x="707708" y="3394115"/>
            <a:ext cx="5661660" cy="4798576"/>
          </a:xfrm>
        </p:spPr>
        <p:txBody>
          <a:bodyPr/>
          <a:lstStyle/>
          <a:p>
            <a:r>
              <a:rPr lang="en-US" dirty="0"/>
              <a:t>You can use various approaches to evaluating the performance of BMPs and their ability to achieve needed load reductions.</a:t>
            </a:r>
          </a:p>
          <a:p>
            <a:endParaRPr lang="en-US" dirty="0"/>
          </a:p>
          <a:p>
            <a:r>
              <a:rPr lang="en-US" dirty="0"/>
              <a:t>There are many resources available for preliminary screening of management practices.</a:t>
            </a:r>
          </a:p>
          <a:p>
            <a:endParaRPr lang="en-US" dirty="0"/>
          </a:p>
          <a:p>
            <a:r>
              <a:rPr lang="en-US" dirty="0"/>
              <a:t>(CLICK) Most at least provide </a:t>
            </a:r>
            <a:r>
              <a:rPr lang="en-US" b="1" dirty="0"/>
              <a:t>estimates of the relative effectiveness of options</a:t>
            </a:r>
            <a:r>
              <a:rPr lang="en-US" dirty="0"/>
              <a:t>.  These types of simplified resources can help you develop an initial summary of some of the most promising options.  You can then add information as you develop a more robust evaluation.</a:t>
            </a:r>
          </a:p>
          <a:p>
            <a:endParaRPr lang="en-US" dirty="0"/>
          </a:p>
          <a:p>
            <a:r>
              <a:rPr lang="en-US" dirty="0"/>
              <a:t>(CLICK) The next simplest approach is to reference </a:t>
            </a:r>
            <a:r>
              <a:rPr lang="en-US" b="1" dirty="0"/>
              <a:t>published literature values </a:t>
            </a:r>
            <a:r>
              <a:rPr lang="en-US" dirty="0"/>
              <a:t>in combination with a simple spreadsheet tool that helps account for </a:t>
            </a:r>
            <a:r>
              <a:rPr lang="en-US" u="sng" dirty="0"/>
              <a:t>estimated pollutant loads, areas treated and percent reductions</a:t>
            </a:r>
            <a:r>
              <a:rPr lang="en-US" dirty="0"/>
              <a:t> (or a range of % reductions) </a:t>
            </a:r>
            <a:r>
              <a:rPr lang="en-US" u="sng" dirty="0"/>
              <a:t>expected</a:t>
            </a:r>
            <a:r>
              <a:rPr lang="en-US" dirty="0"/>
              <a:t>.  The spreadsheet tool can be modified to evaluate multiple scenarios or combinations of BMPs.</a:t>
            </a:r>
          </a:p>
          <a:p>
            <a:pPr marL="176131" indent="-176131">
              <a:buFont typeface="Arial" panose="020B0604020202020204" pitchFamily="34" charset="0"/>
              <a:buChar char="•"/>
            </a:pPr>
            <a:r>
              <a:rPr lang="en-US" b="0" dirty="0"/>
              <a:t>Literature values usually provide an average pollutant removal percentage for the BMP type.  This is usually based on one or more monitoring studies in which performance was measured using a combination of flow and chemical monitoring.</a:t>
            </a:r>
          </a:p>
          <a:p>
            <a:pPr marL="176131" indent="-176131">
              <a:buFont typeface="Arial" panose="020B0604020202020204" pitchFamily="34" charset="0"/>
              <a:buChar char="•"/>
            </a:pPr>
            <a:r>
              <a:rPr lang="en-US" b="0" dirty="0"/>
              <a:t>These values can be difficult to find and may provide a wide range of expected removal rates. This is because the effectiveness of practices in removing pollutants is dependent on many factors, including local climate, design specifications and type of pollutant.  The study may not span long enough to capture seasonal variations in precipitation and temperature.  </a:t>
            </a:r>
          </a:p>
          <a:p>
            <a:pPr marL="176131" indent="-176131">
              <a:buFont typeface="Arial" panose="020B0604020202020204" pitchFamily="34" charset="0"/>
              <a:buChar char="•"/>
            </a:pPr>
            <a:r>
              <a:rPr lang="en-US" b="0" dirty="0"/>
              <a:t>So, when considering literature values, look at the location and climate of the study area, as well as the amount of data collected.</a:t>
            </a:r>
          </a:p>
          <a:p>
            <a:br>
              <a:rPr lang="en-US" b="0" dirty="0"/>
            </a:br>
            <a:r>
              <a:rPr lang="en-US" b="1" dirty="0"/>
              <a:t>So, these first two simplified options can be appropriate for comparative analysis, but may lack sensitivity to precipitation, seasonal patterns and storm events.</a:t>
            </a:r>
          </a:p>
          <a:p>
            <a:endParaRPr lang="en-US" dirty="0"/>
          </a:p>
          <a:p>
            <a:r>
              <a:rPr lang="en-US" dirty="0"/>
              <a:t>(CLICK) If that level of analysis is needed and adequate data is available, you can also use a </a:t>
            </a:r>
            <a:r>
              <a:rPr lang="en-US" b="1" dirty="0"/>
              <a:t>detailed watershed model</a:t>
            </a:r>
            <a:r>
              <a:rPr lang="en-US" dirty="0"/>
              <a:t>.  Models require significant input for the management techniques being considered, but can produce a much more accurate estimate of effectiveness.  The field of watershed modeling is developing as new tools are being created to assess the selection, placement and cost of management practices.  The selection of a specific model to use is based on the questions you need to answer and the strategies under consideration.  In addition to providing a way to assess pollutant loads and evaluating practices, it should ultimately test the recommended approach for the watershed plan.</a:t>
            </a:r>
          </a:p>
          <a:p>
            <a:pPr lvl="1"/>
            <a:endParaRPr lang="en-US" dirty="0"/>
          </a:p>
          <a:p>
            <a:r>
              <a:rPr lang="en-US" b="0" dirty="0"/>
              <a:t>(CLICK) </a:t>
            </a:r>
            <a:r>
              <a:rPr lang="en-US" b="1" dirty="0"/>
              <a:t>Water Quality Monitoring </a:t>
            </a:r>
            <a:r>
              <a:rPr lang="en-US" b="0" dirty="0"/>
              <a:t>is the </a:t>
            </a:r>
            <a:r>
              <a:rPr lang="en-US" dirty="0"/>
              <a:t>best way to understand a particular BMP.  Usually a BMP is monitored for a limited number of rain events with multiple samples taken for each event.  This information can then be used to help refine a watershed model.</a:t>
            </a:r>
            <a:endParaRPr lang="en-US" b="0" dirty="0"/>
          </a:p>
          <a:p>
            <a:endParaRPr lang="en-US" dirty="0"/>
          </a:p>
        </p:txBody>
      </p:sp>
      <p:sp>
        <p:nvSpPr>
          <p:cNvPr id="4" name="Slide Number Placeholder 3"/>
          <p:cNvSpPr>
            <a:spLocks noGrp="1"/>
          </p:cNvSpPr>
          <p:nvPr>
            <p:ph type="sldNum" sz="quarter" idx="5"/>
          </p:nvPr>
        </p:nvSpPr>
        <p:spPr/>
        <p:txBody>
          <a:bodyPr/>
          <a:lstStyle/>
          <a:p>
            <a:fld id="{3C54A900-AEAD-40D7-A06B-2BEA5DC5B694}" type="slidenum">
              <a:rPr lang="en-US" smtClean="0"/>
              <a:t>15</a:t>
            </a:fld>
            <a:endParaRPr lang="en-US"/>
          </a:p>
        </p:txBody>
      </p:sp>
    </p:spTree>
    <p:extLst>
      <p:ext uri="{BB962C8B-B14F-4D97-AF65-F5344CB8AC3E}">
        <p14:creationId xmlns:p14="http://schemas.microsoft.com/office/powerpoint/2010/main" val="16022515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an example of considering qualitative or relative BMP effectiveness, this excerpt from a table in the EPA’s Handbook for Developing Watershed Plans shows how a community can compare urban stormwater BMPs.</a:t>
            </a:r>
          </a:p>
          <a:p>
            <a:endParaRPr lang="en-US" dirty="0"/>
          </a:p>
          <a:p>
            <a:r>
              <a:rPr lang="en-US" dirty="0"/>
              <a:t>Both hydrologic and pollutant removal effectiveness are rated from poor to moderate to high.  This allows users to also consider the multiple and complementary benefits of a practice.</a:t>
            </a:r>
          </a:p>
          <a:p>
            <a:endParaRPr lang="en-US" dirty="0"/>
          </a:p>
          <a:p>
            <a:r>
              <a:rPr lang="en-US" dirty="0"/>
              <a:t>For example, the first row provides ratings for bioretention.  It rates very well for intercepting flow, and moderate for the other hydrologic functions of infiltration, evaporation and reduced peak flow.  But, it’s pollutant removal potential is very good for all categories – nutrients, fecal coliform, metals and temperature.</a:t>
            </a:r>
          </a:p>
          <a:p>
            <a:endParaRPr lang="en-US" dirty="0"/>
          </a:p>
        </p:txBody>
      </p:sp>
      <p:sp>
        <p:nvSpPr>
          <p:cNvPr id="4" name="Slide Number Placeholder 3"/>
          <p:cNvSpPr>
            <a:spLocks noGrp="1"/>
          </p:cNvSpPr>
          <p:nvPr>
            <p:ph type="sldNum" sz="quarter" idx="5"/>
          </p:nvPr>
        </p:nvSpPr>
        <p:spPr/>
        <p:txBody>
          <a:bodyPr/>
          <a:lstStyle/>
          <a:p>
            <a:fld id="{3C54A900-AEAD-40D7-A06B-2BEA5DC5B694}" type="slidenum">
              <a:rPr lang="en-US" smtClean="0"/>
              <a:t>16</a:t>
            </a:fld>
            <a:endParaRPr lang="en-US"/>
          </a:p>
        </p:txBody>
      </p:sp>
    </p:spTree>
    <p:extLst>
      <p:ext uri="{BB962C8B-B14F-4D97-AF65-F5344CB8AC3E}">
        <p14:creationId xmlns:p14="http://schemas.microsoft.com/office/powerpoint/2010/main" val="24750257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 as in this example, you can use </a:t>
            </a:r>
            <a:r>
              <a:rPr lang="en-US" b="1" dirty="0"/>
              <a:t>percent load reduction estimates </a:t>
            </a:r>
            <a:r>
              <a:rPr lang="en-US" dirty="0"/>
              <a:t>to make rough estimates of total load reductions over an entire watershed.</a:t>
            </a:r>
          </a:p>
          <a:p>
            <a:endParaRPr lang="en-US" dirty="0"/>
          </a:p>
          <a:p>
            <a:r>
              <a:rPr lang="en-US" dirty="0"/>
              <a:t>Suppose your watershed has 10 potential sites where conventional till could be converted to no-till, enabling a 75% reduction in sediment load. </a:t>
            </a:r>
          </a:p>
          <a:p>
            <a:endParaRPr lang="en-US" dirty="0"/>
          </a:p>
          <a:p>
            <a:r>
              <a:rPr lang="en-US" dirty="0"/>
              <a:t>Each site has unique conditions, but you can calculate loading rates for each site, based on variations in slope and soil composition and the area (tons/acre/year in this example).</a:t>
            </a:r>
          </a:p>
          <a:p>
            <a:endParaRPr lang="en-US" dirty="0"/>
          </a:p>
          <a:p>
            <a:r>
              <a:rPr lang="en-US" dirty="0"/>
              <a:t>From this analysis, you can estimate that converting to no-till on these 10 sites will remove approximately 2,672 tons of sediment from the receiving waterbody, reducing the net load to 892 tons/year.</a:t>
            </a:r>
          </a:p>
        </p:txBody>
      </p:sp>
      <p:sp>
        <p:nvSpPr>
          <p:cNvPr id="4" name="Slide Number Placeholder 3"/>
          <p:cNvSpPr>
            <a:spLocks noGrp="1"/>
          </p:cNvSpPr>
          <p:nvPr>
            <p:ph type="sldNum" sz="quarter" idx="5"/>
          </p:nvPr>
        </p:nvSpPr>
        <p:spPr/>
        <p:txBody>
          <a:bodyPr/>
          <a:lstStyle/>
          <a:p>
            <a:fld id="{3C54A900-AEAD-40D7-A06B-2BEA5DC5B694}" type="slidenum">
              <a:rPr lang="en-US" smtClean="0"/>
              <a:t>17</a:t>
            </a:fld>
            <a:endParaRPr lang="en-US"/>
          </a:p>
        </p:txBody>
      </p:sp>
    </p:spTree>
    <p:extLst>
      <p:ext uri="{BB962C8B-B14F-4D97-AF65-F5344CB8AC3E}">
        <p14:creationId xmlns:p14="http://schemas.microsoft.com/office/powerpoint/2010/main" val="36265168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Models tend to specialize in agricultural, urban or mixed land use scenarios, and each has its own strengths and weaknesses.</a:t>
            </a:r>
          </a:p>
          <a:p>
            <a:endParaRPr lang="en-US" dirty="0"/>
          </a:p>
          <a:p>
            <a:r>
              <a:rPr lang="en-US" dirty="0"/>
              <a:t>We will not go into any detail on theses models, but you are encouraged to refer to the EPA’s Handbook for Developing Watershed Plans for more information.  They are all described in detail, including the types of practices they consider and their strengths and limitations.</a:t>
            </a:r>
          </a:p>
        </p:txBody>
      </p:sp>
      <p:sp>
        <p:nvSpPr>
          <p:cNvPr id="4" name="Slide Number Placeholder 3"/>
          <p:cNvSpPr>
            <a:spLocks noGrp="1"/>
          </p:cNvSpPr>
          <p:nvPr>
            <p:ph type="sldNum" sz="quarter" idx="5"/>
          </p:nvPr>
        </p:nvSpPr>
        <p:spPr/>
        <p:txBody>
          <a:bodyPr/>
          <a:lstStyle/>
          <a:p>
            <a:fld id="{3C54A900-AEAD-40D7-A06B-2BEA5DC5B694}" type="slidenum">
              <a:rPr lang="en-US" smtClean="0"/>
              <a:t>18</a:t>
            </a:fld>
            <a:endParaRPr lang="en-US"/>
          </a:p>
        </p:txBody>
      </p:sp>
    </p:spTree>
    <p:extLst>
      <p:ext uri="{BB962C8B-B14F-4D97-AF65-F5344CB8AC3E}">
        <p14:creationId xmlns:p14="http://schemas.microsoft.com/office/powerpoint/2010/main" val="30094792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When searching for BMP performance details to use in one of these assessment approaches, one of the more useful resources is the International Stormwater BMP database.</a:t>
            </a:r>
          </a:p>
          <a:p>
            <a:endParaRPr lang="en-US" b="1" dirty="0"/>
          </a:p>
          <a:p>
            <a:r>
              <a:rPr lang="en-US" b="1" dirty="0"/>
              <a:t>It serves as a clearinghouse of available BMPs and their related performance, design and cost info.</a:t>
            </a:r>
          </a:p>
          <a:p>
            <a:br>
              <a:rPr lang="en-US" dirty="0"/>
            </a:br>
            <a:r>
              <a:rPr lang="en-US" dirty="0"/>
              <a:t>You can also find and submit related scientific research into BMP effectiveness.</a:t>
            </a:r>
          </a:p>
          <a:p>
            <a:endParaRPr lang="en-US" dirty="0"/>
          </a:p>
          <a:p>
            <a:r>
              <a:rPr lang="en-US" dirty="0"/>
              <a:t>It currently includes over 700 BMP studies, performance analysis results, tools for use in BMP performance studies, monitoring guidance and other study-related publications.</a:t>
            </a:r>
          </a:p>
          <a:p>
            <a:endParaRPr lang="en-US" dirty="0"/>
          </a:p>
          <a:p>
            <a:r>
              <a:rPr lang="en-US" b="1" dirty="0"/>
              <a:t>On the homepage, you can click on the Start Here link to see the various levels of information provided.</a:t>
            </a:r>
          </a:p>
        </p:txBody>
      </p:sp>
      <p:sp>
        <p:nvSpPr>
          <p:cNvPr id="4" name="Slide Number Placeholder 3"/>
          <p:cNvSpPr>
            <a:spLocks noGrp="1"/>
          </p:cNvSpPr>
          <p:nvPr>
            <p:ph type="sldNum" sz="quarter" idx="5"/>
          </p:nvPr>
        </p:nvSpPr>
        <p:spPr/>
        <p:txBody>
          <a:bodyPr/>
          <a:lstStyle/>
          <a:p>
            <a:fld id="{3C54A900-AEAD-40D7-A06B-2BEA5DC5B694}" type="slidenum">
              <a:rPr lang="en-US" smtClean="0"/>
              <a:t>19</a:t>
            </a:fld>
            <a:endParaRPr lang="en-US"/>
          </a:p>
        </p:txBody>
      </p:sp>
    </p:spTree>
    <p:extLst>
      <p:ext uri="{BB962C8B-B14F-4D97-AF65-F5344CB8AC3E}">
        <p14:creationId xmlns:p14="http://schemas.microsoft.com/office/powerpoint/2010/main" val="4125832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the Kentucky Watershed Planning Guidebook, these are the steps of the planning process.</a:t>
            </a:r>
          </a:p>
          <a:p>
            <a:endParaRPr lang="en-US" dirty="0"/>
          </a:p>
          <a:p>
            <a:r>
              <a:rPr lang="en-US" dirty="0"/>
              <a:t>At this point, we have evaluated land use and evaluated causes and sources of pollution.  </a:t>
            </a:r>
          </a:p>
          <a:p>
            <a:endParaRPr lang="en-US" dirty="0"/>
          </a:p>
          <a:p>
            <a:r>
              <a:rPr lang="en-US" dirty="0"/>
              <a:t>We have also analyzed water quality data to develop needed pollutant loading reductions and prioritized areas for improvement or protection activities.</a:t>
            </a:r>
          </a:p>
          <a:p>
            <a:endParaRPr lang="en-US" dirty="0"/>
          </a:p>
          <a:p>
            <a:r>
              <a:rPr lang="en-US" dirty="0"/>
              <a:t>It’s time to put all of this information together to </a:t>
            </a:r>
            <a:r>
              <a:rPr lang="en-US" b="1" dirty="0"/>
              <a:t>develop management practices that enable water quality improvements.</a:t>
            </a:r>
          </a:p>
          <a:p>
            <a:endParaRPr lang="en-US" dirty="0"/>
          </a:p>
          <a:p>
            <a:r>
              <a:rPr lang="en-US" b="1" dirty="0"/>
              <a:t>This is the information that is included in Chapters 5 and 6 of watershed planning documents, which are dedicated to exploring management options and developing a plan of action.</a:t>
            </a:r>
          </a:p>
          <a:p>
            <a:endParaRPr lang="en-US" b="1" dirty="0"/>
          </a:p>
          <a:p>
            <a:r>
              <a:rPr lang="en-US" b="1" dirty="0"/>
              <a:t>Once BMP selections are finalized, you can include the relevant partners for technical and financial assistance, accompanying education needs, a project schedule with milestones, progress indicators and follow-up monitoring plans.</a:t>
            </a:r>
          </a:p>
        </p:txBody>
      </p:sp>
      <p:sp>
        <p:nvSpPr>
          <p:cNvPr id="4" name="Slide Number Placeholder 3"/>
          <p:cNvSpPr>
            <a:spLocks noGrp="1"/>
          </p:cNvSpPr>
          <p:nvPr>
            <p:ph type="sldNum" sz="quarter" idx="5"/>
          </p:nvPr>
        </p:nvSpPr>
        <p:spPr/>
        <p:txBody>
          <a:bodyPr/>
          <a:lstStyle/>
          <a:p>
            <a:fld id="{3C54A900-AEAD-40D7-A06B-2BEA5DC5B694}" type="slidenum">
              <a:rPr lang="en-US" smtClean="0"/>
              <a:t>2</a:t>
            </a:fld>
            <a:endParaRPr lang="en-US"/>
          </a:p>
        </p:txBody>
      </p:sp>
    </p:spTree>
    <p:extLst>
      <p:ext uri="{BB962C8B-B14F-4D97-AF65-F5344CB8AC3E}">
        <p14:creationId xmlns:p14="http://schemas.microsoft.com/office/powerpoint/2010/main" val="14493809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Low Intensity users, such as public officials or those needing quick, simple answers, are directed to more basic information, such as the 2016 BMP summary report.</a:t>
            </a:r>
          </a:p>
          <a:p>
            <a:endParaRPr lang="en-US" dirty="0"/>
          </a:p>
          <a:p>
            <a:r>
              <a:rPr lang="en-US" dirty="0"/>
              <a:t>(CLICK) Mid-intensity users, such as consultants, public works staff, or possibly watershed coordinators, are directed to more detailed guidance and research results.</a:t>
            </a:r>
          </a:p>
          <a:p>
            <a:endParaRPr lang="en-US" dirty="0"/>
          </a:p>
          <a:p>
            <a:r>
              <a:rPr lang="en-US" dirty="0"/>
              <a:t>(CLICK) There is also a selection for those who are new to BMP monitoring and possibly want to develop their own study of a practice’s effectiveness.</a:t>
            </a:r>
          </a:p>
        </p:txBody>
      </p:sp>
      <p:sp>
        <p:nvSpPr>
          <p:cNvPr id="4" name="Slide Number Placeholder 3"/>
          <p:cNvSpPr>
            <a:spLocks noGrp="1"/>
          </p:cNvSpPr>
          <p:nvPr>
            <p:ph type="sldNum" sz="quarter" idx="5"/>
          </p:nvPr>
        </p:nvSpPr>
        <p:spPr/>
        <p:txBody>
          <a:bodyPr/>
          <a:lstStyle/>
          <a:p>
            <a:fld id="{3C54A900-AEAD-40D7-A06B-2BEA5DC5B694}" type="slidenum">
              <a:rPr lang="en-US" smtClean="0"/>
              <a:t>20</a:t>
            </a:fld>
            <a:endParaRPr lang="en-US"/>
          </a:p>
        </p:txBody>
      </p:sp>
    </p:spTree>
    <p:extLst>
      <p:ext uri="{BB962C8B-B14F-4D97-AF65-F5344CB8AC3E}">
        <p14:creationId xmlns:p14="http://schemas.microsoft.com/office/powerpoint/2010/main" val="11924485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a:t>The NRCS also maintains a database of agricultural BMPs, the National Conservation Practice Standards.  </a:t>
            </a:r>
          </a:p>
          <a:p>
            <a:pPr defTabSz="939363">
              <a:defRPr/>
            </a:pPr>
            <a:endParaRPr lang="en-US" dirty="0"/>
          </a:p>
          <a:p>
            <a:pPr defTabSz="939363">
              <a:defRPr/>
            </a:pPr>
            <a:r>
              <a:rPr lang="en-US" dirty="0"/>
              <a:t>Since the national database was developed in the western United States with its unique conditions, Kentucky has its own technical guidance on how practices should most be most effectively installed in the state.</a:t>
            </a:r>
          </a:p>
          <a:p>
            <a:pPr defTabSz="939363">
              <a:defRPr/>
            </a:pPr>
            <a:endParaRPr lang="en-US" dirty="0"/>
          </a:p>
          <a:p>
            <a:pPr defTabSz="939363">
              <a:defRPr/>
            </a:pPr>
            <a:r>
              <a:rPr lang="en-US" dirty="0"/>
              <a:t>The access to Kentucky’s Field Office Technical Guide is somewhat tricky, since it does not link directly from the national database website (</a:t>
            </a:r>
            <a:r>
              <a:rPr lang="en-US" dirty="0">
                <a:hlinkClick r:id="rId3"/>
              </a:rPr>
              <a:t>https://www.nrcs.usda.gov/wps/portal/nrcs/detailfull/national/technical/cp/ncps/?cid=nrcs143_026849</a:t>
            </a:r>
            <a:r>
              <a:rPr lang="en-US" dirty="0"/>
              <a:t>).</a:t>
            </a:r>
          </a:p>
          <a:p>
            <a:pPr defTabSz="939363">
              <a:defRPr/>
            </a:pPr>
            <a:endParaRPr lang="en-US" dirty="0"/>
          </a:p>
          <a:p>
            <a:pPr defTabSz="939363">
              <a:defRPr/>
            </a:pPr>
            <a:r>
              <a:rPr lang="en-US" dirty="0"/>
              <a:t>After entering the web address https://efotg.sc.egov.usda.gov/#/details, select:</a:t>
            </a:r>
          </a:p>
          <a:p>
            <a:pPr marL="234841" indent="-234841" defTabSz="939363">
              <a:buFontTx/>
              <a:buAutoNum type="arabicPeriod"/>
              <a:defRPr/>
            </a:pPr>
            <a:r>
              <a:rPr lang="en-US" dirty="0"/>
              <a:t>Kentucky</a:t>
            </a:r>
          </a:p>
          <a:p>
            <a:pPr marL="234841" indent="-234841" defTabSz="939363">
              <a:buFontTx/>
              <a:buAutoNum type="arabicPeriod"/>
              <a:defRPr/>
            </a:pPr>
            <a:r>
              <a:rPr lang="en-US" dirty="0"/>
              <a:t>Section IV</a:t>
            </a:r>
          </a:p>
          <a:p>
            <a:pPr marL="234841" indent="-234841" defTabSz="939363">
              <a:buFontTx/>
              <a:buAutoNum type="arabicPeriod"/>
              <a:defRPr/>
            </a:pPr>
            <a:r>
              <a:rPr lang="en-US" dirty="0"/>
              <a:t>Old Section IV</a:t>
            </a:r>
          </a:p>
          <a:p>
            <a:pPr marL="234841" indent="-234841" defTabSz="939363">
              <a:buFontTx/>
              <a:buAutoNum type="arabicPeriod"/>
              <a:defRPr/>
            </a:pPr>
            <a:r>
              <a:rPr lang="en-US" dirty="0"/>
              <a:t>Conservation Practices</a:t>
            </a:r>
          </a:p>
          <a:p>
            <a:pPr marL="234841" indent="-234841" defTabSz="939363">
              <a:buFontTx/>
              <a:buAutoNum type="arabicPeriod"/>
              <a:defRPr/>
            </a:pPr>
            <a:endParaRPr lang="en-US" dirty="0"/>
          </a:p>
          <a:p>
            <a:pPr defTabSz="939363">
              <a:defRPr/>
            </a:pPr>
            <a:r>
              <a:rPr lang="en-US" dirty="0"/>
              <a:t>Then, you will see the listing of practices with their associated specifications.</a:t>
            </a:r>
          </a:p>
          <a:p>
            <a:endParaRPr lang="en-US" dirty="0"/>
          </a:p>
        </p:txBody>
      </p:sp>
      <p:sp>
        <p:nvSpPr>
          <p:cNvPr id="4" name="Slide Number Placeholder 3"/>
          <p:cNvSpPr>
            <a:spLocks noGrp="1"/>
          </p:cNvSpPr>
          <p:nvPr>
            <p:ph type="sldNum" sz="quarter" idx="5"/>
          </p:nvPr>
        </p:nvSpPr>
        <p:spPr/>
        <p:txBody>
          <a:bodyPr/>
          <a:lstStyle/>
          <a:p>
            <a:fld id="{3C54A900-AEAD-40D7-A06B-2BEA5DC5B694}" type="slidenum">
              <a:rPr lang="en-US" smtClean="0"/>
              <a:t>21</a:t>
            </a:fld>
            <a:endParaRPr lang="en-US"/>
          </a:p>
        </p:txBody>
      </p:sp>
    </p:spTree>
    <p:extLst>
      <p:ext uri="{BB962C8B-B14F-4D97-AF65-F5344CB8AC3E}">
        <p14:creationId xmlns:p14="http://schemas.microsoft.com/office/powerpoint/2010/main" val="1008343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646113"/>
            <a:ext cx="5616575" cy="3159125"/>
          </a:xfrm>
        </p:spPr>
      </p:sp>
      <p:sp>
        <p:nvSpPr>
          <p:cNvPr id="3" name="Notes Placeholder 2"/>
          <p:cNvSpPr>
            <a:spLocks noGrp="1"/>
          </p:cNvSpPr>
          <p:nvPr>
            <p:ph type="body" idx="1"/>
          </p:nvPr>
        </p:nvSpPr>
        <p:spPr>
          <a:xfrm>
            <a:off x="707708" y="3979307"/>
            <a:ext cx="5661660" cy="4213384"/>
          </a:xfrm>
        </p:spPr>
        <p:txBody>
          <a:bodyPr/>
          <a:lstStyle/>
          <a:p>
            <a:r>
              <a:rPr lang="en-US" dirty="0"/>
              <a:t>As we have already mentioned, there are many factors to consider when evaluating and selecting BMPs and they need to be considered over a wide range of real-world conditions.</a:t>
            </a:r>
          </a:p>
          <a:p>
            <a:endParaRPr lang="en-US" dirty="0"/>
          </a:p>
          <a:p>
            <a:r>
              <a:rPr lang="en-US" b="1" dirty="0"/>
              <a:t>Evaluating the volume reduction potential of a BMP is critical in assessing its overall performance. </a:t>
            </a:r>
            <a:r>
              <a:rPr lang="en-US" dirty="0"/>
              <a:t>One of the primary impacts of stormwater is related to the increased volumes of surface runoff that are a direct result of increased impervious surfaces in urbanized watersheds. </a:t>
            </a:r>
          </a:p>
          <a:p>
            <a:endParaRPr lang="en-US" dirty="0"/>
          </a:p>
          <a:p>
            <a:r>
              <a:rPr lang="en-US" dirty="0"/>
              <a:t>As we previously discussed, increasing impervious surface in a watershed changes the natural hydrology and increases the amount of water transported in surface flow. These changes can have significant impacts on smaller and medium-sized streams and rivers and the riparian areas that protect them. </a:t>
            </a:r>
            <a:r>
              <a:rPr lang="en-US" b="1" dirty="0"/>
              <a:t>Streambank erosion, channel deformation and down cutting, and loss of natural habitat are among the more common impacts of increased runoff from impervious surfaces. Choosing BMPs that reduce volumes through infiltration and evapotranspiration can be essential to protecting or restoring watersheds.</a:t>
            </a:r>
          </a:p>
          <a:p>
            <a:endParaRPr lang="en-US" dirty="0"/>
          </a:p>
          <a:p>
            <a:r>
              <a:rPr lang="en-US" b="1" dirty="0"/>
              <a:t>Volume reduction also can play a significant role in overall pollutant load reduction, which may not be immediately apparent if concentration numbers are compared.</a:t>
            </a:r>
            <a:r>
              <a:rPr lang="en-US" dirty="0"/>
              <a:t> When a BMP, such as a rain garden or bioretention practice, captures a portion of incoming runoff and infiltrates it into the soil, the pollutants in that portion are prevented from entering a nearby river, lake, or coastal water. Simply comparing the concentration in and the concentration out does not account for this reduction in the total load of the pollutant that has been reduced.</a:t>
            </a:r>
          </a:p>
          <a:p>
            <a:endParaRPr lang="en-US" dirty="0"/>
          </a:p>
          <a:p>
            <a:r>
              <a:rPr lang="en-US" dirty="0"/>
              <a:t>Source: USEPA</a:t>
            </a:r>
          </a:p>
          <a:p>
            <a:endParaRPr lang="en-US" dirty="0"/>
          </a:p>
        </p:txBody>
      </p:sp>
      <p:sp>
        <p:nvSpPr>
          <p:cNvPr id="4" name="Slide Number Placeholder 3"/>
          <p:cNvSpPr>
            <a:spLocks noGrp="1"/>
          </p:cNvSpPr>
          <p:nvPr>
            <p:ph type="sldNum" sz="quarter" idx="5"/>
          </p:nvPr>
        </p:nvSpPr>
        <p:spPr/>
        <p:txBody>
          <a:bodyPr/>
          <a:lstStyle/>
          <a:p>
            <a:pPr defTabSz="469682">
              <a:defRPr/>
            </a:pPr>
            <a:fld id="{7E1573F1-F95D-403A-A47C-A1143ABC9F0B}" type="slidenum">
              <a:rPr lang="en-US">
                <a:solidFill>
                  <a:prstClr val="black"/>
                </a:solidFill>
                <a:latin typeface="Calibri" panose="020F0502020204030204"/>
              </a:rPr>
              <a:pPr defTabSz="469682">
                <a:defRPr/>
              </a:pPr>
              <a:t>22</a:t>
            </a:fld>
            <a:endParaRPr lang="en-US">
              <a:solidFill>
                <a:prstClr val="black"/>
              </a:solidFill>
              <a:latin typeface="Calibri" panose="020F0502020204030204"/>
            </a:endParaRPr>
          </a:p>
        </p:txBody>
      </p:sp>
    </p:spTree>
    <p:extLst>
      <p:ext uri="{BB962C8B-B14F-4D97-AF65-F5344CB8AC3E}">
        <p14:creationId xmlns:p14="http://schemas.microsoft.com/office/powerpoint/2010/main" val="39552035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8663" y="1169988"/>
            <a:ext cx="5619750" cy="3160712"/>
          </a:xfrm>
        </p:spPr>
      </p:sp>
      <p:sp>
        <p:nvSpPr>
          <p:cNvPr id="3" name="Notes Placeholder 2"/>
          <p:cNvSpPr>
            <a:spLocks noGrp="1"/>
          </p:cNvSpPr>
          <p:nvPr>
            <p:ph type="body" idx="1"/>
          </p:nvPr>
        </p:nvSpPr>
        <p:spPr/>
        <p:txBody>
          <a:bodyPr/>
          <a:lstStyle/>
          <a:p>
            <a:r>
              <a:rPr lang="en-US" dirty="0"/>
              <a:t>The graphic illustrates a BMP that </a:t>
            </a:r>
            <a:r>
              <a:rPr lang="en-US" b="1" dirty="0"/>
              <a:t>removes pollutants but does not reduce the total volume of stormwater treated and discharged</a:t>
            </a:r>
            <a:r>
              <a:rPr lang="en-US" dirty="0"/>
              <a:t>. </a:t>
            </a:r>
          </a:p>
          <a:p>
            <a:endParaRPr lang="en-US" dirty="0"/>
          </a:p>
          <a:p>
            <a:r>
              <a:rPr lang="en-US" dirty="0"/>
              <a:t>(CLICK) In this hypothetical example, 1 million liters of stormwater from several storm events are treated by the BMP. The average concentration of the pollutant coming into the BMP is 100 mg/</a:t>
            </a:r>
            <a:r>
              <a:rPr lang="en-US" dirty="0" err="1"/>
              <a:t>l.</a:t>
            </a:r>
            <a:r>
              <a:rPr lang="en-US" dirty="0"/>
              <a:t> </a:t>
            </a:r>
          </a:p>
          <a:p>
            <a:endParaRPr lang="en-US" dirty="0"/>
          </a:p>
          <a:p>
            <a:r>
              <a:rPr lang="en-US" dirty="0"/>
              <a:t>Multiplying volume by concentration provides the total load, 100 kg, of the pollutant coming into the BMP during the storm events. </a:t>
            </a:r>
          </a:p>
          <a:p>
            <a:endParaRPr lang="en-US" dirty="0"/>
          </a:p>
          <a:p>
            <a:r>
              <a:rPr lang="en-US" dirty="0"/>
              <a:t>(CLICK) This BMP does manage to reduce pollutant loading by 50%, but does not reduce the volume of the discharge.</a:t>
            </a:r>
          </a:p>
          <a:p>
            <a:endParaRPr lang="en-US" dirty="0"/>
          </a:p>
          <a:p>
            <a:r>
              <a:rPr lang="en-US" dirty="0"/>
              <a:t>So, the concentration of the effluent is reduced to 50 mg/L, but the overall volume is the same (1 million liters).  </a:t>
            </a:r>
          </a:p>
        </p:txBody>
      </p:sp>
      <p:sp>
        <p:nvSpPr>
          <p:cNvPr id="4" name="Slide Number Placeholder 3"/>
          <p:cNvSpPr>
            <a:spLocks noGrp="1"/>
          </p:cNvSpPr>
          <p:nvPr>
            <p:ph type="sldNum" sz="quarter" idx="5"/>
          </p:nvPr>
        </p:nvSpPr>
        <p:spPr/>
        <p:txBody>
          <a:bodyPr/>
          <a:lstStyle/>
          <a:p>
            <a:pPr defTabSz="469682">
              <a:defRPr/>
            </a:pPr>
            <a:fld id="{7E1573F1-F95D-403A-A47C-A1143ABC9F0B}" type="slidenum">
              <a:rPr lang="en-US">
                <a:solidFill>
                  <a:prstClr val="black"/>
                </a:solidFill>
                <a:latin typeface="Calibri" panose="020F0502020204030204"/>
              </a:rPr>
              <a:pPr defTabSz="469682">
                <a:defRPr/>
              </a:pPr>
              <a:t>23</a:t>
            </a:fld>
            <a:endParaRPr lang="en-US">
              <a:solidFill>
                <a:prstClr val="black"/>
              </a:solidFill>
              <a:latin typeface="Calibri" panose="020F0502020204030204"/>
            </a:endParaRPr>
          </a:p>
        </p:txBody>
      </p:sp>
    </p:spTree>
    <p:extLst>
      <p:ext uri="{BB962C8B-B14F-4D97-AF65-F5344CB8AC3E}">
        <p14:creationId xmlns:p14="http://schemas.microsoft.com/office/powerpoint/2010/main" val="29571734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8663" y="1169988"/>
            <a:ext cx="5619750" cy="3160712"/>
          </a:xfrm>
        </p:spPr>
      </p:sp>
      <p:sp>
        <p:nvSpPr>
          <p:cNvPr id="3" name="Notes Placeholder 2"/>
          <p:cNvSpPr>
            <a:spLocks noGrp="1"/>
          </p:cNvSpPr>
          <p:nvPr>
            <p:ph type="body" idx="1"/>
          </p:nvPr>
        </p:nvSpPr>
        <p:spPr/>
        <p:txBody>
          <a:bodyPr/>
          <a:lstStyle/>
          <a:p>
            <a:r>
              <a:rPr lang="en-US" b="1" dirty="0"/>
              <a:t>With the addition of volume reduction, you can see a greater reduction in loading.</a:t>
            </a:r>
          </a:p>
          <a:p>
            <a:endParaRPr lang="en-US" dirty="0"/>
          </a:p>
          <a:p>
            <a:r>
              <a:rPr lang="en-US" dirty="0"/>
              <a:t>(CLICK) Here, as with the previous example, 1 million liters comes into the BMP at an average concentration of 100 mg/l, resulting in a total incoming load of 100 kg. </a:t>
            </a:r>
          </a:p>
          <a:p>
            <a:endParaRPr lang="en-US" dirty="0"/>
          </a:p>
          <a:p>
            <a:r>
              <a:rPr lang="en-US" dirty="0"/>
              <a:t>This BMP infiltrates 50 percent of the stormwater, so only 500,000 liters is discharged into the environment. </a:t>
            </a:r>
          </a:p>
          <a:p>
            <a:endParaRPr lang="en-US" dirty="0"/>
          </a:p>
          <a:p>
            <a:r>
              <a:rPr lang="en-US" dirty="0"/>
              <a:t>(CLICK) This BMP also reduces the concentration of the pollutant by 50% to 50 mg/</a:t>
            </a:r>
            <a:r>
              <a:rPr lang="en-US" dirty="0" err="1"/>
              <a:t>l.</a:t>
            </a:r>
            <a:endParaRPr lang="en-US" dirty="0"/>
          </a:p>
          <a:p>
            <a:endParaRPr lang="en-US" dirty="0"/>
          </a:p>
          <a:p>
            <a:r>
              <a:rPr lang="en-US" dirty="0"/>
              <a:t>However, the combined effects of volume reduction and pollutant removal result in a greater reduction in load to 25 kg.</a:t>
            </a:r>
          </a:p>
          <a:p>
            <a:endParaRPr lang="en-US" dirty="0"/>
          </a:p>
          <a:p>
            <a:r>
              <a:rPr lang="en-US" dirty="0"/>
              <a:t>Thus, the true performance of this BMP is 75% total load reduction, which is only apparent after considering both of these factors.</a:t>
            </a:r>
          </a:p>
          <a:p>
            <a:endParaRPr lang="en-US" dirty="0"/>
          </a:p>
          <a:p>
            <a:r>
              <a:rPr lang="en-US" b="1" dirty="0"/>
              <a:t>Note that if the effluent concentration values (50 mg/l) were compared or if a "percent removal" were calculated using the incoming and outgoing concentrations, the performance of the BMPs would have appeared equal.</a:t>
            </a:r>
          </a:p>
        </p:txBody>
      </p:sp>
      <p:sp>
        <p:nvSpPr>
          <p:cNvPr id="4" name="Slide Number Placeholder 3"/>
          <p:cNvSpPr>
            <a:spLocks noGrp="1"/>
          </p:cNvSpPr>
          <p:nvPr>
            <p:ph type="sldNum" sz="quarter" idx="5"/>
          </p:nvPr>
        </p:nvSpPr>
        <p:spPr/>
        <p:txBody>
          <a:bodyPr/>
          <a:lstStyle/>
          <a:p>
            <a:pPr defTabSz="469682">
              <a:defRPr/>
            </a:pPr>
            <a:fld id="{7E1573F1-F95D-403A-A47C-A1143ABC9F0B}" type="slidenum">
              <a:rPr lang="en-US">
                <a:solidFill>
                  <a:prstClr val="black"/>
                </a:solidFill>
                <a:latin typeface="Calibri" panose="020F0502020204030204"/>
              </a:rPr>
              <a:pPr defTabSz="469682">
                <a:defRPr/>
              </a:pPr>
              <a:t>24</a:t>
            </a:fld>
            <a:endParaRPr lang="en-US">
              <a:solidFill>
                <a:prstClr val="black"/>
              </a:solidFill>
              <a:latin typeface="Calibri" panose="020F0502020204030204"/>
            </a:endParaRPr>
          </a:p>
        </p:txBody>
      </p:sp>
    </p:spTree>
    <p:extLst>
      <p:ext uri="{BB962C8B-B14F-4D97-AF65-F5344CB8AC3E}">
        <p14:creationId xmlns:p14="http://schemas.microsoft.com/office/powerpoint/2010/main" val="10741342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8663" y="549275"/>
            <a:ext cx="5619750" cy="3160713"/>
          </a:xfrm>
        </p:spPr>
      </p:sp>
      <p:sp>
        <p:nvSpPr>
          <p:cNvPr id="3" name="Notes Placeholder 2"/>
          <p:cNvSpPr>
            <a:spLocks noGrp="1"/>
          </p:cNvSpPr>
          <p:nvPr>
            <p:ph type="body" idx="1"/>
          </p:nvPr>
        </p:nvSpPr>
        <p:spPr>
          <a:xfrm>
            <a:off x="707708" y="3955899"/>
            <a:ext cx="5661660" cy="5137987"/>
          </a:xfrm>
        </p:spPr>
        <p:txBody>
          <a:bodyPr/>
          <a:lstStyle/>
          <a:p>
            <a:r>
              <a:rPr lang="en-US" dirty="0"/>
              <a:t>In addition to reviewing pollutant removal effectiveness, there are many other criteria to consider in reviewing your list of potential BMPs.</a:t>
            </a:r>
          </a:p>
          <a:p>
            <a:endParaRPr lang="en-US" dirty="0"/>
          </a:p>
          <a:p>
            <a:r>
              <a:rPr lang="en-US" dirty="0"/>
              <a:t>One of these is technical feasibility.</a:t>
            </a:r>
          </a:p>
          <a:p>
            <a:endParaRPr lang="en-US" dirty="0"/>
          </a:p>
          <a:p>
            <a:r>
              <a:rPr lang="en-US" dirty="0"/>
              <a:t>A primary consideration is </a:t>
            </a:r>
            <a:r>
              <a:rPr lang="en-US" b="1" dirty="0"/>
              <a:t>property ownership</a:t>
            </a:r>
            <a:r>
              <a:rPr lang="en-US" dirty="0"/>
              <a:t>.  If it’s public, that could potentially make the project easier to carry out and fund.  If it’s private, you will need to convince the owner or owners.</a:t>
            </a:r>
          </a:p>
          <a:p>
            <a:endParaRPr lang="en-US" dirty="0"/>
          </a:p>
          <a:p>
            <a:r>
              <a:rPr lang="en-US" b="1" dirty="0"/>
              <a:t>Site access </a:t>
            </a:r>
            <a:r>
              <a:rPr lang="en-US" dirty="0"/>
              <a:t>is another major consideration.   Will you be able to freely and safely access the site for BMP construction and maintenance?  If you are dealing with a private owner, you may need to obtain written consent in a legal document.</a:t>
            </a:r>
          </a:p>
          <a:p>
            <a:endParaRPr lang="en-US" dirty="0"/>
          </a:p>
          <a:p>
            <a:r>
              <a:rPr lang="en-US" b="1" dirty="0"/>
              <a:t>Land characteristics</a:t>
            </a:r>
            <a:r>
              <a:rPr lang="en-US" dirty="0"/>
              <a:t> relate to site access feasibility, in that they may make it difficult or dangerous to access the chosen site.  If dealing with very wet areas, you may end up creating more harm than good at the site.  In contrast, large open areas may be more amenable to BMP installation.</a:t>
            </a:r>
          </a:p>
          <a:p>
            <a:endParaRPr lang="en-US" dirty="0"/>
          </a:p>
          <a:p>
            <a:r>
              <a:rPr lang="en-US" dirty="0"/>
              <a:t>And, it is always important to review </a:t>
            </a:r>
            <a:r>
              <a:rPr lang="en-US" b="1" dirty="0"/>
              <a:t>on-site infrastructure</a:t>
            </a:r>
            <a:r>
              <a:rPr lang="en-US" dirty="0"/>
              <a:t>, such as road crossings, water and sewer lines, natural gas pipelines and buried electrical lines.  The presence of these features can make installation unfeasible.  Or, there may be infrastructure on site that lends itself to upgrades, such a stormwater outfall that could be retrofitted with enhanced settling features.</a:t>
            </a:r>
          </a:p>
          <a:p>
            <a:endParaRPr lang="en-US" dirty="0"/>
          </a:p>
          <a:p>
            <a:r>
              <a:rPr lang="en-US" dirty="0"/>
              <a:t>It is very helpful to arrange a site visit with relevant permitting agency staff who can point out some of these issues for you.</a:t>
            </a:r>
          </a:p>
        </p:txBody>
      </p:sp>
      <p:sp>
        <p:nvSpPr>
          <p:cNvPr id="4" name="Slide Number Placeholder 3"/>
          <p:cNvSpPr>
            <a:spLocks noGrp="1"/>
          </p:cNvSpPr>
          <p:nvPr>
            <p:ph type="sldNum" sz="quarter" idx="5"/>
          </p:nvPr>
        </p:nvSpPr>
        <p:spPr/>
        <p:txBody>
          <a:bodyPr/>
          <a:lstStyle/>
          <a:p>
            <a:fld id="{3C54A900-AEAD-40D7-A06B-2BEA5DC5B694}" type="slidenum">
              <a:rPr lang="en-US" smtClean="0"/>
              <a:t>25</a:t>
            </a:fld>
            <a:endParaRPr lang="en-US"/>
          </a:p>
        </p:txBody>
      </p:sp>
    </p:spTree>
    <p:extLst>
      <p:ext uri="{BB962C8B-B14F-4D97-AF65-F5344CB8AC3E}">
        <p14:creationId xmlns:p14="http://schemas.microsoft.com/office/powerpoint/2010/main" val="5185426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You will also need to consider both the short-term installation costs and longer-term operation and maintenance costs of the BMPs under consideration.</a:t>
            </a:r>
          </a:p>
          <a:p>
            <a:endParaRPr lang="en-US" dirty="0"/>
          </a:p>
          <a:p>
            <a:r>
              <a:rPr lang="en-US" dirty="0"/>
              <a:t>These estimates may be available in guidance manuals, such as those mentioned earlier for stormwater and agricultural practices, or from other clearinghouse sources, such as the Center for Watershed Protection or USEPA.</a:t>
            </a:r>
          </a:p>
          <a:p>
            <a:endParaRPr lang="en-US" dirty="0"/>
          </a:p>
          <a:p>
            <a:r>
              <a:rPr lang="en-US" dirty="0"/>
              <a:t>You should use local or regional cost estimates when possible.  Otherwise, use most recent national estimates.</a:t>
            </a:r>
          </a:p>
          <a:p>
            <a:endParaRPr lang="en-US" dirty="0"/>
          </a:p>
          <a:p>
            <a:r>
              <a:rPr lang="en-US" b="1" dirty="0"/>
              <a:t>You can also use cost estimates to further develop BMP comparison metrics by calculating the per unit cost of pollutant removal.  </a:t>
            </a:r>
          </a:p>
          <a:p>
            <a:endParaRPr lang="en-US" dirty="0"/>
          </a:p>
          <a:p>
            <a:r>
              <a:rPr lang="en-US" dirty="0"/>
              <a:t>Using the area cost of the BMP (e.g. $/acre), you can deduce the unit cost of removing the pollutant (e.g., $/pound of X removed).</a:t>
            </a:r>
          </a:p>
          <a:p>
            <a:endParaRPr lang="en-US" dirty="0"/>
          </a:p>
          <a:p>
            <a:endParaRPr lang="en-US" dirty="0"/>
          </a:p>
        </p:txBody>
      </p:sp>
      <p:sp>
        <p:nvSpPr>
          <p:cNvPr id="4" name="Slide Number Placeholder 3"/>
          <p:cNvSpPr>
            <a:spLocks noGrp="1"/>
          </p:cNvSpPr>
          <p:nvPr>
            <p:ph type="sldNum" sz="quarter" idx="5"/>
          </p:nvPr>
        </p:nvSpPr>
        <p:spPr/>
        <p:txBody>
          <a:bodyPr/>
          <a:lstStyle/>
          <a:p>
            <a:fld id="{3C54A900-AEAD-40D7-A06B-2BEA5DC5B694}" type="slidenum">
              <a:rPr lang="en-US" smtClean="0"/>
              <a:t>26</a:t>
            </a:fld>
            <a:endParaRPr lang="en-US"/>
          </a:p>
        </p:txBody>
      </p:sp>
    </p:spTree>
    <p:extLst>
      <p:ext uri="{BB962C8B-B14F-4D97-AF65-F5344CB8AC3E}">
        <p14:creationId xmlns:p14="http://schemas.microsoft.com/office/powerpoint/2010/main" val="2216266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Most BMPs will require ongoing maintenance to ensure their continued effectiveness.  Consider who will be responsible and how to ensure that it takes place.</a:t>
            </a:r>
          </a:p>
          <a:p>
            <a:endParaRPr lang="en-US" dirty="0"/>
          </a:p>
          <a:p>
            <a:r>
              <a:rPr lang="en-US" dirty="0"/>
              <a:t>Maintenance of BMPs on private property is usually the responsibility of the property owner, but MS4-permitted communities assume responsibility for structures on private properties.</a:t>
            </a:r>
          </a:p>
          <a:p>
            <a:endParaRPr lang="en-US" dirty="0"/>
          </a:p>
        </p:txBody>
      </p:sp>
      <p:sp>
        <p:nvSpPr>
          <p:cNvPr id="4" name="Slide Number Placeholder 3"/>
          <p:cNvSpPr>
            <a:spLocks noGrp="1"/>
          </p:cNvSpPr>
          <p:nvPr>
            <p:ph type="sldNum" sz="quarter" idx="5"/>
          </p:nvPr>
        </p:nvSpPr>
        <p:spPr/>
        <p:txBody>
          <a:bodyPr/>
          <a:lstStyle/>
          <a:p>
            <a:fld id="{3C54A900-AEAD-40D7-A06B-2BEA5DC5B694}" type="slidenum">
              <a:rPr lang="en-US" smtClean="0"/>
              <a:t>27</a:t>
            </a:fld>
            <a:endParaRPr lang="en-US"/>
          </a:p>
        </p:txBody>
      </p:sp>
    </p:spTree>
    <p:extLst>
      <p:ext uri="{BB962C8B-B14F-4D97-AF65-F5344CB8AC3E}">
        <p14:creationId xmlns:p14="http://schemas.microsoft.com/office/powerpoint/2010/main" val="10406215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a:t>Sometimes green infrastructure gets a bad rap because the practices are not maintained and therefore do not function properly.  For this reason, some communities limit their use.  </a:t>
            </a:r>
          </a:p>
          <a:p>
            <a:pPr defTabSz="939363">
              <a:defRPr/>
            </a:pPr>
            <a:endParaRPr lang="en-US" dirty="0"/>
          </a:p>
          <a:p>
            <a:pPr defTabSz="939363">
              <a:defRPr/>
            </a:pPr>
            <a:r>
              <a:rPr lang="en-US" dirty="0"/>
              <a:t>To avoid problems and encourage use of green infrastructure, maintenance requirements and agreements are essential and should be agreed upon at installation.  This photo shows an example of a bioretention area or rain garden that needs weeding to keep it attractive and maintain public support for this practice.</a:t>
            </a:r>
          </a:p>
          <a:p>
            <a:endParaRPr lang="en-US" dirty="0"/>
          </a:p>
          <a:p>
            <a:r>
              <a:rPr lang="en-US" dirty="0"/>
              <a:t>Other examples of maintenance concerns that need to be addressed are:</a:t>
            </a:r>
          </a:p>
          <a:p>
            <a:pPr marL="176131" indent="-176131">
              <a:buFont typeface="Arial" panose="020B0604020202020204" pitchFamily="34" charset="0"/>
              <a:buChar char="•"/>
            </a:pPr>
            <a:r>
              <a:rPr lang="en-US" dirty="0"/>
              <a:t>Inflows and outflows to slow or too fast</a:t>
            </a:r>
          </a:p>
          <a:p>
            <a:pPr marL="176131" indent="-176131">
              <a:buFont typeface="Arial" panose="020B0604020202020204" pitchFamily="34" charset="0"/>
              <a:buChar char="•"/>
            </a:pPr>
            <a:r>
              <a:rPr lang="en-US" dirty="0"/>
              <a:t>Drainage or clogging issues</a:t>
            </a:r>
          </a:p>
          <a:p>
            <a:pPr marL="176131" indent="-176131">
              <a:buFont typeface="Arial" panose="020B0604020202020204" pitchFamily="34" charset="0"/>
              <a:buChar char="•"/>
            </a:pPr>
            <a:r>
              <a:rPr lang="en-US" dirty="0"/>
              <a:t>Undesirable vegetation, such as weeds or invasive species</a:t>
            </a:r>
          </a:p>
          <a:p>
            <a:pPr marL="176131" indent="-176131">
              <a:buFont typeface="Arial" panose="020B0604020202020204" pitchFamily="34" charset="0"/>
              <a:buChar char="•"/>
            </a:pPr>
            <a:r>
              <a:rPr lang="en-US" dirty="0"/>
              <a:t>Too much sediment eroding into or out of the BMP</a:t>
            </a:r>
          </a:p>
          <a:p>
            <a:pPr marL="176131" indent="-176131">
              <a:buFont typeface="Arial" panose="020B0604020202020204" pitchFamily="34" charset="0"/>
              <a:buChar char="•"/>
            </a:pPr>
            <a:r>
              <a:rPr lang="en-US" dirty="0"/>
              <a:t>Trash that is carried in and trapped, becoming unsightly or interfering with practice effectiveness</a:t>
            </a:r>
          </a:p>
          <a:p>
            <a:pPr marL="176131" indent="-176131">
              <a:buFont typeface="Arial" panose="020B0604020202020204" pitchFamily="34" charset="0"/>
              <a:buChar char="•"/>
            </a:pPr>
            <a:r>
              <a:rPr lang="en-US" dirty="0"/>
              <a:t>Diverted or improper flow path into or out of practice can also diminish effectiveness</a:t>
            </a:r>
          </a:p>
          <a:p>
            <a:pPr marL="176131" indent="-176131">
              <a:buFont typeface="Arial" panose="020B0604020202020204" pitchFamily="34" charset="0"/>
              <a:buChar char="•"/>
            </a:pPr>
            <a:r>
              <a:rPr lang="en-US" dirty="0"/>
              <a:t>Structural failure of the practice</a:t>
            </a:r>
          </a:p>
          <a:p>
            <a:pPr marL="176131" indent="-176131">
              <a:buFont typeface="Arial" panose="020B0604020202020204" pitchFamily="34" charset="0"/>
              <a:buChar char="•"/>
            </a:pPr>
            <a:endParaRPr lang="en-US" dirty="0"/>
          </a:p>
          <a:p>
            <a:r>
              <a:rPr lang="en-US" dirty="0"/>
              <a:t>Ultimately, if maintenance issues continue, you may decide that the practice is inappropriate for the site.</a:t>
            </a:r>
          </a:p>
          <a:p>
            <a:endParaRPr lang="en-US" dirty="0"/>
          </a:p>
          <a:p>
            <a:endParaRPr lang="en-US" dirty="0"/>
          </a:p>
          <a:p>
            <a:pPr marL="176131" indent="-176131">
              <a:buFont typeface="Arial" panose="020B0604020202020204" pitchFamily="34" charset="0"/>
              <a:buChar char="•"/>
            </a:pPr>
            <a:endParaRPr lang="en-US" dirty="0"/>
          </a:p>
          <a:p>
            <a:pPr marL="176131" indent="-176131">
              <a:buFont typeface="Arial" panose="020B0604020202020204" pitchFamily="34" charset="0"/>
              <a:buChar char="•"/>
            </a:pPr>
            <a:endParaRPr lang="en-US" dirty="0"/>
          </a:p>
          <a:p>
            <a:endParaRPr lang="en-US" dirty="0"/>
          </a:p>
          <a:p>
            <a:pPr marL="176131" indent="-176131">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C54A900-AEAD-40D7-A06B-2BEA5DC5B694}" type="slidenum">
              <a:rPr lang="en-US" smtClean="0"/>
              <a:t>28</a:t>
            </a:fld>
            <a:endParaRPr lang="en-US"/>
          </a:p>
        </p:txBody>
      </p:sp>
    </p:spTree>
    <p:extLst>
      <p:ext uri="{BB962C8B-B14F-4D97-AF65-F5344CB8AC3E}">
        <p14:creationId xmlns:p14="http://schemas.microsoft.com/office/powerpoint/2010/main" val="36902222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also need to identify any legal or regulatory requirements and whether or not these pose significant constraints for the BMP under consideration.</a:t>
            </a:r>
          </a:p>
          <a:p>
            <a:endParaRPr lang="en-US" dirty="0"/>
          </a:p>
          <a:p>
            <a:r>
              <a:rPr lang="en-US" dirty="0"/>
              <a:t>For example, if the BMP involves work in the stream channel, you will be required to obtain a section 404 permit from the U.S. Army Corps of Engineers and a 401 permit from the state for “dredge and fill” activities.</a:t>
            </a:r>
          </a:p>
          <a:p>
            <a:endParaRPr lang="en-US" dirty="0"/>
          </a:p>
          <a:p>
            <a:r>
              <a:rPr lang="en-US" dirty="0"/>
              <a:t>Again, it is helpful to invite potential regulatory agency staff to a site visit to help with identifying legal hurdles to BMP implementation.  Module 5 of the Kentucky Watershed Academy will provide more insights from partnering agencies and organizations on this topic, as we will be hearing from representatives about their programs and the technical and financial assistance that they may be able to provide.</a:t>
            </a:r>
          </a:p>
        </p:txBody>
      </p:sp>
      <p:sp>
        <p:nvSpPr>
          <p:cNvPr id="4" name="Slide Number Placeholder 3"/>
          <p:cNvSpPr>
            <a:spLocks noGrp="1"/>
          </p:cNvSpPr>
          <p:nvPr>
            <p:ph type="sldNum" sz="quarter" idx="5"/>
          </p:nvPr>
        </p:nvSpPr>
        <p:spPr/>
        <p:txBody>
          <a:bodyPr/>
          <a:lstStyle/>
          <a:p>
            <a:fld id="{3C54A900-AEAD-40D7-A06B-2BEA5DC5B694}" type="slidenum">
              <a:rPr lang="en-US" smtClean="0"/>
              <a:t>29</a:t>
            </a:fld>
            <a:endParaRPr lang="en-US"/>
          </a:p>
        </p:txBody>
      </p:sp>
    </p:spTree>
    <p:extLst>
      <p:ext uri="{BB962C8B-B14F-4D97-AF65-F5344CB8AC3E}">
        <p14:creationId xmlns:p14="http://schemas.microsoft.com/office/powerpoint/2010/main" val="1212965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let’s make sure that we are clear on what we mean by BMP or “best management practice.”</a:t>
            </a:r>
          </a:p>
        </p:txBody>
      </p:sp>
      <p:sp>
        <p:nvSpPr>
          <p:cNvPr id="4" name="Slide Number Placeholder 3"/>
          <p:cNvSpPr>
            <a:spLocks noGrp="1"/>
          </p:cNvSpPr>
          <p:nvPr>
            <p:ph type="sldNum" sz="quarter" idx="5"/>
          </p:nvPr>
        </p:nvSpPr>
        <p:spPr/>
        <p:txBody>
          <a:bodyPr/>
          <a:lstStyle/>
          <a:p>
            <a:fld id="{3C54A900-AEAD-40D7-A06B-2BEA5DC5B694}" type="slidenum">
              <a:rPr lang="en-US" smtClean="0"/>
              <a:t>3</a:t>
            </a:fld>
            <a:endParaRPr lang="en-US"/>
          </a:p>
        </p:txBody>
      </p:sp>
    </p:spTree>
    <p:extLst>
      <p:ext uri="{BB962C8B-B14F-4D97-AF65-F5344CB8AC3E}">
        <p14:creationId xmlns:p14="http://schemas.microsoft.com/office/powerpoint/2010/main" val="15157252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Ultimately, community support and social acceptance can really help drive which BMPs are utilized.</a:t>
            </a:r>
          </a:p>
          <a:p>
            <a:endParaRPr lang="en-US" dirty="0"/>
          </a:p>
          <a:p>
            <a:r>
              <a:rPr lang="en-US" dirty="0"/>
              <a:t>How is the practice perceived by nearby landowners?  Is there support or resistance?</a:t>
            </a:r>
          </a:p>
          <a:p>
            <a:endParaRPr lang="en-US" dirty="0"/>
          </a:p>
          <a:p>
            <a:r>
              <a:rPr lang="en-US" dirty="0"/>
              <a:t>If it’s resisted, why?  Are there potential nuisances associated with it that need to be explained or addressed such as ponded water, weed growth or mosquito outbreaks?</a:t>
            </a:r>
          </a:p>
          <a:p>
            <a:endParaRPr lang="en-US" dirty="0"/>
          </a:p>
          <a:p>
            <a:r>
              <a:rPr lang="en-US" dirty="0"/>
              <a:t>Is it possible to address some of these issues through more strategic practice placement (i.e., away from busy neighborhoods) or adding recreational features to draw people in and help them better understand and feel comfortable with the practice?</a:t>
            </a:r>
          </a:p>
          <a:p>
            <a:endParaRPr lang="en-US" dirty="0"/>
          </a:p>
          <a:p>
            <a:r>
              <a:rPr lang="en-US" dirty="0"/>
              <a:t>Can you involve residents in open discussion activities that help tailor project selection and design to local sensibilities?</a:t>
            </a:r>
          </a:p>
          <a:p>
            <a:endParaRPr lang="en-US" dirty="0"/>
          </a:p>
          <a:p>
            <a:r>
              <a:rPr lang="en-US" dirty="0"/>
              <a:t>And, is the BMP project compatible with current planning objectives?</a:t>
            </a:r>
          </a:p>
        </p:txBody>
      </p:sp>
      <p:sp>
        <p:nvSpPr>
          <p:cNvPr id="4" name="Slide Number Placeholder 3"/>
          <p:cNvSpPr>
            <a:spLocks noGrp="1"/>
          </p:cNvSpPr>
          <p:nvPr>
            <p:ph type="sldNum" sz="quarter" idx="5"/>
          </p:nvPr>
        </p:nvSpPr>
        <p:spPr/>
        <p:txBody>
          <a:bodyPr/>
          <a:lstStyle/>
          <a:p>
            <a:fld id="{3C54A900-AEAD-40D7-A06B-2BEA5DC5B694}" type="slidenum">
              <a:rPr lang="en-US" smtClean="0"/>
              <a:t>30</a:t>
            </a:fld>
            <a:endParaRPr lang="en-US"/>
          </a:p>
        </p:txBody>
      </p:sp>
    </p:spTree>
    <p:extLst>
      <p:ext uri="{BB962C8B-B14F-4D97-AF65-F5344CB8AC3E}">
        <p14:creationId xmlns:p14="http://schemas.microsoft.com/office/powerpoint/2010/main" val="12554474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Some practices may help reduce pollutants in addition to those targeted.  These secondary or added benefits can help make a BMP more favorable in the selection process.</a:t>
            </a:r>
          </a:p>
          <a:p>
            <a:endParaRPr lang="en-US" dirty="0"/>
          </a:p>
          <a:p>
            <a:r>
              <a:rPr lang="en-US" dirty="0"/>
              <a:t>For example, erosion control measures for reduced sediment loading can also reduce phosphorus that is adsorbed to silt and clay particles.  Therefore, an erosion control practice such as </a:t>
            </a:r>
            <a:r>
              <a:rPr lang="en-US" u="sng" dirty="0"/>
              <a:t>grassed buffer strips </a:t>
            </a:r>
            <a:r>
              <a:rPr lang="en-US" dirty="0"/>
              <a:t>may help reduce sediment loads, as well as the transport of particulate phosphorus.</a:t>
            </a:r>
          </a:p>
          <a:p>
            <a:endParaRPr lang="en-US" dirty="0"/>
          </a:p>
          <a:p>
            <a:r>
              <a:rPr lang="en-US" dirty="0"/>
              <a:t>Habitat enhancement is another potential secondary benefit of some BMPs.</a:t>
            </a:r>
          </a:p>
          <a:p>
            <a:r>
              <a:rPr lang="en-US" dirty="0"/>
              <a:t>For example, a </a:t>
            </a:r>
            <a:r>
              <a:rPr lang="en-US" u="sng" dirty="0"/>
              <a:t>riparian buffer </a:t>
            </a:r>
            <a:r>
              <a:rPr lang="en-US" dirty="0"/>
              <a:t>to reduce sediment and nutrient loading can also create a habitat corridor for birds and other wildlife, as well as providing shading for the stream and possible recreational features.</a:t>
            </a:r>
          </a:p>
          <a:p>
            <a:endParaRPr lang="en-US" dirty="0"/>
          </a:p>
          <a:p>
            <a:r>
              <a:rPr lang="en-US" b="1" dirty="0"/>
              <a:t>OR, while reducing the targeted pollutant, a practice may inadvertently increase the contributions of a different pollutant.</a:t>
            </a:r>
          </a:p>
          <a:p>
            <a:endParaRPr lang="en-US" dirty="0"/>
          </a:p>
          <a:p>
            <a:r>
              <a:rPr lang="en-US" dirty="0"/>
              <a:t>An example would be the </a:t>
            </a:r>
            <a:r>
              <a:rPr lang="en-US" u="sng" dirty="0"/>
              <a:t>use of conservation tillage </a:t>
            </a:r>
            <a:r>
              <a:rPr lang="en-US" dirty="0"/>
              <a:t>to reduce soil erosion.  This practice can create larger soil pore spaces, or porosity, which enables increased nitrate leaching through the soil.  In these situations, it is especially important to be mindful of the amount and timing of fertilizer additions to crops.</a:t>
            </a:r>
          </a:p>
          <a:p>
            <a:endParaRPr lang="en-US" dirty="0"/>
          </a:p>
          <a:p>
            <a:r>
              <a:rPr lang="en-US" dirty="0"/>
              <a:t>Or, a </a:t>
            </a:r>
            <a:r>
              <a:rPr lang="en-US" u="sng" dirty="0"/>
              <a:t>stormwater BMP could exacerbate peak flows</a:t>
            </a:r>
            <a:r>
              <a:rPr lang="en-US" dirty="0"/>
              <a:t> if the timing of its stormwater release coincides with delayed upstream flows.</a:t>
            </a:r>
          </a:p>
          <a:p>
            <a:endParaRPr lang="en-US" dirty="0"/>
          </a:p>
        </p:txBody>
      </p:sp>
      <p:sp>
        <p:nvSpPr>
          <p:cNvPr id="4" name="Slide Number Placeholder 3"/>
          <p:cNvSpPr>
            <a:spLocks noGrp="1"/>
          </p:cNvSpPr>
          <p:nvPr>
            <p:ph type="sldNum" sz="quarter" idx="5"/>
          </p:nvPr>
        </p:nvSpPr>
        <p:spPr/>
        <p:txBody>
          <a:bodyPr/>
          <a:lstStyle/>
          <a:p>
            <a:fld id="{3C54A900-AEAD-40D7-A06B-2BEA5DC5B694}" type="slidenum">
              <a:rPr lang="en-US" smtClean="0"/>
              <a:t>31</a:t>
            </a:fld>
            <a:endParaRPr lang="en-US"/>
          </a:p>
        </p:txBody>
      </p:sp>
    </p:spTree>
    <p:extLst>
      <p:ext uri="{BB962C8B-B14F-4D97-AF65-F5344CB8AC3E}">
        <p14:creationId xmlns:p14="http://schemas.microsoft.com/office/powerpoint/2010/main" val="10280934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Multiple BMPs can be combined to achieve greater load reductions.  When the same runoff is treated by more than one practice, the configuration is referred to as a treatment train.</a:t>
            </a:r>
          </a:p>
          <a:p>
            <a:endParaRPr lang="en-US" dirty="0"/>
          </a:p>
          <a:p>
            <a:r>
              <a:rPr lang="en-US" dirty="0"/>
              <a:t>This approach may apply to on-site and regional BMPs that work together to remove pollutants using combinations of hydraulic, physical, biological and chemical methods.</a:t>
            </a:r>
          </a:p>
          <a:p>
            <a:endParaRPr lang="en-US" dirty="0"/>
          </a:p>
          <a:p>
            <a:r>
              <a:rPr lang="en-US" dirty="0"/>
              <a:t>In this example, several approaches are used to reduce pollutants before the water enters the receiving waterbody.</a:t>
            </a:r>
          </a:p>
          <a:p>
            <a:endParaRPr lang="en-US" dirty="0"/>
          </a:p>
          <a:p>
            <a:r>
              <a:rPr lang="en-US" b="1" dirty="0"/>
              <a:t>Pollution Prevention </a:t>
            </a:r>
            <a:r>
              <a:rPr lang="en-US" dirty="0"/>
              <a:t>is encouraged by </a:t>
            </a:r>
            <a:r>
              <a:rPr lang="en-US" u="sng" dirty="0"/>
              <a:t>pet waste collection stations</a:t>
            </a:r>
            <a:r>
              <a:rPr lang="en-US" dirty="0"/>
              <a:t>.</a:t>
            </a:r>
          </a:p>
          <a:p>
            <a:endParaRPr lang="en-US" dirty="0"/>
          </a:p>
          <a:p>
            <a:r>
              <a:rPr lang="en-US" b="1" dirty="0"/>
              <a:t>Source Control</a:t>
            </a:r>
            <a:r>
              <a:rPr lang="en-US" dirty="0"/>
              <a:t> is achieved through </a:t>
            </a:r>
            <a:r>
              <a:rPr lang="en-US" u="sng" dirty="0"/>
              <a:t>street sweeping</a:t>
            </a:r>
            <a:r>
              <a:rPr lang="en-US" dirty="0"/>
              <a:t>.</a:t>
            </a:r>
          </a:p>
          <a:p>
            <a:endParaRPr lang="en-US" dirty="0"/>
          </a:p>
          <a:p>
            <a:r>
              <a:rPr lang="en-US" b="1" dirty="0"/>
              <a:t>On-Site Treatment </a:t>
            </a:r>
            <a:r>
              <a:rPr lang="en-US" dirty="0"/>
              <a:t>is accomplished through </a:t>
            </a:r>
            <a:r>
              <a:rPr lang="en-US" u="sng" dirty="0"/>
              <a:t>parking lot </a:t>
            </a:r>
            <a:r>
              <a:rPr lang="en-US" u="sng" dirty="0" err="1"/>
              <a:t>bioinfiltration</a:t>
            </a:r>
            <a:r>
              <a:rPr lang="en-US" u="sng" dirty="0"/>
              <a:t> areas</a:t>
            </a:r>
            <a:r>
              <a:rPr lang="en-US" dirty="0"/>
              <a:t>.</a:t>
            </a:r>
          </a:p>
          <a:p>
            <a:endParaRPr lang="en-US" dirty="0"/>
          </a:p>
          <a:p>
            <a:r>
              <a:rPr lang="en-US" dirty="0"/>
              <a:t>A </a:t>
            </a:r>
            <a:r>
              <a:rPr lang="en-US" b="1" dirty="0"/>
              <a:t>Regional Structure </a:t>
            </a:r>
            <a:r>
              <a:rPr lang="en-US" dirty="0"/>
              <a:t>allows additional infiltration and settling before the water flows into the </a:t>
            </a:r>
            <a:r>
              <a:rPr lang="en-US" b="1" dirty="0"/>
              <a:t>Receiving Water</a:t>
            </a:r>
            <a:r>
              <a:rPr lang="en-US" dirty="0"/>
              <a:t>.</a:t>
            </a:r>
          </a:p>
          <a:p>
            <a:endParaRPr lang="en-US" dirty="0"/>
          </a:p>
          <a:p>
            <a:r>
              <a:rPr lang="en-US" dirty="0"/>
              <a:t>It is important to realize that the effectiveness of treatment train practices is not necessarily cumulative.  A second practice may treat an already reduced load after the runoff has been pre-treated, so it is inaccurate to simply add associated load reductions to predict an overall reduction.</a:t>
            </a:r>
          </a:p>
        </p:txBody>
      </p:sp>
      <p:sp>
        <p:nvSpPr>
          <p:cNvPr id="4" name="Slide Number Placeholder 3"/>
          <p:cNvSpPr>
            <a:spLocks noGrp="1"/>
          </p:cNvSpPr>
          <p:nvPr>
            <p:ph type="sldNum" sz="quarter" idx="5"/>
          </p:nvPr>
        </p:nvSpPr>
        <p:spPr/>
        <p:txBody>
          <a:bodyPr/>
          <a:lstStyle/>
          <a:p>
            <a:fld id="{3C54A900-AEAD-40D7-A06B-2BEA5DC5B694}" type="slidenum">
              <a:rPr lang="en-US" smtClean="0"/>
              <a:t>32</a:t>
            </a:fld>
            <a:endParaRPr lang="en-US"/>
          </a:p>
        </p:txBody>
      </p:sp>
    </p:spTree>
    <p:extLst>
      <p:ext uri="{BB962C8B-B14F-4D97-AF65-F5344CB8AC3E}">
        <p14:creationId xmlns:p14="http://schemas.microsoft.com/office/powerpoint/2010/main" val="21559564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Once you have collected all of this information, it may be helpful for you to create a ranking table with the criteria you’ve considered.</a:t>
            </a:r>
          </a:p>
          <a:p>
            <a:endParaRPr lang="en-US" dirty="0"/>
          </a:p>
          <a:p>
            <a:r>
              <a:rPr lang="en-US" dirty="0"/>
              <a:t>This example provides subjective rankings of 1 to 4, with 1 being the lowest rating and 4 the highest.  It assumed the proper installation and maintenance of BMPs and accompanying education and outreach to encourage adoption.</a:t>
            </a:r>
          </a:p>
          <a:p>
            <a:endParaRPr lang="en-US" dirty="0"/>
          </a:p>
          <a:p>
            <a:r>
              <a:rPr lang="en-US" dirty="0"/>
              <a:t>Averages of BMP scores can help with selecting practices to implement.</a:t>
            </a:r>
          </a:p>
          <a:p>
            <a:endParaRPr lang="en-US" dirty="0"/>
          </a:p>
          <a:p>
            <a:r>
              <a:rPr lang="en-US" dirty="0"/>
              <a:t>You can present these summary scores to your stakeholder groups to assist them with the final selection process.</a:t>
            </a:r>
          </a:p>
          <a:p>
            <a:endParaRPr lang="en-US" dirty="0"/>
          </a:p>
          <a:p>
            <a:r>
              <a:rPr lang="en-US" dirty="0"/>
              <a:t>If they disagree with some of the ratings, be sure to make changes to reflect the local input.</a:t>
            </a:r>
          </a:p>
        </p:txBody>
      </p:sp>
      <p:sp>
        <p:nvSpPr>
          <p:cNvPr id="4" name="Slide Number Placeholder 3"/>
          <p:cNvSpPr>
            <a:spLocks noGrp="1"/>
          </p:cNvSpPr>
          <p:nvPr>
            <p:ph type="sldNum" sz="quarter" idx="5"/>
          </p:nvPr>
        </p:nvSpPr>
        <p:spPr/>
        <p:txBody>
          <a:bodyPr/>
          <a:lstStyle/>
          <a:p>
            <a:fld id="{3C54A900-AEAD-40D7-A06B-2BEA5DC5B694}" type="slidenum">
              <a:rPr lang="en-US" smtClean="0"/>
              <a:t>33</a:t>
            </a:fld>
            <a:endParaRPr lang="en-US"/>
          </a:p>
        </p:txBody>
      </p:sp>
    </p:spTree>
    <p:extLst>
      <p:ext uri="{BB962C8B-B14F-4D97-AF65-F5344CB8AC3E}">
        <p14:creationId xmlns:p14="http://schemas.microsoft.com/office/powerpoint/2010/main" val="26185817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delve further into the stakeholder partnership discussion in the next module on Chapter 5, but it is important to include these groups and individuals in the BMP selection process.</a:t>
            </a:r>
          </a:p>
          <a:p>
            <a:endParaRPr lang="en-US" dirty="0"/>
          </a:p>
          <a:p>
            <a:r>
              <a:rPr lang="en-US" b="1" dirty="0"/>
              <a:t>First and foremost are local leaders and community residents.  Watershed projects should be community-driven to better ensure their long-term acceptance and success.</a:t>
            </a:r>
          </a:p>
          <a:p>
            <a:endParaRPr lang="en-US" dirty="0"/>
          </a:p>
          <a:p>
            <a:r>
              <a:rPr lang="en-US" dirty="0"/>
              <a:t>When making BMP decisions, it is also important to have representatives present who can answer questions that may arise about construction, maintenance, cost or other issues.</a:t>
            </a:r>
          </a:p>
          <a:p>
            <a:endParaRPr lang="en-US" dirty="0"/>
          </a:p>
          <a:p>
            <a:r>
              <a:rPr lang="en-US" dirty="0"/>
              <a:t>For example, if some in the farming community are not familiar with a proposed practice, it would be helpful to have a Soil Conservation District representative or NRCS agent present to explain how it works and help increase familiarity and confidence in using it.  </a:t>
            </a:r>
            <a:r>
              <a:rPr lang="en-US" b="1" dirty="0"/>
              <a:t>The better that you ensure initial questions and concerns are adequately addressed, the more likely the practice will be implemented.</a:t>
            </a:r>
          </a:p>
          <a:p>
            <a:endParaRPr lang="en-US" dirty="0"/>
          </a:p>
          <a:p>
            <a:endParaRPr lang="en-US" dirty="0"/>
          </a:p>
        </p:txBody>
      </p:sp>
      <p:sp>
        <p:nvSpPr>
          <p:cNvPr id="4" name="Slide Number Placeholder 3"/>
          <p:cNvSpPr>
            <a:spLocks noGrp="1"/>
          </p:cNvSpPr>
          <p:nvPr>
            <p:ph type="sldNum" sz="quarter" idx="5"/>
          </p:nvPr>
        </p:nvSpPr>
        <p:spPr/>
        <p:txBody>
          <a:bodyPr/>
          <a:lstStyle/>
          <a:p>
            <a:fld id="{3C54A900-AEAD-40D7-A06B-2BEA5DC5B694}" type="slidenum">
              <a:rPr lang="en-US" smtClean="0"/>
              <a:t>34</a:t>
            </a:fld>
            <a:endParaRPr lang="en-US"/>
          </a:p>
        </p:txBody>
      </p:sp>
    </p:spTree>
    <p:extLst>
      <p:ext uri="{BB962C8B-B14F-4D97-AF65-F5344CB8AC3E}">
        <p14:creationId xmlns:p14="http://schemas.microsoft.com/office/powerpoint/2010/main" val="13590533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final selection process, you will evaluate the candidate practices using either a spreadsheet or modeling tools to evaluate relative load reductions, costs and benefits, social acceptance and other criteria to come up with your listing of final management strategies.</a:t>
            </a:r>
          </a:p>
        </p:txBody>
      </p:sp>
      <p:sp>
        <p:nvSpPr>
          <p:cNvPr id="4" name="Slide Number Placeholder 3"/>
          <p:cNvSpPr>
            <a:spLocks noGrp="1"/>
          </p:cNvSpPr>
          <p:nvPr>
            <p:ph type="sldNum" sz="quarter" idx="5"/>
          </p:nvPr>
        </p:nvSpPr>
        <p:spPr/>
        <p:txBody>
          <a:bodyPr/>
          <a:lstStyle/>
          <a:p>
            <a:fld id="{3C54A900-AEAD-40D7-A06B-2BEA5DC5B694}" type="slidenum">
              <a:rPr lang="en-US" smtClean="0"/>
              <a:t>35</a:t>
            </a:fld>
            <a:endParaRPr lang="en-US"/>
          </a:p>
        </p:txBody>
      </p:sp>
    </p:spTree>
    <p:extLst>
      <p:ext uri="{BB962C8B-B14F-4D97-AF65-F5344CB8AC3E}">
        <p14:creationId xmlns:p14="http://schemas.microsoft.com/office/powerpoint/2010/main" val="19128492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developing BMPs for watersheds with multiple sources, make sure that your final selections address all major sources and are complementary.</a:t>
            </a:r>
          </a:p>
          <a:p>
            <a:endParaRPr lang="en-US" dirty="0"/>
          </a:p>
          <a:p>
            <a:r>
              <a:rPr lang="en-US" dirty="0"/>
              <a:t>By working from upstream, headwater areas to downstream areas, you may be able to demonstrate earlier successes than can help build support for continued efforts.</a:t>
            </a:r>
          </a:p>
          <a:p>
            <a:endParaRPr lang="en-US" dirty="0"/>
          </a:p>
          <a:p>
            <a:r>
              <a:rPr lang="en-US" dirty="0"/>
              <a:t>Downstream projects can be adjusted and developed based on previous, headwater results.</a:t>
            </a:r>
          </a:p>
        </p:txBody>
      </p:sp>
      <p:sp>
        <p:nvSpPr>
          <p:cNvPr id="4" name="Slide Number Placeholder 3"/>
          <p:cNvSpPr>
            <a:spLocks noGrp="1"/>
          </p:cNvSpPr>
          <p:nvPr>
            <p:ph type="sldNum" sz="quarter" idx="5"/>
          </p:nvPr>
        </p:nvSpPr>
        <p:spPr/>
        <p:txBody>
          <a:bodyPr/>
          <a:lstStyle/>
          <a:p>
            <a:fld id="{3C54A900-AEAD-40D7-A06B-2BEA5DC5B694}" type="slidenum">
              <a:rPr lang="en-US" smtClean="0"/>
              <a:t>36</a:t>
            </a:fld>
            <a:endParaRPr lang="en-US"/>
          </a:p>
        </p:txBody>
      </p:sp>
    </p:spTree>
    <p:extLst>
      <p:ext uri="{BB962C8B-B14F-4D97-AF65-F5344CB8AC3E}">
        <p14:creationId xmlns:p14="http://schemas.microsoft.com/office/powerpoint/2010/main" val="39345724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summary, a watershed planning mindset recognizes the limited resources of time, people and money, with the aim being to select the most effective and efficient solutions to achieve water quality goals.</a:t>
            </a:r>
          </a:p>
          <a:p>
            <a:endParaRPr lang="en-US" dirty="0"/>
          </a:p>
          <a:p>
            <a:r>
              <a:rPr lang="en-US" dirty="0"/>
              <a:t>Being mindful of these general, overarching considerations will help in making realistic recommendations for </a:t>
            </a:r>
            <a:r>
              <a:rPr lang="en-US"/>
              <a:t>your watershed area.</a:t>
            </a:r>
            <a:endParaRPr lang="en-US" dirty="0"/>
          </a:p>
        </p:txBody>
      </p:sp>
      <p:sp>
        <p:nvSpPr>
          <p:cNvPr id="4" name="Slide Number Placeholder 3"/>
          <p:cNvSpPr>
            <a:spLocks noGrp="1"/>
          </p:cNvSpPr>
          <p:nvPr>
            <p:ph type="sldNum" sz="quarter" idx="5"/>
          </p:nvPr>
        </p:nvSpPr>
        <p:spPr/>
        <p:txBody>
          <a:bodyPr/>
          <a:lstStyle/>
          <a:p>
            <a:pPr defTabSz="469682">
              <a:defRPr/>
            </a:pPr>
            <a:fld id="{7E1573F1-F95D-403A-A47C-A1143ABC9F0B}" type="slidenum">
              <a:rPr lang="en-US">
                <a:solidFill>
                  <a:prstClr val="black"/>
                </a:solidFill>
                <a:latin typeface="Calibri" panose="020F0502020204030204"/>
              </a:rPr>
              <a:pPr defTabSz="469682">
                <a:defRPr/>
              </a:pPr>
              <a:t>37</a:t>
            </a:fld>
            <a:endParaRPr lang="en-US">
              <a:solidFill>
                <a:prstClr val="black"/>
              </a:solidFill>
              <a:latin typeface="Calibri" panose="020F0502020204030204"/>
            </a:endParaRPr>
          </a:p>
        </p:txBody>
      </p:sp>
    </p:spTree>
    <p:extLst>
      <p:ext uri="{BB962C8B-B14F-4D97-AF65-F5344CB8AC3E}">
        <p14:creationId xmlns:p14="http://schemas.microsoft.com/office/powerpoint/2010/main" val="2526020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Management measures help control the pollutant loads to receiving water resources in multiple ways.</a:t>
            </a:r>
          </a:p>
          <a:p>
            <a:endParaRPr lang="en-US" dirty="0"/>
          </a:p>
          <a:p>
            <a:pPr marL="176131" indent="-176131">
              <a:buFontTx/>
              <a:buChar char="-"/>
            </a:pPr>
            <a:r>
              <a:rPr lang="en-US" b="1" dirty="0"/>
              <a:t>Reduce the availability of pollutants by limiting their application or use </a:t>
            </a:r>
            <a:r>
              <a:rPr lang="en-US" dirty="0"/>
              <a:t>(Example: reduced fertilizer or manure application to crops)</a:t>
            </a:r>
          </a:p>
          <a:p>
            <a:pPr marL="176131" indent="-176131">
              <a:buFontTx/>
              <a:buChar char="-"/>
            </a:pPr>
            <a:r>
              <a:rPr lang="en-US" b="1" dirty="0"/>
              <a:t>Reduce the pollutants generated by the activity </a:t>
            </a:r>
            <a:r>
              <a:rPr lang="en-US" dirty="0"/>
              <a:t>(Example: erosion control seeding to hold soil in place)</a:t>
            </a:r>
          </a:p>
          <a:p>
            <a:pPr marL="176131" indent="-176131">
              <a:buFontTx/>
              <a:buChar char="-"/>
            </a:pPr>
            <a:r>
              <a:rPr lang="en-US" b="1" dirty="0"/>
              <a:t>Slow transport or delivery of pollutants by reducing the amount of water transported, or by causing the pollutant to be deposited near the point of origin</a:t>
            </a:r>
            <a:r>
              <a:rPr lang="en-US" b="0" dirty="0"/>
              <a:t> ( Example: routing runoff through grass swales to encourage infiltration)</a:t>
            </a:r>
            <a:endParaRPr lang="en-US" b="1" dirty="0"/>
          </a:p>
          <a:p>
            <a:pPr marL="176131" indent="-176131">
              <a:buFontTx/>
              <a:buChar char="-"/>
            </a:pPr>
            <a:r>
              <a:rPr lang="en-US" b="1" dirty="0"/>
              <a:t>Deposit the pollutant off-site before it reaches the waterbody</a:t>
            </a:r>
            <a:r>
              <a:rPr lang="en-US" b="0" dirty="0"/>
              <a:t> (Example: manure storage facilities contain manure for later use during appropriate application times)</a:t>
            </a:r>
            <a:endParaRPr lang="en-US" b="1" dirty="0"/>
          </a:p>
          <a:p>
            <a:pPr marL="176131" indent="-176131">
              <a:buFontTx/>
              <a:buChar char="-"/>
            </a:pPr>
            <a:r>
              <a:rPr lang="en-US" b="1" dirty="0"/>
              <a:t>Remediate or intercept the pollutant before or after it is delivered to the water resource through chemical or biological transformation</a:t>
            </a:r>
            <a:r>
              <a:rPr lang="en-US" b="0" dirty="0"/>
              <a:t> (Example: a stormwater wetland cell traps and utilizes nutrients through natural processes)</a:t>
            </a:r>
            <a:endParaRPr lang="en-US" b="1" dirty="0"/>
          </a:p>
          <a:p>
            <a:pPr marL="176131" indent="-176131">
              <a:buFontTx/>
              <a:buChar char="-"/>
            </a:pPr>
            <a:endParaRPr lang="en-US" dirty="0"/>
          </a:p>
          <a:p>
            <a:r>
              <a:rPr lang="en-US" dirty="0"/>
              <a:t>Source: Handbook for Developing Watershed Plans to Restore and Protect Our Waters, USEPA</a:t>
            </a:r>
          </a:p>
          <a:p>
            <a:pPr marL="176131" indent="-176131">
              <a:buFontTx/>
              <a:buChar char="-"/>
            </a:pPr>
            <a:endParaRPr lang="en-US" dirty="0"/>
          </a:p>
          <a:p>
            <a:pPr marL="176131" indent="-176131">
              <a:buFontTx/>
              <a:buChar char="-"/>
            </a:pPr>
            <a:endParaRPr lang="en-US" dirty="0"/>
          </a:p>
        </p:txBody>
      </p:sp>
      <p:sp>
        <p:nvSpPr>
          <p:cNvPr id="4" name="Slide Number Placeholder 3"/>
          <p:cNvSpPr>
            <a:spLocks noGrp="1"/>
          </p:cNvSpPr>
          <p:nvPr>
            <p:ph type="sldNum" sz="quarter" idx="5"/>
          </p:nvPr>
        </p:nvSpPr>
        <p:spPr/>
        <p:txBody>
          <a:bodyPr/>
          <a:lstStyle/>
          <a:p>
            <a:fld id="{3C54A900-AEAD-40D7-A06B-2BEA5DC5B694}" type="slidenum">
              <a:rPr lang="en-US" smtClean="0"/>
              <a:t>4</a:t>
            </a:fld>
            <a:endParaRPr lang="en-US"/>
          </a:p>
        </p:txBody>
      </p:sp>
    </p:spTree>
    <p:extLst>
      <p:ext uri="{BB962C8B-B14F-4D97-AF65-F5344CB8AC3E}">
        <p14:creationId xmlns:p14="http://schemas.microsoft.com/office/powerpoint/2010/main" val="3007921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BMPs can be classified so many different ways.  Two of these are </a:t>
            </a:r>
            <a:r>
              <a:rPr lang="en-US" b="1" dirty="0"/>
              <a:t>according to scale and type</a:t>
            </a:r>
            <a:r>
              <a:rPr lang="en-US" dirty="0"/>
              <a:t>.</a:t>
            </a:r>
          </a:p>
          <a:p>
            <a:endParaRPr lang="en-US" dirty="0"/>
          </a:p>
          <a:p>
            <a:r>
              <a:rPr lang="en-US" b="1" dirty="0"/>
              <a:t>Scale-based classification</a:t>
            </a:r>
            <a:r>
              <a:rPr lang="en-US" dirty="0"/>
              <a:t> is dependent on whether they are used on an </a:t>
            </a:r>
            <a:r>
              <a:rPr lang="en-US" b="1" dirty="0"/>
              <a:t>individual lot or land parcel</a:t>
            </a:r>
            <a:r>
              <a:rPr lang="en-US" dirty="0"/>
              <a:t>, installed </a:t>
            </a:r>
            <a:r>
              <a:rPr lang="en-US" b="1" dirty="0"/>
              <a:t>community-wide</a:t>
            </a:r>
            <a:r>
              <a:rPr lang="en-US" dirty="0"/>
              <a:t>, or applied at a </a:t>
            </a:r>
            <a:r>
              <a:rPr lang="en-US" b="1" dirty="0"/>
              <a:t>watershed scale</a:t>
            </a:r>
            <a:r>
              <a:rPr lang="en-US" dirty="0"/>
              <a:t>.</a:t>
            </a:r>
          </a:p>
          <a:p>
            <a:endParaRPr lang="en-US" dirty="0"/>
          </a:p>
          <a:p>
            <a:r>
              <a:rPr lang="en-US" dirty="0"/>
              <a:t>BMPs can also be categorized by whether their </a:t>
            </a:r>
            <a:r>
              <a:rPr lang="en-US" b="1" dirty="0"/>
              <a:t>structural form </a:t>
            </a:r>
            <a:r>
              <a:rPr lang="en-US" dirty="0"/>
              <a:t>relates to a </a:t>
            </a:r>
            <a:r>
              <a:rPr lang="en-US" b="1" dirty="0"/>
              <a:t>point (localized BMPs), a linear configuration, or over an area</a:t>
            </a:r>
            <a:r>
              <a:rPr lang="en-US" dirty="0"/>
              <a:t>.</a:t>
            </a:r>
          </a:p>
          <a:p>
            <a:endParaRPr lang="en-US" dirty="0"/>
          </a:p>
          <a:p>
            <a:r>
              <a:rPr lang="en-US" dirty="0"/>
              <a:t>In this graphic, you can see various stormwater BMPs located throughout an area (community), as well as by individual lots  The colors depict impervious surfaces (pink, beige and white with hash marks) and green spaces.  Runoff flow paths are indicated by arrows.  Urban BMPs are sited throughout the area, including vegetated swales, porous pavement, bioretention, green roofs and rain barrels.</a:t>
            </a:r>
          </a:p>
          <a:p>
            <a:endParaRPr lang="en-US" dirty="0"/>
          </a:p>
          <a:p>
            <a:r>
              <a:rPr lang="en-US" dirty="0"/>
              <a:t>Graphic Source: Site-Scale LID-BMPs Planning and Optimization in Residential Areas, </a:t>
            </a:r>
            <a:r>
              <a:rPr lang="en-US" dirty="0" err="1">
                <a:hlinkClick r:id="rId3"/>
              </a:rPr>
              <a:t>Luodan</a:t>
            </a:r>
            <a:r>
              <a:rPr lang="en-US" dirty="0">
                <a:hlinkClick r:id="rId3"/>
              </a:rPr>
              <a:t> You</a:t>
            </a:r>
            <a:r>
              <a:rPr lang="en-US" dirty="0"/>
              <a:t>; </a:t>
            </a:r>
            <a:r>
              <a:rPr lang="en-US" dirty="0" err="1">
                <a:hlinkClick r:id="rId4"/>
              </a:rPr>
              <a:t>Te</a:t>
            </a:r>
            <a:r>
              <a:rPr lang="en-US" dirty="0">
                <a:hlinkClick r:id="rId4"/>
              </a:rPr>
              <a:t> Xu</a:t>
            </a:r>
            <a:r>
              <a:rPr lang="en-US" dirty="0"/>
              <a:t>; </a:t>
            </a:r>
            <a:r>
              <a:rPr lang="en-US" dirty="0">
                <a:hlinkClick r:id="rId5"/>
              </a:rPr>
              <a:t>Xuhui Mao</a:t>
            </a:r>
            <a:r>
              <a:rPr lang="en-US" dirty="0"/>
              <a:t>; and </a:t>
            </a:r>
            <a:r>
              <a:rPr lang="en-US" dirty="0">
                <a:hlinkClick r:id="rId6"/>
              </a:rPr>
              <a:t>Haifeng Jia</a:t>
            </a:r>
            <a:r>
              <a:rPr lang="en-US" dirty="0"/>
              <a:t>, Ph.D., D.WRE</a:t>
            </a:r>
          </a:p>
          <a:p>
            <a:r>
              <a:rPr lang="en-US" dirty="0"/>
              <a:t>Journal of Sustainable Water in the Built Environment, Volume 5, Issue 1, February 2019</a:t>
            </a:r>
          </a:p>
        </p:txBody>
      </p:sp>
      <p:sp>
        <p:nvSpPr>
          <p:cNvPr id="4" name="Slide Number Placeholder 3"/>
          <p:cNvSpPr>
            <a:spLocks noGrp="1"/>
          </p:cNvSpPr>
          <p:nvPr>
            <p:ph type="sldNum" sz="quarter" idx="5"/>
          </p:nvPr>
        </p:nvSpPr>
        <p:spPr/>
        <p:txBody>
          <a:bodyPr/>
          <a:lstStyle/>
          <a:p>
            <a:pPr defTabSz="469682">
              <a:defRPr/>
            </a:pPr>
            <a:fld id="{7E1573F1-F95D-403A-A47C-A1143ABC9F0B}" type="slidenum">
              <a:rPr lang="en-US">
                <a:solidFill>
                  <a:prstClr val="black"/>
                </a:solidFill>
                <a:latin typeface="Calibri" panose="020F0502020204030204"/>
              </a:rPr>
              <a:pPr defTabSz="469682">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2766158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7708" y="4575391"/>
            <a:ext cx="5661660" cy="4317906"/>
          </a:xfrm>
        </p:spPr>
        <p:txBody>
          <a:bodyPr/>
          <a:lstStyle/>
          <a:p>
            <a:r>
              <a:rPr lang="en-US" b="1" dirty="0"/>
              <a:t>At the watershed scale, you assess the cumulative ability of BMPs to reduce the overall loading of a pollutant or multiple pollutants</a:t>
            </a:r>
            <a:r>
              <a:rPr lang="en-US" dirty="0"/>
              <a:t>.</a:t>
            </a:r>
          </a:p>
          <a:p>
            <a:endParaRPr lang="en-US" dirty="0"/>
          </a:p>
          <a:p>
            <a:pPr defTabSz="939363">
              <a:defRPr/>
            </a:pPr>
            <a:r>
              <a:rPr lang="en-US" dirty="0"/>
              <a:t>One online modeling tool available for this type of assessment is the </a:t>
            </a:r>
            <a:r>
              <a:rPr lang="en-US" b="1" dirty="0"/>
              <a:t>Soil and Water Assessment Tool (or SWAT)</a:t>
            </a:r>
            <a:r>
              <a:rPr lang="en-US" dirty="0"/>
              <a:t>, which was developed by the USDA.  It uses GIS capabilities to simulate land-based changes and their effects on water quantity and quality. SWAT is widely used in assessing soil erosion prevention and control, non-point source pollution control, and regional management in watersheds.</a:t>
            </a:r>
          </a:p>
          <a:p>
            <a:endParaRPr lang="en-US" dirty="0"/>
          </a:p>
          <a:p>
            <a:r>
              <a:rPr lang="en-US" dirty="0"/>
              <a:t>In this example, </a:t>
            </a:r>
            <a:r>
              <a:rPr lang="en-US" b="1" dirty="0"/>
              <a:t>5 types of BMPs were tested throughout a </a:t>
            </a:r>
            <a:r>
              <a:rPr lang="en-US" b="1" dirty="0" err="1"/>
              <a:t>subwatershed</a:t>
            </a:r>
            <a:r>
              <a:rPr lang="en-US" b="1" dirty="0"/>
              <a:t> of the Minnesota River Basin to see how they reduced sediment loading</a:t>
            </a:r>
            <a:r>
              <a:rPr lang="en-US" dirty="0"/>
              <a:t>.  Since the majority of the land use was either used for row crop or livestock production, the BMPs related to agricultural land coverage.  Water quality sampling data from 2001 through 2008 was used to calibrate a model predicting conditions in 2030, using BMP coverages, added urban land predictions and 2030 point source discharge estimates.</a:t>
            </a:r>
          </a:p>
          <a:p>
            <a:endParaRPr lang="en-US" dirty="0"/>
          </a:p>
          <a:p>
            <a:pPr defTabSz="939363">
              <a:defRPr/>
            </a:pPr>
            <a:r>
              <a:rPr lang="en-US" dirty="0"/>
              <a:t>Sources: Evaluation of a Watershed-Scale Model for BMP Implementation within a Lower Minnesota River Tributary, Adam </a:t>
            </a:r>
            <a:r>
              <a:rPr lang="en-US" dirty="0" err="1"/>
              <a:t>Freihoefer</a:t>
            </a:r>
            <a:r>
              <a:rPr lang="en-US" dirty="0"/>
              <a:t>, Metropolitan Council, 2010 Minnesota Water Resources Conference</a:t>
            </a:r>
          </a:p>
          <a:p>
            <a:pPr defTabSz="939363">
              <a:defRPr/>
            </a:pPr>
            <a:r>
              <a:rPr lang="en-US" dirty="0">
                <a:hlinkClick r:id="rId3"/>
              </a:rPr>
              <a:t>https://www.slideshare.net/adamfreihoefer/evaluation-of-a-watershedscale-model-for-bmp-implementation-within-a-lower-minnesota-river-tributary-17264244</a:t>
            </a:r>
            <a:endParaRPr lang="en-US" dirty="0"/>
          </a:p>
          <a:p>
            <a:pPr defTabSz="939363">
              <a:defRPr/>
            </a:pPr>
            <a:r>
              <a:rPr lang="en-US" dirty="0"/>
              <a:t>Soil and Water Assessment Tool, </a:t>
            </a:r>
            <a:r>
              <a:rPr lang="en-US" dirty="0">
                <a:hlinkClick r:id="rId4"/>
              </a:rPr>
              <a:t>https://swat.tamu.edu/</a:t>
            </a:r>
            <a:endParaRPr lang="en-US" dirty="0"/>
          </a:p>
          <a:p>
            <a:endParaRPr lang="en-US" dirty="0"/>
          </a:p>
        </p:txBody>
      </p:sp>
      <p:sp>
        <p:nvSpPr>
          <p:cNvPr id="4" name="Slide Number Placeholder 3"/>
          <p:cNvSpPr>
            <a:spLocks noGrp="1"/>
          </p:cNvSpPr>
          <p:nvPr>
            <p:ph type="sldNum" sz="quarter" idx="5"/>
          </p:nvPr>
        </p:nvSpPr>
        <p:spPr/>
        <p:txBody>
          <a:bodyPr/>
          <a:lstStyle/>
          <a:p>
            <a:fld id="{3C54A900-AEAD-40D7-A06B-2BEA5DC5B694}" type="slidenum">
              <a:rPr lang="en-US" smtClean="0"/>
              <a:t>6</a:t>
            </a:fld>
            <a:endParaRPr lang="en-US"/>
          </a:p>
        </p:txBody>
      </p:sp>
    </p:spTree>
    <p:extLst>
      <p:ext uri="{BB962C8B-B14F-4D97-AF65-F5344CB8AC3E}">
        <p14:creationId xmlns:p14="http://schemas.microsoft.com/office/powerpoint/2010/main" val="126641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localized or point BMPs include constructed wetlands, infiltration basins, bioretention structures, rain gardens and rain barrels, and wet and dry ponds.</a:t>
            </a:r>
          </a:p>
          <a:p>
            <a:endParaRPr lang="en-US" dirty="0"/>
          </a:p>
          <a:p>
            <a:r>
              <a:rPr lang="en-US" dirty="0"/>
              <a:t>These methods all capture and treat runoff at specific points in the watershed.</a:t>
            </a:r>
          </a:p>
        </p:txBody>
      </p:sp>
      <p:sp>
        <p:nvSpPr>
          <p:cNvPr id="4" name="Slide Number Placeholder 3"/>
          <p:cNvSpPr>
            <a:spLocks noGrp="1"/>
          </p:cNvSpPr>
          <p:nvPr>
            <p:ph type="sldNum" sz="quarter" idx="5"/>
          </p:nvPr>
        </p:nvSpPr>
        <p:spPr/>
        <p:txBody>
          <a:bodyPr/>
          <a:lstStyle/>
          <a:p>
            <a:pPr defTabSz="469682">
              <a:defRPr/>
            </a:pPr>
            <a:fld id="{7E1573F1-F95D-403A-A47C-A1143ABC9F0B}" type="slidenum">
              <a:rPr lang="en-US">
                <a:solidFill>
                  <a:prstClr val="black"/>
                </a:solidFill>
                <a:latin typeface="Calibri" panose="020F0502020204030204"/>
              </a:rPr>
              <a:pPr defTabSz="469682">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1900655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linear BMP is located adjacent to stream channels and therefore has a narrow, linear shape.</a:t>
            </a:r>
          </a:p>
          <a:p>
            <a:endParaRPr lang="en-US" dirty="0"/>
          </a:p>
          <a:p>
            <a:r>
              <a:rPr lang="en-US" dirty="0"/>
              <a:t>These BMPs can provide runoff filtration, nutrient uptake and added benefits, such as stream shading, wildlife habitat and aesthetic values.</a:t>
            </a:r>
          </a:p>
          <a:p>
            <a:endParaRPr lang="en-US" dirty="0"/>
          </a:p>
          <a:p>
            <a:r>
              <a:rPr lang="en-US" dirty="0"/>
              <a:t>Examples of linear BMPs include grassed swales, infiltration trenches, vegetated filter strips and enhanced riparian buffer zones.</a:t>
            </a:r>
          </a:p>
        </p:txBody>
      </p:sp>
      <p:sp>
        <p:nvSpPr>
          <p:cNvPr id="4" name="Slide Number Placeholder 3"/>
          <p:cNvSpPr>
            <a:spLocks noGrp="1"/>
          </p:cNvSpPr>
          <p:nvPr>
            <p:ph type="sldNum" sz="quarter" idx="5"/>
          </p:nvPr>
        </p:nvSpPr>
        <p:spPr/>
        <p:txBody>
          <a:bodyPr/>
          <a:lstStyle/>
          <a:p>
            <a:pPr defTabSz="469682">
              <a:defRPr/>
            </a:pPr>
            <a:fld id="{7E1573F1-F95D-403A-A47C-A1143ABC9F0B}" type="slidenum">
              <a:rPr lang="en-US">
                <a:solidFill>
                  <a:prstClr val="black"/>
                </a:solidFill>
                <a:latin typeface="Calibri" panose="020F0502020204030204"/>
              </a:rPr>
              <a:pPr defTabSz="469682">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236252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Broader, land-based strategies manage runoff from larger, less-defined areas.</a:t>
            </a:r>
          </a:p>
          <a:p>
            <a:endParaRPr lang="en-US" dirty="0"/>
          </a:p>
          <a:p>
            <a:r>
              <a:rPr lang="en-US" dirty="0"/>
              <a:t>Examples of area BMPs include green roofs, porous pavement and preserved natural areas.</a:t>
            </a:r>
          </a:p>
        </p:txBody>
      </p:sp>
      <p:sp>
        <p:nvSpPr>
          <p:cNvPr id="4" name="Slide Number Placeholder 3"/>
          <p:cNvSpPr>
            <a:spLocks noGrp="1"/>
          </p:cNvSpPr>
          <p:nvPr>
            <p:ph type="sldNum" sz="quarter" idx="5"/>
          </p:nvPr>
        </p:nvSpPr>
        <p:spPr/>
        <p:txBody>
          <a:bodyPr/>
          <a:lstStyle/>
          <a:p>
            <a:pPr defTabSz="469682">
              <a:defRPr/>
            </a:pPr>
            <a:fld id="{7E1573F1-F95D-403A-A47C-A1143ABC9F0B}" type="slidenum">
              <a:rPr lang="en-US">
                <a:solidFill>
                  <a:prstClr val="black"/>
                </a:solidFill>
                <a:latin typeface="Calibri" panose="020F0502020204030204"/>
              </a:rPr>
              <a:pPr defTabSz="469682">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40527863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gi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14.png"/><Relationship Id="rId4" Type="http://schemas.openxmlformats.org/officeDocument/2006/relationships/image" Target="../media/image3.gif"/></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34" name="Picture 10" descr="River 3D: catchment River 3D: catchment symbol,vector,illustration,diagram,template,base,ecosystem,aquatic,freshwater,marine,mountains river,streams,creeks,springs,water,table"/>
          <p:cNvPicPr>
            <a:picLocks noChangeAspect="1" noChangeArrowheads="1"/>
          </p:cNvPicPr>
          <p:nvPr userDrawn="1"/>
        </p:nvPicPr>
        <p:blipFill>
          <a:blip r:embed="rId2">
            <a:extLst>
              <a:ext uri="{BEBA8EAE-BF5A-486C-A8C5-ECC9F3942E4B}">
                <a14:imgProps xmlns:a14="http://schemas.microsoft.com/office/drawing/2010/main">
                  <a14:imgLayer>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914400" y="1966822"/>
            <a:ext cx="10363200" cy="3750183"/>
          </a:xfrm>
          <a:prstGeom prst="rect">
            <a:avLst/>
          </a:prstGeom>
          <a:noFill/>
          <a:effectLst>
            <a:outerShdw blurRad="50800" dist="50800" dir="5400000" algn="ctr" rotWithShape="0">
              <a:schemeClr val="bg1"/>
            </a:outerShdw>
          </a:effectLst>
        </p:spPr>
      </p:pic>
      <p:sp>
        <p:nvSpPr>
          <p:cNvPr id="2" name="Title 1"/>
          <p:cNvSpPr>
            <a:spLocks noGrp="1"/>
          </p:cNvSpPr>
          <p:nvPr>
            <p:ph type="ctrTitle"/>
          </p:nvPr>
        </p:nvSpPr>
        <p:spPr>
          <a:xfrm>
            <a:off x="914400" y="2865438"/>
            <a:ext cx="10363200" cy="1470025"/>
          </a:xfrm>
        </p:spPr>
        <p:txBody>
          <a:bodyPr>
            <a:normAutofit/>
          </a:bodyPr>
          <a:lstStyle>
            <a:lvl1pPr>
              <a:defRPr sz="4000"/>
            </a:lvl1pPr>
          </a:lstStyle>
          <a:p>
            <a:r>
              <a:rPr lang="en-US" dirty="0"/>
              <a:t>Click to edit Master title style</a:t>
            </a:r>
          </a:p>
        </p:txBody>
      </p:sp>
      <p:sp>
        <p:nvSpPr>
          <p:cNvPr id="11" name="Subtitle 2"/>
          <p:cNvSpPr>
            <a:spLocks noGrp="1"/>
          </p:cNvSpPr>
          <p:nvPr>
            <p:ph type="subTitle" idx="1"/>
          </p:nvPr>
        </p:nvSpPr>
        <p:spPr>
          <a:xfrm>
            <a:off x="1830404" y="4610670"/>
            <a:ext cx="8534400" cy="1106334"/>
          </a:xfrm>
        </p:spPr>
        <p:txBody>
          <a:bodyPr/>
          <a:lstStyle>
            <a:lvl1pPr marL="0" indent="0" algn="ctr">
              <a:buNone/>
              <a:defRPr>
                <a:solidFill>
                  <a:schemeClr val="tx2"/>
                </a:solidFill>
              </a:defRPr>
            </a:lvl1pPr>
          </a:lstStyle>
          <a:p>
            <a:r>
              <a:rPr lang="en-US" dirty="0"/>
              <a:t>Click to edit Master subtitle style</a:t>
            </a:r>
          </a:p>
        </p:txBody>
      </p:sp>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39662" y="287843"/>
            <a:ext cx="7833482" cy="1036673"/>
          </a:xfrm>
          <a:prstGeom prst="rect">
            <a:avLst/>
          </a:prstGeom>
        </p:spPr>
      </p:pic>
      <p:pic>
        <p:nvPicPr>
          <p:cNvPr id="1030" name="Picture 6" descr="Image result for KDOW logo"/>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993086" y="287843"/>
            <a:ext cx="1284514" cy="10652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EPA logo"/>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473848" y="6129863"/>
            <a:ext cx="440553" cy="32711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userDrawn="1"/>
        </p:nvSpPr>
        <p:spPr>
          <a:xfrm>
            <a:off x="914401" y="6193392"/>
            <a:ext cx="10997967" cy="200055"/>
          </a:xfrm>
          <a:prstGeom prst="rect">
            <a:avLst/>
          </a:prstGeom>
          <a:noFill/>
        </p:spPr>
        <p:txBody>
          <a:bodyPr wrap="square" rtlCol="0">
            <a:spAutoFit/>
          </a:bodyPr>
          <a:lstStyle/>
          <a:p>
            <a:r>
              <a:rPr lang="en-US" sz="700" dirty="0">
                <a:latin typeface="Avenir Next Regular"/>
              </a:rPr>
              <a:t>Watershed</a:t>
            </a:r>
            <a:r>
              <a:rPr lang="en-US" sz="700" baseline="0" dirty="0">
                <a:latin typeface="Avenir Next Regular"/>
              </a:rPr>
              <a:t> Academy Training Series was funded in part by a grant from the U.S. Environmental Protection Agency under §319(h) of the Clean Water Act through the Kentucky Division of Water to the Kentucky Water Resources Research Institute (Grant # PPG BG 00D21416).</a:t>
            </a:r>
            <a:endParaRPr lang="en-US" sz="700" dirty="0">
              <a:latin typeface="Avenir Next Regular"/>
            </a:endParaRPr>
          </a:p>
        </p:txBody>
      </p:sp>
      <p:sp>
        <p:nvSpPr>
          <p:cNvPr id="4" name="Rectangle 3"/>
          <p:cNvSpPr/>
          <p:nvPr userDrawn="1"/>
        </p:nvSpPr>
        <p:spPr>
          <a:xfrm>
            <a:off x="802547" y="5655116"/>
            <a:ext cx="3534207" cy="200055"/>
          </a:xfrm>
          <a:prstGeom prst="rect">
            <a:avLst/>
          </a:prstGeom>
          <a:noFill/>
        </p:spPr>
        <p:txBody>
          <a:bodyPr wrap="square" rtlCol="0">
            <a:spAutoFit/>
          </a:bodyPr>
          <a:lstStyle/>
          <a:p>
            <a:pPr lvl="0"/>
            <a:r>
              <a:rPr lang="en-US" sz="700" dirty="0">
                <a:latin typeface="Avenir Next Regular"/>
              </a:rPr>
              <a:t>Watershed image via</a:t>
            </a:r>
            <a:r>
              <a:rPr lang="en-US" sz="700" baseline="0" dirty="0">
                <a:latin typeface="Avenir Next Regular"/>
              </a:rPr>
              <a:t> </a:t>
            </a:r>
            <a:r>
              <a:rPr lang="en-US" sz="700" dirty="0">
                <a:latin typeface="Avenir Next Regular"/>
              </a:rPr>
              <a:t>http://ian.umces.edu</a:t>
            </a:r>
          </a:p>
        </p:txBody>
      </p:sp>
    </p:spTree>
    <p:extLst>
      <p:ext uri="{BB962C8B-B14F-4D97-AF65-F5344CB8AC3E}">
        <p14:creationId xmlns:p14="http://schemas.microsoft.com/office/powerpoint/2010/main" val="2005262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 name="Picture 3" descr="Standard-Slide-1.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914400" y="1612638"/>
            <a:ext cx="10363200" cy="1470025"/>
          </a:xfrm>
        </p:spPr>
        <p:txBody>
          <a:bodyPr>
            <a:normAutofit/>
          </a:bodyPr>
          <a:lstStyle>
            <a:lvl1pPr>
              <a:defRPr sz="4000">
                <a:solidFill>
                  <a:schemeClr val="bg1"/>
                </a:solidFill>
              </a:defRPr>
            </a:lvl1pPr>
          </a:lstStyle>
          <a:p>
            <a:r>
              <a:rPr lang="en-US"/>
              <a:t>Click to edit Master title style</a:t>
            </a:r>
            <a:endParaRPr lang="en-US" dirty="0"/>
          </a:p>
        </p:txBody>
      </p:sp>
      <p:sp>
        <p:nvSpPr>
          <p:cNvPr id="11" name="Subtitle 2"/>
          <p:cNvSpPr>
            <a:spLocks noGrp="1"/>
          </p:cNvSpPr>
          <p:nvPr>
            <p:ph type="subTitle" idx="1"/>
          </p:nvPr>
        </p:nvSpPr>
        <p:spPr>
          <a:xfrm>
            <a:off x="1828800" y="3279666"/>
            <a:ext cx="8534400" cy="1106334"/>
          </a:xfrm>
        </p:spPr>
        <p:txBody>
          <a:bodyPr/>
          <a:lstStyle>
            <a:lvl1pPr marL="0" indent="0" algn="ctr">
              <a:buNone/>
              <a:defRPr>
                <a:solidFill>
                  <a:schemeClr val="accent3"/>
                </a:solidFill>
              </a:defRPr>
            </a:lvl1pPr>
          </a:lstStyle>
          <a:p>
            <a:r>
              <a:rPr lang="en-US"/>
              <a:t>Click to edit Master subtitle style</a:t>
            </a:r>
            <a:endParaRPr lang="en-US" dirty="0"/>
          </a:p>
        </p:txBody>
      </p:sp>
    </p:spTree>
    <p:extLst>
      <p:ext uri="{BB962C8B-B14F-4D97-AF65-F5344CB8AC3E}">
        <p14:creationId xmlns:p14="http://schemas.microsoft.com/office/powerpoint/2010/main" val="2750627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descr="Standard-Slide-14.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2345458" y="274638"/>
            <a:ext cx="9236941" cy="1143000"/>
          </a:xfrm>
        </p:spPr>
        <p:txBody>
          <a:bodyPr>
            <a:no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13277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pic>
        <p:nvPicPr>
          <p:cNvPr id="9" name="Picture 8" descr="Standard-Slide-14.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2306529" y="274638"/>
            <a:ext cx="9275871" cy="1143000"/>
          </a:xfrm>
        </p:spPr>
        <p:txBody>
          <a:bodyPr>
            <a:noAutofit/>
          </a:bodyPr>
          <a:lstStyle>
            <a:lvl1pPr>
              <a:defRPr sz="3600"/>
            </a:lvl1p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72053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pic>
        <p:nvPicPr>
          <p:cNvPr id="11" name="Picture 10" descr="Standard-Slide-14.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2296795" y="274638"/>
            <a:ext cx="9285604" cy="1143000"/>
          </a:xfrm>
        </p:spPr>
        <p:txBody>
          <a:bodyPr>
            <a:no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i="0">
                <a:latin typeface="Avenir Next Regular"/>
                <a:cs typeface="Avenir Next Regular"/>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000" b="1" i="0">
                <a:latin typeface="Avenir Next Regular"/>
                <a:cs typeface="Avenir Next Regular"/>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62638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7" name="Picture 6" descr="Standard-Slide-14.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2199475" y="274638"/>
            <a:ext cx="9382925" cy="1143000"/>
          </a:xfrm>
        </p:spPr>
        <p:txBody>
          <a:bodyPr>
            <a:noAutofit/>
          </a:bodyPr>
          <a:lstStyle>
            <a:lvl1pPr>
              <a:defRPr sz="3600"/>
            </a:lvl1pPr>
          </a:lstStyle>
          <a:p>
            <a:r>
              <a:rPr lang="en-US"/>
              <a:t>Click to edit Master title style</a:t>
            </a:r>
            <a:endParaRPr lang="en-US" dirty="0"/>
          </a:p>
        </p:txBody>
      </p:sp>
    </p:spTree>
    <p:extLst>
      <p:ext uri="{BB962C8B-B14F-4D97-AF65-F5344CB8AC3E}">
        <p14:creationId xmlns:p14="http://schemas.microsoft.com/office/powerpoint/2010/main" val="11413589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6" name="Picture 5" descr="Standard-Slide-14.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38438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pic>
        <p:nvPicPr>
          <p:cNvPr id="9" name="Picture 8" descr="Standard-Slide-14.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09601" y="1572272"/>
            <a:ext cx="4011084"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2734322"/>
            <a:ext cx="4011084" cy="3391840"/>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9804981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pic>
        <p:nvPicPr>
          <p:cNvPr id="9" name="Picture 8" descr="Standard-Slide-14.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solidFill>
                  <a:srgbClr val="0C377B"/>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186766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descr="Standard-Slide-8.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2545818" y="274638"/>
            <a:ext cx="9036580" cy="1143000"/>
          </a:xfrm>
        </p:spPr>
        <p:txBody>
          <a:bodyPr>
            <a:no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2545819" y="1600200"/>
            <a:ext cx="9036580" cy="4974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1147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pic>
        <p:nvPicPr>
          <p:cNvPr id="8" name="Picture 7" descr="Standard-Slide-8.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2568863" y="274638"/>
            <a:ext cx="9094176" cy="1143000"/>
          </a:xfrm>
        </p:spPr>
        <p:txBody>
          <a:bodyPr>
            <a:noAutofit/>
          </a:bodyPr>
          <a:lstStyle>
            <a:lvl1pPr>
              <a:defRPr sz="3600"/>
            </a:lvl1pPr>
          </a:lstStyle>
          <a:p>
            <a:r>
              <a:rPr lang="en-US"/>
              <a:t>Click to edit Master title style</a:t>
            </a:r>
            <a:endParaRPr lang="en-US" dirty="0"/>
          </a:p>
        </p:txBody>
      </p:sp>
      <p:sp>
        <p:nvSpPr>
          <p:cNvPr id="3" name="Content Placeholder 2"/>
          <p:cNvSpPr>
            <a:spLocks noGrp="1"/>
          </p:cNvSpPr>
          <p:nvPr>
            <p:ph sz="half" idx="1"/>
          </p:nvPr>
        </p:nvSpPr>
        <p:spPr>
          <a:xfrm>
            <a:off x="2649502" y="1600201"/>
            <a:ext cx="426223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314912" y="1600201"/>
            <a:ext cx="42674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67658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5295" y="274638"/>
            <a:ext cx="10967103" cy="1143000"/>
          </a:xfrm>
        </p:spPr>
        <p:txBody>
          <a:bodyPr>
            <a:noAutofit/>
          </a:bodyPr>
          <a:lstStyle>
            <a:lvl1pPr algn="l">
              <a:defRPr sz="4000" baseline="0">
                <a:solidFill>
                  <a:srgbClr val="0032A1"/>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615297" y="1316053"/>
            <a:ext cx="10967103" cy="4854012"/>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grpSp>
        <p:nvGrpSpPr>
          <p:cNvPr id="4" name="Group 3"/>
          <p:cNvGrpSpPr/>
          <p:nvPr userDrawn="1"/>
        </p:nvGrpSpPr>
        <p:grpSpPr>
          <a:xfrm>
            <a:off x="0" y="6364487"/>
            <a:ext cx="12192000" cy="486561"/>
            <a:chOff x="0" y="6364486"/>
            <a:chExt cx="9144000" cy="486561"/>
          </a:xfrm>
        </p:grpSpPr>
        <p:grpSp>
          <p:nvGrpSpPr>
            <p:cNvPr id="9" name="Group 8"/>
            <p:cNvGrpSpPr/>
            <p:nvPr userDrawn="1"/>
          </p:nvGrpSpPr>
          <p:grpSpPr>
            <a:xfrm>
              <a:off x="0" y="6364486"/>
              <a:ext cx="9144000" cy="486561"/>
              <a:chOff x="0" y="6364486"/>
              <a:chExt cx="9144000" cy="486561"/>
            </a:xfrm>
          </p:grpSpPr>
          <p:sp>
            <p:nvSpPr>
              <p:cNvPr id="8" name="Rectangle 7"/>
              <p:cNvSpPr/>
              <p:nvPr userDrawn="1"/>
            </p:nvSpPr>
            <p:spPr>
              <a:xfrm>
                <a:off x="0" y="6364486"/>
                <a:ext cx="9144000" cy="486561"/>
              </a:xfrm>
              <a:prstGeom prst="rect">
                <a:avLst/>
              </a:prstGeom>
              <a:solidFill>
                <a:srgbClr val="0033A1"/>
              </a:solidFill>
              <a:ln>
                <a:solidFill>
                  <a:srgbClr val="0032A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6" name="Picture 6" descr="Image result for KDOW logo"/>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632372" y="6364486"/>
                <a:ext cx="431933" cy="4761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199414" y="6394208"/>
                <a:ext cx="2340580" cy="448051"/>
              </a:xfrm>
              <a:prstGeom prst="rect">
                <a:avLst/>
              </a:prstGeom>
            </p:spPr>
          </p:pic>
        </p:grpSp>
        <p:sp>
          <p:nvSpPr>
            <p:cNvPr id="10" name="TextBox 9"/>
            <p:cNvSpPr txBox="1"/>
            <p:nvPr userDrawn="1"/>
          </p:nvSpPr>
          <p:spPr>
            <a:xfrm>
              <a:off x="371506" y="6429469"/>
              <a:ext cx="3070434" cy="377528"/>
            </a:xfrm>
            <a:prstGeom prst="rect">
              <a:avLst/>
            </a:prstGeom>
            <a:noFill/>
          </p:spPr>
          <p:txBody>
            <a:bodyPr wrap="square" rtlCol="0">
              <a:spAutoFit/>
            </a:bodyPr>
            <a:lstStyle/>
            <a:p>
              <a:r>
                <a:rPr lang="en-US" sz="1800" dirty="0">
                  <a:solidFill>
                    <a:schemeClr val="bg1"/>
                  </a:solidFill>
                  <a:latin typeface="AvenirNext LT Pro Bold" panose="020B0804020202020204" pitchFamily="34" charset="0"/>
                </a:rPr>
                <a:t>Watershed Academy</a:t>
              </a:r>
            </a:p>
          </p:txBody>
        </p:sp>
      </p:grpSp>
    </p:spTree>
    <p:extLst>
      <p:ext uri="{BB962C8B-B14F-4D97-AF65-F5344CB8AC3E}">
        <p14:creationId xmlns:p14="http://schemas.microsoft.com/office/powerpoint/2010/main" val="17743276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pic>
        <p:nvPicPr>
          <p:cNvPr id="10" name="Picture 9" descr="Standard-Slide-8.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2614938" y="274638"/>
            <a:ext cx="8967461" cy="1143000"/>
          </a:xfrm>
        </p:spPr>
        <p:txBody>
          <a:bodyPr>
            <a:no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2591897" y="1535113"/>
            <a:ext cx="4257067" cy="639762"/>
          </a:xfrm>
        </p:spPr>
        <p:txBody>
          <a:bodyPr anchor="b">
            <a:normAutofit/>
          </a:bodyPr>
          <a:lstStyle>
            <a:lvl1pPr marL="0" indent="0">
              <a:buNone/>
              <a:defRPr sz="2000" b="1" i="0">
                <a:latin typeface="Avenir Next Regular"/>
                <a:cs typeface="Avenir Next Regular"/>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91898" y="2174875"/>
            <a:ext cx="425706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314912" y="1535113"/>
            <a:ext cx="4267488" cy="639762"/>
          </a:xfrm>
        </p:spPr>
        <p:txBody>
          <a:bodyPr anchor="b">
            <a:normAutofit/>
          </a:bodyPr>
          <a:lstStyle>
            <a:lvl1pPr marL="0" indent="0">
              <a:buNone/>
              <a:defRPr sz="2000" b="1" i="0">
                <a:latin typeface="Avenir Next Regular"/>
                <a:cs typeface="Avenir Next Regular"/>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314912" y="2174875"/>
            <a:ext cx="42674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537255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pic>
        <p:nvPicPr>
          <p:cNvPr id="6" name="Picture 5" descr="Standard-Slide-8.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2580379" y="274638"/>
            <a:ext cx="9261715" cy="1143000"/>
          </a:xfrm>
        </p:spPr>
        <p:txBody>
          <a:bodyPr>
            <a:noAutofit/>
          </a:bodyPr>
          <a:lstStyle>
            <a:lvl1pPr>
              <a:defRPr sz="3600"/>
            </a:lvl1pPr>
          </a:lstStyle>
          <a:p>
            <a:r>
              <a:rPr lang="en-US"/>
              <a:t>Click to edit Master title style</a:t>
            </a:r>
            <a:endParaRPr lang="en-US" dirty="0"/>
          </a:p>
        </p:txBody>
      </p:sp>
    </p:spTree>
    <p:extLst>
      <p:ext uri="{BB962C8B-B14F-4D97-AF65-F5344CB8AC3E}">
        <p14:creationId xmlns:p14="http://schemas.microsoft.com/office/powerpoint/2010/main" val="12762719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5" name="Picture 4" descr="Standard-Slide-8.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044962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pic>
        <p:nvPicPr>
          <p:cNvPr id="8" name="Picture 7" descr="Standard-Slide-8.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2545820" y="273050"/>
            <a:ext cx="2881264" cy="13253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5713694" y="273050"/>
            <a:ext cx="6128399" cy="624151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45820" y="1598400"/>
            <a:ext cx="2881264" cy="4916160"/>
          </a:xfrm>
        </p:spPr>
        <p:txBody>
          <a:bodyPr/>
          <a:lstStyle>
            <a:lvl1pPr marL="0" indent="0">
              <a:buNone/>
              <a:defRPr sz="1400">
                <a:solidFill>
                  <a:srgbClr val="0C377B"/>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4890091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pic>
        <p:nvPicPr>
          <p:cNvPr id="8" name="Picture 7" descr="Standard-Slide-8.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338043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338043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338043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570819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5" name="Picture 4" descr="Standard-Slide-16.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495343" y="274638"/>
            <a:ext cx="11087056" cy="1143000"/>
          </a:xfrm>
        </p:spPr>
        <p:txBody>
          <a:bodyPr>
            <a:no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95341" y="1600200"/>
            <a:ext cx="11087059" cy="4707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41398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4_Two Content">
    <p:spTree>
      <p:nvGrpSpPr>
        <p:cNvPr id="1" name=""/>
        <p:cNvGrpSpPr/>
        <p:nvPr/>
      </p:nvGrpSpPr>
      <p:grpSpPr>
        <a:xfrm>
          <a:off x="0" y="0"/>
          <a:ext cx="0" cy="0"/>
          <a:chOff x="0" y="0"/>
          <a:chExt cx="0" cy="0"/>
        </a:xfrm>
      </p:grpSpPr>
      <p:pic>
        <p:nvPicPr>
          <p:cNvPr id="6" name="Picture 5" descr="Standard-Slide-16.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368626" y="274638"/>
            <a:ext cx="11294413" cy="1143000"/>
          </a:xfrm>
        </p:spPr>
        <p:txBody>
          <a:bodyPr>
            <a:noAutofit/>
          </a:bodyPr>
          <a:lstStyle>
            <a:lvl1pPr>
              <a:defRPr sz="3600"/>
            </a:lvl1pPr>
          </a:lstStyle>
          <a:p>
            <a:r>
              <a:rPr lang="en-US"/>
              <a:t>Click to edit Master title style</a:t>
            </a:r>
            <a:endParaRPr lang="en-US" dirty="0"/>
          </a:p>
        </p:txBody>
      </p:sp>
      <p:sp>
        <p:nvSpPr>
          <p:cNvPr id="3" name="Content Placeholder 2"/>
          <p:cNvSpPr>
            <a:spLocks noGrp="1"/>
          </p:cNvSpPr>
          <p:nvPr>
            <p:ph sz="half" idx="1"/>
          </p:nvPr>
        </p:nvSpPr>
        <p:spPr>
          <a:xfrm>
            <a:off x="368625" y="1600201"/>
            <a:ext cx="548330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47762" y="1600201"/>
            <a:ext cx="553463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827969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4_Comparison">
    <p:spTree>
      <p:nvGrpSpPr>
        <p:cNvPr id="1" name=""/>
        <p:cNvGrpSpPr/>
        <p:nvPr/>
      </p:nvGrpSpPr>
      <p:grpSpPr>
        <a:xfrm>
          <a:off x="0" y="0"/>
          <a:ext cx="0" cy="0"/>
          <a:chOff x="0" y="0"/>
          <a:chExt cx="0" cy="0"/>
        </a:xfrm>
      </p:grpSpPr>
      <p:pic>
        <p:nvPicPr>
          <p:cNvPr id="8" name="Picture 7" descr="Standard-Slide-16.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230391" y="274638"/>
            <a:ext cx="11352008" cy="1143000"/>
          </a:xfrm>
        </p:spPr>
        <p:txBody>
          <a:bodyPr>
            <a:no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253388" y="1535113"/>
            <a:ext cx="5478136" cy="639762"/>
          </a:xfrm>
        </p:spPr>
        <p:txBody>
          <a:bodyPr anchor="b">
            <a:normAutofit/>
          </a:bodyPr>
          <a:lstStyle>
            <a:lvl1pPr marL="0" indent="0">
              <a:buNone/>
              <a:defRPr sz="2000" b="1" i="0">
                <a:latin typeface="Avenir Next Regular"/>
                <a:cs typeface="Avenir Next Regular"/>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3388" y="2174875"/>
            <a:ext cx="547813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05360" y="1535113"/>
            <a:ext cx="5477040" cy="639762"/>
          </a:xfrm>
        </p:spPr>
        <p:txBody>
          <a:bodyPr anchor="b">
            <a:normAutofit/>
          </a:bodyPr>
          <a:lstStyle>
            <a:lvl1pPr marL="0" indent="0">
              <a:buNone/>
              <a:defRPr sz="2000" b="1" i="0">
                <a:latin typeface="Avenir Next Regular"/>
                <a:cs typeface="Avenir Next Regular"/>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05360" y="2174875"/>
            <a:ext cx="547704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747440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pic>
        <p:nvPicPr>
          <p:cNvPr id="4" name="Picture 3" descr="Standard-Slide-16.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311029" y="274638"/>
            <a:ext cx="11531065" cy="1143000"/>
          </a:xfrm>
        </p:spPr>
        <p:txBody>
          <a:bodyPr>
            <a:noAutofit/>
          </a:bodyPr>
          <a:lstStyle>
            <a:lvl1pPr>
              <a:defRPr sz="3600"/>
            </a:lvl1pPr>
          </a:lstStyle>
          <a:p>
            <a:r>
              <a:rPr lang="en-US"/>
              <a:t>Click to edit Master title style</a:t>
            </a:r>
            <a:endParaRPr lang="en-US" dirty="0"/>
          </a:p>
        </p:txBody>
      </p:sp>
    </p:spTree>
    <p:extLst>
      <p:ext uri="{BB962C8B-B14F-4D97-AF65-F5344CB8AC3E}">
        <p14:creationId xmlns:p14="http://schemas.microsoft.com/office/powerpoint/2010/main" val="33038535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pic>
        <p:nvPicPr>
          <p:cNvPr id="3" name="Picture 2" descr="Standard-Slide-16.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66640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8626" y="274638"/>
            <a:ext cx="11294413" cy="1143000"/>
          </a:xfrm>
        </p:spPr>
        <p:txBody>
          <a:bodyPr>
            <a:noAutofit/>
          </a:bodyPr>
          <a:lstStyle>
            <a:lvl1pPr algn="l">
              <a:defRPr sz="3600"/>
            </a:lvl1pPr>
          </a:lstStyle>
          <a:p>
            <a:r>
              <a:rPr lang="en-US" dirty="0"/>
              <a:t>Click to edit Master title style</a:t>
            </a:r>
          </a:p>
        </p:txBody>
      </p:sp>
      <p:sp>
        <p:nvSpPr>
          <p:cNvPr id="3" name="Content Placeholder 2"/>
          <p:cNvSpPr>
            <a:spLocks noGrp="1"/>
          </p:cNvSpPr>
          <p:nvPr>
            <p:ph sz="half" idx="1"/>
          </p:nvPr>
        </p:nvSpPr>
        <p:spPr>
          <a:xfrm>
            <a:off x="368625" y="1600201"/>
            <a:ext cx="548330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47762" y="1600201"/>
            <a:ext cx="553463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6" name="Group 5"/>
          <p:cNvGrpSpPr/>
          <p:nvPr userDrawn="1"/>
        </p:nvGrpSpPr>
        <p:grpSpPr>
          <a:xfrm>
            <a:off x="0" y="6364487"/>
            <a:ext cx="12192000" cy="486561"/>
            <a:chOff x="0" y="6364486"/>
            <a:chExt cx="9144000" cy="486561"/>
          </a:xfrm>
        </p:grpSpPr>
        <p:sp>
          <p:nvSpPr>
            <p:cNvPr id="7" name="Rectangle 6"/>
            <p:cNvSpPr/>
            <p:nvPr userDrawn="1"/>
          </p:nvSpPr>
          <p:spPr>
            <a:xfrm>
              <a:off x="0" y="6364486"/>
              <a:ext cx="9144000" cy="486561"/>
            </a:xfrm>
            <a:prstGeom prst="rect">
              <a:avLst/>
            </a:prstGeom>
            <a:solidFill>
              <a:srgbClr val="0033A1"/>
            </a:solidFill>
            <a:ln>
              <a:solidFill>
                <a:srgbClr val="0032A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8" name="Picture 6" descr="Image result for KDOW logo"/>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586133" y="6364486"/>
              <a:ext cx="478172" cy="47617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45124" y="6394208"/>
              <a:ext cx="2994870" cy="448051"/>
            </a:xfrm>
            <a:prstGeom prst="rect">
              <a:avLst/>
            </a:prstGeom>
          </p:spPr>
        </p:pic>
      </p:grpSp>
      <p:sp>
        <p:nvSpPr>
          <p:cNvPr id="10" name="TextBox 9"/>
          <p:cNvSpPr txBox="1"/>
          <p:nvPr userDrawn="1"/>
        </p:nvSpPr>
        <p:spPr>
          <a:xfrm>
            <a:off x="495341" y="6429469"/>
            <a:ext cx="4093912" cy="377528"/>
          </a:xfrm>
          <a:prstGeom prst="rect">
            <a:avLst/>
          </a:prstGeom>
          <a:noFill/>
        </p:spPr>
        <p:txBody>
          <a:bodyPr wrap="square" rtlCol="0">
            <a:spAutoFit/>
          </a:bodyPr>
          <a:lstStyle/>
          <a:p>
            <a:r>
              <a:rPr lang="en-US" sz="1800" dirty="0">
                <a:solidFill>
                  <a:schemeClr val="bg1"/>
                </a:solidFill>
                <a:latin typeface="AvenirNext LT Pro Bold" panose="020B0804020202020204" pitchFamily="34" charset="0"/>
              </a:rPr>
              <a:t>Watershed Academy</a:t>
            </a:r>
          </a:p>
        </p:txBody>
      </p:sp>
    </p:spTree>
    <p:extLst>
      <p:ext uri="{BB962C8B-B14F-4D97-AF65-F5344CB8AC3E}">
        <p14:creationId xmlns:p14="http://schemas.microsoft.com/office/powerpoint/2010/main" val="2865285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4_Content with Caption">
    <p:spTree>
      <p:nvGrpSpPr>
        <p:cNvPr id="1" name=""/>
        <p:cNvGrpSpPr/>
        <p:nvPr/>
      </p:nvGrpSpPr>
      <p:grpSpPr>
        <a:xfrm>
          <a:off x="0" y="0"/>
          <a:ext cx="0" cy="0"/>
          <a:chOff x="0" y="0"/>
          <a:chExt cx="0" cy="0"/>
        </a:xfrm>
      </p:grpSpPr>
      <p:pic>
        <p:nvPicPr>
          <p:cNvPr id="6" name="Picture 5" descr="Standard-Slide-16.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575977" y="273050"/>
            <a:ext cx="3651696" cy="1278765"/>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538702" y="273050"/>
            <a:ext cx="7303391" cy="606871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5977" y="1598400"/>
            <a:ext cx="3651696" cy="4743360"/>
          </a:xfrm>
        </p:spPr>
        <p:txBody>
          <a:bodyPr/>
          <a:lstStyle>
            <a:lvl1pPr marL="0" indent="0">
              <a:buNone/>
              <a:defRPr sz="1400">
                <a:solidFill>
                  <a:srgbClr val="0C377B"/>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4439772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4_Picture with Caption">
    <p:spTree>
      <p:nvGrpSpPr>
        <p:cNvPr id="1" name=""/>
        <p:cNvGrpSpPr/>
        <p:nvPr/>
      </p:nvGrpSpPr>
      <p:grpSpPr>
        <a:xfrm>
          <a:off x="0" y="0"/>
          <a:ext cx="0" cy="0"/>
          <a:chOff x="0" y="0"/>
          <a:chExt cx="0" cy="0"/>
        </a:xfrm>
      </p:grpSpPr>
      <p:pic>
        <p:nvPicPr>
          <p:cNvPr id="6" name="Picture 5" descr="Standard-Slide-16.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2493432"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493432"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493432"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3027864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34" name="Picture 10" descr="River 3D: catchment River 3D: catchment symbol,vector,illustration,diagram,template,base,ecosystem,aquatic,freshwater,marine,mountains river,streams,creeks,springs,water,table"/>
          <p:cNvPicPr>
            <a:picLocks noChangeAspect="1" noChangeArrowheads="1"/>
          </p:cNvPicPr>
          <p:nvPr userDrawn="1"/>
        </p:nvPicPr>
        <p:blipFill>
          <a:blip r:embed="rId2">
            <a:extLst>
              <a:ext uri="{BEBA8EAE-BF5A-486C-A8C5-ECC9F3942E4B}">
                <a14:imgProps xmlns:a14="http://schemas.microsoft.com/office/drawing/2010/main">
                  <a14:imgLayer>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914400" y="1966822"/>
            <a:ext cx="10363200" cy="3750183"/>
          </a:xfrm>
          <a:prstGeom prst="rect">
            <a:avLst/>
          </a:prstGeom>
          <a:noFill/>
          <a:effectLst>
            <a:outerShdw blurRad="50800" dist="50800" dir="5400000" algn="ctr" rotWithShape="0">
              <a:schemeClr val="bg1"/>
            </a:outerShdw>
          </a:effectLst>
        </p:spPr>
      </p:pic>
      <p:sp>
        <p:nvSpPr>
          <p:cNvPr id="2" name="Title 1"/>
          <p:cNvSpPr>
            <a:spLocks noGrp="1"/>
          </p:cNvSpPr>
          <p:nvPr>
            <p:ph type="ctrTitle"/>
          </p:nvPr>
        </p:nvSpPr>
        <p:spPr>
          <a:xfrm>
            <a:off x="914400" y="2865438"/>
            <a:ext cx="10363200" cy="1470025"/>
          </a:xfrm>
        </p:spPr>
        <p:txBody>
          <a:bodyPr>
            <a:normAutofit/>
          </a:bodyPr>
          <a:lstStyle>
            <a:lvl1pPr>
              <a:defRPr sz="4000"/>
            </a:lvl1pPr>
          </a:lstStyle>
          <a:p>
            <a:r>
              <a:rPr lang="en-US" dirty="0"/>
              <a:t>Click to edit Master title style</a:t>
            </a:r>
          </a:p>
        </p:txBody>
      </p:sp>
      <p:sp>
        <p:nvSpPr>
          <p:cNvPr id="11" name="Subtitle 2"/>
          <p:cNvSpPr>
            <a:spLocks noGrp="1"/>
          </p:cNvSpPr>
          <p:nvPr>
            <p:ph type="subTitle" idx="1"/>
          </p:nvPr>
        </p:nvSpPr>
        <p:spPr>
          <a:xfrm>
            <a:off x="1830404" y="4610670"/>
            <a:ext cx="8534400" cy="1106334"/>
          </a:xfrm>
        </p:spPr>
        <p:txBody>
          <a:bodyPr/>
          <a:lstStyle>
            <a:lvl1pPr marL="0" indent="0" algn="ctr">
              <a:buNone/>
              <a:defRPr>
                <a:solidFill>
                  <a:schemeClr val="tx2"/>
                </a:solidFill>
              </a:defRPr>
            </a:lvl1pPr>
          </a:lstStyle>
          <a:p>
            <a:r>
              <a:rPr lang="en-US" dirty="0"/>
              <a:t>Click to edit Master subtitle style</a:t>
            </a:r>
          </a:p>
        </p:txBody>
      </p:sp>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39661" y="287843"/>
            <a:ext cx="9239123" cy="1036673"/>
          </a:xfrm>
          <a:prstGeom prst="rect">
            <a:avLst/>
          </a:prstGeom>
        </p:spPr>
      </p:pic>
      <p:pic>
        <p:nvPicPr>
          <p:cNvPr id="1030" name="Picture 6" descr="Image result for KDOW logo"/>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51261" y="287843"/>
            <a:ext cx="1426339" cy="10652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EPA logo"/>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473848" y="6129863"/>
            <a:ext cx="440553" cy="32711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userDrawn="1"/>
        </p:nvSpPr>
        <p:spPr>
          <a:xfrm>
            <a:off x="914401" y="6193392"/>
            <a:ext cx="10997967" cy="200055"/>
          </a:xfrm>
          <a:prstGeom prst="rect">
            <a:avLst/>
          </a:prstGeom>
          <a:noFill/>
        </p:spPr>
        <p:txBody>
          <a:bodyPr wrap="square" rtlCol="0">
            <a:spAutoFit/>
          </a:bodyPr>
          <a:lstStyle/>
          <a:p>
            <a:r>
              <a:rPr lang="en-US" sz="700" dirty="0">
                <a:latin typeface="Avenir Next Regular"/>
              </a:rPr>
              <a:t>Watershed</a:t>
            </a:r>
            <a:r>
              <a:rPr lang="en-US" sz="700" baseline="0" dirty="0">
                <a:latin typeface="Avenir Next Regular"/>
              </a:rPr>
              <a:t> Academy Training Series was funded in part by a grant from the U.S. Environmental Protection Agency under §319(h) of the Clean Water Act through the Kentucky Division of Water to the Kentucky Water Resources Research Institute (Grant # PPG BG 00D21416).</a:t>
            </a:r>
            <a:endParaRPr lang="en-US" sz="700" dirty="0">
              <a:latin typeface="Avenir Next Regular"/>
            </a:endParaRPr>
          </a:p>
        </p:txBody>
      </p:sp>
      <p:sp>
        <p:nvSpPr>
          <p:cNvPr id="4" name="Rectangle 3"/>
          <p:cNvSpPr/>
          <p:nvPr userDrawn="1"/>
        </p:nvSpPr>
        <p:spPr>
          <a:xfrm>
            <a:off x="802547" y="5655116"/>
            <a:ext cx="3534207" cy="200055"/>
          </a:xfrm>
          <a:prstGeom prst="rect">
            <a:avLst/>
          </a:prstGeom>
          <a:noFill/>
        </p:spPr>
        <p:txBody>
          <a:bodyPr wrap="square" rtlCol="0">
            <a:spAutoFit/>
          </a:bodyPr>
          <a:lstStyle/>
          <a:p>
            <a:pPr lvl="0"/>
            <a:r>
              <a:rPr lang="en-US" sz="700" dirty="0">
                <a:latin typeface="Avenir Next Regular"/>
              </a:rPr>
              <a:t>Watershed image via</a:t>
            </a:r>
            <a:r>
              <a:rPr lang="en-US" sz="700" baseline="0" dirty="0">
                <a:latin typeface="Avenir Next Regular"/>
              </a:rPr>
              <a:t> </a:t>
            </a:r>
            <a:r>
              <a:rPr lang="en-US" sz="700" dirty="0">
                <a:latin typeface="Avenir Next Regular"/>
              </a:rPr>
              <a:t>http://ian.umces.edu</a:t>
            </a:r>
          </a:p>
        </p:txBody>
      </p:sp>
    </p:spTree>
    <p:extLst>
      <p:ext uri="{BB962C8B-B14F-4D97-AF65-F5344CB8AC3E}">
        <p14:creationId xmlns:p14="http://schemas.microsoft.com/office/powerpoint/2010/main" val="13309081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5295" y="274638"/>
            <a:ext cx="10967103" cy="1143000"/>
          </a:xfrm>
        </p:spPr>
        <p:txBody>
          <a:bodyPr>
            <a:noAutofit/>
          </a:bodyPr>
          <a:lstStyle>
            <a:lvl1pPr algn="l">
              <a:defRPr sz="4000" baseline="0">
                <a:solidFill>
                  <a:srgbClr val="0032A1"/>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615297" y="1316053"/>
            <a:ext cx="10967103" cy="4854012"/>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grpSp>
        <p:nvGrpSpPr>
          <p:cNvPr id="4" name="Group 3"/>
          <p:cNvGrpSpPr/>
          <p:nvPr userDrawn="1"/>
        </p:nvGrpSpPr>
        <p:grpSpPr>
          <a:xfrm>
            <a:off x="0" y="6364487"/>
            <a:ext cx="12192000" cy="486561"/>
            <a:chOff x="0" y="6364486"/>
            <a:chExt cx="9144000" cy="486561"/>
          </a:xfrm>
        </p:grpSpPr>
        <p:grpSp>
          <p:nvGrpSpPr>
            <p:cNvPr id="9" name="Group 8"/>
            <p:cNvGrpSpPr/>
            <p:nvPr userDrawn="1"/>
          </p:nvGrpSpPr>
          <p:grpSpPr>
            <a:xfrm>
              <a:off x="0" y="6364486"/>
              <a:ext cx="9144000" cy="486561"/>
              <a:chOff x="0" y="6364486"/>
              <a:chExt cx="9144000" cy="486561"/>
            </a:xfrm>
          </p:grpSpPr>
          <p:sp>
            <p:nvSpPr>
              <p:cNvPr id="8" name="Rectangle 7"/>
              <p:cNvSpPr/>
              <p:nvPr userDrawn="1"/>
            </p:nvSpPr>
            <p:spPr>
              <a:xfrm>
                <a:off x="0" y="6364486"/>
                <a:ext cx="9144000" cy="486561"/>
              </a:xfrm>
              <a:prstGeom prst="rect">
                <a:avLst/>
              </a:prstGeom>
              <a:solidFill>
                <a:srgbClr val="0033A1"/>
              </a:solidFill>
              <a:ln>
                <a:solidFill>
                  <a:srgbClr val="0032A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6" name="Picture 6" descr="Image result for KDOW logo"/>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586133" y="6364486"/>
                <a:ext cx="478172" cy="4761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45124" y="6394208"/>
                <a:ext cx="2994870" cy="448051"/>
              </a:xfrm>
              <a:prstGeom prst="rect">
                <a:avLst/>
              </a:prstGeom>
            </p:spPr>
          </p:pic>
        </p:grpSp>
        <p:sp>
          <p:nvSpPr>
            <p:cNvPr id="10" name="TextBox 9"/>
            <p:cNvSpPr txBox="1"/>
            <p:nvPr userDrawn="1"/>
          </p:nvSpPr>
          <p:spPr>
            <a:xfrm>
              <a:off x="371506" y="6429469"/>
              <a:ext cx="3070434" cy="377528"/>
            </a:xfrm>
            <a:prstGeom prst="rect">
              <a:avLst/>
            </a:prstGeom>
            <a:noFill/>
          </p:spPr>
          <p:txBody>
            <a:bodyPr wrap="square" rtlCol="0">
              <a:spAutoFit/>
            </a:bodyPr>
            <a:lstStyle/>
            <a:p>
              <a:r>
                <a:rPr lang="en-US" sz="1800" dirty="0">
                  <a:solidFill>
                    <a:schemeClr val="bg1"/>
                  </a:solidFill>
                  <a:latin typeface="AvenirNext LT Pro Bold" panose="020B0804020202020204" pitchFamily="34" charset="0"/>
                </a:rPr>
                <a:t>Watershed Academy</a:t>
              </a:r>
            </a:p>
          </p:txBody>
        </p:sp>
      </p:grpSp>
    </p:spTree>
    <p:extLst>
      <p:ext uri="{BB962C8B-B14F-4D97-AF65-F5344CB8AC3E}">
        <p14:creationId xmlns:p14="http://schemas.microsoft.com/office/powerpoint/2010/main" val="2827468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8626" y="274638"/>
            <a:ext cx="11294413" cy="1143000"/>
          </a:xfrm>
        </p:spPr>
        <p:txBody>
          <a:bodyPr>
            <a:noAutofit/>
          </a:bodyPr>
          <a:lstStyle>
            <a:lvl1pPr algn="l">
              <a:defRPr sz="3600"/>
            </a:lvl1pPr>
          </a:lstStyle>
          <a:p>
            <a:r>
              <a:rPr lang="en-US" dirty="0"/>
              <a:t>Click to edit Master title style</a:t>
            </a:r>
          </a:p>
        </p:txBody>
      </p:sp>
      <p:sp>
        <p:nvSpPr>
          <p:cNvPr id="3" name="Content Placeholder 2"/>
          <p:cNvSpPr>
            <a:spLocks noGrp="1"/>
          </p:cNvSpPr>
          <p:nvPr>
            <p:ph sz="half" idx="1"/>
          </p:nvPr>
        </p:nvSpPr>
        <p:spPr>
          <a:xfrm>
            <a:off x="368625" y="1600201"/>
            <a:ext cx="548330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47762" y="1600201"/>
            <a:ext cx="553463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6" name="Group 5"/>
          <p:cNvGrpSpPr/>
          <p:nvPr userDrawn="1"/>
        </p:nvGrpSpPr>
        <p:grpSpPr>
          <a:xfrm>
            <a:off x="0" y="6364487"/>
            <a:ext cx="12192000" cy="486561"/>
            <a:chOff x="0" y="6364486"/>
            <a:chExt cx="9144000" cy="486561"/>
          </a:xfrm>
        </p:grpSpPr>
        <p:sp>
          <p:nvSpPr>
            <p:cNvPr id="7" name="Rectangle 6"/>
            <p:cNvSpPr/>
            <p:nvPr userDrawn="1"/>
          </p:nvSpPr>
          <p:spPr>
            <a:xfrm>
              <a:off x="0" y="6364486"/>
              <a:ext cx="9144000" cy="486561"/>
            </a:xfrm>
            <a:prstGeom prst="rect">
              <a:avLst/>
            </a:prstGeom>
            <a:solidFill>
              <a:srgbClr val="0033A1"/>
            </a:solidFill>
            <a:ln>
              <a:solidFill>
                <a:srgbClr val="0032A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8" name="Picture 6" descr="Image result for KDOW logo"/>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586133" y="6364486"/>
              <a:ext cx="478172" cy="47617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45124" y="6394208"/>
              <a:ext cx="2994870" cy="448051"/>
            </a:xfrm>
            <a:prstGeom prst="rect">
              <a:avLst/>
            </a:prstGeom>
          </p:spPr>
        </p:pic>
      </p:grpSp>
      <p:sp>
        <p:nvSpPr>
          <p:cNvPr id="10" name="TextBox 9"/>
          <p:cNvSpPr txBox="1"/>
          <p:nvPr userDrawn="1"/>
        </p:nvSpPr>
        <p:spPr>
          <a:xfrm>
            <a:off x="495341" y="6429469"/>
            <a:ext cx="4093912" cy="377528"/>
          </a:xfrm>
          <a:prstGeom prst="rect">
            <a:avLst/>
          </a:prstGeom>
          <a:noFill/>
        </p:spPr>
        <p:txBody>
          <a:bodyPr wrap="square" rtlCol="0">
            <a:spAutoFit/>
          </a:bodyPr>
          <a:lstStyle/>
          <a:p>
            <a:r>
              <a:rPr lang="en-US" sz="1800" dirty="0">
                <a:solidFill>
                  <a:schemeClr val="bg1"/>
                </a:solidFill>
                <a:latin typeface="AvenirNext LT Pro Bold" panose="020B0804020202020204" pitchFamily="34" charset="0"/>
              </a:rPr>
              <a:t>Watershed Academy</a:t>
            </a:r>
          </a:p>
        </p:txBody>
      </p:sp>
    </p:spTree>
    <p:extLst>
      <p:ext uri="{BB962C8B-B14F-4D97-AF65-F5344CB8AC3E}">
        <p14:creationId xmlns:p14="http://schemas.microsoft.com/office/powerpoint/2010/main" val="14401767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230391" y="274638"/>
            <a:ext cx="11352008" cy="1143000"/>
          </a:xfrm>
        </p:spPr>
        <p:txBody>
          <a:bodyPr>
            <a:noAutofit/>
          </a:bodyPr>
          <a:lstStyle>
            <a:lvl1pPr algn="l">
              <a:defRPr sz="3600"/>
            </a:lvl1pPr>
          </a:lstStyle>
          <a:p>
            <a:r>
              <a:rPr lang="en-US" dirty="0"/>
              <a:t>Click to edit Master title style</a:t>
            </a:r>
          </a:p>
        </p:txBody>
      </p:sp>
      <p:sp>
        <p:nvSpPr>
          <p:cNvPr id="3" name="Text Placeholder 2"/>
          <p:cNvSpPr>
            <a:spLocks noGrp="1"/>
          </p:cNvSpPr>
          <p:nvPr>
            <p:ph type="body" idx="1"/>
          </p:nvPr>
        </p:nvSpPr>
        <p:spPr>
          <a:xfrm>
            <a:off x="253388" y="1535113"/>
            <a:ext cx="5478136" cy="639762"/>
          </a:xfrm>
        </p:spPr>
        <p:txBody>
          <a:bodyPr anchor="b">
            <a:normAutofit/>
          </a:bodyPr>
          <a:lstStyle>
            <a:lvl1pPr marL="0" indent="0">
              <a:buNone/>
              <a:defRPr sz="2000" b="1" i="0">
                <a:latin typeface="Avenir Next Regular"/>
                <a:cs typeface="Avenir Next Regular"/>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3388" y="2174875"/>
            <a:ext cx="547813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05360" y="1535113"/>
            <a:ext cx="5477040" cy="639762"/>
          </a:xfrm>
        </p:spPr>
        <p:txBody>
          <a:bodyPr anchor="b">
            <a:normAutofit/>
          </a:bodyPr>
          <a:lstStyle>
            <a:lvl1pPr marL="0" indent="0">
              <a:buNone/>
              <a:defRPr sz="2000" b="1" i="0">
                <a:latin typeface="Avenir Next Regular"/>
                <a:cs typeface="Avenir Next Regular"/>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05360" y="2174875"/>
            <a:ext cx="547704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8" name="Group 7"/>
          <p:cNvGrpSpPr/>
          <p:nvPr userDrawn="1"/>
        </p:nvGrpSpPr>
        <p:grpSpPr>
          <a:xfrm>
            <a:off x="-16461" y="6366578"/>
            <a:ext cx="12192000" cy="486561"/>
            <a:chOff x="0" y="6364486"/>
            <a:chExt cx="9144000" cy="486561"/>
          </a:xfrm>
        </p:grpSpPr>
        <p:sp>
          <p:nvSpPr>
            <p:cNvPr id="9" name="Rectangle 8"/>
            <p:cNvSpPr/>
            <p:nvPr userDrawn="1"/>
          </p:nvSpPr>
          <p:spPr>
            <a:xfrm>
              <a:off x="0" y="6364486"/>
              <a:ext cx="9144000" cy="486561"/>
            </a:xfrm>
            <a:prstGeom prst="rect">
              <a:avLst/>
            </a:prstGeom>
            <a:solidFill>
              <a:srgbClr val="0033A1"/>
            </a:solidFill>
            <a:ln>
              <a:solidFill>
                <a:srgbClr val="0032A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6" descr="Image result for KDOW logo"/>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586133" y="6364486"/>
              <a:ext cx="478172" cy="47617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45124" y="6394208"/>
              <a:ext cx="2994870" cy="448051"/>
            </a:xfrm>
            <a:prstGeom prst="rect">
              <a:avLst/>
            </a:prstGeom>
          </p:spPr>
        </p:pic>
      </p:grpSp>
      <p:sp>
        <p:nvSpPr>
          <p:cNvPr id="12" name="TextBox 11"/>
          <p:cNvSpPr txBox="1"/>
          <p:nvPr userDrawn="1"/>
        </p:nvSpPr>
        <p:spPr>
          <a:xfrm>
            <a:off x="495341" y="6429469"/>
            <a:ext cx="4093912" cy="377528"/>
          </a:xfrm>
          <a:prstGeom prst="rect">
            <a:avLst/>
          </a:prstGeom>
          <a:noFill/>
        </p:spPr>
        <p:txBody>
          <a:bodyPr wrap="square" rtlCol="0">
            <a:spAutoFit/>
          </a:bodyPr>
          <a:lstStyle/>
          <a:p>
            <a:r>
              <a:rPr lang="en-US" sz="1800" dirty="0">
                <a:solidFill>
                  <a:schemeClr val="bg1"/>
                </a:solidFill>
                <a:latin typeface="AvenirNext LT Pro Bold" panose="020B0804020202020204" pitchFamily="34" charset="0"/>
              </a:rPr>
              <a:t>Watershed Academy</a:t>
            </a:r>
          </a:p>
        </p:txBody>
      </p:sp>
    </p:spTree>
    <p:extLst>
      <p:ext uri="{BB962C8B-B14F-4D97-AF65-F5344CB8AC3E}">
        <p14:creationId xmlns:p14="http://schemas.microsoft.com/office/powerpoint/2010/main" val="15568637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11029" y="274638"/>
            <a:ext cx="11531065" cy="1143000"/>
          </a:xfrm>
        </p:spPr>
        <p:txBody>
          <a:bodyPr>
            <a:noAutofit/>
          </a:bodyPr>
          <a:lstStyle>
            <a:lvl1pPr algn="l">
              <a:defRPr sz="3600"/>
            </a:lvl1pPr>
          </a:lstStyle>
          <a:p>
            <a:r>
              <a:rPr lang="en-US" dirty="0"/>
              <a:t>Click to edit Master title style</a:t>
            </a:r>
          </a:p>
        </p:txBody>
      </p:sp>
      <p:grpSp>
        <p:nvGrpSpPr>
          <p:cNvPr id="4" name="Group 3"/>
          <p:cNvGrpSpPr/>
          <p:nvPr userDrawn="1"/>
        </p:nvGrpSpPr>
        <p:grpSpPr>
          <a:xfrm>
            <a:off x="-16461" y="6366578"/>
            <a:ext cx="12192000" cy="486561"/>
            <a:chOff x="0" y="6364486"/>
            <a:chExt cx="9144000" cy="486561"/>
          </a:xfrm>
        </p:grpSpPr>
        <p:sp>
          <p:nvSpPr>
            <p:cNvPr id="5" name="Rectangle 4"/>
            <p:cNvSpPr/>
            <p:nvPr userDrawn="1"/>
          </p:nvSpPr>
          <p:spPr>
            <a:xfrm>
              <a:off x="0" y="6364486"/>
              <a:ext cx="9144000" cy="486561"/>
            </a:xfrm>
            <a:prstGeom prst="rect">
              <a:avLst/>
            </a:prstGeom>
            <a:solidFill>
              <a:srgbClr val="0033A1"/>
            </a:solidFill>
            <a:ln>
              <a:solidFill>
                <a:srgbClr val="0032A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6" name="Picture 6" descr="Image result for KDOW logo"/>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586133" y="6364486"/>
              <a:ext cx="478172" cy="4761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45124" y="6394208"/>
              <a:ext cx="2994870" cy="448051"/>
            </a:xfrm>
            <a:prstGeom prst="rect">
              <a:avLst/>
            </a:prstGeom>
          </p:spPr>
        </p:pic>
      </p:grpSp>
      <p:sp>
        <p:nvSpPr>
          <p:cNvPr id="8" name="TextBox 7"/>
          <p:cNvSpPr txBox="1"/>
          <p:nvPr userDrawn="1"/>
        </p:nvSpPr>
        <p:spPr>
          <a:xfrm>
            <a:off x="495341" y="6429469"/>
            <a:ext cx="4093912" cy="377528"/>
          </a:xfrm>
          <a:prstGeom prst="rect">
            <a:avLst/>
          </a:prstGeom>
          <a:noFill/>
        </p:spPr>
        <p:txBody>
          <a:bodyPr wrap="square" rtlCol="0">
            <a:spAutoFit/>
          </a:bodyPr>
          <a:lstStyle/>
          <a:p>
            <a:r>
              <a:rPr lang="en-US" sz="1800" dirty="0">
                <a:solidFill>
                  <a:schemeClr val="bg1"/>
                </a:solidFill>
                <a:latin typeface="AvenirNext LT Pro Bold" panose="020B0804020202020204" pitchFamily="34" charset="0"/>
              </a:rPr>
              <a:t>Watershed Academy</a:t>
            </a:r>
          </a:p>
        </p:txBody>
      </p:sp>
    </p:spTree>
    <p:extLst>
      <p:ext uri="{BB962C8B-B14F-4D97-AF65-F5344CB8AC3E}">
        <p14:creationId xmlns:p14="http://schemas.microsoft.com/office/powerpoint/2010/main" val="11546545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grpSp>
        <p:nvGrpSpPr>
          <p:cNvPr id="3" name="Group 2"/>
          <p:cNvGrpSpPr/>
          <p:nvPr userDrawn="1"/>
        </p:nvGrpSpPr>
        <p:grpSpPr>
          <a:xfrm>
            <a:off x="-16461" y="6366578"/>
            <a:ext cx="12192000" cy="486561"/>
            <a:chOff x="0" y="6364486"/>
            <a:chExt cx="9144000" cy="486561"/>
          </a:xfrm>
        </p:grpSpPr>
        <p:sp>
          <p:nvSpPr>
            <p:cNvPr id="4" name="Rectangle 3"/>
            <p:cNvSpPr/>
            <p:nvPr userDrawn="1"/>
          </p:nvSpPr>
          <p:spPr>
            <a:xfrm>
              <a:off x="0" y="6364486"/>
              <a:ext cx="9144000" cy="486561"/>
            </a:xfrm>
            <a:prstGeom prst="rect">
              <a:avLst/>
            </a:prstGeom>
            <a:solidFill>
              <a:srgbClr val="0033A1"/>
            </a:solidFill>
            <a:ln>
              <a:solidFill>
                <a:srgbClr val="0032A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5" name="Picture 6" descr="Image result for KDOW logo"/>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586133" y="6364486"/>
              <a:ext cx="478172" cy="47617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45124" y="6394208"/>
              <a:ext cx="2994870" cy="448051"/>
            </a:xfrm>
            <a:prstGeom prst="rect">
              <a:avLst/>
            </a:prstGeom>
          </p:spPr>
        </p:pic>
      </p:grpSp>
      <p:sp>
        <p:nvSpPr>
          <p:cNvPr id="7" name="TextBox 6"/>
          <p:cNvSpPr txBox="1"/>
          <p:nvPr userDrawn="1"/>
        </p:nvSpPr>
        <p:spPr>
          <a:xfrm>
            <a:off x="495341" y="6429469"/>
            <a:ext cx="4093912" cy="377528"/>
          </a:xfrm>
          <a:prstGeom prst="rect">
            <a:avLst/>
          </a:prstGeom>
          <a:noFill/>
        </p:spPr>
        <p:txBody>
          <a:bodyPr wrap="square" rtlCol="0">
            <a:spAutoFit/>
          </a:bodyPr>
          <a:lstStyle/>
          <a:p>
            <a:r>
              <a:rPr lang="en-US" sz="1800" dirty="0">
                <a:solidFill>
                  <a:schemeClr val="bg1"/>
                </a:solidFill>
                <a:latin typeface="AvenirNext LT Pro Bold" panose="020B0804020202020204" pitchFamily="34" charset="0"/>
              </a:rPr>
              <a:t>Watershed Academy</a:t>
            </a:r>
          </a:p>
        </p:txBody>
      </p:sp>
    </p:spTree>
    <p:extLst>
      <p:ext uri="{BB962C8B-B14F-4D97-AF65-F5344CB8AC3E}">
        <p14:creationId xmlns:p14="http://schemas.microsoft.com/office/powerpoint/2010/main" val="42399996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3_Content with Caption">
    <p:spTree>
      <p:nvGrpSpPr>
        <p:cNvPr id="1" name=""/>
        <p:cNvGrpSpPr/>
        <p:nvPr/>
      </p:nvGrpSpPr>
      <p:grpSpPr>
        <a:xfrm>
          <a:off x="0" y="0"/>
          <a:ext cx="0" cy="0"/>
          <a:chOff x="0" y="0"/>
          <a:chExt cx="0" cy="0"/>
        </a:xfrm>
      </p:grpSpPr>
      <p:pic>
        <p:nvPicPr>
          <p:cNvPr id="5" name="Picture 4" descr="Standard-Slide-9.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575977" y="273050"/>
            <a:ext cx="3651696" cy="1278765"/>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538702" y="273050"/>
            <a:ext cx="7303391" cy="606871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5977" y="1598400"/>
            <a:ext cx="3651696" cy="4743360"/>
          </a:xfrm>
        </p:spPr>
        <p:txBody>
          <a:bodyPr/>
          <a:lstStyle>
            <a:lvl1pPr marL="0" indent="0">
              <a:buNone/>
              <a:defRPr sz="1400">
                <a:solidFill>
                  <a:srgbClr val="0C377B"/>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TextBox 5"/>
          <p:cNvSpPr txBox="1"/>
          <p:nvPr userDrawn="1"/>
        </p:nvSpPr>
        <p:spPr>
          <a:xfrm>
            <a:off x="495341" y="6429469"/>
            <a:ext cx="4093912" cy="377528"/>
          </a:xfrm>
          <a:prstGeom prst="rect">
            <a:avLst/>
          </a:prstGeom>
          <a:noFill/>
        </p:spPr>
        <p:txBody>
          <a:bodyPr wrap="square" rtlCol="0">
            <a:spAutoFit/>
          </a:bodyPr>
          <a:lstStyle/>
          <a:p>
            <a:r>
              <a:rPr lang="en-US" sz="1800" dirty="0">
                <a:solidFill>
                  <a:schemeClr val="bg1"/>
                </a:solidFill>
                <a:latin typeface="AvenirNext LT Pro Bold" panose="020B0804020202020204" pitchFamily="34" charset="0"/>
              </a:rPr>
              <a:t>Watershed Academy</a:t>
            </a:r>
          </a:p>
        </p:txBody>
      </p:sp>
    </p:spTree>
    <p:extLst>
      <p:ext uri="{BB962C8B-B14F-4D97-AF65-F5344CB8AC3E}">
        <p14:creationId xmlns:p14="http://schemas.microsoft.com/office/powerpoint/2010/main" val="16182641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3_Picture with Caption">
    <p:spTree>
      <p:nvGrpSpPr>
        <p:cNvPr id="1" name=""/>
        <p:cNvGrpSpPr/>
        <p:nvPr/>
      </p:nvGrpSpPr>
      <p:grpSpPr>
        <a:xfrm>
          <a:off x="0" y="0"/>
          <a:ext cx="0" cy="0"/>
          <a:chOff x="0" y="0"/>
          <a:chExt cx="0" cy="0"/>
        </a:xfrm>
      </p:grpSpPr>
      <p:grpSp>
        <p:nvGrpSpPr>
          <p:cNvPr id="6" name="Group 5"/>
          <p:cNvGrpSpPr/>
          <p:nvPr userDrawn="1"/>
        </p:nvGrpSpPr>
        <p:grpSpPr>
          <a:xfrm>
            <a:off x="-16461" y="6366578"/>
            <a:ext cx="12192000" cy="486561"/>
            <a:chOff x="0" y="6364486"/>
            <a:chExt cx="9144000" cy="486561"/>
          </a:xfrm>
        </p:grpSpPr>
        <p:sp>
          <p:nvSpPr>
            <p:cNvPr id="7" name="Rectangle 6"/>
            <p:cNvSpPr/>
            <p:nvPr userDrawn="1"/>
          </p:nvSpPr>
          <p:spPr>
            <a:xfrm>
              <a:off x="0" y="6364486"/>
              <a:ext cx="9144000" cy="486561"/>
            </a:xfrm>
            <a:prstGeom prst="rect">
              <a:avLst/>
            </a:prstGeom>
            <a:solidFill>
              <a:srgbClr val="0033A1"/>
            </a:solidFill>
            <a:ln>
              <a:solidFill>
                <a:srgbClr val="0032A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8" name="Picture 6" descr="Image result for KDOW logo"/>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586133" y="6364486"/>
              <a:ext cx="478172" cy="47617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45124" y="6394208"/>
              <a:ext cx="2994870" cy="448051"/>
            </a:xfrm>
            <a:prstGeom prst="rect">
              <a:avLst/>
            </a:prstGeom>
          </p:spPr>
        </p:pic>
      </p:grpSp>
      <p:sp>
        <p:nvSpPr>
          <p:cNvPr id="2" name="Title 1"/>
          <p:cNvSpPr>
            <a:spLocks noGrp="1"/>
          </p:cNvSpPr>
          <p:nvPr>
            <p:ph type="title"/>
          </p:nvPr>
        </p:nvSpPr>
        <p:spPr>
          <a:xfrm>
            <a:off x="2493432"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493432"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493432"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Box 9"/>
          <p:cNvSpPr txBox="1"/>
          <p:nvPr userDrawn="1"/>
        </p:nvSpPr>
        <p:spPr>
          <a:xfrm>
            <a:off x="495341" y="6429469"/>
            <a:ext cx="4093912" cy="377528"/>
          </a:xfrm>
          <a:prstGeom prst="rect">
            <a:avLst/>
          </a:prstGeom>
          <a:noFill/>
        </p:spPr>
        <p:txBody>
          <a:bodyPr wrap="square" rtlCol="0">
            <a:spAutoFit/>
          </a:bodyPr>
          <a:lstStyle/>
          <a:p>
            <a:r>
              <a:rPr lang="en-US" sz="1800" dirty="0">
                <a:solidFill>
                  <a:schemeClr val="bg1"/>
                </a:solidFill>
                <a:latin typeface="AvenirNext LT Pro Bold" panose="020B0804020202020204" pitchFamily="34" charset="0"/>
              </a:rPr>
              <a:t>Watershed Academy</a:t>
            </a:r>
          </a:p>
        </p:txBody>
      </p:sp>
    </p:spTree>
    <p:extLst>
      <p:ext uri="{BB962C8B-B14F-4D97-AF65-F5344CB8AC3E}">
        <p14:creationId xmlns:p14="http://schemas.microsoft.com/office/powerpoint/2010/main" val="1190370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230391" y="274638"/>
            <a:ext cx="11352008" cy="1143000"/>
          </a:xfrm>
        </p:spPr>
        <p:txBody>
          <a:bodyPr>
            <a:noAutofit/>
          </a:bodyPr>
          <a:lstStyle>
            <a:lvl1pPr algn="l">
              <a:defRPr sz="3600"/>
            </a:lvl1pPr>
          </a:lstStyle>
          <a:p>
            <a:r>
              <a:rPr lang="en-US" dirty="0"/>
              <a:t>Click to edit Master title style</a:t>
            </a:r>
          </a:p>
        </p:txBody>
      </p:sp>
      <p:sp>
        <p:nvSpPr>
          <p:cNvPr id="3" name="Text Placeholder 2"/>
          <p:cNvSpPr>
            <a:spLocks noGrp="1"/>
          </p:cNvSpPr>
          <p:nvPr>
            <p:ph type="body" idx="1"/>
          </p:nvPr>
        </p:nvSpPr>
        <p:spPr>
          <a:xfrm>
            <a:off x="253388" y="1535113"/>
            <a:ext cx="5478136" cy="639762"/>
          </a:xfrm>
        </p:spPr>
        <p:txBody>
          <a:bodyPr anchor="b">
            <a:normAutofit/>
          </a:bodyPr>
          <a:lstStyle>
            <a:lvl1pPr marL="0" indent="0">
              <a:buNone/>
              <a:defRPr sz="2000" b="1" i="0">
                <a:latin typeface="Avenir Next Regular"/>
                <a:cs typeface="Avenir Next Regular"/>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3388" y="2174875"/>
            <a:ext cx="547813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05360" y="1535113"/>
            <a:ext cx="5477040" cy="639762"/>
          </a:xfrm>
        </p:spPr>
        <p:txBody>
          <a:bodyPr anchor="b">
            <a:normAutofit/>
          </a:bodyPr>
          <a:lstStyle>
            <a:lvl1pPr marL="0" indent="0">
              <a:buNone/>
              <a:defRPr sz="2000" b="1" i="0">
                <a:latin typeface="Avenir Next Regular"/>
                <a:cs typeface="Avenir Next Regular"/>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05360" y="2174875"/>
            <a:ext cx="547704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8" name="Group 7"/>
          <p:cNvGrpSpPr/>
          <p:nvPr userDrawn="1"/>
        </p:nvGrpSpPr>
        <p:grpSpPr>
          <a:xfrm>
            <a:off x="-16461" y="6366578"/>
            <a:ext cx="12192000" cy="486561"/>
            <a:chOff x="0" y="6364486"/>
            <a:chExt cx="9144000" cy="486561"/>
          </a:xfrm>
        </p:grpSpPr>
        <p:sp>
          <p:nvSpPr>
            <p:cNvPr id="9" name="Rectangle 8"/>
            <p:cNvSpPr/>
            <p:nvPr userDrawn="1"/>
          </p:nvSpPr>
          <p:spPr>
            <a:xfrm>
              <a:off x="0" y="6364486"/>
              <a:ext cx="9144000" cy="486561"/>
            </a:xfrm>
            <a:prstGeom prst="rect">
              <a:avLst/>
            </a:prstGeom>
            <a:solidFill>
              <a:srgbClr val="0033A1"/>
            </a:solidFill>
            <a:ln>
              <a:solidFill>
                <a:srgbClr val="0032A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6" descr="Image result for KDOW logo"/>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586133" y="6364486"/>
              <a:ext cx="478172" cy="47617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45124" y="6394208"/>
              <a:ext cx="2994870" cy="448051"/>
            </a:xfrm>
            <a:prstGeom prst="rect">
              <a:avLst/>
            </a:prstGeom>
          </p:spPr>
        </p:pic>
      </p:grpSp>
      <p:sp>
        <p:nvSpPr>
          <p:cNvPr id="12" name="TextBox 11"/>
          <p:cNvSpPr txBox="1"/>
          <p:nvPr userDrawn="1"/>
        </p:nvSpPr>
        <p:spPr>
          <a:xfrm>
            <a:off x="495341" y="6429469"/>
            <a:ext cx="4093912" cy="377528"/>
          </a:xfrm>
          <a:prstGeom prst="rect">
            <a:avLst/>
          </a:prstGeom>
          <a:noFill/>
        </p:spPr>
        <p:txBody>
          <a:bodyPr wrap="square" rtlCol="0">
            <a:spAutoFit/>
          </a:bodyPr>
          <a:lstStyle/>
          <a:p>
            <a:r>
              <a:rPr lang="en-US" sz="1800" dirty="0">
                <a:solidFill>
                  <a:schemeClr val="bg1"/>
                </a:solidFill>
                <a:latin typeface="AvenirNext LT Pro Bold" panose="020B0804020202020204" pitchFamily="34" charset="0"/>
              </a:rPr>
              <a:t>Watershed Academy</a:t>
            </a:r>
          </a:p>
        </p:txBody>
      </p:sp>
    </p:spTree>
    <p:extLst>
      <p:ext uri="{BB962C8B-B14F-4D97-AF65-F5344CB8AC3E}">
        <p14:creationId xmlns:p14="http://schemas.microsoft.com/office/powerpoint/2010/main" val="1719250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descr="Standard-Slide-5.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914400" y="1612638"/>
            <a:ext cx="10363200" cy="1470025"/>
          </a:xfrm>
        </p:spPr>
        <p:txBody>
          <a:bodyPr>
            <a:normAutofit/>
          </a:bodyPr>
          <a:lstStyle>
            <a:lvl1pPr>
              <a:defRPr sz="4000"/>
            </a:lvl1pPr>
          </a:lstStyle>
          <a:p>
            <a:r>
              <a:rPr lang="en-US"/>
              <a:t>Click to edit Master title style</a:t>
            </a:r>
            <a:endParaRPr lang="en-US" dirty="0"/>
          </a:p>
        </p:txBody>
      </p:sp>
      <p:sp>
        <p:nvSpPr>
          <p:cNvPr id="11" name="Subtitle 2"/>
          <p:cNvSpPr>
            <a:spLocks noGrp="1"/>
          </p:cNvSpPr>
          <p:nvPr>
            <p:ph type="subTitle" idx="1"/>
          </p:nvPr>
        </p:nvSpPr>
        <p:spPr>
          <a:xfrm>
            <a:off x="1828800" y="3279666"/>
            <a:ext cx="8534400" cy="1106334"/>
          </a:xfrm>
        </p:spPr>
        <p:txBody>
          <a:bodyPr/>
          <a:lstStyle>
            <a:lvl1pPr marL="0" indent="0" algn="ctr">
              <a:buNone/>
              <a:defRPr>
                <a:solidFill>
                  <a:schemeClr val="tx2"/>
                </a:solidFill>
              </a:defRPr>
            </a:lvl1pPr>
          </a:lstStyle>
          <a:p>
            <a:r>
              <a:rPr lang="en-US"/>
              <a:t>Click to edit Master subtitle style</a:t>
            </a:r>
            <a:endParaRPr lang="en-US" dirty="0"/>
          </a:p>
        </p:txBody>
      </p:sp>
    </p:spTree>
    <p:extLst>
      <p:ext uri="{BB962C8B-B14F-4D97-AF65-F5344CB8AC3E}">
        <p14:creationId xmlns:p14="http://schemas.microsoft.com/office/powerpoint/2010/main" val="34991199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 name="Picture 3" descr="Standard-Slide-1.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914400" y="1612638"/>
            <a:ext cx="10363200" cy="1470025"/>
          </a:xfrm>
        </p:spPr>
        <p:txBody>
          <a:bodyPr>
            <a:normAutofit/>
          </a:bodyPr>
          <a:lstStyle>
            <a:lvl1pPr>
              <a:defRPr sz="4000">
                <a:solidFill>
                  <a:schemeClr val="bg1"/>
                </a:solidFill>
              </a:defRPr>
            </a:lvl1pPr>
          </a:lstStyle>
          <a:p>
            <a:r>
              <a:rPr lang="en-US"/>
              <a:t>Click to edit Master title style</a:t>
            </a:r>
            <a:endParaRPr lang="en-US" dirty="0"/>
          </a:p>
        </p:txBody>
      </p:sp>
      <p:sp>
        <p:nvSpPr>
          <p:cNvPr id="11" name="Subtitle 2"/>
          <p:cNvSpPr>
            <a:spLocks noGrp="1"/>
          </p:cNvSpPr>
          <p:nvPr>
            <p:ph type="subTitle" idx="1"/>
          </p:nvPr>
        </p:nvSpPr>
        <p:spPr>
          <a:xfrm>
            <a:off x="1828800" y="3279666"/>
            <a:ext cx="8534400" cy="1106334"/>
          </a:xfrm>
        </p:spPr>
        <p:txBody>
          <a:bodyPr/>
          <a:lstStyle>
            <a:lvl1pPr marL="0" indent="0" algn="ctr">
              <a:buNone/>
              <a:defRPr>
                <a:solidFill>
                  <a:schemeClr val="accent3"/>
                </a:solidFill>
              </a:defRPr>
            </a:lvl1pPr>
          </a:lstStyle>
          <a:p>
            <a:r>
              <a:rPr lang="en-US"/>
              <a:t>Click to edit Master subtitle style</a:t>
            </a:r>
            <a:endParaRPr lang="en-US" dirty="0"/>
          </a:p>
        </p:txBody>
      </p:sp>
    </p:spTree>
    <p:extLst>
      <p:ext uri="{BB962C8B-B14F-4D97-AF65-F5344CB8AC3E}">
        <p14:creationId xmlns:p14="http://schemas.microsoft.com/office/powerpoint/2010/main" val="1493897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descr="Standard-Slide-14.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2345458" y="274638"/>
            <a:ext cx="9236941" cy="1143000"/>
          </a:xfrm>
        </p:spPr>
        <p:txBody>
          <a:bodyPr>
            <a:no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904083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pic>
        <p:nvPicPr>
          <p:cNvPr id="9" name="Picture 8" descr="Standard-Slide-14.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2306529" y="274638"/>
            <a:ext cx="9275871" cy="1143000"/>
          </a:xfrm>
        </p:spPr>
        <p:txBody>
          <a:bodyPr>
            <a:noAutofit/>
          </a:bodyPr>
          <a:lstStyle>
            <a:lvl1pPr>
              <a:defRPr sz="3600"/>
            </a:lvl1p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33208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pic>
        <p:nvPicPr>
          <p:cNvPr id="11" name="Picture 10" descr="Standard-Slide-14.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2296795" y="274638"/>
            <a:ext cx="9285604" cy="1143000"/>
          </a:xfrm>
        </p:spPr>
        <p:txBody>
          <a:bodyPr>
            <a:no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i="0">
                <a:latin typeface="Avenir Next Regular"/>
                <a:cs typeface="Avenir Next Regular"/>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000" b="1" i="0">
                <a:latin typeface="Avenir Next Regular"/>
                <a:cs typeface="Avenir Next Regular"/>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97257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7" name="Picture 6" descr="Standard-Slide-14.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2199475" y="274638"/>
            <a:ext cx="9382925" cy="1143000"/>
          </a:xfrm>
        </p:spPr>
        <p:txBody>
          <a:bodyPr>
            <a:noAutofit/>
          </a:bodyPr>
          <a:lstStyle>
            <a:lvl1pPr>
              <a:defRPr sz="3600"/>
            </a:lvl1pPr>
          </a:lstStyle>
          <a:p>
            <a:r>
              <a:rPr lang="en-US"/>
              <a:t>Click to edit Master title style</a:t>
            </a:r>
            <a:endParaRPr lang="en-US" dirty="0"/>
          </a:p>
        </p:txBody>
      </p:sp>
    </p:spTree>
    <p:extLst>
      <p:ext uri="{BB962C8B-B14F-4D97-AF65-F5344CB8AC3E}">
        <p14:creationId xmlns:p14="http://schemas.microsoft.com/office/powerpoint/2010/main" val="24246490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6" name="Picture 5" descr="Standard-Slide-14.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856697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pic>
        <p:nvPicPr>
          <p:cNvPr id="9" name="Picture 8" descr="Standard-Slide-14.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09601" y="1572272"/>
            <a:ext cx="4011084"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2734322"/>
            <a:ext cx="4011084" cy="3391840"/>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0030447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pic>
        <p:nvPicPr>
          <p:cNvPr id="9" name="Picture 8" descr="Standard-Slide-14.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solidFill>
                  <a:srgbClr val="0C377B"/>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0779377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descr="Standard-Slide-8.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2545818" y="274638"/>
            <a:ext cx="9036580" cy="1143000"/>
          </a:xfrm>
        </p:spPr>
        <p:txBody>
          <a:bodyPr>
            <a:no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2545819" y="1600200"/>
            <a:ext cx="9036580" cy="4974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93987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11029" y="274638"/>
            <a:ext cx="11531065" cy="1143000"/>
          </a:xfrm>
        </p:spPr>
        <p:txBody>
          <a:bodyPr>
            <a:noAutofit/>
          </a:bodyPr>
          <a:lstStyle>
            <a:lvl1pPr algn="l">
              <a:defRPr sz="3600"/>
            </a:lvl1pPr>
          </a:lstStyle>
          <a:p>
            <a:r>
              <a:rPr lang="en-US" dirty="0"/>
              <a:t>Click to edit Master title style</a:t>
            </a:r>
          </a:p>
        </p:txBody>
      </p:sp>
      <p:grpSp>
        <p:nvGrpSpPr>
          <p:cNvPr id="4" name="Group 3"/>
          <p:cNvGrpSpPr/>
          <p:nvPr userDrawn="1"/>
        </p:nvGrpSpPr>
        <p:grpSpPr>
          <a:xfrm>
            <a:off x="-16461" y="6366578"/>
            <a:ext cx="12192000" cy="486561"/>
            <a:chOff x="0" y="6364486"/>
            <a:chExt cx="9144000" cy="486561"/>
          </a:xfrm>
        </p:grpSpPr>
        <p:sp>
          <p:nvSpPr>
            <p:cNvPr id="5" name="Rectangle 4"/>
            <p:cNvSpPr/>
            <p:nvPr userDrawn="1"/>
          </p:nvSpPr>
          <p:spPr>
            <a:xfrm>
              <a:off x="0" y="6364486"/>
              <a:ext cx="9144000" cy="486561"/>
            </a:xfrm>
            <a:prstGeom prst="rect">
              <a:avLst/>
            </a:prstGeom>
            <a:solidFill>
              <a:srgbClr val="0033A1"/>
            </a:solidFill>
            <a:ln>
              <a:solidFill>
                <a:srgbClr val="0032A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6" name="Picture 6" descr="Image result for KDOW logo"/>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586133" y="6364486"/>
              <a:ext cx="478172" cy="4761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45124" y="6394208"/>
              <a:ext cx="2994870" cy="448051"/>
            </a:xfrm>
            <a:prstGeom prst="rect">
              <a:avLst/>
            </a:prstGeom>
          </p:spPr>
        </p:pic>
      </p:grpSp>
      <p:sp>
        <p:nvSpPr>
          <p:cNvPr id="8" name="TextBox 7"/>
          <p:cNvSpPr txBox="1"/>
          <p:nvPr userDrawn="1"/>
        </p:nvSpPr>
        <p:spPr>
          <a:xfrm>
            <a:off x="495341" y="6429469"/>
            <a:ext cx="4093912" cy="377528"/>
          </a:xfrm>
          <a:prstGeom prst="rect">
            <a:avLst/>
          </a:prstGeom>
          <a:noFill/>
        </p:spPr>
        <p:txBody>
          <a:bodyPr wrap="square" rtlCol="0">
            <a:spAutoFit/>
          </a:bodyPr>
          <a:lstStyle/>
          <a:p>
            <a:r>
              <a:rPr lang="en-US" sz="1800" dirty="0">
                <a:solidFill>
                  <a:schemeClr val="bg1"/>
                </a:solidFill>
                <a:latin typeface="AvenirNext LT Pro Bold" panose="020B0804020202020204" pitchFamily="34" charset="0"/>
              </a:rPr>
              <a:t>Watershed Academy</a:t>
            </a:r>
          </a:p>
        </p:txBody>
      </p:sp>
    </p:spTree>
    <p:extLst>
      <p:ext uri="{BB962C8B-B14F-4D97-AF65-F5344CB8AC3E}">
        <p14:creationId xmlns:p14="http://schemas.microsoft.com/office/powerpoint/2010/main" val="4196241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pic>
        <p:nvPicPr>
          <p:cNvPr id="8" name="Picture 7" descr="Standard-Slide-8.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2568863" y="274638"/>
            <a:ext cx="9094176" cy="1143000"/>
          </a:xfrm>
        </p:spPr>
        <p:txBody>
          <a:bodyPr>
            <a:noAutofit/>
          </a:bodyPr>
          <a:lstStyle>
            <a:lvl1pPr>
              <a:defRPr sz="3600"/>
            </a:lvl1pPr>
          </a:lstStyle>
          <a:p>
            <a:r>
              <a:rPr lang="en-US"/>
              <a:t>Click to edit Master title style</a:t>
            </a:r>
            <a:endParaRPr lang="en-US" dirty="0"/>
          </a:p>
        </p:txBody>
      </p:sp>
      <p:sp>
        <p:nvSpPr>
          <p:cNvPr id="3" name="Content Placeholder 2"/>
          <p:cNvSpPr>
            <a:spLocks noGrp="1"/>
          </p:cNvSpPr>
          <p:nvPr>
            <p:ph sz="half" idx="1"/>
          </p:nvPr>
        </p:nvSpPr>
        <p:spPr>
          <a:xfrm>
            <a:off x="2649502" y="1600201"/>
            <a:ext cx="426223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314912" y="1600201"/>
            <a:ext cx="42674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762328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pic>
        <p:nvPicPr>
          <p:cNvPr id="10" name="Picture 9" descr="Standard-Slide-8.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2614938" y="274638"/>
            <a:ext cx="8967461" cy="1143000"/>
          </a:xfrm>
        </p:spPr>
        <p:txBody>
          <a:bodyPr>
            <a:no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2591897" y="1535113"/>
            <a:ext cx="4257067" cy="639762"/>
          </a:xfrm>
        </p:spPr>
        <p:txBody>
          <a:bodyPr anchor="b">
            <a:normAutofit/>
          </a:bodyPr>
          <a:lstStyle>
            <a:lvl1pPr marL="0" indent="0">
              <a:buNone/>
              <a:defRPr sz="2000" b="1" i="0">
                <a:latin typeface="Avenir Next Regular"/>
                <a:cs typeface="Avenir Next Regular"/>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91898" y="2174875"/>
            <a:ext cx="425706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314912" y="1535113"/>
            <a:ext cx="4267488" cy="639762"/>
          </a:xfrm>
        </p:spPr>
        <p:txBody>
          <a:bodyPr anchor="b">
            <a:normAutofit/>
          </a:bodyPr>
          <a:lstStyle>
            <a:lvl1pPr marL="0" indent="0">
              <a:buNone/>
              <a:defRPr sz="2000" b="1" i="0">
                <a:latin typeface="Avenir Next Regular"/>
                <a:cs typeface="Avenir Next Regular"/>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314912" y="2174875"/>
            <a:ext cx="42674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135828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pic>
        <p:nvPicPr>
          <p:cNvPr id="6" name="Picture 5" descr="Standard-Slide-8.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2580379" y="274638"/>
            <a:ext cx="9261715" cy="1143000"/>
          </a:xfrm>
        </p:spPr>
        <p:txBody>
          <a:bodyPr>
            <a:noAutofit/>
          </a:bodyPr>
          <a:lstStyle>
            <a:lvl1pPr>
              <a:defRPr sz="3600"/>
            </a:lvl1pPr>
          </a:lstStyle>
          <a:p>
            <a:r>
              <a:rPr lang="en-US"/>
              <a:t>Click to edit Master title style</a:t>
            </a:r>
            <a:endParaRPr lang="en-US" dirty="0"/>
          </a:p>
        </p:txBody>
      </p:sp>
    </p:spTree>
    <p:extLst>
      <p:ext uri="{BB962C8B-B14F-4D97-AF65-F5344CB8AC3E}">
        <p14:creationId xmlns:p14="http://schemas.microsoft.com/office/powerpoint/2010/main" val="9184722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5" name="Picture 4" descr="Standard-Slide-8.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298860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pic>
        <p:nvPicPr>
          <p:cNvPr id="8" name="Picture 7" descr="Standard-Slide-8.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2545820" y="273050"/>
            <a:ext cx="2881264" cy="13253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5713694" y="273050"/>
            <a:ext cx="6128399" cy="624151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45820" y="1598400"/>
            <a:ext cx="2881264" cy="4916160"/>
          </a:xfrm>
        </p:spPr>
        <p:txBody>
          <a:bodyPr/>
          <a:lstStyle>
            <a:lvl1pPr marL="0" indent="0">
              <a:buNone/>
              <a:defRPr sz="1400">
                <a:solidFill>
                  <a:srgbClr val="0C377B"/>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5140068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pic>
        <p:nvPicPr>
          <p:cNvPr id="8" name="Picture 7" descr="Standard-Slide-8.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338043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338043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338043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3924396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5" name="Picture 4" descr="Standard-Slide-16.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495343" y="274638"/>
            <a:ext cx="11087056" cy="1143000"/>
          </a:xfrm>
        </p:spPr>
        <p:txBody>
          <a:bodyPr>
            <a:no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95341" y="1600200"/>
            <a:ext cx="11087059" cy="4707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94148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4_Two Content">
    <p:spTree>
      <p:nvGrpSpPr>
        <p:cNvPr id="1" name=""/>
        <p:cNvGrpSpPr/>
        <p:nvPr/>
      </p:nvGrpSpPr>
      <p:grpSpPr>
        <a:xfrm>
          <a:off x="0" y="0"/>
          <a:ext cx="0" cy="0"/>
          <a:chOff x="0" y="0"/>
          <a:chExt cx="0" cy="0"/>
        </a:xfrm>
      </p:grpSpPr>
      <p:pic>
        <p:nvPicPr>
          <p:cNvPr id="6" name="Picture 5" descr="Standard-Slide-16.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368626" y="274638"/>
            <a:ext cx="11294413" cy="1143000"/>
          </a:xfrm>
        </p:spPr>
        <p:txBody>
          <a:bodyPr>
            <a:noAutofit/>
          </a:bodyPr>
          <a:lstStyle>
            <a:lvl1pPr>
              <a:defRPr sz="3600"/>
            </a:lvl1pPr>
          </a:lstStyle>
          <a:p>
            <a:r>
              <a:rPr lang="en-US"/>
              <a:t>Click to edit Master title style</a:t>
            </a:r>
            <a:endParaRPr lang="en-US" dirty="0"/>
          </a:p>
        </p:txBody>
      </p:sp>
      <p:sp>
        <p:nvSpPr>
          <p:cNvPr id="3" name="Content Placeholder 2"/>
          <p:cNvSpPr>
            <a:spLocks noGrp="1"/>
          </p:cNvSpPr>
          <p:nvPr>
            <p:ph sz="half" idx="1"/>
          </p:nvPr>
        </p:nvSpPr>
        <p:spPr>
          <a:xfrm>
            <a:off x="368625" y="1600201"/>
            <a:ext cx="548330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47762" y="1600201"/>
            <a:ext cx="553463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153678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4_Comparison">
    <p:spTree>
      <p:nvGrpSpPr>
        <p:cNvPr id="1" name=""/>
        <p:cNvGrpSpPr/>
        <p:nvPr/>
      </p:nvGrpSpPr>
      <p:grpSpPr>
        <a:xfrm>
          <a:off x="0" y="0"/>
          <a:ext cx="0" cy="0"/>
          <a:chOff x="0" y="0"/>
          <a:chExt cx="0" cy="0"/>
        </a:xfrm>
      </p:grpSpPr>
      <p:pic>
        <p:nvPicPr>
          <p:cNvPr id="8" name="Picture 7" descr="Standard-Slide-16.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230391" y="274638"/>
            <a:ext cx="11352008" cy="1143000"/>
          </a:xfrm>
        </p:spPr>
        <p:txBody>
          <a:bodyPr>
            <a:no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253388" y="1535113"/>
            <a:ext cx="5478136" cy="639762"/>
          </a:xfrm>
        </p:spPr>
        <p:txBody>
          <a:bodyPr anchor="b">
            <a:normAutofit/>
          </a:bodyPr>
          <a:lstStyle>
            <a:lvl1pPr marL="0" indent="0">
              <a:buNone/>
              <a:defRPr sz="2000" b="1" i="0">
                <a:latin typeface="Avenir Next Regular"/>
                <a:cs typeface="Avenir Next Regular"/>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3388" y="2174875"/>
            <a:ext cx="547813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05360" y="1535113"/>
            <a:ext cx="5477040" cy="639762"/>
          </a:xfrm>
        </p:spPr>
        <p:txBody>
          <a:bodyPr anchor="b">
            <a:normAutofit/>
          </a:bodyPr>
          <a:lstStyle>
            <a:lvl1pPr marL="0" indent="0">
              <a:buNone/>
              <a:defRPr sz="2000" b="1" i="0">
                <a:latin typeface="Avenir Next Regular"/>
                <a:cs typeface="Avenir Next Regular"/>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05360" y="2174875"/>
            <a:ext cx="547704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76696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pic>
        <p:nvPicPr>
          <p:cNvPr id="4" name="Picture 3" descr="Standard-Slide-16.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311029" y="274638"/>
            <a:ext cx="11531065" cy="1143000"/>
          </a:xfrm>
        </p:spPr>
        <p:txBody>
          <a:bodyPr>
            <a:noAutofit/>
          </a:bodyPr>
          <a:lstStyle>
            <a:lvl1pPr>
              <a:defRPr sz="3600"/>
            </a:lvl1pPr>
          </a:lstStyle>
          <a:p>
            <a:r>
              <a:rPr lang="en-US"/>
              <a:t>Click to edit Master title style</a:t>
            </a:r>
            <a:endParaRPr lang="en-US" dirty="0"/>
          </a:p>
        </p:txBody>
      </p:sp>
    </p:spTree>
    <p:extLst>
      <p:ext uri="{BB962C8B-B14F-4D97-AF65-F5344CB8AC3E}">
        <p14:creationId xmlns:p14="http://schemas.microsoft.com/office/powerpoint/2010/main" val="1136305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grpSp>
        <p:nvGrpSpPr>
          <p:cNvPr id="3" name="Group 2"/>
          <p:cNvGrpSpPr/>
          <p:nvPr userDrawn="1"/>
        </p:nvGrpSpPr>
        <p:grpSpPr>
          <a:xfrm>
            <a:off x="-16461" y="6366578"/>
            <a:ext cx="12192000" cy="486561"/>
            <a:chOff x="0" y="6364486"/>
            <a:chExt cx="9144000" cy="486561"/>
          </a:xfrm>
        </p:grpSpPr>
        <p:sp>
          <p:nvSpPr>
            <p:cNvPr id="4" name="Rectangle 3"/>
            <p:cNvSpPr/>
            <p:nvPr userDrawn="1"/>
          </p:nvSpPr>
          <p:spPr>
            <a:xfrm>
              <a:off x="0" y="6364486"/>
              <a:ext cx="9144000" cy="486561"/>
            </a:xfrm>
            <a:prstGeom prst="rect">
              <a:avLst/>
            </a:prstGeom>
            <a:solidFill>
              <a:srgbClr val="0033A1"/>
            </a:solidFill>
            <a:ln>
              <a:solidFill>
                <a:srgbClr val="0032A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5" name="Picture 6" descr="Image result for KDOW logo"/>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586133" y="6364486"/>
              <a:ext cx="478172" cy="47617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45124" y="6394208"/>
              <a:ext cx="2994870" cy="448051"/>
            </a:xfrm>
            <a:prstGeom prst="rect">
              <a:avLst/>
            </a:prstGeom>
          </p:spPr>
        </p:pic>
      </p:grpSp>
      <p:sp>
        <p:nvSpPr>
          <p:cNvPr id="7" name="TextBox 6"/>
          <p:cNvSpPr txBox="1"/>
          <p:nvPr userDrawn="1"/>
        </p:nvSpPr>
        <p:spPr>
          <a:xfrm>
            <a:off x="495341" y="6429469"/>
            <a:ext cx="4093912" cy="377528"/>
          </a:xfrm>
          <a:prstGeom prst="rect">
            <a:avLst/>
          </a:prstGeom>
          <a:noFill/>
        </p:spPr>
        <p:txBody>
          <a:bodyPr wrap="square" rtlCol="0">
            <a:spAutoFit/>
          </a:bodyPr>
          <a:lstStyle/>
          <a:p>
            <a:r>
              <a:rPr lang="en-US" sz="1800" dirty="0">
                <a:solidFill>
                  <a:schemeClr val="bg1"/>
                </a:solidFill>
                <a:latin typeface="AvenirNext LT Pro Bold" panose="020B0804020202020204" pitchFamily="34" charset="0"/>
              </a:rPr>
              <a:t>Watershed Academy</a:t>
            </a:r>
          </a:p>
        </p:txBody>
      </p:sp>
    </p:spTree>
    <p:extLst>
      <p:ext uri="{BB962C8B-B14F-4D97-AF65-F5344CB8AC3E}">
        <p14:creationId xmlns:p14="http://schemas.microsoft.com/office/powerpoint/2010/main" val="239873365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pic>
        <p:nvPicPr>
          <p:cNvPr id="3" name="Picture 2" descr="Standard-Slide-16.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1497797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4_Content with Caption">
    <p:spTree>
      <p:nvGrpSpPr>
        <p:cNvPr id="1" name=""/>
        <p:cNvGrpSpPr/>
        <p:nvPr/>
      </p:nvGrpSpPr>
      <p:grpSpPr>
        <a:xfrm>
          <a:off x="0" y="0"/>
          <a:ext cx="0" cy="0"/>
          <a:chOff x="0" y="0"/>
          <a:chExt cx="0" cy="0"/>
        </a:xfrm>
      </p:grpSpPr>
      <p:pic>
        <p:nvPicPr>
          <p:cNvPr id="6" name="Picture 5" descr="Standard-Slide-16.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575977" y="273050"/>
            <a:ext cx="3651696" cy="1278765"/>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538702" y="273050"/>
            <a:ext cx="7303391" cy="606871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5977" y="1598400"/>
            <a:ext cx="3651696" cy="4743360"/>
          </a:xfrm>
        </p:spPr>
        <p:txBody>
          <a:bodyPr/>
          <a:lstStyle>
            <a:lvl1pPr marL="0" indent="0">
              <a:buNone/>
              <a:defRPr sz="1400">
                <a:solidFill>
                  <a:srgbClr val="0C377B"/>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6166095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4_Picture with Caption">
    <p:spTree>
      <p:nvGrpSpPr>
        <p:cNvPr id="1" name=""/>
        <p:cNvGrpSpPr/>
        <p:nvPr/>
      </p:nvGrpSpPr>
      <p:grpSpPr>
        <a:xfrm>
          <a:off x="0" y="0"/>
          <a:ext cx="0" cy="0"/>
          <a:chOff x="0" y="0"/>
          <a:chExt cx="0" cy="0"/>
        </a:xfrm>
      </p:grpSpPr>
      <p:pic>
        <p:nvPicPr>
          <p:cNvPr id="6" name="Picture 5" descr="Standard-Slide-16.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2493432"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493432"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493432"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037412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3_Content with Caption">
    <p:spTree>
      <p:nvGrpSpPr>
        <p:cNvPr id="1" name=""/>
        <p:cNvGrpSpPr/>
        <p:nvPr/>
      </p:nvGrpSpPr>
      <p:grpSpPr>
        <a:xfrm>
          <a:off x="0" y="0"/>
          <a:ext cx="0" cy="0"/>
          <a:chOff x="0" y="0"/>
          <a:chExt cx="0" cy="0"/>
        </a:xfrm>
      </p:grpSpPr>
      <p:pic>
        <p:nvPicPr>
          <p:cNvPr id="5" name="Picture 4" descr="Standard-Slide-9.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575977" y="273050"/>
            <a:ext cx="3651696" cy="1278765"/>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538702" y="273050"/>
            <a:ext cx="7303391" cy="606871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5977" y="1598400"/>
            <a:ext cx="3651696" cy="4743360"/>
          </a:xfrm>
        </p:spPr>
        <p:txBody>
          <a:bodyPr/>
          <a:lstStyle>
            <a:lvl1pPr marL="0" indent="0">
              <a:buNone/>
              <a:defRPr sz="1400">
                <a:solidFill>
                  <a:srgbClr val="0C377B"/>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TextBox 5"/>
          <p:cNvSpPr txBox="1"/>
          <p:nvPr userDrawn="1"/>
        </p:nvSpPr>
        <p:spPr>
          <a:xfrm>
            <a:off x="495341" y="6429469"/>
            <a:ext cx="4093912" cy="377528"/>
          </a:xfrm>
          <a:prstGeom prst="rect">
            <a:avLst/>
          </a:prstGeom>
          <a:noFill/>
        </p:spPr>
        <p:txBody>
          <a:bodyPr wrap="square" rtlCol="0">
            <a:spAutoFit/>
          </a:bodyPr>
          <a:lstStyle/>
          <a:p>
            <a:r>
              <a:rPr lang="en-US" sz="1800" dirty="0">
                <a:solidFill>
                  <a:schemeClr val="bg1"/>
                </a:solidFill>
                <a:latin typeface="AvenirNext LT Pro Bold" panose="020B0804020202020204" pitchFamily="34" charset="0"/>
              </a:rPr>
              <a:t>Watershed Academy</a:t>
            </a:r>
          </a:p>
        </p:txBody>
      </p:sp>
    </p:spTree>
    <p:extLst>
      <p:ext uri="{BB962C8B-B14F-4D97-AF65-F5344CB8AC3E}">
        <p14:creationId xmlns:p14="http://schemas.microsoft.com/office/powerpoint/2010/main" val="1811635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3_Picture with Caption">
    <p:spTree>
      <p:nvGrpSpPr>
        <p:cNvPr id="1" name=""/>
        <p:cNvGrpSpPr/>
        <p:nvPr/>
      </p:nvGrpSpPr>
      <p:grpSpPr>
        <a:xfrm>
          <a:off x="0" y="0"/>
          <a:ext cx="0" cy="0"/>
          <a:chOff x="0" y="0"/>
          <a:chExt cx="0" cy="0"/>
        </a:xfrm>
      </p:grpSpPr>
      <p:grpSp>
        <p:nvGrpSpPr>
          <p:cNvPr id="6" name="Group 5"/>
          <p:cNvGrpSpPr/>
          <p:nvPr userDrawn="1"/>
        </p:nvGrpSpPr>
        <p:grpSpPr>
          <a:xfrm>
            <a:off x="-16461" y="6366578"/>
            <a:ext cx="12192000" cy="486561"/>
            <a:chOff x="0" y="6364486"/>
            <a:chExt cx="9144000" cy="486561"/>
          </a:xfrm>
        </p:grpSpPr>
        <p:sp>
          <p:nvSpPr>
            <p:cNvPr id="7" name="Rectangle 6"/>
            <p:cNvSpPr/>
            <p:nvPr userDrawn="1"/>
          </p:nvSpPr>
          <p:spPr>
            <a:xfrm>
              <a:off x="0" y="6364486"/>
              <a:ext cx="9144000" cy="486561"/>
            </a:xfrm>
            <a:prstGeom prst="rect">
              <a:avLst/>
            </a:prstGeom>
            <a:solidFill>
              <a:srgbClr val="0033A1"/>
            </a:solidFill>
            <a:ln>
              <a:solidFill>
                <a:srgbClr val="0032A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8" name="Picture 6" descr="Image result for KDOW logo"/>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586133" y="6364486"/>
              <a:ext cx="478172" cy="47617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45124" y="6394208"/>
              <a:ext cx="2994870" cy="448051"/>
            </a:xfrm>
            <a:prstGeom prst="rect">
              <a:avLst/>
            </a:prstGeom>
          </p:spPr>
        </p:pic>
      </p:grpSp>
      <p:sp>
        <p:nvSpPr>
          <p:cNvPr id="2" name="Title 1"/>
          <p:cNvSpPr>
            <a:spLocks noGrp="1"/>
          </p:cNvSpPr>
          <p:nvPr>
            <p:ph type="title"/>
          </p:nvPr>
        </p:nvSpPr>
        <p:spPr>
          <a:xfrm>
            <a:off x="2493432"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493432"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493432"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Box 9"/>
          <p:cNvSpPr txBox="1"/>
          <p:nvPr userDrawn="1"/>
        </p:nvSpPr>
        <p:spPr>
          <a:xfrm>
            <a:off x="495341" y="6429469"/>
            <a:ext cx="4093912" cy="377528"/>
          </a:xfrm>
          <a:prstGeom prst="rect">
            <a:avLst/>
          </a:prstGeom>
          <a:noFill/>
        </p:spPr>
        <p:txBody>
          <a:bodyPr wrap="square" rtlCol="0">
            <a:spAutoFit/>
          </a:bodyPr>
          <a:lstStyle/>
          <a:p>
            <a:r>
              <a:rPr lang="en-US" sz="1800" dirty="0">
                <a:solidFill>
                  <a:schemeClr val="bg1"/>
                </a:solidFill>
                <a:latin typeface="AvenirNext LT Pro Bold" panose="020B0804020202020204" pitchFamily="34" charset="0"/>
              </a:rPr>
              <a:t>Watershed Academy</a:t>
            </a:r>
          </a:p>
        </p:txBody>
      </p:sp>
    </p:spTree>
    <p:extLst>
      <p:ext uri="{BB962C8B-B14F-4D97-AF65-F5344CB8AC3E}">
        <p14:creationId xmlns:p14="http://schemas.microsoft.com/office/powerpoint/2010/main" val="2979457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descr="Standard-Slide-5.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914400" y="1612638"/>
            <a:ext cx="10363200" cy="1470025"/>
          </a:xfrm>
        </p:spPr>
        <p:txBody>
          <a:bodyPr>
            <a:normAutofit/>
          </a:bodyPr>
          <a:lstStyle>
            <a:lvl1pPr>
              <a:defRPr sz="4000"/>
            </a:lvl1pPr>
          </a:lstStyle>
          <a:p>
            <a:r>
              <a:rPr lang="en-US"/>
              <a:t>Click to edit Master title style</a:t>
            </a:r>
            <a:endParaRPr lang="en-US" dirty="0"/>
          </a:p>
        </p:txBody>
      </p:sp>
      <p:sp>
        <p:nvSpPr>
          <p:cNvPr id="11" name="Subtitle 2"/>
          <p:cNvSpPr>
            <a:spLocks noGrp="1"/>
          </p:cNvSpPr>
          <p:nvPr>
            <p:ph type="subTitle" idx="1"/>
          </p:nvPr>
        </p:nvSpPr>
        <p:spPr>
          <a:xfrm>
            <a:off x="1828800" y="3279666"/>
            <a:ext cx="8534400" cy="1106334"/>
          </a:xfrm>
        </p:spPr>
        <p:txBody>
          <a:bodyPr/>
          <a:lstStyle>
            <a:lvl1pPr marL="0" indent="0" algn="ctr">
              <a:buNone/>
              <a:defRPr>
                <a:solidFill>
                  <a:schemeClr val="tx2"/>
                </a:solidFill>
              </a:defRPr>
            </a:lvl1pPr>
          </a:lstStyle>
          <a:p>
            <a:r>
              <a:rPr lang="en-US"/>
              <a:t>Click to edit Master subtitle style</a:t>
            </a:r>
            <a:endParaRPr lang="en-US" dirty="0"/>
          </a:p>
        </p:txBody>
      </p:sp>
    </p:spTree>
    <p:extLst>
      <p:ext uri="{BB962C8B-B14F-4D97-AF65-F5344CB8AC3E}">
        <p14:creationId xmlns:p14="http://schemas.microsoft.com/office/powerpoint/2010/main" val="2162186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theme" Target="../theme/theme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slideLayout" Target="../slideLayouts/slideLayout6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582764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Lst>
  <p:txStyles>
    <p:titleStyle>
      <a:lvl1pPr algn="ctr" defTabSz="457200" rtl="0" eaLnBrk="1" latinLnBrk="0" hangingPunct="1">
        <a:spcBef>
          <a:spcPct val="0"/>
        </a:spcBef>
        <a:buNone/>
        <a:defRPr sz="4400" b="1" i="0" kern="1200">
          <a:solidFill>
            <a:schemeClr val="tx1"/>
          </a:solidFill>
          <a:latin typeface="Avenir Next Regular"/>
          <a:ea typeface="+mj-ea"/>
          <a:cs typeface="Avenir Next Regular"/>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Mercury Display"/>
          <a:ea typeface="+mn-ea"/>
          <a:cs typeface="Mercury Display"/>
        </a:defRPr>
      </a:lvl1pPr>
      <a:lvl2pPr marL="742950" indent="-285750" algn="l" defTabSz="457200" rtl="0" eaLnBrk="1" latinLnBrk="0" hangingPunct="1">
        <a:spcBef>
          <a:spcPct val="20000"/>
        </a:spcBef>
        <a:buFont typeface="Arial"/>
        <a:buChar char="–"/>
        <a:defRPr sz="2800" b="0" i="0" kern="1200">
          <a:solidFill>
            <a:schemeClr val="tx1"/>
          </a:solidFill>
          <a:latin typeface="Mercury Display"/>
          <a:ea typeface="+mn-ea"/>
          <a:cs typeface="Mercury Display"/>
        </a:defRPr>
      </a:lvl2pPr>
      <a:lvl3pPr marL="1143000" indent="-228600" algn="l" defTabSz="457200" rtl="0" eaLnBrk="1" latinLnBrk="0" hangingPunct="1">
        <a:spcBef>
          <a:spcPct val="20000"/>
        </a:spcBef>
        <a:buFont typeface="Arial"/>
        <a:buChar char="•"/>
        <a:defRPr sz="2400" b="0" i="0" kern="1200">
          <a:solidFill>
            <a:schemeClr val="tx1"/>
          </a:solidFill>
          <a:latin typeface="Mercury Display"/>
          <a:ea typeface="+mn-ea"/>
          <a:cs typeface="Mercury Display"/>
        </a:defRPr>
      </a:lvl3pPr>
      <a:lvl4pPr marL="1600200" indent="-228600" algn="l" defTabSz="457200" rtl="0" eaLnBrk="1" latinLnBrk="0" hangingPunct="1">
        <a:spcBef>
          <a:spcPct val="20000"/>
        </a:spcBef>
        <a:buFont typeface="Arial"/>
        <a:buChar char="–"/>
        <a:defRPr sz="2000" b="0" i="0" kern="1200">
          <a:solidFill>
            <a:schemeClr val="tx1"/>
          </a:solidFill>
          <a:latin typeface="Mercury Display"/>
          <a:ea typeface="+mn-ea"/>
          <a:cs typeface="Mercury Display"/>
        </a:defRPr>
      </a:lvl4pPr>
      <a:lvl5pPr marL="2057400" indent="-228600" algn="l" defTabSz="457200" rtl="0" eaLnBrk="1" latinLnBrk="0" hangingPunct="1">
        <a:spcBef>
          <a:spcPct val="20000"/>
        </a:spcBef>
        <a:buFont typeface="Arial"/>
        <a:buChar char="»"/>
        <a:defRPr sz="2000" b="0" i="0" kern="1200">
          <a:solidFill>
            <a:schemeClr val="tx1"/>
          </a:solidFill>
          <a:latin typeface="Mercury Display"/>
          <a:ea typeface="+mn-ea"/>
          <a:cs typeface="Mercury Display"/>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1041969"/>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 id="2147483714" r:id="rId22"/>
    <p:sldLayoutId id="2147483715" r:id="rId23"/>
    <p:sldLayoutId id="2147483716" r:id="rId24"/>
    <p:sldLayoutId id="2147483717" r:id="rId25"/>
    <p:sldLayoutId id="2147483718" r:id="rId26"/>
    <p:sldLayoutId id="2147483719" r:id="rId27"/>
    <p:sldLayoutId id="2147483720" r:id="rId28"/>
    <p:sldLayoutId id="2147483721" r:id="rId29"/>
    <p:sldLayoutId id="2147483722" r:id="rId30"/>
    <p:sldLayoutId id="2147483723" r:id="rId31"/>
  </p:sldLayoutIdLst>
  <p:txStyles>
    <p:titleStyle>
      <a:lvl1pPr algn="ctr" defTabSz="457200" rtl="0" eaLnBrk="1" latinLnBrk="0" hangingPunct="1">
        <a:spcBef>
          <a:spcPct val="0"/>
        </a:spcBef>
        <a:buNone/>
        <a:defRPr sz="4400" b="1" i="0" kern="1200">
          <a:solidFill>
            <a:schemeClr val="tx1"/>
          </a:solidFill>
          <a:latin typeface="Avenir Next Regular"/>
          <a:ea typeface="+mj-ea"/>
          <a:cs typeface="Avenir Next Regular"/>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Mercury Display"/>
          <a:ea typeface="+mn-ea"/>
          <a:cs typeface="Mercury Display"/>
        </a:defRPr>
      </a:lvl1pPr>
      <a:lvl2pPr marL="742950" indent="-285750" algn="l" defTabSz="457200" rtl="0" eaLnBrk="1" latinLnBrk="0" hangingPunct="1">
        <a:spcBef>
          <a:spcPct val="20000"/>
        </a:spcBef>
        <a:buFont typeface="Arial"/>
        <a:buChar char="–"/>
        <a:defRPr sz="2800" b="0" i="0" kern="1200">
          <a:solidFill>
            <a:schemeClr val="tx1"/>
          </a:solidFill>
          <a:latin typeface="Mercury Display"/>
          <a:ea typeface="+mn-ea"/>
          <a:cs typeface="Mercury Display"/>
        </a:defRPr>
      </a:lvl2pPr>
      <a:lvl3pPr marL="1143000" indent="-228600" algn="l" defTabSz="457200" rtl="0" eaLnBrk="1" latinLnBrk="0" hangingPunct="1">
        <a:spcBef>
          <a:spcPct val="20000"/>
        </a:spcBef>
        <a:buFont typeface="Arial"/>
        <a:buChar char="•"/>
        <a:defRPr sz="2400" b="0" i="0" kern="1200">
          <a:solidFill>
            <a:schemeClr val="tx1"/>
          </a:solidFill>
          <a:latin typeface="Mercury Display"/>
          <a:ea typeface="+mn-ea"/>
          <a:cs typeface="Mercury Display"/>
        </a:defRPr>
      </a:lvl3pPr>
      <a:lvl4pPr marL="1600200" indent="-228600" algn="l" defTabSz="457200" rtl="0" eaLnBrk="1" latinLnBrk="0" hangingPunct="1">
        <a:spcBef>
          <a:spcPct val="20000"/>
        </a:spcBef>
        <a:buFont typeface="Arial"/>
        <a:buChar char="–"/>
        <a:defRPr sz="2000" b="0" i="0" kern="1200">
          <a:solidFill>
            <a:schemeClr val="tx1"/>
          </a:solidFill>
          <a:latin typeface="Mercury Display"/>
          <a:ea typeface="+mn-ea"/>
          <a:cs typeface="Mercury Display"/>
        </a:defRPr>
      </a:lvl4pPr>
      <a:lvl5pPr marL="2057400" indent="-228600" algn="l" defTabSz="457200" rtl="0" eaLnBrk="1" latinLnBrk="0" hangingPunct="1">
        <a:spcBef>
          <a:spcPct val="20000"/>
        </a:spcBef>
        <a:buFont typeface="Arial"/>
        <a:buChar char="»"/>
        <a:defRPr sz="2000" b="0" i="0" kern="1200">
          <a:solidFill>
            <a:schemeClr val="tx1"/>
          </a:solidFill>
          <a:latin typeface="Mercury Display"/>
          <a:ea typeface="+mn-ea"/>
          <a:cs typeface="Mercury Display"/>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epa.gov/nps/handbook-developing-watershed-plans-restore-and-protect-our-water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hyperlink" Target="https://efotg.sc.egov.usda.gov/#/details" TargetMode="External"/><Relationship Id="rId7" Type="http://schemas.openxmlformats.org/officeDocument/2006/relationships/customXml" Target="../ink/ink2.xml"/><Relationship Id="rId12"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customXml" Target="../ink/ink4.xml"/><Relationship Id="rId5" Type="http://schemas.openxmlformats.org/officeDocument/2006/relationships/customXml" Target="../ink/ink1.xml"/><Relationship Id="rId10" Type="http://schemas.openxmlformats.org/officeDocument/2006/relationships/image" Target="../media/image38.png"/><Relationship Id="rId4" Type="http://schemas.openxmlformats.org/officeDocument/2006/relationships/image" Target="../media/image35.png"/><Relationship Id="rId9" Type="http://schemas.openxmlformats.org/officeDocument/2006/relationships/customXml" Target="../ink/ink3.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33.xml"/><Relationship Id="rId5" Type="http://schemas.openxmlformats.org/officeDocument/2006/relationships/image" Target="../media/image44.png"/><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58.jpeg"/><Relationship Id="rId4" Type="http://schemas.openxmlformats.org/officeDocument/2006/relationships/image" Target="../media/image57.jpe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33.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33.xml"/><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33.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33.xml"/><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a:latin typeface="AvenirNext LT Pro Bold" panose="020B0804020202020204" pitchFamily="34" charset="0"/>
              </a:rPr>
              <a:t>Watershed Academy</a:t>
            </a:r>
            <a:br>
              <a:rPr lang="en-US" sz="4800" dirty="0">
                <a:latin typeface="AvenirNext LT Pro Bold" panose="020B0804020202020204" pitchFamily="34" charset="0"/>
              </a:rPr>
            </a:br>
            <a:r>
              <a:rPr lang="en-US" sz="2000" dirty="0">
                <a:latin typeface="AvenirNext LT Pro Bold" panose="020B0804020202020204" pitchFamily="34" charset="0"/>
              </a:rPr>
              <a:t>Watershed Coordinator Training Series</a:t>
            </a:r>
            <a:endParaRPr lang="en-US" sz="4800" dirty="0">
              <a:latin typeface="AvenirNext LT Pro Bold" panose="020B0804020202020204" pitchFamily="34" charset="0"/>
            </a:endParaRPr>
          </a:p>
        </p:txBody>
      </p:sp>
      <p:sp>
        <p:nvSpPr>
          <p:cNvPr id="3" name="Subtitle 2"/>
          <p:cNvSpPr>
            <a:spLocks noGrp="1"/>
          </p:cNvSpPr>
          <p:nvPr>
            <p:ph type="subTitle" idx="1"/>
          </p:nvPr>
        </p:nvSpPr>
        <p:spPr>
          <a:xfrm>
            <a:off x="2209800" y="4335462"/>
            <a:ext cx="7772400" cy="1381542"/>
          </a:xfrm>
          <a:solidFill>
            <a:schemeClr val="bg1">
              <a:alpha val="60000"/>
            </a:schemeClr>
          </a:solidFill>
        </p:spPr>
        <p:txBody>
          <a:bodyPr>
            <a:noAutofit/>
          </a:bodyPr>
          <a:lstStyle/>
          <a:p>
            <a:r>
              <a:rPr lang="en-US" sz="2800" b="1" dirty="0">
                <a:latin typeface="Mercury Display Semibold" panose="02000603080000020004" pitchFamily="50" charset="0"/>
              </a:rPr>
              <a:t>Land Use Impacts &amp; </a:t>
            </a:r>
          </a:p>
          <a:p>
            <a:r>
              <a:rPr lang="en-US" sz="2800" b="1" dirty="0">
                <a:latin typeface="Mercury Display Semibold" panose="02000603080000020004" pitchFamily="50" charset="0"/>
              </a:rPr>
              <a:t>Related Best Management Practices</a:t>
            </a:r>
          </a:p>
          <a:p>
            <a:r>
              <a:rPr lang="en-US" sz="2000" b="1" dirty="0">
                <a:latin typeface="Mercury Display Semibold" panose="02000603080000020004" pitchFamily="50" charset="0"/>
              </a:rPr>
              <a:t>2. Selecting BMPs</a:t>
            </a:r>
          </a:p>
        </p:txBody>
      </p:sp>
    </p:spTree>
    <p:extLst>
      <p:ext uri="{BB962C8B-B14F-4D97-AF65-F5344CB8AC3E}">
        <p14:creationId xmlns:p14="http://schemas.microsoft.com/office/powerpoint/2010/main" val="1360849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4526E-004B-4903-97FA-094384CB2EA0}"/>
              </a:ext>
            </a:extLst>
          </p:cNvPr>
          <p:cNvSpPr>
            <a:spLocks noGrp="1"/>
          </p:cNvSpPr>
          <p:nvPr>
            <p:ph type="title"/>
          </p:nvPr>
        </p:nvSpPr>
        <p:spPr>
          <a:xfrm>
            <a:off x="612448" y="116435"/>
            <a:ext cx="10967103" cy="1143000"/>
          </a:xfrm>
        </p:spPr>
        <p:txBody>
          <a:bodyPr/>
          <a:lstStyle/>
          <a:p>
            <a:r>
              <a:rPr lang="en-US" dirty="0"/>
              <a:t>Different ways to present the BMPs….</a:t>
            </a:r>
          </a:p>
        </p:txBody>
      </p:sp>
      <p:sp>
        <p:nvSpPr>
          <p:cNvPr id="3" name="Content Placeholder 2">
            <a:extLst>
              <a:ext uri="{FF2B5EF4-FFF2-40B4-BE49-F238E27FC236}">
                <a16:creationId xmlns:a16="http://schemas.microsoft.com/office/drawing/2014/main" id="{B2AE36DE-EE00-439B-8813-611DD830D4FF}"/>
              </a:ext>
            </a:extLst>
          </p:cNvPr>
          <p:cNvSpPr>
            <a:spLocks noGrp="1"/>
          </p:cNvSpPr>
          <p:nvPr>
            <p:ph idx="1"/>
          </p:nvPr>
        </p:nvSpPr>
        <p:spPr>
          <a:xfrm>
            <a:off x="612448" y="1259435"/>
            <a:ext cx="7329769" cy="5173449"/>
          </a:xfrm>
        </p:spPr>
        <p:txBody>
          <a:bodyPr>
            <a:normAutofit lnSpcReduction="10000"/>
          </a:bodyPr>
          <a:lstStyle/>
          <a:p>
            <a:r>
              <a:rPr lang="en-US" dirty="0"/>
              <a:t>Pollutant Type</a:t>
            </a:r>
          </a:p>
          <a:p>
            <a:r>
              <a:rPr lang="en-US" dirty="0"/>
              <a:t>Point Source vs Nonpoint Sources</a:t>
            </a:r>
          </a:p>
          <a:p>
            <a:r>
              <a:rPr lang="en-US" dirty="0"/>
              <a:t>Structural vs Non-Structural Approaches</a:t>
            </a:r>
          </a:p>
          <a:p>
            <a:r>
              <a:rPr lang="en-US" b="1" dirty="0"/>
              <a:t>General Land Use Types</a:t>
            </a:r>
          </a:p>
          <a:p>
            <a:pPr lvl="1"/>
            <a:r>
              <a:rPr lang="en-US" dirty="0"/>
              <a:t>Agricultural</a:t>
            </a:r>
          </a:p>
          <a:p>
            <a:pPr lvl="1"/>
            <a:r>
              <a:rPr lang="en-US" dirty="0"/>
              <a:t>Wastewater Treatment</a:t>
            </a:r>
          </a:p>
          <a:p>
            <a:pPr lvl="1"/>
            <a:r>
              <a:rPr lang="en-US" dirty="0"/>
              <a:t>Urban/Stormwater</a:t>
            </a:r>
          </a:p>
          <a:p>
            <a:pPr lvl="1"/>
            <a:r>
              <a:rPr lang="en-US" dirty="0"/>
              <a:t>Mining</a:t>
            </a:r>
          </a:p>
          <a:p>
            <a:pPr lvl="1"/>
            <a:r>
              <a:rPr lang="en-US" dirty="0"/>
              <a:t>Forestry</a:t>
            </a:r>
          </a:p>
          <a:p>
            <a:pPr lvl="1"/>
            <a:r>
              <a:rPr lang="en-US" dirty="0"/>
              <a:t>Stream and Floodplain Restoration</a:t>
            </a:r>
          </a:p>
        </p:txBody>
      </p:sp>
      <p:pic>
        <p:nvPicPr>
          <p:cNvPr id="4" name="Picture 3">
            <a:extLst>
              <a:ext uri="{FF2B5EF4-FFF2-40B4-BE49-F238E27FC236}">
                <a16:creationId xmlns:a16="http://schemas.microsoft.com/office/drawing/2014/main" id="{E9F6DFA8-3014-4A84-902D-586CA3E1BE77}"/>
              </a:ext>
            </a:extLst>
          </p:cNvPr>
          <p:cNvPicPr>
            <a:picLocks noChangeAspect="1"/>
          </p:cNvPicPr>
          <p:nvPr/>
        </p:nvPicPr>
        <p:blipFill>
          <a:blip r:embed="rId3"/>
          <a:stretch>
            <a:fillRect/>
          </a:stretch>
        </p:blipFill>
        <p:spPr>
          <a:xfrm>
            <a:off x="8048030" y="1402303"/>
            <a:ext cx="3652071" cy="2052000"/>
          </a:xfrm>
          <a:prstGeom prst="rect">
            <a:avLst/>
          </a:prstGeom>
        </p:spPr>
      </p:pic>
      <p:sp>
        <p:nvSpPr>
          <p:cNvPr id="5" name="Right Brace 4">
            <a:extLst>
              <a:ext uri="{FF2B5EF4-FFF2-40B4-BE49-F238E27FC236}">
                <a16:creationId xmlns:a16="http://schemas.microsoft.com/office/drawing/2014/main" id="{6BD494C9-E16A-4A0B-8347-020D4132ADB8}"/>
              </a:ext>
            </a:extLst>
          </p:cNvPr>
          <p:cNvSpPr/>
          <p:nvPr/>
        </p:nvSpPr>
        <p:spPr>
          <a:xfrm>
            <a:off x="6472989" y="2863516"/>
            <a:ext cx="1469228" cy="3368842"/>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999BA09B-BBF4-46E1-8C85-84C231DC8DCD}"/>
              </a:ext>
            </a:extLst>
          </p:cNvPr>
          <p:cNvSpPr txBox="1"/>
          <p:nvPr/>
        </p:nvSpPr>
        <p:spPr>
          <a:xfrm>
            <a:off x="8048030" y="4114800"/>
            <a:ext cx="3652071" cy="1200329"/>
          </a:xfrm>
          <a:prstGeom prst="rect">
            <a:avLst/>
          </a:prstGeom>
          <a:solidFill>
            <a:srgbClr val="FFFF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sz="2400" b="1" dirty="0">
                <a:latin typeface="Calibri" panose="020F0502020204030204" pitchFamily="34" charset="0"/>
                <a:cs typeface="Calibri" panose="020F0502020204030204" pitchFamily="34" charset="0"/>
              </a:rPr>
              <a:t>Subsequent Sections of Module 4: Land Use and Related BMPs</a:t>
            </a:r>
          </a:p>
        </p:txBody>
      </p:sp>
    </p:spTree>
    <p:extLst>
      <p:ext uri="{BB962C8B-B14F-4D97-AF65-F5344CB8AC3E}">
        <p14:creationId xmlns:p14="http://schemas.microsoft.com/office/powerpoint/2010/main" val="3815424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503CC-59A1-4C25-A587-EC034BFFDB0E}"/>
              </a:ext>
            </a:extLst>
          </p:cNvPr>
          <p:cNvSpPr>
            <a:spLocks noGrp="1"/>
          </p:cNvSpPr>
          <p:nvPr>
            <p:ph type="title"/>
          </p:nvPr>
        </p:nvSpPr>
        <p:spPr>
          <a:xfrm>
            <a:off x="612448" y="0"/>
            <a:ext cx="10967103" cy="1143000"/>
          </a:xfrm>
        </p:spPr>
        <p:txBody>
          <a:bodyPr/>
          <a:lstStyle/>
          <a:p>
            <a:r>
              <a:rPr lang="en-US" dirty="0"/>
              <a:t>Steps to Select Management Practices</a:t>
            </a:r>
          </a:p>
        </p:txBody>
      </p:sp>
      <p:sp>
        <p:nvSpPr>
          <p:cNvPr id="3" name="Content Placeholder 2">
            <a:extLst>
              <a:ext uri="{FF2B5EF4-FFF2-40B4-BE49-F238E27FC236}">
                <a16:creationId xmlns:a16="http://schemas.microsoft.com/office/drawing/2014/main" id="{B5FCCD34-7687-4691-9A67-1417E0DE9B1E}"/>
              </a:ext>
            </a:extLst>
          </p:cNvPr>
          <p:cNvSpPr>
            <a:spLocks noGrp="1"/>
          </p:cNvSpPr>
          <p:nvPr>
            <p:ph idx="1"/>
          </p:nvPr>
        </p:nvSpPr>
        <p:spPr>
          <a:xfrm>
            <a:off x="612448" y="1143000"/>
            <a:ext cx="10967103" cy="4854012"/>
          </a:xfrm>
        </p:spPr>
        <p:txBody>
          <a:bodyPr>
            <a:normAutofit fontScale="92500" lnSpcReduction="10000"/>
          </a:bodyPr>
          <a:lstStyle/>
          <a:p>
            <a:pPr marL="514350" indent="-514350">
              <a:buAutoNum type="arabicPeriod"/>
            </a:pPr>
            <a:r>
              <a:rPr lang="en-US" dirty="0"/>
              <a:t>Inventory existing management efforts </a:t>
            </a:r>
            <a:r>
              <a:rPr lang="en-US" dirty="0">
                <a:solidFill>
                  <a:schemeClr val="tx2">
                    <a:lumMod val="60000"/>
                    <a:lumOff val="40000"/>
                  </a:schemeClr>
                </a:solidFill>
                <a:sym typeface="Wingdings" panose="05000000000000000000" pitchFamily="2" charset="2"/>
              </a:rPr>
              <a:t></a:t>
            </a:r>
            <a:endParaRPr lang="en-US" dirty="0">
              <a:solidFill>
                <a:schemeClr val="tx2">
                  <a:lumMod val="60000"/>
                  <a:lumOff val="40000"/>
                </a:schemeClr>
              </a:solidFill>
            </a:endParaRPr>
          </a:p>
          <a:p>
            <a:pPr marL="514350" indent="-514350">
              <a:buAutoNum type="arabicPeriod"/>
            </a:pPr>
            <a:r>
              <a:rPr lang="en-US" dirty="0"/>
              <a:t>Quantify the effectiveness of current measures </a:t>
            </a:r>
            <a:r>
              <a:rPr lang="en-US" dirty="0">
                <a:solidFill>
                  <a:schemeClr val="tx2">
                    <a:lumMod val="60000"/>
                    <a:lumOff val="40000"/>
                  </a:schemeClr>
                </a:solidFill>
                <a:sym typeface="Wingdings" panose="05000000000000000000" pitchFamily="2" charset="2"/>
              </a:rPr>
              <a:t></a:t>
            </a:r>
            <a:endParaRPr lang="en-US" dirty="0">
              <a:solidFill>
                <a:schemeClr val="tx2">
                  <a:lumMod val="60000"/>
                  <a:lumOff val="40000"/>
                </a:schemeClr>
              </a:solidFill>
            </a:endParaRPr>
          </a:p>
          <a:p>
            <a:pPr marL="514350" indent="-514350">
              <a:buAutoNum type="arabicPeriod"/>
            </a:pPr>
            <a:r>
              <a:rPr lang="en-US" dirty="0"/>
              <a:t>Identify critical areas in the watershed where additional management efforts are needed </a:t>
            </a:r>
            <a:r>
              <a:rPr lang="en-US" dirty="0">
                <a:solidFill>
                  <a:schemeClr val="tx2">
                    <a:lumMod val="60000"/>
                    <a:lumOff val="40000"/>
                  </a:schemeClr>
                </a:solidFill>
                <a:sym typeface="Wingdings" panose="05000000000000000000" pitchFamily="2" charset="2"/>
              </a:rPr>
              <a:t></a:t>
            </a:r>
            <a:endParaRPr lang="en-US" dirty="0">
              <a:solidFill>
                <a:schemeClr val="tx2">
                  <a:lumMod val="60000"/>
                  <a:lumOff val="40000"/>
                </a:schemeClr>
              </a:solidFill>
            </a:endParaRPr>
          </a:p>
          <a:p>
            <a:pPr marL="514350" indent="-514350">
              <a:buFont typeface="Arial"/>
              <a:buAutoNum type="arabicPeriod"/>
            </a:pPr>
            <a:r>
              <a:rPr lang="en-US" b="1" dirty="0"/>
              <a:t>Identify new management opportunities</a:t>
            </a:r>
          </a:p>
          <a:p>
            <a:pPr marL="514350" indent="-514350">
              <a:buAutoNum type="arabicPeriod"/>
            </a:pPr>
            <a:r>
              <a:rPr lang="en-US" b="1" dirty="0"/>
              <a:t>Identify possible practices</a:t>
            </a:r>
          </a:p>
          <a:p>
            <a:pPr marL="514350" indent="-514350">
              <a:buAutoNum type="arabicPeriod"/>
            </a:pPr>
            <a:r>
              <a:rPr lang="en-US" b="1" dirty="0"/>
              <a:t>Determine relative pollutant reduction efficiencies</a:t>
            </a:r>
          </a:p>
          <a:p>
            <a:pPr marL="514350" indent="-514350">
              <a:buAutoNum type="arabicPeriod"/>
            </a:pPr>
            <a:r>
              <a:rPr lang="en-US" b="1" dirty="0"/>
              <a:t>Develop screening criteria to determine opportunities/constraints</a:t>
            </a:r>
          </a:p>
          <a:p>
            <a:pPr marL="514350" indent="-514350">
              <a:buAutoNum type="arabicPeriod"/>
            </a:pPr>
            <a:r>
              <a:rPr lang="en-US" b="1" dirty="0"/>
              <a:t>Rank alternatives and develop candidate management practices</a:t>
            </a:r>
          </a:p>
        </p:txBody>
      </p:sp>
    </p:spTree>
    <p:extLst>
      <p:ext uri="{BB962C8B-B14F-4D97-AF65-F5344CB8AC3E}">
        <p14:creationId xmlns:p14="http://schemas.microsoft.com/office/powerpoint/2010/main" val="4055484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B8F5C56-C2A0-4AD2-8933-26CE3ED5941D}"/>
              </a:ext>
            </a:extLst>
          </p:cNvPr>
          <p:cNvPicPr>
            <a:picLocks noGrp="1" noChangeAspect="1"/>
          </p:cNvPicPr>
          <p:nvPr>
            <p:ph idx="1"/>
          </p:nvPr>
        </p:nvPicPr>
        <p:blipFill>
          <a:blip r:embed="rId3"/>
          <a:stretch>
            <a:fillRect/>
          </a:stretch>
        </p:blipFill>
        <p:spPr>
          <a:xfrm>
            <a:off x="2246812" y="195943"/>
            <a:ext cx="7824652" cy="5871620"/>
          </a:xfrm>
          <a:prstGeom prst="rect">
            <a:avLst/>
          </a:prstGeom>
        </p:spPr>
      </p:pic>
    </p:spTree>
    <p:extLst>
      <p:ext uri="{BB962C8B-B14F-4D97-AF65-F5344CB8AC3E}">
        <p14:creationId xmlns:p14="http://schemas.microsoft.com/office/powerpoint/2010/main" val="965547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72E3F-0767-4DAD-B602-B0135FE7DFFA}"/>
              </a:ext>
            </a:extLst>
          </p:cNvPr>
          <p:cNvSpPr>
            <a:spLocks noGrp="1"/>
          </p:cNvSpPr>
          <p:nvPr>
            <p:ph type="title"/>
          </p:nvPr>
        </p:nvSpPr>
        <p:spPr>
          <a:xfrm>
            <a:off x="612448" y="116435"/>
            <a:ext cx="10967103" cy="1143000"/>
          </a:xfrm>
        </p:spPr>
        <p:txBody>
          <a:bodyPr/>
          <a:lstStyle/>
          <a:p>
            <a:r>
              <a:rPr lang="en-US" dirty="0"/>
              <a:t>BMP Selection Considerations Overview:</a:t>
            </a:r>
          </a:p>
        </p:txBody>
      </p:sp>
      <p:sp>
        <p:nvSpPr>
          <p:cNvPr id="3" name="Content Placeholder 2">
            <a:extLst>
              <a:ext uri="{FF2B5EF4-FFF2-40B4-BE49-F238E27FC236}">
                <a16:creationId xmlns:a16="http://schemas.microsoft.com/office/drawing/2014/main" id="{215AE410-09FD-405B-BD2B-022B7B01E653}"/>
              </a:ext>
            </a:extLst>
          </p:cNvPr>
          <p:cNvSpPr>
            <a:spLocks noGrp="1"/>
          </p:cNvSpPr>
          <p:nvPr>
            <p:ph idx="1"/>
          </p:nvPr>
        </p:nvSpPr>
        <p:spPr>
          <a:xfrm>
            <a:off x="615297" y="1259435"/>
            <a:ext cx="10967103" cy="4910630"/>
          </a:xfrm>
        </p:spPr>
        <p:txBody>
          <a:bodyPr>
            <a:normAutofit fontScale="92500" lnSpcReduction="20000"/>
          </a:bodyPr>
          <a:lstStyle/>
          <a:p>
            <a:pPr marL="514350" indent="-514350">
              <a:buFont typeface="+mj-lt"/>
              <a:buAutoNum type="arabicPeriod"/>
            </a:pPr>
            <a:r>
              <a:rPr lang="en-US" dirty="0"/>
              <a:t>Effectiveness at removing target pollutants (load reductions)</a:t>
            </a:r>
          </a:p>
          <a:p>
            <a:pPr marL="514350" indent="-514350">
              <a:buFont typeface="+mj-lt"/>
              <a:buAutoNum type="arabicPeriod"/>
            </a:pPr>
            <a:r>
              <a:rPr lang="en-US" dirty="0"/>
              <a:t>Technical Feasibility</a:t>
            </a:r>
          </a:p>
          <a:p>
            <a:pPr lvl="1"/>
            <a:r>
              <a:rPr lang="en-US" dirty="0"/>
              <a:t>Land area and site constraints</a:t>
            </a:r>
          </a:p>
          <a:p>
            <a:pPr lvl="1"/>
            <a:r>
              <a:rPr lang="en-US" dirty="0"/>
              <a:t>Maintenance</a:t>
            </a:r>
          </a:p>
          <a:p>
            <a:pPr marL="514350" indent="-514350">
              <a:buFont typeface="+mj-lt"/>
              <a:buAutoNum type="arabicPeriod"/>
            </a:pPr>
            <a:r>
              <a:rPr lang="en-US" dirty="0"/>
              <a:t>Financial Constraints</a:t>
            </a:r>
          </a:p>
          <a:p>
            <a:pPr lvl="1"/>
            <a:r>
              <a:rPr lang="en-US" dirty="0"/>
              <a:t>Cost/cost effectiveness</a:t>
            </a:r>
          </a:p>
          <a:p>
            <a:pPr marL="514350" indent="-514350">
              <a:buFont typeface="+mj-lt"/>
              <a:buAutoNum type="arabicPeriod"/>
            </a:pPr>
            <a:r>
              <a:rPr lang="en-US" dirty="0"/>
              <a:t>Legal Hurdles</a:t>
            </a:r>
          </a:p>
          <a:p>
            <a:pPr marL="514350" indent="-514350">
              <a:buFont typeface="+mj-lt"/>
              <a:buAutoNum type="arabicPeriod"/>
            </a:pPr>
            <a:r>
              <a:rPr lang="en-US" dirty="0"/>
              <a:t>Community acceptance and support</a:t>
            </a:r>
          </a:p>
          <a:p>
            <a:pPr marL="514350" indent="-514350">
              <a:buFont typeface="+mj-lt"/>
              <a:buAutoNum type="arabicPeriod"/>
            </a:pPr>
            <a:r>
              <a:rPr lang="en-US" dirty="0"/>
              <a:t>Impact on Other Resources</a:t>
            </a:r>
          </a:p>
          <a:p>
            <a:pPr marL="514350" indent="-514350">
              <a:buFont typeface="+mj-lt"/>
              <a:buAutoNum type="arabicPeriod"/>
            </a:pPr>
            <a:r>
              <a:rPr lang="en-US" dirty="0"/>
              <a:t>Added benefits</a:t>
            </a:r>
          </a:p>
          <a:p>
            <a:pPr lvl="1"/>
            <a:r>
              <a:rPr lang="en-US" dirty="0"/>
              <a:t>Important to consider synergistic effects too!</a:t>
            </a:r>
          </a:p>
        </p:txBody>
      </p:sp>
    </p:spTree>
    <p:extLst>
      <p:ext uri="{BB962C8B-B14F-4D97-AF65-F5344CB8AC3E}">
        <p14:creationId xmlns:p14="http://schemas.microsoft.com/office/powerpoint/2010/main" val="3700802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91BA8-40D1-4CA8-B06A-F23E62A08C42}"/>
              </a:ext>
            </a:extLst>
          </p:cNvPr>
          <p:cNvSpPr>
            <a:spLocks noGrp="1"/>
          </p:cNvSpPr>
          <p:nvPr>
            <p:ph type="title"/>
          </p:nvPr>
        </p:nvSpPr>
        <p:spPr>
          <a:xfrm>
            <a:off x="612446" y="0"/>
            <a:ext cx="10967103" cy="1143000"/>
          </a:xfrm>
        </p:spPr>
        <p:txBody>
          <a:bodyPr/>
          <a:lstStyle/>
          <a:p>
            <a:r>
              <a:rPr lang="en-US" dirty="0"/>
              <a:t>BMP effectiveness is variable.</a:t>
            </a:r>
          </a:p>
        </p:txBody>
      </p:sp>
      <p:pic>
        <p:nvPicPr>
          <p:cNvPr id="4" name="Content Placeholder 3">
            <a:extLst>
              <a:ext uri="{FF2B5EF4-FFF2-40B4-BE49-F238E27FC236}">
                <a16:creationId xmlns:a16="http://schemas.microsoft.com/office/drawing/2014/main" id="{DB1A1A4B-4424-4B9E-ACB5-FFF6AFB0FB1A}"/>
              </a:ext>
            </a:extLst>
          </p:cNvPr>
          <p:cNvPicPr>
            <a:picLocks noGrp="1" noChangeAspect="1"/>
          </p:cNvPicPr>
          <p:nvPr>
            <p:ph idx="1"/>
          </p:nvPr>
        </p:nvPicPr>
        <p:blipFill>
          <a:blip r:embed="rId3"/>
          <a:stretch>
            <a:fillRect/>
          </a:stretch>
        </p:blipFill>
        <p:spPr>
          <a:xfrm>
            <a:off x="2364390" y="1140540"/>
            <a:ext cx="7463217" cy="4812729"/>
          </a:xfrm>
          <a:prstGeom prst="rect">
            <a:avLst/>
          </a:prstGeom>
          <a:ln>
            <a:solidFill>
              <a:schemeClr val="tx1"/>
            </a:solidFill>
          </a:ln>
        </p:spPr>
      </p:pic>
      <p:sp>
        <p:nvSpPr>
          <p:cNvPr id="5" name="TextBox 4">
            <a:extLst>
              <a:ext uri="{FF2B5EF4-FFF2-40B4-BE49-F238E27FC236}">
                <a16:creationId xmlns:a16="http://schemas.microsoft.com/office/drawing/2014/main" id="{31A191F7-F786-4B7A-B4F9-31972B903683}"/>
              </a:ext>
            </a:extLst>
          </p:cNvPr>
          <p:cNvSpPr txBox="1"/>
          <p:nvPr/>
        </p:nvSpPr>
        <p:spPr>
          <a:xfrm>
            <a:off x="6534963" y="5953269"/>
            <a:ext cx="3292644" cy="369332"/>
          </a:xfrm>
          <a:prstGeom prst="rect">
            <a:avLst/>
          </a:prstGeom>
          <a:noFill/>
        </p:spPr>
        <p:txBody>
          <a:bodyPr wrap="square" rtlCol="0">
            <a:spAutoFit/>
          </a:bodyPr>
          <a:lstStyle/>
          <a:p>
            <a:pPr algn="r"/>
            <a:r>
              <a:rPr lang="en-US" dirty="0"/>
              <a:t>Source: www.bmpdatabase.org</a:t>
            </a:r>
          </a:p>
        </p:txBody>
      </p:sp>
      <p:sp>
        <p:nvSpPr>
          <p:cNvPr id="3" name="Oval 2">
            <a:extLst>
              <a:ext uri="{FF2B5EF4-FFF2-40B4-BE49-F238E27FC236}">
                <a16:creationId xmlns:a16="http://schemas.microsoft.com/office/drawing/2014/main" id="{CB15DB2B-675B-473F-A841-4FCC09AA65FA}"/>
              </a:ext>
            </a:extLst>
          </p:cNvPr>
          <p:cNvSpPr/>
          <p:nvPr/>
        </p:nvSpPr>
        <p:spPr>
          <a:xfrm>
            <a:off x="3352800" y="1662544"/>
            <a:ext cx="595745" cy="2452255"/>
          </a:xfrm>
          <a:prstGeom prst="ellipse">
            <a:avLst/>
          </a:prstGeom>
          <a:noFill/>
          <a:ln w="190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0AF8AC8-1EFA-4C93-80CD-CC19C9D529CE}"/>
              </a:ext>
            </a:extLst>
          </p:cNvPr>
          <p:cNvSpPr/>
          <p:nvPr/>
        </p:nvSpPr>
        <p:spPr>
          <a:xfrm>
            <a:off x="6410273" y="1662544"/>
            <a:ext cx="595745" cy="2452255"/>
          </a:xfrm>
          <a:prstGeom prst="ellipse">
            <a:avLst/>
          </a:prstGeom>
          <a:noFill/>
          <a:ln w="190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8BC5200-3487-41C8-95B3-E6D97EFCC125}"/>
              </a:ext>
            </a:extLst>
          </p:cNvPr>
          <p:cNvSpPr/>
          <p:nvPr/>
        </p:nvSpPr>
        <p:spPr>
          <a:xfrm>
            <a:off x="4936955" y="1662544"/>
            <a:ext cx="1076097" cy="2452255"/>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270100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35BE0-F02E-462C-BEB3-A6DD53D16695}"/>
              </a:ext>
            </a:extLst>
          </p:cNvPr>
          <p:cNvSpPr>
            <a:spLocks noGrp="1"/>
          </p:cNvSpPr>
          <p:nvPr>
            <p:ph type="title"/>
          </p:nvPr>
        </p:nvSpPr>
        <p:spPr>
          <a:xfrm>
            <a:off x="612448" y="0"/>
            <a:ext cx="10967103" cy="1143000"/>
          </a:xfrm>
        </p:spPr>
        <p:txBody>
          <a:bodyPr/>
          <a:lstStyle/>
          <a:p>
            <a:r>
              <a:rPr lang="en-US" dirty="0"/>
              <a:t>1) Evaluating BMP Effectiveness</a:t>
            </a:r>
          </a:p>
        </p:txBody>
      </p:sp>
      <p:sp>
        <p:nvSpPr>
          <p:cNvPr id="3" name="Content Placeholder 2">
            <a:extLst>
              <a:ext uri="{FF2B5EF4-FFF2-40B4-BE49-F238E27FC236}">
                <a16:creationId xmlns:a16="http://schemas.microsoft.com/office/drawing/2014/main" id="{2FDA1DC2-4087-4567-8949-6C6E257A6781}"/>
              </a:ext>
            </a:extLst>
          </p:cNvPr>
          <p:cNvSpPr>
            <a:spLocks noGrp="1"/>
          </p:cNvSpPr>
          <p:nvPr>
            <p:ph idx="1"/>
          </p:nvPr>
        </p:nvSpPr>
        <p:spPr>
          <a:xfrm>
            <a:off x="612448" y="1122218"/>
            <a:ext cx="10967103" cy="5027065"/>
          </a:xfrm>
        </p:spPr>
        <p:txBody>
          <a:bodyPr>
            <a:normAutofit/>
          </a:bodyPr>
          <a:lstStyle/>
          <a:p>
            <a:r>
              <a:rPr lang="en-US" dirty="0"/>
              <a:t>Ensure that candidate BMPs will help achieve load reductions in critical area of watershed</a:t>
            </a:r>
          </a:p>
          <a:p>
            <a:r>
              <a:rPr lang="en-US" dirty="0"/>
              <a:t>How to quantify effectiveness?</a:t>
            </a:r>
          </a:p>
          <a:p>
            <a:pPr lvl="1"/>
            <a:r>
              <a:rPr lang="en-US" dirty="0"/>
              <a:t>Estimates of relative load reductions (useful for screening options)</a:t>
            </a:r>
          </a:p>
          <a:p>
            <a:pPr marL="457200" lvl="1" indent="0">
              <a:buNone/>
            </a:pPr>
            <a:r>
              <a:rPr lang="en-US" dirty="0"/>
              <a:t>	(low, medium, high)</a:t>
            </a:r>
          </a:p>
          <a:p>
            <a:pPr lvl="1"/>
            <a:r>
              <a:rPr lang="en-US" dirty="0"/>
              <a:t>Published literature values + Spreadsheet calculations</a:t>
            </a:r>
          </a:p>
          <a:p>
            <a:pPr lvl="1"/>
            <a:r>
              <a:rPr lang="en-US" dirty="0"/>
              <a:t>Detailed watershed models</a:t>
            </a:r>
          </a:p>
          <a:p>
            <a:pPr lvl="1"/>
            <a:r>
              <a:rPr lang="en-US" dirty="0"/>
              <a:t>Water quality monitoring (before/after)</a:t>
            </a:r>
          </a:p>
          <a:p>
            <a:pPr lvl="1"/>
            <a:endParaRPr lang="en-US" dirty="0"/>
          </a:p>
        </p:txBody>
      </p:sp>
    </p:spTree>
    <p:extLst>
      <p:ext uri="{BB962C8B-B14F-4D97-AF65-F5344CB8AC3E}">
        <p14:creationId xmlns:p14="http://schemas.microsoft.com/office/powerpoint/2010/main" val="119336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1CCBA-CDF0-4FF8-A909-00016643F40D}"/>
              </a:ext>
            </a:extLst>
          </p:cNvPr>
          <p:cNvSpPr>
            <a:spLocks noGrp="1"/>
          </p:cNvSpPr>
          <p:nvPr>
            <p:ph type="title"/>
          </p:nvPr>
        </p:nvSpPr>
        <p:spPr>
          <a:xfrm>
            <a:off x="612448" y="0"/>
            <a:ext cx="10967103" cy="1143000"/>
          </a:xfrm>
        </p:spPr>
        <p:txBody>
          <a:bodyPr/>
          <a:lstStyle/>
          <a:p>
            <a:r>
              <a:rPr lang="en-US" dirty="0"/>
              <a:t>Relative BMP Effectiveness Example</a:t>
            </a:r>
          </a:p>
        </p:txBody>
      </p:sp>
      <p:pic>
        <p:nvPicPr>
          <p:cNvPr id="19" name="Picture 18">
            <a:extLst>
              <a:ext uri="{FF2B5EF4-FFF2-40B4-BE49-F238E27FC236}">
                <a16:creationId xmlns:a16="http://schemas.microsoft.com/office/drawing/2014/main" id="{71503116-4199-48E3-895F-AAF5FEC95557}"/>
              </a:ext>
            </a:extLst>
          </p:cNvPr>
          <p:cNvPicPr>
            <a:picLocks noChangeAspect="1"/>
          </p:cNvPicPr>
          <p:nvPr/>
        </p:nvPicPr>
        <p:blipFill>
          <a:blip r:embed="rId3"/>
          <a:stretch>
            <a:fillRect/>
          </a:stretch>
        </p:blipFill>
        <p:spPr>
          <a:xfrm>
            <a:off x="1688592" y="997868"/>
            <a:ext cx="8814813" cy="4862263"/>
          </a:xfrm>
          <a:prstGeom prst="rect">
            <a:avLst/>
          </a:prstGeom>
        </p:spPr>
      </p:pic>
      <p:pic>
        <p:nvPicPr>
          <p:cNvPr id="20" name="Picture 19">
            <a:extLst>
              <a:ext uri="{FF2B5EF4-FFF2-40B4-BE49-F238E27FC236}">
                <a16:creationId xmlns:a16="http://schemas.microsoft.com/office/drawing/2014/main" id="{7AFFA928-9AB7-45B8-8420-DDE8B19A7AF3}"/>
              </a:ext>
            </a:extLst>
          </p:cNvPr>
          <p:cNvPicPr>
            <a:picLocks noChangeAspect="1"/>
          </p:cNvPicPr>
          <p:nvPr/>
        </p:nvPicPr>
        <p:blipFill>
          <a:blip r:embed="rId4"/>
          <a:stretch>
            <a:fillRect/>
          </a:stretch>
        </p:blipFill>
        <p:spPr>
          <a:xfrm>
            <a:off x="2702655" y="5901354"/>
            <a:ext cx="7147927" cy="435849"/>
          </a:xfrm>
          <a:prstGeom prst="rect">
            <a:avLst/>
          </a:prstGeom>
        </p:spPr>
      </p:pic>
    </p:spTree>
    <p:extLst>
      <p:ext uri="{BB962C8B-B14F-4D97-AF65-F5344CB8AC3E}">
        <p14:creationId xmlns:p14="http://schemas.microsoft.com/office/powerpoint/2010/main" val="3094083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D35B8-07E8-4736-B20A-1AD74BB1BE3D}"/>
              </a:ext>
            </a:extLst>
          </p:cNvPr>
          <p:cNvSpPr>
            <a:spLocks noGrp="1"/>
          </p:cNvSpPr>
          <p:nvPr>
            <p:ph type="title"/>
          </p:nvPr>
        </p:nvSpPr>
        <p:spPr>
          <a:xfrm>
            <a:off x="612448" y="147637"/>
            <a:ext cx="10967103" cy="1143000"/>
          </a:xfrm>
        </p:spPr>
        <p:txBody>
          <a:bodyPr/>
          <a:lstStyle/>
          <a:p>
            <a:r>
              <a:rPr lang="en-US" dirty="0"/>
              <a:t>Literature Value/Spreadsheet Example:</a:t>
            </a:r>
            <a:br>
              <a:rPr lang="en-US" dirty="0"/>
            </a:br>
            <a:r>
              <a:rPr lang="en-US" dirty="0"/>
              <a:t>Using No-Till Practice to reduce sediment loads</a:t>
            </a:r>
          </a:p>
        </p:txBody>
      </p:sp>
      <p:pic>
        <p:nvPicPr>
          <p:cNvPr id="4" name="Content Placeholder 3">
            <a:extLst>
              <a:ext uri="{FF2B5EF4-FFF2-40B4-BE49-F238E27FC236}">
                <a16:creationId xmlns:a16="http://schemas.microsoft.com/office/drawing/2014/main" id="{478BCB94-5AD0-490E-90AC-8FC7F198BA3B}"/>
              </a:ext>
            </a:extLst>
          </p:cNvPr>
          <p:cNvPicPr>
            <a:picLocks noGrp="1" noChangeAspect="1"/>
          </p:cNvPicPr>
          <p:nvPr>
            <p:ph idx="1"/>
          </p:nvPr>
        </p:nvPicPr>
        <p:blipFill>
          <a:blip r:embed="rId3"/>
          <a:stretch>
            <a:fillRect/>
          </a:stretch>
        </p:blipFill>
        <p:spPr>
          <a:xfrm>
            <a:off x="1985961" y="1486334"/>
            <a:ext cx="8220075" cy="4791075"/>
          </a:xfrm>
          <a:prstGeom prst="rect">
            <a:avLst/>
          </a:prstGeom>
        </p:spPr>
      </p:pic>
      <p:sp>
        <p:nvSpPr>
          <p:cNvPr id="5" name="TextBox 4">
            <a:extLst>
              <a:ext uri="{FF2B5EF4-FFF2-40B4-BE49-F238E27FC236}">
                <a16:creationId xmlns:a16="http://schemas.microsoft.com/office/drawing/2014/main" id="{4563536B-7703-467E-A228-38E960B35ADA}"/>
              </a:ext>
            </a:extLst>
          </p:cNvPr>
          <p:cNvSpPr txBox="1"/>
          <p:nvPr/>
        </p:nvSpPr>
        <p:spPr>
          <a:xfrm>
            <a:off x="10418618" y="5943600"/>
            <a:ext cx="1607127" cy="369332"/>
          </a:xfrm>
          <a:prstGeom prst="rect">
            <a:avLst/>
          </a:prstGeom>
          <a:noFill/>
        </p:spPr>
        <p:txBody>
          <a:bodyPr wrap="square" rtlCol="0">
            <a:spAutoFit/>
          </a:bodyPr>
          <a:lstStyle/>
          <a:p>
            <a:r>
              <a:rPr lang="en-US" dirty="0"/>
              <a:t>USEPA</a:t>
            </a:r>
          </a:p>
        </p:txBody>
      </p:sp>
      <p:sp>
        <p:nvSpPr>
          <p:cNvPr id="6" name="Oval 5">
            <a:extLst>
              <a:ext uri="{FF2B5EF4-FFF2-40B4-BE49-F238E27FC236}">
                <a16:creationId xmlns:a16="http://schemas.microsoft.com/office/drawing/2014/main" id="{15C7C319-8201-4040-96AD-B8BCDA5C13C6}"/>
              </a:ext>
            </a:extLst>
          </p:cNvPr>
          <p:cNvSpPr/>
          <p:nvPr/>
        </p:nvSpPr>
        <p:spPr>
          <a:xfrm>
            <a:off x="7818509" y="5757214"/>
            <a:ext cx="1066800" cy="443345"/>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0679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C1202-0FE7-4455-A194-D29705981F85}"/>
              </a:ext>
            </a:extLst>
          </p:cNvPr>
          <p:cNvSpPr>
            <a:spLocks noGrp="1"/>
          </p:cNvSpPr>
          <p:nvPr>
            <p:ph type="title"/>
          </p:nvPr>
        </p:nvSpPr>
        <p:spPr/>
        <p:txBody>
          <a:bodyPr/>
          <a:lstStyle/>
          <a:p>
            <a:r>
              <a:rPr lang="en-US" dirty="0"/>
              <a:t>Examples of Watershed Models</a:t>
            </a:r>
          </a:p>
        </p:txBody>
      </p:sp>
      <p:sp>
        <p:nvSpPr>
          <p:cNvPr id="3" name="Content Placeholder 2">
            <a:extLst>
              <a:ext uri="{FF2B5EF4-FFF2-40B4-BE49-F238E27FC236}">
                <a16:creationId xmlns:a16="http://schemas.microsoft.com/office/drawing/2014/main" id="{D8B0A81D-5243-4BC1-BC41-82503892D362}"/>
              </a:ext>
            </a:extLst>
          </p:cNvPr>
          <p:cNvSpPr>
            <a:spLocks noGrp="1"/>
          </p:cNvSpPr>
          <p:nvPr>
            <p:ph idx="1"/>
          </p:nvPr>
        </p:nvSpPr>
        <p:spPr>
          <a:xfrm>
            <a:off x="615295" y="1565564"/>
            <a:ext cx="10967103" cy="4793672"/>
          </a:xfrm>
        </p:spPr>
        <p:txBody>
          <a:bodyPr>
            <a:normAutofit fontScale="92500" lnSpcReduction="10000"/>
          </a:bodyPr>
          <a:lstStyle/>
          <a:p>
            <a:pPr marL="0" indent="0">
              <a:buNone/>
            </a:pPr>
            <a:r>
              <a:rPr lang="en-US" b="1" dirty="0"/>
              <a:t>For Agricultural Practices: </a:t>
            </a:r>
            <a:r>
              <a:rPr lang="en-US" dirty="0"/>
              <a:t>SWAT, AGNPS, GWLF, STEPL</a:t>
            </a:r>
          </a:p>
          <a:p>
            <a:pPr marL="0" indent="0">
              <a:buNone/>
            </a:pPr>
            <a:endParaRPr lang="en-US" dirty="0"/>
          </a:p>
          <a:p>
            <a:pPr marL="0" indent="0">
              <a:buNone/>
            </a:pPr>
            <a:r>
              <a:rPr lang="en-US" b="1" dirty="0"/>
              <a:t>For Urban Practices: </a:t>
            </a:r>
            <a:r>
              <a:rPr lang="en-US" dirty="0"/>
              <a:t>SWMM, P8-UCM, STEPL</a:t>
            </a:r>
          </a:p>
          <a:p>
            <a:pPr marL="0" indent="0">
              <a:buNone/>
            </a:pPr>
            <a:endParaRPr lang="en-US" dirty="0"/>
          </a:p>
          <a:p>
            <a:pPr marL="0" indent="0">
              <a:buNone/>
            </a:pPr>
            <a:r>
              <a:rPr lang="en-US" b="1" dirty="0"/>
              <a:t>Mixed Land Use: </a:t>
            </a:r>
            <a:r>
              <a:rPr lang="en-US" dirty="0"/>
              <a:t>STEPL, HSPF</a:t>
            </a:r>
          </a:p>
          <a:p>
            <a:pPr marL="0" indent="0">
              <a:buNone/>
            </a:pPr>
            <a:endParaRPr lang="en-US" dirty="0"/>
          </a:p>
          <a:p>
            <a:pPr marL="0" indent="0">
              <a:buNone/>
            </a:pPr>
            <a:r>
              <a:rPr lang="en-US" dirty="0"/>
              <a:t>Find more info at:</a:t>
            </a:r>
          </a:p>
          <a:p>
            <a:pPr marL="0" indent="0">
              <a:buNone/>
            </a:pPr>
            <a:r>
              <a:rPr lang="en-US" dirty="0">
                <a:hlinkClick r:id="rId3"/>
              </a:rPr>
              <a:t>https://www.epa.gov/nps/handbook-developing-watershed-plans-restore-and-protect-our-waters</a:t>
            </a:r>
            <a:endParaRPr lang="en-US" dirty="0"/>
          </a:p>
        </p:txBody>
      </p:sp>
    </p:spTree>
    <p:extLst>
      <p:ext uri="{BB962C8B-B14F-4D97-AF65-F5344CB8AC3E}">
        <p14:creationId xmlns:p14="http://schemas.microsoft.com/office/powerpoint/2010/main" val="8914413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C0744-87F3-4481-83BE-5C968EA31B24}"/>
              </a:ext>
            </a:extLst>
          </p:cNvPr>
          <p:cNvSpPr>
            <a:spLocks noGrp="1"/>
          </p:cNvSpPr>
          <p:nvPr>
            <p:ph type="title"/>
          </p:nvPr>
        </p:nvSpPr>
        <p:spPr>
          <a:xfrm>
            <a:off x="609600" y="173053"/>
            <a:ext cx="10967103" cy="1143000"/>
          </a:xfrm>
        </p:spPr>
        <p:txBody>
          <a:bodyPr/>
          <a:lstStyle/>
          <a:p>
            <a:r>
              <a:rPr lang="en-US" dirty="0"/>
              <a:t>International Stormwater BMP Database</a:t>
            </a:r>
            <a:br>
              <a:rPr lang="en-US" dirty="0"/>
            </a:br>
            <a:r>
              <a:rPr lang="en-US" sz="2800" b="0" i="1" dirty="0"/>
              <a:t>www.bmpdatabase.org</a:t>
            </a:r>
          </a:p>
        </p:txBody>
      </p:sp>
      <p:sp>
        <p:nvSpPr>
          <p:cNvPr id="3" name="Content Placeholder 2">
            <a:extLst>
              <a:ext uri="{FF2B5EF4-FFF2-40B4-BE49-F238E27FC236}">
                <a16:creationId xmlns:a16="http://schemas.microsoft.com/office/drawing/2014/main" id="{4CAFB992-550A-4CDE-B963-08F7E71523BF}"/>
              </a:ext>
            </a:extLst>
          </p:cNvPr>
          <p:cNvSpPr>
            <a:spLocks noGrp="1"/>
          </p:cNvSpPr>
          <p:nvPr>
            <p:ph idx="1"/>
          </p:nvPr>
        </p:nvSpPr>
        <p:spPr>
          <a:xfrm>
            <a:off x="1014229" y="4763506"/>
            <a:ext cx="10967104" cy="1823111"/>
          </a:xfrm>
        </p:spPr>
        <p:txBody>
          <a:bodyPr>
            <a:normAutofit/>
          </a:bodyPr>
          <a:lstStyle/>
          <a:p>
            <a:pPr marL="0" indent="0">
              <a:buNone/>
            </a:pPr>
            <a:r>
              <a:rPr lang="en-US" sz="2400" dirty="0"/>
              <a:t>Publicly accessible repository for BMP performance, design and cost information.</a:t>
            </a:r>
          </a:p>
          <a:p>
            <a:pPr marL="0" indent="0">
              <a:buNone/>
            </a:pPr>
            <a:endParaRPr lang="en-US" sz="1200" dirty="0"/>
          </a:p>
          <a:p>
            <a:pPr marL="0" indent="0">
              <a:buNone/>
            </a:pPr>
            <a:r>
              <a:rPr lang="en-US" sz="2400" dirty="0"/>
              <a:t>Provides scientifically sound information to improve the design, selection and </a:t>
            </a:r>
            <a:br>
              <a:rPr lang="en-US" sz="2400" dirty="0"/>
            </a:br>
            <a:r>
              <a:rPr lang="en-US" sz="2400" dirty="0"/>
              <a:t>performance of BMPs</a:t>
            </a:r>
          </a:p>
        </p:txBody>
      </p:sp>
      <p:pic>
        <p:nvPicPr>
          <p:cNvPr id="4" name="Picture 3">
            <a:extLst>
              <a:ext uri="{FF2B5EF4-FFF2-40B4-BE49-F238E27FC236}">
                <a16:creationId xmlns:a16="http://schemas.microsoft.com/office/drawing/2014/main" id="{9BA43BA5-20C0-4FAD-B706-354E874DC7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44436" y="1431775"/>
            <a:ext cx="6636328" cy="3216009"/>
          </a:xfrm>
          <a:prstGeom prst="rect">
            <a:avLst/>
          </a:prstGeom>
          <a:ln>
            <a:solidFill>
              <a:schemeClr val="tx1"/>
            </a:solidFill>
          </a:ln>
        </p:spPr>
      </p:pic>
      <p:sp>
        <p:nvSpPr>
          <p:cNvPr id="6" name="Oval 5">
            <a:extLst>
              <a:ext uri="{FF2B5EF4-FFF2-40B4-BE49-F238E27FC236}">
                <a16:creationId xmlns:a16="http://schemas.microsoft.com/office/drawing/2014/main" id="{0FB2FB09-059E-45C7-9D52-71F71188005B}"/>
              </a:ext>
            </a:extLst>
          </p:cNvPr>
          <p:cNvSpPr/>
          <p:nvPr/>
        </p:nvSpPr>
        <p:spPr>
          <a:xfrm>
            <a:off x="6539345" y="2535381"/>
            <a:ext cx="2341419" cy="387928"/>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0402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E5749-9E30-4DCF-BE26-8CD28A050631}"/>
              </a:ext>
            </a:extLst>
          </p:cNvPr>
          <p:cNvSpPr>
            <a:spLocks noGrp="1"/>
          </p:cNvSpPr>
          <p:nvPr>
            <p:ph type="title"/>
          </p:nvPr>
        </p:nvSpPr>
        <p:spPr>
          <a:xfrm>
            <a:off x="609600" y="173053"/>
            <a:ext cx="10967103" cy="990729"/>
          </a:xfrm>
        </p:spPr>
        <p:txBody>
          <a:bodyPr/>
          <a:lstStyle/>
          <a:p>
            <a:r>
              <a:rPr lang="en-US" dirty="0"/>
              <a:t>Watershed Planning Process</a:t>
            </a:r>
          </a:p>
        </p:txBody>
      </p:sp>
      <p:sp>
        <p:nvSpPr>
          <p:cNvPr id="3" name="Content Placeholder 2">
            <a:extLst>
              <a:ext uri="{FF2B5EF4-FFF2-40B4-BE49-F238E27FC236}">
                <a16:creationId xmlns:a16="http://schemas.microsoft.com/office/drawing/2014/main" id="{B77C316F-CF1E-41BE-A71A-B2BF4706A63E}"/>
              </a:ext>
            </a:extLst>
          </p:cNvPr>
          <p:cNvSpPr>
            <a:spLocks noGrp="1"/>
          </p:cNvSpPr>
          <p:nvPr>
            <p:ph idx="1"/>
          </p:nvPr>
        </p:nvSpPr>
        <p:spPr>
          <a:xfrm>
            <a:off x="615297" y="1163782"/>
            <a:ext cx="10967103" cy="5006283"/>
          </a:xfrm>
        </p:spPr>
        <p:txBody>
          <a:bodyPr>
            <a:normAutofit lnSpcReduction="10000"/>
          </a:bodyPr>
          <a:lstStyle/>
          <a:p>
            <a:r>
              <a:rPr lang="en-US" dirty="0"/>
              <a:t>Identify causes and sources of pollution </a:t>
            </a:r>
            <a:r>
              <a:rPr lang="en-US" dirty="0">
                <a:solidFill>
                  <a:schemeClr val="accent1"/>
                </a:solidFill>
                <a:sym typeface="Wingdings" panose="05000000000000000000" pitchFamily="2" charset="2"/>
              </a:rPr>
              <a:t></a:t>
            </a:r>
            <a:endParaRPr lang="en-US" dirty="0">
              <a:solidFill>
                <a:schemeClr val="accent1"/>
              </a:solidFill>
            </a:endParaRPr>
          </a:p>
          <a:p>
            <a:r>
              <a:rPr lang="en-US" dirty="0"/>
              <a:t>Estimate load reductions expected </a:t>
            </a:r>
            <a:r>
              <a:rPr lang="en-US" dirty="0">
                <a:solidFill>
                  <a:schemeClr val="accent1"/>
                </a:solidFill>
                <a:sym typeface="Wingdings" panose="05000000000000000000" pitchFamily="2" charset="2"/>
              </a:rPr>
              <a:t></a:t>
            </a:r>
            <a:endParaRPr lang="en-US" dirty="0">
              <a:solidFill>
                <a:schemeClr val="accent1"/>
              </a:solidFill>
            </a:endParaRPr>
          </a:p>
          <a:p>
            <a:r>
              <a:rPr lang="en-US" dirty="0">
                <a:highlight>
                  <a:srgbClr val="FFFF00"/>
                </a:highlight>
              </a:rPr>
              <a:t>Describe management measures and target critical areas</a:t>
            </a:r>
            <a:r>
              <a:rPr lang="en-US" dirty="0"/>
              <a:t> </a:t>
            </a:r>
            <a:endParaRPr lang="en-US" b="1" dirty="0">
              <a:solidFill>
                <a:schemeClr val="accent1"/>
              </a:solidFill>
            </a:endParaRPr>
          </a:p>
          <a:p>
            <a:r>
              <a:rPr lang="en-US" dirty="0"/>
              <a:t>Estimate technical and financial assistance needed</a:t>
            </a:r>
          </a:p>
          <a:p>
            <a:r>
              <a:rPr lang="en-US" dirty="0"/>
              <a:t>Develop education component</a:t>
            </a:r>
          </a:p>
          <a:p>
            <a:r>
              <a:rPr lang="en-US" dirty="0"/>
              <a:t>Develop project schedule</a:t>
            </a:r>
          </a:p>
          <a:p>
            <a:r>
              <a:rPr lang="en-US" dirty="0"/>
              <a:t>Describe interim, measurable milestones</a:t>
            </a:r>
          </a:p>
          <a:p>
            <a:r>
              <a:rPr lang="en-US" dirty="0"/>
              <a:t>Identify indicators to measure progress</a:t>
            </a:r>
          </a:p>
          <a:p>
            <a:r>
              <a:rPr lang="en-US" dirty="0"/>
              <a:t>Develop a monitoring component</a:t>
            </a:r>
          </a:p>
          <a:p>
            <a:endParaRPr lang="en-US" dirty="0"/>
          </a:p>
        </p:txBody>
      </p:sp>
      <p:sp>
        <p:nvSpPr>
          <p:cNvPr id="4" name="Arrow: Left 3">
            <a:extLst>
              <a:ext uri="{FF2B5EF4-FFF2-40B4-BE49-F238E27FC236}">
                <a16:creationId xmlns:a16="http://schemas.microsoft.com/office/drawing/2014/main" id="{999631FC-BD0B-4161-8461-8576F0CC2250}"/>
              </a:ext>
            </a:extLst>
          </p:cNvPr>
          <p:cNvSpPr/>
          <p:nvPr/>
        </p:nvSpPr>
        <p:spPr>
          <a:xfrm>
            <a:off x="10584873" y="2306911"/>
            <a:ext cx="623454" cy="37407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58525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399D522-7167-4E33-9DFC-2F71350D451B}"/>
              </a:ext>
            </a:extLst>
          </p:cNvPr>
          <p:cNvPicPr>
            <a:picLocks noChangeAspect="1"/>
          </p:cNvPicPr>
          <p:nvPr/>
        </p:nvPicPr>
        <p:blipFill>
          <a:blip r:embed="rId3"/>
          <a:stretch>
            <a:fillRect/>
          </a:stretch>
        </p:blipFill>
        <p:spPr>
          <a:xfrm>
            <a:off x="304801" y="1364023"/>
            <a:ext cx="11588894" cy="4213127"/>
          </a:xfrm>
          <a:prstGeom prst="rect">
            <a:avLst/>
          </a:prstGeom>
          <a:ln>
            <a:solidFill>
              <a:schemeClr val="tx1"/>
            </a:solidFill>
          </a:ln>
        </p:spPr>
      </p:pic>
      <p:sp>
        <p:nvSpPr>
          <p:cNvPr id="2" name="Oval 1">
            <a:extLst>
              <a:ext uri="{FF2B5EF4-FFF2-40B4-BE49-F238E27FC236}">
                <a16:creationId xmlns:a16="http://schemas.microsoft.com/office/drawing/2014/main" id="{FFBE1CEE-DD89-4819-87E5-F45B9D235A0C}"/>
              </a:ext>
            </a:extLst>
          </p:cNvPr>
          <p:cNvSpPr/>
          <p:nvPr/>
        </p:nvSpPr>
        <p:spPr>
          <a:xfrm>
            <a:off x="346364" y="3048001"/>
            <a:ext cx="1163782" cy="484909"/>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DB06DF98-F069-4A89-A45F-B1999390A0DB}"/>
              </a:ext>
            </a:extLst>
          </p:cNvPr>
          <p:cNvSpPr/>
          <p:nvPr/>
        </p:nvSpPr>
        <p:spPr>
          <a:xfrm>
            <a:off x="346364" y="3470586"/>
            <a:ext cx="1163782" cy="484909"/>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86337607-0142-411F-9E2D-4F84FBA11D0C}"/>
              </a:ext>
            </a:extLst>
          </p:cNvPr>
          <p:cNvSpPr/>
          <p:nvPr/>
        </p:nvSpPr>
        <p:spPr>
          <a:xfrm>
            <a:off x="304800" y="4967842"/>
            <a:ext cx="2092035" cy="484909"/>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2733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54C80-1944-44C0-9B12-7293E5185942}"/>
              </a:ext>
            </a:extLst>
          </p:cNvPr>
          <p:cNvSpPr>
            <a:spLocks noGrp="1"/>
          </p:cNvSpPr>
          <p:nvPr>
            <p:ph type="title"/>
          </p:nvPr>
        </p:nvSpPr>
        <p:spPr>
          <a:xfrm>
            <a:off x="435189" y="173053"/>
            <a:ext cx="10967103" cy="1692804"/>
          </a:xfrm>
        </p:spPr>
        <p:txBody>
          <a:bodyPr/>
          <a:lstStyle/>
          <a:p>
            <a:r>
              <a:rPr lang="en-US" dirty="0"/>
              <a:t>Kentucky NRCS Field Office </a:t>
            </a:r>
            <a:br>
              <a:rPr lang="en-US" dirty="0"/>
            </a:br>
            <a:r>
              <a:rPr lang="en-US" dirty="0"/>
              <a:t>Technical Guide (FOTG)</a:t>
            </a:r>
            <a:br>
              <a:rPr lang="en-US" dirty="0"/>
            </a:br>
            <a:r>
              <a:rPr lang="en-US" sz="2400" dirty="0">
                <a:hlinkClick r:id="rId3"/>
              </a:rPr>
              <a:t>https://efotg.sc.egov.usda.gov/#/details</a:t>
            </a:r>
            <a:endParaRPr lang="en-US" sz="2400" b="0" i="1" dirty="0"/>
          </a:p>
        </p:txBody>
      </p:sp>
      <p:sp>
        <p:nvSpPr>
          <p:cNvPr id="3" name="Content Placeholder 2">
            <a:extLst>
              <a:ext uri="{FF2B5EF4-FFF2-40B4-BE49-F238E27FC236}">
                <a16:creationId xmlns:a16="http://schemas.microsoft.com/office/drawing/2014/main" id="{EE618797-5581-4084-9037-39B3AAAA8331}"/>
              </a:ext>
            </a:extLst>
          </p:cNvPr>
          <p:cNvSpPr>
            <a:spLocks noGrp="1"/>
          </p:cNvSpPr>
          <p:nvPr>
            <p:ph idx="1"/>
          </p:nvPr>
        </p:nvSpPr>
        <p:spPr>
          <a:xfrm>
            <a:off x="532171" y="2038910"/>
            <a:ext cx="6104156" cy="4472726"/>
          </a:xfrm>
        </p:spPr>
        <p:txBody>
          <a:bodyPr>
            <a:normAutofit fontScale="92500" lnSpcReduction="10000"/>
          </a:bodyPr>
          <a:lstStyle/>
          <a:p>
            <a:pPr marL="0" indent="0">
              <a:buNone/>
            </a:pPr>
            <a:r>
              <a:rPr lang="en-US" dirty="0"/>
              <a:t>Provides summaries of management practices</a:t>
            </a:r>
          </a:p>
          <a:p>
            <a:pPr marL="0" indent="0">
              <a:buNone/>
            </a:pPr>
            <a:endParaRPr lang="en-US" dirty="0"/>
          </a:p>
          <a:p>
            <a:pPr marL="0" indent="0">
              <a:buNone/>
            </a:pPr>
            <a:r>
              <a:rPr lang="en-US" sz="3000" b="1" dirty="0"/>
              <a:t>National Conservation Practice standards should not be used to plan, design or install a conservation practice. </a:t>
            </a:r>
          </a:p>
          <a:p>
            <a:pPr marL="0" indent="0">
              <a:buNone/>
            </a:pPr>
            <a:r>
              <a:rPr lang="en-US" sz="2600" i="1" dirty="0"/>
              <a:t>Use standards for your state to insure that you meet all state and local criteria, which may be more restrictive than national criteria.</a:t>
            </a:r>
          </a:p>
        </p:txBody>
      </p:sp>
      <p:pic>
        <p:nvPicPr>
          <p:cNvPr id="4" name="Picture 3">
            <a:extLst>
              <a:ext uri="{FF2B5EF4-FFF2-40B4-BE49-F238E27FC236}">
                <a16:creationId xmlns:a16="http://schemas.microsoft.com/office/drawing/2014/main" id="{60CEAA46-25E7-482E-AA5B-BD0D64BE8B43}"/>
              </a:ext>
            </a:extLst>
          </p:cNvPr>
          <p:cNvPicPr>
            <a:picLocks noChangeAspect="1"/>
          </p:cNvPicPr>
          <p:nvPr/>
        </p:nvPicPr>
        <p:blipFill>
          <a:blip r:embed="rId4"/>
          <a:stretch>
            <a:fillRect/>
          </a:stretch>
        </p:blipFill>
        <p:spPr>
          <a:xfrm>
            <a:off x="6969429" y="0"/>
            <a:ext cx="5222571" cy="6858000"/>
          </a:xfrm>
          <a:prstGeom prst="rect">
            <a:avLst/>
          </a:prstGeom>
        </p:spPr>
      </p:pic>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4E3DF87C-9B51-4678-8B34-C5075B1C7324}"/>
                  </a:ext>
                </a:extLst>
              </p14:cNvPr>
              <p14:cNvContentPartPr/>
              <p14:nvPr/>
            </p14:nvContentPartPr>
            <p14:xfrm>
              <a:off x="7175880" y="1634280"/>
              <a:ext cx="617040" cy="56880"/>
            </p14:xfrm>
          </p:contentPart>
        </mc:Choice>
        <mc:Fallback xmlns="">
          <p:pic>
            <p:nvPicPr>
              <p:cNvPr id="5" name="Ink 4">
                <a:extLst>
                  <a:ext uri="{FF2B5EF4-FFF2-40B4-BE49-F238E27FC236}">
                    <a16:creationId xmlns:a16="http://schemas.microsoft.com/office/drawing/2014/main" id="{4E3DF87C-9B51-4678-8B34-C5075B1C7324}"/>
                  </a:ext>
                </a:extLst>
              </p:cNvPr>
              <p:cNvPicPr/>
              <p:nvPr/>
            </p:nvPicPr>
            <p:blipFill>
              <a:blip r:embed="rId6"/>
              <a:stretch>
                <a:fillRect/>
              </a:stretch>
            </p:blipFill>
            <p:spPr>
              <a:xfrm>
                <a:off x="7140240" y="1562280"/>
                <a:ext cx="68868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E090A32F-E685-42FE-A3A1-CB1791EE92B0}"/>
                  </a:ext>
                </a:extLst>
              </p14:cNvPr>
              <p14:cNvContentPartPr/>
              <p14:nvPr/>
            </p14:nvContentPartPr>
            <p14:xfrm>
              <a:off x="7273440" y="3656760"/>
              <a:ext cx="451080" cy="6120"/>
            </p14:xfrm>
          </p:contentPart>
        </mc:Choice>
        <mc:Fallback xmlns="">
          <p:pic>
            <p:nvPicPr>
              <p:cNvPr id="6" name="Ink 5">
                <a:extLst>
                  <a:ext uri="{FF2B5EF4-FFF2-40B4-BE49-F238E27FC236}">
                    <a16:creationId xmlns:a16="http://schemas.microsoft.com/office/drawing/2014/main" id="{E090A32F-E685-42FE-A3A1-CB1791EE92B0}"/>
                  </a:ext>
                </a:extLst>
              </p:cNvPr>
              <p:cNvPicPr/>
              <p:nvPr/>
            </p:nvPicPr>
            <p:blipFill>
              <a:blip r:embed="rId8"/>
              <a:stretch>
                <a:fillRect/>
              </a:stretch>
            </p:blipFill>
            <p:spPr>
              <a:xfrm>
                <a:off x="7237440" y="3584760"/>
                <a:ext cx="52272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633D9B4D-C043-4C21-88A6-21B23E18984F}"/>
                  </a:ext>
                </a:extLst>
              </p14:cNvPr>
              <p14:cNvContentPartPr/>
              <p14:nvPr/>
            </p14:nvContentPartPr>
            <p14:xfrm>
              <a:off x="7356600" y="4225560"/>
              <a:ext cx="676440" cy="13680"/>
            </p14:xfrm>
          </p:contentPart>
        </mc:Choice>
        <mc:Fallback xmlns="">
          <p:pic>
            <p:nvPicPr>
              <p:cNvPr id="7" name="Ink 6">
                <a:extLst>
                  <a:ext uri="{FF2B5EF4-FFF2-40B4-BE49-F238E27FC236}">
                    <a16:creationId xmlns:a16="http://schemas.microsoft.com/office/drawing/2014/main" id="{633D9B4D-C043-4C21-88A6-21B23E18984F}"/>
                  </a:ext>
                </a:extLst>
              </p:cNvPr>
              <p:cNvPicPr/>
              <p:nvPr/>
            </p:nvPicPr>
            <p:blipFill>
              <a:blip r:embed="rId10"/>
              <a:stretch>
                <a:fillRect/>
              </a:stretch>
            </p:blipFill>
            <p:spPr>
              <a:xfrm>
                <a:off x="7320960" y="4153920"/>
                <a:ext cx="74808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a:extLst>
                  <a:ext uri="{FF2B5EF4-FFF2-40B4-BE49-F238E27FC236}">
                    <a16:creationId xmlns:a16="http://schemas.microsoft.com/office/drawing/2014/main" id="{10C71A0C-2D91-47B5-85F6-E067AE79F4CB}"/>
                  </a:ext>
                </a:extLst>
              </p14:cNvPr>
              <p14:cNvContentPartPr/>
              <p14:nvPr/>
            </p14:nvContentPartPr>
            <p14:xfrm>
              <a:off x="7467480" y="4751160"/>
              <a:ext cx="1245600" cy="56880"/>
            </p14:xfrm>
          </p:contentPart>
        </mc:Choice>
        <mc:Fallback xmlns="">
          <p:pic>
            <p:nvPicPr>
              <p:cNvPr id="9" name="Ink 8">
                <a:extLst>
                  <a:ext uri="{FF2B5EF4-FFF2-40B4-BE49-F238E27FC236}">
                    <a16:creationId xmlns:a16="http://schemas.microsoft.com/office/drawing/2014/main" id="{10C71A0C-2D91-47B5-85F6-E067AE79F4CB}"/>
                  </a:ext>
                </a:extLst>
              </p:cNvPr>
              <p:cNvPicPr/>
              <p:nvPr/>
            </p:nvPicPr>
            <p:blipFill>
              <a:blip r:embed="rId12"/>
              <a:stretch>
                <a:fillRect/>
              </a:stretch>
            </p:blipFill>
            <p:spPr>
              <a:xfrm>
                <a:off x="7431480" y="4679520"/>
                <a:ext cx="1317240" cy="200520"/>
              </a:xfrm>
              <a:prstGeom prst="rect">
                <a:avLst/>
              </a:prstGeom>
            </p:spPr>
          </p:pic>
        </mc:Fallback>
      </mc:AlternateContent>
    </p:spTree>
    <p:extLst>
      <p:ext uri="{BB962C8B-B14F-4D97-AF65-F5344CB8AC3E}">
        <p14:creationId xmlns:p14="http://schemas.microsoft.com/office/powerpoint/2010/main" val="20491522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38AAE-C9CF-427A-B464-6CDBAC7E40AB}"/>
              </a:ext>
            </a:extLst>
          </p:cNvPr>
          <p:cNvSpPr>
            <a:spLocks noGrp="1"/>
          </p:cNvSpPr>
          <p:nvPr>
            <p:ph type="title"/>
          </p:nvPr>
        </p:nvSpPr>
        <p:spPr>
          <a:xfrm>
            <a:off x="789710" y="116435"/>
            <a:ext cx="9421090" cy="1143000"/>
          </a:xfrm>
        </p:spPr>
        <p:txBody>
          <a:bodyPr/>
          <a:lstStyle/>
          <a:p>
            <a:r>
              <a:rPr lang="en-US" dirty="0"/>
              <a:t>BMP Evaluation</a:t>
            </a:r>
          </a:p>
        </p:txBody>
      </p:sp>
      <p:sp>
        <p:nvSpPr>
          <p:cNvPr id="3" name="Content Placeholder 2">
            <a:extLst>
              <a:ext uri="{FF2B5EF4-FFF2-40B4-BE49-F238E27FC236}">
                <a16:creationId xmlns:a16="http://schemas.microsoft.com/office/drawing/2014/main" id="{626B9C44-F3DB-4D9C-B01E-995D9CB1CD71}"/>
              </a:ext>
            </a:extLst>
          </p:cNvPr>
          <p:cNvSpPr>
            <a:spLocks noGrp="1"/>
          </p:cNvSpPr>
          <p:nvPr>
            <p:ph idx="1"/>
          </p:nvPr>
        </p:nvSpPr>
        <p:spPr>
          <a:xfrm>
            <a:off x="651163" y="2567378"/>
            <a:ext cx="10889673" cy="3123503"/>
          </a:xfrm>
        </p:spPr>
        <p:txBody>
          <a:bodyPr/>
          <a:lstStyle/>
          <a:p>
            <a:r>
              <a:rPr lang="en-US" dirty="0"/>
              <a:t>Performance should be evaluated </a:t>
            </a:r>
            <a:r>
              <a:rPr lang="en-US" i="1" dirty="0"/>
              <a:t>over a wide range of real-world conditions…</a:t>
            </a:r>
            <a:r>
              <a:rPr lang="en-US" dirty="0"/>
              <a:t>including</a:t>
            </a:r>
            <a:r>
              <a:rPr lang="en-US" i="1" dirty="0"/>
              <a:t> </a:t>
            </a:r>
            <a:r>
              <a:rPr lang="en-US" dirty="0"/>
              <a:t>varying rainfall events, soil types, and land uses. </a:t>
            </a:r>
          </a:p>
          <a:p>
            <a:r>
              <a:rPr lang="en-US" dirty="0"/>
              <a:t>Should also </a:t>
            </a:r>
            <a:r>
              <a:rPr lang="en-US" u="sng" dirty="0"/>
              <a:t>consider the volume reduction potential</a:t>
            </a:r>
            <a:r>
              <a:rPr lang="en-US" dirty="0"/>
              <a:t> of any BMP both for its own sake and for its impact on total load reduction of pollutants. </a:t>
            </a:r>
          </a:p>
        </p:txBody>
      </p:sp>
      <p:pic>
        <p:nvPicPr>
          <p:cNvPr id="4" name="Picture 3">
            <a:extLst>
              <a:ext uri="{FF2B5EF4-FFF2-40B4-BE49-F238E27FC236}">
                <a16:creationId xmlns:a16="http://schemas.microsoft.com/office/drawing/2014/main" id="{7C149FEC-61D1-4A72-BAEA-3FE54C4DF01E}"/>
              </a:ext>
            </a:extLst>
          </p:cNvPr>
          <p:cNvPicPr>
            <a:picLocks noChangeAspect="1"/>
          </p:cNvPicPr>
          <p:nvPr/>
        </p:nvPicPr>
        <p:blipFill>
          <a:blip r:embed="rId3"/>
          <a:stretch>
            <a:fillRect/>
          </a:stretch>
        </p:blipFill>
        <p:spPr>
          <a:xfrm>
            <a:off x="6608982" y="397100"/>
            <a:ext cx="5198645" cy="1724669"/>
          </a:xfrm>
          <a:prstGeom prst="rect">
            <a:avLst/>
          </a:prstGeom>
        </p:spPr>
      </p:pic>
    </p:spTree>
    <p:extLst>
      <p:ext uri="{BB962C8B-B14F-4D97-AF65-F5344CB8AC3E}">
        <p14:creationId xmlns:p14="http://schemas.microsoft.com/office/powerpoint/2010/main" val="26482858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28409-E01C-4D80-BB36-97FA18B7FB9F}"/>
              </a:ext>
            </a:extLst>
          </p:cNvPr>
          <p:cNvSpPr>
            <a:spLocks noGrp="1"/>
          </p:cNvSpPr>
          <p:nvPr>
            <p:ph type="title"/>
          </p:nvPr>
        </p:nvSpPr>
        <p:spPr>
          <a:xfrm>
            <a:off x="803565" y="0"/>
            <a:ext cx="9405100" cy="1143000"/>
          </a:xfrm>
        </p:spPr>
        <p:txBody>
          <a:bodyPr/>
          <a:lstStyle/>
          <a:p>
            <a:r>
              <a:rPr lang="en-US" dirty="0"/>
              <a:t>BMP </a:t>
            </a:r>
            <a:r>
              <a:rPr lang="en-US" u="sng" dirty="0"/>
              <a:t>without</a:t>
            </a:r>
            <a:r>
              <a:rPr lang="en-US" dirty="0"/>
              <a:t> Volume Reduction</a:t>
            </a:r>
          </a:p>
        </p:txBody>
      </p:sp>
      <p:pic>
        <p:nvPicPr>
          <p:cNvPr id="4" name="Content Placeholder 3">
            <a:extLst>
              <a:ext uri="{FF2B5EF4-FFF2-40B4-BE49-F238E27FC236}">
                <a16:creationId xmlns:a16="http://schemas.microsoft.com/office/drawing/2014/main" id="{056B6F3B-8318-4284-BDDA-274FB43A24DF}"/>
              </a:ext>
            </a:extLst>
          </p:cNvPr>
          <p:cNvPicPr>
            <a:picLocks noGrp="1" noChangeAspect="1"/>
          </p:cNvPicPr>
          <p:nvPr>
            <p:ph idx="1"/>
          </p:nvPr>
        </p:nvPicPr>
        <p:blipFill>
          <a:blip r:embed="rId3"/>
          <a:stretch>
            <a:fillRect/>
          </a:stretch>
        </p:blipFill>
        <p:spPr>
          <a:xfrm>
            <a:off x="1645990" y="1016668"/>
            <a:ext cx="8415110" cy="4824663"/>
          </a:xfrm>
          <a:prstGeom prst="rect">
            <a:avLst/>
          </a:prstGeom>
        </p:spPr>
      </p:pic>
      <p:sp>
        <p:nvSpPr>
          <p:cNvPr id="3" name="TextBox 2">
            <a:extLst>
              <a:ext uri="{FF2B5EF4-FFF2-40B4-BE49-F238E27FC236}">
                <a16:creationId xmlns:a16="http://schemas.microsoft.com/office/drawing/2014/main" id="{C2859542-4E9B-4952-94F8-D11BEC2429ED}"/>
              </a:ext>
            </a:extLst>
          </p:cNvPr>
          <p:cNvSpPr txBox="1"/>
          <p:nvPr/>
        </p:nvSpPr>
        <p:spPr>
          <a:xfrm>
            <a:off x="7214938" y="6063916"/>
            <a:ext cx="3236495" cy="369332"/>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a:ea typeface="+mn-ea"/>
                <a:cs typeface="+mn-cs"/>
              </a:rPr>
              <a:t>Source: USEPA</a:t>
            </a:r>
          </a:p>
        </p:txBody>
      </p:sp>
      <p:sp>
        <p:nvSpPr>
          <p:cNvPr id="7" name="Arrow: Left 6">
            <a:extLst>
              <a:ext uri="{FF2B5EF4-FFF2-40B4-BE49-F238E27FC236}">
                <a16:creationId xmlns:a16="http://schemas.microsoft.com/office/drawing/2014/main" id="{2EBC22AA-4EB8-449B-A5F3-8CF4003C7DCC}"/>
              </a:ext>
            </a:extLst>
          </p:cNvPr>
          <p:cNvSpPr/>
          <p:nvPr/>
        </p:nvSpPr>
        <p:spPr>
          <a:xfrm>
            <a:off x="9899049" y="4996934"/>
            <a:ext cx="846628" cy="369332"/>
          </a:xfrm>
          <a:prstGeom prst="leftArrow">
            <a:avLst/>
          </a:prstGeom>
          <a:solidFill>
            <a:srgbClr val="FF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Arrow: Up 7">
            <a:extLst>
              <a:ext uri="{FF2B5EF4-FFF2-40B4-BE49-F238E27FC236}">
                <a16:creationId xmlns:a16="http://schemas.microsoft.com/office/drawing/2014/main" id="{94CE1D27-2651-4DBE-BB18-6CFBDC95E0D0}"/>
              </a:ext>
            </a:extLst>
          </p:cNvPr>
          <p:cNvSpPr/>
          <p:nvPr/>
        </p:nvSpPr>
        <p:spPr>
          <a:xfrm>
            <a:off x="5853545" y="3429000"/>
            <a:ext cx="484909" cy="852055"/>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62DFBFD7-CB77-452C-807C-4EA99F419126}"/>
              </a:ext>
            </a:extLst>
          </p:cNvPr>
          <p:cNvSpPr/>
          <p:nvPr/>
        </p:nvSpPr>
        <p:spPr>
          <a:xfrm>
            <a:off x="1650193" y="2172145"/>
            <a:ext cx="1692390" cy="955963"/>
          </a:xfrm>
          <a:prstGeom prst="ellipse">
            <a:avLst/>
          </a:prstGeom>
          <a:noFill/>
          <a:ln w="28575">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6C5E7C-E68C-4612-A70C-D59BA23E7B10}"/>
              </a:ext>
            </a:extLst>
          </p:cNvPr>
          <p:cNvSpPr/>
          <p:nvPr/>
        </p:nvSpPr>
        <p:spPr>
          <a:xfrm>
            <a:off x="3441210" y="2172145"/>
            <a:ext cx="1394026" cy="955963"/>
          </a:xfrm>
          <a:prstGeom prst="ellipse">
            <a:avLst/>
          </a:prstGeom>
          <a:noFill/>
          <a:ln w="28575">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highlight>
                <a:srgbClr val="FFFF00"/>
              </a:highlight>
            </a:endParaRPr>
          </a:p>
        </p:txBody>
      </p:sp>
      <p:sp>
        <p:nvSpPr>
          <p:cNvPr id="10" name="Oval 9">
            <a:extLst>
              <a:ext uri="{FF2B5EF4-FFF2-40B4-BE49-F238E27FC236}">
                <a16:creationId xmlns:a16="http://schemas.microsoft.com/office/drawing/2014/main" id="{5CBF82A5-EB9E-4773-86FA-AF453DFEB179}"/>
              </a:ext>
            </a:extLst>
          </p:cNvPr>
          <p:cNvSpPr/>
          <p:nvPr/>
        </p:nvSpPr>
        <p:spPr>
          <a:xfrm>
            <a:off x="3061855" y="4461164"/>
            <a:ext cx="1494646" cy="720436"/>
          </a:xfrm>
          <a:prstGeom prst="ellipse">
            <a:avLst/>
          </a:prstGeom>
          <a:noFill/>
          <a:ln w="28575">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2018842-4CA3-4624-B706-59127CB8CB52}"/>
              </a:ext>
            </a:extLst>
          </p:cNvPr>
          <p:cNvSpPr/>
          <p:nvPr/>
        </p:nvSpPr>
        <p:spPr>
          <a:xfrm>
            <a:off x="8923971" y="2172145"/>
            <a:ext cx="1235756" cy="955963"/>
          </a:xfrm>
          <a:prstGeom prst="ellipse">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93D62BA-4592-4107-B7F3-9BFE89362E50}"/>
              </a:ext>
            </a:extLst>
          </p:cNvPr>
          <p:cNvSpPr/>
          <p:nvPr/>
        </p:nvSpPr>
        <p:spPr>
          <a:xfrm>
            <a:off x="7157029" y="2172145"/>
            <a:ext cx="1692390" cy="897821"/>
          </a:xfrm>
          <a:prstGeom prst="ellipse">
            <a:avLst/>
          </a:prstGeom>
          <a:noFill/>
          <a:ln w="28575">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highlight>
                <a:srgbClr val="FFFF00"/>
              </a:highlight>
            </a:endParaRPr>
          </a:p>
        </p:txBody>
      </p:sp>
    </p:spTree>
    <p:extLst>
      <p:ext uri="{BB962C8B-B14F-4D97-AF65-F5344CB8AC3E}">
        <p14:creationId xmlns:p14="http://schemas.microsoft.com/office/powerpoint/2010/main" val="2196516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9" grpId="0" animBg="1"/>
      <p:bldP spid="10" grpId="0" animBg="1"/>
      <p:bldP spid="11"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08BBC-C108-4074-AD3C-488910CBAFF0}"/>
              </a:ext>
            </a:extLst>
          </p:cNvPr>
          <p:cNvSpPr>
            <a:spLocks noGrp="1"/>
          </p:cNvSpPr>
          <p:nvPr>
            <p:ph type="title"/>
          </p:nvPr>
        </p:nvSpPr>
        <p:spPr>
          <a:xfrm>
            <a:off x="651165" y="-4176"/>
            <a:ext cx="9557500" cy="1143000"/>
          </a:xfrm>
        </p:spPr>
        <p:txBody>
          <a:bodyPr/>
          <a:lstStyle/>
          <a:p>
            <a:r>
              <a:rPr lang="en-US" dirty="0"/>
              <a:t>BMP </a:t>
            </a:r>
            <a:r>
              <a:rPr lang="en-US" u="sng" dirty="0"/>
              <a:t>with</a:t>
            </a:r>
            <a:r>
              <a:rPr lang="en-US" dirty="0"/>
              <a:t> Volume Reduction </a:t>
            </a:r>
          </a:p>
        </p:txBody>
      </p:sp>
      <p:pic>
        <p:nvPicPr>
          <p:cNvPr id="4" name="Content Placeholder 3">
            <a:extLst>
              <a:ext uri="{FF2B5EF4-FFF2-40B4-BE49-F238E27FC236}">
                <a16:creationId xmlns:a16="http://schemas.microsoft.com/office/drawing/2014/main" id="{EFFA36BB-40FD-447B-82E1-34B10E1FE11B}"/>
              </a:ext>
            </a:extLst>
          </p:cNvPr>
          <p:cNvPicPr>
            <a:picLocks noGrp="1" noChangeAspect="1"/>
          </p:cNvPicPr>
          <p:nvPr>
            <p:ph idx="1"/>
          </p:nvPr>
        </p:nvPicPr>
        <p:blipFill>
          <a:blip r:embed="rId3"/>
          <a:stretch>
            <a:fillRect/>
          </a:stretch>
        </p:blipFill>
        <p:spPr>
          <a:xfrm>
            <a:off x="1819314" y="954432"/>
            <a:ext cx="8000897" cy="5109484"/>
          </a:xfrm>
          <a:prstGeom prst="rect">
            <a:avLst/>
          </a:prstGeom>
        </p:spPr>
      </p:pic>
      <p:sp>
        <p:nvSpPr>
          <p:cNvPr id="5" name="TextBox 4">
            <a:extLst>
              <a:ext uri="{FF2B5EF4-FFF2-40B4-BE49-F238E27FC236}">
                <a16:creationId xmlns:a16="http://schemas.microsoft.com/office/drawing/2014/main" id="{E5903072-2C36-4057-A5E1-FB9B46E4D085}"/>
              </a:ext>
            </a:extLst>
          </p:cNvPr>
          <p:cNvSpPr txBox="1"/>
          <p:nvPr/>
        </p:nvSpPr>
        <p:spPr>
          <a:xfrm>
            <a:off x="7214938" y="6063916"/>
            <a:ext cx="3236495" cy="369332"/>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a:ea typeface="+mn-ea"/>
                <a:cs typeface="+mn-cs"/>
              </a:rPr>
              <a:t>Source: USEPA</a:t>
            </a:r>
          </a:p>
        </p:txBody>
      </p:sp>
      <p:pic>
        <p:nvPicPr>
          <p:cNvPr id="8" name="Picture 7">
            <a:extLst>
              <a:ext uri="{FF2B5EF4-FFF2-40B4-BE49-F238E27FC236}">
                <a16:creationId xmlns:a16="http://schemas.microsoft.com/office/drawing/2014/main" id="{34580D2A-0998-4934-A7C7-73ACC68D8B5C}"/>
              </a:ext>
            </a:extLst>
          </p:cNvPr>
          <p:cNvPicPr>
            <a:picLocks noChangeAspect="1"/>
          </p:cNvPicPr>
          <p:nvPr/>
        </p:nvPicPr>
        <p:blipFill>
          <a:blip r:embed="rId4"/>
          <a:stretch>
            <a:fillRect/>
          </a:stretch>
        </p:blipFill>
        <p:spPr>
          <a:xfrm>
            <a:off x="9347730" y="4887586"/>
            <a:ext cx="944962" cy="463336"/>
          </a:xfrm>
          <a:prstGeom prst="rect">
            <a:avLst/>
          </a:prstGeom>
        </p:spPr>
      </p:pic>
      <p:pic>
        <p:nvPicPr>
          <p:cNvPr id="9" name="Picture 8">
            <a:extLst>
              <a:ext uri="{FF2B5EF4-FFF2-40B4-BE49-F238E27FC236}">
                <a16:creationId xmlns:a16="http://schemas.microsoft.com/office/drawing/2014/main" id="{DFD38B19-7FE5-4388-B57B-C43F85D1412D}"/>
              </a:ext>
            </a:extLst>
          </p:cNvPr>
          <p:cNvPicPr>
            <a:picLocks noChangeAspect="1"/>
          </p:cNvPicPr>
          <p:nvPr/>
        </p:nvPicPr>
        <p:blipFill>
          <a:blip r:embed="rId5"/>
          <a:stretch>
            <a:fillRect/>
          </a:stretch>
        </p:blipFill>
        <p:spPr>
          <a:xfrm>
            <a:off x="5686434" y="3509174"/>
            <a:ext cx="597460" cy="951058"/>
          </a:xfrm>
          <a:prstGeom prst="rect">
            <a:avLst/>
          </a:prstGeom>
        </p:spPr>
      </p:pic>
      <p:sp>
        <p:nvSpPr>
          <p:cNvPr id="11" name="Oval 10">
            <a:extLst>
              <a:ext uri="{FF2B5EF4-FFF2-40B4-BE49-F238E27FC236}">
                <a16:creationId xmlns:a16="http://schemas.microsoft.com/office/drawing/2014/main" id="{DAD7CA6D-8AD5-4307-BECD-F187A9D4400C}"/>
              </a:ext>
            </a:extLst>
          </p:cNvPr>
          <p:cNvSpPr/>
          <p:nvPr/>
        </p:nvSpPr>
        <p:spPr>
          <a:xfrm>
            <a:off x="3607545" y="2172145"/>
            <a:ext cx="1235756" cy="955963"/>
          </a:xfrm>
          <a:prstGeom prst="ellipse">
            <a:avLst/>
          </a:prstGeom>
          <a:noFill/>
          <a:ln w="28575">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highlight>
                <a:srgbClr val="FFFF00"/>
              </a:highlight>
            </a:endParaRPr>
          </a:p>
        </p:txBody>
      </p:sp>
      <p:sp>
        <p:nvSpPr>
          <p:cNvPr id="12" name="Oval 11">
            <a:extLst>
              <a:ext uri="{FF2B5EF4-FFF2-40B4-BE49-F238E27FC236}">
                <a16:creationId xmlns:a16="http://schemas.microsoft.com/office/drawing/2014/main" id="{762694CA-8EAC-4132-BD75-453324172EE3}"/>
              </a:ext>
            </a:extLst>
          </p:cNvPr>
          <p:cNvSpPr/>
          <p:nvPr/>
        </p:nvSpPr>
        <p:spPr>
          <a:xfrm>
            <a:off x="3048000" y="4267200"/>
            <a:ext cx="1288474" cy="748146"/>
          </a:xfrm>
          <a:prstGeom prst="ellipse">
            <a:avLst/>
          </a:prstGeom>
          <a:noFill/>
          <a:ln w="28575">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highlight>
                <a:srgbClr val="FFFF00"/>
              </a:highlight>
            </a:endParaRPr>
          </a:p>
        </p:txBody>
      </p:sp>
      <p:sp>
        <p:nvSpPr>
          <p:cNvPr id="13" name="Oval 12">
            <a:extLst>
              <a:ext uri="{FF2B5EF4-FFF2-40B4-BE49-F238E27FC236}">
                <a16:creationId xmlns:a16="http://schemas.microsoft.com/office/drawing/2014/main" id="{F32BAF41-0534-4CAD-973F-EF4C881B0F47}"/>
              </a:ext>
            </a:extLst>
          </p:cNvPr>
          <p:cNvSpPr/>
          <p:nvPr/>
        </p:nvSpPr>
        <p:spPr>
          <a:xfrm>
            <a:off x="1816486" y="2095879"/>
            <a:ext cx="1692390" cy="955963"/>
          </a:xfrm>
          <a:prstGeom prst="ellipse">
            <a:avLst/>
          </a:prstGeom>
          <a:noFill/>
          <a:ln w="28575">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highlight>
                <a:srgbClr val="FFFF00"/>
              </a:highlight>
            </a:endParaRPr>
          </a:p>
        </p:txBody>
      </p:sp>
      <p:sp>
        <p:nvSpPr>
          <p:cNvPr id="14" name="Oval 13">
            <a:extLst>
              <a:ext uri="{FF2B5EF4-FFF2-40B4-BE49-F238E27FC236}">
                <a16:creationId xmlns:a16="http://schemas.microsoft.com/office/drawing/2014/main" id="{79EA52AF-F364-4C08-8D9C-928BA69FD7E2}"/>
              </a:ext>
            </a:extLst>
          </p:cNvPr>
          <p:cNvSpPr/>
          <p:nvPr/>
        </p:nvSpPr>
        <p:spPr>
          <a:xfrm>
            <a:off x="6954981" y="2095879"/>
            <a:ext cx="1413163" cy="955963"/>
          </a:xfrm>
          <a:prstGeom prst="ellipse">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F0CEBB7-A9CA-4DD8-9CAB-457E18E576CD}"/>
              </a:ext>
            </a:extLst>
          </p:cNvPr>
          <p:cNvSpPr/>
          <p:nvPr/>
        </p:nvSpPr>
        <p:spPr>
          <a:xfrm>
            <a:off x="8584456" y="2095879"/>
            <a:ext cx="1235756" cy="955963"/>
          </a:xfrm>
          <a:prstGeom prst="ellipse">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244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0597D-4DFC-47A7-82A8-6C38E23629CC}"/>
              </a:ext>
            </a:extLst>
          </p:cNvPr>
          <p:cNvSpPr>
            <a:spLocks noGrp="1"/>
          </p:cNvSpPr>
          <p:nvPr>
            <p:ph type="title"/>
          </p:nvPr>
        </p:nvSpPr>
        <p:spPr>
          <a:xfrm>
            <a:off x="615297" y="0"/>
            <a:ext cx="10967103" cy="1143000"/>
          </a:xfrm>
        </p:spPr>
        <p:txBody>
          <a:bodyPr/>
          <a:lstStyle/>
          <a:p>
            <a:r>
              <a:rPr lang="en-US" dirty="0"/>
              <a:t>2) Technical feasibility – land area/site constraints</a:t>
            </a:r>
          </a:p>
        </p:txBody>
      </p:sp>
      <p:sp>
        <p:nvSpPr>
          <p:cNvPr id="3" name="Content Placeholder 2">
            <a:extLst>
              <a:ext uri="{FF2B5EF4-FFF2-40B4-BE49-F238E27FC236}">
                <a16:creationId xmlns:a16="http://schemas.microsoft.com/office/drawing/2014/main" id="{B6C03C93-8F24-4213-8F2C-BD1FBF0E08F4}"/>
              </a:ext>
            </a:extLst>
          </p:cNvPr>
          <p:cNvSpPr>
            <a:spLocks noGrp="1"/>
          </p:cNvSpPr>
          <p:nvPr>
            <p:ph idx="1"/>
          </p:nvPr>
        </p:nvSpPr>
        <p:spPr>
          <a:xfrm>
            <a:off x="573104" y="1069526"/>
            <a:ext cx="8584121" cy="5539092"/>
          </a:xfrm>
        </p:spPr>
        <p:txBody>
          <a:bodyPr>
            <a:normAutofit lnSpcReduction="10000"/>
          </a:bodyPr>
          <a:lstStyle/>
          <a:p>
            <a:r>
              <a:rPr lang="en-US" b="1" dirty="0"/>
              <a:t>Property ownership </a:t>
            </a:r>
            <a:r>
              <a:rPr lang="en-US" dirty="0"/>
              <a:t>– public or private, how many owners?</a:t>
            </a:r>
          </a:p>
          <a:p>
            <a:r>
              <a:rPr lang="en-US" b="1" dirty="0"/>
              <a:t>Property access </a:t>
            </a:r>
            <a:r>
              <a:rPr lang="en-US" dirty="0"/>
              <a:t>– for BMP construction and maintenance</a:t>
            </a:r>
          </a:p>
          <a:p>
            <a:r>
              <a:rPr lang="en-US" b="1" dirty="0"/>
              <a:t>Land characteristics </a:t>
            </a:r>
            <a:r>
              <a:rPr lang="en-US" dirty="0"/>
              <a:t>– steep slopes, wetlands, high water tables, soil types, open space</a:t>
            </a:r>
          </a:p>
          <a:p>
            <a:r>
              <a:rPr lang="en-US" b="1" dirty="0"/>
              <a:t>Infrastructure</a:t>
            </a:r>
            <a:r>
              <a:rPr lang="en-US" dirty="0"/>
              <a:t> – utilities, road crossings, buried cables or pipelines, stormwater outfalls</a:t>
            </a:r>
          </a:p>
          <a:p>
            <a:pPr marL="0" indent="0">
              <a:buNone/>
            </a:pPr>
            <a:endParaRPr lang="en-US" sz="1300" i="1" dirty="0"/>
          </a:p>
          <a:p>
            <a:pPr marL="0" indent="0">
              <a:buNone/>
            </a:pPr>
            <a:r>
              <a:rPr lang="en-US" i="1" dirty="0"/>
              <a:t>Site visit recommended with related permitting agencies</a:t>
            </a:r>
          </a:p>
        </p:txBody>
      </p:sp>
      <p:pic>
        <p:nvPicPr>
          <p:cNvPr id="4" name="Picture 3">
            <a:extLst>
              <a:ext uri="{FF2B5EF4-FFF2-40B4-BE49-F238E27FC236}">
                <a16:creationId xmlns:a16="http://schemas.microsoft.com/office/drawing/2014/main" id="{B91F2C5D-68EA-46B2-B11D-5B71039EF17D}"/>
              </a:ext>
            </a:extLst>
          </p:cNvPr>
          <p:cNvPicPr>
            <a:picLocks noChangeAspect="1"/>
          </p:cNvPicPr>
          <p:nvPr/>
        </p:nvPicPr>
        <p:blipFill>
          <a:blip r:embed="rId3"/>
          <a:stretch>
            <a:fillRect/>
          </a:stretch>
        </p:blipFill>
        <p:spPr>
          <a:xfrm>
            <a:off x="9315814" y="1069526"/>
            <a:ext cx="2628900" cy="1743075"/>
          </a:xfrm>
          <a:prstGeom prst="rect">
            <a:avLst/>
          </a:prstGeom>
        </p:spPr>
      </p:pic>
      <p:pic>
        <p:nvPicPr>
          <p:cNvPr id="6" name="Picture 5">
            <a:extLst>
              <a:ext uri="{FF2B5EF4-FFF2-40B4-BE49-F238E27FC236}">
                <a16:creationId xmlns:a16="http://schemas.microsoft.com/office/drawing/2014/main" id="{B06AB9B5-7AD2-46D9-BC58-8CB2A02FDF0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57225" y="3020291"/>
            <a:ext cx="2909583" cy="2909583"/>
          </a:xfrm>
          <a:prstGeom prst="rect">
            <a:avLst/>
          </a:prstGeom>
        </p:spPr>
      </p:pic>
    </p:spTree>
    <p:extLst>
      <p:ext uri="{BB962C8B-B14F-4D97-AF65-F5344CB8AC3E}">
        <p14:creationId xmlns:p14="http://schemas.microsoft.com/office/powerpoint/2010/main" val="38316012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7DC41-0D4E-4D7A-B2B1-5F72DCBF4E93}"/>
              </a:ext>
            </a:extLst>
          </p:cNvPr>
          <p:cNvSpPr>
            <a:spLocks noGrp="1"/>
          </p:cNvSpPr>
          <p:nvPr>
            <p:ph type="title"/>
          </p:nvPr>
        </p:nvSpPr>
        <p:spPr>
          <a:xfrm>
            <a:off x="615297" y="0"/>
            <a:ext cx="10967103" cy="1143000"/>
          </a:xfrm>
        </p:spPr>
        <p:txBody>
          <a:bodyPr/>
          <a:lstStyle/>
          <a:p>
            <a:r>
              <a:rPr lang="en-US" dirty="0"/>
              <a:t>3) Financial constraints</a:t>
            </a:r>
          </a:p>
        </p:txBody>
      </p:sp>
      <p:sp>
        <p:nvSpPr>
          <p:cNvPr id="3" name="Content Placeholder 2">
            <a:extLst>
              <a:ext uri="{FF2B5EF4-FFF2-40B4-BE49-F238E27FC236}">
                <a16:creationId xmlns:a16="http://schemas.microsoft.com/office/drawing/2014/main" id="{E5279E94-C9AE-4A30-B57F-906A266785FF}"/>
              </a:ext>
            </a:extLst>
          </p:cNvPr>
          <p:cNvSpPr>
            <a:spLocks noGrp="1"/>
          </p:cNvSpPr>
          <p:nvPr>
            <p:ph idx="1"/>
          </p:nvPr>
        </p:nvSpPr>
        <p:spPr>
          <a:xfrm>
            <a:off x="615297" y="997528"/>
            <a:ext cx="11299612" cy="5306289"/>
          </a:xfrm>
        </p:spPr>
        <p:txBody>
          <a:bodyPr>
            <a:normAutofit lnSpcReduction="10000"/>
          </a:bodyPr>
          <a:lstStyle/>
          <a:p>
            <a:r>
              <a:rPr lang="en-US" dirty="0"/>
              <a:t>Consider feasibility of both short and long-term costs</a:t>
            </a:r>
          </a:p>
          <a:p>
            <a:pPr lvl="1"/>
            <a:r>
              <a:rPr lang="en-US" dirty="0"/>
              <a:t>Short term 			Installation</a:t>
            </a:r>
          </a:p>
          <a:p>
            <a:pPr lvl="1"/>
            <a:r>
              <a:rPr lang="en-US" dirty="0"/>
              <a:t>Long-term 			Continued operation and maintenance</a:t>
            </a:r>
          </a:p>
          <a:p>
            <a:r>
              <a:rPr lang="en-US" dirty="0"/>
              <a:t>BMP cost estimates available in guidance manuals</a:t>
            </a:r>
          </a:p>
          <a:p>
            <a:r>
              <a:rPr lang="en-US" dirty="0"/>
              <a:t>Cost efficiencies between comparable BMPs</a:t>
            </a:r>
          </a:p>
          <a:p>
            <a:pPr lvl="1"/>
            <a:r>
              <a:rPr lang="en-US" dirty="0"/>
              <a:t>Can develop comparison metrics</a:t>
            </a:r>
          </a:p>
          <a:p>
            <a:pPr marL="914400" lvl="2" indent="0">
              <a:buNone/>
            </a:pPr>
            <a:r>
              <a:rPr lang="en-US" sz="2800" dirty="0"/>
              <a:t>											</a:t>
            </a:r>
          </a:p>
          <a:p>
            <a:pPr marL="1371600" lvl="3" indent="0">
              <a:buNone/>
            </a:pPr>
            <a:r>
              <a:rPr lang="en-US" dirty="0"/>
              <a:t>				</a:t>
            </a:r>
          </a:p>
          <a:p>
            <a:pPr marL="1371600" lvl="3" indent="0">
              <a:buNone/>
            </a:pPr>
            <a:r>
              <a:rPr lang="en-US" sz="2800" dirty="0"/>
              <a:t>														</a:t>
            </a:r>
          </a:p>
          <a:p>
            <a:pPr marL="914400" lvl="2" indent="0">
              <a:buNone/>
            </a:pPr>
            <a:endParaRPr lang="en-US" dirty="0"/>
          </a:p>
          <a:p>
            <a:pPr marL="914400" lvl="2" indent="0">
              <a:buNone/>
            </a:pPr>
            <a:r>
              <a:rPr lang="en-US" sz="2800" dirty="0"/>
              <a:t>											</a:t>
            </a:r>
          </a:p>
        </p:txBody>
      </p:sp>
      <p:cxnSp>
        <p:nvCxnSpPr>
          <p:cNvPr id="5" name="Straight Arrow Connector 4">
            <a:extLst>
              <a:ext uri="{FF2B5EF4-FFF2-40B4-BE49-F238E27FC236}">
                <a16:creationId xmlns:a16="http://schemas.microsoft.com/office/drawing/2014/main" id="{EF9AA312-2281-4391-B993-B4740243CF78}"/>
              </a:ext>
            </a:extLst>
          </p:cNvPr>
          <p:cNvCxnSpPr/>
          <p:nvPr/>
        </p:nvCxnSpPr>
        <p:spPr>
          <a:xfrm>
            <a:off x="3186545" y="1773382"/>
            <a:ext cx="105294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7335BB26-B1FC-43D5-B6BA-0AC109A17B39}"/>
              </a:ext>
            </a:extLst>
          </p:cNvPr>
          <p:cNvCxnSpPr/>
          <p:nvPr/>
        </p:nvCxnSpPr>
        <p:spPr>
          <a:xfrm>
            <a:off x="3186545" y="2189018"/>
            <a:ext cx="105294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1FEA327F-695A-42E7-9EEA-2D34E32A3CA8}"/>
              </a:ext>
            </a:extLst>
          </p:cNvPr>
          <p:cNvSpPr txBox="1"/>
          <p:nvPr/>
        </p:nvSpPr>
        <p:spPr>
          <a:xfrm>
            <a:off x="6719455" y="3650672"/>
            <a:ext cx="5084617" cy="2246769"/>
          </a:xfrm>
          <a:prstGeom prst="rect">
            <a:avLst/>
          </a:prstGeom>
          <a:solidFill>
            <a:schemeClr val="bg1">
              <a:lumMod val="85000"/>
            </a:schemeClr>
          </a:solidFill>
          <a:ln>
            <a:solidFill>
              <a:schemeClr val="tx2"/>
            </a:solidFill>
          </a:ln>
        </p:spPr>
        <p:txBody>
          <a:bodyPr wrap="square" rtlCol="0">
            <a:spAutoFit/>
          </a:bodyPr>
          <a:lstStyle/>
          <a:p>
            <a:r>
              <a:rPr lang="en-US" sz="2800" b="1"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Pounds/Acre/Year of X removed</a:t>
            </a:r>
          </a:p>
          <a:p>
            <a:endParaRPr lang="en-US" sz="2800" dirty="0">
              <a:latin typeface="Calibri" panose="020F0502020204030204" pitchFamily="34" charset="0"/>
              <a:cs typeface="Calibri" panose="020F0502020204030204" pitchFamily="34" charset="0"/>
            </a:endParaRPr>
          </a:p>
          <a:p>
            <a:r>
              <a:rPr lang="en-US" sz="2800" dirty="0">
                <a:latin typeface="Calibri" panose="020F0502020204030204" pitchFamily="34" charset="0"/>
                <a:cs typeface="Calibri" panose="020F0502020204030204" pitchFamily="34" charset="0"/>
              </a:rPr>
              <a:t>		  </a:t>
            </a:r>
            <a:r>
              <a:rPr lang="en-US" sz="2800" b="1" dirty="0">
                <a:ln w="10160">
                  <a:solidFill>
                    <a:schemeClr val="accent5"/>
                  </a:solidFill>
                  <a:prstDash val="solid"/>
                </a:ln>
                <a:solidFill>
                  <a:srgbClr val="FFFF00"/>
                </a:solidFill>
                <a:latin typeface="Calibri" panose="020F0502020204030204" pitchFamily="34" charset="0"/>
                <a:cs typeface="Calibri" panose="020F0502020204030204" pitchFamily="34" charset="0"/>
              </a:rPr>
              <a:t>$/Acre Cost of BMP</a:t>
            </a:r>
            <a:endParaRPr lang="en-US" sz="2800" dirty="0">
              <a:solidFill>
                <a:srgbClr val="FFFF00"/>
              </a:solidFill>
              <a:latin typeface="Calibri" panose="020F0502020204030204" pitchFamily="34" charset="0"/>
              <a:cs typeface="Calibri" panose="020F0502020204030204" pitchFamily="34" charset="0"/>
            </a:endParaRPr>
          </a:p>
          <a:p>
            <a:endParaRPr lang="en-US" sz="2800" dirty="0">
              <a:latin typeface="Calibri" panose="020F0502020204030204" pitchFamily="34" charset="0"/>
              <a:cs typeface="Calibri" panose="020F0502020204030204" pitchFamily="34" charset="0"/>
            </a:endParaRPr>
          </a:p>
          <a:p>
            <a:r>
              <a:rPr lang="en-US" sz="2800" b="1"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$/Pounds of X removed</a:t>
            </a:r>
          </a:p>
        </p:txBody>
      </p:sp>
      <p:pic>
        <p:nvPicPr>
          <p:cNvPr id="9" name="Picture 8">
            <a:extLst>
              <a:ext uri="{FF2B5EF4-FFF2-40B4-BE49-F238E27FC236}">
                <a16:creationId xmlns:a16="http://schemas.microsoft.com/office/drawing/2014/main" id="{A0CF88D7-D148-461A-A65C-2B78F7EDE9A4}"/>
              </a:ext>
            </a:extLst>
          </p:cNvPr>
          <p:cNvPicPr>
            <a:picLocks noChangeAspect="1"/>
          </p:cNvPicPr>
          <p:nvPr/>
        </p:nvPicPr>
        <p:blipFill>
          <a:blip r:embed="rId3"/>
          <a:stretch>
            <a:fillRect/>
          </a:stretch>
        </p:blipFill>
        <p:spPr>
          <a:xfrm>
            <a:off x="7789263" y="4210127"/>
            <a:ext cx="908383" cy="1127858"/>
          </a:xfrm>
          <a:prstGeom prst="rect">
            <a:avLst/>
          </a:prstGeom>
        </p:spPr>
      </p:pic>
    </p:spTree>
    <p:extLst>
      <p:ext uri="{BB962C8B-B14F-4D97-AF65-F5344CB8AC3E}">
        <p14:creationId xmlns:p14="http://schemas.microsoft.com/office/powerpoint/2010/main" val="3341394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485E6-F99E-4BB3-9F41-98CE62A70B0F}"/>
              </a:ext>
            </a:extLst>
          </p:cNvPr>
          <p:cNvSpPr>
            <a:spLocks noGrp="1"/>
          </p:cNvSpPr>
          <p:nvPr>
            <p:ph type="title"/>
          </p:nvPr>
        </p:nvSpPr>
        <p:spPr>
          <a:xfrm>
            <a:off x="615297" y="0"/>
            <a:ext cx="10967103" cy="1143000"/>
          </a:xfrm>
        </p:spPr>
        <p:txBody>
          <a:bodyPr/>
          <a:lstStyle/>
          <a:p>
            <a:r>
              <a:rPr lang="en-US" dirty="0"/>
              <a:t>Maintenance requirements</a:t>
            </a:r>
          </a:p>
        </p:txBody>
      </p:sp>
      <p:sp>
        <p:nvSpPr>
          <p:cNvPr id="3" name="Content Placeholder 2">
            <a:extLst>
              <a:ext uri="{FF2B5EF4-FFF2-40B4-BE49-F238E27FC236}">
                <a16:creationId xmlns:a16="http://schemas.microsoft.com/office/drawing/2014/main" id="{19245936-0B6D-4D20-A4AB-E65B0509B0F3}"/>
              </a:ext>
            </a:extLst>
          </p:cNvPr>
          <p:cNvSpPr>
            <a:spLocks noGrp="1"/>
          </p:cNvSpPr>
          <p:nvPr>
            <p:ph idx="1"/>
          </p:nvPr>
        </p:nvSpPr>
        <p:spPr>
          <a:xfrm>
            <a:off x="615297" y="1143000"/>
            <a:ext cx="7309503" cy="5027065"/>
          </a:xfrm>
        </p:spPr>
        <p:txBody>
          <a:bodyPr>
            <a:normAutofit/>
          </a:bodyPr>
          <a:lstStyle/>
          <a:p>
            <a:r>
              <a:rPr lang="en-US" dirty="0"/>
              <a:t>In order to ensure effectiveness, proper BMP maintenance is critical.</a:t>
            </a:r>
          </a:p>
          <a:p>
            <a:r>
              <a:rPr lang="en-US" dirty="0"/>
              <a:t>Includes both routine, scheduled maintenance, and emergency repairs that may be needed after storm events.</a:t>
            </a:r>
          </a:p>
          <a:p>
            <a:r>
              <a:rPr lang="en-US" dirty="0"/>
              <a:t>Maintenance is usually the responsibility of the BMP property owner (unless the MS4 agrees to it).</a:t>
            </a:r>
          </a:p>
        </p:txBody>
      </p:sp>
      <p:pic>
        <p:nvPicPr>
          <p:cNvPr id="4" name="Picture 3">
            <a:extLst>
              <a:ext uri="{FF2B5EF4-FFF2-40B4-BE49-F238E27FC236}">
                <a16:creationId xmlns:a16="http://schemas.microsoft.com/office/drawing/2014/main" id="{6012B19C-76F7-42F6-987A-3BA7DA3C2768}"/>
              </a:ext>
            </a:extLst>
          </p:cNvPr>
          <p:cNvPicPr>
            <a:picLocks noChangeAspect="1"/>
          </p:cNvPicPr>
          <p:nvPr/>
        </p:nvPicPr>
        <p:blipFill>
          <a:blip r:embed="rId3"/>
          <a:stretch>
            <a:fillRect/>
          </a:stretch>
        </p:blipFill>
        <p:spPr>
          <a:xfrm>
            <a:off x="7748338" y="261184"/>
            <a:ext cx="3955382" cy="2972603"/>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BE7188A4-CCCE-4FCC-901F-3799BF0025A1}"/>
              </a:ext>
            </a:extLst>
          </p:cNvPr>
          <p:cNvSpPr txBox="1"/>
          <p:nvPr/>
        </p:nvSpPr>
        <p:spPr>
          <a:xfrm>
            <a:off x="8502316" y="3254882"/>
            <a:ext cx="3345782" cy="369332"/>
          </a:xfrm>
          <a:prstGeom prst="rect">
            <a:avLst/>
          </a:prstGeom>
          <a:noFill/>
        </p:spPr>
        <p:txBody>
          <a:bodyPr wrap="square" rtlCol="0">
            <a:spAutoFit/>
          </a:bodyPr>
          <a:lstStyle/>
          <a:p>
            <a:r>
              <a:rPr lang="en-US" dirty="0"/>
              <a:t>Chesapeake Stormwater Network</a:t>
            </a:r>
          </a:p>
        </p:txBody>
      </p:sp>
      <p:pic>
        <p:nvPicPr>
          <p:cNvPr id="6" name="Picture 5">
            <a:extLst>
              <a:ext uri="{FF2B5EF4-FFF2-40B4-BE49-F238E27FC236}">
                <a16:creationId xmlns:a16="http://schemas.microsoft.com/office/drawing/2014/main" id="{30A99EE0-1E79-4AA1-B070-A1A2E956101B}"/>
              </a:ext>
            </a:extLst>
          </p:cNvPr>
          <p:cNvPicPr>
            <a:picLocks noChangeAspect="1"/>
          </p:cNvPicPr>
          <p:nvPr/>
        </p:nvPicPr>
        <p:blipFill>
          <a:blip r:embed="rId4"/>
          <a:stretch>
            <a:fillRect/>
          </a:stretch>
        </p:blipFill>
        <p:spPr>
          <a:xfrm>
            <a:off x="8157411" y="3940628"/>
            <a:ext cx="3546309" cy="19859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497200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2857B-9C93-4E92-B0E7-ABA18984AA20}"/>
              </a:ext>
            </a:extLst>
          </p:cNvPr>
          <p:cNvSpPr>
            <a:spLocks noGrp="1"/>
          </p:cNvSpPr>
          <p:nvPr>
            <p:ph type="title"/>
          </p:nvPr>
        </p:nvSpPr>
        <p:spPr>
          <a:xfrm>
            <a:off x="612448" y="0"/>
            <a:ext cx="10967103" cy="1143000"/>
          </a:xfrm>
        </p:spPr>
        <p:txBody>
          <a:bodyPr/>
          <a:lstStyle/>
          <a:p>
            <a:r>
              <a:rPr lang="en-US" dirty="0"/>
              <a:t>Common Maintenance Concerns	</a:t>
            </a:r>
          </a:p>
        </p:txBody>
      </p:sp>
      <p:sp>
        <p:nvSpPr>
          <p:cNvPr id="3" name="Content Placeholder 2">
            <a:extLst>
              <a:ext uri="{FF2B5EF4-FFF2-40B4-BE49-F238E27FC236}">
                <a16:creationId xmlns:a16="http://schemas.microsoft.com/office/drawing/2014/main" id="{3C2032AC-5039-4DBC-8FE5-0C11AD5C5CB2}"/>
              </a:ext>
            </a:extLst>
          </p:cNvPr>
          <p:cNvSpPr>
            <a:spLocks noGrp="1"/>
          </p:cNvSpPr>
          <p:nvPr>
            <p:ph idx="1"/>
          </p:nvPr>
        </p:nvSpPr>
        <p:spPr>
          <a:xfrm>
            <a:off x="612448" y="1143000"/>
            <a:ext cx="5369866" cy="4274127"/>
          </a:xfrm>
        </p:spPr>
        <p:txBody>
          <a:bodyPr>
            <a:normAutofit/>
          </a:bodyPr>
          <a:lstStyle/>
          <a:p>
            <a:r>
              <a:rPr lang="en-US" dirty="0"/>
              <a:t>Inflow/Outflow issues</a:t>
            </a:r>
          </a:p>
          <a:p>
            <a:r>
              <a:rPr lang="en-US" dirty="0"/>
              <a:t>Dewatering/Clogging</a:t>
            </a:r>
          </a:p>
          <a:p>
            <a:r>
              <a:rPr lang="en-US" dirty="0"/>
              <a:t>Undesirable vegetation</a:t>
            </a:r>
          </a:p>
          <a:p>
            <a:r>
              <a:rPr lang="en-US" dirty="0"/>
              <a:t>Sediment erosion/deposition</a:t>
            </a:r>
          </a:p>
          <a:p>
            <a:r>
              <a:rPr lang="en-US" dirty="0"/>
              <a:t>Trash</a:t>
            </a:r>
          </a:p>
          <a:p>
            <a:r>
              <a:rPr lang="en-US" dirty="0"/>
              <a:t>Flow path problems</a:t>
            </a:r>
          </a:p>
          <a:p>
            <a:r>
              <a:rPr lang="en-US" dirty="0"/>
              <a:t>Structural failure</a:t>
            </a:r>
          </a:p>
          <a:p>
            <a:pPr marL="0" indent="0">
              <a:buNone/>
            </a:pPr>
            <a:endParaRPr lang="en-US" dirty="0"/>
          </a:p>
        </p:txBody>
      </p:sp>
      <p:pic>
        <p:nvPicPr>
          <p:cNvPr id="4" name="Picture 3">
            <a:extLst>
              <a:ext uri="{FF2B5EF4-FFF2-40B4-BE49-F238E27FC236}">
                <a16:creationId xmlns:a16="http://schemas.microsoft.com/office/drawing/2014/main" id="{216F278D-9AFF-44AE-AFB9-95350FDA5F8A}"/>
              </a:ext>
            </a:extLst>
          </p:cNvPr>
          <p:cNvPicPr>
            <a:picLocks noChangeAspect="1"/>
          </p:cNvPicPr>
          <p:nvPr/>
        </p:nvPicPr>
        <p:blipFill>
          <a:blip r:embed="rId3"/>
          <a:stretch>
            <a:fillRect/>
          </a:stretch>
        </p:blipFill>
        <p:spPr>
          <a:xfrm>
            <a:off x="6096000" y="1143000"/>
            <a:ext cx="5863388" cy="3285237"/>
          </a:xfrm>
          <a:prstGeom prst="rect">
            <a:avLst/>
          </a:prstGeom>
          <a:ln>
            <a:solidFill>
              <a:schemeClr val="tx1"/>
            </a:solidFill>
          </a:ln>
        </p:spPr>
      </p:pic>
      <p:sp>
        <p:nvSpPr>
          <p:cNvPr id="5" name="TextBox 4">
            <a:extLst>
              <a:ext uri="{FF2B5EF4-FFF2-40B4-BE49-F238E27FC236}">
                <a16:creationId xmlns:a16="http://schemas.microsoft.com/office/drawing/2014/main" id="{E0996E7A-9019-4524-82DD-B1D1D82C30CD}"/>
              </a:ext>
            </a:extLst>
          </p:cNvPr>
          <p:cNvSpPr txBox="1"/>
          <p:nvPr/>
        </p:nvSpPr>
        <p:spPr>
          <a:xfrm>
            <a:off x="7353847" y="4428237"/>
            <a:ext cx="4716378" cy="400110"/>
          </a:xfrm>
          <a:prstGeom prst="rect">
            <a:avLst/>
          </a:prstGeom>
          <a:noFill/>
        </p:spPr>
        <p:txBody>
          <a:bodyPr wrap="square" rtlCol="0">
            <a:spAutoFit/>
          </a:bodyPr>
          <a:lstStyle/>
          <a:p>
            <a:pPr algn="r"/>
            <a:r>
              <a:rPr lang="en-US" sz="2000" dirty="0">
                <a:cs typeface="Calibri" panose="020F0502020204030204" pitchFamily="34" charset="0"/>
              </a:rPr>
              <a:t>Cuyahoga Soil and Water District</a:t>
            </a:r>
          </a:p>
        </p:txBody>
      </p:sp>
    </p:spTree>
    <p:extLst>
      <p:ext uri="{BB962C8B-B14F-4D97-AF65-F5344CB8AC3E}">
        <p14:creationId xmlns:p14="http://schemas.microsoft.com/office/powerpoint/2010/main" val="23965518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CDAB5-775C-4684-A24D-1D83FCE72C72}"/>
              </a:ext>
            </a:extLst>
          </p:cNvPr>
          <p:cNvSpPr>
            <a:spLocks noGrp="1"/>
          </p:cNvSpPr>
          <p:nvPr>
            <p:ph type="title"/>
          </p:nvPr>
        </p:nvSpPr>
        <p:spPr>
          <a:xfrm>
            <a:off x="612448" y="116436"/>
            <a:ext cx="10967103" cy="1143000"/>
          </a:xfrm>
        </p:spPr>
        <p:txBody>
          <a:bodyPr/>
          <a:lstStyle/>
          <a:p>
            <a:r>
              <a:rPr lang="en-US" dirty="0"/>
              <a:t>4) Legal/Regulatory Requirements</a:t>
            </a:r>
          </a:p>
        </p:txBody>
      </p:sp>
      <p:sp>
        <p:nvSpPr>
          <p:cNvPr id="3" name="Content Placeholder 2">
            <a:extLst>
              <a:ext uri="{FF2B5EF4-FFF2-40B4-BE49-F238E27FC236}">
                <a16:creationId xmlns:a16="http://schemas.microsoft.com/office/drawing/2014/main" id="{E936A1DD-0457-4B00-99CA-97865A773992}"/>
              </a:ext>
            </a:extLst>
          </p:cNvPr>
          <p:cNvSpPr>
            <a:spLocks noGrp="1"/>
          </p:cNvSpPr>
          <p:nvPr>
            <p:ph idx="1"/>
          </p:nvPr>
        </p:nvSpPr>
        <p:spPr>
          <a:xfrm>
            <a:off x="612448" y="1149927"/>
            <a:ext cx="11205479" cy="5241810"/>
          </a:xfrm>
        </p:spPr>
        <p:txBody>
          <a:bodyPr>
            <a:normAutofit/>
          </a:bodyPr>
          <a:lstStyle/>
          <a:p>
            <a:r>
              <a:rPr lang="en-US" dirty="0"/>
              <a:t>Identify legal or regulatory requirements</a:t>
            </a:r>
          </a:p>
          <a:p>
            <a:pPr lvl="1"/>
            <a:r>
              <a:rPr lang="en-US" dirty="0"/>
              <a:t>Are permits required? </a:t>
            </a:r>
          </a:p>
          <a:p>
            <a:pPr marL="457200" lvl="1" indent="0">
              <a:buNone/>
            </a:pPr>
            <a:r>
              <a:rPr lang="en-US" dirty="0"/>
              <a:t>	(i.e., USACOE 401/404 stream disturbance or dredge and fill)</a:t>
            </a:r>
          </a:p>
          <a:p>
            <a:pPr lvl="1"/>
            <a:r>
              <a:rPr lang="en-US" dirty="0"/>
              <a:t>Do floodplain regulations affect the project?</a:t>
            </a:r>
          </a:p>
          <a:p>
            <a:pPr lvl="1"/>
            <a:r>
              <a:rPr lang="en-US" dirty="0"/>
              <a:t>Is the project impacting a wetland and thus may be prohibited?</a:t>
            </a:r>
          </a:p>
          <a:p>
            <a:pPr lvl="1"/>
            <a:r>
              <a:rPr lang="en-US" dirty="0"/>
              <a:t>Does a local stream buffer ordinance prohibit the near-stream activity?</a:t>
            </a:r>
          </a:p>
          <a:p>
            <a:pPr lvl="1"/>
            <a:r>
              <a:rPr lang="en-US" dirty="0"/>
              <a:t>Is a conservation easement needed from private property owners?  </a:t>
            </a:r>
          </a:p>
          <a:p>
            <a:pPr lvl="1"/>
            <a:r>
              <a:rPr lang="en-US" dirty="0"/>
              <a:t>Or, if publicly owned, who needs to approve it?</a:t>
            </a:r>
          </a:p>
          <a:p>
            <a:pPr lvl="1"/>
            <a:endParaRPr lang="en-US" sz="1400" dirty="0"/>
          </a:p>
          <a:p>
            <a:pPr marL="457200" lvl="1" indent="0">
              <a:buNone/>
            </a:pPr>
            <a:r>
              <a:rPr lang="en-US" b="1" dirty="0">
                <a:solidFill>
                  <a:schemeClr val="accent1"/>
                </a:solidFill>
              </a:rPr>
              <a:t>* Site visits by regulatory staff can be very helpful!</a:t>
            </a:r>
          </a:p>
        </p:txBody>
      </p:sp>
    </p:spTree>
    <p:extLst>
      <p:ext uri="{BB962C8B-B14F-4D97-AF65-F5344CB8AC3E}">
        <p14:creationId xmlns:p14="http://schemas.microsoft.com/office/powerpoint/2010/main" val="3057674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064DC-732E-4C38-A4C0-FBE54F025FD1}"/>
              </a:ext>
            </a:extLst>
          </p:cNvPr>
          <p:cNvSpPr>
            <a:spLocks noGrp="1"/>
          </p:cNvSpPr>
          <p:nvPr>
            <p:ph type="title"/>
          </p:nvPr>
        </p:nvSpPr>
        <p:spPr>
          <a:xfrm>
            <a:off x="615297" y="13855"/>
            <a:ext cx="9767455" cy="1143000"/>
          </a:xfrm>
        </p:spPr>
        <p:txBody>
          <a:bodyPr/>
          <a:lstStyle/>
          <a:p>
            <a:r>
              <a:rPr lang="en-US" dirty="0"/>
              <a:t>What is a BMP?</a:t>
            </a:r>
          </a:p>
        </p:txBody>
      </p:sp>
      <p:sp>
        <p:nvSpPr>
          <p:cNvPr id="3" name="Content Placeholder 2">
            <a:extLst>
              <a:ext uri="{FF2B5EF4-FFF2-40B4-BE49-F238E27FC236}">
                <a16:creationId xmlns:a16="http://schemas.microsoft.com/office/drawing/2014/main" id="{5B46D034-51BF-456B-A9AF-DA43EF902FBC}"/>
              </a:ext>
            </a:extLst>
          </p:cNvPr>
          <p:cNvSpPr>
            <a:spLocks noGrp="1"/>
          </p:cNvSpPr>
          <p:nvPr>
            <p:ph idx="1"/>
          </p:nvPr>
        </p:nvSpPr>
        <p:spPr/>
        <p:txBody>
          <a:bodyPr>
            <a:normAutofit lnSpcReduction="10000"/>
          </a:bodyPr>
          <a:lstStyle/>
          <a:p>
            <a:pPr marL="0" indent="0">
              <a:buNone/>
            </a:pPr>
            <a:r>
              <a:rPr lang="en-US" dirty="0"/>
              <a:t>A Best Management Practice or BMP is a…</a:t>
            </a:r>
          </a:p>
          <a:p>
            <a:pPr marL="0" indent="0">
              <a:buNone/>
            </a:pPr>
            <a:r>
              <a:rPr lang="en-US" i="1" dirty="0"/>
              <a:t>“technique, measure or structural control that is used for a given set of conditions to manage the quantity and improve the quality of stormwater runoff in the most cost-effective manner.”</a:t>
            </a:r>
          </a:p>
          <a:p>
            <a:pPr marL="0" indent="0" algn="r">
              <a:buNone/>
            </a:pPr>
            <a:r>
              <a:rPr lang="en-US" i="1" dirty="0"/>
              <a:t>- USEPA</a:t>
            </a:r>
          </a:p>
          <a:p>
            <a:pPr marL="0" indent="0">
              <a:buNone/>
            </a:pPr>
            <a:endParaRPr lang="en-US" i="1" dirty="0"/>
          </a:p>
          <a:p>
            <a:pPr marL="0" indent="0">
              <a:buNone/>
            </a:pPr>
            <a:r>
              <a:rPr lang="en-US" dirty="0">
                <a:solidFill>
                  <a:schemeClr val="accent1"/>
                </a:solidFill>
                <a:highlight>
                  <a:srgbClr val="FFFF00"/>
                </a:highlight>
              </a:rPr>
              <a:t>Remember, “best” is subjective and highly site-specific.  Appropriateness of a practice is dependent on the site characteristics and situation.</a:t>
            </a:r>
          </a:p>
          <a:p>
            <a:pPr marL="0" indent="0">
              <a:buNone/>
            </a:pPr>
            <a:endParaRPr lang="en-US" i="1" dirty="0"/>
          </a:p>
        </p:txBody>
      </p:sp>
    </p:spTree>
    <p:extLst>
      <p:ext uri="{BB962C8B-B14F-4D97-AF65-F5344CB8AC3E}">
        <p14:creationId xmlns:p14="http://schemas.microsoft.com/office/powerpoint/2010/main" val="18457544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265ED17-C28E-433C-962B-AF0B39026B03}"/>
              </a:ext>
            </a:extLst>
          </p:cNvPr>
          <p:cNvPicPr>
            <a:picLocks noChangeAspect="1"/>
          </p:cNvPicPr>
          <p:nvPr/>
        </p:nvPicPr>
        <p:blipFill>
          <a:blip r:embed="rId3"/>
          <a:stretch>
            <a:fillRect/>
          </a:stretch>
        </p:blipFill>
        <p:spPr>
          <a:xfrm>
            <a:off x="9560791" y="3979977"/>
            <a:ext cx="2328632" cy="2328632"/>
          </a:xfrm>
          <a:prstGeom prst="rect">
            <a:avLst/>
          </a:prstGeom>
        </p:spPr>
      </p:pic>
      <p:sp>
        <p:nvSpPr>
          <p:cNvPr id="2" name="Title 1">
            <a:extLst>
              <a:ext uri="{FF2B5EF4-FFF2-40B4-BE49-F238E27FC236}">
                <a16:creationId xmlns:a16="http://schemas.microsoft.com/office/drawing/2014/main" id="{8A1EABA5-22F1-43DC-B863-85A2D520B6B4}"/>
              </a:ext>
            </a:extLst>
          </p:cNvPr>
          <p:cNvSpPr>
            <a:spLocks noGrp="1"/>
          </p:cNvSpPr>
          <p:nvPr>
            <p:ph type="title"/>
          </p:nvPr>
        </p:nvSpPr>
        <p:spPr>
          <a:xfrm>
            <a:off x="615297" y="0"/>
            <a:ext cx="10967103" cy="1143000"/>
          </a:xfrm>
        </p:spPr>
        <p:txBody>
          <a:bodyPr/>
          <a:lstStyle/>
          <a:p>
            <a:r>
              <a:rPr lang="en-US" dirty="0"/>
              <a:t>5) Community Support</a:t>
            </a:r>
          </a:p>
        </p:txBody>
      </p:sp>
      <p:sp>
        <p:nvSpPr>
          <p:cNvPr id="3" name="Content Placeholder 2">
            <a:extLst>
              <a:ext uri="{FF2B5EF4-FFF2-40B4-BE49-F238E27FC236}">
                <a16:creationId xmlns:a16="http://schemas.microsoft.com/office/drawing/2014/main" id="{B5AAF440-1CE2-4181-AD8F-48AE80BEE17F}"/>
              </a:ext>
            </a:extLst>
          </p:cNvPr>
          <p:cNvSpPr>
            <a:spLocks noGrp="1"/>
          </p:cNvSpPr>
          <p:nvPr>
            <p:ph idx="1"/>
          </p:nvPr>
        </p:nvSpPr>
        <p:spPr>
          <a:xfrm>
            <a:off x="423557" y="1143000"/>
            <a:ext cx="10967103" cy="5165609"/>
          </a:xfrm>
        </p:spPr>
        <p:txBody>
          <a:bodyPr>
            <a:normAutofit/>
          </a:bodyPr>
          <a:lstStyle/>
          <a:p>
            <a:r>
              <a:rPr lang="en-US" sz="3000" dirty="0"/>
              <a:t>How is practice perceived by nearby landowners?</a:t>
            </a:r>
          </a:p>
          <a:p>
            <a:r>
              <a:rPr lang="en-US" sz="3000" dirty="0"/>
              <a:t>Will it cause nuisances, such as ponding of water, weed growth or mosquito populations?</a:t>
            </a:r>
          </a:p>
          <a:p>
            <a:r>
              <a:rPr lang="en-US" sz="3000" dirty="0"/>
              <a:t>Can issues be addressed though strategic placement, design and education and outreach?</a:t>
            </a:r>
          </a:p>
          <a:p>
            <a:r>
              <a:rPr lang="en-US" sz="3000" dirty="0"/>
              <a:t>Can you involve residents in the BMP selection and design process?</a:t>
            </a:r>
          </a:p>
          <a:p>
            <a:r>
              <a:rPr lang="en-US" sz="3000" dirty="0"/>
              <a:t>Compatibility with other local planning objectives?</a:t>
            </a:r>
          </a:p>
        </p:txBody>
      </p:sp>
    </p:spTree>
    <p:extLst>
      <p:ext uri="{BB962C8B-B14F-4D97-AF65-F5344CB8AC3E}">
        <p14:creationId xmlns:p14="http://schemas.microsoft.com/office/powerpoint/2010/main" val="13533493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79AF4-91D1-4C9F-8FB2-2AE50DBCA5C2}"/>
              </a:ext>
            </a:extLst>
          </p:cNvPr>
          <p:cNvSpPr>
            <a:spLocks noGrp="1"/>
          </p:cNvSpPr>
          <p:nvPr>
            <p:ph type="title"/>
          </p:nvPr>
        </p:nvSpPr>
        <p:spPr>
          <a:xfrm>
            <a:off x="609596" y="305377"/>
            <a:ext cx="10967103" cy="1143000"/>
          </a:xfrm>
        </p:spPr>
        <p:txBody>
          <a:bodyPr/>
          <a:lstStyle/>
          <a:p>
            <a:r>
              <a:rPr lang="en-US" sz="3600" dirty="0"/>
              <a:t>6) Added benefits or synergistic effects…</a:t>
            </a:r>
          </a:p>
        </p:txBody>
      </p:sp>
      <p:sp>
        <p:nvSpPr>
          <p:cNvPr id="3" name="Content Placeholder 2">
            <a:extLst>
              <a:ext uri="{FF2B5EF4-FFF2-40B4-BE49-F238E27FC236}">
                <a16:creationId xmlns:a16="http://schemas.microsoft.com/office/drawing/2014/main" id="{92C59E9B-F638-4932-A61C-20F60C7D8431}"/>
              </a:ext>
            </a:extLst>
          </p:cNvPr>
          <p:cNvSpPr>
            <a:spLocks noGrp="1"/>
          </p:cNvSpPr>
          <p:nvPr>
            <p:ph idx="1"/>
          </p:nvPr>
        </p:nvSpPr>
        <p:spPr>
          <a:xfrm>
            <a:off x="609597" y="1275640"/>
            <a:ext cx="10967103" cy="1884347"/>
          </a:xfrm>
        </p:spPr>
        <p:txBody>
          <a:bodyPr>
            <a:normAutofit/>
          </a:bodyPr>
          <a:lstStyle/>
          <a:p>
            <a:r>
              <a:rPr lang="en-US" sz="2800" dirty="0"/>
              <a:t>May be effective at controlling multiple pollutants</a:t>
            </a:r>
          </a:p>
          <a:p>
            <a:r>
              <a:rPr lang="en-US" sz="2800" dirty="0"/>
              <a:t>May add habitat benefits</a:t>
            </a:r>
          </a:p>
          <a:p>
            <a:r>
              <a:rPr lang="en-US" sz="2800" dirty="0"/>
              <a:t>May enhance outdoor recreation features</a:t>
            </a:r>
          </a:p>
        </p:txBody>
      </p:sp>
      <p:sp>
        <p:nvSpPr>
          <p:cNvPr id="4" name="TextBox 3">
            <a:extLst>
              <a:ext uri="{FF2B5EF4-FFF2-40B4-BE49-F238E27FC236}">
                <a16:creationId xmlns:a16="http://schemas.microsoft.com/office/drawing/2014/main" id="{A1136B47-18DC-4C48-8D77-24B6D9EADDF9}"/>
              </a:ext>
            </a:extLst>
          </p:cNvPr>
          <p:cNvSpPr txBox="1"/>
          <p:nvPr/>
        </p:nvSpPr>
        <p:spPr>
          <a:xfrm>
            <a:off x="609596" y="3696864"/>
            <a:ext cx="8118769" cy="646331"/>
          </a:xfrm>
          <a:prstGeom prst="rect">
            <a:avLst/>
          </a:prstGeom>
          <a:noFill/>
        </p:spPr>
        <p:txBody>
          <a:bodyPr wrap="square" rtlCol="0">
            <a:spAutoFit/>
          </a:bodyPr>
          <a:lstStyle/>
          <a:p>
            <a:r>
              <a:rPr lang="en-US" sz="3600" b="1" dirty="0">
                <a:solidFill>
                  <a:srgbClr val="0032A1"/>
                </a:solidFill>
                <a:latin typeface="Calibri" panose="020F0502020204030204" pitchFamily="34" charset="0"/>
                <a:ea typeface="+mj-ea"/>
                <a:cs typeface="Calibri" panose="020F0502020204030204" pitchFamily="34" charset="0"/>
              </a:rPr>
              <a:t>…Or, 7) unintended impacts</a:t>
            </a:r>
            <a:endParaRPr lang="en-US" sz="3600" dirty="0"/>
          </a:p>
        </p:txBody>
      </p:sp>
      <p:sp>
        <p:nvSpPr>
          <p:cNvPr id="5" name="Content Placeholder 2">
            <a:extLst>
              <a:ext uri="{FF2B5EF4-FFF2-40B4-BE49-F238E27FC236}">
                <a16:creationId xmlns:a16="http://schemas.microsoft.com/office/drawing/2014/main" id="{8604DDE8-6695-4606-B525-9D0BFA3F8A58}"/>
              </a:ext>
            </a:extLst>
          </p:cNvPr>
          <p:cNvSpPr txBox="1">
            <a:spLocks/>
          </p:cNvSpPr>
          <p:nvPr/>
        </p:nvSpPr>
        <p:spPr>
          <a:xfrm>
            <a:off x="484366" y="4357231"/>
            <a:ext cx="8880765" cy="188434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b="0" i="0" kern="1200">
                <a:solidFill>
                  <a:schemeClr val="tx1"/>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ct val="20000"/>
              </a:spcBef>
              <a:buFont typeface="Arial"/>
              <a:buChar char="–"/>
              <a:defRPr sz="2800" b="0" i="0" kern="1200">
                <a:solidFill>
                  <a:schemeClr val="tx1"/>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ct val="20000"/>
              </a:spcBef>
              <a:buFont typeface="Arial"/>
              <a:buChar char="•"/>
              <a:defRPr sz="2400" b="0" i="0" kern="1200">
                <a:solidFill>
                  <a:schemeClr val="tx1"/>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ct val="20000"/>
              </a:spcBef>
              <a:buFont typeface="Arial"/>
              <a:buChar char="–"/>
              <a:defRPr sz="2000" b="0" i="0" kern="1200">
                <a:solidFill>
                  <a:schemeClr val="tx1"/>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ct val="20000"/>
              </a:spcBef>
              <a:buFont typeface="Arial"/>
              <a:buChar char="»"/>
              <a:defRPr sz="2000" b="0" i="0" kern="1200">
                <a:solidFill>
                  <a:schemeClr val="tx1"/>
                </a:solidFill>
                <a:latin typeface="Mercury Display"/>
                <a:ea typeface="+mn-ea"/>
                <a:cs typeface="Mercury Display"/>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t>May inadvertently increase generation, transport or delivery of another pollutant</a:t>
            </a:r>
          </a:p>
        </p:txBody>
      </p:sp>
      <p:pic>
        <p:nvPicPr>
          <p:cNvPr id="6" name="Picture 5">
            <a:extLst>
              <a:ext uri="{FF2B5EF4-FFF2-40B4-BE49-F238E27FC236}">
                <a16:creationId xmlns:a16="http://schemas.microsoft.com/office/drawing/2014/main" id="{1E58F43D-D8E3-44F6-BC44-0DFD7E9D0A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05455" y="427476"/>
            <a:ext cx="2982803" cy="4474205"/>
          </a:xfrm>
          <a:prstGeom prst="rect">
            <a:avLst/>
          </a:prstGeom>
        </p:spPr>
      </p:pic>
      <p:sp>
        <p:nvSpPr>
          <p:cNvPr id="7" name="TextBox 6">
            <a:extLst>
              <a:ext uri="{FF2B5EF4-FFF2-40B4-BE49-F238E27FC236}">
                <a16:creationId xmlns:a16="http://schemas.microsoft.com/office/drawing/2014/main" id="{E0E09DBE-1CCD-4932-A533-7A75812E52E0}"/>
              </a:ext>
            </a:extLst>
          </p:cNvPr>
          <p:cNvSpPr txBox="1"/>
          <p:nvPr/>
        </p:nvSpPr>
        <p:spPr>
          <a:xfrm>
            <a:off x="9365131" y="4901681"/>
            <a:ext cx="2623127" cy="646331"/>
          </a:xfrm>
          <a:prstGeom prst="rect">
            <a:avLst/>
          </a:prstGeom>
          <a:noFill/>
        </p:spPr>
        <p:txBody>
          <a:bodyPr wrap="square" rtlCol="0">
            <a:spAutoFit/>
          </a:bodyPr>
          <a:lstStyle/>
          <a:p>
            <a:pPr algn="r"/>
            <a:r>
              <a:rPr lang="en-US" dirty="0">
                <a:latin typeface="Calibri" panose="020F0502020204030204" pitchFamily="34" charset="0"/>
                <a:cs typeface="Calibri" panose="020F0502020204030204" pitchFamily="34" charset="0"/>
              </a:rPr>
              <a:t>The Parklands Trail, Louisville, KY</a:t>
            </a:r>
          </a:p>
        </p:txBody>
      </p:sp>
    </p:spTree>
    <p:extLst>
      <p:ext uri="{BB962C8B-B14F-4D97-AF65-F5344CB8AC3E}">
        <p14:creationId xmlns:p14="http://schemas.microsoft.com/office/powerpoint/2010/main" val="12717095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C884B-8EA7-4936-AB29-925027ACD371}"/>
              </a:ext>
            </a:extLst>
          </p:cNvPr>
          <p:cNvSpPr>
            <a:spLocks noGrp="1"/>
          </p:cNvSpPr>
          <p:nvPr>
            <p:ph type="title"/>
          </p:nvPr>
        </p:nvSpPr>
        <p:spPr>
          <a:xfrm>
            <a:off x="612448" y="150668"/>
            <a:ext cx="10967103" cy="1143000"/>
          </a:xfrm>
        </p:spPr>
        <p:txBody>
          <a:bodyPr/>
          <a:lstStyle/>
          <a:p>
            <a:r>
              <a:rPr lang="en-US" dirty="0"/>
              <a:t>BMP Effectiveness:</a:t>
            </a:r>
            <a:br>
              <a:rPr lang="en-US" dirty="0"/>
            </a:br>
            <a:r>
              <a:rPr lang="en-US" dirty="0"/>
              <a:t>Treatment Trains or Management Systems</a:t>
            </a:r>
          </a:p>
        </p:txBody>
      </p:sp>
      <p:sp>
        <p:nvSpPr>
          <p:cNvPr id="3" name="Content Placeholder 2">
            <a:extLst>
              <a:ext uri="{FF2B5EF4-FFF2-40B4-BE49-F238E27FC236}">
                <a16:creationId xmlns:a16="http://schemas.microsoft.com/office/drawing/2014/main" id="{0E747697-7169-4A7F-9A22-E1E26684AD6B}"/>
              </a:ext>
            </a:extLst>
          </p:cNvPr>
          <p:cNvSpPr>
            <a:spLocks noGrp="1"/>
          </p:cNvSpPr>
          <p:nvPr>
            <p:ph idx="1"/>
          </p:nvPr>
        </p:nvSpPr>
        <p:spPr>
          <a:xfrm>
            <a:off x="612448" y="1293668"/>
            <a:ext cx="10967103" cy="1143000"/>
          </a:xfrm>
        </p:spPr>
        <p:txBody>
          <a:bodyPr/>
          <a:lstStyle/>
          <a:p>
            <a:pPr marL="0" indent="0">
              <a:buNone/>
            </a:pPr>
            <a:r>
              <a:rPr lang="en-US" dirty="0"/>
              <a:t>The use of two or more practices to more effectively achieve load reductions.</a:t>
            </a:r>
          </a:p>
        </p:txBody>
      </p:sp>
      <p:pic>
        <p:nvPicPr>
          <p:cNvPr id="4" name="Picture 3">
            <a:extLst>
              <a:ext uri="{FF2B5EF4-FFF2-40B4-BE49-F238E27FC236}">
                <a16:creationId xmlns:a16="http://schemas.microsoft.com/office/drawing/2014/main" id="{E8F945A8-B461-444C-8CD5-9F3D78CAFC5A}"/>
              </a:ext>
            </a:extLst>
          </p:cNvPr>
          <p:cNvPicPr>
            <a:picLocks noChangeAspect="1"/>
          </p:cNvPicPr>
          <p:nvPr/>
        </p:nvPicPr>
        <p:blipFill>
          <a:blip r:embed="rId3"/>
          <a:stretch>
            <a:fillRect/>
          </a:stretch>
        </p:blipFill>
        <p:spPr>
          <a:xfrm>
            <a:off x="3038475" y="2150918"/>
            <a:ext cx="7029450" cy="4143375"/>
          </a:xfrm>
          <a:prstGeom prst="rect">
            <a:avLst/>
          </a:prstGeom>
        </p:spPr>
      </p:pic>
      <p:sp>
        <p:nvSpPr>
          <p:cNvPr id="5" name="TextBox 4">
            <a:extLst>
              <a:ext uri="{FF2B5EF4-FFF2-40B4-BE49-F238E27FC236}">
                <a16:creationId xmlns:a16="http://schemas.microsoft.com/office/drawing/2014/main" id="{34068756-E645-4AA6-A4FF-387E8F44D1E8}"/>
              </a:ext>
            </a:extLst>
          </p:cNvPr>
          <p:cNvSpPr txBox="1"/>
          <p:nvPr/>
        </p:nvSpPr>
        <p:spPr>
          <a:xfrm>
            <a:off x="9417502" y="6017408"/>
            <a:ext cx="2812473" cy="369332"/>
          </a:xfrm>
          <a:prstGeom prst="rect">
            <a:avLst/>
          </a:prstGeom>
          <a:noFill/>
        </p:spPr>
        <p:txBody>
          <a:bodyPr wrap="square" rtlCol="0">
            <a:spAutoFit/>
          </a:bodyPr>
          <a:lstStyle/>
          <a:p>
            <a:r>
              <a:rPr lang="en-US" dirty="0"/>
              <a:t>Source: Minnesota PCA</a:t>
            </a:r>
          </a:p>
        </p:txBody>
      </p:sp>
    </p:spTree>
    <p:extLst>
      <p:ext uri="{BB962C8B-B14F-4D97-AF65-F5344CB8AC3E}">
        <p14:creationId xmlns:p14="http://schemas.microsoft.com/office/powerpoint/2010/main" val="4442920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7BF02-AFC6-4F0A-AC6A-2849BD1E29D5}"/>
              </a:ext>
            </a:extLst>
          </p:cNvPr>
          <p:cNvSpPr>
            <a:spLocks noGrp="1"/>
          </p:cNvSpPr>
          <p:nvPr>
            <p:ph type="title"/>
          </p:nvPr>
        </p:nvSpPr>
        <p:spPr>
          <a:xfrm>
            <a:off x="612448" y="0"/>
            <a:ext cx="10967103" cy="1143000"/>
          </a:xfrm>
        </p:spPr>
        <p:txBody>
          <a:bodyPr/>
          <a:lstStyle/>
          <a:p>
            <a:r>
              <a:rPr lang="en-US" dirty="0"/>
              <a:t>Ranking Candidate BMPs</a:t>
            </a:r>
          </a:p>
        </p:txBody>
      </p:sp>
      <p:pic>
        <p:nvPicPr>
          <p:cNvPr id="4" name="Content Placeholder 3">
            <a:extLst>
              <a:ext uri="{FF2B5EF4-FFF2-40B4-BE49-F238E27FC236}">
                <a16:creationId xmlns:a16="http://schemas.microsoft.com/office/drawing/2014/main" id="{425AE5F8-2C24-4D33-A426-07FE516A5F18}"/>
              </a:ext>
            </a:extLst>
          </p:cNvPr>
          <p:cNvPicPr>
            <a:picLocks noGrp="1" noChangeAspect="1"/>
          </p:cNvPicPr>
          <p:nvPr>
            <p:ph idx="1"/>
          </p:nvPr>
        </p:nvPicPr>
        <p:blipFill>
          <a:blip r:embed="rId3"/>
          <a:stretch>
            <a:fillRect/>
          </a:stretch>
        </p:blipFill>
        <p:spPr>
          <a:xfrm>
            <a:off x="1385454" y="1294232"/>
            <a:ext cx="9171709" cy="3561355"/>
          </a:xfrm>
          <a:prstGeom prst="rect">
            <a:avLst/>
          </a:prstGeom>
        </p:spPr>
      </p:pic>
      <p:sp>
        <p:nvSpPr>
          <p:cNvPr id="5" name="TextBox 4">
            <a:extLst>
              <a:ext uri="{FF2B5EF4-FFF2-40B4-BE49-F238E27FC236}">
                <a16:creationId xmlns:a16="http://schemas.microsoft.com/office/drawing/2014/main" id="{73CE1FAE-C8DB-4FC2-8B5B-4F1FEBBB0DD2}"/>
              </a:ext>
            </a:extLst>
          </p:cNvPr>
          <p:cNvSpPr txBox="1"/>
          <p:nvPr/>
        </p:nvSpPr>
        <p:spPr>
          <a:xfrm>
            <a:off x="942109" y="4855587"/>
            <a:ext cx="9850582" cy="1200329"/>
          </a:xfrm>
          <a:prstGeom prst="rect">
            <a:avLst/>
          </a:prstGeom>
          <a:noFill/>
        </p:spPr>
        <p:txBody>
          <a:bodyPr wrap="square" rtlCol="0">
            <a:spAutoFit/>
          </a:bodyPr>
          <a:lstStyle/>
          <a:p>
            <a:r>
              <a:rPr lang="en-US" sz="2400" u="sng" dirty="0">
                <a:latin typeface="Calibri" panose="020F0502020204030204" pitchFamily="34" charset="0"/>
                <a:cs typeface="Calibri" panose="020F0502020204030204" pitchFamily="34" charset="0"/>
              </a:rPr>
              <a:t>Assumptions</a:t>
            </a:r>
            <a:r>
              <a:rPr lang="en-US" sz="2400" dirty="0">
                <a:latin typeface="Calibri" panose="020F0502020204030204" pitchFamily="34" charset="0"/>
                <a:cs typeface="Calibri" panose="020F0502020204030204" pitchFamily="34" charset="0"/>
              </a:rPr>
              <a:t>:</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Practices will be installed and maintained properly</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Public outreach and education can encourage adoption of practices</a:t>
            </a:r>
          </a:p>
        </p:txBody>
      </p:sp>
    </p:spTree>
    <p:extLst>
      <p:ext uri="{BB962C8B-B14F-4D97-AF65-F5344CB8AC3E}">
        <p14:creationId xmlns:p14="http://schemas.microsoft.com/office/powerpoint/2010/main" val="31690336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5B39E-1C86-4612-9247-CAB479317A3A}"/>
              </a:ext>
            </a:extLst>
          </p:cNvPr>
          <p:cNvSpPr>
            <a:spLocks noGrp="1"/>
          </p:cNvSpPr>
          <p:nvPr>
            <p:ph type="title"/>
          </p:nvPr>
        </p:nvSpPr>
        <p:spPr>
          <a:xfrm>
            <a:off x="612448" y="0"/>
            <a:ext cx="10967103" cy="1143000"/>
          </a:xfrm>
        </p:spPr>
        <p:txBody>
          <a:bodyPr/>
          <a:lstStyle/>
          <a:p>
            <a:r>
              <a:rPr lang="en-US" dirty="0"/>
              <a:t>Who should be at the table?</a:t>
            </a:r>
          </a:p>
        </p:txBody>
      </p:sp>
      <p:sp>
        <p:nvSpPr>
          <p:cNvPr id="5" name="Content Placeholder 4">
            <a:extLst>
              <a:ext uri="{FF2B5EF4-FFF2-40B4-BE49-F238E27FC236}">
                <a16:creationId xmlns:a16="http://schemas.microsoft.com/office/drawing/2014/main" id="{A24EC85E-8517-4CDD-9237-EEBA3B1DD937}"/>
              </a:ext>
            </a:extLst>
          </p:cNvPr>
          <p:cNvSpPr>
            <a:spLocks noGrp="1"/>
          </p:cNvSpPr>
          <p:nvPr>
            <p:ph idx="1"/>
          </p:nvPr>
        </p:nvSpPr>
        <p:spPr>
          <a:xfrm>
            <a:off x="615297" y="979714"/>
            <a:ext cx="10967103" cy="5368835"/>
          </a:xfrm>
        </p:spPr>
        <p:txBody>
          <a:bodyPr>
            <a:normAutofit/>
          </a:bodyPr>
          <a:lstStyle/>
          <a:p>
            <a:r>
              <a:rPr lang="en-US" b="1" dirty="0"/>
              <a:t>Community residents and interest groups</a:t>
            </a:r>
          </a:p>
          <a:p>
            <a:r>
              <a:rPr lang="en-US" b="1" dirty="0"/>
              <a:t>City/county leaders</a:t>
            </a:r>
          </a:p>
          <a:p>
            <a:r>
              <a:rPr lang="en-US" dirty="0"/>
              <a:t>Relevant agency staff depends on the land uses in the watershed</a:t>
            </a:r>
          </a:p>
          <a:p>
            <a:pPr lvl="1"/>
            <a:r>
              <a:rPr lang="en-US" dirty="0"/>
              <a:t>Water/wastewater utilities			- State Environmental Agency</a:t>
            </a:r>
          </a:p>
          <a:p>
            <a:pPr lvl="1"/>
            <a:r>
              <a:rPr lang="en-US" dirty="0"/>
              <a:t>Agricultural agencies					- State/District Transportation 	</a:t>
            </a:r>
          </a:p>
          <a:p>
            <a:pPr lvl="1"/>
            <a:r>
              <a:rPr lang="en-US" dirty="0"/>
              <a:t>Health department	</a:t>
            </a:r>
          </a:p>
          <a:p>
            <a:pPr lvl="1"/>
            <a:r>
              <a:rPr lang="en-US" dirty="0"/>
              <a:t>Parks and Recreation department</a:t>
            </a:r>
          </a:p>
          <a:p>
            <a:pPr lvl="1"/>
            <a:r>
              <a:rPr lang="en-US" dirty="0"/>
              <a:t>Stormwater manager</a:t>
            </a:r>
          </a:p>
          <a:p>
            <a:pPr lvl="1"/>
            <a:r>
              <a:rPr lang="en-US" dirty="0"/>
              <a:t>School leaders and teachers</a:t>
            </a:r>
          </a:p>
        </p:txBody>
      </p:sp>
    </p:spTree>
    <p:extLst>
      <p:ext uri="{BB962C8B-B14F-4D97-AF65-F5344CB8AC3E}">
        <p14:creationId xmlns:p14="http://schemas.microsoft.com/office/powerpoint/2010/main" val="40376793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08947-90C7-49C3-A6FF-EBE00528C24C}"/>
              </a:ext>
            </a:extLst>
          </p:cNvPr>
          <p:cNvSpPr>
            <a:spLocks noGrp="1"/>
          </p:cNvSpPr>
          <p:nvPr>
            <p:ph type="title"/>
          </p:nvPr>
        </p:nvSpPr>
        <p:spPr>
          <a:xfrm>
            <a:off x="612448" y="23564"/>
            <a:ext cx="10967103" cy="1143000"/>
          </a:xfrm>
        </p:spPr>
        <p:txBody>
          <a:bodyPr/>
          <a:lstStyle/>
          <a:p>
            <a:r>
              <a:rPr lang="en-US" dirty="0"/>
              <a:t>Evaluate Candidate BMPs to Select Final Strategies</a:t>
            </a:r>
          </a:p>
        </p:txBody>
      </p:sp>
      <p:pic>
        <p:nvPicPr>
          <p:cNvPr id="4" name="Content Placeholder 3">
            <a:extLst>
              <a:ext uri="{FF2B5EF4-FFF2-40B4-BE49-F238E27FC236}">
                <a16:creationId xmlns:a16="http://schemas.microsoft.com/office/drawing/2014/main" id="{37CE6187-2290-4A77-BBD2-85FE3E753961}"/>
              </a:ext>
            </a:extLst>
          </p:cNvPr>
          <p:cNvPicPr>
            <a:picLocks noGrp="1" noChangeAspect="1"/>
          </p:cNvPicPr>
          <p:nvPr>
            <p:ph idx="1"/>
          </p:nvPr>
        </p:nvPicPr>
        <p:blipFill>
          <a:blip r:embed="rId3"/>
          <a:stretch>
            <a:fillRect/>
          </a:stretch>
        </p:blipFill>
        <p:spPr>
          <a:xfrm>
            <a:off x="1967348" y="1602703"/>
            <a:ext cx="6683790" cy="4628485"/>
          </a:xfrm>
          <a:prstGeom prst="rect">
            <a:avLst/>
          </a:prstGeom>
        </p:spPr>
      </p:pic>
      <p:sp>
        <p:nvSpPr>
          <p:cNvPr id="5" name="TextBox 4">
            <a:extLst>
              <a:ext uri="{FF2B5EF4-FFF2-40B4-BE49-F238E27FC236}">
                <a16:creationId xmlns:a16="http://schemas.microsoft.com/office/drawing/2014/main" id="{C64A2D82-C3F0-434A-8DA8-936958BF4148}"/>
              </a:ext>
            </a:extLst>
          </p:cNvPr>
          <p:cNvSpPr txBox="1"/>
          <p:nvPr/>
        </p:nvSpPr>
        <p:spPr>
          <a:xfrm>
            <a:off x="8860820" y="1977953"/>
            <a:ext cx="3047999" cy="1938992"/>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Models and spreadsheets can help refine load reduction and cost estimates for final evaluation.</a:t>
            </a:r>
          </a:p>
        </p:txBody>
      </p:sp>
      <p:sp>
        <p:nvSpPr>
          <p:cNvPr id="6" name="Arrow: Curved Down 5">
            <a:extLst>
              <a:ext uri="{FF2B5EF4-FFF2-40B4-BE49-F238E27FC236}">
                <a16:creationId xmlns:a16="http://schemas.microsoft.com/office/drawing/2014/main" id="{DFBC5D10-3FD3-477B-95AA-26AB2948D5C5}"/>
              </a:ext>
            </a:extLst>
          </p:cNvPr>
          <p:cNvSpPr/>
          <p:nvPr/>
        </p:nvSpPr>
        <p:spPr>
          <a:xfrm flipH="1">
            <a:off x="6096000" y="924389"/>
            <a:ext cx="3634707" cy="986497"/>
          </a:xfrm>
          <a:prstGeom prst="curvedDownArrow">
            <a:avLst>
              <a:gd name="adj1" fmla="val 18280"/>
              <a:gd name="adj2" fmla="val 50000"/>
              <a:gd name="adj3" fmla="val 3641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909077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1F4AC0-E0D9-4F6D-9FDE-8B5479977BA9}"/>
              </a:ext>
            </a:extLst>
          </p:cNvPr>
          <p:cNvSpPr>
            <a:spLocks noGrp="1"/>
          </p:cNvSpPr>
          <p:nvPr>
            <p:ph idx="1"/>
          </p:nvPr>
        </p:nvSpPr>
        <p:spPr>
          <a:xfrm>
            <a:off x="615297" y="1316053"/>
            <a:ext cx="11341176" cy="4854012"/>
          </a:xfrm>
        </p:spPr>
        <p:txBody>
          <a:bodyPr>
            <a:normAutofit/>
          </a:bodyPr>
          <a:lstStyle/>
          <a:p>
            <a:pPr marL="0" indent="0">
              <a:buNone/>
            </a:pPr>
            <a:r>
              <a:rPr lang="en-US" dirty="0"/>
              <a:t>When developing BMPs for watersheds with multiple sources,</a:t>
            </a:r>
          </a:p>
          <a:p>
            <a:pPr marL="0" indent="0">
              <a:buNone/>
            </a:pPr>
            <a:r>
              <a:rPr lang="en-US" dirty="0"/>
              <a:t>be sure that BMPs address each source and are complementary.</a:t>
            </a:r>
          </a:p>
          <a:p>
            <a:pPr marL="0" indent="0">
              <a:buNone/>
            </a:pPr>
            <a:endParaRPr lang="en-US" sz="1400" dirty="0"/>
          </a:p>
          <a:p>
            <a:pPr marL="0" indent="0">
              <a:buNone/>
            </a:pPr>
            <a:r>
              <a:rPr lang="en-US" dirty="0"/>
              <a:t>Work from upstream to downstream for greater impacts.  Headwater practices are more likely to show benefits without added interference from upstream sources.  Progress builds on success!</a:t>
            </a:r>
          </a:p>
          <a:p>
            <a:pPr marL="0" indent="0">
              <a:buNone/>
            </a:pPr>
            <a:endParaRPr lang="en-US" sz="1500" dirty="0"/>
          </a:p>
          <a:p>
            <a:pPr marL="0" indent="0">
              <a:buNone/>
            </a:pPr>
            <a:r>
              <a:rPr lang="en-US" dirty="0"/>
              <a:t>BMPs can be adapted and installed as needed in a downstream progression.</a:t>
            </a:r>
          </a:p>
        </p:txBody>
      </p:sp>
      <p:sp>
        <p:nvSpPr>
          <p:cNvPr id="4" name="Title 1">
            <a:extLst>
              <a:ext uri="{FF2B5EF4-FFF2-40B4-BE49-F238E27FC236}">
                <a16:creationId xmlns:a16="http://schemas.microsoft.com/office/drawing/2014/main" id="{C41C8CE3-D2F5-4A71-AA6B-D146EB3D32F9}"/>
              </a:ext>
            </a:extLst>
          </p:cNvPr>
          <p:cNvSpPr>
            <a:spLocks noGrp="1"/>
          </p:cNvSpPr>
          <p:nvPr>
            <p:ph type="title"/>
          </p:nvPr>
        </p:nvSpPr>
        <p:spPr>
          <a:xfrm>
            <a:off x="615297" y="173053"/>
            <a:ext cx="10966450" cy="1143000"/>
          </a:xfrm>
        </p:spPr>
        <p:txBody>
          <a:bodyPr/>
          <a:lstStyle/>
          <a:p>
            <a:r>
              <a:rPr lang="en-US" dirty="0"/>
              <a:t>Other considerations…</a:t>
            </a:r>
          </a:p>
        </p:txBody>
      </p:sp>
    </p:spTree>
    <p:extLst>
      <p:ext uri="{BB962C8B-B14F-4D97-AF65-F5344CB8AC3E}">
        <p14:creationId xmlns:p14="http://schemas.microsoft.com/office/powerpoint/2010/main" val="22158084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AFA250-3FB4-4052-8A0E-B1BAE3994CA9}"/>
              </a:ext>
            </a:extLst>
          </p:cNvPr>
          <p:cNvSpPr>
            <a:spLocks noGrp="1"/>
          </p:cNvSpPr>
          <p:nvPr>
            <p:ph idx="1"/>
          </p:nvPr>
        </p:nvSpPr>
        <p:spPr>
          <a:xfrm>
            <a:off x="992777" y="1841010"/>
            <a:ext cx="10728168" cy="4342621"/>
          </a:xfrm>
        </p:spPr>
        <p:txBody>
          <a:bodyPr>
            <a:normAutofit/>
          </a:bodyPr>
          <a:lstStyle/>
          <a:p>
            <a:pPr marL="0" indent="0">
              <a:buNone/>
            </a:pPr>
            <a:r>
              <a:rPr lang="en-US" dirty="0"/>
              <a:t>Limited resources      </a:t>
            </a:r>
          </a:p>
          <a:p>
            <a:pPr marL="0" indent="0">
              <a:buNone/>
            </a:pPr>
            <a:endParaRPr lang="en-US" sz="1000" dirty="0"/>
          </a:p>
          <a:p>
            <a:pPr marL="0" indent="0">
              <a:buNone/>
            </a:pPr>
            <a:r>
              <a:rPr lang="en-US" dirty="0"/>
              <a:t>available for watershed protection and restoration.</a:t>
            </a:r>
          </a:p>
          <a:p>
            <a:pPr marL="0" indent="0">
              <a:buNone/>
            </a:pPr>
            <a:endParaRPr lang="en-US" dirty="0"/>
          </a:p>
          <a:p>
            <a:pPr marL="0" indent="0">
              <a:buNone/>
            </a:pPr>
            <a:r>
              <a:rPr lang="en-US" dirty="0"/>
              <a:t>Important to identify and select the Best Management Practices that </a:t>
            </a:r>
            <a:r>
              <a:rPr lang="en-US" u="sng" dirty="0"/>
              <a:t>most effectively and efficiently achieve water quality goals</a:t>
            </a:r>
            <a:r>
              <a:rPr lang="en-US" dirty="0"/>
              <a:t>.</a:t>
            </a:r>
          </a:p>
        </p:txBody>
      </p:sp>
      <p:pic>
        <p:nvPicPr>
          <p:cNvPr id="1026" name="Picture 2" descr="Image result for dollar sign">
            <a:extLst>
              <a:ext uri="{FF2B5EF4-FFF2-40B4-BE49-F238E27FC236}">
                <a16:creationId xmlns:a16="http://schemas.microsoft.com/office/drawing/2014/main" id="{84CF8025-7A64-4C57-BB0A-09E43BA248E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093607" y="1455941"/>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people">
            <a:extLst>
              <a:ext uri="{FF2B5EF4-FFF2-40B4-BE49-F238E27FC236}">
                <a16:creationId xmlns:a16="http://schemas.microsoft.com/office/drawing/2014/main" id="{61EF6692-F356-4556-BCD7-FC13CD66D39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236607" y="1442161"/>
            <a:ext cx="1951798" cy="135324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clock">
            <a:extLst>
              <a:ext uri="{FF2B5EF4-FFF2-40B4-BE49-F238E27FC236}">
                <a16:creationId xmlns:a16="http://schemas.microsoft.com/office/drawing/2014/main" id="{06070433-02F1-49CD-9BCF-9D51FE81722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22631" y="1420917"/>
            <a:ext cx="1178024" cy="1178024"/>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DF21D8E9-83F3-4ED6-A1FA-4BF0662A5D2D}"/>
              </a:ext>
            </a:extLst>
          </p:cNvPr>
          <p:cNvSpPr>
            <a:spLocks noGrp="1"/>
          </p:cNvSpPr>
          <p:nvPr>
            <p:ph type="title"/>
          </p:nvPr>
        </p:nvSpPr>
        <p:spPr>
          <a:xfrm>
            <a:off x="615297" y="173053"/>
            <a:ext cx="10966450" cy="1143000"/>
          </a:xfrm>
        </p:spPr>
        <p:txBody>
          <a:bodyPr/>
          <a:lstStyle/>
          <a:p>
            <a:r>
              <a:rPr lang="en-US" dirty="0"/>
              <a:t>In summary…</a:t>
            </a:r>
          </a:p>
        </p:txBody>
      </p:sp>
    </p:spTree>
    <p:extLst>
      <p:ext uri="{BB962C8B-B14F-4D97-AF65-F5344CB8AC3E}">
        <p14:creationId xmlns:p14="http://schemas.microsoft.com/office/powerpoint/2010/main" val="439904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C77AC-EB37-4197-81DD-12F4D2BA2FF1}"/>
              </a:ext>
            </a:extLst>
          </p:cNvPr>
          <p:cNvSpPr>
            <a:spLocks noGrp="1"/>
          </p:cNvSpPr>
          <p:nvPr>
            <p:ph type="title"/>
          </p:nvPr>
        </p:nvSpPr>
        <p:spPr>
          <a:xfrm>
            <a:off x="609599" y="70824"/>
            <a:ext cx="10967103" cy="1143000"/>
          </a:xfrm>
        </p:spPr>
        <p:txBody>
          <a:bodyPr/>
          <a:lstStyle/>
          <a:p>
            <a:r>
              <a:rPr lang="en-US" sz="3600" dirty="0"/>
              <a:t>Management Practices help control pollutant loads</a:t>
            </a:r>
          </a:p>
        </p:txBody>
      </p:sp>
      <p:sp>
        <p:nvSpPr>
          <p:cNvPr id="3" name="Content Placeholder 2">
            <a:extLst>
              <a:ext uri="{FF2B5EF4-FFF2-40B4-BE49-F238E27FC236}">
                <a16:creationId xmlns:a16="http://schemas.microsoft.com/office/drawing/2014/main" id="{4BB812E7-F45E-42D3-B8BB-C67869CE655F}"/>
              </a:ext>
            </a:extLst>
          </p:cNvPr>
          <p:cNvSpPr>
            <a:spLocks noGrp="1"/>
          </p:cNvSpPr>
          <p:nvPr>
            <p:ph idx="1"/>
          </p:nvPr>
        </p:nvSpPr>
        <p:spPr>
          <a:xfrm>
            <a:off x="609600" y="1108364"/>
            <a:ext cx="10967103" cy="5447753"/>
          </a:xfrm>
        </p:spPr>
        <p:txBody>
          <a:bodyPr>
            <a:normAutofit lnSpcReduction="10000"/>
          </a:bodyPr>
          <a:lstStyle/>
          <a:p>
            <a:r>
              <a:rPr lang="en-US" dirty="0">
                <a:solidFill>
                  <a:schemeClr val="accent1"/>
                </a:solidFill>
              </a:rPr>
              <a:t>Reduce availability of pollutants</a:t>
            </a:r>
          </a:p>
          <a:p>
            <a:pPr marL="457200" lvl="1" indent="0">
              <a:buNone/>
            </a:pPr>
            <a:r>
              <a:rPr lang="en-US" dirty="0"/>
              <a:t>Example: reducing fertilizer or manure applications to crops</a:t>
            </a:r>
          </a:p>
          <a:p>
            <a:r>
              <a:rPr lang="en-US" dirty="0">
                <a:solidFill>
                  <a:schemeClr val="accent1"/>
                </a:solidFill>
              </a:rPr>
              <a:t>Reduce pollutants generated</a:t>
            </a:r>
          </a:p>
          <a:p>
            <a:pPr marL="457200" lvl="1" indent="0">
              <a:buNone/>
            </a:pPr>
            <a:r>
              <a:rPr lang="en-US" dirty="0"/>
              <a:t>Example: erosion control seeding</a:t>
            </a:r>
          </a:p>
          <a:p>
            <a:r>
              <a:rPr lang="en-US" dirty="0">
                <a:solidFill>
                  <a:schemeClr val="accent1"/>
                </a:solidFill>
              </a:rPr>
              <a:t>Slow transport or delivery of pollutants</a:t>
            </a:r>
          </a:p>
          <a:p>
            <a:pPr marL="457200" lvl="1" indent="0">
              <a:buNone/>
            </a:pPr>
            <a:r>
              <a:rPr lang="en-US" dirty="0"/>
              <a:t>Example: routing runoff through grass swales</a:t>
            </a:r>
          </a:p>
          <a:p>
            <a:r>
              <a:rPr lang="en-US" dirty="0">
                <a:solidFill>
                  <a:schemeClr val="accent1"/>
                </a:solidFill>
              </a:rPr>
              <a:t>Deposit pollutant off-site </a:t>
            </a:r>
          </a:p>
          <a:p>
            <a:pPr marL="457200" lvl="1" indent="0">
              <a:buNone/>
            </a:pPr>
            <a:r>
              <a:rPr lang="en-US" dirty="0"/>
              <a:t>Example: Manure storage facilities</a:t>
            </a:r>
          </a:p>
          <a:p>
            <a:r>
              <a:rPr lang="en-US" dirty="0">
                <a:solidFill>
                  <a:schemeClr val="accent1"/>
                </a:solidFill>
              </a:rPr>
              <a:t>Remediate or intercept pollutant</a:t>
            </a:r>
          </a:p>
          <a:p>
            <a:pPr marL="457200" lvl="1" indent="0">
              <a:buNone/>
            </a:pPr>
            <a:r>
              <a:rPr lang="en-US" dirty="0"/>
              <a:t>Example: stormwater wetland cell</a:t>
            </a:r>
          </a:p>
        </p:txBody>
      </p:sp>
      <p:pic>
        <p:nvPicPr>
          <p:cNvPr id="4" name="Picture 3">
            <a:extLst>
              <a:ext uri="{FF2B5EF4-FFF2-40B4-BE49-F238E27FC236}">
                <a16:creationId xmlns:a16="http://schemas.microsoft.com/office/drawing/2014/main" id="{DDFF93C5-E058-4371-8E73-224BD7AB37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99131" y="2728677"/>
            <a:ext cx="3957342" cy="2638228"/>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D452CDAC-58CA-479F-94EC-B022C4F426EF}"/>
              </a:ext>
            </a:extLst>
          </p:cNvPr>
          <p:cNvSpPr txBox="1"/>
          <p:nvPr/>
        </p:nvSpPr>
        <p:spPr>
          <a:xfrm>
            <a:off x="8795176" y="5366905"/>
            <a:ext cx="3161297" cy="646331"/>
          </a:xfrm>
          <a:prstGeom prst="rect">
            <a:avLst/>
          </a:prstGeom>
          <a:noFill/>
        </p:spPr>
        <p:txBody>
          <a:bodyPr wrap="square" rtlCol="0">
            <a:spAutoFit/>
          </a:bodyPr>
          <a:lstStyle/>
          <a:p>
            <a:pPr algn="r"/>
            <a:r>
              <a:rPr lang="en-US" dirty="0">
                <a:latin typeface="Calibri" panose="020F0502020204030204" pitchFamily="34" charset="0"/>
                <a:cs typeface="Calibri" panose="020F0502020204030204" pitchFamily="34" charset="0"/>
              </a:rPr>
              <a:t>Bioswale on UK Campus Lexington, KY</a:t>
            </a:r>
          </a:p>
        </p:txBody>
      </p:sp>
    </p:spTree>
    <p:extLst>
      <p:ext uri="{BB962C8B-B14F-4D97-AF65-F5344CB8AC3E}">
        <p14:creationId xmlns:p14="http://schemas.microsoft.com/office/powerpoint/2010/main" val="3609201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E0943-AE69-407B-8E45-ACF3940E0100}"/>
              </a:ext>
            </a:extLst>
          </p:cNvPr>
          <p:cNvSpPr>
            <a:spLocks noGrp="1"/>
          </p:cNvSpPr>
          <p:nvPr>
            <p:ph type="title"/>
          </p:nvPr>
        </p:nvSpPr>
        <p:spPr>
          <a:xfrm>
            <a:off x="623455" y="0"/>
            <a:ext cx="8502417" cy="1143000"/>
          </a:xfrm>
        </p:spPr>
        <p:txBody>
          <a:bodyPr/>
          <a:lstStyle/>
          <a:p>
            <a:r>
              <a:rPr lang="en-US" dirty="0"/>
              <a:t>Types of BMPs</a:t>
            </a:r>
          </a:p>
        </p:txBody>
      </p:sp>
      <p:sp>
        <p:nvSpPr>
          <p:cNvPr id="3" name="Content Placeholder 2">
            <a:extLst>
              <a:ext uri="{FF2B5EF4-FFF2-40B4-BE49-F238E27FC236}">
                <a16:creationId xmlns:a16="http://schemas.microsoft.com/office/drawing/2014/main" id="{7EFD0B7C-9F08-4AD2-BBDA-23B150267D99}"/>
              </a:ext>
            </a:extLst>
          </p:cNvPr>
          <p:cNvSpPr>
            <a:spLocks noGrp="1"/>
          </p:cNvSpPr>
          <p:nvPr>
            <p:ph idx="1"/>
          </p:nvPr>
        </p:nvSpPr>
        <p:spPr>
          <a:xfrm>
            <a:off x="900545" y="1011382"/>
            <a:ext cx="4593877" cy="5158683"/>
          </a:xfrm>
        </p:spPr>
        <p:txBody>
          <a:bodyPr>
            <a:normAutofit lnSpcReduction="10000"/>
          </a:bodyPr>
          <a:lstStyle/>
          <a:p>
            <a:pPr marL="0" indent="0">
              <a:buNone/>
            </a:pPr>
            <a:r>
              <a:rPr lang="en-US" u="sng" dirty="0"/>
              <a:t>By Scale</a:t>
            </a:r>
            <a:r>
              <a:rPr lang="en-US" dirty="0"/>
              <a:t>:</a:t>
            </a:r>
          </a:p>
          <a:p>
            <a:pPr>
              <a:buFontTx/>
              <a:buChar char="-"/>
            </a:pPr>
            <a:r>
              <a:rPr lang="en-US" dirty="0"/>
              <a:t>Lot</a:t>
            </a:r>
          </a:p>
          <a:p>
            <a:pPr>
              <a:buFontTx/>
              <a:buChar char="-"/>
            </a:pPr>
            <a:r>
              <a:rPr lang="en-US" dirty="0"/>
              <a:t>Regional/Community</a:t>
            </a:r>
          </a:p>
          <a:p>
            <a:pPr>
              <a:buFontTx/>
              <a:buChar char="-"/>
            </a:pPr>
            <a:r>
              <a:rPr lang="en-US" dirty="0"/>
              <a:t>Watershed</a:t>
            </a:r>
          </a:p>
          <a:p>
            <a:endParaRPr lang="en-US" dirty="0"/>
          </a:p>
          <a:p>
            <a:pPr marL="0" indent="0">
              <a:buNone/>
            </a:pPr>
            <a:r>
              <a:rPr lang="en-US" u="sng" dirty="0"/>
              <a:t>By Structural Type</a:t>
            </a:r>
            <a:r>
              <a:rPr lang="en-US" dirty="0"/>
              <a:t>:</a:t>
            </a:r>
          </a:p>
          <a:p>
            <a:r>
              <a:rPr lang="en-US" dirty="0"/>
              <a:t>Localized BMPs</a:t>
            </a:r>
          </a:p>
          <a:p>
            <a:r>
              <a:rPr lang="en-US" dirty="0"/>
              <a:t>Linear BMPs</a:t>
            </a:r>
          </a:p>
          <a:p>
            <a:r>
              <a:rPr lang="en-US" dirty="0"/>
              <a:t>Area BMPs</a:t>
            </a:r>
          </a:p>
        </p:txBody>
      </p:sp>
      <p:pic>
        <p:nvPicPr>
          <p:cNvPr id="4" name="Picture 3">
            <a:extLst>
              <a:ext uri="{FF2B5EF4-FFF2-40B4-BE49-F238E27FC236}">
                <a16:creationId xmlns:a16="http://schemas.microsoft.com/office/drawing/2014/main" id="{31F86C41-2333-4E30-9425-E6F5D3546213}"/>
              </a:ext>
            </a:extLst>
          </p:cNvPr>
          <p:cNvPicPr>
            <a:picLocks noChangeAspect="1"/>
          </p:cNvPicPr>
          <p:nvPr/>
        </p:nvPicPr>
        <p:blipFill>
          <a:blip r:embed="rId3"/>
          <a:stretch>
            <a:fillRect/>
          </a:stretch>
        </p:blipFill>
        <p:spPr>
          <a:xfrm>
            <a:off x="5771512" y="81945"/>
            <a:ext cx="6069748" cy="6215812"/>
          </a:xfrm>
          <a:prstGeom prst="rect">
            <a:avLst/>
          </a:prstGeom>
          <a:ln>
            <a:noFill/>
          </a:ln>
        </p:spPr>
      </p:pic>
    </p:spTree>
    <p:extLst>
      <p:ext uri="{BB962C8B-B14F-4D97-AF65-F5344CB8AC3E}">
        <p14:creationId xmlns:p14="http://schemas.microsoft.com/office/powerpoint/2010/main" val="918768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4E929-2034-4808-897A-C77CF532B946}"/>
              </a:ext>
            </a:extLst>
          </p:cNvPr>
          <p:cNvSpPr>
            <a:spLocks noGrp="1"/>
          </p:cNvSpPr>
          <p:nvPr>
            <p:ph type="title"/>
          </p:nvPr>
        </p:nvSpPr>
        <p:spPr>
          <a:xfrm>
            <a:off x="314325" y="29440"/>
            <a:ext cx="10967103" cy="1143000"/>
          </a:xfrm>
        </p:spPr>
        <p:txBody>
          <a:bodyPr/>
          <a:lstStyle/>
          <a:p>
            <a:r>
              <a:rPr lang="en-US" dirty="0"/>
              <a:t>Watershed Scale BMPs</a:t>
            </a:r>
          </a:p>
        </p:txBody>
      </p:sp>
      <p:pic>
        <p:nvPicPr>
          <p:cNvPr id="4" name="Content Placeholder 3">
            <a:extLst>
              <a:ext uri="{FF2B5EF4-FFF2-40B4-BE49-F238E27FC236}">
                <a16:creationId xmlns:a16="http://schemas.microsoft.com/office/drawing/2014/main" id="{E7820E31-F2F4-4227-8198-2FDC77697297}"/>
              </a:ext>
            </a:extLst>
          </p:cNvPr>
          <p:cNvPicPr>
            <a:picLocks noGrp="1" noChangeAspect="1"/>
          </p:cNvPicPr>
          <p:nvPr>
            <p:ph idx="1"/>
          </p:nvPr>
        </p:nvPicPr>
        <p:blipFill rotWithShape="1">
          <a:blip r:embed="rId3"/>
          <a:srcRect t="2462"/>
          <a:stretch/>
        </p:blipFill>
        <p:spPr>
          <a:xfrm>
            <a:off x="6231391" y="1838325"/>
            <a:ext cx="5844048" cy="4366744"/>
          </a:xfrm>
          <a:prstGeom prst="rect">
            <a:avLst/>
          </a:prstGeom>
          <a:ln>
            <a:solidFill>
              <a:schemeClr val="tx1"/>
            </a:solidFill>
          </a:ln>
        </p:spPr>
      </p:pic>
      <p:pic>
        <p:nvPicPr>
          <p:cNvPr id="6" name="Picture 5">
            <a:extLst>
              <a:ext uri="{FF2B5EF4-FFF2-40B4-BE49-F238E27FC236}">
                <a16:creationId xmlns:a16="http://schemas.microsoft.com/office/drawing/2014/main" id="{83B72215-5DA7-4656-B406-DB49D818854F}"/>
              </a:ext>
            </a:extLst>
          </p:cNvPr>
          <p:cNvPicPr>
            <a:picLocks noChangeAspect="1"/>
          </p:cNvPicPr>
          <p:nvPr/>
        </p:nvPicPr>
        <p:blipFill>
          <a:blip r:embed="rId4"/>
          <a:stretch>
            <a:fillRect/>
          </a:stretch>
        </p:blipFill>
        <p:spPr>
          <a:xfrm>
            <a:off x="314325" y="1048617"/>
            <a:ext cx="5795308" cy="4366744"/>
          </a:xfrm>
          <a:prstGeom prst="rect">
            <a:avLst/>
          </a:prstGeom>
          <a:ln>
            <a:solidFill>
              <a:schemeClr val="tx1"/>
            </a:solidFill>
          </a:ln>
        </p:spPr>
      </p:pic>
      <p:sp>
        <p:nvSpPr>
          <p:cNvPr id="7" name="Arrow: Down 6">
            <a:extLst>
              <a:ext uri="{FF2B5EF4-FFF2-40B4-BE49-F238E27FC236}">
                <a16:creationId xmlns:a16="http://schemas.microsoft.com/office/drawing/2014/main" id="{4E7E0653-C67A-491A-9E52-C5A94C8CCE3E}"/>
              </a:ext>
            </a:extLst>
          </p:cNvPr>
          <p:cNvSpPr/>
          <p:nvPr/>
        </p:nvSpPr>
        <p:spPr>
          <a:xfrm>
            <a:off x="10709564" y="1172440"/>
            <a:ext cx="571864" cy="517815"/>
          </a:xfrm>
          <a:prstGeom prst="down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73D2065B-9665-46F6-B2FF-35BA68ABFA15}"/>
              </a:ext>
            </a:extLst>
          </p:cNvPr>
          <p:cNvSpPr txBox="1"/>
          <p:nvPr/>
        </p:nvSpPr>
        <p:spPr>
          <a:xfrm>
            <a:off x="10127422" y="62331"/>
            <a:ext cx="1736148" cy="1077218"/>
          </a:xfrm>
          <a:prstGeom prst="rect">
            <a:avLst/>
          </a:prstGeom>
          <a:noFill/>
        </p:spPr>
        <p:txBody>
          <a:bodyPr wrap="square" rtlCol="0">
            <a:spAutoFit/>
          </a:bodyPr>
          <a:lstStyle/>
          <a:p>
            <a:pPr algn="ctr"/>
            <a:r>
              <a:rPr lang="en-US" sz="3200" b="1" dirty="0">
                <a:solidFill>
                  <a:schemeClr val="tx2">
                    <a:lumMod val="60000"/>
                    <a:lumOff val="40000"/>
                  </a:schemeClr>
                </a:solidFill>
                <a:latin typeface="Calibri" panose="020F0502020204030204" pitchFamily="34" charset="0"/>
                <a:cs typeface="Calibri" panose="020F0502020204030204" pitchFamily="34" charset="0"/>
              </a:rPr>
              <a:t>Tested BMPs</a:t>
            </a:r>
          </a:p>
        </p:txBody>
      </p:sp>
    </p:spTree>
    <p:extLst>
      <p:ext uri="{BB962C8B-B14F-4D97-AF65-F5344CB8AC3E}">
        <p14:creationId xmlns:p14="http://schemas.microsoft.com/office/powerpoint/2010/main" val="4138315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1A156-3B79-4C9D-B32D-E3624991A8A9}"/>
              </a:ext>
            </a:extLst>
          </p:cNvPr>
          <p:cNvSpPr>
            <a:spLocks noGrp="1"/>
          </p:cNvSpPr>
          <p:nvPr>
            <p:ph type="title"/>
          </p:nvPr>
        </p:nvSpPr>
        <p:spPr>
          <a:xfrm>
            <a:off x="609601" y="0"/>
            <a:ext cx="9601200" cy="1143000"/>
          </a:xfrm>
        </p:spPr>
        <p:txBody>
          <a:bodyPr/>
          <a:lstStyle/>
          <a:p>
            <a:r>
              <a:rPr lang="en-US" dirty="0"/>
              <a:t>Localized Structural BMPs</a:t>
            </a:r>
          </a:p>
        </p:txBody>
      </p:sp>
      <p:sp>
        <p:nvSpPr>
          <p:cNvPr id="3" name="Content Placeholder 2">
            <a:extLst>
              <a:ext uri="{FF2B5EF4-FFF2-40B4-BE49-F238E27FC236}">
                <a16:creationId xmlns:a16="http://schemas.microsoft.com/office/drawing/2014/main" id="{B5260688-A4FF-44A3-80C7-7B0B8726CD06}"/>
              </a:ext>
            </a:extLst>
          </p:cNvPr>
          <p:cNvSpPr>
            <a:spLocks noGrp="1"/>
          </p:cNvSpPr>
          <p:nvPr>
            <p:ph idx="1"/>
          </p:nvPr>
        </p:nvSpPr>
        <p:spPr>
          <a:xfrm>
            <a:off x="1983337" y="4138864"/>
            <a:ext cx="8225327" cy="2283865"/>
          </a:xfrm>
        </p:spPr>
        <p:txBody>
          <a:bodyPr>
            <a:normAutofit lnSpcReduction="10000"/>
          </a:bodyPr>
          <a:lstStyle/>
          <a:p>
            <a:r>
              <a:rPr lang="en-US" sz="2800" dirty="0"/>
              <a:t>Practices that capture upstream drainage at a specific location</a:t>
            </a:r>
          </a:p>
          <a:p>
            <a:r>
              <a:rPr lang="en-US" sz="2800" dirty="0"/>
              <a:t>May use a combination of </a:t>
            </a:r>
            <a:r>
              <a:rPr lang="en-US" sz="2800" i="1" dirty="0"/>
              <a:t>detention, infiltration, evaporation, settling and transformation </a:t>
            </a:r>
            <a:r>
              <a:rPr lang="en-US" sz="2800" dirty="0"/>
              <a:t>to manage flow and remove pollutants</a:t>
            </a:r>
          </a:p>
        </p:txBody>
      </p:sp>
      <p:pic>
        <p:nvPicPr>
          <p:cNvPr id="4" name="Picture 3">
            <a:extLst>
              <a:ext uri="{FF2B5EF4-FFF2-40B4-BE49-F238E27FC236}">
                <a16:creationId xmlns:a16="http://schemas.microsoft.com/office/drawing/2014/main" id="{DBCC6138-12FA-45D9-9A54-BCA4944657DA}"/>
              </a:ext>
            </a:extLst>
          </p:cNvPr>
          <p:cNvPicPr>
            <a:picLocks noChangeAspect="1"/>
          </p:cNvPicPr>
          <p:nvPr/>
        </p:nvPicPr>
        <p:blipFill>
          <a:blip r:embed="rId3"/>
          <a:stretch>
            <a:fillRect/>
          </a:stretch>
        </p:blipFill>
        <p:spPr>
          <a:xfrm>
            <a:off x="2234615" y="1008263"/>
            <a:ext cx="3861385" cy="2998252"/>
          </a:xfrm>
          <a:prstGeom prst="rect">
            <a:avLst/>
          </a:prstGeom>
          <a:ln>
            <a:noFill/>
          </a:ln>
          <a:effectLst>
            <a:outerShdw blurRad="292100" dist="139700" dir="2700000" algn="tl" rotWithShape="0">
              <a:srgbClr val="333333">
                <a:alpha val="65000"/>
              </a:srgbClr>
            </a:outerShdw>
          </a:effectLst>
        </p:spPr>
      </p:pic>
      <p:pic>
        <p:nvPicPr>
          <p:cNvPr id="6" name="Picture 5" descr="A close up of a barrel&#10;&#10;Description automatically generated">
            <a:extLst>
              <a:ext uri="{FF2B5EF4-FFF2-40B4-BE49-F238E27FC236}">
                <a16:creationId xmlns:a16="http://schemas.microsoft.com/office/drawing/2014/main" id="{DB9600EB-2C50-4149-9FA3-AA01E02C9B2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14131" y="1008263"/>
            <a:ext cx="2552691" cy="29982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89978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DD65E-E509-4C7A-9AFC-31476E1B1D1A}"/>
              </a:ext>
            </a:extLst>
          </p:cNvPr>
          <p:cNvSpPr>
            <a:spLocks noGrp="1"/>
          </p:cNvSpPr>
          <p:nvPr>
            <p:ph type="title"/>
          </p:nvPr>
        </p:nvSpPr>
        <p:spPr>
          <a:xfrm>
            <a:off x="609600" y="21975"/>
            <a:ext cx="9601199" cy="1143000"/>
          </a:xfrm>
        </p:spPr>
        <p:txBody>
          <a:bodyPr/>
          <a:lstStyle/>
          <a:p>
            <a:r>
              <a:rPr lang="en-US" dirty="0"/>
              <a:t>Linear Structural BMPs</a:t>
            </a:r>
          </a:p>
        </p:txBody>
      </p:sp>
      <p:sp>
        <p:nvSpPr>
          <p:cNvPr id="3" name="Content Placeholder 2">
            <a:extLst>
              <a:ext uri="{FF2B5EF4-FFF2-40B4-BE49-F238E27FC236}">
                <a16:creationId xmlns:a16="http://schemas.microsoft.com/office/drawing/2014/main" id="{6A70FAE5-2DA6-4E67-A269-AC28DA2F59C5}"/>
              </a:ext>
            </a:extLst>
          </p:cNvPr>
          <p:cNvSpPr>
            <a:spLocks noGrp="1"/>
          </p:cNvSpPr>
          <p:nvPr>
            <p:ph idx="1"/>
          </p:nvPr>
        </p:nvSpPr>
        <p:spPr>
          <a:xfrm>
            <a:off x="955966" y="4267199"/>
            <a:ext cx="9961415" cy="2048669"/>
          </a:xfrm>
        </p:spPr>
        <p:txBody>
          <a:bodyPr>
            <a:normAutofit/>
          </a:bodyPr>
          <a:lstStyle/>
          <a:p>
            <a:r>
              <a:rPr lang="en-US" sz="2800" dirty="0"/>
              <a:t>Practices that have a narrow linear shape adjacent to stream channels</a:t>
            </a:r>
          </a:p>
          <a:p>
            <a:r>
              <a:rPr lang="en-US" sz="2800" dirty="0"/>
              <a:t>Provide filtration of runoff, nutrient uptake, and added benefits such as stream shading, wildlife habitat and aesthetic value</a:t>
            </a:r>
          </a:p>
        </p:txBody>
      </p:sp>
      <p:pic>
        <p:nvPicPr>
          <p:cNvPr id="6" name="Picture 5">
            <a:extLst>
              <a:ext uri="{FF2B5EF4-FFF2-40B4-BE49-F238E27FC236}">
                <a16:creationId xmlns:a16="http://schemas.microsoft.com/office/drawing/2014/main" id="{E6473B89-822A-489A-9C80-52F3442645EC}"/>
              </a:ext>
            </a:extLst>
          </p:cNvPr>
          <p:cNvPicPr>
            <a:picLocks noChangeAspect="1"/>
          </p:cNvPicPr>
          <p:nvPr/>
        </p:nvPicPr>
        <p:blipFill>
          <a:blip r:embed="rId3"/>
          <a:stretch>
            <a:fillRect/>
          </a:stretch>
        </p:blipFill>
        <p:spPr>
          <a:xfrm>
            <a:off x="1981203" y="1164975"/>
            <a:ext cx="3947611" cy="2650068"/>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98222999-7CEE-4EE7-BC88-47BC098F170E}"/>
              </a:ext>
            </a:extLst>
          </p:cNvPr>
          <p:cNvSpPr txBox="1"/>
          <p:nvPr/>
        </p:nvSpPr>
        <p:spPr>
          <a:xfrm>
            <a:off x="1981203" y="3761523"/>
            <a:ext cx="3947611" cy="400110"/>
          </a:xfrm>
          <a:prstGeom prst="rect">
            <a:avLst/>
          </a:prstGeom>
          <a:noFill/>
        </p:spPr>
        <p:txBody>
          <a:bodyPr wrap="square" rtlCol="0">
            <a:spAutoFit/>
          </a:bodyPr>
          <a:lstStyle/>
          <a:p>
            <a:pPr algn="r" defTabSz="457200"/>
            <a:r>
              <a:rPr lang="en-US" sz="2000" dirty="0">
                <a:solidFill>
                  <a:prstClr val="black"/>
                </a:solidFill>
                <a:latin typeface="Times New Roman"/>
              </a:rPr>
              <a:t>Grassed Waterway</a:t>
            </a:r>
            <a:r>
              <a:rPr lang="en-US" dirty="0">
                <a:solidFill>
                  <a:prstClr val="black"/>
                </a:solidFill>
                <a:latin typeface="Times New Roman"/>
              </a:rPr>
              <a:t>, NRCS Wisconsin</a:t>
            </a:r>
          </a:p>
        </p:txBody>
      </p:sp>
      <p:pic>
        <p:nvPicPr>
          <p:cNvPr id="9" name="Picture 8">
            <a:extLst>
              <a:ext uri="{FF2B5EF4-FFF2-40B4-BE49-F238E27FC236}">
                <a16:creationId xmlns:a16="http://schemas.microsoft.com/office/drawing/2014/main" id="{1024433B-D996-490C-BEF3-B18EDCA71C14}"/>
              </a:ext>
            </a:extLst>
          </p:cNvPr>
          <p:cNvPicPr>
            <a:picLocks noChangeAspect="1"/>
          </p:cNvPicPr>
          <p:nvPr/>
        </p:nvPicPr>
        <p:blipFill>
          <a:blip r:embed="rId4"/>
          <a:stretch>
            <a:fillRect/>
          </a:stretch>
        </p:blipFill>
        <p:spPr>
          <a:xfrm>
            <a:off x="6324508" y="1164975"/>
            <a:ext cx="3982342" cy="2650068"/>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A4F6061C-D18F-428E-AA98-3ACAD9F9CEE5}"/>
              </a:ext>
            </a:extLst>
          </p:cNvPr>
          <p:cNvSpPr txBox="1"/>
          <p:nvPr/>
        </p:nvSpPr>
        <p:spPr>
          <a:xfrm>
            <a:off x="6461215" y="3813400"/>
            <a:ext cx="3749582" cy="369332"/>
          </a:xfrm>
          <a:prstGeom prst="rect">
            <a:avLst/>
          </a:prstGeom>
          <a:noFill/>
        </p:spPr>
        <p:txBody>
          <a:bodyPr wrap="square" rtlCol="0">
            <a:spAutoFit/>
          </a:bodyPr>
          <a:lstStyle/>
          <a:p>
            <a:pPr algn="r" defTabSz="457200"/>
            <a:r>
              <a:rPr lang="en-US" dirty="0">
                <a:solidFill>
                  <a:prstClr val="black"/>
                </a:solidFill>
                <a:latin typeface="Times New Roman"/>
              </a:rPr>
              <a:t>Riparian Buffer, Univ. of Kentucky</a:t>
            </a:r>
          </a:p>
        </p:txBody>
      </p:sp>
    </p:spTree>
    <p:extLst>
      <p:ext uri="{BB962C8B-B14F-4D97-AF65-F5344CB8AC3E}">
        <p14:creationId xmlns:p14="http://schemas.microsoft.com/office/powerpoint/2010/main" val="3454880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F27E8-69FC-4242-931D-471FBD73EC7F}"/>
              </a:ext>
            </a:extLst>
          </p:cNvPr>
          <p:cNvSpPr>
            <a:spLocks noGrp="1"/>
          </p:cNvSpPr>
          <p:nvPr>
            <p:ph type="title"/>
          </p:nvPr>
        </p:nvSpPr>
        <p:spPr>
          <a:xfrm>
            <a:off x="595746" y="9943"/>
            <a:ext cx="9615054" cy="1143000"/>
          </a:xfrm>
        </p:spPr>
        <p:txBody>
          <a:bodyPr/>
          <a:lstStyle/>
          <a:p>
            <a:r>
              <a:rPr lang="en-US" dirty="0"/>
              <a:t>Area Structural BMPs</a:t>
            </a:r>
          </a:p>
        </p:txBody>
      </p:sp>
      <p:sp>
        <p:nvSpPr>
          <p:cNvPr id="3" name="Content Placeholder 2">
            <a:extLst>
              <a:ext uri="{FF2B5EF4-FFF2-40B4-BE49-F238E27FC236}">
                <a16:creationId xmlns:a16="http://schemas.microsoft.com/office/drawing/2014/main" id="{C2B98887-480D-4982-AD50-9310F55C2C49}"/>
              </a:ext>
            </a:extLst>
          </p:cNvPr>
          <p:cNvSpPr>
            <a:spLocks noGrp="1"/>
          </p:cNvSpPr>
          <p:nvPr>
            <p:ph idx="1"/>
          </p:nvPr>
        </p:nvSpPr>
        <p:spPr>
          <a:xfrm>
            <a:off x="831273" y="4958469"/>
            <a:ext cx="10321635" cy="1274313"/>
          </a:xfrm>
        </p:spPr>
        <p:txBody>
          <a:bodyPr/>
          <a:lstStyle/>
          <a:p>
            <a:r>
              <a:rPr lang="en-US" dirty="0"/>
              <a:t>Land-based management strategies that affect impervious area, land cover and pollutant input</a:t>
            </a:r>
          </a:p>
        </p:txBody>
      </p:sp>
      <p:pic>
        <p:nvPicPr>
          <p:cNvPr id="4" name="Picture 3">
            <a:extLst>
              <a:ext uri="{FF2B5EF4-FFF2-40B4-BE49-F238E27FC236}">
                <a16:creationId xmlns:a16="http://schemas.microsoft.com/office/drawing/2014/main" id="{D8E7EF5D-EEA5-4D8A-83F6-1DD973E94D8A}"/>
              </a:ext>
            </a:extLst>
          </p:cNvPr>
          <p:cNvPicPr>
            <a:picLocks noChangeAspect="1"/>
          </p:cNvPicPr>
          <p:nvPr/>
        </p:nvPicPr>
        <p:blipFill>
          <a:blip r:embed="rId3"/>
          <a:stretch>
            <a:fillRect/>
          </a:stretch>
        </p:blipFill>
        <p:spPr>
          <a:xfrm>
            <a:off x="1954308" y="1279130"/>
            <a:ext cx="3070130" cy="3056485"/>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E3AE161E-A6AA-4023-B90A-ED614E927AF5}"/>
              </a:ext>
            </a:extLst>
          </p:cNvPr>
          <p:cNvSpPr txBox="1"/>
          <p:nvPr/>
        </p:nvSpPr>
        <p:spPr>
          <a:xfrm>
            <a:off x="2450433" y="4300793"/>
            <a:ext cx="2574005" cy="369332"/>
          </a:xfrm>
          <a:prstGeom prst="rect">
            <a:avLst/>
          </a:prstGeom>
          <a:noFill/>
        </p:spPr>
        <p:txBody>
          <a:bodyPr wrap="square" rtlCol="0">
            <a:spAutoFit/>
          </a:bodyPr>
          <a:lstStyle/>
          <a:p>
            <a:pPr algn="r" defTabSz="457200"/>
            <a:r>
              <a:rPr lang="en-US" dirty="0">
                <a:solidFill>
                  <a:prstClr val="black"/>
                </a:solidFill>
                <a:latin typeface="Times New Roman"/>
              </a:rPr>
              <a:t>Permeable Pavers</a:t>
            </a:r>
          </a:p>
        </p:txBody>
      </p:sp>
      <p:pic>
        <p:nvPicPr>
          <p:cNvPr id="6" name="Picture 5">
            <a:extLst>
              <a:ext uri="{FF2B5EF4-FFF2-40B4-BE49-F238E27FC236}">
                <a16:creationId xmlns:a16="http://schemas.microsoft.com/office/drawing/2014/main" id="{986C96A6-7E83-43D6-9725-E34BFE6F037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94326" y="1279130"/>
            <a:ext cx="4584728" cy="3056485"/>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85551181-0D39-4730-A2F5-01AF8D5339B5}"/>
              </a:ext>
            </a:extLst>
          </p:cNvPr>
          <p:cNvSpPr txBox="1"/>
          <p:nvPr/>
        </p:nvSpPr>
        <p:spPr>
          <a:xfrm>
            <a:off x="5894326" y="4301936"/>
            <a:ext cx="4584728" cy="646331"/>
          </a:xfrm>
          <a:prstGeom prst="rect">
            <a:avLst/>
          </a:prstGeom>
          <a:noFill/>
        </p:spPr>
        <p:txBody>
          <a:bodyPr wrap="square" rtlCol="0">
            <a:spAutoFit/>
          </a:bodyPr>
          <a:lstStyle/>
          <a:p>
            <a:pPr algn="r" defTabSz="457200"/>
            <a:r>
              <a:rPr lang="en-US" dirty="0">
                <a:solidFill>
                  <a:prstClr val="black"/>
                </a:solidFill>
                <a:latin typeface="Times New Roman"/>
              </a:rPr>
              <a:t>Green Roof at UK Chandler Medical Center, Scott Pease Photography</a:t>
            </a:r>
          </a:p>
        </p:txBody>
      </p:sp>
    </p:spTree>
    <p:extLst>
      <p:ext uri="{BB962C8B-B14F-4D97-AF65-F5344CB8AC3E}">
        <p14:creationId xmlns:p14="http://schemas.microsoft.com/office/powerpoint/2010/main" val="1388468162"/>
      </p:ext>
    </p:extLst>
  </p:cSld>
  <p:clrMapOvr>
    <a:masterClrMapping/>
  </p:clrMapOvr>
</p:sld>
</file>

<file path=ppt/theme/theme1.xml><?xml version="1.0" encoding="utf-8"?>
<a:theme xmlns:a="http://schemas.openxmlformats.org/drawingml/2006/main" name="UK Primary White Standard">
  <a:themeElements>
    <a:clrScheme name="UK Primary Palette">
      <a:dk1>
        <a:sysClr val="windowText" lastClr="000000"/>
      </a:dk1>
      <a:lt1>
        <a:sysClr val="window" lastClr="FFFFFF"/>
      </a:lt1>
      <a:dk2>
        <a:srgbClr val="0C377B"/>
      </a:dk2>
      <a:lt2>
        <a:srgbClr val="EEECE1"/>
      </a:lt2>
      <a:accent1>
        <a:srgbClr val="007CB7"/>
      </a:accent1>
      <a:accent2>
        <a:srgbClr val="162355"/>
      </a:accent2>
      <a:accent3>
        <a:srgbClr val="B8BAB3"/>
      </a:accent3>
      <a:accent4>
        <a:srgbClr val="4A4D4D"/>
      </a:accent4>
      <a:accent5>
        <a:srgbClr val="007CB7"/>
      </a:accent5>
      <a:accent6>
        <a:srgbClr val="0C377B"/>
      </a:accent6>
      <a:hlink>
        <a:srgbClr val="0C377B"/>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UK Primary White Standard">
  <a:themeElements>
    <a:clrScheme name="UK Primary Palette">
      <a:dk1>
        <a:sysClr val="windowText" lastClr="000000"/>
      </a:dk1>
      <a:lt1>
        <a:sysClr val="window" lastClr="FFFFFF"/>
      </a:lt1>
      <a:dk2>
        <a:srgbClr val="0C377B"/>
      </a:dk2>
      <a:lt2>
        <a:srgbClr val="EEECE1"/>
      </a:lt2>
      <a:accent1>
        <a:srgbClr val="007CB7"/>
      </a:accent1>
      <a:accent2>
        <a:srgbClr val="162355"/>
      </a:accent2>
      <a:accent3>
        <a:srgbClr val="B8BAB3"/>
      </a:accent3>
      <a:accent4>
        <a:srgbClr val="4A4D4D"/>
      </a:accent4>
      <a:accent5>
        <a:srgbClr val="007CB7"/>
      </a:accent5>
      <a:accent6>
        <a:srgbClr val="0C377B"/>
      </a:accent6>
      <a:hlink>
        <a:srgbClr val="0C377B"/>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6546</TotalTime>
  <Words>7467</Words>
  <Application>Microsoft Office PowerPoint</Application>
  <PresentationFormat>Widescreen</PresentationFormat>
  <Paragraphs>590</Paragraphs>
  <Slides>37</Slides>
  <Notes>37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37</vt:i4>
      </vt:variant>
    </vt:vector>
  </HeadingPairs>
  <TitlesOfParts>
    <vt:vector size="46" baseType="lpstr">
      <vt:lpstr>Arial</vt:lpstr>
      <vt:lpstr>Avenir Next Regular</vt:lpstr>
      <vt:lpstr>AvenirNext LT Pro Bold</vt:lpstr>
      <vt:lpstr>Calibri</vt:lpstr>
      <vt:lpstr>Mercury Display</vt:lpstr>
      <vt:lpstr>Mercury Display Semibold</vt:lpstr>
      <vt:lpstr>Times New Roman</vt:lpstr>
      <vt:lpstr>UK Primary White Standard</vt:lpstr>
      <vt:lpstr>1_UK Primary White Standard</vt:lpstr>
      <vt:lpstr>Watershed Academy Watershed Coordinator Training Series</vt:lpstr>
      <vt:lpstr>Watershed Planning Process</vt:lpstr>
      <vt:lpstr>What is a BMP?</vt:lpstr>
      <vt:lpstr>Management Practices help control pollutant loads</vt:lpstr>
      <vt:lpstr>Types of BMPs</vt:lpstr>
      <vt:lpstr>Watershed Scale BMPs</vt:lpstr>
      <vt:lpstr>Localized Structural BMPs</vt:lpstr>
      <vt:lpstr>Linear Structural BMPs</vt:lpstr>
      <vt:lpstr>Area Structural BMPs</vt:lpstr>
      <vt:lpstr>Different ways to present the BMPs….</vt:lpstr>
      <vt:lpstr>Steps to Select Management Practices</vt:lpstr>
      <vt:lpstr>PowerPoint Presentation</vt:lpstr>
      <vt:lpstr>BMP Selection Considerations Overview:</vt:lpstr>
      <vt:lpstr>BMP effectiveness is variable.</vt:lpstr>
      <vt:lpstr>1) Evaluating BMP Effectiveness</vt:lpstr>
      <vt:lpstr>Relative BMP Effectiveness Example</vt:lpstr>
      <vt:lpstr>Literature Value/Spreadsheet Example: Using No-Till Practice to reduce sediment loads</vt:lpstr>
      <vt:lpstr>Examples of Watershed Models</vt:lpstr>
      <vt:lpstr>International Stormwater BMP Database www.bmpdatabase.org</vt:lpstr>
      <vt:lpstr>PowerPoint Presentation</vt:lpstr>
      <vt:lpstr>Kentucky NRCS Field Office  Technical Guide (FOTG) https://efotg.sc.egov.usda.gov/#/details</vt:lpstr>
      <vt:lpstr>BMP Evaluation</vt:lpstr>
      <vt:lpstr>BMP without Volume Reduction</vt:lpstr>
      <vt:lpstr>BMP with Volume Reduction </vt:lpstr>
      <vt:lpstr>2) Technical feasibility – land area/site constraints</vt:lpstr>
      <vt:lpstr>3) Financial constraints</vt:lpstr>
      <vt:lpstr>Maintenance requirements</vt:lpstr>
      <vt:lpstr>Common Maintenance Concerns </vt:lpstr>
      <vt:lpstr>4) Legal/Regulatory Requirements</vt:lpstr>
      <vt:lpstr>5) Community Support</vt:lpstr>
      <vt:lpstr>6) Added benefits or synergistic effects…</vt:lpstr>
      <vt:lpstr>BMP Effectiveness: Treatment Trains or Management Systems</vt:lpstr>
      <vt:lpstr>Ranking Candidate BMPs</vt:lpstr>
      <vt:lpstr>Who should be at the table?</vt:lpstr>
      <vt:lpstr>Evaluate Candidate BMPs to Select Final Strategies</vt:lpstr>
      <vt:lpstr>Other considerations…</vt:lpstr>
      <vt:lpstr>In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Watershed Academy Watershed Coordinator Training Series</dc:title>
  <dc:creator>McAlister, Malissa</dc:creator>
  <cp:lastModifiedBy>Steven Evans</cp:lastModifiedBy>
  <cp:revision>156</cp:revision>
  <cp:lastPrinted>2020-05-06T15:26:03Z</cp:lastPrinted>
  <dcterms:created xsi:type="dcterms:W3CDTF">2019-07-28T23:01:42Z</dcterms:created>
  <dcterms:modified xsi:type="dcterms:W3CDTF">2020-05-26T17:33:17Z</dcterms:modified>
</cp:coreProperties>
</file>