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9"/>
  </p:notesMasterIdLst>
  <p:sldIdLst>
    <p:sldId id="436" r:id="rId5"/>
    <p:sldId id="552" r:id="rId6"/>
    <p:sldId id="553" r:id="rId7"/>
    <p:sldId id="561" r:id="rId8"/>
    <p:sldId id="543" r:id="rId9"/>
    <p:sldId id="565" r:id="rId10"/>
    <p:sldId id="519" r:id="rId11"/>
    <p:sldId id="525" r:id="rId12"/>
    <p:sldId id="526" r:id="rId13"/>
    <p:sldId id="521" r:id="rId14"/>
    <p:sldId id="522" r:id="rId15"/>
    <p:sldId id="523" r:id="rId16"/>
    <p:sldId id="528" r:id="rId17"/>
    <p:sldId id="529" r:id="rId18"/>
    <p:sldId id="530" r:id="rId19"/>
    <p:sldId id="531" r:id="rId20"/>
    <p:sldId id="566" r:id="rId21"/>
    <p:sldId id="517" r:id="rId22"/>
    <p:sldId id="513" r:id="rId23"/>
    <p:sldId id="541" r:id="rId24"/>
    <p:sldId id="518" r:id="rId25"/>
    <p:sldId id="532" r:id="rId26"/>
    <p:sldId id="533" r:id="rId27"/>
    <p:sldId id="534" r:id="rId28"/>
    <p:sldId id="557" r:id="rId29"/>
    <p:sldId id="535" r:id="rId30"/>
    <p:sldId id="563" r:id="rId31"/>
    <p:sldId id="562" r:id="rId32"/>
    <p:sldId id="560" r:id="rId33"/>
    <p:sldId id="559" r:id="rId34"/>
    <p:sldId id="558" r:id="rId35"/>
    <p:sldId id="564" r:id="rId36"/>
    <p:sldId id="515" r:id="rId37"/>
    <p:sldId id="546" r:id="rId38"/>
    <p:sldId id="544" r:id="rId39"/>
    <p:sldId id="548" r:id="rId40"/>
    <p:sldId id="549" r:id="rId41"/>
    <p:sldId id="550" r:id="rId42"/>
    <p:sldId id="551" r:id="rId43"/>
    <p:sldId id="554" r:id="rId44"/>
    <p:sldId id="520" r:id="rId45"/>
    <p:sldId id="555" r:id="rId46"/>
    <p:sldId id="545" r:id="rId47"/>
    <p:sldId id="537" r:id="rId48"/>
  </p:sldIdLst>
  <p:sldSz cx="9144000" cy="6858000" type="screen4x3"/>
  <p:notesSz cx="9363075"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67118" autoAdjust="0"/>
  </p:normalViewPr>
  <p:slideViewPr>
    <p:cSldViewPr snapToGrid="0">
      <p:cViewPr varScale="1">
        <p:scale>
          <a:sx n="73" d="100"/>
          <a:sy n="73" d="100"/>
        </p:scale>
        <p:origin x="252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333" cy="355083"/>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5303576" y="0"/>
            <a:ext cx="4057333" cy="355083"/>
          </a:xfrm>
          <a:prstGeom prst="rect">
            <a:avLst/>
          </a:prstGeom>
        </p:spPr>
        <p:txBody>
          <a:bodyPr vert="horz" lIns="93936" tIns="46968" rIns="93936" bIns="46968" rtlCol="0"/>
          <a:lstStyle>
            <a:lvl1pPr algn="r">
              <a:defRPr sz="1200"/>
            </a:lvl1pPr>
          </a:lstStyle>
          <a:p>
            <a:fld id="{57A3D358-1364-4C7C-8957-F30AF92D8FCC}" type="datetimeFigureOut">
              <a:rPr lang="en-US" smtClean="0"/>
              <a:t>6/1/2020</a:t>
            </a:fld>
            <a:endParaRPr lang="en-US"/>
          </a:p>
        </p:txBody>
      </p:sp>
      <p:sp>
        <p:nvSpPr>
          <p:cNvPr id="4" name="Slide Image Placeholder 3"/>
          <p:cNvSpPr>
            <a:spLocks noGrp="1" noRot="1" noChangeAspect="1"/>
          </p:cNvSpPr>
          <p:nvPr>
            <p:ph type="sldImg" idx="2"/>
          </p:nvPr>
        </p:nvSpPr>
        <p:spPr>
          <a:xfrm>
            <a:off x="3089275" y="884238"/>
            <a:ext cx="3184525" cy="2389187"/>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936308" y="3405842"/>
            <a:ext cx="7490460" cy="2786599"/>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4057333" cy="355082"/>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5303576" y="6721993"/>
            <a:ext cx="4057333" cy="355082"/>
          </a:xfrm>
          <a:prstGeom prst="rect">
            <a:avLst/>
          </a:prstGeom>
        </p:spPr>
        <p:txBody>
          <a:bodyPr vert="horz" lIns="93936" tIns="46968" rIns="93936" bIns="46968" rtlCol="0" anchor="b"/>
          <a:lstStyle>
            <a:lvl1pPr algn="r">
              <a:defRPr sz="1200"/>
            </a:lvl1pPr>
          </a:lstStyle>
          <a:p>
            <a:fld id="{74F3BD3B-A447-4BEC-9455-E113E8A4BC0B}" type="slidenum">
              <a:rPr lang="en-US" smtClean="0"/>
              <a:t>‹#›</a:t>
            </a:fld>
            <a:endParaRPr lang="en-US"/>
          </a:p>
        </p:txBody>
      </p:sp>
    </p:spTree>
    <p:extLst>
      <p:ext uri="{BB962C8B-B14F-4D97-AF65-F5344CB8AC3E}">
        <p14:creationId xmlns:p14="http://schemas.microsoft.com/office/powerpoint/2010/main" val="249839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ec.ky.gov/Natural-Resources/Mining/Abandoned-Mine-Lands/Pages/AML_Pilot_Program.aspx"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mrclearinghouse.org/Sub/education/AskMeAboutPyrite/AskMeAboutPyrite.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rcc.osmre.gov/resources/impoundmentLinks.s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rcs.usda.gov/wps/portal/nrcs/detail/wv/newsroom/stories/?cid=nrcs144p2_07447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osmre.gov/LRG.shtm"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eec.ky.gov/Natural-Resources/Mining/Abandoned-Mine-Lands/Documents/AML_Development_Guide.pdf" TargetMode="External"/><Relationship Id="rId4" Type="http://schemas.openxmlformats.org/officeDocument/2006/relationships/hyperlink" Target="https://www.osmre.gov/programs/aml.shtm"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ec.ky.gov/Natural-Resources/Mining/Abandoned-Mine-Lands/projects/Pages/Octavia_Church.aspx"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pa.gov/sites/production/files/2015-11/documents/ky_rock.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mdandart.info/"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pa.gov/sc-mining/basic-information-about-surface-coal-mining-appalachi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pa.gov/sites/production/files/2015-10/documents/sector_h_coalmines.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9275" y="884238"/>
            <a:ext cx="3184525" cy="23891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682">
              <a:defRPr/>
            </a:pPr>
            <a:fld id="{7E1573F1-F95D-403A-A47C-A1143ABC9F0B}" type="slidenum">
              <a:rPr lang="en-US">
                <a:solidFill>
                  <a:prstClr val="black"/>
                </a:solidFill>
                <a:latin typeface="Calibri" panose="020F0502020204030204"/>
              </a:rPr>
              <a:pPr defTabSz="46968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Coal mining permits applications to Kentucky’s Dept. for Mining Reclamation and Enforcement must include a </a:t>
            </a:r>
            <a:r>
              <a:rPr lang="en-US" b="1" dirty="0"/>
              <a:t>Mining and Reclamation Plan</a:t>
            </a:r>
            <a:r>
              <a:rPr lang="en-US" dirty="0"/>
              <a:t>.</a:t>
            </a:r>
          </a:p>
          <a:p>
            <a:endParaRPr lang="en-US" b="0" dirty="0"/>
          </a:p>
          <a:p>
            <a:r>
              <a:rPr lang="en-US" b="0" dirty="0"/>
              <a:t>A Clean Water Act Section 404 permit is frequently required from the U.S. Army Corps of Engineers, since it is needed for most proposed discharges of dredged or fill materials into waters of the U.S.</a:t>
            </a:r>
          </a:p>
          <a:p>
            <a:endParaRPr lang="en-US" b="0" dirty="0"/>
          </a:p>
          <a:p>
            <a:r>
              <a:rPr lang="en-US" b="0" dirty="0"/>
              <a:t>When 404 permits are required, a state-issued 401 permit is also needed.  The Clean Water Act Section 401 Water Quality Certification program in Kentucky </a:t>
            </a:r>
            <a:r>
              <a:rPr lang="en-US" b="1" dirty="0"/>
              <a:t>ensures that activities which may result in a discharge into waters of the Commonwealth which require a federal permit or license are consistent with Kentucky’s water quality standards</a:t>
            </a:r>
            <a:r>
              <a:rPr lang="en-US" b="0" dirty="0"/>
              <a:t> (401 KRA Chapter 5).  The Energy and Environment Cabinet has authorized the Department of Natural Resources to issue individual water quality certifications related to surface coal mining operations.  </a:t>
            </a:r>
          </a:p>
          <a:p>
            <a:endParaRPr lang="en-US" b="0" dirty="0"/>
          </a:p>
          <a:p>
            <a:r>
              <a:rPr lang="en-US" b="0" dirty="0"/>
              <a:t>And, when mining operations result in </a:t>
            </a:r>
            <a:r>
              <a:rPr lang="en-US" b="0" u="sng" dirty="0"/>
              <a:t>permanent stream loss</a:t>
            </a:r>
            <a:r>
              <a:rPr lang="en-US" b="0" dirty="0"/>
              <a:t>, a stream restoration or mitigation plan must be submitted to the Division of Water.  When proposed disturbances include </a:t>
            </a:r>
            <a:r>
              <a:rPr lang="en-US" b="0" u="sng" dirty="0"/>
              <a:t>one acre or more of jurisdictional wetlands</a:t>
            </a:r>
            <a:r>
              <a:rPr lang="en-US" b="0" dirty="0"/>
              <a:t>, a wetlands mitigation plan is also required.</a:t>
            </a:r>
          </a:p>
          <a:p>
            <a:endParaRPr lang="en-US" b="0" dirty="0"/>
          </a:p>
          <a:p>
            <a:pPr defTabSz="939363">
              <a:defRPr/>
            </a:pPr>
            <a:r>
              <a:rPr lang="en-US" b="0" dirty="0"/>
              <a:t>The Kentucky Division of Water is responsible for reviewing and issuing KPDES permits.  The KPDES requires a BMP plan and its components are described in the permit.  </a:t>
            </a:r>
          </a:p>
          <a:p>
            <a:pPr defTabSz="939363">
              <a:defRPr/>
            </a:pPr>
            <a:r>
              <a:rPr lang="en-US" b="0" dirty="0"/>
              <a:t>DMRE conducts the associated monitoring for KPDES permit compliance and notifies KDOW if there are any discharge violations.  KDOW is then responsible for investigating and enforcing the permit.</a:t>
            </a:r>
          </a:p>
        </p:txBody>
      </p:sp>
      <p:sp>
        <p:nvSpPr>
          <p:cNvPr id="4" name="Slide Number Placeholder 3"/>
          <p:cNvSpPr>
            <a:spLocks noGrp="1"/>
          </p:cNvSpPr>
          <p:nvPr>
            <p:ph type="sldNum" sz="quarter" idx="5"/>
          </p:nvPr>
        </p:nvSpPr>
        <p:spPr/>
        <p:txBody>
          <a:bodyPr/>
          <a:lstStyle/>
          <a:p>
            <a:fld id="{74F3BD3B-A447-4BEC-9455-E113E8A4BC0B}" type="slidenum">
              <a:rPr lang="en-US" smtClean="0"/>
              <a:t>10</a:t>
            </a:fld>
            <a:endParaRPr lang="en-US"/>
          </a:p>
        </p:txBody>
      </p:sp>
    </p:spTree>
    <p:extLst>
      <p:ext uri="{BB962C8B-B14F-4D97-AF65-F5344CB8AC3E}">
        <p14:creationId xmlns:p14="http://schemas.microsoft.com/office/powerpoint/2010/main" val="2215436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required by 1990 Kentucky Surface Mining Law and related regulations, mining permit applications must contain a Mining and Reclamation Plan.  </a:t>
            </a:r>
          </a:p>
          <a:p>
            <a:endParaRPr lang="en-US" dirty="0"/>
          </a:p>
          <a:p>
            <a:r>
              <a:rPr lang="en-US" dirty="0"/>
              <a:t>This plan includes sections covering topsoil handling, backfilling and grading, spoil disposal, acid and toxic material handling, surface and ground water control and monitoring and revegetation.  </a:t>
            </a:r>
          </a:p>
          <a:p>
            <a:endParaRPr lang="en-US" dirty="0"/>
          </a:p>
          <a:p>
            <a:r>
              <a:rPr lang="en-US" dirty="0"/>
              <a:t>Each section contains associated BMPs that the operator intends to use.</a:t>
            </a:r>
          </a:p>
          <a:p>
            <a:endParaRPr lang="en-US" dirty="0"/>
          </a:p>
          <a:p>
            <a:r>
              <a:rPr lang="en-US" dirty="0"/>
              <a:t>The terms of the mining permit must be met throughout the mining process, including site preparation, mining and reclamation and the 5-year period of extended responsibility.</a:t>
            </a:r>
          </a:p>
          <a:p>
            <a:endParaRPr lang="en-US" dirty="0"/>
          </a:p>
          <a:p>
            <a:r>
              <a:rPr lang="en-US" dirty="0"/>
              <a:t>Photo: Kentucky AML website, </a:t>
            </a:r>
            <a:r>
              <a:rPr lang="en-US" dirty="0">
                <a:hlinkClick r:id="rId3"/>
              </a:rPr>
              <a:t>https://eec.ky.gov/Natural-Resources/Mining/Abandoned-Mine-Lands/Pages/AML_Pilot_Program.aspx</a:t>
            </a:r>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11</a:t>
            </a:fld>
            <a:endParaRPr lang="en-US"/>
          </a:p>
        </p:txBody>
      </p:sp>
    </p:spTree>
    <p:extLst>
      <p:ext uri="{BB962C8B-B14F-4D97-AF65-F5344CB8AC3E}">
        <p14:creationId xmlns:p14="http://schemas.microsoft.com/office/powerpoint/2010/main" val="2076825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1996, Kentucky developed a guidance document for BMPs to protect water quality from mining land uses.  This document is still in use today and recommends a variety of structural and nonstructural practices to control pollution from debris, sediment and acid drainage.</a:t>
            </a:r>
          </a:p>
          <a:p>
            <a:endParaRPr lang="en-US" dirty="0"/>
          </a:p>
          <a:p>
            <a:r>
              <a:rPr lang="en-US" dirty="0"/>
              <a:t>A central tenet of this document states that “The best way to prevent pollution of streams with debris, sediment and acid drainage is to keep rainfall runoff and groundwater away” from these materials.</a:t>
            </a:r>
          </a:p>
          <a:p>
            <a:endParaRPr lang="en-US" dirty="0"/>
          </a:p>
          <a:p>
            <a:r>
              <a:rPr lang="en-US" dirty="0"/>
              <a:t>The BMPs that follow relate to this overriding concept.</a:t>
            </a:r>
          </a:p>
        </p:txBody>
      </p:sp>
      <p:sp>
        <p:nvSpPr>
          <p:cNvPr id="4" name="Slide Number Placeholder 3"/>
          <p:cNvSpPr>
            <a:spLocks noGrp="1"/>
          </p:cNvSpPr>
          <p:nvPr>
            <p:ph type="sldNum" sz="quarter" idx="5"/>
          </p:nvPr>
        </p:nvSpPr>
        <p:spPr/>
        <p:txBody>
          <a:bodyPr/>
          <a:lstStyle/>
          <a:p>
            <a:fld id="{74F3BD3B-A447-4BEC-9455-E113E8A4BC0B}" type="slidenum">
              <a:rPr lang="en-US" smtClean="0"/>
              <a:t>12</a:t>
            </a:fld>
            <a:endParaRPr lang="en-US"/>
          </a:p>
        </p:txBody>
      </p:sp>
    </p:spTree>
    <p:extLst>
      <p:ext uri="{BB962C8B-B14F-4D97-AF65-F5344CB8AC3E}">
        <p14:creationId xmlns:p14="http://schemas.microsoft.com/office/powerpoint/2010/main" val="2594191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Woody debris results from site preparation before mining occurs.  Clearing and grubbing refers to the removal of trees and brush from the land surface to allow equipment to access coal layers beneath the ground.</a:t>
            </a:r>
          </a:p>
          <a:p>
            <a:endParaRPr lang="en-US" dirty="0"/>
          </a:p>
          <a:p>
            <a:r>
              <a:rPr lang="en-US" dirty="0"/>
              <a:t>The resulting debris is typically chipped for mulch, burned or incinerated or may be stacked in windrows to be composted.  </a:t>
            </a:r>
          </a:p>
          <a:p>
            <a:endParaRPr lang="en-US" dirty="0"/>
          </a:p>
          <a:p>
            <a:r>
              <a:rPr lang="en-US" dirty="0"/>
              <a:t>It should not be placed in streambeds, where it alters water flow and quality.</a:t>
            </a:r>
          </a:p>
        </p:txBody>
      </p:sp>
      <p:sp>
        <p:nvSpPr>
          <p:cNvPr id="4" name="Slide Number Placeholder 3"/>
          <p:cNvSpPr>
            <a:spLocks noGrp="1"/>
          </p:cNvSpPr>
          <p:nvPr>
            <p:ph type="sldNum" sz="quarter" idx="5"/>
          </p:nvPr>
        </p:nvSpPr>
        <p:spPr/>
        <p:txBody>
          <a:bodyPr/>
          <a:lstStyle/>
          <a:p>
            <a:fld id="{74F3BD3B-A447-4BEC-9455-E113E8A4BC0B}" type="slidenum">
              <a:rPr lang="en-US" smtClean="0"/>
              <a:t>13</a:t>
            </a:fld>
            <a:endParaRPr lang="en-US"/>
          </a:p>
        </p:txBody>
      </p:sp>
    </p:spTree>
    <p:extLst>
      <p:ext uri="{BB962C8B-B14F-4D97-AF65-F5344CB8AC3E}">
        <p14:creationId xmlns:p14="http://schemas.microsoft.com/office/powerpoint/2010/main" val="24006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sources of sediment and soil erosion associated with surface mining include:</a:t>
            </a:r>
          </a:p>
          <a:p>
            <a:pPr marL="234841" indent="-234841">
              <a:buAutoNum type="arabicParenR"/>
            </a:pPr>
            <a:r>
              <a:rPr lang="en-US" dirty="0"/>
              <a:t>haul and access roads</a:t>
            </a:r>
          </a:p>
          <a:p>
            <a:pPr marL="234841" indent="-234841">
              <a:buAutoNum type="arabicParenR"/>
            </a:pPr>
            <a:r>
              <a:rPr lang="en-US" dirty="0"/>
              <a:t>areas of active mining</a:t>
            </a:r>
          </a:p>
          <a:p>
            <a:pPr marL="234841" indent="-234841">
              <a:buAutoNum type="arabicParenR"/>
            </a:pPr>
            <a:r>
              <a:rPr lang="en-US" dirty="0"/>
              <a:t>areas being cleared for mining activities, and </a:t>
            </a:r>
          </a:p>
          <a:p>
            <a:pPr marL="234841" indent="-234841">
              <a:buAutoNum type="arabicParenR"/>
            </a:pPr>
            <a:r>
              <a:rPr lang="en-US" dirty="0"/>
              <a:t>areas in the process of reclamation. </a:t>
            </a:r>
          </a:p>
          <a:p>
            <a:pPr marL="234841" indent="-234841">
              <a:buAutoNum type="arabicParenR"/>
            </a:pPr>
            <a:endParaRPr lang="en-US" dirty="0"/>
          </a:p>
          <a:p>
            <a:r>
              <a:rPr lang="en-US" dirty="0"/>
              <a:t>As with any activity involving soil disturbance, it is best to think of prevention through the use of erosion control measures.  </a:t>
            </a:r>
          </a:p>
          <a:p>
            <a:endParaRPr lang="en-US" dirty="0"/>
          </a:p>
          <a:p>
            <a:r>
              <a:rPr lang="en-US" dirty="0"/>
              <a:t>This reduces threats to water quality, reduces the need for more costly reclamation or restoration, and prevents a valuable natural resource (soil) from becoming a pollutant. </a:t>
            </a:r>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14</a:t>
            </a:fld>
            <a:endParaRPr lang="en-US"/>
          </a:p>
        </p:txBody>
      </p:sp>
    </p:spTree>
    <p:extLst>
      <p:ext uri="{BB962C8B-B14F-4D97-AF65-F5344CB8AC3E}">
        <p14:creationId xmlns:p14="http://schemas.microsoft.com/office/powerpoint/2010/main" val="1165979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Acid mine drainage results from a process similar to that of rust forming on an iron screw.  When the iron is exposed to water and air, it rusts.</a:t>
            </a:r>
          </a:p>
          <a:p>
            <a:endParaRPr lang="en-US" dirty="0"/>
          </a:p>
          <a:p>
            <a:r>
              <a:rPr lang="en-US" dirty="0"/>
              <a:t>Pyrite (or “fool’s gold) is a mineral commonly found in mines that contains iron and sulfur as ferric sulfide.  When it is exposed to water and air, it forms the orange-colored iron hydroxide, acidity (H+ ions) and sulfate.</a:t>
            </a:r>
          </a:p>
          <a:p>
            <a:endParaRPr lang="en-US" dirty="0"/>
          </a:p>
          <a:p>
            <a:r>
              <a:rPr lang="en-US" dirty="0"/>
              <a:t>Sulfate can bond with water molecules to form sulfuric acid or can attach to calcium atoms to form a gypsum sludge. Elevated sulfate levels are often found in AMD discharges.</a:t>
            </a:r>
          </a:p>
        </p:txBody>
      </p:sp>
      <p:sp>
        <p:nvSpPr>
          <p:cNvPr id="4" name="Slide Number Placeholder 3"/>
          <p:cNvSpPr>
            <a:spLocks noGrp="1"/>
          </p:cNvSpPr>
          <p:nvPr>
            <p:ph type="sldNum" sz="quarter" idx="5"/>
          </p:nvPr>
        </p:nvSpPr>
        <p:spPr/>
        <p:txBody>
          <a:bodyPr/>
          <a:lstStyle/>
          <a:p>
            <a:fld id="{74F3BD3B-A447-4BEC-9455-E113E8A4BC0B}" type="slidenum">
              <a:rPr lang="en-US" smtClean="0"/>
              <a:t>15</a:t>
            </a:fld>
            <a:endParaRPr lang="en-US"/>
          </a:p>
        </p:txBody>
      </p:sp>
    </p:spTree>
    <p:extLst>
      <p:ext uri="{BB962C8B-B14F-4D97-AF65-F5344CB8AC3E}">
        <p14:creationId xmlns:p14="http://schemas.microsoft.com/office/powerpoint/2010/main" val="414807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graphics depicting the AMD formation process were developed by Western Pennsylvania’s Coalition for Abandoned Mine Reclamation.  </a:t>
            </a:r>
          </a:p>
          <a:p>
            <a:endParaRPr lang="en-US" dirty="0"/>
          </a:p>
          <a:p>
            <a:r>
              <a:rPr lang="en-US" dirty="0"/>
              <a:t>You can see that pyrite is buried beneath layers of stone, dirt and coal until mining exposes it to air and groundwater.</a:t>
            </a:r>
          </a:p>
          <a:p>
            <a:endParaRPr lang="en-US" dirty="0"/>
          </a:p>
          <a:p>
            <a:r>
              <a:rPr lang="en-US" dirty="0"/>
              <a:t>Iron hydroxide shows up as an orange sediment that coats the bottom of streams and limits light penetration into water.  It can smother aquatic life and destroy stream habitat.</a:t>
            </a:r>
          </a:p>
          <a:p>
            <a:endParaRPr lang="en-US" dirty="0"/>
          </a:p>
          <a:p>
            <a:r>
              <a:rPr lang="en-US" dirty="0"/>
              <a:t>Acidity, or a lowered pH, can be toxic to aquatic organisms and may cause other metals to dissolve more readily and become available.</a:t>
            </a:r>
          </a:p>
          <a:p>
            <a:endParaRPr lang="en-US" dirty="0"/>
          </a:p>
          <a:p>
            <a:r>
              <a:rPr lang="en-US" dirty="0"/>
              <a:t>For instance, clays are typically high in aluminum.  When clay is dissolved by acidity, it can release aluminum into runoff water.  It appears as a white solid and may be visible as a coating on rocks or cloudiness in the water.  Aluminum can also be toxic to aquatic life.</a:t>
            </a:r>
          </a:p>
          <a:p>
            <a:endParaRPr lang="en-US" dirty="0"/>
          </a:p>
          <a:p>
            <a:r>
              <a:rPr lang="en-US" dirty="0"/>
              <a:t>Source: Ask Me About Pyrite! The formation of polluted mine water, Western Pennsylvania Coalition for Abandoned Mine Reclamation</a:t>
            </a:r>
          </a:p>
          <a:p>
            <a:r>
              <a:rPr lang="en-US" dirty="0">
                <a:hlinkClick r:id="rId3"/>
              </a:rPr>
              <a:t>http://www.amrclearinghouse.org/Sub/education/AskMeAboutPyrite/AskMeAboutPyrite.pdf</a:t>
            </a:r>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16</a:t>
            </a:fld>
            <a:endParaRPr lang="en-US"/>
          </a:p>
        </p:txBody>
      </p:sp>
    </p:spTree>
    <p:extLst>
      <p:ext uri="{BB962C8B-B14F-4D97-AF65-F5344CB8AC3E}">
        <p14:creationId xmlns:p14="http://schemas.microsoft.com/office/powerpoint/2010/main" val="219310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AMD may be used generally to refer to mine drainage, but it is important to note that it is not always acidic.  It may be neutral or even basic, depending on the characteristics of the surrounding bedrock and coal seams.</a:t>
            </a:r>
          </a:p>
          <a:p>
            <a:endParaRPr lang="en-US" b="0" dirty="0"/>
          </a:p>
          <a:p>
            <a:r>
              <a:rPr lang="en-US" b="0" dirty="0"/>
              <a:t>Drainage from mines is particularly acidic in Pennsylvania, Ohio, northern West Virginia and Maryland.  In Kentucky, West Virginia and Virginia, mine drainage is far less likely to be acidic.  However, other contaminants, such as manganese and selenium, may be problematic.</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cases where drainage from mined land is not acidic, it is referred to as neutral mine drainage or mining-influenced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situations where it still contains high metal concentrations, it may be referred to as metalliferous drainage.  And, this type of water may still have an alarming orange precipitate of iron, but not have the assumed low </a:t>
            </a:r>
            <a:r>
              <a:rPr lang="en-US" b="0" dirty="0" err="1"/>
              <a:t>pH.</a:t>
            </a:r>
            <a:endParaRPr lang="en-US" b="0" dirty="0"/>
          </a:p>
          <a:p>
            <a:endParaRPr lang="en-US" b="1" dirty="0"/>
          </a:p>
          <a:p>
            <a:r>
              <a:rPr lang="en-US" b="1" dirty="0"/>
              <a:t>Source: </a:t>
            </a:r>
            <a:r>
              <a:rPr lang="en-US" b="0" dirty="0"/>
              <a:t>Coal Extraction – Environmental Prediction, Fact Sheet 073-02, Cecil, C. Blaine and Susan J. </a:t>
            </a:r>
            <a:r>
              <a:rPr lang="en-US" b="0" dirty="0" err="1"/>
              <a:t>Tewalt</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17</a:t>
            </a:fld>
            <a:endParaRPr lang="en-US"/>
          </a:p>
        </p:txBody>
      </p:sp>
    </p:spTree>
    <p:extLst>
      <p:ext uri="{BB962C8B-B14F-4D97-AF65-F5344CB8AC3E}">
        <p14:creationId xmlns:p14="http://schemas.microsoft.com/office/powerpoint/2010/main" val="380608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Kentucky’s guidance document provide recommendations for managing four types of coal-mining related activities—mine drainage treatment, roads, topsoil and overburden handling and revegetation.</a:t>
            </a:r>
          </a:p>
          <a:p>
            <a:endParaRPr lang="en-US" dirty="0"/>
          </a:p>
          <a:p>
            <a:r>
              <a:rPr lang="en-US" dirty="0"/>
              <a:t>We will review some of the Mine Drainage Treatment and Topsoil and Overburden Handling BMPs.</a:t>
            </a:r>
          </a:p>
          <a:p>
            <a:endParaRPr lang="en-US" dirty="0"/>
          </a:p>
          <a:p>
            <a:r>
              <a:rPr lang="en-US" dirty="0"/>
              <a:t>Procedures for road construction and maintenance and post-mining revegetation are very similar to those used at other types of construction sites and lands used for timber harvesting.</a:t>
            </a:r>
          </a:p>
        </p:txBody>
      </p:sp>
      <p:sp>
        <p:nvSpPr>
          <p:cNvPr id="4" name="Slide Number Placeholder 3"/>
          <p:cNvSpPr>
            <a:spLocks noGrp="1"/>
          </p:cNvSpPr>
          <p:nvPr>
            <p:ph type="sldNum" sz="quarter" idx="5"/>
          </p:nvPr>
        </p:nvSpPr>
        <p:spPr/>
        <p:txBody>
          <a:bodyPr/>
          <a:lstStyle/>
          <a:p>
            <a:fld id="{74F3BD3B-A447-4BEC-9455-E113E8A4BC0B}" type="slidenum">
              <a:rPr lang="en-US" smtClean="0"/>
              <a:t>18</a:t>
            </a:fld>
            <a:endParaRPr lang="en-US"/>
          </a:p>
        </p:txBody>
      </p:sp>
    </p:spTree>
    <p:extLst>
      <p:ext uri="{BB962C8B-B14F-4D97-AF65-F5344CB8AC3E}">
        <p14:creationId xmlns:p14="http://schemas.microsoft.com/office/powerpoint/2010/main" val="240926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Drainage issues can be stemming from current mining activity or historic or abandoned mining sites.  Abandoned mine lands result from mining that occurred before modern environmental laws and therefore were not managed or reclaimed to protect natural resources.  This includes old underground mines, un-reclaimed strip mines, and coal refuse piles.</a:t>
            </a:r>
          </a:p>
          <a:p>
            <a:br>
              <a:rPr lang="en-US" dirty="0"/>
            </a:br>
            <a:r>
              <a:rPr lang="en-US" dirty="0"/>
              <a:t>Other than the process of mine drainage treatment, most of the drainage practices used for managing runoff from mining sites are similar to those used on other construction sites.  Thus, the </a:t>
            </a:r>
            <a:r>
              <a:rPr lang="en-US" i="1" dirty="0"/>
              <a:t>Kentucky Erosion Prevention and Sediment Control Field Guide</a:t>
            </a:r>
            <a:r>
              <a:rPr lang="en-US" i="0" dirty="0"/>
              <a:t> is a good resource for mining BMPs, as well as for general construction.</a:t>
            </a:r>
          </a:p>
          <a:p>
            <a:endParaRPr lang="en-US" i="0" dirty="0"/>
          </a:p>
          <a:p>
            <a:r>
              <a:rPr lang="en-US" i="0" dirty="0"/>
              <a:t>For example, the practices of using silt fencing to prevent off-site runoff of soil and sediment and diversion ditches to help sediment settle out before flows reach receiving waters are already familiar.  Note practices in the upper graphic that include diverting flow around the construction site, which could be a mining site.</a:t>
            </a:r>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19</a:t>
            </a:fld>
            <a:endParaRPr lang="en-US"/>
          </a:p>
        </p:txBody>
      </p:sp>
    </p:spTree>
    <p:extLst>
      <p:ext uri="{BB962C8B-B14F-4D97-AF65-F5344CB8AC3E}">
        <p14:creationId xmlns:p14="http://schemas.microsoft.com/office/powerpoint/2010/main" val="54924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expanse of coal mining operations in the landscape can have a profound impact on water resources, both within the area of activity and well downstream of it.</a:t>
            </a:r>
          </a:p>
        </p:txBody>
      </p:sp>
      <p:sp>
        <p:nvSpPr>
          <p:cNvPr id="4" name="Slide Number Placeholder 3"/>
          <p:cNvSpPr>
            <a:spLocks noGrp="1"/>
          </p:cNvSpPr>
          <p:nvPr>
            <p:ph type="sldNum" sz="quarter" idx="5"/>
          </p:nvPr>
        </p:nvSpPr>
        <p:spPr/>
        <p:txBody>
          <a:bodyPr/>
          <a:lstStyle/>
          <a:p>
            <a:fld id="{74F3BD3B-A447-4BEC-9455-E113E8A4BC0B}" type="slidenum">
              <a:rPr lang="en-US" smtClean="0"/>
              <a:t>2</a:t>
            </a:fld>
            <a:endParaRPr lang="en-US"/>
          </a:p>
        </p:txBody>
      </p:sp>
    </p:spTree>
    <p:extLst>
      <p:ext uri="{BB962C8B-B14F-4D97-AF65-F5344CB8AC3E}">
        <p14:creationId xmlns:p14="http://schemas.microsoft.com/office/powerpoint/2010/main" val="145403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erosion control measures used on mining sites and common to general construction activities are:</a:t>
            </a:r>
          </a:p>
          <a:p>
            <a:endParaRPr lang="en-US" b="1" dirty="0"/>
          </a:p>
          <a:p>
            <a:r>
              <a:rPr lang="en-US" b="1" dirty="0"/>
              <a:t>Sedimentation Ponds </a:t>
            </a:r>
            <a:r>
              <a:rPr lang="en-US" dirty="0"/>
              <a:t>– water detention storage structures designed to detain storm flow.  </a:t>
            </a:r>
          </a:p>
          <a:p>
            <a:r>
              <a:rPr lang="en-US" dirty="0"/>
              <a:t>They enable the removal of settleable solids from runoff and collect runoff flows for point source discharge.  </a:t>
            </a:r>
          </a:p>
          <a:p>
            <a:r>
              <a:rPr lang="en-US" dirty="0"/>
              <a:t>They should be located immediately below the disturbance and out of perennial streams unless approved in a permit application.</a:t>
            </a:r>
          </a:p>
          <a:p>
            <a:endParaRPr lang="en-US" dirty="0"/>
          </a:p>
          <a:p>
            <a:r>
              <a:rPr lang="en-US" b="1" dirty="0"/>
              <a:t>Channel Protection</a:t>
            </a:r>
            <a:r>
              <a:rPr lang="en-US" b="0" dirty="0"/>
              <a:t> – measures used to stabilize channels against erosive forces.</a:t>
            </a:r>
          </a:p>
          <a:p>
            <a:r>
              <a:rPr lang="en-US" b="0" dirty="0"/>
              <a:t>Channels can be lined with grass, rock, riprap or concrete.  They can also be protected with check dams to reduce the velocity of stormwater flow.  Dams can be constructed of straw bales, lumber or rock.  However, straw bales are not generally recommended due to their tendency to decompose and fail.</a:t>
            </a:r>
            <a:endParaRPr lang="en-US" b="1" dirty="0"/>
          </a:p>
          <a:p>
            <a:endParaRPr lang="en-US" dirty="0"/>
          </a:p>
          <a:p>
            <a:r>
              <a:rPr lang="en-US" b="1" dirty="0"/>
              <a:t>Silt Fences </a:t>
            </a:r>
            <a:r>
              <a:rPr lang="en-US" b="0" dirty="0"/>
              <a:t>– temporary sediment barriers constructed of a semi-permeable fabric stretched between and attached to supporting posts.  They trap sediment while allowing runoff to pass through the fence.</a:t>
            </a:r>
          </a:p>
          <a:p>
            <a:r>
              <a:rPr lang="en-US" b="0" dirty="0"/>
              <a:t>Silt fences can be effective in short-term erosion and sediment control, especially during the construction phase of other control structures, haul roads and in small drainage basins.</a:t>
            </a:r>
          </a:p>
          <a:p>
            <a:r>
              <a:rPr lang="en-US" b="0" dirty="0"/>
              <a:t>Fences need to be properly installed to prevent failure.  This includes placing them along the land’s contours to capture flows and installing the stakes on the downhill side of the fence.  The fabric and stakes should be buried in about 8-10 inches of dirt.</a:t>
            </a:r>
            <a:endParaRPr lang="en-US" b="1" dirty="0"/>
          </a:p>
          <a:p>
            <a:endParaRPr lang="en-US" dirty="0"/>
          </a:p>
          <a:p>
            <a:r>
              <a:rPr lang="en-US" b="1" dirty="0"/>
              <a:t>Vegetative Filters</a:t>
            </a:r>
            <a:r>
              <a:rPr lang="en-US" b="0" dirty="0"/>
              <a:t> – temporary or permanent sediment traps of cultivated or naturally occurring vegetation.  Also referred to as riparian zones, grass filter strips and stream buffer zones.</a:t>
            </a:r>
          </a:p>
          <a:p>
            <a:r>
              <a:rPr lang="en-US" b="0" dirty="0"/>
              <a:t>They provide areas for the deposition of runoff pollutants before they reach drainage ways.</a:t>
            </a:r>
          </a:p>
          <a:p>
            <a:r>
              <a:rPr lang="en-US" b="0" dirty="0"/>
              <a:t>In mining areas, these are best employed in areas of moderate slope that receive sheet flow from storm events.</a:t>
            </a:r>
            <a:endParaRPr lang="en-US" b="1" dirty="0"/>
          </a:p>
        </p:txBody>
      </p:sp>
      <p:sp>
        <p:nvSpPr>
          <p:cNvPr id="4" name="Slide Number Placeholder 3"/>
          <p:cNvSpPr>
            <a:spLocks noGrp="1"/>
          </p:cNvSpPr>
          <p:nvPr>
            <p:ph type="sldNum" sz="quarter" idx="5"/>
          </p:nvPr>
        </p:nvSpPr>
        <p:spPr/>
        <p:txBody>
          <a:bodyPr/>
          <a:lstStyle/>
          <a:p>
            <a:fld id="{74F3BD3B-A447-4BEC-9455-E113E8A4BC0B}" type="slidenum">
              <a:rPr lang="en-US" smtClean="0"/>
              <a:t>20</a:t>
            </a:fld>
            <a:endParaRPr lang="en-US"/>
          </a:p>
        </p:txBody>
      </p:sp>
    </p:spTree>
    <p:extLst>
      <p:ext uri="{BB962C8B-B14F-4D97-AF65-F5344CB8AC3E}">
        <p14:creationId xmlns:p14="http://schemas.microsoft.com/office/powerpoint/2010/main" val="1785243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drainage controls…</a:t>
            </a:r>
          </a:p>
          <a:p>
            <a:endParaRPr lang="en-US" dirty="0"/>
          </a:p>
          <a:p>
            <a:r>
              <a:rPr lang="en-US" dirty="0"/>
              <a:t>Kentucky’s guidance states “all surface drainage from disturbed areas must pass through a sedimentation pond (or series of ponds).  Adequate measures, along with ponds, must be installed to meet KPDES effluent limitations.”</a:t>
            </a:r>
          </a:p>
          <a:p>
            <a:endParaRPr lang="en-US" dirty="0"/>
          </a:p>
          <a:p>
            <a:r>
              <a:rPr lang="en-US" dirty="0"/>
              <a:t>Specific to mine drainage treatment, all strategies have two common goals – neutralizing acidity and capturing and retaining metals.</a:t>
            </a:r>
          </a:p>
          <a:p>
            <a:endParaRPr lang="en-US" dirty="0"/>
          </a:p>
          <a:p>
            <a:r>
              <a:rPr lang="en-US" dirty="0"/>
              <a:t>These goals can be accomplished through chemical treatment, aeration, and settling procedures. Treatments for mine drainage must be designed to meet the specific chemical and physical characteristics of the drainage being treated, which can vary depending on the site’s geology, hydrology and other factors.</a:t>
            </a:r>
          </a:p>
          <a:p>
            <a:endParaRPr lang="en-US" dirty="0"/>
          </a:p>
          <a:p>
            <a:r>
              <a:rPr lang="en-US" dirty="0"/>
              <a:t>Graphic: Coal waste impoundment, </a:t>
            </a:r>
            <a:r>
              <a:rPr lang="en-US" dirty="0">
                <a:hlinkClick r:id="rId3"/>
              </a:rPr>
              <a:t>https://www.arcc.osmre.gov/resources/impoundmentLinks.shtm</a:t>
            </a:r>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21</a:t>
            </a:fld>
            <a:endParaRPr lang="en-US"/>
          </a:p>
        </p:txBody>
      </p:sp>
    </p:spTree>
    <p:extLst>
      <p:ext uri="{BB962C8B-B14F-4D97-AF65-F5344CB8AC3E}">
        <p14:creationId xmlns:p14="http://schemas.microsoft.com/office/powerpoint/2010/main" val="157772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step in treating discharges with a low pH, the alkaline reagent used to neutralize acidity is selected based on several factors, including its solubility, chemical costs, application requirements, and maintenance needs.  Remember that this step also enables dissolved metals to precipitate and settle out.  Treatment may be active (addition of chemicals) or passive (treatment while flowing through structure.  Most treatments are calcium or sodium based.</a:t>
            </a:r>
          </a:p>
          <a:p>
            <a:endParaRPr lang="en-US" dirty="0"/>
          </a:p>
          <a:p>
            <a:r>
              <a:rPr lang="en-US" b="1" dirty="0"/>
              <a:t>Hydrated lime (calcium hydroxide) </a:t>
            </a:r>
            <a:r>
              <a:rPr lang="en-US" dirty="0"/>
              <a:t>is the most commonly used reagent.  It can be applied in a dry or liquid form and is relatively inexpensive.  It is often used in situations where large volumes of acid mine drainage must be treated over a long time period (greater than 3 years).</a:t>
            </a:r>
          </a:p>
          <a:p>
            <a:endParaRPr lang="en-US" dirty="0"/>
          </a:p>
          <a:p>
            <a:r>
              <a:rPr lang="en-US" b="1" dirty="0"/>
              <a:t>Crushed limestone (calcium carbonate) </a:t>
            </a:r>
            <a:r>
              <a:rPr lang="en-US" dirty="0"/>
              <a:t>is the cheapest reagent by weight, but it has limited solubility and lower reactivity at higher </a:t>
            </a:r>
            <a:r>
              <a:rPr lang="en-US" dirty="0" err="1"/>
              <a:t>pHs</a:t>
            </a:r>
            <a:r>
              <a:rPr lang="en-US" dirty="0"/>
              <a:t>.  Since it is unable to help raise the pH much about 7.5, it is inadequate to assist with the precipitation of most heavy metals.  However, passive treatment systems have successfully used </a:t>
            </a:r>
            <a:r>
              <a:rPr lang="en-US" u="sng" dirty="0"/>
              <a:t>covered limestone-lined drainage trenches to treat AMD in an anoxic state</a:t>
            </a:r>
            <a:r>
              <a:rPr lang="en-US" dirty="0"/>
              <a:t>.</a:t>
            </a:r>
          </a:p>
          <a:p>
            <a:endParaRPr lang="en-US" dirty="0"/>
          </a:p>
          <a:p>
            <a:r>
              <a:rPr lang="en-US" b="1" dirty="0"/>
              <a:t>Quick lime (calcium oxide)</a:t>
            </a:r>
            <a:r>
              <a:rPr lang="en-US" dirty="0"/>
              <a:t> is seldomly used because it forms gypsum (CaSO4) in the neutralization process, which can clog discharge pipes.</a:t>
            </a:r>
          </a:p>
          <a:p>
            <a:endParaRPr lang="en-US" dirty="0"/>
          </a:p>
          <a:p>
            <a:r>
              <a:rPr lang="en-US" b="1" dirty="0"/>
              <a:t>Caustic soda </a:t>
            </a:r>
            <a:r>
              <a:rPr lang="en-US" dirty="0"/>
              <a:t>offers the benefit of raising drainage pH above 10, thus fostering the precipitation of manganese.  A downside is that it also produces a gel-like ferric hydroxide sludge.</a:t>
            </a:r>
          </a:p>
          <a:p>
            <a:endParaRPr lang="en-US" dirty="0"/>
          </a:p>
          <a:p>
            <a:r>
              <a:rPr lang="en-US" b="1" dirty="0"/>
              <a:t>Soda ash </a:t>
            </a:r>
            <a:r>
              <a:rPr lang="en-US" dirty="0"/>
              <a:t>is most commonly used to treat AMD that has a low flow rate and low acidity.  It can be used in a solid, briquette form or as a slurry.</a:t>
            </a:r>
          </a:p>
          <a:p>
            <a:endParaRPr lang="en-US" dirty="0"/>
          </a:p>
          <a:p>
            <a:r>
              <a:rPr lang="en-US" dirty="0"/>
              <a:t>Some AMD discharges are not acidic, so this step can be skipped to move on to deciding how to precipitate and capture heavy metals.</a:t>
            </a:r>
          </a:p>
        </p:txBody>
      </p:sp>
      <p:sp>
        <p:nvSpPr>
          <p:cNvPr id="4" name="Slide Number Placeholder 3"/>
          <p:cNvSpPr>
            <a:spLocks noGrp="1"/>
          </p:cNvSpPr>
          <p:nvPr>
            <p:ph type="sldNum" sz="quarter" idx="5"/>
          </p:nvPr>
        </p:nvSpPr>
        <p:spPr/>
        <p:txBody>
          <a:bodyPr/>
          <a:lstStyle/>
          <a:p>
            <a:fld id="{74F3BD3B-A447-4BEC-9455-E113E8A4BC0B}" type="slidenum">
              <a:rPr lang="en-US" smtClean="0"/>
              <a:t>22</a:t>
            </a:fld>
            <a:endParaRPr lang="en-US"/>
          </a:p>
        </p:txBody>
      </p:sp>
    </p:spTree>
    <p:extLst>
      <p:ext uri="{BB962C8B-B14F-4D97-AF65-F5344CB8AC3E}">
        <p14:creationId xmlns:p14="http://schemas.microsoft.com/office/powerpoint/2010/main" val="4205973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Layers of rock and earth above the coal removed during mining commonly contain traces of iron, manganese, and aluminum and can also contain other heavy metals that can be toxic to fish and other life if the concentration is high enough. </a:t>
            </a:r>
            <a:endParaRPr lang="en-US" dirty="0"/>
          </a:p>
          <a:p>
            <a:r>
              <a:rPr lang="en-US" i="0" dirty="0"/>
              <a:t>Iron, for example, can destroy the aquatic food chain that fish feed on and can clog the gill structures of fish.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Iron, manganese and aluminum are the most common metals that need to be removed from mine drainage. Each forms a solid precipitate with of an identifying color.</a:t>
            </a:r>
          </a:p>
          <a:p>
            <a:endParaRPr lang="en-US" dirty="0"/>
          </a:p>
          <a:p>
            <a:r>
              <a:rPr lang="en-US" dirty="0"/>
              <a:t>Metals may be removed by raising the pH of the water and allowing them to precipitate out as sediments or by adding chemicals to encourage precipitation.  Like with pH neutralization, the method should be selected carefully, based on the metals to be removed and their concentrations, its effectiveness, availability and cost, and byproducts of the reaction.</a:t>
            </a:r>
          </a:p>
          <a:p>
            <a:endParaRPr lang="en-US" dirty="0"/>
          </a:p>
          <a:p>
            <a:r>
              <a:rPr lang="en-US" dirty="0"/>
              <a:t>Iron and manganese are common in groundwater and may need to be removed from solution with the addition of potassium permanganate. Potassium permanganate oxidizes iron and manganese into their insoluble states. Once these metals form solid precipitates, they can be removed in settling ponds or basins.</a:t>
            </a:r>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23</a:t>
            </a:fld>
            <a:endParaRPr lang="en-US"/>
          </a:p>
        </p:txBody>
      </p:sp>
    </p:spTree>
    <p:extLst>
      <p:ext uri="{BB962C8B-B14F-4D97-AF65-F5344CB8AC3E}">
        <p14:creationId xmlns:p14="http://schemas.microsoft.com/office/powerpoint/2010/main" val="2455430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Sedimentation ponds accomplish the dual goals of aeration and settling of mine drainage.  The addition of oxygen at the pond’s surface and the detention time work together in a single pond or multiple ponds in succession.  Settling is also possible in a fabricated clarifier structure or in treatment wetland.</a:t>
            </a:r>
          </a:p>
        </p:txBody>
      </p:sp>
      <p:sp>
        <p:nvSpPr>
          <p:cNvPr id="4" name="Slide Number Placeholder 3"/>
          <p:cNvSpPr>
            <a:spLocks noGrp="1"/>
          </p:cNvSpPr>
          <p:nvPr>
            <p:ph type="sldNum" sz="quarter" idx="5"/>
          </p:nvPr>
        </p:nvSpPr>
        <p:spPr/>
        <p:txBody>
          <a:bodyPr/>
          <a:lstStyle/>
          <a:p>
            <a:fld id="{74F3BD3B-A447-4BEC-9455-E113E8A4BC0B}" type="slidenum">
              <a:rPr lang="en-US" smtClean="0"/>
              <a:t>24</a:t>
            </a:fld>
            <a:endParaRPr lang="en-US"/>
          </a:p>
        </p:txBody>
      </p:sp>
    </p:spTree>
    <p:extLst>
      <p:ext uri="{BB962C8B-B14F-4D97-AF65-F5344CB8AC3E}">
        <p14:creationId xmlns:p14="http://schemas.microsoft.com/office/powerpoint/2010/main" val="2316843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settling ponds with bluish water entering the pond and the orange colored water following oxidation of ferric hydroxide.</a:t>
            </a:r>
          </a:p>
          <a:p>
            <a:endParaRPr lang="en-US" dirty="0"/>
          </a:p>
          <a:p>
            <a:r>
              <a:rPr lang="en-US" dirty="0"/>
              <a:t>Photo source: Uneven Earth, “Legacy: abandoned mine impacts in Pennsylvania’s Appalachia,” April 7, 2016</a:t>
            </a:r>
          </a:p>
        </p:txBody>
      </p:sp>
      <p:sp>
        <p:nvSpPr>
          <p:cNvPr id="4" name="Slide Number Placeholder 3"/>
          <p:cNvSpPr>
            <a:spLocks noGrp="1"/>
          </p:cNvSpPr>
          <p:nvPr>
            <p:ph type="sldNum" sz="quarter" idx="5"/>
          </p:nvPr>
        </p:nvSpPr>
        <p:spPr/>
        <p:txBody>
          <a:bodyPr/>
          <a:lstStyle/>
          <a:p>
            <a:fld id="{74F3BD3B-A447-4BEC-9455-E113E8A4BC0B}" type="slidenum">
              <a:rPr lang="en-US" smtClean="0"/>
              <a:t>25</a:t>
            </a:fld>
            <a:endParaRPr lang="en-US"/>
          </a:p>
        </p:txBody>
      </p:sp>
    </p:spTree>
    <p:extLst>
      <p:ext uri="{BB962C8B-B14F-4D97-AF65-F5344CB8AC3E}">
        <p14:creationId xmlns:p14="http://schemas.microsoft.com/office/powerpoint/2010/main" val="1027545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for treatment of mine drainage include active chemical treatment or passive treatment</a:t>
            </a:r>
          </a:p>
        </p:txBody>
      </p:sp>
      <p:sp>
        <p:nvSpPr>
          <p:cNvPr id="4" name="Slide Number Placeholder 3"/>
          <p:cNvSpPr>
            <a:spLocks noGrp="1"/>
          </p:cNvSpPr>
          <p:nvPr>
            <p:ph type="sldNum" sz="quarter" idx="5"/>
          </p:nvPr>
        </p:nvSpPr>
        <p:spPr/>
        <p:txBody>
          <a:bodyPr/>
          <a:lstStyle/>
          <a:p>
            <a:fld id="{74F3BD3B-A447-4BEC-9455-E113E8A4BC0B}" type="slidenum">
              <a:rPr lang="en-US" smtClean="0"/>
              <a:t>26</a:t>
            </a:fld>
            <a:endParaRPr lang="en-US"/>
          </a:p>
        </p:txBody>
      </p:sp>
    </p:spTree>
    <p:extLst>
      <p:ext uri="{BB962C8B-B14F-4D97-AF65-F5344CB8AC3E}">
        <p14:creationId xmlns:p14="http://schemas.microsoft.com/office/powerpoint/2010/main" val="391600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27</a:t>
            </a:fld>
            <a:endParaRPr lang="en-US"/>
          </a:p>
        </p:txBody>
      </p:sp>
    </p:spTree>
    <p:extLst>
      <p:ext uri="{BB962C8B-B14F-4D97-AF65-F5344CB8AC3E}">
        <p14:creationId xmlns:p14="http://schemas.microsoft.com/office/powerpoint/2010/main" val="2450886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Artificial wetlands are also utilized to aerate and settle metals in mine drainage.  </a:t>
            </a:r>
          </a:p>
          <a:p>
            <a:endParaRPr lang="en-US" dirty="0"/>
          </a:p>
          <a:p>
            <a:r>
              <a:rPr lang="en-US" dirty="0"/>
              <a:t>The microbes in a wetland system can help further remove heavy metals fixing them in the underlying soils in an insoluble state.  </a:t>
            </a:r>
          </a:p>
          <a:p>
            <a:endParaRPr lang="en-US" dirty="0"/>
          </a:p>
          <a:p>
            <a:pPr defTabSz="939363">
              <a:defRPr/>
            </a:pPr>
            <a:r>
              <a:rPr lang="en-US" dirty="0"/>
              <a:t>They are typically recommended in conjunction with other AMD treatment practices.  For example, they can become long-term, passive treatment installations that receive pre-treated water from settling ponds. </a:t>
            </a:r>
          </a:p>
          <a:p>
            <a:endParaRPr lang="en-US" dirty="0"/>
          </a:p>
          <a:p>
            <a:r>
              <a:rPr lang="en-US" dirty="0"/>
              <a:t>Sludge may need to be periodically dredged and removed from these wetlands.</a:t>
            </a:r>
          </a:p>
        </p:txBody>
      </p:sp>
      <p:sp>
        <p:nvSpPr>
          <p:cNvPr id="4" name="Slide Number Placeholder 3"/>
          <p:cNvSpPr>
            <a:spLocks noGrp="1"/>
          </p:cNvSpPr>
          <p:nvPr>
            <p:ph type="sldNum" sz="quarter" idx="5"/>
          </p:nvPr>
        </p:nvSpPr>
        <p:spPr/>
        <p:txBody>
          <a:bodyPr/>
          <a:lstStyle/>
          <a:p>
            <a:fld id="{74F3BD3B-A447-4BEC-9455-E113E8A4BC0B}" type="slidenum">
              <a:rPr lang="en-US" smtClean="0"/>
              <a:t>28</a:t>
            </a:fld>
            <a:endParaRPr lang="en-US"/>
          </a:p>
        </p:txBody>
      </p:sp>
    </p:spTree>
    <p:extLst>
      <p:ext uri="{BB962C8B-B14F-4D97-AF65-F5344CB8AC3E}">
        <p14:creationId xmlns:p14="http://schemas.microsoft.com/office/powerpoint/2010/main" val="2950115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simplest method of passively treating AMD is to use limestone rock to line the drainage or stream channel.  The limestone dissolves as water flows over it, adding alkalinity and increasing </a:t>
            </a:r>
            <a:r>
              <a:rPr lang="en-US" dirty="0" err="1"/>
              <a:t>pH.</a:t>
            </a:r>
            <a:endParaRPr lang="en-US" dirty="0"/>
          </a:p>
          <a:p>
            <a:endParaRPr lang="en-US" dirty="0"/>
          </a:p>
          <a:p>
            <a:r>
              <a:rPr lang="en-US" dirty="0"/>
              <a:t>If the drainage contains dissolved metals, they may drop out of solution with the increased pH and aeration as the water moves over the rocks.  The solid precipitate can “armor” the channels, reducing effectiveness.  When this happens, the rocks can be mixed around or more can be added.</a:t>
            </a:r>
          </a:p>
          <a:p>
            <a:endParaRPr lang="en-US" dirty="0"/>
          </a:p>
          <a:p>
            <a:r>
              <a:rPr lang="en-US" dirty="0"/>
              <a:t>If the channel is on a steep slope, armoring may be less likely, but the treatment may be less likely as the water moves over the limestone more quickly.</a:t>
            </a:r>
          </a:p>
          <a:p>
            <a:endParaRPr lang="en-US" dirty="0"/>
          </a:p>
          <a:p>
            <a:r>
              <a:rPr lang="en-US" dirty="0"/>
              <a:t>Photo Source: Reducing Acid Mine Drainage in </a:t>
            </a:r>
            <a:r>
              <a:rPr lang="en-US" dirty="0" err="1"/>
              <a:t>Deckers</a:t>
            </a:r>
            <a:r>
              <a:rPr lang="en-US" dirty="0"/>
              <a:t> Creek, West Virginia Success Story, NRCS</a:t>
            </a:r>
          </a:p>
          <a:p>
            <a:r>
              <a:rPr lang="en-US" dirty="0">
                <a:hlinkClick r:id="rId3"/>
              </a:rPr>
              <a:t>https://www.nrcs.usda.gov/wps/portal/nrcs/detail/wv/newsroom/stories/?cid=nrcs144p2_074474</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29</a:t>
            </a:fld>
            <a:endParaRPr lang="en-US"/>
          </a:p>
        </p:txBody>
      </p:sp>
    </p:spTree>
    <p:extLst>
      <p:ext uri="{BB962C8B-B14F-4D97-AF65-F5344CB8AC3E}">
        <p14:creationId xmlns:p14="http://schemas.microsoft.com/office/powerpoint/2010/main" val="12026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also created large areas of flat land for development and wildlife habitat in the mountainous region of Eastern Kentucky.  </a:t>
            </a:r>
          </a:p>
          <a:p>
            <a:endParaRPr lang="en-US" dirty="0"/>
          </a:p>
          <a:p>
            <a:r>
              <a:rPr lang="en-US" dirty="0"/>
              <a:t>Schools, industry and airports are some of the uses that have been made on abandoned mine lands in Kentucky.  </a:t>
            </a:r>
          </a:p>
          <a:p>
            <a:endParaRPr lang="en-US" dirty="0"/>
          </a:p>
          <a:p>
            <a:r>
              <a:rPr lang="en-US" dirty="0"/>
              <a:t>Post-mining lands have also become wetland areas for waterfowl and habitat for reintroduced native elk populations.</a:t>
            </a:r>
          </a:p>
        </p:txBody>
      </p:sp>
      <p:sp>
        <p:nvSpPr>
          <p:cNvPr id="4" name="Slide Number Placeholder 3"/>
          <p:cNvSpPr>
            <a:spLocks noGrp="1"/>
          </p:cNvSpPr>
          <p:nvPr>
            <p:ph type="sldNum" sz="quarter" idx="5"/>
          </p:nvPr>
        </p:nvSpPr>
        <p:spPr/>
        <p:txBody>
          <a:bodyPr/>
          <a:lstStyle/>
          <a:p>
            <a:fld id="{74F3BD3B-A447-4BEC-9455-E113E8A4BC0B}" type="slidenum">
              <a:rPr lang="en-US" smtClean="0"/>
              <a:t>3</a:t>
            </a:fld>
            <a:endParaRPr lang="en-US"/>
          </a:p>
        </p:txBody>
      </p:sp>
    </p:spTree>
    <p:extLst>
      <p:ext uri="{BB962C8B-B14F-4D97-AF65-F5344CB8AC3E}">
        <p14:creationId xmlns:p14="http://schemas.microsoft.com/office/powerpoint/2010/main" val="629208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1" dirty="0"/>
              <a:t>anoxic limestone beds</a:t>
            </a:r>
            <a:r>
              <a:rPr lang="en-US" dirty="0"/>
              <a:t>, high quality limestone is buried under a liner and soil covering to avoid the interaction of mine drainage with oxygen from the atmosphere.</a:t>
            </a:r>
          </a:p>
          <a:p>
            <a:endParaRPr lang="en-US" dirty="0"/>
          </a:p>
          <a:p>
            <a:r>
              <a:rPr lang="en-US" dirty="0"/>
              <a:t>This treatment is not used with ferric iron or aluminum because it will clog.  However, for ferrous iron and manganese, this treatment is effective for increasing alkalinity of the AMD before a settling pond.</a:t>
            </a:r>
          </a:p>
          <a:p>
            <a:endParaRPr lang="en-US" dirty="0"/>
          </a:p>
          <a:p>
            <a:r>
              <a:rPr lang="en-US" dirty="0"/>
              <a:t>Drawbacks are that they are difficult to repair and they have a limited lifespan of about 20 years.</a:t>
            </a:r>
          </a:p>
          <a:p>
            <a:endParaRPr lang="en-US" dirty="0"/>
          </a:p>
          <a:p>
            <a:r>
              <a:rPr lang="en-US" dirty="0"/>
              <a:t>A </a:t>
            </a:r>
            <a:r>
              <a:rPr lang="en-US" b="1" dirty="0"/>
              <a:t>drainable limestone bed </a:t>
            </a:r>
            <a:r>
              <a:rPr lang="en-US" b="0" dirty="0"/>
              <a:t>is simply a pond filled with limestone that includes an underdrain.  The limestone treats the acidic water, allowing the metals to precipitate out.  Draining the bed on a weekly basis can help prolong the life of this treatment system by decreasing the amount of iron precipitate crust on the rocks.</a:t>
            </a:r>
          </a:p>
        </p:txBody>
      </p:sp>
      <p:sp>
        <p:nvSpPr>
          <p:cNvPr id="4" name="Slide Number Placeholder 3"/>
          <p:cNvSpPr>
            <a:spLocks noGrp="1"/>
          </p:cNvSpPr>
          <p:nvPr>
            <p:ph type="sldNum" sz="quarter" idx="5"/>
          </p:nvPr>
        </p:nvSpPr>
        <p:spPr/>
        <p:txBody>
          <a:bodyPr/>
          <a:lstStyle/>
          <a:p>
            <a:fld id="{74F3BD3B-A447-4BEC-9455-E113E8A4BC0B}" type="slidenum">
              <a:rPr lang="en-US" smtClean="0"/>
              <a:t>30</a:t>
            </a:fld>
            <a:endParaRPr lang="en-US"/>
          </a:p>
        </p:txBody>
      </p:sp>
    </p:spTree>
    <p:extLst>
      <p:ext uri="{BB962C8B-B14F-4D97-AF65-F5344CB8AC3E}">
        <p14:creationId xmlns:p14="http://schemas.microsoft.com/office/powerpoint/2010/main" val="2971043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anaerobic vertical flow system allows the drainage to pass through a series of treatment steps before water is discharged.  (These are also sometimes called Successive Alkalinity Producing Systems or SAPS.)</a:t>
            </a:r>
          </a:p>
          <a:p>
            <a:br>
              <a:rPr lang="en-US" dirty="0"/>
            </a:br>
            <a:r>
              <a:rPr lang="en-US" dirty="0"/>
              <a:t>First, water flows into an artificial wetland, then filters vertically down through a compost layer to remove dissolved oxygen.  The removal of oxygen helps prevent iron precipitate (or </a:t>
            </a:r>
            <a:r>
              <a:rPr lang="en-US" dirty="0" err="1"/>
              <a:t>yellowboy</a:t>
            </a:r>
            <a:r>
              <a:rPr lang="en-US" dirty="0"/>
              <a:t>) from forming and coating the limestone in the next step, reducing its effectiveness.</a:t>
            </a:r>
          </a:p>
          <a:p>
            <a:endParaRPr lang="en-US" dirty="0"/>
          </a:p>
          <a:p>
            <a:r>
              <a:rPr lang="en-US" dirty="0"/>
              <a:t>Then, the AMD passes through an anoxic limestone layer to add alkalinity.</a:t>
            </a:r>
          </a:p>
          <a:p>
            <a:endParaRPr lang="en-US" dirty="0"/>
          </a:p>
          <a:p>
            <a:r>
              <a:rPr lang="en-US" dirty="0"/>
              <a:t>The water leaves through an underdrain which typically flows into a settling pond in which iron and other contaminants can be removed.</a:t>
            </a:r>
          </a:p>
          <a:p>
            <a:endParaRPr lang="en-US" dirty="0"/>
          </a:p>
          <a:p>
            <a:r>
              <a:rPr lang="en-US" dirty="0"/>
              <a:t>Most of these treatment options have the drawback of requiring large amounts of space, which can exceed the land available.  </a:t>
            </a:r>
            <a:r>
              <a:rPr lang="en-US"/>
              <a:t>They also may not be desirable for private property locations.</a:t>
            </a:r>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31</a:t>
            </a:fld>
            <a:endParaRPr lang="en-US"/>
          </a:p>
        </p:txBody>
      </p:sp>
    </p:spTree>
    <p:extLst>
      <p:ext uri="{BB962C8B-B14F-4D97-AF65-F5344CB8AC3E}">
        <p14:creationId xmlns:p14="http://schemas.microsoft.com/office/powerpoint/2010/main" val="4003050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transition over to the second major category: Topsoil and Overburden Handling</a:t>
            </a:r>
          </a:p>
        </p:txBody>
      </p:sp>
      <p:sp>
        <p:nvSpPr>
          <p:cNvPr id="4" name="Slide Number Placeholder 3"/>
          <p:cNvSpPr>
            <a:spLocks noGrp="1"/>
          </p:cNvSpPr>
          <p:nvPr>
            <p:ph type="sldNum" sz="quarter" idx="5"/>
          </p:nvPr>
        </p:nvSpPr>
        <p:spPr/>
        <p:txBody>
          <a:bodyPr/>
          <a:lstStyle/>
          <a:p>
            <a:fld id="{74F3BD3B-A447-4BEC-9455-E113E8A4BC0B}" type="slidenum">
              <a:rPr lang="en-US" smtClean="0"/>
              <a:t>32</a:t>
            </a:fld>
            <a:endParaRPr lang="en-US"/>
          </a:p>
        </p:txBody>
      </p:sp>
    </p:spTree>
    <p:extLst>
      <p:ext uri="{BB962C8B-B14F-4D97-AF65-F5344CB8AC3E}">
        <p14:creationId xmlns:p14="http://schemas.microsoft.com/office/powerpoint/2010/main" val="3231257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Overburden refers to material of any nature, excluding topsoil and subsoil, which lies above a natural deposit of coal.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guidance manual provides recommendations for multiple types of topsoil and overburden categories.</a:t>
            </a:r>
          </a:p>
          <a:p>
            <a:endParaRPr lang="en-US" dirty="0"/>
          </a:p>
          <a:p>
            <a:r>
              <a:rPr lang="en-US" dirty="0"/>
              <a:t>Handling of these materials goes through many steps, from the initial removal of topsoil to backfilling and grading and the disposal of excess or acid spoil.</a:t>
            </a:r>
          </a:p>
          <a:p>
            <a:endParaRPr lang="en-US" dirty="0"/>
          </a:p>
          <a:p>
            <a:r>
              <a:rPr lang="en-US" dirty="0"/>
              <a:t>In general, overburden and topsoil be should stabilized and recontoured if needed to conform to the site’s topography, then vegetated.  And, surface waters and stormwater runoff should be diverted around piles of these materials.</a:t>
            </a:r>
          </a:p>
          <a:p>
            <a:endParaRPr lang="en-US" dirty="0"/>
          </a:p>
          <a:p>
            <a:pPr defTabSz="939363">
              <a:defRPr/>
            </a:pPr>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33</a:t>
            </a:fld>
            <a:endParaRPr lang="en-US"/>
          </a:p>
        </p:txBody>
      </p:sp>
    </p:spTree>
    <p:extLst>
      <p:ext uri="{BB962C8B-B14F-4D97-AF65-F5344CB8AC3E}">
        <p14:creationId xmlns:p14="http://schemas.microsoft.com/office/powerpoint/2010/main" val="3535889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Topsoil is the richest uppermost layer of soil and is critical for successful revegetation efforts post-mining.</a:t>
            </a:r>
          </a:p>
          <a:p>
            <a:endParaRPr lang="en-US" dirty="0"/>
          </a:p>
          <a:p>
            <a:r>
              <a:rPr lang="en-US" dirty="0"/>
              <a:t>In some areas, such as the mountainous Appalachian region, topsoil may be less than 6 inches thick.  In these cases, topsoil may include the unconsolidated material beneath it to a depth of six inches.</a:t>
            </a:r>
          </a:p>
          <a:p>
            <a:endParaRPr lang="en-US" dirty="0"/>
          </a:p>
          <a:p>
            <a:r>
              <a:rPr lang="en-US" dirty="0"/>
              <a:t>Ideally, topsoil that is removed from an area of an advance cut should be immediately distributed on land already mined.</a:t>
            </a:r>
          </a:p>
          <a:p>
            <a:endParaRPr lang="en-US" dirty="0"/>
          </a:p>
          <a:p>
            <a:r>
              <a:rPr lang="en-US" dirty="0"/>
              <a:t>If it must be stockpiled, measures should be taken to stabilize piles and minimize erosion.  For stockpiles left in place more than 30 days, the establishment of quick growing annual or perennial vegetation is required.</a:t>
            </a:r>
          </a:p>
        </p:txBody>
      </p:sp>
      <p:sp>
        <p:nvSpPr>
          <p:cNvPr id="4" name="Slide Number Placeholder 3"/>
          <p:cNvSpPr>
            <a:spLocks noGrp="1"/>
          </p:cNvSpPr>
          <p:nvPr>
            <p:ph type="sldNum" sz="quarter" idx="5"/>
          </p:nvPr>
        </p:nvSpPr>
        <p:spPr/>
        <p:txBody>
          <a:bodyPr/>
          <a:lstStyle/>
          <a:p>
            <a:fld id="{74F3BD3B-A447-4BEC-9455-E113E8A4BC0B}" type="slidenum">
              <a:rPr lang="en-US" smtClean="0"/>
              <a:t>34</a:t>
            </a:fld>
            <a:endParaRPr lang="en-US"/>
          </a:p>
        </p:txBody>
      </p:sp>
    </p:spTree>
    <p:extLst>
      <p:ext uri="{BB962C8B-B14F-4D97-AF65-F5344CB8AC3E}">
        <p14:creationId xmlns:p14="http://schemas.microsoft.com/office/powerpoint/2010/main" val="2838447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guidance listed on the slide, diversions should be created around the spoil storage site, and all storage areas much drain to a sediment pond.</a:t>
            </a:r>
          </a:p>
        </p:txBody>
      </p:sp>
      <p:sp>
        <p:nvSpPr>
          <p:cNvPr id="4" name="Slide Number Placeholder 3"/>
          <p:cNvSpPr>
            <a:spLocks noGrp="1"/>
          </p:cNvSpPr>
          <p:nvPr>
            <p:ph type="sldNum" sz="quarter" idx="5"/>
          </p:nvPr>
        </p:nvSpPr>
        <p:spPr/>
        <p:txBody>
          <a:bodyPr/>
          <a:lstStyle/>
          <a:p>
            <a:fld id="{74F3BD3B-A447-4BEC-9455-E113E8A4BC0B}" type="slidenum">
              <a:rPr lang="en-US" smtClean="0"/>
              <a:t>35</a:t>
            </a:fld>
            <a:endParaRPr lang="en-US"/>
          </a:p>
        </p:txBody>
      </p:sp>
    </p:spTree>
    <p:extLst>
      <p:ext uri="{BB962C8B-B14F-4D97-AF65-F5344CB8AC3E}">
        <p14:creationId xmlns:p14="http://schemas.microsoft.com/office/powerpoint/2010/main" val="134464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Backfilling and grading procedures include eliminating highwalls and spoil piles and dewatering of mining pits.</a:t>
            </a:r>
          </a:p>
          <a:p>
            <a:endParaRPr lang="en-US" dirty="0"/>
          </a:p>
          <a:p>
            <a:r>
              <a:rPr lang="en-US" dirty="0"/>
              <a:t>By conducting these activities as mining is occurring…you can better (read bulleted items)</a:t>
            </a:r>
          </a:p>
          <a:p>
            <a:endParaRPr lang="en-US" dirty="0"/>
          </a:p>
          <a:p>
            <a:r>
              <a:rPr lang="en-US" dirty="0"/>
              <a:t>Within 30 days of backfilling and rough grading, the area must be final graded, scarified, topsoil redistributed, and seeding completed.</a:t>
            </a:r>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36</a:t>
            </a:fld>
            <a:endParaRPr lang="en-US"/>
          </a:p>
        </p:txBody>
      </p:sp>
    </p:spTree>
    <p:extLst>
      <p:ext uri="{BB962C8B-B14F-4D97-AF65-F5344CB8AC3E}">
        <p14:creationId xmlns:p14="http://schemas.microsoft.com/office/powerpoint/2010/main" val="3957995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Extremely compacted soils often result from the sue of heavy earth-moving equipment.  Surface roughening, or scarification, is critical to ensuring water infiltration and vegetation root penetration on reclaimed land.</a:t>
            </a:r>
          </a:p>
          <a:p>
            <a:endParaRPr lang="en-US" dirty="0"/>
          </a:p>
          <a:p>
            <a:r>
              <a:rPr lang="en-US" dirty="0"/>
              <a:t>If possible, roughening should be done on the contour to minimize erosion.  On steep slopes, a dozer can be driven up and down the slope to create cleat or track marks that can aid in reducing runoff, soil erosion and seed loss.</a:t>
            </a:r>
          </a:p>
          <a:p>
            <a:endParaRPr lang="en-US" dirty="0"/>
          </a:p>
          <a:p>
            <a:r>
              <a:rPr lang="en-US" dirty="0"/>
              <a:t>Prior to scarification, lime may be applied to soils to raise the pH to a level that is needed for establishing vegetation.</a:t>
            </a:r>
          </a:p>
        </p:txBody>
      </p:sp>
      <p:sp>
        <p:nvSpPr>
          <p:cNvPr id="4" name="Slide Number Placeholder 3"/>
          <p:cNvSpPr>
            <a:spLocks noGrp="1"/>
          </p:cNvSpPr>
          <p:nvPr>
            <p:ph type="sldNum" sz="quarter" idx="5"/>
          </p:nvPr>
        </p:nvSpPr>
        <p:spPr/>
        <p:txBody>
          <a:bodyPr/>
          <a:lstStyle/>
          <a:p>
            <a:fld id="{74F3BD3B-A447-4BEC-9455-E113E8A4BC0B}" type="slidenum">
              <a:rPr lang="en-US" smtClean="0"/>
              <a:t>37</a:t>
            </a:fld>
            <a:endParaRPr lang="en-US"/>
          </a:p>
        </p:txBody>
      </p:sp>
    </p:spTree>
    <p:extLst>
      <p:ext uri="{BB962C8B-B14F-4D97-AF65-F5344CB8AC3E}">
        <p14:creationId xmlns:p14="http://schemas.microsoft.com/office/powerpoint/2010/main" val="311573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identification, selective handling and/or burial of potentially acid or toxic-forming spoil is a crucial measure to protecting surface and groundwater quality.  This helps prevent the formation of acid mine drainage.  </a:t>
            </a:r>
          </a:p>
          <a:p>
            <a:endParaRPr lang="en-US" dirty="0"/>
          </a:p>
          <a:p>
            <a:r>
              <a:rPr lang="en-US" dirty="0"/>
              <a:t>This type of spoil can be mixed with other overburden materials to help neutralize these effects </a:t>
            </a:r>
            <a:r>
              <a:rPr lang="en-US" u="sng" dirty="0"/>
              <a:t>or</a:t>
            </a:r>
            <a:r>
              <a:rPr lang="en-US" dirty="0"/>
              <a:t> it can be buried with a minimum of 4-feet of non-acid, non-toxic forming material.</a:t>
            </a:r>
          </a:p>
        </p:txBody>
      </p:sp>
      <p:sp>
        <p:nvSpPr>
          <p:cNvPr id="4" name="Slide Number Placeholder 3"/>
          <p:cNvSpPr>
            <a:spLocks noGrp="1"/>
          </p:cNvSpPr>
          <p:nvPr>
            <p:ph type="sldNum" sz="quarter" idx="5"/>
          </p:nvPr>
        </p:nvSpPr>
        <p:spPr/>
        <p:txBody>
          <a:bodyPr/>
          <a:lstStyle/>
          <a:p>
            <a:fld id="{74F3BD3B-A447-4BEC-9455-E113E8A4BC0B}" type="slidenum">
              <a:rPr lang="en-US" smtClean="0"/>
              <a:t>38</a:t>
            </a:fld>
            <a:endParaRPr lang="en-US"/>
          </a:p>
        </p:txBody>
      </p:sp>
    </p:spTree>
    <p:extLst>
      <p:ext uri="{BB962C8B-B14F-4D97-AF65-F5344CB8AC3E}">
        <p14:creationId xmlns:p14="http://schemas.microsoft.com/office/powerpoint/2010/main" val="2315070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Spoil</a:t>
            </a:r>
            <a:r>
              <a:rPr lang="en-US" dirty="0"/>
              <a:t> refers to </a:t>
            </a:r>
            <a:r>
              <a:rPr lang="en-US" u="sng" dirty="0"/>
              <a:t>overburden</a:t>
            </a:r>
            <a:r>
              <a:rPr lang="en-US" dirty="0"/>
              <a:t>, the rock above the coal seam, and </a:t>
            </a:r>
            <a:r>
              <a:rPr lang="en-US" u="sng" dirty="0" err="1"/>
              <a:t>underburden</a:t>
            </a:r>
            <a:r>
              <a:rPr lang="en-US" dirty="0"/>
              <a:t>, the rock between coal seams.</a:t>
            </a:r>
          </a:p>
          <a:p>
            <a:endParaRPr lang="en-US" dirty="0"/>
          </a:p>
          <a:p>
            <a:r>
              <a:rPr lang="en-US" dirty="0"/>
              <a:t>The usual method of disposing of this excess soil and rock is to place it in engineered earthen and rock structures, knows as head-of-hollow fills, hollow fills or valley fills.</a:t>
            </a:r>
          </a:p>
          <a:p>
            <a:endParaRPr lang="en-US" dirty="0"/>
          </a:p>
          <a:p>
            <a:r>
              <a:rPr lang="en-US" dirty="0"/>
              <a:t>A sediment pond is installed downslope of these “valley fills” to collect runoff and allows settling of particulates.</a:t>
            </a:r>
          </a:p>
        </p:txBody>
      </p:sp>
      <p:sp>
        <p:nvSpPr>
          <p:cNvPr id="4" name="Slide Number Placeholder 3"/>
          <p:cNvSpPr>
            <a:spLocks noGrp="1"/>
          </p:cNvSpPr>
          <p:nvPr>
            <p:ph type="sldNum" sz="quarter" idx="5"/>
          </p:nvPr>
        </p:nvSpPr>
        <p:spPr/>
        <p:txBody>
          <a:bodyPr/>
          <a:lstStyle/>
          <a:p>
            <a:fld id="{74F3BD3B-A447-4BEC-9455-E113E8A4BC0B}" type="slidenum">
              <a:rPr lang="en-US" smtClean="0"/>
              <a:t>39</a:t>
            </a:fld>
            <a:endParaRPr lang="en-US"/>
          </a:p>
        </p:txBody>
      </p:sp>
    </p:spTree>
    <p:extLst>
      <p:ext uri="{BB962C8B-B14F-4D97-AF65-F5344CB8AC3E}">
        <p14:creationId xmlns:p14="http://schemas.microsoft.com/office/powerpoint/2010/main" val="42287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extraction, primarily coal mining, is conducted in the far western and eastern regions of the state, so these BMPs will be most relevant to watershed professionals in these areas.</a:t>
            </a:r>
          </a:p>
          <a:p>
            <a:endParaRPr lang="en-US" dirty="0"/>
          </a:p>
        </p:txBody>
      </p:sp>
      <p:sp>
        <p:nvSpPr>
          <p:cNvPr id="4" name="Slide Number Placeholder 3"/>
          <p:cNvSpPr>
            <a:spLocks noGrp="1"/>
          </p:cNvSpPr>
          <p:nvPr>
            <p:ph type="sldNum" sz="quarter" idx="5"/>
          </p:nvPr>
        </p:nvSpPr>
        <p:spPr/>
        <p:txBody>
          <a:bodyPr/>
          <a:lstStyle/>
          <a:p>
            <a:pPr defTabSz="939363">
              <a:defRPr/>
            </a:pPr>
            <a:fld id="{602449D7-FE9F-464F-9744-D666F82525C2}" type="slidenum">
              <a:rPr lang="en-US">
                <a:solidFill>
                  <a:prstClr val="black"/>
                </a:solidFill>
                <a:latin typeface="Calibri" panose="020F0502020204030204"/>
              </a:rPr>
              <a:pPr defTabSz="939363">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810824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Kentucky’s Division of Abandoned Mine Lands is charged with protecting the public from health and safety problems caused by mining that occurred before 1982.  These dangers may include landslides, water-filled pits, open mine portals and dilapidated equipment and buildings.  AML restores these sites to a safe and environmentally stable condition through reclamation activities.</a:t>
            </a:r>
          </a:p>
          <a:p>
            <a:endParaRPr lang="en-US" dirty="0"/>
          </a:p>
          <a:p>
            <a:r>
              <a:rPr lang="en-US" dirty="0"/>
              <a:t>AML division also administers a bond forfeiture program.  Before a company begins mining, they are required to post a reclamation bond.  If the company fails to mine and reclaim the site to the standards specified in their permit, the bond money may be forfeited to the state.  These forfeited funds are used to reclaim the site.  </a:t>
            </a:r>
          </a:p>
          <a:p>
            <a:endParaRPr lang="en-US" dirty="0"/>
          </a:p>
          <a:p>
            <a:r>
              <a:rPr lang="en-US" dirty="0"/>
              <a:t>AML has also overseen a recent Pilot Program to distribute federal funding for reclamation of AML sites in conjunction with economic and community development and reuse goals.  You will learn more about this program in Module 5, when we hear from “Likely Partners,” but you should be aware that it is a potential source of funding for watershed improvement projects that assist with the goals of the pilot program.</a:t>
            </a:r>
          </a:p>
          <a:p>
            <a:endParaRPr lang="en-US" b="1" dirty="0"/>
          </a:p>
          <a:p>
            <a:r>
              <a:rPr lang="en-US" b="1" dirty="0"/>
              <a:t>Kentucky Abandoned Mine Land (AML) Projects</a:t>
            </a:r>
          </a:p>
          <a:p>
            <a:r>
              <a:rPr lang="en-US" dirty="0"/>
              <a:t>Under the authority of Title IV of the </a:t>
            </a:r>
            <a:r>
              <a:rPr lang="en-US" dirty="0">
                <a:hlinkClick r:id="rId3"/>
              </a:rPr>
              <a:t>Surface Mining Control and Reclamation Act of 1977 (SMCRA)</a:t>
            </a:r>
            <a:r>
              <a:rPr lang="en-US" dirty="0"/>
              <a:t>, the Office of Surface Mining, Reclamation and Enforcement (OSMRE) provides Kentucky with federal financial assistance through annual construction grants for </a:t>
            </a:r>
            <a:r>
              <a:rPr lang="en-US" dirty="0">
                <a:hlinkClick r:id="rId4"/>
              </a:rPr>
              <a:t>Abandoned Mine Land (AML)</a:t>
            </a:r>
            <a:r>
              <a:rPr lang="en-US" dirty="0"/>
              <a:t> projects to reclaim and restore land and water resources adversely affected by eligible coal mining operations. Kentucky submits project proposals to OSMRE throughout the year for OSMRE "authorization to proceed with construction activity" (ATP), after which Kentucky may begin construction contracting and accomplish actual reclamation work to remedy an AML problem.</a:t>
            </a:r>
          </a:p>
          <a:p>
            <a:endParaRPr lang="en-US" dirty="0"/>
          </a:p>
          <a:p>
            <a:r>
              <a:rPr lang="en-US" dirty="0"/>
              <a:t>Resource: Kentucky Energy and Environment Cabinet Abandoned Mine Lane Homeowner and Development Guide, 2016</a:t>
            </a:r>
          </a:p>
          <a:p>
            <a:r>
              <a:rPr lang="en-US" dirty="0">
                <a:hlinkClick r:id="rId5"/>
              </a:rPr>
              <a:t>https://eec.ky.gov/Natural-Resources/Mining/Abandoned-Mine-Lands/Documents/AML_Development_Guide.pdf</a:t>
            </a:r>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40</a:t>
            </a:fld>
            <a:endParaRPr lang="en-US"/>
          </a:p>
        </p:txBody>
      </p:sp>
    </p:spTree>
    <p:extLst>
      <p:ext uri="{BB962C8B-B14F-4D97-AF65-F5344CB8AC3E}">
        <p14:creationId xmlns:p14="http://schemas.microsoft.com/office/powerpoint/2010/main" val="2898855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Octavia Church AML Project reclaimed a sidehill refuse area of approximately 6 acres, which was situated near Octavia Church and threatened motorists on the adjacent road in eastern Pike County. </a:t>
            </a:r>
          </a:p>
          <a:p>
            <a:endParaRPr lang="en-US" dirty="0"/>
          </a:p>
          <a:p>
            <a:r>
              <a:rPr lang="en-US" dirty="0"/>
              <a:t>During heavy rains, coal refuse washed into and blocked the roadside stream, causing sediment and water to flow onto the road surface. This increased the risk of accidents, as well as increased needed maintenance by road crews. </a:t>
            </a:r>
          </a:p>
          <a:p>
            <a:endParaRPr lang="en-US" dirty="0"/>
          </a:p>
          <a:p>
            <a:r>
              <a:rPr lang="en-US" dirty="0"/>
              <a:t>The sediment also increased maintenance costs at downstream culverts and bridges, and was an environmental problem. </a:t>
            </a:r>
          </a:p>
          <a:p>
            <a:endParaRPr lang="en-US" dirty="0"/>
          </a:p>
          <a:p>
            <a:r>
              <a:rPr lang="en-US" dirty="0"/>
              <a:t>An existing sediment pond was cleaned out and the </a:t>
            </a:r>
            <a:r>
              <a:rPr lang="en-US" dirty="0" err="1"/>
              <a:t>the</a:t>
            </a:r>
            <a:r>
              <a:rPr lang="en-US" dirty="0"/>
              <a:t> dam spillway was repaired.</a:t>
            </a:r>
          </a:p>
          <a:p>
            <a:endParaRPr lang="en-US" dirty="0"/>
          </a:p>
          <a:p>
            <a:r>
              <a:rPr lang="en-US" dirty="0"/>
              <a:t>A berm along the edge of the creek and diversion ditches lined with rock or erosion control blankets were constructed to route runoff to the sediment pond.</a:t>
            </a:r>
          </a:p>
          <a:p>
            <a:endParaRPr lang="en-US" dirty="0"/>
          </a:p>
          <a:p>
            <a:r>
              <a:rPr lang="en-US" dirty="0"/>
              <a:t>Coal refuse was removed from the creek banks. </a:t>
            </a:r>
          </a:p>
          <a:p>
            <a:endParaRPr lang="en-US" dirty="0"/>
          </a:p>
          <a:p>
            <a:r>
              <a:rPr lang="en-US" dirty="0"/>
              <a:t>After all marketable coal refuse was removed, the remaining refuse was covered with topsoil at least 2-feet deep. </a:t>
            </a:r>
          </a:p>
          <a:p>
            <a:endParaRPr lang="en-US" dirty="0"/>
          </a:p>
          <a:p>
            <a:r>
              <a:rPr lang="en-US" dirty="0"/>
              <a:t>Drainage was further controlled with hay bales, berms and diversion ditches, and the areas was revegetated.</a:t>
            </a:r>
          </a:p>
          <a:p>
            <a:endParaRPr lang="en-US" dirty="0">
              <a:hlinkClick r:id="rId3"/>
            </a:endParaRPr>
          </a:p>
          <a:p>
            <a:r>
              <a:rPr lang="en-US" dirty="0">
                <a:hlinkClick r:id="rId3"/>
              </a:rPr>
              <a:t>https://eec.ky.gov/Natural-Resources/Mining/Abandoned-Mine-Lands/projects/Pages/Octavia_Church.aspx</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41</a:t>
            </a:fld>
            <a:endParaRPr lang="en-US"/>
          </a:p>
        </p:txBody>
      </p:sp>
    </p:spTree>
    <p:extLst>
      <p:ext uri="{BB962C8B-B14F-4D97-AF65-F5344CB8AC3E}">
        <p14:creationId xmlns:p14="http://schemas.microsoft.com/office/powerpoint/2010/main" val="520991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Acid mine drainage from coal mines had decimated aquatic life in a 4-mile stretch of Rock Creek in McCreary County. The upper portion of the creek was considered a wild and outstanding natural resource water.  But, the lower portion was suffering from acid mine drainage from over 40 coal mine portals and coal refuse dumps, which severely impacted aquatic life.  This lower segment was listed on the 1990 303d list for nonsupport of aquatic life and swimming.</a:t>
            </a:r>
          </a:p>
          <a:p>
            <a:endParaRPr lang="en-US" dirty="0"/>
          </a:p>
          <a:p>
            <a:r>
              <a:rPr lang="en-US" dirty="0"/>
              <a:t>Best management practices (BMPs) installed in the Rock Creek watershed included </a:t>
            </a:r>
            <a:r>
              <a:rPr lang="en-US" b="1" dirty="0"/>
              <a:t>removal of coal refuse from streambank areas, open limestone channels and a vertical flow wetland system.  Water in the creek was further treated with limestone sand.</a:t>
            </a:r>
          </a:p>
          <a:p>
            <a:endParaRPr lang="en-US" b="1" dirty="0"/>
          </a:p>
          <a:p>
            <a:r>
              <a:rPr lang="en-US" dirty="0"/>
              <a:t>A 319h grant provided funding for the construction of the open limestone beds and the removal of coal refuse from the streambanks.  Other funding was obtained from the Appalachian Clean Streams Initiative, Eastern Kentucky PRIDE/NOAA, Kentucky AML and USGS.</a:t>
            </a:r>
          </a:p>
          <a:p>
            <a:endParaRPr lang="en-US" dirty="0"/>
          </a:p>
          <a:p>
            <a:r>
              <a:rPr lang="en-US" dirty="0"/>
              <a:t>These practices decreased acid and sediment loading to the creek and enabled areas that previously could not support fish to host diverse fish populations.</a:t>
            </a:r>
          </a:p>
          <a:p>
            <a:endParaRPr lang="en-US" dirty="0"/>
          </a:p>
          <a:p>
            <a:r>
              <a:rPr lang="en-US" dirty="0"/>
              <a:t>In 2002, the lower 4-mile segment of Rock Creek was reclassified from nonsupport to partial support for both aquatic life and swimming on Kentucky’s 303(d) list of impaired waters.  Acid loading to the receiving waterbody of Big South Fork of the Cumberland River was also dramatically reduced.</a:t>
            </a:r>
          </a:p>
          <a:p>
            <a:endParaRPr lang="en-US" dirty="0">
              <a:hlinkClick r:id="rId3"/>
            </a:endParaRPr>
          </a:p>
          <a:p>
            <a:r>
              <a:rPr lang="en-US" dirty="0">
                <a:hlinkClick r:id="rId3"/>
              </a:rPr>
              <a:t>https://www.epa.gov/sites/production/files/2015-11/documents/ky_rock.pdf</a:t>
            </a:r>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42</a:t>
            </a:fld>
            <a:endParaRPr lang="en-US"/>
          </a:p>
        </p:txBody>
      </p:sp>
    </p:spTree>
    <p:extLst>
      <p:ext uri="{BB962C8B-B14F-4D97-AF65-F5344CB8AC3E}">
        <p14:creationId xmlns:p14="http://schemas.microsoft.com/office/powerpoint/2010/main" val="3338066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project we will mention is especially creative and serves as a great teaching tool for the public.  The 35-acre AMD and Art Park is located in a mined area of southwestern Pennsylvania.  The AMD flows into the park with a pH of 2.8 and exits at about with a pH of about 6.5.</a:t>
            </a:r>
          </a:p>
          <a:p>
            <a:endParaRPr lang="en-US" dirty="0"/>
          </a:p>
          <a:p>
            <a:r>
              <a:rPr lang="en-US" dirty="0"/>
              <a:t>One section of the park is devoted to the wetland treatment cells and ponds of the AMD treatment system.</a:t>
            </a:r>
          </a:p>
          <a:p>
            <a:endParaRPr lang="en-US" dirty="0"/>
          </a:p>
          <a:p>
            <a:r>
              <a:rPr lang="en-US" dirty="0"/>
              <a:t>An accompanying Litmus Garden functions as a visual representation of the changing acidity of the water.  </a:t>
            </a:r>
          </a:p>
          <a:p>
            <a:pPr marL="171450" indent="-171450">
              <a:buFont typeface="Arial" panose="020B0604020202020204" pitchFamily="34" charset="0"/>
              <a:buChar char="•"/>
            </a:pPr>
            <a:r>
              <a:rPr lang="en-US" dirty="0"/>
              <a:t>As the water moves through the treatment system, it undergoes a visual transition from the red-orange AMD to the blue-green color of clean water.</a:t>
            </a:r>
          </a:p>
          <a:p>
            <a:endParaRPr lang="en-US" dirty="0"/>
          </a:p>
          <a:p>
            <a:pPr marL="171450" indent="-171450">
              <a:buFont typeface="Arial" panose="020B0604020202020204" pitchFamily="34" charset="0"/>
              <a:buChar char="•"/>
            </a:pPr>
            <a:r>
              <a:rPr lang="en-US" dirty="0"/>
              <a:t>Small groves or bands of thirteen native tree species were chosen for their autumn foliage colors that turn deep red around Pond 1 and grade through orange and yellow to blue-green at the end of the treatment system in Pond 6, creating a visual reflection of improved water quality.</a:t>
            </a:r>
          </a:p>
          <a:p>
            <a:endParaRPr lang="en-US" dirty="0"/>
          </a:p>
          <a:p>
            <a:r>
              <a:rPr lang="en-US" dirty="0"/>
              <a:t>Another area, called the History Wetland educates about the site’s previous use as a coal mine.</a:t>
            </a:r>
          </a:p>
          <a:p>
            <a:endParaRPr lang="en-US" dirty="0"/>
          </a:p>
          <a:p>
            <a:r>
              <a:rPr lang="en-US" dirty="0"/>
              <a:t>And, another section is being developed as a recreation area with sports fields and a pavilion.</a:t>
            </a:r>
          </a:p>
          <a:p>
            <a:endParaRPr lang="en-US" dirty="0"/>
          </a:p>
          <a:p>
            <a:r>
              <a:rPr lang="en-US" dirty="0"/>
              <a:t>More info at </a:t>
            </a:r>
            <a:r>
              <a:rPr lang="en-US" dirty="0">
                <a:hlinkClick r:id="rId3"/>
              </a:rPr>
              <a:t>https://www.amdandart.info/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43</a:t>
            </a:fld>
            <a:endParaRPr lang="en-US"/>
          </a:p>
        </p:txBody>
      </p:sp>
    </p:spTree>
    <p:extLst>
      <p:ext uri="{BB962C8B-B14F-4D97-AF65-F5344CB8AC3E}">
        <p14:creationId xmlns:p14="http://schemas.microsoft.com/office/powerpoint/2010/main" val="3010406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supplemental resource for Watershed Groups from West Virginia DEP has valuable additional guidance for those who are looking </a:t>
            </a:r>
            <a:r>
              <a:rPr lang="en-US"/>
              <a:t>for ways </a:t>
            </a:r>
            <a:r>
              <a:rPr lang="en-US" dirty="0"/>
              <a:t>to proactively address mine runoff problems.</a:t>
            </a:r>
          </a:p>
        </p:txBody>
      </p:sp>
      <p:sp>
        <p:nvSpPr>
          <p:cNvPr id="4" name="Slide Number Placeholder 3"/>
          <p:cNvSpPr>
            <a:spLocks noGrp="1"/>
          </p:cNvSpPr>
          <p:nvPr>
            <p:ph type="sldNum" sz="quarter" idx="5"/>
          </p:nvPr>
        </p:nvSpPr>
        <p:spPr/>
        <p:txBody>
          <a:bodyPr/>
          <a:lstStyle/>
          <a:p>
            <a:fld id="{74F3BD3B-A447-4BEC-9455-E113E8A4BC0B}" type="slidenum">
              <a:rPr lang="en-US" smtClean="0"/>
              <a:t>44</a:t>
            </a:fld>
            <a:endParaRPr lang="en-US"/>
          </a:p>
        </p:txBody>
      </p:sp>
    </p:spTree>
    <p:extLst>
      <p:ext uri="{BB962C8B-B14F-4D97-AF65-F5344CB8AC3E}">
        <p14:creationId xmlns:p14="http://schemas.microsoft.com/office/powerpoint/2010/main" val="274261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types of mining, but the main two categories employed in Kentucky are </a:t>
            </a:r>
            <a:r>
              <a:rPr lang="en-US" b="1" dirty="0"/>
              <a:t>surface mining and underground mining</a:t>
            </a:r>
            <a:r>
              <a:rPr lang="en-US" dirty="0"/>
              <a:t>.  The mining method is largely dependent on the geology of the coal deposit.</a:t>
            </a:r>
          </a:p>
          <a:p>
            <a:endParaRPr lang="en-US" dirty="0"/>
          </a:p>
          <a:p>
            <a:r>
              <a:rPr lang="en-US" dirty="0"/>
              <a:t>Surface mining is employed when the coal deposit is (obviously!) near the surface of the land.  This type of mining can recover larger percentages of coal seams and can cover broad expanses of land using a variety of large-scale equipment.  (see graphic)</a:t>
            </a:r>
          </a:p>
          <a:p>
            <a:endParaRPr lang="en-US" dirty="0"/>
          </a:p>
          <a:p>
            <a:r>
              <a:rPr lang="en-US" dirty="0"/>
              <a:t>The general surface mining process includes the following steps:</a:t>
            </a:r>
          </a:p>
          <a:p>
            <a:pPr marL="234841" indent="-234841">
              <a:buAutoNum type="arabicParenR"/>
            </a:pPr>
            <a:r>
              <a:rPr lang="en-US" dirty="0"/>
              <a:t>The overburden of rock and soil is broken up using explosives, then removed using draglines or by shovel and truck.</a:t>
            </a:r>
          </a:p>
          <a:p>
            <a:pPr marL="234841" indent="-234841">
              <a:buAutoNum type="arabicParenR"/>
            </a:pPr>
            <a:r>
              <a:rPr lang="en-US" dirty="0"/>
              <a:t>Once the coal seam is exposed, it is drilled, fractured and mined in strips.</a:t>
            </a:r>
          </a:p>
          <a:p>
            <a:pPr marL="234841" indent="-234841">
              <a:buAutoNum type="arabicParenR"/>
            </a:pPr>
            <a:r>
              <a:rPr lang="en-US" dirty="0"/>
              <a:t>The coal is then loaded on to large trucks or conveyors to be carried away to a coal preparation plant or for direct use.</a:t>
            </a:r>
          </a:p>
          <a:p>
            <a:endParaRPr lang="en-US" dirty="0"/>
          </a:p>
          <a:p>
            <a:endParaRPr lang="en-US" dirty="0"/>
          </a:p>
          <a:p>
            <a:r>
              <a:rPr lang="en-US" dirty="0"/>
              <a:t>Sources: </a:t>
            </a:r>
          </a:p>
          <a:p>
            <a:r>
              <a:rPr lang="en-US" dirty="0"/>
              <a:t>worldcoal.org/coal/coal-mining </a:t>
            </a:r>
          </a:p>
          <a:p>
            <a:r>
              <a:rPr lang="en-US" dirty="0">
                <a:hlinkClick r:id="rId3"/>
              </a:rPr>
              <a:t>https://www.epa.gov/sc-mining/basic-information-about-surface-coal-mining-appalachia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5</a:t>
            </a:fld>
            <a:endParaRPr lang="en-US"/>
          </a:p>
        </p:txBody>
      </p:sp>
    </p:spTree>
    <p:extLst>
      <p:ext uri="{BB962C8B-B14F-4D97-AF65-F5344CB8AC3E}">
        <p14:creationId xmlns:p14="http://schemas.microsoft.com/office/powerpoint/2010/main" val="388288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As part of the rehabilitation and reclamation process, stored overburden and soils are replaced to </a:t>
            </a:r>
            <a:r>
              <a:rPr lang="en-US" b="1" dirty="0"/>
              <a:t>approximate original land contours </a:t>
            </a:r>
            <a:r>
              <a:rPr lang="en-US" dirty="0"/>
              <a:t>while mining is ongoing or soon afterward.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soils may then need to be “ripped” to reduce compaction before planting with grasses, trees or other vegetation.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main types of underground mining are room-and-pillar and longwall mining.  In room-and-pillar, a network of “rooms” are cut into the coal seams, leaving behind “pillars” of coal to support the roof.  Longwall mining removes the entire face of a coal seam section using mechanical shearers.  The face can range from about 100 to 350 meters.  Temporary, hydraulic supports hold up the roof of the seam while coal is being extracted.  Once mining is complete, the roof is allowed to collapse.</a:t>
            </a:r>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6</a:t>
            </a:fld>
            <a:endParaRPr lang="en-US"/>
          </a:p>
        </p:txBody>
      </p:sp>
    </p:spTree>
    <p:extLst>
      <p:ext uri="{BB962C8B-B14F-4D97-AF65-F5344CB8AC3E}">
        <p14:creationId xmlns:p14="http://schemas.microsoft.com/office/powerpoint/2010/main" val="178489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Mining activities can have varied and long-lasting impacts on water quality.  </a:t>
            </a:r>
          </a:p>
          <a:p>
            <a:endParaRPr lang="en-US" dirty="0"/>
          </a:p>
          <a:p>
            <a:r>
              <a:rPr lang="en-US" dirty="0"/>
              <a:t>Drainage from mined lands can contribute high levels of </a:t>
            </a:r>
            <a:r>
              <a:rPr lang="en-US" b="1" dirty="0"/>
              <a:t>metals, such as iron, manganese, aluminum, arsenic, copper and lead to receiving waterbodies</a:t>
            </a:r>
            <a:r>
              <a:rPr lang="en-US" dirty="0"/>
              <a:t>.</a:t>
            </a:r>
          </a:p>
          <a:p>
            <a:endParaRPr lang="en-US" dirty="0"/>
          </a:p>
          <a:p>
            <a:r>
              <a:rPr lang="en-US" dirty="0"/>
              <a:t>These </a:t>
            </a:r>
            <a:r>
              <a:rPr lang="en-US" b="1" dirty="0"/>
              <a:t>metals and other contaminants can raise the conductivity </a:t>
            </a:r>
            <a:r>
              <a:rPr lang="en-US" dirty="0"/>
              <a:t>of the water, harming aquatic life.</a:t>
            </a:r>
          </a:p>
          <a:p>
            <a:endParaRPr lang="en-US" dirty="0"/>
          </a:p>
          <a:p>
            <a:r>
              <a:rPr lang="en-US" dirty="0"/>
              <a:t>The </a:t>
            </a:r>
            <a:r>
              <a:rPr lang="en-US" b="1" dirty="0"/>
              <a:t>oxidation of ferric sulfide (FeS2) and other substances can result in acid mine drainage </a:t>
            </a:r>
            <a:r>
              <a:rPr lang="en-US" dirty="0"/>
              <a:t>with very low pH levels.  A low pH is harmful to aquatic life, as well as other life forms that come in contact with it.</a:t>
            </a:r>
          </a:p>
          <a:p>
            <a:endParaRPr lang="en-US" dirty="0"/>
          </a:p>
          <a:p>
            <a:r>
              <a:rPr lang="en-US" b="1" dirty="0"/>
              <a:t>Sulfate </a:t>
            </a:r>
            <a:r>
              <a:rPr lang="en-US" dirty="0"/>
              <a:t>is also typically associated with coal resources in Kentucky and runoff from mined sites can carry high concentrations into waterways.  </a:t>
            </a:r>
          </a:p>
          <a:p>
            <a:r>
              <a:rPr lang="en-US" dirty="0"/>
              <a:t>Sulfate can bond with water to form sulfuric acid, which can further lower the water’s </a:t>
            </a:r>
            <a:r>
              <a:rPr lang="en-US" dirty="0" err="1"/>
              <a:t>pH.</a:t>
            </a:r>
            <a:r>
              <a:rPr lang="en-US" dirty="0"/>
              <a:t>  </a:t>
            </a:r>
          </a:p>
          <a:p>
            <a:r>
              <a:rPr lang="en-US" dirty="0"/>
              <a:t>High sulfate concentrations can also cause drinking water to have a bitter taste and may have a slight laxative effect.  Other animals, such as cattle, are also sensitive to high levels of sulfate in water.  Sulfate levels about 250 mg/L can corrode metal plumbing, especially copper pipes.  So, less corrosive options, such as plastic piping, are often used in these areas.</a:t>
            </a:r>
          </a:p>
          <a:p>
            <a:endParaRPr lang="en-US" dirty="0"/>
          </a:p>
          <a:p>
            <a:r>
              <a:rPr lang="en-US" dirty="0"/>
              <a:t>And, like construction and forestry operations, mining disturbs large areas of </a:t>
            </a:r>
            <a:r>
              <a:rPr lang="en-US" b="1" dirty="0"/>
              <a:t>soil and sediment </a:t>
            </a:r>
            <a:r>
              <a:rPr lang="en-US" dirty="0"/>
              <a:t>that can be carried to nearby waters.</a:t>
            </a:r>
          </a:p>
        </p:txBody>
      </p:sp>
      <p:sp>
        <p:nvSpPr>
          <p:cNvPr id="4" name="Slide Number Placeholder 3"/>
          <p:cNvSpPr>
            <a:spLocks noGrp="1"/>
          </p:cNvSpPr>
          <p:nvPr>
            <p:ph type="sldNum" sz="quarter" idx="5"/>
          </p:nvPr>
        </p:nvSpPr>
        <p:spPr/>
        <p:txBody>
          <a:bodyPr/>
          <a:lstStyle/>
          <a:p>
            <a:fld id="{74F3BD3B-A447-4BEC-9455-E113E8A4BC0B}" type="slidenum">
              <a:rPr lang="en-US" smtClean="0"/>
              <a:t>7</a:t>
            </a:fld>
            <a:endParaRPr lang="en-US"/>
          </a:p>
        </p:txBody>
      </p:sp>
    </p:spTree>
    <p:extLst>
      <p:ext uri="{BB962C8B-B14F-4D97-AF65-F5344CB8AC3E}">
        <p14:creationId xmlns:p14="http://schemas.microsoft.com/office/powerpoint/2010/main" val="409381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taken from a USEPA document, lists categories of mining activities with some of the expected pollutants and their sources.</a:t>
            </a:r>
          </a:p>
          <a:p>
            <a:endParaRPr lang="en-US" dirty="0"/>
          </a:p>
          <a:p>
            <a:r>
              <a:rPr lang="en-US" dirty="0"/>
              <a:t>Dust, total suspended solids, turbidity and pH are common to most of the activities.  Oil, fuels and other chemicals are contributed by equipment use and maintenance activities.</a:t>
            </a:r>
          </a:p>
          <a:p>
            <a:endParaRPr lang="en-US" dirty="0"/>
          </a:p>
          <a:p>
            <a:r>
              <a:rPr lang="en-US" dirty="0"/>
              <a:t>Source: </a:t>
            </a:r>
          </a:p>
          <a:p>
            <a:r>
              <a:rPr lang="en-US" dirty="0">
                <a:hlinkClick r:id="rId3"/>
              </a:rPr>
              <a:t>https://www.epa.gov/sites/production/files/2015-10/documents/sector_h_coalmines.pdf</a:t>
            </a:r>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8</a:t>
            </a:fld>
            <a:endParaRPr lang="en-US"/>
          </a:p>
        </p:txBody>
      </p:sp>
    </p:spTree>
    <p:extLst>
      <p:ext uri="{BB962C8B-B14F-4D97-AF65-F5344CB8AC3E}">
        <p14:creationId xmlns:p14="http://schemas.microsoft.com/office/powerpoint/2010/main" val="185477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laws that apply to coal mining activities, but we will just cover a few of the more important ones that relate to water quality protection.</a:t>
            </a:r>
          </a:p>
          <a:p>
            <a:endParaRPr lang="en-US" dirty="0"/>
          </a:p>
          <a:p>
            <a:r>
              <a:rPr lang="en-US" b="1" dirty="0"/>
              <a:t>The Surface Mining Control and Reclamation Act (SMCRA) was passed in 1977 with dual goals of promoting coal mining to provide the country with this fuel source, while also minimizing the environmental impacts of the mining process.</a:t>
            </a:r>
          </a:p>
          <a:p>
            <a:endParaRPr lang="en-US" b="1" dirty="0"/>
          </a:p>
          <a:p>
            <a:r>
              <a:rPr lang="en-US" b="1" dirty="0"/>
              <a:t>SMCRA addresses erosion and control measures as they relate to hydrologic balance, sediment control and water discharges.</a:t>
            </a:r>
          </a:p>
          <a:p>
            <a:endParaRPr lang="en-US" dirty="0"/>
          </a:p>
          <a:p>
            <a:r>
              <a:rPr lang="en-US" dirty="0"/>
              <a:t>In Kentucky, the Division of Mine Reclamation and Enforcement (DMRE) is responsible for inspecting all surface and underground coal mining permits in the state to assure compliance with SMCRA.</a:t>
            </a:r>
          </a:p>
          <a:p>
            <a:endParaRPr lang="en-US" dirty="0"/>
          </a:p>
          <a:p>
            <a:r>
              <a:rPr lang="en-US" dirty="0"/>
              <a:t>The DMRE is also responsible for regulating and enforcing the surface mining reclamation laws for non-coal mining sites in the state, including limestone, sand, gravel, shale and the surface effects of dredging river sand and gravel.</a:t>
            </a:r>
            <a:br>
              <a:rPr lang="en-US" dirty="0"/>
            </a:br>
            <a:endParaRPr lang="en-US" dirty="0"/>
          </a:p>
          <a:p>
            <a:r>
              <a:rPr lang="en-US" dirty="0"/>
              <a:t>DMRE works closely with two other agencies within Kentucky’s Department for Natural Resources (DNR), the Division of Mine Permits and the Division of Abandoned Mine Lands to ensure that all established standards of operation are addressed and that the public and the environment are protected.</a:t>
            </a:r>
          </a:p>
          <a:p>
            <a:endParaRPr lang="en-US" dirty="0"/>
          </a:p>
          <a:p>
            <a:endParaRPr lang="en-US" dirty="0"/>
          </a:p>
        </p:txBody>
      </p:sp>
      <p:sp>
        <p:nvSpPr>
          <p:cNvPr id="4" name="Slide Number Placeholder 3"/>
          <p:cNvSpPr>
            <a:spLocks noGrp="1"/>
          </p:cNvSpPr>
          <p:nvPr>
            <p:ph type="sldNum" sz="quarter" idx="5"/>
          </p:nvPr>
        </p:nvSpPr>
        <p:spPr/>
        <p:txBody>
          <a:bodyPr/>
          <a:lstStyle/>
          <a:p>
            <a:fld id="{74F3BD3B-A447-4BEC-9455-E113E8A4BC0B}" type="slidenum">
              <a:rPr lang="en-US" smtClean="0"/>
              <a:t>9</a:t>
            </a:fld>
            <a:endParaRPr lang="en-US"/>
          </a:p>
        </p:txBody>
      </p:sp>
    </p:spTree>
    <p:extLst>
      <p:ext uri="{BB962C8B-B14F-4D97-AF65-F5344CB8AC3E}">
        <p14:creationId xmlns:p14="http://schemas.microsoft.com/office/powerpoint/2010/main" val="1476525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9"/>
            <a:ext cx="7772400" cy="1470025"/>
          </a:xfrm>
        </p:spPr>
        <p:txBody>
          <a:bodyPr>
            <a:normAutofit/>
          </a:bodyPr>
          <a:lstStyle>
            <a:lvl1pPr>
              <a:defRPr sz="3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746" y="287844"/>
            <a:ext cx="6929342"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88446" y="287844"/>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55386" y="6129864"/>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1" y="6193392"/>
            <a:ext cx="8248475" cy="173124"/>
          </a:xfrm>
          <a:prstGeom prst="rect">
            <a:avLst/>
          </a:prstGeom>
          <a:noFill/>
        </p:spPr>
        <p:txBody>
          <a:bodyPr wrap="square" rtlCol="0">
            <a:spAutoFit/>
          </a:bodyPr>
          <a:lstStyle/>
          <a:p>
            <a:r>
              <a:rPr lang="en-US" sz="525" dirty="0">
                <a:latin typeface="Avenir Next Regular"/>
              </a:rPr>
              <a:t>Watershed</a:t>
            </a:r>
            <a:r>
              <a:rPr lang="en-US" sz="525"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525" dirty="0">
              <a:latin typeface="Avenir Next Regular"/>
            </a:endParaRPr>
          </a:p>
        </p:txBody>
      </p:sp>
      <p:sp>
        <p:nvSpPr>
          <p:cNvPr id="4" name="Rectangle 3"/>
          <p:cNvSpPr/>
          <p:nvPr userDrawn="1"/>
        </p:nvSpPr>
        <p:spPr>
          <a:xfrm>
            <a:off x="601911" y="5655116"/>
            <a:ext cx="2650655" cy="173124"/>
          </a:xfrm>
          <a:prstGeom prst="rect">
            <a:avLst/>
          </a:prstGeom>
          <a:noFill/>
        </p:spPr>
        <p:txBody>
          <a:bodyPr wrap="square" rtlCol="0">
            <a:spAutoFit/>
          </a:bodyPr>
          <a:lstStyle/>
          <a:p>
            <a:pPr lvl="0"/>
            <a:r>
              <a:rPr lang="en-US" sz="525" dirty="0">
                <a:latin typeface="Avenir Next Regular"/>
              </a:rPr>
              <a:t>Watershed image via</a:t>
            </a:r>
            <a:r>
              <a:rPr lang="en-US" sz="525" baseline="0" dirty="0">
                <a:latin typeface="Avenir Next Regular"/>
              </a:rPr>
              <a:t> </a:t>
            </a:r>
            <a:r>
              <a:rPr lang="en-US" sz="525" dirty="0">
                <a:latin typeface="Avenir Next Regular"/>
              </a:rPr>
              <a:t>http://ian.umces.edu</a:t>
            </a:r>
          </a:p>
        </p:txBody>
      </p:sp>
    </p:spTree>
    <p:extLst>
      <p:ext uri="{BB962C8B-B14F-4D97-AF65-F5344CB8AC3E}">
        <p14:creationId xmlns:p14="http://schemas.microsoft.com/office/powerpoint/2010/main" val="2477952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56424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4" y="274638"/>
            <a:ext cx="6927706"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75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7" y="274638"/>
            <a:ext cx="6956903"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79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77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2832585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379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1572272"/>
            <a:ext cx="3008313" cy="11620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734322"/>
            <a:ext cx="3008313" cy="3391840"/>
          </a:xfrm>
        </p:spPr>
        <p:txBody>
          <a:bodyPr/>
          <a:lstStyle>
            <a:lvl1pPr marL="0" indent="0">
              <a:buNone/>
              <a:defRPr sz="10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596594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848878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794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1987127" y="1600202"/>
            <a:ext cx="3196675"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2"/>
            <a:ext cx="3200616"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703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2" y="274638"/>
            <a:ext cx="8225327" cy="1143000"/>
          </a:xfrm>
        </p:spPr>
        <p:txBody>
          <a:bodyPr>
            <a:noAutofit/>
          </a:bodyPr>
          <a:lstStyle>
            <a:lvl1pPr algn="l">
              <a:defRPr sz="3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3"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88"/>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80161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4" y="274638"/>
            <a:ext cx="672559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3924" y="2174875"/>
            <a:ext cx="3192799"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067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5" y="274638"/>
            <a:ext cx="6946286"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3469040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4312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4285271" y="273050"/>
            <a:ext cx="4596299" cy="62415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445686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593049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86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0" y="274638"/>
            <a:ext cx="8470810" cy="1143000"/>
          </a:xfrm>
        </p:spPr>
        <p:txBody>
          <a:bodyPr>
            <a:noAutofit/>
          </a:bodyPr>
          <a:lstStyle>
            <a:lvl1pPr>
              <a:defRPr sz="2700"/>
            </a:lvl1pPr>
          </a:lstStyle>
          <a:p>
            <a:r>
              <a:rPr lang="en-US"/>
              <a:t>Click to edit Master title style</a:t>
            </a:r>
            <a:endParaRPr lang="en-US" dirty="0"/>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98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871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2" y="274638"/>
            <a:ext cx="8648299" cy="1143000"/>
          </a:xfrm>
        </p:spPr>
        <p:txBody>
          <a:bodyPr>
            <a:noAutofit/>
          </a:bodyPr>
          <a:lstStyle>
            <a:lvl1pPr>
              <a:defRPr sz="2700"/>
            </a:lvl1pPr>
          </a:lstStyle>
          <a:p>
            <a:r>
              <a:rPr lang="en-US"/>
              <a:t>Click to edit Master title style</a:t>
            </a:r>
            <a:endParaRPr lang="en-US" dirty="0"/>
          </a:p>
        </p:txBody>
      </p:sp>
    </p:spTree>
    <p:extLst>
      <p:ext uri="{BB962C8B-B14F-4D97-AF65-F5344CB8AC3E}">
        <p14:creationId xmlns:p14="http://schemas.microsoft.com/office/powerpoint/2010/main" val="1518834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449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0" y="274638"/>
            <a:ext cx="8470810" cy="1143000"/>
          </a:xfrm>
        </p:spPr>
        <p:txBody>
          <a:bodyPr>
            <a:noAutofit/>
          </a:bodyPr>
          <a:lstStyle>
            <a:lvl1pPr algn="l">
              <a:defRPr sz="2700"/>
            </a:lvl1pPr>
          </a:lstStyle>
          <a:p>
            <a:r>
              <a:rPr lang="en-US" dirty="0"/>
              <a:t>Click to edit Master title style</a:t>
            </a:r>
          </a:p>
        </p:txBody>
      </p:sp>
      <p:sp>
        <p:nvSpPr>
          <p:cNvPr id="3" name="Content Placeholder 2"/>
          <p:cNvSpPr>
            <a:spLocks noGrp="1"/>
          </p:cNvSpPr>
          <p:nvPr>
            <p:ph sz="half" idx="1"/>
          </p:nvPr>
        </p:nvSpPr>
        <p:spPr>
          <a:xfrm>
            <a:off x="276469" y="1600202"/>
            <a:ext cx="4112478"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2" y="1600202"/>
            <a:ext cx="4150979"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8"/>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662780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93949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41640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7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500" b="1" i="0">
                <a:latin typeface="Avenir Next Regular"/>
                <a:cs typeface="Avenir Next Regular"/>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9"/>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63052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2" y="274638"/>
            <a:ext cx="8648299" cy="1143000"/>
          </a:xfrm>
        </p:spPr>
        <p:txBody>
          <a:bodyPr>
            <a:noAutofit/>
          </a:bodyPr>
          <a:lstStyle>
            <a:lvl1pPr algn="l">
              <a:defRPr sz="2700"/>
            </a:lvl1pPr>
          </a:lstStyle>
          <a:p>
            <a:r>
              <a:rPr lang="en-US" dirty="0"/>
              <a:t>Click to edit Master title style</a:t>
            </a:r>
          </a:p>
        </p:txBody>
      </p:sp>
      <p:grpSp>
        <p:nvGrpSpPr>
          <p:cNvPr id="4" name="Group 3"/>
          <p:cNvGrpSpPr/>
          <p:nvPr userDrawn="1"/>
        </p:nvGrpSpPr>
        <p:grpSpPr>
          <a:xfrm>
            <a:off x="-12346" y="6366579"/>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8136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9"/>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506478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404027" y="273050"/>
            <a:ext cx="5477543" cy="606871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050">
                <a:solidFill>
                  <a:srgbClr val="0C377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6" name="TextBox 5"/>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47833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9"/>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0" name="TextBox 9"/>
          <p:cNvSpPr txBox="1"/>
          <p:nvPr userDrawn="1"/>
        </p:nvSpPr>
        <p:spPr>
          <a:xfrm>
            <a:off x="371506" y="6429469"/>
            <a:ext cx="3070434" cy="300082"/>
          </a:xfrm>
          <a:prstGeom prst="rect">
            <a:avLst/>
          </a:prstGeom>
          <a:noFill/>
        </p:spPr>
        <p:txBody>
          <a:bodyPr wrap="square" rtlCol="0">
            <a:spAutoFit/>
          </a:bodyPr>
          <a:lstStyle/>
          <a:p>
            <a:r>
              <a:rPr lang="en-US" sz="1350"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863828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9"/>
            <a:ext cx="7772400" cy="1470025"/>
          </a:xfrm>
        </p:spPr>
        <p:txBody>
          <a:bodyPr>
            <a:normAutofit/>
          </a:bodyPr>
          <a:lstStyle>
            <a:lvl1pPr>
              <a:defRPr sz="3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81139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2405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p:txStyles>
    <p:titleStyle>
      <a:lvl1pPr algn="ctr" defTabSz="342900" rtl="0" eaLnBrk="1" latinLnBrk="0" hangingPunct="1">
        <a:spcBef>
          <a:spcPct val="0"/>
        </a:spcBef>
        <a:buNone/>
        <a:defRPr sz="3300" b="1" i="0" kern="1200">
          <a:solidFill>
            <a:schemeClr val="tx1"/>
          </a:solidFill>
          <a:latin typeface="Avenir Next Regular"/>
          <a:ea typeface="+mj-ea"/>
          <a:cs typeface="Avenir Next Regular"/>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Mercury Display"/>
          <a:ea typeface="+mn-ea"/>
          <a:cs typeface="Mercury Display"/>
        </a:defRPr>
      </a:lvl1pPr>
      <a:lvl2pPr marL="557213" indent="-214313" algn="l" defTabSz="342900" rtl="0" eaLnBrk="1" latinLnBrk="0" hangingPunct="1">
        <a:spcBef>
          <a:spcPct val="20000"/>
        </a:spcBef>
        <a:buFont typeface="Arial"/>
        <a:buChar char="–"/>
        <a:defRPr sz="2100" b="0" i="0" kern="1200">
          <a:solidFill>
            <a:schemeClr val="tx1"/>
          </a:solidFill>
          <a:latin typeface="Mercury Display"/>
          <a:ea typeface="+mn-ea"/>
          <a:cs typeface="Mercury Display"/>
        </a:defRPr>
      </a:lvl2pPr>
      <a:lvl3pPr marL="857250" indent="-171450" algn="l" defTabSz="342900" rtl="0" eaLnBrk="1" latinLnBrk="0" hangingPunct="1">
        <a:spcBef>
          <a:spcPct val="20000"/>
        </a:spcBef>
        <a:buFont typeface="Arial"/>
        <a:buChar char="•"/>
        <a:defRPr sz="1800" b="0" i="0" kern="1200">
          <a:solidFill>
            <a:schemeClr val="tx1"/>
          </a:solidFill>
          <a:latin typeface="Mercury Display"/>
          <a:ea typeface="+mn-ea"/>
          <a:cs typeface="Mercury Display"/>
        </a:defRPr>
      </a:lvl3pPr>
      <a:lvl4pPr marL="12001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ec.ky.gov/Environmental-Protection/Water/Reports/Reports/NPS9215-CoalBMPs.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hyperlink" Target="http://dep.wv.gov/WWE/Programs/nonptsource/Documents/Projects/OM_Manual.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AvenirNext LT Pro Bold" panose="020B0804020202020204" pitchFamily="34" charset="0"/>
              </a:rPr>
              <a:t>Watershed Academy</a:t>
            </a:r>
            <a:br>
              <a:rPr lang="en-US" sz="3600" dirty="0">
                <a:latin typeface="AvenirNext LT Pro Bold" panose="020B0804020202020204" pitchFamily="34" charset="0"/>
              </a:rPr>
            </a:br>
            <a:r>
              <a:rPr lang="en-US" sz="1500" dirty="0">
                <a:latin typeface="AvenirNext LT Pro Bold" panose="020B0804020202020204" pitchFamily="34" charset="0"/>
              </a:rPr>
              <a:t>Watershed Coordinator Training Series</a:t>
            </a:r>
            <a:endParaRPr lang="en-US" sz="3600" dirty="0">
              <a:latin typeface="AvenirNext LT Pro Bold" panose="020B0804020202020204" pitchFamily="34" charset="0"/>
            </a:endParaRPr>
          </a:p>
        </p:txBody>
      </p:sp>
      <p:sp>
        <p:nvSpPr>
          <p:cNvPr id="3" name="Subtitle 2"/>
          <p:cNvSpPr>
            <a:spLocks noGrp="1"/>
          </p:cNvSpPr>
          <p:nvPr>
            <p:ph type="subTitle" idx="1"/>
          </p:nvPr>
        </p:nvSpPr>
        <p:spPr>
          <a:xfrm>
            <a:off x="862149" y="4192607"/>
            <a:ext cx="7158445" cy="1386263"/>
          </a:xfrm>
          <a:solidFill>
            <a:schemeClr val="bg1">
              <a:alpha val="60000"/>
            </a:schemeClr>
          </a:solidFill>
        </p:spPr>
        <p:txBody>
          <a:bodyPr>
            <a:noAutofit/>
          </a:bodyPr>
          <a:lstStyle/>
          <a:p>
            <a:r>
              <a:rPr lang="en-US" sz="2100" b="1" dirty="0">
                <a:latin typeface="Mercury Display Semibold" panose="02000603080000020004" pitchFamily="50" charset="0"/>
              </a:rPr>
              <a:t>Land Use Impacts &amp; </a:t>
            </a:r>
          </a:p>
          <a:p>
            <a:r>
              <a:rPr lang="en-US" sz="2100" b="1" dirty="0">
                <a:latin typeface="Mercury Display Semibold" panose="02000603080000020004" pitchFamily="50" charset="0"/>
              </a:rPr>
              <a:t>Related Best Management Practices</a:t>
            </a:r>
          </a:p>
          <a:p>
            <a:r>
              <a:rPr lang="en-US" sz="2000" b="1" dirty="0">
                <a:latin typeface="Mercury Display Semibold" panose="02000603080000020004" pitchFamily="50" charset="0"/>
              </a:rPr>
              <a:t>7</a:t>
            </a:r>
            <a:r>
              <a:rPr lang="en-US" sz="2000" b="1">
                <a:latin typeface="Mercury Display Semibold" panose="02000603080000020004" pitchFamily="50" charset="0"/>
              </a:rPr>
              <a:t>. </a:t>
            </a:r>
            <a:r>
              <a:rPr lang="en-US" sz="2000" b="1" dirty="0">
                <a:latin typeface="Mercury Display Semibold" panose="02000603080000020004" pitchFamily="50" charset="0"/>
              </a:rPr>
              <a:t>Mining BMPs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9BC1-87AF-41CD-9CB3-59B0811409E9}"/>
              </a:ext>
            </a:extLst>
          </p:cNvPr>
          <p:cNvSpPr>
            <a:spLocks noGrp="1"/>
          </p:cNvSpPr>
          <p:nvPr>
            <p:ph type="title"/>
          </p:nvPr>
        </p:nvSpPr>
        <p:spPr>
          <a:xfrm>
            <a:off x="459336" y="241126"/>
            <a:ext cx="8225327" cy="995391"/>
          </a:xfrm>
        </p:spPr>
        <p:txBody>
          <a:bodyPr/>
          <a:lstStyle/>
          <a:p>
            <a:r>
              <a:rPr lang="en-US" sz="3600" dirty="0"/>
              <a:t>Mining Requirements for Water Quality Protection </a:t>
            </a:r>
          </a:p>
        </p:txBody>
      </p:sp>
      <p:sp>
        <p:nvSpPr>
          <p:cNvPr id="3" name="Content Placeholder 2">
            <a:extLst>
              <a:ext uri="{FF2B5EF4-FFF2-40B4-BE49-F238E27FC236}">
                <a16:creationId xmlns:a16="http://schemas.microsoft.com/office/drawing/2014/main" id="{EBC84E7E-68AD-42EB-BB7C-4A3ABDD78B6A}"/>
              </a:ext>
            </a:extLst>
          </p:cNvPr>
          <p:cNvSpPr>
            <a:spLocks noGrp="1"/>
          </p:cNvSpPr>
          <p:nvPr>
            <p:ph idx="1"/>
          </p:nvPr>
        </p:nvSpPr>
        <p:spPr>
          <a:xfrm>
            <a:off x="459336" y="1665027"/>
            <a:ext cx="8225327" cy="4951847"/>
          </a:xfrm>
        </p:spPr>
        <p:txBody>
          <a:bodyPr>
            <a:normAutofit lnSpcReduction="10000"/>
          </a:bodyPr>
          <a:lstStyle/>
          <a:p>
            <a:pPr marL="0" indent="0">
              <a:buNone/>
            </a:pPr>
            <a:r>
              <a:rPr lang="en-US" b="1" dirty="0"/>
              <a:t>General Mining Permit/Mining &amp; Reclamation Plan</a:t>
            </a:r>
          </a:p>
          <a:p>
            <a:pPr marL="0" indent="0">
              <a:buNone/>
            </a:pPr>
            <a:r>
              <a:rPr lang="en-US" i="1" dirty="0"/>
              <a:t>(KY Division of Mining and Reclamation Enforcement)</a:t>
            </a:r>
          </a:p>
          <a:p>
            <a:pPr marL="0" indent="0">
              <a:buNone/>
            </a:pPr>
            <a:endParaRPr lang="en-US" sz="1200" i="1" dirty="0"/>
          </a:p>
          <a:p>
            <a:pPr marL="0" indent="0">
              <a:buNone/>
            </a:pPr>
            <a:r>
              <a:rPr lang="en-US" b="1" dirty="0"/>
              <a:t>CWA 404 Permit </a:t>
            </a:r>
            <a:r>
              <a:rPr lang="en-US" i="1" dirty="0"/>
              <a:t>(U.S. Army Corps of Engineers)</a:t>
            </a:r>
          </a:p>
          <a:p>
            <a:pPr marL="0" indent="0">
              <a:buNone/>
            </a:pPr>
            <a:endParaRPr lang="en-US" sz="1200" b="1" dirty="0"/>
          </a:p>
          <a:p>
            <a:pPr marL="0" indent="0">
              <a:buNone/>
            </a:pPr>
            <a:r>
              <a:rPr lang="en-US" b="1" dirty="0"/>
              <a:t>401 Water Quality Certification </a:t>
            </a:r>
            <a:r>
              <a:rPr lang="en-US" dirty="0"/>
              <a:t>(</a:t>
            </a:r>
            <a:r>
              <a:rPr lang="en-US" i="1" dirty="0"/>
              <a:t>KY Division of Mining Permits)</a:t>
            </a:r>
          </a:p>
          <a:p>
            <a:pPr marL="0" indent="0">
              <a:buNone/>
            </a:pPr>
            <a:r>
              <a:rPr lang="en-US" sz="1200" i="1" dirty="0"/>
              <a:t>	</a:t>
            </a:r>
            <a:endParaRPr lang="en-US" sz="1200" dirty="0"/>
          </a:p>
          <a:p>
            <a:pPr marL="0" indent="0">
              <a:buNone/>
            </a:pPr>
            <a:r>
              <a:rPr lang="en-US" b="1" dirty="0"/>
              <a:t>Stream Restoration or Mitigation Plan</a:t>
            </a:r>
            <a:r>
              <a:rPr lang="en-US" dirty="0"/>
              <a:t> </a:t>
            </a:r>
            <a:r>
              <a:rPr lang="en-US" i="1" dirty="0"/>
              <a:t>(KY Division of Water)</a:t>
            </a:r>
            <a:endParaRPr lang="en-US" b="1" i="1" dirty="0"/>
          </a:p>
          <a:p>
            <a:pPr marL="0" indent="0">
              <a:buNone/>
            </a:pPr>
            <a:endParaRPr lang="en-US" sz="1200" b="1" dirty="0"/>
          </a:p>
          <a:p>
            <a:pPr marL="0" indent="0">
              <a:buNone/>
            </a:pPr>
            <a:r>
              <a:rPr lang="en-US" b="1" dirty="0"/>
              <a:t>Kentucky Pollutant Discharge Elimination System (KPDES) Permits</a:t>
            </a:r>
            <a:r>
              <a:rPr lang="en-US" dirty="0"/>
              <a:t> </a:t>
            </a:r>
            <a:r>
              <a:rPr lang="en-US" i="1" dirty="0"/>
              <a:t>(KY Division of Water, Surface Water Permits Branch)</a:t>
            </a:r>
          </a:p>
          <a:p>
            <a:pPr>
              <a:buFont typeface="Wingdings" panose="05000000000000000000" pitchFamily="2" charset="2"/>
              <a:buChar char="Ø"/>
            </a:pPr>
            <a:r>
              <a:rPr lang="en-US" i="1" dirty="0"/>
              <a:t>	DMRE checks for compliance, notifies KDOW if investigation 	and enforcement are needed</a:t>
            </a:r>
          </a:p>
          <a:p>
            <a:pPr marL="0" indent="0">
              <a:buNone/>
            </a:pPr>
            <a:r>
              <a:rPr lang="en-US" i="1" dirty="0"/>
              <a:t>		</a:t>
            </a:r>
            <a:endParaRPr lang="en-US" dirty="0"/>
          </a:p>
          <a:p>
            <a:pPr lvl="1"/>
            <a:endParaRPr lang="en-US" dirty="0"/>
          </a:p>
          <a:p>
            <a:pPr lvl="1"/>
            <a:endParaRPr lang="en-US" dirty="0"/>
          </a:p>
          <a:p>
            <a:pPr marL="342900" lvl="1" indent="0">
              <a:buNone/>
            </a:pPr>
            <a:endParaRPr lang="en-US" dirty="0"/>
          </a:p>
        </p:txBody>
      </p:sp>
      <p:pic>
        <p:nvPicPr>
          <p:cNvPr id="4" name="Picture 3">
            <a:extLst>
              <a:ext uri="{FF2B5EF4-FFF2-40B4-BE49-F238E27FC236}">
                <a16:creationId xmlns:a16="http://schemas.microsoft.com/office/drawing/2014/main" id="{EE49095A-9B3B-4E28-9625-E05BE76E88AF}"/>
              </a:ext>
            </a:extLst>
          </p:cNvPr>
          <p:cNvPicPr>
            <a:picLocks noChangeAspect="1"/>
          </p:cNvPicPr>
          <p:nvPr/>
        </p:nvPicPr>
        <p:blipFill>
          <a:blip r:embed="rId3"/>
          <a:stretch>
            <a:fillRect/>
          </a:stretch>
        </p:blipFill>
        <p:spPr>
          <a:xfrm>
            <a:off x="7296379" y="986290"/>
            <a:ext cx="1611353" cy="1611353"/>
          </a:xfrm>
          <a:prstGeom prst="rect">
            <a:avLst/>
          </a:prstGeom>
        </p:spPr>
      </p:pic>
    </p:spTree>
    <p:extLst>
      <p:ext uri="{BB962C8B-B14F-4D97-AF65-F5344CB8AC3E}">
        <p14:creationId xmlns:p14="http://schemas.microsoft.com/office/powerpoint/2010/main" val="252030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3BF9-D3D4-4E2B-A3BC-7F771BE88CF6}"/>
              </a:ext>
            </a:extLst>
          </p:cNvPr>
          <p:cNvSpPr>
            <a:spLocks noGrp="1"/>
          </p:cNvSpPr>
          <p:nvPr>
            <p:ph type="title"/>
          </p:nvPr>
        </p:nvSpPr>
        <p:spPr>
          <a:xfrm>
            <a:off x="461473" y="0"/>
            <a:ext cx="8225327" cy="1143000"/>
          </a:xfrm>
        </p:spPr>
        <p:txBody>
          <a:bodyPr/>
          <a:lstStyle/>
          <a:p>
            <a:r>
              <a:rPr lang="en-US" sz="4000" dirty="0"/>
              <a:t>Mining and Reclamation Plan</a:t>
            </a:r>
          </a:p>
        </p:txBody>
      </p:sp>
      <p:sp>
        <p:nvSpPr>
          <p:cNvPr id="3" name="Content Placeholder 2">
            <a:extLst>
              <a:ext uri="{FF2B5EF4-FFF2-40B4-BE49-F238E27FC236}">
                <a16:creationId xmlns:a16="http://schemas.microsoft.com/office/drawing/2014/main" id="{D3035266-AFEA-4230-AF2A-BE1484984F1B}"/>
              </a:ext>
            </a:extLst>
          </p:cNvPr>
          <p:cNvSpPr>
            <a:spLocks noGrp="1"/>
          </p:cNvSpPr>
          <p:nvPr>
            <p:ph idx="1"/>
          </p:nvPr>
        </p:nvSpPr>
        <p:spPr>
          <a:xfrm>
            <a:off x="459336" y="986876"/>
            <a:ext cx="8225327" cy="5277357"/>
          </a:xfrm>
        </p:spPr>
        <p:txBody>
          <a:bodyPr>
            <a:normAutofit fontScale="85000" lnSpcReduction="20000"/>
          </a:bodyPr>
          <a:lstStyle/>
          <a:p>
            <a:pPr marL="0" indent="0">
              <a:buNone/>
            </a:pPr>
            <a:r>
              <a:rPr lang="en-US" sz="2800" dirty="0"/>
              <a:t>BMPS are required by KY Law and Regulations:</a:t>
            </a:r>
          </a:p>
          <a:p>
            <a:pPr lvl="1"/>
            <a:r>
              <a:rPr lang="en-US" sz="2800" dirty="0"/>
              <a:t>1990 Kentucky Surface Mining Law</a:t>
            </a:r>
          </a:p>
          <a:p>
            <a:pPr lvl="1"/>
            <a:r>
              <a:rPr lang="en-US" sz="2800" dirty="0"/>
              <a:t>Permanent Program Regulations for Surface Coal Mining and Reclamation Operations and Coal Exploration Operations</a:t>
            </a:r>
          </a:p>
          <a:p>
            <a:pPr marL="0" indent="0">
              <a:buNone/>
            </a:pPr>
            <a:endParaRPr lang="en-US" sz="2800" dirty="0"/>
          </a:p>
          <a:p>
            <a:pPr marL="0" indent="0">
              <a:buNone/>
            </a:pPr>
            <a:r>
              <a:rPr lang="en-US" sz="2800" dirty="0"/>
              <a:t>Includes sections that address:</a:t>
            </a:r>
          </a:p>
          <a:p>
            <a:pPr>
              <a:buFont typeface="Arial" panose="020B0604020202020204" pitchFamily="34" charset="0"/>
              <a:buChar char="•"/>
            </a:pPr>
            <a:r>
              <a:rPr lang="en-US" dirty="0"/>
              <a:t>Topsoil handling</a:t>
            </a:r>
          </a:p>
          <a:p>
            <a:pPr>
              <a:buFont typeface="Arial" panose="020B0604020202020204" pitchFamily="34" charset="0"/>
              <a:buChar char="•"/>
            </a:pPr>
            <a:r>
              <a:rPr lang="en-US" dirty="0"/>
              <a:t>Backfilling and grading</a:t>
            </a:r>
          </a:p>
          <a:p>
            <a:pPr>
              <a:buFont typeface="Arial" panose="020B0604020202020204" pitchFamily="34" charset="0"/>
              <a:buChar char="•"/>
            </a:pPr>
            <a:r>
              <a:rPr lang="en-US" dirty="0"/>
              <a:t>Spoil disposal</a:t>
            </a:r>
          </a:p>
          <a:p>
            <a:pPr>
              <a:buFont typeface="Arial" panose="020B0604020202020204" pitchFamily="34" charset="0"/>
              <a:buChar char="•"/>
            </a:pPr>
            <a:r>
              <a:rPr lang="en-US" dirty="0"/>
              <a:t>Acid and toxic material handling</a:t>
            </a:r>
          </a:p>
          <a:p>
            <a:pPr>
              <a:buFont typeface="Arial" panose="020B0604020202020204" pitchFamily="34" charset="0"/>
              <a:buChar char="•"/>
            </a:pPr>
            <a:r>
              <a:rPr lang="en-US" dirty="0"/>
              <a:t>Surface water control and monitoring</a:t>
            </a:r>
          </a:p>
          <a:p>
            <a:pPr>
              <a:buFont typeface="Arial" panose="020B0604020202020204" pitchFamily="34" charset="0"/>
              <a:buChar char="•"/>
            </a:pPr>
            <a:r>
              <a:rPr lang="en-US" dirty="0"/>
              <a:t>Ground water control and monitoring</a:t>
            </a:r>
          </a:p>
          <a:p>
            <a:pPr>
              <a:buFont typeface="Arial" panose="020B0604020202020204" pitchFamily="34" charset="0"/>
              <a:buChar char="•"/>
            </a:pPr>
            <a:r>
              <a:rPr lang="en-US" dirty="0"/>
              <a:t>Revegetation</a:t>
            </a:r>
          </a:p>
          <a:p>
            <a:pPr marL="0" indent="0">
              <a:buNone/>
            </a:pPr>
            <a:endParaRPr lang="en-US" dirty="0"/>
          </a:p>
          <a:p>
            <a:pPr marL="0" indent="0">
              <a:buNone/>
            </a:pPr>
            <a:r>
              <a:rPr lang="en-US" sz="2800" dirty="0"/>
              <a:t>Each of these sections specifies the BMPs the operator intends to use to meet regulatory performance standards.</a:t>
            </a:r>
          </a:p>
        </p:txBody>
      </p:sp>
      <p:pic>
        <p:nvPicPr>
          <p:cNvPr id="4" name="Picture 3">
            <a:extLst>
              <a:ext uri="{FF2B5EF4-FFF2-40B4-BE49-F238E27FC236}">
                <a16:creationId xmlns:a16="http://schemas.microsoft.com/office/drawing/2014/main" id="{94806401-336C-4468-82A8-D6CCB5BC15C2}"/>
              </a:ext>
            </a:extLst>
          </p:cNvPr>
          <p:cNvPicPr>
            <a:picLocks noChangeAspect="1"/>
          </p:cNvPicPr>
          <p:nvPr/>
        </p:nvPicPr>
        <p:blipFill>
          <a:blip r:embed="rId3"/>
          <a:stretch>
            <a:fillRect/>
          </a:stretch>
        </p:blipFill>
        <p:spPr>
          <a:xfrm>
            <a:off x="5126182" y="2582141"/>
            <a:ext cx="3780312" cy="28352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9524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F298-D9C6-41DD-B6E9-CE467DB10F12}"/>
              </a:ext>
            </a:extLst>
          </p:cNvPr>
          <p:cNvSpPr>
            <a:spLocks noGrp="1"/>
          </p:cNvSpPr>
          <p:nvPr>
            <p:ph type="title"/>
          </p:nvPr>
        </p:nvSpPr>
        <p:spPr>
          <a:xfrm>
            <a:off x="461472" y="116435"/>
            <a:ext cx="8452859" cy="1143000"/>
          </a:xfrm>
        </p:spPr>
        <p:txBody>
          <a:bodyPr/>
          <a:lstStyle/>
          <a:p>
            <a:r>
              <a:rPr lang="en-US" sz="3200" i="1" dirty="0"/>
              <a:t>Kentucky Coal Mining Practice Guidelines for Water Quality Management </a:t>
            </a:r>
            <a:r>
              <a:rPr lang="en-US" sz="3200" b="0" dirty="0"/>
              <a:t>(March 1996)</a:t>
            </a:r>
            <a:endParaRPr lang="en-US" sz="3200" dirty="0"/>
          </a:p>
        </p:txBody>
      </p:sp>
      <p:sp>
        <p:nvSpPr>
          <p:cNvPr id="3" name="Content Placeholder 2">
            <a:extLst>
              <a:ext uri="{FF2B5EF4-FFF2-40B4-BE49-F238E27FC236}">
                <a16:creationId xmlns:a16="http://schemas.microsoft.com/office/drawing/2014/main" id="{4EA18200-252B-48FE-BFFD-44F13F69D4E9}"/>
              </a:ext>
            </a:extLst>
          </p:cNvPr>
          <p:cNvSpPr>
            <a:spLocks noGrp="1"/>
          </p:cNvSpPr>
          <p:nvPr>
            <p:ph idx="1"/>
          </p:nvPr>
        </p:nvSpPr>
        <p:spPr>
          <a:xfrm>
            <a:off x="461473" y="1316053"/>
            <a:ext cx="8225327" cy="2112947"/>
          </a:xfrm>
        </p:spPr>
        <p:txBody>
          <a:bodyPr/>
          <a:lstStyle/>
          <a:p>
            <a:r>
              <a:rPr lang="en-US" dirty="0"/>
              <a:t>Document includes guidance for practices to be used </a:t>
            </a:r>
            <a:r>
              <a:rPr lang="en-US" i="1" dirty="0"/>
              <a:t>before, during and after mining</a:t>
            </a:r>
          </a:p>
          <a:p>
            <a:r>
              <a:rPr lang="en-US" dirty="0"/>
              <a:t>Recommends structural and nonstructural methods that minimize the movement of </a:t>
            </a:r>
            <a:r>
              <a:rPr lang="en-US" b="1" dirty="0"/>
              <a:t>debris, sediment and acid drainage </a:t>
            </a:r>
            <a:r>
              <a:rPr lang="en-US" dirty="0"/>
              <a:t>from the land to surface and ground water.</a:t>
            </a:r>
          </a:p>
          <a:p>
            <a:pPr marL="0" indent="0">
              <a:buNone/>
            </a:pPr>
            <a:endParaRPr lang="en-US" sz="1000" b="1" dirty="0"/>
          </a:p>
        </p:txBody>
      </p:sp>
      <p:sp>
        <p:nvSpPr>
          <p:cNvPr id="4" name="TextBox 3">
            <a:extLst>
              <a:ext uri="{FF2B5EF4-FFF2-40B4-BE49-F238E27FC236}">
                <a16:creationId xmlns:a16="http://schemas.microsoft.com/office/drawing/2014/main" id="{97E6CDF3-38C6-4A37-BBF9-13A34196D09B}"/>
              </a:ext>
            </a:extLst>
          </p:cNvPr>
          <p:cNvSpPr txBox="1"/>
          <p:nvPr/>
        </p:nvSpPr>
        <p:spPr>
          <a:xfrm>
            <a:off x="1891381" y="3501309"/>
            <a:ext cx="4921018" cy="1938992"/>
          </a:xfrm>
          <a:prstGeom prst="rect">
            <a:avLst/>
          </a:prstGeom>
          <a:noFill/>
          <a:ln>
            <a:solidFill>
              <a:schemeClr val="accent1"/>
            </a:solidFill>
          </a:ln>
        </p:spPr>
        <p:txBody>
          <a:bodyPr wrap="square" rtlCol="0">
            <a:spAutoFit/>
          </a:bodyPr>
          <a:lstStyle/>
          <a:p>
            <a:r>
              <a:rPr lang="en-US" sz="2400" i="1" dirty="0"/>
              <a:t>“The best way to prevent pollution of streams with debris, sediment and acid drainage is to keep rainfall runoff and ground water away from debris, bare soil, and acid spoil.”</a:t>
            </a:r>
          </a:p>
        </p:txBody>
      </p:sp>
      <p:sp>
        <p:nvSpPr>
          <p:cNvPr id="5" name="TextBox 4">
            <a:extLst>
              <a:ext uri="{FF2B5EF4-FFF2-40B4-BE49-F238E27FC236}">
                <a16:creationId xmlns:a16="http://schemas.microsoft.com/office/drawing/2014/main" id="{3301CB0F-6F8B-41C7-BE69-D3DE09C4731A}"/>
              </a:ext>
            </a:extLst>
          </p:cNvPr>
          <p:cNvSpPr txBox="1"/>
          <p:nvPr/>
        </p:nvSpPr>
        <p:spPr>
          <a:xfrm>
            <a:off x="461472" y="5670874"/>
            <a:ext cx="8452859"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hlinkClick r:id="rId3"/>
              </a:rPr>
              <a:t>https://eec.ky.gov/Environmental-Protection/Water/Reports/Reports/NPS9215-CoalBMPs.pdf</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720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9BD5-A82E-480B-BAB7-39D00BD52771}"/>
              </a:ext>
            </a:extLst>
          </p:cNvPr>
          <p:cNvSpPr>
            <a:spLocks noGrp="1"/>
          </p:cNvSpPr>
          <p:nvPr>
            <p:ph type="title"/>
          </p:nvPr>
        </p:nvSpPr>
        <p:spPr>
          <a:xfrm>
            <a:off x="459336" y="0"/>
            <a:ext cx="8225327" cy="961888"/>
          </a:xfrm>
        </p:spPr>
        <p:txBody>
          <a:bodyPr/>
          <a:lstStyle/>
          <a:p>
            <a:r>
              <a:rPr lang="en-US" sz="3600" dirty="0"/>
              <a:t>Pollutant: Woody Debris</a:t>
            </a:r>
          </a:p>
        </p:txBody>
      </p:sp>
      <p:sp>
        <p:nvSpPr>
          <p:cNvPr id="3" name="Content Placeholder 2">
            <a:extLst>
              <a:ext uri="{FF2B5EF4-FFF2-40B4-BE49-F238E27FC236}">
                <a16:creationId xmlns:a16="http://schemas.microsoft.com/office/drawing/2014/main" id="{44858D80-8A1F-4BEE-8E90-81CEB66D2437}"/>
              </a:ext>
            </a:extLst>
          </p:cNvPr>
          <p:cNvSpPr>
            <a:spLocks noGrp="1"/>
          </p:cNvSpPr>
          <p:nvPr>
            <p:ph idx="1"/>
          </p:nvPr>
        </p:nvSpPr>
        <p:spPr>
          <a:xfrm>
            <a:off x="459336" y="785539"/>
            <a:ext cx="8225327" cy="961888"/>
          </a:xfrm>
        </p:spPr>
        <p:txBody>
          <a:bodyPr/>
          <a:lstStyle/>
          <a:p>
            <a:pPr marL="0" indent="0">
              <a:buNone/>
            </a:pPr>
            <a:r>
              <a:rPr lang="en-US" sz="2800" b="1" dirty="0"/>
              <a:t>Clearing and Grubbing </a:t>
            </a:r>
            <a:r>
              <a:rPr lang="en-US" sz="2800" dirty="0"/>
              <a:t>– site preparation during which trees and brush are removed</a:t>
            </a:r>
          </a:p>
          <a:p>
            <a:pPr marL="0" indent="0">
              <a:buNone/>
            </a:pPr>
            <a:endParaRPr lang="en-US" dirty="0"/>
          </a:p>
        </p:txBody>
      </p:sp>
      <p:pic>
        <p:nvPicPr>
          <p:cNvPr id="4" name="Picture 3">
            <a:extLst>
              <a:ext uri="{FF2B5EF4-FFF2-40B4-BE49-F238E27FC236}">
                <a16:creationId xmlns:a16="http://schemas.microsoft.com/office/drawing/2014/main" id="{1797C665-8457-4D3B-9840-8651CC463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288" y="1832993"/>
            <a:ext cx="3888375" cy="2919273"/>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ECDB2AF4-DFB9-4293-A254-E94D1034A1C1}"/>
              </a:ext>
            </a:extLst>
          </p:cNvPr>
          <p:cNvSpPr/>
          <p:nvPr/>
        </p:nvSpPr>
        <p:spPr>
          <a:xfrm>
            <a:off x="521683" y="4886482"/>
            <a:ext cx="756400" cy="6026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39BEF1-9D62-4441-97F3-83598564CC7A}"/>
              </a:ext>
            </a:extLst>
          </p:cNvPr>
          <p:cNvSpPr txBox="1"/>
          <p:nvPr/>
        </p:nvSpPr>
        <p:spPr>
          <a:xfrm>
            <a:off x="1444336" y="4837832"/>
            <a:ext cx="7240327"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May be chipped for mulch, burned or incinerated or allowed to decompose through windrowing</a:t>
            </a:r>
          </a:p>
        </p:txBody>
      </p:sp>
      <p:sp>
        <p:nvSpPr>
          <p:cNvPr id="8" name="Multiplication Sign 7">
            <a:extLst>
              <a:ext uri="{FF2B5EF4-FFF2-40B4-BE49-F238E27FC236}">
                <a16:creationId xmlns:a16="http://schemas.microsoft.com/office/drawing/2014/main" id="{6E0C5709-5BC8-4F7B-933F-AADED67ED90F}"/>
              </a:ext>
            </a:extLst>
          </p:cNvPr>
          <p:cNvSpPr/>
          <p:nvPr/>
        </p:nvSpPr>
        <p:spPr>
          <a:xfrm>
            <a:off x="521683" y="5623371"/>
            <a:ext cx="756399" cy="648132"/>
          </a:xfrm>
          <a:prstGeom prst="mathMultiply">
            <a:avLst/>
          </a:prstGeom>
          <a:solidFill>
            <a:srgbClr val="FF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FA94D6-92AC-4118-8071-86BDB0BD3D09}"/>
              </a:ext>
            </a:extLst>
          </p:cNvPr>
          <p:cNvSpPr txBox="1"/>
          <p:nvPr/>
        </p:nvSpPr>
        <p:spPr>
          <a:xfrm>
            <a:off x="1444336" y="5716604"/>
            <a:ext cx="6847609"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Should not be placed where it can clog streams</a:t>
            </a:r>
          </a:p>
        </p:txBody>
      </p:sp>
      <p:pic>
        <p:nvPicPr>
          <p:cNvPr id="10" name="Picture 9">
            <a:extLst>
              <a:ext uri="{FF2B5EF4-FFF2-40B4-BE49-F238E27FC236}">
                <a16:creationId xmlns:a16="http://schemas.microsoft.com/office/drawing/2014/main" id="{702DF654-91B7-4E75-BE0C-DC0FDCD31D8C}"/>
              </a:ext>
            </a:extLst>
          </p:cNvPr>
          <p:cNvPicPr>
            <a:picLocks noChangeAspect="1"/>
          </p:cNvPicPr>
          <p:nvPr/>
        </p:nvPicPr>
        <p:blipFill>
          <a:blip r:embed="rId4"/>
          <a:stretch>
            <a:fillRect/>
          </a:stretch>
        </p:blipFill>
        <p:spPr>
          <a:xfrm>
            <a:off x="537713" y="1846115"/>
            <a:ext cx="3888374" cy="2916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990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2307-21AC-478E-A158-CBDCE0B653BD}"/>
              </a:ext>
            </a:extLst>
          </p:cNvPr>
          <p:cNvSpPr>
            <a:spLocks noGrp="1"/>
          </p:cNvSpPr>
          <p:nvPr>
            <p:ph type="title"/>
          </p:nvPr>
        </p:nvSpPr>
        <p:spPr>
          <a:xfrm>
            <a:off x="457200" y="0"/>
            <a:ext cx="8225327" cy="1143000"/>
          </a:xfrm>
        </p:spPr>
        <p:txBody>
          <a:bodyPr/>
          <a:lstStyle/>
          <a:p>
            <a:r>
              <a:rPr lang="en-US" sz="3600" dirty="0"/>
              <a:t>Pollutant: Sediment</a:t>
            </a:r>
          </a:p>
        </p:txBody>
      </p:sp>
      <p:sp>
        <p:nvSpPr>
          <p:cNvPr id="3" name="Content Placeholder 2">
            <a:extLst>
              <a:ext uri="{FF2B5EF4-FFF2-40B4-BE49-F238E27FC236}">
                <a16:creationId xmlns:a16="http://schemas.microsoft.com/office/drawing/2014/main" id="{8A2C6ECB-5714-41C1-9F14-0BB61C112367}"/>
              </a:ext>
            </a:extLst>
          </p:cNvPr>
          <p:cNvSpPr>
            <a:spLocks noGrp="1"/>
          </p:cNvSpPr>
          <p:nvPr>
            <p:ph idx="1"/>
          </p:nvPr>
        </p:nvSpPr>
        <p:spPr>
          <a:xfrm>
            <a:off x="457200" y="871007"/>
            <a:ext cx="8225327" cy="1021902"/>
          </a:xfrm>
        </p:spPr>
        <p:txBody>
          <a:bodyPr>
            <a:normAutofit/>
          </a:bodyPr>
          <a:lstStyle/>
          <a:p>
            <a:pPr marL="0" indent="0">
              <a:buNone/>
            </a:pPr>
            <a:r>
              <a:rPr lang="en-US" sz="2800" dirty="0"/>
              <a:t>Disturbances that include the removal of vegetation and earth moving can accelerate erosion.</a:t>
            </a:r>
          </a:p>
        </p:txBody>
      </p:sp>
      <p:pic>
        <p:nvPicPr>
          <p:cNvPr id="4" name="Picture 3">
            <a:extLst>
              <a:ext uri="{FF2B5EF4-FFF2-40B4-BE49-F238E27FC236}">
                <a16:creationId xmlns:a16="http://schemas.microsoft.com/office/drawing/2014/main" id="{170C2AB8-6696-42EB-824D-2F54DB354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941" y="1974273"/>
            <a:ext cx="7180118" cy="4038816"/>
          </a:xfrm>
          <a:prstGeom prst="rect">
            <a:avLst/>
          </a:prstGeom>
        </p:spPr>
      </p:pic>
    </p:spTree>
    <p:extLst>
      <p:ext uri="{BB962C8B-B14F-4D97-AF65-F5344CB8AC3E}">
        <p14:creationId xmlns:p14="http://schemas.microsoft.com/office/powerpoint/2010/main" val="106950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80FD3-49FB-44B4-A365-11293ACBFEC0}"/>
              </a:ext>
            </a:extLst>
          </p:cNvPr>
          <p:cNvSpPr>
            <a:spLocks noGrp="1"/>
          </p:cNvSpPr>
          <p:nvPr>
            <p:ph type="title"/>
          </p:nvPr>
        </p:nvSpPr>
        <p:spPr>
          <a:xfrm>
            <a:off x="449362" y="32197"/>
            <a:ext cx="8245276" cy="830997"/>
          </a:xfrm>
        </p:spPr>
        <p:txBody>
          <a:bodyPr/>
          <a:lstStyle/>
          <a:p>
            <a:r>
              <a:rPr lang="en-US" sz="3600" dirty="0"/>
              <a:t>Pollutant: Acid Mine Drainage (AMD)</a:t>
            </a:r>
          </a:p>
        </p:txBody>
      </p:sp>
      <p:pic>
        <p:nvPicPr>
          <p:cNvPr id="5" name="Content Placeholder 4">
            <a:extLst>
              <a:ext uri="{FF2B5EF4-FFF2-40B4-BE49-F238E27FC236}">
                <a16:creationId xmlns:a16="http://schemas.microsoft.com/office/drawing/2014/main" id="{17119176-7B8F-4B54-A8D4-1652208E5C3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2854" y="1160995"/>
            <a:ext cx="2828925" cy="3771900"/>
          </a:xfrm>
        </p:spPr>
      </p:pic>
      <p:pic>
        <p:nvPicPr>
          <p:cNvPr id="6" name="Picture 5">
            <a:extLst>
              <a:ext uri="{FF2B5EF4-FFF2-40B4-BE49-F238E27FC236}">
                <a16:creationId xmlns:a16="http://schemas.microsoft.com/office/drawing/2014/main" id="{730AE17C-C450-4020-8554-C90494FA43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93094" y="1161618"/>
            <a:ext cx="4263966" cy="2152650"/>
          </a:xfrm>
          <a:prstGeom prst="rect">
            <a:avLst/>
          </a:prstGeom>
          <a:ln>
            <a:solidFill>
              <a:schemeClr val="tx1"/>
            </a:solidFill>
          </a:ln>
        </p:spPr>
      </p:pic>
      <p:sp>
        <p:nvSpPr>
          <p:cNvPr id="7" name="TextBox 6">
            <a:extLst>
              <a:ext uri="{FF2B5EF4-FFF2-40B4-BE49-F238E27FC236}">
                <a16:creationId xmlns:a16="http://schemas.microsoft.com/office/drawing/2014/main" id="{8510D9C5-9E6B-4B92-8838-7A883F293103}"/>
              </a:ext>
            </a:extLst>
          </p:cNvPr>
          <p:cNvSpPr txBox="1"/>
          <p:nvPr/>
        </p:nvSpPr>
        <p:spPr>
          <a:xfrm>
            <a:off x="3768253" y="736820"/>
            <a:ext cx="4260274"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Similar to rust forming…</a:t>
            </a:r>
          </a:p>
        </p:txBody>
      </p:sp>
      <p:pic>
        <p:nvPicPr>
          <p:cNvPr id="8" name="Picture 7">
            <a:extLst>
              <a:ext uri="{FF2B5EF4-FFF2-40B4-BE49-F238E27FC236}">
                <a16:creationId xmlns:a16="http://schemas.microsoft.com/office/drawing/2014/main" id="{78CCAC4B-9C91-43EA-8CBC-4A453BFDF2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7935" y="3402852"/>
            <a:ext cx="4239125" cy="1931860"/>
          </a:xfrm>
          <a:prstGeom prst="rect">
            <a:avLst/>
          </a:prstGeom>
          <a:ln>
            <a:solidFill>
              <a:schemeClr val="tx1"/>
            </a:solidFill>
          </a:ln>
        </p:spPr>
      </p:pic>
      <p:sp>
        <p:nvSpPr>
          <p:cNvPr id="9" name="TextBox 8">
            <a:extLst>
              <a:ext uri="{FF2B5EF4-FFF2-40B4-BE49-F238E27FC236}">
                <a16:creationId xmlns:a16="http://schemas.microsoft.com/office/drawing/2014/main" id="{D655CEE2-BE5D-4D98-A8EC-EB9D6C8AA173}"/>
              </a:ext>
            </a:extLst>
          </p:cNvPr>
          <p:cNvSpPr txBox="1"/>
          <p:nvPr/>
        </p:nvSpPr>
        <p:spPr>
          <a:xfrm>
            <a:off x="449362" y="5423296"/>
            <a:ext cx="8245277" cy="830997"/>
          </a:xfrm>
          <a:prstGeom prst="rect">
            <a:avLst/>
          </a:prstGeom>
          <a:noFill/>
          <a:ln w="28575">
            <a:solidFill>
              <a:srgbClr val="C00000"/>
            </a:solidFill>
          </a:ln>
        </p:spPr>
        <p:txBody>
          <a:bodyPr wrap="square" rtlCol="0">
            <a:spAutoFit/>
          </a:bodyPr>
          <a:lstStyle/>
          <a:p>
            <a:r>
              <a:rPr lang="en-US" sz="2400" dirty="0">
                <a:latin typeface="Calibri" panose="020F0502020204030204" pitchFamily="34" charset="0"/>
                <a:cs typeface="Calibri" panose="020F0502020204030204" pitchFamily="34" charset="0"/>
              </a:rPr>
              <a:t>Pyrite + Water + Oxygen             Iron Hydroxide + Acidity + Sulfate </a:t>
            </a:r>
          </a:p>
          <a:p>
            <a:r>
              <a:rPr lang="en-US" sz="2400" dirty="0">
                <a:latin typeface="Calibri" panose="020F0502020204030204" pitchFamily="34" charset="0"/>
                <a:cs typeface="Calibri" panose="020F0502020204030204" pitchFamily="34" charset="0"/>
              </a:rPr>
              <a:t>   FeS</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0  +     O</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Fe(OH)</a:t>
            </a:r>
            <a:r>
              <a:rPr lang="en-US" sz="2400" baseline="-25000" dirty="0">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     H</a:t>
            </a:r>
            <a:r>
              <a:rPr lang="en-US" sz="2400" baseline="30000" dirty="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 SO</a:t>
            </a:r>
            <a:r>
              <a:rPr lang="en-US" sz="2400" baseline="-25000" dirty="0">
                <a:latin typeface="Calibri" panose="020F0502020204030204" pitchFamily="34" charset="0"/>
                <a:cs typeface="Calibri" panose="020F0502020204030204" pitchFamily="34" charset="0"/>
              </a:rPr>
              <a:t>4</a:t>
            </a:r>
          </a:p>
        </p:txBody>
      </p:sp>
      <p:sp>
        <p:nvSpPr>
          <p:cNvPr id="10" name="Arrow: Right 9">
            <a:extLst>
              <a:ext uri="{FF2B5EF4-FFF2-40B4-BE49-F238E27FC236}">
                <a16:creationId xmlns:a16="http://schemas.microsoft.com/office/drawing/2014/main" id="{92ED0325-D02D-4570-A2A7-E66B6BECC59F}"/>
              </a:ext>
            </a:extLst>
          </p:cNvPr>
          <p:cNvSpPr/>
          <p:nvPr/>
        </p:nvSpPr>
        <p:spPr>
          <a:xfrm>
            <a:off x="3554103" y="5619916"/>
            <a:ext cx="477982" cy="288803"/>
          </a:xfrm>
          <a:prstGeom prst="rightArrow">
            <a:avLst/>
          </a:prstGeom>
          <a:solidFill>
            <a:srgbClr val="FFC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F4AC87E-CEB1-47C6-9628-14FBD046291E}"/>
              </a:ext>
            </a:extLst>
          </p:cNvPr>
          <p:cNvCxnSpPr/>
          <p:nvPr/>
        </p:nvCxnSpPr>
        <p:spPr>
          <a:xfrm flipV="1">
            <a:off x="3359797" y="6069134"/>
            <a:ext cx="916275" cy="824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2144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18038A-3185-4310-BA12-EAEF060D4B6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15" y="839669"/>
            <a:ext cx="4400685" cy="2753738"/>
          </a:xfrm>
          <a:prstGeom prst="rect">
            <a:avLst/>
          </a:prstGeom>
          <a:ln w="38100">
            <a:solidFill>
              <a:srgbClr val="FFFF00"/>
            </a:solidFill>
          </a:ln>
        </p:spPr>
      </p:pic>
      <p:sp>
        <p:nvSpPr>
          <p:cNvPr id="5" name="TextBox 4">
            <a:extLst>
              <a:ext uri="{FF2B5EF4-FFF2-40B4-BE49-F238E27FC236}">
                <a16:creationId xmlns:a16="http://schemas.microsoft.com/office/drawing/2014/main" id="{7528FB7C-5C2C-47B4-BFF1-2F9424E9A844}"/>
              </a:ext>
            </a:extLst>
          </p:cNvPr>
          <p:cNvSpPr txBox="1"/>
          <p:nvPr/>
        </p:nvSpPr>
        <p:spPr>
          <a:xfrm>
            <a:off x="457251" y="748111"/>
            <a:ext cx="3605646"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Before Mining</a:t>
            </a:r>
          </a:p>
        </p:txBody>
      </p:sp>
      <p:pic>
        <p:nvPicPr>
          <p:cNvPr id="6" name="Picture 5">
            <a:extLst>
              <a:ext uri="{FF2B5EF4-FFF2-40B4-BE49-F238E27FC236}">
                <a16:creationId xmlns:a16="http://schemas.microsoft.com/office/drawing/2014/main" id="{D024233E-6C3B-42F9-B693-EB7C2C86BC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7036" y="839669"/>
            <a:ext cx="4325649" cy="2723947"/>
          </a:xfrm>
          <a:prstGeom prst="rect">
            <a:avLst/>
          </a:prstGeom>
          <a:ln w="38100">
            <a:solidFill>
              <a:srgbClr val="FFFF00"/>
            </a:solidFill>
          </a:ln>
        </p:spPr>
      </p:pic>
      <p:sp>
        <p:nvSpPr>
          <p:cNvPr id="7" name="TextBox 6">
            <a:extLst>
              <a:ext uri="{FF2B5EF4-FFF2-40B4-BE49-F238E27FC236}">
                <a16:creationId xmlns:a16="http://schemas.microsoft.com/office/drawing/2014/main" id="{891CD044-A828-48D3-B595-95C4F2E78470}"/>
              </a:ext>
            </a:extLst>
          </p:cNvPr>
          <p:cNvSpPr txBox="1"/>
          <p:nvPr/>
        </p:nvSpPr>
        <p:spPr>
          <a:xfrm>
            <a:off x="4647035" y="721860"/>
            <a:ext cx="4325649"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After Mining</a:t>
            </a:r>
          </a:p>
        </p:txBody>
      </p:sp>
      <p:pic>
        <p:nvPicPr>
          <p:cNvPr id="8" name="Picture 7">
            <a:extLst>
              <a:ext uri="{FF2B5EF4-FFF2-40B4-BE49-F238E27FC236}">
                <a16:creationId xmlns:a16="http://schemas.microsoft.com/office/drawing/2014/main" id="{939AA300-B6D6-4378-BB0C-ACC18BAB87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9173" y="3587847"/>
            <a:ext cx="4400686" cy="2754424"/>
          </a:xfrm>
          <a:prstGeom prst="rect">
            <a:avLst/>
          </a:prstGeom>
          <a:ln w="38100">
            <a:solidFill>
              <a:srgbClr val="FFFF00"/>
            </a:solidFill>
          </a:ln>
        </p:spPr>
      </p:pic>
      <p:sp>
        <p:nvSpPr>
          <p:cNvPr id="9" name="TextBox 8">
            <a:extLst>
              <a:ext uri="{FF2B5EF4-FFF2-40B4-BE49-F238E27FC236}">
                <a16:creationId xmlns:a16="http://schemas.microsoft.com/office/drawing/2014/main" id="{497EAFA5-3BDD-4887-8AC0-93E9D713033E}"/>
              </a:ext>
            </a:extLst>
          </p:cNvPr>
          <p:cNvSpPr txBox="1"/>
          <p:nvPr/>
        </p:nvSpPr>
        <p:spPr>
          <a:xfrm>
            <a:off x="7471064" y="5261598"/>
            <a:ext cx="1672936" cy="830997"/>
          </a:xfrm>
          <a:prstGeom prst="rect">
            <a:avLst/>
          </a:prstGeom>
          <a:noFill/>
        </p:spPr>
        <p:txBody>
          <a:bodyPr wrap="square" rtlCol="0">
            <a:spAutoFit/>
          </a:bodyPr>
          <a:lstStyle/>
          <a:p>
            <a:r>
              <a:rPr lang="en-US" sz="1200" dirty="0"/>
              <a:t>Source: Western Pennsylvania Coalition for Abandoned Mine Reclamation</a:t>
            </a:r>
          </a:p>
        </p:txBody>
      </p:sp>
      <p:sp>
        <p:nvSpPr>
          <p:cNvPr id="10" name="Title 1">
            <a:extLst>
              <a:ext uri="{FF2B5EF4-FFF2-40B4-BE49-F238E27FC236}">
                <a16:creationId xmlns:a16="http://schemas.microsoft.com/office/drawing/2014/main" id="{66C2C8E6-95A1-4B94-BA07-966B98FDA04E}"/>
              </a:ext>
            </a:extLst>
          </p:cNvPr>
          <p:cNvSpPr>
            <a:spLocks noGrp="1"/>
          </p:cNvSpPr>
          <p:nvPr>
            <p:ph type="title"/>
          </p:nvPr>
        </p:nvSpPr>
        <p:spPr>
          <a:xfrm>
            <a:off x="449362" y="32197"/>
            <a:ext cx="8245276" cy="830997"/>
          </a:xfrm>
        </p:spPr>
        <p:txBody>
          <a:bodyPr/>
          <a:lstStyle/>
          <a:p>
            <a:r>
              <a:rPr lang="en-US" sz="3600" dirty="0"/>
              <a:t>Pollutant: Acid Mine Drainage (AMD)</a:t>
            </a:r>
          </a:p>
        </p:txBody>
      </p:sp>
      <p:sp>
        <p:nvSpPr>
          <p:cNvPr id="11" name="TextBox 10">
            <a:extLst>
              <a:ext uri="{FF2B5EF4-FFF2-40B4-BE49-F238E27FC236}">
                <a16:creationId xmlns:a16="http://schemas.microsoft.com/office/drawing/2014/main" id="{93BF8EED-FCD0-48DB-A131-82654EFB17CF}"/>
              </a:ext>
            </a:extLst>
          </p:cNvPr>
          <p:cNvSpPr txBox="1"/>
          <p:nvPr/>
        </p:nvSpPr>
        <p:spPr>
          <a:xfrm>
            <a:off x="2409175" y="3465869"/>
            <a:ext cx="4325649"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Groundwater Discharge</a:t>
            </a:r>
          </a:p>
        </p:txBody>
      </p:sp>
    </p:spTree>
    <p:extLst>
      <p:ext uri="{BB962C8B-B14F-4D97-AF65-F5344CB8AC3E}">
        <p14:creationId xmlns:p14="http://schemas.microsoft.com/office/powerpoint/2010/main" val="39453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EDD7E-B693-44B2-8EA8-F36A106940FB}"/>
              </a:ext>
            </a:extLst>
          </p:cNvPr>
          <p:cNvSpPr>
            <a:spLocks noGrp="1"/>
          </p:cNvSpPr>
          <p:nvPr>
            <p:ph type="title"/>
          </p:nvPr>
        </p:nvSpPr>
        <p:spPr>
          <a:xfrm>
            <a:off x="461473" y="130628"/>
            <a:ext cx="8225327" cy="938151"/>
          </a:xfrm>
        </p:spPr>
        <p:txBody>
          <a:bodyPr/>
          <a:lstStyle/>
          <a:p>
            <a:r>
              <a:rPr lang="en-US" sz="3600" dirty="0"/>
              <a:t>Not all mine drainage is acidic!</a:t>
            </a:r>
          </a:p>
        </p:txBody>
      </p:sp>
      <p:sp>
        <p:nvSpPr>
          <p:cNvPr id="3" name="Content Placeholder 2">
            <a:extLst>
              <a:ext uri="{FF2B5EF4-FFF2-40B4-BE49-F238E27FC236}">
                <a16:creationId xmlns:a16="http://schemas.microsoft.com/office/drawing/2014/main" id="{B38FC8E0-85C5-4B76-9998-BD61CF314A99}"/>
              </a:ext>
            </a:extLst>
          </p:cNvPr>
          <p:cNvSpPr>
            <a:spLocks noGrp="1"/>
          </p:cNvSpPr>
          <p:nvPr>
            <p:ph idx="1"/>
          </p:nvPr>
        </p:nvSpPr>
        <p:spPr>
          <a:xfrm>
            <a:off x="528538" y="1306285"/>
            <a:ext cx="4110527" cy="3633850"/>
          </a:xfrm>
        </p:spPr>
        <p:txBody>
          <a:bodyPr>
            <a:normAutofit/>
          </a:bodyPr>
          <a:lstStyle/>
          <a:p>
            <a:pPr marL="0" indent="0">
              <a:buNone/>
            </a:pPr>
            <a:r>
              <a:rPr lang="en-US" dirty="0"/>
              <a:t>May be called…</a:t>
            </a:r>
          </a:p>
          <a:p>
            <a:r>
              <a:rPr lang="en-US" dirty="0"/>
              <a:t>Neutral mine drainage</a:t>
            </a:r>
          </a:p>
          <a:p>
            <a:r>
              <a:rPr lang="en-US" dirty="0"/>
              <a:t>Mining-influenced water</a:t>
            </a:r>
          </a:p>
          <a:p>
            <a:r>
              <a:rPr lang="en-US" dirty="0"/>
              <a:t>Contaminated mine drainage</a:t>
            </a:r>
          </a:p>
          <a:p>
            <a:r>
              <a:rPr lang="en-US" dirty="0"/>
              <a:t>Metalliferous drainage</a:t>
            </a:r>
          </a:p>
          <a:p>
            <a:pPr marL="0" indent="0">
              <a:buNone/>
            </a:pPr>
            <a:endParaRPr lang="en-US" dirty="0"/>
          </a:p>
          <a:p>
            <a:pPr marL="0" indent="0">
              <a:buNone/>
            </a:pPr>
            <a:r>
              <a:rPr lang="en-US" dirty="0"/>
              <a:t>But, frequently still referred to as AMD.</a:t>
            </a:r>
          </a:p>
        </p:txBody>
      </p:sp>
      <p:pic>
        <p:nvPicPr>
          <p:cNvPr id="4" name="Picture 3">
            <a:extLst>
              <a:ext uri="{FF2B5EF4-FFF2-40B4-BE49-F238E27FC236}">
                <a16:creationId xmlns:a16="http://schemas.microsoft.com/office/drawing/2014/main" id="{587E4107-DBAE-43C3-93F2-7A878505B0E0}"/>
              </a:ext>
            </a:extLst>
          </p:cNvPr>
          <p:cNvPicPr>
            <a:picLocks noChangeAspect="1"/>
          </p:cNvPicPr>
          <p:nvPr/>
        </p:nvPicPr>
        <p:blipFill>
          <a:blip r:embed="rId3"/>
          <a:stretch>
            <a:fillRect/>
          </a:stretch>
        </p:blipFill>
        <p:spPr>
          <a:xfrm>
            <a:off x="4792120" y="1068779"/>
            <a:ext cx="4018047" cy="3507984"/>
          </a:xfrm>
          <a:prstGeom prst="rect">
            <a:avLst/>
          </a:prstGeom>
        </p:spPr>
      </p:pic>
      <p:sp>
        <p:nvSpPr>
          <p:cNvPr id="5" name="Rectangle 4">
            <a:extLst>
              <a:ext uri="{FF2B5EF4-FFF2-40B4-BE49-F238E27FC236}">
                <a16:creationId xmlns:a16="http://schemas.microsoft.com/office/drawing/2014/main" id="{01244B61-2A27-4BF2-AFE4-AA9DD57B05BB}"/>
              </a:ext>
            </a:extLst>
          </p:cNvPr>
          <p:cNvSpPr/>
          <p:nvPr/>
        </p:nvSpPr>
        <p:spPr>
          <a:xfrm>
            <a:off x="5397763" y="4646956"/>
            <a:ext cx="397397" cy="422749"/>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19CE68-AC32-4A84-B2DC-9227A24FC002}"/>
              </a:ext>
            </a:extLst>
          </p:cNvPr>
          <p:cNvSpPr/>
          <p:nvPr/>
        </p:nvSpPr>
        <p:spPr>
          <a:xfrm>
            <a:off x="5385886" y="5162039"/>
            <a:ext cx="397397" cy="422749"/>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D67549-6EAD-409E-9594-82D1DBE27D90}"/>
              </a:ext>
            </a:extLst>
          </p:cNvPr>
          <p:cNvSpPr/>
          <p:nvPr/>
        </p:nvSpPr>
        <p:spPr>
          <a:xfrm>
            <a:off x="5381273" y="5671184"/>
            <a:ext cx="397397" cy="39762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0D7717C-400A-4E06-B3D3-6C1FE441EA13}"/>
              </a:ext>
            </a:extLst>
          </p:cNvPr>
          <p:cNvSpPr txBox="1"/>
          <p:nvPr/>
        </p:nvSpPr>
        <p:spPr>
          <a:xfrm>
            <a:off x="5902037" y="4600405"/>
            <a:ext cx="3135086" cy="1569660"/>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Low AMD potential</a:t>
            </a:r>
          </a:p>
          <a:p>
            <a:endParaRPr lang="en-US" sz="1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Intermediate potential</a:t>
            </a:r>
          </a:p>
          <a:p>
            <a:endParaRPr lang="en-US" sz="1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High potential</a:t>
            </a:r>
          </a:p>
        </p:txBody>
      </p:sp>
      <p:sp>
        <p:nvSpPr>
          <p:cNvPr id="11" name="TextBox 10">
            <a:extLst>
              <a:ext uri="{FF2B5EF4-FFF2-40B4-BE49-F238E27FC236}">
                <a16:creationId xmlns:a16="http://schemas.microsoft.com/office/drawing/2014/main" id="{476B368A-3A57-4BCA-899F-8BA43A512C0B}"/>
              </a:ext>
            </a:extLst>
          </p:cNvPr>
          <p:cNvSpPr txBox="1"/>
          <p:nvPr/>
        </p:nvSpPr>
        <p:spPr>
          <a:xfrm>
            <a:off x="7386452" y="6093670"/>
            <a:ext cx="1650672" cy="307777"/>
          </a:xfrm>
          <a:prstGeom prst="rect">
            <a:avLst/>
          </a:prstGeom>
          <a:noFill/>
        </p:spPr>
        <p:txBody>
          <a:bodyPr wrap="square" rtlCol="0">
            <a:spAutoFit/>
          </a:bodyPr>
          <a:lstStyle/>
          <a:p>
            <a:pPr algn="r"/>
            <a:r>
              <a:rPr lang="en-US" sz="1400" dirty="0"/>
              <a:t>Source: USGS</a:t>
            </a:r>
          </a:p>
        </p:txBody>
      </p:sp>
    </p:spTree>
    <p:extLst>
      <p:ext uri="{BB962C8B-B14F-4D97-AF65-F5344CB8AC3E}">
        <p14:creationId xmlns:p14="http://schemas.microsoft.com/office/powerpoint/2010/main" val="1162909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AEC0-517B-47A4-B012-FC42B0DCBFB2}"/>
              </a:ext>
            </a:extLst>
          </p:cNvPr>
          <p:cNvSpPr>
            <a:spLocks noGrp="1"/>
          </p:cNvSpPr>
          <p:nvPr>
            <p:ph type="title"/>
          </p:nvPr>
        </p:nvSpPr>
        <p:spPr>
          <a:xfrm>
            <a:off x="459336" y="93518"/>
            <a:ext cx="8376406" cy="1010194"/>
          </a:xfrm>
        </p:spPr>
        <p:txBody>
          <a:bodyPr/>
          <a:lstStyle/>
          <a:p>
            <a:r>
              <a:rPr lang="en-US" sz="3200" dirty="0"/>
              <a:t>Mining Activities Addressed by KY Mining BMPs</a:t>
            </a:r>
          </a:p>
        </p:txBody>
      </p:sp>
      <p:sp>
        <p:nvSpPr>
          <p:cNvPr id="3" name="Content Placeholder 2">
            <a:extLst>
              <a:ext uri="{FF2B5EF4-FFF2-40B4-BE49-F238E27FC236}">
                <a16:creationId xmlns:a16="http://schemas.microsoft.com/office/drawing/2014/main" id="{339D35CA-7388-4C2E-9FDB-B7944E62B919}"/>
              </a:ext>
            </a:extLst>
          </p:cNvPr>
          <p:cNvSpPr>
            <a:spLocks noGrp="1"/>
          </p:cNvSpPr>
          <p:nvPr>
            <p:ph idx="1"/>
          </p:nvPr>
        </p:nvSpPr>
        <p:spPr>
          <a:xfrm>
            <a:off x="586165" y="1010194"/>
            <a:ext cx="8376406" cy="5175990"/>
          </a:xfrm>
        </p:spPr>
        <p:txBody>
          <a:bodyPr>
            <a:normAutofit/>
          </a:bodyPr>
          <a:lstStyle/>
          <a:p>
            <a:pPr marL="457200" indent="-457200">
              <a:buFont typeface="+mj-lt"/>
              <a:buAutoNum type="arabicParenR"/>
            </a:pPr>
            <a:r>
              <a:rPr lang="en-US" sz="3200" b="1" dirty="0"/>
              <a:t>Mine Drainage Treatment</a:t>
            </a:r>
          </a:p>
          <a:p>
            <a:pPr marL="457200" indent="-457200">
              <a:buFont typeface="+mj-lt"/>
              <a:buAutoNum type="arabicParenR"/>
            </a:pPr>
            <a:r>
              <a:rPr lang="en-US" sz="3200" b="1" dirty="0"/>
              <a:t>Topsoil and Overburden Handling</a:t>
            </a:r>
          </a:p>
          <a:p>
            <a:pPr marL="457200" indent="-457200">
              <a:buFont typeface="+mj-lt"/>
              <a:buAutoNum type="arabicParenR"/>
            </a:pPr>
            <a:r>
              <a:rPr lang="en-US" sz="3200" dirty="0"/>
              <a:t>Roads</a:t>
            </a:r>
          </a:p>
          <a:p>
            <a:pPr marL="457200" indent="-457200">
              <a:buFont typeface="+mj-lt"/>
              <a:buAutoNum type="arabicParenR"/>
            </a:pPr>
            <a:r>
              <a:rPr lang="en-US" sz="3200" dirty="0"/>
              <a:t>Revegetation</a:t>
            </a:r>
          </a:p>
        </p:txBody>
      </p:sp>
      <p:pic>
        <p:nvPicPr>
          <p:cNvPr id="4" name="Picture 3">
            <a:extLst>
              <a:ext uri="{FF2B5EF4-FFF2-40B4-BE49-F238E27FC236}">
                <a16:creationId xmlns:a16="http://schemas.microsoft.com/office/drawing/2014/main" id="{F960D083-5DD3-4C6A-9D55-9F3F42EE7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3745" y="2653259"/>
            <a:ext cx="5550091" cy="3532925"/>
          </a:xfrm>
          <a:prstGeom prst="rect">
            <a:avLst/>
          </a:prstGeom>
        </p:spPr>
      </p:pic>
    </p:spTree>
    <p:extLst>
      <p:ext uri="{BB962C8B-B14F-4D97-AF65-F5344CB8AC3E}">
        <p14:creationId xmlns:p14="http://schemas.microsoft.com/office/powerpoint/2010/main" val="169505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6AA9-605C-4406-B45B-2DA3CBE79703}"/>
              </a:ext>
            </a:extLst>
          </p:cNvPr>
          <p:cNvSpPr>
            <a:spLocks noGrp="1"/>
          </p:cNvSpPr>
          <p:nvPr>
            <p:ph type="title"/>
          </p:nvPr>
        </p:nvSpPr>
        <p:spPr>
          <a:xfrm>
            <a:off x="459336" y="0"/>
            <a:ext cx="8225327" cy="987136"/>
          </a:xfrm>
        </p:spPr>
        <p:txBody>
          <a:bodyPr/>
          <a:lstStyle/>
          <a:p>
            <a:r>
              <a:rPr lang="en-US" sz="4000" dirty="0"/>
              <a:t>Mine Drainage BMPs</a:t>
            </a:r>
          </a:p>
        </p:txBody>
      </p:sp>
      <p:sp>
        <p:nvSpPr>
          <p:cNvPr id="3" name="Content Placeholder 2">
            <a:extLst>
              <a:ext uri="{FF2B5EF4-FFF2-40B4-BE49-F238E27FC236}">
                <a16:creationId xmlns:a16="http://schemas.microsoft.com/office/drawing/2014/main" id="{B39E9FAF-CD9C-4A00-8F8F-7767FC8EECEB}"/>
              </a:ext>
            </a:extLst>
          </p:cNvPr>
          <p:cNvSpPr>
            <a:spLocks noGrp="1"/>
          </p:cNvSpPr>
          <p:nvPr>
            <p:ph idx="1"/>
          </p:nvPr>
        </p:nvSpPr>
        <p:spPr>
          <a:xfrm>
            <a:off x="466668" y="839868"/>
            <a:ext cx="4823789" cy="4494132"/>
          </a:xfrm>
        </p:spPr>
        <p:txBody>
          <a:bodyPr>
            <a:normAutofit/>
          </a:bodyPr>
          <a:lstStyle/>
          <a:p>
            <a:pPr marL="0" indent="0">
              <a:buNone/>
            </a:pPr>
            <a:r>
              <a:rPr lang="en-US" sz="2800" b="1" dirty="0"/>
              <a:t>General Erosion Control:</a:t>
            </a:r>
          </a:p>
          <a:p>
            <a:r>
              <a:rPr lang="en-US" sz="2800" dirty="0"/>
              <a:t>Sedimentation Ponds</a:t>
            </a:r>
          </a:p>
          <a:p>
            <a:r>
              <a:rPr lang="en-US" sz="2800" dirty="0"/>
              <a:t>Channel Protection</a:t>
            </a:r>
          </a:p>
          <a:p>
            <a:r>
              <a:rPr lang="en-US" sz="2800" dirty="0"/>
              <a:t>Silt Fences</a:t>
            </a:r>
          </a:p>
          <a:p>
            <a:r>
              <a:rPr lang="en-US" sz="2800" dirty="0"/>
              <a:t>Vegetative Filters</a:t>
            </a:r>
          </a:p>
          <a:p>
            <a:r>
              <a:rPr lang="en-US" sz="2800" dirty="0"/>
              <a:t>Diversion Ditches</a:t>
            </a:r>
          </a:p>
          <a:p>
            <a:pPr marL="0" indent="0">
              <a:buNone/>
            </a:pPr>
            <a:r>
              <a:rPr lang="en-US" sz="2800" b="1" dirty="0"/>
              <a:t>Unique to Mining</a:t>
            </a:r>
          </a:p>
          <a:p>
            <a:r>
              <a:rPr lang="en-US" sz="2800" dirty="0"/>
              <a:t>Mine drainage treatment</a:t>
            </a:r>
          </a:p>
        </p:txBody>
      </p:sp>
      <p:pic>
        <p:nvPicPr>
          <p:cNvPr id="5" name="Picture 4">
            <a:extLst>
              <a:ext uri="{FF2B5EF4-FFF2-40B4-BE49-F238E27FC236}">
                <a16:creationId xmlns:a16="http://schemas.microsoft.com/office/drawing/2014/main" id="{9BA8FCF9-D94D-41C4-BE91-DB71A40A7FDD}"/>
              </a:ext>
            </a:extLst>
          </p:cNvPr>
          <p:cNvPicPr>
            <a:picLocks noChangeAspect="1"/>
          </p:cNvPicPr>
          <p:nvPr/>
        </p:nvPicPr>
        <p:blipFill>
          <a:blip r:embed="rId3"/>
          <a:stretch>
            <a:fillRect/>
          </a:stretch>
        </p:blipFill>
        <p:spPr>
          <a:xfrm>
            <a:off x="5178477" y="85610"/>
            <a:ext cx="3513518" cy="3343390"/>
          </a:xfrm>
          <a:prstGeom prst="rect">
            <a:avLst/>
          </a:prstGeom>
        </p:spPr>
      </p:pic>
      <p:pic>
        <p:nvPicPr>
          <p:cNvPr id="6" name="Picture 5">
            <a:extLst>
              <a:ext uri="{FF2B5EF4-FFF2-40B4-BE49-F238E27FC236}">
                <a16:creationId xmlns:a16="http://schemas.microsoft.com/office/drawing/2014/main" id="{D95D963B-922C-4E31-8493-516CFBB15218}"/>
              </a:ext>
            </a:extLst>
          </p:cNvPr>
          <p:cNvPicPr>
            <a:picLocks noChangeAspect="1"/>
          </p:cNvPicPr>
          <p:nvPr/>
        </p:nvPicPr>
        <p:blipFill>
          <a:blip r:embed="rId4"/>
          <a:stretch>
            <a:fillRect/>
          </a:stretch>
        </p:blipFill>
        <p:spPr>
          <a:xfrm>
            <a:off x="5442339" y="3514611"/>
            <a:ext cx="2876794" cy="2784590"/>
          </a:xfrm>
          <a:prstGeom prst="rect">
            <a:avLst/>
          </a:prstGeom>
        </p:spPr>
      </p:pic>
      <p:sp>
        <p:nvSpPr>
          <p:cNvPr id="8" name="TextBox 7">
            <a:extLst>
              <a:ext uri="{FF2B5EF4-FFF2-40B4-BE49-F238E27FC236}">
                <a16:creationId xmlns:a16="http://schemas.microsoft.com/office/drawing/2014/main" id="{B23BEC63-BC03-4B62-BB33-35F4FEEE226D}"/>
              </a:ext>
            </a:extLst>
          </p:cNvPr>
          <p:cNvSpPr txBox="1"/>
          <p:nvPr/>
        </p:nvSpPr>
        <p:spPr>
          <a:xfrm>
            <a:off x="5530018" y="5652870"/>
            <a:ext cx="1778206"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Diversion </a:t>
            </a:r>
          </a:p>
          <a:p>
            <a:r>
              <a:rPr lang="en-US" dirty="0">
                <a:latin typeface="Calibri" panose="020F0502020204030204" pitchFamily="34" charset="0"/>
                <a:cs typeface="Calibri" panose="020F0502020204030204" pitchFamily="34" charset="0"/>
              </a:rPr>
              <a:t>Ditch</a:t>
            </a:r>
          </a:p>
        </p:txBody>
      </p:sp>
    </p:spTree>
    <p:extLst>
      <p:ext uri="{BB962C8B-B14F-4D97-AF65-F5344CB8AC3E}">
        <p14:creationId xmlns:p14="http://schemas.microsoft.com/office/powerpoint/2010/main" val="397670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0573DA-9B25-4150-859E-D3259E3CB3B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99926" y="214983"/>
            <a:ext cx="7944147" cy="5955632"/>
          </a:xfrm>
          <a:prstGeom prst="rect">
            <a:avLst/>
          </a:prstGeom>
        </p:spPr>
      </p:pic>
      <p:sp>
        <p:nvSpPr>
          <p:cNvPr id="3" name="Title 1">
            <a:extLst>
              <a:ext uri="{FF2B5EF4-FFF2-40B4-BE49-F238E27FC236}">
                <a16:creationId xmlns:a16="http://schemas.microsoft.com/office/drawing/2014/main" id="{ECF3983C-865B-4572-B302-D2385B9EA8BF}"/>
              </a:ext>
            </a:extLst>
          </p:cNvPr>
          <p:cNvSpPr>
            <a:spLocks noGrp="1"/>
          </p:cNvSpPr>
          <p:nvPr>
            <p:ph type="title"/>
          </p:nvPr>
        </p:nvSpPr>
        <p:spPr>
          <a:xfrm>
            <a:off x="461473" y="116435"/>
            <a:ext cx="8225327" cy="928594"/>
          </a:xfrm>
          <a:solidFill>
            <a:schemeClr val="bg1">
              <a:alpha val="70000"/>
            </a:schemeClr>
          </a:solidFill>
        </p:spPr>
        <p:txBody>
          <a:bodyPr/>
          <a:lstStyle/>
          <a:p>
            <a:pPr algn="ctr"/>
            <a:r>
              <a:rPr lang="en-US" sz="4000" dirty="0"/>
              <a:t>Mining has expansive impacts…</a:t>
            </a:r>
          </a:p>
        </p:txBody>
      </p:sp>
    </p:spTree>
    <p:extLst>
      <p:ext uri="{BB962C8B-B14F-4D97-AF65-F5344CB8AC3E}">
        <p14:creationId xmlns:p14="http://schemas.microsoft.com/office/powerpoint/2010/main" val="3101172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56CA-62FC-4970-B709-2D5C0B023674}"/>
              </a:ext>
            </a:extLst>
          </p:cNvPr>
          <p:cNvSpPr>
            <a:spLocks noGrp="1"/>
          </p:cNvSpPr>
          <p:nvPr>
            <p:ph type="title"/>
          </p:nvPr>
        </p:nvSpPr>
        <p:spPr>
          <a:xfrm>
            <a:off x="459336" y="0"/>
            <a:ext cx="8225327" cy="963613"/>
          </a:xfrm>
        </p:spPr>
        <p:txBody>
          <a:bodyPr/>
          <a:lstStyle/>
          <a:p>
            <a:r>
              <a:rPr lang="en-US" sz="3600" dirty="0"/>
              <a:t>Drainage BMPs - Erosion Control</a:t>
            </a:r>
          </a:p>
        </p:txBody>
      </p:sp>
      <p:pic>
        <p:nvPicPr>
          <p:cNvPr id="4" name="Content Placeholder 3">
            <a:extLst>
              <a:ext uri="{FF2B5EF4-FFF2-40B4-BE49-F238E27FC236}">
                <a16:creationId xmlns:a16="http://schemas.microsoft.com/office/drawing/2014/main" id="{FE3F4370-31BF-472A-8A15-5E1B4DFE39E0}"/>
              </a:ext>
            </a:extLst>
          </p:cNvPr>
          <p:cNvPicPr>
            <a:picLocks noGrp="1" noChangeAspect="1"/>
          </p:cNvPicPr>
          <p:nvPr>
            <p:ph idx="1"/>
          </p:nvPr>
        </p:nvPicPr>
        <p:blipFill>
          <a:blip r:embed="rId3"/>
          <a:stretch>
            <a:fillRect/>
          </a:stretch>
        </p:blipFill>
        <p:spPr>
          <a:xfrm>
            <a:off x="4481512" y="921882"/>
            <a:ext cx="3634944" cy="1748744"/>
          </a:xfrm>
          <a:prstGeom prst="rect">
            <a:avLst/>
          </a:prstGeom>
        </p:spPr>
      </p:pic>
      <p:pic>
        <p:nvPicPr>
          <p:cNvPr id="5" name="Picture 4">
            <a:extLst>
              <a:ext uri="{FF2B5EF4-FFF2-40B4-BE49-F238E27FC236}">
                <a16:creationId xmlns:a16="http://schemas.microsoft.com/office/drawing/2014/main" id="{800095D3-844E-495F-9518-19A3F204FD7D}"/>
              </a:ext>
            </a:extLst>
          </p:cNvPr>
          <p:cNvPicPr>
            <a:picLocks noChangeAspect="1"/>
          </p:cNvPicPr>
          <p:nvPr/>
        </p:nvPicPr>
        <p:blipFill>
          <a:blip r:embed="rId4"/>
          <a:stretch>
            <a:fillRect/>
          </a:stretch>
        </p:blipFill>
        <p:spPr>
          <a:xfrm>
            <a:off x="234488" y="747713"/>
            <a:ext cx="4247024" cy="3049587"/>
          </a:xfrm>
          <a:prstGeom prst="rect">
            <a:avLst/>
          </a:prstGeom>
        </p:spPr>
      </p:pic>
      <p:pic>
        <p:nvPicPr>
          <p:cNvPr id="6" name="Picture 5">
            <a:extLst>
              <a:ext uri="{FF2B5EF4-FFF2-40B4-BE49-F238E27FC236}">
                <a16:creationId xmlns:a16="http://schemas.microsoft.com/office/drawing/2014/main" id="{61117292-DAA2-455C-A037-FFEEF0B9C9C6}"/>
              </a:ext>
            </a:extLst>
          </p:cNvPr>
          <p:cNvPicPr>
            <a:picLocks noChangeAspect="1"/>
          </p:cNvPicPr>
          <p:nvPr/>
        </p:nvPicPr>
        <p:blipFill>
          <a:blip r:embed="rId5"/>
          <a:stretch>
            <a:fillRect/>
          </a:stretch>
        </p:blipFill>
        <p:spPr>
          <a:xfrm>
            <a:off x="4978400" y="2928938"/>
            <a:ext cx="3092912" cy="3394210"/>
          </a:xfrm>
          <a:prstGeom prst="rect">
            <a:avLst/>
          </a:prstGeom>
        </p:spPr>
      </p:pic>
      <p:pic>
        <p:nvPicPr>
          <p:cNvPr id="7" name="Picture 6">
            <a:extLst>
              <a:ext uri="{FF2B5EF4-FFF2-40B4-BE49-F238E27FC236}">
                <a16:creationId xmlns:a16="http://schemas.microsoft.com/office/drawing/2014/main" id="{B203C7F5-885D-486B-AE12-F3EEAF15C19B}"/>
              </a:ext>
            </a:extLst>
          </p:cNvPr>
          <p:cNvPicPr>
            <a:picLocks noChangeAspect="1"/>
          </p:cNvPicPr>
          <p:nvPr/>
        </p:nvPicPr>
        <p:blipFill>
          <a:blip r:embed="rId6"/>
          <a:stretch>
            <a:fillRect/>
          </a:stretch>
        </p:blipFill>
        <p:spPr>
          <a:xfrm>
            <a:off x="825500" y="3837090"/>
            <a:ext cx="3462886" cy="2436845"/>
          </a:xfrm>
          <a:prstGeom prst="rect">
            <a:avLst/>
          </a:prstGeom>
        </p:spPr>
      </p:pic>
      <p:sp>
        <p:nvSpPr>
          <p:cNvPr id="8" name="TextBox 7">
            <a:extLst>
              <a:ext uri="{FF2B5EF4-FFF2-40B4-BE49-F238E27FC236}">
                <a16:creationId xmlns:a16="http://schemas.microsoft.com/office/drawing/2014/main" id="{D42A1646-0BE4-498E-8332-B2F84246C882}"/>
              </a:ext>
            </a:extLst>
          </p:cNvPr>
          <p:cNvSpPr txBox="1"/>
          <p:nvPr/>
        </p:nvSpPr>
        <p:spPr>
          <a:xfrm>
            <a:off x="2082800" y="803348"/>
            <a:ext cx="2398712"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Sedimentation Pond</a:t>
            </a:r>
          </a:p>
        </p:txBody>
      </p:sp>
      <p:sp>
        <p:nvSpPr>
          <p:cNvPr id="9" name="TextBox 8">
            <a:extLst>
              <a:ext uri="{FF2B5EF4-FFF2-40B4-BE49-F238E27FC236}">
                <a16:creationId xmlns:a16="http://schemas.microsoft.com/office/drawing/2014/main" id="{68ED4497-A520-4D0A-ABD6-9EDE98430695}"/>
              </a:ext>
            </a:extLst>
          </p:cNvPr>
          <p:cNvSpPr txBox="1"/>
          <p:nvPr/>
        </p:nvSpPr>
        <p:spPr>
          <a:xfrm>
            <a:off x="4572000" y="2270516"/>
            <a:ext cx="1649873"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Check Dams</a:t>
            </a:r>
          </a:p>
        </p:txBody>
      </p:sp>
      <p:sp>
        <p:nvSpPr>
          <p:cNvPr id="10" name="TextBox 9">
            <a:extLst>
              <a:ext uri="{FF2B5EF4-FFF2-40B4-BE49-F238E27FC236}">
                <a16:creationId xmlns:a16="http://schemas.microsoft.com/office/drawing/2014/main" id="{F1185786-2FEE-4C26-B1F0-71B8F2792C43}"/>
              </a:ext>
            </a:extLst>
          </p:cNvPr>
          <p:cNvSpPr txBox="1"/>
          <p:nvPr/>
        </p:nvSpPr>
        <p:spPr>
          <a:xfrm>
            <a:off x="2981876" y="5566049"/>
            <a:ext cx="130651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Vegetative Filters</a:t>
            </a:r>
          </a:p>
        </p:txBody>
      </p:sp>
      <p:sp>
        <p:nvSpPr>
          <p:cNvPr id="11" name="TextBox 10">
            <a:extLst>
              <a:ext uri="{FF2B5EF4-FFF2-40B4-BE49-F238E27FC236}">
                <a16:creationId xmlns:a16="http://schemas.microsoft.com/office/drawing/2014/main" id="{D12EE76C-F865-410C-AD06-876902E1BAD4}"/>
              </a:ext>
            </a:extLst>
          </p:cNvPr>
          <p:cNvSpPr txBox="1"/>
          <p:nvPr/>
        </p:nvSpPr>
        <p:spPr>
          <a:xfrm>
            <a:off x="5098589" y="5365994"/>
            <a:ext cx="1649873"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Silt Fences</a:t>
            </a:r>
          </a:p>
        </p:txBody>
      </p:sp>
    </p:spTree>
    <p:extLst>
      <p:ext uri="{BB962C8B-B14F-4D97-AF65-F5344CB8AC3E}">
        <p14:creationId xmlns:p14="http://schemas.microsoft.com/office/powerpoint/2010/main" val="1079481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3063-89A8-4DED-9BDE-8096B79E196B}"/>
              </a:ext>
            </a:extLst>
          </p:cNvPr>
          <p:cNvSpPr>
            <a:spLocks noGrp="1"/>
          </p:cNvSpPr>
          <p:nvPr>
            <p:ph type="title"/>
          </p:nvPr>
        </p:nvSpPr>
        <p:spPr>
          <a:xfrm>
            <a:off x="457201" y="0"/>
            <a:ext cx="8454570" cy="883229"/>
          </a:xfrm>
        </p:spPr>
        <p:txBody>
          <a:bodyPr/>
          <a:lstStyle/>
          <a:p>
            <a:r>
              <a:rPr lang="en-US" sz="3600" dirty="0"/>
              <a:t>Drainage BMPs - Mine Drainage Treatment</a:t>
            </a:r>
          </a:p>
        </p:txBody>
      </p:sp>
      <p:sp>
        <p:nvSpPr>
          <p:cNvPr id="6" name="Content Placeholder 5">
            <a:extLst>
              <a:ext uri="{FF2B5EF4-FFF2-40B4-BE49-F238E27FC236}">
                <a16:creationId xmlns:a16="http://schemas.microsoft.com/office/drawing/2014/main" id="{43AE4073-ECAE-44F4-80A1-E80F6A580BD0}"/>
              </a:ext>
            </a:extLst>
          </p:cNvPr>
          <p:cNvSpPr>
            <a:spLocks noGrp="1"/>
          </p:cNvSpPr>
          <p:nvPr>
            <p:ph idx="1"/>
          </p:nvPr>
        </p:nvSpPr>
        <p:spPr>
          <a:xfrm>
            <a:off x="535132" y="883229"/>
            <a:ext cx="8069463" cy="1485899"/>
          </a:xfrm>
        </p:spPr>
        <p:txBody>
          <a:bodyPr>
            <a:normAutofit lnSpcReduction="10000"/>
          </a:bodyPr>
          <a:lstStyle/>
          <a:p>
            <a:pPr marL="0" indent="0">
              <a:buNone/>
            </a:pPr>
            <a:r>
              <a:rPr lang="en-US" dirty="0"/>
              <a:t>All surface drainage from disturbed areas must pass through a sedimentation pond (or series of ponds).  Adequate measures, along with ponds, must be installed to meet KPDES effluent limitations.</a:t>
            </a:r>
          </a:p>
        </p:txBody>
      </p:sp>
      <p:sp>
        <p:nvSpPr>
          <p:cNvPr id="7" name="TextBox 6">
            <a:extLst>
              <a:ext uri="{FF2B5EF4-FFF2-40B4-BE49-F238E27FC236}">
                <a16:creationId xmlns:a16="http://schemas.microsoft.com/office/drawing/2014/main" id="{A518A1B4-24AA-4357-BD4F-CEDAE389A0B0}"/>
              </a:ext>
            </a:extLst>
          </p:cNvPr>
          <p:cNvSpPr txBox="1"/>
          <p:nvPr/>
        </p:nvSpPr>
        <p:spPr>
          <a:xfrm>
            <a:off x="535132" y="2535382"/>
            <a:ext cx="3935268" cy="3647793"/>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Treatment Strategies:</a:t>
            </a:r>
          </a:p>
          <a:p>
            <a:r>
              <a:rPr lang="en-US" sz="1200" b="1" dirty="0">
                <a:latin typeface="Calibri" panose="020F0502020204030204" pitchFamily="34" charset="0"/>
                <a:cs typeface="Calibri" panose="020F0502020204030204" pitchFamily="34" charset="0"/>
              </a:rPr>
              <a:t> </a:t>
            </a:r>
          </a:p>
          <a:p>
            <a:pPr marL="514350" indent="-514350">
              <a:lnSpc>
                <a:spcPct val="150000"/>
              </a:lnSpc>
              <a:buFont typeface="+mj-lt"/>
              <a:buAutoNum type="arabicPeriod"/>
            </a:pPr>
            <a:r>
              <a:rPr lang="en-US" sz="3200" dirty="0">
                <a:latin typeface="Calibri" panose="020F0502020204030204" pitchFamily="34" charset="0"/>
                <a:cs typeface="Calibri" panose="020F0502020204030204" pitchFamily="34" charset="0"/>
              </a:rPr>
              <a:t>pH adjustment / metals removal</a:t>
            </a:r>
          </a:p>
          <a:p>
            <a:pPr marL="514350" indent="-514350">
              <a:lnSpc>
                <a:spcPct val="150000"/>
              </a:lnSpc>
              <a:buFont typeface="+mj-lt"/>
              <a:buAutoNum type="arabicPeriod"/>
            </a:pPr>
            <a:r>
              <a:rPr lang="en-US" sz="3200" dirty="0">
                <a:latin typeface="Calibri" panose="020F0502020204030204" pitchFamily="34" charset="0"/>
                <a:cs typeface="Calibri" panose="020F0502020204030204" pitchFamily="34" charset="0"/>
              </a:rPr>
              <a:t>Aeration</a:t>
            </a:r>
          </a:p>
          <a:p>
            <a:pPr marL="514350" indent="-514350">
              <a:lnSpc>
                <a:spcPct val="150000"/>
              </a:lnSpc>
              <a:buFont typeface="+mj-lt"/>
              <a:buAutoNum type="arabicPeriod"/>
            </a:pPr>
            <a:r>
              <a:rPr lang="en-US" sz="3200" dirty="0">
                <a:latin typeface="Calibri" panose="020F0502020204030204" pitchFamily="34" charset="0"/>
                <a:cs typeface="Calibri" panose="020F0502020204030204" pitchFamily="34" charset="0"/>
              </a:rPr>
              <a:t>Settling</a:t>
            </a:r>
          </a:p>
        </p:txBody>
      </p:sp>
      <p:pic>
        <p:nvPicPr>
          <p:cNvPr id="3" name="Picture 2">
            <a:extLst>
              <a:ext uri="{FF2B5EF4-FFF2-40B4-BE49-F238E27FC236}">
                <a16:creationId xmlns:a16="http://schemas.microsoft.com/office/drawing/2014/main" id="{8EDB4832-BA70-4338-8E81-E67DAB4114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0" y="2483100"/>
            <a:ext cx="4308872" cy="3231654"/>
          </a:xfrm>
          <a:prstGeom prst="rect">
            <a:avLst/>
          </a:prstGeom>
        </p:spPr>
      </p:pic>
    </p:spTree>
    <p:extLst>
      <p:ext uri="{BB962C8B-B14F-4D97-AF65-F5344CB8AC3E}">
        <p14:creationId xmlns:p14="http://schemas.microsoft.com/office/powerpoint/2010/main" val="41336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BA11-76C6-4A92-B524-93F9B6EFFB3F}"/>
              </a:ext>
            </a:extLst>
          </p:cNvPr>
          <p:cNvSpPr>
            <a:spLocks noGrp="1"/>
          </p:cNvSpPr>
          <p:nvPr>
            <p:ph type="title"/>
          </p:nvPr>
        </p:nvSpPr>
        <p:spPr>
          <a:xfrm>
            <a:off x="459336" y="115620"/>
            <a:ext cx="8225327" cy="1050311"/>
          </a:xfrm>
        </p:spPr>
        <p:txBody>
          <a:bodyPr/>
          <a:lstStyle/>
          <a:p>
            <a:r>
              <a:rPr lang="en-US" sz="3600" dirty="0"/>
              <a:t>Mine Drainage Treatment – </a:t>
            </a:r>
            <a:br>
              <a:rPr lang="en-US" sz="3600" dirty="0"/>
            </a:br>
            <a:r>
              <a:rPr lang="en-US" sz="3600" dirty="0"/>
              <a:t>pH Adjustment/Reducing Acidity</a:t>
            </a:r>
          </a:p>
        </p:txBody>
      </p:sp>
      <p:sp>
        <p:nvSpPr>
          <p:cNvPr id="3" name="Content Placeholder 2">
            <a:extLst>
              <a:ext uri="{FF2B5EF4-FFF2-40B4-BE49-F238E27FC236}">
                <a16:creationId xmlns:a16="http://schemas.microsoft.com/office/drawing/2014/main" id="{F87E5AB4-2D04-4374-88E0-04E6537F1066}"/>
              </a:ext>
            </a:extLst>
          </p:cNvPr>
          <p:cNvSpPr>
            <a:spLocks noGrp="1"/>
          </p:cNvSpPr>
          <p:nvPr>
            <p:ph idx="1"/>
          </p:nvPr>
        </p:nvSpPr>
        <p:spPr>
          <a:xfrm>
            <a:off x="461473" y="1252443"/>
            <a:ext cx="8225327" cy="1762162"/>
          </a:xfrm>
        </p:spPr>
        <p:txBody>
          <a:bodyPr/>
          <a:lstStyle/>
          <a:p>
            <a:pPr marL="0" indent="0">
              <a:buNone/>
            </a:pPr>
            <a:r>
              <a:rPr lang="en-US" dirty="0"/>
              <a:t>An alkaline reagent is added to increase the pH of the water.</a:t>
            </a:r>
          </a:p>
          <a:p>
            <a:pPr marL="0" indent="0">
              <a:buNone/>
            </a:pPr>
            <a:endParaRPr lang="en-US" dirty="0"/>
          </a:p>
          <a:p>
            <a:pPr marL="0" indent="0">
              <a:buNone/>
            </a:pPr>
            <a:r>
              <a:rPr lang="en-US" dirty="0"/>
              <a:t>As the pH rises, metals become more insoluble and precipitate out of solution.</a:t>
            </a:r>
          </a:p>
          <a:p>
            <a:pPr marL="0" indent="0">
              <a:buNone/>
            </a:pPr>
            <a:endParaRPr lang="en-US" dirty="0"/>
          </a:p>
        </p:txBody>
      </p:sp>
      <p:sp>
        <p:nvSpPr>
          <p:cNvPr id="4" name="Arrow: Down 3">
            <a:extLst>
              <a:ext uri="{FF2B5EF4-FFF2-40B4-BE49-F238E27FC236}">
                <a16:creationId xmlns:a16="http://schemas.microsoft.com/office/drawing/2014/main" id="{9A3FD405-CCA9-417F-B855-96110FF4D179}"/>
              </a:ext>
            </a:extLst>
          </p:cNvPr>
          <p:cNvSpPr/>
          <p:nvPr/>
        </p:nvSpPr>
        <p:spPr>
          <a:xfrm>
            <a:off x="4021282" y="1735283"/>
            <a:ext cx="550718" cy="5091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60DB0C-080D-4F96-B5AA-91FF250C52D4}"/>
              </a:ext>
            </a:extLst>
          </p:cNvPr>
          <p:cNvSpPr txBox="1"/>
          <p:nvPr/>
        </p:nvSpPr>
        <p:spPr>
          <a:xfrm>
            <a:off x="805295" y="3238086"/>
            <a:ext cx="7533410" cy="2492990"/>
          </a:xfrm>
          <a:prstGeom prst="rect">
            <a:avLst/>
          </a:prstGeom>
          <a:noFill/>
          <a:ln w="28575">
            <a:solidFill>
              <a:schemeClr val="accent1"/>
            </a:solidFill>
          </a:ln>
        </p:spPr>
        <p:txBody>
          <a:bodyPr wrap="square" rtlCol="0">
            <a:spAutoFit/>
          </a:bodyPr>
          <a:lstStyle/>
          <a:p>
            <a:r>
              <a:rPr lang="en-US" sz="2400" dirty="0">
                <a:latin typeface="Calibri" panose="020F0502020204030204" pitchFamily="34" charset="0"/>
                <a:cs typeface="Calibri" panose="020F0502020204030204" pitchFamily="34" charset="0"/>
              </a:rPr>
              <a:t>Treatment reagents are mainly </a:t>
            </a:r>
            <a:r>
              <a:rPr lang="en-US" sz="2400" u="sng" dirty="0">
                <a:latin typeface="Calibri" panose="020F0502020204030204" pitchFamily="34" charset="0"/>
                <a:cs typeface="Calibri" panose="020F0502020204030204" pitchFamily="34" charset="0"/>
              </a:rPr>
              <a:t>calcium or sodium-based</a:t>
            </a:r>
            <a:r>
              <a:rPr lang="en-US" sz="2400" dirty="0">
                <a:latin typeface="Calibri" panose="020F0502020204030204" pitchFamily="34" charset="0"/>
                <a:cs typeface="Calibri" panose="020F0502020204030204" pitchFamily="34" charset="0"/>
              </a:rPr>
              <a:t>.</a:t>
            </a:r>
          </a:p>
          <a:p>
            <a:endParaRPr lang="en-US" sz="1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Hydrated Lime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+Ca(OH)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CaSO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+ 2H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O</a:t>
            </a:r>
          </a:p>
          <a:p>
            <a:r>
              <a:rPr lang="en-US" sz="2400" dirty="0">
                <a:latin typeface="Calibri" panose="020F0502020204030204" pitchFamily="34" charset="0"/>
                <a:cs typeface="Calibri" panose="020F0502020204030204" pitchFamily="34" charset="0"/>
              </a:rPr>
              <a:t>Crushed Lime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CaCO</a:t>
            </a:r>
            <a:r>
              <a:rPr lang="en-US" sz="2400" baseline="-25000" dirty="0">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CaSO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+ 2H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O + CO</a:t>
            </a:r>
            <a:r>
              <a:rPr lang="en-US" sz="2400" baseline="-25000" dirty="0">
                <a:latin typeface="Calibri" panose="020F0502020204030204" pitchFamily="34" charset="0"/>
                <a:cs typeface="Calibri" panose="020F0502020204030204" pitchFamily="34" charset="0"/>
              </a:rPr>
              <a:t>2</a:t>
            </a:r>
          </a:p>
          <a:p>
            <a:r>
              <a:rPr lang="en-US" sz="2400" dirty="0">
                <a:latin typeface="Calibri" panose="020F0502020204030204" pitchFamily="34" charset="0"/>
                <a:cs typeface="Calibri" panose="020F0502020204030204" pitchFamily="34" charset="0"/>
              </a:rPr>
              <a:t>Quick Lime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CaO</a:t>
            </a:r>
            <a:r>
              <a:rPr lang="en-US" sz="2400" dirty="0">
                <a:latin typeface="Calibri" panose="020F0502020204030204" pitchFamily="34" charset="0"/>
                <a:cs typeface="Calibri" panose="020F0502020204030204" pitchFamily="34" charset="0"/>
              </a:rPr>
              <a:t>          CaSO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O</a:t>
            </a:r>
            <a:endParaRPr lang="en-US" sz="2400" baseline="-25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Caustic Soda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 </a:t>
            </a:r>
            <a:r>
              <a:rPr lang="en-US" sz="2400" dirty="0">
                <a:latin typeface="Calibri" panose="020F0502020204030204" pitchFamily="34" charset="0"/>
                <a:cs typeface="Calibri" panose="020F0502020204030204" pitchFamily="34" charset="0"/>
              </a:rPr>
              <a:t>+ 2NaOH         Na</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+ 2H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O</a:t>
            </a:r>
          </a:p>
          <a:p>
            <a:r>
              <a:rPr lang="en-US" sz="2400" dirty="0">
                <a:latin typeface="Calibri" panose="020F0502020204030204" pitchFamily="34" charset="0"/>
                <a:cs typeface="Calibri" panose="020F0502020204030204" pitchFamily="34" charset="0"/>
              </a:rPr>
              <a:t>Soda Ash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 </a:t>
            </a:r>
            <a:r>
              <a:rPr lang="en-US" sz="2400" dirty="0">
                <a:latin typeface="Calibri" panose="020F0502020204030204" pitchFamily="34" charset="0"/>
                <a:cs typeface="Calibri" panose="020F0502020204030204" pitchFamily="34" charset="0"/>
              </a:rPr>
              <a:t>+ Na</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CO</a:t>
            </a:r>
            <a:r>
              <a:rPr lang="en-US" sz="2400" baseline="-25000" dirty="0">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Na</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SO</a:t>
            </a:r>
            <a:r>
              <a:rPr lang="en-US" sz="2400" baseline="-25000" dirty="0">
                <a:latin typeface="Calibri" panose="020F0502020204030204" pitchFamily="34" charset="0"/>
                <a:cs typeface="Calibri" panose="020F0502020204030204" pitchFamily="34" charset="0"/>
              </a:rPr>
              <a:t>4</a:t>
            </a:r>
            <a:r>
              <a:rPr lang="en-US" sz="2400" dirty="0">
                <a:latin typeface="Calibri" panose="020F0502020204030204" pitchFamily="34" charset="0"/>
                <a:cs typeface="Calibri" panose="020F0502020204030204" pitchFamily="34" charset="0"/>
              </a:rPr>
              <a:t> + H</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O + CO</a:t>
            </a:r>
            <a:r>
              <a:rPr lang="en-US" sz="2400" baseline="-25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a:t>
            </a:r>
          </a:p>
        </p:txBody>
      </p:sp>
      <p:cxnSp>
        <p:nvCxnSpPr>
          <p:cNvPr id="7" name="Straight Arrow Connector 6">
            <a:extLst>
              <a:ext uri="{FF2B5EF4-FFF2-40B4-BE49-F238E27FC236}">
                <a16:creationId xmlns:a16="http://schemas.microsoft.com/office/drawing/2014/main" id="{BC139A3A-9A91-40E5-B8DD-BA56F41E1ACD}"/>
              </a:ext>
            </a:extLst>
          </p:cNvPr>
          <p:cNvCxnSpPr/>
          <p:nvPr/>
        </p:nvCxnSpPr>
        <p:spPr>
          <a:xfrm>
            <a:off x="5205846" y="4000499"/>
            <a:ext cx="4779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DDF06E9-49A2-4DEE-8D86-FE764CBF2DE4}"/>
              </a:ext>
            </a:extLst>
          </p:cNvPr>
          <p:cNvCxnSpPr/>
          <p:nvPr/>
        </p:nvCxnSpPr>
        <p:spPr>
          <a:xfrm>
            <a:off x="5091544" y="4371109"/>
            <a:ext cx="4779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B82D640-00F7-4C77-8EEB-0C79D69020D1}"/>
              </a:ext>
            </a:extLst>
          </p:cNvPr>
          <p:cNvCxnSpPr/>
          <p:nvPr/>
        </p:nvCxnSpPr>
        <p:spPr>
          <a:xfrm>
            <a:off x="4821382" y="4745181"/>
            <a:ext cx="4779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4D53E2F-F3AA-49DA-9061-67E630825154}"/>
              </a:ext>
            </a:extLst>
          </p:cNvPr>
          <p:cNvCxnSpPr/>
          <p:nvPr/>
        </p:nvCxnSpPr>
        <p:spPr>
          <a:xfrm>
            <a:off x="5122717" y="5095007"/>
            <a:ext cx="4779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FDEDF42-1705-45D4-B105-880F2FEBE1C3}"/>
              </a:ext>
            </a:extLst>
          </p:cNvPr>
          <p:cNvCxnSpPr/>
          <p:nvPr/>
        </p:nvCxnSpPr>
        <p:spPr>
          <a:xfrm>
            <a:off x="5164279" y="5455226"/>
            <a:ext cx="4779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900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5105-75C7-4EC0-AEE5-9E043EFA8896}"/>
              </a:ext>
            </a:extLst>
          </p:cNvPr>
          <p:cNvSpPr>
            <a:spLocks noGrp="1"/>
          </p:cNvSpPr>
          <p:nvPr>
            <p:ph type="title"/>
          </p:nvPr>
        </p:nvSpPr>
        <p:spPr>
          <a:xfrm>
            <a:off x="225540" y="0"/>
            <a:ext cx="8692919" cy="957940"/>
          </a:xfrm>
        </p:spPr>
        <p:txBody>
          <a:bodyPr/>
          <a:lstStyle/>
          <a:p>
            <a:r>
              <a:rPr lang="en-US" sz="3600" dirty="0"/>
              <a:t>Mine Drainage Treatment – Metals Removal</a:t>
            </a:r>
          </a:p>
        </p:txBody>
      </p:sp>
      <p:sp>
        <p:nvSpPr>
          <p:cNvPr id="3" name="Content Placeholder 2">
            <a:extLst>
              <a:ext uri="{FF2B5EF4-FFF2-40B4-BE49-F238E27FC236}">
                <a16:creationId xmlns:a16="http://schemas.microsoft.com/office/drawing/2014/main" id="{665403C9-07D0-49D8-A28C-AB46336F1A17}"/>
              </a:ext>
            </a:extLst>
          </p:cNvPr>
          <p:cNvSpPr>
            <a:spLocks noGrp="1"/>
          </p:cNvSpPr>
          <p:nvPr>
            <p:ph idx="1"/>
          </p:nvPr>
        </p:nvSpPr>
        <p:spPr>
          <a:xfrm>
            <a:off x="451081" y="966517"/>
            <a:ext cx="8692919" cy="5284520"/>
          </a:xfrm>
        </p:spPr>
        <p:txBody>
          <a:bodyPr>
            <a:normAutofit lnSpcReduction="10000"/>
          </a:bodyPr>
          <a:lstStyle/>
          <a:p>
            <a:pPr marL="0" indent="0">
              <a:buNone/>
            </a:pPr>
            <a:r>
              <a:rPr lang="en-US" sz="2800" dirty="0"/>
              <a:t>Raising the pH helps enable metals to precipitate out or chemical additives may be needed.</a:t>
            </a:r>
          </a:p>
          <a:p>
            <a:pPr marL="0" indent="0">
              <a:buNone/>
            </a:pPr>
            <a:endParaRPr lang="en-US" sz="1200" dirty="0"/>
          </a:p>
          <a:p>
            <a:pPr marL="0" indent="0">
              <a:buNone/>
            </a:pPr>
            <a:r>
              <a:rPr lang="en-US" sz="2800" b="1" dirty="0"/>
              <a:t>Iron</a:t>
            </a:r>
            <a:r>
              <a:rPr lang="en-US" sz="2800" dirty="0"/>
              <a:t>          Fe(OH)</a:t>
            </a:r>
            <a:r>
              <a:rPr lang="en-US" sz="2800" baseline="-25000" dirty="0"/>
              <a:t>3 </a:t>
            </a:r>
            <a:r>
              <a:rPr lang="en-US" sz="2800" dirty="0"/>
              <a:t>or “</a:t>
            </a:r>
            <a:r>
              <a:rPr lang="en-US" sz="2800" dirty="0" err="1"/>
              <a:t>yellowboy</a:t>
            </a:r>
            <a:r>
              <a:rPr lang="en-US" sz="2800" dirty="0"/>
              <a:t>”</a:t>
            </a:r>
          </a:p>
          <a:p>
            <a:pPr marL="300038" lvl="1" indent="0">
              <a:buNone/>
            </a:pPr>
            <a:r>
              <a:rPr lang="en-US" sz="2400" i="1" dirty="0"/>
              <a:t>Slimy </a:t>
            </a:r>
            <a:r>
              <a:rPr lang="en-US" sz="2400" b="1" i="1" dirty="0">
                <a:solidFill>
                  <a:srgbClr val="FFC000"/>
                </a:solidFill>
              </a:rPr>
              <a:t>orange</a:t>
            </a:r>
            <a:r>
              <a:rPr lang="en-US" sz="2400" i="1" dirty="0"/>
              <a:t> compound at pH &gt;3.5</a:t>
            </a:r>
          </a:p>
          <a:p>
            <a:pPr marL="0" indent="0">
              <a:buNone/>
            </a:pPr>
            <a:endParaRPr lang="en-US" sz="4000" dirty="0"/>
          </a:p>
          <a:p>
            <a:pPr marL="0" indent="0">
              <a:buNone/>
            </a:pPr>
            <a:r>
              <a:rPr lang="en-US" sz="2800" b="1" dirty="0"/>
              <a:t>Aluminum</a:t>
            </a:r>
            <a:r>
              <a:rPr lang="en-US" sz="2800" dirty="0"/>
              <a:t>           Al(OH)</a:t>
            </a:r>
            <a:r>
              <a:rPr lang="en-US" sz="2800" baseline="-25000" dirty="0"/>
              <a:t>3  </a:t>
            </a:r>
            <a:r>
              <a:rPr lang="en-US" sz="2800" dirty="0"/>
              <a:t>or Gibbsite</a:t>
            </a:r>
          </a:p>
          <a:p>
            <a:pPr marL="300038" lvl="1" indent="0">
              <a:buNone/>
            </a:pPr>
            <a:r>
              <a:rPr lang="en-US" sz="2400" i="1" dirty="0"/>
              <a:t>Gelatinous </a:t>
            </a:r>
            <a:r>
              <a:rPr lang="en-US" sz="2400" b="1" i="1" dirty="0">
                <a:solidFill>
                  <a:schemeClr val="bg1"/>
                </a:solidFill>
                <a:highlight>
                  <a:srgbClr val="000000"/>
                </a:highlight>
              </a:rPr>
              <a:t>white</a:t>
            </a:r>
            <a:r>
              <a:rPr lang="en-US" sz="2400" i="1" dirty="0">
                <a:solidFill>
                  <a:schemeClr val="bg1"/>
                </a:solidFill>
              </a:rPr>
              <a:t> </a:t>
            </a:r>
            <a:r>
              <a:rPr lang="en-US" sz="2400" i="1" dirty="0"/>
              <a:t>compound</a:t>
            </a:r>
            <a:endParaRPr lang="en-US" sz="2400" i="1" baseline="-25000" dirty="0"/>
          </a:p>
          <a:p>
            <a:pPr marL="0" indent="0">
              <a:buNone/>
            </a:pPr>
            <a:endParaRPr lang="en-US" sz="4000" baseline="-25000" dirty="0"/>
          </a:p>
          <a:p>
            <a:pPr marL="0" indent="0">
              <a:buNone/>
            </a:pPr>
            <a:r>
              <a:rPr lang="en-US" sz="2800" b="1" dirty="0"/>
              <a:t>Manganese</a:t>
            </a:r>
            <a:r>
              <a:rPr lang="en-US" sz="2800" dirty="0"/>
              <a:t> precipitates at pH &gt; 8 if </a:t>
            </a:r>
          </a:p>
          <a:p>
            <a:pPr marL="0" indent="0">
              <a:buNone/>
            </a:pPr>
            <a:r>
              <a:rPr lang="en-US" sz="2800" dirty="0"/>
              <a:t>iron has already precipitated</a:t>
            </a:r>
          </a:p>
          <a:p>
            <a:pPr marL="300038" lvl="1" indent="0">
              <a:buNone/>
            </a:pPr>
            <a:r>
              <a:rPr lang="en-US" sz="2400" b="1" i="1" dirty="0"/>
              <a:t>Black</a:t>
            </a:r>
            <a:r>
              <a:rPr lang="en-US" sz="2400" i="1" dirty="0"/>
              <a:t> compound    </a:t>
            </a:r>
          </a:p>
        </p:txBody>
      </p:sp>
      <p:cxnSp>
        <p:nvCxnSpPr>
          <p:cNvPr id="6" name="Straight Arrow Connector 5">
            <a:extLst>
              <a:ext uri="{FF2B5EF4-FFF2-40B4-BE49-F238E27FC236}">
                <a16:creationId xmlns:a16="http://schemas.microsoft.com/office/drawing/2014/main" id="{C6FFB319-DE5A-4DED-806A-F0B78FCF3FD0}"/>
              </a:ext>
            </a:extLst>
          </p:cNvPr>
          <p:cNvCxnSpPr/>
          <p:nvPr/>
        </p:nvCxnSpPr>
        <p:spPr>
          <a:xfrm>
            <a:off x="1282534" y="2137558"/>
            <a:ext cx="4987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9AB597A4-D865-4CBC-9AF9-AE5A76946FD0}"/>
              </a:ext>
            </a:extLst>
          </p:cNvPr>
          <p:cNvCxnSpPr/>
          <p:nvPr/>
        </p:nvCxnSpPr>
        <p:spPr>
          <a:xfrm>
            <a:off x="2230581" y="3664526"/>
            <a:ext cx="4987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A59A14FE-5BB8-41BC-B7BE-8F99EC9A48AF}"/>
              </a:ext>
            </a:extLst>
          </p:cNvPr>
          <p:cNvPicPr>
            <a:picLocks noChangeAspect="1"/>
          </p:cNvPicPr>
          <p:nvPr/>
        </p:nvPicPr>
        <p:blipFill>
          <a:blip r:embed="rId3"/>
          <a:stretch>
            <a:fillRect/>
          </a:stretch>
        </p:blipFill>
        <p:spPr>
          <a:xfrm>
            <a:off x="5753464" y="1632246"/>
            <a:ext cx="2238631" cy="148563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567C716-6337-4FFF-B583-4249ACE1805F}"/>
              </a:ext>
            </a:extLst>
          </p:cNvPr>
          <p:cNvPicPr>
            <a:picLocks noChangeAspect="1"/>
          </p:cNvPicPr>
          <p:nvPr/>
        </p:nvPicPr>
        <p:blipFill>
          <a:blip r:embed="rId4"/>
          <a:stretch>
            <a:fillRect/>
          </a:stretch>
        </p:blipFill>
        <p:spPr>
          <a:xfrm>
            <a:off x="6151631" y="3189891"/>
            <a:ext cx="2317633" cy="1542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5168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5105-75C7-4EC0-AEE5-9E043EFA8896}"/>
              </a:ext>
            </a:extLst>
          </p:cNvPr>
          <p:cNvSpPr>
            <a:spLocks noGrp="1"/>
          </p:cNvSpPr>
          <p:nvPr>
            <p:ph type="title"/>
          </p:nvPr>
        </p:nvSpPr>
        <p:spPr>
          <a:xfrm>
            <a:off x="357563" y="0"/>
            <a:ext cx="8225327" cy="1143000"/>
          </a:xfrm>
        </p:spPr>
        <p:txBody>
          <a:bodyPr/>
          <a:lstStyle/>
          <a:p>
            <a:r>
              <a:rPr lang="en-US" sz="3600" dirty="0"/>
              <a:t>Mine Drainage Treatment </a:t>
            </a:r>
            <a:br>
              <a:rPr lang="en-US" sz="3600" dirty="0"/>
            </a:br>
            <a:r>
              <a:rPr lang="en-US" sz="3600" dirty="0"/>
              <a:t>  – Aeration/ Settling</a:t>
            </a:r>
          </a:p>
        </p:txBody>
      </p:sp>
      <p:pic>
        <p:nvPicPr>
          <p:cNvPr id="4" name="Content Placeholder 3">
            <a:extLst>
              <a:ext uri="{FF2B5EF4-FFF2-40B4-BE49-F238E27FC236}">
                <a16:creationId xmlns:a16="http://schemas.microsoft.com/office/drawing/2014/main" id="{7B5FF0A5-9940-4DF9-961E-9BB0C585DF78}"/>
              </a:ext>
            </a:extLst>
          </p:cNvPr>
          <p:cNvPicPr>
            <a:picLocks noGrp="1" noChangeAspect="1"/>
          </p:cNvPicPr>
          <p:nvPr>
            <p:ph idx="1"/>
          </p:nvPr>
        </p:nvPicPr>
        <p:blipFill>
          <a:blip r:embed="rId3"/>
          <a:stretch>
            <a:fillRect/>
          </a:stretch>
        </p:blipFill>
        <p:spPr>
          <a:xfrm>
            <a:off x="1552575" y="4559300"/>
            <a:ext cx="6038850" cy="1514475"/>
          </a:xfrm>
          <a:prstGeom prst="rect">
            <a:avLst/>
          </a:prstGeom>
        </p:spPr>
      </p:pic>
      <p:sp>
        <p:nvSpPr>
          <p:cNvPr id="5" name="TextBox 4">
            <a:extLst>
              <a:ext uri="{FF2B5EF4-FFF2-40B4-BE49-F238E27FC236}">
                <a16:creationId xmlns:a16="http://schemas.microsoft.com/office/drawing/2014/main" id="{5A4223DD-0691-4D0C-A55D-8959B816CF91}"/>
              </a:ext>
            </a:extLst>
          </p:cNvPr>
          <p:cNvSpPr txBox="1"/>
          <p:nvPr/>
        </p:nvSpPr>
        <p:spPr>
          <a:xfrm>
            <a:off x="357563" y="1266100"/>
            <a:ext cx="8428874" cy="3170099"/>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Aeration</a:t>
            </a:r>
            <a:r>
              <a:rPr lang="en-US" sz="2400" dirty="0">
                <a:latin typeface="Calibri" panose="020F0502020204030204" pitchFamily="34" charset="0"/>
                <a:cs typeface="Calibri" panose="020F0502020204030204" pitchFamily="34" charset="0"/>
              </a:rPr>
              <a:t> – any activity that increases the oxygen transfer rate</a:t>
            </a:r>
          </a:p>
          <a:p>
            <a:pPr lvl="1"/>
            <a:r>
              <a:rPr lang="en-US" sz="2400" i="1" dirty="0">
                <a:latin typeface="Calibri" panose="020F0502020204030204" pitchFamily="34" charset="0"/>
                <a:cs typeface="Calibri" panose="020F0502020204030204" pitchFamily="34" charset="0"/>
              </a:rPr>
              <a:t>Aeration of mine drainage water encourages oxidation of soluble metals to produce insoluble metal precipitates.</a:t>
            </a:r>
          </a:p>
          <a:p>
            <a:endParaRPr lang="en-US" sz="2400" i="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Settling</a:t>
            </a:r>
            <a:r>
              <a:rPr lang="en-US" sz="2800" b="1" i="1" dirty="0">
                <a:latin typeface="Calibri" panose="020F0502020204030204" pitchFamily="34" charset="0"/>
                <a:cs typeface="Calibri" panose="020F0502020204030204" pitchFamily="34" charset="0"/>
              </a:rPr>
              <a:t> </a:t>
            </a:r>
            <a:r>
              <a:rPr lang="en-US" sz="2400" b="1" i="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required process for removal of metal precipitates and sludges</a:t>
            </a:r>
          </a:p>
          <a:p>
            <a:pPr lvl="1"/>
            <a:r>
              <a:rPr lang="en-US" sz="2400" i="1" dirty="0">
                <a:latin typeface="Calibri" panose="020F0502020204030204" pitchFamily="34" charset="0"/>
                <a:cs typeface="Calibri" panose="020F0502020204030204" pitchFamily="34" charset="0"/>
              </a:rPr>
              <a:t>Settling can be achieved in a sedimentation pond, a series of ponds, a clarifier, or a treatment wetland.</a:t>
            </a:r>
          </a:p>
        </p:txBody>
      </p:sp>
    </p:spTree>
    <p:extLst>
      <p:ext uri="{BB962C8B-B14F-4D97-AF65-F5344CB8AC3E}">
        <p14:creationId xmlns:p14="http://schemas.microsoft.com/office/powerpoint/2010/main" val="4204563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ACFD27-CD72-4820-9479-D831EEB90C0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9842" y="223509"/>
            <a:ext cx="4768794" cy="3576596"/>
          </a:xfrm>
          <a:prstGeom prst="rect">
            <a:avLst/>
          </a:prstGeom>
        </p:spPr>
      </p:pic>
      <p:pic>
        <p:nvPicPr>
          <p:cNvPr id="5" name="Picture 4">
            <a:extLst>
              <a:ext uri="{FF2B5EF4-FFF2-40B4-BE49-F238E27FC236}">
                <a16:creationId xmlns:a16="http://schemas.microsoft.com/office/drawing/2014/main" id="{FFAA9402-685F-4555-89D5-55E03A66D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0645" y="2996999"/>
            <a:ext cx="4703513" cy="3137207"/>
          </a:xfrm>
          <a:prstGeom prst="rect">
            <a:avLst/>
          </a:prstGeom>
        </p:spPr>
      </p:pic>
      <p:sp>
        <p:nvSpPr>
          <p:cNvPr id="6" name="TextBox 5">
            <a:extLst>
              <a:ext uri="{FF2B5EF4-FFF2-40B4-BE49-F238E27FC236}">
                <a16:creationId xmlns:a16="http://schemas.microsoft.com/office/drawing/2014/main" id="{F8391DEE-7E72-44B6-BDC7-EC4B78ABAC91}"/>
              </a:ext>
            </a:extLst>
          </p:cNvPr>
          <p:cNvSpPr txBox="1"/>
          <p:nvPr/>
        </p:nvSpPr>
        <p:spPr>
          <a:xfrm>
            <a:off x="4978636" y="223509"/>
            <a:ext cx="3955522" cy="138499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Bluish water prior to oxidation of mine runoff water</a:t>
            </a:r>
          </a:p>
        </p:txBody>
      </p:sp>
      <p:sp>
        <p:nvSpPr>
          <p:cNvPr id="7" name="TextBox 6">
            <a:extLst>
              <a:ext uri="{FF2B5EF4-FFF2-40B4-BE49-F238E27FC236}">
                <a16:creationId xmlns:a16="http://schemas.microsoft.com/office/drawing/2014/main" id="{9A769181-9E5F-444D-AFD5-18875D7C0A3D}"/>
              </a:ext>
            </a:extLst>
          </p:cNvPr>
          <p:cNvSpPr txBox="1"/>
          <p:nvPr/>
        </p:nvSpPr>
        <p:spPr>
          <a:xfrm>
            <a:off x="209842" y="4780098"/>
            <a:ext cx="4020803" cy="1384995"/>
          </a:xfrm>
          <a:prstGeom prst="rect">
            <a:avLst/>
          </a:prstGeom>
          <a:noFill/>
        </p:spPr>
        <p:txBody>
          <a:bodyPr wrap="square" rtlCol="0">
            <a:spAutoFit/>
          </a:bodyPr>
          <a:lstStyle/>
          <a:p>
            <a:pPr algn="r"/>
            <a:r>
              <a:rPr lang="en-US" sz="2800" dirty="0">
                <a:latin typeface="Calibri" panose="020F0502020204030204" pitchFamily="34" charset="0"/>
                <a:cs typeface="Calibri" panose="020F0502020204030204" pitchFamily="34" charset="0"/>
              </a:rPr>
              <a:t>Orange water following oxidation of iron hydroxide</a:t>
            </a:r>
          </a:p>
        </p:txBody>
      </p:sp>
      <p:sp>
        <p:nvSpPr>
          <p:cNvPr id="8" name="TextBox 7">
            <a:extLst>
              <a:ext uri="{FF2B5EF4-FFF2-40B4-BE49-F238E27FC236}">
                <a16:creationId xmlns:a16="http://schemas.microsoft.com/office/drawing/2014/main" id="{D9482F85-905D-4C53-9DB7-5617BD2496D1}"/>
              </a:ext>
            </a:extLst>
          </p:cNvPr>
          <p:cNvSpPr txBox="1"/>
          <p:nvPr/>
        </p:nvSpPr>
        <p:spPr>
          <a:xfrm>
            <a:off x="7304276" y="6092042"/>
            <a:ext cx="1756597" cy="276999"/>
          </a:xfrm>
          <a:prstGeom prst="rect">
            <a:avLst/>
          </a:prstGeom>
          <a:noFill/>
        </p:spPr>
        <p:txBody>
          <a:bodyPr wrap="square" rtlCol="0">
            <a:spAutoFit/>
          </a:bodyPr>
          <a:lstStyle/>
          <a:p>
            <a:r>
              <a:rPr lang="en-US" sz="1200" dirty="0"/>
              <a:t>Source: unevenearth.org</a:t>
            </a:r>
          </a:p>
        </p:txBody>
      </p:sp>
    </p:spTree>
    <p:extLst>
      <p:ext uri="{BB962C8B-B14F-4D97-AF65-F5344CB8AC3E}">
        <p14:creationId xmlns:p14="http://schemas.microsoft.com/office/powerpoint/2010/main" val="270755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14D6-86C7-4F7D-AFDA-D0BD7B9977F9}"/>
              </a:ext>
            </a:extLst>
          </p:cNvPr>
          <p:cNvSpPr>
            <a:spLocks noGrp="1"/>
          </p:cNvSpPr>
          <p:nvPr>
            <p:ph type="title"/>
          </p:nvPr>
        </p:nvSpPr>
        <p:spPr>
          <a:xfrm>
            <a:off x="459336" y="0"/>
            <a:ext cx="8225327" cy="1143000"/>
          </a:xfrm>
        </p:spPr>
        <p:txBody>
          <a:bodyPr/>
          <a:lstStyle/>
          <a:p>
            <a:r>
              <a:rPr lang="en-US" dirty="0"/>
              <a:t>Mine Drainage Treatment Methods</a:t>
            </a:r>
          </a:p>
        </p:txBody>
      </p:sp>
      <p:sp>
        <p:nvSpPr>
          <p:cNvPr id="4" name="Content Placeholder 3">
            <a:extLst>
              <a:ext uri="{FF2B5EF4-FFF2-40B4-BE49-F238E27FC236}">
                <a16:creationId xmlns:a16="http://schemas.microsoft.com/office/drawing/2014/main" id="{E5BE288B-72A7-45AE-91B8-A706FE61B8F6}"/>
              </a:ext>
            </a:extLst>
          </p:cNvPr>
          <p:cNvSpPr>
            <a:spLocks noGrp="1"/>
          </p:cNvSpPr>
          <p:nvPr>
            <p:ph idx="1"/>
          </p:nvPr>
        </p:nvSpPr>
        <p:spPr>
          <a:xfrm>
            <a:off x="461473" y="1316053"/>
            <a:ext cx="8225327" cy="4888804"/>
          </a:xfrm>
        </p:spPr>
        <p:txBody>
          <a:bodyPr>
            <a:normAutofit/>
          </a:bodyPr>
          <a:lstStyle/>
          <a:p>
            <a:r>
              <a:rPr lang="en-US" sz="3200" b="1" dirty="0"/>
              <a:t>Active Treatment</a:t>
            </a:r>
          </a:p>
          <a:p>
            <a:pPr lvl="1"/>
            <a:r>
              <a:rPr lang="en-US" sz="2800" dirty="0"/>
              <a:t>Chemical Water Treatment System</a:t>
            </a:r>
          </a:p>
          <a:p>
            <a:r>
              <a:rPr lang="en-US" sz="3200" b="1" dirty="0"/>
              <a:t>Passive Treatment</a:t>
            </a:r>
          </a:p>
          <a:p>
            <a:pPr lvl="1"/>
            <a:r>
              <a:rPr lang="en-US" sz="2800" dirty="0"/>
              <a:t>Constructed Wetland</a:t>
            </a:r>
          </a:p>
          <a:p>
            <a:pPr lvl="1"/>
            <a:r>
              <a:rPr lang="en-US" sz="2800" dirty="0"/>
              <a:t>Limestone Channels</a:t>
            </a:r>
          </a:p>
          <a:p>
            <a:pPr lvl="1"/>
            <a:r>
              <a:rPr lang="en-US" sz="2800" dirty="0"/>
              <a:t>Limestone Beds</a:t>
            </a:r>
          </a:p>
          <a:p>
            <a:pPr lvl="1"/>
            <a:r>
              <a:rPr lang="en-US" sz="2800" dirty="0"/>
              <a:t>Vertical Flow Reactor</a:t>
            </a:r>
          </a:p>
        </p:txBody>
      </p:sp>
    </p:spTree>
    <p:extLst>
      <p:ext uri="{BB962C8B-B14F-4D97-AF65-F5344CB8AC3E}">
        <p14:creationId xmlns:p14="http://schemas.microsoft.com/office/powerpoint/2010/main" val="1370081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14D6-86C7-4F7D-AFDA-D0BD7B9977F9}"/>
              </a:ext>
            </a:extLst>
          </p:cNvPr>
          <p:cNvSpPr>
            <a:spLocks noGrp="1"/>
          </p:cNvSpPr>
          <p:nvPr>
            <p:ph type="title"/>
          </p:nvPr>
        </p:nvSpPr>
        <p:spPr>
          <a:xfrm>
            <a:off x="459336" y="0"/>
            <a:ext cx="8225327" cy="1143000"/>
          </a:xfrm>
        </p:spPr>
        <p:txBody>
          <a:bodyPr/>
          <a:lstStyle/>
          <a:p>
            <a:r>
              <a:rPr lang="en-US" dirty="0"/>
              <a:t>Chemical Water Treatment System</a:t>
            </a:r>
          </a:p>
        </p:txBody>
      </p:sp>
      <p:sp>
        <p:nvSpPr>
          <p:cNvPr id="4" name="Content Placeholder 3">
            <a:extLst>
              <a:ext uri="{FF2B5EF4-FFF2-40B4-BE49-F238E27FC236}">
                <a16:creationId xmlns:a16="http://schemas.microsoft.com/office/drawing/2014/main" id="{E5BE288B-72A7-45AE-91B8-A706FE61B8F6}"/>
              </a:ext>
            </a:extLst>
          </p:cNvPr>
          <p:cNvSpPr>
            <a:spLocks noGrp="1"/>
          </p:cNvSpPr>
          <p:nvPr>
            <p:ph idx="1"/>
          </p:nvPr>
        </p:nvSpPr>
        <p:spPr>
          <a:xfrm>
            <a:off x="283029" y="989481"/>
            <a:ext cx="3939343" cy="2936633"/>
          </a:xfrm>
        </p:spPr>
        <p:txBody>
          <a:bodyPr>
            <a:normAutofit lnSpcReduction="10000"/>
          </a:bodyPr>
          <a:lstStyle/>
          <a:p>
            <a:r>
              <a:rPr lang="en-US" sz="2800" b="1" dirty="0"/>
              <a:t>Chemicals</a:t>
            </a:r>
          </a:p>
          <a:p>
            <a:pPr lvl="1"/>
            <a:r>
              <a:rPr lang="en-US" sz="2400" dirty="0"/>
              <a:t>Limestone</a:t>
            </a:r>
          </a:p>
          <a:p>
            <a:pPr lvl="1"/>
            <a:r>
              <a:rPr lang="en-US" sz="2400" dirty="0"/>
              <a:t>Lime</a:t>
            </a:r>
          </a:p>
          <a:p>
            <a:pPr lvl="1"/>
            <a:r>
              <a:rPr lang="en-US" sz="2400" dirty="0"/>
              <a:t>Quicklime</a:t>
            </a:r>
          </a:p>
          <a:p>
            <a:pPr lvl="1"/>
            <a:r>
              <a:rPr lang="en-US" sz="2400" dirty="0"/>
              <a:t>Soda Ash</a:t>
            </a:r>
          </a:p>
          <a:p>
            <a:pPr lvl="1"/>
            <a:r>
              <a:rPr lang="en-US" sz="2400" dirty="0"/>
              <a:t>Caustic Soda</a:t>
            </a:r>
          </a:p>
          <a:p>
            <a:pPr lvl="1"/>
            <a:r>
              <a:rPr lang="en-US" sz="2400" dirty="0"/>
              <a:t>Ammonia</a:t>
            </a:r>
          </a:p>
          <a:p>
            <a:pPr marL="0" indent="0">
              <a:buNone/>
            </a:pPr>
            <a:endParaRPr lang="en-US" sz="2800" dirty="0"/>
          </a:p>
        </p:txBody>
      </p:sp>
      <p:pic>
        <p:nvPicPr>
          <p:cNvPr id="3" name="Picture 2">
            <a:extLst>
              <a:ext uri="{FF2B5EF4-FFF2-40B4-BE49-F238E27FC236}">
                <a16:creationId xmlns:a16="http://schemas.microsoft.com/office/drawing/2014/main" id="{77D1D042-451D-4920-BC9D-24D90B97DA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396" y="989483"/>
            <a:ext cx="4716157" cy="3142344"/>
          </a:xfrm>
          <a:prstGeom prst="rect">
            <a:avLst/>
          </a:prstGeom>
        </p:spPr>
      </p:pic>
      <p:sp>
        <p:nvSpPr>
          <p:cNvPr id="5" name="Rectangle 4">
            <a:extLst>
              <a:ext uri="{FF2B5EF4-FFF2-40B4-BE49-F238E27FC236}">
                <a16:creationId xmlns:a16="http://schemas.microsoft.com/office/drawing/2014/main" id="{94269063-B60C-4582-A686-0514AD5829B9}"/>
              </a:ext>
            </a:extLst>
          </p:cNvPr>
          <p:cNvSpPr/>
          <p:nvPr/>
        </p:nvSpPr>
        <p:spPr>
          <a:xfrm>
            <a:off x="6400941" y="4131826"/>
            <a:ext cx="2743059" cy="369332"/>
          </a:xfrm>
          <a:prstGeom prst="rect">
            <a:avLst/>
          </a:prstGeom>
        </p:spPr>
        <p:txBody>
          <a:bodyPr wrap="none">
            <a:spAutoFit/>
          </a:bodyPr>
          <a:lstStyle/>
          <a:p>
            <a:r>
              <a:rPr lang="en-US" dirty="0"/>
              <a:t>Source: extension.wvu.edu</a:t>
            </a:r>
          </a:p>
        </p:txBody>
      </p:sp>
      <p:sp>
        <p:nvSpPr>
          <p:cNvPr id="6" name="Content Placeholder 3">
            <a:extLst>
              <a:ext uri="{FF2B5EF4-FFF2-40B4-BE49-F238E27FC236}">
                <a16:creationId xmlns:a16="http://schemas.microsoft.com/office/drawing/2014/main" id="{F86F9241-258A-4786-A969-18A0F5712A05}"/>
              </a:ext>
            </a:extLst>
          </p:cNvPr>
          <p:cNvSpPr txBox="1">
            <a:spLocks/>
          </p:cNvSpPr>
          <p:nvPr/>
        </p:nvSpPr>
        <p:spPr>
          <a:xfrm>
            <a:off x="293147" y="3926115"/>
            <a:ext cx="3929225" cy="2271485"/>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800" b="1" dirty="0"/>
              <a:t>Treatment System</a:t>
            </a:r>
          </a:p>
          <a:p>
            <a:pPr lvl="1"/>
            <a:r>
              <a:rPr lang="en-US" sz="2400" dirty="0"/>
              <a:t>Inflow pipe or ditch</a:t>
            </a:r>
          </a:p>
          <a:p>
            <a:pPr lvl="1"/>
            <a:r>
              <a:rPr lang="en-US" sz="2400" dirty="0"/>
              <a:t>Storage tank</a:t>
            </a:r>
          </a:p>
          <a:p>
            <a:pPr lvl="1"/>
            <a:r>
              <a:rPr lang="en-US" sz="2400" dirty="0"/>
              <a:t>Valve to control discharge</a:t>
            </a:r>
          </a:p>
          <a:p>
            <a:pPr lvl="1"/>
            <a:r>
              <a:rPr lang="en-US" sz="2400" dirty="0"/>
              <a:t>Settling pond</a:t>
            </a:r>
          </a:p>
          <a:p>
            <a:pPr marL="0" indent="0">
              <a:buFont typeface="Arial"/>
              <a:buNone/>
            </a:pPr>
            <a:endParaRPr lang="en-US" sz="2800" dirty="0"/>
          </a:p>
        </p:txBody>
      </p:sp>
      <p:sp>
        <p:nvSpPr>
          <p:cNvPr id="7" name="Content Placeholder 3">
            <a:extLst>
              <a:ext uri="{FF2B5EF4-FFF2-40B4-BE49-F238E27FC236}">
                <a16:creationId xmlns:a16="http://schemas.microsoft.com/office/drawing/2014/main" id="{229A8395-DF91-499B-9B7D-8DDB6E56E5A5}"/>
              </a:ext>
            </a:extLst>
          </p:cNvPr>
          <p:cNvSpPr txBox="1">
            <a:spLocks/>
          </p:cNvSpPr>
          <p:nvPr/>
        </p:nvSpPr>
        <p:spPr>
          <a:xfrm>
            <a:off x="4572000" y="4616661"/>
            <a:ext cx="4572000" cy="1580939"/>
          </a:xfrm>
          <a:prstGeom prst="rect">
            <a:avLst/>
          </a:prstGeom>
          <a:solidFill>
            <a:schemeClr val="accent1">
              <a:lumMod val="20000"/>
              <a:lumOff val="80000"/>
            </a:schemeClr>
          </a:solidFill>
          <a:ln>
            <a:solidFill>
              <a:schemeClr val="accent1"/>
            </a:solidFill>
          </a:ln>
        </p:spPr>
        <p:txBody>
          <a:bodyPr vert="horz" lIns="91440" tIns="45720" rIns="91440" bIns="45720" rtlCol="0">
            <a:no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Chemicals and dosage rate specific to geology.  </a:t>
            </a:r>
          </a:p>
          <a:p>
            <a:r>
              <a:rPr lang="en-US" dirty="0"/>
              <a:t>Expensive because of electricity and chemicals long term</a:t>
            </a:r>
          </a:p>
        </p:txBody>
      </p:sp>
    </p:spTree>
    <p:extLst>
      <p:ext uri="{BB962C8B-B14F-4D97-AF65-F5344CB8AC3E}">
        <p14:creationId xmlns:p14="http://schemas.microsoft.com/office/powerpoint/2010/main" val="1013174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14D6-86C7-4F7D-AFDA-D0BD7B9977F9}"/>
              </a:ext>
            </a:extLst>
          </p:cNvPr>
          <p:cNvSpPr>
            <a:spLocks noGrp="1"/>
          </p:cNvSpPr>
          <p:nvPr>
            <p:ph type="title"/>
          </p:nvPr>
        </p:nvSpPr>
        <p:spPr>
          <a:xfrm>
            <a:off x="459336" y="0"/>
            <a:ext cx="8225327" cy="1143000"/>
          </a:xfrm>
        </p:spPr>
        <p:txBody>
          <a:bodyPr/>
          <a:lstStyle/>
          <a:p>
            <a:r>
              <a:rPr lang="en-US" dirty="0"/>
              <a:t>Constructed Aerobic Wetland</a:t>
            </a:r>
          </a:p>
        </p:txBody>
      </p:sp>
      <p:pic>
        <p:nvPicPr>
          <p:cNvPr id="7" name="Content Placeholder 6">
            <a:extLst>
              <a:ext uri="{FF2B5EF4-FFF2-40B4-BE49-F238E27FC236}">
                <a16:creationId xmlns:a16="http://schemas.microsoft.com/office/drawing/2014/main" id="{768C9119-4096-4711-AC9D-304D26391C4E}"/>
              </a:ext>
            </a:extLst>
          </p:cNvPr>
          <p:cNvPicPr>
            <a:picLocks noGrp="1" noChangeAspect="1"/>
          </p:cNvPicPr>
          <p:nvPr>
            <p:ph idx="1"/>
          </p:nvPr>
        </p:nvPicPr>
        <p:blipFill>
          <a:blip r:embed="rId3"/>
          <a:stretch>
            <a:fillRect/>
          </a:stretch>
        </p:blipFill>
        <p:spPr>
          <a:xfrm>
            <a:off x="206055" y="980497"/>
            <a:ext cx="5556116" cy="2643201"/>
          </a:xfrm>
          <a:prstGeom prst="rect">
            <a:avLst/>
          </a:prstGeom>
          <a:ln>
            <a:solidFill>
              <a:schemeClr val="tx1"/>
            </a:solidFill>
          </a:ln>
        </p:spPr>
      </p:pic>
      <p:sp>
        <p:nvSpPr>
          <p:cNvPr id="8" name="TextBox 7">
            <a:extLst>
              <a:ext uri="{FF2B5EF4-FFF2-40B4-BE49-F238E27FC236}">
                <a16:creationId xmlns:a16="http://schemas.microsoft.com/office/drawing/2014/main" id="{397305D2-BFDD-44C3-8E42-B3D72C1061AA}"/>
              </a:ext>
            </a:extLst>
          </p:cNvPr>
          <p:cNvSpPr txBox="1"/>
          <p:nvPr/>
        </p:nvSpPr>
        <p:spPr>
          <a:xfrm>
            <a:off x="5889944" y="475625"/>
            <a:ext cx="3048000"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Adds oxygen</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Allows settling of particles</a:t>
            </a: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May capture and treat flow from a sedimentation pond</a:t>
            </a:r>
          </a:p>
        </p:txBody>
      </p:sp>
      <p:pic>
        <p:nvPicPr>
          <p:cNvPr id="3" name="Picture 2">
            <a:extLst>
              <a:ext uri="{FF2B5EF4-FFF2-40B4-BE49-F238E27FC236}">
                <a16:creationId xmlns:a16="http://schemas.microsoft.com/office/drawing/2014/main" id="{B0EC6F5D-6681-4894-AD62-7D0907B1BC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618866"/>
            <a:ext cx="7503886" cy="3232280"/>
          </a:xfrm>
          <a:prstGeom prst="rect">
            <a:avLst/>
          </a:prstGeom>
        </p:spPr>
      </p:pic>
      <p:sp>
        <p:nvSpPr>
          <p:cNvPr id="4" name="TextBox 3">
            <a:extLst>
              <a:ext uri="{FF2B5EF4-FFF2-40B4-BE49-F238E27FC236}">
                <a16:creationId xmlns:a16="http://schemas.microsoft.com/office/drawing/2014/main" id="{99033D38-A8C9-40F6-8D0F-9A59446B0FD4}"/>
              </a:ext>
            </a:extLst>
          </p:cNvPr>
          <p:cNvSpPr txBox="1"/>
          <p:nvPr/>
        </p:nvSpPr>
        <p:spPr>
          <a:xfrm>
            <a:off x="7503886" y="5338547"/>
            <a:ext cx="1313180" cy="923330"/>
          </a:xfrm>
          <a:prstGeom prst="rect">
            <a:avLst/>
          </a:prstGeom>
          <a:noFill/>
        </p:spPr>
        <p:txBody>
          <a:bodyPr wrap="none" rtlCol="0">
            <a:spAutoFit/>
          </a:bodyPr>
          <a:lstStyle/>
          <a:p>
            <a:r>
              <a:rPr lang="en-US" dirty="0"/>
              <a:t>Source:</a:t>
            </a:r>
          </a:p>
          <a:p>
            <a:r>
              <a:rPr lang="en-US" dirty="0"/>
              <a:t>Hedin et al, </a:t>
            </a:r>
          </a:p>
          <a:p>
            <a:r>
              <a:rPr lang="en-US" dirty="0"/>
              <a:t>2012</a:t>
            </a:r>
          </a:p>
        </p:txBody>
      </p:sp>
    </p:spTree>
    <p:extLst>
      <p:ext uri="{BB962C8B-B14F-4D97-AF65-F5344CB8AC3E}">
        <p14:creationId xmlns:p14="http://schemas.microsoft.com/office/powerpoint/2010/main" val="2070944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B1F1-0BA3-41DC-9977-0637862BB53B}"/>
              </a:ext>
            </a:extLst>
          </p:cNvPr>
          <p:cNvSpPr>
            <a:spLocks noGrp="1"/>
          </p:cNvSpPr>
          <p:nvPr>
            <p:ph type="title"/>
          </p:nvPr>
        </p:nvSpPr>
        <p:spPr>
          <a:xfrm>
            <a:off x="459336" y="22"/>
            <a:ext cx="8225327" cy="1143000"/>
          </a:xfrm>
        </p:spPr>
        <p:txBody>
          <a:bodyPr/>
          <a:lstStyle/>
          <a:p>
            <a:r>
              <a:rPr lang="en-US" sz="3600" dirty="0"/>
              <a:t>Limestone Channels</a:t>
            </a:r>
          </a:p>
        </p:txBody>
      </p:sp>
      <p:pic>
        <p:nvPicPr>
          <p:cNvPr id="4" name="Content Placeholder 3">
            <a:extLst>
              <a:ext uri="{FF2B5EF4-FFF2-40B4-BE49-F238E27FC236}">
                <a16:creationId xmlns:a16="http://schemas.microsoft.com/office/drawing/2014/main" id="{6BA5A84A-662C-4EDF-BAF0-CEC963D510D9}"/>
              </a:ext>
            </a:extLst>
          </p:cNvPr>
          <p:cNvPicPr>
            <a:picLocks noGrp="1" noChangeAspect="1"/>
          </p:cNvPicPr>
          <p:nvPr>
            <p:ph idx="1"/>
          </p:nvPr>
        </p:nvPicPr>
        <p:blipFill>
          <a:blip r:embed="rId3"/>
          <a:stretch>
            <a:fillRect/>
          </a:stretch>
        </p:blipFill>
        <p:spPr>
          <a:xfrm>
            <a:off x="636095" y="1005703"/>
            <a:ext cx="3523783" cy="528567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B78500C-1D64-4663-9803-CA61700CAAD3}"/>
              </a:ext>
            </a:extLst>
          </p:cNvPr>
          <p:cNvPicPr>
            <a:picLocks noChangeAspect="1"/>
          </p:cNvPicPr>
          <p:nvPr/>
        </p:nvPicPr>
        <p:blipFill>
          <a:blip r:embed="rId4"/>
          <a:stretch>
            <a:fillRect/>
          </a:stretch>
        </p:blipFill>
        <p:spPr>
          <a:xfrm>
            <a:off x="4537471" y="645299"/>
            <a:ext cx="3970433" cy="264695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890060D-A613-4935-B876-824C98BBFC2F}"/>
              </a:ext>
            </a:extLst>
          </p:cNvPr>
          <p:cNvPicPr>
            <a:picLocks noChangeAspect="1"/>
          </p:cNvPicPr>
          <p:nvPr/>
        </p:nvPicPr>
        <p:blipFill>
          <a:blip r:embed="rId5"/>
          <a:stretch>
            <a:fillRect/>
          </a:stretch>
        </p:blipFill>
        <p:spPr>
          <a:xfrm>
            <a:off x="4537472" y="3565747"/>
            <a:ext cx="3983076" cy="2657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960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153C1-D8C5-414F-BA50-16911E844B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4571998" cy="3486756"/>
          </a:xfrm>
          <a:prstGeom prst="rect">
            <a:avLst/>
          </a:prstGeom>
        </p:spPr>
      </p:pic>
      <p:pic>
        <p:nvPicPr>
          <p:cNvPr id="5" name="Picture 4">
            <a:extLst>
              <a:ext uri="{FF2B5EF4-FFF2-40B4-BE49-F238E27FC236}">
                <a16:creationId xmlns:a16="http://schemas.microsoft.com/office/drawing/2014/main" id="{A9BB4587-4BE1-41ED-AA23-F15F865AE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1998" y="1"/>
            <a:ext cx="4572001" cy="3429000"/>
          </a:xfrm>
          <a:prstGeom prst="rect">
            <a:avLst/>
          </a:prstGeom>
        </p:spPr>
      </p:pic>
      <p:pic>
        <p:nvPicPr>
          <p:cNvPr id="6" name="Picture 5">
            <a:extLst>
              <a:ext uri="{FF2B5EF4-FFF2-40B4-BE49-F238E27FC236}">
                <a16:creationId xmlns:a16="http://schemas.microsoft.com/office/drawing/2014/main" id="{999E5E5C-D842-4F43-BEBF-C118C2835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428999"/>
            <a:ext cx="4572001" cy="3429000"/>
          </a:xfrm>
          <a:prstGeom prst="rect">
            <a:avLst/>
          </a:prstGeom>
        </p:spPr>
      </p:pic>
      <p:pic>
        <p:nvPicPr>
          <p:cNvPr id="7" name="Picture 6">
            <a:extLst>
              <a:ext uri="{FF2B5EF4-FFF2-40B4-BE49-F238E27FC236}">
                <a16:creationId xmlns:a16="http://schemas.microsoft.com/office/drawing/2014/main" id="{CC238D20-4EDB-4183-8A10-6171AF94C4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1998" y="3428999"/>
            <a:ext cx="4572001" cy="3429000"/>
          </a:xfrm>
          <a:prstGeom prst="rect">
            <a:avLst/>
          </a:prstGeom>
        </p:spPr>
      </p:pic>
      <p:sp>
        <p:nvSpPr>
          <p:cNvPr id="8" name="Title 1">
            <a:extLst>
              <a:ext uri="{FF2B5EF4-FFF2-40B4-BE49-F238E27FC236}">
                <a16:creationId xmlns:a16="http://schemas.microsoft.com/office/drawing/2014/main" id="{6E5A93AC-20B7-485B-8E95-1A2D393BE944}"/>
              </a:ext>
            </a:extLst>
          </p:cNvPr>
          <p:cNvSpPr>
            <a:spLocks noGrp="1"/>
          </p:cNvSpPr>
          <p:nvPr>
            <p:ph type="title"/>
          </p:nvPr>
        </p:nvSpPr>
        <p:spPr>
          <a:xfrm>
            <a:off x="461473" y="116435"/>
            <a:ext cx="8225327" cy="1146308"/>
          </a:xfrm>
          <a:solidFill>
            <a:schemeClr val="bg1">
              <a:alpha val="70000"/>
            </a:schemeClr>
          </a:solidFill>
        </p:spPr>
        <p:txBody>
          <a:bodyPr/>
          <a:lstStyle/>
          <a:p>
            <a:pPr algn="ctr"/>
            <a:r>
              <a:rPr lang="en-US" sz="4000" dirty="0"/>
              <a:t>… and restored land can have great benefits</a:t>
            </a:r>
          </a:p>
        </p:txBody>
      </p:sp>
    </p:spTree>
    <p:extLst>
      <p:ext uri="{BB962C8B-B14F-4D97-AF65-F5344CB8AC3E}">
        <p14:creationId xmlns:p14="http://schemas.microsoft.com/office/powerpoint/2010/main" val="3278099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0D58-0AC6-4C67-BC19-B15388167A1C}"/>
              </a:ext>
            </a:extLst>
          </p:cNvPr>
          <p:cNvSpPr>
            <a:spLocks noGrp="1"/>
          </p:cNvSpPr>
          <p:nvPr>
            <p:ph type="title"/>
          </p:nvPr>
        </p:nvSpPr>
        <p:spPr>
          <a:xfrm>
            <a:off x="461472" y="0"/>
            <a:ext cx="8225327" cy="1143000"/>
          </a:xfrm>
        </p:spPr>
        <p:txBody>
          <a:bodyPr/>
          <a:lstStyle/>
          <a:p>
            <a:r>
              <a:rPr lang="en-US" sz="4000" dirty="0"/>
              <a:t>Limestone Beds</a:t>
            </a:r>
          </a:p>
        </p:txBody>
      </p:sp>
      <p:pic>
        <p:nvPicPr>
          <p:cNvPr id="7" name="Content Placeholder 6">
            <a:extLst>
              <a:ext uri="{FF2B5EF4-FFF2-40B4-BE49-F238E27FC236}">
                <a16:creationId xmlns:a16="http://schemas.microsoft.com/office/drawing/2014/main" id="{85F8CECD-D931-474B-9CAC-F502EF44AE7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4061" b="1"/>
          <a:stretch/>
        </p:blipFill>
        <p:spPr>
          <a:xfrm>
            <a:off x="145143" y="1272668"/>
            <a:ext cx="5943600" cy="2455701"/>
          </a:xfrm>
          <a:prstGeom prst="rect">
            <a:avLst/>
          </a:prstGeom>
        </p:spPr>
      </p:pic>
      <p:sp>
        <p:nvSpPr>
          <p:cNvPr id="8" name="TextBox 7">
            <a:extLst>
              <a:ext uri="{FF2B5EF4-FFF2-40B4-BE49-F238E27FC236}">
                <a16:creationId xmlns:a16="http://schemas.microsoft.com/office/drawing/2014/main" id="{A86A5E85-F81C-41A0-BE7F-10D0081ADB70}"/>
              </a:ext>
            </a:extLst>
          </p:cNvPr>
          <p:cNvSpPr txBox="1"/>
          <p:nvPr/>
        </p:nvSpPr>
        <p:spPr>
          <a:xfrm>
            <a:off x="6412017" y="1857828"/>
            <a:ext cx="2851743"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Anoxic</a:t>
            </a:r>
          </a:p>
          <a:p>
            <a:r>
              <a:rPr lang="en-US" sz="2800" dirty="0">
                <a:latin typeface="Calibri" panose="020F0502020204030204" pitchFamily="34" charset="0"/>
                <a:cs typeface="Calibri" panose="020F0502020204030204" pitchFamily="34" charset="0"/>
              </a:rPr>
              <a:t>Limestone Bed</a:t>
            </a:r>
          </a:p>
        </p:txBody>
      </p:sp>
      <p:pic>
        <p:nvPicPr>
          <p:cNvPr id="9" name="Picture 8">
            <a:extLst>
              <a:ext uri="{FF2B5EF4-FFF2-40B4-BE49-F238E27FC236}">
                <a16:creationId xmlns:a16="http://schemas.microsoft.com/office/drawing/2014/main" id="{46C1D39A-CA34-4928-8698-B4DAAFDEA40B}"/>
              </a:ext>
            </a:extLst>
          </p:cNvPr>
          <p:cNvPicPr>
            <a:picLocks noChangeAspect="1"/>
          </p:cNvPicPr>
          <p:nvPr/>
        </p:nvPicPr>
        <p:blipFill>
          <a:blip r:embed="rId4"/>
          <a:stretch>
            <a:fillRect/>
          </a:stretch>
        </p:blipFill>
        <p:spPr>
          <a:xfrm>
            <a:off x="145143" y="3728369"/>
            <a:ext cx="6274920" cy="2382145"/>
          </a:xfrm>
          <a:prstGeom prst="rect">
            <a:avLst/>
          </a:prstGeom>
        </p:spPr>
      </p:pic>
      <p:sp>
        <p:nvSpPr>
          <p:cNvPr id="10" name="TextBox 9">
            <a:extLst>
              <a:ext uri="{FF2B5EF4-FFF2-40B4-BE49-F238E27FC236}">
                <a16:creationId xmlns:a16="http://schemas.microsoft.com/office/drawing/2014/main" id="{3D0BE02A-DD5E-4E0A-BAA0-5B33D7501C37}"/>
              </a:ext>
            </a:extLst>
          </p:cNvPr>
          <p:cNvSpPr txBox="1"/>
          <p:nvPr/>
        </p:nvSpPr>
        <p:spPr>
          <a:xfrm>
            <a:off x="6412017" y="4360223"/>
            <a:ext cx="2731984"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Drainable</a:t>
            </a:r>
          </a:p>
          <a:p>
            <a:r>
              <a:rPr lang="en-US" sz="2800" dirty="0">
                <a:latin typeface="Calibri" panose="020F0502020204030204" pitchFamily="34" charset="0"/>
                <a:cs typeface="Calibri" panose="020F0502020204030204" pitchFamily="34" charset="0"/>
              </a:rPr>
              <a:t>Limestone Bed</a:t>
            </a:r>
          </a:p>
        </p:txBody>
      </p:sp>
    </p:spTree>
    <p:extLst>
      <p:ext uri="{BB962C8B-B14F-4D97-AF65-F5344CB8AC3E}">
        <p14:creationId xmlns:p14="http://schemas.microsoft.com/office/powerpoint/2010/main" val="1589971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1FB7D0-B13B-4035-9227-FF3892EC75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0" y="2003026"/>
            <a:ext cx="7343567" cy="4387220"/>
          </a:xfrm>
          <a:prstGeom prst="rect">
            <a:avLst/>
          </a:prstGeom>
        </p:spPr>
      </p:pic>
      <p:sp>
        <p:nvSpPr>
          <p:cNvPr id="2" name="Title 1">
            <a:extLst>
              <a:ext uri="{FF2B5EF4-FFF2-40B4-BE49-F238E27FC236}">
                <a16:creationId xmlns:a16="http://schemas.microsoft.com/office/drawing/2014/main" id="{1F15E212-3321-411F-8C9E-88ED6F3B59B3}"/>
              </a:ext>
            </a:extLst>
          </p:cNvPr>
          <p:cNvSpPr>
            <a:spLocks noGrp="1"/>
          </p:cNvSpPr>
          <p:nvPr>
            <p:ph type="title"/>
          </p:nvPr>
        </p:nvSpPr>
        <p:spPr>
          <a:xfrm>
            <a:off x="459334" y="171456"/>
            <a:ext cx="8225327" cy="1001993"/>
          </a:xfrm>
        </p:spPr>
        <p:txBody>
          <a:bodyPr/>
          <a:lstStyle/>
          <a:p>
            <a:r>
              <a:rPr lang="en-US" sz="3600" dirty="0"/>
              <a:t>Vertical Flow Reactor</a:t>
            </a:r>
          </a:p>
        </p:txBody>
      </p:sp>
      <p:sp>
        <p:nvSpPr>
          <p:cNvPr id="3" name="Content Placeholder 2">
            <a:extLst>
              <a:ext uri="{FF2B5EF4-FFF2-40B4-BE49-F238E27FC236}">
                <a16:creationId xmlns:a16="http://schemas.microsoft.com/office/drawing/2014/main" id="{47135062-6E59-483C-9A77-64AD2AF028F7}"/>
              </a:ext>
            </a:extLst>
          </p:cNvPr>
          <p:cNvSpPr>
            <a:spLocks noGrp="1"/>
          </p:cNvSpPr>
          <p:nvPr>
            <p:ph idx="1"/>
          </p:nvPr>
        </p:nvSpPr>
        <p:spPr>
          <a:xfrm>
            <a:off x="459335" y="1232826"/>
            <a:ext cx="8225327" cy="909933"/>
          </a:xfrm>
        </p:spPr>
        <p:txBody>
          <a:bodyPr/>
          <a:lstStyle/>
          <a:p>
            <a:pPr marL="0" indent="0">
              <a:buNone/>
            </a:pPr>
            <a:r>
              <a:rPr lang="en-US" dirty="0"/>
              <a:t>Incorporate benefits of anoxic limestone drains and anaerobic wetlands</a:t>
            </a:r>
          </a:p>
        </p:txBody>
      </p:sp>
    </p:spTree>
    <p:extLst>
      <p:ext uri="{BB962C8B-B14F-4D97-AF65-F5344CB8AC3E}">
        <p14:creationId xmlns:p14="http://schemas.microsoft.com/office/powerpoint/2010/main" val="3928219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AEC0-517B-47A4-B012-FC42B0DCBFB2}"/>
              </a:ext>
            </a:extLst>
          </p:cNvPr>
          <p:cNvSpPr>
            <a:spLocks noGrp="1"/>
          </p:cNvSpPr>
          <p:nvPr>
            <p:ph type="title"/>
          </p:nvPr>
        </p:nvSpPr>
        <p:spPr>
          <a:xfrm>
            <a:off x="459336" y="93518"/>
            <a:ext cx="8225327" cy="1010194"/>
          </a:xfrm>
        </p:spPr>
        <p:txBody>
          <a:bodyPr/>
          <a:lstStyle/>
          <a:p>
            <a:r>
              <a:rPr lang="en-US" dirty="0"/>
              <a:t>Mining Activities Addressed by KY Mining BMPs</a:t>
            </a:r>
          </a:p>
        </p:txBody>
      </p:sp>
      <p:sp>
        <p:nvSpPr>
          <p:cNvPr id="3" name="Content Placeholder 2">
            <a:extLst>
              <a:ext uri="{FF2B5EF4-FFF2-40B4-BE49-F238E27FC236}">
                <a16:creationId xmlns:a16="http://schemas.microsoft.com/office/drawing/2014/main" id="{339D35CA-7388-4C2E-9FDB-B7944E62B919}"/>
              </a:ext>
            </a:extLst>
          </p:cNvPr>
          <p:cNvSpPr>
            <a:spLocks noGrp="1"/>
          </p:cNvSpPr>
          <p:nvPr>
            <p:ph idx="1"/>
          </p:nvPr>
        </p:nvSpPr>
        <p:spPr>
          <a:xfrm>
            <a:off x="586165" y="1010194"/>
            <a:ext cx="8376406" cy="5175990"/>
          </a:xfrm>
        </p:spPr>
        <p:txBody>
          <a:bodyPr>
            <a:normAutofit/>
          </a:bodyPr>
          <a:lstStyle/>
          <a:p>
            <a:pPr marL="457200" indent="-457200">
              <a:buFont typeface="+mj-lt"/>
              <a:buAutoNum type="arabicParenR"/>
            </a:pPr>
            <a:r>
              <a:rPr lang="en-US" sz="4400" b="1" dirty="0"/>
              <a:t>Mine Drainage Treatment</a:t>
            </a:r>
          </a:p>
          <a:p>
            <a:pPr marL="457200" indent="-457200">
              <a:buFont typeface="+mj-lt"/>
              <a:buAutoNum type="arabicParenR"/>
            </a:pPr>
            <a:r>
              <a:rPr lang="en-US" sz="4400" b="1" dirty="0"/>
              <a:t>Topsoil and Overburden Handling</a:t>
            </a:r>
          </a:p>
          <a:p>
            <a:pPr marL="457200" indent="-457200">
              <a:buFont typeface="+mj-lt"/>
              <a:buAutoNum type="arabicParenR"/>
            </a:pPr>
            <a:r>
              <a:rPr lang="en-US" sz="4400" dirty="0"/>
              <a:t>Roads</a:t>
            </a:r>
          </a:p>
          <a:p>
            <a:pPr marL="457200" indent="-457200">
              <a:buFont typeface="+mj-lt"/>
              <a:buAutoNum type="arabicParenR"/>
            </a:pPr>
            <a:r>
              <a:rPr lang="en-US" sz="4400" dirty="0"/>
              <a:t>Revegetation</a:t>
            </a:r>
          </a:p>
        </p:txBody>
      </p:sp>
      <p:pic>
        <p:nvPicPr>
          <p:cNvPr id="4" name="Picture 3">
            <a:extLst>
              <a:ext uri="{FF2B5EF4-FFF2-40B4-BE49-F238E27FC236}">
                <a16:creationId xmlns:a16="http://schemas.microsoft.com/office/drawing/2014/main" id="{F960D083-5DD3-4C6A-9D55-9F3F42EE7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7312" y="3132944"/>
            <a:ext cx="4796524" cy="3053240"/>
          </a:xfrm>
          <a:prstGeom prst="rect">
            <a:avLst/>
          </a:prstGeom>
        </p:spPr>
      </p:pic>
    </p:spTree>
    <p:extLst>
      <p:ext uri="{BB962C8B-B14F-4D97-AF65-F5344CB8AC3E}">
        <p14:creationId xmlns:p14="http://schemas.microsoft.com/office/powerpoint/2010/main" val="2966546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3581-64B2-4FBD-844B-F1EEEBB0300E}"/>
              </a:ext>
            </a:extLst>
          </p:cNvPr>
          <p:cNvSpPr>
            <a:spLocks noGrp="1"/>
          </p:cNvSpPr>
          <p:nvPr>
            <p:ph type="title"/>
          </p:nvPr>
        </p:nvSpPr>
        <p:spPr>
          <a:xfrm>
            <a:off x="461473" y="0"/>
            <a:ext cx="8225327" cy="1143000"/>
          </a:xfrm>
        </p:spPr>
        <p:txBody>
          <a:bodyPr/>
          <a:lstStyle/>
          <a:p>
            <a:r>
              <a:rPr lang="en-US" sz="3600" dirty="0"/>
              <a:t>Topsoil and Overburden Handling</a:t>
            </a:r>
          </a:p>
        </p:txBody>
      </p:sp>
      <p:sp>
        <p:nvSpPr>
          <p:cNvPr id="3" name="Content Placeholder 2">
            <a:extLst>
              <a:ext uri="{FF2B5EF4-FFF2-40B4-BE49-F238E27FC236}">
                <a16:creationId xmlns:a16="http://schemas.microsoft.com/office/drawing/2014/main" id="{E166BAC6-51F1-4E8C-AAD7-3D6BA47134EC}"/>
              </a:ext>
            </a:extLst>
          </p:cNvPr>
          <p:cNvSpPr>
            <a:spLocks noGrp="1"/>
          </p:cNvSpPr>
          <p:nvPr>
            <p:ph idx="1"/>
          </p:nvPr>
        </p:nvSpPr>
        <p:spPr>
          <a:xfrm>
            <a:off x="461473" y="914400"/>
            <a:ext cx="8225327" cy="5255665"/>
          </a:xfrm>
        </p:spPr>
        <p:txBody>
          <a:bodyPr/>
          <a:lstStyle/>
          <a:p>
            <a:pPr marL="0" indent="0">
              <a:buNone/>
            </a:pPr>
            <a:r>
              <a:rPr lang="en-US" dirty="0"/>
              <a:t>Addresses the rock and soil that lies above a coal seam, also called waste or spoil.</a:t>
            </a:r>
          </a:p>
        </p:txBody>
      </p:sp>
      <p:pic>
        <p:nvPicPr>
          <p:cNvPr id="5" name="Picture 4">
            <a:extLst>
              <a:ext uri="{FF2B5EF4-FFF2-40B4-BE49-F238E27FC236}">
                <a16:creationId xmlns:a16="http://schemas.microsoft.com/office/drawing/2014/main" id="{B4101F56-1B42-4C1C-825D-527EA47F57A6}"/>
              </a:ext>
            </a:extLst>
          </p:cNvPr>
          <p:cNvPicPr>
            <a:picLocks noChangeAspect="1"/>
          </p:cNvPicPr>
          <p:nvPr/>
        </p:nvPicPr>
        <p:blipFill>
          <a:blip r:embed="rId3"/>
          <a:stretch>
            <a:fillRect/>
          </a:stretch>
        </p:blipFill>
        <p:spPr>
          <a:xfrm>
            <a:off x="4053990" y="1918302"/>
            <a:ext cx="4896046" cy="3425371"/>
          </a:xfrm>
          <a:prstGeom prst="rect">
            <a:avLst/>
          </a:prstGeom>
        </p:spPr>
      </p:pic>
      <p:sp>
        <p:nvSpPr>
          <p:cNvPr id="6" name="Content Placeholder 2">
            <a:extLst>
              <a:ext uri="{FF2B5EF4-FFF2-40B4-BE49-F238E27FC236}">
                <a16:creationId xmlns:a16="http://schemas.microsoft.com/office/drawing/2014/main" id="{437FAE06-4D4E-4C19-8AB6-7CB360B14A95}"/>
              </a:ext>
            </a:extLst>
          </p:cNvPr>
          <p:cNvSpPr txBox="1">
            <a:spLocks/>
          </p:cNvSpPr>
          <p:nvPr/>
        </p:nvSpPr>
        <p:spPr>
          <a:xfrm>
            <a:off x="338101" y="1918302"/>
            <a:ext cx="4458869" cy="4431697"/>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457200" indent="-457200">
              <a:buFont typeface="+mj-lt"/>
              <a:buAutoNum type="arabicPeriod"/>
            </a:pPr>
            <a:r>
              <a:rPr lang="en-US" sz="2800" dirty="0"/>
              <a:t>Topsoil Removal and Storage</a:t>
            </a:r>
          </a:p>
          <a:p>
            <a:pPr marL="457200" indent="-457200">
              <a:buFont typeface="+mj-lt"/>
              <a:buAutoNum type="arabicPeriod"/>
            </a:pPr>
            <a:r>
              <a:rPr lang="en-US" sz="2800" dirty="0"/>
              <a:t>Temporary Spoil Storage</a:t>
            </a:r>
          </a:p>
          <a:p>
            <a:pPr marL="457200" indent="-457200">
              <a:buFont typeface="+mj-lt"/>
              <a:buAutoNum type="arabicPeriod"/>
            </a:pPr>
            <a:r>
              <a:rPr lang="en-US" sz="2800" dirty="0"/>
              <a:t>Backfilling and Grading</a:t>
            </a:r>
          </a:p>
          <a:p>
            <a:pPr marL="457200" indent="-457200">
              <a:buFont typeface="+mj-lt"/>
              <a:buAutoNum type="arabicPeriod"/>
            </a:pPr>
            <a:r>
              <a:rPr lang="en-US" sz="2800" dirty="0"/>
              <a:t>Scarification</a:t>
            </a:r>
          </a:p>
          <a:p>
            <a:pPr marL="457200" indent="-457200">
              <a:buFont typeface="+mj-lt"/>
              <a:buAutoNum type="arabicPeriod"/>
            </a:pPr>
            <a:r>
              <a:rPr lang="en-US" sz="2800" dirty="0"/>
              <a:t>Topsoil Redistribution</a:t>
            </a:r>
          </a:p>
          <a:p>
            <a:pPr marL="457200" indent="-457200">
              <a:buFont typeface="+mj-lt"/>
              <a:buAutoNum type="arabicPeriod"/>
            </a:pPr>
            <a:r>
              <a:rPr lang="en-US" sz="2800" dirty="0"/>
              <a:t>Acid/Toxic Spoil</a:t>
            </a:r>
          </a:p>
          <a:p>
            <a:pPr marL="457200" indent="-457200">
              <a:buFont typeface="+mj-lt"/>
              <a:buAutoNum type="arabicPeriod"/>
            </a:pPr>
            <a:r>
              <a:rPr lang="en-US" sz="2800" dirty="0"/>
              <a:t>Noncoal Mine Waste</a:t>
            </a:r>
          </a:p>
          <a:p>
            <a:pPr marL="457200" indent="-457200">
              <a:buFont typeface="+mj-lt"/>
              <a:buAutoNum type="arabicPeriod"/>
            </a:pPr>
            <a:r>
              <a:rPr lang="en-US" sz="2800" dirty="0"/>
              <a:t>Excess Spoil Disposal</a:t>
            </a:r>
          </a:p>
        </p:txBody>
      </p:sp>
    </p:spTree>
    <p:extLst>
      <p:ext uri="{BB962C8B-B14F-4D97-AF65-F5344CB8AC3E}">
        <p14:creationId xmlns:p14="http://schemas.microsoft.com/office/powerpoint/2010/main" val="196196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524F-7B3A-4C14-9A7C-C3822E4396E8}"/>
              </a:ext>
            </a:extLst>
          </p:cNvPr>
          <p:cNvSpPr>
            <a:spLocks noGrp="1"/>
          </p:cNvSpPr>
          <p:nvPr>
            <p:ph type="title"/>
          </p:nvPr>
        </p:nvSpPr>
        <p:spPr>
          <a:xfrm>
            <a:off x="461473" y="0"/>
            <a:ext cx="8225327" cy="1143000"/>
          </a:xfrm>
        </p:spPr>
        <p:txBody>
          <a:bodyPr/>
          <a:lstStyle/>
          <a:p>
            <a:r>
              <a:rPr lang="en-US" sz="3600" dirty="0"/>
              <a:t>Topsoil Removal and Storage	</a:t>
            </a:r>
          </a:p>
        </p:txBody>
      </p:sp>
      <p:sp>
        <p:nvSpPr>
          <p:cNvPr id="3" name="Content Placeholder 2">
            <a:extLst>
              <a:ext uri="{FF2B5EF4-FFF2-40B4-BE49-F238E27FC236}">
                <a16:creationId xmlns:a16="http://schemas.microsoft.com/office/drawing/2014/main" id="{CB9CDEA4-E607-43A1-9FA9-3731B1E196DE}"/>
              </a:ext>
            </a:extLst>
          </p:cNvPr>
          <p:cNvSpPr>
            <a:spLocks noGrp="1"/>
          </p:cNvSpPr>
          <p:nvPr>
            <p:ph idx="1"/>
          </p:nvPr>
        </p:nvSpPr>
        <p:spPr>
          <a:xfrm>
            <a:off x="459336" y="909653"/>
            <a:ext cx="8225327" cy="1325547"/>
          </a:xfrm>
        </p:spPr>
        <p:txBody>
          <a:bodyPr/>
          <a:lstStyle/>
          <a:p>
            <a:pPr marL="0" indent="0">
              <a:buNone/>
            </a:pPr>
            <a:r>
              <a:rPr lang="en-US" dirty="0"/>
              <a:t>Should be removed as separate layers from areas to be disturbed, segregated from other materials and redistributed or stockpiled for later redistribution.</a:t>
            </a:r>
          </a:p>
        </p:txBody>
      </p:sp>
      <p:sp>
        <p:nvSpPr>
          <p:cNvPr id="4" name="TextBox 3">
            <a:extLst>
              <a:ext uri="{FF2B5EF4-FFF2-40B4-BE49-F238E27FC236}">
                <a16:creationId xmlns:a16="http://schemas.microsoft.com/office/drawing/2014/main" id="{D4B32FF6-A850-43E7-A64E-A021E992FE83}"/>
              </a:ext>
            </a:extLst>
          </p:cNvPr>
          <p:cNvSpPr txBox="1"/>
          <p:nvPr/>
        </p:nvSpPr>
        <p:spPr>
          <a:xfrm>
            <a:off x="457199" y="2235200"/>
            <a:ext cx="4089400" cy="3046988"/>
          </a:xfrm>
          <a:prstGeom prst="rect">
            <a:avLst/>
          </a:prstGeom>
          <a:noFill/>
        </p:spPr>
        <p:txBody>
          <a:bodyPr wrap="square" rtlCol="0">
            <a:spAutoFit/>
          </a:bodyPr>
          <a:lstStyle/>
          <a:p>
            <a:pPr marL="285750" indent="-285750">
              <a:buFontTx/>
              <a:buChar char="-"/>
            </a:pPr>
            <a:r>
              <a:rPr lang="en-US" sz="2400" dirty="0">
                <a:latin typeface="Calibri" panose="020F0502020204030204" pitchFamily="34" charset="0"/>
                <a:cs typeface="Calibri" panose="020F0502020204030204" pitchFamily="34" charset="0"/>
              </a:rPr>
              <a:t>Topsoil is richest soil layer, critical for successfully establishing post-mining land use</a:t>
            </a:r>
          </a:p>
          <a:p>
            <a:pPr marL="285750" indent="-285750">
              <a:buFontTx/>
              <a:buChar char="-"/>
            </a:pPr>
            <a:endParaRPr lang="en-US" sz="2400" dirty="0">
              <a:latin typeface="Calibri" panose="020F0502020204030204" pitchFamily="34" charset="0"/>
              <a:cs typeface="Calibri" panose="020F0502020204030204" pitchFamily="34" charset="0"/>
            </a:endParaRPr>
          </a:p>
          <a:p>
            <a:pPr marL="285750" indent="-285750">
              <a:buFontTx/>
              <a:buChar char="-"/>
            </a:pPr>
            <a:r>
              <a:rPr lang="en-US" sz="2400" dirty="0">
                <a:latin typeface="Calibri" panose="020F0502020204030204" pitchFamily="34" charset="0"/>
                <a:cs typeface="Calibri" panose="020F0502020204030204" pitchFamily="34" charset="0"/>
              </a:rPr>
              <a:t>Ideally, is immediately distributed on land that has just been mined</a:t>
            </a:r>
          </a:p>
        </p:txBody>
      </p:sp>
      <p:pic>
        <p:nvPicPr>
          <p:cNvPr id="6" name="Picture 5">
            <a:extLst>
              <a:ext uri="{FF2B5EF4-FFF2-40B4-BE49-F238E27FC236}">
                <a16:creationId xmlns:a16="http://schemas.microsoft.com/office/drawing/2014/main" id="{C0821950-421F-4A1A-B80E-4902948530EA}"/>
              </a:ext>
            </a:extLst>
          </p:cNvPr>
          <p:cNvPicPr>
            <a:picLocks noChangeAspect="1"/>
          </p:cNvPicPr>
          <p:nvPr/>
        </p:nvPicPr>
        <p:blipFill rotWithShape="1">
          <a:blip r:embed="rId3"/>
          <a:srcRect t="10789" b="8720"/>
          <a:stretch/>
        </p:blipFill>
        <p:spPr>
          <a:xfrm>
            <a:off x="4963886" y="1955091"/>
            <a:ext cx="3447415" cy="3897069"/>
          </a:xfrm>
          <a:prstGeom prst="rect">
            <a:avLst/>
          </a:prstGeom>
        </p:spPr>
      </p:pic>
    </p:spTree>
    <p:extLst>
      <p:ext uri="{BB962C8B-B14F-4D97-AF65-F5344CB8AC3E}">
        <p14:creationId xmlns:p14="http://schemas.microsoft.com/office/powerpoint/2010/main" val="755717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9B84-FE14-4835-917B-E72786471F01}"/>
              </a:ext>
            </a:extLst>
          </p:cNvPr>
          <p:cNvSpPr>
            <a:spLocks noGrp="1"/>
          </p:cNvSpPr>
          <p:nvPr>
            <p:ph type="title"/>
          </p:nvPr>
        </p:nvSpPr>
        <p:spPr>
          <a:xfrm>
            <a:off x="459336" y="0"/>
            <a:ext cx="8225327" cy="876300"/>
          </a:xfrm>
        </p:spPr>
        <p:txBody>
          <a:bodyPr/>
          <a:lstStyle/>
          <a:p>
            <a:r>
              <a:rPr lang="en-US" sz="3600" dirty="0"/>
              <a:t>Temporary Spoil Storage</a:t>
            </a:r>
          </a:p>
        </p:txBody>
      </p:sp>
      <p:sp>
        <p:nvSpPr>
          <p:cNvPr id="5" name="TextBox 4">
            <a:extLst>
              <a:ext uri="{FF2B5EF4-FFF2-40B4-BE49-F238E27FC236}">
                <a16:creationId xmlns:a16="http://schemas.microsoft.com/office/drawing/2014/main" id="{35DFBAD5-CFD3-42E4-8521-4BE8E7968C00}"/>
              </a:ext>
            </a:extLst>
          </p:cNvPr>
          <p:cNvSpPr txBox="1"/>
          <p:nvPr/>
        </p:nvSpPr>
        <p:spPr>
          <a:xfrm>
            <a:off x="573636" y="774700"/>
            <a:ext cx="8225326" cy="2123658"/>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Spoil refers to all overburden material that is excavated during mining operations, excluding topsoil, subsoil, coal mine waste and mined coal.</a:t>
            </a:r>
          </a:p>
          <a:p>
            <a:endParaRPr lang="en-US" sz="12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Temporary storage is needed when it cannot be immediately backfilled and regraded.</a:t>
            </a:r>
          </a:p>
        </p:txBody>
      </p:sp>
      <p:pic>
        <p:nvPicPr>
          <p:cNvPr id="3" name="Picture 2">
            <a:extLst>
              <a:ext uri="{FF2B5EF4-FFF2-40B4-BE49-F238E27FC236}">
                <a16:creationId xmlns:a16="http://schemas.microsoft.com/office/drawing/2014/main" id="{ECCFFB21-3AA0-4899-BE03-554529718ECD}"/>
              </a:ext>
            </a:extLst>
          </p:cNvPr>
          <p:cNvPicPr>
            <a:picLocks noChangeAspect="1"/>
          </p:cNvPicPr>
          <p:nvPr/>
        </p:nvPicPr>
        <p:blipFill>
          <a:blip r:embed="rId3"/>
          <a:stretch>
            <a:fillRect/>
          </a:stretch>
        </p:blipFill>
        <p:spPr>
          <a:xfrm>
            <a:off x="345038" y="2898358"/>
            <a:ext cx="4466431" cy="3357833"/>
          </a:xfrm>
          <a:prstGeom prst="rect">
            <a:avLst/>
          </a:prstGeom>
          <a:ln w="12700">
            <a:solidFill>
              <a:schemeClr val="tx1"/>
            </a:solidFill>
          </a:ln>
        </p:spPr>
      </p:pic>
      <p:sp>
        <p:nvSpPr>
          <p:cNvPr id="4" name="TextBox 3">
            <a:extLst>
              <a:ext uri="{FF2B5EF4-FFF2-40B4-BE49-F238E27FC236}">
                <a16:creationId xmlns:a16="http://schemas.microsoft.com/office/drawing/2014/main" id="{81565DD9-A041-4B33-9D07-9637C23565FC}"/>
              </a:ext>
            </a:extLst>
          </p:cNvPr>
          <p:cNvSpPr txBox="1"/>
          <p:nvPr/>
        </p:nvSpPr>
        <p:spPr>
          <a:xfrm>
            <a:off x="5163095" y="3093871"/>
            <a:ext cx="3820713" cy="2677656"/>
          </a:xfrm>
          <a:prstGeom prst="rect">
            <a:avLst/>
          </a:prstGeom>
          <a:noFill/>
          <a:ln w="19050">
            <a:solidFill>
              <a:schemeClr val="accent1"/>
            </a:solidFill>
          </a:ln>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Piles should be located on stable sites, with little or no slope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Avoid areas with seeps or springs or poor drainage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Locate to minimize handling distances/costs</a:t>
            </a:r>
          </a:p>
        </p:txBody>
      </p:sp>
    </p:spTree>
    <p:extLst>
      <p:ext uri="{BB962C8B-B14F-4D97-AF65-F5344CB8AC3E}">
        <p14:creationId xmlns:p14="http://schemas.microsoft.com/office/powerpoint/2010/main" val="118415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D3AF-7F8C-42FB-A3E1-5D4111993200}"/>
              </a:ext>
            </a:extLst>
          </p:cNvPr>
          <p:cNvSpPr>
            <a:spLocks noGrp="1"/>
          </p:cNvSpPr>
          <p:nvPr>
            <p:ph type="title"/>
          </p:nvPr>
        </p:nvSpPr>
        <p:spPr>
          <a:xfrm>
            <a:off x="461473" y="0"/>
            <a:ext cx="8225327" cy="1143000"/>
          </a:xfrm>
        </p:spPr>
        <p:txBody>
          <a:bodyPr/>
          <a:lstStyle/>
          <a:p>
            <a:r>
              <a:rPr lang="en-US" sz="3600" dirty="0"/>
              <a:t>Backfilling and Grading</a:t>
            </a:r>
          </a:p>
        </p:txBody>
      </p:sp>
      <p:sp>
        <p:nvSpPr>
          <p:cNvPr id="3" name="Content Placeholder 2">
            <a:extLst>
              <a:ext uri="{FF2B5EF4-FFF2-40B4-BE49-F238E27FC236}">
                <a16:creationId xmlns:a16="http://schemas.microsoft.com/office/drawing/2014/main" id="{813CB93A-A7D7-4067-9152-17F23C320FDB}"/>
              </a:ext>
            </a:extLst>
          </p:cNvPr>
          <p:cNvSpPr>
            <a:spLocks noGrp="1"/>
          </p:cNvSpPr>
          <p:nvPr>
            <p:ph idx="1"/>
          </p:nvPr>
        </p:nvSpPr>
        <p:spPr>
          <a:xfrm>
            <a:off x="461474" y="952500"/>
            <a:ext cx="8218070" cy="5217565"/>
          </a:xfrm>
        </p:spPr>
        <p:txBody>
          <a:bodyPr>
            <a:normAutofit/>
          </a:bodyPr>
          <a:lstStyle/>
          <a:p>
            <a:pPr marL="0" indent="0">
              <a:buNone/>
            </a:pPr>
            <a:r>
              <a:rPr lang="en-US" sz="2800" dirty="0"/>
              <a:t>Procedures used in replacing spoil into the pit or onto the bench and grading to approximate original contour (AOC).  </a:t>
            </a:r>
          </a:p>
          <a:p>
            <a:pPr marL="0" indent="0">
              <a:buNone/>
            </a:pPr>
            <a:endParaRPr lang="en-US" sz="1600" dirty="0"/>
          </a:p>
        </p:txBody>
      </p:sp>
      <p:pic>
        <p:nvPicPr>
          <p:cNvPr id="4" name="Picture 3">
            <a:extLst>
              <a:ext uri="{FF2B5EF4-FFF2-40B4-BE49-F238E27FC236}">
                <a16:creationId xmlns:a16="http://schemas.microsoft.com/office/drawing/2014/main" id="{EB13C603-D5D6-462E-B4DE-2C62F8DD0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0348" y="2529200"/>
            <a:ext cx="4208875" cy="2779244"/>
          </a:xfrm>
          <a:prstGeom prst="rect">
            <a:avLst/>
          </a:prstGeom>
          <a:ln>
            <a:solidFill>
              <a:schemeClr val="tx1"/>
            </a:solidFill>
          </a:ln>
        </p:spPr>
      </p:pic>
      <p:sp>
        <p:nvSpPr>
          <p:cNvPr id="5" name="Rectangle 4">
            <a:extLst>
              <a:ext uri="{FF2B5EF4-FFF2-40B4-BE49-F238E27FC236}">
                <a16:creationId xmlns:a16="http://schemas.microsoft.com/office/drawing/2014/main" id="{F8B10D00-1D31-4525-BB9D-BEC3115CE1D9}"/>
              </a:ext>
            </a:extLst>
          </p:cNvPr>
          <p:cNvSpPr/>
          <p:nvPr/>
        </p:nvSpPr>
        <p:spPr>
          <a:xfrm>
            <a:off x="454218" y="2443593"/>
            <a:ext cx="4208874" cy="3539430"/>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Conducted as mining is occurring.</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Ensures stability and safety of regraded areas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Minimizes soil erosion and water pollution</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Promotes revegetation</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Restores hydrology</a:t>
            </a:r>
          </a:p>
        </p:txBody>
      </p:sp>
    </p:spTree>
    <p:extLst>
      <p:ext uri="{BB962C8B-B14F-4D97-AF65-F5344CB8AC3E}">
        <p14:creationId xmlns:p14="http://schemas.microsoft.com/office/powerpoint/2010/main" val="1463600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FA79-821B-4CD4-A45A-C7034AED3E92}"/>
              </a:ext>
            </a:extLst>
          </p:cNvPr>
          <p:cNvSpPr>
            <a:spLocks noGrp="1"/>
          </p:cNvSpPr>
          <p:nvPr>
            <p:ph type="title"/>
          </p:nvPr>
        </p:nvSpPr>
        <p:spPr>
          <a:xfrm>
            <a:off x="461473" y="0"/>
            <a:ext cx="8225327" cy="1143000"/>
          </a:xfrm>
        </p:spPr>
        <p:txBody>
          <a:bodyPr/>
          <a:lstStyle/>
          <a:p>
            <a:r>
              <a:rPr lang="en-US" sz="3600" dirty="0"/>
              <a:t>Scarification</a:t>
            </a:r>
          </a:p>
        </p:txBody>
      </p:sp>
      <p:sp>
        <p:nvSpPr>
          <p:cNvPr id="3" name="Content Placeholder 2">
            <a:extLst>
              <a:ext uri="{FF2B5EF4-FFF2-40B4-BE49-F238E27FC236}">
                <a16:creationId xmlns:a16="http://schemas.microsoft.com/office/drawing/2014/main" id="{247C0BCA-4956-42B7-BF60-9210F39BE0C1}"/>
              </a:ext>
            </a:extLst>
          </p:cNvPr>
          <p:cNvSpPr>
            <a:spLocks noGrp="1"/>
          </p:cNvSpPr>
          <p:nvPr>
            <p:ph idx="1"/>
          </p:nvPr>
        </p:nvSpPr>
        <p:spPr>
          <a:xfrm>
            <a:off x="461473" y="896953"/>
            <a:ext cx="8225327" cy="1376347"/>
          </a:xfrm>
        </p:spPr>
        <p:txBody>
          <a:bodyPr/>
          <a:lstStyle/>
          <a:p>
            <a:pPr marL="0" indent="0">
              <a:buNone/>
            </a:pPr>
            <a:r>
              <a:rPr lang="en-US" dirty="0"/>
              <a:t>Procedures or techniques used to prepare the regraded soil surface for eventual topsoil redistribution and revegetation—i.e., gouging, ripping, disking or other surface roughening.</a:t>
            </a:r>
          </a:p>
        </p:txBody>
      </p:sp>
      <p:pic>
        <p:nvPicPr>
          <p:cNvPr id="4" name="Picture 3">
            <a:extLst>
              <a:ext uri="{FF2B5EF4-FFF2-40B4-BE49-F238E27FC236}">
                <a16:creationId xmlns:a16="http://schemas.microsoft.com/office/drawing/2014/main" id="{942915DB-507A-444C-A15E-32674936FF50}"/>
              </a:ext>
            </a:extLst>
          </p:cNvPr>
          <p:cNvPicPr>
            <a:picLocks noChangeAspect="1"/>
          </p:cNvPicPr>
          <p:nvPr/>
        </p:nvPicPr>
        <p:blipFill>
          <a:blip r:embed="rId3"/>
          <a:stretch>
            <a:fillRect/>
          </a:stretch>
        </p:blipFill>
        <p:spPr>
          <a:xfrm>
            <a:off x="461473" y="2301206"/>
            <a:ext cx="4733925" cy="3659841"/>
          </a:xfrm>
          <a:prstGeom prst="rect">
            <a:avLst/>
          </a:prstGeom>
        </p:spPr>
      </p:pic>
      <p:sp>
        <p:nvSpPr>
          <p:cNvPr id="5" name="TextBox 4">
            <a:extLst>
              <a:ext uri="{FF2B5EF4-FFF2-40B4-BE49-F238E27FC236}">
                <a16:creationId xmlns:a16="http://schemas.microsoft.com/office/drawing/2014/main" id="{29C008B1-4313-4A77-8189-43F7B8EC402F}"/>
              </a:ext>
            </a:extLst>
          </p:cNvPr>
          <p:cNvSpPr txBox="1"/>
          <p:nvPr/>
        </p:nvSpPr>
        <p:spPr>
          <a:xfrm>
            <a:off x="2120900" y="5961047"/>
            <a:ext cx="3074498" cy="276999"/>
          </a:xfrm>
          <a:prstGeom prst="rect">
            <a:avLst/>
          </a:prstGeom>
          <a:noFill/>
        </p:spPr>
        <p:txBody>
          <a:bodyPr wrap="square" rtlCol="0">
            <a:spAutoFit/>
          </a:bodyPr>
          <a:lstStyle/>
          <a:p>
            <a:pPr algn="r"/>
            <a:r>
              <a:rPr lang="en-US" sz="1200" dirty="0"/>
              <a:t>CNW Group/TVI Pacific Inc.</a:t>
            </a:r>
          </a:p>
        </p:txBody>
      </p:sp>
      <p:sp>
        <p:nvSpPr>
          <p:cNvPr id="6" name="TextBox 5">
            <a:extLst>
              <a:ext uri="{FF2B5EF4-FFF2-40B4-BE49-F238E27FC236}">
                <a16:creationId xmlns:a16="http://schemas.microsoft.com/office/drawing/2014/main" id="{A9AB709D-8A8B-4563-AD7C-B28652E5BB06}"/>
              </a:ext>
            </a:extLst>
          </p:cNvPr>
          <p:cNvSpPr txBox="1"/>
          <p:nvPr/>
        </p:nvSpPr>
        <p:spPr>
          <a:xfrm>
            <a:off x="5422900" y="2409013"/>
            <a:ext cx="3479800" cy="3416320"/>
          </a:xfrm>
          <a:prstGeom prst="rect">
            <a:avLst/>
          </a:prstGeom>
          <a:noFill/>
          <a:ln w="19050">
            <a:solidFill>
              <a:schemeClr val="accent1"/>
            </a:solidFill>
          </a:ln>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Improves bonding between subsoil and topsoil layers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Reduces compaction and enhances plant root penetration of soil</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Increases water infiltration and groundwater recharge</a:t>
            </a:r>
          </a:p>
        </p:txBody>
      </p:sp>
    </p:spTree>
    <p:extLst>
      <p:ext uri="{BB962C8B-B14F-4D97-AF65-F5344CB8AC3E}">
        <p14:creationId xmlns:p14="http://schemas.microsoft.com/office/powerpoint/2010/main" val="2021517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2D97-3452-4856-8B29-81DD5C37F6E3}"/>
              </a:ext>
            </a:extLst>
          </p:cNvPr>
          <p:cNvSpPr>
            <a:spLocks noGrp="1"/>
          </p:cNvSpPr>
          <p:nvPr>
            <p:ph type="title"/>
          </p:nvPr>
        </p:nvSpPr>
        <p:spPr>
          <a:xfrm>
            <a:off x="461473" y="0"/>
            <a:ext cx="8225327" cy="1143000"/>
          </a:xfrm>
        </p:spPr>
        <p:txBody>
          <a:bodyPr/>
          <a:lstStyle/>
          <a:p>
            <a:r>
              <a:rPr lang="en-US" sz="3600" dirty="0"/>
              <a:t>Acid/Toxic Spoil Handling</a:t>
            </a:r>
          </a:p>
        </p:txBody>
      </p:sp>
      <p:sp>
        <p:nvSpPr>
          <p:cNvPr id="3" name="Content Placeholder 2">
            <a:extLst>
              <a:ext uri="{FF2B5EF4-FFF2-40B4-BE49-F238E27FC236}">
                <a16:creationId xmlns:a16="http://schemas.microsoft.com/office/drawing/2014/main" id="{C02B6873-7C3E-45C3-9D3F-53AC6D153D85}"/>
              </a:ext>
            </a:extLst>
          </p:cNvPr>
          <p:cNvSpPr>
            <a:spLocks noGrp="1"/>
          </p:cNvSpPr>
          <p:nvPr>
            <p:ph idx="1"/>
          </p:nvPr>
        </p:nvSpPr>
        <p:spPr>
          <a:xfrm>
            <a:off x="457200" y="3374571"/>
            <a:ext cx="7852244" cy="2872343"/>
          </a:xfrm>
        </p:spPr>
        <p:txBody>
          <a:bodyPr>
            <a:normAutofit lnSpcReduction="10000"/>
          </a:bodyPr>
          <a:lstStyle/>
          <a:p>
            <a:pPr marL="0" indent="0">
              <a:buNone/>
            </a:pPr>
            <a:r>
              <a:rPr lang="en-US" dirty="0"/>
              <a:t>To avoid future toxic or acid mine drainage, spoil can be:</a:t>
            </a:r>
          </a:p>
          <a:p>
            <a:pPr>
              <a:buFont typeface="Arial" panose="020B0604020202020204" pitchFamily="34" charset="0"/>
              <a:buChar char="•"/>
            </a:pPr>
            <a:r>
              <a:rPr lang="en-US" dirty="0"/>
              <a:t>Mixed with other overburden materials</a:t>
            </a:r>
          </a:p>
          <a:p>
            <a:pPr>
              <a:buFont typeface="Arial" panose="020B0604020202020204" pitchFamily="34" charset="0"/>
              <a:buChar char="•"/>
            </a:pPr>
            <a:r>
              <a:rPr lang="en-US" dirty="0"/>
              <a:t>Buried with other overburden materials</a:t>
            </a:r>
          </a:p>
          <a:p>
            <a:pPr>
              <a:buFont typeface="Arial" panose="020B0604020202020204" pitchFamily="34" charset="0"/>
              <a:buChar char="•"/>
            </a:pPr>
            <a:r>
              <a:rPr lang="en-US" dirty="0"/>
              <a:t>Treated with limestone</a:t>
            </a:r>
          </a:p>
          <a:p>
            <a:pPr>
              <a:buFont typeface="Arial" panose="020B0604020202020204" pitchFamily="34" charset="0"/>
              <a:buChar char="•"/>
            </a:pPr>
            <a:r>
              <a:rPr lang="en-US" dirty="0"/>
              <a:t>Compacted</a:t>
            </a:r>
          </a:p>
          <a:p>
            <a:pPr>
              <a:buFont typeface="Arial" panose="020B0604020202020204" pitchFamily="34" charset="0"/>
              <a:buChar char="•"/>
            </a:pPr>
            <a:r>
              <a:rPr lang="en-US" dirty="0"/>
              <a:t>Placed to minimize contact with surface or groundwater</a:t>
            </a:r>
          </a:p>
          <a:p>
            <a:pPr>
              <a:buFont typeface="Arial" panose="020B0604020202020204" pitchFamily="34" charset="0"/>
              <a:buChar char="•"/>
            </a:pPr>
            <a:r>
              <a:rPr lang="en-US" dirty="0"/>
              <a:t>Encased in low-permeability materials</a:t>
            </a:r>
          </a:p>
        </p:txBody>
      </p:sp>
      <p:pic>
        <p:nvPicPr>
          <p:cNvPr id="4" name="Picture 3">
            <a:extLst>
              <a:ext uri="{FF2B5EF4-FFF2-40B4-BE49-F238E27FC236}">
                <a16:creationId xmlns:a16="http://schemas.microsoft.com/office/drawing/2014/main" id="{B4AFF2B8-8131-40F5-B16B-992F9A55FE35}"/>
              </a:ext>
            </a:extLst>
          </p:cNvPr>
          <p:cNvPicPr>
            <a:picLocks noChangeAspect="1"/>
          </p:cNvPicPr>
          <p:nvPr/>
        </p:nvPicPr>
        <p:blipFill>
          <a:blip r:embed="rId3"/>
          <a:stretch>
            <a:fillRect/>
          </a:stretch>
        </p:blipFill>
        <p:spPr>
          <a:xfrm>
            <a:off x="5668489" y="287977"/>
            <a:ext cx="3273631" cy="2455223"/>
          </a:xfrm>
          <a:prstGeom prst="rect">
            <a:avLst/>
          </a:prstGeom>
        </p:spPr>
      </p:pic>
      <p:pic>
        <p:nvPicPr>
          <p:cNvPr id="5" name="Picture 4">
            <a:extLst>
              <a:ext uri="{FF2B5EF4-FFF2-40B4-BE49-F238E27FC236}">
                <a16:creationId xmlns:a16="http://schemas.microsoft.com/office/drawing/2014/main" id="{23B7623A-3B7B-47EE-84A5-673799DF0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060137"/>
            <a:ext cx="5002724" cy="168306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DDBACED7-0A42-4C3F-89DF-24E24203A9D4}"/>
              </a:ext>
            </a:extLst>
          </p:cNvPr>
          <p:cNvSpPr/>
          <p:nvPr/>
        </p:nvSpPr>
        <p:spPr>
          <a:xfrm>
            <a:off x="457200" y="2773011"/>
            <a:ext cx="5950857" cy="338554"/>
          </a:xfrm>
          <a:prstGeom prst="rect">
            <a:avLst/>
          </a:prstGeom>
        </p:spPr>
        <p:txBody>
          <a:bodyPr wrap="square">
            <a:spAutoFit/>
          </a:bodyPr>
          <a:lstStyle/>
          <a:p>
            <a:pPr defTabSz="939363">
              <a:defRPr/>
            </a:pPr>
            <a:r>
              <a:rPr lang="en-US" sz="1600" dirty="0"/>
              <a:t>Coal refuse pile (Source: amrclearinghouse.org)</a:t>
            </a:r>
          </a:p>
        </p:txBody>
      </p:sp>
    </p:spTree>
    <p:extLst>
      <p:ext uri="{BB962C8B-B14F-4D97-AF65-F5344CB8AC3E}">
        <p14:creationId xmlns:p14="http://schemas.microsoft.com/office/powerpoint/2010/main" val="905509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2739B-6799-4027-AE56-B347DA761453}"/>
              </a:ext>
            </a:extLst>
          </p:cNvPr>
          <p:cNvSpPr>
            <a:spLocks noGrp="1"/>
          </p:cNvSpPr>
          <p:nvPr>
            <p:ph type="title"/>
          </p:nvPr>
        </p:nvSpPr>
        <p:spPr>
          <a:xfrm>
            <a:off x="459336" y="0"/>
            <a:ext cx="8225327" cy="1143000"/>
          </a:xfrm>
        </p:spPr>
        <p:txBody>
          <a:bodyPr/>
          <a:lstStyle/>
          <a:p>
            <a:r>
              <a:rPr lang="en-US" sz="3600" dirty="0"/>
              <a:t>Excess Spoil Disposal</a:t>
            </a:r>
          </a:p>
        </p:txBody>
      </p:sp>
      <p:sp>
        <p:nvSpPr>
          <p:cNvPr id="3" name="Content Placeholder 2">
            <a:extLst>
              <a:ext uri="{FF2B5EF4-FFF2-40B4-BE49-F238E27FC236}">
                <a16:creationId xmlns:a16="http://schemas.microsoft.com/office/drawing/2014/main" id="{99025E9B-DB31-4AFB-9119-D661DD9B9151}"/>
              </a:ext>
            </a:extLst>
          </p:cNvPr>
          <p:cNvSpPr>
            <a:spLocks noGrp="1"/>
          </p:cNvSpPr>
          <p:nvPr>
            <p:ph idx="1"/>
          </p:nvPr>
        </p:nvSpPr>
        <p:spPr>
          <a:xfrm>
            <a:off x="461473" y="952501"/>
            <a:ext cx="8225327" cy="1320800"/>
          </a:xfrm>
        </p:spPr>
        <p:txBody>
          <a:bodyPr/>
          <a:lstStyle/>
          <a:p>
            <a:pPr marL="0" indent="0">
              <a:buNone/>
            </a:pPr>
            <a:r>
              <a:rPr lang="en-US" dirty="0"/>
              <a:t>Excess spoil refers to the mined overburden left over after the mine site is otherwise graded and restored.  It must be stabilized with drainage and construction practices.</a:t>
            </a:r>
          </a:p>
        </p:txBody>
      </p:sp>
      <p:pic>
        <p:nvPicPr>
          <p:cNvPr id="4" name="Picture 3">
            <a:extLst>
              <a:ext uri="{FF2B5EF4-FFF2-40B4-BE49-F238E27FC236}">
                <a16:creationId xmlns:a16="http://schemas.microsoft.com/office/drawing/2014/main" id="{B3A8482F-E1A5-4F0A-8083-8BD1F7E5B5E7}"/>
              </a:ext>
            </a:extLst>
          </p:cNvPr>
          <p:cNvPicPr>
            <a:picLocks noChangeAspect="1"/>
          </p:cNvPicPr>
          <p:nvPr/>
        </p:nvPicPr>
        <p:blipFill>
          <a:blip r:embed="rId3"/>
          <a:stretch>
            <a:fillRect/>
          </a:stretch>
        </p:blipFill>
        <p:spPr>
          <a:xfrm>
            <a:off x="1676090" y="2273301"/>
            <a:ext cx="6029325" cy="4010025"/>
          </a:xfrm>
          <a:prstGeom prst="rect">
            <a:avLst/>
          </a:prstGeom>
        </p:spPr>
      </p:pic>
    </p:spTree>
    <p:extLst>
      <p:ext uri="{BB962C8B-B14F-4D97-AF65-F5344CB8AC3E}">
        <p14:creationId xmlns:p14="http://schemas.microsoft.com/office/powerpoint/2010/main" val="274457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4CC5-1874-4D98-804F-10043BF78273}"/>
              </a:ext>
            </a:extLst>
          </p:cNvPr>
          <p:cNvSpPr>
            <a:spLocks noGrp="1"/>
          </p:cNvSpPr>
          <p:nvPr>
            <p:ph type="title"/>
          </p:nvPr>
        </p:nvSpPr>
        <p:spPr>
          <a:xfrm>
            <a:off x="461473" y="116435"/>
            <a:ext cx="8225327" cy="928594"/>
          </a:xfrm>
        </p:spPr>
        <p:txBody>
          <a:bodyPr/>
          <a:lstStyle/>
          <a:p>
            <a:r>
              <a:rPr lang="en-US" sz="4000" dirty="0"/>
              <a:t>Mining in Kentucky</a:t>
            </a:r>
          </a:p>
        </p:txBody>
      </p:sp>
      <p:pic>
        <p:nvPicPr>
          <p:cNvPr id="4" name="Picture 3">
            <a:extLst>
              <a:ext uri="{FF2B5EF4-FFF2-40B4-BE49-F238E27FC236}">
                <a16:creationId xmlns:a16="http://schemas.microsoft.com/office/drawing/2014/main" id="{0143DD7B-017E-4DC3-86F6-98BE955DF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518" y="2401651"/>
            <a:ext cx="7547957" cy="3556658"/>
          </a:xfrm>
          <a:prstGeom prst="rect">
            <a:avLst/>
          </a:prstGeom>
          <a:ln w="12700">
            <a:solidFill>
              <a:schemeClr val="tx1"/>
            </a:solidFill>
          </a:ln>
        </p:spPr>
      </p:pic>
      <p:sp>
        <p:nvSpPr>
          <p:cNvPr id="5" name="TextBox 4">
            <a:extLst>
              <a:ext uri="{FF2B5EF4-FFF2-40B4-BE49-F238E27FC236}">
                <a16:creationId xmlns:a16="http://schemas.microsoft.com/office/drawing/2014/main" id="{6F7885DD-95D4-4707-AA1C-2E89E80AFAC8}"/>
              </a:ext>
            </a:extLst>
          </p:cNvPr>
          <p:cNvSpPr txBox="1"/>
          <p:nvPr/>
        </p:nvSpPr>
        <p:spPr>
          <a:xfrm>
            <a:off x="5838092" y="6002215"/>
            <a:ext cx="28487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ea typeface="+mn-ea"/>
                <a:cs typeface="+mn-cs"/>
              </a:rPr>
              <a:t>Source: Kentucky Geological Survey</a:t>
            </a:r>
          </a:p>
        </p:txBody>
      </p:sp>
      <p:grpSp>
        <p:nvGrpSpPr>
          <p:cNvPr id="3" name="Group 2">
            <a:extLst>
              <a:ext uri="{FF2B5EF4-FFF2-40B4-BE49-F238E27FC236}">
                <a16:creationId xmlns:a16="http://schemas.microsoft.com/office/drawing/2014/main" id="{D4C5E502-4F8E-48C3-9136-60F44F2FAF7F}"/>
              </a:ext>
            </a:extLst>
          </p:cNvPr>
          <p:cNvGrpSpPr>
            <a:grpSpLocks noChangeAspect="1"/>
          </p:cNvGrpSpPr>
          <p:nvPr/>
        </p:nvGrpSpPr>
        <p:grpSpPr>
          <a:xfrm>
            <a:off x="617966" y="1158947"/>
            <a:ext cx="7606651" cy="1193904"/>
            <a:chOff x="617966" y="1381552"/>
            <a:chExt cx="6219565" cy="976193"/>
          </a:xfrm>
        </p:grpSpPr>
        <p:pic>
          <p:nvPicPr>
            <p:cNvPr id="6" name="Picture 5">
              <a:extLst>
                <a:ext uri="{FF2B5EF4-FFF2-40B4-BE49-F238E27FC236}">
                  <a16:creationId xmlns:a16="http://schemas.microsoft.com/office/drawing/2014/main" id="{2A733AC3-1976-47FE-9952-FFADCFA3C1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617966" y="1451104"/>
              <a:ext cx="1998881" cy="906641"/>
            </a:xfrm>
            <a:prstGeom prst="rect">
              <a:avLst/>
            </a:prstGeom>
            <a:ln w="12700">
              <a:noFill/>
            </a:ln>
          </p:spPr>
        </p:pic>
        <p:pic>
          <p:nvPicPr>
            <p:cNvPr id="7" name="Picture 6">
              <a:extLst>
                <a:ext uri="{FF2B5EF4-FFF2-40B4-BE49-F238E27FC236}">
                  <a16:creationId xmlns:a16="http://schemas.microsoft.com/office/drawing/2014/main" id="{9F9F08DB-3705-4A5F-943E-D159AB0A2B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4838652" y="1381552"/>
              <a:ext cx="1998879" cy="928595"/>
            </a:xfrm>
            <a:prstGeom prst="rect">
              <a:avLst/>
            </a:prstGeom>
            <a:ln w="12700">
              <a:noFill/>
            </a:ln>
          </p:spPr>
        </p:pic>
        <p:pic>
          <p:nvPicPr>
            <p:cNvPr id="8" name="Picture 7">
              <a:extLst>
                <a:ext uri="{FF2B5EF4-FFF2-40B4-BE49-F238E27FC236}">
                  <a16:creationId xmlns:a16="http://schemas.microsoft.com/office/drawing/2014/main" id="{8860B409-88C9-4B9F-8D0A-A921150525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2573120" y="1451104"/>
              <a:ext cx="1998880" cy="906641"/>
            </a:xfrm>
            <a:prstGeom prst="rect">
              <a:avLst/>
            </a:prstGeom>
            <a:ln w="12700">
              <a:noFill/>
            </a:ln>
          </p:spPr>
        </p:pic>
        <p:pic>
          <p:nvPicPr>
            <p:cNvPr id="9" name="Picture 8">
              <a:extLst>
                <a:ext uri="{FF2B5EF4-FFF2-40B4-BE49-F238E27FC236}">
                  <a16:creationId xmlns:a16="http://schemas.microsoft.com/office/drawing/2014/main" id="{E315BDA0-ED0E-414D-A2AF-B9D610706CD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92802" y="1731199"/>
              <a:ext cx="929666" cy="485947"/>
            </a:xfrm>
            <a:prstGeom prst="rect">
              <a:avLst/>
            </a:prstGeom>
            <a:ln w="12700">
              <a:noFill/>
            </a:ln>
          </p:spPr>
        </p:pic>
        <p:pic>
          <p:nvPicPr>
            <p:cNvPr id="10" name="Picture 9">
              <a:extLst>
                <a:ext uri="{FF2B5EF4-FFF2-40B4-BE49-F238E27FC236}">
                  <a16:creationId xmlns:a16="http://schemas.microsoft.com/office/drawing/2014/main" id="{4433834F-0052-4D9E-A80F-DC544A945C9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48592" y="1747629"/>
              <a:ext cx="1045213" cy="456737"/>
            </a:xfrm>
            <a:prstGeom prst="rect">
              <a:avLst/>
            </a:prstGeom>
            <a:ln w="12700">
              <a:noFill/>
            </a:ln>
          </p:spPr>
        </p:pic>
      </p:grpSp>
    </p:spTree>
    <p:extLst>
      <p:ext uri="{BB962C8B-B14F-4D97-AF65-F5344CB8AC3E}">
        <p14:creationId xmlns:p14="http://schemas.microsoft.com/office/powerpoint/2010/main" val="1274904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7EA70-0549-4754-952E-2029057FDDCE}"/>
              </a:ext>
            </a:extLst>
          </p:cNvPr>
          <p:cNvSpPr>
            <a:spLocks noGrp="1"/>
          </p:cNvSpPr>
          <p:nvPr>
            <p:ph type="title"/>
          </p:nvPr>
        </p:nvSpPr>
        <p:spPr>
          <a:xfrm>
            <a:off x="459336" y="0"/>
            <a:ext cx="8225327" cy="1143000"/>
          </a:xfrm>
        </p:spPr>
        <p:txBody>
          <a:bodyPr/>
          <a:lstStyle/>
          <a:p>
            <a:r>
              <a:rPr lang="en-US" sz="3600" dirty="0"/>
              <a:t>Abandoned Mine Lands Reclamation</a:t>
            </a:r>
          </a:p>
        </p:txBody>
      </p:sp>
      <p:sp>
        <p:nvSpPr>
          <p:cNvPr id="3" name="Content Placeholder 2">
            <a:extLst>
              <a:ext uri="{FF2B5EF4-FFF2-40B4-BE49-F238E27FC236}">
                <a16:creationId xmlns:a16="http://schemas.microsoft.com/office/drawing/2014/main" id="{EC4ABAD3-2A74-44D9-9EEE-1B4ABE3BE2CD}"/>
              </a:ext>
            </a:extLst>
          </p:cNvPr>
          <p:cNvSpPr>
            <a:spLocks noGrp="1"/>
          </p:cNvSpPr>
          <p:nvPr>
            <p:ph idx="1"/>
          </p:nvPr>
        </p:nvSpPr>
        <p:spPr>
          <a:xfrm>
            <a:off x="459336" y="860988"/>
            <a:ext cx="8225327" cy="5611064"/>
          </a:xfrm>
        </p:spPr>
        <p:txBody>
          <a:bodyPr/>
          <a:lstStyle/>
          <a:p>
            <a:pPr marL="0" indent="0">
              <a:buNone/>
            </a:pPr>
            <a:r>
              <a:rPr lang="en-US" dirty="0"/>
              <a:t>AML are areas affected by coal mining that ceased operation prior to May 18, 1982, on which no person or entity has any continuing reclamation responsibility under federal or state law.</a:t>
            </a:r>
          </a:p>
          <a:p>
            <a:pPr marL="0" indent="0">
              <a:buNone/>
            </a:pPr>
            <a:endParaRPr lang="en-US" sz="1200" dirty="0"/>
          </a:p>
          <a:p>
            <a:pPr marL="0" indent="0">
              <a:buNone/>
            </a:pPr>
            <a:r>
              <a:rPr lang="en-US" dirty="0"/>
              <a:t>Reclamation needs may include:</a:t>
            </a:r>
          </a:p>
          <a:p>
            <a:pPr lvl="1">
              <a:buFont typeface="Arial" panose="020B0604020202020204" pitchFamily="34" charset="0"/>
              <a:buChar char="•"/>
            </a:pPr>
            <a:r>
              <a:rPr lang="en-US" dirty="0"/>
              <a:t>Highwall failure</a:t>
            </a:r>
          </a:p>
          <a:p>
            <a:pPr lvl="1">
              <a:buFont typeface="Arial" panose="020B0604020202020204" pitchFamily="34" charset="0"/>
              <a:buChar char="•"/>
            </a:pPr>
            <a:r>
              <a:rPr lang="en-US" dirty="0"/>
              <a:t>Landslides</a:t>
            </a:r>
          </a:p>
          <a:p>
            <a:pPr lvl="1">
              <a:buFont typeface="Arial" panose="020B0604020202020204" pitchFamily="34" charset="0"/>
              <a:buChar char="•"/>
            </a:pPr>
            <a:r>
              <a:rPr lang="en-US" dirty="0"/>
              <a:t>Drainage problems</a:t>
            </a:r>
          </a:p>
          <a:p>
            <a:pPr lvl="1">
              <a:buFont typeface="Arial" panose="020B0604020202020204" pitchFamily="34" charset="0"/>
              <a:buChar char="•"/>
            </a:pPr>
            <a:r>
              <a:rPr lang="en-US" dirty="0"/>
              <a:t>Mine openings</a:t>
            </a:r>
          </a:p>
          <a:p>
            <a:pPr lvl="1">
              <a:buFont typeface="Arial" panose="020B0604020202020204" pitchFamily="34" charset="0"/>
              <a:buChar char="•"/>
            </a:pPr>
            <a:r>
              <a:rPr lang="en-US" dirty="0"/>
              <a:t>Dangerous water impoundments</a:t>
            </a:r>
          </a:p>
          <a:p>
            <a:pPr lvl="1">
              <a:buFont typeface="Arial" panose="020B0604020202020204" pitchFamily="34" charset="0"/>
              <a:buChar char="•"/>
            </a:pPr>
            <a:r>
              <a:rPr lang="en-US" dirty="0"/>
              <a:t>Mine spoil areas</a:t>
            </a:r>
          </a:p>
          <a:p>
            <a:pPr lvl="1">
              <a:buFont typeface="Arial" panose="020B0604020202020204" pitchFamily="34" charset="0"/>
              <a:buChar char="•"/>
            </a:pPr>
            <a:r>
              <a:rPr lang="en-US" dirty="0"/>
              <a:t>Subsidence</a:t>
            </a:r>
          </a:p>
          <a:p>
            <a:pPr lvl="1">
              <a:buFont typeface="Arial" panose="020B0604020202020204" pitchFamily="34" charset="0"/>
              <a:buChar char="•"/>
            </a:pPr>
            <a:r>
              <a:rPr lang="en-US" dirty="0"/>
              <a:t>Hazardous gas emissions</a:t>
            </a:r>
          </a:p>
          <a:p>
            <a:pPr lvl="1">
              <a:buFont typeface="Arial" panose="020B0604020202020204" pitchFamily="34" charset="0"/>
              <a:buChar char="•"/>
            </a:pPr>
            <a:r>
              <a:rPr lang="en-US" dirty="0"/>
              <a:t>Dangerous equipment/structures</a:t>
            </a:r>
          </a:p>
          <a:p>
            <a:pPr marL="0" indent="0">
              <a:buNone/>
            </a:pPr>
            <a:endParaRPr lang="en-US" dirty="0"/>
          </a:p>
        </p:txBody>
      </p:sp>
      <p:pic>
        <p:nvPicPr>
          <p:cNvPr id="7" name="Picture 6">
            <a:extLst>
              <a:ext uri="{FF2B5EF4-FFF2-40B4-BE49-F238E27FC236}">
                <a16:creationId xmlns:a16="http://schemas.microsoft.com/office/drawing/2014/main" id="{816FAAD7-4274-4524-89DA-8B03A52ED413}"/>
              </a:ext>
            </a:extLst>
          </p:cNvPr>
          <p:cNvPicPr>
            <a:picLocks noChangeAspect="1"/>
          </p:cNvPicPr>
          <p:nvPr/>
        </p:nvPicPr>
        <p:blipFill>
          <a:blip r:embed="rId3"/>
          <a:stretch>
            <a:fillRect/>
          </a:stretch>
        </p:blipFill>
        <p:spPr>
          <a:xfrm>
            <a:off x="4813837" y="2102234"/>
            <a:ext cx="3249509" cy="2433245"/>
          </a:xfrm>
          <a:prstGeom prst="rect">
            <a:avLst/>
          </a:prstGeom>
        </p:spPr>
      </p:pic>
      <p:pic>
        <p:nvPicPr>
          <p:cNvPr id="8" name="Picture 7">
            <a:extLst>
              <a:ext uri="{FF2B5EF4-FFF2-40B4-BE49-F238E27FC236}">
                <a16:creationId xmlns:a16="http://schemas.microsoft.com/office/drawing/2014/main" id="{D505918B-2AA3-4DD3-B040-193435AB3A3E}"/>
              </a:ext>
            </a:extLst>
          </p:cNvPr>
          <p:cNvPicPr>
            <a:picLocks noChangeAspect="1"/>
          </p:cNvPicPr>
          <p:nvPr/>
        </p:nvPicPr>
        <p:blipFill>
          <a:blip r:embed="rId4"/>
          <a:stretch>
            <a:fillRect/>
          </a:stretch>
        </p:blipFill>
        <p:spPr>
          <a:xfrm>
            <a:off x="6107386" y="4144487"/>
            <a:ext cx="2887935" cy="2167683"/>
          </a:xfrm>
          <a:prstGeom prst="rect">
            <a:avLst/>
          </a:prstGeom>
        </p:spPr>
      </p:pic>
    </p:spTree>
    <p:extLst>
      <p:ext uri="{BB962C8B-B14F-4D97-AF65-F5344CB8AC3E}">
        <p14:creationId xmlns:p14="http://schemas.microsoft.com/office/powerpoint/2010/main" val="3669227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A8D0-D4D9-41BA-B555-570A0DA65836}"/>
              </a:ext>
            </a:extLst>
          </p:cNvPr>
          <p:cNvSpPr>
            <a:spLocks noGrp="1"/>
          </p:cNvSpPr>
          <p:nvPr>
            <p:ph type="title"/>
          </p:nvPr>
        </p:nvSpPr>
        <p:spPr>
          <a:xfrm>
            <a:off x="461473" y="0"/>
            <a:ext cx="8225327" cy="1143000"/>
          </a:xfrm>
        </p:spPr>
        <p:txBody>
          <a:bodyPr/>
          <a:lstStyle/>
          <a:p>
            <a:r>
              <a:rPr lang="en-US" sz="3600" dirty="0"/>
              <a:t>Case Study: Octavia Church, Pike County</a:t>
            </a:r>
          </a:p>
        </p:txBody>
      </p:sp>
      <p:pic>
        <p:nvPicPr>
          <p:cNvPr id="4" name="Content Placeholder 3">
            <a:extLst>
              <a:ext uri="{FF2B5EF4-FFF2-40B4-BE49-F238E27FC236}">
                <a16:creationId xmlns:a16="http://schemas.microsoft.com/office/drawing/2014/main" id="{35AE8B3D-06FF-4856-A7A2-538F58F02151}"/>
              </a:ext>
            </a:extLst>
          </p:cNvPr>
          <p:cNvPicPr>
            <a:picLocks noGrp="1" noChangeAspect="1"/>
          </p:cNvPicPr>
          <p:nvPr>
            <p:ph idx="1"/>
          </p:nvPr>
        </p:nvPicPr>
        <p:blipFill>
          <a:blip r:embed="rId3"/>
          <a:stretch>
            <a:fillRect/>
          </a:stretch>
        </p:blipFill>
        <p:spPr>
          <a:xfrm>
            <a:off x="348745" y="1014846"/>
            <a:ext cx="6010491" cy="2960167"/>
          </a:xfrm>
          <a:prstGeom prst="rect">
            <a:avLst/>
          </a:prstGeom>
        </p:spPr>
      </p:pic>
      <p:pic>
        <p:nvPicPr>
          <p:cNvPr id="5" name="Picture 4">
            <a:extLst>
              <a:ext uri="{FF2B5EF4-FFF2-40B4-BE49-F238E27FC236}">
                <a16:creationId xmlns:a16="http://schemas.microsoft.com/office/drawing/2014/main" id="{1294A41F-7154-4272-B716-4A6CCF055B27}"/>
              </a:ext>
            </a:extLst>
          </p:cNvPr>
          <p:cNvPicPr>
            <a:picLocks noChangeAspect="1"/>
          </p:cNvPicPr>
          <p:nvPr/>
        </p:nvPicPr>
        <p:blipFill>
          <a:blip r:embed="rId4"/>
          <a:stretch>
            <a:fillRect/>
          </a:stretch>
        </p:blipFill>
        <p:spPr>
          <a:xfrm>
            <a:off x="2127755" y="3737321"/>
            <a:ext cx="6667500" cy="2505075"/>
          </a:xfrm>
          <a:prstGeom prst="rect">
            <a:avLst/>
          </a:prstGeom>
        </p:spPr>
      </p:pic>
    </p:spTree>
    <p:extLst>
      <p:ext uri="{BB962C8B-B14F-4D97-AF65-F5344CB8AC3E}">
        <p14:creationId xmlns:p14="http://schemas.microsoft.com/office/powerpoint/2010/main" val="2419236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6A06-4A2B-4989-A3DE-3A1211A55850}"/>
              </a:ext>
            </a:extLst>
          </p:cNvPr>
          <p:cNvSpPr>
            <a:spLocks noGrp="1"/>
          </p:cNvSpPr>
          <p:nvPr>
            <p:ph type="title"/>
          </p:nvPr>
        </p:nvSpPr>
        <p:spPr>
          <a:xfrm>
            <a:off x="198411" y="0"/>
            <a:ext cx="8747178" cy="1143000"/>
          </a:xfrm>
        </p:spPr>
        <p:txBody>
          <a:bodyPr/>
          <a:lstStyle/>
          <a:p>
            <a:r>
              <a:rPr lang="en-US" sz="3600" dirty="0"/>
              <a:t>Rock Creek AMD Project: A 319 Success Story</a:t>
            </a:r>
          </a:p>
        </p:txBody>
      </p:sp>
      <p:pic>
        <p:nvPicPr>
          <p:cNvPr id="4" name="Content Placeholder 3">
            <a:extLst>
              <a:ext uri="{FF2B5EF4-FFF2-40B4-BE49-F238E27FC236}">
                <a16:creationId xmlns:a16="http://schemas.microsoft.com/office/drawing/2014/main" id="{9D574F7A-CC29-4966-8EF3-A64A7E9C95B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91384" y="1143000"/>
            <a:ext cx="4363743" cy="358337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568BC41-D1F7-41B2-8F34-6AE55BAFB3DF}"/>
              </a:ext>
            </a:extLst>
          </p:cNvPr>
          <p:cNvPicPr>
            <a:picLocks noChangeAspect="1"/>
          </p:cNvPicPr>
          <p:nvPr/>
        </p:nvPicPr>
        <p:blipFill>
          <a:blip r:embed="rId4"/>
          <a:stretch>
            <a:fillRect/>
          </a:stretch>
        </p:blipFill>
        <p:spPr>
          <a:xfrm>
            <a:off x="4409986" y="2565314"/>
            <a:ext cx="4306154" cy="3550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3443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DD1FE-66DA-4689-A433-BE0300C1B039}"/>
              </a:ext>
            </a:extLst>
          </p:cNvPr>
          <p:cNvSpPr>
            <a:spLocks noGrp="1"/>
          </p:cNvSpPr>
          <p:nvPr>
            <p:ph type="title"/>
          </p:nvPr>
        </p:nvSpPr>
        <p:spPr>
          <a:xfrm>
            <a:off x="457200" y="0"/>
            <a:ext cx="8225327" cy="950026"/>
          </a:xfrm>
        </p:spPr>
        <p:txBody>
          <a:bodyPr/>
          <a:lstStyle/>
          <a:p>
            <a:r>
              <a:rPr lang="en-US" sz="3600" dirty="0"/>
              <a:t>AMD &amp; Art Park</a:t>
            </a:r>
          </a:p>
        </p:txBody>
      </p:sp>
      <p:sp>
        <p:nvSpPr>
          <p:cNvPr id="3" name="Content Placeholder 2">
            <a:extLst>
              <a:ext uri="{FF2B5EF4-FFF2-40B4-BE49-F238E27FC236}">
                <a16:creationId xmlns:a16="http://schemas.microsoft.com/office/drawing/2014/main" id="{2E4981A0-422F-4569-AD24-97C4F1E9CD21}"/>
              </a:ext>
            </a:extLst>
          </p:cNvPr>
          <p:cNvSpPr>
            <a:spLocks noGrp="1"/>
          </p:cNvSpPr>
          <p:nvPr>
            <p:ph idx="1"/>
          </p:nvPr>
        </p:nvSpPr>
        <p:spPr>
          <a:xfrm>
            <a:off x="502849" y="937733"/>
            <a:ext cx="4110527" cy="5249311"/>
          </a:xfrm>
        </p:spPr>
        <p:txBody>
          <a:bodyPr>
            <a:normAutofit lnSpcReduction="10000"/>
          </a:bodyPr>
          <a:lstStyle/>
          <a:p>
            <a:pPr marL="0" indent="0">
              <a:buNone/>
            </a:pPr>
            <a:r>
              <a:rPr lang="en-US" dirty="0"/>
              <a:t>Creative, visually interesting AMD Treatment Project in PA</a:t>
            </a:r>
          </a:p>
          <a:p>
            <a:pPr marL="0" indent="0">
              <a:buNone/>
            </a:pPr>
            <a:endParaRPr lang="en-US" sz="1400" dirty="0"/>
          </a:p>
          <a:p>
            <a:pPr marL="0" indent="0">
              <a:buNone/>
            </a:pPr>
            <a:r>
              <a:rPr lang="en-US" dirty="0"/>
              <a:t>Includes:</a:t>
            </a:r>
          </a:p>
          <a:p>
            <a:r>
              <a:rPr lang="en-US" dirty="0"/>
              <a:t>Wetlands</a:t>
            </a:r>
          </a:p>
          <a:p>
            <a:r>
              <a:rPr lang="en-US" dirty="0"/>
              <a:t>AMD Treatment System</a:t>
            </a:r>
          </a:p>
          <a:p>
            <a:r>
              <a:rPr lang="en-US" dirty="0"/>
              <a:t>Litmus Garden</a:t>
            </a:r>
          </a:p>
          <a:p>
            <a:r>
              <a:rPr lang="en-US" dirty="0"/>
              <a:t>Recreation Area</a:t>
            </a:r>
          </a:p>
          <a:p>
            <a:endParaRPr lang="en-US" sz="1400" dirty="0"/>
          </a:p>
          <a:p>
            <a:pPr marL="0" indent="0">
              <a:buNone/>
            </a:pPr>
            <a:r>
              <a:rPr lang="en-US" dirty="0"/>
              <a:t>LOTS of partners enabled by </a:t>
            </a:r>
          </a:p>
          <a:p>
            <a:pPr marL="0" indent="0">
              <a:buNone/>
            </a:pPr>
            <a:r>
              <a:rPr lang="en-US" dirty="0"/>
              <a:t>art and environmental interests</a:t>
            </a:r>
          </a:p>
          <a:p>
            <a:pPr marL="0" indent="0">
              <a:buNone/>
            </a:pPr>
            <a:endParaRPr lang="en-US" dirty="0"/>
          </a:p>
          <a:p>
            <a:pPr marL="0" indent="0">
              <a:buNone/>
            </a:pPr>
            <a:r>
              <a:rPr lang="en-US" dirty="0"/>
              <a:t>~$800,000 in funding, plus in-kind contributions</a:t>
            </a:r>
          </a:p>
        </p:txBody>
      </p:sp>
      <p:pic>
        <p:nvPicPr>
          <p:cNvPr id="4" name="Picture 3">
            <a:extLst>
              <a:ext uri="{FF2B5EF4-FFF2-40B4-BE49-F238E27FC236}">
                <a16:creationId xmlns:a16="http://schemas.microsoft.com/office/drawing/2014/main" id="{FFDB9EA9-C72B-4A53-8C57-53B77BE85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5945" y="301880"/>
            <a:ext cx="3210844" cy="2631325"/>
          </a:xfrm>
          <a:prstGeom prst="rect">
            <a:avLst/>
          </a:prstGeom>
        </p:spPr>
      </p:pic>
      <p:pic>
        <p:nvPicPr>
          <p:cNvPr id="6" name="Picture 5">
            <a:extLst>
              <a:ext uri="{FF2B5EF4-FFF2-40B4-BE49-F238E27FC236}">
                <a16:creationId xmlns:a16="http://schemas.microsoft.com/office/drawing/2014/main" id="{2B245CDC-4266-4E5B-B0D7-324FF0B92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025" y="3032073"/>
            <a:ext cx="4356011" cy="3154971"/>
          </a:xfrm>
          <a:prstGeom prst="rect">
            <a:avLst/>
          </a:prstGeom>
        </p:spPr>
      </p:pic>
    </p:spTree>
    <p:extLst>
      <p:ext uri="{BB962C8B-B14F-4D97-AF65-F5344CB8AC3E}">
        <p14:creationId xmlns:p14="http://schemas.microsoft.com/office/powerpoint/2010/main" val="2631516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88889-637D-4D56-8E0C-3E6C91B19EFB}"/>
              </a:ext>
            </a:extLst>
          </p:cNvPr>
          <p:cNvSpPr>
            <a:spLocks noGrp="1"/>
          </p:cNvSpPr>
          <p:nvPr>
            <p:ph idx="1"/>
          </p:nvPr>
        </p:nvSpPr>
        <p:spPr>
          <a:xfrm>
            <a:off x="225631" y="5829299"/>
            <a:ext cx="8657111" cy="543965"/>
          </a:xfrm>
        </p:spPr>
        <p:txBody>
          <a:bodyPr>
            <a:noAutofit/>
          </a:bodyPr>
          <a:lstStyle/>
          <a:p>
            <a:pPr marL="0" indent="0" algn="ctr">
              <a:buNone/>
            </a:pPr>
            <a:r>
              <a:rPr lang="en-US" sz="1800" dirty="0">
                <a:hlinkClick r:id="rId3"/>
              </a:rPr>
              <a:t>http://dep.wv.gov/WWE/Programs/nonptsource/Documents/Projects/OM_Manual.pdf</a:t>
            </a:r>
            <a:endParaRPr lang="en-US" sz="1800" dirty="0"/>
          </a:p>
        </p:txBody>
      </p:sp>
      <p:pic>
        <p:nvPicPr>
          <p:cNvPr id="4" name="Picture 3">
            <a:extLst>
              <a:ext uri="{FF2B5EF4-FFF2-40B4-BE49-F238E27FC236}">
                <a16:creationId xmlns:a16="http://schemas.microsoft.com/office/drawing/2014/main" id="{80F8ECFD-E9D8-42B6-8346-A7C88F9F233B}"/>
              </a:ext>
            </a:extLst>
          </p:cNvPr>
          <p:cNvPicPr>
            <a:picLocks noChangeAspect="1"/>
          </p:cNvPicPr>
          <p:nvPr/>
        </p:nvPicPr>
        <p:blipFill>
          <a:blip r:embed="rId4"/>
          <a:stretch>
            <a:fillRect/>
          </a:stretch>
        </p:blipFill>
        <p:spPr>
          <a:xfrm>
            <a:off x="4240846" y="280576"/>
            <a:ext cx="4172454" cy="5440362"/>
          </a:xfrm>
          <a:prstGeom prst="rect">
            <a:avLst/>
          </a:prstGeom>
        </p:spPr>
      </p:pic>
      <p:sp>
        <p:nvSpPr>
          <p:cNvPr id="5" name="Content Placeholder 2">
            <a:extLst>
              <a:ext uri="{FF2B5EF4-FFF2-40B4-BE49-F238E27FC236}">
                <a16:creationId xmlns:a16="http://schemas.microsoft.com/office/drawing/2014/main" id="{C7BF1B54-EDA8-4D7C-9334-EFA02EFB7A45}"/>
              </a:ext>
            </a:extLst>
          </p:cNvPr>
          <p:cNvSpPr txBox="1">
            <a:spLocks/>
          </p:cNvSpPr>
          <p:nvPr/>
        </p:nvSpPr>
        <p:spPr>
          <a:xfrm>
            <a:off x="909249" y="2017486"/>
            <a:ext cx="3154751" cy="3703452"/>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Mercury Display"/>
                <a:ea typeface="+mn-ea"/>
                <a:cs typeface="Mercury Display"/>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3600" dirty="0"/>
              <a:t>Want to learn more?</a:t>
            </a:r>
          </a:p>
        </p:txBody>
      </p:sp>
    </p:spTree>
    <p:extLst>
      <p:ext uri="{BB962C8B-B14F-4D97-AF65-F5344CB8AC3E}">
        <p14:creationId xmlns:p14="http://schemas.microsoft.com/office/powerpoint/2010/main" val="76824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09BE-284E-4FEB-AF67-D310364A92AD}"/>
              </a:ext>
            </a:extLst>
          </p:cNvPr>
          <p:cNvSpPr>
            <a:spLocks noGrp="1"/>
          </p:cNvSpPr>
          <p:nvPr>
            <p:ph type="title"/>
          </p:nvPr>
        </p:nvSpPr>
        <p:spPr>
          <a:xfrm>
            <a:off x="309072" y="0"/>
            <a:ext cx="8225327" cy="909032"/>
          </a:xfrm>
        </p:spPr>
        <p:txBody>
          <a:bodyPr/>
          <a:lstStyle/>
          <a:p>
            <a:r>
              <a:rPr lang="en-US" sz="3600" dirty="0"/>
              <a:t>General Surface Coal Mining Process</a:t>
            </a:r>
          </a:p>
        </p:txBody>
      </p:sp>
      <p:pic>
        <p:nvPicPr>
          <p:cNvPr id="7" name="Picture 6">
            <a:extLst>
              <a:ext uri="{FF2B5EF4-FFF2-40B4-BE49-F238E27FC236}">
                <a16:creationId xmlns:a16="http://schemas.microsoft.com/office/drawing/2014/main" id="{E2CBB2CC-6E33-4C30-9FBE-A1DB96AF80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379" y="2101776"/>
            <a:ext cx="8168121" cy="3931924"/>
          </a:xfrm>
          <a:prstGeom prst="rect">
            <a:avLst/>
          </a:prstGeom>
          <a:ln>
            <a:solidFill>
              <a:schemeClr val="tx1"/>
            </a:solidFill>
          </a:ln>
        </p:spPr>
      </p:pic>
      <p:sp>
        <p:nvSpPr>
          <p:cNvPr id="10" name="TextBox 9">
            <a:extLst>
              <a:ext uri="{FF2B5EF4-FFF2-40B4-BE49-F238E27FC236}">
                <a16:creationId xmlns:a16="http://schemas.microsoft.com/office/drawing/2014/main" id="{C271404B-14B3-4E42-8D5E-E4DD0EDEFD61}"/>
              </a:ext>
            </a:extLst>
          </p:cNvPr>
          <p:cNvSpPr txBox="1"/>
          <p:nvPr/>
        </p:nvSpPr>
        <p:spPr>
          <a:xfrm>
            <a:off x="6654800" y="6033700"/>
            <a:ext cx="2044700" cy="276999"/>
          </a:xfrm>
          <a:prstGeom prst="rect">
            <a:avLst/>
          </a:prstGeom>
          <a:noFill/>
        </p:spPr>
        <p:txBody>
          <a:bodyPr wrap="square" rtlCol="0">
            <a:spAutoFit/>
          </a:bodyPr>
          <a:lstStyle/>
          <a:p>
            <a:pPr algn="r"/>
            <a:r>
              <a:rPr lang="en-US" sz="1200" dirty="0"/>
              <a:t>www.worldcoal.org</a:t>
            </a:r>
          </a:p>
        </p:txBody>
      </p:sp>
      <p:sp>
        <p:nvSpPr>
          <p:cNvPr id="3" name="TextBox 2">
            <a:extLst>
              <a:ext uri="{FF2B5EF4-FFF2-40B4-BE49-F238E27FC236}">
                <a16:creationId xmlns:a16="http://schemas.microsoft.com/office/drawing/2014/main" id="{78927A5F-A4A8-40A5-BF61-69A78EE685FC}"/>
              </a:ext>
            </a:extLst>
          </p:cNvPr>
          <p:cNvSpPr txBox="1"/>
          <p:nvPr/>
        </p:nvSpPr>
        <p:spPr>
          <a:xfrm>
            <a:off x="253655" y="836019"/>
            <a:ext cx="8581273" cy="1107996"/>
          </a:xfrm>
          <a:prstGeom prst="rect">
            <a:avLst/>
          </a:prstGeom>
          <a:solidFill>
            <a:schemeClr val="bg1"/>
          </a:solidFill>
        </p:spPr>
        <p:txBody>
          <a:bodyPr wrap="square" rtlCol="0">
            <a:spAutoFit/>
          </a:bodyPr>
          <a:lstStyle/>
          <a:p>
            <a:r>
              <a:rPr lang="en-US" sz="2200" dirty="0">
                <a:latin typeface="Calibri" panose="020F0502020204030204" pitchFamily="34" charset="0"/>
                <a:cs typeface="Calibri" panose="020F0502020204030204" pitchFamily="34" charset="0"/>
              </a:rPr>
              <a:t>Topsoil and subsoil stripped, removed and stored. Overburden of rock and soil broken up using explosives, then dug and hauled away, or excavated by dragline to spoil pile.</a:t>
            </a:r>
          </a:p>
        </p:txBody>
      </p:sp>
    </p:spTree>
    <p:extLst>
      <p:ext uri="{BB962C8B-B14F-4D97-AF65-F5344CB8AC3E}">
        <p14:creationId xmlns:p14="http://schemas.microsoft.com/office/powerpoint/2010/main" val="287691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98D2-F04D-4CFE-B9FC-FC96692BD5FC}"/>
              </a:ext>
            </a:extLst>
          </p:cNvPr>
          <p:cNvSpPr>
            <a:spLocks noGrp="1"/>
          </p:cNvSpPr>
          <p:nvPr>
            <p:ph type="title"/>
          </p:nvPr>
        </p:nvSpPr>
        <p:spPr>
          <a:xfrm>
            <a:off x="459336" y="0"/>
            <a:ext cx="8506534" cy="1009403"/>
          </a:xfrm>
        </p:spPr>
        <p:txBody>
          <a:bodyPr/>
          <a:lstStyle/>
          <a:p>
            <a:r>
              <a:rPr lang="en-US" sz="3600" dirty="0"/>
              <a:t>Surface Coal Mining Process (continued)</a:t>
            </a:r>
          </a:p>
        </p:txBody>
      </p:sp>
      <p:pic>
        <p:nvPicPr>
          <p:cNvPr id="4" name="Content Placeholder 3">
            <a:extLst>
              <a:ext uri="{FF2B5EF4-FFF2-40B4-BE49-F238E27FC236}">
                <a16:creationId xmlns:a16="http://schemas.microsoft.com/office/drawing/2014/main" id="{E8B6C8E3-0136-4A4B-8F73-1866518AA678}"/>
              </a:ext>
            </a:extLst>
          </p:cNvPr>
          <p:cNvPicPr>
            <a:picLocks noGrp="1" noChangeAspect="1"/>
          </p:cNvPicPr>
          <p:nvPr>
            <p:ph idx="1"/>
          </p:nvPr>
        </p:nvPicPr>
        <p:blipFill>
          <a:blip r:embed="rId3"/>
          <a:stretch>
            <a:fillRect/>
          </a:stretch>
        </p:blipFill>
        <p:spPr>
          <a:xfrm>
            <a:off x="592329" y="2062514"/>
            <a:ext cx="7959342" cy="3971185"/>
          </a:xfrm>
          <a:prstGeom prst="rect">
            <a:avLst/>
          </a:prstGeom>
          <a:ln>
            <a:solidFill>
              <a:schemeClr val="tx1"/>
            </a:solidFill>
          </a:ln>
        </p:spPr>
      </p:pic>
      <p:sp>
        <p:nvSpPr>
          <p:cNvPr id="5" name="TextBox 4">
            <a:extLst>
              <a:ext uri="{FF2B5EF4-FFF2-40B4-BE49-F238E27FC236}">
                <a16:creationId xmlns:a16="http://schemas.microsoft.com/office/drawing/2014/main" id="{12FA811E-5C5F-4C8B-800C-3FFFE43D2E06}"/>
              </a:ext>
            </a:extLst>
          </p:cNvPr>
          <p:cNvSpPr txBox="1"/>
          <p:nvPr/>
        </p:nvSpPr>
        <p:spPr>
          <a:xfrm>
            <a:off x="6506971" y="6033699"/>
            <a:ext cx="2044700" cy="276999"/>
          </a:xfrm>
          <a:prstGeom prst="rect">
            <a:avLst/>
          </a:prstGeom>
          <a:noFill/>
        </p:spPr>
        <p:txBody>
          <a:bodyPr wrap="square" rtlCol="0">
            <a:spAutoFit/>
          </a:bodyPr>
          <a:lstStyle/>
          <a:p>
            <a:pPr algn="r"/>
            <a:r>
              <a:rPr lang="en-US" sz="1200" dirty="0"/>
              <a:t>www.worldcoal.org</a:t>
            </a:r>
          </a:p>
        </p:txBody>
      </p:sp>
      <p:sp>
        <p:nvSpPr>
          <p:cNvPr id="6" name="TextBox 5">
            <a:extLst>
              <a:ext uri="{FF2B5EF4-FFF2-40B4-BE49-F238E27FC236}">
                <a16:creationId xmlns:a16="http://schemas.microsoft.com/office/drawing/2014/main" id="{E598E19E-743A-4E72-9CCF-2AB64CE5E0D4}"/>
              </a:ext>
            </a:extLst>
          </p:cNvPr>
          <p:cNvSpPr txBox="1"/>
          <p:nvPr/>
        </p:nvSpPr>
        <p:spPr>
          <a:xfrm>
            <a:off x="253655" y="836019"/>
            <a:ext cx="8581273" cy="1107996"/>
          </a:xfrm>
          <a:prstGeom prst="rect">
            <a:avLst/>
          </a:prstGeom>
          <a:solidFill>
            <a:schemeClr val="bg1"/>
          </a:solidFill>
        </p:spPr>
        <p:txBody>
          <a:bodyPr wrap="square" rtlCol="0">
            <a:spAutoFit/>
          </a:bodyPr>
          <a:lstStyle/>
          <a:p>
            <a:r>
              <a:rPr lang="en-US" sz="2200" dirty="0">
                <a:latin typeface="Calibri" panose="020F0502020204030204" pitchFamily="34" charset="0"/>
                <a:cs typeface="Calibri" panose="020F0502020204030204" pitchFamily="34" charset="0"/>
              </a:rPr>
              <a:t>During or after coal is removed, stored overburden and soils are replaced to approximate original land contours.   Soils may need to be “ripped” to relieve compaction before being seeded for revegetation.</a:t>
            </a:r>
          </a:p>
        </p:txBody>
      </p:sp>
    </p:spTree>
    <p:extLst>
      <p:ext uri="{BB962C8B-B14F-4D97-AF65-F5344CB8AC3E}">
        <p14:creationId xmlns:p14="http://schemas.microsoft.com/office/powerpoint/2010/main" val="3016813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288E5-6225-41F3-B633-45A5083BB03A}"/>
              </a:ext>
            </a:extLst>
          </p:cNvPr>
          <p:cNvSpPr>
            <a:spLocks noGrp="1"/>
          </p:cNvSpPr>
          <p:nvPr>
            <p:ph type="title"/>
          </p:nvPr>
        </p:nvSpPr>
        <p:spPr>
          <a:xfrm>
            <a:off x="534209" y="0"/>
            <a:ext cx="8225327" cy="973777"/>
          </a:xfrm>
        </p:spPr>
        <p:txBody>
          <a:bodyPr/>
          <a:lstStyle/>
          <a:p>
            <a:r>
              <a:rPr lang="en-US" sz="3600" dirty="0"/>
              <a:t>Water Quality Pollutants of Concern	</a:t>
            </a:r>
          </a:p>
        </p:txBody>
      </p:sp>
      <p:sp>
        <p:nvSpPr>
          <p:cNvPr id="3" name="Content Placeholder 2">
            <a:extLst>
              <a:ext uri="{FF2B5EF4-FFF2-40B4-BE49-F238E27FC236}">
                <a16:creationId xmlns:a16="http://schemas.microsoft.com/office/drawing/2014/main" id="{60506BE5-3540-4F24-8852-39B5D1EB6F0C}"/>
              </a:ext>
            </a:extLst>
          </p:cNvPr>
          <p:cNvSpPr>
            <a:spLocks noGrp="1"/>
          </p:cNvSpPr>
          <p:nvPr>
            <p:ph idx="1"/>
          </p:nvPr>
        </p:nvSpPr>
        <p:spPr>
          <a:xfrm>
            <a:off x="701522" y="880931"/>
            <a:ext cx="3542931" cy="3308932"/>
          </a:xfrm>
        </p:spPr>
        <p:txBody>
          <a:bodyPr>
            <a:noAutofit/>
          </a:bodyPr>
          <a:lstStyle/>
          <a:p>
            <a:r>
              <a:rPr lang="en-US" sz="3600" dirty="0"/>
              <a:t>Metals</a:t>
            </a:r>
          </a:p>
          <a:p>
            <a:r>
              <a:rPr lang="en-US" sz="3600" dirty="0"/>
              <a:t>Conductivity</a:t>
            </a:r>
          </a:p>
          <a:p>
            <a:r>
              <a:rPr lang="en-US" sz="3600" dirty="0"/>
              <a:t>pH</a:t>
            </a:r>
          </a:p>
          <a:p>
            <a:r>
              <a:rPr lang="en-US" sz="3600" dirty="0"/>
              <a:t>Sulfate</a:t>
            </a:r>
          </a:p>
          <a:p>
            <a:r>
              <a:rPr lang="en-US" sz="3600" dirty="0"/>
              <a:t>Sediment</a:t>
            </a:r>
          </a:p>
        </p:txBody>
      </p:sp>
      <p:pic>
        <p:nvPicPr>
          <p:cNvPr id="4" name="Picture 3">
            <a:extLst>
              <a:ext uri="{FF2B5EF4-FFF2-40B4-BE49-F238E27FC236}">
                <a16:creationId xmlns:a16="http://schemas.microsoft.com/office/drawing/2014/main" id="{7F073A68-7E64-4843-9CB8-0B230E971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1761" y="3232869"/>
            <a:ext cx="4385906" cy="297010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DF9CEBA-36E4-4313-93BF-335FA647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0149" y="880931"/>
            <a:ext cx="2812295" cy="2812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2612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7F279E-5F9C-4764-816D-20B4CC63459D}"/>
              </a:ext>
            </a:extLst>
          </p:cNvPr>
          <p:cNvPicPr>
            <a:picLocks noGrp="1" noChangeAspect="1"/>
          </p:cNvPicPr>
          <p:nvPr>
            <p:ph idx="1"/>
          </p:nvPr>
        </p:nvPicPr>
        <p:blipFill>
          <a:blip r:embed="rId3"/>
          <a:stretch>
            <a:fillRect/>
          </a:stretch>
        </p:blipFill>
        <p:spPr>
          <a:xfrm>
            <a:off x="169495" y="290946"/>
            <a:ext cx="8805009" cy="5962969"/>
          </a:xfrm>
          <a:prstGeom prst="rect">
            <a:avLst/>
          </a:prstGeom>
        </p:spPr>
      </p:pic>
      <p:sp>
        <p:nvSpPr>
          <p:cNvPr id="5" name="TextBox 4">
            <a:extLst>
              <a:ext uri="{FF2B5EF4-FFF2-40B4-BE49-F238E27FC236}">
                <a16:creationId xmlns:a16="http://schemas.microsoft.com/office/drawing/2014/main" id="{858FE98F-3C90-4839-9218-F66CDA51E4A6}"/>
              </a:ext>
            </a:extLst>
          </p:cNvPr>
          <p:cNvSpPr txBox="1"/>
          <p:nvPr/>
        </p:nvSpPr>
        <p:spPr>
          <a:xfrm>
            <a:off x="6224154" y="6078682"/>
            <a:ext cx="2504209" cy="307777"/>
          </a:xfrm>
          <a:prstGeom prst="rect">
            <a:avLst/>
          </a:prstGeom>
          <a:noFill/>
        </p:spPr>
        <p:txBody>
          <a:bodyPr wrap="square" rtlCol="0">
            <a:spAutoFit/>
          </a:bodyPr>
          <a:lstStyle/>
          <a:p>
            <a:pPr algn="r"/>
            <a:r>
              <a:rPr lang="en-US" sz="1400" dirty="0"/>
              <a:t>Source: USEPA</a:t>
            </a:r>
          </a:p>
        </p:txBody>
      </p:sp>
    </p:spTree>
    <p:extLst>
      <p:ext uri="{BB962C8B-B14F-4D97-AF65-F5344CB8AC3E}">
        <p14:creationId xmlns:p14="http://schemas.microsoft.com/office/powerpoint/2010/main" val="313729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133C-EAAF-426C-BD61-557FA68FFF5A}"/>
              </a:ext>
            </a:extLst>
          </p:cNvPr>
          <p:cNvSpPr>
            <a:spLocks noGrp="1"/>
          </p:cNvSpPr>
          <p:nvPr>
            <p:ph type="title"/>
          </p:nvPr>
        </p:nvSpPr>
        <p:spPr>
          <a:xfrm>
            <a:off x="459336" y="83127"/>
            <a:ext cx="8225327" cy="1143000"/>
          </a:xfrm>
        </p:spPr>
        <p:txBody>
          <a:bodyPr/>
          <a:lstStyle/>
          <a:p>
            <a:r>
              <a:rPr lang="en-US" dirty="0"/>
              <a:t>Surface Mining Control &amp; Reclamation Act (SMCRA), 1977</a:t>
            </a:r>
          </a:p>
        </p:txBody>
      </p:sp>
      <p:sp>
        <p:nvSpPr>
          <p:cNvPr id="3" name="Content Placeholder 2">
            <a:extLst>
              <a:ext uri="{FF2B5EF4-FFF2-40B4-BE49-F238E27FC236}">
                <a16:creationId xmlns:a16="http://schemas.microsoft.com/office/drawing/2014/main" id="{95264F42-04E8-45DD-8E28-E4E4915A4F60}"/>
              </a:ext>
            </a:extLst>
          </p:cNvPr>
          <p:cNvSpPr>
            <a:spLocks noGrp="1"/>
          </p:cNvSpPr>
          <p:nvPr>
            <p:ph idx="1"/>
          </p:nvPr>
        </p:nvSpPr>
        <p:spPr>
          <a:xfrm>
            <a:off x="461473" y="1143000"/>
            <a:ext cx="8225327" cy="5174673"/>
          </a:xfrm>
        </p:spPr>
        <p:txBody>
          <a:bodyPr/>
          <a:lstStyle/>
          <a:p>
            <a:pPr marL="0" indent="0">
              <a:buNone/>
            </a:pPr>
            <a:r>
              <a:rPr lang="en-US" dirty="0"/>
              <a:t>Most coal mining  areas are subject to erosion and control measures under SMCRA as it relates to the following:</a:t>
            </a:r>
          </a:p>
          <a:p>
            <a:r>
              <a:rPr lang="en-US" b="1" dirty="0"/>
              <a:t>Hydrologic Balance – </a:t>
            </a:r>
            <a:r>
              <a:rPr lang="en-US" dirty="0"/>
              <a:t>addresses discharges, including NPDES requirements</a:t>
            </a:r>
          </a:p>
          <a:p>
            <a:r>
              <a:rPr lang="en-US" b="1" dirty="0"/>
              <a:t>Sediment Control Measures </a:t>
            </a:r>
            <a:r>
              <a:rPr lang="en-US" dirty="0"/>
              <a:t>– must be designed, constructed and maintained using best available technology to prevent contributions of sediment to streamflow or runoff outside permit area</a:t>
            </a:r>
          </a:p>
          <a:p>
            <a:r>
              <a:rPr lang="en-US" b="1" dirty="0"/>
              <a:t>Discharge Structures </a:t>
            </a:r>
            <a:r>
              <a:rPr lang="en-US" dirty="0"/>
              <a:t>– discharges from sediment ponds, impoundments and diversions must be controlled by energy dissipaters, riprap channels, etc. to minimize disturbance to hydrologic balance</a:t>
            </a:r>
          </a:p>
        </p:txBody>
      </p:sp>
    </p:spTree>
    <p:extLst>
      <p:ext uri="{BB962C8B-B14F-4D97-AF65-F5344CB8AC3E}">
        <p14:creationId xmlns:p14="http://schemas.microsoft.com/office/powerpoint/2010/main" val="366172962"/>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84C88C48B1594BB0B661E058B8F7DE" ma:contentTypeVersion="13" ma:contentTypeDescription="Create a new document." ma:contentTypeScope="" ma:versionID="732847de115f0dace2ce287cba8b51f9">
  <xsd:schema xmlns:xsd="http://www.w3.org/2001/XMLSchema" xmlns:xs="http://www.w3.org/2001/XMLSchema" xmlns:p="http://schemas.microsoft.com/office/2006/metadata/properties" xmlns:ns3="9895f8bc-a2f2-489a-b728-feea37ebc857" xmlns:ns4="47e4127d-1d07-4d4a-80ce-5b8cc81159bb" targetNamespace="http://schemas.microsoft.com/office/2006/metadata/properties" ma:root="true" ma:fieldsID="d4cba06e0efeaf31ed01816a1a86f14a" ns3:_="" ns4:_="">
    <xsd:import namespace="9895f8bc-a2f2-489a-b728-feea37ebc857"/>
    <xsd:import namespace="47e4127d-1d07-4d4a-80ce-5b8cc81159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5f8bc-a2f2-489a-b728-feea37ebc8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e4127d-1d07-4d4a-80ce-5b8cc8115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6346E1-3A2C-4E5D-81BF-B79DC2E946B0}">
  <ds:schemaRefs>
    <ds:schemaRef ds:uri="http://schemas.microsoft.com/sharepoint/v3/contenttype/forms"/>
  </ds:schemaRefs>
</ds:datastoreItem>
</file>

<file path=customXml/itemProps2.xml><?xml version="1.0" encoding="utf-8"?>
<ds:datastoreItem xmlns:ds="http://schemas.openxmlformats.org/officeDocument/2006/customXml" ds:itemID="{F87A5A45-8837-48D9-A89B-CF95C693D8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5f8bc-a2f2-489a-b728-feea37ebc857"/>
    <ds:schemaRef ds:uri="47e4127d-1d07-4d4a-80ce-5b8cc8115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F164B2-3A4D-4ADA-8852-6A1365B9EEB6}">
  <ds:schemaRefs>
    <ds:schemaRef ds:uri="9895f8bc-a2f2-489a-b728-feea37ebc857"/>
    <ds:schemaRef ds:uri="http://schemas.microsoft.com/office/2006/metadata/properties"/>
    <ds:schemaRef ds:uri="http://purl.org/dc/elements/1.1/"/>
    <ds:schemaRef ds:uri="47e4127d-1d07-4d4a-80ce-5b8cc81159bb"/>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6092</TotalTime>
  <Words>6814</Words>
  <Application>Microsoft Office PowerPoint</Application>
  <PresentationFormat>On-screen Show (4:3)</PresentationFormat>
  <Paragraphs>610</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Avenir Next Regular</vt:lpstr>
      <vt:lpstr>AvenirNext LT Pro Bold</vt:lpstr>
      <vt:lpstr>Calibri</vt:lpstr>
      <vt:lpstr>Mercury Display</vt:lpstr>
      <vt:lpstr>Mercury Display Semibold</vt:lpstr>
      <vt:lpstr>Times New Roman</vt:lpstr>
      <vt:lpstr>Wingdings</vt:lpstr>
      <vt:lpstr>UK Primary White Standard</vt:lpstr>
      <vt:lpstr>Watershed Academy Watershed Coordinator Training Series</vt:lpstr>
      <vt:lpstr>Mining has expansive impacts…</vt:lpstr>
      <vt:lpstr>… and restored land can have great benefits</vt:lpstr>
      <vt:lpstr>Mining in Kentucky</vt:lpstr>
      <vt:lpstr>General Surface Coal Mining Process</vt:lpstr>
      <vt:lpstr>Surface Coal Mining Process (continued)</vt:lpstr>
      <vt:lpstr>Water Quality Pollutants of Concern </vt:lpstr>
      <vt:lpstr>PowerPoint Presentation</vt:lpstr>
      <vt:lpstr>Surface Mining Control &amp; Reclamation Act (SMCRA), 1977</vt:lpstr>
      <vt:lpstr>Mining Requirements for Water Quality Protection </vt:lpstr>
      <vt:lpstr>Mining and Reclamation Plan</vt:lpstr>
      <vt:lpstr>Kentucky Coal Mining Practice Guidelines for Water Quality Management (March 1996)</vt:lpstr>
      <vt:lpstr>Pollutant: Woody Debris</vt:lpstr>
      <vt:lpstr>Pollutant: Sediment</vt:lpstr>
      <vt:lpstr>Pollutant: Acid Mine Drainage (AMD)</vt:lpstr>
      <vt:lpstr>Pollutant: Acid Mine Drainage (AMD)</vt:lpstr>
      <vt:lpstr>Not all mine drainage is acidic!</vt:lpstr>
      <vt:lpstr>Mining Activities Addressed by KY Mining BMPs</vt:lpstr>
      <vt:lpstr>Mine Drainage BMPs</vt:lpstr>
      <vt:lpstr>Drainage BMPs - Erosion Control</vt:lpstr>
      <vt:lpstr>Drainage BMPs - Mine Drainage Treatment</vt:lpstr>
      <vt:lpstr>Mine Drainage Treatment –  pH Adjustment/Reducing Acidity</vt:lpstr>
      <vt:lpstr>Mine Drainage Treatment – Metals Removal</vt:lpstr>
      <vt:lpstr>Mine Drainage Treatment    – Aeration/ Settling</vt:lpstr>
      <vt:lpstr>PowerPoint Presentation</vt:lpstr>
      <vt:lpstr>Mine Drainage Treatment Methods</vt:lpstr>
      <vt:lpstr>Chemical Water Treatment System</vt:lpstr>
      <vt:lpstr>Constructed Aerobic Wetland</vt:lpstr>
      <vt:lpstr>Limestone Channels</vt:lpstr>
      <vt:lpstr>Limestone Beds</vt:lpstr>
      <vt:lpstr>Vertical Flow Reactor</vt:lpstr>
      <vt:lpstr>Mining Activities Addressed by KY Mining BMPs</vt:lpstr>
      <vt:lpstr>Topsoil and Overburden Handling</vt:lpstr>
      <vt:lpstr>Topsoil Removal and Storage </vt:lpstr>
      <vt:lpstr>Temporary Spoil Storage</vt:lpstr>
      <vt:lpstr>Backfilling and Grading</vt:lpstr>
      <vt:lpstr>Scarification</vt:lpstr>
      <vt:lpstr>Acid/Toxic Spoil Handling</vt:lpstr>
      <vt:lpstr>Excess Spoil Disposal</vt:lpstr>
      <vt:lpstr>Abandoned Mine Lands Reclamation</vt:lpstr>
      <vt:lpstr>Case Study: Octavia Church, Pike County</vt:lpstr>
      <vt:lpstr>Rock Creek AMD Project: A 319 Success Story</vt:lpstr>
      <vt:lpstr>AMD &amp; Art Park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 L.</dc:creator>
  <cp:lastModifiedBy>McAlister, Malissa L.</cp:lastModifiedBy>
  <cp:revision>81</cp:revision>
  <cp:lastPrinted>2020-04-21T16:38:16Z</cp:lastPrinted>
  <dcterms:created xsi:type="dcterms:W3CDTF">2020-04-09T16:02:06Z</dcterms:created>
  <dcterms:modified xsi:type="dcterms:W3CDTF">2020-06-01T17:26:36Z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