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1" r:id="rId2"/>
  </p:sldMasterIdLst>
  <p:notesMasterIdLst>
    <p:notesMasterId r:id="rId30"/>
  </p:notesMasterIdLst>
  <p:sldIdLst>
    <p:sldId id="436" r:id="rId3"/>
    <p:sldId id="1683" r:id="rId4"/>
    <p:sldId id="487" r:id="rId5"/>
    <p:sldId id="455" r:id="rId6"/>
    <p:sldId id="1673" r:id="rId7"/>
    <p:sldId id="1654" r:id="rId8"/>
    <p:sldId id="1685" r:id="rId9"/>
    <p:sldId id="1655" r:id="rId10"/>
    <p:sldId id="1686" r:id="rId11"/>
    <p:sldId id="1668" r:id="rId12"/>
    <p:sldId id="1674" r:id="rId13"/>
    <p:sldId id="1670" r:id="rId14"/>
    <p:sldId id="1677" r:id="rId15"/>
    <p:sldId id="463" r:id="rId16"/>
    <p:sldId id="467" r:id="rId17"/>
    <p:sldId id="470" r:id="rId18"/>
    <p:sldId id="1687" r:id="rId19"/>
    <p:sldId id="473" r:id="rId20"/>
    <p:sldId id="472" r:id="rId21"/>
    <p:sldId id="469" r:id="rId22"/>
    <p:sldId id="475" r:id="rId23"/>
    <p:sldId id="459" r:id="rId24"/>
    <p:sldId id="437" r:id="rId25"/>
    <p:sldId id="438" r:id="rId26"/>
    <p:sldId id="1688" r:id="rId27"/>
    <p:sldId id="440" r:id="rId28"/>
    <p:sldId id="476" r:id="rId29"/>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ns, Steven" initials="ES" lastIdx="1" clrIdx="0">
    <p:extLst>
      <p:ext uri="{19B8F6BF-5375-455C-9EA6-DF929625EA0E}">
        <p15:presenceInfo xmlns:p15="http://schemas.microsoft.com/office/powerpoint/2012/main" userId="S-1-5-21-436374069-1454471165-682003330-4766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01"/>
    <a:srgbClr val="57D34D"/>
    <a:srgbClr val="CCFF99"/>
    <a:srgbClr val="FFFF99"/>
    <a:srgbClr val="0032A1"/>
    <a:srgbClr val="FD5003"/>
    <a:srgbClr val="FFDD89"/>
    <a:srgbClr val="FF9999"/>
    <a:srgbClr val="D9D9D9"/>
    <a:srgbClr val="0033A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65805" autoAdjust="0"/>
  </p:normalViewPr>
  <p:slideViewPr>
    <p:cSldViewPr snapToGrid="0" snapToObjects="1">
      <p:cViewPr varScale="1">
        <p:scale>
          <a:sx n="71" d="100"/>
          <a:sy n="71" d="100"/>
        </p:scale>
        <p:origin x="2766" y="60"/>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2" d="100"/>
          <a:sy n="82" d="100"/>
        </p:scale>
        <p:origin x="381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4.5150995377315956E-2"/>
          <c:y val="0.13660037452276097"/>
          <c:w val="0.92576469424539176"/>
          <c:h val="0.66059194595342385"/>
        </c:manualLayout>
      </c:layout>
      <c:barChart>
        <c:barDir val="col"/>
        <c:grouping val="stacked"/>
        <c:varyColors val="0"/>
        <c:ser>
          <c:idx val="0"/>
          <c:order val="0"/>
          <c:tx>
            <c:strRef>
              <c:f>Sheet1!$B$1</c:f>
              <c:strCache>
                <c:ptCount val="1"/>
                <c:pt idx="0">
                  <c:v>Pollutant Load</c:v>
                </c:pt>
              </c:strCache>
            </c:strRef>
          </c:tx>
          <c:spPr>
            <a:solidFill>
              <a:schemeClr val="accent1"/>
            </a:solidFill>
            <a:ln>
              <a:noFill/>
            </a:ln>
            <a:effectLst/>
          </c:spPr>
          <c:invertIfNegative val="0"/>
          <c:cat>
            <c:strRef>
              <c:f>Sheet1!$A$2:$A$3</c:f>
              <c:strCache>
                <c:ptCount val="2"/>
                <c:pt idx="0">
                  <c:v>Existing</c:v>
                </c:pt>
                <c:pt idx="1">
                  <c:v>Goal</c:v>
                </c:pt>
              </c:strCache>
            </c:strRef>
          </c:cat>
          <c:val>
            <c:numRef>
              <c:f>Sheet1!$B$2:$B$3</c:f>
              <c:numCache>
                <c:formatCode>General</c:formatCode>
                <c:ptCount val="2"/>
                <c:pt idx="0">
                  <c:v>10</c:v>
                </c:pt>
                <c:pt idx="1">
                  <c:v>6</c:v>
                </c:pt>
              </c:numCache>
            </c:numRef>
          </c:val>
          <c:extLst>
            <c:ext xmlns:c16="http://schemas.microsoft.com/office/drawing/2014/chart" uri="{C3380CC4-5D6E-409C-BE32-E72D297353CC}">
              <c16:uniqueId val="{00000000-3470-4C61-A439-527C54834974}"/>
            </c:ext>
          </c:extLst>
        </c:ser>
        <c:dLbls>
          <c:showLegendKey val="0"/>
          <c:showVal val="0"/>
          <c:showCatName val="0"/>
          <c:showSerName val="0"/>
          <c:showPercent val="0"/>
          <c:showBubbleSize val="0"/>
        </c:dLbls>
        <c:gapWidth val="150"/>
        <c:overlap val="100"/>
        <c:axId val="670102400"/>
        <c:axId val="670097480"/>
      </c:barChart>
      <c:catAx>
        <c:axId val="67010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70097480"/>
        <c:crosses val="autoZero"/>
        <c:auto val="1"/>
        <c:lblAlgn val="ctr"/>
        <c:lblOffset val="100"/>
        <c:noMultiLvlLbl val="0"/>
      </c:catAx>
      <c:valAx>
        <c:axId val="670097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0102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400" b="1" dirty="0">
                <a:latin typeface="Calibri" panose="020F0502020204030204" pitchFamily="34" charset="0"/>
                <a:cs typeface="Calibri" panose="020F0502020204030204" pitchFamily="34" charset="0"/>
              </a:rPr>
              <a:t>Annual Phosphorus Load</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Sheet1!$B$1</c:f>
              <c:strCache>
                <c:ptCount val="1"/>
                <c:pt idx="0">
                  <c:v>Agriculture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Existing</c:v>
                </c:pt>
                <c:pt idx="1">
                  <c:v>Goal</c:v>
                </c:pt>
              </c:strCache>
            </c:strRef>
          </c:cat>
          <c:val>
            <c:numRef>
              <c:f>Sheet1!$B$2:$B$3</c:f>
              <c:numCache>
                <c:formatCode>General</c:formatCode>
                <c:ptCount val="2"/>
                <c:pt idx="0">
                  <c:v>261</c:v>
                </c:pt>
                <c:pt idx="1">
                  <c:v>118</c:v>
                </c:pt>
              </c:numCache>
            </c:numRef>
          </c:val>
          <c:extLst>
            <c:ext xmlns:c16="http://schemas.microsoft.com/office/drawing/2014/chart" uri="{C3380CC4-5D6E-409C-BE32-E72D297353CC}">
              <c16:uniqueId val="{00000000-3470-4C61-A439-527C54834974}"/>
            </c:ext>
          </c:extLst>
        </c:ser>
        <c:ser>
          <c:idx val="1"/>
          <c:order val="1"/>
          <c:tx>
            <c:strRef>
              <c:f>Sheet1!$C$1</c:f>
              <c:strCache>
                <c:ptCount val="1"/>
                <c:pt idx="0">
                  <c:v>Forest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Existing</c:v>
                </c:pt>
                <c:pt idx="1">
                  <c:v>Goal</c:v>
                </c:pt>
              </c:strCache>
            </c:strRef>
          </c:cat>
          <c:val>
            <c:numRef>
              <c:f>Sheet1!$C$2:$C$3</c:f>
              <c:numCache>
                <c:formatCode>General</c:formatCode>
                <c:ptCount val="2"/>
                <c:pt idx="0">
                  <c:v>101</c:v>
                </c:pt>
                <c:pt idx="1">
                  <c:v>82</c:v>
                </c:pt>
              </c:numCache>
            </c:numRef>
          </c:val>
          <c:extLst>
            <c:ext xmlns:c16="http://schemas.microsoft.com/office/drawing/2014/chart" uri="{C3380CC4-5D6E-409C-BE32-E72D297353CC}">
              <c16:uniqueId val="{00000001-4639-4BF8-BBBC-5EC1BD1DDEA3}"/>
            </c:ext>
          </c:extLst>
        </c:ser>
        <c:ser>
          <c:idx val="2"/>
          <c:order val="2"/>
          <c:tx>
            <c:strRef>
              <c:f>Sheet1!$D$1</c:f>
              <c:strCache>
                <c:ptCount val="1"/>
                <c:pt idx="0">
                  <c:v>Developed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Existing</c:v>
                </c:pt>
                <c:pt idx="1">
                  <c:v>Goal</c:v>
                </c:pt>
              </c:strCache>
            </c:strRef>
          </c:cat>
          <c:val>
            <c:numRef>
              <c:f>Sheet1!$D$2:$D$3</c:f>
              <c:numCache>
                <c:formatCode>General</c:formatCode>
                <c:ptCount val="2"/>
                <c:pt idx="0">
                  <c:v>114</c:v>
                </c:pt>
                <c:pt idx="1">
                  <c:v>93</c:v>
                </c:pt>
              </c:numCache>
            </c:numRef>
          </c:val>
          <c:extLst>
            <c:ext xmlns:c16="http://schemas.microsoft.com/office/drawing/2014/chart" uri="{C3380CC4-5D6E-409C-BE32-E72D297353CC}">
              <c16:uniqueId val="{00000002-4639-4BF8-BBBC-5EC1BD1DDEA3}"/>
            </c:ext>
          </c:extLst>
        </c:ser>
        <c:ser>
          <c:idx val="3"/>
          <c:order val="3"/>
          <c:tx>
            <c:strRef>
              <c:f>Sheet1!$E$1</c:f>
              <c:strCache>
                <c:ptCount val="1"/>
                <c:pt idx="0">
                  <c:v>WWTP</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Existing</c:v>
                </c:pt>
                <c:pt idx="1">
                  <c:v>Goal</c:v>
                </c:pt>
              </c:strCache>
            </c:strRef>
          </c:cat>
          <c:val>
            <c:numRef>
              <c:f>Sheet1!$E$2:$E$3</c:f>
              <c:numCache>
                <c:formatCode>General</c:formatCode>
                <c:ptCount val="2"/>
                <c:pt idx="0">
                  <c:v>25</c:v>
                </c:pt>
                <c:pt idx="1">
                  <c:v>32</c:v>
                </c:pt>
              </c:numCache>
            </c:numRef>
          </c:val>
          <c:extLst>
            <c:ext xmlns:c16="http://schemas.microsoft.com/office/drawing/2014/chart" uri="{C3380CC4-5D6E-409C-BE32-E72D297353CC}">
              <c16:uniqueId val="{00000003-4639-4BF8-BBBC-5EC1BD1DDEA3}"/>
            </c:ext>
          </c:extLst>
        </c:ser>
        <c:ser>
          <c:idx val="4"/>
          <c:order val="4"/>
          <c:tx>
            <c:strRef>
              <c:f>Sheet1!$F$1</c:f>
              <c:strCache>
                <c:ptCount val="1"/>
                <c:pt idx="0">
                  <c:v>Stream Bank</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Existing</c:v>
                </c:pt>
                <c:pt idx="1">
                  <c:v>Goal</c:v>
                </c:pt>
              </c:strCache>
            </c:strRef>
          </c:cat>
          <c:val>
            <c:numRef>
              <c:f>Sheet1!$F$2:$F$3</c:f>
              <c:numCache>
                <c:formatCode>General</c:formatCode>
                <c:ptCount val="2"/>
                <c:pt idx="0">
                  <c:v>130</c:v>
                </c:pt>
                <c:pt idx="1">
                  <c:v>71</c:v>
                </c:pt>
              </c:numCache>
            </c:numRef>
          </c:val>
          <c:extLst>
            <c:ext xmlns:c16="http://schemas.microsoft.com/office/drawing/2014/chart" uri="{C3380CC4-5D6E-409C-BE32-E72D297353CC}">
              <c16:uniqueId val="{00000004-4639-4BF8-BBBC-5EC1BD1DDEA3}"/>
            </c:ext>
          </c:extLst>
        </c:ser>
        <c:ser>
          <c:idx val="5"/>
          <c:order val="5"/>
          <c:tx>
            <c:strRef>
              <c:f>Sheet1!$G$1</c:f>
              <c:strCache>
                <c:ptCount val="1"/>
                <c:pt idx="0">
                  <c:v>MOS</c:v>
                </c:pt>
              </c:strCache>
            </c:strRef>
          </c:tx>
          <c:spPr>
            <a:solidFill>
              <a:schemeClr val="accent6"/>
            </a:solidFill>
            <a:ln>
              <a:noFill/>
            </a:ln>
            <a:effectLst/>
          </c:spPr>
          <c:invertIfNegative val="0"/>
          <c:dLbls>
            <c:delete val="1"/>
          </c:dLbls>
          <c:cat>
            <c:strRef>
              <c:f>Sheet1!$A$2:$A$3</c:f>
              <c:strCache>
                <c:ptCount val="2"/>
                <c:pt idx="0">
                  <c:v>Existing</c:v>
                </c:pt>
                <c:pt idx="1">
                  <c:v>Goal</c:v>
                </c:pt>
              </c:strCache>
            </c:strRef>
          </c:cat>
          <c:val>
            <c:numRef>
              <c:f>Sheet1!$G$2:$G$3</c:f>
              <c:numCache>
                <c:formatCode>General</c:formatCode>
                <c:ptCount val="2"/>
                <c:pt idx="0">
                  <c:v>0</c:v>
                </c:pt>
                <c:pt idx="1">
                  <c:v>21</c:v>
                </c:pt>
              </c:numCache>
            </c:numRef>
          </c:val>
          <c:extLst>
            <c:ext xmlns:c16="http://schemas.microsoft.com/office/drawing/2014/chart" uri="{C3380CC4-5D6E-409C-BE32-E72D297353CC}">
              <c16:uniqueId val="{00000005-4639-4BF8-BBBC-5EC1BD1DDEA3}"/>
            </c:ext>
          </c:extLst>
        </c:ser>
        <c:dLbls>
          <c:showLegendKey val="0"/>
          <c:showVal val="1"/>
          <c:showCatName val="0"/>
          <c:showSerName val="0"/>
          <c:showPercent val="0"/>
          <c:showBubbleSize val="0"/>
        </c:dLbls>
        <c:gapWidth val="150"/>
        <c:overlap val="100"/>
        <c:axId val="670102400"/>
        <c:axId val="670097480"/>
      </c:barChart>
      <c:catAx>
        <c:axId val="67010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70097480"/>
        <c:crosses val="autoZero"/>
        <c:auto val="1"/>
        <c:lblAlgn val="ctr"/>
        <c:lblOffset val="100"/>
        <c:noMultiLvlLbl val="0"/>
      </c:catAx>
      <c:valAx>
        <c:axId val="670097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0102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5-16T19:36:22.424"/>
    </inkml:context>
    <inkml:brush xml:id="br0">
      <inkml:brushProperty name="width" value="0.15875" units="cm"/>
      <inkml:brushProperty name="height" value="0.15875" units="cm"/>
      <inkml:brushProperty name="color" value="#F6630D"/>
      <inkml:brushProperty name="ignorePressure" value="1"/>
    </inkml:brush>
  </inkml:definitions>
  <inkml:trace contextRef="#ctx0" brushRef="#br0">9906 2090,'-32'-44,"-124"-108,-217-224,228 223,99 98,-3 1,-2 2,-20-12,-147-113,-78-39,230 169,-27-16,-3 5,-3 2,-102-38,54 39,-4 8,-2 5,-26 3,-36-12,0 8,-145-11,349 53,-56-8,-274-22,240 31,-17 1,1-5,-117-20,155 12,0 3,0 3,-20 4,-229 6,122 22,139-18,-1 4,2 0,-48 21,-21 3,76-23,1 4,2 1,-46 22,-105 46,-43 20,-13 22,-125 112,94-8,66-31,-55 28,236-192,-1-1,-3-3,0-3,-2 0,-14 2,16-8,0 2,3 3,-1 1,2 4,-40 37,-132 123,23-10,-98 103,179-177,-48 36,-111 70,197-159,69-52</inkml:trace>
  <inkml:trace contextRef="#ctx0" brushRef="#br0" timeOffset="1899.967">118 2459,'9'155,"-76"75,39-131,14-13,14-75</inkml:trace>
  <inkml:trace contextRef="#ctx0" brushRef="#br0" timeOffset="3109.245">47 3028,'19'0,"1"1,-1 0,0 2,0 0,0 0,0 3,3 1,105 37,-21-26,-38-12,-30-2,-17-2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93277F56-FD7F-46B1-B0F9-38C995FDA837}" type="datetimeFigureOut">
              <a:rPr lang="en-US" smtClean="0"/>
              <a:t>5/7/2020</a:t>
            </a:fld>
            <a:endParaRPr lang="en-US"/>
          </a:p>
        </p:txBody>
      </p:sp>
      <p:sp>
        <p:nvSpPr>
          <p:cNvPr id="4" name="Slide Image Placeholder 3"/>
          <p:cNvSpPr>
            <a:spLocks noGrp="1" noRot="1" noChangeAspect="1"/>
          </p:cNvSpPr>
          <p:nvPr>
            <p:ph type="sldImg" idx="2"/>
          </p:nvPr>
        </p:nvSpPr>
        <p:spPr>
          <a:xfrm>
            <a:off x="1431925" y="571500"/>
            <a:ext cx="4213225" cy="3160713"/>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076188"/>
            <a:ext cx="5661660" cy="4715023"/>
          </a:xfrm>
          <a:prstGeom prst="rect">
            <a:avLst/>
          </a:prstGeom>
        </p:spPr>
        <p:txBody>
          <a:bodyPr vert="horz" lIns="93936" tIns="46968" rIns="93936" bIns="46968"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7E1573F1-F95D-403A-A47C-A1143ABC9F0B}" type="slidenum">
              <a:rPr lang="en-US" smtClean="0"/>
              <a:t>‹#›</a:t>
            </a:fld>
            <a:endParaRPr lang="en-US"/>
          </a:p>
        </p:txBody>
      </p:sp>
    </p:spTree>
    <p:extLst>
      <p:ext uri="{BB962C8B-B14F-4D97-AF65-F5344CB8AC3E}">
        <p14:creationId xmlns:p14="http://schemas.microsoft.com/office/powerpoint/2010/main" val="286082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ourses.lumenlearning.com/cuny-lehman-geo/chapter/human-impact-flood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814388"/>
            <a:ext cx="4213225" cy="3160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1573F1-F95D-403A-A47C-A1143ABC9F0B}" type="slidenum">
              <a:rPr lang="en-US" smtClean="0"/>
              <a:t>1</a:t>
            </a:fld>
            <a:endParaRPr lang="en-US"/>
          </a:p>
        </p:txBody>
      </p:sp>
    </p:spTree>
    <p:extLst>
      <p:ext uri="{BB962C8B-B14F-4D97-AF65-F5344CB8AC3E}">
        <p14:creationId xmlns:p14="http://schemas.microsoft.com/office/powerpoint/2010/main" val="3902044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398463"/>
            <a:ext cx="3544887" cy="2659062"/>
          </a:xfrm>
        </p:spPr>
      </p:sp>
      <p:sp>
        <p:nvSpPr>
          <p:cNvPr id="3" name="Notes Placeholder 2"/>
          <p:cNvSpPr>
            <a:spLocks noGrp="1"/>
          </p:cNvSpPr>
          <p:nvPr>
            <p:ph type="body" idx="1"/>
          </p:nvPr>
        </p:nvSpPr>
        <p:spPr>
          <a:xfrm>
            <a:off x="707708" y="3218557"/>
            <a:ext cx="5661660" cy="5572654"/>
          </a:xfrm>
        </p:spPr>
        <p:txBody>
          <a:bodyPr/>
          <a:lstStyle/>
          <a:p>
            <a:r>
              <a:rPr lang="en-US" sz="1100" dirty="0"/>
              <a:t>Of course, there are many other factors to consider when making final prioritization decisions, such as:</a:t>
            </a:r>
          </a:p>
          <a:p>
            <a:pPr marL="176131" indent="-176131">
              <a:buFont typeface="Arial" panose="020B0604020202020204" pitchFamily="34" charset="0"/>
              <a:buChar char="•"/>
            </a:pPr>
            <a:r>
              <a:rPr lang="en-US" sz="1100" b="1" dirty="0"/>
              <a:t>Land use and land cover characterization </a:t>
            </a:r>
            <a:r>
              <a:rPr lang="en-US" sz="1100" dirty="0"/>
              <a:t>- What types of BMPs will be needed to address the prevailing land uses?  Are these likely to be effective?  Is much of the watershed area already protected as public or forested lands?  Does a high percentage of impervious land cover prevent significant improvement?</a:t>
            </a:r>
          </a:p>
          <a:p>
            <a:pPr marL="176131" indent="-176131">
              <a:buFont typeface="Arial" panose="020B0604020202020204" pitchFamily="34" charset="0"/>
              <a:buChar char="•"/>
            </a:pPr>
            <a:endParaRPr lang="en-US" sz="1100" dirty="0"/>
          </a:p>
          <a:p>
            <a:pPr marL="176131" indent="-176131">
              <a:buFont typeface="Arial" panose="020B0604020202020204" pitchFamily="34" charset="0"/>
              <a:buChar char="•"/>
            </a:pPr>
            <a:r>
              <a:rPr lang="en-US" sz="1100" b="1" dirty="0"/>
              <a:t>Geological characteristics</a:t>
            </a:r>
            <a:r>
              <a:rPr lang="en-US" sz="1100" dirty="0"/>
              <a:t> – Is the geology favorable for karst formations that would allow for underground pollutant flows into or out of the watershed area and therefore make pollutant reductions difficult to predict?</a:t>
            </a:r>
          </a:p>
          <a:p>
            <a:pPr marL="176131" indent="-176131">
              <a:buFont typeface="Arial" panose="020B0604020202020204" pitchFamily="34" charset="0"/>
              <a:buChar char="•"/>
            </a:pPr>
            <a:endParaRPr lang="en-US" sz="1100" dirty="0"/>
          </a:p>
          <a:p>
            <a:pPr marL="176131" indent="-176131">
              <a:buFont typeface="Arial" panose="020B0604020202020204" pitchFamily="34" charset="0"/>
              <a:buChar char="•"/>
            </a:pPr>
            <a:r>
              <a:rPr lang="en-US" sz="1100" b="1" dirty="0"/>
              <a:t>Soil characteristics </a:t>
            </a:r>
            <a:r>
              <a:rPr lang="en-US" sz="1100" dirty="0"/>
              <a:t>– Is the soil type easily erodible and likely to contribute to loading?  Does it allow for slow or fast infiltration rates?  Are the soils already high in certain nutrients?</a:t>
            </a:r>
          </a:p>
          <a:p>
            <a:pPr marL="176131" indent="-176131">
              <a:buFont typeface="Arial" panose="020B0604020202020204" pitchFamily="34" charset="0"/>
              <a:buChar char="•"/>
            </a:pPr>
            <a:endParaRPr lang="en-US" sz="1100" dirty="0"/>
          </a:p>
          <a:p>
            <a:pPr marL="176131" indent="-176131">
              <a:buFont typeface="Arial" panose="020B0604020202020204" pitchFamily="34" charset="0"/>
              <a:buChar char="•"/>
            </a:pPr>
            <a:r>
              <a:rPr lang="en-US" sz="1100" b="1" dirty="0"/>
              <a:t>Kentucky Division of Water 305b assessments</a:t>
            </a:r>
            <a:r>
              <a:rPr lang="en-US" sz="1100" dirty="0"/>
              <a:t> – Does the watershed contain streams that are already known to be impacted or are noted for high quality needing protection?</a:t>
            </a:r>
          </a:p>
          <a:p>
            <a:pPr marL="176131" indent="-176131">
              <a:buFont typeface="Arial" panose="020B0604020202020204" pitchFamily="34" charset="0"/>
              <a:buChar char="•"/>
            </a:pPr>
            <a:endParaRPr lang="en-US" sz="1100" dirty="0"/>
          </a:p>
          <a:p>
            <a:pPr marL="176131" indent="-176131">
              <a:buFont typeface="Arial" panose="020B0604020202020204" pitchFamily="34" charset="0"/>
              <a:buChar char="•"/>
            </a:pPr>
            <a:r>
              <a:rPr lang="en-US" sz="1100" b="1" dirty="0"/>
              <a:t>Geography</a:t>
            </a:r>
            <a:r>
              <a:rPr lang="en-US" sz="1100" dirty="0"/>
              <a:t> – Headwater streams are often better to prioritize because you are not dealing with upstream contributions and can see impacts more quickly.  Then, you can work your way downstream for ongoing improvements.</a:t>
            </a:r>
          </a:p>
          <a:p>
            <a:pPr marL="176131" indent="-176131">
              <a:buFont typeface="Arial" panose="020B0604020202020204" pitchFamily="34" charset="0"/>
              <a:buChar char="•"/>
            </a:pPr>
            <a:endParaRPr lang="en-US" sz="1100" dirty="0"/>
          </a:p>
          <a:p>
            <a:pPr marL="176131" indent="-176131">
              <a:buFont typeface="Arial" panose="020B0604020202020204" pitchFamily="34" charset="0"/>
              <a:buChar char="•"/>
            </a:pPr>
            <a:r>
              <a:rPr lang="en-US" sz="1100" b="1" dirty="0"/>
              <a:t>Stakeholder support </a:t>
            </a:r>
            <a:r>
              <a:rPr lang="en-US" sz="1100" dirty="0"/>
              <a:t>– Is there local interest in protecting or restoring water quality?  What are the local goals or special water interests?  Do these align with the watershed planning goals?  Or local concerns that may strengthen support – Is there an issue, such as a pending development permit or a threatened water supply, that may add support to related watershed management initiatives?</a:t>
            </a:r>
          </a:p>
          <a:p>
            <a:pPr marL="176131" indent="-176131">
              <a:buFont typeface="Arial" panose="020B0604020202020204" pitchFamily="34" charset="0"/>
              <a:buChar char="•"/>
            </a:pPr>
            <a:endParaRPr lang="en-US" sz="1100" dirty="0"/>
          </a:p>
          <a:p>
            <a:pPr marL="176131" indent="-176131">
              <a:buFont typeface="Arial" panose="020B0604020202020204" pitchFamily="34" charset="0"/>
              <a:buChar char="•"/>
            </a:pPr>
            <a:r>
              <a:rPr lang="en-US" sz="1100" b="1" dirty="0"/>
              <a:t>Available funds</a:t>
            </a:r>
            <a:r>
              <a:rPr lang="en-US" sz="1100" dirty="0"/>
              <a:t> that may make some </a:t>
            </a:r>
            <a:r>
              <a:rPr lang="en-US" sz="1100" dirty="0" err="1"/>
              <a:t>subwatershed</a:t>
            </a:r>
            <a:r>
              <a:rPr lang="en-US" sz="1100" dirty="0"/>
              <a:t> efforts easier – Are there related funding sources that can help pay for proposed BMPs, such as Farm Bill cost-share programs that help pay for agricultural practices?  Could a proposed development project incorporate BMPs, such as stormwater retention basins?  Could you work with a recreational trail planning effort to add educational components?</a:t>
            </a:r>
          </a:p>
          <a:p>
            <a:pPr marL="176131" indent="-176131">
              <a:buFont typeface="Arial" panose="020B0604020202020204" pitchFamily="34" charset="0"/>
              <a:buChar char="•"/>
            </a:pPr>
            <a:endParaRPr lang="en-US" sz="1100" dirty="0"/>
          </a:p>
          <a:p>
            <a:r>
              <a:rPr lang="en-US" sz="1100" dirty="0"/>
              <a:t>In this example, priority is given to the </a:t>
            </a:r>
            <a:r>
              <a:rPr lang="en-US" sz="1100" dirty="0" err="1"/>
              <a:t>subwatershed</a:t>
            </a:r>
            <a:r>
              <a:rPr lang="en-US" sz="1100" dirty="0"/>
              <a:t> that displays high pollutant yields, but also includes motivated stakeholders and a majority agricultural land use—which could reduce the types of BMPs needing to be implemented.</a:t>
            </a:r>
          </a:p>
          <a:p>
            <a:r>
              <a:rPr lang="en-US" sz="1100" dirty="0"/>
              <a:t>The Priority #2 </a:t>
            </a:r>
            <a:r>
              <a:rPr lang="en-US" sz="1100" dirty="0" err="1"/>
              <a:t>subwatershed</a:t>
            </a:r>
            <a:r>
              <a:rPr lang="en-US" sz="1100" dirty="0"/>
              <a:t> has the highest pollutant yields, but it has greater imperviousness and may be more difficult to address.</a:t>
            </a:r>
          </a:p>
          <a:p>
            <a:r>
              <a:rPr lang="en-US" sz="1100" dirty="0"/>
              <a:t>Priority #3 has lower yields and is also already largely protected as a nature preserve.</a:t>
            </a:r>
          </a:p>
          <a:p>
            <a:endParaRPr lang="en-US" dirty="0"/>
          </a:p>
        </p:txBody>
      </p:sp>
      <p:sp>
        <p:nvSpPr>
          <p:cNvPr id="4" name="Slide Number Placeholder 3"/>
          <p:cNvSpPr>
            <a:spLocks noGrp="1"/>
          </p:cNvSpPr>
          <p:nvPr>
            <p:ph type="sldNum" sz="quarter" idx="5"/>
          </p:nvPr>
        </p:nvSpPr>
        <p:spPr/>
        <p:txBody>
          <a:bodyPr/>
          <a:lstStyle/>
          <a:p>
            <a:pPr defTabSz="469682">
              <a:defRPr/>
            </a:pPr>
            <a:fld id="{7E1573F1-F95D-403A-A47C-A1143ABC9F0B}" type="slidenum">
              <a:rPr lang="en-US">
                <a:solidFill>
                  <a:prstClr val="black"/>
                </a:solidFill>
                <a:latin typeface="Calibri" panose="020F0502020204030204"/>
              </a:rPr>
              <a:pPr defTabSz="469682">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2084957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dirty="0"/>
              <a:t>By evaluating the land use characteristics at a watershed or </a:t>
            </a:r>
            <a:r>
              <a:rPr lang="en-US" dirty="0" err="1"/>
              <a:t>subwatershed</a:t>
            </a:r>
            <a:r>
              <a:rPr lang="en-US" dirty="0"/>
              <a:t> level, we can begin to target some “best practices” that will help us reach our water quality goals.</a:t>
            </a:r>
          </a:p>
          <a:p>
            <a:endParaRPr lang="en-US" dirty="0"/>
          </a:p>
          <a:p>
            <a:r>
              <a:rPr lang="en-US" dirty="0"/>
              <a:t>This graph shows how various land use sources contribute to the overall annual phosphorus load, with WWTP standing for Wastewater Treatment Plant.  A Margin of Safety (MOS) is typically added to load reduction goals in the  TMDL report, providing a buffer for unknown sources or other goal satisfaction obstacles.</a:t>
            </a:r>
          </a:p>
          <a:p>
            <a:endParaRPr lang="en-US" dirty="0"/>
          </a:p>
          <a:p>
            <a:r>
              <a:rPr lang="en-US" dirty="0"/>
              <a:t>In order to meet the water quality criteria, loads will need to be reduced and/or reallocated among the various land uses.</a:t>
            </a:r>
          </a:p>
          <a:p>
            <a:endParaRPr lang="en-US" dirty="0"/>
          </a:p>
          <a:p>
            <a:r>
              <a:rPr lang="en-US" dirty="0"/>
              <a:t>We will be discussing the relative effectiveness of land-use focused BMPs, which will be important to consider in estimating expected load reductions.</a:t>
            </a:r>
          </a:p>
          <a:p>
            <a:endParaRPr lang="en-US" dirty="0"/>
          </a:p>
          <a:p>
            <a:r>
              <a:rPr lang="en-US" dirty="0"/>
              <a:t>While effectiveness at pollutant reduction can vary greatly, depending on a variety of localized factors, there are ways to estimate reductions for the evaluation process.</a:t>
            </a:r>
          </a:p>
          <a:p>
            <a:endParaRPr lang="en-US" sz="1000" dirty="0"/>
          </a:p>
        </p:txBody>
      </p:sp>
      <p:sp>
        <p:nvSpPr>
          <p:cNvPr id="4" name="Slide Number Placeholder 3"/>
          <p:cNvSpPr>
            <a:spLocks noGrp="1"/>
          </p:cNvSpPr>
          <p:nvPr>
            <p:ph type="sldNum" sz="quarter" idx="10"/>
          </p:nvPr>
        </p:nvSpPr>
        <p:spPr/>
        <p:txBody>
          <a:bodyPr/>
          <a:lstStyle/>
          <a:p>
            <a:pPr defTabSz="469682">
              <a:defRPr/>
            </a:pPr>
            <a:fld id="{7E1573F1-F95D-403A-A47C-A1143ABC9F0B}" type="slidenum">
              <a:rPr lang="en-US">
                <a:solidFill>
                  <a:prstClr val="black"/>
                </a:solidFill>
                <a:latin typeface="Calibri" panose="020F0502020204030204"/>
              </a:rPr>
              <a:pPr defTabSz="469682">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798277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701675"/>
            <a:ext cx="4213225" cy="3160713"/>
          </a:xfrm>
        </p:spPr>
      </p:sp>
      <p:sp>
        <p:nvSpPr>
          <p:cNvPr id="3" name="Notes Placeholder 2"/>
          <p:cNvSpPr>
            <a:spLocks noGrp="1"/>
          </p:cNvSpPr>
          <p:nvPr>
            <p:ph type="body" idx="1"/>
          </p:nvPr>
        </p:nvSpPr>
        <p:spPr/>
        <p:txBody>
          <a:bodyPr/>
          <a:lstStyle/>
          <a:p>
            <a:r>
              <a:rPr lang="en-US" dirty="0"/>
              <a:t>In summary, once you have used the load and yield calculations to prioritize </a:t>
            </a:r>
            <a:r>
              <a:rPr lang="en-US" dirty="0" err="1"/>
              <a:t>subwatershed</a:t>
            </a:r>
            <a:r>
              <a:rPr lang="en-US" dirty="0"/>
              <a:t> areas for improvement, you can begin evaluating these areas for land use and likely pollutant sources.</a:t>
            </a:r>
          </a:p>
          <a:p>
            <a:endParaRPr lang="en-US" dirty="0"/>
          </a:p>
          <a:p>
            <a:r>
              <a:rPr lang="en-US" dirty="0"/>
              <a:t>Then, you can develop a list of associated best management practices that can be further evaluated and vetted for effectiveness and feasibility.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469682">
              <a:defRPr/>
            </a:pPr>
            <a:fld id="{7E1573F1-F95D-403A-A47C-A1143ABC9F0B}" type="slidenum">
              <a:rPr lang="en-US">
                <a:solidFill>
                  <a:prstClr val="black"/>
                </a:solidFill>
                <a:latin typeface="Calibri" panose="020F0502020204030204"/>
              </a:rPr>
              <a:pPr defTabSz="469682">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1121302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dirty="0"/>
              <a:t>Let’s begin to look at some of the land use types and considerations, all of which can have differing impacts.</a:t>
            </a:r>
          </a:p>
          <a:p>
            <a:endParaRPr lang="en-US" dirty="0"/>
          </a:p>
          <a:p>
            <a:r>
              <a:rPr lang="en-US" dirty="0"/>
              <a:t>In Kentucky, some of these land coverages include Urbanization, Crop and Livestock Farming, Forestry, and Mining.</a:t>
            </a:r>
          </a:p>
          <a:p>
            <a:endParaRPr lang="en-US" dirty="0"/>
          </a:p>
          <a:p>
            <a:r>
              <a:rPr lang="en-US" dirty="0"/>
              <a:t>As we review management practices that can be adopted to address pollutant contributions from each of these land uses, we will go into greater detail about the most common pollutants of concern stemming from these activities.</a:t>
            </a:r>
          </a:p>
        </p:txBody>
      </p:sp>
      <p:sp>
        <p:nvSpPr>
          <p:cNvPr id="4" name="Slide Number Placeholder 3"/>
          <p:cNvSpPr>
            <a:spLocks noGrp="1"/>
          </p:cNvSpPr>
          <p:nvPr>
            <p:ph type="sldNum" sz="quarter" idx="5"/>
          </p:nvPr>
        </p:nvSpPr>
        <p:spPr/>
        <p:txBody>
          <a:bodyPr/>
          <a:lstStyle/>
          <a:p>
            <a:fld id="{7E1573F1-F95D-403A-A47C-A1143ABC9F0B}" type="slidenum">
              <a:rPr lang="en-US" smtClean="0"/>
              <a:t>13</a:t>
            </a:fld>
            <a:endParaRPr lang="en-US"/>
          </a:p>
        </p:txBody>
      </p:sp>
    </p:spTree>
    <p:extLst>
      <p:ext uri="{BB962C8B-B14F-4D97-AF65-F5344CB8AC3E}">
        <p14:creationId xmlns:p14="http://schemas.microsoft.com/office/powerpoint/2010/main" val="1343304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b="1" dirty="0"/>
              <a:t>One major land cover or land use factor to consider when evaluating watersheds is imperviousness.</a:t>
            </a:r>
          </a:p>
          <a:p>
            <a:endParaRPr lang="en-US" dirty="0"/>
          </a:p>
          <a:p>
            <a:r>
              <a:rPr lang="en-US" dirty="0"/>
              <a:t>The fate of rain that falls on the land is strongly affected by the percentage of land cover that is impervious to water infiltration.</a:t>
            </a:r>
          </a:p>
          <a:p>
            <a:endParaRPr lang="en-US" dirty="0"/>
          </a:p>
          <a:p>
            <a:pPr defTabSz="939363">
              <a:defRPr/>
            </a:pPr>
            <a:r>
              <a:rPr lang="en-US" b="1" dirty="0"/>
              <a:t>Imperviousness </a:t>
            </a:r>
            <a:r>
              <a:rPr lang="en-US" dirty="0"/>
              <a:t>-  the sum total of all hard surfaces within a watershed including rooftops, parking lots, streets, sidewalks, driveways, and surfaces that are impermeable to infiltration of rainfall into underlying soils/groundwater (USEPA Watershed Academy)</a:t>
            </a:r>
          </a:p>
          <a:p>
            <a:pPr defTabSz="939363">
              <a:defRPr/>
            </a:pPr>
            <a:endParaRPr lang="en-US" dirty="0"/>
          </a:p>
          <a:p>
            <a:pPr defTabSz="939363">
              <a:defRPr/>
            </a:pPr>
            <a:r>
              <a:rPr lang="en-US" dirty="0"/>
              <a:t>This graphic shows how less rainfall infiltrates the ground and more rainfall runs off as the percent imperviousness increases.  Evapotranspiration also decreases with increased imperviousness and fewer trees.</a:t>
            </a:r>
          </a:p>
          <a:p>
            <a:endParaRPr lang="en-US" dirty="0"/>
          </a:p>
          <a:p>
            <a:r>
              <a:rPr lang="en-US" b="1" dirty="0"/>
              <a:t>In a forested or grassy area (top left)</a:t>
            </a:r>
            <a:r>
              <a:rPr lang="en-US" dirty="0"/>
              <a:t>, most rain soaks into the soil (infiltrates), where it eventually is used by growing plants or percolates downward into the groundwater table or re-enters the atmosphere through evapotranspiration through trees and other vegetation.</a:t>
            </a:r>
          </a:p>
          <a:p>
            <a:endParaRPr lang="en-US" dirty="0"/>
          </a:p>
          <a:p>
            <a:r>
              <a:rPr lang="en-US" b="1" dirty="0"/>
              <a:t>With increasing density moving clockwise around the graphic, less water infiltrates and more water runs off to nearby storm sewers or natural streams, carrying pollutants picked up along the way.</a:t>
            </a:r>
          </a:p>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14</a:t>
            </a:fld>
            <a:endParaRPr lang="en-US"/>
          </a:p>
        </p:txBody>
      </p:sp>
    </p:spTree>
    <p:extLst>
      <p:ext uri="{BB962C8B-B14F-4D97-AF65-F5344CB8AC3E}">
        <p14:creationId xmlns:p14="http://schemas.microsoft.com/office/powerpoint/2010/main" val="3446139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679450"/>
            <a:ext cx="4214812" cy="3160713"/>
          </a:xfrm>
        </p:spPr>
      </p:sp>
      <p:sp>
        <p:nvSpPr>
          <p:cNvPr id="3" name="Notes Placeholder 2"/>
          <p:cNvSpPr>
            <a:spLocks noGrp="1"/>
          </p:cNvSpPr>
          <p:nvPr>
            <p:ph type="body" idx="1"/>
          </p:nvPr>
        </p:nvSpPr>
        <p:spPr/>
        <p:txBody>
          <a:bodyPr/>
          <a:lstStyle/>
          <a:p>
            <a:r>
              <a:rPr lang="en-US" dirty="0"/>
              <a:t>This is another graphic that illustrates how changes in land cover and increasing impervious cover affect infiltration and runoff.</a:t>
            </a:r>
          </a:p>
          <a:p>
            <a:endParaRPr lang="en-US" dirty="0"/>
          </a:p>
          <a:p>
            <a:r>
              <a:rPr lang="en-US" dirty="0"/>
              <a:t>Forests and other areas with good vegetation cover (see woods and meadow above) and little disturbance from humans enables most rainfall to soak into the soil, rather than running off the ground. Of the 3” rainfall, only 0.6 inches runs off.</a:t>
            </a:r>
          </a:p>
          <a:p>
            <a:endParaRPr lang="en-US" dirty="0"/>
          </a:p>
          <a:p>
            <a:r>
              <a:rPr lang="en-US" dirty="0"/>
              <a:t>Runoff increases and infiltration decreases with the reduction in tree and other vegetative land cover (row crop and residential).</a:t>
            </a:r>
          </a:p>
          <a:p>
            <a:endParaRPr lang="en-US" dirty="0"/>
          </a:p>
          <a:p>
            <a:r>
              <a:rPr lang="en-US" dirty="0"/>
              <a:t>In built-up areas with a lot of pavement and buildings, very little rainfall soaks into the soil and we see much more water runoff. </a:t>
            </a:r>
          </a:p>
          <a:p>
            <a:r>
              <a:rPr lang="en-US" dirty="0"/>
              <a:t>So, in the urban district, 2.5” of the 3” rainfall runs off and only 0.5” filters into the ground.</a:t>
            </a:r>
          </a:p>
          <a:p>
            <a:endParaRPr lang="en-US" dirty="0"/>
          </a:p>
          <a:p>
            <a:r>
              <a:rPr lang="en-US" dirty="0"/>
              <a:t>This generally results in stream flows that have high peak levels and low flows in between, as well as poorer water quality.</a:t>
            </a:r>
          </a:p>
          <a:p>
            <a:endParaRPr lang="en-US" dirty="0"/>
          </a:p>
          <a:p>
            <a:r>
              <a:rPr lang="en-US" dirty="0"/>
              <a:t>Pasture or crop land falls between these two extremes. On agricultural land, some rainfall runs off, while some infiltrates into the ground where it can be used by plants or provide base flow for streams.  Heavier-use pastures with highly concentrated animals have more compacted soils, resulting in greater runoff rates.</a:t>
            </a:r>
          </a:p>
          <a:p>
            <a:endParaRPr lang="en-US" dirty="0"/>
          </a:p>
          <a:p>
            <a:r>
              <a:rPr lang="en-US" b="1" dirty="0"/>
              <a:t>Graphic Source: Landscape for Life – Water Workbook (</a:t>
            </a:r>
            <a:r>
              <a:rPr lang="en-US" dirty="0">
                <a:hlinkClick r:id="rId3"/>
              </a:rPr>
              <a:t>https://creativecommons.org/licenses/by-sa/4.0/</a:t>
            </a:r>
            <a:r>
              <a:rPr lang="en-US" dirty="0"/>
              <a:t>)</a:t>
            </a:r>
            <a:endParaRPr lang="en-US" b="1" dirty="0"/>
          </a:p>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15</a:t>
            </a:fld>
            <a:endParaRPr lang="en-US"/>
          </a:p>
        </p:txBody>
      </p:sp>
    </p:spTree>
    <p:extLst>
      <p:ext uri="{BB962C8B-B14F-4D97-AF65-F5344CB8AC3E}">
        <p14:creationId xmlns:p14="http://schemas.microsoft.com/office/powerpoint/2010/main" val="2158558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dirty="0"/>
              <a:t>In addition to increases in runoff amounts or volume, imperviousness increases the speed of runoff and subsequent instream flows.</a:t>
            </a:r>
          </a:p>
          <a:p>
            <a:endParaRPr lang="en-US" dirty="0"/>
          </a:p>
          <a:p>
            <a:r>
              <a:rPr lang="en-US" dirty="0"/>
              <a:t>Thus, with increased imperviousness, we often see more flooding, bank erosion and streambed scouring problems.  </a:t>
            </a:r>
          </a:p>
          <a:p>
            <a:endParaRPr lang="en-US" dirty="0"/>
          </a:p>
          <a:p>
            <a:r>
              <a:rPr lang="en-US" dirty="0"/>
              <a:t>These effects are of concern for both human infrastructure and aquatic habitat.</a:t>
            </a:r>
          </a:p>
          <a:p>
            <a:endParaRPr lang="en-US" dirty="0"/>
          </a:p>
          <a:p>
            <a:r>
              <a:rPr lang="en-US" dirty="0"/>
              <a:t>Flooding and high flows can damage roads, bridges, buildings and other infrastructure.</a:t>
            </a:r>
          </a:p>
          <a:p>
            <a:endParaRPr lang="en-US" dirty="0"/>
          </a:p>
          <a:p>
            <a:r>
              <a:rPr lang="en-US" dirty="0"/>
              <a:t>Aquatic habitat is scoured away decreasing the presence and numbers of organisms that can survive.</a:t>
            </a:r>
          </a:p>
        </p:txBody>
      </p:sp>
      <p:sp>
        <p:nvSpPr>
          <p:cNvPr id="4" name="Slide Number Placeholder 3"/>
          <p:cNvSpPr>
            <a:spLocks noGrp="1"/>
          </p:cNvSpPr>
          <p:nvPr>
            <p:ph type="sldNum" sz="quarter" idx="5"/>
          </p:nvPr>
        </p:nvSpPr>
        <p:spPr/>
        <p:txBody>
          <a:bodyPr/>
          <a:lstStyle/>
          <a:p>
            <a:fld id="{7E1573F1-F95D-403A-A47C-A1143ABC9F0B}" type="slidenum">
              <a:rPr lang="en-US" smtClean="0"/>
              <a:t>16</a:t>
            </a:fld>
            <a:endParaRPr lang="en-US"/>
          </a:p>
        </p:txBody>
      </p:sp>
    </p:spTree>
    <p:extLst>
      <p:ext uri="{BB962C8B-B14F-4D97-AF65-F5344CB8AC3E}">
        <p14:creationId xmlns:p14="http://schemas.microsoft.com/office/powerpoint/2010/main" val="370131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Another aspect of increasing urbanization is stream flashiness.  As you can see in this diagram, increased urbanization and impervious surfaces lead to a faster, greater stream discharge response.  In contrast, the forested watershed shows a more gradual, moderated rise in stream discharge.</a:t>
            </a:r>
          </a:p>
          <a:p>
            <a:pPr fontAlgn="base"/>
            <a:endParaRPr lang="en-US" dirty="0"/>
          </a:p>
          <a:p>
            <a:pPr fontAlgn="base"/>
            <a:r>
              <a:rPr lang="en-US" dirty="0"/>
              <a:t>Unless countermeasures (stormwater BMPs) are designed and installed, an urbanized area will flood more frequently and severely than previously.</a:t>
            </a:r>
          </a:p>
          <a:p>
            <a:pPr fontAlgn="base"/>
            <a:endParaRPr lang="en-US" dirty="0"/>
          </a:p>
          <a:p>
            <a:pPr fontAlgn="base"/>
            <a:r>
              <a:rPr lang="en-US" dirty="0"/>
              <a:t>Graphic source: </a:t>
            </a:r>
            <a:r>
              <a:rPr lang="en-US" dirty="0">
                <a:hlinkClick r:id="rId3"/>
              </a:rPr>
              <a:t>https://courses.lumenlearning.com/cuny-lehman-geo/chapter/human-impact-floods/</a:t>
            </a:r>
            <a:r>
              <a:rPr lang="en-US" dirty="0"/>
              <a:t>, Figure 9</a:t>
            </a:r>
            <a:br>
              <a:rPr lang="en-US" dirty="0"/>
            </a:br>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17</a:t>
            </a:fld>
            <a:endParaRPr lang="en-US"/>
          </a:p>
        </p:txBody>
      </p:sp>
    </p:spTree>
    <p:extLst>
      <p:ext uri="{BB962C8B-B14F-4D97-AF65-F5344CB8AC3E}">
        <p14:creationId xmlns:p14="http://schemas.microsoft.com/office/powerpoint/2010/main" val="4106734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dirty="0"/>
              <a:t>In summary, imperviousness is a big deal because it causes all of these negative effects on water quantity and quality.</a:t>
            </a:r>
          </a:p>
          <a:p>
            <a:endParaRPr lang="en-US" dirty="0"/>
          </a:p>
          <a:p>
            <a:r>
              <a:rPr lang="en-US" dirty="0"/>
              <a:t>Less groundwater recharge not only impacts underground aquifer replenishment, but also limits baseflows for surface streams during dry conditions.</a:t>
            </a:r>
          </a:p>
          <a:p>
            <a:endParaRPr lang="en-US" dirty="0"/>
          </a:p>
          <a:p>
            <a:r>
              <a:rPr lang="en-US" dirty="0"/>
              <a:t>More runoff and erosion adds pollutants to receiving waterbodies.</a:t>
            </a:r>
          </a:p>
          <a:p>
            <a:endParaRPr lang="en-US" dirty="0"/>
          </a:p>
          <a:p>
            <a:r>
              <a:rPr lang="en-US" dirty="0"/>
              <a:t>Aquatic life habitat is often scoured away by high stormwater flows and associated flooding.</a:t>
            </a:r>
          </a:p>
          <a:p>
            <a:br>
              <a:rPr lang="en-US" dirty="0"/>
            </a:br>
            <a:r>
              <a:rPr lang="en-US" dirty="0"/>
              <a:t>Flooding becomes more of a problem when waterbodies cannot accommodate increased flows.</a:t>
            </a:r>
          </a:p>
          <a:p>
            <a:endParaRPr lang="en-US" dirty="0"/>
          </a:p>
          <a:p>
            <a:r>
              <a:rPr lang="en-US" dirty="0"/>
              <a:t>Stream temperatures increase when runoff water passes over warmed surfaces on its way to the stream.  Higher water temperatures result in lower dissolved oxygen concentrations and the potential for increased algal growth.</a:t>
            </a:r>
          </a:p>
        </p:txBody>
      </p:sp>
      <p:sp>
        <p:nvSpPr>
          <p:cNvPr id="4" name="Slide Number Placeholder 3"/>
          <p:cNvSpPr>
            <a:spLocks noGrp="1"/>
          </p:cNvSpPr>
          <p:nvPr>
            <p:ph type="sldNum" sz="quarter" idx="5"/>
          </p:nvPr>
        </p:nvSpPr>
        <p:spPr/>
        <p:txBody>
          <a:bodyPr/>
          <a:lstStyle/>
          <a:p>
            <a:fld id="{7E1573F1-F95D-403A-A47C-A1143ABC9F0B}" type="slidenum">
              <a:rPr lang="en-US" smtClean="0"/>
              <a:t>18</a:t>
            </a:fld>
            <a:endParaRPr lang="en-US"/>
          </a:p>
        </p:txBody>
      </p:sp>
    </p:spTree>
    <p:extLst>
      <p:ext uri="{BB962C8B-B14F-4D97-AF65-F5344CB8AC3E}">
        <p14:creationId xmlns:p14="http://schemas.microsoft.com/office/powerpoint/2010/main" val="4011822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dirty="0"/>
              <a:t>You may have heard of the </a:t>
            </a:r>
            <a:r>
              <a:rPr lang="en-US" b="1" dirty="0"/>
              <a:t>Grey to Green movement</a:t>
            </a:r>
            <a:r>
              <a:rPr lang="en-US" dirty="0"/>
              <a:t>.  This refers to the effort to move away from traditional concrete (grey) solutions for water management toward </a:t>
            </a:r>
            <a:r>
              <a:rPr lang="en-US" b="1" dirty="0"/>
              <a:t>solutions that include the use of vegetation to absorb and treat water runoff (green solutions)</a:t>
            </a:r>
            <a:r>
              <a:rPr lang="en-US" dirty="0"/>
              <a:t>.  These solutions are also referred to as Low Impact Development.</a:t>
            </a:r>
          </a:p>
          <a:p>
            <a:endParaRPr lang="en-US" dirty="0"/>
          </a:p>
          <a:p>
            <a:r>
              <a:rPr lang="en-US" dirty="0"/>
              <a:t>The images on this slide show:</a:t>
            </a:r>
          </a:p>
          <a:p>
            <a:pPr marL="176131" indent="-176131">
              <a:buFont typeface="Arial" panose="020B0604020202020204" pitchFamily="34" charset="0"/>
              <a:buChar char="•"/>
            </a:pPr>
            <a:endParaRPr lang="en-US" dirty="0"/>
          </a:p>
          <a:p>
            <a:pPr marL="176131" indent="-176131">
              <a:buFont typeface="Arial" panose="020B0604020202020204" pitchFamily="34" charset="0"/>
              <a:buChar char="•"/>
            </a:pPr>
            <a:r>
              <a:rPr lang="en-US" dirty="0"/>
              <a:t>Green Infrastructure to treat runoff from parking lots, roads and sidewalks (2 photos on left)</a:t>
            </a:r>
          </a:p>
          <a:p>
            <a:pPr marL="176131" indent="-176131">
              <a:buFont typeface="Arial" panose="020B0604020202020204" pitchFamily="34" charset="0"/>
              <a:buChar char="•"/>
            </a:pPr>
            <a:endParaRPr lang="en-US" dirty="0"/>
          </a:p>
          <a:p>
            <a:pPr marL="176131" indent="-176131">
              <a:buFont typeface="Arial" panose="020B0604020202020204" pitchFamily="34" charset="0"/>
              <a:buChar char="•"/>
            </a:pPr>
            <a:r>
              <a:rPr lang="en-US" dirty="0"/>
              <a:t>Riparian Buffers to treat runoff from adjacent pasture and crop land (top right)</a:t>
            </a:r>
          </a:p>
          <a:p>
            <a:pPr marL="176131" indent="-176131">
              <a:buFont typeface="Arial" panose="020B0604020202020204" pitchFamily="34" charset="0"/>
              <a:buChar char="•"/>
            </a:pPr>
            <a:endParaRPr lang="en-US" dirty="0"/>
          </a:p>
          <a:p>
            <a:pPr marL="176131" indent="-176131">
              <a:buFont typeface="Arial" panose="020B0604020202020204" pitchFamily="34" charset="0"/>
              <a:buChar char="•"/>
            </a:pPr>
            <a:r>
              <a:rPr lang="en-US" dirty="0"/>
              <a:t>A Treatment Wetland to manage runoff from residential development (bottom right)</a:t>
            </a:r>
          </a:p>
          <a:p>
            <a:endParaRPr lang="en-US" dirty="0"/>
          </a:p>
          <a:p>
            <a:r>
              <a:rPr lang="en-US" dirty="0"/>
              <a:t>As we talk through the various land use best practices today, you will note that many incorporate green infrastructure solutions.</a:t>
            </a:r>
          </a:p>
        </p:txBody>
      </p:sp>
      <p:sp>
        <p:nvSpPr>
          <p:cNvPr id="4" name="Slide Number Placeholder 3"/>
          <p:cNvSpPr>
            <a:spLocks noGrp="1"/>
          </p:cNvSpPr>
          <p:nvPr>
            <p:ph type="sldNum" sz="quarter" idx="5"/>
          </p:nvPr>
        </p:nvSpPr>
        <p:spPr/>
        <p:txBody>
          <a:bodyPr/>
          <a:lstStyle/>
          <a:p>
            <a:fld id="{7E1573F1-F95D-403A-A47C-A1143ABC9F0B}" type="slidenum">
              <a:rPr lang="en-US" smtClean="0"/>
              <a:t>19</a:t>
            </a:fld>
            <a:endParaRPr lang="en-US"/>
          </a:p>
        </p:txBody>
      </p:sp>
    </p:spTree>
    <p:extLst>
      <p:ext uri="{BB962C8B-B14F-4D97-AF65-F5344CB8AC3E}">
        <p14:creationId xmlns:p14="http://schemas.microsoft.com/office/powerpoint/2010/main" val="1338240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2863" y="714375"/>
            <a:ext cx="4211637" cy="3159125"/>
          </a:xfrm>
        </p:spPr>
      </p:sp>
      <p:sp>
        <p:nvSpPr>
          <p:cNvPr id="3" name="Notes Placeholder 2"/>
          <p:cNvSpPr>
            <a:spLocks noGrp="1"/>
          </p:cNvSpPr>
          <p:nvPr>
            <p:ph type="body" idx="1"/>
          </p:nvPr>
        </p:nvSpPr>
        <p:spPr/>
        <p:txBody>
          <a:bodyPr/>
          <a:lstStyle/>
          <a:p>
            <a:r>
              <a:rPr lang="en-US" dirty="0"/>
              <a:t>We will begin this module with a reminder of where we left off in module 3, during which we discussed </a:t>
            </a:r>
            <a:r>
              <a:rPr lang="en-US" b="1" dirty="0"/>
              <a:t>pollutant loads and yields </a:t>
            </a:r>
            <a:r>
              <a:rPr lang="en-US" dirty="0"/>
              <a:t>and ways to reduce those values to meet water quality goals.</a:t>
            </a:r>
          </a:p>
          <a:p>
            <a:endParaRPr lang="en-US" dirty="0"/>
          </a:p>
          <a:p>
            <a:r>
              <a:rPr lang="en-US" dirty="0"/>
              <a:t>In order to do this, you need to understand the </a:t>
            </a:r>
            <a:r>
              <a:rPr lang="en-US" b="1" dirty="0"/>
              <a:t>contributing watershed, the prevailing land uses, and potential pollutant sources</a:t>
            </a:r>
            <a:r>
              <a:rPr lang="en-US" dirty="0"/>
              <a:t>.</a:t>
            </a:r>
          </a:p>
          <a:p>
            <a:endParaRPr lang="en-US" dirty="0"/>
          </a:p>
          <a:p>
            <a:r>
              <a:rPr lang="en-US" dirty="0"/>
              <a:t>Once you have this information, you can begin to </a:t>
            </a:r>
            <a:r>
              <a:rPr lang="en-US" b="1" dirty="0"/>
              <a:t>identify and select associated best management practice options </a:t>
            </a:r>
            <a:r>
              <a:rPr lang="en-US" dirty="0"/>
              <a:t>that will help lower the pollutant loading to receiving waterways.</a:t>
            </a:r>
          </a:p>
          <a:p>
            <a:endParaRPr lang="en-US" dirty="0"/>
          </a:p>
          <a:p>
            <a:r>
              <a:rPr lang="en-US" dirty="0"/>
              <a:t>After today’s presentations discussing the factors to consider in selecting appropriate BMPs, we will go through </a:t>
            </a:r>
            <a:r>
              <a:rPr lang="en-US" b="1" dirty="0"/>
              <a:t>examples of BMPs that are used in different land use scenarios </a:t>
            </a:r>
            <a:r>
              <a:rPr lang="en-US" dirty="0"/>
              <a:t>during our upcoming weekly webinars.</a:t>
            </a:r>
          </a:p>
          <a:p>
            <a:endParaRPr lang="en-US" dirty="0"/>
          </a:p>
          <a:p>
            <a:r>
              <a:rPr lang="en-US" dirty="0"/>
              <a:t>These will include presentations on BMPs related to urban development and stormwater, agriculture and forestry, wastewater treatment, mining, and habitat improvement.</a:t>
            </a:r>
          </a:p>
          <a:p>
            <a:endParaRPr lang="en-US" dirty="0"/>
          </a:p>
          <a:p>
            <a:r>
              <a:rPr lang="en-US" dirty="0"/>
              <a:t>Of course, education is a common theme that applies as a BMP for all of the above.</a:t>
            </a:r>
          </a:p>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2</a:t>
            </a:fld>
            <a:endParaRPr lang="en-US"/>
          </a:p>
        </p:txBody>
      </p:sp>
    </p:spTree>
    <p:extLst>
      <p:ext uri="{BB962C8B-B14F-4D97-AF65-F5344CB8AC3E}">
        <p14:creationId xmlns:p14="http://schemas.microsoft.com/office/powerpoint/2010/main" val="198587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b="0" dirty="0"/>
              <a:t>In addition to imperviousness, another watershed characteristic to consider when evaluating and recommending management activities is soil type.</a:t>
            </a:r>
          </a:p>
          <a:p>
            <a:endParaRPr lang="en-US" b="0" dirty="0"/>
          </a:p>
          <a:p>
            <a:r>
              <a:rPr lang="en-US" b="0" dirty="0"/>
              <a:t>Soil types affect water quality by how easily they erode, what they contribute when they do erode, and what types of land use they best support.</a:t>
            </a:r>
          </a:p>
          <a:p>
            <a:endParaRPr lang="en-US" b="0" dirty="0"/>
          </a:p>
          <a:p>
            <a:r>
              <a:rPr lang="en-US" b="0" dirty="0"/>
              <a:t>Additionally, fine-grained soils (silts and clays) become more compacted, reducing the ease of water infiltration and generating greater runoff rates.</a:t>
            </a:r>
          </a:p>
          <a:p>
            <a:endParaRPr lang="en-US" b="0" dirty="0"/>
          </a:p>
        </p:txBody>
      </p:sp>
      <p:sp>
        <p:nvSpPr>
          <p:cNvPr id="4" name="Slide Number Placeholder 3"/>
          <p:cNvSpPr>
            <a:spLocks noGrp="1"/>
          </p:cNvSpPr>
          <p:nvPr>
            <p:ph type="sldNum" sz="quarter" idx="5"/>
          </p:nvPr>
        </p:nvSpPr>
        <p:spPr/>
        <p:txBody>
          <a:bodyPr/>
          <a:lstStyle/>
          <a:p>
            <a:fld id="{7E1573F1-F95D-403A-A47C-A1143ABC9F0B}" type="slidenum">
              <a:rPr lang="en-US" smtClean="0"/>
              <a:t>20</a:t>
            </a:fld>
            <a:endParaRPr lang="en-US"/>
          </a:p>
        </p:txBody>
      </p:sp>
    </p:spTree>
    <p:extLst>
      <p:ext uri="{BB962C8B-B14F-4D97-AF65-F5344CB8AC3E}">
        <p14:creationId xmlns:p14="http://schemas.microsoft.com/office/powerpoint/2010/main" val="2172789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679450"/>
            <a:ext cx="4213225" cy="3160713"/>
          </a:xfrm>
        </p:spPr>
      </p:sp>
      <p:sp>
        <p:nvSpPr>
          <p:cNvPr id="3" name="Notes Placeholder 2"/>
          <p:cNvSpPr>
            <a:spLocks noGrp="1"/>
          </p:cNvSpPr>
          <p:nvPr>
            <p:ph type="body" idx="1"/>
          </p:nvPr>
        </p:nvSpPr>
        <p:spPr/>
        <p:txBody>
          <a:bodyPr/>
          <a:lstStyle/>
          <a:p>
            <a:r>
              <a:rPr lang="en-US" dirty="0"/>
              <a:t>This chart shows how the USDA (United States Department of Agriculture) and SCS (Soil Conservation Service) rates four different soil classifications in relation to runoff and infiltration.</a:t>
            </a:r>
          </a:p>
          <a:p>
            <a:endParaRPr lang="en-US" dirty="0"/>
          </a:p>
          <a:p>
            <a:r>
              <a:rPr lang="en-US" b="1" dirty="0"/>
              <a:t>The faster the infiltration rate, the lower the runoff potential, and vice-versa.</a:t>
            </a:r>
          </a:p>
          <a:p>
            <a:endParaRPr lang="en-US" dirty="0"/>
          </a:p>
          <a:p>
            <a:r>
              <a:rPr lang="en-US" dirty="0"/>
              <a:t>Group A - Deep, well-drained sand and gravel soils obviously have higher infiltration rates and lower runoff rates.</a:t>
            </a:r>
          </a:p>
          <a:p>
            <a:endParaRPr lang="en-US" dirty="0"/>
          </a:p>
          <a:p>
            <a:r>
              <a:rPr lang="en-US" dirty="0"/>
              <a:t>Groups B and C, with fine to coarse and moderately fine to fine soil textures, produce more moderate runoff potentials.</a:t>
            </a:r>
          </a:p>
          <a:p>
            <a:endParaRPr lang="en-US" dirty="0"/>
          </a:p>
          <a:p>
            <a:r>
              <a:rPr lang="en-US" dirty="0"/>
              <a:t>As you can see, the clay soils in Group D have much lower infiltration rates and thus have greater runoff potential.</a:t>
            </a:r>
          </a:p>
          <a:p>
            <a:endParaRPr lang="en-US" dirty="0"/>
          </a:p>
          <a:p>
            <a:pPr defTabSz="939363">
              <a:defRPr/>
            </a:pPr>
            <a:r>
              <a:rPr lang="en-US" b="0" dirty="0"/>
              <a:t>Another important factor to note is that </a:t>
            </a:r>
            <a:r>
              <a:rPr lang="en-US" dirty="0"/>
              <a:t>when development occurs and soils are disturbed, compacted with bulldozers, and topsoil removed, infiltration is likely to be much slower and runoff much greater.</a:t>
            </a:r>
          </a:p>
          <a:p>
            <a:pPr defTabSz="939363">
              <a:defRPr/>
            </a:pPr>
            <a:endParaRPr lang="en-US" dirty="0"/>
          </a:p>
          <a:p>
            <a:pPr marL="0" marR="0" lvl="0" indent="0" algn="l" defTabSz="939363" rtl="0" eaLnBrk="1" fontAlgn="auto" latinLnBrk="0" hangingPunct="1">
              <a:lnSpc>
                <a:spcPct val="100000"/>
              </a:lnSpc>
              <a:spcBef>
                <a:spcPts val="0"/>
              </a:spcBef>
              <a:spcAft>
                <a:spcPts val="0"/>
              </a:spcAft>
              <a:buClrTx/>
              <a:buSzTx/>
              <a:buFontTx/>
              <a:buNone/>
              <a:tabLst/>
              <a:defRPr/>
            </a:pPr>
            <a:r>
              <a:rPr lang="en-US" b="0" dirty="0"/>
              <a:t>We will be discussing ways to determine watershed soil types for your area of interest.</a:t>
            </a:r>
          </a:p>
          <a:p>
            <a:pPr defTabSz="939363">
              <a:defRPr/>
            </a:pPr>
            <a:endParaRPr lang="en-US" dirty="0"/>
          </a:p>
          <a:p>
            <a:pPr defTabSz="939363">
              <a:defRPr/>
            </a:pPr>
            <a:endParaRPr lang="en-US" b="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21</a:t>
            </a:fld>
            <a:endParaRPr lang="en-US"/>
          </a:p>
        </p:txBody>
      </p:sp>
    </p:spTree>
    <p:extLst>
      <p:ext uri="{BB962C8B-B14F-4D97-AF65-F5344CB8AC3E}">
        <p14:creationId xmlns:p14="http://schemas.microsoft.com/office/powerpoint/2010/main" val="2670261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5625" y="444500"/>
            <a:ext cx="3425825" cy="2570163"/>
          </a:xfrm>
        </p:spPr>
      </p:sp>
      <p:sp>
        <p:nvSpPr>
          <p:cNvPr id="3" name="Notes Placeholder 2"/>
          <p:cNvSpPr>
            <a:spLocks noGrp="1"/>
          </p:cNvSpPr>
          <p:nvPr>
            <p:ph type="body" idx="1"/>
          </p:nvPr>
        </p:nvSpPr>
        <p:spPr>
          <a:xfrm>
            <a:off x="707708" y="3288780"/>
            <a:ext cx="5661660" cy="5502431"/>
          </a:xfrm>
        </p:spPr>
        <p:txBody>
          <a:bodyPr/>
          <a:lstStyle/>
          <a:p>
            <a:r>
              <a:rPr lang="en-US" dirty="0"/>
              <a:t>The geology of the state has a profound effect on water quality and water movement over, under, and through the land surface.</a:t>
            </a:r>
          </a:p>
          <a:p>
            <a:endParaRPr lang="en-US" dirty="0"/>
          </a:p>
          <a:p>
            <a:r>
              <a:rPr lang="en-US" dirty="0"/>
              <a:t>The subsurface will affect the </a:t>
            </a:r>
            <a:r>
              <a:rPr lang="en-US" u="sng" dirty="0"/>
              <a:t>chemical characteristics of the water, drainage patterns, and the groundwater-surface water interactions</a:t>
            </a:r>
            <a:r>
              <a:rPr lang="en-US" dirty="0"/>
              <a:t>.  </a:t>
            </a:r>
          </a:p>
          <a:p>
            <a:endParaRPr lang="en-US" dirty="0"/>
          </a:p>
          <a:p>
            <a:r>
              <a:rPr lang="en-US" b="1" dirty="0"/>
              <a:t>Karst bedrock features can greatly influence groundwater flow paths and the associated travel of pollutants to surface waters</a:t>
            </a:r>
            <a:r>
              <a:rPr lang="en-US" dirty="0"/>
              <a:t>.  </a:t>
            </a:r>
          </a:p>
          <a:p>
            <a:endParaRPr lang="en-US" dirty="0"/>
          </a:p>
          <a:p>
            <a:pPr defTabSz="939363">
              <a:defRPr/>
            </a:pPr>
            <a:r>
              <a:rPr lang="en-US" dirty="0"/>
              <a:t>This map shows the karst regions of Kentucky. The darker blue areas are highly karstic, and the lighter blue areas are less karstic.  The karst topography of Kentucky is mostly on limestone, but some is also on dolostone.</a:t>
            </a:r>
          </a:p>
          <a:p>
            <a:pPr defTabSz="939363">
              <a:defRPr/>
            </a:pPr>
            <a:endParaRPr lang="en-US" b="1" dirty="0"/>
          </a:p>
          <a:p>
            <a:pPr defTabSz="939363">
              <a:defRPr/>
            </a:pPr>
            <a:r>
              <a:rPr lang="en-US" b="1" dirty="0"/>
              <a:t>Geological features also influence the land’s topography and types of land uses in the area. </a:t>
            </a:r>
          </a:p>
          <a:p>
            <a:endParaRPr lang="en-US" dirty="0"/>
          </a:p>
          <a:p>
            <a:r>
              <a:rPr lang="en-US" dirty="0"/>
              <a:t>In Kentucky, cropland farming tends to occur mainly in the flatter bottomland areas of western Kentucky.  </a:t>
            </a:r>
          </a:p>
          <a:p>
            <a:r>
              <a:rPr lang="en-US" dirty="0"/>
              <a:t>Farmland in the central Bluegrass region is utilized more for livestock production and urbanized areas.</a:t>
            </a:r>
          </a:p>
          <a:p>
            <a:r>
              <a:rPr lang="en-US" dirty="0"/>
              <a:t>And, the mountainous terrain of eastern Kentucky has historically been used for logging and mining.</a:t>
            </a:r>
          </a:p>
          <a:p>
            <a:endParaRPr lang="en-US" dirty="0"/>
          </a:p>
          <a:p>
            <a:r>
              <a:rPr lang="en-US" dirty="0"/>
              <a:t>Additional info:</a:t>
            </a:r>
          </a:p>
          <a:p>
            <a:r>
              <a:rPr lang="en-US" dirty="0"/>
              <a:t>About 55 percent of Kentucky is underlain by rocks that could develop karst terrain, given enough time. About 38 percent of the state has at least some karst development recognizable on topographic maps, and 25 percent of the state is known to have well-developed karst features. </a:t>
            </a:r>
          </a:p>
        </p:txBody>
      </p:sp>
      <p:sp>
        <p:nvSpPr>
          <p:cNvPr id="4" name="Slide Number Placeholder 3"/>
          <p:cNvSpPr>
            <a:spLocks noGrp="1"/>
          </p:cNvSpPr>
          <p:nvPr>
            <p:ph type="sldNum" sz="quarter" idx="10"/>
          </p:nvPr>
        </p:nvSpPr>
        <p:spPr/>
        <p:txBody>
          <a:bodyPr/>
          <a:lstStyle/>
          <a:p>
            <a:fld id="{7E1573F1-F95D-403A-A47C-A1143ABC9F0B}" type="slidenum">
              <a:rPr lang="en-US" smtClean="0"/>
              <a:t>22</a:t>
            </a:fld>
            <a:endParaRPr lang="en-US"/>
          </a:p>
        </p:txBody>
      </p:sp>
    </p:spTree>
    <p:extLst>
      <p:ext uri="{BB962C8B-B14F-4D97-AF65-F5344CB8AC3E}">
        <p14:creationId xmlns:p14="http://schemas.microsoft.com/office/powerpoint/2010/main" val="384232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12950" y="246063"/>
            <a:ext cx="3049588" cy="2287587"/>
          </a:xfrm>
        </p:spPr>
      </p:sp>
      <p:sp>
        <p:nvSpPr>
          <p:cNvPr id="3" name="Notes Placeholder 2"/>
          <p:cNvSpPr>
            <a:spLocks noGrp="1"/>
          </p:cNvSpPr>
          <p:nvPr>
            <p:ph type="body" idx="1"/>
          </p:nvPr>
        </p:nvSpPr>
        <p:spPr>
          <a:xfrm>
            <a:off x="707708" y="2855739"/>
            <a:ext cx="5661660" cy="6037558"/>
          </a:xfrm>
        </p:spPr>
        <p:txBody>
          <a:bodyPr/>
          <a:lstStyle/>
          <a:p>
            <a:r>
              <a:rPr lang="en-US" sz="1100" dirty="0"/>
              <a:t>In order to assess these features and further evaluate and prioritize water quality efforts, there are many online and other resources.  We have touched on some of these in previous modules.</a:t>
            </a:r>
          </a:p>
          <a:p>
            <a:endParaRPr lang="en-US" sz="1100" dirty="0"/>
          </a:p>
          <a:p>
            <a:r>
              <a:rPr lang="en-US" sz="1100" b="1" dirty="0"/>
              <a:t>Google Maps or Google Earth </a:t>
            </a:r>
            <a:r>
              <a:rPr lang="en-US" sz="1100" dirty="0"/>
              <a:t>is a useful, free tool to scope out satellite imagery of your watershed area and begin to identify prevailing land uses and possible pollutant sources.</a:t>
            </a:r>
          </a:p>
          <a:p>
            <a:endParaRPr lang="en-US" sz="1100" dirty="0"/>
          </a:p>
          <a:p>
            <a:r>
              <a:rPr lang="en-US" sz="1100" dirty="0"/>
              <a:t>The </a:t>
            </a:r>
            <a:r>
              <a:rPr lang="en-US" sz="1100" b="1" dirty="0"/>
              <a:t>National Land Cover Database </a:t>
            </a:r>
            <a:r>
              <a:rPr lang="en-US" sz="1100" dirty="0"/>
              <a:t>is developed by the USGS and other partners.  It </a:t>
            </a:r>
            <a:r>
              <a:rPr lang="en-US" sz="1100" u="sng" dirty="0"/>
              <a:t>provides updated land cover information on a national scale, including imperviousness</a:t>
            </a:r>
            <a:r>
              <a:rPr lang="en-US" sz="1100" dirty="0"/>
              <a:t>.</a:t>
            </a:r>
          </a:p>
          <a:p>
            <a:endParaRPr lang="en-US" sz="1100" dirty="0"/>
          </a:p>
          <a:p>
            <a:r>
              <a:rPr lang="en-US" sz="1100" b="1" dirty="0" err="1"/>
              <a:t>WikiWatershed</a:t>
            </a:r>
            <a:r>
              <a:rPr lang="en-US" sz="1100" dirty="0"/>
              <a:t> is a </a:t>
            </a:r>
            <a:r>
              <a:rPr lang="en-US" sz="1100" u="sng" dirty="0"/>
              <a:t>watershed modeling web app </a:t>
            </a:r>
            <a:r>
              <a:rPr lang="en-US" sz="1100" dirty="0"/>
              <a:t>that provides an easy to use interface for finding a variety of helpful information.  (We will be delving into this tool and practicing with it in our first activity of the day.)</a:t>
            </a:r>
          </a:p>
          <a:p>
            <a:endParaRPr lang="en-US" sz="1100" dirty="0"/>
          </a:p>
          <a:p>
            <a:r>
              <a:rPr lang="en-US" sz="1100" b="1" dirty="0"/>
              <a:t>Local zoning maps</a:t>
            </a:r>
            <a:r>
              <a:rPr lang="en-US" sz="1100" dirty="0"/>
              <a:t> can help watershed planners </a:t>
            </a:r>
            <a:r>
              <a:rPr lang="en-US" sz="1100" u="sng" dirty="0"/>
              <a:t>evaluate potential or likely changes in land use</a:t>
            </a:r>
            <a:r>
              <a:rPr lang="en-US" sz="1100" dirty="0"/>
              <a:t> by showing where development is likely to occur (i.e., residential, commercial, industrial zones).</a:t>
            </a:r>
          </a:p>
          <a:p>
            <a:endParaRPr lang="en-US" sz="1100" dirty="0"/>
          </a:p>
          <a:p>
            <a:r>
              <a:rPr lang="en-US" sz="1100" dirty="0"/>
              <a:t>The </a:t>
            </a:r>
            <a:r>
              <a:rPr lang="en-US" sz="1100" b="1" dirty="0"/>
              <a:t>Kentucky Infrastructure Authority </a:t>
            </a:r>
            <a:r>
              <a:rPr lang="en-US" sz="1100" dirty="0"/>
              <a:t>portal is a useful tool for learning about </a:t>
            </a:r>
            <a:r>
              <a:rPr lang="en-US" sz="1100" u="sng" dirty="0"/>
              <a:t>local drinking water and wastewater systems </a:t>
            </a:r>
            <a:r>
              <a:rPr lang="en-US" sz="1100" dirty="0"/>
              <a:t>and where cities and towns may be planning for infrastructure improvements or expansion.  Map coverages from the KIA and regional Area Development Districts can help determine </a:t>
            </a:r>
            <a:r>
              <a:rPr lang="en-US" sz="1100" dirty="0" err="1"/>
              <a:t>sewered</a:t>
            </a:r>
            <a:r>
              <a:rPr lang="en-US" sz="1100" dirty="0"/>
              <a:t> vs non-</a:t>
            </a:r>
            <a:r>
              <a:rPr lang="en-US" sz="1100" dirty="0" err="1"/>
              <a:t>sewered</a:t>
            </a:r>
            <a:r>
              <a:rPr lang="en-US" sz="1100" dirty="0"/>
              <a:t> residences.</a:t>
            </a:r>
          </a:p>
          <a:p>
            <a:endParaRPr lang="en-US" sz="1100" dirty="0"/>
          </a:p>
          <a:p>
            <a:r>
              <a:rPr lang="en-US" sz="1100" dirty="0"/>
              <a:t>The USEPA’s </a:t>
            </a:r>
            <a:r>
              <a:rPr lang="en-US" sz="1100" b="1" dirty="0"/>
              <a:t>ECHO database </a:t>
            </a:r>
            <a:r>
              <a:rPr lang="en-US" sz="1100" dirty="0"/>
              <a:t>(Enforcement and Compliance History Online) helps you find </a:t>
            </a:r>
            <a:r>
              <a:rPr lang="en-US" sz="1100" u="sng" dirty="0"/>
              <a:t>permitted point source discharges and track their compliance history</a:t>
            </a:r>
            <a:r>
              <a:rPr lang="en-US" sz="1100" dirty="0"/>
              <a:t>.</a:t>
            </a:r>
          </a:p>
          <a:p>
            <a:endParaRPr lang="en-US" sz="1100" dirty="0"/>
          </a:p>
          <a:p>
            <a:r>
              <a:rPr lang="en-US" sz="1100" b="1" dirty="0"/>
              <a:t>The USDA’s National Agricultural Statistics Service </a:t>
            </a:r>
            <a:r>
              <a:rPr lang="en-US" sz="1100" dirty="0"/>
              <a:t>provides a variety of data related to </a:t>
            </a:r>
            <a:r>
              <a:rPr lang="en-US" sz="1100" u="sng" dirty="0"/>
              <a:t>crop production and livestock types and numbers by county</a:t>
            </a:r>
            <a:r>
              <a:rPr lang="en-US" sz="1100" dirty="0"/>
              <a:t>.</a:t>
            </a:r>
          </a:p>
          <a:p>
            <a:endParaRPr lang="en-US" sz="1100" dirty="0"/>
          </a:p>
          <a:p>
            <a:r>
              <a:rPr lang="en-US" sz="1100" b="1" dirty="0"/>
              <a:t>U.S. Census Data </a:t>
            </a:r>
            <a:r>
              <a:rPr lang="en-US" sz="1100" dirty="0"/>
              <a:t>can be helpful in discerning </a:t>
            </a:r>
            <a:r>
              <a:rPr lang="en-US" sz="1100" u="sng" dirty="0"/>
              <a:t>population concentrations and the income and education levels of residents</a:t>
            </a:r>
            <a:r>
              <a:rPr lang="en-US" sz="1100" dirty="0"/>
              <a:t>.  </a:t>
            </a:r>
          </a:p>
          <a:p>
            <a:endParaRPr lang="en-US" sz="1100" dirty="0"/>
          </a:p>
          <a:p>
            <a:r>
              <a:rPr lang="en-US" sz="1100" dirty="0"/>
              <a:t>All of this information can be helpful in prioritizing </a:t>
            </a:r>
            <a:r>
              <a:rPr lang="en-US" sz="1100" dirty="0" err="1"/>
              <a:t>subwatersheds</a:t>
            </a:r>
            <a:r>
              <a:rPr lang="en-US" sz="1100" dirty="0"/>
              <a:t> and selecting appropriate best management recommendations, as well as outreach and education approaches.</a:t>
            </a:r>
            <a:endParaRPr lang="en-US" b="0" dirty="0"/>
          </a:p>
          <a:p>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23</a:t>
            </a:fld>
            <a:endParaRPr lang="en-US"/>
          </a:p>
        </p:txBody>
      </p:sp>
    </p:spTree>
    <p:extLst>
      <p:ext uri="{BB962C8B-B14F-4D97-AF65-F5344CB8AC3E}">
        <p14:creationId xmlns:p14="http://schemas.microsoft.com/office/powerpoint/2010/main" val="2058780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dirty="0"/>
              <a:t>You can search for a location on </a:t>
            </a:r>
            <a:r>
              <a:rPr lang="en-US" dirty="0" err="1"/>
              <a:t>GoogleMaps</a:t>
            </a:r>
            <a:r>
              <a:rPr lang="en-US" dirty="0"/>
              <a:t>, then zoom in to areas of interest to better understand the “lay of the land” and the various land uses in the watershed area.</a:t>
            </a:r>
          </a:p>
          <a:p>
            <a:endParaRPr lang="en-US" dirty="0"/>
          </a:p>
          <a:p>
            <a:r>
              <a:rPr lang="en-US" dirty="0"/>
              <a:t>In this example, you can zoom into the area northeast of Bardstown, within the Beech Fork watershed.  A large stone quarry there could be contributing to sediment loads, metals, or high conductivity levels in nearby tributaries.  It is also likely to generate a lot of runoff from exposed bedrock areas.</a:t>
            </a:r>
          </a:p>
        </p:txBody>
      </p:sp>
      <p:sp>
        <p:nvSpPr>
          <p:cNvPr id="4" name="Slide Number Placeholder 3"/>
          <p:cNvSpPr>
            <a:spLocks noGrp="1"/>
          </p:cNvSpPr>
          <p:nvPr>
            <p:ph type="sldNum" sz="quarter" idx="5"/>
          </p:nvPr>
        </p:nvSpPr>
        <p:spPr/>
        <p:txBody>
          <a:bodyPr/>
          <a:lstStyle/>
          <a:p>
            <a:pPr defTabSz="939363">
              <a:defRPr/>
            </a:pPr>
            <a:fld id="{707C83C5-838A-48F7-80BA-617BB82D1CD9}" type="slidenum">
              <a:rPr lang="en-US">
                <a:solidFill>
                  <a:prstClr val="black"/>
                </a:solidFill>
                <a:latin typeface="Calibri" panose="020F0502020204030204"/>
              </a:rPr>
              <a:pPr defTabSz="939363">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1899014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use Google Earth to search around your watershed and become more familiar with its distinguishing features.</a:t>
            </a:r>
          </a:p>
          <a:p>
            <a:endParaRPr lang="en-US" dirty="0"/>
          </a:p>
          <a:p>
            <a:r>
              <a:rPr lang="en-US" dirty="0"/>
              <a:t>And, later you can mark sites for potential BMP locations that can be reviewed by local residents for feasibility and other considerations.</a:t>
            </a:r>
          </a:p>
          <a:p>
            <a:endParaRPr lang="en-US" dirty="0"/>
          </a:p>
          <a:p>
            <a:r>
              <a:rPr lang="en-US" dirty="0"/>
              <a:t>This example uses different colored pins to mark possible locations for riparian plantings, streambank stabilization, stream restoration, mine remediation and other BMPs.</a:t>
            </a:r>
          </a:p>
          <a:p>
            <a:endParaRPr lang="en-US" dirty="0"/>
          </a:p>
          <a:p>
            <a:r>
              <a:rPr lang="en-US" dirty="0"/>
              <a:t>Green = Riparian planting</a:t>
            </a:r>
          </a:p>
          <a:p>
            <a:r>
              <a:rPr lang="en-US" dirty="0"/>
              <a:t>Pink = Potential Retention / Step Pools</a:t>
            </a:r>
          </a:p>
          <a:p>
            <a:r>
              <a:rPr lang="en-US" dirty="0"/>
              <a:t>Teal = Stream Restoration</a:t>
            </a:r>
          </a:p>
          <a:p>
            <a:r>
              <a:rPr lang="en-US" dirty="0"/>
              <a:t>Blue = Mine Drainage / Spoil Removal</a:t>
            </a:r>
          </a:p>
          <a:p>
            <a:r>
              <a:rPr lang="en-US" dirty="0"/>
              <a:t>White = Straight Pipe / Building Removal</a:t>
            </a:r>
          </a:p>
          <a:p>
            <a:r>
              <a:rPr lang="en-US" dirty="0"/>
              <a:t>Yellow = Bank Stabilization</a:t>
            </a:r>
          </a:p>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25</a:t>
            </a:fld>
            <a:endParaRPr lang="en-US"/>
          </a:p>
        </p:txBody>
      </p:sp>
    </p:spTree>
    <p:extLst>
      <p:ext uri="{BB962C8B-B14F-4D97-AF65-F5344CB8AC3E}">
        <p14:creationId xmlns:p14="http://schemas.microsoft.com/office/powerpoint/2010/main" val="1496065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571500"/>
            <a:ext cx="4214813" cy="3160713"/>
          </a:xfrm>
        </p:spPr>
      </p:sp>
      <p:sp>
        <p:nvSpPr>
          <p:cNvPr id="3" name="Notes Placeholder 2"/>
          <p:cNvSpPr>
            <a:spLocks noGrp="1"/>
          </p:cNvSpPr>
          <p:nvPr>
            <p:ph type="body" idx="1"/>
          </p:nvPr>
        </p:nvSpPr>
        <p:spPr/>
        <p:txBody>
          <a:bodyPr/>
          <a:lstStyle/>
          <a:p>
            <a:pPr defTabSz="939363">
              <a:defRPr/>
            </a:pPr>
            <a:r>
              <a:rPr lang="en-US" dirty="0"/>
              <a:t>A National Land Cover Database is hosted online at www.mrlc.gov.  (You can also download NLCD maps at http://kygeoportal.ky.gov/geoportal/catalog/main/home.page.  See 2011 NLCD Land Cover Image Service.)</a:t>
            </a:r>
          </a:p>
          <a:p>
            <a:pPr defTabSz="939363">
              <a:defRPr/>
            </a:pPr>
            <a:endParaRPr lang="en-US" dirty="0"/>
          </a:p>
          <a:p>
            <a:pPr defTabSz="939363">
              <a:defRPr/>
            </a:pPr>
            <a:r>
              <a:rPr lang="en-US" dirty="0"/>
              <a:t>The Interactive Viewer provides broad coverages of land types for the state.</a:t>
            </a:r>
          </a:p>
          <a:p>
            <a:endParaRPr lang="en-US" dirty="0"/>
          </a:p>
          <a:p>
            <a:r>
              <a:rPr lang="en-US" dirty="0"/>
              <a:t>The legend of this graphic of Kentucky lists all of the possible land cover types: </a:t>
            </a:r>
          </a:p>
          <a:p>
            <a:r>
              <a:rPr lang="en-US" dirty="0"/>
              <a:t>Wetlands</a:t>
            </a:r>
          </a:p>
          <a:p>
            <a:r>
              <a:rPr lang="en-US" dirty="0"/>
              <a:t>Crops – more in Western Kentucky</a:t>
            </a:r>
          </a:p>
          <a:p>
            <a:r>
              <a:rPr lang="en-US" dirty="0"/>
              <a:t>Pasture/Hay – more in Central Kentucky</a:t>
            </a:r>
          </a:p>
          <a:p>
            <a:r>
              <a:rPr lang="en-US" dirty="0"/>
              <a:t>Grasslands</a:t>
            </a:r>
          </a:p>
          <a:p>
            <a:r>
              <a:rPr lang="en-US" dirty="0"/>
              <a:t>Forests – more in Eastern Kentucky</a:t>
            </a:r>
          </a:p>
          <a:p>
            <a:r>
              <a:rPr lang="en-US" dirty="0"/>
              <a:t>Barren Land</a:t>
            </a:r>
          </a:p>
          <a:p>
            <a:r>
              <a:rPr lang="en-US" dirty="0"/>
              <a:t>Developed Land (low, medium, high intensity in red)</a:t>
            </a:r>
          </a:p>
          <a:p>
            <a:endParaRPr lang="en-US" dirty="0"/>
          </a:p>
          <a:p>
            <a:r>
              <a:rPr lang="en-US" dirty="0"/>
              <a:t>This viewer is helpful, but the data is also incorporated in the </a:t>
            </a:r>
            <a:r>
              <a:rPr lang="en-US" dirty="0" err="1"/>
              <a:t>WikiWatershed</a:t>
            </a:r>
            <a:r>
              <a:rPr lang="en-US" dirty="0"/>
              <a:t> tool, which we will discuss next. </a:t>
            </a:r>
          </a:p>
        </p:txBody>
      </p:sp>
      <p:sp>
        <p:nvSpPr>
          <p:cNvPr id="4" name="Slide Number Placeholder 3"/>
          <p:cNvSpPr>
            <a:spLocks noGrp="1"/>
          </p:cNvSpPr>
          <p:nvPr>
            <p:ph type="sldNum" sz="quarter" idx="5"/>
          </p:nvPr>
        </p:nvSpPr>
        <p:spPr/>
        <p:txBody>
          <a:bodyPr/>
          <a:lstStyle/>
          <a:p>
            <a:pPr defTabSz="939363">
              <a:defRPr/>
            </a:pPr>
            <a:fld id="{707C83C5-838A-48F7-80BA-617BB82D1CD9}" type="slidenum">
              <a:rPr lang="en-US">
                <a:solidFill>
                  <a:prstClr val="black"/>
                </a:solidFill>
                <a:latin typeface="Calibri" panose="020F0502020204030204"/>
              </a:rPr>
              <a:pPr defTabSz="939363">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379696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pPr fontAlgn="base"/>
            <a:r>
              <a:rPr lang="en-US" i="1" dirty="0" err="1"/>
              <a:t>WikiWatershed</a:t>
            </a:r>
            <a:r>
              <a:rPr lang="en-US" i="1" dirty="0"/>
              <a:t> or Model My Watershed</a:t>
            </a:r>
            <a:r>
              <a:rPr lang="en-US" dirty="0"/>
              <a:t> is a watershed-modeling web app that enables citizens, conservation practitioners, municipal decision-makers, educators, and students to analyze land use and soil data in their watersheds.</a:t>
            </a:r>
          </a:p>
          <a:p>
            <a:pPr fontAlgn="base"/>
            <a:endParaRPr lang="en-US" dirty="0"/>
          </a:p>
          <a:p>
            <a:pPr fontAlgn="base"/>
            <a:r>
              <a:rPr lang="en-US" dirty="0"/>
              <a:t>During the following activity, we will walk through the tool visualizations for each of the characteristics listed here.</a:t>
            </a:r>
          </a:p>
          <a:p>
            <a:pPr fontAlgn="base"/>
            <a:endParaRPr lang="en-US" dirty="0"/>
          </a:p>
          <a:p>
            <a:pPr fontAlgn="base"/>
            <a:r>
              <a:rPr lang="en-US" dirty="0" err="1"/>
              <a:t>WikiWatershed</a:t>
            </a:r>
            <a:r>
              <a:rPr lang="en-US" dirty="0"/>
              <a:t> also allows users to:</a:t>
            </a:r>
          </a:p>
          <a:p>
            <a:pPr fontAlgn="base"/>
            <a:endParaRPr lang="en-US" dirty="0"/>
          </a:p>
          <a:p>
            <a:pPr marL="176131" indent="-176131" fontAlgn="base">
              <a:buFontTx/>
              <a:buChar char="-"/>
            </a:pPr>
            <a:r>
              <a:rPr lang="en-US" dirty="0"/>
              <a:t>Model stormwater runoff and water-quality impacts using professional-grade models</a:t>
            </a:r>
          </a:p>
          <a:p>
            <a:pPr marL="176131" indent="-176131" fontAlgn="base">
              <a:buFontTx/>
              <a:buChar char="-"/>
            </a:pPr>
            <a:endParaRPr lang="en-US" dirty="0"/>
          </a:p>
          <a:p>
            <a:pPr marL="176131" indent="-176131" fontAlgn="base">
              <a:buFontTx/>
              <a:buChar char="-"/>
            </a:pPr>
            <a:r>
              <a:rPr lang="en-US" dirty="0"/>
              <a:t>Compare how different conservation or development scenarios could modify runoff and water quality</a:t>
            </a:r>
          </a:p>
          <a:p>
            <a:pPr marL="176131" indent="-176131" fontAlgn="base">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pPr defTabSz="939363">
              <a:defRPr/>
            </a:pPr>
            <a:fld id="{707C83C5-838A-48F7-80BA-617BB82D1CD9}" type="slidenum">
              <a:rPr lang="en-US">
                <a:solidFill>
                  <a:prstClr val="black"/>
                </a:solidFill>
                <a:latin typeface="Calibri" panose="020F0502020204030204"/>
              </a:rPr>
              <a:pPr defTabSz="939363">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3992252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714375"/>
            <a:ext cx="4213225" cy="3159125"/>
          </a:xfrm>
        </p:spPr>
      </p:sp>
      <p:sp>
        <p:nvSpPr>
          <p:cNvPr id="3" name="Notes Placeholder 2"/>
          <p:cNvSpPr>
            <a:spLocks noGrp="1"/>
          </p:cNvSpPr>
          <p:nvPr>
            <p:ph type="body" idx="1"/>
          </p:nvPr>
        </p:nvSpPr>
        <p:spPr/>
        <p:txBody>
          <a:bodyPr/>
          <a:lstStyle/>
          <a:p>
            <a:r>
              <a:rPr lang="en-US" dirty="0"/>
              <a:t>In the watershed planning process, we are focusing on step c of the “a through </a:t>
            </a:r>
            <a:r>
              <a:rPr lang="en-US" dirty="0" err="1"/>
              <a:t>i</a:t>
            </a:r>
            <a:r>
              <a:rPr lang="en-US" dirty="0"/>
              <a:t>” watershed planning criteria outlined by the USEPA.</a:t>
            </a:r>
          </a:p>
          <a:p>
            <a:endParaRPr lang="en-US" dirty="0"/>
          </a:p>
          <a:p>
            <a:pPr marL="176131" indent="-176131">
              <a:buFontTx/>
              <a:buChar char="-"/>
            </a:pPr>
            <a:r>
              <a:rPr lang="en-US" dirty="0"/>
              <a:t>Describe management measures and targeted critical areas</a:t>
            </a:r>
          </a:p>
          <a:p>
            <a:pPr marL="176131" indent="-176131">
              <a:buFontTx/>
              <a:buChar char="-"/>
            </a:pPr>
            <a:endParaRPr lang="en-US" dirty="0"/>
          </a:p>
          <a:p>
            <a:r>
              <a:rPr lang="en-US" dirty="0"/>
              <a:t>Once BMPs are identified for the critical areas, you can begin to develop the following planning details—estimates of technical and financial assistance needed, information and education components, a project schedule and interim milestones.</a:t>
            </a:r>
          </a:p>
          <a:p>
            <a:endParaRPr lang="en-US" dirty="0"/>
          </a:p>
        </p:txBody>
      </p:sp>
      <p:sp>
        <p:nvSpPr>
          <p:cNvPr id="4" name="Slide Number Placeholder 3"/>
          <p:cNvSpPr>
            <a:spLocks noGrp="1"/>
          </p:cNvSpPr>
          <p:nvPr>
            <p:ph type="sldNum" sz="quarter" idx="5"/>
          </p:nvPr>
        </p:nvSpPr>
        <p:spPr/>
        <p:txBody>
          <a:bodyPr/>
          <a:lstStyle/>
          <a:p>
            <a:pPr defTabSz="939363">
              <a:defRPr/>
            </a:pPr>
            <a:fld id="{3C54A900-AEAD-40D7-A06B-2BEA5DC5B694}" type="slidenum">
              <a:rPr lang="en-US">
                <a:solidFill>
                  <a:prstClr val="black"/>
                </a:solidFill>
                <a:latin typeface="Calibri" panose="020F0502020204030204"/>
              </a:rPr>
              <a:pPr defTabSz="939363">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44938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pPr defTabSz="939363">
              <a:defRPr/>
            </a:pPr>
            <a:r>
              <a:rPr lang="en-US" dirty="0"/>
              <a:t>As we have learned, many factors influence water quality as it moves through a watershed.  </a:t>
            </a:r>
          </a:p>
          <a:p>
            <a:endParaRPr lang="en-US" dirty="0"/>
          </a:p>
          <a:p>
            <a:r>
              <a:rPr lang="en-US" dirty="0"/>
              <a:t>It is affected by two basic categories of factors: </a:t>
            </a:r>
          </a:p>
          <a:p>
            <a:endParaRPr lang="en-US" dirty="0"/>
          </a:p>
          <a:p>
            <a:pPr marL="234841" indent="-234841">
              <a:buAutoNum type="arabicParenR"/>
            </a:pPr>
            <a:r>
              <a:rPr lang="en-US" b="1" dirty="0"/>
              <a:t>The water itself</a:t>
            </a:r>
            <a:r>
              <a:rPr lang="en-US" dirty="0"/>
              <a:t>—which is influenced by the climate and weather, as well as the </a:t>
            </a:r>
            <a:r>
              <a:rPr lang="en-US" u="sng" dirty="0"/>
              <a:t>hydrology</a:t>
            </a:r>
            <a:r>
              <a:rPr lang="en-US" dirty="0"/>
              <a:t> (properties, distribution, and circulation of water on and below the earth's surface and in the atmosphere) and </a:t>
            </a:r>
            <a:r>
              <a:rPr lang="en-US" u="sng" dirty="0"/>
              <a:t>hydraulics</a:t>
            </a:r>
            <a:r>
              <a:rPr lang="en-US" dirty="0"/>
              <a:t> (how the water flows within the stream channel).  </a:t>
            </a:r>
          </a:p>
          <a:p>
            <a:pPr marL="234841" indent="-234841">
              <a:buAutoNum type="arabicParenR"/>
            </a:pPr>
            <a:r>
              <a:rPr lang="en-US" b="1" dirty="0"/>
              <a:t>Environmental influences </a:t>
            </a:r>
            <a:r>
              <a:rPr lang="en-US" dirty="0"/>
              <a:t>– Relate to the physical setting which the water flows over and under and through and is being discharged into.  This is affected by the </a:t>
            </a:r>
            <a:r>
              <a:rPr lang="en-US" u="sng" dirty="0"/>
              <a:t>geomorphology</a:t>
            </a:r>
            <a:r>
              <a:rPr lang="en-US" dirty="0"/>
              <a:t> of the area (physical features of the earth’s geology), the </a:t>
            </a:r>
            <a:r>
              <a:rPr lang="en-US" u="sng" dirty="0"/>
              <a:t>land use</a:t>
            </a:r>
            <a:r>
              <a:rPr lang="en-US" dirty="0"/>
              <a:t> of the area, as well as the </a:t>
            </a:r>
            <a:r>
              <a:rPr lang="en-US" u="sng" dirty="0"/>
              <a:t>vegetation and organisms </a:t>
            </a:r>
            <a:r>
              <a:rPr lang="en-US" dirty="0"/>
              <a:t>that are in a watershed and its waterbodies.</a:t>
            </a:r>
          </a:p>
          <a:p>
            <a:pPr marL="234841" indent="-234841">
              <a:buAutoNum type="arabicParenR"/>
            </a:pPr>
            <a:endParaRPr lang="en-US" dirty="0"/>
          </a:p>
          <a:p>
            <a:pPr defTabSz="939363">
              <a:defRPr/>
            </a:pPr>
            <a:r>
              <a:rPr lang="en-US" dirty="0"/>
              <a:t>These topics were covered in more depth in Module 2.</a:t>
            </a:r>
          </a:p>
          <a:p>
            <a:pPr marL="234841" indent="-234841">
              <a:buAutoNum type="arabicParenR"/>
            </a:pPr>
            <a:endParaRPr lang="en-US" dirty="0"/>
          </a:p>
          <a:p>
            <a:r>
              <a:rPr lang="en-US" dirty="0"/>
              <a:t>In this module, we will be focusing on the environmental contributions of land use.</a:t>
            </a:r>
          </a:p>
          <a:p>
            <a:endParaRPr lang="en-US" dirty="0"/>
          </a:p>
          <a:p>
            <a:r>
              <a:rPr lang="en-US" dirty="0"/>
              <a:t>The graphic provides a simplified illustration of some of the pollutants that could be located in your watershed based on the types of land uses.</a:t>
            </a:r>
          </a:p>
          <a:p>
            <a:endParaRPr lang="en-US" dirty="0"/>
          </a:p>
          <a:p>
            <a:r>
              <a:rPr lang="en-US" dirty="0"/>
              <a:t>Factory wastes are likely to be piped point sources with associated permits, but the others are mainly nonpoint sources with only voluntary means of controlling them.</a:t>
            </a: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7E1573F1-F95D-403A-A47C-A1143ABC9F0B}" type="slidenum">
              <a:rPr lang="en-US" smtClean="0"/>
              <a:t>4</a:t>
            </a:fld>
            <a:endParaRPr lang="en-US"/>
          </a:p>
        </p:txBody>
      </p:sp>
    </p:spTree>
    <p:extLst>
      <p:ext uri="{BB962C8B-B14F-4D97-AF65-F5344CB8AC3E}">
        <p14:creationId xmlns:p14="http://schemas.microsoft.com/office/powerpoint/2010/main" val="3956739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dirty="0"/>
              <a:t>In Module 3, we discussed how you calculate an existing pollutant load and compare it to a water quality standard or benchmark—shown by the red line for healthy stream conditions.</a:t>
            </a:r>
          </a:p>
          <a:p>
            <a:endParaRPr lang="en-US" dirty="0"/>
          </a:p>
          <a:p>
            <a:r>
              <a:rPr lang="en-US" dirty="0"/>
              <a:t>If the pollutant load is greater than this standard, you can determine how much the level needs to be reduced to achieve the criteria of a healthy stream or other waterbody type.</a:t>
            </a:r>
          </a:p>
        </p:txBody>
      </p:sp>
      <p:sp>
        <p:nvSpPr>
          <p:cNvPr id="4" name="Slide Number Placeholder 3"/>
          <p:cNvSpPr>
            <a:spLocks noGrp="1"/>
          </p:cNvSpPr>
          <p:nvPr>
            <p:ph type="sldNum" sz="quarter" idx="10"/>
          </p:nvPr>
        </p:nvSpPr>
        <p:spPr/>
        <p:txBody>
          <a:bodyPr/>
          <a:lstStyle/>
          <a:p>
            <a:pPr defTabSz="469682">
              <a:defRPr/>
            </a:pPr>
            <a:fld id="{7E1573F1-F95D-403A-A47C-A1143ABC9F0B}" type="slidenum">
              <a:rPr lang="en-US">
                <a:solidFill>
                  <a:prstClr val="black"/>
                </a:solidFill>
                <a:latin typeface="Calibri" panose="020F0502020204030204"/>
              </a:rPr>
              <a:pPr defTabSz="469682">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884706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814388"/>
            <a:ext cx="4213225" cy="3160712"/>
          </a:xfrm>
        </p:spPr>
      </p:sp>
      <p:sp>
        <p:nvSpPr>
          <p:cNvPr id="3" name="Notes Placeholder 2"/>
          <p:cNvSpPr>
            <a:spLocks noGrp="1"/>
          </p:cNvSpPr>
          <p:nvPr>
            <p:ph type="body" idx="1"/>
          </p:nvPr>
        </p:nvSpPr>
        <p:spPr/>
        <p:txBody>
          <a:bodyPr/>
          <a:lstStyle/>
          <a:p>
            <a:r>
              <a:rPr lang="en-US" dirty="0"/>
              <a:t>To assist with this process, we talked about calculating pollutant loads and yields using these equations.</a:t>
            </a:r>
          </a:p>
          <a:p>
            <a:endParaRPr lang="en-US" b="1" dirty="0"/>
          </a:p>
          <a:p>
            <a:pPr defTabSz="939363">
              <a:defRPr/>
            </a:pPr>
            <a:r>
              <a:rPr lang="en-US" b="1" dirty="0"/>
              <a:t>Loads refer </a:t>
            </a:r>
            <a:r>
              <a:rPr lang="en-US" b="0" dirty="0"/>
              <a:t>to pollutant measurements </a:t>
            </a:r>
            <a:r>
              <a:rPr lang="en-US" b="1" u="sng" dirty="0"/>
              <a:t>at a specific point </a:t>
            </a:r>
            <a:r>
              <a:rPr lang="en-US" dirty="0"/>
              <a:t>and </a:t>
            </a:r>
            <a:r>
              <a:rPr lang="en-US" b="1" dirty="0"/>
              <a:t>yields </a:t>
            </a:r>
            <a:r>
              <a:rPr lang="en-US" b="0" dirty="0"/>
              <a:t>refer to pollutant amounts contributed </a:t>
            </a:r>
            <a:r>
              <a:rPr lang="en-US" b="1" u="sng" dirty="0"/>
              <a:t>by a land area</a:t>
            </a:r>
            <a:r>
              <a:rPr lang="en-US" b="1" dirty="0"/>
              <a:t>.</a:t>
            </a:r>
          </a:p>
          <a:p>
            <a:pPr defTabSz="939363">
              <a:defRPr/>
            </a:pPr>
            <a:r>
              <a:rPr lang="en-US" b="1" dirty="0"/>
              <a:t>Loads = mass/time and Yields = mass/time/area</a:t>
            </a:r>
          </a:p>
          <a:p>
            <a:endParaRPr lang="en-US" dirty="0"/>
          </a:p>
          <a:p>
            <a:r>
              <a:rPr lang="en-US" dirty="0"/>
              <a:t>Since the yield is determined by dividing the total load by area, it accounts for that area’s land runoff sources.</a:t>
            </a:r>
          </a:p>
          <a:p>
            <a:endParaRPr lang="en-US" sz="1000" dirty="0"/>
          </a:p>
          <a:p>
            <a:endParaRPr lang="en-US" sz="1000" dirty="0"/>
          </a:p>
          <a:p>
            <a:endParaRPr lang="en-US" sz="1000" dirty="0"/>
          </a:p>
          <a:p>
            <a:pPr defTabSz="939363">
              <a:defRPr/>
            </a:pPr>
            <a:endParaRPr lang="en-US" sz="1000" dirty="0"/>
          </a:p>
          <a:p>
            <a:pPr defTabSz="939363">
              <a:defRPr/>
            </a:pPr>
            <a:endParaRPr lang="en-US" sz="1000" dirty="0"/>
          </a:p>
          <a:p>
            <a:endParaRPr lang="en-US" sz="1000" dirty="0"/>
          </a:p>
        </p:txBody>
      </p:sp>
      <p:sp>
        <p:nvSpPr>
          <p:cNvPr id="4" name="Slide Number Placeholder 3"/>
          <p:cNvSpPr>
            <a:spLocks noGrp="1"/>
          </p:cNvSpPr>
          <p:nvPr>
            <p:ph type="sldNum" sz="quarter" idx="10"/>
          </p:nvPr>
        </p:nvSpPr>
        <p:spPr/>
        <p:txBody>
          <a:bodyPr/>
          <a:lstStyle/>
          <a:p>
            <a:pPr defTabSz="469682">
              <a:defRPr/>
            </a:pPr>
            <a:fld id="{7E1573F1-F95D-403A-A47C-A1143ABC9F0B}" type="slidenum">
              <a:rPr lang="en-US">
                <a:solidFill>
                  <a:prstClr val="black"/>
                </a:solidFill>
                <a:latin typeface="Calibri" panose="020F0502020204030204"/>
              </a:rPr>
              <a:pPr defTabSz="469682">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4262345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 also talked about assessing incremental and total loads.  Here is a visual of a watershed that illustrates these concepts.</a:t>
            </a:r>
          </a:p>
          <a:p>
            <a:endParaRPr lang="en-US" b="1" dirty="0"/>
          </a:p>
          <a:p>
            <a:r>
              <a:rPr lang="en-US" b="1" dirty="0"/>
              <a:t>What is the incremental load of Total Nitrogen of the </a:t>
            </a:r>
            <a:r>
              <a:rPr lang="en-US" b="1" dirty="0" err="1"/>
              <a:t>subwatershed</a:t>
            </a:r>
            <a:r>
              <a:rPr lang="en-US" b="1" dirty="0"/>
              <a:t>? </a:t>
            </a:r>
            <a:r>
              <a:rPr lang="en-US" dirty="0"/>
              <a:t>12,000 </a:t>
            </a:r>
            <a:r>
              <a:rPr lang="en-US" dirty="0" err="1"/>
              <a:t>lbs</a:t>
            </a:r>
            <a:r>
              <a:rPr lang="en-US" dirty="0"/>
              <a:t> for the </a:t>
            </a:r>
            <a:r>
              <a:rPr lang="en-US" dirty="0" err="1"/>
              <a:t>subwatershed</a:t>
            </a:r>
            <a:r>
              <a:rPr lang="en-US" dirty="0"/>
              <a:t> in green</a:t>
            </a:r>
          </a:p>
          <a:p>
            <a:endParaRPr lang="en-US" dirty="0"/>
          </a:p>
          <a:p>
            <a:r>
              <a:rPr lang="en-US" b="1" dirty="0"/>
              <a:t>And, the total load for the entire watershed?  </a:t>
            </a:r>
            <a:r>
              <a:rPr lang="en-US" dirty="0"/>
              <a:t>22,000 </a:t>
            </a:r>
            <a:r>
              <a:rPr lang="en-US" dirty="0" err="1"/>
              <a:t>lbs</a:t>
            </a:r>
            <a:r>
              <a:rPr lang="en-US" dirty="0"/>
              <a:t> of the entire watershed, including the </a:t>
            </a:r>
            <a:r>
              <a:rPr lang="en-US" dirty="0" err="1"/>
              <a:t>subwatershed</a:t>
            </a:r>
            <a:r>
              <a:rPr lang="en-US" dirty="0"/>
              <a:t> colored in green</a:t>
            </a:r>
          </a:p>
        </p:txBody>
      </p:sp>
      <p:sp>
        <p:nvSpPr>
          <p:cNvPr id="4" name="Slide Number Placeholder 3"/>
          <p:cNvSpPr>
            <a:spLocks noGrp="1"/>
          </p:cNvSpPr>
          <p:nvPr>
            <p:ph type="sldNum" sz="quarter" idx="5"/>
          </p:nvPr>
        </p:nvSpPr>
        <p:spPr/>
        <p:txBody>
          <a:bodyPr/>
          <a:lstStyle/>
          <a:p>
            <a:fld id="{7E1573F1-F95D-403A-A47C-A1143ABC9F0B}" type="slidenum">
              <a:rPr lang="en-US" smtClean="0"/>
              <a:t>7</a:t>
            </a:fld>
            <a:endParaRPr lang="en-US"/>
          </a:p>
        </p:txBody>
      </p:sp>
    </p:spTree>
    <p:extLst>
      <p:ext uri="{BB962C8B-B14F-4D97-AF65-F5344CB8AC3E}">
        <p14:creationId xmlns:p14="http://schemas.microsoft.com/office/powerpoint/2010/main" val="3171331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714375"/>
            <a:ext cx="4213225" cy="3159125"/>
          </a:xfrm>
        </p:spPr>
      </p:sp>
      <p:sp>
        <p:nvSpPr>
          <p:cNvPr id="3" name="Notes Placeholder 2"/>
          <p:cNvSpPr>
            <a:spLocks noGrp="1"/>
          </p:cNvSpPr>
          <p:nvPr>
            <p:ph type="body" idx="1"/>
          </p:nvPr>
        </p:nvSpPr>
        <p:spPr/>
        <p:txBody>
          <a:bodyPr/>
          <a:lstStyle/>
          <a:p>
            <a:pPr defTabSz="939363">
              <a:defRPr/>
            </a:pPr>
            <a:r>
              <a:rPr lang="en-US" dirty="0"/>
              <a:t>Since </a:t>
            </a:r>
            <a:r>
              <a:rPr lang="en-US" dirty="0" err="1"/>
              <a:t>subwatershed</a:t>
            </a:r>
            <a:r>
              <a:rPr lang="en-US" dirty="0"/>
              <a:t> areas can contribute varying levels of the overall pollutant load, it is helpful to know their incremental yields for prioritizing management practices where pollutant reductions can be greatest.</a:t>
            </a:r>
          </a:p>
          <a:p>
            <a:endParaRPr lang="en-US" u="none" dirty="0"/>
          </a:p>
          <a:p>
            <a:r>
              <a:rPr lang="en-US" u="none" dirty="0"/>
              <a:t>Using our previous example, you can calculate yields for the </a:t>
            </a:r>
            <a:r>
              <a:rPr lang="en-US" u="none" dirty="0" err="1"/>
              <a:t>subwatershed</a:t>
            </a:r>
            <a:r>
              <a:rPr lang="en-US" u="none" dirty="0"/>
              <a:t> in green and for the total watershed area.</a:t>
            </a:r>
          </a:p>
          <a:p>
            <a:endParaRPr lang="en-US" u="none" dirty="0"/>
          </a:p>
          <a:p>
            <a:r>
              <a:rPr lang="en-US" dirty="0"/>
              <a:t>The </a:t>
            </a:r>
            <a:r>
              <a:rPr lang="en-US" dirty="0" err="1"/>
              <a:t>subwatershed</a:t>
            </a:r>
            <a:r>
              <a:rPr lang="en-US" dirty="0"/>
              <a:t> contributes 6,000 </a:t>
            </a:r>
            <a:r>
              <a:rPr lang="en-US" dirty="0" err="1"/>
              <a:t>lbs</a:t>
            </a:r>
            <a:r>
              <a:rPr lang="en-US" dirty="0"/>
              <a:t> of Total Nitrogen per square mile, whereas the overall watershed contribution is only 2,750 </a:t>
            </a:r>
            <a:r>
              <a:rPr lang="en-US" dirty="0" err="1"/>
              <a:t>lbs</a:t>
            </a:r>
            <a:r>
              <a:rPr lang="en-US" dirty="0"/>
              <a:t> per square mile.</a:t>
            </a:r>
          </a:p>
          <a:p>
            <a:endParaRPr lang="en-US" dirty="0"/>
          </a:p>
          <a:p>
            <a:r>
              <a:rPr lang="en-US" dirty="0"/>
              <a:t>It appears that the </a:t>
            </a:r>
            <a:r>
              <a:rPr lang="en-US" dirty="0" err="1"/>
              <a:t>subwatershed</a:t>
            </a:r>
            <a:r>
              <a:rPr lang="en-US" dirty="0"/>
              <a:t> is contributing a higher yield than the overall watershed, so this may be a good area to address first.  It is also a headwater </a:t>
            </a:r>
            <a:r>
              <a:rPr lang="en-US" dirty="0" err="1"/>
              <a:t>subwatershed</a:t>
            </a:r>
            <a:r>
              <a:rPr lang="en-US" dirty="0"/>
              <a:t>, so improvements may translate to downstream water quality improvement.</a:t>
            </a:r>
          </a:p>
          <a:p>
            <a:endParaRPr lang="en-US" sz="1000" dirty="0"/>
          </a:p>
          <a:p>
            <a:endParaRPr lang="en-US" sz="1000" dirty="0"/>
          </a:p>
        </p:txBody>
      </p:sp>
      <p:sp>
        <p:nvSpPr>
          <p:cNvPr id="4" name="Slide Number Placeholder 3"/>
          <p:cNvSpPr>
            <a:spLocks noGrp="1"/>
          </p:cNvSpPr>
          <p:nvPr>
            <p:ph type="sldNum" sz="quarter" idx="10"/>
          </p:nvPr>
        </p:nvSpPr>
        <p:spPr/>
        <p:txBody>
          <a:bodyPr/>
          <a:lstStyle/>
          <a:p>
            <a:pPr defTabSz="469682">
              <a:defRPr/>
            </a:pPr>
            <a:fld id="{7E1573F1-F95D-403A-A47C-A1143ABC9F0B}" type="slidenum">
              <a:rPr lang="en-US">
                <a:solidFill>
                  <a:prstClr val="black"/>
                </a:solidFill>
                <a:latin typeface="Calibri" panose="020F0502020204030204"/>
              </a:rPr>
              <a:pPr defTabSz="469682">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912423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selecting BMPs, then you should ideally have a map of your watershed with load reductions that are necessary from each </a:t>
            </a:r>
            <a:r>
              <a:rPr lang="en-US" dirty="0" err="1"/>
              <a:t>subwatershed</a:t>
            </a:r>
            <a:r>
              <a:rPr lang="en-US" dirty="0"/>
              <a:t> area, as this example from the Clarks Run Watershed in Boyle County shows.</a:t>
            </a:r>
          </a:p>
          <a:p>
            <a:endParaRPr lang="en-US" dirty="0"/>
          </a:p>
          <a:p>
            <a:r>
              <a:rPr lang="en-US" dirty="0"/>
              <a:t>The map provides needed pollutant reductions of Nitrogen, Human E. coli and Cattle E coli for each of the contributing </a:t>
            </a:r>
            <a:r>
              <a:rPr lang="en-US" dirty="0" err="1"/>
              <a:t>subwatersheds</a:t>
            </a:r>
            <a:r>
              <a:rPr lang="en-US" dirty="0"/>
              <a:t>.  This information has been very helpful in developing and prioritizing BMPs for implementation.</a:t>
            </a:r>
          </a:p>
          <a:p>
            <a:endParaRPr lang="en-US" dirty="0"/>
          </a:p>
          <a:p>
            <a:r>
              <a:rPr lang="en-US" dirty="0"/>
              <a:t>For instance, the implementation activities have included septic system repairs and replacements.  Coordinators of this program can refer to the Human E. coli reductions needed in each of the </a:t>
            </a:r>
            <a:r>
              <a:rPr lang="en-US" dirty="0" err="1"/>
              <a:t>subwatersheds</a:t>
            </a:r>
            <a:r>
              <a:rPr lang="en-US" dirty="0"/>
              <a:t> to prioritize homeowner applications.  </a:t>
            </a:r>
            <a:r>
              <a:rPr lang="en-US" b="1" dirty="0"/>
              <a:t>Where do you think they should focus?</a:t>
            </a:r>
          </a:p>
          <a:p>
            <a:endParaRPr lang="en-US" dirty="0"/>
          </a:p>
          <a:p>
            <a:r>
              <a:rPr lang="en-US" b="1" dirty="0"/>
              <a:t>Stanford Road – 45.5 trillion CFU/year</a:t>
            </a:r>
          </a:p>
          <a:p>
            <a:r>
              <a:rPr lang="en-US" b="1" dirty="0"/>
              <a:t>South 2</a:t>
            </a:r>
            <a:r>
              <a:rPr lang="en-US" b="1" baseline="30000" dirty="0"/>
              <a:t>nd</a:t>
            </a:r>
            <a:r>
              <a:rPr lang="en-US" b="1" dirty="0"/>
              <a:t> Street – 28.8 trillion CFU/year</a:t>
            </a:r>
          </a:p>
          <a:p>
            <a:r>
              <a:rPr lang="en-US" dirty="0"/>
              <a:t>US127 Bypass – 0.2 trillion</a:t>
            </a:r>
          </a:p>
          <a:p>
            <a:r>
              <a:rPr lang="en-US" dirty="0"/>
              <a:t>Corporate Drive – 2.6 trillion</a:t>
            </a:r>
          </a:p>
          <a:p>
            <a:r>
              <a:rPr lang="en-US" b="1" dirty="0"/>
              <a:t>Balls Branch West – 27.8 trillion</a:t>
            </a:r>
          </a:p>
          <a:p>
            <a:r>
              <a:rPr lang="en-US" dirty="0"/>
              <a:t>Balls Branch Mouth – 10.9 trillion</a:t>
            </a:r>
          </a:p>
          <a:p>
            <a:r>
              <a:rPr lang="en-US" dirty="0"/>
              <a:t>KY52 – 3.3 trillion</a:t>
            </a:r>
          </a:p>
        </p:txBody>
      </p:sp>
      <p:sp>
        <p:nvSpPr>
          <p:cNvPr id="4" name="Slide Number Placeholder 3"/>
          <p:cNvSpPr>
            <a:spLocks noGrp="1"/>
          </p:cNvSpPr>
          <p:nvPr>
            <p:ph type="sldNum" sz="quarter" idx="5"/>
          </p:nvPr>
        </p:nvSpPr>
        <p:spPr/>
        <p:txBody>
          <a:bodyPr/>
          <a:lstStyle/>
          <a:p>
            <a:fld id="{7E1573F1-F95D-403A-A47C-A1143ABC9F0B}" type="slidenum">
              <a:rPr lang="en-US" smtClean="0"/>
              <a:t>9</a:t>
            </a:fld>
            <a:endParaRPr lang="en-US"/>
          </a:p>
        </p:txBody>
      </p:sp>
    </p:spTree>
    <p:extLst>
      <p:ext uri="{BB962C8B-B14F-4D97-AF65-F5344CB8AC3E}">
        <p14:creationId xmlns:p14="http://schemas.microsoft.com/office/powerpoint/2010/main" val="4078441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gi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34" name="Picture 10" descr="River 3D: catchment River 3D: catchment symbol,vector,illustration,diagram,template,base,ecosystem,aquatic,freshwater,marine,mountains river,streams,creeks,springs,water,table"/>
          <p:cNvPicPr>
            <a:picLocks noChangeAspect="1" noChangeArrowheads="1"/>
          </p:cNvPicPr>
          <p:nvPr userDrawn="1"/>
        </p:nvPicPr>
        <p:blipFill>
          <a:blip r:embed="rId2">
            <a:extLst>
              <a:ext uri="{BEBA8EAE-BF5A-486C-A8C5-ECC9F3942E4B}">
                <a14:imgProps xmlns:a14="http://schemas.microsoft.com/office/drawing/2010/main">
                  <a14:imgLayer>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685800" y="1966823"/>
            <a:ext cx="7772400" cy="3750183"/>
          </a:xfrm>
          <a:prstGeom prst="rect">
            <a:avLst/>
          </a:prstGeom>
          <a:noFill/>
          <a:effectLst>
            <a:outerShdw blurRad="50800" dist="50800" dir="5400000" algn="ctr" rotWithShape="0">
              <a:schemeClr val="bg1"/>
            </a:outerShdw>
          </a:effectLst>
        </p:spPr>
      </p:pic>
      <p:sp>
        <p:nvSpPr>
          <p:cNvPr id="2" name="Title 1"/>
          <p:cNvSpPr>
            <a:spLocks noGrp="1"/>
          </p:cNvSpPr>
          <p:nvPr>
            <p:ph type="ctrTitle"/>
          </p:nvPr>
        </p:nvSpPr>
        <p:spPr>
          <a:xfrm>
            <a:off x="685800" y="2865442"/>
            <a:ext cx="7772400" cy="1470025"/>
          </a:xfrm>
        </p:spPr>
        <p:txBody>
          <a:bodyPr>
            <a:normAutofit/>
          </a:bodyPr>
          <a:lstStyle>
            <a:lvl1pPr>
              <a:defRPr sz="3000"/>
            </a:lvl1pPr>
          </a:lstStyle>
          <a:p>
            <a:r>
              <a:rPr lang="en-US" dirty="0"/>
              <a:t>Click to edit Master title style</a:t>
            </a:r>
          </a:p>
        </p:txBody>
      </p:sp>
      <p:sp>
        <p:nvSpPr>
          <p:cNvPr id="11" name="Subtitle 2"/>
          <p:cNvSpPr>
            <a:spLocks noGrp="1"/>
          </p:cNvSpPr>
          <p:nvPr>
            <p:ph type="subTitle" idx="1"/>
          </p:nvPr>
        </p:nvSpPr>
        <p:spPr>
          <a:xfrm>
            <a:off x="1372803" y="4610670"/>
            <a:ext cx="6400800" cy="1106334"/>
          </a:xfrm>
        </p:spPr>
        <p:txBody>
          <a:bodyPr/>
          <a:lstStyle>
            <a:lvl1pPr marL="0" indent="0" algn="ctr">
              <a:buNone/>
              <a:defRPr>
                <a:solidFill>
                  <a:schemeClr val="tx2"/>
                </a:solidFill>
              </a:defRPr>
            </a:lvl1pPr>
          </a:lstStyle>
          <a:p>
            <a:r>
              <a:rPr lang="en-US" dirty="0"/>
              <a:t>Click to edit Master subtitle style</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9746" y="287848"/>
            <a:ext cx="6929342" cy="1036673"/>
          </a:xfrm>
          <a:prstGeom prst="rect">
            <a:avLst/>
          </a:prstGeom>
        </p:spPr>
      </p:pic>
      <p:pic>
        <p:nvPicPr>
          <p:cNvPr id="1030" name="Picture 6" descr="Image result for KDOW logo"/>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88446" y="287848"/>
            <a:ext cx="1069754" cy="10652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PA logo"/>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355388" y="6129868"/>
            <a:ext cx="330415" cy="3271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685803" y="6193395"/>
            <a:ext cx="8248475" cy="173124"/>
          </a:xfrm>
          <a:prstGeom prst="rect">
            <a:avLst/>
          </a:prstGeom>
          <a:noFill/>
        </p:spPr>
        <p:txBody>
          <a:bodyPr wrap="square" rtlCol="0">
            <a:spAutoFit/>
          </a:bodyPr>
          <a:lstStyle/>
          <a:p>
            <a:r>
              <a:rPr lang="en-US" sz="525" dirty="0">
                <a:latin typeface="Avenir Next Regular"/>
              </a:rPr>
              <a:t>Watershed</a:t>
            </a:r>
            <a:r>
              <a:rPr lang="en-US" sz="525" baseline="0" dirty="0">
                <a:latin typeface="Avenir Next Regular"/>
              </a:rPr>
              <a:t> Academy Training Series was funded in part by a grant from the U.S. Environmental Protection Agency under §319(h) of the Clean Water Act through the Kentucky Division of Water to the Kentucky Water Resources Research Institute (Grant # PPG BG 00D21416).</a:t>
            </a:r>
            <a:endParaRPr lang="en-US" sz="525" dirty="0">
              <a:latin typeface="Avenir Next Regular"/>
            </a:endParaRPr>
          </a:p>
        </p:txBody>
      </p:sp>
      <p:sp>
        <p:nvSpPr>
          <p:cNvPr id="4" name="Rectangle 3"/>
          <p:cNvSpPr/>
          <p:nvPr userDrawn="1"/>
        </p:nvSpPr>
        <p:spPr>
          <a:xfrm>
            <a:off x="601913" y="5655119"/>
            <a:ext cx="2650655" cy="173124"/>
          </a:xfrm>
          <a:prstGeom prst="rect">
            <a:avLst/>
          </a:prstGeom>
          <a:noFill/>
        </p:spPr>
        <p:txBody>
          <a:bodyPr wrap="square" rtlCol="0">
            <a:spAutoFit/>
          </a:bodyPr>
          <a:lstStyle/>
          <a:p>
            <a:pPr lvl="0"/>
            <a:r>
              <a:rPr lang="en-US" sz="525" dirty="0">
                <a:latin typeface="Avenir Next Regular"/>
              </a:rPr>
              <a:t>Watershed image via</a:t>
            </a:r>
            <a:r>
              <a:rPr lang="en-US" sz="525" baseline="0" dirty="0">
                <a:latin typeface="Avenir Next Regular"/>
              </a:rPr>
              <a:t> </a:t>
            </a:r>
            <a:r>
              <a:rPr lang="en-US" sz="525" dirty="0">
                <a:latin typeface="Avenir Next Regular"/>
              </a:rPr>
              <a:t>http://ian.umces.edu</a:t>
            </a:r>
          </a:p>
        </p:txBody>
      </p:sp>
    </p:spTree>
    <p:extLst>
      <p:ext uri="{BB962C8B-B14F-4D97-AF65-F5344CB8AC3E}">
        <p14:creationId xmlns:p14="http://schemas.microsoft.com/office/powerpoint/2010/main" val="2452735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Standard-Slide-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612643"/>
            <a:ext cx="7772400" cy="1470025"/>
          </a:xfrm>
        </p:spPr>
        <p:txBody>
          <a:bodyPr>
            <a:normAutofit/>
          </a:bodyPr>
          <a:lstStyle>
            <a:lvl1pPr>
              <a:defRPr sz="3000">
                <a:solidFill>
                  <a:schemeClr val="bg1"/>
                </a:solidFill>
              </a:defRPr>
            </a:lvl1pPr>
          </a:lstStyle>
          <a:p>
            <a:r>
              <a:rPr lang="en-US"/>
              <a:t>Click to edit Master title style</a:t>
            </a:r>
            <a:endParaRPr lang="en-US" dirty="0"/>
          </a:p>
        </p:txBody>
      </p:sp>
      <p:sp>
        <p:nvSpPr>
          <p:cNvPr id="11" name="Subtitle 2"/>
          <p:cNvSpPr>
            <a:spLocks noGrp="1"/>
          </p:cNvSpPr>
          <p:nvPr>
            <p:ph type="subTitle" idx="1"/>
          </p:nvPr>
        </p:nvSpPr>
        <p:spPr>
          <a:xfrm>
            <a:off x="1371600" y="3279666"/>
            <a:ext cx="6400800" cy="1106334"/>
          </a:xfrm>
        </p:spPr>
        <p:txBody>
          <a:bodyPr/>
          <a:lstStyle>
            <a:lvl1pPr marL="0" indent="0" algn="ctr">
              <a:buNone/>
              <a:defRPr>
                <a:solidFill>
                  <a:schemeClr val="accent3"/>
                </a:solidFill>
              </a:defRPr>
            </a:lvl1pPr>
          </a:lstStyle>
          <a:p>
            <a:r>
              <a:rPr lang="en-US"/>
              <a:t>Click to edit Master subtitle style</a:t>
            </a:r>
            <a:endParaRPr lang="en-US" dirty="0"/>
          </a:p>
        </p:txBody>
      </p:sp>
    </p:spTree>
    <p:extLst>
      <p:ext uri="{BB962C8B-B14F-4D97-AF65-F5344CB8AC3E}">
        <p14:creationId xmlns:p14="http://schemas.microsoft.com/office/powerpoint/2010/main" val="296688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Standard-Slide-1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59095" y="274638"/>
            <a:ext cx="6927706"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0557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9899" y="274638"/>
            <a:ext cx="6956903"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8453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1" name="Picture 10"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2596" y="274638"/>
            <a:ext cx="6964203" cy="1143000"/>
          </a:xfrm>
        </p:spPr>
        <p:txBody>
          <a:bodyPr>
            <a:no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535113"/>
            <a:ext cx="4041775"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2345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6"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649607" y="274638"/>
            <a:ext cx="7037194" cy="1143000"/>
          </a:xfrm>
        </p:spPr>
        <p:txBody>
          <a:bodyPr>
            <a:noAutofit/>
          </a:bodyPr>
          <a:lstStyle>
            <a:lvl1pPr>
              <a:defRPr sz="2700"/>
            </a:lvl1pPr>
          </a:lstStyle>
          <a:p>
            <a:r>
              <a:rPr lang="en-US"/>
              <a:t>Click to edit Master title style</a:t>
            </a:r>
            <a:endParaRPr lang="en-US" dirty="0"/>
          </a:p>
        </p:txBody>
      </p:sp>
    </p:spTree>
    <p:extLst>
      <p:ext uri="{BB962C8B-B14F-4D97-AF65-F5344CB8AC3E}">
        <p14:creationId xmlns:p14="http://schemas.microsoft.com/office/powerpoint/2010/main" val="3931254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6564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2" y="1572272"/>
            <a:ext cx="3008313" cy="1162050"/>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2734322"/>
            <a:ext cx="3008313" cy="3391840"/>
          </a:xfrm>
        </p:spPr>
        <p:txBody>
          <a:bodyPr/>
          <a:lstStyle>
            <a:lvl1pPr marL="0" indent="0">
              <a:buNone/>
              <a:defRPr sz="1050">
                <a:solidFill>
                  <a:schemeClr val="tx2"/>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84932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solidFill>
                  <a:srgbClr val="0C377B"/>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3372311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09364" y="274638"/>
            <a:ext cx="6777435"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1909364" y="1600200"/>
            <a:ext cx="6777435" cy="4974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318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26647" y="274638"/>
            <a:ext cx="6820632"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987129" y="1600206"/>
            <a:ext cx="3196675"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86184" y="1600206"/>
            <a:ext cx="3200616"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93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1474" y="274638"/>
            <a:ext cx="8225327" cy="1143000"/>
          </a:xfrm>
        </p:spPr>
        <p:txBody>
          <a:bodyPr>
            <a:noAutofit/>
          </a:bodyPr>
          <a:lstStyle>
            <a:lvl1pPr algn="l">
              <a:defRPr sz="3000" baseline="0">
                <a:solidFill>
                  <a:srgbClr val="0032A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61475" y="1316053"/>
            <a:ext cx="8225327" cy="485401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grpSp>
        <p:nvGrpSpPr>
          <p:cNvPr id="4" name="Group 3"/>
          <p:cNvGrpSpPr/>
          <p:nvPr userDrawn="1"/>
        </p:nvGrpSpPr>
        <p:grpSpPr>
          <a:xfrm>
            <a:off x="0" y="6364492"/>
            <a:ext cx="9144000" cy="486561"/>
            <a:chOff x="0" y="6364486"/>
            <a:chExt cx="9144000" cy="486561"/>
          </a:xfrm>
        </p:grpSpPr>
        <p:grpSp>
          <p:nvGrpSpPr>
            <p:cNvPr id="9" name="Group 8"/>
            <p:cNvGrpSpPr/>
            <p:nvPr userDrawn="1"/>
          </p:nvGrpSpPr>
          <p:grpSpPr>
            <a:xfrm>
              <a:off x="0" y="6364486"/>
              <a:ext cx="9144000" cy="486561"/>
              <a:chOff x="0" y="6364486"/>
              <a:chExt cx="9144000" cy="486561"/>
            </a:xfrm>
          </p:grpSpPr>
          <p:sp>
            <p:nvSpPr>
              <p:cNvPr id="8" name="Rectangle 7"/>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0" name="TextBox 9"/>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grpSp>
    </p:spTree>
    <p:extLst>
      <p:ext uri="{BB962C8B-B14F-4D97-AF65-F5344CB8AC3E}">
        <p14:creationId xmlns:p14="http://schemas.microsoft.com/office/powerpoint/2010/main" val="2215464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10" name="Picture 9"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61205" y="274638"/>
            <a:ext cx="6725596" cy="1143000"/>
          </a:xfrm>
        </p:spPr>
        <p:txBody>
          <a:bodyPr>
            <a:no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943923" y="1535113"/>
            <a:ext cx="3192800"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1943926" y="2174875"/>
            <a:ext cx="3192799"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86184" y="1535113"/>
            <a:ext cx="3200616"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5486184" y="2174875"/>
            <a:ext cx="320061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3064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6" name="Picture 5"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35286" y="274638"/>
            <a:ext cx="6946286" cy="1143000"/>
          </a:xfrm>
        </p:spPr>
        <p:txBody>
          <a:bodyPr>
            <a:noAutofit/>
          </a:bodyPr>
          <a:lstStyle>
            <a:lvl1pPr>
              <a:defRPr sz="2700"/>
            </a:lvl1pPr>
          </a:lstStyle>
          <a:p>
            <a:r>
              <a:rPr lang="en-US"/>
              <a:t>Click to edit Master title style</a:t>
            </a:r>
            <a:endParaRPr lang="en-US" dirty="0"/>
          </a:p>
        </p:txBody>
      </p:sp>
    </p:spTree>
    <p:extLst>
      <p:ext uri="{BB962C8B-B14F-4D97-AF65-F5344CB8AC3E}">
        <p14:creationId xmlns:p14="http://schemas.microsoft.com/office/powerpoint/2010/main" val="1644743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327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09365" y="273050"/>
            <a:ext cx="2160948" cy="1325350"/>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4285273" y="273050"/>
            <a:ext cx="4596299" cy="624151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09365" y="1598400"/>
            <a:ext cx="2160948" cy="4916160"/>
          </a:xfrm>
        </p:spPr>
        <p:txBody>
          <a:bodyPr/>
          <a:lstStyle>
            <a:lvl1pPr marL="0" indent="0">
              <a:buNone/>
              <a:defRPr sz="1050">
                <a:solidFill>
                  <a:srgbClr val="0C377B"/>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1491336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53532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53532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253532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3242779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71507" y="274638"/>
            <a:ext cx="8315292"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371506" y="1600200"/>
            <a:ext cx="8315294" cy="470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1728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76471" y="274638"/>
            <a:ext cx="8470810"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276469" y="1600206"/>
            <a:ext cx="4112478"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35824" y="1600206"/>
            <a:ext cx="4150979"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3442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pic>
        <p:nvPicPr>
          <p:cNvPr id="8" name="Picture 7"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793" y="274638"/>
            <a:ext cx="8514006" cy="1143000"/>
          </a:xfrm>
        </p:spPr>
        <p:txBody>
          <a:bodyPr>
            <a:no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90041" y="1535113"/>
            <a:ext cx="4108602"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190041" y="2174875"/>
            <a:ext cx="4108602"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9020" y="1535113"/>
            <a:ext cx="4107780"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579020" y="2174875"/>
            <a:ext cx="410778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95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4" name="Picture 3"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33274" y="274638"/>
            <a:ext cx="8648299" cy="1143000"/>
          </a:xfrm>
        </p:spPr>
        <p:txBody>
          <a:bodyPr>
            <a:noAutofit/>
          </a:bodyPr>
          <a:lstStyle>
            <a:lvl1pPr>
              <a:defRPr sz="2700"/>
            </a:lvl1pPr>
          </a:lstStyle>
          <a:p>
            <a:r>
              <a:rPr lang="en-US"/>
              <a:t>Click to edit Master title style</a:t>
            </a:r>
            <a:endParaRPr lang="en-US" dirty="0"/>
          </a:p>
        </p:txBody>
      </p:sp>
    </p:spTree>
    <p:extLst>
      <p:ext uri="{BB962C8B-B14F-4D97-AF65-F5344CB8AC3E}">
        <p14:creationId xmlns:p14="http://schemas.microsoft.com/office/powerpoint/2010/main" val="2050194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 name="Picture 2"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441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6471" y="274638"/>
            <a:ext cx="8470810" cy="1143000"/>
          </a:xfrm>
        </p:spPr>
        <p:txBody>
          <a:bodyPr>
            <a:noAutofit/>
          </a:bodyPr>
          <a:lstStyle>
            <a:lvl1pPr algn="l">
              <a:defRPr sz="2700"/>
            </a:lvl1pPr>
          </a:lstStyle>
          <a:p>
            <a:r>
              <a:rPr lang="en-US" dirty="0"/>
              <a:t>Click to edit Master title style</a:t>
            </a:r>
          </a:p>
        </p:txBody>
      </p:sp>
      <p:sp>
        <p:nvSpPr>
          <p:cNvPr id="3" name="Content Placeholder 2"/>
          <p:cNvSpPr>
            <a:spLocks noGrp="1"/>
          </p:cNvSpPr>
          <p:nvPr>
            <p:ph sz="half" idx="1"/>
          </p:nvPr>
        </p:nvSpPr>
        <p:spPr>
          <a:xfrm>
            <a:off x="276469" y="1600206"/>
            <a:ext cx="4112478"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35824" y="1600206"/>
            <a:ext cx="4150979"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p:cNvGrpSpPr/>
          <p:nvPr userDrawn="1"/>
        </p:nvGrpSpPr>
        <p:grpSpPr>
          <a:xfrm>
            <a:off x="0" y="6364492"/>
            <a:ext cx="9144000" cy="486561"/>
            <a:chOff x="0" y="6364486"/>
            <a:chExt cx="9144000" cy="486561"/>
          </a:xfrm>
        </p:grpSpPr>
        <p:sp>
          <p:nvSpPr>
            <p:cNvPr id="7" name="Rectangle 6"/>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0" name="TextBox 9"/>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135809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1983" y="273050"/>
            <a:ext cx="2738772" cy="1278765"/>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404029" y="273050"/>
            <a:ext cx="5477543" cy="606871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1983" y="1598400"/>
            <a:ext cx="2738772" cy="4743360"/>
          </a:xfrm>
        </p:spPr>
        <p:txBody>
          <a:bodyPr/>
          <a:lstStyle>
            <a:lvl1pPr marL="0" indent="0">
              <a:buNone/>
              <a:defRPr sz="1050">
                <a:solidFill>
                  <a:srgbClr val="0C377B"/>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2075801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870074"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870074"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1870074"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42519507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34" name="Picture 10" descr="River 3D: catchment River 3D: catchment symbol,vector,illustration,diagram,template,base,ecosystem,aquatic,freshwater,marine,mountains river,streams,creeks,springs,water,table"/>
          <p:cNvPicPr>
            <a:picLocks noChangeAspect="1" noChangeArrowheads="1"/>
          </p:cNvPicPr>
          <p:nvPr userDrawn="1"/>
        </p:nvPicPr>
        <p:blipFill>
          <a:blip r:embed="rId2">
            <a:extLst>
              <a:ext uri="{BEBA8EAE-BF5A-486C-A8C5-ECC9F3942E4B}">
                <a14:imgProps xmlns:a14="http://schemas.microsoft.com/office/drawing/2010/main">
                  <a14:imgLayer>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685800" y="1966823"/>
            <a:ext cx="7772400" cy="3750183"/>
          </a:xfrm>
          <a:prstGeom prst="rect">
            <a:avLst/>
          </a:prstGeom>
          <a:noFill/>
          <a:effectLst>
            <a:outerShdw blurRad="50800" dist="50800" dir="5400000" algn="ctr" rotWithShape="0">
              <a:schemeClr val="bg1"/>
            </a:outerShdw>
          </a:effectLst>
        </p:spPr>
      </p:pic>
      <p:sp>
        <p:nvSpPr>
          <p:cNvPr id="2" name="Title 1"/>
          <p:cNvSpPr>
            <a:spLocks noGrp="1"/>
          </p:cNvSpPr>
          <p:nvPr>
            <p:ph type="ctrTitle"/>
          </p:nvPr>
        </p:nvSpPr>
        <p:spPr>
          <a:xfrm>
            <a:off x="685800" y="2865442"/>
            <a:ext cx="7772400" cy="1470025"/>
          </a:xfrm>
        </p:spPr>
        <p:txBody>
          <a:bodyPr>
            <a:normAutofit/>
          </a:bodyPr>
          <a:lstStyle>
            <a:lvl1pPr>
              <a:defRPr sz="2250"/>
            </a:lvl1pPr>
          </a:lstStyle>
          <a:p>
            <a:r>
              <a:rPr lang="en-US" dirty="0"/>
              <a:t>Click to edit Master title style</a:t>
            </a:r>
          </a:p>
        </p:txBody>
      </p:sp>
      <p:sp>
        <p:nvSpPr>
          <p:cNvPr id="11" name="Subtitle 2"/>
          <p:cNvSpPr>
            <a:spLocks noGrp="1"/>
          </p:cNvSpPr>
          <p:nvPr>
            <p:ph type="subTitle" idx="1"/>
          </p:nvPr>
        </p:nvSpPr>
        <p:spPr>
          <a:xfrm>
            <a:off x="1372803" y="4610670"/>
            <a:ext cx="6400800" cy="1106334"/>
          </a:xfrm>
        </p:spPr>
        <p:txBody>
          <a:bodyPr/>
          <a:lstStyle>
            <a:lvl1pPr marL="0" indent="0" algn="ctr">
              <a:buNone/>
              <a:defRPr>
                <a:solidFill>
                  <a:schemeClr val="tx2"/>
                </a:solidFill>
              </a:defRPr>
            </a:lvl1pPr>
          </a:lstStyle>
          <a:p>
            <a:r>
              <a:rPr lang="en-US" dirty="0"/>
              <a:t>Click to edit Master subtitle style</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9746" y="287850"/>
            <a:ext cx="6929342" cy="1036673"/>
          </a:xfrm>
          <a:prstGeom prst="rect">
            <a:avLst/>
          </a:prstGeom>
        </p:spPr>
      </p:pic>
      <p:pic>
        <p:nvPicPr>
          <p:cNvPr id="1030" name="Picture 6" descr="Image result for KDOW logo"/>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88446" y="287850"/>
            <a:ext cx="1069754" cy="10652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PA logo"/>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355389" y="6129870"/>
            <a:ext cx="330415" cy="3271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685804" y="6193394"/>
            <a:ext cx="8248475" cy="152991"/>
          </a:xfrm>
          <a:prstGeom prst="rect">
            <a:avLst/>
          </a:prstGeom>
          <a:noFill/>
        </p:spPr>
        <p:txBody>
          <a:bodyPr wrap="square" rtlCol="0">
            <a:spAutoFit/>
          </a:bodyPr>
          <a:lstStyle/>
          <a:p>
            <a:r>
              <a:rPr lang="en-US" sz="394" dirty="0">
                <a:latin typeface="Avenir Next Regular"/>
              </a:rPr>
              <a:t>Watershed</a:t>
            </a:r>
            <a:r>
              <a:rPr lang="en-US" sz="394" baseline="0" dirty="0">
                <a:latin typeface="Avenir Next Regular"/>
              </a:rPr>
              <a:t> Academy Training Series was funded in part by a grant from the U.S. Environmental Protection Agency under §319(h) of the Clean Water Act through the Kentucky Division of Water to the Kentucky Water Resources Research Institute (Grant # PPG BG 00D21416).</a:t>
            </a:r>
            <a:endParaRPr lang="en-US" sz="394" dirty="0">
              <a:latin typeface="Avenir Next Regular"/>
            </a:endParaRPr>
          </a:p>
        </p:txBody>
      </p:sp>
      <p:sp>
        <p:nvSpPr>
          <p:cNvPr id="4" name="Rectangle 3"/>
          <p:cNvSpPr/>
          <p:nvPr userDrawn="1"/>
        </p:nvSpPr>
        <p:spPr>
          <a:xfrm>
            <a:off x="601914" y="5655118"/>
            <a:ext cx="2650655" cy="152991"/>
          </a:xfrm>
          <a:prstGeom prst="rect">
            <a:avLst/>
          </a:prstGeom>
          <a:noFill/>
        </p:spPr>
        <p:txBody>
          <a:bodyPr wrap="square" rtlCol="0">
            <a:spAutoFit/>
          </a:bodyPr>
          <a:lstStyle/>
          <a:p>
            <a:pPr lvl="0"/>
            <a:r>
              <a:rPr lang="en-US" sz="394" dirty="0">
                <a:latin typeface="Avenir Next Regular"/>
              </a:rPr>
              <a:t>Watershed image via</a:t>
            </a:r>
            <a:r>
              <a:rPr lang="en-US" sz="394" baseline="0" dirty="0">
                <a:latin typeface="Avenir Next Regular"/>
              </a:rPr>
              <a:t> </a:t>
            </a:r>
            <a:r>
              <a:rPr lang="en-US" sz="394" dirty="0">
                <a:latin typeface="Avenir Next Regular"/>
              </a:rPr>
              <a:t>http://ian.umces.edu</a:t>
            </a:r>
          </a:p>
        </p:txBody>
      </p:sp>
    </p:spTree>
    <p:extLst>
      <p:ext uri="{BB962C8B-B14F-4D97-AF65-F5344CB8AC3E}">
        <p14:creationId xmlns:p14="http://schemas.microsoft.com/office/powerpoint/2010/main" val="59382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1475" y="274638"/>
            <a:ext cx="8225327" cy="1143000"/>
          </a:xfrm>
        </p:spPr>
        <p:txBody>
          <a:bodyPr>
            <a:noAutofit/>
          </a:bodyPr>
          <a:lstStyle>
            <a:lvl1pPr algn="l">
              <a:defRPr sz="2250" baseline="0">
                <a:solidFill>
                  <a:srgbClr val="0032A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61476" y="1316053"/>
            <a:ext cx="8225327" cy="485401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grpSp>
        <p:nvGrpSpPr>
          <p:cNvPr id="4" name="Group 3"/>
          <p:cNvGrpSpPr/>
          <p:nvPr userDrawn="1"/>
        </p:nvGrpSpPr>
        <p:grpSpPr>
          <a:xfrm>
            <a:off x="0" y="6364494"/>
            <a:ext cx="9144000" cy="486561"/>
            <a:chOff x="0" y="6364486"/>
            <a:chExt cx="9144000" cy="486561"/>
          </a:xfrm>
        </p:grpSpPr>
        <p:grpSp>
          <p:nvGrpSpPr>
            <p:cNvPr id="9" name="Group 8"/>
            <p:cNvGrpSpPr/>
            <p:nvPr userDrawn="1"/>
          </p:nvGrpSpPr>
          <p:grpSpPr>
            <a:xfrm>
              <a:off x="0" y="6364486"/>
              <a:ext cx="9144000" cy="486561"/>
              <a:chOff x="0" y="6364486"/>
              <a:chExt cx="9144000" cy="486561"/>
            </a:xfrm>
          </p:grpSpPr>
          <p:sp>
            <p:nvSpPr>
              <p:cNvPr id="8" name="Rectangle 7"/>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6"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0" name="TextBox 9"/>
            <p:cNvSpPr txBox="1"/>
            <p:nvPr userDrawn="1"/>
          </p:nvSpPr>
          <p:spPr>
            <a:xfrm>
              <a:off x="371506" y="6429469"/>
              <a:ext cx="3070434" cy="248209"/>
            </a:xfrm>
            <a:prstGeom prst="rect">
              <a:avLst/>
            </a:prstGeom>
            <a:noFill/>
          </p:spPr>
          <p:txBody>
            <a:bodyPr wrap="square" rtlCol="0">
              <a:spAutoFit/>
            </a:bodyPr>
            <a:lstStyle/>
            <a:p>
              <a:r>
                <a:rPr lang="en-US" sz="1013" dirty="0">
                  <a:solidFill>
                    <a:schemeClr val="bg1"/>
                  </a:solidFill>
                  <a:latin typeface="AvenirNext LT Pro Bold" panose="020B0804020202020204" pitchFamily="34" charset="0"/>
                </a:rPr>
                <a:t>Watershed Academy</a:t>
              </a:r>
            </a:p>
          </p:txBody>
        </p:sp>
      </p:grpSp>
    </p:spTree>
    <p:extLst>
      <p:ext uri="{BB962C8B-B14F-4D97-AF65-F5344CB8AC3E}">
        <p14:creationId xmlns:p14="http://schemas.microsoft.com/office/powerpoint/2010/main" val="3763751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6471" y="274638"/>
            <a:ext cx="8470810" cy="1143000"/>
          </a:xfrm>
        </p:spPr>
        <p:txBody>
          <a:bodyPr>
            <a:noAutofit/>
          </a:bodyPr>
          <a:lstStyle>
            <a:lvl1pPr algn="l">
              <a:defRPr sz="2025"/>
            </a:lvl1pPr>
          </a:lstStyle>
          <a:p>
            <a:r>
              <a:rPr lang="en-US" dirty="0"/>
              <a:t>Click to edit Master title style</a:t>
            </a:r>
          </a:p>
        </p:txBody>
      </p:sp>
      <p:sp>
        <p:nvSpPr>
          <p:cNvPr id="3" name="Content Placeholder 2"/>
          <p:cNvSpPr>
            <a:spLocks noGrp="1"/>
          </p:cNvSpPr>
          <p:nvPr>
            <p:ph sz="half" idx="1"/>
          </p:nvPr>
        </p:nvSpPr>
        <p:spPr>
          <a:xfrm>
            <a:off x="276469" y="1600206"/>
            <a:ext cx="4112478"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35825" y="1600206"/>
            <a:ext cx="4150979"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p:cNvGrpSpPr/>
          <p:nvPr userDrawn="1"/>
        </p:nvGrpSpPr>
        <p:grpSpPr>
          <a:xfrm>
            <a:off x="0" y="6364494"/>
            <a:ext cx="9144000" cy="486561"/>
            <a:chOff x="0" y="6364486"/>
            <a:chExt cx="9144000" cy="486561"/>
          </a:xfrm>
        </p:grpSpPr>
        <p:sp>
          <p:nvSpPr>
            <p:cNvPr id="7" name="Rectangle 6"/>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8"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0" name="TextBox 9"/>
          <p:cNvSpPr txBox="1"/>
          <p:nvPr userDrawn="1"/>
        </p:nvSpPr>
        <p:spPr>
          <a:xfrm>
            <a:off x="371506" y="6429471"/>
            <a:ext cx="3070434" cy="248209"/>
          </a:xfrm>
          <a:prstGeom prst="rect">
            <a:avLst/>
          </a:prstGeom>
          <a:noFill/>
        </p:spPr>
        <p:txBody>
          <a:bodyPr wrap="square" rtlCol="0">
            <a:spAutoFit/>
          </a:bodyPr>
          <a:lstStyle/>
          <a:p>
            <a:r>
              <a:rPr lang="en-US" sz="1013"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2062988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793" y="274638"/>
            <a:ext cx="8514006" cy="1143000"/>
          </a:xfrm>
        </p:spPr>
        <p:txBody>
          <a:bodyPr>
            <a:noAutofit/>
          </a:bodyPr>
          <a:lstStyle>
            <a:lvl1pPr algn="l">
              <a:defRPr sz="2025"/>
            </a:lvl1pPr>
          </a:lstStyle>
          <a:p>
            <a:r>
              <a:rPr lang="en-US" dirty="0"/>
              <a:t>Click to edit Master title style</a:t>
            </a:r>
          </a:p>
        </p:txBody>
      </p:sp>
      <p:sp>
        <p:nvSpPr>
          <p:cNvPr id="3" name="Text Placeholder 2"/>
          <p:cNvSpPr>
            <a:spLocks noGrp="1"/>
          </p:cNvSpPr>
          <p:nvPr>
            <p:ph type="body" idx="1"/>
          </p:nvPr>
        </p:nvSpPr>
        <p:spPr>
          <a:xfrm>
            <a:off x="190041" y="1535113"/>
            <a:ext cx="4108602" cy="639762"/>
          </a:xfrm>
        </p:spPr>
        <p:txBody>
          <a:bodyPr anchor="b">
            <a:normAutofit/>
          </a:bodyPr>
          <a:lstStyle>
            <a:lvl1pPr marL="0" indent="0">
              <a:buNone/>
              <a:defRPr sz="1125" b="1" i="0">
                <a:latin typeface="Avenir Next Regular"/>
                <a:cs typeface="Avenir Next Regular"/>
              </a:defRPr>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Edit Master text styles</a:t>
            </a:r>
          </a:p>
        </p:txBody>
      </p:sp>
      <p:sp>
        <p:nvSpPr>
          <p:cNvPr id="4" name="Content Placeholder 3"/>
          <p:cNvSpPr>
            <a:spLocks noGrp="1"/>
          </p:cNvSpPr>
          <p:nvPr>
            <p:ph sz="half" idx="2"/>
          </p:nvPr>
        </p:nvSpPr>
        <p:spPr>
          <a:xfrm>
            <a:off x="190041" y="2174875"/>
            <a:ext cx="4108602"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9020" y="1535113"/>
            <a:ext cx="4107780" cy="639762"/>
          </a:xfrm>
        </p:spPr>
        <p:txBody>
          <a:bodyPr anchor="b">
            <a:normAutofit/>
          </a:bodyPr>
          <a:lstStyle>
            <a:lvl1pPr marL="0" indent="0">
              <a:buNone/>
              <a:defRPr sz="1125" b="1" i="0">
                <a:latin typeface="Avenir Next Regular"/>
                <a:cs typeface="Avenir Next Regular"/>
              </a:defRPr>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Edit Master text styles</a:t>
            </a:r>
          </a:p>
        </p:txBody>
      </p:sp>
      <p:sp>
        <p:nvSpPr>
          <p:cNvPr id="6" name="Content Placeholder 5"/>
          <p:cNvSpPr>
            <a:spLocks noGrp="1"/>
          </p:cNvSpPr>
          <p:nvPr>
            <p:ph sz="quarter" idx="4"/>
          </p:nvPr>
        </p:nvSpPr>
        <p:spPr>
          <a:xfrm>
            <a:off x="4579020" y="2174875"/>
            <a:ext cx="4107780"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p:cNvGrpSpPr/>
          <p:nvPr userDrawn="1"/>
        </p:nvGrpSpPr>
        <p:grpSpPr>
          <a:xfrm>
            <a:off x="-12346" y="6366585"/>
            <a:ext cx="9144000" cy="486561"/>
            <a:chOff x="0" y="6364486"/>
            <a:chExt cx="9144000" cy="486561"/>
          </a:xfrm>
        </p:grpSpPr>
        <p:sp>
          <p:nvSpPr>
            <p:cNvPr id="9" name="Rectangle 8"/>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0"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2" name="TextBox 11"/>
          <p:cNvSpPr txBox="1"/>
          <p:nvPr userDrawn="1"/>
        </p:nvSpPr>
        <p:spPr>
          <a:xfrm>
            <a:off x="371506" y="6429471"/>
            <a:ext cx="3070434" cy="248209"/>
          </a:xfrm>
          <a:prstGeom prst="rect">
            <a:avLst/>
          </a:prstGeom>
          <a:noFill/>
        </p:spPr>
        <p:txBody>
          <a:bodyPr wrap="square" rtlCol="0">
            <a:spAutoFit/>
          </a:bodyPr>
          <a:lstStyle/>
          <a:p>
            <a:r>
              <a:rPr lang="en-US" sz="1013"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2201355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3275" y="274638"/>
            <a:ext cx="8648299" cy="1143000"/>
          </a:xfrm>
        </p:spPr>
        <p:txBody>
          <a:bodyPr>
            <a:noAutofit/>
          </a:bodyPr>
          <a:lstStyle>
            <a:lvl1pPr algn="l">
              <a:defRPr sz="2025"/>
            </a:lvl1pPr>
          </a:lstStyle>
          <a:p>
            <a:r>
              <a:rPr lang="en-US" dirty="0"/>
              <a:t>Click to edit Master title style</a:t>
            </a:r>
          </a:p>
        </p:txBody>
      </p:sp>
      <p:grpSp>
        <p:nvGrpSpPr>
          <p:cNvPr id="4" name="Group 3"/>
          <p:cNvGrpSpPr/>
          <p:nvPr userDrawn="1"/>
        </p:nvGrpSpPr>
        <p:grpSpPr>
          <a:xfrm>
            <a:off x="-12346" y="6366585"/>
            <a:ext cx="9144000" cy="486561"/>
            <a:chOff x="0" y="6364486"/>
            <a:chExt cx="9144000" cy="486561"/>
          </a:xfrm>
        </p:grpSpPr>
        <p:sp>
          <p:nvSpPr>
            <p:cNvPr id="5" name="Rectangle 4"/>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6"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8" name="TextBox 7"/>
          <p:cNvSpPr txBox="1"/>
          <p:nvPr userDrawn="1"/>
        </p:nvSpPr>
        <p:spPr>
          <a:xfrm>
            <a:off x="371506" y="6429471"/>
            <a:ext cx="3070434" cy="248209"/>
          </a:xfrm>
          <a:prstGeom prst="rect">
            <a:avLst/>
          </a:prstGeom>
          <a:noFill/>
        </p:spPr>
        <p:txBody>
          <a:bodyPr wrap="square" rtlCol="0">
            <a:spAutoFit/>
          </a:bodyPr>
          <a:lstStyle/>
          <a:p>
            <a:r>
              <a:rPr lang="en-US" sz="1013"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29110922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grpSp>
        <p:nvGrpSpPr>
          <p:cNvPr id="3" name="Group 2"/>
          <p:cNvGrpSpPr/>
          <p:nvPr userDrawn="1"/>
        </p:nvGrpSpPr>
        <p:grpSpPr>
          <a:xfrm>
            <a:off x="-12346" y="6366585"/>
            <a:ext cx="9144000" cy="486561"/>
            <a:chOff x="0" y="6364486"/>
            <a:chExt cx="9144000" cy="486561"/>
          </a:xfrm>
        </p:grpSpPr>
        <p:sp>
          <p:nvSpPr>
            <p:cNvPr id="4" name="Rectangle 3"/>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5"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7" name="TextBox 6"/>
          <p:cNvSpPr txBox="1"/>
          <p:nvPr userDrawn="1"/>
        </p:nvSpPr>
        <p:spPr>
          <a:xfrm>
            <a:off x="371506" y="6429471"/>
            <a:ext cx="3070434" cy="248209"/>
          </a:xfrm>
          <a:prstGeom prst="rect">
            <a:avLst/>
          </a:prstGeom>
          <a:noFill/>
        </p:spPr>
        <p:txBody>
          <a:bodyPr wrap="square" rtlCol="0">
            <a:spAutoFit/>
          </a:bodyPr>
          <a:lstStyle/>
          <a:p>
            <a:r>
              <a:rPr lang="en-US" sz="1013"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9002010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pic>
        <p:nvPicPr>
          <p:cNvPr id="5" name="Picture 4" descr="Standard-Slide-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1983" y="273050"/>
            <a:ext cx="2738772" cy="1278765"/>
          </a:xfrm>
        </p:spPr>
        <p:txBody>
          <a:bodyPr anchor="b"/>
          <a:lstStyle>
            <a:lvl1pPr algn="l">
              <a:defRPr sz="1125" b="1"/>
            </a:lvl1pPr>
          </a:lstStyle>
          <a:p>
            <a:r>
              <a:rPr lang="en-US"/>
              <a:t>Click to edit Master title style</a:t>
            </a:r>
            <a:endParaRPr lang="en-US" dirty="0"/>
          </a:p>
        </p:txBody>
      </p:sp>
      <p:sp>
        <p:nvSpPr>
          <p:cNvPr id="3" name="Content Placeholder 2"/>
          <p:cNvSpPr>
            <a:spLocks noGrp="1"/>
          </p:cNvSpPr>
          <p:nvPr>
            <p:ph idx="1"/>
          </p:nvPr>
        </p:nvSpPr>
        <p:spPr>
          <a:xfrm>
            <a:off x="3404030" y="273050"/>
            <a:ext cx="5477543" cy="6068710"/>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1983" y="1598400"/>
            <a:ext cx="2738772" cy="4743360"/>
          </a:xfrm>
        </p:spPr>
        <p:txBody>
          <a:bodyPr/>
          <a:lstStyle>
            <a:lvl1pPr marL="0" indent="0">
              <a:buNone/>
              <a:defRPr sz="788">
                <a:solidFill>
                  <a:srgbClr val="0C377B"/>
                </a:solidFill>
              </a:defRPr>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Edit Master text styles</a:t>
            </a:r>
          </a:p>
        </p:txBody>
      </p:sp>
      <p:sp>
        <p:nvSpPr>
          <p:cNvPr id="6" name="TextBox 5"/>
          <p:cNvSpPr txBox="1"/>
          <p:nvPr userDrawn="1"/>
        </p:nvSpPr>
        <p:spPr>
          <a:xfrm>
            <a:off x="371506" y="6429471"/>
            <a:ext cx="3070434" cy="248209"/>
          </a:xfrm>
          <a:prstGeom prst="rect">
            <a:avLst/>
          </a:prstGeom>
          <a:noFill/>
        </p:spPr>
        <p:txBody>
          <a:bodyPr wrap="square" rtlCol="0">
            <a:spAutoFit/>
          </a:bodyPr>
          <a:lstStyle/>
          <a:p>
            <a:r>
              <a:rPr lang="en-US" sz="1013"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1068567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grpSp>
        <p:nvGrpSpPr>
          <p:cNvPr id="6" name="Group 5"/>
          <p:cNvGrpSpPr/>
          <p:nvPr userDrawn="1"/>
        </p:nvGrpSpPr>
        <p:grpSpPr>
          <a:xfrm>
            <a:off x="-12346" y="6366585"/>
            <a:ext cx="9144000" cy="486561"/>
            <a:chOff x="0" y="6364486"/>
            <a:chExt cx="9144000" cy="486561"/>
          </a:xfrm>
        </p:grpSpPr>
        <p:sp>
          <p:nvSpPr>
            <p:cNvPr id="7" name="Rectangle 6"/>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8"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2" name="Title 1"/>
          <p:cNvSpPr>
            <a:spLocks noGrp="1"/>
          </p:cNvSpPr>
          <p:nvPr>
            <p:ph type="title"/>
          </p:nvPr>
        </p:nvSpPr>
        <p:spPr>
          <a:xfrm>
            <a:off x="1870074"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870074" y="612775"/>
            <a:ext cx="5486400" cy="4114800"/>
          </a:xfrm>
        </p:spPr>
        <p:txBody>
          <a:bodyPr/>
          <a:lstStyle>
            <a:lvl1pPr marL="0" indent="0">
              <a:buNone/>
              <a:defRPr sz="1800"/>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r>
              <a:rPr lang="en-US"/>
              <a:t>Click icon to add picture</a:t>
            </a:r>
          </a:p>
        </p:txBody>
      </p:sp>
      <p:sp>
        <p:nvSpPr>
          <p:cNvPr id="4" name="Text Placeholder 3"/>
          <p:cNvSpPr>
            <a:spLocks noGrp="1"/>
          </p:cNvSpPr>
          <p:nvPr>
            <p:ph type="body" sz="half" idx="2"/>
          </p:nvPr>
        </p:nvSpPr>
        <p:spPr>
          <a:xfrm>
            <a:off x="1870074" y="5367338"/>
            <a:ext cx="5486400" cy="804862"/>
          </a:xfrm>
        </p:spPr>
        <p:txBody>
          <a:bodyPr/>
          <a:lstStyle>
            <a:lvl1pPr marL="0" indent="0">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Edit Master text styles</a:t>
            </a:r>
          </a:p>
        </p:txBody>
      </p:sp>
      <p:sp>
        <p:nvSpPr>
          <p:cNvPr id="10" name="TextBox 9"/>
          <p:cNvSpPr txBox="1"/>
          <p:nvPr userDrawn="1"/>
        </p:nvSpPr>
        <p:spPr>
          <a:xfrm>
            <a:off x="371506" y="6429471"/>
            <a:ext cx="3070434" cy="248209"/>
          </a:xfrm>
          <a:prstGeom prst="rect">
            <a:avLst/>
          </a:prstGeom>
          <a:noFill/>
        </p:spPr>
        <p:txBody>
          <a:bodyPr wrap="square" rtlCol="0">
            <a:spAutoFit/>
          </a:bodyPr>
          <a:lstStyle/>
          <a:p>
            <a:r>
              <a:rPr lang="en-US" sz="1013"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220685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793" y="274638"/>
            <a:ext cx="8514006" cy="1143000"/>
          </a:xfrm>
        </p:spPr>
        <p:txBody>
          <a:bodyPr>
            <a:noAutofit/>
          </a:bodyPr>
          <a:lstStyle>
            <a:lvl1pPr algn="l">
              <a:defRPr sz="2700"/>
            </a:lvl1pPr>
          </a:lstStyle>
          <a:p>
            <a:r>
              <a:rPr lang="en-US" dirty="0"/>
              <a:t>Click to edit Master title style</a:t>
            </a:r>
          </a:p>
        </p:txBody>
      </p:sp>
      <p:sp>
        <p:nvSpPr>
          <p:cNvPr id="3" name="Text Placeholder 2"/>
          <p:cNvSpPr>
            <a:spLocks noGrp="1"/>
          </p:cNvSpPr>
          <p:nvPr>
            <p:ph type="body" idx="1"/>
          </p:nvPr>
        </p:nvSpPr>
        <p:spPr>
          <a:xfrm>
            <a:off x="190041" y="1535113"/>
            <a:ext cx="4108602"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190041" y="2174875"/>
            <a:ext cx="4108602"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9020" y="1535113"/>
            <a:ext cx="4107780"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579020" y="2174875"/>
            <a:ext cx="410778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p:cNvGrpSpPr/>
          <p:nvPr userDrawn="1"/>
        </p:nvGrpSpPr>
        <p:grpSpPr>
          <a:xfrm>
            <a:off x="-12346" y="6366583"/>
            <a:ext cx="9144000" cy="486561"/>
            <a:chOff x="0" y="6364486"/>
            <a:chExt cx="9144000" cy="486561"/>
          </a:xfrm>
        </p:grpSpPr>
        <p:sp>
          <p:nvSpPr>
            <p:cNvPr id="9" name="Rectangle 8"/>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0"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2" name="TextBox 11"/>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26268032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Standard-Slide-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612645"/>
            <a:ext cx="7772400" cy="1470025"/>
          </a:xfrm>
        </p:spPr>
        <p:txBody>
          <a:bodyPr>
            <a:normAutofit/>
          </a:bodyPr>
          <a:lstStyle>
            <a:lvl1pPr>
              <a:defRPr sz="2250"/>
            </a:lvl1pPr>
          </a:lstStyle>
          <a:p>
            <a:r>
              <a:rPr lang="en-US"/>
              <a:t>Click to edit Master title style</a:t>
            </a:r>
            <a:endParaRPr lang="en-US" dirty="0"/>
          </a:p>
        </p:txBody>
      </p:sp>
      <p:sp>
        <p:nvSpPr>
          <p:cNvPr id="11" name="Subtitle 2"/>
          <p:cNvSpPr>
            <a:spLocks noGrp="1"/>
          </p:cNvSpPr>
          <p:nvPr>
            <p:ph type="subTitle" idx="1"/>
          </p:nvPr>
        </p:nvSpPr>
        <p:spPr>
          <a:xfrm>
            <a:off x="1371600" y="3279666"/>
            <a:ext cx="6400800" cy="1106334"/>
          </a:xfrm>
        </p:spPr>
        <p:txBody>
          <a:bodyPr/>
          <a:lstStyle>
            <a:lvl1pPr marL="0" indent="0" algn="ctr">
              <a:buNone/>
              <a:defRPr>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1645525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Standard-Slide-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612645"/>
            <a:ext cx="7772400" cy="1470025"/>
          </a:xfrm>
        </p:spPr>
        <p:txBody>
          <a:bodyPr>
            <a:normAutofit/>
          </a:bodyPr>
          <a:lstStyle>
            <a:lvl1pPr>
              <a:defRPr sz="2250">
                <a:solidFill>
                  <a:schemeClr val="bg1"/>
                </a:solidFill>
              </a:defRPr>
            </a:lvl1pPr>
          </a:lstStyle>
          <a:p>
            <a:r>
              <a:rPr lang="en-US"/>
              <a:t>Click to edit Master title style</a:t>
            </a:r>
            <a:endParaRPr lang="en-US" dirty="0"/>
          </a:p>
        </p:txBody>
      </p:sp>
      <p:sp>
        <p:nvSpPr>
          <p:cNvPr id="11" name="Subtitle 2"/>
          <p:cNvSpPr>
            <a:spLocks noGrp="1"/>
          </p:cNvSpPr>
          <p:nvPr>
            <p:ph type="subTitle" idx="1"/>
          </p:nvPr>
        </p:nvSpPr>
        <p:spPr>
          <a:xfrm>
            <a:off x="1371600" y="3279666"/>
            <a:ext cx="6400800" cy="1106334"/>
          </a:xfrm>
        </p:spPr>
        <p:txBody>
          <a:bodyPr/>
          <a:lstStyle>
            <a:lvl1pPr marL="0" indent="0" algn="ctr">
              <a:buNone/>
              <a:defRPr>
                <a:solidFill>
                  <a:schemeClr val="accent3"/>
                </a:solidFill>
              </a:defRPr>
            </a:lvl1pPr>
          </a:lstStyle>
          <a:p>
            <a:r>
              <a:rPr lang="en-US"/>
              <a:t>Click to edit Master subtitle style</a:t>
            </a:r>
            <a:endParaRPr lang="en-US" dirty="0"/>
          </a:p>
        </p:txBody>
      </p:sp>
    </p:spTree>
    <p:extLst>
      <p:ext uri="{BB962C8B-B14F-4D97-AF65-F5344CB8AC3E}">
        <p14:creationId xmlns:p14="http://schemas.microsoft.com/office/powerpoint/2010/main" val="1579885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Standard-Slide-1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59095" y="274638"/>
            <a:ext cx="6927706" cy="1143000"/>
          </a:xfrm>
        </p:spPr>
        <p:txBody>
          <a:bodyPr>
            <a:noAutofit/>
          </a:bodyPr>
          <a:lstStyle>
            <a:lvl1pPr>
              <a:defRPr sz="2025"/>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6453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9900" y="274638"/>
            <a:ext cx="6956903" cy="1143000"/>
          </a:xfrm>
        </p:spPr>
        <p:txBody>
          <a:bodyPr>
            <a:noAutofit/>
          </a:bodyPr>
          <a:lstStyle>
            <a:lvl1pPr>
              <a:defRPr sz="2025"/>
            </a:lvl1pPr>
          </a:lstStyle>
          <a:p>
            <a:r>
              <a:rPr lang="en-US"/>
              <a:t>Click to edit Master title style</a:t>
            </a:r>
            <a:endParaRPr lang="en-US" dirty="0"/>
          </a:p>
        </p:txBody>
      </p:sp>
      <p:sp>
        <p:nvSpPr>
          <p:cNvPr id="3" name="Content Placeholder 2"/>
          <p:cNvSpPr>
            <a:spLocks noGrp="1"/>
          </p:cNvSpPr>
          <p:nvPr>
            <p:ph sz="half" idx="1"/>
          </p:nvPr>
        </p:nvSpPr>
        <p:spPr>
          <a:xfrm>
            <a:off x="457200" y="1600206"/>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2766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1" name="Picture 10"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2596" y="274638"/>
            <a:ext cx="6964203" cy="1143000"/>
          </a:xfrm>
        </p:spPr>
        <p:txBody>
          <a:bodyPr>
            <a:noAutofit/>
          </a:bodyPr>
          <a:lstStyle>
            <a:lvl1pPr>
              <a:defRPr sz="2025"/>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125" b="1" i="0">
                <a:latin typeface="Avenir Next Regular"/>
                <a:cs typeface="Avenir Next Regular"/>
              </a:defRPr>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9" y="1535113"/>
            <a:ext cx="4041775" cy="639762"/>
          </a:xfrm>
        </p:spPr>
        <p:txBody>
          <a:bodyPr anchor="b">
            <a:normAutofit/>
          </a:bodyPr>
          <a:lstStyle>
            <a:lvl1pPr marL="0" indent="0">
              <a:buNone/>
              <a:defRPr sz="1125" b="1" i="0">
                <a:latin typeface="Avenir Next Regular"/>
                <a:cs typeface="Avenir Next Regular"/>
              </a:defRPr>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5547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6"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649607" y="274638"/>
            <a:ext cx="7037194" cy="1143000"/>
          </a:xfrm>
        </p:spPr>
        <p:txBody>
          <a:bodyPr>
            <a:noAutofit/>
          </a:bodyPr>
          <a:lstStyle>
            <a:lvl1pPr>
              <a:defRPr sz="2025"/>
            </a:lvl1pPr>
          </a:lstStyle>
          <a:p>
            <a:r>
              <a:rPr lang="en-US"/>
              <a:t>Click to edit Master title style</a:t>
            </a:r>
            <a:endParaRPr lang="en-US" dirty="0"/>
          </a:p>
        </p:txBody>
      </p:sp>
    </p:spTree>
    <p:extLst>
      <p:ext uri="{BB962C8B-B14F-4D97-AF65-F5344CB8AC3E}">
        <p14:creationId xmlns:p14="http://schemas.microsoft.com/office/powerpoint/2010/main" val="37734699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6786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2" y="1572272"/>
            <a:ext cx="3008313" cy="1162050"/>
          </a:xfrm>
        </p:spPr>
        <p:txBody>
          <a:bodyPr anchor="b"/>
          <a:lstStyle>
            <a:lvl1pPr algn="l">
              <a:defRPr sz="1125" b="1"/>
            </a:lvl1pPr>
          </a:lstStyle>
          <a:p>
            <a:r>
              <a:rPr lang="en-US"/>
              <a:t>Click to edit Master title style</a:t>
            </a:r>
            <a:endParaRPr lang="en-US" dirty="0"/>
          </a:p>
        </p:txBody>
      </p:sp>
      <p:sp>
        <p:nvSpPr>
          <p:cNvPr id="3" name="Content Placeholder 2"/>
          <p:cNvSpPr>
            <a:spLocks noGrp="1"/>
          </p:cNvSpPr>
          <p:nvPr>
            <p:ph idx="1"/>
          </p:nvPr>
        </p:nvSpPr>
        <p:spPr>
          <a:xfrm>
            <a:off x="3575050" y="273058"/>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2734322"/>
            <a:ext cx="3008313" cy="3391840"/>
          </a:xfrm>
        </p:spPr>
        <p:txBody>
          <a:bodyPr/>
          <a:lstStyle>
            <a:lvl1pPr marL="0" indent="0">
              <a:buNone/>
              <a:defRPr sz="788">
                <a:solidFill>
                  <a:schemeClr val="tx2"/>
                </a:solidFill>
              </a:defRPr>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Edit Master text styles</a:t>
            </a:r>
          </a:p>
        </p:txBody>
      </p:sp>
    </p:spTree>
    <p:extLst>
      <p:ext uri="{BB962C8B-B14F-4D97-AF65-F5344CB8AC3E}">
        <p14:creationId xmlns:p14="http://schemas.microsoft.com/office/powerpoint/2010/main" val="3132935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solidFill>
                  <a:srgbClr val="0C377B"/>
                </a:solidFill>
              </a:defRPr>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Edit Master text styles</a:t>
            </a:r>
          </a:p>
        </p:txBody>
      </p:sp>
    </p:spTree>
    <p:extLst>
      <p:ext uri="{BB962C8B-B14F-4D97-AF65-F5344CB8AC3E}">
        <p14:creationId xmlns:p14="http://schemas.microsoft.com/office/powerpoint/2010/main" val="39103226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09364" y="274638"/>
            <a:ext cx="6777435" cy="1143000"/>
          </a:xfrm>
        </p:spPr>
        <p:txBody>
          <a:bodyPr>
            <a:noAutofit/>
          </a:bodyPr>
          <a:lstStyle>
            <a:lvl1pPr>
              <a:defRPr sz="2025"/>
            </a:lvl1pPr>
          </a:lstStyle>
          <a:p>
            <a:r>
              <a:rPr lang="en-US"/>
              <a:t>Click to edit Master title style</a:t>
            </a:r>
            <a:endParaRPr lang="en-US" dirty="0"/>
          </a:p>
        </p:txBody>
      </p:sp>
      <p:sp>
        <p:nvSpPr>
          <p:cNvPr id="3" name="Content Placeholder 2"/>
          <p:cNvSpPr>
            <a:spLocks noGrp="1"/>
          </p:cNvSpPr>
          <p:nvPr>
            <p:ph idx="1"/>
          </p:nvPr>
        </p:nvSpPr>
        <p:spPr>
          <a:xfrm>
            <a:off x="1909364" y="1600200"/>
            <a:ext cx="6777435" cy="4974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83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3274" y="274638"/>
            <a:ext cx="8648299" cy="1143000"/>
          </a:xfrm>
        </p:spPr>
        <p:txBody>
          <a:bodyPr>
            <a:noAutofit/>
          </a:bodyPr>
          <a:lstStyle>
            <a:lvl1pPr algn="l">
              <a:defRPr sz="2700"/>
            </a:lvl1pPr>
          </a:lstStyle>
          <a:p>
            <a:r>
              <a:rPr lang="en-US" dirty="0"/>
              <a:t>Click to edit Master title style</a:t>
            </a:r>
          </a:p>
        </p:txBody>
      </p:sp>
      <p:grpSp>
        <p:nvGrpSpPr>
          <p:cNvPr id="4" name="Group 3"/>
          <p:cNvGrpSpPr/>
          <p:nvPr userDrawn="1"/>
        </p:nvGrpSpPr>
        <p:grpSpPr>
          <a:xfrm>
            <a:off x="-12346" y="6366583"/>
            <a:ext cx="9144000" cy="486561"/>
            <a:chOff x="0" y="6364486"/>
            <a:chExt cx="9144000" cy="486561"/>
          </a:xfrm>
        </p:grpSpPr>
        <p:sp>
          <p:nvSpPr>
            <p:cNvPr id="5" name="Rectangle 4"/>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8" name="TextBox 7"/>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7125535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26647" y="274638"/>
            <a:ext cx="6820632" cy="1143000"/>
          </a:xfrm>
        </p:spPr>
        <p:txBody>
          <a:bodyPr>
            <a:noAutofit/>
          </a:bodyPr>
          <a:lstStyle>
            <a:lvl1pPr>
              <a:defRPr sz="2025"/>
            </a:lvl1pPr>
          </a:lstStyle>
          <a:p>
            <a:r>
              <a:rPr lang="en-US"/>
              <a:t>Click to edit Master title style</a:t>
            </a:r>
            <a:endParaRPr lang="en-US" dirty="0"/>
          </a:p>
        </p:txBody>
      </p:sp>
      <p:sp>
        <p:nvSpPr>
          <p:cNvPr id="3" name="Content Placeholder 2"/>
          <p:cNvSpPr>
            <a:spLocks noGrp="1"/>
          </p:cNvSpPr>
          <p:nvPr>
            <p:ph sz="half" idx="1"/>
          </p:nvPr>
        </p:nvSpPr>
        <p:spPr>
          <a:xfrm>
            <a:off x="1987130" y="1600206"/>
            <a:ext cx="3196675"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86184" y="1600206"/>
            <a:ext cx="3200616"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98765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10" name="Picture 9"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61205" y="274638"/>
            <a:ext cx="6725596" cy="1143000"/>
          </a:xfrm>
        </p:spPr>
        <p:txBody>
          <a:bodyPr>
            <a:noAutofit/>
          </a:bodyPr>
          <a:lstStyle>
            <a:lvl1pPr>
              <a:defRPr sz="2025"/>
            </a:lvl1pPr>
          </a:lstStyle>
          <a:p>
            <a:r>
              <a:rPr lang="en-US"/>
              <a:t>Click to edit Master title style</a:t>
            </a:r>
            <a:endParaRPr lang="en-US" dirty="0"/>
          </a:p>
        </p:txBody>
      </p:sp>
      <p:sp>
        <p:nvSpPr>
          <p:cNvPr id="3" name="Text Placeholder 2"/>
          <p:cNvSpPr>
            <a:spLocks noGrp="1"/>
          </p:cNvSpPr>
          <p:nvPr>
            <p:ph type="body" idx="1"/>
          </p:nvPr>
        </p:nvSpPr>
        <p:spPr>
          <a:xfrm>
            <a:off x="1943923" y="1535113"/>
            <a:ext cx="3192800" cy="639762"/>
          </a:xfrm>
        </p:spPr>
        <p:txBody>
          <a:bodyPr anchor="b">
            <a:normAutofit/>
          </a:bodyPr>
          <a:lstStyle>
            <a:lvl1pPr marL="0" indent="0">
              <a:buNone/>
              <a:defRPr sz="1125" b="1" i="0">
                <a:latin typeface="Avenir Next Regular"/>
                <a:cs typeface="Avenir Next Regular"/>
              </a:defRPr>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Edit Master text styles</a:t>
            </a:r>
          </a:p>
        </p:txBody>
      </p:sp>
      <p:sp>
        <p:nvSpPr>
          <p:cNvPr id="4" name="Content Placeholder 3"/>
          <p:cNvSpPr>
            <a:spLocks noGrp="1"/>
          </p:cNvSpPr>
          <p:nvPr>
            <p:ph sz="half" idx="2"/>
          </p:nvPr>
        </p:nvSpPr>
        <p:spPr>
          <a:xfrm>
            <a:off x="1943927" y="2174875"/>
            <a:ext cx="3192799"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86184" y="1535113"/>
            <a:ext cx="3200616" cy="639762"/>
          </a:xfrm>
        </p:spPr>
        <p:txBody>
          <a:bodyPr anchor="b">
            <a:normAutofit/>
          </a:bodyPr>
          <a:lstStyle>
            <a:lvl1pPr marL="0" indent="0">
              <a:buNone/>
              <a:defRPr sz="1125" b="1" i="0">
                <a:latin typeface="Avenir Next Regular"/>
                <a:cs typeface="Avenir Next Regular"/>
              </a:defRPr>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Edit Master text styles</a:t>
            </a:r>
          </a:p>
        </p:txBody>
      </p:sp>
      <p:sp>
        <p:nvSpPr>
          <p:cNvPr id="6" name="Content Placeholder 5"/>
          <p:cNvSpPr>
            <a:spLocks noGrp="1"/>
          </p:cNvSpPr>
          <p:nvPr>
            <p:ph sz="quarter" idx="4"/>
          </p:nvPr>
        </p:nvSpPr>
        <p:spPr>
          <a:xfrm>
            <a:off x="5486184" y="2174875"/>
            <a:ext cx="3200616"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30308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6" name="Picture 5"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35286" y="274638"/>
            <a:ext cx="6946286" cy="1143000"/>
          </a:xfrm>
        </p:spPr>
        <p:txBody>
          <a:bodyPr>
            <a:noAutofit/>
          </a:bodyPr>
          <a:lstStyle>
            <a:lvl1pPr>
              <a:defRPr sz="2025"/>
            </a:lvl1pPr>
          </a:lstStyle>
          <a:p>
            <a:r>
              <a:rPr lang="en-US"/>
              <a:t>Click to edit Master title style</a:t>
            </a:r>
            <a:endParaRPr lang="en-US" dirty="0"/>
          </a:p>
        </p:txBody>
      </p:sp>
    </p:spTree>
    <p:extLst>
      <p:ext uri="{BB962C8B-B14F-4D97-AF65-F5344CB8AC3E}">
        <p14:creationId xmlns:p14="http://schemas.microsoft.com/office/powerpoint/2010/main" val="27279682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140759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09365" y="273050"/>
            <a:ext cx="2160948" cy="1325350"/>
          </a:xfrm>
        </p:spPr>
        <p:txBody>
          <a:bodyPr anchor="b"/>
          <a:lstStyle>
            <a:lvl1pPr algn="l">
              <a:defRPr sz="1125" b="1"/>
            </a:lvl1pPr>
          </a:lstStyle>
          <a:p>
            <a:r>
              <a:rPr lang="en-US"/>
              <a:t>Click to edit Master title style</a:t>
            </a:r>
            <a:endParaRPr lang="en-US" dirty="0"/>
          </a:p>
        </p:txBody>
      </p:sp>
      <p:sp>
        <p:nvSpPr>
          <p:cNvPr id="3" name="Content Placeholder 2"/>
          <p:cNvSpPr>
            <a:spLocks noGrp="1"/>
          </p:cNvSpPr>
          <p:nvPr>
            <p:ph idx="1"/>
          </p:nvPr>
        </p:nvSpPr>
        <p:spPr>
          <a:xfrm>
            <a:off x="4285274" y="273050"/>
            <a:ext cx="4596299" cy="6241510"/>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09365" y="1598400"/>
            <a:ext cx="2160948" cy="4916160"/>
          </a:xfrm>
        </p:spPr>
        <p:txBody>
          <a:bodyPr/>
          <a:lstStyle>
            <a:lvl1pPr marL="0" indent="0">
              <a:buNone/>
              <a:defRPr sz="788">
                <a:solidFill>
                  <a:srgbClr val="0C377B"/>
                </a:solidFill>
              </a:defRPr>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Edit Master text styles</a:t>
            </a:r>
          </a:p>
        </p:txBody>
      </p:sp>
    </p:spTree>
    <p:extLst>
      <p:ext uri="{BB962C8B-B14F-4D97-AF65-F5344CB8AC3E}">
        <p14:creationId xmlns:p14="http://schemas.microsoft.com/office/powerpoint/2010/main" val="2756919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53532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2535328" y="612775"/>
            <a:ext cx="5486400" cy="4114800"/>
          </a:xfrm>
        </p:spPr>
        <p:txBody>
          <a:bodyPr/>
          <a:lstStyle>
            <a:lvl1pPr marL="0" indent="0">
              <a:buNone/>
              <a:defRPr sz="1800"/>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r>
              <a:rPr lang="en-US"/>
              <a:t>Click icon to add picture</a:t>
            </a:r>
          </a:p>
        </p:txBody>
      </p:sp>
      <p:sp>
        <p:nvSpPr>
          <p:cNvPr id="4" name="Text Placeholder 3"/>
          <p:cNvSpPr>
            <a:spLocks noGrp="1"/>
          </p:cNvSpPr>
          <p:nvPr>
            <p:ph type="body" sz="half" idx="2"/>
          </p:nvPr>
        </p:nvSpPr>
        <p:spPr>
          <a:xfrm>
            <a:off x="2535328" y="5367338"/>
            <a:ext cx="5486400" cy="804862"/>
          </a:xfrm>
        </p:spPr>
        <p:txBody>
          <a:bodyPr/>
          <a:lstStyle>
            <a:lvl1pPr marL="0" indent="0">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Edit Master text styles</a:t>
            </a:r>
          </a:p>
        </p:txBody>
      </p:sp>
    </p:spTree>
    <p:extLst>
      <p:ext uri="{BB962C8B-B14F-4D97-AF65-F5344CB8AC3E}">
        <p14:creationId xmlns:p14="http://schemas.microsoft.com/office/powerpoint/2010/main" val="39424856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71507" y="274638"/>
            <a:ext cx="8315292" cy="1143000"/>
          </a:xfrm>
        </p:spPr>
        <p:txBody>
          <a:bodyPr>
            <a:noAutofit/>
          </a:bodyPr>
          <a:lstStyle>
            <a:lvl1pPr>
              <a:defRPr sz="2025"/>
            </a:lvl1pPr>
          </a:lstStyle>
          <a:p>
            <a:r>
              <a:rPr lang="en-US"/>
              <a:t>Click to edit Master title style</a:t>
            </a:r>
            <a:endParaRPr lang="en-US" dirty="0"/>
          </a:p>
        </p:txBody>
      </p:sp>
      <p:sp>
        <p:nvSpPr>
          <p:cNvPr id="3" name="Content Placeholder 2"/>
          <p:cNvSpPr>
            <a:spLocks noGrp="1"/>
          </p:cNvSpPr>
          <p:nvPr>
            <p:ph idx="1"/>
          </p:nvPr>
        </p:nvSpPr>
        <p:spPr>
          <a:xfrm>
            <a:off x="371506" y="1600200"/>
            <a:ext cx="8315294" cy="470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79551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76471" y="274638"/>
            <a:ext cx="8470810" cy="1143000"/>
          </a:xfrm>
        </p:spPr>
        <p:txBody>
          <a:bodyPr>
            <a:noAutofit/>
          </a:bodyPr>
          <a:lstStyle>
            <a:lvl1pPr>
              <a:defRPr sz="2025"/>
            </a:lvl1pPr>
          </a:lstStyle>
          <a:p>
            <a:r>
              <a:rPr lang="en-US"/>
              <a:t>Click to edit Master title style</a:t>
            </a:r>
            <a:endParaRPr lang="en-US" dirty="0"/>
          </a:p>
        </p:txBody>
      </p:sp>
      <p:sp>
        <p:nvSpPr>
          <p:cNvPr id="3" name="Content Placeholder 2"/>
          <p:cNvSpPr>
            <a:spLocks noGrp="1"/>
          </p:cNvSpPr>
          <p:nvPr>
            <p:ph sz="half" idx="1"/>
          </p:nvPr>
        </p:nvSpPr>
        <p:spPr>
          <a:xfrm>
            <a:off x="276469" y="1600206"/>
            <a:ext cx="4112478"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35825" y="1600206"/>
            <a:ext cx="4150979"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18872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pic>
        <p:nvPicPr>
          <p:cNvPr id="8" name="Picture 7"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793" y="274638"/>
            <a:ext cx="8514006" cy="1143000"/>
          </a:xfrm>
        </p:spPr>
        <p:txBody>
          <a:bodyPr>
            <a:noAutofit/>
          </a:bodyPr>
          <a:lstStyle>
            <a:lvl1pPr>
              <a:defRPr sz="2025"/>
            </a:lvl1pPr>
          </a:lstStyle>
          <a:p>
            <a:r>
              <a:rPr lang="en-US"/>
              <a:t>Click to edit Master title style</a:t>
            </a:r>
            <a:endParaRPr lang="en-US" dirty="0"/>
          </a:p>
        </p:txBody>
      </p:sp>
      <p:sp>
        <p:nvSpPr>
          <p:cNvPr id="3" name="Text Placeholder 2"/>
          <p:cNvSpPr>
            <a:spLocks noGrp="1"/>
          </p:cNvSpPr>
          <p:nvPr>
            <p:ph type="body" idx="1"/>
          </p:nvPr>
        </p:nvSpPr>
        <p:spPr>
          <a:xfrm>
            <a:off x="190041" y="1535113"/>
            <a:ext cx="4108602" cy="639762"/>
          </a:xfrm>
        </p:spPr>
        <p:txBody>
          <a:bodyPr anchor="b">
            <a:normAutofit/>
          </a:bodyPr>
          <a:lstStyle>
            <a:lvl1pPr marL="0" indent="0">
              <a:buNone/>
              <a:defRPr sz="1125" b="1" i="0">
                <a:latin typeface="Avenir Next Regular"/>
                <a:cs typeface="Avenir Next Regular"/>
              </a:defRPr>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Edit Master text styles</a:t>
            </a:r>
          </a:p>
        </p:txBody>
      </p:sp>
      <p:sp>
        <p:nvSpPr>
          <p:cNvPr id="4" name="Content Placeholder 3"/>
          <p:cNvSpPr>
            <a:spLocks noGrp="1"/>
          </p:cNvSpPr>
          <p:nvPr>
            <p:ph sz="half" idx="2"/>
          </p:nvPr>
        </p:nvSpPr>
        <p:spPr>
          <a:xfrm>
            <a:off x="190041" y="2174875"/>
            <a:ext cx="4108602"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9020" y="1535113"/>
            <a:ext cx="4107780" cy="639762"/>
          </a:xfrm>
        </p:spPr>
        <p:txBody>
          <a:bodyPr anchor="b">
            <a:normAutofit/>
          </a:bodyPr>
          <a:lstStyle>
            <a:lvl1pPr marL="0" indent="0">
              <a:buNone/>
              <a:defRPr sz="1125" b="1" i="0">
                <a:latin typeface="Avenir Next Regular"/>
                <a:cs typeface="Avenir Next Regular"/>
              </a:defRPr>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Edit Master text styles</a:t>
            </a:r>
          </a:p>
        </p:txBody>
      </p:sp>
      <p:sp>
        <p:nvSpPr>
          <p:cNvPr id="6" name="Content Placeholder 5"/>
          <p:cNvSpPr>
            <a:spLocks noGrp="1"/>
          </p:cNvSpPr>
          <p:nvPr>
            <p:ph sz="quarter" idx="4"/>
          </p:nvPr>
        </p:nvSpPr>
        <p:spPr>
          <a:xfrm>
            <a:off x="4579020" y="2174875"/>
            <a:ext cx="4107780"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81802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4" name="Picture 3"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33275" y="274638"/>
            <a:ext cx="8648299" cy="1143000"/>
          </a:xfrm>
        </p:spPr>
        <p:txBody>
          <a:bodyPr>
            <a:noAutofit/>
          </a:bodyPr>
          <a:lstStyle>
            <a:lvl1pPr>
              <a:defRPr sz="2025"/>
            </a:lvl1pPr>
          </a:lstStyle>
          <a:p>
            <a:r>
              <a:rPr lang="en-US"/>
              <a:t>Click to edit Master title style</a:t>
            </a:r>
            <a:endParaRPr lang="en-US" dirty="0"/>
          </a:p>
        </p:txBody>
      </p:sp>
    </p:spTree>
    <p:extLst>
      <p:ext uri="{BB962C8B-B14F-4D97-AF65-F5344CB8AC3E}">
        <p14:creationId xmlns:p14="http://schemas.microsoft.com/office/powerpoint/2010/main" val="3746276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grpSp>
        <p:nvGrpSpPr>
          <p:cNvPr id="3" name="Group 2"/>
          <p:cNvGrpSpPr/>
          <p:nvPr userDrawn="1"/>
        </p:nvGrpSpPr>
        <p:grpSpPr>
          <a:xfrm>
            <a:off x="-12346" y="6366583"/>
            <a:ext cx="9144000" cy="486561"/>
            <a:chOff x="0" y="6364486"/>
            <a:chExt cx="9144000" cy="486561"/>
          </a:xfrm>
        </p:grpSpPr>
        <p:sp>
          <p:nvSpPr>
            <p:cNvPr id="4" name="Rectangle 3"/>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7" name="TextBox 6"/>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35849581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 name="Picture 2"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7040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1983" y="273050"/>
            <a:ext cx="2738772" cy="1278765"/>
          </a:xfrm>
        </p:spPr>
        <p:txBody>
          <a:bodyPr anchor="b"/>
          <a:lstStyle>
            <a:lvl1pPr algn="l">
              <a:defRPr sz="1125" b="1"/>
            </a:lvl1pPr>
          </a:lstStyle>
          <a:p>
            <a:r>
              <a:rPr lang="en-US"/>
              <a:t>Click to edit Master title style</a:t>
            </a:r>
            <a:endParaRPr lang="en-US" dirty="0"/>
          </a:p>
        </p:txBody>
      </p:sp>
      <p:sp>
        <p:nvSpPr>
          <p:cNvPr id="3" name="Content Placeholder 2"/>
          <p:cNvSpPr>
            <a:spLocks noGrp="1"/>
          </p:cNvSpPr>
          <p:nvPr>
            <p:ph idx="1"/>
          </p:nvPr>
        </p:nvSpPr>
        <p:spPr>
          <a:xfrm>
            <a:off x="3404030" y="273050"/>
            <a:ext cx="5477543" cy="6068710"/>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1983" y="1598400"/>
            <a:ext cx="2738772" cy="4743360"/>
          </a:xfrm>
        </p:spPr>
        <p:txBody>
          <a:bodyPr/>
          <a:lstStyle>
            <a:lvl1pPr marL="0" indent="0">
              <a:buNone/>
              <a:defRPr sz="788">
                <a:solidFill>
                  <a:srgbClr val="0C377B"/>
                </a:solidFill>
              </a:defRPr>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Edit Master text styles</a:t>
            </a:r>
          </a:p>
        </p:txBody>
      </p:sp>
    </p:spTree>
    <p:extLst>
      <p:ext uri="{BB962C8B-B14F-4D97-AF65-F5344CB8AC3E}">
        <p14:creationId xmlns:p14="http://schemas.microsoft.com/office/powerpoint/2010/main" val="9984479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870074"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870074" y="612775"/>
            <a:ext cx="5486400" cy="4114800"/>
          </a:xfrm>
        </p:spPr>
        <p:txBody>
          <a:bodyPr/>
          <a:lstStyle>
            <a:lvl1pPr marL="0" indent="0">
              <a:buNone/>
              <a:defRPr sz="1800"/>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r>
              <a:rPr lang="en-US"/>
              <a:t>Click icon to add picture</a:t>
            </a:r>
          </a:p>
        </p:txBody>
      </p:sp>
      <p:sp>
        <p:nvSpPr>
          <p:cNvPr id="4" name="Text Placeholder 3"/>
          <p:cNvSpPr>
            <a:spLocks noGrp="1"/>
          </p:cNvSpPr>
          <p:nvPr>
            <p:ph type="body" sz="half" idx="2"/>
          </p:nvPr>
        </p:nvSpPr>
        <p:spPr>
          <a:xfrm>
            <a:off x="1870074" y="5367338"/>
            <a:ext cx="5486400" cy="804862"/>
          </a:xfrm>
        </p:spPr>
        <p:txBody>
          <a:bodyPr/>
          <a:lstStyle>
            <a:lvl1pPr marL="0" indent="0">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Edit Master text styles</a:t>
            </a:r>
          </a:p>
        </p:txBody>
      </p:sp>
    </p:spTree>
    <p:extLst>
      <p:ext uri="{BB962C8B-B14F-4D97-AF65-F5344CB8AC3E}">
        <p14:creationId xmlns:p14="http://schemas.microsoft.com/office/powerpoint/2010/main" val="3071918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pic>
        <p:nvPicPr>
          <p:cNvPr id="5" name="Picture 4" descr="Standard-Slide-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1983" y="273050"/>
            <a:ext cx="2738772" cy="1278765"/>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404029" y="273050"/>
            <a:ext cx="5477543" cy="606871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1983" y="1598400"/>
            <a:ext cx="2738772" cy="4743360"/>
          </a:xfrm>
        </p:spPr>
        <p:txBody>
          <a:bodyPr/>
          <a:lstStyle>
            <a:lvl1pPr marL="0" indent="0">
              <a:buNone/>
              <a:defRPr sz="1050">
                <a:solidFill>
                  <a:srgbClr val="0C377B"/>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6" name="TextBox 5"/>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91660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grpSp>
        <p:nvGrpSpPr>
          <p:cNvPr id="6" name="Group 5"/>
          <p:cNvGrpSpPr/>
          <p:nvPr userDrawn="1"/>
        </p:nvGrpSpPr>
        <p:grpSpPr>
          <a:xfrm>
            <a:off x="-12346" y="6366583"/>
            <a:ext cx="9144000" cy="486561"/>
            <a:chOff x="0" y="6364486"/>
            <a:chExt cx="9144000" cy="486561"/>
          </a:xfrm>
        </p:grpSpPr>
        <p:sp>
          <p:nvSpPr>
            <p:cNvPr id="7" name="Rectangle 6"/>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2" name="Title 1"/>
          <p:cNvSpPr>
            <a:spLocks noGrp="1"/>
          </p:cNvSpPr>
          <p:nvPr>
            <p:ph type="title"/>
          </p:nvPr>
        </p:nvSpPr>
        <p:spPr>
          <a:xfrm>
            <a:off x="1870074"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870074"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1870074"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10" name="TextBox 9"/>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30946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Standard-Slide-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612643"/>
            <a:ext cx="7772400" cy="1470025"/>
          </a:xfrm>
        </p:spPr>
        <p:txBody>
          <a:bodyPr>
            <a:normAutofit/>
          </a:bodyPr>
          <a:lstStyle>
            <a:lvl1pPr>
              <a:defRPr sz="3000"/>
            </a:lvl1pPr>
          </a:lstStyle>
          <a:p>
            <a:r>
              <a:rPr lang="en-US"/>
              <a:t>Click to edit Master title style</a:t>
            </a:r>
            <a:endParaRPr lang="en-US" dirty="0"/>
          </a:p>
        </p:txBody>
      </p:sp>
      <p:sp>
        <p:nvSpPr>
          <p:cNvPr id="11" name="Subtitle 2"/>
          <p:cNvSpPr>
            <a:spLocks noGrp="1"/>
          </p:cNvSpPr>
          <p:nvPr>
            <p:ph type="subTitle" idx="1"/>
          </p:nvPr>
        </p:nvSpPr>
        <p:spPr>
          <a:xfrm>
            <a:off x="1371600" y="3279666"/>
            <a:ext cx="6400800" cy="1106334"/>
          </a:xfrm>
        </p:spPr>
        <p:txBody>
          <a:bodyPr/>
          <a:lstStyle>
            <a:lvl1pPr marL="0" indent="0" algn="ctr">
              <a:buNone/>
              <a:defRPr>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296731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3043353"/>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68" r:id="rId4"/>
    <p:sldLayoutId id="2147483669" r:id="rId5"/>
    <p:sldLayoutId id="2147483670" r:id="rId6"/>
    <p:sldLayoutId id="2147483671" r:id="rId7"/>
    <p:sldLayoutId id="2147483672" r:id="rId8"/>
    <p:sldLayoutId id="2147483658" r:id="rId9"/>
    <p:sldLayoutId id="214748368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9" r:id="rId18"/>
    <p:sldLayoutId id="2147483660" r:id="rId19"/>
    <p:sldLayoutId id="2147483661" r:id="rId20"/>
    <p:sldLayoutId id="2147483662" r:id="rId21"/>
    <p:sldLayoutId id="2147483663" r:id="rId22"/>
    <p:sldLayoutId id="2147483664" r:id="rId23"/>
    <p:sldLayoutId id="2147483665" r:id="rId24"/>
    <p:sldLayoutId id="2147483673" r:id="rId25"/>
    <p:sldLayoutId id="2147483674" r:id="rId26"/>
    <p:sldLayoutId id="2147483675" r:id="rId27"/>
    <p:sldLayoutId id="2147483676" r:id="rId28"/>
    <p:sldLayoutId id="2147483677" r:id="rId29"/>
    <p:sldLayoutId id="2147483678" r:id="rId30"/>
    <p:sldLayoutId id="2147483679" r:id="rId31"/>
  </p:sldLayoutIdLst>
  <p:txStyles>
    <p:titleStyle>
      <a:lvl1pPr algn="ctr" defTabSz="342892" rtl="0" eaLnBrk="1" latinLnBrk="0" hangingPunct="1">
        <a:spcBef>
          <a:spcPct val="0"/>
        </a:spcBef>
        <a:buNone/>
        <a:defRPr sz="3300" b="1" i="0" kern="1200">
          <a:solidFill>
            <a:schemeClr val="tx1"/>
          </a:solidFill>
          <a:latin typeface="Avenir Next Regular"/>
          <a:ea typeface="+mj-ea"/>
          <a:cs typeface="Avenir Next Regular"/>
        </a:defRPr>
      </a:lvl1pPr>
    </p:titleStyle>
    <p:bodyStyle>
      <a:lvl1pPr marL="257168" indent="-257168" algn="l" defTabSz="342892" rtl="0" eaLnBrk="1" latinLnBrk="0" hangingPunct="1">
        <a:spcBef>
          <a:spcPct val="20000"/>
        </a:spcBef>
        <a:buFont typeface="Arial"/>
        <a:buChar char="•"/>
        <a:defRPr sz="2400" b="0" i="0" kern="1200">
          <a:solidFill>
            <a:schemeClr val="tx1"/>
          </a:solidFill>
          <a:latin typeface="Mercury Display"/>
          <a:ea typeface="+mn-ea"/>
          <a:cs typeface="Mercury Display"/>
        </a:defRPr>
      </a:lvl1pPr>
      <a:lvl2pPr marL="557199" indent="-214308" algn="l" defTabSz="342892" rtl="0" eaLnBrk="1" latinLnBrk="0" hangingPunct="1">
        <a:spcBef>
          <a:spcPct val="20000"/>
        </a:spcBef>
        <a:buFont typeface="Arial"/>
        <a:buChar char="–"/>
        <a:defRPr sz="2100" b="0" i="0" kern="1200">
          <a:solidFill>
            <a:schemeClr val="tx1"/>
          </a:solidFill>
          <a:latin typeface="Mercury Display"/>
          <a:ea typeface="+mn-ea"/>
          <a:cs typeface="Mercury Display"/>
        </a:defRPr>
      </a:lvl2pPr>
      <a:lvl3pPr marL="857228" indent="-171446" algn="l" defTabSz="342892" rtl="0" eaLnBrk="1" latinLnBrk="0" hangingPunct="1">
        <a:spcBef>
          <a:spcPct val="20000"/>
        </a:spcBef>
        <a:buFont typeface="Arial"/>
        <a:buChar char="•"/>
        <a:defRPr sz="1800" b="0" i="0" kern="1200">
          <a:solidFill>
            <a:schemeClr val="tx1"/>
          </a:solidFill>
          <a:latin typeface="Mercury Display"/>
          <a:ea typeface="+mn-ea"/>
          <a:cs typeface="Mercury Display"/>
        </a:defRPr>
      </a:lvl3pPr>
      <a:lvl4pPr marL="1200120"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4pPr>
      <a:lvl5pPr marL="1543012"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431765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Lst>
  <p:txStyles>
    <p:titleStyle>
      <a:lvl1pPr algn="ctr" defTabSz="257168" rtl="0" eaLnBrk="1" latinLnBrk="0" hangingPunct="1">
        <a:spcBef>
          <a:spcPct val="0"/>
        </a:spcBef>
        <a:buNone/>
        <a:defRPr sz="2475" b="1" i="0" kern="1200">
          <a:solidFill>
            <a:schemeClr val="tx1"/>
          </a:solidFill>
          <a:latin typeface="Avenir Next Regular"/>
          <a:ea typeface="+mj-ea"/>
          <a:cs typeface="Avenir Next Regular"/>
        </a:defRPr>
      </a:lvl1pPr>
    </p:titleStyle>
    <p:bodyStyle>
      <a:lvl1pPr marL="192876" indent="-192876" algn="l" defTabSz="257168" rtl="0" eaLnBrk="1" latinLnBrk="0" hangingPunct="1">
        <a:spcBef>
          <a:spcPct val="20000"/>
        </a:spcBef>
        <a:buFont typeface="Arial"/>
        <a:buChar char="•"/>
        <a:defRPr sz="1800" b="0" i="0" kern="1200">
          <a:solidFill>
            <a:schemeClr val="tx1"/>
          </a:solidFill>
          <a:latin typeface="Mercury Display"/>
          <a:ea typeface="+mn-ea"/>
          <a:cs typeface="Mercury Display"/>
        </a:defRPr>
      </a:lvl1pPr>
      <a:lvl2pPr marL="417899" indent="-160731" algn="l" defTabSz="257168" rtl="0" eaLnBrk="1" latinLnBrk="0" hangingPunct="1">
        <a:spcBef>
          <a:spcPct val="20000"/>
        </a:spcBef>
        <a:buFont typeface="Arial"/>
        <a:buChar char="–"/>
        <a:defRPr sz="1575" b="0" i="0" kern="1200">
          <a:solidFill>
            <a:schemeClr val="tx1"/>
          </a:solidFill>
          <a:latin typeface="Mercury Display"/>
          <a:ea typeface="+mn-ea"/>
          <a:cs typeface="Mercury Display"/>
        </a:defRPr>
      </a:lvl2pPr>
      <a:lvl3pPr marL="642922" indent="-128585" algn="l" defTabSz="257168" rtl="0" eaLnBrk="1" latinLnBrk="0" hangingPunct="1">
        <a:spcBef>
          <a:spcPct val="20000"/>
        </a:spcBef>
        <a:buFont typeface="Arial"/>
        <a:buChar char="•"/>
        <a:defRPr sz="1350" b="0" i="0" kern="1200">
          <a:solidFill>
            <a:schemeClr val="tx1"/>
          </a:solidFill>
          <a:latin typeface="Mercury Display"/>
          <a:ea typeface="+mn-ea"/>
          <a:cs typeface="Mercury Display"/>
        </a:defRPr>
      </a:lvl3pPr>
      <a:lvl4pPr marL="900091" indent="-128585" algn="l" defTabSz="257168" rtl="0" eaLnBrk="1" latinLnBrk="0" hangingPunct="1">
        <a:spcBef>
          <a:spcPct val="20000"/>
        </a:spcBef>
        <a:buFont typeface="Arial"/>
        <a:buChar char="–"/>
        <a:defRPr sz="1125" b="0" i="0" kern="1200">
          <a:solidFill>
            <a:schemeClr val="tx1"/>
          </a:solidFill>
          <a:latin typeface="Mercury Display"/>
          <a:ea typeface="+mn-ea"/>
          <a:cs typeface="Mercury Display"/>
        </a:defRPr>
      </a:lvl4pPr>
      <a:lvl5pPr marL="1157259" indent="-128585" algn="l" defTabSz="257168" rtl="0" eaLnBrk="1" latinLnBrk="0" hangingPunct="1">
        <a:spcBef>
          <a:spcPct val="20000"/>
        </a:spcBef>
        <a:buFont typeface="Arial"/>
        <a:buChar char="»"/>
        <a:defRPr sz="1125" b="0" i="0" kern="1200">
          <a:solidFill>
            <a:schemeClr val="tx1"/>
          </a:solidFill>
          <a:latin typeface="Mercury Display"/>
          <a:ea typeface="+mn-ea"/>
          <a:cs typeface="Mercury Display"/>
        </a:defRPr>
      </a:lvl5pPr>
      <a:lvl6pPr marL="1414428" indent="-128585" algn="l" defTabSz="257168" rtl="0" eaLnBrk="1" latinLnBrk="0" hangingPunct="1">
        <a:spcBef>
          <a:spcPct val="20000"/>
        </a:spcBef>
        <a:buFont typeface="Arial"/>
        <a:buChar char="•"/>
        <a:defRPr sz="1125" kern="1200">
          <a:solidFill>
            <a:schemeClr val="tx1"/>
          </a:solidFill>
          <a:latin typeface="+mn-lt"/>
          <a:ea typeface="+mn-ea"/>
          <a:cs typeface="+mn-cs"/>
        </a:defRPr>
      </a:lvl6pPr>
      <a:lvl7pPr marL="1671596" indent="-128585" algn="l" defTabSz="257168" rtl="0" eaLnBrk="1" latinLnBrk="0" hangingPunct="1">
        <a:spcBef>
          <a:spcPct val="20000"/>
        </a:spcBef>
        <a:buFont typeface="Arial"/>
        <a:buChar char="•"/>
        <a:defRPr sz="1125" kern="1200">
          <a:solidFill>
            <a:schemeClr val="tx1"/>
          </a:solidFill>
          <a:latin typeface="+mn-lt"/>
          <a:ea typeface="+mn-ea"/>
          <a:cs typeface="+mn-cs"/>
        </a:defRPr>
      </a:lvl7pPr>
      <a:lvl8pPr marL="1928765" indent="-128585" algn="l" defTabSz="257168" rtl="0" eaLnBrk="1" latinLnBrk="0" hangingPunct="1">
        <a:spcBef>
          <a:spcPct val="20000"/>
        </a:spcBef>
        <a:buFont typeface="Arial"/>
        <a:buChar char="•"/>
        <a:defRPr sz="1125" kern="1200">
          <a:solidFill>
            <a:schemeClr val="tx1"/>
          </a:solidFill>
          <a:latin typeface="+mn-lt"/>
          <a:ea typeface="+mn-ea"/>
          <a:cs typeface="+mn-cs"/>
        </a:defRPr>
      </a:lvl8pPr>
      <a:lvl9pPr marL="2185934" indent="-128585" algn="l" defTabSz="257168"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68" rtl="0" eaLnBrk="1" latinLnBrk="0" hangingPunct="1">
        <a:defRPr sz="1013" kern="1200">
          <a:solidFill>
            <a:schemeClr val="tx1"/>
          </a:solidFill>
          <a:latin typeface="+mn-lt"/>
          <a:ea typeface="+mn-ea"/>
          <a:cs typeface="+mn-cs"/>
        </a:defRPr>
      </a:lvl1pPr>
      <a:lvl2pPr marL="257168" algn="l" defTabSz="257168" rtl="0" eaLnBrk="1" latinLnBrk="0" hangingPunct="1">
        <a:defRPr sz="1013" kern="1200">
          <a:solidFill>
            <a:schemeClr val="tx1"/>
          </a:solidFill>
          <a:latin typeface="+mn-lt"/>
          <a:ea typeface="+mn-ea"/>
          <a:cs typeface="+mn-cs"/>
        </a:defRPr>
      </a:lvl2pPr>
      <a:lvl3pPr marL="514337" algn="l" defTabSz="257168" rtl="0" eaLnBrk="1" latinLnBrk="0" hangingPunct="1">
        <a:defRPr sz="1013" kern="1200">
          <a:solidFill>
            <a:schemeClr val="tx1"/>
          </a:solidFill>
          <a:latin typeface="+mn-lt"/>
          <a:ea typeface="+mn-ea"/>
          <a:cs typeface="+mn-cs"/>
        </a:defRPr>
      </a:lvl3pPr>
      <a:lvl4pPr marL="771506" algn="l" defTabSz="257168" rtl="0" eaLnBrk="1" latinLnBrk="0" hangingPunct="1">
        <a:defRPr sz="1013" kern="1200">
          <a:solidFill>
            <a:schemeClr val="tx1"/>
          </a:solidFill>
          <a:latin typeface="+mn-lt"/>
          <a:ea typeface="+mn-ea"/>
          <a:cs typeface="+mn-cs"/>
        </a:defRPr>
      </a:lvl4pPr>
      <a:lvl5pPr marL="1028675" algn="l" defTabSz="257168" rtl="0" eaLnBrk="1" latinLnBrk="0" hangingPunct="1">
        <a:defRPr sz="1013" kern="1200">
          <a:solidFill>
            <a:schemeClr val="tx1"/>
          </a:solidFill>
          <a:latin typeface="+mn-lt"/>
          <a:ea typeface="+mn-ea"/>
          <a:cs typeface="+mn-cs"/>
        </a:defRPr>
      </a:lvl5pPr>
      <a:lvl6pPr marL="1285843" algn="l" defTabSz="257168" rtl="0" eaLnBrk="1" latinLnBrk="0" hangingPunct="1">
        <a:defRPr sz="1013" kern="1200">
          <a:solidFill>
            <a:schemeClr val="tx1"/>
          </a:solidFill>
          <a:latin typeface="+mn-lt"/>
          <a:ea typeface="+mn-ea"/>
          <a:cs typeface="+mn-cs"/>
        </a:defRPr>
      </a:lvl6pPr>
      <a:lvl7pPr marL="1543012" algn="l" defTabSz="257168" rtl="0" eaLnBrk="1" latinLnBrk="0" hangingPunct="1">
        <a:defRPr sz="1013" kern="1200">
          <a:solidFill>
            <a:schemeClr val="tx1"/>
          </a:solidFill>
          <a:latin typeface="+mn-lt"/>
          <a:ea typeface="+mn-ea"/>
          <a:cs typeface="+mn-cs"/>
        </a:defRPr>
      </a:lvl7pPr>
      <a:lvl8pPr marL="1800180" algn="l" defTabSz="257168" rtl="0" eaLnBrk="1" latinLnBrk="0" hangingPunct="1">
        <a:defRPr sz="1013" kern="1200">
          <a:solidFill>
            <a:schemeClr val="tx1"/>
          </a:solidFill>
          <a:latin typeface="+mn-lt"/>
          <a:ea typeface="+mn-ea"/>
          <a:cs typeface="+mn-cs"/>
        </a:defRPr>
      </a:lvl8pPr>
      <a:lvl9pPr marL="2057348" algn="l" defTabSz="25716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33.xml"/><Relationship Id="rId6" Type="http://schemas.openxmlformats.org/officeDocument/2006/relationships/image" Target="../media/image41.png"/><Relationship Id="rId5" Type="http://schemas.openxmlformats.org/officeDocument/2006/relationships/customXml" Target="../ink/ink1.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latin typeface="AvenirNext LT Pro Bold" panose="020B0804020202020204" pitchFamily="34" charset="0"/>
              </a:rPr>
              <a:t>Watershed Academy</a:t>
            </a:r>
            <a:br>
              <a:rPr lang="en-US" sz="3600" dirty="0">
                <a:latin typeface="AvenirNext LT Pro Bold" panose="020B0804020202020204" pitchFamily="34" charset="0"/>
              </a:rPr>
            </a:br>
            <a:r>
              <a:rPr lang="en-US" sz="1500" dirty="0">
                <a:latin typeface="AvenirNext LT Pro Bold" panose="020B0804020202020204" pitchFamily="34" charset="0"/>
              </a:rPr>
              <a:t>Watershed Coordinator Training Series</a:t>
            </a:r>
            <a:endParaRPr lang="en-US" sz="3600" dirty="0">
              <a:latin typeface="AvenirNext LT Pro Bold" panose="020B0804020202020204" pitchFamily="34" charset="0"/>
            </a:endParaRPr>
          </a:p>
        </p:txBody>
      </p:sp>
      <p:sp>
        <p:nvSpPr>
          <p:cNvPr id="3" name="Subtitle 2"/>
          <p:cNvSpPr>
            <a:spLocks noGrp="1"/>
          </p:cNvSpPr>
          <p:nvPr>
            <p:ph type="subTitle" idx="1"/>
          </p:nvPr>
        </p:nvSpPr>
        <p:spPr>
          <a:xfrm>
            <a:off x="1657350" y="4108849"/>
            <a:ext cx="5829300" cy="1294424"/>
          </a:xfrm>
          <a:solidFill>
            <a:schemeClr val="bg1">
              <a:alpha val="60000"/>
            </a:schemeClr>
          </a:solidFill>
        </p:spPr>
        <p:txBody>
          <a:bodyPr>
            <a:noAutofit/>
          </a:bodyPr>
          <a:lstStyle/>
          <a:p>
            <a:r>
              <a:rPr lang="en-US" b="1" dirty="0">
                <a:latin typeface="Mercury Display Semibold" panose="02000603080000020004" pitchFamily="50" charset="0"/>
              </a:rPr>
              <a:t>Land Use Impacts &amp; </a:t>
            </a:r>
          </a:p>
          <a:p>
            <a:r>
              <a:rPr lang="en-US" b="1" dirty="0">
                <a:latin typeface="Mercury Display Semibold" panose="02000603080000020004" pitchFamily="50" charset="0"/>
              </a:rPr>
              <a:t>Related Best Management Practices</a:t>
            </a:r>
          </a:p>
          <a:p>
            <a:r>
              <a:rPr lang="en-US" b="1" dirty="0">
                <a:latin typeface="Mercury Display Semibold" panose="02000603080000020004" pitchFamily="50" charset="0"/>
              </a:rPr>
              <a:t>1. Land Use and Water Quality</a:t>
            </a:r>
          </a:p>
        </p:txBody>
      </p:sp>
    </p:spTree>
    <p:extLst>
      <p:ext uri="{BB962C8B-B14F-4D97-AF65-F5344CB8AC3E}">
        <p14:creationId xmlns:p14="http://schemas.microsoft.com/office/powerpoint/2010/main" val="1360849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A70D2-8FF1-4C2C-B3F5-54DD89A21CFF}"/>
              </a:ext>
            </a:extLst>
          </p:cNvPr>
          <p:cNvSpPr>
            <a:spLocks noGrp="1"/>
          </p:cNvSpPr>
          <p:nvPr>
            <p:ph type="title"/>
          </p:nvPr>
        </p:nvSpPr>
        <p:spPr>
          <a:xfrm>
            <a:off x="617157" y="98453"/>
            <a:ext cx="8229959" cy="659156"/>
          </a:xfrm>
        </p:spPr>
        <p:txBody>
          <a:bodyPr/>
          <a:lstStyle/>
          <a:p>
            <a:r>
              <a:rPr lang="en-US" sz="4000" dirty="0"/>
              <a:t>Other Prioritization Considerations</a:t>
            </a:r>
          </a:p>
        </p:txBody>
      </p:sp>
      <p:pic>
        <p:nvPicPr>
          <p:cNvPr id="4" name="Content Placeholder 3">
            <a:extLst>
              <a:ext uri="{FF2B5EF4-FFF2-40B4-BE49-F238E27FC236}">
                <a16:creationId xmlns:a16="http://schemas.microsoft.com/office/drawing/2014/main" id="{58F13792-49C0-40CE-9F88-26E0C90D1FFD}"/>
              </a:ext>
            </a:extLst>
          </p:cNvPr>
          <p:cNvPicPr>
            <a:picLocks noGrp="1" noChangeAspect="1"/>
          </p:cNvPicPr>
          <p:nvPr>
            <p:ph idx="1"/>
          </p:nvPr>
        </p:nvPicPr>
        <p:blipFill>
          <a:blip r:embed="rId3"/>
          <a:stretch>
            <a:fillRect/>
          </a:stretch>
        </p:blipFill>
        <p:spPr>
          <a:xfrm>
            <a:off x="588385" y="697086"/>
            <a:ext cx="5610255" cy="5548006"/>
          </a:xfrm>
          <a:prstGeom prst="rect">
            <a:avLst/>
          </a:prstGeom>
        </p:spPr>
      </p:pic>
      <p:sp>
        <p:nvSpPr>
          <p:cNvPr id="5" name="TextBox 4">
            <a:extLst>
              <a:ext uri="{FF2B5EF4-FFF2-40B4-BE49-F238E27FC236}">
                <a16:creationId xmlns:a16="http://schemas.microsoft.com/office/drawing/2014/main" id="{C9223744-4D6E-46BC-8ADE-8BA57DA79619}"/>
              </a:ext>
            </a:extLst>
          </p:cNvPr>
          <p:cNvSpPr txBox="1"/>
          <p:nvPr/>
        </p:nvSpPr>
        <p:spPr>
          <a:xfrm>
            <a:off x="5788345" y="2008634"/>
            <a:ext cx="3253674" cy="2985433"/>
          </a:xfrm>
          <a:prstGeom prst="rect">
            <a:avLst/>
          </a:prstGeom>
          <a:noFill/>
          <a:ln>
            <a:solidFill>
              <a:schemeClr val="tx2"/>
            </a:solidFill>
          </a:ln>
        </p:spPr>
        <p:txBody>
          <a:bodyPr wrap="square" rtlCol="0">
            <a:spAutoFit/>
          </a:bodyPr>
          <a:lstStyle/>
          <a:p>
            <a:pPr marL="342900" indent="-342900">
              <a:buFont typeface="Arial" panose="020B0604020202020204" pitchFamily="34" charset="0"/>
              <a:buChar char="•"/>
              <a:defRPr/>
            </a:pPr>
            <a:r>
              <a:rPr lang="en-US" sz="2400" dirty="0">
                <a:solidFill>
                  <a:prstClr val="black"/>
                </a:solidFill>
                <a:latin typeface="Calibri" panose="020F0502020204030204" pitchFamily="34" charset="0"/>
                <a:cs typeface="Calibri" panose="020F0502020204030204" pitchFamily="34" charset="0"/>
              </a:rPr>
              <a:t>Land Use/Cover</a:t>
            </a:r>
          </a:p>
          <a:p>
            <a:pPr marL="342900" indent="-342900">
              <a:buFont typeface="Arial" panose="020B0604020202020204" pitchFamily="34" charset="0"/>
              <a:buChar char="•"/>
              <a:defRPr/>
            </a:pPr>
            <a:r>
              <a:rPr lang="en-US" sz="2400" dirty="0">
                <a:solidFill>
                  <a:prstClr val="black"/>
                </a:solidFill>
                <a:latin typeface="Calibri" panose="020F0502020204030204" pitchFamily="34" charset="0"/>
                <a:cs typeface="Calibri" panose="020F0502020204030204" pitchFamily="34" charset="0"/>
              </a:rPr>
              <a:t>Geology/Soils</a:t>
            </a:r>
          </a:p>
          <a:p>
            <a:pPr marL="342900" indent="-342900">
              <a:buFont typeface="Arial" panose="020B0604020202020204" pitchFamily="34" charset="0"/>
              <a:buChar char="•"/>
              <a:defRPr/>
            </a:pPr>
            <a:r>
              <a:rPr lang="en-US" sz="2400" dirty="0">
                <a:solidFill>
                  <a:prstClr val="black"/>
                </a:solidFill>
                <a:latin typeface="Calibri" panose="020F0502020204030204" pitchFamily="34" charset="0"/>
                <a:cs typeface="Calibri" panose="020F0502020204030204" pitchFamily="34" charset="0"/>
              </a:rPr>
              <a:t>KDOW Assessments</a:t>
            </a:r>
          </a:p>
          <a:p>
            <a:pPr marL="342900" indent="-342900">
              <a:buFont typeface="Arial" panose="020B0604020202020204" pitchFamily="34" charset="0"/>
              <a:buChar char="•"/>
              <a:defRPr/>
            </a:pPr>
            <a:r>
              <a:rPr lang="en-US" sz="2400" dirty="0">
                <a:solidFill>
                  <a:prstClr val="black"/>
                </a:solidFill>
                <a:latin typeface="Calibri" panose="020F0502020204030204" pitchFamily="34" charset="0"/>
                <a:cs typeface="Calibri" panose="020F0502020204030204" pitchFamily="34" charset="0"/>
              </a:rPr>
              <a:t>Geography</a:t>
            </a:r>
            <a:br>
              <a:rPr lang="en-US" sz="2400" dirty="0">
                <a:solidFill>
                  <a:prstClr val="black"/>
                </a:solidFill>
                <a:latin typeface="Calibri" panose="020F0502020204030204" pitchFamily="34" charset="0"/>
                <a:cs typeface="Calibri" panose="020F0502020204030204" pitchFamily="34" charset="0"/>
              </a:rPr>
            </a:br>
            <a:r>
              <a:rPr lang="en-US" sz="2000" dirty="0">
                <a:solidFill>
                  <a:prstClr val="black"/>
                </a:solidFill>
                <a:latin typeface="Calibri" panose="020F0502020204030204" pitchFamily="34" charset="0"/>
                <a:cs typeface="Calibri" panose="020F0502020204030204" pitchFamily="34" charset="0"/>
              </a:rPr>
              <a:t>(Headwaters/Confluence)</a:t>
            </a:r>
          </a:p>
          <a:p>
            <a:pPr marL="342900" indent="-342900">
              <a:buFont typeface="Arial" panose="020B0604020202020204" pitchFamily="34" charset="0"/>
              <a:buChar char="•"/>
              <a:defRPr/>
            </a:pPr>
            <a:r>
              <a:rPr lang="en-US" sz="2400" dirty="0">
                <a:solidFill>
                  <a:prstClr val="black"/>
                </a:solidFill>
                <a:latin typeface="Calibri" panose="020F0502020204030204" pitchFamily="34" charset="0"/>
                <a:cs typeface="Calibri" panose="020F0502020204030204" pitchFamily="34" charset="0"/>
              </a:rPr>
              <a:t>Stakeholder Support</a:t>
            </a:r>
          </a:p>
          <a:p>
            <a:pPr marL="342900" indent="-342900">
              <a:buFont typeface="Arial" panose="020B0604020202020204" pitchFamily="34" charset="0"/>
              <a:buChar char="•"/>
              <a:defRPr/>
            </a:pPr>
            <a:r>
              <a:rPr lang="en-US" sz="2400" dirty="0">
                <a:solidFill>
                  <a:prstClr val="black"/>
                </a:solidFill>
                <a:latin typeface="Calibri" panose="020F0502020204030204" pitchFamily="34" charset="0"/>
                <a:cs typeface="Calibri" panose="020F0502020204030204" pitchFamily="34" charset="0"/>
              </a:rPr>
              <a:t>Local concerns</a:t>
            </a:r>
          </a:p>
          <a:p>
            <a:pPr marL="342900" indent="-342900">
              <a:buFont typeface="Arial" panose="020B0604020202020204" pitchFamily="34" charset="0"/>
              <a:buChar char="•"/>
              <a:defRPr/>
            </a:pPr>
            <a:r>
              <a:rPr lang="en-US" sz="2400" dirty="0">
                <a:solidFill>
                  <a:prstClr val="black"/>
                </a:solidFill>
                <a:latin typeface="Calibri" panose="020F0502020204030204" pitchFamily="34" charset="0"/>
                <a:cs typeface="Calibri" panose="020F0502020204030204" pitchFamily="34" charset="0"/>
              </a:rPr>
              <a:t>Available funding</a:t>
            </a:r>
          </a:p>
        </p:txBody>
      </p:sp>
      <p:sp>
        <p:nvSpPr>
          <p:cNvPr id="6" name="TextBox 5">
            <a:extLst>
              <a:ext uri="{FF2B5EF4-FFF2-40B4-BE49-F238E27FC236}">
                <a16:creationId xmlns:a16="http://schemas.microsoft.com/office/drawing/2014/main" id="{5FC16DCF-DFFC-4860-A5F7-C23B4512AFD3}"/>
              </a:ext>
            </a:extLst>
          </p:cNvPr>
          <p:cNvSpPr txBox="1"/>
          <p:nvPr/>
        </p:nvSpPr>
        <p:spPr>
          <a:xfrm>
            <a:off x="205891" y="697086"/>
            <a:ext cx="2643933" cy="1323439"/>
          </a:xfrm>
          <a:prstGeom prst="rect">
            <a:avLst/>
          </a:prstGeom>
          <a:solidFill>
            <a:srgbClr val="CCFF99"/>
          </a:solidFill>
          <a:ln>
            <a:solidFill>
              <a:schemeClr val="tx1"/>
            </a:solidFill>
          </a:ln>
        </p:spPr>
        <p:txBody>
          <a:bodyPr wrap="square" rtlCol="0">
            <a:spAutoFit/>
          </a:bodyPr>
          <a:lstStyle/>
          <a:p>
            <a:pPr>
              <a:defRPr/>
            </a:pPr>
            <a:r>
              <a:rPr lang="en-US" sz="2000" b="1" dirty="0">
                <a:solidFill>
                  <a:prstClr val="black"/>
                </a:solidFill>
                <a:latin typeface="Calibri" panose="020F0502020204030204" pitchFamily="34" charset="0"/>
                <a:cs typeface="Calibri" panose="020F0502020204030204" pitchFamily="34" charset="0"/>
              </a:rPr>
              <a:t>Priority #1</a:t>
            </a:r>
          </a:p>
          <a:p>
            <a:pPr>
              <a:defRPr/>
            </a:pPr>
            <a:r>
              <a:rPr lang="en-US" sz="2000" dirty="0">
                <a:solidFill>
                  <a:prstClr val="black"/>
                </a:solidFill>
                <a:latin typeface="Calibri" panose="020F0502020204030204" pitchFamily="34" charset="0"/>
                <a:cs typeface="Calibri" panose="020F0502020204030204" pitchFamily="34" charset="0"/>
              </a:rPr>
              <a:t>High Pollutant Yields</a:t>
            </a:r>
          </a:p>
          <a:p>
            <a:pPr>
              <a:defRPr/>
            </a:pPr>
            <a:r>
              <a:rPr lang="en-US" sz="2000" dirty="0">
                <a:solidFill>
                  <a:prstClr val="black"/>
                </a:solidFill>
                <a:latin typeface="Calibri" panose="020F0502020204030204" pitchFamily="34" charset="0"/>
                <a:cs typeface="Calibri" panose="020F0502020204030204" pitchFamily="34" charset="0"/>
              </a:rPr>
              <a:t>Motivated stakeholders</a:t>
            </a:r>
          </a:p>
          <a:p>
            <a:pPr>
              <a:defRPr/>
            </a:pPr>
            <a:r>
              <a:rPr lang="en-US" sz="2000" dirty="0">
                <a:solidFill>
                  <a:prstClr val="black"/>
                </a:solidFill>
                <a:latin typeface="Calibri" panose="020F0502020204030204" pitchFamily="34" charset="0"/>
                <a:cs typeface="Calibri" panose="020F0502020204030204" pitchFamily="34" charset="0"/>
              </a:rPr>
              <a:t>Mainly agricultural</a:t>
            </a:r>
          </a:p>
        </p:txBody>
      </p:sp>
      <p:sp>
        <p:nvSpPr>
          <p:cNvPr id="7" name="TextBox 6">
            <a:extLst>
              <a:ext uri="{FF2B5EF4-FFF2-40B4-BE49-F238E27FC236}">
                <a16:creationId xmlns:a16="http://schemas.microsoft.com/office/drawing/2014/main" id="{7AF82817-C576-43F4-8BD6-2E38AFCE7555}"/>
              </a:ext>
            </a:extLst>
          </p:cNvPr>
          <p:cNvSpPr txBox="1"/>
          <p:nvPr/>
        </p:nvSpPr>
        <p:spPr>
          <a:xfrm>
            <a:off x="2941237" y="5271758"/>
            <a:ext cx="3162680" cy="1015663"/>
          </a:xfrm>
          <a:prstGeom prst="rect">
            <a:avLst/>
          </a:prstGeom>
          <a:solidFill>
            <a:srgbClr val="FFFF99"/>
          </a:solidFill>
          <a:ln>
            <a:solidFill>
              <a:schemeClr val="tx1"/>
            </a:solidFill>
          </a:ln>
        </p:spPr>
        <p:txBody>
          <a:bodyPr wrap="square" rtlCol="0">
            <a:spAutoFit/>
          </a:bodyPr>
          <a:lstStyle/>
          <a:p>
            <a:pPr>
              <a:defRPr/>
            </a:pPr>
            <a:r>
              <a:rPr lang="en-US" sz="2000" b="1" dirty="0">
                <a:solidFill>
                  <a:prstClr val="black"/>
                </a:solidFill>
                <a:latin typeface="Calibri" panose="020F0502020204030204" pitchFamily="34" charset="0"/>
                <a:cs typeface="Calibri" panose="020F0502020204030204" pitchFamily="34" charset="0"/>
              </a:rPr>
              <a:t>Priority #2</a:t>
            </a:r>
          </a:p>
          <a:p>
            <a:pPr>
              <a:defRPr/>
            </a:pPr>
            <a:r>
              <a:rPr lang="en-US" sz="2000" dirty="0">
                <a:solidFill>
                  <a:prstClr val="black"/>
                </a:solidFill>
                <a:latin typeface="Calibri" panose="020F0502020204030204" pitchFamily="34" charset="0"/>
                <a:cs typeface="Calibri" panose="020F0502020204030204" pitchFamily="34" charset="0"/>
              </a:rPr>
              <a:t>Highest Pollutant Yields</a:t>
            </a:r>
            <a:br>
              <a:rPr lang="en-US" sz="2000" dirty="0">
                <a:solidFill>
                  <a:prstClr val="black"/>
                </a:solidFill>
                <a:latin typeface="Calibri" panose="020F0502020204030204" pitchFamily="34" charset="0"/>
                <a:cs typeface="Calibri" panose="020F0502020204030204" pitchFamily="34" charset="0"/>
              </a:rPr>
            </a:br>
            <a:r>
              <a:rPr lang="en-US" sz="2000" dirty="0">
                <a:solidFill>
                  <a:prstClr val="black"/>
                </a:solidFill>
                <a:latin typeface="Calibri" panose="020F0502020204030204" pitchFamily="34" charset="0"/>
                <a:cs typeface="Calibri" panose="020F0502020204030204" pitchFamily="34" charset="0"/>
              </a:rPr>
              <a:t>Greater Imperviousness</a:t>
            </a:r>
          </a:p>
        </p:txBody>
      </p:sp>
      <p:sp>
        <p:nvSpPr>
          <p:cNvPr id="8" name="TextBox 7">
            <a:extLst>
              <a:ext uri="{FF2B5EF4-FFF2-40B4-BE49-F238E27FC236}">
                <a16:creationId xmlns:a16="http://schemas.microsoft.com/office/drawing/2014/main" id="{F455A213-138D-4842-99C4-EC40B057019D}"/>
              </a:ext>
            </a:extLst>
          </p:cNvPr>
          <p:cNvSpPr txBox="1"/>
          <p:nvPr/>
        </p:nvSpPr>
        <p:spPr>
          <a:xfrm>
            <a:off x="3700161" y="730300"/>
            <a:ext cx="3542304" cy="1015663"/>
          </a:xfrm>
          <a:prstGeom prst="rect">
            <a:avLst/>
          </a:prstGeom>
          <a:solidFill>
            <a:schemeClr val="accent1">
              <a:lumMod val="20000"/>
              <a:lumOff val="80000"/>
            </a:schemeClr>
          </a:solidFill>
          <a:ln>
            <a:solidFill>
              <a:schemeClr val="tx1"/>
            </a:solidFill>
          </a:ln>
        </p:spPr>
        <p:txBody>
          <a:bodyPr wrap="square" rtlCol="0">
            <a:spAutoFit/>
          </a:bodyPr>
          <a:lstStyle/>
          <a:p>
            <a:pPr>
              <a:defRPr/>
            </a:pPr>
            <a:r>
              <a:rPr lang="en-US" sz="2000" b="1" dirty="0">
                <a:solidFill>
                  <a:prstClr val="black"/>
                </a:solidFill>
                <a:latin typeface="Calibri" panose="020F0502020204030204" pitchFamily="34" charset="0"/>
                <a:cs typeface="Calibri" panose="020F0502020204030204" pitchFamily="34" charset="0"/>
              </a:rPr>
              <a:t>Priority #3</a:t>
            </a:r>
          </a:p>
          <a:p>
            <a:pPr>
              <a:defRPr/>
            </a:pPr>
            <a:r>
              <a:rPr lang="en-US" sz="2000" dirty="0">
                <a:solidFill>
                  <a:prstClr val="black"/>
                </a:solidFill>
                <a:latin typeface="Calibri" panose="020F0502020204030204" pitchFamily="34" charset="0"/>
                <a:cs typeface="Calibri" panose="020F0502020204030204" pitchFamily="34" charset="0"/>
              </a:rPr>
              <a:t>Lower Pollutant Yields </a:t>
            </a:r>
            <a:br>
              <a:rPr lang="en-US" sz="2000" dirty="0">
                <a:solidFill>
                  <a:prstClr val="black"/>
                </a:solidFill>
                <a:latin typeface="Calibri" panose="020F0502020204030204" pitchFamily="34" charset="0"/>
                <a:cs typeface="Calibri" panose="020F0502020204030204" pitchFamily="34" charset="0"/>
              </a:rPr>
            </a:br>
            <a:r>
              <a:rPr lang="en-US" sz="2000" dirty="0">
                <a:solidFill>
                  <a:prstClr val="black"/>
                </a:solidFill>
                <a:latin typeface="Calibri" panose="020F0502020204030204" pitchFamily="34" charset="0"/>
                <a:cs typeface="Calibri" panose="020F0502020204030204" pitchFamily="34" charset="0"/>
              </a:rPr>
              <a:t>Most of area already protected</a:t>
            </a:r>
          </a:p>
        </p:txBody>
      </p:sp>
    </p:spTree>
    <p:extLst>
      <p:ext uri="{BB962C8B-B14F-4D97-AF65-F5344CB8AC3E}">
        <p14:creationId xmlns:p14="http://schemas.microsoft.com/office/powerpoint/2010/main" val="2121421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6486" y="28589"/>
            <a:ext cx="7049937" cy="857250"/>
          </a:xfrm>
        </p:spPr>
        <p:txBody>
          <a:bodyPr/>
          <a:lstStyle/>
          <a:p>
            <a:pPr algn="l"/>
            <a:r>
              <a:rPr lang="en-US" sz="4000" dirty="0"/>
              <a:t>Annual Load Reduction Goal</a:t>
            </a:r>
          </a:p>
        </p:txBody>
      </p:sp>
      <p:graphicFrame>
        <p:nvGraphicFramePr>
          <p:cNvPr id="11" name="Chart 10">
            <a:extLst>
              <a:ext uri="{FF2B5EF4-FFF2-40B4-BE49-F238E27FC236}">
                <a16:creationId xmlns:a16="http://schemas.microsoft.com/office/drawing/2014/main" id="{6ED2753A-317C-4508-BEF9-AD4D7B2B0238}"/>
              </a:ext>
            </a:extLst>
          </p:cNvPr>
          <p:cNvGraphicFramePr/>
          <p:nvPr>
            <p:extLst>
              <p:ext uri="{D42A27DB-BD31-4B8C-83A1-F6EECF244321}">
                <p14:modId xmlns:p14="http://schemas.microsoft.com/office/powerpoint/2010/main" val="1434419929"/>
              </p:ext>
            </p:extLst>
          </p:nvPr>
        </p:nvGraphicFramePr>
        <p:xfrm>
          <a:off x="580237" y="885839"/>
          <a:ext cx="7214537" cy="5182452"/>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a:extLst>
              <a:ext uri="{FF2B5EF4-FFF2-40B4-BE49-F238E27FC236}">
                <a16:creationId xmlns:a16="http://schemas.microsoft.com/office/drawing/2014/main" id="{DC125D03-11D7-4E20-842F-6F570E539CC8}"/>
              </a:ext>
            </a:extLst>
          </p:cNvPr>
          <p:cNvCxnSpPr>
            <a:cxnSpLocks/>
          </p:cNvCxnSpPr>
          <p:nvPr/>
        </p:nvCxnSpPr>
        <p:spPr>
          <a:xfrm flipV="1">
            <a:off x="973777" y="2989454"/>
            <a:ext cx="6103917" cy="2"/>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71183B9-6F1A-459A-B33E-132C09442C13}"/>
              </a:ext>
            </a:extLst>
          </p:cNvPr>
          <p:cNvSpPr txBox="1"/>
          <p:nvPr/>
        </p:nvSpPr>
        <p:spPr>
          <a:xfrm>
            <a:off x="6597897" y="2230569"/>
            <a:ext cx="2017051" cy="830997"/>
          </a:xfrm>
          <a:prstGeom prst="rect">
            <a:avLst/>
          </a:prstGeom>
          <a:noFill/>
        </p:spPr>
        <p:txBody>
          <a:bodyPr wrap="square" rtlCol="0">
            <a:spAutoFit/>
          </a:bodyPr>
          <a:lstStyle/>
          <a:p>
            <a:pPr>
              <a:defRPr/>
            </a:pPr>
            <a:r>
              <a:rPr lang="en-US" sz="2400" b="1" dirty="0">
                <a:solidFill>
                  <a:srgbClr val="FF0000"/>
                </a:solidFill>
                <a:latin typeface="Calibri" panose="020F0502020204030204" pitchFamily="34" charset="0"/>
                <a:cs typeface="Calibri" panose="020F0502020204030204" pitchFamily="34" charset="0"/>
              </a:rPr>
              <a:t>Water Quality Criteria</a:t>
            </a:r>
          </a:p>
        </p:txBody>
      </p:sp>
      <p:sp>
        <p:nvSpPr>
          <p:cNvPr id="2" name="TextBox 1">
            <a:extLst>
              <a:ext uri="{FF2B5EF4-FFF2-40B4-BE49-F238E27FC236}">
                <a16:creationId xmlns:a16="http://schemas.microsoft.com/office/drawing/2014/main" id="{0EA31176-8277-4828-BBD0-286142ADE0B1}"/>
              </a:ext>
            </a:extLst>
          </p:cNvPr>
          <p:cNvSpPr txBox="1"/>
          <p:nvPr/>
        </p:nvSpPr>
        <p:spPr>
          <a:xfrm>
            <a:off x="5736537" y="2876900"/>
            <a:ext cx="716973"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MOS</a:t>
            </a:r>
          </a:p>
        </p:txBody>
      </p:sp>
    </p:spTree>
    <p:extLst>
      <p:ext uri="{BB962C8B-B14F-4D97-AF65-F5344CB8AC3E}">
        <p14:creationId xmlns:p14="http://schemas.microsoft.com/office/powerpoint/2010/main" val="3850166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9183-998F-4C51-BA17-074DC4F0B0E3}"/>
              </a:ext>
            </a:extLst>
          </p:cNvPr>
          <p:cNvSpPr>
            <a:spLocks noGrp="1"/>
          </p:cNvSpPr>
          <p:nvPr>
            <p:ph type="title"/>
          </p:nvPr>
        </p:nvSpPr>
        <p:spPr>
          <a:xfrm>
            <a:off x="231800" y="124952"/>
            <a:ext cx="8680862" cy="857250"/>
          </a:xfrm>
        </p:spPr>
        <p:txBody>
          <a:bodyPr/>
          <a:lstStyle/>
          <a:p>
            <a:r>
              <a:rPr lang="en-US" sz="4000" dirty="0"/>
              <a:t>Selection of Best Management Practices</a:t>
            </a:r>
          </a:p>
        </p:txBody>
      </p:sp>
      <p:sp>
        <p:nvSpPr>
          <p:cNvPr id="3" name="Content Placeholder 2">
            <a:extLst>
              <a:ext uri="{FF2B5EF4-FFF2-40B4-BE49-F238E27FC236}">
                <a16:creationId xmlns:a16="http://schemas.microsoft.com/office/drawing/2014/main" id="{EE8B97A9-3573-4871-802E-ABD4C27DC976}"/>
              </a:ext>
            </a:extLst>
          </p:cNvPr>
          <p:cNvSpPr>
            <a:spLocks noGrp="1"/>
          </p:cNvSpPr>
          <p:nvPr>
            <p:ph idx="1"/>
          </p:nvPr>
        </p:nvSpPr>
        <p:spPr>
          <a:xfrm>
            <a:off x="997527" y="1116281"/>
            <a:ext cx="7410203" cy="4987635"/>
          </a:xfrm>
        </p:spPr>
        <p:txBody>
          <a:bodyPr>
            <a:normAutofit/>
          </a:bodyPr>
          <a:lstStyle/>
          <a:p>
            <a:pPr marL="0" indent="0" algn="ctr">
              <a:buNone/>
            </a:pPr>
            <a:r>
              <a:rPr lang="en-US" sz="3000" dirty="0"/>
              <a:t>Identification of Priority </a:t>
            </a:r>
            <a:r>
              <a:rPr lang="en-US" sz="3000" dirty="0" err="1"/>
              <a:t>Subwatershed</a:t>
            </a:r>
            <a:r>
              <a:rPr lang="en-US" sz="3000" dirty="0"/>
              <a:t> Areas</a:t>
            </a:r>
          </a:p>
          <a:p>
            <a:pPr marL="0" indent="0" algn="ctr">
              <a:buNone/>
            </a:pPr>
            <a:endParaRPr lang="en-US" sz="3000" dirty="0"/>
          </a:p>
          <a:p>
            <a:pPr marL="0" indent="0" algn="ctr">
              <a:buNone/>
            </a:pPr>
            <a:r>
              <a:rPr lang="en-US" sz="3000" dirty="0" err="1"/>
              <a:t>Subwatershed</a:t>
            </a:r>
            <a:r>
              <a:rPr lang="en-US" sz="3000" dirty="0"/>
              <a:t> Characterization</a:t>
            </a:r>
          </a:p>
          <a:p>
            <a:pPr marL="0" indent="0" algn="ctr">
              <a:buNone/>
            </a:pPr>
            <a:endParaRPr lang="en-US" dirty="0"/>
          </a:p>
          <a:p>
            <a:pPr marL="0" indent="0" algn="ctr">
              <a:buNone/>
            </a:pPr>
            <a:endParaRPr lang="en-US" dirty="0"/>
          </a:p>
          <a:p>
            <a:pPr marL="0" indent="0" algn="ctr">
              <a:buNone/>
            </a:pPr>
            <a:r>
              <a:rPr lang="en-US" sz="3000" dirty="0"/>
              <a:t>Likely Sources </a:t>
            </a:r>
          </a:p>
          <a:p>
            <a:pPr marL="0" indent="0" algn="ctr">
              <a:buNone/>
            </a:pPr>
            <a:endParaRPr lang="en-US" dirty="0"/>
          </a:p>
          <a:p>
            <a:pPr marL="0" indent="0" algn="ctr">
              <a:buNone/>
            </a:pPr>
            <a:endParaRPr lang="en-US" dirty="0"/>
          </a:p>
          <a:p>
            <a:pPr marL="0" indent="0" algn="ctr">
              <a:buNone/>
            </a:pPr>
            <a:r>
              <a:rPr lang="en-US" sz="3000" dirty="0"/>
              <a:t>Selection of Appropriate </a:t>
            </a:r>
            <a:br>
              <a:rPr lang="en-US" sz="3000" dirty="0"/>
            </a:br>
            <a:r>
              <a:rPr lang="en-US" sz="3000" dirty="0"/>
              <a:t>Best Management Practices</a:t>
            </a:r>
          </a:p>
          <a:p>
            <a:pPr marL="0" indent="0" algn="ctr">
              <a:buNone/>
            </a:pPr>
            <a:endParaRPr lang="en-US" dirty="0"/>
          </a:p>
          <a:p>
            <a:pPr marL="0" indent="0">
              <a:buNone/>
            </a:pPr>
            <a:endParaRPr lang="en-US" dirty="0"/>
          </a:p>
        </p:txBody>
      </p:sp>
      <p:sp>
        <p:nvSpPr>
          <p:cNvPr id="4" name="Plus Sign 3">
            <a:extLst>
              <a:ext uri="{FF2B5EF4-FFF2-40B4-BE49-F238E27FC236}">
                <a16:creationId xmlns:a16="http://schemas.microsoft.com/office/drawing/2014/main" id="{2D8F432D-11BF-4E9A-A082-017F72198B14}"/>
              </a:ext>
            </a:extLst>
          </p:cNvPr>
          <p:cNvSpPr/>
          <p:nvPr/>
        </p:nvSpPr>
        <p:spPr>
          <a:xfrm>
            <a:off x="4197508" y="1627503"/>
            <a:ext cx="500063" cy="471488"/>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Times New Roman"/>
            </a:endParaRPr>
          </a:p>
        </p:txBody>
      </p:sp>
      <p:sp>
        <p:nvSpPr>
          <p:cNvPr id="5" name="Arrow: Down 4">
            <a:extLst>
              <a:ext uri="{FF2B5EF4-FFF2-40B4-BE49-F238E27FC236}">
                <a16:creationId xmlns:a16="http://schemas.microsoft.com/office/drawing/2014/main" id="{52D6EE08-BBD0-43ED-8618-84C56C34F774}"/>
              </a:ext>
            </a:extLst>
          </p:cNvPr>
          <p:cNvSpPr/>
          <p:nvPr/>
        </p:nvSpPr>
        <p:spPr>
          <a:xfrm>
            <a:off x="4197508" y="2871787"/>
            <a:ext cx="659960" cy="83426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Times New Roman"/>
            </a:endParaRPr>
          </a:p>
        </p:txBody>
      </p:sp>
      <p:pic>
        <p:nvPicPr>
          <p:cNvPr id="6" name="Picture 5">
            <a:extLst>
              <a:ext uri="{FF2B5EF4-FFF2-40B4-BE49-F238E27FC236}">
                <a16:creationId xmlns:a16="http://schemas.microsoft.com/office/drawing/2014/main" id="{80EA992E-3324-408C-A0A6-70F065B2A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5092" y="4341875"/>
            <a:ext cx="773815" cy="834269"/>
          </a:xfrm>
          <a:prstGeom prst="rect">
            <a:avLst/>
          </a:prstGeom>
        </p:spPr>
      </p:pic>
    </p:spTree>
    <p:extLst>
      <p:ext uri="{BB962C8B-B14F-4D97-AF65-F5344CB8AC3E}">
        <p14:creationId xmlns:p14="http://schemas.microsoft.com/office/powerpoint/2010/main" val="1394805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7A996C2-0816-40B0-AC90-B2454084C8C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27973" y="1119661"/>
            <a:ext cx="3743469" cy="2015714"/>
          </a:xfrm>
          <a:prstGeom prst="rect">
            <a:avLst/>
          </a:prstGeom>
        </p:spPr>
      </p:pic>
      <p:pic>
        <p:nvPicPr>
          <p:cNvPr id="8" name="Picture 7">
            <a:extLst>
              <a:ext uri="{FF2B5EF4-FFF2-40B4-BE49-F238E27FC236}">
                <a16:creationId xmlns:a16="http://schemas.microsoft.com/office/drawing/2014/main" id="{5A6A5476-CEBB-4359-B34F-8BDD2A353C5F}"/>
              </a:ext>
            </a:extLst>
          </p:cNvPr>
          <p:cNvPicPr>
            <a:picLocks noChangeAspect="1"/>
          </p:cNvPicPr>
          <p:nvPr/>
        </p:nvPicPr>
        <p:blipFill>
          <a:blip r:embed="rId4"/>
          <a:stretch>
            <a:fillRect/>
          </a:stretch>
        </p:blipFill>
        <p:spPr>
          <a:xfrm>
            <a:off x="5694588" y="1119661"/>
            <a:ext cx="2904956" cy="217591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A45C65A6-ECE5-4A66-9DE0-65E4A49A42F7}"/>
              </a:ext>
            </a:extLst>
          </p:cNvPr>
          <p:cNvPicPr>
            <a:picLocks noChangeAspect="1"/>
          </p:cNvPicPr>
          <p:nvPr/>
        </p:nvPicPr>
        <p:blipFill>
          <a:blip r:embed="rId5"/>
          <a:stretch>
            <a:fillRect/>
          </a:stretch>
        </p:blipFill>
        <p:spPr>
          <a:xfrm>
            <a:off x="353127" y="4008150"/>
            <a:ext cx="3245643" cy="201571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82BE5E7-1373-4B6A-A918-027F7976DB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16051" y="4008150"/>
            <a:ext cx="3583493" cy="2015715"/>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81CF5C95-8071-4E37-9EA4-057A52DAD6BE}"/>
              </a:ext>
            </a:extLst>
          </p:cNvPr>
          <p:cNvSpPr>
            <a:spLocks noGrp="1"/>
          </p:cNvSpPr>
          <p:nvPr>
            <p:ph type="title"/>
          </p:nvPr>
        </p:nvSpPr>
        <p:spPr>
          <a:xfrm>
            <a:off x="154379" y="123457"/>
            <a:ext cx="8835242" cy="857250"/>
          </a:xfrm>
        </p:spPr>
        <p:txBody>
          <a:bodyPr/>
          <a:lstStyle/>
          <a:p>
            <a:r>
              <a:rPr lang="en-US" sz="4000" dirty="0"/>
              <a:t>Land Use Connections to Water Quality</a:t>
            </a:r>
          </a:p>
        </p:txBody>
      </p:sp>
      <p:pic>
        <p:nvPicPr>
          <p:cNvPr id="5" name="Picture 4" descr="A herd of cattle standing on top of a dirt field&#10;&#10;Description automatically generated">
            <a:extLst>
              <a:ext uri="{FF2B5EF4-FFF2-40B4-BE49-F238E27FC236}">
                <a16:creationId xmlns:a16="http://schemas.microsoft.com/office/drawing/2014/main" id="{BAAF440C-5AC2-46CA-9153-C6ABABF686E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53924" y="2287715"/>
            <a:ext cx="3023572" cy="20157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4175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14ADB-D8D4-4A47-81BA-A35AB31269A5}"/>
              </a:ext>
            </a:extLst>
          </p:cNvPr>
          <p:cNvSpPr>
            <a:spLocks noGrp="1"/>
          </p:cNvSpPr>
          <p:nvPr>
            <p:ph type="title"/>
          </p:nvPr>
        </p:nvSpPr>
        <p:spPr>
          <a:xfrm>
            <a:off x="415636" y="162319"/>
            <a:ext cx="6976113" cy="676776"/>
          </a:xfrm>
        </p:spPr>
        <p:txBody>
          <a:bodyPr/>
          <a:lstStyle/>
          <a:p>
            <a:r>
              <a:rPr lang="en-US" sz="4000" dirty="0"/>
              <a:t>Imperviousness </a:t>
            </a:r>
          </a:p>
        </p:txBody>
      </p:sp>
      <p:pic>
        <p:nvPicPr>
          <p:cNvPr id="3" name="Picture 2">
            <a:extLst>
              <a:ext uri="{FF2B5EF4-FFF2-40B4-BE49-F238E27FC236}">
                <a16:creationId xmlns:a16="http://schemas.microsoft.com/office/drawing/2014/main" id="{422F2D28-C0A8-442B-8985-2B14E4734F94}"/>
              </a:ext>
            </a:extLst>
          </p:cNvPr>
          <p:cNvPicPr>
            <a:picLocks noChangeAspect="1"/>
          </p:cNvPicPr>
          <p:nvPr/>
        </p:nvPicPr>
        <p:blipFill>
          <a:blip r:embed="rId3"/>
          <a:stretch>
            <a:fillRect/>
          </a:stretch>
        </p:blipFill>
        <p:spPr>
          <a:xfrm>
            <a:off x="3736546" y="1270515"/>
            <a:ext cx="5252157" cy="4322763"/>
          </a:xfrm>
          <a:prstGeom prst="rect">
            <a:avLst/>
          </a:prstGeom>
          <a:ln>
            <a:solidFill>
              <a:schemeClr val="tx1"/>
            </a:solidFill>
          </a:ln>
        </p:spPr>
      </p:pic>
      <p:sp>
        <p:nvSpPr>
          <p:cNvPr id="5" name="TextBox 4">
            <a:extLst>
              <a:ext uri="{FF2B5EF4-FFF2-40B4-BE49-F238E27FC236}">
                <a16:creationId xmlns:a16="http://schemas.microsoft.com/office/drawing/2014/main" id="{D513CA31-8606-4E18-9BBE-78DE2A2D54E4}"/>
              </a:ext>
            </a:extLst>
          </p:cNvPr>
          <p:cNvSpPr txBox="1"/>
          <p:nvPr/>
        </p:nvSpPr>
        <p:spPr>
          <a:xfrm>
            <a:off x="5234851" y="5764932"/>
            <a:ext cx="3753852" cy="276999"/>
          </a:xfrm>
          <a:prstGeom prst="rect">
            <a:avLst/>
          </a:prstGeom>
          <a:noFill/>
        </p:spPr>
        <p:txBody>
          <a:bodyPr wrap="square" rtlCol="0">
            <a:spAutoFit/>
          </a:bodyPr>
          <a:lstStyle/>
          <a:p>
            <a:pPr algn="r"/>
            <a:r>
              <a:rPr lang="en-US" sz="1200" dirty="0"/>
              <a:t>Source: City of Griffin, GA Municipal Government</a:t>
            </a:r>
          </a:p>
        </p:txBody>
      </p:sp>
      <p:sp>
        <p:nvSpPr>
          <p:cNvPr id="4" name="TextBox 3">
            <a:extLst>
              <a:ext uri="{FF2B5EF4-FFF2-40B4-BE49-F238E27FC236}">
                <a16:creationId xmlns:a16="http://schemas.microsoft.com/office/drawing/2014/main" id="{F64DF88A-AF43-42B5-9F2F-00E7F3DA7A7C}"/>
              </a:ext>
            </a:extLst>
          </p:cNvPr>
          <p:cNvSpPr txBox="1"/>
          <p:nvPr/>
        </p:nvSpPr>
        <p:spPr>
          <a:xfrm>
            <a:off x="415636" y="964367"/>
            <a:ext cx="3146961" cy="4893647"/>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Impervious</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surfaces</a:t>
            </a:r>
            <a:r>
              <a:rPr lang="en-US" sz="2400" dirty="0">
                <a:latin typeface="Calibri" panose="020F0502020204030204" pitchFamily="34" charset="0"/>
                <a:cs typeface="Calibri" panose="020F0502020204030204" pitchFamily="34" charset="0"/>
              </a:rPr>
              <a:t> are areas covered with roads, parking lots, roofs and other surfaces that do not allow water to soak into the ground. </a:t>
            </a:r>
          </a:p>
          <a:p>
            <a:endParaRPr lang="en-US" sz="2400"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Imperviousness </a:t>
            </a:r>
            <a:r>
              <a:rPr lang="en-US" sz="2400" dirty="0">
                <a:latin typeface="Calibri" panose="020F0502020204030204" pitchFamily="34" charset="0"/>
                <a:cs typeface="Calibri" panose="020F0502020204030204" pitchFamily="34" charset="0"/>
              </a:rPr>
              <a:t>refers to the amount or percentage of land area covered with these surfaces.</a:t>
            </a:r>
          </a:p>
        </p:txBody>
      </p:sp>
    </p:spTree>
    <p:extLst>
      <p:ext uri="{BB962C8B-B14F-4D97-AF65-F5344CB8AC3E}">
        <p14:creationId xmlns:p14="http://schemas.microsoft.com/office/powerpoint/2010/main" val="2935496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2E1B-E1DD-4300-AEB3-C85D44CE5C5A}"/>
              </a:ext>
            </a:extLst>
          </p:cNvPr>
          <p:cNvSpPr>
            <a:spLocks noGrp="1"/>
          </p:cNvSpPr>
          <p:nvPr>
            <p:ph type="title"/>
          </p:nvPr>
        </p:nvSpPr>
        <p:spPr>
          <a:xfrm>
            <a:off x="631746" y="57251"/>
            <a:ext cx="6904399" cy="857250"/>
          </a:xfrm>
        </p:spPr>
        <p:txBody>
          <a:bodyPr/>
          <a:lstStyle/>
          <a:p>
            <a:r>
              <a:rPr lang="en-US" sz="4000" dirty="0"/>
              <a:t>Effects of Impervious Surfaces</a:t>
            </a:r>
          </a:p>
        </p:txBody>
      </p:sp>
      <p:pic>
        <p:nvPicPr>
          <p:cNvPr id="7" name="Picture 6">
            <a:extLst>
              <a:ext uri="{FF2B5EF4-FFF2-40B4-BE49-F238E27FC236}">
                <a16:creationId xmlns:a16="http://schemas.microsoft.com/office/drawing/2014/main" id="{2FEEC3F8-653F-4AA0-A41C-5DD544F039D9}"/>
              </a:ext>
            </a:extLst>
          </p:cNvPr>
          <p:cNvPicPr>
            <a:picLocks noChangeAspect="1"/>
          </p:cNvPicPr>
          <p:nvPr/>
        </p:nvPicPr>
        <p:blipFill>
          <a:blip r:embed="rId3"/>
          <a:stretch>
            <a:fillRect/>
          </a:stretch>
        </p:blipFill>
        <p:spPr>
          <a:xfrm>
            <a:off x="405193" y="829278"/>
            <a:ext cx="8262141" cy="4761998"/>
          </a:xfrm>
          <a:prstGeom prst="rect">
            <a:avLst/>
          </a:prstGeom>
        </p:spPr>
      </p:pic>
      <p:sp>
        <p:nvSpPr>
          <p:cNvPr id="3" name="TextBox 2">
            <a:extLst>
              <a:ext uri="{FF2B5EF4-FFF2-40B4-BE49-F238E27FC236}">
                <a16:creationId xmlns:a16="http://schemas.microsoft.com/office/drawing/2014/main" id="{4BCF3CB1-DF04-4CAE-A1E8-0E625202F9EC}"/>
              </a:ext>
            </a:extLst>
          </p:cNvPr>
          <p:cNvSpPr txBox="1"/>
          <p:nvPr/>
        </p:nvSpPr>
        <p:spPr>
          <a:xfrm>
            <a:off x="476666" y="1908737"/>
            <a:ext cx="553998" cy="2354742"/>
          </a:xfrm>
          <a:prstGeom prst="rect">
            <a:avLst/>
          </a:prstGeom>
          <a:noFill/>
        </p:spPr>
        <p:txBody>
          <a:bodyPr vert="vert" wrap="square" rtlCol="0">
            <a:spAutoFit/>
          </a:bodyPr>
          <a:lstStyle/>
          <a:p>
            <a:r>
              <a:rPr lang="en-US" sz="2400" b="1" dirty="0">
                <a:solidFill>
                  <a:srgbClr val="0032A1"/>
                </a:solidFill>
                <a:latin typeface="Calibri" panose="020F0502020204030204" pitchFamily="34" charset="0"/>
                <a:cs typeface="Calibri" panose="020F0502020204030204" pitchFamily="34" charset="0"/>
              </a:rPr>
              <a:t>3” of rain</a:t>
            </a:r>
          </a:p>
        </p:txBody>
      </p:sp>
      <p:cxnSp>
        <p:nvCxnSpPr>
          <p:cNvPr id="5" name="Straight Arrow Connector 4">
            <a:extLst>
              <a:ext uri="{FF2B5EF4-FFF2-40B4-BE49-F238E27FC236}">
                <a16:creationId xmlns:a16="http://schemas.microsoft.com/office/drawing/2014/main" id="{C4243049-5695-4A75-AEEB-6940F60D4FEF}"/>
              </a:ext>
            </a:extLst>
          </p:cNvPr>
          <p:cNvCxnSpPr/>
          <p:nvPr/>
        </p:nvCxnSpPr>
        <p:spPr>
          <a:xfrm>
            <a:off x="1642975" y="5672400"/>
            <a:ext cx="5496482" cy="0"/>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2123B15D-81D7-4216-9229-4FB0741EF6EC}"/>
              </a:ext>
            </a:extLst>
          </p:cNvPr>
          <p:cNvSpPr txBox="1"/>
          <p:nvPr/>
        </p:nvSpPr>
        <p:spPr>
          <a:xfrm>
            <a:off x="1498382" y="5773068"/>
            <a:ext cx="5785668"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Increasing runoff, decreasing infiltration</a:t>
            </a:r>
          </a:p>
        </p:txBody>
      </p:sp>
      <p:sp>
        <p:nvSpPr>
          <p:cNvPr id="4" name="TextBox 3">
            <a:extLst>
              <a:ext uri="{FF2B5EF4-FFF2-40B4-BE49-F238E27FC236}">
                <a16:creationId xmlns:a16="http://schemas.microsoft.com/office/drawing/2014/main" id="{284CA534-8370-421C-BC07-2F888BEF3130}"/>
              </a:ext>
            </a:extLst>
          </p:cNvPr>
          <p:cNvSpPr txBox="1"/>
          <p:nvPr/>
        </p:nvSpPr>
        <p:spPr>
          <a:xfrm>
            <a:off x="7139457" y="5901638"/>
            <a:ext cx="2004543" cy="461665"/>
          </a:xfrm>
          <a:prstGeom prst="rect">
            <a:avLst/>
          </a:prstGeom>
          <a:noFill/>
        </p:spPr>
        <p:txBody>
          <a:bodyPr wrap="square" rtlCol="0">
            <a:spAutoFit/>
          </a:bodyPr>
          <a:lstStyle/>
          <a:p>
            <a:pPr algn="r"/>
            <a:r>
              <a:rPr lang="en-US" sz="1200" dirty="0"/>
              <a:t>Image Credit: </a:t>
            </a:r>
          </a:p>
          <a:p>
            <a:pPr algn="r"/>
            <a:r>
              <a:rPr lang="en-US" sz="1200" dirty="0"/>
              <a:t>Landscape for Life</a:t>
            </a:r>
          </a:p>
        </p:txBody>
      </p:sp>
    </p:spTree>
    <p:extLst>
      <p:ext uri="{BB962C8B-B14F-4D97-AF65-F5344CB8AC3E}">
        <p14:creationId xmlns:p14="http://schemas.microsoft.com/office/powerpoint/2010/main" val="637985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AB86-88FD-46F0-A9AF-85706F126687}"/>
              </a:ext>
            </a:extLst>
          </p:cNvPr>
          <p:cNvSpPr>
            <a:spLocks noGrp="1"/>
          </p:cNvSpPr>
          <p:nvPr>
            <p:ph type="title"/>
          </p:nvPr>
        </p:nvSpPr>
        <p:spPr/>
        <p:txBody>
          <a:bodyPr/>
          <a:lstStyle/>
          <a:p>
            <a:r>
              <a:rPr lang="en-US" sz="4000" dirty="0"/>
              <a:t>Imperviousness Increases Volume </a:t>
            </a:r>
            <a:br>
              <a:rPr lang="en-US" sz="4000" dirty="0"/>
            </a:br>
            <a:r>
              <a:rPr lang="en-US" sz="4000" u="sng" dirty="0"/>
              <a:t>and</a:t>
            </a:r>
            <a:r>
              <a:rPr lang="en-US" sz="4000" dirty="0"/>
              <a:t> Speed of Runoff</a:t>
            </a:r>
          </a:p>
        </p:txBody>
      </p:sp>
      <p:sp>
        <p:nvSpPr>
          <p:cNvPr id="3" name="Content Placeholder 2">
            <a:extLst>
              <a:ext uri="{FF2B5EF4-FFF2-40B4-BE49-F238E27FC236}">
                <a16:creationId xmlns:a16="http://schemas.microsoft.com/office/drawing/2014/main" id="{19A8CF91-0389-4A98-82F6-A4170A9BC69F}"/>
              </a:ext>
            </a:extLst>
          </p:cNvPr>
          <p:cNvSpPr>
            <a:spLocks noGrp="1"/>
          </p:cNvSpPr>
          <p:nvPr>
            <p:ph idx="1"/>
          </p:nvPr>
        </p:nvSpPr>
        <p:spPr>
          <a:xfrm>
            <a:off x="461472" y="1638299"/>
            <a:ext cx="5157276" cy="4204361"/>
          </a:xfrm>
        </p:spPr>
        <p:txBody>
          <a:bodyPr>
            <a:noAutofit/>
          </a:bodyPr>
          <a:lstStyle/>
          <a:p>
            <a:pPr marL="0" indent="0">
              <a:buNone/>
            </a:pPr>
            <a:r>
              <a:rPr lang="en-US" dirty="0"/>
              <a:t>Conventional urban infrastructure enables faster stormwater collection and movement to the nearest waterway,</a:t>
            </a:r>
          </a:p>
          <a:p>
            <a:pPr marL="0" indent="0">
              <a:buNone/>
            </a:pPr>
            <a:endParaRPr lang="en-US" dirty="0"/>
          </a:p>
          <a:p>
            <a:pPr marL="0" indent="0">
              <a:buNone/>
            </a:pPr>
            <a:r>
              <a:rPr lang="en-US" dirty="0"/>
              <a:t>which often results in…</a:t>
            </a:r>
          </a:p>
          <a:p>
            <a:pPr marL="0" indent="0">
              <a:buNone/>
            </a:pPr>
            <a:endParaRPr lang="en-US" dirty="0"/>
          </a:p>
          <a:p>
            <a:r>
              <a:rPr lang="en-US" dirty="0"/>
              <a:t>increased flooding</a:t>
            </a:r>
          </a:p>
          <a:p>
            <a:r>
              <a:rPr lang="en-US" dirty="0"/>
              <a:t>streambank erosion </a:t>
            </a:r>
          </a:p>
          <a:p>
            <a:r>
              <a:rPr lang="en-US" dirty="0"/>
              <a:t>streambed scouring</a:t>
            </a:r>
          </a:p>
        </p:txBody>
      </p:sp>
      <p:pic>
        <p:nvPicPr>
          <p:cNvPr id="4" name="Picture 3">
            <a:extLst>
              <a:ext uri="{FF2B5EF4-FFF2-40B4-BE49-F238E27FC236}">
                <a16:creationId xmlns:a16="http://schemas.microsoft.com/office/drawing/2014/main" id="{47712753-42FA-48A4-9546-31B9C4DC99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1294" y="1080655"/>
            <a:ext cx="2060809" cy="2747745"/>
          </a:xfrm>
          <a:prstGeom prst="rect">
            <a:avLst/>
          </a:prstGeom>
        </p:spPr>
      </p:pic>
      <p:pic>
        <p:nvPicPr>
          <p:cNvPr id="5" name="Picture 4">
            <a:extLst>
              <a:ext uri="{FF2B5EF4-FFF2-40B4-BE49-F238E27FC236}">
                <a16:creationId xmlns:a16="http://schemas.microsoft.com/office/drawing/2014/main" id="{ED10799B-EAC3-4F14-B8CA-F843835D1793}"/>
              </a:ext>
            </a:extLst>
          </p:cNvPr>
          <p:cNvPicPr>
            <a:picLocks noChangeAspect="1"/>
          </p:cNvPicPr>
          <p:nvPr/>
        </p:nvPicPr>
        <p:blipFill>
          <a:blip r:embed="rId4"/>
          <a:stretch>
            <a:fillRect/>
          </a:stretch>
        </p:blipFill>
        <p:spPr>
          <a:xfrm>
            <a:off x="5428742" y="4049061"/>
            <a:ext cx="2943361" cy="2216045"/>
          </a:xfrm>
          <a:prstGeom prst="rect">
            <a:avLst/>
          </a:prstGeom>
        </p:spPr>
      </p:pic>
    </p:spTree>
    <p:extLst>
      <p:ext uri="{BB962C8B-B14F-4D97-AF65-F5344CB8AC3E}">
        <p14:creationId xmlns:p14="http://schemas.microsoft.com/office/powerpoint/2010/main" val="2351525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5F22F-2326-4CB7-8061-D70DA20A7591}"/>
              </a:ext>
            </a:extLst>
          </p:cNvPr>
          <p:cNvSpPr>
            <a:spLocks noGrp="1"/>
          </p:cNvSpPr>
          <p:nvPr>
            <p:ph type="title"/>
          </p:nvPr>
        </p:nvSpPr>
        <p:spPr>
          <a:xfrm>
            <a:off x="459336" y="35647"/>
            <a:ext cx="8225327" cy="907041"/>
          </a:xfrm>
        </p:spPr>
        <p:txBody>
          <a:bodyPr/>
          <a:lstStyle/>
          <a:p>
            <a:r>
              <a:rPr lang="en-US" dirty="0"/>
              <a:t>Increased “flashiness” of stormwater</a:t>
            </a:r>
          </a:p>
        </p:txBody>
      </p:sp>
      <p:pic>
        <p:nvPicPr>
          <p:cNvPr id="4" name="Content Placeholder 3">
            <a:extLst>
              <a:ext uri="{FF2B5EF4-FFF2-40B4-BE49-F238E27FC236}">
                <a16:creationId xmlns:a16="http://schemas.microsoft.com/office/drawing/2014/main" id="{654A8A0D-EB6F-4FA4-B830-1124FA02ACB5}"/>
              </a:ext>
            </a:extLst>
          </p:cNvPr>
          <p:cNvPicPr>
            <a:picLocks noGrp="1" noChangeAspect="1"/>
          </p:cNvPicPr>
          <p:nvPr>
            <p:ph idx="1"/>
          </p:nvPr>
        </p:nvPicPr>
        <p:blipFill>
          <a:blip r:embed="rId3"/>
          <a:stretch>
            <a:fillRect/>
          </a:stretch>
        </p:blipFill>
        <p:spPr>
          <a:xfrm>
            <a:off x="1381992" y="963429"/>
            <a:ext cx="6691744" cy="5186443"/>
          </a:xfrm>
          <a:prstGeom prst="rect">
            <a:avLst/>
          </a:prstGeom>
        </p:spPr>
      </p:pic>
      <p:sp>
        <p:nvSpPr>
          <p:cNvPr id="3" name="TextBox 2">
            <a:extLst>
              <a:ext uri="{FF2B5EF4-FFF2-40B4-BE49-F238E27FC236}">
                <a16:creationId xmlns:a16="http://schemas.microsoft.com/office/drawing/2014/main" id="{7BA1684D-0129-40A2-AF39-C9FC830F1AE2}"/>
              </a:ext>
            </a:extLst>
          </p:cNvPr>
          <p:cNvSpPr txBox="1"/>
          <p:nvPr/>
        </p:nvSpPr>
        <p:spPr>
          <a:xfrm>
            <a:off x="5930153" y="6149872"/>
            <a:ext cx="2474259" cy="276999"/>
          </a:xfrm>
          <a:prstGeom prst="rect">
            <a:avLst/>
          </a:prstGeom>
          <a:noFill/>
        </p:spPr>
        <p:txBody>
          <a:bodyPr wrap="square" rtlCol="0">
            <a:spAutoFit/>
          </a:bodyPr>
          <a:lstStyle/>
          <a:p>
            <a:r>
              <a:rPr lang="en-US" sz="1200" dirty="0"/>
              <a:t>Source: Lehman College, CUNY</a:t>
            </a:r>
          </a:p>
        </p:txBody>
      </p:sp>
    </p:spTree>
    <p:extLst>
      <p:ext uri="{BB962C8B-B14F-4D97-AF65-F5344CB8AC3E}">
        <p14:creationId xmlns:p14="http://schemas.microsoft.com/office/powerpoint/2010/main" val="1498058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101BDE-69BF-4B99-AF6F-8F533C726319}"/>
              </a:ext>
            </a:extLst>
          </p:cNvPr>
          <p:cNvPicPr>
            <a:picLocks noChangeAspect="1"/>
          </p:cNvPicPr>
          <p:nvPr/>
        </p:nvPicPr>
        <p:blipFill>
          <a:blip r:embed="rId3"/>
          <a:stretch>
            <a:fillRect/>
          </a:stretch>
        </p:blipFill>
        <p:spPr>
          <a:xfrm>
            <a:off x="721781" y="308759"/>
            <a:ext cx="7784398" cy="5830784"/>
          </a:xfrm>
          <a:prstGeom prst="rect">
            <a:avLst/>
          </a:prstGeom>
        </p:spPr>
      </p:pic>
      <p:sp>
        <p:nvSpPr>
          <p:cNvPr id="2" name="Title 1">
            <a:extLst>
              <a:ext uri="{FF2B5EF4-FFF2-40B4-BE49-F238E27FC236}">
                <a16:creationId xmlns:a16="http://schemas.microsoft.com/office/drawing/2014/main" id="{83C72E8C-3C77-4E42-8311-08AF9369AA32}"/>
              </a:ext>
            </a:extLst>
          </p:cNvPr>
          <p:cNvSpPr>
            <a:spLocks noGrp="1"/>
          </p:cNvSpPr>
          <p:nvPr>
            <p:ph type="title"/>
          </p:nvPr>
        </p:nvSpPr>
        <p:spPr>
          <a:xfrm>
            <a:off x="1628775" y="540718"/>
            <a:ext cx="5886449" cy="705413"/>
          </a:xfrm>
        </p:spPr>
        <p:txBody>
          <a:bodyPr/>
          <a:lstStyle/>
          <a:p>
            <a:pPr algn="ctr"/>
            <a:r>
              <a:rPr lang="en-US" sz="4000" dirty="0">
                <a:solidFill>
                  <a:schemeClr val="bg1">
                    <a:lumMod val="95000"/>
                  </a:schemeClr>
                </a:solidFill>
              </a:rPr>
              <a:t>Imperviousness Impacts </a:t>
            </a:r>
          </a:p>
        </p:txBody>
      </p:sp>
      <p:sp>
        <p:nvSpPr>
          <p:cNvPr id="3" name="Content Placeholder 2">
            <a:extLst>
              <a:ext uri="{FF2B5EF4-FFF2-40B4-BE49-F238E27FC236}">
                <a16:creationId xmlns:a16="http://schemas.microsoft.com/office/drawing/2014/main" id="{6FB634F2-DC7D-4C5F-9E7D-9A776F8290E1}"/>
              </a:ext>
            </a:extLst>
          </p:cNvPr>
          <p:cNvSpPr>
            <a:spLocks noGrp="1"/>
          </p:cNvSpPr>
          <p:nvPr>
            <p:ph idx="1"/>
          </p:nvPr>
        </p:nvSpPr>
        <p:spPr>
          <a:xfrm>
            <a:off x="1701002" y="1400510"/>
            <a:ext cx="5741993" cy="4584653"/>
          </a:xfrm>
          <a:solidFill>
            <a:schemeClr val="bg1"/>
          </a:solidFill>
        </p:spPr>
        <p:txBody>
          <a:bodyPr>
            <a:noAutofit/>
          </a:bodyPr>
          <a:lstStyle/>
          <a:p>
            <a:r>
              <a:rPr lang="en-US" sz="2800" dirty="0">
                <a:solidFill>
                  <a:schemeClr val="accent1"/>
                </a:solidFill>
              </a:rPr>
              <a:t>Less groundwater recharge</a:t>
            </a:r>
          </a:p>
          <a:p>
            <a:r>
              <a:rPr lang="en-US" sz="2800" dirty="0">
                <a:solidFill>
                  <a:schemeClr val="accent1"/>
                </a:solidFill>
              </a:rPr>
              <a:t>Lower stream base flows</a:t>
            </a:r>
          </a:p>
          <a:p>
            <a:r>
              <a:rPr lang="en-US" sz="2800" dirty="0">
                <a:solidFill>
                  <a:schemeClr val="accent1"/>
                </a:solidFill>
              </a:rPr>
              <a:t>More runoff and related erosion</a:t>
            </a:r>
          </a:p>
          <a:p>
            <a:r>
              <a:rPr lang="en-US" sz="2800" dirty="0">
                <a:solidFill>
                  <a:schemeClr val="accent1"/>
                </a:solidFill>
              </a:rPr>
              <a:t>Aquatic life impacts</a:t>
            </a:r>
          </a:p>
          <a:p>
            <a:r>
              <a:rPr lang="en-US" sz="2800" dirty="0">
                <a:solidFill>
                  <a:schemeClr val="accent1"/>
                </a:solidFill>
              </a:rPr>
              <a:t>Prone to larger and more frequent floods</a:t>
            </a:r>
          </a:p>
          <a:p>
            <a:r>
              <a:rPr lang="en-US" sz="2800" dirty="0">
                <a:solidFill>
                  <a:schemeClr val="accent1"/>
                </a:solidFill>
              </a:rPr>
              <a:t>Increased stream temperature </a:t>
            </a:r>
            <a:br>
              <a:rPr lang="en-US" sz="2800" dirty="0">
                <a:solidFill>
                  <a:schemeClr val="accent1"/>
                </a:solidFill>
              </a:rPr>
            </a:br>
            <a:r>
              <a:rPr lang="en-US" i="1" dirty="0">
                <a:solidFill>
                  <a:schemeClr val="accent1"/>
                </a:solidFill>
              </a:rPr>
              <a:t>(lower dissolved oxygen, increased algal growth)</a:t>
            </a:r>
          </a:p>
        </p:txBody>
      </p:sp>
    </p:spTree>
    <p:extLst>
      <p:ext uri="{BB962C8B-B14F-4D97-AF65-F5344CB8AC3E}">
        <p14:creationId xmlns:p14="http://schemas.microsoft.com/office/powerpoint/2010/main" val="1603422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88FA-86B9-4A6C-B3BB-F6F0A868541B}"/>
              </a:ext>
            </a:extLst>
          </p:cNvPr>
          <p:cNvSpPr>
            <a:spLocks noGrp="1"/>
          </p:cNvSpPr>
          <p:nvPr>
            <p:ph type="title"/>
          </p:nvPr>
        </p:nvSpPr>
        <p:spPr>
          <a:xfrm>
            <a:off x="558140" y="80074"/>
            <a:ext cx="8051470" cy="1440758"/>
          </a:xfrm>
        </p:spPr>
        <p:txBody>
          <a:bodyPr/>
          <a:lstStyle/>
          <a:p>
            <a:r>
              <a:rPr lang="en-US" sz="4000" dirty="0"/>
              <a:t>Solutions to absorbing and treating runoff contributions using vegetation</a:t>
            </a:r>
          </a:p>
        </p:txBody>
      </p:sp>
      <p:pic>
        <p:nvPicPr>
          <p:cNvPr id="4" name="Picture 3">
            <a:extLst>
              <a:ext uri="{FF2B5EF4-FFF2-40B4-BE49-F238E27FC236}">
                <a16:creationId xmlns:a16="http://schemas.microsoft.com/office/drawing/2014/main" id="{115C73C5-46E9-4A36-ABA6-9C8269F1A7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09055" y="1650670"/>
            <a:ext cx="3094710" cy="2041450"/>
          </a:xfrm>
          <a:prstGeom prst="rect">
            <a:avLst/>
          </a:prstGeom>
        </p:spPr>
      </p:pic>
      <p:pic>
        <p:nvPicPr>
          <p:cNvPr id="5" name="Picture 4">
            <a:extLst>
              <a:ext uri="{FF2B5EF4-FFF2-40B4-BE49-F238E27FC236}">
                <a16:creationId xmlns:a16="http://schemas.microsoft.com/office/drawing/2014/main" id="{72FBC697-7F15-4855-830E-41BEB0D6099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40242" y="1650670"/>
            <a:ext cx="3165114" cy="2010411"/>
          </a:xfrm>
          <a:prstGeom prst="rect">
            <a:avLst/>
          </a:prstGeom>
        </p:spPr>
      </p:pic>
      <p:pic>
        <p:nvPicPr>
          <p:cNvPr id="8" name="Picture 7">
            <a:extLst>
              <a:ext uri="{FF2B5EF4-FFF2-40B4-BE49-F238E27FC236}">
                <a16:creationId xmlns:a16="http://schemas.microsoft.com/office/drawing/2014/main" id="{AFB6B3CD-3638-4A67-995B-0FF500939423}"/>
              </a:ext>
            </a:extLst>
          </p:cNvPr>
          <p:cNvPicPr>
            <a:picLocks noChangeAspect="1"/>
          </p:cNvPicPr>
          <p:nvPr/>
        </p:nvPicPr>
        <p:blipFill>
          <a:blip r:embed="rId5"/>
          <a:stretch>
            <a:fillRect/>
          </a:stretch>
        </p:blipFill>
        <p:spPr>
          <a:xfrm>
            <a:off x="4640239" y="3790919"/>
            <a:ext cx="3154088" cy="2098901"/>
          </a:xfrm>
          <a:prstGeom prst="rect">
            <a:avLst/>
          </a:prstGeom>
        </p:spPr>
      </p:pic>
      <p:pic>
        <p:nvPicPr>
          <p:cNvPr id="10" name="Picture 9">
            <a:extLst>
              <a:ext uri="{FF2B5EF4-FFF2-40B4-BE49-F238E27FC236}">
                <a16:creationId xmlns:a16="http://schemas.microsoft.com/office/drawing/2014/main" id="{4B13E737-9946-443B-8FF5-BB6F131DDFAC}"/>
              </a:ext>
            </a:extLst>
          </p:cNvPr>
          <p:cNvPicPr>
            <a:picLocks noChangeAspect="1"/>
          </p:cNvPicPr>
          <p:nvPr/>
        </p:nvPicPr>
        <p:blipFill>
          <a:blip r:embed="rId6"/>
          <a:stretch>
            <a:fillRect/>
          </a:stretch>
        </p:blipFill>
        <p:spPr>
          <a:xfrm>
            <a:off x="1409055" y="3790919"/>
            <a:ext cx="3094712" cy="2098901"/>
          </a:xfrm>
          <a:prstGeom prst="rect">
            <a:avLst/>
          </a:prstGeom>
        </p:spPr>
      </p:pic>
      <p:sp>
        <p:nvSpPr>
          <p:cNvPr id="3" name="TextBox 2">
            <a:extLst>
              <a:ext uri="{FF2B5EF4-FFF2-40B4-BE49-F238E27FC236}">
                <a16:creationId xmlns:a16="http://schemas.microsoft.com/office/drawing/2014/main" id="{40C588A3-483F-4B5F-8EC3-9D89D54DFA83}"/>
              </a:ext>
            </a:extLst>
          </p:cNvPr>
          <p:cNvSpPr txBox="1"/>
          <p:nvPr/>
        </p:nvSpPr>
        <p:spPr>
          <a:xfrm>
            <a:off x="690615" y="1784929"/>
            <a:ext cx="677108" cy="3856691"/>
          </a:xfrm>
          <a:prstGeom prst="rect">
            <a:avLst/>
          </a:prstGeom>
          <a:noFill/>
        </p:spPr>
        <p:txBody>
          <a:bodyPr vert="vert270" wrap="square" rtlCol="0">
            <a:spAutoFit/>
          </a:bodyPr>
          <a:lstStyle/>
          <a:p>
            <a:pPr algn="ctr"/>
            <a:r>
              <a:rPr lang="en-US" sz="3200" b="1" dirty="0">
                <a:solidFill>
                  <a:srgbClr val="00B050"/>
                </a:solidFill>
                <a:latin typeface="Calibri" panose="020F0502020204030204" pitchFamily="34" charset="0"/>
                <a:cs typeface="Calibri" panose="020F0502020204030204" pitchFamily="34" charset="0"/>
              </a:rPr>
              <a:t>Green Infrastructure</a:t>
            </a:r>
          </a:p>
        </p:txBody>
      </p:sp>
    </p:spTree>
    <p:extLst>
      <p:ext uri="{BB962C8B-B14F-4D97-AF65-F5344CB8AC3E}">
        <p14:creationId xmlns:p14="http://schemas.microsoft.com/office/powerpoint/2010/main" val="233684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B2F81-4C1F-412A-A7EB-D5B4388CAE44}"/>
              </a:ext>
            </a:extLst>
          </p:cNvPr>
          <p:cNvSpPr>
            <a:spLocks noGrp="1"/>
          </p:cNvSpPr>
          <p:nvPr>
            <p:ph type="title"/>
          </p:nvPr>
        </p:nvSpPr>
        <p:spPr>
          <a:xfrm>
            <a:off x="461475" y="2900"/>
            <a:ext cx="8225327" cy="1143000"/>
          </a:xfrm>
        </p:spPr>
        <p:txBody>
          <a:bodyPr/>
          <a:lstStyle/>
          <a:p>
            <a:r>
              <a:rPr lang="en-US" dirty="0"/>
              <a:t>Module 4 Outline</a:t>
            </a:r>
            <a:br>
              <a:rPr lang="en-US" dirty="0"/>
            </a:br>
            <a:r>
              <a:rPr lang="en-US" dirty="0"/>
              <a:t>Land Use Impacts and Related BMPs</a:t>
            </a:r>
          </a:p>
        </p:txBody>
      </p:sp>
      <p:sp>
        <p:nvSpPr>
          <p:cNvPr id="3" name="Content Placeholder 2">
            <a:extLst>
              <a:ext uri="{FF2B5EF4-FFF2-40B4-BE49-F238E27FC236}">
                <a16:creationId xmlns:a16="http://schemas.microsoft.com/office/drawing/2014/main" id="{CE13DCEC-5BBE-45A1-BE31-D1E6654DCBF9}"/>
              </a:ext>
            </a:extLst>
          </p:cNvPr>
          <p:cNvSpPr>
            <a:spLocks noGrp="1"/>
          </p:cNvSpPr>
          <p:nvPr>
            <p:ph idx="1"/>
          </p:nvPr>
        </p:nvSpPr>
        <p:spPr>
          <a:xfrm>
            <a:off x="461475" y="1235034"/>
            <a:ext cx="8225327" cy="4916384"/>
          </a:xfrm>
        </p:spPr>
        <p:txBody>
          <a:bodyPr>
            <a:noAutofit/>
          </a:bodyPr>
          <a:lstStyle/>
          <a:p>
            <a:r>
              <a:rPr lang="en-US" dirty="0"/>
              <a:t>Total Pollutant Loads/Yields </a:t>
            </a:r>
            <a:r>
              <a:rPr lang="en-US" i="1" dirty="0"/>
              <a:t>(from Module 3)</a:t>
            </a:r>
          </a:p>
          <a:p>
            <a:r>
              <a:rPr lang="en-US" dirty="0"/>
              <a:t>Watershed Characterization</a:t>
            </a:r>
          </a:p>
          <a:p>
            <a:r>
              <a:rPr lang="en-US" dirty="0"/>
              <a:t>BMP Selection and Evaluation</a:t>
            </a:r>
          </a:p>
          <a:p>
            <a:r>
              <a:rPr lang="en-US" dirty="0"/>
              <a:t>Examples of Land Use BMPs	</a:t>
            </a:r>
          </a:p>
          <a:p>
            <a:pPr lvl="1"/>
            <a:r>
              <a:rPr lang="en-US" sz="2400" dirty="0"/>
              <a:t>Urban Development/Stormwater</a:t>
            </a:r>
          </a:p>
          <a:p>
            <a:pPr lvl="1"/>
            <a:r>
              <a:rPr lang="en-US" sz="2400" dirty="0"/>
              <a:t>Agricultural/Forestry</a:t>
            </a:r>
          </a:p>
          <a:p>
            <a:pPr lvl="1"/>
            <a:r>
              <a:rPr lang="en-US" sz="2400" dirty="0"/>
              <a:t>Wastewater Treatment</a:t>
            </a:r>
          </a:p>
          <a:p>
            <a:pPr lvl="1"/>
            <a:r>
              <a:rPr lang="en-US" sz="2400" dirty="0"/>
              <a:t>Mining</a:t>
            </a:r>
          </a:p>
          <a:p>
            <a:pPr lvl="1"/>
            <a:r>
              <a:rPr lang="en-US" sz="2400" dirty="0"/>
              <a:t>Habitat/Stream Channel Restoration</a:t>
            </a:r>
          </a:p>
          <a:p>
            <a:pPr marL="342891" lvl="1" indent="0">
              <a:buNone/>
            </a:pPr>
            <a:r>
              <a:rPr lang="en-US" sz="2400" b="1" dirty="0">
                <a:solidFill>
                  <a:schemeClr val="accent1"/>
                </a:solidFill>
              </a:rPr>
              <a:t>Education applies to all!</a:t>
            </a:r>
          </a:p>
          <a:p>
            <a:endParaRPr lang="en-US" dirty="0"/>
          </a:p>
        </p:txBody>
      </p:sp>
      <p:pic>
        <p:nvPicPr>
          <p:cNvPr id="4" name="Picture 3">
            <a:extLst>
              <a:ext uri="{FF2B5EF4-FFF2-40B4-BE49-F238E27FC236}">
                <a16:creationId xmlns:a16="http://schemas.microsoft.com/office/drawing/2014/main" id="{C57C1D2F-FE4E-4BB6-A711-46A2EF790B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7223" y="1638795"/>
            <a:ext cx="3893602" cy="2411590"/>
          </a:xfrm>
          <a:prstGeom prst="rect">
            <a:avLst/>
          </a:prstGeom>
        </p:spPr>
      </p:pic>
      <p:pic>
        <p:nvPicPr>
          <p:cNvPr id="6" name="Picture 5">
            <a:extLst>
              <a:ext uri="{FF2B5EF4-FFF2-40B4-BE49-F238E27FC236}">
                <a16:creationId xmlns:a16="http://schemas.microsoft.com/office/drawing/2014/main" id="{20EE51B7-92F0-46E9-96FC-FDD7A1F13348}"/>
              </a:ext>
            </a:extLst>
          </p:cNvPr>
          <p:cNvPicPr>
            <a:picLocks noChangeAspect="1"/>
          </p:cNvPicPr>
          <p:nvPr/>
        </p:nvPicPr>
        <p:blipFill>
          <a:blip r:embed="rId4"/>
          <a:stretch>
            <a:fillRect/>
          </a:stretch>
        </p:blipFill>
        <p:spPr>
          <a:xfrm>
            <a:off x="5766808" y="3957052"/>
            <a:ext cx="3166210" cy="20993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4831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0406-5632-42F9-8ECF-249D6D98C77B}"/>
              </a:ext>
            </a:extLst>
          </p:cNvPr>
          <p:cNvSpPr>
            <a:spLocks noGrp="1"/>
          </p:cNvSpPr>
          <p:nvPr>
            <p:ph type="title"/>
          </p:nvPr>
        </p:nvSpPr>
        <p:spPr>
          <a:xfrm>
            <a:off x="672860" y="117504"/>
            <a:ext cx="7842493" cy="857250"/>
          </a:xfrm>
        </p:spPr>
        <p:txBody>
          <a:bodyPr/>
          <a:lstStyle/>
          <a:p>
            <a:r>
              <a:rPr lang="en-US" sz="4000" dirty="0"/>
              <a:t>Soil type also affects water quality</a:t>
            </a:r>
          </a:p>
        </p:txBody>
      </p:sp>
      <p:sp>
        <p:nvSpPr>
          <p:cNvPr id="9" name="Content Placeholder 8">
            <a:extLst>
              <a:ext uri="{FF2B5EF4-FFF2-40B4-BE49-F238E27FC236}">
                <a16:creationId xmlns:a16="http://schemas.microsoft.com/office/drawing/2014/main" id="{72D803F6-3994-49CF-ACEC-EFAAB940DC9C}"/>
              </a:ext>
            </a:extLst>
          </p:cNvPr>
          <p:cNvSpPr>
            <a:spLocks noGrp="1"/>
          </p:cNvSpPr>
          <p:nvPr>
            <p:ph idx="1"/>
          </p:nvPr>
        </p:nvSpPr>
        <p:spPr>
          <a:xfrm>
            <a:off x="672861" y="1231813"/>
            <a:ext cx="5270740" cy="3682971"/>
          </a:xfrm>
        </p:spPr>
        <p:txBody>
          <a:bodyPr>
            <a:noAutofit/>
          </a:bodyPr>
          <a:lstStyle/>
          <a:p>
            <a:r>
              <a:rPr lang="en-US" sz="2800" dirty="0"/>
              <a:t>Erosion potential</a:t>
            </a:r>
          </a:p>
          <a:p>
            <a:r>
              <a:rPr lang="en-US" sz="2800" dirty="0"/>
              <a:t>Drainage potential</a:t>
            </a:r>
          </a:p>
          <a:p>
            <a:r>
              <a:rPr lang="en-US" sz="2800" dirty="0"/>
              <a:t>Nutrient content</a:t>
            </a:r>
          </a:p>
          <a:p>
            <a:r>
              <a:rPr lang="en-US" sz="2800" dirty="0"/>
              <a:t>Favorability for crops, pasture, development and other land uses</a:t>
            </a:r>
          </a:p>
          <a:p>
            <a:r>
              <a:rPr lang="en-US" sz="2800" dirty="0"/>
              <a:t>Finer grained soils tend to generate more runoff (clays)</a:t>
            </a:r>
          </a:p>
        </p:txBody>
      </p:sp>
      <p:pic>
        <p:nvPicPr>
          <p:cNvPr id="3" name="Picture 2">
            <a:extLst>
              <a:ext uri="{FF2B5EF4-FFF2-40B4-BE49-F238E27FC236}">
                <a16:creationId xmlns:a16="http://schemas.microsoft.com/office/drawing/2014/main" id="{CC825837-8410-4850-ADE6-3BE73E0143B7}"/>
              </a:ext>
            </a:extLst>
          </p:cNvPr>
          <p:cNvPicPr>
            <a:picLocks noChangeAspect="1"/>
          </p:cNvPicPr>
          <p:nvPr/>
        </p:nvPicPr>
        <p:blipFill>
          <a:blip r:embed="rId3"/>
          <a:stretch>
            <a:fillRect/>
          </a:stretch>
        </p:blipFill>
        <p:spPr>
          <a:xfrm>
            <a:off x="5842660" y="1427344"/>
            <a:ext cx="2933205" cy="4216482"/>
          </a:xfrm>
          <a:prstGeom prst="rect">
            <a:avLst/>
          </a:prstGeom>
        </p:spPr>
      </p:pic>
    </p:spTree>
    <p:extLst>
      <p:ext uri="{BB962C8B-B14F-4D97-AF65-F5344CB8AC3E}">
        <p14:creationId xmlns:p14="http://schemas.microsoft.com/office/powerpoint/2010/main" val="2185017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9FD3-E67A-4AFA-ACB6-01C4E9246A8D}"/>
              </a:ext>
            </a:extLst>
          </p:cNvPr>
          <p:cNvSpPr>
            <a:spLocks noGrp="1"/>
          </p:cNvSpPr>
          <p:nvPr>
            <p:ph type="title"/>
          </p:nvPr>
        </p:nvSpPr>
        <p:spPr>
          <a:xfrm>
            <a:off x="504165" y="200548"/>
            <a:ext cx="7231093" cy="692943"/>
          </a:xfrm>
        </p:spPr>
        <p:txBody>
          <a:bodyPr/>
          <a:lstStyle/>
          <a:p>
            <a:r>
              <a:rPr lang="en-US" sz="4000" dirty="0"/>
              <a:t>USDA-SCS Soil Classification</a:t>
            </a:r>
          </a:p>
        </p:txBody>
      </p:sp>
      <p:graphicFrame>
        <p:nvGraphicFramePr>
          <p:cNvPr id="7" name="Content Placeholder 6">
            <a:extLst>
              <a:ext uri="{FF2B5EF4-FFF2-40B4-BE49-F238E27FC236}">
                <a16:creationId xmlns:a16="http://schemas.microsoft.com/office/drawing/2014/main" id="{F0A4DE55-56A0-4EB8-AD5C-348462F9E0E0}"/>
              </a:ext>
            </a:extLst>
          </p:cNvPr>
          <p:cNvGraphicFramePr>
            <a:graphicFrameLocks noGrp="1"/>
          </p:cNvGraphicFramePr>
          <p:nvPr>
            <p:ph idx="1"/>
            <p:extLst>
              <p:ext uri="{D42A27DB-BD31-4B8C-83A1-F6EECF244321}">
                <p14:modId xmlns:p14="http://schemas.microsoft.com/office/powerpoint/2010/main" val="147362"/>
              </p:ext>
            </p:extLst>
          </p:nvPr>
        </p:nvGraphicFramePr>
        <p:xfrm>
          <a:off x="308758" y="1270660"/>
          <a:ext cx="8478983" cy="4517838"/>
        </p:xfrm>
        <a:graphic>
          <a:graphicData uri="http://schemas.openxmlformats.org/drawingml/2006/table">
            <a:tbl>
              <a:tblPr firstRow="1" bandRow="1">
                <a:tableStyleId>{5C22544A-7EE6-4342-B048-85BDC9FD1C3A}</a:tableStyleId>
              </a:tblPr>
              <a:tblGrid>
                <a:gridCol w="1811013">
                  <a:extLst>
                    <a:ext uri="{9D8B030D-6E8A-4147-A177-3AD203B41FA5}">
                      <a16:colId xmlns:a16="http://schemas.microsoft.com/office/drawing/2014/main" val="1370232748"/>
                    </a:ext>
                  </a:extLst>
                </a:gridCol>
                <a:gridCol w="3432898">
                  <a:extLst>
                    <a:ext uri="{9D8B030D-6E8A-4147-A177-3AD203B41FA5}">
                      <a16:colId xmlns:a16="http://schemas.microsoft.com/office/drawing/2014/main" val="1863541624"/>
                    </a:ext>
                  </a:extLst>
                </a:gridCol>
                <a:gridCol w="1664084">
                  <a:extLst>
                    <a:ext uri="{9D8B030D-6E8A-4147-A177-3AD203B41FA5}">
                      <a16:colId xmlns:a16="http://schemas.microsoft.com/office/drawing/2014/main" val="2308686126"/>
                    </a:ext>
                  </a:extLst>
                </a:gridCol>
                <a:gridCol w="1570988">
                  <a:extLst>
                    <a:ext uri="{9D8B030D-6E8A-4147-A177-3AD203B41FA5}">
                      <a16:colId xmlns:a16="http://schemas.microsoft.com/office/drawing/2014/main" val="3438373737"/>
                    </a:ext>
                  </a:extLst>
                </a:gridCol>
              </a:tblGrid>
              <a:tr h="1089393">
                <a:tc>
                  <a:txBody>
                    <a:bodyPr/>
                    <a:lstStyle/>
                    <a:p>
                      <a:pPr algn="ctr"/>
                      <a:r>
                        <a:rPr lang="en-US" sz="2400" dirty="0">
                          <a:latin typeface="Calibri" panose="020F0502020204030204" pitchFamily="34" charset="0"/>
                          <a:cs typeface="Calibri" panose="020F0502020204030204" pitchFamily="34" charset="0"/>
                        </a:rPr>
                        <a:t>Hydrological Soil</a:t>
                      </a:r>
                    </a:p>
                  </a:txBody>
                  <a:tcPr marL="68580" marR="68580" marT="34290" marB="34290" anchor="ctr"/>
                </a:tc>
                <a:tc>
                  <a:txBody>
                    <a:bodyPr/>
                    <a:lstStyle/>
                    <a:p>
                      <a:pPr algn="ctr"/>
                      <a:r>
                        <a:rPr lang="en-US" sz="2400" dirty="0">
                          <a:latin typeface="Calibri" panose="020F0502020204030204" pitchFamily="34" charset="0"/>
                          <a:cs typeface="Calibri" panose="020F0502020204030204" pitchFamily="34" charset="0"/>
                        </a:rPr>
                        <a:t>Type of Soil</a:t>
                      </a:r>
                    </a:p>
                  </a:txBody>
                  <a:tcPr marL="68580" marR="68580" marT="34290" marB="34290" anchor="ctr"/>
                </a:tc>
                <a:tc>
                  <a:txBody>
                    <a:bodyPr/>
                    <a:lstStyle/>
                    <a:p>
                      <a:pPr algn="ctr"/>
                      <a:r>
                        <a:rPr lang="en-US" sz="2400" dirty="0">
                          <a:latin typeface="Calibri" panose="020F0502020204030204" pitchFamily="34" charset="0"/>
                          <a:cs typeface="Calibri" panose="020F0502020204030204" pitchFamily="34" charset="0"/>
                        </a:rPr>
                        <a:t>Runoff Potential</a:t>
                      </a:r>
                    </a:p>
                  </a:txBody>
                  <a:tcPr marL="68580" marR="68580" marT="34290" marB="34290" anchor="ctr"/>
                </a:tc>
                <a:tc>
                  <a:txBody>
                    <a:bodyPr/>
                    <a:lstStyle/>
                    <a:p>
                      <a:pPr algn="ctr"/>
                      <a:r>
                        <a:rPr lang="en-US" sz="2400" dirty="0">
                          <a:latin typeface="Calibri" panose="020F0502020204030204" pitchFamily="34" charset="0"/>
                          <a:cs typeface="Calibri" panose="020F0502020204030204" pitchFamily="34" charset="0"/>
                        </a:rPr>
                        <a:t>Infiltration Rate (mm/</a:t>
                      </a:r>
                      <a:r>
                        <a:rPr lang="en-US" sz="2400" dirty="0" err="1">
                          <a:latin typeface="Calibri" panose="020F0502020204030204" pitchFamily="34" charset="0"/>
                          <a:cs typeface="Calibri" panose="020F0502020204030204" pitchFamily="34" charset="0"/>
                        </a:rPr>
                        <a:t>hr</a:t>
                      </a:r>
                      <a:r>
                        <a:rPr lang="en-US" sz="2400" dirty="0">
                          <a:latin typeface="Calibri" panose="020F0502020204030204" pitchFamily="34" charset="0"/>
                          <a:cs typeface="Calibri" panose="020F0502020204030204" pitchFamily="34" charset="0"/>
                        </a:rPr>
                        <a:t>)</a:t>
                      </a:r>
                    </a:p>
                  </a:txBody>
                  <a:tcPr marL="68580" marR="68580" marT="34290" marB="34290" anchor="ctr"/>
                </a:tc>
                <a:extLst>
                  <a:ext uri="{0D108BD9-81ED-4DB2-BD59-A6C34878D82A}">
                    <a16:rowId xmlns:a16="http://schemas.microsoft.com/office/drawing/2014/main" val="3648401702"/>
                  </a:ext>
                </a:extLst>
              </a:tr>
              <a:tr h="754195">
                <a:tc>
                  <a:txBody>
                    <a:bodyPr/>
                    <a:lstStyle/>
                    <a:p>
                      <a:pPr algn="ctr"/>
                      <a:r>
                        <a:rPr lang="en-US" sz="2000" dirty="0">
                          <a:latin typeface="Calibri" panose="020F0502020204030204" pitchFamily="34" charset="0"/>
                          <a:cs typeface="Calibri" panose="020F0502020204030204" pitchFamily="34" charset="0"/>
                        </a:rPr>
                        <a:t>Group A</a:t>
                      </a:r>
                    </a:p>
                  </a:txBody>
                  <a:tcPr marL="68580" marR="68580" marT="34290" marB="34290" anchor="ctr"/>
                </a:tc>
                <a:tc>
                  <a:txBody>
                    <a:bodyPr/>
                    <a:lstStyle/>
                    <a:p>
                      <a:r>
                        <a:rPr lang="en-US" sz="2000" dirty="0">
                          <a:latin typeface="Calibri" panose="020F0502020204030204" pitchFamily="34" charset="0"/>
                          <a:cs typeface="Calibri" panose="020F0502020204030204" pitchFamily="34" charset="0"/>
                        </a:rPr>
                        <a:t>Deep, well-drained sands and gravels</a:t>
                      </a:r>
                    </a:p>
                  </a:txBody>
                  <a:tcPr marL="68580" marR="68580" marT="34290" marB="34290"/>
                </a:tc>
                <a:tc>
                  <a:txBody>
                    <a:bodyPr/>
                    <a:lstStyle/>
                    <a:p>
                      <a:pPr algn="ctr"/>
                      <a:r>
                        <a:rPr lang="en-US" sz="2000" dirty="0">
                          <a:latin typeface="Calibri" panose="020F0502020204030204" pitchFamily="34" charset="0"/>
                          <a:cs typeface="Calibri" panose="020F0502020204030204" pitchFamily="34" charset="0"/>
                        </a:rPr>
                        <a:t>Low</a:t>
                      </a:r>
                    </a:p>
                  </a:txBody>
                  <a:tcPr marL="68580" marR="68580" marT="34290" marB="34290" anchor="ctr"/>
                </a:tc>
                <a:tc>
                  <a:txBody>
                    <a:bodyPr/>
                    <a:lstStyle/>
                    <a:p>
                      <a:pPr algn="ctr"/>
                      <a:r>
                        <a:rPr lang="en-US" sz="2000" dirty="0">
                          <a:latin typeface="Calibri" panose="020F0502020204030204" pitchFamily="34" charset="0"/>
                          <a:cs typeface="Calibri" panose="020F0502020204030204" pitchFamily="34" charset="0"/>
                        </a:rPr>
                        <a:t>&gt; 7.5</a:t>
                      </a:r>
                    </a:p>
                  </a:txBody>
                  <a:tcPr marL="68580" marR="68580" marT="34290" marB="34290" anchor="ctr"/>
                </a:tc>
                <a:extLst>
                  <a:ext uri="{0D108BD9-81ED-4DB2-BD59-A6C34878D82A}">
                    <a16:rowId xmlns:a16="http://schemas.microsoft.com/office/drawing/2014/main" val="1597335618"/>
                  </a:ext>
                </a:extLst>
              </a:tr>
              <a:tr h="1089393">
                <a:tc>
                  <a:txBody>
                    <a:bodyPr/>
                    <a:lstStyle/>
                    <a:p>
                      <a:pPr algn="ctr"/>
                      <a:r>
                        <a:rPr lang="en-US" sz="2000" dirty="0">
                          <a:latin typeface="Calibri" panose="020F0502020204030204" pitchFamily="34" charset="0"/>
                          <a:cs typeface="Calibri" panose="020F0502020204030204" pitchFamily="34" charset="0"/>
                        </a:rPr>
                        <a:t>Group B</a:t>
                      </a:r>
                    </a:p>
                  </a:txBody>
                  <a:tcPr marL="68580" marR="68580" marT="34290" marB="34290" anchor="ctr"/>
                </a:tc>
                <a:tc>
                  <a:txBody>
                    <a:bodyPr/>
                    <a:lstStyle/>
                    <a:p>
                      <a:r>
                        <a:rPr lang="en-US" sz="2000" dirty="0">
                          <a:latin typeface="Calibri" panose="020F0502020204030204" pitchFamily="34" charset="0"/>
                          <a:cs typeface="Calibri" panose="020F0502020204030204" pitchFamily="34" charset="0"/>
                        </a:rPr>
                        <a:t>Moderately deep, well-drained with moderately fine to coarse textures</a:t>
                      </a:r>
                    </a:p>
                  </a:txBody>
                  <a:tcPr marL="68580" marR="68580" marT="34290" marB="34290"/>
                </a:tc>
                <a:tc>
                  <a:txBody>
                    <a:bodyPr/>
                    <a:lstStyle/>
                    <a:p>
                      <a:pPr algn="ctr"/>
                      <a:r>
                        <a:rPr lang="en-US" sz="2000" dirty="0">
                          <a:latin typeface="Calibri" panose="020F0502020204030204" pitchFamily="34" charset="0"/>
                          <a:cs typeface="Calibri" panose="020F0502020204030204" pitchFamily="34" charset="0"/>
                        </a:rPr>
                        <a:t>Moderate</a:t>
                      </a:r>
                    </a:p>
                  </a:txBody>
                  <a:tcPr marL="68580" marR="68580" marT="34290" marB="34290" anchor="ctr"/>
                </a:tc>
                <a:tc>
                  <a:txBody>
                    <a:bodyPr/>
                    <a:lstStyle/>
                    <a:p>
                      <a:pPr algn="ctr"/>
                      <a:r>
                        <a:rPr lang="en-US" sz="2000" dirty="0">
                          <a:latin typeface="Calibri" panose="020F0502020204030204" pitchFamily="34" charset="0"/>
                          <a:cs typeface="Calibri" panose="020F0502020204030204" pitchFamily="34" charset="0"/>
                        </a:rPr>
                        <a:t>3.8 – 7.5</a:t>
                      </a:r>
                    </a:p>
                  </a:txBody>
                  <a:tcPr marL="68580" marR="68580" marT="34290" marB="34290" anchor="ctr"/>
                </a:tc>
                <a:extLst>
                  <a:ext uri="{0D108BD9-81ED-4DB2-BD59-A6C34878D82A}">
                    <a16:rowId xmlns:a16="http://schemas.microsoft.com/office/drawing/2014/main" val="2688200287"/>
                  </a:ext>
                </a:extLst>
              </a:tr>
              <a:tr h="754195">
                <a:tc>
                  <a:txBody>
                    <a:bodyPr/>
                    <a:lstStyle/>
                    <a:p>
                      <a:pPr algn="ctr"/>
                      <a:r>
                        <a:rPr lang="en-US" sz="2000" dirty="0">
                          <a:latin typeface="Calibri" panose="020F0502020204030204" pitchFamily="34" charset="0"/>
                          <a:cs typeface="Calibri" panose="020F0502020204030204" pitchFamily="34" charset="0"/>
                        </a:rPr>
                        <a:t>Group C</a:t>
                      </a:r>
                    </a:p>
                  </a:txBody>
                  <a:tcPr marL="68580" marR="68580" marT="34290" marB="34290" anchor="ctr"/>
                </a:tc>
                <a:tc>
                  <a:txBody>
                    <a:bodyPr/>
                    <a:lstStyle/>
                    <a:p>
                      <a:r>
                        <a:rPr lang="en-US" sz="2000" dirty="0">
                          <a:latin typeface="Calibri" panose="020F0502020204030204" pitchFamily="34" charset="0"/>
                          <a:cs typeface="Calibri" panose="020F0502020204030204" pitchFamily="34" charset="0"/>
                        </a:rPr>
                        <a:t>Soils with moderately fine to fine textures</a:t>
                      </a:r>
                    </a:p>
                  </a:txBody>
                  <a:tcPr marL="68580" marR="68580" marT="34290" marB="34290"/>
                </a:tc>
                <a:tc>
                  <a:txBody>
                    <a:bodyPr/>
                    <a:lstStyle/>
                    <a:p>
                      <a:pPr algn="ctr"/>
                      <a:r>
                        <a:rPr lang="en-US" sz="2000" dirty="0">
                          <a:latin typeface="Calibri" panose="020F0502020204030204" pitchFamily="34" charset="0"/>
                          <a:cs typeface="Calibri" panose="020F0502020204030204" pitchFamily="34" charset="0"/>
                        </a:rPr>
                        <a:t>Moderately High</a:t>
                      </a:r>
                    </a:p>
                  </a:txBody>
                  <a:tcPr marL="68580" marR="68580" marT="34290" marB="34290" anchor="ctr"/>
                </a:tc>
                <a:tc>
                  <a:txBody>
                    <a:bodyPr/>
                    <a:lstStyle/>
                    <a:p>
                      <a:pPr algn="ctr"/>
                      <a:r>
                        <a:rPr lang="en-US" sz="2000" dirty="0">
                          <a:latin typeface="Calibri" panose="020F0502020204030204" pitchFamily="34" charset="0"/>
                          <a:cs typeface="Calibri" panose="020F0502020204030204" pitchFamily="34" charset="0"/>
                        </a:rPr>
                        <a:t>1.3 – 3.8</a:t>
                      </a:r>
                    </a:p>
                  </a:txBody>
                  <a:tcPr marL="68580" marR="68580" marT="34290" marB="34290" anchor="ctr"/>
                </a:tc>
                <a:extLst>
                  <a:ext uri="{0D108BD9-81ED-4DB2-BD59-A6C34878D82A}">
                    <a16:rowId xmlns:a16="http://schemas.microsoft.com/office/drawing/2014/main" val="1879556220"/>
                  </a:ext>
                </a:extLst>
              </a:tr>
              <a:tr h="754195">
                <a:tc>
                  <a:txBody>
                    <a:bodyPr/>
                    <a:lstStyle/>
                    <a:p>
                      <a:pPr algn="ctr"/>
                      <a:r>
                        <a:rPr lang="en-US" sz="2000" dirty="0">
                          <a:latin typeface="Calibri" panose="020F0502020204030204" pitchFamily="34" charset="0"/>
                          <a:cs typeface="Calibri" panose="020F0502020204030204" pitchFamily="34" charset="0"/>
                        </a:rPr>
                        <a:t>Group D</a:t>
                      </a:r>
                    </a:p>
                  </a:txBody>
                  <a:tcPr marL="68580" marR="68580" marT="34290" marB="34290" anchor="ctr"/>
                </a:tc>
                <a:tc>
                  <a:txBody>
                    <a:bodyPr/>
                    <a:lstStyle/>
                    <a:p>
                      <a:r>
                        <a:rPr lang="en-US" sz="2000" dirty="0">
                          <a:latin typeface="Calibri" panose="020F0502020204030204" pitchFamily="34" charset="0"/>
                          <a:cs typeface="Calibri" panose="020F0502020204030204" pitchFamily="34" charset="0"/>
                        </a:rPr>
                        <a:t>Clay soils that swell significantly</a:t>
                      </a:r>
                    </a:p>
                  </a:txBody>
                  <a:tcPr marL="68580" marR="68580" marT="34290" marB="34290"/>
                </a:tc>
                <a:tc>
                  <a:txBody>
                    <a:bodyPr/>
                    <a:lstStyle/>
                    <a:p>
                      <a:pPr algn="ctr"/>
                      <a:r>
                        <a:rPr lang="en-US" sz="2000" dirty="0">
                          <a:latin typeface="Calibri" panose="020F0502020204030204" pitchFamily="34" charset="0"/>
                          <a:cs typeface="Calibri" panose="020F0502020204030204" pitchFamily="34" charset="0"/>
                        </a:rPr>
                        <a:t>High</a:t>
                      </a:r>
                    </a:p>
                  </a:txBody>
                  <a:tcPr marL="68580" marR="68580" marT="34290" marB="34290" anchor="ctr"/>
                </a:tc>
                <a:tc>
                  <a:txBody>
                    <a:bodyPr/>
                    <a:lstStyle/>
                    <a:p>
                      <a:pPr algn="ctr"/>
                      <a:r>
                        <a:rPr lang="en-US" sz="2000" dirty="0">
                          <a:latin typeface="Calibri" panose="020F0502020204030204" pitchFamily="34" charset="0"/>
                          <a:cs typeface="Calibri" panose="020F0502020204030204" pitchFamily="34" charset="0"/>
                        </a:rPr>
                        <a:t>&lt; 1.3</a:t>
                      </a:r>
                    </a:p>
                  </a:txBody>
                  <a:tcPr marL="68580" marR="68580" marT="34290" marB="34290" anchor="ctr"/>
                </a:tc>
                <a:extLst>
                  <a:ext uri="{0D108BD9-81ED-4DB2-BD59-A6C34878D82A}">
                    <a16:rowId xmlns:a16="http://schemas.microsoft.com/office/drawing/2014/main" val="3273831472"/>
                  </a:ext>
                </a:extLst>
              </a:tr>
            </a:tbl>
          </a:graphicData>
        </a:graphic>
      </p:graphicFrame>
      <p:sp>
        <p:nvSpPr>
          <p:cNvPr id="8" name="TextBox 7">
            <a:extLst>
              <a:ext uri="{FF2B5EF4-FFF2-40B4-BE49-F238E27FC236}">
                <a16:creationId xmlns:a16="http://schemas.microsoft.com/office/drawing/2014/main" id="{3945B871-B7C0-4565-BE1A-32D396E9A7F5}"/>
              </a:ext>
            </a:extLst>
          </p:cNvPr>
          <p:cNvSpPr txBox="1"/>
          <p:nvPr/>
        </p:nvSpPr>
        <p:spPr>
          <a:xfrm>
            <a:off x="6529776" y="5788498"/>
            <a:ext cx="2257965" cy="461665"/>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Source: Schwab et al, 2002 (researchgate.net)</a:t>
            </a:r>
          </a:p>
        </p:txBody>
      </p:sp>
    </p:spTree>
    <p:extLst>
      <p:ext uri="{BB962C8B-B14F-4D97-AF65-F5344CB8AC3E}">
        <p14:creationId xmlns:p14="http://schemas.microsoft.com/office/powerpoint/2010/main" val="1673648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52" y="53237"/>
            <a:ext cx="7819227" cy="857250"/>
          </a:xfrm>
        </p:spPr>
        <p:txBody>
          <a:bodyPr/>
          <a:lstStyle/>
          <a:p>
            <a:r>
              <a:rPr lang="en-US" sz="4000" dirty="0"/>
              <a:t>Geology affects land use and flows</a:t>
            </a:r>
          </a:p>
        </p:txBody>
      </p:sp>
      <p:sp>
        <p:nvSpPr>
          <p:cNvPr id="7" name="Content Placeholder 4">
            <a:extLst>
              <a:ext uri="{FF2B5EF4-FFF2-40B4-BE49-F238E27FC236}">
                <a16:creationId xmlns:a16="http://schemas.microsoft.com/office/drawing/2014/main" id="{02BA97DC-D093-48D6-BCEF-6C61C426C2C9}"/>
              </a:ext>
            </a:extLst>
          </p:cNvPr>
          <p:cNvSpPr txBox="1">
            <a:spLocks/>
          </p:cNvSpPr>
          <p:nvPr/>
        </p:nvSpPr>
        <p:spPr>
          <a:xfrm>
            <a:off x="5384134" y="5261112"/>
            <a:ext cx="2427371" cy="306878"/>
          </a:xfrm>
          <a:prstGeom prst="rect">
            <a:avLst/>
          </a:prstGeom>
          <a:solidFill>
            <a:schemeClr val="bg1"/>
          </a:solidFill>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Mercury Display"/>
                <a:ea typeface="+mn-ea"/>
                <a:cs typeface="Mercury Displ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dirty="0"/>
              <a:t>Source: Kentucky Geological Survey</a:t>
            </a:r>
          </a:p>
        </p:txBody>
      </p:sp>
      <p:pic>
        <p:nvPicPr>
          <p:cNvPr id="3" name="Picture 2">
            <a:extLst>
              <a:ext uri="{FF2B5EF4-FFF2-40B4-BE49-F238E27FC236}">
                <a16:creationId xmlns:a16="http://schemas.microsoft.com/office/drawing/2014/main" id="{B6F475D9-AB54-49EC-BE3E-A76DC5A67B21}"/>
              </a:ext>
            </a:extLst>
          </p:cNvPr>
          <p:cNvPicPr>
            <a:picLocks noChangeAspect="1"/>
          </p:cNvPicPr>
          <p:nvPr/>
        </p:nvPicPr>
        <p:blipFill>
          <a:blip r:embed="rId3"/>
          <a:stretch>
            <a:fillRect/>
          </a:stretch>
        </p:blipFill>
        <p:spPr>
          <a:xfrm>
            <a:off x="249382" y="2042556"/>
            <a:ext cx="8710403" cy="4017001"/>
          </a:xfrm>
          <a:prstGeom prst="rect">
            <a:avLst/>
          </a:prstGeom>
        </p:spPr>
      </p:pic>
      <p:sp>
        <p:nvSpPr>
          <p:cNvPr id="4" name="TextBox 3">
            <a:extLst>
              <a:ext uri="{FF2B5EF4-FFF2-40B4-BE49-F238E27FC236}">
                <a16:creationId xmlns:a16="http://schemas.microsoft.com/office/drawing/2014/main" id="{F9837C9D-EBE9-4A1B-A02B-3E408ED5BD4D}"/>
              </a:ext>
            </a:extLst>
          </p:cNvPr>
          <p:cNvSpPr txBox="1"/>
          <p:nvPr/>
        </p:nvSpPr>
        <p:spPr>
          <a:xfrm>
            <a:off x="384058" y="1124243"/>
            <a:ext cx="5000076" cy="1200329"/>
          </a:xfrm>
          <a:prstGeom prst="rect">
            <a:avLst/>
          </a:prstGeom>
          <a:noFill/>
          <a:ln>
            <a:solidFill>
              <a:schemeClr val="accent2"/>
            </a:solidFill>
          </a:ln>
        </p:spPr>
        <p:txBody>
          <a:bodyPr wrap="square" rtlCol="0">
            <a:spAutoFit/>
          </a:bodyPr>
          <a:lstStyle/>
          <a:p>
            <a:r>
              <a:rPr lang="en-US" sz="2400" dirty="0">
                <a:latin typeface="Calibri" panose="020F0502020204030204" pitchFamily="34" charset="0"/>
                <a:cs typeface="Calibri" panose="020F0502020204030204" pitchFamily="34" charset="0"/>
              </a:rPr>
              <a:t>Karst Geology – topography formed from the dissolution of rocks, creating underground drainage systems</a:t>
            </a:r>
          </a:p>
        </p:txBody>
      </p:sp>
      <p:sp>
        <p:nvSpPr>
          <p:cNvPr id="5" name="TextBox 4">
            <a:extLst>
              <a:ext uri="{FF2B5EF4-FFF2-40B4-BE49-F238E27FC236}">
                <a16:creationId xmlns:a16="http://schemas.microsoft.com/office/drawing/2014/main" id="{7D904A77-D1E9-4BBC-813D-A2E5871054EA}"/>
              </a:ext>
            </a:extLst>
          </p:cNvPr>
          <p:cNvSpPr txBox="1"/>
          <p:nvPr/>
        </p:nvSpPr>
        <p:spPr>
          <a:xfrm>
            <a:off x="5795682" y="6059557"/>
            <a:ext cx="3348318" cy="276999"/>
          </a:xfrm>
          <a:prstGeom prst="rect">
            <a:avLst/>
          </a:prstGeom>
          <a:noFill/>
        </p:spPr>
        <p:txBody>
          <a:bodyPr wrap="square" rtlCol="0">
            <a:spAutoFit/>
          </a:bodyPr>
          <a:lstStyle/>
          <a:p>
            <a:pPr algn="r"/>
            <a:r>
              <a:rPr lang="en-US" sz="1200" dirty="0"/>
              <a:t>Source: Kentucky Geological Survey</a:t>
            </a:r>
          </a:p>
        </p:txBody>
      </p:sp>
    </p:spTree>
    <p:extLst>
      <p:ext uri="{BB962C8B-B14F-4D97-AF65-F5344CB8AC3E}">
        <p14:creationId xmlns:p14="http://schemas.microsoft.com/office/powerpoint/2010/main" val="184144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D901-2ECD-4137-A3FB-3D6F73FD71C4}"/>
              </a:ext>
            </a:extLst>
          </p:cNvPr>
          <p:cNvSpPr>
            <a:spLocks noGrp="1"/>
          </p:cNvSpPr>
          <p:nvPr>
            <p:ph type="title"/>
          </p:nvPr>
        </p:nvSpPr>
        <p:spPr>
          <a:xfrm>
            <a:off x="404574" y="146215"/>
            <a:ext cx="8334852" cy="857250"/>
          </a:xfrm>
        </p:spPr>
        <p:txBody>
          <a:bodyPr/>
          <a:lstStyle/>
          <a:p>
            <a:r>
              <a:rPr lang="en-US" sz="3600" dirty="0"/>
              <a:t>Resources for finding Land Use Features:</a:t>
            </a:r>
          </a:p>
        </p:txBody>
      </p:sp>
      <p:sp>
        <p:nvSpPr>
          <p:cNvPr id="3" name="Content Placeholder 2">
            <a:extLst>
              <a:ext uri="{FF2B5EF4-FFF2-40B4-BE49-F238E27FC236}">
                <a16:creationId xmlns:a16="http://schemas.microsoft.com/office/drawing/2014/main" id="{BA06CE67-2095-438C-8147-B9C2E0C97AB1}"/>
              </a:ext>
            </a:extLst>
          </p:cNvPr>
          <p:cNvSpPr>
            <a:spLocks noGrp="1"/>
          </p:cNvSpPr>
          <p:nvPr>
            <p:ph idx="1"/>
          </p:nvPr>
        </p:nvSpPr>
        <p:spPr>
          <a:xfrm>
            <a:off x="595224" y="1512473"/>
            <a:ext cx="6231346" cy="4342062"/>
          </a:xfrm>
        </p:spPr>
        <p:txBody>
          <a:bodyPr>
            <a:noAutofit/>
          </a:bodyPr>
          <a:lstStyle/>
          <a:p>
            <a:r>
              <a:rPr lang="en-US" sz="2400" dirty="0"/>
              <a:t>Google Maps / Google Earth </a:t>
            </a:r>
          </a:p>
          <a:p>
            <a:r>
              <a:rPr lang="en-US" sz="2400" dirty="0"/>
              <a:t>National Land Cover Database</a:t>
            </a:r>
          </a:p>
          <a:p>
            <a:r>
              <a:rPr lang="en-US" sz="2400" b="1" dirty="0" err="1"/>
              <a:t>WikiWatershed</a:t>
            </a:r>
            <a:endParaRPr lang="en-US" sz="2400" b="1" dirty="0"/>
          </a:p>
          <a:p>
            <a:r>
              <a:rPr lang="en-US" sz="2400" dirty="0"/>
              <a:t>Local Zoning Maps</a:t>
            </a:r>
          </a:p>
          <a:p>
            <a:r>
              <a:rPr lang="en-US" sz="2400" dirty="0"/>
              <a:t>Kentucky Infrastructure Authority (KIA) Portal</a:t>
            </a:r>
          </a:p>
          <a:p>
            <a:r>
              <a:rPr lang="en-US" sz="2400" dirty="0"/>
              <a:t>ECHO Database</a:t>
            </a:r>
          </a:p>
          <a:p>
            <a:r>
              <a:rPr lang="en-US" sz="2400" dirty="0"/>
              <a:t>USDA National Agricultural Statistics Service</a:t>
            </a:r>
          </a:p>
          <a:p>
            <a:r>
              <a:rPr lang="en-US" sz="2400" dirty="0"/>
              <a:t>U.S. Census Data</a:t>
            </a:r>
          </a:p>
        </p:txBody>
      </p:sp>
      <p:pic>
        <p:nvPicPr>
          <p:cNvPr id="4" name="Picture 3">
            <a:extLst>
              <a:ext uri="{FF2B5EF4-FFF2-40B4-BE49-F238E27FC236}">
                <a16:creationId xmlns:a16="http://schemas.microsoft.com/office/drawing/2014/main" id="{314BCC89-4CAA-4187-AD3F-D360CA89A736}"/>
              </a:ext>
            </a:extLst>
          </p:cNvPr>
          <p:cNvPicPr>
            <a:picLocks noChangeAspect="1"/>
          </p:cNvPicPr>
          <p:nvPr/>
        </p:nvPicPr>
        <p:blipFill>
          <a:blip r:embed="rId3"/>
          <a:stretch>
            <a:fillRect/>
          </a:stretch>
        </p:blipFill>
        <p:spPr>
          <a:xfrm>
            <a:off x="4869893" y="1098861"/>
            <a:ext cx="3913354" cy="1956678"/>
          </a:xfrm>
          <a:prstGeom prst="rect">
            <a:avLst/>
          </a:prstGeom>
        </p:spPr>
      </p:pic>
    </p:spTree>
    <p:extLst>
      <p:ext uri="{BB962C8B-B14F-4D97-AF65-F5344CB8AC3E}">
        <p14:creationId xmlns:p14="http://schemas.microsoft.com/office/powerpoint/2010/main" val="168432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EC2C0-00F8-431C-BD1F-07C144A4439F}"/>
              </a:ext>
            </a:extLst>
          </p:cNvPr>
          <p:cNvSpPr>
            <a:spLocks noGrp="1"/>
          </p:cNvSpPr>
          <p:nvPr>
            <p:ph type="title"/>
          </p:nvPr>
        </p:nvSpPr>
        <p:spPr>
          <a:xfrm>
            <a:off x="354156" y="214813"/>
            <a:ext cx="8645236" cy="1565909"/>
          </a:xfrm>
        </p:spPr>
        <p:txBody>
          <a:bodyPr/>
          <a:lstStyle/>
          <a:p>
            <a:r>
              <a:rPr lang="en-US" sz="4000" dirty="0"/>
              <a:t>Google Maps</a:t>
            </a:r>
            <a:br>
              <a:rPr lang="en-US" sz="2025" dirty="0"/>
            </a:br>
            <a:r>
              <a:rPr lang="en-US" sz="2800" b="0" dirty="0"/>
              <a:t>Searching satellite imagery in your watershed is helpful for general observations.  Zoom to sites of interest.</a:t>
            </a:r>
          </a:p>
        </p:txBody>
      </p:sp>
      <p:pic>
        <p:nvPicPr>
          <p:cNvPr id="7" name="Content Placeholder 6">
            <a:extLst>
              <a:ext uri="{FF2B5EF4-FFF2-40B4-BE49-F238E27FC236}">
                <a16:creationId xmlns:a16="http://schemas.microsoft.com/office/drawing/2014/main" id="{EC598FBB-B832-483E-959C-49C99E1DB33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40550" y="2221585"/>
            <a:ext cx="4276884" cy="3632949"/>
          </a:xfrm>
          <a:prstGeom prst="rect">
            <a:avLst/>
          </a:prstGeom>
        </p:spPr>
      </p:pic>
      <p:pic>
        <p:nvPicPr>
          <p:cNvPr id="8" name="Picture 7">
            <a:extLst>
              <a:ext uri="{FF2B5EF4-FFF2-40B4-BE49-F238E27FC236}">
                <a16:creationId xmlns:a16="http://schemas.microsoft.com/office/drawing/2014/main" id="{A20C5F44-BE5E-4A77-8AA6-70D40FEE77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4867" y="2221100"/>
            <a:ext cx="4027374" cy="2415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mc:AlternateContent xmlns:mc="http://schemas.openxmlformats.org/markup-compatibility/2006" xmlns:p14="http://schemas.microsoft.com/office/powerpoint/2010/main">
        <mc:Choice Requires="p14">
          <p:contentPart p14:bwMode="auto" r:id="rId5">
            <p14:nvContentPartPr>
              <p14:cNvPr id="18" name="Ink 17">
                <a:extLst>
                  <a:ext uri="{FF2B5EF4-FFF2-40B4-BE49-F238E27FC236}">
                    <a16:creationId xmlns:a16="http://schemas.microsoft.com/office/drawing/2014/main" id="{8F60FF7A-F823-46EB-92A9-EB8976590792}"/>
                  </a:ext>
                </a:extLst>
              </p14:cNvPr>
              <p14:cNvContentPartPr/>
              <p14:nvPr/>
            </p14:nvContentPartPr>
            <p14:xfrm rot="21347252">
              <a:off x="3192357" y="2377248"/>
              <a:ext cx="3566197" cy="1125232"/>
            </p14:xfrm>
          </p:contentPart>
        </mc:Choice>
        <mc:Fallback xmlns="">
          <p:pic>
            <p:nvPicPr>
              <p:cNvPr id="18" name="Ink 17">
                <a:extLst>
                  <a:ext uri="{FF2B5EF4-FFF2-40B4-BE49-F238E27FC236}">
                    <a16:creationId xmlns:a16="http://schemas.microsoft.com/office/drawing/2014/main" id="{8F60FF7A-F823-46EB-92A9-EB8976590792}"/>
                  </a:ext>
                </a:extLst>
              </p:cNvPr>
              <p:cNvPicPr/>
              <p:nvPr/>
            </p:nvPicPr>
            <p:blipFill>
              <a:blip r:embed="rId6"/>
              <a:stretch>
                <a:fillRect/>
              </a:stretch>
            </p:blipFill>
            <p:spPr>
              <a:xfrm rot="21347252">
                <a:off x="3163917" y="2348811"/>
                <a:ext cx="3622718" cy="1181746"/>
              </a:xfrm>
              <a:prstGeom prst="rect">
                <a:avLst/>
              </a:prstGeom>
            </p:spPr>
          </p:pic>
        </mc:Fallback>
      </mc:AlternateContent>
    </p:spTree>
    <p:extLst>
      <p:ext uri="{BB962C8B-B14F-4D97-AF65-F5344CB8AC3E}">
        <p14:creationId xmlns:p14="http://schemas.microsoft.com/office/powerpoint/2010/main" val="688236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E10B5-360F-4DE4-9684-B75DCD416687}"/>
              </a:ext>
            </a:extLst>
          </p:cNvPr>
          <p:cNvSpPr>
            <a:spLocks noGrp="1"/>
          </p:cNvSpPr>
          <p:nvPr>
            <p:ph type="title"/>
          </p:nvPr>
        </p:nvSpPr>
        <p:spPr>
          <a:xfrm>
            <a:off x="459336" y="134938"/>
            <a:ext cx="8225327" cy="1143000"/>
          </a:xfrm>
        </p:spPr>
        <p:txBody>
          <a:bodyPr/>
          <a:lstStyle/>
          <a:p>
            <a:r>
              <a:rPr lang="en-US" sz="4000" dirty="0"/>
              <a:t>Google Earth</a:t>
            </a:r>
            <a:br>
              <a:rPr lang="en-US" sz="4000" dirty="0"/>
            </a:br>
            <a:r>
              <a:rPr lang="en-US" sz="2800" b="0" dirty="0"/>
              <a:t>Marking locations for potential BMP sites</a:t>
            </a:r>
          </a:p>
        </p:txBody>
      </p:sp>
      <p:pic>
        <p:nvPicPr>
          <p:cNvPr id="7" name="Picture 6">
            <a:extLst>
              <a:ext uri="{FF2B5EF4-FFF2-40B4-BE49-F238E27FC236}">
                <a16:creationId xmlns:a16="http://schemas.microsoft.com/office/drawing/2014/main" id="{812BCC9D-E3EF-4A18-9B71-36713C057F63}"/>
              </a:ext>
            </a:extLst>
          </p:cNvPr>
          <p:cNvPicPr>
            <a:picLocks noChangeAspect="1"/>
          </p:cNvPicPr>
          <p:nvPr/>
        </p:nvPicPr>
        <p:blipFill>
          <a:blip r:embed="rId3"/>
          <a:stretch>
            <a:fillRect/>
          </a:stretch>
        </p:blipFill>
        <p:spPr>
          <a:xfrm>
            <a:off x="387347" y="1403284"/>
            <a:ext cx="8369303" cy="48518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863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30FA087-1CBD-4B1A-A362-30A59AD97784}"/>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55964" y="1359692"/>
            <a:ext cx="7232071" cy="4913093"/>
          </a:xfrm>
          <a:prstGeom prst="rect">
            <a:avLst/>
          </a:prstGeom>
        </p:spPr>
      </p:pic>
      <p:sp>
        <p:nvSpPr>
          <p:cNvPr id="2" name="Oval 1">
            <a:extLst>
              <a:ext uri="{FF2B5EF4-FFF2-40B4-BE49-F238E27FC236}">
                <a16:creationId xmlns:a16="http://schemas.microsoft.com/office/drawing/2014/main" id="{788D45B2-66D8-47D4-9DA1-74BA63513582}"/>
              </a:ext>
            </a:extLst>
          </p:cNvPr>
          <p:cNvSpPr/>
          <p:nvPr/>
        </p:nvSpPr>
        <p:spPr>
          <a:xfrm>
            <a:off x="1722030" y="3952964"/>
            <a:ext cx="2256312" cy="1049450"/>
          </a:xfrm>
          <a:prstGeom prst="ellipse">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514337"/>
            <a:endParaRPr lang="en-US" sz="1013">
              <a:solidFill>
                <a:prstClr val="white"/>
              </a:solidFill>
              <a:latin typeface="Times New Roman"/>
            </a:endParaRPr>
          </a:p>
        </p:txBody>
      </p:sp>
      <p:sp>
        <p:nvSpPr>
          <p:cNvPr id="5" name="Oval 4">
            <a:extLst>
              <a:ext uri="{FF2B5EF4-FFF2-40B4-BE49-F238E27FC236}">
                <a16:creationId xmlns:a16="http://schemas.microsoft.com/office/drawing/2014/main" id="{565E5248-0738-4154-8E39-40242FF85612}"/>
              </a:ext>
            </a:extLst>
          </p:cNvPr>
          <p:cNvSpPr/>
          <p:nvPr/>
        </p:nvSpPr>
        <p:spPr>
          <a:xfrm>
            <a:off x="4263801" y="3223455"/>
            <a:ext cx="1269758" cy="897488"/>
          </a:xfrm>
          <a:prstGeom prst="ellipse">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514337"/>
            <a:endParaRPr lang="en-US" sz="1013">
              <a:solidFill>
                <a:prstClr val="white"/>
              </a:solidFill>
              <a:latin typeface="Times New Roman"/>
            </a:endParaRPr>
          </a:p>
        </p:txBody>
      </p:sp>
      <p:sp>
        <p:nvSpPr>
          <p:cNvPr id="6" name="Speech Bubble: Rectangle 5">
            <a:extLst>
              <a:ext uri="{FF2B5EF4-FFF2-40B4-BE49-F238E27FC236}">
                <a16:creationId xmlns:a16="http://schemas.microsoft.com/office/drawing/2014/main" id="{8542A122-421E-4F00-A9E3-F3300EF57CB7}"/>
              </a:ext>
            </a:extLst>
          </p:cNvPr>
          <p:cNvSpPr/>
          <p:nvPr/>
        </p:nvSpPr>
        <p:spPr>
          <a:xfrm>
            <a:off x="1876302" y="3203901"/>
            <a:ext cx="1121928" cy="450197"/>
          </a:xfrm>
          <a:prstGeom prst="wedgeRectCallout">
            <a:avLst>
              <a:gd name="adj1" fmla="val 42992"/>
              <a:gd name="adj2" fmla="val 245341"/>
            </a:avLst>
          </a:prstGeom>
          <a:solidFill>
            <a:srgbClr val="996633"/>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514337"/>
            <a:r>
              <a:rPr lang="en-US" sz="2400" dirty="0">
                <a:solidFill>
                  <a:prstClr val="white"/>
                </a:solidFill>
                <a:latin typeface="Arial"/>
              </a:rPr>
              <a:t>Crops</a:t>
            </a:r>
          </a:p>
        </p:txBody>
      </p:sp>
      <p:sp>
        <p:nvSpPr>
          <p:cNvPr id="8" name="Speech Bubble: Rectangle 7">
            <a:extLst>
              <a:ext uri="{FF2B5EF4-FFF2-40B4-BE49-F238E27FC236}">
                <a16:creationId xmlns:a16="http://schemas.microsoft.com/office/drawing/2014/main" id="{03F7D55B-521B-4BA6-9DB5-5AB80BA325A9}"/>
              </a:ext>
            </a:extLst>
          </p:cNvPr>
          <p:cNvSpPr/>
          <p:nvPr/>
        </p:nvSpPr>
        <p:spPr>
          <a:xfrm>
            <a:off x="4572000" y="2061572"/>
            <a:ext cx="1269759" cy="787207"/>
          </a:xfrm>
          <a:prstGeom prst="wedgeRectCallout">
            <a:avLst>
              <a:gd name="adj1" fmla="val -22757"/>
              <a:gd name="adj2" fmla="val 157717"/>
            </a:avLst>
          </a:prstGeom>
          <a:solidFill>
            <a:srgbClr val="FFFF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514337"/>
            <a:r>
              <a:rPr lang="en-US" sz="2400" dirty="0">
                <a:solidFill>
                  <a:srgbClr val="EEECE1">
                    <a:lumMod val="25000"/>
                  </a:srgbClr>
                </a:solidFill>
                <a:latin typeface="Arial"/>
              </a:rPr>
              <a:t>Pasture/ Hay</a:t>
            </a:r>
          </a:p>
        </p:txBody>
      </p:sp>
      <p:sp>
        <p:nvSpPr>
          <p:cNvPr id="9" name="Speech Bubble: Rectangle 8">
            <a:extLst>
              <a:ext uri="{FF2B5EF4-FFF2-40B4-BE49-F238E27FC236}">
                <a16:creationId xmlns:a16="http://schemas.microsoft.com/office/drawing/2014/main" id="{19DB8B49-1E38-4C3C-87B8-93E3FE982DE8}"/>
              </a:ext>
            </a:extLst>
          </p:cNvPr>
          <p:cNvSpPr/>
          <p:nvPr/>
        </p:nvSpPr>
        <p:spPr>
          <a:xfrm>
            <a:off x="6258510" y="2455175"/>
            <a:ext cx="1828586" cy="324795"/>
          </a:xfrm>
          <a:prstGeom prst="wedgeRectCallout">
            <a:avLst>
              <a:gd name="adj1" fmla="val -71765"/>
              <a:gd name="adj2" fmla="val 376676"/>
            </a:avLst>
          </a:prstGeom>
          <a:solidFill>
            <a:srgbClr val="92D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514337"/>
            <a:r>
              <a:rPr lang="en-US" sz="2400" dirty="0">
                <a:solidFill>
                  <a:prstClr val="white"/>
                </a:solidFill>
                <a:latin typeface="Arial"/>
              </a:rPr>
              <a:t>Forest</a:t>
            </a:r>
          </a:p>
        </p:txBody>
      </p:sp>
      <p:sp>
        <p:nvSpPr>
          <p:cNvPr id="10" name="Title 1">
            <a:extLst>
              <a:ext uri="{FF2B5EF4-FFF2-40B4-BE49-F238E27FC236}">
                <a16:creationId xmlns:a16="http://schemas.microsoft.com/office/drawing/2014/main" id="{1FC1BA48-3831-4411-B62D-61E9049725C8}"/>
              </a:ext>
            </a:extLst>
          </p:cNvPr>
          <p:cNvSpPr>
            <a:spLocks noGrp="1"/>
          </p:cNvSpPr>
          <p:nvPr>
            <p:ph type="title"/>
          </p:nvPr>
        </p:nvSpPr>
        <p:spPr>
          <a:xfrm>
            <a:off x="703735" y="145600"/>
            <a:ext cx="8143382" cy="1145390"/>
          </a:xfrm>
        </p:spPr>
        <p:txBody>
          <a:bodyPr/>
          <a:lstStyle/>
          <a:p>
            <a:r>
              <a:rPr lang="en-US" sz="4000" dirty="0"/>
              <a:t>National Land Cover Database – Interactive Viewer </a:t>
            </a:r>
            <a:r>
              <a:rPr lang="en-US" sz="4000" b="0" i="1" dirty="0"/>
              <a:t>(www.mrlc.gov)</a:t>
            </a:r>
            <a:endParaRPr lang="en-US" sz="4000" i="1" dirty="0"/>
          </a:p>
        </p:txBody>
      </p:sp>
    </p:spTree>
    <p:extLst>
      <p:ext uri="{BB962C8B-B14F-4D97-AF65-F5344CB8AC3E}">
        <p14:creationId xmlns:p14="http://schemas.microsoft.com/office/powerpoint/2010/main" val="3422504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981A1-C684-460B-95CE-08B56A41F934}"/>
              </a:ext>
            </a:extLst>
          </p:cNvPr>
          <p:cNvSpPr>
            <a:spLocks noGrp="1"/>
          </p:cNvSpPr>
          <p:nvPr>
            <p:ph type="title"/>
          </p:nvPr>
        </p:nvSpPr>
        <p:spPr>
          <a:xfrm>
            <a:off x="534391" y="239973"/>
            <a:ext cx="6825974" cy="857250"/>
          </a:xfrm>
        </p:spPr>
        <p:txBody>
          <a:bodyPr/>
          <a:lstStyle/>
          <a:p>
            <a:r>
              <a:rPr lang="en-US" sz="4000" dirty="0"/>
              <a:t>Wiki Watershed </a:t>
            </a:r>
            <a:r>
              <a:rPr lang="en-US" sz="2400" dirty="0"/>
              <a:t>(Modelmywatershed.org)</a:t>
            </a:r>
          </a:p>
        </p:txBody>
      </p:sp>
      <p:sp>
        <p:nvSpPr>
          <p:cNvPr id="3" name="Content Placeholder 2">
            <a:extLst>
              <a:ext uri="{FF2B5EF4-FFF2-40B4-BE49-F238E27FC236}">
                <a16:creationId xmlns:a16="http://schemas.microsoft.com/office/drawing/2014/main" id="{C37DF708-44DE-462B-87D0-1B76FB7A505B}"/>
              </a:ext>
            </a:extLst>
          </p:cNvPr>
          <p:cNvSpPr>
            <a:spLocks noGrp="1"/>
          </p:cNvSpPr>
          <p:nvPr>
            <p:ph idx="1"/>
          </p:nvPr>
        </p:nvSpPr>
        <p:spPr>
          <a:xfrm>
            <a:off x="534390" y="1413164"/>
            <a:ext cx="7861465" cy="4852554"/>
          </a:xfrm>
        </p:spPr>
        <p:txBody>
          <a:bodyPr>
            <a:normAutofit fontScale="92500" lnSpcReduction="10000"/>
          </a:bodyPr>
          <a:lstStyle/>
          <a:p>
            <a:pPr marL="0" indent="0">
              <a:buNone/>
            </a:pPr>
            <a:r>
              <a:rPr lang="en-US" sz="3200" b="1" dirty="0">
                <a:solidFill>
                  <a:schemeClr val="accent1"/>
                </a:solidFill>
              </a:rPr>
              <a:t>Analyzes lots of land characteristics for you!</a:t>
            </a:r>
          </a:p>
          <a:p>
            <a:pPr marL="0" indent="0">
              <a:buNone/>
            </a:pPr>
            <a:endParaRPr lang="en-US" sz="1050" dirty="0"/>
          </a:p>
          <a:p>
            <a:pPr>
              <a:buFont typeface="Arial" panose="020B0604020202020204" pitchFamily="34" charset="0"/>
              <a:buChar char="•"/>
            </a:pPr>
            <a:r>
              <a:rPr lang="en-US" sz="2600" b="1" dirty="0"/>
              <a:t>Streams</a:t>
            </a:r>
            <a:r>
              <a:rPr lang="en-US" sz="2600" dirty="0"/>
              <a:t> – stream orders, length in agricultural/non-ag</a:t>
            </a:r>
          </a:p>
          <a:p>
            <a:pPr>
              <a:buFont typeface="Arial" panose="020B0604020202020204" pitchFamily="34" charset="0"/>
              <a:buChar char="•"/>
            </a:pPr>
            <a:r>
              <a:rPr lang="en-US" sz="2600" b="1" dirty="0"/>
              <a:t>Land</a:t>
            </a:r>
            <a:r>
              <a:rPr lang="en-US" sz="2600" dirty="0"/>
              <a:t> – landcover distribution</a:t>
            </a:r>
          </a:p>
          <a:p>
            <a:pPr>
              <a:buFont typeface="Arial" panose="020B0604020202020204" pitchFamily="34" charset="0"/>
              <a:buChar char="•"/>
            </a:pPr>
            <a:r>
              <a:rPr lang="en-US" sz="2600" b="1" dirty="0"/>
              <a:t>Soil</a:t>
            </a:r>
            <a:r>
              <a:rPr lang="en-US" sz="2600" dirty="0"/>
              <a:t> – Infiltration rates</a:t>
            </a:r>
          </a:p>
          <a:p>
            <a:pPr>
              <a:buFont typeface="Arial" panose="020B0604020202020204" pitchFamily="34" charset="0"/>
              <a:buChar char="•"/>
            </a:pPr>
            <a:r>
              <a:rPr lang="en-US" sz="2600" b="1" dirty="0"/>
              <a:t>Terrain</a:t>
            </a:r>
            <a:r>
              <a:rPr lang="en-US" sz="2600" dirty="0"/>
              <a:t> – elevations (min/max/average)</a:t>
            </a:r>
          </a:p>
          <a:p>
            <a:pPr>
              <a:buFont typeface="Arial" panose="020B0604020202020204" pitchFamily="34" charset="0"/>
              <a:buChar char="•"/>
            </a:pPr>
            <a:r>
              <a:rPr lang="en-US" sz="2600" b="1" dirty="0"/>
              <a:t>Climate</a:t>
            </a:r>
            <a:r>
              <a:rPr lang="en-US" sz="2600" dirty="0"/>
              <a:t> – mean precipitation/temperature</a:t>
            </a:r>
          </a:p>
          <a:p>
            <a:pPr>
              <a:buFont typeface="Arial" panose="020B0604020202020204" pitchFamily="34" charset="0"/>
              <a:buChar char="•"/>
            </a:pPr>
            <a:r>
              <a:rPr lang="en-US" sz="2600" b="1" dirty="0"/>
              <a:t>Point Sources </a:t>
            </a:r>
            <a:r>
              <a:rPr lang="en-US" sz="2600" dirty="0"/>
              <a:t>– discharge permittees, discharge details, pollutant loads</a:t>
            </a:r>
          </a:p>
          <a:p>
            <a:pPr>
              <a:buFont typeface="Arial" panose="020B0604020202020204" pitchFamily="34" charset="0"/>
              <a:buChar char="•"/>
            </a:pPr>
            <a:r>
              <a:rPr lang="en-US" sz="2600" b="1" dirty="0"/>
              <a:t>Animals</a:t>
            </a:r>
            <a:r>
              <a:rPr lang="en-US" sz="2600" dirty="0"/>
              <a:t> – estimated numbers of farm animals</a:t>
            </a:r>
          </a:p>
          <a:p>
            <a:pPr>
              <a:buFont typeface="Arial" panose="020B0604020202020204" pitchFamily="34" charset="0"/>
              <a:buChar char="•"/>
            </a:pPr>
            <a:r>
              <a:rPr lang="en-US" sz="2600" b="1" dirty="0"/>
              <a:t>Water Quality </a:t>
            </a:r>
            <a:r>
              <a:rPr lang="en-US" sz="2600" dirty="0"/>
              <a:t>– estimates Total Suspended Solids (TSS), Total Nitrogen (TN) and Total Phosphorus (TP) loading</a:t>
            </a:r>
          </a:p>
        </p:txBody>
      </p:sp>
    </p:spTree>
    <p:extLst>
      <p:ext uri="{BB962C8B-B14F-4D97-AF65-F5344CB8AC3E}">
        <p14:creationId xmlns:p14="http://schemas.microsoft.com/office/powerpoint/2010/main" val="3812637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E5749-9E30-4DCF-BE26-8CD28A050631}"/>
              </a:ext>
            </a:extLst>
          </p:cNvPr>
          <p:cNvSpPr>
            <a:spLocks noGrp="1"/>
          </p:cNvSpPr>
          <p:nvPr>
            <p:ph type="title"/>
          </p:nvPr>
        </p:nvSpPr>
        <p:spPr>
          <a:xfrm>
            <a:off x="641268" y="47210"/>
            <a:ext cx="6953622" cy="911948"/>
          </a:xfrm>
        </p:spPr>
        <p:txBody>
          <a:bodyPr/>
          <a:lstStyle/>
          <a:p>
            <a:r>
              <a:rPr lang="en-US" sz="4000" dirty="0"/>
              <a:t>Watershed Planning Process</a:t>
            </a:r>
          </a:p>
        </p:txBody>
      </p:sp>
      <p:pic>
        <p:nvPicPr>
          <p:cNvPr id="4" name="Picture 3">
            <a:extLst>
              <a:ext uri="{FF2B5EF4-FFF2-40B4-BE49-F238E27FC236}">
                <a16:creationId xmlns:a16="http://schemas.microsoft.com/office/drawing/2014/main" id="{F481FDF8-5389-48E7-A76D-DA627BFCFDF8}"/>
              </a:ext>
            </a:extLst>
          </p:cNvPr>
          <p:cNvPicPr>
            <a:picLocks noChangeAspect="1"/>
          </p:cNvPicPr>
          <p:nvPr/>
        </p:nvPicPr>
        <p:blipFill>
          <a:blip r:embed="rId3"/>
          <a:stretch>
            <a:fillRect/>
          </a:stretch>
        </p:blipFill>
        <p:spPr>
          <a:xfrm>
            <a:off x="1712189" y="783214"/>
            <a:ext cx="4933950" cy="5457825"/>
          </a:xfrm>
          <a:prstGeom prst="rect">
            <a:avLst/>
          </a:prstGeom>
        </p:spPr>
      </p:pic>
      <p:cxnSp>
        <p:nvCxnSpPr>
          <p:cNvPr id="8" name="Straight Arrow Connector 7">
            <a:extLst>
              <a:ext uri="{FF2B5EF4-FFF2-40B4-BE49-F238E27FC236}">
                <a16:creationId xmlns:a16="http://schemas.microsoft.com/office/drawing/2014/main" id="{E046F6DE-7BA3-4A46-9125-6ED825FFA030}"/>
              </a:ext>
            </a:extLst>
          </p:cNvPr>
          <p:cNvCxnSpPr>
            <a:cxnSpLocks/>
          </p:cNvCxnSpPr>
          <p:nvPr/>
        </p:nvCxnSpPr>
        <p:spPr>
          <a:xfrm flipH="1">
            <a:off x="6792687" y="2339438"/>
            <a:ext cx="1033153" cy="0"/>
          </a:xfrm>
          <a:prstGeom prst="straightConnector1">
            <a:avLst/>
          </a:prstGeom>
          <a:ln w="76200">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5852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1103" y="36238"/>
            <a:ext cx="6950984" cy="857250"/>
          </a:xfrm>
        </p:spPr>
        <p:txBody>
          <a:bodyPr/>
          <a:lstStyle/>
          <a:p>
            <a:pPr algn="l"/>
            <a:r>
              <a:rPr lang="en-US" sz="4000" dirty="0"/>
              <a:t>Watersheds and Water Quality</a:t>
            </a:r>
          </a:p>
        </p:txBody>
      </p:sp>
      <p:sp>
        <p:nvSpPr>
          <p:cNvPr id="5" name="Content Placeholder 4"/>
          <p:cNvSpPr>
            <a:spLocks noGrp="1"/>
          </p:cNvSpPr>
          <p:nvPr>
            <p:ph idx="1"/>
          </p:nvPr>
        </p:nvSpPr>
        <p:spPr>
          <a:xfrm>
            <a:off x="4603461" y="932030"/>
            <a:ext cx="3828020" cy="1906173"/>
          </a:xfrm>
        </p:spPr>
        <p:txBody>
          <a:bodyPr vert="horz" lIns="68580" tIns="34290" rIns="0" bIns="34290" rtlCol="0">
            <a:normAutofit fontScale="85000" lnSpcReduction="10000"/>
          </a:bodyPr>
          <a:lstStyle/>
          <a:p>
            <a:pPr marL="42862" lvl="1" indent="0">
              <a:buNone/>
            </a:pPr>
            <a:r>
              <a:rPr lang="en-US" sz="3300" dirty="0">
                <a:latin typeface="Calibri" panose="020F0502020204030204" pitchFamily="34" charset="0"/>
                <a:cs typeface="Calibri" panose="020F0502020204030204" pitchFamily="34" charset="0"/>
              </a:rPr>
              <a:t>Environmenta</a:t>
            </a:r>
            <a:r>
              <a:rPr lang="en-US" sz="3300" dirty="0"/>
              <a:t>l</a:t>
            </a:r>
            <a:r>
              <a:rPr lang="en-US" sz="3300" dirty="0">
                <a:latin typeface="Calibri" panose="020F0502020204030204" pitchFamily="34" charset="0"/>
                <a:cs typeface="Calibri" panose="020F0502020204030204" pitchFamily="34" charset="0"/>
              </a:rPr>
              <a:t>:</a:t>
            </a:r>
          </a:p>
          <a:p>
            <a:pPr marL="385754" lvl="1" indent="-342892"/>
            <a:r>
              <a:rPr lang="en-US" sz="3300" dirty="0"/>
              <a:t>Geomorphology</a:t>
            </a:r>
          </a:p>
          <a:p>
            <a:pPr marL="385754" lvl="1" indent="-342892"/>
            <a:r>
              <a:rPr lang="en-US" sz="3300" dirty="0">
                <a:highlight>
                  <a:srgbClr val="FFFF00"/>
                </a:highlight>
                <a:latin typeface="Calibri" panose="020F0502020204030204" pitchFamily="34" charset="0"/>
                <a:cs typeface="Calibri" panose="020F0502020204030204" pitchFamily="34" charset="0"/>
              </a:rPr>
              <a:t>Land Use / Discharges</a:t>
            </a:r>
          </a:p>
          <a:p>
            <a:pPr marL="385754" lvl="1" indent="-342892"/>
            <a:r>
              <a:rPr lang="en-US" sz="3300" dirty="0"/>
              <a:t>Biology / Ecology	</a:t>
            </a:r>
            <a:endParaRPr lang="en-US" sz="3300" dirty="0">
              <a:latin typeface="Calibri" panose="020F0502020204030204" pitchFamily="34" charset="0"/>
              <a:cs typeface="Calibri" panose="020F0502020204030204" pitchFamily="34" charset="0"/>
            </a:endParaRPr>
          </a:p>
          <a:p>
            <a:pPr lvl="1"/>
            <a:endParaRPr lang="en-US" sz="2400" dirty="0"/>
          </a:p>
          <a:p>
            <a:endParaRPr lang="en-US" sz="2700" dirty="0"/>
          </a:p>
        </p:txBody>
      </p:sp>
      <p:pic>
        <p:nvPicPr>
          <p:cNvPr id="2" name="Picture 1">
            <a:extLst>
              <a:ext uri="{FF2B5EF4-FFF2-40B4-BE49-F238E27FC236}">
                <a16:creationId xmlns:a16="http://schemas.microsoft.com/office/drawing/2014/main" id="{414F55AC-0EF2-4332-9B33-C0620457D5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42860" y="2992582"/>
            <a:ext cx="5458279" cy="3191574"/>
          </a:xfrm>
          <a:prstGeom prst="rect">
            <a:avLst/>
          </a:prstGeom>
        </p:spPr>
      </p:pic>
      <p:sp>
        <p:nvSpPr>
          <p:cNvPr id="6" name="Content Placeholder 4">
            <a:extLst>
              <a:ext uri="{FF2B5EF4-FFF2-40B4-BE49-F238E27FC236}">
                <a16:creationId xmlns:a16="http://schemas.microsoft.com/office/drawing/2014/main" id="{5B042FA4-5ACF-4150-A386-F6EFB2FDBA93}"/>
              </a:ext>
            </a:extLst>
          </p:cNvPr>
          <p:cNvSpPr txBox="1">
            <a:spLocks/>
          </p:cNvSpPr>
          <p:nvPr/>
        </p:nvSpPr>
        <p:spPr>
          <a:xfrm>
            <a:off x="621103" y="893488"/>
            <a:ext cx="3982358" cy="2192613"/>
          </a:xfrm>
          <a:prstGeom prst="rect">
            <a:avLst/>
          </a:prstGeom>
        </p:spPr>
        <p:txBody>
          <a:bodyPr vert="horz" lIns="68580" tIns="34290" rIns="0" bIns="3429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Mercury Display"/>
                <a:ea typeface="+mn-ea"/>
                <a:cs typeface="Mercury Displ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2862" lvl="1" indent="0">
              <a:buNone/>
            </a:pPr>
            <a:r>
              <a:rPr lang="en-US" dirty="0"/>
              <a:t>Water:</a:t>
            </a:r>
          </a:p>
          <a:p>
            <a:pPr lvl="1"/>
            <a:r>
              <a:rPr lang="en-US" dirty="0"/>
              <a:t>Hydrology</a:t>
            </a:r>
          </a:p>
          <a:p>
            <a:pPr lvl="1"/>
            <a:r>
              <a:rPr lang="en-US" dirty="0"/>
              <a:t>Hydraulics </a:t>
            </a:r>
          </a:p>
          <a:p>
            <a:endParaRPr lang="en-US" sz="2700" dirty="0"/>
          </a:p>
        </p:txBody>
      </p:sp>
    </p:spTree>
    <p:extLst>
      <p:ext uri="{BB962C8B-B14F-4D97-AF65-F5344CB8AC3E}">
        <p14:creationId xmlns:p14="http://schemas.microsoft.com/office/powerpoint/2010/main" val="4233755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4580" y="135331"/>
            <a:ext cx="7061275" cy="857250"/>
          </a:xfrm>
        </p:spPr>
        <p:txBody>
          <a:bodyPr/>
          <a:lstStyle/>
          <a:p>
            <a:pPr algn="l"/>
            <a:r>
              <a:rPr lang="en-US" sz="4000" dirty="0"/>
              <a:t>Load Calculation Goal</a:t>
            </a:r>
          </a:p>
        </p:txBody>
      </p:sp>
      <p:graphicFrame>
        <p:nvGraphicFramePr>
          <p:cNvPr id="11" name="Chart 10">
            <a:extLst>
              <a:ext uri="{FF2B5EF4-FFF2-40B4-BE49-F238E27FC236}">
                <a16:creationId xmlns:a16="http://schemas.microsoft.com/office/drawing/2014/main" id="{6ED2753A-317C-4508-BEF9-AD4D7B2B0238}"/>
              </a:ext>
            </a:extLst>
          </p:cNvPr>
          <p:cNvGraphicFramePr/>
          <p:nvPr>
            <p:extLst>
              <p:ext uri="{D42A27DB-BD31-4B8C-83A1-F6EECF244321}">
                <p14:modId xmlns:p14="http://schemas.microsoft.com/office/powerpoint/2010/main" val="658995498"/>
              </p:ext>
            </p:extLst>
          </p:nvPr>
        </p:nvGraphicFramePr>
        <p:xfrm>
          <a:off x="574580" y="992581"/>
          <a:ext cx="8082532" cy="5111336"/>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a:extLst>
              <a:ext uri="{FF2B5EF4-FFF2-40B4-BE49-F238E27FC236}">
                <a16:creationId xmlns:a16="http://schemas.microsoft.com/office/drawing/2014/main" id="{DC125D03-11D7-4E20-842F-6F570E539CC8}"/>
              </a:ext>
            </a:extLst>
          </p:cNvPr>
          <p:cNvCxnSpPr>
            <a:cxnSpLocks/>
          </p:cNvCxnSpPr>
          <p:nvPr/>
        </p:nvCxnSpPr>
        <p:spPr>
          <a:xfrm flipV="1">
            <a:off x="891358" y="3363580"/>
            <a:ext cx="6427718" cy="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Arrow: Down 13">
            <a:extLst>
              <a:ext uri="{FF2B5EF4-FFF2-40B4-BE49-F238E27FC236}">
                <a16:creationId xmlns:a16="http://schemas.microsoft.com/office/drawing/2014/main" id="{4E95C982-2EC3-4279-973A-3C5EE81B7712}"/>
              </a:ext>
            </a:extLst>
          </p:cNvPr>
          <p:cNvSpPr/>
          <p:nvPr/>
        </p:nvSpPr>
        <p:spPr>
          <a:xfrm>
            <a:off x="2606181" y="2461148"/>
            <a:ext cx="400050" cy="859247"/>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a:solidFill>
                <a:prstClr val="white"/>
              </a:solidFill>
              <a:latin typeface="Times New Roman"/>
            </a:endParaRPr>
          </a:p>
        </p:txBody>
      </p:sp>
      <p:sp>
        <p:nvSpPr>
          <p:cNvPr id="19" name="Right Brace 18">
            <a:extLst>
              <a:ext uri="{FF2B5EF4-FFF2-40B4-BE49-F238E27FC236}">
                <a16:creationId xmlns:a16="http://schemas.microsoft.com/office/drawing/2014/main" id="{396AAF12-86C3-4FA5-89AA-5F8A5A12A3B1}"/>
              </a:ext>
            </a:extLst>
          </p:cNvPr>
          <p:cNvSpPr/>
          <p:nvPr/>
        </p:nvSpPr>
        <p:spPr>
          <a:xfrm>
            <a:off x="3339135" y="2228674"/>
            <a:ext cx="627223" cy="1125680"/>
          </a:xfrm>
          <a:prstGeom prst="rightBrace">
            <a:avLst>
              <a:gd name="adj1" fmla="val 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defRPr/>
            </a:pPr>
            <a:endParaRPr lang="en-US" sz="1350">
              <a:solidFill>
                <a:prstClr val="black"/>
              </a:solidFill>
              <a:latin typeface="Times New Roman"/>
            </a:endParaRPr>
          </a:p>
        </p:txBody>
      </p:sp>
      <p:sp>
        <p:nvSpPr>
          <p:cNvPr id="20" name="TextBox 19">
            <a:extLst>
              <a:ext uri="{FF2B5EF4-FFF2-40B4-BE49-F238E27FC236}">
                <a16:creationId xmlns:a16="http://schemas.microsoft.com/office/drawing/2014/main" id="{A5AACBCF-5327-4C15-B74E-790E6BC47081}"/>
              </a:ext>
            </a:extLst>
          </p:cNvPr>
          <p:cNvSpPr txBox="1"/>
          <p:nvPr/>
        </p:nvSpPr>
        <p:spPr>
          <a:xfrm>
            <a:off x="3966358" y="2141658"/>
            <a:ext cx="1947950" cy="1200329"/>
          </a:xfrm>
          <a:prstGeom prst="rect">
            <a:avLst/>
          </a:prstGeom>
          <a:solidFill>
            <a:srgbClr val="92D050">
              <a:alpha val="50000"/>
            </a:srgbClr>
          </a:solidFill>
        </p:spPr>
        <p:txBody>
          <a:bodyPr wrap="square" rtlCol="0">
            <a:spAutoFit/>
          </a:bodyPr>
          <a:lstStyle/>
          <a:p>
            <a:pPr>
              <a:defRPr/>
            </a:pPr>
            <a:r>
              <a:rPr lang="en-US" b="1" dirty="0">
                <a:solidFill>
                  <a:prstClr val="black"/>
                </a:solidFill>
                <a:latin typeface="Calibri" panose="020F0502020204030204" pitchFamily="34" charset="0"/>
                <a:cs typeface="Calibri" panose="020F0502020204030204" pitchFamily="34" charset="0"/>
              </a:rPr>
              <a:t>How much do we need to reduce to be healthy?  </a:t>
            </a:r>
          </a:p>
          <a:p>
            <a:pPr>
              <a:defRPr/>
            </a:pPr>
            <a:r>
              <a:rPr lang="en-US" b="1" dirty="0">
                <a:solidFill>
                  <a:prstClr val="black"/>
                </a:solidFill>
                <a:latin typeface="Calibri" panose="020F0502020204030204" pitchFamily="34" charset="0"/>
                <a:cs typeface="Calibri" panose="020F0502020204030204" pitchFamily="34" charset="0"/>
              </a:rPr>
              <a:t>Where to focus?</a:t>
            </a:r>
          </a:p>
        </p:txBody>
      </p:sp>
      <p:sp>
        <p:nvSpPr>
          <p:cNvPr id="21" name="TextBox 20">
            <a:extLst>
              <a:ext uri="{FF2B5EF4-FFF2-40B4-BE49-F238E27FC236}">
                <a16:creationId xmlns:a16="http://schemas.microsoft.com/office/drawing/2014/main" id="{C71183B9-6F1A-459A-B33E-132C09442C13}"/>
              </a:ext>
            </a:extLst>
          </p:cNvPr>
          <p:cNvSpPr txBox="1"/>
          <p:nvPr/>
        </p:nvSpPr>
        <p:spPr>
          <a:xfrm>
            <a:off x="6214494" y="2994250"/>
            <a:ext cx="2129595" cy="369332"/>
          </a:xfrm>
          <a:prstGeom prst="rect">
            <a:avLst/>
          </a:prstGeom>
          <a:noFill/>
        </p:spPr>
        <p:txBody>
          <a:bodyPr wrap="square" rtlCol="0">
            <a:spAutoFit/>
          </a:bodyPr>
          <a:lstStyle/>
          <a:p>
            <a:pPr>
              <a:defRPr/>
            </a:pPr>
            <a:r>
              <a:rPr lang="en-US" b="1" dirty="0">
                <a:solidFill>
                  <a:srgbClr val="FF0000"/>
                </a:solidFill>
                <a:latin typeface="Calibri" panose="020F0502020204030204" pitchFamily="34" charset="0"/>
                <a:cs typeface="Calibri" panose="020F0502020204030204" pitchFamily="34" charset="0"/>
              </a:rPr>
              <a:t>Healthy Stream</a:t>
            </a:r>
          </a:p>
        </p:txBody>
      </p:sp>
    </p:spTree>
    <p:extLst>
      <p:ext uri="{BB962C8B-B14F-4D97-AF65-F5344CB8AC3E}">
        <p14:creationId xmlns:p14="http://schemas.microsoft.com/office/powerpoint/2010/main" val="60715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8952" y="43535"/>
            <a:ext cx="6880121" cy="857250"/>
          </a:xfrm>
        </p:spPr>
        <p:txBody>
          <a:bodyPr/>
          <a:lstStyle/>
          <a:p>
            <a:pPr algn="l"/>
            <a:r>
              <a:rPr lang="en-US" sz="4000" dirty="0"/>
              <a:t>Loads and Yields</a:t>
            </a:r>
          </a:p>
        </p:txBody>
      </p:sp>
      <p:sp>
        <p:nvSpPr>
          <p:cNvPr id="6" name="Content Placeholder 2">
            <a:extLst>
              <a:ext uri="{FF2B5EF4-FFF2-40B4-BE49-F238E27FC236}">
                <a16:creationId xmlns:a16="http://schemas.microsoft.com/office/drawing/2014/main" id="{2599E2FB-890F-4F40-95C9-4E160AA597ED}"/>
              </a:ext>
            </a:extLst>
          </p:cNvPr>
          <p:cNvSpPr txBox="1">
            <a:spLocks/>
          </p:cNvSpPr>
          <p:nvPr/>
        </p:nvSpPr>
        <p:spPr>
          <a:xfrm>
            <a:off x="2018805" y="1045029"/>
            <a:ext cx="5902037" cy="4224633"/>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200" b="1" dirty="0">
                <a:solidFill>
                  <a:schemeClr val="accent1"/>
                </a:solidFill>
                <a:latin typeface="Calibri" panose="020F0502020204030204" pitchFamily="34" charset="0"/>
                <a:cs typeface="Calibri" panose="020F0502020204030204" pitchFamily="34" charset="0"/>
              </a:rPr>
              <a:t>Load </a:t>
            </a:r>
            <a:r>
              <a:rPr lang="en-US" sz="3200" dirty="0">
                <a:solidFill>
                  <a:schemeClr val="accent1"/>
                </a:solidFill>
                <a:latin typeface="Calibri" panose="020F0502020204030204" pitchFamily="34" charset="0"/>
                <a:cs typeface="Calibri" panose="020F0502020204030204" pitchFamily="34" charset="0"/>
              </a:rPr>
              <a:t>= mass / time            </a:t>
            </a:r>
            <a:br>
              <a:rPr lang="en-US" sz="3200" dirty="0">
                <a:solidFill>
                  <a:schemeClr val="accent1"/>
                </a:solidFill>
                <a:latin typeface="Calibri" panose="020F0502020204030204" pitchFamily="34" charset="0"/>
                <a:cs typeface="Calibri" panose="020F0502020204030204" pitchFamily="34" charset="0"/>
              </a:rPr>
            </a:br>
            <a:r>
              <a:rPr lang="en-US" sz="3200" dirty="0">
                <a:solidFill>
                  <a:schemeClr val="accent1"/>
                </a:solidFill>
                <a:latin typeface="Calibri" panose="020F0502020204030204" pitchFamily="34" charset="0"/>
                <a:cs typeface="Calibri" panose="020F0502020204030204" pitchFamily="34" charset="0"/>
              </a:rPr>
              <a:t>(e.g. </a:t>
            </a:r>
            <a:r>
              <a:rPr lang="en-US" sz="3200" dirty="0" err="1">
                <a:solidFill>
                  <a:schemeClr val="accent1"/>
                </a:solidFill>
                <a:latin typeface="Calibri" panose="020F0502020204030204" pitchFamily="34" charset="0"/>
                <a:cs typeface="Calibri" panose="020F0502020204030204" pitchFamily="34" charset="0"/>
              </a:rPr>
              <a:t>lbs</a:t>
            </a:r>
            <a:r>
              <a:rPr lang="en-US" sz="3200" dirty="0">
                <a:solidFill>
                  <a:schemeClr val="accent1"/>
                </a:solidFill>
                <a:latin typeface="Calibri" panose="020F0502020204030204" pitchFamily="34" charset="0"/>
                <a:cs typeface="Calibri" panose="020F0502020204030204" pitchFamily="34" charset="0"/>
              </a:rPr>
              <a:t>/year)</a:t>
            </a:r>
          </a:p>
          <a:p>
            <a:pPr>
              <a:spcBef>
                <a:spcPts val="375"/>
              </a:spcBef>
              <a:defRPr/>
            </a:pPr>
            <a:r>
              <a:rPr lang="en-US" sz="3200" dirty="0">
                <a:solidFill>
                  <a:prstClr val="black"/>
                </a:solidFill>
                <a:latin typeface="Calibri" panose="020F0502020204030204" pitchFamily="34" charset="0"/>
                <a:cs typeface="Calibri" panose="020F0502020204030204" pitchFamily="34" charset="0"/>
              </a:rPr>
              <a:t>Amount </a:t>
            </a:r>
            <a:r>
              <a:rPr lang="en-US" sz="3200" u="sng" dirty="0">
                <a:solidFill>
                  <a:prstClr val="black"/>
                </a:solidFill>
                <a:latin typeface="Calibri" panose="020F0502020204030204" pitchFamily="34" charset="0"/>
                <a:cs typeface="Calibri" panose="020F0502020204030204" pitchFamily="34" charset="0"/>
              </a:rPr>
              <a:t>at a point</a:t>
            </a:r>
          </a:p>
          <a:p>
            <a:pPr>
              <a:defRPr/>
            </a:pPr>
            <a:endParaRPr lang="en-US" sz="3200" b="1" dirty="0">
              <a:solidFill>
                <a:prstClr val="black"/>
              </a:solidFill>
              <a:latin typeface="Calibri" panose="020F0502020204030204" pitchFamily="34" charset="0"/>
              <a:cs typeface="Calibri" panose="020F0502020204030204" pitchFamily="34" charset="0"/>
            </a:endParaRPr>
          </a:p>
          <a:p>
            <a:pPr marL="0" indent="0">
              <a:buNone/>
              <a:defRPr/>
            </a:pPr>
            <a:r>
              <a:rPr lang="en-US" sz="3200" b="1" dirty="0">
                <a:solidFill>
                  <a:schemeClr val="accent1"/>
                </a:solidFill>
                <a:latin typeface="Calibri" panose="020F0502020204030204" pitchFamily="34" charset="0"/>
                <a:cs typeface="Calibri" panose="020F0502020204030204" pitchFamily="34" charset="0"/>
              </a:rPr>
              <a:t>Yield </a:t>
            </a:r>
            <a:r>
              <a:rPr lang="en-US" sz="3200" dirty="0">
                <a:solidFill>
                  <a:schemeClr val="accent1"/>
                </a:solidFill>
                <a:latin typeface="Calibri" panose="020F0502020204030204" pitchFamily="34" charset="0"/>
                <a:cs typeface="Calibri" panose="020F0502020204030204" pitchFamily="34" charset="0"/>
              </a:rPr>
              <a:t>= mass / time / </a:t>
            </a:r>
            <a:r>
              <a:rPr lang="en-US" sz="3200" dirty="0">
                <a:solidFill>
                  <a:schemeClr val="accent1"/>
                </a:solidFill>
                <a:highlight>
                  <a:srgbClr val="FFFF00"/>
                </a:highlight>
                <a:latin typeface="Calibri" panose="020F0502020204030204" pitchFamily="34" charset="0"/>
                <a:cs typeface="Calibri" panose="020F0502020204030204" pitchFamily="34" charset="0"/>
              </a:rPr>
              <a:t>area</a:t>
            </a:r>
            <a:r>
              <a:rPr lang="en-US" sz="3200" dirty="0">
                <a:solidFill>
                  <a:schemeClr val="accent1"/>
                </a:solidFill>
                <a:latin typeface="Calibri" panose="020F0502020204030204" pitchFamily="34" charset="0"/>
                <a:cs typeface="Calibri" panose="020F0502020204030204" pitchFamily="34" charset="0"/>
              </a:rPr>
              <a:t> </a:t>
            </a:r>
            <a:br>
              <a:rPr lang="en-US" sz="3200" dirty="0">
                <a:solidFill>
                  <a:schemeClr val="accent1"/>
                </a:solidFill>
                <a:latin typeface="Calibri" panose="020F0502020204030204" pitchFamily="34" charset="0"/>
                <a:cs typeface="Calibri" panose="020F0502020204030204" pitchFamily="34" charset="0"/>
              </a:rPr>
            </a:br>
            <a:r>
              <a:rPr lang="en-US" sz="3200" dirty="0">
                <a:solidFill>
                  <a:schemeClr val="accent1"/>
                </a:solidFill>
                <a:latin typeface="Calibri" panose="020F0502020204030204" pitchFamily="34" charset="0"/>
                <a:cs typeface="Calibri" panose="020F0502020204030204" pitchFamily="34" charset="0"/>
              </a:rPr>
              <a:t>(e.g. </a:t>
            </a:r>
            <a:r>
              <a:rPr lang="en-US" sz="3200" dirty="0" err="1">
                <a:solidFill>
                  <a:schemeClr val="accent1"/>
                </a:solidFill>
                <a:latin typeface="Calibri" panose="020F0502020204030204" pitchFamily="34" charset="0"/>
                <a:cs typeface="Calibri" panose="020F0502020204030204" pitchFamily="34" charset="0"/>
              </a:rPr>
              <a:t>lbs</a:t>
            </a:r>
            <a:r>
              <a:rPr lang="en-US" sz="3200" dirty="0">
                <a:solidFill>
                  <a:schemeClr val="accent1"/>
                </a:solidFill>
                <a:latin typeface="Calibri" panose="020F0502020204030204" pitchFamily="34" charset="0"/>
                <a:cs typeface="Calibri" panose="020F0502020204030204" pitchFamily="34" charset="0"/>
              </a:rPr>
              <a:t>/year/</a:t>
            </a:r>
            <a:r>
              <a:rPr lang="en-US" sz="3200" dirty="0" err="1">
                <a:solidFill>
                  <a:schemeClr val="accent1"/>
                </a:solidFill>
                <a:latin typeface="Calibri" panose="020F0502020204030204" pitchFamily="34" charset="0"/>
                <a:cs typeface="Calibri" panose="020F0502020204030204" pitchFamily="34" charset="0"/>
              </a:rPr>
              <a:t>sq</a:t>
            </a:r>
            <a:r>
              <a:rPr lang="en-US" sz="3200" dirty="0">
                <a:solidFill>
                  <a:schemeClr val="accent1"/>
                </a:solidFill>
                <a:latin typeface="Calibri" panose="020F0502020204030204" pitchFamily="34" charset="0"/>
                <a:cs typeface="Calibri" panose="020F0502020204030204" pitchFamily="34" charset="0"/>
              </a:rPr>
              <a:t> mi)</a:t>
            </a:r>
          </a:p>
          <a:p>
            <a:pPr>
              <a:spcBef>
                <a:spcPts val="375"/>
              </a:spcBef>
              <a:defRPr/>
            </a:pPr>
            <a:r>
              <a:rPr lang="en-US" sz="3200" dirty="0">
                <a:solidFill>
                  <a:prstClr val="black"/>
                </a:solidFill>
                <a:latin typeface="Calibri" panose="020F0502020204030204" pitchFamily="34" charset="0"/>
                <a:cs typeface="Calibri" panose="020F0502020204030204" pitchFamily="34" charset="0"/>
              </a:rPr>
              <a:t>Amount </a:t>
            </a:r>
            <a:r>
              <a:rPr lang="en-US" sz="3200" u="sng" dirty="0">
                <a:solidFill>
                  <a:prstClr val="black"/>
                </a:solidFill>
                <a:latin typeface="Calibri" panose="020F0502020204030204" pitchFamily="34" charset="0"/>
                <a:cs typeface="Calibri" panose="020F0502020204030204" pitchFamily="34" charset="0"/>
              </a:rPr>
              <a:t>from an area</a:t>
            </a:r>
          </a:p>
          <a:p>
            <a:pPr>
              <a:spcBef>
                <a:spcPts val="375"/>
              </a:spcBef>
              <a:defRPr/>
            </a:pPr>
            <a:r>
              <a:rPr lang="en-US" sz="3200" dirty="0">
                <a:solidFill>
                  <a:prstClr val="black"/>
                </a:solidFill>
                <a:latin typeface="Calibri" panose="020F0502020204030204" pitchFamily="34" charset="0"/>
                <a:cs typeface="Calibri" panose="020F0502020204030204" pitchFamily="34" charset="0"/>
              </a:rPr>
              <a:t>Accounts for land runoff sources</a:t>
            </a:r>
          </a:p>
          <a:p>
            <a:pPr marL="257168" lvl="1" indent="0">
              <a:spcBef>
                <a:spcPts val="0"/>
              </a:spcBef>
              <a:buNone/>
              <a:defRPr/>
            </a:pPr>
            <a:endParaRPr lang="en-US" sz="3200" b="1" dirty="0">
              <a:solidFill>
                <a:prstClr val="black"/>
              </a:solidFill>
              <a:latin typeface="Times New Roman"/>
            </a:endParaRPr>
          </a:p>
        </p:txBody>
      </p:sp>
    </p:spTree>
    <p:extLst>
      <p:ext uri="{BB962C8B-B14F-4D97-AF65-F5344CB8AC3E}">
        <p14:creationId xmlns:p14="http://schemas.microsoft.com/office/powerpoint/2010/main" val="364258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10C2-CEA4-4840-B266-F0DD3B5937BB}"/>
              </a:ext>
            </a:extLst>
          </p:cNvPr>
          <p:cNvSpPr>
            <a:spLocks noGrp="1"/>
          </p:cNvSpPr>
          <p:nvPr>
            <p:ph type="title"/>
          </p:nvPr>
        </p:nvSpPr>
        <p:spPr>
          <a:xfrm>
            <a:off x="459336" y="37132"/>
            <a:ext cx="8225327" cy="1143000"/>
          </a:xfrm>
        </p:spPr>
        <p:txBody>
          <a:bodyPr/>
          <a:lstStyle/>
          <a:p>
            <a:r>
              <a:rPr lang="en-US" sz="4000" dirty="0"/>
              <a:t>Pollutant Loads</a:t>
            </a:r>
          </a:p>
        </p:txBody>
      </p:sp>
      <p:pic>
        <p:nvPicPr>
          <p:cNvPr id="4" name="Content Placeholder 3">
            <a:extLst>
              <a:ext uri="{FF2B5EF4-FFF2-40B4-BE49-F238E27FC236}">
                <a16:creationId xmlns:a16="http://schemas.microsoft.com/office/drawing/2014/main" id="{D8D40F23-FA97-4D29-AC44-F463CA794AAB}"/>
              </a:ext>
            </a:extLst>
          </p:cNvPr>
          <p:cNvPicPr>
            <a:picLocks noGrp="1" noChangeAspect="1"/>
          </p:cNvPicPr>
          <p:nvPr>
            <p:ph idx="1"/>
          </p:nvPr>
        </p:nvPicPr>
        <p:blipFill>
          <a:blip r:embed="rId3"/>
          <a:stretch>
            <a:fillRect/>
          </a:stretch>
        </p:blipFill>
        <p:spPr>
          <a:xfrm>
            <a:off x="1805049" y="846678"/>
            <a:ext cx="6543303" cy="5416443"/>
          </a:xfrm>
          <a:prstGeom prst="rect">
            <a:avLst/>
          </a:prstGeom>
        </p:spPr>
      </p:pic>
      <p:sp>
        <p:nvSpPr>
          <p:cNvPr id="5" name="TextBox 4">
            <a:extLst>
              <a:ext uri="{FF2B5EF4-FFF2-40B4-BE49-F238E27FC236}">
                <a16:creationId xmlns:a16="http://schemas.microsoft.com/office/drawing/2014/main" id="{61F00DB9-396B-430F-973E-E4B272264166}"/>
              </a:ext>
            </a:extLst>
          </p:cNvPr>
          <p:cNvSpPr txBox="1"/>
          <p:nvPr/>
        </p:nvSpPr>
        <p:spPr>
          <a:xfrm>
            <a:off x="4007922" y="1498942"/>
            <a:ext cx="1733796" cy="707886"/>
          </a:xfrm>
          <a:prstGeom prst="rect">
            <a:avLst/>
          </a:prstGeom>
          <a:noFill/>
        </p:spPr>
        <p:txBody>
          <a:bodyPr wrap="square" rtlCol="0">
            <a:spAutoFit/>
          </a:bodyPr>
          <a:lstStyle/>
          <a:p>
            <a:r>
              <a:rPr lang="en-US" sz="2000" b="1" dirty="0">
                <a:solidFill>
                  <a:schemeClr val="bg1"/>
                </a:solidFill>
                <a:latin typeface="Calibri" panose="020F0502020204030204" pitchFamily="34" charset="0"/>
                <a:cs typeface="Calibri" panose="020F0502020204030204" pitchFamily="34" charset="0"/>
              </a:rPr>
              <a:t>12,000 </a:t>
            </a:r>
            <a:r>
              <a:rPr lang="en-US" sz="2000" b="1" dirty="0" err="1">
                <a:solidFill>
                  <a:schemeClr val="bg1"/>
                </a:solidFill>
                <a:latin typeface="Calibri" panose="020F0502020204030204" pitchFamily="34" charset="0"/>
                <a:cs typeface="Calibri" panose="020F0502020204030204" pitchFamily="34" charset="0"/>
              </a:rPr>
              <a:t>lbs</a:t>
            </a:r>
            <a:r>
              <a:rPr lang="en-US" sz="2000" b="1" dirty="0">
                <a:solidFill>
                  <a:schemeClr val="bg1"/>
                </a:solidFill>
                <a:latin typeface="Calibri" panose="020F0502020204030204" pitchFamily="34" charset="0"/>
                <a:cs typeface="Calibri" panose="020F0502020204030204" pitchFamily="34" charset="0"/>
              </a:rPr>
              <a:t>/ Total Nitrogen</a:t>
            </a:r>
          </a:p>
        </p:txBody>
      </p:sp>
      <p:sp>
        <p:nvSpPr>
          <p:cNvPr id="6" name="TextBox 5">
            <a:extLst>
              <a:ext uri="{FF2B5EF4-FFF2-40B4-BE49-F238E27FC236}">
                <a16:creationId xmlns:a16="http://schemas.microsoft.com/office/drawing/2014/main" id="{7E48E72C-F8C2-42AE-B88F-1EEC1D482462}"/>
              </a:ext>
            </a:extLst>
          </p:cNvPr>
          <p:cNvSpPr txBox="1"/>
          <p:nvPr/>
        </p:nvSpPr>
        <p:spPr>
          <a:xfrm>
            <a:off x="5612992" y="4684536"/>
            <a:ext cx="2565070" cy="830997"/>
          </a:xfrm>
          <a:prstGeom prst="rect">
            <a:avLst/>
          </a:prstGeom>
          <a:noFill/>
        </p:spPr>
        <p:txBody>
          <a:bodyPr wrap="square" rtlCol="0">
            <a:spAutoFit/>
          </a:bodyPr>
          <a:lstStyle/>
          <a:p>
            <a:pPr algn="ctr"/>
            <a:r>
              <a:rPr lang="en-US" sz="2400" b="1" dirty="0">
                <a:solidFill>
                  <a:srgbClr val="92D050"/>
                </a:solidFill>
                <a:latin typeface="Calibri" panose="020F0502020204030204" pitchFamily="34" charset="0"/>
                <a:cs typeface="Calibri" panose="020F0502020204030204" pitchFamily="34" charset="0"/>
              </a:rPr>
              <a:t>22,000 </a:t>
            </a:r>
            <a:r>
              <a:rPr lang="en-US" sz="2400" b="1" dirty="0" err="1">
                <a:solidFill>
                  <a:srgbClr val="92D050"/>
                </a:solidFill>
                <a:latin typeface="Calibri" panose="020F0502020204030204" pitchFamily="34" charset="0"/>
                <a:cs typeface="Calibri" panose="020F0502020204030204" pitchFamily="34" charset="0"/>
              </a:rPr>
              <a:t>lbs</a:t>
            </a:r>
            <a:r>
              <a:rPr lang="en-US" sz="2400" b="1" dirty="0">
                <a:solidFill>
                  <a:srgbClr val="92D050"/>
                </a:solidFill>
                <a:latin typeface="Calibri" panose="020F0502020204030204" pitchFamily="34" charset="0"/>
                <a:cs typeface="Calibri" panose="020F0502020204030204" pitchFamily="34" charset="0"/>
              </a:rPr>
              <a:t>/</a:t>
            </a:r>
          </a:p>
          <a:p>
            <a:pPr algn="ctr"/>
            <a:r>
              <a:rPr lang="en-US" sz="2400" b="1" dirty="0">
                <a:solidFill>
                  <a:srgbClr val="92D050"/>
                </a:solidFill>
                <a:latin typeface="Calibri" panose="020F0502020204030204" pitchFamily="34" charset="0"/>
                <a:cs typeface="Calibri" panose="020F0502020204030204" pitchFamily="34" charset="0"/>
              </a:rPr>
              <a:t>Total Nitrogen</a:t>
            </a:r>
          </a:p>
        </p:txBody>
      </p:sp>
      <p:sp>
        <p:nvSpPr>
          <p:cNvPr id="3" name="TextBox 2">
            <a:extLst>
              <a:ext uri="{FF2B5EF4-FFF2-40B4-BE49-F238E27FC236}">
                <a16:creationId xmlns:a16="http://schemas.microsoft.com/office/drawing/2014/main" id="{57E1292C-C9FF-4A5C-A0D7-3C9FE8E7B14F}"/>
              </a:ext>
            </a:extLst>
          </p:cNvPr>
          <p:cNvSpPr txBox="1"/>
          <p:nvPr/>
        </p:nvSpPr>
        <p:spPr>
          <a:xfrm>
            <a:off x="4453247" y="949299"/>
            <a:ext cx="3408218" cy="461665"/>
          </a:xfrm>
          <a:prstGeom prst="rect">
            <a:avLst/>
          </a:prstGeom>
          <a:solidFill>
            <a:schemeClr val="bg1"/>
          </a:solidFill>
          <a:ln>
            <a:solidFill>
              <a:schemeClr val="tx1"/>
            </a:solidFill>
          </a:ln>
        </p:spPr>
        <p:txBody>
          <a:bodyPr wrap="square" rtlCol="0">
            <a:spAutoFit/>
          </a:bodyPr>
          <a:lstStyle/>
          <a:p>
            <a:pPr algn="ctr"/>
            <a:r>
              <a:rPr lang="en-US" sz="2400" dirty="0" err="1">
                <a:latin typeface="Calibri" panose="020F0502020204030204" pitchFamily="34" charset="0"/>
                <a:cs typeface="Calibri" panose="020F0502020204030204" pitchFamily="34" charset="0"/>
              </a:rPr>
              <a:t>Subwatershed</a:t>
            </a:r>
            <a:r>
              <a:rPr lang="en-US" sz="2400" dirty="0">
                <a:latin typeface="Calibri" panose="020F0502020204030204" pitchFamily="34" charset="0"/>
                <a:cs typeface="Calibri" panose="020F0502020204030204" pitchFamily="34" charset="0"/>
              </a:rPr>
              <a:t> Load </a:t>
            </a:r>
          </a:p>
        </p:txBody>
      </p:sp>
      <p:sp>
        <p:nvSpPr>
          <p:cNvPr id="7" name="TextBox 6">
            <a:extLst>
              <a:ext uri="{FF2B5EF4-FFF2-40B4-BE49-F238E27FC236}">
                <a16:creationId xmlns:a16="http://schemas.microsoft.com/office/drawing/2014/main" id="{370A1E2B-1F17-4D0B-BF11-871D05BEA7A8}"/>
              </a:ext>
            </a:extLst>
          </p:cNvPr>
          <p:cNvSpPr txBox="1"/>
          <p:nvPr/>
        </p:nvSpPr>
        <p:spPr>
          <a:xfrm>
            <a:off x="2636322" y="5658494"/>
            <a:ext cx="4159333" cy="615553"/>
          </a:xfrm>
          <a:prstGeom prst="rect">
            <a:avLst/>
          </a:prstGeom>
          <a:solidFill>
            <a:schemeClr val="bg1"/>
          </a:solidFill>
          <a:ln>
            <a:noFill/>
          </a:ln>
        </p:spPr>
        <p:txBody>
          <a:bodyPr wrap="square" rtlCol="0">
            <a:spAutoFit/>
          </a:bodyPr>
          <a:lstStyle/>
          <a:p>
            <a:pPr algn="r"/>
            <a:r>
              <a:rPr lang="en-US" sz="2400" dirty="0">
                <a:latin typeface="Calibri" panose="020F0502020204030204" pitchFamily="34" charset="0"/>
                <a:cs typeface="Calibri" panose="020F0502020204030204" pitchFamily="34" charset="0"/>
              </a:rPr>
              <a:t> Total Load</a:t>
            </a:r>
          </a:p>
          <a:p>
            <a:pPr algn="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1424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1139" y="95087"/>
            <a:ext cx="6957758" cy="727459"/>
          </a:xfrm>
        </p:spPr>
        <p:txBody>
          <a:bodyPr/>
          <a:lstStyle/>
          <a:p>
            <a:pPr algn="l"/>
            <a:r>
              <a:rPr lang="en-US" sz="4000" dirty="0"/>
              <a:t>Pollutant Yields</a:t>
            </a:r>
          </a:p>
        </p:txBody>
      </p:sp>
      <p:sp>
        <p:nvSpPr>
          <p:cNvPr id="10" name="TextBox 9">
            <a:extLst>
              <a:ext uri="{FF2B5EF4-FFF2-40B4-BE49-F238E27FC236}">
                <a16:creationId xmlns:a16="http://schemas.microsoft.com/office/drawing/2014/main" id="{1BEDEC28-741C-4CC8-A881-4B1A85CE48C0}"/>
              </a:ext>
            </a:extLst>
          </p:cNvPr>
          <p:cNvSpPr txBox="1"/>
          <p:nvPr/>
        </p:nvSpPr>
        <p:spPr>
          <a:xfrm>
            <a:off x="541139" y="867800"/>
            <a:ext cx="7445829" cy="1384995"/>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In order to compare and prioritize </a:t>
            </a:r>
            <a:r>
              <a:rPr lang="en-US" sz="2800" dirty="0" err="1">
                <a:latin typeface="Calibri" panose="020F0502020204030204" pitchFamily="34" charset="0"/>
                <a:cs typeface="Calibri" panose="020F0502020204030204" pitchFamily="34" charset="0"/>
              </a:rPr>
              <a:t>subwatershed</a:t>
            </a:r>
            <a:r>
              <a:rPr lang="en-US" sz="2800" dirty="0">
                <a:latin typeface="Calibri" panose="020F0502020204030204" pitchFamily="34" charset="0"/>
                <a:cs typeface="Calibri" panose="020F0502020204030204" pitchFamily="34" charset="0"/>
              </a:rPr>
              <a:t> areas, annual loads must be normalized to account for geographic size differences.</a:t>
            </a:r>
          </a:p>
        </p:txBody>
      </p:sp>
      <p:sp>
        <p:nvSpPr>
          <p:cNvPr id="11" name="TextBox 10">
            <a:extLst>
              <a:ext uri="{FF2B5EF4-FFF2-40B4-BE49-F238E27FC236}">
                <a16:creationId xmlns:a16="http://schemas.microsoft.com/office/drawing/2014/main" id="{11FE68DF-58C6-4ECF-AF18-983354C25FE4}"/>
              </a:ext>
            </a:extLst>
          </p:cNvPr>
          <p:cNvSpPr txBox="1"/>
          <p:nvPr/>
        </p:nvSpPr>
        <p:spPr>
          <a:xfrm>
            <a:off x="445695" y="2351782"/>
            <a:ext cx="4530066" cy="1077218"/>
          </a:xfrm>
          <a:prstGeom prst="rect">
            <a:avLst/>
          </a:prstGeom>
          <a:noFill/>
        </p:spPr>
        <p:txBody>
          <a:bodyPr wrap="squar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Pollutant Yield   = 	</a:t>
            </a:r>
            <a:r>
              <a:rPr lang="en-US" sz="3200" b="1" u="sng" dirty="0">
                <a:solidFill>
                  <a:schemeClr val="accent1"/>
                </a:solidFill>
                <a:latin typeface="Calibri" panose="020F0502020204030204" pitchFamily="34" charset="0"/>
                <a:cs typeface="Calibri" panose="020F0502020204030204" pitchFamily="34" charset="0"/>
              </a:rPr>
              <a:t>Load</a:t>
            </a:r>
            <a:r>
              <a:rPr lang="en-US" sz="3200" b="1" dirty="0">
                <a:solidFill>
                  <a:schemeClr val="accent1"/>
                </a:solidFill>
                <a:latin typeface="Calibri" panose="020F0502020204030204" pitchFamily="34" charset="0"/>
                <a:cs typeface="Calibri" panose="020F0502020204030204" pitchFamily="34" charset="0"/>
              </a:rPr>
              <a:t>	</a:t>
            </a:r>
          </a:p>
          <a:p>
            <a:pPr algn="ctr"/>
            <a:r>
              <a:rPr lang="en-US" sz="3200" b="1" dirty="0">
                <a:solidFill>
                  <a:schemeClr val="accent1"/>
                </a:solidFill>
                <a:latin typeface="Calibri" panose="020F0502020204030204" pitchFamily="34" charset="0"/>
                <a:cs typeface="Calibri" panose="020F0502020204030204" pitchFamily="34" charset="0"/>
              </a:rPr>
              <a:t>							Area</a:t>
            </a:r>
          </a:p>
        </p:txBody>
      </p:sp>
      <p:pic>
        <p:nvPicPr>
          <p:cNvPr id="14" name="Picture 13">
            <a:extLst>
              <a:ext uri="{FF2B5EF4-FFF2-40B4-BE49-F238E27FC236}">
                <a16:creationId xmlns:a16="http://schemas.microsoft.com/office/drawing/2014/main" id="{17729840-6BB4-4CE2-B366-6AB9F7EAF5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5277" y="2419412"/>
            <a:ext cx="4318723" cy="3570788"/>
          </a:xfrm>
          <a:prstGeom prst="rect">
            <a:avLst/>
          </a:prstGeom>
        </p:spPr>
      </p:pic>
      <p:sp>
        <p:nvSpPr>
          <p:cNvPr id="15" name="TextBox 14">
            <a:extLst>
              <a:ext uri="{FF2B5EF4-FFF2-40B4-BE49-F238E27FC236}">
                <a16:creationId xmlns:a16="http://schemas.microsoft.com/office/drawing/2014/main" id="{8D64D2B1-B30D-4762-902F-F3C6AD16956C}"/>
              </a:ext>
            </a:extLst>
          </p:cNvPr>
          <p:cNvSpPr txBox="1"/>
          <p:nvPr/>
        </p:nvSpPr>
        <p:spPr>
          <a:xfrm>
            <a:off x="6572622" y="2419412"/>
            <a:ext cx="2393248" cy="461665"/>
          </a:xfrm>
          <a:prstGeom prst="rect">
            <a:avLst/>
          </a:prstGeom>
          <a:solidFill>
            <a:schemeClr val="bg1"/>
          </a:solidFill>
          <a:ln>
            <a:solidFill>
              <a:schemeClr val="tx1"/>
            </a:solidFill>
          </a:ln>
        </p:spPr>
        <p:txBody>
          <a:bodyPr wrap="square" rtlCol="0">
            <a:spAutoFit/>
          </a:bodyPr>
          <a:lstStyle/>
          <a:p>
            <a:r>
              <a:rPr lang="en-US" sz="2400" dirty="0">
                <a:latin typeface="Calibri" panose="020F0502020204030204" pitchFamily="34" charset="0"/>
                <a:cs typeface="Calibri" panose="020F0502020204030204" pitchFamily="34" charset="0"/>
              </a:rPr>
              <a:t>2 square miles</a:t>
            </a:r>
          </a:p>
        </p:txBody>
      </p:sp>
      <p:sp>
        <p:nvSpPr>
          <p:cNvPr id="23" name="TextBox 22">
            <a:extLst>
              <a:ext uri="{FF2B5EF4-FFF2-40B4-BE49-F238E27FC236}">
                <a16:creationId xmlns:a16="http://schemas.microsoft.com/office/drawing/2014/main" id="{497031D8-39D8-4FFD-8903-3A3BADA2C107}"/>
              </a:ext>
            </a:extLst>
          </p:cNvPr>
          <p:cNvSpPr txBox="1"/>
          <p:nvPr/>
        </p:nvSpPr>
        <p:spPr>
          <a:xfrm>
            <a:off x="5283092" y="5528535"/>
            <a:ext cx="2958384" cy="461665"/>
          </a:xfrm>
          <a:prstGeom prst="rect">
            <a:avLst/>
          </a:prstGeom>
          <a:solidFill>
            <a:schemeClr val="bg1"/>
          </a:solidFill>
          <a:ln>
            <a:solidFill>
              <a:schemeClr val="tx1"/>
            </a:solidFill>
          </a:ln>
        </p:spPr>
        <p:txBody>
          <a:bodyPr wrap="square" rtlCol="0">
            <a:spAutoFit/>
          </a:bodyPr>
          <a:lstStyle/>
          <a:p>
            <a:pPr algn="ctr"/>
            <a:r>
              <a:rPr lang="en-US" sz="2400" dirty="0">
                <a:latin typeface="Calibri" panose="020F0502020204030204" pitchFamily="34" charset="0"/>
                <a:cs typeface="Calibri" panose="020F0502020204030204" pitchFamily="34" charset="0"/>
              </a:rPr>
              <a:t>8 square miles</a:t>
            </a:r>
          </a:p>
        </p:txBody>
      </p:sp>
      <p:sp>
        <p:nvSpPr>
          <p:cNvPr id="22" name="TextBox 21">
            <a:extLst>
              <a:ext uri="{FF2B5EF4-FFF2-40B4-BE49-F238E27FC236}">
                <a16:creationId xmlns:a16="http://schemas.microsoft.com/office/drawing/2014/main" id="{0E1C1E46-F7D2-4B60-8C40-CFFA23B91457}"/>
              </a:ext>
            </a:extLst>
          </p:cNvPr>
          <p:cNvSpPr txBox="1"/>
          <p:nvPr/>
        </p:nvSpPr>
        <p:spPr>
          <a:xfrm>
            <a:off x="373015" y="4204806"/>
            <a:ext cx="4318723" cy="2031325"/>
          </a:xfrm>
          <a:prstGeom prst="rect">
            <a:avLst/>
          </a:prstGeom>
          <a:noFill/>
          <a:ln>
            <a:solidFill>
              <a:schemeClr val="tx1"/>
            </a:solidFill>
          </a:ln>
        </p:spPr>
        <p:txBody>
          <a:bodyPr wrap="square" rtlCol="0">
            <a:spAutoFit/>
          </a:bodyPr>
          <a:lstStyle/>
          <a:p>
            <a:r>
              <a:rPr lang="en-US" b="1" dirty="0">
                <a:latin typeface="Calibri" panose="020F0502020204030204" pitchFamily="34" charset="0"/>
                <a:cs typeface="Calibri" panose="020F0502020204030204" pitchFamily="34" charset="0"/>
              </a:rPr>
              <a:t>Annual </a:t>
            </a:r>
            <a:r>
              <a:rPr lang="en-US" b="1" dirty="0" err="1">
                <a:latin typeface="Calibri" panose="020F0502020204030204" pitchFamily="34" charset="0"/>
                <a:cs typeface="Calibri" panose="020F0502020204030204" pitchFamily="34" charset="0"/>
              </a:rPr>
              <a:t>Subwatershed</a:t>
            </a:r>
            <a:r>
              <a:rPr lang="en-US" b="1" dirty="0">
                <a:latin typeface="Calibri" panose="020F0502020204030204" pitchFamily="34" charset="0"/>
                <a:cs typeface="Calibri" panose="020F0502020204030204" pitchFamily="34" charset="0"/>
              </a:rPr>
              <a:t> (Incremental) Yield = </a:t>
            </a:r>
          </a:p>
          <a:p>
            <a:r>
              <a:rPr lang="en-US" dirty="0">
                <a:latin typeface="Calibri" panose="020F0502020204030204" pitchFamily="34" charset="0"/>
                <a:cs typeface="Calibri" panose="020F0502020204030204" pitchFamily="34" charset="0"/>
              </a:rPr>
              <a:t>12,000 </a:t>
            </a:r>
            <a:r>
              <a:rPr lang="en-US" dirty="0" err="1">
                <a:latin typeface="Calibri" panose="020F0502020204030204" pitchFamily="34" charset="0"/>
                <a:cs typeface="Calibri" panose="020F0502020204030204" pitchFamily="34" charset="0"/>
              </a:rPr>
              <a:t>lbs</a:t>
            </a:r>
            <a:r>
              <a:rPr lang="en-US" dirty="0">
                <a:latin typeface="Calibri" panose="020F0502020204030204" pitchFamily="34" charset="0"/>
                <a:cs typeface="Calibri" panose="020F0502020204030204" pitchFamily="34" charset="0"/>
              </a:rPr>
              <a:t> TN/year/2 square miles = </a:t>
            </a:r>
          </a:p>
          <a:p>
            <a:r>
              <a:rPr lang="en-US" u="sng" dirty="0">
                <a:latin typeface="Calibri" panose="020F0502020204030204" pitchFamily="34" charset="0"/>
                <a:cs typeface="Calibri" panose="020F0502020204030204" pitchFamily="34" charset="0"/>
              </a:rPr>
              <a:t>6,000 </a:t>
            </a:r>
            <a:r>
              <a:rPr lang="en-US" u="sng" dirty="0" err="1">
                <a:latin typeface="Calibri" panose="020F0502020204030204" pitchFamily="34" charset="0"/>
                <a:cs typeface="Calibri" panose="020F0502020204030204" pitchFamily="34" charset="0"/>
              </a:rPr>
              <a:t>lbs</a:t>
            </a:r>
            <a:r>
              <a:rPr lang="en-US" u="sng" dirty="0">
                <a:latin typeface="Calibri" panose="020F0502020204030204" pitchFamily="34" charset="0"/>
                <a:cs typeface="Calibri" panose="020F0502020204030204" pitchFamily="34" charset="0"/>
              </a:rPr>
              <a:t>/square mile</a:t>
            </a:r>
          </a:p>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Total Yield =</a:t>
            </a:r>
          </a:p>
          <a:p>
            <a:r>
              <a:rPr lang="en-US" dirty="0">
                <a:latin typeface="Calibri" panose="020F0502020204030204" pitchFamily="34" charset="0"/>
                <a:cs typeface="Calibri" panose="020F0502020204030204" pitchFamily="34" charset="0"/>
              </a:rPr>
              <a:t>22,000 </a:t>
            </a:r>
            <a:r>
              <a:rPr lang="en-US" dirty="0" err="1">
                <a:latin typeface="Calibri" panose="020F0502020204030204" pitchFamily="34" charset="0"/>
                <a:cs typeface="Calibri" panose="020F0502020204030204" pitchFamily="34" charset="0"/>
              </a:rPr>
              <a:t>lbs</a:t>
            </a:r>
            <a:r>
              <a:rPr lang="en-US" dirty="0">
                <a:latin typeface="Calibri" panose="020F0502020204030204" pitchFamily="34" charset="0"/>
                <a:cs typeface="Calibri" panose="020F0502020204030204" pitchFamily="34" charset="0"/>
              </a:rPr>
              <a:t>/TN/year/8 square miles =</a:t>
            </a:r>
          </a:p>
          <a:p>
            <a:r>
              <a:rPr lang="en-US" u="sng" dirty="0">
                <a:latin typeface="Calibri" panose="020F0502020204030204" pitchFamily="34" charset="0"/>
                <a:cs typeface="Calibri" panose="020F0502020204030204" pitchFamily="34" charset="0"/>
              </a:rPr>
              <a:t>2,750 </a:t>
            </a:r>
            <a:r>
              <a:rPr lang="en-US" u="sng" dirty="0" err="1">
                <a:latin typeface="Calibri" panose="020F0502020204030204" pitchFamily="34" charset="0"/>
                <a:cs typeface="Calibri" panose="020F0502020204030204" pitchFamily="34" charset="0"/>
              </a:rPr>
              <a:t>lbs</a:t>
            </a:r>
            <a:r>
              <a:rPr lang="en-US" u="sng" dirty="0">
                <a:latin typeface="Calibri" panose="020F0502020204030204" pitchFamily="34" charset="0"/>
                <a:cs typeface="Calibri" panose="020F0502020204030204" pitchFamily="34" charset="0"/>
              </a:rPr>
              <a:t>/square mile </a:t>
            </a:r>
          </a:p>
        </p:txBody>
      </p:sp>
    </p:spTree>
    <p:extLst>
      <p:ext uri="{BB962C8B-B14F-4D97-AF65-F5344CB8AC3E}">
        <p14:creationId xmlns:p14="http://schemas.microsoft.com/office/powerpoint/2010/main" val="1088622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BFC90-2DA9-4533-BA6B-E71198201CFE}"/>
              </a:ext>
            </a:extLst>
          </p:cNvPr>
          <p:cNvSpPr>
            <a:spLocks noGrp="1"/>
          </p:cNvSpPr>
          <p:nvPr>
            <p:ph type="title"/>
          </p:nvPr>
        </p:nvSpPr>
        <p:spPr>
          <a:xfrm>
            <a:off x="325908" y="0"/>
            <a:ext cx="8723089" cy="1143000"/>
          </a:xfrm>
        </p:spPr>
        <p:txBody>
          <a:bodyPr/>
          <a:lstStyle/>
          <a:p>
            <a:r>
              <a:rPr lang="en-US" sz="4000" dirty="0"/>
              <a:t>Example: Pollutant Load Reduction Map</a:t>
            </a:r>
          </a:p>
        </p:txBody>
      </p:sp>
      <p:pic>
        <p:nvPicPr>
          <p:cNvPr id="4" name="Content Placeholder 3">
            <a:extLst>
              <a:ext uri="{FF2B5EF4-FFF2-40B4-BE49-F238E27FC236}">
                <a16:creationId xmlns:a16="http://schemas.microsoft.com/office/drawing/2014/main" id="{81E2FB20-D829-4139-8E61-D10D9AF03C4E}"/>
              </a:ext>
            </a:extLst>
          </p:cNvPr>
          <p:cNvPicPr>
            <a:picLocks noGrp="1" noChangeAspect="1"/>
          </p:cNvPicPr>
          <p:nvPr>
            <p:ph idx="1"/>
          </p:nvPr>
        </p:nvPicPr>
        <p:blipFill>
          <a:blip r:embed="rId3"/>
          <a:stretch>
            <a:fillRect/>
          </a:stretch>
        </p:blipFill>
        <p:spPr>
          <a:xfrm rot="5400000">
            <a:off x="1922902" y="-608204"/>
            <a:ext cx="5257633" cy="8451621"/>
          </a:xfrm>
          <a:prstGeom prst="rect">
            <a:avLst/>
          </a:prstGeom>
        </p:spPr>
      </p:pic>
      <p:sp>
        <p:nvSpPr>
          <p:cNvPr id="3" name="TextBox 2">
            <a:extLst>
              <a:ext uri="{FF2B5EF4-FFF2-40B4-BE49-F238E27FC236}">
                <a16:creationId xmlns:a16="http://schemas.microsoft.com/office/drawing/2014/main" id="{A5D0EC24-1C1C-4291-86F5-FB1BB8100137}"/>
              </a:ext>
            </a:extLst>
          </p:cNvPr>
          <p:cNvSpPr txBox="1"/>
          <p:nvPr/>
        </p:nvSpPr>
        <p:spPr>
          <a:xfrm>
            <a:off x="1724890" y="1000835"/>
            <a:ext cx="1371601" cy="400110"/>
          </a:xfrm>
          <a:prstGeom prst="rect">
            <a:avLst/>
          </a:prstGeom>
          <a:solidFill>
            <a:schemeClr val="bg1"/>
          </a:solidFill>
          <a:ln>
            <a:solidFill>
              <a:srgbClr val="FFAA01"/>
            </a:solidFill>
          </a:ln>
        </p:spPr>
        <p:txBody>
          <a:bodyPr wrap="square" rtlCol="0">
            <a:spAutoFit/>
          </a:bodyPr>
          <a:lstStyle/>
          <a:p>
            <a:r>
              <a:rPr lang="en-US" sz="2000" dirty="0">
                <a:solidFill>
                  <a:srgbClr val="FFC000"/>
                </a:solidFill>
                <a:latin typeface="Calibri" panose="020F0502020204030204" pitchFamily="34" charset="0"/>
                <a:cs typeface="Calibri" panose="020F0502020204030204" pitchFamily="34" charset="0"/>
              </a:rPr>
              <a:t>28.8 trillion</a:t>
            </a:r>
          </a:p>
        </p:txBody>
      </p:sp>
      <p:sp>
        <p:nvSpPr>
          <p:cNvPr id="5" name="TextBox 4">
            <a:extLst>
              <a:ext uri="{FF2B5EF4-FFF2-40B4-BE49-F238E27FC236}">
                <a16:creationId xmlns:a16="http://schemas.microsoft.com/office/drawing/2014/main" id="{183F527C-D0FA-4717-8DCA-8CCCFA636B2F}"/>
              </a:ext>
            </a:extLst>
          </p:cNvPr>
          <p:cNvSpPr txBox="1"/>
          <p:nvPr/>
        </p:nvSpPr>
        <p:spPr>
          <a:xfrm>
            <a:off x="3560618" y="953180"/>
            <a:ext cx="2403764" cy="400110"/>
          </a:xfrm>
          <a:prstGeom prst="rect">
            <a:avLst/>
          </a:prstGeom>
          <a:solidFill>
            <a:schemeClr val="bg1"/>
          </a:solidFill>
          <a:ln>
            <a:solidFill>
              <a:srgbClr val="FFAA01"/>
            </a:solidFill>
          </a:ln>
        </p:spPr>
        <p:txBody>
          <a:bodyPr wrap="square" rtlCol="0">
            <a:spAutoFit/>
          </a:bodyPr>
          <a:lstStyle/>
          <a:p>
            <a:r>
              <a:rPr lang="en-US" sz="2000" dirty="0">
                <a:solidFill>
                  <a:srgbClr val="FFC000"/>
                </a:solidFill>
                <a:latin typeface="Calibri" panose="020F0502020204030204" pitchFamily="34" charset="0"/>
                <a:cs typeface="Calibri" panose="020F0502020204030204" pitchFamily="34" charset="0"/>
              </a:rPr>
              <a:t>45.5 trillion CFU/year</a:t>
            </a:r>
          </a:p>
        </p:txBody>
      </p:sp>
      <p:sp>
        <p:nvSpPr>
          <p:cNvPr id="6" name="TextBox 5">
            <a:extLst>
              <a:ext uri="{FF2B5EF4-FFF2-40B4-BE49-F238E27FC236}">
                <a16:creationId xmlns:a16="http://schemas.microsoft.com/office/drawing/2014/main" id="{511724EB-BE23-42D4-A824-57A15CA59693}"/>
              </a:ext>
            </a:extLst>
          </p:cNvPr>
          <p:cNvSpPr txBox="1"/>
          <p:nvPr/>
        </p:nvSpPr>
        <p:spPr>
          <a:xfrm>
            <a:off x="883226" y="2018676"/>
            <a:ext cx="1298865" cy="400110"/>
          </a:xfrm>
          <a:prstGeom prst="rect">
            <a:avLst/>
          </a:prstGeom>
          <a:solidFill>
            <a:schemeClr val="bg1"/>
          </a:solidFill>
          <a:ln>
            <a:solidFill>
              <a:srgbClr val="FFAA01"/>
            </a:solidFill>
          </a:ln>
        </p:spPr>
        <p:txBody>
          <a:bodyPr wrap="square" rtlCol="0">
            <a:spAutoFit/>
          </a:bodyPr>
          <a:lstStyle/>
          <a:p>
            <a:r>
              <a:rPr lang="en-US" sz="2000" dirty="0">
                <a:solidFill>
                  <a:srgbClr val="FFC000"/>
                </a:solidFill>
                <a:latin typeface="Calibri" panose="020F0502020204030204" pitchFamily="34" charset="0"/>
                <a:cs typeface="Calibri" panose="020F0502020204030204" pitchFamily="34" charset="0"/>
              </a:rPr>
              <a:t>0.2 trillion</a:t>
            </a:r>
          </a:p>
        </p:txBody>
      </p:sp>
      <p:sp>
        <p:nvSpPr>
          <p:cNvPr id="7" name="TextBox 6">
            <a:extLst>
              <a:ext uri="{FF2B5EF4-FFF2-40B4-BE49-F238E27FC236}">
                <a16:creationId xmlns:a16="http://schemas.microsoft.com/office/drawing/2014/main" id="{0767B984-B4DE-4A2F-A24E-E5AB7C3645AC}"/>
              </a:ext>
            </a:extLst>
          </p:cNvPr>
          <p:cNvSpPr txBox="1"/>
          <p:nvPr/>
        </p:nvSpPr>
        <p:spPr>
          <a:xfrm>
            <a:off x="592281" y="3294462"/>
            <a:ext cx="1298865" cy="400110"/>
          </a:xfrm>
          <a:prstGeom prst="rect">
            <a:avLst/>
          </a:prstGeom>
          <a:solidFill>
            <a:schemeClr val="bg1"/>
          </a:solidFill>
          <a:ln>
            <a:solidFill>
              <a:srgbClr val="FFAA01"/>
            </a:solidFill>
          </a:ln>
        </p:spPr>
        <p:txBody>
          <a:bodyPr wrap="square" rtlCol="0">
            <a:spAutoFit/>
          </a:bodyPr>
          <a:lstStyle/>
          <a:p>
            <a:r>
              <a:rPr lang="en-US" sz="2000" dirty="0">
                <a:solidFill>
                  <a:srgbClr val="FFC000"/>
                </a:solidFill>
                <a:latin typeface="Calibri" panose="020F0502020204030204" pitchFamily="34" charset="0"/>
                <a:cs typeface="Calibri" panose="020F0502020204030204" pitchFamily="34" charset="0"/>
              </a:rPr>
              <a:t>2.6 trillion</a:t>
            </a:r>
          </a:p>
        </p:txBody>
      </p:sp>
      <p:sp>
        <p:nvSpPr>
          <p:cNvPr id="8" name="TextBox 7">
            <a:extLst>
              <a:ext uri="{FF2B5EF4-FFF2-40B4-BE49-F238E27FC236}">
                <a16:creationId xmlns:a16="http://schemas.microsoft.com/office/drawing/2014/main" id="{0778FE9B-B02F-42CA-B53B-76B51445542F}"/>
              </a:ext>
            </a:extLst>
          </p:cNvPr>
          <p:cNvSpPr txBox="1"/>
          <p:nvPr/>
        </p:nvSpPr>
        <p:spPr>
          <a:xfrm>
            <a:off x="4499764" y="6046369"/>
            <a:ext cx="1464618" cy="400110"/>
          </a:xfrm>
          <a:prstGeom prst="rect">
            <a:avLst/>
          </a:prstGeom>
          <a:solidFill>
            <a:schemeClr val="bg1"/>
          </a:solidFill>
          <a:ln>
            <a:solidFill>
              <a:srgbClr val="FFAA01"/>
            </a:solidFill>
          </a:ln>
        </p:spPr>
        <p:txBody>
          <a:bodyPr wrap="square" rtlCol="0">
            <a:spAutoFit/>
          </a:bodyPr>
          <a:lstStyle/>
          <a:p>
            <a:r>
              <a:rPr lang="en-US" sz="2000" dirty="0">
                <a:solidFill>
                  <a:srgbClr val="FFC000"/>
                </a:solidFill>
                <a:latin typeface="Calibri" panose="020F0502020204030204" pitchFamily="34" charset="0"/>
                <a:cs typeface="Calibri" panose="020F0502020204030204" pitchFamily="34" charset="0"/>
              </a:rPr>
              <a:t>27.8 trillion</a:t>
            </a:r>
          </a:p>
        </p:txBody>
      </p:sp>
      <p:sp>
        <p:nvSpPr>
          <p:cNvPr id="9" name="TextBox 8">
            <a:extLst>
              <a:ext uri="{FF2B5EF4-FFF2-40B4-BE49-F238E27FC236}">
                <a16:creationId xmlns:a16="http://schemas.microsoft.com/office/drawing/2014/main" id="{7878D2A0-8810-4138-971D-2A041F8CEB20}"/>
              </a:ext>
            </a:extLst>
          </p:cNvPr>
          <p:cNvSpPr txBox="1"/>
          <p:nvPr/>
        </p:nvSpPr>
        <p:spPr>
          <a:xfrm>
            <a:off x="7585363" y="2994519"/>
            <a:ext cx="1371601" cy="400110"/>
          </a:xfrm>
          <a:prstGeom prst="rect">
            <a:avLst/>
          </a:prstGeom>
          <a:solidFill>
            <a:schemeClr val="bg1"/>
          </a:solidFill>
          <a:ln>
            <a:solidFill>
              <a:srgbClr val="FFAA01"/>
            </a:solidFill>
          </a:ln>
        </p:spPr>
        <p:txBody>
          <a:bodyPr wrap="square" rtlCol="0">
            <a:spAutoFit/>
          </a:bodyPr>
          <a:lstStyle/>
          <a:p>
            <a:r>
              <a:rPr lang="en-US" sz="2000" dirty="0">
                <a:solidFill>
                  <a:srgbClr val="FFC000"/>
                </a:solidFill>
                <a:latin typeface="Calibri" panose="020F0502020204030204" pitchFamily="34" charset="0"/>
                <a:cs typeface="Calibri" panose="020F0502020204030204" pitchFamily="34" charset="0"/>
              </a:rPr>
              <a:t>10.9 trillion</a:t>
            </a:r>
          </a:p>
        </p:txBody>
      </p:sp>
      <p:sp>
        <p:nvSpPr>
          <p:cNvPr id="10" name="TextBox 9">
            <a:extLst>
              <a:ext uri="{FF2B5EF4-FFF2-40B4-BE49-F238E27FC236}">
                <a16:creationId xmlns:a16="http://schemas.microsoft.com/office/drawing/2014/main" id="{E3D7E218-D9FA-4E64-BE78-C770F410AD62}"/>
              </a:ext>
            </a:extLst>
          </p:cNvPr>
          <p:cNvSpPr txBox="1"/>
          <p:nvPr/>
        </p:nvSpPr>
        <p:spPr>
          <a:xfrm>
            <a:off x="5777344" y="1668649"/>
            <a:ext cx="1298865" cy="400110"/>
          </a:xfrm>
          <a:prstGeom prst="rect">
            <a:avLst/>
          </a:prstGeom>
          <a:solidFill>
            <a:schemeClr val="bg1"/>
          </a:solidFill>
          <a:ln>
            <a:solidFill>
              <a:srgbClr val="FFAA01"/>
            </a:solidFill>
          </a:ln>
        </p:spPr>
        <p:txBody>
          <a:bodyPr wrap="square" rtlCol="0">
            <a:spAutoFit/>
          </a:bodyPr>
          <a:lstStyle/>
          <a:p>
            <a:r>
              <a:rPr lang="en-US" sz="2000" dirty="0">
                <a:solidFill>
                  <a:srgbClr val="FFC000"/>
                </a:solidFill>
                <a:latin typeface="Calibri" panose="020F0502020204030204" pitchFamily="34" charset="0"/>
                <a:cs typeface="Calibri" panose="020F0502020204030204" pitchFamily="34" charset="0"/>
              </a:rPr>
              <a:t>3.3 trillion</a:t>
            </a:r>
          </a:p>
        </p:txBody>
      </p:sp>
    </p:spTree>
    <p:extLst>
      <p:ext uri="{BB962C8B-B14F-4D97-AF65-F5344CB8AC3E}">
        <p14:creationId xmlns:p14="http://schemas.microsoft.com/office/powerpoint/2010/main" val="272838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chemeClr val="accent2"/>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3"/>
                                        </p:tgtEl>
                                        <p:attrNameLst>
                                          <p:attrName>fillcolor</p:attrName>
                                        </p:attrNameLst>
                                      </p:cBhvr>
                                      <p:to>
                                        <a:schemeClr val="accent2"/>
                                      </p:to>
                                    </p:animClr>
                                    <p:set>
                                      <p:cBhvr>
                                        <p:cTn id="11" dur="2000" fill="hold"/>
                                        <p:tgtEl>
                                          <p:spTgt spid="3"/>
                                        </p:tgtEl>
                                        <p:attrNameLst>
                                          <p:attrName>fill.type</p:attrName>
                                        </p:attrNameLst>
                                      </p:cBhvr>
                                      <p:to>
                                        <p:strVal val="solid"/>
                                      </p:to>
                                    </p:set>
                                    <p:set>
                                      <p:cBhvr>
                                        <p:cTn id="12" dur="2000" fill="hold"/>
                                        <p:tgtEl>
                                          <p:spTgt spid="3"/>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8"/>
                                        </p:tgtEl>
                                        <p:attrNameLst>
                                          <p:attrName>fillcolor</p:attrName>
                                        </p:attrNameLst>
                                      </p:cBhvr>
                                      <p:to>
                                        <a:schemeClr val="accent2"/>
                                      </p:to>
                                    </p:animClr>
                                    <p:set>
                                      <p:cBhvr>
                                        <p:cTn id="15" dur="2000" fill="hold"/>
                                        <p:tgtEl>
                                          <p:spTgt spid="8"/>
                                        </p:tgtEl>
                                        <p:attrNameLst>
                                          <p:attrName>fill.type</p:attrName>
                                        </p:attrNameLst>
                                      </p:cBhvr>
                                      <p:to>
                                        <p:strVal val="solid"/>
                                      </p:to>
                                    </p:set>
                                    <p:set>
                                      <p:cBhvr>
                                        <p:cTn id="16"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K Primary White Standard">
  <a:themeElements>
    <a:clrScheme name="UK Primary Palette">
      <a:dk1>
        <a:sysClr val="windowText" lastClr="000000"/>
      </a:dk1>
      <a:lt1>
        <a:sysClr val="window" lastClr="FFFFFF"/>
      </a:lt1>
      <a:dk2>
        <a:srgbClr val="0C377B"/>
      </a:dk2>
      <a:lt2>
        <a:srgbClr val="EEECE1"/>
      </a:lt2>
      <a:accent1>
        <a:srgbClr val="007CB7"/>
      </a:accent1>
      <a:accent2>
        <a:srgbClr val="162355"/>
      </a:accent2>
      <a:accent3>
        <a:srgbClr val="B8BAB3"/>
      </a:accent3>
      <a:accent4>
        <a:srgbClr val="4A4D4D"/>
      </a:accent4>
      <a:accent5>
        <a:srgbClr val="007CB7"/>
      </a:accent5>
      <a:accent6>
        <a:srgbClr val="0C377B"/>
      </a:accent6>
      <a:hlink>
        <a:srgbClr val="0C377B"/>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UK Primary White Standard">
  <a:themeElements>
    <a:clrScheme name="UK Primary Palette">
      <a:dk1>
        <a:sysClr val="windowText" lastClr="000000"/>
      </a:dk1>
      <a:lt1>
        <a:sysClr val="window" lastClr="FFFFFF"/>
      </a:lt1>
      <a:dk2>
        <a:srgbClr val="0C377B"/>
      </a:dk2>
      <a:lt2>
        <a:srgbClr val="EEECE1"/>
      </a:lt2>
      <a:accent1>
        <a:srgbClr val="007CB7"/>
      </a:accent1>
      <a:accent2>
        <a:srgbClr val="162355"/>
      </a:accent2>
      <a:accent3>
        <a:srgbClr val="B8BAB3"/>
      </a:accent3>
      <a:accent4>
        <a:srgbClr val="4A4D4D"/>
      </a:accent4>
      <a:accent5>
        <a:srgbClr val="007CB7"/>
      </a:accent5>
      <a:accent6>
        <a:srgbClr val="0C377B"/>
      </a:accent6>
      <a:hlink>
        <a:srgbClr val="0C377B"/>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54749</TotalTime>
  <Words>4025</Words>
  <Application>Microsoft Office PowerPoint</Application>
  <PresentationFormat>On-screen Show (4:3)</PresentationFormat>
  <Paragraphs>467</Paragraphs>
  <Slides>27</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Avenir Next Regular</vt:lpstr>
      <vt:lpstr>AvenirNext LT Pro Bold</vt:lpstr>
      <vt:lpstr>Calibri</vt:lpstr>
      <vt:lpstr>Mercury Display</vt:lpstr>
      <vt:lpstr>Mercury Display Semibold</vt:lpstr>
      <vt:lpstr>Times New Roman</vt:lpstr>
      <vt:lpstr>UK Primary White Standard</vt:lpstr>
      <vt:lpstr>1_UK Primary White Standard</vt:lpstr>
      <vt:lpstr>Watershed Academy Watershed Coordinator Training Series</vt:lpstr>
      <vt:lpstr>Module 4 Outline Land Use Impacts and Related BMPs</vt:lpstr>
      <vt:lpstr>Watershed Planning Process</vt:lpstr>
      <vt:lpstr>Watersheds and Water Quality</vt:lpstr>
      <vt:lpstr>Load Calculation Goal</vt:lpstr>
      <vt:lpstr>Loads and Yields</vt:lpstr>
      <vt:lpstr>Pollutant Loads</vt:lpstr>
      <vt:lpstr>Pollutant Yields</vt:lpstr>
      <vt:lpstr>Example: Pollutant Load Reduction Map</vt:lpstr>
      <vt:lpstr>Other Prioritization Considerations</vt:lpstr>
      <vt:lpstr>Annual Load Reduction Goal</vt:lpstr>
      <vt:lpstr>Selection of Best Management Practices</vt:lpstr>
      <vt:lpstr>Land Use Connections to Water Quality</vt:lpstr>
      <vt:lpstr>Imperviousness </vt:lpstr>
      <vt:lpstr>Effects of Impervious Surfaces</vt:lpstr>
      <vt:lpstr>Imperviousness Increases Volume  and Speed of Runoff</vt:lpstr>
      <vt:lpstr>Increased “flashiness” of stormwater</vt:lpstr>
      <vt:lpstr>Imperviousness Impacts </vt:lpstr>
      <vt:lpstr>Solutions to absorbing and treating runoff contributions using vegetation</vt:lpstr>
      <vt:lpstr>Soil type also affects water quality</vt:lpstr>
      <vt:lpstr>USDA-SCS Soil Classification</vt:lpstr>
      <vt:lpstr>Geology affects land use and flows</vt:lpstr>
      <vt:lpstr>Resources for finding Land Use Features:</vt:lpstr>
      <vt:lpstr>Google Maps Searching satellite imagery in your watershed is helpful for general observations.  Zoom to sites of interest.</vt:lpstr>
      <vt:lpstr>Google Earth Marking locations for potential BMP sites</vt:lpstr>
      <vt:lpstr>National Land Cover Database – Interactive Viewer (www.mrlc.gov)</vt:lpstr>
      <vt:lpstr>Wiki Watershed (Modelmywatershed.org)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Evans, Steven</dc:creator>
  <cp:lastModifiedBy>McAlister, Malissa L.</cp:lastModifiedBy>
  <cp:revision>586</cp:revision>
  <cp:lastPrinted>2020-05-06T15:03:41Z</cp:lastPrinted>
  <dcterms:created xsi:type="dcterms:W3CDTF">2018-02-01T15:12:04Z</dcterms:created>
  <dcterms:modified xsi:type="dcterms:W3CDTF">2020-05-07T16:09:21Z</dcterms:modified>
</cp:coreProperties>
</file>