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436" r:id="rId5"/>
    <p:sldId id="503" r:id="rId6"/>
    <p:sldId id="505" r:id="rId7"/>
    <p:sldId id="502" r:id="rId8"/>
    <p:sldId id="469" r:id="rId9"/>
    <p:sldId id="471" r:id="rId10"/>
    <p:sldId id="546" r:id="rId11"/>
    <p:sldId id="506" r:id="rId12"/>
    <p:sldId id="473" r:id="rId13"/>
    <p:sldId id="507" r:id="rId14"/>
    <p:sldId id="479" r:id="rId15"/>
    <p:sldId id="521" r:id="rId16"/>
    <p:sldId id="547" r:id="rId17"/>
    <p:sldId id="491" r:id="rId18"/>
    <p:sldId id="495" r:id="rId19"/>
    <p:sldId id="500" r:id="rId20"/>
    <p:sldId id="548" r:id="rId21"/>
    <p:sldId id="549" r:id="rId22"/>
    <p:sldId id="552" r:id="rId23"/>
    <p:sldId id="553" r:id="rId2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s, Steven" initials="ES" lastIdx="1" clrIdx="0">
    <p:extLst>
      <p:ext uri="{19B8F6BF-5375-455C-9EA6-DF929625EA0E}">
        <p15:presenceInfo xmlns:p15="http://schemas.microsoft.com/office/powerpoint/2012/main" userId="S-1-5-21-436374069-1454471165-682003330-4766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FF"/>
    <a:srgbClr val="0032A1"/>
    <a:srgbClr val="006600"/>
    <a:srgbClr val="FFAA01"/>
    <a:srgbClr val="FFFF99"/>
    <a:srgbClr val="CCAF66"/>
    <a:srgbClr val="CC9900"/>
    <a:srgbClr val="57D34D"/>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57344" autoAdjust="0"/>
  </p:normalViewPr>
  <p:slideViewPr>
    <p:cSldViewPr snapToGrid="0" snapToObjects="1">
      <p:cViewPr varScale="1">
        <p:scale>
          <a:sx n="61" d="100"/>
          <a:sy n="61" d="100"/>
        </p:scale>
        <p:origin x="3066"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2" d="100"/>
          <a:sy n="82" d="100"/>
        </p:scale>
        <p:origin x="381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042FC-A779-4077-B158-668EB4C49ED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9052BBD-5A7A-44C1-8E50-1FDCC133F1EA}">
      <dgm:prSet phldrT="[Text]" custT="1"/>
      <dgm:spPr/>
      <dgm:t>
        <a:bodyPr/>
        <a:lstStyle/>
        <a:p>
          <a:r>
            <a:rPr lang="en-US" sz="2400" dirty="0">
              <a:latin typeface="Calibri" panose="020F0502020204030204" pitchFamily="34" charset="0"/>
              <a:cs typeface="Calibri" panose="020F0502020204030204" pitchFamily="34" charset="0"/>
            </a:rPr>
            <a:t>Audience</a:t>
          </a:r>
        </a:p>
      </dgm:t>
    </dgm:pt>
    <dgm:pt modelId="{65DCE3FE-3983-4D85-A9D0-6D09006711EB}" type="parTrans" cxnId="{4551D81F-BF98-4311-85FA-9DB724FB4738}">
      <dgm:prSet/>
      <dgm:spPr/>
      <dgm:t>
        <a:bodyPr/>
        <a:lstStyle/>
        <a:p>
          <a:endParaRPr lang="en-US" sz="1600"/>
        </a:p>
      </dgm:t>
    </dgm:pt>
    <dgm:pt modelId="{F592DB49-DB3B-4837-BAFA-15461E0F0736}" type="sibTrans" cxnId="{4551D81F-BF98-4311-85FA-9DB724FB4738}">
      <dgm:prSet/>
      <dgm:spPr/>
      <dgm:t>
        <a:bodyPr/>
        <a:lstStyle/>
        <a:p>
          <a:endParaRPr lang="en-US" sz="1600"/>
        </a:p>
      </dgm:t>
    </dgm:pt>
    <dgm:pt modelId="{179AFC7C-2B9F-4A8E-9A5A-27D643763514}">
      <dgm:prSet phldrT="[Text]" custT="1"/>
      <dgm:spPr>
        <a:solidFill>
          <a:schemeClr val="accent1">
            <a:lumMod val="60000"/>
            <a:lumOff val="40000"/>
          </a:schemeClr>
        </a:solidFill>
      </dgm:spPr>
      <dgm:t>
        <a:bodyPr/>
        <a:lstStyle/>
        <a:p>
          <a:r>
            <a:rPr lang="en-US" sz="2000" dirty="0">
              <a:latin typeface="Calibri" panose="020F0502020204030204" pitchFamily="34" charset="0"/>
              <a:cs typeface="Calibri" panose="020F0502020204030204" pitchFamily="34" charset="0"/>
            </a:rPr>
            <a:t>Farmers</a:t>
          </a:r>
        </a:p>
      </dgm:t>
    </dgm:pt>
    <dgm:pt modelId="{4F730058-2BFC-463F-8399-FFF8D4E4EF4D}" type="parTrans" cxnId="{3FDB1679-890D-459C-8676-46EDBE530E44}">
      <dgm:prSet/>
      <dgm:spPr/>
      <dgm:t>
        <a:bodyPr/>
        <a:lstStyle/>
        <a:p>
          <a:endParaRPr lang="en-US" sz="1600"/>
        </a:p>
      </dgm:t>
    </dgm:pt>
    <dgm:pt modelId="{574668F6-0A14-4F79-94C7-3B52C0DD7AF7}" type="sibTrans" cxnId="{3FDB1679-890D-459C-8676-46EDBE530E44}">
      <dgm:prSet/>
      <dgm:spPr/>
      <dgm:t>
        <a:bodyPr/>
        <a:lstStyle/>
        <a:p>
          <a:endParaRPr lang="en-US" sz="1600"/>
        </a:p>
      </dgm:t>
    </dgm:pt>
    <dgm:pt modelId="{099797DB-795E-456B-9F33-B04C6FAD28C6}">
      <dgm:prSet phldrT="[Text]" custT="1"/>
      <dgm:spPr>
        <a:solidFill>
          <a:schemeClr val="accent6">
            <a:lumMod val="20000"/>
            <a:lumOff val="80000"/>
          </a:schemeClr>
        </a:solidFill>
      </dgm:spPr>
      <dgm:t>
        <a:bodyPr/>
        <a:lstStyle/>
        <a:p>
          <a:r>
            <a:rPr lang="en-US" sz="2000" dirty="0">
              <a:latin typeface="Calibri" panose="020F0502020204030204" pitchFamily="34" charset="0"/>
              <a:cs typeface="Calibri" panose="020F0502020204030204" pitchFamily="34" charset="0"/>
            </a:rPr>
            <a:t>Homeowners</a:t>
          </a:r>
        </a:p>
      </dgm:t>
    </dgm:pt>
    <dgm:pt modelId="{138E0DA3-00D1-4B09-A79A-30CE39C7EAFF}" type="parTrans" cxnId="{F93B110A-DC49-492B-9022-537BBE8A5E37}">
      <dgm:prSet/>
      <dgm:spPr/>
      <dgm:t>
        <a:bodyPr/>
        <a:lstStyle/>
        <a:p>
          <a:endParaRPr lang="en-US" sz="1600"/>
        </a:p>
      </dgm:t>
    </dgm:pt>
    <dgm:pt modelId="{6938BBA1-1474-46E9-9316-1FF149A8AC2E}" type="sibTrans" cxnId="{F93B110A-DC49-492B-9022-537BBE8A5E37}">
      <dgm:prSet/>
      <dgm:spPr/>
      <dgm:t>
        <a:bodyPr/>
        <a:lstStyle/>
        <a:p>
          <a:endParaRPr lang="en-US" sz="1600"/>
        </a:p>
      </dgm:t>
    </dgm:pt>
    <dgm:pt modelId="{4249439E-47B4-4403-A729-436BF72262A4}">
      <dgm:prSet phldrT="[Text]" custT="1"/>
      <dgm:spPr>
        <a:solidFill>
          <a:schemeClr val="accent6">
            <a:lumMod val="40000"/>
            <a:lumOff val="60000"/>
          </a:schemeClr>
        </a:solidFill>
      </dgm:spPr>
      <dgm:t>
        <a:bodyPr/>
        <a:lstStyle/>
        <a:p>
          <a:r>
            <a:rPr lang="en-US" sz="2000" dirty="0">
              <a:latin typeface="Calibri" panose="020F0502020204030204" pitchFamily="34" charset="0"/>
              <a:cs typeface="Calibri" panose="020F0502020204030204" pitchFamily="34" charset="0"/>
            </a:rPr>
            <a:t>Elected Officials</a:t>
          </a:r>
        </a:p>
      </dgm:t>
    </dgm:pt>
    <dgm:pt modelId="{BFBEF7BF-B686-4D91-A00F-46660538DC15}" type="parTrans" cxnId="{665D56C6-9430-493A-8DA1-F0622AEA89BA}">
      <dgm:prSet/>
      <dgm:spPr/>
      <dgm:t>
        <a:bodyPr/>
        <a:lstStyle/>
        <a:p>
          <a:endParaRPr lang="en-US" sz="1600"/>
        </a:p>
      </dgm:t>
    </dgm:pt>
    <dgm:pt modelId="{F818E17F-E007-4712-8491-607D32C4A9FC}" type="sibTrans" cxnId="{665D56C6-9430-493A-8DA1-F0622AEA89BA}">
      <dgm:prSet/>
      <dgm:spPr/>
      <dgm:t>
        <a:bodyPr/>
        <a:lstStyle/>
        <a:p>
          <a:endParaRPr lang="en-US" sz="1600"/>
        </a:p>
      </dgm:t>
    </dgm:pt>
    <dgm:pt modelId="{4B91CF98-38D2-493E-B7E8-95D02DC8CE38}" type="pres">
      <dgm:prSet presAssocID="{9AE042FC-A779-4077-B158-668EB4C49ED0}" presName="hierChild1" presStyleCnt="0">
        <dgm:presLayoutVars>
          <dgm:orgChart val="1"/>
          <dgm:chPref val="1"/>
          <dgm:dir/>
          <dgm:animOne val="branch"/>
          <dgm:animLvl val="lvl"/>
          <dgm:resizeHandles/>
        </dgm:presLayoutVars>
      </dgm:prSet>
      <dgm:spPr/>
    </dgm:pt>
    <dgm:pt modelId="{C606064E-3DDC-46F8-8609-92F9FF707190}" type="pres">
      <dgm:prSet presAssocID="{D9052BBD-5A7A-44C1-8E50-1FDCC133F1EA}" presName="hierRoot1" presStyleCnt="0">
        <dgm:presLayoutVars>
          <dgm:hierBranch val="init"/>
        </dgm:presLayoutVars>
      </dgm:prSet>
      <dgm:spPr/>
    </dgm:pt>
    <dgm:pt modelId="{91C2AD7C-AE6D-4D02-8CFB-DA571BB436D0}" type="pres">
      <dgm:prSet presAssocID="{D9052BBD-5A7A-44C1-8E50-1FDCC133F1EA}" presName="rootComposite1" presStyleCnt="0"/>
      <dgm:spPr/>
    </dgm:pt>
    <dgm:pt modelId="{FA0C5990-0005-4761-9F66-37E469EFE60E}" type="pres">
      <dgm:prSet presAssocID="{D9052BBD-5A7A-44C1-8E50-1FDCC133F1EA}" presName="rootText1" presStyleLbl="node0" presStyleIdx="0" presStyleCnt="1">
        <dgm:presLayoutVars>
          <dgm:chPref val="3"/>
        </dgm:presLayoutVars>
      </dgm:prSet>
      <dgm:spPr/>
    </dgm:pt>
    <dgm:pt modelId="{AC866C71-CDB7-47D9-90A9-FA203F880AE7}" type="pres">
      <dgm:prSet presAssocID="{D9052BBD-5A7A-44C1-8E50-1FDCC133F1EA}" presName="rootConnector1" presStyleLbl="node1" presStyleIdx="0" presStyleCnt="0"/>
      <dgm:spPr/>
    </dgm:pt>
    <dgm:pt modelId="{06A455D2-5348-41EE-9090-D4859F945D1F}" type="pres">
      <dgm:prSet presAssocID="{D9052BBD-5A7A-44C1-8E50-1FDCC133F1EA}" presName="hierChild2" presStyleCnt="0"/>
      <dgm:spPr/>
    </dgm:pt>
    <dgm:pt modelId="{93167932-BA18-4B24-8F88-402897B04DDF}" type="pres">
      <dgm:prSet presAssocID="{4F730058-2BFC-463F-8399-FFF8D4E4EF4D}" presName="Name37" presStyleLbl="parChTrans1D2" presStyleIdx="0" presStyleCnt="3"/>
      <dgm:spPr/>
    </dgm:pt>
    <dgm:pt modelId="{0FAD9A56-089F-46E8-B55F-9A43B62A76DD}" type="pres">
      <dgm:prSet presAssocID="{179AFC7C-2B9F-4A8E-9A5A-27D643763514}" presName="hierRoot2" presStyleCnt="0">
        <dgm:presLayoutVars>
          <dgm:hierBranch val="init"/>
        </dgm:presLayoutVars>
      </dgm:prSet>
      <dgm:spPr/>
    </dgm:pt>
    <dgm:pt modelId="{FCC81423-1CE8-4776-BB1D-BC1106265862}" type="pres">
      <dgm:prSet presAssocID="{179AFC7C-2B9F-4A8E-9A5A-27D643763514}" presName="rootComposite" presStyleCnt="0"/>
      <dgm:spPr/>
    </dgm:pt>
    <dgm:pt modelId="{A5E30311-6198-4D31-9B27-ADB0A5E37F01}" type="pres">
      <dgm:prSet presAssocID="{179AFC7C-2B9F-4A8E-9A5A-27D643763514}" presName="rootText" presStyleLbl="node2" presStyleIdx="0" presStyleCnt="3">
        <dgm:presLayoutVars>
          <dgm:chPref val="3"/>
        </dgm:presLayoutVars>
      </dgm:prSet>
      <dgm:spPr/>
    </dgm:pt>
    <dgm:pt modelId="{0E40111B-E8A1-4555-A8AD-5E68BC5B5E9D}" type="pres">
      <dgm:prSet presAssocID="{179AFC7C-2B9F-4A8E-9A5A-27D643763514}" presName="rootConnector" presStyleLbl="node2" presStyleIdx="0" presStyleCnt="3"/>
      <dgm:spPr/>
    </dgm:pt>
    <dgm:pt modelId="{0EBFE0E9-0B93-4E00-BA1E-70F2944AA2D9}" type="pres">
      <dgm:prSet presAssocID="{179AFC7C-2B9F-4A8E-9A5A-27D643763514}" presName="hierChild4" presStyleCnt="0"/>
      <dgm:spPr/>
    </dgm:pt>
    <dgm:pt modelId="{35245A39-6994-49FB-8DA2-CB29A8485619}" type="pres">
      <dgm:prSet presAssocID="{179AFC7C-2B9F-4A8E-9A5A-27D643763514}" presName="hierChild5" presStyleCnt="0"/>
      <dgm:spPr/>
    </dgm:pt>
    <dgm:pt modelId="{FCB00D08-2B3E-44B5-B0B0-C2E0B968E3FF}" type="pres">
      <dgm:prSet presAssocID="{138E0DA3-00D1-4B09-A79A-30CE39C7EAFF}" presName="Name37" presStyleLbl="parChTrans1D2" presStyleIdx="1" presStyleCnt="3"/>
      <dgm:spPr/>
    </dgm:pt>
    <dgm:pt modelId="{643263BF-DEE1-4751-8DBC-06FEE8BA324A}" type="pres">
      <dgm:prSet presAssocID="{099797DB-795E-456B-9F33-B04C6FAD28C6}" presName="hierRoot2" presStyleCnt="0">
        <dgm:presLayoutVars>
          <dgm:hierBranch val="init"/>
        </dgm:presLayoutVars>
      </dgm:prSet>
      <dgm:spPr/>
    </dgm:pt>
    <dgm:pt modelId="{5FDC9ED0-2382-4E6D-B205-5BA3886EFEAD}" type="pres">
      <dgm:prSet presAssocID="{099797DB-795E-456B-9F33-B04C6FAD28C6}" presName="rootComposite" presStyleCnt="0"/>
      <dgm:spPr/>
    </dgm:pt>
    <dgm:pt modelId="{2C97349E-6822-43A5-B933-5B363B40429D}" type="pres">
      <dgm:prSet presAssocID="{099797DB-795E-456B-9F33-B04C6FAD28C6}" presName="rootText" presStyleLbl="node2" presStyleIdx="1" presStyleCnt="3">
        <dgm:presLayoutVars>
          <dgm:chPref val="3"/>
        </dgm:presLayoutVars>
      </dgm:prSet>
      <dgm:spPr/>
    </dgm:pt>
    <dgm:pt modelId="{274EFF7A-6EAA-4BF3-9F25-D6C11CE07CAB}" type="pres">
      <dgm:prSet presAssocID="{099797DB-795E-456B-9F33-B04C6FAD28C6}" presName="rootConnector" presStyleLbl="node2" presStyleIdx="1" presStyleCnt="3"/>
      <dgm:spPr/>
    </dgm:pt>
    <dgm:pt modelId="{E64082FE-196F-482F-A86D-D5FBE7F011B7}" type="pres">
      <dgm:prSet presAssocID="{099797DB-795E-456B-9F33-B04C6FAD28C6}" presName="hierChild4" presStyleCnt="0"/>
      <dgm:spPr/>
    </dgm:pt>
    <dgm:pt modelId="{731C1CFC-8183-4A69-B79D-ABFABEBFE4D6}" type="pres">
      <dgm:prSet presAssocID="{099797DB-795E-456B-9F33-B04C6FAD28C6}" presName="hierChild5" presStyleCnt="0"/>
      <dgm:spPr/>
    </dgm:pt>
    <dgm:pt modelId="{AFED1CEA-D14C-4043-AD48-9B2BBC3853F5}" type="pres">
      <dgm:prSet presAssocID="{BFBEF7BF-B686-4D91-A00F-46660538DC15}" presName="Name37" presStyleLbl="parChTrans1D2" presStyleIdx="2" presStyleCnt="3"/>
      <dgm:spPr/>
    </dgm:pt>
    <dgm:pt modelId="{DDE16A0B-416F-485A-B3F4-6E7941D81D39}" type="pres">
      <dgm:prSet presAssocID="{4249439E-47B4-4403-A729-436BF72262A4}" presName="hierRoot2" presStyleCnt="0">
        <dgm:presLayoutVars>
          <dgm:hierBranch val="init"/>
        </dgm:presLayoutVars>
      </dgm:prSet>
      <dgm:spPr/>
    </dgm:pt>
    <dgm:pt modelId="{EA1D3700-3C6C-41C6-BF23-CC5707B315B1}" type="pres">
      <dgm:prSet presAssocID="{4249439E-47B4-4403-A729-436BF72262A4}" presName="rootComposite" presStyleCnt="0"/>
      <dgm:spPr/>
    </dgm:pt>
    <dgm:pt modelId="{D2C9E414-F14A-4419-A10D-04A645B4EAF0}" type="pres">
      <dgm:prSet presAssocID="{4249439E-47B4-4403-A729-436BF72262A4}" presName="rootText" presStyleLbl="node2" presStyleIdx="2" presStyleCnt="3">
        <dgm:presLayoutVars>
          <dgm:chPref val="3"/>
        </dgm:presLayoutVars>
      </dgm:prSet>
      <dgm:spPr/>
    </dgm:pt>
    <dgm:pt modelId="{74437FB7-B4E1-4CA4-9E8C-E9B794BF665D}" type="pres">
      <dgm:prSet presAssocID="{4249439E-47B4-4403-A729-436BF72262A4}" presName="rootConnector" presStyleLbl="node2" presStyleIdx="2" presStyleCnt="3"/>
      <dgm:spPr/>
    </dgm:pt>
    <dgm:pt modelId="{C4C7DAEA-48C5-4C17-AF16-139C722ECBF3}" type="pres">
      <dgm:prSet presAssocID="{4249439E-47B4-4403-A729-436BF72262A4}" presName="hierChild4" presStyleCnt="0"/>
      <dgm:spPr/>
    </dgm:pt>
    <dgm:pt modelId="{7515AD77-258B-492B-88EF-859DDF231A07}" type="pres">
      <dgm:prSet presAssocID="{4249439E-47B4-4403-A729-436BF72262A4}" presName="hierChild5" presStyleCnt="0"/>
      <dgm:spPr/>
    </dgm:pt>
    <dgm:pt modelId="{0234AEF2-A801-4377-8D1E-0B0640B07795}" type="pres">
      <dgm:prSet presAssocID="{D9052BBD-5A7A-44C1-8E50-1FDCC133F1EA}" presName="hierChild3" presStyleCnt="0"/>
      <dgm:spPr/>
    </dgm:pt>
  </dgm:ptLst>
  <dgm:cxnLst>
    <dgm:cxn modelId="{F93B110A-DC49-492B-9022-537BBE8A5E37}" srcId="{D9052BBD-5A7A-44C1-8E50-1FDCC133F1EA}" destId="{099797DB-795E-456B-9F33-B04C6FAD28C6}" srcOrd="1" destOrd="0" parTransId="{138E0DA3-00D1-4B09-A79A-30CE39C7EAFF}" sibTransId="{6938BBA1-1474-46E9-9316-1FF149A8AC2E}"/>
    <dgm:cxn modelId="{C1977F0C-81E7-4722-A40C-9E698F7C94F7}" type="presOf" srcId="{D9052BBD-5A7A-44C1-8E50-1FDCC133F1EA}" destId="{FA0C5990-0005-4761-9F66-37E469EFE60E}" srcOrd="0" destOrd="0" presId="urn:microsoft.com/office/officeart/2005/8/layout/orgChart1"/>
    <dgm:cxn modelId="{4551D81F-BF98-4311-85FA-9DB724FB4738}" srcId="{9AE042FC-A779-4077-B158-668EB4C49ED0}" destId="{D9052BBD-5A7A-44C1-8E50-1FDCC133F1EA}" srcOrd="0" destOrd="0" parTransId="{65DCE3FE-3983-4D85-A9D0-6D09006711EB}" sibTransId="{F592DB49-DB3B-4837-BAFA-15461E0F0736}"/>
    <dgm:cxn modelId="{BEEB8E27-DBDD-4CA3-9949-60AAC5E95CE5}" type="presOf" srcId="{4249439E-47B4-4403-A729-436BF72262A4}" destId="{D2C9E414-F14A-4419-A10D-04A645B4EAF0}" srcOrd="0" destOrd="0" presId="urn:microsoft.com/office/officeart/2005/8/layout/orgChart1"/>
    <dgm:cxn modelId="{3909CF37-D191-4E0F-A101-7413D2F528B5}" type="presOf" srcId="{BFBEF7BF-B686-4D91-A00F-46660538DC15}" destId="{AFED1CEA-D14C-4043-AD48-9B2BBC3853F5}" srcOrd="0" destOrd="0" presId="urn:microsoft.com/office/officeart/2005/8/layout/orgChart1"/>
    <dgm:cxn modelId="{85FFEC48-FC27-44FB-87D6-66D95F68148F}" type="presOf" srcId="{4F730058-2BFC-463F-8399-FFF8D4E4EF4D}" destId="{93167932-BA18-4B24-8F88-402897B04DDF}" srcOrd="0" destOrd="0" presId="urn:microsoft.com/office/officeart/2005/8/layout/orgChart1"/>
    <dgm:cxn modelId="{6C73424E-5BF1-4D54-9398-DE88E6858F38}" type="presOf" srcId="{179AFC7C-2B9F-4A8E-9A5A-27D643763514}" destId="{0E40111B-E8A1-4555-A8AD-5E68BC5B5E9D}" srcOrd="1" destOrd="0" presId="urn:microsoft.com/office/officeart/2005/8/layout/orgChart1"/>
    <dgm:cxn modelId="{3B76CD54-2D6C-47F3-9FF7-10898F9A3A34}" type="presOf" srcId="{099797DB-795E-456B-9F33-B04C6FAD28C6}" destId="{274EFF7A-6EAA-4BF3-9F25-D6C11CE07CAB}" srcOrd="1" destOrd="0" presId="urn:microsoft.com/office/officeart/2005/8/layout/orgChart1"/>
    <dgm:cxn modelId="{3FDB1679-890D-459C-8676-46EDBE530E44}" srcId="{D9052BBD-5A7A-44C1-8E50-1FDCC133F1EA}" destId="{179AFC7C-2B9F-4A8E-9A5A-27D643763514}" srcOrd="0" destOrd="0" parTransId="{4F730058-2BFC-463F-8399-FFF8D4E4EF4D}" sibTransId="{574668F6-0A14-4F79-94C7-3B52C0DD7AF7}"/>
    <dgm:cxn modelId="{665D56C6-9430-493A-8DA1-F0622AEA89BA}" srcId="{D9052BBD-5A7A-44C1-8E50-1FDCC133F1EA}" destId="{4249439E-47B4-4403-A729-436BF72262A4}" srcOrd="2" destOrd="0" parTransId="{BFBEF7BF-B686-4D91-A00F-46660538DC15}" sibTransId="{F818E17F-E007-4712-8491-607D32C4A9FC}"/>
    <dgm:cxn modelId="{95752DCB-B6C2-431A-8282-E8AB29FDBF7C}" type="presOf" srcId="{138E0DA3-00D1-4B09-A79A-30CE39C7EAFF}" destId="{FCB00D08-2B3E-44B5-B0B0-C2E0B968E3FF}" srcOrd="0" destOrd="0" presId="urn:microsoft.com/office/officeart/2005/8/layout/orgChart1"/>
    <dgm:cxn modelId="{D5A127D1-F125-4E31-9A9A-1755871B4C70}" type="presOf" srcId="{9AE042FC-A779-4077-B158-668EB4C49ED0}" destId="{4B91CF98-38D2-493E-B7E8-95D02DC8CE38}" srcOrd="0" destOrd="0" presId="urn:microsoft.com/office/officeart/2005/8/layout/orgChart1"/>
    <dgm:cxn modelId="{45B3BFDE-1259-4E25-AA6E-53C55A0E24FE}" type="presOf" srcId="{D9052BBD-5A7A-44C1-8E50-1FDCC133F1EA}" destId="{AC866C71-CDB7-47D9-90A9-FA203F880AE7}" srcOrd="1" destOrd="0" presId="urn:microsoft.com/office/officeart/2005/8/layout/orgChart1"/>
    <dgm:cxn modelId="{A10281E4-B4B9-4F45-B5D7-3F6B973A1646}" type="presOf" srcId="{179AFC7C-2B9F-4A8E-9A5A-27D643763514}" destId="{A5E30311-6198-4D31-9B27-ADB0A5E37F01}" srcOrd="0" destOrd="0" presId="urn:microsoft.com/office/officeart/2005/8/layout/orgChart1"/>
    <dgm:cxn modelId="{BB2BFDFC-AC73-4348-8431-57E72D039EFD}" type="presOf" srcId="{099797DB-795E-456B-9F33-B04C6FAD28C6}" destId="{2C97349E-6822-43A5-B933-5B363B40429D}" srcOrd="0" destOrd="0" presId="urn:microsoft.com/office/officeart/2005/8/layout/orgChart1"/>
    <dgm:cxn modelId="{466537FF-612D-454D-8425-240DA089FFA6}" type="presOf" srcId="{4249439E-47B4-4403-A729-436BF72262A4}" destId="{74437FB7-B4E1-4CA4-9E8C-E9B794BF665D}" srcOrd="1" destOrd="0" presId="urn:microsoft.com/office/officeart/2005/8/layout/orgChart1"/>
    <dgm:cxn modelId="{4E59D61E-560F-4D9E-97C5-19CDE033F76C}" type="presParOf" srcId="{4B91CF98-38D2-493E-B7E8-95D02DC8CE38}" destId="{C606064E-3DDC-46F8-8609-92F9FF707190}" srcOrd="0" destOrd="0" presId="urn:microsoft.com/office/officeart/2005/8/layout/orgChart1"/>
    <dgm:cxn modelId="{F32FFE88-52A6-4F06-A723-5122D04004BD}" type="presParOf" srcId="{C606064E-3DDC-46F8-8609-92F9FF707190}" destId="{91C2AD7C-AE6D-4D02-8CFB-DA571BB436D0}" srcOrd="0" destOrd="0" presId="urn:microsoft.com/office/officeart/2005/8/layout/orgChart1"/>
    <dgm:cxn modelId="{7113B38C-C1C7-40DD-8B3A-5E5C061DF3A5}" type="presParOf" srcId="{91C2AD7C-AE6D-4D02-8CFB-DA571BB436D0}" destId="{FA0C5990-0005-4761-9F66-37E469EFE60E}" srcOrd="0" destOrd="0" presId="urn:microsoft.com/office/officeart/2005/8/layout/orgChart1"/>
    <dgm:cxn modelId="{25527A02-64C7-416E-B8C4-0CC706C40347}" type="presParOf" srcId="{91C2AD7C-AE6D-4D02-8CFB-DA571BB436D0}" destId="{AC866C71-CDB7-47D9-90A9-FA203F880AE7}" srcOrd="1" destOrd="0" presId="urn:microsoft.com/office/officeart/2005/8/layout/orgChart1"/>
    <dgm:cxn modelId="{EDF743A8-6F3B-4E8C-B2CE-944A55093BFC}" type="presParOf" srcId="{C606064E-3DDC-46F8-8609-92F9FF707190}" destId="{06A455D2-5348-41EE-9090-D4859F945D1F}" srcOrd="1" destOrd="0" presId="urn:microsoft.com/office/officeart/2005/8/layout/orgChart1"/>
    <dgm:cxn modelId="{F13E5513-28BD-4634-A603-B342FA80A320}" type="presParOf" srcId="{06A455D2-5348-41EE-9090-D4859F945D1F}" destId="{93167932-BA18-4B24-8F88-402897B04DDF}" srcOrd="0" destOrd="0" presId="urn:microsoft.com/office/officeart/2005/8/layout/orgChart1"/>
    <dgm:cxn modelId="{13BFB45D-704D-4B07-9C5B-34D2E99EFBF3}" type="presParOf" srcId="{06A455D2-5348-41EE-9090-D4859F945D1F}" destId="{0FAD9A56-089F-46E8-B55F-9A43B62A76DD}" srcOrd="1" destOrd="0" presId="urn:microsoft.com/office/officeart/2005/8/layout/orgChart1"/>
    <dgm:cxn modelId="{FFE423DF-7AD3-40DF-AEAD-486D8B087B1E}" type="presParOf" srcId="{0FAD9A56-089F-46E8-B55F-9A43B62A76DD}" destId="{FCC81423-1CE8-4776-BB1D-BC1106265862}" srcOrd="0" destOrd="0" presId="urn:microsoft.com/office/officeart/2005/8/layout/orgChart1"/>
    <dgm:cxn modelId="{F47A3E0D-AE72-481A-9BD4-35E6D5D0BD08}" type="presParOf" srcId="{FCC81423-1CE8-4776-BB1D-BC1106265862}" destId="{A5E30311-6198-4D31-9B27-ADB0A5E37F01}" srcOrd="0" destOrd="0" presId="urn:microsoft.com/office/officeart/2005/8/layout/orgChart1"/>
    <dgm:cxn modelId="{14E111C4-32B4-4D16-BC79-BE670E41A7F2}" type="presParOf" srcId="{FCC81423-1CE8-4776-BB1D-BC1106265862}" destId="{0E40111B-E8A1-4555-A8AD-5E68BC5B5E9D}" srcOrd="1" destOrd="0" presId="urn:microsoft.com/office/officeart/2005/8/layout/orgChart1"/>
    <dgm:cxn modelId="{2DED2492-1A17-4CAA-A6D9-1C743D82C2F7}" type="presParOf" srcId="{0FAD9A56-089F-46E8-B55F-9A43B62A76DD}" destId="{0EBFE0E9-0B93-4E00-BA1E-70F2944AA2D9}" srcOrd="1" destOrd="0" presId="urn:microsoft.com/office/officeart/2005/8/layout/orgChart1"/>
    <dgm:cxn modelId="{9DAB175E-E22D-4A27-823D-1571B4B1F9C9}" type="presParOf" srcId="{0FAD9A56-089F-46E8-B55F-9A43B62A76DD}" destId="{35245A39-6994-49FB-8DA2-CB29A8485619}" srcOrd="2" destOrd="0" presId="urn:microsoft.com/office/officeart/2005/8/layout/orgChart1"/>
    <dgm:cxn modelId="{4ABF27E7-DA17-4741-BEC8-A4376E44CAC5}" type="presParOf" srcId="{06A455D2-5348-41EE-9090-D4859F945D1F}" destId="{FCB00D08-2B3E-44B5-B0B0-C2E0B968E3FF}" srcOrd="2" destOrd="0" presId="urn:microsoft.com/office/officeart/2005/8/layout/orgChart1"/>
    <dgm:cxn modelId="{80CFCD87-5AB5-4650-BBCA-21C69C12FC59}" type="presParOf" srcId="{06A455D2-5348-41EE-9090-D4859F945D1F}" destId="{643263BF-DEE1-4751-8DBC-06FEE8BA324A}" srcOrd="3" destOrd="0" presId="urn:microsoft.com/office/officeart/2005/8/layout/orgChart1"/>
    <dgm:cxn modelId="{4EA39D67-AE71-4D1E-A72A-28F94584463D}" type="presParOf" srcId="{643263BF-DEE1-4751-8DBC-06FEE8BA324A}" destId="{5FDC9ED0-2382-4E6D-B205-5BA3886EFEAD}" srcOrd="0" destOrd="0" presId="urn:microsoft.com/office/officeart/2005/8/layout/orgChart1"/>
    <dgm:cxn modelId="{511DFE0E-18D2-4F6B-9243-C41F0F5117D1}" type="presParOf" srcId="{5FDC9ED0-2382-4E6D-B205-5BA3886EFEAD}" destId="{2C97349E-6822-43A5-B933-5B363B40429D}" srcOrd="0" destOrd="0" presId="urn:microsoft.com/office/officeart/2005/8/layout/orgChart1"/>
    <dgm:cxn modelId="{2678E069-6852-4DF7-9F6D-C2A49E3FA79E}" type="presParOf" srcId="{5FDC9ED0-2382-4E6D-B205-5BA3886EFEAD}" destId="{274EFF7A-6EAA-4BF3-9F25-D6C11CE07CAB}" srcOrd="1" destOrd="0" presId="urn:microsoft.com/office/officeart/2005/8/layout/orgChart1"/>
    <dgm:cxn modelId="{D7C70469-F462-44CB-8E44-96071BAA4B54}" type="presParOf" srcId="{643263BF-DEE1-4751-8DBC-06FEE8BA324A}" destId="{E64082FE-196F-482F-A86D-D5FBE7F011B7}" srcOrd="1" destOrd="0" presId="urn:microsoft.com/office/officeart/2005/8/layout/orgChart1"/>
    <dgm:cxn modelId="{9C717D36-A650-4E08-9708-35CDC364F7E9}" type="presParOf" srcId="{643263BF-DEE1-4751-8DBC-06FEE8BA324A}" destId="{731C1CFC-8183-4A69-B79D-ABFABEBFE4D6}" srcOrd="2" destOrd="0" presId="urn:microsoft.com/office/officeart/2005/8/layout/orgChart1"/>
    <dgm:cxn modelId="{051C1DB0-0841-449D-9D76-04EF9EB74545}" type="presParOf" srcId="{06A455D2-5348-41EE-9090-D4859F945D1F}" destId="{AFED1CEA-D14C-4043-AD48-9B2BBC3853F5}" srcOrd="4" destOrd="0" presId="urn:microsoft.com/office/officeart/2005/8/layout/orgChart1"/>
    <dgm:cxn modelId="{BF346700-817C-4873-9766-C82748117695}" type="presParOf" srcId="{06A455D2-5348-41EE-9090-D4859F945D1F}" destId="{DDE16A0B-416F-485A-B3F4-6E7941D81D39}" srcOrd="5" destOrd="0" presId="urn:microsoft.com/office/officeart/2005/8/layout/orgChart1"/>
    <dgm:cxn modelId="{000F8BCD-2405-451A-8935-F8B6A9C6DFD5}" type="presParOf" srcId="{DDE16A0B-416F-485A-B3F4-6E7941D81D39}" destId="{EA1D3700-3C6C-41C6-BF23-CC5707B315B1}" srcOrd="0" destOrd="0" presId="urn:microsoft.com/office/officeart/2005/8/layout/orgChart1"/>
    <dgm:cxn modelId="{391938F7-F5FB-4DCF-A5A1-06D295D6E0BA}" type="presParOf" srcId="{EA1D3700-3C6C-41C6-BF23-CC5707B315B1}" destId="{D2C9E414-F14A-4419-A10D-04A645B4EAF0}" srcOrd="0" destOrd="0" presId="urn:microsoft.com/office/officeart/2005/8/layout/orgChart1"/>
    <dgm:cxn modelId="{92BC405E-C249-4ADB-B1DA-4441B49A0F99}" type="presParOf" srcId="{EA1D3700-3C6C-41C6-BF23-CC5707B315B1}" destId="{74437FB7-B4E1-4CA4-9E8C-E9B794BF665D}" srcOrd="1" destOrd="0" presId="urn:microsoft.com/office/officeart/2005/8/layout/orgChart1"/>
    <dgm:cxn modelId="{4FE9F313-08F0-4AEC-A111-BC40B2853679}" type="presParOf" srcId="{DDE16A0B-416F-485A-B3F4-6E7941D81D39}" destId="{C4C7DAEA-48C5-4C17-AF16-139C722ECBF3}" srcOrd="1" destOrd="0" presId="urn:microsoft.com/office/officeart/2005/8/layout/orgChart1"/>
    <dgm:cxn modelId="{81AA47DC-4868-4198-8A76-94914018D63F}" type="presParOf" srcId="{DDE16A0B-416F-485A-B3F4-6E7941D81D39}" destId="{7515AD77-258B-492B-88EF-859DDF231A07}" srcOrd="2" destOrd="0" presId="urn:microsoft.com/office/officeart/2005/8/layout/orgChart1"/>
    <dgm:cxn modelId="{C0A1C2BE-BACF-46CB-B8FA-C880C801BC7B}" type="presParOf" srcId="{C606064E-3DDC-46F8-8609-92F9FF707190}" destId="{0234AEF2-A801-4377-8D1E-0B0640B0779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D1CEA-D14C-4043-AD48-9B2BBC3853F5}">
      <dsp:nvSpPr>
        <dsp:cNvPr id="0" name=""/>
        <dsp:cNvSpPr/>
      </dsp:nvSpPr>
      <dsp:spPr>
        <a:xfrm>
          <a:off x="3393541" y="779801"/>
          <a:ext cx="1884674" cy="327092"/>
        </a:xfrm>
        <a:custGeom>
          <a:avLst/>
          <a:gdLst/>
          <a:ahLst/>
          <a:cxnLst/>
          <a:rect l="0" t="0" r="0" b="0"/>
          <a:pathLst>
            <a:path>
              <a:moveTo>
                <a:pt x="0" y="0"/>
              </a:moveTo>
              <a:lnTo>
                <a:pt x="0" y="163546"/>
              </a:lnTo>
              <a:lnTo>
                <a:pt x="1884674" y="163546"/>
              </a:lnTo>
              <a:lnTo>
                <a:pt x="1884674" y="3270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B00D08-2B3E-44B5-B0B0-C2E0B968E3FF}">
      <dsp:nvSpPr>
        <dsp:cNvPr id="0" name=""/>
        <dsp:cNvSpPr/>
      </dsp:nvSpPr>
      <dsp:spPr>
        <a:xfrm>
          <a:off x="3347821" y="779801"/>
          <a:ext cx="91440" cy="327092"/>
        </a:xfrm>
        <a:custGeom>
          <a:avLst/>
          <a:gdLst/>
          <a:ahLst/>
          <a:cxnLst/>
          <a:rect l="0" t="0" r="0" b="0"/>
          <a:pathLst>
            <a:path>
              <a:moveTo>
                <a:pt x="45720" y="0"/>
              </a:moveTo>
              <a:lnTo>
                <a:pt x="45720" y="3270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67932-BA18-4B24-8F88-402897B04DDF}">
      <dsp:nvSpPr>
        <dsp:cNvPr id="0" name=""/>
        <dsp:cNvSpPr/>
      </dsp:nvSpPr>
      <dsp:spPr>
        <a:xfrm>
          <a:off x="1508866" y="779801"/>
          <a:ext cx="1884674" cy="327092"/>
        </a:xfrm>
        <a:custGeom>
          <a:avLst/>
          <a:gdLst/>
          <a:ahLst/>
          <a:cxnLst/>
          <a:rect l="0" t="0" r="0" b="0"/>
          <a:pathLst>
            <a:path>
              <a:moveTo>
                <a:pt x="1884674" y="0"/>
              </a:moveTo>
              <a:lnTo>
                <a:pt x="1884674" y="163546"/>
              </a:lnTo>
              <a:lnTo>
                <a:pt x="0" y="163546"/>
              </a:lnTo>
              <a:lnTo>
                <a:pt x="0" y="3270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0C5990-0005-4761-9F66-37E469EFE60E}">
      <dsp:nvSpPr>
        <dsp:cNvPr id="0" name=""/>
        <dsp:cNvSpPr/>
      </dsp:nvSpPr>
      <dsp:spPr>
        <a:xfrm>
          <a:off x="2614749" y="1010"/>
          <a:ext cx="1557582" cy="7787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Audience</a:t>
          </a:r>
        </a:p>
      </dsp:txBody>
      <dsp:txXfrm>
        <a:off x="2614749" y="1010"/>
        <a:ext cx="1557582" cy="778791"/>
      </dsp:txXfrm>
    </dsp:sp>
    <dsp:sp modelId="{A5E30311-6198-4D31-9B27-ADB0A5E37F01}">
      <dsp:nvSpPr>
        <dsp:cNvPr id="0" name=""/>
        <dsp:cNvSpPr/>
      </dsp:nvSpPr>
      <dsp:spPr>
        <a:xfrm>
          <a:off x="730075" y="1106894"/>
          <a:ext cx="1557582" cy="778791"/>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Farmers</a:t>
          </a:r>
        </a:p>
      </dsp:txBody>
      <dsp:txXfrm>
        <a:off x="730075" y="1106894"/>
        <a:ext cx="1557582" cy="778791"/>
      </dsp:txXfrm>
    </dsp:sp>
    <dsp:sp modelId="{2C97349E-6822-43A5-B933-5B363B40429D}">
      <dsp:nvSpPr>
        <dsp:cNvPr id="0" name=""/>
        <dsp:cNvSpPr/>
      </dsp:nvSpPr>
      <dsp:spPr>
        <a:xfrm>
          <a:off x="2614749" y="1106894"/>
          <a:ext cx="1557582" cy="778791"/>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Homeowners</a:t>
          </a:r>
        </a:p>
      </dsp:txBody>
      <dsp:txXfrm>
        <a:off x="2614749" y="1106894"/>
        <a:ext cx="1557582" cy="778791"/>
      </dsp:txXfrm>
    </dsp:sp>
    <dsp:sp modelId="{D2C9E414-F14A-4419-A10D-04A645B4EAF0}">
      <dsp:nvSpPr>
        <dsp:cNvPr id="0" name=""/>
        <dsp:cNvSpPr/>
      </dsp:nvSpPr>
      <dsp:spPr>
        <a:xfrm>
          <a:off x="4499424" y="1106894"/>
          <a:ext cx="1557582" cy="778791"/>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Elected Officials</a:t>
          </a:r>
        </a:p>
      </dsp:txBody>
      <dsp:txXfrm>
        <a:off x="4499424" y="1106894"/>
        <a:ext cx="1557582" cy="77879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3277F56-FD7F-46B1-B0F9-38C995FDA837}" type="datetimeFigureOut">
              <a:rPr lang="en-US" smtClean="0"/>
              <a:t>10/6/2020</a:t>
            </a:fld>
            <a:endParaRPr lang="en-US"/>
          </a:p>
        </p:txBody>
      </p:sp>
      <p:sp>
        <p:nvSpPr>
          <p:cNvPr id="4" name="Slide Image Placeholder 3"/>
          <p:cNvSpPr>
            <a:spLocks noGrp="1" noRot="1" noChangeAspect="1"/>
          </p:cNvSpPr>
          <p:nvPr>
            <p:ph type="sldImg" idx="2"/>
          </p:nvPr>
        </p:nvSpPr>
        <p:spPr>
          <a:xfrm>
            <a:off x="1431925" y="571500"/>
            <a:ext cx="4213225" cy="3160713"/>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076188"/>
            <a:ext cx="5661660" cy="4715023"/>
          </a:xfrm>
          <a:prstGeom prst="rect">
            <a:avLst/>
          </a:prstGeom>
        </p:spPr>
        <p:txBody>
          <a:bodyPr vert="horz" lIns="93936" tIns="46968" rIns="93936" bIns="46968"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E1573F1-F95D-403A-A47C-A1143ABC9F0B}" type="slidenum">
              <a:rPr lang="en-US" smtClean="0"/>
              <a:t>‹#›</a:t>
            </a:fld>
            <a:endParaRPr lang="en-US"/>
          </a:p>
        </p:txBody>
      </p:sp>
    </p:spTree>
    <p:extLst>
      <p:ext uri="{BB962C8B-B14F-4D97-AF65-F5344CB8AC3E}">
        <p14:creationId xmlns:p14="http://schemas.microsoft.com/office/powerpoint/2010/main" val="286082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8143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1</a:t>
            </a:fld>
            <a:endParaRPr lang="en-US"/>
          </a:p>
        </p:txBody>
      </p:sp>
    </p:spTree>
    <p:extLst>
      <p:ext uri="{BB962C8B-B14F-4D97-AF65-F5344CB8AC3E}">
        <p14:creationId xmlns:p14="http://schemas.microsoft.com/office/powerpoint/2010/main" val="390204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this 2</a:t>
            </a:r>
            <a:r>
              <a:rPr lang="en-US" baseline="30000" dirty="0"/>
              <a:t>nd</a:t>
            </a:r>
            <a:r>
              <a:rPr lang="en-US" dirty="0"/>
              <a:t> step in the process—identifying and analyzing your target audience, you will first want to SEGMENT YOUR AUDIENCE.</a:t>
            </a:r>
          </a:p>
          <a:p>
            <a:endParaRPr lang="en-US" dirty="0"/>
          </a:p>
          <a:p>
            <a:r>
              <a:rPr lang="en-US" dirty="0"/>
              <a:t>2) Then, you’ll decide which segment you want to start focusing on first.</a:t>
            </a:r>
          </a:p>
          <a:p>
            <a:r>
              <a:rPr lang="en-US" dirty="0"/>
              <a:t>3) Determine what information you need to better understand this group and its understanding and attitudes about your issue.</a:t>
            </a:r>
          </a:p>
          <a:p>
            <a:r>
              <a:rPr lang="en-US" dirty="0"/>
              <a:t>4) Once you know what information you need, you can go about tracking it down.</a:t>
            </a:r>
          </a:p>
          <a:p>
            <a:r>
              <a:rPr lang="en-US" dirty="0"/>
              <a:t>5) And, then you can analyze it to help you better understand this sector of people.</a:t>
            </a:r>
          </a:p>
        </p:txBody>
      </p:sp>
      <p:sp>
        <p:nvSpPr>
          <p:cNvPr id="4" name="Slide Number Placeholder 3"/>
          <p:cNvSpPr>
            <a:spLocks noGrp="1"/>
          </p:cNvSpPr>
          <p:nvPr>
            <p:ph type="sldNum" sz="quarter" idx="5"/>
          </p:nvPr>
        </p:nvSpPr>
        <p:spPr/>
        <p:txBody>
          <a:bodyPr/>
          <a:lstStyle/>
          <a:p>
            <a:fld id="{7E1573F1-F95D-403A-A47C-A1143ABC9F0B}" type="slidenum">
              <a:rPr lang="en-US" smtClean="0"/>
              <a:t>10</a:t>
            </a:fld>
            <a:endParaRPr lang="en-US"/>
          </a:p>
        </p:txBody>
      </p:sp>
    </p:spTree>
    <p:extLst>
      <p:ext uri="{BB962C8B-B14F-4D97-AF65-F5344CB8AC3E}">
        <p14:creationId xmlns:p14="http://schemas.microsoft.com/office/powerpoint/2010/main" val="3154956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get to be creative and use the information you have gathered to create your message or, likely, messages!</a:t>
            </a:r>
          </a:p>
          <a:p>
            <a:endParaRPr lang="en-US" dirty="0"/>
          </a:p>
          <a:p>
            <a:r>
              <a:rPr lang="en-US" dirty="0"/>
              <a:t>It’s time to prompt the knowledge, attitudes and actions that will help you achieve your water quality objectives.</a:t>
            </a:r>
          </a:p>
          <a:p>
            <a:endParaRPr lang="en-US" dirty="0"/>
          </a:p>
          <a:p>
            <a:r>
              <a:rPr lang="en-US" dirty="0"/>
              <a:t>CLICK - Begin by reflecting on your water quality objectives.</a:t>
            </a:r>
          </a:p>
          <a:p>
            <a:endParaRPr lang="en-US" dirty="0"/>
          </a:p>
          <a:p>
            <a:r>
              <a:rPr lang="en-US" dirty="0"/>
              <a:t>Then, when developing your related message:</a:t>
            </a:r>
          </a:p>
          <a:p>
            <a:pPr marL="171450" indent="-171450">
              <a:buFontTx/>
              <a:buChar char="-"/>
            </a:pPr>
            <a:r>
              <a:rPr lang="en-US" dirty="0"/>
              <a:t>(CLICK) Be clear and specific</a:t>
            </a:r>
          </a:p>
          <a:p>
            <a:pPr marL="171450" indent="-171450">
              <a:buFontTx/>
              <a:buChar char="-"/>
            </a:pPr>
            <a:r>
              <a:rPr lang="en-US" dirty="0"/>
              <a:t>(CLICK) Engage your audience</a:t>
            </a:r>
          </a:p>
          <a:p>
            <a:pPr marL="171450" indent="-171450">
              <a:buFontTx/>
              <a:buChar char="-"/>
            </a:pPr>
            <a:r>
              <a:rPr lang="en-US" dirty="0"/>
              <a:t>(CLICK) Make sure you do this by connecting with their values and appealing to them on their own terms.</a:t>
            </a:r>
          </a:p>
          <a:p>
            <a:pPr marL="171450" indent="-171450">
              <a:buFontTx/>
              <a:buChar char="-"/>
            </a:pPr>
            <a:r>
              <a:rPr lang="en-US" dirty="0"/>
              <a:t>(CLICK) In many cases, you will need to begin by building awareness of the issue before you can advocate for action.</a:t>
            </a:r>
          </a:p>
          <a:p>
            <a:pPr marL="171450" indent="-171450">
              <a:buFontTx/>
              <a:buChar char="-"/>
            </a:pPr>
            <a:r>
              <a:rPr lang="en-US" dirty="0"/>
              <a:t>(CLICK) And, prompt a response by providing clear, specific actions the audience members can take. </a:t>
            </a:r>
          </a:p>
        </p:txBody>
      </p:sp>
      <p:sp>
        <p:nvSpPr>
          <p:cNvPr id="4" name="Slide Number Placeholder 3"/>
          <p:cNvSpPr>
            <a:spLocks noGrp="1"/>
          </p:cNvSpPr>
          <p:nvPr>
            <p:ph type="sldNum" sz="quarter" idx="5"/>
          </p:nvPr>
        </p:nvSpPr>
        <p:spPr/>
        <p:txBody>
          <a:bodyPr/>
          <a:lstStyle/>
          <a:p>
            <a:fld id="{7E1573F1-F95D-403A-A47C-A1143ABC9F0B}" type="slidenum">
              <a:rPr lang="en-US" smtClean="0"/>
              <a:t>11</a:t>
            </a:fld>
            <a:endParaRPr lang="en-US"/>
          </a:p>
        </p:txBody>
      </p:sp>
    </p:spTree>
    <p:extLst>
      <p:ext uri="{BB962C8B-B14F-4D97-AF65-F5344CB8AC3E}">
        <p14:creationId xmlns:p14="http://schemas.microsoft.com/office/powerpoint/2010/main" val="3402207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help walk you through a behavior selection matrix.  First, we’ll list potential behaviors to address the objectives outlined in Step 1.  Then, we’ll refine which behaviors are most feasible and should be pursued through messages developed in Step 3.</a:t>
            </a:r>
          </a:p>
        </p:txBody>
      </p:sp>
      <p:sp>
        <p:nvSpPr>
          <p:cNvPr id="4" name="Slide Number Placeholder 3"/>
          <p:cNvSpPr>
            <a:spLocks noGrp="1"/>
          </p:cNvSpPr>
          <p:nvPr>
            <p:ph type="sldNum" sz="quarter" idx="5"/>
          </p:nvPr>
        </p:nvSpPr>
        <p:spPr/>
        <p:txBody>
          <a:bodyPr/>
          <a:lstStyle/>
          <a:p>
            <a:fld id="{7E1573F1-F95D-403A-A47C-A1143ABC9F0B}" type="slidenum">
              <a:rPr lang="en-US" smtClean="0"/>
              <a:t>12</a:t>
            </a:fld>
            <a:endParaRPr lang="en-US"/>
          </a:p>
        </p:txBody>
      </p:sp>
    </p:spTree>
    <p:extLst>
      <p:ext uri="{BB962C8B-B14F-4D97-AF65-F5344CB8AC3E}">
        <p14:creationId xmlns:p14="http://schemas.microsoft.com/office/powerpoint/2010/main" val="2770874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will introduce you to the COMPASS Message Box as a tool to help you create your message and tell your story.  </a:t>
            </a:r>
          </a:p>
          <a:p>
            <a:endParaRPr lang="en-US" dirty="0"/>
          </a:p>
          <a:p>
            <a:r>
              <a:rPr lang="en-US" dirty="0"/>
              <a:t>This can be used for developing websites, writing press releases, or preparing for a meeting with a key representative.  </a:t>
            </a:r>
          </a:p>
          <a:p>
            <a:endParaRPr lang="en-US" dirty="0"/>
          </a:p>
          <a:p>
            <a:r>
              <a:rPr lang="en-US" dirty="0"/>
              <a:t>The goal is to help you think through the key pieces of information to provide to your audience.</a:t>
            </a:r>
          </a:p>
        </p:txBody>
      </p:sp>
      <p:sp>
        <p:nvSpPr>
          <p:cNvPr id="4" name="Slide Number Placeholder 3"/>
          <p:cNvSpPr>
            <a:spLocks noGrp="1"/>
          </p:cNvSpPr>
          <p:nvPr>
            <p:ph type="sldNum" sz="quarter" idx="5"/>
          </p:nvPr>
        </p:nvSpPr>
        <p:spPr/>
        <p:txBody>
          <a:bodyPr/>
          <a:lstStyle/>
          <a:p>
            <a:fld id="{7E1573F1-F95D-403A-A47C-A1143ABC9F0B}" type="slidenum">
              <a:rPr lang="en-US" smtClean="0"/>
              <a:t>13</a:t>
            </a:fld>
            <a:endParaRPr lang="en-US"/>
          </a:p>
        </p:txBody>
      </p:sp>
    </p:spTree>
    <p:extLst>
      <p:ext uri="{BB962C8B-B14F-4D97-AF65-F5344CB8AC3E}">
        <p14:creationId xmlns:p14="http://schemas.microsoft.com/office/powerpoint/2010/main" val="98006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defined the objectives, assessed the target audience and crafted the message, it’s time to figure out the best format for delivering the message to your audience.</a:t>
            </a:r>
          </a:p>
          <a:p>
            <a:endParaRPr lang="en-US" dirty="0"/>
          </a:p>
          <a:p>
            <a:r>
              <a:rPr lang="en-US" dirty="0"/>
              <a:t>You need to think about where the target audience gets its information.  For example, the farming community is likely to frequent farm supply or feed stores, the cooperative extension office, read articles in farming publications, and may be willing to attend a field day event.</a:t>
            </a:r>
          </a:p>
          <a:p>
            <a:endParaRPr lang="en-US" dirty="0"/>
          </a:p>
          <a:p>
            <a:r>
              <a:rPr lang="en-US" dirty="0"/>
              <a:t>To link the audience to the appropriate format, consider:</a:t>
            </a:r>
          </a:p>
          <a:p>
            <a:pPr marL="171450" indent="-171450">
              <a:buFontTx/>
              <a:buChar char="-"/>
            </a:pPr>
            <a:r>
              <a:rPr lang="en-US" dirty="0"/>
              <a:t>Its size – a door-to-door campaign is not practical for a large audience, and a big event is not practical for a small audience</a:t>
            </a:r>
          </a:p>
          <a:p>
            <a:pPr marL="171450" indent="-171450">
              <a:buFontTx/>
              <a:buChar char="-"/>
            </a:pPr>
            <a:r>
              <a:rPr lang="en-US" dirty="0"/>
              <a:t>Its geographic distribution – if the audience is spread out over a large area, a single workshop is not likely to draw in a significant number of participants</a:t>
            </a:r>
          </a:p>
          <a:p>
            <a:pPr marL="171450" indent="-171450">
              <a:buFontTx/>
              <a:buChar char="-"/>
            </a:pPr>
            <a:r>
              <a:rPr lang="en-US" dirty="0"/>
              <a:t>The level of awareness and education – is this issue new and unfamiliar, or have their been past efforts to raise its visibility; also, consider language barriers if English is not the first language for many residents</a:t>
            </a:r>
          </a:p>
          <a:p>
            <a:pPr marL="171450" indent="-171450">
              <a:buFontTx/>
              <a:buChar char="-"/>
            </a:pPr>
            <a:r>
              <a:rPr lang="en-US" dirty="0"/>
              <a:t>Preferred formats – consider availability of internet access before settling on a campaign-specific website; what format will have a lasting impact?</a:t>
            </a:r>
          </a:p>
        </p:txBody>
      </p:sp>
      <p:sp>
        <p:nvSpPr>
          <p:cNvPr id="4" name="Slide Number Placeholder 3"/>
          <p:cNvSpPr>
            <a:spLocks noGrp="1"/>
          </p:cNvSpPr>
          <p:nvPr>
            <p:ph type="sldNum" sz="quarter" idx="5"/>
          </p:nvPr>
        </p:nvSpPr>
        <p:spPr/>
        <p:txBody>
          <a:bodyPr/>
          <a:lstStyle/>
          <a:p>
            <a:fld id="{7E1573F1-F95D-403A-A47C-A1143ABC9F0B}" type="slidenum">
              <a:rPr lang="en-US" smtClean="0"/>
              <a:t>14</a:t>
            </a:fld>
            <a:endParaRPr lang="en-US"/>
          </a:p>
        </p:txBody>
      </p:sp>
    </p:spTree>
    <p:extLst>
      <p:ext uri="{BB962C8B-B14F-4D97-AF65-F5344CB8AC3E}">
        <p14:creationId xmlns:p14="http://schemas.microsoft.com/office/powerpoint/2010/main" val="2356132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a:t>
            </a:r>
            <a:r>
              <a:rPr lang="en-US" dirty="0"/>
              <a:t>Even in today’s online world, face-to-face communications are important ways to build understanding and buy-in.  A two-way conversation is more meaningful and includes facial expressions, body language and other intangibles in human connection and communication.  It is also easier to ignore other messaging approaches that don’t involve in-person communication, such as emails, texts or phone calls.</a:t>
            </a:r>
          </a:p>
          <a:p>
            <a:endParaRPr lang="en-US" dirty="0"/>
          </a:p>
          <a:p>
            <a:r>
              <a:rPr lang="en-US" b="1" dirty="0"/>
              <a:t>Who? </a:t>
            </a:r>
            <a:r>
              <a:rPr lang="en-US" dirty="0"/>
              <a:t>A member of the target audience is often the most effective message delivery vehicle.  Recruiting audience members—or joining in their events or on their publications—should be a primary consideration during any message distribution effort.</a:t>
            </a:r>
          </a:p>
          <a:p>
            <a:pPr marL="757231" lvl="1" indent="-457200">
              <a:buFont typeface="+mj-lt"/>
              <a:buAutoNum type="arabicPeriod"/>
            </a:pPr>
            <a:r>
              <a:rPr lang="en-US" sz="2600" dirty="0"/>
              <a:t>Your organization - Staff member</a:t>
            </a:r>
          </a:p>
          <a:p>
            <a:pPr marL="757231" lvl="1" indent="-457200">
              <a:buFont typeface="+mj-lt"/>
              <a:buAutoNum type="arabicPeriod"/>
            </a:pPr>
            <a:r>
              <a:rPr lang="en-US" sz="2600" dirty="0"/>
              <a:t>Government agency – Someone from target audience?</a:t>
            </a:r>
          </a:p>
          <a:p>
            <a:pPr marL="757231" lvl="1" indent="-457200">
              <a:buFont typeface="+mj-lt"/>
              <a:buAutoNum type="arabicPeriod"/>
            </a:pPr>
            <a:r>
              <a:rPr lang="en-US" sz="2600" dirty="0"/>
              <a:t>Community Spokesperson – celebrity, reporter, or other respected community members</a:t>
            </a:r>
          </a:p>
          <a:p>
            <a:pPr marL="757231" lvl="1" indent="-457200">
              <a:buFont typeface="+mj-lt"/>
              <a:buAutoNum type="arabicPeriod"/>
            </a:pPr>
            <a:r>
              <a:rPr lang="en-US" sz="2600" dirty="0"/>
              <a:t>Peers of target audience - Snowball approach from word-of-mouth communications</a:t>
            </a:r>
          </a:p>
          <a:p>
            <a:endParaRPr lang="en-US" dirty="0"/>
          </a:p>
          <a:p>
            <a:r>
              <a:rPr lang="en-US" b="1" dirty="0"/>
              <a:t>WHEN? </a:t>
            </a:r>
            <a:r>
              <a:rPr lang="en-US" dirty="0"/>
              <a:t>The timing of your message should also be considered and scheduled to generate the greatest impact.</a:t>
            </a:r>
          </a:p>
        </p:txBody>
      </p:sp>
      <p:sp>
        <p:nvSpPr>
          <p:cNvPr id="4" name="Slide Number Placeholder 3"/>
          <p:cNvSpPr>
            <a:spLocks noGrp="1"/>
          </p:cNvSpPr>
          <p:nvPr>
            <p:ph type="sldNum" sz="quarter" idx="5"/>
          </p:nvPr>
        </p:nvSpPr>
        <p:spPr/>
        <p:txBody>
          <a:bodyPr/>
          <a:lstStyle/>
          <a:p>
            <a:fld id="{7E1573F1-F95D-403A-A47C-A1143ABC9F0B}" type="slidenum">
              <a:rPr lang="en-US" smtClean="0"/>
              <a:t>15</a:t>
            </a:fld>
            <a:endParaRPr lang="en-US"/>
          </a:p>
        </p:txBody>
      </p:sp>
    </p:spTree>
    <p:extLst>
      <p:ext uri="{BB962C8B-B14F-4D97-AF65-F5344CB8AC3E}">
        <p14:creationId xmlns:p14="http://schemas.microsoft.com/office/powerpoint/2010/main" val="564463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your outreach program provides a way of collecting feedback so that you can continuously improve it and ensure that it’s effective at achieving your goals.  This is commonly referred to as </a:t>
            </a:r>
            <a:r>
              <a:rPr lang="en-US" i="1" dirty="0"/>
              <a:t>adaptive management</a:t>
            </a:r>
            <a:r>
              <a:rPr lang="en-US" dirty="0"/>
              <a:t>.  It enables you to adapt your approach along the way if things aren’t working.  Evidence of effectiveness is also often a requirement for grant-funded projects.</a:t>
            </a:r>
          </a:p>
          <a:p>
            <a:endParaRPr lang="en-US" dirty="0"/>
          </a:p>
          <a:p>
            <a:r>
              <a:rPr lang="en-US" dirty="0"/>
              <a:t>By considering this step from the outset of your campaign, you can better ensure that you are evaluating it with some accuracy along the way.</a:t>
            </a:r>
          </a:p>
          <a:p>
            <a:endParaRPr lang="en-US" dirty="0"/>
          </a:p>
          <a:p>
            <a:r>
              <a:rPr lang="en-US" dirty="0"/>
              <a:t>You will want to consider three types of evaluation:</a:t>
            </a:r>
          </a:p>
          <a:p>
            <a:r>
              <a:rPr lang="en-US" b="1" dirty="0"/>
              <a:t>Process evaluation </a:t>
            </a:r>
            <a:r>
              <a:rPr lang="en-US" dirty="0"/>
              <a:t>looks at </a:t>
            </a:r>
            <a:r>
              <a:rPr lang="en-US" u="sng" dirty="0"/>
              <a:t>how effectively you executed the planned activities</a:t>
            </a:r>
            <a:r>
              <a:rPr lang="en-US" dirty="0"/>
              <a:t>, such as meetings or media pushes.</a:t>
            </a:r>
          </a:p>
          <a:p>
            <a:pPr algn="l"/>
            <a:r>
              <a:rPr lang="en-US" b="1" dirty="0"/>
              <a:t>Impact evaluation </a:t>
            </a:r>
            <a:r>
              <a:rPr lang="en-US" dirty="0"/>
              <a:t>includes </a:t>
            </a:r>
            <a:r>
              <a:rPr lang="en-US" u="sng" dirty="0"/>
              <a:t>ways of measuring achievement of the actual goals or objectives </a:t>
            </a:r>
            <a:r>
              <a:rPr lang="en-US" dirty="0"/>
              <a:t>of the outreach effort.  These can be social indicators (behavior-based) or environmental indicators.  A </a:t>
            </a:r>
            <a:r>
              <a:rPr lang="en-US" u="sng" dirty="0"/>
              <a:t>social indicator</a:t>
            </a:r>
            <a:r>
              <a:rPr lang="en-US" u="none" dirty="0"/>
              <a:t> </a:t>
            </a:r>
            <a:r>
              <a:rPr lang="en-US" dirty="0"/>
              <a:t>may be how many people actually adopted the behavior being promoted.  An </a:t>
            </a:r>
            <a:r>
              <a:rPr lang="en-US" u="sng" dirty="0"/>
              <a:t>environmental indicator</a:t>
            </a:r>
            <a:r>
              <a:rPr lang="en-US" dirty="0"/>
              <a:t> may be how much the water quality parameter has decreased over the course of the campaign.</a:t>
            </a:r>
          </a:p>
          <a:p>
            <a:r>
              <a:rPr lang="en-US" b="1" dirty="0"/>
              <a:t>Context evaluation</a:t>
            </a:r>
            <a:r>
              <a:rPr lang="en-US" b="0" dirty="0"/>
              <a:t> helps you understand </a:t>
            </a:r>
            <a:r>
              <a:rPr lang="en-US" b="0" u="sng" dirty="0"/>
              <a:t>how the program played out in the community as a whole, how it was perceived, and any economic or political ramifications it may have had</a:t>
            </a:r>
            <a:r>
              <a:rPr lang="en-US" b="0" dirty="0"/>
              <a:t>.  This type of evaluation </a:t>
            </a:r>
            <a:r>
              <a:rPr lang="en-US" b="0" u="sng" dirty="0"/>
              <a:t>may help you figure out what approaches work better than others</a:t>
            </a:r>
            <a:r>
              <a:rPr lang="en-US" b="0" dirty="0"/>
              <a:t>.  For example, was the watershed festival well-attended and did you receive positive feedback about it in the community?</a:t>
            </a:r>
            <a:endParaRPr lang="en-US" b="1" dirty="0"/>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16</a:t>
            </a:fld>
            <a:endParaRPr lang="en-US"/>
          </a:p>
        </p:txBody>
      </p:sp>
    </p:spTree>
    <p:extLst>
      <p:ext uri="{BB962C8B-B14F-4D97-AF65-F5344CB8AC3E}">
        <p14:creationId xmlns:p14="http://schemas.microsoft.com/office/powerpoint/2010/main" val="2992799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use another worksheet to help us think through evaluation approaches throughout the campaign process.</a:t>
            </a:r>
          </a:p>
        </p:txBody>
      </p:sp>
      <p:sp>
        <p:nvSpPr>
          <p:cNvPr id="4" name="Slide Number Placeholder 3"/>
          <p:cNvSpPr>
            <a:spLocks noGrp="1"/>
          </p:cNvSpPr>
          <p:nvPr>
            <p:ph type="sldNum" sz="quarter" idx="5"/>
          </p:nvPr>
        </p:nvSpPr>
        <p:spPr/>
        <p:txBody>
          <a:bodyPr/>
          <a:lstStyle/>
          <a:p>
            <a:fld id="{7E1573F1-F95D-403A-A47C-A1143ABC9F0B}" type="slidenum">
              <a:rPr lang="en-US" smtClean="0"/>
              <a:t>17</a:t>
            </a:fld>
            <a:endParaRPr lang="en-US"/>
          </a:p>
        </p:txBody>
      </p:sp>
    </p:spTree>
    <p:extLst>
      <p:ext uri="{BB962C8B-B14F-4D97-AF65-F5344CB8AC3E}">
        <p14:creationId xmlns:p14="http://schemas.microsoft.com/office/powerpoint/2010/main" val="618691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once a complete campaign strategy has been developed, we need a way to track our implementation status.  We’ve devised a worksheet to help get you started on that too.</a:t>
            </a:r>
          </a:p>
        </p:txBody>
      </p:sp>
      <p:sp>
        <p:nvSpPr>
          <p:cNvPr id="4" name="Slide Number Placeholder 3"/>
          <p:cNvSpPr>
            <a:spLocks noGrp="1"/>
          </p:cNvSpPr>
          <p:nvPr>
            <p:ph type="sldNum" sz="quarter" idx="5"/>
          </p:nvPr>
        </p:nvSpPr>
        <p:spPr/>
        <p:txBody>
          <a:bodyPr/>
          <a:lstStyle/>
          <a:p>
            <a:fld id="{7E1573F1-F95D-403A-A47C-A1143ABC9F0B}" type="slidenum">
              <a:rPr lang="en-US" smtClean="0"/>
              <a:t>18</a:t>
            </a:fld>
            <a:endParaRPr lang="en-US"/>
          </a:p>
        </p:txBody>
      </p:sp>
    </p:spTree>
    <p:extLst>
      <p:ext uri="{BB962C8B-B14F-4D97-AF65-F5344CB8AC3E}">
        <p14:creationId xmlns:p14="http://schemas.microsoft.com/office/powerpoint/2010/main" val="1076535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This overview is intended to help you see the bigger picture of the Outreach Campaign process.  We’ve mentioned a lot of worksheets, so this slide will hopefully help you make sense of them.</a:t>
            </a:r>
          </a:p>
          <a:p>
            <a:endParaRPr lang="en-US" b="0" dirty="0"/>
          </a:p>
          <a:p>
            <a:r>
              <a:rPr lang="en-US" b="0" dirty="0"/>
              <a:t>An Overview Worksheet summarizes the entire process from Step 1 through 6.</a:t>
            </a:r>
          </a:p>
          <a:p>
            <a:endParaRPr lang="en-US" b="0" dirty="0"/>
          </a:p>
          <a:p>
            <a:r>
              <a:rPr lang="en-US" b="0" dirty="0"/>
              <a:t>In Step 1, we focus on the overarching forces, goals, and objectives, and begin to list potential behaviors that could be used to accomplish the objectives.</a:t>
            </a:r>
          </a:p>
          <a:p>
            <a:endParaRPr lang="en-US" b="0" dirty="0"/>
          </a:p>
          <a:p>
            <a:r>
              <a:rPr lang="en-US" b="0" dirty="0"/>
              <a:t>For Step 2, there are 3 spreadsheets to help you walk through 1) selecting and 2) describing the target audience, and 3) identifying barriers to communicating the message.  Once we are more familiar with the target audience, we will select which behaviors can best accomplish our objectives.</a:t>
            </a:r>
          </a:p>
          <a:p>
            <a:endParaRPr lang="en-US" b="0" dirty="0"/>
          </a:p>
          <a:p>
            <a:r>
              <a:rPr lang="en-US" b="0" dirty="0"/>
              <a:t>In Step 3, we will work through the Message Box worksheet.</a:t>
            </a:r>
          </a:p>
          <a:p>
            <a:endParaRPr lang="en-US" b="0" dirty="0"/>
          </a:p>
          <a:p>
            <a:r>
              <a:rPr lang="en-US" b="0" dirty="0"/>
              <a:t>For Steps 4-5, we have a checklist to think through Format and Distribution considerations and select the best approach.</a:t>
            </a:r>
          </a:p>
          <a:p>
            <a:endParaRPr lang="en-US" b="0" dirty="0"/>
          </a:p>
          <a:p>
            <a:r>
              <a:rPr lang="en-US" b="0" dirty="0"/>
              <a:t>For Step 6, we have created a form to list out your evaluation strategies.</a:t>
            </a:r>
          </a:p>
          <a:p>
            <a:endParaRPr lang="en-US" b="0" dirty="0"/>
          </a:p>
          <a:p>
            <a:r>
              <a:rPr lang="en-US" b="0" dirty="0"/>
              <a:t>And finally, once the full plan is completed, you can develop an operating plan to keep track of the everything.</a:t>
            </a:r>
          </a:p>
        </p:txBody>
      </p:sp>
      <p:sp>
        <p:nvSpPr>
          <p:cNvPr id="4" name="Slide Number Placeholder 3"/>
          <p:cNvSpPr>
            <a:spLocks noGrp="1"/>
          </p:cNvSpPr>
          <p:nvPr>
            <p:ph type="sldNum" sz="quarter" idx="5"/>
          </p:nvPr>
        </p:nvSpPr>
        <p:spPr/>
        <p:txBody>
          <a:bodyPr/>
          <a:lstStyle/>
          <a:p>
            <a:fld id="{7E1573F1-F95D-403A-A47C-A1143ABC9F0B}" type="slidenum">
              <a:rPr lang="en-US" smtClean="0"/>
              <a:t>19</a:t>
            </a:fld>
            <a:endParaRPr lang="en-US"/>
          </a:p>
        </p:txBody>
      </p:sp>
    </p:spTree>
    <p:extLst>
      <p:ext uri="{BB962C8B-B14F-4D97-AF65-F5344CB8AC3E}">
        <p14:creationId xmlns:p14="http://schemas.microsoft.com/office/powerpoint/2010/main" val="1319641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watershed outreach so important?  </a:t>
            </a:r>
          </a:p>
          <a:p>
            <a:endParaRPr lang="en-US" dirty="0"/>
          </a:p>
          <a:p>
            <a:r>
              <a:rPr lang="en-US" dirty="0"/>
              <a:t>CLICK - Well, first how many people (outside of work) do you know that can tell you </a:t>
            </a:r>
            <a:r>
              <a:rPr lang="en-US" b="1" dirty="0"/>
              <a:t>what a watershed is</a:t>
            </a:r>
            <a:r>
              <a:rPr lang="en-US" dirty="0"/>
              <a:t>?!?</a:t>
            </a:r>
          </a:p>
          <a:p>
            <a:endParaRPr lang="en-US" dirty="0"/>
          </a:p>
          <a:p>
            <a:r>
              <a:rPr lang="en-US" dirty="0"/>
              <a:t>CLICK – How many people realize that </a:t>
            </a:r>
            <a:r>
              <a:rPr lang="en-US" b="1" dirty="0"/>
              <a:t>city storm sewers drain straight to waterbodies</a:t>
            </a:r>
            <a:r>
              <a:rPr lang="en-US" dirty="0"/>
              <a:t>?</a:t>
            </a:r>
          </a:p>
          <a:p>
            <a:endParaRPr lang="en-US" dirty="0"/>
          </a:p>
          <a:p>
            <a:r>
              <a:rPr lang="en-US" dirty="0"/>
              <a:t>CLICK – How about </a:t>
            </a:r>
            <a:r>
              <a:rPr lang="en-US" b="1" dirty="0"/>
              <a:t>lawn fertilizer runoff </a:t>
            </a:r>
            <a:r>
              <a:rPr lang="en-US" dirty="0"/>
              <a:t>and its impacts to receiving waters?</a:t>
            </a:r>
          </a:p>
          <a:p>
            <a:endParaRPr lang="en-US" dirty="0"/>
          </a:p>
          <a:p>
            <a:r>
              <a:rPr lang="en-US" dirty="0"/>
              <a:t>CLICK - How many people know that </a:t>
            </a:r>
            <a:r>
              <a:rPr lang="en-US" b="1" dirty="0"/>
              <a:t>septic systems </a:t>
            </a:r>
            <a:r>
              <a:rPr lang="en-US" dirty="0"/>
              <a:t>can pollute our creeks and streams if they aren’t maintained?</a:t>
            </a:r>
          </a:p>
          <a:p>
            <a:endParaRPr lang="en-US" dirty="0"/>
          </a:p>
          <a:p>
            <a:r>
              <a:rPr lang="en-US" dirty="0"/>
              <a:t>CLICK – How about the importance of </a:t>
            </a:r>
            <a:r>
              <a:rPr lang="en-US" b="1" dirty="0"/>
              <a:t>vegetated buffer zones </a:t>
            </a:r>
            <a:r>
              <a:rPr lang="en-US" dirty="0"/>
              <a:t>along creeks?</a:t>
            </a:r>
          </a:p>
          <a:p>
            <a:endParaRPr lang="en-US" dirty="0"/>
          </a:p>
          <a:p>
            <a:r>
              <a:rPr lang="en-US" dirty="0"/>
              <a:t>CLICK – And, what about just the basics of where their </a:t>
            </a:r>
            <a:r>
              <a:rPr lang="en-US" b="1" dirty="0"/>
              <a:t>household water comes from and where it goes after they use it</a:t>
            </a:r>
            <a:r>
              <a:rPr lang="en-US" dirty="0"/>
              <a:t>?</a:t>
            </a:r>
          </a:p>
          <a:p>
            <a:endParaRPr lang="en-US" dirty="0"/>
          </a:p>
          <a:p>
            <a:r>
              <a:rPr lang="en-US" dirty="0"/>
              <a:t>So, there’s plenty of outreach work for us to do!</a:t>
            </a:r>
          </a:p>
        </p:txBody>
      </p:sp>
      <p:sp>
        <p:nvSpPr>
          <p:cNvPr id="4" name="Slide Number Placeholder 3"/>
          <p:cNvSpPr>
            <a:spLocks noGrp="1"/>
          </p:cNvSpPr>
          <p:nvPr>
            <p:ph type="sldNum" sz="quarter" idx="5"/>
          </p:nvPr>
        </p:nvSpPr>
        <p:spPr/>
        <p:txBody>
          <a:bodyPr/>
          <a:lstStyle/>
          <a:p>
            <a:fld id="{7E1573F1-F95D-403A-A47C-A1143ABC9F0B}" type="slidenum">
              <a:rPr lang="en-US" smtClean="0"/>
              <a:t>2</a:t>
            </a:fld>
            <a:endParaRPr lang="en-US"/>
          </a:p>
        </p:txBody>
      </p:sp>
    </p:spTree>
    <p:extLst>
      <p:ext uri="{BB962C8B-B14F-4D97-AF65-F5344CB8AC3E}">
        <p14:creationId xmlns:p14="http://schemas.microsoft.com/office/powerpoint/2010/main" val="3888520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20</a:t>
            </a:fld>
            <a:endParaRPr lang="en-US"/>
          </a:p>
        </p:txBody>
      </p:sp>
    </p:spTree>
    <p:extLst>
      <p:ext uri="{BB962C8B-B14F-4D97-AF65-F5344CB8AC3E}">
        <p14:creationId xmlns:p14="http://schemas.microsoft.com/office/powerpoint/2010/main" val="377709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communications, it’s important to link a cause to an effect that people care about. </a:t>
            </a:r>
          </a:p>
          <a:p>
            <a:endParaRPr lang="en-US" dirty="0"/>
          </a:p>
          <a:p>
            <a:r>
              <a:rPr lang="en-US" dirty="0"/>
              <a:t>A Kentucky water education campaign from the 90’s attempted to teach people about the impacts of runoff pollution through the slogan, “If it’s on the ground, it’s in your water.”  </a:t>
            </a:r>
          </a:p>
          <a:p>
            <a:endParaRPr lang="en-US" dirty="0"/>
          </a:p>
          <a:p>
            <a:r>
              <a:rPr lang="en-US" dirty="0"/>
              <a:t>It was hoped that this catchphrase would help people make the direct connection between pollution, rainfall, and their water quality (and it didn’t necessitate full comprehension of the watershed concept).</a:t>
            </a:r>
          </a:p>
        </p:txBody>
      </p:sp>
      <p:sp>
        <p:nvSpPr>
          <p:cNvPr id="4" name="Slide Number Placeholder 3"/>
          <p:cNvSpPr>
            <a:spLocks noGrp="1"/>
          </p:cNvSpPr>
          <p:nvPr>
            <p:ph type="sldNum" sz="quarter" idx="5"/>
          </p:nvPr>
        </p:nvSpPr>
        <p:spPr/>
        <p:txBody>
          <a:bodyPr/>
          <a:lstStyle/>
          <a:p>
            <a:fld id="{7E1573F1-F95D-403A-A47C-A1143ABC9F0B}" type="slidenum">
              <a:rPr lang="en-US" smtClean="0"/>
              <a:t>3</a:t>
            </a:fld>
            <a:endParaRPr lang="en-US"/>
          </a:p>
        </p:txBody>
      </p:sp>
    </p:spTree>
    <p:extLst>
      <p:ext uri="{BB962C8B-B14F-4D97-AF65-F5344CB8AC3E}">
        <p14:creationId xmlns:p14="http://schemas.microsoft.com/office/powerpoint/2010/main" val="229338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help people understand the cause and effect, how do we motivate people to act?</a:t>
            </a:r>
          </a:p>
          <a:p>
            <a:endParaRPr lang="en-US" dirty="0"/>
          </a:p>
          <a:p>
            <a:r>
              <a:rPr lang="en-US" dirty="0"/>
              <a:t>CLICK - To do this, we need to create a </a:t>
            </a:r>
            <a:r>
              <a:rPr lang="en-US" u="sng" dirty="0"/>
              <a:t>targeted message </a:t>
            </a:r>
            <a:r>
              <a:rPr lang="en-US" dirty="0"/>
              <a:t>to a </a:t>
            </a:r>
            <a:r>
              <a:rPr lang="en-US" u="sng" dirty="0"/>
              <a:t>specific audience </a:t>
            </a:r>
            <a:r>
              <a:rPr lang="en-US" dirty="0"/>
              <a:t>in a way that prompts them to respond.  This takes some careful research and thought.</a:t>
            </a:r>
          </a:p>
          <a:p>
            <a:endParaRPr lang="en-US" dirty="0"/>
          </a:p>
          <a:p>
            <a:r>
              <a:rPr lang="en-US" b="1" dirty="0"/>
              <a:t>In this module, we will be discussing HOW to effectively reach out to people and motivate them, including:</a:t>
            </a:r>
          </a:p>
          <a:p>
            <a:pPr marL="171450" indent="-171450">
              <a:buFontTx/>
              <a:buChar char="-"/>
            </a:pPr>
            <a:r>
              <a:rPr lang="en-US" b="1" dirty="0"/>
              <a:t>ways to understand who your audience is</a:t>
            </a:r>
          </a:p>
          <a:p>
            <a:pPr marL="171450" indent="-171450">
              <a:buFontTx/>
              <a:buChar char="-"/>
            </a:pPr>
            <a:r>
              <a:rPr lang="en-US" b="1" dirty="0"/>
              <a:t>how to create messages that are meaningful to them, and </a:t>
            </a:r>
          </a:p>
          <a:p>
            <a:pPr marL="171450" indent="-171450">
              <a:buFontTx/>
              <a:buChar char="-"/>
            </a:pPr>
            <a:r>
              <a:rPr lang="en-US" b="1" dirty="0"/>
              <a:t>ways to communicate that message which, hopefully, prompt behaviors that help reduce water pollution.</a:t>
            </a:r>
          </a:p>
          <a:p>
            <a:endParaRPr lang="en-US" dirty="0"/>
          </a:p>
          <a:p>
            <a:r>
              <a:rPr lang="en-US" dirty="0"/>
              <a:t>The USEPA’s Getting in Step guide on conducting watershed outreach campaigns is an invaluable reference for these efforts and we will be walking through its main points in this presentation.  As you work through these concepts in your own work, you are encouraged to refer to this document for more thorough guidance.</a:t>
            </a:r>
          </a:p>
          <a:p>
            <a:endParaRPr lang="en-US" dirty="0"/>
          </a:p>
          <a:p>
            <a:r>
              <a:rPr lang="en-US" dirty="0"/>
              <a:t>There are also a slew of other resources on this topic, some of which we will also be touching on today and some of which will be listed in the supplemental resources for Module 6.</a:t>
            </a:r>
          </a:p>
        </p:txBody>
      </p:sp>
      <p:sp>
        <p:nvSpPr>
          <p:cNvPr id="4" name="Slide Number Placeholder 3"/>
          <p:cNvSpPr>
            <a:spLocks noGrp="1"/>
          </p:cNvSpPr>
          <p:nvPr>
            <p:ph type="sldNum" sz="quarter" idx="5"/>
          </p:nvPr>
        </p:nvSpPr>
        <p:spPr/>
        <p:txBody>
          <a:bodyPr/>
          <a:lstStyle/>
          <a:p>
            <a:fld id="{7E1573F1-F95D-403A-A47C-A1143ABC9F0B}" type="slidenum">
              <a:rPr lang="en-US" smtClean="0"/>
              <a:t>4</a:t>
            </a:fld>
            <a:endParaRPr lang="en-US"/>
          </a:p>
        </p:txBody>
      </p:sp>
    </p:spTree>
    <p:extLst>
      <p:ext uri="{BB962C8B-B14F-4D97-AF65-F5344CB8AC3E}">
        <p14:creationId xmlns:p14="http://schemas.microsoft.com/office/powerpoint/2010/main" val="4149646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pPr marL="157169" indent="0" algn="l">
              <a:lnSpc>
                <a:spcPct val="107000"/>
              </a:lnSpc>
              <a:spcBef>
                <a:spcPts val="0"/>
              </a:spcBef>
              <a:buFont typeface="+mj-l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EPA guide divides the outreach campaign process into 6 main steps, each of which builds on the previous step.  </a:t>
            </a:r>
          </a:p>
          <a:p>
            <a:pPr marL="157169" indent="0" algn="l">
              <a:lnSpc>
                <a:spcPct val="107000"/>
              </a:lnSpc>
              <a:spcBef>
                <a:spcPts val="0"/>
              </a:spcBef>
              <a:buFont typeface="+mj-l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00069" indent="-342900" algn="l">
              <a:lnSpc>
                <a:spcPct val="107000"/>
              </a:lnSpc>
              <a:spcBef>
                <a:spcPts val="0"/>
              </a:spcBef>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Define the driving forces, goals, and objectives</a:t>
            </a:r>
          </a:p>
          <a:p>
            <a:pPr marL="500069" indent="-342900" algn="l">
              <a:lnSpc>
                <a:spcPct val="107000"/>
              </a:lnSpc>
              <a:spcBef>
                <a:spcPts val="0"/>
              </a:spcBef>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Identify and analyze the target audience</a:t>
            </a:r>
          </a:p>
          <a:p>
            <a:pPr marL="1071571" lvl="1" indent="-457200" algn="l">
              <a:lnSpc>
                <a:spcPct val="107000"/>
              </a:lnSpc>
              <a:spcBef>
                <a:spcPts val="0"/>
              </a:spcBef>
              <a:buFont typeface="Wingdings" panose="05000000000000000000" pitchFamily="2" charset="2"/>
              <a:buChar char="Ø"/>
            </a:pPr>
            <a:r>
              <a:rPr lang="en-US" sz="2800" dirty="0">
                <a:effectLst/>
                <a:latin typeface="Calibri" panose="020F0502020204030204" pitchFamily="34" charset="0"/>
                <a:ea typeface="Calibri" panose="020F0502020204030204" pitchFamily="34" charset="0"/>
                <a:cs typeface="Times New Roman" panose="02020603050405020304" pitchFamily="18" charset="0"/>
              </a:rPr>
              <a:t>Social Marketing and behavior change tools</a:t>
            </a:r>
          </a:p>
          <a:p>
            <a:pPr marL="500069" indent="-342900" algn="l">
              <a:lnSpc>
                <a:spcPct val="107000"/>
              </a:lnSpc>
              <a:spcBef>
                <a:spcPts val="0"/>
              </a:spcBef>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Create the message</a:t>
            </a:r>
          </a:p>
          <a:p>
            <a:pPr marL="1071571" lvl="1" indent="-457200" algn="l">
              <a:lnSpc>
                <a:spcPct val="107000"/>
              </a:lnSpc>
              <a:spcBef>
                <a:spcPts val="0"/>
              </a:spcBef>
              <a:buFont typeface="Wingdings" panose="05000000000000000000" pitchFamily="2" charset="2"/>
              <a:buChar char="Ø"/>
            </a:pPr>
            <a:r>
              <a:rPr lang="en-US" sz="2800" dirty="0">
                <a:effectLst/>
                <a:latin typeface="Calibri" panose="020F0502020204030204" pitchFamily="34" charset="0"/>
                <a:ea typeface="Calibri" panose="020F0502020204030204" pitchFamily="34" charset="0"/>
                <a:cs typeface="Times New Roman" panose="02020603050405020304" pitchFamily="18" charset="0"/>
              </a:rPr>
              <a:t>Behavior Change Matrix</a:t>
            </a:r>
          </a:p>
          <a:p>
            <a:pPr marL="500069" indent="-342900" algn="l">
              <a:lnSpc>
                <a:spcPct val="107000"/>
              </a:lnSpc>
              <a:spcBef>
                <a:spcPts val="0"/>
              </a:spcBef>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Package the message(evaluating when and how to use different media)</a:t>
            </a:r>
          </a:p>
          <a:p>
            <a:pPr marL="500069" indent="-342900" algn="l">
              <a:lnSpc>
                <a:spcPct val="107000"/>
              </a:lnSpc>
              <a:spcBef>
                <a:spcPts val="0"/>
              </a:spcBef>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Distribute the message </a:t>
            </a:r>
          </a:p>
          <a:p>
            <a:pPr marL="500069" indent="-342900" algn="l">
              <a:lnSpc>
                <a:spcPct val="107000"/>
              </a:lnSpc>
              <a:spcBef>
                <a:spcPts val="0"/>
              </a:spcBef>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Evaluate the outreach campaign for its effectiveness at achieving your goals</a:t>
            </a:r>
          </a:p>
          <a:p>
            <a:pPr marL="157169" indent="0" algn="l">
              <a:lnSpc>
                <a:spcPct val="107000"/>
              </a:lnSpc>
              <a:spcBef>
                <a:spcPts val="0"/>
              </a:spcBef>
              <a:buFont typeface="+mj-lt"/>
              <a:buNone/>
            </a:pPr>
            <a:endParaRPr lang="en-US" sz="2800" dirty="0">
              <a:effectLst/>
              <a:latin typeface="Calibri" panose="020F0502020204030204" pitchFamily="34" charset="0"/>
              <a:cs typeface="Times New Roman" panose="02020603050405020304" pitchFamily="18" charset="0"/>
            </a:endParaRPr>
          </a:p>
          <a:p>
            <a:pPr marL="157169" marR="0" lvl="0" indent="0" algn="l" defTabSz="914400" rtl="0" eaLnBrk="1" fontAlgn="auto" latinLnBrk="0" hangingPunct="1">
              <a:lnSpc>
                <a:spcPct val="107000"/>
              </a:lnSpc>
              <a:spcBef>
                <a:spcPts val="0"/>
              </a:spcBef>
              <a:spcAft>
                <a:spcPts val="0"/>
              </a:spcAft>
              <a:buClrTx/>
              <a:buSzTx/>
              <a:buFont typeface="+mj-lt"/>
              <a:buNone/>
              <a:tabLst/>
              <a:defRPr/>
            </a:pPr>
            <a:r>
              <a:rPr lang="en-US" sz="2800" dirty="0">
                <a:effectLst/>
                <a:latin typeface="Calibri" panose="020F0502020204030204" pitchFamily="34" charset="0"/>
                <a:ea typeface="Calibri" panose="020F0502020204030204" pitchFamily="34" charset="0"/>
                <a:cs typeface="Times New Roman" panose="02020603050405020304" pitchFamily="18" charset="0"/>
              </a:rPr>
              <a:t>We are going to go through each of these steps briefly during this overview presentation and then individually in subsequent sessions.</a:t>
            </a:r>
          </a:p>
          <a:p>
            <a:pPr marL="157169" indent="0" algn="l">
              <a:lnSpc>
                <a:spcPct val="107000"/>
              </a:lnSpc>
              <a:spcBef>
                <a:spcPts val="0"/>
              </a:spcBef>
              <a:buFont typeface="+mj-lt"/>
              <a:buNone/>
            </a:pPr>
            <a:endParaRPr lang="en-US" sz="2800" dirty="0"/>
          </a:p>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5</a:t>
            </a:fld>
            <a:endParaRPr lang="en-US"/>
          </a:p>
        </p:txBody>
      </p:sp>
    </p:spTree>
    <p:extLst>
      <p:ext uri="{BB962C8B-B14F-4D97-AF65-F5344CB8AC3E}">
        <p14:creationId xmlns:p14="http://schemas.microsoft.com/office/powerpoint/2010/main" val="217278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To conduct your outreach campaign, a plan is needed—just as a map or driving directions are needed when you set out on a road trip.</a:t>
            </a:r>
          </a:p>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6</a:t>
            </a:fld>
            <a:endParaRPr lang="en-US"/>
          </a:p>
        </p:txBody>
      </p:sp>
    </p:spTree>
    <p:extLst>
      <p:ext uri="{BB962C8B-B14F-4D97-AF65-F5344CB8AC3E}">
        <p14:creationId xmlns:p14="http://schemas.microsoft.com/office/powerpoint/2010/main" val="360087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First, let’s decide where we are going!  This includes our driving forces, goals and objectives.</a:t>
            </a:r>
          </a:p>
          <a:p>
            <a:endParaRPr lang="en-US" b="1" dirty="0">
              <a:solidFill>
                <a:schemeClr val="accent2">
                  <a:lumMod val="60000"/>
                  <a:lumOff val="40000"/>
                </a:schemeClr>
              </a:solidFill>
            </a:endParaRPr>
          </a:p>
          <a:p>
            <a:r>
              <a:rPr lang="en-US" b="1" dirty="0">
                <a:solidFill>
                  <a:schemeClr val="accent2">
                    <a:lumMod val="60000"/>
                    <a:lumOff val="40000"/>
                  </a:schemeClr>
                </a:solidFill>
              </a:rPr>
              <a:t>Driving Force: </a:t>
            </a:r>
            <a:r>
              <a:rPr lang="en-US" dirty="0"/>
              <a:t>Why are we thinking about doing this?</a:t>
            </a:r>
          </a:p>
          <a:p>
            <a:r>
              <a:rPr lang="en-US" dirty="0"/>
              <a:t>By identifying the forces that are driving the need for the campaign, you can better determine an overall scope for the campaign and focus it on what needs to be done. The driving force often centers around a specific issue.  </a:t>
            </a:r>
          </a:p>
          <a:p>
            <a:r>
              <a:rPr lang="en-US" sz="2400" u="sng" dirty="0"/>
              <a:t>Examples of driving forces for watershed campaigns may include</a:t>
            </a:r>
            <a:r>
              <a:rPr lang="en-US" sz="2400" dirty="0"/>
              <a:t> public concerns such as health risks or flooding, land use change concerns, and regulations.</a:t>
            </a:r>
          </a:p>
          <a:p>
            <a:pPr marL="971550" lvl="1" indent="-514350">
              <a:lnSpc>
                <a:spcPct val="107000"/>
              </a:lnSpc>
              <a:spcBef>
                <a:spcPts val="0"/>
              </a:spcBef>
            </a:pPr>
            <a:endParaRPr lang="en-US" b="1" dirty="0">
              <a:solidFill>
                <a:schemeClr val="accent2">
                  <a:lumMod val="60000"/>
                  <a:lumOff val="40000"/>
                </a:schemeClr>
              </a:solidFill>
            </a:endParaRPr>
          </a:p>
          <a:p>
            <a:pPr marL="514350" lvl="0" indent="-514350">
              <a:lnSpc>
                <a:spcPct val="107000"/>
              </a:lnSpc>
              <a:spcBef>
                <a:spcPts val="0"/>
              </a:spcBef>
            </a:pPr>
            <a:r>
              <a:rPr lang="en-US" b="1" dirty="0">
                <a:solidFill>
                  <a:schemeClr val="accent2">
                    <a:lumMod val="60000"/>
                    <a:lumOff val="40000"/>
                  </a:schemeClr>
                </a:solidFill>
              </a:rPr>
              <a:t>Goal: </a:t>
            </a:r>
            <a:r>
              <a:rPr lang="en-US" dirty="0"/>
              <a:t>General statements that express the broad focus of your effort.  Make sure that your goal links back to the driving force behind it.</a:t>
            </a:r>
          </a:p>
          <a:p>
            <a:pPr marL="514350" lvl="0" indent="-514350">
              <a:lnSpc>
                <a:spcPct val="107000"/>
              </a:lnSpc>
              <a:spcBef>
                <a:spcPts val="0"/>
              </a:spcBef>
            </a:pPr>
            <a:r>
              <a:rPr lang="en-US" sz="2400" u="sng" dirty="0"/>
              <a:t>Examples of goals could be</a:t>
            </a:r>
            <a:r>
              <a:rPr lang="en-US" sz="2400" dirty="0"/>
              <a:t>: Recreational use attainment, Fish population increases, Decreased flooding, Reduced property loss due to erosion</a:t>
            </a:r>
          </a:p>
          <a:p>
            <a:pPr marL="971550" lvl="1" indent="-514350">
              <a:lnSpc>
                <a:spcPct val="107000"/>
              </a:lnSpc>
              <a:spcBef>
                <a:spcPts val="0"/>
              </a:spcBef>
            </a:pPr>
            <a:endParaRPr lang="en-US" sz="2400" b="1" dirty="0">
              <a:solidFill>
                <a:schemeClr val="accent2">
                  <a:lumMod val="60000"/>
                  <a:lumOff val="40000"/>
                </a:schemeClr>
              </a:solidFill>
            </a:endParaRPr>
          </a:p>
          <a:p>
            <a:pPr marL="514350" lvl="0" indent="-514350">
              <a:lnSpc>
                <a:spcPct val="107000"/>
              </a:lnSpc>
              <a:spcBef>
                <a:spcPts val="0"/>
              </a:spcBef>
            </a:pPr>
            <a:r>
              <a:rPr lang="en-US" b="1" dirty="0">
                <a:solidFill>
                  <a:schemeClr val="accent2">
                    <a:lumMod val="60000"/>
                    <a:lumOff val="40000"/>
                  </a:schemeClr>
                </a:solidFill>
              </a:rPr>
              <a:t>Objectives:</a:t>
            </a:r>
            <a:r>
              <a:rPr lang="en-US" b="1" dirty="0"/>
              <a:t> </a:t>
            </a:r>
            <a:r>
              <a:rPr lang="en-US" b="0" dirty="0"/>
              <a:t>These are specific actions that are aimed to help achieve the stated goal or goals.  You’ll probably develop several objectives for each goal you’re trying to achieve.</a:t>
            </a:r>
            <a:endParaRPr lang="en-US" b="1" dirty="0"/>
          </a:p>
          <a:p>
            <a:pPr marL="514350" lvl="0" indent="-514350">
              <a:lnSpc>
                <a:spcPct val="107000"/>
              </a:lnSpc>
              <a:spcBef>
                <a:spcPts val="0"/>
              </a:spcBef>
            </a:pPr>
            <a:r>
              <a:rPr lang="en-US" b="0" dirty="0"/>
              <a:t>The objectives you develop should be </a:t>
            </a:r>
            <a:r>
              <a:rPr lang="en-US" sz="2400" b="1" dirty="0"/>
              <a:t>S</a:t>
            </a:r>
            <a:r>
              <a:rPr lang="en-US" sz="2400" dirty="0"/>
              <a:t>pecific, </a:t>
            </a:r>
            <a:r>
              <a:rPr lang="en-US" sz="2400" b="1" dirty="0"/>
              <a:t>M</a:t>
            </a:r>
            <a:r>
              <a:rPr lang="en-US" sz="2400" dirty="0"/>
              <a:t>easurable, </a:t>
            </a:r>
            <a:r>
              <a:rPr lang="en-US" sz="2400" b="1" dirty="0"/>
              <a:t>A</a:t>
            </a:r>
            <a:r>
              <a:rPr lang="en-US" sz="2400" dirty="0"/>
              <a:t>chievable, </a:t>
            </a:r>
            <a:r>
              <a:rPr lang="en-US" sz="2400" b="1" dirty="0"/>
              <a:t>R</a:t>
            </a:r>
            <a:r>
              <a:rPr lang="en-US" sz="2400" dirty="0"/>
              <a:t>elevant, </a:t>
            </a:r>
            <a:r>
              <a:rPr lang="en-US" sz="2400" b="1" dirty="0"/>
              <a:t>T</a:t>
            </a:r>
            <a:r>
              <a:rPr lang="en-US" sz="2400" dirty="0"/>
              <a:t>ime-focused (</a:t>
            </a:r>
            <a:r>
              <a:rPr lang="en-US" sz="2400" b="1" dirty="0"/>
              <a:t>SMART</a:t>
            </a:r>
            <a:r>
              <a:rPr lang="en-US" sz="2400" dirty="0"/>
              <a:t>).</a:t>
            </a:r>
          </a:p>
          <a:p>
            <a:pPr marL="514350" lvl="0" indent="-514350">
              <a:lnSpc>
                <a:spcPct val="107000"/>
              </a:lnSpc>
              <a:spcBef>
                <a:spcPts val="0"/>
              </a:spcBef>
            </a:pPr>
            <a:r>
              <a:rPr lang="en-US" sz="2400" dirty="0"/>
              <a:t>Consider if your objectives are </a:t>
            </a:r>
            <a:r>
              <a:rPr lang="en-US" sz="2000" dirty="0"/>
              <a:t>meant to create awareness, provide information or encourage action among your targeted audience.</a:t>
            </a:r>
          </a:p>
          <a:p>
            <a:pPr marL="1271579" lvl="2" indent="-514350">
              <a:lnSpc>
                <a:spcPct val="107000"/>
              </a:lnSpc>
              <a:spcBef>
                <a:spcPts val="0"/>
              </a:spcBef>
            </a:pPr>
            <a:r>
              <a:rPr lang="en-US" sz="2000" dirty="0"/>
              <a:t>How many people do you want to reach? Over what time frame? </a:t>
            </a:r>
          </a:p>
          <a:p>
            <a:pPr marL="1271579" lvl="2" indent="-514350">
              <a:lnSpc>
                <a:spcPct val="107000"/>
              </a:lnSpc>
              <a:spcBef>
                <a:spcPts val="0"/>
              </a:spcBef>
            </a:pPr>
            <a:r>
              <a:rPr lang="en-US" sz="2000" dirty="0"/>
              <a:t>Think about how you will measure success.</a:t>
            </a:r>
          </a:p>
          <a:p>
            <a:pPr marL="357179" lvl="0" indent="-514350">
              <a:lnSpc>
                <a:spcPct val="107000"/>
              </a:lnSpc>
              <a:spcBef>
                <a:spcPts val="0"/>
              </a:spcBef>
            </a:pPr>
            <a:r>
              <a:rPr lang="en-US" sz="2000" dirty="0"/>
              <a:t>The more specific you can be, the easier it will be to develop related tasks or action items.</a:t>
            </a:r>
          </a:p>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7</a:t>
            </a:fld>
            <a:endParaRPr lang="en-US"/>
          </a:p>
        </p:txBody>
      </p:sp>
    </p:spTree>
    <p:extLst>
      <p:ext uri="{BB962C8B-B14F-4D97-AF65-F5344CB8AC3E}">
        <p14:creationId xmlns:p14="http://schemas.microsoft.com/office/powerpoint/2010/main" val="18991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 we work through the Module 6 presentation, you will be working through a series of worksheets to help you develop an outreach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will talk more about forces, goals, and objectives in the next presentation today.</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8</a:t>
            </a:fld>
            <a:endParaRPr lang="en-US"/>
          </a:p>
        </p:txBody>
      </p:sp>
    </p:spTree>
    <p:extLst>
      <p:ext uri="{BB962C8B-B14F-4D97-AF65-F5344CB8AC3E}">
        <p14:creationId xmlns:p14="http://schemas.microsoft.com/office/powerpoint/2010/main" val="3847289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need to figure out who we want to reach with our campaign to help achieve our goals.  Let’s talk about developing a targeted audience.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Generalized outreach and education among a broad audience can help raise awareness about a water resource, but it is unlikely to result in real changes.  It should only serve as a first step in the process.</a:t>
            </a:r>
          </a:p>
          <a:p>
            <a:endParaRPr lang="en-US" dirty="0"/>
          </a:p>
          <a:p>
            <a:r>
              <a:rPr lang="en-US" dirty="0"/>
              <a:t>You will always want to break down the target audience into the smallest, most specific segments possible and tailor your message in a way that resonates with each segment.</a:t>
            </a:r>
          </a:p>
          <a:p>
            <a:endParaRPr lang="en-US" dirty="0"/>
          </a:p>
          <a:p>
            <a:r>
              <a:rPr lang="en-US" dirty="0"/>
              <a:t>In this way, you are similar to a salesperson who is trying to convince your specific audience to buy into attitudes or behaviors that will help satisfy their needs as well as yours. </a:t>
            </a:r>
            <a:r>
              <a:rPr lang="en-US" b="1" dirty="0"/>
              <a:t>Think about what’s in it for them?  By figuring out what is important to the targeted audience, you can craft a message that is most effective.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 target audience for increasing streamside vegetation buffers may require identifying property owners along the stream corridor.  Neighborhood associations can help promote the need if they are bought into the benefits that it can provide.  And, another audience may be local officials who can develop and implement buffer ordinances to help satisfy water quality regulations or community livability goals.</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9</a:t>
            </a:fld>
            <a:endParaRPr lang="en-US"/>
          </a:p>
        </p:txBody>
      </p:sp>
    </p:spTree>
    <p:extLst>
      <p:ext uri="{BB962C8B-B14F-4D97-AF65-F5344CB8AC3E}">
        <p14:creationId xmlns:p14="http://schemas.microsoft.com/office/powerpoint/2010/main" val="3962507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4" name="Picture 10" descr="River 3D: catchment River 3D: catchment symbol,vector,illustration,diagram,template,base,ecosystem,aquatic,freshwater,marine,mountains river,streams,creeks,springs,water,table"/>
          <p:cNvPicPr>
            <a:picLocks noChangeAspect="1" noChangeArrowheads="1"/>
          </p:cNvPicPr>
          <p:nvPr userDrawn="1"/>
        </p:nvPicPr>
        <p:blipFill>
          <a:blip r:embed="rId2">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85800" y="1966823"/>
            <a:ext cx="7772400" cy="3750183"/>
          </a:xfrm>
          <a:prstGeom prst="rect">
            <a:avLst/>
          </a:prstGeom>
          <a:noFill/>
          <a:effectLst>
            <a:outerShdw blurRad="50800" dist="50800" dir="5400000" algn="ctr" rotWithShape="0">
              <a:schemeClr val="bg1"/>
            </a:outerShdw>
          </a:effectLst>
        </p:spPr>
      </p:pic>
      <p:sp>
        <p:nvSpPr>
          <p:cNvPr id="2" name="Title 1"/>
          <p:cNvSpPr>
            <a:spLocks noGrp="1"/>
          </p:cNvSpPr>
          <p:nvPr>
            <p:ph type="ctrTitle"/>
          </p:nvPr>
        </p:nvSpPr>
        <p:spPr>
          <a:xfrm>
            <a:off x="685800" y="2865442"/>
            <a:ext cx="7772400" cy="1470025"/>
          </a:xfrm>
        </p:spPr>
        <p:txBody>
          <a:bodyPr>
            <a:normAutofit/>
          </a:bodyPr>
          <a:lstStyle>
            <a:lvl1pPr>
              <a:defRPr sz="3000"/>
            </a:lvl1pPr>
          </a:lstStyle>
          <a:p>
            <a:r>
              <a:rPr lang="en-US" dirty="0"/>
              <a:t>Click to edit Master title style</a:t>
            </a:r>
          </a:p>
        </p:txBody>
      </p:sp>
      <p:sp>
        <p:nvSpPr>
          <p:cNvPr id="11" name="Subtitle 2"/>
          <p:cNvSpPr>
            <a:spLocks noGrp="1"/>
          </p:cNvSpPr>
          <p:nvPr>
            <p:ph type="subTitle" idx="1"/>
          </p:nvPr>
        </p:nvSpPr>
        <p:spPr>
          <a:xfrm>
            <a:off x="1372803" y="4610670"/>
            <a:ext cx="6400800" cy="1106334"/>
          </a:xfrm>
        </p:spPr>
        <p:txBody>
          <a:bodyPr/>
          <a:lstStyle>
            <a:lvl1pPr marL="0" indent="0" algn="ctr">
              <a:buNone/>
              <a:defRPr>
                <a:solidFill>
                  <a:schemeClr val="tx2"/>
                </a:solidFill>
              </a:defRPr>
            </a:lvl1pPr>
          </a:lstStyle>
          <a:p>
            <a:r>
              <a:rPr lang="en-US" dirty="0"/>
              <a:t>Click to edit Master subtitle style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746" y="287848"/>
            <a:ext cx="6929342" cy="1036673"/>
          </a:xfrm>
          <a:prstGeom prst="rect">
            <a:avLst/>
          </a:prstGeom>
        </p:spPr>
      </p:pic>
      <p:pic>
        <p:nvPicPr>
          <p:cNvPr id="1030" name="Picture 6" descr="Image result for KDOW logo"/>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88446" y="287848"/>
            <a:ext cx="1069754" cy="1065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PA logo"/>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55388" y="6129868"/>
            <a:ext cx="330415" cy="3271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685803" y="6193395"/>
            <a:ext cx="8248475" cy="173124"/>
          </a:xfrm>
          <a:prstGeom prst="rect">
            <a:avLst/>
          </a:prstGeom>
          <a:noFill/>
        </p:spPr>
        <p:txBody>
          <a:bodyPr wrap="square" rtlCol="0">
            <a:spAutoFit/>
          </a:bodyPr>
          <a:lstStyle/>
          <a:p>
            <a:r>
              <a:rPr lang="en-US" sz="525" dirty="0">
                <a:latin typeface="Avenir Next Regular"/>
              </a:rPr>
              <a:t>Watershed</a:t>
            </a:r>
            <a:r>
              <a:rPr lang="en-US" sz="525" baseline="0" dirty="0">
                <a:latin typeface="Avenir Next Regular"/>
              </a:rPr>
              <a:t> Academy Training Series was funded in part by a grant from the U.S. Environmental Protection Agency under §319(h) of the Clean Water Act through the Kentucky Division of Water to the Kentucky Water Resources Research Institute (Grant # PPG BG 00D21416).</a:t>
            </a:r>
            <a:endParaRPr lang="en-US" sz="525" dirty="0">
              <a:latin typeface="Avenir Next Regular"/>
            </a:endParaRPr>
          </a:p>
        </p:txBody>
      </p:sp>
      <p:sp>
        <p:nvSpPr>
          <p:cNvPr id="4" name="Rectangle 3"/>
          <p:cNvSpPr/>
          <p:nvPr userDrawn="1"/>
        </p:nvSpPr>
        <p:spPr>
          <a:xfrm>
            <a:off x="601913" y="5655119"/>
            <a:ext cx="2650655" cy="173124"/>
          </a:xfrm>
          <a:prstGeom prst="rect">
            <a:avLst/>
          </a:prstGeom>
          <a:noFill/>
        </p:spPr>
        <p:txBody>
          <a:bodyPr wrap="square" rtlCol="0">
            <a:spAutoFit/>
          </a:bodyPr>
          <a:lstStyle/>
          <a:p>
            <a:pPr lvl="0"/>
            <a:r>
              <a:rPr lang="en-US" sz="525" dirty="0">
                <a:latin typeface="Avenir Next Regular"/>
              </a:rPr>
              <a:t>Watershed image via</a:t>
            </a:r>
            <a:r>
              <a:rPr lang="en-US" sz="525" baseline="0" dirty="0">
                <a:latin typeface="Avenir Next Regular"/>
              </a:rPr>
              <a:t> </a:t>
            </a:r>
            <a:r>
              <a:rPr lang="en-US" sz="525" dirty="0">
                <a:latin typeface="Avenir Next Regular"/>
              </a:rPr>
              <a:t>http://ian.umces.edu</a:t>
            </a:r>
          </a:p>
        </p:txBody>
      </p:sp>
    </p:spTree>
    <p:extLst>
      <p:ext uri="{BB962C8B-B14F-4D97-AF65-F5344CB8AC3E}">
        <p14:creationId xmlns:p14="http://schemas.microsoft.com/office/powerpoint/2010/main" val="245273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Standard-Slide-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3"/>
            <a:ext cx="7772400" cy="1470025"/>
          </a:xfrm>
        </p:spPr>
        <p:txBody>
          <a:bodyPr>
            <a:normAutofit/>
          </a:bodyPr>
          <a:lstStyle>
            <a:lvl1pPr>
              <a:defRPr sz="3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accent3"/>
                </a:solidFill>
              </a:defRPr>
            </a:lvl1pPr>
          </a:lstStyle>
          <a:p>
            <a:r>
              <a:rPr lang="en-US"/>
              <a:t>Click to edit Master subtitle style</a:t>
            </a:r>
            <a:endParaRPr lang="en-US" dirty="0"/>
          </a:p>
        </p:txBody>
      </p:sp>
    </p:spTree>
    <p:extLst>
      <p:ext uri="{BB962C8B-B14F-4D97-AF65-F5344CB8AC3E}">
        <p14:creationId xmlns:p14="http://schemas.microsoft.com/office/powerpoint/2010/main" val="296688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59095" y="274638"/>
            <a:ext cx="6927706"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557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9899" y="274638"/>
            <a:ext cx="6956903"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45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2596" y="274638"/>
            <a:ext cx="6964203"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535113"/>
            <a:ext cx="4041775"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34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49607" y="274638"/>
            <a:ext cx="7037194"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393125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656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1572272"/>
            <a:ext cx="3008313" cy="11620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2734322"/>
            <a:ext cx="3008313" cy="3391840"/>
          </a:xfrm>
        </p:spPr>
        <p:txBody>
          <a:bodyPr/>
          <a:lstStyle>
            <a:lvl1pPr marL="0" indent="0">
              <a:buNone/>
              <a:defRPr sz="1050">
                <a:solidFill>
                  <a:schemeClr val="tx2"/>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8493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37231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4" y="274638"/>
            <a:ext cx="6777435"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1909364" y="1600200"/>
            <a:ext cx="6777435" cy="497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318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26647" y="274638"/>
            <a:ext cx="682063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987129" y="1600206"/>
            <a:ext cx="3196675"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184" y="1600206"/>
            <a:ext cx="3200616"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93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474" y="274638"/>
            <a:ext cx="8225327" cy="1143000"/>
          </a:xfrm>
        </p:spPr>
        <p:txBody>
          <a:bodyPr>
            <a:noAutofit/>
          </a:bodyPr>
          <a:lstStyle>
            <a:lvl1pPr algn="l">
              <a:defRPr sz="3000" baseline="0">
                <a:solidFill>
                  <a:srgbClr val="0032A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61475" y="1316053"/>
            <a:ext cx="8225327" cy="48540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4" name="Group 3"/>
          <p:cNvGrpSpPr/>
          <p:nvPr userDrawn="1"/>
        </p:nvGrpSpPr>
        <p:grpSpPr>
          <a:xfrm>
            <a:off x="0" y="6364492"/>
            <a:ext cx="9144000" cy="486561"/>
            <a:chOff x="0" y="6364486"/>
            <a:chExt cx="9144000" cy="486561"/>
          </a:xfrm>
        </p:grpSpPr>
        <p:grpSp>
          <p:nvGrpSpPr>
            <p:cNvPr id="9" name="Group 8"/>
            <p:cNvGrpSpPr/>
            <p:nvPr userDrawn="1"/>
          </p:nvGrpSpPr>
          <p:grpSpPr>
            <a:xfrm>
              <a:off x="0" y="6364486"/>
              <a:ext cx="9144000" cy="486561"/>
              <a:chOff x="0" y="6364486"/>
              <a:chExt cx="9144000" cy="486561"/>
            </a:xfrm>
          </p:grpSpPr>
          <p:sp>
            <p:nvSpPr>
              <p:cNvPr id="8" name="Rectangle 7"/>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grpSp>
    </p:spTree>
    <p:extLst>
      <p:ext uri="{BB962C8B-B14F-4D97-AF65-F5344CB8AC3E}">
        <p14:creationId xmlns:p14="http://schemas.microsoft.com/office/powerpoint/2010/main" val="221546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0" name="Picture 9"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61205" y="274638"/>
            <a:ext cx="672559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43923" y="1535113"/>
            <a:ext cx="319280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43926" y="2174875"/>
            <a:ext cx="319279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86184" y="1535113"/>
            <a:ext cx="3200616"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5486184" y="2174875"/>
            <a:ext cx="320061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06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35286" y="274638"/>
            <a:ext cx="6946286"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1644743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327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5" y="273050"/>
            <a:ext cx="2160948" cy="13253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4285273" y="273050"/>
            <a:ext cx="4596299" cy="62415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9365" y="1598400"/>
            <a:ext cx="2160948" cy="49161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149133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3532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53532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253532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242779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1507" y="274638"/>
            <a:ext cx="831529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371506" y="1600200"/>
            <a:ext cx="8315294" cy="470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72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6471" y="274638"/>
            <a:ext cx="8470810"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76469" y="1600206"/>
            <a:ext cx="4112478"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4" y="1600206"/>
            <a:ext cx="4150979"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3442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8" name="Picture 7"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793" y="274638"/>
            <a:ext cx="851400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95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4" name="Picture 3"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3274" y="274638"/>
            <a:ext cx="8648299"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2050194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441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471" y="274638"/>
            <a:ext cx="8470810" cy="1143000"/>
          </a:xfrm>
        </p:spPr>
        <p:txBody>
          <a:bodyPr>
            <a:noAutofit/>
          </a:bodyPr>
          <a:lstStyle>
            <a:lvl1pPr algn="l">
              <a:defRPr sz="2700"/>
            </a:lvl1pPr>
          </a:lstStyle>
          <a:p>
            <a:r>
              <a:rPr lang="en-US" dirty="0"/>
              <a:t>Click to edit Master title style</a:t>
            </a:r>
          </a:p>
        </p:txBody>
      </p:sp>
      <p:sp>
        <p:nvSpPr>
          <p:cNvPr id="3" name="Content Placeholder 2"/>
          <p:cNvSpPr>
            <a:spLocks noGrp="1"/>
          </p:cNvSpPr>
          <p:nvPr>
            <p:ph sz="half" idx="1"/>
          </p:nvPr>
        </p:nvSpPr>
        <p:spPr>
          <a:xfrm>
            <a:off x="276469" y="1600206"/>
            <a:ext cx="4112478"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4" y="1600206"/>
            <a:ext cx="4150979"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64492"/>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3580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404029" y="273050"/>
            <a:ext cx="5477543" cy="60687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2075801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70074"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425195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793" y="274638"/>
            <a:ext cx="8514006" cy="1143000"/>
          </a:xfrm>
        </p:spPr>
        <p:txBody>
          <a:bodyPr>
            <a:noAutofit/>
          </a:bodyPr>
          <a:lstStyle>
            <a:lvl1pPr algn="l">
              <a:defRPr sz="2700"/>
            </a:lvl1pPr>
          </a:lstStyle>
          <a:p>
            <a:r>
              <a:rPr lang="en-US" dirty="0"/>
              <a:t>Click to edit Master title style</a:t>
            </a:r>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12346" y="6366583"/>
            <a:ext cx="9144000" cy="486561"/>
            <a:chOff x="0" y="6364486"/>
            <a:chExt cx="9144000" cy="486561"/>
          </a:xfrm>
        </p:grpSpPr>
        <p:sp>
          <p:nvSpPr>
            <p:cNvPr id="9" name="Rectangle 8"/>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2" name="TextBox 11"/>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62680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3274" y="274638"/>
            <a:ext cx="8648299" cy="1143000"/>
          </a:xfrm>
        </p:spPr>
        <p:txBody>
          <a:bodyPr>
            <a:noAutofit/>
          </a:bodyPr>
          <a:lstStyle>
            <a:lvl1pPr algn="l">
              <a:defRPr sz="2700"/>
            </a:lvl1pPr>
          </a:lstStyle>
          <a:p>
            <a:r>
              <a:rPr lang="en-US" dirty="0"/>
              <a:t>Click to edit Master title style</a:t>
            </a:r>
          </a:p>
        </p:txBody>
      </p:sp>
      <p:grpSp>
        <p:nvGrpSpPr>
          <p:cNvPr id="4" name="Group 3"/>
          <p:cNvGrpSpPr/>
          <p:nvPr userDrawn="1"/>
        </p:nvGrpSpPr>
        <p:grpSpPr>
          <a:xfrm>
            <a:off x="-12346" y="6366583"/>
            <a:ext cx="9144000" cy="486561"/>
            <a:chOff x="0" y="6364486"/>
            <a:chExt cx="9144000" cy="486561"/>
          </a:xfrm>
        </p:grpSpPr>
        <p:sp>
          <p:nvSpPr>
            <p:cNvPr id="5" name="Rectangle 4"/>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8" name="TextBox 7"/>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71255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grpSp>
        <p:nvGrpSpPr>
          <p:cNvPr id="3" name="Group 2"/>
          <p:cNvGrpSpPr/>
          <p:nvPr userDrawn="1"/>
        </p:nvGrpSpPr>
        <p:grpSpPr>
          <a:xfrm>
            <a:off x="-12346" y="6366583"/>
            <a:ext cx="9144000" cy="486561"/>
            <a:chOff x="0" y="6364486"/>
            <a:chExt cx="9144000" cy="486561"/>
          </a:xfrm>
        </p:grpSpPr>
        <p:sp>
          <p:nvSpPr>
            <p:cNvPr id="4" name="Rectangle 3"/>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7" name="TextBox 6"/>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58495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5" name="Picture 4" descr="Standard-Slide-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404029" y="273050"/>
            <a:ext cx="5477543" cy="60687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6" name="TextBox 5"/>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91660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grpSp>
        <p:nvGrpSpPr>
          <p:cNvPr id="6" name="Group 5"/>
          <p:cNvGrpSpPr/>
          <p:nvPr userDrawn="1"/>
        </p:nvGrpSpPr>
        <p:grpSpPr>
          <a:xfrm>
            <a:off x="-12346" y="6366583"/>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2" name="Title 1"/>
          <p:cNvSpPr>
            <a:spLocks noGrp="1"/>
          </p:cNvSpPr>
          <p:nvPr>
            <p:ph type="title"/>
          </p:nvPr>
        </p:nvSpPr>
        <p:spPr>
          <a:xfrm>
            <a:off x="1870074"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0946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Standard-Slid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3"/>
            <a:ext cx="7772400" cy="1470025"/>
          </a:xfrm>
        </p:spPr>
        <p:txBody>
          <a:bodyPr>
            <a:normAutofit/>
          </a:bodyPr>
          <a:lstStyle>
            <a:lvl1pPr>
              <a:defRPr sz="3000"/>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296731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304335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69" r:id="rId5"/>
    <p:sldLayoutId id="2147483670" r:id="rId6"/>
    <p:sldLayoutId id="2147483671" r:id="rId7"/>
    <p:sldLayoutId id="2147483672" r:id="rId8"/>
    <p:sldLayoutId id="2147483658" r:id="rId9"/>
    <p:sldLayoutId id="214748368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9" r:id="rId18"/>
    <p:sldLayoutId id="2147483660" r:id="rId19"/>
    <p:sldLayoutId id="2147483661" r:id="rId20"/>
    <p:sldLayoutId id="2147483662" r:id="rId21"/>
    <p:sldLayoutId id="2147483663" r:id="rId22"/>
    <p:sldLayoutId id="2147483664" r:id="rId23"/>
    <p:sldLayoutId id="2147483665"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ctr" defTabSz="342892" rtl="0" eaLnBrk="1" latinLnBrk="0" hangingPunct="1">
        <a:spcBef>
          <a:spcPct val="0"/>
        </a:spcBef>
        <a:buNone/>
        <a:defRPr sz="3300" b="1" i="0" kern="1200">
          <a:solidFill>
            <a:schemeClr val="tx1"/>
          </a:solidFill>
          <a:latin typeface="Avenir Next Regular"/>
          <a:ea typeface="+mj-ea"/>
          <a:cs typeface="Avenir Next Regular"/>
        </a:defRPr>
      </a:lvl1pPr>
    </p:titleStyle>
    <p:bodyStyle>
      <a:lvl1pPr marL="257168" indent="-257168" algn="l" defTabSz="342892" rtl="0" eaLnBrk="1" latinLnBrk="0" hangingPunct="1">
        <a:spcBef>
          <a:spcPct val="20000"/>
        </a:spcBef>
        <a:buFont typeface="Arial"/>
        <a:buChar char="•"/>
        <a:defRPr sz="2400" b="0" i="0" kern="1200">
          <a:solidFill>
            <a:schemeClr val="tx1"/>
          </a:solidFill>
          <a:latin typeface="Mercury Display"/>
          <a:ea typeface="+mn-ea"/>
          <a:cs typeface="Mercury Display"/>
        </a:defRPr>
      </a:lvl1pPr>
      <a:lvl2pPr marL="557199" indent="-214308" algn="l" defTabSz="342892" rtl="0" eaLnBrk="1" latinLnBrk="0" hangingPunct="1">
        <a:spcBef>
          <a:spcPct val="20000"/>
        </a:spcBef>
        <a:buFont typeface="Arial"/>
        <a:buChar char="–"/>
        <a:defRPr sz="2100" b="0" i="0" kern="1200">
          <a:solidFill>
            <a:schemeClr val="tx1"/>
          </a:solidFill>
          <a:latin typeface="Mercury Display"/>
          <a:ea typeface="+mn-ea"/>
          <a:cs typeface="Mercury Display"/>
        </a:defRPr>
      </a:lvl2pPr>
      <a:lvl3pPr marL="857228" indent="-171446" algn="l" defTabSz="342892" rtl="0" eaLnBrk="1" latinLnBrk="0" hangingPunct="1">
        <a:spcBef>
          <a:spcPct val="20000"/>
        </a:spcBef>
        <a:buFont typeface="Arial"/>
        <a:buChar char="•"/>
        <a:defRPr sz="1800" b="0" i="0" kern="1200">
          <a:solidFill>
            <a:schemeClr val="tx1"/>
          </a:solidFill>
          <a:latin typeface="Mercury Display"/>
          <a:ea typeface="+mn-ea"/>
          <a:cs typeface="Mercury Display"/>
        </a:defRPr>
      </a:lvl3pPr>
      <a:lvl4pPr marL="1200120"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belledemoiselle.wordpress.com/2012/06/01/evurl-bloggers-entry-ksuans-perfect-beauty-bo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AvenirNext LT Pro Bold" panose="020B0804020202020204" pitchFamily="34" charset="0"/>
              </a:rPr>
              <a:t>Watershed Academy</a:t>
            </a:r>
            <a:br>
              <a:rPr lang="en-US" sz="3600" dirty="0">
                <a:latin typeface="AvenirNext LT Pro Bold" panose="020B0804020202020204" pitchFamily="34" charset="0"/>
              </a:rPr>
            </a:br>
            <a:r>
              <a:rPr lang="en-US" sz="1500" dirty="0">
                <a:latin typeface="AvenirNext LT Pro Bold" panose="020B0804020202020204" pitchFamily="34" charset="0"/>
              </a:rPr>
              <a:t>Watershed Coordinator Training Series</a:t>
            </a:r>
            <a:endParaRPr lang="en-US" sz="3600" dirty="0">
              <a:latin typeface="AvenirNext LT Pro Bold" panose="020B0804020202020204" pitchFamily="34" charset="0"/>
            </a:endParaRPr>
          </a:p>
        </p:txBody>
      </p:sp>
      <p:sp>
        <p:nvSpPr>
          <p:cNvPr id="3" name="Subtitle 2"/>
          <p:cNvSpPr>
            <a:spLocks noGrp="1"/>
          </p:cNvSpPr>
          <p:nvPr>
            <p:ph type="subTitle" idx="1"/>
          </p:nvPr>
        </p:nvSpPr>
        <p:spPr>
          <a:xfrm>
            <a:off x="1657350" y="4108849"/>
            <a:ext cx="5829300" cy="1294424"/>
          </a:xfrm>
          <a:solidFill>
            <a:schemeClr val="bg1">
              <a:alpha val="60000"/>
            </a:schemeClr>
          </a:solidFill>
        </p:spPr>
        <p:txBody>
          <a:bodyPr>
            <a:noAutofit/>
          </a:bodyPr>
          <a:lstStyle/>
          <a:p>
            <a:r>
              <a:rPr lang="en-US" b="1" dirty="0">
                <a:latin typeface="Mercury Display Semibold" panose="02000603080000020004" pitchFamily="50" charset="0"/>
              </a:rPr>
              <a:t>Effective Communications</a:t>
            </a:r>
          </a:p>
          <a:p>
            <a:r>
              <a:rPr lang="en-US" b="1" dirty="0">
                <a:latin typeface="Mercury Display Semibold" panose="02000603080000020004" pitchFamily="50" charset="0"/>
              </a:rPr>
              <a:t>3</a:t>
            </a:r>
            <a:r>
              <a:rPr lang="en-US" b="1">
                <a:latin typeface="Mercury Display Semibold" panose="02000603080000020004" pitchFamily="50" charset="0"/>
              </a:rPr>
              <a:t>. </a:t>
            </a:r>
            <a:r>
              <a:rPr lang="en-US" b="1" dirty="0">
                <a:latin typeface="Mercury Display Semibold" panose="02000603080000020004" pitchFamily="50" charset="0"/>
              </a:rPr>
              <a:t>Developing an Outreach Campaign</a:t>
            </a:r>
          </a:p>
        </p:txBody>
      </p:sp>
    </p:spTree>
    <p:extLst>
      <p:ext uri="{BB962C8B-B14F-4D97-AF65-F5344CB8AC3E}">
        <p14:creationId xmlns:p14="http://schemas.microsoft.com/office/powerpoint/2010/main" val="136084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48F74-2CBD-4468-BA9A-137CE550A404}"/>
              </a:ext>
            </a:extLst>
          </p:cNvPr>
          <p:cNvSpPr>
            <a:spLocks noGrp="1"/>
          </p:cNvSpPr>
          <p:nvPr>
            <p:ph idx="1"/>
          </p:nvPr>
        </p:nvSpPr>
        <p:spPr>
          <a:xfrm>
            <a:off x="348637" y="1329073"/>
            <a:ext cx="8451331" cy="3143338"/>
          </a:xfrm>
          <a:ln w="28575">
            <a:noFill/>
          </a:ln>
        </p:spPr>
        <p:txBody>
          <a:bodyPr>
            <a:normAutofit fontScale="92500"/>
          </a:bodyPr>
          <a:lstStyle/>
          <a:p>
            <a:pPr marL="457200" indent="-457200">
              <a:buFont typeface="+mj-lt"/>
              <a:buAutoNum type="arabicPeriod"/>
            </a:pPr>
            <a:r>
              <a:rPr lang="en-US" sz="3600" dirty="0"/>
              <a:t>Segment the audience </a:t>
            </a:r>
          </a:p>
          <a:p>
            <a:pPr marL="457200" indent="-457200">
              <a:buFont typeface="+mj-lt"/>
              <a:buAutoNum type="arabicPeriod"/>
            </a:pPr>
            <a:r>
              <a:rPr lang="en-US" sz="3600" dirty="0"/>
              <a:t>Decide which segment to target</a:t>
            </a:r>
          </a:p>
          <a:p>
            <a:pPr marL="457200" indent="-457200">
              <a:buFont typeface="+mj-lt"/>
              <a:buAutoNum type="arabicPeriod"/>
            </a:pPr>
            <a:r>
              <a:rPr lang="en-US" sz="3600" dirty="0"/>
              <a:t>Determine what information you need</a:t>
            </a:r>
          </a:p>
          <a:p>
            <a:pPr marL="457200" indent="-457200">
              <a:buFont typeface="+mj-lt"/>
              <a:buAutoNum type="arabicPeriod"/>
            </a:pPr>
            <a:r>
              <a:rPr lang="en-US" sz="3600" dirty="0"/>
              <a:t>Obtaining the information</a:t>
            </a:r>
          </a:p>
          <a:p>
            <a:pPr marL="457200" indent="-457200">
              <a:buFont typeface="+mj-lt"/>
              <a:buAutoNum type="arabicPeriod"/>
            </a:pPr>
            <a:r>
              <a:rPr lang="en-US" sz="3600" dirty="0"/>
              <a:t>Analyzing and understanding the audience</a:t>
            </a:r>
          </a:p>
          <a:p>
            <a:pPr marL="457200" indent="-457200">
              <a:buFont typeface="+mj-lt"/>
              <a:buAutoNum type="arabicPeriod"/>
            </a:pPr>
            <a:endParaRPr lang="en-US" sz="3600" dirty="0"/>
          </a:p>
        </p:txBody>
      </p:sp>
      <p:graphicFrame>
        <p:nvGraphicFramePr>
          <p:cNvPr id="4" name="Diagram 3">
            <a:extLst>
              <a:ext uri="{FF2B5EF4-FFF2-40B4-BE49-F238E27FC236}">
                <a16:creationId xmlns:a16="http://schemas.microsoft.com/office/drawing/2014/main" id="{00C7B625-F4AB-46DC-BFA2-1AAEB505794A}"/>
              </a:ext>
            </a:extLst>
          </p:cNvPr>
          <p:cNvGraphicFramePr/>
          <p:nvPr>
            <p:extLst>
              <p:ext uri="{D42A27DB-BD31-4B8C-83A1-F6EECF244321}">
                <p14:modId xmlns:p14="http://schemas.microsoft.com/office/powerpoint/2010/main" val="732424408"/>
              </p:ext>
            </p:extLst>
          </p:nvPr>
        </p:nvGraphicFramePr>
        <p:xfrm>
          <a:off x="1178459" y="4463359"/>
          <a:ext cx="6787082" cy="1886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7B26C984-823B-4938-A9BE-97187EA3F906}"/>
              </a:ext>
            </a:extLst>
          </p:cNvPr>
          <p:cNvSpPr txBox="1">
            <a:spLocks/>
          </p:cNvSpPr>
          <p:nvPr/>
        </p:nvSpPr>
        <p:spPr>
          <a:xfrm>
            <a:off x="348637" y="177021"/>
            <a:ext cx="8451331" cy="1143000"/>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solidFill>
                  <a:schemeClr val="bg1"/>
                </a:solidFill>
              </a:rPr>
              <a:t>STEP 2: Identify and Analyze the Target Audience.</a:t>
            </a:r>
          </a:p>
        </p:txBody>
      </p:sp>
    </p:spTree>
    <p:extLst>
      <p:ext uri="{BB962C8B-B14F-4D97-AF65-F5344CB8AC3E}">
        <p14:creationId xmlns:p14="http://schemas.microsoft.com/office/powerpoint/2010/main" val="780544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BE357-DE98-492D-A37A-A03877A39C89}"/>
              </a:ext>
            </a:extLst>
          </p:cNvPr>
          <p:cNvPicPr>
            <a:picLocks noChangeAspect="1"/>
          </p:cNvPicPr>
          <p:nvPr/>
        </p:nvPicPr>
        <p:blipFill>
          <a:blip r:embed="rId3"/>
          <a:stretch>
            <a:fillRect/>
          </a:stretch>
        </p:blipFill>
        <p:spPr>
          <a:xfrm>
            <a:off x="7562498" y="78323"/>
            <a:ext cx="1364464" cy="1091571"/>
          </a:xfrm>
          <a:prstGeom prst="rect">
            <a:avLst/>
          </a:prstGeom>
        </p:spPr>
      </p:pic>
      <p:sp>
        <p:nvSpPr>
          <p:cNvPr id="4" name="Oval 3">
            <a:extLst>
              <a:ext uri="{FF2B5EF4-FFF2-40B4-BE49-F238E27FC236}">
                <a16:creationId xmlns:a16="http://schemas.microsoft.com/office/drawing/2014/main" id="{B71AFE99-1F80-48CC-A938-F2AB2C413A75}"/>
              </a:ext>
            </a:extLst>
          </p:cNvPr>
          <p:cNvSpPr/>
          <p:nvPr/>
        </p:nvSpPr>
        <p:spPr>
          <a:xfrm rot="20937198">
            <a:off x="471397" y="1105064"/>
            <a:ext cx="8219953" cy="5132290"/>
          </a:xfrm>
          <a:prstGeom prst="ellipse">
            <a:avLst/>
          </a:prstGeom>
          <a:solidFill>
            <a:srgbClr val="CCA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  </a:t>
            </a:r>
          </a:p>
          <a:p>
            <a:pPr algn="ctr"/>
            <a:r>
              <a:rPr lang="en-US" sz="4000" b="1" dirty="0">
                <a:solidFill>
                  <a:schemeClr val="bg2">
                    <a:lumMod val="25000"/>
                  </a:schemeClr>
                </a:solidFill>
                <a:latin typeface="Calibri" panose="020F0502020204030204" pitchFamily="34" charset="0"/>
                <a:cs typeface="Calibri" panose="020F0502020204030204" pitchFamily="34" charset="0"/>
              </a:rPr>
              <a:t>Your Message</a:t>
            </a:r>
          </a:p>
        </p:txBody>
      </p:sp>
      <p:sp>
        <p:nvSpPr>
          <p:cNvPr id="13" name="Cloud 12">
            <a:extLst>
              <a:ext uri="{FF2B5EF4-FFF2-40B4-BE49-F238E27FC236}">
                <a16:creationId xmlns:a16="http://schemas.microsoft.com/office/drawing/2014/main" id="{83B376FC-FBEA-4D2D-A8B8-E81660365BF3}"/>
              </a:ext>
            </a:extLst>
          </p:cNvPr>
          <p:cNvSpPr/>
          <p:nvPr/>
        </p:nvSpPr>
        <p:spPr>
          <a:xfrm>
            <a:off x="6304308" y="3153071"/>
            <a:ext cx="2233017" cy="120622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bg1"/>
                </a:solidFill>
                <a:latin typeface="Calibri" panose="020F0502020204030204" pitchFamily="34" charset="0"/>
                <a:cs typeface="Calibri" panose="020F0502020204030204" pitchFamily="34" charset="0"/>
              </a:rPr>
              <a:t>Connect to audience values</a:t>
            </a:r>
          </a:p>
        </p:txBody>
      </p:sp>
      <p:sp>
        <p:nvSpPr>
          <p:cNvPr id="14" name="Cloud 13">
            <a:extLst>
              <a:ext uri="{FF2B5EF4-FFF2-40B4-BE49-F238E27FC236}">
                <a16:creationId xmlns:a16="http://schemas.microsoft.com/office/drawing/2014/main" id="{FF4F90A2-7F70-48AB-8E57-300023DC2765}"/>
              </a:ext>
            </a:extLst>
          </p:cNvPr>
          <p:cNvSpPr/>
          <p:nvPr/>
        </p:nvSpPr>
        <p:spPr>
          <a:xfrm>
            <a:off x="5324035" y="1502072"/>
            <a:ext cx="1960546" cy="1630297"/>
          </a:xfrm>
          <a:prstGeom prst="cloud">
            <a:avLst/>
          </a:prstGeom>
          <a:solidFill>
            <a:srgbClr val="92D050"/>
          </a:solidFill>
          <a:ln>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latin typeface="Calibri" panose="020F0502020204030204" pitchFamily="34" charset="0"/>
                <a:cs typeface="Calibri" panose="020F0502020204030204" pitchFamily="34" charset="0"/>
              </a:rPr>
              <a:t>Engage your audience</a:t>
            </a:r>
          </a:p>
        </p:txBody>
      </p:sp>
      <p:sp>
        <p:nvSpPr>
          <p:cNvPr id="15" name="Oval 14">
            <a:extLst>
              <a:ext uri="{FF2B5EF4-FFF2-40B4-BE49-F238E27FC236}">
                <a16:creationId xmlns:a16="http://schemas.microsoft.com/office/drawing/2014/main" id="{D5A243D9-CE69-4F51-BF60-5A2363F2ABB8}"/>
              </a:ext>
            </a:extLst>
          </p:cNvPr>
          <p:cNvSpPr/>
          <p:nvPr/>
        </p:nvSpPr>
        <p:spPr>
          <a:xfrm>
            <a:off x="938548" y="4274674"/>
            <a:ext cx="1117242" cy="839126"/>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75AF8AD5-4425-4265-A70C-5814018A4ABD}"/>
              </a:ext>
            </a:extLst>
          </p:cNvPr>
          <p:cNvSpPr/>
          <p:nvPr/>
        </p:nvSpPr>
        <p:spPr>
          <a:xfrm>
            <a:off x="4555631" y="4316320"/>
            <a:ext cx="2233017" cy="1477045"/>
          </a:xfrm>
          <a:prstGeom prst="cloud">
            <a:avLst/>
          </a:prstGeom>
          <a:solidFill>
            <a:schemeClr val="accent2">
              <a:lumMod val="40000"/>
              <a:lumOff val="60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bg1"/>
                </a:solidFill>
                <a:latin typeface="Calibri" panose="020F0502020204030204" pitchFamily="34" charset="0"/>
                <a:cs typeface="Calibri" panose="020F0502020204030204" pitchFamily="34" charset="0"/>
              </a:rPr>
              <a:t>Bring about awareness</a:t>
            </a:r>
          </a:p>
        </p:txBody>
      </p:sp>
      <p:sp>
        <p:nvSpPr>
          <p:cNvPr id="17" name="Cloud 16">
            <a:extLst>
              <a:ext uri="{FF2B5EF4-FFF2-40B4-BE49-F238E27FC236}">
                <a16:creationId xmlns:a16="http://schemas.microsoft.com/office/drawing/2014/main" id="{AA9D7A29-D4A5-4F9D-BB01-B81115B6659B}"/>
              </a:ext>
            </a:extLst>
          </p:cNvPr>
          <p:cNvSpPr/>
          <p:nvPr/>
        </p:nvSpPr>
        <p:spPr>
          <a:xfrm>
            <a:off x="1868486" y="4694237"/>
            <a:ext cx="2428991" cy="1286087"/>
          </a:xfrm>
          <a:prstGeom prst="cloud">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bg1"/>
                </a:solidFill>
                <a:latin typeface="Calibri" panose="020F0502020204030204" pitchFamily="34" charset="0"/>
                <a:cs typeface="Calibri" panose="020F0502020204030204" pitchFamily="34" charset="0"/>
              </a:rPr>
              <a:t>Articulate needed actions</a:t>
            </a:r>
          </a:p>
        </p:txBody>
      </p:sp>
      <p:sp>
        <p:nvSpPr>
          <p:cNvPr id="18" name="Cloud 17">
            <a:extLst>
              <a:ext uri="{FF2B5EF4-FFF2-40B4-BE49-F238E27FC236}">
                <a16:creationId xmlns:a16="http://schemas.microsoft.com/office/drawing/2014/main" id="{02EFDCD2-5F84-4F2C-979D-58A4809FFF22}"/>
              </a:ext>
            </a:extLst>
          </p:cNvPr>
          <p:cNvSpPr/>
          <p:nvPr/>
        </p:nvSpPr>
        <p:spPr>
          <a:xfrm>
            <a:off x="901597" y="2672140"/>
            <a:ext cx="2780057" cy="1464676"/>
          </a:xfrm>
          <a:prstGeom prst="cloud">
            <a:avLst/>
          </a:prstGeom>
          <a:solidFill>
            <a:srgbClr val="FFFF99"/>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tx1"/>
                </a:solidFill>
                <a:latin typeface="Calibri" panose="020F0502020204030204" pitchFamily="34" charset="0"/>
                <a:cs typeface="Calibri" panose="020F0502020204030204" pitchFamily="34" charset="0"/>
              </a:rPr>
              <a:t>Consider Water Quality Objectives</a:t>
            </a:r>
          </a:p>
        </p:txBody>
      </p:sp>
      <p:sp>
        <p:nvSpPr>
          <p:cNvPr id="19" name="Cloud 18">
            <a:extLst>
              <a:ext uri="{FF2B5EF4-FFF2-40B4-BE49-F238E27FC236}">
                <a16:creationId xmlns:a16="http://schemas.microsoft.com/office/drawing/2014/main" id="{A44EFF66-45F1-434E-A1F3-945747EFCF4B}"/>
              </a:ext>
            </a:extLst>
          </p:cNvPr>
          <p:cNvSpPr/>
          <p:nvPr/>
        </p:nvSpPr>
        <p:spPr>
          <a:xfrm>
            <a:off x="3314571" y="1333403"/>
            <a:ext cx="1903011" cy="1561891"/>
          </a:xfrm>
          <a:prstGeom prst="cloud">
            <a:avLst/>
          </a:prstGeom>
          <a:solidFill>
            <a:srgbClr val="FFC000"/>
          </a:solidFill>
          <a:ln>
            <a:solidFill>
              <a:srgbClr val="FFAA0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Be clear and specific</a:t>
            </a:r>
          </a:p>
        </p:txBody>
      </p:sp>
      <p:sp>
        <p:nvSpPr>
          <p:cNvPr id="20" name="Title 1">
            <a:extLst>
              <a:ext uri="{FF2B5EF4-FFF2-40B4-BE49-F238E27FC236}">
                <a16:creationId xmlns:a16="http://schemas.microsoft.com/office/drawing/2014/main" id="{C811BFED-5769-40CE-84C6-CDB19B1607B9}"/>
              </a:ext>
            </a:extLst>
          </p:cNvPr>
          <p:cNvSpPr txBox="1">
            <a:spLocks/>
          </p:cNvSpPr>
          <p:nvPr/>
        </p:nvSpPr>
        <p:spPr>
          <a:xfrm>
            <a:off x="198603" y="125031"/>
            <a:ext cx="6590045" cy="819620"/>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solidFill>
                  <a:schemeClr val="bg1"/>
                </a:solidFill>
              </a:rPr>
              <a:t>STEP 3: Create the Message(s)</a:t>
            </a:r>
          </a:p>
        </p:txBody>
      </p:sp>
      <p:sp>
        <p:nvSpPr>
          <p:cNvPr id="2" name="Title 1">
            <a:extLst>
              <a:ext uri="{FF2B5EF4-FFF2-40B4-BE49-F238E27FC236}">
                <a16:creationId xmlns:a16="http://schemas.microsoft.com/office/drawing/2014/main" id="{067812A5-6979-4167-98AD-38A68DF1B39F}"/>
              </a:ext>
            </a:extLst>
          </p:cNvPr>
          <p:cNvSpPr txBox="1">
            <a:spLocks/>
          </p:cNvSpPr>
          <p:nvPr/>
        </p:nvSpPr>
        <p:spPr>
          <a:xfrm>
            <a:off x="198603" y="125031"/>
            <a:ext cx="7469682" cy="819620"/>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solidFill>
                  <a:schemeClr val="bg1"/>
                </a:solidFill>
              </a:rPr>
              <a:t>STEP 3: Create the Message(s)</a:t>
            </a:r>
          </a:p>
        </p:txBody>
      </p:sp>
    </p:spTree>
    <p:extLst>
      <p:ext uri="{BB962C8B-B14F-4D97-AF65-F5344CB8AC3E}">
        <p14:creationId xmlns:p14="http://schemas.microsoft.com/office/powerpoint/2010/main" val="16801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739AAE-27D5-4CE9-A030-976C31DC1B56}"/>
              </a:ext>
            </a:extLst>
          </p:cNvPr>
          <p:cNvPicPr>
            <a:picLocks noChangeAspect="1"/>
          </p:cNvPicPr>
          <p:nvPr/>
        </p:nvPicPr>
        <p:blipFill rotWithShape="1">
          <a:blip r:embed="rId3"/>
          <a:srcRect b="35829"/>
          <a:stretch/>
        </p:blipFill>
        <p:spPr>
          <a:xfrm>
            <a:off x="1" y="2090723"/>
            <a:ext cx="9143999" cy="4074686"/>
          </a:xfrm>
          <a:prstGeom prst="rect">
            <a:avLst/>
          </a:prstGeom>
        </p:spPr>
      </p:pic>
      <p:sp>
        <p:nvSpPr>
          <p:cNvPr id="35" name="Content Placeholder 2">
            <a:extLst>
              <a:ext uri="{FF2B5EF4-FFF2-40B4-BE49-F238E27FC236}">
                <a16:creationId xmlns:a16="http://schemas.microsoft.com/office/drawing/2014/main" id="{EA7272CC-C928-4D4B-8F6C-94CED8225712}"/>
              </a:ext>
            </a:extLst>
          </p:cNvPr>
          <p:cNvSpPr txBox="1">
            <a:spLocks/>
          </p:cNvSpPr>
          <p:nvPr/>
        </p:nvSpPr>
        <p:spPr>
          <a:xfrm>
            <a:off x="348637" y="1320021"/>
            <a:ext cx="8451331" cy="969879"/>
          </a:xfrm>
          <a:prstGeom prst="rect">
            <a:avLst/>
          </a:prstGeom>
          <a:ln w="28575">
            <a:noFill/>
          </a:ln>
        </p:spPr>
        <p:txBody>
          <a:bodyPr>
            <a:normAutofit/>
          </a:bodyPr>
          <a:lstStyle>
            <a:lvl1pPr marL="257168" indent="-257168" algn="l" defTabSz="342892" rtl="0" eaLnBrk="1" latinLnBrk="0" hangingPunct="1">
              <a:spcBef>
                <a:spcPct val="20000"/>
              </a:spcBef>
              <a:buFont typeface="Arial"/>
              <a:buChar char="•"/>
              <a:defRPr sz="2400" b="0" i="0" kern="1200">
                <a:solidFill>
                  <a:schemeClr val="tx1"/>
                </a:solidFill>
                <a:latin typeface="Mercury Display"/>
                <a:ea typeface="+mn-ea"/>
                <a:cs typeface="Mercury Display"/>
              </a:defRPr>
            </a:lvl1pPr>
            <a:lvl2pPr marL="557199" indent="-214308" algn="l" defTabSz="342892" rtl="0" eaLnBrk="1" latinLnBrk="0" hangingPunct="1">
              <a:spcBef>
                <a:spcPct val="20000"/>
              </a:spcBef>
              <a:buFont typeface="Arial"/>
              <a:buChar char="–"/>
              <a:defRPr sz="2100" b="0" i="0" kern="1200">
                <a:solidFill>
                  <a:schemeClr val="tx1"/>
                </a:solidFill>
                <a:latin typeface="Mercury Display"/>
                <a:ea typeface="+mn-ea"/>
                <a:cs typeface="Mercury Display"/>
              </a:defRPr>
            </a:lvl2pPr>
            <a:lvl3pPr marL="857228" indent="-171446" algn="l" defTabSz="342892" rtl="0" eaLnBrk="1" latinLnBrk="0" hangingPunct="1">
              <a:spcBef>
                <a:spcPct val="20000"/>
              </a:spcBef>
              <a:buFont typeface="Arial"/>
              <a:buChar char="•"/>
              <a:defRPr sz="1800" b="0" i="0" kern="1200">
                <a:solidFill>
                  <a:schemeClr val="tx1"/>
                </a:solidFill>
                <a:latin typeface="Mercury Display"/>
                <a:ea typeface="+mn-ea"/>
                <a:cs typeface="Mercury Display"/>
              </a:defRPr>
            </a:lvl3pPr>
            <a:lvl4pPr marL="1200120"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4000" b="1" dirty="0"/>
              <a:t>Behavior Selection Matrix</a:t>
            </a:r>
          </a:p>
        </p:txBody>
      </p:sp>
      <p:sp>
        <p:nvSpPr>
          <p:cNvPr id="6" name="Title 1">
            <a:extLst>
              <a:ext uri="{FF2B5EF4-FFF2-40B4-BE49-F238E27FC236}">
                <a16:creationId xmlns:a16="http://schemas.microsoft.com/office/drawing/2014/main" id="{A43AD6DB-759E-4C29-9984-8CECDD680052}"/>
              </a:ext>
            </a:extLst>
          </p:cNvPr>
          <p:cNvSpPr txBox="1">
            <a:spLocks/>
          </p:cNvSpPr>
          <p:nvPr/>
        </p:nvSpPr>
        <p:spPr>
          <a:xfrm>
            <a:off x="198603" y="125031"/>
            <a:ext cx="8755274" cy="1143000"/>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solidFill>
                  <a:schemeClr val="bg1"/>
                </a:solidFill>
              </a:rPr>
              <a:t>STEP 3: Create the Message(s)</a:t>
            </a:r>
          </a:p>
        </p:txBody>
      </p:sp>
    </p:spTree>
    <p:extLst>
      <p:ext uri="{BB962C8B-B14F-4D97-AF65-F5344CB8AC3E}">
        <p14:creationId xmlns:p14="http://schemas.microsoft.com/office/powerpoint/2010/main" val="4199855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90E34B5D-AB29-495E-ADC1-F1C70547496C}"/>
              </a:ext>
            </a:extLst>
          </p:cNvPr>
          <p:cNvPicPr>
            <a:picLocks noChangeAspect="1"/>
          </p:cNvPicPr>
          <p:nvPr/>
        </p:nvPicPr>
        <p:blipFill>
          <a:blip r:embed="rId3"/>
          <a:stretch>
            <a:fillRect/>
          </a:stretch>
        </p:blipFill>
        <p:spPr>
          <a:xfrm>
            <a:off x="552262" y="2005784"/>
            <a:ext cx="7849354" cy="4297654"/>
          </a:xfrm>
          <a:prstGeom prst="rect">
            <a:avLst/>
          </a:prstGeom>
        </p:spPr>
      </p:pic>
      <p:sp>
        <p:nvSpPr>
          <p:cNvPr id="6" name="Title 1">
            <a:extLst>
              <a:ext uri="{FF2B5EF4-FFF2-40B4-BE49-F238E27FC236}">
                <a16:creationId xmlns:a16="http://schemas.microsoft.com/office/drawing/2014/main" id="{59930CFD-1B63-4EB8-ADEA-908EE32167CC}"/>
              </a:ext>
            </a:extLst>
          </p:cNvPr>
          <p:cNvSpPr txBox="1">
            <a:spLocks/>
          </p:cNvSpPr>
          <p:nvPr/>
        </p:nvSpPr>
        <p:spPr>
          <a:xfrm>
            <a:off x="198603" y="125031"/>
            <a:ext cx="8755274" cy="1143000"/>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solidFill>
                  <a:schemeClr val="bg1"/>
                </a:solidFill>
              </a:rPr>
              <a:t>STEP 3: Create the Message(s)</a:t>
            </a:r>
          </a:p>
        </p:txBody>
      </p:sp>
      <p:sp>
        <p:nvSpPr>
          <p:cNvPr id="7" name="Content Placeholder 2">
            <a:extLst>
              <a:ext uri="{FF2B5EF4-FFF2-40B4-BE49-F238E27FC236}">
                <a16:creationId xmlns:a16="http://schemas.microsoft.com/office/drawing/2014/main" id="{902E89FB-960B-4315-BAFE-07E4160B0D69}"/>
              </a:ext>
            </a:extLst>
          </p:cNvPr>
          <p:cNvSpPr txBox="1">
            <a:spLocks/>
          </p:cNvSpPr>
          <p:nvPr/>
        </p:nvSpPr>
        <p:spPr>
          <a:xfrm>
            <a:off x="3539905" y="1320021"/>
            <a:ext cx="5051833" cy="969879"/>
          </a:xfrm>
          <a:prstGeom prst="rect">
            <a:avLst/>
          </a:prstGeom>
          <a:ln w="28575">
            <a:noFill/>
          </a:ln>
        </p:spPr>
        <p:txBody>
          <a:bodyPr>
            <a:normAutofit/>
          </a:bodyPr>
          <a:lstStyle>
            <a:lvl1pPr marL="257168" indent="-257168" algn="l" defTabSz="342892" rtl="0" eaLnBrk="1" latinLnBrk="0" hangingPunct="1">
              <a:spcBef>
                <a:spcPct val="20000"/>
              </a:spcBef>
              <a:buFont typeface="Arial"/>
              <a:buChar char="•"/>
              <a:defRPr sz="2400" b="0" i="0" kern="1200">
                <a:solidFill>
                  <a:schemeClr val="tx1"/>
                </a:solidFill>
                <a:latin typeface="Mercury Display"/>
                <a:ea typeface="+mn-ea"/>
                <a:cs typeface="Mercury Display"/>
              </a:defRPr>
            </a:lvl1pPr>
            <a:lvl2pPr marL="557199" indent="-214308" algn="l" defTabSz="342892" rtl="0" eaLnBrk="1" latinLnBrk="0" hangingPunct="1">
              <a:spcBef>
                <a:spcPct val="20000"/>
              </a:spcBef>
              <a:buFont typeface="Arial"/>
              <a:buChar char="–"/>
              <a:defRPr sz="2100" b="0" i="0" kern="1200">
                <a:solidFill>
                  <a:schemeClr val="tx1"/>
                </a:solidFill>
                <a:latin typeface="Mercury Display"/>
                <a:ea typeface="+mn-ea"/>
                <a:cs typeface="Mercury Display"/>
              </a:defRPr>
            </a:lvl2pPr>
            <a:lvl3pPr marL="857228" indent="-171446" algn="l" defTabSz="342892" rtl="0" eaLnBrk="1" latinLnBrk="0" hangingPunct="1">
              <a:spcBef>
                <a:spcPct val="20000"/>
              </a:spcBef>
              <a:buFont typeface="Arial"/>
              <a:buChar char="•"/>
              <a:defRPr sz="1800" b="0" i="0" kern="1200">
                <a:solidFill>
                  <a:schemeClr val="tx1"/>
                </a:solidFill>
                <a:latin typeface="Mercury Display"/>
                <a:ea typeface="+mn-ea"/>
                <a:cs typeface="Mercury Display"/>
              </a:defRPr>
            </a:lvl3pPr>
            <a:lvl4pPr marL="1200120"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4000" b="1" dirty="0"/>
              <a:t>Message Box</a:t>
            </a:r>
          </a:p>
        </p:txBody>
      </p:sp>
      <p:pic>
        <p:nvPicPr>
          <p:cNvPr id="8" name="Picture 7">
            <a:extLst>
              <a:ext uri="{FF2B5EF4-FFF2-40B4-BE49-F238E27FC236}">
                <a16:creationId xmlns:a16="http://schemas.microsoft.com/office/drawing/2014/main" id="{3EF8CA65-6ECC-4A99-AFD1-83126AC48C4A}"/>
              </a:ext>
            </a:extLst>
          </p:cNvPr>
          <p:cNvPicPr>
            <a:picLocks noChangeAspect="1"/>
          </p:cNvPicPr>
          <p:nvPr/>
        </p:nvPicPr>
        <p:blipFill>
          <a:blip r:embed="rId4"/>
          <a:stretch>
            <a:fillRect/>
          </a:stretch>
        </p:blipFill>
        <p:spPr>
          <a:xfrm>
            <a:off x="742384" y="1302258"/>
            <a:ext cx="2743199" cy="721289"/>
          </a:xfrm>
          <a:prstGeom prst="rect">
            <a:avLst/>
          </a:prstGeom>
        </p:spPr>
      </p:pic>
    </p:spTree>
    <p:extLst>
      <p:ext uri="{BB962C8B-B14F-4D97-AF65-F5344CB8AC3E}">
        <p14:creationId xmlns:p14="http://schemas.microsoft.com/office/powerpoint/2010/main" val="99060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09BEDD-A936-4C92-8D62-0A313AF6FB02}"/>
              </a:ext>
            </a:extLst>
          </p:cNvPr>
          <p:cNvSpPr>
            <a:spLocks noGrp="1"/>
          </p:cNvSpPr>
          <p:nvPr>
            <p:ph idx="1"/>
          </p:nvPr>
        </p:nvSpPr>
        <p:spPr>
          <a:xfrm>
            <a:off x="459336" y="1428739"/>
            <a:ext cx="8225327" cy="4931826"/>
          </a:xfrm>
        </p:spPr>
        <p:txBody>
          <a:bodyPr>
            <a:normAutofit/>
          </a:bodyPr>
          <a:lstStyle/>
          <a:p>
            <a:pPr marL="0" indent="0" algn="ctr">
              <a:buNone/>
            </a:pPr>
            <a:r>
              <a:rPr lang="en-US" sz="4400" b="1" dirty="0"/>
              <a:t>Audience</a:t>
            </a:r>
            <a:r>
              <a:rPr lang="en-US" sz="4000" dirty="0"/>
              <a:t> 							</a:t>
            </a:r>
            <a:r>
              <a:rPr lang="en-US" sz="4400" dirty="0"/>
              <a:t>    </a:t>
            </a:r>
            <a:r>
              <a:rPr lang="en-US" sz="4400" b="1" dirty="0"/>
              <a:t>Format</a:t>
            </a:r>
          </a:p>
          <a:p>
            <a:pPr marL="0" indent="0" algn="ctr">
              <a:buNone/>
            </a:pPr>
            <a:endParaRPr lang="en-US" sz="4000" dirty="0"/>
          </a:p>
          <a:p>
            <a:pPr marL="0" indent="0" algn="ctr">
              <a:buNone/>
            </a:pPr>
            <a:r>
              <a:rPr lang="en-US" sz="4000" dirty="0"/>
              <a:t>Size of audience</a:t>
            </a:r>
          </a:p>
          <a:p>
            <a:pPr marL="0" indent="0" algn="ctr">
              <a:buNone/>
            </a:pPr>
            <a:r>
              <a:rPr lang="en-US" sz="4000" dirty="0"/>
              <a:t>Geographic distribution</a:t>
            </a:r>
          </a:p>
          <a:p>
            <a:pPr marL="0" indent="0" algn="ctr">
              <a:buNone/>
            </a:pPr>
            <a:r>
              <a:rPr lang="en-US" sz="4000" dirty="0"/>
              <a:t>Level of awareness/education</a:t>
            </a:r>
          </a:p>
          <a:p>
            <a:pPr marL="0" indent="0" algn="ctr">
              <a:buNone/>
            </a:pPr>
            <a:r>
              <a:rPr lang="en-US" sz="4000" dirty="0"/>
              <a:t>Preferred formats</a:t>
            </a:r>
          </a:p>
          <a:p>
            <a:pPr marL="0" indent="0" algn="ctr">
              <a:buNone/>
            </a:pPr>
            <a:endParaRPr lang="en-US" sz="4000" dirty="0"/>
          </a:p>
          <a:p>
            <a:pPr marL="0" indent="0">
              <a:buNone/>
            </a:pPr>
            <a:endParaRPr lang="en-US" sz="4000" dirty="0"/>
          </a:p>
          <a:p>
            <a:pPr marL="0" indent="0">
              <a:buNone/>
            </a:pPr>
            <a:endParaRPr lang="en-US" sz="4000" dirty="0"/>
          </a:p>
        </p:txBody>
      </p:sp>
      <p:pic>
        <p:nvPicPr>
          <p:cNvPr id="9" name="Picture 8">
            <a:extLst>
              <a:ext uri="{FF2B5EF4-FFF2-40B4-BE49-F238E27FC236}">
                <a16:creationId xmlns:a16="http://schemas.microsoft.com/office/drawing/2014/main" id="{4E76D67A-BA93-4496-A55B-DC51AF730A0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682" t="9587" r="8096"/>
          <a:stretch/>
        </p:blipFill>
        <p:spPr>
          <a:xfrm>
            <a:off x="7059705" y="61955"/>
            <a:ext cx="1896035" cy="1366783"/>
          </a:xfrm>
          <a:prstGeom prst="rect">
            <a:avLst/>
          </a:prstGeom>
        </p:spPr>
      </p:pic>
      <p:pic>
        <p:nvPicPr>
          <p:cNvPr id="11" name="Picture 10">
            <a:extLst>
              <a:ext uri="{FF2B5EF4-FFF2-40B4-BE49-F238E27FC236}">
                <a16:creationId xmlns:a16="http://schemas.microsoft.com/office/drawing/2014/main" id="{8F022C57-BA45-4CA5-9841-589A9F7E376E}"/>
              </a:ext>
            </a:extLst>
          </p:cNvPr>
          <p:cNvPicPr>
            <a:picLocks noChangeAspect="1"/>
          </p:cNvPicPr>
          <p:nvPr/>
        </p:nvPicPr>
        <p:blipFill>
          <a:blip r:embed="rId5"/>
          <a:stretch>
            <a:fillRect/>
          </a:stretch>
        </p:blipFill>
        <p:spPr>
          <a:xfrm>
            <a:off x="3672588" y="1573744"/>
            <a:ext cx="2193551" cy="575932"/>
          </a:xfrm>
          <a:prstGeom prst="rect">
            <a:avLst/>
          </a:prstGeom>
        </p:spPr>
      </p:pic>
      <p:sp>
        <p:nvSpPr>
          <p:cNvPr id="6" name="Title 1">
            <a:extLst>
              <a:ext uri="{FF2B5EF4-FFF2-40B4-BE49-F238E27FC236}">
                <a16:creationId xmlns:a16="http://schemas.microsoft.com/office/drawing/2014/main" id="{E4F64BD0-36D8-4C29-A716-92708AF5166B}"/>
              </a:ext>
            </a:extLst>
          </p:cNvPr>
          <p:cNvSpPr txBox="1">
            <a:spLocks/>
          </p:cNvSpPr>
          <p:nvPr/>
        </p:nvSpPr>
        <p:spPr>
          <a:xfrm>
            <a:off x="188260" y="173846"/>
            <a:ext cx="6764801" cy="1143000"/>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solidFill>
                  <a:schemeClr val="bg1"/>
                </a:solidFill>
              </a:rPr>
              <a:t>STEP 4: Package the Message</a:t>
            </a:r>
          </a:p>
        </p:txBody>
      </p:sp>
    </p:spTree>
    <p:extLst>
      <p:ext uri="{BB962C8B-B14F-4D97-AF65-F5344CB8AC3E}">
        <p14:creationId xmlns:p14="http://schemas.microsoft.com/office/powerpoint/2010/main" val="208863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09BEDD-A936-4C92-8D62-0A313AF6FB02}"/>
              </a:ext>
            </a:extLst>
          </p:cNvPr>
          <p:cNvSpPr>
            <a:spLocks noGrp="1"/>
          </p:cNvSpPr>
          <p:nvPr>
            <p:ph idx="1"/>
          </p:nvPr>
        </p:nvSpPr>
        <p:spPr>
          <a:xfrm>
            <a:off x="445597" y="1484378"/>
            <a:ext cx="5615248" cy="4971138"/>
          </a:xfrm>
        </p:spPr>
        <p:txBody>
          <a:bodyPr>
            <a:normAutofit/>
          </a:bodyPr>
          <a:lstStyle/>
          <a:p>
            <a:pPr marL="0" indent="0">
              <a:buNone/>
            </a:pPr>
            <a:r>
              <a:rPr lang="en-US" sz="3200" b="1" dirty="0">
                <a:solidFill>
                  <a:srgbClr val="0032A1"/>
                </a:solidFill>
              </a:rPr>
              <a:t>HOW? </a:t>
            </a:r>
          </a:p>
          <a:p>
            <a:pPr marL="0" indent="0">
              <a:buNone/>
            </a:pPr>
            <a:r>
              <a:rPr lang="en-US" sz="3200" i="1" dirty="0"/>
              <a:t>Direct mail, email, door-to-door, phone calls, etc. </a:t>
            </a:r>
          </a:p>
          <a:p>
            <a:pPr marL="0" indent="0">
              <a:buNone/>
            </a:pPr>
            <a:r>
              <a:rPr lang="en-US" sz="3200" b="1" dirty="0">
                <a:solidFill>
                  <a:srgbClr val="0032A1"/>
                </a:solidFill>
              </a:rPr>
              <a:t>WHO? </a:t>
            </a:r>
          </a:p>
          <a:p>
            <a:pPr marL="0" indent="0">
              <a:buNone/>
            </a:pPr>
            <a:r>
              <a:rPr lang="en-US" sz="3200" i="1" dirty="0"/>
              <a:t>Most trusted members of the community.</a:t>
            </a:r>
          </a:p>
          <a:p>
            <a:pPr marL="0" indent="0">
              <a:buNone/>
            </a:pPr>
            <a:r>
              <a:rPr lang="en-US" sz="3200" b="1" dirty="0">
                <a:solidFill>
                  <a:srgbClr val="0032A1"/>
                </a:solidFill>
              </a:rPr>
              <a:t>WHEN? </a:t>
            </a:r>
          </a:p>
          <a:p>
            <a:pPr marL="0" indent="0">
              <a:buNone/>
            </a:pPr>
            <a:r>
              <a:rPr lang="en-US" sz="3200" i="1" dirty="0"/>
              <a:t>Timing is important!</a:t>
            </a:r>
            <a:endParaRPr lang="en-US" sz="2900" i="1" dirty="0"/>
          </a:p>
        </p:txBody>
      </p:sp>
      <p:sp>
        <p:nvSpPr>
          <p:cNvPr id="4" name="Title 1">
            <a:extLst>
              <a:ext uri="{FF2B5EF4-FFF2-40B4-BE49-F238E27FC236}">
                <a16:creationId xmlns:a16="http://schemas.microsoft.com/office/drawing/2014/main" id="{5518ED34-9501-4DD2-883A-ECB9F4C06779}"/>
              </a:ext>
            </a:extLst>
          </p:cNvPr>
          <p:cNvSpPr txBox="1">
            <a:spLocks/>
          </p:cNvSpPr>
          <p:nvPr/>
        </p:nvSpPr>
        <p:spPr>
          <a:xfrm>
            <a:off x="162962" y="152191"/>
            <a:ext cx="8818076" cy="1143000"/>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solidFill>
                  <a:schemeClr val="bg1"/>
                </a:solidFill>
              </a:rPr>
              <a:t>STEP 5: Distribute the Message</a:t>
            </a:r>
          </a:p>
        </p:txBody>
      </p:sp>
      <p:pic>
        <p:nvPicPr>
          <p:cNvPr id="3" name="Picture 2" descr="A close up of a logo&#10;&#10;Description automatically generated">
            <a:extLst>
              <a:ext uri="{FF2B5EF4-FFF2-40B4-BE49-F238E27FC236}">
                <a16:creationId xmlns:a16="http://schemas.microsoft.com/office/drawing/2014/main" id="{D9614F7A-E1B7-4D0E-B3AB-466498A59EF8}"/>
              </a:ext>
            </a:extLst>
          </p:cNvPr>
          <p:cNvPicPr>
            <a:picLocks noChangeAspect="1"/>
          </p:cNvPicPr>
          <p:nvPr/>
        </p:nvPicPr>
        <p:blipFill>
          <a:blip r:embed="rId3"/>
          <a:stretch>
            <a:fillRect/>
          </a:stretch>
        </p:blipFill>
        <p:spPr>
          <a:xfrm>
            <a:off x="6143011" y="1901274"/>
            <a:ext cx="2555392" cy="2591898"/>
          </a:xfrm>
          <a:prstGeom prst="rect">
            <a:avLst/>
          </a:prstGeom>
        </p:spPr>
      </p:pic>
    </p:spTree>
    <p:extLst>
      <p:ext uri="{BB962C8B-B14F-4D97-AF65-F5344CB8AC3E}">
        <p14:creationId xmlns:p14="http://schemas.microsoft.com/office/powerpoint/2010/main" val="124961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09BEDD-A936-4C92-8D62-0A313AF6FB02}"/>
              </a:ext>
            </a:extLst>
          </p:cNvPr>
          <p:cNvSpPr>
            <a:spLocks noGrp="1"/>
          </p:cNvSpPr>
          <p:nvPr>
            <p:ph idx="1"/>
          </p:nvPr>
        </p:nvSpPr>
        <p:spPr>
          <a:xfrm>
            <a:off x="461475" y="1417637"/>
            <a:ext cx="8225327" cy="4752427"/>
          </a:xfrm>
        </p:spPr>
        <p:txBody>
          <a:bodyPr>
            <a:normAutofit lnSpcReduction="10000"/>
          </a:bodyPr>
          <a:lstStyle/>
          <a:p>
            <a:pPr marL="0" indent="0">
              <a:buNone/>
            </a:pPr>
            <a:r>
              <a:rPr lang="en-US" sz="3200" b="1" dirty="0">
                <a:solidFill>
                  <a:schemeClr val="accent6"/>
                </a:solidFill>
              </a:rPr>
              <a:t>Evaluate what is working every step of the way.</a:t>
            </a:r>
          </a:p>
          <a:p>
            <a:pPr marL="0" indent="0">
              <a:buNone/>
            </a:pPr>
            <a:endParaRPr lang="en-US" sz="1200" b="1" dirty="0">
              <a:solidFill>
                <a:schemeClr val="accent6"/>
              </a:solidFill>
            </a:endParaRPr>
          </a:p>
          <a:p>
            <a:pPr marL="300031" lvl="1" indent="0">
              <a:buNone/>
            </a:pPr>
            <a:r>
              <a:rPr lang="en-US" sz="3200" b="1" dirty="0">
                <a:solidFill>
                  <a:schemeClr val="accent6"/>
                </a:solidFill>
              </a:rPr>
              <a:t>PROCESS: </a:t>
            </a:r>
          </a:p>
          <a:p>
            <a:pPr marL="300031" lvl="1" indent="0">
              <a:buNone/>
            </a:pPr>
            <a:r>
              <a:rPr lang="en-US" sz="2800" dirty="0"/>
              <a:t>Is the effort being carried out effectively?</a:t>
            </a:r>
          </a:p>
          <a:p>
            <a:pPr marL="300031" lvl="1" indent="0">
              <a:buNone/>
            </a:pPr>
            <a:r>
              <a:rPr lang="en-US" sz="3200" b="1" dirty="0">
                <a:solidFill>
                  <a:schemeClr val="accent6"/>
                </a:solidFill>
              </a:rPr>
              <a:t>IMPACT: </a:t>
            </a:r>
          </a:p>
          <a:p>
            <a:pPr marL="300031" lvl="1" indent="0">
              <a:buNone/>
            </a:pPr>
            <a:r>
              <a:rPr lang="en-US" sz="2800" dirty="0"/>
              <a:t>Was change affected? </a:t>
            </a:r>
            <a:br>
              <a:rPr lang="en-US" sz="2800" dirty="0"/>
            </a:br>
            <a:r>
              <a:rPr lang="en-US" sz="2800" dirty="0"/>
              <a:t>Consider social and environmental indicators.</a:t>
            </a:r>
          </a:p>
          <a:p>
            <a:pPr marL="300031" lvl="1" indent="0">
              <a:buNone/>
            </a:pPr>
            <a:r>
              <a:rPr lang="en-US" sz="3200" b="1" dirty="0">
                <a:solidFill>
                  <a:schemeClr val="accent6"/>
                </a:solidFill>
              </a:rPr>
              <a:t>CONTEXT: </a:t>
            </a:r>
          </a:p>
          <a:p>
            <a:pPr marL="300031" lvl="1" indent="0">
              <a:buNone/>
            </a:pPr>
            <a:r>
              <a:rPr lang="en-US" sz="2800" dirty="0"/>
              <a:t>Community perceptions and ramifications of the message(s)</a:t>
            </a:r>
          </a:p>
          <a:p>
            <a:pPr marL="1057260" lvl="2" indent="-457200">
              <a:buFont typeface="+mj-lt"/>
              <a:buAutoNum type="arabicPeriod"/>
            </a:pPr>
            <a:endParaRPr lang="en-US" sz="2000" dirty="0"/>
          </a:p>
          <a:p>
            <a:pPr marL="757231" lvl="1" indent="-457200">
              <a:buFont typeface="+mj-lt"/>
              <a:buAutoNum type="arabicPeriod"/>
            </a:pPr>
            <a:endParaRPr lang="en-US" sz="2600" dirty="0"/>
          </a:p>
        </p:txBody>
      </p:sp>
      <p:sp>
        <p:nvSpPr>
          <p:cNvPr id="4" name="Title 1">
            <a:extLst>
              <a:ext uri="{FF2B5EF4-FFF2-40B4-BE49-F238E27FC236}">
                <a16:creationId xmlns:a16="http://schemas.microsoft.com/office/drawing/2014/main" id="{738F8DA1-7B64-4115-9D4A-197B08E78B9B}"/>
              </a:ext>
            </a:extLst>
          </p:cNvPr>
          <p:cNvSpPr txBox="1">
            <a:spLocks/>
          </p:cNvSpPr>
          <p:nvPr/>
        </p:nvSpPr>
        <p:spPr>
          <a:xfrm>
            <a:off x="214167" y="116436"/>
            <a:ext cx="8741574" cy="1143000"/>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solidFill>
                  <a:schemeClr val="bg1"/>
                </a:solidFill>
              </a:rPr>
              <a:t>STEP 6: Evaluate the Outreach Campaign</a:t>
            </a:r>
          </a:p>
        </p:txBody>
      </p:sp>
    </p:spTree>
    <p:extLst>
      <p:ext uri="{BB962C8B-B14F-4D97-AF65-F5344CB8AC3E}">
        <p14:creationId xmlns:p14="http://schemas.microsoft.com/office/powerpoint/2010/main" val="1152379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8F8DA1-7B64-4115-9D4A-197B08E78B9B}"/>
              </a:ext>
            </a:extLst>
          </p:cNvPr>
          <p:cNvSpPr txBox="1">
            <a:spLocks/>
          </p:cNvSpPr>
          <p:nvPr/>
        </p:nvSpPr>
        <p:spPr>
          <a:xfrm>
            <a:off x="214167" y="116436"/>
            <a:ext cx="8741574" cy="1143000"/>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solidFill>
                  <a:schemeClr val="bg1"/>
                </a:solidFill>
              </a:rPr>
              <a:t>STEP 6: Evaluate the Outreach Campaign</a:t>
            </a:r>
          </a:p>
        </p:txBody>
      </p:sp>
      <p:pic>
        <p:nvPicPr>
          <p:cNvPr id="6" name="Content Placeholder 5">
            <a:extLst>
              <a:ext uri="{FF2B5EF4-FFF2-40B4-BE49-F238E27FC236}">
                <a16:creationId xmlns:a16="http://schemas.microsoft.com/office/drawing/2014/main" id="{E9B66D89-0B16-4854-A4E8-D000D9EE08C4}"/>
              </a:ext>
            </a:extLst>
          </p:cNvPr>
          <p:cNvPicPr>
            <a:picLocks noGrp="1" noChangeAspect="1"/>
          </p:cNvPicPr>
          <p:nvPr>
            <p:ph idx="1"/>
          </p:nvPr>
        </p:nvPicPr>
        <p:blipFill rotWithShape="1">
          <a:blip r:embed="rId3"/>
          <a:srcRect l="-1" r="35780"/>
          <a:stretch/>
        </p:blipFill>
        <p:spPr>
          <a:xfrm rot="5400000">
            <a:off x="2383289" y="-216994"/>
            <a:ext cx="4403330" cy="8549459"/>
          </a:xfrm>
          <a:prstGeom prst="rect">
            <a:avLst/>
          </a:prstGeom>
        </p:spPr>
      </p:pic>
      <p:sp>
        <p:nvSpPr>
          <p:cNvPr id="8" name="Content Placeholder 2">
            <a:extLst>
              <a:ext uri="{FF2B5EF4-FFF2-40B4-BE49-F238E27FC236}">
                <a16:creationId xmlns:a16="http://schemas.microsoft.com/office/drawing/2014/main" id="{F280DCA9-6B9D-4771-9BD1-5059F444D4D1}"/>
              </a:ext>
            </a:extLst>
          </p:cNvPr>
          <p:cNvSpPr txBox="1">
            <a:spLocks/>
          </p:cNvSpPr>
          <p:nvPr/>
        </p:nvSpPr>
        <p:spPr>
          <a:xfrm>
            <a:off x="348637" y="1320021"/>
            <a:ext cx="8451331" cy="969879"/>
          </a:xfrm>
          <a:prstGeom prst="rect">
            <a:avLst/>
          </a:prstGeom>
          <a:ln w="28575">
            <a:noFill/>
          </a:ln>
        </p:spPr>
        <p:txBody>
          <a:bodyPr>
            <a:normAutofit/>
          </a:bodyPr>
          <a:lstStyle>
            <a:lvl1pPr marL="257168" indent="-257168" algn="l" defTabSz="342892" rtl="0" eaLnBrk="1" latinLnBrk="0" hangingPunct="1">
              <a:spcBef>
                <a:spcPct val="20000"/>
              </a:spcBef>
              <a:buFont typeface="Arial"/>
              <a:buChar char="•"/>
              <a:defRPr sz="2400" b="0" i="0" kern="1200">
                <a:solidFill>
                  <a:schemeClr val="tx1"/>
                </a:solidFill>
                <a:latin typeface="Mercury Display"/>
                <a:ea typeface="+mn-ea"/>
                <a:cs typeface="Mercury Display"/>
              </a:defRPr>
            </a:lvl1pPr>
            <a:lvl2pPr marL="557199" indent="-214308" algn="l" defTabSz="342892" rtl="0" eaLnBrk="1" latinLnBrk="0" hangingPunct="1">
              <a:spcBef>
                <a:spcPct val="20000"/>
              </a:spcBef>
              <a:buFont typeface="Arial"/>
              <a:buChar char="–"/>
              <a:defRPr sz="2100" b="0" i="0" kern="1200">
                <a:solidFill>
                  <a:schemeClr val="tx1"/>
                </a:solidFill>
                <a:latin typeface="Mercury Display"/>
                <a:ea typeface="+mn-ea"/>
                <a:cs typeface="Mercury Display"/>
              </a:defRPr>
            </a:lvl2pPr>
            <a:lvl3pPr marL="857228" indent="-171446" algn="l" defTabSz="342892" rtl="0" eaLnBrk="1" latinLnBrk="0" hangingPunct="1">
              <a:spcBef>
                <a:spcPct val="20000"/>
              </a:spcBef>
              <a:buFont typeface="Arial"/>
              <a:buChar char="•"/>
              <a:defRPr sz="1800" b="0" i="0" kern="1200">
                <a:solidFill>
                  <a:schemeClr val="tx1"/>
                </a:solidFill>
                <a:latin typeface="Mercury Display"/>
                <a:ea typeface="+mn-ea"/>
                <a:cs typeface="Mercury Display"/>
              </a:defRPr>
            </a:lvl3pPr>
            <a:lvl4pPr marL="1200120"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4000" b="1" dirty="0"/>
              <a:t>Evaluation Indicator Selection</a:t>
            </a:r>
          </a:p>
        </p:txBody>
      </p:sp>
    </p:spTree>
    <p:extLst>
      <p:ext uri="{BB962C8B-B14F-4D97-AF65-F5344CB8AC3E}">
        <p14:creationId xmlns:p14="http://schemas.microsoft.com/office/powerpoint/2010/main" val="2651076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8F8DA1-7B64-4115-9D4A-197B08E78B9B}"/>
              </a:ext>
            </a:extLst>
          </p:cNvPr>
          <p:cNvSpPr txBox="1">
            <a:spLocks/>
          </p:cNvSpPr>
          <p:nvPr/>
        </p:nvSpPr>
        <p:spPr>
          <a:xfrm>
            <a:off x="214167" y="116436"/>
            <a:ext cx="8741574" cy="1143000"/>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solidFill>
                  <a:schemeClr val="bg1"/>
                </a:solidFill>
              </a:rPr>
              <a:t>Implementation</a:t>
            </a:r>
          </a:p>
        </p:txBody>
      </p:sp>
      <p:pic>
        <p:nvPicPr>
          <p:cNvPr id="7" name="Picture 6">
            <a:extLst>
              <a:ext uri="{FF2B5EF4-FFF2-40B4-BE49-F238E27FC236}">
                <a16:creationId xmlns:a16="http://schemas.microsoft.com/office/drawing/2014/main" id="{D4EE1B08-B0F5-4C94-8AF6-7D744F864E82}"/>
              </a:ext>
            </a:extLst>
          </p:cNvPr>
          <p:cNvPicPr>
            <a:picLocks noChangeAspect="1"/>
          </p:cNvPicPr>
          <p:nvPr/>
        </p:nvPicPr>
        <p:blipFill rotWithShape="1">
          <a:blip r:embed="rId3"/>
          <a:srcRect b="42796"/>
          <a:stretch/>
        </p:blipFill>
        <p:spPr>
          <a:xfrm>
            <a:off x="214167" y="2289900"/>
            <a:ext cx="8891266" cy="2861522"/>
          </a:xfrm>
          <a:prstGeom prst="rect">
            <a:avLst/>
          </a:prstGeom>
        </p:spPr>
      </p:pic>
      <p:sp>
        <p:nvSpPr>
          <p:cNvPr id="9" name="Content Placeholder 2">
            <a:extLst>
              <a:ext uri="{FF2B5EF4-FFF2-40B4-BE49-F238E27FC236}">
                <a16:creationId xmlns:a16="http://schemas.microsoft.com/office/drawing/2014/main" id="{2A3B3C8E-006B-478F-A296-2B36F7C47569}"/>
              </a:ext>
            </a:extLst>
          </p:cNvPr>
          <p:cNvSpPr txBox="1">
            <a:spLocks/>
          </p:cNvSpPr>
          <p:nvPr/>
        </p:nvSpPr>
        <p:spPr>
          <a:xfrm>
            <a:off x="348637" y="1320021"/>
            <a:ext cx="8451331" cy="969879"/>
          </a:xfrm>
          <a:prstGeom prst="rect">
            <a:avLst/>
          </a:prstGeom>
          <a:ln w="28575">
            <a:noFill/>
          </a:ln>
        </p:spPr>
        <p:txBody>
          <a:bodyPr>
            <a:normAutofit/>
          </a:bodyPr>
          <a:lstStyle>
            <a:lvl1pPr marL="257168" indent="-257168" algn="l" defTabSz="342892" rtl="0" eaLnBrk="1" latinLnBrk="0" hangingPunct="1">
              <a:spcBef>
                <a:spcPct val="20000"/>
              </a:spcBef>
              <a:buFont typeface="Arial"/>
              <a:buChar char="•"/>
              <a:defRPr sz="2400" b="0" i="0" kern="1200">
                <a:solidFill>
                  <a:schemeClr val="tx1"/>
                </a:solidFill>
                <a:latin typeface="Mercury Display"/>
                <a:ea typeface="+mn-ea"/>
                <a:cs typeface="Mercury Display"/>
              </a:defRPr>
            </a:lvl1pPr>
            <a:lvl2pPr marL="557199" indent="-214308" algn="l" defTabSz="342892" rtl="0" eaLnBrk="1" latinLnBrk="0" hangingPunct="1">
              <a:spcBef>
                <a:spcPct val="20000"/>
              </a:spcBef>
              <a:buFont typeface="Arial"/>
              <a:buChar char="–"/>
              <a:defRPr sz="2100" b="0" i="0" kern="1200">
                <a:solidFill>
                  <a:schemeClr val="tx1"/>
                </a:solidFill>
                <a:latin typeface="Mercury Display"/>
                <a:ea typeface="+mn-ea"/>
                <a:cs typeface="Mercury Display"/>
              </a:defRPr>
            </a:lvl2pPr>
            <a:lvl3pPr marL="857228" indent="-171446" algn="l" defTabSz="342892" rtl="0" eaLnBrk="1" latinLnBrk="0" hangingPunct="1">
              <a:spcBef>
                <a:spcPct val="20000"/>
              </a:spcBef>
              <a:buFont typeface="Arial"/>
              <a:buChar char="•"/>
              <a:defRPr sz="1800" b="0" i="0" kern="1200">
                <a:solidFill>
                  <a:schemeClr val="tx1"/>
                </a:solidFill>
                <a:latin typeface="Mercury Display"/>
                <a:ea typeface="+mn-ea"/>
                <a:cs typeface="Mercury Display"/>
              </a:defRPr>
            </a:lvl3pPr>
            <a:lvl4pPr marL="1200120"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4000" b="1" dirty="0"/>
              <a:t>Operating Plan Matrix</a:t>
            </a:r>
          </a:p>
        </p:txBody>
      </p:sp>
    </p:spTree>
    <p:extLst>
      <p:ext uri="{BB962C8B-B14F-4D97-AF65-F5344CB8AC3E}">
        <p14:creationId xmlns:p14="http://schemas.microsoft.com/office/powerpoint/2010/main" val="185184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a:xfrm>
            <a:off x="174812" y="0"/>
            <a:ext cx="8807823" cy="1007461"/>
          </a:xfrm>
        </p:spPr>
        <p:txBody>
          <a:bodyPr/>
          <a:lstStyle/>
          <a:p>
            <a:r>
              <a:rPr lang="en-US" sz="3600" dirty="0"/>
              <a:t>Worksheet Overview</a:t>
            </a:r>
          </a:p>
        </p:txBody>
      </p:sp>
      <p:sp>
        <p:nvSpPr>
          <p:cNvPr id="16" name="Rectangle 15">
            <a:extLst>
              <a:ext uri="{FF2B5EF4-FFF2-40B4-BE49-F238E27FC236}">
                <a16:creationId xmlns:a16="http://schemas.microsoft.com/office/drawing/2014/main" id="{B4B6EEC2-F279-4D2A-B150-ADBCC4D6B9AA}"/>
              </a:ext>
            </a:extLst>
          </p:cNvPr>
          <p:cNvSpPr/>
          <p:nvPr/>
        </p:nvSpPr>
        <p:spPr>
          <a:xfrm>
            <a:off x="290556" y="2744449"/>
            <a:ext cx="1632247" cy="863125"/>
          </a:xfrm>
          <a:prstGeom prst="rect">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1.1</a:t>
            </a:r>
          </a:p>
          <a:p>
            <a:pPr algn="ctr"/>
            <a:r>
              <a:rPr lang="en-US" sz="2000" b="1" dirty="0"/>
              <a:t>Force, Goal, Objective</a:t>
            </a:r>
          </a:p>
        </p:txBody>
      </p:sp>
      <p:sp>
        <p:nvSpPr>
          <p:cNvPr id="18" name="Rectangle 17">
            <a:extLst>
              <a:ext uri="{FF2B5EF4-FFF2-40B4-BE49-F238E27FC236}">
                <a16:creationId xmlns:a16="http://schemas.microsoft.com/office/drawing/2014/main" id="{90091C4D-037A-4D2B-AC7B-C44DD1D553B6}"/>
              </a:ext>
            </a:extLst>
          </p:cNvPr>
          <p:cNvSpPr/>
          <p:nvPr/>
        </p:nvSpPr>
        <p:spPr>
          <a:xfrm>
            <a:off x="290557" y="5333824"/>
            <a:ext cx="3768696" cy="863125"/>
          </a:xfrm>
          <a:prstGeom prst="rect">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1.2</a:t>
            </a:r>
          </a:p>
          <a:p>
            <a:pPr algn="ctr"/>
            <a:r>
              <a:rPr lang="en-US" sz="2000" b="1" dirty="0"/>
              <a:t>Behavior Selection</a:t>
            </a:r>
          </a:p>
        </p:txBody>
      </p:sp>
      <p:sp>
        <p:nvSpPr>
          <p:cNvPr id="20" name="Rectangle 19">
            <a:extLst>
              <a:ext uri="{FF2B5EF4-FFF2-40B4-BE49-F238E27FC236}">
                <a16:creationId xmlns:a16="http://schemas.microsoft.com/office/drawing/2014/main" id="{EA528D33-CAA5-49DA-80F6-7A19B38E04E8}"/>
              </a:ext>
            </a:extLst>
          </p:cNvPr>
          <p:cNvSpPr/>
          <p:nvPr/>
        </p:nvSpPr>
        <p:spPr>
          <a:xfrm>
            <a:off x="1922803" y="2744449"/>
            <a:ext cx="1632247" cy="863125"/>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2.1</a:t>
            </a:r>
          </a:p>
          <a:p>
            <a:pPr algn="ctr"/>
            <a:r>
              <a:rPr lang="en-US" sz="2000" b="1" dirty="0"/>
              <a:t>Select Target</a:t>
            </a:r>
          </a:p>
        </p:txBody>
      </p:sp>
      <p:sp>
        <p:nvSpPr>
          <p:cNvPr id="22" name="Rectangle 21">
            <a:extLst>
              <a:ext uri="{FF2B5EF4-FFF2-40B4-BE49-F238E27FC236}">
                <a16:creationId xmlns:a16="http://schemas.microsoft.com/office/drawing/2014/main" id="{EE687CD0-D551-450D-9254-D579D56A76F5}"/>
              </a:ext>
            </a:extLst>
          </p:cNvPr>
          <p:cNvSpPr/>
          <p:nvPr/>
        </p:nvSpPr>
        <p:spPr>
          <a:xfrm>
            <a:off x="1922803" y="3607574"/>
            <a:ext cx="1632247" cy="863125"/>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2.2</a:t>
            </a:r>
          </a:p>
          <a:p>
            <a:pPr algn="ctr"/>
            <a:r>
              <a:rPr lang="en-US" sz="2000" b="1" dirty="0"/>
              <a:t>Describe Target</a:t>
            </a:r>
          </a:p>
        </p:txBody>
      </p:sp>
      <p:sp>
        <p:nvSpPr>
          <p:cNvPr id="24" name="Rectangle 23">
            <a:extLst>
              <a:ext uri="{FF2B5EF4-FFF2-40B4-BE49-F238E27FC236}">
                <a16:creationId xmlns:a16="http://schemas.microsoft.com/office/drawing/2014/main" id="{DE409651-5CA1-4D10-88CA-F2E0D75EAE1B}"/>
              </a:ext>
            </a:extLst>
          </p:cNvPr>
          <p:cNvSpPr/>
          <p:nvPr/>
        </p:nvSpPr>
        <p:spPr>
          <a:xfrm>
            <a:off x="1922802" y="4470699"/>
            <a:ext cx="1632247" cy="863125"/>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2.3</a:t>
            </a:r>
          </a:p>
          <a:p>
            <a:pPr algn="ctr"/>
            <a:r>
              <a:rPr lang="en-US" sz="2000" b="1" dirty="0"/>
              <a:t>Barriers</a:t>
            </a:r>
          </a:p>
        </p:txBody>
      </p:sp>
      <p:sp>
        <p:nvSpPr>
          <p:cNvPr id="26" name="Rectangle 25">
            <a:extLst>
              <a:ext uri="{FF2B5EF4-FFF2-40B4-BE49-F238E27FC236}">
                <a16:creationId xmlns:a16="http://schemas.microsoft.com/office/drawing/2014/main" id="{4A3DBD95-7EA1-4340-B166-E479F0F11189}"/>
              </a:ext>
            </a:extLst>
          </p:cNvPr>
          <p:cNvSpPr/>
          <p:nvPr/>
        </p:nvSpPr>
        <p:spPr>
          <a:xfrm>
            <a:off x="3555050" y="2744449"/>
            <a:ext cx="1632247" cy="863125"/>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3.1</a:t>
            </a:r>
          </a:p>
          <a:p>
            <a:pPr algn="ctr"/>
            <a:r>
              <a:rPr lang="en-US" sz="2000" b="1" dirty="0"/>
              <a:t>Message Box</a:t>
            </a:r>
          </a:p>
        </p:txBody>
      </p:sp>
      <p:sp>
        <p:nvSpPr>
          <p:cNvPr id="28" name="Rectangle 27">
            <a:extLst>
              <a:ext uri="{FF2B5EF4-FFF2-40B4-BE49-F238E27FC236}">
                <a16:creationId xmlns:a16="http://schemas.microsoft.com/office/drawing/2014/main" id="{6430E649-CC9C-4CF9-939B-32D11C1F5D59}"/>
              </a:ext>
            </a:extLst>
          </p:cNvPr>
          <p:cNvSpPr/>
          <p:nvPr/>
        </p:nvSpPr>
        <p:spPr>
          <a:xfrm>
            <a:off x="6819544" y="2745577"/>
            <a:ext cx="1632247" cy="863125"/>
          </a:xfrm>
          <a:prstGeom prst="rect">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6.1</a:t>
            </a:r>
          </a:p>
          <a:p>
            <a:pPr algn="ctr"/>
            <a:r>
              <a:rPr lang="en-US" sz="2000" b="1" dirty="0"/>
              <a:t>Evaluation</a:t>
            </a:r>
          </a:p>
        </p:txBody>
      </p:sp>
      <p:grpSp>
        <p:nvGrpSpPr>
          <p:cNvPr id="35" name="Group 34">
            <a:extLst>
              <a:ext uri="{FF2B5EF4-FFF2-40B4-BE49-F238E27FC236}">
                <a16:creationId xmlns:a16="http://schemas.microsoft.com/office/drawing/2014/main" id="{E18B631D-7921-4E7A-9658-33AA534CA34D}"/>
              </a:ext>
            </a:extLst>
          </p:cNvPr>
          <p:cNvGrpSpPr/>
          <p:nvPr/>
        </p:nvGrpSpPr>
        <p:grpSpPr>
          <a:xfrm>
            <a:off x="290557" y="1015769"/>
            <a:ext cx="8161235" cy="1154866"/>
            <a:chOff x="290557" y="1015769"/>
            <a:chExt cx="8161235" cy="1154866"/>
          </a:xfrm>
        </p:grpSpPr>
        <p:sp>
          <p:nvSpPr>
            <p:cNvPr id="3" name="Rectangle 2">
              <a:extLst>
                <a:ext uri="{FF2B5EF4-FFF2-40B4-BE49-F238E27FC236}">
                  <a16:creationId xmlns:a16="http://schemas.microsoft.com/office/drawing/2014/main" id="{D44D106E-86B3-4640-8F11-AEB12C2EBCD0}"/>
                </a:ext>
              </a:extLst>
            </p:cNvPr>
            <p:cNvSpPr/>
            <p:nvPr/>
          </p:nvSpPr>
          <p:spPr>
            <a:xfrm>
              <a:off x="290557" y="1307510"/>
              <a:ext cx="1632247" cy="8631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1</a:t>
              </a:r>
            </a:p>
            <a:p>
              <a:pPr algn="ctr"/>
              <a:r>
                <a:rPr lang="en-US" sz="2000" b="1" dirty="0"/>
                <a:t>Force, Goal, Objective</a:t>
              </a:r>
            </a:p>
          </p:txBody>
        </p:sp>
        <p:sp>
          <p:nvSpPr>
            <p:cNvPr id="4" name="Rectangle 3">
              <a:extLst>
                <a:ext uri="{FF2B5EF4-FFF2-40B4-BE49-F238E27FC236}">
                  <a16:creationId xmlns:a16="http://schemas.microsoft.com/office/drawing/2014/main" id="{122159FE-829B-419D-94EE-88F5FD00C40B}"/>
                </a:ext>
              </a:extLst>
            </p:cNvPr>
            <p:cNvSpPr/>
            <p:nvPr/>
          </p:nvSpPr>
          <p:spPr>
            <a:xfrm>
              <a:off x="1922804" y="1307510"/>
              <a:ext cx="1632247" cy="8631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2</a:t>
              </a:r>
            </a:p>
            <a:p>
              <a:pPr algn="ctr"/>
              <a:r>
                <a:rPr lang="en-US" sz="2000" b="1" dirty="0"/>
                <a:t>Target Audience</a:t>
              </a:r>
            </a:p>
          </p:txBody>
        </p:sp>
        <p:sp>
          <p:nvSpPr>
            <p:cNvPr id="6" name="Rectangle 5">
              <a:extLst>
                <a:ext uri="{FF2B5EF4-FFF2-40B4-BE49-F238E27FC236}">
                  <a16:creationId xmlns:a16="http://schemas.microsoft.com/office/drawing/2014/main" id="{0B776F60-F275-41B8-897E-E87412CC5BA8}"/>
                </a:ext>
              </a:extLst>
            </p:cNvPr>
            <p:cNvSpPr/>
            <p:nvPr/>
          </p:nvSpPr>
          <p:spPr>
            <a:xfrm>
              <a:off x="3555051" y="1303063"/>
              <a:ext cx="1632247" cy="8631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3</a:t>
              </a:r>
            </a:p>
            <a:p>
              <a:pPr algn="ctr"/>
              <a:r>
                <a:rPr lang="en-US" sz="2000" b="1" dirty="0"/>
                <a:t>Message</a:t>
              </a:r>
            </a:p>
          </p:txBody>
        </p:sp>
        <p:sp>
          <p:nvSpPr>
            <p:cNvPr id="8" name="Rectangle 7">
              <a:extLst>
                <a:ext uri="{FF2B5EF4-FFF2-40B4-BE49-F238E27FC236}">
                  <a16:creationId xmlns:a16="http://schemas.microsoft.com/office/drawing/2014/main" id="{A4BD8D5C-E82A-4194-AC77-8D6E4A0B388D}"/>
                </a:ext>
              </a:extLst>
            </p:cNvPr>
            <p:cNvSpPr/>
            <p:nvPr/>
          </p:nvSpPr>
          <p:spPr>
            <a:xfrm>
              <a:off x="5187298" y="1303062"/>
              <a:ext cx="1632247" cy="8631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4-5</a:t>
              </a:r>
            </a:p>
            <a:p>
              <a:pPr algn="ctr"/>
              <a:r>
                <a:rPr lang="en-US" sz="2000" b="1" dirty="0"/>
                <a:t>Format / Distribution</a:t>
              </a:r>
            </a:p>
          </p:txBody>
        </p:sp>
        <p:sp>
          <p:nvSpPr>
            <p:cNvPr id="12" name="Rectangle 11">
              <a:extLst>
                <a:ext uri="{FF2B5EF4-FFF2-40B4-BE49-F238E27FC236}">
                  <a16:creationId xmlns:a16="http://schemas.microsoft.com/office/drawing/2014/main" id="{1AF1C2C8-7189-442A-8848-356E9905DEC2}"/>
                </a:ext>
              </a:extLst>
            </p:cNvPr>
            <p:cNvSpPr/>
            <p:nvPr/>
          </p:nvSpPr>
          <p:spPr>
            <a:xfrm>
              <a:off x="6819545" y="1303061"/>
              <a:ext cx="1632247" cy="8631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6</a:t>
              </a:r>
            </a:p>
            <a:p>
              <a:pPr algn="ctr"/>
              <a:r>
                <a:rPr lang="en-US" sz="2000" b="1" dirty="0"/>
                <a:t>Evaluation</a:t>
              </a:r>
            </a:p>
          </p:txBody>
        </p:sp>
        <p:sp>
          <p:nvSpPr>
            <p:cNvPr id="30" name="Rectangle 29">
              <a:extLst>
                <a:ext uri="{FF2B5EF4-FFF2-40B4-BE49-F238E27FC236}">
                  <a16:creationId xmlns:a16="http://schemas.microsoft.com/office/drawing/2014/main" id="{D6ABE44C-3862-4ABC-BC73-B773D1D0B069}"/>
                </a:ext>
              </a:extLst>
            </p:cNvPr>
            <p:cNvSpPr/>
            <p:nvPr/>
          </p:nvSpPr>
          <p:spPr>
            <a:xfrm>
              <a:off x="290557" y="1015769"/>
              <a:ext cx="8161235" cy="2834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Overview</a:t>
              </a:r>
            </a:p>
          </p:txBody>
        </p:sp>
      </p:grpSp>
      <p:sp>
        <p:nvSpPr>
          <p:cNvPr id="32" name="Rectangle 31">
            <a:extLst>
              <a:ext uri="{FF2B5EF4-FFF2-40B4-BE49-F238E27FC236}">
                <a16:creationId xmlns:a16="http://schemas.microsoft.com/office/drawing/2014/main" id="{0D09B44B-1053-4C4D-A9C2-4DC93B488AFD}"/>
              </a:ext>
            </a:extLst>
          </p:cNvPr>
          <p:cNvSpPr/>
          <p:nvPr/>
        </p:nvSpPr>
        <p:spPr>
          <a:xfrm>
            <a:off x="5187298" y="2745577"/>
            <a:ext cx="1632247" cy="863125"/>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4-5</a:t>
            </a:r>
          </a:p>
          <a:p>
            <a:pPr algn="ctr"/>
            <a:r>
              <a:rPr lang="en-US" sz="2000" b="1" dirty="0"/>
              <a:t>Checklist</a:t>
            </a:r>
          </a:p>
        </p:txBody>
      </p:sp>
      <p:sp>
        <p:nvSpPr>
          <p:cNvPr id="34" name="Rectangle 33">
            <a:extLst>
              <a:ext uri="{FF2B5EF4-FFF2-40B4-BE49-F238E27FC236}">
                <a16:creationId xmlns:a16="http://schemas.microsoft.com/office/drawing/2014/main" id="{E13EE40D-554A-4AEE-96F2-5BF89B61BBB2}"/>
              </a:ext>
            </a:extLst>
          </p:cNvPr>
          <p:cNvSpPr/>
          <p:nvPr/>
        </p:nvSpPr>
        <p:spPr>
          <a:xfrm>
            <a:off x="7511753" y="4691815"/>
            <a:ext cx="1632247" cy="863125"/>
          </a:xfrm>
          <a:prstGeom prst="rect">
            <a:avLst/>
          </a:prstGeom>
          <a:solidFill>
            <a:srgbClr val="CC66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Operating Plan</a:t>
            </a:r>
          </a:p>
        </p:txBody>
      </p:sp>
    </p:spTree>
    <p:extLst>
      <p:ext uri="{BB962C8B-B14F-4D97-AF65-F5344CB8AC3E}">
        <p14:creationId xmlns:p14="http://schemas.microsoft.com/office/powerpoint/2010/main" val="154573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P spid="26" grpId="0" animBg="1"/>
      <p:bldP spid="28" grpId="0" animBg="1"/>
      <p:bldP spid="32"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EF67B89-0E13-419D-8F44-FB55CA3F295B}"/>
              </a:ext>
            </a:extLst>
          </p:cNvPr>
          <p:cNvPicPr>
            <a:picLocks noGrp="1" noChangeAspect="1"/>
          </p:cNvPicPr>
          <p:nvPr>
            <p:ph idx="1"/>
          </p:nvPr>
        </p:nvPicPr>
        <p:blipFill>
          <a:blip r:embed="rId3"/>
          <a:stretch>
            <a:fillRect/>
          </a:stretch>
        </p:blipFill>
        <p:spPr>
          <a:xfrm>
            <a:off x="2683546" y="1681676"/>
            <a:ext cx="3989431" cy="3494648"/>
          </a:xfrm>
          <a:prstGeom prst="rect">
            <a:avLst/>
          </a:prstGeom>
        </p:spPr>
      </p:pic>
      <p:sp>
        <p:nvSpPr>
          <p:cNvPr id="5" name="TextBox 4">
            <a:extLst>
              <a:ext uri="{FF2B5EF4-FFF2-40B4-BE49-F238E27FC236}">
                <a16:creationId xmlns:a16="http://schemas.microsoft.com/office/drawing/2014/main" id="{64225B78-22DD-445C-8BAB-085108B4A777}"/>
              </a:ext>
            </a:extLst>
          </p:cNvPr>
          <p:cNvSpPr txBox="1"/>
          <p:nvPr/>
        </p:nvSpPr>
        <p:spPr>
          <a:xfrm>
            <a:off x="4410634" y="5079313"/>
            <a:ext cx="2393577" cy="246221"/>
          </a:xfrm>
          <a:prstGeom prst="rect">
            <a:avLst/>
          </a:prstGeom>
          <a:noFill/>
        </p:spPr>
        <p:txBody>
          <a:bodyPr wrap="square" rtlCol="0">
            <a:spAutoFit/>
          </a:bodyPr>
          <a:lstStyle/>
          <a:p>
            <a:pPr algn="r"/>
            <a:r>
              <a:rPr lang="en-US" sz="1000" dirty="0"/>
              <a:t>Source: bewaterfriendly.com</a:t>
            </a:r>
          </a:p>
        </p:txBody>
      </p:sp>
      <p:pic>
        <p:nvPicPr>
          <p:cNvPr id="6" name="Picture 5">
            <a:extLst>
              <a:ext uri="{FF2B5EF4-FFF2-40B4-BE49-F238E27FC236}">
                <a16:creationId xmlns:a16="http://schemas.microsoft.com/office/drawing/2014/main" id="{34727730-72E3-4A43-A81E-37861C997CD5}"/>
              </a:ext>
            </a:extLst>
          </p:cNvPr>
          <p:cNvPicPr>
            <a:picLocks noChangeAspect="1"/>
          </p:cNvPicPr>
          <p:nvPr/>
        </p:nvPicPr>
        <p:blipFill>
          <a:blip r:embed="rId4"/>
          <a:stretch>
            <a:fillRect/>
          </a:stretch>
        </p:blipFill>
        <p:spPr>
          <a:xfrm>
            <a:off x="322730" y="4520009"/>
            <a:ext cx="3060606" cy="1698077"/>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CBCC20F-0CD4-4B8F-98A4-A33F2311E78E}"/>
              </a:ext>
            </a:extLst>
          </p:cNvPr>
          <p:cNvPicPr>
            <a:picLocks noChangeAspect="1"/>
          </p:cNvPicPr>
          <p:nvPr/>
        </p:nvPicPr>
        <p:blipFill>
          <a:blip r:embed="rId5"/>
          <a:stretch>
            <a:fillRect/>
          </a:stretch>
        </p:blipFill>
        <p:spPr>
          <a:xfrm>
            <a:off x="5916707" y="219416"/>
            <a:ext cx="3026536" cy="2189652"/>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7430484-D10A-4141-97C5-B6B6DBA60FA4}"/>
              </a:ext>
            </a:extLst>
          </p:cNvPr>
          <p:cNvPicPr>
            <a:picLocks noChangeAspect="1"/>
          </p:cNvPicPr>
          <p:nvPr/>
        </p:nvPicPr>
        <p:blipFill>
          <a:blip r:embed="rId6"/>
          <a:stretch>
            <a:fillRect/>
          </a:stretch>
        </p:blipFill>
        <p:spPr>
          <a:xfrm>
            <a:off x="128540" y="164990"/>
            <a:ext cx="3754172" cy="3033371"/>
          </a:xfrm>
          <a:prstGeom prst="rect">
            <a:avLst/>
          </a:prstGeom>
        </p:spPr>
      </p:pic>
      <p:pic>
        <p:nvPicPr>
          <p:cNvPr id="9" name="Picture 8">
            <a:extLst>
              <a:ext uri="{FF2B5EF4-FFF2-40B4-BE49-F238E27FC236}">
                <a16:creationId xmlns:a16="http://schemas.microsoft.com/office/drawing/2014/main" id="{6A5D2003-5660-4221-B186-50398BE48A33}"/>
              </a:ext>
            </a:extLst>
          </p:cNvPr>
          <p:cNvPicPr>
            <a:picLocks noChangeAspect="1"/>
          </p:cNvPicPr>
          <p:nvPr/>
        </p:nvPicPr>
        <p:blipFill>
          <a:blip r:embed="rId7"/>
          <a:stretch>
            <a:fillRect/>
          </a:stretch>
        </p:blipFill>
        <p:spPr>
          <a:xfrm>
            <a:off x="4533946" y="4199372"/>
            <a:ext cx="4409296" cy="2018714"/>
          </a:xfrm>
          <a:prstGeom prst="rect">
            <a:avLst/>
          </a:prstGeom>
          <a:ln>
            <a:solidFill>
              <a:schemeClr val="tx1"/>
            </a:solidFill>
          </a:ln>
        </p:spPr>
      </p:pic>
      <p:pic>
        <p:nvPicPr>
          <p:cNvPr id="11" name="Picture 10">
            <a:extLst>
              <a:ext uri="{FF2B5EF4-FFF2-40B4-BE49-F238E27FC236}">
                <a16:creationId xmlns:a16="http://schemas.microsoft.com/office/drawing/2014/main" id="{0CD05FDB-D77E-4B3C-A827-73994165FF69}"/>
              </a:ext>
            </a:extLst>
          </p:cNvPr>
          <p:cNvPicPr>
            <a:picLocks noChangeAspect="1"/>
          </p:cNvPicPr>
          <p:nvPr/>
        </p:nvPicPr>
        <p:blipFill rotWithShape="1">
          <a:blip r:embed="rId8"/>
          <a:srcRect l="1283" t="1514" r="1503"/>
          <a:stretch/>
        </p:blipFill>
        <p:spPr>
          <a:xfrm>
            <a:off x="691208" y="77112"/>
            <a:ext cx="7974106" cy="6242497"/>
          </a:xfrm>
          <a:prstGeom prst="rect">
            <a:avLst/>
          </a:prstGeom>
        </p:spPr>
      </p:pic>
    </p:spTree>
    <p:extLst>
      <p:ext uri="{BB962C8B-B14F-4D97-AF65-F5344CB8AC3E}">
        <p14:creationId xmlns:p14="http://schemas.microsoft.com/office/powerpoint/2010/main" val="297322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a:xfrm>
            <a:off x="174812" y="0"/>
            <a:ext cx="8807823" cy="1007461"/>
          </a:xfrm>
        </p:spPr>
        <p:txBody>
          <a:bodyPr/>
          <a:lstStyle/>
          <a:p>
            <a:r>
              <a:rPr lang="en-US" sz="4000" dirty="0"/>
              <a:t>Questions</a:t>
            </a:r>
          </a:p>
        </p:txBody>
      </p:sp>
      <p:pic>
        <p:nvPicPr>
          <p:cNvPr id="6" name="Picture 5" descr="A picture containing person, sitting, child, photo&#10;&#10;Description automatically generated">
            <a:extLst>
              <a:ext uri="{FF2B5EF4-FFF2-40B4-BE49-F238E27FC236}">
                <a16:creationId xmlns:a16="http://schemas.microsoft.com/office/drawing/2014/main" id="{C8A2B9FE-EBEE-4C05-9055-659B7736CF13}"/>
              </a:ext>
            </a:extLst>
          </p:cNvPr>
          <p:cNvPicPr>
            <a:picLocks noChangeAspect="1"/>
          </p:cNvPicPr>
          <p:nvPr/>
        </p:nvPicPr>
        <p:blipFill>
          <a:blip r:embed="rId3"/>
          <a:stretch>
            <a:fillRect/>
          </a:stretch>
        </p:blipFill>
        <p:spPr>
          <a:xfrm>
            <a:off x="2178790" y="853689"/>
            <a:ext cx="4786419" cy="5504382"/>
          </a:xfrm>
          <a:prstGeom prst="rect">
            <a:avLst/>
          </a:prstGeom>
        </p:spPr>
      </p:pic>
    </p:spTree>
    <p:extLst>
      <p:ext uri="{BB962C8B-B14F-4D97-AF65-F5344CB8AC3E}">
        <p14:creationId xmlns:p14="http://schemas.microsoft.com/office/powerpoint/2010/main" val="3674326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E2FD-7D62-4875-8388-868AB8E61B94}"/>
              </a:ext>
            </a:extLst>
          </p:cNvPr>
          <p:cNvSpPr>
            <a:spLocks noGrp="1"/>
          </p:cNvSpPr>
          <p:nvPr>
            <p:ph type="title"/>
          </p:nvPr>
        </p:nvSpPr>
        <p:spPr>
          <a:xfrm>
            <a:off x="4473383" y="1390385"/>
            <a:ext cx="4112664" cy="1143000"/>
          </a:xfrm>
        </p:spPr>
        <p:txBody>
          <a:bodyPr/>
          <a:lstStyle/>
          <a:p>
            <a:pPr algn="ctr"/>
            <a:r>
              <a:rPr lang="en-US" sz="3600" dirty="0"/>
              <a:t>Linking Cause                     </a:t>
            </a:r>
            <a:br>
              <a:rPr lang="en-US" sz="3600" dirty="0"/>
            </a:br>
            <a:br>
              <a:rPr lang="en-US" sz="3600" dirty="0"/>
            </a:br>
            <a:br>
              <a:rPr lang="en-US" sz="3600" dirty="0"/>
            </a:br>
            <a:r>
              <a:rPr lang="en-US" sz="3600" dirty="0"/>
              <a:t>Effect </a:t>
            </a:r>
          </a:p>
        </p:txBody>
      </p:sp>
      <p:pic>
        <p:nvPicPr>
          <p:cNvPr id="4" name="Content Placeholder 3">
            <a:extLst>
              <a:ext uri="{FF2B5EF4-FFF2-40B4-BE49-F238E27FC236}">
                <a16:creationId xmlns:a16="http://schemas.microsoft.com/office/drawing/2014/main" id="{561CF5F2-3B81-43DE-8B0D-DF2A038C726F}"/>
              </a:ext>
            </a:extLst>
          </p:cNvPr>
          <p:cNvPicPr>
            <a:picLocks noGrp="1" noChangeAspect="1"/>
          </p:cNvPicPr>
          <p:nvPr>
            <p:ph idx="1"/>
          </p:nvPr>
        </p:nvPicPr>
        <p:blipFill>
          <a:blip r:embed="rId3"/>
          <a:stretch>
            <a:fillRect/>
          </a:stretch>
        </p:blipFill>
        <p:spPr>
          <a:xfrm>
            <a:off x="544046" y="77908"/>
            <a:ext cx="3756666" cy="6157986"/>
          </a:xfrm>
          <a:prstGeom prst="rect">
            <a:avLst/>
          </a:prstGeom>
        </p:spPr>
      </p:pic>
      <p:cxnSp>
        <p:nvCxnSpPr>
          <p:cNvPr id="6" name="Straight Arrow Connector 5">
            <a:extLst>
              <a:ext uri="{FF2B5EF4-FFF2-40B4-BE49-F238E27FC236}">
                <a16:creationId xmlns:a16="http://schemas.microsoft.com/office/drawing/2014/main" id="{B7B542AB-A7AC-4221-8AAA-94B47AB84482}"/>
              </a:ext>
            </a:extLst>
          </p:cNvPr>
          <p:cNvCxnSpPr>
            <a:cxnSpLocks/>
          </p:cNvCxnSpPr>
          <p:nvPr/>
        </p:nvCxnSpPr>
        <p:spPr>
          <a:xfrm>
            <a:off x="6443379" y="1588831"/>
            <a:ext cx="0" cy="746107"/>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633BFA6A-83E1-4B91-86CF-B8993ED7F301}"/>
              </a:ext>
            </a:extLst>
          </p:cNvPr>
          <p:cNvPicPr>
            <a:picLocks noChangeAspect="1"/>
          </p:cNvPicPr>
          <p:nvPr/>
        </p:nvPicPr>
        <p:blipFill rotWithShape="1">
          <a:blip r:embed="rId4"/>
          <a:srcRect l="5732" t="17777" r="5900" b="12008"/>
          <a:stretch/>
        </p:blipFill>
        <p:spPr>
          <a:xfrm>
            <a:off x="4300712" y="3579014"/>
            <a:ext cx="4541114" cy="1491204"/>
          </a:xfrm>
          <a:prstGeom prst="rect">
            <a:avLst/>
          </a:prstGeom>
        </p:spPr>
      </p:pic>
      <p:sp>
        <p:nvSpPr>
          <p:cNvPr id="13" name="Rectangle 12">
            <a:extLst>
              <a:ext uri="{FF2B5EF4-FFF2-40B4-BE49-F238E27FC236}">
                <a16:creationId xmlns:a16="http://schemas.microsoft.com/office/drawing/2014/main" id="{1DE2D198-B23D-42D9-A59C-A03518C831E4}"/>
              </a:ext>
            </a:extLst>
          </p:cNvPr>
          <p:cNvSpPr/>
          <p:nvPr/>
        </p:nvSpPr>
        <p:spPr>
          <a:xfrm>
            <a:off x="823865" y="5357034"/>
            <a:ext cx="3413157" cy="878860"/>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083C966-BDF6-4964-A06E-405792F4758C}"/>
              </a:ext>
            </a:extLst>
          </p:cNvPr>
          <p:cNvSpPr/>
          <p:nvPr/>
        </p:nvSpPr>
        <p:spPr>
          <a:xfrm>
            <a:off x="3552416" y="5152485"/>
            <a:ext cx="684605" cy="204549"/>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04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3103F8-EF53-432F-AFFF-D1A13EF295AA}"/>
              </a:ext>
            </a:extLst>
          </p:cNvPr>
          <p:cNvSpPr>
            <a:spLocks noGrp="1"/>
          </p:cNvSpPr>
          <p:nvPr>
            <p:ph idx="1"/>
          </p:nvPr>
        </p:nvSpPr>
        <p:spPr>
          <a:xfrm>
            <a:off x="5034605" y="432960"/>
            <a:ext cx="3867347" cy="2433916"/>
          </a:xfrm>
        </p:spPr>
        <p:txBody>
          <a:bodyPr>
            <a:normAutofit/>
          </a:bodyPr>
          <a:lstStyle/>
          <a:p>
            <a:pPr marL="0" indent="0">
              <a:buNone/>
            </a:pPr>
            <a:r>
              <a:rPr lang="en-US" sz="3600" dirty="0">
                <a:solidFill>
                  <a:srgbClr val="006600"/>
                </a:solidFill>
              </a:rPr>
              <a:t>How do we best reach out to people and motivate them to act?</a:t>
            </a:r>
          </a:p>
        </p:txBody>
      </p:sp>
      <p:pic>
        <p:nvPicPr>
          <p:cNvPr id="4" name="Picture 3">
            <a:extLst>
              <a:ext uri="{FF2B5EF4-FFF2-40B4-BE49-F238E27FC236}">
                <a16:creationId xmlns:a16="http://schemas.microsoft.com/office/drawing/2014/main" id="{42F5562B-4949-42C2-BEF4-A9EE96C07D37}"/>
              </a:ext>
            </a:extLst>
          </p:cNvPr>
          <p:cNvPicPr>
            <a:picLocks noChangeAspect="1"/>
          </p:cNvPicPr>
          <p:nvPr/>
        </p:nvPicPr>
        <p:blipFill>
          <a:blip r:embed="rId3"/>
          <a:stretch>
            <a:fillRect/>
          </a:stretch>
        </p:blipFill>
        <p:spPr>
          <a:xfrm>
            <a:off x="363072" y="432960"/>
            <a:ext cx="4504764" cy="5680885"/>
          </a:xfrm>
          <a:prstGeom prst="rect">
            <a:avLst/>
          </a:prstGeom>
          <a:ln>
            <a:solidFill>
              <a:schemeClr val="tx1"/>
            </a:solidFill>
          </a:ln>
        </p:spPr>
      </p:pic>
      <p:sp>
        <p:nvSpPr>
          <p:cNvPr id="5" name="TextBox 4">
            <a:extLst>
              <a:ext uri="{FF2B5EF4-FFF2-40B4-BE49-F238E27FC236}">
                <a16:creationId xmlns:a16="http://schemas.microsoft.com/office/drawing/2014/main" id="{476CE2C7-C28B-4AC9-AD4A-19202158D076}"/>
              </a:ext>
            </a:extLst>
          </p:cNvPr>
          <p:cNvSpPr txBox="1"/>
          <p:nvPr/>
        </p:nvSpPr>
        <p:spPr>
          <a:xfrm>
            <a:off x="5034604" y="3012141"/>
            <a:ext cx="3867347" cy="2554545"/>
          </a:xfrm>
          <a:prstGeom prst="rect">
            <a:avLst/>
          </a:prstGeom>
          <a:noFill/>
        </p:spPr>
        <p:txBody>
          <a:bodyPr wrap="square" rtlCol="0">
            <a:spAutoFit/>
          </a:bodyPr>
          <a:lstStyle/>
          <a:p>
            <a:r>
              <a:rPr lang="en-US" sz="3200" u="sng" dirty="0">
                <a:latin typeface="Calibri" panose="020F0502020204030204" pitchFamily="34" charset="0"/>
                <a:cs typeface="Calibri" panose="020F0502020204030204" pitchFamily="34" charset="0"/>
              </a:rPr>
              <a:t>Target our message </a:t>
            </a:r>
            <a:r>
              <a:rPr lang="en-US" sz="3200" dirty="0">
                <a:latin typeface="Calibri" panose="020F0502020204030204" pitchFamily="34" charset="0"/>
                <a:cs typeface="Calibri" panose="020F0502020204030204" pitchFamily="34" charset="0"/>
              </a:rPr>
              <a:t>to a </a:t>
            </a:r>
            <a:r>
              <a:rPr lang="en-US" sz="3200" u="sng" dirty="0">
                <a:latin typeface="Calibri" panose="020F0502020204030204" pitchFamily="34" charset="0"/>
                <a:cs typeface="Calibri" panose="020F0502020204030204" pitchFamily="34" charset="0"/>
              </a:rPr>
              <a:t>specific audience </a:t>
            </a:r>
            <a:r>
              <a:rPr lang="en-US" sz="3200" dirty="0">
                <a:latin typeface="Calibri" panose="020F0502020204030204" pitchFamily="34" charset="0"/>
                <a:cs typeface="Calibri" panose="020F0502020204030204" pitchFamily="34" charset="0"/>
              </a:rPr>
              <a:t>in a way that prompts them to respond to that message!</a:t>
            </a:r>
          </a:p>
        </p:txBody>
      </p:sp>
    </p:spTree>
    <p:extLst>
      <p:ext uri="{BB962C8B-B14F-4D97-AF65-F5344CB8AC3E}">
        <p14:creationId xmlns:p14="http://schemas.microsoft.com/office/powerpoint/2010/main" val="134132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a:xfrm>
            <a:off x="174812" y="0"/>
            <a:ext cx="8807823" cy="1007461"/>
          </a:xfrm>
        </p:spPr>
        <p:txBody>
          <a:bodyPr/>
          <a:lstStyle/>
          <a:p>
            <a:r>
              <a:rPr lang="en-US" sz="3600" dirty="0"/>
              <a:t>Developing a Watershed Outreach Campaign</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a:xfrm>
            <a:off x="174813" y="1004899"/>
            <a:ext cx="8643262" cy="5255665"/>
          </a:xfrm>
        </p:spPr>
        <p:txBody>
          <a:bodyPr>
            <a:noAutofit/>
          </a:bodyPr>
          <a:lstStyle/>
          <a:p>
            <a:pPr marL="614369" indent="-457200">
              <a:lnSpc>
                <a:spcPct val="107000"/>
              </a:lnSpc>
              <a:spcBef>
                <a:spcPts val="0"/>
              </a:spcBef>
            </a:pPr>
            <a:r>
              <a:rPr lang="en-US" sz="3600" b="1" dirty="0">
                <a:solidFill>
                  <a:srgbClr val="0032A1"/>
                </a:solidFill>
                <a:effectLst/>
                <a:ea typeface="Calibri" panose="020F0502020204030204" pitchFamily="34" charset="0"/>
                <a:cs typeface="Times New Roman" panose="02020603050405020304" pitchFamily="18" charset="0"/>
              </a:rPr>
              <a:t>STEP 1: </a:t>
            </a:r>
            <a:r>
              <a:rPr lang="en-US" sz="3600" dirty="0">
                <a:effectLst/>
                <a:ea typeface="Calibri" panose="020F0502020204030204" pitchFamily="34" charset="0"/>
                <a:cs typeface="Times New Roman" panose="02020603050405020304" pitchFamily="18" charset="0"/>
              </a:rPr>
              <a:t>Define the </a:t>
            </a:r>
            <a:r>
              <a:rPr lang="en-US" sz="3600" b="1" dirty="0">
                <a:effectLst/>
                <a:ea typeface="Calibri" panose="020F0502020204030204" pitchFamily="34" charset="0"/>
                <a:cs typeface="Times New Roman" panose="02020603050405020304" pitchFamily="18" charset="0"/>
              </a:rPr>
              <a:t>driving forces, goals, and objectives</a:t>
            </a:r>
          </a:p>
          <a:p>
            <a:pPr marL="614369" indent="-457200">
              <a:lnSpc>
                <a:spcPct val="107000"/>
              </a:lnSpc>
              <a:spcBef>
                <a:spcPts val="0"/>
              </a:spcBef>
            </a:pPr>
            <a:r>
              <a:rPr lang="en-US" sz="3600" b="1" dirty="0">
                <a:solidFill>
                  <a:srgbClr val="0032A1"/>
                </a:solidFill>
                <a:ea typeface="Calibri" panose="020F0502020204030204" pitchFamily="34" charset="0"/>
                <a:cs typeface="Times New Roman" panose="02020603050405020304" pitchFamily="18" charset="0"/>
              </a:rPr>
              <a:t>STEP 2: </a:t>
            </a:r>
            <a:r>
              <a:rPr lang="en-US" sz="3600" dirty="0">
                <a:effectLst/>
                <a:ea typeface="Calibri" panose="020F0502020204030204" pitchFamily="34" charset="0"/>
                <a:cs typeface="Times New Roman" panose="02020603050405020304" pitchFamily="18" charset="0"/>
              </a:rPr>
              <a:t>Identify and analyze the </a:t>
            </a:r>
            <a:r>
              <a:rPr lang="en-US" sz="3600" b="1" dirty="0">
                <a:effectLst/>
                <a:ea typeface="Calibri" panose="020F0502020204030204" pitchFamily="34" charset="0"/>
                <a:cs typeface="Times New Roman" panose="02020603050405020304" pitchFamily="18" charset="0"/>
              </a:rPr>
              <a:t>target audience</a:t>
            </a:r>
            <a:endParaRPr lang="en-US" sz="3600" dirty="0">
              <a:effectLst/>
              <a:ea typeface="Calibri" panose="020F0502020204030204" pitchFamily="34" charset="0"/>
              <a:cs typeface="Times New Roman" panose="02020603050405020304" pitchFamily="18" charset="0"/>
            </a:endParaRPr>
          </a:p>
          <a:p>
            <a:pPr marL="614369" indent="-457200">
              <a:lnSpc>
                <a:spcPct val="107000"/>
              </a:lnSpc>
              <a:spcBef>
                <a:spcPts val="0"/>
              </a:spcBef>
            </a:pPr>
            <a:r>
              <a:rPr lang="en-US" sz="3600" b="1" dirty="0">
                <a:solidFill>
                  <a:srgbClr val="0032A1"/>
                </a:solidFill>
                <a:ea typeface="Calibri" panose="020F0502020204030204" pitchFamily="34" charset="0"/>
                <a:cs typeface="Times New Roman" panose="02020603050405020304" pitchFamily="18" charset="0"/>
              </a:rPr>
              <a:t>STEP 3: </a:t>
            </a:r>
            <a:r>
              <a:rPr lang="en-US" sz="3600" b="1" dirty="0">
                <a:effectLst/>
                <a:ea typeface="Calibri" panose="020F0502020204030204" pitchFamily="34" charset="0"/>
                <a:cs typeface="Times New Roman" panose="02020603050405020304" pitchFamily="18" charset="0"/>
              </a:rPr>
              <a:t>Create</a:t>
            </a:r>
            <a:r>
              <a:rPr lang="en-US" sz="3600" dirty="0">
                <a:effectLst/>
                <a:ea typeface="Calibri" panose="020F0502020204030204" pitchFamily="34" charset="0"/>
                <a:cs typeface="Times New Roman" panose="02020603050405020304" pitchFamily="18" charset="0"/>
              </a:rPr>
              <a:t> </a:t>
            </a:r>
            <a:r>
              <a:rPr lang="en-US" sz="3600" b="1" dirty="0">
                <a:effectLst/>
                <a:ea typeface="Calibri" panose="020F0502020204030204" pitchFamily="34" charset="0"/>
                <a:cs typeface="Times New Roman" panose="02020603050405020304" pitchFamily="18" charset="0"/>
              </a:rPr>
              <a:t>the message</a:t>
            </a:r>
          </a:p>
          <a:p>
            <a:pPr marL="614369" indent="-457200">
              <a:lnSpc>
                <a:spcPct val="107000"/>
              </a:lnSpc>
              <a:spcBef>
                <a:spcPts val="0"/>
              </a:spcBef>
            </a:pPr>
            <a:r>
              <a:rPr lang="en-US" sz="3600" b="1" dirty="0">
                <a:solidFill>
                  <a:srgbClr val="0032A1"/>
                </a:solidFill>
                <a:ea typeface="Calibri" panose="020F0502020204030204" pitchFamily="34" charset="0"/>
                <a:cs typeface="Times New Roman" panose="02020603050405020304" pitchFamily="18" charset="0"/>
              </a:rPr>
              <a:t>STEP 4: </a:t>
            </a:r>
            <a:r>
              <a:rPr lang="en-US" sz="3600" b="1" dirty="0">
                <a:effectLst/>
                <a:ea typeface="Calibri" panose="020F0502020204030204" pitchFamily="34" charset="0"/>
                <a:cs typeface="Times New Roman" panose="02020603050405020304" pitchFamily="18" charset="0"/>
              </a:rPr>
              <a:t>Package</a:t>
            </a:r>
            <a:r>
              <a:rPr lang="en-US" sz="3600" dirty="0">
                <a:effectLst/>
                <a:ea typeface="Calibri" panose="020F0502020204030204" pitchFamily="34" charset="0"/>
                <a:cs typeface="Times New Roman" panose="02020603050405020304" pitchFamily="18" charset="0"/>
              </a:rPr>
              <a:t> the message</a:t>
            </a:r>
          </a:p>
          <a:p>
            <a:pPr marL="614369" indent="-457200">
              <a:lnSpc>
                <a:spcPct val="107000"/>
              </a:lnSpc>
              <a:spcBef>
                <a:spcPts val="0"/>
              </a:spcBef>
            </a:pPr>
            <a:r>
              <a:rPr lang="en-US" sz="3600" b="1" dirty="0">
                <a:solidFill>
                  <a:srgbClr val="0032A1"/>
                </a:solidFill>
                <a:ea typeface="Calibri" panose="020F0502020204030204" pitchFamily="34" charset="0"/>
                <a:cs typeface="Times New Roman" panose="02020603050405020304" pitchFamily="18" charset="0"/>
              </a:rPr>
              <a:t>STEP 5: </a:t>
            </a:r>
            <a:r>
              <a:rPr lang="en-US" sz="3600" b="1" dirty="0">
                <a:effectLst/>
                <a:ea typeface="Calibri" panose="020F0502020204030204" pitchFamily="34" charset="0"/>
                <a:cs typeface="Times New Roman" panose="02020603050405020304" pitchFamily="18" charset="0"/>
              </a:rPr>
              <a:t>Distribute</a:t>
            </a:r>
            <a:r>
              <a:rPr lang="en-US" sz="3600" dirty="0">
                <a:effectLst/>
                <a:ea typeface="Calibri" panose="020F0502020204030204" pitchFamily="34" charset="0"/>
                <a:cs typeface="Times New Roman" panose="02020603050405020304" pitchFamily="18" charset="0"/>
              </a:rPr>
              <a:t> the message </a:t>
            </a:r>
          </a:p>
          <a:p>
            <a:pPr marL="614369" indent="-457200">
              <a:lnSpc>
                <a:spcPct val="107000"/>
              </a:lnSpc>
              <a:spcBef>
                <a:spcPts val="0"/>
              </a:spcBef>
            </a:pPr>
            <a:r>
              <a:rPr lang="en-US" sz="3600" b="1" dirty="0">
                <a:solidFill>
                  <a:srgbClr val="0032A1"/>
                </a:solidFill>
                <a:ea typeface="Calibri" panose="020F0502020204030204" pitchFamily="34" charset="0"/>
                <a:cs typeface="Times New Roman" panose="02020603050405020304" pitchFamily="18" charset="0"/>
              </a:rPr>
              <a:t>STEP 6: </a:t>
            </a:r>
            <a:r>
              <a:rPr lang="en-US" sz="3600" b="1" dirty="0">
                <a:effectLst/>
                <a:ea typeface="Calibri" panose="020F0502020204030204" pitchFamily="34" charset="0"/>
                <a:cs typeface="Times New Roman" panose="02020603050405020304" pitchFamily="18" charset="0"/>
              </a:rPr>
              <a:t>Evaluate</a:t>
            </a:r>
            <a:r>
              <a:rPr lang="en-US" sz="3600" dirty="0">
                <a:effectLst/>
                <a:ea typeface="Calibri" panose="020F0502020204030204" pitchFamily="34" charset="0"/>
                <a:cs typeface="Times New Roman" panose="02020603050405020304" pitchFamily="18" charset="0"/>
              </a:rPr>
              <a:t> the outreach campaign</a:t>
            </a:r>
            <a:endParaRPr lang="en-US" sz="3600" dirty="0"/>
          </a:p>
        </p:txBody>
      </p:sp>
    </p:spTree>
    <p:extLst>
      <p:ext uri="{BB962C8B-B14F-4D97-AF65-F5344CB8AC3E}">
        <p14:creationId xmlns:p14="http://schemas.microsoft.com/office/powerpoint/2010/main" val="218501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a:xfrm>
            <a:off x="277802" y="543208"/>
            <a:ext cx="8588396" cy="941292"/>
          </a:xfrm>
        </p:spPr>
        <p:txBody>
          <a:bodyPr/>
          <a:lstStyle/>
          <a:p>
            <a:r>
              <a:rPr lang="en-US" sz="3600" dirty="0"/>
              <a:t>Let’s start planning…</a:t>
            </a:r>
            <a:br>
              <a:rPr lang="en-US" sz="3600" dirty="0"/>
            </a:br>
            <a:br>
              <a:rPr lang="en-US" sz="3600" dirty="0"/>
            </a:br>
            <a:r>
              <a:rPr lang="en-US" sz="3600" dirty="0"/>
              <a:t>                               …because you </a:t>
            </a:r>
            <a:r>
              <a:rPr lang="en-US" sz="3600" u="sng" dirty="0"/>
              <a:t>need</a:t>
            </a:r>
            <a:r>
              <a:rPr lang="en-US" sz="3600" dirty="0"/>
              <a:t> a plan!</a:t>
            </a:r>
          </a:p>
        </p:txBody>
      </p:sp>
      <p:pic>
        <p:nvPicPr>
          <p:cNvPr id="3" name="Picture 2">
            <a:extLst>
              <a:ext uri="{FF2B5EF4-FFF2-40B4-BE49-F238E27FC236}">
                <a16:creationId xmlns:a16="http://schemas.microsoft.com/office/drawing/2014/main" id="{04E513CD-7000-4235-AB22-42EE47E8AF35}"/>
              </a:ext>
            </a:extLst>
          </p:cNvPr>
          <p:cNvPicPr>
            <a:picLocks noChangeAspect="1"/>
          </p:cNvPicPr>
          <p:nvPr/>
        </p:nvPicPr>
        <p:blipFill>
          <a:blip r:embed="rId3"/>
          <a:stretch>
            <a:fillRect/>
          </a:stretch>
        </p:blipFill>
        <p:spPr>
          <a:xfrm>
            <a:off x="1048705" y="2291571"/>
            <a:ext cx="7222474" cy="3411843"/>
          </a:xfrm>
          <a:prstGeom prst="rect">
            <a:avLst/>
          </a:prstGeom>
        </p:spPr>
      </p:pic>
    </p:spTree>
    <p:extLst>
      <p:ext uri="{BB962C8B-B14F-4D97-AF65-F5344CB8AC3E}">
        <p14:creationId xmlns:p14="http://schemas.microsoft.com/office/powerpoint/2010/main" val="257755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a:xfrm>
            <a:off x="138901" y="1272185"/>
            <a:ext cx="8866198" cy="5021536"/>
          </a:xfrm>
        </p:spPr>
        <p:txBody>
          <a:bodyPr>
            <a:noAutofit/>
          </a:bodyPr>
          <a:lstStyle/>
          <a:p>
            <a:pPr marL="157169" indent="0">
              <a:lnSpc>
                <a:spcPct val="107000"/>
              </a:lnSpc>
              <a:spcBef>
                <a:spcPts val="0"/>
              </a:spcBef>
              <a:buNone/>
            </a:pPr>
            <a:r>
              <a:rPr lang="en-US" sz="2800" b="1" u="sng" dirty="0">
                <a:solidFill>
                  <a:schemeClr val="accent2">
                    <a:lumMod val="60000"/>
                    <a:lumOff val="40000"/>
                  </a:schemeClr>
                </a:solidFill>
              </a:rPr>
              <a:t>Driving Force</a:t>
            </a:r>
            <a:r>
              <a:rPr lang="en-US" sz="2800" b="1" dirty="0">
                <a:solidFill>
                  <a:schemeClr val="accent2">
                    <a:lumMod val="60000"/>
                    <a:lumOff val="40000"/>
                  </a:schemeClr>
                </a:solidFill>
              </a:rPr>
              <a:t>: </a:t>
            </a:r>
            <a:r>
              <a:rPr lang="en-US" sz="2800" dirty="0"/>
              <a:t> </a:t>
            </a:r>
          </a:p>
          <a:p>
            <a:pPr marL="157169" indent="0">
              <a:lnSpc>
                <a:spcPct val="107000"/>
              </a:lnSpc>
              <a:spcBef>
                <a:spcPts val="0"/>
              </a:spcBef>
              <a:buNone/>
            </a:pPr>
            <a:r>
              <a:rPr lang="en-US" sz="2800" b="1" dirty="0"/>
              <a:t>Why are we thinking about doing this?</a:t>
            </a:r>
          </a:p>
          <a:p>
            <a:pPr marL="457200" lvl="1" indent="0">
              <a:lnSpc>
                <a:spcPct val="107000"/>
              </a:lnSpc>
              <a:spcBef>
                <a:spcPts val="0"/>
              </a:spcBef>
              <a:buNone/>
            </a:pPr>
            <a:r>
              <a:rPr lang="en-US" sz="2400" i="1" dirty="0"/>
              <a:t>e.g. concerns of health risks, flooding, land use change, regulations?</a:t>
            </a:r>
          </a:p>
          <a:p>
            <a:pPr marL="157169" indent="0">
              <a:lnSpc>
                <a:spcPct val="107000"/>
              </a:lnSpc>
              <a:spcBef>
                <a:spcPts val="0"/>
              </a:spcBef>
              <a:buNone/>
            </a:pPr>
            <a:r>
              <a:rPr lang="en-US" sz="2800" b="1" u="sng" dirty="0">
                <a:solidFill>
                  <a:schemeClr val="accent2">
                    <a:lumMod val="60000"/>
                    <a:lumOff val="40000"/>
                  </a:schemeClr>
                </a:solidFill>
              </a:rPr>
              <a:t>Goal(s)</a:t>
            </a:r>
            <a:r>
              <a:rPr lang="en-US" sz="2800" b="1" dirty="0">
                <a:solidFill>
                  <a:schemeClr val="accent2">
                    <a:lumMod val="60000"/>
                    <a:lumOff val="40000"/>
                  </a:schemeClr>
                </a:solidFill>
              </a:rPr>
              <a:t>:  </a:t>
            </a:r>
          </a:p>
          <a:p>
            <a:pPr marL="157169" indent="0">
              <a:lnSpc>
                <a:spcPct val="107000"/>
              </a:lnSpc>
              <a:spcBef>
                <a:spcPts val="0"/>
              </a:spcBef>
              <a:buNone/>
            </a:pPr>
            <a:r>
              <a:rPr lang="en-US" sz="2800" b="1" dirty="0"/>
              <a:t>General statements that express the broad focus.</a:t>
            </a:r>
          </a:p>
          <a:p>
            <a:pPr marL="457200" lvl="1" indent="0">
              <a:lnSpc>
                <a:spcPct val="107000"/>
              </a:lnSpc>
              <a:spcBef>
                <a:spcPts val="0"/>
              </a:spcBef>
              <a:buNone/>
            </a:pPr>
            <a:r>
              <a:rPr lang="en-US" sz="2400" i="1" dirty="0"/>
              <a:t>e.g. To increase recreational use? To decrease flooding?  To limit property loss due to erosion?</a:t>
            </a:r>
          </a:p>
          <a:p>
            <a:pPr marL="157169" indent="0">
              <a:lnSpc>
                <a:spcPct val="107000"/>
              </a:lnSpc>
              <a:spcBef>
                <a:spcPts val="0"/>
              </a:spcBef>
              <a:buNone/>
            </a:pPr>
            <a:r>
              <a:rPr lang="en-US" sz="2800" b="1" u="sng" dirty="0">
                <a:solidFill>
                  <a:schemeClr val="accent2">
                    <a:lumMod val="60000"/>
                    <a:lumOff val="40000"/>
                  </a:schemeClr>
                </a:solidFill>
              </a:rPr>
              <a:t>Objectives</a:t>
            </a:r>
            <a:r>
              <a:rPr lang="en-US" sz="2800" b="1" dirty="0">
                <a:solidFill>
                  <a:schemeClr val="accent2">
                    <a:lumMod val="60000"/>
                    <a:lumOff val="40000"/>
                  </a:schemeClr>
                </a:solidFill>
              </a:rPr>
              <a:t>:</a:t>
            </a:r>
            <a:r>
              <a:rPr lang="en-US" sz="2800" b="1" dirty="0"/>
              <a:t> </a:t>
            </a:r>
          </a:p>
          <a:p>
            <a:pPr marL="157169" indent="0">
              <a:lnSpc>
                <a:spcPct val="107000"/>
              </a:lnSpc>
              <a:spcBef>
                <a:spcPts val="0"/>
              </a:spcBef>
              <a:buNone/>
            </a:pPr>
            <a:r>
              <a:rPr lang="en-US" sz="2800" b="1" dirty="0"/>
              <a:t>Specific actions aimed to achieve the goal(s).</a:t>
            </a:r>
          </a:p>
          <a:p>
            <a:pPr marL="157169" indent="0">
              <a:lnSpc>
                <a:spcPct val="107000"/>
              </a:lnSpc>
              <a:spcBef>
                <a:spcPts val="0"/>
              </a:spcBef>
              <a:buNone/>
            </a:pPr>
            <a:r>
              <a:rPr lang="en-US" b="1" dirty="0"/>
              <a:t>SMART  - S</a:t>
            </a:r>
            <a:r>
              <a:rPr lang="en-US" dirty="0"/>
              <a:t>pecific, </a:t>
            </a:r>
            <a:r>
              <a:rPr lang="en-US" b="1" dirty="0"/>
              <a:t>M</a:t>
            </a:r>
            <a:r>
              <a:rPr lang="en-US" dirty="0"/>
              <a:t>easurable, </a:t>
            </a:r>
            <a:r>
              <a:rPr lang="en-US" b="1" dirty="0"/>
              <a:t>A</a:t>
            </a:r>
            <a:r>
              <a:rPr lang="en-US" dirty="0"/>
              <a:t>chievable, </a:t>
            </a:r>
            <a:r>
              <a:rPr lang="en-US" b="1" dirty="0"/>
              <a:t>R</a:t>
            </a:r>
            <a:r>
              <a:rPr lang="en-US" dirty="0"/>
              <a:t>elevant, </a:t>
            </a:r>
            <a:r>
              <a:rPr lang="en-US" b="1" dirty="0"/>
              <a:t>T</a:t>
            </a:r>
            <a:r>
              <a:rPr lang="en-US" dirty="0"/>
              <a:t>ime-focused</a:t>
            </a:r>
          </a:p>
        </p:txBody>
      </p:sp>
      <p:sp>
        <p:nvSpPr>
          <p:cNvPr id="6" name="Title 1">
            <a:extLst>
              <a:ext uri="{FF2B5EF4-FFF2-40B4-BE49-F238E27FC236}">
                <a16:creationId xmlns:a16="http://schemas.microsoft.com/office/drawing/2014/main" id="{7AB44EA8-0F9C-4BA8-B560-C621879A83A1}"/>
              </a:ext>
            </a:extLst>
          </p:cNvPr>
          <p:cNvSpPr txBox="1">
            <a:spLocks/>
          </p:cNvSpPr>
          <p:nvPr/>
        </p:nvSpPr>
        <p:spPr>
          <a:xfrm>
            <a:off x="188259" y="315308"/>
            <a:ext cx="8767482" cy="909579"/>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3600" dirty="0">
                <a:solidFill>
                  <a:schemeClr val="bg1"/>
                </a:solidFill>
              </a:rPr>
              <a:t>STEP 1: Define the forces, goals &amp; objectives</a:t>
            </a:r>
          </a:p>
        </p:txBody>
      </p:sp>
    </p:spTree>
    <p:extLst>
      <p:ext uri="{BB962C8B-B14F-4D97-AF65-F5344CB8AC3E}">
        <p14:creationId xmlns:p14="http://schemas.microsoft.com/office/powerpoint/2010/main" val="256222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5391A66-2E5D-4891-A685-097ECF6F6D93}"/>
              </a:ext>
            </a:extLst>
          </p:cNvPr>
          <p:cNvPicPr>
            <a:picLocks noGrp="1" noChangeAspect="1"/>
          </p:cNvPicPr>
          <p:nvPr>
            <p:ph idx="1"/>
          </p:nvPr>
        </p:nvPicPr>
        <p:blipFill>
          <a:blip r:embed="rId3"/>
          <a:stretch>
            <a:fillRect/>
          </a:stretch>
        </p:blipFill>
        <p:spPr>
          <a:xfrm rot="5400000">
            <a:off x="1902217" y="-113758"/>
            <a:ext cx="5599343" cy="7279147"/>
          </a:xfrm>
          <a:prstGeom prst="rect">
            <a:avLst/>
          </a:prstGeom>
        </p:spPr>
      </p:pic>
      <p:sp>
        <p:nvSpPr>
          <p:cNvPr id="2" name="Title 1">
            <a:extLst>
              <a:ext uri="{FF2B5EF4-FFF2-40B4-BE49-F238E27FC236}">
                <a16:creationId xmlns:a16="http://schemas.microsoft.com/office/drawing/2014/main" id="{5D7C4F39-03C8-44C4-A6B0-6BDD8517471B}"/>
              </a:ext>
            </a:extLst>
          </p:cNvPr>
          <p:cNvSpPr>
            <a:spLocks noGrp="1"/>
          </p:cNvSpPr>
          <p:nvPr>
            <p:ph type="title"/>
          </p:nvPr>
        </p:nvSpPr>
        <p:spPr>
          <a:xfrm>
            <a:off x="459336" y="5697"/>
            <a:ext cx="8225327" cy="970835"/>
          </a:xfrm>
        </p:spPr>
        <p:txBody>
          <a:bodyPr/>
          <a:lstStyle/>
          <a:p>
            <a:r>
              <a:rPr lang="en-US" sz="3600" dirty="0"/>
              <a:t>Building Blocks Worksheet</a:t>
            </a:r>
          </a:p>
        </p:txBody>
      </p:sp>
      <p:sp>
        <p:nvSpPr>
          <p:cNvPr id="10" name="Oval 9">
            <a:extLst>
              <a:ext uri="{FF2B5EF4-FFF2-40B4-BE49-F238E27FC236}">
                <a16:creationId xmlns:a16="http://schemas.microsoft.com/office/drawing/2014/main" id="{849386D3-C1D2-4B4D-848A-9D3EDDA70920}"/>
              </a:ext>
            </a:extLst>
          </p:cNvPr>
          <p:cNvSpPr/>
          <p:nvPr/>
        </p:nvSpPr>
        <p:spPr>
          <a:xfrm>
            <a:off x="1274046" y="1036494"/>
            <a:ext cx="793376" cy="37651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A7C6DC3-E052-401C-BB57-0BEB1C76AB53}"/>
              </a:ext>
            </a:extLst>
          </p:cNvPr>
          <p:cNvSpPr/>
          <p:nvPr/>
        </p:nvSpPr>
        <p:spPr>
          <a:xfrm>
            <a:off x="1274046" y="1377774"/>
            <a:ext cx="793376" cy="37651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0601C24-8E8C-4C86-A7E4-B634CC9C9F45}"/>
              </a:ext>
            </a:extLst>
          </p:cNvPr>
          <p:cNvSpPr/>
          <p:nvPr/>
        </p:nvSpPr>
        <p:spPr>
          <a:xfrm>
            <a:off x="1274046" y="1736839"/>
            <a:ext cx="793376" cy="37651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93F7E0AA-E141-4EEA-A840-87C753CF205F}"/>
              </a:ext>
            </a:extLst>
          </p:cNvPr>
          <p:cNvSpPr/>
          <p:nvPr/>
        </p:nvSpPr>
        <p:spPr>
          <a:xfrm>
            <a:off x="109287" y="1224753"/>
            <a:ext cx="1058893" cy="700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17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9D6-02CF-4825-B4DA-A691F2D0DA7C}"/>
              </a:ext>
            </a:extLst>
          </p:cNvPr>
          <p:cNvSpPr>
            <a:spLocks noGrp="1"/>
          </p:cNvSpPr>
          <p:nvPr>
            <p:ph type="title"/>
          </p:nvPr>
        </p:nvSpPr>
        <p:spPr>
          <a:xfrm>
            <a:off x="329796" y="1276472"/>
            <a:ext cx="5310513" cy="1143000"/>
          </a:xfrm>
        </p:spPr>
        <p:txBody>
          <a:bodyPr/>
          <a:lstStyle/>
          <a:p>
            <a:r>
              <a:rPr lang="en-US" sz="3600" dirty="0"/>
              <a:t>Who do we want to reach?</a:t>
            </a:r>
          </a:p>
        </p:txBody>
      </p:sp>
      <p:sp>
        <p:nvSpPr>
          <p:cNvPr id="5" name="Content Placeholder 4">
            <a:extLst>
              <a:ext uri="{FF2B5EF4-FFF2-40B4-BE49-F238E27FC236}">
                <a16:creationId xmlns:a16="http://schemas.microsoft.com/office/drawing/2014/main" id="{B109BEDD-A936-4C92-8D62-0A313AF6FB02}"/>
              </a:ext>
            </a:extLst>
          </p:cNvPr>
          <p:cNvSpPr>
            <a:spLocks noGrp="1"/>
          </p:cNvSpPr>
          <p:nvPr>
            <p:ph idx="1"/>
          </p:nvPr>
        </p:nvSpPr>
        <p:spPr>
          <a:xfrm>
            <a:off x="200258" y="2313149"/>
            <a:ext cx="8484405" cy="3648426"/>
          </a:xfrm>
        </p:spPr>
        <p:txBody>
          <a:bodyPr>
            <a:normAutofit fontScale="92500"/>
          </a:bodyPr>
          <a:lstStyle/>
          <a:p>
            <a:pPr>
              <a:buFont typeface="Wingdings" panose="05000000000000000000" pitchFamily="2" charset="2"/>
              <a:buChar char="Ø"/>
            </a:pPr>
            <a:r>
              <a:rPr lang="en-US" sz="2800" dirty="0"/>
              <a:t>Might be obvious, might require research.</a:t>
            </a:r>
          </a:p>
          <a:p>
            <a:pPr>
              <a:buFont typeface="Wingdings" panose="05000000000000000000" pitchFamily="2" charset="2"/>
              <a:buChar char="Ø"/>
            </a:pPr>
            <a:r>
              <a:rPr lang="en-US" sz="2800" dirty="0"/>
              <a:t>General awareness among general audience has limited effectiveness, only first step.</a:t>
            </a:r>
          </a:p>
          <a:p>
            <a:pPr>
              <a:buFont typeface="Wingdings" panose="05000000000000000000" pitchFamily="2" charset="2"/>
              <a:buChar char="Ø"/>
            </a:pPr>
            <a:r>
              <a:rPr lang="en-US" sz="2800" dirty="0"/>
              <a:t>Will want to tailor message to fit segment of community that you wish to reach.</a:t>
            </a:r>
          </a:p>
          <a:p>
            <a:pPr>
              <a:buFont typeface="Wingdings" panose="05000000000000000000" pitchFamily="2" charset="2"/>
              <a:buChar char="Ø"/>
            </a:pPr>
            <a:r>
              <a:rPr lang="en-US" sz="2800" dirty="0"/>
              <a:t>Think of audience as a customer, and you as salesperson.</a:t>
            </a:r>
          </a:p>
          <a:p>
            <a:pPr marL="342891" lvl="1" indent="0">
              <a:buNone/>
            </a:pPr>
            <a:r>
              <a:rPr lang="en-US" sz="2500" i="1" dirty="0"/>
              <a:t>Want them to “buy” a behavior or attitude to help achieve your goals.</a:t>
            </a:r>
          </a:p>
          <a:p>
            <a:pPr marL="0" indent="0">
              <a:buNone/>
            </a:pPr>
            <a:endParaRPr lang="en-US" sz="2800" b="1" dirty="0">
              <a:solidFill>
                <a:schemeClr val="accent2">
                  <a:lumMod val="60000"/>
                  <a:lumOff val="40000"/>
                </a:schemeClr>
              </a:solidFill>
            </a:endParaRPr>
          </a:p>
        </p:txBody>
      </p:sp>
      <p:pic>
        <p:nvPicPr>
          <p:cNvPr id="7" name="Picture 6">
            <a:extLst>
              <a:ext uri="{FF2B5EF4-FFF2-40B4-BE49-F238E27FC236}">
                <a16:creationId xmlns:a16="http://schemas.microsoft.com/office/drawing/2014/main" id="{8383B559-5A97-4033-94C9-2555CF18025F}"/>
              </a:ext>
            </a:extLst>
          </p:cNvPr>
          <p:cNvPicPr>
            <a:picLocks noChangeAspect="1"/>
          </p:cNvPicPr>
          <p:nvPr/>
        </p:nvPicPr>
        <p:blipFill>
          <a:blip r:embed="rId3"/>
          <a:stretch>
            <a:fillRect/>
          </a:stretch>
        </p:blipFill>
        <p:spPr>
          <a:xfrm>
            <a:off x="6775142" y="343612"/>
            <a:ext cx="2031492" cy="2084295"/>
          </a:xfrm>
          <a:prstGeom prst="rect">
            <a:avLst/>
          </a:prstGeom>
        </p:spPr>
      </p:pic>
      <p:sp>
        <p:nvSpPr>
          <p:cNvPr id="6" name="Title 1">
            <a:extLst>
              <a:ext uri="{FF2B5EF4-FFF2-40B4-BE49-F238E27FC236}">
                <a16:creationId xmlns:a16="http://schemas.microsoft.com/office/drawing/2014/main" id="{EB1180EA-0B3A-471F-8EB9-FC9A7E253132}"/>
              </a:ext>
            </a:extLst>
          </p:cNvPr>
          <p:cNvSpPr txBox="1">
            <a:spLocks/>
          </p:cNvSpPr>
          <p:nvPr/>
        </p:nvSpPr>
        <p:spPr>
          <a:xfrm>
            <a:off x="348637" y="195991"/>
            <a:ext cx="6426505" cy="1143000"/>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solidFill>
                  <a:schemeClr val="bg1"/>
                </a:solidFill>
              </a:rPr>
              <a:t>STEP 2: Identify and Analyze the Target Audience.</a:t>
            </a:r>
          </a:p>
        </p:txBody>
      </p:sp>
    </p:spTree>
    <p:extLst>
      <p:ext uri="{BB962C8B-B14F-4D97-AF65-F5344CB8AC3E}">
        <p14:creationId xmlns:p14="http://schemas.microsoft.com/office/powerpoint/2010/main" val="27316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K Primary White Standard">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84C88C48B1594BB0B661E058B8F7DE" ma:contentTypeVersion="13" ma:contentTypeDescription="Create a new document." ma:contentTypeScope="" ma:versionID="732847de115f0dace2ce287cba8b51f9">
  <xsd:schema xmlns:xsd="http://www.w3.org/2001/XMLSchema" xmlns:xs="http://www.w3.org/2001/XMLSchema" xmlns:p="http://schemas.microsoft.com/office/2006/metadata/properties" xmlns:ns3="9895f8bc-a2f2-489a-b728-feea37ebc857" xmlns:ns4="47e4127d-1d07-4d4a-80ce-5b8cc81159bb" targetNamespace="http://schemas.microsoft.com/office/2006/metadata/properties" ma:root="true" ma:fieldsID="d4cba06e0efeaf31ed01816a1a86f14a" ns3:_="" ns4:_="">
    <xsd:import namespace="9895f8bc-a2f2-489a-b728-feea37ebc857"/>
    <xsd:import namespace="47e4127d-1d07-4d4a-80ce-5b8cc81159b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5f8bc-a2f2-489a-b728-feea37ebc85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e4127d-1d07-4d4a-80ce-5b8cc81159b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FBDD1E-229D-4DDC-B839-393D93EB2C16}">
  <ds:schemaRefs>
    <ds:schemaRef ds:uri="http://schemas.microsoft.com/sharepoint/v3/contenttype/forms"/>
  </ds:schemaRefs>
</ds:datastoreItem>
</file>

<file path=customXml/itemProps2.xml><?xml version="1.0" encoding="utf-8"?>
<ds:datastoreItem xmlns:ds="http://schemas.openxmlformats.org/officeDocument/2006/customXml" ds:itemID="{440C319D-BF48-4086-93FF-C61D94209341}">
  <ds:schemaRefs>
    <ds:schemaRef ds:uri="http://purl.org/dc/elements/1.1/"/>
    <ds:schemaRef ds:uri="9895f8bc-a2f2-489a-b728-feea37ebc857"/>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47e4127d-1d07-4d4a-80ce-5b8cc81159bb"/>
    <ds:schemaRef ds:uri="http://www.w3.org/XML/1998/namespace"/>
    <ds:schemaRef ds:uri="http://purl.org/dc/dcmitype/"/>
  </ds:schemaRefs>
</ds:datastoreItem>
</file>

<file path=customXml/itemProps3.xml><?xml version="1.0" encoding="utf-8"?>
<ds:datastoreItem xmlns:ds="http://schemas.openxmlformats.org/officeDocument/2006/customXml" ds:itemID="{3D79F078-5AAB-454A-93BF-2D513ADECF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5f8bc-a2f2-489a-b728-feea37ebc857"/>
    <ds:schemaRef ds:uri="47e4127d-1d07-4d4a-80ce-5b8cc81159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67075</TotalTime>
  <Words>2857</Words>
  <Application>Microsoft Office PowerPoint</Application>
  <PresentationFormat>On-screen Show (4:3)</PresentationFormat>
  <Paragraphs>274</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Avenir Next Regular</vt:lpstr>
      <vt:lpstr>AvenirNext LT Pro Bold</vt:lpstr>
      <vt:lpstr>Calibri</vt:lpstr>
      <vt:lpstr>Mercury Display</vt:lpstr>
      <vt:lpstr>Mercury Display Semibold</vt:lpstr>
      <vt:lpstr>Times New Roman</vt:lpstr>
      <vt:lpstr>Wingdings</vt:lpstr>
      <vt:lpstr>UK Primary White Standard</vt:lpstr>
      <vt:lpstr>Watershed Academy Watershed Coordinator Training Series</vt:lpstr>
      <vt:lpstr>PowerPoint Presentation</vt:lpstr>
      <vt:lpstr>Linking Cause                        Effect </vt:lpstr>
      <vt:lpstr>PowerPoint Presentation</vt:lpstr>
      <vt:lpstr>Developing a Watershed Outreach Campaign</vt:lpstr>
      <vt:lpstr>Let’s start planning…                                 …because you need a plan!</vt:lpstr>
      <vt:lpstr>PowerPoint Presentation</vt:lpstr>
      <vt:lpstr>Building Blocks Worksheet</vt:lpstr>
      <vt:lpstr>Who do we want to reach?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Worksheet Overview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Steven</dc:creator>
  <cp:lastModifiedBy>McAlister, Malissa L.</cp:lastModifiedBy>
  <cp:revision>686</cp:revision>
  <cp:lastPrinted>2020-05-06T15:03:41Z</cp:lastPrinted>
  <dcterms:created xsi:type="dcterms:W3CDTF">2018-02-01T15:12:04Z</dcterms:created>
  <dcterms:modified xsi:type="dcterms:W3CDTF">2020-10-06T13:48:59Z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0x0101002784C88C48B1594BB0B661E058B8F7DE</vt:lpwstr>
  </property>
</Properties>
</file>