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437" r:id="rId2"/>
    <p:sldId id="452" r:id="rId3"/>
    <p:sldId id="438" r:id="rId4"/>
    <p:sldId id="43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3" r:id="rId18"/>
    <p:sldId id="458" r:id="rId19"/>
    <p:sldId id="459" r:id="rId20"/>
    <p:sldId id="454" r:id="rId21"/>
    <p:sldId id="456" r:id="rId22"/>
    <p:sldId id="457" r:id="rId23"/>
    <p:sldId id="460" r:id="rId24"/>
    <p:sldId id="45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5444" autoAdjust="0"/>
  </p:normalViewPr>
  <p:slideViewPr>
    <p:cSldViewPr snapToGrid="0">
      <p:cViewPr varScale="1">
        <p:scale>
          <a:sx n="62" d="100"/>
          <a:sy n="62" d="100"/>
        </p:scale>
        <p:origin x="3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5T12:50:38.0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1 129,'728'0,"-684"2,-2 2,28 7,-26-4,1-2,20 0,36-4,250-5,-322 0,1-1,-1-1,0-2,15-6,32-9,9 1,-14 1,1 4,1 2,0 4,1 3,4 3,-23 5,58 0,0 4,71 13,-28-1,-87-11,29 7,-14-2,1-4,0-4,47-5,12 0,-33 1,-10 0,35 7,-108-1,-7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05T12:50:40.7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1 126,'153'6,"108"21,-113-10,129-1,-180-16,-43 3,0-3,0-3,-1-2,0-2,27-8,-20 1,1 3,0 3,1 3,0 2,44 4,-47-4,0-2,1-2,26-9,-25 4,1 3,0 2,10 3,843 6,-855-5,0-3,-1-2,16-7,-16 3,1 3,1 3,13 1,300 7,-347-2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0T14:06:4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96,'535'0,"-506"-2,-1-2,0 0,0-2,-1-1,1-2,15-7,-14 5,1 2,0 0,0 2,1 2,14-1,-5 7,-1 2,0 1,0 2,-1 2,1 1,-2 3,8 3,-16-6,-8-1,-1 0,0 2,-1 0,0 1,-1 1,0 1,5 5,-8-6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20T14:06:48.8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69,'68'2,"49"-1,-103-2,-1-1,0 0,0 0,0-2,0 1,0-2,6-3,7-1,0 0,1 2,0 0,0 2,1 2,-1 0,1 1,0 2,-1 1,1 1,5 2,-17-1,-1 0,0 1,0 1,0 0,10 6,-2-1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DC1D6-DBC5-412C-BCDA-C137012E203C}" type="datetimeFigureOut">
              <a:rPr lang="en-US" smtClean="0"/>
              <a:t>5/26/2020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C7F03-3EBB-4D5F-9B85-051B8F24BBB0}" type="slidenum">
              <a:rPr lang="en-US" smtClean="0"/>
              <a:t>‹#›</a:t>
            </a:fld>
            <a:endParaRPr lang="en-US"/>
          </a:p>
        </p:txBody>
      </p:sp>
    </p:spTree>
    <p:extLst>
      <p:ext uri="{BB962C8B-B14F-4D97-AF65-F5344CB8AC3E}">
        <p14:creationId xmlns:p14="http://schemas.microsoft.com/office/powerpoint/2010/main" val="243278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intended to increase your familiarity with </a:t>
            </a:r>
            <a:r>
              <a:rPr lang="en-US" dirty="0" err="1"/>
              <a:t>WikiWatershed</a:t>
            </a:r>
            <a:r>
              <a:rPr lang="en-US" dirty="0"/>
              <a:t>, a user-friendly watershed assessment tool to help familiarize you with the generalized landscape of your watershed.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u="sng" dirty="0"/>
              <a:t>select the Soil tab and change the layer coverage to Hydrologic Soil Groups</a:t>
            </a:r>
            <a:r>
              <a:rPr lang="en-US" dirty="0"/>
              <a:t>.</a:t>
            </a:r>
          </a:p>
          <a:p>
            <a:endParaRPr lang="en-US" dirty="0"/>
          </a:p>
          <a:p>
            <a:r>
              <a:rPr lang="en-US" dirty="0"/>
              <a:t>In this example, the soils have mainly moderate or slow infiltration rates, with a few areas of very slow infiltration (dark brown) in the bottomland valleys.</a:t>
            </a:r>
          </a:p>
        </p:txBody>
      </p:sp>
      <p:sp>
        <p:nvSpPr>
          <p:cNvPr id="4" name="Slide Number Placeholder 3"/>
          <p:cNvSpPr>
            <a:spLocks noGrp="1"/>
          </p:cNvSpPr>
          <p:nvPr>
            <p:ph type="sldNum" sz="quarter" idx="5"/>
          </p:nvPr>
        </p:nvSpPr>
        <p:spPr/>
        <p:txBody>
          <a:bodyPr/>
          <a:lstStyle/>
          <a:p>
            <a:fld id="{A58C7F03-3EBB-4D5F-9B85-051B8F24BBB0}" type="slidenum">
              <a:rPr lang="en-US" smtClean="0"/>
              <a:t>10</a:t>
            </a:fld>
            <a:endParaRPr lang="en-US"/>
          </a:p>
        </p:txBody>
      </p:sp>
    </p:spTree>
    <p:extLst>
      <p:ext uri="{BB962C8B-B14F-4D97-AF65-F5344CB8AC3E}">
        <p14:creationId xmlns:p14="http://schemas.microsoft.com/office/powerpoint/2010/main" val="89111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u="sng" dirty="0"/>
              <a:t>clicking on the Terrain tab</a:t>
            </a:r>
            <a:r>
              <a:rPr lang="en-US" dirty="0"/>
              <a:t>, you can see </a:t>
            </a:r>
            <a:r>
              <a:rPr lang="en-US" b="1" dirty="0"/>
              <a:t>elevation levels and slope percentages </a:t>
            </a:r>
            <a:r>
              <a:rPr lang="en-US" dirty="0"/>
              <a:t>in the watershed.</a:t>
            </a:r>
          </a:p>
          <a:p>
            <a:endParaRPr lang="en-US" dirty="0"/>
          </a:p>
          <a:p>
            <a:r>
              <a:rPr lang="en-US" dirty="0"/>
              <a:t>You can also </a:t>
            </a:r>
            <a:r>
              <a:rPr lang="en-US" u="sng" dirty="0"/>
              <a:t>view separate Layer coverages for Elevation and Slope</a:t>
            </a:r>
            <a:r>
              <a:rPr lang="en-US" dirty="0"/>
              <a:t>.  The slope coverage uses different colors and is more informative than the elevation coverage, with the steeper areas shown in orange and the flatter areas in white.</a:t>
            </a:r>
          </a:p>
        </p:txBody>
      </p:sp>
      <p:sp>
        <p:nvSpPr>
          <p:cNvPr id="4" name="Slide Number Placeholder 3"/>
          <p:cNvSpPr>
            <a:spLocks noGrp="1"/>
          </p:cNvSpPr>
          <p:nvPr>
            <p:ph type="sldNum" sz="quarter" idx="5"/>
          </p:nvPr>
        </p:nvSpPr>
        <p:spPr/>
        <p:txBody>
          <a:bodyPr/>
          <a:lstStyle/>
          <a:p>
            <a:fld id="{A58C7F03-3EBB-4D5F-9B85-051B8F24BBB0}" type="slidenum">
              <a:rPr lang="en-US" smtClean="0"/>
              <a:t>11</a:t>
            </a:fld>
            <a:endParaRPr lang="en-US"/>
          </a:p>
        </p:txBody>
      </p:sp>
    </p:spTree>
    <p:extLst>
      <p:ext uri="{BB962C8B-B14F-4D97-AF65-F5344CB8AC3E}">
        <p14:creationId xmlns:p14="http://schemas.microsoft.com/office/powerpoint/2010/main" val="71872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Click on the Climate tab </a:t>
            </a:r>
            <a:r>
              <a:rPr lang="en-US" dirty="0"/>
              <a:t>to see </a:t>
            </a:r>
            <a:r>
              <a:rPr lang="en-US" b="1" dirty="0"/>
              <a:t>mean monthly precipitation and temperature values </a:t>
            </a:r>
            <a:r>
              <a:rPr lang="en-US" dirty="0"/>
              <a:t>for your watershed.</a:t>
            </a:r>
          </a:p>
          <a:p>
            <a:endParaRPr lang="en-US" dirty="0"/>
          </a:p>
          <a:p>
            <a:r>
              <a:rPr lang="en-US" dirty="0"/>
              <a:t>You can select precipitation and temperature coverages, then select individual months.  However, this seems to have limited value.  Values are depicted as different colors, but the monthly differences are not obvious in the map format since you can only view one month at a time.</a:t>
            </a:r>
          </a:p>
        </p:txBody>
      </p:sp>
      <p:sp>
        <p:nvSpPr>
          <p:cNvPr id="4" name="Slide Number Placeholder 3"/>
          <p:cNvSpPr>
            <a:spLocks noGrp="1"/>
          </p:cNvSpPr>
          <p:nvPr>
            <p:ph type="sldNum" sz="quarter" idx="5"/>
          </p:nvPr>
        </p:nvSpPr>
        <p:spPr/>
        <p:txBody>
          <a:bodyPr/>
          <a:lstStyle/>
          <a:p>
            <a:fld id="{A58C7F03-3EBB-4D5F-9B85-051B8F24BBB0}" type="slidenum">
              <a:rPr lang="en-US" smtClean="0"/>
              <a:t>12</a:t>
            </a:fld>
            <a:endParaRPr lang="en-US"/>
          </a:p>
        </p:txBody>
      </p:sp>
    </p:spTree>
    <p:extLst>
      <p:ext uri="{BB962C8B-B14F-4D97-AF65-F5344CB8AC3E}">
        <p14:creationId xmlns:p14="http://schemas.microsoft.com/office/powerpoint/2010/main" val="2199049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t>next tab for Point Sources </a:t>
            </a:r>
            <a:r>
              <a:rPr lang="en-US" dirty="0"/>
              <a:t>is not functional for Kentucky, but remember that you can find that information along with A LOT of relevant details on the USEPA’s ECHO Database (which was covered in Module 1).</a:t>
            </a:r>
          </a:p>
        </p:txBody>
      </p:sp>
      <p:sp>
        <p:nvSpPr>
          <p:cNvPr id="4" name="Slide Number Placeholder 3"/>
          <p:cNvSpPr>
            <a:spLocks noGrp="1"/>
          </p:cNvSpPr>
          <p:nvPr>
            <p:ph type="sldNum" sz="quarter" idx="5"/>
          </p:nvPr>
        </p:nvSpPr>
        <p:spPr/>
        <p:txBody>
          <a:bodyPr/>
          <a:lstStyle/>
          <a:p>
            <a:fld id="{A58C7F03-3EBB-4D5F-9B85-051B8F24BBB0}" type="slidenum">
              <a:rPr lang="en-US" smtClean="0"/>
              <a:t>13</a:t>
            </a:fld>
            <a:endParaRPr lang="en-US"/>
          </a:p>
        </p:txBody>
      </p:sp>
    </p:spTree>
    <p:extLst>
      <p:ext uri="{BB962C8B-B14F-4D97-AF65-F5344CB8AC3E}">
        <p14:creationId xmlns:p14="http://schemas.microsoft.com/office/powerpoint/2010/main" val="395478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t>next function for Animals </a:t>
            </a:r>
            <a:r>
              <a:rPr lang="en-US" dirty="0"/>
              <a:t>(or Livestock) does not come with an associated map coverage, but it is a </a:t>
            </a:r>
            <a:r>
              <a:rPr lang="en-US" b="1" dirty="0"/>
              <a:t>helpful reference for USDA data on the numbers of various livestock types in the watershed</a:t>
            </a:r>
            <a:r>
              <a:rPr lang="en-US" dirty="0"/>
              <a:t>.</a:t>
            </a:r>
          </a:p>
          <a:p>
            <a:endParaRPr lang="en-US" dirty="0"/>
          </a:p>
          <a:p>
            <a:r>
              <a:rPr lang="en-US" dirty="0"/>
              <a:t>You can also refer back to the pasture area coverage from the NLCD data and estimate #s of livestock per area.  (TEXT BOX IN TOP RIGHT)</a:t>
            </a:r>
          </a:p>
          <a:p>
            <a:endParaRPr lang="en-US" dirty="0"/>
          </a:p>
          <a:p>
            <a:r>
              <a:rPr lang="en-US" dirty="0"/>
              <a:t>In this case, the dominant livestock type of beef cattle has an estimated number of 439.  If you divide the # of cows by the pasture area of 12.09 square kilometers, you can see that there are approximately 36 cows per square kilometer in this watershed.</a:t>
            </a:r>
          </a:p>
        </p:txBody>
      </p:sp>
      <p:sp>
        <p:nvSpPr>
          <p:cNvPr id="4" name="Slide Number Placeholder 3"/>
          <p:cNvSpPr>
            <a:spLocks noGrp="1"/>
          </p:cNvSpPr>
          <p:nvPr>
            <p:ph type="sldNum" sz="quarter" idx="5"/>
          </p:nvPr>
        </p:nvSpPr>
        <p:spPr/>
        <p:txBody>
          <a:bodyPr/>
          <a:lstStyle/>
          <a:p>
            <a:fld id="{A58C7F03-3EBB-4D5F-9B85-051B8F24BBB0}" type="slidenum">
              <a:rPr lang="en-US" smtClean="0"/>
              <a:t>14</a:t>
            </a:fld>
            <a:endParaRPr lang="en-US"/>
          </a:p>
        </p:txBody>
      </p:sp>
    </p:spTree>
    <p:extLst>
      <p:ext uri="{BB962C8B-B14F-4D97-AF65-F5344CB8AC3E}">
        <p14:creationId xmlns:p14="http://schemas.microsoft.com/office/powerpoint/2010/main" val="4209672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t>Protected Lands layer coverage</a:t>
            </a:r>
            <a:r>
              <a:rPr lang="en-US" dirty="0"/>
              <a:t> shows </a:t>
            </a:r>
            <a:r>
              <a:rPr lang="en-US" b="1" dirty="0"/>
              <a:t>natural and recreational areas, as well as conservation and agricultural easements</a:t>
            </a:r>
            <a:r>
              <a:rPr lang="en-US" dirty="0"/>
              <a:t>.  </a:t>
            </a:r>
          </a:p>
          <a:p>
            <a:endParaRPr lang="en-US" dirty="0"/>
          </a:p>
          <a:p>
            <a:r>
              <a:rPr lang="en-US" dirty="0"/>
              <a:t>There are none in our chosen watershed, but you can see several in the surrounding area.  The Pinnacles hiking area is in green to the east of Berea.</a:t>
            </a:r>
          </a:p>
        </p:txBody>
      </p:sp>
      <p:sp>
        <p:nvSpPr>
          <p:cNvPr id="4" name="Slide Number Placeholder 3"/>
          <p:cNvSpPr>
            <a:spLocks noGrp="1"/>
          </p:cNvSpPr>
          <p:nvPr>
            <p:ph type="sldNum" sz="quarter" idx="5"/>
          </p:nvPr>
        </p:nvSpPr>
        <p:spPr/>
        <p:txBody>
          <a:bodyPr/>
          <a:lstStyle/>
          <a:p>
            <a:fld id="{A58C7F03-3EBB-4D5F-9B85-051B8F24BBB0}" type="slidenum">
              <a:rPr lang="en-US" smtClean="0"/>
              <a:t>15</a:t>
            </a:fld>
            <a:endParaRPr lang="en-US"/>
          </a:p>
        </p:txBody>
      </p:sp>
    </p:spTree>
    <p:extLst>
      <p:ext uri="{BB962C8B-B14F-4D97-AF65-F5344CB8AC3E}">
        <p14:creationId xmlns:p14="http://schemas.microsoft.com/office/powerpoint/2010/main" val="202391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tab for water quality is not yet linked to available data for Kentucky.  It currently only has data for the Delaware River Basin.  And, you will also see that there are extra map coverages specific to the Delaware Basin and other eastern regions.  Lucky them!</a:t>
            </a:r>
          </a:p>
          <a:p>
            <a:endParaRPr lang="en-US" dirty="0"/>
          </a:p>
          <a:p>
            <a:r>
              <a:rPr lang="en-US" dirty="0"/>
              <a:t>In case you are wondering…t</a:t>
            </a:r>
            <a:r>
              <a:rPr lang="en-US" sz="1200" b="0" i="0" kern="1200" dirty="0">
                <a:solidFill>
                  <a:schemeClr val="tx1"/>
                </a:solidFill>
                <a:effectLst/>
                <a:latin typeface="+mn-lt"/>
                <a:ea typeface="+mn-ea"/>
                <a:cs typeface="+mn-cs"/>
              </a:rPr>
              <a:t>he Delaware River Basin covers parts of four states: Delaware, New Jersey, New York, and Pennsylvania (shown in different colors in the map). The river flows 330 miles from upstate New York to the Delaware Bay, where it meets the Atlantic Ocean.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that at the bottom of the left column there is a gray button that says “change area”  you can use this to go backward to the main menu and select a new area.</a:t>
            </a:r>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16</a:t>
            </a:fld>
            <a:endParaRPr lang="en-US"/>
          </a:p>
        </p:txBody>
      </p:sp>
    </p:spTree>
    <p:extLst>
      <p:ext uri="{BB962C8B-B14F-4D97-AF65-F5344CB8AC3E}">
        <p14:creationId xmlns:p14="http://schemas.microsoft.com/office/powerpoint/2010/main" val="176593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on the initial page of Model My Watershed, we were offered the option to </a:t>
            </a:r>
            <a:r>
              <a:rPr lang="en-US" u="sng" dirty="0"/>
              <a:t>select a boundary</a:t>
            </a:r>
            <a:r>
              <a:rPr lang="en-US" dirty="0"/>
              <a:t>, as opposed to delineating a watershed from a selected point on the stream.</a:t>
            </a:r>
          </a:p>
          <a:p>
            <a:endParaRPr lang="en-US" dirty="0"/>
          </a:p>
          <a:p>
            <a:r>
              <a:rPr lang="en-US" dirty="0"/>
              <a:t>These include </a:t>
            </a:r>
            <a:r>
              <a:rPr lang="en-US" b="1" dirty="0"/>
              <a:t>USGS Hydrologic Unit Code 8, 10 and 12 areas, county lines, congressional districts and even school districts</a:t>
            </a:r>
            <a:r>
              <a:rPr lang="en-US" dirty="0"/>
              <a:t>.</a:t>
            </a:r>
          </a:p>
          <a:p>
            <a:endParaRPr lang="en-US" dirty="0"/>
          </a:p>
          <a:p>
            <a:r>
              <a:rPr lang="en-US" dirty="0"/>
              <a:t>In this example, the Paint Lick HUC-12 Watershed area is shown in a red outline.  Paint Lick Creek flows northward to the Kentucky River.</a:t>
            </a:r>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17</a:t>
            </a:fld>
            <a:endParaRPr lang="en-US"/>
          </a:p>
        </p:txBody>
      </p:sp>
    </p:spTree>
    <p:extLst>
      <p:ext uri="{BB962C8B-B14F-4D97-AF65-F5344CB8AC3E}">
        <p14:creationId xmlns:p14="http://schemas.microsoft.com/office/powerpoint/2010/main" val="2957091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HUC12 selection, these delineations show up in pink and you can scroll over them to see the HUC names.</a:t>
            </a:r>
          </a:p>
          <a:p>
            <a:endParaRPr lang="en-US" dirty="0"/>
          </a:p>
          <a:p>
            <a:r>
              <a:rPr lang="en-US" dirty="0"/>
              <a:t>Then, click on the HUC that contains your area of interest, and </a:t>
            </a:r>
            <a:r>
              <a:rPr lang="en-US" b="1" dirty="0"/>
              <a:t>the same details will be calculated for that HUC area</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we want to see the HUC12 that includes our example area of interest, we look for the pink line that surrounds it and click inside that area, then go through the same process to find watershed characteristics.</a:t>
            </a:r>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18</a:t>
            </a:fld>
            <a:endParaRPr lang="en-US"/>
          </a:p>
        </p:txBody>
      </p:sp>
    </p:spTree>
    <p:extLst>
      <p:ext uri="{BB962C8B-B14F-4D97-AF65-F5344CB8AC3E}">
        <p14:creationId xmlns:p14="http://schemas.microsoft.com/office/powerpoint/2010/main" val="227646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HUC12 for the Lower Paint Lick Watershed is shown along with some of its statistics.</a:t>
            </a:r>
          </a:p>
        </p:txBody>
      </p:sp>
      <p:sp>
        <p:nvSpPr>
          <p:cNvPr id="4" name="Slide Number Placeholder 3"/>
          <p:cNvSpPr>
            <a:spLocks noGrp="1"/>
          </p:cNvSpPr>
          <p:nvPr>
            <p:ph type="sldNum" sz="quarter" idx="5"/>
          </p:nvPr>
        </p:nvSpPr>
        <p:spPr/>
        <p:txBody>
          <a:bodyPr/>
          <a:lstStyle/>
          <a:p>
            <a:fld id="{A58C7F03-3EBB-4D5F-9B85-051B8F24BBB0}" type="slidenum">
              <a:rPr lang="en-US" smtClean="0"/>
              <a:t>19</a:t>
            </a:fld>
            <a:endParaRPr lang="en-US"/>
          </a:p>
        </p:txBody>
      </p:sp>
    </p:spTree>
    <p:extLst>
      <p:ext uri="{BB962C8B-B14F-4D97-AF65-F5344CB8AC3E}">
        <p14:creationId xmlns:p14="http://schemas.microsoft.com/office/powerpoint/2010/main" val="409791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WikiWatershed</a:t>
            </a:r>
            <a:r>
              <a:rPr lang="en-US" sz="1200" b="0" i="0" kern="1200" dirty="0">
                <a:solidFill>
                  <a:schemeClr val="tx1"/>
                </a:solidFill>
                <a:effectLst/>
                <a:latin typeface="+mn-lt"/>
                <a:ea typeface="+mn-ea"/>
                <a:cs typeface="+mn-cs"/>
              </a:rPr>
              <a:t> is an initiative of the Stroud™ Water Research Center in Pennsylvania.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Stroud Water Research Center “seeks to advance knowledge and stewardship of freshwater systems through global research, education and watershed restoration.  They provide a wide selection of educational resources on their website, including excellent tools for macroinvertebrate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(SLIDE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2</a:t>
            </a:fld>
            <a:endParaRPr lang="en-US"/>
          </a:p>
        </p:txBody>
      </p:sp>
    </p:spTree>
    <p:extLst>
      <p:ext uri="{BB962C8B-B14F-4D97-AF65-F5344CB8AC3E}">
        <p14:creationId xmlns:p14="http://schemas.microsoft.com/office/powerpoint/2010/main" val="227637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several </a:t>
            </a:r>
            <a:r>
              <a:rPr lang="en-US" dirty="0" err="1"/>
              <a:t>basemap</a:t>
            </a:r>
            <a:r>
              <a:rPr lang="en-US" dirty="0"/>
              <a:t> options to use, including satellite with or without labeled roads.</a:t>
            </a:r>
          </a:p>
        </p:txBody>
      </p:sp>
      <p:sp>
        <p:nvSpPr>
          <p:cNvPr id="4" name="Slide Number Placeholder 3"/>
          <p:cNvSpPr>
            <a:spLocks noGrp="1"/>
          </p:cNvSpPr>
          <p:nvPr>
            <p:ph type="sldNum" sz="quarter" idx="5"/>
          </p:nvPr>
        </p:nvSpPr>
        <p:spPr/>
        <p:txBody>
          <a:bodyPr/>
          <a:lstStyle/>
          <a:p>
            <a:fld id="{A58C7F03-3EBB-4D5F-9B85-051B8F24BBB0}" type="slidenum">
              <a:rPr lang="en-US" smtClean="0"/>
              <a:t>20</a:t>
            </a:fld>
            <a:endParaRPr lang="en-US"/>
          </a:p>
        </p:txBody>
      </p:sp>
    </p:spTree>
    <p:extLst>
      <p:ext uri="{BB962C8B-B14F-4D97-AF65-F5344CB8AC3E}">
        <p14:creationId xmlns:p14="http://schemas.microsoft.com/office/powerpoint/2010/main" val="177808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t>
            </a:r>
            <a:r>
              <a:rPr lang="en-US" b="1" dirty="0"/>
              <a:t>click on Model at the top of the page and select the Site Storm Model option</a:t>
            </a:r>
            <a:r>
              <a:rPr lang="en-US" dirty="0"/>
              <a:t>, you can see how a specified precipitation amount (adjustable on slider at top right) affects runoff, infiltration and evapotranspiration.</a:t>
            </a:r>
          </a:p>
          <a:p>
            <a:endParaRPr lang="en-US" dirty="0"/>
          </a:p>
          <a:p>
            <a:r>
              <a:rPr lang="en-US" dirty="0"/>
              <a:t>This model simulates a hypothetical 24-hour storm using a hybrid of three model algorithms.  It’s designed primarily for use with smaller, more developed areas.</a:t>
            </a:r>
          </a:p>
          <a:p>
            <a:endParaRPr lang="en-US" dirty="0"/>
          </a:p>
          <a:p>
            <a:r>
              <a:rPr lang="en-US" dirty="0"/>
              <a:t>Note the small link to the “Runoff Simulation” under the table.  We will come back to this tool in just </a:t>
            </a:r>
            <a:r>
              <a:rPr lang="en-US"/>
              <a:t>a moment.</a:t>
            </a:r>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21</a:t>
            </a:fld>
            <a:endParaRPr lang="en-US"/>
          </a:p>
        </p:txBody>
      </p:sp>
    </p:spTree>
    <p:extLst>
      <p:ext uri="{BB962C8B-B14F-4D97-AF65-F5344CB8AC3E}">
        <p14:creationId xmlns:p14="http://schemas.microsoft.com/office/powerpoint/2010/main" val="2112970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see </a:t>
            </a:r>
            <a:r>
              <a:rPr lang="en-US" b="1" dirty="0"/>
              <a:t>estimated loads of total suspended solids, total nitrogen and total phosphorus from the contributing watershed area</a:t>
            </a:r>
            <a:r>
              <a:rPr lang="en-US" dirty="0"/>
              <a:t>.</a:t>
            </a:r>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22</a:t>
            </a:fld>
            <a:endParaRPr lang="en-US"/>
          </a:p>
        </p:txBody>
      </p:sp>
    </p:spTree>
    <p:extLst>
      <p:ext uri="{BB962C8B-B14F-4D97-AF65-F5344CB8AC3E}">
        <p14:creationId xmlns:p14="http://schemas.microsoft.com/office/powerpoint/2010/main" val="16248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all of this data, which can be saved or printed in spreadsheet format.</a:t>
            </a:r>
          </a:p>
          <a:p>
            <a:endParaRPr lang="en-US" dirty="0"/>
          </a:p>
          <a:p>
            <a:r>
              <a:rPr lang="en-US" dirty="0"/>
              <a:t>You can also download the watershed or other boundary delineations and save them as Shapefiles for use in ArcGIS.</a:t>
            </a:r>
          </a:p>
          <a:p>
            <a:endParaRPr lang="en-US" dirty="0"/>
          </a:p>
          <a:p>
            <a:r>
              <a:rPr lang="en-US" dirty="0"/>
              <a:t>And, the maps can clipped and saved in various formats.  </a:t>
            </a:r>
          </a:p>
          <a:p>
            <a:endParaRPr lang="en-US" dirty="0"/>
          </a:p>
          <a:p>
            <a:r>
              <a:rPr lang="en-US" dirty="0"/>
              <a:t>The Share your project function allows you to save and share a project with others through a direct link.</a:t>
            </a:r>
          </a:p>
          <a:p>
            <a:endParaRPr lang="en-US" dirty="0"/>
          </a:p>
          <a:p>
            <a:r>
              <a:rPr lang="en-US" dirty="0"/>
              <a:t>So, there is a lot of functionality on </a:t>
            </a:r>
            <a:r>
              <a:rPr lang="en-US" dirty="0" err="1"/>
              <a:t>WikiWatershed</a:t>
            </a:r>
            <a:r>
              <a:rPr lang="en-US" dirty="0"/>
              <a:t>, and we haven’t even covered all of it!</a:t>
            </a:r>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23</a:t>
            </a:fld>
            <a:endParaRPr lang="en-US"/>
          </a:p>
        </p:txBody>
      </p:sp>
    </p:spTree>
    <p:extLst>
      <p:ext uri="{BB962C8B-B14F-4D97-AF65-F5344CB8AC3E}">
        <p14:creationId xmlns:p14="http://schemas.microsoft.com/office/powerpoint/2010/main" val="1268212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final fun tool on the modeling page worth mentioning for its educational value is the Runoff Simulation animated tool.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This tool is not watershed-specific, but is a good visual for comparing various land cover and soil types with regard to infiltration, runoff and evapotranspiration rates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adjust the 24-hour storm amount in the top right corner and change the land cover and soil types. The proportion of infiltration, runoff and evapotranspiration adjust according to these selections.</a:t>
            </a:r>
          </a:p>
          <a:p>
            <a:endParaRPr lang="en-US" dirty="0"/>
          </a:p>
          <a:p>
            <a:r>
              <a:rPr lang="en-US" dirty="0"/>
              <a:t>Here we have selected low development and high infiltration soils.  You can see that infiltration is 3 times the runoff rate.</a:t>
            </a:r>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24</a:t>
            </a:fld>
            <a:endParaRPr lang="en-US"/>
          </a:p>
        </p:txBody>
      </p:sp>
    </p:spTree>
    <p:extLst>
      <p:ext uri="{BB962C8B-B14F-4D97-AF65-F5344CB8AC3E}">
        <p14:creationId xmlns:p14="http://schemas.microsoft.com/office/powerpoint/2010/main" val="37098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go to the </a:t>
            </a:r>
            <a:r>
              <a:rPr lang="en-US" dirty="0" err="1"/>
              <a:t>WikiWatershed</a:t>
            </a:r>
            <a:r>
              <a:rPr lang="en-US" dirty="0"/>
              <a:t> website and </a:t>
            </a:r>
            <a:r>
              <a:rPr lang="en-US" u="sng" dirty="0"/>
              <a:t>click on the “Model My Watershed” Launch the App button </a:t>
            </a:r>
            <a:r>
              <a:rPr lang="en-US" dirty="0"/>
              <a:t>to begin.</a:t>
            </a:r>
          </a:p>
        </p:txBody>
      </p:sp>
      <p:sp>
        <p:nvSpPr>
          <p:cNvPr id="4" name="Slide Number Placeholder 3"/>
          <p:cNvSpPr>
            <a:spLocks noGrp="1"/>
          </p:cNvSpPr>
          <p:nvPr>
            <p:ph type="sldNum" sz="quarter" idx="5"/>
          </p:nvPr>
        </p:nvSpPr>
        <p:spPr/>
        <p:txBody>
          <a:bodyPr/>
          <a:lstStyle/>
          <a:p>
            <a:fld id="{A58C7F03-3EBB-4D5F-9B85-051B8F24BBB0}" type="slidenum">
              <a:rPr lang="en-US" smtClean="0"/>
              <a:t>3</a:t>
            </a:fld>
            <a:endParaRPr lang="en-US"/>
          </a:p>
        </p:txBody>
      </p:sp>
    </p:spTree>
    <p:extLst>
      <p:ext uri="{BB962C8B-B14F-4D97-AF65-F5344CB8AC3E}">
        <p14:creationId xmlns:p14="http://schemas.microsoft.com/office/powerpoint/2010/main" val="324511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the initial page that lists 3 options.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 </a:t>
            </a:r>
            <a:r>
              <a:rPr lang="en-US" u="sng" dirty="0"/>
              <a:t>“</a:t>
            </a:r>
            <a:r>
              <a:rPr lang="en-US" b="1" u="sng" dirty="0"/>
              <a:t>Select Area and Analyze</a:t>
            </a:r>
            <a:r>
              <a:rPr lang="en-US" dirty="0"/>
              <a:t>.” this is where we will be spending the most time and will be starting off.  This provides quick summaries of data layers for an areas</a:t>
            </a:r>
          </a:p>
          <a:p>
            <a:endParaRPr lang="en-US" dirty="0"/>
          </a:p>
          <a:p>
            <a:r>
              <a:rPr lang="en-US" dirty="0"/>
              <a:t>2) </a:t>
            </a:r>
            <a:r>
              <a:rPr lang="en-US" b="1" dirty="0"/>
              <a:t>Monitor My Watershed </a:t>
            </a:r>
            <a:r>
              <a:rPr lang="en-US" dirty="0"/>
              <a:t>allows you to search for water quality data from various national databases or share your own data.</a:t>
            </a:r>
          </a:p>
          <a:p>
            <a:endParaRPr lang="en-US" dirty="0"/>
          </a:p>
          <a:p>
            <a:r>
              <a:rPr lang="en-US" dirty="0"/>
              <a:t>3) And, </a:t>
            </a:r>
            <a:r>
              <a:rPr lang="en-US" b="1" dirty="0"/>
              <a:t>Model My Watershed </a:t>
            </a:r>
            <a:r>
              <a:rPr lang="en-US" dirty="0"/>
              <a:t>utilizes models to compare impacts of different conservation and development scenarios on water quality.  We will take a brief look at this option later.</a:t>
            </a:r>
          </a:p>
          <a:p>
            <a:endParaRPr lang="en-US" dirty="0"/>
          </a:p>
          <a:p>
            <a:endParaRPr lang="en-US" dirty="0"/>
          </a:p>
          <a:p>
            <a:r>
              <a:rPr lang="en-US" dirty="0"/>
              <a:t>To get started with selecting our area, </a:t>
            </a:r>
            <a:r>
              <a:rPr lang="en-US" u="sng" dirty="0"/>
              <a:t>enter your location of interest in the search box at the top right corner and click the magnifying lens to zoom to your location</a:t>
            </a:r>
            <a:r>
              <a:rPr lang="en-US" dirty="0"/>
              <a:t>.</a:t>
            </a:r>
          </a:p>
        </p:txBody>
      </p:sp>
      <p:sp>
        <p:nvSpPr>
          <p:cNvPr id="4" name="Slide Number Placeholder 3"/>
          <p:cNvSpPr>
            <a:spLocks noGrp="1"/>
          </p:cNvSpPr>
          <p:nvPr>
            <p:ph type="sldNum" sz="quarter" idx="5"/>
          </p:nvPr>
        </p:nvSpPr>
        <p:spPr/>
        <p:txBody>
          <a:bodyPr/>
          <a:lstStyle/>
          <a:p>
            <a:fld id="{A58C7F03-3EBB-4D5F-9B85-051B8F24BBB0}" type="slidenum">
              <a:rPr lang="en-US" smtClean="0"/>
              <a:t>4</a:t>
            </a:fld>
            <a:endParaRPr lang="en-US"/>
          </a:p>
        </p:txBody>
      </p:sp>
    </p:spTree>
    <p:extLst>
      <p:ext uri="{BB962C8B-B14F-4D97-AF65-F5344CB8AC3E}">
        <p14:creationId xmlns:p14="http://schemas.microsoft.com/office/powerpoint/2010/main" val="151715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we selected Paint Lick, Kentucky.</a:t>
            </a:r>
          </a:p>
          <a:p>
            <a:endParaRPr lang="en-US" dirty="0"/>
          </a:p>
          <a:p>
            <a:r>
              <a:rPr lang="en-US" dirty="0"/>
              <a:t>After confirming that it has zoomed to the correct location, </a:t>
            </a:r>
            <a:r>
              <a:rPr lang="en-US" u="sng" dirty="0"/>
              <a:t>click on the Get Started button</a:t>
            </a:r>
            <a:r>
              <a:rPr lang="en-US" dirty="0"/>
              <a:t>.</a:t>
            </a:r>
          </a:p>
        </p:txBody>
      </p:sp>
      <p:sp>
        <p:nvSpPr>
          <p:cNvPr id="4" name="Slide Number Placeholder 3"/>
          <p:cNvSpPr>
            <a:spLocks noGrp="1"/>
          </p:cNvSpPr>
          <p:nvPr>
            <p:ph type="sldNum" sz="quarter" idx="5"/>
          </p:nvPr>
        </p:nvSpPr>
        <p:spPr/>
        <p:txBody>
          <a:bodyPr/>
          <a:lstStyle/>
          <a:p>
            <a:fld id="{A58C7F03-3EBB-4D5F-9B85-051B8F24BBB0}" type="slidenum">
              <a:rPr lang="en-US" smtClean="0"/>
              <a:t>5</a:t>
            </a:fld>
            <a:endParaRPr lang="en-US"/>
          </a:p>
        </p:txBody>
      </p:sp>
    </p:spTree>
    <p:extLst>
      <p:ext uri="{BB962C8B-B14F-4D97-AF65-F5344CB8AC3E}">
        <p14:creationId xmlns:p14="http://schemas.microsoft.com/office/powerpoint/2010/main" val="323364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delineate a watershed of interest in your chosen location, in this case, Paint Lick.</a:t>
            </a:r>
          </a:p>
          <a:p>
            <a:endParaRPr lang="en-US" dirty="0"/>
          </a:p>
          <a:p>
            <a:r>
              <a:rPr lang="en-US" dirty="0"/>
              <a:t>In the layers box (in lower left hand corner of map), </a:t>
            </a:r>
            <a:r>
              <a:rPr lang="en-US" u="sng" dirty="0"/>
              <a:t>click on the layer, Continental US Medium Resolution Stream Network</a:t>
            </a:r>
            <a:r>
              <a:rPr lang="en-US" dirty="0"/>
              <a:t>, to see streams show up in blue.  Then </a:t>
            </a:r>
            <a:r>
              <a:rPr lang="en-US" u="sng" dirty="0"/>
              <a:t>click the delineate watershed </a:t>
            </a:r>
            <a:r>
              <a:rPr lang="en-US" dirty="0"/>
              <a:t>header on the left.</a:t>
            </a:r>
          </a:p>
          <a:p>
            <a:endParaRPr lang="en-US" dirty="0"/>
          </a:p>
          <a:p>
            <a:endParaRPr lang="en-US" dirty="0"/>
          </a:p>
        </p:txBody>
      </p:sp>
      <p:sp>
        <p:nvSpPr>
          <p:cNvPr id="4" name="Slide Number Placeholder 3"/>
          <p:cNvSpPr>
            <a:spLocks noGrp="1"/>
          </p:cNvSpPr>
          <p:nvPr>
            <p:ph type="sldNum" sz="quarter" idx="5"/>
          </p:nvPr>
        </p:nvSpPr>
        <p:spPr/>
        <p:txBody>
          <a:bodyPr/>
          <a:lstStyle/>
          <a:p>
            <a:fld id="{A58C7F03-3EBB-4D5F-9B85-051B8F24BBB0}" type="slidenum">
              <a:rPr lang="en-US" smtClean="0"/>
              <a:t>6</a:t>
            </a:fld>
            <a:endParaRPr lang="en-US"/>
          </a:p>
        </p:txBody>
      </p:sp>
    </p:spTree>
    <p:extLst>
      <p:ext uri="{BB962C8B-B14F-4D97-AF65-F5344CB8AC3E}">
        <p14:creationId xmlns:p14="http://schemas.microsoft.com/office/powerpoint/2010/main" val="174248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Click on the most downstream point of the stream, or its confluence with the receiving waterbody</a:t>
            </a:r>
            <a:r>
              <a:rPr lang="en-US" dirty="0"/>
              <a:t>, to see its contributing watershed area.</a:t>
            </a:r>
          </a:p>
          <a:p>
            <a:endParaRPr lang="en-US" dirty="0"/>
          </a:p>
          <a:p>
            <a:r>
              <a:rPr lang="en-US" dirty="0"/>
              <a:t>This particular tributary of Paint Lick Creek is called Lowell Branch.</a:t>
            </a:r>
          </a:p>
        </p:txBody>
      </p:sp>
      <p:sp>
        <p:nvSpPr>
          <p:cNvPr id="4" name="Slide Number Placeholder 3"/>
          <p:cNvSpPr>
            <a:spLocks noGrp="1"/>
          </p:cNvSpPr>
          <p:nvPr>
            <p:ph type="sldNum" sz="quarter" idx="5"/>
          </p:nvPr>
        </p:nvSpPr>
        <p:spPr/>
        <p:txBody>
          <a:bodyPr/>
          <a:lstStyle/>
          <a:p>
            <a:fld id="{A58C7F03-3EBB-4D5F-9B85-051B8F24BBB0}" type="slidenum">
              <a:rPr lang="en-US" smtClean="0"/>
              <a:t>7</a:t>
            </a:fld>
            <a:endParaRPr lang="en-US"/>
          </a:p>
        </p:txBody>
      </p:sp>
    </p:spTree>
    <p:extLst>
      <p:ext uri="{BB962C8B-B14F-4D97-AF65-F5344CB8AC3E}">
        <p14:creationId xmlns:p14="http://schemas.microsoft.com/office/powerpoint/2010/main" val="72256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contributing watershed for Lowell Branch.</a:t>
            </a:r>
          </a:p>
          <a:p>
            <a:endParaRPr lang="en-US" dirty="0"/>
          </a:p>
          <a:p>
            <a:r>
              <a:rPr lang="en-US" dirty="0"/>
              <a:t>We want to draw your attention to the three tabs (Analyze, Monitor, and Model) at the top of the left hand side.  These correspond to the three functions of the program we already mentioned.  We will </a:t>
            </a:r>
            <a:r>
              <a:rPr lang="en-US" b="1" dirty="0"/>
              <a:t>focus on the Analyze function</a:t>
            </a:r>
            <a:r>
              <a:rPr lang="en-US" dirty="0"/>
              <a:t>.  </a:t>
            </a:r>
          </a:p>
          <a:p>
            <a:endParaRPr lang="en-US" dirty="0"/>
          </a:p>
          <a:p>
            <a:r>
              <a:rPr lang="en-US" dirty="0"/>
              <a:t>The first tab lists stream network statistics, including </a:t>
            </a:r>
            <a:r>
              <a:rPr lang="en-US" b="1" dirty="0"/>
              <a:t>stream order lengths and mean channel slopes</a:t>
            </a:r>
            <a:r>
              <a:rPr lang="en-US" dirty="0"/>
              <a:t>.  </a:t>
            </a:r>
          </a:p>
          <a:p>
            <a:endParaRPr lang="en-US" dirty="0"/>
          </a:p>
          <a:p>
            <a:r>
              <a:rPr lang="en-US" dirty="0"/>
              <a:t>It also includes </a:t>
            </a:r>
            <a:r>
              <a:rPr lang="en-US" b="1" dirty="0"/>
              <a:t>stream lengths in agricultural and non-agricultural areas</a:t>
            </a:r>
            <a:r>
              <a:rPr lang="en-US" dirty="0"/>
              <a:t>.</a:t>
            </a:r>
          </a:p>
          <a:p>
            <a:endParaRPr lang="en-US" dirty="0"/>
          </a:p>
          <a:p>
            <a:r>
              <a:rPr lang="en-US" dirty="0"/>
              <a:t>Also, note that the </a:t>
            </a:r>
            <a:r>
              <a:rPr lang="en-US" b="1" dirty="0"/>
              <a:t>overall watershed area </a:t>
            </a:r>
            <a:r>
              <a:rPr lang="en-US" dirty="0"/>
              <a:t>is shown at the top of the display.  This particular watershed is 16 square kilometers.</a:t>
            </a:r>
          </a:p>
        </p:txBody>
      </p:sp>
      <p:sp>
        <p:nvSpPr>
          <p:cNvPr id="4" name="Slide Number Placeholder 3"/>
          <p:cNvSpPr>
            <a:spLocks noGrp="1"/>
          </p:cNvSpPr>
          <p:nvPr>
            <p:ph type="sldNum" sz="quarter" idx="5"/>
          </p:nvPr>
        </p:nvSpPr>
        <p:spPr/>
        <p:txBody>
          <a:bodyPr/>
          <a:lstStyle/>
          <a:p>
            <a:fld id="{A58C7F03-3EBB-4D5F-9B85-051B8F24BBB0}" type="slidenum">
              <a:rPr lang="en-US" smtClean="0"/>
              <a:t>8</a:t>
            </a:fld>
            <a:endParaRPr lang="en-US"/>
          </a:p>
        </p:txBody>
      </p:sp>
    </p:spTree>
    <p:extLst>
      <p:ext uri="{BB962C8B-B14F-4D97-AF65-F5344CB8AC3E}">
        <p14:creationId xmlns:p14="http://schemas.microsoft.com/office/powerpoint/2010/main" val="147089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layers box, </a:t>
            </a:r>
            <a:r>
              <a:rPr lang="en-US" b="1" u="sng" dirty="0"/>
              <a:t>select the NLCD coverage </a:t>
            </a:r>
            <a:r>
              <a:rPr lang="en-US" b="1" dirty="0"/>
              <a:t>to change the map display to land cover</a:t>
            </a:r>
            <a:r>
              <a:rPr lang="en-US" dirty="0"/>
              <a:t>.</a:t>
            </a:r>
          </a:p>
          <a:p>
            <a:endParaRPr lang="en-US" dirty="0"/>
          </a:p>
          <a:p>
            <a:r>
              <a:rPr lang="en-US" dirty="0"/>
              <a:t>You can visualize the land cover in one of two ways.  You can turn the layer on or off in the top left of the data summary box or from the Layers coverage grid box.  Also note that next to each of the layers in the Layers menu is a gray letter “I” inside a circle.  This will display the legend for that layer.</a:t>
            </a:r>
          </a:p>
          <a:p>
            <a:endParaRPr lang="en-US" dirty="0"/>
          </a:p>
          <a:p>
            <a:r>
              <a:rPr lang="en-US" u="sng" dirty="0"/>
              <a:t>Click on the Land tab under Analyze</a:t>
            </a:r>
            <a:r>
              <a:rPr lang="en-US" dirty="0"/>
              <a:t> to see the land cover distribution statistics for your selected watershed.</a:t>
            </a:r>
          </a:p>
          <a:p>
            <a:endParaRPr lang="en-US" dirty="0"/>
          </a:p>
          <a:p>
            <a:r>
              <a:rPr lang="en-US" dirty="0"/>
              <a:t>You can </a:t>
            </a:r>
            <a:r>
              <a:rPr lang="en-US" u="sng" dirty="0"/>
              <a:t>sort coverage % from highest to lowest </a:t>
            </a:r>
            <a:r>
              <a:rPr lang="en-US" dirty="0"/>
              <a:t>to see which land cover types are dominant in your watershed and the area that they encompass.</a:t>
            </a:r>
          </a:p>
          <a:p>
            <a:endParaRPr lang="en-US" dirty="0"/>
          </a:p>
          <a:p>
            <a:r>
              <a:rPr lang="en-US" dirty="0"/>
              <a:t>This watershed is overwhelmingly used for pasture and hay.</a:t>
            </a:r>
          </a:p>
        </p:txBody>
      </p:sp>
      <p:sp>
        <p:nvSpPr>
          <p:cNvPr id="4" name="Slide Number Placeholder 3"/>
          <p:cNvSpPr>
            <a:spLocks noGrp="1"/>
          </p:cNvSpPr>
          <p:nvPr>
            <p:ph type="sldNum" sz="quarter" idx="5"/>
          </p:nvPr>
        </p:nvSpPr>
        <p:spPr/>
        <p:txBody>
          <a:bodyPr/>
          <a:lstStyle/>
          <a:p>
            <a:fld id="{A58C7F03-3EBB-4D5F-9B85-051B8F24BBB0}" type="slidenum">
              <a:rPr lang="en-US" smtClean="0"/>
              <a:t>9</a:t>
            </a:fld>
            <a:endParaRPr lang="en-US"/>
          </a:p>
        </p:txBody>
      </p:sp>
    </p:spTree>
    <p:extLst>
      <p:ext uri="{BB962C8B-B14F-4D97-AF65-F5344CB8AC3E}">
        <p14:creationId xmlns:p14="http://schemas.microsoft.com/office/powerpoint/2010/main" val="253538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914400" y="1966822"/>
            <a:ext cx="103632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914400" y="2865438"/>
            <a:ext cx="103632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830404" y="4610670"/>
            <a:ext cx="85344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662" y="287843"/>
            <a:ext cx="7458100"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21529" y="287843"/>
            <a:ext cx="1256071"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73848" y="6129863"/>
            <a:ext cx="440553"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914401" y="6193392"/>
            <a:ext cx="10997967" cy="200055"/>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802547" y="5655116"/>
            <a:ext cx="3534207"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56239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612638"/>
            <a:ext cx="103632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828800" y="3279666"/>
            <a:ext cx="85344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73419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45458" y="274638"/>
            <a:ext cx="9236941"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024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6529" y="274638"/>
            <a:ext cx="9275871"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9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296795" y="274638"/>
            <a:ext cx="9285604"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5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99475" y="274638"/>
            <a:ext cx="938292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641746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8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1" y="1572272"/>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734322"/>
            <a:ext cx="4011084"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24084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32782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45818" y="274638"/>
            <a:ext cx="903658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545819" y="1600200"/>
            <a:ext cx="9036580"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374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68863" y="274638"/>
            <a:ext cx="909417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649502" y="1600201"/>
            <a:ext cx="42622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4912" y="1600201"/>
            <a:ext cx="42674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43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295" y="274638"/>
            <a:ext cx="10967103"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15297" y="1316053"/>
            <a:ext cx="10967103"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7"/>
            <a:ext cx="12192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86799" y="6364486"/>
                <a:ext cx="377507"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71303" y="6394208"/>
                <a:ext cx="2168691"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4147942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14938" y="274638"/>
            <a:ext cx="8967461"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2591897" y="1535113"/>
            <a:ext cx="4257067"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1898" y="2174875"/>
            <a:ext cx="42570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4912" y="1535113"/>
            <a:ext cx="42674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314912" y="2174875"/>
            <a:ext cx="42674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401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80379" y="274638"/>
            <a:ext cx="926171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86723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709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45820" y="273050"/>
            <a:ext cx="2881264"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713694" y="273050"/>
            <a:ext cx="61283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45820" y="1598400"/>
            <a:ext cx="2881264"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0952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38043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8043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38043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66449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5343" y="274638"/>
            <a:ext cx="1108705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95341" y="1600200"/>
            <a:ext cx="11087059"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192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68626" y="274638"/>
            <a:ext cx="1129441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368625" y="1600201"/>
            <a:ext cx="54833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47762" y="1600201"/>
            <a:ext cx="55346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1848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391" y="274638"/>
            <a:ext cx="11352008"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253388" y="1535113"/>
            <a:ext cx="547813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3388" y="2174875"/>
            <a:ext cx="547813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5360" y="1535113"/>
            <a:ext cx="547704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05360" y="2174875"/>
            <a:ext cx="54770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6013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11029" y="274638"/>
            <a:ext cx="1153106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750343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801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8626" y="274638"/>
            <a:ext cx="11294413"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368625" y="1600201"/>
            <a:ext cx="54833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47762" y="1600201"/>
            <a:ext cx="55346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7"/>
            <a:ext cx="12192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4620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5977" y="273050"/>
            <a:ext cx="3651696"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538702" y="273050"/>
            <a:ext cx="7303391"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5977" y="1598400"/>
            <a:ext cx="3651696"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934665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93432"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93432"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93432"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94810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0391" y="274638"/>
            <a:ext cx="11352008"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253388" y="1535113"/>
            <a:ext cx="547813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3388" y="2174875"/>
            <a:ext cx="547813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5360" y="1535113"/>
            <a:ext cx="547704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05360" y="2174875"/>
            <a:ext cx="54770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6461" y="6366578"/>
            <a:ext cx="12192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405107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1029" y="274638"/>
            <a:ext cx="11531065"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6461" y="6366578"/>
            <a:ext cx="12192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24750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6461" y="6366578"/>
            <a:ext cx="12192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31364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5977" y="273050"/>
            <a:ext cx="3651696"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538702" y="273050"/>
            <a:ext cx="7303391"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5977" y="1598400"/>
            <a:ext cx="3651696"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08243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6461" y="6366578"/>
            <a:ext cx="12192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2493432"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93432"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93432"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3529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612638"/>
            <a:ext cx="103632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828800" y="3279666"/>
            <a:ext cx="85344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1221425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2889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customXml" Target="../ink/ink4.xml"/><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4.xml"/><Relationship Id="rId16" Type="http://schemas.openxmlformats.org/officeDocument/2006/relationships/customXml" Target="../ink/ink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hyperlink" Target="https://runoff.modelmywatershed.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1.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2209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Land Use Impacts &amp; </a:t>
            </a:r>
          </a:p>
          <a:p>
            <a:r>
              <a:rPr lang="en-US" sz="2800" b="1" dirty="0">
                <a:latin typeface="Mercury Display Semibold" panose="02000603080000020004" pitchFamily="50" charset="0"/>
              </a:rPr>
              <a:t>Related Best Management Practices</a:t>
            </a:r>
          </a:p>
          <a:p>
            <a:r>
              <a:rPr lang="en-US" sz="2400" b="1" dirty="0">
                <a:latin typeface="Mercury Display Semibold" panose="02000603080000020004" pitchFamily="50" charset="0"/>
              </a:rPr>
              <a:t>Activity 1. Using </a:t>
            </a:r>
            <a:r>
              <a:rPr lang="en-US" sz="2400" b="1" dirty="0" err="1">
                <a:latin typeface="Mercury Display Semibold" panose="02000603080000020004" pitchFamily="50" charset="0"/>
              </a:rPr>
              <a:t>WikiWatershed</a:t>
            </a:r>
            <a:endParaRPr lang="en-US" sz="2400" b="1" dirty="0">
              <a:latin typeface="Mercury Display Semibold" panose="02000603080000020004" pitchFamily="50" charset="0"/>
            </a:endParaRPr>
          </a:p>
        </p:txBody>
      </p:sp>
    </p:spTree>
    <p:extLst>
      <p:ext uri="{BB962C8B-B14F-4D97-AF65-F5344CB8AC3E}">
        <p14:creationId xmlns:p14="http://schemas.microsoft.com/office/powerpoint/2010/main" val="323745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68A1-CC4C-40A2-B832-8A580AB7DC42}"/>
              </a:ext>
            </a:extLst>
          </p:cNvPr>
          <p:cNvSpPr>
            <a:spLocks noGrp="1"/>
          </p:cNvSpPr>
          <p:nvPr>
            <p:ph type="title"/>
          </p:nvPr>
        </p:nvSpPr>
        <p:spPr>
          <a:xfrm>
            <a:off x="482322" y="0"/>
            <a:ext cx="11097230" cy="1034980"/>
          </a:xfrm>
        </p:spPr>
        <p:txBody>
          <a:bodyPr/>
          <a:lstStyle/>
          <a:p>
            <a:r>
              <a:rPr lang="en-US" dirty="0"/>
              <a:t>Hydrologic Soil Group Distribution for watershed</a:t>
            </a:r>
          </a:p>
        </p:txBody>
      </p:sp>
      <p:pic>
        <p:nvPicPr>
          <p:cNvPr id="7" name="Picture 6">
            <a:extLst>
              <a:ext uri="{FF2B5EF4-FFF2-40B4-BE49-F238E27FC236}">
                <a16:creationId xmlns:a16="http://schemas.microsoft.com/office/drawing/2014/main" id="{24BD587B-38F5-482B-9B9D-7727942EDE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448" y="909376"/>
            <a:ext cx="10952724" cy="5342095"/>
          </a:xfrm>
          <a:prstGeom prst="rect">
            <a:avLst/>
          </a:prstGeom>
          <a:ln>
            <a:solidFill>
              <a:schemeClr val="tx1"/>
            </a:solidFill>
          </a:ln>
        </p:spPr>
      </p:pic>
      <p:pic>
        <p:nvPicPr>
          <p:cNvPr id="8" name="Picture 7">
            <a:extLst>
              <a:ext uri="{FF2B5EF4-FFF2-40B4-BE49-F238E27FC236}">
                <a16:creationId xmlns:a16="http://schemas.microsoft.com/office/drawing/2014/main" id="{7259EE8E-63AD-41B7-B70A-241962018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321" y="1401892"/>
            <a:ext cx="2735011" cy="4546732"/>
          </a:xfrm>
          <a:prstGeom prst="rect">
            <a:avLst/>
          </a:prstGeom>
        </p:spPr>
      </p:pic>
      <p:pic>
        <p:nvPicPr>
          <p:cNvPr id="9" name="Picture 8">
            <a:extLst>
              <a:ext uri="{FF2B5EF4-FFF2-40B4-BE49-F238E27FC236}">
                <a16:creationId xmlns:a16="http://schemas.microsoft.com/office/drawing/2014/main" id="{1DAC2DED-B4FA-431E-9654-8E20D4412DF5}"/>
              </a:ext>
            </a:extLst>
          </p:cNvPr>
          <p:cNvPicPr>
            <a:picLocks noChangeAspect="1"/>
          </p:cNvPicPr>
          <p:nvPr/>
        </p:nvPicPr>
        <p:blipFill>
          <a:blip r:embed="rId5"/>
          <a:stretch>
            <a:fillRect/>
          </a:stretch>
        </p:blipFill>
        <p:spPr>
          <a:xfrm>
            <a:off x="3084844" y="5377609"/>
            <a:ext cx="1446963" cy="481626"/>
          </a:xfrm>
          <a:prstGeom prst="rect">
            <a:avLst/>
          </a:prstGeom>
        </p:spPr>
      </p:pic>
      <p:sp>
        <p:nvSpPr>
          <p:cNvPr id="3" name="Oval 2">
            <a:extLst>
              <a:ext uri="{FF2B5EF4-FFF2-40B4-BE49-F238E27FC236}">
                <a16:creationId xmlns:a16="http://schemas.microsoft.com/office/drawing/2014/main" id="{E0958C22-0FAE-4F56-B105-6703094CA30E}"/>
              </a:ext>
            </a:extLst>
          </p:cNvPr>
          <p:cNvSpPr/>
          <p:nvPr/>
        </p:nvSpPr>
        <p:spPr>
          <a:xfrm>
            <a:off x="1140178" y="1693333"/>
            <a:ext cx="259644" cy="169334"/>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9CA3EEF1-D63C-4224-8477-2ED9610FE90A}"/>
              </a:ext>
            </a:extLst>
          </p:cNvPr>
          <p:cNvSpPr/>
          <p:nvPr/>
        </p:nvSpPr>
        <p:spPr>
          <a:xfrm>
            <a:off x="3032553" y="2857032"/>
            <a:ext cx="534736" cy="282223"/>
          </a:xfrm>
          <a:prstGeom prst="leftArrow">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5EC943EE-217B-4DC3-A95F-5B35630D77A7}"/>
              </a:ext>
            </a:extLst>
          </p:cNvPr>
          <p:cNvSpPr/>
          <p:nvPr/>
        </p:nvSpPr>
        <p:spPr>
          <a:xfrm>
            <a:off x="2781531" y="3234289"/>
            <a:ext cx="534736" cy="282223"/>
          </a:xfrm>
          <a:prstGeom prst="leftArrow">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71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2203A1-9081-4AC5-A597-B677F9BD7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4212" y="2661287"/>
            <a:ext cx="4668335" cy="3589431"/>
          </a:xfrm>
          <a:prstGeom prst="rect">
            <a:avLst/>
          </a:prstGeom>
          <a:ln>
            <a:solidFill>
              <a:schemeClr val="tx1"/>
            </a:solidFill>
          </a:ln>
        </p:spPr>
      </p:pic>
      <p:sp>
        <p:nvSpPr>
          <p:cNvPr id="2" name="Title 1">
            <a:extLst>
              <a:ext uri="{FF2B5EF4-FFF2-40B4-BE49-F238E27FC236}">
                <a16:creationId xmlns:a16="http://schemas.microsoft.com/office/drawing/2014/main" id="{4693D4A4-3448-44FB-BA68-AADBB44335E5}"/>
              </a:ext>
            </a:extLst>
          </p:cNvPr>
          <p:cNvSpPr>
            <a:spLocks noGrp="1"/>
          </p:cNvSpPr>
          <p:nvPr>
            <p:ph type="title"/>
          </p:nvPr>
        </p:nvSpPr>
        <p:spPr>
          <a:xfrm>
            <a:off x="612448" y="0"/>
            <a:ext cx="10967103" cy="994787"/>
          </a:xfrm>
        </p:spPr>
        <p:txBody>
          <a:bodyPr/>
          <a:lstStyle/>
          <a:p>
            <a:r>
              <a:rPr lang="en-US" dirty="0"/>
              <a:t>Terrain Statistics for Watershed</a:t>
            </a:r>
          </a:p>
        </p:txBody>
      </p:sp>
      <p:pic>
        <p:nvPicPr>
          <p:cNvPr id="4" name="Content Placeholder 3">
            <a:extLst>
              <a:ext uri="{FF2B5EF4-FFF2-40B4-BE49-F238E27FC236}">
                <a16:creationId xmlns:a16="http://schemas.microsoft.com/office/drawing/2014/main" id="{BA675378-75E7-4975-9648-666F65377DA0}"/>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754863" y="905801"/>
            <a:ext cx="2631431" cy="5324820"/>
          </a:xfrm>
          <a:prstGeom prst="rect">
            <a:avLst/>
          </a:prstGeom>
          <a:ln>
            <a:solidFill>
              <a:schemeClr val="tx1"/>
            </a:solidFill>
          </a:ln>
        </p:spPr>
      </p:pic>
      <p:pic>
        <p:nvPicPr>
          <p:cNvPr id="5" name="Picture 4">
            <a:extLst>
              <a:ext uri="{FF2B5EF4-FFF2-40B4-BE49-F238E27FC236}">
                <a16:creationId xmlns:a16="http://schemas.microsoft.com/office/drawing/2014/main" id="{F81BC2B8-E9A6-4B70-8EAD-A24C23A5C691}"/>
              </a:ext>
            </a:extLst>
          </p:cNvPr>
          <p:cNvPicPr>
            <a:picLocks noChangeAspect="1"/>
          </p:cNvPicPr>
          <p:nvPr/>
        </p:nvPicPr>
        <p:blipFill>
          <a:blip r:embed="rId5"/>
          <a:stretch>
            <a:fillRect/>
          </a:stretch>
        </p:blipFill>
        <p:spPr>
          <a:xfrm>
            <a:off x="683288" y="1376624"/>
            <a:ext cx="2703006" cy="2190541"/>
          </a:xfrm>
          <a:prstGeom prst="rect">
            <a:avLst/>
          </a:prstGeom>
        </p:spPr>
      </p:pic>
      <p:pic>
        <p:nvPicPr>
          <p:cNvPr id="7" name="Picture 6">
            <a:extLst>
              <a:ext uri="{FF2B5EF4-FFF2-40B4-BE49-F238E27FC236}">
                <a16:creationId xmlns:a16="http://schemas.microsoft.com/office/drawing/2014/main" id="{2FF02CAF-95E3-4EBD-B489-E916E52CE0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4821" y="771554"/>
            <a:ext cx="4708529" cy="3715518"/>
          </a:xfrm>
          <a:prstGeom prst="rect">
            <a:avLst/>
          </a:prstGeom>
          <a:ln>
            <a:solidFill>
              <a:schemeClr val="tx1"/>
            </a:solidFill>
          </a:ln>
        </p:spPr>
      </p:pic>
      <p:pic>
        <p:nvPicPr>
          <p:cNvPr id="6" name="Picture 5">
            <a:extLst>
              <a:ext uri="{FF2B5EF4-FFF2-40B4-BE49-F238E27FC236}">
                <a16:creationId xmlns:a16="http://schemas.microsoft.com/office/drawing/2014/main" id="{ECBFE00B-3CB5-4EBD-AEC1-FBA97F2A8F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8709" y="3861842"/>
            <a:ext cx="529302" cy="318272"/>
          </a:xfrm>
          <a:prstGeom prst="rect">
            <a:avLst/>
          </a:prstGeom>
        </p:spPr>
      </p:pic>
      <p:sp>
        <p:nvSpPr>
          <p:cNvPr id="9" name="TextBox 8">
            <a:extLst>
              <a:ext uri="{FF2B5EF4-FFF2-40B4-BE49-F238E27FC236}">
                <a16:creationId xmlns:a16="http://schemas.microsoft.com/office/drawing/2014/main" id="{BD2A824D-48F1-4588-B9E3-80872F93AA03}"/>
              </a:ext>
            </a:extLst>
          </p:cNvPr>
          <p:cNvSpPr txBox="1"/>
          <p:nvPr/>
        </p:nvSpPr>
        <p:spPr>
          <a:xfrm>
            <a:off x="3614821" y="827799"/>
            <a:ext cx="2673363"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Elevation Coverage</a:t>
            </a:r>
          </a:p>
        </p:txBody>
      </p:sp>
      <p:sp>
        <p:nvSpPr>
          <p:cNvPr id="10" name="TextBox 9">
            <a:extLst>
              <a:ext uri="{FF2B5EF4-FFF2-40B4-BE49-F238E27FC236}">
                <a16:creationId xmlns:a16="http://schemas.microsoft.com/office/drawing/2014/main" id="{50E01F06-674C-473B-B53E-C8EEB4A50FED}"/>
              </a:ext>
            </a:extLst>
          </p:cNvPr>
          <p:cNvSpPr txBox="1"/>
          <p:nvPr/>
        </p:nvSpPr>
        <p:spPr>
          <a:xfrm>
            <a:off x="9174145" y="5757705"/>
            <a:ext cx="2713055" cy="461665"/>
          </a:xfrm>
          <a:prstGeom prst="rect">
            <a:avLst/>
          </a:prstGeom>
          <a:noFill/>
        </p:spPr>
        <p:txBody>
          <a:bodyPr wrap="square" rtlCol="0">
            <a:spAutoFit/>
          </a:bodyPr>
          <a:lstStyle/>
          <a:p>
            <a:pPr algn="r"/>
            <a:r>
              <a:rPr lang="en-US" sz="2400" dirty="0">
                <a:solidFill>
                  <a:schemeClr val="bg1"/>
                </a:solidFill>
                <a:latin typeface="Calibri" panose="020F0502020204030204" pitchFamily="34" charset="0"/>
                <a:cs typeface="Calibri" panose="020F0502020204030204" pitchFamily="34" charset="0"/>
              </a:rPr>
              <a:t>Slope Coverage</a:t>
            </a:r>
          </a:p>
        </p:txBody>
      </p:sp>
      <p:pic>
        <p:nvPicPr>
          <p:cNvPr id="11" name="Picture 10">
            <a:extLst>
              <a:ext uri="{FF2B5EF4-FFF2-40B4-BE49-F238E27FC236}">
                <a16:creationId xmlns:a16="http://schemas.microsoft.com/office/drawing/2014/main" id="{B0F5A00A-AA38-4918-88CC-DCD7A57D068F}"/>
              </a:ext>
            </a:extLst>
          </p:cNvPr>
          <p:cNvPicPr>
            <a:picLocks noChangeAspect="1"/>
          </p:cNvPicPr>
          <p:nvPr/>
        </p:nvPicPr>
        <p:blipFill>
          <a:blip r:embed="rId8"/>
          <a:stretch>
            <a:fillRect/>
          </a:stretch>
        </p:blipFill>
        <p:spPr>
          <a:xfrm>
            <a:off x="7280845" y="5757705"/>
            <a:ext cx="627207" cy="317019"/>
          </a:xfrm>
          <a:prstGeom prst="rect">
            <a:avLst/>
          </a:prstGeom>
        </p:spPr>
      </p:pic>
      <p:sp>
        <p:nvSpPr>
          <p:cNvPr id="3" name="Oval 2">
            <a:extLst>
              <a:ext uri="{FF2B5EF4-FFF2-40B4-BE49-F238E27FC236}">
                <a16:creationId xmlns:a16="http://schemas.microsoft.com/office/drawing/2014/main" id="{BFA717CE-2D2C-4538-88A8-8DE44BE57718}"/>
              </a:ext>
            </a:extLst>
          </p:cNvPr>
          <p:cNvSpPr/>
          <p:nvPr/>
        </p:nvSpPr>
        <p:spPr>
          <a:xfrm>
            <a:off x="1419504" y="1654648"/>
            <a:ext cx="349955" cy="245939"/>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90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79FF-B165-4424-8D85-CDED872802BA}"/>
              </a:ext>
            </a:extLst>
          </p:cNvPr>
          <p:cNvSpPr>
            <a:spLocks noGrp="1"/>
          </p:cNvSpPr>
          <p:nvPr>
            <p:ph type="title"/>
          </p:nvPr>
        </p:nvSpPr>
        <p:spPr>
          <a:xfrm>
            <a:off x="612448" y="86527"/>
            <a:ext cx="10967103" cy="837921"/>
          </a:xfrm>
        </p:spPr>
        <p:txBody>
          <a:bodyPr/>
          <a:lstStyle/>
          <a:p>
            <a:r>
              <a:rPr lang="en-US" dirty="0"/>
              <a:t>Climate in Watershed</a:t>
            </a:r>
          </a:p>
        </p:txBody>
      </p:sp>
      <p:pic>
        <p:nvPicPr>
          <p:cNvPr id="4" name="Picture 3">
            <a:extLst>
              <a:ext uri="{FF2B5EF4-FFF2-40B4-BE49-F238E27FC236}">
                <a16:creationId xmlns:a16="http://schemas.microsoft.com/office/drawing/2014/main" id="{ACAA0E37-1ECC-4C46-9E44-782E18187C00}"/>
              </a:ext>
            </a:extLst>
          </p:cNvPr>
          <p:cNvPicPr>
            <a:picLocks noChangeAspect="1"/>
          </p:cNvPicPr>
          <p:nvPr/>
        </p:nvPicPr>
        <p:blipFill>
          <a:blip r:embed="rId3"/>
          <a:stretch>
            <a:fillRect/>
          </a:stretch>
        </p:blipFill>
        <p:spPr>
          <a:xfrm>
            <a:off x="803868" y="854110"/>
            <a:ext cx="2832407" cy="5432957"/>
          </a:xfrm>
          <a:prstGeom prst="rect">
            <a:avLst/>
          </a:prstGeom>
          <a:ln>
            <a:solidFill>
              <a:schemeClr val="tx1"/>
            </a:solidFill>
          </a:ln>
        </p:spPr>
      </p:pic>
      <p:pic>
        <p:nvPicPr>
          <p:cNvPr id="5" name="Picture 4">
            <a:extLst>
              <a:ext uri="{FF2B5EF4-FFF2-40B4-BE49-F238E27FC236}">
                <a16:creationId xmlns:a16="http://schemas.microsoft.com/office/drawing/2014/main" id="{299AD091-3634-4D0E-A24D-C20EDA0D4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4415" y="854110"/>
            <a:ext cx="4447766" cy="3300884"/>
          </a:xfrm>
          <a:prstGeom prst="rect">
            <a:avLst/>
          </a:prstGeom>
          <a:ln>
            <a:solidFill>
              <a:schemeClr val="tx1"/>
            </a:solidFill>
          </a:ln>
        </p:spPr>
      </p:pic>
      <p:sp>
        <p:nvSpPr>
          <p:cNvPr id="6" name="TextBox 5">
            <a:extLst>
              <a:ext uri="{FF2B5EF4-FFF2-40B4-BE49-F238E27FC236}">
                <a16:creationId xmlns:a16="http://schemas.microsoft.com/office/drawing/2014/main" id="{7DA9ED9F-B948-4E20-BFCC-77641CAF5A2C}"/>
              </a:ext>
            </a:extLst>
          </p:cNvPr>
          <p:cNvSpPr txBox="1"/>
          <p:nvPr/>
        </p:nvSpPr>
        <p:spPr>
          <a:xfrm>
            <a:off x="4200212" y="924448"/>
            <a:ext cx="1818752" cy="830997"/>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Precipitation Coverage</a:t>
            </a:r>
          </a:p>
        </p:txBody>
      </p:sp>
      <p:pic>
        <p:nvPicPr>
          <p:cNvPr id="7" name="Picture 6">
            <a:extLst>
              <a:ext uri="{FF2B5EF4-FFF2-40B4-BE49-F238E27FC236}">
                <a16:creationId xmlns:a16="http://schemas.microsoft.com/office/drawing/2014/main" id="{C5531270-9F29-4925-9E07-222C5A9CDD22}"/>
              </a:ext>
            </a:extLst>
          </p:cNvPr>
          <p:cNvPicPr>
            <a:picLocks noChangeAspect="1"/>
          </p:cNvPicPr>
          <p:nvPr/>
        </p:nvPicPr>
        <p:blipFill>
          <a:blip r:embed="rId5"/>
          <a:stretch>
            <a:fillRect/>
          </a:stretch>
        </p:blipFill>
        <p:spPr>
          <a:xfrm>
            <a:off x="3961184" y="3412078"/>
            <a:ext cx="964641" cy="317019"/>
          </a:xfrm>
          <a:prstGeom prst="rect">
            <a:avLst/>
          </a:prstGeom>
        </p:spPr>
      </p:pic>
      <p:pic>
        <p:nvPicPr>
          <p:cNvPr id="8" name="Picture 7">
            <a:extLst>
              <a:ext uri="{FF2B5EF4-FFF2-40B4-BE49-F238E27FC236}">
                <a16:creationId xmlns:a16="http://schemas.microsoft.com/office/drawing/2014/main" id="{11011D18-EE27-4FF8-8226-497606371B4B}"/>
              </a:ext>
            </a:extLst>
          </p:cNvPr>
          <p:cNvPicPr>
            <a:picLocks noChangeAspect="1"/>
          </p:cNvPicPr>
          <p:nvPr/>
        </p:nvPicPr>
        <p:blipFill>
          <a:blip r:embed="rId5"/>
          <a:stretch>
            <a:fillRect/>
          </a:stretch>
        </p:blipFill>
        <p:spPr>
          <a:xfrm>
            <a:off x="4973175" y="3662942"/>
            <a:ext cx="964640" cy="577780"/>
          </a:xfrm>
          <a:prstGeom prst="rect">
            <a:avLst/>
          </a:prstGeom>
        </p:spPr>
      </p:pic>
      <p:sp>
        <p:nvSpPr>
          <p:cNvPr id="9" name="TextBox 8">
            <a:extLst>
              <a:ext uri="{FF2B5EF4-FFF2-40B4-BE49-F238E27FC236}">
                <a16:creationId xmlns:a16="http://schemas.microsoft.com/office/drawing/2014/main" id="{82FD3B41-A7EA-4558-8E2F-D5C4FBD946B2}"/>
              </a:ext>
            </a:extLst>
          </p:cNvPr>
          <p:cNvSpPr txBox="1"/>
          <p:nvPr/>
        </p:nvSpPr>
        <p:spPr>
          <a:xfrm>
            <a:off x="5855633" y="3751777"/>
            <a:ext cx="1728315" cy="400110"/>
          </a:xfrm>
          <a:prstGeom prst="rect">
            <a:avLst/>
          </a:prstGeom>
          <a:noFill/>
        </p:spPr>
        <p:txBody>
          <a:bodyPr wrap="square" rtlCol="0">
            <a:spAutoFit/>
          </a:bodyPr>
          <a:lstStyle/>
          <a:p>
            <a:r>
              <a:rPr lang="en-US" sz="2000" dirty="0">
                <a:solidFill>
                  <a:srgbClr val="FFC000"/>
                </a:solidFill>
                <a:latin typeface="Calibri" panose="020F0502020204030204" pitchFamily="34" charset="0"/>
                <a:cs typeface="Calibri" panose="020F0502020204030204" pitchFamily="34" charset="0"/>
              </a:rPr>
              <a:t>Select Month</a:t>
            </a:r>
          </a:p>
        </p:txBody>
      </p:sp>
      <p:pic>
        <p:nvPicPr>
          <p:cNvPr id="10" name="Picture 9">
            <a:extLst>
              <a:ext uri="{FF2B5EF4-FFF2-40B4-BE49-F238E27FC236}">
                <a16:creationId xmlns:a16="http://schemas.microsoft.com/office/drawing/2014/main" id="{14C37596-CC57-41F9-A77B-2DD4C17B84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8018" y="3177737"/>
            <a:ext cx="4162125" cy="3109330"/>
          </a:xfrm>
          <a:prstGeom prst="rect">
            <a:avLst/>
          </a:prstGeom>
        </p:spPr>
      </p:pic>
      <p:sp>
        <p:nvSpPr>
          <p:cNvPr id="12" name="TextBox 11">
            <a:extLst>
              <a:ext uri="{FF2B5EF4-FFF2-40B4-BE49-F238E27FC236}">
                <a16:creationId xmlns:a16="http://schemas.microsoft.com/office/drawing/2014/main" id="{D6BABCAD-A13B-4288-815E-408732655844}"/>
              </a:ext>
            </a:extLst>
          </p:cNvPr>
          <p:cNvSpPr txBox="1"/>
          <p:nvPr/>
        </p:nvSpPr>
        <p:spPr>
          <a:xfrm>
            <a:off x="7922717" y="3247443"/>
            <a:ext cx="1818752" cy="830997"/>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Temperature Coverage</a:t>
            </a:r>
          </a:p>
        </p:txBody>
      </p:sp>
      <p:pic>
        <p:nvPicPr>
          <p:cNvPr id="13" name="Picture 12">
            <a:extLst>
              <a:ext uri="{FF2B5EF4-FFF2-40B4-BE49-F238E27FC236}">
                <a16:creationId xmlns:a16="http://schemas.microsoft.com/office/drawing/2014/main" id="{74FD806D-4A26-439F-BD55-0625B8923765}"/>
              </a:ext>
            </a:extLst>
          </p:cNvPr>
          <p:cNvPicPr>
            <a:picLocks noChangeAspect="1"/>
          </p:cNvPicPr>
          <p:nvPr/>
        </p:nvPicPr>
        <p:blipFill>
          <a:blip r:embed="rId5"/>
          <a:stretch>
            <a:fillRect/>
          </a:stretch>
        </p:blipFill>
        <p:spPr>
          <a:xfrm>
            <a:off x="7680749" y="5692965"/>
            <a:ext cx="964641" cy="317019"/>
          </a:xfrm>
          <a:prstGeom prst="rect">
            <a:avLst/>
          </a:prstGeom>
        </p:spPr>
      </p:pic>
      <p:pic>
        <p:nvPicPr>
          <p:cNvPr id="14" name="Picture 13">
            <a:extLst>
              <a:ext uri="{FF2B5EF4-FFF2-40B4-BE49-F238E27FC236}">
                <a16:creationId xmlns:a16="http://schemas.microsoft.com/office/drawing/2014/main" id="{2A976F6C-202F-4AF0-BBB0-30CC6AFE254D}"/>
              </a:ext>
            </a:extLst>
          </p:cNvPr>
          <p:cNvPicPr>
            <a:picLocks noChangeAspect="1"/>
          </p:cNvPicPr>
          <p:nvPr/>
        </p:nvPicPr>
        <p:blipFill>
          <a:blip r:embed="rId7"/>
          <a:stretch>
            <a:fillRect/>
          </a:stretch>
        </p:blipFill>
        <p:spPr>
          <a:xfrm>
            <a:off x="8638930" y="5830078"/>
            <a:ext cx="963251" cy="579170"/>
          </a:xfrm>
          <a:prstGeom prst="rect">
            <a:avLst/>
          </a:prstGeom>
        </p:spPr>
      </p:pic>
      <p:sp>
        <p:nvSpPr>
          <p:cNvPr id="16" name="TextBox 15">
            <a:extLst>
              <a:ext uri="{FF2B5EF4-FFF2-40B4-BE49-F238E27FC236}">
                <a16:creationId xmlns:a16="http://schemas.microsoft.com/office/drawing/2014/main" id="{C11AEEEC-DF3B-4177-9B87-16DDB8BE7E36}"/>
              </a:ext>
            </a:extLst>
          </p:cNvPr>
          <p:cNvSpPr txBox="1"/>
          <p:nvPr/>
        </p:nvSpPr>
        <p:spPr>
          <a:xfrm>
            <a:off x="9548935" y="5851474"/>
            <a:ext cx="1728315" cy="400110"/>
          </a:xfrm>
          <a:prstGeom prst="rect">
            <a:avLst/>
          </a:prstGeom>
          <a:noFill/>
        </p:spPr>
        <p:txBody>
          <a:bodyPr wrap="square" rtlCol="0">
            <a:spAutoFit/>
          </a:bodyPr>
          <a:lstStyle/>
          <a:p>
            <a:r>
              <a:rPr lang="en-US" sz="2000" dirty="0">
                <a:solidFill>
                  <a:srgbClr val="FFC000"/>
                </a:solidFill>
                <a:latin typeface="Calibri" panose="020F0502020204030204" pitchFamily="34" charset="0"/>
                <a:cs typeface="Calibri" panose="020F0502020204030204" pitchFamily="34" charset="0"/>
              </a:rPr>
              <a:t>Select Month</a:t>
            </a:r>
          </a:p>
        </p:txBody>
      </p:sp>
      <p:sp>
        <p:nvSpPr>
          <p:cNvPr id="15" name="Oval 14">
            <a:extLst>
              <a:ext uri="{FF2B5EF4-FFF2-40B4-BE49-F238E27FC236}">
                <a16:creationId xmlns:a16="http://schemas.microsoft.com/office/drawing/2014/main" id="{797B4924-0FCD-441F-A836-84FA230B760C}"/>
              </a:ext>
            </a:extLst>
          </p:cNvPr>
          <p:cNvSpPr/>
          <p:nvPr/>
        </p:nvSpPr>
        <p:spPr>
          <a:xfrm>
            <a:off x="1870116" y="1692031"/>
            <a:ext cx="349955" cy="245939"/>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35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F6F8-BF8A-4F91-8796-B76326B08833}"/>
              </a:ext>
            </a:extLst>
          </p:cNvPr>
          <p:cNvSpPr>
            <a:spLocks noGrp="1"/>
          </p:cNvSpPr>
          <p:nvPr>
            <p:ph type="title"/>
          </p:nvPr>
        </p:nvSpPr>
        <p:spPr>
          <a:xfrm>
            <a:off x="612448" y="0"/>
            <a:ext cx="10967103" cy="1143000"/>
          </a:xfrm>
        </p:spPr>
        <p:txBody>
          <a:bodyPr/>
          <a:lstStyle/>
          <a:p>
            <a:r>
              <a:rPr lang="en-US" dirty="0"/>
              <a:t>Point Sources in the watershed</a:t>
            </a:r>
          </a:p>
        </p:txBody>
      </p:sp>
      <p:pic>
        <p:nvPicPr>
          <p:cNvPr id="4" name="Content Placeholder 3">
            <a:extLst>
              <a:ext uri="{FF2B5EF4-FFF2-40B4-BE49-F238E27FC236}">
                <a16:creationId xmlns:a16="http://schemas.microsoft.com/office/drawing/2014/main" id="{679A142F-EB23-4D6F-839C-3E2E279C647D}"/>
              </a:ext>
            </a:extLst>
          </p:cNvPr>
          <p:cNvPicPr>
            <a:picLocks noGrp="1" noChangeAspect="1"/>
          </p:cNvPicPr>
          <p:nvPr>
            <p:ph idx="1"/>
          </p:nvPr>
        </p:nvPicPr>
        <p:blipFill>
          <a:blip r:embed="rId3"/>
          <a:stretch>
            <a:fillRect/>
          </a:stretch>
        </p:blipFill>
        <p:spPr>
          <a:xfrm>
            <a:off x="715943" y="1143000"/>
            <a:ext cx="3431165" cy="4854575"/>
          </a:xfrm>
          <a:prstGeom prst="rect">
            <a:avLst/>
          </a:prstGeom>
          <a:ln>
            <a:solidFill>
              <a:schemeClr val="tx1"/>
            </a:solidFill>
          </a:ln>
        </p:spPr>
      </p:pic>
      <p:pic>
        <p:nvPicPr>
          <p:cNvPr id="5" name="Picture 4">
            <a:extLst>
              <a:ext uri="{FF2B5EF4-FFF2-40B4-BE49-F238E27FC236}">
                <a16:creationId xmlns:a16="http://schemas.microsoft.com/office/drawing/2014/main" id="{100617CC-4FFE-4AF1-8981-42086A6E6D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9687" y="2525207"/>
            <a:ext cx="7647895" cy="3529483"/>
          </a:xfrm>
          <a:prstGeom prst="rect">
            <a:avLst/>
          </a:prstGeom>
          <a:ln>
            <a:solidFill>
              <a:schemeClr val="tx1"/>
            </a:solidFill>
          </a:ln>
        </p:spPr>
      </p:pic>
      <p:sp>
        <p:nvSpPr>
          <p:cNvPr id="6" name="TextBox 5">
            <a:extLst>
              <a:ext uri="{FF2B5EF4-FFF2-40B4-BE49-F238E27FC236}">
                <a16:creationId xmlns:a16="http://schemas.microsoft.com/office/drawing/2014/main" id="{38647110-0B3D-48E6-B0E7-4411C50BC969}"/>
              </a:ext>
            </a:extLst>
          </p:cNvPr>
          <p:cNvSpPr txBox="1"/>
          <p:nvPr/>
        </p:nvSpPr>
        <p:spPr>
          <a:xfrm>
            <a:off x="4511602" y="1233939"/>
            <a:ext cx="7404067" cy="1200329"/>
          </a:xfrm>
          <a:prstGeom prst="rect">
            <a:avLst/>
          </a:prstGeom>
          <a:solidFill>
            <a:srgbClr val="FFFF00"/>
          </a:solidFill>
          <a:ln>
            <a:solidFill>
              <a:schemeClr val="tx1"/>
            </a:solidFill>
          </a:ln>
        </p:spPr>
        <p:txBody>
          <a:bodyPr wrap="square" rtlCol="0">
            <a:spAutoFit/>
          </a:bodyPr>
          <a:lstStyle/>
          <a:p>
            <a:pPr algn="ctr"/>
            <a:r>
              <a:rPr lang="en-US" sz="2400" dirty="0" err="1">
                <a:latin typeface="Calibri" panose="020F0502020204030204" pitchFamily="34" charset="0"/>
                <a:cs typeface="Calibri" panose="020F0502020204030204" pitchFamily="34" charset="0"/>
              </a:rPr>
              <a:t>WikiWatershed</a:t>
            </a:r>
            <a:r>
              <a:rPr lang="en-US" sz="2400" dirty="0">
                <a:latin typeface="Calibri" panose="020F0502020204030204" pitchFamily="34" charset="0"/>
                <a:cs typeface="Calibri" panose="020F0502020204030204" pitchFamily="34" charset="0"/>
              </a:rPr>
              <a:t> coverage of point sources is spotty but remember </a:t>
            </a:r>
            <a:r>
              <a:rPr lang="en-US" sz="2400" u="sng" dirty="0">
                <a:latin typeface="Calibri" panose="020F0502020204030204" pitchFamily="34" charset="0"/>
                <a:cs typeface="Calibri" panose="020F0502020204030204" pitchFamily="34" charset="0"/>
              </a:rPr>
              <a:t>USEPA’s ECHO Database</a:t>
            </a:r>
            <a:r>
              <a:rPr lang="en-US" sz="2400" dirty="0">
                <a:latin typeface="Calibri" panose="020F0502020204030204" pitchFamily="34" charset="0"/>
                <a:cs typeface="Calibri" panose="020F0502020204030204" pitchFamily="34" charset="0"/>
              </a:rPr>
              <a:t> for NPDES permit mapping has lots of pertinent info!</a:t>
            </a:r>
          </a:p>
        </p:txBody>
      </p:sp>
      <p:sp>
        <p:nvSpPr>
          <p:cNvPr id="7" name="Oval 6">
            <a:extLst>
              <a:ext uri="{FF2B5EF4-FFF2-40B4-BE49-F238E27FC236}">
                <a16:creationId xmlns:a16="http://schemas.microsoft.com/office/drawing/2014/main" id="{0D0EB643-E9CF-4D26-A9A0-9DE419763372}"/>
              </a:ext>
            </a:extLst>
          </p:cNvPr>
          <p:cNvSpPr/>
          <p:nvPr/>
        </p:nvSpPr>
        <p:spPr>
          <a:xfrm>
            <a:off x="2345193" y="2163030"/>
            <a:ext cx="589918" cy="271238"/>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70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6C2A-823C-4A45-AD3D-C430418B8D91}"/>
              </a:ext>
            </a:extLst>
          </p:cNvPr>
          <p:cNvSpPr>
            <a:spLocks noGrp="1"/>
          </p:cNvSpPr>
          <p:nvPr>
            <p:ph type="title"/>
          </p:nvPr>
        </p:nvSpPr>
        <p:spPr>
          <a:xfrm>
            <a:off x="460485" y="66387"/>
            <a:ext cx="10967103" cy="920268"/>
          </a:xfrm>
        </p:spPr>
        <p:txBody>
          <a:bodyPr/>
          <a:lstStyle/>
          <a:p>
            <a:r>
              <a:rPr lang="en-US" dirty="0"/>
              <a:t>Farm Animals in the Watershed</a:t>
            </a:r>
          </a:p>
        </p:txBody>
      </p:sp>
      <p:pic>
        <p:nvPicPr>
          <p:cNvPr id="4" name="Content Placeholder 3">
            <a:extLst>
              <a:ext uri="{FF2B5EF4-FFF2-40B4-BE49-F238E27FC236}">
                <a16:creationId xmlns:a16="http://schemas.microsoft.com/office/drawing/2014/main" id="{23E515F9-0E24-498A-AF13-A62E6F07CEAF}"/>
              </a:ext>
            </a:extLst>
          </p:cNvPr>
          <p:cNvPicPr>
            <a:picLocks noGrp="1" noChangeAspect="1"/>
          </p:cNvPicPr>
          <p:nvPr>
            <p:ph idx="1"/>
          </p:nvPr>
        </p:nvPicPr>
        <p:blipFill>
          <a:blip r:embed="rId3"/>
          <a:stretch>
            <a:fillRect/>
          </a:stretch>
        </p:blipFill>
        <p:spPr>
          <a:xfrm>
            <a:off x="591113" y="1054237"/>
            <a:ext cx="3891736" cy="5077299"/>
          </a:xfrm>
          <a:prstGeom prst="rect">
            <a:avLst/>
          </a:prstGeom>
          <a:ln>
            <a:solidFill>
              <a:schemeClr val="tx1"/>
            </a:solidFill>
          </a:ln>
        </p:spPr>
      </p:pic>
      <p:sp>
        <p:nvSpPr>
          <p:cNvPr id="8" name="TextBox 7">
            <a:extLst>
              <a:ext uri="{FF2B5EF4-FFF2-40B4-BE49-F238E27FC236}">
                <a16:creationId xmlns:a16="http://schemas.microsoft.com/office/drawing/2014/main" id="{2B97B3CD-8C0C-498D-9FB0-87E637C31ED8}"/>
              </a:ext>
            </a:extLst>
          </p:cNvPr>
          <p:cNvSpPr txBox="1"/>
          <p:nvPr/>
        </p:nvSpPr>
        <p:spPr>
          <a:xfrm>
            <a:off x="5094701" y="3945787"/>
            <a:ext cx="272310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Mainly beef cattle</a:t>
            </a:r>
          </a:p>
        </p:txBody>
      </p:sp>
      <p:pic>
        <p:nvPicPr>
          <p:cNvPr id="7" name="Graphic 6">
            <a:extLst>
              <a:ext uri="{FF2B5EF4-FFF2-40B4-BE49-F238E27FC236}">
                <a16:creationId xmlns:a16="http://schemas.microsoft.com/office/drawing/2014/main" id="{C81445B8-08B2-4E35-8E59-6F63558FDE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55174" y="2549997"/>
            <a:ext cx="1263163" cy="920268"/>
          </a:xfrm>
          <a:prstGeom prst="rect">
            <a:avLst/>
          </a:prstGeom>
        </p:spPr>
      </p:pic>
      <p:pic>
        <p:nvPicPr>
          <p:cNvPr id="10" name="Graphic 9">
            <a:extLst>
              <a:ext uri="{FF2B5EF4-FFF2-40B4-BE49-F238E27FC236}">
                <a16:creationId xmlns:a16="http://schemas.microsoft.com/office/drawing/2014/main" id="{82BCE257-48E8-422A-BA5A-8FE56AA5025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32978" y="4792243"/>
            <a:ext cx="1009827" cy="1339293"/>
          </a:xfrm>
          <a:prstGeom prst="rect">
            <a:avLst/>
          </a:prstGeom>
        </p:spPr>
      </p:pic>
      <p:pic>
        <p:nvPicPr>
          <p:cNvPr id="12" name="Graphic 11">
            <a:extLst>
              <a:ext uri="{FF2B5EF4-FFF2-40B4-BE49-F238E27FC236}">
                <a16:creationId xmlns:a16="http://schemas.microsoft.com/office/drawing/2014/main" id="{D21F0CCC-2204-46EF-9961-1D3095BF4E8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4372" y="3287962"/>
            <a:ext cx="2237272" cy="1777314"/>
          </a:xfrm>
          <a:prstGeom prst="rect">
            <a:avLst/>
          </a:prstGeom>
        </p:spPr>
      </p:pic>
      <p:pic>
        <p:nvPicPr>
          <p:cNvPr id="14" name="Graphic 13">
            <a:extLst>
              <a:ext uri="{FF2B5EF4-FFF2-40B4-BE49-F238E27FC236}">
                <a16:creationId xmlns:a16="http://schemas.microsoft.com/office/drawing/2014/main" id="{BBAD5162-A385-4684-8B5F-ABB155974C5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828810" y="1810032"/>
            <a:ext cx="1267190" cy="1044610"/>
          </a:xfrm>
          <a:prstGeom prst="rect">
            <a:avLst/>
          </a:prstGeom>
        </p:spPr>
      </p:pic>
      <p:pic>
        <p:nvPicPr>
          <p:cNvPr id="17" name="Graphic 16">
            <a:extLst>
              <a:ext uri="{FF2B5EF4-FFF2-40B4-BE49-F238E27FC236}">
                <a16:creationId xmlns:a16="http://schemas.microsoft.com/office/drawing/2014/main" id="{6F3C87C6-0D2C-40BE-B37B-8DE4C1FF23F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32986" y="4653835"/>
            <a:ext cx="1267189" cy="971771"/>
          </a:xfrm>
          <a:prstGeom prst="rect">
            <a:avLst/>
          </a:prstGeom>
        </p:spPr>
      </p:pic>
      <p:sp>
        <p:nvSpPr>
          <p:cNvPr id="18" name="TextBox 17">
            <a:extLst>
              <a:ext uri="{FF2B5EF4-FFF2-40B4-BE49-F238E27FC236}">
                <a16:creationId xmlns:a16="http://schemas.microsoft.com/office/drawing/2014/main" id="{514BE7C2-D5B9-43F4-8467-98B4A2A03E74}"/>
              </a:ext>
            </a:extLst>
          </p:cNvPr>
          <p:cNvSpPr txBox="1"/>
          <p:nvPr/>
        </p:nvSpPr>
        <p:spPr>
          <a:xfrm>
            <a:off x="9681645" y="5976875"/>
            <a:ext cx="2510355" cy="369332"/>
          </a:xfrm>
          <a:prstGeom prst="rect">
            <a:avLst/>
          </a:prstGeom>
          <a:noFill/>
        </p:spPr>
        <p:txBody>
          <a:bodyPr wrap="square" rtlCol="0">
            <a:spAutoFit/>
          </a:bodyPr>
          <a:lstStyle/>
          <a:p>
            <a:pPr algn="r"/>
            <a:r>
              <a:rPr lang="en-US" dirty="0"/>
              <a:t>Graphics: ian.umces.edu</a:t>
            </a:r>
          </a:p>
        </p:txBody>
      </p:sp>
      <p:pic>
        <p:nvPicPr>
          <p:cNvPr id="20" name="Graphic 19">
            <a:extLst>
              <a:ext uri="{FF2B5EF4-FFF2-40B4-BE49-F238E27FC236}">
                <a16:creationId xmlns:a16="http://schemas.microsoft.com/office/drawing/2014/main" id="{17E88533-E23B-4A87-8EEA-FA9964212F8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232990" y="1307941"/>
            <a:ext cx="1151884" cy="841496"/>
          </a:xfrm>
          <a:prstGeom prst="rect">
            <a:avLst/>
          </a:prstGeom>
        </p:spPr>
      </p:pic>
      <p:sp>
        <p:nvSpPr>
          <p:cNvPr id="3" name="TextBox 2">
            <a:extLst>
              <a:ext uri="{FF2B5EF4-FFF2-40B4-BE49-F238E27FC236}">
                <a16:creationId xmlns:a16="http://schemas.microsoft.com/office/drawing/2014/main" id="{EC025356-CD00-484B-BF49-5D23E34BEC8C}"/>
              </a:ext>
            </a:extLst>
          </p:cNvPr>
          <p:cNvSpPr txBox="1"/>
          <p:nvPr/>
        </p:nvSpPr>
        <p:spPr>
          <a:xfrm>
            <a:off x="7789333" y="214489"/>
            <a:ext cx="4244623" cy="2123658"/>
          </a:xfrm>
          <a:prstGeom prst="rect">
            <a:avLst/>
          </a:prstGeom>
          <a:solidFill>
            <a:schemeClr val="tx2">
              <a:lumMod val="20000"/>
              <a:lumOff val="80000"/>
            </a:schemeClr>
          </a:solidFill>
          <a:ln>
            <a:solidFill>
              <a:schemeClr val="tx1"/>
            </a:solidFill>
          </a:ln>
        </p:spPr>
        <p:txBody>
          <a:bodyPr wrap="square" rtlCol="0">
            <a:spAutoFit/>
          </a:bodyPr>
          <a:lstStyle/>
          <a:p>
            <a:r>
              <a:rPr lang="en-US" sz="2200" u="sng" dirty="0">
                <a:latin typeface="Calibri" panose="020F0502020204030204" pitchFamily="34" charset="0"/>
                <a:cs typeface="Calibri" panose="020F0502020204030204" pitchFamily="34" charset="0"/>
              </a:rPr>
              <a:t>From NLCD Coverage Results:</a:t>
            </a:r>
          </a:p>
          <a:p>
            <a:r>
              <a:rPr lang="en-US" sz="2200" dirty="0">
                <a:latin typeface="Calibri" panose="020F0502020204030204" pitchFamily="34" charset="0"/>
                <a:cs typeface="Calibri" panose="020F0502020204030204" pitchFamily="34" charset="0"/>
              </a:rPr>
              <a:t>Pasture Area = 12.09 km</a:t>
            </a:r>
            <a:r>
              <a:rPr lang="en-US" sz="2200" baseline="30000" dirty="0">
                <a:latin typeface="Calibri" panose="020F0502020204030204" pitchFamily="34" charset="0"/>
                <a:cs typeface="Calibri" panose="020F0502020204030204" pitchFamily="34" charset="0"/>
              </a:rPr>
              <a:t>2</a:t>
            </a:r>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Average # of </a:t>
            </a:r>
            <a:r>
              <a:rPr lang="en-US" sz="2200">
                <a:latin typeface="Calibri" panose="020F0502020204030204" pitchFamily="34" charset="0"/>
                <a:cs typeface="Calibri" panose="020F0502020204030204" pitchFamily="34" charset="0"/>
              </a:rPr>
              <a:t>Beef Cows </a:t>
            </a:r>
            <a:r>
              <a:rPr lang="en-US" sz="2200" dirty="0">
                <a:latin typeface="Calibri" panose="020F0502020204030204" pitchFamily="34" charset="0"/>
                <a:cs typeface="Calibri" panose="020F0502020204030204" pitchFamily="34" charset="0"/>
              </a:rPr>
              <a:t>per km</a:t>
            </a:r>
            <a:r>
              <a:rPr lang="en-US" sz="2200" baseline="30000" dirty="0">
                <a:latin typeface="Calibri" panose="020F0502020204030204" pitchFamily="34" charset="0"/>
                <a:cs typeface="Calibri" panose="020F0502020204030204" pitchFamily="34" charset="0"/>
              </a:rPr>
              <a:t>2 </a:t>
            </a:r>
            <a:r>
              <a:rPr lang="en-US" sz="2200" dirty="0">
                <a:latin typeface="Calibri" panose="020F0502020204030204" pitchFamily="34" charset="0"/>
                <a:cs typeface="Calibri" panose="020F0502020204030204" pitchFamily="34" charset="0"/>
              </a:rPr>
              <a:t>= </a:t>
            </a:r>
          </a:p>
          <a:p>
            <a:r>
              <a:rPr lang="en-US" sz="2200" dirty="0">
                <a:latin typeface="Calibri" panose="020F0502020204030204" pitchFamily="34" charset="0"/>
                <a:cs typeface="Calibri" panose="020F0502020204030204" pitchFamily="34" charset="0"/>
              </a:rPr>
              <a:t>439 cows / 12.09 km</a:t>
            </a:r>
            <a:r>
              <a:rPr lang="en-US" sz="2200" baseline="30000" dirty="0">
                <a:latin typeface="Calibri" panose="020F0502020204030204" pitchFamily="34" charset="0"/>
                <a:cs typeface="Calibri" panose="020F0502020204030204" pitchFamily="34" charset="0"/>
              </a:rPr>
              <a:t>2 </a:t>
            </a:r>
            <a:r>
              <a:rPr lang="en-US" sz="2200" dirty="0">
                <a:latin typeface="Calibri" panose="020F0502020204030204" pitchFamily="34" charset="0"/>
                <a:cs typeface="Calibri" panose="020F0502020204030204" pitchFamily="34" charset="0"/>
              </a:rPr>
              <a:t>= </a:t>
            </a:r>
          </a:p>
          <a:p>
            <a:r>
              <a:rPr lang="en-US" sz="2200" dirty="0">
                <a:highlight>
                  <a:srgbClr val="FFFF00"/>
                </a:highlight>
                <a:latin typeface="Calibri" panose="020F0502020204030204" pitchFamily="34" charset="0"/>
                <a:cs typeface="Calibri" panose="020F0502020204030204" pitchFamily="34" charset="0"/>
              </a:rPr>
              <a:t>36 cows / km</a:t>
            </a:r>
            <a:r>
              <a:rPr lang="en-US" sz="2200" baseline="30000" dirty="0">
                <a:highlight>
                  <a:srgbClr val="FFFF00"/>
                </a:highlight>
                <a:latin typeface="Calibri" panose="020F0502020204030204" pitchFamily="34" charset="0"/>
                <a:cs typeface="Calibri" panose="020F0502020204030204" pitchFamily="34" charset="0"/>
              </a:rPr>
              <a:t>2</a:t>
            </a:r>
          </a:p>
        </p:txBody>
      </p:sp>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073B85B4-D6C0-41EC-922E-2F3E0E47F574}"/>
                  </a:ext>
                </a:extLst>
              </p14:cNvPr>
              <p14:cNvContentPartPr/>
              <p14:nvPr/>
            </p14:nvContentPartPr>
            <p14:xfrm>
              <a:off x="756204" y="4096951"/>
              <a:ext cx="525960" cy="61560"/>
            </p14:xfrm>
          </p:contentPart>
        </mc:Choice>
        <mc:Fallback xmlns="">
          <p:pic>
            <p:nvPicPr>
              <p:cNvPr id="5" name="Ink 4">
                <a:extLst>
                  <a:ext uri="{FF2B5EF4-FFF2-40B4-BE49-F238E27FC236}">
                    <a16:creationId xmlns:a16="http://schemas.microsoft.com/office/drawing/2014/main" id="{073B85B4-D6C0-41EC-922E-2F3E0E47F574}"/>
                  </a:ext>
                </a:extLst>
              </p:cNvPr>
              <p:cNvPicPr/>
              <p:nvPr/>
            </p:nvPicPr>
            <p:blipFill>
              <a:blip r:embed="rId17"/>
              <a:stretch>
                <a:fillRect/>
              </a:stretch>
            </p:blipFill>
            <p:spPr>
              <a:xfrm>
                <a:off x="702564" y="3989311"/>
                <a:ext cx="63360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k 8">
                <a:extLst>
                  <a:ext uri="{FF2B5EF4-FFF2-40B4-BE49-F238E27FC236}">
                    <a16:creationId xmlns:a16="http://schemas.microsoft.com/office/drawing/2014/main" id="{0D720788-C1C5-4484-A774-B889C103A734}"/>
                  </a:ext>
                </a:extLst>
              </p14:cNvPr>
              <p14:cNvContentPartPr/>
              <p14:nvPr/>
            </p14:nvContentPartPr>
            <p14:xfrm>
              <a:off x="4097724" y="4151311"/>
              <a:ext cx="271080" cy="26280"/>
            </p14:xfrm>
          </p:contentPart>
        </mc:Choice>
        <mc:Fallback xmlns="">
          <p:pic>
            <p:nvPicPr>
              <p:cNvPr id="9" name="Ink 8">
                <a:extLst>
                  <a:ext uri="{FF2B5EF4-FFF2-40B4-BE49-F238E27FC236}">
                    <a16:creationId xmlns:a16="http://schemas.microsoft.com/office/drawing/2014/main" id="{0D720788-C1C5-4484-A774-B889C103A734}"/>
                  </a:ext>
                </a:extLst>
              </p:cNvPr>
              <p:cNvPicPr/>
              <p:nvPr/>
            </p:nvPicPr>
            <p:blipFill>
              <a:blip r:embed="rId19"/>
              <a:stretch>
                <a:fillRect/>
              </a:stretch>
            </p:blipFill>
            <p:spPr>
              <a:xfrm>
                <a:off x="4043724" y="4043311"/>
                <a:ext cx="378720" cy="241920"/>
              </a:xfrm>
              <a:prstGeom prst="rect">
                <a:avLst/>
              </a:prstGeom>
            </p:spPr>
          </p:pic>
        </mc:Fallback>
      </mc:AlternateContent>
      <p:sp>
        <p:nvSpPr>
          <p:cNvPr id="16" name="Oval 15">
            <a:extLst>
              <a:ext uri="{FF2B5EF4-FFF2-40B4-BE49-F238E27FC236}">
                <a16:creationId xmlns:a16="http://schemas.microsoft.com/office/drawing/2014/main" id="{636287B7-70C8-446C-B391-2CBA60F212B0}"/>
              </a:ext>
            </a:extLst>
          </p:cNvPr>
          <p:cNvSpPr/>
          <p:nvPr/>
        </p:nvSpPr>
        <p:spPr>
          <a:xfrm>
            <a:off x="3135477" y="2252035"/>
            <a:ext cx="544701" cy="208944"/>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013D4FDC-53D3-4E40-AE6C-9F76AA424FD0}"/>
              </a:ext>
            </a:extLst>
          </p:cNvPr>
          <p:cNvSpPr/>
          <p:nvPr/>
        </p:nvSpPr>
        <p:spPr>
          <a:xfrm>
            <a:off x="4521407" y="4036479"/>
            <a:ext cx="534736" cy="282223"/>
          </a:xfrm>
          <a:prstGeom prst="leftArrow">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841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58F9-6630-4538-991A-FBA057CCB940}"/>
              </a:ext>
            </a:extLst>
          </p:cNvPr>
          <p:cNvSpPr>
            <a:spLocks noGrp="1"/>
          </p:cNvSpPr>
          <p:nvPr>
            <p:ph type="title"/>
          </p:nvPr>
        </p:nvSpPr>
        <p:spPr>
          <a:xfrm>
            <a:off x="615297" y="0"/>
            <a:ext cx="10967103" cy="1014884"/>
          </a:xfrm>
        </p:spPr>
        <p:txBody>
          <a:bodyPr/>
          <a:lstStyle/>
          <a:p>
            <a:r>
              <a:rPr lang="en-US" dirty="0"/>
              <a:t>Protected Lands in the Watershed</a:t>
            </a:r>
          </a:p>
        </p:txBody>
      </p:sp>
      <p:pic>
        <p:nvPicPr>
          <p:cNvPr id="4" name="Content Placeholder 3">
            <a:extLst>
              <a:ext uri="{FF2B5EF4-FFF2-40B4-BE49-F238E27FC236}">
                <a16:creationId xmlns:a16="http://schemas.microsoft.com/office/drawing/2014/main" id="{FFBE6B89-1E08-4EDC-BD98-BE72F1ADE31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29539" y="1014884"/>
            <a:ext cx="9114372" cy="5169784"/>
          </a:xfrm>
          <a:prstGeom prst="rect">
            <a:avLst/>
          </a:prstGeom>
          <a:ln>
            <a:solidFill>
              <a:schemeClr val="tx1"/>
            </a:solidFill>
          </a:ln>
        </p:spPr>
      </p:pic>
      <p:pic>
        <p:nvPicPr>
          <p:cNvPr id="5" name="Picture 4">
            <a:extLst>
              <a:ext uri="{FF2B5EF4-FFF2-40B4-BE49-F238E27FC236}">
                <a16:creationId xmlns:a16="http://schemas.microsoft.com/office/drawing/2014/main" id="{9C0267ED-2266-4B4A-B764-0D16AE63D0D3}"/>
              </a:ext>
            </a:extLst>
          </p:cNvPr>
          <p:cNvPicPr>
            <a:picLocks noChangeAspect="1"/>
          </p:cNvPicPr>
          <p:nvPr/>
        </p:nvPicPr>
        <p:blipFill>
          <a:blip r:embed="rId4"/>
          <a:stretch>
            <a:fillRect/>
          </a:stretch>
        </p:blipFill>
        <p:spPr>
          <a:xfrm>
            <a:off x="615297" y="5221235"/>
            <a:ext cx="963251" cy="317019"/>
          </a:xfrm>
          <a:prstGeom prst="rect">
            <a:avLst/>
          </a:prstGeom>
        </p:spPr>
      </p:pic>
    </p:spTree>
    <p:extLst>
      <p:ext uri="{BB962C8B-B14F-4D97-AF65-F5344CB8AC3E}">
        <p14:creationId xmlns:p14="http://schemas.microsoft.com/office/powerpoint/2010/main" val="1820865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12B7-233F-4D00-B7A1-05F36C252EAD}"/>
              </a:ext>
            </a:extLst>
          </p:cNvPr>
          <p:cNvSpPr>
            <a:spLocks noGrp="1"/>
          </p:cNvSpPr>
          <p:nvPr>
            <p:ph type="title"/>
          </p:nvPr>
        </p:nvSpPr>
        <p:spPr>
          <a:xfrm>
            <a:off x="612448" y="53574"/>
            <a:ext cx="10967103" cy="945706"/>
          </a:xfrm>
        </p:spPr>
        <p:txBody>
          <a:bodyPr/>
          <a:lstStyle/>
          <a:p>
            <a:r>
              <a:rPr lang="en-US" sz="3600" dirty="0"/>
              <a:t>Water Quality currently for Delaware River Basin only.</a:t>
            </a:r>
          </a:p>
        </p:txBody>
      </p:sp>
      <p:pic>
        <p:nvPicPr>
          <p:cNvPr id="4" name="Content Placeholder 3">
            <a:extLst>
              <a:ext uri="{FF2B5EF4-FFF2-40B4-BE49-F238E27FC236}">
                <a16:creationId xmlns:a16="http://schemas.microsoft.com/office/drawing/2014/main" id="{A9D8DCB8-B57C-4AB7-A904-324B5104BE8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63251" y="999280"/>
            <a:ext cx="4431747" cy="527293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EE441E86-7C99-4DFC-925E-F5333F9C7642}"/>
              </a:ext>
            </a:extLst>
          </p:cNvPr>
          <p:cNvCxnSpPr>
            <a:cxnSpLocks/>
          </p:cNvCxnSpPr>
          <p:nvPr/>
        </p:nvCxnSpPr>
        <p:spPr>
          <a:xfrm flipH="1">
            <a:off x="4411226" y="5255288"/>
            <a:ext cx="1597688" cy="37960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0ED2BAF-75C0-434A-AF94-77A960CD0F8A}"/>
              </a:ext>
            </a:extLst>
          </p:cNvPr>
          <p:cNvSpPr txBox="1"/>
          <p:nvPr/>
        </p:nvSpPr>
        <p:spPr>
          <a:xfrm>
            <a:off x="6008914" y="4937256"/>
            <a:ext cx="3148485"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Extra map coverages for Northeast/ Mid-Atlantic and Delaware River Basin</a:t>
            </a:r>
          </a:p>
        </p:txBody>
      </p:sp>
      <p:pic>
        <p:nvPicPr>
          <p:cNvPr id="10" name="Picture 9">
            <a:extLst>
              <a:ext uri="{FF2B5EF4-FFF2-40B4-BE49-F238E27FC236}">
                <a16:creationId xmlns:a16="http://schemas.microsoft.com/office/drawing/2014/main" id="{0F5B9DE9-5F85-4ED2-AEDA-9825EEC97BE1}"/>
              </a:ext>
            </a:extLst>
          </p:cNvPr>
          <p:cNvPicPr>
            <a:picLocks noChangeAspect="1"/>
          </p:cNvPicPr>
          <p:nvPr/>
        </p:nvPicPr>
        <p:blipFill>
          <a:blip r:embed="rId4"/>
          <a:stretch>
            <a:fillRect/>
          </a:stretch>
        </p:blipFill>
        <p:spPr>
          <a:xfrm>
            <a:off x="2497498" y="1702947"/>
            <a:ext cx="963251" cy="317019"/>
          </a:xfrm>
          <a:prstGeom prst="rect">
            <a:avLst/>
          </a:prstGeom>
        </p:spPr>
      </p:pic>
      <p:pic>
        <p:nvPicPr>
          <p:cNvPr id="3" name="Picture 2">
            <a:extLst>
              <a:ext uri="{FF2B5EF4-FFF2-40B4-BE49-F238E27FC236}">
                <a16:creationId xmlns:a16="http://schemas.microsoft.com/office/drawing/2014/main" id="{6A201FA6-E29A-4092-8A88-F2CDB5283533}"/>
              </a:ext>
            </a:extLst>
          </p:cNvPr>
          <p:cNvPicPr>
            <a:picLocks noChangeAspect="1"/>
          </p:cNvPicPr>
          <p:nvPr/>
        </p:nvPicPr>
        <p:blipFill>
          <a:blip r:embed="rId5"/>
          <a:stretch>
            <a:fillRect/>
          </a:stretch>
        </p:blipFill>
        <p:spPr>
          <a:xfrm>
            <a:off x="6008914" y="1180808"/>
            <a:ext cx="3938800" cy="3756448"/>
          </a:xfrm>
          <a:prstGeom prst="rect">
            <a:avLst/>
          </a:prstGeom>
        </p:spPr>
      </p:pic>
    </p:spTree>
    <p:extLst>
      <p:ext uri="{BB962C8B-B14F-4D97-AF65-F5344CB8AC3E}">
        <p14:creationId xmlns:p14="http://schemas.microsoft.com/office/powerpoint/2010/main" val="62893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8667-8307-43ED-9AB9-653E8C1B3BA3}"/>
              </a:ext>
            </a:extLst>
          </p:cNvPr>
          <p:cNvSpPr>
            <a:spLocks noGrp="1"/>
          </p:cNvSpPr>
          <p:nvPr>
            <p:ph type="title"/>
          </p:nvPr>
        </p:nvSpPr>
        <p:spPr>
          <a:xfrm>
            <a:off x="484666" y="0"/>
            <a:ext cx="10967104" cy="982133"/>
          </a:xfrm>
        </p:spPr>
        <p:txBody>
          <a:bodyPr/>
          <a:lstStyle/>
          <a:p>
            <a:r>
              <a:rPr lang="en-US" dirty="0"/>
              <a:t>Other Available Area Boundaries</a:t>
            </a:r>
          </a:p>
        </p:txBody>
      </p:sp>
      <p:pic>
        <p:nvPicPr>
          <p:cNvPr id="6" name="Picture 5">
            <a:extLst>
              <a:ext uri="{FF2B5EF4-FFF2-40B4-BE49-F238E27FC236}">
                <a16:creationId xmlns:a16="http://schemas.microsoft.com/office/drawing/2014/main" id="{D09B0605-17B8-4B04-95A1-09761AAD13FC}"/>
              </a:ext>
            </a:extLst>
          </p:cNvPr>
          <p:cNvPicPr>
            <a:picLocks noChangeAspect="1"/>
          </p:cNvPicPr>
          <p:nvPr/>
        </p:nvPicPr>
        <p:blipFill>
          <a:blip r:embed="rId3"/>
          <a:stretch>
            <a:fillRect/>
          </a:stretch>
        </p:blipFill>
        <p:spPr>
          <a:xfrm>
            <a:off x="4908003" y="886687"/>
            <a:ext cx="6671741" cy="5328218"/>
          </a:xfrm>
          <a:prstGeom prst="rect">
            <a:avLst/>
          </a:prstGeom>
          <a:ln>
            <a:solidFill>
              <a:schemeClr val="tx1"/>
            </a:solidFill>
          </a:ln>
        </p:spPr>
      </p:pic>
      <p:sp>
        <p:nvSpPr>
          <p:cNvPr id="7" name="TextBox 6">
            <a:extLst>
              <a:ext uri="{FF2B5EF4-FFF2-40B4-BE49-F238E27FC236}">
                <a16:creationId xmlns:a16="http://schemas.microsoft.com/office/drawing/2014/main" id="{BA17E4B9-BDF1-4F46-9381-54952E2718F7}"/>
              </a:ext>
            </a:extLst>
          </p:cNvPr>
          <p:cNvSpPr txBox="1"/>
          <p:nvPr/>
        </p:nvSpPr>
        <p:spPr>
          <a:xfrm>
            <a:off x="9275993" y="4039437"/>
            <a:ext cx="1678075"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Paint Lick</a:t>
            </a:r>
          </a:p>
          <a:p>
            <a:r>
              <a:rPr lang="en-US" sz="2400" dirty="0">
                <a:latin typeface="Calibri" panose="020F0502020204030204" pitchFamily="34" charset="0"/>
                <a:cs typeface="Calibri" panose="020F0502020204030204" pitchFamily="34" charset="0"/>
              </a:rPr>
              <a:t> HUC-12</a:t>
            </a:r>
          </a:p>
        </p:txBody>
      </p:sp>
      <p:pic>
        <p:nvPicPr>
          <p:cNvPr id="9" name="Picture 8">
            <a:extLst>
              <a:ext uri="{FF2B5EF4-FFF2-40B4-BE49-F238E27FC236}">
                <a16:creationId xmlns:a16="http://schemas.microsoft.com/office/drawing/2014/main" id="{7F74C865-6870-4224-85E7-38F96A00667E}"/>
              </a:ext>
            </a:extLst>
          </p:cNvPr>
          <p:cNvPicPr>
            <a:picLocks noChangeAspect="1"/>
          </p:cNvPicPr>
          <p:nvPr/>
        </p:nvPicPr>
        <p:blipFill>
          <a:blip r:embed="rId4"/>
          <a:stretch>
            <a:fillRect/>
          </a:stretch>
        </p:blipFill>
        <p:spPr>
          <a:xfrm>
            <a:off x="4589441" y="5350747"/>
            <a:ext cx="1851551" cy="673240"/>
          </a:xfrm>
          <a:prstGeom prst="rect">
            <a:avLst/>
          </a:prstGeom>
        </p:spPr>
      </p:pic>
      <p:pic>
        <p:nvPicPr>
          <p:cNvPr id="4" name="Picture 3">
            <a:extLst>
              <a:ext uri="{FF2B5EF4-FFF2-40B4-BE49-F238E27FC236}">
                <a16:creationId xmlns:a16="http://schemas.microsoft.com/office/drawing/2014/main" id="{AF605EEC-D7D9-406D-83DB-D9DE5E7B60CF}"/>
              </a:ext>
            </a:extLst>
          </p:cNvPr>
          <p:cNvPicPr>
            <a:picLocks noChangeAspect="1"/>
          </p:cNvPicPr>
          <p:nvPr/>
        </p:nvPicPr>
        <p:blipFill>
          <a:blip r:embed="rId5"/>
          <a:stretch>
            <a:fillRect/>
          </a:stretch>
        </p:blipFill>
        <p:spPr>
          <a:xfrm>
            <a:off x="612256" y="886687"/>
            <a:ext cx="3703464" cy="5353043"/>
          </a:xfrm>
          <a:prstGeom prst="rect">
            <a:avLst/>
          </a:prstGeom>
          <a:ln>
            <a:solidFill>
              <a:schemeClr val="tx1"/>
            </a:solidFill>
          </a:ln>
        </p:spPr>
      </p:pic>
    </p:spTree>
    <p:extLst>
      <p:ext uri="{BB962C8B-B14F-4D97-AF65-F5344CB8AC3E}">
        <p14:creationId xmlns:p14="http://schemas.microsoft.com/office/powerpoint/2010/main" val="2091535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19AB-9A29-4095-B8DA-34308AADBCCF}"/>
              </a:ext>
            </a:extLst>
          </p:cNvPr>
          <p:cNvSpPr>
            <a:spLocks noGrp="1"/>
          </p:cNvSpPr>
          <p:nvPr>
            <p:ph type="title"/>
          </p:nvPr>
        </p:nvSpPr>
        <p:spPr>
          <a:xfrm>
            <a:off x="482322" y="0"/>
            <a:ext cx="11097230" cy="1143000"/>
          </a:xfrm>
        </p:spPr>
        <p:txBody>
          <a:bodyPr/>
          <a:lstStyle/>
          <a:p>
            <a:r>
              <a:rPr lang="en-US" dirty="0"/>
              <a:t>Select Boundary – HUC Watersheds</a:t>
            </a:r>
          </a:p>
        </p:txBody>
      </p:sp>
      <p:pic>
        <p:nvPicPr>
          <p:cNvPr id="4" name="Content Placeholder 3">
            <a:extLst>
              <a:ext uri="{FF2B5EF4-FFF2-40B4-BE49-F238E27FC236}">
                <a16:creationId xmlns:a16="http://schemas.microsoft.com/office/drawing/2014/main" id="{4FC4DC11-B64D-44E4-9AE8-FB91E437036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2449" y="1096054"/>
            <a:ext cx="10549884" cy="5054464"/>
          </a:xfrm>
          <a:prstGeom prst="rect">
            <a:avLst/>
          </a:prstGeom>
        </p:spPr>
      </p:pic>
      <p:cxnSp>
        <p:nvCxnSpPr>
          <p:cNvPr id="6" name="Straight Arrow Connector 5">
            <a:extLst>
              <a:ext uri="{FF2B5EF4-FFF2-40B4-BE49-F238E27FC236}">
                <a16:creationId xmlns:a16="http://schemas.microsoft.com/office/drawing/2014/main" id="{46657C44-309E-485D-95E6-001B62B101F0}"/>
              </a:ext>
            </a:extLst>
          </p:cNvPr>
          <p:cNvCxnSpPr>
            <a:cxnSpLocks/>
          </p:cNvCxnSpPr>
          <p:nvPr/>
        </p:nvCxnSpPr>
        <p:spPr>
          <a:xfrm flipH="1">
            <a:off x="6561574" y="1838848"/>
            <a:ext cx="773723" cy="50241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01E9-6D8A-4B49-8930-8A29AA9F3E50}"/>
              </a:ext>
            </a:extLst>
          </p:cNvPr>
          <p:cNvSpPr>
            <a:spLocks noGrp="1"/>
          </p:cNvSpPr>
          <p:nvPr>
            <p:ph type="title"/>
          </p:nvPr>
        </p:nvSpPr>
        <p:spPr>
          <a:xfrm>
            <a:off x="612447" y="14287"/>
            <a:ext cx="10967103" cy="960888"/>
          </a:xfrm>
        </p:spPr>
        <p:txBody>
          <a:bodyPr/>
          <a:lstStyle/>
          <a:p>
            <a:r>
              <a:rPr lang="en-US" dirty="0"/>
              <a:t>HUC 12 Example</a:t>
            </a:r>
          </a:p>
        </p:txBody>
      </p:sp>
      <p:pic>
        <p:nvPicPr>
          <p:cNvPr id="4" name="Content Placeholder 3">
            <a:extLst>
              <a:ext uri="{FF2B5EF4-FFF2-40B4-BE49-F238E27FC236}">
                <a16:creationId xmlns:a16="http://schemas.microsoft.com/office/drawing/2014/main" id="{D9392EE8-F844-4288-B8A0-CF6685C87E4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04834" y="975175"/>
            <a:ext cx="8571245" cy="5317136"/>
          </a:xfrm>
          <a:prstGeom prst="rect">
            <a:avLst/>
          </a:prstGeom>
          <a:ln>
            <a:solidFill>
              <a:schemeClr val="tx1"/>
            </a:solidFill>
          </a:ln>
        </p:spPr>
      </p:pic>
    </p:spTree>
    <p:extLst>
      <p:ext uri="{BB962C8B-B14F-4D97-AF65-F5344CB8AC3E}">
        <p14:creationId xmlns:p14="http://schemas.microsoft.com/office/powerpoint/2010/main" val="186755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5101-7549-4BC5-BE4D-EB52F238D1DD}"/>
              </a:ext>
            </a:extLst>
          </p:cNvPr>
          <p:cNvSpPr>
            <a:spLocks noGrp="1"/>
          </p:cNvSpPr>
          <p:nvPr>
            <p:ph type="title"/>
          </p:nvPr>
        </p:nvSpPr>
        <p:spPr>
          <a:xfrm>
            <a:off x="509117" y="180869"/>
            <a:ext cx="10967103" cy="1531495"/>
          </a:xfrm>
        </p:spPr>
        <p:txBody>
          <a:bodyPr/>
          <a:lstStyle/>
          <a:p>
            <a:br>
              <a:rPr lang="en-US" b="0" dirty="0"/>
            </a:br>
            <a:r>
              <a:rPr lang="en-US" sz="3200" b="0" i="1" dirty="0">
                <a:solidFill>
                  <a:schemeClr val="accent1"/>
                </a:solidFill>
              </a:rPr>
              <a:t>hosted by Stroud Water Resource Center</a:t>
            </a:r>
          </a:p>
        </p:txBody>
      </p:sp>
      <p:sp>
        <p:nvSpPr>
          <p:cNvPr id="3" name="Content Placeholder 2">
            <a:extLst>
              <a:ext uri="{FF2B5EF4-FFF2-40B4-BE49-F238E27FC236}">
                <a16:creationId xmlns:a16="http://schemas.microsoft.com/office/drawing/2014/main" id="{6DE724D6-FE74-4592-9143-4CD4B4CCC2A5}"/>
              </a:ext>
            </a:extLst>
          </p:cNvPr>
          <p:cNvSpPr>
            <a:spLocks noGrp="1"/>
          </p:cNvSpPr>
          <p:nvPr>
            <p:ph idx="1"/>
          </p:nvPr>
        </p:nvSpPr>
        <p:spPr>
          <a:xfrm>
            <a:off x="509117" y="1712364"/>
            <a:ext cx="11254154" cy="4431699"/>
          </a:xfrm>
        </p:spPr>
        <p:txBody>
          <a:bodyPr/>
          <a:lstStyle/>
          <a:p>
            <a:pPr marL="0" indent="0" fontAlgn="base">
              <a:buNone/>
            </a:pPr>
            <a:r>
              <a:rPr lang="en-US" sz="2800" i="1" dirty="0"/>
              <a:t>Model My Watershed</a:t>
            </a:r>
            <a:r>
              <a:rPr lang="en-US" sz="2800" dirty="0"/>
              <a:t> is a watershed-modeling web app that enables you to:</a:t>
            </a:r>
          </a:p>
          <a:p>
            <a:pPr fontAlgn="base"/>
            <a:endParaRPr lang="en-US" sz="1200" dirty="0"/>
          </a:p>
          <a:p>
            <a:pPr lvl="1" fontAlgn="base">
              <a:buFont typeface="Arial" panose="020B0604020202020204" pitchFamily="34" charset="0"/>
              <a:buChar char="•"/>
            </a:pPr>
            <a:r>
              <a:rPr lang="en-US" dirty="0"/>
              <a:t>Analyze real land use and soil data in watersheds</a:t>
            </a:r>
          </a:p>
          <a:p>
            <a:pPr lvl="1" fontAlgn="base">
              <a:buFont typeface="Arial" panose="020B0604020202020204" pitchFamily="34" charset="0"/>
              <a:buChar char="•"/>
            </a:pPr>
            <a:r>
              <a:rPr lang="en-US" dirty="0"/>
              <a:t>Model stormwater runoff and water-quality impacts using professional-grade models</a:t>
            </a:r>
          </a:p>
          <a:p>
            <a:pPr lvl="1" fontAlgn="base">
              <a:buFont typeface="Arial" panose="020B0604020202020204" pitchFamily="34" charset="0"/>
              <a:buChar char="•"/>
            </a:pPr>
            <a:r>
              <a:rPr lang="en-US" dirty="0"/>
              <a:t>Compare how different conservation or development scenarios could modify runoff and water quality</a:t>
            </a:r>
          </a:p>
        </p:txBody>
      </p:sp>
      <p:pic>
        <p:nvPicPr>
          <p:cNvPr id="4" name="Picture 3">
            <a:extLst>
              <a:ext uri="{FF2B5EF4-FFF2-40B4-BE49-F238E27FC236}">
                <a16:creationId xmlns:a16="http://schemas.microsoft.com/office/drawing/2014/main" id="{DF1DF5D2-7321-4F3D-A3B9-B31D02088E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117" y="102553"/>
            <a:ext cx="3322454" cy="844063"/>
          </a:xfrm>
          <a:prstGeom prst="rect">
            <a:avLst/>
          </a:prstGeom>
        </p:spPr>
      </p:pic>
    </p:spTree>
    <p:extLst>
      <p:ext uri="{BB962C8B-B14F-4D97-AF65-F5344CB8AC3E}">
        <p14:creationId xmlns:p14="http://schemas.microsoft.com/office/powerpoint/2010/main" val="209050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602F-CCB9-4917-8373-518D248A134B}"/>
              </a:ext>
            </a:extLst>
          </p:cNvPr>
          <p:cNvSpPr>
            <a:spLocks noGrp="1"/>
          </p:cNvSpPr>
          <p:nvPr>
            <p:ph type="title"/>
          </p:nvPr>
        </p:nvSpPr>
        <p:spPr>
          <a:xfrm>
            <a:off x="524860" y="40475"/>
            <a:ext cx="10967103" cy="1143000"/>
          </a:xfrm>
        </p:spPr>
        <p:txBody>
          <a:bodyPr/>
          <a:lstStyle/>
          <a:p>
            <a:r>
              <a:rPr lang="en-US" dirty="0" err="1"/>
              <a:t>Basemap</a:t>
            </a:r>
            <a:r>
              <a:rPr lang="en-US" dirty="0"/>
              <a:t> Options</a:t>
            </a:r>
          </a:p>
        </p:txBody>
      </p:sp>
      <p:sp>
        <p:nvSpPr>
          <p:cNvPr id="3" name="Content Placeholder 2">
            <a:extLst>
              <a:ext uri="{FF2B5EF4-FFF2-40B4-BE49-F238E27FC236}">
                <a16:creationId xmlns:a16="http://schemas.microsoft.com/office/drawing/2014/main" id="{9B3E0DA3-F423-4C0B-B085-6195305BB7D9}"/>
              </a:ext>
            </a:extLst>
          </p:cNvPr>
          <p:cNvSpPr>
            <a:spLocks noGrp="1"/>
          </p:cNvSpPr>
          <p:nvPr>
            <p:ph idx="1"/>
          </p:nvPr>
        </p:nvSpPr>
        <p:spPr>
          <a:xfrm>
            <a:off x="615297" y="1316053"/>
            <a:ext cx="3809947" cy="2984642"/>
          </a:xfrm>
        </p:spPr>
        <p:txBody>
          <a:bodyPr/>
          <a:lstStyle/>
          <a:p>
            <a:r>
              <a:rPr lang="en-US" dirty="0"/>
              <a:t>Streets</a:t>
            </a:r>
          </a:p>
          <a:p>
            <a:r>
              <a:rPr lang="en-US" dirty="0"/>
              <a:t>Satellite</a:t>
            </a:r>
          </a:p>
          <a:p>
            <a:r>
              <a:rPr lang="en-US" dirty="0"/>
              <a:t>Satellite with Roads</a:t>
            </a:r>
          </a:p>
          <a:p>
            <a:r>
              <a:rPr lang="en-US" dirty="0"/>
              <a:t>Terrain</a:t>
            </a:r>
          </a:p>
        </p:txBody>
      </p:sp>
      <p:pic>
        <p:nvPicPr>
          <p:cNvPr id="4" name="Picture 3">
            <a:extLst>
              <a:ext uri="{FF2B5EF4-FFF2-40B4-BE49-F238E27FC236}">
                <a16:creationId xmlns:a16="http://schemas.microsoft.com/office/drawing/2014/main" id="{05958E7C-81FC-4643-A38E-C455B8833E33}"/>
              </a:ext>
            </a:extLst>
          </p:cNvPr>
          <p:cNvPicPr>
            <a:picLocks noChangeAspect="1"/>
          </p:cNvPicPr>
          <p:nvPr/>
        </p:nvPicPr>
        <p:blipFill>
          <a:blip r:embed="rId3"/>
          <a:stretch>
            <a:fillRect/>
          </a:stretch>
        </p:blipFill>
        <p:spPr>
          <a:xfrm>
            <a:off x="4762920" y="1009854"/>
            <a:ext cx="6813784" cy="5175735"/>
          </a:xfrm>
          <a:prstGeom prst="rect">
            <a:avLst/>
          </a:prstGeom>
          <a:ln>
            <a:solidFill>
              <a:schemeClr val="tx1"/>
            </a:solidFill>
          </a:ln>
        </p:spPr>
      </p:pic>
      <p:pic>
        <p:nvPicPr>
          <p:cNvPr id="5" name="Picture 4">
            <a:extLst>
              <a:ext uri="{FF2B5EF4-FFF2-40B4-BE49-F238E27FC236}">
                <a16:creationId xmlns:a16="http://schemas.microsoft.com/office/drawing/2014/main" id="{BDA6CA1B-16D0-45BE-A520-5BF408E32037}"/>
              </a:ext>
            </a:extLst>
          </p:cNvPr>
          <p:cNvPicPr>
            <a:picLocks noChangeAspect="1"/>
          </p:cNvPicPr>
          <p:nvPr/>
        </p:nvPicPr>
        <p:blipFill>
          <a:blip r:embed="rId4"/>
          <a:stretch>
            <a:fillRect/>
          </a:stretch>
        </p:blipFill>
        <p:spPr>
          <a:xfrm>
            <a:off x="4649733" y="5440934"/>
            <a:ext cx="1097924" cy="317019"/>
          </a:xfrm>
          <a:prstGeom prst="rect">
            <a:avLst/>
          </a:prstGeom>
        </p:spPr>
      </p:pic>
    </p:spTree>
    <p:extLst>
      <p:ext uri="{BB962C8B-B14F-4D97-AF65-F5344CB8AC3E}">
        <p14:creationId xmlns:p14="http://schemas.microsoft.com/office/powerpoint/2010/main" val="137019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833C-3572-4BC3-8226-C076FA6F27D5}"/>
              </a:ext>
            </a:extLst>
          </p:cNvPr>
          <p:cNvSpPr>
            <a:spLocks noGrp="1"/>
          </p:cNvSpPr>
          <p:nvPr>
            <p:ph type="title"/>
          </p:nvPr>
        </p:nvSpPr>
        <p:spPr>
          <a:xfrm>
            <a:off x="695682" y="0"/>
            <a:ext cx="10967103" cy="1143000"/>
          </a:xfrm>
        </p:spPr>
        <p:txBody>
          <a:bodyPr/>
          <a:lstStyle/>
          <a:p>
            <a:r>
              <a:rPr lang="en-US" dirty="0"/>
              <a:t>Runoff Simulation</a:t>
            </a:r>
          </a:p>
        </p:txBody>
      </p:sp>
      <p:pic>
        <p:nvPicPr>
          <p:cNvPr id="4" name="Content Placeholder 3">
            <a:extLst>
              <a:ext uri="{FF2B5EF4-FFF2-40B4-BE49-F238E27FC236}">
                <a16:creationId xmlns:a16="http://schemas.microsoft.com/office/drawing/2014/main" id="{065504E8-948B-40DE-B4A6-26DCA6EB4CB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9723"/>
          <a:stretch/>
        </p:blipFill>
        <p:spPr>
          <a:xfrm>
            <a:off x="814801" y="1053716"/>
            <a:ext cx="9685726" cy="5106850"/>
          </a:xfrm>
          <a:prstGeom prst="rect">
            <a:avLst/>
          </a:prstGeom>
          <a:ln>
            <a:solidFill>
              <a:schemeClr val="tx1"/>
            </a:solidFill>
          </a:ln>
        </p:spPr>
      </p:pic>
      <p:pic>
        <p:nvPicPr>
          <p:cNvPr id="5" name="Picture 4">
            <a:extLst>
              <a:ext uri="{FF2B5EF4-FFF2-40B4-BE49-F238E27FC236}">
                <a16:creationId xmlns:a16="http://schemas.microsoft.com/office/drawing/2014/main" id="{B1680683-3E9F-4A9B-B90C-D00AB371CC01}"/>
              </a:ext>
            </a:extLst>
          </p:cNvPr>
          <p:cNvPicPr>
            <a:picLocks noChangeAspect="1"/>
          </p:cNvPicPr>
          <p:nvPr/>
        </p:nvPicPr>
        <p:blipFill>
          <a:blip r:embed="rId4"/>
          <a:stretch>
            <a:fillRect/>
          </a:stretch>
        </p:blipFill>
        <p:spPr>
          <a:xfrm>
            <a:off x="6179233" y="1240723"/>
            <a:ext cx="1097924" cy="317019"/>
          </a:xfrm>
          <a:prstGeom prst="rect">
            <a:avLst/>
          </a:prstGeom>
        </p:spPr>
      </p:pic>
      <p:pic>
        <p:nvPicPr>
          <p:cNvPr id="8" name="Picture 7">
            <a:extLst>
              <a:ext uri="{FF2B5EF4-FFF2-40B4-BE49-F238E27FC236}">
                <a16:creationId xmlns:a16="http://schemas.microsoft.com/office/drawing/2014/main" id="{F9EB9AD2-27CA-4A54-A7FA-102AE2FD0C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681" y="1788607"/>
            <a:ext cx="520169" cy="273227"/>
          </a:xfrm>
          <a:prstGeom prst="rect">
            <a:avLst/>
          </a:prstGeom>
        </p:spPr>
      </p:pic>
      <p:pic>
        <p:nvPicPr>
          <p:cNvPr id="9" name="Picture 8">
            <a:extLst>
              <a:ext uri="{FF2B5EF4-FFF2-40B4-BE49-F238E27FC236}">
                <a16:creationId xmlns:a16="http://schemas.microsoft.com/office/drawing/2014/main" id="{FC536995-49FB-4BFE-A065-E2C5CC8CD78F}"/>
              </a:ext>
            </a:extLst>
          </p:cNvPr>
          <p:cNvPicPr>
            <a:picLocks noChangeAspect="1"/>
          </p:cNvPicPr>
          <p:nvPr/>
        </p:nvPicPr>
        <p:blipFill>
          <a:blip r:embed="rId4"/>
          <a:stretch>
            <a:fillRect/>
          </a:stretch>
        </p:blipFill>
        <p:spPr>
          <a:xfrm>
            <a:off x="8451835" y="1386673"/>
            <a:ext cx="2048692" cy="538547"/>
          </a:xfrm>
          <a:prstGeom prst="rect">
            <a:avLst/>
          </a:prstGeom>
        </p:spPr>
      </p:pic>
      <p:cxnSp>
        <p:nvCxnSpPr>
          <p:cNvPr id="11" name="Straight Arrow Connector 10">
            <a:extLst>
              <a:ext uri="{FF2B5EF4-FFF2-40B4-BE49-F238E27FC236}">
                <a16:creationId xmlns:a16="http://schemas.microsoft.com/office/drawing/2014/main" id="{BB045006-208A-40DA-AB54-223C4611019C}"/>
              </a:ext>
            </a:extLst>
          </p:cNvPr>
          <p:cNvCxnSpPr>
            <a:cxnSpLocks/>
          </p:cNvCxnSpPr>
          <p:nvPr/>
        </p:nvCxnSpPr>
        <p:spPr>
          <a:xfrm flipH="1">
            <a:off x="9359258" y="919189"/>
            <a:ext cx="317305" cy="480043"/>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B95CA99-DAB1-4A52-8283-FBE16105F1A6}"/>
              </a:ext>
            </a:extLst>
          </p:cNvPr>
          <p:cNvSpPr txBox="1"/>
          <p:nvPr/>
        </p:nvSpPr>
        <p:spPr>
          <a:xfrm>
            <a:off x="9218577" y="159499"/>
            <a:ext cx="3301667"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Specify precipitation amount</a:t>
            </a:r>
          </a:p>
        </p:txBody>
      </p:sp>
    </p:spTree>
    <p:extLst>
      <p:ext uri="{BB962C8B-B14F-4D97-AF65-F5344CB8AC3E}">
        <p14:creationId xmlns:p14="http://schemas.microsoft.com/office/powerpoint/2010/main" val="4254342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7C7F-33E2-4363-A8EF-FE78A1655AB2}"/>
              </a:ext>
            </a:extLst>
          </p:cNvPr>
          <p:cNvSpPr>
            <a:spLocks noGrp="1"/>
          </p:cNvSpPr>
          <p:nvPr>
            <p:ph type="title"/>
          </p:nvPr>
        </p:nvSpPr>
        <p:spPr>
          <a:xfrm>
            <a:off x="612447" y="14287"/>
            <a:ext cx="10967103" cy="1030742"/>
          </a:xfrm>
        </p:spPr>
        <p:txBody>
          <a:bodyPr/>
          <a:lstStyle/>
          <a:p>
            <a:r>
              <a:rPr lang="en-US" dirty="0"/>
              <a:t>Runoff Loads of TSS, TN and TP</a:t>
            </a:r>
          </a:p>
        </p:txBody>
      </p:sp>
      <p:pic>
        <p:nvPicPr>
          <p:cNvPr id="4" name="Content Placeholder 3">
            <a:extLst>
              <a:ext uri="{FF2B5EF4-FFF2-40B4-BE49-F238E27FC236}">
                <a16:creationId xmlns:a16="http://schemas.microsoft.com/office/drawing/2014/main" id="{0C68D951-5204-4088-B8F2-D6E39BEF1DE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51877" y="923876"/>
            <a:ext cx="9598884" cy="5335247"/>
          </a:xfrm>
          <a:prstGeom prst="rect">
            <a:avLst/>
          </a:prstGeom>
          <a:ln>
            <a:solidFill>
              <a:schemeClr val="tx1"/>
            </a:solidFill>
          </a:ln>
        </p:spPr>
      </p:pic>
      <p:pic>
        <p:nvPicPr>
          <p:cNvPr id="5" name="Picture 4">
            <a:extLst>
              <a:ext uri="{FF2B5EF4-FFF2-40B4-BE49-F238E27FC236}">
                <a16:creationId xmlns:a16="http://schemas.microsoft.com/office/drawing/2014/main" id="{E0334053-11EA-4EF3-8018-D3732F91D0FC}"/>
              </a:ext>
            </a:extLst>
          </p:cNvPr>
          <p:cNvPicPr>
            <a:picLocks noChangeAspect="1"/>
          </p:cNvPicPr>
          <p:nvPr/>
        </p:nvPicPr>
        <p:blipFill>
          <a:blip r:embed="rId4"/>
          <a:stretch>
            <a:fillRect/>
          </a:stretch>
        </p:blipFill>
        <p:spPr>
          <a:xfrm>
            <a:off x="7653492" y="1073156"/>
            <a:ext cx="937849" cy="383855"/>
          </a:xfrm>
          <a:prstGeom prst="rect">
            <a:avLst/>
          </a:prstGeom>
        </p:spPr>
      </p:pic>
      <p:pic>
        <p:nvPicPr>
          <p:cNvPr id="6" name="Picture 5">
            <a:extLst>
              <a:ext uri="{FF2B5EF4-FFF2-40B4-BE49-F238E27FC236}">
                <a16:creationId xmlns:a16="http://schemas.microsoft.com/office/drawing/2014/main" id="{CF43CFC0-64D8-477C-9EE7-2D7C7B357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2393" y="1735323"/>
            <a:ext cx="782994" cy="219295"/>
          </a:xfrm>
          <a:prstGeom prst="rect">
            <a:avLst/>
          </a:prstGeom>
        </p:spPr>
      </p:pic>
      <p:sp>
        <p:nvSpPr>
          <p:cNvPr id="8" name="Left Brace 7">
            <a:extLst>
              <a:ext uri="{FF2B5EF4-FFF2-40B4-BE49-F238E27FC236}">
                <a16:creationId xmlns:a16="http://schemas.microsoft.com/office/drawing/2014/main" id="{5BEFFE42-F423-4701-A901-D2B07CA9394E}"/>
              </a:ext>
            </a:extLst>
          </p:cNvPr>
          <p:cNvSpPr/>
          <p:nvPr/>
        </p:nvSpPr>
        <p:spPr>
          <a:xfrm>
            <a:off x="1668027" y="3548401"/>
            <a:ext cx="381450" cy="103074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A4AA3E45-3672-469B-87C0-3D224134A154}"/>
              </a:ext>
            </a:extLst>
          </p:cNvPr>
          <p:cNvSpPr txBox="1"/>
          <p:nvPr/>
        </p:nvSpPr>
        <p:spPr>
          <a:xfrm>
            <a:off x="51200" y="3648273"/>
            <a:ext cx="1565627" cy="830997"/>
          </a:xfrm>
          <a:prstGeom prst="rect">
            <a:avLst/>
          </a:prstGeom>
          <a:noFill/>
        </p:spPr>
        <p:txBody>
          <a:bodyPr wrap="square" rtlCol="0">
            <a:spAutoFit/>
          </a:bodyPr>
          <a:lstStyle/>
          <a:p>
            <a:pPr algn="r"/>
            <a:r>
              <a:rPr lang="en-US" sz="2400" dirty="0">
                <a:latin typeface="Calibri" panose="020F0502020204030204" pitchFamily="34" charset="0"/>
                <a:cs typeface="Calibri" panose="020F0502020204030204" pitchFamily="34" charset="0"/>
              </a:rPr>
              <a:t>Estimated Loads</a:t>
            </a:r>
          </a:p>
        </p:txBody>
      </p:sp>
    </p:spTree>
    <p:extLst>
      <p:ext uri="{BB962C8B-B14F-4D97-AF65-F5344CB8AC3E}">
        <p14:creationId xmlns:p14="http://schemas.microsoft.com/office/powerpoint/2010/main" val="1422160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B194-940E-44B6-93AB-174270F7E8E6}"/>
              </a:ext>
            </a:extLst>
          </p:cNvPr>
          <p:cNvSpPr>
            <a:spLocks noGrp="1"/>
          </p:cNvSpPr>
          <p:nvPr>
            <p:ph type="title"/>
          </p:nvPr>
        </p:nvSpPr>
        <p:spPr>
          <a:xfrm>
            <a:off x="615297" y="14850"/>
            <a:ext cx="10967103" cy="1143000"/>
          </a:xfrm>
        </p:spPr>
        <p:txBody>
          <a:bodyPr/>
          <a:lstStyle/>
          <a:p>
            <a:r>
              <a:rPr lang="en-US" dirty="0" err="1"/>
              <a:t>WikiWatershed</a:t>
            </a:r>
            <a:r>
              <a:rPr lang="en-US" dirty="0"/>
              <a:t> – Download, Save, and Share</a:t>
            </a:r>
          </a:p>
        </p:txBody>
      </p:sp>
      <p:pic>
        <p:nvPicPr>
          <p:cNvPr id="4" name="Picture 3">
            <a:extLst>
              <a:ext uri="{FF2B5EF4-FFF2-40B4-BE49-F238E27FC236}">
                <a16:creationId xmlns:a16="http://schemas.microsoft.com/office/drawing/2014/main" id="{433F1DC7-5F77-4A46-8EFA-518FDAC810BF}"/>
              </a:ext>
            </a:extLst>
          </p:cNvPr>
          <p:cNvPicPr>
            <a:picLocks noChangeAspect="1"/>
          </p:cNvPicPr>
          <p:nvPr/>
        </p:nvPicPr>
        <p:blipFill>
          <a:blip r:embed="rId3"/>
          <a:stretch>
            <a:fillRect/>
          </a:stretch>
        </p:blipFill>
        <p:spPr>
          <a:xfrm>
            <a:off x="831874" y="1091424"/>
            <a:ext cx="3254704" cy="5180226"/>
          </a:xfrm>
          <a:prstGeom prst="rect">
            <a:avLst/>
          </a:prstGeom>
          <a:ln>
            <a:solidFill>
              <a:schemeClr val="tx1"/>
            </a:solidFill>
          </a:ln>
        </p:spPr>
      </p:pic>
      <p:sp>
        <p:nvSpPr>
          <p:cNvPr id="5" name="Oval 4">
            <a:extLst>
              <a:ext uri="{FF2B5EF4-FFF2-40B4-BE49-F238E27FC236}">
                <a16:creationId xmlns:a16="http://schemas.microsoft.com/office/drawing/2014/main" id="{43666858-C757-4F22-83AE-04EF03175D99}"/>
              </a:ext>
            </a:extLst>
          </p:cNvPr>
          <p:cNvSpPr/>
          <p:nvPr/>
        </p:nvSpPr>
        <p:spPr>
          <a:xfrm>
            <a:off x="2765777" y="1286932"/>
            <a:ext cx="1433689" cy="85795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E411C6B-C189-49EF-9F0F-7929483E33D7}"/>
              </a:ext>
            </a:extLst>
          </p:cNvPr>
          <p:cNvSpPr/>
          <p:nvPr/>
        </p:nvSpPr>
        <p:spPr>
          <a:xfrm>
            <a:off x="718986" y="5858933"/>
            <a:ext cx="1433689" cy="4514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04D03B-EE1C-43F9-A669-357F6CEA6A5A}"/>
              </a:ext>
            </a:extLst>
          </p:cNvPr>
          <p:cNvPicPr>
            <a:picLocks noChangeAspect="1"/>
          </p:cNvPicPr>
          <p:nvPr/>
        </p:nvPicPr>
        <p:blipFill>
          <a:blip r:embed="rId4"/>
          <a:stretch>
            <a:fillRect/>
          </a:stretch>
        </p:blipFill>
        <p:spPr>
          <a:xfrm>
            <a:off x="5462411" y="1675871"/>
            <a:ext cx="4807059" cy="2828396"/>
          </a:xfrm>
          <a:prstGeom prst="rect">
            <a:avLst/>
          </a:prstGeom>
          <a:ln>
            <a:solidFill>
              <a:schemeClr val="tx1"/>
            </a:solidFill>
          </a:ln>
        </p:spPr>
      </p:pic>
    </p:spTree>
    <p:extLst>
      <p:ext uri="{BB962C8B-B14F-4D97-AF65-F5344CB8AC3E}">
        <p14:creationId xmlns:p14="http://schemas.microsoft.com/office/powerpoint/2010/main" val="21652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1C37-2246-424E-BE6B-42E614F1E0D1}"/>
              </a:ext>
            </a:extLst>
          </p:cNvPr>
          <p:cNvSpPr>
            <a:spLocks noGrp="1"/>
          </p:cNvSpPr>
          <p:nvPr>
            <p:ph type="title"/>
          </p:nvPr>
        </p:nvSpPr>
        <p:spPr>
          <a:xfrm>
            <a:off x="612448" y="0"/>
            <a:ext cx="10967103" cy="1143000"/>
          </a:xfrm>
        </p:spPr>
        <p:txBody>
          <a:bodyPr/>
          <a:lstStyle/>
          <a:p>
            <a:r>
              <a:rPr lang="en-US" dirty="0"/>
              <a:t>Model My Watershed – </a:t>
            </a:r>
            <a:r>
              <a:rPr lang="en-US" dirty="0">
                <a:hlinkClick r:id="rId3"/>
              </a:rPr>
              <a:t>Runoff Simulation </a:t>
            </a:r>
            <a:endParaRPr lang="en-US" dirty="0"/>
          </a:p>
        </p:txBody>
      </p:sp>
      <p:sp>
        <p:nvSpPr>
          <p:cNvPr id="3" name="Content Placeholder 2">
            <a:extLst>
              <a:ext uri="{FF2B5EF4-FFF2-40B4-BE49-F238E27FC236}">
                <a16:creationId xmlns:a16="http://schemas.microsoft.com/office/drawing/2014/main" id="{88202293-0A53-4AC5-A276-DCB24B2F8AC5}"/>
              </a:ext>
            </a:extLst>
          </p:cNvPr>
          <p:cNvSpPr>
            <a:spLocks noGrp="1"/>
          </p:cNvSpPr>
          <p:nvPr>
            <p:ph idx="1"/>
          </p:nvPr>
        </p:nvSpPr>
        <p:spPr>
          <a:xfrm>
            <a:off x="612448" y="1143000"/>
            <a:ext cx="4220809" cy="5147268"/>
          </a:xfrm>
        </p:spPr>
        <p:txBody>
          <a:bodyPr>
            <a:normAutofit/>
          </a:bodyPr>
          <a:lstStyle/>
          <a:p>
            <a:pPr marL="0" indent="0">
              <a:buNone/>
            </a:pPr>
            <a:r>
              <a:rPr lang="en-US" sz="2800" dirty="0"/>
              <a:t>The </a:t>
            </a:r>
            <a:r>
              <a:rPr lang="en-US" sz="2800" i="1" dirty="0"/>
              <a:t>Runoff Simulation</a:t>
            </a:r>
            <a:r>
              <a:rPr lang="en-US" sz="2800" dirty="0"/>
              <a:t> is an animated version of the Site Storm Model. </a:t>
            </a:r>
          </a:p>
          <a:p>
            <a:pPr marL="0" indent="0">
              <a:buNone/>
            </a:pPr>
            <a:endParaRPr lang="en-US" sz="1400" dirty="0"/>
          </a:p>
          <a:p>
            <a:pPr marL="0" indent="0">
              <a:buNone/>
            </a:pPr>
            <a:r>
              <a:rPr lang="en-US" sz="2800" dirty="0"/>
              <a:t>It allows users to see how land use and soil determine the amount of rainfall that: </a:t>
            </a:r>
          </a:p>
          <a:p>
            <a:r>
              <a:rPr lang="en-US" sz="2800" dirty="0">
                <a:solidFill>
                  <a:srgbClr val="FFC000"/>
                </a:solidFill>
              </a:rPr>
              <a:t>infiltrates into the soil</a:t>
            </a:r>
          </a:p>
          <a:p>
            <a:r>
              <a:rPr lang="en-US" sz="2800" dirty="0">
                <a:solidFill>
                  <a:srgbClr val="C00000"/>
                </a:solidFill>
              </a:rPr>
              <a:t>runs off into streams</a:t>
            </a:r>
            <a:r>
              <a:rPr lang="en-US" sz="2800" dirty="0"/>
              <a:t>, or </a:t>
            </a:r>
          </a:p>
          <a:p>
            <a:r>
              <a:rPr lang="en-US" sz="2800" dirty="0">
                <a:solidFill>
                  <a:srgbClr val="92D050"/>
                </a:solidFill>
              </a:rPr>
              <a:t>is evaporated and transpired by plants</a:t>
            </a:r>
          </a:p>
        </p:txBody>
      </p:sp>
      <p:pic>
        <p:nvPicPr>
          <p:cNvPr id="4" name="Picture 3">
            <a:extLst>
              <a:ext uri="{FF2B5EF4-FFF2-40B4-BE49-F238E27FC236}">
                <a16:creationId xmlns:a16="http://schemas.microsoft.com/office/drawing/2014/main" id="{67B1DCD6-D140-48B9-A768-FD28506877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8958" y="1467059"/>
            <a:ext cx="6887149" cy="4461467"/>
          </a:xfrm>
          <a:prstGeom prst="rect">
            <a:avLst/>
          </a:prstGeom>
          <a:ln>
            <a:solidFill>
              <a:schemeClr val="tx1"/>
            </a:solidFill>
          </a:ln>
        </p:spPr>
      </p:pic>
    </p:spTree>
    <p:extLst>
      <p:ext uri="{BB962C8B-B14F-4D97-AF65-F5344CB8AC3E}">
        <p14:creationId xmlns:p14="http://schemas.microsoft.com/office/powerpoint/2010/main" val="319170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BC4F-4721-4C95-AE2B-D8F970193687}"/>
              </a:ext>
            </a:extLst>
          </p:cNvPr>
          <p:cNvSpPr>
            <a:spLocks noGrp="1"/>
          </p:cNvSpPr>
          <p:nvPr>
            <p:ph type="title"/>
          </p:nvPr>
        </p:nvSpPr>
        <p:spPr>
          <a:xfrm>
            <a:off x="612448" y="19838"/>
            <a:ext cx="10967103" cy="914659"/>
          </a:xfrm>
        </p:spPr>
        <p:txBody>
          <a:bodyPr/>
          <a:lstStyle/>
          <a:p>
            <a:r>
              <a:rPr lang="en-US" dirty="0"/>
              <a:t>wikiwatershed.org</a:t>
            </a:r>
          </a:p>
        </p:txBody>
      </p:sp>
      <p:pic>
        <p:nvPicPr>
          <p:cNvPr id="4" name="Picture 3">
            <a:extLst>
              <a:ext uri="{FF2B5EF4-FFF2-40B4-BE49-F238E27FC236}">
                <a16:creationId xmlns:a16="http://schemas.microsoft.com/office/drawing/2014/main" id="{429DF402-D6AF-44E4-A9B2-75B7EF1A2E01}"/>
              </a:ext>
            </a:extLst>
          </p:cNvPr>
          <p:cNvPicPr>
            <a:picLocks noChangeAspect="1"/>
          </p:cNvPicPr>
          <p:nvPr/>
        </p:nvPicPr>
        <p:blipFill>
          <a:blip r:embed="rId3"/>
          <a:stretch>
            <a:fillRect/>
          </a:stretch>
        </p:blipFill>
        <p:spPr>
          <a:xfrm>
            <a:off x="1279493" y="934497"/>
            <a:ext cx="9297601" cy="5414597"/>
          </a:xfrm>
          <a:prstGeom prst="rect">
            <a:avLst/>
          </a:prstGeom>
        </p:spPr>
      </p:pic>
      <p:sp>
        <p:nvSpPr>
          <p:cNvPr id="5" name="Oval 4">
            <a:extLst>
              <a:ext uri="{FF2B5EF4-FFF2-40B4-BE49-F238E27FC236}">
                <a16:creationId xmlns:a16="http://schemas.microsoft.com/office/drawing/2014/main" id="{40418E9B-5320-4A36-AB1A-66F7799A3E62}"/>
              </a:ext>
            </a:extLst>
          </p:cNvPr>
          <p:cNvSpPr/>
          <p:nvPr/>
        </p:nvSpPr>
        <p:spPr>
          <a:xfrm>
            <a:off x="1357870" y="3823063"/>
            <a:ext cx="3274422" cy="2333898"/>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0856A4E-7E2A-4075-8060-AF3525974F0D}"/>
              </a:ext>
            </a:extLst>
          </p:cNvPr>
          <p:cNvCxnSpPr>
            <a:cxnSpLocks/>
          </p:cNvCxnSpPr>
          <p:nvPr/>
        </p:nvCxnSpPr>
        <p:spPr>
          <a:xfrm>
            <a:off x="1105989" y="3823063"/>
            <a:ext cx="1715588" cy="1582783"/>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337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2A6D-5D31-4C62-B728-112D12124316}"/>
              </a:ext>
            </a:extLst>
          </p:cNvPr>
          <p:cNvSpPr>
            <a:spLocks noGrp="1"/>
          </p:cNvSpPr>
          <p:nvPr>
            <p:ph type="title"/>
          </p:nvPr>
        </p:nvSpPr>
        <p:spPr>
          <a:xfrm>
            <a:off x="410301" y="0"/>
            <a:ext cx="11165752" cy="960520"/>
          </a:xfrm>
        </p:spPr>
        <p:txBody>
          <a:bodyPr/>
          <a:lstStyle/>
          <a:p>
            <a:r>
              <a:rPr lang="en-US" dirty="0"/>
              <a:t>Step 1: Enter location info into search box.</a:t>
            </a:r>
          </a:p>
        </p:txBody>
      </p:sp>
      <p:pic>
        <p:nvPicPr>
          <p:cNvPr id="4" name="Content Placeholder 3">
            <a:extLst>
              <a:ext uri="{FF2B5EF4-FFF2-40B4-BE49-F238E27FC236}">
                <a16:creationId xmlns:a16="http://schemas.microsoft.com/office/drawing/2014/main" id="{C16D462D-F885-499B-9CAE-0774ECED3C0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0301" y="960520"/>
            <a:ext cx="11329505" cy="4988540"/>
          </a:xfrm>
          <a:prstGeom prst="rect">
            <a:avLst/>
          </a:prstGeom>
          <a:ln>
            <a:solidFill>
              <a:schemeClr val="tx1"/>
            </a:solidFill>
          </a:ln>
        </p:spPr>
      </p:pic>
      <p:sp>
        <p:nvSpPr>
          <p:cNvPr id="5" name="Oval 4">
            <a:extLst>
              <a:ext uri="{FF2B5EF4-FFF2-40B4-BE49-F238E27FC236}">
                <a16:creationId xmlns:a16="http://schemas.microsoft.com/office/drawing/2014/main" id="{056FF1B2-1CC4-4166-8B68-EB63324A64B4}"/>
              </a:ext>
            </a:extLst>
          </p:cNvPr>
          <p:cNvSpPr/>
          <p:nvPr/>
        </p:nvSpPr>
        <p:spPr>
          <a:xfrm>
            <a:off x="278025" y="2725783"/>
            <a:ext cx="2221336" cy="407126"/>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F5C9951-A545-4A1D-88A0-7A253875864A}"/>
              </a:ext>
            </a:extLst>
          </p:cNvPr>
          <p:cNvCxnSpPr/>
          <p:nvPr/>
        </p:nvCxnSpPr>
        <p:spPr>
          <a:xfrm flipH="1" flipV="1">
            <a:off x="9840686" y="1554880"/>
            <a:ext cx="731520" cy="109728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BAC6275-44CC-47AB-9A87-783701BE4765}"/>
              </a:ext>
            </a:extLst>
          </p:cNvPr>
          <p:cNvSpPr txBox="1"/>
          <p:nvPr/>
        </p:nvSpPr>
        <p:spPr>
          <a:xfrm>
            <a:off x="9962606" y="2605334"/>
            <a:ext cx="2081348" cy="830997"/>
          </a:xfrm>
          <a:prstGeom prst="rect">
            <a:avLst/>
          </a:prstGeom>
          <a:solidFill>
            <a:srgbClr val="FFFF00"/>
          </a:solidFill>
          <a:ln>
            <a:solidFill>
              <a:schemeClr val="tx1"/>
            </a:solidFill>
          </a:ln>
        </p:spPr>
        <p:txBody>
          <a:bodyPr wrap="square" rtlCol="0">
            <a:spAutoFit/>
          </a:bodyPr>
          <a:lstStyle/>
          <a:p>
            <a:pPr algn="ctr"/>
            <a:r>
              <a:rPr lang="en-US" sz="2400" dirty="0">
                <a:solidFill>
                  <a:schemeClr val="accent5"/>
                </a:solidFill>
                <a:latin typeface="Calibri" panose="020F0502020204030204" pitchFamily="34" charset="0"/>
                <a:cs typeface="Calibri" panose="020F0502020204030204" pitchFamily="34" charset="0"/>
              </a:rPr>
              <a:t>Enter example info here.</a:t>
            </a:r>
          </a:p>
        </p:txBody>
      </p:sp>
    </p:spTree>
    <p:extLst>
      <p:ext uri="{BB962C8B-B14F-4D97-AF65-F5344CB8AC3E}">
        <p14:creationId xmlns:p14="http://schemas.microsoft.com/office/powerpoint/2010/main" val="424686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17386C-3F2E-4507-9BD0-DAC23D36E0A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5774" y="512466"/>
            <a:ext cx="11560452" cy="5575082"/>
          </a:xfrm>
          <a:prstGeom prst="rect">
            <a:avLst/>
          </a:prstGeom>
          <a:ln>
            <a:solidFill>
              <a:schemeClr val="tx1"/>
            </a:solidFill>
          </a:ln>
        </p:spPr>
      </p:pic>
      <p:sp>
        <p:nvSpPr>
          <p:cNvPr id="5" name="Oval 4">
            <a:extLst>
              <a:ext uri="{FF2B5EF4-FFF2-40B4-BE49-F238E27FC236}">
                <a16:creationId xmlns:a16="http://schemas.microsoft.com/office/drawing/2014/main" id="{8A320337-0FC9-4003-ACBB-EB8AC4B3C598}"/>
              </a:ext>
            </a:extLst>
          </p:cNvPr>
          <p:cNvSpPr/>
          <p:nvPr/>
        </p:nvSpPr>
        <p:spPr>
          <a:xfrm>
            <a:off x="186229" y="3643531"/>
            <a:ext cx="3039292" cy="627017"/>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251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381B-8713-416A-9C94-ABE6D5D8113A}"/>
              </a:ext>
            </a:extLst>
          </p:cNvPr>
          <p:cNvSpPr>
            <a:spLocks noGrp="1"/>
          </p:cNvSpPr>
          <p:nvPr>
            <p:ph type="title"/>
          </p:nvPr>
        </p:nvSpPr>
        <p:spPr>
          <a:xfrm>
            <a:off x="583476" y="0"/>
            <a:ext cx="10996076" cy="1143000"/>
          </a:xfrm>
        </p:spPr>
        <p:txBody>
          <a:bodyPr/>
          <a:lstStyle/>
          <a:p>
            <a:r>
              <a:rPr lang="en-US" dirty="0"/>
              <a:t>Delineate Watershed</a:t>
            </a:r>
          </a:p>
        </p:txBody>
      </p:sp>
      <p:pic>
        <p:nvPicPr>
          <p:cNvPr id="4" name="Content Placeholder 3">
            <a:extLst>
              <a:ext uri="{FF2B5EF4-FFF2-40B4-BE49-F238E27FC236}">
                <a16:creationId xmlns:a16="http://schemas.microsoft.com/office/drawing/2014/main" id="{EAA3207F-5E1E-4E97-9E3E-483197C6F4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2448" y="1045475"/>
            <a:ext cx="10667300" cy="5225141"/>
          </a:xfrm>
          <a:prstGeom prst="rect">
            <a:avLst/>
          </a:prstGeom>
          <a:ln>
            <a:solidFill>
              <a:schemeClr val="tx1"/>
            </a:solidFill>
          </a:ln>
        </p:spPr>
      </p:pic>
      <p:sp>
        <p:nvSpPr>
          <p:cNvPr id="5" name="Oval 4">
            <a:extLst>
              <a:ext uri="{FF2B5EF4-FFF2-40B4-BE49-F238E27FC236}">
                <a16:creationId xmlns:a16="http://schemas.microsoft.com/office/drawing/2014/main" id="{385ED641-44DD-42BD-8CCA-32B0D65D70BA}"/>
              </a:ext>
            </a:extLst>
          </p:cNvPr>
          <p:cNvSpPr/>
          <p:nvPr/>
        </p:nvSpPr>
        <p:spPr>
          <a:xfrm>
            <a:off x="583475" y="3444974"/>
            <a:ext cx="2629988" cy="855618"/>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1C94B1-91DB-4A49-896C-C7A6A0BE1738}"/>
              </a:ext>
            </a:extLst>
          </p:cNvPr>
          <p:cNvSpPr txBox="1"/>
          <p:nvPr/>
        </p:nvSpPr>
        <p:spPr>
          <a:xfrm>
            <a:off x="687977" y="4981528"/>
            <a:ext cx="2525486" cy="830997"/>
          </a:xfrm>
          <a:prstGeom prst="rect">
            <a:avLst/>
          </a:prstGeom>
          <a:solidFill>
            <a:srgbClr val="FFFF00"/>
          </a:solidFill>
          <a:ln>
            <a:solidFill>
              <a:schemeClr val="tx1"/>
            </a:solidFill>
          </a:ln>
        </p:spPr>
        <p:txBody>
          <a:bodyPr wrap="square" rtlCol="0">
            <a:spAutoFit/>
          </a:bodyPr>
          <a:lstStyle/>
          <a:p>
            <a:r>
              <a:rPr lang="en-US" sz="2400" dirty="0">
                <a:solidFill>
                  <a:schemeClr val="accent5"/>
                </a:solidFill>
                <a:latin typeface="Calibri" panose="020F0502020204030204" pitchFamily="34" charset="0"/>
                <a:cs typeface="Calibri" panose="020F0502020204030204" pitchFamily="34" charset="0"/>
              </a:rPr>
              <a:t>Click here to highlight streams.</a:t>
            </a:r>
          </a:p>
        </p:txBody>
      </p:sp>
      <p:pic>
        <p:nvPicPr>
          <p:cNvPr id="8" name="Picture 7">
            <a:extLst>
              <a:ext uri="{FF2B5EF4-FFF2-40B4-BE49-F238E27FC236}">
                <a16:creationId xmlns:a16="http://schemas.microsoft.com/office/drawing/2014/main" id="{0B94DAC8-B32A-4DD1-AB4C-F95E7E28D0A8}"/>
              </a:ext>
            </a:extLst>
          </p:cNvPr>
          <p:cNvPicPr>
            <a:picLocks noChangeAspect="1"/>
          </p:cNvPicPr>
          <p:nvPr/>
        </p:nvPicPr>
        <p:blipFill>
          <a:blip r:embed="rId4"/>
          <a:stretch>
            <a:fillRect/>
          </a:stretch>
        </p:blipFill>
        <p:spPr>
          <a:xfrm>
            <a:off x="3033432" y="5241051"/>
            <a:ext cx="1438781" cy="532563"/>
          </a:xfrm>
          <a:prstGeom prst="rect">
            <a:avLst/>
          </a:prstGeom>
        </p:spPr>
      </p:pic>
    </p:spTree>
    <p:extLst>
      <p:ext uri="{BB962C8B-B14F-4D97-AF65-F5344CB8AC3E}">
        <p14:creationId xmlns:p14="http://schemas.microsoft.com/office/powerpoint/2010/main" val="154690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2E7E-2FFC-4AFA-997C-254180913B56}"/>
              </a:ext>
            </a:extLst>
          </p:cNvPr>
          <p:cNvSpPr>
            <a:spLocks noGrp="1"/>
          </p:cNvSpPr>
          <p:nvPr>
            <p:ph type="title"/>
          </p:nvPr>
        </p:nvSpPr>
        <p:spPr>
          <a:xfrm>
            <a:off x="536918" y="0"/>
            <a:ext cx="10967103" cy="1143000"/>
          </a:xfrm>
        </p:spPr>
        <p:txBody>
          <a:bodyPr/>
          <a:lstStyle/>
          <a:p>
            <a:r>
              <a:rPr lang="en-US" dirty="0"/>
              <a:t>Click the most downstream point to delineate.</a:t>
            </a:r>
          </a:p>
        </p:txBody>
      </p:sp>
      <p:pic>
        <p:nvPicPr>
          <p:cNvPr id="4" name="Content Placeholder 3">
            <a:extLst>
              <a:ext uri="{FF2B5EF4-FFF2-40B4-BE49-F238E27FC236}">
                <a16:creationId xmlns:a16="http://schemas.microsoft.com/office/drawing/2014/main" id="{6D0406E3-23EB-459D-9DC5-5A5E871989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7979" y="1034980"/>
            <a:ext cx="10527126" cy="5161759"/>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EF58AEAE-B0CC-4652-A781-4519DD846116}"/>
              </a:ext>
            </a:extLst>
          </p:cNvPr>
          <p:cNvCxnSpPr>
            <a:cxnSpLocks/>
          </p:cNvCxnSpPr>
          <p:nvPr/>
        </p:nvCxnSpPr>
        <p:spPr>
          <a:xfrm>
            <a:off x="7606602" y="1718268"/>
            <a:ext cx="974690" cy="663191"/>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144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7D45E-9565-4BC7-9864-3C7E028E5C55}"/>
              </a:ext>
            </a:extLst>
          </p:cNvPr>
          <p:cNvSpPr>
            <a:spLocks noGrp="1"/>
          </p:cNvSpPr>
          <p:nvPr>
            <p:ph type="title"/>
          </p:nvPr>
        </p:nvSpPr>
        <p:spPr>
          <a:xfrm>
            <a:off x="487680" y="0"/>
            <a:ext cx="11091871" cy="932611"/>
          </a:xfrm>
        </p:spPr>
        <p:txBody>
          <a:bodyPr/>
          <a:lstStyle/>
          <a:p>
            <a:r>
              <a:rPr lang="en-US" dirty="0"/>
              <a:t>Stream Network Statistics for selected watershed</a:t>
            </a:r>
          </a:p>
        </p:txBody>
      </p:sp>
      <p:pic>
        <p:nvPicPr>
          <p:cNvPr id="4" name="Content Placeholder 3">
            <a:extLst>
              <a:ext uri="{FF2B5EF4-FFF2-40B4-BE49-F238E27FC236}">
                <a16:creationId xmlns:a16="http://schemas.microsoft.com/office/drawing/2014/main" id="{547035B5-BA50-45A3-96E3-7B4F2666FF7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2448" y="932611"/>
            <a:ext cx="10926664" cy="5354978"/>
          </a:xfrm>
          <a:prstGeom prst="rect">
            <a:avLst/>
          </a:prstGeom>
          <a:ln>
            <a:solidFill>
              <a:schemeClr val="tx1"/>
            </a:solidFill>
          </a:ln>
        </p:spPr>
      </p:pic>
      <p:sp>
        <p:nvSpPr>
          <p:cNvPr id="5" name="Rectangle 4">
            <a:extLst>
              <a:ext uri="{FF2B5EF4-FFF2-40B4-BE49-F238E27FC236}">
                <a16:creationId xmlns:a16="http://schemas.microsoft.com/office/drawing/2014/main" id="{28CD15A2-B104-4C38-9CDE-4519DF029461}"/>
              </a:ext>
            </a:extLst>
          </p:cNvPr>
          <p:cNvSpPr/>
          <p:nvPr/>
        </p:nvSpPr>
        <p:spPr>
          <a:xfrm>
            <a:off x="612448" y="1454331"/>
            <a:ext cx="2574889" cy="4127863"/>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12FEC24-F850-4192-8848-33EF3B767A5D}"/>
              </a:ext>
            </a:extLst>
          </p:cNvPr>
          <p:cNvSpPr/>
          <p:nvPr/>
        </p:nvSpPr>
        <p:spPr>
          <a:xfrm>
            <a:off x="2541987" y="1509598"/>
            <a:ext cx="422031" cy="211015"/>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3CA49FFE-BD0A-41F4-8ADF-2CA7730AED1F}"/>
              </a:ext>
            </a:extLst>
          </p:cNvPr>
          <p:cNvSpPr/>
          <p:nvPr/>
        </p:nvSpPr>
        <p:spPr>
          <a:xfrm>
            <a:off x="632667" y="821906"/>
            <a:ext cx="290663" cy="395111"/>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9EC6473A-32D7-493A-832E-4CB20E28437B}"/>
                  </a:ext>
                </a:extLst>
              </p14:cNvPr>
              <p14:cNvContentPartPr/>
              <p14:nvPr/>
            </p14:nvContentPartPr>
            <p14:xfrm>
              <a:off x="654324" y="4954111"/>
              <a:ext cx="1428840" cy="59040"/>
            </p14:xfrm>
          </p:contentPart>
        </mc:Choice>
        <mc:Fallback xmlns="">
          <p:pic>
            <p:nvPicPr>
              <p:cNvPr id="15" name="Ink 14">
                <a:extLst>
                  <a:ext uri="{FF2B5EF4-FFF2-40B4-BE49-F238E27FC236}">
                    <a16:creationId xmlns:a16="http://schemas.microsoft.com/office/drawing/2014/main" id="{9EC6473A-32D7-493A-832E-4CB20E28437B}"/>
                  </a:ext>
                </a:extLst>
              </p:cNvPr>
              <p:cNvPicPr/>
              <p:nvPr/>
            </p:nvPicPr>
            <p:blipFill>
              <a:blip r:embed="rId5"/>
              <a:stretch>
                <a:fillRect/>
              </a:stretch>
            </p:blipFill>
            <p:spPr>
              <a:xfrm>
                <a:off x="618684" y="4882471"/>
                <a:ext cx="150048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7FEA381A-7BC0-4FD0-896D-76B6E4DC8CEE}"/>
                  </a:ext>
                </a:extLst>
              </p14:cNvPr>
              <p14:cNvContentPartPr/>
              <p14:nvPr/>
            </p14:nvContentPartPr>
            <p14:xfrm>
              <a:off x="654324" y="5067871"/>
              <a:ext cx="1455120" cy="70560"/>
            </p14:xfrm>
          </p:contentPart>
        </mc:Choice>
        <mc:Fallback xmlns="">
          <p:pic>
            <p:nvPicPr>
              <p:cNvPr id="16" name="Ink 15">
                <a:extLst>
                  <a:ext uri="{FF2B5EF4-FFF2-40B4-BE49-F238E27FC236}">
                    <a16:creationId xmlns:a16="http://schemas.microsoft.com/office/drawing/2014/main" id="{7FEA381A-7BC0-4FD0-896D-76B6E4DC8CEE}"/>
                  </a:ext>
                </a:extLst>
              </p:cNvPr>
              <p:cNvPicPr/>
              <p:nvPr/>
            </p:nvPicPr>
            <p:blipFill>
              <a:blip r:embed="rId7"/>
              <a:stretch>
                <a:fillRect/>
              </a:stretch>
            </p:blipFill>
            <p:spPr>
              <a:xfrm>
                <a:off x="618684" y="4995871"/>
                <a:ext cx="1526760" cy="214200"/>
              </a:xfrm>
              <a:prstGeom prst="rect">
                <a:avLst/>
              </a:prstGeom>
            </p:spPr>
          </p:pic>
        </mc:Fallback>
      </mc:AlternateContent>
    </p:spTree>
    <p:extLst>
      <p:ext uri="{BB962C8B-B14F-4D97-AF65-F5344CB8AC3E}">
        <p14:creationId xmlns:p14="http://schemas.microsoft.com/office/powerpoint/2010/main" val="192330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8491BEB5-CB77-49E8-89E3-D0062DC4D6E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4608" y="894981"/>
            <a:ext cx="11004944" cy="5367425"/>
          </a:xfrm>
          <a:prstGeom prst="rect">
            <a:avLst/>
          </a:prstGeom>
          <a:ln>
            <a:solidFill>
              <a:schemeClr val="tx1"/>
            </a:solidFill>
          </a:ln>
        </p:spPr>
      </p:pic>
      <p:sp>
        <p:nvSpPr>
          <p:cNvPr id="2" name="Title 1">
            <a:extLst>
              <a:ext uri="{FF2B5EF4-FFF2-40B4-BE49-F238E27FC236}">
                <a16:creationId xmlns:a16="http://schemas.microsoft.com/office/drawing/2014/main" id="{4185BE89-269E-489D-9E72-A9F66583CE18}"/>
              </a:ext>
            </a:extLst>
          </p:cNvPr>
          <p:cNvSpPr>
            <a:spLocks noGrp="1"/>
          </p:cNvSpPr>
          <p:nvPr>
            <p:ph type="title"/>
          </p:nvPr>
        </p:nvSpPr>
        <p:spPr>
          <a:xfrm>
            <a:off x="418012" y="0"/>
            <a:ext cx="11161540" cy="991688"/>
          </a:xfrm>
        </p:spPr>
        <p:txBody>
          <a:bodyPr/>
          <a:lstStyle/>
          <a:p>
            <a:r>
              <a:rPr lang="en-US" dirty="0"/>
              <a:t>Land Cover Distribution (NLCD) for watershed</a:t>
            </a:r>
          </a:p>
        </p:txBody>
      </p:sp>
      <p:pic>
        <p:nvPicPr>
          <p:cNvPr id="5" name="Picture 4">
            <a:extLst>
              <a:ext uri="{FF2B5EF4-FFF2-40B4-BE49-F238E27FC236}">
                <a16:creationId xmlns:a16="http://schemas.microsoft.com/office/drawing/2014/main" id="{72E73382-69F9-4501-B954-B24B4FEFEB22}"/>
              </a:ext>
            </a:extLst>
          </p:cNvPr>
          <p:cNvPicPr>
            <a:picLocks noChangeAspect="1"/>
          </p:cNvPicPr>
          <p:nvPr/>
        </p:nvPicPr>
        <p:blipFill>
          <a:blip r:embed="rId4"/>
          <a:stretch>
            <a:fillRect/>
          </a:stretch>
        </p:blipFill>
        <p:spPr>
          <a:xfrm>
            <a:off x="574608" y="1371677"/>
            <a:ext cx="2664646" cy="4591342"/>
          </a:xfrm>
          <a:prstGeom prst="rect">
            <a:avLst/>
          </a:prstGeom>
        </p:spPr>
      </p:pic>
      <p:sp>
        <p:nvSpPr>
          <p:cNvPr id="9" name="Oval 8">
            <a:extLst>
              <a:ext uri="{FF2B5EF4-FFF2-40B4-BE49-F238E27FC236}">
                <a16:creationId xmlns:a16="http://schemas.microsoft.com/office/drawing/2014/main" id="{E448162D-46FA-46B2-BC9B-181B7BB0610C}"/>
              </a:ext>
            </a:extLst>
          </p:cNvPr>
          <p:cNvSpPr/>
          <p:nvPr/>
        </p:nvSpPr>
        <p:spPr>
          <a:xfrm>
            <a:off x="1889759" y="4094463"/>
            <a:ext cx="587830" cy="365760"/>
          </a:xfrm>
          <a:prstGeom prst="ellipse">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CB4EBE-DB23-43E8-96DF-D03A177DC6C4}"/>
              </a:ext>
            </a:extLst>
          </p:cNvPr>
          <p:cNvSpPr txBox="1"/>
          <p:nvPr/>
        </p:nvSpPr>
        <p:spPr>
          <a:xfrm>
            <a:off x="1149531" y="3745379"/>
            <a:ext cx="853440" cy="461665"/>
          </a:xfrm>
          <a:prstGeom prst="rect">
            <a:avLst/>
          </a:prstGeom>
          <a:noFill/>
        </p:spPr>
        <p:txBody>
          <a:bodyPr wrap="square" rtlCol="0">
            <a:spAutoFit/>
          </a:bodyPr>
          <a:lstStyle/>
          <a:p>
            <a:r>
              <a:rPr lang="en-US" sz="2400" b="1" dirty="0">
                <a:solidFill>
                  <a:srgbClr val="FFC000"/>
                </a:solidFill>
                <a:latin typeface="Calibri" panose="020F0502020204030204" pitchFamily="34" charset="0"/>
                <a:cs typeface="Calibri" panose="020F0502020204030204" pitchFamily="34" charset="0"/>
              </a:rPr>
              <a:t>Sort</a:t>
            </a:r>
          </a:p>
        </p:txBody>
      </p:sp>
      <p:cxnSp>
        <p:nvCxnSpPr>
          <p:cNvPr id="13" name="Straight Arrow Connector 12">
            <a:extLst>
              <a:ext uri="{FF2B5EF4-FFF2-40B4-BE49-F238E27FC236}">
                <a16:creationId xmlns:a16="http://schemas.microsoft.com/office/drawing/2014/main" id="{9285A5B5-F2F0-4B87-B7F8-847680C52D60}"/>
              </a:ext>
            </a:extLst>
          </p:cNvPr>
          <p:cNvCxnSpPr>
            <a:cxnSpLocks/>
          </p:cNvCxnSpPr>
          <p:nvPr/>
        </p:nvCxnSpPr>
        <p:spPr>
          <a:xfrm>
            <a:off x="1776548" y="4094463"/>
            <a:ext cx="113211" cy="87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49BAA14-0EE1-4F90-8A67-A4974A84EEDB}"/>
              </a:ext>
            </a:extLst>
          </p:cNvPr>
          <p:cNvPicPr>
            <a:picLocks noChangeAspect="1"/>
          </p:cNvPicPr>
          <p:nvPr/>
        </p:nvPicPr>
        <p:blipFill>
          <a:blip r:embed="rId5"/>
          <a:stretch>
            <a:fillRect/>
          </a:stretch>
        </p:blipFill>
        <p:spPr>
          <a:xfrm>
            <a:off x="3115461" y="5275385"/>
            <a:ext cx="1439122" cy="305416"/>
          </a:xfrm>
          <a:prstGeom prst="rect">
            <a:avLst/>
          </a:prstGeom>
        </p:spPr>
      </p:pic>
      <p:sp>
        <p:nvSpPr>
          <p:cNvPr id="3" name="Oval 2">
            <a:extLst>
              <a:ext uri="{FF2B5EF4-FFF2-40B4-BE49-F238E27FC236}">
                <a16:creationId xmlns:a16="http://schemas.microsoft.com/office/drawing/2014/main" id="{366B0B62-0524-463E-BF78-F1CC545C5EEC}"/>
              </a:ext>
            </a:extLst>
          </p:cNvPr>
          <p:cNvSpPr/>
          <p:nvPr/>
        </p:nvSpPr>
        <p:spPr>
          <a:xfrm>
            <a:off x="867309" y="1687628"/>
            <a:ext cx="314153" cy="182047"/>
          </a:xfrm>
          <a:prstGeom prst="ellipse">
            <a:avLst/>
          </a:prstGeom>
          <a:noFill/>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42F9D976-B521-4628-AD34-7A1BB29FD0FC}"/>
              </a:ext>
            </a:extLst>
          </p:cNvPr>
          <p:cNvSpPr/>
          <p:nvPr/>
        </p:nvSpPr>
        <p:spPr>
          <a:xfrm>
            <a:off x="2971886" y="3344823"/>
            <a:ext cx="534736" cy="282223"/>
          </a:xfrm>
          <a:prstGeom prst="leftArrow">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985884"/>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2055</Words>
  <Application>Microsoft Office PowerPoint</Application>
  <PresentationFormat>Widescreen</PresentationFormat>
  <Paragraphs>189</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 hosted by Stroud Water Resource Center</vt:lpstr>
      <vt:lpstr>wikiwatershed.org</vt:lpstr>
      <vt:lpstr>Step 1: Enter location info into search box.</vt:lpstr>
      <vt:lpstr>PowerPoint Presentation</vt:lpstr>
      <vt:lpstr>Delineate Watershed</vt:lpstr>
      <vt:lpstr>Click the most downstream point to delineate.</vt:lpstr>
      <vt:lpstr>Stream Network Statistics for selected watershed</vt:lpstr>
      <vt:lpstr>Land Cover Distribution (NLCD) for watershed</vt:lpstr>
      <vt:lpstr>Hydrologic Soil Group Distribution for watershed</vt:lpstr>
      <vt:lpstr>Terrain Statistics for Watershed</vt:lpstr>
      <vt:lpstr>Climate in Watershed</vt:lpstr>
      <vt:lpstr>Point Sources in the watershed</vt:lpstr>
      <vt:lpstr>Farm Animals in the Watershed</vt:lpstr>
      <vt:lpstr>Protected Lands in the Watershed</vt:lpstr>
      <vt:lpstr>Water Quality currently for Delaware River Basin only.</vt:lpstr>
      <vt:lpstr>Other Available Area Boundaries</vt:lpstr>
      <vt:lpstr>Select Boundary – HUC Watersheds</vt:lpstr>
      <vt:lpstr>HUC 12 Example</vt:lpstr>
      <vt:lpstr>Basemap Options</vt:lpstr>
      <vt:lpstr>Runoff Simulation</vt:lpstr>
      <vt:lpstr>Runoff Loads of TSS, TN and TP</vt:lpstr>
      <vt:lpstr>WikiWatershed – Download, Save, and Share</vt:lpstr>
      <vt:lpstr>Model My Watershed – Runoff Simulation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Steven Evans</cp:lastModifiedBy>
  <cp:revision>55</cp:revision>
  <dcterms:created xsi:type="dcterms:W3CDTF">2020-03-12T14:57:47Z</dcterms:created>
  <dcterms:modified xsi:type="dcterms:W3CDTF">2020-05-26T17:09:18Z</dcterms:modified>
</cp:coreProperties>
</file>