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436" r:id="rId5"/>
    <p:sldId id="442" r:id="rId6"/>
    <p:sldId id="465" r:id="rId7"/>
    <p:sldId id="957" r:id="rId8"/>
    <p:sldId id="962" r:id="rId9"/>
    <p:sldId id="958" r:id="rId10"/>
    <p:sldId id="964" r:id="rId11"/>
    <p:sldId id="961" r:id="rId12"/>
    <p:sldId id="959" r:id="rId13"/>
    <p:sldId id="468" r:id="rId14"/>
    <p:sldId id="912" r:id="rId15"/>
    <p:sldId id="960" r:id="rId16"/>
    <p:sldId id="965" r:id="rId17"/>
    <p:sldId id="968" r:id="rId18"/>
    <p:sldId id="971" r:id="rId19"/>
    <p:sldId id="967" r:id="rId20"/>
    <p:sldId id="434" r:id="rId21"/>
    <p:sldId id="972" r:id="rId22"/>
    <p:sldId id="963" r:id="rId23"/>
    <p:sldId id="385" r:id="rId24"/>
    <p:sldId id="970" r:id="rId25"/>
    <p:sldId id="973" r:id="rId26"/>
    <p:sldId id="978" r:id="rId27"/>
    <p:sldId id="977" r:id="rId28"/>
    <p:sldId id="974" r:id="rId29"/>
    <p:sldId id="976" r:id="rId30"/>
    <p:sldId id="975" r:id="rId31"/>
    <p:sldId id="969" r:id="rId32"/>
    <p:sldId id="979" r:id="rId33"/>
    <p:sldId id="980" r:id="rId34"/>
    <p:sldId id="982" r:id="rId35"/>
    <p:sldId id="981" r:id="rId36"/>
    <p:sldId id="98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CD8"/>
    <a:srgbClr val="92D050"/>
    <a:srgbClr val="00B050"/>
    <a:srgbClr val="FFFF99"/>
    <a:srgbClr val="A3975D"/>
    <a:srgbClr val="756D43"/>
    <a:srgbClr val="008000"/>
    <a:srgbClr val="669900"/>
    <a:srgbClr val="009999"/>
    <a:srgbClr val="FD50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FE9AF-4749-4EB9-AECF-693A6A14DEC8}" v="126" dt="2019-09-20T19:01:57.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6" autoAdjust="0"/>
    <p:restoredTop sz="68627" autoAdjust="0"/>
  </p:normalViewPr>
  <p:slideViewPr>
    <p:cSldViewPr snapToGrid="0" snapToObjects="1">
      <p:cViewPr varScale="1">
        <p:scale>
          <a:sx n="69" d="100"/>
          <a:sy n="69" d="100"/>
        </p:scale>
        <p:origin x="1188" y="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Steven" userId="c2c2c70a-742f-4fcc-a7a1-011d1752e414" providerId="ADAL" clId="{B43FE9AF-4749-4EB9-AECF-693A6A14DEC8}"/>
    <pc:docChg chg="undo custSel addSld delSld modSld sldOrd">
      <pc:chgData name="Evans, Steven" userId="c2c2c70a-742f-4fcc-a7a1-011d1752e414" providerId="ADAL" clId="{B43FE9AF-4749-4EB9-AECF-693A6A14DEC8}" dt="2019-09-20T19:02:16.248" v="688" actId="2696"/>
      <pc:docMkLst>
        <pc:docMk/>
      </pc:docMkLst>
      <pc:sldChg chg="del">
        <pc:chgData name="Evans, Steven" userId="c2c2c70a-742f-4fcc-a7a1-011d1752e414" providerId="ADAL" clId="{B43FE9AF-4749-4EB9-AECF-693A6A14DEC8}" dt="2019-09-20T19:02:16.248" v="688" actId="2696"/>
        <pc:sldMkLst>
          <pc:docMk/>
          <pc:sldMk cId="0" sldId="285"/>
        </pc:sldMkLst>
      </pc:sldChg>
      <pc:sldChg chg="modSp ord">
        <pc:chgData name="Evans, Steven" userId="c2c2c70a-742f-4fcc-a7a1-011d1752e414" providerId="ADAL" clId="{B43FE9AF-4749-4EB9-AECF-693A6A14DEC8}" dt="2019-09-20T19:01:57.787" v="687"/>
        <pc:sldMkLst>
          <pc:docMk/>
          <pc:sldMk cId="3328995302" sldId="286"/>
        </pc:sldMkLst>
        <pc:picChg chg="mod">
          <ac:chgData name="Evans, Steven" userId="c2c2c70a-742f-4fcc-a7a1-011d1752e414" providerId="ADAL" clId="{B43FE9AF-4749-4EB9-AECF-693A6A14DEC8}" dt="2019-09-20T19:01:41.705" v="686" actId="1076"/>
          <ac:picMkLst>
            <pc:docMk/>
            <pc:sldMk cId="3328995302" sldId="286"/>
            <ac:picMk id="5122" creationId="{7DB4D4DE-ACE9-4989-AA02-FFFD4C39CBFF}"/>
          </ac:picMkLst>
        </pc:picChg>
      </pc:sldChg>
      <pc:sldChg chg="ord">
        <pc:chgData name="Evans, Steven" userId="c2c2c70a-742f-4fcc-a7a1-011d1752e414" providerId="ADAL" clId="{B43FE9AF-4749-4EB9-AECF-693A6A14DEC8}" dt="2019-09-20T19:00:00.889" v="671"/>
        <pc:sldMkLst>
          <pc:docMk/>
          <pc:sldMk cId="3673307448" sldId="468"/>
        </pc:sldMkLst>
      </pc:sldChg>
      <pc:sldChg chg="addSp delSp modSp">
        <pc:chgData name="Evans, Steven" userId="c2c2c70a-742f-4fcc-a7a1-011d1752e414" providerId="ADAL" clId="{B43FE9AF-4749-4EB9-AECF-693A6A14DEC8}" dt="2019-09-20T18:53:59.895" v="665" actId="1076"/>
        <pc:sldMkLst>
          <pc:docMk/>
          <pc:sldMk cId="198082227" sldId="958"/>
        </pc:sldMkLst>
        <pc:spChg chg="add del">
          <ac:chgData name="Evans, Steven" userId="c2c2c70a-742f-4fcc-a7a1-011d1752e414" providerId="ADAL" clId="{B43FE9AF-4749-4EB9-AECF-693A6A14DEC8}" dt="2019-09-20T18:37:23.016" v="588" actId="478"/>
          <ac:spMkLst>
            <pc:docMk/>
            <pc:sldMk cId="198082227" sldId="958"/>
            <ac:spMk id="4" creationId="{D79851C0-8306-4DCC-9BF0-3C748E592361}"/>
          </ac:spMkLst>
        </pc:spChg>
        <pc:spChg chg="add mod">
          <ac:chgData name="Evans, Steven" userId="c2c2c70a-742f-4fcc-a7a1-011d1752e414" providerId="ADAL" clId="{B43FE9AF-4749-4EB9-AECF-693A6A14DEC8}" dt="2019-09-20T18:35:10.428" v="575" actId="164"/>
          <ac:spMkLst>
            <pc:docMk/>
            <pc:sldMk cId="198082227" sldId="958"/>
            <ac:spMk id="5" creationId="{A3D11980-4599-4811-ABA0-7FF89CA4BC0C}"/>
          </ac:spMkLst>
        </pc:spChg>
        <pc:spChg chg="add mod">
          <ac:chgData name="Evans, Steven" userId="c2c2c70a-742f-4fcc-a7a1-011d1752e414" providerId="ADAL" clId="{B43FE9AF-4749-4EB9-AECF-693A6A14DEC8}" dt="2019-09-20T18:35:19.517" v="576" actId="164"/>
          <ac:spMkLst>
            <pc:docMk/>
            <pc:sldMk cId="198082227" sldId="958"/>
            <ac:spMk id="7" creationId="{C339548F-D6C2-43A5-8976-4E990B5DC4B0}"/>
          </ac:spMkLst>
        </pc:spChg>
        <pc:spChg chg="add mod">
          <ac:chgData name="Evans, Steven" userId="c2c2c70a-742f-4fcc-a7a1-011d1752e414" providerId="ADAL" clId="{B43FE9AF-4749-4EB9-AECF-693A6A14DEC8}" dt="2019-09-20T18:35:23.700" v="577" actId="164"/>
          <ac:spMkLst>
            <pc:docMk/>
            <pc:sldMk cId="198082227" sldId="958"/>
            <ac:spMk id="8" creationId="{89A3FA68-52EF-4739-B5C4-1DAF9624DF09}"/>
          </ac:spMkLst>
        </pc:spChg>
        <pc:grpChg chg="add del mod">
          <ac:chgData name="Evans, Steven" userId="c2c2c70a-742f-4fcc-a7a1-011d1752e414" providerId="ADAL" clId="{B43FE9AF-4749-4EB9-AECF-693A6A14DEC8}" dt="2019-09-20T18:36:36.361" v="587" actId="478"/>
          <ac:grpSpMkLst>
            <pc:docMk/>
            <pc:sldMk cId="198082227" sldId="958"/>
            <ac:grpSpMk id="11" creationId="{8A8854AF-F74F-4737-AB38-5C33E16DEC73}"/>
          </ac:grpSpMkLst>
        </pc:grpChg>
        <pc:grpChg chg="add del mod">
          <ac:chgData name="Evans, Steven" userId="c2c2c70a-742f-4fcc-a7a1-011d1752e414" providerId="ADAL" clId="{B43FE9AF-4749-4EB9-AECF-693A6A14DEC8}" dt="2019-09-20T18:36:36.361" v="587" actId="478"/>
          <ac:grpSpMkLst>
            <pc:docMk/>
            <pc:sldMk cId="198082227" sldId="958"/>
            <ac:grpSpMk id="13" creationId="{1D4A9865-9C4A-4B7C-989C-AEA5C410D2E5}"/>
          </ac:grpSpMkLst>
        </pc:grpChg>
        <pc:grpChg chg="add del mod">
          <ac:chgData name="Evans, Steven" userId="c2c2c70a-742f-4fcc-a7a1-011d1752e414" providerId="ADAL" clId="{B43FE9AF-4749-4EB9-AECF-693A6A14DEC8}" dt="2019-09-20T18:36:36.361" v="587" actId="478"/>
          <ac:grpSpMkLst>
            <pc:docMk/>
            <pc:sldMk cId="198082227" sldId="958"/>
            <ac:grpSpMk id="14" creationId="{D324C49C-B4A2-48F9-91EB-114ADC6811B3}"/>
          </ac:grpSpMkLst>
        </pc:grpChg>
        <pc:picChg chg="add del mod">
          <ac:chgData name="Evans, Steven" userId="c2c2c70a-742f-4fcc-a7a1-011d1752e414" providerId="ADAL" clId="{B43FE9AF-4749-4EB9-AECF-693A6A14DEC8}" dt="2019-09-20T18:36:36.361" v="587" actId="478"/>
          <ac:picMkLst>
            <pc:docMk/>
            <pc:sldMk cId="198082227" sldId="958"/>
            <ac:picMk id="3" creationId="{644AFFA3-66CB-48DD-82BC-F304A24868CF}"/>
          </ac:picMkLst>
        </pc:picChg>
        <pc:picChg chg="add del mod">
          <ac:chgData name="Evans, Steven" userId="c2c2c70a-742f-4fcc-a7a1-011d1752e414" providerId="ADAL" clId="{B43FE9AF-4749-4EB9-AECF-693A6A14DEC8}" dt="2019-09-20T18:36:36.361" v="587" actId="478"/>
          <ac:picMkLst>
            <pc:docMk/>
            <pc:sldMk cId="198082227" sldId="958"/>
            <ac:picMk id="10" creationId="{BD18E61B-BB3A-4AE4-8BC7-529EF04FD348}"/>
          </ac:picMkLst>
        </pc:picChg>
        <pc:picChg chg="add mod ord modCrop">
          <ac:chgData name="Evans, Steven" userId="c2c2c70a-742f-4fcc-a7a1-011d1752e414" providerId="ADAL" clId="{B43FE9AF-4749-4EB9-AECF-693A6A14DEC8}" dt="2019-09-20T18:53:46.063" v="663" actId="1076"/>
          <ac:picMkLst>
            <pc:docMk/>
            <pc:sldMk cId="198082227" sldId="958"/>
            <ac:picMk id="15" creationId="{F9271E61-D4C8-45C3-9F89-DA080CFC0CA0}"/>
          </ac:picMkLst>
        </pc:picChg>
        <pc:picChg chg="add del">
          <ac:chgData name="Evans, Steven" userId="c2c2c70a-742f-4fcc-a7a1-011d1752e414" providerId="ADAL" clId="{B43FE9AF-4749-4EB9-AECF-693A6A14DEC8}" dt="2019-09-20T18:49:34.254" v="631" actId="478"/>
          <ac:picMkLst>
            <pc:docMk/>
            <pc:sldMk cId="198082227" sldId="958"/>
            <ac:picMk id="16" creationId="{C4C94266-0B68-448C-A7BE-B2B380B99A9B}"/>
          </ac:picMkLst>
        </pc:picChg>
        <pc:picChg chg="add del mod">
          <ac:chgData name="Evans, Steven" userId="c2c2c70a-742f-4fcc-a7a1-011d1752e414" providerId="ADAL" clId="{B43FE9AF-4749-4EB9-AECF-693A6A14DEC8}" dt="2019-09-20T18:30:36.330" v="548" actId="478"/>
          <ac:picMkLst>
            <pc:docMk/>
            <pc:sldMk cId="198082227" sldId="958"/>
            <ac:picMk id="1026" creationId="{07E15314-C498-4AC2-A694-58FFB616D458}"/>
          </ac:picMkLst>
        </pc:picChg>
        <pc:picChg chg="add del">
          <ac:chgData name="Evans, Steven" userId="c2c2c70a-742f-4fcc-a7a1-011d1752e414" providerId="ADAL" clId="{B43FE9AF-4749-4EB9-AECF-693A6A14DEC8}" dt="2019-09-20T18:27:14.989" v="540" actId="478"/>
          <ac:picMkLst>
            <pc:docMk/>
            <pc:sldMk cId="198082227" sldId="958"/>
            <ac:picMk id="1028" creationId="{C5E65B21-843F-4F8C-BD82-BECA339402D5}"/>
          </ac:picMkLst>
        </pc:picChg>
        <pc:picChg chg="add mod">
          <ac:chgData name="Evans, Steven" userId="c2c2c70a-742f-4fcc-a7a1-011d1752e414" providerId="ADAL" clId="{B43FE9AF-4749-4EB9-AECF-693A6A14DEC8}" dt="2019-09-20T18:35:19.517" v="576" actId="164"/>
          <ac:picMkLst>
            <pc:docMk/>
            <pc:sldMk cId="198082227" sldId="958"/>
            <ac:picMk id="1030" creationId="{7478D13B-4638-4040-8C7A-95B620A6CA5A}"/>
          </ac:picMkLst>
        </pc:picChg>
        <pc:picChg chg="add mod">
          <ac:chgData name="Evans, Steven" userId="c2c2c70a-742f-4fcc-a7a1-011d1752e414" providerId="ADAL" clId="{B43FE9AF-4749-4EB9-AECF-693A6A14DEC8}" dt="2019-09-20T18:35:23.700" v="577" actId="164"/>
          <ac:picMkLst>
            <pc:docMk/>
            <pc:sldMk cId="198082227" sldId="958"/>
            <ac:picMk id="1032" creationId="{431CDD58-D0CE-4BFB-B5C8-1F2E04F20C97}"/>
          </ac:picMkLst>
        </pc:picChg>
        <pc:picChg chg="add mod">
          <ac:chgData name="Evans, Steven" userId="c2c2c70a-742f-4fcc-a7a1-011d1752e414" providerId="ADAL" clId="{B43FE9AF-4749-4EB9-AECF-693A6A14DEC8}" dt="2019-09-20T18:35:10.428" v="575" actId="164"/>
          <ac:picMkLst>
            <pc:docMk/>
            <pc:sldMk cId="198082227" sldId="958"/>
            <ac:picMk id="1034" creationId="{51C6E886-B221-40E3-8858-DF1D8337CC50}"/>
          </ac:picMkLst>
        </pc:picChg>
        <pc:picChg chg="add del">
          <ac:chgData name="Evans, Steven" userId="c2c2c70a-742f-4fcc-a7a1-011d1752e414" providerId="ADAL" clId="{B43FE9AF-4749-4EB9-AECF-693A6A14DEC8}" dt="2019-09-20T18:37:26.552" v="590" actId="478"/>
          <ac:picMkLst>
            <pc:docMk/>
            <pc:sldMk cId="198082227" sldId="958"/>
            <ac:picMk id="1036" creationId="{BDF2A43D-3FC3-4D0B-94D7-D0F73D945E9E}"/>
          </ac:picMkLst>
        </pc:picChg>
        <pc:picChg chg="add mod">
          <ac:chgData name="Evans, Steven" userId="c2c2c70a-742f-4fcc-a7a1-011d1752e414" providerId="ADAL" clId="{B43FE9AF-4749-4EB9-AECF-693A6A14DEC8}" dt="2019-09-20T18:53:32.592" v="659" actId="1076"/>
          <ac:picMkLst>
            <pc:docMk/>
            <pc:sldMk cId="198082227" sldId="958"/>
            <ac:picMk id="1038" creationId="{199F91FD-7BB2-49F4-9FA5-61EDB289C71B}"/>
          </ac:picMkLst>
        </pc:picChg>
        <pc:picChg chg="add del mod">
          <ac:chgData name="Evans, Steven" userId="c2c2c70a-742f-4fcc-a7a1-011d1752e414" providerId="ADAL" clId="{B43FE9AF-4749-4EB9-AECF-693A6A14DEC8}" dt="2019-09-20T18:45:35.755" v="599" actId="478"/>
          <ac:picMkLst>
            <pc:docMk/>
            <pc:sldMk cId="198082227" sldId="958"/>
            <ac:picMk id="1040" creationId="{F2A59449-48E6-49D3-81D3-513AEB9BB1E2}"/>
          </ac:picMkLst>
        </pc:picChg>
        <pc:picChg chg="add mod">
          <ac:chgData name="Evans, Steven" userId="c2c2c70a-742f-4fcc-a7a1-011d1752e414" providerId="ADAL" clId="{B43FE9AF-4749-4EB9-AECF-693A6A14DEC8}" dt="2019-09-20T18:53:52.695" v="664" actId="1076"/>
          <ac:picMkLst>
            <pc:docMk/>
            <pc:sldMk cId="198082227" sldId="958"/>
            <ac:picMk id="1042" creationId="{4A08CBBA-40DF-48B2-AF48-4681CF94348D}"/>
          </ac:picMkLst>
        </pc:picChg>
        <pc:picChg chg="add mod">
          <ac:chgData name="Evans, Steven" userId="c2c2c70a-742f-4fcc-a7a1-011d1752e414" providerId="ADAL" clId="{B43FE9AF-4749-4EB9-AECF-693A6A14DEC8}" dt="2019-09-20T18:53:59.895" v="665" actId="1076"/>
          <ac:picMkLst>
            <pc:docMk/>
            <pc:sldMk cId="198082227" sldId="958"/>
            <ac:picMk id="1044" creationId="{0D96BBC0-0388-4E0F-BE83-B35A12F3D5F0}"/>
          </ac:picMkLst>
        </pc:picChg>
        <pc:picChg chg="add mod">
          <ac:chgData name="Evans, Steven" userId="c2c2c70a-742f-4fcc-a7a1-011d1752e414" providerId="ADAL" clId="{B43FE9AF-4749-4EB9-AECF-693A6A14DEC8}" dt="2019-09-20T18:53:29.967" v="658" actId="14100"/>
          <ac:picMkLst>
            <pc:docMk/>
            <pc:sldMk cId="198082227" sldId="958"/>
            <ac:picMk id="1046" creationId="{1327C9BA-D24C-486A-9A82-81C0E218387A}"/>
          </ac:picMkLst>
        </pc:picChg>
      </pc:sldChg>
      <pc:sldChg chg="modSp ord">
        <pc:chgData name="Evans, Steven" userId="c2c2c70a-742f-4fcc-a7a1-011d1752e414" providerId="ADAL" clId="{B43FE9AF-4749-4EB9-AECF-693A6A14DEC8}" dt="2019-09-20T19:00:00.889" v="671"/>
        <pc:sldMkLst>
          <pc:docMk/>
          <pc:sldMk cId="3814518663" sldId="959"/>
        </pc:sldMkLst>
        <pc:spChg chg="mod">
          <ac:chgData name="Evans, Steven" userId="c2c2c70a-742f-4fcc-a7a1-011d1752e414" providerId="ADAL" clId="{B43FE9AF-4749-4EB9-AECF-693A6A14DEC8}" dt="2019-09-20T18:59:51.393" v="670" actId="20577"/>
          <ac:spMkLst>
            <pc:docMk/>
            <pc:sldMk cId="3814518663" sldId="959"/>
            <ac:spMk id="4" creationId="{00000000-0000-0000-0000-000000000000}"/>
          </ac:spMkLst>
        </pc:spChg>
      </pc:sldChg>
      <pc:sldChg chg="addSp delSp modSp">
        <pc:chgData name="Evans, Steven" userId="c2c2c70a-742f-4fcc-a7a1-011d1752e414" providerId="ADAL" clId="{B43FE9AF-4749-4EB9-AECF-693A6A14DEC8}" dt="2019-09-20T19:01:09.458" v="682" actId="20577"/>
        <pc:sldMkLst>
          <pc:docMk/>
          <pc:sldMk cId="513774448" sldId="960"/>
        </pc:sldMkLst>
        <pc:spChg chg="del">
          <ac:chgData name="Evans, Steven" userId="c2c2c70a-742f-4fcc-a7a1-011d1752e414" providerId="ADAL" clId="{B43FE9AF-4749-4EB9-AECF-693A6A14DEC8}" dt="2019-09-20T18:09:14.139" v="529" actId="478"/>
          <ac:spMkLst>
            <pc:docMk/>
            <pc:sldMk cId="513774448" sldId="960"/>
            <ac:spMk id="8" creationId="{516D3CA4-8E67-4E28-88CE-543EFAC51612}"/>
          </ac:spMkLst>
        </pc:spChg>
        <pc:spChg chg="mod">
          <ac:chgData name="Evans, Steven" userId="c2c2c70a-742f-4fcc-a7a1-011d1752e414" providerId="ADAL" clId="{B43FE9AF-4749-4EB9-AECF-693A6A14DEC8}" dt="2019-09-20T19:01:09.458" v="682" actId="20577"/>
          <ac:spMkLst>
            <pc:docMk/>
            <pc:sldMk cId="513774448" sldId="960"/>
            <ac:spMk id="11" creationId="{F307CE4C-AEED-43F9-833E-A8B3619F8F19}"/>
          </ac:spMkLst>
        </pc:spChg>
        <pc:spChg chg="del">
          <ac:chgData name="Evans, Steven" userId="c2c2c70a-742f-4fcc-a7a1-011d1752e414" providerId="ADAL" clId="{B43FE9AF-4749-4EB9-AECF-693A6A14DEC8}" dt="2019-09-20T18:09:14.139" v="529" actId="478"/>
          <ac:spMkLst>
            <pc:docMk/>
            <pc:sldMk cId="513774448" sldId="960"/>
            <ac:spMk id="13" creationId="{35E25A25-EB03-4025-85C8-40B5B742A69C}"/>
          </ac:spMkLst>
        </pc:spChg>
        <pc:spChg chg="del">
          <ac:chgData name="Evans, Steven" userId="c2c2c70a-742f-4fcc-a7a1-011d1752e414" providerId="ADAL" clId="{B43FE9AF-4749-4EB9-AECF-693A6A14DEC8}" dt="2019-09-20T18:08:22.586" v="506" actId="478"/>
          <ac:spMkLst>
            <pc:docMk/>
            <pc:sldMk cId="513774448" sldId="960"/>
            <ac:spMk id="18" creationId="{D549812C-6E21-4894-9C8B-4224FE8BA186}"/>
          </ac:spMkLst>
        </pc:spChg>
        <pc:spChg chg="del">
          <ac:chgData name="Evans, Steven" userId="c2c2c70a-742f-4fcc-a7a1-011d1752e414" providerId="ADAL" clId="{B43FE9AF-4749-4EB9-AECF-693A6A14DEC8}" dt="2019-09-20T18:08:22.586" v="506" actId="478"/>
          <ac:spMkLst>
            <pc:docMk/>
            <pc:sldMk cId="513774448" sldId="960"/>
            <ac:spMk id="20" creationId="{2FDA42C7-7D87-4DDF-996C-2BF32049AE82}"/>
          </ac:spMkLst>
        </pc:spChg>
        <pc:spChg chg="del">
          <ac:chgData name="Evans, Steven" userId="c2c2c70a-742f-4fcc-a7a1-011d1752e414" providerId="ADAL" clId="{B43FE9AF-4749-4EB9-AECF-693A6A14DEC8}" dt="2019-09-20T18:09:15.963" v="531" actId="478"/>
          <ac:spMkLst>
            <pc:docMk/>
            <pc:sldMk cId="513774448" sldId="960"/>
            <ac:spMk id="21" creationId="{2AC408B1-62A8-4883-9FEF-9F4645198AB2}"/>
          </ac:spMkLst>
        </pc:spChg>
        <pc:spChg chg="del">
          <ac:chgData name="Evans, Steven" userId="c2c2c70a-742f-4fcc-a7a1-011d1752e414" providerId="ADAL" clId="{B43FE9AF-4749-4EB9-AECF-693A6A14DEC8}" dt="2019-09-20T18:09:15.227" v="530" actId="478"/>
          <ac:spMkLst>
            <pc:docMk/>
            <pc:sldMk cId="513774448" sldId="960"/>
            <ac:spMk id="24" creationId="{7AAB95B7-0127-4B18-87C2-34AF3B8C2C82}"/>
          </ac:spMkLst>
        </pc:spChg>
        <pc:spChg chg="del">
          <ac:chgData name="Evans, Steven" userId="c2c2c70a-742f-4fcc-a7a1-011d1752e414" providerId="ADAL" clId="{B43FE9AF-4749-4EB9-AECF-693A6A14DEC8}" dt="2019-09-20T18:09:14.139" v="529" actId="478"/>
          <ac:spMkLst>
            <pc:docMk/>
            <pc:sldMk cId="513774448" sldId="960"/>
            <ac:spMk id="25" creationId="{C39E1826-1693-4706-B295-E0A06E74EE3A}"/>
          </ac:spMkLst>
        </pc:spChg>
        <pc:spChg chg="del">
          <ac:chgData name="Evans, Steven" userId="c2c2c70a-742f-4fcc-a7a1-011d1752e414" providerId="ADAL" clId="{B43FE9AF-4749-4EB9-AECF-693A6A14DEC8}" dt="2019-09-20T18:09:14.139" v="529" actId="478"/>
          <ac:spMkLst>
            <pc:docMk/>
            <pc:sldMk cId="513774448" sldId="960"/>
            <ac:spMk id="26" creationId="{E447BD2B-07A1-4400-8784-20392F583AE0}"/>
          </ac:spMkLst>
        </pc:spChg>
        <pc:spChg chg="del">
          <ac:chgData name="Evans, Steven" userId="c2c2c70a-742f-4fcc-a7a1-011d1752e414" providerId="ADAL" clId="{B43FE9AF-4749-4EB9-AECF-693A6A14DEC8}" dt="2019-09-20T18:09:14.139" v="529" actId="478"/>
          <ac:spMkLst>
            <pc:docMk/>
            <pc:sldMk cId="513774448" sldId="960"/>
            <ac:spMk id="27" creationId="{26AE5445-93E3-4542-A61C-3B2DBE4C2026}"/>
          </ac:spMkLst>
        </pc:spChg>
        <pc:spChg chg="del">
          <ac:chgData name="Evans, Steven" userId="c2c2c70a-742f-4fcc-a7a1-011d1752e414" providerId="ADAL" clId="{B43FE9AF-4749-4EB9-AECF-693A6A14DEC8}" dt="2019-09-20T18:09:14.139" v="529" actId="478"/>
          <ac:spMkLst>
            <pc:docMk/>
            <pc:sldMk cId="513774448" sldId="960"/>
            <ac:spMk id="28" creationId="{A314AD54-D825-48C6-8CF8-98D341D3D1B6}"/>
          </ac:spMkLst>
        </pc:spChg>
        <pc:spChg chg="del">
          <ac:chgData name="Evans, Steven" userId="c2c2c70a-742f-4fcc-a7a1-011d1752e414" providerId="ADAL" clId="{B43FE9AF-4749-4EB9-AECF-693A6A14DEC8}" dt="2019-09-20T18:08:22.586" v="506" actId="478"/>
          <ac:spMkLst>
            <pc:docMk/>
            <pc:sldMk cId="513774448" sldId="960"/>
            <ac:spMk id="29" creationId="{6CDFEA88-7271-4F5B-A35E-BCA91E0A77E9}"/>
          </ac:spMkLst>
        </pc:spChg>
        <pc:spChg chg="add">
          <ac:chgData name="Evans, Steven" userId="c2c2c70a-742f-4fcc-a7a1-011d1752e414" providerId="ADAL" clId="{B43FE9AF-4749-4EB9-AECF-693A6A14DEC8}" dt="2019-09-20T18:09:17.117" v="532"/>
          <ac:spMkLst>
            <pc:docMk/>
            <pc:sldMk cId="513774448" sldId="960"/>
            <ac:spMk id="30" creationId="{0A0CD306-A5EF-4926-8789-368960ED2C2B}"/>
          </ac:spMkLst>
        </pc:spChg>
        <pc:spChg chg="del">
          <ac:chgData name="Evans, Steven" userId="c2c2c70a-742f-4fcc-a7a1-011d1752e414" providerId="ADAL" clId="{B43FE9AF-4749-4EB9-AECF-693A6A14DEC8}" dt="2019-09-20T18:09:14.139" v="529" actId="478"/>
          <ac:spMkLst>
            <pc:docMk/>
            <pc:sldMk cId="513774448" sldId="960"/>
            <ac:spMk id="31" creationId="{ABDC91DA-5E19-4EAA-88B1-EAE15BD050D0}"/>
          </ac:spMkLst>
        </pc:spChg>
        <pc:spChg chg="del">
          <ac:chgData name="Evans, Steven" userId="c2c2c70a-742f-4fcc-a7a1-011d1752e414" providerId="ADAL" clId="{B43FE9AF-4749-4EB9-AECF-693A6A14DEC8}" dt="2019-09-20T18:08:22.586" v="506" actId="478"/>
          <ac:spMkLst>
            <pc:docMk/>
            <pc:sldMk cId="513774448" sldId="960"/>
            <ac:spMk id="32" creationId="{BD1CEEA9-01E1-499C-AC4C-1815B70FDA56}"/>
          </ac:spMkLst>
        </pc:spChg>
        <pc:spChg chg="del">
          <ac:chgData name="Evans, Steven" userId="c2c2c70a-742f-4fcc-a7a1-011d1752e414" providerId="ADAL" clId="{B43FE9AF-4749-4EB9-AECF-693A6A14DEC8}" dt="2019-09-20T18:08:22.586" v="506" actId="478"/>
          <ac:spMkLst>
            <pc:docMk/>
            <pc:sldMk cId="513774448" sldId="960"/>
            <ac:spMk id="33" creationId="{7B11FB88-A199-4A7E-AEC8-CD70153BFA50}"/>
          </ac:spMkLst>
        </pc:spChg>
        <pc:spChg chg="add">
          <ac:chgData name="Evans, Steven" userId="c2c2c70a-742f-4fcc-a7a1-011d1752e414" providerId="ADAL" clId="{B43FE9AF-4749-4EB9-AECF-693A6A14DEC8}" dt="2019-09-20T18:09:17.117" v="532"/>
          <ac:spMkLst>
            <pc:docMk/>
            <pc:sldMk cId="513774448" sldId="960"/>
            <ac:spMk id="34" creationId="{346E63F1-A4B9-47CB-B2BD-961B9A17CF24}"/>
          </ac:spMkLst>
        </pc:spChg>
        <pc:spChg chg="del">
          <ac:chgData name="Evans, Steven" userId="c2c2c70a-742f-4fcc-a7a1-011d1752e414" providerId="ADAL" clId="{B43FE9AF-4749-4EB9-AECF-693A6A14DEC8}" dt="2019-09-20T18:08:22.586" v="506" actId="478"/>
          <ac:spMkLst>
            <pc:docMk/>
            <pc:sldMk cId="513774448" sldId="960"/>
            <ac:spMk id="35" creationId="{B46F5C46-9427-4DE2-9810-3627758D7DAF}"/>
          </ac:spMkLst>
        </pc:spChg>
        <pc:spChg chg="del">
          <ac:chgData name="Evans, Steven" userId="c2c2c70a-742f-4fcc-a7a1-011d1752e414" providerId="ADAL" clId="{B43FE9AF-4749-4EB9-AECF-693A6A14DEC8}" dt="2019-09-20T18:08:22.586" v="506" actId="478"/>
          <ac:spMkLst>
            <pc:docMk/>
            <pc:sldMk cId="513774448" sldId="960"/>
            <ac:spMk id="36" creationId="{CEF72118-2FC4-4549-B623-FFB2AF19E824}"/>
          </ac:spMkLst>
        </pc:spChg>
        <pc:spChg chg="del">
          <ac:chgData name="Evans, Steven" userId="c2c2c70a-742f-4fcc-a7a1-011d1752e414" providerId="ADAL" clId="{B43FE9AF-4749-4EB9-AECF-693A6A14DEC8}" dt="2019-09-20T18:08:22.586" v="506" actId="478"/>
          <ac:spMkLst>
            <pc:docMk/>
            <pc:sldMk cId="513774448" sldId="960"/>
            <ac:spMk id="37" creationId="{9FE300CF-82D6-4123-A185-41460352C14D}"/>
          </ac:spMkLst>
        </pc:spChg>
        <pc:spChg chg="del">
          <ac:chgData name="Evans, Steven" userId="c2c2c70a-742f-4fcc-a7a1-011d1752e414" providerId="ADAL" clId="{B43FE9AF-4749-4EB9-AECF-693A6A14DEC8}" dt="2019-09-20T18:08:22.586" v="506" actId="478"/>
          <ac:spMkLst>
            <pc:docMk/>
            <pc:sldMk cId="513774448" sldId="960"/>
            <ac:spMk id="38" creationId="{53622178-B672-4FA5-BB73-5FC54B059BB9}"/>
          </ac:spMkLst>
        </pc:spChg>
        <pc:spChg chg="add">
          <ac:chgData name="Evans, Steven" userId="c2c2c70a-742f-4fcc-a7a1-011d1752e414" providerId="ADAL" clId="{B43FE9AF-4749-4EB9-AECF-693A6A14DEC8}" dt="2019-09-20T18:09:17.117" v="532"/>
          <ac:spMkLst>
            <pc:docMk/>
            <pc:sldMk cId="513774448" sldId="960"/>
            <ac:spMk id="39" creationId="{3986AB1D-A895-4342-BEA2-EEFEA696997E}"/>
          </ac:spMkLst>
        </pc:spChg>
        <pc:spChg chg="add">
          <ac:chgData name="Evans, Steven" userId="c2c2c70a-742f-4fcc-a7a1-011d1752e414" providerId="ADAL" clId="{B43FE9AF-4749-4EB9-AECF-693A6A14DEC8}" dt="2019-09-20T18:09:26.781" v="533"/>
          <ac:spMkLst>
            <pc:docMk/>
            <pc:sldMk cId="513774448" sldId="960"/>
            <ac:spMk id="40" creationId="{5FDC4765-D1C1-46F8-823F-A14641947D21}"/>
          </ac:spMkLst>
        </pc:spChg>
        <pc:spChg chg="add">
          <ac:chgData name="Evans, Steven" userId="c2c2c70a-742f-4fcc-a7a1-011d1752e414" providerId="ADAL" clId="{B43FE9AF-4749-4EB9-AECF-693A6A14DEC8}" dt="2019-09-20T18:09:26.781" v="533"/>
          <ac:spMkLst>
            <pc:docMk/>
            <pc:sldMk cId="513774448" sldId="960"/>
            <ac:spMk id="41" creationId="{0149886C-C2C4-4ED4-BE54-032FE2691A34}"/>
          </ac:spMkLst>
        </pc:spChg>
        <pc:spChg chg="add">
          <ac:chgData name="Evans, Steven" userId="c2c2c70a-742f-4fcc-a7a1-011d1752e414" providerId="ADAL" clId="{B43FE9AF-4749-4EB9-AECF-693A6A14DEC8}" dt="2019-09-20T18:09:26.781" v="533"/>
          <ac:spMkLst>
            <pc:docMk/>
            <pc:sldMk cId="513774448" sldId="960"/>
            <ac:spMk id="42" creationId="{66A2259F-7F49-479C-BB45-2896F166C183}"/>
          </ac:spMkLst>
        </pc:spChg>
        <pc:spChg chg="add">
          <ac:chgData name="Evans, Steven" userId="c2c2c70a-742f-4fcc-a7a1-011d1752e414" providerId="ADAL" clId="{B43FE9AF-4749-4EB9-AECF-693A6A14DEC8}" dt="2019-09-20T18:09:26.781" v="533"/>
          <ac:spMkLst>
            <pc:docMk/>
            <pc:sldMk cId="513774448" sldId="960"/>
            <ac:spMk id="43" creationId="{A161308A-32B1-4C7D-9A37-31BCB3144FF0}"/>
          </ac:spMkLst>
        </pc:spChg>
        <pc:spChg chg="add">
          <ac:chgData name="Evans, Steven" userId="c2c2c70a-742f-4fcc-a7a1-011d1752e414" providerId="ADAL" clId="{B43FE9AF-4749-4EB9-AECF-693A6A14DEC8}" dt="2019-09-20T18:09:26.781" v="533"/>
          <ac:spMkLst>
            <pc:docMk/>
            <pc:sldMk cId="513774448" sldId="960"/>
            <ac:spMk id="44" creationId="{2C3751B3-9D69-44B7-9038-92303E651324}"/>
          </ac:spMkLst>
        </pc:spChg>
        <pc:spChg chg="add">
          <ac:chgData name="Evans, Steven" userId="c2c2c70a-742f-4fcc-a7a1-011d1752e414" providerId="ADAL" clId="{B43FE9AF-4749-4EB9-AECF-693A6A14DEC8}" dt="2019-09-20T18:09:26.781" v="533"/>
          <ac:spMkLst>
            <pc:docMk/>
            <pc:sldMk cId="513774448" sldId="960"/>
            <ac:spMk id="45" creationId="{1B3BE8F9-7F93-4EE1-B840-6349E2E4D7C1}"/>
          </ac:spMkLst>
        </pc:spChg>
        <pc:spChg chg="add">
          <ac:chgData name="Evans, Steven" userId="c2c2c70a-742f-4fcc-a7a1-011d1752e414" providerId="ADAL" clId="{B43FE9AF-4749-4EB9-AECF-693A6A14DEC8}" dt="2019-09-20T18:09:26.781" v="533"/>
          <ac:spMkLst>
            <pc:docMk/>
            <pc:sldMk cId="513774448" sldId="960"/>
            <ac:spMk id="46" creationId="{8976A1C6-58E0-47A4-A0B1-965193E33803}"/>
          </ac:spMkLst>
        </pc:spChg>
      </pc:sldChg>
      <pc:sldChg chg="addSp delSp modSp">
        <pc:chgData name="Evans, Steven" userId="c2c2c70a-742f-4fcc-a7a1-011d1752e414" providerId="ADAL" clId="{B43FE9AF-4749-4EB9-AECF-693A6A14DEC8}" dt="2019-09-20T19:00:59.681" v="680" actId="20577"/>
        <pc:sldMkLst>
          <pc:docMk/>
          <pc:sldMk cId="1127727266" sldId="961"/>
        </pc:sldMkLst>
        <pc:spChg chg="del">
          <ac:chgData name="Evans, Steven" userId="c2c2c70a-742f-4fcc-a7a1-011d1752e414" providerId="ADAL" clId="{B43FE9AF-4749-4EB9-AECF-693A6A14DEC8}" dt="2019-09-20T18:08:04.858" v="503" actId="478"/>
          <ac:spMkLst>
            <pc:docMk/>
            <pc:sldMk cId="1127727266" sldId="961"/>
            <ac:spMk id="8" creationId="{516D3CA4-8E67-4E28-88CE-543EFAC51612}"/>
          </ac:spMkLst>
        </pc:spChg>
        <pc:spChg chg="mod">
          <ac:chgData name="Evans, Steven" userId="c2c2c70a-742f-4fcc-a7a1-011d1752e414" providerId="ADAL" clId="{B43FE9AF-4749-4EB9-AECF-693A6A14DEC8}" dt="2019-09-20T19:00:59.681" v="680" actId="20577"/>
          <ac:spMkLst>
            <pc:docMk/>
            <pc:sldMk cId="1127727266" sldId="961"/>
            <ac:spMk id="11" creationId="{F307CE4C-AEED-43F9-833E-A8B3619F8F19}"/>
          </ac:spMkLst>
        </pc:spChg>
        <pc:spChg chg="del">
          <ac:chgData name="Evans, Steven" userId="c2c2c70a-742f-4fcc-a7a1-011d1752e414" providerId="ADAL" clId="{B43FE9AF-4749-4EB9-AECF-693A6A14DEC8}" dt="2019-09-20T18:08:04.858" v="503" actId="478"/>
          <ac:spMkLst>
            <pc:docMk/>
            <pc:sldMk cId="1127727266" sldId="961"/>
            <ac:spMk id="13" creationId="{35E25A25-EB03-4025-85C8-40B5B742A69C}"/>
          </ac:spMkLst>
        </pc:spChg>
        <pc:spChg chg="del">
          <ac:chgData name="Evans, Steven" userId="c2c2c70a-742f-4fcc-a7a1-011d1752e414" providerId="ADAL" clId="{B43FE9AF-4749-4EB9-AECF-693A6A14DEC8}" dt="2019-09-20T18:08:08.602" v="504" actId="478"/>
          <ac:spMkLst>
            <pc:docMk/>
            <pc:sldMk cId="1127727266" sldId="961"/>
            <ac:spMk id="18" creationId="{D549812C-6E21-4894-9C8B-4224FE8BA186}"/>
          </ac:spMkLst>
        </pc:spChg>
        <pc:spChg chg="del">
          <ac:chgData name="Evans, Steven" userId="c2c2c70a-742f-4fcc-a7a1-011d1752e414" providerId="ADAL" clId="{B43FE9AF-4749-4EB9-AECF-693A6A14DEC8}" dt="2019-09-20T18:08:08.602" v="504" actId="478"/>
          <ac:spMkLst>
            <pc:docMk/>
            <pc:sldMk cId="1127727266" sldId="961"/>
            <ac:spMk id="20" creationId="{2FDA42C7-7D87-4DDF-996C-2BF32049AE82}"/>
          </ac:spMkLst>
        </pc:spChg>
        <pc:spChg chg="del">
          <ac:chgData name="Evans, Steven" userId="c2c2c70a-742f-4fcc-a7a1-011d1752e414" providerId="ADAL" clId="{B43FE9AF-4749-4EB9-AECF-693A6A14DEC8}" dt="2019-09-20T18:08:04.858" v="503" actId="478"/>
          <ac:spMkLst>
            <pc:docMk/>
            <pc:sldMk cId="1127727266" sldId="961"/>
            <ac:spMk id="24" creationId="{7AAB95B7-0127-4B18-87C2-34AF3B8C2C82}"/>
          </ac:spMkLst>
        </pc:spChg>
        <pc:spChg chg="del">
          <ac:chgData name="Evans, Steven" userId="c2c2c70a-742f-4fcc-a7a1-011d1752e414" providerId="ADAL" clId="{B43FE9AF-4749-4EB9-AECF-693A6A14DEC8}" dt="2019-09-20T18:08:04.858" v="503" actId="478"/>
          <ac:spMkLst>
            <pc:docMk/>
            <pc:sldMk cId="1127727266" sldId="961"/>
            <ac:spMk id="25" creationId="{C39E1826-1693-4706-B295-E0A06E74EE3A}"/>
          </ac:spMkLst>
        </pc:spChg>
        <pc:spChg chg="del">
          <ac:chgData name="Evans, Steven" userId="c2c2c70a-742f-4fcc-a7a1-011d1752e414" providerId="ADAL" clId="{B43FE9AF-4749-4EB9-AECF-693A6A14DEC8}" dt="2019-09-20T18:08:04.858" v="503" actId="478"/>
          <ac:spMkLst>
            <pc:docMk/>
            <pc:sldMk cId="1127727266" sldId="961"/>
            <ac:spMk id="26" creationId="{E447BD2B-07A1-4400-8784-20392F583AE0}"/>
          </ac:spMkLst>
        </pc:spChg>
        <pc:spChg chg="del">
          <ac:chgData name="Evans, Steven" userId="c2c2c70a-742f-4fcc-a7a1-011d1752e414" providerId="ADAL" clId="{B43FE9AF-4749-4EB9-AECF-693A6A14DEC8}" dt="2019-09-20T18:08:04.858" v="503" actId="478"/>
          <ac:spMkLst>
            <pc:docMk/>
            <pc:sldMk cId="1127727266" sldId="961"/>
            <ac:spMk id="27" creationId="{26AE5445-93E3-4542-A61C-3B2DBE4C2026}"/>
          </ac:spMkLst>
        </pc:spChg>
        <pc:spChg chg="del">
          <ac:chgData name="Evans, Steven" userId="c2c2c70a-742f-4fcc-a7a1-011d1752e414" providerId="ADAL" clId="{B43FE9AF-4749-4EB9-AECF-693A6A14DEC8}" dt="2019-09-20T18:08:04.858" v="503" actId="478"/>
          <ac:spMkLst>
            <pc:docMk/>
            <pc:sldMk cId="1127727266" sldId="961"/>
            <ac:spMk id="28" creationId="{A314AD54-D825-48C6-8CF8-98D341D3D1B6}"/>
          </ac:spMkLst>
        </pc:spChg>
        <pc:spChg chg="del">
          <ac:chgData name="Evans, Steven" userId="c2c2c70a-742f-4fcc-a7a1-011d1752e414" providerId="ADAL" clId="{B43FE9AF-4749-4EB9-AECF-693A6A14DEC8}" dt="2019-09-20T18:08:08.602" v="504" actId="478"/>
          <ac:spMkLst>
            <pc:docMk/>
            <pc:sldMk cId="1127727266" sldId="961"/>
            <ac:spMk id="29" creationId="{6CDFEA88-7271-4F5B-A35E-BCA91E0A77E9}"/>
          </ac:spMkLst>
        </pc:spChg>
        <pc:spChg chg="add del">
          <ac:chgData name="Evans, Steven" userId="c2c2c70a-742f-4fcc-a7a1-011d1752e414" providerId="ADAL" clId="{B43FE9AF-4749-4EB9-AECF-693A6A14DEC8}" dt="2019-09-20T18:09:05.259" v="528" actId="478"/>
          <ac:spMkLst>
            <pc:docMk/>
            <pc:sldMk cId="1127727266" sldId="961"/>
            <ac:spMk id="30" creationId="{C40BD790-AC46-4302-85ED-BF48C1569811}"/>
          </ac:spMkLst>
        </pc:spChg>
        <pc:spChg chg="del">
          <ac:chgData name="Evans, Steven" userId="c2c2c70a-742f-4fcc-a7a1-011d1752e414" providerId="ADAL" clId="{B43FE9AF-4749-4EB9-AECF-693A6A14DEC8}" dt="2019-09-20T18:08:04.858" v="503" actId="478"/>
          <ac:spMkLst>
            <pc:docMk/>
            <pc:sldMk cId="1127727266" sldId="961"/>
            <ac:spMk id="31" creationId="{ABDC91DA-5E19-4EAA-88B1-EAE15BD050D0}"/>
          </ac:spMkLst>
        </pc:spChg>
        <pc:spChg chg="del">
          <ac:chgData name="Evans, Steven" userId="c2c2c70a-742f-4fcc-a7a1-011d1752e414" providerId="ADAL" clId="{B43FE9AF-4749-4EB9-AECF-693A6A14DEC8}" dt="2019-09-20T18:08:08.602" v="504" actId="478"/>
          <ac:spMkLst>
            <pc:docMk/>
            <pc:sldMk cId="1127727266" sldId="961"/>
            <ac:spMk id="32" creationId="{BD1CEEA9-01E1-499C-AC4C-1815B70FDA56}"/>
          </ac:spMkLst>
        </pc:spChg>
        <pc:spChg chg="del">
          <ac:chgData name="Evans, Steven" userId="c2c2c70a-742f-4fcc-a7a1-011d1752e414" providerId="ADAL" clId="{B43FE9AF-4749-4EB9-AECF-693A6A14DEC8}" dt="2019-09-20T18:08:08.602" v="504" actId="478"/>
          <ac:spMkLst>
            <pc:docMk/>
            <pc:sldMk cId="1127727266" sldId="961"/>
            <ac:spMk id="33" creationId="{7B11FB88-A199-4A7E-AEC8-CD70153BFA50}"/>
          </ac:spMkLst>
        </pc:spChg>
        <pc:spChg chg="add">
          <ac:chgData name="Evans, Steven" userId="c2c2c70a-742f-4fcc-a7a1-011d1752e414" providerId="ADAL" clId="{B43FE9AF-4749-4EB9-AECF-693A6A14DEC8}" dt="2019-09-20T18:09:02.477" v="527"/>
          <ac:spMkLst>
            <pc:docMk/>
            <pc:sldMk cId="1127727266" sldId="961"/>
            <ac:spMk id="34" creationId="{F0B31BE7-DDFD-4F7B-8E9E-155A2F11F1EC}"/>
          </ac:spMkLst>
        </pc:spChg>
        <pc:spChg chg="del">
          <ac:chgData name="Evans, Steven" userId="c2c2c70a-742f-4fcc-a7a1-011d1752e414" providerId="ADAL" clId="{B43FE9AF-4749-4EB9-AECF-693A6A14DEC8}" dt="2019-09-20T18:08:08.602" v="504" actId="478"/>
          <ac:spMkLst>
            <pc:docMk/>
            <pc:sldMk cId="1127727266" sldId="961"/>
            <ac:spMk id="35" creationId="{B46F5C46-9427-4DE2-9810-3627758D7DAF}"/>
          </ac:spMkLst>
        </pc:spChg>
        <pc:spChg chg="del">
          <ac:chgData name="Evans, Steven" userId="c2c2c70a-742f-4fcc-a7a1-011d1752e414" providerId="ADAL" clId="{B43FE9AF-4749-4EB9-AECF-693A6A14DEC8}" dt="2019-09-20T18:08:08.602" v="504" actId="478"/>
          <ac:spMkLst>
            <pc:docMk/>
            <pc:sldMk cId="1127727266" sldId="961"/>
            <ac:spMk id="36" creationId="{CEF72118-2FC4-4549-B623-FFB2AF19E824}"/>
          </ac:spMkLst>
        </pc:spChg>
        <pc:spChg chg="del">
          <ac:chgData name="Evans, Steven" userId="c2c2c70a-742f-4fcc-a7a1-011d1752e414" providerId="ADAL" clId="{B43FE9AF-4749-4EB9-AECF-693A6A14DEC8}" dt="2019-09-20T18:08:08.602" v="504" actId="478"/>
          <ac:spMkLst>
            <pc:docMk/>
            <pc:sldMk cId="1127727266" sldId="961"/>
            <ac:spMk id="37" creationId="{9FE300CF-82D6-4123-A185-41460352C14D}"/>
          </ac:spMkLst>
        </pc:spChg>
        <pc:spChg chg="del">
          <ac:chgData name="Evans, Steven" userId="c2c2c70a-742f-4fcc-a7a1-011d1752e414" providerId="ADAL" clId="{B43FE9AF-4749-4EB9-AECF-693A6A14DEC8}" dt="2019-09-20T18:08:08.602" v="504" actId="478"/>
          <ac:spMkLst>
            <pc:docMk/>
            <pc:sldMk cId="1127727266" sldId="961"/>
            <ac:spMk id="38" creationId="{53622178-B672-4FA5-BB73-5FC54B059BB9}"/>
          </ac:spMkLst>
        </pc:spChg>
        <pc:spChg chg="add">
          <ac:chgData name="Evans, Steven" userId="c2c2c70a-742f-4fcc-a7a1-011d1752e414" providerId="ADAL" clId="{B43FE9AF-4749-4EB9-AECF-693A6A14DEC8}" dt="2019-09-20T18:09:02.477" v="527"/>
          <ac:spMkLst>
            <pc:docMk/>
            <pc:sldMk cId="1127727266" sldId="961"/>
            <ac:spMk id="39" creationId="{04FF60DF-0EF5-4FDD-B905-6151E10C15A1}"/>
          </ac:spMkLst>
        </pc:spChg>
      </pc:sldChg>
      <pc:sldChg chg="addSp modSp modAnim">
        <pc:chgData name="Evans, Steven" userId="c2c2c70a-742f-4fcc-a7a1-011d1752e414" providerId="ADAL" clId="{B43FE9AF-4749-4EB9-AECF-693A6A14DEC8}" dt="2019-09-20T18:07:24.148" v="501"/>
        <pc:sldMkLst>
          <pc:docMk/>
          <pc:sldMk cId="1084783376" sldId="962"/>
        </pc:sldMkLst>
        <pc:spChg chg="mod">
          <ac:chgData name="Evans, Steven" userId="c2c2c70a-742f-4fcc-a7a1-011d1752e414" providerId="ADAL" clId="{B43FE9AF-4749-4EB9-AECF-693A6A14DEC8}" dt="2019-09-20T18:00:19.506" v="201" actId="120"/>
          <ac:spMkLst>
            <pc:docMk/>
            <pc:sldMk cId="1084783376" sldId="962"/>
            <ac:spMk id="13" creationId="{D5747BEE-E443-469A-AE1C-4A687B397BC2}"/>
          </ac:spMkLst>
        </pc:spChg>
        <pc:spChg chg="add mod">
          <ac:chgData name="Evans, Steven" userId="c2c2c70a-742f-4fcc-a7a1-011d1752e414" providerId="ADAL" clId="{B43FE9AF-4749-4EB9-AECF-693A6A14DEC8}" dt="2019-09-20T18:00:28.076" v="204" actId="20577"/>
          <ac:spMkLst>
            <pc:docMk/>
            <pc:sldMk cId="1084783376" sldId="962"/>
            <ac:spMk id="14" creationId="{020AC0AE-F6FB-4863-B92A-A80363528921}"/>
          </ac:spMkLst>
        </pc:spChg>
        <pc:spChg chg="add mod">
          <ac:chgData name="Evans, Steven" userId="c2c2c70a-742f-4fcc-a7a1-011d1752e414" providerId="ADAL" clId="{B43FE9AF-4749-4EB9-AECF-693A6A14DEC8}" dt="2019-09-20T18:01:27.627" v="234" actId="6549"/>
          <ac:spMkLst>
            <pc:docMk/>
            <pc:sldMk cId="1084783376" sldId="962"/>
            <ac:spMk id="15" creationId="{3708236B-649E-40B6-8D61-BA7662516328}"/>
          </ac:spMkLst>
        </pc:spChg>
        <pc:spChg chg="add mod">
          <ac:chgData name="Evans, Steven" userId="c2c2c70a-742f-4fcc-a7a1-011d1752e414" providerId="ADAL" clId="{B43FE9AF-4749-4EB9-AECF-693A6A14DEC8}" dt="2019-09-20T18:05:16.627" v="485" actId="14100"/>
          <ac:spMkLst>
            <pc:docMk/>
            <pc:sldMk cId="1084783376" sldId="962"/>
            <ac:spMk id="16" creationId="{332EAFB5-2EBB-4B77-84BA-53143DE53FFE}"/>
          </ac:spMkLst>
        </pc:spChg>
        <pc:spChg chg="add mod">
          <ac:chgData name="Evans, Steven" userId="c2c2c70a-742f-4fcc-a7a1-011d1752e414" providerId="ADAL" clId="{B43FE9AF-4749-4EB9-AECF-693A6A14DEC8}" dt="2019-09-20T18:05:14.506" v="484" actId="14100"/>
          <ac:spMkLst>
            <pc:docMk/>
            <pc:sldMk cId="1084783376" sldId="962"/>
            <ac:spMk id="17" creationId="{5996077D-90DC-490B-824D-5EACB7925349}"/>
          </ac:spMkLst>
        </pc:spChg>
      </pc:sldChg>
      <pc:sldChg chg="modSp add">
        <pc:chgData name="Evans, Steven" userId="c2c2c70a-742f-4fcc-a7a1-011d1752e414" providerId="ADAL" clId="{B43FE9AF-4749-4EB9-AECF-693A6A14DEC8}" dt="2019-09-20T19:01:19.443" v="684" actId="20577"/>
        <pc:sldMkLst>
          <pc:docMk/>
          <pc:sldMk cId="1035691102" sldId="963"/>
        </pc:sldMkLst>
        <pc:spChg chg="mod">
          <ac:chgData name="Evans, Steven" userId="c2c2c70a-742f-4fcc-a7a1-011d1752e414" providerId="ADAL" clId="{B43FE9AF-4749-4EB9-AECF-693A6A14DEC8}" dt="2019-09-20T18:08:50.842" v="525" actId="1035"/>
          <ac:spMkLst>
            <pc:docMk/>
            <pc:sldMk cId="1035691102" sldId="963"/>
            <ac:spMk id="8" creationId="{516D3CA4-8E67-4E28-88CE-543EFAC51612}"/>
          </ac:spMkLst>
        </pc:spChg>
        <pc:spChg chg="mod">
          <ac:chgData name="Evans, Steven" userId="c2c2c70a-742f-4fcc-a7a1-011d1752e414" providerId="ADAL" clId="{B43FE9AF-4749-4EB9-AECF-693A6A14DEC8}" dt="2019-09-20T19:01:19.443" v="684" actId="20577"/>
          <ac:spMkLst>
            <pc:docMk/>
            <pc:sldMk cId="1035691102" sldId="963"/>
            <ac:spMk id="11" creationId="{F307CE4C-AEED-43F9-833E-A8B3619F8F19}"/>
          </ac:spMkLst>
        </pc:spChg>
        <pc:spChg chg="mod">
          <ac:chgData name="Evans, Steven" userId="c2c2c70a-742f-4fcc-a7a1-011d1752e414" providerId="ADAL" clId="{B43FE9AF-4749-4EB9-AECF-693A6A14DEC8}" dt="2019-09-20T18:08:50.842" v="525" actId="1035"/>
          <ac:spMkLst>
            <pc:docMk/>
            <pc:sldMk cId="1035691102" sldId="963"/>
            <ac:spMk id="13" creationId="{35E25A25-EB03-4025-85C8-40B5B742A69C}"/>
          </ac:spMkLst>
        </pc:spChg>
        <pc:spChg chg="mod">
          <ac:chgData name="Evans, Steven" userId="c2c2c70a-742f-4fcc-a7a1-011d1752e414" providerId="ADAL" clId="{B43FE9AF-4749-4EB9-AECF-693A6A14DEC8}" dt="2019-09-20T18:08:40.811" v="507" actId="6549"/>
          <ac:spMkLst>
            <pc:docMk/>
            <pc:sldMk cId="1035691102" sldId="963"/>
            <ac:spMk id="24" creationId="{7AAB95B7-0127-4B18-87C2-34AF3B8C2C82}"/>
          </ac:spMkLst>
        </pc:spChg>
        <pc:spChg chg="mod">
          <ac:chgData name="Evans, Steven" userId="c2c2c70a-742f-4fcc-a7a1-011d1752e414" providerId="ADAL" clId="{B43FE9AF-4749-4EB9-AECF-693A6A14DEC8}" dt="2019-09-20T18:08:50.842" v="525" actId="1035"/>
          <ac:spMkLst>
            <pc:docMk/>
            <pc:sldMk cId="1035691102" sldId="963"/>
            <ac:spMk id="25" creationId="{C39E1826-1693-4706-B295-E0A06E74EE3A}"/>
          </ac:spMkLst>
        </pc:spChg>
        <pc:spChg chg="mod">
          <ac:chgData name="Evans, Steven" userId="c2c2c70a-742f-4fcc-a7a1-011d1752e414" providerId="ADAL" clId="{B43FE9AF-4749-4EB9-AECF-693A6A14DEC8}" dt="2019-09-20T18:08:50.842" v="525" actId="1035"/>
          <ac:spMkLst>
            <pc:docMk/>
            <pc:sldMk cId="1035691102" sldId="963"/>
            <ac:spMk id="26" creationId="{E447BD2B-07A1-4400-8784-20392F583AE0}"/>
          </ac:spMkLst>
        </pc:spChg>
        <pc:spChg chg="mod">
          <ac:chgData name="Evans, Steven" userId="c2c2c70a-742f-4fcc-a7a1-011d1752e414" providerId="ADAL" clId="{B43FE9AF-4749-4EB9-AECF-693A6A14DEC8}" dt="2019-09-20T18:08:50.842" v="525" actId="1035"/>
          <ac:spMkLst>
            <pc:docMk/>
            <pc:sldMk cId="1035691102" sldId="963"/>
            <ac:spMk id="27" creationId="{26AE5445-93E3-4542-A61C-3B2DBE4C2026}"/>
          </ac:spMkLst>
        </pc:spChg>
        <pc:spChg chg="mod">
          <ac:chgData name="Evans, Steven" userId="c2c2c70a-742f-4fcc-a7a1-011d1752e414" providerId="ADAL" clId="{B43FE9AF-4749-4EB9-AECF-693A6A14DEC8}" dt="2019-09-20T18:08:50.842" v="525" actId="1035"/>
          <ac:spMkLst>
            <pc:docMk/>
            <pc:sldMk cId="1035691102" sldId="963"/>
            <ac:spMk id="28" creationId="{A314AD54-D825-48C6-8CF8-98D341D3D1B6}"/>
          </ac:spMkLst>
        </pc:spChg>
        <pc:spChg chg="mod">
          <ac:chgData name="Evans, Steven" userId="c2c2c70a-742f-4fcc-a7a1-011d1752e414" providerId="ADAL" clId="{B43FE9AF-4749-4EB9-AECF-693A6A14DEC8}" dt="2019-09-20T18:08:50.842" v="525" actId="1035"/>
          <ac:spMkLst>
            <pc:docMk/>
            <pc:sldMk cId="1035691102" sldId="963"/>
            <ac:spMk id="31" creationId="{ABDC91DA-5E19-4EAA-88B1-EAE15BD050D0}"/>
          </ac:spMkLst>
        </pc:spChg>
      </pc:sldChg>
      <pc:sldChg chg="addSp modSp add modAnim">
        <pc:chgData name="Evans, Steven" userId="c2c2c70a-742f-4fcc-a7a1-011d1752e414" providerId="ADAL" clId="{B43FE9AF-4749-4EB9-AECF-693A6A14DEC8}" dt="2019-09-20T18:36:27.027" v="586"/>
        <pc:sldMkLst>
          <pc:docMk/>
          <pc:sldMk cId="176580549" sldId="964"/>
        </pc:sldMkLst>
        <pc:grpChg chg="add mod">
          <ac:chgData name="Evans, Steven" userId="c2c2c70a-742f-4fcc-a7a1-011d1752e414" providerId="ADAL" clId="{B43FE9AF-4749-4EB9-AECF-693A6A14DEC8}" dt="2019-09-20T18:36:25.612" v="585" actId="164"/>
          <ac:grpSpMkLst>
            <pc:docMk/>
            <pc:sldMk cId="176580549" sldId="964"/>
            <ac:grpSpMk id="2" creationId="{DC1BD199-83C7-4DA6-805F-55ACB57ABA2D}"/>
          </ac:grpSpMkLst>
        </pc:grpChg>
        <pc:grpChg chg="mod">
          <ac:chgData name="Evans, Steven" userId="c2c2c70a-742f-4fcc-a7a1-011d1752e414" providerId="ADAL" clId="{B43FE9AF-4749-4EB9-AECF-693A6A14DEC8}" dt="2019-09-20T18:36:25.612" v="585" actId="164"/>
          <ac:grpSpMkLst>
            <pc:docMk/>
            <pc:sldMk cId="176580549" sldId="964"/>
            <ac:grpSpMk id="14" creationId="{D324C49C-B4A2-48F9-91EB-114ADC6811B3}"/>
          </ac:grpSpMkLst>
        </pc:grpChg>
        <pc:picChg chg="mod">
          <ac:chgData name="Evans, Steven" userId="c2c2c70a-742f-4fcc-a7a1-011d1752e414" providerId="ADAL" clId="{B43FE9AF-4749-4EB9-AECF-693A6A14DEC8}" dt="2019-09-20T18:36:25.612" v="585" actId="164"/>
          <ac:picMkLst>
            <pc:docMk/>
            <pc:sldMk cId="176580549" sldId="964"/>
            <ac:picMk id="3" creationId="{644AFFA3-66CB-48DD-82BC-F304A24868CF}"/>
          </ac:picMkLst>
        </pc:picChg>
        <pc:picChg chg="mod">
          <ac:chgData name="Evans, Steven" userId="c2c2c70a-742f-4fcc-a7a1-011d1752e414" providerId="ADAL" clId="{B43FE9AF-4749-4EB9-AECF-693A6A14DEC8}" dt="2019-09-20T18:36:25.612" v="585" actId="164"/>
          <ac:picMkLst>
            <pc:docMk/>
            <pc:sldMk cId="176580549" sldId="964"/>
            <ac:picMk id="10" creationId="{BD18E61B-BB3A-4AE4-8BC7-529EF04FD34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22FAC-D826-4A92-B7F5-4BD473E5BB3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B65E9A34-CB6C-4B76-812C-31AFF23FBBD0}">
      <dgm:prSet phldrT="[Text]" custT="1"/>
      <dgm:spPr/>
      <dgm:t>
        <a:bodyPr/>
        <a:lstStyle/>
        <a:p>
          <a:r>
            <a:rPr lang="en-US" sz="2800" b="1" dirty="0">
              <a:latin typeface="Calibri" panose="020F0502020204030204" pitchFamily="34" charset="0"/>
              <a:cs typeface="Calibri" panose="020F0502020204030204" pitchFamily="34" charset="0"/>
            </a:rPr>
            <a:t>MDL = Method Detection Limit</a:t>
          </a:r>
        </a:p>
      </dgm:t>
    </dgm:pt>
    <dgm:pt modelId="{DF8BDDA5-135B-44FE-A24C-0384AE53D360}" type="parTrans" cxnId="{C75B599C-9557-440E-B539-FE3BC5D76751}">
      <dgm:prSet/>
      <dgm:spPr/>
      <dgm:t>
        <a:bodyPr/>
        <a:lstStyle/>
        <a:p>
          <a:endParaRPr lang="en-US">
            <a:latin typeface="Calibri" panose="020F0502020204030204" pitchFamily="34" charset="0"/>
            <a:cs typeface="Calibri" panose="020F0502020204030204" pitchFamily="34" charset="0"/>
          </a:endParaRPr>
        </a:p>
      </dgm:t>
    </dgm:pt>
    <dgm:pt modelId="{30D40C94-DEF4-49D0-BA59-E47921F5E1CE}" type="sibTrans" cxnId="{C75B599C-9557-440E-B539-FE3BC5D76751}">
      <dgm:prSet/>
      <dgm:spPr/>
      <dgm:t>
        <a:bodyPr/>
        <a:lstStyle/>
        <a:p>
          <a:endParaRPr lang="en-US">
            <a:latin typeface="Calibri" panose="020F0502020204030204" pitchFamily="34" charset="0"/>
            <a:cs typeface="Calibri" panose="020F0502020204030204" pitchFamily="34" charset="0"/>
          </a:endParaRPr>
        </a:p>
      </dgm:t>
    </dgm:pt>
    <dgm:pt modelId="{FD3CF6BD-E16C-4399-B1DB-2B69498B9609}">
      <dgm:prSet phldrT="[Text]" custT="1"/>
      <dgm:spPr/>
      <dgm:t>
        <a:bodyPr/>
        <a:lstStyle/>
        <a:p>
          <a:r>
            <a:rPr lang="en-US" sz="2800" b="1" dirty="0">
              <a:latin typeface="Calibri" panose="020F0502020204030204" pitchFamily="34" charset="0"/>
              <a:cs typeface="Calibri" panose="020F0502020204030204" pitchFamily="34" charset="0"/>
            </a:rPr>
            <a:t>RL = Reporting Limit</a:t>
          </a:r>
        </a:p>
      </dgm:t>
    </dgm:pt>
    <dgm:pt modelId="{D457912C-B12B-4095-8A0D-3A0336F17CE5}" type="parTrans" cxnId="{BC6FBB30-EFA5-4C26-8DF1-8588EE761407}">
      <dgm:prSet/>
      <dgm:spPr/>
      <dgm:t>
        <a:bodyPr/>
        <a:lstStyle/>
        <a:p>
          <a:endParaRPr lang="en-US">
            <a:latin typeface="Calibri" panose="020F0502020204030204" pitchFamily="34" charset="0"/>
            <a:cs typeface="Calibri" panose="020F0502020204030204" pitchFamily="34" charset="0"/>
          </a:endParaRPr>
        </a:p>
      </dgm:t>
    </dgm:pt>
    <dgm:pt modelId="{C759649D-9BA4-4CA1-93BE-EB97100C9B52}" type="sibTrans" cxnId="{BC6FBB30-EFA5-4C26-8DF1-8588EE761407}">
      <dgm:prSet/>
      <dgm:spPr/>
      <dgm:t>
        <a:bodyPr/>
        <a:lstStyle/>
        <a:p>
          <a:endParaRPr lang="en-US">
            <a:latin typeface="Calibri" panose="020F0502020204030204" pitchFamily="34" charset="0"/>
            <a:cs typeface="Calibri" panose="020F0502020204030204" pitchFamily="34" charset="0"/>
          </a:endParaRPr>
        </a:p>
      </dgm:t>
    </dgm:pt>
    <dgm:pt modelId="{0FD4E439-F904-46E5-84F7-92925876F47A}">
      <dgm:prSet phldrT="[Text]"/>
      <dgm:spPr/>
      <dgm:t>
        <a:bodyPr/>
        <a:lstStyle/>
        <a:p>
          <a:r>
            <a:rPr lang="en-US" sz="1600" dirty="0">
              <a:latin typeface="Calibri" panose="020F0502020204030204" pitchFamily="34" charset="0"/>
              <a:cs typeface="Calibri" panose="020F0502020204030204" pitchFamily="34" charset="0"/>
            </a:rPr>
            <a:t>Level at which a </a:t>
          </a:r>
          <a:r>
            <a:rPr lang="en-US" sz="1600" b="1" dirty="0">
              <a:latin typeface="Calibri" panose="020F0502020204030204" pitchFamily="34" charset="0"/>
              <a:cs typeface="Calibri" panose="020F0502020204030204" pitchFamily="34" charset="0"/>
            </a:rPr>
            <a:t>signal is distinguishable from noise</a:t>
          </a:r>
          <a:r>
            <a:rPr lang="en-US" sz="1600" dirty="0">
              <a:latin typeface="Calibri" panose="020F0502020204030204" pitchFamily="34" charset="0"/>
              <a:cs typeface="Calibri" panose="020F0502020204030204" pitchFamily="34" charset="0"/>
            </a:rPr>
            <a:t>.</a:t>
          </a:r>
        </a:p>
      </dgm:t>
    </dgm:pt>
    <dgm:pt modelId="{C0E4FC8E-E752-49B1-95BC-F84943E1C90F}" type="parTrans" cxnId="{AABF6149-432F-4D68-89B1-4E947E941D5D}">
      <dgm:prSet/>
      <dgm:spPr/>
      <dgm:t>
        <a:bodyPr/>
        <a:lstStyle/>
        <a:p>
          <a:endParaRPr lang="en-US">
            <a:latin typeface="Calibri" panose="020F0502020204030204" pitchFamily="34" charset="0"/>
            <a:cs typeface="Calibri" panose="020F0502020204030204" pitchFamily="34" charset="0"/>
          </a:endParaRPr>
        </a:p>
      </dgm:t>
    </dgm:pt>
    <dgm:pt modelId="{7345C6E2-8AA9-44C6-BB94-97BBE8078330}" type="sibTrans" cxnId="{AABF6149-432F-4D68-89B1-4E947E941D5D}">
      <dgm:prSet/>
      <dgm:spPr/>
      <dgm:t>
        <a:bodyPr/>
        <a:lstStyle/>
        <a:p>
          <a:endParaRPr lang="en-US">
            <a:latin typeface="Calibri" panose="020F0502020204030204" pitchFamily="34" charset="0"/>
            <a:cs typeface="Calibri" panose="020F0502020204030204" pitchFamily="34" charset="0"/>
          </a:endParaRPr>
        </a:p>
      </dgm:t>
    </dgm:pt>
    <dgm:pt modelId="{C0314CD0-AC12-445F-A080-CE12BC447463}">
      <dgm:prSet phldrT="[Text]"/>
      <dgm:spPr/>
      <dgm:t>
        <a:bodyPr/>
        <a:lstStyle/>
        <a:p>
          <a:r>
            <a:rPr lang="en-US" sz="1600" dirty="0">
              <a:latin typeface="Calibri" panose="020F0502020204030204" pitchFamily="34" charset="0"/>
              <a:cs typeface="Calibri" panose="020F0502020204030204" pitchFamily="34" charset="0"/>
            </a:rPr>
            <a:t>Lowest </a:t>
          </a:r>
          <a:r>
            <a:rPr lang="en-US" sz="1600" b="1" dirty="0">
              <a:latin typeface="Calibri" panose="020F0502020204030204" pitchFamily="34" charset="0"/>
              <a:cs typeface="Calibri" panose="020F0502020204030204" pitchFamily="34" charset="0"/>
            </a:rPr>
            <a:t>quantifiable</a:t>
          </a:r>
          <a:r>
            <a:rPr lang="en-US" sz="1600" dirty="0">
              <a:latin typeface="Calibri" panose="020F0502020204030204" pitchFamily="34" charset="0"/>
              <a:cs typeface="Calibri" panose="020F0502020204030204" pitchFamily="34" charset="0"/>
            </a:rPr>
            <a:t> level</a:t>
          </a:r>
        </a:p>
      </dgm:t>
    </dgm:pt>
    <dgm:pt modelId="{872FA03D-9E0D-41FA-A791-DB4BF71F55FE}" type="parTrans" cxnId="{7CECCFB5-B2F4-448C-9CD8-858B06AC7E53}">
      <dgm:prSet/>
      <dgm:spPr/>
      <dgm:t>
        <a:bodyPr/>
        <a:lstStyle/>
        <a:p>
          <a:endParaRPr lang="en-US">
            <a:latin typeface="Calibri" panose="020F0502020204030204" pitchFamily="34" charset="0"/>
            <a:cs typeface="Calibri" panose="020F0502020204030204" pitchFamily="34" charset="0"/>
          </a:endParaRPr>
        </a:p>
      </dgm:t>
    </dgm:pt>
    <dgm:pt modelId="{B1454E74-C5B4-479B-AB2C-427E08985848}" type="sibTrans" cxnId="{7CECCFB5-B2F4-448C-9CD8-858B06AC7E53}">
      <dgm:prSet/>
      <dgm:spPr/>
      <dgm:t>
        <a:bodyPr/>
        <a:lstStyle/>
        <a:p>
          <a:endParaRPr lang="en-US">
            <a:latin typeface="Calibri" panose="020F0502020204030204" pitchFamily="34" charset="0"/>
            <a:cs typeface="Calibri" panose="020F0502020204030204" pitchFamily="34" charset="0"/>
          </a:endParaRPr>
        </a:p>
      </dgm:t>
    </dgm:pt>
    <dgm:pt modelId="{4355002A-19AE-424F-9963-A4F384A14E93}">
      <dgm:prSet phldrT="[Text]"/>
      <dgm:spPr/>
      <dgm:t>
        <a:bodyPr/>
        <a:lstStyle/>
        <a:p>
          <a:r>
            <a:rPr lang="en-US" sz="1600" dirty="0">
              <a:latin typeface="Calibri" panose="020F0502020204030204" pitchFamily="34" charset="0"/>
              <a:cs typeface="Calibri" panose="020F0502020204030204" pitchFamily="34" charset="0"/>
            </a:rPr>
            <a:t>Detected but not quantified</a:t>
          </a:r>
        </a:p>
      </dgm:t>
    </dgm:pt>
    <dgm:pt modelId="{1E07D875-0E84-4512-87CB-C1349EB123B5}" type="parTrans" cxnId="{60D49309-AACD-4CA1-884D-E3129AC0DEAB}">
      <dgm:prSet/>
      <dgm:spPr/>
      <dgm:t>
        <a:bodyPr/>
        <a:lstStyle/>
        <a:p>
          <a:endParaRPr lang="en-US">
            <a:latin typeface="Calibri" panose="020F0502020204030204" pitchFamily="34" charset="0"/>
            <a:cs typeface="Calibri" panose="020F0502020204030204" pitchFamily="34" charset="0"/>
          </a:endParaRPr>
        </a:p>
      </dgm:t>
    </dgm:pt>
    <dgm:pt modelId="{4BBE67DA-70A9-4828-BB30-9E8B8DE7F5C8}" type="sibTrans" cxnId="{60D49309-AACD-4CA1-884D-E3129AC0DEAB}">
      <dgm:prSet/>
      <dgm:spPr/>
      <dgm:t>
        <a:bodyPr/>
        <a:lstStyle/>
        <a:p>
          <a:endParaRPr lang="en-US">
            <a:latin typeface="Calibri" panose="020F0502020204030204" pitchFamily="34" charset="0"/>
            <a:cs typeface="Calibri" panose="020F0502020204030204" pitchFamily="34" charset="0"/>
          </a:endParaRPr>
        </a:p>
      </dgm:t>
    </dgm:pt>
    <dgm:pt modelId="{375EE296-0071-4453-9E17-509A73F56A85}">
      <dgm:prSet phldrT="[Text]"/>
      <dgm:spPr/>
      <dgm:t>
        <a:bodyPr/>
        <a:lstStyle/>
        <a:p>
          <a:r>
            <a:rPr lang="en-US" sz="1600" dirty="0">
              <a:latin typeface="Calibri" panose="020F0502020204030204" pitchFamily="34" charset="0"/>
              <a:cs typeface="Calibri" panose="020F0502020204030204" pitchFamily="34" charset="0"/>
            </a:rPr>
            <a:t>Generally RL = MDL x 3 or lowest point on calibration curve</a:t>
          </a:r>
        </a:p>
      </dgm:t>
    </dgm:pt>
    <dgm:pt modelId="{7C45159C-EA26-4118-B14C-03E1D1409E1D}" type="parTrans" cxnId="{D2C91330-355E-4752-9104-D3D1609C9EB9}">
      <dgm:prSet/>
      <dgm:spPr/>
      <dgm:t>
        <a:bodyPr/>
        <a:lstStyle/>
        <a:p>
          <a:endParaRPr lang="en-US">
            <a:latin typeface="Calibri" panose="020F0502020204030204" pitchFamily="34" charset="0"/>
            <a:cs typeface="Calibri" panose="020F0502020204030204" pitchFamily="34" charset="0"/>
          </a:endParaRPr>
        </a:p>
      </dgm:t>
    </dgm:pt>
    <dgm:pt modelId="{56090D77-DB49-4102-93B2-B74B723EC85C}" type="sibTrans" cxnId="{D2C91330-355E-4752-9104-D3D1609C9EB9}">
      <dgm:prSet/>
      <dgm:spPr/>
      <dgm:t>
        <a:bodyPr/>
        <a:lstStyle/>
        <a:p>
          <a:endParaRPr lang="en-US">
            <a:latin typeface="Calibri" panose="020F0502020204030204" pitchFamily="34" charset="0"/>
            <a:cs typeface="Calibri" panose="020F0502020204030204" pitchFamily="34" charset="0"/>
          </a:endParaRPr>
        </a:p>
      </dgm:t>
    </dgm:pt>
    <dgm:pt modelId="{CC82BEEC-9E84-41D9-9D46-2DDF68D0EDD0}">
      <dgm:prSet phldrT="[Text]"/>
      <dgm:spPr/>
      <dgm:t>
        <a:bodyPr/>
        <a:lstStyle/>
        <a:p>
          <a:r>
            <a:rPr lang="en-US" sz="1600" dirty="0">
              <a:latin typeface="Calibri" panose="020F0502020204030204" pitchFamily="34" charset="0"/>
              <a:cs typeface="Calibri" panose="020F0502020204030204" pitchFamily="34" charset="0"/>
            </a:rPr>
            <a:t>If the sample is </a:t>
          </a:r>
          <a:r>
            <a:rPr lang="en-US" sz="1600" b="1" dirty="0">
              <a:latin typeface="Calibri" panose="020F0502020204030204" pitchFamily="34" charset="0"/>
              <a:cs typeface="Calibri" panose="020F0502020204030204" pitchFamily="34" charset="0"/>
            </a:rPr>
            <a:t>diluted</a:t>
          </a:r>
          <a:r>
            <a:rPr lang="en-US" sz="1600" dirty="0">
              <a:latin typeface="Calibri" panose="020F0502020204030204" pitchFamily="34" charset="0"/>
              <a:cs typeface="Calibri" panose="020F0502020204030204" pitchFamily="34" charset="0"/>
            </a:rPr>
            <a:t>, the reporting limit will be higher</a:t>
          </a:r>
        </a:p>
      </dgm:t>
    </dgm:pt>
    <dgm:pt modelId="{AF146335-E967-4E46-BED2-8C605DEFDB3F}" type="parTrans" cxnId="{20DF5B6A-7898-401C-A785-8C77EB1DD741}">
      <dgm:prSet/>
      <dgm:spPr/>
      <dgm:t>
        <a:bodyPr/>
        <a:lstStyle/>
        <a:p>
          <a:endParaRPr lang="en-US">
            <a:latin typeface="Calibri" panose="020F0502020204030204" pitchFamily="34" charset="0"/>
            <a:cs typeface="Calibri" panose="020F0502020204030204" pitchFamily="34" charset="0"/>
          </a:endParaRPr>
        </a:p>
      </dgm:t>
    </dgm:pt>
    <dgm:pt modelId="{DC578543-3188-4708-8D93-AFAF5F673D06}" type="sibTrans" cxnId="{20DF5B6A-7898-401C-A785-8C77EB1DD741}">
      <dgm:prSet/>
      <dgm:spPr/>
      <dgm:t>
        <a:bodyPr/>
        <a:lstStyle/>
        <a:p>
          <a:endParaRPr lang="en-US">
            <a:latin typeface="Calibri" panose="020F0502020204030204" pitchFamily="34" charset="0"/>
            <a:cs typeface="Calibri" panose="020F0502020204030204" pitchFamily="34" charset="0"/>
          </a:endParaRPr>
        </a:p>
      </dgm:t>
    </dgm:pt>
    <dgm:pt modelId="{2CF55146-8683-4EAF-8F0F-B21F5A17220E}">
      <dgm:prSet phldrT="[Text]"/>
      <dgm:spPr/>
      <dgm:t>
        <a:bodyPr/>
        <a:lstStyle/>
        <a:p>
          <a:r>
            <a:rPr lang="en-US" sz="1600" dirty="0">
              <a:latin typeface="Calibri" panose="020F0502020204030204" pitchFamily="34" charset="0"/>
              <a:cs typeface="Calibri" panose="020F0502020204030204" pitchFamily="34" charset="0"/>
            </a:rPr>
            <a:t>Between MDL and RL are estimates and must be flagged.</a:t>
          </a:r>
        </a:p>
      </dgm:t>
    </dgm:pt>
    <dgm:pt modelId="{D0297625-8B5E-48E9-9A45-9FAED385EF30}" type="parTrans" cxnId="{28B1BDAA-36A7-4F78-ACB2-D8D290DCE003}">
      <dgm:prSet/>
      <dgm:spPr/>
      <dgm:t>
        <a:bodyPr/>
        <a:lstStyle/>
        <a:p>
          <a:endParaRPr lang="en-US">
            <a:latin typeface="Calibri" panose="020F0502020204030204" pitchFamily="34" charset="0"/>
            <a:cs typeface="Calibri" panose="020F0502020204030204" pitchFamily="34" charset="0"/>
          </a:endParaRPr>
        </a:p>
      </dgm:t>
    </dgm:pt>
    <dgm:pt modelId="{D48FA251-E4BA-48C5-AD2A-D2C07A2EBDC9}" type="sibTrans" cxnId="{28B1BDAA-36A7-4F78-ACB2-D8D290DCE003}">
      <dgm:prSet/>
      <dgm:spPr/>
      <dgm:t>
        <a:bodyPr/>
        <a:lstStyle/>
        <a:p>
          <a:endParaRPr lang="en-US">
            <a:latin typeface="Calibri" panose="020F0502020204030204" pitchFamily="34" charset="0"/>
            <a:cs typeface="Calibri" panose="020F0502020204030204" pitchFamily="34" charset="0"/>
          </a:endParaRPr>
        </a:p>
      </dgm:t>
    </dgm:pt>
    <dgm:pt modelId="{30190D5E-CC66-411B-8EB9-AA6B56BF8892}">
      <dgm:prSet phldrT="[Text]" custT="1"/>
      <dgm:spPr/>
      <dgm:t>
        <a:bodyPr/>
        <a:lstStyle/>
        <a:p>
          <a:r>
            <a:rPr lang="en-US" sz="2800" b="1" dirty="0">
              <a:latin typeface="Calibri" panose="020F0502020204030204" pitchFamily="34" charset="0"/>
              <a:cs typeface="Calibri" panose="020F0502020204030204" pitchFamily="34" charset="0"/>
            </a:rPr>
            <a:t>Zero</a:t>
          </a:r>
        </a:p>
      </dgm:t>
    </dgm:pt>
    <dgm:pt modelId="{64DCC46F-5AFD-4FA0-B0FF-97E85952831E}" type="sibTrans" cxnId="{FD09D950-A7FE-4E2C-BD63-068FB123E050}">
      <dgm:prSet/>
      <dgm:spPr/>
      <dgm:t>
        <a:bodyPr/>
        <a:lstStyle/>
        <a:p>
          <a:endParaRPr lang="en-US">
            <a:latin typeface="Calibri" panose="020F0502020204030204" pitchFamily="34" charset="0"/>
            <a:cs typeface="Calibri" panose="020F0502020204030204" pitchFamily="34" charset="0"/>
          </a:endParaRPr>
        </a:p>
      </dgm:t>
    </dgm:pt>
    <dgm:pt modelId="{502F015C-5B63-4421-A7E9-1C783D212052}" type="parTrans" cxnId="{FD09D950-A7FE-4E2C-BD63-068FB123E050}">
      <dgm:prSet/>
      <dgm:spPr/>
      <dgm:t>
        <a:bodyPr/>
        <a:lstStyle/>
        <a:p>
          <a:endParaRPr lang="en-US">
            <a:latin typeface="Calibri" panose="020F0502020204030204" pitchFamily="34" charset="0"/>
            <a:cs typeface="Calibri" panose="020F0502020204030204" pitchFamily="34" charset="0"/>
          </a:endParaRPr>
        </a:p>
      </dgm:t>
    </dgm:pt>
    <dgm:pt modelId="{43D83F90-BD66-4F63-A92F-A25DC1CBB4D0}">
      <dgm:prSet phldrT="[Text]"/>
      <dgm:spPr/>
      <dgm:t>
        <a:bodyPr/>
        <a:lstStyle/>
        <a:p>
          <a:r>
            <a:rPr lang="en-US" sz="1600" dirty="0">
              <a:latin typeface="Calibri" panose="020F0502020204030204" pitchFamily="34" charset="0"/>
              <a:cs typeface="Calibri" panose="020F0502020204030204" pitchFamily="34" charset="0"/>
            </a:rPr>
            <a:t>True zero is </a:t>
          </a:r>
          <a:r>
            <a:rPr lang="en-US" sz="1600" dirty="0" err="1">
              <a:latin typeface="Calibri" panose="020F0502020204030204" pitchFamily="34" charset="0"/>
              <a:cs typeface="Calibri" panose="020F0502020204030204" pitchFamily="34" charset="0"/>
            </a:rPr>
            <a:t>unmeasureable</a:t>
          </a:r>
          <a:r>
            <a:rPr lang="en-US" sz="1600" dirty="0">
              <a:latin typeface="Calibri" panose="020F0502020204030204" pitchFamily="34" charset="0"/>
              <a:cs typeface="Calibri" panose="020F0502020204030204" pitchFamily="34" charset="0"/>
            </a:rPr>
            <a:t> for most methods.  Best you can say is value is less than your lowest measurable number.</a:t>
          </a:r>
        </a:p>
      </dgm:t>
    </dgm:pt>
    <dgm:pt modelId="{6DD6EB07-EBE1-4A0A-8689-E20CE7F81078}" type="sibTrans" cxnId="{8D46EB40-9C6C-497A-B5ED-779E000B4D57}">
      <dgm:prSet/>
      <dgm:spPr/>
      <dgm:t>
        <a:bodyPr/>
        <a:lstStyle/>
        <a:p>
          <a:endParaRPr lang="en-US">
            <a:latin typeface="Calibri" panose="020F0502020204030204" pitchFamily="34" charset="0"/>
            <a:cs typeface="Calibri" panose="020F0502020204030204" pitchFamily="34" charset="0"/>
          </a:endParaRPr>
        </a:p>
      </dgm:t>
    </dgm:pt>
    <dgm:pt modelId="{2BADF379-D823-42AB-AEF2-C8587BCF897B}" type="parTrans" cxnId="{8D46EB40-9C6C-497A-B5ED-779E000B4D57}">
      <dgm:prSet/>
      <dgm:spPr/>
      <dgm:t>
        <a:bodyPr/>
        <a:lstStyle/>
        <a:p>
          <a:endParaRPr lang="en-US">
            <a:latin typeface="Calibri" panose="020F0502020204030204" pitchFamily="34" charset="0"/>
            <a:cs typeface="Calibri" panose="020F0502020204030204" pitchFamily="34" charset="0"/>
          </a:endParaRPr>
        </a:p>
      </dgm:t>
    </dgm:pt>
    <dgm:pt modelId="{47338019-A5B8-4AD2-BBD2-9B799C40F7CE}" type="pres">
      <dgm:prSet presAssocID="{2AD22FAC-D826-4A92-B7F5-4BD473E5BB3B}" presName="arrowDiagram" presStyleCnt="0">
        <dgm:presLayoutVars>
          <dgm:chMax val="5"/>
          <dgm:dir/>
          <dgm:resizeHandles val="exact"/>
        </dgm:presLayoutVars>
      </dgm:prSet>
      <dgm:spPr/>
    </dgm:pt>
    <dgm:pt modelId="{79A6EB04-92E2-49A3-9B7A-FFE5D610FB72}" type="pres">
      <dgm:prSet presAssocID="{2AD22FAC-D826-4A92-B7F5-4BD473E5BB3B}" presName="arrow" presStyleLbl="bgShp" presStyleIdx="0" presStyleCnt="1" custScaleX="109812" custScaleY="96773"/>
      <dgm:spPr/>
    </dgm:pt>
    <dgm:pt modelId="{02A86265-8854-41F5-8069-36E040A448FA}" type="pres">
      <dgm:prSet presAssocID="{2AD22FAC-D826-4A92-B7F5-4BD473E5BB3B}" presName="arrowDiagram3" presStyleCnt="0"/>
      <dgm:spPr/>
    </dgm:pt>
    <dgm:pt modelId="{8FE4933E-71A7-4A0F-A8E3-211E2F8027AC}" type="pres">
      <dgm:prSet presAssocID="{30190D5E-CC66-411B-8EB9-AA6B56BF8892}" presName="bullet3a" presStyleLbl="node1" presStyleIdx="0" presStyleCnt="3" custLinFactX="-100000" custLinFactNeighborX="-148830" custLinFactNeighborY="71369"/>
      <dgm:spPr/>
    </dgm:pt>
    <dgm:pt modelId="{4FFB0B25-3B39-41FE-AD3B-2A03F291FCF8}" type="pres">
      <dgm:prSet presAssocID="{30190D5E-CC66-411B-8EB9-AA6B56BF8892}" presName="textBox3a" presStyleLbl="revTx" presStyleIdx="0" presStyleCnt="3" custScaleX="140378" custScaleY="121653" custLinFactNeighborX="-39897" custLinFactNeighborY="25185">
        <dgm:presLayoutVars>
          <dgm:bulletEnabled val="1"/>
        </dgm:presLayoutVars>
      </dgm:prSet>
      <dgm:spPr/>
    </dgm:pt>
    <dgm:pt modelId="{CB439F23-F67E-45D4-BC14-A9257E9916B2}" type="pres">
      <dgm:prSet presAssocID="{B65E9A34-CB6C-4B76-812C-31AFF23FBBD0}" presName="bullet3b" presStyleLbl="node1" presStyleIdx="1" presStyleCnt="3" custLinFactNeighborX="-33907" custLinFactNeighborY="13078"/>
      <dgm:spPr/>
    </dgm:pt>
    <dgm:pt modelId="{D2F61458-6EF5-4DAA-B1C8-15C48B99C92D}" type="pres">
      <dgm:prSet presAssocID="{B65E9A34-CB6C-4B76-812C-31AFF23FBBD0}" presName="textBox3b" presStyleLbl="revTx" presStyleIdx="1" presStyleCnt="3" custScaleX="148793" custScaleY="63212" custLinFactNeighborX="-1995" custLinFactNeighborY="-6654">
        <dgm:presLayoutVars>
          <dgm:bulletEnabled val="1"/>
        </dgm:presLayoutVars>
      </dgm:prSet>
      <dgm:spPr/>
    </dgm:pt>
    <dgm:pt modelId="{C03842C3-0C25-43E2-8A94-F698B2DBF462}" type="pres">
      <dgm:prSet presAssocID="{FD3CF6BD-E16C-4399-B1DB-2B69498B9609}" presName="bullet3c" presStyleLbl="node1" presStyleIdx="2" presStyleCnt="3" custLinFactNeighborX="17972" custLinFactNeighborY="5396"/>
      <dgm:spPr/>
    </dgm:pt>
    <dgm:pt modelId="{7A475951-A7D3-4947-B22A-7E07E5DE978A}" type="pres">
      <dgm:prSet presAssocID="{FD3CF6BD-E16C-4399-B1DB-2B69498B9609}" presName="textBox3c" presStyleLbl="revTx" presStyleIdx="2" presStyleCnt="3" custScaleX="144641" custScaleY="52313" custLinFactNeighborX="20052" custLinFactNeighborY="-11225">
        <dgm:presLayoutVars>
          <dgm:bulletEnabled val="1"/>
        </dgm:presLayoutVars>
      </dgm:prSet>
      <dgm:spPr/>
    </dgm:pt>
  </dgm:ptLst>
  <dgm:cxnLst>
    <dgm:cxn modelId="{60D49309-AACD-4CA1-884D-E3129AC0DEAB}" srcId="{B65E9A34-CB6C-4B76-812C-31AFF23FBBD0}" destId="{4355002A-19AE-424F-9963-A4F384A14E93}" srcOrd="1" destOrd="0" parTransId="{1E07D875-0E84-4512-87CB-C1349EB123B5}" sibTransId="{4BBE67DA-70A9-4828-BB30-9E8B8DE7F5C8}"/>
    <dgm:cxn modelId="{EB43BC0C-B4F8-452D-97FD-B3C3730D9BFA}" type="presOf" srcId="{2AD22FAC-D826-4A92-B7F5-4BD473E5BB3B}" destId="{47338019-A5B8-4AD2-BBD2-9B799C40F7CE}" srcOrd="0" destOrd="0" presId="urn:microsoft.com/office/officeart/2005/8/layout/arrow2"/>
    <dgm:cxn modelId="{5D0CB02E-E296-4F82-AC5C-1667CB6A508E}" type="presOf" srcId="{2CF55146-8683-4EAF-8F0F-B21F5A17220E}" destId="{D2F61458-6EF5-4DAA-B1C8-15C48B99C92D}" srcOrd="0" destOrd="3" presId="urn:microsoft.com/office/officeart/2005/8/layout/arrow2"/>
    <dgm:cxn modelId="{D2C91330-355E-4752-9104-D3D1609C9EB9}" srcId="{FD3CF6BD-E16C-4399-B1DB-2B69498B9609}" destId="{375EE296-0071-4453-9E17-509A73F56A85}" srcOrd="1" destOrd="0" parTransId="{7C45159C-EA26-4118-B14C-03E1D1409E1D}" sibTransId="{56090D77-DB49-4102-93B2-B74B723EC85C}"/>
    <dgm:cxn modelId="{BC6FBB30-EFA5-4C26-8DF1-8588EE761407}" srcId="{2AD22FAC-D826-4A92-B7F5-4BD473E5BB3B}" destId="{FD3CF6BD-E16C-4399-B1DB-2B69498B9609}" srcOrd="2" destOrd="0" parTransId="{D457912C-B12B-4095-8A0D-3A0336F17CE5}" sibTransId="{C759649D-9BA4-4CA1-93BE-EB97100C9B52}"/>
    <dgm:cxn modelId="{8D46EB40-9C6C-497A-B5ED-779E000B4D57}" srcId="{30190D5E-CC66-411B-8EB9-AA6B56BF8892}" destId="{43D83F90-BD66-4F63-A92F-A25DC1CBB4D0}" srcOrd="0" destOrd="0" parTransId="{2BADF379-D823-42AB-AEF2-C8587BCF897B}" sibTransId="{6DD6EB07-EBE1-4A0A-8689-E20CE7F81078}"/>
    <dgm:cxn modelId="{AABF6149-432F-4D68-89B1-4E947E941D5D}" srcId="{B65E9A34-CB6C-4B76-812C-31AFF23FBBD0}" destId="{0FD4E439-F904-46E5-84F7-92925876F47A}" srcOrd="0" destOrd="0" parTransId="{C0E4FC8E-E752-49B1-95BC-F84943E1C90F}" sibTransId="{7345C6E2-8AA9-44C6-BB94-97BBE8078330}"/>
    <dgm:cxn modelId="{20DF5B6A-7898-401C-A785-8C77EB1DD741}" srcId="{FD3CF6BD-E16C-4399-B1DB-2B69498B9609}" destId="{CC82BEEC-9E84-41D9-9D46-2DDF68D0EDD0}" srcOrd="2" destOrd="0" parTransId="{AF146335-E967-4E46-BED2-8C605DEFDB3F}" sibTransId="{DC578543-3188-4708-8D93-AFAF5F673D06}"/>
    <dgm:cxn modelId="{FD09D950-A7FE-4E2C-BD63-068FB123E050}" srcId="{2AD22FAC-D826-4A92-B7F5-4BD473E5BB3B}" destId="{30190D5E-CC66-411B-8EB9-AA6B56BF8892}" srcOrd="0" destOrd="0" parTransId="{502F015C-5B63-4421-A7E9-1C783D212052}" sibTransId="{64DCC46F-5AFD-4FA0-B0FF-97E85952831E}"/>
    <dgm:cxn modelId="{3A7D5E51-2755-42BC-9501-AA7DAF96F60C}" type="presOf" srcId="{4355002A-19AE-424F-9963-A4F384A14E93}" destId="{D2F61458-6EF5-4DAA-B1C8-15C48B99C92D}" srcOrd="0" destOrd="2" presId="urn:microsoft.com/office/officeart/2005/8/layout/arrow2"/>
    <dgm:cxn modelId="{B9FC7E77-E9E0-48F0-A6E4-D2480E101EA1}" type="presOf" srcId="{FD3CF6BD-E16C-4399-B1DB-2B69498B9609}" destId="{7A475951-A7D3-4947-B22A-7E07E5DE978A}" srcOrd="0" destOrd="0" presId="urn:microsoft.com/office/officeart/2005/8/layout/arrow2"/>
    <dgm:cxn modelId="{C54F9B83-3AC1-47E2-9250-674D546F73FF}" type="presOf" srcId="{375EE296-0071-4453-9E17-509A73F56A85}" destId="{7A475951-A7D3-4947-B22A-7E07E5DE978A}" srcOrd="0" destOrd="2" presId="urn:microsoft.com/office/officeart/2005/8/layout/arrow2"/>
    <dgm:cxn modelId="{C75B599C-9557-440E-B539-FE3BC5D76751}" srcId="{2AD22FAC-D826-4A92-B7F5-4BD473E5BB3B}" destId="{B65E9A34-CB6C-4B76-812C-31AFF23FBBD0}" srcOrd="1" destOrd="0" parTransId="{DF8BDDA5-135B-44FE-A24C-0384AE53D360}" sibTransId="{30D40C94-DEF4-49D0-BA59-E47921F5E1CE}"/>
    <dgm:cxn modelId="{28B1BDAA-36A7-4F78-ACB2-D8D290DCE003}" srcId="{B65E9A34-CB6C-4B76-812C-31AFF23FBBD0}" destId="{2CF55146-8683-4EAF-8F0F-B21F5A17220E}" srcOrd="2" destOrd="0" parTransId="{D0297625-8B5E-48E9-9A45-9FAED385EF30}" sibTransId="{D48FA251-E4BA-48C5-AD2A-D2C07A2EBDC9}"/>
    <dgm:cxn modelId="{7CECCFB5-B2F4-448C-9CD8-858B06AC7E53}" srcId="{FD3CF6BD-E16C-4399-B1DB-2B69498B9609}" destId="{C0314CD0-AC12-445F-A080-CE12BC447463}" srcOrd="0" destOrd="0" parTransId="{872FA03D-9E0D-41FA-A791-DB4BF71F55FE}" sibTransId="{B1454E74-C5B4-479B-AB2C-427E08985848}"/>
    <dgm:cxn modelId="{F07122C9-20A7-411A-B8D0-D7BC8C51184D}" type="presOf" srcId="{0FD4E439-F904-46E5-84F7-92925876F47A}" destId="{D2F61458-6EF5-4DAA-B1C8-15C48B99C92D}" srcOrd="0" destOrd="1" presId="urn:microsoft.com/office/officeart/2005/8/layout/arrow2"/>
    <dgm:cxn modelId="{E20ABBCB-7E35-4468-8FE5-368031B55456}" type="presOf" srcId="{30190D5E-CC66-411B-8EB9-AA6B56BF8892}" destId="{4FFB0B25-3B39-41FE-AD3B-2A03F291FCF8}" srcOrd="0" destOrd="0" presId="urn:microsoft.com/office/officeart/2005/8/layout/arrow2"/>
    <dgm:cxn modelId="{31CA16CC-C956-4BD7-AA2D-49C95BB57280}" type="presOf" srcId="{C0314CD0-AC12-445F-A080-CE12BC447463}" destId="{7A475951-A7D3-4947-B22A-7E07E5DE978A}" srcOrd="0" destOrd="1" presId="urn:microsoft.com/office/officeart/2005/8/layout/arrow2"/>
    <dgm:cxn modelId="{98A720ED-4C69-4091-BBDE-373CC0FDEF94}" type="presOf" srcId="{B65E9A34-CB6C-4B76-812C-31AFF23FBBD0}" destId="{D2F61458-6EF5-4DAA-B1C8-15C48B99C92D}" srcOrd="0" destOrd="0" presId="urn:microsoft.com/office/officeart/2005/8/layout/arrow2"/>
    <dgm:cxn modelId="{ED993FF9-3D2B-4006-84FD-318AE67935D7}" type="presOf" srcId="{43D83F90-BD66-4F63-A92F-A25DC1CBB4D0}" destId="{4FFB0B25-3B39-41FE-AD3B-2A03F291FCF8}" srcOrd="0" destOrd="1" presId="urn:microsoft.com/office/officeart/2005/8/layout/arrow2"/>
    <dgm:cxn modelId="{CB362BFE-9A99-4691-9A47-F97C3AF4D78B}" type="presOf" srcId="{CC82BEEC-9E84-41D9-9D46-2DDF68D0EDD0}" destId="{7A475951-A7D3-4947-B22A-7E07E5DE978A}" srcOrd="0" destOrd="3" presId="urn:microsoft.com/office/officeart/2005/8/layout/arrow2"/>
    <dgm:cxn modelId="{49E1C005-B1CA-46A7-9B68-897DBCBC894B}" type="presParOf" srcId="{47338019-A5B8-4AD2-BBD2-9B799C40F7CE}" destId="{79A6EB04-92E2-49A3-9B7A-FFE5D610FB72}" srcOrd="0" destOrd="0" presId="urn:microsoft.com/office/officeart/2005/8/layout/arrow2"/>
    <dgm:cxn modelId="{91510EB6-9A25-4798-B059-7172B971D7D5}" type="presParOf" srcId="{47338019-A5B8-4AD2-BBD2-9B799C40F7CE}" destId="{02A86265-8854-41F5-8069-36E040A448FA}" srcOrd="1" destOrd="0" presId="urn:microsoft.com/office/officeart/2005/8/layout/arrow2"/>
    <dgm:cxn modelId="{F8494805-11AA-41AE-A813-59C61105DBBA}" type="presParOf" srcId="{02A86265-8854-41F5-8069-36E040A448FA}" destId="{8FE4933E-71A7-4A0F-A8E3-211E2F8027AC}" srcOrd="0" destOrd="0" presId="urn:microsoft.com/office/officeart/2005/8/layout/arrow2"/>
    <dgm:cxn modelId="{90258398-A1FB-4D41-B55E-74717D8F7565}" type="presParOf" srcId="{02A86265-8854-41F5-8069-36E040A448FA}" destId="{4FFB0B25-3B39-41FE-AD3B-2A03F291FCF8}" srcOrd="1" destOrd="0" presId="urn:microsoft.com/office/officeart/2005/8/layout/arrow2"/>
    <dgm:cxn modelId="{7F3F47D6-8452-4DC4-AF36-40619455478C}" type="presParOf" srcId="{02A86265-8854-41F5-8069-36E040A448FA}" destId="{CB439F23-F67E-45D4-BC14-A9257E9916B2}" srcOrd="2" destOrd="0" presId="urn:microsoft.com/office/officeart/2005/8/layout/arrow2"/>
    <dgm:cxn modelId="{B1FFA02A-608F-4F47-9314-34A7EB19D48F}" type="presParOf" srcId="{02A86265-8854-41F5-8069-36E040A448FA}" destId="{D2F61458-6EF5-4DAA-B1C8-15C48B99C92D}" srcOrd="3" destOrd="0" presId="urn:microsoft.com/office/officeart/2005/8/layout/arrow2"/>
    <dgm:cxn modelId="{9395CDD3-4D8C-4EDE-B418-D67E6EA80D6D}" type="presParOf" srcId="{02A86265-8854-41F5-8069-36E040A448FA}" destId="{C03842C3-0C25-43E2-8A94-F698B2DBF462}" srcOrd="4" destOrd="0" presId="urn:microsoft.com/office/officeart/2005/8/layout/arrow2"/>
    <dgm:cxn modelId="{966CD74F-10C6-4998-B25C-92866A616D8E}" type="presParOf" srcId="{02A86265-8854-41F5-8069-36E040A448FA}" destId="{7A475951-A7D3-4947-B22A-7E07E5DE978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6EB04-92E2-49A3-9B7A-FFE5D610FB72}">
      <dsp:nvSpPr>
        <dsp:cNvPr id="0" name=""/>
        <dsp:cNvSpPr/>
      </dsp:nvSpPr>
      <dsp:spPr>
        <a:xfrm>
          <a:off x="-407567" y="418304"/>
          <a:ext cx="9122668" cy="502465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4933E-71A7-4A0F-A8E3-211E2F8027AC}">
      <dsp:nvSpPr>
        <dsp:cNvPr id="0" name=""/>
        <dsp:cNvSpPr/>
      </dsp:nvSpPr>
      <dsp:spPr>
        <a:xfrm>
          <a:off x="517594" y="4072344"/>
          <a:ext cx="215995" cy="2159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B0B25-3B39-41FE-AD3B-2A03F291FCF8}">
      <dsp:nvSpPr>
        <dsp:cNvPr id="0" name=""/>
        <dsp:cNvSpPr/>
      </dsp:nvSpPr>
      <dsp:spPr>
        <a:xfrm>
          <a:off x="0" y="4241644"/>
          <a:ext cx="2717234" cy="182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2"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Zero</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True zero is </a:t>
          </a:r>
          <a:r>
            <a:rPr lang="en-US" sz="1600" kern="1200" dirty="0" err="1">
              <a:latin typeface="Calibri" panose="020F0502020204030204" pitchFamily="34" charset="0"/>
              <a:cs typeface="Calibri" panose="020F0502020204030204" pitchFamily="34" charset="0"/>
            </a:rPr>
            <a:t>unmeasureable</a:t>
          </a:r>
          <a:r>
            <a:rPr lang="en-US" sz="1600" kern="1200" dirty="0">
              <a:latin typeface="Calibri" panose="020F0502020204030204" pitchFamily="34" charset="0"/>
              <a:cs typeface="Calibri" panose="020F0502020204030204" pitchFamily="34" charset="0"/>
            </a:rPr>
            <a:t> for most methods.  Best you can say is value is less than your lowest measurable number.</a:t>
          </a:r>
        </a:p>
      </dsp:txBody>
      <dsp:txXfrm>
        <a:off x="0" y="4241644"/>
        <a:ext cx="2717234" cy="1825461"/>
      </dsp:txXfrm>
    </dsp:sp>
    <dsp:sp modelId="{CB439F23-F67E-45D4-BC14-A9257E9916B2}">
      <dsp:nvSpPr>
        <dsp:cNvPr id="0" name=""/>
        <dsp:cNvSpPr/>
      </dsp:nvSpPr>
      <dsp:spPr>
        <a:xfrm>
          <a:off x="2829244" y="2558011"/>
          <a:ext cx="390454" cy="3904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61458-6EF5-4DAA-B1C8-15C48B99C92D}">
      <dsp:nvSpPr>
        <dsp:cNvPr id="0" name=""/>
        <dsp:cNvSpPr/>
      </dsp:nvSpPr>
      <dsp:spPr>
        <a:xfrm>
          <a:off x="2630666" y="3033778"/>
          <a:ext cx="2966646" cy="178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94"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MDL = Method Detection Limit</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Level at which a </a:t>
          </a:r>
          <a:r>
            <a:rPr lang="en-US" sz="1600" b="1" kern="1200" dirty="0">
              <a:latin typeface="Calibri" panose="020F0502020204030204" pitchFamily="34" charset="0"/>
              <a:cs typeface="Calibri" panose="020F0502020204030204" pitchFamily="34" charset="0"/>
            </a:rPr>
            <a:t>signal is distinguishable from noise</a:t>
          </a:r>
          <a:r>
            <a:rPr lang="en-US" sz="1600" kern="1200" dirty="0">
              <a:latin typeface="Calibri" panose="020F0502020204030204" pitchFamily="34" charset="0"/>
              <a:cs typeface="Calibri" panose="020F0502020204030204" pitchFamily="34" charset="0"/>
            </a:rPr>
            <a:t>.</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Detected but not quantified</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Between MDL and RL are estimates and must be flagged.</a:t>
          </a:r>
        </a:p>
      </dsp:txBody>
      <dsp:txXfrm>
        <a:off x="2630666" y="3033778"/>
        <a:ext cx="2966646" cy="1785461"/>
      </dsp:txXfrm>
    </dsp:sp>
    <dsp:sp modelId="{C03842C3-0C25-43E2-8A94-F698B2DBF462}">
      <dsp:nvSpPr>
        <dsp:cNvPr id="0" name=""/>
        <dsp:cNvSpPr/>
      </dsp:nvSpPr>
      <dsp:spPr>
        <a:xfrm>
          <a:off x="5351561" y="1677294"/>
          <a:ext cx="539989" cy="5399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75951-A7D3-4947-B22A-7E07E5DE978A}">
      <dsp:nvSpPr>
        <dsp:cNvPr id="0" name=""/>
        <dsp:cNvSpPr/>
      </dsp:nvSpPr>
      <dsp:spPr>
        <a:xfrm>
          <a:off x="5423669" y="2373500"/>
          <a:ext cx="2883863" cy="188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129"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RL = Reporting Limit</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Lowest </a:t>
          </a:r>
          <a:r>
            <a:rPr lang="en-US" sz="1600" b="1" kern="1200" dirty="0">
              <a:latin typeface="Calibri" panose="020F0502020204030204" pitchFamily="34" charset="0"/>
              <a:cs typeface="Calibri" panose="020F0502020204030204" pitchFamily="34" charset="0"/>
            </a:rPr>
            <a:t>quantifiable</a:t>
          </a:r>
          <a:r>
            <a:rPr lang="en-US" sz="1600" kern="1200" dirty="0">
              <a:latin typeface="Calibri" panose="020F0502020204030204" pitchFamily="34" charset="0"/>
              <a:cs typeface="Calibri" panose="020F0502020204030204" pitchFamily="34" charset="0"/>
            </a:rPr>
            <a:t> level</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Generally RL = MDL x 3 or lowest point on calibration curve</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If the sample is </a:t>
          </a:r>
          <a:r>
            <a:rPr lang="en-US" sz="1600" b="1" kern="1200" dirty="0">
              <a:latin typeface="Calibri" panose="020F0502020204030204" pitchFamily="34" charset="0"/>
              <a:cs typeface="Calibri" panose="020F0502020204030204" pitchFamily="34" charset="0"/>
            </a:rPr>
            <a:t>diluted</a:t>
          </a:r>
          <a:r>
            <a:rPr lang="en-US" sz="1600" kern="1200" dirty="0">
              <a:latin typeface="Calibri" panose="020F0502020204030204" pitchFamily="34" charset="0"/>
              <a:cs typeface="Calibri" panose="020F0502020204030204" pitchFamily="34" charset="0"/>
            </a:rPr>
            <a:t>, the reporting limit will be higher</a:t>
          </a:r>
        </a:p>
      </dsp:txBody>
      <dsp:txXfrm>
        <a:off x="5423669" y="2373500"/>
        <a:ext cx="2883863" cy="188775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are the six major indicators of data quality.</a:t>
            </a:r>
          </a:p>
          <a:p>
            <a:endParaRPr lang="en-US" sz="1000" dirty="0"/>
          </a:p>
          <a:p>
            <a:r>
              <a:rPr lang="en-US" sz="1000" dirty="0"/>
              <a:t>The graphic illustrates the different between accuracy (trueness) and precision (tightness of grouping).</a:t>
            </a:r>
          </a:p>
          <a:p>
            <a:endParaRPr lang="en-US" sz="1000" dirty="0"/>
          </a:p>
          <a:p>
            <a:r>
              <a:rPr lang="en-US" sz="1000" dirty="0"/>
              <a:t>These data quality indicators will frequently be summarized in a series of tables.</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42266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When we talk about water quality monitoring projects in general, there needs to be some awareness that often insufficient data is collected to make statistically significant statements about reductions.</a:t>
            </a:r>
          </a:p>
          <a:p>
            <a:endParaRPr lang="en-US" sz="1000" dirty="0">
              <a:latin typeface="+mn-lt"/>
            </a:endParaRPr>
          </a:p>
          <a:p>
            <a:r>
              <a:rPr lang="en-US" sz="1000" dirty="0">
                <a:latin typeface="+mn-lt"/>
              </a:rPr>
              <a:t>There are sample size equations which can be used to calculate the number of samples needed to make a given decision.  The equations account for the following factors</a:t>
            </a:r>
          </a:p>
          <a:p>
            <a:pPr lvl="1"/>
            <a:r>
              <a:rPr lang="en-US" sz="1000" dirty="0">
                <a:latin typeface="+mn-lt"/>
              </a:rPr>
              <a:t>Statistical power and confidence</a:t>
            </a:r>
          </a:p>
          <a:p>
            <a:pPr lvl="1"/>
            <a:r>
              <a:rPr lang="en-US" sz="1000" dirty="0">
                <a:latin typeface="+mn-lt"/>
              </a:rPr>
              <a:t>Minimum detectable change</a:t>
            </a:r>
          </a:p>
          <a:p>
            <a:pPr lvl="1"/>
            <a:r>
              <a:rPr lang="en-US" sz="1000" dirty="0">
                <a:latin typeface="+mn-lt"/>
              </a:rPr>
              <a:t>Mean and standard deviation</a:t>
            </a:r>
          </a:p>
          <a:p>
            <a:pPr lvl="1"/>
            <a:r>
              <a:rPr lang="en-US" sz="1000" dirty="0">
                <a:latin typeface="+mn-lt"/>
              </a:rPr>
              <a:t>Water quality target</a:t>
            </a:r>
          </a:p>
          <a:p>
            <a:pPr lvl="0"/>
            <a:r>
              <a:rPr lang="en-US" sz="1000" dirty="0">
                <a:latin typeface="+mn-lt"/>
              </a:rPr>
              <a:t>Therefore there is not a one size fits all projects.  </a:t>
            </a:r>
          </a:p>
          <a:p>
            <a:pPr lvl="0"/>
            <a:endParaRPr lang="en-US" sz="1000" dirty="0">
              <a:latin typeface="+mn-lt"/>
            </a:endParaRPr>
          </a:p>
          <a:p>
            <a:pPr lvl="0"/>
            <a:r>
              <a:rPr lang="en-US" sz="1000" dirty="0">
                <a:latin typeface="+mn-lt"/>
              </a:rPr>
              <a:t>An example is given regarding determining trends for E.coli.</a:t>
            </a:r>
          </a:p>
          <a:p>
            <a:pPr lvl="0"/>
            <a:endParaRPr lang="en-US" sz="1000" dirty="0">
              <a:latin typeface="+mn-lt"/>
            </a:endParaRPr>
          </a:p>
          <a:p>
            <a:pPr lvl="0"/>
            <a:r>
              <a:rPr lang="en-US" sz="1000" dirty="0">
                <a:latin typeface="+mn-lt"/>
              </a:rPr>
              <a:t>So for watershed planning, the data being collected is generally insufficient for statistically significant statements about reductions.</a:t>
            </a:r>
          </a:p>
          <a:p>
            <a:pPr lvl="0"/>
            <a:r>
              <a:rPr lang="en-US" sz="1000" dirty="0">
                <a:latin typeface="+mn-lt"/>
              </a:rPr>
              <a:t>However, they are generally sufficient to give some general targets to focus best management practices on</a:t>
            </a:r>
          </a:p>
          <a:p>
            <a:pPr lvl="0"/>
            <a:endParaRPr lang="en-US" sz="1000" dirty="0">
              <a:latin typeface="+mn-lt"/>
            </a:endParaRPr>
          </a:p>
          <a:p>
            <a:pPr lvl="0"/>
            <a:r>
              <a:rPr lang="en-US" sz="1000" dirty="0">
                <a:latin typeface="+mn-lt"/>
              </a:rPr>
              <a:t>Make sure to keep a 40,000 foot perspective.</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97880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second section of the QAPP covers data collection.  That includes the design of the study, specific locations (or at least the method or choosing the locations), procedures, lab tests, equipment used, forms, etc.</a:t>
            </a:r>
          </a:p>
          <a:p>
            <a:endParaRPr lang="en-US" sz="1000" dirty="0"/>
          </a:p>
          <a:p>
            <a:r>
              <a:rPr lang="en-US" sz="1000" dirty="0"/>
              <a:t>I want to zoom in a little bit on the study design, quality controls, some of the data sheets.</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226312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Study designs for watershed planning will typically be “targeted” monitoring, but they may pull data collected for other purposes.  The National Water Quality Monitoring Council (NWQMC) has developed fact sheets on each of these study designs.  These have been included in your training packet as references (Briefly hold up each).</a:t>
            </a:r>
          </a:p>
          <a:p>
            <a:endParaRPr lang="en-US" sz="1000" dirty="0"/>
          </a:p>
          <a:p>
            <a:r>
              <a:rPr lang="en-US" sz="1000" dirty="0"/>
              <a:t>Each monitoring design has specific strengths, weaknesses, and products that result.</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62464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Ok.  When it comes to quality controls, there are some quality controls that will be in almost every quality assurance plan.</a:t>
            </a:r>
          </a:p>
          <a:p>
            <a:endParaRPr lang="en-US" sz="1000" dirty="0"/>
          </a:p>
          <a:p>
            <a:r>
              <a:rPr lang="en-US" sz="1000" dirty="0"/>
              <a:t>This includes controls for precision, accuracy, and sensitivity.</a:t>
            </a:r>
          </a:p>
          <a:p>
            <a:endParaRPr lang="en-US" sz="1000" dirty="0"/>
          </a:p>
          <a:p>
            <a:r>
              <a:rPr lang="en-US" sz="1000" dirty="0"/>
              <a:t>To measure precision, duplicates or split samples are used.  The duplicates can be taken in the field (two bottles collected) or one sample can be run twice in the laboratory.  </a:t>
            </a:r>
          </a:p>
          <a:p>
            <a:r>
              <a:rPr lang="en-US" sz="1000" dirty="0"/>
              <a:t>A lab duplicate measures just the laboratory error while the field duplicate includes variability in the field conditions.</a:t>
            </a:r>
          </a:p>
          <a:p>
            <a:endParaRPr lang="en-US" sz="1000" dirty="0"/>
          </a:p>
          <a:p>
            <a:r>
              <a:rPr lang="en-US" sz="1000" dirty="0"/>
              <a:t>Here you expect the results to be the same, so comparing the two results gives a % difference for those measurements.  </a:t>
            </a:r>
          </a:p>
          <a:p>
            <a:endParaRPr lang="en-US" sz="1000" dirty="0"/>
          </a:p>
          <a:p>
            <a:r>
              <a:rPr lang="en-US" sz="1000" dirty="0"/>
              <a:t>So a result is never just a result, but a result +/- some percentage.</a:t>
            </a:r>
          </a:p>
          <a:p>
            <a:endParaRPr lang="en-US" sz="1000" dirty="0"/>
          </a:p>
          <a:p>
            <a:endParaRPr lang="en-US" sz="1000" dirty="0"/>
          </a:p>
          <a:p>
            <a:r>
              <a:rPr lang="en-US" sz="1000" dirty="0"/>
              <a:t>Measurements in the field (pH, dissolved oxygen, etc.) can also be replicated to provide similar data.</a:t>
            </a:r>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12274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To measure accuracy, there are two types of controls.  </a:t>
            </a:r>
          </a:p>
          <a:p>
            <a:r>
              <a:rPr lang="en-US" sz="1000" dirty="0"/>
              <a:t>On the left is a </a:t>
            </a:r>
            <a:r>
              <a:rPr lang="en-US" sz="1000" u="sng" dirty="0"/>
              <a:t>laboratory control sample </a:t>
            </a:r>
            <a:r>
              <a:rPr lang="en-US" sz="1000" dirty="0"/>
              <a:t>or a laboratory spike.  On the right a matrix spike sample.</a:t>
            </a:r>
          </a:p>
          <a:p>
            <a:endParaRPr lang="en-US" sz="1000" dirty="0"/>
          </a:p>
          <a:p>
            <a:r>
              <a:rPr lang="en-US" sz="1000" dirty="0"/>
              <a:t>In both cases, a known amount of a pollutant is injected into either a blank (water free from the pollutant) or a duplicate of a sample collected in the field.</a:t>
            </a:r>
          </a:p>
          <a:p>
            <a:r>
              <a:rPr lang="en-US" sz="1000" dirty="0"/>
              <a:t>In both cases, the test is run to see how the amount measured (or recovered) during the testing procedure compares with what was injected into the sample.</a:t>
            </a:r>
          </a:p>
          <a:p>
            <a:r>
              <a:rPr lang="en-US" sz="1000" dirty="0"/>
              <a:t>	The difference between the laboratory control and the matrix spike is the effect of the sample upon the measurement (too dark color, some sort of chemical interference, etc.)</a:t>
            </a:r>
          </a:p>
          <a:p>
            <a:endParaRPr lang="en-US" sz="1000" dirty="0"/>
          </a:p>
          <a:p>
            <a:r>
              <a:rPr lang="en-US" sz="1000" dirty="0"/>
              <a:t>The % Recovery is usually given a range of acceptance (i.e. 90-110% or 80-120%) depending on the method.  If these samples are not in the correct range, the laboratory should be re-testing to get acceptable results.</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07362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order to measure how sensitive a measurement is or whether there has been contamination in the process, blank samples may be analyzed.</a:t>
            </a:r>
          </a:p>
          <a:p>
            <a:endParaRPr lang="en-US" sz="1000" dirty="0"/>
          </a:p>
          <a:p>
            <a:r>
              <a:rPr lang="en-US" sz="1000" dirty="0"/>
              <a:t>Blank samples indicate contamination that may occur in the lab or field as well as the ability of the laboratory to distinguish noise from a quantifiable result.</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3215782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methods, you cannot measure true zero as a result.  You can only say it is less than your testing ability.</a:t>
            </a:r>
          </a:p>
          <a:p>
            <a:endParaRPr lang="en-US" dirty="0"/>
          </a:p>
          <a:p>
            <a:r>
              <a:rPr lang="en-US" dirty="0"/>
              <a:t>There are different ways to express how sensitive a test is.</a:t>
            </a:r>
          </a:p>
          <a:p>
            <a:endParaRPr lang="en-US" dirty="0"/>
          </a:p>
          <a:p>
            <a:r>
              <a:rPr lang="en-US" dirty="0"/>
              <a:t>A </a:t>
            </a:r>
            <a:r>
              <a:rPr lang="en-US" u="sng" dirty="0"/>
              <a:t>method detection limit </a:t>
            </a:r>
            <a:r>
              <a:rPr lang="en-US" dirty="0"/>
              <a:t>is the level at which a signal can be distinguished from noise.  Something is present, but at this level you cannot quantify the results – only estimate them.</a:t>
            </a:r>
          </a:p>
          <a:p>
            <a:endParaRPr lang="en-US" dirty="0"/>
          </a:p>
          <a:p>
            <a:r>
              <a:rPr lang="en-US" dirty="0"/>
              <a:t>A </a:t>
            </a:r>
            <a:r>
              <a:rPr lang="en-US" u="sng" dirty="0"/>
              <a:t>reporting limit </a:t>
            </a:r>
            <a:r>
              <a:rPr lang="en-US" dirty="0"/>
              <a:t>or </a:t>
            </a:r>
            <a:r>
              <a:rPr lang="en-US" u="sng" dirty="0"/>
              <a:t>limit of quantitation </a:t>
            </a:r>
            <a:r>
              <a:rPr lang="en-US" dirty="0"/>
              <a:t>is the level at which you can state an actual number with a level of statistical certainty.</a:t>
            </a:r>
          </a:p>
          <a:p>
            <a:endParaRPr lang="en-US" dirty="0"/>
          </a:p>
          <a:p>
            <a:r>
              <a:rPr lang="en-US" dirty="0"/>
              <a:t>It is important that the laboratory indicates both of these levels for each test.</a:t>
            </a:r>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4045613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All equipment (field as well as laboratory) must have a log of calibration and maintenance.  This allows for tracing any problems that occur over time and can identify suspect measurements.  This is an example of a field instrument calibration log.  Where possible to standardize the information recorded, datasheets should be developed. </a:t>
            </a:r>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276167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third major section of a QAPP focuses on data assessment.</a:t>
            </a:r>
          </a:p>
          <a:p>
            <a:endParaRPr lang="en-US" sz="1000" dirty="0"/>
          </a:p>
          <a:p>
            <a:r>
              <a:rPr lang="en-US" sz="1000" dirty="0"/>
              <a:t>It includes what sort of actions are taken along the way to oversee the data collection process including audits and notifying folks of problems</a:t>
            </a:r>
          </a:p>
          <a:p>
            <a:endParaRPr lang="en-US" sz="1000" dirty="0"/>
          </a:p>
          <a:p>
            <a:r>
              <a:rPr lang="en-US" sz="1000" dirty="0"/>
              <a:t>It  also includes reviewing the data and making sure it is valid for the purpose intended.</a:t>
            </a:r>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137049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Overview of topics to be addressed in this presentation</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summary of the data assessment process.</a:t>
            </a:r>
          </a:p>
          <a:p>
            <a:r>
              <a:rPr lang="en-US" dirty="0"/>
              <a:t>You look at your data as well as quality controls , inspections, and audits and decide what needs to be thrown out based on pre-determined protocols.</a:t>
            </a:r>
          </a:p>
          <a:p>
            <a:endParaRPr lang="en-US" dirty="0"/>
          </a:p>
          <a:p>
            <a:r>
              <a:rPr lang="en-US" dirty="0"/>
              <a:t>You will want to indicate the type of statistical analyses used, how outliers will be identified, what models the data will be plugged into, etc.  It describes how you will process the data to arrive at the end goal and what deliverable formats that end goal will take.</a:t>
            </a:r>
          </a:p>
          <a:p>
            <a:endParaRPr lang="en-US" dirty="0"/>
          </a:p>
          <a:p>
            <a:endParaRPr lang="en-US" dirty="0"/>
          </a:p>
          <a:p>
            <a:r>
              <a:rPr lang="en-US" dirty="0"/>
              <a:t>So this summarizes what generally goes into a QAPP document.</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180474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given an overview of the QAPP document contents, I want to give a brief overview of some data considerations when developing a plan. </a:t>
            </a:r>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1631744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seasonality.</a:t>
            </a:r>
          </a:p>
          <a:p>
            <a:endParaRPr lang="en-US" dirty="0"/>
          </a:p>
          <a:p>
            <a:r>
              <a:rPr lang="en-US" dirty="0"/>
              <a:t>The KDOW has requirements of month sampling for 1 year at a minimum for basic plan development.  This is because waterbodies can act very differently throughout the year.</a:t>
            </a:r>
          </a:p>
          <a:p>
            <a:endParaRPr lang="en-US" dirty="0"/>
          </a:p>
          <a:p>
            <a:r>
              <a:rPr lang="en-US" dirty="0"/>
              <a:t>Think about the type of pollutants that may be coming from landuses in your area.</a:t>
            </a:r>
          </a:p>
          <a:p>
            <a:endParaRPr lang="en-US" dirty="0"/>
          </a:p>
          <a:p>
            <a:r>
              <a:rPr lang="en-US" dirty="0"/>
              <a:t>Is the rainfall different in certain times of the year?</a:t>
            </a:r>
          </a:p>
          <a:p>
            <a:r>
              <a:rPr lang="en-US" dirty="0"/>
              <a:t>Do people fertilize at certain times?</a:t>
            </a:r>
          </a:p>
          <a:p>
            <a:r>
              <a:rPr lang="en-US" dirty="0"/>
              <a:t>How about applying salt to roads?</a:t>
            </a:r>
          </a:p>
          <a:p>
            <a:r>
              <a:rPr lang="en-US" dirty="0"/>
              <a:t>When are people playing in the streams?</a:t>
            </a:r>
          </a:p>
          <a:p>
            <a:r>
              <a:rPr lang="en-US" dirty="0"/>
              <a:t>When do critical periods for different organisms occur?</a:t>
            </a:r>
          </a:p>
          <a:p>
            <a:endParaRPr lang="en-US" dirty="0"/>
          </a:p>
          <a:p>
            <a:r>
              <a:rPr lang="en-US" dirty="0"/>
              <a:t>Certain periods may require more attention.  Think about this during your study planning.</a:t>
            </a:r>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461223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KDOW requires collection of at least 2 wet events and 2 dry events for successful monitoring.  This recognizes that pollutant concentrations are very different in wet weather vs dry weather. </a:t>
            </a:r>
          </a:p>
          <a:p>
            <a:endParaRPr lang="en-US" dirty="0"/>
          </a:p>
          <a:p>
            <a:r>
              <a:rPr lang="en-US" dirty="0"/>
              <a:t>What is dry weather?  How long does in need to be dry before a rainstorm comes through in order for it to qualify as a “wet-weather” event.  This is described as an “antecedent dry period.”</a:t>
            </a:r>
          </a:p>
          <a:p>
            <a:endParaRPr lang="en-US" dirty="0"/>
          </a:p>
          <a:p>
            <a:r>
              <a:rPr lang="en-US" dirty="0"/>
              <a:t>Thinking about potentially nonpoint sources vs point sources and how they relate to the weather conditions is important.</a:t>
            </a:r>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3498196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effect that flow might have on your sample collection.</a:t>
            </a:r>
          </a:p>
          <a:p>
            <a:endParaRPr lang="en-US" dirty="0"/>
          </a:p>
          <a:p>
            <a:r>
              <a:rPr lang="en-US" dirty="0"/>
              <a:t>Here is an example of storm event monitoring in Wolf Run in Lexington, KY.  Each of these colors represents the hydrograph for a different site in the </a:t>
            </a:r>
            <a:r>
              <a:rPr lang="en-US" dirty="0" err="1"/>
              <a:t>waterhed</a:t>
            </a:r>
            <a:r>
              <a:rPr lang="en-US" dirty="0"/>
              <a:t>.  From the time the stream started rising to the peak of the storm took two hours at the most.  The flow that is measured at the site is largely a product of when the sampler arrived at the location.</a:t>
            </a:r>
          </a:p>
          <a:p>
            <a:endParaRPr lang="en-US" dirty="0"/>
          </a:p>
          <a:p>
            <a:r>
              <a:rPr lang="en-US" dirty="0"/>
              <a:t>If I am trying to compare pollutant loads between sites, then I will have to have a more standardized way to adjust the flow.</a:t>
            </a:r>
          </a:p>
          <a:p>
            <a:endParaRPr lang="en-US" dirty="0"/>
          </a:p>
          <a:p>
            <a:r>
              <a:rPr lang="en-US" dirty="0"/>
              <a:t>Especially if you are comparing samples collected on different days at different sites (non-synoptic), understanding the flow is very important.  Otherwise you might be comparing apples to oranges.</a:t>
            </a:r>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248854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laboratories will have some sort of code system for qualifying data that is outside of the quality control limits.</a:t>
            </a:r>
          </a:p>
          <a:p>
            <a:endParaRPr lang="en-US" dirty="0"/>
          </a:p>
          <a:p>
            <a:r>
              <a:rPr lang="en-US" dirty="0"/>
              <a:t>You will need to decide what to do about different types of results.  For instance, some results may need to be thrown out and re-collected.  For others the lab may need to reanalyze.  These decisions need to be thought through before sampling begins so that a proper response can be made during the course of the data collection period in the event of a problem.</a:t>
            </a:r>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3556514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are only doing simply data summaries, you need to think through how to handle samples that are below the detection limits.</a:t>
            </a:r>
          </a:p>
          <a:p>
            <a:endParaRPr lang="en-US" dirty="0"/>
          </a:p>
          <a:p>
            <a:r>
              <a:rPr lang="en-US" dirty="0"/>
              <a:t>There statistical guides (such as from the USGS and EPA) that help inform decisions about how to handle non-detections based on the percentage of the data that are below the detection limits.  However, assuming everything is 0 vs assuming it is equal to the reporting limit can really bias the results particularly if the reporting limit is close to the water quality standard.</a:t>
            </a:r>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334492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want to pay close attention to units.</a:t>
            </a:r>
          </a:p>
          <a:p>
            <a:endParaRPr lang="en-US" dirty="0"/>
          </a:p>
          <a:p>
            <a:r>
              <a:rPr lang="en-US" dirty="0"/>
              <a:t>Sometimes data errors occur because the wrong unit is recorded (for instance a conductivity meter may switch to mS/cm rather than µS/cm)</a:t>
            </a:r>
          </a:p>
          <a:p>
            <a:endParaRPr lang="en-US" dirty="0"/>
          </a:p>
          <a:p>
            <a:r>
              <a:rPr lang="en-US" dirty="0"/>
              <a:t>Another common error occurs with nutrients.  Sometimes phosphorus is reported in terms of the element phosphorus (P) while other times it is reported as phosphate (PO4).  Phosphate weighs a little over 3 times as much as phosphorus.  Be sure to record the proper units using the “as P” or “as PO4” ending.</a:t>
            </a:r>
          </a:p>
          <a:p>
            <a:endParaRPr lang="en-US" dirty="0"/>
          </a:p>
          <a:p>
            <a:r>
              <a:rPr lang="en-US" dirty="0"/>
              <a:t>Similar issues can occur with nitrate, ammonia, and other nutrients.  If the full unit is not recorded, the data is unusable.</a:t>
            </a:r>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3111894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with the analogy of garbage in, garbage out.  So how can determine if your data is garbage?</a:t>
            </a:r>
          </a:p>
          <a:p>
            <a:endParaRPr lang="en-US" dirty="0"/>
          </a:p>
          <a:p>
            <a:r>
              <a:rPr lang="en-US" dirty="0"/>
              <a:t>I like to refer to this as the “smell test.”  It is a very basic screening to see whether the data is garbage or not.</a:t>
            </a:r>
          </a:p>
          <a:p>
            <a:endParaRPr lang="en-US" dirty="0"/>
          </a:p>
          <a:p>
            <a:r>
              <a:rPr lang="en-US" dirty="0"/>
              <a:t>The “smell test” has three elements to determine if your data stinks: 1) a visual scan, 2) a scientific scan, and 3) a review for odd phenomena.</a:t>
            </a:r>
          </a:p>
          <a:p>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342418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 scan means looking over the data as it is received to look for obvious errors.  </a:t>
            </a:r>
          </a:p>
          <a:p>
            <a:endParaRPr lang="en-US" dirty="0"/>
          </a:p>
          <a:p>
            <a:r>
              <a:rPr lang="en-US" dirty="0"/>
              <a:t>Sometime the data may be entered in the wrong column of a spreadsheet producing the impossibility of a negative pH result or &gt; than 14.  </a:t>
            </a:r>
          </a:p>
          <a:p>
            <a:endParaRPr lang="en-US" dirty="0"/>
          </a:p>
          <a:p>
            <a:r>
              <a:rPr lang="en-US" dirty="0"/>
              <a:t>Sometimes you might pick up on a unit error in conductivity if the other measurements are around 900 and then one site is 1.2.  It is likely that the meter switched units.</a:t>
            </a:r>
          </a:p>
          <a:p>
            <a:endParaRPr lang="en-US" dirty="0"/>
          </a:p>
          <a:p>
            <a:r>
              <a:rPr lang="en-US" dirty="0"/>
              <a:t>Sometimes a decimal can be left out or the sampler forgot to fill in a field or the handwriting is sloppy.  If you follow-up quickly after the sampling, you can often have the sampler or lab analysts make corrections.</a:t>
            </a:r>
          </a:p>
          <a:p>
            <a:endParaRPr lang="en-US" dirty="0"/>
          </a:p>
          <a:p>
            <a:r>
              <a:rPr lang="en-US" dirty="0"/>
              <a:t>If you start to notice a lot of these errors, you will want to be extra thorough with the data.</a:t>
            </a:r>
          </a:p>
        </p:txBody>
      </p:sp>
      <p:sp>
        <p:nvSpPr>
          <p:cNvPr id="4" name="Slide Number Placeholder 3"/>
          <p:cNvSpPr>
            <a:spLocks noGrp="1"/>
          </p:cNvSpPr>
          <p:nvPr>
            <p:ph type="sldNum" sz="quarter" idx="5"/>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221052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 should begin by stating that the reason we are discussing quality assurance and quality control that these are an EPA requirement for any data collected for 319(h) and any data used for Kentucky Division of Water Use Assessment</a:t>
            </a:r>
          </a:p>
          <a:p>
            <a:endParaRPr lang="en-US" sz="1000" dirty="0"/>
          </a:p>
          <a:p>
            <a:r>
              <a:rPr lang="en-US" sz="1000" dirty="0"/>
              <a:t>Quality Assurance and Quality Control are separate processes but they are intertwined with one another.</a:t>
            </a:r>
          </a:p>
          <a:p>
            <a:endParaRPr lang="en-US" sz="1000" dirty="0"/>
          </a:p>
          <a:p>
            <a:r>
              <a:rPr lang="en-US" sz="1000" dirty="0"/>
              <a:t>Quality Assurance (QA) focuses on </a:t>
            </a:r>
            <a:r>
              <a:rPr lang="en-US" sz="1000" u="sng" dirty="0"/>
              <a:t>Prevention </a:t>
            </a:r>
            <a:r>
              <a:rPr lang="en-US" sz="1000" u="none" dirty="0"/>
              <a:t>of data problems through good policies.</a:t>
            </a:r>
          </a:p>
          <a:p>
            <a:endParaRPr lang="en-US" sz="1000" u="none" dirty="0"/>
          </a:p>
          <a:p>
            <a:r>
              <a:rPr lang="en-US" sz="1000" u="none" dirty="0"/>
              <a:t>Quality Control (QC) focuses on </a:t>
            </a:r>
            <a:r>
              <a:rPr lang="en-US" sz="1000" u="sng" dirty="0"/>
              <a:t>Detection</a:t>
            </a:r>
            <a:r>
              <a:rPr lang="en-US" sz="1000" u="none" dirty="0"/>
              <a:t> of data problems that occur during the monitoring process itself and minimizing their impact. </a:t>
            </a:r>
            <a:endParaRPr lang="en-US" sz="1000" u="sng"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163082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scan to use is the scientific scan.  This scan relies on cross-parameter checks on numbers.</a:t>
            </a:r>
          </a:p>
          <a:p>
            <a:endParaRPr lang="en-US" dirty="0"/>
          </a:p>
          <a:p>
            <a:r>
              <a:rPr lang="en-US" dirty="0"/>
              <a:t>While allowing for some accuracy or precision errors within the testing methods themselves, certain principles should always hold true:</a:t>
            </a:r>
          </a:p>
          <a:p>
            <a:endParaRPr lang="en-US" dirty="0"/>
          </a:p>
          <a:p>
            <a:r>
              <a:rPr lang="en-US" dirty="0"/>
              <a:t>TKN testing includes ammonia as well as other forms of organic nitrogen.  Therefore if ammonia is a greater than TKN, you should follow up with the lab.</a:t>
            </a:r>
          </a:p>
          <a:p>
            <a:r>
              <a:rPr lang="en-US" dirty="0"/>
              <a:t>Similarly total phosphorus should be greater than orthophosphorus, so you can use this as a general check.</a:t>
            </a:r>
          </a:p>
          <a:p>
            <a:endParaRPr lang="en-US" dirty="0"/>
          </a:p>
          <a:p>
            <a:r>
              <a:rPr lang="en-US" dirty="0"/>
              <a:t>If you have an E.coli result of &gt;2420 and the lab did not perform a dilution, then you know there is an error because that is the maximum of the IDEXX method.</a:t>
            </a:r>
          </a:p>
          <a:p>
            <a:endParaRPr lang="en-US" dirty="0"/>
          </a:p>
          <a:p>
            <a:r>
              <a:rPr lang="en-US" dirty="0"/>
              <a:t>Also you can typically use your TDS as a check on your conductivity….  If you have a full dissolved ion profile, you can even do an ion bass balance.</a:t>
            </a:r>
          </a:p>
        </p:txBody>
      </p:sp>
      <p:sp>
        <p:nvSpPr>
          <p:cNvPr id="4" name="Slide Number Placeholder 3"/>
          <p:cNvSpPr>
            <a:spLocks noGrp="1"/>
          </p:cNvSpPr>
          <p:nvPr>
            <p:ph type="sldNum" sz="quarter" idx="5"/>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162557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an ion mass balance:</a:t>
            </a:r>
          </a:p>
          <a:p>
            <a:endParaRPr lang="en-US" dirty="0"/>
          </a:p>
          <a:p>
            <a:r>
              <a:rPr lang="en-US" dirty="0"/>
              <a:t>There are some online calculators for the process, but if you have a breakdown of the cations or anions, you can convert them to milliequivalents by multiplying by the charge and dividing by the molecular weight.  The sum of the anions should be equivalent to the sum of the cations.  Also either one x 100 should be equivalent to the conductivity +/- 10%.</a:t>
            </a:r>
          </a:p>
          <a:p>
            <a:endParaRPr lang="en-US" dirty="0"/>
          </a:p>
          <a:p>
            <a:r>
              <a:rPr lang="en-US" dirty="0"/>
              <a:t>This can be a helpful check on your laboratory data…. to see whether your data stinks or not.</a:t>
            </a:r>
          </a:p>
        </p:txBody>
      </p:sp>
      <p:sp>
        <p:nvSpPr>
          <p:cNvPr id="4" name="Slide Number Placeholder 3"/>
          <p:cNvSpPr>
            <a:spLocks noGrp="1"/>
          </p:cNvSpPr>
          <p:nvPr>
            <p:ph type="sldNum" sz="quarter" idx="5"/>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2736305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have the odd phenomena check.</a:t>
            </a:r>
          </a:p>
          <a:p>
            <a:endParaRPr lang="en-US" dirty="0"/>
          </a:p>
          <a:p>
            <a:r>
              <a:rPr lang="en-US" dirty="0"/>
              <a:t>For instance, you might have a low flow and low dissolved oxygen.  Follow up with discussion may indicate that the sample was collected from a pool.  I had an instance where beaver had constructed a dam 50 feet upstream and the dissolved oxygen was low because of the dam.</a:t>
            </a:r>
          </a:p>
          <a:p>
            <a:endParaRPr lang="en-US" dirty="0"/>
          </a:p>
          <a:p>
            <a:r>
              <a:rPr lang="en-US" dirty="0"/>
              <a:t>You might also have conditions in which there are really high sediment numbers during low flow conditions but the stream is not turbid.  This might indicate that someone disturbed the bottom when collecting a sample.</a:t>
            </a:r>
          </a:p>
          <a:p>
            <a:endParaRPr lang="en-US" dirty="0"/>
          </a:p>
          <a:p>
            <a:r>
              <a:rPr lang="en-US" dirty="0"/>
              <a:t>Low dissolved oxygen measurements on continuous monitoring sensors can occur because a snail attaches to the sensor or the sensor gets covered with sediment or it just needs cleaning.  Be suspicious of the data and investigate.</a:t>
            </a:r>
          </a:p>
          <a:p>
            <a:endParaRPr lang="en-US" dirty="0"/>
          </a:p>
          <a:p>
            <a:r>
              <a:rPr lang="en-US" dirty="0"/>
              <a:t>Develop a “nose” for the data… if it smells fishy look into it more.   Exclude if necessary.</a:t>
            </a:r>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886022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summary, the basic quality assurance and quality control mean that you are planning ahead to address errors that may occur during your project from start to finish so that you have a plan to respond when problems happen.  </a:t>
            </a:r>
          </a:p>
          <a:p>
            <a:endParaRPr lang="en-US" sz="1000" dirty="0"/>
          </a:p>
          <a:p>
            <a:r>
              <a:rPr lang="en-US" sz="1000" dirty="0"/>
              <a:t>As the old saying goes, “If you are failing to plan, you </a:t>
            </a:r>
            <a:r>
              <a:rPr lang="en-US" sz="1000"/>
              <a:t>are planning to fail.”</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405199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Examples of these two related concepts help demonstrate these separate but related foci:</a:t>
            </a:r>
          </a:p>
          <a:p>
            <a:r>
              <a:rPr lang="en-US" sz="1000" dirty="0"/>
              <a:t>Quality Assurance (QA) includes procedures, audits, data verification, good data sheets, and similar items</a:t>
            </a:r>
            <a:r>
              <a:rPr lang="en-US" sz="1000" u="none" dirty="0"/>
              <a:t>.  These forms, procedures, and policies help ensure good, consistent practices.</a:t>
            </a:r>
          </a:p>
          <a:p>
            <a:endParaRPr lang="en-US" sz="1000" u="none" dirty="0"/>
          </a:p>
          <a:p>
            <a:r>
              <a:rPr lang="en-US" sz="1000" u="none" dirty="0"/>
              <a:t>Quality Control (QC) includes duplicate samples, quality check samples, root cause assessments, or rejecting data that does not meet a certain standard.  These detect whether the data meet the standards.</a:t>
            </a:r>
            <a:endParaRPr lang="en-US" sz="1000" u="sng"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108833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Quality Assurance and Quality Control is assured through a series of documents that move from very general to very project specific.</a:t>
            </a:r>
          </a:p>
          <a:p>
            <a:endParaRPr lang="en-US" sz="1000" dirty="0"/>
          </a:p>
          <a:p>
            <a:r>
              <a:rPr lang="en-US" sz="1000" dirty="0"/>
              <a:t>A Quality System is a policy or regulation that sets overarching requirements for quality.  </a:t>
            </a:r>
          </a:p>
          <a:p>
            <a:r>
              <a:rPr lang="en-US" sz="1000" dirty="0"/>
              <a:t>	For example, 40 CFR 46 covers quality assurance on all federal projects.  40 CFR 31 and 35 covers uniform administrative requirements for environmental grants </a:t>
            </a:r>
          </a:p>
          <a:p>
            <a:r>
              <a:rPr lang="en-US" sz="1000" dirty="0"/>
              <a:t>		EPA QA/R-5 and G-5 have to do with what is required in developing quality assurance management plans</a:t>
            </a:r>
          </a:p>
          <a:p>
            <a:endParaRPr lang="en-US" sz="1000" dirty="0"/>
          </a:p>
          <a:p>
            <a:r>
              <a:rPr lang="en-US" sz="1000" dirty="0"/>
              <a:t>A Quality Management Plan documents the general practices that and organization used to ensure quality.  </a:t>
            </a:r>
          </a:p>
          <a:p>
            <a:r>
              <a:rPr lang="en-US" sz="1000" dirty="0"/>
              <a:t>	For example, the Kentucky Department for Environmental Protection has an overarching document.  Other organizations may have one as well.</a:t>
            </a:r>
          </a:p>
          <a:p>
            <a:endParaRPr lang="en-US" sz="1000" dirty="0"/>
          </a:p>
          <a:p>
            <a:r>
              <a:rPr lang="en-US" sz="1000" dirty="0"/>
              <a:t>The Quality system and Quality Management Plan documents will inform plans for a specific monitoring project.  Each project will have specific management, data collection, and data assessment methods customized for that project.  These documents are called QAPPs (Quality Assurance Project Plan).</a:t>
            </a:r>
          </a:p>
          <a:p>
            <a:endParaRPr lang="en-US" sz="1000" dirty="0"/>
          </a:p>
          <a:p>
            <a:r>
              <a:rPr lang="en-US" sz="1000" dirty="0"/>
              <a:t>The QAPPs will reference a lot of other documents that indicate how to perform a specific procedure (standard operating procedure), testing method, or operate and maintenance a piece of equipment.  These guidebooks ensure that the data collection and testing methods are repeatable and standardized.</a:t>
            </a:r>
          </a:p>
          <a:p>
            <a:endParaRPr lang="en-US" sz="1000" dirty="0"/>
          </a:p>
          <a:p>
            <a:r>
              <a:rPr lang="en-US" sz="1000" dirty="0"/>
              <a:t>Finally, there are standardized forms used to document the data.  This includes datasheets, custody logs, maintenance and calibration logs, review checklist.  These forms and documents are used to track all information associated with the collection and testing in a standardized manner.</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43316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watershed planning, two EPA guide form the “Quality System.”  These specify what is required for a quality assurance project plan (QAPP).</a:t>
            </a:r>
          </a:p>
          <a:p>
            <a:endParaRPr lang="en-US" sz="1000" dirty="0"/>
          </a:p>
          <a:p>
            <a:r>
              <a:rPr lang="en-US" sz="1000" dirty="0"/>
              <a:t>The Commonwealth of Kentucky also has a Quality Management Plan document.</a:t>
            </a:r>
          </a:p>
          <a:p>
            <a:endParaRPr lang="en-US" sz="1000" dirty="0"/>
          </a:p>
          <a:p>
            <a:r>
              <a:rPr lang="en-US" sz="1000" dirty="0"/>
              <a:t>All of these inform a template, developed by the Kentucky Division of Water, that covers what is required in a QAPP for water quality monitoring to support a watershed plan.</a:t>
            </a:r>
          </a:p>
          <a:p>
            <a:endParaRPr lang="en-US" sz="1000" dirty="0"/>
          </a:p>
          <a:p>
            <a:r>
              <a:rPr lang="en-US" sz="1000" dirty="0"/>
              <a:t>A QAPP is necessary for all EPA/KDOW approved watershed planning documents.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4166891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what goes into a Quality Assurance Project Plan?</a:t>
            </a:r>
          </a:p>
          <a:p>
            <a:endParaRPr lang="en-US" sz="1000" dirty="0"/>
          </a:p>
          <a:p>
            <a:r>
              <a:rPr lang="en-US" sz="1000" dirty="0"/>
              <a:t>You probably will not be developing one as a watershed coordinator, but you might be involved in selecting the technical group who will prepare one.  Therefore, it is helpful to have a brief overview of the contents of this document.</a:t>
            </a:r>
          </a:p>
          <a:p>
            <a:endParaRPr lang="en-US" sz="1000" dirty="0"/>
          </a:p>
          <a:p>
            <a:r>
              <a:rPr lang="en-US" sz="1000" dirty="0"/>
              <a:t>Essentially, the document covers three basic areas:</a:t>
            </a:r>
          </a:p>
          <a:p>
            <a:pPr marL="228600" indent="-228600">
              <a:buFont typeface="+mj-lt"/>
              <a:buAutoNum type="arabicPeriod"/>
            </a:pPr>
            <a:r>
              <a:rPr lang="en-US" sz="1000" dirty="0"/>
              <a:t>Detailed description of the project management and plan for successful completion</a:t>
            </a:r>
          </a:p>
          <a:p>
            <a:pPr marL="228600" indent="-228600">
              <a:buFont typeface="+mj-lt"/>
              <a:buAutoNum type="arabicPeriod"/>
            </a:pPr>
            <a:r>
              <a:rPr lang="en-US" sz="1000" dirty="0"/>
              <a:t>Detailed description of how the data will be collected and analyzed</a:t>
            </a:r>
          </a:p>
          <a:p>
            <a:pPr marL="228600" indent="-228600">
              <a:buFont typeface="+mj-lt"/>
              <a:buAutoNum type="arabicPeriod"/>
            </a:pPr>
            <a:r>
              <a:rPr lang="en-US" sz="1000" dirty="0"/>
              <a:t>How will the data be assessed for fitness for use and processed for decision making</a:t>
            </a:r>
          </a:p>
          <a:p>
            <a:pPr marL="228600" indent="-228600">
              <a:buFont typeface="+mj-lt"/>
              <a:buAutoNum type="arabicPeriod"/>
            </a:pPr>
            <a:endParaRPr lang="en-US" sz="1000" dirty="0"/>
          </a:p>
          <a:p>
            <a:pPr marL="0" indent="0">
              <a:buFont typeface="+mj-lt"/>
              <a:buNone/>
            </a:pPr>
            <a:r>
              <a:rPr lang="en-US" sz="1000" dirty="0"/>
              <a:t>We will examine each of these areas a little more in depth.</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40163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Planning and Management section of the QAPP covers an overall description of the who, what, when, where, why, and how of the study.  It sketches out the study goals, purpose of each step, objectives of the data, and criteria for acceptance and action.</a:t>
            </a:r>
          </a:p>
          <a:p>
            <a:endParaRPr lang="en-US" sz="1000" dirty="0"/>
          </a:p>
          <a:p>
            <a:endParaRPr lang="en-US" sz="1000" dirty="0"/>
          </a:p>
          <a:p>
            <a:r>
              <a:rPr lang="en-US" sz="1000" dirty="0"/>
              <a:t>We will elaborate a little more on the data objectives and indicators </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80098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Data quality objectives indicate how good the data needs to be in order to answer the questions you are trying to ask.  This is specified by data quality indicators (addressed in next slide).</a:t>
            </a:r>
          </a:p>
          <a:p>
            <a:endParaRPr lang="en-US" sz="1000" dirty="0"/>
          </a:p>
          <a:p>
            <a:r>
              <a:rPr lang="en-US" sz="1000" dirty="0"/>
              <a:t>Action limits are a list of critical levels such as regulatory limits, maximums of a laboratory test, or levels that trigger additional investigation.</a:t>
            </a:r>
          </a:p>
          <a:p>
            <a:endParaRPr lang="en-US" sz="1000" dirty="0"/>
          </a:p>
          <a:p>
            <a:r>
              <a:rPr lang="en-US" sz="1000" dirty="0"/>
              <a:t>All this needs to be known and specified before beginning a study.</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2574757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A7F2FE8-00C0-4BAD-A9DE-16263FB07127}"/>
              </a:ext>
            </a:extLst>
          </p:cNvPr>
          <p:cNvSpPr>
            <a:spLocks noGrp="1"/>
          </p:cNvSpPr>
          <p:nvPr>
            <p:ph type="dt" sz="half" idx="10"/>
          </p:nvPr>
        </p:nvSpPr>
        <p:spPr/>
        <p:txBody>
          <a:bodyPr/>
          <a:lstStyle>
            <a:lvl1pPr>
              <a:defRPr/>
            </a:lvl1pPr>
          </a:lstStyle>
          <a:p>
            <a:pPr>
              <a:defRPr/>
            </a:pPr>
            <a:fld id="{715ADB8D-B25B-4FDF-A0DE-D4761BA62579}" type="datetimeFigureOut">
              <a:rPr lang="en-US"/>
              <a:pPr>
                <a:defRPr/>
              </a:pPr>
              <a:t>4/29/2020</a:t>
            </a:fld>
            <a:endParaRPr lang="en-US"/>
          </a:p>
        </p:txBody>
      </p:sp>
      <p:sp>
        <p:nvSpPr>
          <p:cNvPr id="4" name="Footer Placeholder 4">
            <a:extLst>
              <a:ext uri="{FF2B5EF4-FFF2-40B4-BE49-F238E27FC236}">
                <a16:creationId xmlns:a16="http://schemas.microsoft.com/office/drawing/2014/main" id="{A2ABEBA7-F389-4448-B78E-7D93F6713B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9AA2CE-790B-4390-A6F0-26FAF5C1A203}"/>
              </a:ext>
            </a:extLst>
          </p:cNvPr>
          <p:cNvSpPr>
            <a:spLocks noGrp="1"/>
          </p:cNvSpPr>
          <p:nvPr>
            <p:ph type="sldNum" sz="quarter" idx="12"/>
          </p:nvPr>
        </p:nvSpPr>
        <p:spPr/>
        <p:txBody>
          <a:bodyPr/>
          <a:lstStyle>
            <a:lvl1pPr>
              <a:defRPr/>
            </a:lvl1pPr>
          </a:lstStyle>
          <a:p>
            <a:pPr>
              <a:defRPr/>
            </a:pPr>
            <a:fld id="{57FD9ADE-135B-459D-947C-415AD8395900}" type="slidenum">
              <a:rPr lang="en-US" altLang="en-US"/>
              <a:pPr>
                <a:defRPr/>
              </a:pPr>
              <a:t>‹#›</a:t>
            </a:fld>
            <a:endParaRPr lang="en-US" altLang="en-US"/>
          </a:p>
        </p:txBody>
      </p:sp>
    </p:spTree>
    <p:extLst>
      <p:ext uri="{BB962C8B-B14F-4D97-AF65-F5344CB8AC3E}">
        <p14:creationId xmlns:p14="http://schemas.microsoft.com/office/powerpoint/2010/main" val="411683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 id="2147483682" r:id="rId32"/>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hyperlink" Target="https://www.lenntech.com/calculators/tds/tds-ec_engels.ht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5.sv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5. Quality Assurance / Quality Control Overview</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Data Quality Indicators</a:t>
            </a:r>
          </a:p>
        </p:txBody>
      </p:sp>
      <p:sp>
        <p:nvSpPr>
          <p:cNvPr id="5" name="Content Placeholder 4"/>
          <p:cNvSpPr>
            <a:spLocks noGrp="1"/>
          </p:cNvSpPr>
          <p:nvPr>
            <p:ph idx="1"/>
          </p:nvPr>
        </p:nvSpPr>
        <p:spPr>
          <a:xfrm>
            <a:off x="461473" y="1316053"/>
            <a:ext cx="5097498" cy="5077490"/>
          </a:xfrm>
        </p:spPr>
        <p:txBody>
          <a:bodyPr>
            <a:normAutofit lnSpcReduction="10000"/>
          </a:bodyPr>
          <a:lstStyle/>
          <a:p>
            <a:pPr marL="457200" indent="-457200">
              <a:buFont typeface="+mj-lt"/>
              <a:buAutoNum type="arabicPeriod"/>
            </a:pPr>
            <a:r>
              <a:rPr lang="en-US" sz="2400" dirty="0">
                <a:latin typeface="Calibri" panose="020F0502020204030204" pitchFamily="34" charset="0"/>
                <a:cs typeface="Calibri" panose="020F0502020204030204" pitchFamily="34" charset="0"/>
              </a:rPr>
              <a:t>Precision </a:t>
            </a:r>
          </a:p>
          <a:p>
            <a:pPr marL="400050" lvl="1" indent="0">
              <a:buNone/>
            </a:pPr>
            <a:r>
              <a:rPr lang="en-US" sz="2000" dirty="0">
                <a:latin typeface="Calibri" panose="020F0502020204030204" pitchFamily="34" charset="0"/>
                <a:cs typeface="Calibri" panose="020F0502020204030204" pitchFamily="34" charset="0"/>
              </a:rPr>
              <a:t>(reproducibility)</a:t>
            </a:r>
          </a:p>
          <a:p>
            <a:pPr marL="457200" indent="-457200">
              <a:buFont typeface="+mj-lt"/>
              <a:buAutoNum type="arabicPeriod"/>
            </a:pPr>
            <a:r>
              <a:rPr lang="en-US" sz="2400" dirty="0"/>
              <a:t>Accuracy/Bias </a:t>
            </a:r>
          </a:p>
          <a:p>
            <a:pPr marL="400050" lvl="1" indent="0">
              <a:buNone/>
            </a:pPr>
            <a:r>
              <a:rPr lang="en-US" sz="2000" dirty="0"/>
              <a:t>(trueness)</a:t>
            </a:r>
          </a:p>
          <a:p>
            <a:pPr marL="457200" indent="-457200">
              <a:buFont typeface="+mj-lt"/>
              <a:buAutoNum type="arabicPeriod"/>
            </a:pPr>
            <a:r>
              <a:rPr lang="en-US" sz="2400" dirty="0">
                <a:latin typeface="Calibri" panose="020F0502020204030204" pitchFamily="34" charset="0"/>
                <a:cs typeface="Calibri" panose="020F0502020204030204" pitchFamily="34" charset="0"/>
              </a:rPr>
              <a:t>Representativeness </a:t>
            </a:r>
          </a:p>
          <a:p>
            <a:pPr marL="0" indent="0">
              <a:buNone/>
            </a:pPr>
            <a:r>
              <a:rPr lang="en-US" sz="2400" dirty="0"/>
              <a:t>	</a:t>
            </a:r>
            <a:r>
              <a:rPr lang="en-US" sz="2000" dirty="0">
                <a:latin typeface="Calibri" panose="020F0502020204030204" pitchFamily="34" charset="0"/>
                <a:cs typeface="Calibri" panose="020F0502020204030204" pitchFamily="34" charset="0"/>
              </a:rPr>
              <a:t>(sample reflects field)</a:t>
            </a:r>
          </a:p>
          <a:p>
            <a:pPr marL="457200" indent="-457200">
              <a:buFont typeface="+mj-lt"/>
              <a:buAutoNum type="arabicPeriod" startAt="4"/>
            </a:pPr>
            <a:r>
              <a:rPr lang="en-US" sz="2400" dirty="0"/>
              <a:t>Comparability </a:t>
            </a:r>
          </a:p>
          <a:p>
            <a:pPr marL="400050" lvl="1" indent="0">
              <a:buNone/>
            </a:pPr>
            <a:r>
              <a:rPr lang="en-US" sz="2000" dirty="0"/>
              <a:t>(similar to other studies </a:t>
            </a:r>
          </a:p>
          <a:p>
            <a:pPr marL="400050" lvl="1" indent="0">
              <a:buNone/>
            </a:pPr>
            <a:r>
              <a:rPr lang="en-US" sz="2000" dirty="0"/>
              <a:t>or locations)</a:t>
            </a:r>
          </a:p>
          <a:p>
            <a:pPr marL="457200" indent="-457200">
              <a:buFont typeface="+mj-lt"/>
              <a:buAutoNum type="arabicPeriod" startAt="4"/>
            </a:pPr>
            <a:r>
              <a:rPr lang="en-US" sz="2400" dirty="0">
                <a:latin typeface="Calibri" panose="020F0502020204030204" pitchFamily="34" charset="0"/>
                <a:cs typeface="Calibri" panose="020F0502020204030204" pitchFamily="34" charset="0"/>
              </a:rPr>
              <a:t>Completeness </a:t>
            </a:r>
          </a:p>
          <a:p>
            <a:pPr marL="0" indent="0">
              <a:buNone/>
            </a:pPr>
            <a:r>
              <a:rPr lang="en-US" sz="2400" dirty="0"/>
              <a:t>	</a:t>
            </a:r>
            <a:r>
              <a:rPr lang="en-US" sz="2000" dirty="0">
                <a:latin typeface="Calibri" panose="020F0502020204030204" pitchFamily="34" charset="0"/>
                <a:cs typeface="Calibri" panose="020F0502020204030204" pitchFamily="34" charset="0"/>
              </a:rPr>
              <a:t>(% collection needed, criticality)</a:t>
            </a:r>
          </a:p>
          <a:p>
            <a:pPr marL="457200" indent="-457200">
              <a:buFont typeface="+mj-lt"/>
              <a:buAutoNum type="arabicPeriod" startAt="6"/>
            </a:pPr>
            <a:r>
              <a:rPr lang="en-US" sz="2400" dirty="0"/>
              <a:t>Sensitivity </a:t>
            </a:r>
          </a:p>
          <a:p>
            <a:pPr marL="400050" lvl="1" indent="0">
              <a:buNone/>
            </a:pPr>
            <a:r>
              <a:rPr lang="en-US" sz="2000" dirty="0"/>
              <a:t>(minimums)</a:t>
            </a:r>
            <a:endParaRPr lang="en-US" sz="20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AE17CEA-FB29-418C-93D1-09E4CF62ACF8}"/>
              </a:ext>
            </a:extLst>
          </p:cNvPr>
          <p:cNvPicPr>
            <a:picLocks noChangeAspect="1"/>
          </p:cNvPicPr>
          <p:nvPr/>
        </p:nvPicPr>
        <p:blipFill>
          <a:blip r:embed="rId3"/>
          <a:stretch>
            <a:fillRect/>
          </a:stretch>
        </p:blipFill>
        <p:spPr>
          <a:xfrm>
            <a:off x="3715641" y="1316053"/>
            <a:ext cx="5428359" cy="3618001"/>
          </a:xfrm>
          <a:prstGeom prst="rect">
            <a:avLst/>
          </a:prstGeom>
        </p:spPr>
      </p:pic>
      <p:sp>
        <p:nvSpPr>
          <p:cNvPr id="6" name="Rectangle 5">
            <a:extLst>
              <a:ext uri="{FF2B5EF4-FFF2-40B4-BE49-F238E27FC236}">
                <a16:creationId xmlns:a16="http://schemas.microsoft.com/office/drawing/2014/main" id="{052E6274-92D1-4B7A-89D0-65C92E4937E3}"/>
              </a:ext>
            </a:extLst>
          </p:cNvPr>
          <p:cNvSpPr/>
          <p:nvPr/>
        </p:nvSpPr>
        <p:spPr>
          <a:xfrm>
            <a:off x="7676932" y="4934054"/>
            <a:ext cx="1467068" cy="246221"/>
          </a:xfrm>
          <a:prstGeom prst="rect">
            <a:avLst/>
          </a:prstGeom>
        </p:spPr>
        <p:txBody>
          <a:bodyPr wrap="none">
            <a:spAutoFit/>
          </a:bodyPr>
          <a:lstStyle/>
          <a:p>
            <a:r>
              <a:rPr lang="en-US" sz="1000" dirty="0"/>
              <a:t>www.fivesenses.com.au/</a:t>
            </a:r>
          </a:p>
        </p:txBody>
      </p:sp>
    </p:spTree>
    <p:extLst>
      <p:ext uri="{BB962C8B-B14F-4D97-AF65-F5344CB8AC3E}">
        <p14:creationId xmlns:p14="http://schemas.microsoft.com/office/powerpoint/2010/main" val="3673307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Sample Number</a:t>
            </a:r>
          </a:p>
        </p:txBody>
      </p:sp>
      <p:sp>
        <p:nvSpPr>
          <p:cNvPr id="5" name="Content Placeholder 4"/>
          <p:cNvSpPr>
            <a:spLocks noGrp="1"/>
          </p:cNvSpPr>
          <p:nvPr>
            <p:ph idx="1"/>
          </p:nvPr>
        </p:nvSpPr>
        <p:spPr/>
        <p:txBody>
          <a:bodyPr>
            <a:normAutofit fontScale="92500" lnSpcReduction="10000"/>
          </a:bodyPr>
          <a:lstStyle/>
          <a:p>
            <a:r>
              <a:rPr lang="en-US" sz="3600" u="sng" dirty="0"/>
              <a:t>Sample size equations</a:t>
            </a:r>
            <a:r>
              <a:rPr lang="en-US" sz="3600" dirty="0"/>
              <a:t> are used to determine how many samples are necessary to produce statistically significant result. </a:t>
            </a:r>
          </a:p>
          <a:p>
            <a:pPr lvl="1"/>
            <a:r>
              <a:rPr lang="en-US" sz="3200" dirty="0">
                <a:latin typeface="Calibri" panose="020F0502020204030204" pitchFamily="34" charset="0"/>
                <a:cs typeface="Calibri" panose="020F0502020204030204" pitchFamily="34" charset="0"/>
              </a:rPr>
              <a:t>Example: About 250 samples required to detect a 100 MPN drop in </a:t>
            </a:r>
            <a:r>
              <a:rPr lang="en-US" sz="3200" i="1" dirty="0">
                <a:latin typeface="Calibri" panose="020F0502020204030204" pitchFamily="34" charset="0"/>
                <a:cs typeface="Calibri" panose="020F0502020204030204" pitchFamily="34" charset="0"/>
              </a:rPr>
              <a:t>E.coli </a:t>
            </a:r>
            <a:r>
              <a:rPr lang="en-US" sz="3200" dirty="0">
                <a:latin typeface="Calibri" panose="020F0502020204030204" pitchFamily="34" charset="0"/>
                <a:cs typeface="Calibri" panose="020F0502020204030204" pitchFamily="34" charset="0"/>
              </a:rPr>
              <a:t>over 10 years with starting mean of 300 MPN.</a:t>
            </a:r>
          </a:p>
          <a:p>
            <a:r>
              <a:rPr lang="en-US" sz="3600" dirty="0">
                <a:latin typeface="Calibri" panose="020F0502020204030204" pitchFamily="34" charset="0"/>
                <a:cs typeface="Calibri" panose="020F0502020204030204" pitchFamily="34" charset="0"/>
              </a:rPr>
              <a:t>Watershed projects are not generally collecting enough data to make statistical statements about reductions.</a:t>
            </a:r>
          </a:p>
          <a:p>
            <a:r>
              <a:rPr lang="en-US" sz="3600" dirty="0"/>
              <a:t>Generally sufficient for </a:t>
            </a:r>
            <a:r>
              <a:rPr lang="en-US" sz="3600" u="sng" dirty="0"/>
              <a:t>targeting BMPs</a:t>
            </a:r>
            <a:r>
              <a:rPr lang="en-US" sz="3600" dirty="0"/>
              <a:t>.</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899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C072B6-1A7F-466F-BA16-A7F50407DE85}"/>
              </a:ext>
            </a:extLst>
          </p:cNvPr>
          <p:cNvSpPr txBox="1"/>
          <p:nvPr/>
        </p:nvSpPr>
        <p:spPr>
          <a:xfrm>
            <a:off x="3827721" y="54195"/>
            <a:ext cx="4852673"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7" name="TextBox 6">
            <a:extLst>
              <a:ext uri="{FF2B5EF4-FFF2-40B4-BE49-F238E27FC236}">
                <a16:creationId xmlns:a16="http://schemas.microsoft.com/office/drawing/2014/main" id="{EEDF7CCA-1F8B-4399-BA3A-87547F3385E5}"/>
              </a:ext>
            </a:extLst>
          </p:cNvPr>
          <p:cNvSpPr txBox="1"/>
          <p:nvPr/>
        </p:nvSpPr>
        <p:spPr>
          <a:xfrm>
            <a:off x="155261" y="1055019"/>
            <a:ext cx="8533673" cy="584775"/>
          </a:xfrm>
          <a:prstGeom prst="rect">
            <a:avLst/>
          </a:prstGeom>
          <a:solidFill>
            <a:srgbClr val="00B0F0"/>
          </a:solidFill>
          <a:ln>
            <a:solidFill>
              <a:schemeClr val="tx1"/>
            </a:solidFill>
          </a:ln>
        </p:spPr>
        <p:txBody>
          <a:bodyPr wrap="square" rtlCol="0">
            <a:spAutoFit/>
          </a:bodyPr>
          <a:lstStyle/>
          <a:p>
            <a:pPr algn="ctr"/>
            <a:r>
              <a:rPr lang="en-US" sz="3200" dirty="0"/>
              <a:t>Quality Assurance Project Plan</a:t>
            </a:r>
          </a:p>
        </p:txBody>
      </p:sp>
      <p:sp>
        <p:nvSpPr>
          <p:cNvPr id="9" name="TextBox 8">
            <a:extLst>
              <a:ext uri="{FF2B5EF4-FFF2-40B4-BE49-F238E27FC236}">
                <a16:creationId xmlns:a16="http://schemas.microsoft.com/office/drawing/2014/main" id="{0EA8AD7E-E7F7-42BE-AE04-89A5152213D4}"/>
              </a:ext>
            </a:extLst>
          </p:cNvPr>
          <p:cNvSpPr txBox="1"/>
          <p:nvPr/>
        </p:nvSpPr>
        <p:spPr>
          <a:xfrm>
            <a:off x="155261" y="4038079"/>
            <a:ext cx="2630468" cy="707886"/>
          </a:xfrm>
          <a:prstGeom prst="rect">
            <a:avLst/>
          </a:prstGeom>
          <a:solidFill>
            <a:srgbClr val="92D050"/>
          </a:solidFill>
          <a:ln>
            <a:solidFill>
              <a:schemeClr val="tx1"/>
            </a:solidFill>
          </a:ln>
        </p:spPr>
        <p:txBody>
          <a:bodyPr wrap="square" rtlCol="0">
            <a:spAutoFit/>
          </a:bodyPr>
          <a:lstStyle/>
          <a:p>
            <a:pPr algn="ctr"/>
            <a:r>
              <a:rPr lang="en-US" sz="2000" dirty="0"/>
              <a:t>Data Quality Objectives</a:t>
            </a:r>
          </a:p>
        </p:txBody>
      </p:sp>
      <p:sp>
        <p:nvSpPr>
          <p:cNvPr id="11" name="TextBox 10">
            <a:extLst>
              <a:ext uri="{FF2B5EF4-FFF2-40B4-BE49-F238E27FC236}">
                <a16:creationId xmlns:a16="http://schemas.microsoft.com/office/drawing/2014/main" id="{F307CE4C-AEED-43F9-833E-A8B3619F8F19}"/>
              </a:ext>
            </a:extLst>
          </p:cNvPr>
          <p:cNvSpPr txBox="1"/>
          <p:nvPr/>
        </p:nvSpPr>
        <p:spPr>
          <a:xfrm>
            <a:off x="146783" y="5600798"/>
            <a:ext cx="2630468" cy="400110"/>
          </a:xfrm>
          <a:prstGeom prst="rect">
            <a:avLst/>
          </a:prstGeom>
          <a:solidFill>
            <a:srgbClr val="92D050"/>
          </a:solidFill>
          <a:ln>
            <a:solidFill>
              <a:schemeClr val="tx1"/>
            </a:solidFill>
          </a:ln>
        </p:spPr>
        <p:txBody>
          <a:bodyPr wrap="square" rtlCol="0">
            <a:spAutoFit/>
          </a:bodyPr>
          <a:lstStyle/>
          <a:p>
            <a:pPr algn="ctr"/>
            <a:r>
              <a:rPr lang="en-US" sz="2000" dirty="0"/>
              <a:t>Training Required</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1" y="54195"/>
            <a:ext cx="3108934"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sp>
        <p:nvSpPr>
          <p:cNvPr id="16" name="TextBox 15">
            <a:extLst>
              <a:ext uri="{FF2B5EF4-FFF2-40B4-BE49-F238E27FC236}">
                <a16:creationId xmlns:a16="http://schemas.microsoft.com/office/drawing/2014/main" id="{70F2BDB0-01A4-4F63-B2DE-B20A334A6E67}"/>
              </a:ext>
            </a:extLst>
          </p:cNvPr>
          <p:cNvSpPr txBox="1"/>
          <p:nvPr/>
        </p:nvSpPr>
        <p:spPr>
          <a:xfrm>
            <a:off x="155261" y="3559002"/>
            <a:ext cx="2630468" cy="400110"/>
          </a:xfrm>
          <a:prstGeom prst="rect">
            <a:avLst/>
          </a:prstGeom>
          <a:solidFill>
            <a:srgbClr val="92D050"/>
          </a:solidFill>
          <a:ln>
            <a:solidFill>
              <a:schemeClr val="tx1"/>
            </a:solidFill>
          </a:ln>
        </p:spPr>
        <p:txBody>
          <a:bodyPr wrap="square" rtlCol="0">
            <a:spAutoFit/>
          </a:bodyPr>
          <a:lstStyle/>
          <a:p>
            <a:pPr algn="ctr"/>
            <a:r>
              <a:rPr lang="en-US" sz="2000" dirty="0"/>
              <a:t>Schedule</a:t>
            </a:r>
          </a:p>
        </p:txBody>
      </p:sp>
      <p:sp>
        <p:nvSpPr>
          <p:cNvPr id="17" name="TextBox 16">
            <a:extLst>
              <a:ext uri="{FF2B5EF4-FFF2-40B4-BE49-F238E27FC236}">
                <a16:creationId xmlns:a16="http://schemas.microsoft.com/office/drawing/2014/main" id="{D7C71549-928B-483A-973A-865209D12E16}"/>
              </a:ext>
            </a:extLst>
          </p:cNvPr>
          <p:cNvSpPr txBox="1"/>
          <p:nvPr/>
        </p:nvSpPr>
        <p:spPr>
          <a:xfrm>
            <a:off x="155261" y="4824932"/>
            <a:ext cx="2630468" cy="707886"/>
          </a:xfrm>
          <a:prstGeom prst="rect">
            <a:avLst/>
          </a:prstGeom>
          <a:solidFill>
            <a:srgbClr val="92D050"/>
          </a:solidFill>
          <a:ln>
            <a:solidFill>
              <a:schemeClr val="tx1"/>
            </a:solidFill>
          </a:ln>
        </p:spPr>
        <p:txBody>
          <a:bodyPr wrap="square" rtlCol="0">
            <a:spAutoFit/>
          </a:bodyPr>
          <a:lstStyle/>
          <a:p>
            <a:pPr algn="ctr"/>
            <a:r>
              <a:rPr lang="en-US" sz="2000" dirty="0"/>
              <a:t>Acceptance / Performance Criteria</a:t>
            </a:r>
          </a:p>
        </p:txBody>
      </p:sp>
      <p:sp>
        <p:nvSpPr>
          <p:cNvPr id="22" name="TextBox 21">
            <a:extLst>
              <a:ext uri="{FF2B5EF4-FFF2-40B4-BE49-F238E27FC236}">
                <a16:creationId xmlns:a16="http://schemas.microsoft.com/office/drawing/2014/main" id="{EB4602CB-6EA6-4648-BBF9-FD4E2ECFFC66}"/>
              </a:ext>
            </a:extLst>
          </p:cNvPr>
          <p:cNvSpPr txBox="1"/>
          <p:nvPr/>
        </p:nvSpPr>
        <p:spPr>
          <a:xfrm>
            <a:off x="155261" y="3075867"/>
            <a:ext cx="2630468" cy="400110"/>
          </a:xfrm>
          <a:prstGeom prst="rect">
            <a:avLst/>
          </a:prstGeom>
          <a:solidFill>
            <a:srgbClr val="92D050"/>
          </a:solidFill>
          <a:ln>
            <a:solidFill>
              <a:schemeClr val="tx1"/>
            </a:solidFill>
          </a:ln>
        </p:spPr>
        <p:txBody>
          <a:bodyPr wrap="square" rtlCol="0">
            <a:spAutoFit/>
          </a:bodyPr>
          <a:lstStyle/>
          <a:p>
            <a:pPr algn="ctr"/>
            <a:r>
              <a:rPr lang="en-US" sz="2000" dirty="0"/>
              <a:t>Project Team</a:t>
            </a:r>
          </a:p>
        </p:txBody>
      </p:sp>
      <p:sp>
        <p:nvSpPr>
          <p:cNvPr id="23" name="TextBox 22">
            <a:extLst>
              <a:ext uri="{FF2B5EF4-FFF2-40B4-BE49-F238E27FC236}">
                <a16:creationId xmlns:a16="http://schemas.microsoft.com/office/drawing/2014/main" id="{E31E3168-5AE4-4E76-BADE-F5C61726A260}"/>
              </a:ext>
            </a:extLst>
          </p:cNvPr>
          <p:cNvSpPr txBox="1"/>
          <p:nvPr/>
        </p:nvSpPr>
        <p:spPr>
          <a:xfrm>
            <a:off x="155261" y="2612810"/>
            <a:ext cx="2630468" cy="400110"/>
          </a:xfrm>
          <a:prstGeom prst="rect">
            <a:avLst/>
          </a:prstGeom>
          <a:solidFill>
            <a:srgbClr val="92D050"/>
          </a:solidFill>
          <a:ln>
            <a:solidFill>
              <a:schemeClr val="tx1"/>
            </a:solidFill>
          </a:ln>
        </p:spPr>
        <p:txBody>
          <a:bodyPr wrap="square" rtlCol="0">
            <a:spAutoFit/>
          </a:bodyPr>
          <a:lstStyle/>
          <a:p>
            <a:pPr algn="ctr"/>
            <a:r>
              <a:rPr lang="en-US" sz="2000" dirty="0"/>
              <a:t>Problem / Goal</a:t>
            </a:r>
          </a:p>
        </p:txBody>
      </p:sp>
      <p:sp>
        <p:nvSpPr>
          <p:cNvPr id="30" name="TextBox 29">
            <a:extLst>
              <a:ext uri="{FF2B5EF4-FFF2-40B4-BE49-F238E27FC236}">
                <a16:creationId xmlns:a16="http://schemas.microsoft.com/office/drawing/2014/main" id="{0A0CD306-A5EF-4926-8789-368960ED2C2B}"/>
              </a:ext>
            </a:extLst>
          </p:cNvPr>
          <p:cNvSpPr txBox="1"/>
          <p:nvPr/>
        </p:nvSpPr>
        <p:spPr>
          <a:xfrm>
            <a:off x="155260" y="1825339"/>
            <a:ext cx="2630469" cy="707886"/>
          </a:xfrm>
          <a:prstGeom prst="rect">
            <a:avLst/>
          </a:prstGeom>
          <a:solidFill>
            <a:srgbClr val="00B050"/>
          </a:solidFill>
          <a:ln>
            <a:solidFill>
              <a:schemeClr val="tx1"/>
            </a:solidFill>
          </a:ln>
        </p:spPr>
        <p:txBody>
          <a:bodyPr wrap="square" rtlCol="0">
            <a:spAutoFit/>
          </a:bodyPr>
          <a:lstStyle/>
          <a:p>
            <a:pPr algn="ctr"/>
            <a:r>
              <a:rPr lang="en-US" sz="2000" b="1" dirty="0"/>
              <a:t>Planning / Management</a:t>
            </a:r>
          </a:p>
        </p:txBody>
      </p:sp>
      <p:sp>
        <p:nvSpPr>
          <p:cNvPr id="34" name="TextBox 33">
            <a:extLst>
              <a:ext uri="{FF2B5EF4-FFF2-40B4-BE49-F238E27FC236}">
                <a16:creationId xmlns:a16="http://schemas.microsoft.com/office/drawing/2014/main" id="{346E63F1-A4B9-47CB-B2BD-961B9A17CF24}"/>
              </a:ext>
            </a:extLst>
          </p:cNvPr>
          <p:cNvSpPr txBox="1"/>
          <p:nvPr/>
        </p:nvSpPr>
        <p:spPr>
          <a:xfrm>
            <a:off x="3105794" y="1838431"/>
            <a:ext cx="2632606" cy="400110"/>
          </a:xfrm>
          <a:prstGeom prst="rect">
            <a:avLst/>
          </a:prstGeom>
          <a:solidFill>
            <a:srgbClr val="FFFF00"/>
          </a:solidFill>
          <a:ln>
            <a:solidFill>
              <a:schemeClr val="tx1"/>
            </a:solidFill>
          </a:ln>
        </p:spPr>
        <p:txBody>
          <a:bodyPr wrap="square" rtlCol="0">
            <a:spAutoFit/>
          </a:bodyPr>
          <a:lstStyle/>
          <a:p>
            <a:pPr algn="ctr"/>
            <a:r>
              <a:rPr lang="en-US" sz="2000" b="1" dirty="0"/>
              <a:t>Data Collection</a:t>
            </a:r>
          </a:p>
        </p:txBody>
      </p:sp>
      <p:sp>
        <p:nvSpPr>
          <p:cNvPr id="39" name="TextBox 38">
            <a:extLst>
              <a:ext uri="{FF2B5EF4-FFF2-40B4-BE49-F238E27FC236}">
                <a16:creationId xmlns:a16="http://schemas.microsoft.com/office/drawing/2014/main" id="{3986AB1D-A895-4342-BEA2-EEFEA696997E}"/>
              </a:ext>
            </a:extLst>
          </p:cNvPr>
          <p:cNvSpPr txBox="1"/>
          <p:nvPr/>
        </p:nvSpPr>
        <p:spPr>
          <a:xfrm>
            <a:off x="6053154" y="1827466"/>
            <a:ext cx="2632606" cy="400110"/>
          </a:xfrm>
          <a:prstGeom prst="rect">
            <a:avLst/>
          </a:prstGeom>
          <a:solidFill>
            <a:schemeClr val="bg2">
              <a:lumMod val="50000"/>
            </a:schemeClr>
          </a:solidFill>
          <a:ln>
            <a:solidFill>
              <a:schemeClr val="tx1"/>
            </a:solidFill>
          </a:ln>
        </p:spPr>
        <p:txBody>
          <a:bodyPr wrap="square" rtlCol="0">
            <a:spAutoFit/>
          </a:bodyPr>
          <a:lstStyle/>
          <a:p>
            <a:pPr algn="ctr"/>
            <a:r>
              <a:rPr lang="en-US" sz="2000" b="1" dirty="0"/>
              <a:t>Data Assessment</a:t>
            </a:r>
          </a:p>
        </p:txBody>
      </p:sp>
      <p:sp>
        <p:nvSpPr>
          <p:cNvPr id="40" name="TextBox 39">
            <a:extLst>
              <a:ext uri="{FF2B5EF4-FFF2-40B4-BE49-F238E27FC236}">
                <a16:creationId xmlns:a16="http://schemas.microsoft.com/office/drawing/2014/main" id="{5FDC4765-D1C1-46F8-823F-A14641947D21}"/>
              </a:ext>
            </a:extLst>
          </p:cNvPr>
          <p:cNvSpPr txBox="1"/>
          <p:nvPr/>
        </p:nvSpPr>
        <p:spPr>
          <a:xfrm>
            <a:off x="3135536" y="3200249"/>
            <a:ext cx="2602864" cy="707886"/>
          </a:xfrm>
          <a:prstGeom prst="rect">
            <a:avLst/>
          </a:prstGeom>
          <a:solidFill>
            <a:srgbClr val="FFFF99"/>
          </a:solidFill>
          <a:ln>
            <a:solidFill>
              <a:schemeClr val="tx1"/>
            </a:solidFill>
          </a:ln>
        </p:spPr>
        <p:txBody>
          <a:bodyPr wrap="square" rtlCol="0">
            <a:spAutoFit/>
          </a:bodyPr>
          <a:lstStyle/>
          <a:p>
            <a:pPr algn="ctr"/>
            <a:r>
              <a:rPr lang="en-US" sz="2000" dirty="0"/>
              <a:t>Standard Operating Procedures</a:t>
            </a:r>
          </a:p>
        </p:txBody>
      </p:sp>
      <p:sp>
        <p:nvSpPr>
          <p:cNvPr id="41" name="TextBox 40">
            <a:extLst>
              <a:ext uri="{FF2B5EF4-FFF2-40B4-BE49-F238E27FC236}">
                <a16:creationId xmlns:a16="http://schemas.microsoft.com/office/drawing/2014/main" id="{0149886C-C2C4-4ED4-BE54-032FE2691A34}"/>
              </a:ext>
            </a:extLst>
          </p:cNvPr>
          <p:cNvSpPr txBox="1"/>
          <p:nvPr/>
        </p:nvSpPr>
        <p:spPr>
          <a:xfrm>
            <a:off x="3129132" y="2298331"/>
            <a:ext cx="2609268" cy="400110"/>
          </a:xfrm>
          <a:prstGeom prst="rect">
            <a:avLst/>
          </a:prstGeom>
          <a:solidFill>
            <a:srgbClr val="FFFF99"/>
          </a:solidFill>
          <a:ln>
            <a:solidFill>
              <a:schemeClr val="tx1"/>
            </a:solidFill>
          </a:ln>
        </p:spPr>
        <p:txBody>
          <a:bodyPr wrap="square" rtlCol="0">
            <a:spAutoFit/>
          </a:bodyPr>
          <a:lstStyle/>
          <a:p>
            <a:pPr algn="ctr"/>
            <a:r>
              <a:rPr lang="en-US" sz="2000" dirty="0"/>
              <a:t>Study Design</a:t>
            </a:r>
          </a:p>
        </p:txBody>
      </p:sp>
      <p:sp>
        <p:nvSpPr>
          <p:cNvPr id="42" name="TextBox 41">
            <a:extLst>
              <a:ext uri="{FF2B5EF4-FFF2-40B4-BE49-F238E27FC236}">
                <a16:creationId xmlns:a16="http://schemas.microsoft.com/office/drawing/2014/main" id="{66A2259F-7F49-479C-BB45-2896F166C183}"/>
              </a:ext>
            </a:extLst>
          </p:cNvPr>
          <p:cNvSpPr txBox="1"/>
          <p:nvPr/>
        </p:nvSpPr>
        <p:spPr>
          <a:xfrm>
            <a:off x="3141942" y="3960936"/>
            <a:ext cx="2602864" cy="400110"/>
          </a:xfrm>
          <a:prstGeom prst="rect">
            <a:avLst/>
          </a:prstGeom>
          <a:solidFill>
            <a:srgbClr val="FFFF99"/>
          </a:solidFill>
          <a:ln>
            <a:solidFill>
              <a:schemeClr val="tx1"/>
            </a:solidFill>
          </a:ln>
        </p:spPr>
        <p:txBody>
          <a:bodyPr wrap="square" rtlCol="0">
            <a:spAutoFit/>
          </a:bodyPr>
          <a:lstStyle/>
          <a:p>
            <a:pPr algn="ctr"/>
            <a:r>
              <a:rPr lang="en-US" sz="2000" dirty="0"/>
              <a:t>Analytical Methods </a:t>
            </a:r>
          </a:p>
        </p:txBody>
      </p:sp>
      <p:sp>
        <p:nvSpPr>
          <p:cNvPr id="43" name="TextBox 42">
            <a:extLst>
              <a:ext uri="{FF2B5EF4-FFF2-40B4-BE49-F238E27FC236}">
                <a16:creationId xmlns:a16="http://schemas.microsoft.com/office/drawing/2014/main" id="{A161308A-32B1-4C7D-9A37-31BCB3144FF0}"/>
              </a:ext>
            </a:extLst>
          </p:cNvPr>
          <p:cNvSpPr txBox="1"/>
          <p:nvPr/>
        </p:nvSpPr>
        <p:spPr>
          <a:xfrm>
            <a:off x="3135536" y="4415715"/>
            <a:ext cx="2602863" cy="400110"/>
          </a:xfrm>
          <a:prstGeom prst="rect">
            <a:avLst/>
          </a:prstGeom>
          <a:solidFill>
            <a:srgbClr val="FFFF99"/>
          </a:solidFill>
          <a:ln>
            <a:solidFill>
              <a:schemeClr val="tx1"/>
            </a:solidFill>
          </a:ln>
        </p:spPr>
        <p:txBody>
          <a:bodyPr wrap="square" rtlCol="0">
            <a:spAutoFit/>
          </a:bodyPr>
          <a:lstStyle/>
          <a:p>
            <a:pPr algn="ctr"/>
            <a:r>
              <a:rPr lang="en-US" sz="2000" dirty="0"/>
              <a:t>Equipment / Supplies</a:t>
            </a:r>
          </a:p>
        </p:txBody>
      </p:sp>
      <p:sp>
        <p:nvSpPr>
          <p:cNvPr id="44" name="TextBox 43">
            <a:extLst>
              <a:ext uri="{FF2B5EF4-FFF2-40B4-BE49-F238E27FC236}">
                <a16:creationId xmlns:a16="http://schemas.microsoft.com/office/drawing/2014/main" id="{2C3751B3-9D69-44B7-9038-92303E651324}"/>
              </a:ext>
            </a:extLst>
          </p:cNvPr>
          <p:cNvSpPr txBox="1"/>
          <p:nvPr/>
        </p:nvSpPr>
        <p:spPr>
          <a:xfrm>
            <a:off x="3135536" y="2752473"/>
            <a:ext cx="2602863" cy="400110"/>
          </a:xfrm>
          <a:prstGeom prst="rect">
            <a:avLst/>
          </a:prstGeom>
          <a:solidFill>
            <a:srgbClr val="FFFF99"/>
          </a:solidFill>
          <a:ln>
            <a:solidFill>
              <a:schemeClr val="tx1"/>
            </a:solidFill>
          </a:ln>
        </p:spPr>
        <p:txBody>
          <a:bodyPr wrap="square" rtlCol="0">
            <a:spAutoFit/>
          </a:bodyPr>
          <a:lstStyle/>
          <a:p>
            <a:pPr algn="ctr"/>
            <a:r>
              <a:rPr lang="en-US" sz="2000" dirty="0"/>
              <a:t>Site Locations</a:t>
            </a:r>
          </a:p>
        </p:txBody>
      </p:sp>
      <p:sp>
        <p:nvSpPr>
          <p:cNvPr id="45" name="TextBox 44">
            <a:extLst>
              <a:ext uri="{FF2B5EF4-FFF2-40B4-BE49-F238E27FC236}">
                <a16:creationId xmlns:a16="http://schemas.microsoft.com/office/drawing/2014/main" id="{1B3BE8F9-7F93-4EE1-B840-6349E2E4D7C1}"/>
              </a:ext>
            </a:extLst>
          </p:cNvPr>
          <p:cNvSpPr txBox="1"/>
          <p:nvPr/>
        </p:nvSpPr>
        <p:spPr>
          <a:xfrm>
            <a:off x="3141942" y="5328650"/>
            <a:ext cx="2596456" cy="400110"/>
          </a:xfrm>
          <a:prstGeom prst="rect">
            <a:avLst/>
          </a:prstGeom>
          <a:solidFill>
            <a:srgbClr val="FFFF99"/>
          </a:solidFill>
          <a:ln>
            <a:solidFill>
              <a:schemeClr val="tx1"/>
            </a:solidFill>
          </a:ln>
        </p:spPr>
        <p:txBody>
          <a:bodyPr wrap="square" rtlCol="0">
            <a:spAutoFit/>
          </a:bodyPr>
          <a:lstStyle/>
          <a:p>
            <a:pPr algn="ctr"/>
            <a:r>
              <a:rPr lang="en-US" sz="2000" dirty="0"/>
              <a:t>Datasheets / Forms</a:t>
            </a:r>
          </a:p>
        </p:txBody>
      </p:sp>
      <p:sp>
        <p:nvSpPr>
          <p:cNvPr id="46" name="TextBox 45">
            <a:extLst>
              <a:ext uri="{FF2B5EF4-FFF2-40B4-BE49-F238E27FC236}">
                <a16:creationId xmlns:a16="http://schemas.microsoft.com/office/drawing/2014/main" id="{8976A1C6-58E0-47A4-A0B1-965193E33803}"/>
              </a:ext>
            </a:extLst>
          </p:cNvPr>
          <p:cNvSpPr txBox="1"/>
          <p:nvPr/>
        </p:nvSpPr>
        <p:spPr>
          <a:xfrm>
            <a:off x="3141941" y="4874507"/>
            <a:ext cx="2596457" cy="400110"/>
          </a:xfrm>
          <a:prstGeom prst="rect">
            <a:avLst/>
          </a:prstGeom>
          <a:solidFill>
            <a:srgbClr val="FFFF99"/>
          </a:solidFill>
          <a:ln>
            <a:solidFill>
              <a:schemeClr val="tx1"/>
            </a:solidFill>
          </a:ln>
        </p:spPr>
        <p:txBody>
          <a:bodyPr wrap="square" rtlCol="0">
            <a:spAutoFit/>
          </a:bodyPr>
          <a:lstStyle/>
          <a:p>
            <a:pPr algn="ctr"/>
            <a:r>
              <a:rPr lang="en-US" sz="2000" dirty="0"/>
              <a:t>Quality Controls</a:t>
            </a:r>
          </a:p>
        </p:txBody>
      </p:sp>
    </p:spTree>
    <p:extLst>
      <p:ext uri="{BB962C8B-B14F-4D97-AF65-F5344CB8AC3E}">
        <p14:creationId xmlns:p14="http://schemas.microsoft.com/office/powerpoint/2010/main" val="51377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143000"/>
          </a:xfrm>
        </p:spPr>
        <p:txBody>
          <a:bodyPr/>
          <a:lstStyle/>
          <a:p>
            <a:pPr algn="l"/>
            <a:r>
              <a:rPr lang="en-US" dirty="0"/>
              <a:t>Study Design (see handouts)</a:t>
            </a:r>
          </a:p>
        </p:txBody>
      </p:sp>
      <p:pic>
        <p:nvPicPr>
          <p:cNvPr id="2" name="Picture 1">
            <a:extLst>
              <a:ext uri="{FF2B5EF4-FFF2-40B4-BE49-F238E27FC236}">
                <a16:creationId xmlns:a16="http://schemas.microsoft.com/office/drawing/2014/main" id="{FC6F965F-6F5E-49E9-AAC0-E1F91BC3BA3A}"/>
              </a:ext>
            </a:extLst>
          </p:cNvPr>
          <p:cNvPicPr>
            <a:picLocks noChangeAspect="1"/>
          </p:cNvPicPr>
          <p:nvPr/>
        </p:nvPicPr>
        <p:blipFill>
          <a:blip r:embed="rId3"/>
          <a:stretch>
            <a:fillRect/>
          </a:stretch>
        </p:blipFill>
        <p:spPr>
          <a:xfrm>
            <a:off x="293735" y="1144929"/>
            <a:ext cx="8388794" cy="5017993"/>
          </a:xfrm>
          <a:prstGeom prst="rect">
            <a:avLst/>
          </a:prstGeom>
        </p:spPr>
      </p:pic>
      <p:sp>
        <p:nvSpPr>
          <p:cNvPr id="3" name="TextBox 2">
            <a:extLst>
              <a:ext uri="{FF2B5EF4-FFF2-40B4-BE49-F238E27FC236}">
                <a16:creationId xmlns:a16="http://schemas.microsoft.com/office/drawing/2014/main" id="{26B4E43F-5428-4729-B3FC-6809D12E1551}"/>
              </a:ext>
            </a:extLst>
          </p:cNvPr>
          <p:cNvSpPr txBox="1"/>
          <p:nvPr/>
        </p:nvSpPr>
        <p:spPr>
          <a:xfrm>
            <a:off x="293734" y="6081239"/>
            <a:ext cx="4661038" cy="307777"/>
          </a:xfrm>
          <a:prstGeom prst="rect">
            <a:avLst/>
          </a:prstGeom>
          <a:noFill/>
        </p:spPr>
        <p:txBody>
          <a:bodyPr wrap="square" rtlCol="0">
            <a:spAutoFit/>
          </a:bodyPr>
          <a:lstStyle/>
          <a:p>
            <a:r>
              <a:rPr lang="en-US" sz="1400" dirty="0"/>
              <a:t>Source: National Water Quality Monitoring Council, 2017</a:t>
            </a:r>
          </a:p>
        </p:txBody>
      </p:sp>
    </p:spTree>
    <p:extLst>
      <p:ext uri="{BB962C8B-B14F-4D97-AF65-F5344CB8AC3E}">
        <p14:creationId xmlns:p14="http://schemas.microsoft.com/office/powerpoint/2010/main" val="220271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94EA05-C0B3-432E-81D5-C15AE87B8E01}"/>
              </a:ext>
            </a:extLst>
          </p:cNvPr>
          <p:cNvSpPr/>
          <p:nvPr/>
        </p:nvSpPr>
        <p:spPr>
          <a:xfrm>
            <a:off x="239229" y="1188458"/>
            <a:ext cx="2796360" cy="2240542"/>
          </a:xfrm>
          <a:prstGeom prst="rect">
            <a:avLst/>
          </a:prstGeom>
          <a:solidFill>
            <a:schemeClr val="accent1">
              <a:lumMod val="20000"/>
              <a:lumOff val="80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24CF17-8D55-4F96-ABA8-4CD38AAEBBBA}"/>
              </a:ext>
            </a:extLst>
          </p:cNvPr>
          <p:cNvSpPr/>
          <p:nvPr/>
        </p:nvSpPr>
        <p:spPr>
          <a:xfrm>
            <a:off x="3035589" y="1188457"/>
            <a:ext cx="2929280" cy="2240543"/>
          </a:xfrm>
          <a:prstGeom prst="rect">
            <a:avLst/>
          </a:prstGeom>
          <a:solidFill>
            <a:schemeClr val="accent1">
              <a:lumMod val="20000"/>
              <a:lumOff val="80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1471" y="274638"/>
            <a:ext cx="8225327" cy="1143000"/>
          </a:xfrm>
        </p:spPr>
        <p:txBody>
          <a:bodyPr/>
          <a:lstStyle/>
          <a:p>
            <a:pPr algn="l"/>
            <a:r>
              <a:rPr lang="en-US" dirty="0"/>
              <a:t>Quality Controls: Precision</a:t>
            </a:r>
          </a:p>
        </p:txBody>
      </p:sp>
      <p:sp>
        <p:nvSpPr>
          <p:cNvPr id="19" name="Rectangle 18">
            <a:extLst>
              <a:ext uri="{FF2B5EF4-FFF2-40B4-BE49-F238E27FC236}">
                <a16:creationId xmlns:a16="http://schemas.microsoft.com/office/drawing/2014/main" id="{04B8408C-D755-47EB-BAC0-4A2866D261A0}"/>
              </a:ext>
            </a:extLst>
          </p:cNvPr>
          <p:cNvSpPr/>
          <p:nvPr/>
        </p:nvSpPr>
        <p:spPr>
          <a:xfrm>
            <a:off x="236143" y="5679582"/>
            <a:ext cx="5725640" cy="461665"/>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       Lab Duplicate               Field Duplicate</a:t>
            </a:r>
          </a:p>
        </p:txBody>
      </p:sp>
      <p:sp>
        <p:nvSpPr>
          <p:cNvPr id="23" name="Rectangle 22">
            <a:extLst>
              <a:ext uri="{FF2B5EF4-FFF2-40B4-BE49-F238E27FC236}">
                <a16:creationId xmlns:a16="http://schemas.microsoft.com/office/drawing/2014/main" id="{09601C31-2B60-4A10-B2E9-E036916B3AAD}"/>
              </a:ext>
            </a:extLst>
          </p:cNvPr>
          <p:cNvSpPr/>
          <p:nvPr/>
        </p:nvSpPr>
        <p:spPr>
          <a:xfrm>
            <a:off x="6108412" y="2215199"/>
            <a:ext cx="2849524" cy="2923877"/>
          </a:xfrm>
          <a:prstGeom prst="rect">
            <a:avLst/>
          </a:prstGeom>
          <a:solidFill>
            <a:schemeClr val="accent1">
              <a:lumMod val="40000"/>
              <a:lumOff val="60000"/>
            </a:schemeClr>
          </a:solidFill>
          <a:ln w="57150">
            <a:solidFill>
              <a:schemeClr val="tx2"/>
            </a:solidFill>
          </a:ln>
        </p:spPr>
        <p:txBody>
          <a:bodyPr wrap="square">
            <a:spAutoFit/>
          </a:bodyPr>
          <a:lstStyle/>
          <a:p>
            <a:pPr algn="ctr"/>
            <a:r>
              <a:rPr lang="en-US" sz="3200" b="1" dirty="0">
                <a:latin typeface="Calibri" panose="020F0502020204030204" pitchFamily="34" charset="0"/>
                <a:cs typeface="Calibri" panose="020F0502020204030204" pitchFamily="34" charset="0"/>
              </a:rPr>
              <a:t>% Difference </a:t>
            </a:r>
          </a:p>
          <a:p>
            <a:pPr algn="ctr"/>
            <a:r>
              <a:rPr lang="en-US" sz="3200" b="1" dirty="0">
                <a:latin typeface="Calibri" panose="020F0502020204030204" pitchFamily="34" charset="0"/>
                <a:cs typeface="Calibri" panose="020F0502020204030204" pitchFamily="34" charset="0"/>
              </a:rPr>
              <a:t>= </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Difference Between Results</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Average of Results</a:t>
            </a:r>
          </a:p>
          <a:p>
            <a:pPr algn="ctr"/>
            <a:endParaRPr lang="en-US" sz="2000" dirty="0">
              <a:latin typeface="Calibri" panose="020F0502020204030204" pitchFamily="34" charset="0"/>
              <a:cs typeface="Calibri" panose="020F0502020204030204" pitchFamily="34" charset="0"/>
            </a:endParaRPr>
          </a:p>
        </p:txBody>
      </p:sp>
      <p:pic>
        <p:nvPicPr>
          <p:cNvPr id="24" name="Picture 4" descr="Related image">
            <a:extLst>
              <a:ext uri="{FF2B5EF4-FFF2-40B4-BE49-F238E27FC236}">
                <a16:creationId xmlns:a16="http://schemas.microsoft.com/office/drawing/2014/main" id="{602F3D47-EE42-4843-8BA3-FB499EB36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27" y="1767917"/>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lated image">
            <a:extLst>
              <a:ext uri="{FF2B5EF4-FFF2-40B4-BE49-F238E27FC236}">
                <a16:creationId xmlns:a16="http://schemas.microsoft.com/office/drawing/2014/main" id="{A634D104-3745-4F64-8DDF-E9CD94ED2CE2}"/>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965627" y="2407175"/>
            <a:ext cx="1270191" cy="61645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B9CEF240-F1DD-49F0-AE91-179D664D78B4}"/>
              </a:ext>
            </a:extLst>
          </p:cNvPr>
          <p:cNvCxnSpPr>
            <a:cxnSpLocks/>
          </p:cNvCxnSpPr>
          <p:nvPr/>
        </p:nvCxnSpPr>
        <p:spPr>
          <a:xfrm>
            <a:off x="6223591" y="4322904"/>
            <a:ext cx="2601434" cy="0"/>
          </a:xfrm>
          <a:prstGeom prst="line">
            <a:avLst/>
          </a:prstGeom>
          <a:ln w="28575"/>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9B411B19-AA23-447F-958F-BFB4248B2A59}"/>
              </a:ext>
            </a:extLst>
          </p:cNvPr>
          <p:cNvSpPr/>
          <p:nvPr/>
        </p:nvSpPr>
        <p:spPr>
          <a:xfrm>
            <a:off x="7128207" y="5263012"/>
            <a:ext cx="792204" cy="707886"/>
          </a:xfrm>
          <a:prstGeom prst="rect">
            <a:avLst/>
          </a:prstGeom>
        </p:spPr>
        <p:txBody>
          <a:bodyPr wrap="none">
            <a:spAutoFit/>
          </a:bodyPr>
          <a:lstStyle/>
          <a:p>
            <a:pPr algn="ctr"/>
            <a:r>
              <a:rPr lang="en-US" sz="2000" b="1" dirty="0">
                <a:latin typeface="Calibri" panose="020F0502020204030204" pitchFamily="34" charset="0"/>
                <a:cs typeface="Calibri" panose="020F0502020204030204" pitchFamily="34" charset="0"/>
              </a:rPr>
              <a:t>i.e.</a:t>
            </a:r>
          </a:p>
          <a:p>
            <a:pPr algn="ctr"/>
            <a:r>
              <a:rPr lang="en-US" sz="2000" b="1" dirty="0">
                <a:latin typeface="Calibri" panose="020F0502020204030204" pitchFamily="34" charset="0"/>
                <a:cs typeface="Calibri" panose="020F0502020204030204" pitchFamily="34" charset="0"/>
              </a:rPr>
              <a:t>(20%)</a:t>
            </a:r>
          </a:p>
        </p:txBody>
      </p:sp>
      <p:pic>
        <p:nvPicPr>
          <p:cNvPr id="21" name="Picture 4" descr="Related image">
            <a:extLst>
              <a:ext uri="{FF2B5EF4-FFF2-40B4-BE49-F238E27FC236}">
                <a16:creationId xmlns:a16="http://schemas.microsoft.com/office/drawing/2014/main" id="{6A2D811F-7D2D-49F5-B063-51E7C5B163D1}"/>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80733"/>
          <a:stretch/>
        </p:blipFill>
        <p:spPr bwMode="auto">
          <a:xfrm>
            <a:off x="425695" y="4946020"/>
            <a:ext cx="1234723" cy="2378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D9B11685-F887-4B70-9797-5A47A6AC3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09" y="4000396"/>
            <a:ext cx="1234723" cy="123472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73DBBF83-6F9C-4CDC-9AD0-39A6EB03DD5E}"/>
              </a:ext>
            </a:extLst>
          </p:cNvPr>
          <p:cNvSpPr/>
          <p:nvPr/>
        </p:nvSpPr>
        <p:spPr>
          <a:xfrm>
            <a:off x="259044" y="1258949"/>
            <a:ext cx="5616211"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Field                                          </a:t>
            </a:r>
            <a:r>
              <a:rPr lang="en-US" sz="2000" dirty="0" err="1">
                <a:latin typeface="Calibri" panose="020F0502020204030204" pitchFamily="34" charset="0"/>
                <a:cs typeface="Calibri" panose="020F0502020204030204" pitchFamily="34" charset="0"/>
              </a:rPr>
              <a:t>Field</a:t>
            </a:r>
            <a:endParaRPr lang="en-US" sz="20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27EB897F-9749-435F-A1D5-97B6A625EB25}"/>
              </a:ext>
            </a:extLst>
          </p:cNvPr>
          <p:cNvSpPr/>
          <p:nvPr/>
        </p:nvSpPr>
        <p:spPr>
          <a:xfrm>
            <a:off x="236143" y="3429000"/>
            <a:ext cx="2796360" cy="221276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B34A72-2176-4B93-B66A-3A59ECFA77FD}"/>
              </a:ext>
            </a:extLst>
          </p:cNvPr>
          <p:cNvSpPr/>
          <p:nvPr/>
        </p:nvSpPr>
        <p:spPr>
          <a:xfrm>
            <a:off x="3032503" y="3429000"/>
            <a:ext cx="2929280" cy="2212764"/>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522826F-B644-4135-8833-A3886D9E1049}"/>
              </a:ext>
            </a:extLst>
          </p:cNvPr>
          <p:cNvSpPr/>
          <p:nvPr/>
        </p:nvSpPr>
        <p:spPr>
          <a:xfrm>
            <a:off x="259044" y="3455320"/>
            <a:ext cx="5616211"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Lab                                             </a:t>
            </a:r>
            <a:r>
              <a:rPr lang="en-US" sz="2000" dirty="0" err="1">
                <a:latin typeface="Calibri" panose="020F0502020204030204" pitchFamily="34" charset="0"/>
                <a:cs typeface="Calibri" panose="020F0502020204030204" pitchFamily="34" charset="0"/>
              </a:rPr>
              <a:t>Lab</a:t>
            </a:r>
            <a:endParaRPr lang="en-US" sz="2000" dirty="0">
              <a:latin typeface="Calibri" panose="020F0502020204030204" pitchFamily="34" charset="0"/>
              <a:cs typeface="Calibri" panose="020F0502020204030204" pitchFamily="34" charset="0"/>
            </a:endParaRPr>
          </a:p>
        </p:txBody>
      </p:sp>
      <p:pic>
        <p:nvPicPr>
          <p:cNvPr id="32" name="Picture 4" descr="Related image">
            <a:extLst>
              <a:ext uri="{FF2B5EF4-FFF2-40B4-BE49-F238E27FC236}">
                <a16:creationId xmlns:a16="http://schemas.microsoft.com/office/drawing/2014/main" id="{C436F5DF-824A-4988-93BE-3C543A6C0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494" y="1761134"/>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elated image">
            <a:extLst>
              <a:ext uri="{FF2B5EF4-FFF2-40B4-BE49-F238E27FC236}">
                <a16:creationId xmlns:a16="http://schemas.microsoft.com/office/drawing/2014/main" id="{A7162D14-372A-4F51-A6D0-D81A5C312588}"/>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3228494" y="2400392"/>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elated image">
            <a:extLst>
              <a:ext uri="{FF2B5EF4-FFF2-40B4-BE49-F238E27FC236}">
                <a16:creationId xmlns:a16="http://schemas.microsoft.com/office/drawing/2014/main" id="{7565BB5A-0237-48F2-A172-90D102688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411" y="1768507"/>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lated image">
            <a:extLst>
              <a:ext uri="{FF2B5EF4-FFF2-40B4-BE49-F238E27FC236}">
                <a16:creationId xmlns:a16="http://schemas.microsoft.com/office/drawing/2014/main" id="{8D93FDF0-228A-4E89-8910-B130CC2BDBB1}"/>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4499411" y="2407765"/>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Related image">
            <a:extLst>
              <a:ext uri="{FF2B5EF4-FFF2-40B4-BE49-F238E27FC236}">
                <a16:creationId xmlns:a16="http://schemas.microsoft.com/office/drawing/2014/main" id="{95C5CD9A-E1DA-4595-A395-19BE5A08E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046" y="3971467"/>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elated image">
            <a:extLst>
              <a:ext uri="{FF2B5EF4-FFF2-40B4-BE49-F238E27FC236}">
                <a16:creationId xmlns:a16="http://schemas.microsoft.com/office/drawing/2014/main" id="{A8C16CCE-2271-4788-9CA5-DF1538F99670}"/>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3176046" y="4610725"/>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Related image">
            <a:extLst>
              <a:ext uri="{FF2B5EF4-FFF2-40B4-BE49-F238E27FC236}">
                <a16:creationId xmlns:a16="http://schemas.microsoft.com/office/drawing/2014/main" id="{E68C5446-7FEE-4369-9378-09BC36736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596" y="3978840"/>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a:extLst>
              <a:ext uri="{FF2B5EF4-FFF2-40B4-BE49-F238E27FC236}">
                <a16:creationId xmlns:a16="http://schemas.microsoft.com/office/drawing/2014/main" id="{1A365FC2-0688-4BD9-8AAE-ECD7F8CC012C}"/>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4457596" y="4618098"/>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Related image">
            <a:extLst>
              <a:ext uri="{FF2B5EF4-FFF2-40B4-BE49-F238E27FC236}">
                <a16:creationId xmlns:a16="http://schemas.microsoft.com/office/drawing/2014/main" id="{5037B811-8953-49E4-BB41-952667D9D06E}"/>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80733"/>
          <a:stretch/>
        </p:blipFill>
        <p:spPr bwMode="auto">
          <a:xfrm>
            <a:off x="1618945" y="4952559"/>
            <a:ext cx="1234723" cy="2378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lated image">
            <a:extLst>
              <a:ext uri="{FF2B5EF4-FFF2-40B4-BE49-F238E27FC236}">
                <a16:creationId xmlns:a16="http://schemas.microsoft.com/office/drawing/2014/main" id="{7CA7D00F-353A-443C-ABC5-DE246FF36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859" y="4006935"/>
            <a:ext cx="1234723" cy="123472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Arrow Counterclockwise curve">
            <a:extLst>
              <a:ext uri="{FF2B5EF4-FFF2-40B4-BE49-F238E27FC236}">
                <a16:creationId xmlns:a16="http://schemas.microsoft.com/office/drawing/2014/main" id="{F489E37C-B11A-46D4-80C2-F54F8BF959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307362" y="2959832"/>
            <a:ext cx="1101218" cy="1101218"/>
          </a:xfrm>
          <a:prstGeom prst="rect">
            <a:avLst/>
          </a:prstGeom>
        </p:spPr>
      </p:pic>
      <p:pic>
        <p:nvPicPr>
          <p:cNvPr id="42" name="Graphic 41" descr="Arrow Counterclockwise curve">
            <a:extLst>
              <a:ext uri="{FF2B5EF4-FFF2-40B4-BE49-F238E27FC236}">
                <a16:creationId xmlns:a16="http://schemas.microsoft.com/office/drawing/2014/main" id="{A1BD277E-B588-4FC5-A6FF-C4A829FB01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759616" y="2948882"/>
            <a:ext cx="1123013" cy="1101218"/>
          </a:xfrm>
          <a:prstGeom prst="rect">
            <a:avLst/>
          </a:prstGeom>
        </p:spPr>
      </p:pic>
      <p:pic>
        <p:nvPicPr>
          <p:cNvPr id="8" name="Graphic 7" descr="Arrow Straight">
            <a:extLst>
              <a:ext uri="{FF2B5EF4-FFF2-40B4-BE49-F238E27FC236}">
                <a16:creationId xmlns:a16="http://schemas.microsoft.com/office/drawing/2014/main" id="{82277CA4-F17A-45CC-B0BB-7839207461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3479067" y="3057067"/>
            <a:ext cx="914400" cy="914400"/>
          </a:xfrm>
          <a:prstGeom prst="rect">
            <a:avLst/>
          </a:prstGeom>
        </p:spPr>
      </p:pic>
      <p:pic>
        <p:nvPicPr>
          <p:cNvPr id="43" name="Graphic 42" descr="Arrow Straight">
            <a:extLst>
              <a:ext uri="{FF2B5EF4-FFF2-40B4-BE49-F238E27FC236}">
                <a16:creationId xmlns:a16="http://schemas.microsoft.com/office/drawing/2014/main" id="{CD0E987C-6AD9-4E61-9B8E-A4426D11C9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4633447" y="3059198"/>
            <a:ext cx="914400" cy="914400"/>
          </a:xfrm>
          <a:prstGeom prst="rect">
            <a:avLst/>
          </a:prstGeom>
        </p:spPr>
      </p:pic>
    </p:spTree>
    <p:extLst>
      <p:ext uri="{BB962C8B-B14F-4D97-AF65-F5344CB8AC3E}">
        <p14:creationId xmlns:p14="http://schemas.microsoft.com/office/powerpoint/2010/main" val="104565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143000"/>
          </a:xfrm>
        </p:spPr>
        <p:txBody>
          <a:bodyPr/>
          <a:lstStyle/>
          <a:p>
            <a:pPr algn="l"/>
            <a:r>
              <a:rPr lang="en-US" dirty="0"/>
              <a:t>Quality Controls: Accuracy</a:t>
            </a:r>
          </a:p>
        </p:txBody>
      </p:sp>
      <p:pic>
        <p:nvPicPr>
          <p:cNvPr id="1026" name="Picture 2" descr="Related image">
            <a:extLst>
              <a:ext uri="{FF2B5EF4-FFF2-40B4-BE49-F238E27FC236}">
                <a16:creationId xmlns:a16="http://schemas.microsoft.com/office/drawing/2014/main" id="{D9B11685-F887-4B70-9797-5A47A6AC3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29" y="307762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DE457C75-D4BC-4A74-8BB8-DB2472622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869" y="307762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a:extLst>
              <a:ext uri="{FF2B5EF4-FFF2-40B4-BE49-F238E27FC236}">
                <a16:creationId xmlns:a16="http://schemas.microsoft.com/office/drawing/2014/main" id="{2AD6709E-04D8-4836-8878-79945CB7C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959" y="1841671"/>
            <a:ext cx="998575" cy="998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51B4FE-86C4-4ECB-8997-B7DAF2101D87}"/>
              </a:ext>
            </a:extLst>
          </p:cNvPr>
          <p:cNvSpPr/>
          <p:nvPr/>
        </p:nvSpPr>
        <p:spPr>
          <a:xfrm>
            <a:off x="239229" y="5062957"/>
            <a:ext cx="5616211"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Deionized Water                              Sample</a:t>
            </a:r>
          </a:p>
        </p:txBody>
      </p:sp>
      <p:sp>
        <p:nvSpPr>
          <p:cNvPr id="17" name="Rectangle 16">
            <a:extLst>
              <a:ext uri="{FF2B5EF4-FFF2-40B4-BE49-F238E27FC236}">
                <a16:creationId xmlns:a16="http://schemas.microsoft.com/office/drawing/2014/main" id="{63E095E4-D6F2-444F-AB28-17653D7DC6C5}"/>
              </a:ext>
            </a:extLst>
          </p:cNvPr>
          <p:cNvSpPr/>
          <p:nvPr/>
        </p:nvSpPr>
        <p:spPr>
          <a:xfrm>
            <a:off x="427478" y="1227744"/>
            <a:ext cx="5165249" cy="400110"/>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Known volume of chemical added</a:t>
            </a:r>
          </a:p>
        </p:txBody>
      </p:sp>
      <p:pic>
        <p:nvPicPr>
          <p:cNvPr id="18" name="Picture 4" descr="Related image">
            <a:extLst>
              <a:ext uri="{FF2B5EF4-FFF2-40B4-BE49-F238E27FC236}">
                <a16:creationId xmlns:a16="http://schemas.microsoft.com/office/drawing/2014/main" id="{C1218DA1-D44A-435F-A3BE-A17562EEF6F8}"/>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4059869" y="4043609"/>
            <a:ext cx="1905000" cy="92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4B8408C-D755-47EB-BAC0-4A2866D261A0}"/>
              </a:ext>
            </a:extLst>
          </p:cNvPr>
          <p:cNvSpPr/>
          <p:nvPr/>
        </p:nvSpPr>
        <p:spPr>
          <a:xfrm>
            <a:off x="239229" y="5652013"/>
            <a:ext cx="5616211" cy="461665"/>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Spike/Control                 Matrix Spike</a:t>
            </a:r>
          </a:p>
        </p:txBody>
      </p:sp>
      <p:cxnSp>
        <p:nvCxnSpPr>
          <p:cNvPr id="9" name="Straight Connector 8">
            <a:extLst>
              <a:ext uri="{FF2B5EF4-FFF2-40B4-BE49-F238E27FC236}">
                <a16:creationId xmlns:a16="http://schemas.microsoft.com/office/drawing/2014/main" id="{55E2D71C-898A-4277-B505-AD6842AD8081}"/>
              </a:ext>
            </a:extLst>
          </p:cNvPr>
          <p:cNvCxnSpPr/>
          <p:nvPr/>
        </p:nvCxnSpPr>
        <p:spPr>
          <a:xfrm>
            <a:off x="552891" y="4028155"/>
            <a:ext cx="1233377" cy="0"/>
          </a:xfrm>
          <a:prstGeom prst="line">
            <a:avLst/>
          </a:prstGeom>
          <a:ln w="28575"/>
        </p:spPr>
        <p:style>
          <a:lnRef idx="2">
            <a:schemeClr val="dk1"/>
          </a:lnRef>
          <a:fillRef idx="0">
            <a:schemeClr val="dk1"/>
          </a:fillRef>
          <a:effectRef idx="1">
            <a:schemeClr val="dk1"/>
          </a:effectRef>
          <a:fontRef idx="minor">
            <a:schemeClr val="tx1"/>
          </a:fontRef>
        </p:style>
      </p:cxnSp>
      <p:pic>
        <p:nvPicPr>
          <p:cNvPr id="22" name="Picture 12" descr="Related image">
            <a:extLst>
              <a:ext uri="{FF2B5EF4-FFF2-40B4-BE49-F238E27FC236}">
                <a16:creationId xmlns:a16="http://schemas.microsoft.com/office/drawing/2014/main" id="{53F1DEB5-3729-4F31-87E8-112EDA850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576" y="1856387"/>
            <a:ext cx="998575" cy="9985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9601C31-2B60-4A10-B2E9-E036916B3AAD}"/>
              </a:ext>
            </a:extLst>
          </p:cNvPr>
          <p:cNvSpPr/>
          <p:nvPr/>
        </p:nvSpPr>
        <p:spPr>
          <a:xfrm>
            <a:off x="6108412" y="2215199"/>
            <a:ext cx="2849524" cy="2923877"/>
          </a:xfrm>
          <a:prstGeom prst="rect">
            <a:avLst/>
          </a:prstGeom>
          <a:solidFill>
            <a:schemeClr val="accent1">
              <a:lumMod val="40000"/>
              <a:lumOff val="60000"/>
            </a:schemeClr>
          </a:solidFill>
          <a:ln w="57150">
            <a:solidFill>
              <a:schemeClr val="tx2"/>
            </a:solidFill>
          </a:ln>
        </p:spPr>
        <p:txBody>
          <a:bodyPr wrap="square">
            <a:spAutoFit/>
          </a:bodyPr>
          <a:lstStyle/>
          <a:p>
            <a:pPr algn="ctr"/>
            <a:r>
              <a:rPr lang="en-US" sz="3200" b="1" dirty="0">
                <a:latin typeface="Calibri" panose="020F0502020204030204" pitchFamily="34" charset="0"/>
                <a:cs typeface="Calibri" panose="020F0502020204030204" pitchFamily="34" charset="0"/>
              </a:rPr>
              <a:t>% Recovery </a:t>
            </a:r>
          </a:p>
          <a:p>
            <a:pPr algn="ctr"/>
            <a:r>
              <a:rPr lang="en-US" sz="3200" b="1" dirty="0">
                <a:latin typeface="Calibri" panose="020F0502020204030204" pitchFamily="34" charset="0"/>
                <a:cs typeface="Calibri" panose="020F0502020204030204" pitchFamily="34" charset="0"/>
              </a:rPr>
              <a:t>= </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Amount Substance Measured </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Amount Supposed to Measure</a:t>
            </a:r>
          </a:p>
        </p:txBody>
      </p:sp>
      <p:pic>
        <p:nvPicPr>
          <p:cNvPr id="24" name="Picture 4" descr="Related image">
            <a:extLst>
              <a:ext uri="{FF2B5EF4-FFF2-40B4-BE49-F238E27FC236}">
                <a16:creationId xmlns:a16="http://schemas.microsoft.com/office/drawing/2014/main" id="{602F3D47-EE42-4843-8BA3-FB499EB36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411" y="307762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lated image">
            <a:extLst>
              <a:ext uri="{FF2B5EF4-FFF2-40B4-BE49-F238E27FC236}">
                <a16:creationId xmlns:a16="http://schemas.microsoft.com/office/drawing/2014/main" id="{A634D104-3745-4F64-8DDF-E9CD94ED2CE2}"/>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2158411" y="4043609"/>
            <a:ext cx="1905000" cy="9245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94EA05-C0B3-432E-81D5-C15AE87B8E01}"/>
              </a:ext>
            </a:extLst>
          </p:cNvPr>
          <p:cNvSpPr/>
          <p:nvPr/>
        </p:nvSpPr>
        <p:spPr>
          <a:xfrm>
            <a:off x="239229" y="1656295"/>
            <a:ext cx="1919182" cy="3973961"/>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24CF17-8D55-4F96-ABA8-4CD38AAEBBBA}"/>
              </a:ext>
            </a:extLst>
          </p:cNvPr>
          <p:cNvSpPr/>
          <p:nvPr/>
        </p:nvSpPr>
        <p:spPr>
          <a:xfrm>
            <a:off x="2158411" y="1656295"/>
            <a:ext cx="3806458" cy="3973962"/>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9CEF240-F1DD-49F0-AE91-179D664D78B4}"/>
              </a:ext>
            </a:extLst>
          </p:cNvPr>
          <p:cNvCxnSpPr>
            <a:cxnSpLocks/>
          </p:cNvCxnSpPr>
          <p:nvPr/>
        </p:nvCxnSpPr>
        <p:spPr>
          <a:xfrm>
            <a:off x="6223591" y="4322904"/>
            <a:ext cx="2601434" cy="0"/>
          </a:xfrm>
          <a:prstGeom prst="line">
            <a:avLst/>
          </a:prstGeom>
          <a:ln w="28575"/>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9B411B19-AA23-447F-958F-BFB4248B2A59}"/>
              </a:ext>
            </a:extLst>
          </p:cNvPr>
          <p:cNvSpPr/>
          <p:nvPr/>
        </p:nvSpPr>
        <p:spPr>
          <a:xfrm>
            <a:off x="6811614" y="5263012"/>
            <a:ext cx="1425390" cy="707886"/>
          </a:xfrm>
          <a:prstGeom prst="rect">
            <a:avLst/>
          </a:prstGeom>
        </p:spPr>
        <p:txBody>
          <a:bodyPr wrap="none">
            <a:spAutoFit/>
          </a:bodyPr>
          <a:lstStyle/>
          <a:p>
            <a:pPr algn="ctr"/>
            <a:r>
              <a:rPr lang="en-US" sz="2000" b="1" dirty="0">
                <a:latin typeface="Calibri" panose="020F0502020204030204" pitchFamily="34" charset="0"/>
                <a:cs typeface="Calibri" panose="020F0502020204030204" pitchFamily="34" charset="0"/>
              </a:rPr>
              <a:t>i.e.</a:t>
            </a:r>
          </a:p>
          <a:p>
            <a:pPr algn="ctr"/>
            <a:r>
              <a:rPr lang="en-US" sz="2000" b="1" dirty="0">
                <a:latin typeface="Calibri" panose="020F0502020204030204" pitchFamily="34" charset="0"/>
                <a:cs typeface="Calibri" panose="020F0502020204030204" pitchFamily="34" charset="0"/>
              </a:rPr>
              <a:t>(90 – 110%)</a:t>
            </a:r>
          </a:p>
        </p:txBody>
      </p:sp>
    </p:spTree>
    <p:extLst>
      <p:ext uri="{BB962C8B-B14F-4D97-AF65-F5344CB8AC3E}">
        <p14:creationId xmlns:p14="http://schemas.microsoft.com/office/powerpoint/2010/main" val="394849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94EA05-C0B3-432E-81D5-C15AE87B8E01}"/>
              </a:ext>
            </a:extLst>
          </p:cNvPr>
          <p:cNvSpPr/>
          <p:nvPr/>
        </p:nvSpPr>
        <p:spPr>
          <a:xfrm>
            <a:off x="239229" y="1188458"/>
            <a:ext cx="2796360" cy="2240542"/>
          </a:xfrm>
          <a:prstGeom prst="rect">
            <a:avLst/>
          </a:prstGeom>
          <a:solidFill>
            <a:schemeClr val="accent1">
              <a:lumMod val="20000"/>
              <a:lumOff val="80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24CF17-8D55-4F96-ABA8-4CD38AAEBBBA}"/>
              </a:ext>
            </a:extLst>
          </p:cNvPr>
          <p:cNvSpPr/>
          <p:nvPr/>
        </p:nvSpPr>
        <p:spPr>
          <a:xfrm>
            <a:off x="3035589" y="1188457"/>
            <a:ext cx="2929280" cy="2240543"/>
          </a:xfrm>
          <a:prstGeom prst="rect">
            <a:avLst/>
          </a:prstGeom>
          <a:solidFill>
            <a:schemeClr val="accent1">
              <a:lumMod val="20000"/>
              <a:lumOff val="80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1471" y="274638"/>
            <a:ext cx="8225327" cy="1143000"/>
          </a:xfrm>
        </p:spPr>
        <p:txBody>
          <a:bodyPr/>
          <a:lstStyle/>
          <a:p>
            <a:pPr algn="l"/>
            <a:r>
              <a:rPr lang="en-US" dirty="0"/>
              <a:t>Quality Controls: Sensitivity</a:t>
            </a:r>
          </a:p>
        </p:txBody>
      </p:sp>
      <p:sp>
        <p:nvSpPr>
          <p:cNvPr id="19" name="Rectangle 18">
            <a:extLst>
              <a:ext uri="{FF2B5EF4-FFF2-40B4-BE49-F238E27FC236}">
                <a16:creationId xmlns:a16="http://schemas.microsoft.com/office/drawing/2014/main" id="{04B8408C-D755-47EB-BAC0-4A2866D261A0}"/>
              </a:ext>
            </a:extLst>
          </p:cNvPr>
          <p:cNvSpPr/>
          <p:nvPr/>
        </p:nvSpPr>
        <p:spPr>
          <a:xfrm>
            <a:off x="236143" y="5679582"/>
            <a:ext cx="5725640" cy="461665"/>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          Lab Blank                       Field Blank</a:t>
            </a:r>
          </a:p>
        </p:txBody>
      </p:sp>
      <p:sp>
        <p:nvSpPr>
          <p:cNvPr id="23" name="Rectangle 22">
            <a:extLst>
              <a:ext uri="{FF2B5EF4-FFF2-40B4-BE49-F238E27FC236}">
                <a16:creationId xmlns:a16="http://schemas.microsoft.com/office/drawing/2014/main" id="{09601C31-2B60-4A10-B2E9-E036916B3AAD}"/>
              </a:ext>
            </a:extLst>
          </p:cNvPr>
          <p:cNvSpPr/>
          <p:nvPr/>
        </p:nvSpPr>
        <p:spPr>
          <a:xfrm>
            <a:off x="6108412" y="1183837"/>
            <a:ext cx="2849524" cy="3724096"/>
          </a:xfrm>
          <a:prstGeom prst="rect">
            <a:avLst/>
          </a:prstGeom>
          <a:solidFill>
            <a:schemeClr val="accent1">
              <a:lumMod val="40000"/>
              <a:lumOff val="60000"/>
            </a:schemeClr>
          </a:solidFill>
          <a:ln w="57150">
            <a:solidFill>
              <a:schemeClr val="tx2"/>
            </a:solidFill>
          </a:ln>
        </p:spPr>
        <p:txBody>
          <a:bodyPr wrap="square">
            <a:spAutoFit/>
          </a:bodyPr>
          <a:lstStyle/>
          <a:p>
            <a:pPr algn="ctr"/>
            <a:r>
              <a:rPr lang="en-US" sz="3200" b="1" dirty="0">
                <a:latin typeface="Calibri" panose="020F0502020204030204" pitchFamily="34" charset="0"/>
                <a:cs typeface="Calibri" panose="020F0502020204030204" pitchFamily="34" charset="0"/>
              </a:rPr>
              <a:t>Above</a:t>
            </a:r>
          </a:p>
          <a:p>
            <a:pPr algn="ctr"/>
            <a:r>
              <a:rPr lang="en-US" sz="3200" b="1" dirty="0">
                <a:latin typeface="Calibri" panose="020F0502020204030204" pitchFamily="34" charset="0"/>
                <a:cs typeface="Calibri" panose="020F0502020204030204" pitchFamily="34" charset="0"/>
              </a:rPr>
              <a:t>Sensitivity</a:t>
            </a:r>
          </a:p>
          <a:p>
            <a:pPr algn="ctr"/>
            <a:r>
              <a:rPr lang="en-US" sz="3200" b="1" dirty="0">
                <a:latin typeface="Calibri" panose="020F0502020204030204" pitchFamily="34" charset="0"/>
                <a:cs typeface="Calibri" panose="020F0502020204030204" pitchFamily="34" charset="0"/>
              </a:rPr>
              <a:t>Limit</a:t>
            </a:r>
          </a:p>
          <a:p>
            <a:pPr algn="ctr"/>
            <a:endParaRPr lang="en-US"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Method Detection Limit (MDL)</a:t>
            </a: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Reporting Limit (RL)</a:t>
            </a:r>
          </a:p>
          <a:p>
            <a:pPr marL="342900" indent="-342900">
              <a:buFont typeface="Arial" panose="020B0604020202020204" pitchFamily="34" charset="0"/>
              <a:buChar char="•"/>
            </a:pPr>
            <a:endParaRPr lang="en-US" sz="2400" dirty="0"/>
          </a:p>
        </p:txBody>
      </p:sp>
      <p:pic>
        <p:nvPicPr>
          <p:cNvPr id="24" name="Picture 4" descr="Related image">
            <a:extLst>
              <a:ext uri="{FF2B5EF4-FFF2-40B4-BE49-F238E27FC236}">
                <a16:creationId xmlns:a16="http://schemas.microsoft.com/office/drawing/2014/main" id="{602F3D47-EE42-4843-8BA3-FB499EB36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745" y="1746651"/>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lated image">
            <a:extLst>
              <a:ext uri="{FF2B5EF4-FFF2-40B4-BE49-F238E27FC236}">
                <a16:creationId xmlns:a16="http://schemas.microsoft.com/office/drawing/2014/main" id="{A634D104-3745-4F64-8DDF-E9CD94ED2CE2}"/>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1656745" y="2385909"/>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D9B11685-F887-4B70-9797-5A47A6AC3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11" y="4000396"/>
            <a:ext cx="1234723" cy="1234723"/>
          </a:xfrm>
          <a:prstGeom prst="rect">
            <a:avLst/>
          </a:prstGeom>
          <a:solidFill>
            <a:schemeClr val="bg1"/>
          </a:solidFill>
        </p:spPr>
      </p:pic>
      <p:sp>
        <p:nvSpPr>
          <p:cNvPr id="26" name="Rectangle 25">
            <a:extLst>
              <a:ext uri="{FF2B5EF4-FFF2-40B4-BE49-F238E27FC236}">
                <a16:creationId xmlns:a16="http://schemas.microsoft.com/office/drawing/2014/main" id="{73DBBF83-6F9C-4CDC-9AD0-39A6EB03DD5E}"/>
              </a:ext>
            </a:extLst>
          </p:cNvPr>
          <p:cNvSpPr/>
          <p:nvPr/>
        </p:nvSpPr>
        <p:spPr>
          <a:xfrm>
            <a:off x="259044" y="1258949"/>
            <a:ext cx="5616211"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Field                                          </a:t>
            </a:r>
            <a:r>
              <a:rPr lang="en-US" sz="2000" dirty="0" err="1">
                <a:latin typeface="Calibri" panose="020F0502020204030204" pitchFamily="34" charset="0"/>
                <a:cs typeface="Calibri" panose="020F0502020204030204" pitchFamily="34" charset="0"/>
              </a:rPr>
              <a:t>Field</a:t>
            </a:r>
            <a:endParaRPr lang="en-US" sz="20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27EB897F-9749-435F-A1D5-97B6A625EB25}"/>
              </a:ext>
            </a:extLst>
          </p:cNvPr>
          <p:cNvSpPr/>
          <p:nvPr/>
        </p:nvSpPr>
        <p:spPr>
          <a:xfrm>
            <a:off x="236143" y="3429000"/>
            <a:ext cx="2796360" cy="2212763"/>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0B34A72-2176-4B93-B66A-3A59ECFA77FD}"/>
              </a:ext>
            </a:extLst>
          </p:cNvPr>
          <p:cNvSpPr/>
          <p:nvPr/>
        </p:nvSpPr>
        <p:spPr>
          <a:xfrm>
            <a:off x="3032503" y="3429000"/>
            <a:ext cx="2929280" cy="2212764"/>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522826F-B644-4135-8833-A3886D9E1049}"/>
              </a:ext>
            </a:extLst>
          </p:cNvPr>
          <p:cNvSpPr/>
          <p:nvPr/>
        </p:nvSpPr>
        <p:spPr>
          <a:xfrm>
            <a:off x="259044" y="3455320"/>
            <a:ext cx="5616211"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Lab                                             </a:t>
            </a:r>
            <a:r>
              <a:rPr lang="en-US" sz="2000" dirty="0" err="1">
                <a:latin typeface="Calibri" panose="020F0502020204030204" pitchFamily="34" charset="0"/>
                <a:cs typeface="Calibri" panose="020F0502020204030204" pitchFamily="34" charset="0"/>
              </a:rPr>
              <a:t>Lab</a:t>
            </a:r>
            <a:endParaRPr lang="en-US" sz="2000" dirty="0">
              <a:latin typeface="Calibri" panose="020F0502020204030204" pitchFamily="34" charset="0"/>
              <a:cs typeface="Calibri" panose="020F0502020204030204" pitchFamily="34" charset="0"/>
            </a:endParaRPr>
          </a:p>
        </p:txBody>
      </p:sp>
      <p:pic>
        <p:nvPicPr>
          <p:cNvPr id="34" name="Picture 4" descr="Related image">
            <a:extLst>
              <a:ext uri="{FF2B5EF4-FFF2-40B4-BE49-F238E27FC236}">
                <a16:creationId xmlns:a16="http://schemas.microsoft.com/office/drawing/2014/main" id="{7565BB5A-0237-48F2-A172-90D102688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411" y="1768507"/>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lated image">
            <a:extLst>
              <a:ext uri="{FF2B5EF4-FFF2-40B4-BE49-F238E27FC236}">
                <a16:creationId xmlns:a16="http://schemas.microsoft.com/office/drawing/2014/main" id="{8D93FDF0-228A-4E89-8910-B130CC2BDBB1}"/>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4499411" y="2407765"/>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Related image">
            <a:extLst>
              <a:ext uri="{FF2B5EF4-FFF2-40B4-BE49-F238E27FC236}">
                <a16:creationId xmlns:a16="http://schemas.microsoft.com/office/drawing/2014/main" id="{E68C5446-7FEE-4369-9378-09BC36736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596" y="3978840"/>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a:extLst>
              <a:ext uri="{FF2B5EF4-FFF2-40B4-BE49-F238E27FC236}">
                <a16:creationId xmlns:a16="http://schemas.microsoft.com/office/drawing/2014/main" id="{1A365FC2-0688-4BD9-8AAE-ECD7F8CC012C}"/>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4457596" y="4618098"/>
            <a:ext cx="1270191" cy="6164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Arrow Straight">
            <a:extLst>
              <a:ext uri="{FF2B5EF4-FFF2-40B4-BE49-F238E27FC236}">
                <a16:creationId xmlns:a16="http://schemas.microsoft.com/office/drawing/2014/main" id="{82277CA4-F17A-45CC-B0BB-783920746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3479067" y="3057067"/>
            <a:ext cx="914400" cy="914400"/>
          </a:xfrm>
          <a:prstGeom prst="rect">
            <a:avLst/>
          </a:prstGeom>
        </p:spPr>
      </p:pic>
      <p:pic>
        <p:nvPicPr>
          <p:cNvPr id="43" name="Graphic 42" descr="Arrow Straight">
            <a:extLst>
              <a:ext uri="{FF2B5EF4-FFF2-40B4-BE49-F238E27FC236}">
                <a16:creationId xmlns:a16="http://schemas.microsoft.com/office/drawing/2014/main" id="{CD0E987C-6AD9-4E61-9B8E-A4426D11C9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4633447" y="3059198"/>
            <a:ext cx="914400" cy="914400"/>
          </a:xfrm>
          <a:prstGeom prst="rect">
            <a:avLst/>
          </a:prstGeom>
        </p:spPr>
      </p:pic>
      <p:grpSp>
        <p:nvGrpSpPr>
          <p:cNvPr id="45" name="Group 44">
            <a:extLst>
              <a:ext uri="{FF2B5EF4-FFF2-40B4-BE49-F238E27FC236}">
                <a16:creationId xmlns:a16="http://schemas.microsoft.com/office/drawing/2014/main" id="{EA81C1BF-ED11-47B5-8BEA-5867886416FE}"/>
              </a:ext>
            </a:extLst>
          </p:cNvPr>
          <p:cNvGrpSpPr/>
          <p:nvPr/>
        </p:nvGrpSpPr>
        <p:grpSpPr>
          <a:xfrm>
            <a:off x="1634323" y="3975629"/>
            <a:ext cx="1270191" cy="1270191"/>
            <a:chOff x="3176046" y="3971467"/>
            <a:chExt cx="1270191" cy="1270191"/>
          </a:xfrm>
        </p:grpSpPr>
        <p:pic>
          <p:nvPicPr>
            <p:cNvPr id="46" name="Picture 4" descr="Related image">
              <a:extLst>
                <a:ext uri="{FF2B5EF4-FFF2-40B4-BE49-F238E27FC236}">
                  <a16:creationId xmlns:a16="http://schemas.microsoft.com/office/drawing/2014/main" id="{E335A851-4D5B-4FDA-9657-FC15053E5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046" y="3971467"/>
              <a:ext cx="1270191" cy="12701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Related image">
              <a:extLst>
                <a:ext uri="{FF2B5EF4-FFF2-40B4-BE49-F238E27FC236}">
                  <a16:creationId xmlns:a16="http://schemas.microsoft.com/office/drawing/2014/main" id="{D0EC0A5C-6791-4BFA-845C-C2508F9E66B5}"/>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1468"/>
            <a:stretch/>
          </p:blipFill>
          <p:spPr bwMode="auto">
            <a:xfrm>
              <a:off x="3176046" y="4610725"/>
              <a:ext cx="1270191" cy="616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Graphic 47" descr="Arrow Straight">
            <a:extLst>
              <a:ext uri="{FF2B5EF4-FFF2-40B4-BE49-F238E27FC236}">
                <a16:creationId xmlns:a16="http://schemas.microsoft.com/office/drawing/2014/main" id="{5B44FA4B-6D25-44E9-993B-AB1A772ED4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778615" y="3085996"/>
            <a:ext cx="914400" cy="914400"/>
          </a:xfrm>
          <a:prstGeom prst="rect">
            <a:avLst/>
          </a:prstGeom>
        </p:spPr>
      </p:pic>
      <p:pic>
        <p:nvPicPr>
          <p:cNvPr id="49" name="Picture 2" descr="Related image">
            <a:extLst>
              <a:ext uri="{FF2B5EF4-FFF2-40B4-BE49-F238E27FC236}">
                <a16:creationId xmlns:a16="http://schemas.microsoft.com/office/drawing/2014/main" id="{7A4E4E80-38A4-42E3-A948-917D1DCED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420" y="1784719"/>
            <a:ext cx="1234723" cy="1234723"/>
          </a:xfrm>
          <a:prstGeom prst="rect">
            <a:avLst/>
          </a:prstGeom>
          <a:solidFill>
            <a:schemeClr val="bg1"/>
          </a:solidFill>
        </p:spPr>
      </p:pic>
      <p:pic>
        <p:nvPicPr>
          <p:cNvPr id="50" name="Picture 2" descr="Related image">
            <a:extLst>
              <a:ext uri="{FF2B5EF4-FFF2-40B4-BE49-F238E27FC236}">
                <a16:creationId xmlns:a16="http://schemas.microsoft.com/office/drawing/2014/main" id="{76016E9B-FC64-4059-AB35-15EF48BCD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13" y="3992175"/>
            <a:ext cx="1234723" cy="1234723"/>
          </a:xfrm>
          <a:prstGeom prst="rect">
            <a:avLst/>
          </a:prstGeom>
          <a:solidFill>
            <a:schemeClr val="bg1"/>
          </a:solidFill>
        </p:spPr>
      </p:pic>
      <p:cxnSp>
        <p:nvCxnSpPr>
          <p:cNvPr id="51" name="Straight Connector 50">
            <a:extLst>
              <a:ext uri="{FF2B5EF4-FFF2-40B4-BE49-F238E27FC236}">
                <a16:creationId xmlns:a16="http://schemas.microsoft.com/office/drawing/2014/main" id="{4C182663-E1A7-44D8-A452-2D4AB180AB57}"/>
              </a:ext>
            </a:extLst>
          </p:cNvPr>
          <p:cNvCxnSpPr>
            <a:cxnSpLocks/>
          </p:cNvCxnSpPr>
          <p:nvPr/>
        </p:nvCxnSpPr>
        <p:spPr>
          <a:xfrm>
            <a:off x="616689" y="4618098"/>
            <a:ext cx="81870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280C45BD-9E17-4611-8561-A06224CBCFF2}"/>
              </a:ext>
            </a:extLst>
          </p:cNvPr>
          <p:cNvCxnSpPr>
            <a:cxnSpLocks/>
          </p:cNvCxnSpPr>
          <p:nvPr/>
        </p:nvCxnSpPr>
        <p:spPr>
          <a:xfrm>
            <a:off x="3384699" y="4618098"/>
            <a:ext cx="81870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2CB89659-DE8E-4B90-9BDE-B59926C12919}"/>
              </a:ext>
            </a:extLst>
          </p:cNvPr>
          <p:cNvCxnSpPr>
            <a:cxnSpLocks/>
          </p:cNvCxnSpPr>
          <p:nvPr/>
        </p:nvCxnSpPr>
        <p:spPr>
          <a:xfrm>
            <a:off x="3479067" y="2407765"/>
            <a:ext cx="818706" cy="0"/>
          </a:xfrm>
          <a:prstGeom prst="line">
            <a:avLst/>
          </a:prstGeom>
          <a:ln w="28575"/>
        </p:spPr>
        <p:style>
          <a:lnRef idx="2">
            <a:schemeClr val="dk1"/>
          </a:lnRef>
          <a:fillRef idx="0">
            <a:schemeClr val="dk1"/>
          </a:fillRef>
          <a:effectRef idx="1">
            <a:schemeClr val="dk1"/>
          </a:effectRef>
          <a:fontRef idx="minor">
            <a:schemeClr val="tx1"/>
          </a:fontRef>
        </p:style>
      </p:cxnSp>
      <p:sp>
        <p:nvSpPr>
          <p:cNvPr id="56" name="Rectangle 55">
            <a:extLst>
              <a:ext uri="{FF2B5EF4-FFF2-40B4-BE49-F238E27FC236}">
                <a16:creationId xmlns:a16="http://schemas.microsoft.com/office/drawing/2014/main" id="{8C399B6F-508D-44E5-A032-442904C9D260}"/>
              </a:ext>
            </a:extLst>
          </p:cNvPr>
          <p:cNvSpPr/>
          <p:nvPr/>
        </p:nvSpPr>
        <p:spPr>
          <a:xfrm>
            <a:off x="6722103" y="5263012"/>
            <a:ext cx="1604414" cy="707886"/>
          </a:xfrm>
          <a:prstGeom prst="rect">
            <a:avLst/>
          </a:prstGeom>
        </p:spPr>
        <p:txBody>
          <a:bodyPr wrap="none">
            <a:spAutoFit/>
          </a:bodyPr>
          <a:lstStyle/>
          <a:p>
            <a:pPr algn="ctr"/>
            <a:r>
              <a:rPr lang="en-US" sz="2000" b="1" dirty="0">
                <a:latin typeface="Calibri" panose="020F0502020204030204" pitchFamily="34" charset="0"/>
                <a:cs typeface="Calibri" panose="020F0502020204030204" pitchFamily="34" charset="0"/>
              </a:rPr>
              <a:t>i.e.</a:t>
            </a:r>
          </a:p>
          <a:p>
            <a:pPr algn="ctr"/>
            <a:r>
              <a:rPr lang="en-US" sz="2000" b="1" dirty="0">
                <a:latin typeface="Calibri" panose="020F0502020204030204" pitchFamily="34" charset="0"/>
                <a:cs typeface="Calibri" panose="020F0502020204030204" pitchFamily="34" charset="0"/>
              </a:rPr>
              <a:t>(&lt; 0.25 mg/L)</a:t>
            </a:r>
          </a:p>
        </p:txBody>
      </p:sp>
    </p:spTree>
    <p:extLst>
      <p:ext uri="{BB962C8B-B14F-4D97-AF65-F5344CB8AC3E}">
        <p14:creationId xmlns:p14="http://schemas.microsoft.com/office/powerpoint/2010/main" val="353544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3A19D7A-2A57-4BF3-82E2-8C6410DC48D0}"/>
              </a:ext>
            </a:extLst>
          </p:cNvPr>
          <p:cNvGraphicFramePr/>
          <p:nvPr>
            <p:extLst>
              <p:ext uri="{D42A27DB-BD31-4B8C-83A1-F6EECF244321}">
                <p14:modId xmlns:p14="http://schemas.microsoft.com/office/powerpoint/2010/main" val="2656428400"/>
              </p:ext>
            </p:extLst>
          </p:nvPr>
        </p:nvGraphicFramePr>
        <p:xfrm>
          <a:off x="443062" y="-291493"/>
          <a:ext cx="8307533" cy="610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01B5929-219D-4DDC-BDA9-48C0A65FD755}"/>
              </a:ext>
            </a:extLst>
          </p:cNvPr>
          <p:cNvSpPr>
            <a:spLocks noGrp="1"/>
          </p:cNvSpPr>
          <p:nvPr>
            <p:ph type="title"/>
          </p:nvPr>
        </p:nvSpPr>
        <p:spPr>
          <a:xfrm>
            <a:off x="628650" y="280484"/>
            <a:ext cx="7886700" cy="518709"/>
          </a:xfrm>
        </p:spPr>
        <p:txBody>
          <a:bodyPr>
            <a:noAutofit/>
          </a:bodyPr>
          <a:lstStyle/>
          <a:p>
            <a:r>
              <a:rPr lang="en-US" dirty="0"/>
              <a:t>MDL vs RL</a:t>
            </a:r>
          </a:p>
        </p:txBody>
      </p:sp>
      <p:sp>
        <p:nvSpPr>
          <p:cNvPr id="5" name="TextBox 4">
            <a:extLst>
              <a:ext uri="{FF2B5EF4-FFF2-40B4-BE49-F238E27FC236}">
                <a16:creationId xmlns:a16="http://schemas.microsoft.com/office/drawing/2014/main" id="{A502FF57-AA34-4503-8D6A-4767A202BBAC}"/>
              </a:ext>
            </a:extLst>
          </p:cNvPr>
          <p:cNvSpPr txBox="1"/>
          <p:nvPr/>
        </p:nvSpPr>
        <p:spPr>
          <a:xfrm rot="19962654">
            <a:off x="1306451" y="2936839"/>
            <a:ext cx="2010494" cy="338554"/>
          </a:xfrm>
          <a:prstGeom prst="rect">
            <a:avLst/>
          </a:prstGeom>
          <a:noFill/>
        </p:spPr>
        <p:txBody>
          <a:bodyPr wrap="square" rtlCol="0">
            <a:spAutoFit/>
          </a:bodyPr>
          <a:lstStyle/>
          <a:p>
            <a:r>
              <a:rPr lang="en-US" sz="1600" b="1" dirty="0">
                <a:solidFill>
                  <a:schemeClr val="accent1"/>
                </a:solidFill>
              </a:rPr>
              <a:t>UNDETECTABLE</a:t>
            </a:r>
          </a:p>
        </p:txBody>
      </p:sp>
      <p:sp>
        <p:nvSpPr>
          <p:cNvPr id="8" name="TextBox 7">
            <a:extLst>
              <a:ext uri="{FF2B5EF4-FFF2-40B4-BE49-F238E27FC236}">
                <a16:creationId xmlns:a16="http://schemas.microsoft.com/office/drawing/2014/main" id="{DFAEF156-F394-49C0-B78B-E6832EB7D251}"/>
              </a:ext>
            </a:extLst>
          </p:cNvPr>
          <p:cNvSpPr txBox="1"/>
          <p:nvPr/>
        </p:nvSpPr>
        <p:spPr>
          <a:xfrm rot="20584976">
            <a:off x="3984964" y="1534228"/>
            <a:ext cx="1887948" cy="830997"/>
          </a:xfrm>
          <a:prstGeom prst="rect">
            <a:avLst/>
          </a:prstGeom>
          <a:noFill/>
        </p:spPr>
        <p:txBody>
          <a:bodyPr wrap="square" rtlCol="0">
            <a:spAutoFit/>
          </a:bodyPr>
          <a:lstStyle/>
          <a:p>
            <a:r>
              <a:rPr lang="en-US" sz="1600" b="1" dirty="0">
                <a:solidFill>
                  <a:schemeClr val="accent1"/>
                </a:solidFill>
              </a:rPr>
              <a:t>DETECTABLE BUT NOT QUANTIFIABLE</a:t>
            </a:r>
          </a:p>
        </p:txBody>
      </p:sp>
      <p:sp>
        <p:nvSpPr>
          <p:cNvPr id="9" name="TextBox 8">
            <a:extLst>
              <a:ext uri="{FF2B5EF4-FFF2-40B4-BE49-F238E27FC236}">
                <a16:creationId xmlns:a16="http://schemas.microsoft.com/office/drawing/2014/main" id="{17EE6C59-A93B-4568-B288-FDEA0FD3938E}"/>
              </a:ext>
            </a:extLst>
          </p:cNvPr>
          <p:cNvSpPr txBox="1"/>
          <p:nvPr/>
        </p:nvSpPr>
        <p:spPr>
          <a:xfrm rot="21012323">
            <a:off x="6556072" y="1194107"/>
            <a:ext cx="2040602" cy="338554"/>
          </a:xfrm>
          <a:prstGeom prst="rect">
            <a:avLst/>
          </a:prstGeom>
          <a:noFill/>
        </p:spPr>
        <p:txBody>
          <a:bodyPr wrap="square" rtlCol="0">
            <a:spAutoFit/>
          </a:bodyPr>
          <a:lstStyle/>
          <a:p>
            <a:r>
              <a:rPr lang="en-US" sz="1600" b="1" dirty="0">
                <a:solidFill>
                  <a:schemeClr val="accent1"/>
                </a:solidFill>
              </a:rPr>
              <a:t>QUANTIFIABLE</a:t>
            </a:r>
          </a:p>
        </p:txBody>
      </p:sp>
      <p:sp>
        <p:nvSpPr>
          <p:cNvPr id="10" name="TextBox 9">
            <a:extLst>
              <a:ext uri="{FF2B5EF4-FFF2-40B4-BE49-F238E27FC236}">
                <a16:creationId xmlns:a16="http://schemas.microsoft.com/office/drawing/2014/main" id="{708280D3-A75F-47B5-8567-D6A34C787AF1}"/>
              </a:ext>
            </a:extLst>
          </p:cNvPr>
          <p:cNvSpPr txBox="1"/>
          <p:nvPr/>
        </p:nvSpPr>
        <p:spPr>
          <a:xfrm rot="20219047">
            <a:off x="2250902" y="1446938"/>
            <a:ext cx="2707583" cy="400110"/>
          </a:xfrm>
          <a:prstGeom prst="rect">
            <a:avLst/>
          </a:prstGeom>
          <a:noFill/>
        </p:spPr>
        <p:txBody>
          <a:bodyPr wrap="square" rtlCol="0">
            <a:spAutoFit/>
          </a:bodyPr>
          <a:lstStyle/>
          <a:p>
            <a:r>
              <a:rPr lang="en-US" sz="2000" b="1" dirty="0">
                <a:solidFill>
                  <a:schemeClr val="accent1"/>
                </a:solidFill>
              </a:rPr>
              <a:t>CONCENTRATION</a:t>
            </a:r>
          </a:p>
        </p:txBody>
      </p:sp>
      <p:sp>
        <p:nvSpPr>
          <p:cNvPr id="11" name="TextBox 10">
            <a:extLst>
              <a:ext uri="{FF2B5EF4-FFF2-40B4-BE49-F238E27FC236}">
                <a16:creationId xmlns:a16="http://schemas.microsoft.com/office/drawing/2014/main" id="{7A1E686A-FD17-45AD-AF45-2666D0D15B1C}"/>
              </a:ext>
            </a:extLst>
          </p:cNvPr>
          <p:cNvSpPr txBox="1"/>
          <p:nvPr/>
        </p:nvSpPr>
        <p:spPr>
          <a:xfrm>
            <a:off x="3282676" y="5400505"/>
            <a:ext cx="571908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b="1" dirty="0">
                <a:solidFill>
                  <a:schemeClr val="tx1"/>
                </a:solidFill>
              </a:rPr>
              <a:t>NOTE: </a:t>
            </a:r>
            <a:r>
              <a:rPr lang="en-US" sz="1600" dirty="0">
                <a:solidFill>
                  <a:schemeClr val="tx1"/>
                </a:solidFill>
              </a:rPr>
              <a:t>“Reporting Limit” is a broad term.  Some labs use:</a:t>
            </a:r>
          </a:p>
          <a:p>
            <a:pPr marL="285750" indent="-285750">
              <a:buFont typeface="Arial" panose="020B0604020202020204" pitchFamily="34" charset="0"/>
              <a:buChar char="•"/>
            </a:pPr>
            <a:r>
              <a:rPr lang="en-US" sz="1600" dirty="0">
                <a:solidFill>
                  <a:schemeClr val="tx1"/>
                </a:solidFill>
              </a:rPr>
              <a:t>LOQ (Limit of Quantitation). </a:t>
            </a:r>
          </a:p>
          <a:p>
            <a:pPr marL="285750" indent="-285750">
              <a:buFont typeface="Arial" panose="020B0604020202020204" pitchFamily="34" charset="0"/>
              <a:buChar char="•"/>
            </a:pPr>
            <a:r>
              <a:rPr lang="en-US" sz="1600" dirty="0">
                <a:solidFill>
                  <a:schemeClr val="tx1"/>
                </a:solidFill>
              </a:rPr>
              <a:t>PQL (Practical Quantitation Limit) includes analyst variability.</a:t>
            </a:r>
          </a:p>
        </p:txBody>
      </p:sp>
      <p:sp>
        <p:nvSpPr>
          <p:cNvPr id="6" name="Slide Number Placeholder 5">
            <a:extLst>
              <a:ext uri="{FF2B5EF4-FFF2-40B4-BE49-F238E27FC236}">
                <a16:creationId xmlns:a16="http://schemas.microsoft.com/office/drawing/2014/main" id="{BA568287-8330-479B-84E1-DE45BD2FD9C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3256E-DD3E-41AF-BFB8-E595D2D972EE}" type="slidenum">
              <a:rPr lang="en-US" smtClean="0"/>
              <a:pPr/>
              <a:t>17</a:t>
            </a:fld>
            <a:endParaRPr lang="en-US"/>
          </a:p>
        </p:txBody>
      </p:sp>
      <p:sp>
        <p:nvSpPr>
          <p:cNvPr id="7" name="TextBox 6">
            <a:extLst>
              <a:ext uri="{FF2B5EF4-FFF2-40B4-BE49-F238E27FC236}">
                <a16:creationId xmlns:a16="http://schemas.microsoft.com/office/drawing/2014/main" id="{AA3FEFB7-9D3C-4279-A503-F5C4D674B22F}"/>
              </a:ext>
            </a:extLst>
          </p:cNvPr>
          <p:cNvSpPr txBox="1"/>
          <p:nvPr/>
        </p:nvSpPr>
        <p:spPr>
          <a:xfrm>
            <a:off x="79962" y="1825049"/>
            <a:ext cx="1752839"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t>All lab results should have an MDL and an RL</a:t>
            </a:r>
          </a:p>
        </p:txBody>
      </p:sp>
    </p:spTree>
    <p:extLst>
      <p:ext uri="{BB962C8B-B14F-4D97-AF65-F5344CB8AC3E}">
        <p14:creationId xmlns:p14="http://schemas.microsoft.com/office/powerpoint/2010/main" val="14205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143000"/>
          </a:xfrm>
        </p:spPr>
        <p:txBody>
          <a:bodyPr/>
          <a:lstStyle/>
          <a:p>
            <a:pPr algn="l"/>
            <a:r>
              <a:rPr lang="en-US" dirty="0"/>
              <a:t>Datasheets / Equipment</a:t>
            </a:r>
          </a:p>
        </p:txBody>
      </p:sp>
      <p:pic>
        <p:nvPicPr>
          <p:cNvPr id="2" name="Picture 2" descr="lilUU ">
            <a:extLst>
              <a:ext uri="{FF2B5EF4-FFF2-40B4-BE49-F238E27FC236}">
                <a16:creationId xmlns:a16="http://schemas.microsoft.com/office/drawing/2014/main" id="{A6893CF5-69FD-4CCC-B0B6-4D6A6076A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8387" y="1275315"/>
            <a:ext cx="6827226" cy="4973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4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C072B6-1A7F-466F-BA16-A7F50407DE85}"/>
              </a:ext>
            </a:extLst>
          </p:cNvPr>
          <p:cNvSpPr txBox="1"/>
          <p:nvPr/>
        </p:nvSpPr>
        <p:spPr>
          <a:xfrm>
            <a:off x="3827721" y="54195"/>
            <a:ext cx="4852673"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7" name="TextBox 6">
            <a:extLst>
              <a:ext uri="{FF2B5EF4-FFF2-40B4-BE49-F238E27FC236}">
                <a16:creationId xmlns:a16="http://schemas.microsoft.com/office/drawing/2014/main" id="{EEDF7CCA-1F8B-4399-BA3A-87547F3385E5}"/>
              </a:ext>
            </a:extLst>
          </p:cNvPr>
          <p:cNvSpPr txBox="1"/>
          <p:nvPr/>
        </p:nvSpPr>
        <p:spPr>
          <a:xfrm>
            <a:off x="155261" y="1055019"/>
            <a:ext cx="8533673" cy="584775"/>
          </a:xfrm>
          <a:prstGeom prst="rect">
            <a:avLst/>
          </a:prstGeom>
          <a:solidFill>
            <a:srgbClr val="00B0F0"/>
          </a:solidFill>
          <a:ln>
            <a:solidFill>
              <a:schemeClr val="tx1"/>
            </a:solidFill>
          </a:ln>
        </p:spPr>
        <p:txBody>
          <a:bodyPr wrap="square" rtlCol="0">
            <a:spAutoFit/>
          </a:bodyPr>
          <a:lstStyle/>
          <a:p>
            <a:pPr algn="ctr"/>
            <a:r>
              <a:rPr lang="en-US" sz="3200" dirty="0"/>
              <a:t>Quality Assurance Project Plan</a:t>
            </a:r>
          </a:p>
        </p:txBody>
      </p:sp>
      <p:sp>
        <p:nvSpPr>
          <p:cNvPr id="8" name="TextBox 7">
            <a:extLst>
              <a:ext uri="{FF2B5EF4-FFF2-40B4-BE49-F238E27FC236}">
                <a16:creationId xmlns:a16="http://schemas.microsoft.com/office/drawing/2014/main" id="{516D3CA4-8E67-4E28-88CE-543EFAC51612}"/>
              </a:ext>
            </a:extLst>
          </p:cNvPr>
          <p:cNvSpPr txBox="1"/>
          <p:nvPr/>
        </p:nvSpPr>
        <p:spPr>
          <a:xfrm>
            <a:off x="3135536" y="3200249"/>
            <a:ext cx="2602864" cy="707886"/>
          </a:xfrm>
          <a:prstGeom prst="rect">
            <a:avLst/>
          </a:prstGeom>
          <a:solidFill>
            <a:srgbClr val="FFFF99"/>
          </a:solidFill>
          <a:ln>
            <a:solidFill>
              <a:schemeClr val="tx1"/>
            </a:solidFill>
          </a:ln>
        </p:spPr>
        <p:txBody>
          <a:bodyPr wrap="square" rtlCol="0">
            <a:spAutoFit/>
          </a:bodyPr>
          <a:lstStyle/>
          <a:p>
            <a:pPr algn="ctr"/>
            <a:r>
              <a:rPr lang="en-US" sz="2000" dirty="0"/>
              <a:t>Standard Operating Procedures</a:t>
            </a:r>
          </a:p>
        </p:txBody>
      </p:sp>
      <p:sp>
        <p:nvSpPr>
          <p:cNvPr id="9" name="TextBox 8">
            <a:extLst>
              <a:ext uri="{FF2B5EF4-FFF2-40B4-BE49-F238E27FC236}">
                <a16:creationId xmlns:a16="http://schemas.microsoft.com/office/drawing/2014/main" id="{0EA8AD7E-E7F7-42BE-AE04-89A5152213D4}"/>
              </a:ext>
            </a:extLst>
          </p:cNvPr>
          <p:cNvSpPr txBox="1"/>
          <p:nvPr/>
        </p:nvSpPr>
        <p:spPr>
          <a:xfrm>
            <a:off x="155261" y="4038079"/>
            <a:ext cx="2630468" cy="707886"/>
          </a:xfrm>
          <a:prstGeom prst="rect">
            <a:avLst/>
          </a:prstGeom>
          <a:solidFill>
            <a:srgbClr val="92D050"/>
          </a:solidFill>
          <a:ln>
            <a:solidFill>
              <a:schemeClr val="tx1"/>
            </a:solidFill>
          </a:ln>
        </p:spPr>
        <p:txBody>
          <a:bodyPr wrap="square" rtlCol="0">
            <a:spAutoFit/>
          </a:bodyPr>
          <a:lstStyle/>
          <a:p>
            <a:pPr algn="ctr"/>
            <a:r>
              <a:rPr lang="en-US" sz="2000" dirty="0"/>
              <a:t>Data Quality Objectives</a:t>
            </a:r>
          </a:p>
        </p:txBody>
      </p:sp>
      <p:sp>
        <p:nvSpPr>
          <p:cNvPr id="11" name="TextBox 10">
            <a:extLst>
              <a:ext uri="{FF2B5EF4-FFF2-40B4-BE49-F238E27FC236}">
                <a16:creationId xmlns:a16="http://schemas.microsoft.com/office/drawing/2014/main" id="{F307CE4C-AEED-43F9-833E-A8B3619F8F19}"/>
              </a:ext>
            </a:extLst>
          </p:cNvPr>
          <p:cNvSpPr txBox="1"/>
          <p:nvPr/>
        </p:nvSpPr>
        <p:spPr>
          <a:xfrm>
            <a:off x="146783" y="5600798"/>
            <a:ext cx="2630468" cy="400110"/>
          </a:xfrm>
          <a:prstGeom prst="rect">
            <a:avLst/>
          </a:prstGeom>
          <a:solidFill>
            <a:srgbClr val="92D050"/>
          </a:solidFill>
          <a:ln>
            <a:solidFill>
              <a:schemeClr val="tx1"/>
            </a:solidFill>
          </a:ln>
        </p:spPr>
        <p:txBody>
          <a:bodyPr wrap="square" rtlCol="0">
            <a:spAutoFit/>
          </a:bodyPr>
          <a:lstStyle/>
          <a:p>
            <a:pPr algn="ctr"/>
            <a:r>
              <a:rPr lang="en-US" sz="2000" dirty="0"/>
              <a:t>Training Required</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1" y="54195"/>
            <a:ext cx="3108934"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sp>
        <p:nvSpPr>
          <p:cNvPr id="13" name="TextBox 12">
            <a:extLst>
              <a:ext uri="{FF2B5EF4-FFF2-40B4-BE49-F238E27FC236}">
                <a16:creationId xmlns:a16="http://schemas.microsoft.com/office/drawing/2014/main" id="{35E25A25-EB03-4025-85C8-40B5B742A69C}"/>
              </a:ext>
            </a:extLst>
          </p:cNvPr>
          <p:cNvSpPr txBox="1"/>
          <p:nvPr/>
        </p:nvSpPr>
        <p:spPr>
          <a:xfrm>
            <a:off x="3129132" y="2298331"/>
            <a:ext cx="2609268" cy="400110"/>
          </a:xfrm>
          <a:prstGeom prst="rect">
            <a:avLst/>
          </a:prstGeom>
          <a:solidFill>
            <a:srgbClr val="FFFF99"/>
          </a:solidFill>
          <a:ln>
            <a:solidFill>
              <a:schemeClr val="tx1"/>
            </a:solidFill>
          </a:ln>
        </p:spPr>
        <p:txBody>
          <a:bodyPr wrap="square" rtlCol="0">
            <a:spAutoFit/>
          </a:bodyPr>
          <a:lstStyle/>
          <a:p>
            <a:pPr algn="ctr"/>
            <a:r>
              <a:rPr lang="en-US" sz="2000" dirty="0"/>
              <a:t>Study Design</a:t>
            </a:r>
          </a:p>
        </p:txBody>
      </p:sp>
      <p:sp>
        <p:nvSpPr>
          <p:cNvPr id="16" name="TextBox 15">
            <a:extLst>
              <a:ext uri="{FF2B5EF4-FFF2-40B4-BE49-F238E27FC236}">
                <a16:creationId xmlns:a16="http://schemas.microsoft.com/office/drawing/2014/main" id="{70F2BDB0-01A4-4F63-B2DE-B20A334A6E67}"/>
              </a:ext>
            </a:extLst>
          </p:cNvPr>
          <p:cNvSpPr txBox="1"/>
          <p:nvPr/>
        </p:nvSpPr>
        <p:spPr>
          <a:xfrm>
            <a:off x="155261" y="3559002"/>
            <a:ext cx="2630468" cy="400110"/>
          </a:xfrm>
          <a:prstGeom prst="rect">
            <a:avLst/>
          </a:prstGeom>
          <a:solidFill>
            <a:srgbClr val="92D050"/>
          </a:solidFill>
          <a:ln>
            <a:solidFill>
              <a:schemeClr val="tx1"/>
            </a:solidFill>
          </a:ln>
        </p:spPr>
        <p:txBody>
          <a:bodyPr wrap="square" rtlCol="0">
            <a:spAutoFit/>
          </a:bodyPr>
          <a:lstStyle/>
          <a:p>
            <a:pPr algn="ctr"/>
            <a:r>
              <a:rPr lang="en-US" sz="2000" dirty="0"/>
              <a:t>Schedule</a:t>
            </a:r>
          </a:p>
        </p:txBody>
      </p:sp>
      <p:sp>
        <p:nvSpPr>
          <p:cNvPr id="17" name="TextBox 16">
            <a:extLst>
              <a:ext uri="{FF2B5EF4-FFF2-40B4-BE49-F238E27FC236}">
                <a16:creationId xmlns:a16="http://schemas.microsoft.com/office/drawing/2014/main" id="{D7C71549-928B-483A-973A-865209D12E16}"/>
              </a:ext>
            </a:extLst>
          </p:cNvPr>
          <p:cNvSpPr txBox="1"/>
          <p:nvPr/>
        </p:nvSpPr>
        <p:spPr>
          <a:xfrm>
            <a:off x="155261" y="4824932"/>
            <a:ext cx="2630468" cy="707886"/>
          </a:xfrm>
          <a:prstGeom prst="rect">
            <a:avLst/>
          </a:prstGeom>
          <a:solidFill>
            <a:srgbClr val="92D050"/>
          </a:solidFill>
          <a:ln>
            <a:solidFill>
              <a:schemeClr val="tx1"/>
            </a:solidFill>
          </a:ln>
        </p:spPr>
        <p:txBody>
          <a:bodyPr wrap="square" rtlCol="0">
            <a:spAutoFit/>
          </a:bodyPr>
          <a:lstStyle/>
          <a:p>
            <a:pPr algn="ctr"/>
            <a:r>
              <a:rPr lang="en-US" sz="2000" dirty="0"/>
              <a:t>Acceptance / Performance Criteria</a:t>
            </a:r>
          </a:p>
        </p:txBody>
      </p:sp>
      <p:sp>
        <p:nvSpPr>
          <p:cNvPr id="18" name="TextBox 17">
            <a:extLst>
              <a:ext uri="{FF2B5EF4-FFF2-40B4-BE49-F238E27FC236}">
                <a16:creationId xmlns:a16="http://schemas.microsoft.com/office/drawing/2014/main" id="{D549812C-6E21-4894-9C8B-4224FE8BA186}"/>
              </a:ext>
            </a:extLst>
          </p:cNvPr>
          <p:cNvSpPr txBox="1"/>
          <p:nvPr/>
        </p:nvSpPr>
        <p:spPr>
          <a:xfrm>
            <a:off x="6053154" y="4512902"/>
            <a:ext cx="2635780" cy="707886"/>
          </a:xfrm>
          <a:prstGeom prst="rect">
            <a:avLst/>
          </a:prstGeom>
          <a:solidFill>
            <a:schemeClr val="bg2">
              <a:lumMod val="90000"/>
            </a:schemeClr>
          </a:solidFill>
          <a:ln>
            <a:solidFill>
              <a:schemeClr val="tx1"/>
            </a:solidFill>
          </a:ln>
        </p:spPr>
        <p:txBody>
          <a:bodyPr wrap="square" rtlCol="0">
            <a:spAutoFit/>
          </a:bodyPr>
          <a:lstStyle/>
          <a:p>
            <a:pPr algn="ctr"/>
            <a:r>
              <a:rPr lang="en-US" sz="2000" dirty="0"/>
              <a:t>Verification and Validation</a:t>
            </a:r>
          </a:p>
        </p:txBody>
      </p:sp>
      <p:sp>
        <p:nvSpPr>
          <p:cNvPr id="20" name="TextBox 19">
            <a:extLst>
              <a:ext uri="{FF2B5EF4-FFF2-40B4-BE49-F238E27FC236}">
                <a16:creationId xmlns:a16="http://schemas.microsoft.com/office/drawing/2014/main" id="{2FDA42C7-7D87-4DDF-996C-2BF32049AE82}"/>
              </a:ext>
            </a:extLst>
          </p:cNvPr>
          <p:cNvSpPr txBox="1"/>
          <p:nvPr/>
        </p:nvSpPr>
        <p:spPr>
          <a:xfrm>
            <a:off x="6053154" y="3620054"/>
            <a:ext cx="2627240"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a:t>Reports to Managers</a:t>
            </a:r>
          </a:p>
        </p:txBody>
      </p:sp>
      <p:sp>
        <p:nvSpPr>
          <p:cNvPr id="21" name="TextBox 20">
            <a:extLst>
              <a:ext uri="{FF2B5EF4-FFF2-40B4-BE49-F238E27FC236}">
                <a16:creationId xmlns:a16="http://schemas.microsoft.com/office/drawing/2014/main" id="{2AC408B1-62A8-4883-9FEF-9F4645198AB2}"/>
              </a:ext>
            </a:extLst>
          </p:cNvPr>
          <p:cNvSpPr txBox="1"/>
          <p:nvPr/>
        </p:nvSpPr>
        <p:spPr>
          <a:xfrm>
            <a:off x="155260" y="1825339"/>
            <a:ext cx="2630469" cy="707886"/>
          </a:xfrm>
          <a:prstGeom prst="rect">
            <a:avLst/>
          </a:prstGeom>
          <a:solidFill>
            <a:srgbClr val="00B050"/>
          </a:solidFill>
          <a:ln>
            <a:solidFill>
              <a:schemeClr val="tx1"/>
            </a:solidFill>
          </a:ln>
        </p:spPr>
        <p:txBody>
          <a:bodyPr wrap="square" rtlCol="0">
            <a:spAutoFit/>
          </a:bodyPr>
          <a:lstStyle/>
          <a:p>
            <a:pPr algn="ctr"/>
            <a:r>
              <a:rPr lang="en-US" sz="2000" b="1" dirty="0"/>
              <a:t>Planning / Management</a:t>
            </a:r>
          </a:p>
        </p:txBody>
      </p:sp>
      <p:sp>
        <p:nvSpPr>
          <p:cNvPr id="22" name="TextBox 21">
            <a:extLst>
              <a:ext uri="{FF2B5EF4-FFF2-40B4-BE49-F238E27FC236}">
                <a16:creationId xmlns:a16="http://schemas.microsoft.com/office/drawing/2014/main" id="{EB4602CB-6EA6-4648-BBF9-FD4E2ECFFC66}"/>
              </a:ext>
            </a:extLst>
          </p:cNvPr>
          <p:cNvSpPr txBox="1"/>
          <p:nvPr/>
        </p:nvSpPr>
        <p:spPr>
          <a:xfrm>
            <a:off x="155261" y="3075867"/>
            <a:ext cx="2630468" cy="400110"/>
          </a:xfrm>
          <a:prstGeom prst="rect">
            <a:avLst/>
          </a:prstGeom>
          <a:solidFill>
            <a:srgbClr val="92D050"/>
          </a:solidFill>
          <a:ln>
            <a:solidFill>
              <a:schemeClr val="tx1"/>
            </a:solidFill>
          </a:ln>
        </p:spPr>
        <p:txBody>
          <a:bodyPr wrap="square" rtlCol="0">
            <a:spAutoFit/>
          </a:bodyPr>
          <a:lstStyle/>
          <a:p>
            <a:pPr algn="ctr"/>
            <a:r>
              <a:rPr lang="en-US" sz="2000" dirty="0"/>
              <a:t>Project Team</a:t>
            </a:r>
          </a:p>
        </p:txBody>
      </p:sp>
      <p:sp>
        <p:nvSpPr>
          <p:cNvPr id="23" name="TextBox 22">
            <a:extLst>
              <a:ext uri="{FF2B5EF4-FFF2-40B4-BE49-F238E27FC236}">
                <a16:creationId xmlns:a16="http://schemas.microsoft.com/office/drawing/2014/main" id="{E31E3168-5AE4-4E76-BADE-F5C61726A260}"/>
              </a:ext>
            </a:extLst>
          </p:cNvPr>
          <p:cNvSpPr txBox="1"/>
          <p:nvPr/>
        </p:nvSpPr>
        <p:spPr>
          <a:xfrm>
            <a:off x="155261" y="2612810"/>
            <a:ext cx="2630468" cy="400110"/>
          </a:xfrm>
          <a:prstGeom prst="rect">
            <a:avLst/>
          </a:prstGeom>
          <a:solidFill>
            <a:srgbClr val="92D050"/>
          </a:solidFill>
          <a:ln>
            <a:solidFill>
              <a:schemeClr val="tx1"/>
            </a:solidFill>
          </a:ln>
        </p:spPr>
        <p:txBody>
          <a:bodyPr wrap="square" rtlCol="0">
            <a:spAutoFit/>
          </a:bodyPr>
          <a:lstStyle/>
          <a:p>
            <a:pPr algn="ctr"/>
            <a:r>
              <a:rPr lang="en-US" sz="2000" dirty="0"/>
              <a:t>Problem / Goal</a:t>
            </a:r>
          </a:p>
        </p:txBody>
      </p:sp>
      <p:sp>
        <p:nvSpPr>
          <p:cNvPr id="24" name="TextBox 23">
            <a:extLst>
              <a:ext uri="{FF2B5EF4-FFF2-40B4-BE49-F238E27FC236}">
                <a16:creationId xmlns:a16="http://schemas.microsoft.com/office/drawing/2014/main" id="{7AAB95B7-0127-4B18-87C2-34AF3B8C2C82}"/>
              </a:ext>
            </a:extLst>
          </p:cNvPr>
          <p:cNvSpPr txBox="1"/>
          <p:nvPr/>
        </p:nvSpPr>
        <p:spPr>
          <a:xfrm>
            <a:off x="3105794" y="1838431"/>
            <a:ext cx="2632606" cy="400110"/>
          </a:xfrm>
          <a:prstGeom prst="rect">
            <a:avLst/>
          </a:prstGeom>
          <a:solidFill>
            <a:srgbClr val="FFFF00"/>
          </a:solidFill>
          <a:ln>
            <a:solidFill>
              <a:schemeClr val="tx1"/>
            </a:solidFill>
          </a:ln>
        </p:spPr>
        <p:txBody>
          <a:bodyPr wrap="square" rtlCol="0">
            <a:spAutoFit/>
          </a:bodyPr>
          <a:lstStyle/>
          <a:p>
            <a:pPr algn="ctr"/>
            <a:r>
              <a:rPr lang="en-US" sz="2000" b="1" dirty="0"/>
              <a:t>Data Collection</a:t>
            </a:r>
          </a:p>
        </p:txBody>
      </p:sp>
      <p:sp>
        <p:nvSpPr>
          <p:cNvPr id="25" name="TextBox 24">
            <a:extLst>
              <a:ext uri="{FF2B5EF4-FFF2-40B4-BE49-F238E27FC236}">
                <a16:creationId xmlns:a16="http://schemas.microsoft.com/office/drawing/2014/main" id="{C39E1826-1693-4706-B295-E0A06E74EE3A}"/>
              </a:ext>
            </a:extLst>
          </p:cNvPr>
          <p:cNvSpPr txBox="1"/>
          <p:nvPr/>
        </p:nvSpPr>
        <p:spPr>
          <a:xfrm>
            <a:off x="3141942" y="3960936"/>
            <a:ext cx="2602864" cy="400110"/>
          </a:xfrm>
          <a:prstGeom prst="rect">
            <a:avLst/>
          </a:prstGeom>
          <a:solidFill>
            <a:srgbClr val="FFFF99"/>
          </a:solidFill>
          <a:ln>
            <a:solidFill>
              <a:schemeClr val="tx1"/>
            </a:solidFill>
          </a:ln>
        </p:spPr>
        <p:txBody>
          <a:bodyPr wrap="square" rtlCol="0">
            <a:spAutoFit/>
          </a:bodyPr>
          <a:lstStyle/>
          <a:p>
            <a:pPr algn="ctr"/>
            <a:r>
              <a:rPr lang="en-US" sz="2000" dirty="0"/>
              <a:t>Analytical Methods </a:t>
            </a:r>
          </a:p>
        </p:txBody>
      </p:sp>
      <p:sp>
        <p:nvSpPr>
          <p:cNvPr id="26" name="TextBox 25">
            <a:extLst>
              <a:ext uri="{FF2B5EF4-FFF2-40B4-BE49-F238E27FC236}">
                <a16:creationId xmlns:a16="http://schemas.microsoft.com/office/drawing/2014/main" id="{E447BD2B-07A1-4400-8784-20392F583AE0}"/>
              </a:ext>
            </a:extLst>
          </p:cNvPr>
          <p:cNvSpPr txBox="1"/>
          <p:nvPr/>
        </p:nvSpPr>
        <p:spPr>
          <a:xfrm>
            <a:off x="3135536" y="4415715"/>
            <a:ext cx="2602863" cy="400110"/>
          </a:xfrm>
          <a:prstGeom prst="rect">
            <a:avLst/>
          </a:prstGeom>
          <a:solidFill>
            <a:srgbClr val="FFFF99"/>
          </a:solidFill>
          <a:ln>
            <a:solidFill>
              <a:schemeClr val="tx1"/>
            </a:solidFill>
          </a:ln>
        </p:spPr>
        <p:txBody>
          <a:bodyPr wrap="square" rtlCol="0">
            <a:spAutoFit/>
          </a:bodyPr>
          <a:lstStyle/>
          <a:p>
            <a:pPr algn="ctr"/>
            <a:r>
              <a:rPr lang="en-US" sz="2000" dirty="0"/>
              <a:t>Equipment / Supplies</a:t>
            </a:r>
          </a:p>
        </p:txBody>
      </p:sp>
      <p:sp>
        <p:nvSpPr>
          <p:cNvPr id="27" name="TextBox 26">
            <a:extLst>
              <a:ext uri="{FF2B5EF4-FFF2-40B4-BE49-F238E27FC236}">
                <a16:creationId xmlns:a16="http://schemas.microsoft.com/office/drawing/2014/main" id="{26AE5445-93E3-4542-A61C-3B2DBE4C2026}"/>
              </a:ext>
            </a:extLst>
          </p:cNvPr>
          <p:cNvSpPr txBox="1"/>
          <p:nvPr/>
        </p:nvSpPr>
        <p:spPr>
          <a:xfrm>
            <a:off x="3135536" y="2752473"/>
            <a:ext cx="2602863" cy="400110"/>
          </a:xfrm>
          <a:prstGeom prst="rect">
            <a:avLst/>
          </a:prstGeom>
          <a:solidFill>
            <a:srgbClr val="FFFF99"/>
          </a:solidFill>
          <a:ln>
            <a:solidFill>
              <a:schemeClr val="tx1"/>
            </a:solidFill>
          </a:ln>
        </p:spPr>
        <p:txBody>
          <a:bodyPr wrap="square" rtlCol="0">
            <a:spAutoFit/>
          </a:bodyPr>
          <a:lstStyle/>
          <a:p>
            <a:pPr algn="ctr"/>
            <a:r>
              <a:rPr lang="en-US" sz="2000" dirty="0"/>
              <a:t>Site Locations</a:t>
            </a:r>
          </a:p>
        </p:txBody>
      </p:sp>
      <p:sp>
        <p:nvSpPr>
          <p:cNvPr id="28" name="TextBox 27">
            <a:extLst>
              <a:ext uri="{FF2B5EF4-FFF2-40B4-BE49-F238E27FC236}">
                <a16:creationId xmlns:a16="http://schemas.microsoft.com/office/drawing/2014/main" id="{A314AD54-D825-48C6-8CF8-98D341D3D1B6}"/>
              </a:ext>
            </a:extLst>
          </p:cNvPr>
          <p:cNvSpPr txBox="1"/>
          <p:nvPr/>
        </p:nvSpPr>
        <p:spPr>
          <a:xfrm>
            <a:off x="3141942" y="5328650"/>
            <a:ext cx="2596456" cy="400110"/>
          </a:xfrm>
          <a:prstGeom prst="rect">
            <a:avLst/>
          </a:prstGeom>
          <a:solidFill>
            <a:srgbClr val="FFFF99"/>
          </a:solidFill>
          <a:ln>
            <a:solidFill>
              <a:schemeClr val="tx1"/>
            </a:solidFill>
          </a:ln>
        </p:spPr>
        <p:txBody>
          <a:bodyPr wrap="square" rtlCol="0">
            <a:spAutoFit/>
          </a:bodyPr>
          <a:lstStyle/>
          <a:p>
            <a:pPr algn="ctr"/>
            <a:r>
              <a:rPr lang="en-US" sz="2000" dirty="0"/>
              <a:t>Datasheets / Forms</a:t>
            </a:r>
          </a:p>
        </p:txBody>
      </p:sp>
      <p:sp>
        <p:nvSpPr>
          <p:cNvPr id="29" name="TextBox 28">
            <a:extLst>
              <a:ext uri="{FF2B5EF4-FFF2-40B4-BE49-F238E27FC236}">
                <a16:creationId xmlns:a16="http://schemas.microsoft.com/office/drawing/2014/main" id="{6CDFEA88-7271-4F5B-A35E-BCA91E0A77E9}"/>
              </a:ext>
            </a:extLst>
          </p:cNvPr>
          <p:cNvSpPr txBox="1"/>
          <p:nvPr/>
        </p:nvSpPr>
        <p:spPr>
          <a:xfrm>
            <a:off x="6053154" y="2721163"/>
            <a:ext cx="2630467"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a:t>Field / Lab Audits</a:t>
            </a:r>
          </a:p>
        </p:txBody>
      </p:sp>
      <p:sp>
        <p:nvSpPr>
          <p:cNvPr id="31" name="TextBox 30">
            <a:extLst>
              <a:ext uri="{FF2B5EF4-FFF2-40B4-BE49-F238E27FC236}">
                <a16:creationId xmlns:a16="http://schemas.microsoft.com/office/drawing/2014/main" id="{ABDC91DA-5E19-4EAA-88B1-EAE15BD050D0}"/>
              </a:ext>
            </a:extLst>
          </p:cNvPr>
          <p:cNvSpPr txBox="1"/>
          <p:nvPr/>
        </p:nvSpPr>
        <p:spPr>
          <a:xfrm>
            <a:off x="3141941" y="4874507"/>
            <a:ext cx="2596457" cy="400110"/>
          </a:xfrm>
          <a:prstGeom prst="rect">
            <a:avLst/>
          </a:prstGeom>
          <a:solidFill>
            <a:srgbClr val="FFFF99"/>
          </a:solidFill>
          <a:ln>
            <a:solidFill>
              <a:schemeClr val="tx1"/>
            </a:solidFill>
          </a:ln>
        </p:spPr>
        <p:txBody>
          <a:bodyPr wrap="square" rtlCol="0">
            <a:spAutoFit/>
          </a:bodyPr>
          <a:lstStyle/>
          <a:p>
            <a:pPr algn="ctr"/>
            <a:r>
              <a:rPr lang="en-US" sz="2000" dirty="0"/>
              <a:t>Quality Controls</a:t>
            </a:r>
          </a:p>
        </p:txBody>
      </p:sp>
      <p:sp>
        <p:nvSpPr>
          <p:cNvPr id="32" name="TextBox 31">
            <a:extLst>
              <a:ext uri="{FF2B5EF4-FFF2-40B4-BE49-F238E27FC236}">
                <a16:creationId xmlns:a16="http://schemas.microsoft.com/office/drawing/2014/main" id="{BD1CEEA9-01E1-499C-AC4C-1815B70FDA56}"/>
              </a:ext>
            </a:extLst>
          </p:cNvPr>
          <p:cNvSpPr txBox="1"/>
          <p:nvPr/>
        </p:nvSpPr>
        <p:spPr>
          <a:xfrm>
            <a:off x="6053154" y="3175998"/>
            <a:ext cx="2627240"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a:t>Reviews / Response</a:t>
            </a:r>
          </a:p>
        </p:txBody>
      </p:sp>
      <p:sp>
        <p:nvSpPr>
          <p:cNvPr id="33" name="TextBox 32">
            <a:extLst>
              <a:ext uri="{FF2B5EF4-FFF2-40B4-BE49-F238E27FC236}">
                <a16:creationId xmlns:a16="http://schemas.microsoft.com/office/drawing/2014/main" id="{7B11FB88-A199-4A7E-AEC8-CD70153BFA50}"/>
              </a:ext>
            </a:extLst>
          </p:cNvPr>
          <p:cNvSpPr txBox="1"/>
          <p:nvPr/>
        </p:nvSpPr>
        <p:spPr>
          <a:xfrm>
            <a:off x="6053154" y="4068683"/>
            <a:ext cx="2614578" cy="400110"/>
          </a:xfrm>
          <a:prstGeom prst="rect">
            <a:avLst/>
          </a:prstGeom>
          <a:solidFill>
            <a:schemeClr val="bg2">
              <a:lumMod val="75000"/>
            </a:schemeClr>
          </a:solidFill>
          <a:ln>
            <a:solidFill>
              <a:schemeClr val="tx1"/>
            </a:solidFill>
          </a:ln>
        </p:spPr>
        <p:txBody>
          <a:bodyPr wrap="square" rtlCol="0">
            <a:spAutoFit/>
          </a:bodyPr>
          <a:lstStyle/>
          <a:p>
            <a:pPr algn="ctr"/>
            <a:r>
              <a:rPr lang="en-US" sz="2000" b="1" dirty="0"/>
              <a:t>Review and Usability</a:t>
            </a:r>
          </a:p>
        </p:txBody>
      </p:sp>
      <p:sp>
        <p:nvSpPr>
          <p:cNvPr id="35" name="TextBox 34">
            <a:extLst>
              <a:ext uri="{FF2B5EF4-FFF2-40B4-BE49-F238E27FC236}">
                <a16:creationId xmlns:a16="http://schemas.microsoft.com/office/drawing/2014/main" id="{B46F5C46-9427-4DE2-9810-3627758D7DAF}"/>
              </a:ext>
            </a:extLst>
          </p:cNvPr>
          <p:cNvSpPr txBox="1"/>
          <p:nvPr/>
        </p:nvSpPr>
        <p:spPr>
          <a:xfrm>
            <a:off x="6053154" y="2279780"/>
            <a:ext cx="2632606" cy="400110"/>
          </a:xfrm>
          <a:prstGeom prst="rect">
            <a:avLst/>
          </a:prstGeom>
          <a:solidFill>
            <a:schemeClr val="bg2">
              <a:lumMod val="75000"/>
            </a:schemeClr>
          </a:solidFill>
          <a:ln>
            <a:solidFill>
              <a:schemeClr val="tx1"/>
            </a:solidFill>
          </a:ln>
        </p:spPr>
        <p:txBody>
          <a:bodyPr wrap="square" rtlCol="0">
            <a:spAutoFit/>
          </a:bodyPr>
          <a:lstStyle/>
          <a:p>
            <a:pPr algn="ctr"/>
            <a:r>
              <a:rPr lang="en-US" sz="2000" b="1" dirty="0"/>
              <a:t>Assess / Oversight</a:t>
            </a:r>
          </a:p>
        </p:txBody>
      </p:sp>
      <p:sp>
        <p:nvSpPr>
          <p:cNvPr id="36" name="TextBox 35">
            <a:extLst>
              <a:ext uri="{FF2B5EF4-FFF2-40B4-BE49-F238E27FC236}">
                <a16:creationId xmlns:a16="http://schemas.microsoft.com/office/drawing/2014/main" id="{CEF72118-2FC4-4549-B623-FFB2AF19E824}"/>
              </a:ext>
            </a:extLst>
          </p:cNvPr>
          <p:cNvSpPr txBox="1"/>
          <p:nvPr/>
        </p:nvSpPr>
        <p:spPr>
          <a:xfrm>
            <a:off x="6053154" y="1827466"/>
            <a:ext cx="2632606" cy="400110"/>
          </a:xfrm>
          <a:prstGeom prst="rect">
            <a:avLst/>
          </a:prstGeom>
          <a:solidFill>
            <a:schemeClr val="bg2">
              <a:lumMod val="50000"/>
            </a:schemeClr>
          </a:solidFill>
          <a:ln>
            <a:solidFill>
              <a:schemeClr val="tx1"/>
            </a:solidFill>
          </a:ln>
        </p:spPr>
        <p:txBody>
          <a:bodyPr wrap="square" rtlCol="0">
            <a:spAutoFit/>
          </a:bodyPr>
          <a:lstStyle/>
          <a:p>
            <a:pPr algn="ctr"/>
            <a:r>
              <a:rPr lang="en-US" sz="2000" b="1" dirty="0"/>
              <a:t>Data Assessment</a:t>
            </a:r>
          </a:p>
        </p:txBody>
      </p:sp>
      <p:sp>
        <p:nvSpPr>
          <p:cNvPr id="37" name="TextBox 36">
            <a:extLst>
              <a:ext uri="{FF2B5EF4-FFF2-40B4-BE49-F238E27FC236}">
                <a16:creationId xmlns:a16="http://schemas.microsoft.com/office/drawing/2014/main" id="{9FE300CF-82D6-4123-A185-41460352C14D}"/>
              </a:ext>
            </a:extLst>
          </p:cNvPr>
          <p:cNvSpPr txBox="1"/>
          <p:nvPr/>
        </p:nvSpPr>
        <p:spPr>
          <a:xfrm>
            <a:off x="6053154" y="5262388"/>
            <a:ext cx="2635780"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a:t>Review Checklists</a:t>
            </a:r>
          </a:p>
        </p:txBody>
      </p:sp>
      <p:sp>
        <p:nvSpPr>
          <p:cNvPr id="38" name="TextBox 37">
            <a:extLst>
              <a:ext uri="{FF2B5EF4-FFF2-40B4-BE49-F238E27FC236}">
                <a16:creationId xmlns:a16="http://schemas.microsoft.com/office/drawing/2014/main" id="{53622178-B672-4FA5-BB73-5FC54B059BB9}"/>
              </a:ext>
            </a:extLst>
          </p:cNvPr>
          <p:cNvSpPr txBox="1"/>
          <p:nvPr/>
        </p:nvSpPr>
        <p:spPr>
          <a:xfrm>
            <a:off x="6053154" y="5710340"/>
            <a:ext cx="2635780"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a:t>Qualifiers / Limits</a:t>
            </a:r>
          </a:p>
        </p:txBody>
      </p:sp>
    </p:spTree>
    <p:extLst>
      <p:ext uri="{BB962C8B-B14F-4D97-AF65-F5344CB8AC3E}">
        <p14:creationId xmlns:p14="http://schemas.microsoft.com/office/powerpoint/2010/main" val="103569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Quality Assurance / Quality Control</a:t>
            </a:r>
          </a:p>
        </p:txBody>
      </p:sp>
      <p:sp>
        <p:nvSpPr>
          <p:cNvPr id="5" name="Content Placeholder 4"/>
          <p:cNvSpPr>
            <a:spLocks noGrp="1"/>
          </p:cNvSpPr>
          <p:nvPr>
            <p:ph idx="1"/>
          </p:nvPr>
        </p:nvSpPr>
        <p:spPr/>
        <p:txBody>
          <a:bodyPr>
            <a:normAutofit/>
          </a:bodyPr>
          <a:lstStyle/>
          <a:p>
            <a:pPr marL="742950" indent="-742950">
              <a:buFont typeface="+mj-lt"/>
              <a:buAutoNum type="arabicPeriod"/>
            </a:pPr>
            <a:r>
              <a:rPr lang="en-US" sz="3600" dirty="0"/>
              <a:t>Overview of QA / QC</a:t>
            </a:r>
            <a:endParaRPr lang="en-US" sz="3600" dirty="0">
              <a:latin typeface="Calibri" panose="020F0502020204030204" pitchFamily="34" charset="0"/>
              <a:cs typeface="Calibri" panose="020F0502020204030204" pitchFamily="34" charset="0"/>
            </a:endParaRPr>
          </a:p>
          <a:p>
            <a:pPr marL="742950" indent="-742950">
              <a:buFont typeface="+mj-lt"/>
              <a:buAutoNum type="arabicPeriod"/>
            </a:pPr>
            <a:r>
              <a:rPr lang="en-US" sz="3600" dirty="0"/>
              <a:t>Quality Assurance Project Plan Elements </a:t>
            </a:r>
            <a:endParaRPr lang="en-US" sz="3200" dirty="0">
              <a:latin typeface="Calibri" panose="020F0502020204030204" pitchFamily="34" charset="0"/>
              <a:cs typeface="Calibri" panose="020F0502020204030204" pitchFamily="34" charset="0"/>
            </a:endParaRPr>
          </a:p>
          <a:p>
            <a:pPr marL="742950" indent="-742950">
              <a:buFont typeface="+mj-lt"/>
              <a:buAutoNum type="arabicPeriod"/>
            </a:pPr>
            <a:r>
              <a:rPr lang="en-US" sz="3600" dirty="0">
                <a:latin typeface="Calibri" panose="020F0502020204030204" pitchFamily="34" charset="0"/>
                <a:cs typeface="Calibri" panose="020F0502020204030204" pitchFamily="34" charset="0"/>
              </a:rPr>
              <a:t>Quality </a:t>
            </a:r>
            <a:r>
              <a:rPr lang="en-US" sz="3600" dirty="0"/>
              <a:t>Measurements </a:t>
            </a:r>
          </a:p>
          <a:p>
            <a:pPr marL="742950" indent="-742950">
              <a:buFont typeface="+mj-lt"/>
              <a:buAutoNum type="arabicPeriod"/>
            </a:pPr>
            <a:r>
              <a:rPr lang="en-US" sz="3600" dirty="0"/>
              <a:t>Data Screening Considerations</a:t>
            </a:r>
            <a:endParaRPr lang="en-US" sz="36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221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05615B50-F4F3-4E47-8075-6AF78C2D63F8}"/>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26036" t="24091" r="25125" b="19006"/>
          <a:stretch/>
        </p:blipFill>
        <p:spPr>
          <a:xfrm>
            <a:off x="1107779" y="95656"/>
            <a:ext cx="6928441" cy="645528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General Data Considerations</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461471" y="1417639"/>
            <a:ext cx="8116471"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Collection Considerations:</a:t>
            </a:r>
          </a:p>
          <a:p>
            <a:pPr lvl="1"/>
            <a:r>
              <a:rPr lang="en-US" dirty="0"/>
              <a:t>Seasonality</a:t>
            </a:r>
          </a:p>
          <a:p>
            <a:pPr lvl="1"/>
            <a:r>
              <a:rPr lang="en-US" dirty="0"/>
              <a:t>Flow and Timing</a:t>
            </a:r>
          </a:p>
          <a:p>
            <a:pPr lvl="1"/>
            <a:r>
              <a:rPr lang="en-US" dirty="0"/>
              <a:t>Rainfall and Sources </a:t>
            </a:r>
          </a:p>
          <a:p>
            <a:pPr lvl="1"/>
            <a:endParaRPr lang="en-US" dirty="0"/>
          </a:p>
          <a:p>
            <a:r>
              <a:rPr lang="en-US" dirty="0"/>
              <a:t>Review Considerations:</a:t>
            </a:r>
          </a:p>
          <a:p>
            <a:pPr lvl="1"/>
            <a:r>
              <a:rPr lang="en-US" dirty="0"/>
              <a:t>Data qualifiers </a:t>
            </a:r>
          </a:p>
          <a:p>
            <a:pPr lvl="1"/>
            <a:r>
              <a:rPr lang="en-US" dirty="0"/>
              <a:t>Non-detections</a:t>
            </a:r>
          </a:p>
          <a:p>
            <a:pPr lvl="1"/>
            <a:r>
              <a:rPr lang="en-US" dirty="0"/>
              <a:t>Units</a:t>
            </a:r>
          </a:p>
        </p:txBody>
      </p:sp>
    </p:spTree>
    <p:extLst>
      <p:ext uri="{BB962C8B-B14F-4D97-AF65-F5344CB8AC3E}">
        <p14:creationId xmlns:p14="http://schemas.microsoft.com/office/powerpoint/2010/main" val="298219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 Seasonality</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5337544" y="1417639"/>
            <a:ext cx="3466214" cy="475242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Rainfall and Groundwater</a:t>
            </a:r>
          </a:p>
          <a:p>
            <a:r>
              <a:rPr lang="en-US" dirty="0" err="1"/>
              <a:t>Landuse</a:t>
            </a:r>
            <a:endParaRPr lang="en-US" dirty="0"/>
          </a:p>
          <a:p>
            <a:r>
              <a:rPr lang="en-US" dirty="0"/>
              <a:t>Road salting</a:t>
            </a:r>
          </a:p>
          <a:p>
            <a:r>
              <a:rPr lang="en-US" dirty="0"/>
              <a:t>Ag Tilling</a:t>
            </a:r>
          </a:p>
          <a:p>
            <a:r>
              <a:rPr lang="en-US" dirty="0"/>
              <a:t>Fertilization</a:t>
            </a:r>
          </a:p>
          <a:p>
            <a:r>
              <a:rPr lang="en-US" dirty="0"/>
              <a:t>Health Risks</a:t>
            </a:r>
          </a:p>
          <a:p>
            <a:r>
              <a:rPr lang="en-US" dirty="0"/>
              <a:t>Life Cycles						</a:t>
            </a:r>
            <a:endParaRPr lang="en-US" sz="2400" dirty="0">
              <a:latin typeface="Calibri" panose="020F0502020204030204" pitchFamily="34" charset="0"/>
              <a:cs typeface="Calibri" panose="020F0502020204030204" pitchFamily="34" charset="0"/>
            </a:endParaRPr>
          </a:p>
        </p:txBody>
      </p:sp>
      <p:pic>
        <p:nvPicPr>
          <p:cNvPr id="2050" name="Picture 2" descr="Image result for seasonality">
            <a:extLst>
              <a:ext uri="{FF2B5EF4-FFF2-40B4-BE49-F238E27FC236}">
                <a16:creationId xmlns:a16="http://schemas.microsoft.com/office/drawing/2014/main" id="{2BD90850-2DE4-4CD3-B737-E9317FF8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71" y="1928493"/>
            <a:ext cx="4501522" cy="300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5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 Rainfall and Source</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461471" y="1417639"/>
            <a:ext cx="8116471"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endParaRPr lang="en-US" sz="2400" dirty="0">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8B463867-BAE9-4E7F-BA7C-C0BDB75F05B4}"/>
              </a:ext>
            </a:extLst>
          </p:cNvPr>
          <p:cNvGraphicFramePr>
            <a:graphicFrameLocks noGrp="1"/>
          </p:cNvGraphicFramePr>
          <p:nvPr>
            <p:extLst>
              <p:ext uri="{D42A27DB-BD31-4B8C-83A1-F6EECF244321}">
                <p14:modId xmlns:p14="http://schemas.microsoft.com/office/powerpoint/2010/main" val="1813796624"/>
              </p:ext>
            </p:extLst>
          </p:nvPr>
        </p:nvGraphicFramePr>
        <p:xfrm>
          <a:off x="461471" y="2163715"/>
          <a:ext cx="8116470" cy="2743200"/>
        </p:xfrm>
        <a:graphic>
          <a:graphicData uri="http://schemas.openxmlformats.org/drawingml/2006/table">
            <a:tbl>
              <a:tblPr firstRow="1" bandRow="1">
                <a:tableStyleId>{5C22544A-7EE6-4342-B048-85BDC9FD1C3A}</a:tableStyleId>
              </a:tblPr>
              <a:tblGrid>
                <a:gridCol w="4291282">
                  <a:extLst>
                    <a:ext uri="{9D8B030D-6E8A-4147-A177-3AD203B41FA5}">
                      <a16:colId xmlns:a16="http://schemas.microsoft.com/office/drawing/2014/main" val="3435854441"/>
                    </a:ext>
                  </a:extLst>
                </a:gridCol>
                <a:gridCol w="3825188">
                  <a:extLst>
                    <a:ext uri="{9D8B030D-6E8A-4147-A177-3AD203B41FA5}">
                      <a16:colId xmlns:a16="http://schemas.microsoft.com/office/drawing/2014/main" val="2416582004"/>
                    </a:ext>
                  </a:extLst>
                </a:gridCol>
              </a:tblGrid>
              <a:tr h="370840">
                <a:tc>
                  <a:txBody>
                    <a:bodyPr/>
                    <a:lstStyle/>
                    <a:p>
                      <a:pPr algn="ctr"/>
                      <a:r>
                        <a:rPr lang="en-US" sz="2400" dirty="0"/>
                        <a:t>Wet Weather</a:t>
                      </a:r>
                    </a:p>
                  </a:txBody>
                  <a:tcPr/>
                </a:tc>
                <a:tc>
                  <a:txBody>
                    <a:bodyPr/>
                    <a:lstStyle/>
                    <a:p>
                      <a:pPr algn="ctr"/>
                      <a:r>
                        <a:rPr lang="en-US" sz="2400" dirty="0"/>
                        <a:t>Dry Weather</a:t>
                      </a:r>
                    </a:p>
                  </a:txBody>
                  <a:tcPr/>
                </a:tc>
                <a:extLst>
                  <a:ext uri="{0D108BD9-81ED-4DB2-BD59-A6C34878D82A}">
                    <a16:rowId xmlns:a16="http://schemas.microsoft.com/office/drawing/2014/main" val="3548800684"/>
                  </a:ext>
                </a:extLst>
              </a:tr>
              <a:tr h="370840">
                <a:tc>
                  <a:txBody>
                    <a:bodyPr/>
                    <a:lstStyle/>
                    <a:p>
                      <a:r>
                        <a:rPr lang="en-US" sz="2400" dirty="0"/>
                        <a:t>Lawn Runoff</a:t>
                      </a:r>
                    </a:p>
                    <a:p>
                      <a:r>
                        <a:rPr lang="en-US" sz="2400" dirty="0"/>
                        <a:t>Pasture Runoff</a:t>
                      </a:r>
                    </a:p>
                    <a:p>
                      <a:r>
                        <a:rPr lang="en-US" sz="2400" dirty="0"/>
                        <a:t>Cropland Runoff</a:t>
                      </a:r>
                    </a:p>
                    <a:p>
                      <a:r>
                        <a:rPr lang="en-US" sz="2400" dirty="0"/>
                        <a:t>Sanitary Overflows</a:t>
                      </a:r>
                    </a:p>
                    <a:p>
                      <a:r>
                        <a:rPr lang="en-US" sz="2400" dirty="0"/>
                        <a:t>Livestock/Animal Waste Runoff</a:t>
                      </a:r>
                    </a:p>
                    <a:p>
                      <a:r>
                        <a:rPr lang="en-US" sz="2400" dirty="0"/>
                        <a:t>Bank Erosion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WWTP Effluent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Groundwater / Geology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Septic Systems</a:t>
                      </a:r>
                    </a:p>
                  </a:txBody>
                  <a:tcPr/>
                </a:tc>
                <a:extLst>
                  <a:ext uri="{0D108BD9-81ED-4DB2-BD59-A6C34878D82A}">
                    <a16:rowId xmlns:a16="http://schemas.microsoft.com/office/drawing/2014/main" val="963747536"/>
                  </a:ext>
                </a:extLst>
              </a:tr>
            </a:tbl>
          </a:graphicData>
        </a:graphic>
      </p:graphicFrame>
      <p:sp>
        <p:nvSpPr>
          <p:cNvPr id="4" name="TextBox 3">
            <a:extLst>
              <a:ext uri="{FF2B5EF4-FFF2-40B4-BE49-F238E27FC236}">
                <a16:creationId xmlns:a16="http://schemas.microsoft.com/office/drawing/2014/main" id="{0C76C81F-34C8-465B-8973-FB36170C77D6}"/>
              </a:ext>
            </a:extLst>
          </p:cNvPr>
          <p:cNvSpPr txBox="1"/>
          <p:nvPr/>
        </p:nvSpPr>
        <p:spPr>
          <a:xfrm>
            <a:off x="461471" y="1668466"/>
            <a:ext cx="8116470" cy="461665"/>
          </a:xfrm>
          <a:prstGeom prst="rect">
            <a:avLst/>
          </a:prstGeom>
          <a:noFill/>
        </p:spPr>
        <p:txBody>
          <a:bodyPr wrap="square" rtlCol="0">
            <a:spAutoFit/>
          </a:bodyPr>
          <a:lstStyle/>
          <a:p>
            <a:pPr algn="ctr"/>
            <a:r>
              <a:rPr lang="en-US" sz="2400" b="1" dirty="0"/>
              <a:t>Weather Related Sources of Phosphorus</a:t>
            </a:r>
          </a:p>
        </p:txBody>
      </p:sp>
      <p:sp>
        <p:nvSpPr>
          <p:cNvPr id="8" name="TextBox 7">
            <a:extLst>
              <a:ext uri="{FF2B5EF4-FFF2-40B4-BE49-F238E27FC236}">
                <a16:creationId xmlns:a16="http://schemas.microsoft.com/office/drawing/2014/main" id="{F7445FDA-BE43-4E05-9AE8-62664744BBD6}"/>
              </a:ext>
            </a:extLst>
          </p:cNvPr>
          <p:cNvSpPr txBox="1"/>
          <p:nvPr/>
        </p:nvSpPr>
        <p:spPr>
          <a:xfrm>
            <a:off x="461471" y="5219302"/>
            <a:ext cx="8116470" cy="830997"/>
          </a:xfrm>
          <a:prstGeom prst="rect">
            <a:avLst/>
          </a:prstGeom>
          <a:noFill/>
        </p:spPr>
        <p:txBody>
          <a:bodyPr wrap="square" rtlCol="0">
            <a:spAutoFit/>
          </a:bodyPr>
          <a:lstStyle/>
          <a:p>
            <a:r>
              <a:rPr lang="en-US" sz="2400" dirty="0"/>
              <a:t>Antecedent dry period?</a:t>
            </a:r>
          </a:p>
          <a:p>
            <a:r>
              <a:rPr lang="en-US" sz="2400" dirty="0"/>
              <a:t>Point vs non-point source?</a:t>
            </a:r>
          </a:p>
        </p:txBody>
      </p:sp>
    </p:spTree>
    <p:extLst>
      <p:ext uri="{BB962C8B-B14F-4D97-AF65-F5344CB8AC3E}">
        <p14:creationId xmlns:p14="http://schemas.microsoft.com/office/powerpoint/2010/main" val="2016909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 Flow and Timing</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461471" y="1417639"/>
            <a:ext cx="8116471"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3B715F-72C3-4148-96FF-F9E33800644A}"/>
              </a:ext>
            </a:extLst>
          </p:cNvPr>
          <p:cNvPicPr>
            <a:picLocks noChangeAspect="1"/>
          </p:cNvPicPr>
          <p:nvPr/>
        </p:nvPicPr>
        <p:blipFill>
          <a:blip r:embed="rId3"/>
          <a:stretch>
            <a:fillRect/>
          </a:stretch>
        </p:blipFill>
        <p:spPr>
          <a:xfrm>
            <a:off x="457202" y="1343210"/>
            <a:ext cx="8404423" cy="3893422"/>
          </a:xfrm>
          <a:prstGeom prst="rect">
            <a:avLst/>
          </a:prstGeom>
        </p:spPr>
      </p:pic>
      <p:sp>
        <p:nvSpPr>
          <p:cNvPr id="6" name="TextBox 5">
            <a:extLst>
              <a:ext uri="{FF2B5EF4-FFF2-40B4-BE49-F238E27FC236}">
                <a16:creationId xmlns:a16="http://schemas.microsoft.com/office/drawing/2014/main" id="{346E524C-F9F4-44C3-B279-0A1D9067CC28}"/>
              </a:ext>
            </a:extLst>
          </p:cNvPr>
          <p:cNvSpPr txBox="1"/>
          <p:nvPr/>
        </p:nvSpPr>
        <p:spPr>
          <a:xfrm>
            <a:off x="461471" y="5389422"/>
            <a:ext cx="8116470" cy="830997"/>
          </a:xfrm>
          <a:prstGeom prst="rect">
            <a:avLst/>
          </a:prstGeom>
          <a:noFill/>
        </p:spPr>
        <p:txBody>
          <a:bodyPr wrap="square" rtlCol="0">
            <a:spAutoFit/>
          </a:bodyPr>
          <a:lstStyle/>
          <a:p>
            <a:r>
              <a:rPr lang="en-US" sz="2400" dirty="0"/>
              <a:t>Non-synoptic?</a:t>
            </a:r>
          </a:p>
          <a:p>
            <a:r>
              <a:rPr lang="en-US" sz="2400" dirty="0"/>
              <a:t>Inter-site Flow Ratio Variation?</a:t>
            </a:r>
          </a:p>
        </p:txBody>
      </p:sp>
    </p:spTree>
    <p:extLst>
      <p:ext uri="{BB962C8B-B14F-4D97-AF65-F5344CB8AC3E}">
        <p14:creationId xmlns:p14="http://schemas.microsoft.com/office/powerpoint/2010/main" val="127710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461471" y="1417639"/>
            <a:ext cx="4110529"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Data qualifiers</a:t>
            </a:r>
          </a:p>
          <a:p>
            <a:r>
              <a:rPr lang="en-US" dirty="0"/>
              <a:t>Lab specific codes </a:t>
            </a:r>
            <a:r>
              <a:rPr lang="en-US" sz="2000" dirty="0"/>
              <a:t>(many be different from lab to lab and can change over time)</a:t>
            </a:r>
          </a:p>
          <a:p>
            <a:r>
              <a:rPr lang="en-US" dirty="0"/>
              <a:t>Some trigger discarding results or reanalysis.</a:t>
            </a:r>
          </a:p>
        </p:txBody>
      </p:sp>
      <p:pic>
        <p:nvPicPr>
          <p:cNvPr id="2" name="Picture 1">
            <a:extLst>
              <a:ext uri="{FF2B5EF4-FFF2-40B4-BE49-F238E27FC236}">
                <a16:creationId xmlns:a16="http://schemas.microsoft.com/office/drawing/2014/main" id="{1CF9A72A-AB74-4931-9553-97AFD3F29FFB}"/>
              </a:ext>
            </a:extLst>
          </p:cNvPr>
          <p:cNvPicPr>
            <a:picLocks noChangeAspect="1"/>
          </p:cNvPicPr>
          <p:nvPr/>
        </p:nvPicPr>
        <p:blipFill>
          <a:blip r:embed="rId3"/>
          <a:stretch>
            <a:fillRect/>
          </a:stretch>
        </p:blipFill>
        <p:spPr>
          <a:xfrm>
            <a:off x="5027774" y="382406"/>
            <a:ext cx="3975154" cy="5787659"/>
          </a:xfrm>
          <a:prstGeom prst="rect">
            <a:avLst/>
          </a:prstGeom>
        </p:spPr>
      </p:pic>
    </p:spTree>
    <p:extLst>
      <p:ext uri="{BB962C8B-B14F-4D97-AF65-F5344CB8AC3E}">
        <p14:creationId xmlns:p14="http://schemas.microsoft.com/office/powerpoint/2010/main" val="213134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 Handling Non-detects</a:t>
            </a:r>
          </a:p>
        </p:txBody>
      </p:sp>
      <p:sp>
        <p:nvSpPr>
          <p:cNvPr id="5" name="TextBox 4">
            <a:extLst>
              <a:ext uri="{FF2B5EF4-FFF2-40B4-BE49-F238E27FC236}">
                <a16:creationId xmlns:a16="http://schemas.microsoft.com/office/drawing/2014/main" id="{9C33561B-6E9F-43C8-83BF-757CC3B8FD02}"/>
              </a:ext>
            </a:extLst>
          </p:cNvPr>
          <p:cNvSpPr txBox="1"/>
          <p:nvPr/>
        </p:nvSpPr>
        <p:spPr>
          <a:xfrm>
            <a:off x="459336" y="1665686"/>
            <a:ext cx="8225327" cy="4524315"/>
          </a:xfrm>
          <a:prstGeom prst="rect">
            <a:avLst/>
          </a:prstGeom>
          <a:noFill/>
        </p:spPr>
        <p:txBody>
          <a:bodyPr wrap="square" rtlCol="0">
            <a:spAutoFit/>
          </a:bodyPr>
          <a:lstStyle/>
          <a:p>
            <a:r>
              <a:rPr lang="en-US" sz="3600" dirty="0"/>
              <a:t>What do you do with less than results (or greater than)?</a:t>
            </a:r>
          </a:p>
          <a:p>
            <a:pPr marL="571500" indent="-571500">
              <a:buFont typeface="Arial" panose="020B0604020202020204" pitchFamily="34" charset="0"/>
              <a:buChar char="•"/>
            </a:pPr>
            <a:r>
              <a:rPr lang="en-US" sz="3600" dirty="0"/>
              <a:t>All as “0”?</a:t>
            </a:r>
          </a:p>
          <a:p>
            <a:pPr marL="571500" indent="-571500">
              <a:buFont typeface="Arial" panose="020B0604020202020204" pitchFamily="34" charset="0"/>
              <a:buChar char="•"/>
            </a:pPr>
            <a:r>
              <a:rPr lang="en-US" sz="3600" dirty="0"/>
              <a:t>All is “reporting limit”?</a:t>
            </a:r>
          </a:p>
          <a:p>
            <a:pPr marL="571500" indent="-571500">
              <a:buFont typeface="Arial" panose="020B0604020202020204" pitchFamily="34" charset="0"/>
              <a:buChar char="•"/>
            </a:pPr>
            <a:r>
              <a:rPr lang="en-US" sz="3600" dirty="0"/>
              <a:t>½ of reporting limit?</a:t>
            </a:r>
          </a:p>
          <a:p>
            <a:pPr marL="571500" indent="-571500">
              <a:buFont typeface="Arial" panose="020B0604020202020204" pitchFamily="34" charset="0"/>
              <a:buChar char="•"/>
            </a:pPr>
            <a:r>
              <a:rPr lang="en-US" sz="3600" dirty="0"/>
              <a:t>Other?</a:t>
            </a:r>
          </a:p>
          <a:p>
            <a:r>
              <a:rPr lang="en-US" sz="3600"/>
              <a:t>Even for </a:t>
            </a:r>
            <a:r>
              <a:rPr lang="en-US" sz="3600" dirty="0"/>
              <a:t>simple statistics you will need a policy for how to address non-detections.  </a:t>
            </a:r>
          </a:p>
        </p:txBody>
      </p:sp>
    </p:spTree>
    <p:extLst>
      <p:ext uri="{BB962C8B-B14F-4D97-AF65-F5344CB8AC3E}">
        <p14:creationId xmlns:p14="http://schemas.microsoft.com/office/powerpoint/2010/main" val="3906398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Data Considerations: Units</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1767140" y="3932548"/>
            <a:ext cx="2026548" cy="1443900"/>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mg/L as P</a:t>
            </a:r>
          </a:p>
          <a:p>
            <a:pPr marL="0" indent="0">
              <a:buNone/>
            </a:pPr>
            <a:r>
              <a:rPr lang="en-US" sz="2400" dirty="0" err="1">
                <a:latin typeface="Calibri" panose="020F0502020204030204" pitchFamily="34" charset="0"/>
                <a:cs typeface="Calibri" panose="020F0502020204030204" pitchFamily="34" charset="0"/>
              </a:rPr>
              <a:t>Wt</a:t>
            </a:r>
            <a:r>
              <a:rPr lang="en-US" sz="2400" dirty="0">
                <a:latin typeface="Calibri" panose="020F0502020204030204" pitchFamily="34" charset="0"/>
                <a:cs typeface="Calibri" panose="020F0502020204030204" pitchFamily="34" charset="0"/>
              </a:rPr>
              <a:t>: 30.97</a:t>
            </a:r>
          </a:p>
        </p:txBody>
      </p:sp>
      <p:pic>
        <p:nvPicPr>
          <p:cNvPr id="3074" name="Picture 2" descr="Image result for po4 vs p">
            <a:extLst>
              <a:ext uri="{FF2B5EF4-FFF2-40B4-BE49-F238E27FC236}">
                <a16:creationId xmlns:a16="http://schemas.microsoft.com/office/drawing/2014/main" id="{B51141C5-1A97-4049-AC94-969A7507D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392" y="1862398"/>
            <a:ext cx="2120724" cy="1873139"/>
          </a:xfrm>
          <a:prstGeom prst="rect">
            <a:avLst/>
          </a:prstGeom>
          <a:solidFill>
            <a:schemeClr val="accent1">
              <a:lumMod val="60000"/>
              <a:lumOff val="40000"/>
            </a:schemeClr>
          </a:solidFill>
          <a:ln w="19050">
            <a:solidFill>
              <a:schemeClr val="accent1"/>
            </a:solidFill>
          </a:ln>
        </p:spPr>
      </p:pic>
      <p:sp>
        <p:nvSpPr>
          <p:cNvPr id="4" name="TextBox 3">
            <a:extLst>
              <a:ext uri="{FF2B5EF4-FFF2-40B4-BE49-F238E27FC236}">
                <a16:creationId xmlns:a16="http://schemas.microsoft.com/office/drawing/2014/main" id="{0D8E0F1C-F2F1-46C1-8BC7-36A68F69FAA8}"/>
              </a:ext>
            </a:extLst>
          </p:cNvPr>
          <p:cNvSpPr txBox="1"/>
          <p:nvPr/>
        </p:nvSpPr>
        <p:spPr>
          <a:xfrm>
            <a:off x="1892595" y="2371454"/>
            <a:ext cx="1775637" cy="1107996"/>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6600" dirty="0"/>
              <a:t>P</a:t>
            </a:r>
          </a:p>
        </p:txBody>
      </p:sp>
      <p:sp>
        <p:nvSpPr>
          <p:cNvPr id="8" name="Content Placeholder 4">
            <a:extLst>
              <a:ext uri="{FF2B5EF4-FFF2-40B4-BE49-F238E27FC236}">
                <a16:creationId xmlns:a16="http://schemas.microsoft.com/office/drawing/2014/main" id="{33F894CE-A398-4E9A-A336-29DB452C1FB0}"/>
              </a:ext>
            </a:extLst>
          </p:cNvPr>
          <p:cNvSpPr txBox="1">
            <a:spLocks/>
          </p:cNvSpPr>
          <p:nvPr/>
        </p:nvSpPr>
        <p:spPr>
          <a:xfrm>
            <a:off x="5573598" y="3932548"/>
            <a:ext cx="2709165" cy="1443900"/>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mg/L as PO4</a:t>
            </a:r>
          </a:p>
          <a:p>
            <a:pPr marL="0" indent="0">
              <a:buNone/>
            </a:pPr>
            <a:r>
              <a:rPr lang="en-US" sz="2400" dirty="0" err="1">
                <a:latin typeface="Calibri" panose="020F0502020204030204" pitchFamily="34" charset="0"/>
                <a:cs typeface="Calibri" panose="020F0502020204030204" pitchFamily="34" charset="0"/>
              </a:rPr>
              <a:t>Wt</a:t>
            </a:r>
            <a:r>
              <a:rPr lang="en-US" sz="2400" dirty="0">
                <a:latin typeface="Calibri" panose="020F0502020204030204" pitchFamily="34" charset="0"/>
                <a:cs typeface="Calibri" panose="020F0502020204030204" pitchFamily="34" charset="0"/>
              </a:rPr>
              <a:t>: 94.93</a:t>
            </a:r>
          </a:p>
        </p:txBody>
      </p:sp>
      <p:sp>
        <p:nvSpPr>
          <p:cNvPr id="5" name="TextBox 4">
            <a:extLst>
              <a:ext uri="{FF2B5EF4-FFF2-40B4-BE49-F238E27FC236}">
                <a16:creationId xmlns:a16="http://schemas.microsoft.com/office/drawing/2014/main" id="{9C33561B-6E9F-43C8-83BF-757CC3B8FD02}"/>
              </a:ext>
            </a:extLst>
          </p:cNvPr>
          <p:cNvSpPr txBox="1"/>
          <p:nvPr/>
        </p:nvSpPr>
        <p:spPr>
          <a:xfrm>
            <a:off x="574158" y="5376448"/>
            <a:ext cx="8225327" cy="646331"/>
          </a:xfrm>
          <a:prstGeom prst="rect">
            <a:avLst/>
          </a:prstGeom>
          <a:noFill/>
        </p:spPr>
        <p:txBody>
          <a:bodyPr wrap="square" rtlCol="0">
            <a:spAutoFit/>
          </a:bodyPr>
          <a:lstStyle/>
          <a:p>
            <a:r>
              <a:rPr lang="en-US" sz="3600" dirty="0"/>
              <a:t>Total PO4 x 0.3262 = Total P (as mg/L P) </a:t>
            </a:r>
          </a:p>
        </p:txBody>
      </p:sp>
      <p:sp>
        <p:nvSpPr>
          <p:cNvPr id="9" name="TextBox 8">
            <a:extLst>
              <a:ext uri="{FF2B5EF4-FFF2-40B4-BE49-F238E27FC236}">
                <a16:creationId xmlns:a16="http://schemas.microsoft.com/office/drawing/2014/main" id="{B0092BCD-94EE-4757-8826-699F9F21721F}"/>
              </a:ext>
            </a:extLst>
          </p:cNvPr>
          <p:cNvSpPr txBox="1"/>
          <p:nvPr/>
        </p:nvSpPr>
        <p:spPr>
          <a:xfrm>
            <a:off x="574158" y="1272025"/>
            <a:ext cx="8225327" cy="646331"/>
          </a:xfrm>
          <a:prstGeom prst="rect">
            <a:avLst/>
          </a:prstGeom>
          <a:noFill/>
        </p:spPr>
        <p:txBody>
          <a:bodyPr wrap="square" rtlCol="0">
            <a:spAutoFit/>
          </a:bodyPr>
          <a:lstStyle/>
          <a:p>
            <a:r>
              <a:rPr lang="en-US" sz="3600" b="1" dirty="0"/>
              <a:t>Nutrients:</a:t>
            </a:r>
          </a:p>
        </p:txBody>
      </p:sp>
    </p:spTree>
    <p:extLst>
      <p:ext uri="{BB962C8B-B14F-4D97-AF65-F5344CB8AC3E}">
        <p14:creationId xmlns:p14="http://schemas.microsoft.com/office/powerpoint/2010/main" val="453098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Passing The Smell Test</a:t>
            </a:r>
          </a:p>
        </p:txBody>
      </p:sp>
      <p:pic>
        <p:nvPicPr>
          <p:cNvPr id="2050" name="Picture 2" descr="Related image">
            <a:extLst>
              <a:ext uri="{FF2B5EF4-FFF2-40B4-BE49-F238E27FC236}">
                <a16:creationId xmlns:a16="http://schemas.microsoft.com/office/drawing/2014/main" id="{8048208D-C335-4FA7-BA12-E69B9B62A5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632" l="1958" r="95759">
                        <a14:foregroundMark x1="10114" y1="63895" x2="7993" y2="31263"/>
                        <a14:foregroundMark x1="7993" y1="31263" x2="7993" y2="31263"/>
                        <a14:foregroundMark x1="67210" y1="39263" x2="22838" y2="24316"/>
                        <a14:foregroundMark x1="22838" y1="24316" x2="19739" y2="24316"/>
                        <a14:foregroundMark x1="66069" y1="37895" x2="83850" y2="26737"/>
                        <a14:foregroundMark x1="83850" y1="26737" x2="84992" y2="24947"/>
                        <a14:foregroundMark x1="95759" y1="34421" x2="90865" y2="31263"/>
                        <a14:foregroundMark x1="40294" y1="95895" x2="59706" y2="98632"/>
                        <a14:foregroundMark x1="24144" y1="42316" x2="22512" y2="45474"/>
                        <a14:foregroundMark x1="55302" y1="38211" x2="61175" y2="40947"/>
                        <a14:foregroundMark x1="62316" y1="42316" x2="62806" y2="37474"/>
                        <a14:foregroundMark x1="25775" y1="32632" x2="11256" y2="29158"/>
                        <a14:foregroundMark x1="8483" y1="25368" x2="13866" y2="17684"/>
                        <a14:foregroundMark x1="33279" y1="17684" x2="69821" y2="32316"/>
                        <a14:foregroundMark x1="54323" y1="27474" x2="49918" y2="26000"/>
                        <a14:foregroundMark x1="32790" y1="12842" x2="32790" y2="12842"/>
                        <a14:foregroundMark x1="11746" y1="19053" x2="12724" y2="19053"/>
                        <a14:foregroundMark x1="14356" y1="18737" x2="14356" y2="17368"/>
                        <a14:foregroundMark x1="11746" y1="17684" x2="17129" y2="20421"/>
                        <a14:foregroundMark x1="1958" y1="30526" x2="1958" y2="30526"/>
                        <a14:foregroundMark x1="15498" y1="22947" x2="13866" y2="18737"/>
                        <a14:foregroundMark x1="66558" y1="30526" x2="57423" y2="34000"/>
                        <a14:foregroundMark x1="78467" y1="28105" x2="61827" y2="23263"/>
                        <a14:foregroundMark x1="57423" y1="22211" x2="44535" y2="21895"/>
                        <a14:foregroundMark x1="37031" y1="22947" x2="28874" y2="24947"/>
                        <a14:foregroundMark x1="34258" y1="19053" x2="32137" y2="13895"/>
                      </a14:backgroundRemoval>
                    </a14:imgEffect>
                  </a14:imgLayer>
                </a14:imgProps>
              </a:ext>
              <a:ext uri="{28A0092B-C50C-407E-A947-70E740481C1C}">
                <a14:useLocalDpi xmlns:a14="http://schemas.microsoft.com/office/drawing/2010/main" val="0"/>
              </a:ext>
            </a:extLst>
          </a:blip>
          <a:srcRect/>
          <a:stretch>
            <a:fillRect/>
          </a:stretch>
        </p:blipFill>
        <p:spPr bwMode="auto">
          <a:xfrm>
            <a:off x="514135" y="2854598"/>
            <a:ext cx="1975071" cy="3060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se stinky clipart">
            <a:extLst>
              <a:ext uri="{FF2B5EF4-FFF2-40B4-BE49-F238E27FC236}">
                <a16:creationId xmlns:a16="http://schemas.microsoft.com/office/drawing/2014/main" id="{FD0861EA-6DD6-4A8E-92F6-836B6009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71" y="1167775"/>
            <a:ext cx="1627312" cy="1998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0C4D-2770-4AEF-9587-0FBE2FE95418}"/>
              </a:ext>
            </a:extLst>
          </p:cNvPr>
          <p:cNvSpPr/>
          <p:nvPr/>
        </p:nvSpPr>
        <p:spPr>
          <a:xfrm rot="1798179">
            <a:off x="1155904" y="1907213"/>
            <a:ext cx="1098378"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latin typeface="Ink Free" panose="03080402000500000000" pitchFamily="66" charset="0"/>
              </a:rPr>
              <a:t>P.U!</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2711477" y="1417639"/>
            <a:ext cx="5866465"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Is this data garbage?</a:t>
            </a:r>
          </a:p>
          <a:p>
            <a:pPr marL="0" indent="0">
              <a:buNone/>
            </a:pPr>
            <a:r>
              <a:rPr lang="en-US" b="1" dirty="0">
                <a:latin typeface="Calibri" panose="020F0502020204030204" pitchFamily="34" charset="0"/>
                <a:cs typeface="Calibri" panose="020F0502020204030204" pitchFamily="34" charset="0"/>
              </a:rPr>
              <a:t>Check:</a:t>
            </a:r>
          </a:p>
          <a:p>
            <a:r>
              <a:rPr lang="en-US" dirty="0">
                <a:latin typeface="Calibri" panose="020F0502020204030204" pitchFamily="34" charset="0"/>
                <a:cs typeface="Calibri" panose="020F0502020204030204" pitchFamily="34" charset="0"/>
              </a:rPr>
              <a:t>Visual Scan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Scientific Scan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Odd Phenomena</a:t>
            </a:r>
          </a:p>
        </p:txBody>
      </p:sp>
      <p:sp>
        <p:nvSpPr>
          <p:cNvPr id="8" name="Rectangle 7">
            <a:extLst>
              <a:ext uri="{FF2B5EF4-FFF2-40B4-BE49-F238E27FC236}">
                <a16:creationId xmlns:a16="http://schemas.microsoft.com/office/drawing/2014/main" id="{8E33580F-B1E9-408E-959B-DF4DE901A6FD}"/>
              </a:ext>
            </a:extLst>
          </p:cNvPr>
          <p:cNvSpPr/>
          <p:nvPr/>
        </p:nvSpPr>
        <p:spPr>
          <a:xfrm>
            <a:off x="961949" y="4247895"/>
            <a:ext cx="976549"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Haettenschweiler" panose="020B0706040902060204" pitchFamily="34" charset="0"/>
              </a:rPr>
              <a:t>Data</a:t>
            </a:r>
          </a:p>
        </p:txBody>
      </p:sp>
    </p:spTree>
    <p:extLst>
      <p:ext uri="{BB962C8B-B14F-4D97-AF65-F5344CB8AC3E}">
        <p14:creationId xmlns:p14="http://schemas.microsoft.com/office/powerpoint/2010/main" val="3614579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Passing The Smell Test</a:t>
            </a:r>
          </a:p>
        </p:txBody>
      </p:sp>
      <p:pic>
        <p:nvPicPr>
          <p:cNvPr id="2050" name="Picture 2" descr="Related image">
            <a:extLst>
              <a:ext uri="{FF2B5EF4-FFF2-40B4-BE49-F238E27FC236}">
                <a16:creationId xmlns:a16="http://schemas.microsoft.com/office/drawing/2014/main" id="{8048208D-C335-4FA7-BA12-E69B9B62A5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632" l="1958" r="95759">
                        <a14:foregroundMark x1="10114" y1="63895" x2="7993" y2="31263"/>
                        <a14:foregroundMark x1="7993" y1="31263" x2="7993" y2="31263"/>
                        <a14:foregroundMark x1="67210" y1="39263" x2="22838" y2="24316"/>
                        <a14:foregroundMark x1="22838" y1="24316" x2="19739" y2="24316"/>
                        <a14:foregroundMark x1="66069" y1="37895" x2="83850" y2="26737"/>
                        <a14:foregroundMark x1="83850" y1="26737" x2="84992" y2="24947"/>
                        <a14:foregroundMark x1="95759" y1="34421" x2="90865" y2="31263"/>
                        <a14:foregroundMark x1="40294" y1="95895" x2="59706" y2="98632"/>
                        <a14:foregroundMark x1="24144" y1="42316" x2="22512" y2="45474"/>
                        <a14:foregroundMark x1="55302" y1="38211" x2="61175" y2="40947"/>
                        <a14:foregroundMark x1="62316" y1="42316" x2="62806" y2="37474"/>
                        <a14:foregroundMark x1="25775" y1="32632" x2="11256" y2="29158"/>
                        <a14:foregroundMark x1="8483" y1="25368" x2="13866" y2="17684"/>
                        <a14:foregroundMark x1="33279" y1="17684" x2="69821" y2="32316"/>
                        <a14:foregroundMark x1="54323" y1="27474" x2="49918" y2="26000"/>
                        <a14:foregroundMark x1="32790" y1="12842" x2="32790" y2="12842"/>
                        <a14:foregroundMark x1="11746" y1="19053" x2="12724" y2="19053"/>
                        <a14:foregroundMark x1="14356" y1="18737" x2="14356" y2="17368"/>
                        <a14:foregroundMark x1="11746" y1="17684" x2="17129" y2="20421"/>
                        <a14:foregroundMark x1="1958" y1="30526" x2="1958" y2="30526"/>
                        <a14:foregroundMark x1="15498" y1="22947" x2="13866" y2="18737"/>
                        <a14:foregroundMark x1="66558" y1="30526" x2="57423" y2="34000"/>
                        <a14:foregroundMark x1="78467" y1="28105" x2="61827" y2="23263"/>
                        <a14:foregroundMark x1="57423" y1="22211" x2="44535" y2="21895"/>
                        <a14:foregroundMark x1="37031" y1="22947" x2="28874" y2="24947"/>
                        <a14:foregroundMark x1="34258" y1="19053" x2="32137" y2="13895"/>
                      </a14:backgroundRemoval>
                    </a14:imgEffect>
                  </a14:imgLayer>
                </a14:imgProps>
              </a:ext>
              <a:ext uri="{28A0092B-C50C-407E-A947-70E740481C1C}">
                <a14:useLocalDpi xmlns:a14="http://schemas.microsoft.com/office/drawing/2010/main" val="0"/>
              </a:ext>
            </a:extLst>
          </a:blip>
          <a:srcRect/>
          <a:stretch>
            <a:fillRect/>
          </a:stretch>
        </p:blipFill>
        <p:spPr bwMode="auto">
          <a:xfrm>
            <a:off x="514135" y="2854598"/>
            <a:ext cx="1975071" cy="3060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se stinky clipart">
            <a:extLst>
              <a:ext uri="{FF2B5EF4-FFF2-40B4-BE49-F238E27FC236}">
                <a16:creationId xmlns:a16="http://schemas.microsoft.com/office/drawing/2014/main" id="{FD0861EA-6DD6-4A8E-92F6-836B6009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71" y="1167775"/>
            <a:ext cx="1627312" cy="1998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0C4D-2770-4AEF-9587-0FBE2FE95418}"/>
              </a:ext>
            </a:extLst>
          </p:cNvPr>
          <p:cNvSpPr/>
          <p:nvPr/>
        </p:nvSpPr>
        <p:spPr>
          <a:xfrm rot="1798179">
            <a:off x="1155904" y="1907213"/>
            <a:ext cx="1098378"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latin typeface="Ink Free" panose="03080402000500000000" pitchFamily="66" charset="0"/>
              </a:rPr>
              <a:t>P.U!</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2896051" y="1417639"/>
            <a:ext cx="5681891"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alibri" panose="020F0502020204030204" pitchFamily="34" charset="0"/>
                <a:cs typeface="Calibri" panose="020F0502020204030204" pitchFamily="34" charset="0"/>
              </a:rPr>
              <a:t>Visual Scan</a:t>
            </a:r>
          </a:p>
          <a:p>
            <a:r>
              <a:rPr lang="en-US" sz="2800" dirty="0">
                <a:latin typeface="Calibri" panose="020F0502020204030204" pitchFamily="34" charset="0"/>
                <a:cs typeface="Calibri" panose="020F0502020204030204" pitchFamily="34" charset="0"/>
              </a:rPr>
              <a:t>pH &gt; 14 or negative?</a:t>
            </a:r>
          </a:p>
          <a:p>
            <a:r>
              <a:rPr lang="en-US" sz="2800" dirty="0">
                <a:latin typeface="Calibri" panose="020F0502020204030204" pitchFamily="34" charset="0"/>
                <a:cs typeface="Calibri" panose="020F0502020204030204" pitchFamily="34" charset="0"/>
              </a:rPr>
              <a:t>µS/cm or mS/cm for Conductivity?</a:t>
            </a:r>
          </a:p>
          <a:p>
            <a:r>
              <a:rPr lang="en-US" sz="2800" dirty="0">
                <a:latin typeface="Calibri" panose="020F0502020204030204" pitchFamily="34" charset="0"/>
                <a:cs typeface="Calibri" panose="020F0502020204030204" pitchFamily="34" charset="0"/>
              </a:rPr>
              <a:t>Decimal Errors</a:t>
            </a:r>
          </a:p>
          <a:p>
            <a:r>
              <a:rPr lang="en-US" sz="2800" dirty="0">
                <a:latin typeface="Calibri" panose="020F0502020204030204" pitchFamily="34" charset="0"/>
                <a:cs typeface="Calibri" panose="020F0502020204030204" pitchFamily="34" charset="0"/>
              </a:rPr>
              <a:t>Missing Data</a:t>
            </a:r>
          </a:p>
          <a:p>
            <a:r>
              <a:rPr lang="en-US" sz="2800" dirty="0">
                <a:latin typeface="Calibri" panose="020F0502020204030204" pitchFamily="34" charset="0"/>
                <a:cs typeface="Calibri" panose="020F0502020204030204" pitchFamily="34" charset="0"/>
              </a:rPr>
              <a:t>Sloppy Handwriting</a:t>
            </a:r>
          </a:p>
          <a:p>
            <a:endParaRPr lang="en-US" sz="2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E33580F-B1E9-408E-959B-DF4DE901A6FD}"/>
              </a:ext>
            </a:extLst>
          </p:cNvPr>
          <p:cNvSpPr/>
          <p:nvPr/>
        </p:nvSpPr>
        <p:spPr>
          <a:xfrm>
            <a:off x="961949" y="4247895"/>
            <a:ext cx="976549"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Haettenschweiler" panose="020B0706040902060204" pitchFamily="34" charset="0"/>
              </a:rPr>
              <a:t>Data</a:t>
            </a:r>
          </a:p>
        </p:txBody>
      </p:sp>
    </p:spTree>
    <p:extLst>
      <p:ext uri="{BB962C8B-B14F-4D97-AF65-F5344CB8AC3E}">
        <p14:creationId xmlns:p14="http://schemas.microsoft.com/office/powerpoint/2010/main" val="308241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Quality Assurance / Quality Control</a:t>
            </a:r>
          </a:p>
        </p:txBody>
      </p:sp>
      <p:sp>
        <p:nvSpPr>
          <p:cNvPr id="6" name="Rectangle 5">
            <a:extLst>
              <a:ext uri="{FF2B5EF4-FFF2-40B4-BE49-F238E27FC236}">
                <a16:creationId xmlns:a16="http://schemas.microsoft.com/office/drawing/2014/main" id="{052E6274-92D1-4B7A-89D0-65C92E4937E3}"/>
              </a:ext>
            </a:extLst>
          </p:cNvPr>
          <p:cNvSpPr/>
          <p:nvPr/>
        </p:nvSpPr>
        <p:spPr>
          <a:xfrm>
            <a:off x="3530869" y="5411278"/>
            <a:ext cx="1541832" cy="369332"/>
          </a:xfrm>
          <a:prstGeom prst="rect">
            <a:avLst/>
          </a:prstGeom>
        </p:spPr>
        <p:txBody>
          <a:bodyPr wrap="none">
            <a:spAutoFit/>
          </a:bodyPr>
          <a:lstStyle/>
          <a:p>
            <a:r>
              <a:rPr lang="en-US" dirty="0"/>
              <a:t>www.usgs.gov</a:t>
            </a:r>
          </a:p>
        </p:txBody>
      </p:sp>
      <p:pic>
        <p:nvPicPr>
          <p:cNvPr id="9" name="Content Placeholder 8">
            <a:extLst>
              <a:ext uri="{FF2B5EF4-FFF2-40B4-BE49-F238E27FC236}">
                <a16:creationId xmlns:a16="http://schemas.microsoft.com/office/drawing/2014/main" id="{46416BD9-2691-47FE-87A2-9421826091E6}"/>
              </a:ext>
            </a:extLst>
          </p:cNvPr>
          <p:cNvPicPr>
            <a:picLocks noGrp="1" noChangeAspect="1"/>
          </p:cNvPicPr>
          <p:nvPr>
            <p:ph idx="1"/>
          </p:nvPr>
        </p:nvPicPr>
        <p:blipFill>
          <a:blip r:embed="rId3"/>
          <a:stretch>
            <a:fillRect/>
          </a:stretch>
        </p:blipFill>
        <p:spPr>
          <a:xfrm>
            <a:off x="1091122" y="1930400"/>
            <a:ext cx="6961755" cy="3480878"/>
          </a:xfrm>
          <a:prstGeom prst="rect">
            <a:avLst/>
          </a:prstGeom>
        </p:spPr>
      </p:pic>
      <p:sp>
        <p:nvSpPr>
          <p:cNvPr id="10" name="Content Placeholder 4">
            <a:extLst>
              <a:ext uri="{FF2B5EF4-FFF2-40B4-BE49-F238E27FC236}">
                <a16:creationId xmlns:a16="http://schemas.microsoft.com/office/drawing/2014/main" id="{5CB0F30D-74F9-4F1B-B026-EAF0E11430ED}"/>
              </a:ext>
            </a:extLst>
          </p:cNvPr>
          <p:cNvSpPr txBox="1">
            <a:spLocks/>
          </p:cNvSpPr>
          <p:nvPr/>
        </p:nvSpPr>
        <p:spPr>
          <a:xfrm>
            <a:off x="316333" y="1665513"/>
            <a:ext cx="2419610" cy="4504551"/>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Quality</a:t>
            </a:r>
          </a:p>
          <a:p>
            <a:pPr marL="0" indent="0">
              <a:buNone/>
            </a:pPr>
            <a:r>
              <a:rPr lang="en-US" b="1" dirty="0"/>
              <a:t>Assurance</a:t>
            </a:r>
          </a:p>
          <a:p>
            <a:r>
              <a:rPr lang="en-US" dirty="0"/>
              <a:t>Preventing data issues</a:t>
            </a:r>
          </a:p>
          <a:p>
            <a:r>
              <a:rPr lang="en-US" dirty="0"/>
              <a:t>Before and during collection</a:t>
            </a:r>
          </a:p>
        </p:txBody>
      </p:sp>
      <p:sp>
        <p:nvSpPr>
          <p:cNvPr id="11" name="Content Placeholder 4">
            <a:extLst>
              <a:ext uri="{FF2B5EF4-FFF2-40B4-BE49-F238E27FC236}">
                <a16:creationId xmlns:a16="http://schemas.microsoft.com/office/drawing/2014/main" id="{94BB8417-BB8A-4236-B9ED-BCD5371317A5}"/>
              </a:ext>
            </a:extLst>
          </p:cNvPr>
          <p:cNvSpPr txBox="1">
            <a:spLocks/>
          </p:cNvSpPr>
          <p:nvPr/>
        </p:nvSpPr>
        <p:spPr>
          <a:xfrm>
            <a:off x="6101534" y="1665512"/>
            <a:ext cx="2818757" cy="4504551"/>
          </a:xfrm>
          <a:prstGeom prst="rect">
            <a:avLst/>
          </a:prstGeom>
          <a:solidFill>
            <a:schemeClr val="tx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Quality </a:t>
            </a:r>
          </a:p>
          <a:p>
            <a:pPr marL="0" indent="0">
              <a:buNone/>
            </a:pPr>
            <a:r>
              <a:rPr lang="en-US" b="1" dirty="0">
                <a:solidFill>
                  <a:schemeClr val="bg1"/>
                </a:solidFill>
              </a:rPr>
              <a:t>Control</a:t>
            </a:r>
          </a:p>
          <a:p>
            <a:r>
              <a:rPr lang="en-US" dirty="0">
                <a:solidFill>
                  <a:schemeClr val="bg1"/>
                </a:solidFill>
              </a:rPr>
              <a:t>Detecting and repairing data issues</a:t>
            </a:r>
          </a:p>
          <a:p>
            <a:r>
              <a:rPr lang="en-US" dirty="0">
                <a:solidFill>
                  <a:schemeClr val="bg1"/>
                </a:solidFill>
              </a:rPr>
              <a:t>After collection</a:t>
            </a:r>
          </a:p>
        </p:txBody>
      </p:sp>
    </p:spTree>
    <p:extLst>
      <p:ext uri="{BB962C8B-B14F-4D97-AF65-F5344CB8AC3E}">
        <p14:creationId xmlns:p14="http://schemas.microsoft.com/office/powerpoint/2010/main" val="3927661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Passing The Smell Test</a:t>
            </a:r>
          </a:p>
        </p:txBody>
      </p:sp>
      <p:pic>
        <p:nvPicPr>
          <p:cNvPr id="2050" name="Picture 2" descr="Related image">
            <a:extLst>
              <a:ext uri="{FF2B5EF4-FFF2-40B4-BE49-F238E27FC236}">
                <a16:creationId xmlns:a16="http://schemas.microsoft.com/office/drawing/2014/main" id="{8048208D-C335-4FA7-BA12-E69B9B62A5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632" l="1958" r="95759">
                        <a14:foregroundMark x1="10114" y1="63895" x2="7993" y2="31263"/>
                        <a14:foregroundMark x1="7993" y1="31263" x2="7993" y2="31263"/>
                        <a14:foregroundMark x1="67210" y1="39263" x2="22838" y2="24316"/>
                        <a14:foregroundMark x1="22838" y1="24316" x2="19739" y2="24316"/>
                        <a14:foregroundMark x1="66069" y1="37895" x2="83850" y2="26737"/>
                        <a14:foregroundMark x1="83850" y1="26737" x2="84992" y2="24947"/>
                        <a14:foregroundMark x1="95759" y1="34421" x2="90865" y2="31263"/>
                        <a14:foregroundMark x1="40294" y1="95895" x2="59706" y2="98632"/>
                        <a14:foregroundMark x1="24144" y1="42316" x2="22512" y2="45474"/>
                        <a14:foregroundMark x1="55302" y1="38211" x2="61175" y2="40947"/>
                        <a14:foregroundMark x1="62316" y1="42316" x2="62806" y2="37474"/>
                        <a14:foregroundMark x1="25775" y1="32632" x2="11256" y2="29158"/>
                        <a14:foregroundMark x1="8483" y1="25368" x2="13866" y2="17684"/>
                        <a14:foregroundMark x1="33279" y1="17684" x2="69821" y2="32316"/>
                        <a14:foregroundMark x1="54323" y1="27474" x2="49918" y2="26000"/>
                        <a14:foregroundMark x1="32790" y1="12842" x2="32790" y2="12842"/>
                        <a14:foregroundMark x1="11746" y1="19053" x2="12724" y2="19053"/>
                        <a14:foregroundMark x1="14356" y1="18737" x2="14356" y2="17368"/>
                        <a14:foregroundMark x1="11746" y1="17684" x2="17129" y2="20421"/>
                        <a14:foregroundMark x1="1958" y1="30526" x2="1958" y2="30526"/>
                        <a14:foregroundMark x1="15498" y1="22947" x2="13866" y2="18737"/>
                        <a14:foregroundMark x1="66558" y1="30526" x2="57423" y2="34000"/>
                        <a14:foregroundMark x1="78467" y1="28105" x2="61827" y2="23263"/>
                        <a14:foregroundMark x1="57423" y1="22211" x2="44535" y2="21895"/>
                        <a14:foregroundMark x1="37031" y1="22947" x2="28874" y2="24947"/>
                        <a14:foregroundMark x1="34258" y1="19053" x2="32137" y2="13895"/>
                      </a14:backgroundRemoval>
                    </a14:imgEffect>
                  </a14:imgLayer>
                </a14:imgProps>
              </a:ext>
              <a:ext uri="{28A0092B-C50C-407E-A947-70E740481C1C}">
                <a14:useLocalDpi xmlns:a14="http://schemas.microsoft.com/office/drawing/2010/main" val="0"/>
              </a:ext>
            </a:extLst>
          </a:blip>
          <a:srcRect/>
          <a:stretch>
            <a:fillRect/>
          </a:stretch>
        </p:blipFill>
        <p:spPr bwMode="auto">
          <a:xfrm>
            <a:off x="514135" y="2854598"/>
            <a:ext cx="1975071" cy="3060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se stinky clipart">
            <a:extLst>
              <a:ext uri="{FF2B5EF4-FFF2-40B4-BE49-F238E27FC236}">
                <a16:creationId xmlns:a16="http://schemas.microsoft.com/office/drawing/2014/main" id="{FD0861EA-6DD6-4A8E-92F6-836B6009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71" y="1167775"/>
            <a:ext cx="1627312" cy="1998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0C4D-2770-4AEF-9587-0FBE2FE95418}"/>
              </a:ext>
            </a:extLst>
          </p:cNvPr>
          <p:cNvSpPr/>
          <p:nvPr/>
        </p:nvSpPr>
        <p:spPr>
          <a:xfrm rot="1798179">
            <a:off x="1155904" y="1907213"/>
            <a:ext cx="1098378"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latin typeface="Ink Free" panose="03080402000500000000" pitchFamily="66" charset="0"/>
              </a:rPr>
              <a:t>P.U!</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2896051" y="1417639"/>
            <a:ext cx="5681891"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alibri" panose="020F0502020204030204" pitchFamily="34" charset="0"/>
                <a:cs typeface="Calibri" panose="020F0502020204030204" pitchFamily="34" charset="0"/>
              </a:rPr>
              <a:t>Scientific Scan</a:t>
            </a:r>
          </a:p>
          <a:p>
            <a:r>
              <a:rPr lang="en-US" sz="2800" dirty="0">
                <a:latin typeface="Calibri" panose="020F0502020204030204" pitchFamily="34" charset="0"/>
                <a:cs typeface="Calibri" panose="020F0502020204030204" pitchFamily="34" charset="0"/>
              </a:rPr>
              <a:t>TKN (as N) </a:t>
            </a:r>
            <a:r>
              <a:rPr lang="en-US" sz="2800" dirty="0">
                <a:latin typeface="Times New Roman" panose="02020603050405020304" pitchFamily="18" charset="0"/>
                <a:cs typeface="Times New Roman" panose="02020603050405020304" pitchFamily="18" charset="0"/>
              </a:rPr>
              <a:t>≥</a:t>
            </a:r>
            <a:r>
              <a:rPr lang="en-US" sz="2800" dirty="0">
                <a:latin typeface="Calibri" panose="020F0502020204030204" pitchFamily="34" charset="0"/>
                <a:cs typeface="Calibri" panose="020F0502020204030204" pitchFamily="34" charset="0"/>
              </a:rPr>
              <a:t> Ammonia (as N)</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Orthophosphorus (as P) </a:t>
            </a:r>
          </a:p>
          <a:p>
            <a:pPr marL="0" indent="0">
              <a:buNone/>
            </a:pPr>
            <a:r>
              <a:rPr lang="en-US" sz="2800" dirty="0">
                <a:latin typeface="Calibri" panose="020F0502020204030204" pitchFamily="34" charset="0"/>
                <a:cs typeface="Calibri" panose="020F0502020204030204" pitchFamily="34" charset="0"/>
              </a:rPr>
              <a:t>         </a:t>
            </a:r>
            <a:r>
              <a:rPr lang="en-US" sz="2800" dirty="0">
                <a:latin typeface="Times New Roman" panose="02020603050405020304" pitchFamily="18" charset="0"/>
                <a:cs typeface="Times New Roman" panose="02020603050405020304" pitchFamily="18" charset="0"/>
              </a:rPr>
              <a:t>≤ Total Phosphorus (as P)</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i="1" dirty="0">
                <a:latin typeface="Calibri" panose="020F0502020204030204" pitchFamily="34" charset="0"/>
                <a:cs typeface="Calibri" panose="020F0502020204030204" pitchFamily="34" charset="0"/>
              </a:rPr>
              <a:t>E.coli </a:t>
            </a:r>
            <a:r>
              <a:rPr lang="en-US" sz="2800" dirty="0">
                <a:latin typeface="Times New Roman" panose="02020603050405020304" pitchFamily="18" charset="0"/>
                <a:cs typeface="Times New Roman" panose="02020603050405020304" pitchFamily="18" charset="0"/>
              </a:rPr>
              <a:t>NOT &gt; 2420 without dilution</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TDS ≈ 0.5 - 0.7 x Conductivity</a:t>
            </a:r>
          </a:p>
        </p:txBody>
      </p:sp>
      <p:sp>
        <p:nvSpPr>
          <p:cNvPr id="8" name="Rectangle 7">
            <a:extLst>
              <a:ext uri="{FF2B5EF4-FFF2-40B4-BE49-F238E27FC236}">
                <a16:creationId xmlns:a16="http://schemas.microsoft.com/office/drawing/2014/main" id="{8E33580F-B1E9-408E-959B-DF4DE901A6FD}"/>
              </a:ext>
            </a:extLst>
          </p:cNvPr>
          <p:cNvSpPr/>
          <p:nvPr/>
        </p:nvSpPr>
        <p:spPr>
          <a:xfrm>
            <a:off x="961949" y="4247895"/>
            <a:ext cx="976549"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Haettenschweiler" panose="020B0706040902060204" pitchFamily="34" charset="0"/>
              </a:rPr>
              <a:t>Data</a:t>
            </a:r>
          </a:p>
        </p:txBody>
      </p:sp>
    </p:spTree>
    <p:extLst>
      <p:ext uri="{BB962C8B-B14F-4D97-AF65-F5344CB8AC3E}">
        <p14:creationId xmlns:p14="http://schemas.microsoft.com/office/powerpoint/2010/main" val="552273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701459"/>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Ion Mass Balance Check</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457202" y="976098"/>
            <a:ext cx="8063946" cy="898422"/>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Calibri" panose="020F0502020204030204" pitchFamily="34" charset="0"/>
                <a:cs typeface="Calibri" panose="020F0502020204030204" pitchFamily="34" charset="0"/>
              </a:rPr>
              <a:t>Milliequivalent (</a:t>
            </a:r>
            <a:r>
              <a:rPr lang="en-US" sz="2800" dirty="0" err="1">
                <a:latin typeface="Calibri" panose="020F0502020204030204" pitchFamily="34" charset="0"/>
                <a:cs typeface="Calibri" panose="020F0502020204030204" pitchFamily="34" charset="0"/>
              </a:rPr>
              <a:t>meq</a:t>
            </a:r>
            <a:r>
              <a:rPr lang="en-US" sz="2800" dirty="0">
                <a:latin typeface="Calibri" panose="020F0502020204030204" pitchFamily="34" charset="0"/>
                <a:cs typeface="Calibri" panose="020F0502020204030204" pitchFamily="34" charset="0"/>
              </a:rPr>
              <a:t>/L) =    </a:t>
            </a:r>
            <a:r>
              <a:rPr lang="en-US" sz="2800" u="sng" dirty="0">
                <a:latin typeface="Calibri" panose="020F0502020204030204" pitchFamily="34" charset="0"/>
                <a:cs typeface="Calibri" panose="020F0502020204030204" pitchFamily="34" charset="0"/>
              </a:rPr>
              <a:t>mass (mg/L) x Charge</a:t>
            </a:r>
          </a:p>
          <a:p>
            <a:pPr marL="0" indent="0">
              <a:buNone/>
            </a:pPr>
            <a:r>
              <a:rPr lang="en-US" sz="2800" dirty="0">
                <a:latin typeface="Calibri" panose="020F0502020204030204" pitchFamily="34" charset="0"/>
                <a:cs typeface="Calibri" panose="020F0502020204030204" pitchFamily="34" charset="0"/>
              </a:rPr>
              <a:t>                                                          molecular weight</a:t>
            </a:r>
          </a:p>
        </p:txBody>
      </p:sp>
      <p:sp>
        <p:nvSpPr>
          <p:cNvPr id="4" name="Rectangle 3">
            <a:extLst>
              <a:ext uri="{FF2B5EF4-FFF2-40B4-BE49-F238E27FC236}">
                <a16:creationId xmlns:a16="http://schemas.microsoft.com/office/drawing/2014/main" id="{3A3F6A8C-AC31-427D-A2F8-20DF0127683C}"/>
              </a:ext>
            </a:extLst>
          </p:cNvPr>
          <p:cNvSpPr/>
          <p:nvPr/>
        </p:nvSpPr>
        <p:spPr>
          <a:xfrm>
            <a:off x="0" y="6014424"/>
            <a:ext cx="9144000" cy="430887"/>
          </a:xfrm>
          <a:prstGeom prst="rect">
            <a:avLst/>
          </a:prstGeom>
        </p:spPr>
        <p:txBody>
          <a:bodyPr wrap="square">
            <a:spAutoFit/>
          </a:bodyPr>
          <a:lstStyle/>
          <a:p>
            <a:r>
              <a:rPr lang="en-US" sz="2200" b="1" dirty="0"/>
              <a:t>Calculation Tool: </a:t>
            </a:r>
            <a:r>
              <a:rPr lang="en-US" sz="2200" dirty="0">
                <a:hlinkClick r:id="rId3"/>
              </a:rPr>
              <a:t>https://www.lenntech.com/calculators/tds/tds-ec_engels.htm</a:t>
            </a:r>
            <a:endParaRPr lang="en-US" sz="2200" dirty="0"/>
          </a:p>
        </p:txBody>
      </p:sp>
      <p:pic>
        <p:nvPicPr>
          <p:cNvPr id="9" name="Graphic 8" descr="Scales of justice">
            <a:extLst>
              <a:ext uri="{FF2B5EF4-FFF2-40B4-BE49-F238E27FC236}">
                <a16:creationId xmlns:a16="http://schemas.microsoft.com/office/drawing/2014/main" id="{E647FA70-D153-4C49-B46D-AE722020D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9217" y="1586039"/>
            <a:ext cx="3445566" cy="3445566"/>
          </a:xfrm>
          <a:prstGeom prst="rect">
            <a:avLst/>
          </a:prstGeom>
        </p:spPr>
      </p:pic>
      <p:graphicFrame>
        <p:nvGraphicFramePr>
          <p:cNvPr id="12" name="Table 11">
            <a:extLst>
              <a:ext uri="{FF2B5EF4-FFF2-40B4-BE49-F238E27FC236}">
                <a16:creationId xmlns:a16="http://schemas.microsoft.com/office/drawing/2014/main" id="{FCFF27A2-DE54-4E0F-8C6E-760CF999E193}"/>
              </a:ext>
            </a:extLst>
          </p:cNvPr>
          <p:cNvGraphicFramePr>
            <a:graphicFrameLocks noGrp="1"/>
          </p:cNvGraphicFramePr>
          <p:nvPr>
            <p:extLst>
              <p:ext uri="{D42A27DB-BD31-4B8C-83A1-F6EECF244321}">
                <p14:modId xmlns:p14="http://schemas.microsoft.com/office/powerpoint/2010/main" val="844114144"/>
              </p:ext>
            </p:extLst>
          </p:nvPr>
        </p:nvGraphicFramePr>
        <p:xfrm>
          <a:off x="291552" y="1874519"/>
          <a:ext cx="2743200" cy="31089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211215363"/>
                    </a:ext>
                  </a:extLst>
                </a:gridCol>
              </a:tblGrid>
              <a:tr h="312090">
                <a:tc>
                  <a:txBody>
                    <a:bodyPr/>
                    <a:lstStyle/>
                    <a:p>
                      <a:pPr algn="ctr"/>
                      <a:r>
                        <a:rPr lang="en-US" sz="2400" dirty="0"/>
                        <a:t>Anions (-)</a:t>
                      </a:r>
                    </a:p>
                  </a:txBody>
                  <a:tcPr/>
                </a:tc>
                <a:extLst>
                  <a:ext uri="{0D108BD9-81ED-4DB2-BD59-A6C34878D82A}">
                    <a16:rowId xmlns:a16="http://schemas.microsoft.com/office/drawing/2014/main" val="1877507616"/>
                  </a:ext>
                </a:extLst>
              </a:tr>
              <a:tr h="2542352">
                <a:tc>
                  <a:txBody>
                    <a:bodyPr/>
                    <a:lstStyle/>
                    <a:p>
                      <a:r>
                        <a:rPr lang="en-US" sz="2400" dirty="0"/>
                        <a:t>Chloride, </a:t>
                      </a:r>
                    </a:p>
                    <a:p>
                      <a:r>
                        <a:rPr lang="en-US" sz="2400" dirty="0"/>
                        <a:t>Nitrate, Nitrite, Fluoride, Bicarbonate, Carbonate (-2), Sulfate (-2), Phosphate</a:t>
                      </a:r>
                    </a:p>
                  </a:txBody>
                  <a:tcPr/>
                </a:tc>
                <a:extLst>
                  <a:ext uri="{0D108BD9-81ED-4DB2-BD59-A6C34878D82A}">
                    <a16:rowId xmlns:a16="http://schemas.microsoft.com/office/drawing/2014/main" val="2216023784"/>
                  </a:ext>
                </a:extLst>
              </a:tr>
            </a:tbl>
          </a:graphicData>
        </a:graphic>
      </p:graphicFrame>
      <p:graphicFrame>
        <p:nvGraphicFramePr>
          <p:cNvPr id="13" name="Table 12">
            <a:extLst>
              <a:ext uri="{FF2B5EF4-FFF2-40B4-BE49-F238E27FC236}">
                <a16:creationId xmlns:a16="http://schemas.microsoft.com/office/drawing/2014/main" id="{FBAB1F8B-D548-4820-9CCF-EA4609F845D4}"/>
              </a:ext>
            </a:extLst>
          </p:cNvPr>
          <p:cNvGraphicFramePr>
            <a:graphicFrameLocks noGrp="1"/>
          </p:cNvGraphicFramePr>
          <p:nvPr>
            <p:extLst>
              <p:ext uri="{D42A27DB-BD31-4B8C-83A1-F6EECF244321}">
                <p14:modId xmlns:p14="http://schemas.microsoft.com/office/powerpoint/2010/main" val="3551483430"/>
              </p:ext>
            </p:extLst>
          </p:nvPr>
        </p:nvGraphicFramePr>
        <p:xfrm>
          <a:off x="6135757" y="1874520"/>
          <a:ext cx="2743200" cy="315708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054667416"/>
                    </a:ext>
                  </a:extLst>
                </a:gridCol>
              </a:tblGrid>
              <a:tr h="409074">
                <a:tc>
                  <a:txBody>
                    <a:bodyPr/>
                    <a:lstStyle/>
                    <a:p>
                      <a:pPr algn="ctr"/>
                      <a:r>
                        <a:rPr lang="en-US" sz="2400" dirty="0"/>
                        <a:t>Cations (+)</a:t>
                      </a:r>
                    </a:p>
                  </a:txBody>
                  <a:tcPr/>
                </a:tc>
                <a:extLst>
                  <a:ext uri="{0D108BD9-81ED-4DB2-BD59-A6C34878D82A}">
                    <a16:rowId xmlns:a16="http://schemas.microsoft.com/office/drawing/2014/main" val="1877507616"/>
                  </a:ext>
                </a:extLst>
              </a:tr>
              <a:tr h="2699885">
                <a:tc>
                  <a:txBody>
                    <a:bodyPr/>
                    <a:lstStyle/>
                    <a:p>
                      <a:r>
                        <a:rPr lang="en-US" sz="2400" dirty="0"/>
                        <a:t>Calcium (+2), Magnesium (+2), Sodium, Potassium, Ammonium, </a:t>
                      </a:r>
                    </a:p>
                    <a:p>
                      <a:r>
                        <a:rPr lang="en-US" sz="2400" dirty="0"/>
                        <a:t>Iron (+2), Manganese (+2), Aluminum (+3)</a:t>
                      </a:r>
                    </a:p>
                  </a:txBody>
                  <a:tcPr/>
                </a:tc>
                <a:extLst>
                  <a:ext uri="{0D108BD9-81ED-4DB2-BD59-A6C34878D82A}">
                    <a16:rowId xmlns:a16="http://schemas.microsoft.com/office/drawing/2014/main" val="2216023784"/>
                  </a:ext>
                </a:extLst>
              </a:tr>
            </a:tbl>
          </a:graphicData>
        </a:graphic>
      </p:graphicFrame>
      <p:sp>
        <p:nvSpPr>
          <p:cNvPr id="2" name="Rectangle 1">
            <a:extLst>
              <a:ext uri="{FF2B5EF4-FFF2-40B4-BE49-F238E27FC236}">
                <a16:creationId xmlns:a16="http://schemas.microsoft.com/office/drawing/2014/main" id="{40E22D4B-F3D8-49F7-98A7-A0D8DEDED7D6}"/>
              </a:ext>
            </a:extLst>
          </p:cNvPr>
          <p:cNvSpPr/>
          <p:nvPr/>
        </p:nvSpPr>
        <p:spPr>
          <a:xfrm>
            <a:off x="291551" y="5098075"/>
            <a:ext cx="8587405" cy="892552"/>
          </a:xfrm>
          <a:prstGeom prst="rect">
            <a:avLst/>
          </a:prstGeom>
        </p:spPr>
        <p:txBody>
          <a:bodyPr wrap="square">
            <a:spAutoFit/>
          </a:bodyPr>
          <a:lstStyle/>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Sum of anions (-) OR cations (+) in (</a:t>
            </a:r>
            <a:r>
              <a:rPr lang="en-US" sz="2600" dirty="0" err="1">
                <a:latin typeface="Calibri" panose="020F0502020204030204" pitchFamily="34" charset="0"/>
                <a:cs typeface="Calibri" panose="020F0502020204030204" pitchFamily="34" charset="0"/>
              </a:rPr>
              <a:t>meq</a:t>
            </a:r>
            <a:r>
              <a:rPr lang="en-US" sz="2600" dirty="0">
                <a:latin typeface="Calibri" panose="020F0502020204030204" pitchFamily="34" charset="0"/>
                <a:cs typeface="Calibri" panose="020F0502020204030204" pitchFamily="34" charset="0"/>
              </a:rPr>
              <a:t>/L) x 100 </a:t>
            </a:r>
          </a:p>
          <a:p>
            <a:r>
              <a:rPr lang="en-US" sz="2600" dirty="0">
                <a:latin typeface="Calibri" panose="020F0502020204030204" pitchFamily="34" charset="0"/>
                <a:cs typeface="Calibri" panose="020F0502020204030204" pitchFamily="34" charset="0"/>
              </a:rPr>
              <a:t>		       ≈ Conductivity (µS/cm) ± 10%</a:t>
            </a:r>
          </a:p>
        </p:txBody>
      </p:sp>
    </p:spTree>
    <p:extLst>
      <p:ext uri="{BB962C8B-B14F-4D97-AF65-F5344CB8AC3E}">
        <p14:creationId xmlns:p14="http://schemas.microsoft.com/office/powerpoint/2010/main" val="8365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2FC07E-CBCF-4BD8-9A1A-EA34A09838D7}"/>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spcBef>
                <a:spcPct val="0"/>
              </a:spcBef>
              <a:buNone/>
              <a:defRPr sz="4000" b="1" i="0" baseline="0">
                <a:solidFill>
                  <a:srgbClr val="0032A1"/>
                </a:solidFill>
                <a:latin typeface="Calibri" panose="020F0502020204030204" pitchFamily="34" charset="0"/>
                <a:ea typeface="+mj-ea"/>
                <a:cs typeface="Calibri" panose="020F0502020204030204" pitchFamily="34" charset="0"/>
              </a:defRPr>
            </a:lvl1pPr>
          </a:lstStyle>
          <a:p>
            <a:r>
              <a:rPr lang="en-US" dirty="0"/>
              <a:t>Passing The Smell Test</a:t>
            </a:r>
          </a:p>
        </p:txBody>
      </p:sp>
      <p:pic>
        <p:nvPicPr>
          <p:cNvPr id="2050" name="Picture 2" descr="Related image">
            <a:extLst>
              <a:ext uri="{FF2B5EF4-FFF2-40B4-BE49-F238E27FC236}">
                <a16:creationId xmlns:a16="http://schemas.microsoft.com/office/drawing/2014/main" id="{8048208D-C335-4FA7-BA12-E69B9B62A5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632" l="1958" r="95759">
                        <a14:foregroundMark x1="10114" y1="63895" x2="7993" y2="31263"/>
                        <a14:foregroundMark x1="7993" y1="31263" x2="7993" y2="31263"/>
                        <a14:foregroundMark x1="67210" y1="39263" x2="22838" y2="24316"/>
                        <a14:foregroundMark x1="22838" y1="24316" x2="19739" y2="24316"/>
                        <a14:foregroundMark x1="66069" y1="37895" x2="83850" y2="26737"/>
                        <a14:foregroundMark x1="83850" y1="26737" x2="84992" y2="24947"/>
                        <a14:foregroundMark x1="95759" y1="34421" x2="90865" y2="31263"/>
                        <a14:foregroundMark x1="40294" y1="95895" x2="59706" y2="98632"/>
                        <a14:foregroundMark x1="24144" y1="42316" x2="22512" y2="45474"/>
                        <a14:foregroundMark x1="55302" y1="38211" x2="61175" y2="40947"/>
                        <a14:foregroundMark x1="62316" y1="42316" x2="62806" y2="37474"/>
                        <a14:foregroundMark x1="25775" y1="32632" x2="11256" y2="29158"/>
                        <a14:foregroundMark x1="8483" y1="25368" x2="13866" y2="17684"/>
                        <a14:foregroundMark x1="33279" y1="17684" x2="69821" y2="32316"/>
                        <a14:foregroundMark x1="54323" y1="27474" x2="49918" y2="26000"/>
                        <a14:foregroundMark x1="32790" y1="12842" x2="32790" y2="12842"/>
                        <a14:foregroundMark x1="11746" y1="19053" x2="12724" y2="19053"/>
                        <a14:foregroundMark x1="14356" y1="18737" x2="14356" y2="17368"/>
                        <a14:foregroundMark x1="11746" y1="17684" x2="17129" y2="20421"/>
                        <a14:foregroundMark x1="1958" y1="30526" x2="1958" y2="30526"/>
                        <a14:foregroundMark x1="15498" y1="22947" x2="13866" y2="18737"/>
                        <a14:foregroundMark x1="66558" y1="30526" x2="57423" y2="34000"/>
                        <a14:foregroundMark x1="78467" y1="28105" x2="61827" y2="23263"/>
                        <a14:foregroundMark x1="57423" y1="22211" x2="44535" y2="21895"/>
                        <a14:foregroundMark x1="37031" y1="22947" x2="28874" y2="24947"/>
                        <a14:foregroundMark x1="34258" y1="19053" x2="32137" y2="13895"/>
                      </a14:backgroundRemoval>
                    </a14:imgEffect>
                  </a14:imgLayer>
                </a14:imgProps>
              </a:ext>
              <a:ext uri="{28A0092B-C50C-407E-A947-70E740481C1C}">
                <a14:useLocalDpi xmlns:a14="http://schemas.microsoft.com/office/drawing/2010/main" val="0"/>
              </a:ext>
            </a:extLst>
          </a:blip>
          <a:srcRect/>
          <a:stretch>
            <a:fillRect/>
          </a:stretch>
        </p:blipFill>
        <p:spPr bwMode="auto">
          <a:xfrm>
            <a:off x="514135" y="2854598"/>
            <a:ext cx="1975071" cy="3060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se stinky clipart">
            <a:extLst>
              <a:ext uri="{FF2B5EF4-FFF2-40B4-BE49-F238E27FC236}">
                <a16:creationId xmlns:a16="http://schemas.microsoft.com/office/drawing/2014/main" id="{FD0861EA-6DD6-4A8E-92F6-836B6009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71" y="1167775"/>
            <a:ext cx="1627312" cy="1998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0C4D-2770-4AEF-9587-0FBE2FE95418}"/>
              </a:ext>
            </a:extLst>
          </p:cNvPr>
          <p:cNvSpPr/>
          <p:nvPr/>
        </p:nvSpPr>
        <p:spPr>
          <a:xfrm rot="1798179">
            <a:off x="1155904" y="1907213"/>
            <a:ext cx="1098378"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latin typeface="Ink Free" panose="03080402000500000000" pitchFamily="66" charset="0"/>
              </a:rPr>
              <a:t>P.U!</a:t>
            </a:r>
          </a:p>
        </p:txBody>
      </p:sp>
      <p:sp>
        <p:nvSpPr>
          <p:cNvPr id="7" name="Content Placeholder 4">
            <a:extLst>
              <a:ext uri="{FF2B5EF4-FFF2-40B4-BE49-F238E27FC236}">
                <a16:creationId xmlns:a16="http://schemas.microsoft.com/office/drawing/2014/main" id="{E6633B40-E590-4F9D-A5D9-ABEC8ACB2D5D}"/>
              </a:ext>
            </a:extLst>
          </p:cNvPr>
          <p:cNvSpPr txBox="1">
            <a:spLocks/>
          </p:cNvSpPr>
          <p:nvPr/>
        </p:nvSpPr>
        <p:spPr>
          <a:xfrm>
            <a:off x="2896051" y="1417639"/>
            <a:ext cx="5982906" cy="4752426"/>
          </a:xfrm>
          <a:prstGeom prst="rect">
            <a:avLst/>
          </a:prstGeom>
        </p:spPr>
        <p:txBody>
          <a:bodyPr>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alibri" panose="020F0502020204030204" pitchFamily="34" charset="0"/>
                <a:cs typeface="Calibri" panose="020F0502020204030204" pitchFamily="34" charset="0"/>
              </a:rPr>
              <a:t>Odd Phenomena</a:t>
            </a:r>
          </a:p>
          <a:p>
            <a:r>
              <a:rPr lang="en-US" sz="2800" dirty="0">
                <a:latin typeface="Calibri" panose="020F0502020204030204" pitchFamily="34" charset="0"/>
                <a:cs typeface="Calibri" panose="020F0502020204030204" pitchFamily="34" charset="0"/>
              </a:rPr>
              <a:t>Low Flow and Low Dissolved Oxygen</a:t>
            </a:r>
          </a:p>
          <a:p>
            <a:pPr lvl="1"/>
            <a:r>
              <a:rPr lang="en-US" sz="2400" dirty="0">
                <a:latin typeface="Calibri" panose="020F0502020204030204" pitchFamily="34" charset="0"/>
                <a:cs typeface="Calibri" panose="020F0502020204030204" pitchFamily="34" charset="0"/>
              </a:rPr>
              <a:t>If pooled a sample should not be taken.</a:t>
            </a:r>
          </a:p>
          <a:p>
            <a:pPr lvl="1"/>
            <a:r>
              <a:rPr lang="en-US" sz="2400" dirty="0">
                <a:latin typeface="Calibri" panose="020F0502020204030204" pitchFamily="34" charset="0"/>
                <a:cs typeface="Calibri" panose="020F0502020204030204" pitchFamily="34" charset="0"/>
              </a:rPr>
              <a:t>Beaver pond?</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High Sediment with High Nutrients,  E.coli, or Metals during Dry Weather</a:t>
            </a:r>
          </a:p>
          <a:p>
            <a:pPr lvl="1"/>
            <a:r>
              <a:rPr lang="en-US" sz="2400" dirty="0">
                <a:latin typeface="Calibri" panose="020F0502020204030204" pitchFamily="34" charset="0"/>
                <a:cs typeface="Calibri" panose="020F0502020204030204" pitchFamily="34" charset="0"/>
              </a:rPr>
              <a:t>If dry weather, was the bottom accidently disturbed during sampling or turbid upon arrival?</a:t>
            </a:r>
            <a:endParaRPr lang="en-US" sz="20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E33580F-B1E9-408E-959B-DF4DE901A6FD}"/>
              </a:ext>
            </a:extLst>
          </p:cNvPr>
          <p:cNvSpPr/>
          <p:nvPr/>
        </p:nvSpPr>
        <p:spPr>
          <a:xfrm>
            <a:off x="961949" y="4247895"/>
            <a:ext cx="976549"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Haettenschweiler" panose="020B0706040902060204" pitchFamily="34" charset="0"/>
              </a:rPr>
              <a:t>Data</a:t>
            </a:r>
          </a:p>
        </p:txBody>
      </p:sp>
    </p:spTree>
    <p:extLst>
      <p:ext uri="{BB962C8B-B14F-4D97-AF65-F5344CB8AC3E}">
        <p14:creationId xmlns:p14="http://schemas.microsoft.com/office/powerpoint/2010/main" val="340315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Quality Assurance / Quality Control</a:t>
            </a:r>
          </a:p>
        </p:txBody>
      </p:sp>
      <p:pic>
        <p:nvPicPr>
          <p:cNvPr id="1026" name="Picture 2" descr="Related image">
            <a:extLst>
              <a:ext uri="{FF2B5EF4-FFF2-40B4-BE49-F238E27FC236}">
                <a16:creationId xmlns:a16="http://schemas.microsoft.com/office/drawing/2014/main" id="{845414C7-0CF4-4E67-BA85-3BE65E1F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095" y="1417638"/>
            <a:ext cx="4847810" cy="484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8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Quality Assurance / Quality Control</a:t>
            </a:r>
          </a:p>
        </p:txBody>
      </p:sp>
      <p:sp>
        <p:nvSpPr>
          <p:cNvPr id="6" name="Rectangle 5">
            <a:extLst>
              <a:ext uri="{FF2B5EF4-FFF2-40B4-BE49-F238E27FC236}">
                <a16:creationId xmlns:a16="http://schemas.microsoft.com/office/drawing/2014/main" id="{052E6274-92D1-4B7A-89D0-65C92E4937E3}"/>
              </a:ext>
            </a:extLst>
          </p:cNvPr>
          <p:cNvSpPr/>
          <p:nvPr/>
        </p:nvSpPr>
        <p:spPr>
          <a:xfrm>
            <a:off x="3530869" y="5411278"/>
            <a:ext cx="1541832" cy="369332"/>
          </a:xfrm>
          <a:prstGeom prst="rect">
            <a:avLst/>
          </a:prstGeom>
        </p:spPr>
        <p:txBody>
          <a:bodyPr wrap="none">
            <a:spAutoFit/>
          </a:bodyPr>
          <a:lstStyle/>
          <a:p>
            <a:r>
              <a:rPr lang="en-US" dirty="0"/>
              <a:t>www.usgs.gov</a:t>
            </a:r>
          </a:p>
        </p:txBody>
      </p:sp>
      <p:pic>
        <p:nvPicPr>
          <p:cNvPr id="9" name="Content Placeholder 8">
            <a:extLst>
              <a:ext uri="{FF2B5EF4-FFF2-40B4-BE49-F238E27FC236}">
                <a16:creationId xmlns:a16="http://schemas.microsoft.com/office/drawing/2014/main" id="{46416BD9-2691-47FE-87A2-9421826091E6}"/>
              </a:ext>
            </a:extLst>
          </p:cNvPr>
          <p:cNvPicPr>
            <a:picLocks noGrp="1" noChangeAspect="1"/>
          </p:cNvPicPr>
          <p:nvPr>
            <p:ph idx="1"/>
          </p:nvPr>
        </p:nvPicPr>
        <p:blipFill>
          <a:blip r:embed="rId3"/>
          <a:stretch>
            <a:fillRect/>
          </a:stretch>
        </p:blipFill>
        <p:spPr>
          <a:xfrm>
            <a:off x="1091122" y="1930400"/>
            <a:ext cx="6961755" cy="3480878"/>
          </a:xfrm>
          <a:prstGeom prst="rect">
            <a:avLst/>
          </a:prstGeom>
        </p:spPr>
      </p:pic>
      <p:sp>
        <p:nvSpPr>
          <p:cNvPr id="10" name="Content Placeholder 4">
            <a:extLst>
              <a:ext uri="{FF2B5EF4-FFF2-40B4-BE49-F238E27FC236}">
                <a16:creationId xmlns:a16="http://schemas.microsoft.com/office/drawing/2014/main" id="{5CB0F30D-74F9-4F1B-B026-EAF0E11430ED}"/>
              </a:ext>
            </a:extLst>
          </p:cNvPr>
          <p:cNvSpPr txBox="1">
            <a:spLocks/>
          </p:cNvSpPr>
          <p:nvPr/>
        </p:nvSpPr>
        <p:spPr>
          <a:xfrm>
            <a:off x="316333" y="1665513"/>
            <a:ext cx="2419610" cy="4504551"/>
          </a:xfrm>
          <a:prstGeom prst="rect">
            <a:avLst/>
          </a:prstGeom>
          <a:ln>
            <a:solidFill>
              <a:schemeClr val="tx1"/>
            </a:solidFill>
          </a:ln>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Quality</a:t>
            </a:r>
          </a:p>
          <a:p>
            <a:pPr marL="0" indent="0">
              <a:buNone/>
            </a:pPr>
            <a:r>
              <a:rPr lang="en-US" b="1" dirty="0"/>
              <a:t>Assurance</a:t>
            </a:r>
          </a:p>
          <a:p>
            <a:r>
              <a:rPr lang="en-US" dirty="0"/>
              <a:t>Procedures</a:t>
            </a:r>
          </a:p>
          <a:p>
            <a:r>
              <a:rPr lang="en-US" dirty="0"/>
              <a:t>Audits</a:t>
            </a:r>
          </a:p>
          <a:p>
            <a:r>
              <a:rPr lang="en-US" dirty="0"/>
              <a:t>Data Verification</a:t>
            </a:r>
          </a:p>
          <a:p>
            <a:r>
              <a:rPr lang="en-US" dirty="0"/>
              <a:t>Data sheets or </a:t>
            </a:r>
            <a:r>
              <a:rPr lang="en-US" dirty="0" err="1"/>
              <a:t>eForms</a:t>
            </a:r>
            <a:endParaRPr lang="en-US" dirty="0"/>
          </a:p>
        </p:txBody>
      </p:sp>
      <p:sp>
        <p:nvSpPr>
          <p:cNvPr id="11" name="Content Placeholder 4">
            <a:extLst>
              <a:ext uri="{FF2B5EF4-FFF2-40B4-BE49-F238E27FC236}">
                <a16:creationId xmlns:a16="http://schemas.microsoft.com/office/drawing/2014/main" id="{94BB8417-BB8A-4236-B9ED-BCD5371317A5}"/>
              </a:ext>
            </a:extLst>
          </p:cNvPr>
          <p:cNvSpPr txBox="1">
            <a:spLocks/>
          </p:cNvSpPr>
          <p:nvPr/>
        </p:nvSpPr>
        <p:spPr>
          <a:xfrm>
            <a:off x="6101534" y="1665512"/>
            <a:ext cx="2818757" cy="4504551"/>
          </a:xfrm>
          <a:prstGeom prst="rect">
            <a:avLst/>
          </a:prstGeom>
          <a:solidFill>
            <a:schemeClr val="tx1"/>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Quality </a:t>
            </a:r>
          </a:p>
          <a:p>
            <a:pPr marL="0" indent="0">
              <a:buNone/>
            </a:pPr>
            <a:r>
              <a:rPr lang="en-US" b="1" dirty="0">
                <a:solidFill>
                  <a:schemeClr val="bg1"/>
                </a:solidFill>
              </a:rPr>
              <a:t>Control</a:t>
            </a:r>
          </a:p>
          <a:p>
            <a:r>
              <a:rPr lang="en-US" dirty="0">
                <a:solidFill>
                  <a:schemeClr val="bg1"/>
                </a:solidFill>
              </a:rPr>
              <a:t>Duplicates, checks, blanks</a:t>
            </a:r>
          </a:p>
          <a:p>
            <a:r>
              <a:rPr lang="en-US" dirty="0">
                <a:solidFill>
                  <a:schemeClr val="bg1"/>
                </a:solidFill>
              </a:rPr>
              <a:t>Root cause assessment</a:t>
            </a:r>
          </a:p>
          <a:p>
            <a:r>
              <a:rPr lang="en-US" dirty="0">
                <a:solidFill>
                  <a:schemeClr val="bg1"/>
                </a:solidFill>
              </a:rPr>
              <a:t>Reject flagged data</a:t>
            </a:r>
          </a:p>
        </p:txBody>
      </p:sp>
    </p:spTree>
    <p:extLst>
      <p:ext uri="{BB962C8B-B14F-4D97-AF65-F5344CB8AC3E}">
        <p14:creationId xmlns:p14="http://schemas.microsoft.com/office/powerpoint/2010/main" val="328149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C072B6-1A7F-466F-BA16-A7F50407DE85}"/>
              </a:ext>
            </a:extLst>
          </p:cNvPr>
          <p:cNvSpPr txBox="1"/>
          <p:nvPr/>
        </p:nvSpPr>
        <p:spPr>
          <a:xfrm>
            <a:off x="155262" y="945054"/>
            <a:ext cx="4416738"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7" name="TextBox 6">
            <a:extLst>
              <a:ext uri="{FF2B5EF4-FFF2-40B4-BE49-F238E27FC236}">
                <a16:creationId xmlns:a16="http://schemas.microsoft.com/office/drawing/2014/main" id="{EEDF7CCA-1F8B-4399-BA3A-87547F3385E5}"/>
              </a:ext>
            </a:extLst>
          </p:cNvPr>
          <p:cNvSpPr txBox="1"/>
          <p:nvPr/>
        </p:nvSpPr>
        <p:spPr>
          <a:xfrm>
            <a:off x="155262" y="1852796"/>
            <a:ext cx="4416738" cy="954107"/>
          </a:xfrm>
          <a:prstGeom prst="rect">
            <a:avLst/>
          </a:prstGeom>
          <a:solidFill>
            <a:srgbClr val="00B0F0"/>
          </a:solidFill>
          <a:ln>
            <a:solidFill>
              <a:schemeClr val="tx1"/>
            </a:solidFill>
          </a:ln>
        </p:spPr>
        <p:txBody>
          <a:bodyPr wrap="square" rtlCol="0">
            <a:spAutoFit/>
          </a:bodyPr>
          <a:lstStyle/>
          <a:p>
            <a:pPr algn="ctr"/>
            <a:r>
              <a:rPr lang="en-US" sz="2800" dirty="0"/>
              <a:t>Quality Assurance Project Plan </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0" y="54195"/>
            <a:ext cx="4416739"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sp>
        <p:nvSpPr>
          <p:cNvPr id="58" name="TextBox 57">
            <a:extLst>
              <a:ext uri="{FF2B5EF4-FFF2-40B4-BE49-F238E27FC236}">
                <a16:creationId xmlns:a16="http://schemas.microsoft.com/office/drawing/2014/main" id="{8461CD2A-45B2-4AAC-A1A3-22ED1C6A20DE}"/>
              </a:ext>
            </a:extLst>
          </p:cNvPr>
          <p:cNvSpPr txBox="1"/>
          <p:nvPr/>
        </p:nvSpPr>
        <p:spPr>
          <a:xfrm>
            <a:off x="155262" y="3483613"/>
            <a:ext cx="4416738" cy="400110"/>
          </a:xfrm>
          <a:prstGeom prst="rect">
            <a:avLst/>
          </a:prstGeom>
          <a:solidFill>
            <a:srgbClr val="92D050"/>
          </a:solidFill>
          <a:ln>
            <a:solidFill>
              <a:schemeClr val="tx1"/>
            </a:solidFill>
          </a:ln>
        </p:spPr>
        <p:txBody>
          <a:bodyPr wrap="square" rtlCol="0">
            <a:spAutoFit/>
          </a:bodyPr>
          <a:lstStyle/>
          <a:p>
            <a:pPr algn="ctr"/>
            <a:r>
              <a:rPr lang="en-US" sz="2000" dirty="0"/>
              <a:t>Standard Operating Procedures</a:t>
            </a:r>
          </a:p>
        </p:txBody>
      </p:sp>
      <p:sp>
        <p:nvSpPr>
          <p:cNvPr id="59" name="TextBox 58">
            <a:extLst>
              <a:ext uri="{FF2B5EF4-FFF2-40B4-BE49-F238E27FC236}">
                <a16:creationId xmlns:a16="http://schemas.microsoft.com/office/drawing/2014/main" id="{9E09D488-910E-47EF-8329-6E433E355EE9}"/>
              </a:ext>
            </a:extLst>
          </p:cNvPr>
          <p:cNvSpPr txBox="1"/>
          <p:nvPr/>
        </p:nvSpPr>
        <p:spPr>
          <a:xfrm>
            <a:off x="155262" y="3923567"/>
            <a:ext cx="4416736" cy="400110"/>
          </a:xfrm>
          <a:prstGeom prst="rect">
            <a:avLst/>
          </a:prstGeom>
          <a:solidFill>
            <a:srgbClr val="92D050"/>
          </a:solidFill>
          <a:ln>
            <a:solidFill>
              <a:schemeClr val="tx1"/>
            </a:solidFill>
          </a:ln>
        </p:spPr>
        <p:txBody>
          <a:bodyPr wrap="square" rtlCol="0">
            <a:spAutoFit/>
          </a:bodyPr>
          <a:lstStyle/>
          <a:p>
            <a:pPr algn="ctr"/>
            <a:r>
              <a:rPr lang="en-US" sz="2000" dirty="0"/>
              <a:t>Analytical Methods </a:t>
            </a:r>
          </a:p>
        </p:txBody>
      </p:sp>
      <p:sp>
        <p:nvSpPr>
          <p:cNvPr id="60" name="TextBox 59">
            <a:extLst>
              <a:ext uri="{FF2B5EF4-FFF2-40B4-BE49-F238E27FC236}">
                <a16:creationId xmlns:a16="http://schemas.microsoft.com/office/drawing/2014/main" id="{A87CB165-E5E1-4C57-8258-351880A5198C}"/>
              </a:ext>
            </a:extLst>
          </p:cNvPr>
          <p:cNvSpPr txBox="1"/>
          <p:nvPr/>
        </p:nvSpPr>
        <p:spPr>
          <a:xfrm>
            <a:off x="155262" y="5390036"/>
            <a:ext cx="4416736"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Datasheets / Forms / Logbooks</a:t>
            </a:r>
          </a:p>
        </p:txBody>
      </p:sp>
      <p:sp>
        <p:nvSpPr>
          <p:cNvPr id="61" name="TextBox 60">
            <a:extLst>
              <a:ext uri="{FF2B5EF4-FFF2-40B4-BE49-F238E27FC236}">
                <a16:creationId xmlns:a16="http://schemas.microsoft.com/office/drawing/2014/main" id="{DFFCAD23-9C81-467D-98D4-6106C237095F}"/>
              </a:ext>
            </a:extLst>
          </p:cNvPr>
          <p:cNvSpPr txBox="1"/>
          <p:nvPr/>
        </p:nvSpPr>
        <p:spPr>
          <a:xfrm>
            <a:off x="155262" y="5875117"/>
            <a:ext cx="4416738"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Review Checklists</a:t>
            </a:r>
          </a:p>
        </p:txBody>
      </p:sp>
      <p:sp>
        <p:nvSpPr>
          <p:cNvPr id="9" name="TextBox 8">
            <a:extLst>
              <a:ext uri="{FF2B5EF4-FFF2-40B4-BE49-F238E27FC236}">
                <a16:creationId xmlns:a16="http://schemas.microsoft.com/office/drawing/2014/main" id="{CB14C9D8-A30A-4286-AE12-39D14AEBF12A}"/>
              </a:ext>
            </a:extLst>
          </p:cNvPr>
          <p:cNvSpPr txBox="1"/>
          <p:nvPr/>
        </p:nvSpPr>
        <p:spPr>
          <a:xfrm>
            <a:off x="155260" y="2883648"/>
            <a:ext cx="4416738" cy="523220"/>
          </a:xfrm>
          <a:prstGeom prst="rect">
            <a:avLst/>
          </a:prstGeom>
          <a:solidFill>
            <a:srgbClr val="00B050"/>
          </a:solidFill>
          <a:ln>
            <a:solidFill>
              <a:schemeClr val="tx1"/>
            </a:solidFill>
          </a:ln>
        </p:spPr>
        <p:txBody>
          <a:bodyPr wrap="square" rtlCol="0">
            <a:spAutoFit/>
          </a:bodyPr>
          <a:lstStyle/>
          <a:p>
            <a:pPr algn="ctr"/>
            <a:r>
              <a:rPr lang="en-US" sz="2800" dirty="0"/>
              <a:t>Guidebooks: </a:t>
            </a:r>
          </a:p>
        </p:txBody>
      </p:sp>
      <p:sp>
        <p:nvSpPr>
          <p:cNvPr id="10" name="TextBox 9">
            <a:extLst>
              <a:ext uri="{FF2B5EF4-FFF2-40B4-BE49-F238E27FC236}">
                <a16:creationId xmlns:a16="http://schemas.microsoft.com/office/drawing/2014/main" id="{2D16E2B2-2AA7-45D4-A4DD-C5EF64F43B06}"/>
              </a:ext>
            </a:extLst>
          </p:cNvPr>
          <p:cNvSpPr txBox="1"/>
          <p:nvPr/>
        </p:nvSpPr>
        <p:spPr>
          <a:xfrm>
            <a:off x="155262" y="4377352"/>
            <a:ext cx="4416736" cy="400110"/>
          </a:xfrm>
          <a:prstGeom prst="rect">
            <a:avLst/>
          </a:prstGeom>
          <a:solidFill>
            <a:srgbClr val="92D050"/>
          </a:solidFill>
          <a:ln>
            <a:solidFill>
              <a:schemeClr val="tx1"/>
            </a:solidFill>
          </a:ln>
        </p:spPr>
        <p:txBody>
          <a:bodyPr wrap="square" rtlCol="0">
            <a:spAutoFit/>
          </a:bodyPr>
          <a:lstStyle/>
          <a:p>
            <a:pPr algn="ctr"/>
            <a:r>
              <a:rPr lang="en-US" sz="2000" dirty="0"/>
              <a:t>Equipment Manuals</a:t>
            </a:r>
          </a:p>
        </p:txBody>
      </p:sp>
      <p:sp>
        <p:nvSpPr>
          <p:cNvPr id="11" name="TextBox 10">
            <a:extLst>
              <a:ext uri="{FF2B5EF4-FFF2-40B4-BE49-F238E27FC236}">
                <a16:creationId xmlns:a16="http://schemas.microsoft.com/office/drawing/2014/main" id="{5B96B804-704E-41A8-920C-664BF125A16C}"/>
              </a:ext>
            </a:extLst>
          </p:cNvPr>
          <p:cNvSpPr txBox="1"/>
          <p:nvPr/>
        </p:nvSpPr>
        <p:spPr>
          <a:xfrm>
            <a:off x="155262" y="4817865"/>
            <a:ext cx="4416738" cy="523220"/>
          </a:xfrm>
          <a:prstGeom prst="rect">
            <a:avLst/>
          </a:prstGeom>
          <a:solidFill>
            <a:schemeClr val="bg2">
              <a:lumMod val="50000"/>
            </a:schemeClr>
          </a:solidFill>
          <a:ln>
            <a:solidFill>
              <a:schemeClr val="tx1"/>
            </a:solidFill>
          </a:ln>
        </p:spPr>
        <p:txBody>
          <a:bodyPr wrap="square" rtlCol="0">
            <a:spAutoFit/>
          </a:bodyPr>
          <a:lstStyle/>
          <a:p>
            <a:pPr algn="ctr"/>
            <a:r>
              <a:rPr lang="en-US" sz="2800" dirty="0"/>
              <a:t>Documentation: </a:t>
            </a:r>
          </a:p>
        </p:txBody>
      </p:sp>
      <p:sp>
        <p:nvSpPr>
          <p:cNvPr id="13" name="TextBox 12">
            <a:extLst>
              <a:ext uri="{FF2B5EF4-FFF2-40B4-BE49-F238E27FC236}">
                <a16:creationId xmlns:a16="http://schemas.microsoft.com/office/drawing/2014/main" id="{D5747BEE-E443-469A-AE1C-4A687B397BC2}"/>
              </a:ext>
            </a:extLst>
          </p:cNvPr>
          <p:cNvSpPr txBox="1"/>
          <p:nvPr/>
        </p:nvSpPr>
        <p:spPr>
          <a:xfrm>
            <a:off x="4724399" y="54194"/>
            <a:ext cx="4264341" cy="646331"/>
          </a:xfrm>
          <a:prstGeom prst="rect">
            <a:avLst/>
          </a:prstGeom>
          <a:solidFill>
            <a:schemeClr val="bg1">
              <a:lumMod val="6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t>48 CFR 46, 40 CFR 31, 35</a:t>
            </a:r>
          </a:p>
          <a:p>
            <a:pPr marL="285750" indent="-285750">
              <a:buFont typeface="Arial" panose="020B0604020202020204" pitchFamily="34" charset="0"/>
              <a:buChar char="•"/>
            </a:pPr>
            <a:r>
              <a:rPr lang="en-US" dirty="0"/>
              <a:t>EPA QA/R-5, EPA QA/G-5</a:t>
            </a:r>
          </a:p>
        </p:txBody>
      </p:sp>
      <p:sp>
        <p:nvSpPr>
          <p:cNvPr id="14" name="TextBox 13">
            <a:extLst>
              <a:ext uri="{FF2B5EF4-FFF2-40B4-BE49-F238E27FC236}">
                <a16:creationId xmlns:a16="http://schemas.microsoft.com/office/drawing/2014/main" id="{020AC0AE-F6FB-4863-B92A-A80363528921}"/>
              </a:ext>
            </a:extLst>
          </p:cNvPr>
          <p:cNvSpPr txBox="1"/>
          <p:nvPr/>
        </p:nvSpPr>
        <p:spPr>
          <a:xfrm>
            <a:off x="4724399" y="945467"/>
            <a:ext cx="4264341" cy="646331"/>
          </a:xfrm>
          <a:prstGeom prst="rect">
            <a:avLst/>
          </a:prstGeom>
          <a:solidFill>
            <a:schemeClr val="bg1">
              <a:lumMod val="8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t>KY DEP Quality Management Plan,2016</a:t>
            </a:r>
          </a:p>
          <a:p>
            <a:pPr marL="285750" indent="-285750">
              <a:buFont typeface="Arial" panose="020B0604020202020204" pitchFamily="34" charset="0"/>
              <a:buChar char="•"/>
            </a:pPr>
            <a:r>
              <a:rPr lang="en-US" dirty="0"/>
              <a:t>Your organization’s plan</a:t>
            </a:r>
          </a:p>
        </p:txBody>
      </p:sp>
      <p:sp>
        <p:nvSpPr>
          <p:cNvPr id="15" name="TextBox 14">
            <a:extLst>
              <a:ext uri="{FF2B5EF4-FFF2-40B4-BE49-F238E27FC236}">
                <a16:creationId xmlns:a16="http://schemas.microsoft.com/office/drawing/2014/main" id="{3708236B-649E-40B6-8D61-BA7662516328}"/>
              </a:ext>
            </a:extLst>
          </p:cNvPr>
          <p:cNvSpPr txBox="1"/>
          <p:nvPr/>
        </p:nvSpPr>
        <p:spPr>
          <a:xfrm>
            <a:off x="4724398" y="1845655"/>
            <a:ext cx="4264342" cy="1015663"/>
          </a:xfrm>
          <a:prstGeom prst="rect">
            <a:avLst/>
          </a:prstGeom>
          <a:solidFill>
            <a:srgbClr val="00B0F0"/>
          </a:solidFill>
          <a:ln>
            <a:solidFill>
              <a:schemeClr val="tx1"/>
            </a:solidFill>
          </a:ln>
        </p:spPr>
        <p:txBody>
          <a:bodyPr wrap="square" rtlCol="0">
            <a:spAutoFit/>
          </a:bodyPr>
          <a:lstStyle/>
          <a:p>
            <a:pPr marL="342900" indent="-342900">
              <a:buFont typeface="Arial" panose="020B0604020202020204" pitchFamily="34" charset="0"/>
              <a:buChar char="•"/>
            </a:pPr>
            <a:r>
              <a:rPr lang="en-US" sz="2000" dirty="0"/>
              <a:t>QAPP for Clean Creek Watershed Plan” </a:t>
            </a:r>
          </a:p>
          <a:p>
            <a:pPr marL="342900" indent="-342900">
              <a:buFont typeface="Arial" panose="020B0604020202020204" pitchFamily="34" charset="0"/>
              <a:buChar char="•"/>
            </a:pPr>
            <a:r>
              <a:rPr lang="en-US" sz="2000" dirty="0"/>
              <a:t>QAPP Template (KDOW Website) </a:t>
            </a:r>
          </a:p>
        </p:txBody>
      </p:sp>
      <p:sp>
        <p:nvSpPr>
          <p:cNvPr id="16" name="TextBox 15">
            <a:extLst>
              <a:ext uri="{FF2B5EF4-FFF2-40B4-BE49-F238E27FC236}">
                <a16:creationId xmlns:a16="http://schemas.microsoft.com/office/drawing/2014/main" id="{332EAFB5-2EBB-4B77-84BA-53143DE53FFE}"/>
              </a:ext>
            </a:extLst>
          </p:cNvPr>
          <p:cNvSpPr txBox="1"/>
          <p:nvPr/>
        </p:nvSpPr>
        <p:spPr>
          <a:xfrm>
            <a:off x="4727262" y="3064404"/>
            <a:ext cx="4261478" cy="1631216"/>
          </a:xfrm>
          <a:prstGeom prst="rect">
            <a:avLst/>
          </a:prstGeom>
          <a:solidFill>
            <a:srgbClr val="92D050"/>
          </a:solidFill>
          <a:ln>
            <a:solidFill>
              <a:schemeClr val="tx1"/>
            </a:solidFill>
          </a:ln>
        </p:spPr>
        <p:txBody>
          <a:bodyPr wrap="square" rtlCol="0">
            <a:spAutoFit/>
          </a:bodyPr>
          <a:lstStyle/>
          <a:p>
            <a:r>
              <a:rPr lang="en-US" sz="2000" dirty="0"/>
              <a:t>Examples:</a:t>
            </a:r>
          </a:p>
          <a:p>
            <a:pPr marL="342900" indent="-342900">
              <a:buFont typeface="Arial" panose="020B0604020202020204" pitchFamily="34" charset="0"/>
              <a:buChar char="•"/>
            </a:pPr>
            <a:r>
              <a:rPr lang="en-US" sz="2000" dirty="0"/>
              <a:t>Methods for Assessing Habitat in Wadeable Waters, KDOW</a:t>
            </a:r>
          </a:p>
          <a:p>
            <a:pPr marL="342900" indent="-342900">
              <a:buFont typeface="Arial" panose="020B0604020202020204" pitchFamily="34" charset="0"/>
              <a:buChar char="•"/>
            </a:pPr>
            <a:r>
              <a:rPr lang="en-US" sz="2000" dirty="0"/>
              <a:t>EPA 350.1 Ammonia, Nitrogen</a:t>
            </a:r>
          </a:p>
          <a:p>
            <a:pPr marL="342900" indent="-342900">
              <a:buFont typeface="Arial" panose="020B0604020202020204" pitchFamily="34" charset="0"/>
              <a:buChar char="•"/>
            </a:pPr>
            <a:r>
              <a:rPr lang="en-US" sz="2000" dirty="0"/>
              <a:t>Hach Multimeter User Manual</a:t>
            </a:r>
          </a:p>
        </p:txBody>
      </p:sp>
      <p:sp>
        <p:nvSpPr>
          <p:cNvPr id="17" name="TextBox 16">
            <a:extLst>
              <a:ext uri="{FF2B5EF4-FFF2-40B4-BE49-F238E27FC236}">
                <a16:creationId xmlns:a16="http://schemas.microsoft.com/office/drawing/2014/main" id="{5996077D-90DC-490B-824D-5EACB7925349}"/>
              </a:ext>
            </a:extLst>
          </p:cNvPr>
          <p:cNvSpPr txBox="1"/>
          <p:nvPr/>
        </p:nvSpPr>
        <p:spPr>
          <a:xfrm>
            <a:off x="4727262" y="4955665"/>
            <a:ext cx="4261478" cy="1323439"/>
          </a:xfrm>
          <a:prstGeom prst="rect">
            <a:avLst/>
          </a:prstGeom>
          <a:solidFill>
            <a:schemeClr val="bg2">
              <a:lumMod val="75000"/>
            </a:schemeClr>
          </a:solidFill>
          <a:ln>
            <a:solidFill>
              <a:schemeClr val="tx1"/>
            </a:solidFill>
          </a:ln>
        </p:spPr>
        <p:txBody>
          <a:bodyPr wrap="square" rtlCol="0">
            <a:spAutoFit/>
          </a:bodyPr>
          <a:lstStyle/>
          <a:p>
            <a:r>
              <a:rPr lang="en-US" sz="2000" dirty="0"/>
              <a:t>Examples:</a:t>
            </a:r>
          </a:p>
          <a:p>
            <a:pPr marL="342900" indent="-342900">
              <a:buFont typeface="Arial" panose="020B0604020202020204" pitchFamily="34" charset="0"/>
              <a:buChar char="•"/>
            </a:pPr>
            <a:r>
              <a:rPr lang="en-US" sz="2000" dirty="0"/>
              <a:t>Chain of Custody, Lab sheet, Calibration Logbook</a:t>
            </a:r>
          </a:p>
          <a:p>
            <a:pPr marL="342900" indent="-342900">
              <a:buFont typeface="Arial" panose="020B0604020202020204" pitchFamily="34" charset="0"/>
              <a:buChar char="•"/>
            </a:pPr>
            <a:r>
              <a:rPr lang="en-US" sz="2000" dirty="0"/>
              <a:t>Lab Data Review Checklist</a:t>
            </a:r>
          </a:p>
        </p:txBody>
      </p:sp>
    </p:spTree>
    <p:extLst>
      <p:ext uri="{BB962C8B-B14F-4D97-AF65-F5344CB8AC3E}">
        <p14:creationId xmlns:p14="http://schemas.microsoft.com/office/powerpoint/2010/main" val="10847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58" grpId="0" animBg="1"/>
      <p:bldP spid="59" grpId="0" animBg="1"/>
      <p:bldP spid="60" grpId="0" animBg="1"/>
      <p:bldP spid="61" grpId="0" animBg="1"/>
      <p:bldP spid="9" grpId="0" animBg="1"/>
      <p:bldP spid="10" grpId="0" animBg="1"/>
      <p:bldP spid="11"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71E61-D4C8-45C3-9F89-DA080CFC0CA0}"/>
              </a:ext>
            </a:extLst>
          </p:cNvPr>
          <p:cNvPicPr>
            <a:picLocks noChangeAspect="1"/>
          </p:cNvPicPr>
          <p:nvPr/>
        </p:nvPicPr>
        <p:blipFill rotWithShape="1">
          <a:blip r:embed="rId3"/>
          <a:srcRect l="9799" t="24987" r="78458" b="42595"/>
          <a:stretch/>
        </p:blipFill>
        <p:spPr>
          <a:xfrm>
            <a:off x="5303467" y="3575010"/>
            <a:ext cx="3423684" cy="2658138"/>
          </a:xfrm>
          <a:prstGeom prst="rect">
            <a:avLst/>
          </a:prstGeom>
          <a:ln>
            <a:solidFill>
              <a:schemeClr val="tx1"/>
            </a:solidFill>
          </a:ln>
          <a:effectLst>
            <a:outerShdw blurRad="50800" dist="38100" dir="2700000" algn="tl" rotWithShape="0">
              <a:prstClr val="black">
                <a:alpha val="40000"/>
              </a:prstClr>
            </a:outerShdw>
          </a:effectLst>
        </p:spPr>
      </p:pic>
      <p:pic>
        <p:nvPicPr>
          <p:cNvPr id="1046" name="Picture 22" descr="Image result for three arrows to one">
            <a:extLst>
              <a:ext uri="{FF2B5EF4-FFF2-40B4-BE49-F238E27FC236}">
                <a16:creationId xmlns:a16="http://schemas.microsoft.com/office/drawing/2014/main" id="{1327C9BA-D24C-486A-9A82-81C0E2183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43361">
            <a:off x="3376917" y="2296139"/>
            <a:ext cx="3010179" cy="2473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C072B6-1A7F-466F-BA16-A7F50407DE85}"/>
              </a:ext>
            </a:extLst>
          </p:cNvPr>
          <p:cNvSpPr txBox="1"/>
          <p:nvPr/>
        </p:nvSpPr>
        <p:spPr>
          <a:xfrm>
            <a:off x="3827721" y="54195"/>
            <a:ext cx="4852673"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1" y="54195"/>
            <a:ext cx="3108934"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pic>
        <p:nvPicPr>
          <p:cNvPr id="1038" name="Picture 14" descr="Offiæ &#10;204 &#10;EPAt2d0B01m3 &#10;#EPA EPA Requirements for Quality &#10;Assurance Project Plans &#10;EPA QA/R-5 ">
            <a:extLst>
              <a:ext uri="{FF2B5EF4-FFF2-40B4-BE49-F238E27FC236}">
                <a16:creationId xmlns:a16="http://schemas.microsoft.com/office/drawing/2014/main" id="{199F91FD-7BB2-49F4-9FA5-61EDB289C7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28"/>
          <a:stretch/>
        </p:blipFill>
        <p:spPr bwMode="auto">
          <a:xfrm>
            <a:off x="155262" y="1317116"/>
            <a:ext cx="4140292" cy="157361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United States &#10;tal &#10;Offke Of Environrrpntal &#10;InformaticM &#10;Washington DC 204K) &#10;[kgmber &#10;e,EPA &#10;Guidance for Quality &#10;Assurance Project Plans &#10;EPA QA/G-5 ">
            <a:extLst>
              <a:ext uri="{FF2B5EF4-FFF2-40B4-BE49-F238E27FC236}">
                <a16:creationId xmlns:a16="http://schemas.microsoft.com/office/drawing/2014/main" id="{4A08CBBA-40DF-48B2-AF48-4681CF943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012185"/>
            <a:ext cx="3532384" cy="157361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Docurnent ID &#10;Version # &#10;Effective Date &#10;MPOOI &#10;3.1 &#10;1/19/2016 &#10;pa I of61 &#10;Commonwealth of Kentucky &#10;Energy and Environment Cabinet &#10;Department for Environmental Protection &#10;QUALITY MANAGEMENT PLAN &#10;January 19, 2016 ">
            <a:extLst>
              <a:ext uri="{FF2B5EF4-FFF2-40B4-BE49-F238E27FC236}">
                <a16:creationId xmlns:a16="http://schemas.microsoft.com/office/drawing/2014/main" id="{0D96BBC0-0388-4E0F-BE83-B35A12F3D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862" y="3111397"/>
            <a:ext cx="2941716" cy="294171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C072B6-1A7F-466F-BA16-A7F50407DE85}"/>
              </a:ext>
            </a:extLst>
          </p:cNvPr>
          <p:cNvSpPr txBox="1"/>
          <p:nvPr/>
        </p:nvSpPr>
        <p:spPr>
          <a:xfrm>
            <a:off x="3827721" y="54195"/>
            <a:ext cx="4852673"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1" y="54195"/>
            <a:ext cx="3108934"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sp>
        <p:nvSpPr>
          <p:cNvPr id="4" name="TextBox 3">
            <a:extLst>
              <a:ext uri="{FF2B5EF4-FFF2-40B4-BE49-F238E27FC236}">
                <a16:creationId xmlns:a16="http://schemas.microsoft.com/office/drawing/2014/main" id="{D79851C0-8306-4DCC-9BF0-3C748E592361}"/>
              </a:ext>
            </a:extLst>
          </p:cNvPr>
          <p:cNvSpPr txBox="1"/>
          <p:nvPr/>
        </p:nvSpPr>
        <p:spPr>
          <a:xfrm>
            <a:off x="155261" y="1055019"/>
            <a:ext cx="8533673" cy="584775"/>
          </a:xfrm>
          <a:prstGeom prst="rect">
            <a:avLst/>
          </a:prstGeom>
          <a:solidFill>
            <a:srgbClr val="00B0F0"/>
          </a:solidFill>
          <a:ln>
            <a:solidFill>
              <a:schemeClr val="tx1"/>
            </a:solidFill>
          </a:ln>
        </p:spPr>
        <p:txBody>
          <a:bodyPr wrap="square" rtlCol="0">
            <a:spAutoFit/>
          </a:bodyPr>
          <a:lstStyle/>
          <a:p>
            <a:pPr algn="ctr"/>
            <a:r>
              <a:rPr lang="en-US" sz="3200" dirty="0"/>
              <a:t>Quality Assurance Project Plan</a:t>
            </a:r>
          </a:p>
        </p:txBody>
      </p:sp>
      <p:grpSp>
        <p:nvGrpSpPr>
          <p:cNvPr id="13" name="Group 12">
            <a:extLst>
              <a:ext uri="{FF2B5EF4-FFF2-40B4-BE49-F238E27FC236}">
                <a16:creationId xmlns:a16="http://schemas.microsoft.com/office/drawing/2014/main" id="{1D4A9865-9C4A-4B7C-989C-AEA5C410D2E5}"/>
              </a:ext>
            </a:extLst>
          </p:cNvPr>
          <p:cNvGrpSpPr/>
          <p:nvPr/>
        </p:nvGrpSpPr>
        <p:grpSpPr>
          <a:xfrm>
            <a:off x="3105794" y="1838431"/>
            <a:ext cx="2632606" cy="3880259"/>
            <a:chOff x="3105794" y="1838431"/>
            <a:chExt cx="2632606" cy="3880259"/>
          </a:xfrm>
        </p:grpSpPr>
        <p:sp>
          <p:nvSpPr>
            <p:cNvPr id="7" name="TextBox 6">
              <a:extLst>
                <a:ext uri="{FF2B5EF4-FFF2-40B4-BE49-F238E27FC236}">
                  <a16:creationId xmlns:a16="http://schemas.microsoft.com/office/drawing/2014/main" id="{C339548F-D6C2-43A5-8976-4E990B5DC4B0}"/>
                </a:ext>
              </a:extLst>
            </p:cNvPr>
            <p:cNvSpPr txBox="1"/>
            <p:nvPr/>
          </p:nvSpPr>
          <p:spPr>
            <a:xfrm>
              <a:off x="3105794" y="1838431"/>
              <a:ext cx="2632606" cy="400110"/>
            </a:xfrm>
            <a:prstGeom prst="rect">
              <a:avLst/>
            </a:prstGeom>
            <a:solidFill>
              <a:srgbClr val="FFFF00"/>
            </a:solidFill>
            <a:ln>
              <a:solidFill>
                <a:schemeClr val="tx1"/>
              </a:solidFill>
            </a:ln>
          </p:spPr>
          <p:txBody>
            <a:bodyPr wrap="square" rtlCol="0">
              <a:spAutoFit/>
            </a:bodyPr>
            <a:lstStyle/>
            <a:p>
              <a:pPr algn="ctr"/>
              <a:r>
                <a:rPr lang="en-US" sz="2000" b="1" dirty="0"/>
                <a:t>Data Collection</a:t>
              </a:r>
            </a:p>
          </p:txBody>
        </p:sp>
        <p:pic>
          <p:nvPicPr>
            <p:cNvPr id="1030" name="Picture 6" descr="Image result for research icon">
              <a:extLst>
                <a:ext uri="{FF2B5EF4-FFF2-40B4-BE49-F238E27FC236}">
                  <a16:creationId xmlns:a16="http://schemas.microsoft.com/office/drawing/2014/main" id="{7478D13B-4638-4040-8C7A-95B620A6C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925" y="3279682"/>
              <a:ext cx="1742149" cy="2439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A8854AF-F74F-4737-AB38-5C33E16DEC73}"/>
              </a:ext>
            </a:extLst>
          </p:cNvPr>
          <p:cNvGrpSpPr/>
          <p:nvPr/>
        </p:nvGrpSpPr>
        <p:grpSpPr>
          <a:xfrm>
            <a:off x="155260" y="1825339"/>
            <a:ext cx="2630469" cy="3769141"/>
            <a:chOff x="155260" y="1825339"/>
            <a:chExt cx="2630469" cy="3769141"/>
          </a:xfrm>
        </p:grpSpPr>
        <p:sp>
          <p:nvSpPr>
            <p:cNvPr id="5" name="TextBox 4">
              <a:extLst>
                <a:ext uri="{FF2B5EF4-FFF2-40B4-BE49-F238E27FC236}">
                  <a16:creationId xmlns:a16="http://schemas.microsoft.com/office/drawing/2014/main" id="{A3D11980-4599-4811-ABA0-7FF89CA4BC0C}"/>
                </a:ext>
              </a:extLst>
            </p:cNvPr>
            <p:cNvSpPr txBox="1"/>
            <p:nvPr/>
          </p:nvSpPr>
          <p:spPr>
            <a:xfrm>
              <a:off x="155260" y="1825339"/>
              <a:ext cx="2630469" cy="707886"/>
            </a:xfrm>
            <a:prstGeom prst="rect">
              <a:avLst/>
            </a:prstGeom>
            <a:solidFill>
              <a:srgbClr val="00B050"/>
            </a:solidFill>
            <a:ln>
              <a:solidFill>
                <a:schemeClr val="tx1"/>
              </a:solidFill>
            </a:ln>
          </p:spPr>
          <p:txBody>
            <a:bodyPr wrap="square" rtlCol="0">
              <a:spAutoFit/>
            </a:bodyPr>
            <a:lstStyle/>
            <a:p>
              <a:pPr algn="ctr"/>
              <a:r>
                <a:rPr lang="en-US" sz="2000" b="1" dirty="0"/>
                <a:t>Planning / Management</a:t>
              </a:r>
            </a:p>
          </p:txBody>
        </p:sp>
        <p:pic>
          <p:nvPicPr>
            <p:cNvPr id="1034" name="Picture 10" descr="Related image">
              <a:extLst>
                <a:ext uri="{FF2B5EF4-FFF2-40B4-BE49-F238E27FC236}">
                  <a16:creationId xmlns:a16="http://schemas.microsoft.com/office/drawing/2014/main" id="{51C6E886-B221-40E3-8858-DF1D8337C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41" y="3055071"/>
              <a:ext cx="2539409" cy="2539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DC1BD199-83C7-4DA6-805F-55ACB57ABA2D}"/>
              </a:ext>
            </a:extLst>
          </p:cNvPr>
          <p:cNvGrpSpPr/>
          <p:nvPr/>
        </p:nvGrpSpPr>
        <p:grpSpPr>
          <a:xfrm>
            <a:off x="6053154" y="1827466"/>
            <a:ext cx="2632606" cy="3796654"/>
            <a:chOff x="6053154" y="1827466"/>
            <a:chExt cx="2632606" cy="3796654"/>
          </a:xfrm>
        </p:grpSpPr>
        <p:grpSp>
          <p:nvGrpSpPr>
            <p:cNvPr id="14" name="Group 13">
              <a:extLst>
                <a:ext uri="{FF2B5EF4-FFF2-40B4-BE49-F238E27FC236}">
                  <a16:creationId xmlns:a16="http://schemas.microsoft.com/office/drawing/2014/main" id="{D324C49C-B4A2-48F9-91EB-114ADC6811B3}"/>
                </a:ext>
              </a:extLst>
            </p:cNvPr>
            <p:cNvGrpSpPr/>
            <p:nvPr/>
          </p:nvGrpSpPr>
          <p:grpSpPr>
            <a:xfrm>
              <a:off x="6053154" y="1827466"/>
              <a:ext cx="2632606" cy="3796654"/>
              <a:chOff x="6053154" y="1827466"/>
              <a:chExt cx="2632606" cy="3796654"/>
            </a:xfrm>
          </p:grpSpPr>
          <p:sp>
            <p:nvSpPr>
              <p:cNvPr id="8" name="TextBox 7">
                <a:extLst>
                  <a:ext uri="{FF2B5EF4-FFF2-40B4-BE49-F238E27FC236}">
                    <a16:creationId xmlns:a16="http://schemas.microsoft.com/office/drawing/2014/main" id="{89A3FA68-52EF-4739-B5C4-1DAF9624DF09}"/>
                  </a:ext>
                </a:extLst>
              </p:cNvPr>
              <p:cNvSpPr txBox="1"/>
              <p:nvPr/>
            </p:nvSpPr>
            <p:spPr>
              <a:xfrm>
                <a:off x="6053154" y="1827466"/>
                <a:ext cx="2632606" cy="400110"/>
              </a:xfrm>
              <a:prstGeom prst="rect">
                <a:avLst/>
              </a:prstGeom>
              <a:solidFill>
                <a:schemeClr val="bg2">
                  <a:lumMod val="50000"/>
                </a:schemeClr>
              </a:solidFill>
              <a:ln>
                <a:solidFill>
                  <a:schemeClr val="tx1"/>
                </a:solidFill>
              </a:ln>
            </p:spPr>
            <p:txBody>
              <a:bodyPr wrap="square" rtlCol="0">
                <a:spAutoFit/>
              </a:bodyPr>
              <a:lstStyle/>
              <a:p>
                <a:pPr algn="ctr"/>
                <a:r>
                  <a:rPr lang="en-US" sz="2000" b="1" dirty="0"/>
                  <a:t>Data Assessment</a:t>
                </a:r>
              </a:p>
            </p:txBody>
          </p:sp>
          <p:pic>
            <p:nvPicPr>
              <p:cNvPr id="1032" name="Picture 8" descr="Related image">
                <a:extLst>
                  <a:ext uri="{FF2B5EF4-FFF2-40B4-BE49-F238E27FC236}">
                    <a16:creationId xmlns:a16="http://schemas.microsoft.com/office/drawing/2014/main" id="{431CDD58-D0CE-4BFB-B5C8-1F2E04F20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956" y="3279682"/>
                <a:ext cx="2344438" cy="234443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raphic 2" descr="Checkmark">
              <a:extLst>
                <a:ext uri="{FF2B5EF4-FFF2-40B4-BE49-F238E27FC236}">
                  <a16:creationId xmlns:a16="http://schemas.microsoft.com/office/drawing/2014/main" id="{644AFFA3-66CB-48DD-82BC-F304A24868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5929" y="3537502"/>
              <a:ext cx="457200" cy="457200"/>
            </a:xfrm>
            <a:prstGeom prst="rect">
              <a:avLst/>
            </a:prstGeom>
          </p:spPr>
        </p:pic>
        <p:pic>
          <p:nvPicPr>
            <p:cNvPr id="10" name="Graphic 9" descr="Close">
              <a:extLst>
                <a:ext uri="{FF2B5EF4-FFF2-40B4-BE49-F238E27FC236}">
                  <a16:creationId xmlns:a16="http://schemas.microsoft.com/office/drawing/2014/main" id="{BD18E61B-BB3A-4AE4-8BC7-529EF04FD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5929" y="3994701"/>
              <a:ext cx="457200" cy="457200"/>
            </a:xfrm>
            <a:prstGeom prst="rect">
              <a:avLst/>
            </a:prstGeom>
          </p:spPr>
        </p:pic>
      </p:grpSp>
    </p:spTree>
    <p:extLst>
      <p:ext uri="{BB962C8B-B14F-4D97-AF65-F5344CB8AC3E}">
        <p14:creationId xmlns:p14="http://schemas.microsoft.com/office/powerpoint/2010/main" val="1765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C072B6-1A7F-466F-BA16-A7F50407DE85}"/>
              </a:ext>
            </a:extLst>
          </p:cNvPr>
          <p:cNvSpPr txBox="1"/>
          <p:nvPr/>
        </p:nvSpPr>
        <p:spPr>
          <a:xfrm>
            <a:off x="3827721" y="54195"/>
            <a:ext cx="4852673" cy="830997"/>
          </a:xfrm>
          <a:prstGeom prst="rect">
            <a:avLst/>
          </a:prstGeom>
          <a:solidFill>
            <a:schemeClr val="bg1">
              <a:lumMod val="85000"/>
            </a:schemeClr>
          </a:solidFill>
          <a:ln>
            <a:solidFill>
              <a:schemeClr val="tx1"/>
            </a:solidFill>
          </a:ln>
        </p:spPr>
        <p:txBody>
          <a:bodyPr wrap="square" rtlCol="0">
            <a:spAutoFit/>
          </a:bodyPr>
          <a:lstStyle/>
          <a:p>
            <a:pPr algn="ctr"/>
            <a:r>
              <a:rPr lang="en-US" sz="2800" dirty="0"/>
              <a:t>Quality Management Plan </a:t>
            </a:r>
          </a:p>
          <a:p>
            <a:pPr algn="ctr"/>
            <a:r>
              <a:rPr lang="en-US" dirty="0"/>
              <a:t>(Organization / Program)</a:t>
            </a:r>
          </a:p>
        </p:txBody>
      </p:sp>
      <p:sp>
        <p:nvSpPr>
          <p:cNvPr id="7" name="TextBox 6">
            <a:extLst>
              <a:ext uri="{FF2B5EF4-FFF2-40B4-BE49-F238E27FC236}">
                <a16:creationId xmlns:a16="http://schemas.microsoft.com/office/drawing/2014/main" id="{EEDF7CCA-1F8B-4399-BA3A-87547F3385E5}"/>
              </a:ext>
            </a:extLst>
          </p:cNvPr>
          <p:cNvSpPr txBox="1"/>
          <p:nvPr/>
        </p:nvSpPr>
        <p:spPr>
          <a:xfrm>
            <a:off x="155261" y="1055019"/>
            <a:ext cx="8533673" cy="584775"/>
          </a:xfrm>
          <a:prstGeom prst="rect">
            <a:avLst/>
          </a:prstGeom>
          <a:solidFill>
            <a:srgbClr val="00B0F0"/>
          </a:solidFill>
          <a:ln>
            <a:solidFill>
              <a:schemeClr val="tx1"/>
            </a:solidFill>
          </a:ln>
        </p:spPr>
        <p:txBody>
          <a:bodyPr wrap="square" rtlCol="0">
            <a:spAutoFit/>
          </a:bodyPr>
          <a:lstStyle/>
          <a:p>
            <a:pPr algn="ctr"/>
            <a:r>
              <a:rPr lang="en-US" sz="3200" dirty="0"/>
              <a:t>Quality Assurance Project Plan</a:t>
            </a:r>
          </a:p>
        </p:txBody>
      </p:sp>
      <p:sp>
        <p:nvSpPr>
          <p:cNvPr id="12" name="TextBox 11">
            <a:extLst>
              <a:ext uri="{FF2B5EF4-FFF2-40B4-BE49-F238E27FC236}">
                <a16:creationId xmlns:a16="http://schemas.microsoft.com/office/drawing/2014/main" id="{829F74F6-2F21-4740-812D-757F294E62F1}"/>
              </a:ext>
            </a:extLst>
          </p:cNvPr>
          <p:cNvSpPr txBox="1"/>
          <p:nvPr/>
        </p:nvSpPr>
        <p:spPr>
          <a:xfrm>
            <a:off x="155261" y="54195"/>
            <a:ext cx="3108934" cy="830997"/>
          </a:xfrm>
          <a:prstGeom prst="rect">
            <a:avLst/>
          </a:prstGeom>
          <a:solidFill>
            <a:schemeClr val="bg1">
              <a:lumMod val="65000"/>
            </a:schemeClr>
          </a:solidFill>
          <a:ln>
            <a:solidFill>
              <a:schemeClr val="tx1"/>
            </a:solidFill>
          </a:ln>
        </p:spPr>
        <p:txBody>
          <a:bodyPr wrap="square" rtlCol="0">
            <a:spAutoFit/>
          </a:bodyPr>
          <a:lstStyle/>
          <a:p>
            <a:pPr algn="ctr"/>
            <a:r>
              <a:rPr lang="en-US" sz="2800" dirty="0"/>
              <a:t>Quality System </a:t>
            </a:r>
          </a:p>
          <a:p>
            <a:pPr algn="ctr"/>
            <a:r>
              <a:rPr lang="en-US" dirty="0"/>
              <a:t>(Policy / Regulations)</a:t>
            </a:r>
          </a:p>
        </p:txBody>
      </p:sp>
      <p:sp>
        <p:nvSpPr>
          <p:cNvPr id="21" name="TextBox 20">
            <a:extLst>
              <a:ext uri="{FF2B5EF4-FFF2-40B4-BE49-F238E27FC236}">
                <a16:creationId xmlns:a16="http://schemas.microsoft.com/office/drawing/2014/main" id="{2AC408B1-62A8-4883-9FEF-9F4645198AB2}"/>
              </a:ext>
            </a:extLst>
          </p:cNvPr>
          <p:cNvSpPr txBox="1"/>
          <p:nvPr/>
        </p:nvSpPr>
        <p:spPr>
          <a:xfrm>
            <a:off x="155260" y="1825339"/>
            <a:ext cx="2935587" cy="400110"/>
          </a:xfrm>
          <a:prstGeom prst="rect">
            <a:avLst/>
          </a:prstGeom>
          <a:solidFill>
            <a:srgbClr val="00B050"/>
          </a:solidFill>
          <a:ln>
            <a:solidFill>
              <a:schemeClr val="tx1"/>
            </a:solidFill>
          </a:ln>
        </p:spPr>
        <p:txBody>
          <a:bodyPr wrap="square" rtlCol="0">
            <a:spAutoFit/>
          </a:bodyPr>
          <a:lstStyle/>
          <a:p>
            <a:pPr algn="ctr"/>
            <a:r>
              <a:rPr lang="en-US" sz="2000" b="1" dirty="0"/>
              <a:t>Planning / Management</a:t>
            </a:r>
          </a:p>
        </p:txBody>
      </p:sp>
      <p:sp>
        <p:nvSpPr>
          <p:cNvPr id="34" name="TextBox 33">
            <a:extLst>
              <a:ext uri="{FF2B5EF4-FFF2-40B4-BE49-F238E27FC236}">
                <a16:creationId xmlns:a16="http://schemas.microsoft.com/office/drawing/2014/main" id="{F0B31BE7-DDFD-4F7B-8E9E-155A2F11F1EC}"/>
              </a:ext>
            </a:extLst>
          </p:cNvPr>
          <p:cNvSpPr txBox="1"/>
          <p:nvPr/>
        </p:nvSpPr>
        <p:spPr>
          <a:xfrm>
            <a:off x="3264195" y="1825339"/>
            <a:ext cx="2632606" cy="400110"/>
          </a:xfrm>
          <a:prstGeom prst="rect">
            <a:avLst/>
          </a:prstGeom>
          <a:solidFill>
            <a:srgbClr val="FFFF00"/>
          </a:solidFill>
          <a:ln>
            <a:solidFill>
              <a:schemeClr val="tx1"/>
            </a:solidFill>
          </a:ln>
        </p:spPr>
        <p:txBody>
          <a:bodyPr wrap="square" rtlCol="0">
            <a:spAutoFit/>
          </a:bodyPr>
          <a:lstStyle/>
          <a:p>
            <a:pPr algn="ctr"/>
            <a:r>
              <a:rPr lang="en-US" sz="2000" b="1" dirty="0"/>
              <a:t>Data Collection</a:t>
            </a:r>
          </a:p>
        </p:txBody>
      </p:sp>
      <p:sp>
        <p:nvSpPr>
          <p:cNvPr id="39" name="TextBox 38">
            <a:extLst>
              <a:ext uri="{FF2B5EF4-FFF2-40B4-BE49-F238E27FC236}">
                <a16:creationId xmlns:a16="http://schemas.microsoft.com/office/drawing/2014/main" id="{04FF60DF-0EF5-4FDD-B905-6151E10C15A1}"/>
              </a:ext>
            </a:extLst>
          </p:cNvPr>
          <p:cNvSpPr txBox="1"/>
          <p:nvPr/>
        </p:nvSpPr>
        <p:spPr>
          <a:xfrm>
            <a:off x="6053154" y="1827466"/>
            <a:ext cx="2632606" cy="400110"/>
          </a:xfrm>
          <a:prstGeom prst="rect">
            <a:avLst/>
          </a:prstGeom>
          <a:solidFill>
            <a:schemeClr val="bg2">
              <a:lumMod val="50000"/>
            </a:schemeClr>
          </a:solidFill>
          <a:ln>
            <a:solidFill>
              <a:schemeClr val="tx1"/>
            </a:solidFill>
          </a:ln>
        </p:spPr>
        <p:txBody>
          <a:bodyPr wrap="square" rtlCol="0">
            <a:spAutoFit/>
          </a:bodyPr>
          <a:lstStyle/>
          <a:p>
            <a:pPr algn="ctr"/>
            <a:r>
              <a:rPr lang="en-US" sz="2000" b="1" dirty="0"/>
              <a:t>Data Assessment</a:t>
            </a:r>
          </a:p>
        </p:txBody>
      </p:sp>
      <p:graphicFrame>
        <p:nvGraphicFramePr>
          <p:cNvPr id="14" name="Table 13">
            <a:extLst>
              <a:ext uri="{FF2B5EF4-FFF2-40B4-BE49-F238E27FC236}">
                <a16:creationId xmlns:a16="http://schemas.microsoft.com/office/drawing/2014/main" id="{2AE120E7-A18A-44A2-938E-11BFBFB351D8}"/>
              </a:ext>
            </a:extLst>
          </p:cNvPr>
          <p:cNvGraphicFramePr>
            <a:graphicFrameLocks noGrp="1"/>
          </p:cNvGraphicFramePr>
          <p:nvPr>
            <p:extLst>
              <p:ext uri="{D42A27DB-BD31-4B8C-83A1-F6EECF244321}">
                <p14:modId xmlns:p14="http://schemas.microsoft.com/office/powerpoint/2010/main" val="507852827"/>
              </p:ext>
            </p:extLst>
          </p:nvPr>
        </p:nvGraphicFramePr>
        <p:xfrm>
          <a:off x="155323" y="2457997"/>
          <a:ext cx="8533611" cy="3688080"/>
        </p:xfrm>
        <a:graphic>
          <a:graphicData uri="http://schemas.openxmlformats.org/drawingml/2006/table">
            <a:tbl>
              <a:tblPr firstRow="1" bandRow="1">
                <a:tableStyleId>{5C22544A-7EE6-4342-B048-85BDC9FD1C3A}</a:tableStyleId>
              </a:tblPr>
              <a:tblGrid>
                <a:gridCol w="1529618">
                  <a:extLst>
                    <a:ext uri="{9D8B030D-6E8A-4147-A177-3AD203B41FA5}">
                      <a16:colId xmlns:a16="http://schemas.microsoft.com/office/drawing/2014/main" val="3537328156"/>
                    </a:ext>
                  </a:extLst>
                </a:gridCol>
                <a:gridCol w="7003993">
                  <a:extLst>
                    <a:ext uri="{9D8B030D-6E8A-4147-A177-3AD203B41FA5}">
                      <a16:colId xmlns:a16="http://schemas.microsoft.com/office/drawing/2014/main" val="4017886652"/>
                    </a:ext>
                  </a:extLst>
                </a:gridCol>
              </a:tblGrid>
              <a:tr h="257383">
                <a:tc>
                  <a:txBody>
                    <a:bodyPr/>
                    <a:lstStyle/>
                    <a:p>
                      <a:pPr algn="ctr"/>
                      <a:r>
                        <a:rPr lang="en-US" sz="2000" dirty="0">
                          <a:solidFill>
                            <a:schemeClr val="tx1"/>
                          </a:solidFill>
                        </a:rPr>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000"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710022773"/>
                  </a:ext>
                </a:extLst>
              </a:tr>
              <a:tr h="370840">
                <a:tc>
                  <a:txBody>
                    <a:bodyPr/>
                    <a:lstStyle/>
                    <a:p>
                      <a:r>
                        <a:rPr lang="en-US" sz="2000" b="0" dirty="0"/>
                        <a:t>Project Goal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2000" b="1" i="1" dirty="0"/>
                        <a:t>Why? </a:t>
                      </a:r>
                      <a:r>
                        <a:rPr lang="en-US" sz="2000" dirty="0"/>
                        <a:t>Goal of the project, objectives, study questions and issues.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738140364"/>
                  </a:ext>
                </a:extLst>
              </a:tr>
              <a:tr h="370840">
                <a:tc>
                  <a:txBody>
                    <a:bodyPr/>
                    <a:lstStyle/>
                    <a:p>
                      <a:r>
                        <a:rPr lang="en-US" sz="2000" b="0" dirty="0"/>
                        <a:t>Project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tc>
                  <a:txBody>
                    <a:bodyPr/>
                    <a:lstStyle/>
                    <a:p>
                      <a:r>
                        <a:rPr lang="en-US" sz="2000" b="1" i="1" kern="1200" dirty="0">
                          <a:solidFill>
                            <a:schemeClr val="dk1"/>
                          </a:solidFill>
                          <a:latin typeface="+mn-lt"/>
                          <a:ea typeface="+mn-ea"/>
                          <a:cs typeface="+mn-cs"/>
                        </a:rPr>
                        <a:t>Who? </a:t>
                      </a:r>
                      <a:r>
                        <a:rPr lang="en-US" sz="2000" dirty="0"/>
                        <a:t>Org chart with project manager, responsible personnel, quality assurance officer, field manager, laboratory manager,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extLst>
                  <a:ext uri="{0D108BD9-81ED-4DB2-BD59-A6C34878D82A}">
                    <a16:rowId xmlns:a16="http://schemas.microsoft.com/office/drawing/2014/main" val="2598689411"/>
                  </a:ext>
                </a:extLst>
              </a:tr>
              <a:tr h="370840">
                <a:tc>
                  <a:txBody>
                    <a:bodyPr/>
                    <a:lstStyle/>
                    <a:p>
                      <a:r>
                        <a:rPr lang="en-US" sz="2000" b="0" dirty="0"/>
                        <a:t>Schedule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2000" b="1" i="1" kern="1200" dirty="0">
                          <a:solidFill>
                            <a:schemeClr val="dk1"/>
                          </a:solidFill>
                          <a:latin typeface="+mn-lt"/>
                          <a:ea typeface="+mn-ea"/>
                          <a:cs typeface="+mn-cs"/>
                        </a:rPr>
                        <a:t>When? </a:t>
                      </a:r>
                      <a:r>
                        <a:rPr lang="en-US" sz="2000" dirty="0"/>
                        <a:t>Milestones, Sampling Dates, Report 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351906524"/>
                  </a:ext>
                </a:extLst>
              </a:tr>
              <a:tr h="370840">
                <a:tc>
                  <a:txBody>
                    <a:bodyPr/>
                    <a:lstStyle/>
                    <a:p>
                      <a:r>
                        <a:rPr lang="en-US" sz="2000" b="0" dirty="0"/>
                        <a:t>Data Objectives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tc>
                  <a:txBody>
                    <a:bodyPr/>
                    <a:lstStyle/>
                    <a:p>
                      <a:r>
                        <a:rPr lang="en-US" sz="2000" b="1" i="1" kern="1200" dirty="0">
                          <a:solidFill>
                            <a:schemeClr val="dk1"/>
                          </a:solidFill>
                          <a:latin typeface="+mn-lt"/>
                          <a:ea typeface="+mn-ea"/>
                          <a:cs typeface="+mn-cs"/>
                        </a:rPr>
                        <a:t>What? </a:t>
                      </a:r>
                      <a:r>
                        <a:rPr lang="en-US" sz="2000" dirty="0"/>
                        <a:t>Type of data. How addresses objective When response is necessary.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extLst>
                  <a:ext uri="{0D108BD9-81ED-4DB2-BD59-A6C34878D82A}">
                    <a16:rowId xmlns:a16="http://schemas.microsoft.com/office/drawing/2014/main" val="2646461907"/>
                  </a:ext>
                </a:extLst>
              </a:tr>
              <a:tr h="370840">
                <a:tc>
                  <a:txBody>
                    <a:bodyPr/>
                    <a:lstStyle/>
                    <a:p>
                      <a:r>
                        <a:rPr lang="en-US" sz="2000" b="0" dirty="0"/>
                        <a:t>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2000" b="1" i="1" kern="1200" dirty="0">
                          <a:solidFill>
                            <a:schemeClr val="dk1"/>
                          </a:solidFill>
                          <a:latin typeface="+mn-lt"/>
                          <a:ea typeface="+mn-ea"/>
                          <a:cs typeface="+mn-cs"/>
                        </a:rPr>
                        <a:t>How good? </a:t>
                      </a:r>
                      <a:r>
                        <a:rPr lang="en-US" sz="2000" dirty="0"/>
                        <a:t>How much data is necessary and what is minimum quality?  When do you exclude data and when do you act upon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9860355"/>
                  </a:ext>
                </a:extLst>
              </a:tr>
              <a:tr h="370840">
                <a:tc>
                  <a:txBody>
                    <a:bodyPr/>
                    <a:lstStyle/>
                    <a:p>
                      <a:r>
                        <a:rPr lang="en-US" sz="2000" b="0" dirty="0"/>
                        <a:t>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tc>
                  <a:txBody>
                    <a:bodyPr/>
                    <a:lstStyle/>
                    <a:p>
                      <a:r>
                        <a:rPr lang="en-US" sz="2000" dirty="0"/>
                        <a:t>Key Expertise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CD8"/>
                    </a:solidFill>
                  </a:tcPr>
                </a:tc>
                <a:extLst>
                  <a:ext uri="{0D108BD9-81ED-4DB2-BD59-A6C34878D82A}">
                    <a16:rowId xmlns:a16="http://schemas.microsoft.com/office/drawing/2014/main" val="3953193700"/>
                  </a:ext>
                </a:extLst>
              </a:tr>
            </a:tbl>
          </a:graphicData>
        </a:graphic>
      </p:graphicFrame>
      <p:sp>
        <p:nvSpPr>
          <p:cNvPr id="2" name="Rectangle 1">
            <a:extLst>
              <a:ext uri="{FF2B5EF4-FFF2-40B4-BE49-F238E27FC236}">
                <a16:creationId xmlns:a16="http://schemas.microsoft.com/office/drawing/2014/main" id="{93C313BA-8667-41F9-B321-47818853F488}"/>
              </a:ext>
            </a:extLst>
          </p:cNvPr>
          <p:cNvSpPr/>
          <p:nvPr/>
        </p:nvSpPr>
        <p:spPr>
          <a:xfrm>
            <a:off x="155260" y="4318001"/>
            <a:ext cx="1521140" cy="1416050"/>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Data Objectives and Action Limits</a:t>
            </a:r>
          </a:p>
        </p:txBody>
      </p:sp>
      <p:sp>
        <p:nvSpPr>
          <p:cNvPr id="5" name="Content Placeholder 4"/>
          <p:cNvSpPr>
            <a:spLocks noGrp="1"/>
          </p:cNvSpPr>
          <p:nvPr>
            <p:ph idx="1"/>
          </p:nvPr>
        </p:nvSpPr>
        <p:spPr>
          <a:xfrm>
            <a:off x="461473" y="1417639"/>
            <a:ext cx="8116470" cy="4752426"/>
          </a:xfrm>
        </p:spPr>
        <p:txBody>
          <a:bodyPr>
            <a:normAutofit fontScale="92500" lnSpcReduction="20000"/>
          </a:bodyPr>
          <a:lstStyle/>
          <a:p>
            <a:pPr marL="0" indent="0">
              <a:buNone/>
            </a:pPr>
            <a:r>
              <a:rPr lang="en-US" sz="2800" b="1" dirty="0">
                <a:latin typeface="Calibri" panose="020F0502020204030204" pitchFamily="34" charset="0"/>
                <a:cs typeface="Calibri" panose="020F0502020204030204" pitchFamily="34" charset="0"/>
              </a:rPr>
              <a:t>Data Quality Objectives</a:t>
            </a:r>
          </a:p>
          <a:p>
            <a:r>
              <a:rPr lang="en-US" sz="2800" dirty="0">
                <a:latin typeface="Calibri" panose="020F0502020204030204" pitchFamily="34" charset="0"/>
                <a:cs typeface="Calibri" panose="020F0502020204030204" pitchFamily="34" charset="0"/>
              </a:rPr>
              <a:t>What question are you trying to answer?  How good does the data need to be in order to answer that question?</a:t>
            </a:r>
          </a:p>
          <a:p>
            <a:pPr lvl="1"/>
            <a:r>
              <a:rPr lang="en-US" sz="2400" dirty="0"/>
              <a:t>Present / absence or quantitation?</a:t>
            </a:r>
          </a:p>
          <a:p>
            <a:pPr lvl="1"/>
            <a:r>
              <a:rPr lang="en-US" sz="2400" dirty="0"/>
              <a:t>Statistical difference?</a:t>
            </a:r>
          </a:p>
          <a:p>
            <a:pPr lvl="1"/>
            <a:r>
              <a:rPr lang="en-US" sz="2400" dirty="0">
                <a:latin typeface="Calibri" panose="020F0502020204030204" pitchFamily="34" charset="0"/>
                <a:cs typeface="Calibri" panose="020F0502020204030204" pitchFamily="34" charset="0"/>
              </a:rPr>
              <a:t>Allocate between sources?</a:t>
            </a:r>
          </a:p>
          <a:p>
            <a:pPr lvl="1"/>
            <a:r>
              <a:rPr lang="en-US" sz="2400" dirty="0"/>
              <a:t>General idea for improvements?</a:t>
            </a:r>
          </a:p>
          <a:p>
            <a:pPr marL="0" indent="0">
              <a:buNone/>
            </a:pPr>
            <a:r>
              <a:rPr lang="en-US" sz="2800" b="1" dirty="0">
                <a:latin typeface="Calibri" panose="020F0502020204030204" pitchFamily="34" charset="0"/>
                <a:cs typeface="Calibri" panose="020F0502020204030204" pitchFamily="34" charset="0"/>
              </a:rPr>
              <a:t>Action Limits</a:t>
            </a:r>
          </a:p>
          <a:p>
            <a:r>
              <a:rPr lang="en-US" sz="2800" dirty="0"/>
              <a:t>What are concentrations or levels at which a response is necessary?</a:t>
            </a:r>
          </a:p>
          <a:p>
            <a:pPr lvl="1"/>
            <a:r>
              <a:rPr lang="en-US" sz="2400" dirty="0">
                <a:latin typeface="Calibri" panose="020F0502020204030204" pitchFamily="34" charset="0"/>
                <a:cs typeface="Calibri" panose="020F0502020204030204" pitchFamily="34" charset="0"/>
              </a:rPr>
              <a:t>Regulatory limits, l</a:t>
            </a:r>
            <a:r>
              <a:rPr lang="en-US" sz="2400" dirty="0"/>
              <a:t>aboratory test maximums, investigation triggers</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4518663"/>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C2317E7189E5478ACEBF3C84E961FF" ma:contentTypeVersion="4" ma:contentTypeDescription="Create a new document." ma:contentTypeScope="" ma:versionID="de876e184b514199fe5895c1e59e78bd">
  <xsd:schema xmlns:xsd="http://www.w3.org/2001/XMLSchema" xmlns:xs="http://www.w3.org/2001/XMLSchema" xmlns:p="http://schemas.microsoft.com/office/2006/metadata/properties" xmlns:ns3="e3f7efae-e096-41aa-b203-71a3c5579eb8" targetNamespace="http://schemas.microsoft.com/office/2006/metadata/properties" ma:root="true" ma:fieldsID="49df7119d4c9bcf37a64fd528222cddc" ns3:_="">
    <xsd:import namespace="e3f7efae-e096-41aa-b203-71a3c5579eb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7efae-e096-41aa-b203-71a3c5579e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0EC567-E917-4985-A682-21CA33B3B110}">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e3f7efae-e096-41aa-b203-71a3c5579eb8"/>
    <ds:schemaRef ds:uri="http://www.w3.org/XML/1998/namespace"/>
  </ds:schemaRefs>
</ds:datastoreItem>
</file>

<file path=customXml/itemProps2.xml><?xml version="1.0" encoding="utf-8"?>
<ds:datastoreItem xmlns:ds="http://schemas.openxmlformats.org/officeDocument/2006/customXml" ds:itemID="{84EFAF25-39C5-4395-9519-57381DA2B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f7efae-e096-41aa-b203-71a3c5579e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CD3EF-04E0-4A2E-A5CB-467B7A9C82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UK PPT White Standard</Template>
  <TotalTime>47541</TotalTime>
  <Words>4722</Words>
  <Application>Microsoft Office PowerPoint</Application>
  <PresentationFormat>On-screen Show (4:3)</PresentationFormat>
  <Paragraphs>578</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Avenir Next Regular</vt:lpstr>
      <vt:lpstr>AvenirNext LT Pro Bold</vt:lpstr>
      <vt:lpstr>Calibri</vt:lpstr>
      <vt:lpstr>Haettenschweiler</vt:lpstr>
      <vt:lpstr>Ink Free</vt:lpstr>
      <vt:lpstr>Mercury Display</vt:lpstr>
      <vt:lpstr>Mercury Display Semibold</vt:lpstr>
      <vt:lpstr>Times New Roman</vt:lpstr>
      <vt:lpstr>UK Primary White Standard</vt:lpstr>
      <vt:lpstr>Watershed Academy Watershed Coordinator Training Series</vt:lpstr>
      <vt:lpstr>Quality Assurance / Quality Control</vt:lpstr>
      <vt:lpstr>Quality Assurance / Quality Control</vt:lpstr>
      <vt:lpstr>Quality Assurance / Quality Control</vt:lpstr>
      <vt:lpstr>PowerPoint Presentation</vt:lpstr>
      <vt:lpstr>PowerPoint Presentation</vt:lpstr>
      <vt:lpstr>PowerPoint Presentation</vt:lpstr>
      <vt:lpstr>PowerPoint Presentation</vt:lpstr>
      <vt:lpstr>Data Objectives and Action Limits</vt:lpstr>
      <vt:lpstr>Data Quality Indicators</vt:lpstr>
      <vt:lpstr>Sample Number</vt:lpstr>
      <vt:lpstr>PowerPoint Presentation</vt:lpstr>
      <vt:lpstr>Study Design (see handouts)</vt:lpstr>
      <vt:lpstr>Quality Controls: Precision</vt:lpstr>
      <vt:lpstr>Quality Controls: Accuracy</vt:lpstr>
      <vt:lpstr>Quality Controls: Sensitivity</vt:lpstr>
      <vt:lpstr>MDL vs RL</vt:lpstr>
      <vt:lpstr>Datasheets /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Assurance / Quality Control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525</cp:revision>
  <dcterms:created xsi:type="dcterms:W3CDTF">2018-02-01T15:12:04Z</dcterms:created>
  <dcterms:modified xsi:type="dcterms:W3CDTF">2020-04-29T16:21:36Z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0x01010009C2317E7189E5478ACEBF3C84E961FF</vt:lpwstr>
  </property>
</Properties>
</file>