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62" r:id="rId7"/>
    <p:sldId id="259" r:id="rId8"/>
    <p:sldId id="261" r:id="rId9"/>
    <p:sldId id="260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35" autoAdjust="0"/>
    <p:restoredTop sz="94660"/>
  </p:normalViewPr>
  <p:slideViewPr>
    <p:cSldViewPr snapToGrid="0">
      <p:cViewPr>
        <p:scale>
          <a:sx n="75" d="100"/>
          <a:sy n="75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8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DAFB-AD51-4807-B5AE-3D5CFEEBA09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60AD-D3AE-4598-9426-6C128C2E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c5vSASFOyoQ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178FC5D4-3B92-4A98-9AF1-AA7F003C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1" y="734339"/>
            <a:ext cx="7790224" cy="65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1942" y="718576"/>
            <a:ext cx="22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https://echo.epa.gov/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0090" y="-35350"/>
            <a:ext cx="407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ECHO Tutorial</a:t>
            </a:r>
          </a:p>
        </p:txBody>
      </p:sp>
    </p:spTree>
    <p:extLst>
      <p:ext uri="{BB962C8B-B14F-4D97-AF65-F5344CB8AC3E}">
        <p14:creationId xmlns:p14="http://schemas.microsoft.com/office/powerpoint/2010/main" val="356661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5154" y="-35350"/>
            <a:ext cx="43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Effluent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26" t="13800" r="1022" b="5626"/>
          <a:stretch/>
        </p:blipFill>
        <p:spPr>
          <a:xfrm>
            <a:off x="589936" y="1238864"/>
            <a:ext cx="10825316" cy="50113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83063" y="5422537"/>
            <a:ext cx="2046514" cy="580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5149" y="-35350"/>
            <a:ext cx="434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Effluent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103" t="7407" r="10626" b="5926"/>
          <a:stretch/>
        </p:blipFill>
        <p:spPr>
          <a:xfrm>
            <a:off x="1379905" y="887980"/>
            <a:ext cx="9432190" cy="58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5149" y="-35350"/>
            <a:ext cx="434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Effluent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08" t="18231" r="10729" b="16666"/>
          <a:stretch/>
        </p:blipFill>
        <p:spPr>
          <a:xfrm>
            <a:off x="735137" y="1198880"/>
            <a:ext cx="10721725" cy="50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5149" y="-35350"/>
            <a:ext cx="434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Effluent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0" t="23414" r="13195" b="20431"/>
          <a:stretch/>
        </p:blipFill>
        <p:spPr>
          <a:xfrm>
            <a:off x="1706880" y="887980"/>
            <a:ext cx="8778240" cy="57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7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1563" y="-35350"/>
            <a:ext cx="7148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Pollutant Loading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26" t="13800" r="1022" b="5626"/>
          <a:stretch/>
        </p:blipFill>
        <p:spPr>
          <a:xfrm>
            <a:off x="589936" y="1238864"/>
            <a:ext cx="10825316" cy="50113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7383" y="5402217"/>
            <a:ext cx="2046514" cy="580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1563" y="-35350"/>
            <a:ext cx="7148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Pollutant Loading Report</a:t>
            </a:r>
          </a:p>
        </p:txBody>
      </p:sp>
      <p:pic>
        <p:nvPicPr>
          <p:cNvPr id="12290" name="Picture 2" descr="Select Reporting Year: 2017 &#10;Top Pollutants by Pounds (DMR, 2017) &#10;Top Pollutants I Facility Loading Calculations@ &#10;Top Pollutants by Toxic-weighted Pounds (TWPE) (DMR, 2017) &#10;Pollutant Name &#10;BOO, carbonaceous, 05 day, &#10;20 c &#10;Solids, total suspended &#10;Ammonia as N &#10;Total Residual Chlorine &#10;Total Pounds &#10;(lbs/yr) &#10;3,491 &#10;3,145 &#10;526 &#10;3.56 &#10;Download All Data &#10;Max Allowable Load &#10;(lbs/yr) &#10;11,308 &#10;16,963 &#10;14,245 &#10;3.10 &#10;Pollutant Name &#10;Total Residual &#10;Chlorine &#10;Ammonia as N &#10;Total TWPE &#10;1.78 &#10;0.5836 &#10;Download All Data &#10;Max Allowable Load &#10;15.81 &#10;-Indicates yaiuecontajnsloads thatarecalcu\atedusjngdata that has been flaggedaspotentiai outliersordataerrors. &#10;- Indicates there was one or more exceedances ofpermjt effluent limits for this pollutant sometime during the year. You can hoveroyer the yellow flag to see the load &#10;oyer Ijmjt valu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5" y="1107757"/>
            <a:ext cx="940117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8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ick Search &#10;Search Options &#10;Analyze Trends &#10;Find EPA cases &#10;Data Services &#10;Help &#10;News &#10;Analyze Trends &#10;ECHO provides many features to a variety to explore compliance and enforcement data. Use the &#10;links below to display trends through dashboards, maps, and charts. &#10;Track Performance &#10;State Dashboards - Air &#10;State Dashboards - Haz. Waste &#10;State Dashboards • Water &#10;State Dashboards - Pesticides &#10;State Comparative Maps &#10;Drinking Water Dashboard &#10;National Enforcement Initiatives &#10;NPDES eRule Readiness Dashboard &#10;NPDES DMR Non-Receipt status Search &#10;Review Reports &#10;Water Annual Reports &#10;State Review Framework (SRF) &#10;SRF Recommendations &#10;Watch List &#10;Examine Pollution Sources &#10;Water Pollutant Loading Tool &#10;Popular Feature ">
            <a:extLst>
              <a:ext uri="{FF2B5EF4-FFF2-40B4-BE49-F238E27FC236}">
                <a16:creationId xmlns:a16="http://schemas.microsoft.com/office/drawing/2014/main" id="{FFCD118E-CFA1-4E82-A162-4851F270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61217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716" y="-35350"/>
            <a:ext cx="6714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Water Dashboard</a:t>
            </a:r>
          </a:p>
        </p:txBody>
      </p:sp>
      <p:sp>
        <p:nvSpPr>
          <p:cNvPr id="6" name="Oval 5"/>
          <p:cNvSpPr/>
          <p:nvPr/>
        </p:nvSpPr>
        <p:spPr>
          <a:xfrm>
            <a:off x="3679882" y="3195270"/>
            <a:ext cx="3051994" cy="580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alyze Trends: State Water Dashboard &#10;State Dashboards do not display correctly in Google Chrome. Please use another web browser, such as Firefox, Edge, or &#10;Internet Explorer. &#10;The Clean Water Act National Pollutant Discharge Elimination System (NPDES) authorizes EPA to regulate discharges to waters of the &#10;United States. EPA delegates much of the CWA authority to state, territory, and tribal agencies. The State Dashboard provides an overview &#10;of Clean Water Act regulatory oversight activities of authorized agencies and EPA. The dashboards provide an easy-to-use summary of key &#10;activities to answer questions like: which facilities are regulated, how many have been inspected, how many have alleged violations, and &#10;how many enforcement actions have been taken. &#10;See critical information about the data and state program assessment and known data problems. &#10;National Water Activity Dashboard &#10;Key Links &#10;State Comparative Maps and Dashboards Video Tutorial &#10;Comparative Maps &amp; Dashboards Home &#10;Help Documentation &#10;X Related Tools &#10;Help &#10;Hazardous Waste &#10;Pesticides &#10;Tribes by EPA Region &#10;Inspections &#10;Water &#10;National &#10;Facilities &#10;Drinking Water &#10;, Tribe &#10;NPDES Facilitiesb T e All &#10;Dashboard View Activity Dashboard &#10;Facilities Inspected by State or EPA &#10;Click to enable Adobe Flash Player &#10;Violations &#10;Facilities in Non-compliance (All) &#10;Click to enable Adobe Flash Player &#10;Click to enable Adobe Flash Player ">
            <a:extLst>
              <a:ext uri="{FF2B5EF4-FFF2-40B4-BE49-F238E27FC236}">
                <a16:creationId xmlns:a16="http://schemas.microsoft.com/office/drawing/2014/main" id="{881840EF-14F0-4C39-8672-61B8D5A6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6" y="868012"/>
            <a:ext cx="10783614" cy="59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716" y="-35350"/>
            <a:ext cx="6714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Water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216C39-B617-47D2-8C95-0D1F79810CE6}"/>
              </a:ext>
            </a:extLst>
          </p:cNvPr>
          <p:cNvGrpSpPr/>
          <p:nvPr/>
        </p:nvGrpSpPr>
        <p:grpSpPr>
          <a:xfrm>
            <a:off x="443441" y="3712534"/>
            <a:ext cx="8778510" cy="1373131"/>
            <a:chOff x="443441" y="3712534"/>
            <a:chExt cx="8778510" cy="1373131"/>
          </a:xfrm>
        </p:grpSpPr>
        <p:sp>
          <p:nvSpPr>
            <p:cNvPr id="6" name="Oval 5"/>
            <p:cNvSpPr/>
            <p:nvPr/>
          </p:nvSpPr>
          <p:spPr>
            <a:xfrm>
              <a:off x="443441" y="3793002"/>
              <a:ext cx="1653373" cy="64633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81908" y="3712534"/>
              <a:ext cx="1894716" cy="726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3441" y="4439334"/>
              <a:ext cx="303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Select KENTUCKY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1908" y="4439334"/>
              <a:ext cx="2540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Two Modes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Activity or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3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1484" y="-35350"/>
            <a:ext cx="708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Activity Dashboard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300" y="2214406"/>
            <a:ext cx="179832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May have to enable flask or click the individual charts, but these statewide summaries should show up.</a:t>
            </a:r>
          </a:p>
          <a:p>
            <a:endParaRPr lang="en-US" dirty="0"/>
          </a:p>
          <a:p>
            <a:r>
              <a:rPr lang="en-US" dirty="0"/>
              <a:t>Information is clickable for drill down</a:t>
            </a:r>
          </a:p>
          <a:p>
            <a:endParaRPr lang="en-US" dirty="0"/>
          </a:p>
          <a:p>
            <a:r>
              <a:rPr lang="en-US" dirty="0"/>
              <a:t>Can change options on pull downs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04D33-DC8A-4541-B3D2-2DB29E97C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5" t="8846" r="11385" b="11703"/>
          <a:stretch/>
        </p:blipFill>
        <p:spPr>
          <a:xfrm>
            <a:off x="2039620" y="887980"/>
            <a:ext cx="9289696" cy="57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5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2239" y="-35350"/>
            <a:ext cx="8607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Performance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BB856-2CF0-4ED1-B8EB-1673A12DE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54" t="16279" r="11431" b="5926"/>
          <a:stretch/>
        </p:blipFill>
        <p:spPr>
          <a:xfrm>
            <a:off x="2222695" y="771385"/>
            <a:ext cx="9728005" cy="58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EE75EA1E-FE84-4D5E-9576-CF51F85C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1" y="734339"/>
            <a:ext cx="7790224" cy="65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1942" y="734340"/>
            <a:ext cx="22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https://echo.epa.gov/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0583" y="-35350"/>
            <a:ext cx="799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Accessing Quick Start Guide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803930" y="5162831"/>
            <a:ext cx="1245477" cy="1269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uick Search &#10;Search Options &#10;Analyze Trends &#10;Find EPA cases &#10;Data Services &#10;Help &#10;News &#10;Analyze Trends &#10;ECHO provides many features to a variety to explore compliance and enforcement data. Use the &#10;links below to display trends through dashboards, maps, and charts. &#10;Track Performance &#10;State Dashboards - Air &#10;State Dashboards - Haz. Waste &#10;State Dashboards • Water &#10;State Dashboards - Pesticides &#10;State Comparative Maps &#10;Drinking Water Dashboard &#10;National Enforcement Initiatives &#10;NPDES eRule Readiness Dashboard &#10;NPDES DMR Non-Receipt status Search &#10;Review Reports &#10;Water Annual Reports &#10;State Review Framework (SRF) &#10;SRF Recommendations &#10;Watch List &#10;Examine Pollution Sources &#10;Water Pollutant Loading Tool &#10;Popular Feature ">
            <a:extLst>
              <a:ext uri="{FF2B5EF4-FFF2-40B4-BE49-F238E27FC236}">
                <a16:creationId xmlns:a16="http://schemas.microsoft.com/office/drawing/2014/main" id="{889E4A29-7243-4F14-9B8F-C21FAB08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61217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2033" y="-35350"/>
            <a:ext cx="828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Pollutant Loading Tool</a:t>
            </a:r>
          </a:p>
        </p:txBody>
      </p:sp>
      <p:sp>
        <p:nvSpPr>
          <p:cNvPr id="6" name="Oval 5"/>
          <p:cNvSpPr/>
          <p:nvPr/>
        </p:nvSpPr>
        <p:spPr>
          <a:xfrm>
            <a:off x="7211357" y="4296178"/>
            <a:ext cx="2799745" cy="580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033" y="-35350"/>
            <a:ext cx="828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Pollutant Loading Tool</a:t>
            </a:r>
          </a:p>
        </p:txBody>
      </p:sp>
      <p:pic>
        <p:nvPicPr>
          <p:cNvPr id="10242" name="Picture 2" descr="ECHQ &#10;Compliance History Online &#10;You are here Home Trends Water Pollutant Loading Tool D Water Pollution Search &#10;Water Pollution Search &#10;Water Pollution Search &#10;Data Downloads &#10;Everyday Searches &#10;Select Search Type DMR ' &#10;Select Reporting Year 2018 &#10;Search Options &#10;Resources &#10;Analyze Trends &#10;Find EPA cases &#10;Data Serües &#10;Help &#10;ECHO Gov Login &#10;Contact us &#10;Help ">
            <a:extLst>
              <a:ext uri="{FF2B5EF4-FFF2-40B4-BE49-F238E27FC236}">
                <a16:creationId xmlns:a16="http://schemas.microsoft.com/office/drawing/2014/main" id="{33133C78-CF22-4383-92D4-7FAA2073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55993"/>
            <a:ext cx="97726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C4CFF8E-7B2E-40C7-A757-0DBF391D9AE1}"/>
              </a:ext>
            </a:extLst>
          </p:cNvPr>
          <p:cNvSpPr/>
          <p:nvPr/>
        </p:nvSpPr>
        <p:spPr>
          <a:xfrm>
            <a:off x="614856" y="2927643"/>
            <a:ext cx="7866992" cy="580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033" y="-35350"/>
            <a:ext cx="828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Pollutant Loading Tool</a:t>
            </a:r>
          </a:p>
        </p:txBody>
      </p:sp>
      <p:pic>
        <p:nvPicPr>
          <p:cNvPr id="12290" name="Picture 2" descr="Location or Watershed &#10;Nationwide &#10;o &#10;Search by Location &#10;ZIP code &#10;EPA Region (View EPA Regional Map) &#10;Select an EPA Region &#10;Select a State &#10;County &#10;Select a State &#10;City &#10;o &#10;Search by Watershed &#10;ZIP code &#10;Watershed ID (2-Digitto 12-Digit &#10;Major U.S. Watersheds O &#10;Select a Watershed Group &#10;Select a Watershed &#10;Only include that discharge: &#10;to impaired waterbodies &#10;pollutants contributing toa waterbody &#10;impairment &#10;Pollutant &#10;@ All Pollutants &#10;o &#10;Specify Pollutant &#10;Pollutant Na me(s) &#10;Specify Pollutant Name &#10;Chemical Abstract Service (CAS) Number &#10;Specify CAS Number &#10;o &#10;Pollutant Categories &#10;With calculated loadings &#10;O Nitrogen &#10;o &#10;Phosphorus &#10;o &#10;Organic Enrichment &#10;C) Solids &#10;O Metals &#10;O Clean Water Act Priority Pollutants &#10;o &#10;CERCLA Hazardous Substances &#10;o &#10;TRI Chemicals &#10;O Radionuclides &#10;Without calculated loadings &#10;o &#10;Pathogen Indicators &#10;o &#10;Temperature &#10;o &#10;Wastewater Flow &#10;o &#10;General Radioactivity &#10;O Color &#10;O Whole Effluent Toxicity &#10;Only include facilities with effluent limit &#10;Industry &#10;All Point Sources &#10;o &#10;Publicly Owned Treatment Works (POTWs) &#10;o &#10;Industrial Point Sources (non-POTWs) &#10;Point Source Category &#10;All Point Source Categories &#10;Industrial Sector ID (2-Digit Code) &#10;All SIC codes &#10;SIC Code Looku2 &#10;SC Code (Enter 4-Digit Codes) &#10;2-Digit code &#10;All NAICS codes &#10;Enter 2, 3, 4, 5, or code(s) &#10;Facility &#10;Facility Name &#10;Facility ID ERS, TRI, or CWNS) &#10;Permit Type &#10;Select a Permit Type &#10;Major/Minor Indicator &#10;3 &#10;4 ">
            <a:extLst>
              <a:ext uri="{FF2B5EF4-FFF2-40B4-BE49-F238E27FC236}">
                <a16:creationId xmlns:a16="http://schemas.microsoft.com/office/drawing/2014/main" id="{B3F0BFCE-1279-4177-BAAE-13FF0F03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03" y="1092074"/>
            <a:ext cx="7064594" cy="57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94DB9-4F28-4C21-B682-DB9A55BB1AA5}"/>
              </a:ext>
            </a:extLst>
          </p:cNvPr>
          <p:cNvSpPr txBox="1"/>
          <p:nvPr/>
        </p:nvSpPr>
        <p:spPr>
          <a:xfrm>
            <a:off x="241300" y="2214406"/>
            <a:ext cx="179832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Pollutants:</a:t>
            </a:r>
          </a:p>
          <a:p>
            <a:r>
              <a:rPr lang="en-US" dirty="0"/>
              <a:t>All Pollutants search defaults to “Pollutants with Calculated Loadings.”  To select parameters without loadings (i.e. Pathogen Indicators) select individually. </a:t>
            </a:r>
          </a:p>
        </p:txBody>
      </p:sp>
    </p:spTree>
    <p:extLst>
      <p:ext uri="{BB962C8B-B14F-4D97-AF65-F5344CB8AC3E}">
        <p14:creationId xmlns:p14="http://schemas.microsoft.com/office/powerpoint/2010/main" val="90895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033" y="-35350"/>
            <a:ext cx="828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Pollutant Loading Tool</a:t>
            </a:r>
          </a:p>
        </p:txBody>
      </p:sp>
      <p:pic>
        <p:nvPicPr>
          <p:cNvPr id="13314" name="Picture 2" descr="Search Statistics A &#10;Facilities Counts &#10;(Based on Facility Data) &#10;With Faciüty &#10;and Pennit &#10;Facilities Counts &#10;(Based on Facility and Permit Data) &#10;With Monitoring &#10;Majors Minors Requirements &#10;View Atl Facilities &#10;Facilities with Facility, &#10;Permit, and PMR Data in 'CIS- &#10;NPPE$ &#10;Majors Minors &#10;102 &#10;Facility &#10;Info Onty &#10;With Monitoring &#10;Requirements and &#10;Effluent Limits &#10;Indicates value contains loads that are calculated using data that has been flagged as potential outliers or data errors. &#10;Top Pollutants &#10;Top Pollutants by Pounds (2018) &#10;Pollutant Name &#10;Solids, total suspended &#10;800, carbonaceous, 05 day, 20 C &#10;Total Kjeldahl Nitrogen &#10;aoo, 5-day, 20 deg. C &#10;Oil and grease &#10;Ammonia as N &#10;Chemical oxygen demand (COD) &#10;Top Pollutants by Toxic-Weighted Pounds (TWPE) (2018) &#10;TMal Pounds (lb/yr) &#10;207,722 &#10;42,057 &#10;21,067 &#10;14,586 &#10;13,863 &#10;Pollutant Name &#10;Total Residual Chlorine &#10;Zinc &#10;Aluminum &#10;Ammonia as N &#10;Iron &#10;Chloride &#10;Trichloroethylene &#10;Total TWPE (lb-eq/yr) &#10;17.97 &#10;0.0144 &#10;0.000046635 ">
            <a:extLst>
              <a:ext uri="{FF2B5EF4-FFF2-40B4-BE49-F238E27FC236}">
                <a16:creationId xmlns:a16="http://schemas.microsoft.com/office/drawing/2014/main" id="{6DD7EEBB-D95C-4779-9E72-A829E5C0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19" y="887980"/>
            <a:ext cx="7842561" cy="5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6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7745" y="-35350"/>
            <a:ext cx="3096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ECHO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2990-AE78-455E-B1C2-2D49B7AA8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247" y="1253331"/>
            <a:ext cx="62738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Explore other features, such as:</a:t>
            </a:r>
          </a:p>
          <a:p>
            <a:pPr lvl="1"/>
            <a:r>
              <a:rPr lang="en-US" sz="3200" dirty="0"/>
              <a:t>Everyday Searches for</a:t>
            </a:r>
          </a:p>
          <a:p>
            <a:pPr lvl="2"/>
            <a:r>
              <a:rPr lang="en-US" sz="2800" dirty="0"/>
              <a:t>Nutrient modeling</a:t>
            </a:r>
          </a:p>
          <a:p>
            <a:pPr lvl="2"/>
            <a:r>
              <a:rPr lang="en-US" sz="2800" dirty="0"/>
              <a:t>Annual Loadings</a:t>
            </a:r>
            <a:endParaRPr lang="en-US" sz="2400" dirty="0"/>
          </a:p>
          <a:p>
            <a:pPr lvl="1"/>
            <a:r>
              <a:rPr lang="en-US" sz="3200" dirty="0"/>
              <a:t>State Comparative Maps</a:t>
            </a:r>
          </a:p>
          <a:p>
            <a:pPr lvl="1"/>
            <a:r>
              <a:rPr lang="en-US" sz="3200" dirty="0"/>
              <a:t>Drinking Water Dashboard</a:t>
            </a:r>
          </a:p>
          <a:p>
            <a:pPr lvl="1"/>
            <a:r>
              <a:rPr lang="en-US" sz="3200" dirty="0"/>
              <a:t>Water Annual Reports</a:t>
            </a:r>
          </a:p>
        </p:txBody>
      </p:sp>
      <p:pic>
        <p:nvPicPr>
          <p:cNvPr id="14342" name="Picture 6" descr="Related image">
            <a:extLst>
              <a:ext uri="{FF2B5EF4-FFF2-40B4-BE49-F238E27FC236}">
                <a16:creationId xmlns:a16="http://schemas.microsoft.com/office/drawing/2014/main" id="{C871F845-BB73-4675-8560-9730B46E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46" y="1461558"/>
            <a:ext cx="4170054" cy="43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lated image">
            <a:extLst>
              <a:ext uri="{FF2B5EF4-FFF2-40B4-BE49-F238E27FC236}">
                <a16:creationId xmlns:a16="http://schemas.microsoft.com/office/drawing/2014/main" id="{D572C74A-C57D-4FA3-8AA0-706BD568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78" y="4388605"/>
            <a:ext cx="2982737" cy="1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3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0076" y="-35350"/>
            <a:ext cx="5111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 Start Guide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 descr="Search for facilities by media &#10;program — with a focus on: &#10;Perform a search to locate regulated &#10;facilities near a specific address, city, &#10;state, and/or zip code &#10;Perform a search to locate regulated &#10;facilities by facility name or ID &#10;Display trends in compliance and &#10;enforcement data through &#10;dashboards, maps, and charts &#10;Analyze Discharge Monitoring Report &#10;(DMR) data &#10;Use tools to analyze pollution &#10;sources &#10;• Download national data sets &#10;comprising more than 15+ years of &#10;compliance monitoring and &#10;enforcement data &#10;• Access ECHO web services &#10;• Access ECHO map services &#10;Read about the latest ECHO News &#10;Join the ECHO Listserv &#10;Quick Search &#10;Search Options &#10;Analyze Trends &#10;Find EPA Cases &#10;Data Services &#10;Help &#10;News &#10;o &#10;o &#10;Clean Air Act (CAA) &#10;Clean Water Act (CWA) &#10;Resource Conservation and &#10;Recovery Act (RCRA) &#10;Safe Drinking Water Act (SDWA) &#10;Filter results by location, facility or &#10;system characteristics, enforcement &#10;and compliance activity, or pollutant &#10;View facilities on a map or data table &#10;Facility reports display 3 years of &#10;violation data and 5 years of &#10;compliance monitoring and &#10;enforcement data &#10;• Search for EPA enforcement cases by &#10;case or docket number, environmental &#10;statute, date, company name, or &#10;facility locations &#10;• View EPA case status, milestones, and &#10;pena Ities &#10;• View 5-10 minute video training &#10;tutorials &#10;• Register for live webinars &#10;• Access documentation to better &#10;understand results &#10;• Learn about data available in ECHO and &#10;weekly data refreshes &#10;• Read Frequently Asked Questions &#10;• Review the ECHO Tool Guide ">
            <a:extLst>
              <a:ext uri="{FF2B5EF4-FFF2-40B4-BE49-F238E27FC236}">
                <a16:creationId xmlns:a16="http://schemas.microsoft.com/office/drawing/2014/main" id="{F5C0737C-727C-4CC4-87A7-84067683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36" y="788433"/>
            <a:ext cx="7803328" cy="60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0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73F53F2A-9DEE-44DD-A256-631F5AD0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1" y="734339"/>
            <a:ext cx="7790224" cy="65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1942" y="891999"/>
            <a:ext cx="22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https://echo.epa.gov/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6949" y="-35350"/>
            <a:ext cx="5498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Search</a:t>
            </a:r>
          </a:p>
        </p:txBody>
      </p:sp>
      <p:sp>
        <p:nvSpPr>
          <p:cNvPr id="6" name="Oval 5"/>
          <p:cNvSpPr/>
          <p:nvPr/>
        </p:nvSpPr>
        <p:spPr>
          <a:xfrm>
            <a:off x="4072508" y="2892597"/>
            <a:ext cx="5498108" cy="1789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200" y="3954306"/>
            <a:ext cx="17983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INSERT YOUR COMMUNITY OF INTEREST</a:t>
            </a:r>
          </a:p>
        </p:txBody>
      </p:sp>
    </p:spTree>
    <p:extLst>
      <p:ext uri="{BB962C8B-B14F-4D97-AF65-F5344CB8AC3E}">
        <p14:creationId xmlns:p14="http://schemas.microsoft.com/office/powerpoint/2010/main" val="63995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1508D-7328-4D69-8CFB-19F31699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5"/>
          <a:stretch/>
        </p:blipFill>
        <p:spPr>
          <a:xfrm>
            <a:off x="627299" y="928461"/>
            <a:ext cx="6413535" cy="4934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6949" y="-35350"/>
            <a:ext cx="5498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Search</a:t>
            </a:r>
          </a:p>
        </p:txBody>
      </p:sp>
      <p:pic>
        <p:nvPicPr>
          <p:cNvPr id="3074" name="Picture 2" descr="Stripe color corresponds to the statute under which the facility is regulated. &#10;Multimedia (multiple statutes) &#10;Resource Conservation and Recuerj Act (RCRA) &#10;Clean Water Act (CVVA) &#10;ndustrial Stormwater &#10;Safe Drinking Water Act (SOWA) &#10;Clean Air *ect (CAA) &#10;None ofthe abcr.'e (Facility Registry Service (FRS)-onIy facility) &#10;Body color corresponds to comp nce status of the facility. &#10;Facility is in serious noncompliance &#10;Facility has no violations in database &#10;acility is in noncompliance &#10;a ilitywhose compliance information is unavailabl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65" y="928461"/>
            <a:ext cx="3728065" cy="28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con numbering corresponds to the number of years since the facility was last inspected. &#10;Longer than S years &#10;Never inspected &#10;Icon size differentiates between major and minor facilities. &#10;Minor facility &#10;Major facility &#10;o &#10;Represents a cluster of multiple facilities located in a specific region &#10;e &#10;Represents a facility with approximated latitude/longitude coordinat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4" y="3799681"/>
            <a:ext cx="44481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69285" y="1459149"/>
            <a:ext cx="414880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69285" y="2776176"/>
            <a:ext cx="414880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63788" y="3214176"/>
            <a:ext cx="1605280" cy="109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Click One Facility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410" y="5848241"/>
            <a:ext cx="656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Click on facility name on the Pop-up to see the detailed report.</a:t>
            </a:r>
          </a:p>
          <a:p>
            <a:r>
              <a:rPr lang="en-US" b="1" dirty="0"/>
              <a:t>3. We will overview how to use the detailed facility reports.</a:t>
            </a:r>
          </a:p>
        </p:txBody>
      </p:sp>
    </p:spTree>
    <p:extLst>
      <p:ext uri="{BB962C8B-B14F-4D97-AF65-F5344CB8AC3E}">
        <p14:creationId xmlns:p14="http://schemas.microsoft.com/office/powerpoint/2010/main" val="294003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DD092B04-D475-4D5F-8075-12B314D8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1" y="734339"/>
            <a:ext cx="7790224" cy="65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1942" y="891999"/>
            <a:ext cx="22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https://echo.epa.gov/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3366" y="-35350"/>
            <a:ext cx="612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ECHO Video Tutorials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844455" y="5264179"/>
            <a:ext cx="993228" cy="107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ECHO Video Tutorials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897256" y="1769353"/>
            <a:ext cx="245654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5:19 minutes</a:t>
            </a:r>
          </a:p>
          <a:p>
            <a:pPr marL="0" indent="0">
              <a:buNone/>
            </a:pPr>
            <a:r>
              <a:rPr lang="en-US" dirty="0"/>
              <a:t>6:21 minutes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6:49 minutes</a:t>
            </a:r>
          </a:p>
          <a:p>
            <a:pPr marL="0" indent="0">
              <a:buNone/>
            </a:pPr>
            <a:r>
              <a:rPr lang="en-US" dirty="0"/>
              <a:t>7:10 minutes</a:t>
            </a:r>
          </a:p>
          <a:p>
            <a:pPr marL="0" indent="0">
              <a:buNone/>
            </a:pPr>
            <a:r>
              <a:rPr lang="en-US" u="sng" dirty="0"/>
              <a:t>7:37 minutes</a:t>
            </a:r>
          </a:p>
          <a:p>
            <a:pPr marL="0" indent="0">
              <a:buNone/>
            </a:pPr>
            <a:r>
              <a:rPr lang="en-US" b="1" dirty="0"/>
              <a:t>33:14 minutes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19:00 minutes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011676" y="1800887"/>
            <a:ext cx="7885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Video Tutorials</a:t>
            </a:r>
          </a:p>
          <a:p>
            <a:r>
              <a:rPr lang="en-US" dirty="0"/>
              <a:t>Facility Search Tutorial……………………………………………</a:t>
            </a:r>
          </a:p>
          <a:p>
            <a:r>
              <a:rPr lang="en-US" dirty="0"/>
              <a:t>Detailed Facility Report – Overview Tutorial …………..</a:t>
            </a:r>
          </a:p>
          <a:p>
            <a:r>
              <a:rPr lang="en-US" dirty="0"/>
              <a:t>Detailed Facility Report – Facility-Level Data and Error Reporting………………………………………………………</a:t>
            </a:r>
          </a:p>
          <a:p>
            <a:r>
              <a:rPr lang="en-US" dirty="0"/>
              <a:t>Water Effluent Charts…………………………………………….</a:t>
            </a:r>
          </a:p>
          <a:p>
            <a:r>
              <a:rPr lang="en-US" dirty="0"/>
              <a:t>Comparative Maps and Dashboard ……………………….</a:t>
            </a:r>
          </a:p>
          <a:p>
            <a:pPr marL="0" indent="0" algn="r">
              <a:buNone/>
            </a:pPr>
            <a:r>
              <a:rPr lang="en-US" dirty="0"/>
              <a:t>TOTAL</a:t>
            </a:r>
          </a:p>
          <a:p>
            <a:pPr marL="0" indent="0">
              <a:buNone/>
            </a:pPr>
            <a:r>
              <a:rPr lang="en-US" b="1" dirty="0"/>
              <a:t>NEW (May 2018)</a:t>
            </a:r>
          </a:p>
          <a:p>
            <a:r>
              <a:rPr lang="en-US" dirty="0"/>
              <a:t>TRI and DMR Comparative Dashboard (4 videos)…...</a:t>
            </a:r>
          </a:p>
          <a:p>
            <a:endParaRPr lang="en-US" dirty="0"/>
          </a:p>
        </p:txBody>
      </p:sp>
      <p:pic>
        <p:nvPicPr>
          <p:cNvPr id="6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8C93E7A9-FEBE-49D1-984E-AE1C8FA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5" t="70625" r="3408" b="16564"/>
          <a:stretch/>
        </p:blipFill>
        <p:spPr bwMode="auto">
          <a:xfrm>
            <a:off x="1011676" y="365124"/>
            <a:ext cx="1290090" cy="12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5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ECHO Video Tutorials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11676" y="1825625"/>
            <a:ext cx="78855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Video Tutorials</a:t>
            </a:r>
          </a:p>
          <a:p>
            <a:r>
              <a:rPr lang="en-US" dirty="0"/>
              <a:t>Facility Search Tutorial……………………………………………</a:t>
            </a:r>
          </a:p>
          <a:p>
            <a:r>
              <a:rPr lang="en-US" dirty="0">
                <a:solidFill>
                  <a:srgbClr val="FF0000"/>
                </a:solidFill>
              </a:rPr>
              <a:t>Detailed Facility Report – Overview Tutorial …………..</a:t>
            </a:r>
          </a:p>
          <a:p>
            <a:r>
              <a:rPr lang="en-US" dirty="0"/>
              <a:t>Detailed Facility Report – Facility-Level Data and Error Reporting………………………………………………………</a:t>
            </a:r>
          </a:p>
          <a:p>
            <a:r>
              <a:rPr lang="en-US" dirty="0">
                <a:solidFill>
                  <a:schemeClr val="accent5"/>
                </a:solidFill>
              </a:rPr>
              <a:t>Water Effluent Charts…………………………………………….</a:t>
            </a:r>
          </a:p>
          <a:p>
            <a:r>
              <a:rPr lang="en-US" dirty="0">
                <a:solidFill>
                  <a:schemeClr val="accent5"/>
                </a:solidFill>
              </a:rPr>
              <a:t>Comparative Maps and Dashboard ……………………….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897256" y="1825625"/>
            <a:ext cx="2456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5:19 minutes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6:21 minutes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6:49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7:10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7:37 minutes</a:t>
            </a: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87549" y="2704289"/>
            <a:ext cx="924126" cy="67120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WATCH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7549" y="4105073"/>
            <a:ext cx="924128" cy="1110878"/>
          </a:xfrm>
          <a:prstGeom prst="rightArrow">
            <a:avLst>
              <a:gd name="adj1" fmla="val 50000"/>
              <a:gd name="adj2" fmla="val 189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Quick Overview</a:t>
            </a:r>
          </a:p>
        </p:txBody>
      </p:sp>
      <p:pic>
        <p:nvPicPr>
          <p:cNvPr id="11" name="Picture 2" descr="e,EPA &#10;United States &#10;Environmental Protection &#10;Agency &#10;Environmental Topics &#10;ECHQ &#10;Quick Search &#10;Search Options &#10;Analyze Trends &#10;Find EPA Cases &#10;Data Services &#10;News &#10;Laws &amp; Regulations &#10;About EPA &#10;Enforcement and &#10;Compliance History Online &#10;Search EPA.gov &#10;ECHO Gov Login &#10;Search &#10;Contact us &#10;Search By &#10;Location &#10;Quick Search &#10;Facility Name/lD &#10;Enter city, state, and/or zip code &#10;More Search Options &#10;Use EPA's Enforcement and Compliance History On line website to search for facilities in your &#10;community to assess their compliance with environmental regulations. You can use ECHO to: &#10;Search for Facilities &#10;• Investigate Pollution Sources &#10;Search for EPA Criminal and Civil Enforcement Cases &#10;Examine and Create Enforcement-Related Maps &#10;Analyze Trends in Compliance and Enforcement Data &#10;Explore your State's Performance &#10;Read the ECHO &#10;Quick Start &#10;Guide &#10;Watch a Short &#10;Video Tutorial ">
            <a:extLst>
              <a:ext uri="{FF2B5EF4-FFF2-40B4-BE49-F238E27FC236}">
                <a16:creationId xmlns:a16="http://schemas.microsoft.com/office/drawing/2014/main" id="{4C60EA2D-17AC-4E43-80B1-5C7281C6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5" t="70625" r="3408" b="16564"/>
          <a:stretch/>
        </p:blipFill>
        <p:spPr bwMode="auto">
          <a:xfrm>
            <a:off x="1011676" y="365124"/>
            <a:ext cx="1290090" cy="12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2849" y="-35350"/>
            <a:ext cx="9006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Detailed Facility Report Tutorial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02217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effectLst/>
              </a:rPr>
              <a:t>Watch video tutorial to overview reports:</a:t>
            </a:r>
            <a:endParaRPr lang="en-US" sz="2800" b="0" i="0" u="none" strike="noStrike" dirty="0">
              <a:effectLst/>
              <a:hlinkClick r:id="rId2"/>
            </a:endParaRPr>
          </a:p>
          <a:p>
            <a:pPr algn="ctr"/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https://youtu.be/c5vSASFOyoQ</a:t>
            </a:r>
            <a:endParaRPr lang="en-US" sz="2800" dirty="0"/>
          </a:p>
        </p:txBody>
      </p:sp>
      <p:pic>
        <p:nvPicPr>
          <p:cNvPr id="9218" name="Picture 2" descr="Detailed Facility Report — Facility-Level Enforcement and &#10;Compliance Data and Error Reporting Tutorial &#10;Edi-IO Tutorial'. Detailed Facility Report - Enforcement &#10;Detailed Facility Report &#10;Accessible Transcript (PDE) (4 pp, 32K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1" y="2076554"/>
            <a:ext cx="92297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1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350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 Video Tutorials</vt:lpstr>
      <vt:lpstr>ECHO Video Tutorials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Steven</dc:creator>
  <cp:lastModifiedBy>Evans, Steven</cp:lastModifiedBy>
  <cp:revision>20</cp:revision>
  <dcterms:created xsi:type="dcterms:W3CDTF">2018-04-30T16:15:54Z</dcterms:created>
  <dcterms:modified xsi:type="dcterms:W3CDTF">2019-01-22T13:50:08Z</dcterms:modified>
</cp:coreProperties>
</file>