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436" r:id="rId2"/>
    <p:sldId id="442" r:id="rId3"/>
    <p:sldId id="1273" r:id="rId4"/>
    <p:sldId id="1268" r:id="rId5"/>
    <p:sldId id="1270" r:id="rId6"/>
    <p:sldId id="1271" r:id="rId7"/>
    <p:sldId id="1269" r:id="rId8"/>
    <p:sldId id="1272" r:id="rId9"/>
    <p:sldId id="1274" r:id="rId10"/>
    <p:sldId id="1275" r:id="rId11"/>
    <p:sldId id="1276" r:id="rId12"/>
    <p:sldId id="1292" r:id="rId13"/>
    <p:sldId id="1313" r:id="rId14"/>
    <p:sldId id="388" r:id="rId15"/>
    <p:sldId id="1278" r:id="rId16"/>
    <p:sldId id="1277" r:id="rId17"/>
    <p:sldId id="1279" r:id="rId18"/>
    <p:sldId id="1282" r:id="rId19"/>
    <p:sldId id="1281" r:id="rId20"/>
    <p:sldId id="1285" r:id="rId21"/>
    <p:sldId id="1287" r:id="rId22"/>
    <p:sldId id="1286" r:id="rId23"/>
    <p:sldId id="1288" r:id="rId24"/>
    <p:sldId id="1290" r:id="rId25"/>
    <p:sldId id="1291" r:id="rId26"/>
    <p:sldId id="1267" r:id="rId27"/>
    <p:sldId id="1294" r:id="rId28"/>
    <p:sldId id="1295" r:id="rId29"/>
    <p:sldId id="1296" r:id="rId30"/>
    <p:sldId id="1299" r:id="rId31"/>
    <p:sldId id="1300" r:id="rId32"/>
    <p:sldId id="1297" r:id="rId33"/>
    <p:sldId id="1298" r:id="rId34"/>
    <p:sldId id="1301" r:id="rId35"/>
    <p:sldId id="1302" r:id="rId36"/>
    <p:sldId id="1303" r:id="rId37"/>
    <p:sldId id="1304" r:id="rId38"/>
    <p:sldId id="1305" r:id="rId39"/>
    <p:sldId id="1307" r:id="rId40"/>
    <p:sldId id="1308" r:id="rId41"/>
    <p:sldId id="1309" r:id="rId42"/>
    <p:sldId id="1310" r:id="rId43"/>
    <p:sldId id="1311" r:id="rId44"/>
    <p:sldId id="131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B7"/>
    <a:srgbClr val="7030A0"/>
    <a:srgbClr val="F8F9FA"/>
    <a:srgbClr val="008000"/>
    <a:srgbClr val="669900"/>
    <a:srgbClr val="009999"/>
    <a:srgbClr val="FD5003"/>
    <a:srgbClr val="FFAA01"/>
    <a:srgbClr val="FFDD89"/>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39" autoAdjust="0"/>
    <p:restoredTop sz="70037" autoAdjust="0"/>
  </p:normalViewPr>
  <p:slideViewPr>
    <p:cSldViewPr snapToGrid="0" snapToObjects="1">
      <p:cViewPr varScale="1">
        <p:scale>
          <a:sx n="66" d="100"/>
          <a:sy n="66" d="100"/>
        </p:scale>
        <p:origin x="1095" y="27"/>
      </p:cViewPr>
      <p:guideLst>
        <p:guide orient="horz" pos="2160"/>
        <p:guide pos="2880"/>
      </p:guideLst>
    </p:cSldViewPr>
  </p:slideViewPr>
  <p:notesTextViewPr>
    <p:cViewPr>
      <p:scale>
        <a:sx n="100" d="100"/>
        <a:sy n="100" d="100"/>
      </p:scale>
      <p:origin x="0" y="-105"/>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4/29/2020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graphic is called a boxplot or a box and whiskers plot.</a:t>
            </a:r>
          </a:p>
          <a:p>
            <a:endParaRPr lang="en-US" sz="1000" dirty="0"/>
          </a:p>
          <a:p>
            <a:r>
              <a:rPr lang="en-US" sz="1000" dirty="0"/>
              <a:t>Point out the median first – 50% of the values are above and 50% below.</a:t>
            </a:r>
          </a:p>
          <a:p>
            <a:r>
              <a:rPr lang="en-US" sz="1000" dirty="0"/>
              <a:t>Point out the maximum and minimum.  Some boxplots do not have the outliers as dots but go all the way to the max and minimum.   The whiskers extend to the maximum and the minimum.</a:t>
            </a:r>
          </a:p>
          <a:p>
            <a:endParaRPr lang="en-US" sz="1000" dirty="0"/>
          </a:p>
          <a:p>
            <a:r>
              <a:rPr lang="en-US" sz="1000" dirty="0"/>
              <a:t>The interquartile range is the “box” portion of the graph.  The middle 50% of the results are within that box (the interquartile range).  </a:t>
            </a:r>
          </a:p>
          <a:p>
            <a:endParaRPr lang="en-US" sz="1000" dirty="0"/>
          </a:p>
          <a:p>
            <a:r>
              <a:rPr lang="en-US" sz="1000" dirty="0"/>
              <a:t>In this graph, the potential outliers were identified by multiplying the interquartile range by 1.5 and adding or subtracting to the bounds of in the interquartile. </a:t>
            </a:r>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2512008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There potential outliers should not be excluded from the data immediately.  In fact them may be the most significant finding in the dataset!  Rather, they should be investigated to see if there is a typo, some sort of lab error, or if something out of the ordinary occurred during the collection (storm event or very turbid for instance).</a:t>
            </a:r>
          </a:p>
          <a:p>
            <a:endParaRPr lang="en-US" sz="1000" dirty="0"/>
          </a:p>
          <a:p>
            <a:r>
              <a:rPr lang="en-US" sz="1000" dirty="0"/>
              <a:t>Outliers should only be excluded if they are suspected to be in error.</a:t>
            </a:r>
          </a:p>
        </p:txBody>
      </p:sp>
      <p:sp>
        <p:nvSpPr>
          <p:cNvPr id="4" name="Slide Number Placeholder 3"/>
          <p:cNvSpPr>
            <a:spLocks noGrp="1"/>
          </p:cNvSpPr>
          <p:nvPr>
            <p:ph type="sldNum" sz="quarter" idx="10"/>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239731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One last stats related comment and then we will be done (shew!)</a:t>
            </a:r>
          </a:p>
          <a:p>
            <a:endParaRPr lang="en-US" sz="1000" dirty="0"/>
          </a:p>
          <a:p>
            <a:r>
              <a:rPr lang="en-US" sz="1000" dirty="0"/>
              <a:t>Unless someone did a calculation of statistical significance, you need to be careful about drawing too many conclusions because one number is bigger than another.</a:t>
            </a:r>
          </a:p>
          <a:p>
            <a:endParaRPr lang="en-US" sz="1000" dirty="0"/>
          </a:p>
          <a:p>
            <a:r>
              <a:rPr lang="en-US" sz="1000" dirty="0"/>
              <a:t>A large difference does not equal a statistical difference.  The chart indicates random sampling of a known dataset at 95% confidence intervals.  All of these results were obtained by sampling the same dataset.  The red dotted line is the true mean of the entire population.  The blue dots are the means based on the sampling with the lines representing the 95% confidence interval.  As you can see two of the sampled sets actually do not contain the true mean at all.  In fact, it would be expected that 5 out of every 100 samplings of the true dataset would not contain the true mean.</a:t>
            </a:r>
          </a:p>
          <a:p>
            <a:endParaRPr lang="en-US" sz="1000" dirty="0"/>
          </a:p>
          <a:p>
            <a:r>
              <a:rPr lang="en-US" sz="1000" dirty="0"/>
              <a:t>It is important to understand (and many people do not) that confidence intervals are not error rates, just the portion of random samples that contain the mean.</a:t>
            </a:r>
          </a:p>
        </p:txBody>
      </p:sp>
      <p:sp>
        <p:nvSpPr>
          <p:cNvPr id="4" name="Slide Number Placeholder 3"/>
          <p:cNvSpPr>
            <a:spLocks noGrp="1"/>
          </p:cNvSpPr>
          <p:nvPr>
            <p:ph type="sldNum" sz="quarter" idx="10"/>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682540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If you want to dig deeper, here are some guidance documents that you can explore more fully.</a:t>
            </a:r>
          </a:p>
        </p:txBody>
      </p:sp>
      <p:sp>
        <p:nvSpPr>
          <p:cNvPr id="4" name="Slide Number Placeholder 3"/>
          <p:cNvSpPr>
            <a:spLocks noGrp="1"/>
          </p:cNvSpPr>
          <p:nvPr>
            <p:ph type="sldNum" sz="quarter" idx="10"/>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1756386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t>
            </a:r>
          </a:p>
          <a:p>
            <a:endParaRPr lang="en-US" dirty="0"/>
          </a:p>
          <a:p>
            <a:r>
              <a:rPr lang="en-US" dirty="0"/>
              <a:t>Now to illustrate that you need more than just statistics to tell your story, here is some rather dry statistical data for X and Y coordinates with a mean and standard deviation as well as a correlation coefficient.  </a:t>
            </a:r>
          </a:p>
          <a:p>
            <a:endParaRPr lang="en-US" dirty="0"/>
          </a:p>
          <a:p>
            <a:r>
              <a:rPr lang="en-US" dirty="0"/>
              <a:t>Based on this information what does this plot look like?</a:t>
            </a:r>
          </a:p>
          <a:p>
            <a:endParaRPr lang="en-US" dirty="0"/>
          </a:p>
          <a:p>
            <a:r>
              <a:rPr lang="en-US" dirty="0"/>
              <a:t>Well it turns out that it can look like a lot of things.  All of these images have exactly the same summary statistics.</a:t>
            </a:r>
          </a:p>
          <a:p>
            <a:endParaRPr lang="en-US" dirty="0"/>
          </a:p>
          <a:p>
            <a:r>
              <a:rPr lang="en-US" dirty="0"/>
              <a:t>So telling the story of the data requires more than just statistics.  You will need some sort of data visualization.</a:t>
            </a:r>
          </a:p>
          <a:p>
            <a:endParaRPr lang="en-US" dirty="0"/>
          </a:p>
          <a:p>
            <a:r>
              <a:rPr lang="en-US" dirty="0"/>
              <a:t>What sort of visualization should you use?</a:t>
            </a:r>
          </a:p>
        </p:txBody>
      </p:sp>
      <p:sp>
        <p:nvSpPr>
          <p:cNvPr id="4" name="Slide Number Placeholder 3"/>
          <p:cNvSpPr>
            <a:spLocks noGrp="1"/>
          </p:cNvSpPr>
          <p:nvPr>
            <p:ph type="sldNum" sz="quarter" idx="5"/>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1099641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website data-to-viz.com has some excellent details on how to select the right data visualizations for your particular project.  We are going to explore some of the more common visualizations and some of their pitfalls.</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3309579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1741763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3964126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4241733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317410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We’ve all heard the funny quotes about statistics.  We laugh because there is truth behind them.</a:t>
            </a:r>
          </a:p>
          <a:p>
            <a:endParaRPr lang="en-US" sz="1000" dirty="0"/>
          </a:p>
          <a:p>
            <a:r>
              <a:rPr lang="en-US" sz="1000" dirty="0"/>
              <a:t>As a watershed coordinator, your goal is to faithfully communicate the data to others.  You serve as a trust agent working between the technical consultants and the decision makers and stakeholders.  Your job is to faithfully explain with the data indicates.  That means you will have to do your best to avoid misrepresenting or misinterpreting the data.</a:t>
            </a:r>
          </a:p>
          <a:p>
            <a:endParaRPr lang="en-US" sz="1000" dirty="0"/>
          </a:p>
          <a:p>
            <a:r>
              <a:rPr lang="en-US" sz="1000" dirty="0"/>
              <a:t>A full analysis of water statistics and visualization would likely be a week long course.  Our goal in this section is to hit the high points.  </a:t>
            </a:r>
          </a:p>
        </p:txBody>
      </p:sp>
      <p:sp>
        <p:nvSpPr>
          <p:cNvPr id="4" name="Slide Number Placeholder 3"/>
          <p:cNvSpPr>
            <a:spLocks noGrp="1"/>
          </p:cNvSpPr>
          <p:nvPr>
            <p:ph type="sldNum" sz="quarter" idx="10"/>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4002052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2608687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3833527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102009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1674420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1779026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2136167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3198671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1807930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3180591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408770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Overview of presentation</a:t>
            </a:r>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1557345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4147181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31</a:t>
            </a:fld>
            <a:endParaRPr lang="en-US"/>
          </a:p>
        </p:txBody>
      </p:sp>
    </p:spTree>
    <p:extLst>
      <p:ext uri="{BB962C8B-B14F-4D97-AF65-F5344CB8AC3E}">
        <p14:creationId xmlns:p14="http://schemas.microsoft.com/office/powerpoint/2010/main" val="424311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3969847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2534372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34</a:t>
            </a:fld>
            <a:endParaRPr lang="en-US"/>
          </a:p>
        </p:txBody>
      </p:sp>
    </p:spTree>
    <p:extLst>
      <p:ext uri="{BB962C8B-B14F-4D97-AF65-F5344CB8AC3E}">
        <p14:creationId xmlns:p14="http://schemas.microsoft.com/office/powerpoint/2010/main" val="1904043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35</a:t>
            </a:fld>
            <a:endParaRPr lang="en-US"/>
          </a:p>
        </p:txBody>
      </p:sp>
    </p:spTree>
    <p:extLst>
      <p:ext uri="{BB962C8B-B14F-4D97-AF65-F5344CB8AC3E}">
        <p14:creationId xmlns:p14="http://schemas.microsoft.com/office/powerpoint/2010/main" val="1880583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36</a:t>
            </a:fld>
            <a:endParaRPr lang="en-US"/>
          </a:p>
        </p:txBody>
      </p:sp>
    </p:spTree>
    <p:extLst>
      <p:ext uri="{BB962C8B-B14F-4D97-AF65-F5344CB8AC3E}">
        <p14:creationId xmlns:p14="http://schemas.microsoft.com/office/powerpoint/2010/main" val="2973822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37</a:t>
            </a:fld>
            <a:endParaRPr lang="en-US"/>
          </a:p>
        </p:txBody>
      </p:sp>
    </p:spTree>
    <p:extLst>
      <p:ext uri="{BB962C8B-B14F-4D97-AF65-F5344CB8AC3E}">
        <p14:creationId xmlns:p14="http://schemas.microsoft.com/office/powerpoint/2010/main" val="3296970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38</a:t>
            </a:fld>
            <a:endParaRPr lang="en-US"/>
          </a:p>
        </p:txBody>
      </p:sp>
    </p:spTree>
    <p:extLst>
      <p:ext uri="{BB962C8B-B14F-4D97-AF65-F5344CB8AC3E}">
        <p14:creationId xmlns:p14="http://schemas.microsoft.com/office/powerpoint/2010/main" val="1696541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39</a:t>
            </a:fld>
            <a:endParaRPr lang="en-US"/>
          </a:p>
        </p:txBody>
      </p:sp>
    </p:spTree>
    <p:extLst>
      <p:ext uri="{BB962C8B-B14F-4D97-AF65-F5344CB8AC3E}">
        <p14:creationId xmlns:p14="http://schemas.microsoft.com/office/powerpoint/2010/main" val="179809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When we use the term ”average” in our regular conversation, we are talking about the central tendency of the data.  </a:t>
            </a:r>
          </a:p>
          <a:p>
            <a:endParaRPr lang="en-US" sz="1000" dirty="0"/>
          </a:p>
          <a:p>
            <a:r>
              <a:rPr lang="en-US" sz="1000" dirty="0"/>
              <a:t>“Average” in our regular conversation refers to the arithmetic mean.  You sum all the numbers and divide by the count of the numbers.  The only problem with this measurement is that it tends to be biased towards higher numbers.  Therefore, it often is not the best way to measure the central tendency in environmental datasets.</a:t>
            </a:r>
          </a:p>
          <a:p>
            <a:endParaRPr lang="en-US" sz="1000" dirty="0"/>
          </a:p>
          <a:p>
            <a:r>
              <a:rPr lang="en-US" sz="1000" dirty="0"/>
              <a:t>There are other ways to measure the central tendency that may better represent the data.  The geometrics mean and the median are two of those.</a:t>
            </a:r>
          </a:p>
          <a:p>
            <a:endParaRPr lang="en-US" sz="1000" dirty="0"/>
          </a:p>
          <a:p>
            <a:r>
              <a:rPr lang="en-US" sz="1000" dirty="0"/>
              <a:t>Geometric means are typically better for representing environmental data because they are not as skewed towards high values.  However, they cannot be calculated with zero values (i.e. non-detects must be substituted with a low value).</a:t>
            </a:r>
          </a:p>
          <a:p>
            <a:endParaRPr lang="en-US" sz="1000" dirty="0"/>
          </a:p>
          <a:p>
            <a:r>
              <a:rPr lang="en-US" sz="1000" dirty="0"/>
              <a:t>Medians are another common method for calculating the central tendency.  All the values are sorted from least to greatest and the middle number is the median.  50% of results are above and below this point.</a:t>
            </a:r>
          </a:p>
          <a:p>
            <a:endParaRPr lang="en-US" sz="1000" dirty="0"/>
          </a:p>
          <a:p>
            <a:r>
              <a:rPr lang="en-US" sz="1000" dirty="0"/>
              <a:t>Excel functions for these different ways of calculating the central tendency.  You would put the range of cells to be “averaged” within the parentheses.    </a:t>
            </a:r>
          </a:p>
          <a:p>
            <a:endParaRPr lang="en-US" sz="1000" dirty="0"/>
          </a:p>
          <a:p>
            <a:r>
              <a:rPr lang="en-US" sz="1000" dirty="0"/>
              <a:t> </a:t>
            </a:r>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3299033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40</a:t>
            </a:fld>
            <a:endParaRPr lang="en-US"/>
          </a:p>
        </p:txBody>
      </p:sp>
    </p:spTree>
    <p:extLst>
      <p:ext uri="{BB962C8B-B14F-4D97-AF65-F5344CB8AC3E}">
        <p14:creationId xmlns:p14="http://schemas.microsoft.com/office/powerpoint/2010/main" val="4258625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41</a:t>
            </a:fld>
            <a:endParaRPr lang="en-US"/>
          </a:p>
        </p:txBody>
      </p:sp>
    </p:spTree>
    <p:extLst>
      <p:ext uri="{BB962C8B-B14F-4D97-AF65-F5344CB8AC3E}">
        <p14:creationId xmlns:p14="http://schemas.microsoft.com/office/powerpoint/2010/main" val="3361383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42</a:t>
            </a:fld>
            <a:endParaRPr lang="en-US"/>
          </a:p>
        </p:txBody>
      </p:sp>
    </p:spTree>
    <p:extLst>
      <p:ext uri="{BB962C8B-B14F-4D97-AF65-F5344CB8AC3E}">
        <p14:creationId xmlns:p14="http://schemas.microsoft.com/office/powerpoint/2010/main" val="386438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43</a:t>
            </a:fld>
            <a:endParaRPr lang="en-US"/>
          </a:p>
        </p:txBody>
      </p:sp>
    </p:spTree>
    <p:extLst>
      <p:ext uri="{BB962C8B-B14F-4D97-AF65-F5344CB8AC3E}">
        <p14:creationId xmlns:p14="http://schemas.microsoft.com/office/powerpoint/2010/main" val="336936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44</a:t>
            </a:fld>
            <a:endParaRPr lang="en-US"/>
          </a:p>
        </p:txBody>
      </p:sp>
    </p:spTree>
    <p:extLst>
      <p:ext uri="{BB962C8B-B14F-4D97-AF65-F5344CB8AC3E}">
        <p14:creationId xmlns:p14="http://schemas.microsoft.com/office/powerpoint/2010/main" val="3590304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is a visual representation of how several measures of central tendency compare using a few different datasets.</a:t>
            </a:r>
          </a:p>
          <a:p>
            <a:endParaRPr lang="en-US" sz="1000" dirty="0"/>
          </a:p>
          <a:p>
            <a:r>
              <a:rPr lang="en-US" sz="1000" dirty="0"/>
              <a:t>Note the black boxes for average and highest in each instance.</a:t>
            </a:r>
          </a:p>
          <a:p>
            <a:endParaRPr lang="en-US" sz="1000" dirty="0"/>
          </a:p>
          <a:p>
            <a:r>
              <a:rPr lang="en-US" sz="1000" dirty="0"/>
              <a:t>The median is the blue line.  The geometric mean is the red circle.</a:t>
            </a:r>
          </a:p>
          <a:p>
            <a:endParaRPr lang="en-US" sz="1000" dirty="0"/>
          </a:p>
          <a:p>
            <a:r>
              <a:rPr lang="en-US" sz="1000" dirty="0"/>
              <a:t>Which one is “correct?”  You’d have to ask a statistician for that, but the geometric mean or median tends to be a better indicator with environmental data   </a:t>
            </a:r>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74774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Skewness is the measure of the symmetry of a probability distribution around its mean.</a:t>
            </a:r>
          </a:p>
          <a:p>
            <a:endParaRPr lang="en-US" sz="1000" dirty="0"/>
          </a:p>
          <a:p>
            <a:r>
              <a:rPr lang="en-US" sz="1000" dirty="0"/>
              <a:t>In a normal (bell shaped) probability, both sides are equal so there is no skew.  The mean, median, and mode are all the same.  </a:t>
            </a:r>
          </a:p>
          <a:p>
            <a:endParaRPr lang="en-US" sz="1000" dirty="0"/>
          </a:p>
          <a:p>
            <a:r>
              <a:rPr lang="en-US" sz="1000" dirty="0"/>
              <a:t>A general rule of thumb is that the skewness indicates the direction of the longer tail  (left = negative, right = positive)</a:t>
            </a:r>
          </a:p>
          <a:p>
            <a:r>
              <a:rPr lang="en-US" sz="1000" dirty="0"/>
              <a:t>	Another way to view this is that the direction of the mean as compared to the median.  (However these rules can fail in multimodal distributions – i.e. more than one peak)</a:t>
            </a:r>
          </a:p>
          <a:p>
            <a:endParaRPr lang="en-US" sz="1000" dirty="0"/>
          </a:p>
          <a:p>
            <a:r>
              <a:rPr lang="en-US" sz="1000" dirty="0"/>
              <a:t>This can be used along with a histogram to show (for instance) whether a confidence interval can correctly be applied to the dataset or not.</a:t>
            </a:r>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604352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Another basic statistic is a measure of the spread.</a:t>
            </a:r>
          </a:p>
          <a:p>
            <a:endParaRPr lang="en-US" sz="1000" dirty="0"/>
          </a:p>
          <a:p>
            <a:r>
              <a:rPr lang="en-US" sz="1000" dirty="0"/>
              <a:t>There are a lot of different measures – we will cover three.</a:t>
            </a:r>
          </a:p>
          <a:p>
            <a:endParaRPr lang="en-US" sz="1000" dirty="0"/>
          </a:p>
          <a:p>
            <a:r>
              <a:rPr lang="en-US" sz="1000" dirty="0"/>
              <a:t>One is range.  This is simple the difference between the maximum and minimum values.</a:t>
            </a:r>
          </a:p>
          <a:p>
            <a:endParaRPr lang="en-US" sz="1000" dirty="0"/>
          </a:p>
          <a:p>
            <a:r>
              <a:rPr lang="en-US" sz="1000" dirty="0"/>
              <a:t>Variance and Standard Deviation are two related measures of the spread.  The standard deviation is simple the square root of the variance,</a:t>
            </a:r>
          </a:p>
          <a:p>
            <a:endParaRPr lang="en-US" sz="1000" dirty="0"/>
          </a:p>
          <a:p>
            <a:r>
              <a:rPr lang="en-US" sz="1200" b="0" i="0" kern="1200" dirty="0">
                <a:solidFill>
                  <a:schemeClr val="tx1"/>
                </a:solidFill>
                <a:effectLst/>
                <a:latin typeface="+mn-lt"/>
                <a:ea typeface="+mn-ea"/>
                <a:cs typeface="+mn-cs"/>
              </a:rPr>
              <a:t>For example, for the numbers 1, 2, 3, and 4 the mean is 2.5 and the sample variance is 1.67.</a:t>
            </a:r>
          </a:p>
          <a:p>
            <a:r>
              <a:rPr lang="en-US" sz="1200" b="0" i="0" kern="1200" dirty="0">
                <a:solidFill>
                  <a:schemeClr val="tx1"/>
                </a:solidFill>
                <a:effectLst/>
                <a:latin typeface="+mn-lt"/>
                <a:ea typeface="+mn-ea"/>
                <a:cs typeface="+mn-cs"/>
              </a:rPr>
              <a:t>[(1 – 2.5)</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 (2 – 2.5)</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 (3 – 2.5)</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 (4 – 2.5)</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 (4-1) = 1.67</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standard deviation will be 1.29</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Now the standard deviation is helpful because it provides us some information if a normal (bell-curved) distribution is present.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247939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See this illustrates what a standard deviation shows.  You can see that 68% of results are within 1 standard deviation of the mean and 95% of results are within two standard deviations of the mean. Etc.</a:t>
            </a:r>
          </a:p>
          <a:p>
            <a:endParaRPr lang="en-US" sz="1000" dirty="0"/>
          </a:p>
          <a:p>
            <a:endParaRPr lang="en-US" sz="1000" dirty="0"/>
          </a:p>
          <a:p>
            <a:r>
              <a:rPr lang="en-US" sz="1000" dirty="0"/>
              <a:t>Now there are statistical tests that can be used to calculate 95% confidence intervals and such, but that is a deeper dive than today.</a:t>
            </a:r>
          </a:p>
          <a:p>
            <a:endParaRPr lang="en-US" sz="1000" dirty="0"/>
          </a:p>
          <a:p>
            <a:r>
              <a:rPr lang="en-US" sz="1000" dirty="0"/>
              <a:t>We will look at one other way to summarize the spread of the results: quartiles</a:t>
            </a:r>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1842373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Quartiles are a way to measure the spread and combine some elements we have already.</a:t>
            </a:r>
          </a:p>
          <a:p>
            <a:r>
              <a:rPr lang="en-US" sz="1000" dirty="0"/>
              <a:t>	How many quarts are in a gallon? FOUR.  Likewise, quartiles are a way to divide the data up into 4 equal groups.</a:t>
            </a:r>
          </a:p>
          <a:p>
            <a:r>
              <a:rPr lang="en-US" sz="1000" dirty="0"/>
              <a:t>Starting at the minimum (0 quartile), </a:t>
            </a:r>
          </a:p>
          <a:p>
            <a:r>
              <a:rPr lang="en-US" sz="1000" dirty="0"/>
              <a:t>the first quartile is from 0 to 25% of the results, </a:t>
            </a:r>
          </a:p>
          <a:p>
            <a:r>
              <a:rPr lang="en-US" sz="1000" dirty="0"/>
              <a:t>then 25% to 50% (median), </a:t>
            </a:r>
          </a:p>
          <a:p>
            <a:r>
              <a:rPr lang="en-US" sz="1000" dirty="0"/>
              <a:t>then median to 75% of the results, and </a:t>
            </a:r>
          </a:p>
          <a:p>
            <a:r>
              <a:rPr lang="en-US" sz="1000" dirty="0"/>
              <a:t>then 75% to the maximum (4</a:t>
            </a:r>
            <a:r>
              <a:rPr lang="en-US" sz="1000" baseline="30000" dirty="0"/>
              <a:t>th</a:t>
            </a:r>
            <a:r>
              <a:rPr lang="en-US" sz="1000" dirty="0"/>
              <a:t> quartile).</a:t>
            </a:r>
          </a:p>
          <a:p>
            <a:r>
              <a:rPr lang="en-US" sz="1000" dirty="0"/>
              <a:t>This provides a very nice summary of the range of the data and the central tendency.</a:t>
            </a:r>
          </a:p>
          <a:p>
            <a:endParaRPr lang="en-US" sz="1000" dirty="0"/>
          </a:p>
          <a:p>
            <a:r>
              <a:rPr lang="en-US" sz="1000" dirty="0"/>
              <a:t>It can also be very helpful in performing outlier screening.  Potential outliers include values that are 1.5 times the interquartile range (middle 50% of values).</a:t>
            </a:r>
          </a:p>
          <a:p>
            <a:endParaRPr lang="en-US" sz="1000" dirty="0"/>
          </a:p>
          <a:p>
            <a:r>
              <a:rPr lang="en-US" sz="1000" dirty="0"/>
              <a:t>This may be better illustrated in the following graphic</a:t>
            </a:r>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3929832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6"/>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leansigmacorporation.com/box-plot-with-minitab/"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rpsychologist.com/d3/CI/"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pubs.usgs.gov/twri/twri4a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tmp"/><Relationship Id="rId3" Type="http://schemas.openxmlformats.org/officeDocument/2006/relationships/image" Target="../media/image21.tmp"/><Relationship Id="rId7" Type="http://schemas.openxmlformats.org/officeDocument/2006/relationships/image" Target="../media/image25.tm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tmp"/><Relationship Id="rId11" Type="http://schemas.openxmlformats.org/officeDocument/2006/relationships/hyperlink" Target="https://www.data-to-viz.com/" TargetMode="External"/><Relationship Id="rId5" Type="http://schemas.openxmlformats.org/officeDocument/2006/relationships/image" Target="../media/image23.tmp"/><Relationship Id="rId10" Type="http://schemas.openxmlformats.org/officeDocument/2006/relationships/image" Target="../media/image28.tmp"/><Relationship Id="rId4" Type="http://schemas.openxmlformats.org/officeDocument/2006/relationships/image" Target="../media/image22.tmp"/><Relationship Id="rId9" Type="http://schemas.openxmlformats.org/officeDocument/2006/relationships/image" Target="../media/image27.tmp"/></Relationships>
</file>

<file path=ppt/slides/_rels/slide16.xml.rels><?xml version="1.0" encoding="UTF-8" standalone="yes"?>
<Relationships xmlns="http://schemas.openxmlformats.org/package/2006/relationships"><Relationship Id="rId3" Type="http://schemas.openxmlformats.org/officeDocument/2006/relationships/hyperlink" Target="https://www.data-to-viz.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tmp"/></Relationships>
</file>

<file path=ppt/slides/_rels/slide17.xml.rels><?xml version="1.0" encoding="UTF-8" standalone="yes"?>
<Relationships xmlns="http://schemas.openxmlformats.org/package/2006/relationships"><Relationship Id="rId3" Type="http://schemas.openxmlformats.org/officeDocument/2006/relationships/hyperlink" Target="https://www.data-to-viz.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4.tmp"/></Relationships>
</file>

<file path=ppt/slides/_rels/slide18.xml.rels><?xml version="1.0" encoding="UTF-8" standalone="yes"?>
<Relationships xmlns="http://schemas.openxmlformats.org/package/2006/relationships"><Relationship Id="rId3" Type="http://schemas.openxmlformats.org/officeDocument/2006/relationships/hyperlink" Target="https://www.data-to-viz.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4.tmp"/></Relationships>
</file>

<file path=ppt/slides/_rels/slide1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1.tmp"/><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data-to-viz.com/"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hyperlink" Target="https://www.data-to-viz.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tmp"/><Relationship Id="rId5" Type="http://schemas.openxmlformats.org/officeDocument/2006/relationships/image" Target="../media/image43.tmp"/><Relationship Id="rId4" Type="http://schemas.openxmlformats.org/officeDocument/2006/relationships/image" Target="../media/image26.tmp"/></Relationships>
</file>

<file path=ppt/slides/_rels/slide24.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8.tm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tmp"/></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tmp"/></Relationships>
</file>

<file path=ppt/slides/_rels/slide38.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6.tmp"/><Relationship Id="rId5" Type="http://schemas.openxmlformats.org/officeDocument/2006/relationships/image" Target="../media/image55.tmp"/><Relationship Id="rId4" Type="http://schemas.openxmlformats.org/officeDocument/2006/relationships/image" Target="../media/image54.tmp"/></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tm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mathbitsnotebook.co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Dealing with Data</a:t>
            </a:r>
          </a:p>
          <a:p>
            <a:r>
              <a:rPr lang="en-US" sz="2000" b="1" dirty="0">
                <a:latin typeface="Mercury Display Semibold" panose="02000603080000020004" pitchFamily="50" charset="0"/>
              </a:rPr>
              <a:t>4. Understanding Basic Statistics, Graphs and Charts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Basic Stats: Spread via Boxplot</a:t>
            </a:r>
          </a:p>
        </p:txBody>
      </p:sp>
      <p:pic>
        <p:nvPicPr>
          <p:cNvPr id="8" name="Picture 2" descr="https://lsc.studysixsigma.com/wp-content/uploads/sites/6/2015/12/1435.png">
            <a:extLst>
              <a:ext uri="{FF2B5EF4-FFF2-40B4-BE49-F238E27FC236}">
                <a16:creationId xmlns:a16="http://schemas.microsoft.com/office/drawing/2014/main" id="{5B63BF5D-554F-45B1-82F1-65AD24992A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4360" y="1508166"/>
            <a:ext cx="8595280" cy="39407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7F013B-D6C8-4697-AB98-C74672911FFB}"/>
              </a:ext>
            </a:extLst>
          </p:cNvPr>
          <p:cNvSpPr/>
          <p:nvPr/>
        </p:nvSpPr>
        <p:spPr>
          <a:xfrm>
            <a:off x="184068" y="6086105"/>
            <a:ext cx="7202384" cy="276999"/>
          </a:xfrm>
          <a:prstGeom prst="rect">
            <a:avLst/>
          </a:prstGeom>
        </p:spPr>
        <p:txBody>
          <a:bodyPr wrap="square">
            <a:spAutoFit/>
          </a:bodyPr>
          <a:lstStyle/>
          <a:p>
            <a:r>
              <a:rPr lang="en-US" sz="1200" dirty="0">
                <a:hlinkClick r:id="rId4"/>
              </a:rPr>
              <a:t>https://www.leansigmacorporation.com/box-plot-with-minitab/</a:t>
            </a:r>
            <a:endParaRPr lang="en-US" sz="1200" dirty="0"/>
          </a:p>
        </p:txBody>
      </p:sp>
    </p:spTree>
    <p:extLst>
      <p:ext uri="{BB962C8B-B14F-4D97-AF65-F5344CB8AC3E}">
        <p14:creationId xmlns:p14="http://schemas.microsoft.com/office/powerpoint/2010/main" val="51286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Basic Stats: Potential Outliers</a:t>
            </a:r>
          </a:p>
        </p:txBody>
      </p:sp>
      <p:sp>
        <p:nvSpPr>
          <p:cNvPr id="5" name="Content Placeholder 4"/>
          <p:cNvSpPr>
            <a:spLocks noGrp="1"/>
          </p:cNvSpPr>
          <p:nvPr>
            <p:ph idx="1"/>
          </p:nvPr>
        </p:nvSpPr>
        <p:spPr>
          <a:xfrm>
            <a:off x="461470" y="1322635"/>
            <a:ext cx="8355959" cy="5034622"/>
          </a:xfrm>
        </p:spPr>
        <p:txBody>
          <a:bodyPr vert="horz" lIns="91440" tIns="45720" rIns="91440" bIns="45720" rtlCol="0">
            <a:normAutofit fontScale="85000" lnSpcReduction="10000"/>
          </a:bodyPr>
          <a:lstStyle/>
          <a:p>
            <a:pPr marL="0" indent="0">
              <a:buNone/>
            </a:pPr>
            <a:r>
              <a:rPr lang="en-US" sz="3600" b="1" dirty="0"/>
              <a:t>Investigate further:</a:t>
            </a:r>
          </a:p>
          <a:p>
            <a:pPr marL="742950" indent="-742950">
              <a:buFont typeface="+mj-lt"/>
              <a:buAutoNum type="arabicPeriod"/>
            </a:pPr>
            <a:r>
              <a:rPr lang="en-US" sz="3600" b="1" dirty="0"/>
              <a:t>Data Entry Error?</a:t>
            </a:r>
            <a:endParaRPr lang="en-US" sz="3600" dirty="0"/>
          </a:p>
          <a:p>
            <a:pPr marL="1143000" lvl="1" indent="-742950"/>
            <a:r>
              <a:rPr lang="en-US" sz="3200" dirty="0"/>
              <a:t>Investigate and fix.</a:t>
            </a:r>
          </a:p>
          <a:p>
            <a:pPr marL="742950" indent="-742950">
              <a:buFont typeface="+mj-lt"/>
              <a:buAutoNum type="arabicPeriod"/>
            </a:pPr>
            <a:r>
              <a:rPr lang="en-US" sz="3600" b="1" dirty="0"/>
              <a:t>Experimental / Sampling Error?</a:t>
            </a:r>
          </a:p>
          <a:p>
            <a:pPr marL="1143000" lvl="1" indent="-742950"/>
            <a:r>
              <a:rPr lang="en-US" sz="3200" dirty="0"/>
              <a:t>Investigate and fix.</a:t>
            </a:r>
          </a:p>
          <a:p>
            <a:pPr marL="742950" indent="-742950">
              <a:buFont typeface="+mj-lt"/>
              <a:buAutoNum type="arabicPeriod"/>
            </a:pPr>
            <a:r>
              <a:rPr lang="en-US" sz="3600" b="1" dirty="0"/>
              <a:t>Extreme or Rare Event?</a:t>
            </a:r>
          </a:p>
          <a:p>
            <a:pPr marL="1143000" lvl="1" indent="-742950"/>
            <a:r>
              <a:rPr lang="en-US" sz="3200" dirty="0"/>
              <a:t>Do not exclude.  May be most important data!</a:t>
            </a:r>
          </a:p>
          <a:p>
            <a:pPr marL="1143000" lvl="1" indent="-742950"/>
            <a:endParaRPr lang="en-US" sz="3600" dirty="0"/>
          </a:p>
          <a:p>
            <a:pPr marL="0" indent="0">
              <a:buNone/>
            </a:pPr>
            <a:r>
              <a:rPr lang="en-US" sz="3600" dirty="0"/>
              <a:t>Do not exclude just because unusual, but because  is expected as error.  Let data guide.</a:t>
            </a:r>
            <a:endParaRPr lang="en-US" sz="3200" dirty="0"/>
          </a:p>
        </p:txBody>
      </p:sp>
    </p:spTree>
    <p:extLst>
      <p:ext uri="{BB962C8B-B14F-4D97-AF65-F5344CB8AC3E}">
        <p14:creationId xmlns:p14="http://schemas.microsoft.com/office/powerpoint/2010/main" val="4277361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74638"/>
            <a:ext cx="8225327" cy="1024931"/>
          </a:xfrm>
        </p:spPr>
        <p:txBody>
          <a:bodyPr/>
          <a:lstStyle/>
          <a:p>
            <a:pPr algn="l"/>
            <a:r>
              <a:rPr lang="en-US" dirty="0"/>
              <a:t>Statistically Significant</a:t>
            </a:r>
          </a:p>
        </p:txBody>
      </p:sp>
      <p:sp>
        <p:nvSpPr>
          <p:cNvPr id="5" name="Content Placeholder 4"/>
          <p:cNvSpPr>
            <a:spLocks noGrp="1"/>
          </p:cNvSpPr>
          <p:nvPr>
            <p:ph idx="1"/>
          </p:nvPr>
        </p:nvSpPr>
        <p:spPr>
          <a:xfrm>
            <a:off x="285008" y="5248172"/>
            <a:ext cx="8401790" cy="1024931"/>
          </a:xfrm>
        </p:spPr>
        <p:txBody>
          <a:bodyPr vert="horz" lIns="91440" tIns="45720" rIns="91440" bIns="45720" rtlCol="0">
            <a:noAutofit/>
          </a:bodyPr>
          <a:lstStyle/>
          <a:p>
            <a:r>
              <a:rPr lang="en-US" sz="2000" dirty="0"/>
              <a:t>Large difference ≠ statistical difference.</a:t>
            </a:r>
          </a:p>
          <a:p>
            <a:r>
              <a:rPr lang="en-US" sz="2000" dirty="0"/>
              <a:t>Confidence intervals (CI) = proportion of CIs of random samples that contain mean.  (i.e. 95% confidence interval =5% random samples have no overlap)</a:t>
            </a:r>
          </a:p>
        </p:txBody>
      </p:sp>
      <p:pic>
        <p:nvPicPr>
          <p:cNvPr id="9" name="Picture 8" descr="A screenshot of a cell phone&#10;&#10;Description automatically generated">
            <a:extLst>
              <a:ext uri="{FF2B5EF4-FFF2-40B4-BE49-F238E27FC236}">
                <a16:creationId xmlns:a16="http://schemas.microsoft.com/office/drawing/2014/main" id="{F6968FC2-A3DA-497A-9B1D-C9D95A424FE4}"/>
              </a:ext>
            </a:extLst>
          </p:cNvPr>
          <p:cNvPicPr>
            <a:picLocks noChangeAspect="1"/>
          </p:cNvPicPr>
          <p:nvPr/>
        </p:nvPicPr>
        <p:blipFill>
          <a:blip r:embed="rId3"/>
          <a:stretch>
            <a:fillRect/>
          </a:stretch>
        </p:blipFill>
        <p:spPr>
          <a:xfrm>
            <a:off x="948995" y="1186032"/>
            <a:ext cx="7495221" cy="4165451"/>
          </a:xfrm>
          <a:prstGeom prst="rect">
            <a:avLst/>
          </a:prstGeom>
        </p:spPr>
      </p:pic>
      <p:sp>
        <p:nvSpPr>
          <p:cNvPr id="2" name="Rectangle 1">
            <a:extLst>
              <a:ext uri="{FF2B5EF4-FFF2-40B4-BE49-F238E27FC236}">
                <a16:creationId xmlns:a16="http://schemas.microsoft.com/office/drawing/2014/main" id="{0BB1780F-E4D2-4649-8896-C22DDCE703B2}"/>
              </a:ext>
            </a:extLst>
          </p:cNvPr>
          <p:cNvSpPr/>
          <p:nvPr/>
        </p:nvSpPr>
        <p:spPr>
          <a:xfrm>
            <a:off x="948995" y="4852417"/>
            <a:ext cx="7134302" cy="307777"/>
          </a:xfrm>
          <a:prstGeom prst="rect">
            <a:avLst/>
          </a:prstGeom>
        </p:spPr>
        <p:txBody>
          <a:bodyPr wrap="square">
            <a:spAutoFit/>
          </a:bodyPr>
          <a:lstStyle/>
          <a:p>
            <a:r>
              <a:rPr lang="en-US" sz="1400" dirty="0">
                <a:hlinkClick r:id="rId4"/>
              </a:rPr>
              <a:t>https://rpsychologist.com/d3/CI/</a:t>
            </a:r>
            <a:endParaRPr lang="en-US" sz="1400" dirty="0"/>
          </a:p>
        </p:txBody>
      </p:sp>
    </p:spTree>
    <p:extLst>
      <p:ext uri="{BB962C8B-B14F-4D97-AF65-F5344CB8AC3E}">
        <p14:creationId xmlns:p14="http://schemas.microsoft.com/office/powerpoint/2010/main" val="3865664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74638"/>
            <a:ext cx="8225327" cy="1024931"/>
          </a:xfrm>
        </p:spPr>
        <p:txBody>
          <a:bodyPr/>
          <a:lstStyle/>
          <a:p>
            <a:pPr algn="l"/>
            <a:r>
              <a:rPr lang="en-US" dirty="0"/>
              <a:t>For Further Reading on Water Stats</a:t>
            </a:r>
          </a:p>
        </p:txBody>
      </p:sp>
      <p:sp>
        <p:nvSpPr>
          <p:cNvPr id="5" name="Content Placeholder 4"/>
          <p:cNvSpPr>
            <a:spLocks noGrp="1"/>
          </p:cNvSpPr>
          <p:nvPr>
            <p:ph idx="1"/>
          </p:nvPr>
        </p:nvSpPr>
        <p:spPr>
          <a:xfrm>
            <a:off x="285008" y="1299570"/>
            <a:ext cx="4030138" cy="5076846"/>
          </a:xfrm>
        </p:spPr>
        <p:txBody>
          <a:bodyPr vert="horz" lIns="91440" tIns="45720" rIns="91440" bIns="45720" rtlCol="0">
            <a:noAutofit/>
          </a:bodyPr>
          <a:lstStyle/>
          <a:p>
            <a:pPr marL="0" indent="0">
              <a:buNone/>
            </a:pPr>
            <a:r>
              <a:rPr lang="en-US" sz="2400" b="1" dirty="0"/>
              <a:t>U.S. Geological Survey, Techniques of Water-Resources Investigations Book 4, Chapter A3</a:t>
            </a:r>
          </a:p>
          <a:p>
            <a:pPr marL="0" indent="0">
              <a:buNone/>
            </a:pPr>
            <a:r>
              <a:rPr lang="en-US" sz="2400" dirty="0"/>
              <a:t>by D.R. </a:t>
            </a:r>
            <a:r>
              <a:rPr lang="en-US" sz="2400" dirty="0" err="1"/>
              <a:t>Helsel</a:t>
            </a:r>
            <a:r>
              <a:rPr lang="en-US" sz="2400" dirty="0"/>
              <a:t> and R.M. Hirsch</a:t>
            </a:r>
          </a:p>
          <a:p>
            <a:pPr marL="0" indent="0">
              <a:buNone/>
            </a:pPr>
            <a:r>
              <a:rPr lang="en-US" sz="2000" dirty="0">
                <a:hlinkClick r:id="rId3"/>
              </a:rPr>
              <a:t>pubs.usgs.gov/twri/twri4a3/</a:t>
            </a:r>
            <a:endParaRPr lang="en-US" sz="2000" dirty="0"/>
          </a:p>
          <a:p>
            <a:pPr marL="0" indent="0">
              <a:buNone/>
            </a:pPr>
            <a:endParaRPr lang="en-US" sz="2000" dirty="0"/>
          </a:p>
          <a:p>
            <a:pPr marL="0" indent="0">
              <a:buNone/>
            </a:pPr>
            <a:endParaRPr lang="en-US" sz="2000" dirty="0"/>
          </a:p>
          <a:p>
            <a:pPr marL="0" indent="0">
              <a:buNone/>
            </a:pPr>
            <a:r>
              <a:rPr lang="en-US" sz="2400" b="1" dirty="0"/>
              <a:t>Data Quality Assessment: Statistical Methods for Practitioners, 2006 (EPA QA/G-9S)</a:t>
            </a:r>
          </a:p>
        </p:txBody>
      </p:sp>
      <p:pic>
        <p:nvPicPr>
          <p:cNvPr id="3" name="Picture 2">
            <a:extLst>
              <a:ext uri="{FF2B5EF4-FFF2-40B4-BE49-F238E27FC236}">
                <a16:creationId xmlns:a16="http://schemas.microsoft.com/office/drawing/2014/main" id="{CD6E3A75-4651-4253-B8E1-D43A4F42AFFB}"/>
              </a:ext>
            </a:extLst>
          </p:cNvPr>
          <p:cNvPicPr>
            <a:picLocks noChangeAspect="1"/>
          </p:cNvPicPr>
          <p:nvPr/>
        </p:nvPicPr>
        <p:blipFill>
          <a:blip r:embed="rId4"/>
          <a:stretch>
            <a:fillRect/>
          </a:stretch>
        </p:blipFill>
        <p:spPr>
          <a:xfrm>
            <a:off x="4989444" y="1299569"/>
            <a:ext cx="3499640" cy="4505218"/>
          </a:xfrm>
          <a:prstGeom prst="rect">
            <a:avLst/>
          </a:prstGeom>
          <a:ln>
            <a:solidFill>
              <a:schemeClr val="tx1"/>
            </a:solidFill>
          </a:ln>
        </p:spPr>
      </p:pic>
    </p:spTree>
    <p:extLst>
      <p:ext uri="{BB962C8B-B14F-4D97-AF65-F5344CB8AC3E}">
        <p14:creationId xmlns:p14="http://schemas.microsoft.com/office/powerpoint/2010/main" val="468891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C8713D-9C3F-43DB-AFAC-06294CE0F55E}"/>
              </a:ext>
            </a:extLst>
          </p:cNvPr>
          <p:cNvSpPr txBox="1">
            <a:spLocks/>
          </p:cNvSpPr>
          <p:nvPr/>
        </p:nvSpPr>
        <p:spPr>
          <a:xfrm>
            <a:off x="461471" y="274638"/>
            <a:ext cx="8225327"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kern="1200" baseline="0">
                <a:solidFill>
                  <a:srgbClr val="0032A1"/>
                </a:solidFill>
                <a:latin typeface="Calibri" panose="020F0502020204030204" pitchFamily="34" charset="0"/>
                <a:ea typeface="+mj-ea"/>
                <a:cs typeface="Calibri" panose="020F0502020204030204" pitchFamily="34" charset="0"/>
              </a:defRPr>
            </a:lvl1pPr>
          </a:lstStyle>
          <a:p>
            <a:r>
              <a:rPr lang="en-US" dirty="0"/>
              <a:t>More than Just Stats Needed</a:t>
            </a:r>
          </a:p>
        </p:txBody>
      </p:sp>
      <p:sp>
        <p:nvSpPr>
          <p:cNvPr id="3" name="Rectangle 2">
            <a:extLst>
              <a:ext uri="{FF2B5EF4-FFF2-40B4-BE49-F238E27FC236}">
                <a16:creationId xmlns:a16="http://schemas.microsoft.com/office/drawing/2014/main" id="{ADA65C3E-65B0-47EE-896B-21A60F3E7DB7}"/>
              </a:ext>
            </a:extLst>
          </p:cNvPr>
          <p:cNvSpPr/>
          <p:nvPr/>
        </p:nvSpPr>
        <p:spPr>
          <a:xfrm>
            <a:off x="2286000" y="1869882"/>
            <a:ext cx="4572000" cy="2862322"/>
          </a:xfrm>
          <a:prstGeom prst="rect">
            <a:avLst/>
          </a:prstGeom>
        </p:spPr>
        <p:txBody>
          <a:bodyPr>
            <a:spAutoFit/>
          </a:bodyPr>
          <a:lstStyle/>
          <a:p>
            <a:r>
              <a:rPr lang="en-US" sz="3600" dirty="0"/>
              <a:t>X Mean: 54.26</a:t>
            </a:r>
          </a:p>
          <a:p>
            <a:r>
              <a:rPr lang="en-US" sz="3600" dirty="0"/>
              <a:t>Y Mean: 47.83</a:t>
            </a:r>
          </a:p>
          <a:p>
            <a:r>
              <a:rPr lang="en-US" sz="3600" dirty="0"/>
              <a:t>X SD: 16.76</a:t>
            </a:r>
          </a:p>
          <a:p>
            <a:r>
              <a:rPr lang="en-US" sz="3600" dirty="0"/>
              <a:t>Y SD: 26.93</a:t>
            </a:r>
          </a:p>
          <a:p>
            <a:r>
              <a:rPr lang="en-US" sz="3600" dirty="0"/>
              <a:t>Corr. : -0.06</a:t>
            </a:r>
          </a:p>
        </p:txBody>
      </p:sp>
      <p:sp>
        <p:nvSpPr>
          <p:cNvPr id="2" name="Title 1">
            <a:extLst>
              <a:ext uri="{FF2B5EF4-FFF2-40B4-BE49-F238E27FC236}">
                <a16:creationId xmlns:a16="http://schemas.microsoft.com/office/drawing/2014/main" id="{C659551A-F708-4D56-880C-F37EB34AA189}"/>
              </a:ext>
            </a:extLst>
          </p:cNvPr>
          <p:cNvSpPr>
            <a:spLocks noGrp="1"/>
          </p:cNvSpPr>
          <p:nvPr>
            <p:ph type="title"/>
          </p:nvPr>
        </p:nvSpPr>
        <p:spPr>
          <a:xfrm>
            <a:off x="1161684" y="5637347"/>
            <a:ext cx="6820632" cy="857250"/>
          </a:xfrm>
        </p:spPr>
        <p:txBody>
          <a:bodyPr/>
          <a:lstStyle/>
          <a:p>
            <a:r>
              <a:rPr lang="en-US" sz="1000" dirty="0" err="1"/>
              <a:t>Matejka</a:t>
            </a:r>
            <a:r>
              <a:rPr lang="en-US" sz="1000" dirty="0"/>
              <a:t> J, Fitzmaurice G. Same stats, different graphs: generating datasets with varied appearance and identical statistics through simulated annealing. In Proceedings of the 2017 CHI Conference on Human Factors in Computing Systems 2017 May 2 (pp. 1290-1294). ACM.</a:t>
            </a:r>
          </a:p>
        </p:txBody>
      </p:sp>
      <p:pic>
        <p:nvPicPr>
          <p:cNvPr id="5" name="Content Placeholder 4" descr="A screenshot of a cell phone&#10;&#10;Description automatically generated">
            <a:extLst>
              <a:ext uri="{FF2B5EF4-FFF2-40B4-BE49-F238E27FC236}">
                <a16:creationId xmlns:a16="http://schemas.microsoft.com/office/drawing/2014/main" id="{FD2CC910-ABD3-4A3B-AF18-D885D2FA8EFD}"/>
              </a:ext>
            </a:extLst>
          </p:cNvPr>
          <p:cNvPicPr>
            <a:picLocks noGrp="1" noChangeAspect="1"/>
          </p:cNvPicPr>
          <p:nvPr>
            <p:ph idx="1"/>
          </p:nvPr>
        </p:nvPicPr>
        <p:blipFill>
          <a:blip r:embed="rId3"/>
          <a:stretch>
            <a:fillRect/>
          </a:stretch>
        </p:blipFill>
        <p:spPr>
          <a:xfrm>
            <a:off x="1338756" y="1154131"/>
            <a:ext cx="6643561" cy="4641226"/>
          </a:xfrm>
        </p:spPr>
      </p:pic>
    </p:spTree>
    <p:extLst>
      <p:ext uri="{BB962C8B-B14F-4D97-AF65-F5344CB8AC3E}">
        <p14:creationId xmlns:p14="http://schemas.microsoft.com/office/powerpoint/2010/main" val="225472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52CCD03-5C67-4E83-B03B-7BDEADEC7EB9}"/>
              </a:ext>
            </a:extLst>
          </p:cNvPr>
          <p:cNvSpPr/>
          <p:nvPr/>
        </p:nvSpPr>
        <p:spPr>
          <a:xfrm>
            <a:off x="285007" y="1404698"/>
            <a:ext cx="8573985" cy="4365645"/>
          </a:xfrm>
          <a:prstGeom prst="rect">
            <a:avLst/>
          </a:prstGeom>
          <a:solidFill>
            <a:srgbClr val="F8F9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Common Visualizations and Pitfalls</a:t>
            </a:r>
          </a:p>
        </p:txBody>
      </p:sp>
      <p:pic>
        <p:nvPicPr>
          <p:cNvPr id="3" name="Picture 2" descr="A close up of a logo&#10;&#10;Description automatically generated">
            <a:extLst>
              <a:ext uri="{FF2B5EF4-FFF2-40B4-BE49-F238E27FC236}">
                <a16:creationId xmlns:a16="http://schemas.microsoft.com/office/drawing/2014/main" id="{BFC71772-F4C1-47F3-814B-D42F620B49CE}"/>
              </a:ext>
            </a:extLst>
          </p:cNvPr>
          <p:cNvPicPr>
            <a:picLocks noChangeAspect="1"/>
          </p:cNvPicPr>
          <p:nvPr/>
        </p:nvPicPr>
        <p:blipFill>
          <a:blip r:embed="rId3"/>
          <a:stretch>
            <a:fillRect/>
          </a:stretch>
        </p:blipFill>
        <p:spPr>
          <a:xfrm>
            <a:off x="4831182" y="1805739"/>
            <a:ext cx="1498058" cy="1781782"/>
          </a:xfrm>
          <a:prstGeom prst="rect">
            <a:avLst/>
          </a:prstGeom>
        </p:spPr>
      </p:pic>
      <p:pic>
        <p:nvPicPr>
          <p:cNvPr id="7" name="Picture 6">
            <a:extLst>
              <a:ext uri="{FF2B5EF4-FFF2-40B4-BE49-F238E27FC236}">
                <a16:creationId xmlns:a16="http://schemas.microsoft.com/office/drawing/2014/main" id="{4FD8A0D3-2F90-4D76-9BA1-AD3B12FEA84D}"/>
              </a:ext>
            </a:extLst>
          </p:cNvPr>
          <p:cNvPicPr>
            <a:picLocks noChangeAspect="1"/>
          </p:cNvPicPr>
          <p:nvPr/>
        </p:nvPicPr>
        <p:blipFill>
          <a:blip r:embed="rId4"/>
          <a:stretch>
            <a:fillRect/>
          </a:stretch>
        </p:blipFill>
        <p:spPr>
          <a:xfrm>
            <a:off x="7001608" y="1771678"/>
            <a:ext cx="1464011" cy="1917969"/>
          </a:xfrm>
          <a:prstGeom prst="rect">
            <a:avLst/>
          </a:prstGeom>
        </p:spPr>
      </p:pic>
      <p:pic>
        <p:nvPicPr>
          <p:cNvPr id="9" name="Picture 8" descr="A close up of a device&#10;&#10;Description automatically generated">
            <a:extLst>
              <a:ext uri="{FF2B5EF4-FFF2-40B4-BE49-F238E27FC236}">
                <a16:creationId xmlns:a16="http://schemas.microsoft.com/office/drawing/2014/main" id="{3AE10A72-9431-498B-BD6E-5B59ACBF23EA}"/>
              </a:ext>
            </a:extLst>
          </p:cNvPr>
          <p:cNvPicPr>
            <a:picLocks noChangeAspect="1"/>
          </p:cNvPicPr>
          <p:nvPr/>
        </p:nvPicPr>
        <p:blipFill>
          <a:blip r:embed="rId5"/>
          <a:stretch>
            <a:fillRect/>
          </a:stretch>
        </p:blipFill>
        <p:spPr>
          <a:xfrm>
            <a:off x="505522" y="3615075"/>
            <a:ext cx="1520757" cy="1906620"/>
          </a:xfrm>
          <a:prstGeom prst="rect">
            <a:avLst/>
          </a:prstGeom>
        </p:spPr>
      </p:pic>
      <p:pic>
        <p:nvPicPr>
          <p:cNvPr id="11" name="Picture 10" descr="A close up of a logo&#10;&#10;Description automatically generated">
            <a:extLst>
              <a:ext uri="{FF2B5EF4-FFF2-40B4-BE49-F238E27FC236}">
                <a16:creationId xmlns:a16="http://schemas.microsoft.com/office/drawing/2014/main" id="{A50049E3-BD75-41A0-A5BE-B802016CED09}"/>
              </a:ext>
            </a:extLst>
          </p:cNvPr>
          <p:cNvPicPr>
            <a:picLocks noChangeAspect="1"/>
          </p:cNvPicPr>
          <p:nvPr/>
        </p:nvPicPr>
        <p:blipFill>
          <a:blip r:embed="rId6"/>
          <a:stretch>
            <a:fillRect/>
          </a:stretch>
        </p:blipFill>
        <p:spPr>
          <a:xfrm>
            <a:off x="2670784" y="1824594"/>
            <a:ext cx="1577501" cy="1781782"/>
          </a:xfrm>
          <a:prstGeom prst="rect">
            <a:avLst/>
          </a:prstGeom>
        </p:spPr>
      </p:pic>
      <p:pic>
        <p:nvPicPr>
          <p:cNvPr id="15" name="Picture 14">
            <a:extLst>
              <a:ext uri="{FF2B5EF4-FFF2-40B4-BE49-F238E27FC236}">
                <a16:creationId xmlns:a16="http://schemas.microsoft.com/office/drawing/2014/main" id="{B2E68436-27FA-4528-9901-F7B5E7A5FBBF}"/>
              </a:ext>
            </a:extLst>
          </p:cNvPr>
          <p:cNvPicPr>
            <a:picLocks noChangeAspect="1"/>
          </p:cNvPicPr>
          <p:nvPr/>
        </p:nvPicPr>
        <p:blipFill>
          <a:blip r:embed="rId7"/>
          <a:stretch>
            <a:fillRect/>
          </a:stretch>
        </p:blipFill>
        <p:spPr>
          <a:xfrm>
            <a:off x="571536" y="1744607"/>
            <a:ext cx="1554803" cy="1917969"/>
          </a:xfrm>
          <a:prstGeom prst="rect">
            <a:avLst/>
          </a:prstGeom>
        </p:spPr>
      </p:pic>
      <p:pic>
        <p:nvPicPr>
          <p:cNvPr id="19" name="Picture 18">
            <a:extLst>
              <a:ext uri="{FF2B5EF4-FFF2-40B4-BE49-F238E27FC236}">
                <a16:creationId xmlns:a16="http://schemas.microsoft.com/office/drawing/2014/main" id="{D903BC8C-58FA-4D99-9C68-600FB3681532}"/>
              </a:ext>
            </a:extLst>
          </p:cNvPr>
          <p:cNvPicPr>
            <a:picLocks noChangeAspect="1"/>
          </p:cNvPicPr>
          <p:nvPr/>
        </p:nvPicPr>
        <p:blipFill rotWithShape="1">
          <a:blip r:embed="rId8"/>
          <a:srcRect r="49170"/>
          <a:stretch/>
        </p:blipFill>
        <p:spPr>
          <a:xfrm>
            <a:off x="2690068" y="3657813"/>
            <a:ext cx="1609464" cy="1815829"/>
          </a:xfrm>
          <a:prstGeom prst="rect">
            <a:avLst/>
          </a:prstGeom>
        </p:spPr>
      </p:pic>
      <p:pic>
        <p:nvPicPr>
          <p:cNvPr id="21" name="Picture 20">
            <a:extLst>
              <a:ext uri="{FF2B5EF4-FFF2-40B4-BE49-F238E27FC236}">
                <a16:creationId xmlns:a16="http://schemas.microsoft.com/office/drawing/2014/main" id="{8017F783-AC1A-4BF7-BF10-2A1F19087D0E}"/>
              </a:ext>
            </a:extLst>
          </p:cNvPr>
          <p:cNvPicPr>
            <a:picLocks noChangeAspect="1"/>
          </p:cNvPicPr>
          <p:nvPr/>
        </p:nvPicPr>
        <p:blipFill>
          <a:blip r:embed="rId9"/>
          <a:stretch>
            <a:fillRect/>
          </a:stretch>
        </p:blipFill>
        <p:spPr>
          <a:xfrm>
            <a:off x="4809442" y="3641109"/>
            <a:ext cx="1486710" cy="1849876"/>
          </a:xfrm>
          <a:prstGeom prst="rect">
            <a:avLst/>
          </a:prstGeom>
        </p:spPr>
      </p:pic>
      <p:pic>
        <p:nvPicPr>
          <p:cNvPr id="25" name="Picture 24">
            <a:extLst>
              <a:ext uri="{FF2B5EF4-FFF2-40B4-BE49-F238E27FC236}">
                <a16:creationId xmlns:a16="http://schemas.microsoft.com/office/drawing/2014/main" id="{67BD5112-F9AA-49BE-87DD-083343801A54}"/>
              </a:ext>
            </a:extLst>
          </p:cNvPr>
          <p:cNvPicPr>
            <a:picLocks noChangeAspect="1"/>
          </p:cNvPicPr>
          <p:nvPr/>
        </p:nvPicPr>
        <p:blipFill>
          <a:blip r:embed="rId10"/>
          <a:stretch>
            <a:fillRect/>
          </a:stretch>
        </p:blipFill>
        <p:spPr>
          <a:xfrm>
            <a:off x="6938283" y="3668250"/>
            <a:ext cx="1588850" cy="1895271"/>
          </a:xfrm>
          <a:prstGeom prst="rect">
            <a:avLst/>
          </a:prstGeom>
        </p:spPr>
      </p:pic>
      <p:sp>
        <p:nvSpPr>
          <p:cNvPr id="29" name="Rectangle 28">
            <a:extLst>
              <a:ext uri="{FF2B5EF4-FFF2-40B4-BE49-F238E27FC236}">
                <a16:creationId xmlns:a16="http://schemas.microsoft.com/office/drawing/2014/main" id="{F714C2D2-E470-475D-8649-6689ADCAC85E}"/>
              </a:ext>
            </a:extLst>
          </p:cNvPr>
          <p:cNvSpPr/>
          <p:nvPr/>
        </p:nvSpPr>
        <p:spPr>
          <a:xfrm>
            <a:off x="312513" y="5814768"/>
            <a:ext cx="5030213" cy="461665"/>
          </a:xfrm>
          <a:prstGeom prst="rect">
            <a:avLst/>
          </a:prstGeom>
        </p:spPr>
        <p:txBody>
          <a:bodyPr wrap="square">
            <a:spAutoFit/>
          </a:bodyPr>
          <a:lstStyle/>
          <a:p>
            <a:r>
              <a:rPr lang="en-US" sz="2400" dirty="0">
                <a:hlinkClick r:id="rId11"/>
              </a:rPr>
              <a:t>https://www.data-to-viz.com/</a:t>
            </a:r>
            <a:endParaRPr lang="en-US" sz="2400" dirty="0"/>
          </a:p>
        </p:txBody>
      </p:sp>
    </p:spTree>
    <p:extLst>
      <p:ext uri="{BB962C8B-B14F-4D97-AF65-F5344CB8AC3E}">
        <p14:creationId xmlns:p14="http://schemas.microsoft.com/office/powerpoint/2010/main" val="123640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52CCD03-5C67-4E83-B03B-7BDEADEC7EB9}"/>
              </a:ext>
            </a:extLst>
          </p:cNvPr>
          <p:cNvSpPr/>
          <p:nvPr/>
        </p:nvSpPr>
        <p:spPr>
          <a:xfrm>
            <a:off x="285007" y="1404698"/>
            <a:ext cx="2315689" cy="4871735"/>
          </a:xfrm>
          <a:prstGeom prst="rect">
            <a:avLst/>
          </a:prstGeom>
          <a:solidFill>
            <a:srgbClr val="F8F9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Pie Chart</a:t>
            </a:r>
          </a:p>
        </p:txBody>
      </p:sp>
      <p:sp>
        <p:nvSpPr>
          <p:cNvPr id="29" name="Rectangle 28">
            <a:extLst>
              <a:ext uri="{FF2B5EF4-FFF2-40B4-BE49-F238E27FC236}">
                <a16:creationId xmlns:a16="http://schemas.microsoft.com/office/drawing/2014/main" id="{F714C2D2-E470-475D-8649-6689ADCAC85E}"/>
              </a:ext>
            </a:extLst>
          </p:cNvPr>
          <p:cNvSpPr/>
          <p:nvPr/>
        </p:nvSpPr>
        <p:spPr>
          <a:xfrm>
            <a:off x="2663827" y="5814768"/>
            <a:ext cx="5030213" cy="461665"/>
          </a:xfrm>
          <a:prstGeom prst="rect">
            <a:avLst/>
          </a:prstGeom>
        </p:spPr>
        <p:txBody>
          <a:bodyPr wrap="square">
            <a:spAutoFit/>
          </a:bodyPr>
          <a:lstStyle/>
          <a:p>
            <a:r>
              <a:rPr lang="en-US" sz="2400" dirty="0">
                <a:hlinkClick r:id="rId3"/>
              </a:rPr>
              <a:t>https://www.data-to-viz.com/</a:t>
            </a:r>
            <a:endParaRPr lang="en-US" sz="2400" dirty="0"/>
          </a:p>
        </p:txBody>
      </p:sp>
      <p:pic>
        <p:nvPicPr>
          <p:cNvPr id="30" name="Picture 29">
            <a:extLst>
              <a:ext uri="{FF2B5EF4-FFF2-40B4-BE49-F238E27FC236}">
                <a16:creationId xmlns:a16="http://schemas.microsoft.com/office/drawing/2014/main" id="{BC310A8D-0538-41EE-9EEF-EF7BEE5136CC}"/>
              </a:ext>
            </a:extLst>
          </p:cNvPr>
          <p:cNvPicPr>
            <a:picLocks noChangeAspect="1"/>
          </p:cNvPicPr>
          <p:nvPr/>
        </p:nvPicPr>
        <p:blipFill>
          <a:blip r:embed="rId4"/>
          <a:stretch>
            <a:fillRect/>
          </a:stretch>
        </p:blipFill>
        <p:spPr>
          <a:xfrm>
            <a:off x="666538" y="1423976"/>
            <a:ext cx="1554803" cy="1917969"/>
          </a:xfrm>
          <a:prstGeom prst="rect">
            <a:avLst/>
          </a:prstGeom>
        </p:spPr>
      </p:pic>
      <p:pic>
        <p:nvPicPr>
          <p:cNvPr id="6146" name="Picture 2">
            <a:extLst>
              <a:ext uri="{FF2B5EF4-FFF2-40B4-BE49-F238E27FC236}">
                <a16:creationId xmlns:a16="http://schemas.microsoft.com/office/drawing/2014/main" id="{0A755DAF-D987-47F1-BE49-43316642F0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3639" y="1058911"/>
            <a:ext cx="5588825" cy="223553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a:extLst>
              <a:ext uri="{FF2B5EF4-FFF2-40B4-BE49-F238E27FC236}">
                <a16:creationId xmlns:a16="http://schemas.microsoft.com/office/drawing/2014/main" id="{163FCB3B-022F-4703-8195-F947B34B7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639" y="3452230"/>
            <a:ext cx="5588826" cy="2235530"/>
          </a:xfrm>
          <a:prstGeom prst="rect">
            <a:avLst/>
          </a:prstGeom>
          <a:noFill/>
          <a:extLst>
            <a:ext uri="{909E8E84-426E-40DD-AFC4-6F175D3DCCD1}">
              <a14:hiddenFill xmlns:a14="http://schemas.microsoft.com/office/drawing/2010/main">
                <a:solidFill>
                  <a:srgbClr val="FFFFFF"/>
                </a:solidFill>
              </a14:hiddenFill>
            </a:ext>
          </a:extLst>
        </p:spPr>
      </p:pic>
      <p:sp>
        <p:nvSpPr>
          <p:cNvPr id="6144" name="TextBox 6143">
            <a:extLst>
              <a:ext uri="{FF2B5EF4-FFF2-40B4-BE49-F238E27FC236}">
                <a16:creationId xmlns:a16="http://schemas.microsoft.com/office/drawing/2014/main" id="{C9A4DB22-33A7-4B20-82A7-55C45B596CCC}"/>
              </a:ext>
            </a:extLst>
          </p:cNvPr>
          <p:cNvSpPr txBox="1"/>
          <p:nvPr/>
        </p:nvSpPr>
        <p:spPr>
          <a:xfrm>
            <a:off x="3087583" y="1023284"/>
            <a:ext cx="5484881" cy="400110"/>
          </a:xfrm>
          <a:prstGeom prst="rect">
            <a:avLst/>
          </a:prstGeom>
          <a:noFill/>
        </p:spPr>
        <p:txBody>
          <a:bodyPr wrap="square" rtlCol="0">
            <a:spAutoFit/>
          </a:bodyPr>
          <a:lstStyle/>
          <a:p>
            <a:r>
              <a:rPr lang="en-US" sz="2000" dirty="0"/>
              <a:t>What trends do you see as different between charts?</a:t>
            </a:r>
          </a:p>
        </p:txBody>
      </p:sp>
      <p:sp>
        <p:nvSpPr>
          <p:cNvPr id="35" name="TextBox 34">
            <a:extLst>
              <a:ext uri="{FF2B5EF4-FFF2-40B4-BE49-F238E27FC236}">
                <a16:creationId xmlns:a16="http://schemas.microsoft.com/office/drawing/2014/main" id="{8179AF78-2F3F-4B27-9C46-8C92CB253FE6}"/>
              </a:ext>
            </a:extLst>
          </p:cNvPr>
          <p:cNvSpPr txBox="1"/>
          <p:nvPr/>
        </p:nvSpPr>
        <p:spPr>
          <a:xfrm>
            <a:off x="285007" y="3214189"/>
            <a:ext cx="231568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Generally avoid using pie charts.  </a:t>
            </a:r>
          </a:p>
          <a:p>
            <a:pPr marL="285750" indent="-285750">
              <a:buFont typeface="Arial" panose="020B0604020202020204" pitchFamily="34" charset="0"/>
              <a:buChar char="•"/>
            </a:pPr>
            <a:r>
              <a:rPr lang="en-US" sz="2000" dirty="0"/>
              <a:t>Use </a:t>
            </a:r>
            <a:r>
              <a:rPr lang="en-US" sz="2000" dirty="0" err="1"/>
              <a:t>barplots</a:t>
            </a:r>
            <a:r>
              <a:rPr lang="en-US" sz="2000" dirty="0"/>
              <a:t> or some other alternative instead.</a:t>
            </a:r>
          </a:p>
          <a:p>
            <a:pPr marL="285750" indent="-285750">
              <a:buFont typeface="Arial" panose="020B0604020202020204" pitchFamily="34" charset="0"/>
              <a:buChar char="•"/>
            </a:pPr>
            <a:r>
              <a:rPr lang="en-US" sz="2000" dirty="0"/>
              <a:t>Don’t do 3D or exploded.</a:t>
            </a:r>
          </a:p>
        </p:txBody>
      </p:sp>
      <p:sp>
        <p:nvSpPr>
          <p:cNvPr id="37" name="TextBox 36">
            <a:extLst>
              <a:ext uri="{FF2B5EF4-FFF2-40B4-BE49-F238E27FC236}">
                <a16:creationId xmlns:a16="http://schemas.microsoft.com/office/drawing/2014/main" id="{E39BED69-50F3-49AC-936F-FD598A838B36}"/>
              </a:ext>
            </a:extLst>
          </p:cNvPr>
          <p:cNvSpPr txBox="1"/>
          <p:nvPr/>
        </p:nvSpPr>
        <p:spPr>
          <a:xfrm>
            <a:off x="3035610" y="2989335"/>
            <a:ext cx="5484881" cy="400110"/>
          </a:xfrm>
          <a:prstGeom prst="rect">
            <a:avLst/>
          </a:prstGeom>
          <a:noFill/>
        </p:spPr>
        <p:txBody>
          <a:bodyPr wrap="square" rtlCol="0">
            <a:spAutoFit/>
          </a:bodyPr>
          <a:lstStyle/>
          <a:p>
            <a:r>
              <a:rPr lang="en-US" sz="2000" dirty="0"/>
              <a:t>How about now?</a:t>
            </a:r>
          </a:p>
        </p:txBody>
      </p:sp>
    </p:spTree>
    <p:extLst>
      <p:ext uri="{BB962C8B-B14F-4D97-AF65-F5344CB8AC3E}">
        <p14:creationId xmlns:p14="http://schemas.microsoft.com/office/powerpoint/2010/main" val="383876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52CCD03-5C67-4E83-B03B-7BDEADEC7EB9}"/>
              </a:ext>
            </a:extLst>
          </p:cNvPr>
          <p:cNvSpPr/>
          <p:nvPr/>
        </p:nvSpPr>
        <p:spPr>
          <a:xfrm>
            <a:off x="285007" y="1404698"/>
            <a:ext cx="2315689" cy="4871735"/>
          </a:xfrm>
          <a:prstGeom prst="rect">
            <a:avLst/>
          </a:prstGeom>
          <a:solidFill>
            <a:srgbClr val="F8F9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Bar Plot</a:t>
            </a:r>
          </a:p>
        </p:txBody>
      </p:sp>
      <p:sp>
        <p:nvSpPr>
          <p:cNvPr id="29" name="Rectangle 28">
            <a:extLst>
              <a:ext uri="{FF2B5EF4-FFF2-40B4-BE49-F238E27FC236}">
                <a16:creationId xmlns:a16="http://schemas.microsoft.com/office/drawing/2014/main" id="{F714C2D2-E470-475D-8649-6689ADCAC85E}"/>
              </a:ext>
            </a:extLst>
          </p:cNvPr>
          <p:cNvSpPr/>
          <p:nvPr/>
        </p:nvSpPr>
        <p:spPr>
          <a:xfrm>
            <a:off x="2663828" y="5814768"/>
            <a:ext cx="5030213" cy="461665"/>
          </a:xfrm>
          <a:prstGeom prst="rect">
            <a:avLst/>
          </a:prstGeom>
        </p:spPr>
        <p:txBody>
          <a:bodyPr wrap="square">
            <a:spAutoFit/>
          </a:bodyPr>
          <a:lstStyle/>
          <a:p>
            <a:r>
              <a:rPr lang="en-US" sz="2400" dirty="0">
                <a:hlinkClick r:id="rId3"/>
              </a:rPr>
              <a:t>https://www.data-to-viz.com/</a:t>
            </a:r>
            <a:endParaRPr lang="en-US" sz="2400" dirty="0"/>
          </a:p>
        </p:txBody>
      </p:sp>
      <p:sp>
        <p:nvSpPr>
          <p:cNvPr id="35" name="TextBox 34">
            <a:extLst>
              <a:ext uri="{FF2B5EF4-FFF2-40B4-BE49-F238E27FC236}">
                <a16:creationId xmlns:a16="http://schemas.microsoft.com/office/drawing/2014/main" id="{8179AF78-2F3F-4B27-9C46-8C92CB253FE6}"/>
              </a:ext>
            </a:extLst>
          </p:cNvPr>
          <p:cNvSpPr txBox="1"/>
          <p:nvPr/>
        </p:nvSpPr>
        <p:spPr>
          <a:xfrm>
            <a:off x="285007" y="3166686"/>
            <a:ext cx="2315689"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Values of independent categories</a:t>
            </a:r>
          </a:p>
          <a:p>
            <a:pPr marL="285750" indent="-285750">
              <a:buFont typeface="Arial" panose="020B0604020202020204" pitchFamily="34" charset="0"/>
              <a:buChar char="•"/>
            </a:pPr>
            <a:r>
              <a:rPr lang="en-US" sz="2000" dirty="0"/>
              <a:t>Order your bars by value if possible</a:t>
            </a:r>
          </a:p>
          <a:p>
            <a:pPr marL="285750" indent="-285750">
              <a:buFont typeface="Arial" panose="020B0604020202020204" pitchFamily="34" charset="0"/>
              <a:buChar char="•"/>
            </a:pPr>
            <a:r>
              <a:rPr lang="en-US" sz="2000" dirty="0"/>
              <a:t>Don’t add color if no meaning</a:t>
            </a:r>
          </a:p>
          <a:p>
            <a:pPr marL="285750" indent="-285750">
              <a:buFont typeface="Arial" panose="020B0604020202020204" pitchFamily="34" charset="0"/>
              <a:buChar char="•"/>
            </a:pPr>
            <a:r>
              <a:rPr lang="en-US" sz="2000" dirty="0"/>
              <a:t>For long labels use horizontal</a:t>
            </a:r>
          </a:p>
        </p:txBody>
      </p:sp>
      <p:pic>
        <p:nvPicPr>
          <p:cNvPr id="10" name="Picture 9" descr="A close up of a logo&#10;&#10;Description automatically generated">
            <a:extLst>
              <a:ext uri="{FF2B5EF4-FFF2-40B4-BE49-F238E27FC236}">
                <a16:creationId xmlns:a16="http://schemas.microsoft.com/office/drawing/2014/main" id="{DB82B8BB-0581-4E8B-B3E7-7639EC31A3F3}"/>
              </a:ext>
            </a:extLst>
          </p:cNvPr>
          <p:cNvPicPr>
            <a:picLocks noChangeAspect="1"/>
          </p:cNvPicPr>
          <p:nvPr/>
        </p:nvPicPr>
        <p:blipFill>
          <a:blip r:embed="rId4"/>
          <a:stretch>
            <a:fillRect/>
          </a:stretch>
        </p:blipFill>
        <p:spPr>
          <a:xfrm>
            <a:off x="535139" y="1415173"/>
            <a:ext cx="1577501" cy="1781782"/>
          </a:xfrm>
          <a:prstGeom prst="rect">
            <a:avLst/>
          </a:prstGeom>
        </p:spPr>
      </p:pic>
      <p:pic>
        <p:nvPicPr>
          <p:cNvPr id="8196" name="Picture 4">
            <a:extLst>
              <a:ext uri="{FF2B5EF4-FFF2-40B4-BE49-F238E27FC236}">
                <a16:creationId xmlns:a16="http://schemas.microsoft.com/office/drawing/2014/main" id="{05D8609D-9C4B-4F4F-A87B-BC4652217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7160" y="274638"/>
            <a:ext cx="5557652" cy="277882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BBAD53F5-806B-4A37-959F-B73F2F0EEE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9568" y="2936174"/>
            <a:ext cx="5592744" cy="279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53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52CCD03-5C67-4E83-B03B-7BDEADEC7EB9}"/>
              </a:ext>
            </a:extLst>
          </p:cNvPr>
          <p:cNvSpPr/>
          <p:nvPr/>
        </p:nvSpPr>
        <p:spPr>
          <a:xfrm>
            <a:off x="285007" y="1404698"/>
            <a:ext cx="2315689" cy="4871735"/>
          </a:xfrm>
          <a:prstGeom prst="rect">
            <a:avLst/>
          </a:prstGeom>
          <a:solidFill>
            <a:srgbClr val="F8F9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Bar Plot</a:t>
            </a:r>
          </a:p>
        </p:txBody>
      </p:sp>
      <p:sp>
        <p:nvSpPr>
          <p:cNvPr id="29" name="Rectangle 28">
            <a:extLst>
              <a:ext uri="{FF2B5EF4-FFF2-40B4-BE49-F238E27FC236}">
                <a16:creationId xmlns:a16="http://schemas.microsoft.com/office/drawing/2014/main" id="{F714C2D2-E470-475D-8649-6689ADCAC85E}"/>
              </a:ext>
            </a:extLst>
          </p:cNvPr>
          <p:cNvSpPr/>
          <p:nvPr/>
        </p:nvSpPr>
        <p:spPr>
          <a:xfrm>
            <a:off x="2663828" y="5814768"/>
            <a:ext cx="5030213" cy="461665"/>
          </a:xfrm>
          <a:prstGeom prst="rect">
            <a:avLst/>
          </a:prstGeom>
        </p:spPr>
        <p:txBody>
          <a:bodyPr wrap="square">
            <a:spAutoFit/>
          </a:bodyPr>
          <a:lstStyle/>
          <a:p>
            <a:r>
              <a:rPr lang="en-US" sz="2400" dirty="0">
                <a:hlinkClick r:id="rId3"/>
              </a:rPr>
              <a:t>https://www.data-to-viz.com/</a:t>
            </a:r>
            <a:endParaRPr lang="en-US" sz="2400" dirty="0"/>
          </a:p>
        </p:txBody>
      </p:sp>
      <p:sp>
        <p:nvSpPr>
          <p:cNvPr id="35" name="TextBox 34">
            <a:extLst>
              <a:ext uri="{FF2B5EF4-FFF2-40B4-BE49-F238E27FC236}">
                <a16:creationId xmlns:a16="http://schemas.microsoft.com/office/drawing/2014/main" id="{8179AF78-2F3F-4B27-9C46-8C92CB253FE6}"/>
              </a:ext>
            </a:extLst>
          </p:cNvPr>
          <p:cNvSpPr txBox="1"/>
          <p:nvPr/>
        </p:nvSpPr>
        <p:spPr>
          <a:xfrm>
            <a:off x="285007" y="3166686"/>
            <a:ext cx="2315689"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Be careful with error bars</a:t>
            </a:r>
          </a:p>
          <a:p>
            <a:pPr marL="285750" indent="-285750">
              <a:buFont typeface="Arial" panose="020B0604020202020204" pitchFamily="34" charset="0"/>
              <a:buChar char="•"/>
            </a:pPr>
            <a:r>
              <a:rPr lang="en-US" sz="2000" dirty="0"/>
              <a:t>Avoid error bars if possible.  </a:t>
            </a:r>
          </a:p>
          <a:p>
            <a:pPr marL="285750" indent="-285750">
              <a:buFont typeface="Arial" panose="020B0604020202020204" pitchFamily="34" charset="0"/>
              <a:buChar char="•"/>
            </a:pPr>
            <a:r>
              <a:rPr lang="en-US" sz="2000" dirty="0"/>
              <a:t>If needed, consider a boxplot or label clearly.</a:t>
            </a:r>
          </a:p>
          <a:p>
            <a:endParaRPr lang="en-US" sz="2000" dirty="0"/>
          </a:p>
        </p:txBody>
      </p:sp>
      <p:pic>
        <p:nvPicPr>
          <p:cNvPr id="10" name="Picture 9" descr="A close up of a logo&#10;&#10;Description automatically generated">
            <a:extLst>
              <a:ext uri="{FF2B5EF4-FFF2-40B4-BE49-F238E27FC236}">
                <a16:creationId xmlns:a16="http://schemas.microsoft.com/office/drawing/2014/main" id="{DB82B8BB-0581-4E8B-B3E7-7639EC31A3F3}"/>
              </a:ext>
            </a:extLst>
          </p:cNvPr>
          <p:cNvPicPr>
            <a:picLocks noChangeAspect="1"/>
          </p:cNvPicPr>
          <p:nvPr/>
        </p:nvPicPr>
        <p:blipFill>
          <a:blip r:embed="rId4"/>
          <a:stretch>
            <a:fillRect/>
          </a:stretch>
        </p:blipFill>
        <p:spPr>
          <a:xfrm>
            <a:off x="535139" y="1415173"/>
            <a:ext cx="1577501" cy="1781782"/>
          </a:xfrm>
          <a:prstGeom prst="rect">
            <a:avLst/>
          </a:prstGeom>
        </p:spPr>
      </p:pic>
      <p:pic>
        <p:nvPicPr>
          <p:cNvPr id="8194" name="Picture 2">
            <a:extLst>
              <a:ext uri="{FF2B5EF4-FFF2-40B4-BE49-F238E27FC236}">
                <a16:creationId xmlns:a16="http://schemas.microsoft.com/office/drawing/2014/main" id="{9245CFCF-E9C2-4DBE-A32F-12A63D2E5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827" y="1876927"/>
            <a:ext cx="6088285" cy="2435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96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52CCD03-5C67-4E83-B03B-7BDEADEC7EB9}"/>
              </a:ext>
            </a:extLst>
          </p:cNvPr>
          <p:cNvSpPr/>
          <p:nvPr/>
        </p:nvSpPr>
        <p:spPr>
          <a:xfrm>
            <a:off x="285007" y="1404698"/>
            <a:ext cx="2315689" cy="4871735"/>
          </a:xfrm>
          <a:prstGeom prst="rect">
            <a:avLst/>
          </a:prstGeom>
          <a:solidFill>
            <a:srgbClr val="F8F9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Histogram</a:t>
            </a:r>
          </a:p>
        </p:txBody>
      </p:sp>
      <p:sp>
        <p:nvSpPr>
          <p:cNvPr id="35" name="TextBox 34">
            <a:extLst>
              <a:ext uri="{FF2B5EF4-FFF2-40B4-BE49-F238E27FC236}">
                <a16:creationId xmlns:a16="http://schemas.microsoft.com/office/drawing/2014/main" id="{8179AF78-2F3F-4B27-9C46-8C92CB253FE6}"/>
              </a:ext>
            </a:extLst>
          </p:cNvPr>
          <p:cNvSpPr txBox="1"/>
          <p:nvPr/>
        </p:nvSpPr>
        <p:spPr>
          <a:xfrm>
            <a:off x="285007" y="3166686"/>
            <a:ext cx="2315689"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Use for summary of distribution, not precise values</a:t>
            </a:r>
          </a:p>
          <a:p>
            <a:pPr marL="285750" indent="-285750">
              <a:buFont typeface="Arial" panose="020B0604020202020204" pitchFamily="34" charset="0"/>
              <a:buChar char="•"/>
            </a:pPr>
            <a:r>
              <a:rPr lang="en-US" sz="2000" dirty="0"/>
              <a:t>Adjust bin sizes to tell story</a:t>
            </a:r>
          </a:p>
          <a:p>
            <a:pPr marL="285750" indent="-285750">
              <a:buFont typeface="Arial" panose="020B0604020202020204" pitchFamily="34" charset="0"/>
              <a:buChar char="•"/>
            </a:pPr>
            <a:r>
              <a:rPr lang="en-US" sz="2000" dirty="0"/>
              <a:t>Make sure bins are constant size </a:t>
            </a:r>
          </a:p>
        </p:txBody>
      </p:sp>
      <p:pic>
        <p:nvPicPr>
          <p:cNvPr id="9" name="Picture 8" descr="A close up of a logo&#10;&#10;Description automatically generated">
            <a:extLst>
              <a:ext uri="{FF2B5EF4-FFF2-40B4-BE49-F238E27FC236}">
                <a16:creationId xmlns:a16="http://schemas.microsoft.com/office/drawing/2014/main" id="{59AC4197-2433-4B56-9BD9-FEBA7E5FC2B9}"/>
              </a:ext>
            </a:extLst>
          </p:cNvPr>
          <p:cNvPicPr>
            <a:picLocks noChangeAspect="1"/>
          </p:cNvPicPr>
          <p:nvPr/>
        </p:nvPicPr>
        <p:blipFill>
          <a:blip r:embed="rId3"/>
          <a:stretch>
            <a:fillRect/>
          </a:stretch>
        </p:blipFill>
        <p:spPr>
          <a:xfrm>
            <a:off x="693822" y="1401271"/>
            <a:ext cx="1498058" cy="1781782"/>
          </a:xfrm>
          <a:prstGeom prst="rect">
            <a:avLst/>
          </a:prstGeom>
        </p:spPr>
      </p:pic>
      <p:pic>
        <p:nvPicPr>
          <p:cNvPr id="3" name="Picture 2">
            <a:extLst>
              <a:ext uri="{FF2B5EF4-FFF2-40B4-BE49-F238E27FC236}">
                <a16:creationId xmlns:a16="http://schemas.microsoft.com/office/drawing/2014/main" id="{FFFC9CB5-3BB1-4C9F-BC5C-6D733F6DC979}"/>
              </a:ext>
            </a:extLst>
          </p:cNvPr>
          <p:cNvPicPr>
            <a:picLocks noChangeAspect="1"/>
          </p:cNvPicPr>
          <p:nvPr/>
        </p:nvPicPr>
        <p:blipFill rotWithShape="1">
          <a:blip r:embed="rId4"/>
          <a:srcRect b="50298"/>
          <a:stretch/>
        </p:blipFill>
        <p:spPr>
          <a:xfrm>
            <a:off x="2777160" y="51487"/>
            <a:ext cx="4644918" cy="3020977"/>
          </a:xfrm>
          <a:prstGeom prst="rect">
            <a:avLst/>
          </a:prstGeom>
        </p:spPr>
      </p:pic>
      <p:pic>
        <p:nvPicPr>
          <p:cNvPr id="11" name="Picture 10">
            <a:extLst>
              <a:ext uri="{FF2B5EF4-FFF2-40B4-BE49-F238E27FC236}">
                <a16:creationId xmlns:a16="http://schemas.microsoft.com/office/drawing/2014/main" id="{2A315217-0B88-40BD-91D3-7A7AD886B88C}"/>
              </a:ext>
            </a:extLst>
          </p:cNvPr>
          <p:cNvPicPr>
            <a:picLocks noChangeAspect="1"/>
          </p:cNvPicPr>
          <p:nvPr/>
        </p:nvPicPr>
        <p:blipFill rotWithShape="1">
          <a:blip r:embed="rId4"/>
          <a:srcRect t="50298"/>
          <a:stretch/>
        </p:blipFill>
        <p:spPr>
          <a:xfrm>
            <a:off x="2663828" y="3166686"/>
            <a:ext cx="4922416" cy="3201457"/>
          </a:xfrm>
          <a:prstGeom prst="rect">
            <a:avLst/>
          </a:prstGeom>
        </p:spPr>
      </p:pic>
      <p:sp>
        <p:nvSpPr>
          <p:cNvPr id="29" name="Rectangle 28">
            <a:extLst>
              <a:ext uri="{FF2B5EF4-FFF2-40B4-BE49-F238E27FC236}">
                <a16:creationId xmlns:a16="http://schemas.microsoft.com/office/drawing/2014/main" id="{F714C2D2-E470-475D-8649-6689ADCAC85E}"/>
              </a:ext>
            </a:extLst>
          </p:cNvPr>
          <p:cNvSpPr/>
          <p:nvPr/>
        </p:nvSpPr>
        <p:spPr>
          <a:xfrm>
            <a:off x="7153998" y="5343551"/>
            <a:ext cx="1990002" cy="1015663"/>
          </a:xfrm>
          <a:prstGeom prst="rect">
            <a:avLst/>
          </a:prstGeom>
        </p:spPr>
        <p:txBody>
          <a:bodyPr wrap="square">
            <a:spAutoFit/>
          </a:bodyPr>
          <a:lstStyle/>
          <a:p>
            <a:r>
              <a:rPr lang="en-US" sz="2000" dirty="0"/>
              <a:t>USGS, Statistical Methods in Water Resources</a:t>
            </a:r>
          </a:p>
        </p:txBody>
      </p:sp>
      <p:pic>
        <p:nvPicPr>
          <p:cNvPr id="6" name="Graphic 5" descr="Checkmark">
            <a:extLst>
              <a:ext uri="{FF2B5EF4-FFF2-40B4-BE49-F238E27FC236}">
                <a16:creationId xmlns:a16="http://schemas.microsoft.com/office/drawing/2014/main" id="{DA997D70-7FC7-4DC6-9361-59B1D9B19A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2467" y="3206620"/>
            <a:ext cx="914400" cy="914400"/>
          </a:xfrm>
          <a:prstGeom prst="rect">
            <a:avLst/>
          </a:prstGeom>
        </p:spPr>
      </p:pic>
      <p:pic>
        <p:nvPicPr>
          <p:cNvPr id="8" name="Graphic 7" descr="No sign">
            <a:extLst>
              <a:ext uri="{FF2B5EF4-FFF2-40B4-BE49-F238E27FC236}">
                <a16:creationId xmlns:a16="http://schemas.microsoft.com/office/drawing/2014/main" id="{C79B0718-E958-41B8-98BC-2370CDFE07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07678" y="462363"/>
            <a:ext cx="914400" cy="914400"/>
          </a:xfrm>
          <a:prstGeom prst="rect">
            <a:avLst/>
          </a:prstGeom>
        </p:spPr>
      </p:pic>
    </p:spTree>
    <p:extLst>
      <p:ext uri="{BB962C8B-B14F-4D97-AF65-F5344CB8AC3E}">
        <p14:creationId xmlns:p14="http://schemas.microsoft.com/office/powerpoint/2010/main" val="42145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Telling an Accurate Story</a:t>
            </a:r>
          </a:p>
        </p:txBody>
      </p:sp>
      <p:sp>
        <p:nvSpPr>
          <p:cNvPr id="3" name="Content Placeholder 2">
            <a:extLst>
              <a:ext uri="{FF2B5EF4-FFF2-40B4-BE49-F238E27FC236}">
                <a16:creationId xmlns:a16="http://schemas.microsoft.com/office/drawing/2014/main" id="{F058F900-5795-48B5-BD1A-E6BC2272E5BE}"/>
              </a:ext>
            </a:extLst>
          </p:cNvPr>
          <p:cNvSpPr>
            <a:spLocks noGrp="1"/>
          </p:cNvSpPr>
          <p:nvPr>
            <p:ph idx="1"/>
          </p:nvPr>
        </p:nvSpPr>
        <p:spPr>
          <a:xfrm>
            <a:off x="461472" y="1316053"/>
            <a:ext cx="4870549" cy="4854012"/>
          </a:xfrm>
        </p:spPr>
        <p:txBody>
          <a:bodyPr>
            <a:normAutofit fontScale="92500" lnSpcReduction="20000"/>
          </a:bodyPr>
          <a:lstStyle/>
          <a:p>
            <a:pPr marL="0" indent="0">
              <a:buNone/>
            </a:pPr>
            <a:r>
              <a:rPr lang="en-US" dirty="0"/>
              <a:t>“Facts are stubborn things, but statistics are pliable.”  </a:t>
            </a:r>
          </a:p>
          <a:p>
            <a:pPr marL="0" indent="0">
              <a:buNone/>
            </a:pPr>
            <a:r>
              <a:rPr lang="en-US" dirty="0"/>
              <a:t>― Mark Twain</a:t>
            </a:r>
          </a:p>
          <a:p>
            <a:pPr marL="0" indent="0">
              <a:buNone/>
            </a:pPr>
            <a:endParaRPr lang="en-US" dirty="0"/>
          </a:p>
          <a:p>
            <a:pPr marL="0" indent="0">
              <a:buNone/>
            </a:pPr>
            <a:r>
              <a:rPr lang="en-US" b="1" i="1" dirty="0"/>
              <a:t>The goal of the watershed coordinator is to faithfully communicate the story told by the data.</a:t>
            </a:r>
          </a:p>
          <a:p>
            <a:pPr marL="0" indent="0">
              <a:buNone/>
            </a:pPr>
            <a:endParaRPr lang="en-US" dirty="0"/>
          </a:p>
          <a:p>
            <a:pPr marL="0" indent="0">
              <a:buNone/>
            </a:pPr>
            <a:r>
              <a:rPr lang="en-US" dirty="0"/>
              <a:t>This means avoiding data communication traps.</a:t>
            </a:r>
          </a:p>
        </p:txBody>
      </p:sp>
      <p:pic>
        <p:nvPicPr>
          <p:cNvPr id="1026" name="Picture 2" descr="Image result for quotes about statistics">
            <a:extLst>
              <a:ext uri="{FF2B5EF4-FFF2-40B4-BE49-F238E27FC236}">
                <a16:creationId xmlns:a16="http://schemas.microsoft.com/office/drawing/2014/main" id="{ECE88308-AE78-45AC-B75A-21B202B48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021" y="1231134"/>
            <a:ext cx="3612972" cy="466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221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52CCD03-5C67-4E83-B03B-7BDEADEC7EB9}"/>
              </a:ext>
            </a:extLst>
          </p:cNvPr>
          <p:cNvSpPr/>
          <p:nvPr/>
        </p:nvSpPr>
        <p:spPr>
          <a:xfrm>
            <a:off x="285007" y="1404698"/>
            <a:ext cx="2315689" cy="4871735"/>
          </a:xfrm>
          <a:prstGeom prst="rect">
            <a:avLst/>
          </a:prstGeom>
          <a:solidFill>
            <a:srgbClr val="F8F9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Boxplot</a:t>
            </a:r>
          </a:p>
        </p:txBody>
      </p:sp>
      <p:sp>
        <p:nvSpPr>
          <p:cNvPr id="35" name="TextBox 34">
            <a:extLst>
              <a:ext uri="{FF2B5EF4-FFF2-40B4-BE49-F238E27FC236}">
                <a16:creationId xmlns:a16="http://schemas.microsoft.com/office/drawing/2014/main" id="{8179AF78-2F3F-4B27-9C46-8C92CB253FE6}"/>
              </a:ext>
            </a:extLst>
          </p:cNvPr>
          <p:cNvSpPr txBox="1"/>
          <p:nvPr/>
        </p:nvSpPr>
        <p:spPr>
          <a:xfrm>
            <a:off x="285007" y="3166686"/>
            <a:ext cx="2315689"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Useful summary of distribution of data</a:t>
            </a:r>
          </a:p>
          <a:p>
            <a:pPr marL="285750" indent="-285750">
              <a:buFont typeface="Arial" panose="020B0604020202020204" pitchFamily="34" charset="0"/>
              <a:buChar char="•"/>
            </a:pPr>
            <a:r>
              <a:rPr lang="en-US" sz="2000" dirty="0"/>
              <a:t>Can hide differences in sample size and different distribution shapes</a:t>
            </a:r>
          </a:p>
          <a:p>
            <a:pPr marL="285750" indent="-285750">
              <a:buFont typeface="Arial" panose="020B0604020202020204" pitchFamily="34" charset="0"/>
              <a:buChar char="•"/>
            </a:pPr>
            <a:endParaRPr lang="en-US" sz="2000" dirty="0"/>
          </a:p>
        </p:txBody>
      </p:sp>
      <p:pic>
        <p:nvPicPr>
          <p:cNvPr id="12" name="Picture 11">
            <a:extLst>
              <a:ext uri="{FF2B5EF4-FFF2-40B4-BE49-F238E27FC236}">
                <a16:creationId xmlns:a16="http://schemas.microsoft.com/office/drawing/2014/main" id="{73E78B23-133E-499D-9C53-4451BFAA63EF}"/>
              </a:ext>
            </a:extLst>
          </p:cNvPr>
          <p:cNvPicPr>
            <a:picLocks noChangeAspect="1"/>
          </p:cNvPicPr>
          <p:nvPr/>
        </p:nvPicPr>
        <p:blipFill rotWithShape="1">
          <a:blip r:embed="rId3"/>
          <a:srcRect b="6050"/>
          <a:stretch/>
        </p:blipFill>
        <p:spPr>
          <a:xfrm>
            <a:off x="710845" y="1404699"/>
            <a:ext cx="1464011" cy="1801922"/>
          </a:xfrm>
          <a:prstGeom prst="rect">
            <a:avLst/>
          </a:prstGeom>
        </p:spPr>
      </p:pic>
      <p:pic>
        <p:nvPicPr>
          <p:cNvPr id="10242" name="Picture 2">
            <a:extLst>
              <a:ext uri="{FF2B5EF4-FFF2-40B4-BE49-F238E27FC236}">
                <a16:creationId xmlns:a16="http://schemas.microsoft.com/office/drawing/2014/main" id="{B2523DB5-A741-48AD-AD0F-7F23451A9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828" y="35629"/>
            <a:ext cx="6361419" cy="318071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6CA75F27-BC3F-4612-BBD0-999A7DCCCF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4" t="12488"/>
          <a:stretch/>
        </p:blipFill>
        <p:spPr bwMode="auto">
          <a:xfrm>
            <a:off x="2758196" y="3204147"/>
            <a:ext cx="6361419" cy="285352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193D77E-272E-4764-979D-1650639E74D4}"/>
              </a:ext>
            </a:extLst>
          </p:cNvPr>
          <p:cNvSpPr/>
          <p:nvPr/>
        </p:nvSpPr>
        <p:spPr>
          <a:xfrm>
            <a:off x="2663828" y="5814768"/>
            <a:ext cx="5030213" cy="461665"/>
          </a:xfrm>
          <a:prstGeom prst="rect">
            <a:avLst/>
          </a:prstGeom>
        </p:spPr>
        <p:txBody>
          <a:bodyPr wrap="square">
            <a:spAutoFit/>
          </a:bodyPr>
          <a:lstStyle/>
          <a:p>
            <a:r>
              <a:rPr lang="en-US" sz="2400" dirty="0">
                <a:hlinkClick r:id="rId6"/>
              </a:rPr>
              <a:t>https://www.data-to-viz.com/</a:t>
            </a:r>
            <a:endParaRPr lang="en-US" sz="2400" dirty="0"/>
          </a:p>
        </p:txBody>
      </p:sp>
    </p:spTree>
    <p:extLst>
      <p:ext uri="{BB962C8B-B14F-4D97-AF65-F5344CB8AC3E}">
        <p14:creationId xmlns:p14="http://schemas.microsoft.com/office/powerpoint/2010/main" val="273646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52CCD03-5C67-4E83-B03B-7BDEADEC7EB9}"/>
              </a:ext>
            </a:extLst>
          </p:cNvPr>
          <p:cNvSpPr/>
          <p:nvPr/>
        </p:nvSpPr>
        <p:spPr>
          <a:xfrm>
            <a:off x="285007" y="1404698"/>
            <a:ext cx="2315689" cy="4871735"/>
          </a:xfrm>
          <a:prstGeom prst="rect">
            <a:avLst/>
          </a:prstGeom>
          <a:solidFill>
            <a:srgbClr val="F8F9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Boxplot</a:t>
            </a:r>
          </a:p>
        </p:txBody>
      </p:sp>
      <p:sp>
        <p:nvSpPr>
          <p:cNvPr id="35" name="TextBox 34">
            <a:extLst>
              <a:ext uri="{FF2B5EF4-FFF2-40B4-BE49-F238E27FC236}">
                <a16:creationId xmlns:a16="http://schemas.microsoft.com/office/drawing/2014/main" id="{8179AF78-2F3F-4B27-9C46-8C92CB253FE6}"/>
              </a:ext>
            </a:extLst>
          </p:cNvPr>
          <p:cNvSpPr txBox="1"/>
          <p:nvPr/>
        </p:nvSpPr>
        <p:spPr>
          <a:xfrm>
            <a:off x="285007" y="3166686"/>
            <a:ext cx="2315689"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Useful summary of distribution of data</a:t>
            </a:r>
          </a:p>
          <a:p>
            <a:pPr marL="285750" indent="-285750">
              <a:buFont typeface="Arial" panose="020B0604020202020204" pitchFamily="34" charset="0"/>
              <a:buChar char="•"/>
            </a:pPr>
            <a:r>
              <a:rPr lang="en-US" sz="2000" dirty="0"/>
              <a:t>Can hide differences in sample size and different distribution shapes</a:t>
            </a:r>
          </a:p>
          <a:p>
            <a:pPr marL="285750" indent="-285750">
              <a:buFont typeface="Arial" panose="020B0604020202020204" pitchFamily="34" charset="0"/>
              <a:buChar char="•"/>
            </a:pPr>
            <a:endParaRPr lang="en-US" sz="2000" dirty="0"/>
          </a:p>
        </p:txBody>
      </p:sp>
      <p:pic>
        <p:nvPicPr>
          <p:cNvPr id="12" name="Picture 11">
            <a:extLst>
              <a:ext uri="{FF2B5EF4-FFF2-40B4-BE49-F238E27FC236}">
                <a16:creationId xmlns:a16="http://schemas.microsoft.com/office/drawing/2014/main" id="{73E78B23-133E-499D-9C53-4451BFAA63EF}"/>
              </a:ext>
            </a:extLst>
          </p:cNvPr>
          <p:cNvPicPr>
            <a:picLocks noChangeAspect="1"/>
          </p:cNvPicPr>
          <p:nvPr/>
        </p:nvPicPr>
        <p:blipFill rotWithShape="1">
          <a:blip r:embed="rId3"/>
          <a:srcRect b="6050"/>
          <a:stretch/>
        </p:blipFill>
        <p:spPr>
          <a:xfrm>
            <a:off x="710845" y="1404699"/>
            <a:ext cx="1464011" cy="1801922"/>
          </a:xfrm>
          <a:prstGeom prst="rect">
            <a:avLst/>
          </a:prstGeom>
        </p:spPr>
      </p:pic>
      <p:sp>
        <p:nvSpPr>
          <p:cNvPr id="13" name="Rectangle 12">
            <a:extLst>
              <a:ext uri="{FF2B5EF4-FFF2-40B4-BE49-F238E27FC236}">
                <a16:creationId xmlns:a16="http://schemas.microsoft.com/office/drawing/2014/main" id="{1193D77E-272E-4764-979D-1650639E74D4}"/>
              </a:ext>
            </a:extLst>
          </p:cNvPr>
          <p:cNvSpPr/>
          <p:nvPr/>
        </p:nvSpPr>
        <p:spPr>
          <a:xfrm>
            <a:off x="2663828" y="5814768"/>
            <a:ext cx="6313916" cy="400110"/>
          </a:xfrm>
          <a:prstGeom prst="rect">
            <a:avLst/>
          </a:prstGeom>
        </p:spPr>
        <p:txBody>
          <a:bodyPr wrap="square">
            <a:spAutoFit/>
          </a:bodyPr>
          <a:lstStyle/>
          <a:p>
            <a:r>
              <a:rPr lang="en-US" sz="2000" dirty="0"/>
              <a:t>LFUCG, Annual Monitoring Program Evaluation Report</a:t>
            </a:r>
          </a:p>
        </p:txBody>
      </p:sp>
      <p:pic>
        <p:nvPicPr>
          <p:cNvPr id="9" name="Picture 3">
            <a:extLst>
              <a:ext uri="{FF2B5EF4-FFF2-40B4-BE49-F238E27FC236}">
                <a16:creationId xmlns:a16="http://schemas.microsoft.com/office/drawing/2014/main" id="{27BB6FE5-EE55-4033-8DC8-D2D9F414A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696" y="294463"/>
            <a:ext cx="6511940" cy="395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FD35F4-FDF1-416F-B5B9-27E132F21901}"/>
              </a:ext>
            </a:extLst>
          </p:cNvPr>
          <p:cNvSpPr/>
          <p:nvPr/>
        </p:nvSpPr>
        <p:spPr>
          <a:xfrm>
            <a:off x="2749137" y="4248732"/>
            <a:ext cx="6228607" cy="1200329"/>
          </a:xfrm>
          <a:prstGeom prst="rect">
            <a:avLst/>
          </a:prstGeom>
        </p:spPr>
        <p:txBody>
          <a:bodyPr wrap="square">
            <a:spAutoFit/>
          </a:bodyPr>
          <a:lstStyle/>
          <a:p>
            <a:pPr algn="ctr"/>
            <a:r>
              <a:rPr lang="en-US" sz="2400" dirty="0"/>
              <a:t>Normalizing chemical data by dividing by benchmarks </a:t>
            </a:r>
            <a:r>
              <a:rPr lang="en-US" sz="2400" dirty="0">
                <a:solidFill>
                  <a:srgbClr val="FF0000"/>
                </a:solidFill>
              </a:rPr>
              <a:t>(red line) </a:t>
            </a:r>
            <a:r>
              <a:rPr lang="en-US" sz="2400" dirty="0"/>
              <a:t>can help illustrate problems but benchmark level is critical. </a:t>
            </a:r>
          </a:p>
        </p:txBody>
      </p:sp>
    </p:spTree>
    <p:extLst>
      <p:ext uri="{BB962C8B-B14F-4D97-AF65-F5344CB8AC3E}">
        <p14:creationId xmlns:p14="http://schemas.microsoft.com/office/powerpoint/2010/main" val="37213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52CCD03-5C67-4E83-B03B-7BDEADEC7EB9}"/>
              </a:ext>
            </a:extLst>
          </p:cNvPr>
          <p:cNvSpPr/>
          <p:nvPr/>
        </p:nvSpPr>
        <p:spPr>
          <a:xfrm>
            <a:off x="285007" y="1404698"/>
            <a:ext cx="2315689" cy="4871735"/>
          </a:xfrm>
          <a:prstGeom prst="rect">
            <a:avLst/>
          </a:prstGeom>
          <a:solidFill>
            <a:srgbClr val="F8F9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Scatterplot</a:t>
            </a:r>
          </a:p>
        </p:txBody>
      </p:sp>
      <p:sp>
        <p:nvSpPr>
          <p:cNvPr id="35" name="TextBox 34">
            <a:extLst>
              <a:ext uri="{FF2B5EF4-FFF2-40B4-BE49-F238E27FC236}">
                <a16:creationId xmlns:a16="http://schemas.microsoft.com/office/drawing/2014/main" id="{8179AF78-2F3F-4B27-9C46-8C92CB253FE6}"/>
              </a:ext>
            </a:extLst>
          </p:cNvPr>
          <p:cNvSpPr txBox="1"/>
          <p:nvPr/>
        </p:nvSpPr>
        <p:spPr>
          <a:xfrm>
            <a:off x="285007" y="3166686"/>
            <a:ext cx="2315689"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Relationship between two variables</a:t>
            </a:r>
          </a:p>
          <a:p>
            <a:pPr marL="285750" indent="-285750">
              <a:buFont typeface="Arial" panose="020B0604020202020204" pitchFamily="34" charset="0"/>
              <a:buChar char="•"/>
            </a:pPr>
            <a:r>
              <a:rPr lang="en-US" sz="2000" dirty="0"/>
              <a:t>Identify groups or trends</a:t>
            </a:r>
          </a:p>
          <a:p>
            <a:pPr marL="285750" indent="-285750">
              <a:buFont typeface="Arial" panose="020B0604020202020204" pitchFamily="34" charset="0"/>
              <a:buChar char="•"/>
            </a:pPr>
            <a:r>
              <a:rPr lang="en-US" sz="2000" dirty="0"/>
              <a:t>Beware of </a:t>
            </a:r>
            <a:r>
              <a:rPr lang="en-US" sz="2000" dirty="0" err="1"/>
              <a:t>overplotting</a:t>
            </a:r>
            <a:endParaRPr lang="en-US" sz="2000" dirty="0"/>
          </a:p>
          <a:p>
            <a:pPr marL="285750" indent="-285750">
              <a:buFont typeface="Arial" panose="020B0604020202020204" pitchFamily="34" charset="0"/>
              <a:buChar char="•"/>
            </a:pPr>
            <a:r>
              <a:rPr lang="en-US" sz="2000" dirty="0"/>
              <a:t>For time series consider line plot or connecting</a:t>
            </a:r>
          </a:p>
        </p:txBody>
      </p:sp>
      <p:sp>
        <p:nvSpPr>
          <p:cNvPr id="13" name="Rectangle 12">
            <a:extLst>
              <a:ext uri="{FF2B5EF4-FFF2-40B4-BE49-F238E27FC236}">
                <a16:creationId xmlns:a16="http://schemas.microsoft.com/office/drawing/2014/main" id="{1193D77E-272E-4764-979D-1650639E74D4}"/>
              </a:ext>
            </a:extLst>
          </p:cNvPr>
          <p:cNvSpPr/>
          <p:nvPr/>
        </p:nvSpPr>
        <p:spPr>
          <a:xfrm>
            <a:off x="2663828" y="5947377"/>
            <a:ext cx="6349543" cy="461665"/>
          </a:xfrm>
          <a:prstGeom prst="rect">
            <a:avLst/>
          </a:prstGeom>
        </p:spPr>
        <p:txBody>
          <a:bodyPr wrap="square">
            <a:spAutoFit/>
          </a:bodyPr>
          <a:lstStyle/>
          <a:p>
            <a:r>
              <a:rPr lang="en-US" sz="2400" dirty="0"/>
              <a:t>USGS, Statistical Methods in Water Resources</a:t>
            </a:r>
          </a:p>
        </p:txBody>
      </p:sp>
      <p:pic>
        <p:nvPicPr>
          <p:cNvPr id="9" name="Picture 8" descr="A close up of a device&#10;&#10;Description automatically generated">
            <a:extLst>
              <a:ext uri="{FF2B5EF4-FFF2-40B4-BE49-F238E27FC236}">
                <a16:creationId xmlns:a16="http://schemas.microsoft.com/office/drawing/2014/main" id="{6DE30E55-20E8-40F4-9F2F-D809E50BD798}"/>
              </a:ext>
            </a:extLst>
          </p:cNvPr>
          <p:cNvPicPr>
            <a:picLocks noChangeAspect="1"/>
          </p:cNvPicPr>
          <p:nvPr/>
        </p:nvPicPr>
        <p:blipFill rotWithShape="1">
          <a:blip r:embed="rId3"/>
          <a:srcRect b="4981"/>
          <a:stretch/>
        </p:blipFill>
        <p:spPr>
          <a:xfrm>
            <a:off x="682472" y="1404698"/>
            <a:ext cx="1520757" cy="1811641"/>
          </a:xfrm>
          <a:prstGeom prst="rect">
            <a:avLst/>
          </a:prstGeom>
        </p:spPr>
      </p:pic>
      <p:pic>
        <p:nvPicPr>
          <p:cNvPr id="2" name="Picture 1">
            <a:extLst>
              <a:ext uri="{FF2B5EF4-FFF2-40B4-BE49-F238E27FC236}">
                <a16:creationId xmlns:a16="http://schemas.microsoft.com/office/drawing/2014/main" id="{884010BF-3FA3-45FC-8446-3AA6E1E7697E}"/>
              </a:ext>
            </a:extLst>
          </p:cNvPr>
          <p:cNvPicPr>
            <a:picLocks noChangeAspect="1"/>
          </p:cNvPicPr>
          <p:nvPr/>
        </p:nvPicPr>
        <p:blipFill>
          <a:blip r:embed="rId4"/>
          <a:stretch>
            <a:fillRect/>
          </a:stretch>
        </p:blipFill>
        <p:spPr>
          <a:xfrm>
            <a:off x="2674679" y="1902746"/>
            <a:ext cx="6186251" cy="3644088"/>
          </a:xfrm>
          <a:prstGeom prst="rect">
            <a:avLst/>
          </a:prstGeom>
        </p:spPr>
      </p:pic>
      <p:sp>
        <p:nvSpPr>
          <p:cNvPr id="3" name="TextBox 2">
            <a:extLst>
              <a:ext uri="{FF2B5EF4-FFF2-40B4-BE49-F238E27FC236}">
                <a16:creationId xmlns:a16="http://schemas.microsoft.com/office/drawing/2014/main" id="{07C3B89C-261F-4074-AECA-6A33B38370AA}"/>
              </a:ext>
            </a:extLst>
          </p:cNvPr>
          <p:cNvSpPr txBox="1"/>
          <p:nvPr/>
        </p:nvSpPr>
        <p:spPr>
          <a:xfrm>
            <a:off x="4147540" y="156586"/>
            <a:ext cx="4865831" cy="1446550"/>
          </a:xfrm>
          <a:prstGeom prst="rect">
            <a:avLst/>
          </a:prstGeom>
          <a:solidFill>
            <a:schemeClr val="accent1">
              <a:lumMod val="20000"/>
              <a:lumOff val="80000"/>
            </a:schemeClr>
          </a:solidFill>
        </p:spPr>
        <p:txBody>
          <a:bodyPr wrap="square" rtlCol="0">
            <a:spAutoFit/>
          </a:bodyPr>
          <a:lstStyle/>
          <a:p>
            <a:r>
              <a:rPr lang="en-US" sz="2800" dirty="0"/>
              <a:t>Example of Logarithmic Scale:</a:t>
            </a:r>
          </a:p>
          <a:p>
            <a:r>
              <a:rPr lang="en-US" sz="2000" dirty="0"/>
              <a:t>	10, 20, 30 …</a:t>
            </a:r>
          </a:p>
          <a:p>
            <a:r>
              <a:rPr lang="en-US" sz="2000" dirty="0"/>
              <a:t>	100, 200, 300 …</a:t>
            </a:r>
          </a:p>
          <a:p>
            <a:r>
              <a:rPr lang="en-US" sz="2000" dirty="0"/>
              <a:t>	1000, 2000, 3000 …</a:t>
            </a:r>
            <a:endParaRPr lang="en-US" sz="2800" dirty="0"/>
          </a:p>
        </p:txBody>
      </p:sp>
    </p:spTree>
    <p:extLst>
      <p:ext uri="{BB962C8B-B14F-4D97-AF65-F5344CB8AC3E}">
        <p14:creationId xmlns:p14="http://schemas.microsoft.com/office/powerpoint/2010/main" val="406330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52CCD03-5C67-4E83-B03B-7BDEADEC7EB9}"/>
              </a:ext>
            </a:extLst>
          </p:cNvPr>
          <p:cNvSpPr/>
          <p:nvPr/>
        </p:nvSpPr>
        <p:spPr>
          <a:xfrm>
            <a:off x="285007" y="1404698"/>
            <a:ext cx="2921331" cy="4871735"/>
          </a:xfrm>
          <a:prstGeom prst="rect">
            <a:avLst/>
          </a:prstGeom>
          <a:solidFill>
            <a:srgbClr val="F8F9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Area Plot</a:t>
            </a:r>
          </a:p>
        </p:txBody>
      </p:sp>
      <p:sp>
        <p:nvSpPr>
          <p:cNvPr id="35" name="TextBox 34">
            <a:extLst>
              <a:ext uri="{FF2B5EF4-FFF2-40B4-BE49-F238E27FC236}">
                <a16:creationId xmlns:a16="http://schemas.microsoft.com/office/drawing/2014/main" id="{8179AF78-2F3F-4B27-9C46-8C92CB253FE6}"/>
              </a:ext>
            </a:extLst>
          </p:cNvPr>
          <p:cNvSpPr txBox="1"/>
          <p:nvPr/>
        </p:nvSpPr>
        <p:spPr>
          <a:xfrm>
            <a:off x="285008" y="3166686"/>
            <a:ext cx="2755076"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Change in variables, typically over time.</a:t>
            </a:r>
          </a:p>
          <a:p>
            <a:pPr marL="285750" indent="-285750">
              <a:buFont typeface="Arial" panose="020B0604020202020204" pitchFamily="34" charset="0"/>
              <a:buChar char="•"/>
            </a:pPr>
            <a:r>
              <a:rPr lang="en-US" sz="2000" dirty="0"/>
              <a:t>Stacked area charts can be difficult to estimate areas</a:t>
            </a:r>
          </a:p>
          <a:p>
            <a:pPr marL="285750" indent="-285750">
              <a:buFont typeface="Arial" panose="020B0604020202020204" pitchFamily="34" charset="0"/>
              <a:buChar char="•"/>
            </a:pPr>
            <a:r>
              <a:rPr lang="en-US" sz="2000" dirty="0"/>
              <a:t>Be careful of too many lines (Try a grid of small charts)</a:t>
            </a:r>
          </a:p>
        </p:txBody>
      </p:sp>
      <p:sp>
        <p:nvSpPr>
          <p:cNvPr id="13" name="Rectangle 12">
            <a:extLst>
              <a:ext uri="{FF2B5EF4-FFF2-40B4-BE49-F238E27FC236}">
                <a16:creationId xmlns:a16="http://schemas.microsoft.com/office/drawing/2014/main" id="{1193D77E-272E-4764-979D-1650639E74D4}"/>
              </a:ext>
            </a:extLst>
          </p:cNvPr>
          <p:cNvSpPr/>
          <p:nvPr/>
        </p:nvSpPr>
        <p:spPr>
          <a:xfrm>
            <a:off x="3304308" y="5814768"/>
            <a:ext cx="5284519" cy="461665"/>
          </a:xfrm>
          <a:prstGeom prst="rect">
            <a:avLst/>
          </a:prstGeom>
        </p:spPr>
        <p:txBody>
          <a:bodyPr wrap="square">
            <a:spAutoFit/>
          </a:bodyPr>
          <a:lstStyle/>
          <a:p>
            <a:r>
              <a:rPr lang="en-US" sz="2400" dirty="0">
                <a:hlinkClick r:id="rId3"/>
              </a:rPr>
              <a:t>https://www.data-to-viz.com/</a:t>
            </a:r>
            <a:endParaRPr lang="en-US" sz="2400" dirty="0"/>
          </a:p>
        </p:txBody>
      </p:sp>
      <p:pic>
        <p:nvPicPr>
          <p:cNvPr id="10" name="Picture 9">
            <a:extLst>
              <a:ext uri="{FF2B5EF4-FFF2-40B4-BE49-F238E27FC236}">
                <a16:creationId xmlns:a16="http://schemas.microsoft.com/office/drawing/2014/main" id="{6E237FE8-11BC-408B-B664-883458A9FB76}"/>
              </a:ext>
            </a:extLst>
          </p:cNvPr>
          <p:cNvPicPr>
            <a:picLocks noChangeAspect="1"/>
          </p:cNvPicPr>
          <p:nvPr/>
        </p:nvPicPr>
        <p:blipFill rotWithShape="1">
          <a:blip r:embed="rId4"/>
          <a:srcRect r="49931"/>
          <a:stretch/>
        </p:blipFill>
        <p:spPr>
          <a:xfrm>
            <a:off x="869869" y="1404698"/>
            <a:ext cx="1585354" cy="1815829"/>
          </a:xfrm>
          <a:prstGeom prst="rect">
            <a:avLst/>
          </a:prstGeom>
        </p:spPr>
      </p:pic>
      <p:pic>
        <p:nvPicPr>
          <p:cNvPr id="5" name="Picture 4" descr="A close up of a map&#10;&#10;Description automatically generated">
            <a:extLst>
              <a:ext uri="{FF2B5EF4-FFF2-40B4-BE49-F238E27FC236}">
                <a16:creationId xmlns:a16="http://schemas.microsoft.com/office/drawing/2014/main" id="{3CFBB63C-6F97-4D97-848A-9DD12BFB1AC5}"/>
              </a:ext>
            </a:extLst>
          </p:cNvPr>
          <p:cNvPicPr>
            <a:picLocks noChangeAspect="1"/>
          </p:cNvPicPr>
          <p:nvPr/>
        </p:nvPicPr>
        <p:blipFill rotWithShape="1">
          <a:blip r:embed="rId5"/>
          <a:srcRect t="11440"/>
          <a:stretch/>
        </p:blipFill>
        <p:spPr>
          <a:xfrm>
            <a:off x="3289463" y="71253"/>
            <a:ext cx="5652654" cy="2961173"/>
          </a:xfrm>
          <a:prstGeom prst="rect">
            <a:avLst/>
          </a:prstGeom>
        </p:spPr>
      </p:pic>
      <p:pic>
        <p:nvPicPr>
          <p:cNvPr id="7" name="Picture 6" descr="A close up of a map&#10;&#10;Description automatically generated">
            <a:extLst>
              <a:ext uri="{FF2B5EF4-FFF2-40B4-BE49-F238E27FC236}">
                <a16:creationId xmlns:a16="http://schemas.microsoft.com/office/drawing/2014/main" id="{EE30EBE2-6DAC-4518-9353-E83FC691BD94}"/>
              </a:ext>
            </a:extLst>
          </p:cNvPr>
          <p:cNvPicPr>
            <a:picLocks noChangeAspect="1"/>
          </p:cNvPicPr>
          <p:nvPr/>
        </p:nvPicPr>
        <p:blipFill>
          <a:blip r:embed="rId6"/>
          <a:stretch>
            <a:fillRect/>
          </a:stretch>
        </p:blipFill>
        <p:spPr>
          <a:xfrm>
            <a:off x="3513792" y="2897894"/>
            <a:ext cx="5338453" cy="2961173"/>
          </a:xfrm>
          <a:prstGeom prst="rect">
            <a:avLst/>
          </a:prstGeom>
        </p:spPr>
      </p:pic>
      <p:sp>
        <p:nvSpPr>
          <p:cNvPr id="11" name="Rectangle 10">
            <a:extLst>
              <a:ext uri="{FF2B5EF4-FFF2-40B4-BE49-F238E27FC236}">
                <a16:creationId xmlns:a16="http://schemas.microsoft.com/office/drawing/2014/main" id="{0FFB16CB-E331-471C-AA9F-89E310769DE4}"/>
              </a:ext>
            </a:extLst>
          </p:cNvPr>
          <p:cNvSpPr/>
          <p:nvPr/>
        </p:nvSpPr>
        <p:spPr>
          <a:xfrm>
            <a:off x="3966358" y="2897894"/>
            <a:ext cx="3871356" cy="1345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424583-4678-4E4F-84D2-C64E578689AD}"/>
              </a:ext>
            </a:extLst>
          </p:cNvPr>
          <p:cNvSpPr/>
          <p:nvPr/>
        </p:nvSpPr>
        <p:spPr>
          <a:xfrm>
            <a:off x="4010889" y="4203868"/>
            <a:ext cx="3871356" cy="1345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A0E2DB6-C698-49D3-989F-9FE4A6877D49}"/>
              </a:ext>
            </a:extLst>
          </p:cNvPr>
          <p:cNvSpPr txBox="1"/>
          <p:nvPr/>
        </p:nvSpPr>
        <p:spPr>
          <a:xfrm>
            <a:off x="4010889" y="151180"/>
            <a:ext cx="3335341" cy="369332"/>
          </a:xfrm>
          <a:prstGeom prst="rect">
            <a:avLst/>
          </a:prstGeom>
          <a:noFill/>
        </p:spPr>
        <p:txBody>
          <a:bodyPr wrap="square" rtlCol="0">
            <a:spAutoFit/>
          </a:bodyPr>
          <a:lstStyle/>
          <a:p>
            <a:r>
              <a:rPr lang="en-US" dirty="0"/>
              <a:t>Stacked Area</a:t>
            </a:r>
          </a:p>
        </p:txBody>
      </p:sp>
      <p:sp>
        <p:nvSpPr>
          <p:cNvPr id="19" name="TextBox 18">
            <a:extLst>
              <a:ext uri="{FF2B5EF4-FFF2-40B4-BE49-F238E27FC236}">
                <a16:creationId xmlns:a16="http://schemas.microsoft.com/office/drawing/2014/main" id="{32C5AA9C-048A-4898-89E6-57F326ACAE1E}"/>
              </a:ext>
            </a:extLst>
          </p:cNvPr>
          <p:cNvSpPr txBox="1"/>
          <p:nvPr/>
        </p:nvSpPr>
        <p:spPr>
          <a:xfrm>
            <a:off x="4010889" y="2687111"/>
            <a:ext cx="3335341" cy="369332"/>
          </a:xfrm>
          <a:prstGeom prst="rect">
            <a:avLst/>
          </a:prstGeom>
          <a:noFill/>
        </p:spPr>
        <p:txBody>
          <a:bodyPr wrap="square" rtlCol="0">
            <a:spAutoFit/>
          </a:bodyPr>
          <a:lstStyle/>
          <a:p>
            <a:r>
              <a:rPr lang="en-US" dirty="0"/>
              <a:t>Grid of Area Plots</a:t>
            </a:r>
          </a:p>
        </p:txBody>
      </p:sp>
      <p:cxnSp>
        <p:nvCxnSpPr>
          <p:cNvPr id="22" name="Straight Arrow Connector 21">
            <a:extLst>
              <a:ext uri="{FF2B5EF4-FFF2-40B4-BE49-F238E27FC236}">
                <a16:creationId xmlns:a16="http://schemas.microsoft.com/office/drawing/2014/main" id="{71323853-2132-4F46-B307-A987E1D7392C}"/>
              </a:ext>
            </a:extLst>
          </p:cNvPr>
          <p:cNvCxnSpPr/>
          <p:nvPr/>
        </p:nvCxnSpPr>
        <p:spPr>
          <a:xfrm flipH="1">
            <a:off x="4667003" y="1828800"/>
            <a:ext cx="1140031" cy="3182587"/>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Arrow Connector 26">
            <a:extLst>
              <a:ext uri="{FF2B5EF4-FFF2-40B4-BE49-F238E27FC236}">
                <a16:creationId xmlns:a16="http://schemas.microsoft.com/office/drawing/2014/main" id="{53454961-ED39-4EFE-9012-7E51D8117FCF}"/>
              </a:ext>
            </a:extLst>
          </p:cNvPr>
          <p:cNvCxnSpPr>
            <a:cxnSpLocks/>
          </p:cNvCxnSpPr>
          <p:nvPr/>
        </p:nvCxnSpPr>
        <p:spPr>
          <a:xfrm>
            <a:off x="5617029" y="1541096"/>
            <a:ext cx="2410690" cy="2437138"/>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844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52CCD03-5C67-4E83-B03B-7BDEADEC7EB9}"/>
              </a:ext>
            </a:extLst>
          </p:cNvPr>
          <p:cNvSpPr/>
          <p:nvPr/>
        </p:nvSpPr>
        <p:spPr>
          <a:xfrm>
            <a:off x="285007" y="1404698"/>
            <a:ext cx="2315689" cy="4871735"/>
          </a:xfrm>
          <a:prstGeom prst="rect">
            <a:avLst/>
          </a:prstGeom>
          <a:solidFill>
            <a:srgbClr val="F8F9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179AF78-2F3F-4B27-9C46-8C92CB253FE6}"/>
              </a:ext>
            </a:extLst>
          </p:cNvPr>
          <p:cNvSpPr txBox="1"/>
          <p:nvPr/>
        </p:nvSpPr>
        <p:spPr>
          <a:xfrm>
            <a:off x="285007" y="3166686"/>
            <a:ext cx="231568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Display values for regions of maps</a:t>
            </a:r>
          </a:p>
          <a:p>
            <a:pPr marL="285750" indent="-285750">
              <a:buFont typeface="Arial" panose="020B0604020202020204" pitchFamily="34" charset="0"/>
              <a:buChar char="•"/>
            </a:pPr>
            <a:r>
              <a:rPr lang="en-US" sz="2000" dirty="0"/>
              <a:t>The size of your regions may bias</a:t>
            </a:r>
          </a:p>
          <a:p>
            <a:pPr marL="285750" indent="-285750">
              <a:buFont typeface="Arial" panose="020B0604020202020204" pitchFamily="34" charset="0"/>
              <a:buChar char="•"/>
            </a:pPr>
            <a:r>
              <a:rPr lang="en-US" sz="2000" dirty="0"/>
              <a:t>Beware of continuous colors</a:t>
            </a:r>
          </a:p>
          <a:p>
            <a:pPr marL="285750" indent="-285750">
              <a:buFont typeface="Arial" panose="020B0604020202020204" pitchFamily="34" charset="0"/>
              <a:buChar char="•"/>
            </a:pPr>
            <a:endParaRPr lang="en-US" sz="2000" dirty="0"/>
          </a:p>
        </p:txBody>
      </p:sp>
      <p:pic>
        <p:nvPicPr>
          <p:cNvPr id="9" name="Picture 8">
            <a:extLst>
              <a:ext uri="{FF2B5EF4-FFF2-40B4-BE49-F238E27FC236}">
                <a16:creationId xmlns:a16="http://schemas.microsoft.com/office/drawing/2014/main" id="{FBACBA5D-4A04-4C34-93B6-7049BD684CEA}"/>
              </a:ext>
            </a:extLst>
          </p:cNvPr>
          <p:cNvPicPr>
            <a:picLocks noChangeAspect="1"/>
          </p:cNvPicPr>
          <p:nvPr/>
        </p:nvPicPr>
        <p:blipFill rotWithShape="1">
          <a:blip r:embed="rId3"/>
          <a:srcRect t="5450"/>
          <a:stretch/>
        </p:blipFill>
        <p:spPr>
          <a:xfrm>
            <a:off x="699496" y="1417638"/>
            <a:ext cx="1486710" cy="1749048"/>
          </a:xfrm>
          <a:prstGeom prst="rect">
            <a:avLst/>
          </a:prstGeom>
        </p:spPr>
      </p:pic>
      <p:pic>
        <p:nvPicPr>
          <p:cNvPr id="10" name="Picture 3" descr="Pathogencounty20021">
            <a:extLst>
              <a:ext uri="{FF2B5EF4-FFF2-40B4-BE49-F238E27FC236}">
                <a16:creationId xmlns:a16="http://schemas.microsoft.com/office/drawing/2014/main" id="{2FB70364-D82D-4658-9F94-265EB7901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721" y="73723"/>
            <a:ext cx="5910943" cy="307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lgn="l"/>
            <a:r>
              <a:rPr lang="en-US" dirty="0"/>
              <a:t>Choropleth Map</a:t>
            </a:r>
          </a:p>
        </p:txBody>
      </p:sp>
      <p:pic>
        <p:nvPicPr>
          <p:cNvPr id="11" name="Picture 3" descr="pathogenpoint20022">
            <a:extLst>
              <a:ext uri="{FF2B5EF4-FFF2-40B4-BE49-F238E27FC236}">
                <a16:creationId xmlns:a16="http://schemas.microsoft.com/office/drawing/2014/main" id="{307F18B5-90FF-403F-92ED-812278CA7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2834" y="3150080"/>
            <a:ext cx="5669275" cy="306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81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wwt">
            <a:extLst>
              <a:ext uri="{FF2B5EF4-FFF2-40B4-BE49-F238E27FC236}">
                <a16:creationId xmlns:a16="http://schemas.microsoft.com/office/drawing/2014/main" id="{9D897173-38EB-49DF-9F38-39694F8A8F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86"/>
          <a:stretch/>
        </p:blipFill>
        <p:spPr bwMode="auto">
          <a:xfrm>
            <a:off x="2635825" y="11311"/>
            <a:ext cx="6508176" cy="389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54D870C-90AD-44FD-9F2D-5E3E3850FC01}"/>
              </a:ext>
            </a:extLst>
          </p:cNvPr>
          <p:cNvSpPr/>
          <p:nvPr/>
        </p:nvSpPr>
        <p:spPr>
          <a:xfrm>
            <a:off x="3062580" y="11311"/>
            <a:ext cx="3018840" cy="369332"/>
          </a:xfrm>
          <a:prstGeom prst="rect">
            <a:avLst/>
          </a:prstGeom>
        </p:spPr>
        <p:txBody>
          <a:bodyPr wrap="none">
            <a:spAutoFit/>
          </a:bodyPr>
          <a:lstStyle/>
          <a:p>
            <a:r>
              <a:rPr lang="en-US" dirty="0"/>
              <a:t>WWTP Discharge Magnitudes</a:t>
            </a:r>
          </a:p>
        </p:txBody>
      </p:sp>
      <p:sp>
        <p:nvSpPr>
          <p:cNvPr id="28" name="Rectangle 27">
            <a:extLst>
              <a:ext uri="{FF2B5EF4-FFF2-40B4-BE49-F238E27FC236}">
                <a16:creationId xmlns:a16="http://schemas.microsoft.com/office/drawing/2014/main" id="{652CCD03-5C67-4E83-B03B-7BDEADEC7EB9}"/>
              </a:ext>
            </a:extLst>
          </p:cNvPr>
          <p:cNvSpPr/>
          <p:nvPr/>
        </p:nvSpPr>
        <p:spPr>
          <a:xfrm>
            <a:off x="285007" y="1404698"/>
            <a:ext cx="2315689" cy="4871735"/>
          </a:xfrm>
          <a:prstGeom prst="rect">
            <a:avLst/>
          </a:prstGeom>
          <a:solidFill>
            <a:srgbClr val="F8F9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179AF78-2F3F-4B27-9C46-8C92CB253FE6}"/>
              </a:ext>
            </a:extLst>
          </p:cNvPr>
          <p:cNvSpPr txBox="1"/>
          <p:nvPr/>
        </p:nvSpPr>
        <p:spPr>
          <a:xfrm>
            <a:off x="285007" y="3166686"/>
            <a:ext cx="2315689"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Data at points or regions via bubble size or color.</a:t>
            </a:r>
          </a:p>
          <a:p>
            <a:pPr marL="285750" indent="-285750">
              <a:buFont typeface="Arial" panose="020B0604020202020204" pitchFamily="34" charset="0"/>
              <a:buChar char="•"/>
            </a:pPr>
            <a:r>
              <a:rPr lang="en-US" sz="2000" dirty="0"/>
              <a:t>Can help address area bias of choropleth map</a:t>
            </a:r>
          </a:p>
          <a:p>
            <a:pPr marL="285750" indent="-285750">
              <a:buFont typeface="Arial" panose="020B0604020202020204" pitchFamily="34" charset="0"/>
              <a:buChar char="•"/>
            </a:pPr>
            <a:r>
              <a:rPr lang="en-US" sz="2000" dirty="0"/>
              <a:t>Be careful of too much data</a:t>
            </a:r>
          </a:p>
          <a:p>
            <a:pPr marL="285750" indent="-285750">
              <a:buFont typeface="Arial" panose="020B0604020202020204" pitchFamily="34" charset="0"/>
              <a:buChar char="•"/>
            </a:pPr>
            <a:endParaRPr lang="en-US" sz="2000" dirty="0"/>
          </a:p>
        </p:txBody>
      </p:sp>
      <p:sp>
        <p:nvSpPr>
          <p:cNvPr id="4" name="Title 3"/>
          <p:cNvSpPr>
            <a:spLocks noGrp="1"/>
          </p:cNvSpPr>
          <p:nvPr>
            <p:ph type="title"/>
          </p:nvPr>
        </p:nvSpPr>
        <p:spPr/>
        <p:txBody>
          <a:bodyPr/>
          <a:lstStyle/>
          <a:p>
            <a:pPr algn="l"/>
            <a:r>
              <a:rPr lang="en-US" dirty="0"/>
              <a:t>Bubble Map</a:t>
            </a:r>
          </a:p>
        </p:txBody>
      </p:sp>
      <p:pic>
        <p:nvPicPr>
          <p:cNvPr id="8" name="Picture 7">
            <a:extLst>
              <a:ext uri="{FF2B5EF4-FFF2-40B4-BE49-F238E27FC236}">
                <a16:creationId xmlns:a16="http://schemas.microsoft.com/office/drawing/2014/main" id="{C6D74C21-ECDC-4E57-A8BE-8F837C230B45}"/>
              </a:ext>
            </a:extLst>
          </p:cNvPr>
          <p:cNvPicPr>
            <a:picLocks noChangeAspect="1"/>
          </p:cNvPicPr>
          <p:nvPr/>
        </p:nvPicPr>
        <p:blipFill rotWithShape="1">
          <a:blip r:embed="rId4"/>
          <a:srcRect t="4199"/>
          <a:stretch/>
        </p:blipFill>
        <p:spPr>
          <a:xfrm>
            <a:off x="648426" y="1417638"/>
            <a:ext cx="1588850" cy="1815690"/>
          </a:xfrm>
          <a:prstGeom prst="rect">
            <a:avLst/>
          </a:prstGeom>
        </p:spPr>
      </p:pic>
      <p:pic>
        <p:nvPicPr>
          <p:cNvPr id="17410" name="Picture 2" descr="Related image">
            <a:extLst>
              <a:ext uri="{FF2B5EF4-FFF2-40B4-BE49-F238E27FC236}">
                <a16:creationId xmlns:a16="http://schemas.microsoft.com/office/drawing/2014/main" id="{A8FC3970-9155-47E7-9564-9EF668953B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466" y="3744686"/>
            <a:ext cx="4608617" cy="2531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7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Other Visualization Recommendations</a:t>
            </a:r>
          </a:p>
        </p:txBody>
      </p:sp>
      <p:sp>
        <p:nvSpPr>
          <p:cNvPr id="5" name="Content Placeholder 4"/>
          <p:cNvSpPr>
            <a:spLocks noGrp="1"/>
          </p:cNvSpPr>
          <p:nvPr>
            <p:ph idx="1"/>
          </p:nvPr>
        </p:nvSpPr>
        <p:spPr>
          <a:xfrm>
            <a:off x="461472" y="1579417"/>
            <a:ext cx="8225327" cy="4590647"/>
          </a:xfrm>
        </p:spPr>
        <p:txBody>
          <a:bodyPr>
            <a:normAutofit fontScale="92500" lnSpcReduction="10000"/>
          </a:bodyPr>
          <a:lstStyle/>
          <a:p>
            <a:r>
              <a:rPr lang="en-US" sz="3600" b="1" dirty="0">
                <a:latin typeface="Calibri" panose="020F0502020204030204" pitchFamily="34" charset="0"/>
                <a:cs typeface="Calibri" panose="020F0502020204030204" pitchFamily="34" charset="0"/>
              </a:rPr>
              <a:t>Avoid Dual Axes</a:t>
            </a:r>
          </a:p>
          <a:p>
            <a:pPr lvl="1"/>
            <a:r>
              <a:rPr lang="en-US" sz="3200" dirty="0"/>
              <a:t>Can be misleading, hard to read</a:t>
            </a:r>
          </a:p>
          <a:p>
            <a:pPr lvl="1"/>
            <a:r>
              <a:rPr lang="en-US" sz="3200" dirty="0">
                <a:latin typeface="Calibri" panose="020F0502020204030204" pitchFamily="34" charset="0"/>
                <a:cs typeface="Calibri" panose="020F0502020204030204" pitchFamily="34" charset="0"/>
              </a:rPr>
              <a:t>Use side by side charts or other alternative</a:t>
            </a:r>
          </a:p>
          <a:p>
            <a:r>
              <a:rPr lang="en-US" sz="3600" b="1" dirty="0"/>
              <a:t>Highlight Important Parts</a:t>
            </a:r>
            <a:endParaRPr lang="en-US" sz="3600" b="1" dirty="0">
              <a:latin typeface="Calibri" panose="020F0502020204030204" pitchFamily="34" charset="0"/>
              <a:cs typeface="Calibri" panose="020F0502020204030204" pitchFamily="34" charset="0"/>
            </a:endParaRPr>
          </a:p>
          <a:p>
            <a:pPr lvl="1"/>
            <a:r>
              <a:rPr lang="en-US" sz="3200" dirty="0">
                <a:latin typeface="Calibri" panose="020F0502020204030204" pitchFamily="34" charset="0"/>
                <a:cs typeface="Calibri" panose="020F0502020204030204" pitchFamily="34" charset="0"/>
              </a:rPr>
              <a:t>Don’t make people figure out the main point.  </a:t>
            </a:r>
            <a:r>
              <a:rPr lang="en-US" sz="3200" dirty="0"/>
              <a:t>Label it or otherwise highlight.</a:t>
            </a:r>
          </a:p>
          <a:p>
            <a:r>
              <a:rPr lang="en-US" sz="3600" b="1" dirty="0">
                <a:latin typeface="Calibri" panose="020F0502020204030204" pitchFamily="34" charset="0"/>
                <a:cs typeface="Calibri" panose="020F0502020204030204" pitchFamily="34" charset="0"/>
              </a:rPr>
              <a:t>Sta</a:t>
            </a:r>
            <a:r>
              <a:rPr lang="en-US" sz="3600" b="1" dirty="0"/>
              <a:t>nd-Alone</a:t>
            </a:r>
          </a:p>
          <a:p>
            <a:pPr lvl="1"/>
            <a:r>
              <a:rPr lang="en-US" sz="3200" dirty="0">
                <a:latin typeface="Calibri" panose="020F0502020204030204" pitchFamily="34" charset="0"/>
                <a:cs typeface="Calibri" panose="020F0502020204030204" pitchFamily="34" charset="0"/>
              </a:rPr>
              <a:t>Visualizations should be stand-alone and need no interpretation.  Include notes if need be.</a:t>
            </a: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2929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Data and Benchmarks</a:t>
            </a:r>
          </a:p>
        </p:txBody>
      </p:sp>
      <p:sp>
        <p:nvSpPr>
          <p:cNvPr id="5" name="Content Placeholder 4"/>
          <p:cNvSpPr>
            <a:spLocks noGrp="1"/>
          </p:cNvSpPr>
          <p:nvPr>
            <p:ph idx="1"/>
          </p:nvPr>
        </p:nvSpPr>
        <p:spPr/>
        <p:txBody>
          <a:bodyPr>
            <a:normAutofit/>
          </a:bodyPr>
          <a:lstStyle/>
          <a:p>
            <a:pPr marL="742950" indent="-742950">
              <a:buFont typeface="+mj-lt"/>
              <a:buAutoNum type="arabicPeriod"/>
            </a:pPr>
            <a:r>
              <a:rPr lang="en-US" dirty="0"/>
              <a:t>Tricky Comparisons</a:t>
            </a:r>
          </a:p>
          <a:p>
            <a:pPr marL="1143000" lvl="1" indent="-742950"/>
            <a:r>
              <a:rPr lang="en-US" dirty="0"/>
              <a:t>Bacteria </a:t>
            </a:r>
          </a:p>
          <a:p>
            <a:pPr marL="1143000" lvl="1" indent="-742950"/>
            <a:r>
              <a:rPr lang="en-US" dirty="0"/>
              <a:t>Metals</a:t>
            </a:r>
          </a:p>
          <a:p>
            <a:pPr marL="1143000" lvl="1" indent="-742950"/>
            <a:r>
              <a:rPr lang="en-US" dirty="0"/>
              <a:t>Un-ionized Ammonia</a:t>
            </a:r>
          </a:p>
          <a:p>
            <a:pPr marL="742950" indent="-742950">
              <a:buFont typeface="+mj-lt"/>
              <a:buAutoNum type="arabicPeriod"/>
            </a:pPr>
            <a:r>
              <a:rPr lang="en-US" dirty="0"/>
              <a:t>Comparison Methods</a:t>
            </a:r>
          </a:p>
          <a:p>
            <a:pPr marL="1143000" lvl="1" indent="-742950"/>
            <a:r>
              <a:rPr lang="en-US" dirty="0"/>
              <a:t>Frequency of Exceedance</a:t>
            </a:r>
          </a:p>
          <a:p>
            <a:pPr marL="1143000" lvl="1" indent="-742950"/>
            <a:r>
              <a:rPr lang="en-US" dirty="0"/>
              <a:t>Magnitude of Exceedance</a:t>
            </a:r>
          </a:p>
          <a:p>
            <a:pPr marL="742950" indent="-742950">
              <a:buFont typeface="+mj-lt"/>
              <a:buAutoNum type="arabicPeriod"/>
            </a:pPr>
            <a:endParaRPr lang="en-US" sz="3200" dirty="0">
              <a:latin typeface="Calibri" panose="020F0502020204030204" pitchFamily="34" charset="0"/>
              <a:cs typeface="Calibri" panose="020F0502020204030204" pitchFamily="34" charset="0"/>
            </a:endParaRPr>
          </a:p>
          <a:p>
            <a:pPr marL="742950" indent="-742950">
              <a:buFont typeface="+mj-lt"/>
              <a:buAutoNum type="arabicPeriod"/>
            </a:pPr>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7897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Bacteria Criteria</a:t>
            </a:r>
          </a:p>
        </p:txBody>
      </p:sp>
      <p:sp>
        <p:nvSpPr>
          <p:cNvPr id="5" name="Content Placeholder 4"/>
          <p:cNvSpPr>
            <a:spLocks noGrp="1"/>
          </p:cNvSpPr>
          <p:nvPr>
            <p:ph idx="1"/>
          </p:nvPr>
        </p:nvSpPr>
        <p:spPr/>
        <p:txBody>
          <a:bodyPr>
            <a:normAutofit fontScale="77500" lnSpcReduction="20000"/>
          </a:bodyPr>
          <a:lstStyle/>
          <a:p>
            <a:pPr marL="0" indent="0">
              <a:buNone/>
            </a:pPr>
            <a:r>
              <a:rPr lang="en-US" b="1" dirty="0"/>
              <a:t>Primary Contact Recreation: </a:t>
            </a:r>
            <a:r>
              <a:rPr lang="en-US" b="1" i="1" u="sng" dirty="0"/>
              <a:t>E.coli</a:t>
            </a:r>
          </a:p>
          <a:p>
            <a:pPr marL="0" indent="0">
              <a:buNone/>
            </a:pPr>
            <a:r>
              <a:rPr lang="en-US" dirty="0"/>
              <a:t>Period: May 1 to October 31</a:t>
            </a:r>
          </a:p>
          <a:p>
            <a:pPr marL="0" indent="0">
              <a:buNone/>
            </a:pPr>
            <a:r>
              <a:rPr lang="en-US" dirty="0"/>
              <a:t>Criteria:</a:t>
            </a:r>
          </a:p>
          <a:p>
            <a:pPr marL="1143000" lvl="1" indent="-742950">
              <a:buFont typeface="+mj-lt"/>
              <a:buAutoNum type="arabicPeriod"/>
            </a:pPr>
            <a:r>
              <a:rPr lang="en-US" dirty="0"/>
              <a:t>Not &gt;130 MPN/100 mL as </a:t>
            </a:r>
            <a:r>
              <a:rPr lang="en-US" dirty="0">
                <a:solidFill>
                  <a:srgbClr val="FF0000"/>
                </a:solidFill>
              </a:rPr>
              <a:t>geometric mean </a:t>
            </a:r>
            <a:r>
              <a:rPr lang="en-US" dirty="0"/>
              <a:t>on not &lt; 5 samples in 30 days</a:t>
            </a:r>
          </a:p>
          <a:p>
            <a:pPr marL="1143000" lvl="1" indent="-742950">
              <a:buFont typeface="+mj-lt"/>
              <a:buAutoNum type="arabicPeriod"/>
            </a:pPr>
            <a:r>
              <a:rPr lang="en-US" dirty="0"/>
              <a:t>Not &gt;240 MPN/100 mL in </a:t>
            </a:r>
            <a:r>
              <a:rPr lang="en-US" dirty="0">
                <a:solidFill>
                  <a:srgbClr val="FF0000"/>
                </a:solidFill>
              </a:rPr>
              <a:t>20% </a:t>
            </a:r>
            <a:r>
              <a:rPr lang="en-US" dirty="0"/>
              <a:t>of samples in 30-day period</a:t>
            </a:r>
          </a:p>
          <a:p>
            <a:pPr marL="400050" lvl="1" indent="0">
              <a:buNone/>
            </a:pPr>
            <a:endParaRPr lang="en-US" dirty="0"/>
          </a:p>
          <a:p>
            <a:pPr marL="0" indent="0">
              <a:buNone/>
            </a:pPr>
            <a:r>
              <a:rPr lang="en-US" b="1" dirty="0"/>
              <a:t>Secondary Contact Recreation: </a:t>
            </a:r>
            <a:r>
              <a:rPr lang="en-US" b="1" u="sng" dirty="0"/>
              <a:t>Fecal coliform</a:t>
            </a:r>
          </a:p>
          <a:p>
            <a:pPr marL="0" indent="0">
              <a:buNone/>
            </a:pPr>
            <a:r>
              <a:rPr lang="en-US" dirty="0"/>
              <a:t>Period: All year</a:t>
            </a:r>
          </a:p>
          <a:p>
            <a:pPr marL="0" indent="0">
              <a:buNone/>
            </a:pPr>
            <a:r>
              <a:rPr lang="en-US" dirty="0"/>
              <a:t>Criteria:</a:t>
            </a:r>
          </a:p>
          <a:p>
            <a:pPr marL="1143000" lvl="1" indent="-742950">
              <a:buFont typeface="+mj-lt"/>
              <a:buAutoNum type="arabicPeriod"/>
            </a:pPr>
            <a:r>
              <a:rPr lang="en-US" dirty="0"/>
              <a:t>Not &gt;1,000 MPN/100 mL as </a:t>
            </a:r>
            <a:r>
              <a:rPr lang="en-US" dirty="0">
                <a:solidFill>
                  <a:srgbClr val="FF0000"/>
                </a:solidFill>
              </a:rPr>
              <a:t>geometric mean </a:t>
            </a:r>
            <a:r>
              <a:rPr lang="en-US" dirty="0"/>
              <a:t>on not &lt; 5 samples in 30 days</a:t>
            </a:r>
          </a:p>
          <a:p>
            <a:pPr marL="1143000" lvl="1" indent="-742950">
              <a:buFont typeface="+mj-lt"/>
              <a:buAutoNum type="arabicPeriod"/>
            </a:pPr>
            <a:r>
              <a:rPr lang="en-US" dirty="0"/>
              <a:t>Not &gt;2,000 MPN/100 mL in </a:t>
            </a:r>
            <a:r>
              <a:rPr lang="en-US" dirty="0">
                <a:solidFill>
                  <a:srgbClr val="FF0000"/>
                </a:solidFill>
              </a:rPr>
              <a:t>20% </a:t>
            </a:r>
            <a:r>
              <a:rPr lang="en-US" dirty="0"/>
              <a:t>of samples in 30-day period</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8822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Bacteria Criteria</a:t>
            </a:r>
          </a:p>
        </p:txBody>
      </p:sp>
      <p:sp>
        <p:nvSpPr>
          <p:cNvPr id="5" name="Content Placeholder 4"/>
          <p:cNvSpPr>
            <a:spLocks noGrp="1"/>
          </p:cNvSpPr>
          <p:nvPr>
            <p:ph idx="1"/>
          </p:nvPr>
        </p:nvSpPr>
        <p:spPr/>
        <p:txBody>
          <a:bodyPr>
            <a:normAutofit/>
          </a:bodyPr>
          <a:lstStyle/>
          <a:p>
            <a:pPr marL="0" indent="0">
              <a:buNone/>
            </a:pPr>
            <a:r>
              <a:rPr lang="en-US" b="1" i="1" u="sng" dirty="0"/>
              <a:t>E.coli: </a:t>
            </a:r>
            <a:r>
              <a:rPr lang="en-US" dirty="0"/>
              <a:t>Results of 5 Samples in May at three sites:</a:t>
            </a:r>
          </a:p>
          <a:p>
            <a:pPr marL="0" indent="0">
              <a:buNone/>
            </a:pPr>
            <a:endParaRPr lang="en-US" dirty="0"/>
          </a:p>
          <a:p>
            <a:pPr marL="0" indent="0">
              <a:buNone/>
            </a:pPr>
            <a:r>
              <a:rPr lang="en-US" dirty="0"/>
              <a:t>                                                     Which is Worse?</a:t>
            </a:r>
          </a:p>
          <a:p>
            <a:pPr marL="0" indent="0">
              <a:buNone/>
            </a:pPr>
            <a:r>
              <a:rPr lang="en-US" dirty="0"/>
              <a:t>										    Impaired?</a:t>
            </a:r>
          </a:p>
          <a:p>
            <a:pPr marL="0" indent="0">
              <a:buNone/>
            </a:pPr>
            <a:endParaRPr lang="en-US" b="1" i="1" u="sng" dirty="0"/>
          </a:p>
        </p:txBody>
      </p:sp>
      <p:graphicFrame>
        <p:nvGraphicFramePr>
          <p:cNvPr id="2" name="Table 1">
            <a:extLst>
              <a:ext uri="{FF2B5EF4-FFF2-40B4-BE49-F238E27FC236}">
                <a16:creationId xmlns:a16="http://schemas.microsoft.com/office/drawing/2014/main" id="{8C31B0C2-5F2A-49ED-BD22-8F82FFA8082F}"/>
              </a:ext>
            </a:extLst>
          </p:cNvPr>
          <p:cNvGraphicFramePr>
            <a:graphicFrameLocks noGrp="1"/>
          </p:cNvGraphicFramePr>
          <p:nvPr>
            <p:extLst>
              <p:ext uri="{D42A27DB-BD31-4B8C-83A1-F6EECF244321}">
                <p14:modId xmlns:p14="http://schemas.microsoft.com/office/powerpoint/2010/main" val="3280749085"/>
              </p:ext>
            </p:extLst>
          </p:nvPr>
        </p:nvGraphicFramePr>
        <p:xfrm>
          <a:off x="461472" y="2463968"/>
          <a:ext cx="3890472" cy="2977770"/>
        </p:xfrm>
        <a:graphic>
          <a:graphicData uri="http://schemas.openxmlformats.org/drawingml/2006/table">
            <a:tbl>
              <a:tblPr>
                <a:tableStyleId>{5C22544A-7EE6-4342-B048-85BDC9FD1C3A}</a:tableStyleId>
              </a:tblPr>
              <a:tblGrid>
                <a:gridCol w="1277470">
                  <a:extLst>
                    <a:ext uri="{9D8B030D-6E8A-4147-A177-3AD203B41FA5}">
                      <a16:colId xmlns:a16="http://schemas.microsoft.com/office/drawing/2014/main" val="1667585130"/>
                    </a:ext>
                  </a:extLst>
                </a:gridCol>
                <a:gridCol w="1306501">
                  <a:extLst>
                    <a:ext uri="{9D8B030D-6E8A-4147-A177-3AD203B41FA5}">
                      <a16:colId xmlns:a16="http://schemas.microsoft.com/office/drawing/2014/main" val="1134076648"/>
                    </a:ext>
                  </a:extLst>
                </a:gridCol>
                <a:gridCol w="1306501">
                  <a:extLst>
                    <a:ext uri="{9D8B030D-6E8A-4147-A177-3AD203B41FA5}">
                      <a16:colId xmlns:a16="http://schemas.microsoft.com/office/drawing/2014/main" val="3214500131"/>
                    </a:ext>
                  </a:extLst>
                </a:gridCol>
              </a:tblGrid>
              <a:tr h="595554">
                <a:tc>
                  <a:txBody>
                    <a:bodyPr/>
                    <a:lstStyle/>
                    <a:p>
                      <a:pPr algn="ctr" fontAlgn="b"/>
                      <a:endParaRPr lang="en-US" sz="2800" b="0" i="0" u="none" strike="noStrike">
                        <a:solidFill>
                          <a:srgbClr val="000000"/>
                        </a:solidFill>
                        <a:effectLst/>
                        <a:latin typeface="Calibri" panose="020F0502020204030204" pitchFamily="34" charset="0"/>
                      </a:endParaRPr>
                    </a:p>
                  </a:txBody>
                  <a:tcPr marL="9380" marR="9380" marT="9380" marB="0" anchor="b"/>
                </a:tc>
                <a:tc gridSpan="2">
                  <a:txBody>
                    <a:bodyPr/>
                    <a:lstStyle/>
                    <a:p>
                      <a:pPr algn="ctr" fontAlgn="b"/>
                      <a:r>
                        <a:rPr lang="en-US" sz="2800" u="none" strike="noStrike" dirty="0">
                          <a:effectLst/>
                        </a:rPr>
                        <a:t>% Exceeding</a:t>
                      </a:r>
                      <a:endParaRPr lang="en-US" sz="2800" b="0" i="0" u="none" strike="noStrike" dirty="0">
                        <a:solidFill>
                          <a:srgbClr val="000000"/>
                        </a:solidFill>
                        <a:effectLst/>
                        <a:latin typeface="Calibri" panose="020F0502020204030204" pitchFamily="34" charset="0"/>
                      </a:endParaRPr>
                    </a:p>
                  </a:txBody>
                  <a:tcPr marL="9380" marR="9380" marT="9380" marB="0" anchor="b"/>
                </a:tc>
                <a:tc hMerge="1">
                  <a:txBody>
                    <a:bodyPr/>
                    <a:lstStyle/>
                    <a:p>
                      <a:endParaRPr lang="en-US"/>
                    </a:p>
                  </a:txBody>
                  <a:tcPr/>
                </a:tc>
                <a:extLst>
                  <a:ext uri="{0D108BD9-81ED-4DB2-BD59-A6C34878D82A}">
                    <a16:rowId xmlns:a16="http://schemas.microsoft.com/office/drawing/2014/main" val="1232830796"/>
                  </a:ext>
                </a:extLst>
              </a:tr>
              <a:tr h="595554">
                <a:tc>
                  <a:txBody>
                    <a:bodyPr/>
                    <a:lstStyle/>
                    <a:p>
                      <a:pPr algn="ctr" fontAlgn="b"/>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a:effectLst/>
                        </a:rPr>
                        <a:t>130</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240</a:t>
                      </a:r>
                      <a:endParaRPr lang="en-US" sz="2800" b="0" i="0" u="none" strike="noStrike" dirty="0">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3172321460"/>
                  </a:ext>
                </a:extLst>
              </a:tr>
              <a:tr h="595554">
                <a:tc>
                  <a:txBody>
                    <a:bodyPr/>
                    <a:lstStyle/>
                    <a:p>
                      <a:pPr algn="ctr" fontAlgn="b"/>
                      <a:r>
                        <a:rPr lang="en-US" sz="2800" u="none" strike="noStrike">
                          <a:effectLst/>
                        </a:rPr>
                        <a:t>Site A</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a:effectLst/>
                        </a:rPr>
                        <a:t>80%</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0%</a:t>
                      </a:r>
                      <a:endParaRPr lang="en-US" sz="2800" b="0" i="0" u="none" strike="noStrike" dirty="0">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4132564596"/>
                  </a:ext>
                </a:extLst>
              </a:tr>
              <a:tr h="595554">
                <a:tc>
                  <a:txBody>
                    <a:bodyPr/>
                    <a:lstStyle/>
                    <a:p>
                      <a:pPr algn="ctr" fontAlgn="b"/>
                      <a:r>
                        <a:rPr lang="en-US" sz="2800" u="none" strike="noStrike">
                          <a:effectLst/>
                        </a:rPr>
                        <a:t>Site B</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a:effectLst/>
                        </a:rPr>
                        <a:t>20%</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20%</a:t>
                      </a:r>
                      <a:endParaRPr lang="en-US" sz="2800" b="0" i="0" u="none" strike="noStrike" dirty="0">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3993343933"/>
                  </a:ext>
                </a:extLst>
              </a:tr>
              <a:tr h="595554">
                <a:tc>
                  <a:txBody>
                    <a:bodyPr/>
                    <a:lstStyle/>
                    <a:p>
                      <a:pPr algn="ctr" fontAlgn="b"/>
                      <a:r>
                        <a:rPr lang="en-US" sz="2800" u="none" strike="noStrike" dirty="0">
                          <a:effectLst/>
                        </a:rPr>
                        <a:t>Site C</a:t>
                      </a:r>
                      <a:endParaRPr lang="en-US" sz="2800" b="0" i="0" u="none" strike="noStrike" dirty="0">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60%</a:t>
                      </a:r>
                      <a:endParaRPr lang="en-US" sz="2800" b="0" i="0" u="none" strike="noStrike" dirty="0">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60%</a:t>
                      </a:r>
                      <a:endParaRPr lang="en-US" sz="2800" b="0" i="0" u="none" strike="noStrike" dirty="0">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4025050355"/>
                  </a:ext>
                </a:extLst>
              </a:tr>
            </a:tbl>
          </a:graphicData>
        </a:graphic>
      </p:graphicFrame>
      <p:sp>
        <p:nvSpPr>
          <p:cNvPr id="3" name="Rectangle 2">
            <a:extLst>
              <a:ext uri="{FF2B5EF4-FFF2-40B4-BE49-F238E27FC236}">
                <a16:creationId xmlns:a16="http://schemas.microsoft.com/office/drawing/2014/main" id="{F7DF88D0-74AD-4622-82F6-77D36D6966ED}"/>
              </a:ext>
            </a:extLst>
          </p:cNvPr>
          <p:cNvSpPr/>
          <p:nvPr/>
        </p:nvSpPr>
        <p:spPr>
          <a:xfrm>
            <a:off x="3004457" y="3091543"/>
            <a:ext cx="1347487" cy="23501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342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Stats, Graphs, and Charts</a:t>
            </a:r>
          </a:p>
        </p:txBody>
      </p:sp>
      <p:sp>
        <p:nvSpPr>
          <p:cNvPr id="5" name="Content Placeholder 4"/>
          <p:cNvSpPr>
            <a:spLocks noGrp="1"/>
          </p:cNvSpPr>
          <p:nvPr>
            <p:ph idx="1"/>
          </p:nvPr>
        </p:nvSpPr>
        <p:spPr/>
        <p:txBody>
          <a:bodyPr>
            <a:normAutofit/>
          </a:bodyPr>
          <a:lstStyle/>
          <a:p>
            <a:pPr marL="742950" indent="-742950">
              <a:buFont typeface="+mj-lt"/>
              <a:buAutoNum type="arabicPeriod"/>
            </a:pPr>
            <a:r>
              <a:rPr lang="en-US" sz="3600" dirty="0"/>
              <a:t>Basic Descriptive Statistics</a:t>
            </a:r>
            <a:endParaRPr lang="en-US" sz="3600" dirty="0">
              <a:latin typeface="Calibri" panose="020F0502020204030204" pitchFamily="34" charset="0"/>
              <a:cs typeface="Calibri" panose="020F0502020204030204" pitchFamily="34" charset="0"/>
            </a:endParaRPr>
          </a:p>
          <a:p>
            <a:pPr marL="742950" indent="-742950">
              <a:buFont typeface="+mj-lt"/>
              <a:buAutoNum type="arabicPeriod"/>
            </a:pPr>
            <a:r>
              <a:rPr lang="en-US" sz="3600" dirty="0"/>
              <a:t>Visualizations and Pitfalls</a:t>
            </a:r>
          </a:p>
          <a:p>
            <a:pPr marL="742950" indent="-742950">
              <a:buFont typeface="+mj-lt"/>
              <a:buAutoNum type="arabicPeriod"/>
            </a:pPr>
            <a:r>
              <a:rPr lang="en-US" sz="3600" dirty="0"/>
              <a:t>Data and Benchmarks</a:t>
            </a:r>
          </a:p>
          <a:p>
            <a:pPr marL="742950" indent="-742950">
              <a:buFont typeface="+mj-lt"/>
              <a:buAutoNum type="arabicPeriod"/>
            </a:pPr>
            <a:r>
              <a:rPr lang="en-US" sz="3600" dirty="0"/>
              <a:t>Report Card or Multi-metric Summaries</a:t>
            </a:r>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1593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Bacteria Criteria</a:t>
            </a:r>
          </a:p>
        </p:txBody>
      </p:sp>
      <p:sp>
        <p:nvSpPr>
          <p:cNvPr id="5" name="Content Placeholder 4"/>
          <p:cNvSpPr>
            <a:spLocks noGrp="1"/>
          </p:cNvSpPr>
          <p:nvPr>
            <p:ph idx="1"/>
          </p:nvPr>
        </p:nvSpPr>
        <p:spPr/>
        <p:txBody>
          <a:bodyPr>
            <a:normAutofit/>
          </a:bodyPr>
          <a:lstStyle/>
          <a:p>
            <a:pPr marL="0" indent="0">
              <a:buNone/>
            </a:pPr>
            <a:r>
              <a:rPr lang="en-US" b="1" i="1" u="sng" dirty="0"/>
              <a:t>E.coli: </a:t>
            </a:r>
            <a:r>
              <a:rPr lang="en-US" dirty="0"/>
              <a:t>Results of 5 Samples in May at three sites:</a:t>
            </a:r>
          </a:p>
          <a:p>
            <a:pPr marL="0" indent="0">
              <a:buNone/>
            </a:pPr>
            <a:endParaRPr lang="en-US" dirty="0"/>
          </a:p>
          <a:p>
            <a:pPr marL="0" indent="0">
              <a:buNone/>
            </a:pPr>
            <a:r>
              <a:rPr lang="en-US" dirty="0"/>
              <a:t>                                                     Which is Worse?</a:t>
            </a:r>
          </a:p>
          <a:p>
            <a:pPr marL="0" indent="0">
              <a:buNone/>
            </a:pPr>
            <a:r>
              <a:rPr lang="en-US" dirty="0"/>
              <a:t>										    Impaired?</a:t>
            </a:r>
          </a:p>
          <a:p>
            <a:pPr marL="0" indent="0">
              <a:buNone/>
            </a:pPr>
            <a:endParaRPr lang="en-US" b="1" i="1" u="sng" dirty="0"/>
          </a:p>
        </p:txBody>
      </p:sp>
      <p:graphicFrame>
        <p:nvGraphicFramePr>
          <p:cNvPr id="2" name="Table 1">
            <a:extLst>
              <a:ext uri="{FF2B5EF4-FFF2-40B4-BE49-F238E27FC236}">
                <a16:creationId xmlns:a16="http://schemas.microsoft.com/office/drawing/2014/main" id="{8C31B0C2-5F2A-49ED-BD22-8F82FFA8082F}"/>
              </a:ext>
            </a:extLst>
          </p:cNvPr>
          <p:cNvGraphicFramePr>
            <a:graphicFrameLocks noGrp="1"/>
          </p:cNvGraphicFramePr>
          <p:nvPr/>
        </p:nvGraphicFramePr>
        <p:xfrm>
          <a:off x="461472" y="2463968"/>
          <a:ext cx="3890472" cy="2977770"/>
        </p:xfrm>
        <a:graphic>
          <a:graphicData uri="http://schemas.openxmlformats.org/drawingml/2006/table">
            <a:tbl>
              <a:tblPr>
                <a:tableStyleId>{5C22544A-7EE6-4342-B048-85BDC9FD1C3A}</a:tableStyleId>
              </a:tblPr>
              <a:tblGrid>
                <a:gridCol w="1277470">
                  <a:extLst>
                    <a:ext uri="{9D8B030D-6E8A-4147-A177-3AD203B41FA5}">
                      <a16:colId xmlns:a16="http://schemas.microsoft.com/office/drawing/2014/main" val="1667585130"/>
                    </a:ext>
                  </a:extLst>
                </a:gridCol>
                <a:gridCol w="1306501">
                  <a:extLst>
                    <a:ext uri="{9D8B030D-6E8A-4147-A177-3AD203B41FA5}">
                      <a16:colId xmlns:a16="http://schemas.microsoft.com/office/drawing/2014/main" val="1134076648"/>
                    </a:ext>
                  </a:extLst>
                </a:gridCol>
                <a:gridCol w="1306501">
                  <a:extLst>
                    <a:ext uri="{9D8B030D-6E8A-4147-A177-3AD203B41FA5}">
                      <a16:colId xmlns:a16="http://schemas.microsoft.com/office/drawing/2014/main" val="3214500131"/>
                    </a:ext>
                  </a:extLst>
                </a:gridCol>
              </a:tblGrid>
              <a:tr h="595554">
                <a:tc>
                  <a:txBody>
                    <a:bodyPr/>
                    <a:lstStyle/>
                    <a:p>
                      <a:pPr algn="ctr" fontAlgn="b"/>
                      <a:endParaRPr lang="en-US" sz="2800" b="0" i="0" u="none" strike="noStrike">
                        <a:solidFill>
                          <a:srgbClr val="000000"/>
                        </a:solidFill>
                        <a:effectLst/>
                        <a:latin typeface="Calibri" panose="020F0502020204030204" pitchFamily="34" charset="0"/>
                      </a:endParaRPr>
                    </a:p>
                  </a:txBody>
                  <a:tcPr marL="9380" marR="9380" marT="9380" marB="0" anchor="b"/>
                </a:tc>
                <a:tc gridSpan="2">
                  <a:txBody>
                    <a:bodyPr/>
                    <a:lstStyle/>
                    <a:p>
                      <a:pPr algn="ctr" fontAlgn="b"/>
                      <a:r>
                        <a:rPr lang="en-US" sz="2800" u="none" strike="noStrike" dirty="0">
                          <a:effectLst/>
                        </a:rPr>
                        <a:t>% Exceeding</a:t>
                      </a:r>
                      <a:endParaRPr lang="en-US" sz="2800" b="0" i="0" u="none" strike="noStrike" dirty="0">
                        <a:solidFill>
                          <a:srgbClr val="000000"/>
                        </a:solidFill>
                        <a:effectLst/>
                        <a:latin typeface="Calibri" panose="020F0502020204030204" pitchFamily="34" charset="0"/>
                      </a:endParaRPr>
                    </a:p>
                  </a:txBody>
                  <a:tcPr marL="9380" marR="9380" marT="9380" marB="0" anchor="b"/>
                </a:tc>
                <a:tc hMerge="1">
                  <a:txBody>
                    <a:bodyPr/>
                    <a:lstStyle/>
                    <a:p>
                      <a:endParaRPr lang="en-US"/>
                    </a:p>
                  </a:txBody>
                  <a:tcPr/>
                </a:tc>
                <a:extLst>
                  <a:ext uri="{0D108BD9-81ED-4DB2-BD59-A6C34878D82A}">
                    <a16:rowId xmlns:a16="http://schemas.microsoft.com/office/drawing/2014/main" val="1232830796"/>
                  </a:ext>
                </a:extLst>
              </a:tr>
              <a:tr h="595554">
                <a:tc>
                  <a:txBody>
                    <a:bodyPr/>
                    <a:lstStyle/>
                    <a:p>
                      <a:pPr algn="ctr" fontAlgn="b"/>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a:effectLst/>
                        </a:rPr>
                        <a:t>130</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240</a:t>
                      </a:r>
                      <a:endParaRPr lang="en-US" sz="2800" b="0" i="0" u="none" strike="noStrike" dirty="0">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3172321460"/>
                  </a:ext>
                </a:extLst>
              </a:tr>
              <a:tr h="595554">
                <a:tc>
                  <a:txBody>
                    <a:bodyPr/>
                    <a:lstStyle/>
                    <a:p>
                      <a:pPr algn="ctr" fontAlgn="b"/>
                      <a:r>
                        <a:rPr lang="en-US" sz="2800" u="none" strike="noStrike">
                          <a:effectLst/>
                        </a:rPr>
                        <a:t>Site A</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a:effectLst/>
                        </a:rPr>
                        <a:t>80%</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0%</a:t>
                      </a:r>
                      <a:endParaRPr lang="en-US" sz="2800" b="0" i="0" u="none" strike="noStrike" dirty="0">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4132564596"/>
                  </a:ext>
                </a:extLst>
              </a:tr>
              <a:tr h="595554">
                <a:tc>
                  <a:txBody>
                    <a:bodyPr/>
                    <a:lstStyle/>
                    <a:p>
                      <a:pPr algn="ctr" fontAlgn="b"/>
                      <a:r>
                        <a:rPr lang="en-US" sz="2800" u="none" strike="noStrike">
                          <a:effectLst/>
                        </a:rPr>
                        <a:t>Site B</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a:effectLst/>
                        </a:rPr>
                        <a:t>20%</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20%</a:t>
                      </a:r>
                      <a:endParaRPr lang="en-US" sz="2800" b="0" i="0" u="none" strike="noStrike" dirty="0">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3993343933"/>
                  </a:ext>
                </a:extLst>
              </a:tr>
              <a:tr h="595554">
                <a:tc>
                  <a:txBody>
                    <a:bodyPr/>
                    <a:lstStyle/>
                    <a:p>
                      <a:pPr algn="ctr" fontAlgn="b"/>
                      <a:r>
                        <a:rPr lang="en-US" sz="2800" u="none" strike="noStrike" dirty="0">
                          <a:effectLst/>
                        </a:rPr>
                        <a:t>Site C</a:t>
                      </a:r>
                      <a:endParaRPr lang="en-US" sz="2800" b="0" i="0" u="none" strike="noStrike" dirty="0">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60%</a:t>
                      </a:r>
                      <a:endParaRPr lang="en-US" sz="2800" b="0" i="0" u="none" strike="noStrike" dirty="0">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60%</a:t>
                      </a:r>
                      <a:endParaRPr lang="en-US" sz="2800" b="0" i="0" u="none" strike="noStrike" dirty="0">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4025050355"/>
                  </a:ext>
                </a:extLst>
              </a:tr>
            </a:tbl>
          </a:graphicData>
        </a:graphic>
      </p:graphicFrame>
    </p:spTree>
    <p:extLst>
      <p:ext uri="{BB962C8B-B14F-4D97-AF65-F5344CB8AC3E}">
        <p14:creationId xmlns:p14="http://schemas.microsoft.com/office/powerpoint/2010/main" val="2705522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Bacteria Criteria</a:t>
            </a:r>
          </a:p>
        </p:txBody>
      </p:sp>
      <p:sp>
        <p:nvSpPr>
          <p:cNvPr id="5" name="Content Placeholder 4"/>
          <p:cNvSpPr>
            <a:spLocks noGrp="1"/>
          </p:cNvSpPr>
          <p:nvPr>
            <p:ph idx="1"/>
          </p:nvPr>
        </p:nvSpPr>
        <p:spPr/>
        <p:txBody>
          <a:bodyPr>
            <a:normAutofit/>
          </a:bodyPr>
          <a:lstStyle/>
          <a:p>
            <a:pPr marL="0" indent="0">
              <a:buNone/>
            </a:pPr>
            <a:r>
              <a:rPr lang="en-US" b="1" i="1" u="sng" dirty="0"/>
              <a:t>E.coli: </a:t>
            </a:r>
            <a:r>
              <a:rPr lang="en-US" dirty="0"/>
              <a:t>Results of 5 Samples in May at three sites:</a:t>
            </a:r>
          </a:p>
          <a:p>
            <a:pPr marL="0" indent="0">
              <a:buNone/>
            </a:pPr>
            <a:endParaRPr lang="en-US" dirty="0"/>
          </a:p>
          <a:p>
            <a:pPr marL="0" indent="0">
              <a:buNone/>
            </a:pPr>
            <a:r>
              <a:rPr lang="en-US" dirty="0"/>
              <a:t>                                                     Which is Worse?</a:t>
            </a:r>
          </a:p>
          <a:p>
            <a:pPr marL="0" indent="0">
              <a:buNone/>
            </a:pPr>
            <a:r>
              <a:rPr lang="en-US" dirty="0"/>
              <a:t>										    Impaired?</a:t>
            </a:r>
          </a:p>
          <a:p>
            <a:pPr marL="0" indent="0">
              <a:buNone/>
            </a:pPr>
            <a:endParaRPr lang="en-US" b="1" i="1" u="sng" dirty="0"/>
          </a:p>
        </p:txBody>
      </p:sp>
      <p:graphicFrame>
        <p:nvGraphicFramePr>
          <p:cNvPr id="6" name="Table 5">
            <a:extLst>
              <a:ext uri="{FF2B5EF4-FFF2-40B4-BE49-F238E27FC236}">
                <a16:creationId xmlns:a16="http://schemas.microsoft.com/office/drawing/2014/main" id="{5BA39FCD-D65C-42AA-9307-4CC1B3E94671}"/>
              </a:ext>
            </a:extLst>
          </p:cNvPr>
          <p:cNvGraphicFramePr>
            <a:graphicFrameLocks noGrp="1"/>
          </p:cNvGraphicFramePr>
          <p:nvPr>
            <p:extLst>
              <p:ext uri="{D42A27DB-BD31-4B8C-83A1-F6EECF244321}">
                <p14:modId xmlns:p14="http://schemas.microsoft.com/office/powerpoint/2010/main" val="1445044266"/>
              </p:ext>
            </p:extLst>
          </p:nvPr>
        </p:nvGraphicFramePr>
        <p:xfrm>
          <a:off x="526785" y="2471820"/>
          <a:ext cx="4750444" cy="2977770"/>
        </p:xfrm>
        <a:graphic>
          <a:graphicData uri="http://schemas.openxmlformats.org/drawingml/2006/table">
            <a:tbl>
              <a:tblPr>
                <a:tableStyleId>{5C22544A-7EE6-4342-B048-85BDC9FD1C3A}</a:tableStyleId>
              </a:tblPr>
              <a:tblGrid>
                <a:gridCol w="995332">
                  <a:extLst>
                    <a:ext uri="{9D8B030D-6E8A-4147-A177-3AD203B41FA5}">
                      <a16:colId xmlns:a16="http://schemas.microsoft.com/office/drawing/2014/main" val="1667585130"/>
                    </a:ext>
                  </a:extLst>
                </a:gridCol>
                <a:gridCol w="1719208">
                  <a:extLst>
                    <a:ext uri="{9D8B030D-6E8A-4147-A177-3AD203B41FA5}">
                      <a16:colId xmlns:a16="http://schemas.microsoft.com/office/drawing/2014/main" val="479866127"/>
                    </a:ext>
                  </a:extLst>
                </a:gridCol>
                <a:gridCol w="1017952">
                  <a:extLst>
                    <a:ext uri="{9D8B030D-6E8A-4147-A177-3AD203B41FA5}">
                      <a16:colId xmlns:a16="http://schemas.microsoft.com/office/drawing/2014/main" val="1134076648"/>
                    </a:ext>
                  </a:extLst>
                </a:gridCol>
                <a:gridCol w="1017952">
                  <a:extLst>
                    <a:ext uri="{9D8B030D-6E8A-4147-A177-3AD203B41FA5}">
                      <a16:colId xmlns:a16="http://schemas.microsoft.com/office/drawing/2014/main" val="3214500131"/>
                    </a:ext>
                  </a:extLst>
                </a:gridCol>
              </a:tblGrid>
              <a:tr h="595554">
                <a:tc>
                  <a:txBody>
                    <a:bodyPr/>
                    <a:lstStyle/>
                    <a:p>
                      <a:pPr algn="ctr" fontAlgn="b"/>
                      <a:endParaRPr lang="en-US" sz="2800" b="0" i="0" u="none" strike="noStrike">
                        <a:solidFill>
                          <a:srgbClr val="000000"/>
                        </a:solidFill>
                        <a:effectLst/>
                        <a:latin typeface="Calibri" panose="020F0502020204030204" pitchFamily="34" charset="0"/>
                      </a:endParaRPr>
                    </a:p>
                  </a:txBody>
                  <a:tcPr marL="9380" marR="9380" marT="9380" marB="0" anchor="b"/>
                </a:tc>
                <a:tc rowSpan="2">
                  <a:txBody>
                    <a:bodyPr/>
                    <a:lstStyle/>
                    <a:p>
                      <a:pPr algn="ctr" fontAlgn="b"/>
                      <a:r>
                        <a:rPr lang="en-US" sz="2800" u="none" strike="noStrike" dirty="0">
                          <a:effectLst/>
                        </a:rPr>
                        <a:t>Geometric Mean</a:t>
                      </a:r>
                      <a:endParaRPr lang="en-US" sz="2800" b="0" i="0" u="none" strike="noStrike" dirty="0">
                        <a:solidFill>
                          <a:srgbClr val="000000"/>
                        </a:solidFill>
                        <a:effectLst/>
                        <a:latin typeface="Calibri" panose="020F0502020204030204" pitchFamily="34" charset="0"/>
                      </a:endParaRPr>
                    </a:p>
                  </a:txBody>
                  <a:tcPr marL="9380" marR="9380" marT="9380" marB="0" anchor="b"/>
                </a:tc>
                <a:tc gridSpan="2">
                  <a:txBody>
                    <a:bodyPr/>
                    <a:lstStyle/>
                    <a:p>
                      <a:pPr algn="ctr" fontAlgn="b"/>
                      <a:r>
                        <a:rPr lang="en-US" sz="2800" u="none" strike="noStrike" dirty="0">
                          <a:effectLst/>
                        </a:rPr>
                        <a:t>% Exceeding</a:t>
                      </a:r>
                      <a:endParaRPr lang="en-US" sz="2800" b="0" i="0" u="none" strike="noStrike" dirty="0">
                        <a:solidFill>
                          <a:srgbClr val="000000"/>
                        </a:solidFill>
                        <a:effectLst/>
                        <a:latin typeface="Calibri" panose="020F0502020204030204" pitchFamily="34" charset="0"/>
                      </a:endParaRPr>
                    </a:p>
                  </a:txBody>
                  <a:tcPr marL="9380" marR="9380" marT="9380" marB="0" anchor="b"/>
                </a:tc>
                <a:tc hMerge="1">
                  <a:txBody>
                    <a:bodyPr/>
                    <a:lstStyle/>
                    <a:p>
                      <a:endParaRPr lang="en-US"/>
                    </a:p>
                  </a:txBody>
                  <a:tcPr/>
                </a:tc>
                <a:extLst>
                  <a:ext uri="{0D108BD9-81ED-4DB2-BD59-A6C34878D82A}">
                    <a16:rowId xmlns:a16="http://schemas.microsoft.com/office/drawing/2014/main" val="1232830796"/>
                  </a:ext>
                </a:extLst>
              </a:tr>
              <a:tr h="595554">
                <a:tc>
                  <a:txBody>
                    <a:bodyPr/>
                    <a:lstStyle/>
                    <a:p>
                      <a:pPr algn="ctr" fontAlgn="b"/>
                      <a:endParaRPr lang="en-US" sz="2800" b="0" i="0" u="none" strike="noStrike">
                        <a:solidFill>
                          <a:srgbClr val="000000"/>
                        </a:solidFill>
                        <a:effectLst/>
                        <a:latin typeface="Calibri" panose="020F0502020204030204" pitchFamily="34" charset="0"/>
                      </a:endParaRPr>
                    </a:p>
                  </a:txBody>
                  <a:tcPr marL="9380" marR="9380" marT="9380" marB="0" anchor="b"/>
                </a:tc>
                <a:tc vMerge="1">
                  <a:txBody>
                    <a:bodyPr/>
                    <a:lstStyle/>
                    <a:p>
                      <a:endParaRPr lang="en-US"/>
                    </a:p>
                  </a:txBody>
                  <a:tcPr/>
                </a:tc>
                <a:tc>
                  <a:txBody>
                    <a:bodyPr/>
                    <a:lstStyle/>
                    <a:p>
                      <a:pPr algn="ctr" fontAlgn="b"/>
                      <a:r>
                        <a:rPr lang="en-US" sz="2800" u="none" strike="noStrike">
                          <a:effectLst/>
                        </a:rPr>
                        <a:t>130</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a:effectLst/>
                        </a:rPr>
                        <a:t>240</a:t>
                      </a:r>
                      <a:endParaRPr lang="en-US" sz="2800" b="0" i="0" u="none" strike="noStrike">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3172321460"/>
                  </a:ext>
                </a:extLst>
              </a:tr>
              <a:tr h="595554">
                <a:tc>
                  <a:txBody>
                    <a:bodyPr/>
                    <a:lstStyle/>
                    <a:p>
                      <a:pPr algn="ctr" fontAlgn="b"/>
                      <a:r>
                        <a:rPr lang="en-US" sz="2800" u="none" strike="noStrike" dirty="0">
                          <a:effectLst/>
                        </a:rPr>
                        <a:t>Site A</a:t>
                      </a:r>
                      <a:endParaRPr lang="en-US" sz="2800" b="0" i="0" u="none" strike="noStrike" dirty="0">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131</a:t>
                      </a:r>
                      <a:endParaRPr lang="en-US" sz="2800" b="0" i="0" u="none" strike="noStrike" dirty="0">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a:effectLst/>
                        </a:rPr>
                        <a:t>80%</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0%</a:t>
                      </a:r>
                      <a:endParaRPr lang="en-US" sz="2800" b="0" i="0" u="none" strike="noStrike" dirty="0">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4132564596"/>
                  </a:ext>
                </a:extLst>
              </a:tr>
              <a:tr h="595554">
                <a:tc>
                  <a:txBody>
                    <a:bodyPr/>
                    <a:lstStyle/>
                    <a:p>
                      <a:pPr algn="ctr" fontAlgn="b"/>
                      <a:r>
                        <a:rPr lang="en-US" sz="2800" u="none" strike="noStrike">
                          <a:effectLst/>
                        </a:rPr>
                        <a:t>Site B</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133</a:t>
                      </a:r>
                      <a:endParaRPr lang="en-US" sz="2800" b="0" i="0" u="none" strike="noStrike" dirty="0">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a:effectLst/>
                        </a:rPr>
                        <a:t>20%</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a:effectLst/>
                        </a:rPr>
                        <a:t>20%</a:t>
                      </a:r>
                      <a:endParaRPr lang="en-US" sz="2800" b="0" i="0" u="none" strike="noStrike">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3993343933"/>
                  </a:ext>
                </a:extLst>
              </a:tr>
              <a:tr h="595554">
                <a:tc>
                  <a:txBody>
                    <a:bodyPr/>
                    <a:lstStyle/>
                    <a:p>
                      <a:pPr algn="ctr" fontAlgn="b"/>
                      <a:r>
                        <a:rPr lang="en-US" sz="2800" u="none" strike="noStrike">
                          <a:effectLst/>
                        </a:rPr>
                        <a:t>Site C</a:t>
                      </a:r>
                      <a:endParaRPr lang="en-US" sz="28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552</a:t>
                      </a:r>
                      <a:endParaRPr lang="en-US" sz="2800" b="0" i="0" u="none" strike="noStrike" dirty="0">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60%</a:t>
                      </a:r>
                      <a:endParaRPr lang="en-US" sz="2800" b="0" i="0" u="none" strike="noStrike" dirty="0">
                        <a:solidFill>
                          <a:srgbClr val="000000"/>
                        </a:solidFill>
                        <a:effectLst/>
                        <a:latin typeface="Calibri" panose="020F0502020204030204" pitchFamily="34" charset="0"/>
                      </a:endParaRPr>
                    </a:p>
                  </a:txBody>
                  <a:tcPr marL="9380" marR="9380" marT="9380" marB="0" anchor="b"/>
                </a:tc>
                <a:tc>
                  <a:txBody>
                    <a:bodyPr/>
                    <a:lstStyle/>
                    <a:p>
                      <a:pPr algn="ctr" fontAlgn="b"/>
                      <a:r>
                        <a:rPr lang="en-US" sz="2800" u="none" strike="noStrike" dirty="0">
                          <a:effectLst/>
                        </a:rPr>
                        <a:t>60%</a:t>
                      </a:r>
                      <a:endParaRPr lang="en-US" sz="2800" b="0" i="0" u="none" strike="noStrike" dirty="0">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4025050355"/>
                  </a:ext>
                </a:extLst>
              </a:tr>
            </a:tbl>
          </a:graphicData>
        </a:graphic>
      </p:graphicFrame>
    </p:spTree>
    <p:extLst>
      <p:ext uri="{BB962C8B-B14F-4D97-AF65-F5344CB8AC3E}">
        <p14:creationId xmlns:p14="http://schemas.microsoft.com/office/powerpoint/2010/main" val="3781164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Bacteria Criteria</a:t>
            </a:r>
          </a:p>
        </p:txBody>
      </p:sp>
      <p:sp>
        <p:nvSpPr>
          <p:cNvPr id="5" name="Content Placeholder 4"/>
          <p:cNvSpPr>
            <a:spLocks noGrp="1"/>
          </p:cNvSpPr>
          <p:nvPr>
            <p:ph idx="1"/>
          </p:nvPr>
        </p:nvSpPr>
        <p:spPr>
          <a:xfrm>
            <a:off x="461472" y="1316053"/>
            <a:ext cx="8225327" cy="5030318"/>
          </a:xfrm>
        </p:spPr>
        <p:txBody>
          <a:bodyPr>
            <a:normAutofit lnSpcReduction="10000"/>
          </a:bodyPr>
          <a:lstStyle/>
          <a:p>
            <a:pPr marL="0" indent="0">
              <a:buNone/>
            </a:pPr>
            <a:r>
              <a:rPr lang="en-US" b="1" i="1" u="sng" dirty="0"/>
              <a:t>E.coli: </a:t>
            </a:r>
            <a:r>
              <a:rPr lang="en-US" dirty="0"/>
              <a:t>Results of 5 samples in May at three sites:</a:t>
            </a:r>
          </a:p>
          <a:p>
            <a:pPr marL="0" indent="0">
              <a:buNone/>
            </a:pPr>
            <a:endParaRPr lang="en-US" b="1" i="1" u="sng" dirty="0"/>
          </a:p>
          <a:p>
            <a:pPr marL="0" indent="0">
              <a:buNone/>
            </a:pPr>
            <a:endParaRPr lang="en-US" b="1" i="1" u="sng" dirty="0"/>
          </a:p>
          <a:p>
            <a:pPr marL="0" indent="0">
              <a:buNone/>
            </a:pPr>
            <a:endParaRPr lang="en-US" b="1" i="1" u="sng" dirty="0"/>
          </a:p>
          <a:p>
            <a:pPr marL="0" indent="0">
              <a:buNone/>
            </a:pPr>
            <a:endParaRPr lang="en-US" b="1" i="1" u="sng" dirty="0"/>
          </a:p>
          <a:p>
            <a:r>
              <a:rPr lang="en-US" dirty="0"/>
              <a:t>All impaired but for different reasons.</a:t>
            </a:r>
          </a:p>
          <a:p>
            <a:r>
              <a:rPr lang="en-US" dirty="0"/>
              <a:t>Need to be careful about showing ONLY frequency of exceedance or magnitude.  These can be misleading.</a:t>
            </a:r>
          </a:p>
        </p:txBody>
      </p:sp>
      <p:graphicFrame>
        <p:nvGraphicFramePr>
          <p:cNvPr id="2" name="Table 1">
            <a:extLst>
              <a:ext uri="{FF2B5EF4-FFF2-40B4-BE49-F238E27FC236}">
                <a16:creationId xmlns:a16="http://schemas.microsoft.com/office/drawing/2014/main" id="{8C31B0C2-5F2A-49ED-BD22-8F82FFA8082F}"/>
              </a:ext>
            </a:extLst>
          </p:cNvPr>
          <p:cNvGraphicFramePr>
            <a:graphicFrameLocks noGrp="1"/>
          </p:cNvGraphicFramePr>
          <p:nvPr>
            <p:extLst>
              <p:ext uri="{D42A27DB-BD31-4B8C-83A1-F6EECF244321}">
                <p14:modId xmlns:p14="http://schemas.microsoft.com/office/powerpoint/2010/main" val="3340319183"/>
              </p:ext>
            </p:extLst>
          </p:nvPr>
        </p:nvGraphicFramePr>
        <p:xfrm>
          <a:off x="452927" y="2203823"/>
          <a:ext cx="8229601" cy="1641545"/>
        </p:xfrm>
        <a:graphic>
          <a:graphicData uri="http://schemas.openxmlformats.org/drawingml/2006/table">
            <a:tbl>
              <a:tblPr>
                <a:tableStyleId>{5C22544A-7EE6-4342-B048-85BDC9FD1C3A}</a:tableStyleId>
              </a:tblPr>
              <a:tblGrid>
                <a:gridCol w="686581">
                  <a:extLst>
                    <a:ext uri="{9D8B030D-6E8A-4147-A177-3AD203B41FA5}">
                      <a16:colId xmlns:a16="http://schemas.microsoft.com/office/drawing/2014/main" val="1667585130"/>
                    </a:ext>
                  </a:extLst>
                </a:gridCol>
                <a:gridCol w="627285">
                  <a:extLst>
                    <a:ext uri="{9D8B030D-6E8A-4147-A177-3AD203B41FA5}">
                      <a16:colId xmlns:a16="http://schemas.microsoft.com/office/drawing/2014/main" val="3237533048"/>
                    </a:ext>
                  </a:extLst>
                </a:gridCol>
                <a:gridCol w="627285">
                  <a:extLst>
                    <a:ext uri="{9D8B030D-6E8A-4147-A177-3AD203B41FA5}">
                      <a16:colId xmlns:a16="http://schemas.microsoft.com/office/drawing/2014/main" val="771476700"/>
                    </a:ext>
                  </a:extLst>
                </a:gridCol>
                <a:gridCol w="627285">
                  <a:extLst>
                    <a:ext uri="{9D8B030D-6E8A-4147-A177-3AD203B41FA5}">
                      <a16:colId xmlns:a16="http://schemas.microsoft.com/office/drawing/2014/main" val="312677689"/>
                    </a:ext>
                  </a:extLst>
                </a:gridCol>
                <a:gridCol w="496210">
                  <a:extLst>
                    <a:ext uri="{9D8B030D-6E8A-4147-A177-3AD203B41FA5}">
                      <a16:colId xmlns:a16="http://schemas.microsoft.com/office/drawing/2014/main" val="1759348811"/>
                    </a:ext>
                  </a:extLst>
                </a:gridCol>
                <a:gridCol w="496210">
                  <a:extLst>
                    <a:ext uri="{9D8B030D-6E8A-4147-A177-3AD203B41FA5}">
                      <a16:colId xmlns:a16="http://schemas.microsoft.com/office/drawing/2014/main" val="2660718230"/>
                    </a:ext>
                  </a:extLst>
                </a:gridCol>
                <a:gridCol w="1185911">
                  <a:extLst>
                    <a:ext uri="{9D8B030D-6E8A-4147-A177-3AD203B41FA5}">
                      <a16:colId xmlns:a16="http://schemas.microsoft.com/office/drawing/2014/main" val="479866127"/>
                    </a:ext>
                  </a:extLst>
                </a:gridCol>
                <a:gridCol w="702184">
                  <a:extLst>
                    <a:ext uri="{9D8B030D-6E8A-4147-A177-3AD203B41FA5}">
                      <a16:colId xmlns:a16="http://schemas.microsoft.com/office/drawing/2014/main" val="1134076648"/>
                    </a:ext>
                  </a:extLst>
                </a:gridCol>
                <a:gridCol w="702184">
                  <a:extLst>
                    <a:ext uri="{9D8B030D-6E8A-4147-A177-3AD203B41FA5}">
                      <a16:colId xmlns:a16="http://schemas.microsoft.com/office/drawing/2014/main" val="3214500131"/>
                    </a:ext>
                  </a:extLst>
                </a:gridCol>
                <a:gridCol w="1039233">
                  <a:extLst>
                    <a:ext uri="{9D8B030D-6E8A-4147-A177-3AD203B41FA5}">
                      <a16:colId xmlns:a16="http://schemas.microsoft.com/office/drawing/2014/main" val="4081205698"/>
                    </a:ext>
                  </a:extLst>
                </a:gridCol>
                <a:gridCol w="1039233">
                  <a:extLst>
                    <a:ext uri="{9D8B030D-6E8A-4147-A177-3AD203B41FA5}">
                      <a16:colId xmlns:a16="http://schemas.microsoft.com/office/drawing/2014/main" val="1214593895"/>
                    </a:ext>
                  </a:extLst>
                </a:gridCol>
              </a:tblGrid>
              <a:tr h="328309">
                <a:tc>
                  <a:txBody>
                    <a:bodyPr/>
                    <a:lstStyle/>
                    <a:p>
                      <a:pPr algn="ctr" fontAlgn="b"/>
                      <a:endParaRPr lang="en-US" sz="2000" b="0" i="0" u="none" strike="noStrike">
                        <a:solidFill>
                          <a:srgbClr val="000000"/>
                        </a:solidFill>
                        <a:effectLst/>
                        <a:latin typeface="Calibri" panose="020F0502020204030204" pitchFamily="34" charset="0"/>
                      </a:endParaRPr>
                    </a:p>
                  </a:txBody>
                  <a:tcPr marL="9380" marR="9380" marT="9380" marB="0" anchor="b"/>
                </a:tc>
                <a:tc gridSpan="5">
                  <a:txBody>
                    <a:bodyPr/>
                    <a:lstStyle/>
                    <a:p>
                      <a:pPr algn="ctr" fontAlgn="b"/>
                      <a:r>
                        <a:rPr lang="en-US" sz="2000" u="none" strike="noStrike">
                          <a:effectLst/>
                        </a:rPr>
                        <a:t>30-Days, 5 samples</a:t>
                      </a:r>
                      <a:endParaRPr lang="en-US" sz="2000" b="0" i="0" u="none" strike="noStrike">
                        <a:solidFill>
                          <a:srgbClr val="000000"/>
                        </a:solidFill>
                        <a:effectLst/>
                        <a:latin typeface="Calibri" panose="020F0502020204030204" pitchFamily="34" charset="0"/>
                      </a:endParaRPr>
                    </a:p>
                  </a:txBody>
                  <a:tcPr marL="9380" marR="9380" marT="938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r>
                        <a:rPr lang="en-US" sz="2000" u="none" strike="noStrike">
                          <a:effectLst/>
                        </a:rPr>
                        <a:t>Geometric Mean</a:t>
                      </a:r>
                      <a:endParaRPr lang="en-US" sz="2000" b="0" i="0" u="none" strike="noStrike">
                        <a:solidFill>
                          <a:srgbClr val="000000"/>
                        </a:solidFill>
                        <a:effectLst/>
                        <a:latin typeface="Calibri" panose="020F0502020204030204" pitchFamily="34" charset="0"/>
                      </a:endParaRPr>
                    </a:p>
                  </a:txBody>
                  <a:tcPr marL="9380" marR="9380" marT="9380" marB="0" anchor="b"/>
                </a:tc>
                <a:tc gridSpan="2">
                  <a:txBody>
                    <a:bodyPr/>
                    <a:lstStyle/>
                    <a:p>
                      <a:pPr algn="ctr" fontAlgn="b"/>
                      <a:r>
                        <a:rPr lang="en-US" sz="2000" u="none" strike="noStrike">
                          <a:effectLst/>
                        </a:rPr>
                        <a:t>% Exceeding</a:t>
                      </a:r>
                      <a:endParaRPr lang="en-US" sz="2000" b="0" i="0" u="none" strike="noStrike">
                        <a:solidFill>
                          <a:srgbClr val="000000"/>
                        </a:solidFill>
                        <a:effectLst/>
                        <a:latin typeface="Calibri" panose="020F0502020204030204" pitchFamily="34" charset="0"/>
                      </a:endParaRPr>
                    </a:p>
                  </a:txBody>
                  <a:tcPr marL="9380" marR="9380" marT="9380" marB="0" anchor="b"/>
                </a:tc>
                <a:tc hMerge="1">
                  <a:txBody>
                    <a:bodyPr/>
                    <a:lstStyle/>
                    <a:p>
                      <a:endParaRPr lang="en-US"/>
                    </a:p>
                  </a:txBody>
                  <a:tcPr/>
                </a:tc>
                <a:tc gridSpan="2">
                  <a:txBody>
                    <a:bodyPr/>
                    <a:lstStyle/>
                    <a:p>
                      <a:pPr algn="ctr" fontAlgn="b"/>
                      <a:r>
                        <a:rPr lang="en-US" sz="2000" u="none" strike="noStrike">
                          <a:effectLst/>
                        </a:rPr>
                        <a:t>Reduction to Meet</a:t>
                      </a:r>
                      <a:endParaRPr lang="en-US" sz="2000" b="0" i="0" u="none" strike="noStrike">
                        <a:solidFill>
                          <a:srgbClr val="000000"/>
                        </a:solidFill>
                        <a:effectLst/>
                        <a:latin typeface="Calibri" panose="020F0502020204030204" pitchFamily="34" charset="0"/>
                      </a:endParaRPr>
                    </a:p>
                  </a:txBody>
                  <a:tcPr marL="9380" marR="9380" marT="9380" marB="0" anchor="b"/>
                </a:tc>
                <a:tc hMerge="1">
                  <a:txBody>
                    <a:bodyPr/>
                    <a:lstStyle/>
                    <a:p>
                      <a:endParaRPr lang="en-US"/>
                    </a:p>
                  </a:txBody>
                  <a:tcPr/>
                </a:tc>
                <a:extLst>
                  <a:ext uri="{0D108BD9-81ED-4DB2-BD59-A6C34878D82A}">
                    <a16:rowId xmlns:a16="http://schemas.microsoft.com/office/drawing/2014/main" val="1232830796"/>
                  </a:ext>
                </a:extLst>
              </a:tr>
              <a:tr h="328309">
                <a:tc>
                  <a:txBody>
                    <a:bodyPr/>
                    <a:lstStyle/>
                    <a:p>
                      <a:pPr algn="ctr" fontAlgn="b"/>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4</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5</a:t>
                      </a:r>
                      <a:endParaRPr lang="en-US" sz="2000" b="0" i="0" u="none" strike="noStrike">
                        <a:solidFill>
                          <a:srgbClr val="000000"/>
                        </a:solidFill>
                        <a:effectLst/>
                        <a:latin typeface="Calibri" panose="020F0502020204030204" pitchFamily="34" charset="0"/>
                      </a:endParaRPr>
                    </a:p>
                  </a:txBody>
                  <a:tcPr marL="9380" marR="9380" marT="9380" marB="0" anchor="b"/>
                </a:tc>
                <a:tc vMerge="1">
                  <a:txBody>
                    <a:bodyPr/>
                    <a:lstStyle/>
                    <a:p>
                      <a:endParaRPr lang="en-US"/>
                    </a:p>
                  </a:txBody>
                  <a:tcPr/>
                </a:tc>
                <a:tc>
                  <a:txBody>
                    <a:bodyPr/>
                    <a:lstStyle/>
                    <a:p>
                      <a:pPr algn="ctr" fontAlgn="b"/>
                      <a:r>
                        <a:rPr lang="en-US" sz="2000" u="none" strike="noStrike">
                          <a:effectLst/>
                        </a:rPr>
                        <a:t>130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240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130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240</a:t>
                      </a:r>
                      <a:endParaRPr lang="en-US" sz="2000" b="0" i="0" u="none" strike="noStrike">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3172321460"/>
                  </a:ext>
                </a:extLst>
              </a:tr>
              <a:tr h="328309">
                <a:tc>
                  <a:txBody>
                    <a:bodyPr/>
                    <a:lstStyle/>
                    <a:p>
                      <a:pPr algn="ctr" fontAlgn="b"/>
                      <a:r>
                        <a:rPr lang="en-US" sz="2000" u="none" strike="noStrike">
                          <a:effectLst/>
                        </a:rPr>
                        <a:t>Site A</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129</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131</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131</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131</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131</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dirty="0">
                          <a:effectLst/>
                        </a:rPr>
                        <a:t>131</a:t>
                      </a:r>
                      <a:endParaRPr lang="en-US" sz="2000" b="0" i="0" u="none" strike="noStrike" dirty="0">
                        <a:solidFill>
                          <a:srgbClr val="000000"/>
                        </a:solidFill>
                        <a:effectLst/>
                        <a:latin typeface="Calibri" panose="020F0502020204030204" pitchFamily="34" charset="0"/>
                      </a:endParaRPr>
                    </a:p>
                  </a:txBody>
                  <a:tcPr marL="9380" marR="9380" marT="9380" marB="0" anchor="b">
                    <a:solidFill>
                      <a:srgbClr val="FFFF00"/>
                    </a:solidFill>
                  </a:tcPr>
                </a:tc>
                <a:tc>
                  <a:txBody>
                    <a:bodyPr/>
                    <a:lstStyle/>
                    <a:p>
                      <a:pPr algn="ctr" fontAlgn="b"/>
                      <a:r>
                        <a:rPr lang="en-US" sz="2000" u="none" strike="noStrike" dirty="0">
                          <a:effectLst/>
                        </a:rPr>
                        <a:t>80%</a:t>
                      </a:r>
                      <a:endParaRPr lang="en-US" sz="2000" b="0" i="0" u="none" strike="noStrike" dirty="0">
                        <a:solidFill>
                          <a:srgbClr val="000000"/>
                        </a:solidFill>
                        <a:effectLst/>
                        <a:latin typeface="Calibri" panose="020F0502020204030204" pitchFamily="34" charset="0"/>
                      </a:endParaRPr>
                    </a:p>
                  </a:txBody>
                  <a:tcPr marL="9380" marR="9380" marT="9380" marB="0" anchor="b">
                    <a:solidFill>
                      <a:srgbClr val="92D050"/>
                    </a:solidFill>
                  </a:tcPr>
                </a:tc>
                <a:tc>
                  <a:txBody>
                    <a:bodyPr/>
                    <a:lstStyle/>
                    <a:p>
                      <a:pPr algn="ctr" fontAlgn="b"/>
                      <a:r>
                        <a:rPr lang="en-US" sz="2000" u="none" strike="noStrike">
                          <a:effectLst/>
                        </a:rPr>
                        <a:t>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0.5%</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4132564596"/>
                  </a:ext>
                </a:extLst>
              </a:tr>
              <a:tr h="328309">
                <a:tc>
                  <a:txBody>
                    <a:bodyPr/>
                    <a:lstStyle/>
                    <a:p>
                      <a:pPr algn="ctr" fontAlgn="b"/>
                      <a:r>
                        <a:rPr lang="en-US" sz="2000" u="none" strike="noStrike">
                          <a:effectLst/>
                        </a:rPr>
                        <a:t>Site B</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1000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dirty="0">
                          <a:effectLst/>
                        </a:rPr>
                        <a:t>80</a:t>
                      </a:r>
                      <a:endParaRPr lang="en-US" sz="2000" b="0" i="0" u="none" strike="noStrike" dirty="0">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80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80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80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133</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20%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dirty="0">
                          <a:effectLst/>
                        </a:rPr>
                        <a:t>20%</a:t>
                      </a:r>
                      <a:endParaRPr lang="en-US" sz="2000" b="0" i="0" u="none" strike="noStrike" dirty="0">
                        <a:solidFill>
                          <a:srgbClr val="000000"/>
                        </a:solidFill>
                        <a:effectLst/>
                        <a:latin typeface="Calibri" panose="020F0502020204030204" pitchFamily="34" charset="0"/>
                      </a:endParaRPr>
                    </a:p>
                  </a:txBody>
                  <a:tcPr marL="9380" marR="9380" marT="9380" marB="0" anchor="b">
                    <a:solidFill>
                      <a:srgbClr val="FFFF00"/>
                    </a:solidFill>
                  </a:tcPr>
                </a:tc>
                <a:tc>
                  <a:txBody>
                    <a:bodyPr/>
                    <a:lstStyle/>
                    <a:p>
                      <a:pPr algn="ctr" fontAlgn="b"/>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a:t>
                      </a:r>
                      <a:endParaRPr lang="en-US" sz="2000" b="0" i="0" u="none" strike="noStrike">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3993343933"/>
                  </a:ext>
                </a:extLst>
              </a:tr>
              <a:tr h="328309">
                <a:tc>
                  <a:txBody>
                    <a:bodyPr/>
                    <a:lstStyle/>
                    <a:p>
                      <a:pPr algn="ctr" fontAlgn="b"/>
                      <a:r>
                        <a:rPr lang="en-US" sz="2000" u="none" strike="noStrike">
                          <a:effectLst/>
                        </a:rPr>
                        <a:t>Site C</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2420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dirty="0">
                          <a:effectLst/>
                        </a:rPr>
                        <a:t>2420</a:t>
                      </a:r>
                      <a:endParaRPr lang="en-US" sz="2000" b="0" i="0" u="none" strike="noStrike" dirty="0">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2420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60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a:effectLst/>
                        </a:rPr>
                        <a:t>60</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dirty="0">
                          <a:effectLst/>
                        </a:rPr>
                        <a:t>552</a:t>
                      </a:r>
                      <a:endParaRPr lang="en-US" sz="2000" b="0" i="0" u="none" strike="noStrike" dirty="0">
                        <a:solidFill>
                          <a:srgbClr val="000000"/>
                        </a:solidFill>
                        <a:effectLst/>
                        <a:latin typeface="Calibri" panose="020F0502020204030204" pitchFamily="34" charset="0"/>
                      </a:endParaRPr>
                    </a:p>
                  </a:txBody>
                  <a:tcPr marL="9380" marR="9380" marT="9380" marB="0" anchor="b">
                    <a:solidFill>
                      <a:srgbClr val="FFFF00"/>
                    </a:solidFill>
                  </a:tcPr>
                </a:tc>
                <a:tc>
                  <a:txBody>
                    <a:bodyPr/>
                    <a:lstStyle/>
                    <a:p>
                      <a:pPr algn="ctr" fontAlgn="b"/>
                      <a:r>
                        <a:rPr lang="en-US" sz="2000" u="none" strike="noStrike" dirty="0">
                          <a:effectLst/>
                        </a:rPr>
                        <a:t>60%</a:t>
                      </a:r>
                      <a:endParaRPr lang="en-US" sz="2000" b="0" i="0" u="none" strike="noStrike" dirty="0">
                        <a:solidFill>
                          <a:srgbClr val="000000"/>
                        </a:solidFill>
                        <a:effectLst/>
                        <a:latin typeface="Calibri" panose="020F0502020204030204" pitchFamily="34" charset="0"/>
                      </a:endParaRPr>
                    </a:p>
                  </a:txBody>
                  <a:tcPr marL="9380" marR="9380" marT="9380" marB="0" anchor="b">
                    <a:solidFill>
                      <a:srgbClr val="92D050"/>
                    </a:solidFill>
                  </a:tcPr>
                </a:tc>
                <a:tc>
                  <a:txBody>
                    <a:bodyPr/>
                    <a:lstStyle/>
                    <a:p>
                      <a:pPr algn="ctr" fontAlgn="b"/>
                      <a:r>
                        <a:rPr lang="en-US" sz="2000" u="none" strike="noStrike" dirty="0">
                          <a:effectLst/>
                        </a:rPr>
                        <a:t>60%</a:t>
                      </a:r>
                      <a:endParaRPr lang="en-US" sz="2000" b="0" i="0" u="none" strike="noStrike" dirty="0">
                        <a:solidFill>
                          <a:srgbClr val="000000"/>
                        </a:solidFill>
                        <a:effectLst/>
                        <a:latin typeface="Calibri" panose="020F0502020204030204" pitchFamily="34" charset="0"/>
                      </a:endParaRPr>
                    </a:p>
                  </a:txBody>
                  <a:tcPr marL="9380" marR="9380" marT="9380" marB="0" anchor="b">
                    <a:solidFill>
                      <a:srgbClr val="FFFF00"/>
                    </a:solidFill>
                  </a:tcPr>
                </a:tc>
                <a:tc>
                  <a:txBody>
                    <a:bodyPr/>
                    <a:lstStyle/>
                    <a:p>
                      <a:pPr algn="ctr" fontAlgn="b"/>
                      <a:r>
                        <a:rPr lang="en-US" sz="2000" u="none" strike="noStrike">
                          <a:effectLst/>
                        </a:rPr>
                        <a:t>76%</a:t>
                      </a:r>
                      <a:endParaRPr lang="en-US" sz="2000" b="0" i="0" u="none" strike="noStrike">
                        <a:solidFill>
                          <a:srgbClr val="000000"/>
                        </a:solidFill>
                        <a:effectLst/>
                        <a:latin typeface="Calibri" panose="020F0502020204030204" pitchFamily="34" charset="0"/>
                      </a:endParaRPr>
                    </a:p>
                  </a:txBody>
                  <a:tcPr marL="9380" marR="9380" marT="9380" marB="0" anchor="b"/>
                </a:tc>
                <a:tc>
                  <a:txBody>
                    <a:bodyPr/>
                    <a:lstStyle/>
                    <a:p>
                      <a:pPr algn="ctr" fontAlgn="b"/>
                      <a:r>
                        <a:rPr lang="en-US" sz="2000" u="none" strike="noStrike" dirty="0">
                          <a:effectLst/>
                        </a:rPr>
                        <a:t>56%</a:t>
                      </a:r>
                      <a:endParaRPr lang="en-US" sz="2000" b="0" i="0" u="none" strike="noStrike" dirty="0">
                        <a:solidFill>
                          <a:srgbClr val="000000"/>
                        </a:solidFill>
                        <a:effectLst/>
                        <a:latin typeface="Calibri" panose="020F0502020204030204" pitchFamily="34" charset="0"/>
                      </a:endParaRPr>
                    </a:p>
                  </a:txBody>
                  <a:tcPr marL="9380" marR="9380" marT="9380" marB="0" anchor="b"/>
                </a:tc>
                <a:extLst>
                  <a:ext uri="{0D108BD9-81ED-4DB2-BD59-A6C34878D82A}">
                    <a16:rowId xmlns:a16="http://schemas.microsoft.com/office/drawing/2014/main" val="4025050355"/>
                  </a:ext>
                </a:extLst>
              </a:tr>
            </a:tbl>
          </a:graphicData>
        </a:graphic>
      </p:graphicFrame>
    </p:spTree>
    <p:extLst>
      <p:ext uri="{BB962C8B-B14F-4D97-AF65-F5344CB8AC3E}">
        <p14:creationId xmlns:p14="http://schemas.microsoft.com/office/powerpoint/2010/main" val="1812458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Metals Criteria</a:t>
            </a:r>
          </a:p>
        </p:txBody>
      </p:sp>
      <p:sp>
        <p:nvSpPr>
          <p:cNvPr id="5" name="Content Placeholder 4"/>
          <p:cNvSpPr>
            <a:spLocks noGrp="1"/>
          </p:cNvSpPr>
          <p:nvPr>
            <p:ph idx="1"/>
          </p:nvPr>
        </p:nvSpPr>
        <p:spPr/>
        <p:txBody>
          <a:bodyPr>
            <a:normAutofit/>
          </a:bodyPr>
          <a:lstStyle/>
          <a:p>
            <a:pPr marL="0" indent="0">
              <a:buNone/>
            </a:pPr>
            <a:r>
              <a:rPr lang="en-US" b="1" i="1" u="sng" dirty="0"/>
              <a:t>Applying the WQ Criteria</a:t>
            </a: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u="sng" dirty="0"/>
              <a:t>Acute:</a:t>
            </a:r>
          </a:p>
          <a:p>
            <a:pPr marL="0" indent="0">
              <a:buNone/>
            </a:pPr>
            <a:r>
              <a:rPr lang="en-US" dirty="0"/>
              <a:t>=e(1.0166 (ln Hard*)-3.924)</a:t>
            </a:r>
          </a:p>
          <a:p>
            <a:pPr marL="0" indent="0">
              <a:buNone/>
            </a:pPr>
            <a:r>
              <a:rPr lang="en-US" b="1" u="sng" dirty="0"/>
              <a:t>Chronic:</a:t>
            </a:r>
          </a:p>
          <a:p>
            <a:pPr marL="0" indent="0">
              <a:buNone/>
            </a:pPr>
            <a:r>
              <a:rPr lang="en-US" dirty="0"/>
              <a:t>=e(0.7409 (ln Hard*)-4.719)</a:t>
            </a:r>
          </a:p>
        </p:txBody>
      </p:sp>
      <p:pic>
        <p:nvPicPr>
          <p:cNvPr id="3" name="Picture 2" descr="A screenshot of a cell phone&#10;&#10;Description automatically generated">
            <a:extLst>
              <a:ext uri="{FF2B5EF4-FFF2-40B4-BE49-F238E27FC236}">
                <a16:creationId xmlns:a16="http://schemas.microsoft.com/office/drawing/2014/main" id="{43D68F4C-3B2F-4693-9F41-23F0C961DEB2}"/>
              </a:ext>
            </a:extLst>
          </p:cNvPr>
          <p:cNvPicPr>
            <a:picLocks noChangeAspect="1"/>
          </p:cNvPicPr>
          <p:nvPr/>
        </p:nvPicPr>
        <p:blipFill>
          <a:blip r:embed="rId3"/>
          <a:stretch>
            <a:fillRect/>
          </a:stretch>
        </p:blipFill>
        <p:spPr>
          <a:xfrm>
            <a:off x="1166002" y="2073236"/>
            <a:ext cx="6611273" cy="771633"/>
          </a:xfrm>
          <a:prstGeom prst="rect">
            <a:avLst/>
          </a:prstGeom>
        </p:spPr>
      </p:pic>
      <p:pic>
        <p:nvPicPr>
          <p:cNvPr id="7" name="Picture 6">
            <a:extLst>
              <a:ext uri="{FF2B5EF4-FFF2-40B4-BE49-F238E27FC236}">
                <a16:creationId xmlns:a16="http://schemas.microsoft.com/office/drawing/2014/main" id="{0805A4F5-B833-49B3-AB44-09F0C9238D4E}"/>
              </a:ext>
            </a:extLst>
          </p:cNvPr>
          <p:cNvPicPr>
            <a:picLocks noChangeAspect="1"/>
          </p:cNvPicPr>
          <p:nvPr/>
        </p:nvPicPr>
        <p:blipFill>
          <a:blip r:embed="rId4"/>
          <a:stretch>
            <a:fillRect/>
          </a:stretch>
        </p:blipFill>
        <p:spPr>
          <a:xfrm>
            <a:off x="1188304" y="2844869"/>
            <a:ext cx="6544588" cy="362001"/>
          </a:xfrm>
          <a:prstGeom prst="rect">
            <a:avLst/>
          </a:prstGeom>
          <a:ln>
            <a:solidFill>
              <a:schemeClr val="tx1"/>
            </a:solidFill>
          </a:ln>
        </p:spPr>
      </p:pic>
      <p:pic>
        <p:nvPicPr>
          <p:cNvPr id="1032" name="Picture 8" descr="Related image">
            <a:extLst>
              <a:ext uri="{FF2B5EF4-FFF2-40B4-BE49-F238E27FC236}">
                <a16:creationId xmlns:a16="http://schemas.microsoft.com/office/drawing/2014/main" id="{75976CFD-DD51-4854-8938-8C27DCE37A4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803" b="89938" l="10000" r="90000">
                        <a14:foregroundMark x1="22000" y1="44353" x2="22000" y2="44353"/>
                        <a14:foregroundMark x1="19692" y1="39836" x2="24923" y2="47023"/>
                        <a14:foregroundMark x1="29077" y1="75154" x2="31077" y2="63244"/>
                        <a14:foregroundMark x1="30000" y1="54209" x2="29692" y2="41684"/>
                        <a14:foregroundMark x1="41077" y1="44764" x2="59077" y2="49692"/>
                        <a14:foregroundMark x1="59077" y1="49692" x2="72769" y2="48049"/>
                        <a14:foregroundMark x1="68462" y1="68583" x2="72154" y2="73101"/>
                        <a14:foregroundMark x1="40462" y1="24435" x2="29385" y2="24230"/>
                        <a14:foregroundMark x1="50462" y1="15811" x2="47692" y2="7803"/>
                        <a14:foregroundMark x1="49077" y1="21766" x2="42000" y2="17248"/>
                        <a14:foregroundMark x1="55846" y1="31417" x2="62462" y2="17454"/>
                        <a14:foregroundMark x1="62462" y1="17454" x2="65077" y2="16632"/>
                        <a14:foregroundMark x1="67231" y1="55031" x2="67231" y2="55031"/>
                        <a14:foregroundMark x1="61077" y1="55647" x2="61077" y2="55647"/>
                        <a14:foregroundMark x1="53692" y1="72895" x2="53692" y2="72895"/>
                        <a14:foregroundMark x1="27077" y1="67146" x2="27077" y2="67146"/>
                      </a14:backgroundRemoval>
                    </a14:imgEffect>
                  </a14:imgLayer>
                </a14:imgProps>
              </a:ext>
              <a:ext uri="{28A0092B-C50C-407E-A947-70E740481C1C}">
                <a14:useLocalDpi xmlns:a14="http://schemas.microsoft.com/office/drawing/2010/main" val="0"/>
              </a:ext>
            </a:extLst>
          </a:blip>
          <a:srcRect/>
          <a:stretch>
            <a:fillRect/>
          </a:stretch>
        </p:blipFill>
        <p:spPr bwMode="auto">
          <a:xfrm>
            <a:off x="5227337" y="3429000"/>
            <a:ext cx="3914223" cy="293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39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p:cTn id="7" dur="1000" fill="hold"/>
                                        <p:tgtEl>
                                          <p:spTgt spid="1032"/>
                                        </p:tgtEl>
                                        <p:attrNameLst>
                                          <p:attrName>ppt_w</p:attrName>
                                        </p:attrNameLst>
                                      </p:cBhvr>
                                      <p:tavLst>
                                        <p:tav tm="0">
                                          <p:val>
                                            <p:fltVal val="0"/>
                                          </p:val>
                                        </p:tav>
                                        <p:tav tm="100000">
                                          <p:val>
                                            <p:strVal val="#ppt_w"/>
                                          </p:val>
                                        </p:tav>
                                      </p:tavLst>
                                    </p:anim>
                                    <p:anim calcmode="lin" valueType="num">
                                      <p:cBhvr>
                                        <p:cTn id="8" dur="1000" fill="hold"/>
                                        <p:tgtEl>
                                          <p:spTgt spid="1032"/>
                                        </p:tgtEl>
                                        <p:attrNameLst>
                                          <p:attrName>ppt_h</p:attrName>
                                        </p:attrNameLst>
                                      </p:cBhvr>
                                      <p:tavLst>
                                        <p:tav tm="0">
                                          <p:val>
                                            <p:fltVal val="0"/>
                                          </p:val>
                                        </p:tav>
                                        <p:tav tm="100000">
                                          <p:val>
                                            <p:strVal val="#ppt_h"/>
                                          </p:val>
                                        </p:tav>
                                      </p:tavLst>
                                    </p:anim>
                                    <p:anim calcmode="lin" valueType="num">
                                      <p:cBhvr>
                                        <p:cTn id="9" dur="1000" fill="hold"/>
                                        <p:tgtEl>
                                          <p:spTgt spid="1032"/>
                                        </p:tgtEl>
                                        <p:attrNameLst>
                                          <p:attrName>style.rotation</p:attrName>
                                        </p:attrNameLst>
                                      </p:cBhvr>
                                      <p:tavLst>
                                        <p:tav tm="0">
                                          <p:val>
                                            <p:fltVal val="90"/>
                                          </p:val>
                                        </p:tav>
                                        <p:tav tm="100000">
                                          <p:val>
                                            <p:fltVal val="0"/>
                                          </p:val>
                                        </p:tav>
                                      </p:tavLst>
                                    </p:anim>
                                    <p:animEffect transition="in" filter="fade">
                                      <p:cBhvr>
                                        <p:cTn id="10"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834B5F1-9E25-4831-8DC2-3662522EC9E0}"/>
              </a:ext>
            </a:extLst>
          </p:cNvPr>
          <p:cNvSpPr/>
          <p:nvPr/>
        </p:nvSpPr>
        <p:spPr>
          <a:xfrm>
            <a:off x="385059" y="5319699"/>
            <a:ext cx="4912196" cy="506117"/>
          </a:xfrm>
          <a:prstGeom prst="rect">
            <a:avLst/>
          </a:prstGeom>
          <a:solidFill>
            <a:srgbClr val="FF0000">
              <a:alpha val="2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560FE5-B53A-4774-A726-0740D81CDCED}"/>
              </a:ext>
            </a:extLst>
          </p:cNvPr>
          <p:cNvSpPr/>
          <p:nvPr/>
        </p:nvSpPr>
        <p:spPr>
          <a:xfrm>
            <a:off x="5549561" y="5317975"/>
            <a:ext cx="3503055" cy="506117"/>
          </a:xfrm>
          <a:prstGeom prst="rect">
            <a:avLst/>
          </a:prstGeom>
          <a:solidFill>
            <a:srgbClr val="7030A0">
              <a:alpha val="20000"/>
            </a:srgbClr>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Metals Criteria</a:t>
            </a:r>
          </a:p>
        </p:txBody>
      </p:sp>
      <p:sp>
        <p:nvSpPr>
          <p:cNvPr id="5" name="Content Placeholder 4"/>
          <p:cNvSpPr>
            <a:spLocks noGrp="1"/>
          </p:cNvSpPr>
          <p:nvPr>
            <p:ph idx="1"/>
          </p:nvPr>
        </p:nvSpPr>
        <p:spPr>
          <a:xfrm>
            <a:off x="461472" y="1316053"/>
            <a:ext cx="8162985" cy="4854012"/>
          </a:xfrm>
        </p:spPr>
        <p:txBody>
          <a:bodyPr>
            <a:normAutofit/>
          </a:bodyPr>
          <a:lstStyle/>
          <a:p>
            <a:pPr marL="0" indent="0">
              <a:buNone/>
            </a:pPr>
            <a:r>
              <a:rPr lang="en-US" b="1" u="sng" dirty="0"/>
              <a:t>Cadmium</a:t>
            </a:r>
            <a:r>
              <a:rPr lang="en-US" i="1" u="sng" dirty="0"/>
              <a:t> </a:t>
            </a:r>
            <a:r>
              <a:rPr lang="en-US" b="1" u="sng" dirty="0"/>
              <a:t>Acute: </a:t>
            </a:r>
            <a:r>
              <a:rPr lang="en-US" dirty="0"/>
              <a:t>=e(1.0166 (ln Hard*)-3.924)</a:t>
            </a:r>
          </a:p>
          <a:p>
            <a:pPr marL="0" indent="0">
              <a:buNone/>
            </a:pPr>
            <a:endParaRPr lang="en-US" dirty="0"/>
          </a:p>
          <a:p>
            <a:pPr marL="0" indent="0">
              <a:buNone/>
            </a:pPr>
            <a:endParaRPr lang="en-US" dirty="0"/>
          </a:p>
          <a:p>
            <a:pPr marL="0" indent="0">
              <a:buNone/>
            </a:pPr>
            <a:endParaRPr lang="en-US" dirty="0"/>
          </a:p>
        </p:txBody>
      </p:sp>
      <p:graphicFrame>
        <p:nvGraphicFramePr>
          <p:cNvPr id="2" name="Table 1">
            <a:extLst>
              <a:ext uri="{FF2B5EF4-FFF2-40B4-BE49-F238E27FC236}">
                <a16:creationId xmlns:a16="http://schemas.microsoft.com/office/drawing/2014/main" id="{8E573E99-3CEF-4C5B-988B-C3F5A186D044}"/>
              </a:ext>
            </a:extLst>
          </p:cNvPr>
          <p:cNvGraphicFramePr>
            <a:graphicFrameLocks noGrp="1"/>
          </p:cNvGraphicFramePr>
          <p:nvPr>
            <p:extLst>
              <p:ext uri="{D42A27DB-BD31-4B8C-83A1-F6EECF244321}">
                <p14:modId xmlns:p14="http://schemas.microsoft.com/office/powerpoint/2010/main" val="1713156307"/>
              </p:ext>
            </p:extLst>
          </p:nvPr>
        </p:nvGraphicFramePr>
        <p:xfrm>
          <a:off x="461472" y="2295254"/>
          <a:ext cx="7652899" cy="2560320"/>
        </p:xfrm>
        <a:graphic>
          <a:graphicData uri="http://schemas.openxmlformats.org/drawingml/2006/table">
            <a:tbl>
              <a:tblPr firstRow="1" bandRow="1">
                <a:tableStyleId>{5C22544A-7EE6-4342-B048-85BDC9FD1C3A}</a:tableStyleId>
              </a:tblPr>
              <a:tblGrid>
                <a:gridCol w="464079">
                  <a:extLst>
                    <a:ext uri="{9D8B030D-6E8A-4147-A177-3AD203B41FA5}">
                      <a16:colId xmlns:a16="http://schemas.microsoft.com/office/drawing/2014/main" val="273246333"/>
                    </a:ext>
                  </a:extLst>
                </a:gridCol>
                <a:gridCol w="1797205">
                  <a:extLst>
                    <a:ext uri="{9D8B030D-6E8A-4147-A177-3AD203B41FA5}">
                      <a16:colId xmlns:a16="http://schemas.microsoft.com/office/drawing/2014/main" val="4112298724"/>
                    </a:ext>
                  </a:extLst>
                </a:gridCol>
                <a:gridCol w="1797205">
                  <a:extLst>
                    <a:ext uri="{9D8B030D-6E8A-4147-A177-3AD203B41FA5}">
                      <a16:colId xmlns:a16="http://schemas.microsoft.com/office/drawing/2014/main" val="2183923758"/>
                    </a:ext>
                  </a:extLst>
                </a:gridCol>
                <a:gridCol w="1797205">
                  <a:extLst>
                    <a:ext uri="{9D8B030D-6E8A-4147-A177-3AD203B41FA5}">
                      <a16:colId xmlns:a16="http://schemas.microsoft.com/office/drawing/2014/main" val="1433852628"/>
                    </a:ext>
                  </a:extLst>
                </a:gridCol>
                <a:gridCol w="1797205">
                  <a:extLst>
                    <a:ext uri="{9D8B030D-6E8A-4147-A177-3AD203B41FA5}">
                      <a16:colId xmlns:a16="http://schemas.microsoft.com/office/drawing/2014/main" val="2232843382"/>
                    </a:ext>
                  </a:extLst>
                </a:gridCol>
              </a:tblGrid>
              <a:tr h="370840">
                <a:tc>
                  <a:txBody>
                    <a:bodyPr/>
                    <a:lstStyle/>
                    <a:p>
                      <a:pPr algn="ctr"/>
                      <a:endParaRPr lang="en-US" sz="2400" dirty="0"/>
                    </a:p>
                  </a:txBody>
                  <a:tcPr>
                    <a:solidFill>
                      <a:schemeClr val="bg1">
                        <a:lumMod val="65000"/>
                      </a:schemeClr>
                    </a:solidFill>
                  </a:tcPr>
                </a:tc>
                <a:tc>
                  <a:txBody>
                    <a:bodyPr/>
                    <a:lstStyle/>
                    <a:p>
                      <a:pPr algn="ctr"/>
                      <a:r>
                        <a:rPr lang="en-US" sz="2400" dirty="0"/>
                        <a:t>A</a:t>
                      </a:r>
                    </a:p>
                  </a:txBody>
                  <a:tcPr/>
                </a:tc>
                <a:tc>
                  <a:txBody>
                    <a:bodyPr/>
                    <a:lstStyle/>
                    <a:p>
                      <a:pPr algn="ctr"/>
                      <a:r>
                        <a:rPr lang="en-US" sz="2400" dirty="0"/>
                        <a:t>B</a:t>
                      </a:r>
                    </a:p>
                  </a:txBody>
                  <a:tcPr>
                    <a:solidFill>
                      <a:srgbClr val="00B050"/>
                    </a:solidFill>
                  </a:tcPr>
                </a:tc>
                <a:tc>
                  <a:txBody>
                    <a:bodyPr/>
                    <a:lstStyle/>
                    <a:p>
                      <a:pPr algn="ctr"/>
                      <a:r>
                        <a:rPr lang="en-US" sz="2400" dirty="0"/>
                        <a:t>C</a:t>
                      </a:r>
                    </a:p>
                  </a:txBody>
                  <a:tcPr>
                    <a:solidFill>
                      <a:srgbClr val="FF0000"/>
                    </a:solidFill>
                  </a:tcPr>
                </a:tc>
                <a:tc>
                  <a:txBody>
                    <a:bodyPr/>
                    <a:lstStyle/>
                    <a:p>
                      <a:pPr algn="ctr"/>
                      <a:r>
                        <a:rPr lang="en-US" sz="2400" dirty="0"/>
                        <a:t>D</a:t>
                      </a:r>
                    </a:p>
                  </a:txBody>
                  <a:tcPr>
                    <a:solidFill>
                      <a:srgbClr val="7030A0"/>
                    </a:solidFill>
                  </a:tcPr>
                </a:tc>
                <a:extLst>
                  <a:ext uri="{0D108BD9-81ED-4DB2-BD59-A6C34878D82A}">
                    <a16:rowId xmlns:a16="http://schemas.microsoft.com/office/drawing/2014/main" val="411492669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1</a:t>
                      </a:r>
                    </a:p>
                  </a:txBody>
                  <a:tcPr>
                    <a:solidFill>
                      <a:schemeClr val="bg1">
                        <a:lumMod val="6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Cadmium (µg/L)</a:t>
                      </a:r>
                    </a:p>
                  </a:txBody>
                  <a:tcPr/>
                </a:tc>
                <a:tc>
                  <a:txBody>
                    <a:bodyPr/>
                    <a:lstStyle/>
                    <a:p>
                      <a:pPr algn="ctr"/>
                      <a:r>
                        <a:rPr lang="en-US" sz="2400" dirty="0"/>
                        <a:t>Hardness (mg/L)</a:t>
                      </a:r>
                    </a:p>
                  </a:txBody>
                  <a:tcPr/>
                </a:tc>
                <a:tc>
                  <a:txBody>
                    <a:bodyPr/>
                    <a:lstStyle/>
                    <a:p>
                      <a:pPr algn="ctr"/>
                      <a:r>
                        <a:rPr lang="en-US" sz="2400" dirty="0"/>
                        <a:t>Acute Criteria</a:t>
                      </a:r>
                    </a:p>
                    <a:p>
                      <a:pPr algn="ctr"/>
                      <a:r>
                        <a:rPr lang="en-US" sz="2400" dirty="0"/>
                        <a:t>(µg/L)</a:t>
                      </a:r>
                    </a:p>
                  </a:txBody>
                  <a:tcPr/>
                </a:tc>
                <a:tc>
                  <a:txBody>
                    <a:bodyPr/>
                    <a:lstStyle/>
                    <a:p>
                      <a:pPr algn="ctr"/>
                      <a:r>
                        <a:rPr lang="en-US" sz="2400" dirty="0"/>
                        <a:t>Exceedance?</a:t>
                      </a:r>
                    </a:p>
                  </a:txBody>
                  <a:tcPr/>
                </a:tc>
                <a:extLst>
                  <a:ext uri="{0D108BD9-81ED-4DB2-BD59-A6C34878D82A}">
                    <a16:rowId xmlns:a16="http://schemas.microsoft.com/office/drawing/2014/main" val="1529714536"/>
                  </a:ext>
                </a:extLst>
              </a:tr>
              <a:tr h="370840">
                <a:tc>
                  <a:txBody>
                    <a:bodyPr/>
                    <a:lstStyle/>
                    <a:p>
                      <a:pPr algn="ctr"/>
                      <a:r>
                        <a:rPr lang="en-US" sz="2400" dirty="0"/>
                        <a:t>2</a:t>
                      </a:r>
                    </a:p>
                  </a:txBody>
                  <a:tcPr>
                    <a:solidFill>
                      <a:schemeClr val="bg1">
                        <a:lumMod val="65000"/>
                      </a:schemeClr>
                    </a:solidFill>
                  </a:tcPr>
                </a:tc>
                <a:tc>
                  <a:txBody>
                    <a:bodyPr/>
                    <a:lstStyle/>
                    <a:p>
                      <a:pPr algn="ctr"/>
                      <a:r>
                        <a:rPr lang="en-US" sz="2400" dirty="0"/>
                        <a:t>73.1</a:t>
                      </a:r>
                    </a:p>
                  </a:txBody>
                  <a:tcPr/>
                </a:tc>
                <a:tc>
                  <a:txBody>
                    <a:bodyPr/>
                    <a:lstStyle/>
                    <a:p>
                      <a:pPr algn="ctr"/>
                      <a:r>
                        <a:rPr lang="en-US" sz="2400" dirty="0"/>
                        <a:t>408</a:t>
                      </a:r>
                    </a:p>
                  </a:txBody>
                  <a:tcPr/>
                </a:tc>
                <a:tc>
                  <a:txBody>
                    <a:bodyPr/>
                    <a:lstStyle/>
                    <a:p>
                      <a:pPr algn="ctr"/>
                      <a:r>
                        <a:rPr lang="en-US" sz="2400" dirty="0"/>
                        <a:t>8.91</a:t>
                      </a:r>
                    </a:p>
                  </a:txBody>
                  <a:tcPr/>
                </a:tc>
                <a:tc>
                  <a:txBody>
                    <a:bodyPr/>
                    <a:lstStyle/>
                    <a:p>
                      <a:pPr algn="ctr"/>
                      <a:r>
                        <a:rPr lang="en-US" sz="2400" dirty="0"/>
                        <a:t>Y</a:t>
                      </a:r>
                    </a:p>
                  </a:txBody>
                  <a:tcPr/>
                </a:tc>
                <a:extLst>
                  <a:ext uri="{0D108BD9-81ED-4DB2-BD59-A6C34878D82A}">
                    <a16:rowId xmlns:a16="http://schemas.microsoft.com/office/drawing/2014/main" val="27654357"/>
                  </a:ext>
                </a:extLst>
              </a:tr>
              <a:tr h="370840">
                <a:tc>
                  <a:txBody>
                    <a:bodyPr/>
                    <a:lstStyle/>
                    <a:p>
                      <a:pPr algn="ctr"/>
                      <a:r>
                        <a:rPr lang="en-US" sz="2400" dirty="0"/>
                        <a:t>3</a:t>
                      </a:r>
                    </a:p>
                  </a:txBody>
                  <a:tcPr>
                    <a:solidFill>
                      <a:schemeClr val="bg1">
                        <a:lumMod val="65000"/>
                      </a:schemeClr>
                    </a:solidFill>
                  </a:tcPr>
                </a:tc>
                <a:tc>
                  <a:txBody>
                    <a:bodyPr/>
                    <a:lstStyle/>
                    <a:p>
                      <a:pPr algn="ctr"/>
                      <a:r>
                        <a:rPr lang="en-US" sz="2400" dirty="0"/>
                        <a:t>20.5</a:t>
                      </a:r>
                    </a:p>
                  </a:txBody>
                  <a:tcPr/>
                </a:tc>
                <a:tc>
                  <a:txBody>
                    <a:bodyPr/>
                    <a:lstStyle/>
                    <a:p>
                      <a:pPr algn="ctr"/>
                      <a:r>
                        <a:rPr lang="en-US" sz="2400" dirty="0"/>
                        <a:t>431</a:t>
                      </a:r>
                    </a:p>
                  </a:txBody>
                  <a:tcPr/>
                </a:tc>
                <a:tc>
                  <a:txBody>
                    <a:bodyPr/>
                    <a:lstStyle/>
                    <a:p>
                      <a:pPr algn="ctr"/>
                      <a:r>
                        <a:rPr lang="en-US" sz="2400" dirty="0"/>
                        <a:t>9.42</a:t>
                      </a:r>
                    </a:p>
                  </a:txBody>
                  <a:tcPr/>
                </a:tc>
                <a:tc>
                  <a:txBody>
                    <a:bodyPr/>
                    <a:lstStyle/>
                    <a:p>
                      <a:pPr algn="ctr"/>
                      <a:r>
                        <a:rPr lang="en-US" sz="2400" dirty="0"/>
                        <a:t>N</a:t>
                      </a:r>
                    </a:p>
                  </a:txBody>
                  <a:tcPr/>
                </a:tc>
                <a:extLst>
                  <a:ext uri="{0D108BD9-81ED-4DB2-BD59-A6C34878D82A}">
                    <a16:rowId xmlns:a16="http://schemas.microsoft.com/office/drawing/2014/main" val="3481494335"/>
                  </a:ext>
                </a:extLst>
              </a:tr>
            </a:tbl>
          </a:graphicData>
        </a:graphic>
      </p:graphicFrame>
      <p:pic>
        <p:nvPicPr>
          <p:cNvPr id="2052" name="Picture 4" descr="Related image">
            <a:extLst>
              <a:ext uri="{FF2B5EF4-FFF2-40B4-BE49-F238E27FC236}">
                <a16:creationId xmlns:a16="http://schemas.microsoft.com/office/drawing/2014/main" id="{ACB033C6-B180-45B5-B59C-92987926C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59" y="5351428"/>
            <a:ext cx="468351" cy="4683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0586646-0532-4529-9CC9-5F5367C07F97}"/>
              </a:ext>
            </a:extLst>
          </p:cNvPr>
          <p:cNvSpPr/>
          <p:nvPr/>
        </p:nvSpPr>
        <p:spPr>
          <a:xfrm>
            <a:off x="853410" y="5345391"/>
            <a:ext cx="4443845" cy="492443"/>
          </a:xfrm>
          <a:prstGeom prst="rect">
            <a:avLst/>
          </a:prstGeom>
        </p:spPr>
        <p:txBody>
          <a:bodyPr wrap="none">
            <a:spAutoFit/>
          </a:bodyPr>
          <a:lstStyle/>
          <a:p>
            <a:r>
              <a:rPr lang="en-US" sz="2600" dirty="0"/>
              <a:t>=EXP(1.0166*(LN(</a:t>
            </a:r>
            <a:r>
              <a:rPr lang="en-US" sz="2600" dirty="0">
                <a:solidFill>
                  <a:srgbClr val="00B050"/>
                </a:solidFill>
              </a:rPr>
              <a:t>B2</a:t>
            </a:r>
            <a:r>
              <a:rPr lang="en-US" sz="2600" dirty="0"/>
              <a:t>))-3.924)</a:t>
            </a:r>
          </a:p>
        </p:txBody>
      </p:sp>
      <p:sp>
        <p:nvSpPr>
          <p:cNvPr id="13" name="Rectangle 12">
            <a:extLst>
              <a:ext uri="{FF2B5EF4-FFF2-40B4-BE49-F238E27FC236}">
                <a16:creationId xmlns:a16="http://schemas.microsoft.com/office/drawing/2014/main" id="{490946AA-36D8-4450-A608-ADBAA2352829}"/>
              </a:ext>
            </a:extLst>
          </p:cNvPr>
          <p:cNvSpPr/>
          <p:nvPr/>
        </p:nvSpPr>
        <p:spPr>
          <a:xfrm>
            <a:off x="5977721" y="5351276"/>
            <a:ext cx="3111749" cy="492443"/>
          </a:xfrm>
          <a:prstGeom prst="rect">
            <a:avLst/>
          </a:prstGeom>
        </p:spPr>
        <p:txBody>
          <a:bodyPr wrap="none">
            <a:spAutoFit/>
          </a:bodyPr>
          <a:lstStyle/>
          <a:p>
            <a:r>
              <a:rPr lang="en-US" sz="2600" dirty="0"/>
              <a:t>=IF(</a:t>
            </a:r>
            <a:r>
              <a:rPr lang="en-US" sz="2600" dirty="0">
                <a:solidFill>
                  <a:srgbClr val="007CB7"/>
                </a:solidFill>
              </a:rPr>
              <a:t>A2</a:t>
            </a:r>
            <a:r>
              <a:rPr lang="en-US" sz="2600" dirty="0"/>
              <a:t>&gt;</a:t>
            </a:r>
            <a:r>
              <a:rPr lang="en-US" sz="2600" dirty="0">
                <a:solidFill>
                  <a:srgbClr val="FF0000"/>
                </a:solidFill>
              </a:rPr>
              <a:t>C2</a:t>
            </a:r>
            <a:r>
              <a:rPr lang="en-US" sz="2600" dirty="0"/>
              <a:t>,”Y”,”N”)</a:t>
            </a:r>
          </a:p>
        </p:txBody>
      </p:sp>
      <p:pic>
        <p:nvPicPr>
          <p:cNvPr id="14" name="Picture 4" descr="Related image">
            <a:extLst>
              <a:ext uri="{FF2B5EF4-FFF2-40B4-BE49-F238E27FC236}">
                <a16:creationId xmlns:a16="http://schemas.microsoft.com/office/drawing/2014/main" id="{AC1D1941-8192-4091-8EE2-137091553F1F}"/>
              </a:ext>
            </a:extLst>
          </p:cNvPr>
          <p:cNvPicPr>
            <a:picLocks noChangeAspect="1" noChangeArrowheads="1"/>
          </p:cNvPicPr>
          <p:nvPr/>
        </p:nvPicPr>
        <p:blipFill>
          <a:blip r:embed="rId3">
            <a:duotone>
              <a:prstClr val="black"/>
              <a:srgbClr val="7030A0">
                <a:tint val="45000"/>
                <a:satMod val="400000"/>
              </a:srgbClr>
            </a:duotone>
            <a:extLst>
              <a:ext uri="{28A0092B-C50C-407E-A947-70E740481C1C}">
                <a14:useLocalDpi xmlns:a14="http://schemas.microsoft.com/office/drawing/2010/main" val="0"/>
              </a:ext>
            </a:extLst>
          </a:blip>
          <a:srcRect/>
          <a:stretch>
            <a:fillRect/>
          </a:stretch>
        </p:blipFill>
        <p:spPr bwMode="auto">
          <a:xfrm>
            <a:off x="5549562" y="5340837"/>
            <a:ext cx="468351" cy="46835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02C67AD3-BF6A-406D-8715-8AD376199534}"/>
              </a:ext>
            </a:extLst>
          </p:cNvPr>
          <p:cNvCxnSpPr/>
          <p:nvPr/>
        </p:nvCxnSpPr>
        <p:spPr>
          <a:xfrm flipV="1">
            <a:off x="4009140" y="4261802"/>
            <a:ext cx="868975" cy="103344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1907605C-80DF-42E9-982A-1CEB3994C73E}"/>
              </a:ext>
            </a:extLst>
          </p:cNvPr>
          <p:cNvCxnSpPr>
            <a:cxnSpLocks/>
          </p:cNvCxnSpPr>
          <p:nvPr/>
        </p:nvCxnSpPr>
        <p:spPr>
          <a:xfrm flipH="1" flipV="1">
            <a:off x="7616283" y="4271009"/>
            <a:ext cx="741887" cy="1015034"/>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71530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Un-ionized Ammonia Criteria</a:t>
            </a:r>
          </a:p>
        </p:txBody>
      </p:sp>
      <p:sp>
        <p:nvSpPr>
          <p:cNvPr id="5" name="Content Placeholder 4"/>
          <p:cNvSpPr>
            <a:spLocks noGrp="1"/>
          </p:cNvSpPr>
          <p:nvPr>
            <p:ph idx="1"/>
          </p:nvPr>
        </p:nvSpPr>
        <p:spPr/>
        <p:txBody>
          <a:bodyPr>
            <a:normAutofit lnSpcReduction="10000"/>
          </a:bodyPr>
          <a:lstStyle/>
          <a:p>
            <a:pPr marL="0" indent="0">
              <a:buNone/>
            </a:pPr>
            <a:r>
              <a:rPr lang="en-US" b="1" i="1" u="sng" dirty="0"/>
              <a:t>Applying the WQ Criteria</a:t>
            </a:r>
            <a:endParaRPr lang="en-US" dirty="0"/>
          </a:p>
          <a:p>
            <a:pPr marL="0" indent="0">
              <a:buNone/>
            </a:pPr>
            <a:r>
              <a:rPr lang="en-US" dirty="0"/>
              <a:t>Y = 1.2 (Total ammonia-N)/(1 + 10</a:t>
            </a:r>
            <a:r>
              <a:rPr lang="en-US" baseline="30000" dirty="0"/>
              <a:t>pKa-pH</a:t>
            </a:r>
            <a:r>
              <a:rPr lang="en-US" dirty="0"/>
              <a:t>) </a:t>
            </a:r>
          </a:p>
          <a:p>
            <a:pPr marL="0" indent="0">
              <a:buNone/>
            </a:pPr>
            <a:r>
              <a:rPr lang="en-US" dirty="0" err="1"/>
              <a:t>pka</a:t>
            </a:r>
            <a:r>
              <a:rPr lang="en-US" dirty="0"/>
              <a:t> = 0.0902 + (2730/(273.2 + T</a:t>
            </a:r>
            <a:r>
              <a:rPr lang="en-US" baseline="-25000" dirty="0"/>
              <a:t>c</a:t>
            </a:r>
            <a:r>
              <a:rPr lang="en-US" dirty="0"/>
              <a:t>)) </a:t>
            </a:r>
          </a:p>
          <a:p>
            <a:pPr marL="0" indent="0">
              <a:buNone/>
            </a:pPr>
            <a:endParaRPr lang="en-US" dirty="0"/>
          </a:p>
          <a:p>
            <a:pPr marL="0" indent="0">
              <a:buNone/>
            </a:pPr>
            <a:r>
              <a:rPr lang="en-US" dirty="0"/>
              <a:t>Where: 	T</a:t>
            </a:r>
            <a:r>
              <a:rPr lang="en-US" baseline="-25000" dirty="0"/>
              <a:t>c</a:t>
            </a:r>
            <a:r>
              <a:rPr lang="en-US" dirty="0"/>
              <a:t> = temperature, degrees Celsius. </a:t>
            </a:r>
          </a:p>
          <a:p>
            <a:pPr marL="0" indent="0">
              <a:buNone/>
            </a:pPr>
            <a:r>
              <a:rPr lang="en-US" dirty="0"/>
              <a:t>			Y = un-ionized ammonia (mg/L) </a:t>
            </a:r>
          </a:p>
          <a:p>
            <a:pPr marL="0" indent="0">
              <a:buNone/>
            </a:pPr>
            <a:endParaRPr lang="en-US" dirty="0"/>
          </a:p>
          <a:p>
            <a:pPr marL="0" indent="0">
              <a:buNone/>
            </a:pPr>
            <a:r>
              <a:rPr lang="en-US" sz="4400" b="1" u="sng" dirty="0"/>
              <a:t>Not &gt; 0.05 mg/L</a:t>
            </a:r>
          </a:p>
          <a:p>
            <a:pPr marL="0" indent="0">
              <a:buNone/>
            </a:pPr>
            <a:endParaRPr lang="en-US" dirty="0"/>
          </a:p>
        </p:txBody>
      </p:sp>
    </p:spTree>
    <p:extLst>
      <p:ext uri="{BB962C8B-B14F-4D97-AF65-F5344CB8AC3E}">
        <p14:creationId xmlns:p14="http://schemas.microsoft.com/office/powerpoint/2010/main" val="2192506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834B5F1-9E25-4831-8DC2-3662522EC9E0}"/>
              </a:ext>
            </a:extLst>
          </p:cNvPr>
          <p:cNvSpPr/>
          <p:nvPr/>
        </p:nvSpPr>
        <p:spPr>
          <a:xfrm>
            <a:off x="301084" y="5319699"/>
            <a:ext cx="8381444" cy="577290"/>
          </a:xfrm>
          <a:prstGeom prst="rect">
            <a:avLst/>
          </a:prstGeom>
          <a:solidFill>
            <a:srgbClr val="7030A0">
              <a:alpha val="20000"/>
            </a:srgbClr>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Un-ionized Ammonia Criteria</a:t>
            </a:r>
          </a:p>
        </p:txBody>
      </p:sp>
      <p:sp>
        <p:nvSpPr>
          <p:cNvPr id="5" name="Content Placeholder 4"/>
          <p:cNvSpPr>
            <a:spLocks noGrp="1"/>
          </p:cNvSpPr>
          <p:nvPr>
            <p:ph idx="1"/>
          </p:nvPr>
        </p:nvSpPr>
        <p:spPr>
          <a:xfrm>
            <a:off x="461472" y="1316053"/>
            <a:ext cx="8162985" cy="4854012"/>
          </a:xfrm>
        </p:spPr>
        <p:txBody>
          <a:bodyPr>
            <a:normAutofit/>
          </a:bodyPr>
          <a:lstStyle/>
          <a:p>
            <a:pPr marL="0" indent="0">
              <a:buNone/>
            </a:pPr>
            <a:r>
              <a:rPr lang="en-US" sz="2400" dirty="0"/>
              <a:t>Y = 1.2 (Total ammonia-N)/(1 + 10</a:t>
            </a:r>
            <a:r>
              <a:rPr lang="en-US" sz="2400" baseline="30000" dirty="0"/>
              <a:t>pKa-pH</a:t>
            </a:r>
            <a:r>
              <a:rPr lang="en-US" sz="2400" dirty="0"/>
              <a:t>) </a:t>
            </a:r>
          </a:p>
          <a:p>
            <a:pPr marL="0" indent="0">
              <a:buNone/>
            </a:pPr>
            <a:r>
              <a:rPr lang="en-US" sz="2400" dirty="0" err="1"/>
              <a:t>pka</a:t>
            </a:r>
            <a:r>
              <a:rPr lang="en-US" sz="2400" dirty="0"/>
              <a:t> = 0.0902 + (2730/(273.2 + T</a:t>
            </a:r>
            <a:r>
              <a:rPr lang="en-US" sz="2400" baseline="-25000" dirty="0"/>
              <a:t>c</a:t>
            </a:r>
            <a:r>
              <a:rPr lang="en-US" sz="2400" dirty="0"/>
              <a:t>)) </a:t>
            </a:r>
          </a:p>
          <a:p>
            <a:pPr marL="0" indent="0">
              <a:buNone/>
            </a:pPr>
            <a:endParaRPr lang="en-US" sz="2000" dirty="0"/>
          </a:p>
          <a:p>
            <a:pPr marL="0" indent="0">
              <a:buNone/>
            </a:pPr>
            <a:endParaRPr lang="en-US" sz="2400" dirty="0"/>
          </a:p>
          <a:p>
            <a:pPr marL="0" indent="0">
              <a:buNone/>
            </a:pPr>
            <a:endParaRPr lang="en-US" sz="2400" dirty="0"/>
          </a:p>
        </p:txBody>
      </p:sp>
      <p:graphicFrame>
        <p:nvGraphicFramePr>
          <p:cNvPr id="2" name="Table 1">
            <a:extLst>
              <a:ext uri="{FF2B5EF4-FFF2-40B4-BE49-F238E27FC236}">
                <a16:creationId xmlns:a16="http://schemas.microsoft.com/office/drawing/2014/main" id="{8E573E99-3CEF-4C5B-988B-C3F5A186D044}"/>
              </a:ext>
            </a:extLst>
          </p:cNvPr>
          <p:cNvGraphicFramePr>
            <a:graphicFrameLocks noGrp="1"/>
          </p:cNvGraphicFramePr>
          <p:nvPr>
            <p:extLst>
              <p:ext uri="{D42A27DB-BD31-4B8C-83A1-F6EECF244321}">
                <p14:modId xmlns:p14="http://schemas.microsoft.com/office/powerpoint/2010/main" val="349118727"/>
              </p:ext>
            </p:extLst>
          </p:nvPr>
        </p:nvGraphicFramePr>
        <p:xfrm>
          <a:off x="461472" y="2295254"/>
          <a:ext cx="7779279" cy="2560320"/>
        </p:xfrm>
        <a:graphic>
          <a:graphicData uri="http://schemas.openxmlformats.org/drawingml/2006/table">
            <a:tbl>
              <a:tblPr firstRow="1" bandRow="1">
                <a:tableStyleId>{5C22544A-7EE6-4342-B048-85BDC9FD1C3A}</a:tableStyleId>
              </a:tblPr>
              <a:tblGrid>
                <a:gridCol w="471743">
                  <a:extLst>
                    <a:ext uri="{9D8B030D-6E8A-4147-A177-3AD203B41FA5}">
                      <a16:colId xmlns:a16="http://schemas.microsoft.com/office/drawing/2014/main" val="273246333"/>
                    </a:ext>
                  </a:extLst>
                </a:gridCol>
                <a:gridCol w="1826884">
                  <a:extLst>
                    <a:ext uri="{9D8B030D-6E8A-4147-A177-3AD203B41FA5}">
                      <a16:colId xmlns:a16="http://schemas.microsoft.com/office/drawing/2014/main" val="4112298724"/>
                    </a:ext>
                  </a:extLst>
                </a:gridCol>
                <a:gridCol w="1826884">
                  <a:extLst>
                    <a:ext uri="{9D8B030D-6E8A-4147-A177-3AD203B41FA5}">
                      <a16:colId xmlns:a16="http://schemas.microsoft.com/office/drawing/2014/main" val="2183923758"/>
                    </a:ext>
                  </a:extLst>
                </a:gridCol>
                <a:gridCol w="1826884">
                  <a:extLst>
                    <a:ext uri="{9D8B030D-6E8A-4147-A177-3AD203B41FA5}">
                      <a16:colId xmlns:a16="http://schemas.microsoft.com/office/drawing/2014/main" val="1433852628"/>
                    </a:ext>
                  </a:extLst>
                </a:gridCol>
                <a:gridCol w="1826884">
                  <a:extLst>
                    <a:ext uri="{9D8B030D-6E8A-4147-A177-3AD203B41FA5}">
                      <a16:colId xmlns:a16="http://schemas.microsoft.com/office/drawing/2014/main" val="2232843382"/>
                    </a:ext>
                  </a:extLst>
                </a:gridCol>
              </a:tblGrid>
              <a:tr h="370840">
                <a:tc>
                  <a:txBody>
                    <a:bodyPr/>
                    <a:lstStyle/>
                    <a:p>
                      <a:pPr algn="ctr"/>
                      <a:endParaRPr lang="en-US" sz="2400" dirty="0"/>
                    </a:p>
                  </a:txBody>
                  <a:tcPr>
                    <a:solidFill>
                      <a:schemeClr val="bg1">
                        <a:lumMod val="65000"/>
                      </a:schemeClr>
                    </a:solidFill>
                  </a:tcPr>
                </a:tc>
                <a:tc>
                  <a:txBody>
                    <a:bodyPr/>
                    <a:lstStyle/>
                    <a:p>
                      <a:pPr algn="ctr"/>
                      <a:r>
                        <a:rPr lang="en-US" sz="2400" dirty="0"/>
                        <a:t>A</a:t>
                      </a:r>
                    </a:p>
                  </a:txBody>
                  <a:tcPr/>
                </a:tc>
                <a:tc>
                  <a:txBody>
                    <a:bodyPr/>
                    <a:lstStyle/>
                    <a:p>
                      <a:pPr algn="ctr"/>
                      <a:r>
                        <a:rPr lang="en-US" sz="2400" dirty="0"/>
                        <a:t>B</a:t>
                      </a:r>
                    </a:p>
                  </a:txBody>
                  <a:tcPr>
                    <a:solidFill>
                      <a:srgbClr val="00B050"/>
                    </a:solidFill>
                  </a:tcPr>
                </a:tc>
                <a:tc>
                  <a:txBody>
                    <a:bodyPr/>
                    <a:lstStyle/>
                    <a:p>
                      <a:pPr algn="ctr"/>
                      <a:r>
                        <a:rPr lang="en-US" sz="2400" dirty="0"/>
                        <a:t>C</a:t>
                      </a:r>
                    </a:p>
                  </a:txBody>
                  <a:tcPr>
                    <a:solidFill>
                      <a:srgbClr val="FF0000"/>
                    </a:solidFill>
                  </a:tcPr>
                </a:tc>
                <a:tc>
                  <a:txBody>
                    <a:bodyPr/>
                    <a:lstStyle/>
                    <a:p>
                      <a:pPr algn="ctr"/>
                      <a:r>
                        <a:rPr lang="en-US" sz="2400" dirty="0"/>
                        <a:t>D</a:t>
                      </a:r>
                    </a:p>
                  </a:txBody>
                  <a:tcPr>
                    <a:solidFill>
                      <a:srgbClr val="7030A0"/>
                    </a:solidFill>
                  </a:tcPr>
                </a:tc>
                <a:extLst>
                  <a:ext uri="{0D108BD9-81ED-4DB2-BD59-A6C34878D82A}">
                    <a16:rowId xmlns:a16="http://schemas.microsoft.com/office/drawing/2014/main" val="411492669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1</a:t>
                      </a:r>
                    </a:p>
                  </a:txBody>
                  <a:tcPr>
                    <a:solidFill>
                      <a:schemeClr val="bg1">
                        <a:lumMod val="6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Ammonia-N (mg/L as N)</a:t>
                      </a:r>
                    </a:p>
                  </a:txBody>
                  <a:tcPr/>
                </a:tc>
                <a:tc>
                  <a:txBody>
                    <a:bodyPr/>
                    <a:lstStyle/>
                    <a:p>
                      <a:pPr algn="ctr"/>
                      <a:r>
                        <a:rPr lang="en-US" sz="2400" dirty="0"/>
                        <a:t>pH </a:t>
                      </a:r>
                    </a:p>
                    <a:p>
                      <a:pPr algn="ctr"/>
                      <a:r>
                        <a:rPr lang="en-US" sz="2400" dirty="0"/>
                        <a:t>(SU)</a:t>
                      </a:r>
                    </a:p>
                  </a:txBody>
                  <a:tcPr/>
                </a:tc>
                <a:tc>
                  <a:txBody>
                    <a:bodyPr/>
                    <a:lstStyle/>
                    <a:p>
                      <a:pPr algn="ctr"/>
                      <a:r>
                        <a:rPr lang="en-US" sz="2400" dirty="0"/>
                        <a:t>Temp</a:t>
                      </a:r>
                    </a:p>
                    <a:p>
                      <a:pPr algn="ctr"/>
                      <a:r>
                        <a:rPr lang="en-US" sz="2400" dirty="0"/>
                        <a:t>(C)</a:t>
                      </a:r>
                    </a:p>
                  </a:txBody>
                  <a:tcPr/>
                </a:tc>
                <a:tc>
                  <a:txBody>
                    <a:bodyPr/>
                    <a:lstStyle/>
                    <a:p>
                      <a:pPr algn="ctr"/>
                      <a:r>
                        <a:rPr lang="en-US" sz="2400" dirty="0"/>
                        <a:t>Un-ionized Ammonia (mg/L as N)</a:t>
                      </a:r>
                    </a:p>
                  </a:txBody>
                  <a:tcPr/>
                </a:tc>
                <a:extLst>
                  <a:ext uri="{0D108BD9-81ED-4DB2-BD59-A6C34878D82A}">
                    <a16:rowId xmlns:a16="http://schemas.microsoft.com/office/drawing/2014/main" val="1529714536"/>
                  </a:ext>
                </a:extLst>
              </a:tr>
              <a:tr h="370840">
                <a:tc>
                  <a:txBody>
                    <a:bodyPr/>
                    <a:lstStyle/>
                    <a:p>
                      <a:pPr algn="ctr"/>
                      <a:r>
                        <a:rPr lang="en-US" sz="2400" dirty="0"/>
                        <a:t>2</a:t>
                      </a:r>
                    </a:p>
                  </a:txBody>
                  <a:tcPr>
                    <a:solidFill>
                      <a:schemeClr val="bg1">
                        <a:lumMod val="65000"/>
                      </a:schemeClr>
                    </a:solidFill>
                  </a:tcPr>
                </a:tc>
                <a:tc>
                  <a:txBody>
                    <a:bodyPr/>
                    <a:lstStyle/>
                    <a:p>
                      <a:pPr algn="ctr"/>
                      <a:r>
                        <a:rPr lang="en-US" sz="2400" dirty="0"/>
                        <a:t>1.50</a:t>
                      </a:r>
                    </a:p>
                  </a:txBody>
                  <a:tcPr/>
                </a:tc>
                <a:tc>
                  <a:txBody>
                    <a:bodyPr/>
                    <a:lstStyle/>
                    <a:p>
                      <a:pPr algn="ctr"/>
                      <a:r>
                        <a:rPr lang="en-US" sz="2400" dirty="0"/>
                        <a:t>8.06</a:t>
                      </a:r>
                    </a:p>
                  </a:txBody>
                  <a:tcPr/>
                </a:tc>
                <a:tc>
                  <a:txBody>
                    <a:bodyPr/>
                    <a:lstStyle/>
                    <a:p>
                      <a:pPr algn="ctr"/>
                      <a:r>
                        <a:rPr lang="en-US" sz="2400" dirty="0"/>
                        <a:t>16.30</a:t>
                      </a:r>
                    </a:p>
                  </a:txBody>
                  <a:tcPr/>
                </a:tc>
                <a:tc>
                  <a:txBody>
                    <a:bodyPr/>
                    <a:lstStyle/>
                    <a:p>
                      <a:pPr algn="ctr"/>
                      <a:r>
                        <a:rPr lang="en-US" sz="2400" b="1" dirty="0"/>
                        <a:t>0.06</a:t>
                      </a:r>
                    </a:p>
                  </a:txBody>
                  <a:tcPr/>
                </a:tc>
                <a:extLst>
                  <a:ext uri="{0D108BD9-81ED-4DB2-BD59-A6C34878D82A}">
                    <a16:rowId xmlns:a16="http://schemas.microsoft.com/office/drawing/2014/main" val="27654357"/>
                  </a:ext>
                </a:extLst>
              </a:tr>
              <a:tr h="370840">
                <a:tc>
                  <a:txBody>
                    <a:bodyPr/>
                    <a:lstStyle/>
                    <a:p>
                      <a:pPr algn="ctr"/>
                      <a:r>
                        <a:rPr lang="en-US" sz="2400" dirty="0"/>
                        <a:t>3</a:t>
                      </a:r>
                    </a:p>
                  </a:txBody>
                  <a:tcPr>
                    <a:solidFill>
                      <a:schemeClr val="bg1">
                        <a:lumMod val="65000"/>
                      </a:schemeClr>
                    </a:solidFill>
                  </a:tcPr>
                </a:tc>
                <a:tc>
                  <a:txBody>
                    <a:bodyPr/>
                    <a:lstStyle/>
                    <a:p>
                      <a:pPr algn="ctr"/>
                      <a:r>
                        <a:rPr lang="en-US" sz="2400" dirty="0"/>
                        <a:t>1.50</a:t>
                      </a:r>
                    </a:p>
                  </a:txBody>
                  <a:tcPr/>
                </a:tc>
                <a:tc>
                  <a:txBody>
                    <a:bodyPr/>
                    <a:lstStyle/>
                    <a:p>
                      <a:pPr algn="ctr"/>
                      <a:r>
                        <a:rPr lang="en-US" sz="2400" dirty="0"/>
                        <a:t>7.87</a:t>
                      </a:r>
                    </a:p>
                  </a:txBody>
                  <a:tcPr/>
                </a:tc>
                <a:tc>
                  <a:txBody>
                    <a:bodyPr/>
                    <a:lstStyle/>
                    <a:p>
                      <a:pPr algn="ctr"/>
                      <a:r>
                        <a:rPr lang="en-US" sz="2400" dirty="0"/>
                        <a:t>12.22</a:t>
                      </a:r>
                    </a:p>
                  </a:txBody>
                  <a:tcPr/>
                </a:tc>
                <a:tc>
                  <a:txBody>
                    <a:bodyPr/>
                    <a:lstStyle/>
                    <a:p>
                      <a:pPr algn="ctr"/>
                      <a:r>
                        <a:rPr lang="en-US" sz="2400" dirty="0"/>
                        <a:t>0.03</a:t>
                      </a:r>
                    </a:p>
                  </a:txBody>
                  <a:tcPr/>
                </a:tc>
                <a:extLst>
                  <a:ext uri="{0D108BD9-81ED-4DB2-BD59-A6C34878D82A}">
                    <a16:rowId xmlns:a16="http://schemas.microsoft.com/office/drawing/2014/main" val="3481494335"/>
                  </a:ext>
                </a:extLst>
              </a:tr>
            </a:tbl>
          </a:graphicData>
        </a:graphic>
      </p:graphicFrame>
      <p:pic>
        <p:nvPicPr>
          <p:cNvPr id="2052" name="Picture 4" descr="Related image">
            <a:extLst>
              <a:ext uri="{FF2B5EF4-FFF2-40B4-BE49-F238E27FC236}">
                <a16:creationId xmlns:a16="http://schemas.microsoft.com/office/drawing/2014/main" id="{ACB033C6-B180-45B5-B59C-92987926C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59" y="5351428"/>
            <a:ext cx="468351" cy="4683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0586646-0532-4529-9CC9-5F5367C07F97}"/>
              </a:ext>
            </a:extLst>
          </p:cNvPr>
          <p:cNvSpPr/>
          <p:nvPr/>
        </p:nvSpPr>
        <p:spPr>
          <a:xfrm>
            <a:off x="853410" y="5345391"/>
            <a:ext cx="7540847" cy="492443"/>
          </a:xfrm>
          <a:prstGeom prst="rect">
            <a:avLst/>
          </a:prstGeom>
        </p:spPr>
        <p:txBody>
          <a:bodyPr wrap="none">
            <a:spAutoFit/>
          </a:bodyPr>
          <a:lstStyle/>
          <a:p>
            <a:r>
              <a:rPr lang="pt-BR" sz="2600" dirty="0"/>
              <a:t>=1.2*(</a:t>
            </a:r>
            <a:r>
              <a:rPr lang="pt-BR" sz="2600" dirty="0">
                <a:solidFill>
                  <a:srgbClr val="007CB7"/>
                </a:solidFill>
              </a:rPr>
              <a:t>A2</a:t>
            </a:r>
            <a:r>
              <a:rPr lang="pt-BR" sz="2600" dirty="0"/>
              <a:t>/(1+(10^((0.0902+(2730/(273.2+</a:t>
            </a:r>
            <a:r>
              <a:rPr lang="pt-BR" sz="2600" dirty="0">
                <a:solidFill>
                  <a:srgbClr val="FF0000"/>
                </a:solidFill>
              </a:rPr>
              <a:t>C2</a:t>
            </a:r>
            <a:r>
              <a:rPr lang="pt-BR" sz="2600" dirty="0"/>
              <a:t>)))-</a:t>
            </a:r>
            <a:r>
              <a:rPr lang="pt-BR" sz="2600" dirty="0">
                <a:solidFill>
                  <a:srgbClr val="00B050"/>
                </a:solidFill>
              </a:rPr>
              <a:t>B2</a:t>
            </a:r>
            <a:r>
              <a:rPr lang="pt-BR" sz="2600" dirty="0"/>
              <a:t>))))</a:t>
            </a:r>
            <a:endParaRPr lang="en-US" sz="2600" dirty="0"/>
          </a:p>
        </p:txBody>
      </p:sp>
      <p:cxnSp>
        <p:nvCxnSpPr>
          <p:cNvPr id="12" name="Straight Arrow Connector 11">
            <a:extLst>
              <a:ext uri="{FF2B5EF4-FFF2-40B4-BE49-F238E27FC236}">
                <a16:creationId xmlns:a16="http://schemas.microsoft.com/office/drawing/2014/main" id="{02C67AD3-BF6A-406D-8715-8AD376199534}"/>
              </a:ext>
            </a:extLst>
          </p:cNvPr>
          <p:cNvCxnSpPr>
            <a:cxnSpLocks/>
          </p:cNvCxnSpPr>
          <p:nvPr/>
        </p:nvCxnSpPr>
        <p:spPr>
          <a:xfrm flipV="1">
            <a:off x="5349249" y="4283732"/>
            <a:ext cx="1452995" cy="103345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79196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Magnitude and Exceedance Table</a:t>
            </a:r>
            <a:br>
              <a:rPr lang="en-US" dirty="0"/>
            </a:br>
            <a:r>
              <a:rPr lang="en-US" dirty="0"/>
              <a:t>E. coli</a:t>
            </a:r>
          </a:p>
        </p:txBody>
      </p:sp>
      <p:pic>
        <p:nvPicPr>
          <p:cNvPr id="14" name="Picture 13" descr="A screenshot of a cell phone&#10;&#10;Description automatically generated">
            <a:extLst>
              <a:ext uri="{FF2B5EF4-FFF2-40B4-BE49-F238E27FC236}">
                <a16:creationId xmlns:a16="http://schemas.microsoft.com/office/drawing/2014/main" id="{2EC8898F-6D0F-4316-B479-C9E48051C1A8}"/>
              </a:ext>
            </a:extLst>
          </p:cNvPr>
          <p:cNvPicPr>
            <a:picLocks noChangeAspect="1"/>
          </p:cNvPicPr>
          <p:nvPr/>
        </p:nvPicPr>
        <p:blipFill>
          <a:blip r:embed="rId3"/>
          <a:stretch>
            <a:fillRect/>
          </a:stretch>
        </p:blipFill>
        <p:spPr>
          <a:xfrm>
            <a:off x="171654" y="1683834"/>
            <a:ext cx="8098485" cy="1651815"/>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176E2C2B-E555-4493-9112-417F39E6FAD9}"/>
              </a:ext>
            </a:extLst>
          </p:cNvPr>
          <p:cNvPicPr>
            <a:picLocks noChangeAspect="1"/>
          </p:cNvPicPr>
          <p:nvPr/>
        </p:nvPicPr>
        <p:blipFill>
          <a:blip r:embed="rId4"/>
          <a:stretch>
            <a:fillRect/>
          </a:stretch>
        </p:blipFill>
        <p:spPr>
          <a:xfrm>
            <a:off x="1237785" y="3601846"/>
            <a:ext cx="6931122" cy="2158874"/>
          </a:xfrm>
          <a:prstGeom prst="rect">
            <a:avLst/>
          </a:prstGeom>
        </p:spPr>
      </p:pic>
    </p:spTree>
    <p:extLst>
      <p:ext uri="{BB962C8B-B14F-4D97-AF65-F5344CB8AC3E}">
        <p14:creationId xmlns:p14="http://schemas.microsoft.com/office/powerpoint/2010/main" val="2547551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Magnitude and Exceedance Table</a:t>
            </a:r>
            <a:br>
              <a:rPr lang="en-US" dirty="0"/>
            </a:br>
            <a:r>
              <a:rPr lang="en-US" dirty="0"/>
              <a:t>Iron</a:t>
            </a:r>
          </a:p>
        </p:txBody>
      </p:sp>
      <p:pic>
        <p:nvPicPr>
          <p:cNvPr id="5" name="Picture 4" descr="A screenshot of a cell phone&#10;&#10;Description automatically generated">
            <a:extLst>
              <a:ext uri="{FF2B5EF4-FFF2-40B4-BE49-F238E27FC236}">
                <a16:creationId xmlns:a16="http://schemas.microsoft.com/office/drawing/2014/main" id="{753A611C-5465-41EC-ADDD-C366D3DA4EB7}"/>
              </a:ext>
            </a:extLst>
          </p:cNvPr>
          <p:cNvPicPr>
            <a:picLocks noChangeAspect="1"/>
          </p:cNvPicPr>
          <p:nvPr/>
        </p:nvPicPr>
        <p:blipFill rotWithShape="1">
          <a:blip r:embed="rId3"/>
          <a:srcRect b="25740"/>
          <a:stretch/>
        </p:blipFill>
        <p:spPr>
          <a:xfrm>
            <a:off x="171654" y="1683835"/>
            <a:ext cx="8098485" cy="122663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AA6FCC31-2830-4B38-93D7-CE68D7B2E310}"/>
              </a:ext>
            </a:extLst>
          </p:cNvPr>
          <p:cNvPicPr>
            <a:picLocks noChangeAspect="1"/>
          </p:cNvPicPr>
          <p:nvPr/>
        </p:nvPicPr>
        <p:blipFill rotWithShape="1">
          <a:blip r:embed="rId4"/>
          <a:srcRect b="38738"/>
          <a:stretch/>
        </p:blipFill>
        <p:spPr>
          <a:xfrm>
            <a:off x="1237785" y="3601846"/>
            <a:ext cx="6931122" cy="1322579"/>
          </a:xfrm>
          <a:prstGeom prst="rect">
            <a:avLst/>
          </a:prstGeom>
        </p:spPr>
      </p:pic>
      <p:pic>
        <p:nvPicPr>
          <p:cNvPr id="3" name="Picture 2">
            <a:extLst>
              <a:ext uri="{FF2B5EF4-FFF2-40B4-BE49-F238E27FC236}">
                <a16:creationId xmlns:a16="http://schemas.microsoft.com/office/drawing/2014/main" id="{9D243208-F75D-4313-8A3B-80012CAD1512}"/>
              </a:ext>
            </a:extLst>
          </p:cNvPr>
          <p:cNvPicPr>
            <a:picLocks noChangeAspect="1"/>
          </p:cNvPicPr>
          <p:nvPr/>
        </p:nvPicPr>
        <p:blipFill rotWithShape="1">
          <a:blip r:embed="rId5"/>
          <a:srcRect/>
          <a:stretch/>
        </p:blipFill>
        <p:spPr>
          <a:xfrm>
            <a:off x="237428" y="2905048"/>
            <a:ext cx="7931479" cy="652373"/>
          </a:xfrm>
          <a:prstGeom prst="rect">
            <a:avLst/>
          </a:prstGeom>
          <a:ln>
            <a:solidFill>
              <a:schemeClr val="tx1"/>
            </a:solidFill>
          </a:ln>
        </p:spPr>
      </p:pic>
      <p:pic>
        <p:nvPicPr>
          <p:cNvPr id="8" name="Picture 7">
            <a:extLst>
              <a:ext uri="{FF2B5EF4-FFF2-40B4-BE49-F238E27FC236}">
                <a16:creationId xmlns:a16="http://schemas.microsoft.com/office/drawing/2014/main" id="{7AE5422C-551C-4392-BCA0-EFB448EDD0C0}"/>
              </a:ext>
            </a:extLst>
          </p:cNvPr>
          <p:cNvPicPr>
            <a:picLocks noChangeAspect="1"/>
          </p:cNvPicPr>
          <p:nvPr/>
        </p:nvPicPr>
        <p:blipFill>
          <a:blip r:embed="rId6"/>
          <a:stretch>
            <a:fillRect/>
          </a:stretch>
        </p:blipFill>
        <p:spPr>
          <a:xfrm>
            <a:off x="1314450" y="4930736"/>
            <a:ext cx="6854457" cy="227723"/>
          </a:xfrm>
          <a:prstGeom prst="rect">
            <a:avLst/>
          </a:prstGeom>
          <a:ln>
            <a:solidFill>
              <a:schemeClr val="tx1"/>
            </a:solidFill>
          </a:ln>
        </p:spPr>
      </p:pic>
    </p:spTree>
    <p:extLst>
      <p:ext uri="{BB962C8B-B14F-4D97-AF65-F5344CB8AC3E}">
        <p14:creationId xmlns:p14="http://schemas.microsoft.com/office/powerpoint/2010/main" val="1205076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Report Card or Multi-metric Summaries</a:t>
            </a:r>
          </a:p>
        </p:txBody>
      </p:sp>
      <p:pic>
        <p:nvPicPr>
          <p:cNvPr id="2" name="Picture 1">
            <a:extLst>
              <a:ext uri="{FF2B5EF4-FFF2-40B4-BE49-F238E27FC236}">
                <a16:creationId xmlns:a16="http://schemas.microsoft.com/office/drawing/2014/main" id="{5FA32F79-BCAB-4149-B5EF-28518D6BC2FA}"/>
              </a:ext>
            </a:extLst>
          </p:cNvPr>
          <p:cNvPicPr>
            <a:picLocks noChangeAspect="1"/>
          </p:cNvPicPr>
          <p:nvPr/>
        </p:nvPicPr>
        <p:blipFill>
          <a:blip r:embed="rId3"/>
          <a:stretch>
            <a:fillRect/>
          </a:stretch>
        </p:blipFill>
        <p:spPr>
          <a:xfrm>
            <a:off x="0" y="1574548"/>
            <a:ext cx="9144000" cy="1727703"/>
          </a:xfrm>
          <a:prstGeom prst="rect">
            <a:avLst/>
          </a:prstGeom>
        </p:spPr>
      </p:pic>
      <p:sp>
        <p:nvSpPr>
          <p:cNvPr id="9" name="Content Placeholder 4">
            <a:extLst>
              <a:ext uri="{FF2B5EF4-FFF2-40B4-BE49-F238E27FC236}">
                <a16:creationId xmlns:a16="http://schemas.microsoft.com/office/drawing/2014/main" id="{E5B3D6BF-B7B9-4F6B-87A6-5229A9515ADD}"/>
              </a:ext>
            </a:extLst>
          </p:cNvPr>
          <p:cNvSpPr>
            <a:spLocks noGrp="1"/>
          </p:cNvSpPr>
          <p:nvPr>
            <p:ph idx="1"/>
          </p:nvPr>
        </p:nvSpPr>
        <p:spPr>
          <a:xfrm>
            <a:off x="461472" y="3648075"/>
            <a:ext cx="8225327" cy="2088898"/>
          </a:xfrm>
        </p:spPr>
        <p:txBody>
          <a:bodyPr>
            <a:normAutofit/>
          </a:bodyPr>
          <a:lstStyle/>
          <a:p>
            <a:r>
              <a:rPr lang="en-US" dirty="0"/>
              <a:t>Water Quality Indices</a:t>
            </a:r>
          </a:p>
          <a:p>
            <a:r>
              <a:rPr lang="en-US" dirty="0"/>
              <a:t>Report Cards</a:t>
            </a:r>
          </a:p>
          <a:p>
            <a:r>
              <a:rPr lang="en-US" dirty="0"/>
              <a:t>Multi-Metric Web Portals</a:t>
            </a:r>
          </a:p>
          <a:p>
            <a:pPr marL="0" indent="0">
              <a:buNone/>
            </a:pPr>
            <a:endParaRPr lang="en-US" dirty="0"/>
          </a:p>
        </p:txBody>
      </p:sp>
    </p:spTree>
    <p:extLst>
      <p:ext uri="{BB962C8B-B14F-4D97-AF65-F5344CB8AC3E}">
        <p14:creationId xmlns:p14="http://schemas.microsoft.com/office/powerpoint/2010/main" val="1215019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Basic Stats: Central Tendency </a:t>
            </a:r>
            <a:br>
              <a:rPr lang="en-US" dirty="0"/>
            </a:br>
            <a:r>
              <a:rPr lang="en-US" dirty="0"/>
              <a:t>“Average”</a:t>
            </a:r>
          </a:p>
        </p:txBody>
      </p:sp>
      <p:sp>
        <p:nvSpPr>
          <p:cNvPr id="5" name="Content Placeholder 4"/>
          <p:cNvSpPr>
            <a:spLocks noGrp="1"/>
          </p:cNvSpPr>
          <p:nvPr>
            <p:ph idx="1"/>
          </p:nvPr>
        </p:nvSpPr>
        <p:spPr>
          <a:xfrm>
            <a:off x="461472" y="1524512"/>
            <a:ext cx="8225327" cy="4752427"/>
          </a:xfrm>
        </p:spPr>
        <p:txBody>
          <a:bodyPr>
            <a:normAutofit fontScale="70000" lnSpcReduction="20000"/>
          </a:bodyPr>
          <a:lstStyle/>
          <a:p>
            <a:pPr marL="742950" indent="-742950">
              <a:buFont typeface="+mj-lt"/>
              <a:buAutoNum type="arabicPeriod"/>
            </a:pPr>
            <a:r>
              <a:rPr lang="en-US" sz="3600" b="1" dirty="0"/>
              <a:t>Arithmetic Mean [Excel Function =AVERAGE()]</a:t>
            </a:r>
          </a:p>
          <a:p>
            <a:pPr marL="1143000" lvl="1" indent="-742950"/>
            <a:r>
              <a:rPr lang="en-US" sz="3200" u="sng" dirty="0"/>
              <a:t>Sum</a:t>
            </a:r>
            <a:r>
              <a:rPr lang="en-US" sz="3200" dirty="0"/>
              <a:t> of numbers / count of numbers</a:t>
            </a:r>
          </a:p>
          <a:p>
            <a:pPr marL="1143000" lvl="1" indent="-742950"/>
            <a:r>
              <a:rPr lang="en-US" sz="3200" dirty="0"/>
              <a:t>Tends to be biased toward higher numbers</a:t>
            </a:r>
          </a:p>
          <a:p>
            <a:pPr marL="742950" indent="-742950">
              <a:buFont typeface="+mj-lt"/>
              <a:buAutoNum type="arabicPeriod"/>
            </a:pPr>
            <a:r>
              <a:rPr lang="en-US" sz="3600" b="1" dirty="0"/>
              <a:t>Geometric mean [=GEOMEAN()]</a:t>
            </a:r>
          </a:p>
          <a:p>
            <a:pPr marL="1143000" lvl="1" indent="-742950"/>
            <a:r>
              <a:rPr lang="en-US" sz="3200" u="sng" dirty="0"/>
              <a:t>Multiply</a:t>
            </a:r>
            <a:r>
              <a:rPr lang="en-US" sz="3200" dirty="0"/>
              <a:t> numbers then take the Nth root of their count (i.e. 2 numbers = square root, 3 numbers cubed root, etc.)</a:t>
            </a:r>
          </a:p>
          <a:p>
            <a:pPr marL="1143000" lvl="1" indent="-742950"/>
            <a:r>
              <a:rPr lang="en-US" sz="3200" dirty="0"/>
              <a:t>Typically better for environmental data which can vary over large ranges (not as skewed by high values)</a:t>
            </a:r>
          </a:p>
          <a:p>
            <a:pPr marL="1143000" lvl="1" indent="-742950"/>
            <a:r>
              <a:rPr lang="en-US" sz="3200" dirty="0"/>
              <a:t>Cannot be calculated with zero values </a:t>
            </a:r>
          </a:p>
          <a:p>
            <a:pPr marL="742950" indent="-742950">
              <a:buFont typeface="+mj-lt"/>
              <a:buAutoNum type="arabicPeriod"/>
            </a:pPr>
            <a:r>
              <a:rPr lang="en-US" sz="3600" b="1" dirty="0">
                <a:latin typeface="Calibri" panose="020F0502020204030204" pitchFamily="34" charset="0"/>
                <a:cs typeface="Calibri" panose="020F0502020204030204" pitchFamily="34" charset="0"/>
              </a:rPr>
              <a:t>Median </a:t>
            </a:r>
            <a:r>
              <a:rPr lang="en-US" sz="3600" b="1" dirty="0"/>
              <a:t>[=MEDIAN()]</a:t>
            </a:r>
          </a:p>
          <a:p>
            <a:pPr marL="1143000" lvl="1" indent="-742950"/>
            <a:r>
              <a:rPr lang="en-US" sz="3200" dirty="0">
                <a:latin typeface="Calibri" panose="020F0502020204030204" pitchFamily="34" charset="0"/>
                <a:cs typeface="Calibri" panose="020F0502020204030204" pitchFamily="34" charset="0"/>
              </a:rPr>
              <a:t>Middle number on sorted sequence of data from least to greatest</a:t>
            </a:r>
          </a:p>
          <a:p>
            <a:pPr marL="1143000" lvl="1" indent="-742950"/>
            <a:r>
              <a:rPr lang="en-US" sz="3200" dirty="0"/>
              <a:t>50% break point</a:t>
            </a:r>
          </a:p>
          <a:p>
            <a:pPr marL="1143000" lvl="1" indent="-742950"/>
            <a:r>
              <a:rPr lang="en-US" sz="3200" dirty="0"/>
              <a:t>Can handle zeroes</a:t>
            </a:r>
          </a:p>
          <a:p>
            <a:pPr marL="1143000" lvl="1" indent="-742950"/>
            <a:endParaRPr lang="en-US" sz="3200" dirty="0">
              <a:latin typeface="Calibri" panose="020F0502020204030204" pitchFamily="34" charset="0"/>
              <a:cs typeface="Calibri" panose="020F0502020204030204" pitchFamily="34" charset="0"/>
            </a:endParaRPr>
          </a:p>
          <a:p>
            <a:pPr marL="1143000" lvl="1" indent="-742950"/>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4804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Report Card or Multi-metric Summaries</a:t>
            </a:r>
          </a:p>
        </p:txBody>
      </p:sp>
      <p:sp>
        <p:nvSpPr>
          <p:cNvPr id="9" name="Content Placeholder 4">
            <a:extLst>
              <a:ext uri="{FF2B5EF4-FFF2-40B4-BE49-F238E27FC236}">
                <a16:creationId xmlns:a16="http://schemas.microsoft.com/office/drawing/2014/main" id="{E5B3D6BF-B7B9-4F6B-87A6-5229A9515ADD}"/>
              </a:ext>
            </a:extLst>
          </p:cNvPr>
          <p:cNvSpPr>
            <a:spLocks noGrp="1"/>
          </p:cNvSpPr>
          <p:nvPr>
            <p:ph idx="1"/>
          </p:nvPr>
        </p:nvSpPr>
        <p:spPr>
          <a:xfrm>
            <a:off x="461473" y="1559177"/>
            <a:ext cx="4339646" cy="543660"/>
          </a:xfrm>
        </p:spPr>
        <p:txBody>
          <a:bodyPr>
            <a:normAutofit lnSpcReduction="10000"/>
          </a:bodyPr>
          <a:lstStyle/>
          <a:p>
            <a:pPr marL="0" indent="0">
              <a:buNone/>
            </a:pPr>
            <a:r>
              <a:rPr lang="en-US" dirty="0"/>
              <a:t>TMDL Health Reports</a:t>
            </a:r>
          </a:p>
          <a:p>
            <a:pPr marL="0" indent="0">
              <a:buNone/>
            </a:pPr>
            <a:endParaRPr lang="en-US" dirty="0"/>
          </a:p>
        </p:txBody>
      </p:sp>
      <p:pic>
        <p:nvPicPr>
          <p:cNvPr id="5" name="Picture 4" descr="A close up of a map&#10;&#10;Description automatically generated">
            <a:extLst>
              <a:ext uri="{FF2B5EF4-FFF2-40B4-BE49-F238E27FC236}">
                <a16:creationId xmlns:a16="http://schemas.microsoft.com/office/drawing/2014/main" id="{644C1BF5-DC83-4D21-817A-85A5436BFD5B}"/>
              </a:ext>
            </a:extLst>
          </p:cNvPr>
          <p:cNvPicPr>
            <a:picLocks noChangeAspect="1"/>
          </p:cNvPicPr>
          <p:nvPr/>
        </p:nvPicPr>
        <p:blipFill>
          <a:blip r:embed="rId3"/>
          <a:stretch>
            <a:fillRect/>
          </a:stretch>
        </p:blipFill>
        <p:spPr>
          <a:xfrm>
            <a:off x="4801118" y="1036638"/>
            <a:ext cx="4024066" cy="523875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0C152FB-7987-430A-8BB3-29A05EA51273}"/>
              </a:ext>
            </a:extLst>
          </p:cNvPr>
          <p:cNvPicPr>
            <a:picLocks noChangeAspect="1"/>
          </p:cNvPicPr>
          <p:nvPr/>
        </p:nvPicPr>
        <p:blipFill>
          <a:blip r:embed="rId4"/>
          <a:stretch>
            <a:fillRect/>
          </a:stretch>
        </p:blipFill>
        <p:spPr>
          <a:xfrm>
            <a:off x="699238" y="2131412"/>
            <a:ext cx="3246725" cy="4193188"/>
          </a:xfrm>
          <a:prstGeom prst="rect">
            <a:avLst/>
          </a:prstGeom>
          <a:ln>
            <a:solidFill>
              <a:schemeClr val="tx1"/>
            </a:solidFill>
          </a:ln>
        </p:spPr>
      </p:pic>
    </p:spTree>
    <p:extLst>
      <p:ext uri="{BB962C8B-B14F-4D97-AF65-F5344CB8AC3E}">
        <p14:creationId xmlns:p14="http://schemas.microsoft.com/office/powerpoint/2010/main" val="3459858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Report Card or Multi-metric Summaries</a:t>
            </a:r>
          </a:p>
        </p:txBody>
      </p:sp>
      <p:sp>
        <p:nvSpPr>
          <p:cNvPr id="9" name="Content Placeholder 4">
            <a:extLst>
              <a:ext uri="{FF2B5EF4-FFF2-40B4-BE49-F238E27FC236}">
                <a16:creationId xmlns:a16="http://schemas.microsoft.com/office/drawing/2014/main" id="{E5B3D6BF-B7B9-4F6B-87A6-5229A9515ADD}"/>
              </a:ext>
            </a:extLst>
          </p:cNvPr>
          <p:cNvSpPr>
            <a:spLocks noGrp="1"/>
          </p:cNvSpPr>
          <p:nvPr>
            <p:ph idx="1"/>
          </p:nvPr>
        </p:nvSpPr>
        <p:spPr>
          <a:xfrm>
            <a:off x="461472" y="1559177"/>
            <a:ext cx="8225325" cy="4698748"/>
          </a:xfrm>
        </p:spPr>
        <p:txBody>
          <a:bodyPr>
            <a:normAutofit/>
          </a:bodyPr>
          <a:lstStyle/>
          <a:p>
            <a:pPr marL="0" indent="0">
              <a:buNone/>
            </a:pPr>
            <a:r>
              <a:rPr lang="en-US" dirty="0"/>
              <a:t>General Process:</a:t>
            </a:r>
          </a:p>
          <a:p>
            <a:pPr marL="857250" lvl="1" indent="-457200">
              <a:lnSpc>
                <a:spcPct val="90000"/>
              </a:lnSpc>
              <a:buFont typeface="+mj-lt"/>
              <a:buAutoNum type="arabicPeriod"/>
            </a:pPr>
            <a:r>
              <a:rPr lang="en-US" dirty="0"/>
              <a:t>Select Key Health Variables</a:t>
            </a:r>
          </a:p>
          <a:p>
            <a:pPr marL="857250" lvl="1" indent="-457200">
              <a:lnSpc>
                <a:spcPct val="90000"/>
              </a:lnSpc>
              <a:buFont typeface="+mj-lt"/>
              <a:buAutoNum type="arabicPeriod"/>
            </a:pPr>
            <a:r>
              <a:rPr lang="en-US" dirty="0"/>
              <a:t>Establish Break Points</a:t>
            </a:r>
          </a:p>
          <a:p>
            <a:pPr marL="1314450" lvl="2" indent="-457200">
              <a:lnSpc>
                <a:spcPct val="90000"/>
              </a:lnSpc>
              <a:buFont typeface="+mj-lt"/>
              <a:buAutoNum type="arabicPeriod"/>
            </a:pPr>
            <a:r>
              <a:rPr lang="en-US" dirty="0"/>
              <a:t>Regulatory Criteria or Scientific Benchmark</a:t>
            </a:r>
          </a:p>
          <a:p>
            <a:pPr marL="1314450" lvl="2" indent="-457200">
              <a:lnSpc>
                <a:spcPct val="90000"/>
              </a:lnSpc>
              <a:buFont typeface="+mj-lt"/>
              <a:buAutoNum type="arabicPeriod"/>
            </a:pPr>
            <a:r>
              <a:rPr lang="en-US" dirty="0"/>
              <a:t>Assign to three (Good, Fair, Poor) or five (A, B, C, D, F) categories (some do scale from 1-100)</a:t>
            </a:r>
          </a:p>
          <a:p>
            <a:pPr marL="1771650" lvl="3" indent="-457200">
              <a:lnSpc>
                <a:spcPct val="90000"/>
              </a:lnSpc>
              <a:buFont typeface="+mj-lt"/>
              <a:buAutoNum type="arabicPeriod"/>
            </a:pPr>
            <a:r>
              <a:rPr lang="en-US" sz="2200" dirty="0"/>
              <a:t>Frequency of Exceedance</a:t>
            </a:r>
          </a:p>
          <a:p>
            <a:pPr marL="1771650" lvl="3" indent="-457200">
              <a:lnSpc>
                <a:spcPct val="90000"/>
              </a:lnSpc>
              <a:buFont typeface="+mj-lt"/>
              <a:buAutoNum type="arabicPeriod"/>
            </a:pPr>
            <a:r>
              <a:rPr lang="en-US" sz="2200" dirty="0"/>
              <a:t>Magnitude of Concentration or Load</a:t>
            </a:r>
          </a:p>
          <a:p>
            <a:pPr marL="1771650" lvl="3" indent="-457200">
              <a:lnSpc>
                <a:spcPct val="90000"/>
              </a:lnSpc>
              <a:buFont typeface="+mj-lt"/>
              <a:buAutoNum type="arabicPeriod"/>
            </a:pPr>
            <a:r>
              <a:rPr lang="en-US" sz="2200" dirty="0"/>
              <a:t>What best conveys focus areas</a:t>
            </a:r>
          </a:p>
          <a:p>
            <a:pPr marL="857250" lvl="1" indent="-457200">
              <a:lnSpc>
                <a:spcPct val="90000"/>
              </a:lnSpc>
              <a:buFont typeface="+mj-lt"/>
              <a:buAutoNum type="arabicPeriod"/>
            </a:pPr>
            <a:r>
              <a:rPr lang="en-US" dirty="0"/>
              <a:t>Allocate to an Area, Stream, or Point</a:t>
            </a:r>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2993671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Report Card or Multi-metric Summaries</a:t>
            </a:r>
          </a:p>
        </p:txBody>
      </p:sp>
      <p:pic>
        <p:nvPicPr>
          <p:cNvPr id="6" name="Picture 2" descr="http://ian.umces.edu/ecocheck/images/2013_bhi_map_slider.png">
            <a:extLst>
              <a:ext uri="{FF2B5EF4-FFF2-40B4-BE49-F238E27FC236}">
                <a16:creationId xmlns:a16="http://schemas.microsoft.com/office/drawing/2014/main" id="{1262DCFB-C25A-4A71-9505-F8B64630D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487" y="1611312"/>
            <a:ext cx="6423025" cy="47169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E83C7A2-635A-45FA-8684-839E80AB5871}"/>
              </a:ext>
            </a:extLst>
          </p:cNvPr>
          <p:cNvSpPr/>
          <p:nvPr/>
        </p:nvSpPr>
        <p:spPr>
          <a:xfrm>
            <a:off x="714374" y="5983618"/>
            <a:ext cx="7248525" cy="369332"/>
          </a:xfrm>
          <a:prstGeom prst="rect">
            <a:avLst/>
          </a:prstGeom>
        </p:spPr>
        <p:txBody>
          <a:bodyPr wrap="square">
            <a:spAutoFit/>
          </a:bodyPr>
          <a:lstStyle/>
          <a:p>
            <a:r>
              <a:rPr lang="en-US" dirty="0"/>
              <a:t>http://ian.umces.edu/ecocheck/</a:t>
            </a:r>
          </a:p>
        </p:txBody>
      </p:sp>
      <p:sp>
        <p:nvSpPr>
          <p:cNvPr id="7" name="Rectangle 6">
            <a:extLst>
              <a:ext uri="{FF2B5EF4-FFF2-40B4-BE49-F238E27FC236}">
                <a16:creationId xmlns:a16="http://schemas.microsoft.com/office/drawing/2014/main" id="{5843AA9D-3E0E-47C6-AC1A-9833A65C0BAA}"/>
              </a:ext>
            </a:extLst>
          </p:cNvPr>
          <p:cNvSpPr/>
          <p:nvPr/>
        </p:nvSpPr>
        <p:spPr>
          <a:xfrm>
            <a:off x="714374" y="1463676"/>
            <a:ext cx="3012363" cy="341632"/>
          </a:xfrm>
          <a:prstGeom prst="rect">
            <a:avLst/>
          </a:prstGeom>
        </p:spPr>
        <p:txBody>
          <a:bodyPr wrap="none">
            <a:spAutoFit/>
          </a:bodyPr>
          <a:lstStyle/>
          <a:p>
            <a:pPr>
              <a:lnSpc>
                <a:spcPct val="90000"/>
              </a:lnSpc>
            </a:pPr>
            <a:r>
              <a:rPr lang="en-US" dirty="0"/>
              <a:t>Chesapeake Bay Report Card</a:t>
            </a:r>
          </a:p>
        </p:txBody>
      </p:sp>
    </p:spTree>
    <p:extLst>
      <p:ext uri="{BB962C8B-B14F-4D97-AF65-F5344CB8AC3E}">
        <p14:creationId xmlns:p14="http://schemas.microsoft.com/office/powerpoint/2010/main" val="12275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Report Card or Multi-metric Summaries</a:t>
            </a:r>
          </a:p>
        </p:txBody>
      </p:sp>
      <p:pic>
        <p:nvPicPr>
          <p:cNvPr id="8" name="Picture 7">
            <a:extLst>
              <a:ext uri="{FF2B5EF4-FFF2-40B4-BE49-F238E27FC236}">
                <a16:creationId xmlns:a16="http://schemas.microsoft.com/office/drawing/2014/main" id="{D9CB1B99-953E-4935-8477-81EF084940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56" r="2549" b="16666"/>
          <a:stretch/>
        </p:blipFill>
        <p:spPr>
          <a:xfrm>
            <a:off x="0" y="1524000"/>
            <a:ext cx="5164282" cy="5334000"/>
          </a:xfrm>
          <a:prstGeom prst="rect">
            <a:avLst/>
          </a:prstGeom>
        </p:spPr>
      </p:pic>
      <p:graphicFrame>
        <p:nvGraphicFramePr>
          <p:cNvPr id="9" name="Table 8">
            <a:extLst>
              <a:ext uri="{FF2B5EF4-FFF2-40B4-BE49-F238E27FC236}">
                <a16:creationId xmlns:a16="http://schemas.microsoft.com/office/drawing/2014/main" id="{B4323DDC-4B36-49ED-B09E-82F1C7EBD113}"/>
              </a:ext>
            </a:extLst>
          </p:cNvPr>
          <p:cNvGraphicFramePr>
            <a:graphicFrameLocks noGrp="1"/>
          </p:cNvGraphicFramePr>
          <p:nvPr>
            <p:extLst>
              <p:ext uri="{D42A27DB-BD31-4B8C-83A1-F6EECF244321}">
                <p14:modId xmlns:p14="http://schemas.microsoft.com/office/powerpoint/2010/main" val="573668842"/>
              </p:ext>
            </p:extLst>
          </p:nvPr>
        </p:nvGraphicFramePr>
        <p:xfrm>
          <a:off x="5257800" y="1514475"/>
          <a:ext cx="3733801" cy="3115245"/>
        </p:xfrm>
        <a:graphic>
          <a:graphicData uri="http://schemas.openxmlformats.org/drawingml/2006/table">
            <a:tbl>
              <a:tblPr firstRow="1" firstCol="1" bandRow="1">
                <a:tableStyleId>{5C22544A-7EE6-4342-B048-85BDC9FD1C3A}</a:tableStyleId>
              </a:tblPr>
              <a:tblGrid>
                <a:gridCol w="542241">
                  <a:extLst>
                    <a:ext uri="{9D8B030D-6E8A-4147-A177-3AD203B41FA5}">
                      <a16:colId xmlns:a16="http://schemas.microsoft.com/office/drawing/2014/main" val="20000"/>
                    </a:ext>
                  </a:extLst>
                </a:gridCol>
                <a:gridCol w="1313123">
                  <a:extLst>
                    <a:ext uri="{9D8B030D-6E8A-4147-A177-3AD203B41FA5}">
                      <a16:colId xmlns:a16="http://schemas.microsoft.com/office/drawing/2014/main" val="20001"/>
                    </a:ext>
                  </a:extLst>
                </a:gridCol>
                <a:gridCol w="810738">
                  <a:extLst>
                    <a:ext uri="{9D8B030D-6E8A-4147-A177-3AD203B41FA5}">
                      <a16:colId xmlns:a16="http://schemas.microsoft.com/office/drawing/2014/main" val="20002"/>
                    </a:ext>
                  </a:extLst>
                </a:gridCol>
                <a:gridCol w="1067699">
                  <a:extLst>
                    <a:ext uri="{9D8B030D-6E8A-4147-A177-3AD203B41FA5}">
                      <a16:colId xmlns:a16="http://schemas.microsoft.com/office/drawing/2014/main" val="20003"/>
                    </a:ext>
                  </a:extLst>
                </a:gridCol>
              </a:tblGrid>
              <a:tr h="609600">
                <a:tc>
                  <a:txBody>
                    <a:bodyPr/>
                    <a:lstStyle/>
                    <a:p>
                      <a:pPr marL="0" marR="0" algn="ctr">
                        <a:lnSpc>
                          <a:spcPct val="107000"/>
                        </a:lnSpc>
                        <a:spcBef>
                          <a:spcPts val="0"/>
                        </a:spcBef>
                        <a:spcAft>
                          <a:spcPts val="0"/>
                        </a:spcAft>
                      </a:pPr>
                      <a:r>
                        <a:rPr lang="en-US" sz="1600" dirty="0">
                          <a:effectLst/>
                        </a:rPr>
                        <a:t>Site</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E. coli</a:t>
                      </a:r>
                      <a:endParaRPr lang="en-US" sz="2400" dirty="0">
                        <a:effectLst/>
                      </a:endParaRPr>
                    </a:p>
                    <a:p>
                      <a:pPr marL="0" marR="0" algn="ctr">
                        <a:lnSpc>
                          <a:spcPct val="107000"/>
                        </a:lnSpc>
                        <a:spcBef>
                          <a:spcPts val="0"/>
                        </a:spcBef>
                        <a:spcAft>
                          <a:spcPts val="0"/>
                        </a:spcAft>
                      </a:pPr>
                      <a:r>
                        <a:rPr lang="en-US" sz="1200" dirty="0">
                          <a:effectLst/>
                        </a:rPr>
                        <a:t>% Exceeding</a:t>
                      </a:r>
                      <a:endParaRPr lang="en-US" sz="2400" dirty="0">
                        <a:effectLst/>
                      </a:endParaRPr>
                    </a:p>
                    <a:p>
                      <a:pPr marL="0" marR="0" algn="ctr">
                        <a:lnSpc>
                          <a:spcPct val="107000"/>
                        </a:lnSpc>
                        <a:spcBef>
                          <a:spcPts val="0"/>
                        </a:spcBef>
                        <a:spcAft>
                          <a:spcPts val="0"/>
                        </a:spcAft>
                      </a:pPr>
                      <a:r>
                        <a:rPr lang="en-US" sz="1200" dirty="0">
                          <a:effectLst/>
                        </a:rPr>
                        <a:t>240 CFU/100mLs</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Overall Human Health Grade</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Load Reduction Required</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000"/>
                  </a:ext>
                </a:extLst>
              </a:tr>
              <a:tr h="261207">
                <a:tc>
                  <a:txBody>
                    <a:bodyPr/>
                    <a:lstStyle/>
                    <a:p>
                      <a:pPr marL="0" marR="0" algn="ctr">
                        <a:lnSpc>
                          <a:spcPct val="107000"/>
                        </a:lnSpc>
                        <a:spcBef>
                          <a:spcPts val="0"/>
                        </a:spcBef>
                        <a:spcAft>
                          <a:spcPts val="0"/>
                        </a:spcAft>
                      </a:pPr>
                      <a:r>
                        <a:rPr lang="en-US" sz="1600">
                          <a:effectLst/>
                        </a:rPr>
                        <a:t>1</a:t>
                      </a:r>
                      <a:endParaRPr lang="en-US" sz="2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22%</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07000"/>
                        </a:lnSpc>
                        <a:spcBef>
                          <a:spcPts val="0"/>
                        </a:spcBef>
                        <a:spcAft>
                          <a:spcPts val="0"/>
                        </a:spcAft>
                      </a:pPr>
                      <a:r>
                        <a:rPr lang="en-US" sz="1600" dirty="0">
                          <a:effectLst/>
                        </a:rPr>
                        <a:t>C</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07000"/>
                        </a:lnSpc>
                        <a:spcBef>
                          <a:spcPts val="0"/>
                        </a:spcBef>
                        <a:spcAft>
                          <a:spcPts val="0"/>
                        </a:spcAft>
                      </a:pPr>
                      <a:r>
                        <a:rPr lang="en-US" sz="1600" dirty="0">
                          <a:effectLst/>
                        </a:rPr>
                        <a:t>57%</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solidFill>
                      <a:srgbClr val="FFFF00"/>
                    </a:solidFill>
                  </a:tcPr>
                </a:tc>
                <a:extLst>
                  <a:ext uri="{0D108BD9-81ED-4DB2-BD59-A6C34878D82A}">
                    <a16:rowId xmlns:a16="http://schemas.microsoft.com/office/drawing/2014/main" val="10001"/>
                  </a:ext>
                </a:extLst>
              </a:tr>
              <a:tr h="261207">
                <a:tc>
                  <a:txBody>
                    <a:bodyPr/>
                    <a:lstStyle/>
                    <a:p>
                      <a:pPr marL="0" marR="0" algn="ctr">
                        <a:lnSpc>
                          <a:spcPct val="107000"/>
                        </a:lnSpc>
                        <a:spcBef>
                          <a:spcPts val="0"/>
                        </a:spcBef>
                        <a:spcAft>
                          <a:spcPts val="0"/>
                        </a:spcAft>
                      </a:pPr>
                      <a:r>
                        <a:rPr lang="en-US" sz="1600">
                          <a:effectLst/>
                        </a:rPr>
                        <a:t>2</a:t>
                      </a:r>
                      <a:endParaRPr lang="en-US" sz="2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17%</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0"/>
                        </a:spcBef>
                        <a:spcAft>
                          <a:spcPts val="0"/>
                        </a:spcAft>
                      </a:pPr>
                      <a:r>
                        <a:rPr lang="en-US" sz="1600" dirty="0">
                          <a:effectLst/>
                        </a:rPr>
                        <a:t>B</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0"/>
                        </a:spcBef>
                        <a:spcAft>
                          <a:spcPts val="0"/>
                        </a:spcAft>
                      </a:pPr>
                      <a:r>
                        <a:rPr lang="en-US" sz="1600" dirty="0">
                          <a:effectLst/>
                        </a:rPr>
                        <a:t>60%</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solidFill>
                      <a:srgbClr val="92D050"/>
                    </a:solidFill>
                  </a:tcPr>
                </a:tc>
                <a:extLst>
                  <a:ext uri="{0D108BD9-81ED-4DB2-BD59-A6C34878D82A}">
                    <a16:rowId xmlns:a16="http://schemas.microsoft.com/office/drawing/2014/main" val="10002"/>
                  </a:ext>
                </a:extLst>
              </a:tr>
              <a:tr h="261207">
                <a:tc>
                  <a:txBody>
                    <a:bodyPr/>
                    <a:lstStyle/>
                    <a:p>
                      <a:pPr marL="0" marR="0" algn="ctr">
                        <a:lnSpc>
                          <a:spcPct val="107000"/>
                        </a:lnSpc>
                        <a:spcBef>
                          <a:spcPts val="0"/>
                        </a:spcBef>
                        <a:spcAft>
                          <a:spcPts val="0"/>
                        </a:spcAft>
                      </a:pPr>
                      <a:r>
                        <a:rPr lang="en-US" sz="1600">
                          <a:effectLst/>
                        </a:rPr>
                        <a:t>3</a:t>
                      </a:r>
                      <a:endParaRPr lang="en-US" sz="2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54%</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0000"/>
                    </a:solidFill>
                  </a:tcPr>
                </a:tc>
                <a:tc>
                  <a:txBody>
                    <a:bodyPr/>
                    <a:lstStyle/>
                    <a:p>
                      <a:pPr marL="0" marR="0" algn="ctr">
                        <a:lnSpc>
                          <a:spcPct val="107000"/>
                        </a:lnSpc>
                        <a:spcBef>
                          <a:spcPts val="0"/>
                        </a:spcBef>
                        <a:spcAft>
                          <a:spcPts val="0"/>
                        </a:spcAft>
                      </a:pPr>
                      <a:r>
                        <a:rPr lang="en-US" sz="1600" dirty="0">
                          <a:effectLst/>
                        </a:rPr>
                        <a:t>F</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0000"/>
                    </a:solidFill>
                  </a:tcPr>
                </a:tc>
                <a:tc>
                  <a:txBody>
                    <a:bodyPr/>
                    <a:lstStyle/>
                    <a:p>
                      <a:pPr marL="0" marR="0" algn="ctr">
                        <a:lnSpc>
                          <a:spcPct val="107000"/>
                        </a:lnSpc>
                        <a:spcBef>
                          <a:spcPts val="0"/>
                        </a:spcBef>
                        <a:spcAft>
                          <a:spcPts val="0"/>
                        </a:spcAft>
                      </a:pPr>
                      <a:r>
                        <a:rPr lang="en-US" sz="1600" dirty="0">
                          <a:effectLst/>
                        </a:rPr>
                        <a:t>87%</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solidFill>
                      <a:srgbClr val="FF0000"/>
                    </a:solidFill>
                  </a:tcPr>
                </a:tc>
                <a:extLst>
                  <a:ext uri="{0D108BD9-81ED-4DB2-BD59-A6C34878D82A}">
                    <a16:rowId xmlns:a16="http://schemas.microsoft.com/office/drawing/2014/main" val="10003"/>
                  </a:ext>
                </a:extLst>
              </a:tr>
              <a:tr h="261207">
                <a:tc>
                  <a:txBody>
                    <a:bodyPr/>
                    <a:lstStyle/>
                    <a:p>
                      <a:pPr marL="0" marR="0" algn="ctr">
                        <a:lnSpc>
                          <a:spcPct val="107000"/>
                        </a:lnSpc>
                        <a:spcBef>
                          <a:spcPts val="0"/>
                        </a:spcBef>
                        <a:spcAft>
                          <a:spcPts val="0"/>
                        </a:spcAft>
                      </a:pPr>
                      <a:r>
                        <a:rPr lang="en-US" sz="1600">
                          <a:effectLst/>
                        </a:rPr>
                        <a:t>4</a:t>
                      </a:r>
                      <a:endParaRPr lang="en-US" sz="2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20%</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0"/>
                        </a:spcBef>
                        <a:spcAft>
                          <a:spcPts val="0"/>
                        </a:spcAft>
                      </a:pPr>
                      <a:r>
                        <a:rPr lang="en-US" sz="1600" dirty="0">
                          <a:effectLst/>
                        </a:rPr>
                        <a:t>B</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0"/>
                        </a:spcBef>
                        <a:spcAft>
                          <a:spcPts val="0"/>
                        </a:spcAft>
                      </a:pPr>
                      <a:r>
                        <a:rPr lang="en-US" sz="1600">
                          <a:effectLst/>
                        </a:rPr>
                        <a:t>45%</a:t>
                      </a:r>
                      <a:endParaRPr lang="en-US" sz="2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solidFill>
                      <a:srgbClr val="92D050"/>
                    </a:solidFill>
                  </a:tcPr>
                </a:tc>
                <a:extLst>
                  <a:ext uri="{0D108BD9-81ED-4DB2-BD59-A6C34878D82A}">
                    <a16:rowId xmlns:a16="http://schemas.microsoft.com/office/drawing/2014/main" val="10004"/>
                  </a:ext>
                </a:extLst>
              </a:tr>
              <a:tr h="261207">
                <a:tc>
                  <a:txBody>
                    <a:bodyPr/>
                    <a:lstStyle/>
                    <a:p>
                      <a:pPr marL="0" marR="0" algn="ctr">
                        <a:lnSpc>
                          <a:spcPct val="107000"/>
                        </a:lnSpc>
                        <a:spcBef>
                          <a:spcPts val="0"/>
                        </a:spcBef>
                        <a:spcAft>
                          <a:spcPts val="0"/>
                        </a:spcAft>
                      </a:pPr>
                      <a:r>
                        <a:rPr lang="en-US" sz="1600">
                          <a:effectLst/>
                        </a:rPr>
                        <a:t>5</a:t>
                      </a:r>
                      <a:endParaRPr lang="en-US" sz="2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11%</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0"/>
                        </a:spcBef>
                        <a:spcAft>
                          <a:spcPts val="0"/>
                        </a:spcAft>
                      </a:pPr>
                      <a:r>
                        <a:rPr lang="en-US" sz="1600" dirty="0">
                          <a:effectLst/>
                        </a:rPr>
                        <a:t>B</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0"/>
                        </a:spcBef>
                        <a:spcAft>
                          <a:spcPts val="0"/>
                        </a:spcAft>
                      </a:pPr>
                      <a:r>
                        <a:rPr lang="en-US" sz="1600" dirty="0">
                          <a:effectLst/>
                        </a:rPr>
                        <a:t>0%</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solidFill>
                      <a:srgbClr val="92D050"/>
                    </a:solidFill>
                  </a:tcPr>
                </a:tc>
                <a:extLst>
                  <a:ext uri="{0D108BD9-81ED-4DB2-BD59-A6C34878D82A}">
                    <a16:rowId xmlns:a16="http://schemas.microsoft.com/office/drawing/2014/main" val="10005"/>
                  </a:ext>
                </a:extLst>
              </a:tr>
              <a:tr h="261207">
                <a:tc>
                  <a:txBody>
                    <a:bodyPr/>
                    <a:lstStyle/>
                    <a:p>
                      <a:pPr marL="0" marR="0" algn="ctr">
                        <a:lnSpc>
                          <a:spcPct val="107000"/>
                        </a:lnSpc>
                        <a:spcBef>
                          <a:spcPts val="0"/>
                        </a:spcBef>
                        <a:spcAft>
                          <a:spcPts val="0"/>
                        </a:spcAft>
                      </a:pPr>
                      <a:r>
                        <a:rPr lang="en-US" sz="1600">
                          <a:effectLst/>
                        </a:rPr>
                        <a:t>6</a:t>
                      </a:r>
                      <a:endParaRPr lang="en-US" sz="2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30%</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07000"/>
                        </a:lnSpc>
                        <a:spcBef>
                          <a:spcPts val="0"/>
                        </a:spcBef>
                        <a:spcAft>
                          <a:spcPts val="0"/>
                        </a:spcAft>
                      </a:pPr>
                      <a:r>
                        <a:rPr lang="en-US" sz="1600" dirty="0">
                          <a:effectLst/>
                        </a:rPr>
                        <a:t>D</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07000"/>
                        </a:lnSpc>
                        <a:spcBef>
                          <a:spcPts val="0"/>
                        </a:spcBef>
                        <a:spcAft>
                          <a:spcPts val="0"/>
                        </a:spcAft>
                      </a:pPr>
                      <a:r>
                        <a:rPr lang="en-US" sz="1600">
                          <a:effectLst/>
                        </a:rPr>
                        <a:t>64%</a:t>
                      </a:r>
                      <a:endParaRPr lang="en-US" sz="2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solidFill>
                      <a:srgbClr val="FFC000"/>
                    </a:solidFill>
                  </a:tcPr>
                </a:tc>
                <a:extLst>
                  <a:ext uri="{0D108BD9-81ED-4DB2-BD59-A6C34878D82A}">
                    <a16:rowId xmlns:a16="http://schemas.microsoft.com/office/drawing/2014/main" val="10006"/>
                  </a:ext>
                </a:extLst>
              </a:tr>
              <a:tr h="261207">
                <a:tc>
                  <a:txBody>
                    <a:bodyPr/>
                    <a:lstStyle/>
                    <a:p>
                      <a:pPr marL="0" marR="0" algn="ctr">
                        <a:lnSpc>
                          <a:spcPct val="107000"/>
                        </a:lnSpc>
                        <a:spcBef>
                          <a:spcPts val="0"/>
                        </a:spcBef>
                        <a:spcAft>
                          <a:spcPts val="0"/>
                        </a:spcAft>
                      </a:pPr>
                      <a:r>
                        <a:rPr lang="en-US" sz="1600">
                          <a:effectLst/>
                        </a:rPr>
                        <a:t>7</a:t>
                      </a:r>
                      <a:endParaRPr lang="en-US" sz="2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rPr>
                        <a:t>32%</a:t>
                      </a:r>
                      <a:endParaRPr lang="en-US" sz="2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07000"/>
                        </a:lnSpc>
                        <a:spcBef>
                          <a:spcPts val="0"/>
                        </a:spcBef>
                        <a:spcAft>
                          <a:spcPts val="0"/>
                        </a:spcAft>
                      </a:pPr>
                      <a:r>
                        <a:rPr lang="en-US" sz="1600" dirty="0">
                          <a:effectLst/>
                        </a:rPr>
                        <a:t>D</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FFC000"/>
                    </a:solidFill>
                  </a:tcPr>
                </a:tc>
                <a:tc>
                  <a:txBody>
                    <a:bodyPr/>
                    <a:lstStyle/>
                    <a:p>
                      <a:pPr marL="0" marR="0" algn="ctr">
                        <a:lnSpc>
                          <a:spcPct val="107000"/>
                        </a:lnSpc>
                        <a:spcBef>
                          <a:spcPts val="0"/>
                        </a:spcBef>
                        <a:spcAft>
                          <a:spcPts val="0"/>
                        </a:spcAft>
                      </a:pPr>
                      <a:r>
                        <a:rPr lang="en-US" sz="1600" dirty="0">
                          <a:effectLst/>
                        </a:rPr>
                        <a:t>42%</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solidFill>
                      <a:srgbClr val="FFC000"/>
                    </a:solidFill>
                  </a:tcPr>
                </a:tc>
                <a:extLst>
                  <a:ext uri="{0D108BD9-81ED-4DB2-BD59-A6C34878D82A}">
                    <a16:rowId xmlns:a16="http://schemas.microsoft.com/office/drawing/2014/main" val="10007"/>
                  </a:ext>
                </a:extLst>
              </a:tr>
              <a:tr h="261207">
                <a:tc>
                  <a:txBody>
                    <a:bodyPr/>
                    <a:lstStyle/>
                    <a:p>
                      <a:pPr marL="0" marR="0" algn="ctr">
                        <a:lnSpc>
                          <a:spcPct val="107000"/>
                        </a:lnSpc>
                        <a:spcBef>
                          <a:spcPts val="0"/>
                        </a:spcBef>
                        <a:spcAft>
                          <a:spcPts val="0"/>
                        </a:spcAft>
                      </a:pPr>
                      <a:r>
                        <a:rPr lang="en-US" sz="1600">
                          <a:effectLst/>
                        </a:rPr>
                        <a:t>8</a:t>
                      </a:r>
                      <a:endParaRPr lang="en-US" sz="2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18%</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0"/>
                        </a:spcBef>
                        <a:spcAft>
                          <a:spcPts val="0"/>
                        </a:spcAft>
                      </a:pPr>
                      <a:r>
                        <a:rPr lang="en-US" sz="1600" dirty="0">
                          <a:effectLst/>
                        </a:rPr>
                        <a:t>B</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92D050"/>
                    </a:solidFill>
                  </a:tcPr>
                </a:tc>
                <a:tc>
                  <a:txBody>
                    <a:bodyPr/>
                    <a:lstStyle/>
                    <a:p>
                      <a:pPr marL="0" marR="0" algn="ctr">
                        <a:lnSpc>
                          <a:spcPct val="107000"/>
                        </a:lnSpc>
                        <a:spcBef>
                          <a:spcPts val="0"/>
                        </a:spcBef>
                        <a:spcAft>
                          <a:spcPts val="0"/>
                        </a:spcAft>
                      </a:pPr>
                      <a:r>
                        <a:rPr lang="en-US" sz="1600" dirty="0">
                          <a:effectLst/>
                        </a:rPr>
                        <a:t>0%</a:t>
                      </a:r>
                      <a:endParaRPr lang="en-US" sz="2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b">
                    <a:solidFill>
                      <a:srgbClr val="92D050"/>
                    </a:solidFill>
                  </a:tcPr>
                </a:tc>
                <a:extLst>
                  <a:ext uri="{0D108BD9-81ED-4DB2-BD59-A6C34878D82A}">
                    <a16:rowId xmlns:a16="http://schemas.microsoft.com/office/drawing/2014/main" val="10008"/>
                  </a:ext>
                </a:extLst>
              </a:tr>
            </a:tbl>
          </a:graphicData>
        </a:graphic>
      </p:graphicFrame>
      <p:sp>
        <p:nvSpPr>
          <p:cNvPr id="10" name="Rectangle 2">
            <a:extLst>
              <a:ext uri="{FF2B5EF4-FFF2-40B4-BE49-F238E27FC236}">
                <a16:creationId xmlns:a16="http://schemas.microsoft.com/office/drawing/2014/main" id="{4EC73B74-F3AC-4517-B2F7-7CF9DAAD57BC}"/>
              </a:ext>
            </a:extLst>
          </p:cNvPr>
          <p:cNvSpPr>
            <a:spLocks noGrp="1"/>
          </p:cNvSpPr>
          <p:nvPr>
            <p:ph sz="quarter" idx="1"/>
          </p:nvPr>
        </p:nvSpPr>
        <p:spPr>
          <a:xfrm>
            <a:off x="5410200" y="4733925"/>
            <a:ext cx="3505200" cy="1524000"/>
          </a:xfrm>
        </p:spPr>
        <p:txBody>
          <a:bodyPr>
            <a:normAutofit fontScale="85000" lnSpcReduction="20000"/>
          </a:bodyPr>
          <a:lstStyle/>
          <a:p>
            <a:r>
              <a:rPr lang="en-US" sz="3200" i="1" dirty="0"/>
              <a:t>Sites 2,4,5,8 meet criteria</a:t>
            </a:r>
          </a:p>
          <a:p>
            <a:r>
              <a:rPr lang="en-US" sz="3200" i="1" dirty="0"/>
              <a:t>Site 1, 3, 6, 7 are Problem Areas</a:t>
            </a:r>
          </a:p>
          <a:p>
            <a:endParaRPr lang="en-US" sz="3200" dirty="0"/>
          </a:p>
        </p:txBody>
      </p:sp>
      <p:grpSp>
        <p:nvGrpSpPr>
          <p:cNvPr id="11" name="Group 10">
            <a:extLst>
              <a:ext uri="{FF2B5EF4-FFF2-40B4-BE49-F238E27FC236}">
                <a16:creationId xmlns:a16="http://schemas.microsoft.com/office/drawing/2014/main" id="{FA408270-C8C1-471F-8DCC-8A6122EADB5C}"/>
              </a:ext>
            </a:extLst>
          </p:cNvPr>
          <p:cNvGrpSpPr/>
          <p:nvPr/>
        </p:nvGrpSpPr>
        <p:grpSpPr>
          <a:xfrm>
            <a:off x="3352800" y="3886200"/>
            <a:ext cx="1345207" cy="1866900"/>
            <a:chOff x="3352800" y="3886200"/>
            <a:chExt cx="1345207" cy="1866900"/>
          </a:xfrm>
        </p:grpSpPr>
        <p:sp>
          <p:nvSpPr>
            <p:cNvPr id="12" name="5-Point Star 11">
              <a:extLst>
                <a:ext uri="{FF2B5EF4-FFF2-40B4-BE49-F238E27FC236}">
                  <a16:creationId xmlns:a16="http://schemas.microsoft.com/office/drawing/2014/main" id="{5A731539-4021-4E18-8517-F0065F7FCB79}"/>
                </a:ext>
              </a:extLst>
            </p:cNvPr>
            <p:cNvSpPr/>
            <p:nvPr/>
          </p:nvSpPr>
          <p:spPr>
            <a:xfrm>
              <a:off x="3352800" y="3886200"/>
              <a:ext cx="381000" cy="381000"/>
            </a:xfrm>
            <a:prstGeom prst="star5">
              <a:avLst/>
            </a:prstGeom>
            <a:solidFill>
              <a:srgbClr val="DD575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5-Point Star 16">
              <a:extLst>
                <a:ext uri="{FF2B5EF4-FFF2-40B4-BE49-F238E27FC236}">
                  <a16:creationId xmlns:a16="http://schemas.microsoft.com/office/drawing/2014/main" id="{72A901BE-126D-4B6A-809F-E9EBF135D489}"/>
                </a:ext>
              </a:extLst>
            </p:cNvPr>
            <p:cNvSpPr/>
            <p:nvPr/>
          </p:nvSpPr>
          <p:spPr>
            <a:xfrm>
              <a:off x="4317007" y="5105400"/>
              <a:ext cx="381000" cy="381000"/>
            </a:xfrm>
            <a:prstGeom prst="star5">
              <a:avLst/>
            </a:prstGeom>
            <a:solidFill>
              <a:srgbClr val="DD575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5-Point Star 17">
              <a:extLst>
                <a:ext uri="{FF2B5EF4-FFF2-40B4-BE49-F238E27FC236}">
                  <a16:creationId xmlns:a16="http://schemas.microsoft.com/office/drawing/2014/main" id="{DA1C1B37-C17D-4F9D-8A78-951BABDD2708}"/>
                </a:ext>
              </a:extLst>
            </p:cNvPr>
            <p:cNvSpPr/>
            <p:nvPr/>
          </p:nvSpPr>
          <p:spPr>
            <a:xfrm>
              <a:off x="3551959" y="5372100"/>
              <a:ext cx="381000" cy="381000"/>
            </a:xfrm>
            <a:prstGeom prst="star5">
              <a:avLst/>
            </a:prstGeom>
            <a:solidFill>
              <a:srgbClr val="DD575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CF4393ED-31B1-4387-8EB3-F9FB8B070E5E}"/>
              </a:ext>
            </a:extLst>
          </p:cNvPr>
          <p:cNvSpPr/>
          <p:nvPr/>
        </p:nvSpPr>
        <p:spPr>
          <a:xfrm>
            <a:off x="67031" y="1535668"/>
            <a:ext cx="3105145" cy="646331"/>
          </a:xfrm>
          <a:prstGeom prst="rect">
            <a:avLst/>
          </a:prstGeom>
          <a:solidFill>
            <a:schemeClr val="bg1">
              <a:alpha val="80000"/>
            </a:schemeClr>
          </a:solidFill>
        </p:spPr>
        <p:txBody>
          <a:bodyPr wrap="none">
            <a:spAutoFit/>
          </a:bodyPr>
          <a:lstStyle/>
          <a:p>
            <a:r>
              <a:rPr lang="en-US" dirty="0"/>
              <a:t>Chestnut Creek Watershed Plan</a:t>
            </a:r>
          </a:p>
          <a:p>
            <a:r>
              <a:rPr lang="en-US" dirty="0"/>
              <a:t>Human Health Grade</a:t>
            </a:r>
          </a:p>
        </p:txBody>
      </p:sp>
    </p:spTree>
    <p:extLst>
      <p:ext uri="{BB962C8B-B14F-4D97-AF65-F5344CB8AC3E}">
        <p14:creationId xmlns:p14="http://schemas.microsoft.com/office/powerpoint/2010/main" val="425163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Basic Statistics, Graphs, and Charts </a:t>
            </a:r>
          </a:p>
        </p:txBody>
      </p:sp>
      <p:sp>
        <p:nvSpPr>
          <p:cNvPr id="5" name="Content Placeholder 4">
            <a:extLst>
              <a:ext uri="{FF2B5EF4-FFF2-40B4-BE49-F238E27FC236}">
                <a16:creationId xmlns:a16="http://schemas.microsoft.com/office/drawing/2014/main" id="{E83C662A-69B9-4713-96EF-D184504E4651}"/>
              </a:ext>
            </a:extLst>
          </p:cNvPr>
          <p:cNvSpPr>
            <a:spLocks noGrp="1"/>
          </p:cNvSpPr>
          <p:nvPr>
            <p:ph idx="1"/>
          </p:nvPr>
        </p:nvSpPr>
        <p:spPr/>
        <p:txBody>
          <a:bodyPr/>
          <a:lstStyle/>
          <a:p>
            <a:r>
              <a:rPr lang="en-US" dirty="0"/>
              <a:t>Goal is to distill large datasets into easily understandable visuals that are actionable by decision makers.</a:t>
            </a:r>
          </a:p>
          <a:p>
            <a:endParaRPr lang="en-US" dirty="0"/>
          </a:p>
          <a:p>
            <a:r>
              <a:rPr lang="en-US" dirty="0"/>
              <a:t>Know your data’s limitations.</a:t>
            </a:r>
          </a:p>
          <a:p>
            <a:endParaRPr lang="en-US" dirty="0"/>
          </a:p>
          <a:p>
            <a:r>
              <a:rPr lang="en-US" dirty="0"/>
              <a:t>Seek not to be possible to understand, but to be impossible to misunderstand.</a:t>
            </a:r>
          </a:p>
        </p:txBody>
      </p:sp>
    </p:spTree>
    <p:extLst>
      <p:ext uri="{BB962C8B-B14F-4D97-AF65-F5344CB8AC3E}">
        <p14:creationId xmlns:p14="http://schemas.microsoft.com/office/powerpoint/2010/main" val="1084278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EFCD9D-6176-4C1E-A60A-D474E9C6F557}"/>
              </a:ext>
            </a:extLst>
          </p:cNvPr>
          <p:cNvPicPr>
            <a:picLocks noChangeAspect="1"/>
          </p:cNvPicPr>
          <p:nvPr/>
        </p:nvPicPr>
        <p:blipFill>
          <a:blip r:embed="rId3"/>
          <a:stretch>
            <a:fillRect/>
          </a:stretch>
        </p:blipFill>
        <p:spPr>
          <a:xfrm>
            <a:off x="672621" y="1572495"/>
            <a:ext cx="7552706" cy="4403228"/>
          </a:xfrm>
          <a:prstGeom prst="rect">
            <a:avLst/>
          </a:prstGeom>
        </p:spPr>
      </p:pic>
      <p:sp>
        <p:nvSpPr>
          <p:cNvPr id="23" name="Rectangle 22">
            <a:extLst>
              <a:ext uri="{FF2B5EF4-FFF2-40B4-BE49-F238E27FC236}">
                <a16:creationId xmlns:a16="http://schemas.microsoft.com/office/drawing/2014/main" id="{18D92D5C-26D2-474B-9260-ED16B6FD83A2}"/>
              </a:ext>
            </a:extLst>
          </p:cNvPr>
          <p:cNvSpPr/>
          <p:nvPr/>
        </p:nvSpPr>
        <p:spPr>
          <a:xfrm>
            <a:off x="3572478" y="4426508"/>
            <a:ext cx="189990" cy="21375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a:t>Basic Stats: Central Tendency </a:t>
            </a:r>
            <a:br>
              <a:rPr lang="en-US" dirty="0"/>
            </a:br>
            <a:r>
              <a:rPr lang="en-US" dirty="0"/>
              <a:t>“Average”</a:t>
            </a:r>
          </a:p>
        </p:txBody>
      </p:sp>
      <p:sp>
        <p:nvSpPr>
          <p:cNvPr id="7" name="Rectangle 6">
            <a:extLst>
              <a:ext uri="{FF2B5EF4-FFF2-40B4-BE49-F238E27FC236}">
                <a16:creationId xmlns:a16="http://schemas.microsoft.com/office/drawing/2014/main" id="{A7462F87-D898-4AAE-AC8C-DDFD21CF7C49}"/>
              </a:ext>
            </a:extLst>
          </p:cNvPr>
          <p:cNvSpPr/>
          <p:nvPr/>
        </p:nvSpPr>
        <p:spPr>
          <a:xfrm>
            <a:off x="575953" y="5975723"/>
            <a:ext cx="7552706" cy="307777"/>
          </a:xfrm>
          <a:prstGeom prst="rect">
            <a:avLst/>
          </a:prstGeom>
        </p:spPr>
        <p:txBody>
          <a:bodyPr wrap="square">
            <a:spAutoFit/>
          </a:bodyPr>
          <a:lstStyle/>
          <a:p>
            <a:r>
              <a:rPr lang="en-US" sz="1400" dirty="0"/>
              <a:t>On Average You’re Using the Wrong Average, https://towardsdatascience.com/</a:t>
            </a:r>
          </a:p>
        </p:txBody>
      </p:sp>
      <p:sp>
        <p:nvSpPr>
          <p:cNvPr id="8" name="Oval 7">
            <a:extLst>
              <a:ext uri="{FF2B5EF4-FFF2-40B4-BE49-F238E27FC236}">
                <a16:creationId xmlns:a16="http://schemas.microsoft.com/office/drawing/2014/main" id="{92972D37-3C28-4518-B2A8-B65914EEFC83}"/>
              </a:ext>
            </a:extLst>
          </p:cNvPr>
          <p:cNvSpPr/>
          <p:nvPr/>
        </p:nvSpPr>
        <p:spPr>
          <a:xfrm>
            <a:off x="3075709" y="1816433"/>
            <a:ext cx="190005" cy="21375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E0232-538F-49C6-8241-0926DCF7208E}"/>
              </a:ext>
            </a:extLst>
          </p:cNvPr>
          <p:cNvSpPr/>
          <p:nvPr/>
        </p:nvSpPr>
        <p:spPr>
          <a:xfrm>
            <a:off x="2361212" y="2538849"/>
            <a:ext cx="190005" cy="21375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AD8C3F-2B31-462C-AEA0-897ADD1D7E4D}"/>
              </a:ext>
            </a:extLst>
          </p:cNvPr>
          <p:cNvSpPr/>
          <p:nvPr/>
        </p:nvSpPr>
        <p:spPr>
          <a:xfrm>
            <a:off x="5341917" y="3482924"/>
            <a:ext cx="190005" cy="21375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513E7CD-088A-441D-8AA6-3558C9396A92}"/>
              </a:ext>
            </a:extLst>
          </p:cNvPr>
          <p:cNvSpPr/>
          <p:nvPr/>
        </p:nvSpPr>
        <p:spPr>
          <a:xfrm>
            <a:off x="5045034" y="5363172"/>
            <a:ext cx="190005" cy="21375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C34BA9-941F-499B-98F9-6705EB07F6C3}"/>
              </a:ext>
            </a:extLst>
          </p:cNvPr>
          <p:cNvSpPr/>
          <p:nvPr/>
        </p:nvSpPr>
        <p:spPr>
          <a:xfrm>
            <a:off x="3572493" y="4426508"/>
            <a:ext cx="190005" cy="21375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A01B7A1-FCDA-4BAE-A786-18E1DD0D0B86}"/>
              </a:ext>
            </a:extLst>
          </p:cNvPr>
          <p:cNvCxnSpPr/>
          <p:nvPr/>
        </p:nvCxnSpPr>
        <p:spPr>
          <a:xfrm>
            <a:off x="2636322" y="2137558"/>
            <a:ext cx="0" cy="890650"/>
          </a:xfrm>
          <a:prstGeom prst="line">
            <a:avLst/>
          </a:prstGeom>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B5370B55-7A08-4E5B-8E91-CC0CF7B4EA70}"/>
              </a:ext>
            </a:extLst>
          </p:cNvPr>
          <p:cNvCxnSpPr/>
          <p:nvPr/>
        </p:nvCxnSpPr>
        <p:spPr>
          <a:xfrm>
            <a:off x="4712524" y="2983675"/>
            <a:ext cx="0" cy="890650"/>
          </a:xfrm>
          <a:prstGeom prst="line">
            <a:avLst/>
          </a:prstGeom>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id="{1AE60782-4107-4AA1-8EAA-8A9593DF419C}"/>
              </a:ext>
            </a:extLst>
          </p:cNvPr>
          <p:cNvCxnSpPr/>
          <p:nvPr/>
        </p:nvCxnSpPr>
        <p:spPr>
          <a:xfrm>
            <a:off x="3382488" y="3818887"/>
            <a:ext cx="0" cy="890650"/>
          </a:xfrm>
          <a:prstGeom prst="line">
            <a:avLst/>
          </a:prstGeom>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11E046B1-D336-4E20-9E0A-BA0ED5496A0E}"/>
              </a:ext>
            </a:extLst>
          </p:cNvPr>
          <p:cNvCxnSpPr/>
          <p:nvPr/>
        </p:nvCxnSpPr>
        <p:spPr>
          <a:xfrm>
            <a:off x="4771902" y="4807526"/>
            <a:ext cx="0" cy="890650"/>
          </a:xfrm>
          <a:prstGeom prst="line">
            <a:avLst/>
          </a:prstGeom>
        </p:spPr>
        <p:style>
          <a:lnRef idx="3">
            <a:schemeClr val="accent5"/>
          </a:lnRef>
          <a:fillRef idx="0">
            <a:schemeClr val="accent5"/>
          </a:fillRef>
          <a:effectRef idx="2">
            <a:schemeClr val="accent5"/>
          </a:effectRef>
          <a:fontRef idx="minor">
            <a:schemeClr val="tx1"/>
          </a:fontRef>
        </p:style>
      </p:cxnSp>
      <p:cxnSp>
        <p:nvCxnSpPr>
          <p:cNvPr id="18" name="Straight Connector 17">
            <a:extLst>
              <a:ext uri="{FF2B5EF4-FFF2-40B4-BE49-F238E27FC236}">
                <a16:creationId xmlns:a16="http://schemas.microsoft.com/office/drawing/2014/main" id="{2351FB86-4113-47B6-93B9-0951C08E32CB}"/>
              </a:ext>
            </a:extLst>
          </p:cNvPr>
          <p:cNvCxnSpPr>
            <a:cxnSpLocks/>
          </p:cNvCxnSpPr>
          <p:nvPr/>
        </p:nvCxnSpPr>
        <p:spPr>
          <a:xfrm>
            <a:off x="1351808" y="1755077"/>
            <a:ext cx="0" cy="382481"/>
          </a:xfrm>
          <a:prstGeom prst="line">
            <a:avLst/>
          </a:prstGeom>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08D6E004-0441-487A-9177-8FDF23DFE048}"/>
              </a:ext>
            </a:extLst>
          </p:cNvPr>
          <p:cNvSpPr/>
          <p:nvPr/>
        </p:nvSpPr>
        <p:spPr>
          <a:xfrm>
            <a:off x="4239491" y="1790702"/>
            <a:ext cx="189990" cy="21375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0C9C70D-FE35-4076-8EE9-F389AFA2D3ED}"/>
              </a:ext>
            </a:extLst>
          </p:cNvPr>
          <p:cNvSpPr/>
          <p:nvPr/>
        </p:nvSpPr>
        <p:spPr>
          <a:xfrm>
            <a:off x="2588806" y="2570764"/>
            <a:ext cx="189990" cy="21375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72335D-15AA-44AC-8DEA-F2FC6709CF83}"/>
              </a:ext>
            </a:extLst>
          </p:cNvPr>
          <p:cNvSpPr/>
          <p:nvPr/>
        </p:nvSpPr>
        <p:spPr>
          <a:xfrm>
            <a:off x="5628590" y="3506674"/>
            <a:ext cx="189990" cy="21375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95AD45-908C-4956-B443-9C9867CC43B8}"/>
              </a:ext>
            </a:extLst>
          </p:cNvPr>
          <p:cNvSpPr/>
          <p:nvPr/>
        </p:nvSpPr>
        <p:spPr>
          <a:xfrm>
            <a:off x="5212625" y="5386922"/>
            <a:ext cx="189990" cy="21375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424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Basic Stats: Skewness</a:t>
            </a:r>
          </a:p>
        </p:txBody>
      </p:sp>
      <p:sp>
        <p:nvSpPr>
          <p:cNvPr id="5" name="Content Placeholder 4"/>
          <p:cNvSpPr>
            <a:spLocks noGrp="1"/>
          </p:cNvSpPr>
          <p:nvPr>
            <p:ph idx="1"/>
          </p:nvPr>
        </p:nvSpPr>
        <p:spPr>
          <a:xfrm>
            <a:off x="461472" y="1417637"/>
            <a:ext cx="8225327" cy="1829643"/>
          </a:xfrm>
        </p:spPr>
        <p:txBody>
          <a:bodyPr>
            <a:normAutofit fontScale="85000" lnSpcReduction="20000"/>
          </a:bodyPr>
          <a:lstStyle/>
          <a:p>
            <a:pPr marL="742950" indent="-742950">
              <a:buFont typeface="+mj-lt"/>
              <a:buAutoNum type="arabicPeriod"/>
            </a:pPr>
            <a:r>
              <a:rPr lang="en-US" sz="3600" b="1" dirty="0"/>
              <a:t>Skew [=SKEW()]</a:t>
            </a:r>
          </a:p>
          <a:p>
            <a:pPr marL="1143000" lvl="1" indent="-742950"/>
            <a:r>
              <a:rPr lang="en-US" sz="3200" dirty="0"/>
              <a:t>Measure of symmetry (length of tails)</a:t>
            </a:r>
          </a:p>
          <a:p>
            <a:pPr marL="1143000" lvl="1" indent="-742950"/>
            <a:r>
              <a:rPr lang="en-US" sz="3200" dirty="0"/>
              <a:t>Positive – tail longer to right</a:t>
            </a:r>
          </a:p>
          <a:p>
            <a:pPr marL="1143000" lvl="1" indent="-742950"/>
            <a:r>
              <a:rPr lang="en-US" sz="3200" dirty="0"/>
              <a:t>Negative – tail longer to left</a:t>
            </a:r>
          </a:p>
          <a:p>
            <a:pPr marL="1143000" lvl="1" indent="-742950"/>
            <a:endParaRPr lang="en-US" sz="3200" dirty="0"/>
          </a:p>
          <a:p>
            <a:pPr marL="1143000" lvl="1" indent="-742950"/>
            <a:endParaRPr lang="en-US" sz="3200" dirty="0">
              <a:latin typeface="Calibri" panose="020F0502020204030204" pitchFamily="34" charset="0"/>
              <a:cs typeface="Calibri" panose="020F0502020204030204" pitchFamily="34" charset="0"/>
            </a:endParaRPr>
          </a:p>
          <a:p>
            <a:pPr marL="1143000" lvl="1" indent="-742950"/>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3074" name="Picture 2" descr="Related image">
            <a:extLst>
              <a:ext uri="{FF2B5EF4-FFF2-40B4-BE49-F238E27FC236}">
                <a16:creationId xmlns:a16="http://schemas.microsoft.com/office/drawing/2014/main" id="{1F8367DE-354B-4DEA-A2A8-1403C70AC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003" y="3247280"/>
            <a:ext cx="6667994" cy="304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161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Basic Stats: Spread</a:t>
            </a:r>
          </a:p>
        </p:txBody>
      </p:sp>
      <p:sp>
        <p:nvSpPr>
          <p:cNvPr id="5" name="Content Placeholder 4"/>
          <p:cNvSpPr>
            <a:spLocks noGrp="1"/>
          </p:cNvSpPr>
          <p:nvPr>
            <p:ph idx="1"/>
          </p:nvPr>
        </p:nvSpPr>
        <p:spPr>
          <a:xfrm>
            <a:off x="461472" y="1417637"/>
            <a:ext cx="8225327" cy="4752427"/>
          </a:xfrm>
        </p:spPr>
        <p:txBody>
          <a:bodyPr>
            <a:normAutofit/>
          </a:bodyPr>
          <a:lstStyle/>
          <a:p>
            <a:pPr marL="742950" indent="-742950">
              <a:buFont typeface="+mj-lt"/>
              <a:buAutoNum type="arabicPeriod"/>
            </a:pPr>
            <a:r>
              <a:rPr lang="en-US" sz="3600" b="1" dirty="0"/>
              <a:t>Range [=MAX()-MIN()]</a:t>
            </a:r>
          </a:p>
          <a:p>
            <a:pPr marL="1143000" lvl="1" indent="-742950"/>
            <a:r>
              <a:rPr lang="en-US" sz="3200" dirty="0"/>
              <a:t>Difference between smallest and largest numbers</a:t>
            </a:r>
          </a:p>
          <a:p>
            <a:pPr marL="742950" indent="-742950">
              <a:buFont typeface="+mj-lt"/>
              <a:buAutoNum type="arabicPeriod"/>
            </a:pPr>
            <a:r>
              <a:rPr lang="en-US" sz="3600" b="1" dirty="0"/>
              <a:t>Sample Variance [=VAR.S()]</a:t>
            </a:r>
          </a:p>
          <a:p>
            <a:pPr marL="1143000" lvl="1" indent="-742950"/>
            <a:r>
              <a:rPr lang="en-US" sz="3200" dirty="0"/>
              <a:t>Sum of squared differences from mean divided by (count - 1). </a:t>
            </a:r>
          </a:p>
          <a:p>
            <a:pPr marL="742950" indent="-742950">
              <a:buFont typeface="+mj-lt"/>
              <a:buAutoNum type="arabicPeriod"/>
            </a:pPr>
            <a:r>
              <a:rPr lang="en-US" sz="3600" b="1" dirty="0">
                <a:latin typeface="Calibri" panose="020F0502020204030204" pitchFamily="34" charset="0"/>
                <a:cs typeface="Calibri" panose="020F0502020204030204" pitchFamily="34" charset="0"/>
              </a:rPr>
              <a:t>Standard Deviation [=STDEV()]</a:t>
            </a:r>
          </a:p>
          <a:p>
            <a:pPr marL="1143000" lvl="1" indent="-742950"/>
            <a:r>
              <a:rPr lang="en-US" sz="3200" dirty="0">
                <a:latin typeface="Calibri" panose="020F0502020204030204" pitchFamily="34" charset="0"/>
                <a:cs typeface="Calibri" panose="020F0502020204030204" pitchFamily="34" charset="0"/>
              </a:rPr>
              <a:t>Square root of sample </a:t>
            </a:r>
            <a:r>
              <a:rPr lang="en-US" sz="3200" dirty="0"/>
              <a:t>v</a:t>
            </a:r>
            <a:r>
              <a:rPr lang="en-US" sz="3200" dirty="0">
                <a:latin typeface="Calibri" panose="020F0502020204030204" pitchFamily="34" charset="0"/>
                <a:cs typeface="Calibri" panose="020F0502020204030204" pitchFamily="34" charset="0"/>
              </a:rPr>
              <a:t>ariance</a:t>
            </a:r>
          </a:p>
          <a:p>
            <a:pPr marL="0" indent="0">
              <a:buNone/>
            </a:pPr>
            <a:endParaRPr lang="en-US" sz="3600" dirty="0">
              <a:latin typeface="Calibri" panose="020F0502020204030204" pitchFamily="34" charset="0"/>
              <a:cs typeface="Calibri" panose="020F0502020204030204" pitchFamily="34" charset="0"/>
            </a:endParaRPr>
          </a:p>
          <a:p>
            <a:pPr marL="1143000" lvl="1" indent="-742950"/>
            <a:endParaRPr lang="en-US" sz="3200" dirty="0">
              <a:latin typeface="Calibri" panose="020F0502020204030204" pitchFamily="34" charset="0"/>
              <a:cs typeface="Calibri" panose="020F0502020204030204" pitchFamily="34" charset="0"/>
            </a:endParaRPr>
          </a:p>
          <a:p>
            <a:pPr marL="1143000" lvl="1" indent="-742950"/>
            <a:endParaRPr lang="en-US" sz="3200" dirty="0">
              <a:latin typeface="Calibri" panose="020F0502020204030204" pitchFamily="34" charset="0"/>
              <a:cs typeface="Calibri" panose="020F0502020204030204" pitchFamily="34" charset="0"/>
            </a:endParaRPr>
          </a:p>
          <a:p>
            <a:pPr marL="1143000" lvl="1" indent="-742950"/>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549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Basic Stats: Spread</a:t>
            </a:r>
          </a:p>
        </p:txBody>
      </p:sp>
      <p:pic>
        <p:nvPicPr>
          <p:cNvPr id="6" name="Content Placeholder 5">
            <a:extLst>
              <a:ext uri="{FF2B5EF4-FFF2-40B4-BE49-F238E27FC236}">
                <a16:creationId xmlns:a16="http://schemas.microsoft.com/office/drawing/2014/main" id="{F06E8E34-7815-43BD-80F6-F9A94F21DF5E}"/>
              </a:ext>
            </a:extLst>
          </p:cNvPr>
          <p:cNvPicPr>
            <a:picLocks noGrp="1" noChangeAspect="1"/>
          </p:cNvPicPr>
          <p:nvPr>
            <p:ph idx="1"/>
          </p:nvPr>
        </p:nvPicPr>
        <p:blipFill>
          <a:blip r:embed="rId3"/>
          <a:stretch>
            <a:fillRect/>
          </a:stretch>
        </p:blipFill>
        <p:spPr>
          <a:xfrm>
            <a:off x="1187533" y="1324968"/>
            <a:ext cx="6935189" cy="4450472"/>
          </a:xfrm>
          <a:prstGeom prst="rect">
            <a:avLst/>
          </a:prstGeom>
        </p:spPr>
      </p:pic>
      <p:sp>
        <p:nvSpPr>
          <p:cNvPr id="7" name="Rectangle 6">
            <a:extLst>
              <a:ext uri="{FF2B5EF4-FFF2-40B4-BE49-F238E27FC236}">
                <a16:creationId xmlns:a16="http://schemas.microsoft.com/office/drawing/2014/main" id="{49A6DEE2-9C06-4033-8A15-A2BC9472A194}"/>
              </a:ext>
            </a:extLst>
          </p:cNvPr>
          <p:cNvSpPr/>
          <p:nvPr/>
        </p:nvSpPr>
        <p:spPr>
          <a:xfrm>
            <a:off x="1187533" y="5963784"/>
            <a:ext cx="2999539" cy="369332"/>
          </a:xfrm>
          <a:prstGeom prst="rect">
            <a:avLst/>
          </a:prstGeom>
        </p:spPr>
        <p:txBody>
          <a:bodyPr wrap="none">
            <a:spAutoFit/>
          </a:bodyPr>
          <a:lstStyle/>
          <a:p>
            <a:r>
              <a:rPr lang="en-US" dirty="0">
                <a:hlinkClick r:id="rId4"/>
              </a:rPr>
              <a:t>https://mathbitsnotebook.com/</a:t>
            </a:r>
            <a:endParaRPr lang="en-US" dirty="0"/>
          </a:p>
        </p:txBody>
      </p:sp>
    </p:spTree>
    <p:extLst>
      <p:ext uri="{BB962C8B-B14F-4D97-AF65-F5344CB8AC3E}">
        <p14:creationId xmlns:p14="http://schemas.microsoft.com/office/powerpoint/2010/main" val="3272799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Basic Stats: Spread</a:t>
            </a:r>
          </a:p>
        </p:txBody>
      </p:sp>
      <p:sp>
        <p:nvSpPr>
          <p:cNvPr id="5" name="Content Placeholder 4"/>
          <p:cNvSpPr>
            <a:spLocks noGrp="1"/>
          </p:cNvSpPr>
          <p:nvPr>
            <p:ph idx="1"/>
          </p:nvPr>
        </p:nvSpPr>
        <p:spPr>
          <a:xfrm>
            <a:off x="461470" y="1322635"/>
            <a:ext cx="7696877" cy="4757531"/>
          </a:xfrm>
        </p:spPr>
        <p:txBody>
          <a:bodyPr vert="horz" lIns="91440" tIns="45720" rIns="91440" bIns="45720" rtlCol="0">
            <a:normAutofit fontScale="77500" lnSpcReduction="20000"/>
          </a:bodyPr>
          <a:lstStyle/>
          <a:p>
            <a:pPr marL="742950" indent="-742950">
              <a:buFont typeface="+mj-lt"/>
              <a:buAutoNum type="arabicPeriod" startAt="4"/>
            </a:pPr>
            <a:r>
              <a:rPr lang="en-US" sz="3600" b="1" dirty="0"/>
              <a:t>Quartiles [=QUARTILE(,#)]</a:t>
            </a:r>
          </a:p>
          <a:p>
            <a:pPr marL="1143000" lvl="1" indent="-742950"/>
            <a:r>
              <a:rPr lang="en-US" sz="3200" dirty="0"/>
              <a:t>0 = Minimum</a:t>
            </a:r>
          </a:p>
          <a:p>
            <a:pPr marL="1143000" lvl="1" indent="-742950"/>
            <a:r>
              <a:rPr lang="en-US" sz="3200" dirty="0"/>
              <a:t>1st = 25% of results below</a:t>
            </a:r>
          </a:p>
          <a:p>
            <a:pPr marL="1143000" lvl="1" indent="-742950"/>
            <a:r>
              <a:rPr lang="en-US" sz="3200" dirty="0"/>
              <a:t>2nd = Median, 50% below</a:t>
            </a:r>
          </a:p>
          <a:p>
            <a:pPr marL="1143000" lvl="1" indent="-742950"/>
            <a:r>
              <a:rPr lang="en-US" sz="3200" dirty="0"/>
              <a:t>3rd = 75% results below</a:t>
            </a:r>
          </a:p>
          <a:p>
            <a:pPr marL="1143000" lvl="1" indent="-742950"/>
            <a:r>
              <a:rPr lang="en-US" sz="3200" dirty="0"/>
              <a:t>4th = Maximum</a:t>
            </a:r>
          </a:p>
          <a:p>
            <a:pPr marL="742950" indent="-742950">
              <a:buFont typeface="+mj-lt"/>
              <a:buAutoNum type="arabicPeriod" startAt="4"/>
            </a:pPr>
            <a:r>
              <a:rPr lang="en-US" sz="3600" b="1" dirty="0"/>
              <a:t>Interquartile Range (IQR)</a:t>
            </a:r>
          </a:p>
          <a:p>
            <a:pPr marL="1143000" lvl="1" indent="-742950"/>
            <a:r>
              <a:rPr lang="en-US" sz="3200" dirty="0"/>
              <a:t>Difference between 3rd and 1st Quartile</a:t>
            </a:r>
          </a:p>
          <a:p>
            <a:pPr marL="742950" indent="-742950">
              <a:buFont typeface="+mj-lt"/>
              <a:buAutoNum type="arabicPeriod" startAt="4"/>
            </a:pPr>
            <a:r>
              <a:rPr lang="en-US" sz="3600" b="1" dirty="0"/>
              <a:t>Outlier Screening</a:t>
            </a:r>
          </a:p>
          <a:p>
            <a:pPr marL="1143000" lvl="1" indent="-742950"/>
            <a:r>
              <a:rPr lang="en-US" sz="3200" dirty="0"/>
              <a:t>Consider excluding if:</a:t>
            </a:r>
          </a:p>
          <a:p>
            <a:pPr marL="1143000" lvl="1" indent="-742950"/>
            <a:r>
              <a:rPr lang="en-US" sz="3200" dirty="0"/>
              <a:t>Upper = 3rd Quartile + 1.5*IQR</a:t>
            </a:r>
          </a:p>
          <a:p>
            <a:pPr marL="1143000" lvl="1" indent="-742950"/>
            <a:r>
              <a:rPr lang="en-US" sz="3200" dirty="0"/>
              <a:t>Lower = 1st Quartile – 1.5*IQR</a:t>
            </a:r>
          </a:p>
          <a:p>
            <a:pPr marL="742950" indent="-742950">
              <a:buFont typeface="+mj-lt"/>
              <a:buAutoNum type="arabicPeriod" startAt="4"/>
            </a:pPr>
            <a:endParaRPr lang="en-US" sz="3600" b="1" dirty="0"/>
          </a:p>
        </p:txBody>
      </p:sp>
    </p:spTree>
    <p:extLst>
      <p:ext uri="{BB962C8B-B14F-4D97-AF65-F5344CB8AC3E}">
        <p14:creationId xmlns:p14="http://schemas.microsoft.com/office/powerpoint/2010/main" val="2998634581"/>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44877</TotalTime>
  <Words>3468</Words>
  <Application>Microsoft Office PowerPoint</Application>
  <PresentationFormat>On-screen Show (4:3)</PresentationFormat>
  <Paragraphs>579</Paragraphs>
  <Slides>44</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Arial Narrow</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Telling an Accurate Story</vt:lpstr>
      <vt:lpstr>Stats, Graphs, and Charts</vt:lpstr>
      <vt:lpstr>Basic Stats: Central Tendency  “Average”</vt:lpstr>
      <vt:lpstr>Basic Stats: Central Tendency  “Average”</vt:lpstr>
      <vt:lpstr>Basic Stats: Skewness</vt:lpstr>
      <vt:lpstr>Basic Stats: Spread</vt:lpstr>
      <vt:lpstr>Basic Stats: Spread</vt:lpstr>
      <vt:lpstr>Basic Stats: Spread</vt:lpstr>
      <vt:lpstr>Basic Stats: Spread via Boxplot</vt:lpstr>
      <vt:lpstr>Basic Stats: Potential Outliers</vt:lpstr>
      <vt:lpstr>Statistically Significant</vt:lpstr>
      <vt:lpstr>For Further Reading on Water Stats</vt:lpstr>
      <vt:lpstr>Matejka J, Fitzmaurice G. Same stats, different graphs: generating datasets with varied appearance and identical statistics through simulated annealing. In Proceedings of the 2017 CHI Conference on Human Factors in Computing Systems 2017 May 2 (pp. 1290-1294). ACM.</vt:lpstr>
      <vt:lpstr>Common Visualizations and Pitfalls</vt:lpstr>
      <vt:lpstr>Pie Chart</vt:lpstr>
      <vt:lpstr>Bar Plot</vt:lpstr>
      <vt:lpstr>Bar Plot</vt:lpstr>
      <vt:lpstr>Histogram</vt:lpstr>
      <vt:lpstr>Boxplot</vt:lpstr>
      <vt:lpstr>Boxplot</vt:lpstr>
      <vt:lpstr>Scatterplot</vt:lpstr>
      <vt:lpstr>Area Plot</vt:lpstr>
      <vt:lpstr>Choropleth Map</vt:lpstr>
      <vt:lpstr>Bubble Map</vt:lpstr>
      <vt:lpstr>Other Visualization Recommendations</vt:lpstr>
      <vt:lpstr>Data and Benchmarks</vt:lpstr>
      <vt:lpstr>Bacteria Criteria</vt:lpstr>
      <vt:lpstr>Bacteria Criteria</vt:lpstr>
      <vt:lpstr>Bacteria Criteria</vt:lpstr>
      <vt:lpstr>Bacteria Criteria</vt:lpstr>
      <vt:lpstr>Bacteria Criteria</vt:lpstr>
      <vt:lpstr>Metals Criteria</vt:lpstr>
      <vt:lpstr>Metals Criteria</vt:lpstr>
      <vt:lpstr>Un-ionized Ammonia Criteria</vt:lpstr>
      <vt:lpstr>Un-ionized Ammonia Criteria</vt:lpstr>
      <vt:lpstr>Magnitude and Exceedance Table E. coli</vt:lpstr>
      <vt:lpstr>Magnitude and Exceedance Table Iron</vt:lpstr>
      <vt:lpstr>Report Card or Multi-metric Summaries</vt:lpstr>
      <vt:lpstr>Report Card or Multi-metric Summaries</vt:lpstr>
      <vt:lpstr>Report Card or Multi-metric Summaries</vt:lpstr>
      <vt:lpstr>Report Card or Multi-metric Summaries</vt:lpstr>
      <vt:lpstr>Report Card or Multi-metric Summaries</vt:lpstr>
      <vt:lpstr>Basic Statistics, Graphs, and Charts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Steven Evans</cp:lastModifiedBy>
  <cp:revision>546</cp:revision>
  <dcterms:created xsi:type="dcterms:W3CDTF">2018-02-01T15:12:04Z</dcterms:created>
  <dcterms:modified xsi:type="dcterms:W3CDTF">2020-04-29T16:40:55Z</dcterms:modified>
</cp:coreProperties>
</file>