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2"/>
  </p:notesMasterIdLst>
  <p:sldIdLst>
    <p:sldId id="436" r:id="rId5"/>
    <p:sldId id="559" r:id="rId6"/>
    <p:sldId id="561" r:id="rId7"/>
    <p:sldId id="521" r:id="rId8"/>
    <p:sldId id="558" r:id="rId9"/>
    <p:sldId id="544" r:id="rId10"/>
    <p:sldId id="553" r:id="rId11"/>
    <p:sldId id="560" r:id="rId12"/>
    <p:sldId id="567" r:id="rId13"/>
    <p:sldId id="562" r:id="rId14"/>
    <p:sldId id="564" r:id="rId15"/>
    <p:sldId id="565" r:id="rId16"/>
    <p:sldId id="512" r:id="rId17"/>
    <p:sldId id="566" r:id="rId18"/>
    <p:sldId id="569" r:id="rId19"/>
    <p:sldId id="568" r:id="rId20"/>
    <p:sldId id="503" r:id="rId21"/>
    <p:sldId id="506" r:id="rId22"/>
    <p:sldId id="549" r:id="rId23"/>
    <p:sldId id="507" r:id="rId24"/>
    <p:sldId id="574" r:id="rId25"/>
    <p:sldId id="557" r:id="rId26"/>
    <p:sldId id="573" r:id="rId27"/>
    <p:sldId id="491" r:id="rId28"/>
    <p:sldId id="505" r:id="rId29"/>
    <p:sldId id="504" r:id="rId30"/>
    <p:sldId id="552" r:id="rId31"/>
    <p:sldId id="508" r:id="rId32"/>
    <p:sldId id="551" r:id="rId33"/>
    <p:sldId id="550" r:id="rId34"/>
    <p:sldId id="547" r:id="rId35"/>
    <p:sldId id="548" r:id="rId36"/>
    <p:sldId id="575" r:id="rId37"/>
    <p:sldId id="576" r:id="rId38"/>
    <p:sldId id="577" r:id="rId39"/>
    <p:sldId id="578" r:id="rId40"/>
    <p:sldId id="579" r:id="rId41"/>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8808A0-8908-4F50-97FD-CEE56574219B}" v="2" dt="2020-05-28T19:06:34.2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482" autoAdjust="0"/>
  </p:normalViewPr>
  <p:slideViewPr>
    <p:cSldViewPr snapToGrid="0">
      <p:cViewPr varScale="1">
        <p:scale>
          <a:sx n="98" d="100"/>
          <a:sy n="98" d="100"/>
        </p:scale>
        <p:origin x="128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66734" cy="2221618"/>
          </a:xfrm>
          <a:prstGeom prst="rect">
            <a:avLst/>
          </a:prstGeom>
        </p:spPr>
        <p:txBody>
          <a:bodyPr vert="horz" lIns="170984" tIns="85492" rIns="170984" bIns="85492" rtlCol="0"/>
          <a:lstStyle>
            <a:lvl1pPr algn="l">
              <a:defRPr sz="2200"/>
            </a:lvl1pPr>
          </a:lstStyle>
          <a:p>
            <a:endParaRPr lang="en-US"/>
          </a:p>
        </p:txBody>
      </p:sp>
      <p:sp>
        <p:nvSpPr>
          <p:cNvPr id="3" name="Date Placeholder 2"/>
          <p:cNvSpPr>
            <a:spLocks noGrp="1"/>
          </p:cNvSpPr>
          <p:nvPr>
            <p:ph type="dt" idx="1"/>
          </p:nvPr>
        </p:nvSpPr>
        <p:spPr>
          <a:xfrm>
            <a:off x="4008706" y="1"/>
            <a:ext cx="3066734" cy="2221618"/>
          </a:xfrm>
          <a:prstGeom prst="rect">
            <a:avLst/>
          </a:prstGeom>
        </p:spPr>
        <p:txBody>
          <a:bodyPr vert="horz" lIns="170984" tIns="85492" rIns="170984" bIns="85492" rtlCol="0"/>
          <a:lstStyle>
            <a:lvl1pPr algn="r">
              <a:defRPr sz="2200"/>
            </a:lvl1pPr>
          </a:lstStyle>
          <a:p>
            <a:fld id="{2F785A8F-ABE9-4363-A59B-8EAACAD16F6D}" type="datetimeFigureOut">
              <a:rPr lang="en-US" smtClean="0"/>
              <a:t>5/28/2020</a:t>
            </a:fld>
            <a:endParaRPr lang="en-US"/>
          </a:p>
        </p:txBody>
      </p:sp>
      <p:sp>
        <p:nvSpPr>
          <p:cNvPr id="4" name="Slide Image Placeholder 3"/>
          <p:cNvSpPr>
            <a:spLocks noGrp="1" noRot="1" noChangeAspect="1"/>
          </p:cNvSpPr>
          <p:nvPr>
            <p:ph type="sldImg" idx="2"/>
          </p:nvPr>
        </p:nvSpPr>
        <p:spPr>
          <a:xfrm>
            <a:off x="-6424613" y="5534025"/>
            <a:ext cx="19926301" cy="14946313"/>
          </a:xfrm>
          <a:prstGeom prst="rect">
            <a:avLst/>
          </a:prstGeom>
          <a:noFill/>
          <a:ln w="12700">
            <a:solidFill>
              <a:prstClr val="black"/>
            </a:solidFill>
          </a:ln>
        </p:spPr>
        <p:txBody>
          <a:bodyPr vert="horz" lIns="170984" tIns="85492" rIns="170984" bIns="85492" rtlCol="0" anchor="ctr"/>
          <a:lstStyle/>
          <a:p>
            <a:endParaRPr lang="en-US"/>
          </a:p>
        </p:txBody>
      </p:sp>
      <p:sp>
        <p:nvSpPr>
          <p:cNvPr id="5" name="Notes Placeholder 4"/>
          <p:cNvSpPr>
            <a:spLocks noGrp="1"/>
          </p:cNvSpPr>
          <p:nvPr>
            <p:ph type="body" sz="quarter" idx="3"/>
          </p:nvPr>
        </p:nvSpPr>
        <p:spPr>
          <a:xfrm>
            <a:off x="707709" y="21309066"/>
            <a:ext cx="5661660" cy="17434692"/>
          </a:xfrm>
          <a:prstGeom prst="rect">
            <a:avLst/>
          </a:prstGeom>
        </p:spPr>
        <p:txBody>
          <a:bodyPr vert="horz" lIns="170984" tIns="85492" rIns="170984" bIns="8549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42056975"/>
            <a:ext cx="3066734" cy="2221614"/>
          </a:xfrm>
          <a:prstGeom prst="rect">
            <a:avLst/>
          </a:prstGeom>
        </p:spPr>
        <p:txBody>
          <a:bodyPr vert="horz" lIns="170984" tIns="85492" rIns="170984" bIns="85492" rtlCol="0" anchor="b"/>
          <a:lstStyle>
            <a:lvl1pPr algn="l">
              <a:defRPr sz="2200"/>
            </a:lvl1pPr>
          </a:lstStyle>
          <a:p>
            <a:endParaRPr lang="en-US"/>
          </a:p>
        </p:txBody>
      </p:sp>
      <p:sp>
        <p:nvSpPr>
          <p:cNvPr id="7" name="Slide Number Placeholder 6"/>
          <p:cNvSpPr>
            <a:spLocks noGrp="1"/>
          </p:cNvSpPr>
          <p:nvPr>
            <p:ph type="sldNum" sz="quarter" idx="5"/>
          </p:nvPr>
        </p:nvSpPr>
        <p:spPr>
          <a:xfrm>
            <a:off x="4008706" y="42056975"/>
            <a:ext cx="3066734" cy="2221614"/>
          </a:xfrm>
          <a:prstGeom prst="rect">
            <a:avLst/>
          </a:prstGeom>
        </p:spPr>
        <p:txBody>
          <a:bodyPr vert="horz" lIns="170984" tIns="85492" rIns="170984" bIns="85492" rtlCol="0" anchor="b"/>
          <a:lstStyle>
            <a:lvl1pPr algn="r">
              <a:defRPr sz="2200"/>
            </a:lvl1pPr>
          </a:lstStyle>
          <a:p>
            <a:fld id="{27D3E29B-B516-4B9C-B34F-3AA715C7F2C1}" type="slidenum">
              <a:rPr lang="en-US" smtClean="0"/>
              <a:t>‹#›</a:t>
            </a:fld>
            <a:endParaRPr lang="en-US"/>
          </a:p>
        </p:txBody>
      </p:sp>
    </p:spTree>
    <p:extLst>
      <p:ext uri="{BB962C8B-B14F-4D97-AF65-F5344CB8AC3E}">
        <p14:creationId xmlns:p14="http://schemas.microsoft.com/office/powerpoint/2010/main" val="2456644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dc.mo.gov/property/improve-my-property/habitat-management/pond-stream-care/streams-tree-revetments-stabiliz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prj.geosyntec.com/npsmanual/gradecontrolmeasures.asp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pa.gov/sites/production/files/2015-07/documents/ncd_review_checklist.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prj.geosyntec.com/npsmanual/gradecontrolmeasures.aspx"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fotg.sc.egov.usda.gov/references/public/NE/Streamandhabitatimprovement.pdf"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prj.geosyntec.com/npsmanual/wingdeflectors.aspx"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24613" y="5534025"/>
            <a:ext cx="19926301" cy="149463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54918">
              <a:defRPr/>
            </a:pPr>
            <a:fld id="{7E1573F1-F95D-403A-A47C-A1143ABC9F0B}" type="slidenum">
              <a:rPr lang="en-US">
                <a:solidFill>
                  <a:prstClr val="black"/>
                </a:solidFill>
                <a:latin typeface="Calibri" panose="020F0502020204030204"/>
              </a:rPr>
              <a:pPr defTabSz="854918">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areas in which development has already occurred and the stream has become channelized, additional flood capacity can be created by rolling back the banks of the stream and providing access to a floodplain.  This is also called a two-stage channel design because it has a small channel for lower base flows and then a wider upper channel with a floodplain bench.  This improves the habitat as well as the sediment transport capacity.   </a:t>
            </a:r>
          </a:p>
          <a:p>
            <a:endParaRPr lang="en-US" dirty="0"/>
          </a:p>
          <a:p>
            <a:r>
              <a:rPr lang="en-US" dirty="0"/>
              <a:t>This concept works in ag areas as well as urban.  The expansion of the floodplains allows for the creation of more diverse habitat.</a:t>
            </a:r>
          </a:p>
          <a:p>
            <a:endParaRPr lang="en-US" dirty="0"/>
          </a:p>
          <a:p>
            <a:r>
              <a:rPr lang="en-US" dirty="0"/>
              <a:t>It should be noted that in many cities, structures that have been historical built within the floodplain may be purchased and the structures demolished in order to improve the floodplains and limit the impacts to residents with repeat flooding.</a:t>
            </a:r>
          </a:p>
        </p:txBody>
      </p:sp>
      <p:sp>
        <p:nvSpPr>
          <p:cNvPr id="4" name="Slide Number Placeholder 3"/>
          <p:cNvSpPr>
            <a:spLocks noGrp="1"/>
          </p:cNvSpPr>
          <p:nvPr>
            <p:ph type="sldNum" sz="quarter" idx="5"/>
          </p:nvPr>
        </p:nvSpPr>
        <p:spPr/>
        <p:txBody>
          <a:bodyPr/>
          <a:lstStyle/>
          <a:p>
            <a:fld id="{27D3E29B-B516-4B9C-B34F-3AA715C7F2C1}" type="slidenum">
              <a:rPr lang="en-US" smtClean="0"/>
              <a:t>11</a:t>
            </a:fld>
            <a:endParaRPr lang="en-US"/>
          </a:p>
        </p:txBody>
      </p:sp>
    </p:spTree>
    <p:extLst>
      <p:ext uri="{BB962C8B-B14F-4D97-AF65-F5344CB8AC3E}">
        <p14:creationId xmlns:p14="http://schemas.microsoft.com/office/powerpoint/2010/main" val="290497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take this concept to a higher level, some philosophies of stream restoration seek to wide floodplains with little variation in elevation in order to create braided or even anastomosing streams.    Most natural channel restorations will seek to increase the sinuosity of the stream in order to slow down the flows, but under this model the key design is the floodplain and the expectation is that the stream will migrate on its own over the area.</a:t>
            </a:r>
          </a:p>
        </p:txBody>
      </p:sp>
      <p:sp>
        <p:nvSpPr>
          <p:cNvPr id="4" name="Slide Number Placeholder 3"/>
          <p:cNvSpPr>
            <a:spLocks noGrp="1"/>
          </p:cNvSpPr>
          <p:nvPr>
            <p:ph type="sldNum" sz="quarter" idx="5"/>
          </p:nvPr>
        </p:nvSpPr>
        <p:spPr/>
        <p:txBody>
          <a:bodyPr/>
          <a:lstStyle/>
          <a:p>
            <a:fld id="{27D3E29B-B516-4B9C-B34F-3AA715C7F2C1}" type="slidenum">
              <a:rPr lang="en-US" smtClean="0"/>
              <a:t>12</a:t>
            </a:fld>
            <a:endParaRPr lang="en-US"/>
          </a:p>
        </p:txBody>
      </p:sp>
    </p:spTree>
    <p:extLst>
      <p:ext uri="{BB962C8B-B14F-4D97-AF65-F5344CB8AC3E}">
        <p14:creationId xmlns:p14="http://schemas.microsoft.com/office/powerpoint/2010/main" val="2574036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09837">
              <a:defRPr/>
            </a:pPr>
            <a:r>
              <a:rPr lang="en-US" dirty="0"/>
              <a:t>Floodplain, streamside, </a:t>
            </a:r>
            <a:r>
              <a:rPr lang="en-US" dirty="0" err="1"/>
              <a:t>bankfull</a:t>
            </a:r>
            <a:r>
              <a:rPr lang="en-US" dirty="0"/>
              <a:t> or </a:t>
            </a:r>
            <a:r>
              <a:rPr lang="en-US" dirty="0" err="1"/>
              <a:t>benchfull</a:t>
            </a:r>
            <a:r>
              <a:rPr lang="en-US" dirty="0"/>
              <a:t> wetlands all refer to the same thing.  They operate on a similar concept to multiple channels in that they can provide habitat, storage, and a place to slow water down.  This practice has a high potential to treat large volumes of polluted water by routing overbank stream flows through large off-line wetland areas. </a:t>
            </a:r>
          </a:p>
          <a:p>
            <a:endParaRPr lang="en-US" dirty="0"/>
          </a:p>
          <a:p>
            <a:r>
              <a:rPr lang="en-US" dirty="0"/>
              <a:t>Ideal candidates for the creation of </a:t>
            </a:r>
            <a:r>
              <a:rPr lang="en-US" dirty="0" err="1"/>
              <a:t>bankfull</a:t>
            </a:r>
            <a:r>
              <a:rPr lang="en-US" dirty="0"/>
              <a:t> or </a:t>
            </a:r>
            <a:r>
              <a:rPr lang="en-US" dirty="0" err="1"/>
              <a:t>benchfull</a:t>
            </a:r>
            <a:r>
              <a:rPr lang="en-US" dirty="0"/>
              <a:t> wetlands include large, low-lying swaths of land adjacent to the channel and publicly-owned lands improve feasibility. </a:t>
            </a:r>
          </a:p>
          <a:p>
            <a:endParaRPr lang="en-US" dirty="0"/>
          </a:p>
          <a:p>
            <a:r>
              <a:rPr lang="en-US" dirty="0"/>
              <a:t>Reference: Gunpowder Creek Watershed-Based Plan</a:t>
            </a:r>
          </a:p>
          <a:p>
            <a:r>
              <a:rPr lang="en-US" dirty="0"/>
              <a:t>Gunpowder Creek Example: </a:t>
            </a:r>
            <a:r>
              <a:rPr lang="en-US" sz="2200" cap="all" dirty="0"/>
              <a:t>YMCA BANKFULL WETLAND</a:t>
            </a:r>
          </a:p>
          <a:p>
            <a:r>
              <a:rPr lang="en-US" sz="2200" b="1" cap="all" dirty="0"/>
              <a:t>BOONE COUNTY CONSERVATION DISTRICT - BURLINGTON, KY</a:t>
            </a:r>
          </a:p>
          <a:p>
            <a:r>
              <a:rPr lang="en-US" sz="2200" dirty="0"/>
              <a:t>~7-acre-ft floodplain wetland provides hydrologic restoration to Gunpowder Creek while also improving habitat conditions, water quality benefits, and serving as an educational feature for YMCA programming.</a:t>
            </a:r>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13</a:t>
            </a:fld>
            <a:endParaRPr lang="en-US"/>
          </a:p>
        </p:txBody>
      </p:sp>
    </p:spTree>
    <p:extLst>
      <p:ext uri="{BB962C8B-B14F-4D97-AF65-F5344CB8AC3E}">
        <p14:creationId xmlns:p14="http://schemas.microsoft.com/office/powerpoint/2010/main" val="3703223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multiple channeled streams and floodplain wetlands, groundwater dams are sometimes used to increase the groundwater level.  This can also be used in single channel streams.  Groundwater dams – work sort of like ribs across the floodplain.  </a:t>
            </a:r>
          </a:p>
          <a:p>
            <a:endParaRPr lang="en-US" dirty="0"/>
          </a:p>
          <a:p>
            <a:r>
              <a:rPr lang="en-US" dirty="0"/>
              <a:t>The floodplain is excavated down to bedrock and then a clay layer is compacted acting as a dam to groundwater.  This causes the stream level to rise as the water must go over the berm.  This causes the low flows to be sustained for a longer period of time during droughts.   A riffle will form along this rib on the surface.</a:t>
            </a:r>
          </a:p>
          <a:p>
            <a:endParaRPr lang="en-US" dirty="0"/>
          </a:p>
          <a:p>
            <a:r>
              <a:rPr lang="en-US" dirty="0"/>
              <a:t>Mill Branch in Knox County – restored by Art </a:t>
            </a:r>
            <a:r>
              <a:rPr lang="en-US" dirty="0" err="1"/>
              <a:t>Parola’s</a:t>
            </a:r>
            <a:r>
              <a:rPr lang="en-US" dirty="0"/>
              <a:t> team at the University of Louisville is shown as an example of this process.</a:t>
            </a:r>
          </a:p>
        </p:txBody>
      </p:sp>
      <p:sp>
        <p:nvSpPr>
          <p:cNvPr id="4" name="Slide Number Placeholder 3"/>
          <p:cNvSpPr>
            <a:spLocks noGrp="1"/>
          </p:cNvSpPr>
          <p:nvPr>
            <p:ph type="sldNum" sz="quarter" idx="5"/>
          </p:nvPr>
        </p:nvSpPr>
        <p:spPr/>
        <p:txBody>
          <a:bodyPr/>
          <a:lstStyle/>
          <a:p>
            <a:fld id="{27D3E29B-B516-4B9C-B34F-3AA715C7F2C1}" type="slidenum">
              <a:rPr lang="en-US" smtClean="0"/>
              <a:t>14</a:t>
            </a:fld>
            <a:endParaRPr lang="en-US"/>
          </a:p>
        </p:txBody>
      </p:sp>
    </p:spTree>
    <p:extLst>
      <p:ext uri="{BB962C8B-B14F-4D97-AF65-F5344CB8AC3E}">
        <p14:creationId xmlns:p14="http://schemas.microsoft.com/office/powerpoint/2010/main" val="2773228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remember that changes in elevation across a floodplain, even small ones, can create a variety of habitats.</a:t>
            </a:r>
          </a:p>
          <a:p>
            <a:endParaRPr lang="en-US" dirty="0"/>
          </a:p>
          <a:p>
            <a:r>
              <a:rPr lang="en-US" dirty="0"/>
              <a:t>Cut off meanders can form small lakes and levees can create small wetlands.  Across floodplain wetlands hummock and hollow patterns can create a “bumpy” surface which can create a lot of different habitats across the surface.  As water fluctuates upward and downward over these areas, they may be able to support a variety of differing vegetation.</a:t>
            </a:r>
          </a:p>
          <a:p>
            <a:endParaRPr lang="en-US" dirty="0"/>
          </a:p>
          <a:p>
            <a:r>
              <a:rPr lang="en-US" dirty="0"/>
              <a:t>Some restorations include simulated tree falls where wood is left in place with scoops removed in areas by a backhoe.   </a:t>
            </a:r>
          </a:p>
        </p:txBody>
      </p:sp>
      <p:sp>
        <p:nvSpPr>
          <p:cNvPr id="4" name="Slide Number Placeholder 3"/>
          <p:cNvSpPr>
            <a:spLocks noGrp="1"/>
          </p:cNvSpPr>
          <p:nvPr>
            <p:ph type="sldNum" sz="quarter" idx="5"/>
          </p:nvPr>
        </p:nvSpPr>
        <p:spPr/>
        <p:txBody>
          <a:bodyPr/>
          <a:lstStyle/>
          <a:p>
            <a:fld id="{27D3E29B-B516-4B9C-B34F-3AA715C7F2C1}" type="slidenum">
              <a:rPr lang="en-US" smtClean="0"/>
              <a:t>15</a:t>
            </a:fld>
            <a:endParaRPr lang="en-US"/>
          </a:p>
        </p:txBody>
      </p:sp>
    </p:spTree>
    <p:extLst>
      <p:ext uri="{BB962C8B-B14F-4D97-AF65-F5344CB8AC3E}">
        <p14:creationId xmlns:p14="http://schemas.microsoft.com/office/powerpoint/2010/main" val="3438551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The riparian zone has been mentioned in really every presentation on best management practices because of its importance.  It is also an area where volunteers can make a difference and engineering plans are not required.  </a:t>
            </a:r>
          </a:p>
          <a:p>
            <a:endParaRPr lang="en-US" sz="2200" dirty="0"/>
          </a:p>
          <a:p>
            <a:r>
              <a:rPr lang="en-US" sz="2200" dirty="0"/>
              <a:t>Here we just want to point out that as part of maintaining a riparian zone, conservation easements, required stream buffers or setback zones, or greenway ordinances may be helpful in protecting these areas and restricting the type of activities that area allowed in these areas.</a:t>
            </a:r>
          </a:p>
          <a:p>
            <a:endParaRPr lang="en-US" sz="2200" dirty="0"/>
          </a:p>
          <a:p>
            <a:r>
              <a:rPr lang="en-US" sz="2200" dirty="0"/>
              <a:t>As always, planting native species and removing of invasive species are an important part of increasing habitat. </a:t>
            </a:r>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4228660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24613" y="5534025"/>
            <a:ext cx="19926301" cy="14946313"/>
          </a:xfrm>
        </p:spPr>
      </p:sp>
      <p:sp>
        <p:nvSpPr>
          <p:cNvPr id="3" name="Notes Placeholder 2"/>
          <p:cNvSpPr>
            <a:spLocks noGrp="1"/>
          </p:cNvSpPr>
          <p:nvPr>
            <p:ph type="body" idx="1"/>
          </p:nvPr>
        </p:nvSpPr>
        <p:spPr/>
        <p:txBody>
          <a:bodyPr/>
          <a:lstStyle/>
          <a:p>
            <a:r>
              <a:rPr lang="en-US" dirty="0"/>
              <a:t>One of the most common general issues needing to be addressed in watershed improvement efforts is streambank stabilization.</a:t>
            </a:r>
          </a:p>
          <a:p>
            <a:endParaRPr lang="en-US" dirty="0"/>
          </a:p>
          <a:p>
            <a:r>
              <a:rPr lang="en-US" dirty="0"/>
              <a:t>Generally, the three forms of streambank stabilization are armored protection from erosion (generally using either rock or concrete), diversion of erosive flows (often with strategically placed rock or wood), and vegetative stabilization with plantings.</a:t>
            </a:r>
          </a:p>
          <a:p>
            <a:endParaRPr lang="en-US" dirty="0"/>
          </a:p>
          <a:p>
            <a:r>
              <a:rPr lang="en-US" b="1" dirty="0"/>
              <a:t>Armor</a:t>
            </a:r>
            <a:r>
              <a:rPr lang="en-US" dirty="0"/>
              <a:t> – protective material in direct contact with the streambank</a:t>
            </a:r>
          </a:p>
          <a:p>
            <a:r>
              <a:rPr lang="en-US" b="1" dirty="0"/>
              <a:t>Vegetative methods </a:t>
            </a:r>
            <a:r>
              <a:rPr lang="en-US" dirty="0"/>
              <a:t>– function as either armor or indirect protection or sometimes both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Indirect methods </a:t>
            </a:r>
            <a:r>
              <a:rPr lang="en-US" dirty="0"/>
              <a:t>– extend into the stream channel and redirect the flow so that hydraulic forces at the channel boundary are reduced to a nonerosive level.  Examples are dikes and other flow deflectors—weirs and </a:t>
            </a:r>
            <a:r>
              <a:rPr lang="en-US" dirty="0" err="1"/>
              <a:t>crossvanes</a:t>
            </a:r>
            <a:endParaRPr lang="en-US" dirty="0"/>
          </a:p>
          <a:p>
            <a:endParaRPr lang="en-US" dirty="0"/>
          </a:p>
          <a:p>
            <a:r>
              <a:rPr lang="en-US" dirty="0"/>
              <a:t>The effectiveness of a specific streambank stabilization technique will be dependent on the physical characteristics of the restoration site, including land uses, soil types, geology, flow velocities and durations.  </a:t>
            </a:r>
          </a:p>
          <a:p>
            <a:endParaRPr lang="en-US" dirty="0"/>
          </a:p>
          <a:p>
            <a:r>
              <a:rPr lang="en-US" dirty="0"/>
              <a:t>The BMPs used should be appropriately matched to the volume and flow characteristics at the site.</a:t>
            </a:r>
          </a:p>
          <a:p>
            <a:endParaRPr lang="en-US" dirty="0"/>
          </a:p>
          <a:p>
            <a:r>
              <a:rPr lang="en-US" dirty="0"/>
              <a:t>When selecting BMPs, it is also important to consider site access, maintenance, urgency and availability of materials.</a:t>
            </a:r>
          </a:p>
          <a:p>
            <a:endParaRPr lang="en-US" dirty="0"/>
          </a:p>
          <a:p>
            <a:r>
              <a:rPr lang="en-US" dirty="0"/>
              <a:t>Source: Stream Corridor Restoration: Principles, Process and Practices, USDA NRCS, October 1998</a:t>
            </a:r>
          </a:p>
          <a:p>
            <a:endParaRPr lang="en-US" dirty="0"/>
          </a:p>
          <a:p>
            <a:r>
              <a:rPr lang="en-US" sz="2200" dirty="0"/>
              <a:t>Bank stabilization practices, often referred to as bioengineering, are a nonstructural means of stabilizing streambanks from further accelerated erosion. Bank stabilization practices that rely on vegetation to protect streambanks are much more sensitive to the effects of urbanization than more structural practices. While the effects of increasing imperviousness are less noticeable with structural practices, bank stabilization practices in highly impervious watersheds tended to be less successful. This is the primary reason bank stabilization (e.g., nonstructural) practices are utilized less frequently or used in combination with bank protection practices. While these practices have been found to be very effective on rural and agricultural stream channels (i.e., low impervious cover), they are less able to withstand the elevated storm flows, high stream velocities, and rapid water level fluctuations that occur in urban streams.</a:t>
            </a:r>
            <a:endParaRPr lang="en-US" dirty="0"/>
          </a:p>
        </p:txBody>
      </p:sp>
      <p:sp>
        <p:nvSpPr>
          <p:cNvPr id="4" name="Slide Number Placeholder 3"/>
          <p:cNvSpPr>
            <a:spLocks noGrp="1"/>
          </p:cNvSpPr>
          <p:nvPr>
            <p:ph type="sldNum" sz="quarter" idx="5"/>
          </p:nvPr>
        </p:nvSpPr>
        <p:spPr/>
        <p:txBody>
          <a:bodyPr/>
          <a:lstStyle/>
          <a:p>
            <a:pPr defTabSz="1709837">
              <a:defRPr/>
            </a:pPr>
            <a:fld id="{49CDB44E-0136-41DE-A096-883413404D35}" type="slidenum">
              <a:rPr lang="en-US">
                <a:solidFill>
                  <a:prstClr val="black"/>
                </a:solidFill>
                <a:latin typeface="Calibri" panose="020F0502020204030204"/>
              </a:rPr>
              <a:pPr defTabSz="1709837">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580663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Applications and Effectiveness • Can be vegetated (see joint plantings). • Appropriate where long term durability is needed, design discharge are high, there is a significant threat to life or high value property, or there is no practical way to otherwise incorporate vegetation into the design. • Should, where appropriate, be used with soil bioengineering systems and vegetative plantings to stabilize the upper bank and ensure a regenerative source of streambank vegetation. • Flexible and not impaired by slight movement from settlement or other adjustments. • Should not be placed to an elevation above which vegetative or soil bioengineering systems are an appropriate alternative. • Commonly used form of bank protection. • Can be expensive if materials are not locally available</a:t>
            </a:r>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817961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Applications and Effectiveness • Useful for protecting steep slopes where scouring or undercutting is occurring or there are heavy loading conditions. • Can be a cost effective solution where some form of structural solution is needed and other materials are not readily available or must be brought in from distant sources. • Useful when design requires rock size greater than what is locally available. • Effective where bank slope is steep and requires moderate structural support. • Appropriate at the base of a slope where a low toe wall is needed to stabilize the slope and reduce slope steepness. • Will not resist large, lateral earth stresses. • Should, where appropriate, be used with soil bioengineering systems and vegetative plantings to stabilize the upper bank and ensure a regenerative source of streambank vegetation. • Require a stable foundation. • Are expensive to install and replace. • Appropriate where channel side slopes must be steeper than appropriate for riprap or other material, or where channel toe protection is needed, but rock riprap of the desired size is not readily available. • Are available in vinyl coated wire as well as galvanized steel to improve durability. • Not appropriate in heavy bedload streams</a:t>
            </a:r>
          </a:p>
          <a:p>
            <a:endParaRPr lang="en-US" dirty="0"/>
          </a:p>
          <a:p>
            <a:endParaRPr lang="en-US" dirty="0"/>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803628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Applications and Effectiveness: </a:t>
            </a:r>
          </a:p>
          <a:p>
            <a:r>
              <a:rPr lang="en-US" dirty="0"/>
              <a:t>• Should be used on streams where banks are being undermined by toe scour, and where vegetation cannot be used. </a:t>
            </a:r>
          </a:p>
          <a:p>
            <a:r>
              <a:rPr lang="en-US" dirty="0"/>
              <a:t>• Stone prevents removal of the failed streambank material that collects at the toe, allows revegetation and stabilizes the streambank. </a:t>
            </a:r>
          </a:p>
          <a:p>
            <a:r>
              <a:rPr lang="en-US" dirty="0"/>
              <a:t>• Should, where appropriate, be used with soil bioengineering systems and vegetative plantings to stabilize the upper bank and ensure a regenerated source of streamside vegetation. </a:t>
            </a:r>
          </a:p>
          <a:p>
            <a:r>
              <a:rPr lang="en-US" dirty="0"/>
              <a:t>• Can be placed with minimal disturbance to existing slope, habitat, and vegetation.</a:t>
            </a:r>
          </a:p>
          <a:p>
            <a:endParaRPr lang="en-US" dirty="0"/>
          </a:p>
          <a:p>
            <a:r>
              <a:rPr lang="en-US" dirty="0"/>
              <a:t>Source: Stream Corridor Restoration, NRCS</a:t>
            </a:r>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932058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Floodplain and Stream Restoration is the reestablishment of the structure and function of ecosystems and floodplains to return the ecosystem as closely as possible to its natural conditions and functions prior to being developed. Ecosystems are naturally dynamic and it would not be possible to replicate the system to the exact pre-development conditions. Rather, the restoration process reestablishes the general structure, function, and dynamic, self‐sustaining behavior of the ecosystem. (FEMA Floodplain and Stream Restoration Fact Sheet 2017)</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In this presentation, we are using stream or floodplain restoration in its broadest sense to include less comprehensive action, such as bank stabilization or habitat enhancement, that help move the stream towards these natural conditions and functions or stabilize current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stream restoration activities are undertaken to address stream hydraulic or hydrologic issues such as too much peak flow (flooding) or dry channels during drought; erosion or sedimentation issues that endanger infrastructure, contribute sediment, or smother habitat; or a lack of habitat impacting the aquatic creatures that are able to inhabit the stream.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7D3E29B-B516-4B9C-B34F-3AA715C7F2C1}" type="slidenum">
              <a:rPr lang="en-US" smtClean="0"/>
              <a:t>2</a:t>
            </a:fld>
            <a:endParaRPr lang="en-US"/>
          </a:p>
        </p:txBody>
      </p:sp>
    </p:spTree>
    <p:extLst>
      <p:ext uri="{BB962C8B-B14F-4D97-AF65-F5344CB8AC3E}">
        <p14:creationId xmlns:p14="http://schemas.microsoft.com/office/powerpoint/2010/main" val="3100266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away from rock-based stabilization, we come to coir logs or fiber rolls.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tube-shaped erosion-control devices filled with a variety of materials such as straw, coconut fiber, or composted material. Each roll is then wrapped with netting like burlap, or coir to provide longevity. These rolls or logs are staked into the bank and allow for the rooting of plants or live staked trees to grow over the surface.  When installed in combination with straw mulch, or erosion control blankets, these devices can be used to armor steep slopes while providing habitat.</a:t>
            </a:r>
          </a:p>
          <a:p>
            <a:endParaRPr lang="en-US" dirty="0"/>
          </a:p>
          <a:p>
            <a:r>
              <a:rPr lang="en-US" dirty="0"/>
              <a:t>Fiber rolls also help to slow, filter, and spread overland flows. This helps to prevent erosion and minimizes rill and gully development. Fiber rolls also help reduce sediment loads to receiving waters by filtering runoff and capturing sediments. </a:t>
            </a:r>
          </a:p>
        </p:txBody>
      </p:sp>
      <p:sp>
        <p:nvSpPr>
          <p:cNvPr id="4" name="Slide Number Placeholder 3"/>
          <p:cNvSpPr>
            <a:spLocks noGrp="1"/>
          </p:cNvSpPr>
          <p:nvPr>
            <p:ph type="sldNum" sz="quarter" idx="5"/>
          </p:nvPr>
        </p:nvSpPr>
        <p:spPr/>
        <p:txBody>
          <a:bodyPr/>
          <a:lstStyle/>
          <a:p>
            <a:fld id="{27D3E29B-B516-4B9C-B34F-3AA715C7F2C1}" type="slidenum">
              <a:rPr lang="en-US" smtClean="0"/>
              <a:t>21</a:t>
            </a:fld>
            <a:endParaRPr lang="en-US"/>
          </a:p>
        </p:txBody>
      </p:sp>
    </p:spTree>
    <p:extLst>
      <p:ext uri="{BB962C8B-B14F-4D97-AF65-F5344CB8AC3E}">
        <p14:creationId xmlns:p14="http://schemas.microsoft.com/office/powerpoint/2010/main" val="842313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Rootwads</a:t>
            </a:r>
            <a:r>
              <a:rPr lang="en-US" dirty="0"/>
              <a:t> can tolerate high shear stress if they are well-anchored and provide effective bank protection.</a:t>
            </a:r>
          </a:p>
          <a:p>
            <a:endParaRPr lang="en-US" dirty="0"/>
          </a:p>
          <a:p>
            <a:r>
              <a:rPr lang="en-US" dirty="0"/>
              <a:t>They should be placed in outer meander bends and other areas of concentrated shear stresses and flow velocities along the banks. </a:t>
            </a:r>
          </a:p>
          <a:p>
            <a:endParaRPr lang="en-US" dirty="0"/>
          </a:p>
          <a:p>
            <a:r>
              <a:rPr lang="en-US" dirty="0"/>
              <a:t>Banks underneath root wads tend to become slightly undercut, forming an area of deep water, shade and cover for a variety of fish species. Organic debris tends to collect on the root stems that reach out into the channel, providing a food source for numerous macroinvertebrate species.</a:t>
            </a:r>
          </a:p>
          <a:p>
            <a:endParaRPr lang="en-US" dirty="0"/>
          </a:p>
          <a:p>
            <a:r>
              <a:rPr lang="en-US" dirty="0"/>
              <a:t>Where possible, they should be used in combination with plantings to stabilize the upper bank and provide a regenerative source of vegetation.</a:t>
            </a:r>
          </a:p>
          <a:p>
            <a:endParaRPr lang="en-US" dirty="0"/>
          </a:p>
          <a:p>
            <a:r>
              <a:rPr lang="en-US" dirty="0"/>
              <a:t>Some species, such as willow or cottonwood, may sprout on their own and help colonize the bank with new vegetation.</a:t>
            </a:r>
          </a:p>
          <a:p>
            <a:endParaRPr lang="en-US" dirty="0"/>
          </a:p>
          <a:p>
            <a:r>
              <a:rPr lang="en-US" dirty="0"/>
              <a:t>Will decompose over time and may need replacement.</a:t>
            </a:r>
          </a:p>
          <a:p>
            <a:endParaRPr lang="en-US" dirty="0"/>
          </a:p>
          <a:p>
            <a:r>
              <a:rPr lang="en-US" dirty="0"/>
              <a:t>Materials may not be readily available and therefore expensive, or require heavy equipment use to install.</a:t>
            </a:r>
          </a:p>
          <a:p>
            <a:endParaRPr lang="en-US" dirty="0"/>
          </a:p>
          <a:p>
            <a:endParaRPr lang="en-US" dirty="0"/>
          </a:p>
        </p:txBody>
      </p:sp>
      <p:sp>
        <p:nvSpPr>
          <p:cNvPr id="4" name="Slide Number Placeholder 3"/>
          <p:cNvSpPr>
            <a:spLocks noGrp="1"/>
          </p:cNvSpPr>
          <p:nvPr>
            <p:ph type="sldNum" sz="quarter" idx="5"/>
          </p:nvPr>
        </p:nvSpPr>
        <p:spPr/>
        <p:txBody>
          <a:bodyPr/>
          <a:lstStyle/>
          <a:p>
            <a:fld id="{27D3E29B-B516-4B9C-B34F-3AA715C7F2C1}" type="slidenum">
              <a:rPr lang="en-US" smtClean="0"/>
              <a:t>22</a:t>
            </a:fld>
            <a:endParaRPr lang="en-US"/>
          </a:p>
        </p:txBody>
      </p:sp>
    </p:spTree>
    <p:extLst>
      <p:ext uri="{BB962C8B-B14F-4D97-AF65-F5344CB8AC3E}">
        <p14:creationId xmlns:p14="http://schemas.microsoft.com/office/powerpoint/2010/main" val="1704334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Engineered Log jams and </a:t>
            </a:r>
            <a:r>
              <a:rPr lang="en-US" dirty="0" err="1"/>
              <a:t>Cribwalls</a:t>
            </a:r>
            <a:r>
              <a:rPr lang="en-US" dirty="0"/>
              <a:t> provide erosion control while also provide fish habitat and natural armoring of banks.  This can provide a greener, more sustainable solution than concrete armoring.</a:t>
            </a:r>
          </a:p>
          <a:p>
            <a:endParaRPr lang="en-US" dirty="0"/>
          </a:p>
          <a:p>
            <a:r>
              <a:rPr lang="en-US" dirty="0"/>
              <a:t>Engineered log jams have the additional advantage of providing fish habitat underneath the logs.</a:t>
            </a:r>
          </a:p>
          <a:p>
            <a:endParaRPr lang="en-US" dirty="0"/>
          </a:p>
          <a:p>
            <a:endParaRPr lang="en-US" dirty="0"/>
          </a:p>
        </p:txBody>
      </p:sp>
      <p:sp>
        <p:nvSpPr>
          <p:cNvPr id="4" name="Slide Number Placeholder 3"/>
          <p:cNvSpPr>
            <a:spLocks noGrp="1"/>
          </p:cNvSpPr>
          <p:nvPr>
            <p:ph type="sldNum" sz="quarter" idx="5"/>
          </p:nvPr>
        </p:nvSpPr>
        <p:spPr/>
        <p:txBody>
          <a:bodyPr/>
          <a:lstStyle/>
          <a:p>
            <a:fld id="{27D3E29B-B516-4B9C-B34F-3AA715C7F2C1}" type="slidenum">
              <a:rPr lang="en-US" smtClean="0"/>
              <a:t>23</a:t>
            </a:fld>
            <a:endParaRPr lang="en-US"/>
          </a:p>
        </p:txBody>
      </p:sp>
    </p:spTree>
    <p:extLst>
      <p:ext uri="{BB962C8B-B14F-4D97-AF65-F5344CB8AC3E}">
        <p14:creationId xmlns:p14="http://schemas.microsoft.com/office/powerpoint/2010/main" val="1138531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24613" y="5534025"/>
            <a:ext cx="19926301" cy="14946313"/>
          </a:xfrm>
        </p:spPr>
      </p:sp>
      <p:sp>
        <p:nvSpPr>
          <p:cNvPr id="3" name="Notes Placeholder 2"/>
          <p:cNvSpPr>
            <a:spLocks noGrp="1"/>
          </p:cNvSpPr>
          <p:nvPr>
            <p:ph type="body" idx="1"/>
          </p:nvPr>
        </p:nvSpPr>
        <p:spPr/>
        <p:txBody>
          <a:bodyPr/>
          <a:lstStyle/>
          <a:p>
            <a:r>
              <a:rPr lang="en-US" dirty="0"/>
              <a:t>Another restoration technique that can be used is a tree revetment or snags.  The idea here is to provide armoring while the bank is healing from the restoration and growing over with more permanent vegetation.  </a:t>
            </a:r>
          </a:p>
          <a:p>
            <a:endParaRPr lang="en-US" sz="2200" dirty="0"/>
          </a:p>
          <a:p>
            <a:r>
              <a:rPr lang="en-US" sz="2200" dirty="0"/>
              <a:t>A tree revetment is an inexpensive way of stopping erosion by anchoring trees together along a stream bank. The trees greatly slow the current along the eroding bank; which decreases erosion and allows silt to be deposited along the bank and within the tree branches. The deposited material forms a good seed bed in which the seeds of river trees such as cottonwood and sycamore can sprout and grow. The resulting trees spread roots throughout the revetment and stream bank. By the time the revetment trees have decayed, the bank should be stabilized by the roots of the living trees. As an added benefit, tree revetments provide excellent fish and wildlife cover.  </a:t>
            </a:r>
          </a:p>
          <a:p>
            <a:endParaRPr lang="en-US" sz="2200" dirty="0"/>
          </a:p>
          <a:p>
            <a:r>
              <a:rPr lang="en-US" sz="2200" dirty="0"/>
              <a:t>(source – Missouri Dept of Conservation, </a:t>
            </a:r>
            <a:r>
              <a:rPr lang="en-US" dirty="0">
                <a:hlinkClick r:id="rId3"/>
              </a:rPr>
              <a:t>https://mdc.mo.gov/property/improve-my-property/habitat-management/pond-stream-care/streams-tree-revetments-stabilize</a:t>
            </a:r>
            <a:r>
              <a:rPr lang="en-US" dirty="0"/>
              <a:t>)</a:t>
            </a:r>
          </a:p>
        </p:txBody>
      </p:sp>
      <p:sp>
        <p:nvSpPr>
          <p:cNvPr id="4" name="Slide Number Placeholder 3"/>
          <p:cNvSpPr>
            <a:spLocks noGrp="1"/>
          </p:cNvSpPr>
          <p:nvPr>
            <p:ph type="sldNum" sz="quarter" idx="5"/>
          </p:nvPr>
        </p:nvSpPr>
        <p:spPr/>
        <p:txBody>
          <a:bodyPr/>
          <a:lstStyle/>
          <a:p>
            <a:pPr defTabSz="1709837">
              <a:defRPr/>
            </a:pPr>
            <a:fld id="{49CDB44E-0136-41DE-A096-883413404D35}" type="slidenum">
              <a:rPr lang="en-US">
                <a:solidFill>
                  <a:prstClr val="black"/>
                </a:solidFill>
                <a:latin typeface="Calibri" panose="020F0502020204030204"/>
              </a:rPr>
              <a:pPr defTabSz="170983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457193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Another bank protection technique that may be utilized in conjunction with other techniques is live staking or brush mattresses.</a:t>
            </a:r>
          </a:p>
          <a:p>
            <a:r>
              <a:rPr lang="en-US" b="0" dirty="0"/>
              <a:t>These work best in areas with light erosion or in areas of more severe erosion when used in conjunction with other practices. </a:t>
            </a:r>
          </a:p>
          <a:p>
            <a:r>
              <a:rPr lang="en-US" dirty="0"/>
              <a:t>To install live stakes, straight branches of living woody plans like willow or dogwood are driven into the dirt – either by hand (if loose enough) or with a dibble bar. The cuttings are made from plants that will sprout roots and grow from these branches.  The stakes should be snugly planted, with about 70% buried and 30% exposed. Place the stakes in a triangular pattern at about 2 to 3 feet apart, with a maximum of 4 stakes per yard. Typically this is best to do in early spring or late winter. Can be planted deep enough to access soil moisture and eliminate need for irrigation.</a:t>
            </a:r>
          </a:p>
          <a:p>
            <a:endParaRPr lang="en-US" dirty="0"/>
          </a:p>
          <a:p>
            <a:r>
              <a:rPr lang="en-US" dirty="0"/>
              <a:t>Geotextile fabric is often laid down first to hold off further erosion until the live stakes begin to grow,  Anchor the fabric by burying the end in the substrate, behind the live stakes. Rip Rap at the toe is optional.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Brush Mattresses are i</a:t>
            </a:r>
            <a:r>
              <a:rPr lang="en-US" sz="1200" dirty="0">
                <a:latin typeface="Calibri" panose="020F0502020204030204" pitchFamily="34" charset="0"/>
                <a:cs typeface="Calibri" panose="020F0502020204030204" pitchFamily="34" charset="0"/>
              </a:rPr>
              <a:t>nstalled perpendicular to the stream flow in a shallow trench and staked down.  They are a c</a:t>
            </a:r>
            <a:r>
              <a:rPr lang="en-US" sz="1200" dirty="0"/>
              <a:t>ombination of live stakes, branch cuttings, and live bundles of woody plants (fascines)</a:t>
            </a:r>
          </a:p>
          <a:p>
            <a:endParaRPr lang="en-US" dirty="0"/>
          </a:p>
          <a:p>
            <a:r>
              <a:rPr lang="en-US" dirty="0"/>
              <a:t>Cost: Low. </a:t>
            </a:r>
          </a:p>
          <a:p>
            <a:r>
              <a:rPr lang="en-US" dirty="0"/>
              <a:t>Difficulty: Easy, can be done by landowner</a:t>
            </a:r>
          </a:p>
          <a:p>
            <a:r>
              <a:rPr lang="en-US" dirty="0"/>
              <a:t>Effectiveness: Medium</a:t>
            </a:r>
          </a:p>
          <a:p>
            <a:endParaRPr lang="en-US" dirty="0"/>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335789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addressed some of the techniques for bank stabilization we come to instream structures to address the profile and cross-section of the stream channel.</a:t>
            </a:r>
          </a:p>
          <a:p>
            <a:endParaRPr lang="en-US" dirty="0"/>
          </a:p>
          <a:p>
            <a:r>
              <a:rPr lang="en-US" dirty="0"/>
              <a:t>Land uses involving the installation of culverts, straightening of channels and removal of riparian vegetation can all cause damaging changes in channel slope.  Usually, we see incised channels from bed erosion (degradation), but a raised bed level (aggradation) can also result, with no pool or riffle sequences, a shallow/wide channel, and a silty bed.</a:t>
            </a:r>
          </a:p>
          <a:p>
            <a:endParaRPr lang="en-US" dirty="0"/>
          </a:p>
          <a:p>
            <a:r>
              <a:rPr lang="en-US" dirty="0"/>
              <a:t>If a stable channel is required for the habitat improvement design, then grade control structures should be considered as the first step in design process.</a:t>
            </a:r>
          </a:p>
          <a:p>
            <a:endParaRPr lang="en-US" dirty="0"/>
          </a:p>
          <a:p>
            <a:r>
              <a:rPr lang="en-US" dirty="0"/>
              <a:t>We will look at a number of examples of these controls.  In general, they are often designed as upstream U’s or V’s to create downstream scour pools for fish habitat or resting.  </a:t>
            </a:r>
          </a:p>
          <a:p>
            <a:endParaRPr lang="en-US" dirty="0"/>
          </a:p>
          <a:p>
            <a:r>
              <a:rPr lang="en-US" dirty="0"/>
              <a:t>If properly applied, these structures can be effective.  Sometimes, however, their effectiveness can be lessened by unforeseen changes in the channel, as the stream might meander around the structures.  Or, they can be destroyed by excessive flows or catch too much gravel.  Log structures will also eventually decompose.  Therefore some designers try to stabilize the floodplain and allow for some flexibility in the formation of the channel over time.</a:t>
            </a:r>
          </a:p>
          <a:p>
            <a:endParaRPr lang="en-US" dirty="0"/>
          </a:p>
          <a:p>
            <a:endParaRPr lang="en-US" dirty="0"/>
          </a:p>
          <a:p>
            <a:r>
              <a:rPr lang="en-US" sz="2200" dirty="0"/>
              <a:t>The Stormwater Manager’s Resource Center (http://www.stormwatercenter.net) provides information on each of these practices in their Fact Sheets.</a:t>
            </a:r>
            <a:endParaRPr lang="en-US" dirty="0"/>
          </a:p>
          <a:p>
            <a:r>
              <a:rPr lang="en-US" dirty="0"/>
              <a:t>Sources: </a:t>
            </a:r>
          </a:p>
          <a:p>
            <a:r>
              <a:rPr lang="en-US" i="1" dirty="0"/>
              <a:t>The Cross-Vane, W-Weir and J-Hook Vane Structures…Their Description, Design and Application for Stream Stabilization and River Restoration</a:t>
            </a:r>
            <a:r>
              <a:rPr lang="en-US" dirty="0"/>
              <a:t>, D.H. </a:t>
            </a:r>
            <a:r>
              <a:rPr lang="en-US" dirty="0" err="1"/>
              <a:t>Rosgen</a:t>
            </a:r>
            <a:endParaRPr lang="en-US" dirty="0"/>
          </a:p>
          <a:p>
            <a:r>
              <a:rPr lang="en-US" dirty="0"/>
              <a:t>Massachusetts Clean Water Toolkit, </a:t>
            </a:r>
            <a:r>
              <a:rPr lang="en-US" dirty="0">
                <a:hlinkClick r:id="rId3"/>
              </a:rPr>
              <a:t>http://prj.geosyntec.com/npsmanual/gradecontrolmeasures.aspx</a:t>
            </a:r>
            <a:endParaRPr lang="en-US" dirty="0"/>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4255223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The first of the structures that we want to consider is the step pool sequence.</a:t>
            </a:r>
          </a:p>
          <a:p>
            <a:endParaRPr lang="en-US" sz="2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Step pools get their name because from their profile they look sort of like stairs.  They consist of a series of structures designed to dissipate energy in steep gradient sections of a stream. They are often used in areas where </a:t>
            </a:r>
            <a:r>
              <a:rPr lang="en-US" sz="2200" dirty="0" err="1"/>
              <a:t>headcuts</a:t>
            </a:r>
            <a:r>
              <a:rPr lang="en-US" sz="2200" dirty="0"/>
              <a:t> are migrating upstream or where a channel has degraded below a culvert or outfall.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So with a step pool – rather than wiggling the stream back and forth to slow it down, you move it up and down in a cascading fashion.  </a:t>
            </a:r>
          </a:p>
          <a:p>
            <a:endParaRPr lang="en-US" sz="2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Step-pools are made of large rock in alternating short steep drops (pools) and then longer areas where the flow will be directed slightly uphill.  The number of steps is determined by the extent of the drop in invert of the stream.  The requirement is that the structure must be stable at all flows such that the rock must be large enough to be essentially immobile.  The drops should also be low enough to allow aquatic life to migrate upstream.</a:t>
            </a:r>
          </a:p>
          <a:p>
            <a:endParaRPr lang="en-US" sz="2200" dirty="0"/>
          </a:p>
          <a:p>
            <a:r>
              <a:rPr lang="en-US" dirty="0">
                <a:hlinkClick r:id="rId3"/>
              </a:rPr>
              <a:t>https://www.epa.gov/sites/production/files/2015-07/documents/ncd_review_checklist.pdf</a:t>
            </a:r>
            <a:endParaRPr lang="en-US" dirty="0"/>
          </a:p>
          <a:p>
            <a:endParaRPr lang="en-US" sz="2200" dirty="0"/>
          </a:p>
          <a:p>
            <a:r>
              <a:rPr lang="en-US" dirty="0">
                <a:hlinkClick r:id="rId4"/>
              </a:rPr>
              <a:t>http://prj.geosyntec.com/npsmanual/gradecontrolmeasures.aspx</a:t>
            </a:r>
            <a:endParaRPr lang="en-US" sz="2200" dirty="0"/>
          </a:p>
          <a:p>
            <a:endParaRPr lang="en-US" dirty="0"/>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429847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 weirs serve enable grade control and create a variety of flow velocities, while maintaining the bed load transport of the stream.</a:t>
            </a:r>
          </a:p>
          <a:p>
            <a:endParaRPr lang="en-US" dirty="0"/>
          </a:p>
          <a:p>
            <a:r>
              <a:rPr lang="en-US" dirty="0"/>
              <a:t>Weirs point upstream with the sides angled at 15 to 30 degrees.  The “legs” of the weir continue up to the streambank to just above </a:t>
            </a:r>
            <a:r>
              <a:rPr lang="en-US" dirty="0" err="1"/>
              <a:t>bankfull</a:t>
            </a:r>
            <a:r>
              <a:rPr lang="en-US" dirty="0"/>
              <a:t> elevation.</a:t>
            </a:r>
          </a:p>
          <a:p>
            <a:endParaRPr lang="en-US" dirty="0"/>
          </a:p>
          <a:p>
            <a:r>
              <a:rPr lang="en-US" dirty="0"/>
              <a:t>The stones that make up the weir do not touch each other.  During baseflow conditions, water is forced to flow around and between the stones.</a:t>
            </a:r>
          </a:p>
          <a:p>
            <a:r>
              <a:rPr lang="en-US" dirty="0"/>
              <a:t>During high flows, the water rises over the stones, creating a scour pool below the structure, but allowing sediments to move through.</a:t>
            </a:r>
          </a:p>
          <a:p>
            <a:endParaRPr lang="en-US" dirty="0"/>
          </a:p>
          <a:p>
            <a:r>
              <a:rPr lang="en-US" dirty="0"/>
              <a:t>Weirs can also be constructed from logs.  Like rock weirs, log weirs provide bedform diversity, maintain channel profile, and provide pool and cover habitat. </a:t>
            </a:r>
          </a:p>
          <a:p>
            <a:endParaRPr lang="en-US" dirty="0"/>
          </a:p>
          <a:p>
            <a:r>
              <a:rPr lang="en-US" dirty="0"/>
              <a:t>Source: Reclamation: Managing Water in the West, Qualitative Evaluation of Rock Weir Field Performance and Failure Mechanisms, U.S. Department of the Interior, Bureau of Reclamation, Technical Service Center, September 2007.</a:t>
            </a:r>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4107356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09837">
              <a:defRPr/>
            </a:pPr>
            <a:r>
              <a:rPr lang="en-US" dirty="0"/>
              <a:t>The cross vane structure is similar to a weir, but differs in that stones do not extend much above the stream base flow level. The Cross-Vane decreases near-bank shear stress, velocity and stream power, while increasing the energy in the center of the channel. </a:t>
            </a:r>
          </a:p>
          <a:p>
            <a:endParaRPr lang="en-US" dirty="0"/>
          </a:p>
          <a:p>
            <a:r>
              <a:rPr lang="en-US" dirty="0"/>
              <a:t>Often, a cross vane will be placed above and below a meander to establish elevations for pool and riffle formation.</a:t>
            </a:r>
          </a:p>
          <a:p>
            <a:endParaRPr lang="en-US" dirty="0"/>
          </a:p>
          <a:p>
            <a:r>
              <a:rPr lang="en-US" dirty="0"/>
              <a:t>For many fish species, these pools form areas of refuge due to increased water depth and prime feeding areas as food items are washed into the pool from the riffle. </a:t>
            </a:r>
          </a:p>
          <a:p>
            <a:endParaRPr lang="en-US" dirty="0"/>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956899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J-hook vanes can be constructed of logs or rock, or both.  </a:t>
            </a:r>
          </a:p>
          <a:p>
            <a:endParaRPr lang="en-US" dirty="0"/>
          </a:p>
          <a:p>
            <a:r>
              <a:rPr lang="en-US" dirty="0"/>
              <a:t>They should be carefully placed to avoid scour erosion on the upstream side from eddying effects of the water.</a:t>
            </a:r>
          </a:p>
          <a:p>
            <a:endParaRPr lang="en-US" dirty="0"/>
          </a:p>
          <a:p>
            <a:r>
              <a:rPr lang="en-US" dirty="0"/>
              <a:t>The curved end is placed to encourage downstream scour pool formation.</a:t>
            </a:r>
          </a:p>
          <a:p>
            <a:endParaRPr lang="en-US" dirty="0"/>
          </a:p>
          <a:p>
            <a:r>
              <a:rPr lang="en-US" dirty="0"/>
              <a:t>These structures enhance habitat by:</a:t>
            </a:r>
          </a:p>
          <a:p>
            <a:pPr marL="320594" indent="-320594">
              <a:buFontTx/>
              <a:buChar char="-"/>
            </a:pPr>
            <a:r>
              <a:rPr lang="en-US" dirty="0"/>
              <a:t>Creating downstream scour pools</a:t>
            </a:r>
          </a:p>
          <a:p>
            <a:pPr marL="320594" indent="-320594">
              <a:buFontTx/>
              <a:buChar char="-"/>
            </a:pPr>
            <a:r>
              <a:rPr lang="en-US" dirty="0"/>
              <a:t>Narrowing and deepening the baseflow channel</a:t>
            </a:r>
          </a:p>
          <a:p>
            <a:pPr marL="320594" indent="-320594">
              <a:buFontTx/>
              <a:buChar char="-"/>
            </a:pPr>
            <a:r>
              <a:rPr lang="en-US" dirty="0"/>
              <a:t>Enhancing riffle habitat on the upstream side</a:t>
            </a:r>
          </a:p>
          <a:p>
            <a:pPr marL="320594" indent="-320594">
              <a:buFontTx/>
              <a:buChar char="-"/>
            </a:pPr>
            <a:endParaRPr lang="en-US" dirty="0"/>
          </a:p>
          <a:p>
            <a:r>
              <a:rPr lang="en-US" dirty="0"/>
              <a:t>The boulders also tend to trap leaf packs and small woody debris that are used as a food source for macroinvertebrate species. </a:t>
            </a:r>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495939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from Module 2 the varying depth and velocity regimes that we are ideally seeking to protect or create to enhance aquatic habitat diversity.</a:t>
            </a:r>
          </a:p>
          <a:p>
            <a:endParaRPr lang="en-US" dirty="0"/>
          </a:p>
          <a:p>
            <a:r>
              <a:rPr lang="en-US" dirty="0"/>
              <a:t>These include the riffles, runs and pools that are colonized by varying aquatic species, forming a healthy aquatic ecosystem.</a:t>
            </a:r>
          </a:p>
          <a:p>
            <a:endParaRPr lang="en-US" dirty="0"/>
          </a:p>
          <a:p>
            <a:r>
              <a:rPr lang="en-US" dirty="0"/>
              <a:t>When selecting and designing habitat enhancement structures, it is important to be mindful of these in-stream components, as well as the presence of a healthy, well-vegetated riparian zone.</a:t>
            </a:r>
          </a:p>
          <a:p>
            <a:endParaRPr lang="en-US" dirty="0"/>
          </a:p>
          <a:p>
            <a:r>
              <a:rPr lang="en-US" dirty="0"/>
              <a:t>Also, having a variety of different types of places where aquatic creatures can live such as emergent vegetation, under rocks of different sizes, in root wads or leaves packs hanging on branches, woody debris, and other locations.  Different creatures use different habitats so a variety is good.</a:t>
            </a:r>
          </a:p>
        </p:txBody>
      </p:sp>
      <p:sp>
        <p:nvSpPr>
          <p:cNvPr id="4" name="Slide Number Placeholder 3"/>
          <p:cNvSpPr>
            <a:spLocks noGrp="1"/>
          </p:cNvSpPr>
          <p:nvPr>
            <p:ph type="sldNum" sz="quarter" idx="5"/>
          </p:nvPr>
        </p:nvSpPr>
        <p:spPr/>
        <p:txBody>
          <a:bodyPr/>
          <a:lstStyle/>
          <a:p>
            <a:fld id="{27D3E29B-B516-4B9C-B34F-3AA715C7F2C1}" type="slidenum">
              <a:rPr lang="en-US" smtClean="0"/>
              <a:t>3</a:t>
            </a:fld>
            <a:endParaRPr lang="en-US"/>
          </a:p>
        </p:txBody>
      </p:sp>
    </p:spTree>
    <p:extLst>
      <p:ext uri="{BB962C8B-B14F-4D97-AF65-F5344CB8AC3E}">
        <p14:creationId xmlns:p14="http://schemas.microsoft.com/office/powerpoint/2010/main" val="2668358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Flow deflection can be achieved through the placement of either log or stone or combination of both as “wing deflectors.” The slide photo shows a log deflector.</a:t>
            </a:r>
          </a:p>
          <a:p>
            <a:endParaRPr lang="en-US" dirty="0"/>
          </a:p>
          <a:p>
            <a:r>
              <a:rPr lang="en-US" dirty="0"/>
              <a:t>Wing Deflectors protrude from the streambank and extend partially across the channel width. They are usually simple to construct and a cost-effective way to restore a meandering </a:t>
            </a:r>
            <a:r>
              <a:rPr lang="en-US" dirty="0" err="1"/>
              <a:t>thalweg</a:t>
            </a:r>
            <a:r>
              <a:rPr lang="en-US" dirty="0"/>
              <a:t> to altered channels that are wide, shallow and sluggish. These structures are meant to behave as an artificial bar, reducing stress on the banks by directing </a:t>
            </a:r>
            <a:r>
              <a:rPr lang="en-US" dirty="0" err="1"/>
              <a:t>bankfull</a:t>
            </a:r>
            <a:r>
              <a:rPr lang="en-US" dirty="0"/>
              <a:t> flows toward the </a:t>
            </a:r>
            <a:r>
              <a:rPr lang="en-US" dirty="0" err="1"/>
              <a:t>thalweg</a:t>
            </a:r>
            <a:r>
              <a:rPr lang="en-US" dirty="0"/>
              <a:t> (the area of lowest bed elevation in the stream’s path). They enhance habitat by creating scour pools.</a:t>
            </a:r>
          </a:p>
          <a:p>
            <a:endParaRPr lang="en-US" dirty="0"/>
          </a:p>
          <a:p>
            <a:r>
              <a:rPr lang="en-US" dirty="0"/>
              <a:t>They can be installed as single structures, in an alternating series, or opposite each other (a double-wing deflector).</a:t>
            </a:r>
          </a:p>
          <a:p>
            <a:endParaRPr lang="en-US" dirty="0"/>
          </a:p>
          <a:p>
            <a:r>
              <a:rPr lang="en-US" dirty="0"/>
              <a:t>Deflectors placed in sand bed streams may settle or fail due to erosion.  </a:t>
            </a:r>
          </a:p>
          <a:p>
            <a:endParaRPr lang="en-US" dirty="0"/>
          </a:p>
          <a:p>
            <a:r>
              <a:rPr lang="en-US" dirty="0"/>
              <a:t>Source: Stream Habitat Improvement Handbook, USDA Southern Region, June 1992</a:t>
            </a:r>
          </a:p>
          <a:p>
            <a:r>
              <a:rPr lang="en-US" dirty="0">
                <a:hlinkClick r:id="rId3"/>
              </a:rPr>
              <a:t>https://efotg.sc.egov.usda.gov/references/public/NE/Streamandhabitatimprovement.pdf</a:t>
            </a:r>
            <a:endParaRPr lang="en-US" dirty="0"/>
          </a:p>
          <a:p>
            <a:endParaRPr lang="en-US" dirty="0"/>
          </a:p>
          <a:p>
            <a:r>
              <a:rPr lang="en-US" dirty="0"/>
              <a:t>Massachusetts Clean Water Toolkit</a:t>
            </a:r>
          </a:p>
          <a:p>
            <a:r>
              <a:rPr lang="en-US" dirty="0">
                <a:hlinkClick r:id="rId4"/>
              </a:rPr>
              <a:t>http://prj.geosyntec.com/npsmanual/wingdeflectors.aspx</a:t>
            </a:r>
            <a:endParaRPr lang="en-US" dirty="0"/>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468844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opposing pairs, deflectors further increase mid-channel velocity and cause the formation of a scour pool.</a:t>
            </a:r>
          </a:p>
          <a:p>
            <a:endParaRPr lang="en-US" dirty="0"/>
          </a:p>
          <a:p>
            <a:r>
              <a:rPr lang="en-US" sz="2200" dirty="0"/>
              <a:t>These structures enhance habitat through pool formation, the narrowing and deepening of the baseflow channel, and the enhancement of riffle habitat.</a:t>
            </a:r>
          </a:p>
          <a:p>
            <a:br>
              <a:rPr lang="en-US" dirty="0"/>
            </a:br>
            <a:r>
              <a:rPr lang="en-US" dirty="0"/>
              <a:t>Wing deflectors should only be expected to alter low flow and </a:t>
            </a:r>
            <a:r>
              <a:rPr lang="en-US" dirty="0" err="1"/>
              <a:t>bankfull</a:t>
            </a:r>
            <a:r>
              <a:rPr lang="en-US" dirty="0"/>
              <a:t> stream conditions.  Installations to modify higher flows can aggravate erosion and cause channel instability.</a:t>
            </a:r>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2437751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Logs can be utilized in a number of ways for grade control.  </a:t>
            </a:r>
          </a:p>
          <a:p>
            <a:endParaRPr lang="en-US" dirty="0"/>
          </a:p>
          <a:p>
            <a:r>
              <a:rPr lang="en-US" dirty="0"/>
              <a:t>For a log drop, a log is places perpendicularly across the stream and buried under several feet of the stream bank on each side.  In some cases a second log may be placed on top of this first log depending on the base flow level.  In some cases, notches can be made in the logs to concentrate the base flow.  Care must be taken as to the elevation for the logs as they may form a barrier for fish passage if too high.</a:t>
            </a:r>
          </a:p>
          <a:p>
            <a:endParaRPr lang="en-US" dirty="0"/>
          </a:p>
          <a:p>
            <a:r>
              <a:rPr lang="en-US" dirty="0"/>
              <a:t>A variation of the standard log drop structure is the V-log structure where two logs form a V pointing upstream. The logs are lowest (at or below the stream invert) at the apex and rise into the stream banks.  This structure has the advantage of not potentially creating a fish barrier and is more effective at concentrating flows and creating scour pools below the structure.</a:t>
            </a:r>
          </a:p>
          <a:p>
            <a:endParaRPr lang="en-US" dirty="0"/>
          </a:p>
          <a:p>
            <a:r>
              <a:rPr lang="en-US" dirty="0"/>
              <a:t>https://www.stormwatercenter.net/</a:t>
            </a:r>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183950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Lunkers are crib-like, wooden structures installed along the toe of a stream bank to create overhead bank cover and resting areas for fish.� </a:t>
            </a:r>
          </a:p>
          <a:p>
            <a:r>
              <a:rPr lang="en-US" dirty="0">
                <a:effectLst/>
              </a:rPr>
              <a:t>A lunker consists of two logs with wooden spacers nailed between them.� </a:t>
            </a:r>
          </a:p>
          <a:p>
            <a:r>
              <a:rPr lang="en-US" dirty="0">
                <a:effectLst/>
              </a:rPr>
              <a:t>Additional logs are nailed across the spacers perpendicular and a crib like structure is formed.� </a:t>
            </a:r>
          </a:p>
          <a:p>
            <a:r>
              <a:rPr lang="en-US" dirty="0">
                <a:effectLst/>
              </a:rPr>
              <a:t>The structure is installed by first grading the streambank back and creating a trench along the new bank line.� </a:t>
            </a:r>
          </a:p>
          <a:p>
            <a:r>
              <a:rPr lang="en-US" dirty="0">
                <a:effectLst/>
              </a:rPr>
              <a:t>This trench must be wide and deep enough so that the lunkers lay flat and are completely covered by water.� </a:t>
            </a:r>
          </a:p>
          <a:p>
            <a:r>
              <a:rPr lang="en-US" dirty="0">
                <a:effectLst/>
              </a:rPr>
              <a:t>The lunkers are secured to the stream bottom with rebar. Once in place, rock is placed on top of and behind the lunkers and the streambank is graded down to meet the front edge of the lunker.</a:t>
            </a:r>
          </a:p>
          <a:p>
            <a:endParaRPr lang="en-US" dirty="0"/>
          </a:p>
          <a:p>
            <a:endParaRPr lang="en-US" dirty="0"/>
          </a:p>
          <a:p>
            <a:r>
              <a:rPr lang="en-US" dirty="0"/>
              <a:t>https://www.stormwatercenter.net/</a:t>
            </a:r>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619975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4135793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stream restoration technique that is commonly utilized it the removal of check dams or lock and dam structures.</a:t>
            </a:r>
          </a:p>
          <a:p>
            <a:endParaRPr lang="en-US" dirty="0"/>
          </a:p>
          <a:p>
            <a:r>
              <a:rPr lang="en-US" dirty="0"/>
              <a:t>Dams were once frequently installed to provide power, flood control, irrigation, or recreation.  However these dam structures altered the hydrology of the stream creating often a sort of slow-moving impoundment.  These dams cause sediments to slow down and accumulate burying stream bottom habitat.  They also can affect riffle habitats in the surrounding areas.</a:t>
            </a:r>
          </a:p>
          <a:p>
            <a:endParaRPr lang="en-US" dirty="0"/>
          </a:p>
          <a:p>
            <a:r>
              <a:rPr lang="en-US" dirty="0"/>
              <a:t>Removing these dams can restore ecological flows which can support a variety of fish and wildlife, including mussels.  This also allows for the improved natural transport of sediment and nutrients.  Finally, it can eliminate a potential safety hazard as these </a:t>
            </a:r>
            <a:r>
              <a:rPr lang="en-US"/>
              <a:t>structures approach failure.</a:t>
            </a:r>
            <a:endParaRPr lang="en-US" dirty="0"/>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4074643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These are some of the many stream restoration practices that may be utilized by water resource engineers.  </a:t>
            </a:r>
          </a:p>
          <a:p>
            <a:endParaRPr lang="en-US" sz="2200" dirty="0"/>
          </a:p>
          <a:p>
            <a:r>
              <a:rPr lang="en-US" sz="2200" dirty="0"/>
              <a:t>It is important to have a general idea of the types of practices that can be implemented for planning purposes and to think of requests, but in most cases the designs will need to be conducted by registered engineers and hired contractors.</a:t>
            </a:r>
          </a:p>
          <a:p>
            <a:endParaRPr lang="en-US" sz="2200" dirty="0"/>
          </a:p>
          <a:p>
            <a:r>
              <a:rPr lang="en-US" sz="2200" dirty="0"/>
              <a:t>We hope this overview provides some understanding of how streams may be improved in your watershed.</a:t>
            </a:r>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288732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selecting habitat restoration BMPs, it is best to identify and address the underlying cause of the problems, rather than simply applying BMPs that treat the symptoms.  A land use change or direct disturbance to the stream channel can set off a chain of impacts to the stream’s geomorphology and hydrology, its hydraulics, its functions and biological composition.</a:t>
            </a:r>
          </a:p>
          <a:p>
            <a:endParaRPr lang="en-US" dirty="0"/>
          </a:p>
          <a:p>
            <a:r>
              <a:rPr lang="en-US" dirty="0"/>
              <a:t>For example, if a recent road project has channelized an upstream stream segment, then you may need to find ways to manage flows and associated sediment runoff between the construction site and your habitat improvement site.  Otherwise, efforts to restore habitat function will be futile.</a:t>
            </a:r>
          </a:p>
          <a:p>
            <a:endParaRPr lang="en-US" dirty="0"/>
          </a:p>
          <a:p>
            <a:r>
              <a:rPr lang="en-US" dirty="0"/>
              <a:t>In addition to considering upstream activities, a combination of restoration techniques are typically needed to address prevailing conditions and desired goals.  A single technique may become a short-lived ineffective fix on a larger system-wide program.  Thus, individual restoration techniques should be integrated in a broader restoration plan.</a:t>
            </a:r>
          </a:p>
          <a:p>
            <a:endParaRPr lang="en-US" dirty="0"/>
          </a:p>
          <a:p>
            <a:r>
              <a:rPr lang="en-US" dirty="0">
                <a:cs typeface="Calibri"/>
              </a:rPr>
              <a:t>For most habitat restoration efforts, a licensed engineer is necessary to approve the plans.  This overview of BMPs is so you have an </a:t>
            </a:r>
            <a:r>
              <a:rPr lang="en-US" dirty="0" err="1">
                <a:cs typeface="Calibri"/>
              </a:rPr>
              <a:t>underdtanding</a:t>
            </a:r>
            <a:r>
              <a:rPr lang="en-US" dirty="0">
                <a:cs typeface="Calibri"/>
              </a:rPr>
              <a:t> of some of the techniques they use.</a:t>
            </a:r>
            <a:endParaRPr lang="en-US" dirty="0"/>
          </a:p>
          <a:p>
            <a:endParaRPr lang="en-US" dirty="0"/>
          </a:p>
          <a:p>
            <a:r>
              <a:rPr lang="en-US" dirty="0"/>
              <a:t>Reference: </a:t>
            </a:r>
            <a:r>
              <a:rPr lang="en-US" sz="2200" dirty="0"/>
              <a:t>FISRWG (10/1998). Stream Corridor Restoration: Principles, Processes, and Practices.  By the Federal Interagency Stream Restoration Working Group (FISRWG)(15 Federal agencies of the US gov't). GPO Item No. 0120-A; </a:t>
            </a:r>
            <a:r>
              <a:rPr lang="en-US" sz="2200" dirty="0" err="1"/>
              <a:t>SuDocs</a:t>
            </a:r>
            <a:r>
              <a:rPr lang="en-US" sz="2200" dirty="0"/>
              <a:t> No. A 57.6/2:EN 3/PT.653. ISBN-0-934213-59-3.</a:t>
            </a:r>
            <a:endParaRPr lang="en-US" dirty="0"/>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592555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are general considerations that apply to many or all habitat restoration approaches.</a:t>
            </a:r>
          </a:p>
          <a:p>
            <a:endParaRPr lang="en-US" dirty="0"/>
          </a:p>
          <a:p>
            <a:r>
              <a:rPr lang="en-US" dirty="0"/>
              <a:t>• The potential adverse impacts from failure of these and other techniques should be assessed before they are used. </a:t>
            </a:r>
          </a:p>
          <a:p>
            <a:r>
              <a:rPr lang="en-US" dirty="0"/>
              <a:t>• Techniques that change the channel slope or cross section have a high potential for causing channel instability upstream and downstream. They should therefore be analyzed and designed by an interdisciplinary team of professionals. These techniques include: weirs, sills, grade control measures, channel realignment, and meander reconstruction. </a:t>
            </a:r>
          </a:p>
          <a:p>
            <a:r>
              <a:rPr lang="en-US" dirty="0"/>
              <a:t>• The potential impact on flood elevations should be analyzed before these and other techniques are used. </a:t>
            </a:r>
          </a:p>
          <a:p>
            <a:r>
              <a:rPr lang="en-US" dirty="0"/>
              <a:t>• Many techniques will not endure on streams subject to </a:t>
            </a:r>
            <a:r>
              <a:rPr lang="en-US" dirty="0" err="1"/>
              <a:t>headcuts</a:t>
            </a:r>
            <a:r>
              <a:rPr lang="en-US" dirty="0"/>
              <a:t> or general bed degradation. </a:t>
            </a:r>
          </a:p>
          <a:p>
            <a:r>
              <a:rPr lang="en-US" dirty="0"/>
              <a:t>• Some form of toe protection will be required for many bank treatment techniques to endure where scour of the streambank toe is anticipated. </a:t>
            </a:r>
          </a:p>
          <a:p>
            <a:r>
              <a:rPr lang="en-US" dirty="0"/>
              <a:t>• Any restoration technique installed in or in contact with streams, wetlands, floodplains, or other water bodies are subject to various federal, state, and local regulatory programs and requirements. Most techniques presented in this appendix would require the issuance of permits by federal, state, and local agencies prior to installation.</a:t>
            </a:r>
          </a:p>
          <a:p>
            <a:endParaRPr lang="en-US" dirty="0"/>
          </a:p>
          <a:p>
            <a:r>
              <a:rPr lang="en-US" dirty="0"/>
              <a:t>Source: Stream Corridor Restoration: Principles, Processes and Practices, NRCS, 1998.</a:t>
            </a:r>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70188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Habitat enhancements frequently accompany stream restoration practices.  Although individual habitat enhancements, such as boulder placement or felled trees, can be placed in the stream, the best approach to improved habitat is to restore a fully functional, well-vegetated stream corridor within a well-managed watershed.  Long-term habitat improvement should rely on natural fluvial processes interacting with a well-vegetated stream corridor and associated woody debris.</a:t>
            </a:r>
          </a:p>
          <a:p>
            <a:endParaRPr lang="en-US" sz="2200" dirty="0"/>
          </a:p>
          <a:p>
            <a:r>
              <a:rPr lang="en-US" sz="2200" dirty="0"/>
              <a:t>For this reason, practices are installed in coordination with upstream watershed management efforts.</a:t>
            </a:r>
          </a:p>
          <a:p>
            <a:endParaRPr lang="en-US" sz="2200" dirty="0"/>
          </a:p>
          <a:p>
            <a:r>
              <a:rPr lang="en-US" sz="2200" dirty="0"/>
              <a:t>Habitat and stream restoration objectives can be grouped in a variety of ways.  For this presentation, we are going to move from the outside of the stream system towards the channel.  This will not be a comprehensive guide to all floodplain and stream restoration BMPs but should orient to general practices and concepts.</a:t>
            </a:r>
          </a:p>
        </p:txBody>
      </p:sp>
      <p:sp>
        <p:nvSpPr>
          <p:cNvPr id="4" name="Slide Number Placeholder 3"/>
          <p:cNvSpPr>
            <a:spLocks noGrp="1"/>
          </p:cNvSpPr>
          <p:nvPr>
            <p:ph type="sldNum" sz="quarter" idx="5"/>
          </p:nvPr>
        </p:nvSpPr>
        <p:spPr/>
        <p:txBody>
          <a:bodyPr/>
          <a:lstStyle/>
          <a:p>
            <a:pPr defTabSz="1709837">
              <a:defRPr/>
            </a:pPr>
            <a:fld id="{602449D7-FE9F-464F-9744-D666F82525C2}" type="slidenum">
              <a:rPr lang="en-US">
                <a:solidFill>
                  <a:prstClr val="black"/>
                </a:solidFill>
                <a:latin typeface="Calibri" panose="020F0502020204030204"/>
              </a:rPr>
              <a:pPr defTabSz="1709837">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940280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Streams floodplains provide storage of floodwaters, but with development in the floodplain or increased imperviousness causing a higher peak flow, more area may be impacted by floods.</a:t>
            </a:r>
          </a:p>
          <a:p>
            <a:endParaRPr lang="en-US" dirty="0"/>
          </a:p>
        </p:txBody>
      </p:sp>
      <p:sp>
        <p:nvSpPr>
          <p:cNvPr id="4" name="Slide Number Placeholder 3"/>
          <p:cNvSpPr>
            <a:spLocks noGrp="1"/>
          </p:cNvSpPr>
          <p:nvPr>
            <p:ph type="sldNum" sz="quarter" idx="5"/>
          </p:nvPr>
        </p:nvSpPr>
        <p:spPr/>
        <p:txBody>
          <a:bodyPr/>
          <a:lstStyle/>
          <a:p>
            <a:fld id="{27D3E29B-B516-4B9C-B34F-3AA715C7F2C1}" type="slidenum">
              <a:rPr lang="en-US" smtClean="0"/>
              <a:t>8</a:t>
            </a:fld>
            <a:endParaRPr lang="en-US"/>
          </a:p>
        </p:txBody>
      </p:sp>
    </p:spTree>
    <p:extLst>
      <p:ext uri="{BB962C8B-B14F-4D97-AF65-F5344CB8AC3E}">
        <p14:creationId xmlns:p14="http://schemas.microsoft.com/office/powerpoint/2010/main" val="3885686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Streams floodplains provide storage of floodwaters, but with development in the floodplain or increased imperviousness causing a higher peak flow, more area may be impacted by floods.  This can increase the impacts to structures not previously located in the floodplain.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Flood Insurance Programs and Floodplain permitting helps to guard against these impacts in various ways.</a:t>
            </a:r>
          </a:p>
          <a:p>
            <a:endParaRPr lang="en-US" dirty="0"/>
          </a:p>
        </p:txBody>
      </p:sp>
      <p:sp>
        <p:nvSpPr>
          <p:cNvPr id="4" name="Slide Number Placeholder 3"/>
          <p:cNvSpPr>
            <a:spLocks noGrp="1"/>
          </p:cNvSpPr>
          <p:nvPr>
            <p:ph type="sldNum" sz="quarter" idx="5"/>
          </p:nvPr>
        </p:nvSpPr>
        <p:spPr/>
        <p:txBody>
          <a:bodyPr/>
          <a:lstStyle/>
          <a:p>
            <a:fld id="{27D3E29B-B516-4B9C-B34F-3AA715C7F2C1}" type="slidenum">
              <a:rPr lang="en-US" smtClean="0"/>
              <a:t>9</a:t>
            </a:fld>
            <a:endParaRPr lang="en-US"/>
          </a:p>
        </p:txBody>
      </p:sp>
    </p:spTree>
    <p:extLst>
      <p:ext uri="{BB962C8B-B14F-4D97-AF65-F5344CB8AC3E}">
        <p14:creationId xmlns:p14="http://schemas.microsoft.com/office/powerpoint/2010/main" val="945990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cases, neighborhoods will install detention basins to reduce the peak flows in the streams.  However, another alternative is to require that </a:t>
            </a:r>
          </a:p>
          <a:p>
            <a:r>
              <a:rPr lang="en-US" dirty="0"/>
              <a:t>Equivalent storage capacity is retained with the flood plain.  Some communities require no net rise of the flood levels by requiring compensatory storage excavation offsets.</a:t>
            </a:r>
          </a:p>
        </p:txBody>
      </p:sp>
      <p:sp>
        <p:nvSpPr>
          <p:cNvPr id="4" name="Slide Number Placeholder 3"/>
          <p:cNvSpPr>
            <a:spLocks noGrp="1"/>
          </p:cNvSpPr>
          <p:nvPr>
            <p:ph type="sldNum" sz="quarter" idx="5"/>
          </p:nvPr>
        </p:nvSpPr>
        <p:spPr/>
        <p:txBody>
          <a:bodyPr/>
          <a:lstStyle/>
          <a:p>
            <a:fld id="{27D3E29B-B516-4B9C-B34F-3AA715C7F2C1}" type="slidenum">
              <a:rPr lang="en-US" smtClean="0"/>
              <a:t>10</a:t>
            </a:fld>
            <a:endParaRPr lang="en-US"/>
          </a:p>
        </p:txBody>
      </p:sp>
    </p:spTree>
    <p:extLst>
      <p:ext uri="{BB962C8B-B14F-4D97-AF65-F5344CB8AC3E}">
        <p14:creationId xmlns:p14="http://schemas.microsoft.com/office/powerpoint/2010/main" val="867449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85800" y="1966823"/>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9"/>
            <a:ext cx="7772400" cy="1470025"/>
          </a:xfrm>
        </p:spPr>
        <p:txBody>
          <a:bodyPr>
            <a:normAutofit/>
          </a:bodyPr>
          <a:lstStyle>
            <a:lvl1pPr>
              <a:defRPr sz="3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746" y="287844"/>
            <a:ext cx="6929342" cy="1036673"/>
          </a:xfrm>
          <a:prstGeom prst="rect">
            <a:avLst/>
          </a:prstGeom>
        </p:spPr>
      </p:pic>
      <p:pic>
        <p:nvPicPr>
          <p:cNvPr id="1030" name="Picture 6" descr="Image result for KDOW logo"/>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88446" y="287844"/>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55386" y="6129864"/>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1" y="6193392"/>
            <a:ext cx="8248475" cy="173124"/>
          </a:xfrm>
          <a:prstGeom prst="rect">
            <a:avLst/>
          </a:prstGeom>
          <a:noFill/>
        </p:spPr>
        <p:txBody>
          <a:bodyPr wrap="square" rtlCol="0">
            <a:spAutoFit/>
          </a:bodyPr>
          <a:lstStyle/>
          <a:p>
            <a:r>
              <a:rPr lang="en-US" sz="525" dirty="0">
                <a:latin typeface="Avenir Next Regular"/>
              </a:rPr>
              <a:t>Watershed</a:t>
            </a:r>
            <a:r>
              <a:rPr lang="en-US" sz="525"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525" dirty="0">
              <a:latin typeface="Avenir Next Regular"/>
            </a:endParaRPr>
          </a:p>
        </p:txBody>
      </p:sp>
      <p:sp>
        <p:nvSpPr>
          <p:cNvPr id="4" name="Rectangle 3"/>
          <p:cNvSpPr/>
          <p:nvPr userDrawn="1"/>
        </p:nvSpPr>
        <p:spPr>
          <a:xfrm>
            <a:off x="601911" y="5655116"/>
            <a:ext cx="2650655" cy="173124"/>
          </a:xfrm>
          <a:prstGeom prst="rect">
            <a:avLst/>
          </a:prstGeom>
          <a:noFill/>
        </p:spPr>
        <p:txBody>
          <a:bodyPr wrap="square" rtlCol="0">
            <a:spAutoFit/>
          </a:bodyPr>
          <a:lstStyle/>
          <a:p>
            <a:pPr lvl="0"/>
            <a:r>
              <a:rPr lang="en-US" sz="525" dirty="0">
                <a:latin typeface="Avenir Next Regular"/>
              </a:rPr>
              <a:t>Watershed image via</a:t>
            </a:r>
            <a:r>
              <a:rPr lang="en-US" sz="525" baseline="0" dirty="0">
                <a:latin typeface="Avenir Next Regular"/>
              </a:rPr>
              <a:t> </a:t>
            </a:r>
            <a:r>
              <a:rPr lang="en-US" sz="525" dirty="0">
                <a:latin typeface="Avenir Next Regular"/>
              </a:rPr>
              <a:t>http://ian.umces.edu</a:t>
            </a:r>
          </a:p>
        </p:txBody>
      </p:sp>
    </p:spTree>
    <p:extLst>
      <p:ext uri="{BB962C8B-B14F-4D97-AF65-F5344CB8AC3E}">
        <p14:creationId xmlns:p14="http://schemas.microsoft.com/office/powerpoint/2010/main" val="2114101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9"/>
            <a:ext cx="7772400" cy="1470025"/>
          </a:xfrm>
        </p:spPr>
        <p:txBody>
          <a:bodyPr>
            <a:normAutofit/>
          </a:bodyPr>
          <a:lstStyle>
            <a:lvl1pPr>
              <a:defRPr sz="3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75908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4" y="274638"/>
            <a:ext cx="6927706"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636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7" y="274638"/>
            <a:ext cx="6956903"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176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717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7" y="274638"/>
            <a:ext cx="7037194"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1430372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9637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1" y="1572272"/>
            <a:ext cx="3008313" cy="11620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734322"/>
            <a:ext cx="3008313" cy="3391840"/>
          </a:xfrm>
        </p:spPr>
        <p:txBody>
          <a:bodyPr/>
          <a:lstStyle>
            <a:lvl1pPr marL="0" indent="0">
              <a:buNone/>
              <a:defRPr sz="1050">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1815353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2933000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4" y="274638"/>
            <a:ext cx="6777435"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2279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987127" y="1600202"/>
            <a:ext cx="3196675"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2"/>
            <a:ext cx="3200616"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34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2" y="274638"/>
            <a:ext cx="8225327" cy="1143000"/>
          </a:xfrm>
        </p:spPr>
        <p:txBody>
          <a:bodyPr>
            <a:noAutofit/>
          </a:bodyPr>
          <a:lstStyle>
            <a:lvl1pPr algn="l">
              <a:defRPr sz="3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3"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8"/>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477931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4" y="274638"/>
            <a:ext cx="6725596"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43924" y="2174875"/>
            <a:ext cx="319279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3157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5" y="274638"/>
            <a:ext cx="6946286"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1749147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9304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4285271" y="273050"/>
            <a:ext cx="4596299" cy="62415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1563049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3176787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900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70" y="274638"/>
            <a:ext cx="8470810"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276469" y="1600202"/>
            <a:ext cx="4112478"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2" y="1600202"/>
            <a:ext cx="4150979"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0930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0180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2" y="274638"/>
            <a:ext cx="8648299"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2964050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30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70" y="274638"/>
            <a:ext cx="8470810" cy="1143000"/>
          </a:xfrm>
        </p:spPr>
        <p:txBody>
          <a:bodyPr>
            <a:noAutofit/>
          </a:bodyPr>
          <a:lstStyle>
            <a:lvl1pPr algn="l">
              <a:defRPr sz="2700"/>
            </a:lvl1pPr>
          </a:lstStyle>
          <a:p>
            <a:r>
              <a:rPr lang="en-US" dirty="0"/>
              <a:t>Click to edit Master title style</a:t>
            </a:r>
          </a:p>
        </p:txBody>
      </p:sp>
      <p:sp>
        <p:nvSpPr>
          <p:cNvPr id="3" name="Content Placeholder 2"/>
          <p:cNvSpPr>
            <a:spLocks noGrp="1"/>
          </p:cNvSpPr>
          <p:nvPr>
            <p:ph sz="half" idx="1"/>
          </p:nvPr>
        </p:nvSpPr>
        <p:spPr>
          <a:xfrm>
            <a:off x="276469" y="1600202"/>
            <a:ext cx="4112478"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2" y="1600202"/>
            <a:ext cx="4150979"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8"/>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319001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404027" y="273050"/>
            <a:ext cx="5477543" cy="60687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2962400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1207511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27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9"/>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772003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2" y="274638"/>
            <a:ext cx="8648299" cy="1143000"/>
          </a:xfrm>
        </p:spPr>
        <p:txBody>
          <a:bodyPr>
            <a:noAutofit/>
          </a:bodyPr>
          <a:lstStyle>
            <a:lvl1pPr algn="l">
              <a:defRPr sz="2700"/>
            </a:lvl1pPr>
          </a:lstStyle>
          <a:p>
            <a:r>
              <a:rPr lang="en-US" dirty="0"/>
              <a:t>Click to edit Master title style</a:t>
            </a:r>
          </a:p>
        </p:txBody>
      </p:sp>
      <p:grpSp>
        <p:nvGrpSpPr>
          <p:cNvPr id="4" name="Group 3"/>
          <p:cNvGrpSpPr/>
          <p:nvPr userDrawn="1"/>
        </p:nvGrpSpPr>
        <p:grpSpPr>
          <a:xfrm>
            <a:off x="-12346" y="6366579"/>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418273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9"/>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68091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404027" y="273050"/>
            <a:ext cx="5477543" cy="60687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TextBox 5"/>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4101007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9"/>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97975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9"/>
            <a:ext cx="7772400" cy="1470025"/>
          </a:xfrm>
        </p:spPr>
        <p:txBody>
          <a:bodyPr>
            <a:normAutofit/>
          </a:bodyPr>
          <a:lstStyle>
            <a:lvl1pPr>
              <a:defRPr sz="3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412948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34779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Lst>
  <p:txStyles>
    <p:titleStyle>
      <a:lvl1pPr algn="ctr" defTabSz="342900" rtl="0" eaLnBrk="1" latinLnBrk="0" hangingPunct="1">
        <a:spcBef>
          <a:spcPct val="0"/>
        </a:spcBef>
        <a:buNone/>
        <a:defRPr sz="3300" b="1" i="0" kern="1200">
          <a:solidFill>
            <a:schemeClr val="tx1"/>
          </a:solidFill>
          <a:latin typeface="Avenir Next Regular"/>
          <a:ea typeface="+mj-ea"/>
          <a:cs typeface="Avenir Next Regular"/>
        </a:defRPr>
      </a:lvl1pPr>
    </p:titleStyle>
    <p:bodyStyle>
      <a:lvl1pPr marL="257175" indent="-257175" algn="l" defTabSz="342900" rtl="0" eaLnBrk="1" latinLnBrk="0" hangingPunct="1">
        <a:spcBef>
          <a:spcPct val="20000"/>
        </a:spcBef>
        <a:buFont typeface="Arial"/>
        <a:buChar char="•"/>
        <a:defRPr sz="2400" b="0" i="0" kern="1200">
          <a:solidFill>
            <a:schemeClr val="tx1"/>
          </a:solidFill>
          <a:latin typeface="Mercury Display"/>
          <a:ea typeface="+mn-ea"/>
          <a:cs typeface="Mercury Display"/>
        </a:defRPr>
      </a:lvl1pPr>
      <a:lvl2pPr marL="557213" indent="-214313" algn="l" defTabSz="342900" rtl="0" eaLnBrk="1" latinLnBrk="0" hangingPunct="1">
        <a:spcBef>
          <a:spcPct val="20000"/>
        </a:spcBef>
        <a:buFont typeface="Arial"/>
        <a:buChar char="–"/>
        <a:defRPr sz="2100" b="0" i="0" kern="1200">
          <a:solidFill>
            <a:schemeClr val="tx1"/>
          </a:solidFill>
          <a:latin typeface="Mercury Display"/>
          <a:ea typeface="+mn-ea"/>
          <a:cs typeface="Mercury Display"/>
        </a:defRPr>
      </a:lvl2pPr>
      <a:lvl3pPr marL="857250" indent="-171450" algn="l" defTabSz="342900" rtl="0" eaLnBrk="1" latinLnBrk="0" hangingPunct="1">
        <a:spcBef>
          <a:spcPct val="20000"/>
        </a:spcBef>
        <a:buFont typeface="Arial"/>
        <a:buChar char="•"/>
        <a:defRPr sz="1800" b="0" i="0" kern="1200">
          <a:solidFill>
            <a:schemeClr val="tx1"/>
          </a:solidFill>
          <a:latin typeface="Mercury Display"/>
          <a:ea typeface="+mn-ea"/>
          <a:cs typeface="Mercury Display"/>
        </a:defRPr>
      </a:lvl3pPr>
      <a:lvl4pPr marL="12001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tmp"/></Relationships>
</file>

<file path=ppt/slides/_rels/slide24.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fif"/></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jf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jfif"/></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9.tmp"/></Relationships>
</file>

<file path=ppt/slides/_rels/slide35.xml.rels><?xml version="1.0" encoding="UTF-8" standalone="yes"?>
<Relationships xmlns="http://schemas.openxmlformats.org/package/2006/relationships"><Relationship Id="rId3" Type="http://schemas.openxmlformats.org/officeDocument/2006/relationships/image" Target="../media/image60.jf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f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AvenirNext LT Pro Bold" panose="020B0804020202020204" pitchFamily="34" charset="0"/>
              </a:rPr>
              <a:t>Watershed Academy</a:t>
            </a:r>
            <a:br>
              <a:rPr lang="en-US" sz="3600" dirty="0">
                <a:latin typeface="AvenirNext LT Pro Bold" panose="020B0804020202020204" pitchFamily="34" charset="0"/>
              </a:rPr>
            </a:br>
            <a:r>
              <a:rPr lang="en-US" sz="1500" dirty="0">
                <a:latin typeface="AvenirNext LT Pro Bold" panose="020B0804020202020204" pitchFamily="34" charset="0"/>
              </a:rPr>
              <a:t>Watershed Coordinator Training Series</a:t>
            </a:r>
            <a:endParaRPr lang="en-US" sz="3600" dirty="0">
              <a:latin typeface="AvenirNext LT Pro Bold" panose="020B0804020202020204" pitchFamily="34" charset="0"/>
            </a:endParaRPr>
          </a:p>
        </p:txBody>
      </p:sp>
      <p:sp>
        <p:nvSpPr>
          <p:cNvPr id="3" name="Subtitle 2"/>
          <p:cNvSpPr>
            <a:spLocks noGrp="1"/>
          </p:cNvSpPr>
          <p:nvPr>
            <p:ph type="subTitle" idx="1"/>
          </p:nvPr>
        </p:nvSpPr>
        <p:spPr>
          <a:xfrm>
            <a:off x="862149" y="4192607"/>
            <a:ext cx="7158445" cy="1386263"/>
          </a:xfrm>
          <a:solidFill>
            <a:schemeClr val="bg1">
              <a:alpha val="60000"/>
            </a:schemeClr>
          </a:solidFill>
        </p:spPr>
        <p:txBody>
          <a:bodyPr>
            <a:noAutofit/>
          </a:bodyPr>
          <a:lstStyle/>
          <a:p>
            <a:r>
              <a:rPr lang="en-US" sz="2100" b="1" dirty="0">
                <a:latin typeface="Mercury Display Semibold" panose="02000603080000020004" pitchFamily="50" charset="0"/>
              </a:rPr>
              <a:t>Land Use Impacts &amp; </a:t>
            </a:r>
          </a:p>
          <a:p>
            <a:r>
              <a:rPr lang="en-US" sz="2100" b="1" dirty="0">
                <a:latin typeface="Mercury Display Semibold" panose="02000603080000020004" pitchFamily="50" charset="0"/>
              </a:rPr>
              <a:t>Related Best Management Practices</a:t>
            </a:r>
          </a:p>
          <a:p>
            <a:r>
              <a:rPr lang="en-US" sz="2000" b="1" dirty="0">
                <a:latin typeface="Mercury Display Semibold" panose="02000603080000020004" pitchFamily="50" charset="0"/>
              </a:rPr>
              <a:t>8</a:t>
            </a:r>
            <a:r>
              <a:rPr lang="en-US" sz="2000" b="1">
                <a:latin typeface="Mercury Display Semibold" panose="02000603080000020004" pitchFamily="50" charset="0"/>
              </a:rPr>
              <a:t>. </a:t>
            </a:r>
            <a:r>
              <a:rPr lang="en-US" sz="2000" b="1" dirty="0">
                <a:latin typeface="Mercury Display Semibold" panose="02000603080000020004" pitchFamily="50" charset="0"/>
              </a:rPr>
              <a:t>Stream and Floodplain Restoration BMPs</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CADF-E5BD-42EB-BF0B-519C5057C1C4}"/>
              </a:ext>
            </a:extLst>
          </p:cNvPr>
          <p:cNvSpPr>
            <a:spLocks noGrp="1"/>
          </p:cNvSpPr>
          <p:nvPr>
            <p:ph type="title"/>
          </p:nvPr>
        </p:nvSpPr>
        <p:spPr>
          <a:xfrm>
            <a:off x="459335" y="0"/>
            <a:ext cx="8225327" cy="1014270"/>
          </a:xfrm>
        </p:spPr>
        <p:txBody>
          <a:bodyPr/>
          <a:lstStyle/>
          <a:p>
            <a:r>
              <a:rPr lang="en-US" sz="4000" dirty="0"/>
              <a:t>Floodplain – </a:t>
            </a:r>
            <a:r>
              <a:rPr lang="en-US" sz="4000" dirty="0">
                <a:solidFill>
                  <a:schemeClr val="accent1"/>
                </a:solidFill>
              </a:rPr>
              <a:t>Compensatory Storage</a:t>
            </a:r>
          </a:p>
        </p:txBody>
      </p:sp>
      <p:pic>
        <p:nvPicPr>
          <p:cNvPr id="7" name="Content Placeholder 6" descr="A picture containing bird&#10;&#10;Description automatically generated">
            <a:extLst>
              <a:ext uri="{FF2B5EF4-FFF2-40B4-BE49-F238E27FC236}">
                <a16:creationId xmlns:a16="http://schemas.microsoft.com/office/drawing/2014/main" id="{00F824CF-2DE8-4F2A-9C50-00E6527203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21261" y="910657"/>
            <a:ext cx="5345553" cy="2492364"/>
          </a:xfrm>
        </p:spPr>
      </p:pic>
      <p:pic>
        <p:nvPicPr>
          <p:cNvPr id="9" name="Picture 8" descr="A close up of a map&#10;&#10;Description automatically generated">
            <a:extLst>
              <a:ext uri="{FF2B5EF4-FFF2-40B4-BE49-F238E27FC236}">
                <a16:creationId xmlns:a16="http://schemas.microsoft.com/office/drawing/2014/main" id="{9D32D63A-F4A6-4FA3-BA59-4E73972946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1409" y="3556165"/>
            <a:ext cx="5505405" cy="2697648"/>
          </a:xfrm>
          <a:prstGeom prst="rect">
            <a:avLst/>
          </a:prstGeom>
        </p:spPr>
      </p:pic>
      <p:sp>
        <p:nvSpPr>
          <p:cNvPr id="12" name="Content Placeholder 4">
            <a:extLst>
              <a:ext uri="{FF2B5EF4-FFF2-40B4-BE49-F238E27FC236}">
                <a16:creationId xmlns:a16="http://schemas.microsoft.com/office/drawing/2014/main" id="{9F322A25-EDB9-4E2D-AAB9-8DF002464A5C}"/>
              </a:ext>
            </a:extLst>
          </p:cNvPr>
          <p:cNvSpPr txBox="1">
            <a:spLocks/>
          </p:cNvSpPr>
          <p:nvPr/>
        </p:nvSpPr>
        <p:spPr>
          <a:xfrm>
            <a:off x="459337" y="1006867"/>
            <a:ext cx="2763365" cy="5144006"/>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Create flood storage in proportion with the volume filled</a:t>
            </a:r>
          </a:p>
          <a:p>
            <a:r>
              <a:rPr lang="en-US" dirty="0"/>
              <a:t>Excavate additional floodplain or adding detention basins to reduce flooding</a:t>
            </a:r>
          </a:p>
          <a:p>
            <a:r>
              <a:rPr lang="en-US" dirty="0"/>
              <a:t>Some communities require no net rise</a:t>
            </a:r>
          </a:p>
        </p:txBody>
      </p:sp>
      <p:sp>
        <p:nvSpPr>
          <p:cNvPr id="14" name="Rectangle 13">
            <a:extLst>
              <a:ext uri="{FF2B5EF4-FFF2-40B4-BE49-F238E27FC236}">
                <a16:creationId xmlns:a16="http://schemas.microsoft.com/office/drawing/2014/main" id="{18175ADB-9D01-4E3E-8E08-36F90077AD22}"/>
              </a:ext>
            </a:extLst>
          </p:cNvPr>
          <p:cNvSpPr/>
          <p:nvPr/>
        </p:nvSpPr>
        <p:spPr>
          <a:xfrm>
            <a:off x="4122134" y="5996741"/>
            <a:ext cx="1585306"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Lincoln.ne.gov</a:t>
            </a:r>
            <a:endParaRPr lang="en-US" sz="1200" dirty="0"/>
          </a:p>
        </p:txBody>
      </p:sp>
      <p:sp>
        <p:nvSpPr>
          <p:cNvPr id="13" name="Rectangle 12">
            <a:extLst>
              <a:ext uri="{FF2B5EF4-FFF2-40B4-BE49-F238E27FC236}">
                <a16:creationId xmlns:a16="http://schemas.microsoft.com/office/drawing/2014/main" id="{A84EF39D-A20C-4F4B-B4FC-850E1A1EAA94}"/>
              </a:ext>
            </a:extLst>
          </p:cNvPr>
          <p:cNvSpPr/>
          <p:nvPr/>
        </p:nvSpPr>
        <p:spPr>
          <a:xfrm>
            <a:off x="4281986" y="3279166"/>
            <a:ext cx="1585306"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Lincoln.ne.gov</a:t>
            </a:r>
            <a:endParaRPr lang="en-US" sz="1200" dirty="0"/>
          </a:p>
        </p:txBody>
      </p:sp>
    </p:spTree>
    <p:extLst>
      <p:ext uri="{BB962C8B-B14F-4D97-AF65-F5344CB8AC3E}">
        <p14:creationId xmlns:p14="http://schemas.microsoft.com/office/powerpoint/2010/main" val="3493431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CADF-E5BD-42EB-BF0B-519C5057C1C4}"/>
              </a:ext>
            </a:extLst>
          </p:cNvPr>
          <p:cNvSpPr>
            <a:spLocks noGrp="1"/>
          </p:cNvSpPr>
          <p:nvPr>
            <p:ph type="title"/>
          </p:nvPr>
        </p:nvSpPr>
        <p:spPr>
          <a:xfrm>
            <a:off x="459335" y="0"/>
            <a:ext cx="8225327" cy="1014270"/>
          </a:xfrm>
        </p:spPr>
        <p:txBody>
          <a:bodyPr/>
          <a:lstStyle/>
          <a:p>
            <a:r>
              <a:rPr lang="en-US" sz="4000" dirty="0"/>
              <a:t>Floodplain – </a:t>
            </a:r>
            <a:r>
              <a:rPr lang="en-US" sz="4000" dirty="0">
                <a:solidFill>
                  <a:schemeClr val="accent1"/>
                </a:solidFill>
              </a:rPr>
              <a:t>Two-Stage Channel</a:t>
            </a:r>
          </a:p>
        </p:txBody>
      </p:sp>
      <p:sp>
        <p:nvSpPr>
          <p:cNvPr id="12" name="Content Placeholder 4">
            <a:extLst>
              <a:ext uri="{FF2B5EF4-FFF2-40B4-BE49-F238E27FC236}">
                <a16:creationId xmlns:a16="http://schemas.microsoft.com/office/drawing/2014/main" id="{9F322A25-EDB9-4E2D-AAB9-8DF002464A5C}"/>
              </a:ext>
            </a:extLst>
          </p:cNvPr>
          <p:cNvSpPr txBox="1">
            <a:spLocks/>
          </p:cNvSpPr>
          <p:nvPr/>
        </p:nvSpPr>
        <p:spPr>
          <a:xfrm>
            <a:off x="73995" y="985970"/>
            <a:ext cx="3558162" cy="2925862"/>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dirty="0"/>
              <a:t>Two-Stage </a:t>
            </a:r>
          </a:p>
          <a:p>
            <a:r>
              <a:rPr lang="en-US" dirty="0"/>
              <a:t>Lower channel for base flow</a:t>
            </a:r>
          </a:p>
          <a:p>
            <a:r>
              <a:rPr lang="en-US" dirty="0"/>
              <a:t>Upper channel for flood conveyance</a:t>
            </a:r>
          </a:p>
          <a:p>
            <a:r>
              <a:rPr lang="en-US" dirty="0"/>
              <a:t>Works in agricultural as well as urban areas </a:t>
            </a:r>
          </a:p>
        </p:txBody>
      </p:sp>
      <p:sp>
        <p:nvSpPr>
          <p:cNvPr id="13" name="Rectangle 12">
            <a:extLst>
              <a:ext uri="{FF2B5EF4-FFF2-40B4-BE49-F238E27FC236}">
                <a16:creationId xmlns:a16="http://schemas.microsoft.com/office/drawing/2014/main" id="{A84EF39D-A20C-4F4B-B4FC-850E1A1EAA94}"/>
              </a:ext>
            </a:extLst>
          </p:cNvPr>
          <p:cNvSpPr/>
          <p:nvPr/>
        </p:nvSpPr>
        <p:spPr>
          <a:xfrm>
            <a:off x="262634" y="6157546"/>
            <a:ext cx="1927131"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Ohio State Ag BMPs</a:t>
            </a:r>
            <a:endParaRPr lang="en-US" sz="1200" dirty="0"/>
          </a:p>
        </p:txBody>
      </p:sp>
      <p:pic>
        <p:nvPicPr>
          <p:cNvPr id="6" name="Content Placeholder 5" descr="A close up of a sign&#10;&#10;Description automatically generated">
            <a:extLst>
              <a:ext uri="{FF2B5EF4-FFF2-40B4-BE49-F238E27FC236}">
                <a16:creationId xmlns:a16="http://schemas.microsoft.com/office/drawing/2014/main" id="{2D063D9C-A2AC-4AF2-8262-77C01C764B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0372" y="4409099"/>
            <a:ext cx="6843571" cy="1757638"/>
          </a:xfrm>
        </p:spPr>
      </p:pic>
      <p:sp>
        <p:nvSpPr>
          <p:cNvPr id="15" name="Rectangle 14">
            <a:extLst>
              <a:ext uri="{FF2B5EF4-FFF2-40B4-BE49-F238E27FC236}">
                <a16:creationId xmlns:a16="http://schemas.microsoft.com/office/drawing/2014/main" id="{4E045B87-8245-4021-82C5-2253E39AE1D2}"/>
              </a:ext>
            </a:extLst>
          </p:cNvPr>
          <p:cNvSpPr/>
          <p:nvPr/>
        </p:nvSpPr>
        <p:spPr>
          <a:xfrm>
            <a:off x="7363624" y="4276744"/>
            <a:ext cx="1649875"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Confluence, Inc</a:t>
            </a:r>
            <a:endParaRPr lang="en-US" sz="1200" dirty="0"/>
          </a:p>
        </p:txBody>
      </p:sp>
      <p:pic>
        <p:nvPicPr>
          <p:cNvPr id="16" name="Picture 15">
            <a:extLst>
              <a:ext uri="{FF2B5EF4-FFF2-40B4-BE49-F238E27FC236}">
                <a16:creationId xmlns:a16="http://schemas.microsoft.com/office/drawing/2014/main" id="{ED9293AF-AB78-4BEA-9915-9E504BF2F6F4}"/>
              </a:ext>
            </a:extLst>
          </p:cNvPr>
          <p:cNvPicPr>
            <a:picLocks noChangeAspect="1"/>
          </p:cNvPicPr>
          <p:nvPr/>
        </p:nvPicPr>
        <p:blipFill rotWithShape="1">
          <a:blip r:embed="rId4"/>
          <a:srcRect l="3711" t="3776" r="2847" b="21062"/>
          <a:stretch/>
        </p:blipFill>
        <p:spPr>
          <a:xfrm>
            <a:off x="3454401" y="874801"/>
            <a:ext cx="5479228" cy="3401944"/>
          </a:xfrm>
          <a:prstGeom prst="rect">
            <a:avLst/>
          </a:prstGeom>
        </p:spPr>
      </p:pic>
    </p:spTree>
    <p:extLst>
      <p:ext uri="{BB962C8B-B14F-4D97-AF65-F5344CB8AC3E}">
        <p14:creationId xmlns:p14="http://schemas.microsoft.com/office/powerpoint/2010/main" val="600744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CADF-E5BD-42EB-BF0B-519C5057C1C4}"/>
              </a:ext>
            </a:extLst>
          </p:cNvPr>
          <p:cNvSpPr>
            <a:spLocks noGrp="1"/>
          </p:cNvSpPr>
          <p:nvPr>
            <p:ph type="title"/>
          </p:nvPr>
        </p:nvSpPr>
        <p:spPr>
          <a:xfrm>
            <a:off x="459335" y="0"/>
            <a:ext cx="8225327" cy="1014270"/>
          </a:xfrm>
        </p:spPr>
        <p:txBody>
          <a:bodyPr/>
          <a:lstStyle/>
          <a:p>
            <a:r>
              <a:rPr lang="en-US" sz="4000" dirty="0"/>
              <a:t>Floodplain – </a:t>
            </a:r>
            <a:r>
              <a:rPr lang="en-US" sz="4000" dirty="0">
                <a:solidFill>
                  <a:schemeClr val="accent1"/>
                </a:solidFill>
              </a:rPr>
              <a:t>Multi-Channel Streams</a:t>
            </a:r>
          </a:p>
        </p:txBody>
      </p:sp>
      <p:sp>
        <p:nvSpPr>
          <p:cNvPr id="12" name="Content Placeholder 4">
            <a:extLst>
              <a:ext uri="{FF2B5EF4-FFF2-40B4-BE49-F238E27FC236}">
                <a16:creationId xmlns:a16="http://schemas.microsoft.com/office/drawing/2014/main" id="{9F322A25-EDB9-4E2D-AAB9-8DF002464A5C}"/>
              </a:ext>
            </a:extLst>
          </p:cNvPr>
          <p:cNvSpPr txBox="1">
            <a:spLocks/>
          </p:cNvSpPr>
          <p:nvPr/>
        </p:nvSpPr>
        <p:spPr>
          <a:xfrm>
            <a:off x="459336" y="1006867"/>
            <a:ext cx="3953176" cy="4983820"/>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Spread flow across floodplain in braided or anastomosing streams</a:t>
            </a:r>
          </a:p>
          <a:p>
            <a:r>
              <a:rPr lang="en-US" dirty="0"/>
              <a:t>Provides variety of habitats and minimal erosive force</a:t>
            </a:r>
          </a:p>
          <a:p>
            <a:r>
              <a:rPr lang="en-US" dirty="0"/>
              <a:t>Allows channel formation and movement freely in floodplain</a:t>
            </a:r>
          </a:p>
        </p:txBody>
      </p:sp>
      <p:sp>
        <p:nvSpPr>
          <p:cNvPr id="13" name="Rectangle 12">
            <a:extLst>
              <a:ext uri="{FF2B5EF4-FFF2-40B4-BE49-F238E27FC236}">
                <a16:creationId xmlns:a16="http://schemas.microsoft.com/office/drawing/2014/main" id="{A84EF39D-A20C-4F4B-B4FC-850E1A1EAA94}"/>
              </a:ext>
            </a:extLst>
          </p:cNvPr>
          <p:cNvSpPr/>
          <p:nvPr/>
        </p:nvSpPr>
        <p:spPr>
          <a:xfrm>
            <a:off x="4371639" y="5485827"/>
            <a:ext cx="1829283"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serc.carleton.edu/</a:t>
            </a:r>
            <a:endParaRPr lang="en-US" sz="1200" dirty="0"/>
          </a:p>
        </p:txBody>
      </p:sp>
      <p:pic>
        <p:nvPicPr>
          <p:cNvPr id="18" name="Content Placeholder 17" descr="A close up of a logo&#10;&#10;Description automatically generated">
            <a:extLst>
              <a:ext uri="{FF2B5EF4-FFF2-40B4-BE49-F238E27FC236}">
                <a16:creationId xmlns:a16="http://schemas.microsoft.com/office/drawing/2014/main" id="{BC148726-04B7-4357-89D1-68CAD1F600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4766" y="4239588"/>
            <a:ext cx="3810000" cy="1981200"/>
          </a:xfrm>
        </p:spPr>
      </p:pic>
      <p:pic>
        <p:nvPicPr>
          <p:cNvPr id="20" name="Picture 19" descr="A close up of a map&#10;&#10;Description automatically generated">
            <a:extLst>
              <a:ext uri="{FF2B5EF4-FFF2-40B4-BE49-F238E27FC236}">
                <a16:creationId xmlns:a16="http://schemas.microsoft.com/office/drawing/2014/main" id="{5E31C6ED-4FFD-4D99-8010-A4CF916B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9701" y="1006867"/>
            <a:ext cx="4346722" cy="4405461"/>
          </a:xfrm>
          <a:prstGeom prst="rect">
            <a:avLst/>
          </a:prstGeom>
        </p:spPr>
      </p:pic>
      <p:sp>
        <p:nvSpPr>
          <p:cNvPr id="21" name="Arrow: Down 20">
            <a:extLst>
              <a:ext uri="{FF2B5EF4-FFF2-40B4-BE49-F238E27FC236}">
                <a16:creationId xmlns:a16="http://schemas.microsoft.com/office/drawing/2014/main" id="{99FC1A2D-03D6-43EC-9B5E-7B64DBE2A24B}"/>
              </a:ext>
            </a:extLst>
          </p:cNvPr>
          <p:cNvSpPr/>
          <p:nvPr/>
        </p:nvSpPr>
        <p:spPr>
          <a:xfrm>
            <a:off x="8476860" y="1248895"/>
            <a:ext cx="592871" cy="4360210"/>
          </a:xfrm>
          <a:prstGeom prst="downArrow">
            <a:avLst>
              <a:gd name="adj1" fmla="val 50000"/>
              <a:gd name="adj2" fmla="val 139928"/>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b="1" dirty="0">
                <a:solidFill>
                  <a:srgbClr val="0032A1"/>
                </a:solidFill>
              </a:rPr>
              <a:t>Restoration Direction</a:t>
            </a:r>
          </a:p>
        </p:txBody>
      </p:sp>
    </p:spTree>
    <p:extLst>
      <p:ext uri="{BB962C8B-B14F-4D97-AF65-F5344CB8AC3E}">
        <p14:creationId xmlns:p14="http://schemas.microsoft.com/office/powerpoint/2010/main" val="3113626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C8127D-FC04-4FC8-8D60-51B5E347DA1B}"/>
              </a:ext>
            </a:extLst>
          </p:cNvPr>
          <p:cNvSpPr>
            <a:spLocks noGrp="1"/>
          </p:cNvSpPr>
          <p:nvPr>
            <p:ph sz="half" idx="1"/>
          </p:nvPr>
        </p:nvSpPr>
        <p:spPr>
          <a:xfrm>
            <a:off x="442588" y="1320372"/>
            <a:ext cx="4112478" cy="1211536"/>
          </a:xfrm>
        </p:spPr>
        <p:txBody>
          <a:bodyPr>
            <a:noAutofit/>
          </a:bodyPr>
          <a:lstStyle/>
          <a:p>
            <a:pPr marL="0" indent="0">
              <a:buNone/>
            </a:pPr>
            <a:r>
              <a:rPr lang="en-US" sz="2400" dirty="0"/>
              <a:t>Route overbank stream flows through large off-line wetland areas.  Provide stormwater storage, pollutant removal and habitat.</a:t>
            </a:r>
          </a:p>
        </p:txBody>
      </p:sp>
      <p:sp>
        <p:nvSpPr>
          <p:cNvPr id="4" name="Content Placeholder 3">
            <a:extLst>
              <a:ext uri="{FF2B5EF4-FFF2-40B4-BE49-F238E27FC236}">
                <a16:creationId xmlns:a16="http://schemas.microsoft.com/office/drawing/2014/main" id="{698E60A8-9D53-4AEA-9DE1-DDEFD469E4E3}"/>
              </a:ext>
            </a:extLst>
          </p:cNvPr>
          <p:cNvSpPr>
            <a:spLocks noGrp="1"/>
          </p:cNvSpPr>
          <p:nvPr>
            <p:ph sz="half" idx="2"/>
          </p:nvPr>
        </p:nvSpPr>
        <p:spPr>
          <a:xfrm>
            <a:off x="5614543" y="4291012"/>
            <a:ext cx="3454205" cy="1243012"/>
          </a:xfrm>
        </p:spPr>
        <p:txBody>
          <a:bodyPr>
            <a:noAutofit/>
          </a:bodyPr>
          <a:lstStyle/>
          <a:p>
            <a:pPr marL="0" indent="0">
              <a:buNone/>
            </a:pPr>
            <a:r>
              <a:rPr lang="en-US" sz="2400" b="1" dirty="0">
                <a:solidFill>
                  <a:schemeClr val="tx2"/>
                </a:solidFill>
                <a:latin typeface="Calibri" panose="020F0502020204030204" pitchFamily="34" charset="0"/>
                <a:cs typeface="Calibri" panose="020F0502020204030204" pitchFamily="34" charset="0"/>
              </a:rPr>
              <a:t>Pollutants Addressed:</a:t>
            </a:r>
          </a:p>
          <a:p>
            <a:pPr marL="0" indent="0">
              <a:buNone/>
            </a:pPr>
            <a:r>
              <a:rPr lang="en-US" sz="2400" dirty="0">
                <a:solidFill>
                  <a:schemeClr val="accent1"/>
                </a:solidFill>
                <a:latin typeface="Calibri" panose="020F0502020204030204" pitchFamily="34" charset="0"/>
                <a:cs typeface="Calibri" panose="020F0502020204030204" pitchFamily="34" charset="0"/>
              </a:rPr>
              <a:t>Total suspended solids, nutrients, bacteria</a:t>
            </a:r>
          </a:p>
        </p:txBody>
      </p:sp>
      <p:pic>
        <p:nvPicPr>
          <p:cNvPr id="5" name="Picture 4">
            <a:extLst>
              <a:ext uri="{FF2B5EF4-FFF2-40B4-BE49-F238E27FC236}">
                <a16:creationId xmlns:a16="http://schemas.microsoft.com/office/drawing/2014/main" id="{31382423-FF93-4E17-84E7-436D6109B57F}"/>
              </a:ext>
            </a:extLst>
          </p:cNvPr>
          <p:cNvPicPr>
            <a:picLocks noChangeAspect="1"/>
          </p:cNvPicPr>
          <p:nvPr/>
        </p:nvPicPr>
        <p:blipFill>
          <a:blip r:embed="rId3"/>
          <a:stretch>
            <a:fillRect/>
          </a:stretch>
        </p:blipFill>
        <p:spPr>
          <a:xfrm>
            <a:off x="5316279" y="1050687"/>
            <a:ext cx="3611377" cy="270853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5356517-6421-4A43-A3ED-D4C93106673C}"/>
              </a:ext>
            </a:extLst>
          </p:cNvPr>
          <p:cNvSpPr txBox="1"/>
          <p:nvPr/>
        </p:nvSpPr>
        <p:spPr>
          <a:xfrm>
            <a:off x="6700700" y="3759220"/>
            <a:ext cx="2226956" cy="276999"/>
          </a:xfrm>
          <a:prstGeom prst="rect">
            <a:avLst/>
          </a:prstGeom>
        </p:spPr>
        <p:txBody>
          <a:bodyPr wrap="none">
            <a:spAutoFit/>
          </a:bodyPr>
          <a:lstStyle>
            <a:defPPr>
              <a:defRPr lang="en-US"/>
            </a:defPPr>
            <a:lvl1pPr>
              <a:defRPr sz="1200">
                <a:solidFill>
                  <a:prstClr val="black"/>
                </a:solidFill>
                <a:latin typeface="Calibri" panose="020F0502020204030204" pitchFamily="34" charset="0"/>
                <a:cs typeface="Calibri" panose="020F0502020204030204" pitchFamily="34" charset="0"/>
              </a:defRPr>
            </a:lvl1pPr>
          </a:lstStyle>
          <a:p>
            <a:r>
              <a:rPr lang="en-US" dirty="0"/>
              <a:t>Source: Sustainable Streams, LLC</a:t>
            </a:r>
          </a:p>
        </p:txBody>
      </p:sp>
      <p:pic>
        <p:nvPicPr>
          <p:cNvPr id="12" name="Picture 11" descr="A close up of a map&#10;&#10;Description automatically generated">
            <a:extLst>
              <a:ext uri="{FF2B5EF4-FFF2-40B4-BE49-F238E27FC236}">
                <a16:creationId xmlns:a16="http://schemas.microsoft.com/office/drawing/2014/main" id="{10E7408F-3B29-479B-A04D-FE3630EEF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68" y="3855687"/>
            <a:ext cx="4760184" cy="1685665"/>
          </a:xfrm>
          <a:prstGeom prst="rect">
            <a:avLst/>
          </a:prstGeom>
        </p:spPr>
      </p:pic>
      <p:sp>
        <p:nvSpPr>
          <p:cNvPr id="14" name="Title 1">
            <a:extLst>
              <a:ext uri="{FF2B5EF4-FFF2-40B4-BE49-F238E27FC236}">
                <a16:creationId xmlns:a16="http://schemas.microsoft.com/office/drawing/2014/main" id="{20E3AE0E-C12D-4F15-B5A4-63B12FA62ACE}"/>
              </a:ext>
            </a:extLst>
          </p:cNvPr>
          <p:cNvSpPr txBox="1">
            <a:spLocks/>
          </p:cNvSpPr>
          <p:nvPr/>
        </p:nvSpPr>
        <p:spPr>
          <a:xfrm>
            <a:off x="459335" y="0"/>
            <a:ext cx="8225327" cy="1014270"/>
          </a:xfrm>
          <a:prstGeom prst="rect">
            <a:avLst/>
          </a:prstGeom>
        </p:spPr>
        <p:txBody>
          <a:bodyPr vert="horz" lIns="91440" tIns="45720" rIns="91440" bIns="45720" rtlCol="0" anchor="ctr">
            <a:noAutofit/>
          </a:bodyPr>
          <a:lstStyle>
            <a:lvl1pPr algn="l" defTabSz="342900" rtl="0" eaLnBrk="1" latinLnBrk="0" hangingPunct="1">
              <a:spcBef>
                <a:spcPct val="0"/>
              </a:spcBef>
              <a:buNone/>
              <a:defRPr sz="2700" b="1" i="0" kern="1200">
                <a:solidFill>
                  <a:schemeClr val="tx1"/>
                </a:solidFill>
                <a:latin typeface="Avenir Next Regular"/>
                <a:ea typeface="+mj-ea"/>
                <a:cs typeface="Avenir Next Regular"/>
              </a:defRPr>
            </a:lvl1pPr>
          </a:lstStyle>
          <a:p>
            <a:r>
              <a:rPr lang="en-US" sz="4000" dirty="0">
                <a:solidFill>
                  <a:srgbClr val="0032A1"/>
                </a:solidFill>
              </a:rPr>
              <a:t>Floodplain</a:t>
            </a:r>
            <a:r>
              <a:rPr lang="en-US" sz="4000" dirty="0"/>
              <a:t> </a:t>
            </a:r>
            <a:r>
              <a:rPr lang="en-US" sz="4000" dirty="0">
                <a:solidFill>
                  <a:srgbClr val="0032A1"/>
                </a:solidFill>
              </a:rPr>
              <a:t>– </a:t>
            </a:r>
            <a:r>
              <a:rPr lang="en-US" sz="4000" dirty="0">
                <a:solidFill>
                  <a:schemeClr val="accent1"/>
                </a:solidFill>
              </a:rPr>
              <a:t>Floodplain Wetland</a:t>
            </a:r>
          </a:p>
        </p:txBody>
      </p:sp>
      <p:sp>
        <p:nvSpPr>
          <p:cNvPr id="17" name="Rectangle 16">
            <a:extLst>
              <a:ext uri="{FF2B5EF4-FFF2-40B4-BE49-F238E27FC236}">
                <a16:creationId xmlns:a16="http://schemas.microsoft.com/office/drawing/2014/main" id="{E018D49C-E2D1-4C3F-B866-59E60BE724AB}"/>
              </a:ext>
            </a:extLst>
          </p:cNvPr>
          <p:cNvSpPr/>
          <p:nvPr/>
        </p:nvSpPr>
        <p:spPr>
          <a:xfrm>
            <a:off x="132746" y="5534024"/>
            <a:ext cx="2842188"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Roberts, Young and Marston, 2000</a:t>
            </a:r>
            <a:endParaRPr lang="en-US" sz="1200" dirty="0"/>
          </a:p>
        </p:txBody>
      </p:sp>
    </p:spTree>
    <p:extLst>
      <p:ext uri="{BB962C8B-B14F-4D97-AF65-F5344CB8AC3E}">
        <p14:creationId xmlns:p14="http://schemas.microsoft.com/office/powerpoint/2010/main" val="1595937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CADF-E5BD-42EB-BF0B-519C5057C1C4}"/>
              </a:ext>
            </a:extLst>
          </p:cNvPr>
          <p:cNvSpPr>
            <a:spLocks noGrp="1"/>
          </p:cNvSpPr>
          <p:nvPr>
            <p:ph type="title"/>
          </p:nvPr>
        </p:nvSpPr>
        <p:spPr>
          <a:xfrm>
            <a:off x="459336" y="122274"/>
            <a:ext cx="5303512" cy="1014270"/>
          </a:xfrm>
        </p:spPr>
        <p:txBody>
          <a:bodyPr/>
          <a:lstStyle/>
          <a:p>
            <a:r>
              <a:rPr lang="en-US" sz="4000" dirty="0"/>
              <a:t>Floodplain – </a:t>
            </a:r>
            <a:r>
              <a:rPr lang="en-US" sz="4000" dirty="0">
                <a:solidFill>
                  <a:schemeClr val="accent1"/>
                </a:solidFill>
              </a:rPr>
              <a:t>Groundwater Dams </a:t>
            </a:r>
          </a:p>
        </p:txBody>
      </p:sp>
      <p:sp>
        <p:nvSpPr>
          <p:cNvPr id="13" name="Rectangle 12">
            <a:extLst>
              <a:ext uri="{FF2B5EF4-FFF2-40B4-BE49-F238E27FC236}">
                <a16:creationId xmlns:a16="http://schemas.microsoft.com/office/drawing/2014/main" id="{A84EF39D-A20C-4F4B-B4FC-850E1A1EAA94}"/>
              </a:ext>
            </a:extLst>
          </p:cNvPr>
          <p:cNvSpPr/>
          <p:nvPr/>
        </p:nvSpPr>
        <p:spPr>
          <a:xfrm>
            <a:off x="2899754" y="6048947"/>
            <a:ext cx="6178230"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Sustain Issue 2011, Kentucky Institute for the Environment and Sustainable Development</a:t>
            </a:r>
            <a:endParaRPr lang="en-US" sz="1200" dirty="0"/>
          </a:p>
        </p:txBody>
      </p:sp>
      <p:pic>
        <p:nvPicPr>
          <p:cNvPr id="5" name="Picture 4">
            <a:extLst>
              <a:ext uri="{FF2B5EF4-FFF2-40B4-BE49-F238E27FC236}">
                <a16:creationId xmlns:a16="http://schemas.microsoft.com/office/drawing/2014/main" id="{5B405AC1-B90F-43F5-9EFF-5623CE0804B1}"/>
              </a:ext>
            </a:extLst>
          </p:cNvPr>
          <p:cNvPicPr>
            <a:picLocks noChangeAspect="1"/>
          </p:cNvPicPr>
          <p:nvPr/>
        </p:nvPicPr>
        <p:blipFill>
          <a:blip r:embed="rId3"/>
          <a:stretch>
            <a:fillRect/>
          </a:stretch>
        </p:blipFill>
        <p:spPr>
          <a:xfrm>
            <a:off x="5762848" y="-56389"/>
            <a:ext cx="3379421" cy="3436539"/>
          </a:xfrm>
          <a:prstGeom prst="rect">
            <a:avLst/>
          </a:prstGeom>
        </p:spPr>
      </p:pic>
      <p:pic>
        <p:nvPicPr>
          <p:cNvPr id="7" name="Picture 6">
            <a:extLst>
              <a:ext uri="{FF2B5EF4-FFF2-40B4-BE49-F238E27FC236}">
                <a16:creationId xmlns:a16="http://schemas.microsoft.com/office/drawing/2014/main" id="{858543B5-E590-4935-AC45-4291D73F5D5F}"/>
              </a:ext>
            </a:extLst>
          </p:cNvPr>
          <p:cNvPicPr>
            <a:picLocks noChangeAspect="1"/>
          </p:cNvPicPr>
          <p:nvPr/>
        </p:nvPicPr>
        <p:blipFill>
          <a:blip r:embed="rId4"/>
          <a:stretch>
            <a:fillRect/>
          </a:stretch>
        </p:blipFill>
        <p:spPr>
          <a:xfrm>
            <a:off x="5801853" y="3258973"/>
            <a:ext cx="3301409" cy="2827464"/>
          </a:xfrm>
          <a:prstGeom prst="rect">
            <a:avLst/>
          </a:prstGeom>
        </p:spPr>
      </p:pic>
      <p:pic>
        <p:nvPicPr>
          <p:cNvPr id="9" name="Picture 8">
            <a:extLst>
              <a:ext uri="{FF2B5EF4-FFF2-40B4-BE49-F238E27FC236}">
                <a16:creationId xmlns:a16="http://schemas.microsoft.com/office/drawing/2014/main" id="{ABBACACC-9FDA-4C28-929D-A11ADEFFF347}"/>
              </a:ext>
            </a:extLst>
          </p:cNvPr>
          <p:cNvPicPr>
            <a:picLocks noChangeAspect="1"/>
          </p:cNvPicPr>
          <p:nvPr/>
        </p:nvPicPr>
        <p:blipFill>
          <a:blip r:embed="rId5"/>
          <a:stretch>
            <a:fillRect/>
          </a:stretch>
        </p:blipFill>
        <p:spPr>
          <a:xfrm>
            <a:off x="510363" y="3248475"/>
            <a:ext cx="4776808" cy="2338934"/>
          </a:xfrm>
          <a:prstGeom prst="rect">
            <a:avLst/>
          </a:prstGeom>
        </p:spPr>
      </p:pic>
      <p:sp>
        <p:nvSpPr>
          <p:cNvPr id="15" name="Content Placeholder 2">
            <a:extLst>
              <a:ext uri="{FF2B5EF4-FFF2-40B4-BE49-F238E27FC236}">
                <a16:creationId xmlns:a16="http://schemas.microsoft.com/office/drawing/2014/main" id="{21DDE056-3E72-4236-BAC2-DF03647F897D}"/>
              </a:ext>
            </a:extLst>
          </p:cNvPr>
          <p:cNvSpPr>
            <a:spLocks noGrp="1"/>
          </p:cNvSpPr>
          <p:nvPr>
            <p:ph sz="half" idx="1"/>
          </p:nvPr>
        </p:nvSpPr>
        <p:spPr>
          <a:xfrm>
            <a:off x="442587" y="1320372"/>
            <a:ext cx="4948119" cy="1211536"/>
          </a:xfrm>
        </p:spPr>
        <p:txBody>
          <a:bodyPr>
            <a:noAutofit/>
          </a:bodyPr>
          <a:lstStyle/>
          <a:p>
            <a:pPr marL="0" indent="0">
              <a:buNone/>
            </a:pPr>
            <a:r>
              <a:rPr lang="en-US" dirty="0"/>
              <a:t>Excavation to bedrock to install cross- floodplain, clay, groundwater dams to raise the groundwater elevation to sustain stream flow</a:t>
            </a:r>
            <a:endParaRPr lang="en-US" sz="2400" dirty="0"/>
          </a:p>
        </p:txBody>
      </p:sp>
      <p:sp>
        <p:nvSpPr>
          <p:cNvPr id="16" name="Rectangle 15">
            <a:extLst>
              <a:ext uri="{FF2B5EF4-FFF2-40B4-BE49-F238E27FC236}">
                <a16:creationId xmlns:a16="http://schemas.microsoft.com/office/drawing/2014/main" id="{64F1B8AF-967F-4FE3-A027-54D032C2E882}"/>
              </a:ext>
            </a:extLst>
          </p:cNvPr>
          <p:cNvSpPr/>
          <p:nvPr/>
        </p:nvSpPr>
        <p:spPr>
          <a:xfrm>
            <a:off x="442587" y="5559352"/>
            <a:ext cx="1367041"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a:t>
            </a:r>
            <a:r>
              <a:rPr lang="en-US" sz="1200" dirty="0"/>
              <a:t>sswm.info/</a:t>
            </a:r>
          </a:p>
        </p:txBody>
      </p:sp>
    </p:spTree>
    <p:extLst>
      <p:ext uri="{BB962C8B-B14F-4D97-AF65-F5344CB8AC3E}">
        <p14:creationId xmlns:p14="http://schemas.microsoft.com/office/powerpoint/2010/main" val="810084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CADF-E5BD-42EB-BF0B-519C5057C1C4}"/>
              </a:ext>
            </a:extLst>
          </p:cNvPr>
          <p:cNvSpPr>
            <a:spLocks noGrp="1"/>
          </p:cNvSpPr>
          <p:nvPr>
            <p:ph type="title"/>
          </p:nvPr>
        </p:nvSpPr>
        <p:spPr>
          <a:xfrm>
            <a:off x="459335" y="0"/>
            <a:ext cx="8225327" cy="1014270"/>
          </a:xfrm>
        </p:spPr>
        <p:txBody>
          <a:bodyPr/>
          <a:lstStyle/>
          <a:p>
            <a:r>
              <a:rPr lang="en-US" sz="4000" dirty="0"/>
              <a:t>Floodplain – </a:t>
            </a:r>
            <a:r>
              <a:rPr lang="en-US" sz="4000" dirty="0">
                <a:solidFill>
                  <a:schemeClr val="accent1"/>
                </a:solidFill>
              </a:rPr>
              <a:t>Microtopography</a:t>
            </a:r>
          </a:p>
        </p:txBody>
      </p:sp>
      <p:pic>
        <p:nvPicPr>
          <p:cNvPr id="5" name="Picture 4">
            <a:extLst>
              <a:ext uri="{FF2B5EF4-FFF2-40B4-BE49-F238E27FC236}">
                <a16:creationId xmlns:a16="http://schemas.microsoft.com/office/drawing/2014/main" id="{C66EC8BB-7FF3-4B99-93FE-549C45B23464}"/>
              </a:ext>
            </a:extLst>
          </p:cNvPr>
          <p:cNvPicPr>
            <a:picLocks noChangeAspect="1"/>
          </p:cNvPicPr>
          <p:nvPr/>
        </p:nvPicPr>
        <p:blipFill>
          <a:blip r:embed="rId3"/>
          <a:stretch>
            <a:fillRect/>
          </a:stretch>
        </p:blipFill>
        <p:spPr>
          <a:xfrm>
            <a:off x="3716685" y="1807535"/>
            <a:ext cx="5304079" cy="3806456"/>
          </a:xfrm>
          <a:prstGeom prst="rect">
            <a:avLst/>
          </a:prstGeom>
        </p:spPr>
      </p:pic>
      <p:sp>
        <p:nvSpPr>
          <p:cNvPr id="9" name="Rectangle 8">
            <a:extLst>
              <a:ext uri="{FF2B5EF4-FFF2-40B4-BE49-F238E27FC236}">
                <a16:creationId xmlns:a16="http://schemas.microsoft.com/office/drawing/2014/main" id="{A6DD65B2-850B-4C8A-BBDC-4B5F1B7163B3}"/>
              </a:ext>
            </a:extLst>
          </p:cNvPr>
          <p:cNvSpPr/>
          <p:nvPr/>
        </p:nvSpPr>
        <p:spPr>
          <a:xfrm>
            <a:off x="55363" y="3668997"/>
            <a:ext cx="1530740"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FISRWG 1998</a:t>
            </a:r>
            <a:endParaRPr lang="en-US" sz="1200" dirty="0"/>
          </a:p>
        </p:txBody>
      </p:sp>
      <p:sp>
        <p:nvSpPr>
          <p:cNvPr id="10" name="Rectangle 9">
            <a:extLst>
              <a:ext uri="{FF2B5EF4-FFF2-40B4-BE49-F238E27FC236}">
                <a16:creationId xmlns:a16="http://schemas.microsoft.com/office/drawing/2014/main" id="{B145C4B3-2A6F-4CF0-A0F2-1B9B4A2C83F7}"/>
              </a:ext>
            </a:extLst>
          </p:cNvPr>
          <p:cNvSpPr/>
          <p:nvPr/>
        </p:nvSpPr>
        <p:spPr>
          <a:xfrm>
            <a:off x="7374481" y="5166871"/>
            <a:ext cx="1569532"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Shi </a:t>
            </a:r>
            <a:r>
              <a:rPr lang="en-US" sz="1200" dirty="0" err="1">
                <a:solidFill>
                  <a:prstClr val="black"/>
                </a:solidFill>
                <a:latin typeface="Calibri" panose="020F0502020204030204" pitchFamily="34" charset="0"/>
                <a:cs typeface="Calibri" panose="020F0502020204030204" pitchFamily="34" charset="0"/>
              </a:rPr>
              <a:t>etal</a:t>
            </a:r>
            <a:r>
              <a:rPr lang="en-US" sz="1200" dirty="0">
                <a:solidFill>
                  <a:prstClr val="black"/>
                </a:solidFill>
                <a:latin typeface="Calibri" panose="020F0502020204030204" pitchFamily="34" charset="0"/>
                <a:cs typeface="Calibri" panose="020F0502020204030204" pitchFamily="34" charset="0"/>
              </a:rPr>
              <a:t>., 2015</a:t>
            </a:r>
            <a:endParaRPr lang="en-US" sz="1200" dirty="0"/>
          </a:p>
        </p:txBody>
      </p:sp>
      <p:pic>
        <p:nvPicPr>
          <p:cNvPr id="7" name="Picture 6" descr="A close up of a piece of paper&#10;&#10;Description automatically generated">
            <a:extLst>
              <a:ext uri="{FF2B5EF4-FFF2-40B4-BE49-F238E27FC236}">
                <a16:creationId xmlns:a16="http://schemas.microsoft.com/office/drawing/2014/main" id="{6C11B73B-8560-4754-B820-2ACCB55E2BE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14" b="90000" l="2518" r="99760">
                        <a14:foregroundMark x1="7314" y1="37069" x2="6115" y2="59310"/>
                        <a14:foregroundMark x1="2518" y1="38103" x2="2758" y2="58966"/>
                        <a14:foregroundMark x1="77818" y1="60000" x2="95683" y2="20345"/>
                        <a14:foregroundMark x1="65707" y1="73103" x2="55036" y2="73793"/>
                        <a14:foregroundMark x1="58034" y1="70517" x2="64388" y2="63276"/>
                        <a14:foregroundMark x1="66427" y1="59310" x2="68465" y2="75517"/>
                        <a14:foregroundMark x1="68465" y1="75517" x2="67746" y2="81724"/>
                        <a14:foregroundMark x1="63669" y1="79655" x2="4796" y2="61034"/>
                        <a14:foregroundMark x1="48441" y1="5862" x2="57914" y2="11379"/>
                        <a14:foregroundMark x1="57914" y1="11379" x2="70024" y2="9828"/>
                        <a14:foregroundMark x1="50000" y1="2586" x2="51319" y2="4138"/>
                        <a14:foregroundMark x1="99520" y1="18621" x2="99760" y2="10517"/>
                      </a14:backgroundRemoval>
                    </a14:imgEffect>
                  </a14:imgLayer>
                </a14:imgProps>
              </a:ext>
              <a:ext uri="{28A0092B-C50C-407E-A947-70E740481C1C}">
                <a14:useLocalDpi xmlns:a14="http://schemas.microsoft.com/office/drawing/2010/main" val="0"/>
              </a:ext>
            </a:extLst>
          </a:blip>
          <a:stretch>
            <a:fillRect/>
          </a:stretch>
        </p:blipFill>
        <p:spPr>
          <a:xfrm>
            <a:off x="0" y="1086431"/>
            <a:ext cx="4966141" cy="3453671"/>
          </a:xfrm>
          <a:prstGeom prst="rect">
            <a:avLst/>
          </a:prstGeom>
        </p:spPr>
      </p:pic>
    </p:spTree>
    <p:extLst>
      <p:ext uri="{BB962C8B-B14F-4D97-AF65-F5344CB8AC3E}">
        <p14:creationId xmlns:p14="http://schemas.microsoft.com/office/powerpoint/2010/main" val="3620854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9E596-E233-43C6-9681-AB1C8D5FFCE0}"/>
              </a:ext>
            </a:extLst>
          </p:cNvPr>
          <p:cNvSpPr>
            <a:spLocks noGrp="1"/>
          </p:cNvSpPr>
          <p:nvPr>
            <p:ph type="title"/>
          </p:nvPr>
        </p:nvSpPr>
        <p:spPr>
          <a:xfrm>
            <a:off x="457200" y="0"/>
            <a:ext cx="8225327" cy="1143000"/>
          </a:xfrm>
        </p:spPr>
        <p:txBody>
          <a:bodyPr vert="horz" lIns="91440" tIns="45720" rIns="91440" bIns="45720" rtlCol="0" anchor="ctr">
            <a:noAutofit/>
          </a:bodyPr>
          <a:lstStyle/>
          <a:p>
            <a:r>
              <a:rPr lang="en-US" sz="4000" dirty="0"/>
              <a:t>2. Riparian Restoration</a:t>
            </a:r>
          </a:p>
        </p:txBody>
      </p:sp>
      <p:sp>
        <p:nvSpPr>
          <p:cNvPr id="3" name="Content Placeholder 2">
            <a:extLst>
              <a:ext uri="{FF2B5EF4-FFF2-40B4-BE49-F238E27FC236}">
                <a16:creationId xmlns:a16="http://schemas.microsoft.com/office/drawing/2014/main" id="{DEC9F4F2-AFBE-4785-99EA-23B780A87EF6}"/>
              </a:ext>
            </a:extLst>
          </p:cNvPr>
          <p:cNvSpPr>
            <a:spLocks noGrp="1"/>
          </p:cNvSpPr>
          <p:nvPr>
            <p:ph idx="1"/>
          </p:nvPr>
        </p:nvSpPr>
        <p:spPr>
          <a:xfrm>
            <a:off x="457200" y="988829"/>
            <a:ext cx="8325293" cy="5269796"/>
          </a:xfrm>
          <a:noFill/>
          <a:ln w="28575">
            <a:noFill/>
          </a:ln>
        </p:spPr>
        <p:txBody>
          <a:bodyPr>
            <a:normAutofit/>
          </a:bodyPr>
          <a:lstStyle/>
          <a:p>
            <a:r>
              <a:rPr lang="en-US" sz="2800" dirty="0"/>
              <a:t>Conservation easements </a:t>
            </a:r>
          </a:p>
          <a:p>
            <a:r>
              <a:rPr lang="en-US" sz="2800" dirty="0"/>
              <a:t>Floodplain or stream buffer setbacks</a:t>
            </a:r>
          </a:p>
          <a:p>
            <a:r>
              <a:rPr lang="en-US" sz="2800" dirty="0"/>
              <a:t>Greenway</a:t>
            </a:r>
          </a:p>
          <a:p>
            <a:r>
              <a:rPr lang="en-US" sz="2800" dirty="0"/>
              <a:t>Native planting and invasive removal</a:t>
            </a:r>
            <a:endParaRPr lang="en-US" sz="2800" b="1" dirty="0">
              <a:solidFill>
                <a:schemeClr val="accent1"/>
              </a:solidFill>
            </a:endParaRPr>
          </a:p>
        </p:txBody>
      </p:sp>
      <p:pic>
        <p:nvPicPr>
          <p:cNvPr id="8" name="Picture 7" descr="A close up of a map&#10;&#10;Description automatically generated">
            <a:extLst>
              <a:ext uri="{FF2B5EF4-FFF2-40B4-BE49-F238E27FC236}">
                <a16:creationId xmlns:a16="http://schemas.microsoft.com/office/drawing/2014/main" id="{A6C54EE4-78DA-4090-A535-70FA8CC13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629" y="3187598"/>
            <a:ext cx="6838742" cy="2932526"/>
          </a:xfrm>
          <a:prstGeom prst="rect">
            <a:avLst/>
          </a:prstGeom>
        </p:spPr>
      </p:pic>
      <p:sp>
        <p:nvSpPr>
          <p:cNvPr id="9" name="Rectangle 8">
            <a:extLst>
              <a:ext uri="{FF2B5EF4-FFF2-40B4-BE49-F238E27FC236}">
                <a16:creationId xmlns:a16="http://schemas.microsoft.com/office/drawing/2014/main" id="{253224EE-AE02-4F1D-875E-17C7647ADA94}"/>
              </a:ext>
            </a:extLst>
          </p:cNvPr>
          <p:cNvSpPr/>
          <p:nvPr/>
        </p:nvSpPr>
        <p:spPr>
          <a:xfrm>
            <a:off x="5811977" y="6050875"/>
            <a:ext cx="1798056"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UK Cooperative Extension</a:t>
            </a:r>
            <a:endParaRPr lang="en-US" sz="1200" dirty="0"/>
          </a:p>
        </p:txBody>
      </p:sp>
    </p:spTree>
    <p:extLst>
      <p:ext uri="{BB962C8B-B14F-4D97-AF65-F5344CB8AC3E}">
        <p14:creationId xmlns:p14="http://schemas.microsoft.com/office/powerpoint/2010/main" val="1723731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DCAB7-C3BF-4D2E-8289-B8F8C9A606C8}"/>
              </a:ext>
            </a:extLst>
          </p:cNvPr>
          <p:cNvSpPr>
            <a:spLocks noGrp="1"/>
          </p:cNvSpPr>
          <p:nvPr>
            <p:ph type="title"/>
          </p:nvPr>
        </p:nvSpPr>
        <p:spPr>
          <a:xfrm>
            <a:off x="459335" y="63689"/>
            <a:ext cx="8225327" cy="857250"/>
          </a:xfrm>
        </p:spPr>
        <p:txBody>
          <a:bodyPr/>
          <a:lstStyle/>
          <a:p>
            <a:r>
              <a:rPr lang="en-US" sz="4000" dirty="0"/>
              <a:t>3. Bank Restoration</a:t>
            </a:r>
          </a:p>
        </p:txBody>
      </p:sp>
      <p:pic>
        <p:nvPicPr>
          <p:cNvPr id="4" name="Content Placeholder 3">
            <a:extLst>
              <a:ext uri="{FF2B5EF4-FFF2-40B4-BE49-F238E27FC236}">
                <a16:creationId xmlns:a16="http://schemas.microsoft.com/office/drawing/2014/main" id="{A2171231-2CF6-4500-A393-DA4F731226F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621698" y="1039214"/>
            <a:ext cx="3317631" cy="2484946"/>
          </a:xfrm>
          <a:prstGeom prst="rect">
            <a:avLst/>
          </a:prstGeom>
        </p:spPr>
      </p:pic>
      <p:sp>
        <p:nvSpPr>
          <p:cNvPr id="5" name="TextBox 4">
            <a:extLst>
              <a:ext uri="{FF2B5EF4-FFF2-40B4-BE49-F238E27FC236}">
                <a16:creationId xmlns:a16="http://schemas.microsoft.com/office/drawing/2014/main" id="{8E578DDF-38B4-4421-B349-F0934B5A1A04}"/>
              </a:ext>
            </a:extLst>
          </p:cNvPr>
          <p:cNvSpPr txBox="1"/>
          <p:nvPr/>
        </p:nvSpPr>
        <p:spPr>
          <a:xfrm>
            <a:off x="6876067" y="3516107"/>
            <a:ext cx="2063262" cy="30008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imes New Roman"/>
                <a:ea typeface="+mn-ea"/>
                <a:cs typeface="+mn-cs"/>
              </a:rPr>
              <a:t>Source: NRCS - Kentucky</a:t>
            </a:r>
          </a:p>
        </p:txBody>
      </p:sp>
      <p:sp>
        <p:nvSpPr>
          <p:cNvPr id="6" name="Content Placeholder 8">
            <a:extLst>
              <a:ext uri="{FF2B5EF4-FFF2-40B4-BE49-F238E27FC236}">
                <a16:creationId xmlns:a16="http://schemas.microsoft.com/office/drawing/2014/main" id="{39B6E879-192B-4F10-9FBA-BADC651F2038}"/>
              </a:ext>
            </a:extLst>
          </p:cNvPr>
          <p:cNvSpPr txBox="1">
            <a:spLocks/>
          </p:cNvSpPr>
          <p:nvPr/>
        </p:nvSpPr>
        <p:spPr>
          <a:xfrm>
            <a:off x="342900" y="1600993"/>
            <a:ext cx="4485503" cy="3806633"/>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8224CB71-D6CF-4FA5-9AC0-A0DD4568C6A3}"/>
              </a:ext>
            </a:extLst>
          </p:cNvPr>
          <p:cNvSpPr txBox="1"/>
          <p:nvPr/>
        </p:nvSpPr>
        <p:spPr>
          <a:xfrm>
            <a:off x="612070" y="4499685"/>
            <a:ext cx="7919858"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Bank stabilization technique must be matched to the physical characteristics of the site.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CB7"/>
                </a:solidFill>
                <a:effectLst/>
                <a:uLnTx/>
                <a:uFillTx/>
                <a:latin typeface="Calibri" panose="020F0502020204030204" pitchFamily="34" charset="0"/>
                <a:ea typeface="+mn-ea"/>
                <a:cs typeface="Calibri" panose="020F0502020204030204" pitchFamily="34" charset="0"/>
              </a:rPr>
              <a:t>Strength of protection = Strength of attack</a:t>
            </a:r>
          </a:p>
        </p:txBody>
      </p:sp>
      <p:sp>
        <p:nvSpPr>
          <p:cNvPr id="7" name="TextBox 6">
            <a:extLst>
              <a:ext uri="{FF2B5EF4-FFF2-40B4-BE49-F238E27FC236}">
                <a16:creationId xmlns:a16="http://schemas.microsoft.com/office/drawing/2014/main" id="{2FE6507D-CCA7-4A36-8C22-E9F527C8FFFC}"/>
              </a:ext>
            </a:extLst>
          </p:cNvPr>
          <p:cNvSpPr txBox="1"/>
          <p:nvPr/>
        </p:nvSpPr>
        <p:spPr>
          <a:xfrm>
            <a:off x="459336" y="889173"/>
            <a:ext cx="4865314"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Various practices used to prevent or slow soil erosion from edges of stream channel.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Armoring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(using rock or concrete)</a:t>
            </a:r>
          </a:p>
          <a:p>
            <a:pPr marL="342900" indent="-342900" defTabSz="914400">
              <a:buFont typeface="Arial" panose="020B0604020202020204" pitchFamily="34" charset="0"/>
              <a:buChar char="•"/>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Vegetative methods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(using trees and other vegetation)</a:t>
            </a:r>
            <a:endPar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indent="-342900" defTabSz="914400">
              <a:buFont typeface="Arial" panose="020B0604020202020204" pitchFamily="34" charset="0"/>
              <a:buChar char="•"/>
              <a:defRPr/>
            </a:pPr>
            <a:r>
              <a:rPr lang="en-US" sz="2400" b="1" dirty="0">
                <a:solidFill>
                  <a:prstClr val="black"/>
                </a:solidFill>
                <a:latin typeface="Calibri" panose="020F0502020204030204" pitchFamily="34" charset="0"/>
                <a:cs typeface="Calibri" panose="020F0502020204030204" pitchFamily="34" charset="0"/>
              </a:rPr>
              <a:t>Indirect methods </a:t>
            </a:r>
            <a:r>
              <a:rPr lang="en-US" sz="2400" i="1" dirty="0">
                <a:solidFill>
                  <a:prstClr val="black"/>
                </a:solidFill>
                <a:latin typeface="Calibri" panose="020F0502020204030204" pitchFamily="34" charset="0"/>
                <a:cs typeface="Calibri" panose="020F0502020204030204" pitchFamily="34" charset="0"/>
              </a:rPr>
              <a:t>(using flow diversion)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60332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786B-82D7-4170-A0D7-6453D99E9307}"/>
              </a:ext>
            </a:extLst>
          </p:cNvPr>
          <p:cNvSpPr>
            <a:spLocks noGrp="1"/>
          </p:cNvSpPr>
          <p:nvPr>
            <p:ph type="title"/>
          </p:nvPr>
        </p:nvSpPr>
        <p:spPr>
          <a:xfrm>
            <a:off x="306936" y="11723"/>
            <a:ext cx="8225327" cy="1090246"/>
          </a:xfrm>
        </p:spPr>
        <p:txBody>
          <a:bodyPr/>
          <a:lstStyle/>
          <a:p>
            <a:r>
              <a:rPr lang="en-US" sz="3600" dirty="0"/>
              <a:t>Bank Armoring – </a:t>
            </a:r>
            <a:r>
              <a:rPr lang="en-US" sz="3600" dirty="0">
                <a:solidFill>
                  <a:schemeClr val="accent1"/>
                </a:solidFill>
              </a:rPr>
              <a:t>Riprap</a:t>
            </a:r>
          </a:p>
        </p:txBody>
      </p:sp>
      <p:pic>
        <p:nvPicPr>
          <p:cNvPr id="9" name="Content Placeholder 8">
            <a:extLst>
              <a:ext uri="{FF2B5EF4-FFF2-40B4-BE49-F238E27FC236}">
                <a16:creationId xmlns:a16="http://schemas.microsoft.com/office/drawing/2014/main" id="{B2BFB006-AB8A-40A5-A365-9CC6FC2F8E5D}"/>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4886178" y="1960099"/>
            <a:ext cx="4023569" cy="390164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B33EBBD2-E8E8-4E18-BC8B-653B945BA893}"/>
              </a:ext>
            </a:extLst>
          </p:cNvPr>
          <p:cNvSpPr txBox="1"/>
          <p:nvPr/>
        </p:nvSpPr>
        <p:spPr>
          <a:xfrm>
            <a:off x="306936" y="808892"/>
            <a:ext cx="8412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blanket of appropriately sized stones extending from the toe of slope to a height needed for long-term durability.</a:t>
            </a:r>
          </a:p>
        </p:txBody>
      </p:sp>
      <p:sp>
        <p:nvSpPr>
          <p:cNvPr id="4" name="TextBox 3">
            <a:extLst>
              <a:ext uri="{FF2B5EF4-FFF2-40B4-BE49-F238E27FC236}">
                <a16:creationId xmlns:a16="http://schemas.microsoft.com/office/drawing/2014/main" id="{8F1B2AF9-7D45-4E4B-B1D2-1183A810677E}"/>
              </a:ext>
            </a:extLst>
          </p:cNvPr>
          <p:cNvSpPr txBox="1"/>
          <p:nvPr/>
        </p:nvSpPr>
        <p:spPr>
          <a:xfrm>
            <a:off x="398585" y="1899138"/>
            <a:ext cx="4278923"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Used when: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long-term durability is needed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discharge is high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there is a threat to property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2400" dirty="0">
                <a:solidFill>
                  <a:prstClr val="black"/>
                </a:solidFill>
                <a:latin typeface="Calibri" panose="020F0502020204030204" pitchFamily="34" charset="0"/>
                <a:cs typeface="Calibri" panose="020F0502020204030204" pitchFamily="34" charset="0"/>
              </a:rPr>
              <a:t>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 practical way to incorporate vegetation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Should be used with vegetative plantings to stabilize upper bank</a:t>
            </a:r>
          </a:p>
        </p:txBody>
      </p:sp>
      <p:sp>
        <p:nvSpPr>
          <p:cNvPr id="5" name="Rectangle 4">
            <a:extLst>
              <a:ext uri="{FF2B5EF4-FFF2-40B4-BE49-F238E27FC236}">
                <a16:creationId xmlns:a16="http://schemas.microsoft.com/office/drawing/2014/main" id="{9EC99EAA-94A5-49A9-AC5F-57CC3B07790D}"/>
              </a:ext>
            </a:extLst>
          </p:cNvPr>
          <p:cNvSpPr/>
          <p:nvPr/>
        </p:nvSpPr>
        <p:spPr>
          <a:xfrm>
            <a:off x="323566" y="5574707"/>
            <a:ext cx="4096033" cy="830997"/>
          </a:xfrm>
          <a:prstGeom prst="rect">
            <a:avLst/>
          </a:prstGeom>
        </p:spPr>
        <p:txBody>
          <a:bodyPr wrap="square">
            <a:spAutoFit/>
          </a:bodyPr>
          <a:lstStyle/>
          <a:p>
            <a:pPr lvl="0" algn="ctr" defTabSz="914400">
              <a:defRPr/>
            </a:pPr>
            <a:r>
              <a:rPr lang="en-US" sz="2400" b="1" dirty="0">
                <a:solidFill>
                  <a:prstClr val="black"/>
                </a:solidFill>
                <a:latin typeface="Calibri" panose="020F0502020204030204" pitchFamily="34" charset="0"/>
                <a:cs typeface="Calibri" panose="020F0502020204030204" pitchFamily="34" charset="0"/>
              </a:rPr>
              <a:t>Stable, but no habitat or water quality benefit!</a:t>
            </a:r>
          </a:p>
        </p:txBody>
      </p:sp>
    </p:spTree>
    <p:extLst>
      <p:ext uri="{BB962C8B-B14F-4D97-AF65-F5344CB8AC3E}">
        <p14:creationId xmlns:p14="http://schemas.microsoft.com/office/powerpoint/2010/main" val="3985477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2CAA-D99B-4B54-95D6-20BE9DC265E3}"/>
              </a:ext>
            </a:extLst>
          </p:cNvPr>
          <p:cNvSpPr>
            <a:spLocks noGrp="1"/>
          </p:cNvSpPr>
          <p:nvPr>
            <p:ph type="title"/>
          </p:nvPr>
        </p:nvSpPr>
        <p:spPr>
          <a:xfrm>
            <a:off x="146838" y="-51371"/>
            <a:ext cx="8846049" cy="1019908"/>
          </a:xfrm>
        </p:spPr>
        <p:txBody>
          <a:bodyPr/>
          <a:lstStyle/>
          <a:p>
            <a:r>
              <a:rPr lang="en-US" sz="3600" dirty="0"/>
              <a:t>Bank Armoring </a:t>
            </a:r>
            <a:r>
              <a:rPr lang="en-US" sz="3600" dirty="0">
                <a:solidFill>
                  <a:schemeClr val="tx2"/>
                </a:solidFill>
              </a:rPr>
              <a:t>– </a:t>
            </a:r>
            <a:r>
              <a:rPr lang="en-US" sz="3600" dirty="0">
                <a:solidFill>
                  <a:schemeClr val="accent1"/>
                </a:solidFill>
              </a:rPr>
              <a:t>Gabion Baskets</a:t>
            </a:r>
          </a:p>
        </p:txBody>
      </p:sp>
      <p:sp>
        <p:nvSpPr>
          <p:cNvPr id="3" name="Content Placeholder 2">
            <a:extLst>
              <a:ext uri="{FF2B5EF4-FFF2-40B4-BE49-F238E27FC236}">
                <a16:creationId xmlns:a16="http://schemas.microsoft.com/office/drawing/2014/main" id="{527F636D-DC28-467E-A211-16304811E2E4}"/>
              </a:ext>
            </a:extLst>
          </p:cNvPr>
          <p:cNvSpPr>
            <a:spLocks noGrp="1"/>
          </p:cNvSpPr>
          <p:nvPr>
            <p:ph idx="1"/>
          </p:nvPr>
        </p:nvSpPr>
        <p:spPr>
          <a:xfrm>
            <a:off x="457200" y="784626"/>
            <a:ext cx="8225327" cy="1999671"/>
          </a:xfrm>
        </p:spPr>
        <p:txBody>
          <a:bodyPr>
            <a:normAutofit fontScale="92500" lnSpcReduction="10000"/>
          </a:bodyPr>
          <a:lstStyle/>
          <a:p>
            <a:pPr marL="0" indent="0">
              <a:buNone/>
            </a:pPr>
            <a:r>
              <a:rPr lang="en-US" sz="2800" dirty="0"/>
              <a:t>Wire-mesh, rectangular baskets filled with small to medium size rock and soil and placed to form a structural toe or sidewall.  </a:t>
            </a:r>
          </a:p>
          <a:p>
            <a:pPr marL="0" indent="0">
              <a:buNone/>
            </a:pPr>
            <a:endParaRPr lang="en-US" sz="700" dirty="0"/>
          </a:p>
          <a:p>
            <a:pPr marL="0" indent="0">
              <a:buNone/>
            </a:pPr>
            <a:r>
              <a:rPr lang="en-US" sz="2600" dirty="0"/>
              <a:t>Live branch cuttings can be placed in baskets to take root, binding the structures together and into the slope.</a:t>
            </a:r>
          </a:p>
        </p:txBody>
      </p:sp>
      <p:pic>
        <p:nvPicPr>
          <p:cNvPr id="4" name="Picture 3">
            <a:extLst>
              <a:ext uri="{FF2B5EF4-FFF2-40B4-BE49-F238E27FC236}">
                <a16:creationId xmlns:a16="http://schemas.microsoft.com/office/drawing/2014/main" id="{6EAFA3E0-0576-4E81-BAB6-08980C4D226E}"/>
              </a:ext>
            </a:extLst>
          </p:cNvPr>
          <p:cNvPicPr>
            <a:picLocks noChangeAspect="1"/>
          </p:cNvPicPr>
          <p:nvPr/>
        </p:nvPicPr>
        <p:blipFill>
          <a:blip r:embed="rId3"/>
          <a:stretch>
            <a:fillRect/>
          </a:stretch>
        </p:blipFill>
        <p:spPr>
          <a:xfrm>
            <a:off x="4151681" y="3029924"/>
            <a:ext cx="4686026" cy="3165560"/>
          </a:xfrm>
          <a:prstGeom prst="rect">
            <a:avLst/>
          </a:prstGeom>
        </p:spPr>
      </p:pic>
      <p:pic>
        <p:nvPicPr>
          <p:cNvPr id="5" name="Picture 4">
            <a:extLst>
              <a:ext uri="{FF2B5EF4-FFF2-40B4-BE49-F238E27FC236}">
                <a16:creationId xmlns:a16="http://schemas.microsoft.com/office/drawing/2014/main" id="{8C5442F5-6EB0-4B99-940D-E7969224CF99}"/>
              </a:ext>
            </a:extLst>
          </p:cNvPr>
          <p:cNvPicPr>
            <a:picLocks noChangeAspect="1"/>
          </p:cNvPicPr>
          <p:nvPr/>
        </p:nvPicPr>
        <p:blipFill>
          <a:blip r:embed="rId4"/>
          <a:stretch>
            <a:fillRect/>
          </a:stretch>
        </p:blipFill>
        <p:spPr>
          <a:xfrm>
            <a:off x="457200" y="3594170"/>
            <a:ext cx="3333750" cy="250507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0EB7BF6-9458-49BA-9678-AF18813F7878}"/>
              </a:ext>
            </a:extLst>
          </p:cNvPr>
          <p:cNvSpPr txBox="1"/>
          <p:nvPr/>
        </p:nvSpPr>
        <p:spPr>
          <a:xfrm>
            <a:off x="988829" y="6099245"/>
            <a:ext cx="280212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Source: Federal Highway Administration</a:t>
            </a:r>
          </a:p>
        </p:txBody>
      </p:sp>
      <p:cxnSp>
        <p:nvCxnSpPr>
          <p:cNvPr id="8" name="Straight Arrow Connector 7">
            <a:extLst>
              <a:ext uri="{FF2B5EF4-FFF2-40B4-BE49-F238E27FC236}">
                <a16:creationId xmlns:a16="http://schemas.microsoft.com/office/drawing/2014/main" id="{F7C4B375-74C0-48CF-BD02-4AEAE33C7B29}"/>
              </a:ext>
            </a:extLst>
          </p:cNvPr>
          <p:cNvCxnSpPr/>
          <p:nvPr/>
        </p:nvCxnSpPr>
        <p:spPr>
          <a:xfrm>
            <a:off x="5835721" y="2784297"/>
            <a:ext cx="780836" cy="1109609"/>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91EBA3E6-2AF3-47DE-82C6-60661ADC1EF0}"/>
              </a:ext>
            </a:extLst>
          </p:cNvPr>
          <p:cNvSpPr/>
          <p:nvPr/>
        </p:nvSpPr>
        <p:spPr>
          <a:xfrm>
            <a:off x="254036" y="2789297"/>
            <a:ext cx="3740077" cy="830997"/>
          </a:xfrm>
          <a:prstGeom prst="rect">
            <a:avLst/>
          </a:prstGeom>
        </p:spPr>
        <p:txBody>
          <a:bodyPr wrap="square">
            <a:spAutoFit/>
          </a:bodyPr>
          <a:lstStyle/>
          <a:p>
            <a:pPr lvl="0" algn="ctr" defTabSz="914400">
              <a:defRPr/>
            </a:pPr>
            <a:r>
              <a:rPr lang="en-US" sz="2400" b="1" dirty="0">
                <a:solidFill>
                  <a:prstClr val="black"/>
                </a:solidFill>
                <a:latin typeface="Calibri" panose="020F0502020204030204" pitchFamily="34" charset="0"/>
                <a:cs typeface="Calibri" panose="020F0502020204030204" pitchFamily="34" charset="0"/>
              </a:rPr>
              <a:t>Stable, but no habitat or water quality benefit!</a:t>
            </a:r>
          </a:p>
        </p:txBody>
      </p:sp>
    </p:spTree>
    <p:extLst>
      <p:ext uri="{BB962C8B-B14F-4D97-AF65-F5344CB8AC3E}">
        <p14:creationId xmlns:p14="http://schemas.microsoft.com/office/powerpoint/2010/main" val="1545466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CADF-E5BD-42EB-BF0B-519C5057C1C4}"/>
              </a:ext>
            </a:extLst>
          </p:cNvPr>
          <p:cNvSpPr>
            <a:spLocks noGrp="1"/>
          </p:cNvSpPr>
          <p:nvPr>
            <p:ph type="title"/>
          </p:nvPr>
        </p:nvSpPr>
        <p:spPr>
          <a:xfrm>
            <a:off x="459336" y="180800"/>
            <a:ext cx="8684664" cy="1014270"/>
          </a:xfrm>
        </p:spPr>
        <p:txBody>
          <a:bodyPr/>
          <a:lstStyle/>
          <a:p>
            <a:r>
              <a:rPr lang="en-US" sz="4000" dirty="0"/>
              <a:t>Why Stream or Floodplain Restoration?</a:t>
            </a:r>
          </a:p>
        </p:txBody>
      </p:sp>
      <p:sp>
        <p:nvSpPr>
          <p:cNvPr id="5" name="Content Placeholder 4">
            <a:extLst>
              <a:ext uri="{FF2B5EF4-FFF2-40B4-BE49-F238E27FC236}">
                <a16:creationId xmlns:a16="http://schemas.microsoft.com/office/drawing/2014/main" id="{80942B30-35D5-4BF1-AEF0-1AE390D5657F}"/>
              </a:ext>
            </a:extLst>
          </p:cNvPr>
          <p:cNvSpPr>
            <a:spLocks noGrp="1"/>
          </p:cNvSpPr>
          <p:nvPr>
            <p:ph idx="1"/>
          </p:nvPr>
        </p:nvSpPr>
        <p:spPr>
          <a:xfrm>
            <a:off x="459336" y="1128395"/>
            <a:ext cx="8225328" cy="5205730"/>
          </a:xfrm>
        </p:spPr>
        <p:txBody>
          <a:bodyPr>
            <a:normAutofit lnSpcReduction="10000"/>
          </a:bodyPr>
          <a:lstStyle/>
          <a:p>
            <a:pPr marL="0" indent="0">
              <a:buNone/>
            </a:pPr>
            <a:r>
              <a:rPr lang="en-US" b="1" dirty="0"/>
              <a:t>To Improve:</a:t>
            </a:r>
          </a:p>
          <a:p>
            <a:r>
              <a:rPr lang="en-US" b="1" dirty="0"/>
              <a:t>Stream Hydraulics and Hydrology</a:t>
            </a:r>
            <a:endParaRPr lang="en-US" dirty="0"/>
          </a:p>
          <a:p>
            <a:pPr lvl="1"/>
            <a:r>
              <a:rPr lang="en-US" dirty="0"/>
              <a:t>Extremes of flooding / dry channels</a:t>
            </a:r>
          </a:p>
          <a:p>
            <a:pPr lvl="1"/>
            <a:r>
              <a:rPr lang="en-US" dirty="0"/>
              <a:t>Floodplain storage</a:t>
            </a:r>
          </a:p>
          <a:p>
            <a:pPr lvl="1"/>
            <a:r>
              <a:rPr lang="en-US" dirty="0"/>
              <a:t>Channel shape / profile</a:t>
            </a:r>
          </a:p>
          <a:p>
            <a:r>
              <a:rPr lang="en-US" b="1" dirty="0"/>
              <a:t>Erosion or Sedimentation</a:t>
            </a:r>
          </a:p>
          <a:p>
            <a:pPr lvl="1"/>
            <a:r>
              <a:rPr lang="en-US" dirty="0"/>
              <a:t>Bank stabilization</a:t>
            </a:r>
          </a:p>
          <a:p>
            <a:pPr lvl="1"/>
            <a:r>
              <a:rPr lang="en-US" dirty="0"/>
              <a:t>Bank protection</a:t>
            </a:r>
          </a:p>
          <a:p>
            <a:pPr lvl="1"/>
            <a:r>
              <a:rPr lang="en-US" dirty="0"/>
              <a:t>Degradation / aggregation</a:t>
            </a:r>
          </a:p>
          <a:p>
            <a:r>
              <a:rPr lang="en-US" b="1" dirty="0"/>
              <a:t>Habitat</a:t>
            </a:r>
          </a:p>
          <a:p>
            <a:pPr lvl="1"/>
            <a:r>
              <a:rPr lang="en-US" dirty="0"/>
              <a:t>Riffles, pools, runs, glides</a:t>
            </a:r>
          </a:p>
          <a:p>
            <a:pPr lvl="1"/>
            <a:r>
              <a:rPr lang="en-US" dirty="0"/>
              <a:t>Vegetation</a:t>
            </a:r>
          </a:p>
          <a:p>
            <a:pPr lvl="1"/>
            <a:r>
              <a:rPr lang="en-US" dirty="0"/>
              <a:t>Tree falls/ </a:t>
            </a:r>
            <a:r>
              <a:rPr lang="en-US" dirty="0" err="1"/>
              <a:t>rootwads</a:t>
            </a:r>
            <a:r>
              <a:rPr lang="en-US" dirty="0"/>
              <a:t> / leaf packs</a:t>
            </a:r>
          </a:p>
          <a:p>
            <a:pPr lvl="1"/>
            <a:r>
              <a:rPr lang="en-US" dirty="0"/>
              <a:t>Wetlands / floodplains</a:t>
            </a:r>
          </a:p>
          <a:p>
            <a:pPr lvl="1"/>
            <a:endParaRPr lang="en-US" dirty="0"/>
          </a:p>
        </p:txBody>
      </p:sp>
      <p:pic>
        <p:nvPicPr>
          <p:cNvPr id="4" name="Picture 3">
            <a:extLst>
              <a:ext uri="{FF2B5EF4-FFF2-40B4-BE49-F238E27FC236}">
                <a16:creationId xmlns:a16="http://schemas.microsoft.com/office/drawing/2014/main" id="{E8EDE2A9-C2DB-48D7-8A3B-5FA699229D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2246" y="2474439"/>
            <a:ext cx="4675515" cy="2924174"/>
          </a:xfrm>
          <a:prstGeom prst="rect">
            <a:avLst/>
          </a:prstGeom>
        </p:spPr>
      </p:pic>
    </p:spTree>
    <p:extLst>
      <p:ext uri="{BB962C8B-B14F-4D97-AF65-F5344CB8AC3E}">
        <p14:creationId xmlns:p14="http://schemas.microsoft.com/office/powerpoint/2010/main" val="382072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01AB-13F4-41A1-8561-D2910094835D}"/>
              </a:ext>
            </a:extLst>
          </p:cNvPr>
          <p:cNvSpPr>
            <a:spLocks noGrp="1"/>
          </p:cNvSpPr>
          <p:nvPr>
            <p:ph type="title"/>
          </p:nvPr>
        </p:nvSpPr>
        <p:spPr>
          <a:xfrm>
            <a:off x="457200" y="173053"/>
            <a:ext cx="8225327" cy="1143000"/>
          </a:xfrm>
        </p:spPr>
        <p:txBody>
          <a:bodyPr/>
          <a:lstStyle/>
          <a:p>
            <a:r>
              <a:rPr lang="en-US" sz="3600" dirty="0"/>
              <a:t>Bank Restoration </a:t>
            </a:r>
            <a:r>
              <a:rPr lang="en-US" sz="3600" dirty="0">
                <a:solidFill>
                  <a:schemeClr val="tx2"/>
                </a:solidFill>
              </a:rPr>
              <a:t>– </a:t>
            </a:r>
            <a:r>
              <a:rPr lang="en-US" sz="3600" dirty="0">
                <a:solidFill>
                  <a:schemeClr val="accent1"/>
                </a:solidFill>
              </a:rPr>
              <a:t>Streambank Toe Support</a:t>
            </a:r>
          </a:p>
        </p:txBody>
      </p:sp>
      <p:sp>
        <p:nvSpPr>
          <p:cNvPr id="3" name="Content Placeholder 2">
            <a:extLst>
              <a:ext uri="{FF2B5EF4-FFF2-40B4-BE49-F238E27FC236}">
                <a16:creationId xmlns:a16="http://schemas.microsoft.com/office/drawing/2014/main" id="{8002BE18-9ACD-4365-949E-581131A75402}"/>
              </a:ext>
            </a:extLst>
          </p:cNvPr>
          <p:cNvSpPr>
            <a:spLocks noGrp="1"/>
          </p:cNvSpPr>
          <p:nvPr>
            <p:ph idx="1"/>
          </p:nvPr>
        </p:nvSpPr>
        <p:spPr>
          <a:xfrm>
            <a:off x="461473" y="1316053"/>
            <a:ext cx="8225327" cy="1251301"/>
          </a:xfrm>
        </p:spPr>
        <p:txBody>
          <a:bodyPr/>
          <a:lstStyle/>
          <a:p>
            <a:pPr marL="0" indent="0">
              <a:buNone/>
            </a:pPr>
            <a:r>
              <a:rPr lang="en-US" dirty="0"/>
              <a:t>A ridge of quarried rock or stream cobble placed at the toe of the streambank as an armor to deflect flow from the bank, stabilize the slope, and promote sediment deposition.</a:t>
            </a:r>
          </a:p>
        </p:txBody>
      </p:sp>
      <p:pic>
        <p:nvPicPr>
          <p:cNvPr id="4" name="Picture 3">
            <a:extLst>
              <a:ext uri="{FF2B5EF4-FFF2-40B4-BE49-F238E27FC236}">
                <a16:creationId xmlns:a16="http://schemas.microsoft.com/office/drawing/2014/main" id="{BCEF5410-0FF2-48A6-BE5E-A7CB8B5C931F}"/>
              </a:ext>
            </a:extLst>
          </p:cNvPr>
          <p:cNvPicPr>
            <a:picLocks noChangeAspect="1"/>
          </p:cNvPicPr>
          <p:nvPr/>
        </p:nvPicPr>
        <p:blipFill>
          <a:blip r:embed="rId3"/>
          <a:stretch>
            <a:fillRect/>
          </a:stretch>
        </p:blipFill>
        <p:spPr>
          <a:xfrm>
            <a:off x="4572000" y="2791192"/>
            <a:ext cx="4234168" cy="3175626"/>
          </a:xfrm>
          <a:prstGeom prst="rect">
            <a:avLst/>
          </a:prstGeom>
        </p:spPr>
      </p:pic>
      <p:sp>
        <p:nvSpPr>
          <p:cNvPr id="5" name="TextBox 4">
            <a:extLst>
              <a:ext uri="{FF2B5EF4-FFF2-40B4-BE49-F238E27FC236}">
                <a16:creationId xmlns:a16="http://schemas.microsoft.com/office/drawing/2014/main" id="{3D277F11-9A01-4E32-B4B5-8013338B9E18}"/>
              </a:ext>
            </a:extLst>
          </p:cNvPr>
          <p:cNvSpPr txBox="1"/>
          <p:nvPr/>
        </p:nvSpPr>
        <p:spPr>
          <a:xfrm>
            <a:off x="5638800" y="5966818"/>
            <a:ext cx="316736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Strand Associates</a:t>
            </a:r>
          </a:p>
        </p:txBody>
      </p:sp>
      <p:cxnSp>
        <p:nvCxnSpPr>
          <p:cNvPr id="7" name="Straight Arrow Connector 6">
            <a:extLst>
              <a:ext uri="{FF2B5EF4-FFF2-40B4-BE49-F238E27FC236}">
                <a16:creationId xmlns:a16="http://schemas.microsoft.com/office/drawing/2014/main" id="{2DFE4D18-576F-4D77-BD8E-AC02317766E1}"/>
              </a:ext>
            </a:extLst>
          </p:cNvPr>
          <p:cNvCxnSpPr>
            <a:cxnSpLocks/>
          </p:cNvCxnSpPr>
          <p:nvPr/>
        </p:nvCxnSpPr>
        <p:spPr>
          <a:xfrm>
            <a:off x="6412523" y="2459053"/>
            <a:ext cx="1172308" cy="1894537"/>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DC30B05D-67B7-4120-A5CD-AF871D5EEAD4}"/>
              </a:ext>
            </a:extLst>
          </p:cNvPr>
          <p:cNvSpPr txBox="1"/>
          <p:nvPr/>
        </p:nvSpPr>
        <p:spPr>
          <a:xfrm>
            <a:off x="586154" y="2791192"/>
            <a:ext cx="3716215"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Use where banks are being undermined by toe scour and vegetation cannot be used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Failed streambank soils &amp; sediments collect at toe and allow revegetation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Should be used with upper bank revegetation</a:t>
            </a:r>
          </a:p>
        </p:txBody>
      </p:sp>
    </p:spTree>
    <p:extLst>
      <p:ext uri="{BB962C8B-B14F-4D97-AF65-F5344CB8AC3E}">
        <p14:creationId xmlns:p14="http://schemas.microsoft.com/office/powerpoint/2010/main" val="2673113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558798-DED8-495D-9C37-6CEED240423F}"/>
              </a:ext>
            </a:extLst>
          </p:cNvPr>
          <p:cNvSpPr>
            <a:spLocks noGrp="1"/>
          </p:cNvSpPr>
          <p:nvPr>
            <p:ph idx="1"/>
          </p:nvPr>
        </p:nvSpPr>
        <p:spPr>
          <a:xfrm>
            <a:off x="459336" y="877624"/>
            <a:ext cx="8225327" cy="1253448"/>
          </a:xfrm>
        </p:spPr>
        <p:txBody>
          <a:bodyPr>
            <a:noAutofit/>
          </a:bodyPr>
          <a:lstStyle/>
          <a:p>
            <a:pPr marL="0" indent="0">
              <a:buNone/>
            </a:pPr>
            <a:r>
              <a:rPr lang="en-US" sz="2800" dirty="0"/>
              <a:t>Tube shaped erosion control devices filled with fiber material </a:t>
            </a:r>
          </a:p>
        </p:txBody>
      </p:sp>
      <p:sp>
        <p:nvSpPr>
          <p:cNvPr id="4" name="Title 1">
            <a:extLst>
              <a:ext uri="{FF2B5EF4-FFF2-40B4-BE49-F238E27FC236}">
                <a16:creationId xmlns:a16="http://schemas.microsoft.com/office/drawing/2014/main" id="{E629C96B-F5D4-41EA-BF35-C360A0AB091C}"/>
              </a:ext>
            </a:extLst>
          </p:cNvPr>
          <p:cNvSpPr>
            <a:spLocks noGrp="1"/>
          </p:cNvSpPr>
          <p:nvPr>
            <p:ph type="title"/>
          </p:nvPr>
        </p:nvSpPr>
        <p:spPr>
          <a:xfrm>
            <a:off x="461963" y="0"/>
            <a:ext cx="8224837" cy="1143000"/>
          </a:xfrm>
        </p:spPr>
        <p:txBody>
          <a:bodyPr/>
          <a:lstStyle/>
          <a:p>
            <a:r>
              <a:rPr lang="en-US" sz="3600" dirty="0"/>
              <a:t>Bank Restoration – </a:t>
            </a:r>
            <a:r>
              <a:rPr lang="en-US" sz="3600" dirty="0">
                <a:solidFill>
                  <a:schemeClr val="accent1"/>
                </a:solidFill>
              </a:rPr>
              <a:t>Coir Logs</a:t>
            </a:r>
          </a:p>
        </p:txBody>
      </p:sp>
      <p:sp>
        <p:nvSpPr>
          <p:cNvPr id="10" name="TextBox 9">
            <a:extLst>
              <a:ext uri="{FF2B5EF4-FFF2-40B4-BE49-F238E27FC236}">
                <a16:creationId xmlns:a16="http://schemas.microsoft.com/office/drawing/2014/main" id="{2BA6BD63-2A22-48C0-B5EC-A45C5F6CECAC}"/>
              </a:ext>
            </a:extLst>
          </p:cNvPr>
          <p:cNvSpPr txBox="1"/>
          <p:nvPr/>
        </p:nvSpPr>
        <p:spPr>
          <a:xfrm>
            <a:off x="457199" y="2034541"/>
            <a:ext cx="3507885"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Provide stabilization on a variety of slopes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Allows for rooting of plants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Can be used in combination with live staking</a:t>
            </a:r>
          </a:p>
        </p:txBody>
      </p:sp>
      <p:sp>
        <p:nvSpPr>
          <p:cNvPr id="9" name="TextBox 8">
            <a:extLst>
              <a:ext uri="{FF2B5EF4-FFF2-40B4-BE49-F238E27FC236}">
                <a16:creationId xmlns:a16="http://schemas.microsoft.com/office/drawing/2014/main" id="{35B3E9DE-3DBB-42A3-8FF8-5ED3F30AAAF0}"/>
              </a:ext>
            </a:extLst>
          </p:cNvPr>
          <p:cNvSpPr txBox="1"/>
          <p:nvPr/>
        </p:nvSpPr>
        <p:spPr>
          <a:xfrm>
            <a:off x="6283842" y="4562879"/>
            <a:ext cx="27600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Source: Geosynthetic Systems</a:t>
            </a:r>
          </a:p>
        </p:txBody>
      </p:sp>
      <p:pic>
        <p:nvPicPr>
          <p:cNvPr id="5" name="Picture 4" descr="A body of water&#10;&#10;Description automatically generated">
            <a:extLst>
              <a:ext uri="{FF2B5EF4-FFF2-40B4-BE49-F238E27FC236}">
                <a16:creationId xmlns:a16="http://schemas.microsoft.com/office/drawing/2014/main" id="{74681A30-6C61-4148-B13C-4919FEE7B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473" y="1924493"/>
            <a:ext cx="4808376" cy="2542953"/>
          </a:xfrm>
          <a:prstGeom prst="rect">
            <a:avLst/>
          </a:prstGeom>
        </p:spPr>
      </p:pic>
    </p:spTree>
    <p:extLst>
      <p:ext uri="{BB962C8B-B14F-4D97-AF65-F5344CB8AC3E}">
        <p14:creationId xmlns:p14="http://schemas.microsoft.com/office/powerpoint/2010/main" val="3044235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558798-DED8-495D-9C37-6CEED240423F}"/>
              </a:ext>
            </a:extLst>
          </p:cNvPr>
          <p:cNvSpPr>
            <a:spLocks noGrp="1"/>
          </p:cNvSpPr>
          <p:nvPr>
            <p:ph idx="1"/>
          </p:nvPr>
        </p:nvSpPr>
        <p:spPr>
          <a:xfrm>
            <a:off x="459336" y="877624"/>
            <a:ext cx="8225327" cy="1253448"/>
          </a:xfrm>
        </p:spPr>
        <p:txBody>
          <a:bodyPr>
            <a:noAutofit/>
          </a:bodyPr>
          <a:lstStyle/>
          <a:p>
            <a:pPr marL="0" indent="0">
              <a:buNone/>
            </a:pPr>
            <a:r>
              <a:rPr lang="en-US" sz="2800" dirty="0"/>
              <a:t>Logs with root wads are placed in and on streambanks to prevent erosion, trap sediment, and improve habitat diversity.</a:t>
            </a:r>
          </a:p>
        </p:txBody>
      </p:sp>
      <p:sp>
        <p:nvSpPr>
          <p:cNvPr id="4" name="Title 1">
            <a:extLst>
              <a:ext uri="{FF2B5EF4-FFF2-40B4-BE49-F238E27FC236}">
                <a16:creationId xmlns:a16="http://schemas.microsoft.com/office/drawing/2014/main" id="{E629C96B-F5D4-41EA-BF35-C360A0AB091C}"/>
              </a:ext>
            </a:extLst>
          </p:cNvPr>
          <p:cNvSpPr>
            <a:spLocks noGrp="1"/>
          </p:cNvSpPr>
          <p:nvPr>
            <p:ph type="title"/>
          </p:nvPr>
        </p:nvSpPr>
        <p:spPr>
          <a:xfrm>
            <a:off x="461963" y="0"/>
            <a:ext cx="8224837" cy="1143000"/>
          </a:xfrm>
        </p:spPr>
        <p:txBody>
          <a:bodyPr/>
          <a:lstStyle/>
          <a:p>
            <a:r>
              <a:rPr lang="en-US" sz="3600" dirty="0"/>
              <a:t>Bank Restoration – </a:t>
            </a:r>
            <a:r>
              <a:rPr lang="en-US" sz="3600" dirty="0">
                <a:solidFill>
                  <a:schemeClr val="accent1"/>
                </a:solidFill>
              </a:rPr>
              <a:t>Root Wads</a:t>
            </a:r>
          </a:p>
        </p:txBody>
      </p:sp>
      <p:sp>
        <p:nvSpPr>
          <p:cNvPr id="10" name="TextBox 9">
            <a:extLst>
              <a:ext uri="{FF2B5EF4-FFF2-40B4-BE49-F238E27FC236}">
                <a16:creationId xmlns:a16="http://schemas.microsoft.com/office/drawing/2014/main" id="{2BA6BD63-2A22-48C0-B5EC-A45C5F6CECAC}"/>
              </a:ext>
            </a:extLst>
          </p:cNvPr>
          <p:cNvSpPr txBox="1"/>
          <p:nvPr/>
        </p:nvSpPr>
        <p:spPr>
          <a:xfrm>
            <a:off x="572043" y="2760251"/>
            <a:ext cx="3872366"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Tend to create undercut banks with deeper water, shade and cover</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Organic debris collects on roots, providing macroinvertebrate food source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Provide great fish habitat</a:t>
            </a:r>
          </a:p>
        </p:txBody>
      </p:sp>
      <p:pic>
        <p:nvPicPr>
          <p:cNvPr id="7" name="Picture 6" descr="A close up of a map&#10;&#10;Description automatically generated">
            <a:extLst>
              <a:ext uri="{FF2B5EF4-FFF2-40B4-BE49-F238E27FC236}">
                <a16:creationId xmlns:a16="http://schemas.microsoft.com/office/drawing/2014/main" id="{269BAC99-C6A9-4F91-9CE1-19C55B096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514" y="2062521"/>
            <a:ext cx="4280932" cy="4051199"/>
          </a:xfrm>
          <a:prstGeom prst="rect">
            <a:avLst/>
          </a:prstGeom>
        </p:spPr>
      </p:pic>
      <p:sp>
        <p:nvSpPr>
          <p:cNvPr id="11" name="TextBox 10">
            <a:extLst>
              <a:ext uri="{FF2B5EF4-FFF2-40B4-BE49-F238E27FC236}">
                <a16:creationId xmlns:a16="http://schemas.microsoft.com/office/drawing/2014/main" id="{F068D58F-62CF-4CA0-839A-D3DA4D0E4D28}"/>
              </a:ext>
            </a:extLst>
          </p:cNvPr>
          <p:cNvSpPr txBox="1"/>
          <p:nvPr/>
        </p:nvSpPr>
        <p:spPr>
          <a:xfrm>
            <a:off x="5284381" y="6129231"/>
            <a:ext cx="356431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Massachusetts Clean Water Toolkit</a:t>
            </a:r>
          </a:p>
        </p:txBody>
      </p:sp>
    </p:spTree>
    <p:extLst>
      <p:ext uri="{BB962C8B-B14F-4D97-AF65-F5344CB8AC3E}">
        <p14:creationId xmlns:p14="http://schemas.microsoft.com/office/powerpoint/2010/main" val="1581312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558798-DED8-495D-9C37-6CEED240423F}"/>
              </a:ext>
            </a:extLst>
          </p:cNvPr>
          <p:cNvSpPr>
            <a:spLocks noGrp="1"/>
          </p:cNvSpPr>
          <p:nvPr>
            <p:ph idx="1"/>
          </p:nvPr>
        </p:nvSpPr>
        <p:spPr>
          <a:xfrm>
            <a:off x="306575" y="1741148"/>
            <a:ext cx="4721464" cy="1806946"/>
          </a:xfrm>
        </p:spPr>
        <p:txBody>
          <a:bodyPr>
            <a:noAutofit/>
          </a:bodyPr>
          <a:lstStyle/>
          <a:p>
            <a:pPr marL="0" indent="0">
              <a:buNone/>
            </a:pPr>
            <a:r>
              <a:rPr lang="en-US" sz="2800" b="1" dirty="0"/>
              <a:t>Logs jams </a:t>
            </a:r>
            <a:r>
              <a:rPr lang="en-US" sz="2800" dirty="0"/>
              <a:t>are </a:t>
            </a:r>
            <a:r>
              <a:rPr lang="en-US" sz="2800" dirty="0" err="1"/>
              <a:t>criss-crossed</a:t>
            </a:r>
            <a:r>
              <a:rPr lang="en-US" sz="2800" dirty="0"/>
              <a:t> patterns of logs driven into the streambank and anchored in an interlocking pattern. </a:t>
            </a:r>
          </a:p>
          <a:p>
            <a:pPr marL="0" indent="0">
              <a:buNone/>
            </a:pPr>
            <a:endParaRPr lang="en-US" sz="2800" dirty="0"/>
          </a:p>
          <a:p>
            <a:pPr marL="0" indent="0">
              <a:buNone/>
            </a:pPr>
            <a:r>
              <a:rPr lang="en-US" sz="2800" b="1" dirty="0" err="1"/>
              <a:t>Cribwalls</a:t>
            </a:r>
            <a:r>
              <a:rPr lang="en-US" sz="2800" b="1" dirty="0"/>
              <a:t> </a:t>
            </a:r>
            <a:r>
              <a:rPr lang="en-US" sz="2800" dirty="0"/>
              <a:t>are retaining walls composed of logs which will cover over with vegetation after they decay providing long term stabilization</a:t>
            </a:r>
          </a:p>
        </p:txBody>
      </p:sp>
      <p:sp>
        <p:nvSpPr>
          <p:cNvPr id="4" name="Title 1">
            <a:extLst>
              <a:ext uri="{FF2B5EF4-FFF2-40B4-BE49-F238E27FC236}">
                <a16:creationId xmlns:a16="http://schemas.microsoft.com/office/drawing/2014/main" id="{E629C96B-F5D4-41EA-BF35-C360A0AB091C}"/>
              </a:ext>
            </a:extLst>
          </p:cNvPr>
          <p:cNvSpPr>
            <a:spLocks noGrp="1"/>
          </p:cNvSpPr>
          <p:nvPr>
            <p:ph type="title"/>
          </p:nvPr>
        </p:nvSpPr>
        <p:spPr>
          <a:xfrm>
            <a:off x="461963" y="0"/>
            <a:ext cx="4684573" cy="1741148"/>
          </a:xfrm>
        </p:spPr>
        <p:txBody>
          <a:bodyPr/>
          <a:lstStyle/>
          <a:p>
            <a:r>
              <a:rPr lang="en-US" sz="3600" dirty="0"/>
              <a:t>Bank Restoration – </a:t>
            </a:r>
            <a:br>
              <a:rPr lang="en-US" sz="3600" dirty="0"/>
            </a:br>
            <a:r>
              <a:rPr lang="en-US" sz="3600" dirty="0">
                <a:solidFill>
                  <a:schemeClr val="accent1"/>
                </a:solidFill>
              </a:rPr>
              <a:t>Engineered Logjams and </a:t>
            </a:r>
            <a:r>
              <a:rPr lang="en-US" sz="3600" dirty="0" err="1">
                <a:solidFill>
                  <a:schemeClr val="accent1"/>
                </a:solidFill>
              </a:rPr>
              <a:t>Cribwalls</a:t>
            </a:r>
            <a:endParaRPr lang="en-US" sz="3600" dirty="0">
              <a:solidFill>
                <a:schemeClr val="accent1"/>
              </a:solidFill>
            </a:endParaRPr>
          </a:p>
        </p:txBody>
      </p:sp>
      <p:pic>
        <p:nvPicPr>
          <p:cNvPr id="7" name="Picture 6" descr="A picture containing outdoor, grass, water, area&#10;&#10;Description automatically generated">
            <a:extLst>
              <a:ext uri="{FF2B5EF4-FFF2-40B4-BE49-F238E27FC236}">
                <a16:creationId xmlns:a16="http://schemas.microsoft.com/office/drawing/2014/main" id="{9527FA83-9E0F-446F-96B7-7DA0C6337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536" y="151580"/>
            <a:ext cx="3997464" cy="2282540"/>
          </a:xfrm>
          <a:prstGeom prst="rect">
            <a:avLst/>
          </a:prstGeom>
        </p:spPr>
      </p:pic>
      <p:pic>
        <p:nvPicPr>
          <p:cNvPr id="11" name="Picture 10" descr="A close up of a fence&#10;&#10;Description automatically generated">
            <a:extLst>
              <a:ext uri="{FF2B5EF4-FFF2-40B4-BE49-F238E27FC236}">
                <a16:creationId xmlns:a16="http://schemas.microsoft.com/office/drawing/2014/main" id="{B8DABC49-B1D5-4057-9A86-9BF3CC3E3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811" y="2867695"/>
            <a:ext cx="3714914" cy="3112372"/>
          </a:xfrm>
          <a:prstGeom prst="rect">
            <a:avLst/>
          </a:prstGeom>
        </p:spPr>
      </p:pic>
      <p:sp>
        <p:nvSpPr>
          <p:cNvPr id="9" name="TextBox 8">
            <a:extLst>
              <a:ext uri="{FF2B5EF4-FFF2-40B4-BE49-F238E27FC236}">
                <a16:creationId xmlns:a16="http://schemas.microsoft.com/office/drawing/2014/main" id="{35B3E9DE-3DBB-42A3-8FF8-5ED3F30AAAF0}"/>
              </a:ext>
            </a:extLst>
          </p:cNvPr>
          <p:cNvSpPr txBox="1"/>
          <p:nvPr/>
        </p:nvSpPr>
        <p:spPr>
          <a:xfrm>
            <a:off x="6383994" y="6103723"/>
            <a:ext cx="27600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Source: FEMA, Engineering with Nature</a:t>
            </a:r>
          </a:p>
        </p:txBody>
      </p:sp>
    </p:spTree>
    <p:extLst>
      <p:ext uri="{BB962C8B-B14F-4D97-AF65-F5344CB8AC3E}">
        <p14:creationId xmlns:p14="http://schemas.microsoft.com/office/powerpoint/2010/main" val="361691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9AAAA-3BDF-44BF-BEB3-5B0BCBAA9E49}"/>
              </a:ext>
            </a:extLst>
          </p:cNvPr>
          <p:cNvSpPr>
            <a:spLocks noGrp="1"/>
          </p:cNvSpPr>
          <p:nvPr>
            <p:ph type="title"/>
          </p:nvPr>
        </p:nvSpPr>
        <p:spPr>
          <a:xfrm>
            <a:off x="229668" y="0"/>
            <a:ext cx="8914332" cy="857250"/>
          </a:xfrm>
        </p:spPr>
        <p:txBody>
          <a:bodyPr/>
          <a:lstStyle/>
          <a:p>
            <a:r>
              <a:rPr lang="en-US" sz="3600" dirty="0"/>
              <a:t>Bank Restoration – </a:t>
            </a:r>
            <a:r>
              <a:rPr lang="en-US" sz="3600" dirty="0">
                <a:solidFill>
                  <a:schemeClr val="accent1"/>
                </a:solidFill>
              </a:rPr>
              <a:t>Tree Revetments or Snags</a:t>
            </a:r>
          </a:p>
        </p:txBody>
      </p:sp>
      <p:sp>
        <p:nvSpPr>
          <p:cNvPr id="3" name="TextBox 2">
            <a:extLst>
              <a:ext uri="{FF2B5EF4-FFF2-40B4-BE49-F238E27FC236}">
                <a16:creationId xmlns:a16="http://schemas.microsoft.com/office/drawing/2014/main" id="{174BFAFD-9D7D-453B-813D-D2D678D6DA11}"/>
              </a:ext>
            </a:extLst>
          </p:cNvPr>
          <p:cNvSpPr txBox="1"/>
          <p:nvPr/>
        </p:nvSpPr>
        <p:spPr>
          <a:xfrm>
            <a:off x="459336" y="815806"/>
            <a:ext cx="459676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Whole tree logs are laid parallel to the bank and cabled to piles or anchors.</a:t>
            </a:r>
          </a:p>
        </p:txBody>
      </p:sp>
      <p:sp>
        <p:nvSpPr>
          <p:cNvPr id="8" name="TextBox 7">
            <a:extLst>
              <a:ext uri="{FF2B5EF4-FFF2-40B4-BE49-F238E27FC236}">
                <a16:creationId xmlns:a16="http://schemas.microsoft.com/office/drawing/2014/main" id="{A6EC8094-4AA4-46EA-81DE-C50D93CB24A2}"/>
              </a:ext>
            </a:extLst>
          </p:cNvPr>
          <p:cNvSpPr txBox="1"/>
          <p:nvPr/>
        </p:nvSpPr>
        <p:spPr>
          <a:xfrm>
            <a:off x="612394" y="2409250"/>
            <a:ext cx="4290646"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Trees slow current along the eroding bank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Allows silt and sediment to be deposited along the bank and within the tree branches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Plants and trees can establish in this area and further stabilize bank</a:t>
            </a:r>
          </a:p>
        </p:txBody>
      </p:sp>
      <p:pic>
        <p:nvPicPr>
          <p:cNvPr id="10" name="Picture 9" descr="A close up of a map&#10;&#10;Description automatically generated">
            <a:extLst>
              <a:ext uri="{FF2B5EF4-FFF2-40B4-BE49-F238E27FC236}">
                <a16:creationId xmlns:a16="http://schemas.microsoft.com/office/drawing/2014/main" id="{FE0692AB-D8B9-43CA-8EB2-1DB28D65E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097" y="717611"/>
            <a:ext cx="3858235" cy="5422777"/>
          </a:xfrm>
          <a:prstGeom prst="rect">
            <a:avLst/>
          </a:prstGeom>
        </p:spPr>
      </p:pic>
      <p:sp>
        <p:nvSpPr>
          <p:cNvPr id="11" name="TextBox 10">
            <a:extLst>
              <a:ext uri="{FF2B5EF4-FFF2-40B4-BE49-F238E27FC236}">
                <a16:creationId xmlns:a16="http://schemas.microsoft.com/office/drawing/2014/main" id="{9582B054-EC6B-4D53-8472-E7707FE81685}"/>
              </a:ext>
            </a:extLst>
          </p:cNvPr>
          <p:cNvSpPr txBox="1"/>
          <p:nvPr/>
        </p:nvSpPr>
        <p:spPr>
          <a:xfrm>
            <a:off x="5284381" y="6129231"/>
            <a:ext cx="356431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Massachusetts Clean Water Toolkit</a:t>
            </a:r>
          </a:p>
        </p:txBody>
      </p:sp>
    </p:spTree>
    <p:extLst>
      <p:ext uri="{BB962C8B-B14F-4D97-AF65-F5344CB8AC3E}">
        <p14:creationId xmlns:p14="http://schemas.microsoft.com/office/powerpoint/2010/main" val="3796867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B7D69-A588-4638-B977-C98AF7858EA0}"/>
              </a:ext>
            </a:extLst>
          </p:cNvPr>
          <p:cNvSpPr>
            <a:spLocks noGrp="1"/>
          </p:cNvSpPr>
          <p:nvPr>
            <p:ph type="title"/>
          </p:nvPr>
        </p:nvSpPr>
        <p:spPr>
          <a:xfrm>
            <a:off x="316523" y="116435"/>
            <a:ext cx="8370277" cy="1143000"/>
          </a:xfrm>
        </p:spPr>
        <p:txBody>
          <a:bodyPr/>
          <a:lstStyle/>
          <a:p>
            <a:r>
              <a:rPr lang="en-US" sz="3600" dirty="0"/>
              <a:t>Bank Protection </a:t>
            </a:r>
            <a:r>
              <a:rPr lang="en-US" sz="3600" dirty="0">
                <a:solidFill>
                  <a:schemeClr val="tx2"/>
                </a:solidFill>
              </a:rPr>
              <a:t>– </a:t>
            </a:r>
            <a:br>
              <a:rPr lang="en-US" sz="3600" dirty="0">
                <a:solidFill>
                  <a:schemeClr val="tx2"/>
                </a:solidFill>
              </a:rPr>
            </a:br>
            <a:r>
              <a:rPr lang="en-US" sz="3600" dirty="0">
                <a:solidFill>
                  <a:schemeClr val="accent1"/>
                </a:solidFill>
              </a:rPr>
              <a:t>Live Staking / Brush Mattress</a:t>
            </a:r>
          </a:p>
        </p:txBody>
      </p:sp>
      <p:sp>
        <p:nvSpPr>
          <p:cNvPr id="3" name="Content Placeholder 2">
            <a:extLst>
              <a:ext uri="{FF2B5EF4-FFF2-40B4-BE49-F238E27FC236}">
                <a16:creationId xmlns:a16="http://schemas.microsoft.com/office/drawing/2014/main" id="{FC99DAC4-723C-43D9-BE77-E20053C159EB}"/>
              </a:ext>
            </a:extLst>
          </p:cNvPr>
          <p:cNvSpPr>
            <a:spLocks noGrp="1"/>
          </p:cNvSpPr>
          <p:nvPr>
            <p:ph idx="1"/>
          </p:nvPr>
        </p:nvSpPr>
        <p:spPr>
          <a:xfrm>
            <a:off x="314387" y="1163653"/>
            <a:ext cx="5089954" cy="899609"/>
          </a:xfrm>
        </p:spPr>
        <p:txBody>
          <a:bodyPr>
            <a:noAutofit/>
          </a:bodyPr>
          <a:lstStyle/>
          <a:p>
            <a:pPr marL="0" indent="0">
              <a:buNone/>
            </a:pPr>
            <a:r>
              <a:rPr lang="en-US" sz="2800" dirty="0"/>
              <a:t>Plant materials, in the form of live woody cuttings, are inserted deep into the bank or anchored in other ways.  </a:t>
            </a:r>
          </a:p>
        </p:txBody>
      </p:sp>
      <p:sp>
        <p:nvSpPr>
          <p:cNvPr id="4" name="TextBox 3">
            <a:extLst>
              <a:ext uri="{FF2B5EF4-FFF2-40B4-BE49-F238E27FC236}">
                <a16:creationId xmlns:a16="http://schemas.microsoft.com/office/drawing/2014/main" id="{F21E852B-3425-4E0F-81A8-AA417B67ADA4}"/>
              </a:ext>
            </a:extLst>
          </p:cNvPr>
          <p:cNvSpPr txBox="1"/>
          <p:nvPr/>
        </p:nvSpPr>
        <p:spPr>
          <a:xfrm>
            <a:off x="314387" y="3263171"/>
            <a:ext cx="4672469" cy="295465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Staking resists plant washout during establishment period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Provides some immediate erosive protection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Can be combined with rocks, logs or brush or natural fabrics to further combat erosion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7" name="Picture 6">
            <a:extLst>
              <a:ext uri="{FF2B5EF4-FFF2-40B4-BE49-F238E27FC236}">
                <a16:creationId xmlns:a16="http://schemas.microsoft.com/office/drawing/2014/main" id="{E2A6DCED-7F98-4BB2-A407-99F35F79B519}"/>
              </a:ext>
            </a:extLst>
          </p:cNvPr>
          <p:cNvPicPr>
            <a:picLocks noChangeAspect="1"/>
          </p:cNvPicPr>
          <p:nvPr/>
        </p:nvPicPr>
        <p:blipFill>
          <a:blip r:embed="rId3"/>
          <a:stretch>
            <a:fillRect/>
          </a:stretch>
        </p:blipFill>
        <p:spPr>
          <a:xfrm>
            <a:off x="6113720" y="198574"/>
            <a:ext cx="2751337" cy="2109358"/>
          </a:xfrm>
          <a:prstGeom prst="rect">
            <a:avLst/>
          </a:prstGeom>
        </p:spPr>
      </p:pic>
      <p:sp>
        <p:nvSpPr>
          <p:cNvPr id="8" name="TextBox 7">
            <a:extLst>
              <a:ext uri="{FF2B5EF4-FFF2-40B4-BE49-F238E27FC236}">
                <a16:creationId xmlns:a16="http://schemas.microsoft.com/office/drawing/2014/main" id="{6B84C1C7-8E88-4AA2-9EBD-D8C3CB8940AE}"/>
              </a:ext>
            </a:extLst>
          </p:cNvPr>
          <p:cNvSpPr txBox="1"/>
          <p:nvPr/>
        </p:nvSpPr>
        <p:spPr>
          <a:xfrm>
            <a:off x="5267935" y="2289931"/>
            <a:ext cx="387606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Source: Tennessee Wholesale Nursery</a:t>
            </a:r>
          </a:p>
        </p:txBody>
      </p:sp>
      <p:sp>
        <p:nvSpPr>
          <p:cNvPr id="9" name="TextBox 8">
            <a:extLst>
              <a:ext uri="{FF2B5EF4-FFF2-40B4-BE49-F238E27FC236}">
                <a16:creationId xmlns:a16="http://schemas.microsoft.com/office/drawing/2014/main" id="{015551BA-2624-4088-A105-9E39742B9109}"/>
              </a:ext>
            </a:extLst>
          </p:cNvPr>
          <p:cNvSpPr txBox="1"/>
          <p:nvPr/>
        </p:nvSpPr>
        <p:spPr>
          <a:xfrm>
            <a:off x="7307288" y="6097018"/>
            <a:ext cx="29004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Source: FISRWG</a:t>
            </a:r>
          </a:p>
        </p:txBody>
      </p:sp>
      <p:pic>
        <p:nvPicPr>
          <p:cNvPr id="10" name="Picture 9" descr="A close up of a map&#10;&#10;Description automatically generated">
            <a:extLst>
              <a:ext uri="{FF2B5EF4-FFF2-40B4-BE49-F238E27FC236}">
                <a16:creationId xmlns:a16="http://schemas.microsoft.com/office/drawing/2014/main" id="{58BD3172-62CC-48CB-A4D9-E8F332796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8468" y="2534601"/>
            <a:ext cx="3752405" cy="3548988"/>
          </a:xfrm>
          <a:prstGeom prst="rect">
            <a:avLst/>
          </a:prstGeom>
        </p:spPr>
      </p:pic>
    </p:spTree>
    <p:extLst>
      <p:ext uri="{BB962C8B-B14F-4D97-AF65-F5344CB8AC3E}">
        <p14:creationId xmlns:p14="http://schemas.microsoft.com/office/powerpoint/2010/main" val="2918778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0339-F41B-4126-B13B-83ACD4264C4C}"/>
              </a:ext>
            </a:extLst>
          </p:cNvPr>
          <p:cNvSpPr>
            <a:spLocks noGrp="1"/>
          </p:cNvSpPr>
          <p:nvPr>
            <p:ph type="title"/>
          </p:nvPr>
        </p:nvSpPr>
        <p:spPr>
          <a:xfrm>
            <a:off x="461473" y="0"/>
            <a:ext cx="8023741" cy="1148862"/>
          </a:xfrm>
        </p:spPr>
        <p:txBody>
          <a:bodyPr/>
          <a:lstStyle/>
          <a:p>
            <a:r>
              <a:rPr lang="en-US" sz="3600" dirty="0"/>
              <a:t>4. Instream Structures</a:t>
            </a:r>
          </a:p>
        </p:txBody>
      </p:sp>
      <p:sp>
        <p:nvSpPr>
          <p:cNvPr id="3" name="Content Placeholder 2">
            <a:extLst>
              <a:ext uri="{FF2B5EF4-FFF2-40B4-BE49-F238E27FC236}">
                <a16:creationId xmlns:a16="http://schemas.microsoft.com/office/drawing/2014/main" id="{3DDDD355-893F-404A-AA11-1CA23D3417EE}"/>
              </a:ext>
            </a:extLst>
          </p:cNvPr>
          <p:cNvSpPr>
            <a:spLocks noGrp="1"/>
          </p:cNvSpPr>
          <p:nvPr>
            <p:ph idx="1"/>
          </p:nvPr>
        </p:nvSpPr>
        <p:spPr>
          <a:xfrm>
            <a:off x="461473" y="1017142"/>
            <a:ext cx="8225327" cy="4939979"/>
          </a:xfrm>
        </p:spPr>
        <p:txBody>
          <a:bodyPr>
            <a:normAutofit fontScale="92500" lnSpcReduction="20000"/>
          </a:bodyPr>
          <a:lstStyle/>
          <a:p>
            <a:pPr marL="0" indent="0">
              <a:buNone/>
            </a:pPr>
            <a:r>
              <a:rPr lang="en-US" dirty="0"/>
              <a:t>A variety of rock, wood and earth structures placed across the stream channel and anchored in the streambanks to provide a hardened area of the bed that resists erosive forces.</a:t>
            </a:r>
          </a:p>
          <a:p>
            <a:pPr marL="0" indent="0">
              <a:buNone/>
            </a:pPr>
            <a:endParaRPr lang="en-US" sz="1200" dirty="0"/>
          </a:p>
          <a:p>
            <a:pPr marL="0" indent="0">
              <a:buNone/>
            </a:pPr>
            <a:r>
              <a:rPr lang="en-US" dirty="0"/>
              <a:t>Combat stream degradation and maintain bed elevation.</a:t>
            </a:r>
          </a:p>
          <a:p>
            <a:pPr marL="0" indent="0">
              <a:buNone/>
            </a:pPr>
            <a:endParaRPr lang="en-US" sz="1200" dirty="0"/>
          </a:p>
          <a:p>
            <a:pPr marL="0" indent="0">
              <a:buNone/>
            </a:pPr>
            <a:r>
              <a:rPr lang="en-US" dirty="0"/>
              <a:t>Examples:</a:t>
            </a:r>
          </a:p>
          <a:p>
            <a:r>
              <a:rPr lang="en-US" dirty="0"/>
              <a:t>Step pools</a:t>
            </a:r>
          </a:p>
          <a:p>
            <a:r>
              <a:rPr lang="en-US" dirty="0"/>
              <a:t>Rock weirs</a:t>
            </a:r>
          </a:p>
          <a:p>
            <a:r>
              <a:rPr lang="en-US" dirty="0"/>
              <a:t>Cross vanes</a:t>
            </a:r>
          </a:p>
          <a:p>
            <a:r>
              <a:rPr lang="en-US" dirty="0"/>
              <a:t>J-hook vanes</a:t>
            </a:r>
          </a:p>
          <a:p>
            <a:r>
              <a:rPr lang="en-US" dirty="0"/>
              <a:t>Wing deflectors</a:t>
            </a:r>
          </a:p>
          <a:p>
            <a:r>
              <a:rPr lang="en-US" dirty="0"/>
              <a:t>Log drops</a:t>
            </a:r>
          </a:p>
          <a:p>
            <a:r>
              <a:rPr lang="en-US" dirty="0"/>
              <a:t>Lunkers</a:t>
            </a:r>
          </a:p>
          <a:p>
            <a:r>
              <a:rPr lang="en-US" dirty="0"/>
              <a:t>Hyporheic zone enhancement</a:t>
            </a:r>
          </a:p>
          <a:p>
            <a:r>
              <a:rPr lang="en-US" dirty="0"/>
              <a:t>Dam removal</a:t>
            </a:r>
          </a:p>
        </p:txBody>
      </p:sp>
      <p:pic>
        <p:nvPicPr>
          <p:cNvPr id="9" name="Picture 8">
            <a:extLst>
              <a:ext uri="{FF2B5EF4-FFF2-40B4-BE49-F238E27FC236}">
                <a16:creationId xmlns:a16="http://schemas.microsoft.com/office/drawing/2014/main" id="{E3D078DF-A958-4044-B264-3040CB1794F8}"/>
              </a:ext>
            </a:extLst>
          </p:cNvPr>
          <p:cNvPicPr>
            <a:picLocks noChangeAspect="1"/>
          </p:cNvPicPr>
          <p:nvPr/>
        </p:nvPicPr>
        <p:blipFill>
          <a:blip r:embed="rId3"/>
          <a:stretch>
            <a:fillRect/>
          </a:stretch>
        </p:blipFill>
        <p:spPr>
          <a:xfrm>
            <a:off x="4473343" y="2541181"/>
            <a:ext cx="4149558" cy="3108163"/>
          </a:xfrm>
          <a:prstGeom prst="rect">
            <a:avLst/>
          </a:prstGeom>
        </p:spPr>
      </p:pic>
      <p:sp>
        <p:nvSpPr>
          <p:cNvPr id="10" name="TextBox 9">
            <a:extLst>
              <a:ext uri="{FF2B5EF4-FFF2-40B4-BE49-F238E27FC236}">
                <a16:creationId xmlns:a16="http://schemas.microsoft.com/office/drawing/2014/main" id="{1371788B-5EC1-4CBF-9871-967B241F3DFF}"/>
              </a:ext>
            </a:extLst>
          </p:cNvPr>
          <p:cNvSpPr txBox="1"/>
          <p:nvPr/>
        </p:nvSpPr>
        <p:spPr>
          <a:xfrm>
            <a:off x="4177891" y="5649344"/>
            <a:ext cx="356381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MA Clean Water Toolkit</a:t>
            </a:r>
          </a:p>
        </p:txBody>
      </p:sp>
    </p:spTree>
    <p:extLst>
      <p:ext uri="{BB962C8B-B14F-4D97-AF65-F5344CB8AC3E}">
        <p14:creationId xmlns:p14="http://schemas.microsoft.com/office/powerpoint/2010/main" val="600029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3627F-9B26-48A7-B4D5-D125D94A5E42}"/>
              </a:ext>
            </a:extLst>
          </p:cNvPr>
          <p:cNvSpPr>
            <a:spLocks noGrp="1"/>
          </p:cNvSpPr>
          <p:nvPr>
            <p:ph type="title"/>
          </p:nvPr>
        </p:nvSpPr>
        <p:spPr>
          <a:xfrm>
            <a:off x="461473" y="0"/>
            <a:ext cx="8225327" cy="1143000"/>
          </a:xfrm>
        </p:spPr>
        <p:txBody>
          <a:bodyPr/>
          <a:lstStyle/>
          <a:p>
            <a:r>
              <a:rPr lang="en-US" sz="4000" dirty="0"/>
              <a:t>Instream Structures</a:t>
            </a:r>
            <a:r>
              <a:rPr lang="en-US" sz="4000" dirty="0">
                <a:solidFill>
                  <a:schemeClr val="tx2"/>
                </a:solidFill>
              </a:rPr>
              <a:t> – </a:t>
            </a:r>
            <a:r>
              <a:rPr lang="en-US" sz="4000" dirty="0">
                <a:solidFill>
                  <a:schemeClr val="accent1"/>
                </a:solidFill>
              </a:rPr>
              <a:t>Step Pools</a:t>
            </a:r>
          </a:p>
        </p:txBody>
      </p:sp>
      <p:sp>
        <p:nvSpPr>
          <p:cNvPr id="6" name="Content Placeholder 5">
            <a:extLst>
              <a:ext uri="{FF2B5EF4-FFF2-40B4-BE49-F238E27FC236}">
                <a16:creationId xmlns:a16="http://schemas.microsoft.com/office/drawing/2014/main" id="{9A1C9918-42B8-452F-BD70-0C4ED7D8232A}"/>
              </a:ext>
            </a:extLst>
          </p:cNvPr>
          <p:cNvSpPr>
            <a:spLocks noGrp="1"/>
          </p:cNvSpPr>
          <p:nvPr>
            <p:ph idx="1"/>
          </p:nvPr>
        </p:nvSpPr>
        <p:spPr>
          <a:xfrm>
            <a:off x="461473" y="1001994"/>
            <a:ext cx="4199539" cy="932314"/>
          </a:xfrm>
        </p:spPr>
        <p:txBody>
          <a:bodyPr>
            <a:noAutofit/>
          </a:bodyPr>
          <a:lstStyle/>
          <a:p>
            <a:pPr marL="0" indent="0">
              <a:buNone/>
            </a:pPr>
            <a:r>
              <a:rPr lang="en-US" sz="2800" dirty="0"/>
              <a:t>A series of structures designed to dissipate energy in steep gradient stream sections.</a:t>
            </a:r>
          </a:p>
        </p:txBody>
      </p:sp>
      <p:sp>
        <p:nvSpPr>
          <p:cNvPr id="7" name="TextBox 6">
            <a:extLst>
              <a:ext uri="{FF2B5EF4-FFF2-40B4-BE49-F238E27FC236}">
                <a16:creationId xmlns:a16="http://schemas.microsoft.com/office/drawing/2014/main" id="{A0C119C2-76FA-4212-ABA6-05209DD182F7}"/>
              </a:ext>
            </a:extLst>
          </p:cNvPr>
          <p:cNvSpPr txBox="1"/>
          <p:nvPr/>
        </p:nvSpPr>
        <p:spPr>
          <a:xfrm>
            <a:off x="550985" y="2933360"/>
            <a:ext cx="4021015"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Often used to address downcutting of streambed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Made of large rock in short, steep drops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Must be stable at all flows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Drops should be low enough to allow upstream fish migration</a:t>
            </a:r>
          </a:p>
        </p:txBody>
      </p:sp>
      <p:pic>
        <p:nvPicPr>
          <p:cNvPr id="5" name="Picture 4">
            <a:extLst>
              <a:ext uri="{FF2B5EF4-FFF2-40B4-BE49-F238E27FC236}">
                <a16:creationId xmlns:a16="http://schemas.microsoft.com/office/drawing/2014/main" id="{6BE880CF-C998-4F17-8BD4-CEE86BF75B13}"/>
              </a:ext>
            </a:extLst>
          </p:cNvPr>
          <p:cNvPicPr>
            <a:picLocks noChangeAspect="1"/>
          </p:cNvPicPr>
          <p:nvPr/>
        </p:nvPicPr>
        <p:blipFill>
          <a:blip r:embed="rId3"/>
          <a:stretch>
            <a:fillRect/>
          </a:stretch>
        </p:blipFill>
        <p:spPr>
          <a:xfrm>
            <a:off x="4572000" y="2948052"/>
            <a:ext cx="4373375" cy="2930497"/>
          </a:xfrm>
          <a:prstGeom prst="rect">
            <a:avLst/>
          </a:prstGeom>
        </p:spPr>
      </p:pic>
      <p:sp>
        <p:nvSpPr>
          <p:cNvPr id="9" name="Rectangle 8">
            <a:extLst>
              <a:ext uri="{FF2B5EF4-FFF2-40B4-BE49-F238E27FC236}">
                <a16:creationId xmlns:a16="http://schemas.microsoft.com/office/drawing/2014/main" id="{8CA6A14E-04DE-4369-9819-1D44631823D4}"/>
              </a:ext>
            </a:extLst>
          </p:cNvPr>
          <p:cNvSpPr/>
          <p:nvPr/>
        </p:nvSpPr>
        <p:spPr>
          <a:xfrm>
            <a:off x="6163797" y="5821092"/>
            <a:ext cx="2816348"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Hatchery Creek Step-Pool, Stantec</a:t>
            </a:r>
            <a:endParaRPr lang="en-US" sz="1200" dirty="0"/>
          </a:p>
        </p:txBody>
      </p:sp>
      <p:pic>
        <p:nvPicPr>
          <p:cNvPr id="11" name="Picture 10" descr="A close up of a map&#10;&#10;Description automatically generated">
            <a:extLst>
              <a:ext uri="{FF2B5EF4-FFF2-40B4-BE49-F238E27FC236}">
                <a16:creationId xmlns:a16="http://schemas.microsoft.com/office/drawing/2014/main" id="{D087896D-FA1D-4782-A35C-4F4EAF169ACA}"/>
              </a:ext>
            </a:extLst>
          </p:cNvPr>
          <p:cNvPicPr>
            <a:picLocks noChangeAspect="1"/>
          </p:cNvPicPr>
          <p:nvPr/>
        </p:nvPicPr>
        <p:blipFill rotWithShape="1">
          <a:blip r:embed="rId4">
            <a:extLst>
              <a:ext uri="{28A0092B-C50C-407E-A947-70E740481C1C}">
                <a14:useLocalDpi xmlns:a14="http://schemas.microsoft.com/office/drawing/2010/main" val="0"/>
              </a:ext>
            </a:extLst>
          </a:blip>
          <a:srcRect l="33108" b="72036"/>
          <a:stretch/>
        </p:blipFill>
        <p:spPr>
          <a:xfrm>
            <a:off x="5963830" y="777172"/>
            <a:ext cx="3147601" cy="1917812"/>
          </a:xfrm>
          <a:prstGeom prst="rect">
            <a:avLst/>
          </a:prstGeom>
        </p:spPr>
      </p:pic>
      <p:pic>
        <p:nvPicPr>
          <p:cNvPr id="13" name="Picture 12" descr="A close up of a map&#10;&#10;Description automatically generated">
            <a:extLst>
              <a:ext uri="{FF2B5EF4-FFF2-40B4-BE49-F238E27FC236}">
                <a16:creationId xmlns:a16="http://schemas.microsoft.com/office/drawing/2014/main" id="{F9D3D7EA-0B1B-4FDA-B317-F9B813D7B674}"/>
              </a:ext>
            </a:extLst>
          </p:cNvPr>
          <p:cNvPicPr>
            <a:picLocks noChangeAspect="1"/>
          </p:cNvPicPr>
          <p:nvPr/>
        </p:nvPicPr>
        <p:blipFill rotWithShape="1">
          <a:blip r:embed="rId4">
            <a:extLst>
              <a:ext uri="{28A0092B-C50C-407E-A947-70E740481C1C}">
                <a14:useLocalDpi xmlns:a14="http://schemas.microsoft.com/office/drawing/2010/main" val="0"/>
              </a:ext>
            </a:extLst>
          </a:blip>
          <a:srcRect l="-1100" t="2250" r="67194" b="90349"/>
          <a:stretch/>
        </p:blipFill>
        <p:spPr>
          <a:xfrm>
            <a:off x="5752663" y="2219203"/>
            <a:ext cx="1595480" cy="507655"/>
          </a:xfrm>
          <a:prstGeom prst="rect">
            <a:avLst/>
          </a:prstGeom>
        </p:spPr>
      </p:pic>
      <p:sp>
        <p:nvSpPr>
          <p:cNvPr id="14" name="Rectangle 13">
            <a:extLst>
              <a:ext uri="{FF2B5EF4-FFF2-40B4-BE49-F238E27FC236}">
                <a16:creationId xmlns:a16="http://schemas.microsoft.com/office/drawing/2014/main" id="{EE7C17D3-0A3D-4816-A385-79177EEACFAB}"/>
              </a:ext>
            </a:extLst>
          </p:cNvPr>
          <p:cNvSpPr/>
          <p:nvPr/>
        </p:nvSpPr>
        <p:spPr>
          <a:xfrm>
            <a:off x="7390960" y="2683019"/>
            <a:ext cx="1720471"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a:t>
            </a:r>
            <a:r>
              <a:rPr lang="en-US" sz="1200" dirty="0" err="1">
                <a:solidFill>
                  <a:prstClr val="black"/>
                </a:solidFill>
                <a:latin typeface="Calibri" panose="020F0502020204030204" pitchFamily="34" charset="0"/>
                <a:cs typeface="Calibri" panose="020F0502020204030204" pitchFamily="34" charset="0"/>
              </a:rPr>
              <a:t>Gomi</a:t>
            </a:r>
            <a:r>
              <a:rPr lang="en-US" sz="1200" dirty="0">
                <a:solidFill>
                  <a:prstClr val="black"/>
                </a:solidFill>
                <a:latin typeface="Calibri" panose="020F0502020204030204" pitchFamily="34" charset="0"/>
                <a:cs typeface="Calibri" panose="020F0502020204030204" pitchFamily="34" charset="0"/>
              </a:rPr>
              <a:t> et al, 2003</a:t>
            </a:r>
            <a:endParaRPr lang="en-US" sz="1200" dirty="0"/>
          </a:p>
        </p:txBody>
      </p:sp>
    </p:spTree>
    <p:extLst>
      <p:ext uri="{BB962C8B-B14F-4D97-AF65-F5344CB8AC3E}">
        <p14:creationId xmlns:p14="http://schemas.microsoft.com/office/powerpoint/2010/main" val="862613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EF70-6E95-47D0-AA05-3D7A3E783B79}"/>
              </a:ext>
            </a:extLst>
          </p:cNvPr>
          <p:cNvSpPr>
            <a:spLocks noGrp="1"/>
          </p:cNvSpPr>
          <p:nvPr>
            <p:ph type="title"/>
          </p:nvPr>
        </p:nvSpPr>
        <p:spPr>
          <a:xfrm>
            <a:off x="459336" y="0"/>
            <a:ext cx="8225327" cy="1006867"/>
          </a:xfrm>
        </p:spPr>
        <p:txBody>
          <a:bodyPr/>
          <a:lstStyle/>
          <a:p>
            <a:r>
              <a:rPr lang="en-US" sz="3600" dirty="0"/>
              <a:t>Instream Structures </a:t>
            </a:r>
            <a:r>
              <a:rPr lang="en-US" sz="3600" dirty="0">
                <a:solidFill>
                  <a:schemeClr val="tx2"/>
                </a:solidFill>
              </a:rPr>
              <a:t>– </a:t>
            </a:r>
            <a:r>
              <a:rPr lang="en-US" sz="3600" dirty="0">
                <a:solidFill>
                  <a:schemeClr val="accent1"/>
                </a:solidFill>
              </a:rPr>
              <a:t>Rock Weirs</a:t>
            </a:r>
          </a:p>
        </p:txBody>
      </p:sp>
      <p:sp>
        <p:nvSpPr>
          <p:cNvPr id="3" name="Content Placeholder 2">
            <a:extLst>
              <a:ext uri="{FF2B5EF4-FFF2-40B4-BE49-F238E27FC236}">
                <a16:creationId xmlns:a16="http://schemas.microsoft.com/office/drawing/2014/main" id="{F4A0B1FF-1A82-4699-85CB-37B664541611}"/>
              </a:ext>
            </a:extLst>
          </p:cNvPr>
          <p:cNvSpPr>
            <a:spLocks noGrp="1"/>
          </p:cNvSpPr>
          <p:nvPr>
            <p:ph idx="1"/>
          </p:nvPr>
        </p:nvSpPr>
        <p:spPr>
          <a:xfrm>
            <a:off x="459336" y="841465"/>
            <a:ext cx="8225327" cy="1286470"/>
          </a:xfrm>
        </p:spPr>
        <p:txBody>
          <a:bodyPr/>
          <a:lstStyle/>
          <a:p>
            <a:pPr marL="0" indent="0">
              <a:buNone/>
            </a:pPr>
            <a:r>
              <a:rPr lang="en-US" dirty="0"/>
              <a:t>Log, boulder or stone structures placed across the channel and anchored to the streambank and/or bed to create pool habitat, control bed erosion, or collect and retain gravel.</a:t>
            </a:r>
          </a:p>
        </p:txBody>
      </p:sp>
      <p:pic>
        <p:nvPicPr>
          <p:cNvPr id="4" name="Picture 3">
            <a:extLst>
              <a:ext uri="{FF2B5EF4-FFF2-40B4-BE49-F238E27FC236}">
                <a16:creationId xmlns:a16="http://schemas.microsoft.com/office/drawing/2014/main" id="{5FF4BEED-F792-4522-8A8B-DBADECE4EF95}"/>
              </a:ext>
            </a:extLst>
          </p:cNvPr>
          <p:cNvPicPr>
            <a:picLocks noChangeAspect="1"/>
          </p:cNvPicPr>
          <p:nvPr/>
        </p:nvPicPr>
        <p:blipFill>
          <a:blip r:embed="rId3"/>
          <a:stretch>
            <a:fillRect/>
          </a:stretch>
        </p:blipFill>
        <p:spPr>
          <a:xfrm>
            <a:off x="1847239" y="2262553"/>
            <a:ext cx="5324475" cy="3990975"/>
          </a:xfrm>
          <a:prstGeom prst="rect">
            <a:avLst/>
          </a:prstGeom>
        </p:spPr>
      </p:pic>
      <p:sp>
        <p:nvSpPr>
          <p:cNvPr id="5" name="TextBox 4">
            <a:extLst>
              <a:ext uri="{FF2B5EF4-FFF2-40B4-BE49-F238E27FC236}">
                <a16:creationId xmlns:a16="http://schemas.microsoft.com/office/drawing/2014/main" id="{C2947E1E-EFA4-41FC-B5B9-D341C553C69E}"/>
              </a:ext>
            </a:extLst>
          </p:cNvPr>
          <p:cNvSpPr txBox="1"/>
          <p:nvPr/>
        </p:nvSpPr>
        <p:spPr>
          <a:xfrm>
            <a:off x="4048368" y="6080369"/>
            <a:ext cx="300892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Dept of the Interior</a:t>
            </a:r>
          </a:p>
        </p:txBody>
      </p:sp>
    </p:spTree>
    <p:extLst>
      <p:ext uri="{BB962C8B-B14F-4D97-AF65-F5344CB8AC3E}">
        <p14:creationId xmlns:p14="http://schemas.microsoft.com/office/powerpoint/2010/main" val="952109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AA64-E959-43C8-95D1-5160CFE21B11}"/>
              </a:ext>
            </a:extLst>
          </p:cNvPr>
          <p:cNvSpPr>
            <a:spLocks noGrp="1"/>
          </p:cNvSpPr>
          <p:nvPr>
            <p:ph type="title"/>
          </p:nvPr>
        </p:nvSpPr>
        <p:spPr>
          <a:xfrm>
            <a:off x="414071" y="-198"/>
            <a:ext cx="7944481" cy="1143000"/>
          </a:xfrm>
        </p:spPr>
        <p:txBody>
          <a:bodyPr/>
          <a:lstStyle/>
          <a:p>
            <a:r>
              <a:rPr lang="en-US" sz="4000" dirty="0"/>
              <a:t>Instream Structures </a:t>
            </a:r>
            <a:r>
              <a:rPr lang="en-US" sz="4000" dirty="0">
                <a:solidFill>
                  <a:schemeClr val="tx2"/>
                </a:solidFill>
              </a:rPr>
              <a:t>- </a:t>
            </a:r>
            <a:r>
              <a:rPr lang="en-US" sz="4000" dirty="0">
                <a:solidFill>
                  <a:schemeClr val="accent1"/>
                </a:solidFill>
              </a:rPr>
              <a:t>Cross-Vanes</a:t>
            </a:r>
          </a:p>
        </p:txBody>
      </p:sp>
      <p:pic>
        <p:nvPicPr>
          <p:cNvPr id="4" name="Content Placeholder 3">
            <a:extLst>
              <a:ext uri="{FF2B5EF4-FFF2-40B4-BE49-F238E27FC236}">
                <a16:creationId xmlns:a16="http://schemas.microsoft.com/office/drawing/2014/main" id="{3C32BF52-4D0B-4CAA-9CB4-2D5E465B8E29}"/>
              </a:ext>
            </a:extLst>
          </p:cNvPr>
          <p:cNvPicPr>
            <a:picLocks noGrp="1" noChangeAspect="1"/>
          </p:cNvPicPr>
          <p:nvPr>
            <p:ph idx="1"/>
          </p:nvPr>
        </p:nvPicPr>
        <p:blipFill>
          <a:blip r:embed="rId3"/>
          <a:stretch>
            <a:fillRect/>
          </a:stretch>
        </p:blipFill>
        <p:spPr>
          <a:xfrm>
            <a:off x="1218639" y="957360"/>
            <a:ext cx="2925445" cy="4817086"/>
          </a:xfrm>
          <a:prstGeom prst="rect">
            <a:avLst/>
          </a:prstGeom>
        </p:spPr>
      </p:pic>
      <p:sp>
        <p:nvSpPr>
          <p:cNvPr id="5" name="TextBox 4">
            <a:extLst>
              <a:ext uri="{FF2B5EF4-FFF2-40B4-BE49-F238E27FC236}">
                <a16:creationId xmlns:a16="http://schemas.microsoft.com/office/drawing/2014/main" id="{6238D35B-DF61-4BA4-835A-FE42E71A9D98}"/>
              </a:ext>
            </a:extLst>
          </p:cNvPr>
          <p:cNvSpPr txBox="1"/>
          <p:nvPr/>
        </p:nvSpPr>
        <p:spPr>
          <a:xfrm>
            <a:off x="2256668" y="5746751"/>
            <a:ext cx="18874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Dave </a:t>
            </a:r>
            <a:r>
              <a:rPr kumimoji="0" lang="en-US" sz="1400" b="0" i="0" u="none" strike="noStrike" kern="1200" cap="none" spc="0" normalizeH="0" baseline="0" noProof="0" dirty="0" err="1">
                <a:ln>
                  <a:noFill/>
                </a:ln>
                <a:solidFill>
                  <a:prstClr val="black"/>
                </a:solidFill>
                <a:effectLst/>
                <a:uLnTx/>
                <a:uFillTx/>
                <a:latin typeface="Times New Roman"/>
                <a:ea typeface="+mn-ea"/>
                <a:cs typeface="+mn-cs"/>
              </a:rPr>
              <a:t>Rosgen</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6" name="Picture 5">
            <a:extLst>
              <a:ext uri="{FF2B5EF4-FFF2-40B4-BE49-F238E27FC236}">
                <a16:creationId xmlns:a16="http://schemas.microsoft.com/office/drawing/2014/main" id="{53943B38-B494-4394-953C-3C13C263ADAE}"/>
              </a:ext>
            </a:extLst>
          </p:cNvPr>
          <p:cNvPicPr>
            <a:picLocks noChangeAspect="1"/>
          </p:cNvPicPr>
          <p:nvPr/>
        </p:nvPicPr>
        <p:blipFill>
          <a:blip r:embed="rId4"/>
          <a:stretch>
            <a:fillRect/>
          </a:stretch>
        </p:blipFill>
        <p:spPr>
          <a:xfrm>
            <a:off x="5134146" y="2680004"/>
            <a:ext cx="3456732" cy="2286198"/>
          </a:xfrm>
          <a:prstGeom prst="rect">
            <a:avLst/>
          </a:prstGeom>
        </p:spPr>
      </p:pic>
      <p:sp>
        <p:nvSpPr>
          <p:cNvPr id="7" name="TextBox 6">
            <a:extLst>
              <a:ext uri="{FF2B5EF4-FFF2-40B4-BE49-F238E27FC236}">
                <a16:creationId xmlns:a16="http://schemas.microsoft.com/office/drawing/2014/main" id="{BE91DBA3-F24A-4CD6-A846-2B41D6B61518}"/>
              </a:ext>
            </a:extLst>
          </p:cNvPr>
          <p:cNvSpPr txBox="1"/>
          <p:nvPr/>
        </p:nvSpPr>
        <p:spPr>
          <a:xfrm>
            <a:off x="5502579" y="5064468"/>
            <a:ext cx="308829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Photo: Carmen </a:t>
            </a:r>
            <a:r>
              <a:rPr kumimoji="0" lang="en-US" sz="1200" b="0" i="0" u="none" strike="noStrike" kern="1200" cap="none" spc="0" normalizeH="0" baseline="0" noProof="0" dirty="0" err="1">
                <a:ln>
                  <a:noFill/>
                </a:ln>
                <a:solidFill>
                  <a:prstClr val="black"/>
                </a:solidFill>
                <a:effectLst/>
                <a:uLnTx/>
                <a:uFillTx/>
                <a:latin typeface="Times New Roman"/>
                <a:ea typeface="+mn-ea"/>
                <a:cs typeface="+mn-cs"/>
              </a:rPr>
              <a:t>Agouridis</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 Univ of KY</a:t>
            </a:r>
          </a:p>
        </p:txBody>
      </p:sp>
      <p:cxnSp>
        <p:nvCxnSpPr>
          <p:cNvPr id="9" name="Straight Arrow Connector 8">
            <a:extLst>
              <a:ext uri="{FF2B5EF4-FFF2-40B4-BE49-F238E27FC236}">
                <a16:creationId xmlns:a16="http://schemas.microsoft.com/office/drawing/2014/main" id="{D4175FCD-FBAA-4506-9390-4979A376E6FB}"/>
              </a:ext>
            </a:extLst>
          </p:cNvPr>
          <p:cNvCxnSpPr>
            <a:cxnSpLocks/>
          </p:cNvCxnSpPr>
          <p:nvPr/>
        </p:nvCxnSpPr>
        <p:spPr>
          <a:xfrm>
            <a:off x="973015" y="3823103"/>
            <a:ext cx="0" cy="223142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D0F6F3E-6AE3-4E05-8DBD-E0244277DCC0}"/>
              </a:ext>
            </a:extLst>
          </p:cNvPr>
          <p:cNvSpPr txBox="1"/>
          <p:nvPr/>
        </p:nvSpPr>
        <p:spPr>
          <a:xfrm>
            <a:off x="234351" y="4367315"/>
            <a:ext cx="738664" cy="1143000"/>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CB7"/>
                </a:solidFill>
                <a:effectLst/>
                <a:uLnTx/>
                <a:uFillTx/>
                <a:latin typeface="Calibri" panose="020F0502020204030204" pitchFamily="34" charset="0"/>
                <a:ea typeface="+mn-ea"/>
                <a:cs typeface="Calibri" panose="020F0502020204030204" pitchFamily="34" charset="0"/>
              </a:rPr>
              <a:t>Flow</a:t>
            </a:r>
          </a:p>
        </p:txBody>
      </p:sp>
    </p:spTree>
    <p:extLst>
      <p:ext uri="{BB962C8B-B14F-4D97-AF65-F5344CB8AC3E}">
        <p14:creationId xmlns:p14="http://schemas.microsoft.com/office/powerpoint/2010/main" val="1855050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CADF-E5BD-42EB-BF0B-519C5057C1C4}"/>
              </a:ext>
            </a:extLst>
          </p:cNvPr>
          <p:cNvSpPr>
            <a:spLocks noGrp="1"/>
          </p:cNvSpPr>
          <p:nvPr>
            <p:ph type="title"/>
          </p:nvPr>
        </p:nvSpPr>
        <p:spPr>
          <a:xfrm>
            <a:off x="459335" y="0"/>
            <a:ext cx="8225327" cy="1014270"/>
          </a:xfrm>
        </p:spPr>
        <p:txBody>
          <a:bodyPr/>
          <a:lstStyle/>
          <a:p>
            <a:r>
              <a:rPr lang="en-US" sz="4000" dirty="0"/>
              <a:t>Restoring Aquatic Habitat</a:t>
            </a:r>
          </a:p>
        </p:txBody>
      </p:sp>
      <p:pic>
        <p:nvPicPr>
          <p:cNvPr id="7" name="Content Placeholder 4">
            <a:extLst>
              <a:ext uri="{FF2B5EF4-FFF2-40B4-BE49-F238E27FC236}">
                <a16:creationId xmlns:a16="http://schemas.microsoft.com/office/drawing/2014/main" id="{2DA42737-EDF6-4868-A3B7-F0ECB60025DC}"/>
              </a:ext>
            </a:extLst>
          </p:cNvPr>
          <p:cNvPicPr>
            <a:picLocks noGrp="1" noChangeAspect="1"/>
          </p:cNvPicPr>
          <p:nvPr/>
        </p:nvPicPr>
        <p:blipFill>
          <a:blip r:embed="rId3"/>
          <a:stretch>
            <a:fillRect/>
          </a:stretch>
        </p:blipFill>
        <p:spPr>
          <a:xfrm>
            <a:off x="459335" y="1117043"/>
            <a:ext cx="7867369" cy="4820692"/>
          </a:xfrm>
          <a:prstGeom prst="rect">
            <a:avLst/>
          </a:prstGeom>
        </p:spPr>
      </p:pic>
      <p:sp>
        <p:nvSpPr>
          <p:cNvPr id="8" name="Content Placeholder 4">
            <a:extLst>
              <a:ext uri="{FF2B5EF4-FFF2-40B4-BE49-F238E27FC236}">
                <a16:creationId xmlns:a16="http://schemas.microsoft.com/office/drawing/2014/main" id="{DEE09F96-14FA-4E5A-9C7E-F8E94E34D6FF}"/>
              </a:ext>
            </a:extLst>
          </p:cNvPr>
          <p:cNvSpPr txBox="1">
            <a:spLocks/>
          </p:cNvSpPr>
          <p:nvPr/>
        </p:nvSpPr>
        <p:spPr>
          <a:xfrm>
            <a:off x="106523" y="6064996"/>
            <a:ext cx="2884168" cy="409171"/>
          </a:xfrm>
          <a:prstGeom prst="rect">
            <a:avLst/>
          </a:prstGeom>
          <a:noFill/>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None/>
            </a:pPr>
            <a:r>
              <a:rPr lang="en-US" sz="1600" dirty="0"/>
              <a:t>Source: </a:t>
            </a:r>
            <a:r>
              <a:rPr lang="en-US" sz="1600" dirty="0" err="1"/>
              <a:t>Cluer</a:t>
            </a:r>
            <a:r>
              <a:rPr lang="en-US" sz="1600" dirty="0"/>
              <a:t> and Thorne, 2013</a:t>
            </a:r>
          </a:p>
        </p:txBody>
      </p:sp>
      <p:sp>
        <p:nvSpPr>
          <p:cNvPr id="9" name="TextBox 2">
            <a:extLst>
              <a:ext uri="{FF2B5EF4-FFF2-40B4-BE49-F238E27FC236}">
                <a16:creationId xmlns:a16="http://schemas.microsoft.com/office/drawing/2014/main" id="{328B8D4B-932C-45F8-B123-DA7E7C6044B9}"/>
              </a:ext>
            </a:extLst>
          </p:cNvPr>
          <p:cNvSpPr txBox="1"/>
          <p:nvPr/>
        </p:nvSpPr>
        <p:spPr>
          <a:xfrm>
            <a:off x="206038" y="1491045"/>
            <a:ext cx="1420009"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chemeClr val="tx2"/>
                </a:solidFill>
                <a:latin typeface="Calibri" panose="020F0502020204030204" pitchFamily="34" charset="0"/>
                <a:cs typeface="Calibri" panose="020F0502020204030204" pitchFamily="34" charset="0"/>
              </a:rPr>
              <a:t>Flow Types</a:t>
            </a:r>
          </a:p>
        </p:txBody>
      </p:sp>
      <p:sp>
        <p:nvSpPr>
          <p:cNvPr id="10" name="TextBox 3">
            <a:extLst>
              <a:ext uri="{FF2B5EF4-FFF2-40B4-BE49-F238E27FC236}">
                <a16:creationId xmlns:a16="http://schemas.microsoft.com/office/drawing/2014/main" id="{D85AD120-0B58-4088-9D32-AE82CA2A553A}"/>
              </a:ext>
            </a:extLst>
          </p:cNvPr>
          <p:cNvSpPr txBox="1"/>
          <p:nvPr/>
        </p:nvSpPr>
        <p:spPr>
          <a:xfrm>
            <a:off x="7267515" y="1491045"/>
            <a:ext cx="1339329"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chemeClr val="tx2"/>
                </a:solidFill>
                <a:latin typeface="Calibri" panose="020F0502020204030204" pitchFamily="34" charset="0"/>
                <a:cs typeface="Calibri" panose="020F0502020204030204" pitchFamily="34" charset="0"/>
              </a:rPr>
              <a:t>Habitat Types</a:t>
            </a:r>
          </a:p>
        </p:txBody>
      </p:sp>
    </p:spTree>
    <p:extLst>
      <p:ext uri="{BB962C8B-B14F-4D97-AF65-F5344CB8AC3E}">
        <p14:creationId xmlns:p14="http://schemas.microsoft.com/office/powerpoint/2010/main" val="576963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B57E-EB9F-42A5-8FEC-83BDF489232E}"/>
              </a:ext>
            </a:extLst>
          </p:cNvPr>
          <p:cNvSpPr>
            <a:spLocks noGrp="1"/>
          </p:cNvSpPr>
          <p:nvPr>
            <p:ph type="title"/>
          </p:nvPr>
        </p:nvSpPr>
        <p:spPr>
          <a:xfrm>
            <a:off x="234462" y="45427"/>
            <a:ext cx="8452337" cy="1143000"/>
          </a:xfrm>
        </p:spPr>
        <p:txBody>
          <a:bodyPr/>
          <a:lstStyle/>
          <a:p>
            <a:r>
              <a:rPr lang="en-US" sz="3600" dirty="0"/>
              <a:t>Instream Structures – </a:t>
            </a:r>
            <a:r>
              <a:rPr lang="en-US" sz="3600" dirty="0">
                <a:solidFill>
                  <a:schemeClr val="accent1"/>
                </a:solidFill>
              </a:rPr>
              <a:t>J-Hook Vanes</a:t>
            </a:r>
          </a:p>
        </p:txBody>
      </p:sp>
      <p:pic>
        <p:nvPicPr>
          <p:cNvPr id="4" name="Content Placeholder 3">
            <a:extLst>
              <a:ext uri="{FF2B5EF4-FFF2-40B4-BE49-F238E27FC236}">
                <a16:creationId xmlns:a16="http://schemas.microsoft.com/office/drawing/2014/main" id="{F15DF408-7E46-4B7D-BECD-75E0294476B1}"/>
              </a:ext>
            </a:extLst>
          </p:cNvPr>
          <p:cNvPicPr>
            <a:picLocks noGrp="1" noChangeAspect="1"/>
          </p:cNvPicPr>
          <p:nvPr>
            <p:ph idx="1"/>
          </p:nvPr>
        </p:nvPicPr>
        <p:blipFill>
          <a:blip r:embed="rId3"/>
          <a:stretch>
            <a:fillRect/>
          </a:stretch>
        </p:blipFill>
        <p:spPr>
          <a:xfrm>
            <a:off x="4861818" y="1634637"/>
            <a:ext cx="4118058" cy="410967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B254A92-96BD-48AB-9052-49FE9F740CC3}"/>
              </a:ext>
            </a:extLst>
          </p:cNvPr>
          <p:cNvSpPr txBox="1"/>
          <p:nvPr/>
        </p:nvSpPr>
        <p:spPr>
          <a:xfrm>
            <a:off x="5416062" y="5744308"/>
            <a:ext cx="356381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MA Clean Water Toolkit</a:t>
            </a:r>
          </a:p>
        </p:txBody>
      </p:sp>
      <p:sp>
        <p:nvSpPr>
          <p:cNvPr id="6" name="Oval 5">
            <a:extLst>
              <a:ext uri="{FF2B5EF4-FFF2-40B4-BE49-F238E27FC236}">
                <a16:creationId xmlns:a16="http://schemas.microsoft.com/office/drawing/2014/main" id="{E003C27F-74EF-4782-869C-01FD2B6D38BF}"/>
              </a:ext>
            </a:extLst>
          </p:cNvPr>
          <p:cNvSpPr/>
          <p:nvPr/>
        </p:nvSpPr>
        <p:spPr>
          <a:xfrm>
            <a:off x="6018169" y="3250617"/>
            <a:ext cx="1008185" cy="877712"/>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07E41EFE-D60F-4F09-BFEC-6A3F595F469B}"/>
              </a:ext>
            </a:extLst>
          </p:cNvPr>
          <p:cNvSpPr txBox="1"/>
          <p:nvPr/>
        </p:nvSpPr>
        <p:spPr>
          <a:xfrm>
            <a:off x="234462" y="1188427"/>
            <a:ext cx="448668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J-shaped structures that extend upstream from streambank into stream channel.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Mimics effect of tree falling partially into stream.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Usually placed along bank at point where erosion is occurring at toe of slope.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Reduce erosion along bank by redirecting flow to center of stream.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Also, create scour pools on downstream side.</a:t>
            </a:r>
          </a:p>
        </p:txBody>
      </p:sp>
      <p:cxnSp>
        <p:nvCxnSpPr>
          <p:cNvPr id="9" name="Straight Arrow Connector 8">
            <a:extLst>
              <a:ext uri="{FF2B5EF4-FFF2-40B4-BE49-F238E27FC236}">
                <a16:creationId xmlns:a16="http://schemas.microsoft.com/office/drawing/2014/main" id="{EA4BDD1F-D90C-49F5-914F-BB878C20240C}"/>
              </a:ext>
            </a:extLst>
          </p:cNvPr>
          <p:cNvCxnSpPr>
            <a:cxnSpLocks/>
          </p:cNvCxnSpPr>
          <p:nvPr/>
        </p:nvCxnSpPr>
        <p:spPr>
          <a:xfrm flipV="1">
            <a:off x="4126525" y="3897892"/>
            <a:ext cx="2051733" cy="1771681"/>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6727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35BA-54E7-4383-917F-E0722730C3B8}"/>
              </a:ext>
            </a:extLst>
          </p:cNvPr>
          <p:cNvSpPr>
            <a:spLocks noGrp="1"/>
          </p:cNvSpPr>
          <p:nvPr>
            <p:ph type="title"/>
          </p:nvPr>
        </p:nvSpPr>
        <p:spPr>
          <a:xfrm>
            <a:off x="457201" y="0"/>
            <a:ext cx="8229600" cy="1019908"/>
          </a:xfrm>
        </p:spPr>
        <p:txBody>
          <a:bodyPr/>
          <a:lstStyle/>
          <a:p>
            <a:r>
              <a:rPr lang="en-US" sz="4000" dirty="0"/>
              <a:t>Instream Structures</a:t>
            </a:r>
            <a:r>
              <a:rPr lang="en-US" sz="4000" dirty="0">
                <a:solidFill>
                  <a:schemeClr val="tx2"/>
                </a:solidFill>
              </a:rPr>
              <a:t>– </a:t>
            </a:r>
            <a:r>
              <a:rPr lang="en-US" sz="4000" dirty="0">
                <a:solidFill>
                  <a:schemeClr val="accent1"/>
                </a:solidFill>
              </a:rPr>
              <a:t>Wing Deflectors</a:t>
            </a:r>
          </a:p>
        </p:txBody>
      </p:sp>
      <p:sp>
        <p:nvSpPr>
          <p:cNvPr id="3" name="Content Placeholder 2">
            <a:extLst>
              <a:ext uri="{FF2B5EF4-FFF2-40B4-BE49-F238E27FC236}">
                <a16:creationId xmlns:a16="http://schemas.microsoft.com/office/drawing/2014/main" id="{6CFA7DB3-9720-4B6B-9E3F-2C315936D311}"/>
              </a:ext>
            </a:extLst>
          </p:cNvPr>
          <p:cNvSpPr>
            <a:spLocks noGrp="1"/>
          </p:cNvSpPr>
          <p:nvPr>
            <p:ph idx="1"/>
          </p:nvPr>
        </p:nvSpPr>
        <p:spPr>
          <a:xfrm>
            <a:off x="457200" y="837480"/>
            <a:ext cx="7924799" cy="2409092"/>
          </a:xfrm>
        </p:spPr>
        <p:txBody>
          <a:bodyPr/>
          <a:lstStyle/>
          <a:p>
            <a:pPr marL="0" indent="0">
              <a:buNone/>
            </a:pPr>
            <a:r>
              <a:rPr lang="en-US" sz="2800" dirty="0"/>
              <a:t>Structures that protrude from either streambank but do not extend entirely across the channel.  </a:t>
            </a:r>
          </a:p>
          <a:p>
            <a:pPr marL="0" indent="0">
              <a:buNone/>
            </a:pPr>
            <a:endParaRPr lang="en-US" sz="1200" dirty="0"/>
          </a:p>
          <a:p>
            <a:r>
              <a:rPr lang="en-US" dirty="0"/>
              <a:t>Deflect flows away from bank and toward channel </a:t>
            </a:r>
            <a:r>
              <a:rPr lang="en-US" dirty="0" err="1"/>
              <a:t>thalweg</a:t>
            </a:r>
            <a:r>
              <a:rPr lang="en-US" dirty="0"/>
              <a:t>.</a:t>
            </a:r>
          </a:p>
          <a:p>
            <a:r>
              <a:rPr lang="en-US" dirty="0"/>
              <a:t>Scours pools by constricting channel and accelerating flow.</a:t>
            </a:r>
          </a:p>
        </p:txBody>
      </p:sp>
      <p:pic>
        <p:nvPicPr>
          <p:cNvPr id="5" name="Picture 4">
            <a:extLst>
              <a:ext uri="{FF2B5EF4-FFF2-40B4-BE49-F238E27FC236}">
                <a16:creationId xmlns:a16="http://schemas.microsoft.com/office/drawing/2014/main" id="{7CFB2446-A814-406C-8EE1-B7FA4420DF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262" y="3152218"/>
            <a:ext cx="4541567" cy="291519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776C686-0E59-4EA8-9B3D-55B6E69E3643}"/>
              </a:ext>
            </a:extLst>
          </p:cNvPr>
          <p:cNvSpPr txBox="1"/>
          <p:nvPr/>
        </p:nvSpPr>
        <p:spPr>
          <a:xfrm>
            <a:off x="2731477" y="6073995"/>
            <a:ext cx="234935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Source: USDA</a:t>
            </a:r>
          </a:p>
        </p:txBody>
      </p:sp>
      <p:pic>
        <p:nvPicPr>
          <p:cNvPr id="8" name="Picture 7">
            <a:extLst>
              <a:ext uri="{FF2B5EF4-FFF2-40B4-BE49-F238E27FC236}">
                <a16:creationId xmlns:a16="http://schemas.microsoft.com/office/drawing/2014/main" id="{34C052AA-B4CD-4F57-B3A4-15A18917E62E}"/>
              </a:ext>
            </a:extLst>
          </p:cNvPr>
          <p:cNvPicPr>
            <a:picLocks noChangeAspect="1"/>
          </p:cNvPicPr>
          <p:nvPr/>
        </p:nvPicPr>
        <p:blipFill>
          <a:blip r:embed="rId4"/>
          <a:stretch>
            <a:fillRect/>
          </a:stretch>
        </p:blipFill>
        <p:spPr>
          <a:xfrm>
            <a:off x="5346822" y="3246572"/>
            <a:ext cx="3514725" cy="2638425"/>
          </a:xfrm>
          <a:prstGeom prst="rect">
            <a:avLst/>
          </a:prstGeom>
        </p:spPr>
      </p:pic>
      <p:sp>
        <p:nvSpPr>
          <p:cNvPr id="9" name="TextBox 8">
            <a:extLst>
              <a:ext uri="{FF2B5EF4-FFF2-40B4-BE49-F238E27FC236}">
                <a16:creationId xmlns:a16="http://schemas.microsoft.com/office/drawing/2014/main" id="{703D2A92-2159-4286-854C-A63D6E61E281}"/>
              </a:ext>
            </a:extLst>
          </p:cNvPr>
          <p:cNvSpPr txBox="1"/>
          <p:nvPr/>
        </p:nvSpPr>
        <p:spPr>
          <a:xfrm>
            <a:off x="5869354" y="5775569"/>
            <a:ext cx="289950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Stormwatercenter.net</a:t>
            </a:r>
          </a:p>
        </p:txBody>
      </p:sp>
    </p:spTree>
    <p:extLst>
      <p:ext uri="{BB962C8B-B14F-4D97-AF65-F5344CB8AC3E}">
        <p14:creationId xmlns:p14="http://schemas.microsoft.com/office/powerpoint/2010/main" val="3959756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58947A-8022-4735-8228-3F6892369C05}"/>
              </a:ext>
            </a:extLst>
          </p:cNvPr>
          <p:cNvPicPr>
            <a:picLocks noChangeAspect="1"/>
          </p:cNvPicPr>
          <p:nvPr/>
        </p:nvPicPr>
        <p:blipFill>
          <a:blip r:embed="rId3"/>
          <a:stretch>
            <a:fillRect/>
          </a:stretch>
        </p:blipFill>
        <p:spPr>
          <a:xfrm>
            <a:off x="5782610" y="1601036"/>
            <a:ext cx="3009900" cy="4581525"/>
          </a:xfrm>
          <a:prstGeom prst="rect">
            <a:avLst/>
          </a:prstGeom>
        </p:spPr>
      </p:pic>
      <p:sp>
        <p:nvSpPr>
          <p:cNvPr id="2" name="Title 1">
            <a:extLst>
              <a:ext uri="{FF2B5EF4-FFF2-40B4-BE49-F238E27FC236}">
                <a16:creationId xmlns:a16="http://schemas.microsoft.com/office/drawing/2014/main" id="{B01D14F0-8DBA-44BF-B75D-ABE1709B0992}"/>
              </a:ext>
            </a:extLst>
          </p:cNvPr>
          <p:cNvSpPr>
            <a:spLocks noGrp="1"/>
          </p:cNvSpPr>
          <p:nvPr>
            <p:ph type="title"/>
          </p:nvPr>
        </p:nvSpPr>
        <p:spPr>
          <a:xfrm>
            <a:off x="278165" y="30191"/>
            <a:ext cx="8865835" cy="929143"/>
          </a:xfrm>
        </p:spPr>
        <p:txBody>
          <a:bodyPr/>
          <a:lstStyle/>
          <a:p>
            <a:r>
              <a:rPr lang="en-US" sz="3600" dirty="0"/>
              <a:t>Instream Structures </a:t>
            </a:r>
            <a:r>
              <a:rPr lang="en-US" sz="3600" dirty="0">
                <a:solidFill>
                  <a:schemeClr val="tx2"/>
                </a:solidFill>
              </a:rPr>
              <a:t>– </a:t>
            </a:r>
            <a:r>
              <a:rPr lang="en-US" sz="3600" dirty="0">
                <a:solidFill>
                  <a:schemeClr val="accent1"/>
                </a:solidFill>
              </a:rPr>
              <a:t>Double-Wing Deflector</a:t>
            </a:r>
          </a:p>
        </p:txBody>
      </p:sp>
      <p:sp>
        <p:nvSpPr>
          <p:cNvPr id="7" name="TextBox 6">
            <a:extLst>
              <a:ext uri="{FF2B5EF4-FFF2-40B4-BE49-F238E27FC236}">
                <a16:creationId xmlns:a16="http://schemas.microsoft.com/office/drawing/2014/main" id="{9E614CA0-9058-4C3C-BDE4-B7F8B8792EFE}"/>
              </a:ext>
            </a:extLst>
          </p:cNvPr>
          <p:cNvSpPr txBox="1"/>
          <p:nvPr/>
        </p:nvSpPr>
        <p:spPr>
          <a:xfrm>
            <a:off x="351487" y="767743"/>
            <a:ext cx="836769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Two wing deflectors placed on opposite banks to create a midchannel pool through scouring action in shallow stream segments.</a:t>
            </a:r>
          </a:p>
        </p:txBody>
      </p:sp>
      <p:sp>
        <p:nvSpPr>
          <p:cNvPr id="11" name="TextBox 10">
            <a:extLst>
              <a:ext uri="{FF2B5EF4-FFF2-40B4-BE49-F238E27FC236}">
                <a16:creationId xmlns:a16="http://schemas.microsoft.com/office/drawing/2014/main" id="{DDFF043B-797B-4E3C-A3FB-E1701B9E6517}"/>
              </a:ext>
            </a:extLst>
          </p:cNvPr>
          <p:cNvSpPr txBox="1"/>
          <p:nvPr/>
        </p:nvSpPr>
        <p:spPr>
          <a:xfrm>
            <a:off x="6471138" y="5967046"/>
            <a:ext cx="233289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USDA</a:t>
            </a:r>
          </a:p>
        </p:txBody>
      </p:sp>
      <p:sp>
        <p:nvSpPr>
          <p:cNvPr id="3" name="Oval 2">
            <a:extLst>
              <a:ext uri="{FF2B5EF4-FFF2-40B4-BE49-F238E27FC236}">
                <a16:creationId xmlns:a16="http://schemas.microsoft.com/office/drawing/2014/main" id="{3A457B88-A9C7-41C4-AA72-FAD0952926E0}"/>
              </a:ext>
            </a:extLst>
          </p:cNvPr>
          <p:cNvSpPr/>
          <p:nvPr/>
        </p:nvSpPr>
        <p:spPr>
          <a:xfrm>
            <a:off x="6945923" y="3866520"/>
            <a:ext cx="691661" cy="527539"/>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EADDBCA7-3830-499E-BF65-6EAAF7F42C2A}"/>
              </a:ext>
            </a:extLst>
          </p:cNvPr>
          <p:cNvSpPr txBox="1"/>
          <p:nvPr/>
        </p:nvSpPr>
        <p:spPr>
          <a:xfrm>
            <a:off x="351488" y="2178631"/>
            <a:ext cx="56751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scour pool creates habitat for aquatic insects and fish.</a:t>
            </a:r>
          </a:p>
        </p:txBody>
      </p:sp>
      <p:pic>
        <p:nvPicPr>
          <p:cNvPr id="8" name="Picture 7">
            <a:extLst>
              <a:ext uri="{FF2B5EF4-FFF2-40B4-BE49-F238E27FC236}">
                <a16:creationId xmlns:a16="http://schemas.microsoft.com/office/drawing/2014/main" id="{37129DDB-03B1-4F29-BAE7-C3F447D2F5AD}"/>
              </a:ext>
            </a:extLst>
          </p:cNvPr>
          <p:cNvPicPr>
            <a:picLocks noChangeAspect="1"/>
          </p:cNvPicPr>
          <p:nvPr/>
        </p:nvPicPr>
        <p:blipFill>
          <a:blip r:embed="rId4"/>
          <a:stretch>
            <a:fillRect/>
          </a:stretch>
        </p:blipFill>
        <p:spPr>
          <a:xfrm>
            <a:off x="905178" y="3252421"/>
            <a:ext cx="4295775" cy="2714625"/>
          </a:xfrm>
          <a:prstGeom prst="rect">
            <a:avLst/>
          </a:prstGeom>
        </p:spPr>
      </p:pic>
      <p:sp>
        <p:nvSpPr>
          <p:cNvPr id="14" name="TextBox 13">
            <a:extLst>
              <a:ext uri="{FF2B5EF4-FFF2-40B4-BE49-F238E27FC236}">
                <a16:creationId xmlns:a16="http://schemas.microsoft.com/office/drawing/2014/main" id="{560E911B-A37F-43A0-A408-8223B1898022}"/>
              </a:ext>
            </a:extLst>
          </p:cNvPr>
          <p:cNvSpPr txBox="1"/>
          <p:nvPr/>
        </p:nvSpPr>
        <p:spPr>
          <a:xfrm>
            <a:off x="2307206" y="5843935"/>
            <a:ext cx="289950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Stormwatercenter.net</a:t>
            </a:r>
          </a:p>
        </p:txBody>
      </p:sp>
    </p:spTree>
    <p:extLst>
      <p:ext uri="{BB962C8B-B14F-4D97-AF65-F5344CB8AC3E}">
        <p14:creationId xmlns:p14="http://schemas.microsoft.com/office/powerpoint/2010/main" val="3950968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B57E-EB9F-42A5-8FEC-83BDF489232E}"/>
              </a:ext>
            </a:extLst>
          </p:cNvPr>
          <p:cNvSpPr>
            <a:spLocks noGrp="1"/>
          </p:cNvSpPr>
          <p:nvPr>
            <p:ph type="title"/>
          </p:nvPr>
        </p:nvSpPr>
        <p:spPr>
          <a:xfrm>
            <a:off x="234462" y="45427"/>
            <a:ext cx="8452337" cy="1143000"/>
          </a:xfrm>
        </p:spPr>
        <p:txBody>
          <a:bodyPr/>
          <a:lstStyle/>
          <a:p>
            <a:r>
              <a:rPr lang="en-US" sz="3600" dirty="0"/>
              <a:t>Instream Structures – </a:t>
            </a:r>
            <a:r>
              <a:rPr lang="en-US" sz="3600" dirty="0">
                <a:solidFill>
                  <a:schemeClr val="accent1"/>
                </a:solidFill>
              </a:rPr>
              <a:t>Log Drops and V-Log</a:t>
            </a:r>
          </a:p>
        </p:txBody>
      </p:sp>
      <p:sp>
        <p:nvSpPr>
          <p:cNvPr id="5" name="TextBox 4">
            <a:extLst>
              <a:ext uri="{FF2B5EF4-FFF2-40B4-BE49-F238E27FC236}">
                <a16:creationId xmlns:a16="http://schemas.microsoft.com/office/drawing/2014/main" id="{FB254A92-96BD-48AB-9052-49FE9F740CC3}"/>
              </a:ext>
            </a:extLst>
          </p:cNvPr>
          <p:cNvSpPr txBox="1"/>
          <p:nvPr/>
        </p:nvSpPr>
        <p:spPr>
          <a:xfrm>
            <a:off x="5362702" y="6045183"/>
            <a:ext cx="3563814" cy="307777"/>
          </a:xfrm>
          <a:prstGeom prst="rect">
            <a:avLst/>
          </a:prstGeom>
          <a:noFill/>
        </p:spPr>
        <p:txBody>
          <a:bodyPr wrap="square" rtlCol="0">
            <a:spAutoFit/>
          </a:bodyPr>
          <a:lstStyle/>
          <a:p>
            <a:pPr lvl="0" algn="r" defTabSz="914400">
              <a:defRPr/>
            </a:pPr>
            <a:r>
              <a:rPr lang="en-US" sz="1400" dirty="0">
                <a:solidFill>
                  <a:prstClr val="black"/>
                </a:solidFill>
              </a:rPr>
              <a:t>Source: V-Log Drop,  stormwatercenter.net</a:t>
            </a:r>
          </a:p>
        </p:txBody>
      </p:sp>
      <p:sp>
        <p:nvSpPr>
          <p:cNvPr id="7" name="TextBox 6">
            <a:extLst>
              <a:ext uri="{FF2B5EF4-FFF2-40B4-BE49-F238E27FC236}">
                <a16:creationId xmlns:a16="http://schemas.microsoft.com/office/drawing/2014/main" id="{07E41EFE-D60F-4F09-BFEC-6A3F595F469B}"/>
              </a:ext>
            </a:extLst>
          </p:cNvPr>
          <p:cNvSpPr txBox="1"/>
          <p:nvPr/>
        </p:nvSpPr>
        <p:spPr>
          <a:xfrm>
            <a:off x="234462" y="1188427"/>
            <a:ext cx="4082902" cy="4524315"/>
          </a:xfrm>
          <a:prstGeom prst="rect">
            <a:avLst/>
          </a:prstGeom>
          <a:noFill/>
        </p:spPr>
        <p:txBody>
          <a:bodyPr wrap="square" rtlCol="0">
            <a:spAutoFit/>
          </a:bodyPr>
          <a:lstStyle/>
          <a:p>
            <a:pPr lvl="0" defTabSz="914400">
              <a:defRPr/>
            </a:pPr>
            <a:r>
              <a:rPr lang="en-US" sz="2400" dirty="0">
                <a:solidFill>
                  <a:prstClr val="black"/>
                </a:solidFill>
                <a:latin typeface="Calibri" panose="020F0502020204030204" pitchFamily="34" charset="0"/>
                <a:cs typeface="Calibri" panose="020F0502020204030204" pitchFamily="34" charset="0"/>
              </a:rPr>
              <a:t>Log-Drop is using a large, tree log for grade control by burying across the channel. V-Logs are placed in a V shape to channel flow.</a:t>
            </a:r>
            <a:endPar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Must be careful of elevation lest they form a fish barrier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Can direct flow to scour below the log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pitchFamily="34" charset="0"/>
                <a:cs typeface="Calibri" panose="020F0502020204030204" pitchFamily="34" charset="0"/>
              </a:rPr>
              <a:t>Some macroinvertebrate inhabit submerged wood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Provide grade control</a:t>
            </a:r>
          </a:p>
        </p:txBody>
      </p:sp>
      <p:sp>
        <p:nvSpPr>
          <p:cNvPr id="8" name="TextBox 7">
            <a:extLst>
              <a:ext uri="{FF2B5EF4-FFF2-40B4-BE49-F238E27FC236}">
                <a16:creationId xmlns:a16="http://schemas.microsoft.com/office/drawing/2014/main" id="{EC0B46BB-A92D-416A-8A42-20639D413956}"/>
              </a:ext>
            </a:extLst>
          </p:cNvPr>
          <p:cNvSpPr txBox="1"/>
          <p:nvPr/>
        </p:nvSpPr>
        <p:spPr>
          <a:xfrm>
            <a:off x="5416062" y="3088505"/>
            <a:ext cx="3563814" cy="307777"/>
          </a:xfrm>
          <a:prstGeom prst="rect">
            <a:avLst/>
          </a:prstGeom>
          <a:noFill/>
        </p:spPr>
        <p:txBody>
          <a:bodyPr wrap="square" rtlCol="0">
            <a:spAutoFit/>
          </a:bodyPr>
          <a:lstStyle/>
          <a:p>
            <a:pPr lvl="0" algn="r" defTabSz="914400">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Log Drop,  </a:t>
            </a:r>
            <a:r>
              <a:rPr lang="en-US" sz="1400" dirty="0">
                <a:solidFill>
                  <a:prstClr val="black"/>
                </a:solidFill>
              </a:rPr>
              <a:t>stormwatercenter.net</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12" name="Content Placeholder 11" descr="A picture containing clock&#10;&#10;Description automatically generated">
            <a:extLst>
              <a:ext uri="{FF2B5EF4-FFF2-40B4-BE49-F238E27FC236}">
                <a16:creationId xmlns:a16="http://schemas.microsoft.com/office/drawing/2014/main" id="{ED5566E0-1D06-4F61-824F-BE853FA83C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7576" y="1249466"/>
            <a:ext cx="4432300" cy="1778000"/>
          </a:xfrm>
        </p:spPr>
      </p:pic>
      <p:pic>
        <p:nvPicPr>
          <p:cNvPr id="14" name="Picture 13" descr="A close up of a map&#10;&#10;Description automatically generated">
            <a:extLst>
              <a:ext uri="{FF2B5EF4-FFF2-40B4-BE49-F238E27FC236}">
                <a16:creationId xmlns:a16="http://schemas.microsoft.com/office/drawing/2014/main" id="{3216D21E-A416-4C3A-9E53-CDA2945F5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702" y="3374508"/>
            <a:ext cx="2802048" cy="2631410"/>
          </a:xfrm>
          <a:prstGeom prst="rect">
            <a:avLst/>
          </a:prstGeom>
        </p:spPr>
      </p:pic>
    </p:spTree>
    <p:extLst>
      <p:ext uri="{BB962C8B-B14F-4D97-AF65-F5344CB8AC3E}">
        <p14:creationId xmlns:p14="http://schemas.microsoft.com/office/powerpoint/2010/main" val="389652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B57E-EB9F-42A5-8FEC-83BDF489232E}"/>
              </a:ext>
            </a:extLst>
          </p:cNvPr>
          <p:cNvSpPr>
            <a:spLocks noGrp="1"/>
          </p:cNvSpPr>
          <p:nvPr>
            <p:ph type="title"/>
          </p:nvPr>
        </p:nvSpPr>
        <p:spPr>
          <a:xfrm>
            <a:off x="234462" y="45427"/>
            <a:ext cx="8452337" cy="1143000"/>
          </a:xfrm>
        </p:spPr>
        <p:txBody>
          <a:bodyPr/>
          <a:lstStyle/>
          <a:p>
            <a:r>
              <a:rPr lang="en-US" sz="3600" dirty="0"/>
              <a:t>Instream Structures – </a:t>
            </a:r>
            <a:r>
              <a:rPr lang="en-US" sz="3600" dirty="0">
                <a:solidFill>
                  <a:schemeClr val="accent1"/>
                </a:solidFill>
              </a:rPr>
              <a:t>Lunker Structures</a:t>
            </a:r>
          </a:p>
        </p:txBody>
      </p:sp>
      <p:sp>
        <p:nvSpPr>
          <p:cNvPr id="5" name="TextBox 4">
            <a:extLst>
              <a:ext uri="{FF2B5EF4-FFF2-40B4-BE49-F238E27FC236}">
                <a16:creationId xmlns:a16="http://schemas.microsoft.com/office/drawing/2014/main" id="{FB254A92-96BD-48AB-9052-49FE9F740CC3}"/>
              </a:ext>
            </a:extLst>
          </p:cNvPr>
          <p:cNvSpPr txBox="1"/>
          <p:nvPr/>
        </p:nvSpPr>
        <p:spPr>
          <a:xfrm>
            <a:off x="5416062" y="5744308"/>
            <a:ext cx="3563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“Lunker bunker” created for fish habitat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KDFWR Hatchery Creek Photos</a:t>
            </a:r>
          </a:p>
        </p:txBody>
      </p:sp>
      <p:sp>
        <p:nvSpPr>
          <p:cNvPr id="7" name="TextBox 6">
            <a:extLst>
              <a:ext uri="{FF2B5EF4-FFF2-40B4-BE49-F238E27FC236}">
                <a16:creationId xmlns:a16="http://schemas.microsoft.com/office/drawing/2014/main" id="{07E41EFE-D60F-4F09-BFEC-6A3F595F469B}"/>
              </a:ext>
            </a:extLst>
          </p:cNvPr>
          <p:cNvSpPr txBox="1"/>
          <p:nvPr/>
        </p:nvSpPr>
        <p:spPr>
          <a:xfrm>
            <a:off x="234462" y="1188427"/>
            <a:ext cx="4082902" cy="4154984"/>
          </a:xfrm>
          <a:prstGeom prst="rect">
            <a:avLst/>
          </a:prstGeom>
          <a:noFill/>
        </p:spPr>
        <p:txBody>
          <a:bodyPr wrap="square" rtlCol="0">
            <a:spAutoFit/>
          </a:bodyPr>
          <a:lstStyle/>
          <a:p>
            <a:pPr lvl="0" defTabSz="914400">
              <a:defRPr/>
            </a:pPr>
            <a:r>
              <a:rPr lang="en-US" sz="2400" dirty="0">
                <a:solidFill>
                  <a:prstClr val="black"/>
                </a:solidFill>
                <a:latin typeface="Calibri" panose="020F0502020204030204" pitchFamily="34" charset="0"/>
                <a:cs typeface="Calibri" panose="020F0502020204030204" pitchFamily="34" charset="0"/>
              </a:rPr>
              <a:t>Crib-like, wooden or stone structures installed along the toe of a stream bank to create overhead bank cover and resting areas for fish.</a:t>
            </a:r>
            <a:endPar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Developed to mimic fish habitat from undercut banks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Provide structural protection for the stream bank</a:t>
            </a:r>
          </a:p>
        </p:txBody>
      </p:sp>
      <p:pic>
        <p:nvPicPr>
          <p:cNvPr id="11" name="Content Placeholder 10" descr="A pile of dirt&#10;&#10;Description automatically generated">
            <a:extLst>
              <a:ext uri="{FF2B5EF4-FFF2-40B4-BE49-F238E27FC236}">
                <a16:creationId xmlns:a16="http://schemas.microsoft.com/office/drawing/2014/main" id="{678B3E5D-38D2-4049-A745-8F92035DF36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2249"/>
          <a:stretch/>
        </p:blipFill>
        <p:spPr>
          <a:xfrm>
            <a:off x="4906794" y="3429000"/>
            <a:ext cx="4082902" cy="2380873"/>
          </a:xfrm>
        </p:spPr>
      </p:pic>
      <p:pic>
        <p:nvPicPr>
          <p:cNvPr id="4" name="Picture 3" descr="A close up of a map&#10;&#10;Description automatically generated">
            <a:extLst>
              <a:ext uri="{FF2B5EF4-FFF2-40B4-BE49-F238E27FC236}">
                <a16:creationId xmlns:a16="http://schemas.microsoft.com/office/drawing/2014/main" id="{DF54B792-6A5E-493A-A2B3-E7B5E108C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4795" y="891843"/>
            <a:ext cx="4880554" cy="2196662"/>
          </a:xfrm>
          <a:prstGeom prst="rect">
            <a:avLst/>
          </a:prstGeom>
        </p:spPr>
      </p:pic>
      <p:sp>
        <p:nvSpPr>
          <p:cNvPr id="8" name="TextBox 7">
            <a:extLst>
              <a:ext uri="{FF2B5EF4-FFF2-40B4-BE49-F238E27FC236}">
                <a16:creationId xmlns:a16="http://schemas.microsoft.com/office/drawing/2014/main" id="{EC0B46BB-A92D-416A-8A42-20639D413956}"/>
              </a:ext>
            </a:extLst>
          </p:cNvPr>
          <p:cNvSpPr txBox="1"/>
          <p:nvPr/>
        </p:nvSpPr>
        <p:spPr>
          <a:xfrm>
            <a:off x="5416062" y="3088505"/>
            <a:ext cx="3563814" cy="307777"/>
          </a:xfrm>
          <a:prstGeom prst="rect">
            <a:avLst/>
          </a:prstGeom>
          <a:noFill/>
        </p:spPr>
        <p:txBody>
          <a:bodyPr wrap="square" rtlCol="0">
            <a:spAutoFit/>
          </a:bodyPr>
          <a:lstStyle/>
          <a:p>
            <a:pPr lvl="0" algn="r" defTabSz="914400">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a:t>
            </a:r>
            <a:r>
              <a:rPr lang="en-US" sz="1400" dirty="0">
                <a:solidFill>
                  <a:prstClr val="black"/>
                </a:solidFill>
              </a:rPr>
              <a:t>stormwatercenter.net</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776977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B57E-EB9F-42A5-8FEC-83BDF489232E}"/>
              </a:ext>
            </a:extLst>
          </p:cNvPr>
          <p:cNvSpPr>
            <a:spLocks noGrp="1"/>
          </p:cNvSpPr>
          <p:nvPr>
            <p:ph type="title"/>
          </p:nvPr>
        </p:nvSpPr>
        <p:spPr>
          <a:xfrm>
            <a:off x="234462" y="45427"/>
            <a:ext cx="8452337" cy="1143000"/>
          </a:xfrm>
        </p:spPr>
        <p:txBody>
          <a:bodyPr/>
          <a:lstStyle/>
          <a:p>
            <a:r>
              <a:rPr lang="en-US" sz="3600" dirty="0"/>
              <a:t>Instream Structures – </a:t>
            </a:r>
            <a:r>
              <a:rPr lang="en-US" sz="3600" dirty="0">
                <a:solidFill>
                  <a:schemeClr val="accent1"/>
                </a:solidFill>
              </a:rPr>
              <a:t>Hyporheic zone</a:t>
            </a:r>
          </a:p>
        </p:txBody>
      </p:sp>
      <p:sp>
        <p:nvSpPr>
          <p:cNvPr id="7" name="TextBox 6">
            <a:extLst>
              <a:ext uri="{FF2B5EF4-FFF2-40B4-BE49-F238E27FC236}">
                <a16:creationId xmlns:a16="http://schemas.microsoft.com/office/drawing/2014/main" id="{07E41EFE-D60F-4F09-BFEC-6A3F595F469B}"/>
              </a:ext>
            </a:extLst>
          </p:cNvPr>
          <p:cNvSpPr txBox="1"/>
          <p:nvPr/>
        </p:nvSpPr>
        <p:spPr>
          <a:xfrm>
            <a:off x="234462" y="1188427"/>
            <a:ext cx="4082902" cy="4893647"/>
          </a:xfrm>
          <a:prstGeom prst="rect">
            <a:avLst/>
          </a:prstGeom>
          <a:noFill/>
        </p:spPr>
        <p:txBody>
          <a:bodyPr wrap="square" rtlCol="0">
            <a:spAutoFit/>
          </a:bodyPr>
          <a:lstStyle/>
          <a:p>
            <a:pPr lvl="0" defTabSz="914400">
              <a:defRPr/>
            </a:pPr>
            <a:r>
              <a:rPr lang="en-US" sz="2400" dirty="0">
                <a:solidFill>
                  <a:prstClr val="black"/>
                </a:solidFill>
                <a:latin typeface="Calibri" panose="020F0502020204030204" pitchFamily="34" charset="0"/>
                <a:cs typeface="Calibri" panose="020F0502020204030204" pitchFamily="34" charset="0"/>
              </a:rPr>
              <a:t>Hyporheic zone is the saturated area underneath and adjacent to a stream where ground water connects with the surface water</a:t>
            </a:r>
            <a:endPar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Addition of wood chips to gravels in this zone can help nutrient processing, particularly denitrification.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pitchFamily="34" charset="0"/>
                <a:cs typeface="Calibri" panose="020F0502020204030204" pitchFamily="34" charset="0"/>
              </a:rPr>
              <a:t>Can provide unique habitat to some microbes and aquatic organisms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Content Placeholder 9" descr="A picture containing text, map&#10;&#10;Description automatically generated">
            <a:extLst>
              <a:ext uri="{FF2B5EF4-FFF2-40B4-BE49-F238E27FC236}">
                <a16:creationId xmlns:a16="http://schemas.microsoft.com/office/drawing/2014/main" id="{50055205-1548-4030-A429-885C67A564A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665"/>
          <a:stretch/>
        </p:blipFill>
        <p:spPr>
          <a:xfrm>
            <a:off x="5688419" y="916244"/>
            <a:ext cx="3146691" cy="5390568"/>
          </a:xfrm>
        </p:spPr>
      </p:pic>
    </p:spTree>
    <p:extLst>
      <p:ext uri="{BB962C8B-B14F-4D97-AF65-F5344CB8AC3E}">
        <p14:creationId xmlns:p14="http://schemas.microsoft.com/office/powerpoint/2010/main" val="1303783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B57E-EB9F-42A5-8FEC-83BDF489232E}"/>
              </a:ext>
            </a:extLst>
          </p:cNvPr>
          <p:cNvSpPr>
            <a:spLocks noGrp="1"/>
          </p:cNvSpPr>
          <p:nvPr>
            <p:ph type="title"/>
          </p:nvPr>
        </p:nvSpPr>
        <p:spPr>
          <a:xfrm>
            <a:off x="234462" y="45427"/>
            <a:ext cx="8452337" cy="1143000"/>
          </a:xfrm>
        </p:spPr>
        <p:txBody>
          <a:bodyPr/>
          <a:lstStyle/>
          <a:p>
            <a:r>
              <a:rPr lang="en-US" sz="3600" dirty="0"/>
              <a:t>Instream Structures – </a:t>
            </a:r>
            <a:r>
              <a:rPr lang="en-US" sz="3600" dirty="0">
                <a:solidFill>
                  <a:schemeClr val="accent1"/>
                </a:solidFill>
              </a:rPr>
              <a:t>Dam Removal</a:t>
            </a:r>
          </a:p>
        </p:txBody>
      </p:sp>
      <p:sp>
        <p:nvSpPr>
          <p:cNvPr id="5" name="TextBox 4">
            <a:extLst>
              <a:ext uri="{FF2B5EF4-FFF2-40B4-BE49-F238E27FC236}">
                <a16:creationId xmlns:a16="http://schemas.microsoft.com/office/drawing/2014/main" id="{FB254A92-96BD-48AB-9052-49FE9F740CC3}"/>
              </a:ext>
            </a:extLst>
          </p:cNvPr>
          <p:cNvSpPr txBox="1"/>
          <p:nvPr/>
        </p:nvSpPr>
        <p:spPr>
          <a:xfrm>
            <a:off x="5122985" y="4551163"/>
            <a:ext cx="3563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Removal of Green River Lock and Dam 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USACE</a:t>
            </a:r>
          </a:p>
        </p:txBody>
      </p:sp>
      <p:sp>
        <p:nvSpPr>
          <p:cNvPr id="7" name="TextBox 6">
            <a:extLst>
              <a:ext uri="{FF2B5EF4-FFF2-40B4-BE49-F238E27FC236}">
                <a16:creationId xmlns:a16="http://schemas.microsoft.com/office/drawing/2014/main" id="{07E41EFE-D60F-4F09-BFEC-6A3F595F469B}"/>
              </a:ext>
            </a:extLst>
          </p:cNvPr>
          <p:cNvSpPr txBox="1"/>
          <p:nvPr/>
        </p:nvSpPr>
        <p:spPr>
          <a:xfrm>
            <a:off x="234462" y="1188427"/>
            <a:ext cx="4082902" cy="4893647"/>
          </a:xfrm>
          <a:prstGeom prst="rect">
            <a:avLst/>
          </a:prstGeom>
          <a:noFill/>
        </p:spPr>
        <p:txBody>
          <a:bodyPr wrap="square" rtlCol="0">
            <a:spAutoFit/>
          </a:bodyPr>
          <a:lstStyle/>
          <a:p>
            <a:pPr lvl="0" defTabSz="914400">
              <a:defRPr/>
            </a:pPr>
            <a:r>
              <a:rPr lang="en-US" sz="2400" dirty="0">
                <a:solidFill>
                  <a:prstClr val="black"/>
                </a:solidFill>
                <a:latin typeface="Calibri" panose="020F0502020204030204" pitchFamily="34" charset="0"/>
                <a:cs typeface="Calibri" panose="020F0502020204030204" pitchFamily="34" charset="0"/>
              </a:rPr>
              <a:t>Removal of check dams or lock and dams </a:t>
            </a:r>
            <a:endPar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Dams can provide for power, flood control, irrigation, navigation, or recreation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Removal restores flows for fish and wildlife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pitchFamily="34" charset="0"/>
                <a:cs typeface="Calibri" panose="020F0502020204030204" pitchFamily="34" charset="0"/>
              </a:rPr>
              <a:t>Alter the flow regime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Provide for improved transport of sediment and nutrients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pitchFamily="34" charset="0"/>
                <a:cs typeface="Calibri" panose="020F0502020204030204" pitchFamily="34" charset="0"/>
              </a:rPr>
              <a:t>Can also remove a potential public safety hazard</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Content Placeholder 14" descr="A picture containing outdoor, digger, transport, yellow&#10;&#10;Description automatically generated">
            <a:extLst>
              <a:ext uri="{FF2B5EF4-FFF2-40B4-BE49-F238E27FC236}">
                <a16:creationId xmlns:a16="http://schemas.microsoft.com/office/drawing/2014/main" id="{26F5E055-8A3F-4B7B-A61F-D13F770D29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67636" y="2121634"/>
            <a:ext cx="4319163" cy="2429529"/>
          </a:xfrm>
        </p:spPr>
      </p:pic>
    </p:spTree>
    <p:extLst>
      <p:ext uri="{BB962C8B-B14F-4D97-AF65-F5344CB8AC3E}">
        <p14:creationId xmlns:p14="http://schemas.microsoft.com/office/powerpoint/2010/main" val="2063244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ECD817-BDF7-4662-BBAA-535D9AD31135}"/>
              </a:ext>
            </a:extLst>
          </p:cNvPr>
          <p:cNvPicPr>
            <a:picLocks noChangeAspect="1"/>
          </p:cNvPicPr>
          <p:nvPr/>
        </p:nvPicPr>
        <p:blipFill>
          <a:blip r:embed="rId3"/>
          <a:stretch>
            <a:fillRect/>
          </a:stretch>
        </p:blipFill>
        <p:spPr>
          <a:xfrm>
            <a:off x="4455887" y="1025695"/>
            <a:ext cx="4590084" cy="5142951"/>
          </a:xfrm>
          <a:prstGeom prst="rect">
            <a:avLst/>
          </a:prstGeom>
        </p:spPr>
      </p:pic>
      <p:sp>
        <p:nvSpPr>
          <p:cNvPr id="2" name="Title 1">
            <a:extLst>
              <a:ext uri="{FF2B5EF4-FFF2-40B4-BE49-F238E27FC236}">
                <a16:creationId xmlns:a16="http://schemas.microsoft.com/office/drawing/2014/main" id="{11C9E596-E233-43C6-9681-AB1C8D5FFCE0}"/>
              </a:ext>
            </a:extLst>
          </p:cNvPr>
          <p:cNvSpPr>
            <a:spLocks noGrp="1"/>
          </p:cNvSpPr>
          <p:nvPr>
            <p:ph type="title"/>
          </p:nvPr>
        </p:nvSpPr>
        <p:spPr>
          <a:xfrm>
            <a:off x="457200" y="0"/>
            <a:ext cx="8225327" cy="1143000"/>
          </a:xfrm>
        </p:spPr>
        <p:txBody>
          <a:bodyPr/>
          <a:lstStyle/>
          <a:p>
            <a:r>
              <a:rPr lang="en-US" sz="3600" dirty="0"/>
              <a:t>Habitat and Stream Restoration Practices</a:t>
            </a:r>
          </a:p>
        </p:txBody>
      </p:sp>
      <p:sp>
        <p:nvSpPr>
          <p:cNvPr id="3" name="Content Placeholder 2">
            <a:extLst>
              <a:ext uri="{FF2B5EF4-FFF2-40B4-BE49-F238E27FC236}">
                <a16:creationId xmlns:a16="http://schemas.microsoft.com/office/drawing/2014/main" id="{DEC9F4F2-AFBE-4785-99EA-23B780A87EF6}"/>
              </a:ext>
            </a:extLst>
          </p:cNvPr>
          <p:cNvSpPr>
            <a:spLocks noGrp="1"/>
          </p:cNvSpPr>
          <p:nvPr>
            <p:ph idx="1"/>
          </p:nvPr>
        </p:nvSpPr>
        <p:spPr>
          <a:xfrm>
            <a:off x="341086" y="1037063"/>
            <a:ext cx="4405085" cy="5221561"/>
          </a:xfrm>
          <a:noFill/>
          <a:ln w="28575">
            <a:noFill/>
          </a:ln>
        </p:spPr>
        <p:txBody>
          <a:bodyPr>
            <a:normAutofit/>
          </a:bodyPr>
          <a:lstStyle/>
          <a:p>
            <a:pPr marL="457200" indent="-457200">
              <a:buFont typeface="+mj-lt"/>
              <a:buAutoNum type="arabicPeriod"/>
            </a:pPr>
            <a:r>
              <a:rPr lang="en-US" sz="3600" b="1" dirty="0">
                <a:solidFill>
                  <a:schemeClr val="accent1"/>
                </a:solidFill>
              </a:rPr>
              <a:t>Floodplain Restoration </a:t>
            </a:r>
          </a:p>
          <a:p>
            <a:pPr marL="457200" indent="-457200">
              <a:buFont typeface="+mj-lt"/>
              <a:buAutoNum type="arabicPeriod"/>
            </a:pPr>
            <a:r>
              <a:rPr lang="en-US" sz="3600" b="1" dirty="0">
                <a:solidFill>
                  <a:schemeClr val="accent1"/>
                </a:solidFill>
              </a:rPr>
              <a:t>Riparian Restoration </a:t>
            </a:r>
          </a:p>
          <a:p>
            <a:pPr marL="457200" indent="-457200">
              <a:buFont typeface="+mj-lt"/>
              <a:buAutoNum type="arabicPeriod"/>
            </a:pPr>
            <a:r>
              <a:rPr lang="en-US" sz="3600" b="1" dirty="0">
                <a:solidFill>
                  <a:schemeClr val="accent1"/>
                </a:solidFill>
              </a:rPr>
              <a:t>Bank Restoration</a:t>
            </a:r>
          </a:p>
          <a:p>
            <a:pPr marL="457200" indent="-457200">
              <a:buFont typeface="+mj-lt"/>
              <a:buAutoNum type="arabicPeriod"/>
            </a:pPr>
            <a:r>
              <a:rPr lang="en-US" sz="3600" b="1" dirty="0">
                <a:solidFill>
                  <a:schemeClr val="accent1"/>
                </a:solidFill>
              </a:rPr>
              <a:t>In-Stream Structures </a:t>
            </a:r>
          </a:p>
        </p:txBody>
      </p:sp>
      <p:sp>
        <p:nvSpPr>
          <p:cNvPr id="6" name="Rectangle 5">
            <a:extLst>
              <a:ext uri="{FF2B5EF4-FFF2-40B4-BE49-F238E27FC236}">
                <a16:creationId xmlns:a16="http://schemas.microsoft.com/office/drawing/2014/main" id="{9F3FF2BC-28B8-4D2B-8B31-4AB649A40055}"/>
              </a:ext>
            </a:extLst>
          </p:cNvPr>
          <p:cNvSpPr/>
          <p:nvPr/>
        </p:nvSpPr>
        <p:spPr>
          <a:xfrm>
            <a:off x="5331889" y="5938025"/>
            <a:ext cx="2039404"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Texas Aquatic Science</a:t>
            </a:r>
            <a:endParaRPr lang="en-US" sz="1200" dirty="0"/>
          </a:p>
        </p:txBody>
      </p:sp>
      <p:sp>
        <p:nvSpPr>
          <p:cNvPr id="7" name="Oval 6">
            <a:extLst>
              <a:ext uri="{FF2B5EF4-FFF2-40B4-BE49-F238E27FC236}">
                <a16:creationId xmlns:a16="http://schemas.microsoft.com/office/drawing/2014/main" id="{B2B2F1C1-8CAB-4580-99DC-62D81F2A546A}"/>
              </a:ext>
            </a:extLst>
          </p:cNvPr>
          <p:cNvSpPr/>
          <p:nvPr/>
        </p:nvSpPr>
        <p:spPr>
          <a:xfrm>
            <a:off x="5682344" y="1952172"/>
            <a:ext cx="391886" cy="37255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1</a:t>
            </a:r>
          </a:p>
        </p:txBody>
      </p:sp>
      <p:sp>
        <p:nvSpPr>
          <p:cNvPr id="8" name="Oval 7">
            <a:extLst>
              <a:ext uri="{FF2B5EF4-FFF2-40B4-BE49-F238E27FC236}">
                <a16:creationId xmlns:a16="http://schemas.microsoft.com/office/drawing/2014/main" id="{73F47CCE-60B9-4D6A-B8C1-434057E00DAC}"/>
              </a:ext>
            </a:extLst>
          </p:cNvPr>
          <p:cNvSpPr/>
          <p:nvPr/>
        </p:nvSpPr>
        <p:spPr>
          <a:xfrm>
            <a:off x="6322463" y="2292635"/>
            <a:ext cx="391886" cy="37255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2</a:t>
            </a:r>
          </a:p>
        </p:txBody>
      </p:sp>
      <p:sp>
        <p:nvSpPr>
          <p:cNvPr id="9" name="Oval 8">
            <a:extLst>
              <a:ext uri="{FF2B5EF4-FFF2-40B4-BE49-F238E27FC236}">
                <a16:creationId xmlns:a16="http://schemas.microsoft.com/office/drawing/2014/main" id="{D193E226-476A-4F22-81A3-DE0D19757256}"/>
              </a:ext>
            </a:extLst>
          </p:cNvPr>
          <p:cNvSpPr/>
          <p:nvPr/>
        </p:nvSpPr>
        <p:spPr>
          <a:xfrm>
            <a:off x="6474863" y="2889793"/>
            <a:ext cx="391886" cy="37255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3</a:t>
            </a:r>
          </a:p>
        </p:txBody>
      </p:sp>
      <p:sp>
        <p:nvSpPr>
          <p:cNvPr id="12" name="Oval 11">
            <a:extLst>
              <a:ext uri="{FF2B5EF4-FFF2-40B4-BE49-F238E27FC236}">
                <a16:creationId xmlns:a16="http://schemas.microsoft.com/office/drawing/2014/main" id="{D579F425-0E5D-46A5-AA72-DB6ED8BAEEFD}"/>
              </a:ext>
            </a:extLst>
          </p:cNvPr>
          <p:cNvSpPr/>
          <p:nvPr/>
        </p:nvSpPr>
        <p:spPr>
          <a:xfrm>
            <a:off x="6511444" y="4733908"/>
            <a:ext cx="391886" cy="37255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4</a:t>
            </a:r>
          </a:p>
        </p:txBody>
      </p:sp>
    </p:spTree>
    <p:extLst>
      <p:ext uri="{BB962C8B-B14F-4D97-AF65-F5344CB8AC3E}">
        <p14:creationId xmlns:p14="http://schemas.microsoft.com/office/powerpoint/2010/main" val="3720224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AFC80-6816-4879-8ACD-70A65164972A}"/>
              </a:ext>
            </a:extLst>
          </p:cNvPr>
          <p:cNvSpPr>
            <a:spLocks noGrp="1"/>
          </p:cNvSpPr>
          <p:nvPr>
            <p:ph type="title"/>
          </p:nvPr>
        </p:nvSpPr>
        <p:spPr>
          <a:xfrm>
            <a:off x="461473" y="0"/>
            <a:ext cx="8225327" cy="996462"/>
          </a:xfrm>
        </p:spPr>
        <p:txBody>
          <a:bodyPr/>
          <a:lstStyle/>
          <a:p>
            <a:r>
              <a:rPr lang="en-US" sz="3600" dirty="0"/>
              <a:t>Disturbances to Streams and Floodplains</a:t>
            </a:r>
          </a:p>
        </p:txBody>
      </p:sp>
      <p:sp>
        <p:nvSpPr>
          <p:cNvPr id="3" name="Content Placeholder 2">
            <a:extLst>
              <a:ext uri="{FF2B5EF4-FFF2-40B4-BE49-F238E27FC236}">
                <a16:creationId xmlns:a16="http://schemas.microsoft.com/office/drawing/2014/main" id="{2F9A1C3E-25C8-4E88-A112-BE9BE67110A6}"/>
              </a:ext>
            </a:extLst>
          </p:cNvPr>
          <p:cNvSpPr>
            <a:spLocks noGrp="1"/>
          </p:cNvSpPr>
          <p:nvPr>
            <p:ph idx="1"/>
          </p:nvPr>
        </p:nvSpPr>
        <p:spPr>
          <a:xfrm>
            <a:off x="290879" y="1003621"/>
            <a:ext cx="4533122" cy="5273889"/>
          </a:xfrm>
        </p:spPr>
        <p:txBody>
          <a:bodyPr vert="horz" lIns="91440" tIns="45720" rIns="91440" bIns="45720" rtlCol="0" anchor="t">
            <a:normAutofit/>
          </a:bodyPr>
          <a:lstStyle/>
          <a:p>
            <a:pPr marL="0" indent="0">
              <a:buNone/>
            </a:pPr>
            <a:r>
              <a:rPr lang="en-US" sz="2200" dirty="0"/>
              <a:t>Natural and human-induced disturbances to stream corridors create causal effects that have the potential to impact key ecological functions.</a:t>
            </a:r>
          </a:p>
          <a:p>
            <a:pPr>
              <a:buFont typeface="Arial" panose="020B0604020202020204" pitchFamily="34" charset="0"/>
              <a:buChar char="•"/>
            </a:pPr>
            <a:r>
              <a:rPr lang="en-US" sz="2200" dirty="0">
                <a:solidFill>
                  <a:schemeClr val="accent1"/>
                </a:solidFill>
                <a:latin typeface="Calibri"/>
                <a:cs typeface="Calibri"/>
              </a:rPr>
              <a:t>Stream restoration is VERY complex</a:t>
            </a:r>
          </a:p>
          <a:p>
            <a:pPr>
              <a:buFont typeface="Arial" panose="020B0604020202020204" pitchFamily="34" charset="0"/>
              <a:buChar char="•"/>
            </a:pPr>
            <a:r>
              <a:rPr lang="en-US" sz="2200" dirty="0">
                <a:solidFill>
                  <a:schemeClr val="accent1"/>
                </a:solidFill>
                <a:latin typeface="Calibri"/>
                <a:cs typeface="Calibri"/>
              </a:rPr>
              <a:t>Need to treat source and symptoms</a:t>
            </a:r>
          </a:p>
          <a:p>
            <a:pPr>
              <a:buFont typeface="Arial" panose="020B0604020202020204" pitchFamily="34" charset="0"/>
              <a:buChar char="•"/>
            </a:pPr>
            <a:r>
              <a:rPr lang="en-US" sz="2200" dirty="0">
                <a:solidFill>
                  <a:schemeClr val="accent1"/>
                </a:solidFill>
                <a:latin typeface="Calibri"/>
                <a:cs typeface="Calibri"/>
              </a:rPr>
              <a:t>Need a comprehensive restoration plan</a:t>
            </a:r>
          </a:p>
          <a:p>
            <a:pPr>
              <a:buFont typeface="Arial" panose="020B0604020202020204" pitchFamily="34" charset="0"/>
              <a:buChar char="•"/>
            </a:pPr>
            <a:endParaRPr lang="en-US" sz="2200" dirty="0">
              <a:solidFill>
                <a:schemeClr val="accent1"/>
              </a:solidFill>
              <a:latin typeface="Calibri"/>
              <a:cs typeface="Calibri"/>
            </a:endParaRPr>
          </a:p>
          <a:p>
            <a:pPr>
              <a:buFont typeface="Arial" panose="020B0604020202020204" pitchFamily="34" charset="0"/>
              <a:buChar char="•"/>
            </a:pPr>
            <a:r>
              <a:rPr lang="en-US" sz="2200" dirty="0">
                <a:solidFill>
                  <a:schemeClr val="accent1"/>
                </a:solidFill>
                <a:latin typeface="Calibri"/>
                <a:cs typeface="Calibri"/>
              </a:rPr>
              <a:t>A </a:t>
            </a:r>
            <a:r>
              <a:rPr lang="en-US" sz="2200" u="sng" dirty="0">
                <a:solidFill>
                  <a:schemeClr val="accent1"/>
                </a:solidFill>
                <a:latin typeface="Calibri"/>
                <a:cs typeface="Calibri"/>
              </a:rPr>
              <a:t>licensed engineer </a:t>
            </a:r>
            <a:r>
              <a:rPr lang="en-US" sz="2200" dirty="0">
                <a:solidFill>
                  <a:schemeClr val="accent1"/>
                </a:solidFill>
                <a:latin typeface="Calibri"/>
                <a:cs typeface="Calibri"/>
              </a:rPr>
              <a:t>is typically required to stamp designs for restored streams.</a:t>
            </a:r>
            <a:endParaRPr lang="en-US" sz="2200" dirty="0">
              <a:solidFill>
                <a:schemeClr val="accent1"/>
              </a:solidFill>
            </a:endParaRPr>
          </a:p>
        </p:txBody>
      </p:sp>
      <p:pic>
        <p:nvPicPr>
          <p:cNvPr id="5" name="Picture 4">
            <a:extLst>
              <a:ext uri="{FF2B5EF4-FFF2-40B4-BE49-F238E27FC236}">
                <a16:creationId xmlns:a16="http://schemas.microsoft.com/office/drawing/2014/main" id="{8EC90942-AEA7-41B8-9BBE-F5BE53C6B529}"/>
              </a:ext>
            </a:extLst>
          </p:cNvPr>
          <p:cNvPicPr>
            <a:picLocks noChangeAspect="1"/>
          </p:cNvPicPr>
          <p:nvPr/>
        </p:nvPicPr>
        <p:blipFill>
          <a:blip r:embed="rId3"/>
          <a:stretch>
            <a:fillRect/>
          </a:stretch>
        </p:blipFill>
        <p:spPr>
          <a:xfrm>
            <a:off x="4831768" y="1089532"/>
            <a:ext cx="4021353" cy="4678933"/>
          </a:xfrm>
          <a:prstGeom prst="rect">
            <a:avLst/>
          </a:prstGeom>
          <a:ln w="19050">
            <a:solidFill>
              <a:schemeClr val="tx1"/>
            </a:solidFill>
          </a:ln>
        </p:spPr>
      </p:pic>
      <p:sp>
        <p:nvSpPr>
          <p:cNvPr id="6" name="TextBox 5">
            <a:extLst>
              <a:ext uri="{FF2B5EF4-FFF2-40B4-BE49-F238E27FC236}">
                <a16:creationId xmlns:a16="http://schemas.microsoft.com/office/drawing/2014/main" id="{A3C04954-B073-4712-8DDB-B065225CCE4F}"/>
              </a:ext>
            </a:extLst>
          </p:cNvPr>
          <p:cNvSpPr txBox="1"/>
          <p:nvPr/>
        </p:nvSpPr>
        <p:spPr>
          <a:xfrm>
            <a:off x="6412523" y="5768465"/>
            <a:ext cx="244059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NRCS</a:t>
            </a:r>
          </a:p>
        </p:txBody>
      </p:sp>
    </p:spTree>
    <p:extLst>
      <p:ext uri="{BB962C8B-B14F-4D97-AF65-F5344CB8AC3E}">
        <p14:creationId xmlns:p14="http://schemas.microsoft.com/office/powerpoint/2010/main" val="1390975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45E3F-E1F7-4B9B-95F9-D9B9D2C5183D}"/>
              </a:ext>
            </a:extLst>
          </p:cNvPr>
          <p:cNvSpPr>
            <a:spLocks noGrp="1"/>
          </p:cNvSpPr>
          <p:nvPr>
            <p:ph type="title"/>
          </p:nvPr>
        </p:nvSpPr>
        <p:spPr>
          <a:xfrm>
            <a:off x="459336" y="0"/>
            <a:ext cx="8225327" cy="1006867"/>
          </a:xfrm>
        </p:spPr>
        <p:txBody>
          <a:bodyPr/>
          <a:lstStyle/>
          <a:p>
            <a:r>
              <a:rPr lang="en-US" sz="4000" dirty="0"/>
              <a:t>Restoration Design Process</a:t>
            </a:r>
          </a:p>
        </p:txBody>
      </p:sp>
      <p:sp>
        <p:nvSpPr>
          <p:cNvPr id="5" name="Content Placeholder 4">
            <a:extLst>
              <a:ext uri="{FF2B5EF4-FFF2-40B4-BE49-F238E27FC236}">
                <a16:creationId xmlns:a16="http://schemas.microsoft.com/office/drawing/2014/main" id="{E03AD875-CE5F-42C9-99D7-ECFF92439CB4}"/>
              </a:ext>
            </a:extLst>
          </p:cNvPr>
          <p:cNvSpPr>
            <a:spLocks noGrp="1"/>
          </p:cNvSpPr>
          <p:nvPr>
            <p:ph idx="1"/>
          </p:nvPr>
        </p:nvSpPr>
        <p:spPr>
          <a:xfrm>
            <a:off x="459336" y="1006867"/>
            <a:ext cx="8225327" cy="5342562"/>
          </a:xfrm>
        </p:spPr>
        <p:txBody>
          <a:bodyPr>
            <a:normAutofit lnSpcReduction="10000"/>
          </a:bodyPr>
          <a:lstStyle/>
          <a:p>
            <a:pPr marL="0" indent="0">
              <a:buNone/>
            </a:pPr>
            <a:r>
              <a:rPr lang="en-US" b="1" dirty="0"/>
              <a:t>Select Structures &amp; Plan Layout</a:t>
            </a:r>
          </a:p>
          <a:p>
            <a:r>
              <a:rPr lang="en-US" dirty="0"/>
              <a:t>Avoid placing near manmade structures or existing habitat</a:t>
            </a:r>
          </a:p>
          <a:p>
            <a:r>
              <a:rPr lang="en-US" dirty="0"/>
              <a:t>Space structures to enhance habitat diversity</a:t>
            </a:r>
          </a:p>
          <a:p>
            <a:endParaRPr lang="en-US" sz="1200" dirty="0"/>
          </a:p>
          <a:p>
            <a:pPr marL="0" indent="0">
              <a:buNone/>
            </a:pPr>
            <a:r>
              <a:rPr lang="en-US" b="1" dirty="0"/>
              <a:t>Size the Structures Appropriately</a:t>
            </a:r>
          </a:p>
          <a:p>
            <a:r>
              <a:rPr lang="en-US" dirty="0"/>
              <a:t>Should produce desired habitat function at normal range of flows from baseflow to </a:t>
            </a:r>
            <a:r>
              <a:rPr lang="en-US" dirty="0" err="1"/>
              <a:t>bankfull</a:t>
            </a:r>
            <a:endParaRPr lang="en-US" dirty="0"/>
          </a:p>
          <a:p>
            <a:endParaRPr lang="en-US" sz="1200" dirty="0"/>
          </a:p>
          <a:p>
            <a:pPr marL="0" indent="0">
              <a:buNone/>
            </a:pPr>
            <a:r>
              <a:rPr lang="en-US" b="1" dirty="0"/>
              <a:t>Investigate hydraulic and sediment transport effects</a:t>
            </a:r>
          </a:p>
          <a:p>
            <a:pPr>
              <a:buFont typeface="Arial" panose="020B0604020202020204" pitchFamily="34" charset="0"/>
              <a:buChar char="•"/>
            </a:pPr>
            <a:r>
              <a:rPr lang="en-US" dirty="0"/>
              <a:t>Avoid barriers to flow conveyance </a:t>
            </a:r>
          </a:p>
          <a:p>
            <a:pPr>
              <a:buFont typeface="Arial" panose="020B0604020202020204" pitchFamily="34" charset="0"/>
              <a:buChar char="•"/>
            </a:pPr>
            <a:r>
              <a:rPr lang="en-US" dirty="0"/>
              <a:t>Avoid deposition or erosion (assess velocity and sediment discharge relationships)</a:t>
            </a:r>
          </a:p>
          <a:p>
            <a:pPr>
              <a:buFont typeface="Arial" panose="020B0604020202020204" pitchFamily="34" charset="0"/>
              <a:buChar char="•"/>
            </a:pPr>
            <a:endParaRPr lang="en-US" sz="1200" dirty="0"/>
          </a:p>
          <a:p>
            <a:pPr marL="0" indent="0">
              <a:buNone/>
            </a:pPr>
            <a:r>
              <a:rPr lang="en-US" b="1" dirty="0"/>
              <a:t>Design and Install Structures </a:t>
            </a:r>
          </a:p>
          <a:p>
            <a:r>
              <a:rPr lang="en-US" dirty="0"/>
              <a:t>Priority should be given to on-site materials (logs, stone, trees)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08219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013E-3AFE-4451-8E08-AAE69A054AC1}"/>
              </a:ext>
            </a:extLst>
          </p:cNvPr>
          <p:cNvSpPr>
            <a:spLocks noGrp="1"/>
          </p:cNvSpPr>
          <p:nvPr>
            <p:ph type="title"/>
          </p:nvPr>
        </p:nvSpPr>
        <p:spPr>
          <a:xfrm>
            <a:off x="328247" y="0"/>
            <a:ext cx="8628186" cy="1143000"/>
          </a:xfrm>
        </p:spPr>
        <p:txBody>
          <a:bodyPr/>
          <a:lstStyle/>
          <a:p>
            <a:r>
              <a:rPr lang="en-US" sz="3600" dirty="0"/>
              <a:t>General Design Considerations</a:t>
            </a:r>
          </a:p>
        </p:txBody>
      </p:sp>
      <p:sp>
        <p:nvSpPr>
          <p:cNvPr id="3" name="Content Placeholder 2">
            <a:extLst>
              <a:ext uri="{FF2B5EF4-FFF2-40B4-BE49-F238E27FC236}">
                <a16:creationId xmlns:a16="http://schemas.microsoft.com/office/drawing/2014/main" id="{D748F2B9-BABA-4D64-8A3B-0BF3C8ED5F7C}"/>
              </a:ext>
            </a:extLst>
          </p:cNvPr>
          <p:cNvSpPr>
            <a:spLocks noGrp="1"/>
          </p:cNvSpPr>
          <p:nvPr>
            <p:ph idx="1"/>
          </p:nvPr>
        </p:nvSpPr>
        <p:spPr>
          <a:xfrm>
            <a:off x="461473" y="1142999"/>
            <a:ext cx="8221054" cy="5093413"/>
          </a:xfrm>
          <a:solidFill>
            <a:schemeClr val="bg1">
              <a:lumMod val="85000"/>
            </a:schemeClr>
          </a:solidFill>
          <a:ln w="12700">
            <a:solidFill>
              <a:schemeClr val="accent5"/>
            </a:solidFill>
          </a:ln>
        </p:spPr>
        <p:txBody>
          <a:bodyPr>
            <a:normAutofit/>
          </a:bodyPr>
          <a:lstStyle/>
          <a:p>
            <a:pPr>
              <a:lnSpc>
                <a:spcPct val="150000"/>
              </a:lnSpc>
            </a:pPr>
            <a:r>
              <a:rPr lang="en-US" b="1" dirty="0"/>
              <a:t>Potential impacts of failure should be assessed.</a:t>
            </a:r>
          </a:p>
          <a:p>
            <a:pPr lvl="1">
              <a:lnSpc>
                <a:spcPct val="120000"/>
              </a:lnSpc>
            </a:pPr>
            <a:r>
              <a:rPr lang="en-US" sz="2400" dirty="0"/>
              <a:t>Techniques that change channel slope or cross section can cause channel instability upstream and downstream.  </a:t>
            </a:r>
            <a:r>
              <a:rPr lang="en-US" sz="2400" u="sng" dirty="0"/>
              <a:t>Seek professional design assistance!</a:t>
            </a:r>
          </a:p>
          <a:p>
            <a:pPr lvl="1">
              <a:lnSpc>
                <a:spcPct val="150000"/>
              </a:lnSpc>
            </a:pPr>
            <a:r>
              <a:rPr lang="en-US" sz="2400" dirty="0"/>
              <a:t>Assess potential impacts on flood elevations.</a:t>
            </a:r>
          </a:p>
          <a:p>
            <a:pPr lvl="1">
              <a:lnSpc>
                <a:spcPct val="110000"/>
              </a:lnSpc>
            </a:pPr>
            <a:r>
              <a:rPr lang="en-US" sz="2400" dirty="0"/>
              <a:t>Some BMPs are not feasible when </a:t>
            </a:r>
            <a:r>
              <a:rPr lang="en-US" sz="2400" dirty="0" err="1"/>
              <a:t>headcuts</a:t>
            </a:r>
            <a:r>
              <a:rPr lang="en-US" sz="2400" dirty="0"/>
              <a:t> or streambed degradation is occurring.</a:t>
            </a:r>
          </a:p>
          <a:p>
            <a:pPr lvl="1">
              <a:lnSpc>
                <a:spcPct val="110000"/>
              </a:lnSpc>
            </a:pPr>
            <a:r>
              <a:rPr lang="en-US" sz="2400" dirty="0"/>
              <a:t>Streambank toe protection may be a necessary addition to restoration activities that include bank treatments.</a:t>
            </a:r>
          </a:p>
          <a:p>
            <a:pPr>
              <a:lnSpc>
                <a:spcPct val="150000"/>
              </a:lnSpc>
            </a:pPr>
            <a:r>
              <a:rPr lang="en-US" b="1" dirty="0"/>
              <a:t>Check for permitting requirements!  Most require them.</a:t>
            </a:r>
          </a:p>
        </p:txBody>
      </p:sp>
    </p:spTree>
    <p:extLst>
      <p:ext uri="{BB962C8B-B14F-4D97-AF65-F5344CB8AC3E}">
        <p14:creationId xmlns:p14="http://schemas.microsoft.com/office/powerpoint/2010/main" val="189603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ECD817-BDF7-4662-BBAA-535D9AD31135}"/>
              </a:ext>
            </a:extLst>
          </p:cNvPr>
          <p:cNvPicPr>
            <a:picLocks noChangeAspect="1"/>
          </p:cNvPicPr>
          <p:nvPr/>
        </p:nvPicPr>
        <p:blipFill>
          <a:blip r:embed="rId3"/>
          <a:stretch>
            <a:fillRect/>
          </a:stretch>
        </p:blipFill>
        <p:spPr>
          <a:xfrm>
            <a:off x="4455887" y="1025695"/>
            <a:ext cx="4590084" cy="5142951"/>
          </a:xfrm>
          <a:prstGeom prst="rect">
            <a:avLst/>
          </a:prstGeom>
        </p:spPr>
      </p:pic>
      <p:sp>
        <p:nvSpPr>
          <p:cNvPr id="2" name="Title 1">
            <a:extLst>
              <a:ext uri="{FF2B5EF4-FFF2-40B4-BE49-F238E27FC236}">
                <a16:creationId xmlns:a16="http://schemas.microsoft.com/office/drawing/2014/main" id="{11C9E596-E233-43C6-9681-AB1C8D5FFCE0}"/>
              </a:ext>
            </a:extLst>
          </p:cNvPr>
          <p:cNvSpPr>
            <a:spLocks noGrp="1"/>
          </p:cNvSpPr>
          <p:nvPr>
            <p:ph type="title"/>
          </p:nvPr>
        </p:nvSpPr>
        <p:spPr>
          <a:xfrm>
            <a:off x="457200" y="0"/>
            <a:ext cx="8225327" cy="1143000"/>
          </a:xfrm>
        </p:spPr>
        <p:txBody>
          <a:bodyPr/>
          <a:lstStyle/>
          <a:p>
            <a:r>
              <a:rPr lang="en-US" sz="3600" dirty="0"/>
              <a:t>Habitat and Stream Restoration Practices</a:t>
            </a:r>
          </a:p>
        </p:txBody>
      </p:sp>
      <p:sp>
        <p:nvSpPr>
          <p:cNvPr id="3" name="Content Placeholder 2">
            <a:extLst>
              <a:ext uri="{FF2B5EF4-FFF2-40B4-BE49-F238E27FC236}">
                <a16:creationId xmlns:a16="http://schemas.microsoft.com/office/drawing/2014/main" id="{DEC9F4F2-AFBE-4785-99EA-23B780A87EF6}"/>
              </a:ext>
            </a:extLst>
          </p:cNvPr>
          <p:cNvSpPr>
            <a:spLocks noGrp="1"/>
          </p:cNvSpPr>
          <p:nvPr>
            <p:ph idx="1"/>
          </p:nvPr>
        </p:nvSpPr>
        <p:spPr>
          <a:xfrm>
            <a:off x="341086" y="1037063"/>
            <a:ext cx="4405085" cy="5221561"/>
          </a:xfrm>
          <a:noFill/>
          <a:ln w="28575">
            <a:noFill/>
          </a:ln>
        </p:spPr>
        <p:txBody>
          <a:bodyPr>
            <a:normAutofit/>
          </a:bodyPr>
          <a:lstStyle/>
          <a:p>
            <a:pPr marL="457200" indent="-457200">
              <a:buFont typeface="+mj-lt"/>
              <a:buAutoNum type="arabicPeriod"/>
            </a:pPr>
            <a:r>
              <a:rPr lang="en-US" sz="3600" b="1" dirty="0">
                <a:solidFill>
                  <a:schemeClr val="accent1"/>
                </a:solidFill>
              </a:rPr>
              <a:t>Floodplain Restoration </a:t>
            </a:r>
          </a:p>
          <a:p>
            <a:pPr marL="457200" indent="-457200">
              <a:buFont typeface="+mj-lt"/>
              <a:buAutoNum type="arabicPeriod"/>
            </a:pPr>
            <a:r>
              <a:rPr lang="en-US" sz="3600" b="1" dirty="0">
                <a:solidFill>
                  <a:schemeClr val="accent1"/>
                </a:solidFill>
              </a:rPr>
              <a:t>Riparian Restoration </a:t>
            </a:r>
          </a:p>
          <a:p>
            <a:pPr marL="457200" indent="-457200">
              <a:buFont typeface="+mj-lt"/>
              <a:buAutoNum type="arabicPeriod"/>
            </a:pPr>
            <a:r>
              <a:rPr lang="en-US" sz="3600" b="1" dirty="0">
                <a:solidFill>
                  <a:schemeClr val="accent1"/>
                </a:solidFill>
              </a:rPr>
              <a:t>Bank Restoration</a:t>
            </a:r>
          </a:p>
          <a:p>
            <a:pPr marL="457200" indent="-457200">
              <a:buFont typeface="+mj-lt"/>
              <a:buAutoNum type="arabicPeriod"/>
            </a:pPr>
            <a:r>
              <a:rPr lang="en-US" sz="3600" b="1" dirty="0">
                <a:solidFill>
                  <a:schemeClr val="accent1"/>
                </a:solidFill>
              </a:rPr>
              <a:t>In-Stream Structures </a:t>
            </a:r>
          </a:p>
        </p:txBody>
      </p:sp>
      <p:sp>
        <p:nvSpPr>
          <p:cNvPr id="6" name="Rectangle 5">
            <a:extLst>
              <a:ext uri="{FF2B5EF4-FFF2-40B4-BE49-F238E27FC236}">
                <a16:creationId xmlns:a16="http://schemas.microsoft.com/office/drawing/2014/main" id="{9F3FF2BC-28B8-4D2B-8B31-4AB649A40055}"/>
              </a:ext>
            </a:extLst>
          </p:cNvPr>
          <p:cNvSpPr/>
          <p:nvPr/>
        </p:nvSpPr>
        <p:spPr>
          <a:xfrm>
            <a:off x="5331889" y="5938025"/>
            <a:ext cx="2039404"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Texas Aquatic Science</a:t>
            </a:r>
            <a:endParaRPr lang="en-US" sz="1200" dirty="0"/>
          </a:p>
        </p:txBody>
      </p:sp>
      <p:sp>
        <p:nvSpPr>
          <p:cNvPr id="7" name="Oval 6">
            <a:extLst>
              <a:ext uri="{FF2B5EF4-FFF2-40B4-BE49-F238E27FC236}">
                <a16:creationId xmlns:a16="http://schemas.microsoft.com/office/drawing/2014/main" id="{B2B2F1C1-8CAB-4580-99DC-62D81F2A546A}"/>
              </a:ext>
            </a:extLst>
          </p:cNvPr>
          <p:cNvSpPr/>
          <p:nvPr/>
        </p:nvSpPr>
        <p:spPr>
          <a:xfrm>
            <a:off x="5682344" y="1952172"/>
            <a:ext cx="391886" cy="37255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1</a:t>
            </a:r>
          </a:p>
        </p:txBody>
      </p:sp>
      <p:sp>
        <p:nvSpPr>
          <p:cNvPr id="8" name="Oval 7">
            <a:extLst>
              <a:ext uri="{FF2B5EF4-FFF2-40B4-BE49-F238E27FC236}">
                <a16:creationId xmlns:a16="http://schemas.microsoft.com/office/drawing/2014/main" id="{73F47CCE-60B9-4D6A-B8C1-434057E00DAC}"/>
              </a:ext>
            </a:extLst>
          </p:cNvPr>
          <p:cNvSpPr/>
          <p:nvPr/>
        </p:nvSpPr>
        <p:spPr>
          <a:xfrm>
            <a:off x="6322463" y="2292635"/>
            <a:ext cx="391886" cy="37255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2</a:t>
            </a:r>
          </a:p>
        </p:txBody>
      </p:sp>
      <p:sp>
        <p:nvSpPr>
          <p:cNvPr id="9" name="Oval 8">
            <a:extLst>
              <a:ext uri="{FF2B5EF4-FFF2-40B4-BE49-F238E27FC236}">
                <a16:creationId xmlns:a16="http://schemas.microsoft.com/office/drawing/2014/main" id="{D193E226-476A-4F22-81A3-DE0D19757256}"/>
              </a:ext>
            </a:extLst>
          </p:cNvPr>
          <p:cNvSpPr/>
          <p:nvPr/>
        </p:nvSpPr>
        <p:spPr>
          <a:xfrm>
            <a:off x="6474863" y="2889793"/>
            <a:ext cx="391886" cy="37255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3</a:t>
            </a:r>
          </a:p>
        </p:txBody>
      </p:sp>
      <p:sp>
        <p:nvSpPr>
          <p:cNvPr id="12" name="Oval 11">
            <a:extLst>
              <a:ext uri="{FF2B5EF4-FFF2-40B4-BE49-F238E27FC236}">
                <a16:creationId xmlns:a16="http://schemas.microsoft.com/office/drawing/2014/main" id="{D579F425-0E5D-46A5-AA72-DB6ED8BAEEFD}"/>
              </a:ext>
            </a:extLst>
          </p:cNvPr>
          <p:cNvSpPr/>
          <p:nvPr/>
        </p:nvSpPr>
        <p:spPr>
          <a:xfrm>
            <a:off x="6511444" y="4733908"/>
            <a:ext cx="391886" cy="37255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4</a:t>
            </a:r>
          </a:p>
        </p:txBody>
      </p:sp>
    </p:spTree>
    <p:extLst>
      <p:ext uri="{BB962C8B-B14F-4D97-AF65-F5344CB8AC3E}">
        <p14:creationId xmlns:p14="http://schemas.microsoft.com/office/powerpoint/2010/main" val="544495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CADF-E5BD-42EB-BF0B-519C5057C1C4}"/>
              </a:ext>
            </a:extLst>
          </p:cNvPr>
          <p:cNvSpPr>
            <a:spLocks noGrp="1"/>
          </p:cNvSpPr>
          <p:nvPr>
            <p:ph type="title"/>
          </p:nvPr>
        </p:nvSpPr>
        <p:spPr>
          <a:xfrm>
            <a:off x="459335" y="0"/>
            <a:ext cx="8225327" cy="1014270"/>
          </a:xfrm>
        </p:spPr>
        <p:txBody>
          <a:bodyPr/>
          <a:lstStyle/>
          <a:p>
            <a:r>
              <a:rPr lang="en-US" sz="4000" dirty="0"/>
              <a:t>1. Floodplain</a:t>
            </a:r>
          </a:p>
        </p:txBody>
      </p:sp>
      <p:sp>
        <p:nvSpPr>
          <p:cNvPr id="12" name="Content Placeholder 4">
            <a:extLst>
              <a:ext uri="{FF2B5EF4-FFF2-40B4-BE49-F238E27FC236}">
                <a16:creationId xmlns:a16="http://schemas.microsoft.com/office/drawing/2014/main" id="{9F322A25-EDB9-4E2D-AAB9-8DF002464A5C}"/>
              </a:ext>
            </a:extLst>
          </p:cNvPr>
          <p:cNvSpPr txBox="1">
            <a:spLocks/>
          </p:cNvSpPr>
          <p:nvPr/>
        </p:nvSpPr>
        <p:spPr>
          <a:xfrm>
            <a:off x="459336" y="1006867"/>
            <a:ext cx="8684664" cy="5342562"/>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dirty="0"/>
              <a:t>Floodplains provide opportunities for a wide variety of stream restoration activities including:</a:t>
            </a:r>
          </a:p>
        </p:txBody>
      </p:sp>
      <p:pic>
        <p:nvPicPr>
          <p:cNvPr id="20" name="Picture 19">
            <a:extLst>
              <a:ext uri="{FF2B5EF4-FFF2-40B4-BE49-F238E27FC236}">
                <a16:creationId xmlns:a16="http://schemas.microsoft.com/office/drawing/2014/main" id="{946FDF76-C325-43DD-BA2A-1A35E9B54CE8}"/>
              </a:ext>
            </a:extLst>
          </p:cNvPr>
          <p:cNvPicPr>
            <a:picLocks noChangeAspect="1"/>
          </p:cNvPicPr>
          <p:nvPr/>
        </p:nvPicPr>
        <p:blipFill>
          <a:blip r:embed="rId3"/>
          <a:stretch>
            <a:fillRect/>
          </a:stretch>
        </p:blipFill>
        <p:spPr>
          <a:xfrm>
            <a:off x="868317" y="3033072"/>
            <a:ext cx="7407361" cy="3328955"/>
          </a:xfrm>
          <a:prstGeom prst="rect">
            <a:avLst/>
          </a:prstGeom>
        </p:spPr>
      </p:pic>
      <p:sp>
        <p:nvSpPr>
          <p:cNvPr id="21" name="Rectangle 20">
            <a:extLst>
              <a:ext uri="{FF2B5EF4-FFF2-40B4-BE49-F238E27FC236}">
                <a16:creationId xmlns:a16="http://schemas.microsoft.com/office/drawing/2014/main" id="{EB11BB71-B650-4D27-9DB4-F1BDC43B6A5A}"/>
              </a:ext>
            </a:extLst>
          </p:cNvPr>
          <p:cNvSpPr/>
          <p:nvPr/>
        </p:nvSpPr>
        <p:spPr>
          <a:xfrm>
            <a:off x="868317" y="6085028"/>
            <a:ext cx="1530740"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FISRWG 1998</a:t>
            </a:r>
            <a:endParaRPr lang="en-US" sz="1200" dirty="0"/>
          </a:p>
        </p:txBody>
      </p:sp>
      <p:sp>
        <p:nvSpPr>
          <p:cNvPr id="22" name="Content Placeholder 4">
            <a:extLst>
              <a:ext uri="{FF2B5EF4-FFF2-40B4-BE49-F238E27FC236}">
                <a16:creationId xmlns:a16="http://schemas.microsoft.com/office/drawing/2014/main" id="{D62A7411-5A1B-469C-8272-66F3EF089B23}"/>
              </a:ext>
            </a:extLst>
          </p:cNvPr>
          <p:cNvSpPr txBox="1">
            <a:spLocks/>
          </p:cNvSpPr>
          <p:nvPr/>
        </p:nvSpPr>
        <p:spPr>
          <a:xfrm>
            <a:off x="459335" y="1763485"/>
            <a:ext cx="8225327" cy="1357085"/>
          </a:xfrm>
          <a:prstGeom prst="rect">
            <a:avLst/>
          </a:prstGeom>
        </p:spPr>
        <p:txBody>
          <a:bodyPr vert="horz" lIns="91440" tIns="45720" rIns="91440" bIns="45720" numCol="2" rtlCol="0">
            <a:normAutofit/>
          </a:bodyPr>
          <a:lstStyle>
            <a:lvl1pPr marL="257175" indent="-257175" algn="l" defTabSz="3429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Flood Storage</a:t>
            </a:r>
          </a:p>
          <a:p>
            <a:r>
              <a:rPr lang="en-US" dirty="0"/>
              <a:t>Two-Stage Channel</a:t>
            </a:r>
          </a:p>
          <a:p>
            <a:r>
              <a:rPr lang="en-US" dirty="0"/>
              <a:t>Braided Channels</a:t>
            </a:r>
          </a:p>
          <a:p>
            <a:r>
              <a:rPr lang="en-US" dirty="0"/>
              <a:t>Floodplain Wetlands</a:t>
            </a:r>
          </a:p>
          <a:p>
            <a:r>
              <a:rPr lang="en-US" dirty="0"/>
              <a:t>Groundwater Dams</a:t>
            </a:r>
          </a:p>
          <a:p>
            <a:r>
              <a:rPr lang="en-US" dirty="0"/>
              <a:t>Microtopography</a:t>
            </a:r>
          </a:p>
        </p:txBody>
      </p:sp>
    </p:spTree>
    <p:extLst>
      <p:ext uri="{BB962C8B-B14F-4D97-AF65-F5344CB8AC3E}">
        <p14:creationId xmlns:p14="http://schemas.microsoft.com/office/powerpoint/2010/main" val="84167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CADF-E5BD-42EB-BF0B-519C5057C1C4}"/>
              </a:ext>
            </a:extLst>
          </p:cNvPr>
          <p:cNvSpPr>
            <a:spLocks noGrp="1"/>
          </p:cNvSpPr>
          <p:nvPr>
            <p:ph type="title"/>
          </p:nvPr>
        </p:nvSpPr>
        <p:spPr>
          <a:xfrm>
            <a:off x="459335" y="0"/>
            <a:ext cx="8225327" cy="1014270"/>
          </a:xfrm>
        </p:spPr>
        <p:txBody>
          <a:bodyPr/>
          <a:lstStyle/>
          <a:p>
            <a:r>
              <a:rPr lang="en-US" sz="4000" dirty="0"/>
              <a:t>Floodplain – </a:t>
            </a:r>
            <a:r>
              <a:rPr lang="en-US" sz="4000" dirty="0">
                <a:solidFill>
                  <a:schemeClr val="accent1"/>
                </a:solidFill>
              </a:rPr>
              <a:t>Storage</a:t>
            </a:r>
          </a:p>
        </p:txBody>
      </p:sp>
      <p:sp>
        <p:nvSpPr>
          <p:cNvPr id="12" name="Content Placeholder 4">
            <a:extLst>
              <a:ext uri="{FF2B5EF4-FFF2-40B4-BE49-F238E27FC236}">
                <a16:creationId xmlns:a16="http://schemas.microsoft.com/office/drawing/2014/main" id="{9F322A25-EDB9-4E2D-AAB9-8DF002464A5C}"/>
              </a:ext>
            </a:extLst>
          </p:cNvPr>
          <p:cNvSpPr txBox="1">
            <a:spLocks/>
          </p:cNvSpPr>
          <p:nvPr/>
        </p:nvSpPr>
        <p:spPr>
          <a:xfrm>
            <a:off x="459336" y="1006867"/>
            <a:ext cx="8684664" cy="5342562"/>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dirty="0"/>
              <a:t>If filled by new development or flood levels rise due to increased  imperviousness, additional infrastructure can be impacted</a:t>
            </a:r>
          </a:p>
        </p:txBody>
      </p:sp>
      <p:sp>
        <p:nvSpPr>
          <p:cNvPr id="13" name="Rectangle 12">
            <a:extLst>
              <a:ext uri="{FF2B5EF4-FFF2-40B4-BE49-F238E27FC236}">
                <a16:creationId xmlns:a16="http://schemas.microsoft.com/office/drawing/2014/main" id="{A84EF39D-A20C-4F4B-B4FC-850E1A1EAA94}"/>
              </a:ext>
            </a:extLst>
          </p:cNvPr>
          <p:cNvSpPr/>
          <p:nvPr/>
        </p:nvSpPr>
        <p:spPr>
          <a:xfrm>
            <a:off x="4281986" y="3554294"/>
            <a:ext cx="1585306" cy="276999"/>
          </a:xfrm>
          <a:prstGeom prst="rect">
            <a:avLst/>
          </a:prstGeom>
        </p:spPr>
        <p:txBody>
          <a:bodyPr wrap="none">
            <a:spAutoFit/>
          </a:bodyPr>
          <a:lstStyle/>
          <a:p>
            <a:r>
              <a:rPr lang="en-US" sz="1200" dirty="0">
                <a:solidFill>
                  <a:prstClr val="black"/>
                </a:solidFill>
                <a:latin typeface="Calibri" panose="020F0502020204030204" pitchFamily="34" charset="0"/>
                <a:cs typeface="Calibri" panose="020F0502020204030204" pitchFamily="34" charset="0"/>
              </a:rPr>
              <a:t>Source: Lincoln.ne.gov</a:t>
            </a:r>
            <a:endParaRPr lang="en-US" sz="1200" dirty="0"/>
          </a:p>
        </p:txBody>
      </p:sp>
      <p:pic>
        <p:nvPicPr>
          <p:cNvPr id="16" name="Picture 15" descr="A picture containing screenshot&#10;&#10;Description automatically generated">
            <a:extLst>
              <a:ext uri="{FF2B5EF4-FFF2-40B4-BE49-F238E27FC236}">
                <a16:creationId xmlns:a16="http://schemas.microsoft.com/office/drawing/2014/main" id="{33743242-96FA-4106-9666-27B2258D0403}"/>
              </a:ext>
            </a:extLst>
          </p:cNvPr>
          <p:cNvPicPr>
            <a:picLocks noChangeAspect="1"/>
          </p:cNvPicPr>
          <p:nvPr/>
        </p:nvPicPr>
        <p:blipFill rotWithShape="1">
          <a:blip r:embed="rId3">
            <a:extLst>
              <a:ext uri="{28A0092B-C50C-407E-A947-70E740481C1C}">
                <a14:useLocalDpi xmlns:a14="http://schemas.microsoft.com/office/drawing/2010/main" val="0"/>
              </a:ext>
            </a:extLst>
          </a:blip>
          <a:srcRect t="24662"/>
          <a:stretch/>
        </p:blipFill>
        <p:spPr>
          <a:xfrm>
            <a:off x="836269" y="2127795"/>
            <a:ext cx="7471457" cy="4221634"/>
          </a:xfrm>
          <a:prstGeom prst="rect">
            <a:avLst/>
          </a:prstGeom>
        </p:spPr>
      </p:pic>
    </p:spTree>
    <p:extLst>
      <p:ext uri="{BB962C8B-B14F-4D97-AF65-F5344CB8AC3E}">
        <p14:creationId xmlns:p14="http://schemas.microsoft.com/office/powerpoint/2010/main" val="2857343220"/>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784C88C48B1594BB0B661E058B8F7DE" ma:contentTypeVersion="13" ma:contentTypeDescription="Create a new document." ma:contentTypeScope="" ma:versionID="732847de115f0dace2ce287cba8b51f9">
  <xsd:schema xmlns:xsd="http://www.w3.org/2001/XMLSchema" xmlns:xs="http://www.w3.org/2001/XMLSchema" xmlns:p="http://schemas.microsoft.com/office/2006/metadata/properties" xmlns:ns3="9895f8bc-a2f2-489a-b728-feea37ebc857" xmlns:ns4="47e4127d-1d07-4d4a-80ce-5b8cc81159bb" targetNamespace="http://schemas.microsoft.com/office/2006/metadata/properties" ma:root="true" ma:fieldsID="d4cba06e0efeaf31ed01816a1a86f14a" ns3:_="" ns4:_="">
    <xsd:import namespace="9895f8bc-a2f2-489a-b728-feea37ebc857"/>
    <xsd:import namespace="47e4127d-1d07-4d4a-80ce-5b8cc81159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5f8bc-a2f2-489a-b728-feea37ebc85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e4127d-1d07-4d4a-80ce-5b8cc81159b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BFDBA3-B4CC-4939-A1F8-6FA9213C092E}">
  <ds:schemaRefs>
    <ds:schemaRef ds:uri="http://schemas.microsoft.com/sharepoint/v3/contenttype/forms"/>
  </ds:schemaRefs>
</ds:datastoreItem>
</file>

<file path=customXml/itemProps2.xml><?xml version="1.0" encoding="utf-8"?>
<ds:datastoreItem xmlns:ds="http://schemas.openxmlformats.org/officeDocument/2006/customXml" ds:itemID="{4B725B25-E407-4B03-97DF-B22C3F6039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95f8bc-a2f2-489a-b728-feea37ebc857"/>
    <ds:schemaRef ds:uri="47e4127d-1d07-4d4a-80ce-5b8cc81159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44B8D8-1A56-4FFD-B19C-0CDCB4BC144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2847</TotalTime>
  <Words>6982</Words>
  <Application>Microsoft Office PowerPoint</Application>
  <PresentationFormat>On-screen Show (4:3)</PresentationFormat>
  <Paragraphs>533</Paragraphs>
  <Slides>37</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Avenir Next Regular</vt:lpstr>
      <vt:lpstr>AvenirNext LT Pro Bold</vt:lpstr>
      <vt:lpstr>Calibri</vt:lpstr>
      <vt:lpstr>Mercury Display</vt:lpstr>
      <vt:lpstr>Mercury Display Semibold</vt:lpstr>
      <vt:lpstr>Times New Roman</vt:lpstr>
      <vt:lpstr>UK Primary White Standard</vt:lpstr>
      <vt:lpstr>Watershed Academy Watershed Coordinator Training Series</vt:lpstr>
      <vt:lpstr>Why Stream or Floodplain Restoration?</vt:lpstr>
      <vt:lpstr>Restoring Aquatic Habitat</vt:lpstr>
      <vt:lpstr>Disturbances to Streams and Floodplains</vt:lpstr>
      <vt:lpstr>Restoration Design Process</vt:lpstr>
      <vt:lpstr>General Design Considerations</vt:lpstr>
      <vt:lpstr>Habitat and Stream Restoration Practices</vt:lpstr>
      <vt:lpstr>1. Floodplain</vt:lpstr>
      <vt:lpstr>Floodplain – Storage</vt:lpstr>
      <vt:lpstr>Floodplain – Compensatory Storage</vt:lpstr>
      <vt:lpstr>Floodplain – Two-Stage Channel</vt:lpstr>
      <vt:lpstr>Floodplain – Multi-Channel Streams</vt:lpstr>
      <vt:lpstr>PowerPoint Presentation</vt:lpstr>
      <vt:lpstr>Floodplain – Groundwater Dams </vt:lpstr>
      <vt:lpstr>Floodplain – Microtopography</vt:lpstr>
      <vt:lpstr>2. Riparian Restoration</vt:lpstr>
      <vt:lpstr>3. Bank Restoration</vt:lpstr>
      <vt:lpstr>Bank Armoring – Riprap</vt:lpstr>
      <vt:lpstr>Bank Armoring – Gabion Baskets</vt:lpstr>
      <vt:lpstr>Bank Restoration – Streambank Toe Support</vt:lpstr>
      <vt:lpstr>Bank Restoration – Coir Logs</vt:lpstr>
      <vt:lpstr>Bank Restoration – Root Wads</vt:lpstr>
      <vt:lpstr>Bank Restoration –  Engineered Logjams and Cribwalls</vt:lpstr>
      <vt:lpstr>Bank Restoration – Tree Revetments or Snags</vt:lpstr>
      <vt:lpstr>Bank Protection –  Live Staking / Brush Mattress</vt:lpstr>
      <vt:lpstr>4. Instream Structures</vt:lpstr>
      <vt:lpstr>Instream Structures – Step Pools</vt:lpstr>
      <vt:lpstr>Instream Structures – Rock Weirs</vt:lpstr>
      <vt:lpstr>Instream Structures - Cross-Vanes</vt:lpstr>
      <vt:lpstr>Instream Structures – J-Hook Vanes</vt:lpstr>
      <vt:lpstr>Instream Structures– Wing Deflectors</vt:lpstr>
      <vt:lpstr>Instream Structures – Double-Wing Deflector</vt:lpstr>
      <vt:lpstr>Instream Structures – Log Drops and V-Log</vt:lpstr>
      <vt:lpstr>Instream Structures – Lunker Structures</vt:lpstr>
      <vt:lpstr>Instream Structures – Hyporheic zone</vt:lpstr>
      <vt:lpstr>Instream Structures – Dam Removal</vt:lpstr>
      <vt:lpstr>Habitat and Stream Restoration Practices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Watershed Academy Watershed Coordinator Training Series</dc:title>
  <dc:creator>McAlister, Malissa L.</dc:creator>
  <cp:lastModifiedBy>Steven Evans</cp:lastModifiedBy>
  <cp:revision>66</cp:revision>
  <cp:lastPrinted>2020-05-22T13:37:32Z</cp:lastPrinted>
  <dcterms:created xsi:type="dcterms:W3CDTF">2020-04-09T13:04:44Z</dcterms:created>
  <dcterms:modified xsi:type="dcterms:W3CDTF">2020-05-28T19:07:28Z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0x0101002784C88C48B1594BB0B661E058B8F7DE</vt:lpwstr>
  </property>
</Properties>
</file>