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36" r:id="rId2"/>
    <p:sldId id="442" r:id="rId3"/>
    <p:sldId id="443" r:id="rId4"/>
    <p:sldId id="444" r:id="rId5"/>
    <p:sldId id="445" r:id="rId6"/>
    <p:sldId id="446" r:id="rId7"/>
    <p:sldId id="44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ns, Steven" initials="ES" lastIdx="1" clrIdx="0">
    <p:extLst>
      <p:ext uri="{19B8F6BF-5375-455C-9EA6-DF929625EA0E}">
        <p15:presenceInfo xmlns:p15="http://schemas.microsoft.com/office/powerpoint/2012/main" userId="S-1-5-21-436374069-1454471165-682003330-4766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DBD"/>
    <a:srgbClr val="E0E5CD"/>
    <a:srgbClr val="FF9999"/>
    <a:srgbClr val="008000"/>
    <a:srgbClr val="D9D9D9"/>
    <a:srgbClr val="669900"/>
    <a:srgbClr val="009999"/>
    <a:srgbClr val="FD5003"/>
    <a:srgbClr val="FFAA01"/>
    <a:srgbClr val="FFD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6" autoAdjust="0"/>
    <p:restoredTop sz="70196" autoAdjust="0"/>
  </p:normalViewPr>
  <p:slideViewPr>
    <p:cSldViewPr snapToGrid="0" snapToObjects="1">
      <p:cViewPr varScale="1">
        <p:scale>
          <a:sx n="68" d="100"/>
          <a:sy n="68" d="100"/>
        </p:scale>
        <p:origin x="240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77F56-FD7F-46B1-B0F9-38C995FDA837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573F1-F95D-403A-A47C-A1143ABC9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2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73F1-F95D-403A-A47C-A1143ABC9F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4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73F1-F95D-403A-A47C-A1143ABC9F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5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73F1-F95D-403A-A47C-A1143ABC9F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2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73F1-F95D-403A-A47C-A1143ABC9F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5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73F1-F95D-403A-A47C-A1143ABC9F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73F1-F95D-403A-A47C-A1143ABC9F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53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573F1-F95D-403A-A47C-A1143ABC9F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7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iver 3D: catchment River 3D: catchment symbol,vector,illustration,diagram,template,base,ecosystem,aquatic,freshwater,marine,mountains river,streams,creeks,springs,water,tab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6821"/>
            <a:ext cx="7772400" cy="375018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5437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2803" y="4610670"/>
            <a:ext cx="6400800" cy="11063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6" y="287842"/>
            <a:ext cx="6929342" cy="1036673"/>
          </a:xfrm>
          <a:prstGeom prst="rect">
            <a:avLst/>
          </a:prstGeom>
        </p:spPr>
      </p:pic>
      <p:pic>
        <p:nvPicPr>
          <p:cNvPr id="1030" name="Picture 6" descr="Image result for KDOW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46" y="287842"/>
            <a:ext cx="1069754" cy="10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PA 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5" y="6129862"/>
            <a:ext cx="330415" cy="32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685800" y="6193391"/>
            <a:ext cx="824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venir Next Regular"/>
              </a:rPr>
              <a:t>Watershed</a:t>
            </a:r>
            <a:r>
              <a:rPr lang="en-US" sz="700" baseline="0" dirty="0">
                <a:latin typeface="Avenir Next Regular"/>
              </a:rPr>
              <a:t> Academy Training Series was funded in part by a grant from the U.S. Environmental Protection Agency under §319(h) of the Clean Water Act through the Kentucky Division of Water to the Kentucky Water Resources Research Institute (Grant # PPG BG 00D21416).</a:t>
            </a:r>
            <a:endParaRPr lang="en-US" sz="700" dirty="0">
              <a:latin typeface="Avenir Next Regular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1910" y="5655115"/>
            <a:ext cx="26506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00" dirty="0">
                <a:latin typeface="Avenir Next Regular"/>
              </a:rPr>
              <a:t>Watershed image via</a:t>
            </a:r>
            <a:r>
              <a:rPr lang="en-US" sz="700" baseline="0" dirty="0">
                <a:latin typeface="Avenir Next Regular"/>
              </a:rPr>
              <a:t> </a:t>
            </a:r>
            <a:r>
              <a:rPr lang="en-US" sz="700" dirty="0">
                <a:latin typeface="Avenir Next Regular"/>
              </a:rPr>
              <a:t>http://ian.umces.edu</a:t>
            </a:r>
          </a:p>
        </p:txBody>
      </p:sp>
    </p:spTree>
    <p:extLst>
      <p:ext uri="{BB962C8B-B14F-4D97-AF65-F5344CB8AC3E}">
        <p14:creationId xmlns:p14="http://schemas.microsoft.com/office/powerpoint/2010/main" val="245273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ndard-Slide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2637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279666"/>
            <a:ext cx="6400800" cy="11063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ndard-Slide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9093" y="274638"/>
            <a:ext cx="6927706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0557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ndard-Slide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896" y="274638"/>
            <a:ext cx="6956903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453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andard-Slide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596" y="274638"/>
            <a:ext cx="6964203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345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ndard-Slide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606" y="274638"/>
            <a:ext cx="7037194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54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ndard-Slide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6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ndard-Slide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27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34322"/>
            <a:ext cx="3008313" cy="339184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32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ndard-Slide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C377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231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ndard-Slide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363" y="274638"/>
            <a:ext cx="6777435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9364" y="1600200"/>
            <a:ext cx="6777435" cy="4974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318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ndard-Slide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47" y="274638"/>
            <a:ext cx="6820632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7126" y="1600200"/>
            <a:ext cx="31966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184" y="1600200"/>
            <a:ext cx="32006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71" y="274638"/>
            <a:ext cx="8225327" cy="1143000"/>
          </a:xfrm>
        </p:spPr>
        <p:txBody>
          <a:bodyPr>
            <a:noAutofit/>
          </a:bodyPr>
          <a:lstStyle>
            <a:lvl1pPr algn="l">
              <a:defRPr sz="4000" baseline="0">
                <a:solidFill>
                  <a:srgbClr val="0032A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72" y="1316053"/>
            <a:ext cx="8225327" cy="485401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364486"/>
            <a:ext cx="9144000" cy="486561"/>
            <a:chOff x="0" y="6364486"/>
            <a:chExt cx="9144000" cy="486561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0" y="6364486"/>
              <a:ext cx="9144000" cy="486561"/>
              <a:chOff x="0" y="6364486"/>
              <a:chExt cx="9144000" cy="486561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0" y="6364486"/>
                <a:ext cx="9144000" cy="486561"/>
              </a:xfrm>
              <a:prstGeom prst="rect">
                <a:avLst/>
              </a:prstGeom>
              <a:solidFill>
                <a:srgbClr val="0033A1"/>
              </a:solidFill>
              <a:ln>
                <a:solidFill>
                  <a:srgbClr val="0032A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6" descr="Image result for KDOW logo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6133" y="6364486"/>
                <a:ext cx="478172" cy="476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5124" y="6394208"/>
                <a:ext cx="2994870" cy="44805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 userDrawn="1"/>
          </p:nvSpPr>
          <p:spPr>
            <a:xfrm>
              <a:off x="371506" y="6429469"/>
              <a:ext cx="3070434" cy="37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venirNext LT Pro Bold" panose="020B0804020202020204" pitchFamily="34" charset="0"/>
                </a:rPr>
                <a:t>Watershed Academy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546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andard-Slide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203" y="274638"/>
            <a:ext cx="6725596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923" y="1535113"/>
            <a:ext cx="3192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923" y="2174875"/>
            <a:ext cx="31927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84" y="1535113"/>
            <a:ext cx="3200616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84" y="2174875"/>
            <a:ext cx="32006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64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ndard-Slide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284" y="274638"/>
            <a:ext cx="6946286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43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-Slide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ndard-Slide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365" y="273050"/>
            <a:ext cx="2160948" cy="13253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270" y="273050"/>
            <a:ext cx="4596299" cy="6241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9365" y="1598400"/>
            <a:ext cx="2160948" cy="4916160"/>
          </a:xfrm>
        </p:spPr>
        <p:txBody>
          <a:bodyPr/>
          <a:lstStyle>
            <a:lvl1pPr marL="0" indent="0">
              <a:buNone/>
              <a:defRPr sz="1400">
                <a:solidFill>
                  <a:srgbClr val="0C377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336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ndard-Slide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32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3532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3532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779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-Slide-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507" y="274638"/>
            <a:ext cx="8315292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06" y="1600200"/>
            <a:ext cx="8315294" cy="4707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1728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ndard-Slide-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69" y="274638"/>
            <a:ext cx="8470810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469" y="1600200"/>
            <a:ext cx="4112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5821" y="1600200"/>
            <a:ext cx="41509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42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ndard-Slide-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93" y="274638"/>
            <a:ext cx="8514006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041" y="1535113"/>
            <a:ext cx="4108602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041" y="2174875"/>
            <a:ext cx="410860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9020" y="1535113"/>
            <a:ext cx="410778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9020" y="2174875"/>
            <a:ext cx="41077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7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ndard-Slide-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71" y="274638"/>
            <a:ext cx="8648299" cy="114300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94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ndard-Slide-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1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69" y="274638"/>
            <a:ext cx="8470810" cy="114300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469" y="1600200"/>
            <a:ext cx="4112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5821" y="1600200"/>
            <a:ext cx="41509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364486"/>
            <a:ext cx="9144000" cy="486561"/>
            <a:chOff x="0" y="6364486"/>
            <a:chExt cx="9144000" cy="486561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64486"/>
              <a:ext cx="9144000" cy="486561"/>
            </a:xfrm>
            <a:prstGeom prst="rect">
              <a:avLst/>
            </a:prstGeom>
            <a:solidFill>
              <a:srgbClr val="0033A1"/>
            </a:solidFill>
            <a:ln>
              <a:solidFill>
                <a:srgbClr val="0032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 descr="Image result for KDOW logo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133" y="6364486"/>
              <a:ext cx="478172" cy="47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24" y="6394208"/>
              <a:ext cx="2994870" cy="44805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371506" y="6429469"/>
            <a:ext cx="3070434" cy="37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Next LT Pro Bold" panose="020B0804020202020204" pitchFamily="34" charset="0"/>
              </a:rPr>
              <a:t>Watershed Academy</a:t>
            </a:r>
          </a:p>
        </p:txBody>
      </p:sp>
    </p:spTree>
    <p:extLst>
      <p:ext uri="{BB962C8B-B14F-4D97-AF65-F5344CB8AC3E}">
        <p14:creationId xmlns:p14="http://schemas.microsoft.com/office/powerpoint/2010/main" val="135809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ndard-Slide-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3" y="273050"/>
            <a:ext cx="2738772" cy="12787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026" y="273050"/>
            <a:ext cx="5477543" cy="60687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983" y="1598400"/>
            <a:ext cx="2738772" cy="4743360"/>
          </a:xfrm>
        </p:spPr>
        <p:txBody>
          <a:bodyPr/>
          <a:lstStyle>
            <a:lvl1pPr marL="0" indent="0">
              <a:buNone/>
              <a:defRPr sz="1400">
                <a:solidFill>
                  <a:srgbClr val="0C377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801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ndard-Slide-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074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70074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007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95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93" y="274638"/>
            <a:ext cx="8514006" cy="114300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041" y="1535113"/>
            <a:ext cx="4108602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041" y="2174875"/>
            <a:ext cx="410860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9020" y="1535113"/>
            <a:ext cx="410778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9020" y="2174875"/>
            <a:ext cx="410778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2346" y="6366577"/>
            <a:ext cx="9144000" cy="486561"/>
            <a:chOff x="0" y="6364486"/>
            <a:chExt cx="9144000" cy="486561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364486"/>
              <a:ext cx="9144000" cy="486561"/>
            </a:xfrm>
            <a:prstGeom prst="rect">
              <a:avLst/>
            </a:prstGeom>
            <a:solidFill>
              <a:srgbClr val="0033A1"/>
            </a:solidFill>
            <a:ln>
              <a:solidFill>
                <a:srgbClr val="0032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6" descr="Image result for KDOW logo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133" y="6364486"/>
              <a:ext cx="478172" cy="47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24" y="6394208"/>
              <a:ext cx="2994870" cy="44805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371506" y="6429469"/>
            <a:ext cx="3070434" cy="37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Next LT Pro Bold" panose="020B0804020202020204" pitchFamily="34" charset="0"/>
              </a:rPr>
              <a:t>Watershed Academy</a:t>
            </a:r>
          </a:p>
        </p:txBody>
      </p:sp>
    </p:spTree>
    <p:extLst>
      <p:ext uri="{BB962C8B-B14F-4D97-AF65-F5344CB8AC3E}">
        <p14:creationId xmlns:p14="http://schemas.microsoft.com/office/powerpoint/2010/main" val="262680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71" y="274638"/>
            <a:ext cx="8648299" cy="114300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2346" y="6366577"/>
            <a:ext cx="9144000" cy="486561"/>
            <a:chOff x="0" y="6364486"/>
            <a:chExt cx="9144000" cy="486561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364486"/>
              <a:ext cx="9144000" cy="486561"/>
            </a:xfrm>
            <a:prstGeom prst="rect">
              <a:avLst/>
            </a:prstGeom>
            <a:solidFill>
              <a:srgbClr val="0033A1"/>
            </a:solidFill>
            <a:ln>
              <a:solidFill>
                <a:srgbClr val="0032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 descr="Image result for KDOW logo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133" y="6364486"/>
              <a:ext cx="478172" cy="47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24" y="6394208"/>
              <a:ext cx="2994870" cy="44805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 userDrawn="1"/>
        </p:nvSpPr>
        <p:spPr>
          <a:xfrm>
            <a:off x="371506" y="6429469"/>
            <a:ext cx="3070434" cy="37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Next LT Pro Bold" panose="020B0804020202020204" pitchFamily="34" charset="0"/>
              </a:rPr>
              <a:t>Watershed Academy</a:t>
            </a:r>
          </a:p>
        </p:txBody>
      </p:sp>
    </p:spTree>
    <p:extLst>
      <p:ext uri="{BB962C8B-B14F-4D97-AF65-F5344CB8AC3E}">
        <p14:creationId xmlns:p14="http://schemas.microsoft.com/office/powerpoint/2010/main" val="71255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12346" y="6366577"/>
            <a:ext cx="9144000" cy="486561"/>
            <a:chOff x="0" y="6364486"/>
            <a:chExt cx="9144000" cy="486561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6364486"/>
              <a:ext cx="9144000" cy="486561"/>
            </a:xfrm>
            <a:prstGeom prst="rect">
              <a:avLst/>
            </a:prstGeom>
            <a:solidFill>
              <a:srgbClr val="0033A1"/>
            </a:solidFill>
            <a:ln>
              <a:solidFill>
                <a:srgbClr val="0032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6" descr="Image result for KDOW logo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133" y="6364486"/>
              <a:ext cx="478172" cy="47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24" y="6394208"/>
              <a:ext cx="2994870" cy="44805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371506" y="6429469"/>
            <a:ext cx="3070434" cy="37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Next LT Pro Bold" panose="020B0804020202020204" pitchFamily="34" charset="0"/>
              </a:rPr>
              <a:t>Watershed Academy</a:t>
            </a:r>
          </a:p>
        </p:txBody>
      </p:sp>
    </p:spTree>
    <p:extLst>
      <p:ext uri="{BB962C8B-B14F-4D97-AF65-F5344CB8AC3E}">
        <p14:creationId xmlns:p14="http://schemas.microsoft.com/office/powerpoint/2010/main" val="358495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dard-Slide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3" y="273050"/>
            <a:ext cx="2738772" cy="12787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026" y="273050"/>
            <a:ext cx="5477543" cy="60687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983" y="1598400"/>
            <a:ext cx="2738772" cy="4743360"/>
          </a:xfrm>
        </p:spPr>
        <p:txBody>
          <a:bodyPr/>
          <a:lstStyle>
            <a:lvl1pPr marL="0" indent="0">
              <a:buNone/>
              <a:defRPr sz="1400">
                <a:solidFill>
                  <a:srgbClr val="0C377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71506" y="6429469"/>
            <a:ext cx="3070434" cy="37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Next LT Pro Bold" panose="020B0804020202020204" pitchFamily="34" charset="0"/>
              </a:rPr>
              <a:t>Watershed Academy</a:t>
            </a:r>
          </a:p>
        </p:txBody>
      </p:sp>
    </p:spTree>
    <p:extLst>
      <p:ext uri="{BB962C8B-B14F-4D97-AF65-F5344CB8AC3E}">
        <p14:creationId xmlns:p14="http://schemas.microsoft.com/office/powerpoint/2010/main" val="91660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2346" y="6366577"/>
            <a:ext cx="9144000" cy="486561"/>
            <a:chOff x="0" y="6364486"/>
            <a:chExt cx="9144000" cy="486561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364486"/>
              <a:ext cx="9144000" cy="486561"/>
            </a:xfrm>
            <a:prstGeom prst="rect">
              <a:avLst/>
            </a:prstGeom>
            <a:solidFill>
              <a:srgbClr val="0033A1"/>
            </a:solidFill>
            <a:ln>
              <a:solidFill>
                <a:srgbClr val="0032A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 descr="Image result for KDOW logo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133" y="6364486"/>
              <a:ext cx="478172" cy="47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24" y="6394208"/>
              <a:ext cx="2994870" cy="44805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074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70074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7007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71506" y="6429469"/>
            <a:ext cx="3070434" cy="37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Next LT Pro Bold" panose="020B0804020202020204" pitchFamily="34" charset="0"/>
              </a:rPr>
              <a:t>Watershed Academy</a:t>
            </a:r>
          </a:p>
        </p:txBody>
      </p:sp>
    </p:spTree>
    <p:extLst>
      <p:ext uri="{BB962C8B-B14F-4D97-AF65-F5344CB8AC3E}">
        <p14:creationId xmlns:p14="http://schemas.microsoft.com/office/powerpoint/2010/main" val="30946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ndard-Slide-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2637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279666"/>
            <a:ext cx="6400800" cy="11063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1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4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58" r:id="rId9"/>
    <p:sldLayoutId id="214748368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9" r:id="rId18"/>
    <p:sldLayoutId id="2147483660" r:id="rId19"/>
    <p:sldLayoutId id="2147483661" r:id="rId20"/>
    <p:sldLayoutId id="2147483662" r:id="rId21"/>
    <p:sldLayoutId id="2147483663" r:id="rId22"/>
    <p:sldLayoutId id="2147483664" r:id="rId23"/>
    <p:sldLayoutId id="2147483665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Avenir Next Regular"/>
          <a:ea typeface="+mj-ea"/>
          <a:cs typeface="Avenir Next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ercury Display"/>
          <a:ea typeface="+mn-ea"/>
          <a:cs typeface="Mercury Displ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ercury Display"/>
          <a:ea typeface="+mn-ea"/>
          <a:cs typeface="Mercury Displ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ercury Display"/>
          <a:ea typeface="+mn-ea"/>
          <a:cs typeface="Mercury Displ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ercury Display"/>
          <a:ea typeface="+mn-ea"/>
          <a:cs typeface="Mercury Displ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ercury Display"/>
          <a:ea typeface="+mn-ea"/>
          <a:cs typeface="Mercury Displ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video-sort-data-in-a-range-or-table-ffb9fcb0-b9cb-48bf-a15c-8bec9fd3a47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video-use-conditional-formatting-03ab07da-1564-4913-b69f-2b1a370c89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video-create-a-pivottable-and-analyze-your-data-7810597d-0837-41f7-9699-5911aa28276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article/video-create-a-pivottable-and-analyze-your-data-7810597d-0837-41f7-9699-5911aa28276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en-us/exce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Watershed Academy</a:t>
            </a:r>
            <a:br>
              <a:rPr lang="en-US" sz="4800" dirty="0">
                <a:latin typeface="AvenirNext LT Pro Bold" panose="020B0804020202020204" pitchFamily="34" charset="0"/>
              </a:rPr>
            </a:br>
            <a:r>
              <a:rPr lang="en-US" sz="2000" dirty="0">
                <a:latin typeface="AvenirNext LT Pro Bold" panose="020B0804020202020204" pitchFamily="34" charset="0"/>
              </a:rPr>
              <a:t>Watershed Coordinator Training Series</a:t>
            </a:r>
            <a:endParaRPr lang="en-US" sz="4800" dirty="0">
              <a:latin typeface="AvenirNext LT Pro Bold" panose="020B08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35462"/>
            <a:ext cx="7772400" cy="1381542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latin typeface="Mercury Display Semibold" panose="02000603080000020004" pitchFamily="50" charset="0"/>
              </a:rPr>
              <a:t>Dealing with Data</a:t>
            </a:r>
          </a:p>
          <a:p>
            <a:r>
              <a:rPr lang="en-US" sz="2000" b="1" dirty="0">
                <a:latin typeface="Mercury Display Semibold" panose="02000603080000020004" pitchFamily="50" charset="0"/>
              </a:rPr>
              <a:t>8. Spreadsheet Tools</a:t>
            </a:r>
          </a:p>
        </p:txBody>
      </p:sp>
    </p:spTree>
    <p:extLst>
      <p:ext uri="{BB962C8B-B14F-4D97-AF65-F5344CB8AC3E}">
        <p14:creationId xmlns:p14="http://schemas.microsoft.com/office/powerpoint/2010/main" val="136084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Spreadsheet Tools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1472" y="1417638"/>
            <a:ext cx="8225327" cy="475242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Filtering Results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Conditional Formatting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Pivot Tables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2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1472" y="1417638"/>
            <a:ext cx="8225327" cy="475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3"/>
              </a:rPr>
              <a:t>https://support.office.com/en-us/article/video-sort-data-in-a-range-or-table-ffb9fcb0-b9cb-48bf-a15c-8bec9fd3a472</a:t>
            </a:r>
            <a:endParaRPr lang="en-US" sz="2800" dirty="0"/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Sort Data (1:54)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/>
              <a:t>Sort Details (3:55)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Autofilter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Details (3:55)</a:t>
            </a:r>
          </a:p>
        </p:txBody>
      </p:sp>
    </p:spTree>
    <p:extLst>
      <p:ext uri="{BB962C8B-B14F-4D97-AF65-F5344CB8AC3E}">
        <p14:creationId xmlns:p14="http://schemas.microsoft.com/office/powerpoint/2010/main" val="372661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Formatting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1472" y="1417638"/>
            <a:ext cx="8225327" cy="475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3"/>
              </a:rPr>
              <a:t>https://support.office.com/en-us/article/video-use-conditional-formatting-03ab07da-1564-4913-b69f-2b1a370c8910</a:t>
            </a:r>
            <a:endParaRPr lang="en-US" u="sng" dirty="0"/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/>
              <a:t>Use Conditional Formatting (2:03)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Autofilter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Details (3:55)</a:t>
            </a:r>
          </a:p>
        </p:txBody>
      </p:sp>
    </p:spTree>
    <p:extLst>
      <p:ext uri="{BB962C8B-B14F-4D97-AF65-F5344CB8AC3E}">
        <p14:creationId xmlns:p14="http://schemas.microsoft.com/office/powerpoint/2010/main" val="29273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Table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1472" y="1417638"/>
            <a:ext cx="8225327" cy="475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3"/>
              </a:rPr>
              <a:t>https://support.office.com/en-us/article/video-create-a-pivottable-and-analyze-your-data-7810597d-0837-41f7-9699-5911aa282760</a:t>
            </a:r>
            <a:endParaRPr lang="en-US" u="sng" dirty="0"/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Create a Pivot Table (1:35)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/>
              <a:t>Create a Pivot Table Manually (5:36)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Sort, Filter, and Calculate (4:07)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/>
              <a:t>Use Slicers, Timelines, and Pivot Charts (3:52)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lvl="1" indent="-742950">
              <a:buFont typeface="+mj-lt"/>
              <a:buAutoNum type="arabicPeriod"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8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 Table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1472" y="1417638"/>
            <a:ext cx="8225327" cy="475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3"/>
              </a:rPr>
              <a:t>https://support.office.com/en-us/article/video-create-a-pivottable-and-analyze-your-data-7810597d-0837-41f7-9699-5911aa282760</a:t>
            </a:r>
            <a:endParaRPr lang="en-US" u="sng" dirty="0"/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Create a Pivot Table (1:35)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/>
              <a:t>Create a Pivot Table Manually (5:36)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Sort, Filter, and Calculate (4:07)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3600" dirty="0"/>
              <a:t>Use Slicers, Timelines, and Pivot Charts (3:52)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lvl="1" indent="-742950">
              <a:buFont typeface="+mj-lt"/>
              <a:buAutoNum type="arabicPeriod"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8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Training and Templates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1472" y="1417638"/>
            <a:ext cx="8225327" cy="475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3"/>
              </a:rPr>
              <a:t>https://support.office.com/en-us/excel</a:t>
            </a:r>
            <a:endParaRPr lang="en-US" sz="2800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BBE726-7E8A-4DD5-8556-D702328C9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68" y="1983545"/>
            <a:ext cx="5353298" cy="43047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0D4788-2BF6-4A42-BD9F-8957B164C06F}"/>
              </a:ext>
            </a:extLst>
          </p:cNvPr>
          <p:cNvSpPr/>
          <p:nvPr/>
        </p:nvSpPr>
        <p:spPr>
          <a:xfrm>
            <a:off x="956603" y="1983545"/>
            <a:ext cx="4600135" cy="5770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59DAB-58DD-4AAE-A242-FDE899DE4B2B}"/>
              </a:ext>
            </a:extLst>
          </p:cNvPr>
          <p:cNvSpPr/>
          <p:nvPr/>
        </p:nvSpPr>
        <p:spPr>
          <a:xfrm>
            <a:off x="813583" y="4847175"/>
            <a:ext cx="1169962" cy="1441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67713"/>
      </p:ext>
    </p:extLst>
  </p:cSld>
  <p:clrMapOvr>
    <a:masterClrMapping/>
  </p:clrMapOvr>
</p:sld>
</file>

<file path=ppt/theme/theme1.xml><?xml version="1.0" encoding="utf-8"?>
<a:theme xmlns:a="http://schemas.openxmlformats.org/drawingml/2006/main" name="UK Primary White Standard">
  <a:themeElements>
    <a:clrScheme name="UK Primary Palette">
      <a:dk1>
        <a:sysClr val="windowText" lastClr="000000"/>
      </a:dk1>
      <a:lt1>
        <a:sysClr val="window" lastClr="FFFFFF"/>
      </a:lt1>
      <a:dk2>
        <a:srgbClr val="0C377B"/>
      </a:dk2>
      <a:lt2>
        <a:srgbClr val="EEECE1"/>
      </a:lt2>
      <a:accent1>
        <a:srgbClr val="007CB7"/>
      </a:accent1>
      <a:accent2>
        <a:srgbClr val="162355"/>
      </a:accent2>
      <a:accent3>
        <a:srgbClr val="B8BAB3"/>
      </a:accent3>
      <a:accent4>
        <a:srgbClr val="4A4D4D"/>
      </a:accent4>
      <a:accent5>
        <a:srgbClr val="007CB7"/>
      </a:accent5>
      <a:accent6>
        <a:srgbClr val="0C377B"/>
      </a:accent6>
      <a:hlink>
        <a:srgbClr val="0C377B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 PPT White Standard</Template>
  <TotalTime>47831</TotalTime>
  <Words>195</Words>
  <Application>Microsoft Office PowerPoint</Application>
  <PresentationFormat>On-screen Show (4:3)</PresentationFormat>
  <Paragraphs>37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Avenir Next Regular</vt:lpstr>
      <vt:lpstr>AvenirNext LT Pro Bold</vt:lpstr>
      <vt:lpstr>Calibri</vt:lpstr>
      <vt:lpstr>Mercury Display</vt:lpstr>
      <vt:lpstr>Mercury Display Semibold</vt:lpstr>
      <vt:lpstr>Times New Roman</vt:lpstr>
      <vt:lpstr>UK Primary White Standard</vt:lpstr>
      <vt:lpstr>Watershed Academy Watershed Coordinator Training Series</vt:lpstr>
      <vt:lpstr>Spreadsheet Tools</vt:lpstr>
      <vt:lpstr>Filtering Results</vt:lpstr>
      <vt:lpstr>Conditional Formatting</vt:lpstr>
      <vt:lpstr>Pivot Table</vt:lpstr>
      <vt:lpstr>Pivot Table</vt:lpstr>
      <vt:lpstr>Other Training and Templates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Evans, Steven</dc:creator>
  <cp:lastModifiedBy>Evans, Steven J.</cp:lastModifiedBy>
  <cp:revision>499</cp:revision>
  <dcterms:created xsi:type="dcterms:W3CDTF">2018-02-01T15:12:04Z</dcterms:created>
  <dcterms:modified xsi:type="dcterms:W3CDTF">2019-11-26T16:51:17Z</dcterms:modified>
</cp:coreProperties>
</file>