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436" r:id="rId2"/>
    <p:sldId id="929" r:id="rId3"/>
    <p:sldId id="930" r:id="rId4"/>
    <p:sldId id="931" r:id="rId5"/>
    <p:sldId id="932" r:id="rId6"/>
    <p:sldId id="933" r:id="rId7"/>
    <p:sldId id="935" r:id="rId8"/>
    <p:sldId id="936" r:id="rId9"/>
    <p:sldId id="937" r:id="rId10"/>
    <p:sldId id="93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 id="2" name="Evans, Steven" initials="ES [2]" lastIdx="1" clrIdx="1">
    <p:extLst>
      <p:ext uri="{19B8F6BF-5375-455C-9EA6-DF929625EA0E}">
        <p15:presenceInfo xmlns:p15="http://schemas.microsoft.com/office/powerpoint/2012/main" userId="S::sjevan0@uky.edu::c2c2c70a-742f-4fcc-a7a1-011d1752e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7E6"/>
    <a:srgbClr val="E7ECF3"/>
    <a:srgbClr val="BB9F73"/>
    <a:srgbClr val="FBC4BE"/>
    <a:srgbClr val="FD5003"/>
    <a:srgbClr val="DDCCCB"/>
    <a:srgbClr val="0032A1"/>
    <a:srgbClr val="008000"/>
    <a:srgbClr val="6699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81" autoAdjust="0"/>
    <p:restoredTop sz="56563" autoAdjust="0"/>
  </p:normalViewPr>
  <p:slideViewPr>
    <p:cSldViewPr snapToGrid="0" snapToObjects="1">
      <p:cViewPr varScale="1">
        <p:scale>
          <a:sx n="57" d="100"/>
          <a:sy n="57" d="100"/>
        </p:scale>
        <p:origin x="1749" y="21"/>
      </p:cViewPr>
      <p:guideLst>
        <p:guide orient="horz" pos="2160"/>
        <p:guide pos="2880"/>
      </p:guideLst>
    </p:cSldViewPr>
  </p:slideViewPr>
  <p:notesTextViewPr>
    <p:cViewPr>
      <p:scale>
        <a:sx n="150" d="100"/>
        <a:sy n="150" d="100"/>
      </p:scale>
      <p:origin x="0" y="-414"/>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4/29/2020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Scrolling down you can see that this area has karst.</a:t>
            </a:r>
          </a:p>
          <a:p>
            <a:r>
              <a:rPr lang="en-US" sz="1000" dirty="0"/>
              <a:t>It then gives you the flow statistics and some information about how they were used to calculate the stats.</a:t>
            </a:r>
          </a:p>
          <a:p>
            <a:endParaRPr lang="en-US" sz="1000" dirty="0"/>
          </a:p>
          <a:p>
            <a:r>
              <a:rPr lang="en-US" sz="1000" dirty="0"/>
              <a:t>This is an easy to use tool that provides a lot of information quickly.</a:t>
            </a:r>
          </a:p>
          <a:p>
            <a:endParaRPr lang="en-US" sz="1000" dirty="0"/>
          </a:p>
          <a:p>
            <a:r>
              <a:rPr lang="en-US" sz="1000" dirty="0"/>
              <a:t>Hopefully, this will encourage you to add it to your toolbox.</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22403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the </a:t>
            </a:r>
            <a:r>
              <a:rPr lang="en-US" sz="1000" dirty="0" err="1"/>
              <a:t>homescreen</a:t>
            </a:r>
            <a:r>
              <a:rPr lang="en-US" sz="1000" dirty="0"/>
              <a:t> when you go to the web address at the top.</a:t>
            </a:r>
          </a:p>
          <a:p>
            <a:endParaRPr lang="en-US" sz="1000" dirty="0"/>
          </a:p>
          <a:p>
            <a:r>
              <a:rPr lang="en-US" sz="1000" dirty="0"/>
              <a:t>You have the option of zooming in to your location, searching for a place and then zooming there, or changing the map layers.</a:t>
            </a:r>
          </a:p>
          <a:p>
            <a:endParaRPr lang="en-US" sz="1000" dirty="0"/>
          </a:p>
          <a:p>
            <a:r>
              <a:rPr lang="en-US" sz="1000" dirty="0"/>
              <a:t>Here we will search for Springfield Kentucky and zoom to the site.</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380375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we are at Springfield, KY.</a:t>
            </a:r>
          </a:p>
          <a:p>
            <a:endParaRPr lang="en-US" sz="1000" dirty="0"/>
          </a:p>
          <a:p>
            <a:r>
              <a:rPr lang="en-US" sz="1000" dirty="0"/>
              <a:t>The software needs us to confirm that we are selecting Kentucky as our state.  When we do that, if we are zoomed in far enough the stream lines will become big and blocky.</a:t>
            </a:r>
          </a:p>
          <a:p>
            <a:endParaRPr lang="en-US" sz="1000" dirty="0"/>
          </a:p>
          <a:p>
            <a:r>
              <a:rPr lang="en-US" sz="1000" dirty="0"/>
              <a:t>So we will click “Kentucky” and then change our </a:t>
            </a:r>
            <a:r>
              <a:rPr lang="en-US" sz="1000" dirty="0" err="1"/>
              <a:t>basemap</a:t>
            </a:r>
            <a:r>
              <a:rPr lang="en-US" sz="1000" dirty="0"/>
              <a:t> to aerial so we can navigate right to one of our sites.</a:t>
            </a:r>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2686524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now you can see the aerial images and the button is available to delineate the drainage area of a site if we click “Delineate” and then click on top of the blue line at the location of our site.</a:t>
            </a:r>
          </a:p>
          <a:p>
            <a:endParaRPr lang="en-US" sz="1000" dirty="0"/>
          </a:p>
          <a:p>
            <a:r>
              <a:rPr lang="en-US" sz="1000" dirty="0"/>
              <a:t>So we click here.</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186995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program delineates the area for us, as shown in the yellow.</a:t>
            </a:r>
          </a:p>
          <a:p>
            <a:endParaRPr lang="en-US" sz="1000" dirty="0"/>
          </a:p>
          <a:p>
            <a:r>
              <a:rPr lang="en-US" sz="1000" dirty="0"/>
              <a:t>On the way, the program warns us that there is potential karst in the area.  Karst drainage can lose drainage to watershed through underground conduits.</a:t>
            </a:r>
          </a:p>
          <a:p>
            <a:endParaRPr lang="en-US" sz="1000" dirty="0"/>
          </a:p>
          <a:p>
            <a:r>
              <a:rPr lang="en-US" sz="1000" dirty="0"/>
              <a:t>It should be noted that this delineation is based </a:t>
            </a:r>
            <a:r>
              <a:rPr lang="en-US" sz="1000" dirty="0" err="1"/>
              <a:t>sololy</a:t>
            </a:r>
            <a:r>
              <a:rPr lang="en-US" sz="1000" dirty="0"/>
              <a:t> on the topography.  If you have a lot of impervious surfaces and stormwater pipes make sure the outfall drainages are delineated or else results will </a:t>
            </a:r>
            <a:r>
              <a:rPr lang="en-US" sz="1000"/>
              <a:t>be inaccurate. </a:t>
            </a:r>
            <a:endParaRPr lang="en-US" sz="1000" dirty="0"/>
          </a:p>
          <a:p>
            <a:endParaRPr lang="en-US" sz="1000" dirty="0"/>
          </a:p>
          <a:p>
            <a:r>
              <a:rPr lang="en-US" sz="1000" dirty="0"/>
              <a:t>You can see on the left side, we have the option to:</a:t>
            </a:r>
          </a:p>
          <a:p>
            <a:pPr marL="171450" indent="-171450">
              <a:buFont typeface="Arial" panose="020B0604020202020204" pitchFamily="34" charset="0"/>
              <a:buChar char="•"/>
            </a:pPr>
            <a:r>
              <a:rPr lang="en-US" sz="1000" dirty="0"/>
              <a:t>Clear the basin and try again (sometimes if you do not click directly on the stream but beside it, only a small area is delineated.</a:t>
            </a:r>
          </a:p>
          <a:p>
            <a:pPr marL="171450" indent="-171450">
              <a:buFont typeface="Arial" panose="020B0604020202020204" pitchFamily="34" charset="0"/>
              <a:buChar char="•"/>
            </a:pPr>
            <a:r>
              <a:rPr lang="en-US" sz="1000" dirty="0"/>
              <a:t>Edit the basin (you can adjust the delineation if you know the drainage has changed [advanced user])</a:t>
            </a:r>
          </a:p>
          <a:p>
            <a:pPr marL="171450" indent="-171450">
              <a:buFont typeface="Arial" panose="020B0604020202020204" pitchFamily="34" charset="0"/>
              <a:buChar char="•"/>
            </a:pPr>
            <a:r>
              <a:rPr lang="en-US" sz="1000" dirty="0"/>
              <a:t>download the shapefile (which we can then use in ArcGIS or Google Earth)</a:t>
            </a:r>
          </a:p>
          <a:p>
            <a:pPr marL="171450" indent="-171450">
              <a:buFont typeface="Arial" panose="020B0604020202020204" pitchFamily="34" charset="0"/>
              <a:buChar char="•"/>
            </a:pPr>
            <a:r>
              <a:rPr lang="en-US" sz="1000" dirty="0"/>
              <a:t>Continue</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52036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If you click “continue” you can select different statistics and it will predict the stream flows under different conditions – low flow, peak flow, etc.  Select as many as you want.  And press “Continue” and you can build a report.</a:t>
            </a:r>
          </a:p>
          <a:p>
            <a:endParaRPr lang="en-US" sz="1000" dirty="0"/>
          </a:p>
          <a:p>
            <a:r>
              <a:rPr lang="en-US" sz="1000" dirty="0"/>
              <a:t>You can also hit the drop down arrow next to “Basin Characteristics” and you can choose what information you want in the report.  We will do that.</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38811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you can see that you have the option to pick:</a:t>
            </a:r>
          </a:p>
          <a:p>
            <a:pPr marL="171450" indent="-171450">
              <a:buFont typeface="Arial" panose="020B0604020202020204" pitchFamily="34" charset="0"/>
              <a:buChar char="•"/>
            </a:pPr>
            <a:r>
              <a:rPr lang="en-US" sz="1000" dirty="0"/>
              <a:t>drainage area, </a:t>
            </a:r>
          </a:p>
          <a:p>
            <a:pPr marL="171450" indent="-171450">
              <a:buFont typeface="Arial" panose="020B0604020202020204" pitchFamily="34" charset="0"/>
              <a:buChar char="•"/>
            </a:pPr>
            <a:r>
              <a:rPr lang="en-US" sz="1000" dirty="0"/>
              <a:t>elevation, </a:t>
            </a:r>
          </a:p>
          <a:p>
            <a:pPr marL="171450" indent="-171450">
              <a:buFont typeface="Arial" panose="020B0604020202020204" pitchFamily="34" charset="0"/>
              <a:buChar char="•"/>
            </a:pPr>
            <a:r>
              <a:rPr lang="en-US" sz="1000" i="1" dirty="0"/>
              <a:t>two flow variability indices, </a:t>
            </a:r>
          </a:p>
          <a:p>
            <a:pPr marL="171450" indent="-171450">
              <a:buFont typeface="Arial" panose="020B0604020202020204" pitchFamily="34" charset="0"/>
              <a:buChar char="•"/>
            </a:pPr>
            <a:r>
              <a:rPr lang="en-US" sz="1000" i="1" dirty="0"/>
              <a:t>the latitude of the outlet, and</a:t>
            </a:r>
          </a:p>
          <a:p>
            <a:pPr marL="171450" indent="-171450">
              <a:buFont typeface="Arial" panose="020B0604020202020204" pitchFamily="34" charset="0"/>
              <a:buChar char="•"/>
            </a:pPr>
            <a:r>
              <a:rPr lang="en-US" sz="1000" dirty="0"/>
              <a:t>Two measures of impervious area</a:t>
            </a:r>
          </a:p>
          <a:p>
            <a:pPr marL="171450" indent="-171450">
              <a:buFont typeface="Arial" panose="020B0604020202020204" pitchFamily="34" charset="0"/>
              <a:buChar char="•"/>
            </a:pPr>
            <a:endParaRPr lang="en-US" sz="1000" dirty="0"/>
          </a:p>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397524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By clicking continue, it immediately gives you feedback on the basin characteristics.</a:t>
            </a:r>
          </a:p>
          <a:p>
            <a:endParaRPr lang="en-US" sz="1000" dirty="0"/>
          </a:p>
          <a:p>
            <a:r>
              <a:rPr lang="en-US" sz="1000" dirty="0"/>
              <a:t>If you scroll down and hit “continue” it will build a report.</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222200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is the report which you can download.  You can see that it shows the area, provides the basin characteristics as well as other information</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3106958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treamstats.usgs.gov/s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Dealing with Data</a:t>
            </a:r>
          </a:p>
          <a:p>
            <a:r>
              <a:rPr lang="en-US" sz="2000" b="1" dirty="0">
                <a:latin typeface="Mercury Display Semibold" panose="02000603080000020004" pitchFamily="50" charset="0"/>
              </a:rPr>
              <a:t>3. Using USGS </a:t>
            </a:r>
            <a:r>
              <a:rPr lang="en-US" sz="2000" b="1" dirty="0" err="1">
                <a:latin typeface="Mercury Display Semibold" panose="02000603080000020004" pitchFamily="50" charset="0"/>
              </a:rPr>
              <a:t>StreamStats</a:t>
            </a:r>
            <a:endParaRPr lang="en-US" sz="2000" b="1" dirty="0">
              <a:latin typeface="Mercury Display Semibold" panose="02000603080000020004" pitchFamily="50" charset="0"/>
            </a:endParaRP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7" name="Content Placeholder 6">
            <a:extLst>
              <a:ext uri="{FF2B5EF4-FFF2-40B4-BE49-F238E27FC236}">
                <a16:creationId xmlns:a16="http://schemas.microsoft.com/office/drawing/2014/main" id="{FA335F45-DBC7-47D6-9E4F-70A0EB5753A4}"/>
              </a:ext>
            </a:extLst>
          </p:cNvPr>
          <p:cNvPicPr>
            <a:picLocks noGrp="1" noChangeAspect="1"/>
          </p:cNvPicPr>
          <p:nvPr>
            <p:ph idx="1"/>
          </p:nvPr>
        </p:nvPicPr>
        <p:blipFill rotWithShape="1">
          <a:blip r:embed="rId4"/>
          <a:srcRect t="9703" r="50500" b="4074"/>
          <a:stretch/>
        </p:blipFill>
        <p:spPr>
          <a:xfrm>
            <a:off x="461963" y="1728638"/>
            <a:ext cx="8224837" cy="4029375"/>
          </a:xfrm>
          <a:prstGeom prst="rect">
            <a:avLst/>
          </a:prstGeom>
        </p:spPr>
      </p:pic>
    </p:spTree>
    <p:extLst>
      <p:ext uri="{BB962C8B-B14F-4D97-AF65-F5344CB8AC3E}">
        <p14:creationId xmlns:p14="http://schemas.microsoft.com/office/powerpoint/2010/main" val="241614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pic>
        <p:nvPicPr>
          <p:cNvPr id="13" name="Content Placeholder 12">
            <a:extLst>
              <a:ext uri="{FF2B5EF4-FFF2-40B4-BE49-F238E27FC236}">
                <a16:creationId xmlns:a16="http://schemas.microsoft.com/office/drawing/2014/main" id="{F21173BB-C56C-40F3-8DD6-7BCE5C8353BE}"/>
              </a:ext>
            </a:extLst>
          </p:cNvPr>
          <p:cNvPicPr>
            <a:picLocks noGrp="1" noChangeAspect="1"/>
          </p:cNvPicPr>
          <p:nvPr>
            <p:ph idx="1"/>
          </p:nvPr>
        </p:nvPicPr>
        <p:blipFill rotWithShape="1">
          <a:blip r:embed="rId3"/>
          <a:srcRect t="9345" r="50029" b="4406"/>
          <a:stretch/>
        </p:blipFill>
        <p:spPr>
          <a:xfrm>
            <a:off x="82580" y="1524000"/>
            <a:ext cx="8978839" cy="4358640"/>
          </a:xfrm>
          <a:prstGeom prst="rect">
            <a:avLst/>
          </a:prstGeom>
        </p:spPr>
      </p:pic>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4"/>
              </a:rPr>
              <a:t>https://streamstats.usgs.gov/ss/</a:t>
            </a:r>
            <a:endParaRPr lang="en-US" sz="2800" dirty="0"/>
          </a:p>
        </p:txBody>
      </p:sp>
      <p:sp>
        <p:nvSpPr>
          <p:cNvPr id="5" name="Oval 4">
            <a:extLst>
              <a:ext uri="{FF2B5EF4-FFF2-40B4-BE49-F238E27FC236}">
                <a16:creationId xmlns:a16="http://schemas.microsoft.com/office/drawing/2014/main" id="{2816A935-7B00-4925-8EE0-9927F27E6F2C}"/>
              </a:ext>
            </a:extLst>
          </p:cNvPr>
          <p:cNvSpPr/>
          <p:nvPr/>
        </p:nvSpPr>
        <p:spPr>
          <a:xfrm>
            <a:off x="7948246" y="1640787"/>
            <a:ext cx="1195754" cy="128897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5100625-1BEC-48D7-9D92-C62AF1A05172}"/>
              </a:ext>
            </a:extLst>
          </p:cNvPr>
          <p:cNvSpPr/>
          <p:nvPr/>
        </p:nvSpPr>
        <p:spPr>
          <a:xfrm>
            <a:off x="-2" y="2361363"/>
            <a:ext cx="1587641" cy="8340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07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5" name="Content Placeholder 4">
            <a:extLst>
              <a:ext uri="{FF2B5EF4-FFF2-40B4-BE49-F238E27FC236}">
                <a16:creationId xmlns:a16="http://schemas.microsoft.com/office/drawing/2014/main" id="{21579ED2-FB7B-439B-A691-E2BB4486904D}"/>
              </a:ext>
            </a:extLst>
          </p:cNvPr>
          <p:cNvPicPr>
            <a:picLocks noGrp="1" noChangeAspect="1"/>
          </p:cNvPicPr>
          <p:nvPr>
            <p:ph idx="1"/>
          </p:nvPr>
        </p:nvPicPr>
        <p:blipFill rotWithShape="1">
          <a:blip r:embed="rId4"/>
          <a:srcRect t="9071" r="50029" b="3634"/>
          <a:stretch/>
        </p:blipFill>
        <p:spPr>
          <a:xfrm>
            <a:off x="141391" y="1391681"/>
            <a:ext cx="8857739" cy="4351893"/>
          </a:xfrm>
          <a:prstGeom prst="rect">
            <a:avLst/>
          </a:prstGeom>
        </p:spPr>
      </p:pic>
      <p:sp>
        <p:nvSpPr>
          <p:cNvPr id="6" name="Oval 5">
            <a:extLst>
              <a:ext uri="{FF2B5EF4-FFF2-40B4-BE49-F238E27FC236}">
                <a16:creationId xmlns:a16="http://schemas.microsoft.com/office/drawing/2014/main" id="{79C4BABC-6406-4104-8B0F-496DB08E4070}"/>
              </a:ext>
            </a:extLst>
          </p:cNvPr>
          <p:cNvSpPr/>
          <p:nvPr/>
        </p:nvSpPr>
        <p:spPr>
          <a:xfrm>
            <a:off x="0" y="2495475"/>
            <a:ext cx="1587641" cy="8340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8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9" name="Content Placeholder 8">
            <a:extLst>
              <a:ext uri="{FF2B5EF4-FFF2-40B4-BE49-F238E27FC236}">
                <a16:creationId xmlns:a16="http://schemas.microsoft.com/office/drawing/2014/main" id="{CE0F3A4E-6245-41F5-9E40-1FF8CE4C0740}"/>
              </a:ext>
            </a:extLst>
          </p:cNvPr>
          <p:cNvPicPr>
            <a:picLocks noGrp="1" noChangeAspect="1"/>
          </p:cNvPicPr>
          <p:nvPr>
            <p:ph idx="1"/>
          </p:nvPr>
        </p:nvPicPr>
        <p:blipFill rotWithShape="1">
          <a:blip r:embed="rId4"/>
          <a:srcRect t="9999" r="50000" b="3827"/>
          <a:stretch/>
        </p:blipFill>
        <p:spPr>
          <a:xfrm>
            <a:off x="461963" y="1749918"/>
            <a:ext cx="8224837" cy="3986814"/>
          </a:xfrm>
          <a:prstGeom prst="rect">
            <a:avLst/>
          </a:prstGeom>
        </p:spPr>
      </p:pic>
      <p:sp>
        <p:nvSpPr>
          <p:cNvPr id="2" name="Oval 1">
            <a:extLst>
              <a:ext uri="{FF2B5EF4-FFF2-40B4-BE49-F238E27FC236}">
                <a16:creationId xmlns:a16="http://schemas.microsoft.com/office/drawing/2014/main" id="{72ED1BA7-496E-4D6D-9654-8FC5300C7882}"/>
              </a:ext>
            </a:extLst>
          </p:cNvPr>
          <p:cNvSpPr/>
          <p:nvPr/>
        </p:nvSpPr>
        <p:spPr>
          <a:xfrm>
            <a:off x="4288100" y="3429000"/>
            <a:ext cx="283900" cy="231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92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7" name="Content Placeholder 6">
            <a:extLst>
              <a:ext uri="{FF2B5EF4-FFF2-40B4-BE49-F238E27FC236}">
                <a16:creationId xmlns:a16="http://schemas.microsoft.com/office/drawing/2014/main" id="{D75D5955-AE68-4EA1-955B-6AC49ABDFE1C}"/>
              </a:ext>
            </a:extLst>
          </p:cNvPr>
          <p:cNvPicPr>
            <a:picLocks noGrp="1" noChangeAspect="1"/>
          </p:cNvPicPr>
          <p:nvPr>
            <p:ph idx="1"/>
          </p:nvPr>
        </p:nvPicPr>
        <p:blipFill rotWithShape="1">
          <a:blip r:embed="rId4"/>
          <a:srcRect t="9704" r="50000" b="3777"/>
          <a:stretch/>
        </p:blipFill>
        <p:spPr>
          <a:xfrm>
            <a:off x="461963" y="1741937"/>
            <a:ext cx="8224837" cy="4002776"/>
          </a:xfrm>
          <a:prstGeom prst="rect">
            <a:avLst/>
          </a:prstGeom>
        </p:spPr>
      </p:pic>
    </p:spTree>
    <p:extLst>
      <p:ext uri="{BB962C8B-B14F-4D97-AF65-F5344CB8AC3E}">
        <p14:creationId xmlns:p14="http://schemas.microsoft.com/office/powerpoint/2010/main" val="307052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9" name="Content Placeholder 8">
            <a:extLst>
              <a:ext uri="{FF2B5EF4-FFF2-40B4-BE49-F238E27FC236}">
                <a16:creationId xmlns:a16="http://schemas.microsoft.com/office/drawing/2014/main" id="{AFAF3C67-39DC-492E-A77F-951DF7A8DEAB}"/>
              </a:ext>
            </a:extLst>
          </p:cNvPr>
          <p:cNvPicPr>
            <a:picLocks noGrp="1" noChangeAspect="1"/>
          </p:cNvPicPr>
          <p:nvPr>
            <p:ph idx="1"/>
          </p:nvPr>
        </p:nvPicPr>
        <p:blipFill rotWithShape="1">
          <a:blip r:embed="rId4"/>
          <a:srcRect t="9704" r="50000" b="3777"/>
          <a:stretch/>
        </p:blipFill>
        <p:spPr>
          <a:xfrm>
            <a:off x="461963" y="1741937"/>
            <a:ext cx="8224837" cy="4002776"/>
          </a:xfrm>
          <a:prstGeom prst="rect">
            <a:avLst/>
          </a:prstGeom>
        </p:spPr>
      </p:pic>
    </p:spTree>
    <p:extLst>
      <p:ext uri="{BB962C8B-B14F-4D97-AF65-F5344CB8AC3E}">
        <p14:creationId xmlns:p14="http://schemas.microsoft.com/office/powerpoint/2010/main" val="1384844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9" name="Content Placeholder 8">
            <a:extLst>
              <a:ext uri="{FF2B5EF4-FFF2-40B4-BE49-F238E27FC236}">
                <a16:creationId xmlns:a16="http://schemas.microsoft.com/office/drawing/2014/main" id="{34458205-C4C0-47FE-8A10-B6E92D896916}"/>
              </a:ext>
            </a:extLst>
          </p:cNvPr>
          <p:cNvPicPr>
            <a:picLocks noGrp="1" noChangeAspect="1"/>
          </p:cNvPicPr>
          <p:nvPr>
            <p:ph idx="1"/>
          </p:nvPr>
        </p:nvPicPr>
        <p:blipFill rotWithShape="1">
          <a:blip r:embed="rId4"/>
          <a:srcRect t="9999" r="50000" b="4074"/>
          <a:stretch/>
        </p:blipFill>
        <p:spPr>
          <a:xfrm>
            <a:off x="461963" y="1755632"/>
            <a:ext cx="8224837" cy="3975387"/>
          </a:xfrm>
          <a:prstGeom prst="rect">
            <a:avLst/>
          </a:prstGeom>
        </p:spPr>
      </p:pic>
    </p:spTree>
    <p:extLst>
      <p:ext uri="{BB962C8B-B14F-4D97-AF65-F5344CB8AC3E}">
        <p14:creationId xmlns:p14="http://schemas.microsoft.com/office/powerpoint/2010/main" val="399703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8" name="Content Placeholder 7">
            <a:extLst>
              <a:ext uri="{FF2B5EF4-FFF2-40B4-BE49-F238E27FC236}">
                <a16:creationId xmlns:a16="http://schemas.microsoft.com/office/drawing/2014/main" id="{D825464B-B9A6-469B-BEF3-926421758FF0}"/>
              </a:ext>
            </a:extLst>
          </p:cNvPr>
          <p:cNvPicPr>
            <a:picLocks noGrp="1" noChangeAspect="1"/>
          </p:cNvPicPr>
          <p:nvPr>
            <p:ph idx="1"/>
          </p:nvPr>
        </p:nvPicPr>
        <p:blipFill rotWithShape="1">
          <a:blip r:embed="rId4"/>
          <a:srcRect t="9407" r="50000" b="3778"/>
          <a:stretch/>
        </p:blipFill>
        <p:spPr>
          <a:xfrm>
            <a:off x="461963" y="1735090"/>
            <a:ext cx="8224837" cy="4016470"/>
          </a:xfrm>
          <a:prstGeom prst="rect">
            <a:avLst/>
          </a:prstGeom>
        </p:spPr>
      </p:pic>
    </p:spTree>
    <p:extLst>
      <p:ext uri="{BB962C8B-B14F-4D97-AF65-F5344CB8AC3E}">
        <p14:creationId xmlns:p14="http://schemas.microsoft.com/office/powerpoint/2010/main" val="482632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USGS </a:t>
            </a:r>
            <a:r>
              <a:rPr lang="en-US" dirty="0" err="1"/>
              <a:t>StreamStats</a:t>
            </a:r>
            <a:endParaRPr lang="en-US" dirty="0"/>
          </a:p>
        </p:txBody>
      </p:sp>
      <p:sp>
        <p:nvSpPr>
          <p:cNvPr id="10" name="Rectangle 9">
            <a:extLst>
              <a:ext uri="{FF2B5EF4-FFF2-40B4-BE49-F238E27FC236}">
                <a16:creationId xmlns:a16="http://schemas.microsoft.com/office/drawing/2014/main" id="{603A7912-220A-4683-8BAA-3D7524AD6058}"/>
              </a:ext>
            </a:extLst>
          </p:cNvPr>
          <p:cNvSpPr/>
          <p:nvPr/>
        </p:nvSpPr>
        <p:spPr>
          <a:xfrm>
            <a:off x="4288100" y="792833"/>
            <a:ext cx="4605748" cy="523220"/>
          </a:xfrm>
          <a:prstGeom prst="rect">
            <a:avLst/>
          </a:prstGeom>
        </p:spPr>
        <p:txBody>
          <a:bodyPr wrap="none">
            <a:spAutoFit/>
          </a:bodyPr>
          <a:lstStyle/>
          <a:p>
            <a:r>
              <a:rPr lang="en-US" sz="2800" dirty="0">
                <a:hlinkClick r:id="rId3"/>
              </a:rPr>
              <a:t>https://streamstats.usgs.gov/ss/</a:t>
            </a:r>
            <a:endParaRPr lang="en-US" sz="2800" dirty="0"/>
          </a:p>
        </p:txBody>
      </p:sp>
      <p:pic>
        <p:nvPicPr>
          <p:cNvPr id="7" name="Content Placeholder 6">
            <a:extLst>
              <a:ext uri="{FF2B5EF4-FFF2-40B4-BE49-F238E27FC236}">
                <a16:creationId xmlns:a16="http://schemas.microsoft.com/office/drawing/2014/main" id="{A0A64F7C-3E25-4F5D-A3B5-7E8CA8B5B533}"/>
              </a:ext>
            </a:extLst>
          </p:cNvPr>
          <p:cNvPicPr>
            <a:picLocks noGrp="1" noChangeAspect="1"/>
          </p:cNvPicPr>
          <p:nvPr>
            <p:ph idx="1"/>
          </p:nvPr>
        </p:nvPicPr>
        <p:blipFill rotWithShape="1">
          <a:blip r:embed="rId4"/>
          <a:srcRect t="9703" r="50000" b="4074"/>
          <a:stretch/>
        </p:blipFill>
        <p:spPr>
          <a:xfrm>
            <a:off x="461963" y="1748785"/>
            <a:ext cx="8224837" cy="3989081"/>
          </a:xfrm>
          <a:prstGeom prst="rect">
            <a:avLst/>
          </a:prstGeom>
        </p:spPr>
      </p:pic>
    </p:spTree>
    <p:extLst>
      <p:ext uri="{BB962C8B-B14F-4D97-AF65-F5344CB8AC3E}">
        <p14:creationId xmlns:p14="http://schemas.microsoft.com/office/powerpoint/2010/main" val="2900614354"/>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47211</TotalTime>
  <Words>692</Words>
  <Application>Microsoft Office PowerPoint</Application>
  <PresentationFormat>On-screen Show (4:3)</PresentationFormat>
  <Paragraphs>74</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USGS StreamStats</vt:lpstr>
      <vt:lpstr>USGS StreamStats</vt:lpstr>
      <vt:lpstr>USGS StreamStats</vt:lpstr>
      <vt:lpstr>USGS StreamStats</vt:lpstr>
      <vt:lpstr>USGS StreamStats</vt:lpstr>
      <vt:lpstr>USGS StreamStats</vt:lpstr>
      <vt:lpstr>USGS StreamStats</vt:lpstr>
      <vt:lpstr>USGS StreamStats</vt:lpstr>
      <vt:lpstr>USGS StreamStats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562</cp:revision>
  <dcterms:created xsi:type="dcterms:W3CDTF">2018-02-01T15:12:04Z</dcterms:created>
  <dcterms:modified xsi:type="dcterms:W3CDTF">2020-04-29T15:14:55Z</dcterms:modified>
</cp:coreProperties>
</file>