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431" r:id="rId2"/>
    <p:sldId id="343" r:id="rId3"/>
    <p:sldId id="344" r:id="rId4"/>
    <p:sldId id="345" r:id="rId5"/>
    <p:sldId id="340" r:id="rId6"/>
    <p:sldId id="346" r:id="rId7"/>
    <p:sldId id="409" r:id="rId8"/>
    <p:sldId id="410" r:id="rId9"/>
    <p:sldId id="342" r:id="rId10"/>
    <p:sldId id="363" r:id="rId11"/>
    <p:sldId id="411" r:id="rId12"/>
    <p:sldId id="348" r:id="rId13"/>
    <p:sldId id="349" r:id="rId14"/>
  </p:sldIdLst>
  <p:sldSz cx="9144000" cy="6858000" type="screen4x3"/>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5003"/>
    <a:srgbClr val="FFAA01"/>
    <a:srgbClr val="FFDD89"/>
    <a:srgbClr val="FF9999"/>
    <a:srgbClr val="D9D9D9"/>
    <a:srgbClr val="0032A1"/>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6" autoAdjust="0"/>
    <p:restoredTop sz="78138" autoAdjust="0"/>
  </p:normalViewPr>
  <p:slideViewPr>
    <p:cSldViewPr snapToGrid="0" snapToObjects="1">
      <p:cViewPr>
        <p:scale>
          <a:sx n="53" d="100"/>
          <a:sy n="53" d="100"/>
        </p:scale>
        <p:origin x="1552" y="20"/>
      </p:cViewPr>
      <p:guideLst>
        <p:guide orient="horz" pos="2160"/>
        <p:guide pos="2880"/>
      </p:guideLst>
    </p:cSldViewPr>
  </p:slideViewPr>
  <p:notesTextViewPr>
    <p:cViewPr>
      <p:scale>
        <a:sx n="100" d="100"/>
        <a:sy n="100" d="100"/>
      </p:scale>
      <p:origin x="0" y="-119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384608099923079"/>
          <c:y val="5.0489764498835403E-2"/>
          <c:w val="0.5663128250238374"/>
          <c:h val="0.94951023550116465"/>
        </c:manualLayout>
      </c:layout>
      <c:pieChart>
        <c:varyColors val="1"/>
        <c:ser>
          <c:idx val="0"/>
          <c:order val="0"/>
          <c:dLbls>
            <c:dLbl>
              <c:idx val="0"/>
              <c:layout>
                <c:manualLayout>
                  <c:x val="-0.2099272437020312"/>
                  <c:y val="0.15779845231013942"/>
                </c:manualLayout>
              </c:layout>
              <c:tx>
                <c:rich>
                  <a:bodyPr/>
                  <a:lstStyle/>
                  <a:p>
                    <a:r>
                      <a:rPr lang="en-US" sz="1800" b="1" dirty="0">
                        <a:solidFill>
                          <a:schemeClr val="tx1"/>
                        </a:solidFill>
                        <a:latin typeface="+mj-lt"/>
                      </a:rPr>
                      <a:t>Sanitary Wastewater 1553</a:t>
                    </a:r>
                    <a:endParaRPr lang="en-US" sz="1800" dirty="0">
                      <a:solidFill>
                        <a:schemeClr val="tx1"/>
                      </a:solidFill>
                      <a:latin typeface="+mj-lt"/>
                    </a:endParaRP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49E-44BC-B543-A008968AC5C4}"/>
                </c:ext>
              </c:extLst>
            </c:dLbl>
            <c:dLbl>
              <c:idx val="1"/>
              <c:layout>
                <c:manualLayout>
                  <c:x val="-7.4104941672921345E-4"/>
                  <c:y val="-0.10465016213578553"/>
                </c:manualLayout>
              </c:layout>
              <c:tx>
                <c:rich>
                  <a:bodyPr/>
                  <a:lstStyle/>
                  <a:p>
                    <a:r>
                      <a:rPr lang="en-US" sz="1800" b="1">
                        <a:solidFill>
                          <a:schemeClr val="tx1"/>
                        </a:solidFill>
                        <a:latin typeface="+mj-lt"/>
                      </a:rPr>
                      <a:t>Stormwater</a:t>
                    </a:r>
                  </a:p>
                  <a:p>
                    <a:r>
                      <a:rPr lang="en-US" sz="1800" b="1">
                        <a:solidFill>
                          <a:schemeClr val="tx1"/>
                        </a:solidFill>
                        <a:latin typeface="+mj-lt"/>
                      </a:rPr>
                      <a:t>1309</a:t>
                    </a:r>
                    <a:endParaRPr lang="en-US" sz="1800">
                      <a:solidFill>
                        <a:schemeClr val="tx1"/>
                      </a:solidFill>
                      <a:latin typeface="+mj-lt"/>
                    </a:endParaRP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49E-44BC-B543-A008968AC5C4}"/>
                </c:ext>
              </c:extLst>
            </c:dLbl>
            <c:dLbl>
              <c:idx val="2"/>
              <c:layout>
                <c:manualLayout>
                  <c:x val="0.16461429494682797"/>
                  <c:y val="-2.1531339159314895E-2"/>
                </c:manualLayout>
              </c:layout>
              <c:tx>
                <c:rich>
                  <a:bodyPr/>
                  <a:lstStyle/>
                  <a:p>
                    <a:r>
                      <a:rPr lang="en-US" sz="1800" b="1">
                        <a:solidFill>
                          <a:schemeClr val="tx1"/>
                        </a:solidFill>
                        <a:latin typeface="+mj-lt"/>
                      </a:rPr>
                      <a:t>Drinking Water</a:t>
                    </a:r>
                  </a:p>
                  <a:p>
                    <a:r>
                      <a:rPr lang="en-US" sz="1800" b="1">
                        <a:solidFill>
                          <a:schemeClr val="tx1"/>
                        </a:solidFill>
                        <a:latin typeface="+mj-lt"/>
                      </a:rPr>
                      <a:t>743</a:t>
                    </a:r>
                    <a:endParaRPr lang="en-US" sz="1800">
                      <a:solidFill>
                        <a:schemeClr val="tx1"/>
                      </a:solidFill>
                      <a:latin typeface="+mj-lt"/>
                    </a:endParaRP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49E-44BC-B543-A008968AC5C4}"/>
                </c:ext>
              </c:extLst>
            </c:dLbl>
            <c:dLbl>
              <c:idx val="3"/>
              <c:tx>
                <c:rich>
                  <a:bodyPr/>
                  <a:lstStyle/>
                  <a:p>
                    <a:r>
                      <a:rPr lang="en-US" sz="1800" b="1">
                        <a:solidFill>
                          <a:schemeClr val="tx1"/>
                        </a:solidFill>
                        <a:latin typeface="+mj-lt"/>
                      </a:rPr>
                      <a:t>237</a:t>
                    </a:r>
                  </a:p>
                  <a:p>
                    <a:r>
                      <a:rPr lang="en-US" sz="1800" b="1">
                        <a:solidFill>
                          <a:schemeClr val="tx1"/>
                        </a:solidFill>
                        <a:latin typeface="+mj-lt"/>
                      </a:rPr>
                      <a:t>AFO/CAFO</a:t>
                    </a:r>
                    <a:endParaRPr lang="en-US" sz="1800">
                      <a:solidFill>
                        <a:schemeClr val="tx1"/>
                      </a:solidFill>
                      <a:latin typeface="+mj-lt"/>
                    </a:endParaRP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49E-44BC-B543-A008968AC5C4}"/>
                </c:ext>
              </c:extLst>
            </c:dLbl>
            <c:dLbl>
              <c:idx val="4"/>
              <c:tx>
                <c:rich>
                  <a:bodyPr/>
                  <a:lstStyle/>
                  <a:p>
                    <a:r>
                      <a:rPr lang="en-US" sz="1800" b="1">
                        <a:solidFill>
                          <a:schemeClr val="tx1"/>
                        </a:solidFill>
                        <a:latin typeface="+mj-lt"/>
                      </a:rPr>
                      <a:t>Oil and Gas</a:t>
                    </a:r>
                  </a:p>
                  <a:p>
                    <a:r>
                      <a:rPr lang="en-US" sz="1800" b="1">
                        <a:solidFill>
                          <a:schemeClr val="tx1"/>
                        </a:solidFill>
                        <a:latin typeface="+mj-lt"/>
                      </a:rPr>
                      <a:t>544</a:t>
                    </a:r>
                    <a:endParaRPr lang="en-US" sz="1800">
                      <a:solidFill>
                        <a:schemeClr val="tx1"/>
                      </a:solidFill>
                      <a:latin typeface="+mj-lt"/>
                    </a:endParaRP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49E-44BC-B543-A008968AC5C4}"/>
                </c:ext>
              </c:extLst>
            </c:dLbl>
            <c:spPr>
              <a:noFill/>
              <a:ln>
                <a:noFill/>
              </a:ln>
              <a:effectLst/>
            </c:spPr>
            <c:txPr>
              <a:bodyPr wrap="square" lIns="38100" tIns="19050" rIns="38100" bIns="19050" anchor="ctr">
                <a:spAutoFit/>
              </a:bodyPr>
              <a:lstStyle/>
              <a:p>
                <a:pPr>
                  <a:defRPr sz="1800" b="1">
                    <a:solidFill>
                      <a:schemeClr val="tx1"/>
                    </a:solidFill>
                    <a:latin typeface="+mj-lt"/>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val>
            <c:numRef>
              <c:f>'2009-2014 std data'!$O$6:$O$10</c:f>
              <c:numCache>
                <c:formatCode>General</c:formatCode>
                <c:ptCount val="5"/>
                <c:pt idx="0">
                  <c:v>1553</c:v>
                </c:pt>
                <c:pt idx="1">
                  <c:v>1309</c:v>
                </c:pt>
                <c:pt idx="2">
                  <c:v>743</c:v>
                </c:pt>
                <c:pt idx="3">
                  <c:v>237</c:v>
                </c:pt>
                <c:pt idx="4">
                  <c:v>544</c:v>
                </c:pt>
              </c:numCache>
            </c:numRef>
          </c:val>
          <c:extLst>
            <c:ext xmlns:c15="http://schemas.microsoft.com/office/drawing/2012/chart" uri="{02D57815-91ED-43cb-92C2-25804820EDAC}">
              <c15:filteredCategoryTitle>
                <c15:cat>
                  <c:strRef>
                    <c:extLst xmlns:c16="http://schemas.microsoft.com/office/drawing/2014/chart">
                      <c:ext uri="{02D57815-91ED-43cb-92C2-25804820EDAC}">
                        <c15:formulaRef>
                          <c15:sqref>'2009-2014 std data'!$A$6:$A$10</c15:sqref>
                        </c15:formulaRef>
                      </c:ext>
                    </c:extLst>
                    <c:strCache>
                      <c:ptCount val="5"/>
                      <c:pt idx="0">
                        <c:v>Wastewater (includes coal)</c:v>
                      </c:pt>
                      <c:pt idx="1">
                        <c:v>Stormwater</c:v>
                      </c:pt>
                      <c:pt idx="2">
                        <c:v>Drinking Water</c:v>
                      </c:pt>
                      <c:pt idx="3">
                        <c:v>AFO/CAFO</c:v>
                      </c:pt>
                      <c:pt idx="4">
                        <c:v>Oil &amp; Gas</c:v>
                      </c:pt>
                    </c:strCache>
                  </c:strRef>
                </c15:cat>
              </c15:filteredCategoryTitle>
            </c:ext>
            <c:ext xmlns:c16="http://schemas.microsoft.com/office/drawing/2014/chart" uri="{C3380CC4-5D6E-409C-BE32-E72D297353CC}">
              <c16:uniqueId val="{00000005-D49E-44BC-B543-A008968AC5C4}"/>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cmpd="thinThick"/>
  </c:spPr>
  <c:txPr>
    <a:bodyPr/>
    <a:lstStyle/>
    <a:p>
      <a:pPr>
        <a:defRPr>
          <a:solidFill>
            <a:schemeClr val="tx1"/>
          </a:solidFil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1B2A9130-DCD7-4602-8D09-C5779331620E}" type="datetimeFigureOut">
              <a:rPr lang="en-US"/>
              <a:pPr>
                <a:defRPr/>
              </a:pPr>
              <a:t>2/5/2019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3324" tIns="46662" rIns="93324" bIns="46662"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3CF29129-28C4-4EFF-986A-86D75155FB46}" type="slidenum">
              <a:rPr lang="en-US"/>
              <a:pPr>
                <a:defRPr/>
              </a:pPr>
              <a:t>‹#›</a:t>
            </a:fld>
            <a:endParaRPr lang="en-US"/>
          </a:p>
        </p:txBody>
      </p:sp>
    </p:spTree>
    <p:extLst>
      <p:ext uri="{BB962C8B-B14F-4D97-AF65-F5344CB8AC3E}">
        <p14:creationId xmlns:p14="http://schemas.microsoft.com/office/powerpoint/2010/main" val="34259096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CF29129-28C4-4EFF-986A-86D75155FB46}" type="slidenum">
              <a:rPr lang="en-US" smtClean="0"/>
              <a:pPr>
                <a:defRPr/>
              </a:pPr>
              <a:t>1</a:t>
            </a:fld>
            <a:endParaRPr lang="en-US"/>
          </a:p>
        </p:txBody>
      </p:sp>
    </p:spTree>
    <p:extLst>
      <p:ext uri="{BB962C8B-B14F-4D97-AF65-F5344CB8AC3E}">
        <p14:creationId xmlns:p14="http://schemas.microsoft.com/office/powerpoint/2010/main" val="1203505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sz="1000" dirty="0"/>
              <a:t>If a permittee is not in compliance with their permit, they will be given a notice of violation or a NOV.  If compliance is not met, the state may pursue an enforcement action.  </a:t>
            </a:r>
          </a:p>
          <a:p>
            <a:pPr fontAlgn="auto">
              <a:spcBef>
                <a:spcPts val="0"/>
              </a:spcBef>
              <a:spcAft>
                <a:spcPts val="0"/>
              </a:spcAft>
              <a:defRPr/>
            </a:pPr>
            <a:endParaRPr lang="en-US" sz="1000" dirty="0"/>
          </a:p>
          <a:p>
            <a:pPr fontAlgn="auto">
              <a:spcBef>
                <a:spcPts val="0"/>
              </a:spcBef>
              <a:spcAft>
                <a:spcPts val="0"/>
              </a:spcAft>
              <a:defRPr/>
            </a:pPr>
            <a:r>
              <a:rPr lang="en-US" sz="1000" dirty="0"/>
              <a:t>Violations can occur in multiple ways:</a:t>
            </a:r>
          </a:p>
          <a:p>
            <a:pPr marL="233309" indent="-233309" fontAlgn="auto">
              <a:spcBef>
                <a:spcPts val="0"/>
              </a:spcBef>
              <a:spcAft>
                <a:spcPts val="0"/>
              </a:spcAft>
              <a:buFont typeface="+mj-lt"/>
              <a:buAutoNum type="arabicPeriod"/>
              <a:defRPr/>
            </a:pPr>
            <a:r>
              <a:rPr lang="en-US" sz="1000" dirty="0"/>
              <a:t>If a facility is discharging without a permit, that is a violation.</a:t>
            </a:r>
          </a:p>
          <a:p>
            <a:pPr marL="233309" indent="-233309" fontAlgn="auto">
              <a:spcBef>
                <a:spcPts val="0"/>
              </a:spcBef>
              <a:spcAft>
                <a:spcPts val="0"/>
              </a:spcAft>
              <a:buFont typeface="+mj-lt"/>
              <a:buAutoNum type="arabicPeriod"/>
              <a:defRPr/>
            </a:pPr>
            <a:r>
              <a:rPr lang="en-US" sz="1000" dirty="0"/>
              <a:t>If a facility discharges above its effluent limits, it is a violation</a:t>
            </a:r>
          </a:p>
          <a:p>
            <a:pPr marL="233309" indent="-233309" fontAlgn="auto">
              <a:spcBef>
                <a:spcPts val="0"/>
              </a:spcBef>
              <a:spcAft>
                <a:spcPts val="0"/>
              </a:spcAft>
              <a:buFont typeface="+mj-lt"/>
              <a:buAutoNum type="arabicPeriod"/>
              <a:defRPr/>
            </a:pPr>
            <a:r>
              <a:rPr lang="en-US" sz="1000" dirty="0"/>
              <a:t>If a facility does not meet some other aspect of the permit, such as not submitting monitoring results on time or reporting false results, or not meeting compliance schedules or other deadlines, it is a violation</a:t>
            </a:r>
          </a:p>
          <a:p>
            <a:pPr marL="233309" indent="-233309" fontAlgn="auto">
              <a:spcBef>
                <a:spcPts val="0"/>
              </a:spcBef>
              <a:spcAft>
                <a:spcPts val="0"/>
              </a:spcAft>
              <a:buFont typeface="+mj-lt"/>
              <a:buAutoNum type="arabicPeriod"/>
              <a:defRPr/>
            </a:pPr>
            <a:endParaRPr lang="en-US" sz="1000" dirty="0"/>
          </a:p>
          <a:p>
            <a:pPr fontAlgn="auto">
              <a:spcBef>
                <a:spcPts val="0"/>
              </a:spcBef>
              <a:spcAft>
                <a:spcPts val="0"/>
              </a:spcAft>
              <a:defRPr/>
            </a:pPr>
            <a:r>
              <a:rPr lang="en-US" sz="1000" dirty="0"/>
              <a:t>Rather than go immediately into enforcement actions and penalties, the goal is to bring facilities into compliance.  The Department for Environmental Protection has a Division of Compliance Assistance that is tasked with providing education and assistance so that facilities can come into compliance.</a:t>
            </a:r>
          </a:p>
          <a:p>
            <a:pPr fontAlgn="auto">
              <a:spcBef>
                <a:spcPts val="0"/>
              </a:spcBef>
              <a:spcAft>
                <a:spcPts val="0"/>
              </a:spcAft>
              <a:defRPr/>
            </a:pPr>
            <a:endParaRPr lang="en-US" sz="1000" dirty="0"/>
          </a:p>
          <a:p>
            <a:pPr fontAlgn="auto">
              <a:spcBef>
                <a:spcPts val="0"/>
              </a:spcBef>
              <a:spcAft>
                <a:spcPts val="0"/>
              </a:spcAft>
              <a:defRPr/>
            </a:pPr>
            <a:r>
              <a:rPr lang="en-US" sz="1000" dirty="0"/>
              <a:t>When compliance cannot be met through assistance, enforcement penalties may be pursued.  This may include:</a:t>
            </a:r>
          </a:p>
          <a:p>
            <a:pPr marL="174982" indent="-174982" fontAlgn="auto">
              <a:spcBef>
                <a:spcPts val="0"/>
              </a:spcBef>
              <a:spcAft>
                <a:spcPts val="0"/>
              </a:spcAft>
              <a:buFont typeface="Arial" panose="020B0604020202020204" pitchFamily="34" charset="0"/>
              <a:buChar char="•"/>
              <a:defRPr/>
            </a:pPr>
            <a:r>
              <a:rPr lang="en-US" sz="1000" u="sng" dirty="0"/>
              <a:t>Fines</a:t>
            </a:r>
            <a:r>
              <a:rPr lang="en-US" sz="1000" dirty="0"/>
              <a:t> for typical violations (exceed limits, fail to report)</a:t>
            </a:r>
          </a:p>
          <a:p>
            <a:pPr marL="174982" indent="-174982" fontAlgn="auto">
              <a:spcBef>
                <a:spcPts val="0"/>
              </a:spcBef>
              <a:spcAft>
                <a:spcPts val="0"/>
              </a:spcAft>
              <a:buFont typeface="Arial" panose="020B0604020202020204" pitchFamily="34" charset="0"/>
              <a:buChar char="•"/>
              <a:defRPr/>
            </a:pPr>
            <a:r>
              <a:rPr lang="en-US" sz="1000" u="sng" dirty="0"/>
              <a:t>Imprisonment</a:t>
            </a:r>
            <a:r>
              <a:rPr lang="en-US" sz="1000" dirty="0"/>
              <a:t> for criminal violators (repeated, willful violations)</a:t>
            </a:r>
          </a:p>
          <a:p>
            <a:pPr marL="174982" indent="-174982" fontAlgn="auto">
              <a:spcBef>
                <a:spcPts val="0"/>
              </a:spcBef>
              <a:spcAft>
                <a:spcPts val="0"/>
              </a:spcAft>
              <a:buFont typeface="Arial" panose="020B0604020202020204" pitchFamily="34" charset="0"/>
              <a:buChar char="•"/>
              <a:defRPr/>
            </a:pPr>
            <a:r>
              <a:rPr lang="en-US" sz="1000" u="sng" dirty="0"/>
              <a:t>Supplemental environmental projects (SEP)</a:t>
            </a:r>
            <a:r>
              <a:rPr lang="en-US" sz="1000" dirty="0"/>
              <a:t> – monetary penalty goes to restoration projects, not to KY Treasury</a:t>
            </a:r>
          </a:p>
          <a:p>
            <a:pPr marL="174982" indent="-174982" fontAlgn="auto">
              <a:spcBef>
                <a:spcPts val="0"/>
              </a:spcBef>
              <a:spcAft>
                <a:spcPts val="0"/>
              </a:spcAft>
              <a:buFont typeface="Arial" panose="020B0604020202020204" pitchFamily="34" charset="0"/>
              <a:buChar char="•"/>
              <a:defRPr/>
            </a:pPr>
            <a:r>
              <a:rPr lang="en-US" sz="1000" u="sng" dirty="0"/>
              <a:t>Agreed Order</a:t>
            </a:r>
            <a:r>
              <a:rPr lang="en-US" sz="1000" u="none" dirty="0"/>
              <a:t> – a written agreement between the Kentucky Department of Environmental Protection and the violator</a:t>
            </a:r>
            <a:endParaRPr lang="en-US" sz="1000" u="sng"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EF3B411B-07EB-4088-B4BF-4F3E29E43E03}" type="slidenum">
              <a:rPr lang="en-US" altLang="en-US">
                <a:latin typeface="Calibri" panose="020F0502020204030204" pitchFamily="34" charset="0"/>
              </a:rPr>
              <a:pPr fontAlgn="base">
                <a:spcBef>
                  <a:spcPct val="0"/>
                </a:spcBef>
                <a:spcAft>
                  <a:spcPct val="0"/>
                </a:spcAft>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266991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D3467538-09EE-47C6-A7E0-E5E2BB13E4F6}" type="slidenum">
              <a:rPr lang="en-US" altLang="en-US">
                <a:latin typeface="Calibri" panose="020F0502020204030204" pitchFamily="34" charset="0"/>
              </a:rPr>
              <a:pPr fontAlgn="base">
                <a:spcBef>
                  <a:spcPct val="0"/>
                </a:spcBef>
                <a:spcAft>
                  <a:spcPct val="0"/>
                </a:spcAft>
              </a:pPr>
              <a:t>11</a:t>
            </a:fld>
            <a:endParaRPr lang="en-US" altLang="en-US">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2650">
              <a:spcBef>
                <a:spcPct val="0"/>
              </a:spcBef>
            </a:pPr>
            <a:endParaRPr lang="en-US" altLang="en-US" sz="1100">
              <a:latin typeface="Times New Roman" panose="02020603050405020304" pitchFamily="18" charset="0"/>
            </a:endParaRPr>
          </a:p>
          <a:p>
            <a:pPr defTabSz="882650">
              <a:spcBef>
                <a:spcPct val="0"/>
              </a:spcBef>
            </a:pPr>
            <a:endParaRPr lang="en-US" altLang="en-US"/>
          </a:p>
        </p:txBody>
      </p:sp>
    </p:spTree>
    <p:extLst>
      <p:ext uri="{BB962C8B-B14F-4D97-AF65-F5344CB8AC3E}">
        <p14:creationId xmlns:p14="http://schemas.microsoft.com/office/powerpoint/2010/main" val="58295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1F013F86-AFC6-4FCF-83E6-737E23DFC340}" type="slidenum">
              <a:rPr lang="en-US" altLang="en-US">
                <a:latin typeface="Calibri" panose="020F0502020204030204" pitchFamily="34" charset="0"/>
              </a:rPr>
              <a:pPr fontAlgn="base">
                <a:spcBef>
                  <a:spcPct val="0"/>
                </a:spcBef>
                <a:spcAft>
                  <a:spcPct val="0"/>
                </a:spcAft>
              </a:pPr>
              <a:t>12</a:t>
            </a:fld>
            <a:endParaRPr lang="en-US" altLang="en-US">
              <a:latin typeface="Calibri" panose="020F0502020204030204" pitchFamily="34"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a:ln/>
        </p:spPr>
        <p:txBody>
          <a:bodyPr/>
          <a:lstStyle/>
          <a:p>
            <a:pPr fontAlgn="auto">
              <a:spcBef>
                <a:spcPts val="0"/>
              </a:spcBef>
              <a:spcAft>
                <a:spcPts val="0"/>
              </a:spcAft>
              <a:defRPr/>
            </a:pPr>
            <a:r>
              <a:rPr lang="en-US" sz="1000" dirty="0">
                <a:latin typeface="+mn-lt"/>
              </a:rPr>
              <a:t>Monitoring and Reporting is:</a:t>
            </a:r>
          </a:p>
          <a:p>
            <a:pPr marL="349964" indent="-349964" fontAlgn="auto">
              <a:spcBef>
                <a:spcPts val="0"/>
              </a:spcBef>
              <a:spcAft>
                <a:spcPts val="0"/>
              </a:spcAft>
              <a:buFont typeface="Arial" panose="020B0604020202020204" pitchFamily="34" charset="0"/>
              <a:buChar char="•"/>
              <a:defRPr/>
            </a:pPr>
            <a:r>
              <a:rPr lang="en-US" sz="1000" dirty="0">
                <a:latin typeface="+mn-lt"/>
              </a:rPr>
              <a:t>Based on self-monitoring and reporting.  Facilities perform their own monitoring with agency spot-checks during their inspections. </a:t>
            </a:r>
          </a:p>
          <a:p>
            <a:pPr marL="349964" indent="-349964" fontAlgn="auto">
              <a:spcBef>
                <a:spcPts val="0"/>
              </a:spcBef>
              <a:spcAft>
                <a:spcPts val="0"/>
              </a:spcAft>
              <a:buFont typeface="Arial" panose="020B0604020202020204" pitchFamily="34" charset="0"/>
              <a:buChar char="•"/>
              <a:defRPr/>
            </a:pPr>
            <a:r>
              <a:rPr lang="en-US" sz="1000" dirty="0">
                <a:latin typeface="+mn-lt"/>
              </a:rPr>
              <a:t>Permittees report through Discharge Monitoring Reports which are available online through the EPA ECHO system.</a:t>
            </a:r>
          </a:p>
        </p:txBody>
      </p:sp>
    </p:spTree>
    <p:extLst>
      <p:ext uri="{BB962C8B-B14F-4D97-AF65-F5344CB8AC3E}">
        <p14:creationId xmlns:p14="http://schemas.microsoft.com/office/powerpoint/2010/main" val="59574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F9042532-75F5-47C7-BFDB-CBBB0015EF89}" type="slidenum">
              <a:rPr lang="en-US" altLang="en-US">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dirty="0"/>
              <a:t>This is what the site interface looks like, so in our next activity, we will explore how to use this system to review facilities of interest in your area.</a:t>
            </a:r>
          </a:p>
        </p:txBody>
      </p:sp>
    </p:spTree>
    <p:extLst>
      <p:ext uri="{BB962C8B-B14F-4D97-AF65-F5344CB8AC3E}">
        <p14:creationId xmlns:p14="http://schemas.microsoft.com/office/powerpoint/2010/main" val="15794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9DBADB15-8D2C-4681-B09A-8EC0067E8851}" type="slidenum">
              <a:rPr lang="en-US" altLang="en-US">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a:ln/>
        </p:spPr>
        <p:txBody>
          <a:bodyPr/>
          <a:lstStyle/>
          <a:p>
            <a:pPr fontAlgn="auto">
              <a:spcBef>
                <a:spcPts val="0"/>
              </a:spcBef>
              <a:spcAft>
                <a:spcPts val="0"/>
              </a:spcAft>
              <a:defRPr/>
            </a:pPr>
            <a:r>
              <a:rPr lang="en-US" sz="900" dirty="0">
                <a:latin typeface="+mn-lt"/>
              </a:rPr>
              <a:t>Watershed Coordinators are primarily focused on management of nonpoint sources.  However, permitted and unpermitted point sources are present in most watersheds.  Therefore, it is helpful to have some basic background on how these sources are managed, so that you can determine what is acceptable, who to contact, how much pollution may be due to these sources, and other information.</a:t>
            </a:r>
          </a:p>
          <a:p>
            <a:pPr fontAlgn="auto">
              <a:spcBef>
                <a:spcPts val="0"/>
              </a:spcBef>
              <a:spcAft>
                <a:spcPts val="0"/>
              </a:spcAft>
              <a:defRPr/>
            </a:pPr>
            <a:endParaRPr lang="en-US" sz="900" dirty="0">
              <a:latin typeface="+mn-lt"/>
            </a:endParaRPr>
          </a:p>
          <a:p>
            <a:pPr marL="466618" indent="-466618" fontAlgn="auto">
              <a:spcBef>
                <a:spcPts val="0"/>
              </a:spcBef>
              <a:spcAft>
                <a:spcPts val="0"/>
              </a:spcAft>
              <a:buFont typeface="Arial" panose="020B0604020202020204" pitchFamily="34" charset="0"/>
              <a:buChar char="•"/>
              <a:defRPr/>
            </a:pPr>
            <a:r>
              <a:rPr lang="en-US" sz="900" dirty="0">
                <a:latin typeface="+mn-lt"/>
              </a:rPr>
              <a:t>It is illegal to discharge pollutants from a point source to waters of the United States </a:t>
            </a:r>
            <a:r>
              <a:rPr lang="en-US" sz="900" u="sng" dirty="0">
                <a:latin typeface="+mn-lt"/>
              </a:rPr>
              <a:t>except by a permit</a:t>
            </a:r>
          </a:p>
          <a:p>
            <a:pPr marL="466618" indent="-466618" fontAlgn="auto">
              <a:spcBef>
                <a:spcPts val="0"/>
              </a:spcBef>
              <a:spcAft>
                <a:spcPts val="0"/>
              </a:spcAft>
              <a:buFont typeface="Arial" panose="020B0604020202020204" pitchFamily="34" charset="0"/>
              <a:buChar char="•"/>
              <a:defRPr/>
            </a:pPr>
            <a:r>
              <a:rPr lang="en-US" sz="900" dirty="0">
                <a:latin typeface="+mn-lt"/>
              </a:rPr>
              <a:t>Kentucky Division of Water, not the EPA, issues permits in the Commonwealth, through its KPDES system</a:t>
            </a:r>
          </a:p>
          <a:p>
            <a:pPr marL="466618" indent="-466618" fontAlgn="auto">
              <a:spcBef>
                <a:spcPts val="0"/>
              </a:spcBef>
              <a:spcAft>
                <a:spcPts val="0"/>
              </a:spcAft>
              <a:buFont typeface="Arial" panose="020B0604020202020204" pitchFamily="34" charset="0"/>
              <a:buChar char="•"/>
              <a:defRPr/>
            </a:pPr>
            <a:r>
              <a:rPr lang="en-US" sz="900" dirty="0">
                <a:latin typeface="+mn-lt"/>
              </a:rPr>
              <a:t>Each permit has a duration of 5 years before it must be renewed</a:t>
            </a:r>
          </a:p>
          <a:p>
            <a:pPr marL="466618" indent="-466618" fontAlgn="auto">
              <a:spcBef>
                <a:spcPts val="0"/>
              </a:spcBef>
              <a:spcAft>
                <a:spcPts val="0"/>
              </a:spcAft>
              <a:buFont typeface="Arial" panose="020B0604020202020204" pitchFamily="34" charset="0"/>
              <a:buChar char="•"/>
              <a:defRPr/>
            </a:pPr>
            <a:r>
              <a:rPr lang="en-US" sz="900" dirty="0">
                <a:latin typeface="+mn-lt"/>
              </a:rPr>
              <a:t>All permits are subject to public review and comment</a:t>
            </a:r>
          </a:p>
          <a:p>
            <a:pPr marL="466618" indent="-466618" fontAlgn="auto">
              <a:spcBef>
                <a:spcPts val="0"/>
              </a:spcBef>
              <a:spcAft>
                <a:spcPts val="0"/>
              </a:spcAft>
              <a:buFont typeface="Arial" panose="020B0604020202020204" pitchFamily="34" charset="0"/>
              <a:buChar char="•"/>
              <a:defRPr/>
            </a:pPr>
            <a:r>
              <a:rPr lang="en-US" sz="900" dirty="0">
                <a:latin typeface="+mn-lt"/>
              </a:rPr>
              <a:t>Permits can be either general or individual:</a:t>
            </a:r>
          </a:p>
          <a:p>
            <a:pPr marL="1399855" lvl="2" indent="-466618" fontAlgn="auto">
              <a:spcBef>
                <a:spcPts val="0"/>
              </a:spcBef>
              <a:spcAft>
                <a:spcPts val="0"/>
              </a:spcAft>
              <a:buFont typeface="Arial" panose="020B0604020202020204" pitchFamily="34" charset="0"/>
              <a:buChar char="•"/>
              <a:defRPr/>
            </a:pPr>
            <a:r>
              <a:rPr lang="en-US" sz="900" b="1" dirty="0">
                <a:latin typeface="+mn-lt"/>
              </a:rPr>
              <a:t>General Permit - </a:t>
            </a:r>
            <a:r>
              <a:rPr lang="en-US" sz="900" dirty="0">
                <a:latin typeface="+mn-lt"/>
              </a:rPr>
              <a:t>1 permit is issued for a large area (often the state), with many notices submitted as applications are made.  These permits are available when there are many similar operations, types of waste, same limits or standards.</a:t>
            </a:r>
          </a:p>
          <a:p>
            <a:pPr marL="1399855" lvl="2" indent="-466618" fontAlgn="auto">
              <a:spcBef>
                <a:spcPts val="0"/>
              </a:spcBef>
              <a:spcAft>
                <a:spcPts val="0"/>
              </a:spcAft>
              <a:buFont typeface="Arial" panose="020B0604020202020204" pitchFamily="34" charset="0"/>
              <a:buChar char="•"/>
              <a:defRPr/>
            </a:pPr>
            <a:r>
              <a:rPr lang="en-US" sz="900" b="1" dirty="0">
                <a:latin typeface="+mn-lt"/>
              </a:rPr>
              <a:t>Individual Permit</a:t>
            </a:r>
            <a:r>
              <a:rPr lang="en-US" sz="900" dirty="0">
                <a:latin typeface="+mn-lt"/>
              </a:rPr>
              <a:t>: For an individual permit, 1 permit is issued for each application submitted.  It is customized to each applicant.  </a:t>
            </a:r>
          </a:p>
          <a:p>
            <a:pPr fontAlgn="auto">
              <a:spcBef>
                <a:spcPts val="0"/>
              </a:spcBef>
              <a:spcAft>
                <a:spcPts val="0"/>
              </a:spcAft>
              <a:defRPr/>
            </a:pPr>
            <a:endParaRPr lang="en-US" sz="900" dirty="0">
              <a:latin typeface="+mn-lt"/>
            </a:endParaRPr>
          </a:p>
        </p:txBody>
      </p:sp>
    </p:spTree>
    <p:extLst>
      <p:ext uri="{BB962C8B-B14F-4D97-AF65-F5344CB8AC3E}">
        <p14:creationId xmlns:p14="http://schemas.microsoft.com/office/powerpoint/2010/main" val="347613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928942A5-E1B1-428D-AFD4-C2F3B91136E5}" type="slidenum">
              <a:rPr lang="en-US" altLang="en-US">
                <a:latin typeface="Calibri" panose="020F0502020204030204" pitchFamily="34" charset="0"/>
              </a:rPr>
              <a:pPr fontAlgn="base">
                <a:spcBef>
                  <a:spcPct val="0"/>
                </a:spcBef>
                <a:spcAft>
                  <a:spcPct val="0"/>
                </a:spcAft>
              </a:pPr>
              <a:t>3</a:t>
            </a:fld>
            <a:endParaRPr lang="en-US" altLang="en-US">
              <a:latin typeface="Calibri" panose="020F0502020204030204"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2650">
              <a:spcBef>
                <a:spcPct val="0"/>
              </a:spcBef>
            </a:pPr>
            <a:endParaRPr lang="en-US" altLang="en-US" sz="1100" dirty="0">
              <a:latin typeface="Times New Roman" panose="02020603050405020304" pitchFamily="18" charset="0"/>
            </a:endParaRPr>
          </a:p>
        </p:txBody>
      </p:sp>
    </p:spTree>
    <p:extLst>
      <p:ext uri="{BB962C8B-B14F-4D97-AF65-F5344CB8AC3E}">
        <p14:creationId xmlns:p14="http://schemas.microsoft.com/office/powerpoint/2010/main" val="220516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1C3B59AB-8373-4664-A677-7AB996F087AD}" type="slidenum">
              <a:rPr lang="en-US" altLang="en-US">
                <a:latin typeface="Calibri" panose="020F0502020204030204" pitchFamily="34" charset="0"/>
              </a:rPr>
              <a:pPr fontAlgn="base">
                <a:spcBef>
                  <a:spcPct val="0"/>
                </a:spcBef>
                <a:spcAft>
                  <a:spcPct val="0"/>
                </a:spcAft>
              </a:pPr>
              <a:t>4</a:t>
            </a:fld>
            <a:endParaRPr lang="en-US" altLang="en-US">
              <a:latin typeface="Calibri" panose="020F0502020204030204"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a:ln/>
        </p:spPr>
        <p:txBody>
          <a:bodyPr wrap="square" numCol="1" anchor="t" anchorCtr="0" compatLnSpc="1">
            <a:prstTxWarp prst="textNoShape">
              <a:avLst/>
            </a:prstTxWarp>
          </a:bodyPr>
          <a:lstStyle/>
          <a:p>
            <a:pPr defTabSz="882650">
              <a:spcBef>
                <a:spcPct val="0"/>
              </a:spcBef>
            </a:pPr>
            <a:r>
              <a:rPr lang="en-US" altLang="en-US" sz="1000" dirty="0">
                <a:latin typeface="+mn-lt"/>
              </a:rPr>
              <a:t>Permits are also either Direct or Indirect</a:t>
            </a:r>
          </a:p>
          <a:p>
            <a:pPr defTabSz="882650">
              <a:spcBef>
                <a:spcPct val="0"/>
              </a:spcBef>
              <a:buFontTx/>
              <a:buChar char="•"/>
            </a:pPr>
            <a:r>
              <a:rPr lang="en-US" altLang="en-US" sz="1000" b="1" dirty="0">
                <a:latin typeface="+mn-lt"/>
              </a:rPr>
              <a:t>Indirect </a:t>
            </a:r>
            <a:r>
              <a:rPr lang="en-US" altLang="en-US" sz="1000" dirty="0">
                <a:latin typeface="+mn-lt"/>
              </a:rPr>
              <a:t>= Discharge to Publicly Owned Treatment Works (POTW) or “sanitary sewer,” which then discharges to the waterbody.  These are managed through the National Pretreatment Program.</a:t>
            </a:r>
            <a:endParaRPr lang="en-US" altLang="en-US" sz="1000" b="1" dirty="0">
              <a:latin typeface="+mn-lt"/>
            </a:endParaRPr>
          </a:p>
          <a:p>
            <a:pPr defTabSz="882650">
              <a:spcBef>
                <a:spcPct val="0"/>
              </a:spcBef>
              <a:buFontTx/>
              <a:buChar char="•"/>
            </a:pPr>
            <a:r>
              <a:rPr lang="en-US" altLang="en-US" sz="1000" b="1" dirty="0">
                <a:latin typeface="+mn-lt"/>
              </a:rPr>
              <a:t>Direct </a:t>
            </a:r>
            <a:r>
              <a:rPr lang="en-US" altLang="en-US" sz="1000" dirty="0">
                <a:latin typeface="+mn-lt"/>
              </a:rPr>
              <a:t>= Discharge to directly to surface waters.  The KPDES manages only direct discharges.  However, wastewater facilities are required to have a Pretreatment Program and a Sludge Management program</a:t>
            </a:r>
          </a:p>
          <a:p>
            <a:pPr marL="465138" lvl="1" defTabSz="882650">
              <a:spcBef>
                <a:spcPct val="0"/>
              </a:spcBef>
            </a:pPr>
            <a:endParaRPr lang="en-US" altLang="en-US" sz="1000" dirty="0">
              <a:latin typeface="+mn-lt"/>
            </a:endParaRPr>
          </a:p>
          <a:p>
            <a:pPr defTabSz="882650">
              <a:spcBef>
                <a:spcPct val="0"/>
              </a:spcBef>
            </a:pPr>
            <a:r>
              <a:rPr lang="en-US" altLang="en-US" sz="1000" dirty="0">
                <a:latin typeface="+mn-lt"/>
              </a:rPr>
              <a:t>It should also be noted that straight pipes or sanitary sewer overflows are concerned “illegal” and cannot be permitted.</a:t>
            </a:r>
          </a:p>
          <a:p>
            <a:pPr defTabSz="882650">
              <a:spcBef>
                <a:spcPct val="0"/>
              </a:spcBef>
            </a:pPr>
            <a:r>
              <a:rPr lang="en-US" altLang="en-US" sz="1000" dirty="0">
                <a:latin typeface="+mn-lt"/>
              </a:rPr>
              <a:t>However combined sewer overflows (sanitary and storm sewers), which are part of the design of some sanitary systems are regulated under the wastewater permit.</a:t>
            </a:r>
          </a:p>
          <a:p>
            <a:pPr defTabSz="882650">
              <a:spcBef>
                <a:spcPct val="0"/>
              </a:spcBef>
            </a:pPr>
            <a:endParaRPr lang="en-US" altLang="en-US" sz="1000" dirty="0">
              <a:latin typeface="+mn-lt"/>
            </a:endParaRPr>
          </a:p>
        </p:txBody>
      </p:sp>
    </p:spTree>
    <p:extLst>
      <p:ext uri="{BB962C8B-B14F-4D97-AF65-F5344CB8AC3E}">
        <p14:creationId xmlns:p14="http://schemas.microsoft.com/office/powerpoint/2010/main" val="1733964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CF46C01A-F67A-4205-A4B8-D03A699930DD}" type="slidenum">
              <a:rPr lang="en-US" altLang="en-US">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863">
              <a:spcBef>
                <a:spcPct val="0"/>
              </a:spcBef>
            </a:pPr>
            <a:r>
              <a:rPr lang="en-US" altLang="en-US" sz="1000" b="1" dirty="0">
                <a:latin typeface="+mn-lt"/>
              </a:rPr>
              <a:t>KPDES system does not cover all permits that might result in releases of pollutants to waterways.</a:t>
            </a:r>
          </a:p>
          <a:p>
            <a:pPr defTabSz="931863">
              <a:spcBef>
                <a:spcPct val="0"/>
              </a:spcBef>
            </a:pPr>
            <a:r>
              <a:rPr lang="en-US" altLang="en-US" sz="1000" dirty="0">
                <a:latin typeface="+mn-lt"/>
              </a:rPr>
              <a:t>Construction of dams, water and wastewater treatment plants, and general disturbance of the streams or construction in the floodplain are all handled outside of the NPDES program.</a:t>
            </a:r>
          </a:p>
          <a:p>
            <a:pPr defTabSz="931863">
              <a:spcBef>
                <a:spcPct val="0"/>
              </a:spcBef>
            </a:pPr>
            <a:endParaRPr lang="en-US" altLang="en-US" sz="1000" dirty="0">
              <a:latin typeface="+mn-lt"/>
            </a:endParaRPr>
          </a:p>
          <a:p>
            <a:pPr defTabSz="931863">
              <a:spcBef>
                <a:spcPct val="0"/>
              </a:spcBef>
            </a:pPr>
            <a:r>
              <a:rPr lang="en-US" altLang="en-US" sz="1000" dirty="0">
                <a:latin typeface="+mn-lt"/>
              </a:rPr>
              <a:t>Water withdrawals are also handled outside of the NPDES system.</a:t>
            </a:r>
          </a:p>
        </p:txBody>
      </p:sp>
    </p:spTree>
    <p:extLst>
      <p:ext uri="{BB962C8B-B14F-4D97-AF65-F5344CB8AC3E}">
        <p14:creationId xmlns:p14="http://schemas.microsoft.com/office/powerpoint/2010/main" val="1197065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A3780D84-30DD-4DAC-A8D6-A88F0E51700C}" type="slidenum">
              <a:rPr lang="en-US" altLang="en-US">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a:ln/>
        </p:spPr>
        <p:txBody>
          <a:bodyPr/>
          <a:lstStyle/>
          <a:p>
            <a:pPr defTabSz="882749" fontAlgn="auto">
              <a:spcBef>
                <a:spcPts val="0"/>
              </a:spcBef>
              <a:spcAft>
                <a:spcPts val="0"/>
              </a:spcAft>
              <a:defRPr/>
            </a:pPr>
            <a:r>
              <a:rPr lang="en-US" sz="900" dirty="0">
                <a:latin typeface="+mn-lt"/>
              </a:rPr>
              <a:t>Permits follow a basic format that is helpful to know in order to orient yourself.</a:t>
            </a:r>
          </a:p>
          <a:p>
            <a:pPr defTabSz="882749" fontAlgn="auto">
              <a:spcBef>
                <a:spcPts val="0"/>
              </a:spcBef>
              <a:spcAft>
                <a:spcPts val="0"/>
              </a:spcAft>
              <a:defRPr/>
            </a:pPr>
            <a:r>
              <a:rPr lang="en-US" sz="900" dirty="0">
                <a:latin typeface="+mn-lt"/>
              </a:rPr>
              <a:t>Each has basic elements</a:t>
            </a:r>
          </a:p>
          <a:p>
            <a:pPr marL="349964" indent="-349964" fontAlgn="auto">
              <a:spcBef>
                <a:spcPts val="0"/>
              </a:spcBef>
              <a:spcAft>
                <a:spcPts val="0"/>
              </a:spcAft>
              <a:buFont typeface="Arial" panose="020B0604020202020204" pitchFamily="34" charset="0"/>
              <a:buChar char="•"/>
              <a:defRPr/>
            </a:pPr>
            <a:r>
              <a:rPr lang="en-US" sz="900" u="sng" dirty="0">
                <a:latin typeface="+mn-lt"/>
              </a:rPr>
              <a:t>Effluent Limits </a:t>
            </a:r>
            <a:r>
              <a:rPr lang="en-US" sz="900" dirty="0">
                <a:latin typeface="+mn-lt"/>
              </a:rPr>
              <a:t>– these tell how much a facility can discharge.  These are specific, numeric, measurable limits often expressed as concentrations and volumes for a given time</a:t>
            </a:r>
          </a:p>
          <a:p>
            <a:pPr marL="349964" indent="-349964" fontAlgn="auto">
              <a:spcBef>
                <a:spcPts val="0"/>
              </a:spcBef>
              <a:spcAft>
                <a:spcPts val="0"/>
              </a:spcAft>
              <a:buFont typeface="Arial" panose="020B0604020202020204" pitchFamily="34" charset="0"/>
              <a:buChar char="•"/>
              <a:defRPr/>
            </a:pPr>
            <a:r>
              <a:rPr lang="en-US" sz="900" u="sng" dirty="0">
                <a:latin typeface="+mn-lt"/>
              </a:rPr>
              <a:t>Best management practices </a:t>
            </a:r>
            <a:r>
              <a:rPr lang="en-US" sz="900" dirty="0">
                <a:latin typeface="+mn-lt"/>
              </a:rPr>
              <a:t>– these practices are required ways in which the permittee must try to reduce or minimize their pollution.  They may be either structural (something must be constructed like a sediment pond) or non-structural or behavioral (good housekeeping, education program, etc.) </a:t>
            </a:r>
          </a:p>
          <a:p>
            <a:pPr marL="349964" indent="-349964" fontAlgn="auto">
              <a:spcBef>
                <a:spcPts val="0"/>
              </a:spcBef>
              <a:spcAft>
                <a:spcPts val="0"/>
              </a:spcAft>
              <a:buFont typeface="Arial" panose="020B0604020202020204" pitchFamily="34" charset="0"/>
              <a:buChar char="•"/>
              <a:defRPr/>
            </a:pPr>
            <a:r>
              <a:rPr lang="en-US" sz="900" u="sng" dirty="0">
                <a:latin typeface="+mn-lt"/>
              </a:rPr>
              <a:t>Compliance Schedule</a:t>
            </a:r>
            <a:r>
              <a:rPr lang="en-US" sz="900" dirty="0">
                <a:latin typeface="+mn-lt"/>
              </a:rPr>
              <a:t> – If a permittee cannot immediately meet the new effluent limits due to a need to modify their facility, the permit may include a series of enforceable sequences of actions with required dates that lead to compliance.  This is called a compliance schedule.  Not every permit contains a compliance schedule.</a:t>
            </a:r>
            <a:endParaRPr lang="en-US" sz="900" u="sng" dirty="0">
              <a:latin typeface="+mn-lt"/>
            </a:endParaRPr>
          </a:p>
          <a:p>
            <a:pPr marL="349964" indent="-349964" fontAlgn="auto">
              <a:spcBef>
                <a:spcPts val="0"/>
              </a:spcBef>
              <a:spcAft>
                <a:spcPts val="0"/>
              </a:spcAft>
              <a:buFont typeface="Arial" panose="020B0604020202020204" pitchFamily="34" charset="0"/>
              <a:buChar char="•"/>
              <a:defRPr/>
            </a:pPr>
            <a:r>
              <a:rPr lang="en-US" sz="900" u="sng" dirty="0">
                <a:latin typeface="+mn-lt"/>
              </a:rPr>
              <a:t>Monitoring Requirements</a:t>
            </a:r>
            <a:r>
              <a:rPr lang="en-US" sz="900" dirty="0">
                <a:latin typeface="+mn-lt"/>
              </a:rPr>
              <a:t> – this describes what the permittee must monitor, how frequently, and the techniques that should be used to do so. </a:t>
            </a:r>
          </a:p>
          <a:p>
            <a:pPr marL="349964" indent="-349964" fontAlgn="auto">
              <a:spcBef>
                <a:spcPts val="0"/>
              </a:spcBef>
              <a:spcAft>
                <a:spcPts val="0"/>
              </a:spcAft>
              <a:buFont typeface="Arial" panose="020B0604020202020204" pitchFamily="34" charset="0"/>
              <a:buChar char="•"/>
              <a:defRPr/>
            </a:pPr>
            <a:r>
              <a:rPr lang="en-US" sz="900" u="sng" dirty="0">
                <a:latin typeface="+mn-lt"/>
              </a:rPr>
              <a:t>Reporting Requirements</a:t>
            </a:r>
            <a:r>
              <a:rPr lang="en-US" sz="900" dirty="0">
                <a:latin typeface="+mn-lt"/>
              </a:rPr>
              <a:t> – If the permit requires monitoring, it will also described how the results are submitted – typically through monthly discharge monitoring reports (DMRs)</a:t>
            </a:r>
            <a:endParaRPr lang="en-US" sz="900" u="sng" dirty="0">
              <a:latin typeface="+mn-lt"/>
            </a:endParaRPr>
          </a:p>
          <a:p>
            <a:pPr marL="349964" indent="-349964" fontAlgn="auto">
              <a:spcBef>
                <a:spcPts val="0"/>
              </a:spcBef>
              <a:spcAft>
                <a:spcPts val="0"/>
              </a:spcAft>
              <a:buFont typeface="Arial" panose="020B0604020202020204" pitchFamily="34" charset="0"/>
              <a:buChar char="•"/>
              <a:defRPr/>
            </a:pPr>
            <a:r>
              <a:rPr lang="en-US" sz="900" u="sng" dirty="0">
                <a:latin typeface="+mn-lt"/>
              </a:rPr>
              <a:t>Standard Conditions</a:t>
            </a:r>
            <a:r>
              <a:rPr lang="en-US" sz="900" dirty="0">
                <a:latin typeface="+mn-lt"/>
              </a:rPr>
              <a:t> – boiler plate language included in all permits which include provisions and circumstances under which a permit may be reopened or revoked or that the KDOW can enter the facility to perform inspections.</a:t>
            </a:r>
            <a:endParaRPr lang="en-US" sz="900" u="sng" dirty="0">
              <a:latin typeface="+mn-lt"/>
            </a:endParaRPr>
          </a:p>
          <a:p>
            <a:pPr fontAlgn="auto">
              <a:spcBef>
                <a:spcPts val="0"/>
              </a:spcBef>
              <a:spcAft>
                <a:spcPts val="0"/>
              </a:spcAft>
              <a:defRPr/>
            </a:pPr>
            <a:endParaRPr lang="en-US" sz="900" dirty="0">
              <a:latin typeface="+mn-lt"/>
            </a:endParaRPr>
          </a:p>
        </p:txBody>
      </p:sp>
    </p:spTree>
    <p:extLst>
      <p:ext uri="{BB962C8B-B14F-4D97-AF65-F5344CB8AC3E}">
        <p14:creationId xmlns:p14="http://schemas.microsoft.com/office/powerpoint/2010/main" val="139999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66A47DA6-4C27-412C-AEF9-E52816C40BBB}" type="slidenum">
              <a:rPr lang="en-US" altLang="en-US">
                <a:latin typeface="Calibri" panose="020F0502020204030204" pitchFamily="34" charset="0"/>
              </a:rPr>
              <a:pPr fontAlgn="base">
                <a:spcBef>
                  <a:spcPct val="0"/>
                </a:spcBef>
                <a:spcAft>
                  <a:spcPct val="0"/>
                </a:spcAft>
              </a:pPr>
              <a:t>7</a:t>
            </a:fld>
            <a:endParaRPr lang="en-US" altLang="en-US">
              <a:latin typeface="Calibri" panose="020F0502020204030204"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2650">
              <a:spcBef>
                <a:spcPct val="0"/>
              </a:spcBef>
            </a:pPr>
            <a:r>
              <a:rPr lang="en-US" altLang="en-US" sz="1000" u="sng" dirty="0">
                <a:latin typeface="+mn-lt"/>
              </a:rPr>
              <a:t>Effluent limits </a:t>
            </a:r>
            <a:r>
              <a:rPr lang="en-US" altLang="en-US" sz="1000" dirty="0">
                <a:latin typeface="+mn-lt"/>
              </a:rPr>
              <a:t>or “discharge limits” are performance standards allowing the discharge, as long as it meets the specific conditions.</a:t>
            </a:r>
          </a:p>
          <a:p>
            <a:pPr defTabSz="882650">
              <a:spcBef>
                <a:spcPct val="0"/>
              </a:spcBef>
            </a:pPr>
            <a:endParaRPr lang="en-US" altLang="en-US" sz="1000" dirty="0">
              <a:latin typeface="+mn-lt"/>
            </a:endParaRPr>
          </a:p>
          <a:p>
            <a:pPr defTabSz="882650">
              <a:spcBef>
                <a:spcPct val="0"/>
              </a:spcBef>
            </a:pPr>
            <a:r>
              <a:rPr lang="en-US" altLang="en-US" sz="1000" u="sng" dirty="0">
                <a:latin typeface="+mn-lt"/>
              </a:rPr>
              <a:t>Technology-based limits </a:t>
            </a:r>
            <a:r>
              <a:rPr lang="en-US" altLang="en-US" sz="1000" dirty="0">
                <a:latin typeface="+mn-lt"/>
              </a:rPr>
              <a:t>are derived from studies that determine what levels of pollution control can be achieved using the most cost-effective set of pollution prevention and control techniques for a facility type.  You may see different acronyms in effluent guidelines that describe these limits:</a:t>
            </a:r>
          </a:p>
          <a:p>
            <a:pPr marL="931863" lvl="1" indent="-465138" defTabSz="882650">
              <a:spcBef>
                <a:spcPct val="0"/>
              </a:spcBef>
              <a:buFontTx/>
              <a:buChar char="•"/>
            </a:pPr>
            <a:r>
              <a:rPr lang="en-US" altLang="en-US" sz="1000" dirty="0">
                <a:latin typeface="+mn-lt"/>
              </a:rPr>
              <a:t>Existing dischargers:</a:t>
            </a:r>
          </a:p>
          <a:p>
            <a:pPr marL="1398588" lvl="2" indent="-465138" defTabSz="882650">
              <a:spcBef>
                <a:spcPct val="0"/>
              </a:spcBef>
              <a:buFontTx/>
              <a:buChar char="•"/>
            </a:pPr>
            <a:r>
              <a:rPr lang="en-US" altLang="en-US" sz="1000" dirty="0">
                <a:latin typeface="+mn-lt"/>
              </a:rPr>
              <a:t>BAT = best available technology, economically achievable</a:t>
            </a:r>
          </a:p>
          <a:p>
            <a:pPr marL="1398588" lvl="2" indent="-465138" defTabSz="882650">
              <a:spcBef>
                <a:spcPct val="0"/>
              </a:spcBef>
              <a:buFontTx/>
              <a:buChar char="•"/>
            </a:pPr>
            <a:r>
              <a:rPr lang="en-US" altLang="en-US" sz="1000" dirty="0">
                <a:latin typeface="+mn-lt"/>
              </a:rPr>
              <a:t>BCT = best conventional technology</a:t>
            </a:r>
          </a:p>
          <a:p>
            <a:pPr marL="1398588" lvl="2" indent="-465138" defTabSz="882650">
              <a:spcBef>
                <a:spcPct val="0"/>
              </a:spcBef>
              <a:buFontTx/>
              <a:buChar char="•"/>
            </a:pPr>
            <a:r>
              <a:rPr lang="en-US" altLang="en-US" sz="1000" dirty="0">
                <a:latin typeface="+mn-lt"/>
              </a:rPr>
              <a:t>BPT = best practicable technology</a:t>
            </a:r>
          </a:p>
          <a:p>
            <a:pPr marL="931863" lvl="1" indent="-465138" defTabSz="882650">
              <a:spcBef>
                <a:spcPct val="0"/>
              </a:spcBef>
              <a:buFontTx/>
              <a:buChar char="•"/>
            </a:pPr>
            <a:r>
              <a:rPr lang="en-US" altLang="en-US" sz="1000" dirty="0">
                <a:latin typeface="+mn-lt"/>
              </a:rPr>
              <a:t>New Source Performance Standards – these are for new sources and are often more stringent because they can be built during the construction process.</a:t>
            </a:r>
          </a:p>
          <a:p>
            <a:pPr defTabSz="882650">
              <a:spcBef>
                <a:spcPct val="0"/>
              </a:spcBef>
            </a:pPr>
            <a:endParaRPr lang="en-US" altLang="en-US" sz="1000" dirty="0">
              <a:latin typeface="+mn-lt"/>
            </a:endParaRPr>
          </a:p>
          <a:p>
            <a:pPr defTabSz="882650">
              <a:spcBef>
                <a:spcPct val="0"/>
              </a:spcBef>
            </a:pPr>
            <a:r>
              <a:rPr lang="en-US" altLang="en-US" sz="1000" u="sng" dirty="0">
                <a:latin typeface="+mn-lt"/>
              </a:rPr>
              <a:t>Water Quality-based limits </a:t>
            </a:r>
            <a:r>
              <a:rPr lang="en-US" altLang="en-US" sz="1000" dirty="0">
                <a:latin typeface="+mn-lt"/>
              </a:rPr>
              <a:t>are additional protections assigned when the waterbody needs additional protections.  These limits are more stringent, risk-based, and typically back-calculated from water standards or WET limits for the water body to the specific facility.  An example would be if there is a TMDL and the </a:t>
            </a:r>
            <a:r>
              <a:rPr lang="en-US" altLang="en-US" sz="1000" dirty="0" err="1">
                <a:latin typeface="+mn-lt"/>
              </a:rPr>
              <a:t>wasteload</a:t>
            </a:r>
            <a:r>
              <a:rPr lang="en-US" altLang="en-US" sz="1000" dirty="0">
                <a:latin typeface="+mn-lt"/>
              </a:rPr>
              <a:t> allocated to the permitted dischargers must be reduced.</a:t>
            </a:r>
          </a:p>
          <a:p>
            <a:pPr defTabSz="882650">
              <a:spcBef>
                <a:spcPct val="0"/>
              </a:spcBef>
            </a:pPr>
            <a:endParaRPr lang="en-US" altLang="en-US" sz="1000" dirty="0">
              <a:latin typeface="+mn-lt"/>
            </a:endParaRPr>
          </a:p>
          <a:p>
            <a:pPr defTabSz="882650">
              <a:spcBef>
                <a:spcPct val="0"/>
              </a:spcBef>
            </a:pPr>
            <a:endParaRPr lang="en-US" altLang="en-US" sz="1000" dirty="0">
              <a:latin typeface="+mn-lt"/>
            </a:endParaRPr>
          </a:p>
        </p:txBody>
      </p:sp>
    </p:spTree>
    <p:extLst>
      <p:ext uri="{BB962C8B-B14F-4D97-AF65-F5344CB8AC3E}">
        <p14:creationId xmlns:p14="http://schemas.microsoft.com/office/powerpoint/2010/main" val="325880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7104E603-3014-49C5-8950-29980BCCFF26}" type="slidenum">
              <a:rPr lang="en-US" altLang="en-US">
                <a:latin typeface="Calibri" panose="020F0502020204030204" pitchFamily="34" charset="0"/>
              </a:rPr>
              <a:pPr fontAlgn="base">
                <a:spcBef>
                  <a:spcPct val="0"/>
                </a:spcBef>
                <a:spcAft>
                  <a:spcPct val="0"/>
                </a:spcAft>
              </a:pPr>
              <a:t>8</a:t>
            </a:fld>
            <a:endParaRPr lang="en-US" altLang="en-US">
              <a:latin typeface="Calibri" panose="020F0502020204030204"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2650">
              <a:spcBef>
                <a:spcPct val="0"/>
              </a:spcBef>
            </a:pPr>
            <a:r>
              <a:rPr lang="en-US" altLang="en-US" sz="1000" dirty="0"/>
              <a:t>This is an example technology-based limit from a municipal discharge permit.  You can see on the left column the specific parameters: BOD, TSS, and </a:t>
            </a:r>
            <a:r>
              <a:rPr lang="en-US" altLang="en-US" sz="1000" dirty="0" err="1"/>
              <a:t>pH.</a:t>
            </a:r>
            <a:r>
              <a:rPr lang="en-US" altLang="en-US" sz="1000" dirty="0"/>
              <a:t>  In this case, there is a limit for a 30-day average concentration and a 7-day average concentration.  In addition to the maximum concentrations, there is a % removal requirement for BOD and TSS.</a:t>
            </a:r>
          </a:p>
          <a:p>
            <a:pPr defTabSz="882650">
              <a:spcBef>
                <a:spcPct val="0"/>
              </a:spcBef>
            </a:pPr>
            <a:endParaRPr lang="en-US" altLang="en-US" sz="1000" dirty="0"/>
          </a:p>
          <a:p>
            <a:pPr defTabSz="882650">
              <a:spcBef>
                <a:spcPct val="0"/>
              </a:spcBef>
            </a:pPr>
            <a:r>
              <a:rPr lang="en-US" altLang="en-US" sz="1000" dirty="0"/>
              <a:t>So parameters, concentrations, time-frame, and in this case a specific removal requirement.</a:t>
            </a:r>
          </a:p>
          <a:p>
            <a:pPr defTabSz="882650">
              <a:spcBef>
                <a:spcPct val="0"/>
              </a:spcBef>
            </a:pPr>
            <a:endParaRPr lang="en-US" altLang="en-US" sz="1000" dirty="0"/>
          </a:p>
          <a:p>
            <a:pPr defTabSz="882650">
              <a:spcBef>
                <a:spcPct val="0"/>
              </a:spcBef>
            </a:pPr>
            <a:r>
              <a:rPr lang="en-US" altLang="en-US" sz="1000" dirty="0"/>
              <a:t>You will see some variation form permit to permit, but it will look somewhat like this.</a:t>
            </a:r>
          </a:p>
        </p:txBody>
      </p:sp>
    </p:spTree>
    <p:extLst>
      <p:ext uri="{BB962C8B-B14F-4D97-AF65-F5344CB8AC3E}">
        <p14:creationId xmlns:p14="http://schemas.microsoft.com/office/powerpoint/2010/main" val="3284629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7D2074EF-8E3F-420E-8531-2D8F16D49A47}" type="slidenum">
              <a:rPr lang="en-US" altLang="en-US">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dirty="0"/>
              <a:t>Kentucky Division of Water conducts about 5,000 inspections for permit compliance each year with the breakdown on the inspections shown in the pie chart.</a:t>
            </a:r>
          </a:p>
          <a:p>
            <a:pPr>
              <a:spcBef>
                <a:spcPct val="0"/>
              </a:spcBef>
            </a:pPr>
            <a:r>
              <a:rPr lang="en-US" altLang="en-US" sz="1000" dirty="0"/>
              <a:t>They conduct routine inspections, as well as investigations of complaints from citizens.</a:t>
            </a:r>
          </a:p>
        </p:txBody>
      </p:sp>
    </p:spTree>
    <p:extLst>
      <p:ext uri="{BB962C8B-B14F-4D97-AF65-F5344CB8AC3E}">
        <p14:creationId xmlns:p14="http://schemas.microsoft.com/office/powerpoint/2010/main" val="3462033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srcRect/>
          <a:stretch>
            <a:fillRect/>
          </a:stretch>
        </p:blipFill>
        <p:spPr bwMode="auto">
          <a:xfrm>
            <a:off x="685800" y="1966913"/>
            <a:ext cx="7772400" cy="3749675"/>
          </a:xfrm>
          <a:prstGeom prst="rect">
            <a:avLst/>
          </a:prstGeom>
          <a:noFill/>
          <a:effectLst>
            <a:outerShdw blurRad="50800" dist="50800" dir="5400000" algn="ctr" rotWithShape="0">
              <a:schemeClr val="bg1"/>
            </a:outerShdw>
          </a:effec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0200" y="287338"/>
            <a:ext cx="6929438"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225" y="287338"/>
            <a:ext cx="106997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600" y="6129338"/>
            <a:ext cx="330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85800" y="6192838"/>
            <a:ext cx="824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sz="700">
                <a:latin typeface="Avenir Next Regular"/>
              </a:rPr>
              <a:t>Watershed Academy Training Series was funded in part by a grant from the U.S. Environmental Protection Agency under §319(h) of the Clean Water Act through the Kentucky Division of Water to the Kentucky Water Resources Research Institute (Grant # PPG BG 00D21416).</a:t>
            </a:r>
          </a:p>
        </p:txBody>
      </p:sp>
      <p:sp>
        <p:nvSpPr>
          <p:cNvPr id="9" name="Rectangle 8"/>
          <p:cNvSpPr>
            <a:spLocks noChangeArrowheads="1"/>
          </p:cNvSpPr>
          <p:nvPr userDrawn="1"/>
        </p:nvSpPr>
        <p:spPr bwMode="auto">
          <a:xfrm>
            <a:off x="601663" y="5654675"/>
            <a:ext cx="265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sz="700">
                <a:latin typeface="Avenir Next Regular"/>
              </a:rPr>
              <a:t>Watershed image via http://ian.umces.edu</a:t>
            </a:r>
          </a:p>
        </p:txBody>
      </p:sp>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spTree>
    <p:extLst>
      <p:ext uri="{BB962C8B-B14F-4D97-AF65-F5344CB8AC3E}">
        <p14:creationId xmlns:p14="http://schemas.microsoft.com/office/powerpoint/2010/main" val="2587757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14592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descr="Standard-Slide-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938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3" descr="Standard-Slide-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134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7" name="Picture 3" descr="Standard-Slide-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351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3" descr="Standard-Slide-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596649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3" descr="Standard-Slide-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092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5" name="Picture 3" descr="Standard-Slide-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990946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5" name="Picture 3" descr="Standard-Slide-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802360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descr="Standard-Slide-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197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5" name="Picture 3" descr="Standard-Slide-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006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4" name="Group 3"/>
          <p:cNvGrpSpPr>
            <a:grpSpLocks/>
          </p:cNvGrpSpPr>
          <p:nvPr userDrawn="1"/>
        </p:nvGrpSpPr>
        <p:grpSpPr bwMode="auto">
          <a:xfrm>
            <a:off x="0" y="6364288"/>
            <a:ext cx="9144000" cy="487362"/>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5124" y="6394208"/>
              <a:ext cx="2994870" cy="4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a:spLocks noChangeArrowheads="1"/>
          </p:cNvSpPr>
          <p:nvPr userDrawn="1"/>
        </p:nvSpPr>
        <p:spPr bwMode="auto">
          <a:xfrm>
            <a:off x="371475" y="6429375"/>
            <a:ext cx="3070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chemeClr val="bg1"/>
                </a:solidFill>
                <a:latin typeface="AvenirNext LT Pro Bold" panose="020B0804020202020204"/>
              </a:rPr>
              <a:t>Watershed Academy</a:t>
            </a:r>
          </a:p>
        </p:txBody>
      </p:sp>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425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7" name="Picture 3" descr="Standard-Slide-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5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Picture 3" descr="Standard-Slide-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75659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3" descr="Standard-Slide-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10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5" name="Picture 3" descr="Standard-Slide-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84875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5" name="Picture 3" descr="Standard-Slide-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33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74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5"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7875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7"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6684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3"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300825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611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grpSp>
        <p:nvGrpSpPr>
          <p:cNvPr id="5" name="Group 3"/>
          <p:cNvGrpSpPr>
            <a:grpSpLocks/>
          </p:cNvGrpSpPr>
          <p:nvPr userDrawn="1"/>
        </p:nvGrpSpPr>
        <p:grpSpPr bwMode="auto">
          <a:xfrm>
            <a:off x="0" y="6364288"/>
            <a:ext cx="9144000" cy="487362"/>
            <a:chOff x="0" y="6364486"/>
            <a:chExt cx="9144000" cy="486561"/>
          </a:xfrm>
        </p:grpSpPr>
        <p:sp>
          <p:nvSpPr>
            <p:cNvPr id="6" name="Rectangle 5"/>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5124" y="6394208"/>
              <a:ext cx="2994870" cy="4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7"/>
          <p:cNvSpPr txBox="1">
            <a:spLocks noChangeArrowheads="1"/>
          </p:cNvSpPr>
          <p:nvPr userDrawn="1"/>
        </p:nvSpPr>
        <p:spPr bwMode="auto">
          <a:xfrm>
            <a:off x="371475" y="6429375"/>
            <a:ext cx="3070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chemeClr val="bg1"/>
                </a:solidFill>
                <a:latin typeface="AvenirNext LT Pro Bold" panose="020B0804020202020204"/>
              </a:rPr>
              <a:t>Watershed Academy</a:t>
            </a:r>
          </a:p>
        </p:txBody>
      </p:sp>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277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5"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802331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5"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89467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grpSp>
        <p:nvGrpSpPr>
          <p:cNvPr id="7" name="Group 3"/>
          <p:cNvGrpSpPr>
            <a:grpSpLocks/>
          </p:cNvGrpSpPr>
          <p:nvPr userDrawn="1"/>
        </p:nvGrpSpPr>
        <p:grpSpPr bwMode="auto">
          <a:xfrm>
            <a:off x="-12700" y="6365875"/>
            <a:ext cx="9144000" cy="487363"/>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5124" y="6394208"/>
              <a:ext cx="2994870" cy="4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7"/>
          <p:cNvSpPr txBox="1">
            <a:spLocks noChangeArrowheads="1"/>
          </p:cNvSpPr>
          <p:nvPr userDrawn="1"/>
        </p:nvSpPr>
        <p:spPr bwMode="auto">
          <a:xfrm>
            <a:off x="371475" y="6429375"/>
            <a:ext cx="3070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chemeClr val="bg1"/>
                </a:solidFill>
                <a:latin typeface="AvenirNext LT Pro Bold" panose="020B0804020202020204"/>
              </a:rPr>
              <a:t>Watershed Academy</a:t>
            </a:r>
          </a:p>
        </p:txBody>
      </p:sp>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8211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grpSp>
        <p:nvGrpSpPr>
          <p:cNvPr id="3" name="Group 3"/>
          <p:cNvGrpSpPr>
            <a:grpSpLocks/>
          </p:cNvGrpSpPr>
          <p:nvPr userDrawn="1"/>
        </p:nvGrpSpPr>
        <p:grpSpPr bwMode="auto">
          <a:xfrm>
            <a:off x="-12700" y="6365875"/>
            <a:ext cx="9144000" cy="487363"/>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5124" y="6394208"/>
              <a:ext cx="2994870" cy="4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7"/>
          <p:cNvSpPr txBox="1">
            <a:spLocks noChangeArrowheads="1"/>
          </p:cNvSpPr>
          <p:nvPr userDrawn="1"/>
        </p:nvSpPr>
        <p:spPr bwMode="auto">
          <a:xfrm>
            <a:off x="371475" y="6429375"/>
            <a:ext cx="3070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chemeClr val="bg1"/>
                </a:solidFill>
                <a:latin typeface="AvenirNext LT Pro Bold" panose="020B0804020202020204"/>
              </a:rPr>
              <a:t>Watershed Academy</a:t>
            </a:r>
          </a:p>
        </p:txBody>
      </p:sp>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85332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2" name="Group 3"/>
          <p:cNvGrpSpPr>
            <a:grpSpLocks/>
          </p:cNvGrpSpPr>
          <p:nvPr userDrawn="1"/>
        </p:nvGrpSpPr>
        <p:grpSpPr bwMode="auto">
          <a:xfrm>
            <a:off x="-12700" y="6365875"/>
            <a:ext cx="9144000" cy="487363"/>
            <a:chOff x="0" y="6364486"/>
            <a:chExt cx="9144000" cy="486561"/>
          </a:xfrm>
        </p:grpSpPr>
        <p:sp>
          <p:nvSpPr>
            <p:cNvPr id="3" name="Rectangle 2"/>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6"/>
            <p:cNvSpPr>
              <a:spLocks noChangeAspect="1"/>
            </p:cNvSpPr>
            <p:nvPr userDrawn="1"/>
          </p:nvSpPr>
          <p:spPr bwMode="auto">
            <a:xfrm>
              <a:off x="5545124" y="6394208"/>
              <a:ext cx="2994870" cy="4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6" name="TextBox 7"/>
          <p:cNvSpPr txBox="1">
            <a:spLocks noChangeArrowheads="1"/>
          </p:cNvSpPr>
          <p:nvPr userDrawn="1"/>
        </p:nvSpPr>
        <p:spPr bwMode="auto">
          <a:xfrm>
            <a:off x="371475" y="6429375"/>
            <a:ext cx="3070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chemeClr val="bg1"/>
                </a:solidFill>
                <a:latin typeface="AvenirNext LT Pro Bold" panose="020B0804020202020204"/>
              </a:rPr>
              <a:t>Watershed Academy</a:t>
            </a:r>
          </a:p>
        </p:txBody>
      </p:sp>
    </p:spTree>
    <p:extLst>
      <p:ext uri="{BB962C8B-B14F-4D97-AF65-F5344CB8AC3E}">
        <p14:creationId xmlns:p14="http://schemas.microsoft.com/office/powerpoint/2010/main" val="149681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3" descr="Standard-Slide-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userDrawn="1"/>
        </p:nvSpPr>
        <p:spPr bwMode="auto">
          <a:xfrm>
            <a:off x="371475" y="6429375"/>
            <a:ext cx="3070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chemeClr val="bg1"/>
                </a:solidFill>
                <a:latin typeface="AvenirNext LT Pro Bold" panose="020B0804020202020204"/>
              </a:rPr>
              <a:t>Watershed Academy</a:t>
            </a:r>
          </a:p>
        </p:txBody>
      </p:sp>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1295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5" name="Group 3"/>
          <p:cNvGrpSpPr>
            <a:grpSpLocks/>
          </p:cNvGrpSpPr>
          <p:nvPr userDrawn="1"/>
        </p:nvGrpSpPr>
        <p:grpSpPr bwMode="auto">
          <a:xfrm>
            <a:off x="-12700" y="6365875"/>
            <a:ext cx="9144000" cy="487363"/>
            <a:chOff x="0" y="6364486"/>
            <a:chExt cx="9144000" cy="486561"/>
          </a:xfrm>
        </p:grpSpPr>
        <p:sp>
          <p:nvSpPr>
            <p:cNvPr id="6" name="Rectangle 5"/>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5124" y="6394208"/>
              <a:ext cx="2994870" cy="4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7"/>
          <p:cNvSpPr txBox="1">
            <a:spLocks noChangeArrowheads="1"/>
          </p:cNvSpPr>
          <p:nvPr userDrawn="1"/>
        </p:nvSpPr>
        <p:spPr bwMode="auto">
          <a:xfrm>
            <a:off x="371475" y="6429375"/>
            <a:ext cx="3070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chemeClr val="bg1"/>
                </a:solidFill>
                <a:latin typeface="AvenirNext LT Pro Bold" panose="020B0804020202020204"/>
              </a:rPr>
              <a:t>Watershed Academy</a:t>
            </a:r>
          </a:p>
        </p:txBody>
      </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451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Standard-Slide-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70257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Lst>
  <p:txStyles>
    <p:titleStyle>
      <a:lvl1pPr algn="ctr" defTabSz="457200" rtl="0" fontAlgn="base">
        <a:spcBef>
          <a:spcPct val="0"/>
        </a:spcBef>
        <a:spcAft>
          <a:spcPct val="0"/>
        </a:spcAft>
        <a:defRPr sz="4400" b="1" kern="1200">
          <a:solidFill>
            <a:schemeClr val="tx1"/>
          </a:solidFill>
          <a:latin typeface="Avenir Next Regular"/>
          <a:ea typeface="Avenir Next Regular"/>
          <a:cs typeface="Avenir Next Regular"/>
        </a:defRPr>
      </a:lvl1pPr>
      <a:lvl2pPr algn="ctr" defTabSz="457200" rtl="0" fontAlgn="base">
        <a:spcBef>
          <a:spcPct val="0"/>
        </a:spcBef>
        <a:spcAft>
          <a:spcPct val="0"/>
        </a:spcAft>
        <a:defRPr sz="4400" b="1">
          <a:solidFill>
            <a:schemeClr val="tx1"/>
          </a:solidFill>
          <a:latin typeface="Avenir Next Regular"/>
          <a:ea typeface="Avenir Next Regular"/>
          <a:cs typeface="Avenir Next Regular"/>
        </a:defRPr>
      </a:lvl2pPr>
      <a:lvl3pPr algn="ctr" defTabSz="457200" rtl="0" fontAlgn="base">
        <a:spcBef>
          <a:spcPct val="0"/>
        </a:spcBef>
        <a:spcAft>
          <a:spcPct val="0"/>
        </a:spcAft>
        <a:defRPr sz="4400" b="1">
          <a:solidFill>
            <a:schemeClr val="tx1"/>
          </a:solidFill>
          <a:latin typeface="Avenir Next Regular"/>
          <a:ea typeface="Avenir Next Regular"/>
          <a:cs typeface="Avenir Next Regular"/>
        </a:defRPr>
      </a:lvl3pPr>
      <a:lvl4pPr algn="ctr" defTabSz="457200" rtl="0" fontAlgn="base">
        <a:spcBef>
          <a:spcPct val="0"/>
        </a:spcBef>
        <a:spcAft>
          <a:spcPct val="0"/>
        </a:spcAft>
        <a:defRPr sz="4400" b="1">
          <a:solidFill>
            <a:schemeClr val="tx1"/>
          </a:solidFill>
          <a:latin typeface="Avenir Next Regular"/>
          <a:ea typeface="Avenir Next Regular"/>
          <a:cs typeface="Avenir Next Regular"/>
        </a:defRPr>
      </a:lvl4pPr>
      <a:lvl5pPr algn="ctr" defTabSz="457200" rtl="0" fontAlgn="base">
        <a:spcBef>
          <a:spcPct val="0"/>
        </a:spcBef>
        <a:spcAft>
          <a:spcPct val="0"/>
        </a:spcAft>
        <a:defRPr sz="4400" b="1">
          <a:solidFill>
            <a:schemeClr val="tx1"/>
          </a:solidFill>
          <a:latin typeface="Avenir Next Regular"/>
          <a:ea typeface="Avenir Next Regular"/>
          <a:cs typeface="Avenir Next Regular"/>
        </a:defRPr>
      </a:lvl5pPr>
      <a:lvl6pPr marL="457200" algn="ctr" defTabSz="457200" rtl="0" fontAlgn="base">
        <a:spcBef>
          <a:spcPct val="0"/>
        </a:spcBef>
        <a:spcAft>
          <a:spcPct val="0"/>
        </a:spcAft>
        <a:defRPr sz="4400" b="1">
          <a:solidFill>
            <a:schemeClr val="tx1"/>
          </a:solidFill>
          <a:latin typeface="Avenir Next Regular"/>
          <a:ea typeface="Avenir Next Regular"/>
          <a:cs typeface="Avenir Next Regular"/>
        </a:defRPr>
      </a:lvl6pPr>
      <a:lvl7pPr marL="914400" algn="ctr" defTabSz="457200" rtl="0" fontAlgn="base">
        <a:spcBef>
          <a:spcPct val="0"/>
        </a:spcBef>
        <a:spcAft>
          <a:spcPct val="0"/>
        </a:spcAft>
        <a:defRPr sz="4400" b="1">
          <a:solidFill>
            <a:schemeClr val="tx1"/>
          </a:solidFill>
          <a:latin typeface="Avenir Next Regular"/>
          <a:ea typeface="Avenir Next Regular"/>
          <a:cs typeface="Avenir Next Regular"/>
        </a:defRPr>
      </a:lvl7pPr>
      <a:lvl8pPr marL="1371600" algn="ctr" defTabSz="457200" rtl="0" fontAlgn="base">
        <a:spcBef>
          <a:spcPct val="0"/>
        </a:spcBef>
        <a:spcAft>
          <a:spcPct val="0"/>
        </a:spcAft>
        <a:defRPr sz="4400" b="1">
          <a:solidFill>
            <a:schemeClr val="tx1"/>
          </a:solidFill>
          <a:latin typeface="Avenir Next Regular"/>
          <a:ea typeface="Avenir Next Regular"/>
          <a:cs typeface="Avenir Next Regular"/>
        </a:defRPr>
      </a:lvl8pPr>
      <a:lvl9pPr marL="1828800" algn="ctr" defTabSz="457200" rtl="0" fontAlgn="base">
        <a:spcBef>
          <a:spcPct val="0"/>
        </a:spcBef>
        <a:spcAft>
          <a:spcPct val="0"/>
        </a:spcAft>
        <a:defRPr sz="4400" b="1">
          <a:solidFill>
            <a:schemeClr val="tx1"/>
          </a:solidFill>
          <a:latin typeface="Avenir Next Regular"/>
          <a:ea typeface="Avenir Next Regular"/>
          <a:cs typeface="Avenir Next Regular"/>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ercury Display"/>
          <a:ea typeface="Mercury Display"/>
          <a:cs typeface="Mercury Display"/>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ercury Display"/>
          <a:ea typeface="Mercury Display"/>
          <a:cs typeface="Mercury Display"/>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ercury Display"/>
          <a:ea typeface="Mercury Display"/>
          <a:cs typeface="Mercury Display"/>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ercury Display"/>
          <a:ea typeface="Mercury Display"/>
          <a:cs typeface="Mercury Display"/>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ercury Display"/>
          <a:ea typeface="Mercury Display"/>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echo.epa.gov/"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685800" y="2865438"/>
            <a:ext cx="7772400" cy="1470025"/>
          </a:xfrm>
        </p:spPr>
        <p:txBody>
          <a:bodyPr/>
          <a:lstStyle/>
          <a:p>
            <a:r>
              <a:rPr lang="en-US" altLang="en-US" sz="4800">
                <a:latin typeface="AvenirNext LT Pro Bold" panose="020B0804020202020204"/>
              </a:rPr>
              <a:t>Watershed Academy</a:t>
            </a:r>
            <a:br>
              <a:rPr lang="en-US" altLang="en-US" sz="4800">
                <a:latin typeface="AvenirNext LT Pro Bold" panose="020B0804020202020204"/>
              </a:rPr>
            </a:br>
            <a:r>
              <a:rPr lang="en-US" altLang="en-US" sz="2000">
                <a:latin typeface="AvenirNext LT Pro Bold" panose="020B0804020202020204"/>
              </a:rPr>
              <a:t>Watershed Coordinator Training Series</a:t>
            </a:r>
            <a:endParaRPr lang="en-US" altLang="en-US" sz="4800">
              <a:latin typeface="AvenirNext LT Pro Bold" panose="020B0804020202020204"/>
            </a:endParaRPr>
          </a:p>
        </p:txBody>
      </p:sp>
      <p:sp>
        <p:nvSpPr>
          <p:cNvPr id="34819" name="Subtitle 2"/>
          <p:cNvSpPr>
            <a:spLocks noGrp="1"/>
          </p:cNvSpPr>
          <p:nvPr>
            <p:ph type="subTitle" idx="1"/>
          </p:nvPr>
        </p:nvSpPr>
        <p:spPr>
          <a:xfrm>
            <a:off x="685800" y="4335463"/>
            <a:ext cx="7772400" cy="1381125"/>
          </a:xfrm>
          <a:solidFill>
            <a:schemeClr val="bg1">
              <a:alpha val="59999"/>
            </a:schemeClr>
          </a:solidFill>
        </p:spPr>
        <p:txBody>
          <a:bodyPr/>
          <a:lstStyle/>
          <a:p>
            <a:r>
              <a:rPr lang="en-US" altLang="en-US" sz="2800" b="1">
                <a:latin typeface="Mercury Display Semibold"/>
              </a:rPr>
              <a:t>The Clean Water Act </a:t>
            </a:r>
          </a:p>
          <a:p>
            <a:r>
              <a:rPr lang="en-US" altLang="en-US" sz="2400" b="1">
                <a:latin typeface="Mercury Display Semibold"/>
              </a:rPr>
              <a:t>3: Kentucky Pollutant Discharge Elimination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475" y="1200150"/>
            <a:ext cx="8315325" cy="4955203"/>
          </a:xfrm>
          <a:prstGeom prst="rect">
            <a:avLst/>
          </a:prstGeom>
          <a:noFill/>
        </p:spPr>
        <p:txBody>
          <a:bodyPr>
            <a:spAutoFit/>
          </a:bodyPr>
          <a:lstStyle/>
          <a:p>
            <a:pPr eaLnBrk="1" fontAlgn="auto" hangingPunct="1">
              <a:spcBef>
                <a:spcPts val="0"/>
              </a:spcBef>
              <a:spcAft>
                <a:spcPts val="0"/>
              </a:spcAft>
              <a:defRPr/>
            </a:pPr>
            <a:r>
              <a:rPr lang="en-US" sz="3200" b="1" dirty="0">
                <a:latin typeface="Calibri" panose="020F0502020204030204" pitchFamily="34" charset="0"/>
                <a:cs typeface="Calibri" panose="020F0502020204030204" pitchFamily="34" charset="0"/>
              </a:rPr>
              <a:t>Type of Violations</a:t>
            </a:r>
          </a:p>
          <a:p>
            <a:pPr eaLnBrk="1" fontAlgn="auto" hangingPunct="1">
              <a:spcBef>
                <a:spcPts val="0"/>
              </a:spcBef>
              <a:spcAft>
                <a:spcPts val="0"/>
              </a:spcAft>
              <a:buFont typeface="Wingdings" pitchFamily="2" charset="2"/>
              <a:buChar char="q"/>
              <a:defRPr/>
            </a:pPr>
            <a:r>
              <a:rPr lang="en-US" sz="3200" dirty="0">
                <a:latin typeface="Calibri" panose="020F0502020204030204" pitchFamily="34" charset="0"/>
                <a:cs typeface="Calibri" panose="020F0502020204030204" pitchFamily="34" charset="0"/>
              </a:rPr>
              <a:t>  Discharge without a permit</a:t>
            </a:r>
          </a:p>
          <a:p>
            <a:pPr eaLnBrk="1" fontAlgn="auto" hangingPunct="1">
              <a:spcBef>
                <a:spcPts val="0"/>
              </a:spcBef>
              <a:spcAft>
                <a:spcPts val="0"/>
              </a:spcAft>
              <a:buFont typeface="Wingdings" pitchFamily="2" charset="2"/>
              <a:buChar char="q"/>
              <a:defRPr/>
            </a:pPr>
            <a:r>
              <a:rPr lang="en-US" sz="3200" dirty="0">
                <a:latin typeface="Calibri" panose="020F0502020204030204" pitchFamily="34" charset="0"/>
                <a:cs typeface="Calibri" panose="020F0502020204030204" pitchFamily="34" charset="0"/>
              </a:rPr>
              <a:t>  Permit effluent exceedances</a:t>
            </a:r>
          </a:p>
          <a:p>
            <a:pPr eaLnBrk="1" fontAlgn="auto" hangingPunct="1">
              <a:spcBef>
                <a:spcPts val="0"/>
              </a:spcBef>
              <a:spcAft>
                <a:spcPts val="0"/>
              </a:spcAft>
              <a:buFont typeface="Wingdings" pitchFamily="2" charset="2"/>
              <a:buChar char="q"/>
              <a:defRPr/>
            </a:pPr>
            <a:r>
              <a:rPr lang="en-US" sz="3200" dirty="0">
                <a:latin typeface="Calibri" panose="020F0502020204030204" pitchFamily="34" charset="0"/>
                <a:cs typeface="Calibri" panose="020F0502020204030204" pitchFamily="34" charset="0"/>
              </a:rPr>
              <a:t>  Non-effluent permit violations</a:t>
            </a:r>
          </a:p>
          <a:p>
            <a:pPr eaLnBrk="1" fontAlgn="auto" hangingPunct="1">
              <a:spcBef>
                <a:spcPts val="0"/>
              </a:spcBef>
              <a:spcAft>
                <a:spcPts val="0"/>
              </a:spcAft>
              <a:buFont typeface="Wingdings" pitchFamily="2" charset="2"/>
              <a:buChar char="q"/>
              <a:defRPr/>
            </a:pPr>
            <a:endParaRPr lang="en-US" sz="2800"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en-US" sz="3200" b="1" dirty="0">
                <a:latin typeface="Calibri" panose="020F0502020204030204" pitchFamily="34" charset="0"/>
                <a:cs typeface="Calibri" panose="020F0502020204030204" pitchFamily="34" charset="0"/>
              </a:rPr>
              <a:t>Types of Enforcement Penalties</a:t>
            </a:r>
            <a:endParaRPr lang="en-US" sz="3200" dirty="0">
              <a:latin typeface="Calibri" panose="020F0502020204030204" pitchFamily="34" charset="0"/>
              <a:cs typeface="Calibri" panose="020F0502020204030204" pitchFamily="34" charset="0"/>
            </a:endParaRPr>
          </a:p>
          <a:p>
            <a:pPr marL="342900" indent="-342900" eaLnBrk="1" fontAlgn="auto" hangingPunct="1">
              <a:spcBef>
                <a:spcPts val="0"/>
              </a:spcBef>
              <a:spcAft>
                <a:spcPts val="0"/>
              </a:spcAft>
              <a:buFont typeface="Wingdings" panose="05000000000000000000" pitchFamily="2" charset="2"/>
              <a:buChar char="q"/>
              <a:defRPr/>
            </a:pPr>
            <a:r>
              <a:rPr lang="en-US" sz="3200" dirty="0">
                <a:latin typeface="Calibri" panose="020F0502020204030204" pitchFamily="34" charset="0"/>
                <a:cs typeface="Calibri" panose="020F0502020204030204" pitchFamily="34" charset="0"/>
              </a:rPr>
              <a:t>Monetary fines </a:t>
            </a:r>
          </a:p>
          <a:p>
            <a:pPr marL="342900" indent="-342900" eaLnBrk="1" fontAlgn="auto" hangingPunct="1">
              <a:spcBef>
                <a:spcPts val="0"/>
              </a:spcBef>
              <a:spcAft>
                <a:spcPts val="0"/>
              </a:spcAft>
              <a:buFont typeface="Wingdings" panose="05000000000000000000" pitchFamily="2" charset="2"/>
              <a:buChar char="q"/>
              <a:defRPr/>
            </a:pPr>
            <a:r>
              <a:rPr lang="en-US" sz="3200" dirty="0">
                <a:latin typeface="Calibri" panose="020F0502020204030204" pitchFamily="34" charset="0"/>
                <a:cs typeface="Calibri" panose="020F0502020204030204" pitchFamily="34" charset="0"/>
              </a:rPr>
              <a:t>Imprisonment</a:t>
            </a:r>
          </a:p>
          <a:p>
            <a:pPr marL="342900" indent="-342900" eaLnBrk="1" fontAlgn="auto" hangingPunct="1">
              <a:spcBef>
                <a:spcPts val="0"/>
              </a:spcBef>
              <a:spcAft>
                <a:spcPts val="0"/>
              </a:spcAft>
              <a:buFont typeface="Wingdings" panose="05000000000000000000" pitchFamily="2" charset="2"/>
              <a:buChar char="q"/>
              <a:defRPr/>
            </a:pPr>
            <a:r>
              <a:rPr lang="en-US" sz="3200" dirty="0">
                <a:latin typeface="Calibri" panose="020F0502020204030204" pitchFamily="34" charset="0"/>
                <a:cs typeface="Calibri" panose="020F0502020204030204" pitchFamily="34" charset="0"/>
              </a:rPr>
              <a:t>Supplemental environmental projects (SEP)</a:t>
            </a:r>
          </a:p>
          <a:p>
            <a:pPr marL="342900" indent="-342900" eaLnBrk="1" fontAlgn="auto" hangingPunct="1">
              <a:spcBef>
                <a:spcPts val="0"/>
              </a:spcBef>
              <a:spcAft>
                <a:spcPts val="0"/>
              </a:spcAft>
              <a:buFont typeface="Wingdings" panose="05000000000000000000" pitchFamily="2" charset="2"/>
              <a:buChar char="q"/>
              <a:defRPr/>
            </a:pPr>
            <a:r>
              <a:rPr lang="en-US" sz="3200" dirty="0">
                <a:latin typeface="Calibri" panose="020F0502020204030204" pitchFamily="34" charset="0"/>
                <a:cs typeface="Calibri" panose="020F0502020204030204" pitchFamily="34" charset="0"/>
              </a:rPr>
              <a:t>Agreed Order</a:t>
            </a:r>
          </a:p>
        </p:txBody>
      </p:sp>
      <p:sp>
        <p:nvSpPr>
          <p:cNvPr id="52227"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a:latin typeface="Avenir Next Regular"/>
                <a:ea typeface="Avenir Next Regular"/>
                <a:cs typeface="Avenir Next Regular"/>
              </a:rPr>
              <a:t>Compliance and Enforcement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858838" y="1373188"/>
            <a:ext cx="737076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Based on self-monitoring and reporting</a:t>
            </a:r>
          </a:p>
          <a:p>
            <a:pPr eaLnBrk="1" hangingPunct="1">
              <a:buFont typeface="Arial" panose="020B0604020202020204" pitchFamily="34" charset="0"/>
              <a:buChar char="•"/>
            </a:pPr>
            <a:endParaRPr lang="en-US" altLang="en-US" sz="2800" dirty="0">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Regulated facilities are required to gather and report on representative samples of data</a:t>
            </a:r>
          </a:p>
          <a:p>
            <a:pPr eaLnBrk="1" hangingPunct="1">
              <a:buFont typeface="Arial" panose="020B0604020202020204" pitchFamily="34" charset="0"/>
              <a:buChar char="•"/>
            </a:pPr>
            <a:endParaRPr lang="en-US" altLang="en-US" sz="2800" dirty="0">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Federal requirements specify monitoring and reporting requirements</a:t>
            </a:r>
          </a:p>
          <a:p>
            <a:pPr eaLnBrk="1" hangingPunct="1">
              <a:buFont typeface="Arial" panose="020B0604020202020204" pitchFamily="34" charset="0"/>
              <a:buChar char="•"/>
            </a:pPr>
            <a:endParaRPr lang="en-US" altLang="en-US" sz="2800" dirty="0">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Each permit describes and specifies these conditions</a:t>
            </a:r>
          </a:p>
        </p:txBody>
      </p:sp>
      <p:sp>
        <p:nvSpPr>
          <p:cNvPr id="54275"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a:latin typeface="Avenir Next Regular"/>
                <a:ea typeface="Avenir Next Regular"/>
                <a:cs typeface="Avenir Next Regular"/>
              </a:rPr>
              <a:t>Monitoring and Reporting</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a:latin typeface="Avenir Next Regular"/>
                <a:ea typeface="Avenir Next Regular"/>
                <a:cs typeface="Avenir Next Regular"/>
              </a:rPr>
              <a:t>Monitoring and Reporting</a:t>
            </a:r>
          </a:p>
        </p:txBody>
      </p:sp>
      <p:sp>
        <p:nvSpPr>
          <p:cNvPr id="13" name="Rectangle 12"/>
          <p:cNvSpPr/>
          <p:nvPr/>
        </p:nvSpPr>
        <p:spPr>
          <a:xfrm>
            <a:off x="371475" y="1430338"/>
            <a:ext cx="8315325" cy="4524315"/>
          </a:xfrm>
          <a:prstGeom prst="rect">
            <a:avLst/>
          </a:prstGeom>
        </p:spPr>
        <p:txBody>
          <a:bodyPr>
            <a:spAutoFit/>
          </a:bodyPr>
          <a:lstStyle/>
          <a:p>
            <a:pPr eaLnBrk="1" fontAlgn="auto" hangingPunct="1">
              <a:spcBef>
                <a:spcPts val="0"/>
              </a:spcBef>
              <a:spcAft>
                <a:spcPts val="0"/>
              </a:spcAft>
              <a:defRPr/>
            </a:pPr>
            <a:r>
              <a:rPr lang="en-US" sz="3200" b="1" dirty="0">
                <a:latin typeface="Calibri" panose="020F0502020204030204" pitchFamily="34" charset="0"/>
                <a:cs typeface="Calibri" panose="020F0502020204030204" pitchFamily="34" charset="0"/>
              </a:rPr>
              <a:t>Discharge Monitoring Reports (DMRs):</a:t>
            </a:r>
          </a:p>
          <a:p>
            <a:pPr marL="342900" indent="-342900" eaLnBrk="1" fontAlgn="auto" hangingPunct="1">
              <a:spcBef>
                <a:spcPts val="0"/>
              </a:spcBef>
              <a:spcAft>
                <a:spcPts val="0"/>
              </a:spcAft>
              <a:buFont typeface="Arial" panose="020B0604020202020204" pitchFamily="34" charset="0"/>
              <a:buChar char="•"/>
              <a:defRPr/>
            </a:pPr>
            <a:r>
              <a:rPr lang="en-US" sz="3200" dirty="0">
                <a:latin typeface="Calibri" panose="020F0502020204030204" pitchFamily="34" charset="0"/>
                <a:cs typeface="Calibri" panose="020F0502020204030204" pitchFamily="34" charset="0"/>
              </a:rPr>
              <a:t>Facilities electronically report to the EPA/DOW</a:t>
            </a:r>
          </a:p>
          <a:p>
            <a:pPr marL="342900" indent="-342900" eaLnBrk="1" fontAlgn="auto" hangingPunct="1">
              <a:spcBef>
                <a:spcPts val="0"/>
              </a:spcBef>
              <a:spcAft>
                <a:spcPts val="0"/>
              </a:spcAft>
              <a:buFont typeface="Arial" panose="020B0604020202020204" pitchFamily="34" charset="0"/>
              <a:buChar char="•"/>
              <a:defRPr/>
            </a:pPr>
            <a:r>
              <a:rPr lang="en-US" sz="3200" dirty="0">
                <a:latin typeface="Calibri" panose="020F0502020204030204" pitchFamily="34" charset="0"/>
                <a:cs typeface="Calibri" panose="020F0502020204030204" pitchFamily="34" charset="0"/>
              </a:rPr>
              <a:t>Reports are available online through EPA Enforcement and Compliance History Online (ECHO) </a:t>
            </a:r>
          </a:p>
          <a:p>
            <a:pPr marL="800100" lvl="1" indent="-342900" eaLnBrk="1" fontAlgn="auto" hangingPunct="1">
              <a:spcBef>
                <a:spcPts val="0"/>
              </a:spcBef>
              <a:spcAft>
                <a:spcPts val="0"/>
              </a:spcAft>
              <a:buFont typeface="Arial" panose="020B0604020202020204" pitchFamily="34" charset="0"/>
              <a:buChar char="•"/>
              <a:defRPr/>
            </a:pPr>
            <a:r>
              <a:rPr lang="en-US" sz="3200" b="1" dirty="0">
                <a:latin typeface="Calibri" panose="020F0502020204030204" pitchFamily="34" charset="0"/>
                <a:cs typeface="Calibri" panose="020F0502020204030204" pitchFamily="34" charset="0"/>
                <a:hlinkClick r:id="rId3"/>
              </a:rPr>
              <a:t>https://echo.epa.gov/</a:t>
            </a:r>
            <a:endParaRPr lang="en-US" sz="3200" dirty="0">
              <a:latin typeface="Calibri" panose="020F0502020204030204" pitchFamily="34" charset="0"/>
              <a:cs typeface="Calibri" panose="020F050202020403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3200" dirty="0">
                <a:latin typeface="Calibri" panose="020F0502020204030204" pitchFamily="34" charset="0"/>
                <a:cs typeface="Calibri" panose="020F0502020204030204" pitchFamily="34" charset="0"/>
              </a:rPr>
              <a:t>Download 3-5 years of data, tables and charts with results, annual pollutant load estimates, compliance history and more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a:latin typeface="Avenir Next Regular"/>
                <a:ea typeface="Avenir Next Regular"/>
                <a:cs typeface="Avenir Next Regular"/>
              </a:rPr>
              <a:t>Monitoring and Reporting</a:t>
            </a:r>
          </a:p>
        </p:txBody>
      </p:sp>
      <p:sp>
        <p:nvSpPr>
          <p:cNvPr id="58371" name="Rectangle 1"/>
          <p:cNvSpPr>
            <a:spLocks noChangeArrowheads="1"/>
          </p:cNvSpPr>
          <p:nvPr/>
        </p:nvSpPr>
        <p:spPr bwMode="auto">
          <a:xfrm>
            <a:off x="585788" y="5886450"/>
            <a:ext cx="2308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b="1">
                <a:latin typeface="Calibri" panose="020F0502020204030204" pitchFamily="34" charset="0"/>
                <a:cs typeface="Calibri" panose="020F0502020204030204" pitchFamily="34" charset="0"/>
              </a:rPr>
              <a:t>https://echo.epa.gov/</a:t>
            </a:r>
          </a:p>
        </p:txBody>
      </p:sp>
      <p:pic>
        <p:nvPicPr>
          <p:cNvPr id="58372" name="Picture 2"/>
          <p:cNvPicPr>
            <a:picLocks noChangeAspect="1"/>
          </p:cNvPicPr>
          <p:nvPr/>
        </p:nvPicPr>
        <p:blipFill>
          <a:blip r:embed="rId3">
            <a:extLst>
              <a:ext uri="{28A0092B-C50C-407E-A947-70E740481C1C}">
                <a14:useLocalDpi xmlns:a14="http://schemas.microsoft.com/office/drawing/2010/main" val="0"/>
              </a:ext>
            </a:extLst>
          </a:blip>
          <a:srcRect l="6944" t="15678" r="66389" b="28117"/>
          <a:stretch>
            <a:fillRect/>
          </a:stretch>
        </p:blipFill>
        <p:spPr bwMode="auto">
          <a:xfrm>
            <a:off x="901700" y="1392238"/>
            <a:ext cx="7254875"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350" y="1734581"/>
            <a:ext cx="6969125" cy="3539430"/>
          </a:xfrm>
          <a:prstGeom prst="rect">
            <a:avLst/>
          </a:prstGeom>
        </p:spPr>
        <p:txBody>
          <a:bodyPr>
            <a:spAutoFit/>
          </a:bodyPr>
          <a:lstStyle/>
          <a:p>
            <a:pPr eaLnBrk="1" fontAlgn="auto" hangingPunct="1">
              <a:spcBef>
                <a:spcPts val="0"/>
              </a:spcBef>
              <a:spcAft>
                <a:spcPts val="0"/>
              </a:spcAft>
              <a:defRPr/>
            </a:pPr>
            <a:r>
              <a:rPr lang="en-US" sz="2800" i="1" dirty="0">
                <a:latin typeface="Calibri" panose="020F0502020204030204" pitchFamily="34" charset="0"/>
                <a:cs typeface="Calibri" panose="020F0502020204030204" pitchFamily="34" charset="0"/>
              </a:rPr>
              <a:t>Illegal to discharge pollutants from a point source to waters of the United States except by a permit.</a:t>
            </a:r>
          </a:p>
          <a:p>
            <a:pPr marL="457200" indent="-457200" eaLnBrk="1" fontAlgn="auto" hangingPunct="1">
              <a:spcBef>
                <a:spcPts val="0"/>
              </a:spcBef>
              <a:spcAft>
                <a:spcPts val="0"/>
              </a:spcAft>
              <a:buFont typeface="Arial" panose="020B0604020202020204" pitchFamily="34" charset="0"/>
              <a:buChar char="•"/>
              <a:defRPr/>
            </a:pPr>
            <a:endParaRPr lang="en-US" sz="2800"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Kentucky Issues permits</a:t>
            </a:r>
          </a:p>
          <a:p>
            <a:pPr marL="457200" indent="-457200" eaLnBrk="1" fontAlgn="auto" hangingPunct="1">
              <a:spcBef>
                <a:spcPts val="0"/>
              </a:spcBef>
              <a:spcAft>
                <a:spcPts val="0"/>
              </a:spcAft>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Permit Duration: 5 years</a:t>
            </a:r>
          </a:p>
          <a:p>
            <a:pPr marL="457200" indent="-457200" eaLnBrk="1" fontAlgn="auto" hangingPunct="1">
              <a:spcBef>
                <a:spcPts val="0"/>
              </a:spcBef>
              <a:spcAft>
                <a:spcPts val="0"/>
              </a:spcAft>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Public review and comment </a:t>
            </a:r>
          </a:p>
          <a:p>
            <a:pPr marL="457200" indent="-457200" eaLnBrk="1" fontAlgn="auto" hangingPunct="1">
              <a:spcBef>
                <a:spcPts val="0"/>
              </a:spcBef>
              <a:spcAft>
                <a:spcPts val="0"/>
              </a:spcAft>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General vs Individual</a:t>
            </a:r>
          </a:p>
        </p:txBody>
      </p:sp>
      <p:sp>
        <p:nvSpPr>
          <p:cNvPr id="35843"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a:latin typeface="Avenir Next Regular"/>
                <a:ea typeface="Avenir Next Regular"/>
                <a:cs typeface="Avenir Next Regular"/>
              </a:rPr>
              <a:t>Kentucky Pollutant Discharge Elimination System (KPDES) Overview</a:t>
            </a:r>
          </a:p>
        </p:txBody>
      </p:sp>
      <p:pic>
        <p:nvPicPr>
          <p:cNvPr id="35844" name="Picture 2" descr="http://water.ky.gov/PublishingImages/bypassing_CS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475" y="1709738"/>
            <a:ext cx="20415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642811" y="4814888"/>
            <a:ext cx="3501189" cy="1300356"/>
          </a:xfrm>
          <a:prstGeom prst="rect">
            <a:avLst/>
          </a:prstGeom>
        </p:spPr>
        <p:txBody>
          <a:bodyPr wrap="square">
            <a:spAutoFit/>
          </a:bodyPr>
          <a:lstStyle/>
          <a:p>
            <a:pPr eaLnBrk="1" fontAlgn="auto" hangingPunct="1">
              <a:lnSpc>
                <a:spcPts val="2667"/>
              </a:lnSpc>
              <a:spcBef>
                <a:spcPts val="0"/>
              </a:spcBef>
              <a:spcAft>
                <a:spcPts val="0"/>
              </a:spcAft>
              <a:defRPr/>
            </a:pPr>
            <a:r>
              <a:rPr lang="en-US" sz="2800" b="1" dirty="0">
                <a:solidFill>
                  <a:schemeClr val="tx2"/>
                </a:solidFill>
                <a:latin typeface="Calibri" panose="020F0502020204030204" pitchFamily="34" charset="0"/>
                <a:cs typeface="Calibri" panose="020F0502020204030204" pitchFamily="34" charset="0"/>
              </a:rPr>
              <a:t>~9,000 Permits (2018)</a:t>
            </a:r>
          </a:p>
          <a:p>
            <a:pPr marL="355610" indent="-406405" eaLnBrk="1" fontAlgn="auto" hangingPunct="1">
              <a:spcBef>
                <a:spcPts val="0"/>
              </a:spcBef>
              <a:spcAft>
                <a:spcPts val="0"/>
              </a:spcAft>
              <a:buFont typeface="Arial" panose="020B0604020202020204" pitchFamily="34" charset="0"/>
              <a:buChar char="•"/>
              <a:defRPr/>
            </a:pPr>
            <a:r>
              <a:rPr lang="en-US" sz="2800" b="1" dirty="0">
                <a:solidFill>
                  <a:schemeClr val="tx2"/>
                </a:solidFill>
                <a:latin typeface="Calibri" panose="020F0502020204030204" pitchFamily="34" charset="0"/>
                <a:cs typeface="Calibri" panose="020F0502020204030204" pitchFamily="34" charset="0"/>
              </a:rPr>
              <a:t>60% General</a:t>
            </a:r>
          </a:p>
          <a:p>
            <a:pPr marL="355610" indent="-406405" eaLnBrk="1" fontAlgn="auto" hangingPunct="1">
              <a:spcBef>
                <a:spcPts val="0"/>
              </a:spcBef>
              <a:spcAft>
                <a:spcPts val="0"/>
              </a:spcAft>
              <a:buFont typeface="Arial" panose="020B0604020202020204" pitchFamily="34" charset="0"/>
              <a:buChar char="•"/>
              <a:defRPr/>
            </a:pPr>
            <a:r>
              <a:rPr lang="en-US" sz="2800" b="1" dirty="0">
                <a:solidFill>
                  <a:schemeClr val="tx2"/>
                </a:solidFill>
                <a:latin typeface="Calibri" panose="020F0502020204030204" pitchFamily="34" charset="0"/>
                <a:cs typeface="Calibri" panose="020F0502020204030204" pitchFamily="34" charset="0"/>
              </a:rPr>
              <a:t>40% Individual</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age result for Mining discharge sediment pond kentuc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2024063"/>
            <a:ext cx="1131888"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82601" y="1351220"/>
            <a:ext cx="5980112" cy="4739759"/>
          </a:xfrm>
          <a:prstGeom prst="rect">
            <a:avLst/>
          </a:prstGeom>
        </p:spPr>
        <p:txBody>
          <a:bodyPr spcCol="91440">
            <a:spAutoFit/>
          </a:bodyPr>
          <a:lstStyle/>
          <a:p>
            <a:pPr eaLnBrk="1" fontAlgn="auto" hangingPunct="1">
              <a:spcBef>
                <a:spcPts val="0"/>
              </a:spcBef>
              <a:spcAft>
                <a:spcPts val="0"/>
              </a:spcAft>
              <a:defRPr/>
            </a:pPr>
            <a:r>
              <a:rPr lang="en-US" sz="2400" b="1" dirty="0">
                <a:latin typeface="Calibri" panose="020F0502020204030204" pitchFamily="34" charset="0"/>
                <a:cs typeface="Calibri" panose="020F0502020204030204" pitchFamily="34" charset="0"/>
              </a:rPr>
              <a:t>KPDES Permitted Activities:</a:t>
            </a:r>
          </a:p>
          <a:p>
            <a:pPr eaLnBrk="1" fontAlgn="auto" hangingPunct="1">
              <a:spcBef>
                <a:spcPts val="0"/>
              </a:spcBef>
              <a:spcAft>
                <a:spcPts val="0"/>
              </a:spcAft>
              <a:defRPr/>
            </a:pPr>
            <a:endParaRPr lang="en-US" sz="1050" b="1"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Municipal Wastewater Discharges</a:t>
            </a: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Non-Process Wastewater Discharges</a:t>
            </a: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Sanitary Wastewater Discharges</a:t>
            </a: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Storm Water Discharges</a:t>
            </a: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Manufacturing and Mining</a:t>
            </a: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Commercial</a:t>
            </a: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Concentrated Animal Feeding Operations (CAFO)</a:t>
            </a: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Aquaculture Projects</a:t>
            </a:r>
          </a:p>
          <a:p>
            <a:pPr marL="457200" indent="-4572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Silvicultural Activities</a:t>
            </a:r>
          </a:p>
          <a:p>
            <a:pPr marL="457200" indent="-457200" eaLnBrk="1" fontAlgn="auto" hangingPunct="1">
              <a:spcBef>
                <a:spcPts val="0"/>
              </a:spcBef>
              <a:spcAft>
                <a:spcPts val="0"/>
              </a:spcAft>
              <a:buFont typeface="Arial" panose="020B0604020202020204" pitchFamily="34" charset="0"/>
              <a:buChar char="•"/>
              <a:defRPr/>
            </a:pPr>
            <a:endParaRPr lang="en-US" sz="2400" dirty="0">
              <a:latin typeface="Calibri" panose="020F0502020204030204" pitchFamily="34" charset="0"/>
              <a:cs typeface="Calibri" panose="020F0502020204030204" pitchFamily="34" charset="0"/>
            </a:endParaRPr>
          </a:p>
        </p:txBody>
      </p:sp>
      <p:sp>
        <p:nvSpPr>
          <p:cNvPr id="37892"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a:latin typeface="Avenir Next Regular"/>
                <a:ea typeface="Avenir Next Regular"/>
                <a:cs typeface="Avenir Next Regular"/>
              </a:rPr>
              <a:t>Types of KPDES Activities</a:t>
            </a:r>
          </a:p>
        </p:txBody>
      </p:sp>
      <p:pic>
        <p:nvPicPr>
          <p:cNvPr id="37893" name="Picture 2" descr="Image result for municipal wastewater kentuc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675" y="1282700"/>
            <a:ext cx="17811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163" y="2552700"/>
            <a:ext cx="17335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3763" y="39401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4250" y="5045075"/>
            <a:ext cx="17954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a:latin typeface="Avenir Next Regular"/>
                <a:ea typeface="Avenir Next Regular"/>
                <a:cs typeface="Avenir Next Regular"/>
              </a:rPr>
              <a:t>Types of Discharges</a:t>
            </a:r>
          </a:p>
        </p:txBody>
      </p:sp>
      <p:pic>
        <p:nvPicPr>
          <p:cNvPr id="39939" name="Picture 4" descr="Image result for Direct and indirect discharges"/>
          <p:cNvPicPr>
            <a:picLocks noChangeAspect="1" noChangeArrowheads="1"/>
          </p:cNvPicPr>
          <p:nvPr/>
        </p:nvPicPr>
        <p:blipFill>
          <a:blip r:embed="rId3">
            <a:extLst>
              <a:ext uri="{28A0092B-C50C-407E-A947-70E740481C1C}">
                <a14:useLocalDpi xmlns:a14="http://schemas.microsoft.com/office/drawing/2010/main" val="0"/>
              </a:ext>
            </a:extLst>
          </a:blip>
          <a:srcRect t="27521" b="11629"/>
          <a:stretch>
            <a:fillRect/>
          </a:stretch>
        </p:blipFill>
        <p:spPr bwMode="auto">
          <a:xfrm>
            <a:off x="487363" y="1677988"/>
            <a:ext cx="8332787" cy="380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2"/>
          <p:cNvSpPr txBox="1">
            <a:spLocks noChangeArrowheads="1"/>
          </p:cNvSpPr>
          <p:nvPr/>
        </p:nvSpPr>
        <p:spPr bwMode="auto">
          <a:xfrm>
            <a:off x="4529138" y="1509713"/>
            <a:ext cx="248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a:solidFill>
                  <a:schemeClr val="tx2"/>
                </a:solidFill>
                <a:latin typeface="Calibri" panose="020F0502020204030204" pitchFamily="34" charset="0"/>
                <a:cs typeface="Calibri" panose="020F0502020204030204" pitchFamily="34" charset="0"/>
              </a:rPr>
              <a:t>KPDES</a:t>
            </a:r>
          </a:p>
        </p:txBody>
      </p:sp>
      <p:sp>
        <p:nvSpPr>
          <p:cNvPr id="39941" name="TextBox 7"/>
          <p:cNvSpPr txBox="1">
            <a:spLocks noChangeArrowheads="1"/>
          </p:cNvSpPr>
          <p:nvPr/>
        </p:nvSpPr>
        <p:spPr bwMode="auto">
          <a:xfrm>
            <a:off x="733425" y="1509713"/>
            <a:ext cx="2481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a:solidFill>
                  <a:schemeClr val="tx2"/>
                </a:solidFill>
                <a:latin typeface="Calibri" panose="020F0502020204030204" pitchFamily="34" charset="0"/>
                <a:cs typeface="Calibri" panose="020F0502020204030204" pitchFamily="34" charset="0"/>
              </a:rPr>
              <a:t>Pretreatment</a:t>
            </a:r>
          </a:p>
        </p:txBody>
      </p:sp>
      <p:sp>
        <p:nvSpPr>
          <p:cNvPr id="39942" name="TextBox 8"/>
          <p:cNvSpPr txBox="1">
            <a:spLocks noChangeArrowheads="1"/>
          </p:cNvSpPr>
          <p:nvPr/>
        </p:nvSpPr>
        <p:spPr bwMode="auto">
          <a:xfrm>
            <a:off x="584200" y="5495925"/>
            <a:ext cx="8235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b="1" dirty="0">
                <a:solidFill>
                  <a:schemeClr val="tx2"/>
                </a:solidFill>
                <a:latin typeface="Calibri" panose="020F0502020204030204" pitchFamily="34" charset="0"/>
                <a:cs typeface="Calibri" panose="020F0502020204030204" pitchFamily="34" charset="0"/>
              </a:rPr>
              <a:t>Illegal: </a:t>
            </a:r>
            <a:r>
              <a:rPr lang="en-US" altLang="en-US" sz="2400" dirty="0">
                <a:solidFill>
                  <a:schemeClr val="tx2"/>
                </a:solidFill>
                <a:latin typeface="Calibri" panose="020F0502020204030204" pitchFamily="34" charset="0"/>
                <a:cs typeface="Calibri" panose="020F0502020204030204" pitchFamily="34" charset="0"/>
              </a:rPr>
              <a:t>Straight pipes or Sanitary Sewer Overflows (SSOs)</a:t>
            </a:r>
          </a:p>
          <a:p>
            <a:pPr eaLnBrk="1" hangingPunct="1"/>
            <a:r>
              <a:rPr lang="en-US" altLang="en-US" sz="2400" b="1" dirty="0">
                <a:solidFill>
                  <a:schemeClr val="tx2"/>
                </a:solidFill>
                <a:latin typeface="Calibri" panose="020F0502020204030204" pitchFamily="34" charset="0"/>
                <a:cs typeface="Calibri" panose="020F0502020204030204" pitchFamily="34" charset="0"/>
              </a:rPr>
              <a:t>Regulated: </a:t>
            </a:r>
            <a:r>
              <a:rPr lang="en-US" altLang="en-US" sz="2400" dirty="0">
                <a:solidFill>
                  <a:schemeClr val="tx2"/>
                </a:solidFill>
                <a:latin typeface="Calibri" panose="020F0502020204030204" pitchFamily="34" charset="0"/>
                <a:cs typeface="Calibri" panose="020F0502020204030204" pitchFamily="34" charset="0"/>
              </a:rPr>
              <a:t>Combined Sewer Overflows (CSOs)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a:latin typeface="Avenir Next Regular"/>
                <a:ea typeface="Avenir Next Regular"/>
                <a:cs typeface="Avenir Next Regular"/>
              </a:rPr>
              <a:t>Non-KPDES Permits</a:t>
            </a:r>
          </a:p>
        </p:txBody>
      </p:sp>
      <p:sp>
        <p:nvSpPr>
          <p:cNvPr id="41987" name="Rectangle 1"/>
          <p:cNvSpPr>
            <a:spLocks noChangeArrowheads="1"/>
          </p:cNvSpPr>
          <p:nvPr/>
        </p:nvSpPr>
        <p:spPr bwMode="auto">
          <a:xfrm>
            <a:off x="735013" y="1504950"/>
            <a:ext cx="806767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1028700" indent="-57150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marL="571500" indent="-571500" eaLnBrk="1" hangingPunct="1">
              <a:buFont typeface="Arial" panose="020B0604020202020204" pitchFamily="34" charset="0"/>
              <a:buChar char="•"/>
            </a:pPr>
            <a:r>
              <a:rPr lang="en-US" altLang="en-US" sz="3600" dirty="0">
                <a:latin typeface="Calibri" panose="020F0502020204030204" pitchFamily="34" charset="0"/>
                <a:cs typeface="Calibri" panose="020F0502020204030204" pitchFamily="34" charset="0"/>
              </a:rPr>
              <a:t>Construction of:</a:t>
            </a:r>
          </a:p>
          <a:p>
            <a:pPr marL="1600200" lvl="1" eaLnBrk="1" hangingPunct="1">
              <a:buFont typeface="Arial" panose="020B0604020202020204" pitchFamily="34" charset="0"/>
              <a:buChar char="•"/>
            </a:pPr>
            <a:r>
              <a:rPr lang="en-US" altLang="en-US" sz="3600" dirty="0">
                <a:latin typeface="Calibri" panose="020F0502020204030204" pitchFamily="34" charset="0"/>
                <a:cs typeface="Calibri" panose="020F0502020204030204" pitchFamily="34" charset="0"/>
              </a:rPr>
              <a:t>Dams </a:t>
            </a:r>
          </a:p>
          <a:p>
            <a:pPr marL="1600200" lvl="1" eaLnBrk="1" hangingPunct="1">
              <a:buFont typeface="Arial" panose="020B0604020202020204" pitchFamily="34" charset="0"/>
              <a:buChar char="•"/>
            </a:pPr>
            <a:r>
              <a:rPr lang="en-US" altLang="en-US" sz="3600" dirty="0">
                <a:latin typeface="Calibri" panose="020F0502020204030204" pitchFamily="34" charset="0"/>
                <a:cs typeface="Calibri" panose="020F0502020204030204" pitchFamily="34" charset="0"/>
              </a:rPr>
              <a:t>Water/Wastewater Treatment Plants</a:t>
            </a:r>
          </a:p>
          <a:p>
            <a:pPr lvl="1" indent="0" eaLnBrk="1" hangingPunct="1"/>
            <a:endParaRPr lang="en-US" altLang="en-US" sz="1400" dirty="0">
              <a:latin typeface="Calibri" panose="020F0502020204030204" pitchFamily="34" charset="0"/>
              <a:cs typeface="Calibri" panose="020F0502020204030204" pitchFamily="34" charset="0"/>
            </a:endParaRPr>
          </a:p>
          <a:p>
            <a:pPr marL="571500" indent="-571500" eaLnBrk="1" hangingPunct="1">
              <a:buFont typeface="Arial" panose="020B0604020202020204" pitchFamily="34" charset="0"/>
              <a:buChar char="•"/>
            </a:pPr>
            <a:r>
              <a:rPr lang="en-US" altLang="en-US" sz="3600" dirty="0">
                <a:latin typeface="Calibri" panose="020F0502020204030204" pitchFamily="34" charset="0"/>
                <a:cs typeface="Calibri" panose="020F0502020204030204" pitchFamily="34" charset="0"/>
              </a:rPr>
              <a:t>Stream or floodplain disturbance</a:t>
            </a:r>
          </a:p>
          <a:p>
            <a:pPr marL="285750" indent="-285750" eaLnBrk="1" hangingPunct="1">
              <a:buFont typeface="Arial" panose="020B0604020202020204" pitchFamily="34" charset="0"/>
              <a:buChar char="•"/>
            </a:pPr>
            <a:endParaRPr lang="en-US" altLang="en-US" sz="1400" dirty="0">
              <a:latin typeface="Calibri" panose="020F0502020204030204" pitchFamily="34" charset="0"/>
              <a:cs typeface="Calibri" panose="020F0502020204030204" pitchFamily="34" charset="0"/>
            </a:endParaRPr>
          </a:p>
          <a:p>
            <a:pPr marL="571500" indent="-571500" eaLnBrk="1" hangingPunct="1">
              <a:buFont typeface="Arial" panose="020B0604020202020204" pitchFamily="34" charset="0"/>
              <a:buChar char="•"/>
            </a:pPr>
            <a:r>
              <a:rPr lang="en-US" altLang="en-US" sz="3600" dirty="0">
                <a:latin typeface="Calibri" panose="020F0502020204030204" pitchFamily="34" charset="0"/>
                <a:cs typeface="Calibri" panose="020F0502020204030204" pitchFamily="34" charset="0"/>
              </a:rPr>
              <a:t>Water Withdrawal</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858838" y="1665288"/>
            <a:ext cx="70516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sz="4000" dirty="0">
                <a:latin typeface="Calibri" panose="020F0502020204030204" pitchFamily="34" charset="0"/>
                <a:cs typeface="Calibri" panose="020F0502020204030204" pitchFamily="34" charset="0"/>
              </a:rPr>
              <a:t>Effluent Limits </a:t>
            </a:r>
          </a:p>
          <a:p>
            <a:pPr eaLnBrk="1" hangingPunct="1">
              <a:buFont typeface="Arial" panose="020B0604020202020204" pitchFamily="34" charset="0"/>
              <a:buChar char="•"/>
            </a:pPr>
            <a:r>
              <a:rPr lang="en-US" altLang="en-US" sz="4000" dirty="0">
                <a:latin typeface="Calibri" panose="020F0502020204030204" pitchFamily="34" charset="0"/>
                <a:cs typeface="Calibri" panose="020F0502020204030204" pitchFamily="34" charset="0"/>
              </a:rPr>
              <a:t>Best management practices </a:t>
            </a:r>
          </a:p>
          <a:p>
            <a:pPr eaLnBrk="1" hangingPunct="1">
              <a:buFont typeface="Arial" panose="020B0604020202020204" pitchFamily="34" charset="0"/>
              <a:buChar char="•"/>
            </a:pPr>
            <a:r>
              <a:rPr lang="en-US" altLang="en-US" sz="4000" dirty="0">
                <a:latin typeface="Calibri" panose="020F0502020204030204" pitchFamily="34" charset="0"/>
                <a:cs typeface="Calibri" panose="020F0502020204030204" pitchFamily="34" charset="0"/>
              </a:rPr>
              <a:t>Compliance Schedule</a:t>
            </a:r>
          </a:p>
          <a:p>
            <a:pPr eaLnBrk="1" hangingPunct="1">
              <a:buFont typeface="Arial" panose="020B0604020202020204" pitchFamily="34" charset="0"/>
              <a:buChar char="•"/>
            </a:pPr>
            <a:r>
              <a:rPr lang="en-US" altLang="en-US" sz="4000" dirty="0">
                <a:latin typeface="Calibri" panose="020F0502020204030204" pitchFamily="34" charset="0"/>
                <a:cs typeface="Calibri" panose="020F0502020204030204" pitchFamily="34" charset="0"/>
              </a:rPr>
              <a:t>Monitoring Requirements</a:t>
            </a:r>
          </a:p>
          <a:p>
            <a:pPr eaLnBrk="1" hangingPunct="1">
              <a:buFont typeface="Arial" panose="020B0604020202020204" pitchFamily="34" charset="0"/>
              <a:buChar char="•"/>
            </a:pPr>
            <a:r>
              <a:rPr lang="en-US" altLang="en-US" sz="4000" dirty="0">
                <a:latin typeface="Calibri" panose="020F0502020204030204" pitchFamily="34" charset="0"/>
                <a:cs typeface="Calibri" panose="020F0502020204030204" pitchFamily="34" charset="0"/>
              </a:rPr>
              <a:t>Reporting Requirements</a:t>
            </a:r>
          </a:p>
          <a:p>
            <a:pPr eaLnBrk="1" hangingPunct="1">
              <a:buFont typeface="Arial" panose="020B0604020202020204" pitchFamily="34" charset="0"/>
              <a:buChar char="•"/>
            </a:pPr>
            <a:r>
              <a:rPr lang="en-US" altLang="en-US" sz="4000" dirty="0">
                <a:latin typeface="Calibri" panose="020F0502020204030204" pitchFamily="34" charset="0"/>
                <a:cs typeface="Calibri" panose="020F0502020204030204" pitchFamily="34" charset="0"/>
              </a:rPr>
              <a:t>Standard Conditions</a:t>
            </a:r>
          </a:p>
        </p:txBody>
      </p:sp>
      <p:sp>
        <p:nvSpPr>
          <p:cNvPr id="44035"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a:latin typeface="Avenir Next Regular"/>
                <a:ea typeface="Avenir Next Regular"/>
                <a:cs typeface="Avenir Next Regular"/>
              </a:rPr>
              <a:t>KPDES Permit Elements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475" y="1428750"/>
            <a:ext cx="8472488" cy="4462760"/>
          </a:xfrm>
          <a:prstGeom prst="rect">
            <a:avLst/>
          </a:prstGeom>
        </p:spPr>
        <p:txBody>
          <a:bodyPr spcCol="274320">
            <a:spAutoFit/>
          </a:bodyPr>
          <a:lstStyle/>
          <a:p>
            <a:pPr eaLnBrk="1" fontAlgn="auto" hangingPunct="1">
              <a:spcBef>
                <a:spcPts val="0"/>
              </a:spcBef>
              <a:spcAft>
                <a:spcPts val="0"/>
              </a:spcAft>
              <a:defRPr/>
            </a:pPr>
            <a:r>
              <a:rPr lang="en-US" sz="2800" b="1" dirty="0">
                <a:latin typeface="Calibri" panose="020F0502020204030204" pitchFamily="34" charset="0"/>
                <a:cs typeface="Calibri" panose="020F0502020204030204" pitchFamily="34" charset="0"/>
              </a:rPr>
              <a:t>Effluent Limits: </a:t>
            </a:r>
            <a:r>
              <a:rPr lang="en-US" sz="2800" dirty="0">
                <a:latin typeface="Calibri" panose="020F0502020204030204" pitchFamily="34" charset="0"/>
                <a:cs typeface="Calibri" panose="020F0502020204030204" pitchFamily="34" charset="0"/>
              </a:rPr>
              <a:t>End-of-pipe performance standards</a:t>
            </a:r>
          </a:p>
          <a:p>
            <a:pPr marL="342900" indent="-342900" eaLnBrk="1" fontAlgn="auto" hangingPunct="1">
              <a:spcBef>
                <a:spcPts val="0"/>
              </a:spcBef>
              <a:spcAft>
                <a:spcPts val="0"/>
              </a:spcAft>
              <a:buFont typeface="Arial" panose="020B0604020202020204" pitchFamily="34" charset="0"/>
              <a:buChar char="•"/>
              <a:defRPr/>
            </a:pPr>
            <a:endParaRPr lang="en-US" sz="2400"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en-US" sz="2800" b="1" dirty="0">
                <a:latin typeface="Calibri" panose="020F0502020204030204" pitchFamily="34" charset="0"/>
                <a:cs typeface="Calibri" panose="020F0502020204030204" pitchFamily="34" charset="0"/>
              </a:rPr>
              <a:t>Technology-Based Effluent Limits: </a:t>
            </a:r>
            <a:r>
              <a:rPr lang="en-US" sz="2800" dirty="0">
                <a:latin typeface="Calibri" panose="020F0502020204030204" pitchFamily="34" charset="0"/>
                <a:cs typeface="Calibri" panose="020F0502020204030204" pitchFamily="34" charset="0"/>
              </a:rPr>
              <a:t>performance standards based on available pollutant removal technology for the facility type</a:t>
            </a:r>
          </a:p>
          <a:p>
            <a:pPr eaLnBrk="1" fontAlgn="auto" hangingPunct="1">
              <a:spcBef>
                <a:spcPts val="0"/>
              </a:spcBef>
              <a:spcAft>
                <a:spcPts val="0"/>
              </a:spcAft>
              <a:defRPr/>
            </a:pPr>
            <a:endParaRPr lang="en-US" sz="2400"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en-US" sz="2800" b="1" dirty="0">
                <a:latin typeface="Calibri" panose="020F0502020204030204" pitchFamily="34" charset="0"/>
                <a:cs typeface="Calibri" panose="020F0502020204030204" pitchFamily="34" charset="0"/>
              </a:rPr>
              <a:t>Water Quality-Based Effluent Limits</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Additional site-specific water quality-based limits when tech limits are inadequate</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Assigned from the Waste Load Allocation of associated TMDL, when available</a:t>
            </a:r>
          </a:p>
        </p:txBody>
      </p:sp>
      <p:sp>
        <p:nvSpPr>
          <p:cNvPr id="46083"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a:latin typeface="Avenir Next Regular"/>
                <a:ea typeface="Avenir Next Regular"/>
                <a:cs typeface="Avenir Next Regular"/>
              </a:rPr>
              <a:t>Effluent Limits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858838" y="1665288"/>
            <a:ext cx="7051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dirty="0">
                <a:latin typeface="Calibri" panose="020F0502020204030204" pitchFamily="34" charset="0"/>
                <a:cs typeface="Calibri" panose="020F0502020204030204" pitchFamily="34" charset="0"/>
              </a:rPr>
              <a:t>Example of a Technology-Based Limit for Municipal Discharges</a:t>
            </a:r>
          </a:p>
        </p:txBody>
      </p:sp>
      <p:sp>
        <p:nvSpPr>
          <p:cNvPr id="48131"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a:latin typeface="Avenir Next Regular"/>
                <a:ea typeface="Avenir Next Regular"/>
                <a:cs typeface="Avenir Next Regular"/>
              </a:rPr>
              <a:t>Effluent Limits</a:t>
            </a:r>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l="6706" t="32143" b="13930"/>
          <a:stretch>
            <a:fillRect/>
          </a:stretch>
        </p:blipFill>
        <p:spPr bwMode="auto">
          <a:xfrm>
            <a:off x="674688" y="2781300"/>
            <a:ext cx="78041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82563" y="2508250"/>
            <a:ext cx="8961437" cy="584200"/>
          </a:xfrm>
          <a:prstGeom prst="rect">
            <a:avLst/>
          </a:prstGeom>
          <a:noFill/>
          <a:ln w="9525" cmpd="sng">
            <a:noFill/>
            <a:miter lim="800000"/>
            <a:headEnd/>
            <a:tailEnd/>
          </a:ln>
        </p:spPr>
        <p:txBody>
          <a:bodyPr>
            <a:spAutoFit/>
          </a:bodyPr>
          <a:lstStyle/>
          <a:p>
            <a:pPr marL="406405" indent="-406405" eaLnBrk="1" fontAlgn="auto" hangingPunct="1">
              <a:spcBef>
                <a:spcPts val="0"/>
              </a:spcBef>
              <a:spcAft>
                <a:spcPts val="0"/>
              </a:spcAft>
              <a:buFont typeface="Arial" panose="020B0604020202020204" pitchFamily="34" charset="0"/>
              <a:buChar char="•"/>
              <a:defRPr/>
            </a:pPr>
            <a:endParaRPr lang="en-US" sz="1600" b="1" dirty="0">
              <a:solidFill>
                <a:srgbClr val="FFCC66"/>
              </a:solidFill>
              <a:effectLst>
                <a:outerShdw blurRad="38100" dist="38100" dir="2700000" algn="tl">
                  <a:srgbClr val="000000"/>
                </a:outerShdw>
              </a:effectLst>
              <a:latin typeface="+mn-lt"/>
            </a:endParaRPr>
          </a:p>
          <a:p>
            <a:pPr marL="406405" indent="-406405" eaLnBrk="1" fontAlgn="auto" hangingPunct="1">
              <a:spcBef>
                <a:spcPts val="0"/>
              </a:spcBef>
              <a:spcAft>
                <a:spcPts val="0"/>
              </a:spcAft>
              <a:buFont typeface="Arial" panose="020B0604020202020204" pitchFamily="34" charset="0"/>
              <a:buChar char="•"/>
              <a:defRPr/>
            </a:pPr>
            <a:endParaRPr lang="en-US" sz="1600" b="1" dirty="0">
              <a:solidFill>
                <a:srgbClr val="FFCC66"/>
              </a:solidFill>
              <a:effectLst>
                <a:outerShdw blurRad="38100" dist="38100" dir="2700000" algn="tl">
                  <a:srgbClr val="000000"/>
                </a:outerShdw>
              </a:effectLst>
              <a:latin typeface="+mn-lt"/>
            </a:endParaRPr>
          </a:p>
        </p:txBody>
      </p:sp>
      <p:sp>
        <p:nvSpPr>
          <p:cNvPr id="12" name="Rectangle 2"/>
          <p:cNvSpPr>
            <a:spLocks noChangeArrowheads="1"/>
          </p:cNvSpPr>
          <p:nvPr/>
        </p:nvSpPr>
        <p:spPr bwMode="auto">
          <a:xfrm>
            <a:off x="0" y="1462088"/>
            <a:ext cx="9144000" cy="966787"/>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US" sz="2844" b="1" dirty="0">
                <a:solidFill>
                  <a:schemeClr val="tx2"/>
                </a:solidFill>
                <a:latin typeface="Calibri" panose="020F0502020204030204" pitchFamily="34" charset="0"/>
                <a:cs typeface="Calibri" panose="020F0502020204030204" pitchFamily="34" charset="0"/>
              </a:rPr>
              <a:t>Drinking Water, Wastewater, &amp; Complaints</a:t>
            </a:r>
          </a:p>
          <a:p>
            <a:pPr marL="406405" indent="-406405" algn="ctr" eaLnBrk="1" fontAlgn="auto" hangingPunct="1">
              <a:spcBef>
                <a:spcPts val="0"/>
              </a:spcBef>
              <a:spcAft>
                <a:spcPts val="0"/>
              </a:spcAft>
              <a:defRPr/>
            </a:pPr>
            <a:endParaRPr lang="en-US" sz="2844" dirty="0">
              <a:solidFill>
                <a:schemeClr val="tx2"/>
              </a:solidFill>
              <a:latin typeface="Calibri" panose="020F0502020204030204" pitchFamily="34" charset="0"/>
              <a:cs typeface="Calibri" panose="020F0502020204030204" pitchFamily="34" charset="0"/>
            </a:endParaRPr>
          </a:p>
        </p:txBody>
      </p:sp>
      <p:sp>
        <p:nvSpPr>
          <p:cNvPr id="11" name="Rectangle 2"/>
          <p:cNvSpPr>
            <a:spLocks noChangeArrowheads="1"/>
          </p:cNvSpPr>
          <p:nvPr/>
        </p:nvSpPr>
        <p:spPr bwMode="auto">
          <a:xfrm>
            <a:off x="5916788" y="2429209"/>
            <a:ext cx="3344778" cy="2062103"/>
          </a:xfrm>
          <a:prstGeom prst="rect">
            <a:avLst/>
          </a:prstGeom>
          <a:noFill/>
          <a:ln w="9525" cmpd="sng">
            <a:noFill/>
            <a:miter lim="800000"/>
            <a:headEnd/>
            <a:tailEnd/>
          </a:ln>
        </p:spPr>
        <p:txBody>
          <a:bodyPr wrap="square">
            <a:spAutoFit/>
          </a:bodyPr>
          <a:lstStyle/>
          <a:p>
            <a:pPr eaLnBrk="1" fontAlgn="auto" hangingPunct="1">
              <a:spcBef>
                <a:spcPts val="0"/>
              </a:spcBef>
              <a:spcAft>
                <a:spcPts val="0"/>
              </a:spcAft>
              <a:defRPr/>
            </a:pPr>
            <a:r>
              <a:rPr lang="en-US" sz="3200" b="1" dirty="0">
                <a:solidFill>
                  <a:schemeClr val="tx2"/>
                </a:solidFill>
                <a:latin typeface="Calibri" panose="020F0502020204030204" pitchFamily="34" charset="0"/>
                <a:cs typeface="Calibri" panose="020F0502020204030204" pitchFamily="34" charset="0"/>
              </a:rPr>
              <a:t>   ~5,000 </a:t>
            </a:r>
          </a:p>
          <a:p>
            <a:pPr eaLnBrk="1" fontAlgn="auto" hangingPunct="1">
              <a:spcBef>
                <a:spcPts val="0"/>
              </a:spcBef>
              <a:spcAft>
                <a:spcPts val="0"/>
              </a:spcAft>
              <a:defRPr/>
            </a:pPr>
            <a:r>
              <a:rPr lang="en-US" sz="3200" b="1" dirty="0">
                <a:solidFill>
                  <a:schemeClr val="tx2"/>
                </a:solidFill>
                <a:latin typeface="Calibri" panose="020F0502020204030204" pitchFamily="34" charset="0"/>
                <a:cs typeface="Calibri" panose="020F0502020204030204" pitchFamily="34" charset="0"/>
              </a:rPr>
              <a:t>    inspections </a:t>
            </a:r>
          </a:p>
          <a:p>
            <a:pPr eaLnBrk="1" fontAlgn="auto" hangingPunct="1">
              <a:spcBef>
                <a:spcPts val="0"/>
              </a:spcBef>
              <a:spcAft>
                <a:spcPts val="0"/>
              </a:spcAft>
              <a:defRPr/>
            </a:pPr>
            <a:r>
              <a:rPr lang="en-US" sz="3200" b="1" dirty="0">
                <a:solidFill>
                  <a:schemeClr val="tx2"/>
                </a:solidFill>
                <a:latin typeface="Calibri" panose="020F0502020204030204" pitchFamily="34" charset="0"/>
                <a:cs typeface="Calibri" panose="020F0502020204030204" pitchFamily="34" charset="0"/>
              </a:rPr>
              <a:t>    annually (2018)</a:t>
            </a:r>
          </a:p>
          <a:p>
            <a:pPr marL="406405" indent="-406405" eaLnBrk="1" fontAlgn="auto" hangingPunct="1">
              <a:spcBef>
                <a:spcPts val="0"/>
              </a:spcBef>
              <a:spcAft>
                <a:spcPts val="0"/>
              </a:spcAft>
              <a:buFont typeface="Arial" panose="020B0604020202020204" pitchFamily="34" charset="0"/>
              <a:buChar char="•"/>
              <a:defRPr/>
            </a:pPr>
            <a:endParaRPr lang="en-US" sz="3200" b="1" dirty="0">
              <a:solidFill>
                <a:schemeClr val="tx2"/>
              </a:solidFill>
              <a:latin typeface="Calibri" panose="020F0502020204030204" pitchFamily="34" charset="0"/>
              <a:cs typeface="Calibri" panose="020F0502020204030204" pitchFamily="34" charset="0"/>
            </a:endParaRPr>
          </a:p>
        </p:txBody>
      </p:sp>
      <p:graphicFrame>
        <p:nvGraphicFramePr>
          <p:cNvPr id="6" name="Chart 5"/>
          <p:cNvGraphicFramePr/>
          <p:nvPr>
            <p:extLst>
              <p:ext uri="{D42A27DB-BD31-4B8C-83A1-F6EECF244321}">
                <p14:modId xmlns:p14="http://schemas.microsoft.com/office/powerpoint/2010/main" val="3481332231"/>
              </p:ext>
            </p:extLst>
          </p:nvPr>
        </p:nvGraphicFramePr>
        <p:xfrm>
          <a:off x="493159" y="2008637"/>
          <a:ext cx="7096018" cy="4229788"/>
        </p:xfrm>
        <a:graphic>
          <a:graphicData uri="http://schemas.openxmlformats.org/drawingml/2006/chart">
            <c:chart xmlns:c="http://schemas.openxmlformats.org/drawingml/2006/chart" xmlns:r="http://schemas.openxmlformats.org/officeDocument/2006/relationships" r:id="rId3"/>
          </a:graphicData>
        </a:graphic>
      </p:graphicFrame>
      <p:sp>
        <p:nvSpPr>
          <p:cNvPr id="50182" name="Title 3"/>
          <p:cNvSpPr txBox="1">
            <a:spLocks/>
          </p:cNvSpPr>
          <p:nvPr/>
        </p:nvSpPr>
        <p:spPr bwMode="auto">
          <a:xfrm>
            <a:off x="371475" y="274638"/>
            <a:ext cx="8315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fontAlgn="base">
              <a:spcBef>
                <a:spcPct val="0"/>
              </a:spcBef>
              <a:spcAft>
                <a:spcPct val="0"/>
              </a:spcAft>
              <a:defRPr>
                <a:solidFill>
                  <a:schemeClr val="tx1"/>
                </a:solidFill>
                <a:latin typeface="Times New Roman" panose="02020603050405020304" pitchFamily="18" charset="0"/>
              </a:defRPr>
            </a:lvl6pPr>
            <a:lvl7pPr marL="2971800" indent="-228600" defTabSz="457200" fontAlgn="base">
              <a:spcBef>
                <a:spcPct val="0"/>
              </a:spcBef>
              <a:spcAft>
                <a:spcPct val="0"/>
              </a:spcAft>
              <a:defRPr>
                <a:solidFill>
                  <a:schemeClr val="tx1"/>
                </a:solidFill>
                <a:latin typeface="Times New Roman" panose="02020603050405020304" pitchFamily="18" charset="0"/>
              </a:defRPr>
            </a:lvl7pPr>
            <a:lvl8pPr marL="3429000" indent="-228600" defTabSz="457200" fontAlgn="base">
              <a:spcBef>
                <a:spcPct val="0"/>
              </a:spcBef>
              <a:spcAft>
                <a:spcPct val="0"/>
              </a:spcAft>
              <a:defRPr>
                <a:solidFill>
                  <a:schemeClr val="tx1"/>
                </a:solidFill>
                <a:latin typeface="Times New Roman" panose="02020603050405020304" pitchFamily="18" charset="0"/>
              </a:defRPr>
            </a:lvl8pPr>
            <a:lvl9pPr marL="3886200" indent="-228600" defTabSz="457200" fontAlgn="base">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a:latin typeface="Avenir Next Regular"/>
                <a:ea typeface="Avenir Next Regular"/>
                <a:cs typeface="Avenir Next Regular"/>
              </a:rPr>
              <a:t>Compliance and Enforcement</a:t>
            </a:r>
          </a:p>
        </p:txBody>
      </p:sp>
    </p:spTree>
  </p:cSld>
  <p:clrMapOvr>
    <a:masterClrMapping/>
  </p:clrMapOvr>
  <p:transition/>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UK PPT White Standard</Template>
  <TotalTime>38432</TotalTime>
  <Words>1654</Words>
  <Application>Microsoft Office PowerPoint</Application>
  <PresentationFormat>On-screen Show (4:3)</PresentationFormat>
  <Paragraphs>171</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Avenir Next Regular</vt:lpstr>
      <vt:lpstr>AvenirNext LT Pro Bold</vt:lpstr>
      <vt:lpstr>Calibri</vt:lpstr>
      <vt:lpstr>Mercury Display</vt:lpstr>
      <vt:lpstr>Mercury Display Semibold</vt:lpstr>
      <vt:lpstr>Times New Roman</vt:lpstr>
      <vt:lpstr>Wingdings</vt:lpstr>
      <vt:lpstr>UK Primary White Standard</vt:lpstr>
      <vt:lpstr>Watershed Academy Watershed Coordinator Training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McAlister, Malissa</cp:lastModifiedBy>
  <cp:revision>279</cp:revision>
  <dcterms:created xsi:type="dcterms:W3CDTF">2018-02-01T15:12:04Z</dcterms:created>
  <dcterms:modified xsi:type="dcterms:W3CDTF">2019-02-05T20:30:04Z</dcterms:modified>
</cp:coreProperties>
</file>