
<file path=[Content_Types].xml><?xml version="1.0" encoding="utf-8"?>
<Types xmlns="http://schemas.openxmlformats.org/package/2006/content-types">
  <Default Extension="bin" ContentType="audio/unknown"/>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03" autoAdjust="0"/>
  </p:normalViewPr>
  <p:slideViewPr>
    <p:cSldViewPr>
      <p:cViewPr varScale="1">
        <p:scale>
          <a:sx n="102" d="100"/>
          <a:sy n="102" d="100"/>
        </p:scale>
        <p:origin x="1806"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180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0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80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180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E9CB6F0E-960D-437A-9695-A480C2E577A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3210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3210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7" name="Date Placeholder 6"/>
          <p:cNvSpPr>
            <a:spLocks noGrp="1" noChangeArrowheads="1"/>
          </p:cNvSpPr>
          <p:nvPr>
            <p:ph type="dt" sz="quarter" idx="10"/>
          </p:nvPr>
        </p:nvSpPr>
        <p:spPr/>
        <p:txBody>
          <a:bodyPr/>
          <a:lstStyle>
            <a:lvl1pPr>
              <a:defRPr smtClean="0"/>
            </a:lvl1pPr>
          </a:lstStyle>
          <a:p>
            <a:pPr>
              <a:defRPr/>
            </a:pPr>
            <a:endParaRPr lang="en-US" altLang="en-US"/>
          </a:p>
        </p:txBody>
      </p:sp>
      <p:sp>
        <p:nvSpPr>
          <p:cNvPr id="8" name="Footer Placeholder 7"/>
          <p:cNvSpPr>
            <a:spLocks noGrp="1" noChangeArrowheads="1"/>
          </p:cNvSpPr>
          <p:nvPr>
            <p:ph type="ftr" sz="quarter" idx="11"/>
          </p:nvPr>
        </p:nvSpPr>
        <p:spPr/>
        <p:txBody>
          <a:bodyPr/>
          <a:lstStyle>
            <a:lvl1pPr>
              <a:defRPr smtClean="0"/>
            </a:lvl1pPr>
          </a:lstStyle>
          <a:p>
            <a:pPr>
              <a:defRPr/>
            </a:pPr>
            <a:endParaRPr lang="en-US" altLang="en-US"/>
          </a:p>
        </p:txBody>
      </p:sp>
      <p:sp>
        <p:nvSpPr>
          <p:cNvPr id="9" name="Slide Number Placeholder 8"/>
          <p:cNvSpPr>
            <a:spLocks noGrp="1" noChangeArrowheads="1"/>
          </p:cNvSpPr>
          <p:nvPr>
            <p:ph type="sldNum" sz="quarter" idx="12"/>
          </p:nvPr>
        </p:nvSpPr>
        <p:spPr/>
        <p:txBody>
          <a:bodyPr/>
          <a:lstStyle>
            <a:lvl1pPr>
              <a:defRPr smtClean="0"/>
            </a:lvl1pPr>
          </a:lstStyle>
          <a:p>
            <a:pPr>
              <a:defRPr/>
            </a:pPr>
            <a:fld id="{37D53822-69D6-4C21-9CAA-2673E0D859A1}" type="slidenum">
              <a:rPr lang="en-US" altLang="en-US"/>
              <a:pPr>
                <a:defRPr/>
              </a:pPr>
              <a:t>‹#›</a:t>
            </a:fld>
            <a:endParaRPr lang="en-US" altLang="en-US"/>
          </a:p>
        </p:txBody>
      </p:sp>
    </p:spTree>
    <p:extLst>
      <p:ext uri="{BB962C8B-B14F-4D97-AF65-F5344CB8AC3E}">
        <p14:creationId xmlns:p14="http://schemas.microsoft.com/office/powerpoint/2010/main" val="117621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p:cNvSpPr>
            <a:spLocks noGrp="1" noChangeArrowheads="1"/>
          </p:cNvSpPr>
          <p:nvPr>
            <p:ph type="sldNum" sz="quarter" idx="12"/>
          </p:nvPr>
        </p:nvSpPr>
        <p:spPr>
          <a:ln/>
        </p:spPr>
        <p:txBody>
          <a:bodyPr/>
          <a:lstStyle>
            <a:lvl1pPr>
              <a:defRPr/>
            </a:lvl1pPr>
          </a:lstStyle>
          <a:p>
            <a:pPr>
              <a:defRPr/>
            </a:pPr>
            <a:fld id="{1076D394-6A49-4C50-83DD-47A8E21EBB16}" type="slidenum">
              <a:rPr lang="en-US" altLang="en-US"/>
              <a:pPr>
                <a:defRPr/>
              </a:pPr>
              <a:t>‹#›</a:t>
            </a:fld>
            <a:endParaRPr lang="en-US" altLang="en-US"/>
          </a:p>
        </p:txBody>
      </p:sp>
    </p:spTree>
    <p:extLst>
      <p:ext uri="{BB962C8B-B14F-4D97-AF65-F5344CB8AC3E}">
        <p14:creationId xmlns:p14="http://schemas.microsoft.com/office/powerpoint/2010/main" val="4096008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p:cNvSpPr>
            <a:spLocks noGrp="1" noChangeArrowheads="1"/>
          </p:cNvSpPr>
          <p:nvPr>
            <p:ph type="sldNum" sz="quarter" idx="12"/>
          </p:nvPr>
        </p:nvSpPr>
        <p:spPr>
          <a:ln/>
        </p:spPr>
        <p:txBody>
          <a:bodyPr/>
          <a:lstStyle>
            <a:lvl1pPr>
              <a:defRPr/>
            </a:lvl1pPr>
          </a:lstStyle>
          <a:p>
            <a:pPr>
              <a:defRPr/>
            </a:pPr>
            <a:fld id="{56D2E0BB-4237-4347-8CD4-FC85E2B76E2B}" type="slidenum">
              <a:rPr lang="en-US" altLang="en-US"/>
              <a:pPr>
                <a:defRPr/>
              </a:pPr>
              <a:t>‹#›</a:t>
            </a:fld>
            <a:endParaRPr lang="en-US" altLang="en-US"/>
          </a:p>
        </p:txBody>
      </p:sp>
    </p:spTree>
    <p:extLst>
      <p:ext uri="{BB962C8B-B14F-4D97-AF65-F5344CB8AC3E}">
        <p14:creationId xmlns:p14="http://schemas.microsoft.com/office/powerpoint/2010/main" val="390028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p:cNvSpPr>
            <a:spLocks noGrp="1" noChangeArrowheads="1"/>
          </p:cNvSpPr>
          <p:nvPr>
            <p:ph type="sldNum" sz="quarter" idx="12"/>
          </p:nvPr>
        </p:nvSpPr>
        <p:spPr>
          <a:ln/>
        </p:spPr>
        <p:txBody>
          <a:bodyPr/>
          <a:lstStyle>
            <a:lvl1pPr>
              <a:defRPr/>
            </a:lvl1pPr>
          </a:lstStyle>
          <a:p>
            <a:pPr>
              <a:defRPr/>
            </a:pPr>
            <a:fld id="{D80D4AF7-CF54-49F4-8E3C-AC38369E240E}" type="slidenum">
              <a:rPr lang="en-US" altLang="en-US"/>
              <a:pPr>
                <a:defRPr/>
              </a:pPr>
              <a:t>‹#›</a:t>
            </a:fld>
            <a:endParaRPr lang="en-US" altLang="en-US"/>
          </a:p>
        </p:txBody>
      </p:sp>
    </p:spTree>
    <p:extLst>
      <p:ext uri="{BB962C8B-B14F-4D97-AF65-F5344CB8AC3E}">
        <p14:creationId xmlns:p14="http://schemas.microsoft.com/office/powerpoint/2010/main" val="343363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p:cNvSpPr>
            <a:spLocks noGrp="1" noChangeArrowheads="1"/>
          </p:cNvSpPr>
          <p:nvPr>
            <p:ph type="sldNum" sz="quarter" idx="12"/>
          </p:nvPr>
        </p:nvSpPr>
        <p:spPr>
          <a:ln/>
        </p:spPr>
        <p:txBody>
          <a:bodyPr/>
          <a:lstStyle>
            <a:lvl1pPr>
              <a:defRPr/>
            </a:lvl1pPr>
          </a:lstStyle>
          <a:p>
            <a:pPr>
              <a:defRPr/>
            </a:pPr>
            <a:fld id="{789D73C9-0B4C-4503-905F-A9111118E153}" type="slidenum">
              <a:rPr lang="en-US" altLang="en-US"/>
              <a:pPr>
                <a:defRPr/>
              </a:pPr>
              <a:t>‹#›</a:t>
            </a:fld>
            <a:endParaRPr lang="en-US" altLang="en-US"/>
          </a:p>
        </p:txBody>
      </p:sp>
    </p:spTree>
    <p:extLst>
      <p:ext uri="{BB962C8B-B14F-4D97-AF65-F5344CB8AC3E}">
        <p14:creationId xmlns:p14="http://schemas.microsoft.com/office/powerpoint/2010/main" val="2511165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p:cNvSpPr>
            <a:spLocks noGrp="1" noChangeArrowheads="1"/>
          </p:cNvSpPr>
          <p:nvPr>
            <p:ph type="sldNum" sz="quarter" idx="12"/>
          </p:nvPr>
        </p:nvSpPr>
        <p:spPr>
          <a:ln/>
        </p:spPr>
        <p:txBody>
          <a:bodyPr/>
          <a:lstStyle>
            <a:lvl1pPr>
              <a:defRPr/>
            </a:lvl1pPr>
          </a:lstStyle>
          <a:p>
            <a:pPr>
              <a:defRPr/>
            </a:pPr>
            <a:fld id="{C2589389-D1D7-4F48-9D39-F131D9E541D5}" type="slidenum">
              <a:rPr lang="en-US" altLang="en-US"/>
              <a:pPr>
                <a:defRPr/>
              </a:pPr>
              <a:t>‹#›</a:t>
            </a:fld>
            <a:endParaRPr lang="en-US" altLang="en-US"/>
          </a:p>
        </p:txBody>
      </p:sp>
    </p:spTree>
    <p:extLst>
      <p:ext uri="{BB962C8B-B14F-4D97-AF65-F5344CB8AC3E}">
        <p14:creationId xmlns:p14="http://schemas.microsoft.com/office/powerpoint/2010/main" val="397446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9"/>
          <p:cNvSpPr>
            <a:spLocks noGrp="1" noChangeArrowheads="1"/>
          </p:cNvSpPr>
          <p:nvPr>
            <p:ph type="sldNum" sz="quarter" idx="12"/>
          </p:nvPr>
        </p:nvSpPr>
        <p:spPr>
          <a:ln/>
        </p:spPr>
        <p:txBody>
          <a:bodyPr/>
          <a:lstStyle>
            <a:lvl1pPr>
              <a:defRPr/>
            </a:lvl1pPr>
          </a:lstStyle>
          <a:p>
            <a:pPr>
              <a:defRPr/>
            </a:pPr>
            <a:fld id="{0BECB8AA-ACA2-4AE7-B57E-111EE6F9988A}" type="slidenum">
              <a:rPr lang="en-US" altLang="en-US"/>
              <a:pPr>
                <a:defRPr/>
              </a:pPr>
              <a:t>‹#›</a:t>
            </a:fld>
            <a:endParaRPr lang="en-US" altLang="en-US"/>
          </a:p>
        </p:txBody>
      </p:sp>
    </p:spTree>
    <p:extLst>
      <p:ext uri="{BB962C8B-B14F-4D97-AF65-F5344CB8AC3E}">
        <p14:creationId xmlns:p14="http://schemas.microsoft.com/office/powerpoint/2010/main" val="51401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p:cNvSpPr>
            <a:spLocks noGrp="1" noChangeArrowheads="1"/>
          </p:cNvSpPr>
          <p:nvPr>
            <p:ph type="sldNum" sz="quarter" idx="12"/>
          </p:nvPr>
        </p:nvSpPr>
        <p:spPr>
          <a:ln/>
        </p:spPr>
        <p:txBody>
          <a:bodyPr/>
          <a:lstStyle>
            <a:lvl1pPr>
              <a:defRPr/>
            </a:lvl1pPr>
          </a:lstStyle>
          <a:p>
            <a:pPr>
              <a:defRPr/>
            </a:pPr>
            <a:fld id="{186887B2-DA9E-4E56-930E-036106D95394}" type="slidenum">
              <a:rPr lang="en-US" altLang="en-US"/>
              <a:pPr>
                <a:defRPr/>
              </a:pPr>
              <a:t>‹#›</a:t>
            </a:fld>
            <a:endParaRPr lang="en-US" altLang="en-US"/>
          </a:p>
        </p:txBody>
      </p:sp>
    </p:spTree>
    <p:extLst>
      <p:ext uri="{BB962C8B-B14F-4D97-AF65-F5344CB8AC3E}">
        <p14:creationId xmlns:p14="http://schemas.microsoft.com/office/powerpoint/2010/main" val="448664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9"/>
          <p:cNvSpPr>
            <a:spLocks noGrp="1" noChangeArrowheads="1"/>
          </p:cNvSpPr>
          <p:nvPr>
            <p:ph type="sldNum" sz="quarter" idx="12"/>
          </p:nvPr>
        </p:nvSpPr>
        <p:spPr>
          <a:ln/>
        </p:spPr>
        <p:txBody>
          <a:bodyPr/>
          <a:lstStyle>
            <a:lvl1pPr>
              <a:defRPr/>
            </a:lvl1pPr>
          </a:lstStyle>
          <a:p>
            <a:pPr>
              <a:defRPr/>
            </a:pPr>
            <a:fld id="{5A50C464-760F-4647-A855-4399A4041F23}" type="slidenum">
              <a:rPr lang="en-US" altLang="en-US"/>
              <a:pPr>
                <a:defRPr/>
              </a:pPr>
              <a:t>‹#›</a:t>
            </a:fld>
            <a:endParaRPr lang="en-US" altLang="en-US"/>
          </a:p>
        </p:txBody>
      </p:sp>
    </p:spTree>
    <p:extLst>
      <p:ext uri="{BB962C8B-B14F-4D97-AF65-F5344CB8AC3E}">
        <p14:creationId xmlns:p14="http://schemas.microsoft.com/office/powerpoint/2010/main" val="89530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p:cNvSpPr>
            <a:spLocks noGrp="1" noChangeArrowheads="1"/>
          </p:cNvSpPr>
          <p:nvPr>
            <p:ph type="sldNum" sz="quarter" idx="12"/>
          </p:nvPr>
        </p:nvSpPr>
        <p:spPr>
          <a:ln/>
        </p:spPr>
        <p:txBody>
          <a:bodyPr/>
          <a:lstStyle>
            <a:lvl1pPr>
              <a:defRPr/>
            </a:lvl1pPr>
          </a:lstStyle>
          <a:p>
            <a:pPr>
              <a:defRPr/>
            </a:pPr>
            <a:fld id="{7C0757CB-2882-4D32-93D0-40FDDD0E9D59}" type="slidenum">
              <a:rPr lang="en-US" altLang="en-US"/>
              <a:pPr>
                <a:defRPr/>
              </a:pPr>
              <a:t>‹#›</a:t>
            </a:fld>
            <a:endParaRPr lang="en-US" altLang="en-US"/>
          </a:p>
        </p:txBody>
      </p:sp>
    </p:spTree>
    <p:extLst>
      <p:ext uri="{BB962C8B-B14F-4D97-AF65-F5344CB8AC3E}">
        <p14:creationId xmlns:p14="http://schemas.microsoft.com/office/powerpoint/2010/main" val="222082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p:cNvSpPr>
            <a:spLocks noGrp="1" noChangeArrowheads="1"/>
          </p:cNvSpPr>
          <p:nvPr>
            <p:ph type="sldNum" sz="quarter" idx="12"/>
          </p:nvPr>
        </p:nvSpPr>
        <p:spPr>
          <a:ln/>
        </p:spPr>
        <p:txBody>
          <a:bodyPr/>
          <a:lstStyle>
            <a:lvl1pPr>
              <a:defRPr/>
            </a:lvl1pPr>
          </a:lstStyle>
          <a:p>
            <a:pPr>
              <a:defRPr/>
            </a:pPr>
            <a:fld id="{C52BD85C-416E-4B8F-8A12-368F60824CD2}" type="slidenum">
              <a:rPr lang="en-US" altLang="en-US"/>
              <a:pPr>
                <a:defRPr/>
              </a:pPr>
              <a:t>‹#›</a:t>
            </a:fld>
            <a:endParaRPr lang="en-US" altLang="en-US"/>
          </a:p>
        </p:txBody>
      </p:sp>
    </p:spTree>
    <p:extLst>
      <p:ext uri="{BB962C8B-B14F-4D97-AF65-F5344CB8AC3E}">
        <p14:creationId xmlns:p14="http://schemas.microsoft.com/office/powerpoint/2010/main" val="4172453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31075"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1" hangingPunct="1">
                <a:defRPr/>
              </a:pPr>
              <a:endParaRPr lang="en-US"/>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131077"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1078"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1079"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C0C0C0"/>
                  </a:outerShdw>
                </a:effectLst>
              </a:defRPr>
            </a:lvl1pPr>
          </a:lstStyle>
          <a:p>
            <a:pPr>
              <a:defRPr/>
            </a:pPr>
            <a:endParaRPr lang="en-US" altLang="en-US"/>
          </a:p>
        </p:txBody>
      </p:sp>
      <p:sp>
        <p:nvSpPr>
          <p:cNvPr id="131080"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C0C0C0"/>
                  </a:outerShdw>
                </a:effectLst>
              </a:defRPr>
            </a:lvl1pPr>
          </a:lstStyle>
          <a:p>
            <a:pPr>
              <a:defRPr/>
            </a:pPr>
            <a:endParaRPr lang="en-US" altLang="en-US"/>
          </a:p>
        </p:txBody>
      </p:sp>
      <p:sp>
        <p:nvSpPr>
          <p:cNvPr id="131081"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C0C0C0"/>
                  </a:outerShdw>
                </a:effectLst>
              </a:defRPr>
            </a:lvl1pPr>
          </a:lstStyle>
          <a:p>
            <a:pPr>
              <a:defRPr/>
            </a:pPr>
            <a:fld id="{150EBFB6-6938-4FE4-A767-C3D9C6F9A9C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83"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0.xml"/><Relationship Id="rId18" Type="http://schemas.openxmlformats.org/officeDocument/2006/relationships/slide" Target="slide15.xml"/><Relationship Id="rId26" Type="http://schemas.openxmlformats.org/officeDocument/2006/relationships/slide" Target="slide7.xml"/><Relationship Id="rId3" Type="http://schemas.openxmlformats.org/officeDocument/2006/relationships/slide" Target="slide3.xml"/><Relationship Id="rId21" Type="http://schemas.openxmlformats.org/officeDocument/2006/relationships/slide" Target="slide12.xml"/><Relationship Id="rId7" Type="http://schemas.openxmlformats.org/officeDocument/2006/relationships/slide" Target="slide26.xml"/><Relationship Id="rId12" Type="http://schemas.openxmlformats.org/officeDocument/2006/relationships/slide" Target="slide21.xml"/><Relationship Id="rId17" Type="http://schemas.openxmlformats.org/officeDocument/2006/relationships/slide" Target="slide16.xml"/><Relationship Id="rId25" Type="http://schemas.openxmlformats.org/officeDocument/2006/relationships/slide" Target="slide8.xml"/><Relationship Id="rId2" Type="http://schemas.openxmlformats.org/officeDocument/2006/relationships/slide" Target="slide2.xml"/><Relationship Id="rId16" Type="http://schemas.openxmlformats.org/officeDocument/2006/relationships/slide" Target="slide17.xml"/><Relationship Id="rId20" Type="http://schemas.openxmlformats.org/officeDocument/2006/relationships/slide" Target="slide13.xml"/><Relationship Id="rId1" Type="http://schemas.openxmlformats.org/officeDocument/2006/relationships/slideLayout" Target="../slideLayouts/slideLayout6.xml"/><Relationship Id="rId6" Type="http://schemas.openxmlformats.org/officeDocument/2006/relationships/slide" Target="slide6.xml"/><Relationship Id="rId11" Type="http://schemas.openxmlformats.org/officeDocument/2006/relationships/slide" Target="slide22.xml"/><Relationship Id="rId24" Type="http://schemas.openxmlformats.org/officeDocument/2006/relationships/slide" Target="slide9.xml"/><Relationship Id="rId5" Type="http://schemas.openxmlformats.org/officeDocument/2006/relationships/slide" Target="slide5.xml"/><Relationship Id="rId15" Type="http://schemas.openxmlformats.org/officeDocument/2006/relationships/slide" Target="slide18.xml"/><Relationship Id="rId23" Type="http://schemas.openxmlformats.org/officeDocument/2006/relationships/slide" Target="slide10.xml"/><Relationship Id="rId10" Type="http://schemas.openxmlformats.org/officeDocument/2006/relationships/slide" Target="slide23.xml"/><Relationship Id="rId19" Type="http://schemas.openxmlformats.org/officeDocument/2006/relationships/slide" Target="slide14.xml"/><Relationship Id="rId4" Type="http://schemas.openxmlformats.org/officeDocument/2006/relationships/slide" Target="slide4.xml"/><Relationship Id="rId9" Type="http://schemas.openxmlformats.org/officeDocument/2006/relationships/slide" Target="slide24.xml"/><Relationship Id="rId14" Type="http://schemas.openxmlformats.org/officeDocument/2006/relationships/slide" Target="slide19.xml"/><Relationship Id="rId22" Type="http://schemas.openxmlformats.org/officeDocument/2006/relationships/slide" Target="slide11.xml"/><Relationship Id="rId27" Type="http://schemas.openxmlformats.org/officeDocument/2006/relationships/slide" Target="slide27.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Layout" Target="../slideLayouts/slideLayout2.xml"/><Relationship Id="rId1" Type="http://schemas.openxmlformats.org/officeDocument/2006/relationships/themeOverride" Target="../theme/themeOverride26.xml"/><Relationship Id="rId6" Type="http://schemas.openxmlformats.org/officeDocument/2006/relationships/image" Target="../media/image1.wmf"/><Relationship Id="rId5" Type="http://schemas.openxmlformats.org/officeDocument/2006/relationships/slide" Target="slide17.xml"/><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190500"/>
            <a:ext cx="8229600" cy="487362"/>
          </a:xfrm>
        </p:spPr>
        <p:txBody>
          <a:bodyPr/>
          <a:lstStyle/>
          <a:p>
            <a:pPr eaLnBrk="1" hangingPunct="1">
              <a:defRPr/>
            </a:pPr>
            <a:r>
              <a:rPr lang="en-US" altLang="en-US" sz="4000" dirty="0"/>
              <a:t>Clean Water Jeopardy</a:t>
            </a:r>
          </a:p>
        </p:txBody>
      </p:sp>
      <p:sp>
        <p:nvSpPr>
          <p:cNvPr id="4099" name="AutoShape 5">
            <a:hlinkClick r:id="rId2" action="ppaction://hlinksldjump"/>
          </p:cNvPr>
          <p:cNvSpPr>
            <a:spLocks noChangeArrowheads="1"/>
          </p:cNvSpPr>
          <p:nvPr/>
        </p:nvSpPr>
        <p:spPr bwMode="auto">
          <a:xfrm>
            <a:off x="4572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dirty="0">
                <a:latin typeface="Times" panose="02020603050405020304" pitchFamily="18" charset="0"/>
                <a:hlinkClick r:id="rId2" action="ppaction://hlinksldjump"/>
              </a:rPr>
              <a:t>$100</a:t>
            </a:r>
            <a:endParaRPr lang="en-US" altLang="en-US" sz="2400" dirty="0">
              <a:latin typeface="Times" panose="02020603050405020304" pitchFamily="18" charset="0"/>
            </a:endParaRPr>
          </a:p>
        </p:txBody>
      </p:sp>
      <p:sp>
        <p:nvSpPr>
          <p:cNvPr id="4100" name="AutoShape 6"/>
          <p:cNvSpPr>
            <a:spLocks noChangeArrowheads="1"/>
          </p:cNvSpPr>
          <p:nvPr/>
        </p:nvSpPr>
        <p:spPr bwMode="auto">
          <a:xfrm>
            <a:off x="5334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dirty="0">
                <a:ea typeface="Tahoma" panose="020B0604030504040204" pitchFamily="34" charset="0"/>
                <a:cs typeface="Tahoma" panose="020B0604030504040204" pitchFamily="34" charset="0"/>
              </a:rPr>
              <a:t>That’s Some </a:t>
            </a:r>
          </a:p>
          <a:p>
            <a:pPr algn="ctr"/>
            <a:r>
              <a:rPr lang="en-US" altLang="en-US" dirty="0">
                <a:ea typeface="Tahoma" panose="020B0604030504040204" pitchFamily="34" charset="0"/>
                <a:cs typeface="Tahoma" panose="020B0604030504040204" pitchFamily="34" charset="0"/>
              </a:rPr>
              <a:t>Quality H2O!</a:t>
            </a:r>
          </a:p>
        </p:txBody>
      </p:sp>
      <p:sp>
        <p:nvSpPr>
          <p:cNvPr id="4101" name="AutoShape 7"/>
          <p:cNvSpPr>
            <a:spLocks noChangeArrowheads="1"/>
          </p:cNvSpPr>
          <p:nvPr/>
        </p:nvSpPr>
        <p:spPr bwMode="auto">
          <a:xfrm>
            <a:off x="21336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dirty="0">
                <a:ea typeface="Tahoma" panose="020B0604030504040204" pitchFamily="34" charset="0"/>
                <a:cs typeface="Tahoma" panose="020B0604030504040204" pitchFamily="34" charset="0"/>
              </a:rPr>
              <a:t>How did</a:t>
            </a:r>
          </a:p>
          <a:p>
            <a:pPr algn="ctr"/>
            <a:r>
              <a:rPr lang="en-US" altLang="en-US" dirty="0">
                <a:ea typeface="Tahoma" panose="020B0604030504040204" pitchFamily="34" charset="0"/>
                <a:cs typeface="Tahoma" panose="020B0604030504040204" pitchFamily="34" charset="0"/>
              </a:rPr>
              <a:t>we get here?</a:t>
            </a:r>
          </a:p>
        </p:txBody>
      </p:sp>
      <p:sp>
        <p:nvSpPr>
          <p:cNvPr id="4102" name="AutoShape 8"/>
          <p:cNvSpPr>
            <a:spLocks noChangeArrowheads="1"/>
          </p:cNvSpPr>
          <p:nvPr/>
        </p:nvSpPr>
        <p:spPr bwMode="auto">
          <a:xfrm>
            <a:off x="38100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1600" dirty="0">
                <a:ea typeface="Tahoma" panose="020B0604030504040204" pitchFamily="34" charset="0"/>
                <a:cs typeface="Tahoma" panose="020B0604030504040204" pitchFamily="34" charset="0"/>
              </a:rPr>
              <a:t>Your Rules Don’t </a:t>
            </a:r>
          </a:p>
          <a:p>
            <a:pPr algn="ctr"/>
            <a:r>
              <a:rPr lang="en-US" altLang="en-US" sz="1600" dirty="0">
                <a:ea typeface="Tahoma" panose="020B0604030504040204" pitchFamily="34" charset="0"/>
                <a:cs typeface="Tahoma" panose="020B0604030504040204" pitchFamily="34" charset="0"/>
              </a:rPr>
              <a:t>Apply to Me</a:t>
            </a:r>
          </a:p>
        </p:txBody>
      </p:sp>
      <p:sp>
        <p:nvSpPr>
          <p:cNvPr id="4103" name="AutoShape 9"/>
          <p:cNvSpPr>
            <a:spLocks noChangeArrowheads="1"/>
          </p:cNvSpPr>
          <p:nvPr/>
        </p:nvSpPr>
        <p:spPr bwMode="auto">
          <a:xfrm>
            <a:off x="54102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1600" dirty="0">
                <a:ea typeface="Tahoma" panose="020B0604030504040204" pitchFamily="34" charset="0"/>
                <a:cs typeface="Tahoma" panose="020B0604030504040204" pitchFamily="34" charset="0"/>
              </a:rPr>
              <a:t>You do WHAT</a:t>
            </a:r>
          </a:p>
          <a:p>
            <a:pPr algn="ctr"/>
            <a:r>
              <a:rPr lang="en-US" altLang="en-US" sz="1600" dirty="0">
                <a:ea typeface="Tahoma" panose="020B0604030504040204" pitchFamily="34" charset="0"/>
                <a:cs typeface="Tahoma" panose="020B0604030504040204" pitchFamily="34" charset="0"/>
              </a:rPr>
              <a:t>in that water?</a:t>
            </a:r>
          </a:p>
        </p:txBody>
      </p:sp>
      <p:sp>
        <p:nvSpPr>
          <p:cNvPr id="4104" name="AutoShape 10"/>
          <p:cNvSpPr>
            <a:spLocks noChangeArrowheads="1"/>
          </p:cNvSpPr>
          <p:nvPr/>
        </p:nvSpPr>
        <p:spPr bwMode="auto">
          <a:xfrm>
            <a:off x="70866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dirty="0">
                <a:ea typeface="Tahoma" panose="020B0604030504040204" pitchFamily="34" charset="0"/>
                <a:cs typeface="Tahoma" panose="020B0604030504040204" pitchFamily="34" charset="0"/>
              </a:rPr>
              <a:t>Code</a:t>
            </a:r>
          </a:p>
          <a:p>
            <a:pPr algn="ctr"/>
            <a:r>
              <a:rPr lang="en-US" altLang="en-US" dirty="0">
                <a:ea typeface="Tahoma" panose="020B0604030504040204" pitchFamily="34" charset="0"/>
                <a:cs typeface="Tahoma" panose="020B0604030504040204" pitchFamily="34" charset="0"/>
              </a:rPr>
              <a:t>CWA</a:t>
            </a:r>
          </a:p>
        </p:txBody>
      </p:sp>
      <p:sp>
        <p:nvSpPr>
          <p:cNvPr id="4105" name="AutoShape 11">
            <a:hlinkClick r:id="rId3" action="ppaction://hlinksldjump"/>
          </p:cNvPr>
          <p:cNvSpPr>
            <a:spLocks noChangeArrowheads="1"/>
          </p:cNvSpPr>
          <p:nvPr/>
        </p:nvSpPr>
        <p:spPr bwMode="auto">
          <a:xfrm>
            <a:off x="4572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3" action="ppaction://hlinksldjump"/>
              </a:rPr>
              <a:t>$200</a:t>
            </a:r>
            <a:endParaRPr lang="en-US" altLang="en-US" sz="2400">
              <a:latin typeface="Times" panose="02020603050405020304" pitchFamily="18" charset="0"/>
            </a:endParaRPr>
          </a:p>
        </p:txBody>
      </p:sp>
      <p:sp>
        <p:nvSpPr>
          <p:cNvPr id="4106" name="AutoShape 12">
            <a:hlinkClick r:id="rId4" action="ppaction://hlinksldjump"/>
          </p:cNvPr>
          <p:cNvSpPr>
            <a:spLocks noChangeArrowheads="1"/>
          </p:cNvSpPr>
          <p:nvPr/>
        </p:nvSpPr>
        <p:spPr bwMode="auto">
          <a:xfrm>
            <a:off x="4572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4" action="ppaction://hlinksldjump"/>
              </a:rPr>
              <a:t>$300</a:t>
            </a:r>
            <a:endParaRPr lang="en-US" altLang="en-US" sz="2400">
              <a:latin typeface="Times" panose="02020603050405020304" pitchFamily="18" charset="0"/>
            </a:endParaRPr>
          </a:p>
        </p:txBody>
      </p:sp>
      <p:sp>
        <p:nvSpPr>
          <p:cNvPr id="4107" name="AutoShape 13">
            <a:hlinkClick r:id="rId5" action="ppaction://hlinksldjump"/>
          </p:cNvPr>
          <p:cNvSpPr>
            <a:spLocks noChangeArrowheads="1"/>
          </p:cNvSpPr>
          <p:nvPr/>
        </p:nvSpPr>
        <p:spPr bwMode="auto">
          <a:xfrm>
            <a:off x="4572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5" action="ppaction://hlinksldjump"/>
              </a:rPr>
              <a:t>$400</a:t>
            </a:r>
            <a:endParaRPr lang="en-US" altLang="en-US" sz="2400">
              <a:latin typeface="Times" panose="02020603050405020304" pitchFamily="18" charset="0"/>
            </a:endParaRPr>
          </a:p>
        </p:txBody>
      </p:sp>
      <p:sp>
        <p:nvSpPr>
          <p:cNvPr id="4108" name="AutoShape 14">
            <a:hlinkClick r:id="rId6" action="ppaction://hlinksldjump"/>
          </p:cNvPr>
          <p:cNvSpPr>
            <a:spLocks noChangeArrowheads="1"/>
          </p:cNvSpPr>
          <p:nvPr/>
        </p:nvSpPr>
        <p:spPr bwMode="auto">
          <a:xfrm>
            <a:off x="4572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6" action="ppaction://hlinksldjump"/>
              </a:rPr>
              <a:t>$500</a:t>
            </a:r>
            <a:endParaRPr lang="en-US" altLang="en-US" sz="2400">
              <a:latin typeface="Times" panose="02020603050405020304" pitchFamily="18" charset="0"/>
            </a:endParaRPr>
          </a:p>
        </p:txBody>
      </p:sp>
      <p:sp>
        <p:nvSpPr>
          <p:cNvPr id="4109" name="AutoShape 15">
            <a:hlinkClick r:id="rId7" action="ppaction://hlinksldjump"/>
          </p:cNvPr>
          <p:cNvSpPr>
            <a:spLocks noChangeArrowheads="1"/>
          </p:cNvSpPr>
          <p:nvPr/>
        </p:nvSpPr>
        <p:spPr bwMode="auto">
          <a:xfrm>
            <a:off x="70866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7" action="ppaction://hlinksldjump"/>
              </a:rPr>
              <a:t>$500</a:t>
            </a:r>
            <a:endParaRPr lang="en-US" altLang="en-US" sz="2400">
              <a:latin typeface="Times" panose="02020603050405020304" pitchFamily="18" charset="0"/>
            </a:endParaRPr>
          </a:p>
        </p:txBody>
      </p:sp>
      <p:sp>
        <p:nvSpPr>
          <p:cNvPr id="4110" name="AutoShape 16">
            <a:hlinkClick r:id="rId8" action="ppaction://hlinksldjump"/>
          </p:cNvPr>
          <p:cNvSpPr>
            <a:spLocks noChangeArrowheads="1"/>
          </p:cNvSpPr>
          <p:nvPr/>
        </p:nvSpPr>
        <p:spPr bwMode="auto">
          <a:xfrm>
            <a:off x="70866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8" action="ppaction://hlinksldjump"/>
              </a:rPr>
              <a:t>$400</a:t>
            </a:r>
            <a:endParaRPr lang="en-US" altLang="en-US" sz="2400">
              <a:latin typeface="Times" panose="02020603050405020304" pitchFamily="18" charset="0"/>
            </a:endParaRPr>
          </a:p>
        </p:txBody>
      </p:sp>
      <p:sp>
        <p:nvSpPr>
          <p:cNvPr id="4111" name="AutoShape 17">
            <a:hlinkClick r:id="rId9" action="ppaction://hlinksldjump"/>
          </p:cNvPr>
          <p:cNvSpPr>
            <a:spLocks noChangeArrowheads="1"/>
          </p:cNvSpPr>
          <p:nvPr/>
        </p:nvSpPr>
        <p:spPr bwMode="auto">
          <a:xfrm>
            <a:off x="70866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9" action="ppaction://hlinksldjump"/>
              </a:rPr>
              <a:t>$300</a:t>
            </a:r>
            <a:endParaRPr lang="en-US" altLang="en-US" sz="2400">
              <a:latin typeface="Times" panose="02020603050405020304" pitchFamily="18" charset="0"/>
            </a:endParaRPr>
          </a:p>
        </p:txBody>
      </p:sp>
      <p:sp>
        <p:nvSpPr>
          <p:cNvPr id="4112" name="AutoShape 18">
            <a:hlinkClick r:id="rId10" action="ppaction://hlinksldjump"/>
          </p:cNvPr>
          <p:cNvSpPr>
            <a:spLocks noChangeArrowheads="1"/>
          </p:cNvSpPr>
          <p:nvPr/>
        </p:nvSpPr>
        <p:spPr bwMode="auto">
          <a:xfrm>
            <a:off x="70866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0" action="ppaction://hlinksldjump"/>
              </a:rPr>
              <a:t>$200</a:t>
            </a:r>
            <a:endParaRPr lang="en-US" altLang="en-US" sz="2400">
              <a:latin typeface="Times" panose="02020603050405020304" pitchFamily="18" charset="0"/>
            </a:endParaRPr>
          </a:p>
        </p:txBody>
      </p:sp>
      <p:sp>
        <p:nvSpPr>
          <p:cNvPr id="4113" name="AutoShape 19">
            <a:hlinkClick r:id="rId11" action="ppaction://hlinksldjump"/>
          </p:cNvPr>
          <p:cNvSpPr>
            <a:spLocks noChangeArrowheads="1"/>
          </p:cNvSpPr>
          <p:nvPr/>
        </p:nvSpPr>
        <p:spPr bwMode="auto">
          <a:xfrm>
            <a:off x="70866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1" action="ppaction://hlinksldjump"/>
              </a:rPr>
              <a:t>$100</a:t>
            </a:r>
            <a:endParaRPr lang="en-US" altLang="en-US" sz="2400">
              <a:latin typeface="Times" panose="02020603050405020304" pitchFamily="18" charset="0"/>
            </a:endParaRPr>
          </a:p>
        </p:txBody>
      </p:sp>
      <p:sp>
        <p:nvSpPr>
          <p:cNvPr id="4114" name="AutoShape 20">
            <a:hlinkClick r:id="rId12" action="ppaction://hlinksldjump"/>
          </p:cNvPr>
          <p:cNvSpPr>
            <a:spLocks noChangeArrowheads="1"/>
          </p:cNvSpPr>
          <p:nvPr/>
        </p:nvSpPr>
        <p:spPr bwMode="auto">
          <a:xfrm>
            <a:off x="54102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dirty="0">
                <a:latin typeface="Times" panose="02020603050405020304" pitchFamily="18" charset="0"/>
                <a:hlinkClick r:id="rId12" action="ppaction://hlinksldjump"/>
              </a:rPr>
              <a:t>$500</a:t>
            </a:r>
            <a:endParaRPr lang="en-US" altLang="en-US" sz="2400" dirty="0">
              <a:latin typeface="Times" panose="02020603050405020304" pitchFamily="18" charset="0"/>
            </a:endParaRPr>
          </a:p>
        </p:txBody>
      </p:sp>
      <p:sp>
        <p:nvSpPr>
          <p:cNvPr id="4115" name="AutoShape 21">
            <a:hlinkClick r:id="rId13" action="ppaction://hlinksldjump"/>
          </p:cNvPr>
          <p:cNvSpPr>
            <a:spLocks noChangeArrowheads="1"/>
          </p:cNvSpPr>
          <p:nvPr/>
        </p:nvSpPr>
        <p:spPr bwMode="auto">
          <a:xfrm>
            <a:off x="54102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3" action="ppaction://hlinksldjump"/>
              </a:rPr>
              <a:t>$400</a:t>
            </a:r>
            <a:endParaRPr lang="en-US" altLang="en-US" sz="2400">
              <a:latin typeface="Times" panose="02020603050405020304" pitchFamily="18" charset="0"/>
            </a:endParaRPr>
          </a:p>
        </p:txBody>
      </p:sp>
      <p:sp>
        <p:nvSpPr>
          <p:cNvPr id="4116" name="AutoShape 22">
            <a:hlinkClick r:id="rId14" action="ppaction://hlinksldjump"/>
          </p:cNvPr>
          <p:cNvSpPr>
            <a:spLocks noChangeArrowheads="1"/>
          </p:cNvSpPr>
          <p:nvPr/>
        </p:nvSpPr>
        <p:spPr bwMode="auto">
          <a:xfrm>
            <a:off x="54102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4" action="ppaction://hlinksldjump"/>
              </a:rPr>
              <a:t>$300</a:t>
            </a:r>
            <a:endParaRPr lang="en-US" altLang="en-US" sz="2400">
              <a:latin typeface="Times" panose="02020603050405020304" pitchFamily="18" charset="0"/>
            </a:endParaRPr>
          </a:p>
        </p:txBody>
      </p:sp>
      <p:sp>
        <p:nvSpPr>
          <p:cNvPr id="4117" name="AutoShape 23">
            <a:hlinkClick r:id="rId15" action="ppaction://hlinksldjump"/>
          </p:cNvPr>
          <p:cNvSpPr>
            <a:spLocks noChangeArrowheads="1"/>
          </p:cNvSpPr>
          <p:nvPr/>
        </p:nvSpPr>
        <p:spPr bwMode="auto">
          <a:xfrm>
            <a:off x="54102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5" action="ppaction://hlinksldjump"/>
              </a:rPr>
              <a:t>$200</a:t>
            </a:r>
            <a:endParaRPr lang="en-US" altLang="en-US" sz="2400">
              <a:latin typeface="Times" panose="02020603050405020304" pitchFamily="18" charset="0"/>
            </a:endParaRPr>
          </a:p>
        </p:txBody>
      </p:sp>
      <p:sp>
        <p:nvSpPr>
          <p:cNvPr id="4118" name="AutoShape 24">
            <a:hlinkClick r:id="rId16" action="ppaction://hlinksldjump"/>
          </p:cNvPr>
          <p:cNvSpPr>
            <a:spLocks noChangeArrowheads="1"/>
          </p:cNvSpPr>
          <p:nvPr/>
        </p:nvSpPr>
        <p:spPr bwMode="auto">
          <a:xfrm>
            <a:off x="54102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6" action="ppaction://hlinksldjump"/>
              </a:rPr>
              <a:t>$100</a:t>
            </a:r>
            <a:endParaRPr lang="en-US" altLang="en-US" sz="2400">
              <a:latin typeface="Times" panose="02020603050405020304" pitchFamily="18" charset="0"/>
            </a:endParaRPr>
          </a:p>
        </p:txBody>
      </p:sp>
      <p:sp>
        <p:nvSpPr>
          <p:cNvPr id="4119" name="AutoShape 25">
            <a:hlinkClick r:id="rId17" action="ppaction://hlinksldjump"/>
          </p:cNvPr>
          <p:cNvSpPr>
            <a:spLocks noChangeArrowheads="1"/>
          </p:cNvSpPr>
          <p:nvPr/>
        </p:nvSpPr>
        <p:spPr bwMode="auto">
          <a:xfrm>
            <a:off x="38100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7" action="ppaction://hlinksldjump"/>
              </a:rPr>
              <a:t>$500</a:t>
            </a:r>
            <a:endParaRPr lang="en-US" altLang="en-US" sz="2400">
              <a:latin typeface="Times" panose="02020603050405020304" pitchFamily="18" charset="0"/>
            </a:endParaRPr>
          </a:p>
        </p:txBody>
      </p:sp>
      <p:sp>
        <p:nvSpPr>
          <p:cNvPr id="4120" name="AutoShape 26">
            <a:hlinkClick r:id="rId18" action="ppaction://hlinksldjump"/>
          </p:cNvPr>
          <p:cNvSpPr>
            <a:spLocks noChangeArrowheads="1"/>
          </p:cNvSpPr>
          <p:nvPr/>
        </p:nvSpPr>
        <p:spPr bwMode="auto">
          <a:xfrm>
            <a:off x="38100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8" action="ppaction://hlinksldjump"/>
              </a:rPr>
              <a:t>$400</a:t>
            </a:r>
            <a:endParaRPr lang="en-US" altLang="en-US" sz="2400">
              <a:latin typeface="Times" panose="02020603050405020304" pitchFamily="18" charset="0"/>
            </a:endParaRPr>
          </a:p>
        </p:txBody>
      </p:sp>
      <p:sp>
        <p:nvSpPr>
          <p:cNvPr id="4121" name="AutoShape 27">
            <a:hlinkClick r:id="rId19" action="ppaction://hlinksldjump"/>
          </p:cNvPr>
          <p:cNvSpPr>
            <a:spLocks noChangeArrowheads="1"/>
          </p:cNvSpPr>
          <p:nvPr/>
        </p:nvSpPr>
        <p:spPr bwMode="auto">
          <a:xfrm>
            <a:off x="38100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9" action="ppaction://hlinksldjump"/>
              </a:rPr>
              <a:t>$300</a:t>
            </a:r>
            <a:endParaRPr lang="en-US" altLang="en-US" sz="2400">
              <a:latin typeface="Times" panose="02020603050405020304" pitchFamily="18" charset="0"/>
            </a:endParaRPr>
          </a:p>
        </p:txBody>
      </p:sp>
      <p:sp>
        <p:nvSpPr>
          <p:cNvPr id="4122" name="AutoShape 28">
            <a:hlinkClick r:id="rId20" action="ppaction://hlinksldjump"/>
          </p:cNvPr>
          <p:cNvSpPr>
            <a:spLocks noChangeArrowheads="1"/>
          </p:cNvSpPr>
          <p:nvPr/>
        </p:nvSpPr>
        <p:spPr bwMode="auto">
          <a:xfrm>
            <a:off x="38100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0" action="ppaction://hlinksldjump"/>
              </a:rPr>
              <a:t>$200</a:t>
            </a:r>
            <a:endParaRPr lang="en-US" altLang="en-US" sz="2400">
              <a:latin typeface="Times" panose="02020603050405020304" pitchFamily="18" charset="0"/>
            </a:endParaRPr>
          </a:p>
        </p:txBody>
      </p:sp>
      <p:sp>
        <p:nvSpPr>
          <p:cNvPr id="4123" name="AutoShape 29">
            <a:hlinkClick r:id="rId21" action="ppaction://hlinksldjump"/>
          </p:cNvPr>
          <p:cNvSpPr>
            <a:spLocks noChangeArrowheads="1"/>
          </p:cNvSpPr>
          <p:nvPr/>
        </p:nvSpPr>
        <p:spPr bwMode="auto">
          <a:xfrm>
            <a:off x="38100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1" action="ppaction://hlinksldjump"/>
              </a:rPr>
              <a:t>$100</a:t>
            </a:r>
            <a:endParaRPr lang="en-US" altLang="en-US" sz="2400">
              <a:latin typeface="Times" panose="02020603050405020304" pitchFamily="18" charset="0"/>
            </a:endParaRPr>
          </a:p>
        </p:txBody>
      </p:sp>
      <p:sp>
        <p:nvSpPr>
          <p:cNvPr id="4124" name="AutoShape 30">
            <a:hlinkClick r:id="rId22" action="ppaction://hlinksldjump"/>
          </p:cNvPr>
          <p:cNvSpPr>
            <a:spLocks noChangeArrowheads="1"/>
          </p:cNvSpPr>
          <p:nvPr/>
        </p:nvSpPr>
        <p:spPr bwMode="auto">
          <a:xfrm>
            <a:off x="21336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2" action="ppaction://hlinksldjump"/>
              </a:rPr>
              <a:t>$500</a:t>
            </a:r>
            <a:endParaRPr lang="en-US" altLang="en-US" sz="2400">
              <a:latin typeface="Times" panose="02020603050405020304" pitchFamily="18" charset="0"/>
            </a:endParaRPr>
          </a:p>
        </p:txBody>
      </p:sp>
      <p:sp>
        <p:nvSpPr>
          <p:cNvPr id="4125" name="AutoShape 31">
            <a:hlinkClick r:id="rId22" action="ppaction://hlinksldjump"/>
          </p:cNvPr>
          <p:cNvSpPr>
            <a:spLocks noChangeArrowheads="1"/>
          </p:cNvSpPr>
          <p:nvPr/>
        </p:nvSpPr>
        <p:spPr bwMode="auto">
          <a:xfrm>
            <a:off x="21336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3" action="ppaction://hlinksldjump"/>
              </a:rPr>
              <a:t>$400</a:t>
            </a:r>
            <a:endParaRPr lang="en-US" altLang="en-US" sz="2400">
              <a:latin typeface="Times" panose="02020603050405020304" pitchFamily="18" charset="0"/>
            </a:endParaRPr>
          </a:p>
        </p:txBody>
      </p:sp>
      <p:sp>
        <p:nvSpPr>
          <p:cNvPr id="4126" name="AutoShape 32">
            <a:hlinkClick r:id="rId24" action="ppaction://hlinksldjump"/>
          </p:cNvPr>
          <p:cNvSpPr>
            <a:spLocks noChangeArrowheads="1"/>
          </p:cNvSpPr>
          <p:nvPr/>
        </p:nvSpPr>
        <p:spPr bwMode="auto">
          <a:xfrm>
            <a:off x="21336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4" action="ppaction://hlinksldjump"/>
              </a:rPr>
              <a:t>$300</a:t>
            </a:r>
            <a:endParaRPr lang="en-US" altLang="en-US" sz="2400">
              <a:latin typeface="Times" panose="02020603050405020304" pitchFamily="18" charset="0"/>
            </a:endParaRPr>
          </a:p>
        </p:txBody>
      </p:sp>
      <p:sp>
        <p:nvSpPr>
          <p:cNvPr id="4127" name="AutoShape 33">
            <a:hlinkClick r:id="rId25" action="ppaction://hlinksldjump"/>
          </p:cNvPr>
          <p:cNvSpPr>
            <a:spLocks noChangeArrowheads="1"/>
          </p:cNvSpPr>
          <p:nvPr/>
        </p:nvSpPr>
        <p:spPr bwMode="auto">
          <a:xfrm>
            <a:off x="21336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5" action="ppaction://hlinksldjump"/>
              </a:rPr>
              <a:t>$200</a:t>
            </a:r>
            <a:endParaRPr lang="en-US" altLang="en-US" sz="2400">
              <a:latin typeface="Times" panose="02020603050405020304" pitchFamily="18" charset="0"/>
            </a:endParaRPr>
          </a:p>
        </p:txBody>
      </p:sp>
      <p:sp>
        <p:nvSpPr>
          <p:cNvPr id="4128" name="AutoShape 34">
            <a:hlinkClick r:id="rId26" action="ppaction://hlinksldjump"/>
          </p:cNvPr>
          <p:cNvSpPr>
            <a:spLocks noChangeArrowheads="1"/>
          </p:cNvSpPr>
          <p:nvPr/>
        </p:nvSpPr>
        <p:spPr bwMode="auto">
          <a:xfrm>
            <a:off x="21336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6" action="ppaction://hlinksldjump"/>
              </a:rPr>
              <a:t>$100</a:t>
            </a:r>
            <a:endParaRPr lang="en-US" altLang="en-US" sz="2400">
              <a:latin typeface="Times" panose="02020603050405020304" pitchFamily="18" charset="0"/>
            </a:endParaRPr>
          </a:p>
        </p:txBody>
      </p:sp>
      <p:sp>
        <p:nvSpPr>
          <p:cNvPr id="2083" name="Rectangle 35">
            <a:hlinkClick r:id="rId27" action="ppaction://hlinksldjump"/>
          </p:cNvPr>
          <p:cNvSpPr>
            <a:spLocks noChangeArrowheads="1"/>
          </p:cNvSpPr>
          <p:nvPr/>
        </p:nvSpPr>
        <p:spPr bwMode="auto">
          <a:xfrm>
            <a:off x="457200" y="6218238"/>
            <a:ext cx="82296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9pPr>
          </a:lstStyle>
          <a:p>
            <a:pPr eaLnBrk="1" hangingPunct="1">
              <a:defRPr/>
            </a:pPr>
            <a:r>
              <a:rPr lang="en-US" altLang="en-US" sz="2800" dirty="0"/>
              <a:t>Final Jeopardy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How did we get here? - $400</a:t>
            </a:r>
          </a:p>
        </p:txBody>
      </p:sp>
      <p:sp>
        <p:nvSpPr>
          <p:cNvPr id="1331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0773" name="Rectangle 5"/>
          <p:cNvSpPr>
            <a:spLocks noChangeArrowheads="1"/>
          </p:cNvSpPr>
          <p:nvPr/>
        </p:nvSpPr>
        <p:spPr bwMode="auto">
          <a:xfrm>
            <a:off x="457200" y="1600200"/>
            <a:ext cx="8229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This 1899 act was the first water quality-related law in the United States, prohibiting the discharges of refuse from sources other than sewer or streets into navigable rivers, as well as requiring a permit to alter a harbor or </a:t>
            </a:r>
            <a:r>
              <a:rPr lang="en-US" altLang="en-US" dirty="0" smtClean="0"/>
              <a:t>port.</a:t>
            </a:r>
            <a:endParaRPr lang="en-US" altLang="en-US" dirty="0"/>
          </a:p>
        </p:txBody>
      </p:sp>
      <p:sp>
        <p:nvSpPr>
          <p:cNvPr id="160774" name="Rectangle 6"/>
          <p:cNvSpPr>
            <a:spLocks noChangeArrowheads="1"/>
          </p:cNvSpPr>
          <p:nvPr/>
        </p:nvSpPr>
        <p:spPr bwMode="auto">
          <a:xfrm>
            <a:off x="457200" y="4343400"/>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the </a:t>
            </a:r>
            <a:r>
              <a:rPr lang="en-US" altLang="en-US" dirty="0">
                <a:solidFill>
                  <a:srgbClr val="FFFF00"/>
                </a:solidFill>
              </a:rPr>
              <a:t>Rivers and Harbors Act</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74">
                                            <p:txEl>
                                              <p:pRg st="0" end="0"/>
                                            </p:txEl>
                                          </p:spTgt>
                                        </p:tgtEl>
                                        <p:attrNameLst>
                                          <p:attrName>style.visibility</p:attrName>
                                        </p:attrNameLst>
                                      </p:cBhvr>
                                      <p:to>
                                        <p:strVal val="visible"/>
                                      </p:to>
                                    </p:set>
                                    <p:anim calcmode="lin" valueType="num">
                                      <p:cBhvr additive="base">
                                        <p:cTn id="7" dur="500" fill="hold"/>
                                        <p:tgtEl>
                                          <p:spTgt spid="1607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07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How did we get here? - $500</a:t>
            </a:r>
          </a:p>
        </p:txBody>
      </p:sp>
      <p:sp>
        <p:nvSpPr>
          <p:cNvPr id="1433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1797"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This river in Cleveland caught on fire in 1969, sparking national awareness of the need for laws to address water pollution.</a:t>
            </a:r>
          </a:p>
        </p:txBody>
      </p:sp>
      <p:sp>
        <p:nvSpPr>
          <p:cNvPr id="161798"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the </a:t>
            </a:r>
            <a:r>
              <a:rPr lang="en-US" altLang="en-US" dirty="0">
                <a:solidFill>
                  <a:srgbClr val="FFFF00"/>
                </a:solidFill>
              </a:rPr>
              <a:t>Cuyahoga River</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1798">
                                            <p:txEl>
                                              <p:pRg st="0" end="0"/>
                                            </p:txEl>
                                          </p:spTgt>
                                        </p:tgtEl>
                                        <p:attrNameLst>
                                          <p:attrName>style.visibility</p:attrName>
                                        </p:attrNameLst>
                                      </p:cBhvr>
                                      <p:to>
                                        <p:strVal val="visible"/>
                                      </p:to>
                                    </p:set>
                                    <p:anim calcmode="lin" valueType="num">
                                      <p:cBhvr additive="base">
                                        <p:cTn id="7" dur="500" fill="hold"/>
                                        <p:tgtEl>
                                          <p:spTgt spid="1617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17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Your Rules Don’t Apply - $100</a:t>
            </a:r>
          </a:p>
        </p:txBody>
      </p:sp>
      <p:sp>
        <p:nvSpPr>
          <p:cNvPr id="15363"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2821"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I might have a permit, but you cannot enforce this type of standard directly on me….  At least not unless my permit is reopened based on a TMDL allocation.  </a:t>
            </a:r>
          </a:p>
        </p:txBody>
      </p:sp>
      <p:sp>
        <p:nvSpPr>
          <p:cNvPr id="162822"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 </a:t>
            </a:r>
            <a:r>
              <a:rPr lang="en-US" altLang="en-US" dirty="0">
                <a:solidFill>
                  <a:srgbClr val="FFFF00"/>
                </a:solidFill>
              </a:rPr>
              <a:t>Water Quality Standard</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2822">
                                            <p:txEl>
                                              <p:pRg st="0" end="0"/>
                                            </p:txEl>
                                          </p:spTgt>
                                        </p:tgtEl>
                                        <p:attrNameLst>
                                          <p:attrName>style.visibility</p:attrName>
                                        </p:attrNameLst>
                                      </p:cBhvr>
                                      <p:to>
                                        <p:strVal val="visible"/>
                                      </p:to>
                                    </p:set>
                                    <p:anim calcmode="lin" valueType="num">
                                      <p:cBhvr additive="base">
                                        <p:cTn id="7" dur="500" fill="hold"/>
                                        <p:tgtEl>
                                          <p:spTgt spid="1628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28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Your Rules Don’t Apply - $200</a:t>
            </a:r>
          </a:p>
        </p:txBody>
      </p:sp>
      <p:sp>
        <p:nvSpPr>
          <p:cNvPr id="1638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3845"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Let’s get down to earth.  The Clean Water Act just doesn’t require any standards be developed for these types of waters.</a:t>
            </a:r>
          </a:p>
        </p:txBody>
      </p:sp>
      <p:sp>
        <p:nvSpPr>
          <p:cNvPr id="163846"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groundwater</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6">
                                            <p:txEl>
                                              <p:pRg st="0" end="0"/>
                                            </p:txEl>
                                          </p:spTgt>
                                        </p:tgtEl>
                                        <p:attrNameLst>
                                          <p:attrName>style.visibility</p:attrName>
                                        </p:attrNameLst>
                                      </p:cBhvr>
                                      <p:to>
                                        <p:strVal val="visible"/>
                                      </p:to>
                                    </p:set>
                                    <p:anim calcmode="lin" valueType="num">
                                      <p:cBhvr additive="base">
                                        <p:cTn id="7" dur="500" fill="hold"/>
                                        <p:tgtEl>
                                          <p:spTgt spid="1638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Your Rules Don’t Apply - $300</a:t>
            </a:r>
          </a:p>
        </p:txBody>
      </p:sp>
      <p:sp>
        <p:nvSpPr>
          <p:cNvPr id="1741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4869" name="Rectangle 5"/>
          <p:cNvSpPr>
            <a:spLocks noChangeArrowheads="1"/>
          </p:cNvSpPr>
          <p:nvPr/>
        </p:nvSpPr>
        <p:spPr bwMode="auto">
          <a:xfrm>
            <a:off x="457200" y="1600200"/>
            <a:ext cx="8229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t>I’m a patriotic American, </a:t>
            </a:r>
            <a:r>
              <a:rPr lang="en-US" altLang="en-US" dirty="0"/>
              <a:t>but I’m not sure if the CWA rules apply </a:t>
            </a:r>
            <a:r>
              <a:rPr lang="en-US" altLang="en-US" dirty="0" smtClean="0"/>
              <a:t>to this stream on my property.  </a:t>
            </a:r>
            <a:r>
              <a:rPr lang="en-US" altLang="en-US" dirty="0"/>
              <a:t>I say it is a ditch, but you say it is a stream.  But whether </a:t>
            </a:r>
            <a:r>
              <a:rPr lang="en-US" altLang="en-US" dirty="0" smtClean="0"/>
              <a:t>or not it is a </a:t>
            </a:r>
            <a:r>
              <a:rPr lang="en-US" altLang="en-US" dirty="0"/>
              <a:t>jurisdictional one of these </a:t>
            </a:r>
            <a:r>
              <a:rPr lang="en-US" altLang="en-US" dirty="0" smtClean="0"/>
              <a:t>will determine if I need </a:t>
            </a:r>
            <a:r>
              <a:rPr lang="en-US" altLang="en-US" dirty="0"/>
              <a:t>a permit if I impact it.</a:t>
            </a:r>
          </a:p>
        </p:txBody>
      </p:sp>
      <p:sp>
        <p:nvSpPr>
          <p:cNvPr id="164870" name="Rectangle 6"/>
          <p:cNvSpPr>
            <a:spLocks noChangeArrowheads="1"/>
          </p:cNvSpPr>
          <p:nvPr/>
        </p:nvSpPr>
        <p:spPr bwMode="auto">
          <a:xfrm>
            <a:off x="457200" y="4495800"/>
            <a:ext cx="8229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 “</a:t>
            </a:r>
            <a:r>
              <a:rPr lang="en-US" altLang="en-US" dirty="0">
                <a:solidFill>
                  <a:srgbClr val="FFFF00"/>
                </a:solidFill>
              </a:rPr>
              <a:t>water of the United States</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70">
                                            <p:txEl>
                                              <p:pRg st="0" end="0"/>
                                            </p:txEl>
                                          </p:spTgt>
                                        </p:tgtEl>
                                        <p:attrNameLst>
                                          <p:attrName>style.visibility</p:attrName>
                                        </p:attrNameLst>
                                      </p:cBhvr>
                                      <p:to>
                                        <p:strVal val="visible"/>
                                      </p:to>
                                    </p:set>
                                    <p:anim calcmode="lin" valueType="num">
                                      <p:cBhvr additive="base">
                                        <p:cTn id="7" dur="500" fill="hold"/>
                                        <p:tgtEl>
                                          <p:spTgt spid="1648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7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Your Rules Don’t Apply - $400</a:t>
            </a:r>
          </a:p>
        </p:txBody>
      </p:sp>
      <p:sp>
        <p:nvSpPr>
          <p:cNvPr id="1843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5893"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I might be above my </a:t>
            </a:r>
            <a:r>
              <a:rPr lang="en-US" altLang="en-US" dirty="0" smtClean="0"/>
              <a:t>permitted limit for that pollutant, </a:t>
            </a:r>
            <a:r>
              <a:rPr lang="en-US" altLang="en-US" dirty="0"/>
              <a:t>but I can’t recall the flow in this stream being this low in the past 20 years!  </a:t>
            </a:r>
            <a:r>
              <a:rPr lang="en-US" altLang="en-US" dirty="0" smtClean="0"/>
              <a:t>I’m not in violation </a:t>
            </a:r>
            <a:r>
              <a:rPr lang="en-US" altLang="en-US" dirty="0"/>
              <a:t>because of this type of exemption.</a:t>
            </a:r>
          </a:p>
        </p:txBody>
      </p:sp>
      <p:sp>
        <p:nvSpPr>
          <p:cNvPr id="165894" name="Rectangle 6"/>
          <p:cNvSpPr>
            <a:spLocks noChangeArrowheads="1"/>
          </p:cNvSpPr>
          <p:nvPr/>
        </p:nvSpPr>
        <p:spPr bwMode="auto">
          <a:xfrm>
            <a:off x="457200" y="4191000"/>
            <a:ext cx="8229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 </a:t>
            </a:r>
            <a:r>
              <a:rPr lang="en-US" altLang="en-US" dirty="0">
                <a:solidFill>
                  <a:srgbClr val="FFFF00"/>
                </a:solidFill>
              </a:rPr>
              <a:t>design flow or temporal exemption</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4">
                                            <p:txEl>
                                              <p:pRg st="0" end="0"/>
                                            </p:txEl>
                                          </p:spTgt>
                                        </p:tgtEl>
                                        <p:attrNameLst>
                                          <p:attrName>style.visibility</p:attrName>
                                        </p:attrNameLst>
                                      </p:cBhvr>
                                      <p:to>
                                        <p:strVal val="visible"/>
                                      </p:to>
                                    </p:set>
                                    <p:anim calcmode="lin" valueType="num">
                                      <p:cBhvr additive="base">
                                        <p:cTn id="7" dur="500" fill="hold"/>
                                        <p:tgtEl>
                                          <p:spTgt spid="1658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Your Rules Don’t Apply - $500</a:t>
            </a:r>
          </a:p>
        </p:txBody>
      </p:sp>
      <p:sp>
        <p:nvSpPr>
          <p:cNvPr id="1945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6917" name="Rectangle 5"/>
          <p:cNvSpPr>
            <a:spLocks noChangeArrowheads="1"/>
          </p:cNvSpPr>
          <p:nvPr/>
        </p:nvSpPr>
        <p:spPr bwMode="auto">
          <a:xfrm>
            <a:off x="457200" y="1600200"/>
            <a:ext cx="82296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I may be a little wet behind the ears, but I wasn’t born yesterday.  Even if your discharge does not exceed a chemical-specific concentration limit, if too many organisms die during this test, you are in violation of your permit. </a:t>
            </a:r>
          </a:p>
        </p:txBody>
      </p:sp>
      <p:sp>
        <p:nvSpPr>
          <p:cNvPr id="166918" name="Rectangle 6"/>
          <p:cNvSpPr>
            <a:spLocks noChangeArrowheads="1"/>
          </p:cNvSpPr>
          <p:nvPr/>
        </p:nvSpPr>
        <p:spPr bwMode="auto">
          <a:xfrm>
            <a:off x="457200" y="51816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Whole Effluent Toxicity (WET) testing</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918">
                                            <p:txEl>
                                              <p:pRg st="0" end="0"/>
                                            </p:txEl>
                                          </p:spTgt>
                                        </p:tgtEl>
                                        <p:attrNameLst>
                                          <p:attrName>style.visibility</p:attrName>
                                        </p:attrNameLst>
                                      </p:cBhvr>
                                      <p:to>
                                        <p:strVal val="visible"/>
                                      </p:to>
                                    </p:set>
                                    <p:anim calcmode="lin" valueType="num">
                                      <p:cBhvr additive="base">
                                        <p:cTn id="7" dur="500" fill="hold"/>
                                        <p:tgtEl>
                                          <p:spTgt spid="1669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69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 do WHAT? - $100</a:t>
            </a:r>
          </a:p>
        </p:txBody>
      </p:sp>
      <p:sp>
        <p:nvSpPr>
          <p:cNvPr id="20483"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7941"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You might prefer it be called something else, but this is the term used for the list of uses that the public may have for a waterbody.</a:t>
            </a:r>
          </a:p>
        </p:txBody>
      </p:sp>
      <p:sp>
        <p:nvSpPr>
          <p:cNvPr id="167942" name="Rectangle 6"/>
          <p:cNvSpPr>
            <a:spLocks noChangeArrowheads="1"/>
          </p:cNvSpPr>
          <p:nvPr/>
        </p:nvSpPr>
        <p:spPr bwMode="auto">
          <a:xfrm>
            <a:off x="457200" y="3886200"/>
            <a:ext cx="8229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are </a:t>
            </a:r>
            <a:r>
              <a:rPr lang="en-US" altLang="en-US" dirty="0">
                <a:solidFill>
                  <a:srgbClr val="FFFF00"/>
                </a:solidFill>
              </a:rPr>
              <a:t>designated uses</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7942">
                                            <p:txEl>
                                              <p:pRg st="0" end="0"/>
                                            </p:txEl>
                                          </p:spTgt>
                                        </p:tgtEl>
                                        <p:attrNameLst>
                                          <p:attrName>style.visibility</p:attrName>
                                        </p:attrNameLst>
                                      </p:cBhvr>
                                      <p:to>
                                        <p:strVal val="visible"/>
                                      </p:to>
                                    </p:set>
                                    <p:anim calcmode="lin" valueType="num">
                                      <p:cBhvr additive="base">
                                        <p:cTn id="7" dur="500" fill="hold"/>
                                        <p:tgtEl>
                                          <p:spTgt spid="1679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 do WHAT? - $200</a:t>
            </a:r>
          </a:p>
        </p:txBody>
      </p:sp>
      <p:sp>
        <p:nvSpPr>
          <p:cNvPr id="2150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8965" name="Rectangle 5"/>
          <p:cNvSpPr>
            <a:spLocks noChangeArrowheads="1"/>
          </p:cNvSpPr>
          <p:nvPr/>
        </p:nvSpPr>
        <p:spPr bwMode="auto">
          <a:xfrm>
            <a:off x="457200" y="1600200"/>
            <a:ext cx="8229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Stupendous? Amazing?  Extraordinary?  Whatever we call the unique waterways in our Commonwealth with this </a:t>
            </a:r>
            <a:r>
              <a:rPr lang="en-US" altLang="en-US" dirty="0" smtClean="0"/>
              <a:t>use, </a:t>
            </a:r>
            <a:r>
              <a:rPr lang="en-US" altLang="en-US" dirty="0"/>
              <a:t>they get the maximum protection under anti-degradation </a:t>
            </a:r>
            <a:r>
              <a:rPr lang="en-US" altLang="en-US" dirty="0" smtClean="0"/>
              <a:t>laws.</a:t>
            </a:r>
            <a:endParaRPr lang="en-US" altLang="en-US" dirty="0"/>
          </a:p>
        </p:txBody>
      </p:sp>
      <p:sp>
        <p:nvSpPr>
          <p:cNvPr id="168966" name="Rectangle 6"/>
          <p:cNvSpPr>
            <a:spLocks noChangeArrowheads="1"/>
          </p:cNvSpPr>
          <p:nvPr/>
        </p:nvSpPr>
        <p:spPr bwMode="auto">
          <a:xfrm>
            <a:off x="457200" y="4686829"/>
            <a:ext cx="8229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are </a:t>
            </a:r>
            <a:r>
              <a:rPr lang="en-US" altLang="en-US" dirty="0">
                <a:solidFill>
                  <a:srgbClr val="FFFF00"/>
                </a:solidFill>
              </a:rPr>
              <a:t>Outstanding State Resource Waters</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6">
                                            <p:txEl>
                                              <p:pRg st="0" end="0"/>
                                            </p:txEl>
                                          </p:spTgt>
                                        </p:tgtEl>
                                        <p:attrNameLst>
                                          <p:attrName>style.visibility</p:attrName>
                                        </p:attrNameLst>
                                      </p:cBhvr>
                                      <p:to>
                                        <p:strVal val="visible"/>
                                      </p:to>
                                    </p:set>
                                    <p:anim calcmode="lin" valueType="num">
                                      <p:cBhvr additive="base">
                                        <p:cTn id="7" dur="500" fill="hold"/>
                                        <p:tgtEl>
                                          <p:spTgt spid="1689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89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 do WHAT? - $300</a:t>
            </a:r>
          </a:p>
        </p:txBody>
      </p:sp>
      <p:sp>
        <p:nvSpPr>
          <p:cNvPr id="2253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9989"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Children wading, fishing along the bank, and jet-skiing are all examples of this type of use that applies all year long. </a:t>
            </a:r>
          </a:p>
        </p:txBody>
      </p:sp>
      <p:sp>
        <p:nvSpPr>
          <p:cNvPr id="169990"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secondary contact recreation</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9990">
                                            <p:txEl>
                                              <p:pRg st="0" end="0"/>
                                            </p:txEl>
                                          </p:spTgt>
                                        </p:tgtEl>
                                        <p:attrNameLst>
                                          <p:attrName>style.visibility</p:attrName>
                                        </p:attrNameLst>
                                      </p:cBhvr>
                                      <p:to>
                                        <p:strVal val="visible"/>
                                      </p:to>
                                    </p:set>
                                    <p:anim calcmode="lin" valueType="num">
                                      <p:cBhvr additive="base">
                                        <p:cTn id="7" dur="500" fill="hold"/>
                                        <p:tgtEl>
                                          <p:spTgt spid="1699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99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ltLang="en-US" dirty="0">
                <a:effectLst>
                  <a:outerShdw blurRad="38100" dist="38100" dir="2700000" algn="tl">
                    <a:srgbClr val="000000"/>
                  </a:outerShdw>
                </a:effectLst>
              </a:rPr>
              <a:t>Quality H2O! - $100</a:t>
            </a:r>
          </a:p>
        </p:txBody>
      </p:sp>
      <p:sp>
        <p:nvSpPr>
          <p:cNvPr id="133129" name="Rectangle 9"/>
          <p:cNvSpPr>
            <a:spLocks noGrp="1" noChangeArrowheads="1"/>
          </p:cNvSpPr>
          <p:nvPr>
            <p:ph type="body" sz="half" idx="1"/>
          </p:nvPr>
        </p:nvSpPr>
        <p:spPr>
          <a:xfrm>
            <a:off x="457200" y="1600200"/>
            <a:ext cx="8229600" cy="2819400"/>
          </a:xfrm>
        </p:spPr>
        <p:txBody>
          <a:bodyPr/>
          <a:lstStyle/>
          <a:p>
            <a:pPr eaLnBrk="1" hangingPunct="1">
              <a:defRPr/>
            </a:pPr>
            <a:r>
              <a:rPr lang="en-US" altLang="en-US" sz="2800" dirty="0">
                <a:effectLst>
                  <a:outerShdw blurRad="38100" dist="38100" dir="2700000" algn="tl">
                    <a:srgbClr val="000000"/>
                  </a:outerShdw>
                </a:effectLst>
              </a:rPr>
              <a:t>There sure seem to be a lot of mayflies in the stream.  Is it high quality?  I better “look it up” by comparing against measurements from these relatively undisturbed locations in the same Bioregion.  </a:t>
            </a:r>
          </a:p>
        </p:txBody>
      </p:sp>
      <p:sp>
        <p:nvSpPr>
          <p:cNvPr id="133130" name="Rectangle 10"/>
          <p:cNvSpPr>
            <a:spLocks noGrp="1" noChangeArrowheads="1"/>
          </p:cNvSpPr>
          <p:nvPr>
            <p:ph type="body" sz="half" idx="2"/>
          </p:nvPr>
        </p:nvSpPr>
        <p:spPr>
          <a:xfrm>
            <a:off x="457200" y="4919133"/>
            <a:ext cx="8229600" cy="1905000"/>
          </a:xfrm>
        </p:spPr>
        <p:txBody>
          <a:bodyPr/>
          <a:lstStyle/>
          <a:p>
            <a:pPr eaLnBrk="1" hangingPunct="1">
              <a:defRPr/>
            </a:pPr>
            <a:r>
              <a:rPr lang="en-US" altLang="en-US" sz="2800" dirty="0">
                <a:effectLst>
                  <a:outerShdw blurRad="38100" dist="38100" dir="2700000" algn="tl">
                    <a:srgbClr val="000000"/>
                  </a:outerShdw>
                </a:effectLst>
              </a:rPr>
              <a:t>What are “</a:t>
            </a:r>
            <a:r>
              <a:rPr lang="en-US" altLang="en-US" sz="2800" dirty="0">
                <a:solidFill>
                  <a:srgbClr val="FFFF00"/>
                </a:solidFill>
                <a:effectLst>
                  <a:outerShdw blurRad="38100" dist="38100" dir="2700000" algn="tl">
                    <a:srgbClr val="000000"/>
                  </a:outerShdw>
                </a:effectLst>
              </a:rPr>
              <a:t>reference reaches</a:t>
            </a:r>
            <a:r>
              <a:rPr lang="en-US" altLang="en-US" sz="2800" dirty="0">
                <a:effectLst>
                  <a:outerShdw blurRad="38100" dist="38100" dir="2700000" algn="tl">
                    <a:srgbClr val="000000"/>
                  </a:outerShdw>
                </a:effectLst>
              </a:rPr>
              <a:t>?”</a:t>
            </a:r>
          </a:p>
        </p:txBody>
      </p:sp>
      <p:sp>
        <p:nvSpPr>
          <p:cNvPr id="512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30">
                                            <p:txEl>
                                              <p:pRg st="0" end="0"/>
                                            </p:txEl>
                                          </p:spTgt>
                                        </p:tgtEl>
                                        <p:attrNameLst>
                                          <p:attrName>style.visibility</p:attrName>
                                        </p:attrNameLst>
                                      </p:cBhvr>
                                      <p:to>
                                        <p:strVal val="visible"/>
                                      </p:to>
                                    </p:set>
                                    <p:anim calcmode="lin" valueType="num">
                                      <p:cBhvr additive="base">
                                        <p:cTn id="7" dur="500" fill="hold"/>
                                        <p:tgtEl>
                                          <p:spTgt spid="1331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 do WHAT? - $400</a:t>
            </a:r>
          </a:p>
        </p:txBody>
      </p:sp>
      <p:sp>
        <p:nvSpPr>
          <p:cNvPr id="2355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1013"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If you want to get technical, this use is not listed in the regulations, but is implied by human health criteria.  It all seems fishy to me.</a:t>
            </a:r>
          </a:p>
        </p:txBody>
      </p:sp>
      <p:sp>
        <p:nvSpPr>
          <p:cNvPr id="171014"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fish consumption</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1014">
                                            <p:txEl>
                                              <p:pRg st="0" end="0"/>
                                            </p:txEl>
                                          </p:spTgt>
                                        </p:tgtEl>
                                        <p:attrNameLst>
                                          <p:attrName>style.visibility</p:attrName>
                                        </p:attrNameLst>
                                      </p:cBhvr>
                                      <p:to>
                                        <p:strVal val="visible"/>
                                      </p:to>
                                    </p:set>
                                    <p:anim calcmode="lin" valueType="num">
                                      <p:cBhvr additive="base">
                                        <p:cTn id="7" dur="500" fill="hold"/>
                                        <p:tgtEl>
                                          <p:spTgt spid="1710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10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You do WHAT? - $500</a:t>
            </a:r>
          </a:p>
        </p:txBody>
      </p:sp>
      <p:sp>
        <p:nvSpPr>
          <p:cNvPr id="2457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2037"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Want to go for a swim?  After November 1, 2019 only these two parameters will be used in Kentucky to determine whether a waterbody supports this use from May 1 to October 31.</a:t>
            </a:r>
          </a:p>
        </p:txBody>
      </p:sp>
      <p:sp>
        <p:nvSpPr>
          <p:cNvPr id="172038"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are </a:t>
            </a:r>
            <a:r>
              <a:rPr lang="en-US" altLang="en-US" i="1" dirty="0">
                <a:solidFill>
                  <a:srgbClr val="FFFF00"/>
                </a:solidFill>
              </a:rPr>
              <a:t>E. coli </a:t>
            </a:r>
            <a:r>
              <a:rPr lang="en-US" altLang="en-US" dirty="0">
                <a:solidFill>
                  <a:srgbClr val="FFFF00"/>
                </a:solidFill>
              </a:rPr>
              <a:t>and pH</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2038">
                                            <p:txEl>
                                              <p:pRg st="0" end="0"/>
                                            </p:txEl>
                                          </p:spTgt>
                                        </p:tgtEl>
                                        <p:attrNameLst>
                                          <p:attrName>style.visibility</p:attrName>
                                        </p:attrNameLst>
                                      </p:cBhvr>
                                      <p:to>
                                        <p:strVal val="visible"/>
                                      </p:to>
                                    </p:set>
                                    <p:anim calcmode="lin" valueType="num">
                                      <p:cBhvr additive="base">
                                        <p:cTn id="7" dur="500" fill="hold"/>
                                        <p:tgtEl>
                                          <p:spTgt spid="1720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20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CODE CWA - $100</a:t>
            </a:r>
          </a:p>
        </p:txBody>
      </p:sp>
      <p:sp>
        <p:nvSpPr>
          <p:cNvPr id="25603"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3061"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This section of the CWA requires that states list impaired waters and develop total maximum daily loads.</a:t>
            </a:r>
          </a:p>
        </p:txBody>
      </p:sp>
      <p:sp>
        <p:nvSpPr>
          <p:cNvPr id="173062"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303(d)</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3062">
                                            <p:txEl>
                                              <p:pRg st="0" end="0"/>
                                            </p:txEl>
                                          </p:spTgt>
                                        </p:tgtEl>
                                        <p:attrNameLst>
                                          <p:attrName>style.visibility</p:attrName>
                                        </p:attrNameLst>
                                      </p:cBhvr>
                                      <p:to>
                                        <p:strVal val="visible"/>
                                      </p:to>
                                    </p:set>
                                    <p:anim calcmode="lin" valueType="num">
                                      <p:cBhvr additive="base">
                                        <p:cTn id="7" dur="500" fill="hold"/>
                                        <p:tgtEl>
                                          <p:spTgt spid="1730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30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CODE CWA - $200</a:t>
            </a:r>
          </a:p>
        </p:txBody>
      </p:sp>
      <p:sp>
        <p:nvSpPr>
          <p:cNvPr id="2662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4085"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A report with this section of CWA in its title tells me whether waterbodies in my state have been assessed for different uses.  </a:t>
            </a:r>
          </a:p>
        </p:txBody>
      </p:sp>
      <p:sp>
        <p:nvSpPr>
          <p:cNvPr id="174086"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305(b)</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86">
                                            <p:txEl>
                                              <p:pRg st="0" end="0"/>
                                            </p:txEl>
                                          </p:spTgt>
                                        </p:tgtEl>
                                        <p:attrNameLst>
                                          <p:attrName>style.visibility</p:attrName>
                                        </p:attrNameLst>
                                      </p:cBhvr>
                                      <p:to>
                                        <p:strVal val="visible"/>
                                      </p:to>
                                    </p:set>
                                    <p:anim calcmode="lin" valueType="num">
                                      <p:cBhvr additive="base">
                                        <p:cTn id="7" dur="500" fill="hold"/>
                                        <p:tgtEl>
                                          <p:spTgt spid="1740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CODE CWA - $300</a:t>
            </a:r>
          </a:p>
        </p:txBody>
      </p:sp>
      <p:sp>
        <p:nvSpPr>
          <p:cNvPr id="2765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5109" name="Rectangle 5"/>
          <p:cNvSpPr>
            <a:spLocks noChangeArrowheads="1"/>
          </p:cNvSpPr>
          <p:nvPr/>
        </p:nvSpPr>
        <p:spPr bwMode="auto">
          <a:xfrm>
            <a:off x="457200" y="1600200"/>
            <a:ext cx="8229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Our watershed plan found that septic systems are causing bacteria problems in the stream.  We are eligible to apply for federal funding for a watershed management implementation program through this section of the CWA.</a:t>
            </a:r>
          </a:p>
        </p:txBody>
      </p:sp>
      <p:sp>
        <p:nvSpPr>
          <p:cNvPr id="175110" name="Rectangle 6"/>
          <p:cNvSpPr>
            <a:spLocks noChangeArrowheads="1"/>
          </p:cNvSpPr>
          <p:nvPr/>
        </p:nvSpPr>
        <p:spPr bwMode="auto">
          <a:xfrm>
            <a:off x="457200" y="4288367"/>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319(h)</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10">
                                            <p:txEl>
                                              <p:pRg st="0" end="0"/>
                                            </p:txEl>
                                          </p:spTgt>
                                        </p:tgtEl>
                                        <p:attrNameLst>
                                          <p:attrName>style.visibility</p:attrName>
                                        </p:attrNameLst>
                                      </p:cBhvr>
                                      <p:to>
                                        <p:strVal val="visible"/>
                                      </p:to>
                                    </p:set>
                                    <p:anim calcmode="lin" valueType="num">
                                      <p:cBhvr additive="base">
                                        <p:cTn id="7" dur="500" fill="hold"/>
                                        <p:tgtEl>
                                          <p:spTgt spid="1751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CODE CWA - $400</a:t>
            </a:r>
          </a:p>
        </p:txBody>
      </p:sp>
      <p:sp>
        <p:nvSpPr>
          <p:cNvPr id="2867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6133" name="Rectangle 5"/>
          <p:cNvSpPr>
            <a:spLocks noChangeArrowheads="1"/>
          </p:cNvSpPr>
          <p:nvPr/>
        </p:nvSpPr>
        <p:spPr bwMode="auto">
          <a:xfrm>
            <a:off x="457200" y="1600200"/>
            <a:ext cx="82296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The “E” in this 5-letter acronym for section 402 was a little too </a:t>
            </a:r>
            <a:r>
              <a:rPr lang="en-US" altLang="en-US" dirty="0" smtClean="0"/>
              <a:t>optimistic.  </a:t>
            </a:r>
            <a:r>
              <a:rPr lang="en-US" altLang="en-US" dirty="0"/>
              <a:t>It doesn’t </a:t>
            </a:r>
            <a:r>
              <a:rPr lang="en-US" altLang="en-US" dirty="0" smtClean="0"/>
              <a:t>quite get </a:t>
            </a:r>
            <a:r>
              <a:rPr lang="en-US" altLang="en-US" dirty="0"/>
              <a:t>rid of all of these pollutant sources, but does </a:t>
            </a:r>
            <a:r>
              <a:rPr lang="en-US" altLang="en-US" dirty="0" smtClean="0"/>
              <a:t>require permitting, </a:t>
            </a:r>
            <a:r>
              <a:rPr lang="en-US" altLang="en-US" dirty="0"/>
              <a:t>reporting, compliance and </a:t>
            </a:r>
            <a:r>
              <a:rPr lang="en-US" altLang="en-US" dirty="0" smtClean="0"/>
              <a:t>enforcement.</a:t>
            </a:r>
            <a:endParaRPr lang="en-US" altLang="en-US" dirty="0"/>
          </a:p>
        </p:txBody>
      </p:sp>
      <p:sp>
        <p:nvSpPr>
          <p:cNvPr id="176134" name="Rectangle 6"/>
          <p:cNvSpPr>
            <a:spLocks noChangeArrowheads="1"/>
          </p:cNvSpPr>
          <p:nvPr/>
        </p:nvSpPr>
        <p:spPr bwMode="auto">
          <a:xfrm>
            <a:off x="457200" y="4648200"/>
            <a:ext cx="8229600" cy="193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NPDES</a:t>
            </a:r>
            <a:r>
              <a:rPr lang="en-US" altLang="en-US" dirty="0"/>
              <a:t>?</a:t>
            </a:r>
          </a:p>
          <a:p>
            <a:pPr marL="0" indent="0" eaLnBrk="1" hangingPunct="1">
              <a:buNone/>
              <a:defRPr/>
            </a:pPr>
            <a:r>
              <a:rPr lang="en-US" altLang="en-US" dirty="0"/>
              <a:t>	</a:t>
            </a:r>
            <a:r>
              <a:rPr lang="en-US" altLang="en-US" u="sng" dirty="0">
                <a:solidFill>
                  <a:srgbClr val="FFFF00"/>
                </a:solidFill>
              </a:rPr>
              <a:t>N</a:t>
            </a:r>
            <a:r>
              <a:rPr lang="en-US" altLang="en-US" dirty="0">
                <a:solidFill>
                  <a:srgbClr val="FFFF00"/>
                </a:solidFill>
              </a:rPr>
              <a:t>ational </a:t>
            </a:r>
            <a:r>
              <a:rPr lang="en-US" altLang="en-US" u="sng" dirty="0">
                <a:solidFill>
                  <a:srgbClr val="FFFF00"/>
                </a:solidFill>
              </a:rPr>
              <a:t>P</a:t>
            </a:r>
            <a:r>
              <a:rPr lang="en-US" altLang="en-US" dirty="0">
                <a:solidFill>
                  <a:srgbClr val="FFFF00"/>
                </a:solidFill>
              </a:rPr>
              <a:t>ollutant </a:t>
            </a:r>
            <a:r>
              <a:rPr lang="en-US" altLang="en-US" u="sng" dirty="0">
                <a:solidFill>
                  <a:srgbClr val="FFFF00"/>
                </a:solidFill>
              </a:rPr>
              <a:t>D</a:t>
            </a:r>
            <a:r>
              <a:rPr lang="en-US" altLang="en-US" dirty="0">
                <a:solidFill>
                  <a:srgbClr val="FFFF00"/>
                </a:solidFill>
              </a:rPr>
              <a:t>ischarge </a:t>
            </a:r>
            <a:r>
              <a:rPr lang="en-US" altLang="en-US" u="sng" dirty="0">
                <a:solidFill>
                  <a:srgbClr val="FFFF00"/>
                </a:solidFill>
              </a:rPr>
              <a:t>E</a:t>
            </a:r>
            <a:r>
              <a:rPr lang="en-US" altLang="en-US" dirty="0">
                <a:solidFill>
                  <a:srgbClr val="FFFF00"/>
                </a:solidFill>
              </a:rPr>
              <a:t>limination 	</a:t>
            </a:r>
            <a:r>
              <a:rPr lang="en-US" altLang="en-US" u="sng" dirty="0">
                <a:solidFill>
                  <a:srgbClr val="FFFF00"/>
                </a:solidFill>
              </a:rPr>
              <a:t>S</a:t>
            </a:r>
            <a:r>
              <a:rPr lang="en-US" altLang="en-US" dirty="0">
                <a:solidFill>
                  <a:srgbClr val="FFFF00"/>
                </a:solidFill>
              </a:rPr>
              <a:t>ystem</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4">
                                            <p:txEl>
                                              <p:pRg st="0" end="0"/>
                                            </p:txEl>
                                          </p:spTgt>
                                        </p:tgtEl>
                                        <p:attrNameLst>
                                          <p:attrName>style.visibility</p:attrName>
                                        </p:attrNameLst>
                                      </p:cBhvr>
                                      <p:to>
                                        <p:strVal val="visible"/>
                                      </p:to>
                                    </p:set>
                                    <p:anim calcmode="lin" valueType="num">
                                      <p:cBhvr additive="base">
                                        <p:cTn id="7" dur="500" fill="hold"/>
                                        <p:tgtEl>
                                          <p:spTgt spid="1761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6134">
                                            <p:txEl>
                                              <p:pRg st="1" end="1"/>
                                            </p:txEl>
                                          </p:spTgt>
                                        </p:tgtEl>
                                        <p:attrNameLst>
                                          <p:attrName>style.visibility</p:attrName>
                                        </p:attrNameLst>
                                      </p:cBhvr>
                                      <p:to>
                                        <p:strVal val="visible"/>
                                      </p:to>
                                    </p:set>
                                    <p:anim calcmode="lin" valueType="num">
                                      <p:cBhvr additive="base">
                                        <p:cTn id="13" dur="500" fill="hold"/>
                                        <p:tgtEl>
                                          <p:spTgt spid="1761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61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CODE CWA - $500</a:t>
            </a:r>
          </a:p>
        </p:txBody>
      </p:sp>
      <p:sp>
        <p:nvSpPr>
          <p:cNvPr id="2969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7157"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Wish I didn’t have to tell the public about </a:t>
            </a:r>
            <a:r>
              <a:rPr lang="en-US" altLang="en-US" dirty="0" smtClean="0"/>
              <a:t>our pollution </a:t>
            </a:r>
            <a:r>
              <a:rPr lang="en-US" altLang="en-US" dirty="0"/>
              <a:t>release!  But, our permit requires this document, abbreviated with three letters.  It’s really going to hurt our reputation! </a:t>
            </a:r>
          </a:p>
        </p:txBody>
      </p:sp>
      <p:sp>
        <p:nvSpPr>
          <p:cNvPr id="177158"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 </a:t>
            </a:r>
            <a:r>
              <a:rPr lang="en-US" altLang="en-US" dirty="0">
                <a:solidFill>
                  <a:srgbClr val="FFFF00"/>
                </a:solidFill>
              </a:rPr>
              <a:t>DMR</a:t>
            </a:r>
            <a:r>
              <a:rPr lang="en-US" altLang="en-US" dirty="0"/>
              <a:t>?</a:t>
            </a:r>
          </a:p>
          <a:p>
            <a:pPr marL="0" indent="0" eaLnBrk="1" hangingPunct="1">
              <a:buNone/>
              <a:defRPr/>
            </a:pPr>
            <a:r>
              <a:rPr lang="en-US" altLang="en-US" dirty="0"/>
              <a:t>	</a:t>
            </a:r>
            <a:r>
              <a:rPr lang="en-US" altLang="en-US" u="sng" dirty="0">
                <a:solidFill>
                  <a:srgbClr val="FFFF00"/>
                </a:solidFill>
              </a:rPr>
              <a:t>D</a:t>
            </a:r>
            <a:r>
              <a:rPr lang="en-US" altLang="en-US" dirty="0">
                <a:solidFill>
                  <a:srgbClr val="FFFF00"/>
                </a:solidFill>
              </a:rPr>
              <a:t>ischarge </a:t>
            </a:r>
            <a:r>
              <a:rPr lang="en-US" altLang="en-US" u="sng" dirty="0">
                <a:solidFill>
                  <a:srgbClr val="FFFF00"/>
                </a:solidFill>
              </a:rPr>
              <a:t>M</a:t>
            </a:r>
            <a:r>
              <a:rPr lang="en-US" altLang="en-US" dirty="0">
                <a:solidFill>
                  <a:srgbClr val="FFFF00"/>
                </a:solidFill>
              </a:rPr>
              <a:t>onitoring </a:t>
            </a:r>
            <a:r>
              <a:rPr lang="en-US" altLang="en-US" u="sng" dirty="0">
                <a:solidFill>
                  <a:srgbClr val="FFFF00"/>
                </a:solidFill>
              </a:rPr>
              <a:t>R</a:t>
            </a:r>
            <a:r>
              <a:rPr lang="en-US" altLang="en-US" dirty="0">
                <a:solidFill>
                  <a:srgbClr val="FFFF00"/>
                </a:solidFill>
              </a:rPr>
              <a:t>eport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8">
                                            <p:txEl>
                                              <p:pRg st="0" end="0"/>
                                            </p:txEl>
                                          </p:spTgt>
                                        </p:tgtEl>
                                        <p:attrNameLst>
                                          <p:attrName>style.visibility</p:attrName>
                                        </p:attrNameLst>
                                      </p:cBhvr>
                                      <p:to>
                                        <p:strVal val="visible"/>
                                      </p:to>
                                    </p:set>
                                    <p:anim calcmode="lin" valueType="num">
                                      <p:cBhvr additive="base">
                                        <p:cTn id="7" dur="500" fill="hold"/>
                                        <p:tgtEl>
                                          <p:spTgt spid="1771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158">
                                            <p:txEl>
                                              <p:pRg st="1" end="1"/>
                                            </p:txEl>
                                          </p:spTgt>
                                        </p:tgtEl>
                                        <p:attrNameLst>
                                          <p:attrName>style.visibility</p:attrName>
                                        </p:attrNameLst>
                                      </p:cBhvr>
                                      <p:to>
                                        <p:strVal val="visible"/>
                                      </p:to>
                                    </p:set>
                                    <p:anim calcmode="lin" valueType="num">
                                      <p:cBhvr additive="base">
                                        <p:cTn id="13" dur="500" fill="hold"/>
                                        <p:tgtEl>
                                          <p:spTgt spid="1771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715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Final Jeopardy</a:t>
            </a:r>
          </a:p>
        </p:txBody>
      </p:sp>
      <p:sp>
        <p:nvSpPr>
          <p:cNvPr id="30723" name="AutoShape 4">
            <a:hlinkClick r:id="rId4"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82277" name="Rectangle 5"/>
          <p:cNvSpPr>
            <a:spLocks noChangeArrowheads="1"/>
          </p:cNvSpPr>
          <p:nvPr/>
        </p:nvSpPr>
        <p:spPr bwMode="auto">
          <a:xfrm>
            <a:off x="457200" y="13716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Did you get the point of this law?  </a:t>
            </a:r>
          </a:p>
          <a:p>
            <a:pPr marL="0" indent="0" eaLnBrk="1" hangingPunct="1">
              <a:buNone/>
              <a:defRPr/>
            </a:pPr>
            <a:r>
              <a:rPr lang="en-US" altLang="en-US" dirty="0"/>
              <a:t>We shall soon see.  </a:t>
            </a:r>
          </a:p>
          <a:p>
            <a:pPr marL="0" indent="0" eaLnBrk="1" hangingPunct="1">
              <a:buNone/>
              <a:defRPr/>
            </a:pPr>
            <a:r>
              <a:rPr lang="en-US" altLang="en-US" dirty="0"/>
              <a:t>There are seven goals of the Clean Water Act.  </a:t>
            </a:r>
          </a:p>
          <a:p>
            <a:pPr marL="0" indent="0" eaLnBrk="1" hangingPunct="1">
              <a:buNone/>
              <a:defRPr/>
            </a:pPr>
            <a:r>
              <a:rPr lang="en-US" altLang="en-US" dirty="0"/>
              <a:t>Name me three.</a:t>
            </a:r>
          </a:p>
        </p:txBody>
      </p:sp>
      <p:sp>
        <p:nvSpPr>
          <p:cNvPr id="182278" name="Rectangle 6"/>
          <p:cNvSpPr>
            <a:spLocks noChangeArrowheads="1"/>
          </p:cNvSpPr>
          <p:nvPr/>
        </p:nvSpPr>
        <p:spPr bwMode="auto">
          <a:xfrm>
            <a:off x="457200" y="3581400"/>
            <a:ext cx="82296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sz="1800" dirty="0"/>
              <a:t>What are</a:t>
            </a:r>
          </a:p>
          <a:p>
            <a:pPr marL="914400" lvl="1" indent="-457200" eaLnBrk="1" hangingPunct="1">
              <a:buFont typeface="+mj-lt"/>
              <a:buAutoNum type="arabicPeriod"/>
              <a:defRPr/>
            </a:pPr>
            <a:r>
              <a:rPr lang="en-US" altLang="en-US" sz="1600" dirty="0"/>
              <a:t>Eliminate the discharge of pollutants</a:t>
            </a:r>
          </a:p>
          <a:p>
            <a:pPr marL="914400" lvl="1" indent="-457200" eaLnBrk="1" hangingPunct="1">
              <a:buFont typeface="+mj-lt"/>
              <a:buAutoNum type="arabicPeriod"/>
              <a:defRPr/>
            </a:pPr>
            <a:r>
              <a:rPr lang="en-US" altLang="en-US" sz="1600" dirty="0"/>
              <a:t>Attain water quality that provides for protection of wildlife and human recreation</a:t>
            </a:r>
          </a:p>
          <a:p>
            <a:pPr marL="914400" lvl="1" indent="-457200" eaLnBrk="1" hangingPunct="1">
              <a:buFont typeface="+mj-lt"/>
              <a:buAutoNum type="arabicPeriod"/>
              <a:defRPr/>
            </a:pPr>
            <a:r>
              <a:rPr lang="en-US" altLang="en-US" sz="1600" dirty="0"/>
              <a:t>Prohibit toxic pollutant discharges</a:t>
            </a:r>
          </a:p>
          <a:p>
            <a:pPr marL="914400" lvl="1" indent="-457200" eaLnBrk="1" hangingPunct="1">
              <a:buFont typeface="+mj-lt"/>
              <a:buAutoNum type="arabicPeriod"/>
              <a:defRPr/>
            </a:pPr>
            <a:r>
              <a:rPr lang="en-US" altLang="en-US" sz="1600" dirty="0"/>
              <a:t>Construct public wastewater treatment</a:t>
            </a:r>
          </a:p>
          <a:p>
            <a:pPr marL="914400" lvl="1" indent="-457200" eaLnBrk="1" hangingPunct="1">
              <a:buFont typeface="+mj-lt"/>
              <a:buAutoNum type="arabicPeriod"/>
              <a:defRPr/>
            </a:pPr>
            <a:r>
              <a:rPr lang="en-US" altLang="en-US" sz="1600" dirty="0"/>
              <a:t>Enable area-wide waste treatment management</a:t>
            </a:r>
          </a:p>
          <a:p>
            <a:pPr marL="914400" lvl="1" indent="-457200" eaLnBrk="1" hangingPunct="1">
              <a:buFont typeface="+mj-lt"/>
              <a:buAutoNum type="arabicPeriod"/>
              <a:defRPr/>
            </a:pPr>
            <a:r>
              <a:rPr lang="en-US" altLang="en-US" sz="1600" dirty="0"/>
              <a:t>Research technology to eliminate pollutant discharges</a:t>
            </a:r>
          </a:p>
          <a:p>
            <a:pPr marL="914400" lvl="1" indent="-457200" eaLnBrk="1" hangingPunct="1">
              <a:buFont typeface="+mj-lt"/>
              <a:buAutoNum type="arabicPeriod"/>
              <a:defRPr/>
            </a:pPr>
            <a:r>
              <a:rPr lang="en-US" altLang="en-US" sz="1600" dirty="0"/>
              <a:t>Develop programs and implementation plans to address point and non-point sources.</a:t>
            </a:r>
          </a:p>
          <a:p>
            <a:pPr eaLnBrk="1" hangingPunct="1">
              <a:defRPr/>
            </a:pPr>
            <a:endParaRPr lang="en-US" altLang="en-US" sz="2400" dirty="0"/>
          </a:p>
        </p:txBody>
      </p:sp>
      <p:pic>
        <p:nvPicPr>
          <p:cNvPr id="182279" name="Picture 7">
            <a:hlinkClick r:id="rId5" action="ppaction://hlinksldjump"/>
          </p:cNvPr>
          <p:cNvPicPr>
            <a:picLocks noGrp="1" noChangeAspect="1" noChangeArrowheads="1"/>
          </p:cNvPicPr>
          <p:nvPr>
            <p:ph idx="1"/>
          </p:nvPr>
        </p:nvPicPr>
        <p:blipFill>
          <a:blip r:embed="rId6" cstate="print">
            <a:extLst>
              <a:ext uri="{28A0092B-C50C-407E-A947-70E740481C1C}">
                <a14:useLocalDpi xmlns:a14="http://schemas.microsoft.com/office/drawing/2010/main" val="0"/>
              </a:ext>
            </a:extLst>
          </a:blip>
          <a:srcRect/>
          <a:stretch>
            <a:fillRect/>
          </a:stretch>
        </p:blipFill>
        <p:spPr>
          <a:xfrm>
            <a:off x="7035800" y="180975"/>
            <a:ext cx="1879600" cy="1481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499"/>
                                          </p:stCondLst>
                                        </p:cTn>
                                        <p:tgtEl>
                                          <p:spTgt spid="182279"/>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jeopardy.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2278">
                                            <p:txEl>
                                              <p:pRg st="0" end="0"/>
                                            </p:txEl>
                                          </p:spTgt>
                                        </p:tgtEl>
                                        <p:attrNameLst>
                                          <p:attrName>style.visibility</p:attrName>
                                        </p:attrNameLst>
                                      </p:cBhvr>
                                      <p:to>
                                        <p:strVal val="visible"/>
                                      </p:to>
                                    </p:set>
                                    <p:anim calcmode="lin" valueType="num">
                                      <p:cBhvr additive="base">
                                        <p:cTn id="11" dur="500" fill="hold"/>
                                        <p:tgtEl>
                                          <p:spTgt spid="18227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227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2278">
                                            <p:txEl>
                                              <p:pRg st="1" end="1"/>
                                            </p:txEl>
                                          </p:spTgt>
                                        </p:tgtEl>
                                        <p:attrNameLst>
                                          <p:attrName>style.visibility</p:attrName>
                                        </p:attrNameLst>
                                      </p:cBhvr>
                                      <p:to>
                                        <p:strVal val="visible"/>
                                      </p:to>
                                    </p:set>
                                    <p:anim calcmode="lin" valueType="num">
                                      <p:cBhvr additive="base">
                                        <p:cTn id="15" dur="500" fill="hold"/>
                                        <p:tgtEl>
                                          <p:spTgt spid="182278">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2278">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2278">
                                            <p:txEl>
                                              <p:pRg st="2" end="2"/>
                                            </p:txEl>
                                          </p:spTgt>
                                        </p:tgtEl>
                                        <p:attrNameLst>
                                          <p:attrName>style.visibility</p:attrName>
                                        </p:attrNameLst>
                                      </p:cBhvr>
                                      <p:to>
                                        <p:strVal val="visible"/>
                                      </p:to>
                                    </p:set>
                                    <p:anim calcmode="lin" valueType="num">
                                      <p:cBhvr additive="base">
                                        <p:cTn id="19" dur="500" fill="hold"/>
                                        <p:tgtEl>
                                          <p:spTgt spid="1822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2278">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2278">
                                            <p:txEl>
                                              <p:pRg st="3" end="3"/>
                                            </p:txEl>
                                          </p:spTgt>
                                        </p:tgtEl>
                                        <p:attrNameLst>
                                          <p:attrName>style.visibility</p:attrName>
                                        </p:attrNameLst>
                                      </p:cBhvr>
                                      <p:to>
                                        <p:strVal val="visible"/>
                                      </p:to>
                                    </p:set>
                                    <p:anim calcmode="lin" valueType="num">
                                      <p:cBhvr additive="base">
                                        <p:cTn id="23" dur="500" fill="hold"/>
                                        <p:tgtEl>
                                          <p:spTgt spid="18227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2278">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2278">
                                            <p:txEl>
                                              <p:pRg st="4" end="4"/>
                                            </p:txEl>
                                          </p:spTgt>
                                        </p:tgtEl>
                                        <p:attrNameLst>
                                          <p:attrName>style.visibility</p:attrName>
                                        </p:attrNameLst>
                                      </p:cBhvr>
                                      <p:to>
                                        <p:strVal val="visible"/>
                                      </p:to>
                                    </p:set>
                                    <p:anim calcmode="lin" valueType="num">
                                      <p:cBhvr additive="base">
                                        <p:cTn id="27" dur="500" fill="hold"/>
                                        <p:tgtEl>
                                          <p:spTgt spid="182278">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2278">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2278">
                                            <p:txEl>
                                              <p:pRg st="5" end="5"/>
                                            </p:txEl>
                                          </p:spTgt>
                                        </p:tgtEl>
                                        <p:attrNameLst>
                                          <p:attrName>style.visibility</p:attrName>
                                        </p:attrNameLst>
                                      </p:cBhvr>
                                      <p:to>
                                        <p:strVal val="visible"/>
                                      </p:to>
                                    </p:set>
                                    <p:anim calcmode="lin" valueType="num">
                                      <p:cBhvr additive="base">
                                        <p:cTn id="31" dur="500" fill="hold"/>
                                        <p:tgtEl>
                                          <p:spTgt spid="18227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2278">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2278">
                                            <p:txEl>
                                              <p:pRg st="6" end="6"/>
                                            </p:txEl>
                                          </p:spTgt>
                                        </p:tgtEl>
                                        <p:attrNameLst>
                                          <p:attrName>style.visibility</p:attrName>
                                        </p:attrNameLst>
                                      </p:cBhvr>
                                      <p:to>
                                        <p:strVal val="visible"/>
                                      </p:to>
                                    </p:set>
                                    <p:anim calcmode="lin" valueType="num">
                                      <p:cBhvr additive="base">
                                        <p:cTn id="35" dur="500" fill="hold"/>
                                        <p:tgtEl>
                                          <p:spTgt spid="182278">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2278">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2278">
                                            <p:txEl>
                                              <p:pRg st="7" end="7"/>
                                            </p:txEl>
                                          </p:spTgt>
                                        </p:tgtEl>
                                        <p:attrNameLst>
                                          <p:attrName>style.visibility</p:attrName>
                                        </p:attrNameLst>
                                      </p:cBhvr>
                                      <p:to>
                                        <p:strVal val="visible"/>
                                      </p:to>
                                    </p:set>
                                    <p:anim calcmode="lin" valueType="num">
                                      <p:cBhvr additive="base">
                                        <p:cTn id="39" dur="500" fill="hold"/>
                                        <p:tgtEl>
                                          <p:spTgt spid="182278">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227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Quality H2O! - $200</a:t>
            </a:r>
          </a:p>
        </p:txBody>
      </p:sp>
      <p:sp>
        <p:nvSpPr>
          <p:cNvPr id="614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4149" name="Rectangle 5"/>
          <p:cNvSpPr>
            <a:spLocks noChangeArrowheads="1"/>
          </p:cNvSpPr>
          <p:nvPr/>
        </p:nvSpPr>
        <p:spPr bwMode="auto">
          <a:xfrm>
            <a:off x="457200" y="1600200"/>
            <a:ext cx="82296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It isn’t pretty, but </a:t>
            </a:r>
            <a:r>
              <a:rPr lang="en-US" altLang="en-US" dirty="0" smtClean="0"/>
              <a:t>this type of criteria is </a:t>
            </a:r>
            <a:r>
              <a:rPr lang="en-US" altLang="en-US" dirty="0"/>
              <a:t>exceeded if harmful </a:t>
            </a:r>
            <a:r>
              <a:rPr lang="en-US" altLang="en-US" dirty="0" smtClean="0"/>
              <a:t>health effects </a:t>
            </a:r>
            <a:r>
              <a:rPr lang="en-US" altLang="en-US" dirty="0"/>
              <a:t>are shown after a short period of time.  And </a:t>
            </a:r>
            <a:r>
              <a:rPr lang="en-US" altLang="en-US" dirty="0" smtClean="0"/>
              <a:t>don’t make a habit of confusing </a:t>
            </a:r>
            <a:r>
              <a:rPr lang="en-US" altLang="en-US" dirty="0"/>
              <a:t>it with this other type of criteria that protects against long term exposures to lower concentrations.</a:t>
            </a:r>
          </a:p>
        </p:txBody>
      </p:sp>
      <p:sp>
        <p:nvSpPr>
          <p:cNvPr id="134150" name="Rectangle 6"/>
          <p:cNvSpPr>
            <a:spLocks noChangeArrowheads="1"/>
          </p:cNvSpPr>
          <p:nvPr/>
        </p:nvSpPr>
        <p:spPr bwMode="auto">
          <a:xfrm>
            <a:off x="457200" y="4991100"/>
            <a:ext cx="8229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are </a:t>
            </a:r>
            <a:r>
              <a:rPr lang="en-US" altLang="en-US" dirty="0">
                <a:solidFill>
                  <a:srgbClr val="FFFF00"/>
                </a:solidFill>
              </a:rPr>
              <a:t>acute</a:t>
            </a:r>
            <a:r>
              <a:rPr lang="en-US" altLang="en-US" dirty="0"/>
              <a:t> </a:t>
            </a:r>
            <a:r>
              <a:rPr lang="en-US" altLang="en-US" dirty="0" smtClean="0"/>
              <a:t>and </a:t>
            </a:r>
            <a:r>
              <a:rPr lang="en-US" altLang="en-US" dirty="0" smtClean="0">
                <a:solidFill>
                  <a:srgbClr val="FFFF00"/>
                </a:solidFill>
              </a:rPr>
              <a:t>chronic</a:t>
            </a:r>
            <a:r>
              <a:rPr lang="en-US" altLang="en-US" dirty="0" smtClean="0"/>
              <a:t>?</a:t>
            </a:r>
            <a:endParaRPr lang="en-US" alt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50">
                                            <p:txEl>
                                              <p:pRg st="0" end="0"/>
                                            </p:txEl>
                                          </p:spTgt>
                                        </p:tgtEl>
                                        <p:attrNameLst>
                                          <p:attrName>style.visibility</p:attrName>
                                        </p:attrNameLst>
                                      </p:cBhvr>
                                      <p:to>
                                        <p:strVal val="visible"/>
                                      </p:to>
                                    </p:set>
                                    <p:anim calcmode="lin" valueType="num">
                                      <p:cBhvr additive="base">
                                        <p:cTn id="7" dur="500" fill="hold"/>
                                        <p:tgtEl>
                                          <p:spTgt spid="1341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Quality H2O! - $300</a:t>
            </a:r>
          </a:p>
        </p:txBody>
      </p:sp>
      <p:sp>
        <p:nvSpPr>
          <p:cNvPr id="717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5173"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Yuck!  That scum on the water and awful smell indicate that this type of non-numeric water quality standard may have been violated.</a:t>
            </a:r>
          </a:p>
        </p:txBody>
      </p:sp>
      <p:sp>
        <p:nvSpPr>
          <p:cNvPr id="135174"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narrative criteria</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174">
                                            <p:txEl>
                                              <p:pRg st="0" end="0"/>
                                            </p:txEl>
                                          </p:spTgt>
                                        </p:tgtEl>
                                        <p:attrNameLst>
                                          <p:attrName>style.visibility</p:attrName>
                                        </p:attrNameLst>
                                      </p:cBhvr>
                                      <p:to>
                                        <p:strVal val="visible"/>
                                      </p:to>
                                    </p:set>
                                    <p:anim calcmode="lin" valueType="num">
                                      <p:cBhvr additive="base">
                                        <p:cTn id="7" dur="500" fill="hold"/>
                                        <p:tgtEl>
                                          <p:spTgt spid="1351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Quality H2O! - $400</a:t>
            </a:r>
          </a:p>
        </p:txBody>
      </p:sp>
      <p:sp>
        <p:nvSpPr>
          <p:cNvPr id="819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6197"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If one or more </a:t>
            </a:r>
            <a:r>
              <a:rPr lang="en-US" altLang="en-US" dirty="0" smtClean="0"/>
              <a:t>parameters </a:t>
            </a:r>
            <a:r>
              <a:rPr lang="en-US" altLang="en-US" dirty="0"/>
              <a:t>from these two </a:t>
            </a:r>
            <a:r>
              <a:rPr lang="en-US" altLang="en-US" dirty="0" smtClean="0"/>
              <a:t>categories </a:t>
            </a:r>
            <a:r>
              <a:rPr lang="en-US" altLang="en-US" dirty="0"/>
              <a:t>of water quality </a:t>
            </a:r>
            <a:r>
              <a:rPr lang="en-US" altLang="en-US" dirty="0" smtClean="0"/>
              <a:t>data </a:t>
            </a:r>
            <a:r>
              <a:rPr lang="en-US" altLang="en-US" dirty="0"/>
              <a:t>are found to be poor, </a:t>
            </a:r>
            <a:r>
              <a:rPr lang="en-US" altLang="en-US" dirty="0" smtClean="0"/>
              <a:t>it is a sure sign that aquatic </a:t>
            </a:r>
            <a:r>
              <a:rPr lang="en-US" altLang="en-US" dirty="0"/>
              <a:t>life use is </a:t>
            </a:r>
            <a:r>
              <a:rPr lang="en-US" altLang="en-US" dirty="0" smtClean="0"/>
              <a:t>impaired</a:t>
            </a:r>
            <a:r>
              <a:rPr lang="en-US" altLang="en-US" dirty="0"/>
              <a:t>.</a:t>
            </a:r>
          </a:p>
        </p:txBody>
      </p:sp>
      <p:sp>
        <p:nvSpPr>
          <p:cNvPr id="136198"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are </a:t>
            </a:r>
            <a:r>
              <a:rPr lang="en-US" altLang="en-US" dirty="0">
                <a:solidFill>
                  <a:srgbClr val="FFFF00"/>
                </a:solidFill>
              </a:rPr>
              <a:t>biological and chemical</a:t>
            </a:r>
            <a:r>
              <a:rPr lang="en-US" altLang="en-US" dirty="0"/>
              <a:t>?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6198">
                                            <p:txEl>
                                              <p:pRg st="0" end="0"/>
                                            </p:txEl>
                                          </p:spTgt>
                                        </p:tgtEl>
                                        <p:attrNameLst>
                                          <p:attrName>style.visibility</p:attrName>
                                        </p:attrNameLst>
                                      </p:cBhvr>
                                      <p:to>
                                        <p:strVal val="visible"/>
                                      </p:to>
                                    </p:set>
                                    <p:anim calcmode="lin" valueType="num">
                                      <p:cBhvr additive="base">
                                        <p:cTn id="7" dur="500" fill="hold"/>
                                        <p:tgtEl>
                                          <p:spTgt spid="136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Quality H2O! - $500</a:t>
            </a:r>
          </a:p>
        </p:txBody>
      </p:sp>
      <p:sp>
        <p:nvSpPr>
          <p:cNvPr id="921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7221" name="Rectangle 5"/>
          <p:cNvSpPr>
            <a:spLocks noChangeArrowheads="1"/>
          </p:cNvSpPr>
          <p:nvPr/>
        </p:nvSpPr>
        <p:spPr bwMode="auto">
          <a:xfrm>
            <a:off x="457200" y="1600200"/>
            <a:ext cx="8229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This policy ensures that even when there is assimilative capacity in a stream, a </a:t>
            </a:r>
            <a:r>
              <a:rPr lang="en-US" altLang="en-US" dirty="0" smtClean="0"/>
              <a:t>permit applicant </a:t>
            </a:r>
            <a:r>
              <a:rPr lang="en-US" altLang="en-US" dirty="0"/>
              <a:t>must justify that the discharge cannot be avoided and is necessary for economic or social development.</a:t>
            </a:r>
          </a:p>
        </p:txBody>
      </p:sp>
      <p:sp>
        <p:nvSpPr>
          <p:cNvPr id="137222" name="Rectangle 6"/>
          <p:cNvSpPr>
            <a:spLocks noChangeArrowheads="1"/>
          </p:cNvSpPr>
          <p:nvPr/>
        </p:nvSpPr>
        <p:spPr bwMode="auto">
          <a:xfrm>
            <a:off x="457200" y="4343400"/>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anti-degradation</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22">
                                            <p:txEl>
                                              <p:pRg st="0" end="0"/>
                                            </p:txEl>
                                          </p:spTgt>
                                        </p:tgtEl>
                                        <p:attrNameLst>
                                          <p:attrName>style.visibility</p:attrName>
                                        </p:attrNameLst>
                                      </p:cBhvr>
                                      <p:to>
                                        <p:strVal val="visible"/>
                                      </p:to>
                                    </p:set>
                                    <p:anim calcmode="lin" valueType="num">
                                      <p:cBhvr additive="base">
                                        <p:cTn id="7" dur="500" fill="hold"/>
                                        <p:tgtEl>
                                          <p:spTgt spid="1372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How did we get here? - $100</a:t>
            </a:r>
          </a:p>
        </p:txBody>
      </p:sp>
      <p:sp>
        <p:nvSpPr>
          <p:cNvPr id="10243"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8245"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The 1972 Amendment to the 1948 </a:t>
            </a:r>
            <a:r>
              <a:rPr lang="en-US" dirty="0">
                <a:latin typeface="Avenir Next Regular"/>
              </a:rPr>
              <a:t>Federal Water Pollution Control Act is better known by this name? </a:t>
            </a:r>
            <a:endParaRPr lang="en-US" altLang="en-US" dirty="0"/>
          </a:p>
        </p:txBody>
      </p:sp>
      <p:sp>
        <p:nvSpPr>
          <p:cNvPr id="138246"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the </a:t>
            </a:r>
            <a:r>
              <a:rPr lang="en-US" altLang="en-US" dirty="0">
                <a:solidFill>
                  <a:srgbClr val="FFFF00"/>
                </a:solidFill>
              </a:rPr>
              <a:t>Clean Water Act</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246">
                                            <p:txEl>
                                              <p:pRg st="0" end="0"/>
                                            </p:txEl>
                                          </p:spTgt>
                                        </p:tgtEl>
                                        <p:attrNameLst>
                                          <p:attrName>style.visibility</p:attrName>
                                        </p:attrNameLst>
                                      </p:cBhvr>
                                      <p:to>
                                        <p:strVal val="visible"/>
                                      </p:to>
                                    </p:set>
                                    <p:anim calcmode="lin" valueType="num">
                                      <p:cBhvr additive="base">
                                        <p:cTn id="7" dur="500" fill="hold"/>
                                        <p:tgtEl>
                                          <p:spTgt spid="138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How did we get here? - $200</a:t>
            </a:r>
          </a:p>
        </p:txBody>
      </p:sp>
      <p:sp>
        <p:nvSpPr>
          <p:cNvPr id="1126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58725" name="Rectangle 5"/>
          <p:cNvSpPr>
            <a:spLocks noChangeArrowheads="1"/>
          </p:cNvSpPr>
          <p:nvPr/>
        </p:nvSpPr>
        <p:spPr bwMode="auto">
          <a:xfrm>
            <a:off x="457200" y="1600200"/>
            <a:ext cx="82296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States must review their water quality standards through this review process named after its frequency.  Water quality standards are good things, and good things always come in … oh how does that saying go?</a:t>
            </a:r>
          </a:p>
        </p:txBody>
      </p:sp>
      <p:sp>
        <p:nvSpPr>
          <p:cNvPr id="158726" name="Rectangle 6"/>
          <p:cNvSpPr>
            <a:spLocks noChangeArrowheads="1"/>
          </p:cNvSpPr>
          <p:nvPr/>
        </p:nvSpPr>
        <p:spPr bwMode="auto">
          <a:xfrm>
            <a:off x="457200" y="4419600"/>
            <a:ext cx="8229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the </a:t>
            </a:r>
            <a:r>
              <a:rPr lang="en-US" altLang="en-US" dirty="0">
                <a:solidFill>
                  <a:srgbClr val="FFFF00"/>
                </a:solidFill>
              </a:rPr>
              <a:t>triennial review?</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6">
                                            <p:txEl>
                                              <p:pRg st="0" end="0"/>
                                            </p:txEl>
                                          </p:spTgt>
                                        </p:tgtEl>
                                        <p:attrNameLst>
                                          <p:attrName>style.visibility</p:attrName>
                                        </p:attrNameLst>
                                      </p:cBhvr>
                                      <p:to>
                                        <p:strVal val="visible"/>
                                      </p:to>
                                    </p:set>
                                    <p:anim calcmode="lin" valueType="num">
                                      <p:cBhvr additive="base">
                                        <p:cTn id="7" dur="500" fill="hold"/>
                                        <p:tgtEl>
                                          <p:spTgt spid="1587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en-US" altLang="en-US" dirty="0">
                <a:effectLst>
                  <a:outerShdw blurRad="38100" dist="38100" dir="2700000" algn="tl">
                    <a:srgbClr val="000000"/>
                  </a:outerShdw>
                </a:effectLst>
              </a:rPr>
              <a:t>How did we get here? - $300</a:t>
            </a:r>
          </a:p>
        </p:txBody>
      </p:sp>
      <p:sp>
        <p:nvSpPr>
          <p:cNvPr id="1229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59749"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The Clean Water Act did not originally contain this section related to nonpoint sources, but it was added 15 years later after the large initial reductions from the regulation of point sources failed to restore designated uses to all waters.</a:t>
            </a:r>
          </a:p>
        </p:txBody>
      </p:sp>
      <p:sp>
        <p:nvSpPr>
          <p:cNvPr id="159750" name="Rectangle 6"/>
          <p:cNvSpPr>
            <a:spLocks noChangeArrowheads="1"/>
          </p:cNvSpPr>
          <p:nvPr/>
        </p:nvSpPr>
        <p:spPr bwMode="auto">
          <a:xfrm>
            <a:off x="457200" y="4267200"/>
            <a:ext cx="82296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t>What is </a:t>
            </a:r>
            <a:r>
              <a:rPr lang="en-US" altLang="en-US" dirty="0">
                <a:solidFill>
                  <a:srgbClr val="FFFF00"/>
                </a:solidFill>
              </a:rPr>
              <a:t>Section 319</a:t>
            </a:r>
            <a:r>
              <a:rPr lang="en-US" altLang="en-US" dirty="0"/>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50">
                                            <p:txEl>
                                              <p:pRg st="0" end="0"/>
                                            </p:txEl>
                                          </p:spTgt>
                                        </p:tgtEl>
                                        <p:attrNameLst>
                                          <p:attrName>style.visibility</p:attrName>
                                        </p:attrNameLst>
                                      </p:cBhvr>
                                      <p:to>
                                        <p:strVal val="visible"/>
                                      </p:to>
                                    </p:set>
                                    <p:anim calcmode="lin" valueType="num">
                                      <p:cBhvr additive="base">
                                        <p:cTn id="7" dur="500" fill="hold"/>
                                        <p:tgtEl>
                                          <p:spTgt spid="1597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0" grpId="0" build="p"/>
    </p:bldLst>
  </p:timing>
</p:sld>
</file>

<file path=ppt/theme/theme1.xml><?xml version="1.0" encoding="utf-8"?>
<a:theme xmlns:a="http://schemas.openxmlformats.org/drawingml/2006/main" name="Slit">
  <a:themeElements>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10.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11.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2.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3.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4.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5.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6.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7.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8.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9.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2.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20.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21.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2.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3.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4.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5.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6.xml><?xml version="1.0" encoding="utf-8"?>
<a:themeOverride xmlns:a="http://schemas.openxmlformats.org/drawingml/2006/main">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themeOverride>
</file>

<file path=ppt/theme/themeOverride3.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4.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5.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6.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7.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8.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9.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docProps/app.xml><?xml version="1.0" encoding="utf-8"?>
<Properties xmlns="http://schemas.openxmlformats.org/officeDocument/2006/extended-properties" xmlns:vt="http://schemas.openxmlformats.org/officeDocument/2006/docPropsVTypes">
  <Template>Slit</Template>
  <TotalTime>2752</TotalTime>
  <Words>1320</Words>
  <Application>Microsoft Office PowerPoint</Application>
  <PresentationFormat>On-screen Show (4:3)</PresentationFormat>
  <Paragraphs>127</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Avenir Next Regular</vt:lpstr>
      <vt:lpstr>Tahoma</vt:lpstr>
      <vt:lpstr>Times</vt:lpstr>
      <vt:lpstr>Wingdings</vt:lpstr>
      <vt:lpstr>Slit</vt:lpstr>
      <vt:lpstr>Clean Water Jeopardy</vt:lpstr>
      <vt:lpstr>Quality H2O! - $100</vt:lpstr>
      <vt:lpstr>Quality H2O! - $200</vt:lpstr>
      <vt:lpstr>Quality H2O! - $300</vt:lpstr>
      <vt:lpstr>Quality H2O! - $400</vt:lpstr>
      <vt:lpstr>Quality H2O! - $500</vt:lpstr>
      <vt:lpstr>How did we get here? - $100</vt:lpstr>
      <vt:lpstr>How did we get here? - $200</vt:lpstr>
      <vt:lpstr>How did we get here? - $300</vt:lpstr>
      <vt:lpstr>How did we get here? - $400</vt:lpstr>
      <vt:lpstr>How did we get here? - $500</vt:lpstr>
      <vt:lpstr>Your Rules Don’t Apply - $100</vt:lpstr>
      <vt:lpstr>Your Rules Don’t Apply - $200</vt:lpstr>
      <vt:lpstr>Your Rules Don’t Apply - $300</vt:lpstr>
      <vt:lpstr>Your Rules Don’t Apply - $400</vt:lpstr>
      <vt:lpstr>Your Rules Don’t Apply - $500</vt:lpstr>
      <vt:lpstr>You do WHAT? - $100</vt:lpstr>
      <vt:lpstr>You do WHAT? - $200</vt:lpstr>
      <vt:lpstr>You do WHAT? - $300</vt:lpstr>
      <vt:lpstr>You do WHAT? - $400</vt:lpstr>
      <vt:lpstr>You do WHAT? - $500</vt:lpstr>
      <vt:lpstr>CODE CWA - $100</vt:lpstr>
      <vt:lpstr>CODE CWA - $200</vt:lpstr>
      <vt:lpstr>CODE CWA - $300</vt:lpstr>
      <vt:lpstr>CODE CWA - $400</vt:lpstr>
      <vt:lpstr>CODE CWA - $500</vt:lpstr>
      <vt:lpstr>Final Jeopardy</vt:lpstr>
    </vt:vector>
  </TitlesOfParts>
  <Company>Adams 12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Janet Walter</dc:creator>
  <cp:lastModifiedBy>Evans, Steven</cp:lastModifiedBy>
  <cp:revision>49</cp:revision>
  <dcterms:created xsi:type="dcterms:W3CDTF">2003-06-20T20:17:15Z</dcterms:created>
  <dcterms:modified xsi:type="dcterms:W3CDTF">2018-05-01T20:51:03Z</dcterms:modified>
</cp:coreProperties>
</file>