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36" r:id="rId2"/>
    <p:sldId id="347" r:id="rId3"/>
    <p:sldId id="412" r:id="rId4"/>
    <p:sldId id="413" r:id="rId5"/>
    <p:sldId id="385" r:id="rId6"/>
    <p:sldId id="419" r:id="rId7"/>
    <p:sldId id="418" r:id="rId8"/>
    <p:sldId id="357" r:id="rId9"/>
    <p:sldId id="350" r:id="rId10"/>
    <p:sldId id="353" r:id="rId11"/>
    <p:sldId id="381" r:id="rId12"/>
    <p:sldId id="396" r:id="rId13"/>
    <p:sldId id="395" r:id="rId14"/>
    <p:sldId id="397" r:id="rId15"/>
    <p:sldId id="437" r:id="rId16"/>
    <p:sldId id="421" r:id="rId17"/>
    <p:sldId id="404" r:id="rId18"/>
    <p:sldId id="406" r:id="rId19"/>
    <p:sldId id="422" r:id="rId20"/>
    <p:sldId id="435" r:id="rId21"/>
    <p:sldId id="388" r:id="rId22"/>
    <p:sldId id="393" r:id="rId23"/>
    <p:sldId id="416" r:id="rId24"/>
    <p:sldId id="420" r:id="rId25"/>
    <p:sldId id="415" r:id="rId26"/>
    <p:sldId id="438" r:id="rId27"/>
    <p:sldId id="414" r:id="rId28"/>
    <p:sldId id="423" r:id="rId29"/>
    <p:sldId id="434" r:id="rId30"/>
    <p:sldId id="424" r:id="rId31"/>
    <p:sldId id="425" r:id="rId32"/>
    <p:sldId id="427" r:id="rId33"/>
    <p:sldId id="426" r:id="rId34"/>
    <p:sldId id="294" r:id="rId35"/>
    <p:sldId id="428" r:id="rId36"/>
    <p:sldId id="42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003"/>
    <a:srgbClr val="FFAA01"/>
    <a:srgbClr val="FFDD89"/>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6" autoAdjust="0"/>
    <p:restoredTop sz="69636" autoAdjust="0"/>
  </p:normalViewPr>
  <p:slideViewPr>
    <p:cSldViewPr snapToGrid="0" snapToObjects="1">
      <p:cViewPr varScale="1">
        <p:scale>
          <a:sx n="47" d="100"/>
          <a:sy n="47" d="100"/>
        </p:scale>
        <p:origin x="1732"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a:t>
            </a:r>
            <a:r>
              <a:rPr lang="en-US" sz="1000" baseline="0" dirty="0"/>
              <a:t> is another county analysis within the Bluegrass ADD from the wastewater management plan.  </a:t>
            </a:r>
          </a:p>
          <a:p>
            <a:r>
              <a:rPr lang="en-US" sz="1000" baseline="0" dirty="0"/>
              <a:t>Particularly interesting is the percent of serviceable households, meaning that these households could connect to a municipal sanitary sewer line.</a:t>
            </a:r>
          </a:p>
          <a:p>
            <a:endParaRPr lang="en-US" sz="1000" baseline="0" dirty="0"/>
          </a:p>
          <a:p>
            <a:r>
              <a:rPr lang="en-US" sz="1000" baseline="0" dirty="0"/>
              <a:t>This will begin to help you to understand at a county level what the prevalence of sanitary sewer connections might be in the county as opposed to septic systems or straight pipes.  </a:t>
            </a:r>
          </a:p>
          <a:p>
            <a:endParaRPr lang="en-US" sz="1000" baseline="0" dirty="0"/>
          </a:p>
          <a:p>
            <a:r>
              <a:rPr lang="en-US" sz="1000" baseline="0" dirty="0"/>
              <a:t>The plan also lists all of the proposed wastewater projects throughout the state.</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163227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order to stop violations of the Clean Water Act, the EPA has negotiated “Consent Decrees” for two municipalities in Kentucky.  These actions included a large fine, required actions for the municipality, and even outlined projects that must be completed.</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3393118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Moving from sewage, let’s look more in depth at stormwater permits.</a:t>
            </a:r>
          </a:p>
          <a:p>
            <a:endParaRPr lang="en-US" sz="1000" dirty="0"/>
          </a:p>
          <a:p>
            <a:r>
              <a:rPr lang="en-US" sz="1000" dirty="0"/>
              <a:t>We talked about separated systems and the MS4 is the name of the system that collects the stormwater separate from the sanitary sewer.</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22075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just a reminder, the MS4 system flows untreated to the streams, while the sanitary system flows to the wastewater treatment plant, or the Publicly Owned Treatment Works (POTW).</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181326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B75615B-6CDD-48EF-9487-92BAE241303D}" type="slidenum">
              <a:rPr lang="en-US" smtClean="0"/>
              <a:pPr/>
              <a:t>14</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r>
              <a:rPr lang="en-US" sz="1000" dirty="0"/>
              <a:t>The history of the </a:t>
            </a:r>
            <a:r>
              <a:rPr lang="en-US" sz="1000" dirty="0" err="1"/>
              <a:t>stormwater</a:t>
            </a:r>
            <a:r>
              <a:rPr lang="en-US" sz="1000" dirty="0"/>
              <a:t> permit is relatively short.  </a:t>
            </a:r>
          </a:p>
          <a:p>
            <a:r>
              <a:rPr lang="en-US" sz="1000" dirty="0"/>
              <a:t>The Clean Water Act was amended in 1987 to require the development of a stormwater permitting program.  </a:t>
            </a:r>
          </a:p>
          <a:p>
            <a:r>
              <a:rPr lang="en-US" sz="1000" dirty="0"/>
              <a:t>Phase I permits for communities with populations &gt;100,000 were required as of 1990, and</a:t>
            </a:r>
          </a:p>
          <a:p>
            <a:r>
              <a:rPr lang="en-US" sz="1000" dirty="0"/>
              <a:t>smaller Phase II communities were required to have permits in 1999.  </a:t>
            </a:r>
          </a:p>
        </p:txBody>
      </p:sp>
    </p:spTree>
    <p:extLst>
      <p:ext uri="{BB962C8B-B14F-4D97-AF65-F5344CB8AC3E}">
        <p14:creationId xmlns:p14="http://schemas.microsoft.com/office/powerpoint/2010/main" val="636628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map shows the locations of Kentucky’s Phase I (Lexington and Louisville) and Phase II </a:t>
            </a:r>
            <a:r>
              <a:rPr lang="en-US" sz="1000" dirty="0" err="1"/>
              <a:t>stormwater</a:t>
            </a:r>
            <a:r>
              <a:rPr lang="en-US" sz="1000" dirty="0"/>
              <a:t>-permitted communities.</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93157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Phase I and Phase II permits are similar in that they both have 6 minimum control measures to be addressed.</a:t>
            </a:r>
          </a:p>
          <a:p>
            <a:endParaRPr lang="en-US" sz="900" dirty="0"/>
          </a:p>
          <a:p>
            <a:r>
              <a:rPr lang="en-US" sz="900" dirty="0"/>
              <a:t>The Phase I permits are more specific and also require monitoring of outfalls and inspection of industrial facilities.</a:t>
            </a:r>
          </a:p>
          <a:p>
            <a:endParaRPr lang="en-US" sz="900" dirty="0"/>
          </a:p>
          <a:p>
            <a:r>
              <a:rPr lang="en-US" sz="900" dirty="0"/>
              <a:t>If you have an MS4 in your watershed, they can often serve as a great partner, particularly if you can align some of your activities with their permit requirements.  </a:t>
            </a:r>
          </a:p>
          <a:p>
            <a:endParaRPr lang="en-US" sz="900" dirty="0"/>
          </a:p>
          <a:p>
            <a:r>
              <a:rPr lang="en-US" sz="900" dirty="0"/>
              <a:t>All MS4’s have </a:t>
            </a:r>
            <a:r>
              <a:rPr lang="en-US" sz="900" u="sng" dirty="0"/>
              <a:t>public education and public involvement requirements</a:t>
            </a:r>
            <a:r>
              <a:rPr lang="en-US" sz="900" dirty="0"/>
              <a:t>.  Therefore, they can be excellent partners when it comes to educating and engaging the public with regard to pollution problems in the watershed.  </a:t>
            </a:r>
          </a:p>
          <a:p>
            <a:endParaRPr lang="en-US" sz="900" dirty="0"/>
          </a:p>
          <a:p>
            <a:r>
              <a:rPr lang="en-US" sz="900" dirty="0"/>
              <a:t>MS4s also have </a:t>
            </a:r>
            <a:r>
              <a:rPr lang="en-US" sz="900" u="sng" dirty="0"/>
              <a:t>post-construction control requirements </a:t>
            </a:r>
            <a:r>
              <a:rPr lang="en-US" sz="900" dirty="0"/>
              <a:t>for stormwater retention and detention that are specific for each area.  It is important to be familiar with these requirements.  </a:t>
            </a:r>
          </a:p>
          <a:p>
            <a:endParaRPr lang="en-US" sz="900" dirty="0"/>
          </a:p>
          <a:p>
            <a:r>
              <a:rPr lang="en-US" sz="900" dirty="0"/>
              <a:t>The </a:t>
            </a:r>
            <a:r>
              <a:rPr lang="en-US" sz="900" u="sng" dirty="0"/>
              <a:t>pollution prevention measure</a:t>
            </a:r>
            <a:r>
              <a:rPr lang="en-US" sz="900" u="none" dirty="0"/>
              <a:t> </a:t>
            </a:r>
            <a:r>
              <a:rPr lang="en-US" sz="900" dirty="0"/>
              <a:t>refers to specific controls for their municipal operations and facilities, which will also be helpful to understand.</a:t>
            </a:r>
          </a:p>
          <a:p>
            <a:endParaRPr lang="en-US" sz="900" dirty="0"/>
          </a:p>
          <a:p>
            <a:r>
              <a:rPr lang="en-US" sz="900" dirty="0"/>
              <a:t>If a TMDL has been established in your watershed, there may be opportunities to collaborate with the MS4 regarding its implementation.</a:t>
            </a:r>
          </a:p>
          <a:p>
            <a:endParaRPr lang="en-US" sz="900" dirty="0"/>
          </a:p>
          <a:p>
            <a:r>
              <a:rPr lang="en-US" sz="900" dirty="0"/>
              <a:t>We will discuss some of these elements in more detail.</a:t>
            </a:r>
          </a:p>
          <a:p>
            <a:endParaRPr lang="en-US" sz="900" dirty="0"/>
          </a:p>
          <a:p>
            <a:endParaRPr lang="en-US" sz="900" dirty="0"/>
          </a:p>
          <a:p>
            <a:endParaRPr lang="en-US" sz="900" dirty="0"/>
          </a:p>
          <a:p>
            <a:endParaRPr lang="en-US" sz="900" dirty="0"/>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1188232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99D5C95-4D73-4057-83D5-3CB3935EF828}" type="slidenum">
              <a:rPr lang="en-US" smtClean="0"/>
              <a:pPr/>
              <a:t>17</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US" sz="1000" dirty="0"/>
              <a:t>MS4s are required to have a program to identify and eliminate illicit discharges.  Illicit discharges are generally anything other than </a:t>
            </a:r>
            <a:r>
              <a:rPr lang="en-US" sz="1000" dirty="0" err="1"/>
              <a:t>stormwater</a:t>
            </a:r>
            <a:r>
              <a:rPr lang="en-US" sz="1000" dirty="0"/>
              <a:t> that is entering the </a:t>
            </a:r>
            <a:r>
              <a:rPr lang="en-US" sz="1000" dirty="0" err="1"/>
              <a:t>stormwater</a:t>
            </a:r>
            <a:r>
              <a:rPr lang="en-US" sz="1000" dirty="0"/>
              <a:t> collection system.</a:t>
            </a:r>
          </a:p>
          <a:p>
            <a:endParaRPr lang="en-US" sz="1000" dirty="0"/>
          </a:p>
          <a:p>
            <a:r>
              <a:rPr lang="en-US" sz="1000" dirty="0"/>
              <a:t>Municipalities are required to map their outfalls so they know how to trace illicit discharges through the system.</a:t>
            </a:r>
          </a:p>
          <a:p>
            <a:endParaRPr lang="en-US" sz="1000" dirty="0"/>
          </a:p>
          <a:p>
            <a:r>
              <a:rPr lang="en-US" sz="1000" dirty="0"/>
              <a:t>They must have a plan to detect them, make them illegal through ordinance, and have practices to address them. </a:t>
            </a:r>
          </a:p>
          <a:p>
            <a:endParaRPr lang="en-US" sz="1000" dirty="0"/>
          </a:p>
          <a:p>
            <a:r>
              <a:rPr lang="en-US" sz="1000" dirty="0"/>
              <a:t>So, MS4s can be partners in trying to track down these sources of pollution if it occurs in their jurisdiction.</a:t>
            </a:r>
          </a:p>
        </p:txBody>
      </p:sp>
    </p:spTree>
    <p:extLst>
      <p:ext uri="{BB962C8B-B14F-4D97-AF65-F5344CB8AC3E}">
        <p14:creationId xmlns:p14="http://schemas.microsoft.com/office/powerpoint/2010/main" val="836231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5EDE7B5-CA45-4B1C-898C-B1C5AABAC147}" type="slidenum">
              <a:rPr lang="en-US" smtClean="0"/>
              <a:pPr/>
              <a:t>18</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sz="1000" dirty="0"/>
              <a:t>MS4s also must inspect construction sites with more than 1 acre of land disturbance.  This includes having a program to review site plans, inspect facilities, and ensure compliance.</a:t>
            </a:r>
          </a:p>
          <a:p>
            <a:endParaRPr lang="en-US" sz="1000" dirty="0"/>
          </a:p>
          <a:p>
            <a:r>
              <a:rPr lang="en-US" sz="1000" dirty="0"/>
              <a:t>If you are working in an MS4 area and notice construction erosion problems, you may be able to work with the MS4 to resolve these issues.  Each construction site is required to have a storm water pollution prevention plan to address stormwater pollution.  So if you notice sedimentation around a construction site, you should be able to work with the MS4 to ensure that the site comes into compliance.</a:t>
            </a:r>
          </a:p>
        </p:txBody>
      </p:sp>
    </p:spTree>
    <p:extLst>
      <p:ext uri="{BB962C8B-B14F-4D97-AF65-F5344CB8AC3E}">
        <p14:creationId xmlns:p14="http://schemas.microsoft.com/office/powerpoint/2010/main" val="114640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Phase I Permits also require the inspection of industrial facilities to determine if they are contributing to water quality problems.  This slide lists some of the different types of facilities that might be inspected.</a:t>
            </a:r>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64694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E15E24B-B31C-486F-A68A-C4C885447679}" type="slidenum">
              <a:rPr lang="en-US" smtClean="0"/>
              <a:pPr/>
              <a:t>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sz="1000" dirty="0"/>
              <a:t>We want to begin this presentation by focusing on sources of human waste entering into streams, since bacteria is a frequent issue that needs to be addressed in watershed plans.</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Often times the public thinks all sewer systems are the same and all the water gets treated.  But there are two types of systems:</a:t>
            </a:r>
            <a:r>
              <a:rPr lang="en-US" sz="1000" dirty="0"/>
              <a:t> </a:t>
            </a:r>
            <a:r>
              <a:rPr lang="en-US" sz="1000" b="0" u="sng" dirty="0"/>
              <a:t>combined sanitary sewer system </a:t>
            </a:r>
            <a:r>
              <a:rPr lang="en-US" sz="1000" dirty="0"/>
              <a:t>and a </a:t>
            </a:r>
            <a:r>
              <a:rPr lang="en-US" sz="1000" u="sng" dirty="0"/>
              <a:t>separate storm sewer system</a:t>
            </a:r>
            <a:r>
              <a:rPr lang="en-US" sz="1000" dirty="0"/>
              <a:t>.</a:t>
            </a:r>
          </a:p>
          <a:p>
            <a:endParaRPr lang="en-US" sz="1000" dirty="0"/>
          </a:p>
          <a:p>
            <a:r>
              <a:rPr lang="en-US" sz="1000" dirty="0"/>
              <a:t>The </a:t>
            </a:r>
            <a:r>
              <a:rPr lang="en-US" sz="1000" u="sng" dirty="0"/>
              <a:t>combined system </a:t>
            </a:r>
            <a:r>
              <a:rPr lang="en-US" sz="1000" dirty="0"/>
              <a:t>allows sanitary and storm water flows to mix, and the combined flow goes to the wastewater treatment plant.  </a:t>
            </a:r>
          </a:p>
          <a:p>
            <a:r>
              <a:rPr lang="en-US" sz="1000" dirty="0"/>
              <a:t>This potentially creates large, unmanageable volumes of water for the plant, so sometimes waste is inadequately treated OR, sometimes excess flows bypass treatment and go untreated to the nearby waterway.</a:t>
            </a:r>
          </a:p>
          <a:p>
            <a:endParaRPr lang="en-US" sz="1000" dirty="0"/>
          </a:p>
          <a:p>
            <a:r>
              <a:rPr lang="en-US" sz="1000" dirty="0"/>
              <a:t>The </a:t>
            </a:r>
            <a:r>
              <a:rPr lang="en-US" sz="1000" u="sng" dirty="0"/>
              <a:t>separate system</a:t>
            </a:r>
            <a:r>
              <a:rPr lang="en-US" sz="1000" dirty="0"/>
              <a:t> enables storm water and sanitary discharges to go into different systems of pipes.  </a:t>
            </a:r>
          </a:p>
          <a:p>
            <a:r>
              <a:rPr lang="en-US" sz="1000" dirty="0"/>
              <a:t>This reduces treatment plant overloads, but means that storm water enters waterbodies untreated.</a:t>
            </a:r>
          </a:p>
          <a:p>
            <a:endParaRPr lang="en-US" sz="1000" dirty="0"/>
          </a:p>
        </p:txBody>
      </p:sp>
    </p:spTree>
    <p:extLst>
      <p:ext uri="{BB962C8B-B14F-4D97-AF65-F5344CB8AC3E}">
        <p14:creationId xmlns:p14="http://schemas.microsoft.com/office/powerpoint/2010/main" val="186795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Water Quality Management Fee</a:t>
            </a:r>
          </a:p>
          <a:p>
            <a:r>
              <a:rPr lang="en-US" sz="1000" dirty="0"/>
              <a:t>Communities may charge a </a:t>
            </a:r>
            <a:r>
              <a:rPr lang="en-US" sz="1000" dirty="0" err="1"/>
              <a:t>stormwater</a:t>
            </a:r>
            <a:r>
              <a:rPr lang="en-US" sz="1000" dirty="0"/>
              <a:t> fee, which is usually based on the amount of impervious surface on the owner’s property.</a:t>
            </a:r>
          </a:p>
          <a:p>
            <a:r>
              <a:rPr lang="en-US" sz="1000" dirty="0"/>
              <a:t>These fees create a fund that assists with the costs of implementing the </a:t>
            </a:r>
            <a:r>
              <a:rPr lang="en-US" sz="1000" dirty="0" err="1"/>
              <a:t>stormwater</a:t>
            </a:r>
            <a:r>
              <a:rPr lang="en-US" sz="1000" dirty="0"/>
              <a:t> program and the installation of </a:t>
            </a:r>
            <a:r>
              <a:rPr lang="en-US" sz="1000" dirty="0" err="1"/>
              <a:t>stormwater</a:t>
            </a:r>
            <a:r>
              <a:rPr lang="en-US" sz="1000" dirty="0"/>
              <a:t> management practices.  </a:t>
            </a:r>
          </a:p>
          <a:p>
            <a:r>
              <a:rPr lang="en-US" sz="1000" dirty="0"/>
              <a:t>These fees may also be available for citizen-led BMP implementation projects or other uses depending on the community.  Check to see what the policy is in your area.</a:t>
            </a:r>
          </a:p>
          <a:p>
            <a:pPr marL="0" indent="0">
              <a:buNone/>
            </a:pPr>
            <a:endParaRPr lang="en-US" sz="1000" b="1" dirty="0"/>
          </a:p>
          <a:p>
            <a:pPr marL="0" indent="0">
              <a:buNone/>
            </a:pPr>
            <a:r>
              <a:rPr lang="en-US" sz="1000" b="1" dirty="0"/>
              <a:t>Riparian Buffers</a:t>
            </a:r>
          </a:p>
          <a:p>
            <a:r>
              <a:rPr lang="en-US" sz="1000" dirty="0"/>
              <a:t>Communities may have ordinances or zoning requirements that protect riparian buffers by establishing a construction setback zone.  Ordinances may range in what is allowable in these buffer areas.  For example, some required the protection of a 25-foot setback from the streambank.</a:t>
            </a:r>
          </a:p>
          <a:p>
            <a:endParaRPr lang="en-US" sz="1000" dirty="0"/>
          </a:p>
          <a:p>
            <a:pPr marL="0" indent="0">
              <a:buNone/>
            </a:pPr>
            <a:r>
              <a:rPr lang="en-US" sz="1000" b="1" dirty="0"/>
              <a:t>Greenways</a:t>
            </a:r>
          </a:p>
          <a:p>
            <a:r>
              <a:rPr lang="en-US" sz="1000" dirty="0"/>
              <a:t>Corridors of open or natural spaces along streams may be managed for conservation, recreation, or wildlife protection. Management can vary from community to community.  These greenway programs can have opportunities for water improvement in conjunction with recreational opportunities.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1116174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In many areas, sanitary sewer systems have not been constructed.  </a:t>
            </a:r>
          </a:p>
          <a:p>
            <a:r>
              <a:rPr lang="en-US" sz="900" dirty="0"/>
              <a:t>Therefore, onsite wastewater treatment systems (mainly traditional septic systems) and straight pipes will be utilized to handle household sewage.</a:t>
            </a:r>
          </a:p>
          <a:p>
            <a:r>
              <a:rPr lang="en-US" sz="900" dirty="0"/>
              <a:t>Septic systems work by allowing solid materials to settle out in the tank and effluent water to flow into the </a:t>
            </a:r>
            <a:r>
              <a:rPr lang="en-US" sz="900" dirty="0" err="1"/>
              <a:t>drainfield</a:t>
            </a:r>
            <a:r>
              <a:rPr lang="en-US" sz="900" dirty="0"/>
              <a:t>, where it is then absorbed by the soil and treated through microbial interactions.</a:t>
            </a:r>
          </a:p>
          <a:p>
            <a:r>
              <a:rPr lang="en-US" sz="900" dirty="0"/>
              <a:t>However, if septic systems are not pumped out regularly, the </a:t>
            </a:r>
            <a:r>
              <a:rPr lang="en-US" sz="900" dirty="0" err="1"/>
              <a:t>drainfields</a:t>
            </a:r>
            <a:r>
              <a:rPr lang="en-US" sz="900" dirty="0"/>
              <a:t> can become clogged with sludge (or lint from washing machines) and cause backups.  </a:t>
            </a:r>
          </a:p>
          <a:p>
            <a:r>
              <a:rPr lang="en-US" sz="900" dirty="0"/>
              <a:t>These failing systems can contribute to instream bacteria concentrations, particularly if these systems are in close proximity to the stream.  </a:t>
            </a:r>
          </a:p>
          <a:p>
            <a:r>
              <a:rPr lang="en-US" sz="900" dirty="0"/>
              <a:t>Soils throughout Kentucky are generally poor or inadequate for septic tank installation and sewage treatment.  </a:t>
            </a:r>
            <a:br>
              <a:rPr lang="en-US" sz="900" dirty="0"/>
            </a:br>
            <a:r>
              <a:rPr lang="en-US" sz="900" dirty="0"/>
              <a:t>Karst features also enable sewage to flow more freely into groundwater without adequate treatment.</a:t>
            </a:r>
          </a:p>
          <a:p>
            <a:endParaRPr lang="en-US" sz="900" dirty="0"/>
          </a:p>
          <a:p>
            <a:r>
              <a:rPr lang="en-US" sz="900" dirty="0"/>
              <a:t>Kentucky Division of Water does not regulated septic systems – these are covered by the County Health Departments.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However, </a:t>
            </a:r>
            <a:r>
              <a:rPr lang="en-US" sz="900" kern="1200" dirty="0">
                <a:solidFill>
                  <a:schemeClr val="tx1"/>
                </a:solidFill>
                <a:latin typeface="+mn-lt"/>
                <a:ea typeface="+mn-ea"/>
                <a:cs typeface="+mn-cs"/>
              </a:rPr>
              <a:t>when wastewater is at the surface and running into a waterbody, it is a violation of 401 KAR 10:031.</a:t>
            </a:r>
          </a:p>
          <a:p>
            <a:endParaRPr lang="en-US" sz="900" dirty="0"/>
          </a:p>
          <a:p>
            <a:r>
              <a:rPr lang="en-US" sz="900" dirty="0"/>
              <a:t>Watershed Coordinators should know that there is not a statewide database for septic tank owners, nor is there even a county specific one.  </a:t>
            </a:r>
          </a:p>
          <a:p>
            <a:r>
              <a:rPr lang="en-US" sz="900" dirty="0"/>
              <a:t>Records vary form county to county.  </a:t>
            </a:r>
          </a:p>
          <a:p>
            <a:r>
              <a:rPr lang="en-US" sz="900" dirty="0"/>
              <a:t>So, you will need to work with the local health department to understand where problem areas might be.</a:t>
            </a: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54596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F6AD74-DAA2-4222-A109-C5266ABFA8F6}" type="slidenum">
              <a:rPr lang="en-US" smtClean="0"/>
              <a:pPr/>
              <a:t>22</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sz="1000" dirty="0"/>
              <a:t>Failing septic systems and even straight pipes are a huge problem in certain areas of the state where wastewater infrastructure has not been constructed.  </a:t>
            </a:r>
          </a:p>
          <a:p>
            <a:r>
              <a:rPr lang="en-US" sz="1000" dirty="0"/>
              <a:t>A 2001 study by Eastern Kentucky PRIDE and KWRRI estimated 17,000 failing septic systems and 16,000 straight pipes were located in the area.  </a:t>
            </a:r>
          </a:p>
          <a:p>
            <a:r>
              <a:rPr lang="en-US" sz="1000" dirty="0"/>
              <a:t>Although these figures have likely decreased, this is still a huge issue for this area of the state.</a:t>
            </a:r>
          </a:p>
        </p:txBody>
      </p:sp>
    </p:spTree>
    <p:extLst>
      <p:ext uri="{BB962C8B-B14F-4D97-AF65-F5344CB8AC3E}">
        <p14:creationId xmlns:p14="http://schemas.microsoft.com/office/powerpoint/2010/main" val="191382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Not all animal feeding operations, operations with confined animals and bare areas, require permits.  </a:t>
            </a:r>
          </a:p>
          <a:p>
            <a:endParaRPr lang="en-US" sz="900" dirty="0"/>
          </a:p>
          <a:p>
            <a:r>
              <a:rPr lang="en-US" sz="900" dirty="0"/>
              <a:t>An animal feeding operation (AFO) requires a permit if it is </a:t>
            </a:r>
            <a:r>
              <a:rPr lang="en-US" sz="900" b="1" dirty="0"/>
              <a:t>concentrated – a CAFO.</a:t>
            </a:r>
          </a:p>
          <a:p>
            <a:endParaRPr lang="en-US" sz="900" dirty="0"/>
          </a:p>
          <a:p>
            <a:r>
              <a:rPr lang="en-US" sz="900" dirty="0"/>
              <a:t>If it discharges manure or wastewater into a stream, then it automatically qualifies as a CAFO not matter how big or small.  </a:t>
            </a:r>
          </a:p>
          <a:p>
            <a:endParaRPr lang="en-US" sz="900" dirty="0"/>
          </a:p>
          <a:p>
            <a:r>
              <a:rPr lang="en-US" sz="900" dirty="0"/>
              <a:t>The </a:t>
            </a:r>
            <a:r>
              <a:rPr lang="en-US" sz="900" dirty="0" err="1"/>
              <a:t>regs</a:t>
            </a:r>
            <a:r>
              <a:rPr lang="en-US" sz="900" dirty="0"/>
              <a:t> defining</a:t>
            </a:r>
            <a:r>
              <a:rPr lang="en-US" sz="900" baseline="0" dirty="0"/>
              <a:t> CAFOs and AFOs are located here: http://www.lrc.state.ky.us/kar/401/005/002.pdf</a:t>
            </a:r>
          </a:p>
          <a:p>
            <a:endParaRPr lang="en-US" sz="900" dirty="0"/>
          </a:p>
          <a:p>
            <a:r>
              <a:rPr lang="en-US" sz="900" dirty="0"/>
              <a:t>"Large animal feeding operation" means an AFO that stables or confines as many as or more than the numbers of animals specified in any of the following categories: (a) 700 mature dairy cows, whether milked or dry; (b) 1,000 veal calves; (c) 1,000 cattle other than mature dairy cows or veal calves. Cattle includes heifers, steers, bulls, or cow or calf pairs; (d) 2,500 swine each weighing fifty-five (55) pounds or more; (e) 10,000 swine each weighing less than fifty-five (55) pounds; (f) 500 horses; (g) 10,000 sheep or lambs; (h) 55,000 turkeys; (</a:t>
            </a:r>
            <a:r>
              <a:rPr lang="en-US" sz="900" dirty="0" err="1"/>
              <a:t>i</a:t>
            </a:r>
            <a:r>
              <a:rPr lang="en-US" sz="900" dirty="0"/>
              <a:t>) 30,000 laying hens or broilers, if the AFO uses a liquid manure handling system; (j) 125,000 chickens other than laying hens, if the AFO uses other than a liquid manure handling system; (k) 30,000 ducks, if the AFO uses other than a liquid manure handling system; or (l) 5,000 ducks, if the AFO uses a liquid manure handling system.</a:t>
            </a:r>
          </a:p>
          <a:p>
            <a:endParaRPr lang="en-US" sz="900" dirty="0"/>
          </a:p>
          <a:p>
            <a:r>
              <a:rPr lang="en-US" sz="900" dirty="0"/>
              <a:t>"Medium animal feeding operation means an AFO that stables or confines the type and number of animals within any of the following ranges: (a) 200 to 699 mature dairy cows, whether milked or dry; (b) 300 to 999 veal calves; (c) 300 to 999 cattle other than mature dairy cows or veal calves. Cattle includes heifers, steers, bulls, or cow or calf pairs; (d) 750 to 2,499 swine each weighing fifty-five (55) pounds or more; (e) 3,000 to 9,999 swine each weighing less than fifty-five (55) pounds; (f) 150 to 499 horses; (g) 3,000 to 9,999 sheep or lambs; (h) 16,500 to 54,999 turkeys; (</a:t>
            </a:r>
            <a:r>
              <a:rPr lang="en-US" sz="900" dirty="0" err="1"/>
              <a:t>i</a:t>
            </a:r>
            <a:r>
              <a:rPr lang="en-US" sz="900" dirty="0"/>
              <a:t>) 9,000 to 29,999 laying hens or broilers, if the AFO uses a liquid manure handling system; (j) 37,500 to 124,999 chickens, other than laying hens, if the AFO uses other than a liquid manure handling system; (k) 25,000 to 81,999 laying hens, if the AFO uses other than a liquid manure handling system; (l) 10,000 to 29,999 ducks, if the AFO uses other than a liquid manure handling system; or (m) 1,500 to 4,999 ducks if the AFO uses a liquid manure handling system. </a:t>
            </a:r>
          </a:p>
          <a:p>
            <a:endParaRPr lang="en-US" sz="900" dirty="0"/>
          </a:p>
          <a:p>
            <a:r>
              <a:rPr lang="en-US" sz="900" b="1" i="1" kern="1200" dirty="0">
                <a:solidFill>
                  <a:schemeClr val="tx1"/>
                </a:solidFill>
                <a:effectLst/>
                <a:latin typeface="+mn-lt"/>
                <a:ea typeface="+mn-ea"/>
                <a:cs typeface="+mn-cs"/>
              </a:rPr>
              <a:t>Small concentrated animal feeding operation</a:t>
            </a:r>
            <a:r>
              <a:rPr lang="en-US" sz="900" b="0" i="0" kern="1200" dirty="0">
                <a:solidFill>
                  <a:schemeClr val="tx1"/>
                </a:solidFill>
                <a:effectLst/>
                <a:latin typeface="+mn-lt"/>
                <a:ea typeface="+mn-ea"/>
                <a:cs typeface="+mn-cs"/>
              </a:rPr>
              <a:t> (“Small CAFO”). An AFO that is designated as a CAFO and is not a Medium CAFO.</a:t>
            </a:r>
            <a:endParaRPr lang="en-US" sz="900" dirty="0"/>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1830957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Kentucky Agriculture Water Quality Act is not a permit system, but it requires all landowners with more than 10 acres of agricultural or forestry land to develop a water quality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Water Quality Plan specifies best management practices related to forestry, pesticides and fertilizers, farmstead, crops, livestock, and the protection of streams and other waters.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It is a way to help farmer’s ensure that they are protecting the waterways as they conduct their farming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Farmers must provide their plan in order to qualify for cost-sharing assistance through federal Farm Bill programs.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80229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SMCRA – Surface Mining Control and Reclamation Act</a:t>
            </a:r>
            <a:br>
              <a:rPr lang="en-US" sz="1000" dirty="0"/>
            </a:br>
            <a:r>
              <a:rPr lang="en-US" sz="1000" dirty="0"/>
              <a:t>(In Kentucky, mining regulations are in Title 405 KAR, KRS Chapter 350-352.)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The Division of Abandoned Mine Lands (AML)</a:t>
            </a:r>
            <a:r>
              <a:rPr lang="en-US" sz="1000" b="0" i="0" kern="1200" dirty="0">
                <a:solidFill>
                  <a:schemeClr val="tx1"/>
                </a:solidFill>
                <a:effectLst/>
                <a:latin typeface="+mn-lt"/>
                <a:ea typeface="+mn-ea"/>
                <a:cs typeface="+mn-cs"/>
              </a:rPr>
              <a:t> works throughout Kentucky’s coal fields to protect the public from health and safety problems caused by mining that occurred prior to 1982.</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AML administers a water supply replacement program through which they will extend waterlines into areas where drinking water has been contaminated by past mining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Division of Mine Permits </a:t>
            </a:r>
            <a:r>
              <a:rPr lang="en-US" sz="1000" dirty="0"/>
              <a:t>ensures that permitted activity meets human health and environment standards of SMCRA.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Division of Mine Reclamation and Enforcement </a:t>
            </a:r>
            <a:r>
              <a:rPr lang="en-US" sz="1000" b="0" i="0" kern="1200" dirty="0">
                <a:solidFill>
                  <a:schemeClr val="tx1"/>
                </a:solidFill>
                <a:effectLst/>
                <a:latin typeface="+mn-lt"/>
                <a:ea typeface="+mn-ea"/>
                <a:cs typeface="+mn-cs"/>
              </a:rPr>
              <a:t>is responsible for inspecting all surface and underground coal mining permits in the state to assure compliance SMCRA.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Also responsible for regulating and enforcing laws for non-coal mining sites, including extraction of limestone, sand, gravel, shale and river sand and gravel.</a:t>
            </a: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931362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Section 401 and 404 of the Clean Water Act regulate projects that involve the discharge of dredged or fill materials into waters of the U.S.</a:t>
            </a:r>
          </a:p>
          <a:p>
            <a:endParaRPr lang="en-US" sz="1000" dirty="0"/>
          </a:p>
          <a:p>
            <a:r>
              <a:rPr lang="en-US" sz="1000" dirty="0"/>
              <a:t>Mining activity creates dredged or fill materials and therefore is covered by the 404 permitting and 401 certification requirement.</a:t>
            </a:r>
          </a:p>
          <a:p>
            <a:endParaRPr lang="en-US" sz="1000" dirty="0"/>
          </a:p>
          <a:p>
            <a:r>
              <a:rPr lang="en-US" sz="1000" dirty="0"/>
              <a:t>This certification includes management requirements for handling vegetative debris, sediment and acid mine drainage created through the mining process.</a:t>
            </a:r>
          </a:p>
          <a:p>
            <a:endParaRPr lang="en-US" sz="1000" dirty="0"/>
          </a:p>
          <a:p>
            <a:r>
              <a:rPr lang="en-US" sz="1000" dirty="0"/>
              <a:t>The next slide will provide additional information about 401 and 404 requirements.</a:t>
            </a:r>
          </a:p>
          <a:p>
            <a:endParaRPr lang="en-US" sz="1000" b="0" dirty="0"/>
          </a:p>
          <a:p>
            <a:r>
              <a:rPr lang="en-US" sz="1000" b="0" dirty="0"/>
              <a:t>A biological intensive survey is also need for coal mining permitting….the Kentucky Division of Water has specific guidelines for sampling and site identification that are published on its website in order to guide what mining operations are required to sample.  The guidelines require chemical samples as well as different types of biological samples depending on the size of the waterways.</a:t>
            </a:r>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566287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construction permits that will potentially impact a water of the United States, two different permits are needed.</a:t>
            </a:r>
          </a:p>
          <a:p>
            <a:endParaRPr lang="en-US" sz="1000" dirty="0"/>
          </a:p>
          <a:p>
            <a:r>
              <a:rPr lang="en-US" sz="1000" dirty="0"/>
              <a:t>The Army Corp of Engineers administers the 404 permit process.  The applicant must perform a jurisdictional delineation of all water resources in the construction area.  This means determining whether there are any streams or wetlands in the area, and if so determining their size or length and how much would be impacted.  They are also to assess whether the water resources have “significant nexus” with a water of the United States.</a:t>
            </a:r>
          </a:p>
          <a:p>
            <a:endParaRPr lang="en-US" sz="1000" dirty="0"/>
          </a:p>
          <a:p>
            <a:r>
              <a:rPr lang="en-US" sz="1000" dirty="0"/>
              <a:t>Kentucky Division of Water’s 401 certification validates the US Corps of Engineers 404 permit.  </a:t>
            </a:r>
          </a:p>
          <a:p>
            <a:endParaRPr lang="en-US" sz="1000" dirty="0"/>
          </a:p>
          <a:p>
            <a:r>
              <a:rPr lang="en-US" sz="1000" dirty="0"/>
              <a:t>This dual-agency approach ensures that the federal and state regulatory agencies approve of the project and have outlined their expectations for measures that will protect water quality.</a:t>
            </a:r>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2438832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Examples of Common Permit types:</a:t>
            </a:r>
          </a:p>
          <a:p>
            <a:endParaRPr lang="en-US" sz="1000" dirty="0"/>
          </a:p>
          <a:p>
            <a:pPr lvl="1"/>
            <a:r>
              <a:rPr lang="en-US" sz="1000" dirty="0"/>
              <a:t>NW #3   - Maintenance Activities</a:t>
            </a:r>
          </a:p>
          <a:p>
            <a:pPr lvl="1"/>
            <a:r>
              <a:rPr lang="en-US" sz="1000" dirty="0"/>
              <a:t>NW #12 - Utility Line Crossing of Streams</a:t>
            </a:r>
          </a:p>
          <a:p>
            <a:pPr lvl="1"/>
            <a:r>
              <a:rPr lang="en-US" sz="1000" dirty="0"/>
              <a:t>NW #13 - Bank Stabilization</a:t>
            </a:r>
          </a:p>
          <a:p>
            <a:pPr lvl="1"/>
            <a:r>
              <a:rPr lang="en-US" sz="1000" dirty="0"/>
              <a:t>NW #14 - Road Crossing of Streams</a:t>
            </a:r>
          </a:p>
          <a:p>
            <a:pPr lvl="1"/>
            <a:r>
              <a:rPr lang="en-US" sz="1000" dirty="0"/>
              <a:t>NW #21 - Surface Mining Activities</a:t>
            </a:r>
          </a:p>
          <a:p>
            <a:pPr lvl="1"/>
            <a:r>
              <a:rPr lang="en-US" sz="1000" dirty="0"/>
              <a:t>NW #27 - Stream/Wetland Restoration</a:t>
            </a:r>
          </a:p>
          <a:p>
            <a:pPr lvl="1"/>
            <a:r>
              <a:rPr lang="en-US" sz="1000" dirty="0"/>
              <a:t>NW #39 – Development</a:t>
            </a:r>
          </a:p>
          <a:p>
            <a:pPr lvl="3"/>
            <a:endParaRPr lang="en-US" dirty="0"/>
          </a:p>
          <a:p>
            <a:pPr lvl="3"/>
            <a:endParaRPr lang="en-US" dirty="0"/>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1169570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When significant impacts will occur, the permittee can mitigate them by restoring a stream or wetland in another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Or, they can pay a “fee in lieu of” restoration.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These fees are then used to professionally restore a stream segment or wetland area within the same river basin as the construction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FILO program is managed by multiple agencies, but is directly overseen by Kentucky’s Department of Fish and Wildlife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FILO program provided for in KRS 150:255.</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20525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E15E24B-B31C-486F-A68A-C4C885447679}" type="slidenum">
              <a:rPr lang="en-US" smtClean="0"/>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sz="1000" dirty="0"/>
              <a:t>Maps and graphics from 2004 NPDES CSO Report to Congress:</a:t>
            </a:r>
            <a:r>
              <a:rPr lang="en-US" sz="1000" baseline="0" dirty="0"/>
              <a:t>  A comprehensive characterization of combined sewer overflows (CSOs) and sanitary sewer overflows (SSOs).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The graphics indicate where these different types of overflows occur within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CSOs are designed so that storm water flows into the same set of pipes as sanitary discharges.  During heavy rains, excess flows go into streams at designated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In separate systems, the rainwater is supposed to flow into storm pipes that are separate from the sewage.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Unfortunately, water infiltration into leaky or cracked sanitary sewer pipes can cause sewage overflows, as well as blockages.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en-US" sz="1000" baseline="0" dirty="0"/>
              <a:t>The maps show where these overflows occur – SSOs are much more numerous that CSOs, however CSOs contribute much larger volumes of flow and associated pollutants.</a:t>
            </a:r>
          </a:p>
          <a:p>
            <a:endParaRPr lang="en-US" sz="1000" baseline="0" dirty="0"/>
          </a:p>
        </p:txBody>
      </p:sp>
    </p:spTree>
    <p:extLst>
      <p:ext uri="{BB962C8B-B14F-4D97-AF65-F5344CB8AC3E}">
        <p14:creationId xmlns:p14="http://schemas.microsoft.com/office/powerpoint/2010/main" val="402773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Permits are also required from DOW for </a:t>
            </a:r>
            <a:r>
              <a:rPr lang="en-US" sz="1000" u="sng" dirty="0"/>
              <a:t>stream construction </a:t>
            </a:r>
            <a:r>
              <a:rPr lang="en-US" sz="1000" dirty="0"/>
              <a:t>(or stream restoration work) and </a:t>
            </a:r>
            <a:r>
              <a:rPr lang="en-US" sz="1000" u="sng" dirty="0"/>
              <a:t>construction activity within the 100-year floodplain</a:t>
            </a:r>
            <a:r>
              <a:rPr lang="en-US" sz="1000" dirty="0"/>
              <a:t>.</a:t>
            </a:r>
          </a:p>
          <a:p>
            <a:endParaRPr lang="en-US" sz="1000" dirty="0"/>
          </a:p>
          <a:p>
            <a:r>
              <a:rPr lang="en-US" sz="1000" b="0" i="0" kern="1200" dirty="0">
                <a:solidFill>
                  <a:schemeClr val="tx1"/>
                </a:solidFill>
                <a:effectLst/>
                <a:latin typeface="+mn-lt"/>
                <a:ea typeface="+mn-ea"/>
                <a:cs typeface="+mn-cs"/>
              </a:rPr>
              <a:t>The 100-year floodplain is the land that is predicted to flood during a 100-year storm.  It has a 1% chance of occurring in any given year. </a:t>
            </a:r>
            <a:endParaRPr lang="en-US" sz="1000" b="0" dirty="0"/>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4056815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This diagram shows how funds flow in the SRF program.</a:t>
            </a:r>
          </a:p>
          <a:p>
            <a:endParaRPr lang="en-US" sz="1000" b="0" dirty="0"/>
          </a:p>
          <a:p>
            <a:r>
              <a:rPr lang="en-US" sz="1000" b="0" dirty="0"/>
              <a:t>Federal money from EPA flows to the states, and the states provide their 20% match.</a:t>
            </a:r>
          </a:p>
          <a:p>
            <a:endParaRPr lang="en-US" sz="1000" b="0" dirty="0"/>
          </a:p>
          <a:p>
            <a:r>
              <a:rPr lang="en-US" sz="1000" b="0" dirty="0"/>
              <a:t>Bond holders, such as banks, provide additional funding.</a:t>
            </a:r>
          </a:p>
          <a:p>
            <a:endParaRPr lang="en-US" sz="1000" b="0" dirty="0"/>
          </a:p>
          <a:p>
            <a:r>
              <a:rPr lang="en-US" sz="1000" b="0" dirty="0"/>
              <a:t>And, the SRF recipients receive and pay back low-interest loan amounts to complete their projects.</a:t>
            </a:r>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2818538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pie charts show how SRF funds were used nationwide in 2014.</a:t>
            </a:r>
          </a:p>
          <a:p>
            <a:endParaRPr lang="en-US" sz="1000" dirty="0"/>
          </a:p>
          <a:p>
            <a:r>
              <a:rPr lang="en-US" sz="1000" dirty="0"/>
              <a:t>By far, the majority of funding was used for wastewater treatment plants and related infrastructure.</a:t>
            </a:r>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2647440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Often when the public thinks about water quality protection, they immediately think of drinking water. </a:t>
            </a:r>
          </a:p>
          <a:p>
            <a:r>
              <a:rPr lang="en-US" sz="1000" dirty="0"/>
              <a:t>It is important to know that the SDWA and the GWR are legislative mandates that protect drinking water supplies and source waters.  </a:t>
            </a:r>
          </a:p>
          <a:p>
            <a:r>
              <a:rPr lang="en-US" sz="1000" dirty="0"/>
              <a:t>These laws help ensure that the public understands the quality of their drinking water and any contamination concerns.</a:t>
            </a:r>
          </a:p>
          <a:p>
            <a:r>
              <a:rPr lang="en-US" sz="1000" dirty="0"/>
              <a:t>A waterbody could be failing standards required for recreational use, but may still provide quality drinking water </a:t>
            </a:r>
            <a:r>
              <a:rPr lang="en-US" sz="1000" b="1" u="sng" dirty="0"/>
              <a:t>after treatment and disinfection</a:t>
            </a:r>
            <a:r>
              <a:rPr lang="en-US" sz="1000" dirty="0"/>
              <a:t>.</a:t>
            </a:r>
          </a:p>
          <a:p>
            <a:endParaRPr lang="en-US" sz="1000" dirty="0"/>
          </a:p>
          <a:p>
            <a:r>
              <a:rPr lang="en-US" sz="1000" dirty="0"/>
              <a:t>The SDWA requires the Consumer Confidence Reports you receive in the mail, have rules about disinfection byproducts, potential contamination threats to the water supply, and operator certification.  </a:t>
            </a:r>
          </a:p>
          <a:p>
            <a:endParaRPr lang="en-US" sz="1000" dirty="0"/>
          </a:p>
          <a:p>
            <a:r>
              <a:rPr lang="en-US" sz="1000" dirty="0"/>
              <a:t>The Groundwater Rule includes additional requirements for the protection of drinking water systems that use groundwater sources. It also requires surveys of potential contamination sources, and calls for corrective action if viruses or bacteria are present.</a:t>
            </a:r>
          </a:p>
        </p:txBody>
      </p:sp>
      <p:sp>
        <p:nvSpPr>
          <p:cNvPr id="4" name="Slide Number Placeholder 3"/>
          <p:cNvSpPr>
            <a:spLocks noGrp="1"/>
          </p:cNvSpPr>
          <p:nvPr>
            <p:ph type="sldNum" sz="quarter" idx="10"/>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1104537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Federal agencies must ensure that their activities are not likely to jeopardize the existence of these species.</a:t>
            </a:r>
          </a:p>
          <a:p>
            <a:endParaRPr lang="en-US" sz="1000" dirty="0"/>
          </a:p>
          <a:p>
            <a:r>
              <a:rPr lang="en-US" sz="1000" dirty="0"/>
              <a:t>If these species are present in your watershed, they may restrict some of your planned projects, but also provide opportunities to create protective habitat for these species.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95857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buFont typeface="+mj-lt"/>
              <a:buNone/>
            </a:pPr>
            <a:r>
              <a:rPr lang="en-US" sz="900" b="0" dirty="0"/>
              <a:t>Levels of NEPA Analysis</a:t>
            </a:r>
          </a:p>
          <a:p>
            <a:pPr marL="971550" lvl="1" indent="-457200">
              <a:buFont typeface="+mj-lt"/>
              <a:buAutoNum type="arabicPeriod"/>
            </a:pPr>
            <a:r>
              <a:rPr lang="en-US" sz="900" b="0" dirty="0"/>
              <a:t>Categorical Exclusion (</a:t>
            </a:r>
            <a:r>
              <a:rPr lang="en-US" sz="900" b="0" dirty="0" err="1"/>
              <a:t>CatEx</a:t>
            </a:r>
            <a:r>
              <a:rPr lang="en-US" sz="900" b="0" dirty="0"/>
              <a:t>) – doesn’t individually or cumulatively have a significant effect</a:t>
            </a:r>
          </a:p>
          <a:p>
            <a:pPr marL="971550" lvl="1" indent="-457200">
              <a:buFont typeface="+mj-lt"/>
              <a:buAutoNum type="arabicPeriod"/>
            </a:pPr>
            <a:r>
              <a:rPr lang="en-US" sz="900" b="0" dirty="0"/>
              <a:t>Environmental Assessments (EA) – whether or not potential to cause significant environmental impacts.  Addresses need, alternatives, impacts, and consultation</a:t>
            </a:r>
          </a:p>
          <a:p>
            <a:pPr marL="971550" lvl="1" indent="-457200">
              <a:buFont typeface="+mj-lt"/>
              <a:buAutoNum type="arabicPeriod"/>
            </a:pPr>
            <a:r>
              <a:rPr lang="en-US" sz="900" b="0" dirty="0"/>
              <a:t>Environmental Impact Statements (EIS) OR Finding of No Significant Impact (FONSI) – more rigorous and detailed </a:t>
            </a:r>
            <a:r>
              <a:rPr lang="en-US" sz="900" dirty="0"/>
              <a:t>document with public comment explaining decisions</a:t>
            </a:r>
          </a:p>
          <a:p>
            <a:pPr marL="571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571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The more rigorous the document, the more detail that may be available.  </a:t>
            </a:r>
          </a:p>
          <a:p>
            <a:pPr marL="571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571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As a watershed coordinator, these documents may have done a lot of work for you.  They typically consider the following impacts and provide related discussion:</a:t>
            </a:r>
          </a:p>
          <a:p>
            <a:pPr marL="514350" indent="-457200">
              <a:buFont typeface="Arial" panose="020B0604020202020204" pitchFamily="34" charset="0"/>
              <a:buChar char="•"/>
            </a:pPr>
            <a:r>
              <a:rPr lang="en-US" sz="900" dirty="0"/>
              <a:t>Affected environment</a:t>
            </a:r>
          </a:p>
          <a:p>
            <a:pPr marL="514350" indent="-457200">
              <a:buFont typeface="Arial" panose="020B0604020202020204" pitchFamily="34" charset="0"/>
              <a:buChar char="•"/>
            </a:pPr>
            <a:r>
              <a:rPr lang="en-US" sz="900" dirty="0"/>
              <a:t>Threatened and endangered species</a:t>
            </a:r>
          </a:p>
          <a:p>
            <a:pPr marL="514350" indent="-457200">
              <a:buFont typeface="Arial" panose="020B0604020202020204" pitchFamily="34" charset="0"/>
              <a:buChar char="•"/>
            </a:pPr>
            <a:r>
              <a:rPr lang="en-US" sz="900" dirty="0"/>
              <a:t>Air quality</a:t>
            </a:r>
          </a:p>
          <a:p>
            <a:pPr marL="514350" indent="-457200">
              <a:buFont typeface="Arial" panose="020B0604020202020204" pitchFamily="34" charset="0"/>
              <a:buChar char="•"/>
            </a:pPr>
            <a:r>
              <a:rPr lang="en-US" sz="900" dirty="0"/>
              <a:t>Water impacts</a:t>
            </a:r>
          </a:p>
          <a:p>
            <a:pPr marL="514350" indent="-457200">
              <a:buFont typeface="Arial" panose="020B0604020202020204" pitchFamily="34" charset="0"/>
              <a:buChar char="•"/>
            </a:pPr>
            <a:r>
              <a:rPr lang="en-US" sz="900" dirty="0"/>
              <a:t>Historic and cultural preservation</a:t>
            </a:r>
          </a:p>
          <a:p>
            <a:pPr marL="514350" indent="-457200">
              <a:buFont typeface="Arial" panose="020B0604020202020204" pitchFamily="34" charset="0"/>
              <a:buChar char="•"/>
            </a:pPr>
            <a:r>
              <a:rPr lang="en-US" sz="900" dirty="0"/>
              <a:t>Socio-economic impacts</a:t>
            </a:r>
          </a:p>
          <a:p>
            <a:pPr marL="514350" indent="-457200">
              <a:buFont typeface="Arial" panose="020B0604020202020204" pitchFamily="34" charset="0"/>
              <a:buChar char="•"/>
            </a:pPr>
            <a:r>
              <a:rPr lang="en-US" sz="900" dirty="0"/>
              <a:t>Soils and geology</a:t>
            </a:r>
          </a:p>
          <a:p>
            <a:pPr marL="514350" indent="-457200">
              <a:buFont typeface="Arial" panose="020B0604020202020204" pitchFamily="34" charset="0"/>
              <a:buChar char="•"/>
            </a:pPr>
            <a:r>
              <a:rPr lang="en-US" sz="900" dirty="0"/>
              <a:t>Noise and aesthetics</a:t>
            </a:r>
          </a:p>
          <a:p>
            <a:pPr marL="514350" indent="-457200">
              <a:buFont typeface="Arial" panose="020B0604020202020204" pitchFamily="34" charset="0"/>
              <a:buChar char="•"/>
            </a:pPr>
            <a:r>
              <a:rPr lang="en-US" sz="900" dirty="0"/>
              <a:t>Energy</a:t>
            </a:r>
          </a:p>
          <a:p>
            <a:pPr marL="514350" indent="-457200">
              <a:buFont typeface="Arial" panose="020B0604020202020204" pitchFamily="34" charset="0"/>
              <a:buChar char="•"/>
            </a:pPr>
            <a:r>
              <a:rPr lang="en-US" sz="900" dirty="0"/>
              <a:t>Hazardous wastes</a:t>
            </a:r>
          </a:p>
          <a:p>
            <a:pPr marL="514350" indent="-457200">
              <a:buFont typeface="Arial" panose="020B0604020202020204" pitchFamily="34" charset="0"/>
              <a:buChar char="•"/>
            </a:pPr>
            <a:r>
              <a:rPr lang="en-US" sz="900" dirty="0"/>
              <a:t>Direct, indirect, and cumulative impacts</a:t>
            </a:r>
          </a:p>
          <a:p>
            <a:pPr marL="514350" indent="-457200">
              <a:buFont typeface="Arial" panose="020B0604020202020204" pitchFamily="34" charset="0"/>
              <a:buChar char="•"/>
            </a:pPr>
            <a:r>
              <a:rPr lang="en-US" sz="900" dirty="0"/>
              <a:t>Cost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So, if there is a federally funded project in the watershed area, such as a road, these can be valuable references.</a:t>
            </a:r>
          </a:p>
        </p:txBody>
      </p:sp>
      <p:sp>
        <p:nvSpPr>
          <p:cNvPr id="4" name="Slide Number Placeholder 3"/>
          <p:cNvSpPr>
            <a:spLocks noGrp="1"/>
          </p:cNvSpPr>
          <p:nvPr>
            <p:ph type="sldNum" sz="quarter" idx="10"/>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113065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E15E24B-B31C-486F-A68A-C4C885447679}" type="slidenum">
              <a:rPr lang="en-US" smtClean="0"/>
              <a:pPr/>
              <a:t>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sz="1000" dirty="0"/>
              <a:t>Statistics on CSOs and SSOs from 2004 NPDES CSO Report to Congress.</a:t>
            </a:r>
          </a:p>
          <a:p>
            <a:r>
              <a:rPr lang="en-US" sz="1000" dirty="0"/>
              <a:t>	</a:t>
            </a:r>
          </a:p>
          <a:p>
            <a:r>
              <a:rPr lang="en-US" sz="1000" dirty="0"/>
              <a:t>A number of these CSOs have been corrected since that time, but this provides a state-level comparison.</a:t>
            </a:r>
          </a:p>
          <a:p>
            <a:endParaRPr lang="en-US" sz="1000" dirty="0"/>
          </a:p>
          <a:p>
            <a:r>
              <a:rPr lang="en-US" sz="1000" dirty="0"/>
              <a:t>Again, while</a:t>
            </a:r>
            <a:r>
              <a:rPr lang="en-US" sz="1000" baseline="0" dirty="0"/>
              <a:t> SSOs are more common throughout the state, CSOs contribute much greater volumes of discharge.</a:t>
            </a:r>
          </a:p>
          <a:p>
            <a:endParaRPr lang="en-US" sz="1000" baseline="0" dirty="0"/>
          </a:p>
          <a:p>
            <a:r>
              <a:rPr lang="en-US" sz="1000" baseline="0" dirty="0"/>
              <a:t>It is important to understand the type of sanitary system that is located in the watershed area in which you are working.  This information will be helpful with developing appropriate management recommendations for water quality improvement.</a:t>
            </a:r>
            <a:endParaRPr lang="en-US" sz="1000" dirty="0"/>
          </a:p>
        </p:txBody>
      </p:sp>
    </p:spTree>
    <p:extLst>
      <p:ext uri="{BB962C8B-B14F-4D97-AF65-F5344CB8AC3E}">
        <p14:creationId xmlns:p14="http://schemas.microsoft.com/office/powerpoint/2010/main" val="241376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you can see some of the challenges in CSO communities, this one in MSD of Cincinnati, one of the top 5 CSO dischargers in the United States.</a:t>
            </a:r>
          </a:p>
          <a:p>
            <a:endParaRPr lang="en-US" sz="1000" dirty="0"/>
          </a:p>
          <a:p>
            <a:r>
              <a:rPr lang="en-US" sz="1000" dirty="0"/>
              <a:t>41 inches of rainfall produce some 180 billion gallons of runoff.  </a:t>
            </a:r>
          </a:p>
          <a:p>
            <a:r>
              <a:rPr lang="en-US" sz="1000" dirty="0"/>
              <a:t>Of this, 155 billion gallons (86%) flows into the streams and rivers, but 25 billion gallons enter the combined system.  </a:t>
            </a:r>
          </a:p>
          <a:p>
            <a:r>
              <a:rPr lang="en-US" sz="1000" dirty="0"/>
              <a:t>This accounts for 25% of the total volume that these sewers carry.  </a:t>
            </a:r>
          </a:p>
          <a:p>
            <a:r>
              <a:rPr lang="en-US" sz="1000" dirty="0"/>
              <a:t>14 billion gallons of this sewage / stormwater mixture overflow into streams, while 86 billion gallons are treated at the wastewater treatment plant.  </a:t>
            </a:r>
          </a:p>
          <a:p>
            <a:r>
              <a:rPr lang="en-US" sz="1000" dirty="0"/>
              <a:t>The challenge is how to reduce the volume of </a:t>
            </a:r>
            <a:r>
              <a:rPr lang="en-US" sz="1000" dirty="0" err="1"/>
              <a:t>stormwater</a:t>
            </a:r>
            <a:r>
              <a:rPr lang="en-US" sz="1000" dirty="0"/>
              <a:t> entering the treatment system.</a:t>
            </a:r>
          </a:p>
          <a:p>
            <a:endParaRPr lang="en-US" sz="1000" dirty="0"/>
          </a:p>
          <a:p>
            <a:r>
              <a:rPr lang="en-US" sz="1000" dirty="0"/>
              <a:t>The use of green infrastructure is one approach to reducing the amount of stormwater entering the system.  Measures such as grassed swales or channels, rain gardens, and vegetated parking lot islands, help excess water slow down and sink into the ground.</a:t>
            </a:r>
          </a:p>
          <a:p>
            <a:endParaRPr lang="en-US" sz="1000" dirty="0"/>
          </a:p>
          <a:p>
            <a:r>
              <a:rPr lang="en-US" sz="1000" dirty="0"/>
              <a:t>It is also helpful to begin to separate the sanitary and storm systems where possible.</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34588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Clean Water Act requires that each state estimate the capital costs required to meet the Clean Water Act goals for wastewater planning.</a:t>
            </a:r>
          </a:p>
          <a:p>
            <a:endParaRPr lang="en-US" sz="1000" dirty="0"/>
          </a:p>
          <a:p>
            <a:r>
              <a:rPr lang="en-US" sz="1000" dirty="0"/>
              <a:t>The 2016 survey is not yet available, but the total cost was $6.245 billion dollars in 2012 with most expenses needed to address wastewater system repair, new systems, and correction of CSOs</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9744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working with wastewater utilities in the area, it is important to know what projects are currently proposed in your area and their ranking for potential funding.  </a:t>
            </a:r>
          </a:p>
          <a:p>
            <a:r>
              <a:rPr lang="en-US" sz="1000" dirty="0"/>
              <a:t>The Wastewater Municipal Planning Section at KDOW reviews these plans with a 20-year projection in order to inform the Clean Watersheds Needs Survey.</a:t>
            </a:r>
          </a:p>
          <a:p>
            <a:endParaRPr lang="en-US" sz="1000" dirty="0"/>
          </a:p>
          <a:p>
            <a:r>
              <a:rPr lang="en-US" sz="1000" dirty="0"/>
              <a:t>Extra info:</a:t>
            </a:r>
          </a:p>
          <a:p>
            <a:r>
              <a:rPr lang="en-US" sz="1000" dirty="0"/>
              <a:t>Governed by Sections 201, 208, 209 of CWA, Regional Facility Planning - 401 KAR 5:006 </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96309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If you would like to review this information, you can access it through the Kentucky Infrastructure Authority website.  </a:t>
            </a:r>
          </a:p>
          <a:p>
            <a:r>
              <a:rPr lang="en-US" sz="1000" dirty="0"/>
              <a:t>Under the WRIS tab, click the “Management Plans” option on the dropdown list and look for the “Kentucky Wastewater Management Plan.”  </a:t>
            </a:r>
          </a:p>
          <a:p>
            <a:r>
              <a:rPr lang="en-US" sz="1000" dirty="0"/>
              <a:t>You can also review a lot of information about the municipalities and the state of the systems from the WRIS Portal.</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376091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the Management plan, you will find the percentage of homes that are serviceable for public wastewater systems.  </a:t>
            </a:r>
          </a:p>
          <a:p>
            <a:r>
              <a:rPr lang="en-US" sz="1000" dirty="0"/>
              <a:t>This will give you an idea of the number of septic systems or straight pipes you might find in your area.</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1851606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fw.ky.gov/Fish/Pages/Stream-Team-Program.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cos.fws.gov/ipac/"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The Clean Water Act </a:t>
            </a:r>
          </a:p>
          <a:p>
            <a:r>
              <a:rPr lang="en-US" sz="2000" b="1" dirty="0">
                <a:latin typeface="Mercury Display Semibold" panose="02000603080000020004" pitchFamily="50" charset="0"/>
              </a:rPr>
              <a:t>4: Specific Permit Types and Other Environmental Laws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3" cstate="print"/>
          <a:srcRect l="39273" t="22916" r="38333" b="11788"/>
          <a:stretch>
            <a:fillRect/>
          </a:stretch>
        </p:blipFill>
        <p:spPr bwMode="auto">
          <a:xfrm>
            <a:off x="-1" y="1303576"/>
            <a:ext cx="9144001" cy="5554424"/>
          </a:xfrm>
          <a:prstGeom prst="rect">
            <a:avLst/>
          </a:prstGeom>
          <a:noFill/>
          <a:ln w="9525">
            <a:noFill/>
            <a:miter lim="800000"/>
            <a:headEnd/>
            <a:tailEnd/>
          </a:ln>
        </p:spPr>
      </p:pic>
      <p:sp>
        <p:nvSpPr>
          <p:cNvPr id="5" name="Title 4"/>
          <p:cNvSpPr txBox="1">
            <a:spLocks/>
          </p:cNvSpPr>
          <p:nvPr/>
        </p:nvSpPr>
        <p:spPr>
          <a:xfrm>
            <a:off x="-1" y="-4074"/>
            <a:ext cx="9144000" cy="1035586"/>
          </a:xfrm>
          <a:prstGeom prst="rect">
            <a:avLst/>
          </a:prstGeom>
          <a:solidFill>
            <a:schemeClr val="bg2">
              <a:lumMod val="75000"/>
            </a:schemeClr>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Bluegrass Area Development District</a:t>
            </a:r>
          </a:p>
        </p:txBody>
      </p:sp>
    </p:spTree>
    <p:extLst>
      <p:ext uri="{BB962C8B-B14F-4D97-AF65-F5344CB8AC3E}">
        <p14:creationId xmlns:p14="http://schemas.microsoft.com/office/powerpoint/2010/main" val="62057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1038918"/>
            <a:ext cx="8547100" cy="936726"/>
          </a:xfrm>
        </p:spPr>
        <p:txBody>
          <a:bodyPr/>
          <a:lstStyle/>
          <a:p>
            <a:pPr algn="l"/>
            <a:r>
              <a:rPr lang="en-US" dirty="0">
                <a:latin typeface="Calibri" panose="020F0502020204030204" pitchFamily="34" charset="0"/>
                <a:cs typeface="Calibri" panose="020F0502020204030204" pitchFamily="34" charset="0"/>
              </a:rPr>
              <a:t>Consent Decrees </a:t>
            </a:r>
            <a:r>
              <a:rPr lang="en-US" dirty="0">
                <a:solidFill>
                  <a:srgbClr val="33CC33"/>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a:t>
            </a:r>
            <a:r>
              <a:rPr lang="en-US" sz="2800" dirty="0"/>
              <a:t>A legal settlement outlining the resolution of an environmental law violation</a:t>
            </a:r>
            <a:r>
              <a:rPr lang="en-US" sz="2800" b="0"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658435" name="Rectangle 3"/>
          <p:cNvSpPr>
            <a:spLocks noGrp="1" noChangeArrowheads="1"/>
          </p:cNvSpPr>
          <p:nvPr>
            <p:ph type="body" idx="1"/>
          </p:nvPr>
        </p:nvSpPr>
        <p:spPr>
          <a:xfrm>
            <a:off x="228600" y="2065106"/>
            <a:ext cx="5664200" cy="4289912"/>
          </a:xfrm>
        </p:spPr>
        <p:txBody>
          <a:bodyPr>
            <a:normAutofit lnSpcReduction="10000"/>
          </a:bodyPr>
          <a:lstStyle/>
          <a:p>
            <a:pPr eaLnBrk="1" hangingPunct="1"/>
            <a:r>
              <a:rPr lang="en-US" dirty="0">
                <a:solidFill>
                  <a:srgbClr val="FF3300"/>
                </a:solidFill>
                <a:latin typeface="Calibri" panose="020F0502020204030204" pitchFamily="34" charset="0"/>
                <a:cs typeface="Calibri" panose="020F0502020204030204" pitchFamily="34" charset="0"/>
              </a:rPr>
              <a:t>Louisville Kentucky (2006)</a:t>
            </a:r>
          </a:p>
          <a:p>
            <a:pPr lvl="1" eaLnBrk="1" hangingPunct="1"/>
            <a:r>
              <a:rPr lang="en-US" dirty="0">
                <a:latin typeface="Calibri" panose="020F0502020204030204" pitchFamily="34" charset="0"/>
                <a:cs typeface="Calibri" panose="020F0502020204030204" pitchFamily="34" charset="0"/>
              </a:rPr>
              <a:t>$500,000,000</a:t>
            </a:r>
          </a:p>
          <a:p>
            <a:pPr lvl="2" eaLnBrk="1" hangingPunct="1"/>
            <a:r>
              <a:rPr lang="en-US" dirty="0">
                <a:latin typeface="Calibri" panose="020F0502020204030204" pitchFamily="34" charset="0"/>
                <a:cs typeface="Calibri" panose="020F0502020204030204" pitchFamily="34" charset="0"/>
              </a:rPr>
              <a:t>CSOs</a:t>
            </a:r>
          </a:p>
          <a:p>
            <a:pPr lvl="2" eaLnBrk="1" hangingPunct="1"/>
            <a:r>
              <a:rPr lang="en-US" dirty="0">
                <a:latin typeface="Calibri" panose="020F0502020204030204" pitchFamily="34" charset="0"/>
                <a:cs typeface="Calibri" panose="020F0502020204030204" pitchFamily="34" charset="0"/>
              </a:rPr>
              <a:t>SSOs</a:t>
            </a:r>
          </a:p>
          <a:p>
            <a:pPr lvl="2" eaLnBrk="1" hangingPunct="1"/>
            <a:endParaRPr lang="en-US" dirty="0">
              <a:latin typeface="Calibri" panose="020F0502020204030204" pitchFamily="34" charset="0"/>
              <a:cs typeface="Calibri" panose="020F0502020204030204" pitchFamily="34" charset="0"/>
            </a:endParaRPr>
          </a:p>
          <a:p>
            <a:pPr eaLnBrk="1" hangingPunct="1"/>
            <a:r>
              <a:rPr lang="en-US" dirty="0">
                <a:solidFill>
                  <a:srgbClr val="0000FF"/>
                </a:solidFill>
                <a:latin typeface="Calibri" panose="020F0502020204030204" pitchFamily="34" charset="0"/>
                <a:cs typeface="Calibri" panose="020F0502020204030204" pitchFamily="34" charset="0"/>
              </a:rPr>
              <a:t>Lexington, Kentucky (2008)</a:t>
            </a:r>
          </a:p>
          <a:p>
            <a:pPr lvl="1" eaLnBrk="1" hangingPunct="1"/>
            <a:r>
              <a:rPr lang="en-US" dirty="0">
                <a:latin typeface="Calibri" panose="020F0502020204030204" pitchFamily="34" charset="0"/>
                <a:cs typeface="Calibri" panose="020F0502020204030204" pitchFamily="34" charset="0"/>
              </a:rPr>
              <a:t>$300,000,000</a:t>
            </a:r>
          </a:p>
          <a:p>
            <a:pPr lvl="2" eaLnBrk="1" hangingPunct="1"/>
            <a:r>
              <a:rPr lang="en-US" dirty="0">
                <a:latin typeface="Calibri" panose="020F0502020204030204" pitchFamily="34" charset="0"/>
                <a:cs typeface="Calibri" panose="020F0502020204030204" pitchFamily="34" charset="0"/>
              </a:rPr>
              <a:t>SSOs</a:t>
            </a:r>
          </a:p>
          <a:p>
            <a:pPr lvl="2" eaLnBrk="1" hangingPunct="1"/>
            <a:r>
              <a:rPr lang="en-US" dirty="0">
                <a:latin typeface="Calibri" panose="020F0502020204030204" pitchFamily="34" charset="0"/>
                <a:cs typeface="Calibri" panose="020F0502020204030204" pitchFamily="34" charset="0"/>
              </a:rPr>
              <a:t>Stormwater</a:t>
            </a:r>
          </a:p>
        </p:txBody>
      </p:sp>
      <p:pic>
        <p:nvPicPr>
          <p:cNvPr id="658436" name="Picture 4" descr="6a00d834522c5069e200e54f2212828834-800wi"/>
          <p:cNvPicPr>
            <a:picLocks noChangeAspect="1" noChangeArrowheads="1"/>
          </p:cNvPicPr>
          <p:nvPr/>
        </p:nvPicPr>
        <p:blipFill>
          <a:blip r:embed="rId3" cstate="print"/>
          <a:srcRect/>
          <a:stretch>
            <a:fillRect/>
          </a:stretch>
        </p:blipFill>
        <p:spPr bwMode="auto">
          <a:xfrm>
            <a:off x="5803900" y="2255044"/>
            <a:ext cx="2971800" cy="1943100"/>
          </a:xfrm>
          <a:prstGeom prst="rect">
            <a:avLst/>
          </a:prstGeom>
          <a:noFill/>
          <a:ln w="9525">
            <a:noFill/>
            <a:miter lim="800000"/>
            <a:headEnd/>
            <a:tailEnd/>
          </a:ln>
        </p:spPr>
      </p:pic>
      <p:pic>
        <p:nvPicPr>
          <p:cNvPr id="658437" name="Picture 5" descr="3"/>
          <p:cNvPicPr>
            <a:picLocks noChangeAspect="1" noChangeArrowheads="1"/>
          </p:cNvPicPr>
          <p:nvPr/>
        </p:nvPicPr>
        <p:blipFill>
          <a:blip r:embed="rId4" cstate="print"/>
          <a:srcRect/>
          <a:stretch>
            <a:fillRect/>
          </a:stretch>
        </p:blipFill>
        <p:spPr bwMode="auto">
          <a:xfrm>
            <a:off x="5803900" y="4303357"/>
            <a:ext cx="2971800" cy="2051661"/>
          </a:xfrm>
          <a:prstGeom prst="rect">
            <a:avLst/>
          </a:prstGeom>
          <a:noFill/>
          <a:ln w="9525">
            <a:noFill/>
            <a:miter lim="800000"/>
            <a:headEnd/>
            <a:tailEnd/>
          </a:ln>
        </p:spPr>
      </p:pic>
      <p:sp>
        <p:nvSpPr>
          <p:cNvPr id="6" name="Title 3"/>
          <p:cNvSpPr txBox="1">
            <a:spLocks/>
          </p:cNvSpPr>
          <p:nvPr/>
        </p:nvSpPr>
        <p:spPr>
          <a:xfrm>
            <a:off x="371507" y="122238"/>
            <a:ext cx="8315292" cy="925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Municipal Sewer Systems</a:t>
            </a:r>
          </a:p>
        </p:txBody>
      </p:sp>
    </p:spTree>
    <p:extLst>
      <p:ext uri="{BB962C8B-B14F-4D97-AF65-F5344CB8AC3E}">
        <p14:creationId xmlns:p14="http://schemas.microsoft.com/office/powerpoint/2010/main" val="30841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8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84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84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8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84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843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843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843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647700" y="1625600"/>
            <a:ext cx="8039099" cy="4686300"/>
          </a:xfrm>
        </p:spPr>
        <p:txBody>
          <a:bodyPr>
            <a:normAutofit lnSpcReduction="10000"/>
          </a:bodyPr>
          <a:lstStyle/>
          <a:p>
            <a:pPr marL="0" indent="0">
              <a:spcBef>
                <a:spcPts val="600"/>
              </a:spcBef>
              <a:spcAft>
                <a:spcPts val="600"/>
              </a:spcAft>
              <a:buNone/>
            </a:pPr>
            <a:r>
              <a:rPr lang="en-US" sz="2800" b="1" dirty="0">
                <a:latin typeface="Calibri" panose="020F0502020204030204" pitchFamily="34" charset="0"/>
                <a:cs typeface="Calibri" panose="020F0502020204030204" pitchFamily="34" charset="0"/>
              </a:rPr>
              <a:t>What is an MS4?</a:t>
            </a:r>
            <a:r>
              <a:rPr lang="en-US" sz="2800" dirty="0">
                <a:latin typeface="Calibri" panose="020F0502020204030204" pitchFamily="34" charset="0"/>
                <a:cs typeface="Calibri" panose="020F0502020204030204" pitchFamily="34" charset="0"/>
              </a:rPr>
              <a:t> </a:t>
            </a:r>
          </a:p>
          <a:p>
            <a:pPr marL="0" indent="0">
              <a:spcBef>
                <a:spcPts val="600"/>
              </a:spcBef>
              <a:spcAft>
                <a:spcPts val="600"/>
              </a:spcAft>
              <a:buNone/>
            </a:pPr>
            <a:r>
              <a:rPr lang="en-US" sz="2800" dirty="0">
                <a:latin typeface="Calibri" panose="020F0502020204030204" pitchFamily="34" charset="0"/>
                <a:cs typeface="Calibri" panose="020F0502020204030204" pitchFamily="34" charset="0"/>
              </a:rPr>
              <a:t>An MS4 is a conveyance or system of conveyances that is: </a:t>
            </a:r>
          </a:p>
          <a:p>
            <a:pPr lvl="1">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Owned by a state, city, town, village, or other public entity that discharges to waters of the U.S.</a:t>
            </a:r>
          </a:p>
          <a:p>
            <a:pPr lvl="1">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Designed or used to collect or convey stormwater (including storm drains, pipes, ditches, etc.)</a:t>
            </a:r>
          </a:p>
          <a:p>
            <a:pPr lvl="1">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Not a combined sewer</a:t>
            </a:r>
          </a:p>
          <a:p>
            <a:pPr lvl="1">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Not part of a Publicly Owned Treatment Works (sewage treatment plant)</a:t>
            </a:r>
          </a:p>
        </p:txBody>
      </p:sp>
      <p:sp>
        <p:nvSpPr>
          <p:cNvPr id="7" name="Title 6"/>
          <p:cNvSpPr txBox="1">
            <a:spLocks noGrp="1"/>
          </p:cNvSpPr>
          <p:nvPr>
            <p:ph type="title"/>
          </p:nvPr>
        </p:nvSpPr>
        <p:spPr>
          <a:xfrm>
            <a:off x="371507" y="245974"/>
            <a:ext cx="8315292" cy="1200329"/>
          </a:xfrm>
          <a:prstGeom prst="rect">
            <a:avLst/>
          </a:prstGeom>
          <a:noFill/>
        </p:spPr>
        <p:txBody>
          <a:bodyPr wrap="square" rtlCol="0">
            <a:spAutoFit/>
          </a:bodyPr>
          <a:lstStyle/>
          <a:p>
            <a:pPr algn="ctr"/>
            <a:r>
              <a:rPr lang="en-US" b="1" dirty="0"/>
              <a:t>Municipal Separate Storm Sewer Systems (MS4s)</a:t>
            </a:r>
          </a:p>
        </p:txBody>
      </p:sp>
    </p:spTree>
    <p:extLst>
      <p:ext uri="{BB962C8B-B14F-4D97-AF65-F5344CB8AC3E}">
        <p14:creationId xmlns:p14="http://schemas.microsoft.com/office/powerpoint/2010/main" val="238056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838" y="124361"/>
            <a:ext cx="8530542" cy="1200329"/>
          </a:xfrm>
          <a:prstGeom prst="rect">
            <a:avLst/>
          </a:prstGeom>
          <a:noFill/>
        </p:spPr>
        <p:txBody>
          <a:bodyPr wrap="square" rtlCol="0">
            <a:spAutoFit/>
          </a:bodyPr>
          <a:lstStyle/>
          <a:p>
            <a:pPr algn="ctr"/>
            <a:r>
              <a:rPr lang="en-US" sz="3600" b="1" dirty="0">
                <a:latin typeface="Avenir Next Regular"/>
              </a:rPr>
              <a:t>Municipal Separate Storm Sewer Systems (MS4s)</a:t>
            </a:r>
          </a:p>
        </p:txBody>
      </p:sp>
      <p:pic>
        <p:nvPicPr>
          <p:cNvPr id="6146" name="Picture 2"/>
          <p:cNvPicPr>
            <a:picLocks noChangeAspect="1" noChangeArrowheads="1"/>
          </p:cNvPicPr>
          <p:nvPr/>
        </p:nvPicPr>
        <p:blipFill>
          <a:blip r:embed="rId3" cstate="print"/>
          <a:srcRect/>
          <a:stretch>
            <a:fillRect/>
          </a:stretch>
        </p:blipFill>
        <p:spPr bwMode="auto">
          <a:xfrm>
            <a:off x="600075" y="1552575"/>
            <a:ext cx="7705725" cy="4801865"/>
          </a:xfrm>
          <a:prstGeom prst="rect">
            <a:avLst/>
          </a:prstGeom>
          <a:noFill/>
          <a:ln w="9525">
            <a:noFill/>
            <a:miter lim="800000"/>
            <a:headEnd/>
            <a:tailEnd/>
          </a:ln>
        </p:spPr>
      </p:pic>
    </p:spTree>
    <p:extLst>
      <p:ext uri="{BB962C8B-B14F-4D97-AF65-F5344CB8AC3E}">
        <p14:creationId xmlns:p14="http://schemas.microsoft.com/office/powerpoint/2010/main" val="1013367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914400"/>
          </a:xfrm>
        </p:spPr>
        <p:txBody>
          <a:bodyPr/>
          <a:lstStyle/>
          <a:p>
            <a:r>
              <a:rPr lang="en-US" dirty="0"/>
              <a:t>MS4 Permits</a:t>
            </a:r>
          </a:p>
        </p:txBody>
      </p:sp>
      <p:sp>
        <p:nvSpPr>
          <p:cNvPr id="14339" name="Rectangle 3"/>
          <p:cNvSpPr>
            <a:spLocks noGrp="1" noChangeArrowheads="1"/>
          </p:cNvSpPr>
          <p:nvPr>
            <p:ph type="body" idx="1"/>
          </p:nvPr>
        </p:nvSpPr>
        <p:spPr>
          <a:xfrm>
            <a:off x="522514" y="990600"/>
            <a:ext cx="8316686" cy="5687992"/>
          </a:xfrm>
        </p:spPr>
        <p:txBody>
          <a:bodyPr>
            <a:noAutofit/>
          </a:bodyPr>
          <a:lstStyle/>
          <a:p>
            <a:pPr marL="0" indent="0">
              <a:lnSpc>
                <a:spcPct val="80000"/>
              </a:lnSpc>
              <a:buNone/>
            </a:pPr>
            <a:r>
              <a:rPr lang="en-US" dirty="0">
                <a:latin typeface="Calibri" panose="020F0502020204030204" pitchFamily="34" charset="0"/>
                <a:cs typeface="Calibri" panose="020F0502020204030204" pitchFamily="34" charset="0"/>
              </a:rPr>
              <a:t>Clean Water Act Amended (1987):</a:t>
            </a:r>
          </a:p>
          <a:p>
            <a:pPr marL="400050" lvl="1" indent="0">
              <a:lnSpc>
                <a:spcPct val="80000"/>
              </a:lnSpc>
              <a:buNone/>
            </a:pPr>
            <a:r>
              <a:rPr lang="en-US" sz="2400" dirty="0">
                <a:latin typeface="Calibri" panose="020F0502020204030204" pitchFamily="34" charset="0"/>
                <a:cs typeface="Calibri" panose="020F0502020204030204" pitchFamily="34" charset="0"/>
              </a:rPr>
              <a:t>Required development of a permit program for discharge of storm water</a:t>
            </a:r>
          </a:p>
          <a:p>
            <a:pPr marL="0" indent="0">
              <a:lnSpc>
                <a:spcPct val="80000"/>
              </a:lnSpc>
              <a:buNone/>
            </a:pPr>
            <a:endParaRPr lang="en-US" dirty="0">
              <a:latin typeface="Calibri" panose="020F0502020204030204" pitchFamily="34" charset="0"/>
              <a:cs typeface="Calibri" panose="020F0502020204030204" pitchFamily="34" charset="0"/>
            </a:endParaRPr>
          </a:p>
          <a:p>
            <a:pPr marL="0" indent="0">
              <a:lnSpc>
                <a:spcPct val="80000"/>
              </a:lnSpc>
              <a:buNone/>
            </a:pPr>
            <a:r>
              <a:rPr lang="en-US" dirty="0">
                <a:latin typeface="Calibri" panose="020F0502020204030204" pitchFamily="34" charset="0"/>
                <a:cs typeface="Calibri" panose="020F0502020204030204" pitchFamily="34" charset="0"/>
              </a:rPr>
              <a:t>Phase I MS4 Permits (1990):</a:t>
            </a:r>
          </a:p>
          <a:p>
            <a:pPr marL="457200" lvl="1" indent="0">
              <a:lnSpc>
                <a:spcPct val="80000"/>
              </a:lnSpc>
              <a:buNone/>
            </a:pPr>
            <a:r>
              <a:rPr lang="en-US" sz="2400" dirty="0">
                <a:latin typeface="Calibri" panose="020F0502020204030204" pitchFamily="34" charset="0"/>
                <a:cs typeface="Calibri" panose="020F0502020204030204" pitchFamily="34" charset="0"/>
              </a:rPr>
              <a:t>Required </a:t>
            </a:r>
            <a:r>
              <a:rPr lang="en-US" sz="2400" i="1" dirty="0">
                <a:latin typeface="Calibri" panose="020F0502020204030204" pitchFamily="34" charset="0"/>
                <a:cs typeface="Calibri" panose="020F0502020204030204" pitchFamily="34" charset="0"/>
              </a:rPr>
              <a:t>medium</a:t>
            </a:r>
            <a:r>
              <a:rPr lang="en-US" sz="2400" dirty="0">
                <a:latin typeface="Calibri" panose="020F0502020204030204" pitchFamily="34" charset="0"/>
                <a:cs typeface="Calibri" panose="020F0502020204030204" pitchFamily="34" charset="0"/>
              </a:rPr>
              <a:t> and </a:t>
            </a:r>
            <a:r>
              <a:rPr lang="en-US" sz="2400" i="1" dirty="0">
                <a:latin typeface="Calibri" panose="020F0502020204030204" pitchFamily="34" charset="0"/>
                <a:cs typeface="Calibri" panose="020F0502020204030204" pitchFamily="34" charset="0"/>
              </a:rPr>
              <a:t>large</a:t>
            </a:r>
            <a:r>
              <a:rPr lang="en-US" sz="2400" dirty="0">
                <a:latin typeface="Calibri" panose="020F0502020204030204" pitchFamily="34" charset="0"/>
                <a:cs typeface="Calibri" panose="020F0502020204030204" pitchFamily="34" charset="0"/>
              </a:rPr>
              <a:t> cities or certain counties with populations of ≥100,000 to obtain a NPDES permit</a:t>
            </a:r>
          </a:p>
          <a:p>
            <a:pPr marL="0" indent="0">
              <a:lnSpc>
                <a:spcPct val="80000"/>
              </a:lnSpc>
              <a:buNone/>
            </a:pPr>
            <a:endParaRPr lang="en-US" dirty="0">
              <a:latin typeface="Calibri" panose="020F0502020204030204" pitchFamily="34" charset="0"/>
              <a:cs typeface="Calibri" panose="020F0502020204030204" pitchFamily="34" charset="0"/>
            </a:endParaRPr>
          </a:p>
          <a:p>
            <a:pPr marL="0" indent="0">
              <a:lnSpc>
                <a:spcPct val="80000"/>
              </a:lnSpc>
              <a:buNone/>
            </a:pPr>
            <a:r>
              <a:rPr lang="en-US" dirty="0">
                <a:latin typeface="Calibri" panose="020F0502020204030204" pitchFamily="34" charset="0"/>
                <a:cs typeface="Calibri" panose="020F0502020204030204" pitchFamily="34" charset="0"/>
              </a:rPr>
              <a:t>Phase II MS4 Permits (1999):</a:t>
            </a:r>
          </a:p>
          <a:p>
            <a:pPr marL="457200" lvl="1" indent="0">
              <a:lnSpc>
                <a:spcPct val="80000"/>
              </a:lnSpc>
              <a:buNone/>
            </a:pPr>
            <a:r>
              <a:rPr lang="en-US" sz="2400" dirty="0">
                <a:latin typeface="Calibri" panose="020F0502020204030204" pitchFamily="34" charset="0"/>
                <a:cs typeface="Calibri" panose="020F0502020204030204" pitchFamily="34" charset="0"/>
              </a:rPr>
              <a:t>Required small MS4s in </a:t>
            </a:r>
            <a:r>
              <a:rPr lang="en-US" sz="2400" i="1" dirty="0">
                <a:latin typeface="Calibri" panose="020F0502020204030204" pitchFamily="34" charset="0"/>
                <a:cs typeface="Calibri" panose="020F0502020204030204" pitchFamily="34" charset="0"/>
              </a:rPr>
              <a:t>urbanized areas </a:t>
            </a:r>
            <a:r>
              <a:rPr lang="en-US" sz="2400" dirty="0">
                <a:latin typeface="Calibri" panose="020F0502020204030204" pitchFamily="34" charset="0"/>
                <a:cs typeface="Calibri" panose="020F0502020204030204" pitchFamily="34" charset="0"/>
              </a:rPr>
              <a:t>(≥50,000, population, 1000 / </a:t>
            </a:r>
            <a:r>
              <a:rPr lang="en-US" sz="2400" dirty="0" err="1">
                <a:latin typeface="Calibri" panose="020F0502020204030204" pitchFamily="34" charset="0"/>
                <a:cs typeface="Calibri" panose="020F0502020204030204" pitchFamily="34" charset="0"/>
              </a:rPr>
              <a:t>sq</a:t>
            </a:r>
            <a:r>
              <a:rPr lang="en-US" sz="2400" dirty="0">
                <a:latin typeface="Calibri" panose="020F0502020204030204" pitchFamily="34" charset="0"/>
                <a:cs typeface="Calibri" panose="020F0502020204030204" pitchFamily="34" charset="0"/>
              </a:rPr>
              <a:t> mi.), as well as small MS4s outside the urbanized areas that are designated by the permitting authority, to obtain NPDES permit. </a:t>
            </a:r>
          </a:p>
        </p:txBody>
      </p:sp>
    </p:spTree>
    <p:extLst>
      <p:ext uri="{BB962C8B-B14F-4D97-AF65-F5344CB8AC3E}">
        <p14:creationId xmlns:p14="http://schemas.microsoft.com/office/powerpoint/2010/main" val="1520888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C07BC4-1B1E-4507-A2B8-D5AE0C87073B}"/>
              </a:ext>
            </a:extLst>
          </p:cNvPr>
          <p:cNvPicPr>
            <a:picLocks noGrp="1" noChangeAspect="1"/>
          </p:cNvPicPr>
          <p:nvPr>
            <p:ph idx="1"/>
          </p:nvPr>
        </p:nvPicPr>
        <p:blipFill>
          <a:blip r:embed="rId3"/>
          <a:stretch>
            <a:fillRect/>
          </a:stretch>
        </p:blipFill>
        <p:spPr>
          <a:xfrm>
            <a:off x="481263" y="571629"/>
            <a:ext cx="8409783" cy="4898117"/>
          </a:xfrm>
          <a:prstGeom prst="rect">
            <a:avLst/>
          </a:prstGeom>
        </p:spPr>
      </p:pic>
    </p:spTree>
    <p:extLst>
      <p:ext uri="{BB962C8B-B14F-4D97-AF65-F5344CB8AC3E}">
        <p14:creationId xmlns:p14="http://schemas.microsoft.com/office/powerpoint/2010/main" val="226309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rot="1097257">
            <a:off x="5458667" y="3203099"/>
            <a:ext cx="2743200" cy="26179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041" y="82319"/>
            <a:ext cx="8514006" cy="618895"/>
          </a:xfrm>
        </p:spPr>
        <p:txBody>
          <a:bodyPr/>
          <a:lstStyle/>
          <a:p>
            <a:r>
              <a:rPr lang="en-US" dirty="0"/>
              <a:t>MS4 Permit Requirements </a:t>
            </a:r>
          </a:p>
        </p:txBody>
      </p:sp>
      <p:sp>
        <p:nvSpPr>
          <p:cNvPr id="3" name="TextBox 2">
            <a:extLst>
              <a:ext uri="{FF2B5EF4-FFF2-40B4-BE49-F238E27FC236}">
                <a16:creationId xmlns:a16="http://schemas.microsoft.com/office/drawing/2014/main" id="{01DD2139-7D83-4666-BBC5-E2FC03BB4698}"/>
              </a:ext>
            </a:extLst>
          </p:cNvPr>
          <p:cNvSpPr txBox="1"/>
          <p:nvPr/>
        </p:nvSpPr>
        <p:spPr>
          <a:xfrm>
            <a:off x="5276648" y="772682"/>
            <a:ext cx="3427400" cy="2523768"/>
          </a:xfrm>
          <a:prstGeom prst="rect">
            <a:avLst/>
          </a:prstGeom>
          <a:noFill/>
        </p:spPr>
        <p:txBody>
          <a:bodyPr wrap="square" rtlCol="0">
            <a:spAutoFit/>
          </a:bodyPr>
          <a:lstStyle/>
          <a:p>
            <a:r>
              <a:rPr lang="en-US" sz="2800" b="1" dirty="0">
                <a:solidFill>
                  <a:schemeClr val="accent6">
                    <a:lumMod val="60000"/>
                    <a:lumOff val="40000"/>
                  </a:schemeClr>
                </a:solidFill>
                <a:latin typeface="Calibri" panose="020F0502020204030204" pitchFamily="34" charset="0"/>
                <a:cs typeface="Calibri" panose="020F0502020204030204" pitchFamily="34" charset="0"/>
              </a:rPr>
              <a:t>Requirements for Phase I Only:</a:t>
            </a:r>
          </a:p>
          <a:p>
            <a:pPr marL="342900" indent="-342900">
              <a:buFont typeface="Arial" panose="020B0604020202020204" pitchFamily="34" charset="0"/>
              <a:buChar char="•"/>
            </a:pPr>
            <a:r>
              <a:rPr lang="en-US" sz="2800" dirty="0">
                <a:solidFill>
                  <a:schemeClr val="accent6">
                    <a:lumMod val="60000"/>
                    <a:lumOff val="40000"/>
                  </a:schemeClr>
                </a:solidFill>
                <a:latin typeface="Calibri" panose="020F0502020204030204" pitchFamily="34" charset="0"/>
                <a:cs typeface="Calibri" panose="020F0502020204030204" pitchFamily="34" charset="0"/>
              </a:rPr>
              <a:t>Monitoring outfalls</a:t>
            </a:r>
          </a:p>
          <a:p>
            <a:pPr marL="342900" indent="-342900">
              <a:buFont typeface="Arial" panose="020B0604020202020204" pitchFamily="34" charset="0"/>
              <a:buChar char="•"/>
            </a:pPr>
            <a:r>
              <a:rPr lang="en-US" sz="2800" dirty="0">
                <a:solidFill>
                  <a:schemeClr val="accent6">
                    <a:lumMod val="60000"/>
                    <a:lumOff val="40000"/>
                  </a:schemeClr>
                </a:solidFill>
                <a:latin typeface="Calibri" panose="020F0502020204030204" pitchFamily="34" charset="0"/>
                <a:cs typeface="Calibri" panose="020F0502020204030204" pitchFamily="34" charset="0"/>
              </a:rPr>
              <a:t>Inspection of industrial facilities</a:t>
            </a:r>
          </a:p>
          <a:p>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B51AAD4-97F0-40B1-904F-DDBD30C7FE7F}"/>
              </a:ext>
            </a:extLst>
          </p:cNvPr>
          <p:cNvSpPr txBox="1"/>
          <p:nvPr/>
        </p:nvSpPr>
        <p:spPr>
          <a:xfrm>
            <a:off x="190041" y="772682"/>
            <a:ext cx="4815096" cy="5416868"/>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Minimum Control Measures (MCMs) for Phase I and II:</a:t>
            </a:r>
            <a:r>
              <a:rPr lang="en-US" sz="2800" dirty="0">
                <a:latin typeface="Calibri" panose="020F0502020204030204" pitchFamily="34" charset="0"/>
                <a:cs typeface="Calibri" panose="020F0502020204030204" pitchFamily="34" charset="0"/>
              </a:rPr>
              <a:t>	</a:t>
            </a:r>
          </a:p>
          <a:p>
            <a:endParaRPr lang="en-US" sz="1000" dirty="0">
              <a:latin typeface="Calibri" panose="020F0502020204030204" pitchFamily="34" charset="0"/>
              <a:cs typeface="Calibri" panose="020F0502020204030204" pitchFamily="34" charset="0"/>
            </a:endParaRPr>
          </a:p>
          <a:p>
            <a:pPr marL="457200" indent="-457200">
              <a:buFont typeface="+mj-lt"/>
              <a:buAutoNum type="arabicPeriod"/>
            </a:pPr>
            <a:r>
              <a:rPr lang="en-US" sz="2800" dirty="0">
                <a:latin typeface="Calibri" panose="020F0502020204030204" pitchFamily="34" charset="0"/>
                <a:cs typeface="Calibri" panose="020F0502020204030204" pitchFamily="34" charset="0"/>
              </a:rPr>
              <a:t>Public Education/Outreach</a:t>
            </a:r>
          </a:p>
          <a:p>
            <a:pPr marL="457200" indent="-457200">
              <a:buFont typeface="+mj-lt"/>
              <a:buAutoNum type="arabicPeriod"/>
            </a:pPr>
            <a:r>
              <a:rPr lang="en-US" sz="2800" dirty="0">
                <a:latin typeface="Calibri" panose="020F0502020204030204" pitchFamily="34" charset="0"/>
                <a:cs typeface="Calibri" panose="020F0502020204030204" pitchFamily="34" charset="0"/>
              </a:rPr>
              <a:t>Public Involvement/ Participation </a:t>
            </a:r>
          </a:p>
          <a:p>
            <a:pPr marL="457200" indent="-457200">
              <a:buFont typeface="+mj-lt"/>
              <a:buAutoNum type="arabicPeriod"/>
            </a:pPr>
            <a:r>
              <a:rPr lang="en-US" sz="2800" dirty="0">
                <a:latin typeface="Calibri" panose="020F0502020204030204" pitchFamily="34" charset="0"/>
                <a:cs typeface="Calibri" panose="020F0502020204030204" pitchFamily="34" charset="0"/>
              </a:rPr>
              <a:t>Illicit discharge detection and elimination</a:t>
            </a:r>
          </a:p>
          <a:p>
            <a:pPr marL="457200" indent="-457200">
              <a:buFont typeface="+mj-lt"/>
              <a:buAutoNum type="arabicPeriod"/>
            </a:pPr>
            <a:r>
              <a:rPr lang="en-US" sz="2800" dirty="0">
                <a:latin typeface="Calibri" panose="020F0502020204030204" pitchFamily="34" charset="0"/>
                <a:cs typeface="Calibri" panose="020F0502020204030204" pitchFamily="34" charset="0"/>
              </a:rPr>
              <a:t>Construction site runoff controls</a:t>
            </a:r>
          </a:p>
          <a:p>
            <a:pPr marL="457200" indent="-457200">
              <a:buFont typeface="+mj-lt"/>
              <a:buAutoNum type="arabicPeriod"/>
            </a:pPr>
            <a:r>
              <a:rPr lang="en-US" sz="2800" dirty="0">
                <a:latin typeface="Calibri" panose="020F0502020204030204" pitchFamily="34" charset="0"/>
                <a:cs typeface="Calibri" panose="020F0502020204030204" pitchFamily="34" charset="0"/>
              </a:rPr>
              <a:t>Post construction controls</a:t>
            </a:r>
          </a:p>
          <a:p>
            <a:pPr marL="457200" indent="-457200">
              <a:buFont typeface="+mj-lt"/>
              <a:buAutoNum type="arabicPeriod"/>
            </a:pPr>
            <a:r>
              <a:rPr lang="en-US" sz="2800" dirty="0">
                <a:latin typeface="Calibri" panose="020F0502020204030204" pitchFamily="34" charset="0"/>
                <a:cs typeface="Calibri" panose="020F0502020204030204" pitchFamily="34" charset="0"/>
              </a:rPr>
              <a:t>Good housekeeping/ pollution prevention</a:t>
            </a:r>
          </a:p>
        </p:txBody>
      </p:sp>
      <p:sp>
        <p:nvSpPr>
          <p:cNvPr id="6" name="TextBox 5">
            <a:extLst>
              <a:ext uri="{FF2B5EF4-FFF2-40B4-BE49-F238E27FC236}">
                <a16:creationId xmlns:a16="http://schemas.microsoft.com/office/drawing/2014/main" id="{575D547E-FFB0-4546-A53F-722FC6444C00}"/>
              </a:ext>
            </a:extLst>
          </p:cNvPr>
          <p:cNvSpPr txBox="1"/>
          <p:nvPr/>
        </p:nvSpPr>
        <p:spPr>
          <a:xfrm rot="21585183">
            <a:off x="5543760" y="3816177"/>
            <a:ext cx="2573015" cy="1200329"/>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rPr>
              <a:t>Potential to partner on TMDL implementation!</a:t>
            </a:r>
          </a:p>
        </p:txBody>
      </p:sp>
    </p:spTree>
    <p:extLst>
      <p:ext uri="{BB962C8B-B14F-4D97-AF65-F5344CB8AC3E}">
        <p14:creationId xmlns:p14="http://schemas.microsoft.com/office/powerpoint/2010/main" val="1990504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MS4 Permits: MCM #3</a:t>
            </a:r>
            <a:br>
              <a:rPr lang="en-US" dirty="0"/>
            </a:br>
            <a:r>
              <a:rPr lang="en-US" dirty="0"/>
              <a:t>Illicit Discharge Program</a:t>
            </a:r>
          </a:p>
        </p:txBody>
      </p:sp>
      <p:pic>
        <p:nvPicPr>
          <p:cNvPr id="2056" name="Picture 8" descr="Image result for illicit disch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1" y="1600200"/>
            <a:ext cx="558165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71506" y="1600200"/>
            <a:ext cx="3190845" cy="4707000"/>
          </a:xfrm>
        </p:spPr>
        <p:txBody>
          <a:bodyPr>
            <a:normAutofit fontScale="92500" lnSpcReduction="20000"/>
          </a:bodyPr>
          <a:lstStyle/>
          <a:p>
            <a:r>
              <a:rPr lang="en-US" dirty="0">
                <a:latin typeface="Calibri" panose="020F0502020204030204" pitchFamily="34" charset="0"/>
                <a:cs typeface="Calibri" panose="020F0502020204030204" pitchFamily="34" charset="0"/>
              </a:rPr>
              <a:t>Map of outfalls</a:t>
            </a:r>
          </a:p>
          <a:p>
            <a:r>
              <a:rPr lang="en-US" dirty="0">
                <a:latin typeface="Calibri" panose="020F0502020204030204" pitchFamily="34" charset="0"/>
                <a:cs typeface="Calibri" panose="020F0502020204030204" pitchFamily="34" charset="0"/>
              </a:rPr>
              <a:t>Legal prohibition and enforcement</a:t>
            </a:r>
          </a:p>
          <a:p>
            <a:r>
              <a:rPr lang="en-US" dirty="0">
                <a:latin typeface="Calibri" panose="020F0502020204030204" pitchFamily="34" charset="0"/>
                <a:cs typeface="Calibri" panose="020F0502020204030204" pitchFamily="34" charset="0"/>
              </a:rPr>
              <a:t>A plan to detect and address illicit discharges</a:t>
            </a:r>
          </a:p>
          <a:p>
            <a:r>
              <a:rPr lang="en-US" dirty="0">
                <a:latin typeface="Calibri" panose="020F0502020204030204" pitchFamily="34" charset="0"/>
                <a:cs typeface="Calibri" panose="020F0502020204030204" pitchFamily="34" charset="0"/>
              </a:rPr>
              <a:t>Public education and outreach</a:t>
            </a:r>
          </a:p>
          <a:p>
            <a:r>
              <a:rPr lang="en-US" dirty="0">
                <a:latin typeface="Calibri" panose="020F0502020204030204" pitchFamily="34" charset="0"/>
                <a:cs typeface="Calibri" panose="020F0502020204030204" pitchFamily="34" charset="0"/>
              </a:rPr>
              <a:t>Best management practices</a:t>
            </a:r>
          </a:p>
        </p:txBody>
      </p:sp>
    </p:spTree>
    <p:extLst>
      <p:ext uri="{BB962C8B-B14F-4D97-AF65-F5344CB8AC3E}">
        <p14:creationId xmlns:p14="http://schemas.microsoft.com/office/powerpoint/2010/main" val="1397798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1300" y="304800"/>
            <a:ext cx="8674100" cy="1143000"/>
          </a:xfrm>
        </p:spPr>
        <p:txBody>
          <a:bodyPr/>
          <a:lstStyle/>
          <a:p>
            <a:r>
              <a:rPr lang="en-US" sz="4000" dirty="0"/>
              <a:t>MS4 Permits: MCM #4</a:t>
            </a:r>
            <a:br>
              <a:rPr lang="en-US" sz="4000" dirty="0"/>
            </a:br>
            <a:r>
              <a:rPr lang="en-US" sz="4000" dirty="0"/>
              <a:t>Construction Site Runoff Controls</a:t>
            </a:r>
          </a:p>
        </p:txBody>
      </p:sp>
      <p:sp>
        <p:nvSpPr>
          <p:cNvPr id="20483" name="Rectangle 3"/>
          <p:cNvSpPr>
            <a:spLocks noGrp="1" noChangeArrowheads="1"/>
          </p:cNvSpPr>
          <p:nvPr>
            <p:ph type="body" idx="1"/>
          </p:nvPr>
        </p:nvSpPr>
        <p:spPr>
          <a:xfrm>
            <a:off x="241300" y="1676400"/>
            <a:ext cx="4368800" cy="4660900"/>
          </a:xfrm>
        </p:spPr>
        <p:txBody>
          <a:bodyPr>
            <a:normAutofit fontScale="92500"/>
          </a:bodyPr>
          <a:lstStyle/>
          <a:p>
            <a:pPr marL="0" indent="0">
              <a:lnSpc>
                <a:spcPct val="90000"/>
              </a:lnSpc>
              <a:buNone/>
            </a:pPr>
            <a:r>
              <a:rPr lang="en-US" sz="2800" dirty="0">
                <a:latin typeface="Calibri" panose="020F0502020204030204" pitchFamily="34" charset="0"/>
                <a:cs typeface="Calibri" panose="020F0502020204030204" pitchFamily="34" charset="0"/>
              </a:rPr>
              <a:t>Reduce pollutants in runoff from land disturbance ≥1 acre.</a:t>
            </a:r>
          </a:p>
          <a:p>
            <a:pPr>
              <a:lnSpc>
                <a:spcPct val="90000"/>
              </a:lnSpc>
            </a:pPr>
            <a:r>
              <a:rPr lang="en-US" sz="2800" dirty="0">
                <a:latin typeface="Calibri" panose="020F0502020204030204" pitchFamily="34" charset="0"/>
                <a:cs typeface="Calibri" panose="020F0502020204030204" pitchFamily="34" charset="0"/>
              </a:rPr>
              <a:t>Regulatory mechanism</a:t>
            </a:r>
          </a:p>
          <a:p>
            <a:pPr>
              <a:lnSpc>
                <a:spcPct val="90000"/>
              </a:lnSpc>
            </a:pPr>
            <a:r>
              <a:rPr lang="en-US" sz="2800" dirty="0">
                <a:latin typeface="Calibri" panose="020F0502020204030204" pitchFamily="34" charset="0"/>
                <a:cs typeface="Calibri" panose="020F0502020204030204" pitchFamily="34" charset="0"/>
              </a:rPr>
              <a:t>Site Plan Review</a:t>
            </a:r>
          </a:p>
          <a:p>
            <a:pPr>
              <a:lnSpc>
                <a:spcPct val="90000"/>
              </a:lnSpc>
            </a:pPr>
            <a:r>
              <a:rPr lang="en-US" sz="2800" dirty="0">
                <a:latin typeface="Calibri" panose="020F0502020204030204" pitchFamily="34" charset="0"/>
                <a:cs typeface="Calibri" panose="020F0502020204030204" pitchFamily="34" charset="0"/>
              </a:rPr>
              <a:t>Inspections and penalties</a:t>
            </a:r>
          </a:p>
          <a:p>
            <a:pPr>
              <a:lnSpc>
                <a:spcPct val="90000"/>
              </a:lnSpc>
            </a:pPr>
            <a:r>
              <a:rPr lang="en-US" sz="2800" dirty="0">
                <a:latin typeface="Calibri" panose="020F0502020204030204" pitchFamily="34" charset="0"/>
                <a:cs typeface="Calibri" panose="020F0502020204030204" pitchFamily="34" charset="0"/>
              </a:rPr>
              <a:t>Ensure compliance</a:t>
            </a:r>
          </a:p>
          <a:p>
            <a:pPr>
              <a:lnSpc>
                <a:spcPct val="90000"/>
              </a:lnSpc>
            </a:pPr>
            <a:r>
              <a:rPr lang="en-US" sz="2800" dirty="0">
                <a:latin typeface="Calibri" panose="020F0502020204030204" pitchFamily="34" charset="0"/>
                <a:cs typeface="Calibri" panose="020F0502020204030204" pitchFamily="34" charset="0"/>
              </a:rPr>
              <a:t>Consider and follow up on public concerns</a:t>
            </a:r>
          </a:p>
          <a:p>
            <a:pPr>
              <a:lnSpc>
                <a:spcPct val="90000"/>
              </a:lnSpc>
            </a:pPr>
            <a:r>
              <a:rPr lang="en-US" sz="2800" dirty="0">
                <a:latin typeface="Calibri" panose="020F0502020204030204" pitchFamily="34" charset="0"/>
                <a:cs typeface="Calibri" panose="020F0502020204030204" pitchFamily="34" charset="0"/>
              </a:rPr>
              <a:t>Determine BMPs</a:t>
            </a:r>
          </a:p>
          <a:p>
            <a:pPr>
              <a:lnSpc>
                <a:spcPct val="90000"/>
              </a:lnSpc>
            </a:pPr>
            <a:r>
              <a:rPr lang="en-US" sz="2800" dirty="0">
                <a:latin typeface="Calibri" panose="020F0502020204030204" pitchFamily="34" charset="0"/>
                <a:cs typeface="Calibri" panose="020F0502020204030204" pitchFamily="34" charset="0"/>
              </a:rPr>
              <a:t>Storm Water Pollution Prevention Plan (SWPPP)</a:t>
            </a:r>
          </a:p>
        </p:txBody>
      </p:sp>
      <p:pic>
        <p:nvPicPr>
          <p:cNvPr id="16386" name="Picture 2" descr="Image result for construction site erosion 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993900"/>
            <a:ext cx="4136102" cy="310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9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MS4 </a:t>
            </a:r>
            <a:r>
              <a:rPr lang="en-US" u="sng" dirty="0"/>
              <a:t>Phase I </a:t>
            </a:r>
            <a:r>
              <a:rPr lang="en-US" dirty="0"/>
              <a:t>Permits:</a:t>
            </a:r>
            <a:br>
              <a:rPr lang="en-US" dirty="0"/>
            </a:br>
            <a:r>
              <a:rPr lang="en-US" dirty="0"/>
              <a:t>Inspection of Industrial Facilities</a:t>
            </a:r>
          </a:p>
        </p:txBody>
      </p:sp>
      <p:sp>
        <p:nvSpPr>
          <p:cNvPr id="3" name="Content Placeholder 2"/>
          <p:cNvSpPr>
            <a:spLocks noGrp="1"/>
          </p:cNvSpPr>
          <p:nvPr>
            <p:ph idx="1"/>
          </p:nvPr>
        </p:nvSpPr>
        <p:spPr/>
        <p:txBody>
          <a:bodyPr numCol="2">
            <a:normAutofit/>
          </a:bodyPr>
          <a:lstStyle/>
          <a:p>
            <a:pPr marL="0" indent="0">
              <a:buNone/>
            </a:pPr>
            <a:r>
              <a:rPr lang="en-US" sz="2800" b="1" dirty="0">
                <a:latin typeface="Calibri" panose="020F0502020204030204" pitchFamily="34" charset="0"/>
                <a:cs typeface="Calibri" panose="020F0502020204030204" pitchFamily="34" charset="0"/>
              </a:rPr>
              <a:t>Types of facilities inspected:</a:t>
            </a:r>
          </a:p>
          <a:p>
            <a:r>
              <a:rPr lang="en-US" sz="2800" dirty="0">
                <a:latin typeface="Calibri" panose="020F0502020204030204" pitchFamily="34" charset="0"/>
                <a:cs typeface="Calibri" panose="020F0502020204030204" pitchFamily="34" charset="0"/>
              </a:rPr>
              <a:t>Facilities with effluent limits (KPDES permitted facilities)</a:t>
            </a:r>
          </a:p>
          <a:p>
            <a:r>
              <a:rPr lang="en-US" sz="2800" dirty="0">
                <a:latin typeface="Calibri" panose="020F0502020204030204" pitchFamily="34" charset="0"/>
                <a:cs typeface="Calibri" panose="020F0502020204030204" pitchFamily="34" charset="0"/>
              </a:rPr>
              <a:t>Manufacturing</a:t>
            </a:r>
          </a:p>
          <a:p>
            <a:r>
              <a:rPr lang="en-US" sz="2800" dirty="0">
                <a:latin typeface="Calibri" panose="020F0502020204030204" pitchFamily="34" charset="0"/>
                <a:cs typeface="Calibri" panose="020F0502020204030204" pitchFamily="34" charset="0"/>
              </a:rPr>
              <a:t>Mineral, metal, oil, gas</a:t>
            </a:r>
          </a:p>
          <a:p>
            <a:r>
              <a:rPr lang="en-US" sz="2800" dirty="0">
                <a:latin typeface="Calibri" panose="020F0502020204030204" pitchFamily="34" charset="0"/>
                <a:cs typeface="Calibri" panose="020F0502020204030204" pitchFamily="34" charset="0"/>
              </a:rPr>
              <a:t>Hazardous waste facilities</a:t>
            </a:r>
          </a:p>
          <a:p>
            <a:r>
              <a:rPr lang="en-US" sz="2800" dirty="0">
                <a:latin typeface="Calibri" panose="020F0502020204030204" pitchFamily="34" charset="0"/>
                <a:cs typeface="Calibri" panose="020F0502020204030204" pitchFamily="34" charset="0"/>
              </a:rPr>
              <a:t>Automotive Garages</a:t>
            </a:r>
          </a:p>
          <a:p>
            <a:r>
              <a:rPr lang="en-US" sz="2800" dirty="0">
                <a:latin typeface="Calibri" panose="020F0502020204030204" pitchFamily="34" charset="0"/>
                <a:cs typeface="Calibri" panose="020F0502020204030204" pitchFamily="34" charset="0"/>
              </a:rPr>
              <a:t>Landscaping / Nurseries</a:t>
            </a:r>
          </a:p>
          <a:p>
            <a:r>
              <a:rPr lang="en-US" sz="2800" dirty="0">
                <a:latin typeface="Calibri" panose="020F0502020204030204" pitchFamily="34" charset="0"/>
                <a:cs typeface="Calibri" panose="020F0502020204030204" pitchFamily="34" charset="0"/>
              </a:rPr>
              <a:t>Recycling facilities</a:t>
            </a:r>
          </a:p>
          <a:p>
            <a:r>
              <a:rPr lang="en-US" sz="2800" dirty="0">
                <a:latin typeface="Calibri" panose="020F0502020204030204" pitchFamily="34" charset="0"/>
                <a:cs typeface="Calibri" panose="020F0502020204030204" pitchFamily="34" charset="0"/>
              </a:rPr>
              <a:t>Transportation</a:t>
            </a:r>
          </a:p>
          <a:p>
            <a:r>
              <a:rPr lang="en-US" sz="2800" dirty="0">
                <a:latin typeface="Calibri" panose="020F0502020204030204" pitchFamily="34" charset="0"/>
                <a:cs typeface="Calibri" panose="020F0502020204030204" pitchFamily="34" charset="0"/>
              </a:rPr>
              <a:t>Treatment works</a:t>
            </a:r>
          </a:p>
          <a:p>
            <a:r>
              <a:rPr lang="en-US" sz="2800" dirty="0">
                <a:latin typeface="Calibri" panose="020F0502020204030204" pitchFamily="34" charset="0"/>
                <a:cs typeface="Calibri" panose="020F0502020204030204" pitchFamily="34" charset="0"/>
              </a:rPr>
              <a:t>Landfills</a:t>
            </a:r>
          </a:p>
          <a:p>
            <a:r>
              <a:rPr lang="en-US" sz="2800" dirty="0">
                <a:latin typeface="Calibri" panose="020F0502020204030204" pitchFamily="34" charset="0"/>
                <a:cs typeface="Calibri" panose="020F0502020204030204" pitchFamily="34" charset="0"/>
              </a:rPr>
              <a:t>Light industry</a:t>
            </a:r>
          </a:p>
          <a:p>
            <a:r>
              <a:rPr lang="en-US" sz="2800" dirty="0">
                <a:latin typeface="Calibri" panose="020F0502020204030204" pitchFamily="34" charset="0"/>
                <a:cs typeface="Calibri" panose="020F0502020204030204" pitchFamily="34" charset="0"/>
              </a:rPr>
              <a:t>Construction</a:t>
            </a:r>
          </a:p>
        </p:txBody>
      </p:sp>
    </p:spTree>
    <p:extLst>
      <p:ext uri="{BB962C8B-B14F-4D97-AF65-F5344CB8AC3E}">
        <p14:creationId xmlns:p14="http://schemas.microsoft.com/office/powerpoint/2010/main" val="50382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634" t="7143" r="1797"/>
          <a:stretch>
            <a:fillRect/>
          </a:stretch>
        </p:blipFill>
        <p:spPr bwMode="auto">
          <a:xfrm>
            <a:off x="348342" y="0"/>
            <a:ext cx="8490857" cy="6368143"/>
          </a:xfrm>
          <a:prstGeom prst="rect">
            <a:avLst/>
          </a:prstGeom>
          <a:noFill/>
          <a:ln w="9525">
            <a:noFill/>
            <a:miter lim="800000"/>
            <a:headEnd/>
            <a:tailEnd/>
          </a:ln>
        </p:spPr>
      </p:pic>
      <p:sp>
        <p:nvSpPr>
          <p:cNvPr id="3" name="Title 3"/>
          <p:cNvSpPr txBox="1">
            <a:spLocks/>
          </p:cNvSpPr>
          <p:nvPr/>
        </p:nvSpPr>
        <p:spPr>
          <a:xfrm>
            <a:off x="371507" y="0"/>
            <a:ext cx="8315292" cy="4296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3200" dirty="0">
                <a:ln w="22225">
                  <a:solidFill>
                    <a:schemeClr val="accent2"/>
                  </a:solidFill>
                  <a:prstDash val="solid"/>
                </a:ln>
                <a:solidFill>
                  <a:schemeClr val="accent2">
                    <a:lumMod val="40000"/>
                    <a:lumOff val="60000"/>
                  </a:schemeClr>
                </a:solidFill>
              </a:rPr>
              <a:t>Sewer Systems</a:t>
            </a:r>
          </a:p>
        </p:txBody>
      </p:sp>
    </p:spTree>
    <p:extLst>
      <p:ext uri="{BB962C8B-B14F-4D97-AF65-F5344CB8AC3E}">
        <p14:creationId xmlns:p14="http://schemas.microsoft.com/office/powerpoint/2010/main" val="271371098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MS4 Permits:</a:t>
            </a:r>
            <a:br>
              <a:rPr lang="en-US" dirty="0"/>
            </a:br>
            <a:r>
              <a:rPr lang="en-US" dirty="0"/>
              <a:t>Common Local Ordinances</a:t>
            </a:r>
          </a:p>
        </p:txBody>
      </p:sp>
      <p:sp>
        <p:nvSpPr>
          <p:cNvPr id="3" name="Content Placeholder 2"/>
          <p:cNvSpPr>
            <a:spLocks noGrp="1"/>
          </p:cNvSpPr>
          <p:nvPr>
            <p:ph idx="1"/>
          </p:nvPr>
        </p:nvSpPr>
        <p:spPr>
          <a:xfrm>
            <a:off x="371508" y="1600200"/>
            <a:ext cx="8315292" cy="4707000"/>
          </a:xfrm>
        </p:spPr>
        <p:txBody>
          <a:bodyPr numCol="1">
            <a:normAutofit/>
          </a:bodyPr>
          <a:lstStyle/>
          <a:p>
            <a:pPr marL="0" indent="0">
              <a:buNone/>
            </a:pPr>
            <a:endParaRPr lang="en-US" sz="2800" b="1" dirty="0">
              <a:latin typeface="Calibri" panose="020F0502020204030204" pitchFamily="34" charset="0"/>
              <a:cs typeface="Calibri" panose="020F0502020204030204" pitchFamily="34" charset="0"/>
            </a:endParaRPr>
          </a:p>
          <a:p>
            <a:pPr marL="0" indent="0">
              <a:buNone/>
            </a:pPr>
            <a:r>
              <a:rPr lang="en-US" sz="2800" b="1" dirty="0">
                <a:latin typeface="Calibri" panose="020F0502020204030204" pitchFamily="34" charset="0"/>
                <a:cs typeface="Calibri" panose="020F0502020204030204" pitchFamily="34" charset="0"/>
              </a:rPr>
              <a:t>	Stormwater </a:t>
            </a:r>
          </a:p>
          <a:p>
            <a:pPr marL="0" indent="0">
              <a:buNone/>
            </a:pPr>
            <a:r>
              <a:rPr lang="en-US" sz="2800" b="1" dirty="0">
                <a:latin typeface="Calibri" panose="020F0502020204030204" pitchFamily="34" charset="0"/>
                <a:cs typeface="Calibri" panose="020F0502020204030204" pitchFamily="34" charset="0"/>
              </a:rPr>
              <a:t>	Management Fee</a:t>
            </a:r>
          </a:p>
          <a:p>
            <a:pPr marL="0" indent="0">
              <a:buNone/>
            </a:pPr>
            <a:endParaRPr lang="en-US" sz="2800" b="1" dirty="0">
              <a:latin typeface="Calibri" panose="020F0502020204030204" pitchFamily="34" charset="0"/>
              <a:cs typeface="Calibri" panose="020F0502020204030204" pitchFamily="34" charset="0"/>
            </a:endParaRPr>
          </a:p>
          <a:p>
            <a:pPr marL="0" indent="0">
              <a:buNone/>
            </a:pPr>
            <a:r>
              <a:rPr lang="en-US" sz="2800" b="1" dirty="0">
                <a:latin typeface="Calibri" panose="020F0502020204030204" pitchFamily="34" charset="0"/>
                <a:cs typeface="Calibri" panose="020F0502020204030204" pitchFamily="34" charset="0"/>
              </a:rPr>
              <a:t>Riparian Buffers  					  Greenways</a:t>
            </a:r>
          </a:p>
        </p:txBody>
      </p:sp>
      <p:pic>
        <p:nvPicPr>
          <p:cNvPr id="3076" name="Picture 4" descr="Related image">
            <a:extLst>
              <a:ext uri="{FF2B5EF4-FFF2-40B4-BE49-F238E27FC236}">
                <a16:creationId xmlns:a16="http://schemas.microsoft.com/office/drawing/2014/main" id="{531D3343-A21C-4D4B-8D1E-E80F3D6A0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1" y="4158750"/>
            <a:ext cx="2692399" cy="2019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Riparian buffer">
            <a:extLst>
              <a:ext uri="{FF2B5EF4-FFF2-40B4-BE49-F238E27FC236}">
                <a16:creationId xmlns:a16="http://schemas.microsoft.com/office/drawing/2014/main" id="{5464D2F7-563C-423A-B4CF-06847CC05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41" y="4158750"/>
            <a:ext cx="4328459" cy="19773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tormwater fee">
            <a:extLst>
              <a:ext uri="{FF2B5EF4-FFF2-40B4-BE49-F238E27FC236}">
                <a16:creationId xmlns:a16="http://schemas.microsoft.com/office/drawing/2014/main" id="{B143E5C6-6FB9-476D-B826-3C0AE5942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0421" y="1461018"/>
            <a:ext cx="3148772" cy="19679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FB79EB-7F2B-44FA-8DBA-88ED4D5D4190}"/>
              </a:ext>
            </a:extLst>
          </p:cNvPr>
          <p:cNvPicPr>
            <a:picLocks noChangeAspect="1"/>
          </p:cNvPicPr>
          <p:nvPr/>
        </p:nvPicPr>
        <p:blipFill rotWithShape="1">
          <a:blip r:embed="rId6"/>
          <a:srcRect l="21303" t="4791" r="20311"/>
          <a:stretch/>
        </p:blipFill>
        <p:spPr>
          <a:xfrm>
            <a:off x="934961" y="1141212"/>
            <a:ext cx="625643" cy="1020230"/>
          </a:xfrm>
          <a:prstGeom prst="rect">
            <a:avLst/>
          </a:prstGeom>
        </p:spPr>
      </p:pic>
    </p:spTree>
    <p:extLst>
      <p:ext uri="{BB962C8B-B14F-4D97-AF65-F5344CB8AC3E}">
        <p14:creationId xmlns:p14="http://schemas.microsoft.com/office/powerpoint/2010/main" val="308522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7265" y="240958"/>
            <a:ext cx="8229600" cy="4525963"/>
          </a:xfrm>
        </p:spPr>
        <p:txBody>
          <a:bodyPr/>
          <a:lstStyle/>
          <a:p>
            <a:pPr marL="0" indent="0">
              <a:buNone/>
            </a:pPr>
            <a:r>
              <a:rPr lang="en-US" b="1" dirty="0">
                <a:latin typeface="Avenir Next Regular"/>
              </a:rPr>
              <a:t>Septic Systems are regulated by County Health Departments, not KY DOW</a:t>
            </a:r>
          </a:p>
        </p:txBody>
      </p:sp>
      <p:pic>
        <p:nvPicPr>
          <p:cNvPr id="27650" name="Picture 2" descr="http://www.septic-rescue.com/imagecache/67598529B5A0B0225D007BFB83A40F26.jpg"/>
          <p:cNvPicPr>
            <a:picLocks noChangeAspect="1" noChangeArrowheads="1"/>
          </p:cNvPicPr>
          <p:nvPr/>
        </p:nvPicPr>
        <p:blipFill>
          <a:blip r:embed="rId3" cstate="print"/>
          <a:srcRect/>
          <a:stretch>
            <a:fillRect/>
          </a:stretch>
        </p:blipFill>
        <p:spPr bwMode="auto">
          <a:xfrm>
            <a:off x="0" y="1707433"/>
            <a:ext cx="4335159" cy="2456590"/>
          </a:xfrm>
          <a:prstGeom prst="rect">
            <a:avLst/>
          </a:prstGeom>
          <a:noFill/>
        </p:spPr>
      </p:pic>
      <p:pic>
        <p:nvPicPr>
          <p:cNvPr id="5" name="Picture 2" descr="http://adcallsons.com/wp-content/uploads/2013/01/septic-schematic.jpg"/>
          <p:cNvPicPr>
            <a:picLocks noChangeAspect="1" noChangeArrowheads="1"/>
          </p:cNvPicPr>
          <p:nvPr/>
        </p:nvPicPr>
        <p:blipFill>
          <a:blip r:embed="rId4" cstate="print"/>
          <a:srcRect/>
          <a:stretch>
            <a:fillRect/>
          </a:stretch>
        </p:blipFill>
        <p:spPr bwMode="auto">
          <a:xfrm>
            <a:off x="4330700" y="1480457"/>
            <a:ext cx="4813300" cy="2910543"/>
          </a:xfrm>
          <a:prstGeom prst="rect">
            <a:avLst/>
          </a:prstGeom>
          <a:noFill/>
        </p:spPr>
      </p:pic>
      <p:sp>
        <p:nvSpPr>
          <p:cNvPr id="2" name="TextBox 1"/>
          <p:cNvSpPr txBox="1"/>
          <p:nvPr/>
        </p:nvSpPr>
        <p:spPr>
          <a:xfrm>
            <a:off x="534256" y="4719263"/>
            <a:ext cx="8362609" cy="1323439"/>
          </a:xfrm>
          <a:prstGeom prst="rect">
            <a:avLst/>
          </a:prstGeom>
          <a:noFill/>
          <a:ln w="19050">
            <a:solidFill>
              <a:schemeClr val="accent1"/>
            </a:solidFill>
          </a:ln>
        </p:spPr>
        <p:txBody>
          <a:bodyPr wrap="square" rtlCol="0">
            <a:spAutoFit/>
          </a:bodyPr>
          <a:lstStyle/>
          <a:p>
            <a:r>
              <a:rPr lang="en-US" sz="2000" dirty="0">
                <a:latin typeface="Calibri" panose="020F0502020204030204" pitchFamily="34" charset="0"/>
                <a:cs typeface="Calibri" panose="020F0502020204030204" pitchFamily="34" charset="0"/>
              </a:rPr>
              <a:t>Health department records on locations and performance of septic systems are variable.  There is no statewide database.  Many septic systems are installed prior to street addresses being assigned to residences, and the records pre-date GIS.</a:t>
            </a:r>
          </a:p>
        </p:txBody>
      </p:sp>
    </p:spTree>
    <p:extLst>
      <p:ext uri="{BB962C8B-B14F-4D97-AF65-F5344CB8AC3E}">
        <p14:creationId xmlns:p14="http://schemas.microsoft.com/office/powerpoint/2010/main" val="4083753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4660900" cy="1143000"/>
          </a:xfrm>
        </p:spPr>
        <p:txBody>
          <a:bodyPr>
            <a:normAutofit/>
          </a:bodyPr>
          <a:lstStyle/>
          <a:p>
            <a:r>
              <a:rPr lang="en-US" dirty="0"/>
              <a:t>Failing Septic Systems</a:t>
            </a:r>
          </a:p>
        </p:txBody>
      </p:sp>
      <p:pic>
        <p:nvPicPr>
          <p:cNvPr id="13316" name="Picture 4"/>
          <p:cNvPicPr>
            <a:picLocks noChangeAspect="1" noChangeArrowheads="1"/>
          </p:cNvPicPr>
          <p:nvPr/>
        </p:nvPicPr>
        <p:blipFill>
          <a:blip r:embed="rId3" cstate="print"/>
          <a:srcRect/>
          <a:stretch>
            <a:fillRect/>
          </a:stretch>
        </p:blipFill>
        <p:spPr bwMode="auto">
          <a:xfrm>
            <a:off x="796028" y="1016000"/>
            <a:ext cx="3227332" cy="2444123"/>
          </a:xfrm>
          <a:prstGeom prst="rect">
            <a:avLst/>
          </a:prstGeom>
          <a:noFill/>
          <a:ln w="9525">
            <a:noFill/>
            <a:miter lim="800000"/>
            <a:headEnd/>
            <a:tailEnd/>
          </a:ln>
        </p:spPr>
      </p:pic>
      <p:sp>
        <p:nvSpPr>
          <p:cNvPr id="5" name="Rectangle 2"/>
          <p:cNvSpPr txBox="1">
            <a:spLocks noChangeArrowheads="1"/>
          </p:cNvSpPr>
          <p:nvPr/>
        </p:nvSpPr>
        <p:spPr>
          <a:xfrm>
            <a:off x="4660900" y="-1"/>
            <a:ext cx="4483100" cy="11429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3200" dirty="0"/>
              <a:t>Straight Pipes</a:t>
            </a:r>
          </a:p>
        </p:txBody>
      </p:sp>
      <p:pic>
        <p:nvPicPr>
          <p:cNvPr id="7" name="Picture 4"/>
          <p:cNvPicPr>
            <a:picLocks noChangeAspect="1" noChangeArrowheads="1"/>
          </p:cNvPicPr>
          <p:nvPr/>
        </p:nvPicPr>
        <p:blipFill>
          <a:blip r:embed="rId4" cstate="print"/>
          <a:srcRect/>
          <a:stretch>
            <a:fillRect/>
          </a:stretch>
        </p:blipFill>
        <p:spPr bwMode="auto">
          <a:xfrm>
            <a:off x="5397543" y="1016000"/>
            <a:ext cx="3038734" cy="2444123"/>
          </a:xfrm>
          <a:prstGeom prst="rect">
            <a:avLst/>
          </a:prstGeom>
          <a:noFill/>
          <a:ln w="9525">
            <a:noFill/>
            <a:miter lim="800000"/>
            <a:headEnd/>
            <a:tailEnd/>
          </a:ln>
        </p:spPr>
      </p:pic>
      <p:pic>
        <p:nvPicPr>
          <p:cNvPr id="1026" name="Picture 2" descr="http://www.uky.edu/WaterResources/PRIDE%20-%20Copy/county/straightpipes.gif">
            <a:extLst>
              <a:ext uri="{FF2B5EF4-FFF2-40B4-BE49-F238E27FC236}">
                <a16:creationId xmlns:a16="http://schemas.microsoft.com/office/drawing/2014/main" id="{3E1401EF-C448-4A8C-8B23-2FCC15073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013" y="3466018"/>
            <a:ext cx="3761646" cy="2004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ky.edu/WaterResources/PRIDE%20-%20Copy/county/sepsysfailures.gif">
            <a:extLst>
              <a:ext uri="{FF2B5EF4-FFF2-40B4-BE49-F238E27FC236}">
                <a16:creationId xmlns:a16="http://schemas.microsoft.com/office/drawing/2014/main" id="{55B051D0-62A4-4D08-87EF-47515CC2F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953" y="3466018"/>
            <a:ext cx="3752265" cy="2004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33C3492-AEE4-43FB-A41E-161EC7627B85}"/>
              </a:ext>
            </a:extLst>
          </p:cNvPr>
          <p:cNvSpPr/>
          <p:nvPr/>
        </p:nvSpPr>
        <p:spPr>
          <a:xfrm>
            <a:off x="542981" y="6144469"/>
            <a:ext cx="8305678" cy="230832"/>
          </a:xfrm>
          <a:prstGeom prst="rect">
            <a:avLst/>
          </a:prstGeom>
        </p:spPr>
        <p:txBody>
          <a:bodyPr wrap="square">
            <a:spAutoFit/>
          </a:bodyPr>
          <a:lstStyle/>
          <a:p>
            <a:r>
              <a:rPr lang="en-US" sz="900" dirty="0"/>
              <a:t>http://www.uky.edu/WaterResources/PRIDE%20-%20Copy/problemmaps1.htm</a:t>
            </a:r>
          </a:p>
        </p:txBody>
      </p:sp>
      <p:sp>
        <p:nvSpPr>
          <p:cNvPr id="3" name="TextBox 2">
            <a:extLst>
              <a:ext uri="{FF2B5EF4-FFF2-40B4-BE49-F238E27FC236}">
                <a16:creationId xmlns:a16="http://schemas.microsoft.com/office/drawing/2014/main" id="{33C58068-5933-43EA-9137-7E82A0184E5D}"/>
              </a:ext>
            </a:extLst>
          </p:cNvPr>
          <p:cNvSpPr txBox="1"/>
          <p:nvPr/>
        </p:nvSpPr>
        <p:spPr>
          <a:xfrm>
            <a:off x="508953" y="5478667"/>
            <a:ext cx="8339706"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In 2001, it was estimated that 17,000 failing septic systems and 16,000 straight pipes were located in eastern Kentucky</a:t>
            </a:r>
          </a:p>
        </p:txBody>
      </p:sp>
    </p:spTree>
    <p:extLst>
      <p:ext uri="{BB962C8B-B14F-4D97-AF65-F5344CB8AC3E}">
        <p14:creationId xmlns:p14="http://schemas.microsoft.com/office/powerpoint/2010/main" val="3748796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AFO/CAFO Permit</a:t>
            </a:r>
          </a:p>
        </p:txBody>
      </p:sp>
      <p:sp>
        <p:nvSpPr>
          <p:cNvPr id="5" name="Content Placeholder 4"/>
          <p:cNvSpPr>
            <a:spLocks noGrp="1"/>
          </p:cNvSpPr>
          <p:nvPr>
            <p:ph idx="1"/>
          </p:nvPr>
        </p:nvSpPr>
        <p:spPr>
          <a:xfrm>
            <a:off x="204804" y="1692276"/>
            <a:ext cx="7377097" cy="2052160"/>
          </a:xfrm>
        </p:spPr>
        <p:txBody>
          <a:bodyPr>
            <a:normAutofit/>
          </a:bodyPr>
          <a:lstStyle/>
          <a:p>
            <a:pPr marL="0" indent="0">
              <a:buNone/>
            </a:pPr>
            <a:r>
              <a:rPr lang="en-US" sz="2800" b="1" dirty="0">
                <a:latin typeface="Calibri" panose="020F0502020204030204" pitchFamily="34" charset="0"/>
                <a:cs typeface="Calibri" panose="020F0502020204030204" pitchFamily="34" charset="0"/>
              </a:rPr>
              <a:t>Animal Feeding Operation (AFO)</a:t>
            </a:r>
          </a:p>
          <a:p>
            <a:pPr marL="571500" indent="-514350">
              <a:buFont typeface="+mj-lt"/>
              <a:buAutoNum type="arabicPeriod"/>
            </a:pPr>
            <a:r>
              <a:rPr lang="en-US" sz="2000" dirty="0">
                <a:latin typeface="Calibri" panose="020F0502020204030204" pitchFamily="34" charset="0"/>
                <a:cs typeface="Calibri" panose="020F0502020204030204" pitchFamily="34" charset="0"/>
              </a:rPr>
              <a:t>Stabled, confined and fed for 45 days or more in any 12-month period  </a:t>
            </a:r>
            <a:r>
              <a:rPr lang="en-US" sz="2000" dirty="0">
                <a:solidFill>
                  <a:schemeClr val="accent6">
                    <a:lumMod val="60000"/>
                    <a:lumOff val="40000"/>
                  </a:schemeClr>
                </a:solidFill>
                <a:latin typeface="Calibri" panose="020F0502020204030204" pitchFamily="34" charset="0"/>
                <a:cs typeface="Calibri" panose="020F0502020204030204" pitchFamily="34" charset="0"/>
              </a:rPr>
              <a:t>(confined)</a:t>
            </a:r>
          </a:p>
          <a:p>
            <a:pPr marL="571500" indent="-514350">
              <a:buFont typeface="+mj-lt"/>
              <a:buAutoNum type="arabicPeriod"/>
            </a:pPr>
            <a:r>
              <a:rPr lang="en-US" sz="2000" dirty="0">
                <a:latin typeface="Calibri" panose="020F0502020204030204" pitchFamily="34" charset="0"/>
                <a:cs typeface="Calibri" panose="020F0502020204030204" pitchFamily="34" charset="0"/>
              </a:rPr>
              <a:t>Crops or vegetation not sustained in normal growing season </a:t>
            </a:r>
            <a:r>
              <a:rPr lang="en-US" sz="2000" dirty="0">
                <a:solidFill>
                  <a:schemeClr val="accent6">
                    <a:lumMod val="60000"/>
                    <a:lumOff val="40000"/>
                  </a:schemeClr>
                </a:solidFill>
                <a:latin typeface="Calibri" panose="020F0502020204030204" pitchFamily="34" charset="0"/>
                <a:cs typeface="Calibri" panose="020F0502020204030204" pitchFamily="34" charset="0"/>
              </a:rPr>
              <a:t>(bare)</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17410" name="Picture 2" descr="Image result for CAFO kentuc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28875"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CAFO kentucky"/>
          <p:cNvPicPr>
            <a:picLocks noChangeAspect="1" noChangeArrowheads="1"/>
          </p:cNvPicPr>
          <p:nvPr/>
        </p:nvPicPr>
        <p:blipFill rotWithShape="1">
          <a:blip r:embed="rId4">
            <a:extLst>
              <a:ext uri="{28A0092B-C50C-407E-A947-70E740481C1C}">
                <a14:useLocalDpi xmlns:a14="http://schemas.microsoft.com/office/drawing/2010/main" val="0"/>
              </a:ext>
            </a:extLst>
          </a:blip>
          <a:srcRect l="15500" r="15389"/>
          <a:stretch/>
        </p:blipFill>
        <p:spPr bwMode="auto">
          <a:xfrm>
            <a:off x="6934200" y="0"/>
            <a:ext cx="2209800" cy="15987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A959CE0-A3A9-4D8F-A5DE-C6F290AF797E}"/>
              </a:ext>
            </a:extLst>
          </p:cNvPr>
          <p:cNvSpPr/>
          <p:nvPr/>
        </p:nvSpPr>
        <p:spPr>
          <a:xfrm>
            <a:off x="204804" y="3563344"/>
            <a:ext cx="8763832" cy="2000548"/>
          </a:xfrm>
          <a:prstGeom prst="rect">
            <a:avLst/>
          </a:prstGeom>
        </p:spPr>
        <p:txBody>
          <a:bodyPr wrap="square">
            <a:spAutoFit/>
          </a:bodyPr>
          <a:lstStyle/>
          <a:p>
            <a:r>
              <a:rPr lang="en-US" sz="2800" b="1" u="sng" dirty="0">
                <a:latin typeface="Calibri" panose="020F0502020204030204" pitchFamily="34" charset="0"/>
                <a:cs typeface="Calibri" panose="020F0502020204030204" pitchFamily="34" charset="0"/>
              </a:rPr>
              <a:t>Concentrated</a:t>
            </a:r>
            <a:r>
              <a:rPr lang="en-US" sz="2800" b="1" dirty="0">
                <a:latin typeface="Calibri" panose="020F0502020204030204" pitchFamily="34" charset="0"/>
                <a:cs typeface="Calibri" panose="020F0502020204030204" pitchFamily="34" charset="0"/>
              </a:rPr>
              <a:t> Animal Feeding Operations (CAFO)</a:t>
            </a:r>
          </a:p>
          <a:p>
            <a:endParaRPr lang="en-US" sz="16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AFO’s are defined as “Large”, “Medium”, or “Small” and no longer use Animal Units to define size.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Any AFO that discharges manure or wastewater into a stream or ditch is a CAFO regardless of size. </a:t>
            </a:r>
          </a:p>
        </p:txBody>
      </p:sp>
    </p:spTree>
    <p:extLst>
      <p:ext uri="{BB962C8B-B14F-4D97-AF65-F5344CB8AC3E}">
        <p14:creationId xmlns:p14="http://schemas.microsoft.com/office/powerpoint/2010/main" val="108814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6038337" cy="1143000"/>
          </a:xfrm>
        </p:spPr>
        <p:txBody>
          <a:bodyPr/>
          <a:lstStyle/>
          <a:p>
            <a:r>
              <a:rPr lang="en-US" dirty="0"/>
              <a:t>Kentucky Agriculture Water Quality Act</a:t>
            </a:r>
          </a:p>
        </p:txBody>
      </p:sp>
      <p:sp>
        <p:nvSpPr>
          <p:cNvPr id="5" name="Content Placeholder 4"/>
          <p:cNvSpPr>
            <a:spLocks noGrp="1"/>
          </p:cNvSpPr>
          <p:nvPr>
            <p:ph idx="1"/>
          </p:nvPr>
        </p:nvSpPr>
        <p:spPr>
          <a:xfrm>
            <a:off x="371506" y="1692276"/>
            <a:ext cx="6038338" cy="4614924"/>
          </a:xfrm>
        </p:spPr>
        <p:txBody>
          <a:bodyPr>
            <a:normAutofit/>
          </a:bodyPr>
          <a:lstStyle/>
          <a:p>
            <a:r>
              <a:rPr lang="en-US" dirty="0">
                <a:latin typeface="Calibri" panose="020F0502020204030204" pitchFamily="34" charset="0"/>
                <a:cs typeface="Calibri" panose="020F0502020204030204" pitchFamily="34" charset="0"/>
              </a:rPr>
              <a:t>Kentucky law since 1994 to protect surface and groundwater from pollution from ag and forestry practices.</a:t>
            </a:r>
          </a:p>
          <a:p>
            <a:r>
              <a:rPr lang="en-US" dirty="0">
                <a:latin typeface="Calibri" panose="020F0502020204030204" pitchFamily="34" charset="0"/>
                <a:cs typeface="Calibri" panose="020F0502020204030204" pitchFamily="34" charset="0"/>
              </a:rPr>
              <a:t>Not a </a:t>
            </a:r>
            <a:r>
              <a:rPr lang="en-US" i="1" dirty="0">
                <a:latin typeface="Calibri" panose="020F0502020204030204" pitchFamily="34" charset="0"/>
                <a:cs typeface="Calibri" panose="020F0502020204030204" pitchFamily="34" charset="0"/>
              </a:rPr>
              <a:t>permit</a:t>
            </a:r>
            <a:r>
              <a:rPr lang="en-US" dirty="0">
                <a:latin typeface="Calibri" panose="020F0502020204030204" pitchFamily="34" charset="0"/>
                <a:cs typeface="Calibri" panose="020F0502020204030204" pitchFamily="34" charset="0"/>
              </a:rPr>
              <a:t> but a </a:t>
            </a:r>
            <a:r>
              <a:rPr lang="en-US" i="1" dirty="0">
                <a:latin typeface="Calibri" panose="020F0502020204030204" pitchFamily="34" charset="0"/>
                <a:cs typeface="Calibri" panose="020F0502020204030204" pitchFamily="34" charset="0"/>
              </a:rPr>
              <a:t>requirement</a:t>
            </a:r>
          </a:p>
          <a:p>
            <a:r>
              <a:rPr lang="en-US" dirty="0">
                <a:latin typeface="Calibri" panose="020F0502020204030204" pitchFamily="34" charset="0"/>
                <a:cs typeface="Calibri" panose="020F0502020204030204" pitchFamily="34" charset="0"/>
              </a:rPr>
              <a:t>All landowners &gt;10 acres of ag or forestry must develop and implement a </a:t>
            </a:r>
            <a:r>
              <a:rPr lang="en-US" u="sng" dirty="0">
                <a:latin typeface="Calibri" panose="020F0502020204030204" pitchFamily="34" charset="0"/>
                <a:cs typeface="Calibri" panose="020F0502020204030204" pitchFamily="34" charset="0"/>
              </a:rPr>
              <a:t>water quality plan </a:t>
            </a:r>
          </a:p>
        </p:txBody>
      </p:sp>
      <p:pic>
        <p:nvPicPr>
          <p:cNvPr id="6" name="Picture 5"/>
          <p:cNvPicPr>
            <a:picLocks noChangeAspect="1"/>
          </p:cNvPicPr>
          <p:nvPr/>
        </p:nvPicPr>
        <p:blipFill>
          <a:blip r:embed="rId3"/>
          <a:stretch>
            <a:fillRect/>
          </a:stretch>
        </p:blipFill>
        <p:spPr>
          <a:xfrm>
            <a:off x="6409844" y="0"/>
            <a:ext cx="2734156" cy="6307200"/>
          </a:xfrm>
          <a:prstGeom prst="rect">
            <a:avLst/>
          </a:prstGeom>
        </p:spPr>
      </p:pic>
    </p:spTree>
    <p:extLst>
      <p:ext uri="{BB962C8B-B14F-4D97-AF65-F5344CB8AC3E}">
        <p14:creationId xmlns:p14="http://schemas.microsoft.com/office/powerpoint/2010/main" val="97749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509" y="561254"/>
            <a:ext cx="5827412" cy="1143000"/>
          </a:xfrm>
        </p:spPr>
        <p:txBody>
          <a:bodyPr/>
          <a:lstStyle/>
          <a:p>
            <a:r>
              <a:rPr lang="en-US" dirty="0">
                <a:latin typeface="Calibri" panose="020F0502020204030204" pitchFamily="34" charset="0"/>
                <a:cs typeface="Calibri" panose="020F0502020204030204" pitchFamily="34" charset="0"/>
              </a:rPr>
              <a:t>Resource Extraction Permitting</a:t>
            </a:r>
          </a:p>
        </p:txBody>
      </p:sp>
      <p:sp>
        <p:nvSpPr>
          <p:cNvPr id="5" name="Content Placeholder 4"/>
          <p:cNvSpPr>
            <a:spLocks noGrp="1"/>
          </p:cNvSpPr>
          <p:nvPr>
            <p:ph idx="1"/>
          </p:nvPr>
        </p:nvSpPr>
        <p:spPr>
          <a:xfrm>
            <a:off x="371507" y="2029362"/>
            <a:ext cx="8964999" cy="6162257"/>
          </a:xfrm>
        </p:spPr>
        <p:txBody>
          <a:bodyPr>
            <a:normAutofit/>
          </a:bodyPr>
          <a:lstStyle/>
          <a:p>
            <a:pPr marL="0" indent="0">
              <a:buNone/>
            </a:pPr>
            <a:r>
              <a:rPr lang="en-US" sz="2800" b="1" dirty="0">
                <a:latin typeface="Calibri" panose="020F0502020204030204" pitchFamily="34" charset="0"/>
                <a:cs typeface="Calibri" panose="020F0502020204030204" pitchFamily="34" charset="0"/>
              </a:rPr>
              <a:t>SMCRA 1977: Two Programs Created</a:t>
            </a:r>
          </a:p>
          <a:p>
            <a:pPr marL="971550" lvl="1" indent="-514350">
              <a:buFont typeface="+mj-lt"/>
              <a:buAutoNum type="arabicPeriod"/>
            </a:pPr>
            <a:r>
              <a:rPr lang="en-US" dirty="0">
                <a:latin typeface="Calibri" panose="020F0502020204030204" pitchFamily="34" charset="0"/>
                <a:cs typeface="Calibri" panose="020F0502020204030204" pitchFamily="34" charset="0"/>
              </a:rPr>
              <a:t>Regulate current coal mines – permitting process</a:t>
            </a:r>
          </a:p>
          <a:p>
            <a:pPr marL="971550" lvl="1" indent="-514350">
              <a:buFont typeface="+mj-lt"/>
              <a:buAutoNum type="arabicPeriod"/>
            </a:pPr>
            <a:r>
              <a:rPr lang="en-US" dirty="0">
                <a:latin typeface="Calibri" panose="020F0502020204030204" pitchFamily="34" charset="0"/>
                <a:cs typeface="Calibri" panose="020F0502020204030204" pitchFamily="34" charset="0"/>
              </a:rPr>
              <a:t>Clean up abandoned mines (from mining prior to 1977)  Abandoned Mine Land (AML)</a:t>
            </a:r>
          </a:p>
          <a:p>
            <a:pPr marL="0" indent="0">
              <a:buNone/>
            </a:pPr>
            <a:r>
              <a:rPr lang="en-US" sz="2800" b="1" dirty="0">
                <a:latin typeface="Calibri" panose="020F0502020204030204" pitchFamily="34" charset="0"/>
                <a:cs typeface="Calibri" panose="020F0502020204030204" pitchFamily="34" charset="0"/>
              </a:rPr>
              <a:t>Mining-Related Agencies in Kentucky:</a:t>
            </a:r>
          </a:p>
          <a:p>
            <a:pPr lvl="1"/>
            <a:r>
              <a:rPr lang="en-US" sz="2400" dirty="0">
                <a:latin typeface="Calibri" panose="020F0502020204030204" pitchFamily="34" charset="0"/>
                <a:cs typeface="Calibri" panose="020F0502020204030204" pitchFamily="34" charset="0"/>
              </a:rPr>
              <a:t>Division of Abandoned Mine Lands (AML) – 100% Federal funding from collected mining fees</a:t>
            </a:r>
          </a:p>
          <a:p>
            <a:pPr lvl="1"/>
            <a:r>
              <a:rPr lang="en-US" sz="2400" dirty="0">
                <a:latin typeface="Calibri" panose="020F0502020204030204" pitchFamily="34" charset="0"/>
                <a:cs typeface="Calibri" panose="020F0502020204030204" pitchFamily="34" charset="0"/>
              </a:rPr>
              <a:t>Division of Mine Permits (DMP)</a:t>
            </a:r>
          </a:p>
          <a:p>
            <a:pPr lvl="1"/>
            <a:r>
              <a:rPr lang="en-US" sz="2400" dirty="0">
                <a:latin typeface="Calibri" panose="020F0502020204030204" pitchFamily="34" charset="0"/>
                <a:cs typeface="Calibri" panose="020F0502020204030204" pitchFamily="34" charset="0"/>
              </a:rPr>
              <a:t>Division of Mine Reclamation and Enforcement (DMRE)</a:t>
            </a:r>
          </a:p>
          <a:p>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34B0380-886F-4FD9-91FC-D3C0844CDEA9}"/>
              </a:ext>
            </a:extLst>
          </p:cNvPr>
          <p:cNvPicPr>
            <a:picLocks noChangeAspect="1"/>
          </p:cNvPicPr>
          <p:nvPr/>
        </p:nvPicPr>
        <p:blipFill>
          <a:blip r:embed="rId3"/>
          <a:stretch>
            <a:fillRect/>
          </a:stretch>
        </p:blipFill>
        <p:spPr>
          <a:xfrm>
            <a:off x="6293921" y="0"/>
            <a:ext cx="2850079" cy="1931372"/>
          </a:xfrm>
          <a:prstGeom prst="rect">
            <a:avLst/>
          </a:prstGeom>
        </p:spPr>
      </p:pic>
    </p:spTree>
    <p:extLst>
      <p:ext uri="{BB962C8B-B14F-4D97-AF65-F5344CB8AC3E}">
        <p14:creationId xmlns:p14="http://schemas.microsoft.com/office/powerpoint/2010/main" val="336577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0BAC-99D2-4FE3-8C81-08C29D4654D4}"/>
              </a:ext>
            </a:extLst>
          </p:cNvPr>
          <p:cNvSpPr>
            <a:spLocks noGrp="1"/>
          </p:cNvSpPr>
          <p:nvPr>
            <p:ph type="title"/>
          </p:nvPr>
        </p:nvSpPr>
        <p:spPr>
          <a:xfrm>
            <a:off x="371507" y="274638"/>
            <a:ext cx="6706188" cy="1143000"/>
          </a:xfrm>
        </p:spPr>
        <p:txBody>
          <a:bodyPr/>
          <a:lstStyle/>
          <a:p>
            <a:r>
              <a:rPr lang="en-US" sz="3200" dirty="0"/>
              <a:t>Additional Regulations for Mining</a:t>
            </a:r>
          </a:p>
        </p:txBody>
      </p:sp>
      <p:sp>
        <p:nvSpPr>
          <p:cNvPr id="3" name="Content Placeholder 2">
            <a:extLst>
              <a:ext uri="{FF2B5EF4-FFF2-40B4-BE49-F238E27FC236}">
                <a16:creationId xmlns:a16="http://schemas.microsoft.com/office/drawing/2014/main" id="{AC10516F-7CEB-4037-8EF3-D16BCA6358D6}"/>
              </a:ext>
            </a:extLst>
          </p:cNvPr>
          <p:cNvSpPr>
            <a:spLocks noGrp="1"/>
          </p:cNvSpPr>
          <p:nvPr>
            <p:ph idx="1"/>
          </p:nvPr>
        </p:nvSpPr>
        <p:spPr>
          <a:xfrm>
            <a:off x="276505" y="1692276"/>
            <a:ext cx="7323704" cy="2939101"/>
          </a:xfrm>
        </p:spPr>
        <p:txBody>
          <a:bodyPr>
            <a:normAutofit/>
          </a:bodyPr>
          <a:lstStyle/>
          <a:p>
            <a:pPr marL="0" indent="0">
              <a:buNone/>
            </a:pPr>
            <a:r>
              <a:rPr lang="en-US" b="1" dirty="0">
                <a:latin typeface="Calibri" panose="020F0502020204030204" pitchFamily="34" charset="0"/>
                <a:cs typeface="Calibri" panose="020F0502020204030204" pitchFamily="34" charset="0"/>
              </a:rPr>
              <a:t>401 Water Quality Certification </a:t>
            </a:r>
            <a:br>
              <a:rPr lang="en-US" sz="3400" dirty="0">
                <a:latin typeface="Calibri" panose="020F0502020204030204" pitchFamily="34" charset="0"/>
                <a:cs typeface="Calibri" panose="020F0502020204030204" pitchFamily="34" charset="0"/>
              </a:rPr>
            </a:br>
            <a:endParaRPr lang="en-US" sz="3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Addresses water quality impacts from activities that cause discharge or fill into regulated surface waters such as vegetative debris, sediment, gravel, animal waste, acid mine drainage (ferric hydroxide and sulfuric acid)</a:t>
            </a:r>
          </a:p>
          <a:p>
            <a:pPr marL="0" indent="0">
              <a:buNone/>
            </a:pPr>
            <a:endParaRPr lang="en-US" sz="1600" b="1" dirty="0">
              <a:latin typeface="Calibri" panose="020F0502020204030204" pitchFamily="34" charset="0"/>
              <a:cs typeface="Calibri" panose="020F0502020204030204" pitchFamily="34" charset="0"/>
            </a:endParaRPr>
          </a:p>
        </p:txBody>
      </p:sp>
      <p:pic>
        <p:nvPicPr>
          <p:cNvPr id="5" name="Picture 4" descr="A green plant in a forest&#10;&#10;Description generated with high confidence">
            <a:extLst>
              <a:ext uri="{FF2B5EF4-FFF2-40B4-BE49-F238E27FC236}">
                <a16:creationId xmlns:a16="http://schemas.microsoft.com/office/drawing/2014/main" id="{24AE1EB8-B511-4722-9090-CA76DD02DA59}"/>
              </a:ext>
            </a:extLst>
          </p:cNvPr>
          <p:cNvPicPr>
            <a:picLocks noChangeAspect="1"/>
          </p:cNvPicPr>
          <p:nvPr/>
        </p:nvPicPr>
        <p:blipFill>
          <a:blip r:embed="rId3"/>
          <a:stretch>
            <a:fillRect/>
          </a:stretch>
        </p:blipFill>
        <p:spPr>
          <a:xfrm>
            <a:off x="7209692" y="0"/>
            <a:ext cx="1934308" cy="2579077"/>
          </a:xfrm>
          <a:prstGeom prst="rect">
            <a:avLst/>
          </a:prstGeom>
        </p:spPr>
      </p:pic>
      <p:sp>
        <p:nvSpPr>
          <p:cNvPr id="6" name="TextBox 5"/>
          <p:cNvSpPr txBox="1"/>
          <p:nvPr/>
        </p:nvSpPr>
        <p:spPr>
          <a:xfrm>
            <a:off x="316087" y="4429497"/>
            <a:ext cx="7992094" cy="1585049"/>
          </a:xfrm>
          <a:prstGeom prst="rect">
            <a:avLst/>
          </a:prstGeom>
          <a:noFill/>
        </p:spPr>
        <p:txBody>
          <a:bodyPr wrap="square" rtlCol="0">
            <a:spAutoFit/>
          </a:bodyPr>
          <a:lstStyle/>
          <a:p>
            <a:r>
              <a:rPr lang="en-US" sz="3000" b="1" dirty="0">
                <a:latin typeface="Calibri" panose="020F0502020204030204" pitchFamily="34" charset="0"/>
                <a:cs typeface="Calibri" panose="020F0502020204030204" pitchFamily="34" charset="0"/>
              </a:rPr>
              <a:t>Biological Intensive Survey </a:t>
            </a:r>
          </a:p>
          <a:p>
            <a:endParaRPr lang="en-US" sz="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Evaluates chemistry, habitat, macroinvertebrate, fish populations, depending on location</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97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Clean Water Act Permits</a:t>
            </a:r>
            <a:br>
              <a:rPr lang="en-US" sz="3200" dirty="0"/>
            </a:br>
            <a:r>
              <a:rPr lang="en-US" sz="2400" b="0" dirty="0"/>
              <a:t>Section 401: Water Quality Certification </a:t>
            </a:r>
            <a:br>
              <a:rPr lang="en-US" sz="2400" b="0" dirty="0"/>
            </a:br>
            <a:r>
              <a:rPr lang="en-US" sz="2400" b="0" dirty="0"/>
              <a:t>Section 404: Discharge of Dredge or Fill Materials</a:t>
            </a:r>
          </a:p>
        </p:txBody>
      </p:sp>
      <p:sp>
        <p:nvSpPr>
          <p:cNvPr id="5" name="Content Placeholder 4"/>
          <p:cNvSpPr>
            <a:spLocks noGrp="1"/>
          </p:cNvSpPr>
          <p:nvPr>
            <p:ph idx="1"/>
          </p:nvPr>
        </p:nvSpPr>
        <p:spPr>
          <a:xfrm>
            <a:off x="371505" y="1897083"/>
            <a:ext cx="8315294" cy="4790326"/>
          </a:xfrm>
        </p:spPr>
        <p:txBody>
          <a:bodyPr>
            <a:normAutofit/>
          </a:bodyPr>
          <a:lstStyle/>
          <a:p>
            <a:pPr marL="0" indent="0">
              <a:buNone/>
            </a:pPr>
            <a:r>
              <a:rPr lang="en-US" sz="2800" b="1" u="sng" dirty="0">
                <a:latin typeface="Calibri" panose="020F0502020204030204" pitchFamily="34" charset="0"/>
                <a:cs typeface="Calibri" panose="020F0502020204030204" pitchFamily="34" charset="0"/>
              </a:rPr>
              <a:t>Section 401 </a:t>
            </a:r>
            <a:r>
              <a:rPr lang="en-US" sz="2800" b="1" dirty="0">
                <a:latin typeface="Calibri" panose="020F0502020204030204" pitchFamily="34" charset="0"/>
                <a:cs typeface="Calibri" panose="020F0502020204030204" pitchFamily="34" charset="0"/>
              </a:rPr>
              <a:t>(KDOW):</a:t>
            </a:r>
          </a:p>
          <a:p>
            <a:pPr lvl="1"/>
            <a:r>
              <a:rPr lang="en-US" sz="2400" dirty="0">
                <a:latin typeface="Calibri" panose="020F0502020204030204" pitchFamily="34" charset="0"/>
                <a:cs typeface="Calibri" panose="020F0502020204030204" pitchFamily="34" charset="0"/>
              </a:rPr>
              <a:t>Certification of Water Quality of Discharge</a:t>
            </a:r>
          </a:p>
          <a:p>
            <a:pPr lvl="1"/>
            <a:r>
              <a:rPr lang="en-US" sz="2400" dirty="0">
                <a:latin typeface="Calibri" panose="020F0502020204030204" pitchFamily="34" charset="0"/>
                <a:cs typeface="Calibri" panose="020F0502020204030204" pitchFamily="34" charset="0"/>
              </a:rPr>
              <a:t>Goal of 401: “the Commonwealth of Kentucky certifies it has reasonable assurances that applicable water quality standards…, will not be violated by the above referenced project”</a:t>
            </a:r>
            <a:r>
              <a:rPr lang="en-US" b="1" u="sng" dirty="0">
                <a:latin typeface="Calibri" panose="020F0502020204030204" pitchFamily="34" charset="0"/>
                <a:cs typeface="Calibri" panose="020F0502020204030204" pitchFamily="34" charset="0"/>
              </a:rPr>
              <a:t> </a:t>
            </a:r>
          </a:p>
          <a:p>
            <a:pPr marL="0" indent="0">
              <a:buNone/>
            </a:pPr>
            <a:endParaRPr lang="en-US" sz="1600" b="1" u="sng" dirty="0">
              <a:latin typeface="Calibri" panose="020F0502020204030204" pitchFamily="34" charset="0"/>
              <a:cs typeface="Calibri" panose="020F0502020204030204" pitchFamily="34" charset="0"/>
            </a:endParaRPr>
          </a:p>
          <a:p>
            <a:pPr marL="0" indent="0">
              <a:buNone/>
            </a:pPr>
            <a:r>
              <a:rPr lang="en-US" sz="2800" b="1" u="sng" dirty="0">
                <a:latin typeface="Calibri" panose="020F0502020204030204" pitchFamily="34" charset="0"/>
                <a:cs typeface="Calibri" panose="020F0502020204030204" pitchFamily="34" charset="0"/>
              </a:rPr>
              <a:t>Section 404</a:t>
            </a:r>
            <a:r>
              <a:rPr lang="en-US" sz="2800" b="1" dirty="0">
                <a:latin typeface="Calibri" panose="020F0502020204030204" pitchFamily="34" charset="0"/>
                <a:cs typeface="Calibri" panose="020F0502020204030204" pitchFamily="34" charset="0"/>
              </a:rPr>
              <a:t>  (Army Corps of Engineers): </a:t>
            </a:r>
          </a:p>
          <a:p>
            <a:pPr lvl="1"/>
            <a:r>
              <a:rPr lang="en-US" sz="2400" dirty="0">
                <a:latin typeface="Calibri" panose="020F0502020204030204" pitchFamily="34" charset="0"/>
                <a:cs typeface="Calibri" panose="020F0502020204030204" pitchFamily="34" charset="0"/>
              </a:rPr>
              <a:t>Pertains to discharge of </a:t>
            </a:r>
            <a:r>
              <a:rPr lang="en-US" sz="2400" u="sng" dirty="0">
                <a:latin typeface="Calibri" panose="020F0502020204030204" pitchFamily="34" charset="0"/>
                <a:cs typeface="Calibri" panose="020F0502020204030204" pitchFamily="34" charset="0"/>
              </a:rPr>
              <a:t>dredge or fill material </a:t>
            </a:r>
            <a:r>
              <a:rPr lang="en-US" sz="2400" dirty="0">
                <a:latin typeface="Calibri" panose="020F0502020204030204" pitchFamily="34" charset="0"/>
                <a:cs typeface="Calibri" panose="020F0502020204030204" pitchFamily="34" charset="0"/>
              </a:rPr>
              <a:t>into a water of the United States.</a:t>
            </a:r>
          </a:p>
          <a:p>
            <a:pPr marL="0" indent="0" algn="ctr">
              <a:buNone/>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676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5684909" cy="1143000"/>
          </a:xfrm>
        </p:spPr>
        <p:txBody>
          <a:bodyPr/>
          <a:lstStyle/>
          <a:p>
            <a:r>
              <a:rPr lang="en-US" dirty="0"/>
              <a:t>Construction Permits</a:t>
            </a:r>
            <a:br>
              <a:rPr lang="en-US" dirty="0"/>
            </a:br>
            <a:r>
              <a:rPr lang="en-US" dirty="0"/>
              <a:t>404 Permits</a:t>
            </a:r>
          </a:p>
        </p:txBody>
      </p:sp>
      <p:sp>
        <p:nvSpPr>
          <p:cNvPr id="5" name="Content Placeholder 4"/>
          <p:cNvSpPr>
            <a:spLocks noGrp="1"/>
          </p:cNvSpPr>
          <p:nvPr>
            <p:ph idx="1"/>
          </p:nvPr>
        </p:nvSpPr>
        <p:spPr>
          <a:xfrm>
            <a:off x="371506" y="1828800"/>
            <a:ext cx="8315294" cy="4518392"/>
          </a:xfrm>
        </p:spPr>
        <p:txBody>
          <a:bodyPr>
            <a:normAutofit/>
          </a:bodyPr>
          <a:lstStyle/>
          <a:p>
            <a:pPr marL="0" indent="0">
              <a:buNone/>
            </a:pPr>
            <a:r>
              <a:rPr lang="en-US" dirty="0">
                <a:latin typeface="Calibri" panose="020F0502020204030204" pitchFamily="34" charset="0"/>
                <a:cs typeface="Calibri" panose="020F0502020204030204" pitchFamily="34" charset="0"/>
              </a:rPr>
              <a:t>US Army Corps of Engineers issues:</a:t>
            </a:r>
          </a:p>
          <a:p>
            <a:pPr marL="0" indent="0">
              <a:buNone/>
            </a:pPr>
            <a:endParaRPr lang="en-US" sz="1200" dirty="0">
              <a:latin typeface="Calibri" panose="020F0502020204030204" pitchFamily="34" charset="0"/>
              <a:cs typeface="Calibri" panose="020F0502020204030204" pitchFamily="34" charset="0"/>
            </a:endParaRPr>
          </a:p>
          <a:p>
            <a:pPr marL="457200" lvl="1" indent="0">
              <a:buNone/>
            </a:pPr>
            <a:r>
              <a:rPr lang="en-US" b="1" dirty="0">
                <a:latin typeface="Calibri" panose="020F0502020204030204" pitchFamily="34" charset="0"/>
                <a:cs typeface="Calibri" panose="020F0502020204030204" pitchFamily="34" charset="0"/>
              </a:rPr>
              <a:t>Nationwide Permits</a:t>
            </a:r>
            <a:r>
              <a:rPr lang="en-US" dirty="0">
                <a:latin typeface="Calibri" panose="020F0502020204030204" pitchFamily="34" charset="0"/>
                <a:cs typeface="Calibri" panose="020F0502020204030204" pitchFamily="34" charset="0"/>
              </a:rPr>
              <a:t> (NWP) – </a:t>
            </a:r>
            <a:r>
              <a:rPr lang="en-US" sz="2400" dirty="0">
                <a:latin typeface="Calibri" panose="020F0502020204030204" pitchFamily="34" charset="0"/>
                <a:cs typeface="Calibri" panose="020F0502020204030204" pitchFamily="34" charset="0"/>
              </a:rPr>
              <a:t>general permits for common activities with minimal impact (&lt;300ft stream, &lt;1/10 acre wetland)</a:t>
            </a:r>
          </a:p>
          <a:p>
            <a:pPr lvl="1"/>
            <a:endParaRPr lang="en-US" sz="1200" dirty="0">
              <a:latin typeface="Calibri" panose="020F0502020204030204" pitchFamily="34" charset="0"/>
              <a:cs typeface="Calibri" panose="020F0502020204030204" pitchFamily="34" charset="0"/>
            </a:endParaRPr>
          </a:p>
          <a:p>
            <a:pPr marL="457200" lvl="1" indent="0">
              <a:buNone/>
            </a:pPr>
            <a:r>
              <a:rPr lang="en-US" b="1" dirty="0">
                <a:latin typeface="Calibri" panose="020F0502020204030204" pitchFamily="34" charset="0"/>
                <a:cs typeface="Calibri" panose="020F0502020204030204" pitchFamily="34" charset="0"/>
              </a:rPr>
              <a:t>Individual Permits </a:t>
            </a:r>
            <a:r>
              <a:rPr lang="en-US" dirty="0">
                <a:latin typeface="Calibri" panose="020F0502020204030204" pitchFamily="34" charset="0"/>
                <a:cs typeface="Calibri" panose="020F0502020204030204" pitchFamily="34" charset="0"/>
              </a:rPr>
              <a:t>(IP) –</a:t>
            </a:r>
            <a:r>
              <a:rPr lang="en-US" sz="2400" dirty="0">
                <a:latin typeface="Calibri" panose="020F0502020204030204" pitchFamily="34" charset="0"/>
                <a:cs typeface="Calibri" panose="020F0502020204030204" pitchFamily="34" charset="0"/>
              </a:rPr>
              <a:t> larger impacts with public comment period</a:t>
            </a:r>
          </a:p>
          <a:p>
            <a:pPr marL="914400" lvl="2" indent="0">
              <a:buNone/>
            </a:pPr>
            <a:endParaRPr lang="en-US" sz="2000" dirty="0">
              <a:latin typeface="Calibri" panose="020F0502020204030204" pitchFamily="34" charset="0"/>
              <a:cs typeface="Calibri" panose="020F0502020204030204" pitchFamily="34" charset="0"/>
            </a:endParaRPr>
          </a:p>
          <a:p>
            <a:pPr marL="514350" lvl="1" indent="0" algn="ctr">
              <a:buNone/>
            </a:pPr>
            <a:r>
              <a:rPr lang="en-US" dirty="0">
                <a:latin typeface="Calibri" panose="020F0502020204030204" pitchFamily="34" charset="0"/>
                <a:cs typeface="Calibri" panose="020F0502020204030204" pitchFamily="34" charset="0"/>
              </a:rPr>
              <a:t>Both permits may involve mitigation to compensate for impacts to streams or wetlands</a:t>
            </a:r>
          </a:p>
          <a:p>
            <a:pPr lvl="2"/>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2AA39D-3B9A-46AC-B32B-4D8530FD870E}"/>
              </a:ext>
            </a:extLst>
          </p:cNvPr>
          <p:cNvPicPr>
            <a:picLocks noChangeAspect="1"/>
          </p:cNvPicPr>
          <p:nvPr/>
        </p:nvPicPr>
        <p:blipFill>
          <a:blip r:embed="rId3"/>
          <a:stretch>
            <a:fillRect/>
          </a:stretch>
        </p:blipFill>
        <p:spPr>
          <a:xfrm>
            <a:off x="6385810" y="0"/>
            <a:ext cx="2758190" cy="1828800"/>
          </a:xfrm>
          <a:prstGeom prst="rect">
            <a:avLst/>
          </a:prstGeom>
        </p:spPr>
      </p:pic>
    </p:spTree>
    <p:extLst>
      <p:ext uri="{BB962C8B-B14F-4D97-AF65-F5344CB8AC3E}">
        <p14:creationId xmlns:p14="http://schemas.microsoft.com/office/powerpoint/2010/main" val="1733726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404 Construction Permits</a:t>
            </a:r>
            <a:br>
              <a:rPr lang="en-US" dirty="0"/>
            </a:br>
            <a:r>
              <a:rPr lang="en-US" dirty="0"/>
              <a:t>FILO Program</a:t>
            </a:r>
          </a:p>
        </p:txBody>
      </p:sp>
      <p:sp>
        <p:nvSpPr>
          <p:cNvPr id="5" name="Content Placeholder 4"/>
          <p:cNvSpPr>
            <a:spLocks noGrp="1"/>
          </p:cNvSpPr>
          <p:nvPr>
            <p:ph idx="1"/>
          </p:nvPr>
        </p:nvSpPr>
        <p:spPr>
          <a:xfrm>
            <a:off x="3111273" y="6005846"/>
            <a:ext cx="5508171" cy="572573"/>
          </a:xfrm>
        </p:spPr>
        <p:txBody>
          <a:bodyPr>
            <a:normAutofit/>
          </a:bodyPr>
          <a:lstStyle/>
          <a:p>
            <a:pPr marL="0" indent="0">
              <a:buNone/>
            </a:pPr>
            <a:r>
              <a:rPr lang="en-US" sz="1050" dirty="0">
                <a:hlinkClick r:id="rId3"/>
              </a:rPr>
              <a:t>https://fw.ky.gov/Fish/Pages/Stream-Team-Program.aspx</a:t>
            </a:r>
            <a:endParaRPr lang="en-US" sz="1050" dirty="0"/>
          </a:p>
          <a:p>
            <a:pPr marL="0" indent="0">
              <a:buNone/>
            </a:pPr>
            <a:endParaRPr lang="en-US" sz="1050" dirty="0"/>
          </a:p>
        </p:txBody>
      </p:sp>
      <p:pic>
        <p:nvPicPr>
          <p:cNvPr id="1026" name="Picture 2" descr="Stream Team Coordinators by Reg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918" y="1399683"/>
            <a:ext cx="5998482" cy="463519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a:xfrm>
            <a:off x="155606" y="1417638"/>
            <a:ext cx="2888312" cy="48895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alibri" panose="020F0502020204030204" pitchFamily="34" charset="0"/>
                <a:cs typeface="Calibri" panose="020F0502020204030204" pitchFamily="34" charset="0"/>
              </a:rPr>
              <a:t>With impacts, can pay a “fee in lieu of” on-site permittee-based restoration.</a:t>
            </a:r>
          </a:p>
          <a:p>
            <a:r>
              <a:rPr lang="en-US" sz="2000" dirty="0">
                <a:latin typeface="Calibri" panose="020F0502020204030204" pitchFamily="34" charset="0"/>
                <a:cs typeface="Calibri" panose="020F0502020204030204" pitchFamily="34" charset="0"/>
              </a:rPr>
              <a:t>Purchase credits based on amount of impact.</a:t>
            </a:r>
          </a:p>
          <a:p>
            <a:r>
              <a:rPr lang="en-US" sz="2000" dirty="0">
                <a:latin typeface="Calibri" panose="020F0502020204030204" pitchFamily="34" charset="0"/>
                <a:cs typeface="Calibri" panose="020F0502020204030204" pitchFamily="34" charset="0"/>
              </a:rPr>
              <a:t>KDFWR and their restoration specialists perform stream and wetland restoration projects.</a:t>
            </a:r>
          </a:p>
        </p:txBody>
      </p:sp>
    </p:spTree>
    <p:extLst>
      <p:ext uri="{BB962C8B-B14F-4D97-AF65-F5344CB8AC3E}">
        <p14:creationId xmlns:p14="http://schemas.microsoft.com/office/powerpoint/2010/main" val="243718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1049" y="1481006"/>
            <a:ext cx="4500813" cy="2137077"/>
          </a:xfrm>
          <a:prstGeom prst="rect">
            <a:avLst/>
          </a:prstGeom>
        </p:spPr>
      </p:pic>
      <p:pic>
        <p:nvPicPr>
          <p:cNvPr id="3" name="Picture 2"/>
          <p:cNvPicPr>
            <a:picLocks noChangeAspect="1"/>
          </p:cNvPicPr>
          <p:nvPr/>
        </p:nvPicPr>
        <p:blipFill>
          <a:blip r:embed="rId4"/>
          <a:stretch>
            <a:fillRect/>
          </a:stretch>
        </p:blipFill>
        <p:spPr>
          <a:xfrm>
            <a:off x="781050" y="4137866"/>
            <a:ext cx="4595400" cy="2207433"/>
          </a:xfrm>
          <a:prstGeom prst="rect">
            <a:avLst/>
          </a:prstGeom>
        </p:spPr>
      </p:pic>
      <p:pic>
        <p:nvPicPr>
          <p:cNvPr id="4" name="Picture 3"/>
          <p:cNvPicPr>
            <a:picLocks noChangeAspect="1"/>
          </p:cNvPicPr>
          <p:nvPr/>
        </p:nvPicPr>
        <p:blipFill>
          <a:blip r:embed="rId5"/>
          <a:stretch>
            <a:fillRect/>
          </a:stretch>
        </p:blipFill>
        <p:spPr>
          <a:xfrm>
            <a:off x="5281863" y="1551367"/>
            <a:ext cx="3652587" cy="2161967"/>
          </a:xfrm>
          <a:prstGeom prst="rect">
            <a:avLst/>
          </a:prstGeom>
        </p:spPr>
      </p:pic>
      <p:pic>
        <p:nvPicPr>
          <p:cNvPr id="5" name="Picture 4"/>
          <p:cNvPicPr>
            <a:picLocks noChangeAspect="1"/>
          </p:cNvPicPr>
          <p:nvPr/>
        </p:nvPicPr>
        <p:blipFill>
          <a:blip r:embed="rId6"/>
          <a:stretch>
            <a:fillRect/>
          </a:stretch>
        </p:blipFill>
        <p:spPr>
          <a:xfrm>
            <a:off x="5462192" y="4219692"/>
            <a:ext cx="3472257" cy="1982616"/>
          </a:xfrm>
          <a:prstGeom prst="rect">
            <a:avLst/>
          </a:prstGeom>
        </p:spPr>
      </p:pic>
      <p:sp>
        <p:nvSpPr>
          <p:cNvPr id="7" name="Title 3"/>
          <p:cNvSpPr txBox="1">
            <a:spLocks/>
          </p:cNvSpPr>
          <p:nvPr/>
        </p:nvSpPr>
        <p:spPr>
          <a:xfrm>
            <a:off x="371507" y="274638"/>
            <a:ext cx="8315292" cy="925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Sewer Systems</a:t>
            </a:r>
          </a:p>
        </p:txBody>
      </p:sp>
      <p:sp>
        <p:nvSpPr>
          <p:cNvPr id="9" name="Rectangle 8"/>
          <p:cNvSpPr/>
          <p:nvPr/>
        </p:nvSpPr>
        <p:spPr>
          <a:xfrm>
            <a:off x="371507" y="1008901"/>
            <a:ext cx="8315292" cy="523220"/>
          </a:xfrm>
          <a:prstGeom prst="rect">
            <a:avLst/>
          </a:prstGeom>
        </p:spPr>
        <p:txBody>
          <a:bodyPr wrap="square">
            <a:spAutoFit/>
          </a:bodyPr>
          <a:lstStyle/>
          <a:p>
            <a:pPr>
              <a:defRPr/>
            </a:pPr>
            <a:r>
              <a:rPr lang="en-US" sz="2800" b="1" dirty="0">
                <a:latin typeface="Calibri" panose="020F0502020204030204" pitchFamily="34" charset="0"/>
                <a:cs typeface="Calibri" panose="020F0502020204030204" pitchFamily="34" charset="0"/>
              </a:rPr>
              <a:t>Combined Sewer Overflows (CSO)</a:t>
            </a:r>
            <a:endParaRPr lang="en-US" sz="2800" dirty="0">
              <a:latin typeface="Calibri" panose="020F0502020204030204" pitchFamily="34" charset="0"/>
              <a:cs typeface="Calibri" panose="020F0502020204030204" pitchFamily="34" charset="0"/>
            </a:endParaRPr>
          </a:p>
        </p:txBody>
      </p:sp>
      <p:sp>
        <p:nvSpPr>
          <p:cNvPr id="10" name="Rectangle 9"/>
          <p:cNvSpPr/>
          <p:nvPr/>
        </p:nvSpPr>
        <p:spPr>
          <a:xfrm>
            <a:off x="371507" y="3598723"/>
            <a:ext cx="8315292" cy="523220"/>
          </a:xfrm>
          <a:prstGeom prst="rect">
            <a:avLst/>
          </a:prstGeom>
        </p:spPr>
        <p:txBody>
          <a:bodyPr wrap="square">
            <a:spAutoFit/>
          </a:bodyPr>
          <a:lstStyle/>
          <a:p>
            <a:pPr>
              <a:defRPr/>
            </a:pPr>
            <a:r>
              <a:rPr lang="en-US" sz="2800" b="1" dirty="0">
                <a:latin typeface="Calibri" panose="020F0502020204030204" pitchFamily="34" charset="0"/>
                <a:cs typeface="Calibri" panose="020F0502020204030204" pitchFamily="34" charset="0"/>
              </a:rPr>
              <a:t>Sanitary Sewer Overflows (SSO)</a:t>
            </a:r>
            <a:endParaRPr lang="en-US" sz="2800" dirty="0">
              <a:latin typeface="Calibri" panose="020F0502020204030204" pitchFamily="34" charset="0"/>
              <a:cs typeface="Calibri" panose="020F0502020204030204" pitchFamily="34" charset="0"/>
            </a:endParaRPr>
          </a:p>
        </p:txBody>
      </p:sp>
      <p:sp>
        <p:nvSpPr>
          <p:cNvPr id="11" name="Rectangle 10"/>
          <p:cNvSpPr/>
          <p:nvPr/>
        </p:nvSpPr>
        <p:spPr>
          <a:xfrm>
            <a:off x="7396534" y="6090283"/>
            <a:ext cx="1747466" cy="276999"/>
          </a:xfrm>
          <a:prstGeom prst="rect">
            <a:avLst/>
          </a:prstGeom>
        </p:spPr>
        <p:txBody>
          <a:bodyPr wrap="none">
            <a:spAutoFit/>
          </a:bodyPr>
          <a:lstStyle/>
          <a:p>
            <a:r>
              <a:rPr lang="en-US" sz="1200" dirty="0"/>
              <a:t>EPA 833-R-04-001, 2004</a:t>
            </a:r>
          </a:p>
        </p:txBody>
      </p:sp>
    </p:spTree>
    <p:extLst>
      <p:ext uri="{BB962C8B-B14F-4D97-AF65-F5344CB8AC3E}">
        <p14:creationId xmlns:p14="http://schemas.microsoft.com/office/powerpoint/2010/main" val="20898649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Construction Certification and Permits</a:t>
            </a:r>
          </a:p>
        </p:txBody>
      </p:sp>
      <p:sp>
        <p:nvSpPr>
          <p:cNvPr id="5" name="Content Placeholder 4"/>
          <p:cNvSpPr>
            <a:spLocks noGrp="1"/>
          </p:cNvSpPr>
          <p:nvPr>
            <p:ph idx="1"/>
          </p:nvPr>
        </p:nvSpPr>
        <p:spPr>
          <a:xfrm>
            <a:off x="155606" y="1575564"/>
            <a:ext cx="4674302" cy="4731635"/>
          </a:xfrm>
        </p:spPr>
        <p:txBody>
          <a:bodyPr>
            <a:normAutofit/>
          </a:bodyPr>
          <a:lstStyle/>
          <a:p>
            <a:r>
              <a:rPr lang="en-US" sz="2400" b="1" dirty="0">
                <a:latin typeface="Calibri" panose="020F0502020204030204" pitchFamily="34" charset="0"/>
                <a:cs typeface="Calibri" panose="020F0502020204030204" pitchFamily="34" charset="0"/>
              </a:rPr>
              <a:t>401 certification to construct a stream </a:t>
            </a:r>
          </a:p>
          <a:p>
            <a:pPr lvl="1">
              <a:buFont typeface="Arial" panose="020B0604020202020204" pitchFamily="34" charset="0"/>
              <a:buChar char="•"/>
            </a:pPr>
            <a:r>
              <a:rPr lang="en-US" sz="2000" dirty="0">
                <a:latin typeface="Calibri" panose="020F0502020204030204" pitchFamily="34" charset="0"/>
                <a:cs typeface="Calibri" panose="020F0502020204030204" pitchFamily="34" charset="0"/>
              </a:rPr>
              <a:t> KDOW (in or along stream)</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Floodplain permit to construct</a:t>
            </a:r>
          </a:p>
          <a:p>
            <a:pPr lvl="1">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KDOW - Within 100-year floodplain </a:t>
            </a:r>
          </a:p>
          <a:p>
            <a:pPr lvl="1">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Dams, bridges, culverts, buildings, fill, stream alterations, impoundments</a:t>
            </a:r>
          </a:p>
          <a:p>
            <a:pPr lvl="1">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Use existing or perform flood studies (National Flood Insurance Program map)</a:t>
            </a:r>
          </a:p>
        </p:txBody>
      </p:sp>
      <p:pic>
        <p:nvPicPr>
          <p:cNvPr id="2" name="Picture 1">
            <a:extLst>
              <a:ext uri="{FF2B5EF4-FFF2-40B4-BE49-F238E27FC236}">
                <a16:creationId xmlns:a16="http://schemas.microsoft.com/office/drawing/2014/main" id="{A5BBBA1A-DB04-43F6-9D3F-F4D65FD93732}"/>
              </a:ext>
            </a:extLst>
          </p:cNvPr>
          <p:cNvPicPr>
            <a:picLocks noChangeAspect="1"/>
          </p:cNvPicPr>
          <p:nvPr/>
        </p:nvPicPr>
        <p:blipFill>
          <a:blip r:embed="rId3"/>
          <a:stretch>
            <a:fillRect/>
          </a:stretch>
        </p:blipFill>
        <p:spPr>
          <a:xfrm>
            <a:off x="5493055" y="1575565"/>
            <a:ext cx="3053068" cy="2286854"/>
          </a:xfrm>
          <a:prstGeom prst="rect">
            <a:avLst/>
          </a:prstGeom>
        </p:spPr>
      </p:pic>
      <p:pic>
        <p:nvPicPr>
          <p:cNvPr id="3" name="Picture 2">
            <a:extLst>
              <a:ext uri="{FF2B5EF4-FFF2-40B4-BE49-F238E27FC236}">
                <a16:creationId xmlns:a16="http://schemas.microsoft.com/office/drawing/2014/main" id="{ED7E08CE-07BC-4DD7-9469-AB0C93E87B98}"/>
              </a:ext>
            </a:extLst>
          </p:cNvPr>
          <p:cNvPicPr>
            <a:picLocks noChangeAspect="1"/>
          </p:cNvPicPr>
          <p:nvPr/>
        </p:nvPicPr>
        <p:blipFill>
          <a:blip r:embed="rId4"/>
          <a:stretch>
            <a:fillRect/>
          </a:stretch>
        </p:blipFill>
        <p:spPr>
          <a:xfrm>
            <a:off x="5493055" y="4020346"/>
            <a:ext cx="3053068" cy="2050236"/>
          </a:xfrm>
          <a:prstGeom prst="rect">
            <a:avLst/>
          </a:prstGeom>
        </p:spPr>
      </p:pic>
    </p:spTree>
    <p:extLst>
      <p:ext uri="{BB962C8B-B14F-4D97-AF65-F5344CB8AC3E}">
        <p14:creationId xmlns:p14="http://schemas.microsoft.com/office/powerpoint/2010/main" val="4146337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6953967" cy="1143000"/>
          </a:xfrm>
        </p:spPr>
        <p:txBody>
          <a:bodyPr/>
          <a:lstStyle/>
          <a:p>
            <a:r>
              <a:rPr lang="en-US" dirty="0"/>
              <a:t>State Revolving Loan Funds</a:t>
            </a:r>
          </a:p>
        </p:txBody>
      </p:sp>
      <p:sp>
        <p:nvSpPr>
          <p:cNvPr id="8" name="Content Placeholder 4"/>
          <p:cNvSpPr>
            <a:spLocks noGrp="1"/>
          </p:cNvSpPr>
          <p:nvPr>
            <p:ph idx="1"/>
          </p:nvPr>
        </p:nvSpPr>
        <p:spPr>
          <a:xfrm>
            <a:off x="155605" y="1551398"/>
            <a:ext cx="8824007" cy="4755802"/>
          </a:xfrm>
        </p:spPr>
        <p:txBody>
          <a:bodyPr>
            <a:normAutofit fontScale="92500" lnSpcReduction="20000"/>
          </a:bodyPr>
          <a:lstStyle/>
          <a:p>
            <a:pPr>
              <a:spcBef>
                <a:spcPts val="600"/>
              </a:spcBef>
              <a:spcAft>
                <a:spcPts val="600"/>
              </a:spcAft>
            </a:pPr>
            <a:r>
              <a:rPr lang="en-US" sz="2400" b="1" dirty="0">
                <a:latin typeface="Calibri" panose="020F0502020204030204" pitchFamily="34" charset="0"/>
                <a:cs typeface="Calibri" panose="020F0502020204030204" pitchFamily="34" charset="0"/>
              </a:rPr>
              <a:t>Clean Water Act Section VI</a:t>
            </a:r>
          </a:p>
          <a:p>
            <a:pPr>
              <a:spcBef>
                <a:spcPts val="600"/>
              </a:spcBef>
              <a:spcAft>
                <a:spcPts val="600"/>
              </a:spcAft>
            </a:pPr>
            <a:r>
              <a:rPr lang="en-US" sz="2400" b="1" dirty="0">
                <a:latin typeface="Calibri" panose="020F0502020204030204" pitchFamily="34" charset="0"/>
                <a:cs typeface="Calibri" panose="020F0502020204030204" pitchFamily="34" charset="0"/>
              </a:rPr>
              <a:t>EPA Annual Capitalization Grant to States</a:t>
            </a:r>
          </a:p>
          <a:p>
            <a:pPr lvl="1">
              <a:spcBef>
                <a:spcPts val="600"/>
              </a:spcBef>
              <a:spcAft>
                <a:spcPts val="600"/>
              </a:spcAft>
            </a:pPr>
            <a:r>
              <a:rPr lang="en-US" sz="2000" dirty="0">
                <a:latin typeface="Calibri" panose="020F0502020204030204" pitchFamily="34" charset="0"/>
                <a:cs typeface="Calibri" panose="020F0502020204030204" pitchFamily="34" charset="0"/>
              </a:rPr>
              <a:t>20% match by states</a:t>
            </a:r>
          </a:p>
          <a:p>
            <a:pPr>
              <a:spcBef>
                <a:spcPts val="600"/>
              </a:spcBef>
              <a:spcAft>
                <a:spcPts val="600"/>
              </a:spcAft>
            </a:pPr>
            <a:r>
              <a:rPr lang="en-US" sz="2400" b="1" dirty="0">
                <a:latin typeface="Calibri" panose="020F0502020204030204" pitchFamily="34" charset="0"/>
                <a:cs typeface="Calibri" panose="020F0502020204030204" pitchFamily="34" charset="0"/>
              </a:rPr>
              <a:t>Low (sometimes no) interest rate loans with up to 20-year payback period</a:t>
            </a:r>
          </a:p>
          <a:p>
            <a:pPr>
              <a:spcBef>
                <a:spcPts val="600"/>
              </a:spcBef>
              <a:spcAft>
                <a:spcPts val="600"/>
              </a:spcAft>
            </a:pPr>
            <a:r>
              <a:rPr lang="en-US" sz="2400" b="1" dirty="0">
                <a:latin typeface="Calibri" panose="020F0502020204030204" pitchFamily="34" charset="0"/>
                <a:cs typeface="Calibri" panose="020F0502020204030204" pitchFamily="34" charset="0"/>
              </a:rPr>
              <a:t>Mostly to construct or repair wastewater facilities, but can go to nonpoint source as well.</a:t>
            </a:r>
          </a:p>
          <a:p>
            <a:pPr lvl="1">
              <a:spcBef>
                <a:spcPts val="600"/>
              </a:spcBef>
              <a:spcAft>
                <a:spcPts val="600"/>
              </a:spcAft>
            </a:pPr>
            <a:r>
              <a:rPr lang="en-US" sz="2000" dirty="0">
                <a:latin typeface="Calibri" panose="020F0502020204030204" pitchFamily="34" charset="0"/>
                <a:cs typeface="Calibri" panose="020F0502020204030204" pitchFamily="34" charset="0"/>
              </a:rPr>
              <a:t>Septic repair</a:t>
            </a:r>
          </a:p>
          <a:p>
            <a:pPr lvl="1">
              <a:spcBef>
                <a:spcPts val="600"/>
              </a:spcBef>
              <a:spcAft>
                <a:spcPts val="600"/>
              </a:spcAft>
            </a:pPr>
            <a:r>
              <a:rPr lang="en-US" sz="2000" dirty="0">
                <a:latin typeface="Calibri" panose="020F0502020204030204" pitchFamily="34" charset="0"/>
                <a:cs typeface="Calibri" panose="020F0502020204030204" pitchFamily="34" charset="0"/>
              </a:rPr>
              <a:t>Easement purchase</a:t>
            </a:r>
          </a:p>
          <a:p>
            <a:pPr lvl="1">
              <a:spcBef>
                <a:spcPts val="600"/>
              </a:spcBef>
              <a:spcAft>
                <a:spcPts val="600"/>
              </a:spcAft>
            </a:pPr>
            <a:r>
              <a:rPr lang="en-US" sz="2000" dirty="0">
                <a:latin typeface="Calibri" panose="020F0502020204030204" pitchFamily="34" charset="0"/>
                <a:cs typeface="Calibri" panose="020F0502020204030204" pitchFamily="34" charset="0"/>
              </a:rPr>
              <a:t>Wetland purchase and restoration</a:t>
            </a:r>
          </a:p>
          <a:p>
            <a:pPr lvl="1">
              <a:spcBef>
                <a:spcPts val="600"/>
              </a:spcBef>
              <a:spcAft>
                <a:spcPts val="600"/>
              </a:spcAft>
            </a:pPr>
            <a:r>
              <a:rPr lang="en-US" sz="2000" dirty="0">
                <a:latin typeface="Calibri" panose="020F0502020204030204" pitchFamily="34" charset="0"/>
                <a:cs typeface="Calibri" panose="020F0502020204030204" pitchFamily="34" charset="0"/>
              </a:rPr>
              <a:t>Brownfields conversion</a:t>
            </a:r>
          </a:p>
          <a:p>
            <a:pPr lvl="1">
              <a:spcBef>
                <a:spcPts val="600"/>
              </a:spcBef>
              <a:spcAft>
                <a:spcPts val="600"/>
              </a:spcAft>
            </a:pPr>
            <a:r>
              <a:rPr lang="en-US" sz="2000" dirty="0">
                <a:latin typeface="Calibri" panose="020F0502020204030204" pitchFamily="34" charset="0"/>
                <a:cs typeface="Calibri" panose="020F0502020204030204" pitchFamily="34" charset="0"/>
              </a:rPr>
              <a:t>Minimize runoff from farmlands</a:t>
            </a:r>
          </a:p>
        </p:txBody>
      </p:sp>
      <p:pic>
        <p:nvPicPr>
          <p:cNvPr id="2" name="Picture 1">
            <a:extLst>
              <a:ext uri="{FF2B5EF4-FFF2-40B4-BE49-F238E27FC236}">
                <a16:creationId xmlns:a16="http://schemas.microsoft.com/office/drawing/2014/main" id="{35C47726-C875-4D08-B493-DC664C1AED13}"/>
              </a:ext>
            </a:extLst>
          </p:cNvPr>
          <p:cNvPicPr>
            <a:picLocks noChangeAspect="1"/>
          </p:cNvPicPr>
          <p:nvPr/>
        </p:nvPicPr>
        <p:blipFill>
          <a:blip r:embed="rId2"/>
          <a:stretch>
            <a:fillRect/>
          </a:stretch>
        </p:blipFill>
        <p:spPr>
          <a:xfrm>
            <a:off x="6676993" y="274638"/>
            <a:ext cx="2095500" cy="1657350"/>
          </a:xfrm>
          <a:prstGeom prst="rect">
            <a:avLst/>
          </a:prstGeom>
        </p:spPr>
      </p:pic>
    </p:spTree>
    <p:extLst>
      <p:ext uri="{BB962C8B-B14F-4D97-AF65-F5344CB8AC3E}">
        <p14:creationId xmlns:p14="http://schemas.microsoft.com/office/powerpoint/2010/main" val="318167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57639"/>
            <a:ext cx="6953967" cy="1143000"/>
          </a:xfrm>
        </p:spPr>
        <p:txBody>
          <a:bodyPr/>
          <a:lstStyle/>
          <a:p>
            <a:r>
              <a:rPr lang="en-US" dirty="0"/>
              <a:t>State Revolving Fund $ Flow</a:t>
            </a:r>
          </a:p>
        </p:txBody>
      </p:sp>
      <p:pic>
        <p:nvPicPr>
          <p:cNvPr id="20482" name="Picture 2" descr="Federal capitalization &#10;provides initial funding &#10;States match federal &#10;capitalization grant (20 &#10;percent of capitalization) &#10;Eligible CWSRF Projects &#10;Clean Water &#10;State Revolving Fund &#10;Low interest &#10;loans &#10;Loan &#10;repayments &#10;Bond &#10;proceeds &#10;Bond holders provide &#10;additional funding &#10;Bond &#10;repayme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15" y="1231755"/>
            <a:ext cx="8669527" cy="48552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39474" y="6087015"/>
            <a:ext cx="4572000" cy="230832"/>
          </a:xfrm>
          <a:prstGeom prst="rect">
            <a:avLst/>
          </a:prstGeom>
        </p:spPr>
        <p:txBody>
          <a:bodyPr>
            <a:spAutoFit/>
          </a:bodyPr>
          <a:lstStyle/>
          <a:p>
            <a:r>
              <a:rPr lang="en-US" sz="900" dirty="0"/>
              <a:t>https://www.epa.gov/sites/production/files/2015-06/documents/cwsrf_101-033115.pdf</a:t>
            </a:r>
          </a:p>
        </p:txBody>
      </p:sp>
    </p:spTree>
    <p:extLst>
      <p:ext uri="{BB962C8B-B14F-4D97-AF65-F5344CB8AC3E}">
        <p14:creationId xmlns:p14="http://schemas.microsoft.com/office/powerpoint/2010/main" val="3027383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1507" y="986320"/>
            <a:ext cx="8700574" cy="5331528"/>
            <a:chOff x="371507" y="1624990"/>
            <a:chExt cx="8067114" cy="4692857"/>
          </a:xfrm>
        </p:grpSpPr>
        <p:pic>
          <p:nvPicPr>
            <p:cNvPr id="21506" name="Picture 2" descr="ublicly-Owne &#10;Treatment Works &#10;Nonpoint &amp; &#10;Estuary 4% &#10;96% &#10;Total: $105.4 Billion &#10;NPS &amp; Estuary: $4.3 Billion &#10;36% &#10;140/0 &#10;19% &#10;16% &#10;• Secondary Treatment ($37.5 Billion) &#10;• Advanced Treatment ($20.1 Billion) &#10;POT W New Sewers ($ 16.7 Billion) &#10;$101 . I Billion Sanitary Sewer Overflow (SSO) Correction ($14.3 Billion) &#10;Combined Sewer Overflow (CSO) Correction ($ 10.8 Billion) &#10;Stormwater ($0.9 Billion) &#10;• Recycled Water ($0.8 Billion) &#10;14 &#10;Clean Wa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07" y="1624990"/>
              <a:ext cx="8067114" cy="46928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76153" y="5661061"/>
              <a:ext cx="1462468" cy="656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802916" y="87069"/>
            <a:ext cx="6953967" cy="1143000"/>
          </a:xfrm>
        </p:spPr>
        <p:txBody>
          <a:bodyPr/>
          <a:lstStyle/>
          <a:p>
            <a:r>
              <a:rPr lang="en-US" dirty="0"/>
              <a:t>State Revolving Loan Funds</a:t>
            </a:r>
          </a:p>
        </p:txBody>
      </p:sp>
      <p:sp>
        <p:nvSpPr>
          <p:cNvPr id="5" name="Rectangle 4"/>
          <p:cNvSpPr/>
          <p:nvPr/>
        </p:nvSpPr>
        <p:spPr>
          <a:xfrm>
            <a:off x="5039474" y="6087015"/>
            <a:ext cx="4572000" cy="230832"/>
          </a:xfrm>
          <a:prstGeom prst="rect">
            <a:avLst/>
          </a:prstGeom>
        </p:spPr>
        <p:txBody>
          <a:bodyPr>
            <a:spAutoFit/>
          </a:bodyPr>
          <a:lstStyle/>
          <a:p>
            <a:r>
              <a:rPr lang="en-US" sz="900" dirty="0"/>
              <a:t>https://www.epa.gov/sites/production/files/2015-06/documents/cwsrf_101-033115.pdf</a:t>
            </a:r>
          </a:p>
        </p:txBody>
      </p:sp>
      <p:sp>
        <p:nvSpPr>
          <p:cNvPr id="9" name="Content Placeholder 4"/>
          <p:cNvSpPr>
            <a:spLocks noGrp="1"/>
          </p:cNvSpPr>
          <p:nvPr>
            <p:ph idx="1"/>
          </p:nvPr>
        </p:nvSpPr>
        <p:spPr>
          <a:xfrm>
            <a:off x="155606" y="1417638"/>
            <a:ext cx="4124294" cy="4889562"/>
          </a:xfrm>
        </p:spPr>
        <p:txBody>
          <a:bodyPr>
            <a:normAutofit/>
          </a:bodyPr>
          <a:lstStyle/>
          <a:p>
            <a:pPr marL="0" indent="0">
              <a:buNone/>
            </a:pPr>
            <a:r>
              <a:rPr lang="en-US" sz="2000" b="1" dirty="0">
                <a:latin typeface="Calibri" panose="020F0502020204030204" pitchFamily="34" charset="0"/>
                <a:cs typeface="Calibri" panose="020F0502020204030204" pitchFamily="34" charset="0"/>
              </a:rPr>
              <a:t>National Summary 2014</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87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57" y="1880170"/>
            <a:ext cx="8031843" cy="4361505"/>
          </a:xfrm>
        </p:spPr>
        <p:txBody>
          <a:bodyPr>
            <a:normAutofit fontScale="92500" lnSpcReduction="20000"/>
          </a:bodyPr>
          <a:lstStyle/>
          <a:p>
            <a:pPr>
              <a:spcBef>
                <a:spcPts val="600"/>
              </a:spcBef>
              <a:spcAft>
                <a:spcPts val="600"/>
              </a:spcAft>
            </a:pPr>
            <a:r>
              <a:rPr lang="en-US" sz="2400" dirty="0">
                <a:latin typeface="Calibri" panose="020F0502020204030204" pitchFamily="34" charset="0"/>
                <a:cs typeface="Calibri" panose="020F0502020204030204" pitchFamily="34" charset="0"/>
              </a:rPr>
              <a:t>SDWA regulates water supplies </a:t>
            </a:r>
          </a:p>
          <a:p>
            <a:pPr marL="342900" lvl="1" indent="0">
              <a:spcBef>
                <a:spcPts val="600"/>
              </a:spcBef>
              <a:spcAft>
                <a:spcPts val="600"/>
              </a:spcAft>
              <a:buNone/>
            </a:pPr>
            <a:r>
              <a:rPr lang="en-US" sz="2400" dirty="0">
                <a:latin typeface="Calibri" panose="020F0502020204030204" pitchFamily="34" charset="0"/>
                <a:cs typeface="Calibri" panose="020F0502020204030204" pitchFamily="34" charset="0"/>
              </a:rPr>
              <a:t>for &gt;25 people</a:t>
            </a:r>
          </a:p>
          <a:p>
            <a:pPr lvl="1">
              <a:spcBef>
                <a:spcPts val="600"/>
              </a:spcBef>
              <a:spcAft>
                <a:spcPts val="600"/>
              </a:spcAft>
            </a:pPr>
            <a:r>
              <a:rPr lang="en-US" sz="2000" dirty="0">
                <a:latin typeface="Calibri" panose="020F0502020204030204" pitchFamily="34" charset="0"/>
                <a:cs typeface="Calibri" panose="020F0502020204030204" pitchFamily="34" charset="0"/>
              </a:rPr>
              <a:t>Consumer Confidence Reports </a:t>
            </a:r>
          </a:p>
          <a:p>
            <a:pPr lvl="1">
              <a:spcBef>
                <a:spcPts val="600"/>
              </a:spcBef>
              <a:spcAft>
                <a:spcPts val="600"/>
              </a:spcAft>
            </a:pPr>
            <a:r>
              <a:rPr lang="en-US" sz="2000" dirty="0">
                <a:latin typeface="Calibri" panose="020F0502020204030204" pitchFamily="34" charset="0"/>
                <a:cs typeface="Calibri" panose="020F0502020204030204" pitchFamily="34" charset="0"/>
              </a:rPr>
              <a:t>Microbial Byproducts and Disinfection </a:t>
            </a:r>
          </a:p>
          <a:p>
            <a:pPr lvl="1">
              <a:spcBef>
                <a:spcPts val="600"/>
              </a:spcBef>
              <a:spcAft>
                <a:spcPts val="600"/>
              </a:spcAft>
            </a:pPr>
            <a:r>
              <a:rPr lang="en-US" sz="2000" dirty="0">
                <a:latin typeface="Calibri" panose="020F0502020204030204" pitchFamily="34" charset="0"/>
                <a:cs typeface="Calibri" panose="020F0502020204030204" pitchFamily="34" charset="0"/>
              </a:rPr>
              <a:t>Operator Certification </a:t>
            </a:r>
          </a:p>
          <a:p>
            <a:pPr lvl="1">
              <a:spcBef>
                <a:spcPts val="600"/>
              </a:spcBef>
              <a:spcAft>
                <a:spcPts val="600"/>
              </a:spcAft>
            </a:pPr>
            <a:r>
              <a:rPr lang="en-US" sz="2000" dirty="0">
                <a:latin typeface="Calibri" panose="020F0502020204030204" pitchFamily="34" charset="0"/>
                <a:cs typeface="Calibri" panose="020F0502020204030204" pitchFamily="34" charset="0"/>
              </a:rPr>
              <a:t>Source Water Assessment Programs </a:t>
            </a:r>
          </a:p>
          <a:p>
            <a:pPr>
              <a:spcBef>
                <a:spcPts val="600"/>
              </a:spcBef>
              <a:spcAft>
                <a:spcPts val="600"/>
              </a:spcAft>
            </a:pPr>
            <a:r>
              <a:rPr lang="en-US" sz="2400" dirty="0">
                <a:latin typeface="Calibri" panose="020F0502020204030204" pitchFamily="34" charset="0"/>
                <a:cs typeface="Calibri" panose="020F0502020204030204" pitchFamily="34" charset="0"/>
              </a:rPr>
              <a:t>GWR to reduce risk of microbial contamination to drinking water from groundwater systems</a:t>
            </a:r>
          </a:p>
          <a:p>
            <a:pPr lvl="1">
              <a:spcBef>
                <a:spcPts val="600"/>
              </a:spcBef>
              <a:spcAft>
                <a:spcPts val="600"/>
              </a:spcAft>
            </a:pPr>
            <a:r>
              <a:rPr lang="en-US" sz="2000" dirty="0">
                <a:latin typeface="Calibri" panose="020F0502020204030204" pitchFamily="34" charset="0"/>
                <a:cs typeface="Calibri" panose="020F0502020204030204" pitchFamily="34" charset="0"/>
              </a:rPr>
              <a:t>Requires sanitary surveys (i.e. well near leaking septic)</a:t>
            </a:r>
          </a:p>
          <a:p>
            <a:pPr lvl="1">
              <a:spcBef>
                <a:spcPts val="600"/>
              </a:spcBef>
              <a:spcAft>
                <a:spcPts val="600"/>
              </a:spcAft>
            </a:pPr>
            <a:r>
              <a:rPr lang="en-US" sz="2000" dirty="0">
                <a:latin typeface="Calibri" panose="020F0502020204030204" pitchFamily="34" charset="0"/>
                <a:cs typeface="Calibri" panose="020F0502020204030204" pitchFamily="34" charset="0"/>
              </a:rPr>
              <a:t>Must remove 99.99% of viruses or total coliform, if not monitoring and corrective action</a:t>
            </a:r>
          </a:p>
          <a:p>
            <a:endParaRPr lang="en-US" dirty="0">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a:xfrm>
            <a:off x="371507" y="274638"/>
            <a:ext cx="8315292" cy="1389062"/>
          </a:xfrm>
        </p:spPr>
        <p:txBody>
          <a:bodyPr/>
          <a:lstStyle/>
          <a:p>
            <a:r>
              <a:rPr lang="en-US" sz="3200" dirty="0">
                <a:latin typeface="+mj-lt"/>
              </a:rPr>
              <a:t>Other Environmental Laws:</a:t>
            </a:r>
            <a:br>
              <a:rPr lang="en-US" sz="3200" dirty="0">
                <a:latin typeface="+mj-lt"/>
              </a:rPr>
            </a:br>
            <a:r>
              <a:rPr lang="en-US" sz="3200" dirty="0">
                <a:latin typeface="+mj-lt"/>
              </a:rPr>
              <a:t>Safe Drinking Water Act (SDWA) and Groundwater Rule (GWR)</a:t>
            </a:r>
          </a:p>
        </p:txBody>
      </p:sp>
      <p:pic>
        <p:nvPicPr>
          <p:cNvPr id="2" name="Picture 1">
            <a:extLst>
              <a:ext uri="{FF2B5EF4-FFF2-40B4-BE49-F238E27FC236}">
                <a16:creationId xmlns:a16="http://schemas.microsoft.com/office/drawing/2014/main" id="{DC49BCDA-C446-434B-A403-AF1808C3764B}"/>
              </a:ext>
            </a:extLst>
          </p:cNvPr>
          <p:cNvPicPr>
            <a:picLocks noChangeAspect="1"/>
          </p:cNvPicPr>
          <p:nvPr/>
        </p:nvPicPr>
        <p:blipFill>
          <a:blip r:embed="rId3"/>
          <a:stretch>
            <a:fillRect/>
          </a:stretch>
        </p:blipFill>
        <p:spPr>
          <a:xfrm>
            <a:off x="6089772" y="2038879"/>
            <a:ext cx="2847975" cy="1609725"/>
          </a:xfrm>
          <a:prstGeom prst="rect">
            <a:avLst/>
          </a:prstGeom>
        </p:spPr>
      </p:pic>
    </p:spTree>
    <p:extLst>
      <p:ext uri="{BB962C8B-B14F-4D97-AF65-F5344CB8AC3E}">
        <p14:creationId xmlns:p14="http://schemas.microsoft.com/office/powerpoint/2010/main" val="2023324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Environmental Laws:</a:t>
            </a:r>
            <a:br>
              <a:rPr lang="en-US" dirty="0"/>
            </a:br>
            <a:r>
              <a:rPr lang="en-US" dirty="0"/>
              <a:t>Endangered Species Act (ESA)</a:t>
            </a:r>
          </a:p>
        </p:txBody>
      </p:sp>
      <p:sp>
        <p:nvSpPr>
          <p:cNvPr id="5" name="Content Placeholder 4"/>
          <p:cNvSpPr>
            <a:spLocks noGrp="1"/>
          </p:cNvSpPr>
          <p:nvPr>
            <p:ph idx="1"/>
          </p:nvPr>
        </p:nvSpPr>
        <p:spPr>
          <a:xfrm>
            <a:off x="371507" y="1595768"/>
            <a:ext cx="4159397" cy="4889562"/>
          </a:xfrm>
        </p:spPr>
        <p:txBody>
          <a:bodyPr>
            <a:normAutofit/>
          </a:bodyPr>
          <a:lstStyle/>
          <a:p>
            <a:r>
              <a:rPr lang="en-US" sz="2400" b="1" dirty="0">
                <a:latin typeface="Calibri" panose="020F0502020204030204" pitchFamily="34" charset="0"/>
                <a:cs typeface="Calibri" panose="020F0502020204030204" pitchFamily="34" charset="0"/>
              </a:rPr>
              <a:t>49</a:t>
            </a:r>
            <a:r>
              <a:rPr lang="en-US" sz="2400" dirty="0">
                <a:latin typeface="Calibri" panose="020F0502020204030204" pitchFamily="34" charset="0"/>
                <a:cs typeface="Calibri" panose="020F0502020204030204" pitchFamily="34" charset="0"/>
              </a:rPr>
              <a:t> federally threatened or endangered species in Kentucky (June 2018)</a:t>
            </a:r>
          </a:p>
          <a:p>
            <a:r>
              <a:rPr lang="en-US" sz="2400" b="1" dirty="0">
                <a:latin typeface="Calibri" panose="020F0502020204030204" pitchFamily="34" charset="0"/>
                <a:cs typeface="Calibri" panose="020F0502020204030204" pitchFamily="34" charset="0"/>
              </a:rPr>
              <a:t>37 </a:t>
            </a:r>
            <a:r>
              <a:rPr lang="en-US" sz="2400" dirty="0">
                <a:latin typeface="Calibri" panose="020F0502020204030204" pitchFamily="34" charset="0"/>
                <a:cs typeface="Calibri" panose="020F0502020204030204" pitchFamily="34" charset="0"/>
              </a:rPr>
              <a:t>species (75%) are aquatic including: </a:t>
            </a:r>
          </a:p>
          <a:p>
            <a:pPr lvl="1"/>
            <a:r>
              <a:rPr lang="en-US" sz="2000" dirty="0">
                <a:latin typeface="Calibri" panose="020F0502020204030204" pitchFamily="34" charset="0"/>
                <a:cs typeface="Calibri" panose="020F0502020204030204" pitchFamily="34" charset="0"/>
              </a:rPr>
              <a:t>9 fish</a:t>
            </a:r>
          </a:p>
          <a:p>
            <a:pPr lvl="1"/>
            <a:r>
              <a:rPr lang="en-US" sz="2000" dirty="0">
                <a:latin typeface="Calibri" panose="020F0502020204030204" pitchFamily="34" charset="0"/>
                <a:cs typeface="Calibri" panose="020F0502020204030204" pitchFamily="34" charset="0"/>
              </a:rPr>
              <a:t>2 crustaceans</a:t>
            </a:r>
          </a:p>
          <a:p>
            <a:pPr lvl="1"/>
            <a:r>
              <a:rPr lang="en-US" sz="2000" dirty="0">
                <a:latin typeface="Calibri" panose="020F0502020204030204" pitchFamily="34" charset="0"/>
                <a:cs typeface="Calibri" panose="020F0502020204030204" pitchFamily="34" charset="0"/>
              </a:rPr>
              <a:t>26 mussels</a:t>
            </a:r>
          </a:p>
          <a:p>
            <a:r>
              <a:rPr lang="en-US" sz="2400" dirty="0">
                <a:latin typeface="Calibri" panose="020F0502020204030204" pitchFamily="34" charset="0"/>
                <a:cs typeface="Calibri" panose="020F0502020204030204" pitchFamily="34" charset="0"/>
              </a:rPr>
              <a:t>What may potentially be in your area?    </a:t>
            </a:r>
            <a:r>
              <a:rPr lang="en-US" sz="2000" dirty="0">
                <a:latin typeface="Calibri" panose="020F0502020204030204" pitchFamily="34" charset="0"/>
                <a:cs typeface="Calibri" panose="020F0502020204030204" pitchFamily="34" charset="0"/>
                <a:hlinkClick r:id="rId3"/>
              </a:rPr>
              <a:t>https://ecos.fws.gov/ipac/</a:t>
            </a:r>
            <a:endParaRPr lang="en-US" sz="28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sp>
        <p:nvSpPr>
          <p:cNvPr id="7" name="Rectangle 6"/>
          <p:cNvSpPr/>
          <p:nvPr/>
        </p:nvSpPr>
        <p:spPr>
          <a:xfrm>
            <a:off x="4664466" y="3316072"/>
            <a:ext cx="4376792" cy="415498"/>
          </a:xfrm>
          <a:prstGeom prst="rect">
            <a:avLst/>
          </a:prstGeom>
        </p:spPr>
        <p:txBody>
          <a:bodyPr wrap="square">
            <a:spAutoFit/>
          </a:bodyPr>
          <a:lstStyle/>
          <a:p>
            <a:r>
              <a:rPr lang="en-US" sz="1200" dirty="0"/>
              <a:t>Kentucky Arrow Darter</a:t>
            </a:r>
          </a:p>
          <a:p>
            <a:r>
              <a:rPr lang="en-US" sz="800" dirty="0"/>
              <a:t>https://www.conservationfisheries.org/kentucky-arrow-darter</a:t>
            </a:r>
          </a:p>
        </p:txBody>
      </p:sp>
      <p:pic>
        <p:nvPicPr>
          <p:cNvPr id="8" name="Picture 7"/>
          <p:cNvPicPr>
            <a:picLocks noChangeAspect="1"/>
          </p:cNvPicPr>
          <p:nvPr/>
        </p:nvPicPr>
        <p:blipFill>
          <a:blip r:embed="rId4"/>
          <a:stretch>
            <a:fillRect/>
          </a:stretch>
        </p:blipFill>
        <p:spPr>
          <a:xfrm>
            <a:off x="4664466" y="1463746"/>
            <a:ext cx="4202131" cy="1900657"/>
          </a:xfrm>
          <a:prstGeom prst="rect">
            <a:avLst/>
          </a:prstGeom>
        </p:spPr>
      </p:pic>
      <p:pic>
        <p:nvPicPr>
          <p:cNvPr id="22536" name="Picture 8" descr="Freshwater Mussel assembl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466" y="3778285"/>
            <a:ext cx="2743201" cy="20593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72000" y="5779728"/>
            <a:ext cx="4572000" cy="584775"/>
          </a:xfrm>
          <a:prstGeom prst="rect">
            <a:avLst/>
          </a:prstGeom>
        </p:spPr>
        <p:txBody>
          <a:bodyPr wrap="square">
            <a:spAutoFit/>
          </a:bodyPr>
          <a:lstStyle/>
          <a:p>
            <a:r>
              <a:rPr lang="en-US" sz="1200" dirty="0"/>
              <a:t>Freshwater mussel assemblage from the Licking River, </a:t>
            </a:r>
          </a:p>
          <a:p>
            <a:r>
              <a:rPr lang="en-US" sz="1200" dirty="0"/>
              <a:t>Photo by Monte McGregor </a:t>
            </a:r>
          </a:p>
          <a:p>
            <a:r>
              <a:rPr lang="en-US" sz="800" dirty="0"/>
              <a:t>(https://fw.ky.gov/Wildlife/Pages/Freshwater-Mussels-and-Aquatic-Snails.aspx)</a:t>
            </a:r>
          </a:p>
        </p:txBody>
      </p:sp>
    </p:spTree>
    <p:extLst>
      <p:ext uri="{BB962C8B-B14F-4D97-AF65-F5344CB8AC3E}">
        <p14:creationId xmlns:p14="http://schemas.microsoft.com/office/powerpoint/2010/main" val="4095173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98792"/>
            <a:ext cx="8315292" cy="1143000"/>
          </a:xfrm>
        </p:spPr>
        <p:txBody>
          <a:bodyPr/>
          <a:lstStyle/>
          <a:p>
            <a:r>
              <a:rPr lang="en-US" dirty="0"/>
              <a:t>Other Environmental Laws:</a:t>
            </a:r>
            <a:br>
              <a:rPr lang="en-US" dirty="0"/>
            </a:br>
            <a:r>
              <a:rPr lang="en-US" sz="3200" dirty="0"/>
              <a:t>National Environmental Policy Act (NEPA)</a:t>
            </a:r>
          </a:p>
        </p:txBody>
      </p:sp>
      <p:sp>
        <p:nvSpPr>
          <p:cNvPr id="5" name="Content Placeholder 4"/>
          <p:cNvSpPr>
            <a:spLocks noGrp="1"/>
          </p:cNvSpPr>
          <p:nvPr>
            <p:ph idx="1"/>
          </p:nvPr>
        </p:nvSpPr>
        <p:spPr>
          <a:xfrm>
            <a:off x="371506" y="1417637"/>
            <a:ext cx="8315294" cy="2036763"/>
          </a:xfrm>
        </p:spPr>
        <p:txBody>
          <a:bodyPr>
            <a:normAutofit/>
          </a:bodyPr>
          <a:lstStyle/>
          <a:p>
            <a:pPr marL="0" indent="0">
              <a:buNone/>
            </a:pPr>
            <a:r>
              <a:rPr lang="en-US" sz="2800" dirty="0">
                <a:latin typeface="Calibri" panose="020F0502020204030204" pitchFamily="34" charset="0"/>
                <a:cs typeface="Calibri" panose="020F0502020204030204" pitchFamily="34" charset="0"/>
              </a:rPr>
              <a:t>NEPA (1970) requires federally funded projects to consider environmental effects and multiple alternatives through one of three levels of analysis:</a:t>
            </a:r>
          </a:p>
        </p:txBody>
      </p:sp>
      <p:pic>
        <p:nvPicPr>
          <p:cNvPr id="4098" name="Picture 2" descr="Image result for NEPA">
            <a:extLst>
              <a:ext uri="{FF2B5EF4-FFF2-40B4-BE49-F238E27FC236}">
                <a16:creationId xmlns:a16="http://schemas.microsoft.com/office/drawing/2014/main" id="{BE10D86E-8BE8-47BA-A619-69ABC3CDA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t="5062" r="27222" b="17901"/>
          <a:stretch/>
        </p:blipFill>
        <p:spPr bwMode="auto">
          <a:xfrm>
            <a:off x="5791119" y="3212236"/>
            <a:ext cx="3145056" cy="27333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B289F85-1EA5-45FD-8A10-A45AB50639A9}"/>
              </a:ext>
            </a:extLst>
          </p:cNvPr>
          <p:cNvSpPr/>
          <p:nvPr/>
        </p:nvSpPr>
        <p:spPr>
          <a:xfrm>
            <a:off x="371506" y="3212236"/>
            <a:ext cx="5627438" cy="2677656"/>
          </a:xfrm>
          <a:prstGeom prst="rect">
            <a:avLst/>
          </a:prstGeom>
        </p:spPr>
        <p:txBody>
          <a:bodyPr wrap="square">
            <a:spAutoFit/>
          </a:bodyPr>
          <a:lstStyle/>
          <a:p>
            <a:pPr marL="571500" indent="-457200">
              <a:buFont typeface="+mj-lt"/>
              <a:buAutoNum type="arabicPeriod"/>
            </a:pPr>
            <a:r>
              <a:rPr lang="en-US" sz="2400" dirty="0">
                <a:latin typeface="Calibri" panose="020F0502020204030204" pitchFamily="34" charset="0"/>
                <a:cs typeface="Calibri" panose="020F0502020204030204" pitchFamily="34" charset="0"/>
              </a:rPr>
              <a:t>Categorical Exclusion </a:t>
            </a:r>
            <a:r>
              <a:rPr lang="en-US" sz="2400" b="1" dirty="0">
                <a:latin typeface="Calibri" panose="020F0502020204030204" pitchFamily="34" charset="0"/>
                <a:cs typeface="Calibri" panose="020F0502020204030204" pitchFamily="34" charset="0"/>
              </a:rPr>
              <a:t>(</a:t>
            </a:r>
            <a:r>
              <a:rPr lang="en-US" sz="2400" b="1" dirty="0" err="1">
                <a:latin typeface="Calibri" panose="020F0502020204030204" pitchFamily="34" charset="0"/>
                <a:cs typeface="Calibri" panose="020F0502020204030204" pitchFamily="34" charset="0"/>
              </a:rPr>
              <a:t>CatEx</a:t>
            </a:r>
            <a:r>
              <a:rPr lang="en-US" sz="2400" b="1"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571500" indent="-457200">
              <a:buFont typeface="+mj-lt"/>
              <a:buAutoNum type="arabicPeriod"/>
            </a:pPr>
            <a:r>
              <a:rPr lang="en-US" sz="2400" dirty="0">
                <a:latin typeface="Calibri" panose="020F0502020204030204" pitchFamily="34" charset="0"/>
                <a:cs typeface="Calibri" panose="020F0502020204030204" pitchFamily="34" charset="0"/>
              </a:rPr>
              <a:t>Environmental Assessments </a:t>
            </a:r>
            <a:r>
              <a:rPr lang="en-US" sz="2400" b="1" dirty="0">
                <a:latin typeface="Calibri" panose="020F0502020204030204" pitchFamily="34" charset="0"/>
                <a:cs typeface="Calibri" panose="020F0502020204030204" pitchFamily="34" charset="0"/>
              </a:rPr>
              <a:t>(EA) </a:t>
            </a:r>
            <a:endParaRPr lang="en-US" sz="2400" dirty="0">
              <a:latin typeface="Calibri" panose="020F0502020204030204" pitchFamily="34" charset="0"/>
              <a:cs typeface="Calibri" panose="020F0502020204030204" pitchFamily="34" charset="0"/>
            </a:endParaRPr>
          </a:p>
          <a:p>
            <a:pPr marL="571500" indent="-457200">
              <a:buFont typeface="+mj-lt"/>
              <a:buAutoNum type="arabicPeriod"/>
            </a:pPr>
            <a:r>
              <a:rPr lang="en-US" sz="2400" dirty="0">
                <a:latin typeface="Calibri" panose="020F0502020204030204" pitchFamily="34" charset="0"/>
                <a:cs typeface="Calibri" panose="020F0502020204030204" pitchFamily="34" charset="0"/>
              </a:rPr>
              <a:t>Environmental Impact Statements </a:t>
            </a:r>
            <a:r>
              <a:rPr lang="en-US" sz="2400" b="1" dirty="0">
                <a:latin typeface="Calibri" panose="020F0502020204030204" pitchFamily="34" charset="0"/>
                <a:cs typeface="Calibri" panose="020F0502020204030204" pitchFamily="34" charset="0"/>
              </a:rPr>
              <a:t>(EIS) </a:t>
            </a:r>
            <a:r>
              <a:rPr lang="en-US" sz="2400" dirty="0">
                <a:latin typeface="Calibri" panose="020F0502020204030204" pitchFamily="34" charset="0"/>
                <a:cs typeface="Calibri" panose="020F0502020204030204" pitchFamily="34" charset="0"/>
              </a:rPr>
              <a:t>OR Finding of No Significant Impact </a:t>
            </a:r>
            <a:r>
              <a:rPr lang="en-US" sz="2400" b="1" dirty="0">
                <a:latin typeface="Calibri" panose="020F0502020204030204" pitchFamily="34" charset="0"/>
                <a:cs typeface="Calibri" panose="020F0502020204030204" pitchFamily="34" charset="0"/>
              </a:rPr>
              <a:t>(FONSI)</a:t>
            </a:r>
          </a:p>
          <a:p>
            <a:pPr marL="114300" indent="0">
              <a:buNone/>
            </a:pPr>
            <a:endParaRPr lang="en-US" sz="2400" dirty="0">
              <a:latin typeface="Calibri" panose="020F0502020204030204" pitchFamily="34" charset="0"/>
              <a:cs typeface="Calibri" panose="020F0502020204030204" pitchFamily="34" charset="0"/>
            </a:endParaRPr>
          </a:p>
          <a:p>
            <a:pPr marL="114300" indent="0">
              <a:buNone/>
            </a:pPr>
            <a:r>
              <a:rPr lang="en-US" sz="2400" dirty="0">
                <a:latin typeface="Calibri" panose="020F0502020204030204" pitchFamily="34" charset="0"/>
                <a:cs typeface="Calibri" panose="020F0502020204030204" pitchFamily="34" charset="0"/>
              </a:rPr>
              <a:t>Good source of data if available</a:t>
            </a:r>
          </a:p>
        </p:txBody>
      </p:sp>
    </p:spTree>
    <p:extLst>
      <p:ext uri="{BB962C8B-B14F-4D97-AF65-F5344CB8AC3E}">
        <p14:creationId xmlns:p14="http://schemas.microsoft.com/office/powerpoint/2010/main" val="2969847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l="626" t="27202" r="1250" b="13730"/>
          <a:stretch>
            <a:fillRect/>
          </a:stretch>
        </p:blipFill>
        <p:spPr bwMode="auto">
          <a:xfrm>
            <a:off x="2375065" y="1200150"/>
            <a:ext cx="6649848" cy="3507050"/>
          </a:xfrm>
          <a:prstGeom prst="rect">
            <a:avLst/>
          </a:prstGeom>
          <a:noFill/>
          <a:ln w="38100" algn="ctr">
            <a:noFill/>
            <a:miter lim="800000"/>
            <a:headEnd/>
            <a:tailEnd/>
          </a:ln>
        </p:spPr>
      </p:pic>
      <p:sp>
        <p:nvSpPr>
          <p:cNvPr id="7" name="Title 3"/>
          <p:cNvSpPr txBox="1">
            <a:spLocks/>
          </p:cNvSpPr>
          <p:nvPr/>
        </p:nvSpPr>
        <p:spPr>
          <a:xfrm>
            <a:off x="371507" y="122238"/>
            <a:ext cx="8315292" cy="925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dirty="0"/>
              <a:t>Sewer Systems</a:t>
            </a:r>
          </a:p>
        </p:txBody>
      </p:sp>
      <p:sp>
        <p:nvSpPr>
          <p:cNvPr id="9" name="Rectangle 8"/>
          <p:cNvSpPr/>
          <p:nvPr/>
        </p:nvSpPr>
        <p:spPr>
          <a:xfrm>
            <a:off x="371508" y="1033871"/>
            <a:ext cx="5537936" cy="523220"/>
          </a:xfrm>
          <a:prstGeom prst="rect">
            <a:avLst/>
          </a:prstGeom>
        </p:spPr>
        <p:txBody>
          <a:bodyPr wrap="square">
            <a:spAutoFit/>
          </a:bodyPr>
          <a:lstStyle/>
          <a:p>
            <a:pPr>
              <a:defRPr/>
            </a:pPr>
            <a:r>
              <a:rPr lang="en-US" sz="2800" b="1" dirty="0">
                <a:latin typeface="Calibri" panose="020F0502020204030204" pitchFamily="34" charset="0"/>
                <a:cs typeface="Calibri" panose="020F0502020204030204" pitchFamily="34" charset="0"/>
              </a:rPr>
              <a:t>Combined Sewer Overflows (CSO)</a:t>
            </a:r>
          </a:p>
        </p:txBody>
      </p:sp>
      <p:sp>
        <p:nvSpPr>
          <p:cNvPr id="10" name="Rectangle 9"/>
          <p:cNvSpPr/>
          <p:nvPr/>
        </p:nvSpPr>
        <p:spPr>
          <a:xfrm>
            <a:off x="371507" y="4767799"/>
            <a:ext cx="7495541" cy="1261884"/>
          </a:xfrm>
          <a:prstGeom prst="rect">
            <a:avLst/>
          </a:prstGeom>
        </p:spPr>
        <p:txBody>
          <a:bodyPr wrap="square">
            <a:spAutoFit/>
          </a:bodyPr>
          <a:lstStyle/>
          <a:p>
            <a:pPr>
              <a:defRPr/>
            </a:pPr>
            <a:r>
              <a:rPr lang="en-US" sz="2800" b="1" dirty="0">
                <a:latin typeface="Calibri" panose="020F0502020204030204" pitchFamily="34" charset="0"/>
                <a:cs typeface="Calibri" panose="020F0502020204030204" pitchFamily="34" charset="0"/>
              </a:rPr>
              <a:t>Sanitary Sewer Overflows (SSO)</a:t>
            </a:r>
          </a:p>
          <a:p>
            <a:pPr marL="457200" indent="-4572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23,000 to 75,000 SSO overflows/year</a:t>
            </a:r>
          </a:p>
          <a:p>
            <a:pPr marL="457200" indent="-4572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Discharge 3 to 10 billion gallons/year</a:t>
            </a:r>
          </a:p>
        </p:txBody>
      </p:sp>
      <p:sp>
        <p:nvSpPr>
          <p:cNvPr id="11" name="Rectangle 10"/>
          <p:cNvSpPr/>
          <p:nvPr/>
        </p:nvSpPr>
        <p:spPr>
          <a:xfrm>
            <a:off x="7396534" y="6090283"/>
            <a:ext cx="1747466" cy="276999"/>
          </a:xfrm>
          <a:prstGeom prst="rect">
            <a:avLst/>
          </a:prstGeom>
        </p:spPr>
        <p:txBody>
          <a:bodyPr wrap="none">
            <a:spAutoFit/>
          </a:bodyPr>
          <a:lstStyle/>
          <a:p>
            <a:r>
              <a:rPr lang="en-US" sz="1200" dirty="0"/>
              <a:t>EPA 833-R-04-001, 2004</a:t>
            </a:r>
          </a:p>
        </p:txBody>
      </p:sp>
      <p:sp>
        <p:nvSpPr>
          <p:cNvPr id="6" name="Rectangle 5"/>
          <p:cNvSpPr/>
          <p:nvPr/>
        </p:nvSpPr>
        <p:spPr>
          <a:xfrm>
            <a:off x="371507" y="1471474"/>
            <a:ext cx="4564857" cy="1323439"/>
          </a:xfrm>
          <a:prstGeom prst="rect">
            <a:avLst/>
          </a:prstGeom>
        </p:spPr>
        <p:txBody>
          <a:bodyPr wrap="square">
            <a:spAutoFit/>
          </a:bodyPr>
          <a:lstStyle/>
          <a:p>
            <a:pPr marL="457200" indent="-4572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9,348 CSOs/ year</a:t>
            </a:r>
          </a:p>
          <a:p>
            <a:pPr marL="457200" indent="-4572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Discharge 850 billion gallons/year</a:t>
            </a:r>
          </a:p>
          <a:p>
            <a:pPr marL="457200" indent="-4572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17 CSO communities with 288 outfalls in KY</a:t>
            </a:r>
          </a:p>
        </p:txBody>
      </p:sp>
      <p:sp>
        <p:nvSpPr>
          <p:cNvPr id="2" name="TextBox 1"/>
          <p:cNvSpPr txBox="1"/>
          <p:nvPr/>
        </p:nvSpPr>
        <p:spPr>
          <a:xfrm>
            <a:off x="5211650" y="2022360"/>
            <a:ext cx="557576" cy="369332"/>
          </a:xfrm>
          <a:prstGeom prst="rect">
            <a:avLst/>
          </a:prstGeom>
          <a:noFill/>
        </p:spPr>
        <p:txBody>
          <a:bodyPr wrap="square" rtlCol="0">
            <a:spAutoFit/>
          </a:bodyPr>
          <a:lstStyle/>
          <a:p>
            <a:r>
              <a:rPr lang="en-US" dirty="0">
                <a:solidFill>
                  <a:srgbClr val="FF0000"/>
                </a:solidFill>
              </a:rPr>
              <a:t>115</a:t>
            </a:r>
          </a:p>
        </p:txBody>
      </p:sp>
      <p:sp>
        <p:nvSpPr>
          <p:cNvPr id="12" name="TextBox 11"/>
          <p:cNvSpPr txBox="1"/>
          <p:nvPr/>
        </p:nvSpPr>
        <p:spPr>
          <a:xfrm>
            <a:off x="6422000" y="985185"/>
            <a:ext cx="539827" cy="369332"/>
          </a:xfrm>
          <a:prstGeom prst="rect">
            <a:avLst/>
          </a:prstGeom>
          <a:noFill/>
        </p:spPr>
        <p:txBody>
          <a:bodyPr wrap="square" rtlCol="0">
            <a:spAutoFit/>
          </a:bodyPr>
          <a:lstStyle/>
          <a:p>
            <a:r>
              <a:rPr lang="en-US" dirty="0">
                <a:solidFill>
                  <a:srgbClr val="FF0000"/>
                </a:solidFill>
              </a:rPr>
              <a:t>74</a:t>
            </a:r>
          </a:p>
        </p:txBody>
      </p:sp>
      <p:sp>
        <p:nvSpPr>
          <p:cNvPr id="14" name="TextBox 13"/>
          <p:cNvSpPr txBox="1"/>
          <p:nvPr/>
        </p:nvSpPr>
        <p:spPr>
          <a:xfrm>
            <a:off x="247911" y="3020636"/>
            <a:ext cx="2310599" cy="646331"/>
          </a:xfrm>
          <a:prstGeom prst="rect">
            <a:avLst/>
          </a:prstGeom>
          <a:noFill/>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Red numbers indicate CSO outfalls in 2004</a:t>
            </a:r>
          </a:p>
        </p:txBody>
      </p:sp>
      <p:sp>
        <p:nvSpPr>
          <p:cNvPr id="15" name="TextBox 14"/>
          <p:cNvSpPr txBox="1"/>
          <p:nvPr/>
        </p:nvSpPr>
        <p:spPr>
          <a:xfrm>
            <a:off x="4317501" y="2513956"/>
            <a:ext cx="539827" cy="369332"/>
          </a:xfrm>
          <a:prstGeom prst="rect">
            <a:avLst/>
          </a:prstGeom>
          <a:noFill/>
        </p:spPr>
        <p:txBody>
          <a:bodyPr wrap="square" rtlCol="0">
            <a:spAutoFit/>
          </a:bodyPr>
          <a:lstStyle/>
          <a:p>
            <a:r>
              <a:rPr lang="en-US" dirty="0">
                <a:solidFill>
                  <a:srgbClr val="FF0000"/>
                </a:solidFill>
              </a:rPr>
              <a:t>8</a:t>
            </a:r>
          </a:p>
        </p:txBody>
      </p:sp>
      <p:sp>
        <p:nvSpPr>
          <p:cNvPr id="16" name="TextBox 15"/>
          <p:cNvSpPr txBox="1"/>
          <p:nvPr/>
        </p:nvSpPr>
        <p:spPr>
          <a:xfrm>
            <a:off x="6152523" y="2093803"/>
            <a:ext cx="502409" cy="374921"/>
          </a:xfrm>
          <a:prstGeom prst="rect">
            <a:avLst/>
          </a:prstGeom>
          <a:noFill/>
        </p:spPr>
        <p:txBody>
          <a:bodyPr wrap="square" rtlCol="0">
            <a:spAutoFit/>
          </a:bodyPr>
          <a:lstStyle/>
          <a:p>
            <a:r>
              <a:rPr lang="en-US" dirty="0">
                <a:solidFill>
                  <a:srgbClr val="FF0000"/>
                </a:solidFill>
              </a:rPr>
              <a:t>15</a:t>
            </a:r>
          </a:p>
        </p:txBody>
      </p:sp>
      <p:sp>
        <p:nvSpPr>
          <p:cNvPr id="17" name="TextBox 16"/>
          <p:cNvSpPr txBox="1"/>
          <p:nvPr/>
        </p:nvSpPr>
        <p:spPr>
          <a:xfrm>
            <a:off x="2987729" y="3427020"/>
            <a:ext cx="539827" cy="369332"/>
          </a:xfrm>
          <a:prstGeom prst="rect">
            <a:avLst/>
          </a:prstGeom>
          <a:noFill/>
        </p:spPr>
        <p:txBody>
          <a:bodyPr wrap="square" rtlCol="0">
            <a:spAutoFit/>
          </a:bodyPr>
          <a:lstStyle/>
          <a:p>
            <a:r>
              <a:rPr lang="en-US" dirty="0">
                <a:solidFill>
                  <a:srgbClr val="FF0000"/>
                </a:solidFill>
              </a:rPr>
              <a:t>11</a:t>
            </a:r>
          </a:p>
        </p:txBody>
      </p:sp>
      <p:sp>
        <p:nvSpPr>
          <p:cNvPr id="18" name="TextBox 17"/>
          <p:cNvSpPr txBox="1"/>
          <p:nvPr/>
        </p:nvSpPr>
        <p:spPr>
          <a:xfrm>
            <a:off x="7801575" y="2144624"/>
            <a:ext cx="539827" cy="369332"/>
          </a:xfrm>
          <a:prstGeom prst="rect">
            <a:avLst/>
          </a:prstGeom>
          <a:noFill/>
        </p:spPr>
        <p:txBody>
          <a:bodyPr wrap="square" rtlCol="0">
            <a:spAutoFit/>
          </a:bodyPr>
          <a:lstStyle/>
          <a:p>
            <a:r>
              <a:rPr lang="en-US" dirty="0">
                <a:solidFill>
                  <a:srgbClr val="FF0000"/>
                </a:solidFill>
              </a:rPr>
              <a:t>8</a:t>
            </a:r>
          </a:p>
        </p:txBody>
      </p:sp>
      <p:sp>
        <p:nvSpPr>
          <p:cNvPr id="19" name="TextBox 18"/>
          <p:cNvSpPr txBox="1"/>
          <p:nvPr/>
        </p:nvSpPr>
        <p:spPr>
          <a:xfrm>
            <a:off x="3907704" y="2513956"/>
            <a:ext cx="539827" cy="369332"/>
          </a:xfrm>
          <a:prstGeom prst="rect">
            <a:avLst/>
          </a:prstGeom>
          <a:noFill/>
        </p:spPr>
        <p:txBody>
          <a:bodyPr wrap="square" rtlCol="0">
            <a:spAutoFit/>
          </a:bodyPr>
          <a:lstStyle/>
          <a:p>
            <a:r>
              <a:rPr lang="en-US" dirty="0">
                <a:solidFill>
                  <a:srgbClr val="FF0000"/>
                </a:solidFill>
              </a:rPr>
              <a:t>14</a:t>
            </a:r>
          </a:p>
        </p:txBody>
      </p:sp>
      <p:sp>
        <p:nvSpPr>
          <p:cNvPr id="20" name="TextBox 19"/>
          <p:cNvSpPr txBox="1"/>
          <p:nvPr/>
        </p:nvSpPr>
        <p:spPr>
          <a:xfrm>
            <a:off x="6956386" y="4152032"/>
            <a:ext cx="539827" cy="369332"/>
          </a:xfrm>
          <a:prstGeom prst="rect">
            <a:avLst/>
          </a:prstGeom>
          <a:noFill/>
        </p:spPr>
        <p:txBody>
          <a:bodyPr wrap="square" rtlCol="0">
            <a:spAutoFit/>
          </a:bodyPr>
          <a:lstStyle/>
          <a:p>
            <a:r>
              <a:rPr lang="en-US" dirty="0">
                <a:solidFill>
                  <a:srgbClr val="FF0000"/>
                </a:solidFill>
              </a:rPr>
              <a:t>3</a:t>
            </a:r>
          </a:p>
        </p:txBody>
      </p:sp>
      <p:sp>
        <p:nvSpPr>
          <p:cNvPr id="21" name="TextBox 20"/>
          <p:cNvSpPr txBox="1"/>
          <p:nvPr/>
        </p:nvSpPr>
        <p:spPr>
          <a:xfrm>
            <a:off x="8341402" y="3163918"/>
            <a:ext cx="539827" cy="369332"/>
          </a:xfrm>
          <a:prstGeom prst="rect">
            <a:avLst/>
          </a:prstGeom>
          <a:noFill/>
        </p:spPr>
        <p:txBody>
          <a:bodyPr wrap="square" rtlCol="0">
            <a:spAutoFit/>
          </a:bodyPr>
          <a:lstStyle/>
          <a:p>
            <a:r>
              <a:rPr lang="en-US" dirty="0">
                <a:solidFill>
                  <a:srgbClr val="FF0000"/>
                </a:solidFill>
              </a:rPr>
              <a:t>3</a:t>
            </a:r>
          </a:p>
        </p:txBody>
      </p:sp>
      <p:sp>
        <p:nvSpPr>
          <p:cNvPr id="22" name="TextBox 21"/>
          <p:cNvSpPr txBox="1"/>
          <p:nvPr/>
        </p:nvSpPr>
        <p:spPr>
          <a:xfrm>
            <a:off x="7224506" y="1505653"/>
            <a:ext cx="539827" cy="369332"/>
          </a:xfrm>
          <a:prstGeom prst="rect">
            <a:avLst/>
          </a:prstGeom>
          <a:noFill/>
        </p:spPr>
        <p:txBody>
          <a:bodyPr wrap="square" rtlCol="0">
            <a:spAutoFit/>
          </a:bodyPr>
          <a:lstStyle/>
          <a:p>
            <a:r>
              <a:rPr lang="en-US" dirty="0">
                <a:solidFill>
                  <a:srgbClr val="FF0000"/>
                </a:solidFill>
              </a:rPr>
              <a:t>11</a:t>
            </a:r>
          </a:p>
        </p:txBody>
      </p:sp>
      <p:sp>
        <p:nvSpPr>
          <p:cNvPr id="23" name="TextBox 22"/>
          <p:cNvSpPr txBox="1"/>
          <p:nvPr/>
        </p:nvSpPr>
        <p:spPr>
          <a:xfrm>
            <a:off x="7809834" y="3011518"/>
            <a:ext cx="539827" cy="369332"/>
          </a:xfrm>
          <a:prstGeom prst="rect">
            <a:avLst/>
          </a:prstGeom>
          <a:noFill/>
        </p:spPr>
        <p:txBody>
          <a:bodyPr wrap="square" rtlCol="0">
            <a:spAutoFit/>
          </a:bodyPr>
          <a:lstStyle/>
          <a:p>
            <a:r>
              <a:rPr lang="en-US" dirty="0">
                <a:solidFill>
                  <a:srgbClr val="FF0000"/>
                </a:solidFill>
              </a:rPr>
              <a:t>1</a:t>
            </a:r>
          </a:p>
        </p:txBody>
      </p:sp>
      <p:sp>
        <p:nvSpPr>
          <p:cNvPr id="24" name="TextBox 23"/>
          <p:cNvSpPr txBox="1"/>
          <p:nvPr/>
        </p:nvSpPr>
        <p:spPr>
          <a:xfrm>
            <a:off x="8430060" y="2224754"/>
            <a:ext cx="451169" cy="369332"/>
          </a:xfrm>
          <a:prstGeom prst="rect">
            <a:avLst/>
          </a:prstGeom>
          <a:noFill/>
        </p:spPr>
        <p:txBody>
          <a:bodyPr wrap="square" rtlCol="0">
            <a:spAutoFit/>
          </a:bodyPr>
          <a:lstStyle/>
          <a:p>
            <a:r>
              <a:rPr lang="en-US" dirty="0">
                <a:solidFill>
                  <a:srgbClr val="FF0000"/>
                </a:solidFill>
              </a:rPr>
              <a:t>17</a:t>
            </a:r>
          </a:p>
        </p:txBody>
      </p:sp>
      <p:sp>
        <p:nvSpPr>
          <p:cNvPr id="25" name="TextBox 24"/>
          <p:cNvSpPr txBox="1"/>
          <p:nvPr/>
        </p:nvSpPr>
        <p:spPr>
          <a:xfrm>
            <a:off x="3601545" y="3117122"/>
            <a:ext cx="539827" cy="369332"/>
          </a:xfrm>
          <a:prstGeom prst="rect">
            <a:avLst/>
          </a:prstGeom>
          <a:noFill/>
        </p:spPr>
        <p:txBody>
          <a:bodyPr wrap="square" rtlCol="0">
            <a:spAutoFit/>
          </a:bodyPr>
          <a:lstStyle/>
          <a:p>
            <a:r>
              <a:rPr lang="en-US" dirty="0">
                <a:solidFill>
                  <a:srgbClr val="FF0000"/>
                </a:solidFill>
              </a:rPr>
              <a:t>2</a:t>
            </a:r>
          </a:p>
        </p:txBody>
      </p:sp>
      <p:sp>
        <p:nvSpPr>
          <p:cNvPr id="26" name="TextBox 25"/>
          <p:cNvSpPr txBox="1"/>
          <p:nvPr/>
        </p:nvSpPr>
        <p:spPr>
          <a:xfrm>
            <a:off x="7539920" y="4159443"/>
            <a:ext cx="539827" cy="369332"/>
          </a:xfrm>
          <a:prstGeom prst="rect">
            <a:avLst/>
          </a:prstGeom>
          <a:noFill/>
        </p:spPr>
        <p:txBody>
          <a:bodyPr wrap="square" rtlCol="0">
            <a:spAutoFit/>
          </a:bodyPr>
          <a:lstStyle/>
          <a:p>
            <a:r>
              <a:rPr lang="en-US" dirty="0">
                <a:solidFill>
                  <a:srgbClr val="FF0000"/>
                </a:solidFill>
              </a:rPr>
              <a:t>1</a:t>
            </a:r>
          </a:p>
        </p:txBody>
      </p:sp>
      <p:sp>
        <p:nvSpPr>
          <p:cNvPr id="27" name="TextBox 26"/>
          <p:cNvSpPr txBox="1"/>
          <p:nvPr/>
        </p:nvSpPr>
        <p:spPr>
          <a:xfrm>
            <a:off x="8039619" y="1617582"/>
            <a:ext cx="539827" cy="369332"/>
          </a:xfrm>
          <a:prstGeom prst="rect">
            <a:avLst/>
          </a:prstGeom>
          <a:noFill/>
        </p:spPr>
        <p:txBody>
          <a:bodyPr wrap="square" rtlCol="0">
            <a:spAutoFit/>
          </a:bodyPr>
          <a:lstStyle/>
          <a:p>
            <a:r>
              <a:rPr lang="en-US" dirty="0">
                <a:solidFill>
                  <a:srgbClr val="FF0000"/>
                </a:solidFill>
              </a:rPr>
              <a:t>3</a:t>
            </a:r>
          </a:p>
        </p:txBody>
      </p:sp>
      <p:sp>
        <p:nvSpPr>
          <p:cNvPr id="28" name="TextBox 27"/>
          <p:cNvSpPr txBox="1"/>
          <p:nvPr/>
        </p:nvSpPr>
        <p:spPr>
          <a:xfrm>
            <a:off x="7594154" y="1574424"/>
            <a:ext cx="539827" cy="369332"/>
          </a:xfrm>
          <a:prstGeom prst="rect">
            <a:avLst/>
          </a:prstGeom>
          <a:noFill/>
        </p:spPr>
        <p:txBody>
          <a:bodyPr wrap="square" rtlCol="0">
            <a:spAutoFit/>
          </a:bodyPr>
          <a:lstStyle/>
          <a:p>
            <a:r>
              <a:rPr lang="en-US" dirty="0">
                <a:solidFill>
                  <a:srgbClr val="FF0000"/>
                </a:solidFill>
              </a:rPr>
              <a:t>5</a:t>
            </a:r>
          </a:p>
        </p:txBody>
      </p:sp>
      <p:sp>
        <p:nvSpPr>
          <p:cNvPr id="29" name="TextBox 28"/>
          <p:cNvSpPr txBox="1"/>
          <p:nvPr/>
        </p:nvSpPr>
        <p:spPr>
          <a:xfrm>
            <a:off x="7496135" y="3611686"/>
            <a:ext cx="539827" cy="369332"/>
          </a:xfrm>
          <a:prstGeom prst="rect">
            <a:avLst/>
          </a:prstGeom>
          <a:noFill/>
        </p:spPr>
        <p:txBody>
          <a:bodyPr wrap="square" rtlCol="0">
            <a:spAutoFit/>
          </a:bodyPr>
          <a:lstStyle/>
          <a:p>
            <a:r>
              <a:rPr lang="en-US" dirty="0">
                <a:solidFill>
                  <a:srgbClr val="FF0000"/>
                </a:solidFill>
              </a:rPr>
              <a:t>6</a:t>
            </a:r>
          </a:p>
        </p:txBody>
      </p:sp>
    </p:spTree>
    <p:extLst>
      <p:ext uri="{BB962C8B-B14F-4D97-AF65-F5344CB8AC3E}">
        <p14:creationId xmlns:p14="http://schemas.microsoft.com/office/powerpoint/2010/main" val="9855926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9952" t="15481" r="58822" b="28736"/>
          <a:stretch>
            <a:fillRect/>
          </a:stretch>
        </p:blipFill>
        <p:spPr bwMode="auto">
          <a:xfrm>
            <a:off x="499821" y="0"/>
            <a:ext cx="8364779" cy="6285422"/>
          </a:xfrm>
          <a:prstGeom prst="rect">
            <a:avLst/>
          </a:prstGeom>
          <a:noFill/>
          <a:ln w="9525">
            <a:noFill/>
            <a:miter lim="800000"/>
            <a:headEnd/>
            <a:tailEnd/>
          </a:ln>
        </p:spPr>
      </p:pic>
    </p:spTree>
    <p:extLst>
      <p:ext uri="{BB962C8B-B14F-4D97-AF65-F5344CB8AC3E}">
        <p14:creationId xmlns:p14="http://schemas.microsoft.com/office/powerpoint/2010/main" val="16065500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906462"/>
          </a:xfrm>
        </p:spPr>
        <p:txBody>
          <a:bodyPr/>
          <a:lstStyle/>
          <a:p>
            <a:r>
              <a:rPr lang="en-US" dirty="0"/>
              <a:t>Clean Watersheds Needs Survey</a:t>
            </a:r>
          </a:p>
        </p:txBody>
      </p:sp>
      <p:sp>
        <p:nvSpPr>
          <p:cNvPr id="5" name="Content Placeholder 4"/>
          <p:cNvSpPr>
            <a:spLocks noGrp="1"/>
          </p:cNvSpPr>
          <p:nvPr>
            <p:ph idx="1"/>
          </p:nvPr>
        </p:nvSpPr>
        <p:spPr>
          <a:xfrm>
            <a:off x="371505" y="1181100"/>
            <a:ext cx="8453995" cy="4707000"/>
          </a:xfrm>
        </p:spPr>
        <p:txBody>
          <a:bodyPr>
            <a:normAutofit/>
          </a:bodyPr>
          <a:lstStyle/>
          <a:p>
            <a:r>
              <a:rPr lang="en-US" sz="2400" dirty="0">
                <a:latin typeface="Calibri" panose="020F0502020204030204" pitchFamily="34" charset="0"/>
                <a:cs typeface="Calibri" panose="020F0502020204030204" pitchFamily="34" charset="0"/>
              </a:rPr>
              <a:t>Required under Section 205 / 516 of CWA</a:t>
            </a:r>
          </a:p>
          <a:p>
            <a:r>
              <a:rPr lang="en-US" sz="2400" dirty="0">
                <a:latin typeface="Calibri" panose="020F0502020204030204" pitchFamily="34" charset="0"/>
                <a:cs typeface="Calibri" panose="020F0502020204030204" pitchFamily="34" charset="0"/>
              </a:rPr>
              <a:t>Estimates Capital Costs needed to meet CWA goals</a:t>
            </a:r>
          </a:p>
          <a:p>
            <a:r>
              <a:rPr lang="en-US" sz="2400" dirty="0">
                <a:latin typeface="Calibri" panose="020F0502020204030204" pitchFamily="34" charset="0"/>
                <a:cs typeface="Calibri" panose="020F0502020204030204" pitchFamily="34" charset="0"/>
              </a:rPr>
              <a:t>Conducted every 4 years – 2012 estimate </a:t>
            </a:r>
            <a:r>
              <a:rPr lang="en-US" sz="2400" dirty="0">
                <a:solidFill>
                  <a:srgbClr val="FF0000"/>
                </a:solidFill>
                <a:latin typeface="Calibri" panose="020F0502020204030204" pitchFamily="34" charset="0"/>
                <a:cs typeface="Calibri" panose="020F0502020204030204" pitchFamily="34" charset="0"/>
              </a:rPr>
              <a:t>$6.245 billion</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0" y="2602000"/>
            <a:ext cx="9144000" cy="3765698"/>
          </a:xfrm>
          <a:prstGeom prst="rect">
            <a:avLst/>
          </a:prstGeom>
        </p:spPr>
      </p:pic>
      <p:sp>
        <p:nvSpPr>
          <p:cNvPr id="3" name="Rectangle 2"/>
          <p:cNvSpPr/>
          <p:nvPr/>
        </p:nvSpPr>
        <p:spPr>
          <a:xfrm>
            <a:off x="4102100" y="6090699"/>
            <a:ext cx="5397500" cy="276999"/>
          </a:xfrm>
          <a:prstGeom prst="rect">
            <a:avLst/>
          </a:prstGeom>
        </p:spPr>
        <p:txBody>
          <a:bodyPr wrap="square">
            <a:spAutoFit/>
          </a:bodyPr>
          <a:lstStyle/>
          <a:p>
            <a:r>
              <a:rPr lang="en-US" sz="1200" dirty="0"/>
              <a:t>https://www.epa.gov/sites/production/files/2015-10/documents/cwns_fs-ky.pdf</a:t>
            </a:r>
          </a:p>
        </p:txBody>
      </p:sp>
    </p:spTree>
    <p:extLst>
      <p:ext uri="{BB962C8B-B14F-4D97-AF65-F5344CB8AC3E}">
        <p14:creationId xmlns:p14="http://schemas.microsoft.com/office/powerpoint/2010/main" val="2736828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Wastewater Planning for Regional Areas</a:t>
            </a:r>
          </a:p>
        </p:txBody>
      </p:sp>
      <p:sp>
        <p:nvSpPr>
          <p:cNvPr id="5" name="Content Placeholder 4"/>
          <p:cNvSpPr>
            <a:spLocks noGrp="1"/>
          </p:cNvSpPr>
          <p:nvPr>
            <p:ph idx="1"/>
          </p:nvPr>
        </p:nvSpPr>
        <p:spPr/>
        <p:txBody>
          <a:bodyPr>
            <a:normAutofit/>
          </a:bodyPr>
          <a:lstStyle/>
          <a:p>
            <a:r>
              <a:rPr lang="en-US" sz="3600" dirty="0">
                <a:latin typeface="Calibri" panose="020F0502020204030204" pitchFamily="34" charset="0"/>
                <a:cs typeface="Calibri" panose="020F0502020204030204" pitchFamily="34" charset="0"/>
              </a:rPr>
              <a:t>Wastewater Municipal Planning Section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of KDOW</a:t>
            </a:r>
          </a:p>
          <a:p>
            <a:pPr lvl="1"/>
            <a:r>
              <a:rPr lang="en-US" sz="3200" dirty="0">
                <a:latin typeface="Calibri" panose="020F0502020204030204" pitchFamily="34" charset="0"/>
                <a:cs typeface="Calibri" panose="020F0502020204030204" pitchFamily="34" charset="0"/>
              </a:rPr>
              <a:t>Reviews 20-year facility plans prepared by municipalities or sewer districts</a:t>
            </a:r>
          </a:p>
          <a:p>
            <a:pPr lvl="1"/>
            <a:r>
              <a:rPr lang="en-US" sz="3200" dirty="0">
                <a:latin typeface="Calibri" panose="020F0502020204030204" pitchFamily="34" charset="0"/>
                <a:cs typeface="Calibri" panose="020F0502020204030204" pitchFamily="34" charset="0"/>
              </a:rPr>
              <a:t>Prepares priority list, ranking wastewater improvement projects for loans from State Revolving Fund (SRF) and estimates funds needed for CWA requirements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858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2717800" y="231775"/>
            <a:ext cx="3619500" cy="708025"/>
          </a:xfrm>
          <a:prstGeom prst="rect">
            <a:avLst/>
          </a:prstGeom>
          <a:noFill/>
          <a:ln w="9525">
            <a:noFill/>
            <a:miter lim="800000"/>
            <a:headEnd/>
            <a:tailEnd/>
          </a:ln>
        </p:spPr>
        <p:txBody>
          <a:bodyPr wrap="none">
            <a:spAutoFit/>
          </a:bodyPr>
          <a:lstStyle/>
          <a:p>
            <a:r>
              <a:rPr lang="en-US" sz="4000" dirty="0">
                <a:solidFill>
                  <a:srgbClr val="FF0000"/>
                </a:solidFill>
                <a:latin typeface="Calibri" pitchFamily="34" charset="0"/>
              </a:rPr>
              <a:t>http://kia.ky.gov</a:t>
            </a:r>
          </a:p>
        </p:txBody>
      </p:sp>
      <p:pic>
        <p:nvPicPr>
          <p:cNvPr id="5" name="Picture 4">
            <a:extLst>
              <a:ext uri="{FF2B5EF4-FFF2-40B4-BE49-F238E27FC236}">
                <a16:creationId xmlns:a16="http://schemas.microsoft.com/office/drawing/2014/main" id="{0817D22E-687A-4DFB-B24B-C704AA33C621}"/>
              </a:ext>
            </a:extLst>
          </p:cNvPr>
          <p:cNvPicPr>
            <a:picLocks noChangeAspect="1"/>
          </p:cNvPicPr>
          <p:nvPr/>
        </p:nvPicPr>
        <p:blipFill rotWithShape="1">
          <a:blip r:embed="rId3"/>
          <a:srcRect b="52805"/>
          <a:stretch/>
        </p:blipFill>
        <p:spPr>
          <a:xfrm>
            <a:off x="1161143" y="939800"/>
            <a:ext cx="7017657" cy="5372316"/>
          </a:xfrm>
          <a:prstGeom prst="rect">
            <a:avLst/>
          </a:prstGeom>
        </p:spPr>
      </p:pic>
      <p:sp>
        <p:nvSpPr>
          <p:cNvPr id="6" name="Oval 5">
            <a:extLst>
              <a:ext uri="{FF2B5EF4-FFF2-40B4-BE49-F238E27FC236}">
                <a16:creationId xmlns:a16="http://schemas.microsoft.com/office/drawing/2014/main" id="{95032B1B-C5E1-46A3-AEFE-6847B7CC5911}"/>
              </a:ext>
            </a:extLst>
          </p:cNvPr>
          <p:cNvSpPr/>
          <p:nvPr/>
        </p:nvSpPr>
        <p:spPr>
          <a:xfrm>
            <a:off x="4339771" y="2307771"/>
            <a:ext cx="928915" cy="58057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34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rotWithShape="1">
          <a:blip r:embed="rId3" cstate="print"/>
          <a:srcRect l="37094" t="12937" r="34676" b="5231"/>
          <a:stretch/>
        </p:blipFill>
        <p:spPr bwMode="auto">
          <a:xfrm>
            <a:off x="736600" y="1200151"/>
            <a:ext cx="8264525" cy="5101522"/>
          </a:xfrm>
          <a:prstGeom prst="rect">
            <a:avLst/>
          </a:prstGeom>
          <a:noFill/>
          <a:ln w="9525">
            <a:noFill/>
            <a:miter lim="800000"/>
            <a:headEnd/>
            <a:tailEnd/>
          </a:ln>
        </p:spPr>
      </p:pic>
      <p:sp>
        <p:nvSpPr>
          <p:cNvPr id="5" name="Title 4"/>
          <p:cNvSpPr>
            <a:spLocks noGrp="1"/>
          </p:cNvSpPr>
          <p:nvPr>
            <p:ph type="title"/>
          </p:nvPr>
        </p:nvSpPr>
        <p:spPr>
          <a:xfrm>
            <a:off x="0" y="0"/>
            <a:ext cx="9144000" cy="1035586"/>
          </a:xfrm>
          <a:solidFill>
            <a:schemeClr val="bg2">
              <a:lumMod val="75000"/>
            </a:schemeClr>
          </a:solidFill>
        </p:spPr>
        <p:txBody>
          <a:bodyPr>
            <a:normAutofit/>
          </a:bodyPr>
          <a:lstStyle/>
          <a:p>
            <a:r>
              <a:rPr lang="en-US" dirty="0"/>
              <a:t>Kentucky Wastewater Management Plan</a:t>
            </a:r>
          </a:p>
        </p:txBody>
      </p:sp>
      <p:sp>
        <p:nvSpPr>
          <p:cNvPr id="2" name="Rectangle 1"/>
          <p:cNvSpPr/>
          <p:nvPr/>
        </p:nvSpPr>
        <p:spPr>
          <a:xfrm>
            <a:off x="3556000" y="1205133"/>
            <a:ext cx="5041900" cy="646331"/>
          </a:xfrm>
          <a:prstGeom prst="rect">
            <a:avLst/>
          </a:prstGeom>
        </p:spPr>
        <p:txBody>
          <a:bodyPr wrap="square">
            <a:spAutoFit/>
          </a:bodyPr>
          <a:lstStyle/>
          <a:p>
            <a:r>
              <a:rPr lang="en-US" u="sng" dirty="0">
                <a:solidFill>
                  <a:srgbClr val="FF0000"/>
                </a:solidFill>
              </a:rPr>
              <a:t>https://kia.ky.gov/WRIS/Management%20Plans1/ 2015%20Wastewater%20Management%20Plan.pdf</a:t>
            </a:r>
          </a:p>
        </p:txBody>
      </p:sp>
    </p:spTree>
    <p:extLst>
      <p:ext uri="{BB962C8B-B14F-4D97-AF65-F5344CB8AC3E}">
        <p14:creationId xmlns:p14="http://schemas.microsoft.com/office/powerpoint/2010/main" val="1821794040"/>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36522</TotalTime>
  <Words>4869</Words>
  <Application>Microsoft Office PowerPoint</Application>
  <PresentationFormat>On-screen Show (4:3)</PresentationFormat>
  <Paragraphs>495</Paragraphs>
  <Slides>36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PowerPoint Presentation</vt:lpstr>
      <vt:lpstr>PowerPoint Presentation</vt:lpstr>
      <vt:lpstr>PowerPoint Presentation</vt:lpstr>
      <vt:lpstr>PowerPoint Presentation</vt:lpstr>
      <vt:lpstr>Clean Watersheds Needs Survey</vt:lpstr>
      <vt:lpstr>Wastewater Planning for Regional Areas</vt:lpstr>
      <vt:lpstr>PowerPoint Presentation</vt:lpstr>
      <vt:lpstr>Kentucky Wastewater Management Plan</vt:lpstr>
      <vt:lpstr>PowerPoint Presentation</vt:lpstr>
      <vt:lpstr>Consent Decrees ($) - A legal settlement outlining the resolution of an environmental law violation.</vt:lpstr>
      <vt:lpstr>Municipal Separate Storm Sewer Systems (MS4s)</vt:lpstr>
      <vt:lpstr>PowerPoint Presentation</vt:lpstr>
      <vt:lpstr>MS4 Permits</vt:lpstr>
      <vt:lpstr>PowerPoint Presentation</vt:lpstr>
      <vt:lpstr>MS4 Permit Requirements </vt:lpstr>
      <vt:lpstr>MS4 Permits: MCM #3 Illicit Discharge Program</vt:lpstr>
      <vt:lpstr>MS4 Permits: MCM #4 Construction Site Runoff Controls</vt:lpstr>
      <vt:lpstr>MS4 Phase I Permits: Inspection of Industrial Facilities</vt:lpstr>
      <vt:lpstr>MS4 Permits: Common Local Ordinances</vt:lpstr>
      <vt:lpstr>PowerPoint Presentation</vt:lpstr>
      <vt:lpstr>Failing Septic Systems</vt:lpstr>
      <vt:lpstr>AFO/CAFO Permit</vt:lpstr>
      <vt:lpstr>Kentucky Agriculture Water Quality Act</vt:lpstr>
      <vt:lpstr>Resource Extraction Permitting</vt:lpstr>
      <vt:lpstr>Additional Regulations for Mining</vt:lpstr>
      <vt:lpstr>Clean Water Act Permits Section 401: Water Quality Certification  Section 404: Discharge of Dredge or Fill Materials</vt:lpstr>
      <vt:lpstr>Construction Permits 404 Permits</vt:lpstr>
      <vt:lpstr>404 Construction Permits FILO Program</vt:lpstr>
      <vt:lpstr>Construction Certification and Permits</vt:lpstr>
      <vt:lpstr>State Revolving Loan Funds</vt:lpstr>
      <vt:lpstr>State Revolving Fund $ Flow</vt:lpstr>
      <vt:lpstr>State Revolving Loan Funds</vt:lpstr>
      <vt:lpstr>Other Environmental Laws: Safe Drinking Water Act (SDWA) and Groundwater Rule (GWR)</vt:lpstr>
      <vt:lpstr>Other Environmental Laws: Endangered Species Act (ESA)</vt:lpstr>
      <vt:lpstr>Other Environmental Laws: National Environmental Policy Act (NEPA)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cp:lastModifiedBy>
  <cp:revision>322</cp:revision>
  <dcterms:created xsi:type="dcterms:W3CDTF">2018-02-01T15:12:04Z</dcterms:created>
  <dcterms:modified xsi:type="dcterms:W3CDTF">2019-02-05T20:42:04Z</dcterms:modified>
</cp:coreProperties>
</file>