
<file path=[Content_Types].xml><?xml version="1.0" encoding="utf-8"?>
<Types xmlns="http://schemas.openxmlformats.org/package/2006/content-types">
  <Default Extension="emf" ContentType="image/x-emf"/>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2"/>
  </p:notesMasterIdLst>
  <p:sldIdLst>
    <p:sldId id="259" r:id="rId5"/>
    <p:sldId id="443" r:id="rId6"/>
    <p:sldId id="444" r:id="rId7"/>
    <p:sldId id="445" r:id="rId8"/>
    <p:sldId id="448" r:id="rId9"/>
    <p:sldId id="450" r:id="rId10"/>
    <p:sldId id="451" r:id="rId11"/>
    <p:sldId id="446" r:id="rId12"/>
    <p:sldId id="447" r:id="rId13"/>
    <p:sldId id="468" r:id="rId14"/>
    <p:sldId id="469" r:id="rId15"/>
    <p:sldId id="470" r:id="rId16"/>
    <p:sldId id="452" r:id="rId17"/>
    <p:sldId id="472" r:id="rId18"/>
    <p:sldId id="453" r:id="rId19"/>
    <p:sldId id="282" r:id="rId20"/>
    <p:sldId id="545" r:id="rId21"/>
    <p:sldId id="541" r:id="rId22"/>
    <p:sldId id="474" r:id="rId23"/>
    <p:sldId id="475" r:id="rId24"/>
    <p:sldId id="454" r:id="rId25"/>
    <p:sldId id="455" r:id="rId26"/>
    <p:sldId id="471" r:id="rId27"/>
    <p:sldId id="456" r:id="rId28"/>
    <p:sldId id="458" r:id="rId29"/>
    <p:sldId id="460" r:id="rId30"/>
    <p:sldId id="463" r:id="rId31"/>
    <p:sldId id="461" r:id="rId32"/>
    <p:sldId id="464" r:id="rId33"/>
    <p:sldId id="459" r:id="rId34"/>
    <p:sldId id="465" r:id="rId35"/>
    <p:sldId id="542" r:id="rId36"/>
    <p:sldId id="466" r:id="rId37"/>
    <p:sldId id="543" r:id="rId38"/>
    <p:sldId id="544" r:id="rId39"/>
    <p:sldId id="467" r:id="rId40"/>
    <p:sldId id="457" r:id="rId41"/>
  </p:sldIdLst>
  <p:sldSz cx="9144000" cy="6858000" type="screen4x3"/>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A1"/>
    <a:srgbClr val="0033A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9EB565-40C8-4B91-A769-D284D53D7E34}" v="13" dt="2020-06-03T16:03:13.9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556" autoAdjust="0"/>
    <p:restoredTop sz="58796" autoAdjust="0"/>
  </p:normalViewPr>
  <p:slideViewPr>
    <p:cSldViewPr snapToGrid="0" snapToObjects="1">
      <p:cViewPr varScale="1">
        <p:scale>
          <a:sx n="63" d="100"/>
          <a:sy n="63" d="100"/>
        </p:scale>
        <p:origin x="2514"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98"/>
    </p:cViewPr>
  </p:sorterViewPr>
  <p:notesViewPr>
    <p:cSldViewPr snapToGrid="0" snapToObjects="1">
      <p:cViewPr varScale="1">
        <p:scale>
          <a:sx n="82" d="100"/>
          <a:sy n="82" d="100"/>
        </p:scale>
        <p:origin x="381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Alister, Malissa L." userId="4cc7dcc8-fb4d-4269-856b-559d123fa13f" providerId="ADAL" clId="{439EB565-40C8-4B91-A769-D284D53D7E34}"/>
    <pc:docChg chg="custSel modSld modNotesMaster">
      <pc:chgData name="McAlister, Malissa L." userId="4cc7dcc8-fb4d-4269-856b-559d123fa13f" providerId="ADAL" clId="{439EB565-40C8-4B91-A769-D284D53D7E34}" dt="2020-06-03T16:03:13.976" v="2057"/>
      <pc:docMkLst>
        <pc:docMk/>
      </pc:docMkLst>
      <pc:sldChg chg="modNotes">
        <pc:chgData name="McAlister, Malissa L." userId="4cc7dcc8-fb4d-4269-856b-559d123fa13f" providerId="ADAL" clId="{439EB565-40C8-4B91-A769-D284D53D7E34}" dt="2020-06-03T14:43:34.249" v="1911" actId="14100"/>
        <pc:sldMkLst>
          <pc:docMk/>
          <pc:sldMk cId="583003139" sldId="282"/>
        </pc:sldMkLst>
      </pc:sldChg>
      <pc:sldChg chg="modNotes">
        <pc:chgData name="McAlister, Malissa L." userId="4cc7dcc8-fb4d-4269-856b-559d123fa13f" providerId="ADAL" clId="{439EB565-40C8-4B91-A769-D284D53D7E34}" dt="2020-06-03T14:36:09.469" v="1755" actId="14100"/>
        <pc:sldMkLst>
          <pc:docMk/>
          <pc:sldMk cId="799790583" sldId="445"/>
        </pc:sldMkLst>
      </pc:sldChg>
      <pc:sldChg chg="modNotes">
        <pc:chgData name="McAlister, Malissa L." userId="4cc7dcc8-fb4d-4269-856b-559d123fa13f" providerId="ADAL" clId="{439EB565-40C8-4B91-A769-D284D53D7E34}" dt="2020-06-03T14:36:27.954" v="1759" actId="14100"/>
        <pc:sldMkLst>
          <pc:docMk/>
          <pc:sldMk cId="3923393684" sldId="448"/>
        </pc:sldMkLst>
      </pc:sldChg>
      <pc:sldChg chg="modNotes">
        <pc:chgData name="McAlister, Malissa L." userId="4cc7dcc8-fb4d-4269-856b-559d123fa13f" providerId="ADAL" clId="{439EB565-40C8-4B91-A769-D284D53D7E34}" dt="2020-06-03T14:37:15.662" v="1766" actId="1076"/>
        <pc:sldMkLst>
          <pc:docMk/>
          <pc:sldMk cId="3584640891" sldId="450"/>
        </pc:sldMkLst>
      </pc:sldChg>
      <pc:sldChg chg="modNotes">
        <pc:chgData name="McAlister, Malissa L." userId="4cc7dcc8-fb4d-4269-856b-559d123fa13f" providerId="ADAL" clId="{439EB565-40C8-4B91-A769-D284D53D7E34}" dt="2020-06-03T14:37:39.501" v="1773" actId="14100"/>
        <pc:sldMkLst>
          <pc:docMk/>
          <pc:sldMk cId="4222331151" sldId="451"/>
        </pc:sldMkLst>
      </pc:sldChg>
      <pc:sldChg chg="modNotes">
        <pc:chgData name="McAlister, Malissa L." userId="4cc7dcc8-fb4d-4269-856b-559d123fa13f" providerId="ADAL" clId="{439EB565-40C8-4B91-A769-D284D53D7E34}" dt="2020-06-03T14:42:19.035" v="1899" actId="6549"/>
        <pc:sldMkLst>
          <pc:docMk/>
          <pc:sldMk cId="3178444322" sldId="452"/>
        </pc:sldMkLst>
      </pc:sldChg>
      <pc:sldChg chg="modNotes">
        <pc:chgData name="McAlister, Malissa L." userId="4cc7dcc8-fb4d-4269-856b-559d123fa13f" providerId="ADAL" clId="{439EB565-40C8-4B91-A769-D284D53D7E34}" dt="2020-06-03T14:45:12.360" v="1923" actId="14100"/>
        <pc:sldMkLst>
          <pc:docMk/>
          <pc:sldMk cId="3588215884" sldId="453"/>
        </pc:sldMkLst>
      </pc:sldChg>
      <pc:sldChg chg="modNotesTx">
        <pc:chgData name="McAlister, Malissa L." userId="4cc7dcc8-fb4d-4269-856b-559d123fa13f" providerId="ADAL" clId="{439EB565-40C8-4B91-A769-D284D53D7E34}" dt="2020-06-03T13:39:30.793" v="35" actId="113"/>
        <pc:sldMkLst>
          <pc:docMk/>
          <pc:sldMk cId="3191956257" sldId="454"/>
        </pc:sldMkLst>
      </pc:sldChg>
      <pc:sldChg chg="modSp modNotesTx">
        <pc:chgData name="McAlister, Malissa L." userId="4cc7dcc8-fb4d-4269-856b-559d123fa13f" providerId="ADAL" clId="{439EB565-40C8-4B91-A769-D284D53D7E34}" dt="2020-06-03T14:11:55.124" v="1016" actId="14100"/>
        <pc:sldMkLst>
          <pc:docMk/>
          <pc:sldMk cId="1382222021" sldId="455"/>
        </pc:sldMkLst>
        <pc:spChg chg="mod">
          <ac:chgData name="McAlister, Malissa L." userId="4cc7dcc8-fb4d-4269-856b-559d123fa13f" providerId="ADAL" clId="{439EB565-40C8-4B91-A769-D284D53D7E34}" dt="2020-06-03T13:39:44.166" v="36" actId="1076"/>
          <ac:spMkLst>
            <pc:docMk/>
            <pc:sldMk cId="1382222021" sldId="455"/>
            <ac:spMk id="4" creationId="{00000000-0000-0000-0000-000000000000}"/>
          </ac:spMkLst>
        </pc:spChg>
        <pc:spChg chg="mod">
          <ac:chgData name="McAlister, Malissa L." userId="4cc7dcc8-fb4d-4269-856b-559d123fa13f" providerId="ADAL" clId="{439EB565-40C8-4B91-A769-D284D53D7E34}" dt="2020-06-03T14:11:55.124" v="1016" actId="14100"/>
          <ac:spMkLst>
            <pc:docMk/>
            <pc:sldMk cId="1382222021" sldId="455"/>
            <ac:spMk id="5" creationId="{00000000-0000-0000-0000-000000000000}"/>
          </ac:spMkLst>
        </pc:spChg>
      </pc:sldChg>
      <pc:sldChg chg="modSp modNotesTx">
        <pc:chgData name="McAlister, Malissa L." userId="4cc7dcc8-fb4d-4269-856b-559d123fa13f" providerId="ADAL" clId="{439EB565-40C8-4B91-A769-D284D53D7E34}" dt="2020-06-03T14:17:43.047" v="1313" actId="20577"/>
        <pc:sldMkLst>
          <pc:docMk/>
          <pc:sldMk cId="1488980494" sldId="456"/>
        </pc:sldMkLst>
        <pc:spChg chg="mod">
          <ac:chgData name="McAlister, Malissa L." userId="4cc7dcc8-fb4d-4269-856b-559d123fa13f" providerId="ADAL" clId="{439EB565-40C8-4B91-A769-D284D53D7E34}" dt="2020-06-03T14:16:34.023" v="1258" actId="1076"/>
          <ac:spMkLst>
            <pc:docMk/>
            <pc:sldMk cId="1488980494" sldId="456"/>
            <ac:spMk id="4" creationId="{00000000-0000-0000-0000-000000000000}"/>
          </ac:spMkLst>
        </pc:spChg>
      </pc:sldChg>
      <pc:sldChg chg="modSp modNotesTx">
        <pc:chgData name="McAlister, Malissa L." userId="4cc7dcc8-fb4d-4269-856b-559d123fa13f" providerId="ADAL" clId="{439EB565-40C8-4B91-A769-D284D53D7E34}" dt="2020-06-03T14:19:39.281" v="1635" actId="20577"/>
        <pc:sldMkLst>
          <pc:docMk/>
          <pc:sldMk cId="540780177" sldId="458"/>
        </pc:sldMkLst>
        <pc:spChg chg="mod">
          <ac:chgData name="McAlister, Malissa L." userId="4cc7dcc8-fb4d-4269-856b-559d123fa13f" providerId="ADAL" clId="{439EB565-40C8-4B91-A769-D284D53D7E34}" dt="2020-06-03T14:18:17.616" v="1318" actId="20577"/>
          <ac:spMkLst>
            <pc:docMk/>
            <pc:sldMk cId="540780177" sldId="458"/>
            <ac:spMk id="4" creationId="{00000000-0000-0000-0000-000000000000}"/>
          </ac:spMkLst>
        </pc:spChg>
      </pc:sldChg>
      <pc:sldChg chg="modSp modAnim modNotes modNotesTx">
        <pc:chgData name="McAlister, Malissa L." userId="4cc7dcc8-fb4d-4269-856b-559d123fa13f" providerId="ADAL" clId="{439EB565-40C8-4B91-A769-D284D53D7E34}" dt="2020-06-03T16:03:13.976" v="2057"/>
        <pc:sldMkLst>
          <pc:docMk/>
          <pc:sldMk cId="2017877220" sldId="459"/>
        </pc:sldMkLst>
        <pc:spChg chg="mod">
          <ac:chgData name="McAlister, Malissa L." userId="4cc7dcc8-fb4d-4269-856b-559d123fa13f" providerId="ADAL" clId="{439EB565-40C8-4B91-A769-D284D53D7E34}" dt="2020-06-03T16:02:47.125" v="2051" actId="14100"/>
          <ac:spMkLst>
            <pc:docMk/>
            <pc:sldMk cId="2017877220" sldId="459"/>
            <ac:spMk id="4" creationId="{00000000-0000-0000-0000-000000000000}"/>
          </ac:spMkLst>
        </pc:spChg>
        <pc:spChg chg="mod ord">
          <ac:chgData name="McAlister, Malissa L." userId="4cc7dcc8-fb4d-4269-856b-559d123fa13f" providerId="ADAL" clId="{439EB565-40C8-4B91-A769-D284D53D7E34}" dt="2020-06-03T16:03:04.298" v="2056" actId="2085"/>
          <ac:spMkLst>
            <pc:docMk/>
            <pc:sldMk cId="2017877220" sldId="459"/>
            <ac:spMk id="5" creationId="{00000000-0000-0000-0000-000000000000}"/>
          </ac:spMkLst>
        </pc:spChg>
        <pc:picChg chg="mod">
          <ac:chgData name="McAlister, Malissa L." userId="4cc7dcc8-fb4d-4269-856b-559d123fa13f" providerId="ADAL" clId="{439EB565-40C8-4B91-A769-D284D53D7E34}" dt="2020-06-03T16:02:53.241" v="2053" actId="1076"/>
          <ac:picMkLst>
            <pc:docMk/>
            <pc:sldMk cId="2017877220" sldId="459"/>
            <ac:picMk id="2" creationId="{239D980B-C83F-404C-A607-64EF91DBBB82}"/>
          </ac:picMkLst>
        </pc:picChg>
        <pc:picChg chg="mod">
          <ac:chgData name="McAlister, Malissa L." userId="4cc7dcc8-fb4d-4269-856b-559d123fa13f" providerId="ADAL" clId="{439EB565-40C8-4B91-A769-D284D53D7E34}" dt="2020-06-03T16:02:51.073" v="2052" actId="1076"/>
          <ac:picMkLst>
            <pc:docMk/>
            <pc:sldMk cId="2017877220" sldId="459"/>
            <ac:picMk id="3" creationId="{76F74100-B238-4182-84B1-AB1AEE4501B9}"/>
          </ac:picMkLst>
        </pc:picChg>
      </pc:sldChg>
      <pc:sldChg chg="modSp modNotesTx">
        <pc:chgData name="McAlister, Malissa L." userId="4cc7dcc8-fb4d-4269-856b-559d123fa13f" providerId="ADAL" clId="{439EB565-40C8-4B91-A769-D284D53D7E34}" dt="2020-06-03T14:22:16.176" v="1706" actId="113"/>
        <pc:sldMkLst>
          <pc:docMk/>
          <pc:sldMk cId="1202918724" sldId="460"/>
        </pc:sldMkLst>
        <pc:spChg chg="mod">
          <ac:chgData name="McAlister, Malissa L." userId="4cc7dcc8-fb4d-4269-856b-559d123fa13f" providerId="ADAL" clId="{439EB565-40C8-4B91-A769-D284D53D7E34}" dt="2020-06-03T14:19:53.688" v="1638" actId="1076"/>
          <ac:spMkLst>
            <pc:docMk/>
            <pc:sldMk cId="1202918724" sldId="460"/>
            <ac:spMk id="4" creationId="{00000000-0000-0000-0000-000000000000}"/>
          </ac:spMkLst>
        </pc:spChg>
        <pc:picChg chg="mod">
          <ac:chgData name="McAlister, Malissa L." userId="4cc7dcc8-fb4d-4269-856b-559d123fa13f" providerId="ADAL" clId="{439EB565-40C8-4B91-A769-D284D53D7E34}" dt="2020-06-03T14:19:56.481" v="1639" actId="1076"/>
          <ac:picMkLst>
            <pc:docMk/>
            <pc:sldMk cId="1202918724" sldId="460"/>
            <ac:picMk id="12" creationId="{1CBD1853-F0C8-46AC-B400-9446EF6F8348}"/>
          </ac:picMkLst>
        </pc:picChg>
      </pc:sldChg>
      <pc:sldChg chg="modSp modNotesTx">
        <pc:chgData name="McAlister, Malissa L." userId="4cc7dcc8-fb4d-4269-856b-559d123fa13f" providerId="ADAL" clId="{439EB565-40C8-4B91-A769-D284D53D7E34}" dt="2020-06-03T15:57:52.834" v="2028" actId="20577"/>
        <pc:sldMkLst>
          <pc:docMk/>
          <pc:sldMk cId="3709683795" sldId="461"/>
        </pc:sldMkLst>
        <pc:spChg chg="mod">
          <ac:chgData name="McAlister, Malissa L." userId="4cc7dcc8-fb4d-4269-856b-559d123fa13f" providerId="ADAL" clId="{439EB565-40C8-4B91-A769-D284D53D7E34}" dt="2020-06-03T15:57:52.834" v="2028" actId="20577"/>
          <ac:spMkLst>
            <pc:docMk/>
            <pc:sldMk cId="3709683795" sldId="461"/>
            <ac:spMk id="4" creationId="{00000000-0000-0000-0000-000000000000}"/>
          </ac:spMkLst>
        </pc:spChg>
      </pc:sldChg>
      <pc:sldChg chg="modNotes modNotesTx">
        <pc:chgData name="McAlister, Malissa L." userId="4cc7dcc8-fb4d-4269-856b-559d123fa13f" providerId="ADAL" clId="{439EB565-40C8-4B91-A769-D284D53D7E34}" dt="2020-06-03T14:46:03.111" v="1926" actId="14100"/>
        <pc:sldMkLst>
          <pc:docMk/>
          <pc:sldMk cId="1367251754" sldId="463"/>
        </pc:sldMkLst>
      </pc:sldChg>
      <pc:sldChg chg="modNotesTx">
        <pc:chgData name="McAlister, Malissa L." userId="4cc7dcc8-fb4d-4269-856b-559d123fa13f" providerId="ADAL" clId="{439EB565-40C8-4B91-A769-D284D53D7E34}" dt="2020-06-03T14:24:24.343" v="1720" actId="113"/>
        <pc:sldMkLst>
          <pc:docMk/>
          <pc:sldMk cId="1398932017" sldId="464"/>
        </pc:sldMkLst>
      </pc:sldChg>
      <pc:sldChg chg="modNotes">
        <pc:chgData name="McAlister, Malissa L." userId="4cc7dcc8-fb4d-4269-856b-559d123fa13f" providerId="ADAL" clId="{439EB565-40C8-4B91-A769-D284D53D7E34}" dt="2020-06-03T14:47:03.721" v="1932" actId="14100"/>
        <pc:sldMkLst>
          <pc:docMk/>
          <pc:sldMk cId="2039366785" sldId="465"/>
        </pc:sldMkLst>
      </pc:sldChg>
      <pc:sldChg chg="modSp modNotes modNotesTx">
        <pc:chgData name="McAlister, Malissa L." userId="4cc7dcc8-fb4d-4269-856b-559d123fa13f" providerId="ADAL" clId="{439EB565-40C8-4B91-A769-D284D53D7E34}" dt="2020-06-03T14:47:47.992" v="1935" actId="14100"/>
        <pc:sldMkLst>
          <pc:docMk/>
          <pc:sldMk cId="3971306099" sldId="466"/>
        </pc:sldMkLst>
        <pc:spChg chg="mod">
          <ac:chgData name="McAlister, Malissa L." userId="4cc7dcc8-fb4d-4269-856b-559d123fa13f" providerId="ADAL" clId="{439EB565-40C8-4B91-A769-D284D53D7E34}" dt="2020-06-03T13:51:21.429" v="803" actId="1076"/>
          <ac:spMkLst>
            <pc:docMk/>
            <pc:sldMk cId="3971306099" sldId="466"/>
            <ac:spMk id="4" creationId="{00000000-0000-0000-0000-000000000000}"/>
          </ac:spMkLst>
        </pc:spChg>
        <pc:spChg chg="mod">
          <ac:chgData name="McAlister, Malissa L." userId="4cc7dcc8-fb4d-4269-856b-559d123fa13f" providerId="ADAL" clId="{439EB565-40C8-4B91-A769-D284D53D7E34}" dt="2020-06-03T13:51:26.325" v="804" actId="1076"/>
          <ac:spMkLst>
            <pc:docMk/>
            <pc:sldMk cId="3971306099" sldId="466"/>
            <ac:spMk id="5" creationId="{00000000-0000-0000-0000-000000000000}"/>
          </ac:spMkLst>
        </pc:spChg>
      </pc:sldChg>
      <pc:sldChg chg="modNotesTx">
        <pc:chgData name="McAlister, Malissa L." userId="4cc7dcc8-fb4d-4269-856b-559d123fa13f" providerId="ADAL" clId="{439EB565-40C8-4B91-A769-D284D53D7E34}" dt="2020-06-03T14:15:08.110" v="1207" actId="20577"/>
        <pc:sldMkLst>
          <pc:docMk/>
          <pc:sldMk cId="681596479" sldId="471"/>
        </pc:sldMkLst>
      </pc:sldChg>
      <pc:sldChg chg="modNotes modNotesTx">
        <pc:chgData name="McAlister, Malissa L." userId="4cc7dcc8-fb4d-4269-856b-559d123fa13f" providerId="ADAL" clId="{439EB565-40C8-4B91-A769-D284D53D7E34}" dt="2020-06-03T14:45:06.953" v="1922" actId="14100"/>
        <pc:sldMkLst>
          <pc:docMk/>
          <pc:sldMk cId="2590336481" sldId="472"/>
        </pc:sldMkLst>
      </pc:sldChg>
      <pc:sldChg chg="modNotesTx">
        <pc:chgData name="McAlister, Malissa L." userId="4cc7dcc8-fb4d-4269-856b-559d123fa13f" providerId="ADAL" clId="{439EB565-40C8-4B91-A769-D284D53D7E34}" dt="2020-06-03T13:46:16.934" v="493" actId="6549"/>
        <pc:sldMkLst>
          <pc:docMk/>
          <pc:sldMk cId="1463704523" sldId="474"/>
        </pc:sldMkLst>
      </pc:sldChg>
      <pc:sldChg chg="modNotesTx">
        <pc:chgData name="McAlister, Malissa L." userId="4cc7dcc8-fb4d-4269-856b-559d123fa13f" providerId="ADAL" clId="{439EB565-40C8-4B91-A769-D284D53D7E34}" dt="2020-06-03T13:47:01.484" v="541" actId="20577"/>
        <pc:sldMkLst>
          <pc:docMk/>
          <pc:sldMk cId="2126383273" sldId="475"/>
        </pc:sldMkLst>
      </pc:sldChg>
      <pc:sldChg chg="modNotes">
        <pc:chgData name="McAlister, Malissa L." userId="4cc7dcc8-fb4d-4269-856b-559d123fa13f" providerId="ADAL" clId="{439EB565-40C8-4B91-A769-D284D53D7E34}" dt="2020-06-03T15:42:09.056" v="2020" actId="14100"/>
        <pc:sldMkLst>
          <pc:docMk/>
          <pc:sldMk cId="1633192897" sldId="54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BD2554-4A83-466F-B81F-C984B7426C77}" type="doc">
      <dgm:prSet loTypeId="urn:microsoft.com/office/officeart/2005/8/layout/chevron2" loCatId="process" qsTypeId="urn:microsoft.com/office/officeart/2005/8/quickstyle/simple1" qsCatId="simple" csTypeId="urn:microsoft.com/office/officeart/2005/8/colors/colorful2" csCatId="colorful" phldr="1"/>
      <dgm:spPr/>
      <dgm:t>
        <a:bodyPr/>
        <a:lstStyle/>
        <a:p>
          <a:endParaRPr lang="en-US"/>
        </a:p>
      </dgm:t>
    </dgm:pt>
    <dgm:pt modelId="{0760EE79-427E-429E-A1F0-3E3B10506065}">
      <dgm:prSet phldrT="[Text]" custT="1"/>
      <dgm:spPr/>
      <dgm:t>
        <a:bodyPr/>
        <a:lstStyle/>
        <a:p>
          <a:pPr>
            <a:buNone/>
          </a:pPr>
          <a:r>
            <a:rPr lang="en-US" sz="3600" dirty="0">
              <a:latin typeface="Mercury Display"/>
            </a:rPr>
            <a:t>Identify stakeholders</a:t>
          </a:r>
        </a:p>
      </dgm:t>
    </dgm:pt>
    <dgm:pt modelId="{3D278BCE-47E9-4B2C-ABEC-03B7A66EA519}" type="parTrans" cxnId="{551683FF-5A51-43C0-BEEB-54427B28DB3B}">
      <dgm:prSet/>
      <dgm:spPr/>
      <dgm:t>
        <a:bodyPr/>
        <a:lstStyle/>
        <a:p>
          <a:endParaRPr lang="en-US" sz="3600">
            <a:latin typeface="Mercury Display"/>
          </a:endParaRPr>
        </a:p>
      </dgm:t>
    </dgm:pt>
    <dgm:pt modelId="{B090C61C-383F-4240-856D-3B6403E946C2}" type="sibTrans" cxnId="{551683FF-5A51-43C0-BEEB-54427B28DB3B}">
      <dgm:prSet/>
      <dgm:spPr/>
      <dgm:t>
        <a:bodyPr/>
        <a:lstStyle/>
        <a:p>
          <a:endParaRPr lang="en-US" sz="3600">
            <a:latin typeface="Mercury Display"/>
          </a:endParaRPr>
        </a:p>
      </dgm:t>
    </dgm:pt>
    <dgm:pt modelId="{98605037-4732-4056-9EB1-66FA0C15F633}">
      <dgm:prSet phldrT="[Text]" custT="1"/>
      <dgm:spPr/>
      <dgm:t>
        <a:bodyPr/>
        <a:lstStyle/>
        <a:p>
          <a:pPr>
            <a:buNone/>
          </a:pPr>
          <a:r>
            <a:rPr lang="en-US" sz="3600" dirty="0">
              <a:latin typeface="Mercury Display"/>
            </a:rPr>
            <a:t>Determine roles and responsibility</a:t>
          </a:r>
        </a:p>
      </dgm:t>
    </dgm:pt>
    <dgm:pt modelId="{6CF70BF6-CB2E-42BC-A078-C4A36E52E0AB}" type="parTrans" cxnId="{02737280-83F2-47EB-98E4-3D66BEF0DD0A}">
      <dgm:prSet/>
      <dgm:spPr/>
      <dgm:t>
        <a:bodyPr/>
        <a:lstStyle/>
        <a:p>
          <a:endParaRPr lang="en-US" sz="3600">
            <a:latin typeface="Mercury Display"/>
          </a:endParaRPr>
        </a:p>
      </dgm:t>
    </dgm:pt>
    <dgm:pt modelId="{260C599D-4404-4C94-9455-BAC59BF49160}" type="sibTrans" cxnId="{02737280-83F2-47EB-98E4-3D66BEF0DD0A}">
      <dgm:prSet/>
      <dgm:spPr/>
      <dgm:t>
        <a:bodyPr/>
        <a:lstStyle/>
        <a:p>
          <a:endParaRPr lang="en-US" sz="3600">
            <a:latin typeface="Mercury Display"/>
          </a:endParaRPr>
        </a:p>
      </dgm:t>
    </dgm:pt>
    <dgm:pt modelId="{8719C2A2-BD8C-40AA-AC13-AABA6BE6A50E}">
      <dgm:prSet phldrT="[Text]" custT="1"/>
      <dgm:spPr/>
      <dgm:t>
        <a:bodyPr/>
        <a:lstStyle/>
        <a:p>
          <a:pPr>
            <a:buNone/>
          </a:pPr>
          <a:r>
            <a:rPr lang="en-US" sz="3600" dirty="0">
              <a:latin typeface="Mercury Display"/>
            </a:rPr>
            <a:t>Define organizational structure	</a:t>
          </a:r>
        </a:p>
      </dgm:t>
    </dgm:pt>
    <dgm:pt modelId="{5209C2E1-D8AA-4377-9DF5-DAD5767F5649}" type="parTrans" cxnId="{D54F52EF-8539-49C8-93DF-FF65B7B786CB}">
      <dgm:prSet/>
      <dgm:spPr/>
      <dgm:t>
        <a:bodyPr/>
        <a:lstStyle/>
        <a:p>
          <a:endParaRPr lang="en-US" sz="3600">
            <a:latin typeface="Mercury Display"/>
          </a:endParaRPr>
        </a:p>
      </dgm:t>
    </dgm:pt>
    <dgm:pt modelId="{70FF319F-C1EF-470E-9D71-87056E6E6CE6}" type="sibTrans" cxnId="{D54F52EF-8539-49C8-93DF-FF65B7B786CB}">
      <dgm:prSet/>
      <dgm:spPr/>
      <dgm:t>
        <a:bodyPr/>
        <a:lstStyle/>
        <a:p>
          <a:endParaRPr lang="en-US" sz="3600">
            <a:latin typeface="Mercury Display"/>
          </a:endParaRPr>
        </a:p>
      </dgm:t>
    </dgm:pt>
    <dgm:pt modelId="{3E83E847-A0D0-449F-B183-CBF49D64C52D}">
      <dgm:prSet phldrT="[Text]" custT="1"/>
      <dgm:spPr/>
      <dgm:t>
        <a:bodyPr/>
        <a:lstStyle/>
        <a:p>
          <a:pPr>
            <a:buNone/>
          </a:pPr>
          <a:r>
            <a:rPr lang="en-US" sz="3600" dirty="0">
              <a:latin typeface="Mercury Display"/>
            </a:rPr>
            <a:t>Conduct ongoing outreach</a:t>
          </a:r>
        </a:p>
      </dgm:t>
    </dgm:pt>
    <dgm:pt modelId="{AFFEF434-0275-403D-9E2D-3445C2EBEA17}" type="parTrans" cxnId="{493E4C84-C1B1-452C-9F37-6A8B49B46961}">
      <dgm:prSet/>
      <dgm:spPr/>
      <dgm:t>
        <a:bodyPr/>
        <a:lstStyle/>
        <a:p>
          <a:endParaRPr lang="en-US" sz="3600">
            <a:latin typeface="Mercury Display"/>
          </a:endParaRPr>
        </a:p>
      </dgm:t>
    </dgm:pt>
    <dgm:pt modelId="{3FCAEDA1-1F89-4D75-B6E9-E1F92C94810A}" type="sibTrans" cxnId="{493E4C84-C1B1-452C-9F37-6A8B49B46961}">
      <dgm:prSet/>
      <dgm:spPr/>
      <dgm:t>
        <a:bodyPr/>
        <a:lstStyle/>
        <a:p>
          <a:endParaRPr lang="en-US" sz="3600">
            <a:latin typeface="Mercury Display"/>
          </a:endParaRPr>
        </a:p>
      </dgm:t>
    </dgm:pt>
    <dgm:pt modelId="{6320BC04-E3C6-4CC5-ABEB-BF4C7A58DDE5}">
      <dgm:prSet phldrT="[Text]" custT="1"/>
      <dgm:spPr/>
      <dgm:t>
        <a:bodyPr/>
        <a:lstStyle/>
        <a:p>
          <a:pPr>
            <a:buNone/>
          </a:pPr>
          <a:r>
            <a:rPr lang="en-US" sz="3600" dirty="0">
              <a:latin typeface="Mercury Display"/>
            </a:rPr>
            <a:t>Identify skills and resources</a:t>
          </a:r>
        </a:p>
      </dgm:t>
    </dgm:pt>
    <dgm:pt modelId="{6BAD07E4-7F4B-45EB-A635-AAF0B837AA89}" type="parTrans" cxnId="{6BB8019E-5AA5-42A5-9A60-DAD62BC87B70}">
      <dgm:prSet/>
      <dgm:spPr/>
      <dgm:t>
        <a:bodyPr/>
        <a:lstStyle/>
        <a:p>
          <a:endParaRPr lang="en-US" sz="3600">
            <a:latin typeface="Mercury Display"/>
          </a:endParaRPr>
        </a:p>
      </dgm:t>
    </dgm:pt>
    <dgm:pt modelId="{A12EAB17-160F-4F5E-92E2-706CC5A053D6}" type="sibTrans" cxnId="{6BB8019E-5AA5-42A5-9A60-DAD62BC87B70}">
      <dgm:prSet/>
      <dgm:spPr/>
      <dgm:t>
        <a:bodyPr/>
        <a:lstStyle/>
        <a:p>
          <a:endParaRPr lang="en-US" sz="3600">
            <a:latin typeface="Mercury Display"/>
          </a:endParaRPr>
        </a:p>
      </dgm:t>
    </dgm:pt>
    <dgm:pt modelId="{C9F5E5F9-62C0-4457-9A2B-8391229E0A14}">
      <dgm:prSet phldrT="[Text]" custT="1"/>
      <dgm:spPr/>
      <dgm:t>
        <a:bodyPr/>
        <a:lstStyle/>
        <a:p>
          <a:pPr>
            <a:buNone/>
          </a:pPr>
          <a:r>
            <a:rPr lang="en-US" sz="3600" dirty="0">
              <a:latin typeface="Mercury Display"/>
            </a:rPr>
            <a:t>Encourage participation and involvement</a:t>
          </a:r>
        </a:p>
      </dgm:t>
    </dgm:pt>
    <dgm:pt modelId="{3A2CB3EF-60D9-4C85-BCF6-312E9844870C}" type="parTrans" cxnId="{C9280755-2EB8-4BDB-813D-4002C076D114}">
      <dgm:prSet/>
      <dgm:spPr/>
      <dgm:t>
        <a:bodyPr/>
        <a:lstStyle/>
        <a:p>
          <a:endParaRPr lang="en-US" sz="3600">
            <a:latin typeface="Mercury Display"/>
          </a:endParaRPr>
        </a:p>
      </dgm:t>
    </dgm:pt>
    <dgm:pt modelId="{4C4B41C0-29E3-4A25-AB00-BA85EEE89117}" type="sibTrans" cxnId="{C9280755-2EB8-4BDB-813D-4002C076D114}">
      <dgm:prSet/>
      <dgm:spPr/>
      <dgm:t>
        <a:bodyPr/>
        <a:lstStyle/>
        <a:p>
          <a:endParaRPr lang="en-US" sz="3600">
            <a:latin typeface="Mercury Display"/>
          </a:endParaRPr>
        </a:p>
      </dgm:t>
    </dgm:pt>
    <dgm:pt modelId="{3C44B9E1-1B88-435E-9670-22325291E2B9}">
      <dgm:prSet phldrT="[Text]" custT="1"/>
      <dgm:spPr/>
      <dgm:t>
        <a:bodyPr/>
        <a:lstStyle/>
        <a:p>
          <a:r>
            <a:rPr lang="en-US" sz="3200" dirty="0">
              <a:latin typeface="Mercury Display"/>
            </a:rPr>
            <a:t>1</a:t>
          </a:r>
        </a:p>
      </dgm:t>
    </dgm:pt>
    <dgm:pt modelId="{80A27475-3B0B-49CD-82C1-FA408A47BBE3}" type="parTrans" cxnId="{057F06CE-3701-4105-8FBF-9BBACB886970}">
      <dgm:prSet/>
      <dgm:spPr/>
      <dgm:t>
        <a:bodyPr/>
        <a:lstStyle/>
        <a:p>
          <a:endParaRPr lang="en-US" sz="3600">
            <a:latin typeface="Mercury Display"/>
          </a:endParaRPr>
        </a:p>
      </dgm:t>
    </dgm:pt>
    <dgm:pt modelId="{9F07E2CF-DCF9-4BCD-85CF-6A43D6490F92}" type="sibTrans" cxnId="{057F06CE-3701-4105-8FBF-9BBACB886970}">
      <dgm:prSet/>
      <dgm:spPr/>
      <dgm:t>
        <a:bodyPr/>
        <a:lstStyle/>
        <a:p>
          <a:endParaRPr lang="en-US" sz="3600">
            <a:latin typeface="Mercury Display"/>
          </a:endParaRPr>
        </a:p>
      </dgm:t>
    </dgm:pt>
    <dgm:pt modelId="{FC4942A0-B7F3-45BA-B377-7ABF4CA8C959}">
      <dgm:prSet phldrT="[Text]" custT="1"/>
      <dgm:spPr/>
      <dgm:t>
        <a:bodyPr/>
        <a:lstStyle/>
        <a:p>
          <a:r>
            <a:rPr lang="en-US" sz="3200" dirty="0">
              <a:latin typeface="Mercury Display"/>
            </a:rPr>
            <a:t>2</a:t>
          </a:r>
        </a:p>
      </dgm:t>
    </dgm:pt>
    <dgm:pt modelId="{73FF7149-F9B2-4F7E-8DC1-92E93EF73065}" type="parTrans" cxnId="{35AEDCB3-9E2E-4DED-BB4B-6F513DCB611D}">
      <dgm:prSet/>
      <dgm:spPr/>
      <dgm:t>
        <a:bodyPr/>
        <a:lstStyle/>
        <a:p>
          <a:endParaRPr lang="en-US" sz="3600">
            <a:latin typeface="Mercury Display"/>
          </a:endParaRPr>
        </a:p>
      </dgm:t>
    </dgm:pt>
    <dgm:pt modelId="{CBB980C6-0442-4940-A728-AF8C9E0367F1}" type="sibTrans" cxnId="{35AEDCB3-9E2E-4DED-BB4B-6F513DCB611D}">
      <dgm:prSet/>
      <dgm:spPr/>
      <dgm:t>
        <a:bodyPr/>
        <a:lstStyle/>
        <a:p>
          <a:endParaRPr lang="en-US" sz="3600">
            <a:latin typeface="Mercury Display"/>
          </a:endParaRPr>
        </a:p>
      </dgm:t>
    </dgm:pt>
    <dgm:pt modelId="{3EFDCF2F-C6ED-48AE-86E7-C4609B7419E9}">
      <dgm:prSet phldrT="[Text]" custT="1"/>
      <dgm:spPr/>
      <dgm:t>
        <a:bodyPr/>
        <a:lstStyle/>
        <a:p>
          <a:r>
            <a:rPr lang="en-US" sz="3200" dirty="0">
              <a:latin typeface="Mercury Display"/>
            </a:rPr>
            <a:t>3</a:t>
          </a:r>
        </a:p>
      </dgm:t>
    </dgm:pt>
    <dgm:pt modelId="{7175D1DD-24C1-40DB-B19F-11AAB8389F4A}" type="parTrans" cxnId="{502BB273-EF5F-4F69-9977-387D194F0A06}">
      <dgm:prSet/>
      <dgm:spPr/>
      <dgm:t>
        <a:bodyPr/>
        <a:lstStyle/>
        <a:p>
          <a:endParaRPr lang="en-US" sz="3600">
            <a:latin typeface="Mercury Display"/>
          </a:endParaRPr>
        </a:p>
      </dgm:t>
    </dgm:pt>
    <dgm:pt modelId="{045F5673-61D3-448E-B481-CD459934F59D}" type="sibTrans" cxnId="{502BB273-EF5F-4F69-9977-387D194F0A06}">
      <dgm:prSet/>
      <dgm:spPr/>
      <dgm:t>
        <a:bodyPr/>
        <a:lstStyle/>
        <a:p>
          <a:endParaRPr lang="en-US" sz="3600">
            <a:latin typeface="Mercury Display"/>
          </a:endParaRPr>
        </a:p>
      </dgm:t>
    </dgm:pt>
    <dgm:pt modelId="{3DE6053A-9D1B-420A-8F9D-EB44E7D28D2F}">
      <dgm:prSet phldrT="[Text]" custT="1"/>
      <dgm:spPr/>
      <dgm:t>
        <a:bodyPr/>
        <a:lstStyle/>
        <a:p>
          <a:r>
            <a:rPr lang="en-US" sz="3200" dirty="0">
              <a:latin typeface="Mercury Display"/>
            </a:rPr>
            <a:t>4</a:t>
          </a:r>
        </a:p>
      </dgm:t>
    </dgm:pt>
    <dgm:pt modelId="{230AE7B6-0459-4007-BF31-144AB22CC4B9}" type="parTrans" cxnId="{D0EEFAAF-02F2-46D8-BBC4-BB503FD6C5AA}">
      <dgm:prSet/>
      <dgm:spPr/>
      <dgm:t>
        <a:bodyPr/>
        <a:lstStyle/>
        <a:p>
          <a:endParaRPr lang="en-US" sz="3600">
            <a:latin typeface="Mercury Display"/>
          </a:endParaRPr>
        </a:p>
      </dgm:t>
    </dgm:pt>
    <dgm:pt modelId="{E0247467-6ADD-4693-9EEC-E3C272B9BE77}" type="sibTrans" cxnId="{D0EEFAAF-02F2-46D8-BBC4-BB503FD6C5AA}">
      <dgm:prSet/>
      <dgm:spPr/>
      <dgm:t>
        <a:bodyPr/>
        <a:lstStyle/>
        <a:p>
          <a:endParaRPr lang="en-US" sz="3600">
            <a:latin typeface="Mercury Display"/>
          </a:endParaRPr>
        </a:p>
      </dgm:t>
    </dgm:pt>
    <dgm:pt modelId="{4E9BAA91-8B7F-4CB1-88C9-7C882D9827B3}">
      <dgm:prSet phldrT="[Text]" custT="1"/>
      <dgm:spPr/>
      <dgm:t>
        <a:bodyPr/>
        <a:lstStyle/>
        <a:p>
          <a:r>
            <a:rPr lang="en-US" sz="3200" dirty="0">
              <a:latin typeface="Mercury Display"/>
            </a:rPr>
            <a:t>5</a:t>
          </a:r>
        </a:p>
      </dgm:t>
    </dgm:pt>
    <dgm:pt modelId="{FE8B93D0-334F-4E1F-9984-FE95CA6AF6B1}" type="parTrans" cxnId="{6735AE62-A8BE-4680-BAE9-B4994B89731A}">
      <dgm:prSet/>
      <dgm:spPr/>
      <dgm:t>
        <a:bodyPr/>
        <a:lstStyle/>
        <a:p>
          <a:endParaRPr lang="en-US" sz="3600">
            <a:latin typeface="Mercury Display"/>
          </a:endParaRPr>
        </a:p>
      </dgm:t>
    </dgm:pt>
    <dgm:pt modelId="{07300748-E8F1-44FD-A99E-841311BEE3A9}" type="sibTrans" cxnId="{6735AE62-A8BE-4680-BAE9-B4994B89731A}">
      <dgm:prSet/>
      <dgm:spPr/>
      <dgm:t>
        <a:bodyPr/>
        <a:lstStyle/>
        <a:p>
          <a:endParaRPr lang="en-US" sz="3600">
            <a:latin typeface="Mercury Display"/>
          </a:endParaRPr>
        </a:p>
      </dgm:t>
    </dgm:pt>
    <dgm:pt modelId="{E2824DEF-CC61-40AA-9935-027B2F6F8212}">
      <dgm:prSet phldrT="[Text]" custT="1"/>
      <dgm:spPr/>
      <dgm:t>
        <a:bodyPr/>
        <a:lstStyle/>
        <a:p>
          <a:r>
            <a:rPr lang="en-US" sz="3200" dirty="0">
              <a:latin typeface="Mercury Display"/>
            </a:rPr>
            <a:t>6</a:t>
          </a:r>
        </a:p>
      </dgm:t>
    </dgm:pt>
    <dgm:pt modelId="{0C7FC46C-0859-43C6-A746-B956786E03A9}" type="parTrans" cxnId="{0A0DDC89-D67A-4A48-8775-87766395C78B}">
      <dgm:prSet/>
      <dgm:spPr/>
      <dgm:t>
        <a:bodyPr/>
        <a:lstStyle/>
        <a:p>
          <a:endParaRPr lang="en-US" sz="3600">
            <a:latin typeface="Mercury Display"/>
          </a:endParaRPr>
        </a:p>
      </dgm:t>
    </dgm:pt>
    <dgm:pt modelId="{6F5FE736-B3F7-4055-A8F9-BDA76949D915}" type="sibTrans" cxnId="{0A0DDC89-D67A-4A48-8775-87766395C78B}">
      <dgm:prSet/>
      <dgm:spPr/>
      <dgm:t>
        <a:bodyPr/>
        <a:lstStyle/>
        <a:p>
          <a:endParaRPr lang="en-US" sz="3600">
            <a:latin typeface="Mercury Display"/>
          </a:endParaRPr>
        </a:p>
      </dgm:t>
    </dgm:pt>
    <dgm:pt modelId="{7F8AA011-0F23-469D-B45A-7796555B727B}" type="pres">
      <dgm:prSet presAssocID="{9FBD2554-4A83-466F-B81F-C984B7426C77}" presName="linearFlow" presStyleCnt="0">
        <dgm:presLayoutVars>
          <dgm:dir/>
          <dgm:animLvl val="lvl"/>
          <dgm:resizeHandles val="exact"/>
        </dgm:presLayoutVars>
      </dgm:prSet>
      <dgm:spPr/>
    </dgm:pt>
    <dgm:pt modelId="{D18596A6-DD3B-4E38-A1DF-75EA84A1FFEA}" type="pres">
      <dgm:prSet presAssocID="{3C44B9E1-1B88-435E-9670-22325291E2B9}" presName="composite" presStyleCnt="0"/>
      <dgm:spPr/>
    </dgm:pt>
    <dgm:pt modelId="{0CAE0CBC-DF7D-485C-A4EB-17F085E2118C}" type="pres">
      <dgm:prSet presAssocID="{3C44B9E1-1B88-435E-9670-22325291E2B9}" presName="parentText" presStyleLbl="alignNode1" presStyleIdx="0" presStyleCnt="6">
        <dgm:presLayoutVars>
          <dgm:chMax val="1"/>
          <dgm:bulletEnabled val="1"/>
        </dgm:presLayoutVars>
      </dgm:prSet>
      <dgm:spPr/>
    </dgm:pt>
    <dgm:pt modelId="{DB300AFC-6B73-4DC1-B1C9-C56E687CDD5E}" type="pres">
      <dgm:prSet presAssocID="{3C44B9E1-1B88-435E-9670-22325291E2B9}" presName="descendantText" presStyleLbl="alignAcc1" presStyleIdx="0" presStyleCnt="6" custLinFactNeighborX="0">
        <dgm:presLayoutVars>
          <dgm:bulletEnabled val="1"/>
        </dgm:presLayoutVars>
      </dgm:prSet>
      <dgm:spPr/>
    </dgm:pt>
    <dgm:pt modelId="{B4C87E90-A815-48B2-B2E0-A7538544B122}" type="pres">
      <dgm:prSet presAssocID="{9F07E2CF-DCF9-4BCD-85CF-6A43D6490F92}" presName="sp" presStyleCnt="0"/>
      <dgm:spPr/>
    </dgm:pt>
    <dgm:pt modelId="{6A4C3E72-49B2-4D66-A85F-88DDCF5A07E7}" type="pres">
      <dgm:prSet presAssocID="{FC4942A0-B7F3-45BA-B377-7ABF4CA8C959}" presName="composite" presStyleCnt="0"/>
      <dgm:spPr/>
    </dgm:pt>
    <dgm:pt modelId="{7E5D3018-1E1D-42E0-9EA1-6184EEA8BE6E}" type="pres">
      <dgm:prSet presAssocID="{FC4942A0-B7F3-45BA-B377-7ABF4CA8C959}" presName="parentText" presStyleLbl="alignNode1" presStyleIdx="1" presStyleCnt="6">
        <dgm:presLayoutVars>
          <dgm:chMax val="1"/>
          <dgm:bulletEnabled val="1"/>
        </dgm:presLayoutVars>
      </dgm:prSet>
      <dgm:spPr/>
    </dgm:pt>
    <dgm:pt modelId="{27390462-B3AB-471A-BF4A-CD7A3CFFB605}" type="pres">
      <dgm:prSet presAssocID="{FC4942A0-B7F3-45BA-B377-7ABF4CA8C959}" presName="descendantText" presStyleLbl="alignAcc1" presStyleIdx="1" presStyleCnt="6">
        <dgm:presLayoutVars>
          <dgm:bulletEnabled val="1"/>
        </dgm:presLayoutVars>
      </dgm:prSet>
      <dgm:spPr/>
    </dgm:pt>
    <dgm:pt modelId="{42D30E76-3768-44A9-9FB4-886BBFE64CC8}" type="pres">
      <dgm:prSet presAssocID="{CBB980C6-0442-4940-A728-AF8C9E0367F1}" presName="sp" presStyleCnt="0"/>
      <dgm:spPr/>
    </dgm:pt>
    <dgm:pt modelId="{BD6141F6-FE66-438F-AA43-939F2F4EA167}" type="pres">
      <dgm:prSet presAssocID="{3EFDCF2F-C6ED-48AE-86E7-C4609B7419E9}" presName="composite" presStyleCnt="0"/>
      <dgm:spPr/>
    </dgm:pt>
    <dgm:pt modelId="{43BAACF6-902A-43CF-A2E5-8AB743EBB6F9}" type="pres">
      <dgm:prSet presAssocID="{3EFDCF2F-C6ED-48AE-86E7-C4609B7419E9}" presName="parentText" presStyleLbl="alignNode1" presStyleIdx="2" presStyleCnt="6">
        <dgm:presLayoutVars>
          <dgm:chMax val="1"/>
          <dgm:bulletEnabled val="1"/>
        </dgm:presLayoutVars>
      </dgm:prSet>
      <dgm:spPr/>
    </dgm:pt>
    <dgm:pt modelId="{FCCD3333-B28D-480D-AA06-7B1E2A2D64AE}" type="pres">
      <dgm:prSet presAssocID="{3EFDCF2F-C6ED-48AE-86E7-C4609B7419E9}" presName="descendantText" presStyleLbl="alignAcc1" presStyleIdx="2" presStyleCnt="6" custLinFactNeighborX="0" custLinFactNeighborY="0">
        <dgm:presLayoutVars>
          <dgm:bulletEnabled val="1"/>
        </dgm:presLayoutVars>
      </dgm:prSet>
      <dgm:spPr/>
    </dgm:pt>
    <dgm:pt modelId="{B4F2DFE2-EDCD-4D1F-A79C-3B3C9957266C}" type="pres">
      <dgm:prSet presAssocID="{045F5673-61D3-448E-B481-CD459934F59D}" presName="sp" presStyleCnt="0"/>
      <dgm:spPr/>
    </dgm:pt>
    <dgm:pt modelId="{383623FE-FEF4-4F44-93F4-DFB4B46DB4D0}" type="pres">
      <dgm:prSet presAssocID="{3DE6053A-9D1B-420A-8F9D-EB44E7D28D2F}" presName="composite" presStyleCnt="0"/>
      <dgm:spPr/>
    </dgm:pt>
    <dgm:pt modelId="{11FEBED0-1411-4873-93B9-77DB8CF4B2A9}" type="pres">
      <dgm:prSet presAssocID="{3DE6053A-9D1B-420A-8F9D-EB44E7D28D2F}" presName="parentText" presStyleLbl="alignNode1" presStyleIdx="3" presStyleCnt="6">
        <dgm:presLayoutVars>
          <dgm:chMax val="1"/>
          <dgm:bulletEnabled val="1"/>
        </dgm:presLayoutVars>
      </dgm:prSet>
      <dgm:spPr/>
    </dgm:pt>
    <dgm:pt modelId="{F6E90825-867F-46BB-990A-2E10CEFF9193}" type="pres">
      <dgm:prSet presAssocID="{3DE6053A-9D1B-420A-8F9D-EB44E7D28D2F}" presName="descendantText" presStyleLbl="alignAcc1" presStyleIdx="3" presStyleCnt="6">
        <dgm:presLayoutVars>
          <dgm:bulletEnabled val="1"/>
        </dgm:presLayoutVars>
      </dgm:prSet>
      <dgm:spPr/>
    </dgm:pt>
    <dgm:pt modelId="{D9E03097-F02B-4387-8447-318B636D532C}" type="pres">
      <dgm:prSet presAssocID="{E0247467-6ADD-4693-9EEC-E3C272B9BE77}" presName="sp" presStyleCnt="0"/>
      <dgm:spPr/>
    </dgm:pt>
    <dgm:pt modelId="{574DCACC-155A-491A-95E0-03DC7DE35B8F}" type="pres">
      <dgm:prSet presAssocID="{4E9BAA91-8B7F-4CB1-88C9-7C882D9827B3}" presName="composite" presStyleCnt="0"/>
      <dgm:spPr/>
    </dgm:pt>
    <dgm:pt modelId="{655EE86A-7E43-4FC1-BCE7-52B6E128CD09}" type="pres">
      <dgm:prSet presAssocID="{4E9BAA91-8B7F-4CB1-88C9-7C882D9827B3}" presName="parentText" presStyleLbl="alignNode1" presStyleIdx="4" presStyleCnt="6">
        <dgm:presLayoutVars>
          <dgm:chMax val="1"/>
          <dgm:bulletEnabled val="1"/>
        </dgm:presLayoutVars>
      </dgm:prSet>
      <dgm:spPr/>
    </dgm:pt>
    <dgm:pt modelId="{3EC7194C-BAD1-4EFB-8285-0CC9D990C098}" type="pres">
      <dgm:prSet presAssocID="{4E9BAA91-8B7F-4CB1-88C9-7C882D9827B3}" presName="descendantText" presStyleLbl="alignAcc1" presStyleIdx="4" presStyleCnt="6">
        <dgm:presLayoutVars>
          <dgm:bulletEnabled val="1"/>
        </dgm:presLayoutVars>
      </dgm:prSet>
      <dgm:spPr/>
    </dgm:pt>
    <dgm:pt modelId="{B43EF656-67F5-414E-BED2-5E56BA274264}" type="pres">
      <dgm:prSet presAssocID="{07300748-E8F1-44FD-A99E-841311BEE3A9}" presName="sp" presStyleCnt="0"/>
      <dgm:spPr/>
    </dgm:pt>
    <dgm:pt modelId="{78E96409-86C0-4E43-A323-D07305F4D62A}" type="pres">
      <dgm:prSet presAssocID="{E2824DEF-CC61-40AA-9935-027B2F6F8212}" presName="composite" presStyleCnt="0"/>
      <dgm:spPr/>
    </dgm:pt>
    <dgm:pt modelId="{2092CFE5-2868-4581-B5DA-9F821B2621A3}" type="pres">
      <dgm:prSet presAssocID="{E2824DEF-CC61-40AA-9935-027B2F6F8212}" presName="parentText" presStyleLbl="alignNode1" presStyleIdx="5" presStyleCnt="6">
        <dgm:presLayoutVars>
          <dgm:chMax val="1"/>
          <dgm:bulletEnabled val="1"/>
        </dgm:presLayoutVars>
      </dgm:prSet>
      <dgm:spPr/>
    </dgm:pt>
    <dgm:pt modelId="{0135FD87-30FB-45BA-89EB-76DBC238608A}" type="pres">
      <dgm:prSet presAssocID="{E2824DEF-CC61-40AA-9935-027B2F6F8212}" presName="descendantText" presStyleLbl="alignAcc1" presStyleIdx="5" presStyleCnt="6">
        <dgm:presLayoutVars>
          <dgm:bulletEnabled val="1"/>
        </dgm:presLayoutVars>
      </dgm:prSet>
      <dgm:spPr/>
    </dgm:pt>
  </dgm:ptLst>
  <dgm:cxnLst>
    <dgm:cxn modelId="{171F6C04-2ADF-4ECA-B443-AEF0C0A43D3C}" type="presOf" srcId="{6320BC04-E3C6-4CC5-ABEB-BF4C7A58DDE5}" destId="{F6E90825-867F-46BB-990A-2E10CEFF9193}" srcOrd="0" destOrd="0" presId="urn:microsoft.com/office/officeart/2005/8/layout/chevron2"/>
    <dgm:cxn modelId="{6735AE62-A8BE-4680-BAE9-B4994B89731A}" srcId="{9FBD2554-4A83-466F-B81F-C984B7426C77}" destId="{4E9BAA91-8B7F-4CB1-88C9-7C882D9827B3}" srcOrd="4" destOrd="0" parTransId="{FE8B93D0-334F-4E1F-9984-FE95CA6AF6B1}" sibTransId="{07300748-E8F1-44FD-A99E-841311BEE3A9}"/>
    <dgm:cxn modelId="{502BB273-EF5F-4F69-9977-387D194F0A06}" srcId="{9FBD2554-4A83-466F-B81F-C984B7426C77}" destId="{3EFDCF2F-C6ED-48AE-86E7-C4609B7419E9}" srcOrd="2" destOrd="0" parTransId="{7175D1DD-24C1-40DB-B19F-11AAB8389F4A}" sibTransId="{045F5673-61D3-448E-B481-CD459934F59D}"/>
    <dgm:cxn modelId="{C52BBD53-AB73-47C7-A8CC-87F6552991D5}" type="presOf" srcId="{4E9BAA91-8B7F-4CB1-88C9-7C882D9827B3}" destId="{655EE86A-7E43-4FC1-BCE7-52B6E128CD09}" srcOrd="0" destOrd="0" presId="urn:microsoft.com/office/officeart/2005/8/layout/chevron2"/>
    <dgm:cxn modelId="{C9280755-2EB8-4BDB-813D-4002C076D114}" srcId="{4E9BAA91-8B7F-4CB1-88C9-7C882D9827B3}" destId="{C9F5E5F9-62C0-4457-9A2B-8391229E0A14}" srcOrd="0" destOrd="0" parTransId="{3A2CB3EF-60D9-4C85-BCF6-312E9844870C}" sibTransId="{4C4B41C0-29E3-4A25-AB00-BA85EEE89117}"/>
    <dgm:cxn modelId="{8DD93258-0FAF-4EBA-9AB3-D8F702F75C77}" type="presOf" srcId="{9FBD2554-4A83-466F-B81F-C984B7426C77}" destId="{7F8AA011-0F23-469D-B45A-7796555B727B}" srcOrd="0" destOrd="0" presId="urn:microsoft.com/office/officeart/2005/8/layout/chevron2"/>
    <dgm:cxn modelId="{02737280-83F2-47EB-98E4-3D66BEF0DD0A}" srcId="{FC4942A0-B7F3-45BA-B377-7ABF4CA8C959}" destId="{98605037-4732-4056-9EB1-66FA0C15F633}" srcOrd="0" destOrd="0" parTransId="{6CF70BF6-CB2E-42BC-A078-C4A36E52E0AB}" sibTransId="{260C599D-4404-4C94-9455-BAC59BF49160}"/>
    <dgm:cxn modelId="{493E4C84-C1B1-452C-9F37-6A8B49B46961}" srcId="{E2824DEF-CC61-40AA-9935-027B2F6F8212}" destId="{3E83E847-A0D0-449F-B183-CBF49D64C52D}" srcOrd="0" destOrd="0" parTransId="{AFFEF434-0275-403D-9E2D-3445C2EBEA17}" sibTransId="{3FCAEDA1-1F89-4D75-B6E9-E1F92C94810A}"/>
    <dgm:cxn modelId="{0A0DDC89-D67A-4A48-8775-87766395C78B}" srcId="{9FBD2554-4A83-466F-B81F-C984B7426C77}" destId="{E2824DEF-CC61-40AA-9935-027B2F6F8212}" srcOrd="5" destOrd="0" parTransId="{0C7FC46C-0859-43C6-A746-B956786E03A9}" sibTransId="{6F5FE736-B3F7-4055-A8F9-BDA76949D915}"/>
    <dgm:cxn modelId="{1E045392-4779-4288-BEE6-CBB1048D96DD}" type="presOf" srcId="{3C44B9E1-1B88-435E-9670-22325291E2B9}" destId="{0CAE0CBC-DF7D-485C-A4EB-17F085E2118C}" srcOrd="0" destOrd="0" presId="urn:microsoft.com/office/officeart/2005/8/layout/chevron2"/>
    <dgm:cxn modelId="{61DBD69D-E3DE-46B8-A8E2-14264E542BBE}" type="presOf" srcId="{C9F5E5F9-62C0-4457-9A2B-8391229E0A14}" destId="{3EC7194C-BAD1-4EFB-8285-0CC9D990C098}" srcOrd="0" destOrd="0" presId="urn:microsoft.com/office/officeart/2005/8/layout/chevron2"/>
    <dgm:cxn modelId="{6BB8019E-5AA5-42A5-9A60-DAD62BC87B70}" srcId="{3DE6053A-9D1B-420A-8F9D-EB44E7D28D2F}" destId="{6320BC04-E3C6-4CC5-ABEB-BF4C7A58DDE5}" srcOrd="0" destOrd="0" parTransId="{6BAD07E4-7F4B-45EB-A635-AAF0B837AA89}" sibTransId="{A12EAB17-160F-4F5E-92E2-706CC5A053D6}"/>
    <dgm:cxn modelId="{5B66FBA0-7A9F-4504-B886-8E7C8E4BBB67}" type="presOf" srcId="{E2824DEF-CC61-40AA-9935-027B2F6F8212}" destId="{2092CFE5-2868-4581-B5DA-9F821B2621A3}" srcOrd="0" destOrd="0" presId="urn:microsoft.com/office/officeart/2005/8/layout/chevron2"/>
    <dgm:cxn modelId="{C7A872A3-C21E-4204-860D-CE78AABBD68F}" type="presOf" srcId="{FC4942A0-B7F3-45BA-B377-7ABF4CA8C959}" destId="{7E5D3018-1E1D-42E0-9EA1-6184EEA8BE6E}" srcOrd="0" destOrd="0" presId="urn:microsoft.com/office/officeart/2005/8/layout/chevron2"/>
    <dgm:cxn modelId="{D0EEFAAF-02F2-46D8-BBC4-BB503FD6C5AA}" srcId="{9FBD2554-4A83-466F-B81F-C984B7426C77}" destId="{3DE6053A-9D1B-420A-8F9D-EB44E7D28D2F}" srcOrd="3" destOrd="0" parTransId="{230AE7B6-0459-4007-BF31-144AB22CC4B9}" sibTransId="{E0247467-6ADD-4693-9EEC-E3C272B9BE77}"/>
    <dgm:cxn modelId="{35AEDCB3-9E2E-4DED-BB4B-6F513DCB611D}" srcId="{9FBD2554-4A83-466F-B81F-C984B7426C77}" destId="{FC4942A0-B7F3-45BA-B377-7ABF4CA8C959}" srcOrd="1" destOrd="0" parTransId="{73FF7149-F9B2-4F7E-8DC1-92E93EF73065}" sibTransId="{CBB980C6-0442-4940-A728-AF8C9E0367F1}"/>
    <dgm:cxn modelId="{708359BB-3BEE-4DD2-A9AD-E0D331F5EBB7}" type="presOf" srcId="{98605037-4732-4056-9EB1-66FA0C15F633}" destId="{27390462-B3AB-471A-BF4A-CD7A3CFFB605}" srcOrd="0" destOrd="0" presId="urn:microsoft.com/office/officeart/2005/8/layout/chevron2"/>
    <dgm:cxn modelId="{48E3EAC6-597E-40BA-9C7D-50622A220A65}" type="presOf" srcId="{3E83E847-A0D0-449F-B183-CBF49D64C52D}" destId="{0135FD87-30FB-45BA-89EB-76DBC238608A}" srcOrd="0" destOrd="0" presId="urn:microsoft.com/office/officeart/2005/8/layout/chevron2"/>
    <dgm:cxn modelId="{9ABC33C7-4D25-4229-9AB6-CF983E38319A}" type="presOf" srcId="{3EFDCF2F-C6ED-48AE-86E7-C4609B7419E9}" destId="{43BAACF6-902A-43CF-A2E5-8AB743EBB6F9}" srcOrd="0" destOrd="0" presId="urn:microsoft.com/office/officeart/2005/8/layout/chevron2"/>
    <dgm:cxn modelId="{057F06CE-3701-4105-8FBF-9BBACB886970}" srcId="{9FBD2554-4A83-466F-B81F-C984B7426C77}" destId="{3C44B9E1-1B88-435E-9670-22325291E2B9}" srcOrd="0" destOrd="0" parTransId="{80A27475-3B0B-49CD-82C1-FA408A47BBE3}" sibTransId="{9F07E2CF-DCF9-4BCD-85CF-6A43D6490F92}"/>
    <dgm:cxn modelId="{19CEF2E0-59F1-45E7-9057-24287CCAB22B}" type="presOf" srcId="{3DE6053A-9D1B-420A-8F9D-EB44E7D28D2F}" destId="{11FEBED0-1411-4873-93B9-77DB8CF4B2A9}" srcOrd="0" destOrd="0" presId="urn:microsoft.com/office/officeart/2005/8/layout/chevron2"/>
    <dgm:cxn modelId="{D54F52EF-8539-49C8-93DF-FF65B7B786CB}" srcId="{3EFDCF2F-C6ED-48AE-86E7-C4609B7419E9}" destId="{8719C2A2-BD8C-40AA-AC13-AABA6BE6A50E}" srcOrd="0" destOrd="0" parTransId="{5209C2E1-D8AA-4377-9DF5-DAD5767F5649}" sibTransId="{70FF319F-C1EF-470E-9D71-87056E6E6CE6}"/>
    <dgm:cxn modelId="{04D0DFFB-E1C2-4505-A4E8-526A29A8B072}" type="presOf" srcId="{0760EE79-427E-429E-A1F0-3E3B10506065}" destId="{DB300AFC-6B73-4DC1-B1C9-C56E687CDD5E}" srcOrd="0" destOrd="0" presId="urn:microsoft.com/office/officeart/2005/8/layout/chevron2"/>
    <dgm:cxn modelId="{FAED23FF-DF6A-4D0B-A592-7E7025F0EACB}" type="presOf" srcId="{8719C2A2-BD8C-40AA-AC13-AABA6BE6A50E}" destId="{FCCD3333-B28D-480D-AA06-7B1E2A2D64AE}" srcOrd="0" destOrd="0" presId="urn:microsoft.com/office/officeart/2005/8/layout/chevron2"/>
    <dgm:cxn modelId="{551683FF-5A51-43C0-BEEB-54427B28DB3B}" srcId="{3C44B9E1-1B88-435E-9670-22325291E2B9}" destId="{0760EE79-427E-429E-A1F0-3E3B10506065}" srcOrd="0" destOrd="0" parTransId="{3D278BCE-47E9-4B2C-ABEC-03B7A66EA519}" sibTransId="{B090C61C-383F-4240-856D-3B6403E946C2}"/>
    <dgm:cxn modelId="{4C8A7D89-5869-4EF4-88D7-07699A8CC206}" type="presParOf" srcId="{7F8AA011-0F23-469D-B45A-7796555B727B}" destId="{D18596A6-DD3B-4E38-A1DF-75EA84A1FFEA}" srcOrd="0" destOrd="0" presId="urn:microsoft.com/office/officeart/2005/8/layout/chevron2"/>
    <dgm:cxn modelId="{7523A992-68E8-41F9-A773-0FF742F6A33D}" type="presParOf" srcId="{D18596A6-DD3B-4E38-A1DF-75EA84A1FFEA}" destId="{0CAE0CBC-DF7D-485C-A4EB-17F085E2118C}" srcOrd="0" destOrd="0" presId="urn:microsoft.com/office/officeart/2005/8/layout/chevron2"/>
    <dgm:cxn modelId="{705C12C9-629B-4918-81F1-72A5EFE20804}" type="presParOf" srcId="{D18596A6-DD3B-4E38-A1DF-75EA84A1FFEA}" destId="{DB300AFC-6B73-4DC1-B1C9-C56E687CDD5E}" srcOrd="1" destOrd="0" presId="urn:microsoft.com/office/officeart/2005/8/layout/chevron2"/>
    <dgm:cxn modelId="{3F45740F-B715-4F57-9EF6-A48974348F43}" type="presParOf" srcId="{7F8AA011-0F23-469D-B45A-7796555B727B}" destId="{B4C87E90-A815-48B2-B2E0-A7538544B122}" srcOrd="1" destOrd="0" presId="urn:microsoft.com/office/officeart/2005/8/layout/chevron2"/>
    <dgm:cxn modelId="{C28A23DB-E533-4C4D-AA94-2E4DEBB9B51B}" type="presParOf" srcId="{7F8AA011-0F23-469D-B45A-7796555B727B}" destId="{6A4C3E72-49B2-4D66-A85F-88DDCF5A07E7}" srcOrd="2" destOrd="0" presId="urn:microsoft.com/office/officeart/2005/8/layout/chevron2"/>
    <dgm:cxn modelId="{F8DE7D10-043E-44EB-906C-1F2965CCBA1D}" type="presParOf" srcId="{6A4C3E72-49B2-4D66-A85F-88DDCF5A07E7}" destId="{7E5D3018-1E1D-42E0-9EA1-6184EEA8BE6E}" srcOrd="0" destOrd="0" presId="urn:microsoft.com/office/officeart/2005/8/layout/chevron2"/>
    <dgm:cxn modelId="{9A11F7F7-51C5-4FF6-A600-66EC0E0FE738}" type="presParOf" srcId="{6A4C3E72-49B2-4D66-A85F-88DDCF5A07E7}" destId="{27390462-B3AB-471A-BF4A-CD7A3CFFB605}" srcOrd="1" destOrd="0" presId="urn:microsoft.com/office/officeart/2005/8/layout/chevron2"/>
    <dgm:cxn modelId="{32C3F02D-2CB7-4580-B835-892ADBA5B367}" type="presParOf" srcId="{7F8AA011-0F23-469D-B45A-7796555B727B}" destId="{42D30E76-3768-44A9-9FB4-886BBFE64CC8}" srcOrd="3" destOrd="0" presId="urn:microsoft.com/office/officeart/2005/8/layout/chevron2"/>
    <dgm:cxn modelId="{1456FFDB-72ED-419B-B042-02AD1B958967}" type="presParOf" srcId="{7F8AA011-0F23-469D-B45A-7796555B727B}" destId="{BD6141F6-FE66-438F-AA43-939F2F4EA167}" srcOrd="4" destOrd="0" presId="urn:microsoft.com/office/officeart/2005/8/layout/chevron2"/>
    <dgm:cxn modelId="{E56EF834-547E-4B72-A4CA-E06DBA03FE62}" type="presParOf" srcId="{BD6141F6-FE66-438F-AA43-939F2F4EA167}" destId="{43BAACF6-902A-43CF-A2E5-8AB743EBB6F9}" srcOrd="0" destOrd="0" presId="urn:microsoft.com/office/officeart/2005/8/layout/chevron2"/>
    <dgm:cxn modelId="{209EB401-EEFC-44F7-844E-72C4328833B8}" type="presParOf" srcId="{BD6141F6-FE66-438F-AA43-939F2F4EA167}" destId="{FCCD3333-B28D-480D-AA06-7B1E2A2D64AE}" srcOrd="1" destOrd="0" presId="urn:microsoft.com/office/officeart/2005/8/layout/chevron2"/>
    <dgm:cxn modelId="{FFB67376-D20D-477C-AF0D-FAEC7AFCB3B7}" type="presParOf" srcId="{7F8AA011-0F23-469D-B45A-7796555B727B}" destId="{B4F2DFE2-EDCD-4D1F-A79C-3B3C9957266C}" srcOrd="5" destOrd="0" presId="urn:microsoft.com/office/officeart/2005/8/layout/chevron2"/>
    <dgm:cxn modelId="{E9616D56-159B-4DA8-8EBE-7DA528E5768C}" type="presParOf" srcId="{7F8AA011-0F23-469D-B45A-7796555B727B}" destId="{383623FE-FEF4-4F44-93F4-DFB4B46DB4D0}" srcOrd="6" destOrd="0" presId="urn:microsoft.com/office/officeart/2005/8/layout/chevron2"/>
    <dgm:cxn modelId="{CD4F30AB-27B5-4825-802A-44865F7CFAD2}" type="presParOf" srcId="{383623FE-FEF4-4F44-93F4-DFB4B46DB4D0}" destId="{11FEBED0-1411-4873-93B9-77DB8CF4B2A9}" srcOrd="0" destOrd="0" presId="urn:microsoft.com/office/officeart/2005/8/layout/chevron2"/>
    <dgm:cxn modelId="{8D4D6883-D92D-48DD-890C-1880270B07BE}" type="presParOf" srcId="{383623FE-FEF4-4F44-93F4-DFB4B46DB4D0}" destId="{F6E90825-867F-46BB-990A-2E10CEFF9193}" srcOrd="1" destOrd="0" presId="urn:microsoft.com/office/officeart/2005/8/layout/chevron2"/>
    <dgm:cxn modelId="{083E7B8C-E61E-4886-99B2-473D48C8B270}" type="presParOf" srcId="{7F8AA011-0F23-469D-B45A-7796555B727B}" destId="{D9E03097-F02B-4387-8447-318B636D532C}" srcOrd="7" destOrd="0" presId="urn:microsoft.com/office/officeart/2005/8/layout/chevron2"/>
    <dgm:cxn modelId="{4257DBEF-A318-41E7-A49B-E5AD28176392}" type="presParOf" srcId="{7F8AA011-0F23-469D-B45A-7796555B727B}" destId="{574DCACC-155A-491A-95E0-03DC7DE35B8F}" srcOrd="8" destOrd="0" presId="urn:microsoft.com/office/officeart/2005/8/layout/chevron2"/>
    <dgm:cxn modelId="{2AEBD211-8B32-4CC1-BD7D-2F44D1F0D054}" type="presParOf" srcId="{574DCACC-155A-491A-95E0-03DC7DE35B8F}" destId="{655EE86A-7E43-4FC1-BCE7-52B6E128CD09}" srcOrd="0" destOrd="0" presId="urn:microsoft.com/office/officeart/2005/8/layout/chevron2"/>
    <dgm:cxn modelId="{92862014-AD75-48B9-8007-A6283975D1A7}" type="presParOf" srcId="{574DCACC-155A-491A-95E0-03DC7DE35B8F}" destId="{3EC7194C-BAD1-4EFB-8285-0CC9D990C098}" srcOrd="1" destOrd="0" presId="urn:microsoft.com/office/officeart/2005/8/layout/chevron2"/>
    <dgm:cxn modelId="{7128D942-1E07-4E79-ACF9-99828B82F2C4}" type="presParOf" srcId="{7F8AA011-0F23-469D-B45A-7796555B727B}" destId="{B43EF656-67F5-414E-BED2-5E56BA274264}" srcOrd="9" destOrd="0" presId="urn:microsoft.com/office/officeart/2005/8/layout/chevron2"/>
    <dgm:cxn modelId="{EAFEC490-D201-4526-9E10-864A1D09FC74}" type="presParOf" srcId="{7F8AA011-0F23-469D-B45A-7796555B727B}" destId="{78E96409-86C0-4E43-A323-D07305F4D62A}" srcOrd="10" destOrd="0" presId="urn:microsoft.com/office/officeart/2005/8/layout/chevron2"/>
    <dgm:cxn modelId="{338665BB-11CE-403A-9DB0-119FD8EC31A4}" type="presParOf" srcId="{78E96409-86C0-4E43-A323-D07305F4D62A}" destId="{2092CFE5-2868-4581-B5DA-9F821B2621A3}" srcOrd="0" destOrd="0" presId="urn:microsoft.com/office/officeart/2005/8/layout/chevron2"/>
    <dgm:cxn modelId="{BDDE25EA-8364-46FA-847B-474AFF8CDD62}" type="presParOf" srcId="{78E96409-86C0-4E43-A323-D07305F4D62A}" destId="{0135FD87-30FB-45BA-89EB-76DBC238608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E0CBC-DF7D-485C-A4EB-17F085E2118C}">
      <dsp:nvSpPr>
        <dsp:cNvPr id="0" name=""/>
        <dsp:cNvSpPr/>
      </dsp:nvSpPr>
      <dsp:spPr>
        <a:xfrm rot="5400000">
          <a:off x="-134341" y="137556"/>
          <a:ext cx="895612" cy="626928"/>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Mercury Display"/>
            </a:rPr>
            <a:t>1</a:t>
          </a:r>
        </a:p>
      </dsp:txBody>
      <dsp:txXfrm rot="-5400000">
        <a:off x="1" y="316678"/>
        <a:ext cx="626928" cy="268684"/>
      </dsp:txXfrm>
    </dsp:sp>
    <dsp:sp modelId="{DB300AFC-6B73-4DC1-B1C9-C56E687CDD5E}">
      <dsp:nvSpPr>
        <dsp:cNvPr id="0" name=""/>
        <dsp:cNvSpPr/>
      </dsp:nvSpPr>
      <dsp:spPr>
        <a:xfrm rot="5400000">
          <a:off x="4308351" y="-3678207"/>
          <a:ext cx="582454" cy="7945299"/>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None/>
          </a:pPr>
          <a:r>
            <a:rPr lang="en-US" sz="3600" kern="1200" dirty="0">
              <a:latin typeface="Mercury Display"/>
            </a:rPr>
            <a:t>Identify stakeholders</a:t>
          </a:r>
        </a:p>
      </dsp:txBody>
      <dsp:txXfrm rot="-5400000">
        <a:off x="626929" y="31648"/>
        <a:ext cx="7916866" cy="525588"/>
      </dsp:txXfrm>
    </dsp:sp>
    <dsp:sp modelId="{7E5D3018-1E1D-42E0-9EA1-6184EEA8BE6E}">
      <dsp:nvSpPr>
        <dsp:cNvPr id="0" name=""/>
        <dsp:cNvSpPr/>
      </dsp:nvSpPr>
      <dsp:spPr>
        <a:xfrm rot="5400000">
          <a:off x="-134341" y="935048"/>
          <a:ext cx="895612" cy="626928"/>
        </a:xfrm>
        <a:prstGeom prst="chevron">
          <a:avLst/>
        </a:prstGeom>
        <a:solidFill>
          <a:schemeClr val="accent2">
            <a:hueOff val="-1805606"/>
            <a:satOff val="-10812"/>
            <a:lumOff val="10118"/>
            <a:alphaOff val="0"/>
          </a:schemeClr>
        </a:solidFill>
        <a:ln w="25400" cap="flat" cmpd="sng" algn="ctr">
          <a:solidFill>
            <a:schemeClr val="accent2">
              <a:hueOff val="-1805606"/>
              <a:satOff val="-10812"/>
              <a:lumOff val="1011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Mercury Display"/>
            </a:rPr>
            <a:t>2</a:t>
          </a:r>
        </a:p>
      </dsp:txBody>
      <dsp:txXfrm rot="-5400000">
        <a:off x="1" y="1114170"/>
        <a:ext cx="626928" cy="268684"/>
      </dsp:txXfrm>
    </dsp:sp>
    <dsp:sp modelId="{27390462-B3AB-471A-BF4A-CD7A3CFFB605}">
      <dsp:nvSpPr>
        <dsp:cNvPr id="0" name=""/>
        <dsp:cNvSpPr/>
      </dsp:nvSpPr>
      <dsp:spPr>
        <a:xfrm rot="5400000">
          <a:off x="4308504" y="-2880869"/>
          <a:ext cx="582148" cy="7945299"/>
        </a:xfrm>
        <a:prstGeom prst="round2SameRect">
          <a:avLst/>
        </a:prstGeom>
        <a:solidFill>
          <a:schemeClr val="lt1">
            <a:alpha val="90000"/>
            <a:hueOff val="0"/>
            <a:satOff val="0"/>
            <a:lumOff val="0"/>
            <a:alphaOff val="0"/>
          </a:schemeClr>
        </a:solidFill>
        <a:ln w="25400" cap="flat" cmpd="sng" algn="ctr">
          <a:solidFill>
            <a:schemeClr val="accent2">
              <a:hueOff val="-1805606"/>
              <a:satOff val="-10812"/>
              <a:lumOff val="101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None/>
          </a:pPr>
          <a:r>
            <a:rPr lang="en-US" sz="3600" kern="1200" dirty="0">
              <a:latin typeface="Mercury Display"/>
            </a:rPr>
            <a:t>Determine roles and responsibility</a:t>
          </a:r>
        </a:p>
      </dsp:txBody>
      <dsp:txXfrm rot="-5400000">
        <a:off x="626929" y="829124"/>
        <a:ext cx="7916881" cy="525312"/>
      </dsp:txXfrm>
    </dsp:sp>
    <dsp:sp modelId="{43BAACF6-902A-43CF-A2E5-8AB743EBB6F9}">
      <dsp:nvSpPr>
        <dsp:cNvPr id="0" name=""/>
        <dsp:cNvSpPr/>
      </dsp:nvSpPr>
      <dsp:spPr>
        <a:xfrm rot="5400000">
          <a:off x="-134341" y="1732539"/>
          <a:ext cx="895612" cy="626928"/>
        </a:xfrm>
        <a:prstGeom prst="chevron">
          <a:avLst/>
        </a:prstGeom>
        <a:solidFill>
          <a:schemeClr val="accent2">
            <a:hueOff val="-3611212"/>
            <a:satOff val="-21624"/>
            <a:lumOff val="20236"/>
            <a:alphaOff val="0"/>
          </a:schemeClr>
        </a:solidFill>
        <a:ln w="25400" cap="flat" cmpd="sng" algn="ctr">
          <a:solidFill>
            <a:schemeClr val="accent2">
              <a:hueOff val="-3611212"/>
              <a:satOff val="-21624"/>
              <a:lumOff val="2023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Mercury Display"/>
            </a:rPr>
            <a:t>3</a:t>
          </a:r>
        </a:p>
      </dsp:txBody>
      <dsp:txXfrm rot="-5400000">
        <a:off x="1" y="1911661"/>
        <a:ext cx="626928" cy="268684"/>
      </dsp:txXfrm>
    </dsp:sp>
    <dsp:sp modelId="{FCCD3333-B28D-480D-AA06-7B1E2A2D64AE}">
      <dsp:nvSpPr>
        <dsp:cNvPr id="0" name=""/>
        <dsp:cNvSpPr/>
      </dsp:nvSpPr>
      <dsp:spPr>
        <a:xfrm rot="5400000">
          <a:off x="4308504" y="-2083377"/>
          <a:ext cx="582148" cy="7945299"/>
        </a:xfrm>
        <a:prstGeom prst="round2SameRect">
          <a:avLst/>
        </a:prstGeom>
        <a:solidFill>
          <a:schemeClr val="lt1">
            <a:alpha val="90000"/>
            <a:hueOff val="0"/>
            <a:satOff val="0"/>
            <a:lumOff val="0"/>
            <a:alphaOff val="0"/>
          </a:schemeClr>
        </a:solidFill>
        <a:ln w="25400" cap="flat" cmpd="sng" algn="ctr">
          <a:solidFill>
            <a:schemeClr val="accent2">
              <a:hueOff val="-3611212"/>
              <a:satOff val="-21624"/>
              <a:lumOff val="2023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None/>
          </a:pPr>
          <a:r>
            <a:rPr lang="en-US" sz="3600" kern="1200" dirty="0">
              <a:latin typeface="Mercury Display"/>
            </a:rPr>
            <a:t>Define organizational structure	</a:t>
          </a:r>
        </a:p>
      </dsp:txBody>
      <dsp:txXfrm rot="-5400000">
        <a:off x="626929" y="1626616"/>
        <a:ext cx="7916881" cy="525312"/>
      </dsp:txXfrm>
    </dsp:sp>
    <dsp:sp modelId="{11FEBED0-1411-4873-93B9-77DB8CF4B2A9}">
      <dsp:nvSpPr>
        <dsp:cNvPr id="0" name=""/>
        <dsp:cNvSpPr/>
      </dsp:nvSpPr>
      <dsp:spPr>
        <a:xfrm rot="5400000">
          <a:off x="-134341" y="2530031"/>
          <a:ext cx="895612" cy="626928"/>
        </a:xfrm>
        <a:prstGeom prst="chevron">
          <a:avLst/>
        </a:prstGeom>
        <a:solidFill>
          <a:schemeClr val="accent2">
            <a:hueOff val="-5416819"/>
            <a:satOff val="-32436"/>
            <a:lumOff val="30354"/>
            <a:alphaOff val="0"/>
          </a:schemeClr>
        </a:solidFill>
        <a:ln w="25400" cap="flat" cmpd="sng" algn="ctr">
          <a:solidFill>
            <a:schemeClr val="accent2">
              <a:hueOff val="-5416819"/>
              <a:satOff val="-32436"/>
              <a:lumOff val="3035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Mercury Display"/>
            </a:rPr>
            <a:t>4</a:t>
          </a:r>
        </a:p>
      </dsp:txBody>
      <dsp:txXfrm rot="-5400000">
        <a:off x="1" y="2709153"/>
        <a:ext cx="626928" cy="268684"/>
      </dsp:txXfrm>
    </dsp:sp>
    <dsp:sp modelId="{F6E90825-867F-46BB-990A-2E10CEFF9193}">
      <dsp:nvSpPr>
        <dsp:cNvPr id="0" name=""/>
        <dsp:cNvSpPr/>
      </dsp:nvSpPr>
      <dsp:spPr>
        <a:xfrm rot="5400000">
          <a:off x="4308504" y="-1285886"/>
          <a:ext cx="582148" cy="7945299"/>
        </a:xfrm>
        <a:prstGeom prst="round2SameRect">
          <a:avLst/>
        </a:prstGeom>
        <a:solidFill>
          <a:schemeClr val="lt1">
            <a:alpha val="90000"/>
            <a:hueOff val="0"/>
            <a:satOff val="0"/>
            <a:lumOff val="0"/>
            <a:alphaOff val="0"/>
          </a:schemeClr>
        </a:solidFill>
        <a:ln w="25400" cap="flat" cmpd="sng" algn="ctr">
          <a:solidFill>
            <a:schemeClr val="accent2">
              <a:hueOff val="-5416819"/>
              <a:satOff val="-32436"/>
              <a:lumOff val="3035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None/>
          </a:pPr>
          <a:r>
            <a:rPr lang="en-US" sz="3600" kern="1200" dirty="0">
              <a:latin typeface="Mercury Display"/>
            </a:rPr>
            <a:t>Identify skills and resources</a:t>
          </a:r>
        </a:p>
      </dsp:txBody>
      <dsp:txXfrm rot="-5400000">
        <a:off x="626929" y="2424107"/>
        <a:ext cx="7916881" cy="525312"/>
      </dsp:txXfrm>
    </dsp:sp>
    <dsp:sp modelId="{655EE86A-7E43-4FC1-BCE7-52B6E128CD09}">
      <dsp:nvSpPr>
        <dsp:cNvPr id="0" name=""/>
        <dsp:cNvSpPr/>
      </dsp:nvSpPr>
      <dsp:spPr>
        <a:xfrm rot="5400000">
          <a:off x="-134341" y="3327523"/>
          <a:ext cx="895612" cy="626928"/>
        </a:xfrm>
        <a:prstGeom prst="chevron">
          <a:avLst/>
        </a:prstGeom>
        <a:solidFill>
          <a:schemeClr val="accent2">
            <a:hueOff val="-7222424"/>
            <a:satOff val="-43248"/>
            <a:lumOff val="40472"/>
            <a:alphaOff val="0"/>
          </a:schemeClr>
        </a:solidFill>
        <a:ln w="25400" cap="flat" cmpd="sng" algn="ctr">
          <a:solidFill>
            <a:schemeClr val="accent2">
              <a:hueOff val="-7222424"/>
              <a:satOff val="-43248"/>
              <a:lumOff val="4047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Mercury Display"/>
            </a:rPr>
            <a:t>5</a:t>
          </a:r>
        </a:p>
      </dsp:txBody>
      <dsp:txXfrm rot="-5400000">
        <a:off x="1" y="3506645"/>
        <a:ext cx="626928" cy="268684"/>
      </dsp:txXfrm>
    </dsp:sp>
    <dsp:sp modelId="{3EC7194C-BAD1-4EFB-8285-0CC9D990C098}">
      <dsp:nvSpPr>
        <dsp:cNvPr id="0" name=""/>
        <dsp:cNvSpPr/>
      </dsp:nvSpPr>
      <dsp:spPr>
        <a:xfrm rot="5400000">
          <a:off x="4308504" y="-488394"/>
          <a:ext cx="582148" cy="7945299"/>
        </a:xfrm>
        <a:prstGeom prst="round2SameRect">
          <a:avLst/>
        </a:prstGeom>
        <a:solidFill>
          <a:schemeClr val="lt1">
            <a:alpha val="90000"/>
            <a:hueOff val="0"/>
            <a:satOff val="0"/>
            <a:lumOff val="0"/>
            <a:alphaOff val="0"/>
          </a:schemeClr>
        </a:solidFill>
        <a:ln w="25400" cap="flat" cmpd="sng" algn="ctr">
          <a:solidFill>
            <a:schemeClr val="accent2">
              <a:hueOff val="-7222424"/>
              <a:satOff val="-43248"/>
              <a:lumOff val="4047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None/>
          </a:pPr>
          <a:r>
            <a:rPr lang="en-US" sz="3600" kern="1200" dirty="0">
              <a:latin typeface="Mercury Display"/>
            </a:rPr>
            <a:t>Encourage participation and involvement</a:t>
          </a:r>
        </a:p>
      </dsp:txBody>
      <dsp:txXfrm rot="-5400000">
        <a:off x="626929" y="3221599"/>
        <a:ext cx="7916881" cy="525312"/>
      </dsp:txXfrm>
    </dsp:sp>
    <dsp:sp modelId="{2092CFE5-2868-4581-B5DA-9F821B2621A3}">
      <dsp:nvSpPr>
        <dsp:cNvPr id="0" name=""/>
        <dsp:cNvSpPr/>
      </dsp:nvSpPr>
      <dsp:spPr>
        <a:xfrm rot="5400000">
          <a:off x="-134341" y="4125014"/>
          <a:ext cx="895612" cy="626928"/>
        </a:xfrm>
        <a:prstGeom prst="chevron">
          <a:avLst/>
        </a:prstGeom>
        <a:solidFill>
          <a:schemeClr val="accent2">
            <a:hueOff val="-9028031"/>
            <a:satOff val="-54060"/>
            <a:lumOff val="50590"/>
            <a:alphaOff val="0"/>
          </a:schemeClr>
        </a:solidFill>
        <a:ln w="25400" cap="flat" cmpd="sng" algn="ctr">
          <a:solidFill>
            <a:schemeClr val="accent2">
              <a:hueOff val="-9028031"/>
              <a:satOff val="-54060"/>
              <a:lumOff val="5059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Mercury Display"/>
            </a:rPr>
            <a:t>6</a:t>
          </a:r>
        </a:p>
      </dsp:txBody>
      <dsp:txXfrm rot="-5400000">
        <a:off x="1" y="4304136"/>
        <a:ext cx="626928" cy="268684"/>
      </dsp:txXfrm>
    </dsp:sp>
    <dsp:sp modelId="{0135FD87-30FB-45BA-89EB-76DBC238608A}">
      <dsp:nvSpPr>
        <dsp:cNvPr id="0" name=""/>
        <dsp:cNvSpPr/>
      </dsp:nvSpPr>
      <dsp:spPr>
        <a:xfrm rot="5400000">
          <a:off x="4308504" y="309097"/>
          <a:ext cx="582148" cy="7945299"/>
        </a:xfrm>
        <a:prstGeom prst="round2SameRect">
          <a:avLst/>
        </a:prstGeom>
        <a:solidFill>
          <a:schemeClr val="lt1">
            <a:alpha val="90000"/>
            <a:hueOff val="0"/>
            <a:satOff val="0"/>
            <a:lumOff val="0"/>
            <a:alphaOff val="0"/>
          </a:schemeClr>
        </a:solidFill>
        <a:ln w="25400" cap="flat" cmpd="sng" algn="ctr">
          <a:solidFill>
            <a:schemeClr val="accent2">
              <a:hueOff val="-9028031"/>
              <a:satOff val="-54060"/>
              <a:lumOff val="505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None/>
          </a:pPr>
          <a:r>
            <a:rPr lang="en-US" sz="3600" kern="1200" dirty="0">
              <a:latin typeface="Mercury Display"/>
            </a:rPr>
            <a:t>Conduct ongoing outreach</a:t>
          </a:r>
        </a:p>
      </dsp:txBody>
      <dsp:txXfrm rot="-5400000">
        <a:off x="626929" y="4019090"/>
        <a:ext cx="7916881" cy="52531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2T14:40:43.623"/>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0 130,'2443'0,"-2375"-3,-1-3,23-7,-10 2,25 1,545 7,-337 6,-176-5,162 5,-246 3,0 3,0 2,17 7,-1 0,34 3,178 34,-166-29,1-5,76 3,391-20,-292-7,858 3,-1090-4,-1-1,1-4,-2-2,9-4,36-7,12 6,-77 13,0-3,0 0,19-8,83-24,64-5,-61 14,-57 14,-1 5,1 3,1 4,35 5,-74-4,1-2,-1-2,7-3,0-1,-1 4,14 1,731 3,-383 5,-350 0,0 2,28 9,-23-4,66 2,-59-7,49 10,-50-4,52-1,-90-9,1 2,-1 2,-1 2,7 2,-11-2,-3-1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2T14:40:52.834"/>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0 301,'1'-2,"-1"-1,1 1,0 0,0-1,0 1,0 0,0 0,1 0,-1 0,1 0,-1 0,1 0,-1 0,1 1,0-1,0 1,0-1,0 1,0 0,1 0,-1-1,49-21,42-3,1 3,62-5,30-7,-103 20,1 3,0 4,11 3,257 7,-136 1,575-3,-734-3,-1-2,28-8,63-5,69-5,-93 9,57 2,1065 11,-579 3,-476-4,210 6,-293 7,65 16,68 9,-90-27,-84-7,-1 3,0 3,54 13,-35-3,-1-3,2-5,0-3,-1-3,19-5,937-2,-950-1,80-14,-70 5,34 4,-90 5,1-1,22-6,-19 2,44-2,-56 8,-2-3,34-8,17-4,-3 1,-50 9,-1 2,1 1,29-1,-56 6,-1 0,0 0,0 1,0-1,1 1,-1 0,0 0,0 1,0-1,0 1,-1-1,1 1,0 1,-1-1,1 0,14 17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2T14:40:59.811"/>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1 171,'1578'0,"-1523"-3,0-2,24-7,62-5,32 11,-106 6,0-3,-1-3,1-2,48-15,-40 7,0 3,1 3,0 4,0 3,44 4,-52-3,1-4,20-5,-8 0,38 2,640 7,-365 5,-352-1,1 2,40 9,33 4,-113-16,9-1,1 2,-1 0,1 0,6 3,-15-3,-1-1,1 1,-1-1,0 1,1 0,-1 0,0 0,0 1,0-1,-1 1,1 0,-1-1,1 1,-1 0,0 1,0-1,1 2,7 20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2T14:42:29.177"/>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45,'1'-2,"-1"1,0-1,1 1,0-1,-1 1,1-1,0 1,-1 0,1-1,0 1,0 0,0 0,0 0,1 0,-1 0,0 0,0 0,1 0,-1 0,0 0,1 1,-1-1,1 0,-1 1,1 0,-1-1,2 1,47-10,-46 10,37-4,-1 2,1 2,0 2,17 4,159 31,-105-16,144 12,-109-16,21-4,1-7,66-9,-22 0,-78 4,-15 1,0-5,82-13,-47-11,-66 10,-1 4,79 0,450 13,-249 2,-297 1,0 3,15 6,0 0,21-3,98 12,-114-9,55-2,-78-9,0-1,0 3,52 9,-19 2,1-4,23-4,208-8,-123 0,-40 0,76-13,143-10,255 21,-326 7,-261-6,1-2,25-8,-14 3,29 1,164 7,-170 3,-56-1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2T14:43:06.808"/>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1 173,'12'0,"94"0,0 4,23 8,26 5,100-5,161-13,-141-2,1059 3,-1287-3,-1-1,43-10,-38 5,0 2,20 2,494 7,-481 6,0 3,73 21,-92-18,48 9,1-6,0-4,105-3,-12-8,199-7,-298-7,73-18,-94 13,0 4,1 3,24 4,33 0,0-7,21-10,-12 2,127 0,695 21,-422 3,496-3,-983 3,1 3,21 6,-7 0,18-3,-48-7,-8-1,1 2,41 9,-12-1,0-3,1-3,0-4,5-3,148 4,-177 4,-1 2,0 2,9 5,2 1,45 4,-23-13,37-3,-50-2,1 2,24 7,33 13,-49-8,1-4,0-2,34-3,629-10,-673 0,0-3,20-7,-12 2,54 0,-103 10,18 0,0-1,46-10,-66 7,85-18,0 5,1 5,73 3,-143 8,0-2,0-2,7-3,3 0,41-1,-47 7,0-2,-1-3,1-1,-2-2,21-9,-26 10,1 2,0 1,0 2,1 2,2 2,22-3,24-5,248-42,-271 44,61 0,-70 6,1-3,50-10,-38 2,0 4,1 3,21 3,-48 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5F4802E8-35C2-4C92-9C34-B5ACCDA0DC47}" type="datetimeFigureOut">
              <a:rPr lang="en-US" smtClean="0"/>
              <a:t>6/15/2020</a:t>
            </a:fld>
            <a:endParaRPr lang="en-US"/>
          </a:p>
        </p:txBody>
      </p:sp>
      <p:sp>
        <p:nvSpPr>
          <p:cNvPr id="4" name="Slide Image Placeholder 3"/>
          <p:cNvSpPr>
            <a:spLocks noGrp="1" noRot="1" noChangeAspect="1"/>
          </p:cNvSpPr>
          <p:nvPr>
            <p:ph type="sldImg" idx="2"/>
          </p:nvPr>
        </p:nvSpPr>
        <p:spPr>
          <a:xfrm>
            <a:off x="1431925" y="1169988"/>
            <a:ext cx="4213225"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BE47911B-C8F4-487E-B899-CD7795636849}" type="slidenum">
              <a:rPr lang="en-US" smtClean="0"/>
              <a:t>‹#›</a:t>
            </a:fld>
            <a:endParaRPr lang="en-US"/>
          </a:p>
        </p:txBody>
      </p:sp>
    </p:spTree>
    <p:extLst>
      <p:ext uri="{BB962C8B-B14F-4D97-AF65-F5344CB8AC3E}">
        <p14:creationId xmlns:p14="http://schemas.microsoft.com/office/powerpoint/2010/main" val="45189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is part one of the Kentucky Watershed Academy Module 5: Likely Partners.  It will focus on some fundamentals of developing partnerships.</a:t>
            </a:r>
          </a:p>
        </p:txBody>
      </p:sp>
      <p:sp>
        <p:nvSpPr>
          <p:cNvPr id="4" name="Slide Number Placeholder 3"/>
          <p:cNvSpPr>
            <a:spLocks noGrp="1"/>
          </p:cNvSpPr>
          <p:nvPr>
            <p:ph type="sldNum" sz="quarter" idx="5"/>
          </p:nvPr>
        </p:nvSpPr>
        <p:spPr/>
        <p:txBody>
          <a:bodyPr/>
          <a:lstStyle/>
          <a:p>
            <a:fld id="{BE47911B-C8F4-487E-B899-CD7795636849}" type="slidenum">
              <a:rPr lang="en-US" smtClean="0"/>
              <a:t>1</a:t>
            </a:fld>
            <a:endParaRPr lang="en-US"/>
          </a:p>
        </p:txBody>
      </p:sp>
    </p:spTree>
    <p:extLst>
      <p:ext uri="{BB962C8B-B14F-4D97-AF65-F5344CB8AC3E}">
        <p14:creationId xmlns:p14="http://schemas.microsoft.com/office/powerpoint/2010/main" val="3761062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KWRRI has developed several guides to try to assist you in this process.  </a:t>
            </a:r>
          </a:p>
          <a:p>
            <a:endParaRPr lang="en-US" dirty="0"/>
          </a:p>
          <a:p>
            <a:r>
              <a:rPr lang="en-US" dirty="0"/>
              <a:t>The </a:t>
            </a:r>
            <a:r>
              <a:rPr lang="en-US" b="1" dirty="0"/>
              <a:t>Kentucky Watershed Organization Directory </a:t>
            </a:r>
            <a:r>
              <a:rPr lang="en-US" dirty="0"/>
              <a:t>was developed in 2018 to provide a short two-page </a:t>
            </a:r>
            <a:r>
              <a:rPr lang="en-US" u="sng" dirty="0"/>
              <a:t>overview of various organizations and agencies throughout the state, what they do well, and where they seek partnerships for assistance</a:t>
            </a:r>
            <a:r>
              <a:rPr lang="en-US" dirty="0"/>
              <a:t>.  It is a helpful starting place for understanding your partners.  KWRRI is accepting new submissions and revisions to this directory, so feel free to contact us if you would like to be added or see your organization’s information updated.</a:t>
            </a:r>
          </a:p>
          <a:p>
            <a:endParaRPr lang="en-US" dirty="0"/>
          </a:p>
          <a:p>
            <a:r>
              <a:rPr lang="en-US" dirty="0"/>
              <a:t>Secondly, the </a:t>
            </a:r>
            <a:r>
              <a:rPr lang="en-US" b="1" dirty="0"/>
              <a:t>“Water Organizations of Kentucky” map</a:t>
            </a:r>
            <a:r>
              <a:rPr lang="en-US" dirty="0"/>
              <a:t> was developed as an overview of organizations that work within various domains related to water.  The poster has numerous small maps that help you understand some of the resource issues and contact areas at a glance.</a:t>
            </a:r>
          </a:p>
          <a:p>
            <a:endParaRPr lang="en-US" dirty="0"/>
          </a:p>
          <a:p>
            <a:r>
              <a:rPr lang="en-US" dirty="0"/>
              <a:t>Both of these documents are available on KWRRI’s website at the links provided.</a:t>
            </a:r>
          </a:p>
          <a:p>
            <a:endParaRPr lang="en-US" dirty="0"/>
          </a:p>
          <a:p>
            <a:r>
              <a:rPr lang="en-US" dirty="0"/>
              <a:t>We also hope the presentations as part of this Module 5: “Likely Partners” series will provide a better understanding of who to work with and why.</a:t>
            </a:r>
          </a:p>
          <a:p>
            <a:endParaRPr lang="en-US" dirty="0"/>
          </a:p>
          <a:p>
            <a:endParaRPr lang="en-US" dirty="0"/>
          </a:p>
        </p:txBody>
      </p:sp>
      <p:sp>
        <p:nvSpPr>
          <p:cNvPr id="4" name="Slide Number Placeholder 3"/>
          <p:cNvSpPr>
            <a:spLocks noGrp="1"/>
          </p:cNvSpPr>
          <p:nvPr>
            <p:ph type="sldNum" sz="quarter" idx="10"/>
          </p:nvPr>
        </p:nvSpPr>
        <p:spPr/>
        <p:txBody>
          <a:bodyPr/>
          <a:lstStyle/>
          <a:p>
            <a:fld id="{7E1573F1-F95D-403A-A47C-A1143ABC9F0B}" type="slidenum">
              <a:rPr lang="en-US" smtClean="0"/>
              <a:t>10</a:t>
            </a:fld>
            <a:endParaRPr lang="en-US"/>
          </a:p>
        </p:txBody>
      </p:sp>
    </p:spTree>
    <p:extLst>
      <p:ext uri="{BB962C8B-B14F-4D97-AF65-F5344CB8AC3E}">
        <p14:creationId xmlns:p14="http://schemas.microsoft.com/office/powerpoint/2010/main" val="3928679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most critical factors for a successful project is to </a:t>
            </a:r>
            <a:r>
              <a:rPr lang="en-US" u="sng" dirty="0"/>
              <a:t>find a local champion</a:t>
            </a:r>
            <a:r>
              <a:rPr lang="en-US" dirty="0"/>
              <a:t>.</a:t>
            </a:r>
          </a:p>
          <a:p>
            <a:r>
              <a:rPr lang="en-US" dirty="0"/>
              <a:t>The local champion is more than just a stakeholder, but </a:t>
            </a:r>
            <a:r>
              <a:rPr lang="en-US" u="sng" dirty="0"/>
              <a:t>is also an individual or organization that has a personal investment in keeping the progress moving forward</a:t>
            </a:r>
            <a:r>
              <a:rPr lang="en-US" dirty="0"/>
              <a:t>.</a:t>
            </a:r>
          </a:p>
          <a:p>
            <a:endParaRPr lang="en-US" dirty="0"/>
          </a:p>
          <a:p>
            <a:r>
              <a:rPr lang="en-US" dirty="0"/>
              <a:t>This may be an institution with long-standing commitments toward water quality improvements or an individual with a passion for water quality and the perseverance to make change.</a:t>
            </a:r>
          </a:p>
          <a:p>
            <a:endParaRPr lang="en-US" dirty="0"/>
          </a:p>
          <a:p>
            <a:r>
              <a:rPr lang="en-US" dirty="0"/>
              <a:t>Some of the many local champions we have witnessed in Kentucky include:</a:t>
            </a:r>
          </a:p>
          <a:p>
            <a:pPr marL="176131" indent="-176131">
              <a:buFont typeface="Arial" panose="020B0604020202020204" pitchFamily="34" charset="0"/>
              <a:buChar char="•"/>
            </a:pPr>
            <a:r>
              <a:rPr lang="en-US" dirty="0"/>
              <a:t>Retired volunteers</a:t>
            </a:r>
          </a:p>
          <a:p>
            <a:pPr marL="176131" indent="-176131">
              <a:buFont typeface="Arial" panose="020B0604020202020204" pitchFamily="34" charset="0"/>
              <a:buChar char="•"/>
            </a:pPr>
            <a:r>
              <a:rPr lang="en-US" dirty="0"/>
              <a:t>Farmers</a:t>
            </a:r>
          </a:p>
          <a:p>
            <a:pPr marL="176131" indent="-176131" defTabSz="939363">
              <a:buFont typeface="Arial" panose="020B0604020202020204" pitchFamily="34" charset="0"/>
              <a:buChar char="•"/>
              <a:defRPr/>
            </a:pPr>
            <a:r>
              <a:rPr lang="en-US" dirty="0"/>
              <a:t>Water or wastewater utilities</a:t>
            </a:r>
          </a:p>
          <a:p>
            <a:pPr marL="176131" indent="-176131">
              <a:buFont typeface="Arial" panose="020B0604020202020204" pitchFamily="34" charset="0"/>
              <a:buChar char="•"/>
            </a:pPr>
            <a:r>
              <a:rPr lang="en-US" dirty="0"/>
              <a:t>Local municipalities or stormwater utilities (MS4s)</a:t>
            </a:r>
          </a:p>
          <a:p>
            <a:pPr marL="176131" indent="-176131">
              <a:buFont typeface="Arial" panose="020B0604020202020204" pitchFamily="34" charset="0"/>
              <a:buChar char="•"/>
            </a:pPr>
            <a:r>
              <a:rPr lang="en-US" dirty="0"/>
              <a:t>University professors or staff in water sciences or cooperative extension</a:t>
            </a:r>
          </a:p>
          <a:p>
            <a:pPr marL="176131" indent="-176131">
              <a:buFont typeface="Arial" panose="020B0604020202020204" pitchFamily="34" charset="0"/>
              <a:buChar char="•"/>
            </a:pPr>
            <a:r>
              <a:rPr lang="en-US" dirty="0"/>
              <a:t>Nonprofits</a:t>
            </a:r>
          </a:p>
          <a:p>
            <a:endParaRPr lang="en-US" dirty="0"/>
          </a:p>
          <a:p>
            <a:r>
              <a:rPr lang="en-US" dirty="0"/>
              <a:t>These local champions have the drive that will keep momentum going over many years.  Champions can emerge out of the planning process, but an eye needs to be kept on who is going to take personal responsibility for making progress with implementation activities.</a:t>
            </a:r>
          </a:p>
        </p:txBody>
      </p:sp>
      <p:sp>
        <p:nvSpPr>
          <p:cNvPr id="4" name="Slide Number Placeholder 3"/>
          <p:cNvSpPr>
            <a:spLocks noGrp="1"/>
          </p:cNvSpPr>
          <p:nvPr>
            <p:ph type="sldNum" sz="quarter" idx="10"/>
          </p:nvPr>
        </p:nvSpPr>
        <p:spPr/>
        <p:txBody>
          <a:bodyPr/>
          <a:lstStyle/>
          <a:p>
            <a:fld id="{7E1573F1-F95D-403A-A47C-A1143ABC9F0B}" type="slidenum">
              <a:rPr lang="en-US" smtClean="0"/>
              <a:t>11</a:t>
            </a:fld>
            <a:endParaRPr lang="en-US"/>
          </a:p>
        </p:txBody>
      </p:sp>
    </p:spTree>
    <p:extLst>
      <p:ext uri="{BB962C8B-B14F-4D97-AF65-F5344CB8AC3E}">
        <p14:creationId xmlns:p14="http://schemas.microsoft.com/office/powerpoint/2010/main" val="1394891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Hanging Fork Watershed planning and implementation effort in Lincoln and Boyle Counties has definitely benefitted from local champions that have been instrumental in achieving progress.</a:t>
            </a:r>
          </a:p>
          <a:p>
            <a:endParaRPr lang="en-US" dirty="0"/>
          </a:p>
          <a:p>
            <a:pPr marL="176131" indent="-176131">
              <a:buFontTx/>
              <a:buChar char="-"/>
            </a:pPr>
            <a:r>
              <a:rPr lang="en-US" dirty="0"/>
              <a:t>A local farmer worked as an agricultural watershed coordinator to promote ag BMPs and convince farmers of their benefits.  He helped “sell” these practices to farmers and enabled them to use a combination of 319 funds and state cost-share money to install them throughout the watershed.  A roadside sign was placed on one of the farms to help recognize the farmers who create riparian buffers and use other practices that protect water quality.</a:t>
            </a:r>
          </a:p>
          <a:p>
            <a:pPr marL="176131" indent="-176131">
              <a:buFontTx/>
              <a:buChar char="-"/>
            </a:pPr>
            <a:endParaRPr lang="en-US" dirty="0"/>
          </a:p>
          <a:p>
            <a:pPr marL="176131" indent="-176131">
              <a:buFontTx/>
              <a:buChar char="-"/>
            </a:pPr>
            <a:r>
              <a:rPr lang="en-US" dirty="0"/>
              <a:t>A local citizen worked with Lincoln County government and the Bluegrass ADD to form a sanitation district and obtain loan and grant funding for a major sewer line extension that addressed over 500 homes on problematic septic systems.  The sanitation district has received multiple awards for their significant efforts to expand infrastructure and improve water quality.</a:t>
            </a:r>
          </a:p>
          <a:p>
            <a:pPr marL="176131" indent="-176131">
              <a:buFontTx/>
              <a:buChar char="-"/>
            </a:pPr>
            <a:endParaRPr lang="en-US" dirty="0"/>
          </a:p>
          <a:p>
            <a:pPr marL="176131" indent="-176131">
              <a:buFontTx/>
              <a:buChar char="-"/>
            </a:pPr>
            <a:r>
              <a:rPr lang="en-US" dirty="0"/>
              <a:t>A Hustonville city council member helped organize and promote a riparian buffer enhancement at a local park that is located on Hanging Fork and serves an outdoor recreation focal point in the community.</a:t>
            </a:r>
          </a:p>
        </p:txBody>
      </p:sp>
      <p:sp>
        <p:nvSpPr>
          <p:cNvPr id="4" name="Slide Number Placeholder 3"/>
          <p:cNvSpPr>
            <a:spLocks noGrp="1"/>
          </p:cNvSpPr>
          <p:nvPr>
            <p:ph type="sldNum" sz="quarter" idx="5"/>
          </p:nvPr>
        </p:nvSpPr>
        <p:spPr/>
        <p:txBody>
          <a:bodyPr/>
          <a:lstStyle/>
          <a:p>
            <a:fld id="{BE47911B-C8F4-487E-B899-CD7795636849}" type="slidenum">
              <a:rPr lang="en-US" smtClean="0"/>
              <a:t>12</a:t>
            </a:fld>
            <a:endParaRPr lang="en-US"/>
          </a:p>
        </p:txBody>
      </p:sp>
    </p:spTree>
    <p:extLst>
      <p:ext uri="{BB962C8B-B14F-4D97-AF65-F5344CB8AC3E}">
        <p14:creationId xmlns:p14="http://schemas.microsoft.com/office/powerpoint/2010/main" val="1867240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84400" y="571500"/>
            <a:ext cx="2706688" cy="2030413"/>
          </a:xfrm>
        </p:spPr>
      </p:sp>
      <p:sp>
        <p:nvSpPr>
          <p:cNvPr id="3" name="Notes Placeholder 2"/>
          <p:cNvSpPr>
            <a:spLocks noGrp="1"/>
          </p:cNvSpPr>
          <p:nvPr>
            <p:ph type="body" idx="1"/>
          </p:nvPr>
        </p:nvSpPr>
        <p:spPr>
          <a:xfrm>
            <a:off x="445477" y="2801816"/>
            <a:ext cx="6166337" cy="5989760"/>
          </a:xfrm>
        </p:spPr>
        <p:txBody>
          <a:bodyPr/>
          <a:lstStyle/>
          <a:p>
            <a:r>
              <a:rPr lang="en-US" dirty="0"/>
              <a:t>After listing out the stakeholders that you believe are needed, </a:t>
            </a:r>
            <a:r>
              <a:rPr lang="en-US" b="1" u="sng" dirty="0"/>
              <a:t>you need to have some idea of what role you would like the partner to play and of responsibilities that they will have</a:t>
            </a:r>
            <a:r>
              <a:rPr lang="en-US" b="1" dirty="0"/>
              <a:t>.</a:t>
            </a:r>
          </a:p>
          <a:p>
            <a:endParaRPr lang="en-US" dirty="0"/>
          </a:p>
          <a:p>
            <a:r>
              <a:rPr lang="en-US" b="1" dirty="0"/>
              <a:t>First, decide what are you asking the partner to do: </a:t>
            </a:r>
            <a:r>
              <a:rPr lang="en-US" i="1" dirty="0"/>
              <a:t>provide input? Make decisions? Author a grant or report? Provide labor?  Use their facilities? Help provide outreach?  The more clarity you can provide the better.  The better you know the partner, the better you will be able to direct your ask.</a:t>
            </a:r>
          </a:p>
          <a:p>
            <a:endParaRPr lang="en-US" dirty="0"/>
          </a:p>
          <a:p>
            <a:r>
              <a:rPr lang="en-US" b="1" dirty="0"/>
              <a:t>Second, provide some idea of how decisions will be made.  </a:t>
            </a:r>
            <a:r>
              <a:rPr lang="en-US" i="1" dirty="0"/>
              <a:t>Are decisions limited to a smaller group, but input is requested from a larger group or is consensus required?  Do you need a formal board with quorum?  If so, when and how do votes occur? </a:t>
            </a:r>
          </a:p>
          <a:p>
            <a:endParaRPr lang="en-US" dirty="0"/>
          </a:p>
          <a:p>
            <a:r>
              <a:rPr lang="en-US" b="1" dirty="0"/>
              <a:t>Third, are you asking them to develop a deliverable or implement a practice?</a:t>
            </a:r>
            <a:r>
              <a:rPr lang="en-US" dirty="0"/>
              <a:t>  </a:t>
            </a:r>
            <a:r>
              <a:rPr lang="en-US" i="1" dirty="0"/>
              <a:t>If so, be upfront about it.</a:t>
            </a:r>
          </a:p>
          <a:p>
            <a:endParaRPr lang="en-US" dirty="0"/>
          </a:p>
          <a:p>
            <a:r>
              <a:rPr lang="en-US" b="1" dirty="0"/>
              <a:t>Fourth, provide an estimate of the amount of time that will be required of them. </a:t>
            </a:r>
            <a:r>
              <a:rPr lang="en-US" dirty="0"/>
              <a:t> </a:t>
            </a:r>
            <a:r>
              <a:rPr lang="en-US" i="1" dirty="0"/>
              <a:t>How long will meetings be and how frequently?  Are you paying for their services?  What is the duration of the project?  Do they need to participate in every meeting?</a:t>
            </a:r>
          </a:p>
          <a:p>
            <a:endParaRPr lang="en-US" dirty="0"/>
          </a:p>
          <a:p>
            <a:r>
              <a:rPr lang="en-US" b="1" dirty="0"/>
              <a:t>In this overall approach to directly communicating with potential partners, start with your most interested and essential partners and then work towards the less engaged and essential.  </a:t>
            </a:r>
            <a:r>
              <a:rPr lang="en-US" dirty="0"/>
              <a:t>It is helpful to keep notes on commitments and willingness for future reference.</a:t>
            </a:r>
          </a:p>
          <a:p>
            <a:endParaRPr lang="en-US" dirty="0"/>
          </a:p>
          <a:p>
            <a:r>
              <a:rPr lang="en-US" dirty="0"/>
              <a:t>Surveys, online, via phone or in-person, may be a way to obtain information about stakeholders before requesting a partnership.  You can use these to determine a potential stakeholder’s:</a:t>
            </a:r>
          </a:p>
          <a:p>
            <a:pPr marL="176131" indent="-176131">
              <a:buFont typeface="Arial" panose="020B0604020202020204" pitchFamily="34" charset="0"/>
              <a:buChar char="•"/>
            </a:pPr>
            <a:r>
              <a:rPr lang="en-US" dirty="0"/>
              <a:t>knowledge of issues and concerns</a:t>
            </a:r>
          </a:p>
          <a:p>
            <a:pPr marL="176131" indent="-176131">
              <a:buFont typeface="Arial" panose="020B0604020202020204" pitchFamily="34" charset="0"/>
              <a:buChar char="•"/>
            </a:pPr>
            <a:r>
              <a:rPr lang="en-US" dirty="0"/>
              <a:t>Attitudes and opinions about the community</a:t>
            </a:r>
          </a:p>
          <a:p>
            <a:pPr marL="176131" indent="-176131">
              <a:buFont typeface="Arial" panose="020B0604020202020204" pitchFamily="34" charset="0"/>
              <a:buChar char="•"/>
            </a:pPr>
            <a:r>
              <a:rPr lang="en-US" dirty="0"/>
              <a:t>Their use of the resource</a:t>
            </a:r>
          </a:p>
          <a:p>
            <a:pPr marL="176131" indent="-176131">
              <a:buFont typeface="Arial" panose="020B0604020202020204" pitchFamily="34" charset="0"/>
              <a:buChar char="•"/>
            </a:pPr>
            <a:r>
              <a:rPr lang="en-US" dirty="0"/>
              <a:t>Their motivations</a:t>
            </a:r>
          </a:p>
          <a:p>
            <a:pPr marL="176131" indent="-176131">
              <a:buFont typeface="Arial" panose="020B0604020202020204" pitchFamily="34" charset="0"/>
              <a:buChar char="•"/>
            </a:pPr>
            <a:r>
              <a:rPr lang="en-US" dirty="0"/>
              <a:t>Whom they trust</a:t>
            </a:r>
          </a:p>
          <a:p>
            <a:pPr marL="176131" indent="-176131">
              <a:buFont typeface="Arial" panose="020B0604020202020204" pitchFamily="34" charset="0"/>
              <a:buChar char="•"/>
            </a:pPr>
            <a:r>
              <a:rPr lang="en-US" dirty="0"/>
              <a:t>What they value</a:t>
            </a:r>
          </a:p>
          <a:p>
            <a:pPr marL="176131" indent="-176131">
              <a:buFont typeface="Arial" panose="020B0604020202020204" pitchFamily="34" charset="0"/>
              <a:buChar char="•"/>
            </a:pPr>
            <a:r>
              <a:rPr lang="en-US" dirty="0"/>
              <a:t>And what are key local activities</a:t>
            </a:r>
          </a:p>
          <a:p>
            <a:endParaRPr lang="en-US" dirty="0"/>
          </a:p>
        </p:txBody>
      </p:sp>
      <p:sp>
        <p:nvSpPr>
          <p:cNvPr id="4" name="Slide Number Placeholder 3"/>
          <p:cNvSpPr>
            <a:spLocks noGrp="1"/>
          </p:cNvSpPr>
          <p:nvPr>
            <p:ph type="sldNum" sz="quarter" idx="10"/>
          </p:nvPr>
        </p:nvSpPr>
        <p:spPr/>
        <p:txBody>
          <a:bodyPr/>
          <a:lstStyle/>
          <a:p>
            <a:fld id="{7E1573F1-F95D-403A-A47C-A1143ABC9F0B}" type="slidenum">
              <a:rPr lang="en-US" smtClean="0"/>
              <a:t>13</a:t>
            </a:fld>
            <a:endParaRPr lang="en-US"/>
          </a:p>
        </p:txBody>
      </p:sp>
    </p:spTree>
    <p:extLst>
      <p:ext uri="{BB962C8B-B14F-4D97-AF65-F5344CB8AC3E}">
        <p14:creationId xmlns:p14="http://schemas.microsoft.com/office/powerpoint/2010/main" val="566573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9475" y="512763"/>
            <a:ext cx="2776538" cy="2082800"/>
          </a:xfrm>
        </p:spPr>
      </p:sp>
      <p:sp>
        <p:nvSpPr>
          <p:cNvPr id="3" name="Notes Placeholder 2"/>
          <p:cNvSpPr>
            <a:spLocks noGrp="1"/>
          </p:cNvSpPr>
          <p:nvPr>
            <p:ph type="body" idx="1"/>
          </p:nvPr>
        </p:nvSpPr>
        <p:spPr>
          <a:xfrm>
            <a:off x="707708" y="2872154"/>
            <a:ext cx="5661660" cy="5615354"/>
          </a:xfrm>
        </p:spPr>
        <p:txBody>
          <a:bodyPr/>
          <a:lstStyle/>
          <a:p>
            <a:r>
              <a:rPr lang="en-US" dirty="0"/>
              <a:t>During the Chestnut Creek watershed planning effort, this postcard was mailed to 1,000 residents to invite them to a public meeting in an effort to expand participation and feedback.</a:t>
            </a:r>
          </a:p>
          <a:p>
            <a:endParaRPr lang="en-US" dirty="0"/>
          </a:p>
          <a:p>
            <a:r>
              <a:rPr lang="en-US" dirty="0"/>
              <a:t>Usually, these invitations bring in about 20 to 30 people who want to hear more about what is going on.</a:t>
            </a:r>
          </a:p>
          <a:p>
            <a:endParaRPr lang="en-US" dirty="0"/>
          </a:p>
          <a:p>
            <a:r>
              <a:rPr lang="en-US" dirty="0"/>
              <a:t>This one attracted closer to 100 people, many of whom had concerns and biases about the purpose and intent of the meeting.  For instance, there were strong opinions that cleaning out the creek would be best and a lot of talk about flooding that the leaders were not prepared to address at that point.</a:t>
            </a:r>
          </a:p>
          <a:p>
            <a:endParaRPr lang="en-US" dirty="0"/>
          </a:p>
          <a:p>
            <a:r>
              <a:rPr lang="en-US" dirty="0"/>
              <a:t>Because the attendees didn’t have a clearer expectation of what was needed or wanted from them, their confusion led to unnecessary frustration and emotion. </a:t>
            </a:r>
          </a:p>
          <a:p>
            <a:r>
              <a:rPr lang="en-US" dirty="0"/>
              <a:t> </a:t>
            </a:r>
          </a:p>
          <a:p>
            <a:r>
              <a:rPr lang="en-US" dirty="0"/>
              <a:t>Instead of it being an informational meeting about the planning process and the known basics about Chestnut Creek, the organizers had to diffuse tensions by opening it up to general discussion about the resident’s concerns.</a:t>
            </a:r>
          </a:p>
          <a:p>
            <a:endParaRPr lang="en-US" dirty="0"/>
          </a:p>
          <a:p>
            <a:r>
              <a:rPr lang="en-US" dirty="0"/>
              <a:t>In retrospect, the organizers realized that they should have done a little more prep work and developed a more specific mailer.  Also, there needs to be some thought put into how to listen to and respond to potential concerns with correct information.</a:t>
            </a:r>
          </a:p>
          <a:p>
            <a:endParaRPr lang="en-US" dirty="0"/>
          </a:p>
          <a:p>
            <a:r>
              <a:rPr lang="en-US" dirty="0"/>
              <a:t>As an interesting side note: That particular meeting was very awkward because the sanitation district operator was present and got called on the carpet for being out of compliance but stated that they were in compliance.  He did not come to meetings after that.  In the end, the entire sanitation district board got fired and replaced as a result of this planning effort, but the operator remained and he has been able to do his job more effectively.</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E47911B-C8F4-487E-B899-CD7795636849}" type="slidenum">
              <a:rPr lang="en-US" smtClean="0"/>
              <a:t>14</a:t>
            </a:fld>
            <a:endParaRPr lang="en-US"/>
          </a:p>
        </p:txBody>
      </p:sp>
    </p:spTree>
    <p:extLst>
      <p:ext uri="{BB962C8B-B14F-4D97-AF65-F5344CB8AC3E}">
        <p14:creationId xmlns:p14="http://schemas.microsoft.com/office/powerpoint/2010/main" val="4053405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25" y="644525"/>
            <a:ext cx="3551238" cy="2663825"/>
          </a:xfrm>
        </p:spPr>
      </p:sp>
      <p:sp>
        <p:nvSpPr>
          <p:cNvPr id="3" name="Notes Placeholder 2"/>
          <p:cNvSpPr>
            <a:spLocks noGrp="1"/>
          </p:cNvSpPr>
          <p:nvPr>
            <p:ph type="body" idx="1"/>
          </p:nvPr>
        </p:nvSpPr>
        <p:spPr>
          <a:xfrm>
            <a:off x="707708" y="3563815"/>
            <a:ext cx="5661660" cy="4935415"/>
          </a:xfrm>
        </p:spPr>
        <p:txBody>
          <a:bodyPr/>
          <a:lstStyle/>
          <a:p>
            <a:r>
              <a:rPr lang="en-US" dirty="0"/>
              <a:t>You will also need to consider the organizational structure.  This is often determined by how the funding is administered and the drivers behind the planning effort.</a:t>
            </a:r>
          </a:p>
          <a:p>
            <a:endParaRPr lang="en-US" dirty="0"/>
          </a:p>
          <a:p>
            <a:r>
              <a:rPr lang="en-US" b="1" dirty="0"/>
              <a:t>For instance, if a plan is funded by a grant (such as one of KDOW’s 319 grants), then there will be specific partners who are under contractual obligations.  </a:t>
            </a:r>
            <a:r>
              <a:rPr lang="en-US" dirty="0"/>
              <a:t>In this instance, you may have a nonprofit or local government as the lead with technical consultants hired to help manage the process or conduct outreach.  In this scenario, you may have a </a:t>
            </a:r>
            <a:r>
              <a:rPr lang="en-US" b="1" dirty="0"/>
              <a:t>core team with </a:t>
            </a:r>
            <a:r>
              <a:rPr lang="en-US" b="1" u="sng" dirty="0"/>
              <a:t>informal committees or workgroups</a:t>
            </a:r>
            <a:r>
              <a:rPr lang="en-US" dirty="0"/>
              <a:t>.</a:t>
            </a:r>
          </a:p>
          <a:p>
            <a:endParaRPr lang="en-US" dirty="0"/>
          </a:p>
          <a:p>
            <a:r>
              <a:rPr lang="en-US" b="1" dirty="0"/>
              <a:t>However, if the planning is driven by community interests and funding, then a </a:t>
            </a:r>
            <a:r>
              <a:rPr lang="en-US" b="1" u="sng" dirty="0"/>
              <a:t>more formal </a:t>
            </a:r>
            <a:r>
              <a:rPr lang="en-US" b="1" dirty="0"/>
              <a:t>voting process may be necessary before the group decides to mutually commit resources toward an objective.</a:t>
            </a:r>
          </a:p>
          <a:p>
            <a:endParaRPr lang="en-US" dirty="0"/>
          </a:p>
          <a:p>
            <a:r>
              <a:rPr lang="en-US" dirty="0"/>
              <a:t>The degree of formality required will also depend on the type of feedback you need—decisions, advice or support.  </a:t>
            </a:r>
          </a:p>
          <a:p>
            <a:endParaRPr lang="en-US" dirty="0"/>
          </a:p>
          <a:p>
            <a:r>
              <a:rPr lang="en-US" dirty="0"/>
              <a:t>And lastly, </a:t>
            </a:r>
            <a:r>
              <a:rPr lang="en-US" b="1" dirty="0"/>
              <a:t>structure depends on whether the community desires to participate</a:t>
            </a:r>
            <a:r>
              <a:rPr lang="en-US" dirty="0"/>
              <a:t>.  </a:t>
            </a:r>
            <a:r>
              <a:rPr lang="en-US" u="sng" dirty="0"/>
              <a:t>If this is a contentious issue, then more formal efforts will likely be needed with lots of space for feedback.  If there is not a lot of community interest, then there may be more latitude in how informally the process moves forward.</a:t>
            </a:r>
          </a:p>
          <a:p>
            <a:endParaRPr lang="en-US" dirty="0"/>
          </a:p>
          <a:p>
            <a:r>
              <a:rPr lang="en-US" dirty="0"/>
              <a:t>Not every watershed is the same, so one structure will not work for all situations.  </a:t>
            </a:r>
          </a:p>
          <a:p>
            <a:endParaRPr lang="en-US" dirty="0"/>
          </a:p>
          <a:p>
            <a:r>
              <a:rPr lang="en-US" dirty="0"/>
              <a:t>A variety of different engagement formats are listed to help you determine the best framework for your community.</a:t>
            </a:r>
          </a:p>
          <a:p>
            <a:endParaRPr lang="en-US" sz="2900" dirty="0"/>
          </a:p>
        </p:txBody>
      </p:sp>
      <p:sp>
        <p:nvSpPr>
          <p:cNvPr id="4" name="Slide Number Placeholder 3"/>
          <p:cNvSpPr>
            <a:spLocks noGrp="1"/>
          </p:cNvSpPr>
          <p:nvPr>
            <p:ph type="sldNum" sz="quarter" idx="10"/>
          </p:nvPr>
        </p:nvSpPr>
        <p:spPr/>
        <p:txBody>
          <a:bodyPr/>
          <a:lstStyle/>
          <a:p>
            <a:fld id="{7E1573F1-F95D-403A-A47C-A1143ABC9F0B}" type="slidenum">
              <a:rPr lang="en-US" smtClean="0"/>
              <a:t>15</a:t>
            </a:fld>
            <a:endParaRPr lang="en-US"/>
          </a:p>
        </p:txBody>
      </p:sp>
    </p:spTree>
    <p:extLst>
      <p:ext uri="{BB962C8B-B14F-4D97-AF65-F5344CB8AC3E}">
        <p14:creationId xmlns:p14="http://schemas.microsoft.com/office/powerpoint/2010/main" val="1793973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a:extLst>
              <a:ext uri="{FF2B5EF4-FFF2-40B4-BE49-F238E27FC236}">
                <a16:creationId xmlns:a16="http://schemas.microsoft.com/office/drawing/2014/main" id="{B8AE3B10-2D27-4721-A013-E687E88FBD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ea typeface="MS PGothic" panose="020B0600070205080204" pitchFamily="34" charset="-128"/>
              </a:defRPr>
            </a:lvl1pPr>
            <a:lvl2pPr marL="777734" indent="-299128" eaLnBrk="0" hangingPunct="0">
              <a:defRPr sz="2500">
                <a:solidFill>
                  <a:schemeClr val="tx1"/>
                </a:solidFill>
                <a:latin typeface="Times New Roman" panose="02020603050405020304" pitchFamily="18" charset="0"/>
                <a:ea typeface="MS PGothic" panose="020B0600070205080204" pitchFamily="34" charset="-128"/>
              </a:defRPr>
            </a:lvl2pPr>
            <a:lvl3pPr marL="1196514" indent="-239302" eaLnBrk="0" hangingPunct="0">
              <a:defRPr sz="2500">
                <a:solidFill>
                  <a:schemeClr val="tx1"/>
                </a:solidFill>
                <a:latin typeface="Times New Roman" panose="02020603050405020304" pitchFamily="18" charset="0"/>
                <a:ea typeface="MS PGothic" panose="020B0600070205080204" pitchFamily="34" charset="-128"/>
              </a:defRPr>
            </a:lvl3pPr>
            <a:lvl4pPr marL="1675119" indent="-239302" eaLnBrk="0" hangingPunct="0">
              <a:defRPr sz="2500">
                <a:solidFill>
                  <a:schemeClr val="tx1"/>
                </a:solidFill>
                <a:latin typeface="Times New Roman" panose="02020603050405020304" pitchFamily="18" charset="0"/>
                <a:ea typeface="MS PGothic" panose="020B0600070205080204" pitchFamily="34" charset="-128"/>
              </a:defRPr>
            </a:lvl4pPr>
            <a:lvl5pPr marL="2153725" indent="-239302" eaLnBrk="0" hangingPunct="0">
              <a:defRPr sz="2500">
                <a:solidFill>
                  <a:schemeClr val="tx1"/>
                </a:solidFill>
                <a:latin typeface="Times New Roman" panose="02020603050405020304" pitchFamily="18" charset="0"/>
                <a:ea typeface="MS PGothic" panose="020B0600070205080204" pitchFamily="34" charset="-128"/>
              </a:defRPr>
            </a:lvl5pPr>
            <a:lvl6pPr marL="2632330" indent="-239302" eaLnBrk="0" fontAlgn="base" hangingPunct="0">
              <a:spcBef>
                <a:spcPct val="0"/>
              </a:spcBef>
              <a:spcAft>
                <a:spcPct val="0"/>
              </a:spcAft>
              <a:defRPr sz="2500">
                <a:solidFill>
                  <a:schemeClr val="tx1"/>
                </a:solidFill>
                <a:latin typeface="Times New Roman" panose="02020603050405020304" pitchFamily="18" charset="0"/>
                <a:ea typeface="MS PGothic" panose="020B0600070205080204" pitchFamily="34" charset="-128"/>
              </a:defRPr>
            </a:lvl6pPr>
            <a:lvl7pPr marL="3110936" indent="-239302" eaLnBrk="0" fontAlgn="base" hangingPunct="0">
              <a:spcBef>
                <a:spcPct val="0"/>
              </a:spcBef>
              <a:spcAft>
                <a:spcPct val="0"/>
              </a:spcAft>
              <a:defRPr sz="2500">
                <a:solidFill>
                  <a:schemeClr val="tx1"/>
                </a:solidFill>
                <a:latin typeface="Times New Roman" panose="02020603050405020304" pitchFamily="18" charset="0"/>
                <a:ea typeface="MS PGothic" panose="020B0600070205080204" pitchFamily="34" charset="-128"/>
              </a:defRPr>
            </a:lvl7pPr>
            <a:lvl8pPr marL="3589541" indent="-239302" eaLnBrk="0" fontAlgn="base" hangingPunct="0">
              <a:spcBef>
                <a:spcPct val="0"/>
              </a:spcBef>
              <a:spcAft>
                <a:spcPct val="0"/>
              </a:spcAft>
              <a:defRPr sz="2500">
                <a:solidFill>
                  <a:schemeClr val="tx1"/>
                </a:solidFill>
                <a:latin typeface="Times New Roman" panose="02020603050405020304" pitchFamily="18" charset="0"/>
                <a:ea typeface="MS PGothic" panose="020B0600070205080204" pitchFamily="34" charset="-128"/>
              </a:defRPr>
            </a:lvl8pPr>
            <a:lvl9pPr marL="4068147" indent="-239302" eaLnBrk="0" fontAlgn="base" hangingPunct="0">
              <a:spcBef>
                <a:spcPct val="0"/>
              </a:spcBef>
              <a:spcAft>
                <a:spcPct val="0"/>
              </a:spcAft>
              <a:defRPr sz="2500">
                <a:solidFill>
                  <a:schemeClr val="tx1"/>
                </a:solidFill>
                <a:latin typeface="Times New Roman" panose="02020603050405020304" pitchFamily="18" charset="0"/>
                <a:ea typeface="MS PGothic" panose="020B0600070205080204" pitchFamily="34" charset="-128"/>
              </a:defRPr>
            </a:lvl9pPr>
          </a:lstStyle>
          <a:p>
            <a:pPr eaLnBrk="1" hangingPunct="1"/>
            <a:fld id="{D36A765C-211C-43A0-9C91-67F136C9E094}" type="slidenum">
              <a:rPr lang="en-US" altLang="en-US" sz="1200"/>
              <a:pPr eaLnBrk="1" hangingPunct="1"/>
              <a:t>16</a:t>
            </a:fld>
            <a:endParaRPr lang="en-US" altLang="en-US" sz="1200"/>
          </a:p>
        </p:txBody>
      </p:sp>
      <p:sp>
        <p:nvSpPr>
          <p:cNvPr id="55298" name="Rectangle 2">
            <a:extLst>
              <a:ext uri="{FF2B5EF4-FFF2-40B4-BE49-F238E27FC236}">
                <a16:creationId xmlns:a16="http://schemas.microsoft.com/office/drawing/2014/main" id="{D6A79721-8BDB-4BBA-952C-74EA786F2FCA}"/>
              </a:ext>
            </a:extLst>
          </p:cNvPr>
          <p:cNvSpPr>
            <a:spLocks noGrp="1" noRot="1" noChangeAspect="1" noChangeArrowheads="1" noTextEdit="1"/>
          </p:cNvSpPr>
          <p:nvPr>
            <p:ph type="sldImg"/>
          </p:nvPr>
        </p:nvSpPr>
        <p:spPr>
          <a:xfrm>
            <a:off x="1431925" y="619125"/>
            <a:ext cx="4213225" cy="3160713"/>
          </a:xfrm>
          <a:ln/>
        </p:spPr>
      </p:sp>
      <p:sp>
        <p:nvSpPr>
          <p:cNvPr id="55299" name="Rectangle 3">
            <a:extLst>
              <a:ext uri="{FF2B5EF4-FFF2-40B4-BE49-F238E27FC236}">
                <a16:creationId xmlns:a16="http://schemas.microsoft.com/office/drawing/2014/main" id="{7869408F-C2CC-419B-BE24-B3B75DCED0C6}"/>
              </a:ext>
            </a:extLst>
          </p:cNvPr>
          <p:cNvSpPr>
            <a:spLocks noGrp="1" noChangeArrowheads="1"/>
          </p:cNvSpPr>
          <p:nvPr>
            <p:ph type="body" idx="1"/>
          </p:nvPr>
        </p:nvSpPr>
        <p:spPr>
          <a:xfrm>
            <a:off x="707708" y="3962400"/>
            <a:ext cx="5661660" cy="456027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As an historical example of engagement fine-tuning,…when Kentucky originally adopted the Watershed Framework Process to better manage water quality in the state, it was envisioned as an effort led by state and federal agencies, who brought in other partners to form a Watershed Steering Committee.  </a:t>
            </a:r>
            <a:r>
              <a:rPr lang="en-US" altLang="en-US" b="1" dirty="0"/>
              <a:t>This Committee would help select and oversee statewide watershed management efforts.</a:t>
            </a:r>
            <a:r>
              <a:rPr lang="en-US" altLang="en-US" dirty="0"/>
              <a:t>  (These groups are noted on the left.)</a:t>
            </a:r>
          </a:p>
          <a:p>
            <a:pPr eaLnBrk="1" hangingPunct="1"/>
            <a:endParaRPr lang="en-US" altLang="en-US" dirty="0"/>
          </a:p>
          <a:p>
            <a:pPr eaLnBrk="1" hangingPunct="1"/>
            <a:r>
              <a:rPr lang="en-US" altLang="en-US" dirty="0"/>
              <a:t>Priorities </a:t>
            </a:r>
            <a:r>
              <a:rPr lang="en-US" altLang="en-US" b="1" dirty="0"/>
              <a:t>were to be established by the 7 major river basin coordinators and basin teams throughout the state, </a:t>
            </a:r>
            <a:r>
              <a:rPr lang="en-US" altLang="en-US" dirty="0"/>
              <a:t>who would help guide local partners to take improvement or protective actions.  (shown in the middle)</a:t>
            </a:r>
          </a:p>
          <a:p>
            <a:pPr eaLnBrk="1" hangingPunct="1"/>
            <a:endParaRPr lang="en-US" altLang="en-US" dirty="0"/>
          </a:p>
          <a:p>
            <a:pPr eaLnBrk="1" hangingPunct="1"/>
            <a:r>
              <a:rPr lang="en-US" altLang="en-US" dirty="0"/>
              <a:t>Watershed Watch in Kentucky was seen as a important resource for local stakeholders.  It was also believed that local watershed groups would be formed out of the state’s recommendations and guidance.</a:t>
            </a:r>
          </a:p>
          <a:p>
            <a:pPr eaLnBrk="1" hangingPunct="1"/>
            <a:endParaRPr lang="en-US" altLang="en-US" dirty="0"/>
          </a:p>
          <a:p>
            <a:pPr eaLnBrk="1" hangingPunct="1"/>
            <a:r>
              <a:rPr lang="en-US" altLang="en-US" b="1" dirty="0"/>
              <a:t>For the most part, this approach proved to be problematic.  </a:t>
            </a:r>
          </a:p>
          <a:p>
            <a:pPr eaLnBrk="1" hangingPunct="1"/>
            <a:endParaRPr lang="en-US" altLang="en-US" b="1" dirty="0"/>
          </a:p>
        </p:txBody>
      </p:sp>
    </p:spTree>
    <p:extLst>
      <p:ext uri="{BB962C8B-B14F-4D97-AF65-F5344CB8AC3E}">
        <p14:creationId xmlns:p14="http://schemas.microsoft.com/office/powerpoint/2010/main" val="15648917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dirty="0"/>
              <a:t>It was realized that the reverse approach is often better, where the local, grass-roots level stakeholders express concerns and interest in water quality and the basin teams and coordinators work with </a:t>
            </a:r>
            <a:r>
              <a:rPr lang="en-US" altLang="en-US" b="0"/>
              <a:t>other partners to provide </a:t>
            </a:r>
            <a:r>
              <a:rPr lang="en-US" altLang="en-US" b="0" dirty="0"/>
              <a:t>the support needed to understand and address the issues of concern.</a:t>
            </a:r>
          </a:p>
          <a:p>
            <a:endParaRPr lang="en-US" dirty="0"/>
          </a:p>
        </p:txBody>
      </p:sp>
      <p:sp>
        <p:nvSpPr>
          <p:cNvPr id="4" name="Slide Number Placeholder 3"/>
          <p:cNvSpPr>
            <a:spLocks noGrp="1"/>
          </p:cNvSpPr>
          <p:nvPr>
            <p:ph type="sldNum" sz="quarter" idx="5"/>
          </p:nvPr>
        </p:nvSpPr>
        <p:spPr/>
        <p:txBody>
          <a:bodyPr/>
          <a:lstStyle/>
          <a:p>
            <a:fld id="{BE47911B-C8F4-487E-B899-CD7795636849}" type="slidenum">
              <a:rPr lang="en-US" smtClean="0"/>
              <a:t>17</a:t>
            </a:fld>
            <a:endParaRPr lang="en-US"/>
          </a:p>
        </p:txBody>
      </p:sp>
    </p:spTree>
    <p:extLst>
      <p:ext uri="{BB962C8B-B14F-4D97-AF65-F5344CB8AC3E}">
        <p14:creationId xmlns:p14="http://schemas.microsoft.com/office/powerpoint/2010/main" val="1958216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3463" y="550863"/>
            <a:ext cx="2468562" cy="1851025"/>
          </a:xfrm>
        </p:spPr>
      </p:sp>
      <p:sp>
        <p:nvSpPr>
          <p:cNvPr id="3" name="Notes Placeholder 2"/>
          <p:cNvSpPr>
            <a:spLocks noGrp="1"/>
          </p:cNvSpPr>
          <p:nvPr>
            <p:ph type="body" idx="1"/>
          </p:nvPr>
        </p:nvSpPr>
        <p:spPr>
          <a:xfrm>
            <a:off x="562708" y="2532185"/>
            <a:ext cx="6096000" cy="6482861"/>
          </a:xfrm>
        </p:spPr>
        <p:txBody>
          <a:bodyPr/>
          <a:lstStyle/>
          <a:p>
            <a:r>
              <a:rPr lang="en-US" dirty="0"/>
              <a:t>Local involvement is critical, but the ways to gain it vary and need to be tailored to the situation.</a:t>
            </a:r>
          </a:p>
          <a:p>
            <a:endParaRPr lang="en-US" dirty="0"/>
          </a:p>
          <a:p>
            <a:r>
              <a:rPr lang="en-US" dirty="0"/>
              <a:t>This realization played out in the Floyd’s Fork Watershed of northern Kentucky when a TMDL aroused concerns about regulation of land uses, including agriculture and development.  The federal EPA and the Kentucky Division of Water understood that they needed an intermediary to help guide the public engagement process to build trust and understanding of the water issues and potential ways to address them fairly.  </a:t>
            </a:r>
          </a:p>
          <a:p>
            <a:endParaRPr lang="en-US" dirty="0"/>
          </a:p>
          <a:p>
            <a:r>
              <a:rPr lang="en-US" dirty="0"/>
              <a:t>Public meetings and real-time feedback tools during those meetings helped with understanding that the stakeholders wanted a higher level of engagement in the decision-making process than just being informed and possibly consulted.  They were more interested in a higher partnering level of participation.</a:t>
            </a:r>
          </a:p>
          <a:p>
            <a:endParaRPr lang="en-US" dirty="0"/>
          </a:p>
          <a:p>
            <a:pPr defTabSz="939363">
              <a:defRPr/>
            </a:pPr>
            <a:r>
              <a:rPr lang="en-US" dirty="0"/>
              <a:t>This graphic of the </a:t>
            </a:r>
            <a:r>
              <a:rPr lang="en-US" dirty="0" err="1"/>
              <a:t>Amstein</a:t>
            </a:r>
            <a:r>
              <a:rPr lang="en-US" dirty="0"/>
              <a:t> Ladder of Participation illustrates citizen perceptions of the quality of their public involvement on an eight-point scale (</a:t>
            </a:r>
            <a:r>
              <a:rPr lang="en-US" dirty="0" err="1"/>
              <a:t>Arnstein</a:t>
            </a:r>
            <a:r>
              <a:rPr lang="en-US" dirty="0"/>
              <a:t>, 1969).  The ladder shows the degree that citizens feel they have been involved in matters from </a:t>
            </a:r>
            <a:r>
              <a:rPr lang="en-US" b="1" dirty="0"/>
              <a:t>Non-Participatory manipulation and therapy</a:t>
            </a:r>
            <a:r>
              <a:rPr lang="en-US" dirty="0"/>
              <a:t>…to </a:t>
            </a:r>
            <a:r>
              <a:rPr lang="en-US" b="1" dirty="0"/>
              <a:t>Tokenism through informing, placation and consultation</a:t>
            </a:r>
            <a:r>
              <a:rPr lang="en-US" dirty="0"/>
              <a:t>…to where the Floyd’s Fork stakeholders wanted to demonstrate some level of </a:t>
            </a:r>
            <a:r>
              <a:rPr lang="en-US" b="1" dirty="0"/>
              <a:t>Citizen Power through partnership or delegated power</a:t>
            </a:r>
            <a:r>
              <a:rPr lang="en-US" dirty="0"/>
              <a:t>.  Most citizens respond that their experience falls somewhere between informing and placation in the Tokenism level of participation.</a:t>
            </a:r>
          </a:p>
          <a:p>
            <a:pPr defTabSz="939363">
              <a:defRPr/>
            </a:pPr>
            <a:endParaRPr lang="en-US" dirty="0"/>
          </a:p>
          <a:p>
            <a:pPr defTabSz="939363">
              <a:defRPr/>
            </a:pPr>
            <a:r>
              <a:rPr lang="en-US" dirty="0"/>
              <a:t>You should consider where on this ladder you see the current process and where you think it should be.</a:t>
            </a:r>
          </a:p>
          <a:p>
            <a:pPr defTabSz="939363">
              <a:defRPr/>
            </a:pPr>
            <a:endParaRPr lang="en-US" dirty="0"/>
          </a:p>
          <a:p>
            <a:pPr defTabSz="939363">
              <a:defRPr/>
            </a:pPr>
            <a:r>
              <a:rPr lang="en-US" dirty="0"/>
              <a:t>If people don’t trust the process, they may drop out quickly and avoid or undermine it because they don’t think their voices are being heard and their concerns aren’t being addressed.</a:t>
            </a:r>
          </a:p>
          <a:p>
            <a:pPr defTabSz="939363">
              <a:defRPr/>
            </a:pPr>
            <a:endParaRPr lang="en-US" dirty="0"/>
          </a:p>
          <a:p>
            <a:pPr defTabSz="939363">
              <a:defRPr/>
            </a:pPr>
            <a:r>
              <a:rPr lang="en-US" dirty="0"/>
              <a:t>In Floyd’s Fork, KWRRI led a stakeholder inclusion effort that asked stakeholders and focus groups who they trust and who they use as information sources.  This information was used to develop management recommendations.</a:t>
            </a:r>
          </a:p>
          <a:p>
            <a:pPr defTabSz="939363">
              <a:defRPr/>
            </a:pPr>
            <a:endParaRPr lang="en-US" dirty="0"/>
          </a:p>
          <a:p>
            <a:pPr defTabSz="939363">
              <a:defRPr/>
            </a:pPr>
            <a:r>
              <a:rPr lang="en-US" dirty="0"/>
              <a:t>On the flip side, once you are trusted, people may not show up because they may not feel like they need to participate.  </a:t>
            </a:r>
          </a:p>
        </p:txBody>
      </p:sp>
      <p:sp>
        <p:nvSpPr>
          <p:cNvPr id="4" name="Slide Number Placeholder 3"/>
          <p:cNvSpPr>
            <a:spLocks noGrp="1"/>
          </p:cNvSpPr>
          <p:nvPr>
            <p:ph type="sldNum" sz="quarter" idx="5"/>
          </p:nvPr>
        </p:nvSpPr>
        <p:spPr/>
        <p:txBody>
          <a:bodyPr/>
          <a:lstStyle/>
          <a:p>
            <a:fld id="{BE47911B-C8F4-487E-B899-CD7795636849}" type="slidenum">
              <a:rPr lang="en-US" smtClean="0"/>
              <a:t>18</a:t>
            </a:fld>
            <a:endParaRPr lang="en-US"/>
          </a:p>
        </p:txBody>
      </p:sp>
    </p:spTree>
    <p:extLst>
      <p:ext uri="{BB962C8B-B14F-4D97-AF65-F5344CB8AC3E}">
        <p14:creationId xmlns:p14="http://schemas.microsoft.com/office/powerpoint/2010/main" val="11744192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organizational structure of the </a:t>
            </a:r>
            <a:r>
              <a:rPr lang="en-US" b="1" dirty="0"/>
              <a:t>Little River Watershed Consortium </a:t>
            </a:r>
            <a:r>
              <a:rPr lang="en-US" dirty="0"/>
              <a:t>in near Land Between the Lakes in Christian County was also unique because it was and is led by community leaders, including elected officials, wastewater utility directors and large-scale farmers.</a:t>
            </a:r>
          </a:p>
          <a:p>
            <a:endParaRPr lang="en-US" dirty="0"/>
          </a:p>
          <a:p>
            <a:r>
              <a:rPr lang="en-US" dirty="0"/>
              <a:t>These participants are higher level decision-makers and wanted a leading role in the water quality analysis and resultant decision-making, as it could have direct effects on their business interests.</a:t>
            </a:r>
          </a:p>
          <a:p>
            <a:endParaRPr lang="en-US" dirty="0"/>
          </a:p>
          <a:p>
            <a:r>
              <a:rPr lang="en-US" dirty="0"/>
              <a:t>This led to meetings with more rigid, formalized procedures, including establishing a required quorum of attendees and voting procedures.</a:t>
            </a:r>
          </a:p>
          <a:p>
            <a:endParaRPr lang="en-US" dirty="0"/>
          </a:p>
          <a:p>
            <a:r>
              <a:rPr lang="en-US" dirty="0"/>
              <a:t>As a strong organization, they were able to raise about $800,000 to pay the USGS to conduct extensive water sampling, including fecal source tracking, to help identify the bacteria sources and solutions.</a:t>
            </a:r>
          </a:p>
          <a:p>
            <a:endParaRPr lang="en-US" dirty="0"/>
          </a:p>
          <a:p>
            <a:r>
              <a:rPr lang="en-US" dirty="0"/>
              <a:t>The analysis was compiled as a watershed planning document by Third Rock Consultants, and Hopkinsville subsequently decided to complete two major water and sewer infrastructure projects.</a:t>
            </a:r>
          </a:p>
          <a:p>
            <a:endParaRPr lang="en-US" dirty="0"/>
          </a:p>
          <a:p>
            <a:endParaRPr lang="en-US" dirty="0"/>
          </a:p>
        </p:txBody>
      </p:sp>
      <p:sp>
        <p:nvSpPr>
          <p:cNvPr id="4" name="Slide Number Placeholder 3"/>
          <p:cNvSpPr>
            <a:spLocks noGrp="1"/>
          </p:cNvSpPr>
          <p:nvPr>
            <p:ph type="sldNum" sz="quarter" idx="5"/>
          </p:nvPr>
        </p:nvSpPr>
        <p:spPr/>
        <p:txBody>
          <a:bodyPr/>
          <a:lstStyle/>
          <a:p>
            <a:fld id="{BE47911B-C8F4-487E-B899-CD7795636849}" type="slidenum">
              <a:rPr lang="en-US" smtClean="0"/>
              <a:t>19</a:t>
            </a:fld>
            <a:endParaRPr lang="en-US"/>
          </a:p>
        </p:txBody>
      </p:sp>
    </p:spTree>
    <p:extLst>
      <p:ext uri="{BB962C8B-B14F-4D97-AF65-F5344CB8AC3E}">
        <p14:creationId xmlns:p14="http://schemas.microsoft.com/office/powerpoint/2010/main" val="2047768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presentation will cover three major questions:</a:t>
            </a:r>
          </a:p>
          <a:p>
            <a:pPr marL="234841" indent="-234841">
              <a:buFont typeface="+mj-lt"/>
              <a:buAutoNum type="arabicPeriod"/>
            </a:pPr>
            <a:r>
              <a:rPr lang="en-US" dirty="0"/>
              <a:t>Why should you make partnerships?</a:t>
            </a:r>
          </a:p>
          <a:p>
            <a:pPr marL="234841" indent="-234841">
              <a:buFont typeface="+mj-lt"/>
              <a:buAutoNum type="arabicPeriod"/>
            </a:pPr>
            <a:r>
              <a:rPr lang="en-US" dirty="0"/>
              <a:t>How do you get stakeholders involved?</a:t>
            </a:r>
          </a:p>
          <a:p>
            <a:pPr marL="234841" indent="-234841">
              <a:buFont typeface="+mj-lt"/>
              <a:buAutoNum type="arabicPeriod"/>
            </a:pPr>
            <a:r>
              <a:rPr lang="en-US" dirty="0"/>
              <a:t>How do you recruit and maintain volunteers?</a:t>
            </a:r>
          </a:p>
          <a:p>
            <a:pPr marL="234841" indent="-234841">
              <a:buFont typeface="+mj-lt"/>
              <a:buAutoNum type="arabicPeriod"/>
            </a:pPr>
            <a:endParaRPr lang="en-US" dirty="0"/>
          </a:p>
          <a:p>
            <a:pPr marL="234841" indent="-234841">
              <a:buFont typeface="+mj-lt"/>
              <a:buAutoNum type="arabicPeriod"/>
            </a:pPr>
            <a:endParaRPr lang="en-US" dirty="0"/>
          </a:p>
          <a:p>
            <a:r>
              <a:rPr lang="en-US" dirty="0"/>
              <a:t>All of these questions are intended to address STEP 1: Build Partnerships, shown in this graphic from the EPA’s steps to effective watershed management.  </a:t>
            </a:r>
          </a:p>
          <a:p>
            <a:endParaRPr lang="en-US" dirty="0"/>
          </a:p>
          <a:p>
            <a:r>
              <a:rPr lang="en-US" dirty="0"/>
              <a:t>Much of the content for this presentation has been pulled from the EPA’s Handbook for Developing Watershed Plans to Restore and Protect Our Waters.</a:t>
            </a:r>
          </a:p>
          <a:p>
            <a:endParaRPr lang="en-US" dirty="0"/>
          </a:p>
          <a:p>
            <a:endParaRPr lang="en-US" dirty="0"/>
          </a:p>
        </p:txBody>
      </p:sp>
      <p:sp>
        <p:nvSpPr>
          <p:cNvPr id="4" name="Slide Number Placeholder 3"/>
          <p:cNvSpPr>
            <a:spLocks noGrp="1"/>
          </p:cNvSpPr>
          <p:nvPr>
            <p:ph type="sldNum" sz="quarter" idx="10"/>
          </p:nvPr>
        </p:nvSpPr>
        <p:spPr/>
        <p:txBody>
          <a:bodyPr/>
          <a:lstStyle/>
          <a:p>
            <a:fld id="{7E1573F1-F95D-403A-A47C-A1143ABC9F0B}" type="slidenum">
              <a:rPr lang="en-US" smtClean="0"/>
              <a:t>2</a:t>
            </a:fld>
            <a:endParaRPr lang="en-US"/>
          </a:p>
        </p:txBody>
      </p:sp>
    </p:spTree>
    <p:extLst>
      <p:ext uri="{BB962C8B-B14F-4D97-AF65-F5344CB8AC3E}">
        <p14:creationId xmlns:p14="http://schemas.microsoft.com/office/powerpoint/2010/main" val="29736147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a:t>Another example of a more formalized organization structure is the Salt River Conservation Collaborative.  </a:t>
            </a:r>
          </a:p>
          <a:p>
            <a:pPr defTabSz="939363">
              <a:defRPr/>
            </a:pPr>
            <a:endParaRPr lang="en-US" dirty="0"/>
          </a:p>
          <a:p>
            <a:pPr defTabSz="939363">
              <a:defRPr/>
            </a:pPr>
            <a:r>
              <a:rPr lang="en-US" dirty="0"/>
              <a:t>This diverse group of Kentucky conservation organizations is jointly working to protect water quality, wildlife habitat, natural areas and farmland in the Salt River watershed, while increasing awareness and support for conservation.  </a:t>
            </a:r>
          </a:p>
          <a:p>
            <a:pPr defTabSz="939363">
              <a:defRPr/>
            </a:pPr>
            <a:endParaRPr lang="en-US" dirty="0"/>
          </a:p>
          <a:p>
            <a:pPr defTabSz="939363">
              <a:defRPr/>
            </a:pPr>
            <a:r>
              <a:rPr lang="en-US" dirty="0"/>
              <a:t>Its structure represents a Core Development Team or a Steering Board.</a:t>
            </a:r>
          </a:p>
          <a:p>
            <a:endParaRPr lang="en-US" dirty="0"/>
          </a:p>
          <a:p>
            <a:r>
              <a:rPr lang="en-US" dirty="0"/>
              <a:t>Although these organizations have shared goals, the large group of diversified interests approaching them from different angles could make progress a little slower.  The strength and broad inclusiveness of the group is also more likely to be more successful and resilient over the long term.  </a:t>
            </a:r>
          </a:p>
        </p:txBody>
      </p:sp>
      <p:sp>
        <p:nvSpPr>
          <p:cNvPr id="4" name="Slide Number Placeholder 3"/>
          <p:cNvSpPr>
            <a:spLocks noGrp="1"/>
          </p:cNvSpPr>
          <p:nvPr>
            <p:ph type="sldNum" sz="quarter" idx="5"/>
          </p:nvPr>
        </p:nvSpPr>
        <p:spPr/>
        <p:txBody>
          <a:bodyPr/>
          <a:lstStyle/>
          <a:p>
            <a:fld id="{BE47911B-C8F4-487E-B899-CD7795636849}" type="slidenum">
              <a:rPr lang="en-US" smtClean="0"/>
              <a:t>20</a:t>
            </a:fld>
            <a:endParaRPr lang="en-US"/>
          </a:p>
        </p:txBody>
      </p:sp>
    </p:spTree>
    <p:extLst>
      <p:ext uri="{BB962C8B-B14F-4D97-AF65-F5344CB8AC3E}">
        <p14:creationId xmlns:p14="http://schemas.microsoft.com/office/powerpoint/2010/main" val="2841847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we’ve mentioned, within your partner group, you will want to think about the skills and resources that partners may be able to contribute.</a:t>
            </a:r>
          </a:p>
          <a:p>
            <a:endParaRPr lang="en-US" dirty="0"/>
          </a:p>
          <a:p>
            <a:r>
              <a:rPr lang="en-US" dirty="0"/>
              <a:t>The ability to have access to a diverse skill set will improve your efforts.  </a:t>
            </a:r>
          </a:p>
          <a:p>
            <a:endParaRPr lang="en-US" dirty="0"/>
          </a:p>
          <a:p>
            <a:r>
              <a:rPr lang="en-US" dirty="0"/>
              <a:t>Here you can see a list of some of the skills or resources that should be evaluated for need and who can fulfill them.  </a:t>
            </a:r>
          </a:p>
          <a:p>
            <a:endParaRPr lang="en-US" dirty="0"/>
          </a:p>
          <a:p>
            <a:r>
              <a:rPr lang="en-US" b="1" dirty="0"/>
              <a:t>By identifying these key resource people, you can make more direct and specific requests for assistance that may be more likely to be accepted and help these individuals feel more engaged.</a:t>
            </a:r>
          </a:p>
        </p:txBody>
      </p:sp>
      <p:sp>
        <p:nvSpPr>
          <p:cNvPr id="4" name="Slide Number Placeholder 3"/>
          <p:cNvSpPr>
            <a:spLocks noGrp="1"/>
          </p:cNvSpPr>
          <p:nvPr>
            <p:ph type="sldNum" sz="quarter" idx="10"/>
          </p:nvPr>
        </p:nvSpPr>
        <p:spPr/>
        <p:txBody>
          <a:bodyPr/>
          <a:lstStyle/>
          <a:p>
            <a:fld id="{7E1573F1-F95D-403A-A47C-A1143ABC9F0B}" type="slidenum">
              <a:rPr lang="en-US" smtClean="0"/>
              <a:t>21</a:t>
            </a:fld>
            <a:endParaRPr lang="en-US"/>
          </a:p>
        </p:txBody>
      </p:sp>
    </p:spTree>
    <p:extLst>
      <p:ext uri="{BB962C8B-B14F-4D97-AF65-F5344CB8AC3E}">
        <p14:creationId xmlns:p14="http://schemas.microsoft.com/office/powerpoint/2010/main" val="31932658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fifth step in stakeholder involvement is encouraging participation and involvement.</a:t>
            </a:r>
          </a:p>
          <a:p>
            <a:endParaRPr lang="en-US" dirty="0"/>
          </a:p>
          <a:p>
            <a:r>
              <a:rPr lang="en-US" dirty="0"/>
              <a:t>This does not necessarily mean attendance at every meeting.  </a:t>
            </a:r>
            <a:r>
              <a:rPr lang="en-US" b="1" dirty="0"/>
              <a:t>Some may be interested in the DOING, but not the PLANNING, or vice versa.  </a:t>
            </a:r>
            <a:r>
              <a:rPr lang="en-US" dirty="0"/>
              <a:t>Understanding how people are interested in helping and the degree of effort they desire is important.  Some may just want periodic updates.</a:t>
            </a:r>
          </a:p>
          <a:p>
            <a:endParaRPr lang="en-US" dirty="0"/>
          </a:p>
          <a:p>
            <a:r>
              <a:rPr lang="en-US" b="1" dirty="0"/>
              <a:t>Make sure that you are addressing issues of importance to stakeholders. </a:t>
            </a:r>
            <a:r>
              <a:rPr lang="en-US" dirty="0"/>
              <a:t> In some cases, this may mean piggy-backing your outreach efforts onto tangentially related efforts in the community.  Find out what is important to stakeholders and make sure you are addressing that in some way.  </a:t>
            </a:r>
          </a:p>
          <a:p>
            <a:endParaRPr lang="en-US" dirty="0"/>
          </a:p>
          <a:p>
            <a:r>
              <a:rPr lang="en-US" b="1" dirty="0"/>
              <a:t>Be sure to capture and affirm different views and perspectives on issues, even when you disagree with them.</a:t>
            </a:r>
            <a:r>
              <a:rPr lang="en-US" dirty="0"/>
              <a:t>  It is only through respect that you will be able to find adaptable solutions.</a:t>
            </a:r>
          </a:p>
          <a:p>
            <a:endParaRPr lang="en-US" dirty="0"/>
          </a:p>
          <a:p>
            <a:r>
              <a:rPr lang="en-US" dirty="0"/>
              <a:t>Lastly, </a:t>
            </a:r>
            <a:r>
              <a:rPr lang="en-US" b="1" dirty="0"/>
              <a:t>you will want to have regular communication</a:t>
            </a:r>
            <a:r>
              <a:rPr lang="en-US" dirty="0"/>
              <a:t>, but not too frequent or too infrequent.</a:t>
            </a:r>
          </a:p>
          <a:p>
            <a:endParaRPr lang="en-US" dirty="0"/>
          </a:p>
          <a:p>
            <a:endParaRPr lang="en-US" dirty="0"/>
          </a:p>
        </p:txBody>
      </p:sp>
      <p:sp>
        <p:nvSpPr>
          <p:cNvPr id="4" name="Slide Number Placeholder 3"/>
          <p:cNvSpPr>
            <a:spLocks noGrp="1"/>
          </p:cNvSpPr>
          <p:nvPr>
            <p:ph type="sldNum" sz="quarter" idx="10"/>
          </p:nvPr>
        </p:nvSpPr>
        <p:spPr/>
        <p:txBody>
          <a:bodyPr/>
          <a:lstStyle/>
          <a:p>
            <a:fld id="{7E1573F1-F95D-403A-A47C-A1143ABC9F0B}" type="slidenum">
              <a:rPr lang="en-US" smtClean="0"/>
              <a:t>22</a:t>
            </a:fld>
            <a:endParaRPr lang="en-US"/>
          </a:p>
        </p:txBody>
      </p:sp>
    </p:spTree>
    <p:extLst>
      <p:ext uri="{BB962C8B-B14F-4D97-AF65-F5344CB8AC3E}">
        <p14:creationId xmlns:p14="http://schemas.microsoft.com/office/powerpoint/2010/main" val="3975487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encourage partner interest and better ensure an inclusive watershed improvement effort Whitesburg, the need to expand to issues of greatest concern in the community was quickly realized.</a:t>
            </a:r>
          </a:p>
          <a:p>
            <a:endParaRPr lang="en-US" dirty="0"/>
          </a:p>
          <a:p>
            <a:r>
              <a:rPr lang="en-US" dirty="0"/>
              <a:t>The local watershed coordinators wisely suggested that outreach include water quality information and assistance </a:t>
            </a:r>
            <a:r>
              <a:rPr lang="en-US" b="1" dirty="0"/>
              <a:t>related to drinking water and flooding concerns in the community</a:t>
            </a:r>
            <a:r>
              <a:rPr lang="en-US" dirty="0"/>
              <a:t>.  </a:t>
            </a:r>
          </a:p>
          <a:p>
            <a:endParaRPr lang="en-US" dirty="0"/>
          </a:p>
          <a:p>
            <a:r>
              <a:rPr lang="en-US" dirty="0"/>
              <a:t>By working to address these concerns in conjunction with general water quality improvement of the streams, the overall effort will be more likely to attract and retain local interest and involvement.</a:t>
            </a:r>
          </a:p>
        </p:txBody>
      </p:sp>
      <p:sp>
        <p:nvSpPr>
          <p:cNvPr id="4" name="Slide Number Placeholder 3"/>
          <p:cNvSpPr>
            <a:spLocks noGrp="1"/>
          </p:cNvSpPr>
          <p:nvPr>
            <p:ph type="sldNum" sz="quarter" idx="5"/>
          </p:nvPr>
        </p:nvSpPr>
        <p:spPr/>
        <p:txBody>
          <a:bodyPr/>
          <a:lstStyle/>
          <a:p>
            <a:fld id="{BE47911B-C8F4-487E-B899-CD7795636849}" type="slidenum">
              <a:rPr lang="en-US" smtClean="0"/>
              <a:t>23</a:t>
            </a:fld>
            <a:endParaRPr lang="en-US"/>
          </a:p>
        </p:txBody>
      </p:sp>
    </p:spTree>
    <p:extLst>
      <p:ext uri="{BB962C8B-B14F-4D97-AF65-F5344CB8AC3E}">
        <p14:creationId xmlns:p14="http://schemas.microsoft.com/office/powerpoint/2010/main" val="18929920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step in this process is </a:t>
            </a:r>
            <a:r>
              <a:rPr lang="en-US" b="1" dirty="0"/>
              <a:t>conducting the outreach to inform the community about water quality status and issues and gain buy-in with the desired changes or improvements to the watershed</a:t>
            </a:r>
            <a:r>
              <a:rPr lang="en-US" dirty="0"/>
              <a:t>.  This will be the focus of Module 6: Effective Communications.</a:t>
            </a:r>
          </a:p>
        </p:txBody>
      </p:sp>
      <p:sp>
        <p:nvSpPr>
          <p:cNvPr id="4" name="Slide Number Placeholder 3"/>
          <p:cNvSpPr>
            <a:spLocks noGrp="1"/>
          </p:cNvSpPr>
          <p:nvPr>
            <p:ph type="sldNum" sz="quarter" idx="10"/>
          </p:nvPr>
        </p:nvSpPr>
        <p:spPr/>
        <p:txBody>
          <a:bodyPr/>
          <a:lstStyle/>
          <a:p>
            <a:fld id="{7E1573F1-F95D-403A-A47C-A1143ABC9F0B}" type="slidenum">
              <a:rPr lang="en-US" smtClean="0"/>
              <a:t>24</a:t>
            </a:fld>
            <a:endParaRPr lang="en-US"/>
          </a:p>
        </p:txBody>
      </p:sp>
    </p:spTree>
    <p:extLst>
      <p:ext uri="{BB962C8B-B14F-4D97-AF65-F5344CB8AC3E}">
        <p14:creationId xmlns:p14="http://schemas.microsoft.com/office/powerpoint/2010/main" val="23978039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effective watershed plans involve working with other agencies, programs and initiatives to accomplish water quality goals.</a:t>
            </a:r>
          </a:p>
          <a:p>
            <a:endParaRPr lang="en-US" dirty="0"/>
          </a:p>
          <a:p>
            <a:r>
              <a:rPr lang="en-US" dirty="0"/>
              <a:t>The remainder of the Module 5 presentations will introduce you to many of the Kentucky partners that you may want to engage with.</a:t>
            </a:r>
          </a:p>
        </p:txBody>
      </p:sp>
      <p:sp>
        <p:nvSpPr>
          <p:cNvPr id="4" name="Slide Number Placeholder 3"/>
          <p:cNvSpPr>
            <a:spLocks noGrp="1"/>
          </p:cNvSpPr>
          <p:nvPr>
            <p:ph type="sldNum" sz="quarter" idx="10"/>
          </p:nvPr>
        </p:nvSpPr>
        <p:spPr/>
        <p:txBody>
          <a:bodyPr/>
          <a:lstStyle/>
          <a:p>
            <a:fld id="{7E1573F1-F95D-403A-A47C-A1143ABC9F0B}" type="slidenum">
              <a:rPr lang="en-US" smtClean="0"/>
              <a:t>25</a:t>
            </a:fld>
            <a:endParaRPr lang="en-US"/>
          </a:p>
        </p:txBody>
      </p:sp>
    </p:spTree>
    <p:extLst>
      <p:ext uri="{BB962C8B-B14F-4D97-AF65-F5344CB8AC3E}">
        <p14:creationId xmlns:p14="http://schemas.microsoft.com/office/powerpoint/2010/main" val="1740304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successful watershed projects also include some element of local volunteers for input and putting water quality improvement practices on the ground, we want to quickly discuss volunteer recruitment and maintenance.</a:t>
            </a:r>
          </a:p>
          <a:p>
            <a:endParaRPr lang="en-US" dirty="0"/>
          </a:p>
          <a:p>
            <a:r>
              <a:rPr lang="en-US" dirty="0"/>
              <a:t>The River Network has some fantastic resources on this topic, which we’ve used for this presentation.  </a:t>
            </a:r>
          </a:p>
          <a:p>
            <a:endParaRPr lang="en-US" dirty="0"/>
          </a:p>
          <a:p>
            <a:r>
              <a:rPr lang="en-US" dirty="0"/>
              <a:t>In general, the concepts are similar to building partnerships.  They involve:</a:t>
            </a:r>
          </a:p>
          <a:p>
            <a:endParaRPr lang="en-US" dirty="0"/>
          </a:p>
          <a:p>
            <a:pPr marL="234841" indent="-234841">
              <a:buAutoNum type="arabicParenR"/>
            </a:pPr>
            <a:r>
              <a:rPr lang="en-US" b="1" dirty="0"/>
              <a:t>Building Relationships </a:t>
            </a:r>
            <a:r>
              <a:rPr lang="en-US" dirty="0"/>
              <a:t>in the community</a:t>
            </a:r>
          </a:p>
          <a:p>
            <a:pPr marL="234841" indent="-234841">
              <a:buAutoNum type="arabicParenR"/>
            </a:pPr>
            <a:r>
              <a:rPr lang="en-US" b="1" dirty="0"/>
              <a:t>Recruitment Plans </a:t>
            </a:r>
            <a:r>
              <a:rPr lang="en-US" dirty="0"/>
              <a:t>for gaining new volunteers</a:t>
            </a:r>
          </a:p>
          <a:p>
            <a:pPr marL="234841" indent="-234841">
              <a:buAutoNum type="arabicParenR"/>
            </a:pPr>
            <a:r>
              <a:rPr lang="en-US" b="1" dirty="0"/>
              <a:t>Training</a:t>
            </a:r>
            <a:r>
              <a:rPr lang="en-US" dirty="0"/>
              <a:t> of new volunteers</a:t>
            </a:r>
          </a:p>
          <a:p>
            <a:pPr marL="234841" indent="-234841">
              <a:buAutoNum type="arabicParenR"/>
            </a:pPr>
            <a:r>
              <a:rPr lang="en-US" b="1" dirty="0"/>
              <a:t>Database and Tracking </a:t>
            </a:r>
            <a:r>
              <a:rPr lang="en-US" dirty="0"/>
              <a:t>of volunteer interests and participation, as well as their contact information and other details</a:t>
            </a:r>
          </a:p>
        </p:txBody>
      </p:sp>
      <p:sp>
        <p:nvSpPr>
          <p:cNvPr id="4" name="Slide Number Placeholder 3"/>
          <p:cNvSpPr>
            <a:spLocks noGrp="1"/>
          </p:cNvSpPr>
          <p:nvPr>
            <p:ph type="sldNum" sz="quarter" idx="10"/>
          </p:nvPr>
        </p:nvSpPr>
        <p:spPr/>
        <p:txBody>
          <a:bodyPr/>
          <a:lstStyle/>
          <a:p>
            <a:fld id="{7E1573F1-F95D-403A-A47C-A1143ABC9F0B}" type="slidenum">
              <a:rPr lang="en-US" smtClean="0"/>
              <a:t>26</a:t>
            </a:fld>
            <a:endParaRPr lang="en-US"/>
          </a:p>
        </p:txBody>
      </p:sp>
    </p:spTree>
    <p:extLst>
      <p:ext uri="{BB962C8B-B14F-4D97-AF65-F5344CB8AC3E}">
        <p14:creationId xmlns:p14="http://schemas.microsoft.com/office/powerpoint/2010/main" val="459060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8675" y="619125"/>
            <a:ext cx="2878138" cy="2159000"/>
          </a:xfrm>
        </p:spPr>
      </p:sp>
      <p:sp>
        <p:nvSpPr>
          <p:cNvPr id="3" name="Notes Placeholder 2"/>
          <p:cNvSpPr>
            <a:spLocks noGrp="1"/>
          </p:cNvSpPr>
          <p:nvPr>
            <p:ph type="body" idx="1"/>
          </p:nvPr>
        </p:nvSpPr>
        <p:spPr>
          <a:xfrm>
            <a:off x="707708" y="3130062"/>
            <a:ext cx="5661660" cy="5062629"/>
          </a:xfrm>
        </p:spPr>
        <p:txBody>
          <a:bodyPr/>
          <a:lstStyle/>
          <a:p>
            <a:r>
              <a:rPr lang="en-US" dirty="0"/>
              <a:t>We want to begin with this statement from a 2004 study by the Urban Institute entitled, “Volunteer Management Practices and Retention of Volunteers.”  </a:t>
            </a:r>
          </a:p>
          <a:p>
            <a:endParaRPr lang="en-US" dirty="0"/>
          </a:p>
          <a:p>
            <a:r>
              <a:rPr lang="en-US" dirty="0"/>
              <a:t>After reviewing the practices of several different non-profit organizations that used volunteers, they came to this conclusion:</a:t>
            </a:r>
          </a:p>
          <a:p>
            <a:endParaRPr lang="en-US" dirty="0"/>
          </a:p>
          <a:p>
            <a:r>
              <a:rPr lang="en-US" i="1" dirty="0"/>
              <a:t>“Charities interested in increasing retention of volunteers should invest in (1) recognizing volunteers,(2) providing training and professional development for them, and (3) screening volunteers and matching them to organizational tasks. </a:t>
            </a:r>
            <a:r>
              <a:rPr lang="en-US" b="1" i="1" dirty="0"/>
              <a:t>These practices all center on </a:t>
            </a:r>
            <a:r>
              <a:rPr lang="en-US" b="1" i="1" u="sng" dirty="0"/>
              <a:t>enriching the volunteer experience</a:t>
            </a:r>
            <a:r>
              <a:rPr lang="en-US" i="1" dirty="0"/>
              <a:t>. Management practices that focus more on the needs of the organization, such as documentation of volunteer numbers and hours, are unrelated to retention of volunteers, even though they help the program to realize other benefits.”</a:t>
            </a:r>
          </a:p>
          <a:p>
            <a:endParaRPr lang="en-US" dirty="0"/>
          </a:p>
          <a:p>
            <a:r>
              <a:rPr lang="en-US" dirty="0"/>
              <a:t>So above all, if you want to attract and maintain volunteers – </a:t>
            </a:r>
            <a:r>
              <a:rPr lang="en-US" b="1" dirty="0"/>
              <a:t>make sure you recognize them, grow them, and direct them towards suitable tasks.</a:t>
            </a:r>
          </a:p>
          <a:p>
            <a:endParaRPr lang="en-US" dirty="0"/>
          </a:p>
          <a:p>
            <a:r>
              <a:rPr lang="en-US" dirty="0"/>
              <a:t>The report also noted: </a:t>
            </a:r>
          </a:p>
          <a:p>
            <a:endParaRPr lang="en-US" dirty="0"/>
          </a:p>
          <a:p>
            <a:r>
              <a:rPr lang="en-US" i="1" dirty="0"/>
              <a:t>“In addition to adopting certain management practices, charities can provide a culture that is welcoming to volunteers, allocate sufficient resources to support them, and enlist volunteers in recruiting other volunteers. All of these practices help charities to achieve higher rates of retention.”</a:t>
            </a:r>
          </a:p>
          <a:p>
            <a:endParaRPr lang="en-US" dirty="0"/>
          </a:p>
          <a:p>
            <a:r>
              <a:rPr lang="en-US" b="1" dirty="0"/>
              <a:t>Put simply – if you want volunteers, make sure you provide a fun, rewarding environment for them.</a:t>
            </a:r>
          </a:p>
        </p:txBody>
      </p:sp>
      <p:sp>
        <p:nvSpPr>
          <p:cNvPr id="4" name="Slide Number Placeholder 3"/>
          <p:cNvSpPr>
            <a:spLocks noGrp="1"/>
          </p:cNvSpPr>
          <p:nvPr>
            <p:ph type="sldNum" sz="quarter" idx="10"/>
          </p:nvPr>
        </p:nvSpPr>
        <p:spPr/>
        <p:txBody>
          <a:bodyPr/>
          <a:lstStyle/>
          <a:p>
            <a:fld id="{7E1573F1-F95D-403A-A47C-A1143ABC9F0B}" type="slidenum">
              <a:rPr lang="en-US" smtClean="0"/>
              <a:t>27</a:t>
            </a:fld>
            <a:endParaRPr lang="en-US"/>
          </a:p>
        </p:txBody>
      </p:sp>
    </p:spTree>
    <p:extLst>
      <p:ext uri="{BB962C8B-B14F-4D97-AF65-F5344CB8AC3E}">
        <p14:creationId xmlns:p14="http://schemas.microsoft.com/office/powerpoint/2010/main" val="948341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get into recruiting volunteers, let’s learn a little more about this group of people.</a:t>
            </a:r>
          </a:p>
          <a:p>
            <a:endParaRPr lang="en-US" dirty="0"/>
          </a:p>
          <a:p>
            <a:r>
              <a:rPr lang="en-US" dirty="0"/>
              <a:t>The following statistics show the volunteer rates in America for 2019 broken down by gender according to the National Service organization.</a:t>
            </a:r>
          </a:p>
          <a:p>
            <a:endParaRPr lang="en-US" dirty="0"/>
          </a:p>
          <a:p>
            <a:r>
              <a:rPr lang="en-US" dirty="0"/>
              <a:t>About a third of women volunteer, while only about a quarter of men do.</a:t>
            </a:r>
          </a:p>
          <a:p>
            <a:endParaRPr lang="en-US" dirty="0"/>
          </a:p>
          <a:p>
            <a:r>
              <a:rPr lang="en-US" b="1" dirty="0"/>
              <a:t>Generation X currently has the highest rates of volunteering</a:t>
            </a:r>
            <a:r>
              <a:rPr lang="en-US" dirty="0"/>
              <a:t>, but a pretty wide spectrum is represented.</a:t>
            </a:r>
          </a:p>
          <a:p>
            <a:endParaRPr lang="en-US" dirty="0"/>
          </a:p>
          <a:p>
            <a:r>
              <a:rPr lang="en-US" b="1" dirty="0"/>
              <a:t>Those who do volunteer are more likely to be givers </a:t>
            </a:r>
            <a:r>
              <a:rPr lang="en-US" dirty="0"/>
              <a:t>(double the rate of non-volunteers).  They are </a:t>
            </a:r>
            <a:r>
              <a:rPr lang="en-US" b="1" dirty="0"/>
              <a:t>5 times as likely to belong to a group or organization</a:t>
            </a:r>
            <a:r>
              <a:rPr lang="en-US" dirty="0"/>
              <a:t>, and </a:t>
            </a:r>
            <a:r>
              <a:rPr lang="en-US" b="1" dirty="0"/>
              <a:t>3 times as likely to help someone in the neighborhood as opposed to a non-volunteer.</a:t>
            </a:r>
          </a:p>
          <a:p>
            <a:endParaRPr lang="en-US" dirty="0"/>
          </a:p>
          <a:p>
            <a:r>
              <a:rPr lang="en-US" dirty="0"/>
              <a:t>So, people who volunteer are great resources to have on your team, and sometimes the best way to find them may be to look in related organizations</a:t>
            </a:r>
          </a:p>
          <a:p>
            <a:endParaRPr lang="en-US" dirty="0"/>
          </a:p>
        </p:txBody>
      </p:sp>
      <p:sp>
        <p:nvSpPr>
          <p:cNvPr id="4" name="Slide Number Placeholder 3"/>
          <p:cNvSpPr>
            <a:spLocks noGrp="1"/>
          </p:cNvSpPr>
          <p:nvPr>
            <p:ph type="sldNum" sz="quarter" idx="10"/>
          </p:nvPr>
        </p:nvSpPr>
        <p:spPr/>
        <p:txBody>
          <a:bodyPr/>
          <a:lstStyle/>
          <a:p>
            <a:fld id="{7E1573F1-F95D-403A-A47C-A1143ABC9F0B}" type="slidenum">
              <a:rPr lang="en-US" smtClean="0"/>
              <a:t>28</a:t>
            </a:fld>
            <a:endParaRPr lang="en-US"/>
          </a:p>
        </p:txBody>
      </p:sp>
    </p:spTree>
    <p:extLst>
      <p:ext uri="{BB962C8B-B14F-4D97-AF65-F5344CB8AC3E}">
        <p14:creationId xmlns:p14="http://schemas.microsoft.com/office/powerpoint/2010/main" val="24130170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sort of volunteers are we talking about?</a:t>
            </a:r>
          </a:p>
          <a:p>
            <a:endParaRPr lang="en-US" dirty="0"/>
          </a:p>
          <a:p>
            <a:r>
              <a:rPr lang="en-US" dirty="0"/>
              <a:t>People in Kentucky volunteer heavily for </a:t>
            </a:r>
            <a:r>
              <a:rPr lang="en-US" b="1" dirty="0"/>
              <a:t>church activities, sports leagues, and youth education</a:t>
            </a:r>
            <a:r>
              <a:rPr lang="en-US" dirty="0"/>
              <a:t>.  </a:t>
            </a:r>
          </a:p>
          <a:p>
            <a:endParaRPr lang="en-US" dirty="0"/>
          </a:p>
          <a:p>
            <a:r>
              <a:rPr lang="en-US" dirty="0"/>
              <a:t>Environmental volunteers only account for about 2% of this documented volunteerism category, but there is probably some crossover to the “other” category as well.</a:t>
            </a:r>
          </a:p>
        </p:txBody>
      </p:sp>
      <p:sp>
        <p:nvSpPr>
          <p:cNvPr id="4" name="Slide Number Placeholder 3"/>
          <p:cNvSpPr>
            <a:spLocks noGrp="1"/>
          </p:cNvSpPr>
          <p:nvPr>
            <p:ph type="sldNum" sz="quarter" idx="10"/>
          </p:nvPr>
        </p:nvSpPr>
        <p:spPr/>
        <p:txBody>
          <a:bodyPr/>
          <a:lstStyle/>
          <a:p>
            <a:fld id="{7E1573F1-F95D-403A-A47C-A1143ABC9F0B}" type="slidenum">
              <a:rPr lang="en-US" smtClean="0"/>
              <a:t>29</a:t>
            </a:fld>
            <a:endParaRPr lang="en-US"/>
          </a:p>
        </p:txBody>
      </p:sp>
    </p:spTree>
    <p:extLst>
      <p:ext uri="{BB962C8B-B14F-4D97-AF65-F5344CB8AC3E}">
        <p14:creationId xmlns:p14="http://schemas.microsoft.com/office/powerpoint/2010/main" val="354510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what do we mean when we talk about stakeholders and partners?  What is the difference?</a:t>
            </a:r>
          </a:p>
          <a:p>
            <a:endParaRPr lang="en-US" dirty="0"/>
          </a:p>
          <a:p>
            <a:r>
              <a:rPr lang="en-US" b="1" dirty="0"/>
              <a:t>A stakeholder is anyone who may help with implementation of watershed improvement or protection actions or is affected by them.</a:t>
            </a:r>
          </a:p>
          <a:p>
            <a:endParaRPr lang="en-US" dirty="0"/>
          </a:p>
          <a:p>
            <a:r>
              <a:rPr lang="en-US" dirty="0"/>
              <a:t>This can include decision-makers, residents or businesses in the area, individuals or organizations that can create roadblocks or smooth the road to success, or local historians or others who have information to contribute.</a:t>
            </a:r>
          </a:p>
          <a:p>
            <a:endParaRPr lang="en-US" dirty="0"/>
          </a:p>
          <a:p>
            <a:r>
              <a:rPr lang="en-US" dirty="0"/>
              <a:t>(CLICK) </a:t>
            </a:r>
            <a:r>
              <a:rPr lang="en-US" b="1" dirty="0"/>
              <a:t>A</a:t>
            </a:r>
            <a:r>
              <a:rPr lang="en-US" dirty="0"/>
              <a:t> </a:t>
            </a:r>
            <a:r>
              <a:rPr lang="en-US" b="1" dirty="0"/>
              <a:t>partner is one of these stakeholders who is willing to participate in the watershed planning process or its implementation.</a:t>
            </a:r>
          </a:p>
          <a:p>
            <a:endParaRPr lang="en-US" dirty="0"/>
          </a:p>
          <a:p>
            <a:r>
              <a:rPr lang="en-US" dirty="0"/>
              <a:t>There may be some cases in which partnerships may not be appropriate for watershed planning, such as if just a few landowners are located in the area or if the land use is dominated by one type and planning is led by a group or agency affiliated with that land use.  However, in most circumstances, commitment from a diverse group of stakeholders to partner together on implementation planning will be beneficial.</a:t>
            </a:r>
          </a:p>
          <a:p>
            <a:endParaRPr lang="en-US" dirty="0"/>
          </a:p>
        </p:txBody>
      </p:sp>
      <p:sp>
        <p:nvSpPr>
          <p:cNvPr id="4" name="Slide Number Placeholder 3"/>
          <p:cNvSpPr>
            <a:spLocks noGrp="1"/>
          </p:cNvSpPr>
          <p:nvPr>
            <p:ph type="sldNum" sz="quarter" idx="10"/>
          </p:nvPr>
        </p:nvSpPr>
        <p:spPr/>
        <p:txBody>
          <a:bodyPr/>
          <a:lstStyle/>
          <a:p>
            <a:fld id="{7E1573F1-F95D-403A-A47C-A1143ABC9F0B}" type="slidenum">
              <a:rPr lang="en-US" smtClean="0"/>
              <a:t>3</a:t>
            </a:fld>
            <a:endParaRPr lang="en-US"/>
          </a:p>
        </p:txBody>
      </p:sp>
    </p:spTree>
    <p:extLst>
      <p:ext uri="{BB962C8B-B14F-4D97-AF65-F5344CB8AC3E}">
        <p14:creationId xmlns:p14="http://schemas.microsoft.com/office/powerpoint/2010/main" val="19093177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8513" y="560388"/>
            <a:ext cx="2940050" cy="2206625"/>
          </a:xfrm>
        </p:spPr>
      </p:sp>
      <p:sp>
        <p:nvSpPr>
          <p:cNvPr id="3" name="Notes Placeholder 2"/>
          <p:cNvSpPr>
            <a:spLocks noGrp="1"/>
          </p:cNvSpPr>
          <p:nvPr>
            <p:ph type="body" idx="1"/>
          </p:nvPr>
        </p:nvSpPr>
        <p:spPr>
          <a:xfrm>
            <a:off x="707708" y="3012832"/>
            <a:ext cx="5661660" cy="5179860"/>
          </a:xfrm>
        </p:spPr>
        <p:txBody>
          <a:bodyPr/>
          <a:lstStyle/>
          <a:p>
            <a:r>
              <a:rPr lang="en-US" dirty="0"/>
              <a:t>When you think about volunteering, you are really talking about people giving their time to something they care about.  But rather than give their time, some may choose to give financially.  </a:t>
            </a:r>
          </a:p>
          <a:p>
            <a:endParaRPr lang="en-US" dirty="0"/>
          </a:p>
          <a:p>
            <a:r>
              <a:rPr lang="en-US" b="1" dirty="0"/>
              <a:t>Time and Financial Givers are on a spectrum of support levels.  </a:t>
            </a:r>
            <a:r>
              <a:rPr lang="en-US" dirty="0"/>
              <a:t>You will probably have a larger number of people who may be willing to give a little time or money based on their awareness or interests, but as volunteers take personal ownership and responsibility, they will likely want to give more.</a:t>
            </a:r>
          </a:p>
          <a:p>
            <a:endParaRPr lang="en-US" dirty="0"/>
          </a:p>
          <a:p>
            <a:r>
              <a:rPr lang="en-US" dirty="0"/>
              <a:t>Thinking through this spectrum is important for your organization.  </a:t>
            </a:r>
            <a:r>
              <a:rPr lang="en-US" b="1" dirty="0"/>
              <a:t>How do you move people along this spectrum from just being aware to feeling personally responsible?</a:t>
            </a:r>
          </a:p>
          <a:p>
            <a:endParaRPr lang="en-US" dirty="0"/>
          </a:p>
          <a:p>
            <a:r>
              <a:rPr lang="en-US" u="sng" dirty="0"/>
              <a:t>In building relationships with volunteers, you need to think through your initial contact</a:t>
            </a:r>
            <a:r>
              <a:rPr lang="en-US" dirty="0"/>
              <a:t>.  What is the initial ask?  Is a clear vision articulated?  Are the tasks clearly outlined?  Have you made the project accessible and easy to share?  How is your branding?  How do most people come in contact with your organization?</a:t>
            </a:r>
          </a:p>
          <a:p>
            <a:endParaRPr lang="en-US" dirty="0"/>
          </a:p>
          <a:p>
            <a:pPr defTabSz="939363"/>
            <a:r>
              <a:rPr lang="en-US" u="sng" dirty="0"/>
              <a:t>Then, how are you incentivizing greater desire to give or advance</a:t>
            </a:r>
            <a:r>
              <a:rPr lang="en-US" dirty="0"/>
              <a:t>?  Do you offer levels of recognition or greater input into the process with greater giving?  Do you provide levels of training to advance?  How do you find leadership and provide them with opportunities to grow? What requirements are made of various levels of involvement?  </a:t>
            </a:r>
          </a:p>
          <a:p>
            <a:endParaRPr lang="en-US" dirty="0"/>
          </a:p>
          <a:p>
            <a:r>
              <a:rPr lang="en-US" dirty="0"/>
              <a:t>How do you go about recognizing your donors or most involved volunteers?  </a:t>
            </a:r>
          </a:p>
          <a:p>
            <a:endParaRPr lang="en-US" dirty="0"/>
          </a:p>
          <a:p>
            <a:r>
              <a:rPr lang="en-US" dirty="0"/>
              <a:t>All of these questions are focused on building relationships over time as interest and commitment grows.</a:t>
            </a:r>
          </a:p>
        </p:txBody>
      </p:sp>
      <p:sp>
        <p:nvSpPr>
          <p:cNvPr id="4" name="Slide Number Placeholder 3"/>
          <p:cNvSpPr>
            <a:spLocks noGrp="1"/>
          </p:cNvSpPr>
          <p:nvPr>
            <p:ph type="sldNum" sz="quarter" idx="10"/>
          </p:nvPr>
        </p:nvSpPr>
        <p:spPr/>
        <p:txBody>
          <a:bodyPr/>
          <a:lstStyle/>
          <a:p>
            <a:fld id="{7E1573F1-F95D-403A-A47C-A1143ABC9F0B}" type="slidenum">
              <a:rPr lang="en-US" smtClean="0"/>
              <a:t>30</a:t>
            </a:fld>
            <a:endParaRPr lang="en-US"/>
          </a:p>
        </p:txBody>
      </p:sp>
    </p:spTree>
    <p:extLst>
      <p:ext uri="{BB962C8B-B14F-4D97-AF65-F5344CB8AC3E}">
        <p14:creationId xmlns:p14="http://schemas.microsoft.com/office/powerpoint/2010/main" val="37963864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20888" y="677863"/>
            <a:ext cx="3035300" cy="2276475"/>
          </a:xfrm>
        </p:spPr>
      </p:sp>
      <p:sp>
        <p:nvSpPr>
          <p:cNvPr id="3" name="Notes Placeholder 2"/>
          <p:cNvSpPr>
            <a:spLocks noGrp="1"/>
          </p:cNvSpPr>
          <p:nvPr>
            <p:ph type="body" idx="1"/>
          </p:nvPr>
        </p:nvSpPr>
        <p:spPr>
          <a:xfrm>
            <a:off x="707708" y="3259016"/>
            <a:ext cx="5661660" cy="4933676"/>
          </a:xfrm>
        </p:spPr>
        <p:txBody>
          <a:bodyPr/>
          <a:lstStyle/>
          <a:p>
            <a:r>
              <a:rPr lang="en-US" dirty="0"/>
              <a:t>In order to </a:t>
            </a:r>
            <a:r>
              <a:rPr lang="en-US" b="1" dirty="0"/>
              <a:t>recruit additional volunteers</a:t>
            </a:r>
            <a:r>
              <a:rPr lang="en-US" dirty="0"/>
              <a:t>, it is important to have a good sense of the drivers behind their interest in contributing – of either time or money.</a:t>
            </a:r>
          </a:p>
          <a:p>
            <a:endParaRPr lang="en-US" dirty="0"/>
          </a:p>
          <a:p>
            <a:r>
              <a:rPr lang="en-US" dirty="0"/>
              <a:t>(CLICK) </a:t>
            </a:r>
            <a:r>
              <a:rPr lang="en-US" b="1" dirty="0"/>
              <a:t>You need to start by understanding your audience.  </a:t>
            </a:r>
            <a:r>
              <a:rPr lang="en-US" dirty="0"/>
              <a:t>There may be some market-based research in the literature, or you made need to develop surveys of your current volunteers or likely audience.  Either way the goal is to understand the motivations for participation.  </a:t>
            </a:r>
          </a:p>
          <a:p>
            <a:endParaRPr lang="en-US" dirty="0"/>
          </a:p>
          <a:p>
            <a:r>
              <a:rPr lang="en-US" dirty="0"/>
              <a:t>(CLICK) Based on this research, you can then devise the best strategies to reach each target group or audience.  For instance, certain social media platforms may work best for a younger audience, or recreational groups may have a common meeting place where outreach could be conducted.  Think marinas for boaters and anglers, or feed stores for farmers, or the library for school-age children.</a:t>
            </a:r>
          </a:p>
          <a:p>
            <a:endParaRPr lang="en-US" dirty="0"/>
          </a:p>
          <a:p>
            <a:r>
              <a:rPr lang="en-US" dirty="0"/>
              <a:t>(CLICK) For each strategy, a comprehensive detail of who, what,  when, where, and why should be worked out as an annual plan complete with a calendar and accompanying budget.</a:t>
            </a:r>
          </a:p>
          <a:p>
            <a:endParaRPr lang="en-US" dirty="0"/>
          </a:p>
          <a:p>
            <a:r>
              <a:rPr lang="en-US" dirty="0"/>
              <a:t>(CLICK) And, a system, such as a simple spreadsheet or database, should be used to track when activities are completed and help understand what approaches are working or not.</a:t>
            </a:r>
          </a:p>
          <a:p>
            <a:endParaRPr lang="en-US" dirty="0"/>
          </a:p>
          <a:p>
            <a:r>
              <a:rPr lang="en-US" dirty="0"/>
              <a:t>These plans can then be evaluated on an annual basis to see what improvements need to be made.</a:t>
            </a:r>
          </a:p>
        </p:txBody>
      </p:sp>
      <p:sp>
        <p:nvSpPr>
          <p:cNvPr id="4" name="Slide Number Placeholder 3"/>
          <p:cNvSpPr>
            <a:spLocks noGrp="1"/>
          </p:cNvSpPr>
          <p:nvPr>
            <p:ph type="sldNum" sz="quarter" idx="10"/>
          </p:nvPr>
        </p:nvSpPr>
        <p:spPr/>
        <p:txBody>
          <a:bodyPr/>
          <a:lstStyle/>
          <a:p>
            <a:fld id="{7E1573F1-F95D-403A-A47C-A1143ABC9F0B}" type="slidenum">
              <a:rPr lang="en-US" smtClean="0"/>
              <a:t>31</a:t>
            </a:fld>
            <a:endParaRPr lang="en-US"/>
          </a:p>
        </p:txBody>
      </p:sp>
    </p:spTree>
    <p:extLst>
      <p:ext uri="{BB962C8B-B14F-4D97-AF65-F5344CB8AC3E}">
        <p14:creationId xmlns:p14="http://schemas.microsoft.com/office/powerpoint/2010/main" val="20727340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an example, we can look at the results of this survey used in 2018 to gage motivations and outreach strategies for participation in the citizen sampling organization, Kentucky River Watershed Watch. </a:t>
            </a:r>
          </a:p>
          <a:p>
            <a:endParaRPr lang="en-US" dirty="0"/>
          </a:p>
          <a:p>
            <a:r>
              <a:rPr lang="en-US" dirty="0"/>
              <a:t>You can see that word-of-mouth and friends were cited as common ways to find out about Watershed Watch, but there were many who selected the Other category.  Some of these related to articles in newspapers, work-related sources, or through participation in similar non-profit organizations.</a:t>
            </a:r>
          </a:p>
          <a:p>
            <a:endParaRPr lang="en-US" dirty="0"/>
          </a:p>
          <a:p>
            <a:r>
              <a:rPr lang="en-US" dirty="0"/>
              <a:t>The water quality information gained through sampling participation and the ability to provide it to their communities were the major drivers behind their continuing engagement.</a:t>
            </a:r>
          </a:p>
        </p:txBody>
      </p:sp>
      <p:sp>
        <p:nvSpPr>
          <p:cNvPr id="4" name="Slide Number Placeholder 3"/>
          <p:cNvSpPr>
            <a:spLocks noGrp="1"/>
          </p:cNvSpPr>
          <p:nvPr>
            <p:ph type="sldNum" sz="quarter" idx="5"/>
          </p:nvPr>
        </p:nvSpPr>
        <p:spPr/>
        <p:txBody>
          <a:bodyPr/>
          <a:lstStyle/>
          <a:p>
            <a:fld id="{BE47911B-C8F4-487E-B899-CD7795636849}" type="slidenum">
              <a:rPr lang="en-US" smtClean="0"/>
              <a:t>32</a:t>
            </a:fld>
            <a:endParaRPr lang="en-US"/>
          </a:p>
        </p:txBody>
      </p:sp>
    </p:spTree>
    <p:extLst>
      <p:ext uri="{BB962C8B-B14F-4D97-AF65-F5344CB8AC3E}">
        <p14:creationId xmlns:p14="http://schemas.microsoft.com/office/powerpoint/2010/main" val="36405719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33575" y="642938"/>
            <a:ext cx="3209925" cy="2408237"/>
          </a:xfrm>
        </p:spPr>
      </p:sp>
      <p:sp>
        <p:nvSpPr>
          <p:cNvPr id="3" name="Notes Placeholder 2"/>
          <p:cNvSpPr>
            <a:spLocks noGrp="1"/>
          </p:cNvSpPr>
          <p:nvPr>
            <p:ph type="body" idx="1"/>
          </p:nvPr>
        </p:nvSpPr>
        <p:spPr>
          <a:xfrm>
            <a:off x="707708" y="3528646"/>
            <a:ext cx="5661660" cy="4664045"/>
          </a:xfrm>
        </p:spPr>
        <p:txBody>
          <a:bodyPr/>
          <a:lstStyle/>
          <a:p>
            <a:r>
              <a:rPr lang="en-US" dirty="0"/>
              <a:t>For </a:t>
            </a:r>
            <a:r>
              <a:rPr lang="en-US" b="1" dirty="0"/>
              <a:t>volunteer training</a:t>
            </a:r>
            <a:r>
              <a:rPr lang="en-US" dirty="0"/>
              <a:t>, remember that these training sessions will form a strong impression as to the type of effort you are managing.  </a:t>
            </a:r>
          </a:p>
          <a:p>
            <a:endParaRPr lang="en-US" dirty="0"/>
          </a:p>
          <a:p>
            <a:r>
              <a:rPr lang="en-US" dirty="0"/>
              <a:t>Make sure you use these sessions to concisely reinforce the mission of your organization in a </a:t>
            </a:r>
            <a:r>
              <a:rPr lang="en-US" u="sng" dirty="0"/>
              <a:t>FUN, PROFESSIONAL </a:t>
            </a:r>
            <a:r>
              <a:rPr lang="en-US" dirty="0"/>
              <a:t>environment.  Having food and refreshments always help make the atmosphere a little more casual and festive.</a:t>
            </a:r>
          </a:p>
          <a:p>
            <a:endParaRPr lang="en-US" dirty="0"/>
          </a:p>
          <a:p>
            <a:r>
              <a:rPr lang="en-US" dirty="0"/>
              <a:t>Make sure that all tasks are very clearly described and that all materials necessary are available.</a:t>
            </a:r>
          </a:p>
          <a:p>
            <a:endParaRPr lang="en-US" dirty="0"/>
          </a:p>
          <a:p>
            <a:r>
              <a:rPr lang="en-US" dirty="0"/>
              <a:t>Be sure to include time for interaction and group activities.  Volunteering with others is what makes it worthwhile, so training should be interactive and social.</a:t>
            </a:r>
          </a:p>
          <a:p>
            <a:endParaRPr lang="en-US" dirty="0"/>
          </a:p>
          <a:p>
            <a:r>
              <a:rPr lang="en-US" dirty="0"/>
              <a:t>Be sure to get feedback before and after the workshop in order to know what you did well and what could be changed.</a:t>
            </a:r>
          </a:p>
          <a:p>
            <a:endParaRPr lang="en-US" dirty="0"/>
          </a:p>
          <a:p>
            <a:r>
              <a:rPr lang="en-US" dirty="0"/>
              <a:t>Also, some people will volunteer solely for the professional networking opportunities, so be sure to provide plenty of time for such activities (don’t over script).</a:t>
            </a:r>
          </a:p>
          <a:p>
            <a:endParaRPr lang="en-US" dirty="0"/>
          </a:p>
          <a:p>
            <a:r>
              <a:rPr lang="en-US" dirty="0"/>
              <a:t>Finally, don’t forget to inject energy and hope by relaying successes and personal stories.  This builds enthusiasm and relationships.</a:t>
            </a:r>
          </a:p>
        </p:txBody>
      </p:sp>
      <p:sp>
        <p:nvSpPr>
          <p:cNvPr id="4" name="Slide Number Placeholder 3"/>
          <p:cNvSpPr>
            <a:spLocks noGrp="1"/>
          </p:cNvSpPr>
          <p:nvPr>
            <p:ph type="sldNum" sz="quarter" idx="10"/>
          </p:nvPr>
        </p:nvSpPr>
        <p:spPr/>
        <p:txBody>
          <a:bodyPr/>
          <a:lstStyle/>
          <a:p>
            <a:fld id="{7E1573F1-F95D-403A-A47C-A1143ABC9F0B}" type="slidenum">
              <a:rPr lang="en-US" smtClean="0"/>
              <a:t>33</a:t>
            </a:fld>
            <a:endParaRPr lang="en-US"/>
          </a:p>
        </p:txBody>
      </p:sp>
    </p:spTree>
    <p:extLst>
      <p:ext uri="{BB962C8B-B14F-4D97-AF65-F5344CB8AC3E}">
        <p14:creationId xmlns:p14="http://schemas.microsoft.com/office/powerpoint/2010/main" val="28995551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questions on the Watershed Watch survey inquired about participant interest in further levels of participation.  This question asks if samplers would be interested in conducting more intensive sampling to better characterize their watersheds.  The majority were interested in stepping up to this level of engagement.</a:t>
            </a:r>
          </a:p>
        </p:txBody>
      </p:sp>
      <p:sp>
        <p:nvSpPr>
          <p:cNvPr id="4" name="Slide Number Placeholder 3"/>
          <p:cNvSpPr>
            <a:spLocks noGrp="1"/>
          </p:cNvSpPr>
          <p:nvPr>
            <p:ph type="sldNum" sz="quarter" idx="5"/>
          </p:nvPr>
        </p:nvSpPr>
        <p:spPr/>
        <p:txBody>
          <a:bodyPr/>
          <a:lstStyle/>
          <a:p>
            <a:fld id="{BE47911B-C8F4-487E-B899-CD7795636849}" type="slidenum">
              <a:rPr lang="en-US" smtClean="0"/>
              <a:t>34</a:t>
            </a:fld>
            <a:endParaRPr lang="en-US"/>
          </a:p>
        </p:txBody>
      </p:sp>
    </p:spTree>
    <p:extLst>
      <p:ext uri="{BB962C8B-B14F-4D97-AF65-F5344CB8AC3E}">
        <p14:creationId xmlns:p14="http://schemas.microsoft.com/office/powerpoint/2010/main" val="5077835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question asked about willingness to participate in a Master Sampler program, requiring additional training, but enabling sampling results to be considered by regulatory agencies and scientific researchers.  Again, the majority of respondents expressed interest in this option.</a:t>
            </a:r>
          </a:p>
        </p:txBody>
      </p:sp>
      <p:sp>
        <p:nvSpPr>
          <p:cNvPr id="4" name="Slide Number Placeholder 3"/>
          <p:cNvSpPr>
            <a:spLocks noGrp="1"/>
          </p:cNvSpPr>
          <p:nvPr>
            <p:ph type="sldNum" sz="quarter" idx="5"/>
          </p:nvPr>
        </p:nvSpPr>
        <p:spPr/>
        <p:txBody>
          <a:bodyPr/>
          <a:lstStyle/>
          <a:p>
            <a:fld id="{BE47911B-C8F4-487E-B899-CD7795636849}" type="slidenum">
              <a:rPr lang="en-US" smtClean="0"/>
              <a:t>35</a:t>
            </a:fld>
            <a:endParaRPr lang="en-US"/>
          </a:p>
        </p:txBody>
      </p:sp>
    </p:spTree>
    <p:extLst>
      <p:ext uri="{BB962C8B-B14F-4D97-AF65-F5344CB8AC3E}">
        <p14:creationId xmlns:p14="http://schemas.microsoft.com/office/powerpoint/2010/main" val="530379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it is important to have some sort of system to track engagement, contact info, and time.  </a:t>
            </a:r>
          </a:p>
          <a:p>
            <a:endParaRPr lang="en-US" dirty="0"/>
          </a:p>
          <a:p>
            <a:r>
              <a:rPr lang="en-US" dirty="0"/>
              <a:t>Often, sign-in sheets with hours of participation are necessary for tracking “in-kind” match for grants, but these forms can also help you keep up with contacts and reward strong volunteers.  </a:t>
            </a:r>
          </a:p>
          <a:p>
            <a:endParaRPr lang="en-US" dirty="0"/>
          </a:p>
          <a:p>
            <a:r>
              <a:rPr lang="en-US" dirty="0"/>
              <a:t>Simple forms in conjunction with spreadsheets will go a long way, but in some cases, more formalized central databases may be necessary.</a:t>
            </a:r>
          </a:p>
          <a:p>
            <a:endParaRPr lang="en-US" dirty="0"/>
          </a:p>
          <a:p>
            <a:r>
              <a:rPr lang="en-US" dirty="0"/>
              <a:t>If you use a combination of paper and electronic forms – make sure the information matches and goes to the same place.</a:t>
            </a:r>
          </a:p>
        </p:txBody>
      </p:sp>
      <p:sp>
        <p:nvSpPr>
          <p:cNvPr id="4" name="Slide Number Placeholder 3"/>
          <p:cNvSpPr>
            <a:spLocks noGrp="1"/>
          </p:cNvSpPr>
          <p:nvPr>
            <p:ph type="sldNum" sz="quarter" idx="10"/>
          </p:nvPr>
        </p:nvSpPr>
        <p:spPr/>
        <p:txBody>
          <a:bodyPr/>
          <a:lstStyle/>
          <a:p>
            <a:fld id="{7E1573F1-F95D-403A-A47C-A1143ABC9F0B}" type="slidenum">
              <a:rPr lang="en-US" smtClean="0"/>
              <a:t>36</a:t>
            </a:fld>
            <a:endParaRPr lang="en-US"/>
          </a:p>
        </p:txBody>
      </p:sp>
    </p:spTree>
    <p:extLst>
      <p:ext uri="{BB962C8B-B14F-4D97-AF65-F5344CB8AC3E}">
        <p14:creationId xmlns:p14="http://schemas.microsoft.com/office/powerpoint/2010/main" val="10335087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of the resources that were used in developing this presentation and which may be helpful for additional information.</a:t>
            </a:r>
          </a:p>
          <a:p>
            <a:endParaRPr lang="en-US" dirty="0"/>
          </a:p>
          <a:p>
            <a:endParaRPr lang="en-US" dirty="0"/>
          </a:p>
          <a:p>
            <a:r>
              <a:rPr lang="en-US" dirty="0"/>
              <a:t>Next, we will move on to explanations of local and regional partners that will be helpful in your watershed management pursuits.</a:t>
            </a:r>
          </a:p>
        </p:txBody>
      </p:sp>
      <p:sp>
        <p:nvSpPr>
          <p:cNvPr id="4" name="Slide Number Placeholder 3"/>
          <p:cNvSpPr>
            <a:spLocks noGrp="1"/>
          </p:cNvSpPr>
          <p:nvPr>
            <p:ph type="sldNum" sz="quarter" idx="10"/>
          </p:nvPr>
        </p:nvSpPr>
        <p:spPr/>
        <p:txBody>
          <a:bodyPr/>
          <a:lstStyle/>
          <a:p>
            <a:fld id="{7E1573F1-F95D-403A-A47C-A1143ABC9F0B}" type="slidenum">
              <a:rPr lang="en-US" smtClean="0"/>
              <a:t>37</a:t>
            </a:fld>
            <a:endParaRPr lang="en-US"/>
          </a:p>
        </p:txBody>
      </p:sp>
    </p:spTree>
    <p:extLst>
      <p:ext uri="{BB962C8B-B14F-4D97-AF65-F5344CB8AC3E}">
        <p14:creationId xmlns:p14="http://schemas.microsoft.com/office/powerpoint/2010/main" val="2342563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2350" y="525463"/>
            <a:ext cx="2408238" cy="1808162"/>
          </a:xfrm>
        </p:spPr>
      </p:sp>
      <p:sp>
        <p:nvSpPr>
          <p:cNvPr id="3" name="Notes Placeholder 2"/>
          <p:cNvSpPr>
            <a:spLocks noGrp="1"/>
          </p:cNvSpPr>
          <p:nvPr>
            <p:ph type="body" idx="1"/>
          </p:nvPr>
        </p:nvSpPr>
        <p:spPr>
          <a:xfrm>
            <a:off x="515815" y="2333625"/>
            <a:ext cx="6095999" cy="6503987"/>
          </a:xfrm>
        </p:spPr>
        <p:txBody>
          <a:bodyPr/>
          <a:lstStyle/>
          <a:p>
            <a:r>
              <a:rPr lang="en-US" dirty="0"/>
              <a:t>Our society is filled with slogans that praise the benefits of partnerships.  But partnerships are a lot of work – they require time and resources.  So why should you pursue them?</a:t>
            </a:r>
          </a:p>
          <a:p>
            <a:endParaRPr lang="en-US" dirty="0"/>
          </a:p>
          <a:p>
            <a:pPr marL="176131" indent="-176131">
              <a:buFont typeface="Arial" panose="020B0604020202020204" pitchFamily="34" charset="0"/>
              <a:buChar char="•"/>
            </a:pPr>
            <a:r>
              <a:rPr lang="en-US" b="1" dirty="0"/>
              <a:t>TEAM: Together Each Achieves More </a:t>
            </a:r>
            <a:r>
              <a:rPr lang="en-US" dirty="0"/>
              <a:t>– this slogan is applicable in implementation planning when people have water-related needs or problems that they cannot solve alone.  The </a:t>
            </a:r>
            <a:r>
              <a:rPr lang="en-US" u="sng" dirty="0"/>
              <a:t>partnership is greater than the sum of its parts because it provides a holistic solution</a:t>
            </a:r>
            <a:r>
              <a:rPr lang="en-US" dirty="0"/>
              <a:t>.</a:t>
            </a:r>
          </a:p>
          <a:p>
            <a:pPr marL="176131" indent="-176131">
              <a:buFont typeface="Arial" panose="020B0604020202020204" pitchFamily="34" charset="0"/>
              <a:buChar char="•"/>
            </a:pPr>
            <a:r>
              <a:rPr lang="en-US" b="1" dirty="0"/>
              <a:t>Two heads are better than one </a:t>
            </a:r>
            <a:r>
              <a:rPr lang="en-US" dirty="0"/>
              <a:t>– This slogan acknowledges that watersheds are complex and </a:t>
            </a:r>
            <a:r>
              <a:rPr lang="en-US" u="sng" dirty="0"/>
              <a:t>various areas of experience are necessary to develop solutions</a:t>
            </a:r>
            <a:r>
              <a:rPr lang="en-US" dirty="0"/>
              <a:t>.  Some might be skilled in the technologies of Best Management Practices, but lack the networking contacts to place these practices on the ground.  Others may have local knowledge of perspectives on issues, but not know how to work around them.  Some bring marketing, graphic design, or education and outreach skills.  Many different professions and backgrounds are needed to contribute to successful planning.</a:t>
            </a:r>
          </a:p>
          <a:p>
            <a:pPr marL="176131" indent="-176131">
              <a:buFont typeface="Arial" panose="020B0604020202020204" pitchFamily="34" charset="0"/>
              <a:buChar char="•"/>
            </a:pPr>
            <a:r>
              <a:rPr lang="en-US" b="1" dirty="0"/>
              <a:t>Shared responsibility in collective decisions </a:t>
            </a:r>
            <a:r>
              <a:rPr lang="en-US" dirty="0"/>
              <a:t>– relates to how partnerships </a:t>
            </a:r>
            <a:r>
              <a:rPr lang="en-US" u="sng" dirty="0"/>
              <a:t>provide shielding for individuals or organizations on decisions because the actions were not taken in isolation</a:t>
            </a:r>
            <a:r>
              <a:rPr lang="en-US" dirty="0"/>
              <a:t>.  There is blame to share if things go wrong and praise to share when things go right.</a:t>
            </a:r>
          </a:p>
          <a:p>
            <a:pPr marL="176131" indent="-176131">
              <a:buFont typeface="Arial" panose="020B0604020202020204" pitchFamily="34" charset="0"/>
              <a:buChar char="•"/>
            </a:pPr>
            <a:r>
              <a:rPr lang="en-US" b="1" dirty="0"/>
              <a:t>Pooled resources increase success </a:t>
            </a:r>
            <a:r>
              <a:rPr lang="en-US" dirty="0"/>
              <a:t>– Whether it be financial resources, technical assistance, or outreach, </a:t>
            </a:r>
            <a:r>
              <a:rPr lang="en-US" u="sng" dirty="0"/>
              <a:t>collaboration between multiple organizations and agencies can increase the reach of resources</a:t>
            </a:r>
          </a:p>
          <a:p>
            <a:pPr marL="176131" indent="-176131">
              <a:buFont typeface="Arial" panose="020B0604020202020204" pitchFamily="34" charset="0"/>
              <a:buChar char="•"/>
            </a:pPr>
            <a:r>
              <a:rPr lang="en-US" b="1" dirty="0"/>
              <a:t>Many hands make light work </a:t>
            </a:r>
            <a:r>
              <a:rPr lang="en-US" dirty="0"/>
              <a:t>– With more participation, </a:t>
            </a:r>
            <a:r>
              <a:rPr lang="en-US" u="sng" dirty="0"/>
              <a:t>one organization or individual does not have to shoulder all the burden</a:t>
            </a:r>
            <a:r>
              <a:rPr lang="en-US" dirty="0"/>
              <a:t>.  Group collaboration on events can make for a much larger event.  For example, volunteers can help with information gathering, outreach activities or riparian plantings in order to lessen the overall burden.</a:t>
            </a:r>
          </a:p>
          <a:p>
            <a:pPr marL="176131" indent="-176131">
              <a:buFont typeface="Arial" panose="020B0604020202020204" pitchFamily="34" charset="0"/>
              <a:buChar char="•"/>
            </a:pPr>
            <a:r>
              <a:rPr lang="en-US" b="1" dirty="0"/>
              <a:t>Develop trust, support, and relationships </a:t>
            </a:r>
            <a:r>
              <a:rPr lang="en-US" dirty="0"/>
              <a:t>– many organizations and individuals participate in the planning process because it </a:t>
            </a:r>
            <a:r>
              <a:rPr lang="en-US" u="sng" dirty="0"/>
              <a:t>helps them to build relationships with potential clients or they just enjoy the time and friendships with like-minded people</a:t>
            </a:r>
            <a:r>
              <a:rPr lang="en-US" dirty="0"/>
              <a:t>.  When you’ve worked together successfully on one project, it can make working together on future projects easier.</a:t>
            </a:r>
          </a:p>
          <a:p>
            <a:pPr marL="176131" indent="-176131">
              <a:buFont typeface="Arial" panose="020B0604020202020204" pitchFamily="34" charset="0"/>
              <a:buChar char="•"/>
            </a:pPr>
            <a:r>
              <a:rPr lang="en-US" b="1" dirty="0"/>
              <a:t>Larger megaphone and platform </a:t>
            </a:r>
            <a:r>
              <a:rPr lang="en-US" dirty="0"/>
              <a:t>– each group or organization has its own network.  By working together, </a:t>
            </a:r>
            <a:r>
              <a:rPr lang="en-US" u="sng" dirty="0"/>
              <a:t>you can deliver your message to people you would not otherwise be able to</a:t>
            </a:r>
            <a:r>
              <a:rPr lang="en-US" dirty="0"/>
              <a:t>.</a:t>
            </a:r>
          </a:p>
          <a:p>
            <a:endParaRPr lang="en-US" dirty="0"/>
          </a:p>
          <a:p>
            <a:r>
              <a:rPr lang="en-US" b="1" dirty="0"/>
              <a:t>In general, working with diversified interests increases the chances of broader, more sustained success.</a:t>
            </a:r>
          </a:p>
        </p:txBody>
      </p:sp>
      <p:sp>
        <p:nvSpPr>
          <p:cNvPr id="4" name="Slide Number Placeholder 3"/>
          <p:cNvSpPr>
            <a:spLocks noGrp="1"/>
          </p:cNvSpPr>
          <p:nvPr>
            <p:ph type="sldNum" sz="quarter" idx="10"/>
          </p:nvPr>
        </p:nvSpPr>
        <p:spPr/>
        <p:txBody>
          <a:bodyPr/>
          <a:lstStyle/>
          <a:p>
            <a:fld id="{7E1573F1-F95D-403A-A47C-A1143ABC9F0B}" type="slidenum">
              <a:rPr lang="en-US" smtClean="0"/>
              <a:t>4</a:t>
            </a:fld>
            <a:endParaRPr lang="en-US"/>
          </a:p>
        </p:txBody>
      </p:sp>
    </p:spTree>
    <p:extLst>
      <p:ext uri="{BB962C8B-B14F-4D97-AF65-F5344CB8AC3E}">
        <p14:creationId xmlns:p14="http://schemas.microsoft.com/office/powerpoint/2010/main" val="3172999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0738" y="595313"/>
            <a:ext cx="2894012" cy="2171700"/>
          </a:xfrm>
        </p:spPr>
      </p:sp>
      <p:sp>
        <p:nvSpPr>
          <p:cNvPr id="3" name="Notes Placeholder 2"/>
          <p:cNvSpPr>
            <a:spLocks noGrp="1"/>
          </p:cNvSpPr>
          <p:nvPr>
            <p:ph type="body" idx="1"/>
          </p:nvPr>
        </p:nvSpPr>
        <p:spPr>
          <a:xfrm>
            <a:off x="707708" y="3071446"/>
            <a:ext cx="5661660" cy="5533292"/>
          </a:xfrm>
        </p:spPr>
        <p:txBody>
          <a:bodyPr/>
          <a:lstStyle/>
          <a:p>
            <a:r>
              <a:rPr lang="en-US" dirty="0"/>
              <a:t>Partnerships can succeed for several reasons:</a:t>
            </a:r>
          </a:p>
          <a:p>
            <a:endParaRPr lang="en-US" dirty="0"/>
          </a:p>
          <a:p>
            <a:pPr marL="234841" indent="-234841">
              <a:buFont typeface="+mj-lt"/>
              <a:buAutoNum type="arabicPeriod"/>
            </a:pPr>
            <a:r>
              <a:rPr lang="en-US" b="1" dirty="0"/>
              <a:t>Right representation</a:t>
            </a:r>
            <a:r>
              <a:rPr lang="en-US" dirty="0"/>
              <a:t> – It is </a:t>
            </a:r>
            <a:r>
              <a:rPr lang="en-US" u="sng" dirty="0"/>
              <a:t>best to have all interests represented in the watershed</a:t>
            </a:r>
            <a:r>
              <a:rPr lang="en-US" dirty="0"/>
              <a:t>.  Exclusion or lack of participation of some group can cause roadblocks later.</a:t>
            </a:r>
          </a:p>
          <a:p>
            <a:pPr marL="234841" indent="-234841">
              <a:buFont typeface="+mj-lt"/>
              <a:buAutoNum type="arabicPeriod"/>
            </a:pPr>
            <a:r>
              <a:rPr lang="en-US" b="1" dirty="0"/>
              <a:t>Clear, common purpose </a:t>
            </a:r>
            <a:r>
              <a:rPr lang="en-US" dirty="0"/>
              <a:t>– </a:t>
            </a:r>
            <a:r>
              <a:rPr lang="en-US" u="sng" dirty="0"/>
              <a:t>People want to know why they are involved</a:t>
            </a:r>
            <a:r>
              <a:rPr lang="en-US" dirty="0"/>
              <a:t>.  When the overall purpose is not clear or shared, then others may direct the planning toward their own agendas.</a:t>
            </a:r>
          </a:p>
          <a:p>
            <a:pPr marL="234841" indent="-234841">
              <a:buFont typeface="+mj-lt"/>
              <a:buAutoNum type="arabicPeriod"/>
            </a:pPr>
            <a:r>
              <a:rPr lang="en-US" b="1" dirty="0"/>
              <a:t>Collaborative decisions </a:t>
            </a:r>
            <a:r>
              <a:rPr lang="en-US" dirty="0"/>
              <a:t>– </a:t>
            </a:r>
            <a:r>
              <a:rPr lang="en-US" u="sng" dirty="0"/>
              <a:t>People are less likely to participate if their needs or views are not heard</a:t>
            </a:r>
            <a:r>
              <a:rPr lang="en-US" dirty="0"/>
              <a:t>.  Reaching decisions by consensus is key for wide acceptance and success.</a:t>
            </a:r>
          </a:p>
          <a:p>
            <a:pPr marL="234841" indent="-234841">
              <a:buFont typeface="+mj-lt"/>
              <a:buAutoNum type="arabicPeriod"/>
            </a:pPr>
            <a:r>
              <a:rPr lang="en-US" b="1" dirty="0"/>
              <a:t>Effective, flexible coordination and organization </a:t>
            </a:r>
            <a:r>
              <a:rPr lang="en-US" dirty="0"/>
              <a:t>– If meetings are too frequent, people will drop out.  If they are too few, scattered, or do not have a clear purpose – then people will lose interest.  </a:t>
            </a:r>
            <a:r>
              <a:rPr lang="en-US" u="sng" dirty="0"/>
              <a:t>Good communication, organization, and flexibility to local desires are essential for success</a:t>
            </a:r>
            <a:r>
              <a:rPr lang="en-US" dirty="0"/>
              <a:t>.</a:t>
            </a:r>
          </a:p>
          <a:p>
            <a:pPr marL="234841" indent="-234841">
              <a:buFont typeface="+mj-lt"/>
              <a:buAutoNum type="arabicPeriod"/>
            </a:pPr>
            <a:r>
              <a:rPr lang="en-US" b="1" dirty="0"/>
              <a:t>Two-way open communication </a:t>
            </a:r>
            <a:r>
              <a:rPr lang="en-US" dirty="0"/>
              <a:t>– All groups can be subject to power plays.  </a:t>
            </a:r>
            <a:r>
              <a:rPr lang="en-US" u="sng" dirty="0"/>
              <a:t>Ensuring that all voices are heard and not just instructed is important</a:t>
            </a:r>
            <a:r>
              <a:rPr lang="en-US" dirty="0"/>
              <a:t>.  Perceived or real inequities can kill partnerships.</a:t>
            </a:r>
          </a:p>
          <a:p>
            <a:pPr marL="234841" indent="-234841">
              <a:buFont typeface="+mj-lt"/>
              <a:buAutoNum type="arabicPeriod"/>
            </a:pPr>
            <a:r>
              <a:rPr lang="en-US" b="1" dirty="0"/>
              <a:t>Opportunities to demonstrate skills and leadership </a:t>
            </a:r>
            <a:r>
              <a:rPr lang="en-US" dirty="0"/>
              <a:t>– Providing space for leaders to emerge within the planning group is key.  Many participate in order to grow in their skills or add to their resume.  </a:t>
            </a:r>
            <a:r>
              <a:rPr lang="en-US" u="sng" dirty="0"/>
              <a:t>Providing opportunities to take ownership will aid in success</a:t>
            </a:r>
            <a:r>
              <a:rPr lang="en-US" dirty="0"/>
              <a:t>.</a:t>
            </a:r>
          </a:p>
          <a:p>
            <a:pPr marL="234841" indent="-234841">
              <a:buFont typeface="+mj-lt"/>
              <a:buAutoNum type="arabicPeriod"/>
            </a:pPr>
            <a:r>
              <a:rPr lang="en-US" b="1" dirty="0"/>
              <a:t>Participants enjoy relationships and network </a:t>
            </a:r>
            <a:r>
              <a:rPr lang="en-US" dirty="0"/>
              <a:t>– This may be one of the most important factors.  Everyone can think of some group they groan about when they get a meeting reminder.  There are others that are so fun that you cannot wait until the next one.  </a:t>
            </a:r>
            <a:r>
              <a:rPr lang="en-US" u="sng" dirty="0"/>
              <a:t>Make sure your meetings are enjoyable and provide plenty of opportunities for networking</a:t>
            </a:r>
            <a:r>
              <a:rPr lang="en-US" dirty="0"/>
              <a:t>.  </a:t>
            </a:r>
          </a:p>
          <a:p>
            <a:pPr marL="234841" indent="-234841">
              <a:buFont typeface="+mj-lt"/>
              <a:buAutoNum type="arabicPeriod"/>
            </a:pPr>
            <a:r>
              <a:rPr lang="en-US" b="1" dirty="0"/>
              <a:t>Challenge and sense of accomplishment </a:t>
            </a:r>
            <a:r>
              <a:rPr lang="en-US" dirty="0"/>
              <a:t>– It’s great to work together and succeed.  </a:t>
            </a:r>
            <a:r>
              <a:rPr lang="en-US" u="sng" dirty="0"/>
              <a:t>Make sure you share the successes and provide plenty of stimulating challenges to keep people coming back for more</a:t>
            </a:r>
            <a:r>
              <a:rPr lang="en-US" dirty="0"/>
              <a:t>.</a:t>
            </a:r>
          </a:p>
          <a:p>
            <a:endParaRPr lang="en-US" dirty="0"/>
          </a:p>
        </p:txBody>
      </p:sp>
      <p:sp>
        <p:nvSpPr>
          <p:cNvPr id="4" name="Slide Number Placeholder 3"/>
          <p:cNvSpPr>
            <a:spLocks noGrp="1"/>
          </p:cNvSpPr>
          <p:nvPr>
            <p:ph type="sldNum" sz="quarter" idx="10"/>
          </p:nvPr>
        </p:nvSpPr>
        <p:spPr/>
        <p:txBody>
          <a:bodyPr/>
          <a:lstStyle/>
          <a:p>
            <a:fld id="{7E1573F1-F95D-403A-A47C-A1143ABC9F0B}" type="slidenum">
              <a:rPr lang="en-US" smtClean="0"/>
              <a:t>5</a:t>
            </a:fld>
            <a:endParaRPr lang="en-US"/>
          </a:p>
        </p:txBody>
      </p:sp>
    </p:spTree>
    <p:extLst>
      <p:ext uri="{BB962C8B-B14F-4D97-AF65-F5344CB8AC3E}">
        <p14:creationId xmlns:p14="http://schemas.microsoft.com/office/powerpoint/2010/main" val="1962069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0738" y="469900"/>
            <a:ext cx="2894012" cy="2171700"/>
          </a:xfrm>
        </p:spPr>
      </p:sp>
      <p:sp>
        <p:nvSpPr>
          <p:cNvPr id="3" name="Notes Placeholder 2"/>
          <p:cNvSpPr>
            <a:spLocks noGrp="1"/>
          </p:cNvSpPr>
          <p:nvPr>
            <p:ph type="body" idx="1"/>
          </p:nvPr>
        </p:nvSpPr>
        <p:spPr>
          <a:xfrm>
            <a:off x="586155" y="2708275"/>
            <a:ext cx="5908430" cy="6185021"/>
          </a:xfrm>
        </p:spPr>
        <p:txBody>
          <a:bodyPr/>
          <a:lstStyle/>
          <a:p>
            <a:r>
              <a:rPr lang="en-US" dirty="0"/>
              <a:t>Partnerships can also fail.  </a:t>
            </a:r>
          </a:p>
          <a:p>
            <a:endParaRPr lang="en-US" dirty="0"/>
          </a:p>
          <a:p>
            <a:r>
              <a:rPr lang="en-US" dirty="0"/>
              <a:t>The worst-case scenario is to spend years in developing a watershed plan that then turns into a large paperweight because no one is implementing it.  Why do planning partnerships and implementation efforts fail?</a:t>
            </a:r>
          </a:p>
          <a:p>
            <a:endParaRPr lang="en-US" dirty="0"/>
          </a:p>
          <a:p>
            <a:pPr marL="234841" indent="-234841">
              <a:buFont typeface="+mj-lt"/>
              <a:buAutoNum type="arabicPeriod"/>
            </a:pPr>
            <a:r>
              <a:rPr lang="en-US" b="1" dirty="0"/>
              <a:t>Personality conflict </a:t>
            </a:r>
            <a:r>
              <a:rPr lang="en-US" dirty="0"/>
              <a:t>– Unfortunately, </a:t>
            </a:r>
            <a:r>
              <a:rPr lang="en-US" u="sng" dirty="0"/>
              <a:t>some people just do not get along</a:t>
            </a:r>
            <a:r>
              <a:rPr lang="en-US" dirty="0"/>
              <a:t>.  Relationships can fail. Organizations or individuals can let each other down and refuse to work together.  If these individuals remain in the same positions for years, a lack of participation can become institutionalized.  </a:t>
            </a:r>
          </a:p>
          <a:p>
            <a:pPr marL="234841" indent="-234841">
              <a:buFont typeface="+mj-lt"/>
              <a:buAutoNum type="arabicPeriod"/>
            </a:pPr>
            <a:r>
              <a:rPr lang="en-US" b="1" dirty="0"/>
              <a:t>Differing values </a:t>
            </a:r>
            <a:r>
              <a:rPr lang="en-US" dirty="0"/>
              <a:t>– Perhaps one group is pro-development and another is anti-development.  </a:t>
            </a:r>
            <a:r>
              <a:rPr lang="en-US" u="sng" dirty="0"/>
              <a:t>If people with opposing views cannot find a middle ground of mutual respect with shared values, then partnerships will not work out</a:t>
            </a:r>
            <a:r>
              <a:rPr lang="en-US" dirty="0"/>
              <a:t>.</a:t>
            </a:r>
          </a:p>
          <a:p>
            <a:pPr marL="234841" indent="-234841">
              <a:buFont typeface="+mj-lt"/>
              <a:buAutoNum type="arabicPeriod"/>
            </a:pPr>
            <a:r>
              <a:rPr lang="en-US" b="1" dirty="0"/>
              <a:t>Attendance without commitment </a:t>
            </a:r>
            <a:r>
              <a:rPr lang="en-US" dirty="0"/>
              <a:t>– Often partnerships break down at the transition from planning to implementation.  People may be willing to come to a meeting because it gets them out of the office but be unwilling to act within the meetings or subsequently.  </a:t>
            </a:r>
            <a:r>
              <a:rPr lang="en-US" u="sng" dirty="0"/>
              <a:t>Providing direction on how you expect each partner to contribute from the onset is important</a:t>
            </a:r>
            <a:r>
              <a:rPr lang="en-US" dirty="0"/>
              <a:t>.</a:t>
            </a:r>
          </a:p>
          <a:p>
            <a:pPr marL="234841" indent="-234841">
              <a:buFont typeface="+mj-lt"/>
              <a:buAutoNum type="arabicPeriod"/>
            </a:pPr>
            <a:r>
              <a:rPr lang="en-US" b="1" dirty="0"/>
              <a:t>Lack of acknowledgement or credit </a:t>
            </a:r>
            <a:r>
              <a:rPr lang="en-US" dirty="0"/>
              <a:t>– Be generous with your praise, as recognition is often a major reason why groups participate.  </a:t>
            </a:r>
            <a:r>
              <a:rPr lang="en-US" u="sng" dirty="0"/>
              <a:t>Don’t forget to acknowledge contributions or you may not receive them again</a:t>
            </a:r>
            <a:r>
              <a:rPr lang="en-US" dirty="0"/>
              <a:t>.</a:t>
            </a:r>
          </a:p>
          <a:p>
            <a:pPr marL="234841" indent="-234841">
              <a:buFont typeface="+mj-lt"/>
              <a:buAutoNum type="arabicPeriod"/>
            </a:pPr>
            <a:r>
              <a:rPr lang="en-US" b="1" dirty="0"/>
              <a:t>Unclear roles or expectations </a:t>
            </a:r>
            <a:r>
              <a:rPr lang="en-US" dirty="0"/>
              <a:t>– If individuals or organizations don’t know why their participation is vital or feel like they are being asked to do too much, they may drop out.  </a:t>
            </a:r>
            <a:r>
              <a:rPr lang="en-US" u="sng" dirty="0"/>
              <a:t>Clear roles and expectations allow for people to know what they are signing up for</a:t>
            </a:r>
            <a:r>
              <a:rPr lang="en-US" dirty="0"/>
              <a:t>.</a:t>
            </a:r>
          </a:p>
          <a:p>
            <a:pPr marL="234841" indent="-234841">
              <a:buFont typeface="+mj-lt"/>
              <a:buAutoNum type="arabicPeriod"/>
            </a:pPr>
            <a:r>
              <a:rPr lang="en-US" b="1" dirty="0"/>
              <a:t>Fear of association or lack of independence </a:t>
            </a:r>
            <a:r>
              <a:rPr lang="en-US" dirty="0"/>
              <a:t>– If your group becomes biased in one direction or if participants feel as if they are being tied too closely to positions they cannot advocate, they may distance themselves. </a:t>
            </a:r>
            <a:r>
              <a:rPr lang="en-US" u="sng" dirty="0"/>
              <a:t>Show respect to all views on issues</a:t>
            </a:r>
            <a:r>
              <a:rPr lang="en-US" dirty="0"/>
              <a:t>.</a:t>
            </a:r>
          </a:p>
          <a:p>
            <a:pPr marL="234841" indent="-234841">
              <a:buFont typeface="+mj-lt"/>
              <a:buAutoNum type="arabicPeriod"/>
            </a:pPr>
            <a:r>
              <a:rPr lang="en-US" b="1" dirty="0"/>
              <a:t>Power struggles, inequities, or biases </a:t>
            </a:r>
            <a:r>
              <a:rPr lang="en-US" dirty="0"/>
              <a:t>– If one individual or organization dominates the conversation and others are not afforded time to share their perspective, they may decide their time is better spent elsewhere.</a:t>
            </a:r>
          </a:p>
          <a:p>
            <a:pPr marL="234841" indent="-234841">
              <a:buFont typeface="+mj-lt"/>
              <a:buAutoNum type="arabicPeriod"/>
            </a:pPr>
            <a:r>
              <a:rPr lang="en-US" b="1" dirty="0"/>
              <a:t>Low community interest or controversial </a:t>
            </a:r>
            <a:r>
              <a:rPr lang="en-US" dirty="0"/>
              <a:t>- Be aware of controversies and avoid them where you can, but make sure your planning touches on issues that are of interest to the community, or you may quickly find yourself working alone.</a:t>
            </a:r>
          </a:p>
          <a:p>
            <a:endParaRPr lang="en-US" dirty="0"/>
          </a:p>
        </p:txBody>
      </p:sp>
      <p:sp>
        <p:nvSpPr>
          <p:cNvPr id="4" name="Slide Number Placeholder 3"/>
          <p:cNvSpPr>
            <a:spLocks noGrp="1"/>
          </p:cNvSpPr>
          <p:nvPr>
            <p:ph type="sldNum" sz="quarter" idx="10"/>
          </p:nvPr>
        </p:nvSpPr>
        <p:spPr/>
        <p:txBody>
          <a:bodyPr/>
          <a:lstStyle/>
          <a:p>
            <a:fld id="{7E1573F1-F95D-403A-A47C-A1143ABC9F0B}" type="slidenum">
              <a:rPr lang="en-US" smtClean="0"/>
              <a:t>6</a:t>
            </a:fld>
            <a:endParaRPr lang="en-US"/>
          </a:p>
        </p:txBody>
      </p:sp>
    </p:spTree>
    <p:extLst>
      <p:ext uri="{BB962C8B-B14F-4D97-AF65-F5344CB8AC3E}">
        <p14:creationId xmlns:p14="http://schemas.microsoft.com/office/powerpoint/2010/main" val="654635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95475" y="676275"/>
            <a:ext cx="3286125" cy="2465388"/>
          </a:xfrm>
        </p:spPr>
      </p:sp>
      <p:sp>
        <p:nvSpPr>
          <p:cNvPr id="3" name="Notes Placeholder 2"/>
          <p:cNvSpPr>
            <a:spLocks noGrp="1"/>
          </p:cNvSpPr>
          <p:nvPr>
            <p:ph type="body" idx="1"/>
          </p:nvPr>
        </p:nvSpPr>
        <p:spPr>
          <a:xfrm>
            <a:off x="539261" y="3305908"/>
            <a:ext cx="5955323" cy="5744307"/>
          </a:xfrm>
        </p:spPr>
        <p:txBody>
          <a:bodyPr/>
          <a:lstStyle/>
          <a:p>
            <a:r>
              <a:rPr lang="en-US" dirty="0"/>
              <a:t>So, how do we overcome these obstacles to successful partnerships?</a:t>
            </a:r>
          </a:p>
          <a:p>
            <a:endParaRPr lang="en-US" dirty="0"/>
          </a:p>
          <a:p>
            <a:pPr marL="234841" indent="-234841">
              <a:buFont typeface="+mj-lt"/>
              <a:buAutoNum type="arabicPeriod"/>
            </a:pPr>
            <a:r>
              <a:rPr lang="en-US" b="1" dirty="0"/>
              <a:t>Start well </a:t>
            </a:r>
            <a:r>
              <a:rPr lang="en-US" dirty="0"/>
              <a:t>– you never know quite what to expect from a community when you start a watershed planning effort, but </a:t>
            </a:r>
            <a:r>
              <a:rPr lang="en-US" u="sng" dirty="0"/>
              <a:t>you should put a lot of work in before calling your first meeting</a:t>
            </a:r>
            <a:r>
              <a:rPr lang="en-US" dirty="0"/>
              <a:t>.  We will talk about some of ways to do this in the following slides.  As the saying goes – </a:t>
            </a:r>
            <a:r>
              <a:rPr lang="en-US" u="sng" dirty="0"/>
              <a:t>you don’t get a second chance to make a first impression</a:t>
            </a:r>
            <a:r>
              <a:rPr lang="en-US" dirty="0"/>
              <a:t>.  Some may come to an initial meeting looking for threats against their interests and viewing your angle suspiciously.  </a:t>
            </a:r>
            <a:r>
              <a:rPr lang="en-US" u="sng" dirty="0"/>
              <a:t>Providing a safe, open environment with opportunities for people to speak their mind is important</a:t>
            </a:r>
            <a:r>
              <a:rPr lang="en-US" dirty="0"/>
              <a:t>.</a:t>
            </a:r>
          </a:p>
          <a:p>
            <a:pPr marL="234841" indent="-234841">
              <a:buFont typeface="+mj-lt"/>
              <a:buAutoNum type="arabicPeriod"/>
            </a:pPr>
            <a:r>
              <a:rPr lang="en-US" b="1" dirty="0"/>
              <a:t>Keep assessing new invites </a:t>
            </a:r>
            <a:r>
              <a:rPr lang="en-US" dirty="0"/>
              <a:t>– Your team should regularly be reaching out.  As information emerges and planning progresses, </a:t>
            </a:r>
            <a:r>
              <a:rPr lang="en-US" u="sng" dirty="0"/>
              <a:t>you should be exploring new avenues, angles, opportunities, and insights</a:t>
            </a:r>
            <a:r>
              <a:rPr lang="en-US" dirty="0"/>
              <a:t>.  New participants can keep the process from stagnating.</a:t>
            </a:r>
          </a:p>
          <a:p>
            <a:pPr marL="234841" indent="-234841">
              <a:buFont typeface="+mj-lt"/>
              <a:buAutoNum type="arabicPeriod"/>
            </a:pPr>
            <a:r>
              <a:rPr lang="en-US" b="1" dirty="0"/>
              <a:t>Build momentum </a:t>
            </a:r>
            <a:r>
              <a:rPr lang="en-US" dirty="0"/>
              <a:t>– Don’t tell everything you know all at once, but </a:t>
            </a:r>
            <a:r>
              <a:rPr lang="en-US" u="sng" dirty="0"/>
              <a:t>continually reveal facts about the area and highlight projects to sustain interest</a:t>
            </a:r>
            <a:r>
              <a:rPr lang="en-US" dirty="0"/>
              <a:t>.  Offer small bites of information and topics to allow the group to build confidence, interest, and relationships.</a:t>
            </a:r>
          </a:p>
          <a:p>
            <a:pPr marL="234841" indent="-234841">
              <a:buFont typeface="+mj-lt"/>
              <a:buAutoNum type="arabicPeriod"/>
            </a:pPr>
            <a:r>
              <a:rPr lang="en-US" b="1" dirty="0"/>
              <a:t>Get to know each other </a:t>
            </a:r>
            <a:r>
              <a:rPr lang="en-US" dirty="0"/>
              <a:t>– Spend time not only during the meetings, but socialize outside of them too.  Ask ice breaker questions.  Allow time for personal relationships to develop.</a:t>
            </a:r>
          </a:p>
          <a:p>
            <a:pPr marL="234841" indent="-234841">
              <a:buFont typeface="+mj-lt"/>
              <a:buAutoNum type="arabicPeriod"/>
            </a:pPr>
            <a:r>
              <a:rPr lang="en-US" b="1" dirty="0"/>
              <a:t>Stay positive </a:t>
            </a:r>
            <a:r>
              <a:rPr lang="en-US" dirty="0"/>
              <a:t>– </a:t>
            </a:r>
            <a:r>
              <a:rPr lang="en-US" u="sng" dirty="0"/>
              <a:t>Change takes time. so stay positive.  Highlight the small incremental wins you’ve achieved</a:t>
            </a:r>
            <a:r>
              <a:rPr lang="en-US" dirty="0"/>
              <a:t>.  Give periodic reviews of what has been accomplished.  Try to find the silver linings.</a:t>
            </a:r>
          </a:p>
          <a:p>
            <a:pPr marL="234841" indent="-234841">
              <a:buFont typeface="+mj-lt"/>
              <a:buAutoNum type="arabicPeriod"/>
            </a:pPr>
            <a:r>
              <a:rPr lang="en-US" b="1" dirty="0"/>
              <a:t>Regularly reward, recognize and respect </a:t>
            </a:r>
            <a:r>
              <a:rPr lang="en-US" dirty="0"/>
              <a:t>– Showing appreciation of the contributions of others goes a long way.  Have a long memory of this appreciation for favors and contributions. </a:t>
            </a:r>
          </a:p>
          <a:p>
            <a:pPr marL="234841" indent="-234841">
              <a:buFont typeface="+mj-lt"/>
              <a:buAutoNum type="arabicPeriod"/>
            </a:pPr>
            <a:r>
              <a:rPr lang="en-US" b="1" dirty="0"/>
              <a:t>Encourage input from quieter voices </a:t>
            </a:r>
            <a:r>
              <a:rPr lang="en-US" dirty="0"/>
              <a:t>– </a:t>
            </a:r>
            <a:r>
              <a:rPr lang="en-US" u="sng" dirty="0"/>
              <a:t>Make sure meetings are not dominated by the more powerful or informed partners by deliberately asking questions of and requesting comments from those who are less talkative</a:t>
            </a:r>
            <a:r>
              <a:rPr lang="en-US" dirty="0"/>
              <a:t>.  This conveys their importance to the partnership.</a:t>
            </a:r>
          </a:p>
          <a:p>
            <a:endParaRPr lang="en-US" dirty="0"/>
          </a:p>
        </p:txBody>
      </p:sp>
      <p:sp>
        <p:nvSpPr>
          <p:cNvPr id="4" name="Slide Number Placeholder 3"/>
          <p:cNvSpPr>
            <a:spLocks noGrp="1"/>
          </p:cNvSpPr>
          <p:nvPr>
            <p:ph type="sldNum" sz="quarter" idx="10"/>
          </p:nvPr>
        </p:nvSpPr>
        <p:spPr/>
        <p:txBody>
          <a:bodyPr/>
          <a:lstStyle/>
          <a:p>
            <a:fld id="{7E1573F1-F95D-403A-A47C-A1143ABC9F0B}" type="slidenum">
              <a:rPr lang="en-US" smtClean="0"/>
              <a:t>7</a:t>
            </a:fld>
            <a:endParaRPr lang="en-US"/>
          </a:p>
        </p:txBody>
      </p:sp>
    </p:spTree>
    <p:extLst>
      <p:ext uri="{BB962C8B-B14F-4D97-AF65-F5344CB8AC3E}">
        <p14:creationId xmlns:p14="http://schemas.microsoft.com/office/powerpoint/2010/main" val="2147098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overviewed some basics about why to pursue partnerships, lets look at how to go about recruiting and utilizing partnerships using the </a:t>
            </a:r>
            <a:r>
              <a:rPr lang="en-US" b="1" dirty="0"/>
              <a:t>USEPA’s 6 steps of stakeholder involvement</a:t>
            </a:r>
            <a:r>
              <a:rPr lang="en-US" dirty="0"/>
              <a:t>. </a:t>
            </a:r>
          </a:p>
          <a:p>
            <a:endParaRPr lang="en-US" dirty="0"/>
          </a:p>
          <a:p>
            <a:r>
              <a:rPr lang="en-US" dirty="0"/>
              <a:t>We will address each of these steps individually.</a:t>
            </a:r>
          </a:p>
        </p:txBody>
      </p:sp>
      <p:sp>
        <p:nvSpPr>
          <p:cNvPr id="4" name="Slide Number Placeholder 3"/>
          <p:cNvSpPr>
            <a:spLocks noGrp="1"/>
          </p:cNvSpPr>
          <p:nvPr>
            <p:ph type="sldNum" sz="quarter" idx="10"/>
          </p:nvPr>
        </p:nvSpPr>
        <p:spPr/>
        <p:txBody>
          <a:bodyPr/>
          <a:lstStyle/>
          <a:p>
            <a:fld id="{7E1573F1-F95D-403A-A47C-A1143ABC9F0B}" type="slidenum">
              <a:rPr lang="en-US" smtClean="0"/>
              <a:t>8</a:t>
            </a:fld>
            <a:endParaRPr lang="en-US"/>
          </a:p>
        </p:txBody>
      </p:sp>
    </p:spTree>
    <p:extLst>
      <p:ext uri="{BB962C8B-B14F-4D97-AF65-F5344CB8AC3E}">
        <p14:creationId xmlns:p14="http://schemas.microsoft.com/office/powerpoint/2010/main" val="111654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first step is to </a:t>
            </a:r>
            <a:r>
              <a:rPr lang="en-US" b="1" u="sng" dirty="0"/>
              <a:t>develop a list of stakeholders</a:t>
            </a:r>
            <a:r>
              <a:rPr lang="en-US" b="1" dirty="0"/>
              <a:t>, including those who can provide technical, financial, regulatory, local and outreach assistance.</a:t>
            </a:r>
          </a:p>
          <a:p>
            <a:endParaRPr lang="en-US" b="1" dirty="0"/>
          </a:p>
          <a:p>
            <a:r>
              <a:rPr lang="en-US" b="1" dirty="0"/>
              <a:t>You might consider categorizing these in terms of influence and interest</a:t>
            </a:r>
            <a:r>
              <a:rPr lang="en-US" dirty="0"/>
              <a:t>. There will likely be a regular crowd of interested people and professionals who attend, but </a:t>
            </a:r>
            <a:r>
              <a:rPr lang="en-US" u="sng" dirty="0"/>
              <a:t>you will want to diligently pursue those who may be the most influential, but minimally interested</a:t>
            </a:r>
            <a:r>
              <a:rPr lang="en-US" dirty="0"/>
              <a:t>.  You will have to think through why their influence matters and how to appeal for their participation.</a:t>
            </a:r>
          </a:p>
          <a:p>
            <a:endParaRPr lang="en-US" dirty="0"/>
          </a:p>
          <a:p>
            <a:r>
              <a:rPr lang="en-US" dirty="0"/>
              <a:t>You will want to pull in a diverse group of stakeholders.  At first, you may not have contacts, but you should first reach out to a trusted group of the closest partners and work outward to receive input on who to involve and when.</a:t>
            </a:r>
          </a:p>
          <a:p>
            <a:endParaRPr lang="en-US" dirty="0"/>
          </a:p>
          <a:p>
            <a:r>
              <a:rPr lang="en-US" dirty="0"/>
              <a:t>Think of different talents, interests, concerns, and perspectives as you build your group.</a:t>
            </a:r>
          </a:p>
        </p:txBody>
      </p:sp>
      <p:sp>
        <p:nvSpPr>
          <p:cNvPr id="4" name="Slide Number Placeholder 3"/>
          <p:cNvSpPr>
            <a:spLocks noGrp="1"/>
          </p:cNvSpPr>
          <p:nvPr>
            <p:ph type="sldNum" sz="quarter" idx="10"/>
          </p:nvPr>
        </p:nvSpPr>
        <p:spPr/>
        <p:txBody>
          <a:bodyPr/>
          <a:lstStyle/>
          <a:p>
            <a:fld id="{7E1573F1-F95D-403A-A47C-A1143ABC9F0B}" type="slidenum">
              <a:rPr lang="en-US" smtClean="0"/>
              <a:t>9</a:t>
            </a:fld>
            <a:endParaRPr lang="en-US"/>
          </a:p>
        </p:txBody>
      </p:sp>
    </p:spTree>
    <p:extLst>
      <p:ext uri="{BB962C8B-B14F-4D97-AF65-F5344CB8AC3E}">
        <p14:creationId xmlns:p14="http://schemas.microsoft.com/office/powerpoint/2010/main" val="37541046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gi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34" name="Picture 10" descr="River 3D: catchment River 3D: catchment symbol,vector,illustration,diagram,template,base,ecosystem,aquatic,freshwater,marine,mountains river,streams,creeks,springs,water,table"/>
          <p:cNvPicPr>
            <a:picLocks noChangeAspect="1" noChangeArrowheads="1"/>
          </p:cNvPicPr>
          <p:nvPr userDrawn="1"/>
        </p:nvPicPr>
        <p:blipFill>
          <a:blip r:embed="rId2">
            <a:extLst>
              <a:ext uri="{BEBA8EAE-BF5A-486C-A8C5-ECC9F3942E4B}">
                <a14:imgProps xmlns:a14="http://schemas.microsoft.com/office/drawing/2010/main">
                  <a14:imgLayer>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685800" y="1966821"/>
            <a:ext cx="7772400" cy="3750183"/>
          </a:xfrm>
          <a:prstGeom prst="rect">
            <a:avLst/>
          </a:prstGeom>
          <a:noFill/>
          <a:effectLst>
            <a:outerShdw blurRad="50800" dist="50800" dir="5400000" algn="ctr" rotWithShape="0">
              <a:schemeClr val="bg1"/>
            </a:outerShdw>
          </a:effectLst>
        </p:spPr>
      </p:pic>
      <p:sp>
        <p:nvSpPr>
          <p:cNvPr id="2" name="Title 1"/>
          <p:cNvSpPr>
            <a:spLocks noGrp="1"/>
          </p:cNvSpPr>
          <p:nvPr>
            <p:ph type="ctrTitle"/>
          </p:nvPr>
        </p:nvSpPr>
        <p:spPr>
          <a:xfrm>
            <a:off x="685800" y="2865437"/>
            <a:ext cx="7772400" cy="1470025"/>
          </a:xfrm>
        </p:spPr>
        <p:txBody>
          <a:bodyPr>
            <a:normAutofit/>
          </a:bodyPr>
          <a:lstStyle>
            <a:lvl1pPr>
              <a:defRPr sz="4000"/>
            </a:lvl1pPr>
          </a:lstStyle>
          <a:p>
            <a:r>
              <a:rPr lang="en-US" dirty="0"/>
              <a:t>Click to edit Master title style</a:t>
            </a:r>
          </a:p>
        </p:txBody>
      </p:sp>
      <p:sp>
        <p:nvSpPr>
          <p:cNvPr id="11" name="Subtitle 2"/>
          <p:cNvSpPr>
            <a:spLocks noGrp="1"/>
          </p:cNvSpPr>
          <p:nvPr>
            <p:ph type="subTitle" idx="1"/>
          </p:nvPr>
        </p:nvSpPr>
        <p:spPr>
          <a:xfrm>
            <a:off x="1372803" y="4610670"/>
            <a:ext cx="6400800" cy="1106334"/>
          </a:xfrm>
        </p:spPr>
        <p:txBody>
          <a:bodyPr/>
          <a:lstStyle>
            <a:lvl1pPr marL="0" indent="0" algn="ctr">
              <a:buNone/>
              <a:defRPr>
                <a:solidFill>
                  <a:schemeClr val="tx2"/>
                </a:solidFill>
              </a:defRPr>
            </a:lvl1pPr>
          </a:lstStyle>
          <a:p>
            <a:r>
              <a:rPr lang="en-US" dirty="0"/>
              <a:t>Click to edit Master subtitle style</a:t>
            </a:r>
          </a:p>
        </p:txBody>
      </p:sp>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9746" y="287842"/>
            <a:ext cx="6929342" cy="1036673"/>
          </a:xfrm>
          <a:prstGeom prst="rect">
            <a:avLst/>
          </a:prstGeom>
        </p:spPr>
      </p:pic>
      <p:pic>
        <p:nvPicPr>
          <p:cNvPr id="1030" name="Picture 6" descr="Image result for KDOW logo"/>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88446" y="287842"/>
            <a:ext cx="1069754" cy="10652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EPA logo"/>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355385" y="6129862"/>
            <a:ext cx="330415" cy="32711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685800" y="6193391"/>
            <a:ext cx="8248475" cy="307777"/>
          </a:xfrm>
          <a:prstGeom prst="rect">
            <a:avLst/>
          </a:prstGeom>
          <a:noFill/>
        </p:spPr>
        <p:txBody>
          <a:bodyPr wrap="square" rtlCol="0">
            <a:spAutoFit/>
          </a:bodyPr>
          <a:lstStyle/>
          <a:p>
            <a:r>
              <a:rPr lang="en-US" sz="700" dirty="0">
                <a:latin typeface="Avenir Next Regular"/>
              </a:rPr>
              <a:t>Watershed</a:t>
            </a:r>
            <a:r>
              <a:rPr lang="en-US" sz="700" baseline="0" dirty="0">
                <a:latin typeface="Avenir Next Regular"/>
              </a:rPr>
              <a:t> Academy Training Series was funded in part by a grant from the U.S. Environmental Protection Agency under §319(h) of the Clean Water Act through the Kentucky Division of Water to the Kentucky Water Resources Research Institute (Grant # PPG BG 00D21416).</a:t>
            </a:r>
            <a:endParaRPr lang="en-US" sz="700" dirty="0">
              <a:latin typeface="Avenir Next Regular"/>
            </a:endParaRPr>
          </a:p>
        </p:txBody>
      </p:sp>
      <p:sp>
        <p:nvSpPr>
          <p:cNvPr id="4" name="Rectangle 3"/>
          <p:cNvSpPr/>
          <p:nvPr userDrawn="1"/>
        </p:nvSpPr>
        <p:spPr>
          <a:xfrm>
            <a:off x="601910" y="5655115"/>
            <a:ext cx="2650655" cy="200055"/>
          </a:xfrm>
          <a:prstGeom prst="rect">
            <a:avLst/>
          </a:prstGeom>
          <a:noFill/>
        </p:spPr>
        <p:txBody>
          <a:bodyPr wrap="square" rtlCol="0">
            <a:spAutoFit/>
          </a:bodyPr>
          <a:lstStyle/>
          <a:p>
            <a:pPr lvl="0"/>
            <a:r>
              <a:rPr lang="en-US" sz="700" dirty="0">
                <a:latin typeface="Avenir Next Regular"/>
              </a:rPr>
              <a:t>Watershed image via</a:t>
            </a:r>
            <a:r>
              <a:rPr lang="en-US" sz="700" baseline="0" dirty="0">
                <a:latin typeface="Avenir Next Regular"/>
              </a:rPr>
              <a:t> </a:t>
            </a:r>
            <a:r>
              <a:rPr lang="en-US" sz="700" dirty="0">
                <a:latin typeface="Avenir Next Regular"/>
              </a:rPr>
              <a:t>http://ian.umces.edu</a:t>
            </a:r>
          </a:p>
        </p:txBody>
      </p:sp>
    </p:spTree>
    <p:extLst>
      <p:ext uri="{BB962C8B-B14F-4D97-AF65-F5344CB8AC3E}">
        <p14:creationId xmlns:p14="http://schemas.microsoft.com/office/powerpoint/2010/main" val="2452735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3" descr="Standard-Slide-1.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612637"/>
            <a:ext cx="7772400" cy="1470025"/>
          </a:xfrm>
        </p:spPr>
        <p:txBody>
          <a:bodyPr>
            <a:normAutofit/>
          </a:bodyPr>
          <a:lstStyle>
            <a:lvl1pPr>
              <a:defRPr sz="4000">
                <a:solidFill>
                  <a:schemeClr val="bg1"/>
                </a:solidFill>
              </a:defRPr>
            </a:lvl1pPr>
          </a:lstStyle>
          <a:p>
            <a:r>
              <a:rPr lang="en-US"/>
              <a:t>Click to edit Master title style</a:t>
            </a:r>
            <a:endParaRPr lang="en-US" dirty="0"/>
          </a:p>
        </p:txBody>
      </p:sp>
      <p:sp>
        <p:nvSpPr>
          <p:cNvPr id="11" name="Subtitle 2"/>
          <p:cNvSpPr>
            <a:spLocks noGrp="1"/>
          </p:cNvSpPr>
          <p:nvPr>
            <p:ph type="subTitle" idx="1"/>
          </p:nvPr>
        </p:nvSpPr>
        <p:spPr>
          <a:xfrm>
            <a:off x="1371600" y="3279666"/>
            <a:ext cx="6400800" cy="1106334"/>
          </a:xfrm>
        </p:spPr>
        <p:txBody>
          <a:bodyPr/>
          <a:lstStyle>
            <a:lvl1pPr marL="0" indent="0" algn="ctr">
              <a:buNone/>
              <a:defRPr>
                <a:solidFill>
                  <a:schemeClr val="accent3"/>
                </a:solidFill>
              </a:defRPr>
            </a:lvl1pPr>
          </a:lstStyle>
          <a:p>
            <a:r>
              <a:rPr lang="en-US"/>
              <a:t>Click to edit Master subtitle style</a:t>
            </a:r>
            <a:endParaRPr lang="en-US" dirty="0"/>
          </a:p>
        </p:txBody>
      </p:sp>
    </p:spTree>
    <p:extLst>
      <p:ext uri="{BB962C8B-B14F-4D97-AF65-F5344CB8AC3E}">
        <p14:creationId xmlns:p14="http://schemas.microsoft.com/office/powerpoint/2010/main" val="2966882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descr="Standard-Slide-14.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59093" y="274638"/>
            <a:ext cx="6927706" cy="1143000"/>
          </a:xfrm>
        </p:spPr>
        <p:txBody>
          <a:bodyPr>
            <a:no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0557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9" name="Picture 8" descr="Standard-Slide-1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29896" y="274638"/>
            <a:ext cx="6956903" cy="1143000"/>
          </a:xfrm>
        </p:spPr>
        <p:txBody>
          <a:bodyPr>
            <a:noAutofit/>
          </a:bodyPr>
          <a:lstStyle>
            <a:lvl1pPr>
              <a:defRPr sz="3600"/>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8453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pic>
        <p:nvPicPr>
          <p:cNvPr id="11" name="Picture 10" descr="Standard-Slide-1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22596" y="274638"/>
            <a:ext cx="6964203" cy="1143000"/>
          </a:xfrm>
        </p:spPr>
        <p:txBody>
          <a:bodyPr>
            <a:no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i="0">
                <a:latin typeface="Avenir Next Regular"/>
                <a:cs typeface="Avenir Next Regula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i="0">
                <a:latin typeface="Avenir Next Regular"/>
                <a:cs typeface="Avenir Next Regula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2345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7" name="Picture 6" descr="Standard-Slide-1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649606" y="274638"/>
            <a:ext cx="7037194" cy="1143000"/>
          </a:xfrm>
        </p:spPr>
        <p:txBody>
          <a:bodyPr>
            <a:no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3931254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6" name="Picture 5" descr="Standard-Slide-1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96564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pic>
        <p:nvPicPr>
          <p:cNvPr id="9" name="Picture 8" descr="Standard-Slide-1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1572272"/>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734322"/>
            <a:ext cx="3008313" cy="3391840"/>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849321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pic>
        <p:nvPicPr>
          <p:cNvPr id="9" name="Picture 8" descr="Standard-Slide-1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0C377B"/>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372311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descr="Standard-Slide-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09363" y="274638"/>
            <a:ext cx="6777435" cy="1143000"/>
          </a:xfrm>
        </p:spPr>
        <p:txBody>
          <a:bodyPr>
            <a:no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1909364" y="1600200"/>
            <a:ext cx="6777435" cy="4974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13184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pic>
        <p:nvPicPr>
          <p:cNvPr id="8" name="Picture 7" descr="Standard-Slide-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26647" y="274638"/>
            <a:ext cx="6820632" cy="1143000"/>
          </a:xfrm>
        </p:spPr>
        <p:txBody>
          <a:bodyPr>
            <a:noAutofit/>
          </a:bodyPr>
          <a:lstStyle>
            <a:lvl1pPr>
              <a:defRPr sz="3600"/>
            </a:lvl1pPr>
          </a:lstStyle>
          <a:p>
            <a:r>
              <a:rPr lang="en-US"/>
              <a:t>Click to edit Master title style</a:t>
            </a:r>
            <a:endParaRPr lang="en-US" dirty="0"/>
          </a:p>
        </p:txBody>
      </p:sp>
      <p:sp>
        <p:nvSpPr>
          <p:cNvPr id="3" name="Content Placeholder 2"/>
          <p:cNvSpPr>
            <a:spLocks noGrp="1"/>
          </p:cNvSpPr>
          <p:nvPr>
            <p:ph sz="half" idx="1"/>
          </p:nvPr>
        </p:nvSpPr>
        <p:spPr>
          <a:xfrm>
            <a:off x="1987126" y="1600200"/>
            <a:ext cx="31966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86184" y="1600200"/>
            <a:ext cx="320061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5937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1507" y="274638"/>
            <a:ext cx="8315292" cy="1143000"/>
          </a:xfrm>
        </p:spPr>
        <p:txBody>
          <a:bodyPr>
            <a:no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371506" y="1600200"/>
            <a:ext cx="8315294" cy="4707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9" name="Group 8"/>
          <p:cNvGrpSpPr/>
          <p:nvPr userDrawn="1"/>
        </p:nvGrpSpPr>
        <p:grpSpPr>
          <a:xfrm>
            <a:off x="0" y="6364486"/>
            <a:ext cx="9144000" cy="486561"/>
            <a:chOff x="0" y="6364486"/>
            <a:chExt cx="9144000" cy="486561"/>
          </a:xfrm>
        </p:grpSpPr>
        <p:sp>
          <p:nvSpPr>
            <p:cNvPr id="8" name="Rectangle 7"/>
            <p:cNvSpPr/>
            <p:nvPr userDrawn="1"/>
          </p:nvSpPr>
          <p:spPr>
            <a:xfrm>
              <a:off x="0" y="6364486"/>
              <a:ext cx="9144000" cy="486561"/>
            </a:xfrm>
            <a:prstGeom prst="rect">
              <a:avLst/>
            </a:prstGeom>
            <a:solidFill>
              <a:srgbClr val="0033A1"/>
            </a:solidFill>
            <a:ln>
              <a:solidFill>
                <a:srgbClr val="0032A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6" descr="Image result for KDOW logo"/>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86133" y="6364486"/>
              <a:ext cx="478172" cy="4761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45124" y="6394208"/>
              <a:ext cx="2994870" cy="448051"/>
            </a:xfrm>
            <a:prstGeom prst="rect">
              <a:avLst/>
            </a:prstGeom>
          </p:spPr>
        </p:pic>
      </p:grpSp>
      <p:sp>
        <p:nvSpPr>
          <p:cNvPr id="10" name="TextBox 9"/>
          <p:cNvSpPr txBox="1"/>
          <p:nvPr userDrawn="1"/>
        </p:nvSpPr>
        <p:spPr>
          <a:xfrm>
            <a:off x="371506" y="6429469"/>
            <a:ext cx="3070434" cy="377528"/>
          </a:xfrm>
          <a:prstGeom prst="rect">
            <a:avLst/>
          </a:prstGeom>
          <a:noFill/>
        </p:spPr>
        <p:txBody>
          <a:bodyPr wrap="square" rtlCol="0">
            <a:spAutoFit/>
          </a:bodyPr>
          <a:lstStyle/>
          <a:p>
            <a:r>
              <a:rPr lang="en-US" dirty="0">
                <a:solidFill>
                  <a:schemeClr val="bg1"/>
                </a:solidFill>
                <a:latin typeface="AvenirNext LT Pro Bold" panose="020B0804020202020204" pitchFamily="34" charset="0"/>
              </a:rPr>
              <a:t>Watershed Academy</a:t>
            </a:r>
          </a:p>
        </p:txBody>
      </p:sp>
    </p:spTree>
    <p:extLst>
      <p:ext uri="{BB962C8B-B14F-4D97-AF65-F5344CB8AC3E}">
        <p14:creationId xmlns:p14="http://schemas.microsoft.com/office/powerpoint/2010/main" val="22154646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pic>
        <p:nvPicPr>
          <p:cNvPr id="10" name="Picture 9" descr="Standard-Slide-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61203" y="274638"/>
            <a:ext cx="6725596" cy="1143000"/>
          </a:xfrm>
        </p:spPr>
        <p:txBody>
          <a:bodyPr>
            <a:no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943923" y="1535113"/>
            <a:ext cx="3192800" cy="639762"/>
          </a:xfrm>
        </p:spPr>
        <p:txBody>
          <a:bodyPr anchor="b">
            <a:normAutofit/>
          </a:bodyPr>
          <a:lstStyle>
            <a:lvl1pPr marL="0" indent="0">
              <a:buNone/>
              <a:defRPr sz="2000" b="1" i="0">
                <a:latin typeface="Avenir Next Regular"/>
                <a:cs typeface="Avenir Next Regula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943923" y="2174875"/>
            <a:ext cx="319279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486184" y="1535113"/>
            <a:ext cx="3200616" cy="639762"/>
          </a:xfrm>
        </p:spPr>
        <p:txBody>
          <a:bodyPr anchor="b">
            <a:normAutofit/>
          </a:bodyPr>
          <a:lstStyle>
            <a:lvl1pPr marL="0" indent="0">
              <a:buNone/>
              <a:defRPr sz="2000" b="1" i="0">
                <a:latin typeface="Avenir Next Regular"/>
                <a:cs typeface="Avenir Next Regula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486184" y="2174875"/>
            <a:ext cx="32006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230646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pic>
        <p:nvPicPr>
          <p:cNvPr id="6" name="Picture 5" descr="Standard-Slide-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35284" y="274638"/>
            <a:ext cx="6946286" cy="1143000"/>
          </a:xfrm>
        </p:spPr>
        <p:txBody>
          <a:bodyPr>
            <a:no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1644743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5" name="Picture 4" descr="Standard-Slide-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13277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8" name="Picture 7" descr="Standard-Slide-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09365" y="273050"/>
            <a:ext cx="2160948" cy="13253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285270" y="273050"/>
            <a:ext cx="4596299" cy="624151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09365" y="1598400"/>
            <a:ext cx="2160948" cy="4916160"/>
          </a:xfrm>
        </p:spPr>
        <p:txBody>
          <a:bodyPr/>
          <a:lstStyle>
            <a:lvl1pPr marL="0" indent="0">
              <a:buNone/>
              <a:defRPr sz="1400">
                <a:solidFill>
                  <a:srgbClr val="0C377B"/>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4913364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pic>
        <p:nvPicPr>
          <p:cNvPr id="8" name="Picture 7" descr="Standard-Slide-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53532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3532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3532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2427794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5" name="Picture 4" descr="Standard-Slide-1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71507" y="274638"/>
            <a:ext cx="8315292" cy="1143000"/>
          </a:xfrm>
        </p:spPr>
        <p:txBody>
          <a:bodyPr>
            <a:no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371506" y="1600200"/>
            <a:ext cx="8315294" cy="4707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17289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pic>
        <p:nvPicPr>
          <p:cNvPr id="6" name="Picture 5" descr="Standard-Slide-1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76469" y="274638"/>
            <a:ext cx="8470810" cy="1143000"/>
          </a:xfrm>
        </p:spPr>
        <p:txBody>
          <a:bodyPr>
            <a:noAutofit/>
          </a:bodyPr>
          <a:lstStyle>
            <a:lvl1pPr>
              <a:defRPr sz="3600"/>
            </a:lvl1pPr>
          </a:lstStyle>
          <a:p>
            <a:r>
              <a:rPr lang="en-US"/>
              <a:t>Click to edit Master title style</a:t>
            </a:r>
            <a:endParaRPr lang="en-US" dirty="0"/>
          </a:p>
        </p:txBody>
      </p:sp>
      <p:sp>
        <p:nvSpPr>
          <p:cNvPr id="3" name="Content Placeholder 2"/>
          <p:cNvSpPr>
            <a:spLocks noGrp="1"/>
          </p:cNvSpPr>
          <p:nvPr>
            <p:ph sz="half" idx="1"/>
          </p:nvPr>
        </p:nvSpPr>
        <p:spPr>
          <a:xfrm>
            <a:off x="276469" y="1600200"/>
            <a:ext cx="4112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35821" y="1600200"/>
            <a:ext cx="415097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034422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4_Comparison">
    <p:spTree>
      <p:nvGrpSpPr>
        <p:cNvPr id="1" name=""/>
        <p:cNvGrpSpPr/>
        <p:nvPr/>
      </p:nvGrpSpPr>
      <p:grpSpPr>
        <a:xfrm>
          <a:off x="0" y="0"/>
          <a:ext cx="0" cy="0"/>
          <a:chOff x="0" y="0"/>
          <a:chExt cx="0" cy="0"/>
        </a:xfrm>
      </p:grpSpPr>
      <p:pic>
        <p:nvPicPr>
          <p:cNvPr id="8" name="Picture 7" descr="Standard-Slide-1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2793" y="274638"/>
            <a:ext cx="8514006" cy="1143000"/>
          </a:xfrm>
        </p:spPr>
        <p:txBody>
          <a:bodyPr>
            <a:no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90041" y="1535113"/>
            <a:ext cx="4108602" cy="639762"/>
          </a:xfrm>
        </p:spPr>
        <p:txBody>
          <a:bodyPr anchor="b">
            <a:normAutofit/>
          </a:bodyPr>
          <a:lstStyle>
            <a:lvl1pPr marL="0" indent="0">
              <a:buNone/>
              <a:defRPr sz="2000" b="1" i="0">
                <a:latin typeface="Avenir Next Regular"/>
                <a:cs typeface="Avenir Next Regula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90041" y="2174875"/>
            <a:ext cx="410860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9020" y="1535113"/>
            <a:ext cx="4107780" cy="639762"/>
          </a:xfrm>
        </p:spPr>
        <p:txBody>
          <a:bodyPr anchor="b">
            <a:normAutofit/>
          </a:bodyPr>
          <a:lstStyle>
            <a:lvl1pPr marL="0" indent="0">
              <a:buNone/>
              <a:defRPr sz="2000" b="1" i="0">
                <a:latin typeface="Avenir Next Regular"/>
                <a:cs typeface="Avenir Next Regula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579020" y="2174875"/>
            <a:ext cx="410778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69578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pic>
        <p:nvPicPr>
          <p:cNvPr id="4" name="Picture 3" descr="Standard-Slide-1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33271" y="274638"/>
            <a:ext cx="8648299" cy="1143000"/>
          </a:xfrm>
        </p:spPr>
        <p:txBody>
          <a:bodyPr>
            <a:no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20501947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pic>
        <p:nvPicPr>
          <p:cNvPr id="3" name="Picture 2" descr="Standard-Slide-1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14416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6469" y="274638"/>
            <a:ext cx="8470810" cy="1143000"/>
          </a:xfrm>
        </p:spPr>
        <p:txBody>
          <a:bodyPr>
            <a:noAutofit/>
          </a:bodyPr>
          <a:lstStyle>
            <a:lvl1pPr>
              <a:defRPr sz="3600"/>
            </a:lvl1pPr>
          </a:lstStyle>
          <a:p>
            <a:r>
              <a:rPr lang="en-US"/>
              <a:t>Click to edit Master title style</a:t>
            </a:r>
            <a:endParaRPr lang="en-US" dirty="0"/>
          </a:p>
        </p:txBody>
      </p:sp>
      <p:sp>
        <p:nvSpPr>
          <p:cNvPr id="3" name="Content Placeholder 2"/>
          <p:cNvSpPr>
            <a:spLocks noGrp="1"/>
          </p:cNvSpPr>
          <p:nvPr>
            <p:ph sz="half" idx="1"/>
          </p:nvPr>
        </p:nvSpPr>
        <p:spPr>
          <a:xfrm>
            <a:off x="276469" y="1600200"/>
            <a:ext cx="4112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35821" y="1600200"/>
            <a:ext cx="415097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6" name="Group 5"/>
          <p:cNvGrpSpPr/>
          <p:nvPr userDrawn="1"/>
        </p:nvGrpSpPr>
        <p:grpSpPr>
          <a:xfrm>
            <a:off x="0" y="6364486"/>
            <a:ext cx="9144000" cy="486561"/>
            <a:chOff x="0" y="6364486"/>
            <a:chExt cx="9144000" cy="486561"/>
          </a:xfrm>
        </p:grpSpPr>
        <p:sp>
          <p:nvSpPr>
            <p:cNvPr id="7" name="Rectangle 6"/>
            <p:cNvSpPr/>
            <p:nvPr userDrawn="1"/>
          </p:nvSpPr>
          <p:spPr>
            <a:xfrm>
              <a:off x="0" y="6364486"/>
              <a:ext cx="9144000" cy="486561"/>
            </a:xfrm>
            <a:prstGeom prst="rect">
              <a:avLst/>
            </a:prstGeom>
            <a:solidFill>
              <a:srgbClr val="0033A1"/>
            </a:solidFill>
            <a:ln>
              <a:solidFill>
                <a:srgbClr val="0032A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6" descr="Image result for KDOW logo"/>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86133" y="6364486"/>
              <a:ext cx="478172" cy="4761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45124" y="6394208"/>
              <a:ext cx="2994870" cy="448051"/>
            </a:xfrm>
            <a:prstGeom prst="rect">
              <a:avLst/>
            </a:prstGeom>
          </p:spPr>
        </p:pic>
      </p:grpSp>
      <p:sp>
        <p:nvSpPr>
          <p:cNvPr id="10" name="TextBox 9"/>
          <p:cNvSpPr txBox="1"/>
          <p:nvPr userDrawn="1"/>
        </p:nvSpPr>
        <p:spPr>
          <a:xfrm>
            <a:off x="371506" y="6429469"/>
            <a:ext cx="3070434" cy="377528"/>
          </a:xfrm>
          <a:prstGeom prst="rect">
            <a:avLst/>
          </a:prstGeom>
          <a:noFill/>
        </p:spPr>
        <p:txBody>
          <a:bodyPr wrap="square" rtlCol="0">
            <a:spAutoFit/>
          </a:bodyPr>
          <a:lstStyle/>
          <a:p>
            <a:r>
              <a:rPr lang="en-US" dirty="0">
                <a:solidFill>
                  <a:schemeClr val="bg1"/>
                </a:solidFill>
                <a:latin typeface="AvenirNext LT Pro Bold" panose="020B0804020202020204" pitchFamily="34" charset="0"/>
              </a:rPr>
              <a:t>Watershed Academy</a:t>
            </a:r>
          </a:p>
        </p:txBody>
      </p:sp>
    </p:spTree>
    <p:extLst>
      <p:ext uri="{BB962C8B-B14F-4D97-AF65-F5344CB8AC3E}">
        <p14:creationId xmlns:p14="http://schemas.microsoft.com/office/powerpoint/2010/main" val="1358092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4_Content with Caption">
    <p:spTree>
      <p:nvGrpSpPr>
        <p:cNvPr id="1" name=""/>
        <p:cNvGrpSpPr/>
        <p:nvPr/>
      </p:nvGrpSpPr>
      <p:grpSpPr>
        <a:xfrm>
          <a:off x="0" y="0"/>
          <a:ext cx="0" cy="0"/>
          <a:chOff x="0" y="0"/>
          <a:chExt cx="0" cy="0"/>
        </a:xfrm>
      </p:grpSpPr>
      <p:pic>
        <p:nvPicPr>
          <p:cNvPr id="6" name="Picture 5" descr="Standard-Slide-1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31983" y="273050"/>
            <a:ext cx="2738772" cy="1278765"/>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404026" y="273050"/>
            <a:ext cx="5477543" cy="606871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31983" y="1598400"/>
            <a:ext cx="2738772" cy="4743360"/>
          </a:xfrm>
        </p:spPr>
        <p:txBody>
          <a:bodyPr/>
          <a:lstStyle>
            <a:lvl1pPr marL="0" indent="0">
              <a:buNone/>
              <a:defRPr sz="1400">
                <a:solidFill>
                  <a:srgbClr val="0C377B"/>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0758013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4_Picture with Caption">
    <p:spTree>
      <p:nvGrpSpPr>
        <p:cNvPr id="1" name=""/>
        <p:cNvGrpSpPr/>
        <p:nvPr/>
      </p:nvGrpSpPr>
      <p:grpSpPr>
        <a:xfrm>
          <a:off x="0" y="0"/>
          <a:ext cx="0" cy="0"/>
          <a:chOff x="0" y="0"/>
          <a:chExt cx="0" cy="0"/>
        </a:xfrm>
      </p:grpSpPr>
      <p:pic>
        <p:nvPicPr>
          <p:cNvPr id="6" name="Picture 5" descr="Standard-Slide-1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870074"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870074"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870074"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4251950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2793" y="274638"/>
            <a:ext cx="8514006" cy="1143000"/>
          </a:xfrm>
        </p:spPr>
        <p:txBody>
          <a:bodyPr>
            <a:no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90041" y="1535113"/>
            <a:ext cx="4108602" cy="639762"/>
          </a:xfrm>
        </p:spPr>
        <p:txBody>
          <a:bodyPr anchor="b">
            <a:normAutofit/>
          </a:bodyPr>
          <a:lstStyle>
            <a:lvl1pPr marL="0" indent="0">
              <a:buNone/>
              <a:defRPr sz="2000" b="1" i="0">
                <a:latin typeface="Avenir Next Regular"/>
                <a:cs typeface="Avenir Next Regula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90041" y="2174875"/>
            <a:ext cx="410860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9020" y="1535113"/>
            <a:ext cx="4107780" cy="639762"/>
          </a:xfrm>
        </p:spPr>
        <p:txBody>
          <a:bodyPr anchor="b">
            <a:normAutofit/>
          </a:bodyPr>
          <a:lstStyle>
            <a:lvl1pPr marL="0" indent="0">
              <a:buNone/>
              <a:defRPr sz="2000" b="1" i="0">
                <a:latin typeface="Avenir Next Regular"/>
                <a:cs typeface="Avenir Next Regula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579020" y="2174875"/>
            <a:ext cx="410778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8" name="Group 7"/>
          <p:cNvGrpSpPr/>
          <p:nvPr userDrawn="1"/>
        </p:nvGrpSpPr>
        <p:grpSpPr>
          <a:xfrm>
            <a:off x="-12346" y="6366577"/>
            <a:ext cx="9144000" cy="486561"/>
            <a:chOff x="0" y="6364486"/>
            <a:chExt cx="9144000" cy="486561"/>
          </a:xfrm>
        </p:grpSpPr>
        <p:sp>
          <p:nvSpPr>
            <p:cNvPr id="9" name="Rectangle 8"/>
            <p:cNvSpPr/>
            <p:nvPr userDrawn="1"/>
          </p:nvSpPr>
          <p:spPr>
            <a:xfrm>
              <a:off x="0" y="6364486"/>
              <a:ext cx="9144000" cy="486561"/>
            </a:xfrm>
            <a:prstGeom prst="rect">
              <a:avLst/>
            </a:prstGeom>
            <a:solidFill>
              <a:srgbClr val="0033A1"/>
            </a:solidFill>
            <a:ln>
              <a:solidFill>
                <a:srgbClr val="0032A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6" descr="Image result for KDOW logo"/>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86133" y="6364486"/>
              <a:ext cx="478172" cy="47617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45124" y="6394208"/>
              <a:ext cx="2994870" cy="448051"/>
            </a:xfrm>
            <a:prstGeom prst="rect">
              <a:avLst/>
            </a:prstGeom>
          </p:spPr>
        </p:pic>
      </p:grpSp>
      <p:sp>
        <p:nvSpPr>
          <p:cNvPr id="12" name="TextBox 11"/>
          <p:cNvSpPr txBox="1"/>
          <p:nvPr userDrawn="1"/>
        </p:nvSpPr>
        <p:spPr>
          <a:xfrm>
            <a:off x="371506" y="6429469"/>
            <a:ext cx="3070434" cy="377528"/>
          </a:xfrm>
          <a:prstGeom prst="rect">
            <a:avLst/>
          </a:prstGeom>
          <a:noFill/>
        </p:spPr>
        <p:txBody>
          <a:bodyPr wrap="square" rtlCol="0">
            <a:spAutoFit/>
          </a:bodyPr>
          <a:lstStyle/>
          <a:p>
            <a:r>
              <a:rPr lang="en-US" dirty="0">
                <a:solidFill>
                  <a:schemeClr val="bg1"/>
                </a:solidFill>
                <a:latin typeface="AvenirNext LT Pro Bold" panose="020B0804020202020204" pitchFamily="34" charset="0"/>
              </a:rPr>
              <a:t>Watershed Academy</a:t>
            </a:r>
          </a:p>
        </p:txBody>
      </p:sp>
    </p:spTree>
    <p:extLst>
      <p:ext uri="{BB962C8B-B14F-4D97-AF65-F5344CB8AC3E}">
        <p14:creationId xmlns:p14="http://schemas.microsoft.com/office/powerpoint/2010/main" val="2626803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33271" y="274638"/>
            <a:ext cx="8648299" cy="1143000"/>
          </a:xfrm>
        </p:spPr>
        <p:txBody>
          <a:bodyPr>
            <a:noAutofit/>
          </a:bodyPr>
          <a:lstStyle>
            <a:lvl1pPr>
              <a:defRPr sz="3600"/>
            </a:lvl1pPr>
          </a:lstStyle>
          <a:p>
            <a:r>
              <a:rPr lang="en-US"/>
              <a:t>Click to edit Master title style</a:t>
            </a:r>
            <a:endParaRPr lang="en-US" dirty="0"/>
          </a:p>
        </p:txBody>
      </p:sp>
      <p:grpSp>
        <p:nvGrpSpPr>
          <p:cNvPr id="4" name="Group 3"/>
          <p:cNvGrpSpPr/>
          <p:nvPr userDrawn="1"/>
        </p:nvGrpSpPr>
        <p:grpSpPr>
          <a:xfrm>
            <a:off x="-12346" y="6366577"/>
            <a:ext cx="9144000" cy="486561"/>
            <a:chOff x="0" y="6364486"/>
            <a:chExt cx="9144000" cy="486561"/>
          </a:xfrm>
        </p:grpSpPr>
        <p:sp>
          <p:nvSpPr>
            <p:cNvPr id="5" name="Rectangle 4"/>
            <p:cNvSpPr/>
            <p:nvPr userDrawn="1"/>
          </p:nvSpPr>
          <p:spPr>
            <a:xfrm>
              <a:off x="0" y="6364486"/>
              <a:ext cx="9144000" cy="486561"/>
            </a:xfrm>
            <a:prstGeom prst="rect">
              <a:avLst/>
            </a:prstGeom>
            <a:solidFill>
              <a:srgbClr val="0033A1"/>
            </a:solidFill>
            <a:ln>
              <a:solidFill>
                <a:srgbClr val="0032A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6" descr="Image result for KDOW logo"/>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86133" y="6364486"/>
              <a:ext cx="478172" cy="4761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45124" y="6394208"/>
              <a:ext cx="2994870" cy="448051"/>
            </a:xfrm>
            <a:prstGeom prst="rect">
              <a:avLst/>
            </a:prstGeom>
          </p:spPr>
        </p:pic>
      </p:grpSp>
      <p:sp>
        <p:nvSpPr>
          <p:cNvPr id="8" name="TextBox 7"/>
          <p:cNvSpPr txBox="1"/>
          <p:nvPr userDrawn="1"/>
        </p:nvSpPr>
        <p:spPr>
          <a:xfrm>
            <a:off x="371506" y="6429469"/>
            <a:ext cx="3070434" cy="377528"/>
          </a:xfrm>
          <a:prstGeom prst="rect">
            <a:avLst/>
          </a:prstGeom>
          <a:noFill/>
        </p:spPr>
        <p:txBody>
          <a:bodyPr wrap="square" rtlCol="0">
            <a:spAutoFit/>
          </a:bodyPr>
          <a:lstStyle/>
          <a:p>
            <a:r>
              <a:rPr lang="en-US" dirty="0">
                <a:solidFill>
                  <a:schemeClr val="bg1"/>
                </a:solidFill>
                <a:latin typeface="AvenirNext LT Pro Bold" panose="020B0804020202020204" pitchFamily="34" charset="0"/>
              </a:rPr>
              <a:t>Watershed Academy</a:t>
            </a:r>
          </a:p>
        </p:txBody>
      </p:sp>
    </p:spTree>
    <p:extLst>
      <p:ext uri="{BB962C8B-B14F-4D97-AF65-F5344CB8AC3E}">
        <p14:creationId xmlns:p14="http://schemas.microsoft.com/office/powerpoint/2010/main" val="712553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grpSp>
        <p:nvGrpSpPr>
          <p:cNvPr id="3" name="Group 2"/>
          <p:cNvGrpSpPr/>
          <p:nvPr userDrawn="1"/>
        </p:nvGrpSpPr>
        <p:grpSpPr>
          <a:xfrm>
            <a:off x="-12346" y="6366577"/>
            <a:ext cx="9144000" cy="486561"/>
            <a:chOff x="0" y="6364486"/>
            <a:chExt cx="9144000" cy="486561"/>
          </a:xfrm>
        </p:grpSpPr>
        <p:sp>
          <p:nvSpPr>
            <p:cNvPr id="4" name="Rectangle 3"/>
            <p:cNvSpPr/>
            <p:nvPr userDrawn="1"/>
          </p:nvSpPr>
          <p:spPr>
            <a:xfrm>
              <a:off x="0" y="6364486"/>
              <a:ext cx="9144000" cy="486561"/>
            </a:xfrm>
            <a:prstGeom prst="rect">
              <a:avLst/>
            </a:prstGeom>
            <a:solidFill>
              <a:srgbClr val="0033A1"/>
            </a:solidFill>
            <a:ln>
              <a:solidFill>
                <a:srgbClr val="0032A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6" descr="Image result for KDOW logo"/>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86133" y="6364486"/>
              <a:ext cx="478172" cy="4761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45124" y="6394208"/>
              <a:ext cx="2994870" cy="448051"/>
            </a:xfrm>
            <a:prstGeom prst="rect">
              <a:avLst/>
            </a:prstGeom>
          </p:spPr>
        </p:pic>
      </p:grpSp>
      <p:sp>
        <p:nvSpPr>
          <p:cNvPr id="7" name="TextBox 6"/>
          <p:cNvSpPr txBox="1"/>
          <p:nvPr userDrawn="1"/>
        </p:nvSpPr>
        <p:spPr>
          <a:xfrm>
            <a:off x="371506" y="6429469"/>
            <a:ext cx="3070434" cy="377528"/>
          </a:xfrm>
          <a:prstGeom prst="rect">
            <a:avLst/>
          </a:prstGeom>
          <a:noFill/>
        </p:spPr>
        <p:txBody>
          <a:bodyPr wrap="square" rtlCol="0">
            <a:spAutoFit/>
          </a:bodyPr>
          <a:lstStyle/>
          <a:p>
            <a:r>
              <a:rPr lang="en-US" dirty="0">
                <a:solidFill>
                  <a:schemeClr val="bg1"/>
                </a:solidFill>
                <a:latin typeface="AvenirNext LT Pro Bold" panose="020B0804020202020204" pitchFamily="34" charset="0"/>
              </a:rPr>
              <a:t>Watershed Academy</a:t>
            </a:r>
          </a:p>
        </p:txBody>
      </p:sp>
    </p:spTree>
    <p:extLst>
      <p:ext uri="{BB962C8B-B14F-4D97-AF65-F5344CB8AC3E}">
        <p14:creationId xmlns:p14="http://schemas.microsoft.com/office/powerpoint/2010/main" val="3584958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3_Content with Caption">
    <p:spTree>
      <p:nvGrpSpPr>
        <p:cNvPr id="1" name=""/>
        <p:cNvGrpSpPr/>
        <p:nvPr/>
      </p:nvGrpSpPr>
      <p:grpSpPr>
        <a:xfrm>
          <a:off x="0" y="0"/>
          <a:ext cx="0" cy="0"/>
          <a:chOff x="0" y="0"/>
          <a:chExt cx="0" cy="0"/>
        </a:xfrm>
      </p:grpSpPr>
      <p:pic>
        <p:nvPicPr>
          <p:cNvPr id="5" name="Picture 4" descr="Standard-Slide-9.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31983" y="273050"/>
            <a:ext cx="2738772" cy="1278765"/>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404026" y="273050"/>
            <a:ext cx="5477543" cy="606871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31983" y="1598400"/>
            <a:ext cx="2738772" cy="4743360"/>
          </a:xfrm>
        </p:spPr>
        <p:txBody>
          <a:bodyPr/>
          <a:lstStyle>
            <a:lvl1pPr marL="0" indent="0">
              <a:buNone/>
              <a:defRPr sz="1400">
                <a:solidFill>
                  <a:srgbClr val="0C377B"/>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TextBox 5"/>
          <p:cNvSpPr txBox="1"/>
          <p:nvPr userDrawn="1"/>
        </p:nvSpPr>
        <p:spPr>
          <a:xfrm>
            <a:off x="371506" y="6429469"/>
            <a:ext cx="3070434" cy="377528"/>
          </a:xfrm>
          <a:prstGeom prst="rect">
            <a:avLst/>
          </a:prstGeom>
          <a:noFill/>
        </p:spPr>
        <p:txBody>
          <a:bodyPr wrap="square" rtlCol="0">
            <a:spAutoFit/>
          </a:bodyPr>
          <a:lstStyle/>
          <a:p>
            <a:r>
              <a:rPr lang="en-US" dirty="0">
                <a:solidFill>
                  <a:schemeClr val="bg1"/>
                </a:solidFill>
                <a:latin typeface="AvenirNext LT Pro Bold" panose="020B0804020202020204" pitchFamily="34" charset="0"/>
              </a:rPr>
              <a:t>Watershed Academy</a:t>
            </a:r>
          </a:p>
        </p:txBody>
      </p:sp>
    </p:spTree>
    <p:extLst>
      <p:ext uri="{BB962C8B-B14F-4D97-AF65-F5344CB8AC3E}">
        <p14:creationId xmlns:p14="http://schemas.microsoft.com/office/powerpoint/2010/main" val="916602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3_Picture with Caption">
    <p:spTree>
      <p:nvGrpSpPr>
        <p:cNvPr id="1" name=""/>
        <p:cNvGrpSpPr/>
        <p:nvPr/>
      </p:nvGrpSpPr>
      <p:grpSpPr>
        <a:xfrm>
          <a:off x="0" y="0"/>
          <a:ext cx="0" cy="0"/>
          <a:chOff x="0" y="0"/>
          <a:chExt cx="0" cy="0"/>
        </a:xfrm>
      </p:grpSpPr>
      <p:grpSp>
        <p:nvGrpSpPr>
          <p:cNvPr id="6" name="Group 5"/>
          <p:cNvGrpSpPr/>
          <p:nvPr userDrawn="1"/>
        </p:nvGrpSpPr>
        <p:grpSpPr>
          <a:xfrm>
            <a:off x="-12346" y="6366577"/>
            <a:ext cx="9144000" cy="486561"/>
            <a:chOff x="0" y="6364486"/>
            <a:chExt cx="9144000" cy="486561"/>
          </a:xfrm>
        </p:grpSpPr>
        <p:sp>
          <p:nvSpPr>
            <p:cNvPr id="7" name="Rectangle 6"/>
            <p:cNvSpPr/>
            <p:nvPr userDrawn="1"/>
          </p:nvSpPr>
          <p:spPr>
            <a:xfrm>
              <a:off x="0" y="6364486"/>
              <a:ext cx="9144000" cy="486561"/>
            </a:xfrm>
            <a:prstGeom prst="rect">
              <a:avLst/>
            </a:prstGeom>
            <a:solidFill>
              <a:srgbClr val="0033A1"/>
            </a:solidFill>
            <a:ln>
              <a:solidFill>
                <a:srgbClr val="0032A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6" descr="Image result for KDOW logo"/>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86133" y="6364486"/>
              <a:ext cx="478172" cy="4761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45124" y="6394208"/>
              <a:ext cx="2994870" cy="448051"/>
            </a:xfrm>
            <a:prstGeom prst="rect">
              <a:avLst/>
            </a:prstGeom>
          </p:spPr>
        </p:pic>
      </p:grpSp>
      <p:sp>
        <p:nvSpPr>
          <p:cNvPr id="2" name="Title 1"/>
          <p:cNvSpPr>
            <a:spLocks noGrp="1"/>
          </p:cNvSpPr>
          <p:nvPr>
            <p:ph type="title"/>
          </p:nvPr>
        </p:nvSpPr>
        <p:spPr>
          <a:xfrm>
            <a:off x="1870074"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870074"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870074"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Box 9"/>
          <p:cNvSpPr txBox="1"/>
          <p:nvPr userDrawn="1"/>
        </p:nvSpPr>
        <p:spPr>
          <a:xfrm>
            <a:off x="371506" y="6429469"/>
            <a:ext cx="3070434" cy="377528"/>
          </a:xfrm>
          <a:prstGeom prst="rect">
            <a:avLst/>
          </a:prstGeom>
          <a:noFill/>
        </p:spPr>
        <p:txBody>
          <a:bodyPr wrap="square" rtlCol="0">
            <a:spAutoFit/>
          </a:bodyPr>
          <a:lstStyle/>
          <a:p>
            <a:r>
              <a:rPr lang="en-US" dirty="0">
                <a:solidFill>
                  <a:schemeClr val="bg1"/>
                </a:solidFill>
                <a:latin typeface="AvenirNext LT Pro Bold" panose="020B0804020202020204" pitchFamily="34" charset="0"/>
              </a:rPr>
              <a:t>Watershed Academy</a:t>
            </a:r>
          </a:p>
        </p:txBody>
      </p:sp>
    </p:spTree>
    <p:extLst>
      <p:ext uri="{BB962C8B-B14F-4D97-AF65-F5344CB8AC3E}">
        <p14:creationId xmlns:p14="http://schemas.microsoft.com/office/powerpoint/2010/main" val="309469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descr="Standard-Slide-5.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612637"/>
            <a:ext cx="7772400" cy="1470025"/>
          </a:xfrm>
        </p:spPr>
        <p:txBody>
          <a:bodyPr>
            <a:normAutofit/>
          </a:bodyPr>
          <a:lstStyle>
            <a:lvl1pPr>
              <a:defRPr sz="4000"/>
            </a:lvl1pPr>
          </a:lstStyle>
          <a:p>
            <a:r>
              <a:rPr lang="en-US"/>
              <a:t>Click to edit Master title style</a:t>
            </a:r>
            <a:endParaRPr lang="en-US" dirty="0"/>
          </a:p>
        </p:txBody>
      </p:sp>
      <p:sp>
        <p:nvSpPr>
          <p:cNvPr id="11" name="Subtitle 2"/>
          <p:cNvSpPr>
            <a:spLocks noGrp="1"/>
          </p:cNvSpPr>
          <p:nvPr>
            <p:ph type="subTitle" idx="1"/>
          </p:nvPr>
        </p:nvSpPr>
        <p:spPr>
          <a:xfrm>
            <a:off x="1371600" y="3279666"/>
            <a:ext cx="6400800" cy="1106334"/>
          </a:xfrm>
        </p:spPr>
        <p:txBody>
          <a:bodyPr/>
          <a:lstStyle>
            <a:lvl1pPr marL="0" indent="0" algn="ctr">
              <a:buNone/>
              <a:defRPr>
                <a:solidFill>
                  <a:schemeClr val="tx2"/>
                </a:solidFill>
              </a:defRPr>
            </a:lvl1pPr>
          </a:lstStyle>
          <a:p>
            <a:r>
              <a:rPr lang="en-US"/>
              <a:t>Click to edit Master subtitle style</a:t>
            </a:r>
            <a:endParaRPr lang="en-US" dirty="0"/>
          </a:p>
        </p:txBody>
      </p:sp>
    </p:spTree>
    <p:extLst>
      <p:ext uri="{BB962C8B-B14F-4D97-AF65-F5344CB8AC3E}">
        <p14:creationId xmlns:p14="http://schemas.microsoft.com/office/powerpoint/2010/main" val="2967311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13043353"/>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7" r:id="rId3"/>
    <p:sldLayoutId id="2147483668" r:id="rId4"/>
    <p:sldLayoutId id="2147483669" r:id="rId5"/>
    <p:sldLayoutId id="2147483670" r:id="rId6"/>
    <p:sldLayoutId id="2147483671" r:id="rId7"/>
    <p:sldLayoutId id="2147483672" r:id="rId8"/>
    <p:sldLayoutId id="2147483658" r:id="rId9"/>
    <p:sldLayoutId id="2147483680" r:id="rId10"/>
    <p:sldLayoutId id="2147483651" r:id="rId11"/>
    <p:sldLayoutId id="2147483652" r:id="rId12"/>
    <p:sldLayoutId id="2147483653" r:id="rId13"/>
    <p:sldLayoutId id="2147483654" r:id="rId14"/>
    <p:sldLayoutId id="2147483655" r:id="rId15"/>
    <p:sldLayoutId id="2147483656" r:id="rId16"/>
    <p:sldLayoutId id="2147483657" r:id="rId17"/>
    <p:sldLayoutId id="2147483659" r:id="rId18"/>
    <p:sldLayoutId id="2147483660" r:id="rId19"/>
    <p:sldLayoutId id="2147483661" r:id="rId20"/>
    <p:sldLayoutId id="2147483662" r:id="rId21"/>
    <p:sldLayoutId id="2147483663" r:id="rId22"/>
    <p:sldLayoutId id="2147483664" r:id="rId23"/>
    <p:sldLayoutId id="2147483665" r:id="rId24"/>
    <p:sldLayoutId id="2147483673" r:id="rId25"/>
    <p:sldLayoutId id="2147483674" r:id="rId26"/>
    <p:sldLayoutId id="2147483675" r:id="rId27"/>
    <p:sldLayoutId id="2147483676" r:id="rId28"/>
    <p:sldLayoutId id="2147483677" r:id="rId29"/>
    <p:sldLayoutId id="2147483678" r:id="rId30"/>
    <p:sldLayoutId id="2147483679" r:id="rId31"/>
  </p:sldLayoutIdLst>
  <p:txStyles>
    <p:titleStyle>
      <a:lvl1pPr algn="ctr" defTabSz="457200" rtl="0" eaLnBrk="1" latinLnBrk="0" hangingPunct="1">
        <a:spcBef>
          <a:spcPct val="0"/>
        </a:spcBef>
        <a:buNone/>
        <a:defRPr sz="4400" b="1" i="0" kern="1200">
          <a:solidFill>
            <a:schemeClr val="tx1"/>
          </a:solidFill>
          <a:latin typeface="Avenir Next Regular"/>
          <a:ea typeface="+mj-ea"/>
          <a:cs typeface="Avenir Next Regular"/>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Mercury Display"/>
          <a:ea typeface="+mn-ea"/>
          <a:cs typeface="Mercury Display"/>
        </a:defRPr>
      </a:lvl1pPr>
      <a:lvl2pPr marL="742950" indent="-285750" algn="l" defTabSz="457200" rtl="0" eaLnBrk="1" latinLnBrk="0" hangingPunct="1">
        <a:spcBef>
          <a:spcPct val="20000"/>
        </a:spcBef>
        <a:buFont typeface="Arial"/>
        <a:buChar char="–"/>
        <a:defRPr sz="2800" b="0" i="0" kern="1200">
          <a:solidFill>
            <a:schemeClr val="tx1"/>
          </a:solidFill>
          <a:latin typeface="Mercury Display"/>
          <a:ea typeface="+mn-ea"/>
          <a:cs typeface="Mercury Display"/>
        </a:defRPr>
      </a:lvl2pPr>
      <a:lvl3pPr marL="1143000" indent="-228600" algn="l" defTabSz="457200" rtl="0" eaLnBrk="1" latinLnBrk="0" hangingPunct="1">
        <a:spcBef>
          <a:spcPct val="20000"/>
        </a:spcBef>
        <a:buFont typeface="Arial"/>
        <a:buChar char="•"/>
        <a:defRPr sz="2400" b="0" i="0" kern="1200">
          <a:solidFill>
            <a:schemeClr val="tx1"/>
          </a:solidFill>
          <a:latin typeface="Mercury Display"/>
          <a:ea typeface="+mn-ea"/>
          <a:cs typeface="Mercury Display"/>
        </a:defRPr>
      </a:lvl3pPr>
      <a:lvl4pPr marL="1600200" indent="-228600" algn="l" defTabSz="457200" rtl="0" eaLnBrk="1" latinLnBrk="0" hangingPunct="1">
        <a:spcBef>
          <a:spcPct val="20000"/>
        </a:spcBef>
        <a:buFont typeface="Arial"/>
        <a:buChar char="–"/>
        <a:defRPr sz="2000" b="0" i="0" kern="1200">
          <a:solidFill>
            <a:schemeClr val="tx1"/>
          </a:solidFill>
          <a:latin typeface="Mercury Display"/>
          <a:ea typeface="+mn-ea"/>
          <a:cs typeface="Mercury Display"/>
        </a:defRPr>
      </a:lvl4pPr>
      <a:lvl5pPr marL="2057400" indent="-228600" algn="l" defTabSz="457200" rtl="0" eaLnBrk="1" latinLnBrk="0" hangingPunct="1">
        <a:spcBef>
          <a:spcPct val="20000"/>
        </a:spcBef>
        <a:buFont typeface="Arial"/>
        <a:buChar char="»"/>
        <a:defRPr sz="2000" b="0" i="0" kern="1200">
          <a:solidFill>
            <a:schemeClr val="tx1"/>
          </a:solidFill>
          <a:latin typeface="Mercury Display"/>
          <a:ea typeface="+mn-ea"/>
          <a:cs typeface="Mercury Display"/>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jfif"/></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1.pn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jpeg"/></Relationships>
</file>

<file path=ppt/slides/_rels/slide24.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8.tmp"/><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9.emf"/></Relationships>
</file>

<file path=ppt/slides/_rels/slide27.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54.png"/><Relationship Id="rId3" Type="http://schemas.openxmlformats.org/officeDocument/2006/relationships/image" Target="../media/image50.tmp"/><Relationship Id="rId7" Type="http://schemas.openxmlformats.org/officeDocument/2006/relationships/image" Target="../media/image51.png"/><Relationship Id="rId12" Type="http://schemas.openxmlformats.org/officeDocument/2006/relationships/customXml" Target="../ink/ink5.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53.png"/><Relationship Id="rId5" Type="http://schemas.openxmlformats.org/officeDocument/2006/relationships/image" Target="../media/image50.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52.png"/></Relationships>
</file>

<file path=ppt/slides/_rels/slide28.xml.rels><?xml version="1.0" encoding="UTF-8" standalone="yes"?>
<Relationships xmlns="http://schemas.openxmlformats.org/package/2006/relationships"><Relationship Id="rId3" Type="http://schemas.openxmlformats.org/officeDocument/2006/relationships/hyperlink" Target="http://www.nationalservice.gov/"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www.nationalservice.gov/"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30.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7.emf"/></Relationships>
</file>

<file path=ppt/slides/_rels/slide3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3.xml.rels><?xml version="1.0" encoding="UTF-8" standalone="yes"?>
<Relationships xmlns="http://schemas.openxmlformats.org/package/2006/relationships"><Relationship Id="rId3" Type="http://schemas.openxmlformats.org/officeDocument/2006/relationships/image" Target="../media/image61.jfi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3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cfpub.epa.gov/npstbx/files/stakeholderguide.pdf"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hyperlink" Target="http://www.rivernetwork.org/connect-learn/resource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6.xml.rels><?xml version="1.0" encoding="UTF-8" standalone="yes"?>
<Relationships xmlns="http://schemas.openxmlformats.org/package/2006/relationships"><Relationship Id="rId3" Type="http://schemas.openxmlformats.org/officeDocument/2006/relationships/image" Target="../media/image24.jf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latin typeface="AvenirNext LT Pro Bold" panose="020B0804020202020204" pitchFamily="34" charset="0"/>
              </a:rPr>
              <a:t>Watershed Academy</a:t>
            </a:r>
            <a:br>
              <a:rPr lang="en-US" sz="4800" dirty="0">
                <a:latin typeface="AvenirNext LT Pro Bold" panose="020B0804020202020204" pitchFamily="34" charset="0"/>
              </a:rPr>
            </a:br>
            <a:r>
              <a:rPr lang="en-US" sz="2000" dirty="0">
                <a:latin typeface="AvenirNext LT Pro Bold" panose="020B0804020202020204" pitchFamily="34" charset="0"/>
              </a:rPr>
              <a:t>Watershed Coordinator Training Series</a:t>
            </a:r>
            <a:endParaRPr lang="en-US" sz="4800" dirty="0">
              <a:latin typeface="AvenirNext LT Pro Bold" panose="020B0804020202020204" pitchFamily="34" charset="0"/>
            </a:endParaRPr>
          </a:p>
        </p:txBody>
      </p:sp>
      <p:sp>
        <p:nvSpPr>
          <p:cNvPr id="3" name="Subtitle 2"/>
          <p:cNvSpPr>
            <a:spLocks noGrp="1"/>
          </p:cNvSpPr>
          <p:nvPr>
            <p:ph type="subTitle" idx="1"/>
          </p:nvPr>
        </p:nvSpPr>
        <p:spPr>
          <a:xfrm>
            <a:off x="685800" y="4657060"/>
            <a:ext cx="7772400" cy="1059944"/>
          </a:xfrm>
          <a:solidFill>
            <a:schemeClr val="bg1">
              <a:alpha val="60000"/>
            </a:schemeClr>
          </a:solidFill>
        </p:spPr>
        <p:txBody>
          <a:bodyPr>
            <a:noAutofit/>
          </a:bodyPr>
          <a:lstStyle/>
          <a:p>
            <a:r>
              <a:rPr lang="en-US" sz="2800" b="1" dirty="0">
                <a:latin typeface="Mercury Display Semibold" panose="02000603080000020004" pitchFamily="50" charset="0"/>
              </a:rPr>
              <a:t>Likely Partners</a:t>
            </a:r>
          </a:p>
          <a:p>
            <a:r>
              <a:rPr lang="en-US" sz="2000" b="1" dirty="0">
                <a:latin typeface="Mercury Display Semibold" panose="02000603080000020004" pitchFamily="50" charset="0"/>
              </a:rPr>
              <a:t>1. Developing Partnerships</a:t>
            </a:r>
          </a:p>
        </p:txBody>
      </p:sp>
    </p:spTree>
    <p:extLst>
      <p:ext uri="{BB962C8B-B14F-4D97-AF65-F5344CB8AC3E}">
        <p14:creationId xmlns:p14="http://schemas.microsoft.com/office/powerpoint/2010/main" val="1047880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1507" y="52887"/>
            <a:ext cx="8315292" cy="866185"/>
          </a:xfrm>
        </p:spPr>
        <p:txBody>
          <a:bodyPr/>
          <a:lstStyle/>
          <a:p>
            <a:pPr algn="l"/>
            <a:r>
              <a:rPr lang="en-US" dirty="0">
                <a:solidFill>
                  <a:srgbClr val="0032A1"/>
                </a:solidFill>
              </a:rPr>
              <a:t>1. Identify Stakeholders</a:t>
            </a:r>
          </a:p>
        </p:txBody>
      </p:sp>
      <p:sp>
        <p:nvSpPr>
          <p:cNvPr id="5" name="Content Placeholder 4"/>
          <p:cNvSpPr>
            <a:spLocks noGrp="1"/>
          </p:cNvSpPr>
          <p:nvPr>
            <p:ph idx="1"/>
          </p:nvPr>
        </p:nvSpPr>
        <p:spPr>
          <a:xfrm>
            <a:off x="146469" y="5528422"/>
            <a:ext cx="3975533" cy="866186"/>
          </a:xfrm>
        </p:spPr>
        <p:txBody>
          <a:bodyPr numCol="1">
            <a:normAutofit fontScale="55000" lnSpcReduction="20000"/>
          </a:bodyPr>
          <a:lstStyle/>
          <a:p>
            <a:pPr marL="0" indent="0">
              <a:buNone/>
            </a:pPr>
            <a:r>
              <a:rPr lang="en-US" sz="3600" dirty="0"/>
              <a:t>www.research.uky.edu/kentucky-water-resources-research-institute/ </a:t>
            </a:r>
            <a:r>
              <a:rPr lang="en-US" sz="3600" b="1" dirty="0"/>
              <a:t>watersheds-general-information</a:t>
            </a:r>
          </a:p>
        </p:txBody>
      </p:sp>
      <p:pic>
        <p:nvPicPr>
          <p:cNvPr id="3" name="Picture 2">
            <a:extLst>
              <a:ext uri="{FF2B5EF4-FFF2-40B4-BE49-F238E27FC236}">
                <a16:creationId xmlns:a16="http://schemas.microsoft.com/office/drawing/2014/main" id="{1E534DF3-0945-44EF-A391-60ADFAE7761A}"/>
              </a:ext>
            </a:extLst>
          </p:cNvPr>
          <p:cNvPicPr>
            <a:picLocks noChangeAspect="1"/>
          </p:cNvPicPr>
          <p:nvPr/>
        </p:nvPicPr>
        <p:blipFill>
          <a:blip r:embed="rId3"/>
          <a:stretch>
            <a:fillRect/>
          </a:stretch>
        </p:blipFill>
        <p:spPr>
          <a:xfrm>
            <a:off x="285749" y="919071"/>
            <a:ext cx="3558281" cy="4602043"/>
          </a:xfrm>
          <a:prstGeom prst="rect">
            <a:avLst/>
          </a:prstGeom>
          <a:ln>
            <a:solidFill>
              <a:schemeClr val="tx1"/>
            </a:solidFill>
          </a:ln>
        </p:spPr>
      </p:pic>
      <p:sp>
        <p:nvSpPr>
          <p:cNvPr id="10" name="Rectangle 9">
            <a:extLst>
              <a:ext uri="{FF2B5EF4-FFF2-40B4-BE49-F238E27FC236}">
                <a16:creationId xmlns:a16="http://schemas.microsoft.com/office/drawing/2014/main" id="{5A82D091-742D-41E7-B17A-BF4E81DE1ED7}"/>
              </a:ext>
            </a:extLst>
          </p:cNvPr>
          <p:cNvSpPr/>
          <p:nvPr/>
        </p:nvSpPr>
        <p:spPr>
          <a:xfrm>
            <a:off x="4696287" y="5453683"/>
            <a:ext cx="4447713" cy="837152"/>
          </a:xfrm>
          <a:prstGeom prst="rect">
            <a:avLst/>
          </a:prstGeom>
        </p:spPr>
        <p:txBody>
          <a:bodyPr wrap="square">
            <a:spAutoFit/>
          </a:bodyPr>
          <a:lstStyle/>
          <a:p>
            <a:pPr>
              <a:lnSpc>
                <a:spcPct val="80000"/>
              </a:lnSpc>
            </a:pPr>
            <a:r>
              <a:rPr lang="en-US" sz="2000" dirty="0">
                <a:latin typeface="Mercury Display"/>
              </a:rPr>
              <a:t>www.research.uky.edu/kentucky-water-resources-research-institute/</a:t>
            </a:r>
            <a:r>
              <a:rPr lang="en-US" sz="2000" b="1" dirty="0">
                <a:latin typeface="Mercury Display"/>
              </a:rPr>
              <a:t>kwrri-publications</a:t>
            </a:r>
          </a:p>
        </p:txBody>
      </p:sp>
      <p:pic>
        <p:nvPicPr>
          <p:cNvPr id="12" name="Picture 11" descr="A picture containing text, refrigerator&#10;&#10;Description automatically generated">
            <a:extLst>
              <a:ext uri="{FF2B5EF4-FFF2-40B4-BE49-F238E27FC236}">
                <a16:creationId xmlns:a16="http://schemas.microsoft.com/office/drawing/2014/main" id="{9587B326-1D8D-432C-88EE-8FB3727F4D40}"/>
              </a:ext>
            </a:extLst>
          </p:cNvPr>
          <p:cNvPicPr>
            <a:picLocks noChangeAspect="1"/>
          </p:cNvPicPr>
          <p:nvPr/>
        </p:nvPicPr>
        <p:blipFill>
          <a:blip r:embed="rId4"/>
          <a:stretch>
            <a:fillRect/>
          </a:stretch>
        </p:blipFill>
        <p:spPr>
          <a:xfrm>
            <a:off x="4122002" y="1154097"/>
            <a:ext cx="4935985" cy="3701989"/>
          </a:xfrm>
          <a:prstGeom prst="rect">
            <a:avLst/>
          </a:prstGeom>
          <a:ln>
            <a:solidFill>
              <a:schemeClr val="tx1"/>
            </a:solidFill>
          </a:ln>
        </p:spPr>
      </p:pic>
    </p:spTree>
    <p:extLst>
      <p:ext uri="{BB962C8B-B14F-4D97-AF65-F5344CB8AC3E}">
        <p14:creationId xmlns:p14="http://schemas.microsoft.com/office/powerpoint/2010/main" val="2494205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1507" y="52887"/>
            <a:ext cx="8315292" cy="866185"/>
          </a:xfrm>
        </p:spPr>
        <p:txBody>
          <a:bodyPr/>
          <a:lstStyle/>
          <a:p>
            <a:pPr algn="l"/>
            <a:r>
              <a:rPr lang="en-US" dirty="0">
                <a:solidFill>
                  <a:srgbClr val="0032A1"/>
                </a:solidFill>
              </a:rPr>
              <a:t>1. Identify Stakeholders</a:t>
            </a:r>
          </a:p>
        </p:txBody>
      </p:sp>
      <p:sp>
        <p:nvSpPr>
          <p:cNvPr id="6" name="Content Placeholder 5">
            <a:extLst>
              <a:ext uri="{FF2B5EF4-FFF2-40B4-BE49-F238E27FC236}">
                <a16:creationId xmlns:a16="http://schemas.microsoft.com/office/drawing/2014/main" id="{276C648D-6727-4C20-8CD9-C334453C7112}"/>
              </a:ext>
            </a:extLst>
          </p:cNvPr>
          <p:cNvSpPr>
            <a:spLocks noGrp="1"/>
          </p:cNvSpPr>
          <p:nvPr>
            <p:ph idx="1"/>
          </p:nvPr>
        </p:nvSpPr>
        <p:spPr>
          <a:xfrm>
            <a:off x="371506" y="919072"/>
            <a:ext cx="7617462" cy="5388128"/>
          </a:xfrm>
        </p:spPr>
        <p:txBody>
          <a:bodyPr/>
          <a:lstStyle/>
          <a:p>
            <a:pPr marL="0" indent="0">
              <a:buNone/>
            </a:pPr>
            <a:r>
              <a:rPr lang="en-US" sz="3600" b="1" dirty="0"/>
              <a:t>Local Champion</a:t>
            </a:r>
          </a:p>
          <a:p>
            <a:r>
              <a:rPr lang="en-US" dirty="0"/>
              <a:t>May be single most important factor in success</a:t>
            </a:r>
          </a:p>
          <a:p>
            <a:r>
              <a:rPr lang="en-US" dirty="0"/>
              <a:t>More than just a stakeholder</a:t>
            </a:r>
          </a:p>
          <a:p>
            <a:r>
              <a:rPr lang="en-US" dirty="0"/>
              <a:t>Personal investment in the change and keeping progress moving forward</a:t>
            </a:r>
          </a:p>
          <a:p>
            <a:r>
              <a:rPr lang="en-US" dirty="0"/>
              <a:t>Understands the local needs, drivers, and connections</a:t>
            </a:r>
          </a:p>
          <a:p>
            <a:pPr lvl="1"/>
            <a:endParaRPr lang="en-US" dirty="0"/>
          </a:p>
        </p:txBody>
      </p:sp>
      <p:pic>
        <p:nvPicPr>
          <p:cNvPr id="17" name="Picture 16" descr="A close up of a logo&#10;&#10;Description automatically generated">
            <a:extLst>
              <a:ext uri="{FF2B5EF4-FFF2-40B4-BE49-F238E27FC236}">
                <a16:creationId xmlns:a16="http://schemas.microsoft.com/office/drawing/2014/main" id="{957BF0B7-E463-4B88-8CBA-8BD13761D2F6}"/>
              </a:ext>
            </a:extLst>
          </p:cNvPr>
          <p:cNvPicPr>
            <a:picLocks noChangeAspect="1"/>
          </p:cNvPicPr>
          <p:nvPr/>
        </p:nvPicPr>
        <p:blipFill>
          <a:blip r:embed="rId3"/>
          <a:stretch>
            <a:fillRect/>
          </a:stretch>
        </p:blipFill>
        <p:spPr>
          <a:xfrm>
            <a:off x="6604318" y="550800"/>
            <a:ext cx="2539682" cy="2539682"/>
          </a:xfrm>
          <a:prstGeom prst="rect">
            <a:avLst/>
          </a:prstGeom>
        </p:spPr>
      </p:pic>
    </p:spTree>
    <p:extLst>
      <p:ext uri="{BB962C8B-B14F-4D97-AF65-F5344CB8AC3E}">
        <p14:creationId xmlns:p14="http://schemas.microsoft.com/office/powerpoint/2010/main" val="3918759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3FB2A86-09D6-487B-A3FB-3D829E7AB5B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0857" y="3517760"/>
            <a:ext cx="3653134" cy="2720670"/>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A1F32FDD-8935-4FB0-8A4C-636F111FD0AC}"/>
              </a:ext>
            </a:extLst>
          </p:cNvPr>
          <p:cNvSpPr>
            <a:spLocks noGrp="1"/>
          </p:cNvSpPr>
          <p:nvPr>
            <p:ph type="title"/>
          </p:nvPr>
        </p:nvSpPr>
        <p:spPr>
          <a:xfrm>
            <a:off x="371506" y="30798"/>
            <a:ext cx="8772494" cy="1143000"/>
          </a:xfrm>
        </p:spPr>
        <p:txBody>
          <a:bodyPr/>
          <a:lstStyle/>
          <a:p>
            <a:pPr algn="l"/>
            <a:r>
              <a:rPr lang="en-US" dirty="0">
                <a:solidFill>
                  <a:srgbClr val="0032A1"/>
                </a:solidFill>
              </a:rPr>
              <a:t>Local Champions of Hanging Fork Watershed</a:t>
            </a:r>
          </a:p>
        </p:txBody>
      </p:sp>
      <p:pic>
        <p:nvPicPr>
          <p:cNvPr id="9" name="Picture 8">
            <a:extLst>
              <a:ext uri="{FF2B5EF4-FFF2-40B4-BE49-F238E27FC236}">
                <a16:creationId xmlns:a16="http://schemas.microsoft.com/office/drawing/2014/main" id="{33CE89FD-A15D-4EBB-B2DC-714E3AD2361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9352" y="1134145"/>
            <a:ext cx="3378250" cy="2206095"/>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05D00913-234D-49B5-93C4-F402D6671423}"/>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sharpenSoften amount="500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5066399" y="1134146"/>
            <a:ext cx="3378250" cy="2206095"/>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0FE3D15A-69EE-451D-9E08-1D2E461293B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217336" y="3517760"/>
            <a:ext cx="3076376" cy="27206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7470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5813" y="0"/>
            <a:ext cx="8315292" cy="1143000"/>
          </a:xfrm>
        </p:spPr>
        <p:txBody>
          <a:bodyPr/>
          <a:lstStyle/>
          <a:p>
            <a:pPr algn="l"/>
            <a:r>
              <a:rPr lang="en-US" dirty="0">
                <a:solidFill>
                  <a:srgbClr val="0032A1"/>
                </a:solidFill>
              </a:rPr>
              <a:t>2. Determining Roles and Responsibilities</a:t>
            </a:r>
          </a:p>
        </p:txBody>
      </p:sp>
      <p:sp>
        <p:nvSpPr>
          <p:cNvPr id="5" name="Content Placeholder 4"/>
          <p:cNvSpPr>
            <a:spLocks noGrp="1"/>
          </p:cNvSpPr>
          <p:nvPr>
            <p:ph idx="1"/>
          </p:nvPr>
        </p:nvSpPr>
        <p:spPr>
          <a:xfrm>
            <a:off x="285813" y="990600"/>
            <a:ext cx="8315292" cy="5134038"/>
          </a:xfrm>
        </p:spPr>
        <p:txBody>
          <a:bodyPr>
            <a:normAutofit fontScale="92500"/>
          </a:bodyPr>
          <a:lstStyle/>
          <a:p>
            <a:pPr marL="0" indent="0">
              <a:buNone/>
            </a:pPr>
            <a:r>
              <a:rPr lang="en-US" sz="3600" dirty="0"/>
              <a:t>Before contacting, have some idea of answers to these questions:</a:t>
            </a:r>
          </a:p>
          <a:p>
            <a:pPr marL="742950" indent="-742950">
              <a:buFont typeface="+mj-lt"/>
              <a:buAutoNum type="arabicPeriod"/>
            </a:pPr>
            <a:r>
              <a:rPr lang="en-US" sz="3600" dirty="0"/>
              <a:t>What is role? (input, decider, author, etc.)</a:t>
            </a:r>
          </a:p>
          <a:p>
            <a:pPr marL="742950" indent="-742950">
              <a:buFont typeface="+mj-lt"/>
              <a:buAutoNum type="arabicPeriod"/>
            </a:pPr>
            <a:r>
              <a:rPr lang="en-US" sz="3600" dirty="0"/>
              <a:t>How will decisions be made?</a:t>
            </a:r>
          </a:p>
          <a:p>
            <a:pPr marL="742950" indent="-742950">
              <a:buFont typeface="+mj-lt"/>
              <a:buAutoNum type="arabicPeriod"/>
            </a:pPr>
            <a:r>
              <a:rPr lang="en-US" sz="3600" dirty="0"/>
              <a:t>Are they expected to develop a work product?</a:t>
            </a:r>
          </a:p>
          <a:p>
            <a:pPr marL="742950" indent="-742950">
              <a:buFont typeface="+mj-lt"/>
              <a:buAutoNum type="arabicPeriod"/>
            </a:pPr>
            <a:r>
              <a:rPr lang="en-US" sz="3600" dirty="0"/>
              <a:t>How much time will this require?</a:t>
            </a:r>
          </a:p>
          <a:p>
            <a:pPr marL="0" indent="0">
              <a:buNone/>
            </a:pPr>
            <a:r>
              <a:rPr lang="en-US" sz="3600" dirty="0"/>
              <a:t>Start with more interested partners and work toward less.</a:t>
            </a:r>
          </a:p>
        </p:txBody>
      </p:sp>
    </p:spTree>
    <p:extLst>
      <p:ext uri="{BB962C8B-B14F-4D97-AF65-F5344CB8AC3E}">
        <p14:creationId xmlns:p14="http://schemas.microsoft.com/office/powerpoint/2010/main" val="317844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down)">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down)">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down)">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down)">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wipe(down)">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17BAE33-E042-44EF-84FD-3A8B31131D1D}"/>
              </a:ext>
            </a:extLst>
          </p:cNvPr>
          <p:cNvPicPr>
            <a:picLocks noChangeAspect="1"/>
          </p:cNvPicPr>
          <p:nvPr/>
        </p:nvPicPr>
        <p:blipFill>
          <a:blip r:embed="rId3"/>
          <a:stretch>
            <a:fillRect/>
          </a:stretch>
        </p:blipFill>
        <p:spPr>
          <a:xfrm>
            <a:off x="1750780" y="114486"/>
            <a:ext cx="5642440" cy="1324160"/>
          </a:xfrm>
          <a:prstGeom prst="rect">
            <a:avLst/>
          </a:prstGeom>
        </p:spPr>
      </p:pic>
      <p:pic>
        <p:nvPicPr>
          <p:cNvPr id="7" name="Picture 6">
            <a:extLst>
              <a:ext uri="{FF2B5EF4-FFF2-40B4-BE49-F238E27FC236}">
                <a16:creationId xmlns:a16="http://schemas.microsoft.com/office/drawing/2014/main" id="{3B347AA3-9716-492E-98FD-7FA4851BEF6F}"/>
              </a:ext>
            </a:extLst>
          </p:cNvPr>
          <p:cNvPicPr>
            <a:picLocks noChangeAspect="1"/>
          </p:cNvPicPr>
          <p:nvPr/>
        </p:nvPicPr>
        <p:blipFill rotWithShape="1">
          <a:blip r:embed="rId4"/>
          <a:srcRect t="4286"/>
          <a:stretch/>
        </p:blipFill>
        <p:spPr>
          <a:xfrm>
            <a:off x="653244" y="1600200"/>
            <a:ext cx="7477125" cy="4658677"/>
          </a:xfrm>
          <a:prstGeom prst="rect">
            <a:avLst/>
          </a:prstGeom>
          <a:ln>
            <a:solidFill>
              <a:schemeClr val="tx1"/>
            </a:solidFill>
          </a:ln>
        </p:spPr>
      </p:pic>
    </p:spTree>
    <p:extLst>
      <p:ext uri="{BB962C8B-B14F-4D97-AF65-F5344CB8AC3E}">
        <p14:creationId xmlns:p14="http://schemas.microsoft.com/office/powerpoint/2010/main" val="2590336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1114" y="56602"/>
            <a:ext cx="8315292" cy="1143000"/>
          </a:xfrm>
        </p:spPr>
        <p:txBody>
          <a:bodyPr/>
          <a:lstStyle/>
          <a:p>
            <a:pPr algn="l"/>
            <a:r>
              <a:rPr lang="en-US" dirty="0">
                <a:solidFill>
                  <a:srgbClr val="0032A1"/>
                </a:solidFill>
              </a:rPr>
              <a:t>3. Organizational Structure</a:t>
            </a:r>
          </a:p>
        </p:txBody>
      </p:sp>
      <p:sp>
        <p:nvSpPr>
          <p:cNvPr id="5" name="Content Placeholder 4"/>
          <p:cNvSpPr>
            <a:spLocks noGrp="1"/>
          </p:cNvSpPr>
          <p:nvPr>
            <p:ph idx="1"/>
          </p:nvPr>
        </p:nvSpPr>
        <p:spPr>
          <a:xfrm>
            <a:off x="4418760" y="1134609"/>
            <a:ext cx="4920343" cy="4983162"/>
          </a:xfrm>
        </p:spPr>
        <p:txBody>
          <a:bodyPr>
            <a:normAutofit fontScale="70000" lnSpcReduction="20000"/>
          </a:bodyPr>
          <a:lstStyle/>
          <a:p>
            <a:pPr marL="0" indent="0">
              <a:buNone/>
            </a:pPr>
            <a:r>
              <a:rPr lang="en-US" sz="3600" b="1" dirty="0"/>
              <a:t>Structure Options</a:t>
            </a:r>
          </a:p>
          <a:p>
            <a:pPr marL="742950" indent="-742950">
              <a:buFont typeface="+mj-lt"/>
              <a:buAutoNum type="arabicPeriod"/>
            </a:pPr>
            <a:r>
              <a:rPr lang="en-US" sz="3600" dirty="0"/>
              <a:t>Core Development Team</a:t>
            </a:r>
          </a:p>
          <a:p>
            <a:pPr marL="742950" indent="-742950">
              <a:buFont typeface="+mj-lt"/>
              <a:buAutoNum type="arabicPeriod"/>
            </a:pPr>
            <a:r>
              <a:rPr lang="en-US" sz="3600" dirty="0"/>
              <a:t>Steering Board </a:t>
            </a:r>
          </a:p>
          <a:p>
            <a:pPr marL="742950" indent="-742950">
              <a:buFont typeface="+mj-lt"/>
              <a:buAutoNum type="arabicPeriod"/>
            </a:pPr>
            <a:r>
              <a:rPr lang="en-US" sz="3600" dirty="0"/>
              <a:t>Advisory Committees or Workgroups</a:t>
            </a:r>
          </a:p>
          <a:p>
            <a:pPr marL="400050" lvl="1" indent="0">
              <a:buNone/>
            </a:pPr>
            <a:r>
              <a:rPr lang="en-US" sz="3200" dirty="0"/>
              <a:t>		(i.e. technical, outreach, </a:t>
            </a:r>
            <a:r>
              <a:rPr lang="en-US" sz="3200" dirty="0" err="1"/>
              <a:t>etc</a:t>
            </a:r>
            <a:r>
              <a:rPr lang="en-US" sz="3200" dirty="0"/>
              <a:t>)</a:t>
            </a:r>
          </a:p>
          <a:p>
            <a:pPr marL="742950" indent="-742950">
              <a:buFont typeface="+mj-lt"/>
              <a:buAutoNum type="arabicPeriod"/>
            </a:pPr>
            <a:r>
              <a:rPr lang="en-US" sz="3600" dirty="0"/>
              <a:t>One-on-One Stakeholder Meetings</a:t>
            </a:r>
          </a:p>
          <a:p>
            <a:pPr marL="742950" indent="-742950">
              <a:buFont typeface="+mj-lt"/>
              <a:buAutoNum type="arabicPeriod"/>
            </a:pPr>
            <a:r>
              <a:rPr lang="en-US" sz="3600" dirty="0"/>
              <a:t>Focus Group Meetings</a:t>
            </a:r>
          </a:p>
          <a:p>
            <a:pPr marL="742950" indent="-742950">
              <a:buFont typeface="+mj-lt"/>
              <a:buAutoNum type="arabicPeriod"/>
            </a:pPr>
            <a:r>
              <a:rPr lang="en-US" sz="3600" dirty="0"/>
              <a:t>Open Public Meetings</a:t>
            </a:r>
          </a:p>
          <a:p>
            <a:pPr marL="742950" indent="-742950">
              <a:buFont typeface="+mj-lt"/>
              <a:buAutoNum type="arabicPeriod"/>
            </a:pPr>
            <a:r>
              <a:rPr lang="en-US" sz="3600" dirty="0"/>
              <a:t>Volunteer Data Collection</a:t>
            </a:r>
          </a:p>
          <a:p>
            <a:pPr marL="742950" indent="-742950">
              <a:buFont typeface="+mj-lt"/>
              <a:buAutoNum type="arabicPeriod"/>
            </a:pPr>
            <a:r>
              <a:rPr lang="en-US" sz="3600" dirty="0"/>
              <a:t>Public Workshops</a:t>
            </a:r>
          </a:p>
          <a:p>
            <a:pPr marL="742950" indent="-742950">
              <a:buFont typeface="+mj-lt"/>
              <a:buAutoNum type="arabicPeriod"/>
            </a:pPr>
            <a:r>
              <a:rPr lang="en-US" sz="3600" dirty="0"/>
              <a:t>Online Surveys</a:t>
            </a:r>
          </a:p>
        </p:txBody>
      </p:sp>
      <p:sp>
        <p:nvSpPr>
          <p:cNvPr id="6" name="Content Placeholder 4">
            <a:extLst>
              <a:ext uri="{FF2B5EF4-FFF2-40B4-BE49-F238E27FC236}">
                <a16:creationId xmlns:a16="http://schemas.microsoft.com/office/drawing/2014/main" id="{B3BB278B-FFA4-4CF4-8F13-414D6ABDE911}"/>
              </a:ext>
            </a:extLst>
          </p:cNvPr>
          <p:cNvSpPr txBox="1">
            <a:spLocks/>
          </p:cNvSpPr>
          <p:nvPr/>
        </p:nvSpPr>
        <p:spPr>
          <a:xfrm>
            <a:off x="446082" y="1149531"/>
            <a:ext cx="3972678" cy="32936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b="0" i="0" kern="1200">
                <a:solidFill>
                  <a:schemeClr val="tx1"/>
                </a:solidFill>
                <a:latin typeface="Mercury Display"/>
                <a:ea typeface="+mn-ea"/>
                <a:cs typeface="Mercury Display"/>
              </a:defRPr>
            </a:lvl1pPr>
            <a:lvl2pPr marL="742950" indent="-285750" algn="l" defTabSz="457200" rtl="0" eaLnBrk="1" latinLnBrk="0" hangingPunct="1">
              <a:spcBef>
                <a:spcPct val="20000"/>
              </a:spcBef>
              <a:buFont typeface="Arial"/>
              <a:buChar char="–"/>
              <a:defRPr sz="2800" b="0" i="0" kern="1200">
                <a:solidFill>
                  <a:schemeClr val="tx1"/>
                </a:solidFill>
                <a:latin typeface="Mercury Display"/>
                <a:ea typeface="+mn-ea"/>
                <a:cs typeface="Mercury Display"/>
              </a:defRPr>
            </a:lvl2pPr>
            <a:lvl3pPr marL="1143000" indent="-228600" algn="l" defTabSz="457200" rtl="0" eaLnBrk="1" latinLnBrk="0" hangingPunct="1">
              <a:spcBef>
                <a:spcPct val="20000"/>
              </a:spcBef>
              <a:buFont typeface="Arial"/>
              <a:buChar char="•"/>
              <a:defRPr sz="2400" b="0" i="0" kern="1200">
                <a:solidFill>
                  <a:schemeClr val="tx1"/>
                </a:solidFill>
                <a:latin typeface="Mercury Display"/>
                <a:ea typeface="+mn-ea"/>
                <a:cs typeface="Mercury Display"/>
              </a:defRPr>
            </a:lvl3pPr>
            <a:lvl4pPr marL="1600200" indent="-228600" algn="l" defTabSz="457200" rtl="0" eaLnBrk="1" latinLnBrk="0" hangingPunct="1">
              <a:spcBef>
                <a:spcPct val="20000"/>
              </a:spcBef>
              <a:buFont typeface="Arial"/>
              <a:buChar char="–"/>
              <a:defRPr sz="2000" b="0" i="0" kern="1200">
                <a:solidFill>
                  <a:schemeClr val="tx1"/>
                </a:solidFill>
                <a:latin typeface="Mercury Display"/>
                <a:ea typeface="+mn-ea"/>
                <a:cs typeface="Mercury Display"/>
              </a:defRPr>
            </a:lvl4pPr>
            <a:lvl5pPr marL="2057400" indent="-228600" algn="l" defTabSz="457200" rtl="0" eaLnBrk="1" latinLnBrk="0" hangingPunct="1">
              <a:spcBef>
                <a:spcPct val="20000"/>
              </a:spcBef>
              <a:buFont typeface="Arial"/>
              <a:buChar char="»"/>
              <a:defRPr sz="2000" b="0" i="0" kern="1200">
                <a:solidFill>
                  <a:schemeClr val="tx1"/>
                </a:solidFill>
                <a:latin typeface="Mercury Display"/>
                <a:ea typeface="+mn-ea"/>
                <a:cs typeface="Mercury Display"/>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b="1" dirty="0"/>
              <a:t>Guiding Questions</a:t>
            </a:r>
          </a:p>
          <a:p>
            <a:r>
              <a:rPr lang="en-US" sz="2400" dirty="0"/>
              <a:t>How funded?</a:t>
            </a:r>
          </a:p>
          <a:p>
            <a:pPr lvl="1"/>
            <a:r>
              <a:rPr lang="en-US" sz="2000" dirty="0"/>
              <a:t>Community funded</a:t>
            </a:r>
          </a:p>
          <a:p>
            <a:pPr lvl="1"/>
            <a:r>
              <a:rPr lang="en-US" sz="2000" dirty="0"/>
              <a:t>Grant funded</a:t>
            </a:r>
          </a:p>
          <a:p>
            <a:r>
              <a:rPr lang="en-US" sz="2400" dirty="0"/>
              <a:t>How formal or informal?</a:t>
            </a:r>
          </a:p>
          <a:p>
            <a:r>
              <a:rPr lang="en-US" sz="2400" dirty="0"/>
              <a:t>To what degree does community desire participation?</a:t>
            </a:r>
          </a:p>
          <a:p>
            <a:pPr marL="0" indent="0">
              <a:buNone/>
            </a:pPr>
            <a:endParaRPr lang="en-US" sz="2400" dirty="0"/>
          </a:p>
          <a:p>
            <a:endParaRPr lang="en-US" sz="2400" dirty="0"/>
          </a:p>
        </p:txBody>
      </p:sp>
      <p:sp>
        <p:nvSpPr>
          <p:cNvPr id="2" name="TextBox 1">
            <a:extLst>
              <a:ext uri="{FF2B5EF4-FFF2-40B4-BE49-F238E27FC236}">
                <a16:creationId xmlns:a16="http://schemas.microsoft.com/office/drawing/2014/main" id="{F8918398-9236-4EE6-BE5A-88E02ECAD7A8}"/>
              </a:ext>
            </a:extLst>
          </p:cNvPr>
          <p:cNvSpPr txBox="1"/>
          <p:nvPr/>
        </p:nvSpPr>
        <p:spPr>
          <a:xfrm>
            <a:off x="371507" y="4940791"/>
            <a:ext cx="3294802" cy="1077218"/>
          </a:xfrm>
          <a:prstGeom prst="rect">
            <a:avLst/>
          </a:prstGeom>
          <a:solidFill>
            <a:schemeClr val="accent1">
              <a:lumMod val="40000"/>
              <a:lumOff val="60000"/>
            </a:schemeClr>
          </a:solidFill>
        </p:spPr>
        <p:txBody>
          <a:bodyPr wrap="square" rtlCol="0">
            <a:spAutoFit/>
          </a:bodyPr>
          <a:lstStyle/>
          <a:p>
            <a:pPr algn="ctr"/>
            <a:r>
              <a:rPr lang="en-US" sz="3200" b="1" dirty="0"/>
              <a:t>NOT ONE SIZE FITS ALL</a:t>
            </a:r>
          </a:p>
        </p:txBody>
      </p:sp>
      <p:cxnSp>
        <p:nvCxnSpPr>
          <p:cNvPr id="7" name="Straight Connector 6">
            <a:extLst>
              <a:ext uri="{FF2B5EF4-FFF2-40B4-BE49-F238E27FC236}">
                <a16:creationId xmlns:a16="http://schemas.microsoft.com/office/drawing/2014/main" id="{AA9B9934-92AC-4383-9A31-30C01891183E}"/>
              </a:ext>
            </a:extLst>
          </p:cNvPr>
          <p:cNvCxnSpPr/>
          <p:nvPr/>
        </p:nvCxnSpPr>
        <p:spPr>
          <a:xfrm>
            <a:off x="4171406" y="1149531"/>
            <a:ext cx="0" cy="4901645"/>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8215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90" name="Text Box 19">
            <a:extLst>
              <a:ext uri="{FF2B5EF4-FFF2-40B4-BE49-F238E27FC236}">
                <a16:creationId xmlns:a16="http://schemas.microsoft.com/office/drawing/2014/main" id="{0D8EDBCC-07E1-4179-9B77-17669364016F}"/>
              </a:ext>
            </a:extLst>
          </p:cNvPr>
          <p:cNvSpPr txBox="1">
            <a:spLocks noChangeArrowheads="1"/>
          </p:cNvSpPr>
          <p:nvPr/>
        </p:nvSpPr>
        <p:spPr bwMode="auto">
          <a:xfrm>
            <a:off x="111273" y="168516"/>
            <a:ext cx="89545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r>
              <a:rPr lang="en-US" altLang="en-US" sz="3200" b="1" dirty="0">
                <a:solidFill>
                  <a:srgbClr val="0032A1"/>
                </a:solidFill>
                <a:latin typeface="Calibri" panose="020F0502020204030204" pitchFamily="34" charset="0"/>
                <a:cs typeface="Calibri" panose="020F0502020204030204" pitchFamily="34" charset="0"/>
              </a:rPr>
              <a:t>Watershed Management Framework Process - 1998</a:t>
            </a:r>
          </a:p>
        </p:txBody>
      </p:sp>
      <p:grpSp>
        <p:nvGrpSpPr>
          <p:cNvPr id="2" name="Group 1">
            <a:extLst>
              <a:ext uri="{FF2B5EF4-FFF2-40B4-BE49-F238E27FC236}">
                <a16:creationId xmlns:a16="http://schemas.microsoft.com/office/drawing/2014/main" id="{C884F125-F98E-42CA-A66C-A32D189EB042}"/>
              </a:ext>
            </a:extLst>
          </p:cNvPr>
          <p:cNvGrpSpPr/>
          <p:nvPr/>
        </p:nvGrpSpPr>
        <p:grpSpPr>
          <a:xfrm>
            <a:off x="489631" y="963372"/>
            <a:ext cx="8197850" cy="5116030"/>
            <a:chOff x="228600" y="774700"/>
            <a:chExt cx="8426450" cy="5577993"/>
          </a:xfrm>
        </p:grpSpPr>
        <p:sp>
          <p:nvSpPr>
            <p:cNvPr id="54273" name="Text Box 2">
              <a:extLst>
                <a:ext uri="{FF2B5EF4-FFF2-40B4-BE49-F238E27FC236}">
                  <a16:creationId xmlns:a16="http://schemas.microsoft.com/office/drawing/2014/main" id="{F0196805-53F1-4B36-A9D9-74AF6161F5A1}"/>
                </a:ext>
              </a:extLst>
            </p:cNvPr>
            <p:cNvSpPr txBox="1">
              <a:spLocks noChangeArrowheads="1"/>
            </p:cNvSpPr>
            <p:nvPr/>
          </p:nvSpPr>
          <p:spPr bwMode="auto">
            <a:xfrm>
              <a:off x="3657600" y="2832099"/>
              <a:ext cx="1828800" cy="57046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1400" dirty="0">
                  <a:latin typeface="+mn-lt"/>
                </a:rPr>
                <a:t>1. Scoping and Data </a:t>
              </a:r>
            </a:p>
            <a:p>
              <a:r>
                <a:rPr lang="en-US" altLang="en-US" sz="1400" dirty="0">
                  <a:latin typeface="+mn-lt"/>
                </a:rPr>
                <a:t>    Gathering</a:t>
              </a:r>
            </a:p>
          </p:txBody>
        </p:sp>
        <p:sp>
          <p:nvSpPr>
            <p:cNvPr id="54274" name="Text Box 3">
              <a:extLst>
                <a:ext uri="{FF2B5EF4-FFF2-40B4-BE49-F238E27FC236}">
                  <a16:creationId xmlns:a16="http://schemas.microsoft.com/office/drawing/2014/main" id="{0A261225-0C31-4446-8827-4A2041267A65}"/>
                </a:ext>
              </a:extLst>
            </p:cNvPr>
            <p:cNvSpPr txBox="1">
              <a:spLocks noChangeArrowheads="1"/>
            </p:cNvSpPr>
            <p:nvPr/>
          </p:nvSpPr>
          <p:spPr bwMode="auto">
            <a:xfrm>
              <a:off x="3657600" y="3517900"/>
              <a:ext cx="1828800" cy="33813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1600">
                  <a:latin typeface="+mn-lt"/>
                </a:rPr>
                <a:t>2. Assessment</a:t>
              </a:r>
            </a:p>
          </p:txBody>
        </p:sp>
        <p:sp>
          <p:nvSpPr>
            <p:cNvPr id="54275" name="Text Box 4">
              <a:extLst>
                <a:ext uri="{FF2B5EF4-FFF2-40B4-BE49-F238E27FC236}">
                  <a16:creationId xmlns:a16="http://schemas.microsoft.com/office/drawing/2014/main" id="{50DCBA0D-D8C2-4D4D-8232-3104FC72EEAE}"/>
                </a:ext>
              </a:extLst>
            </p:cNvPr>
            <p:cNvSpPr txBox="1">
              <a:spLocks noChangeArrowheads="1"/>
            </p:cNvSpPr>
            <p:nvPr/>
          </p:nvSpPr>
          <p:spPr bwMode="auto">
            <a:xfrm>
              <a:off x="3657600" y="4051300"/>
              <a:ext cx="1828800" cy="5842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1600">
                  <a:latin typeface="+mn-lt"/>
                </a:rPr>
                <a:t>3. Prioritization </a:t>
              </a:r>
            </a:p>
            <a:p>
              <a:r>
                <a:rPr lang="en-US" altLang="en-US" sz="1600">
                  <a:latin typeface="+mn-lt"/>
                </a:rPr>
                <a:t>    and Targeting</a:t>
              </a:r>
              <a:endParaRPr lang="en-US" altLang="en-US">
                <a:latin typeface="+mn-lt"/>
              </a:endParaRPr>
            </a:p>
          </p:txBody>
        </p:sp>
        <p:sp>
          <p:nvSpPr>
            <p:cNvPr id="54276" name="Text Box 5">
              <a:extLst>
                <a:ext uri="{FF2B5EF4-FFF2-40B4-BE49-F238E27FC236}">
                  <a16:creationId xmlns:a16="http://schemas.microsoft.com/office/drawing/2014/main" id="{1DB0BFD8-F4B1-4589-ACDE-1AB7A5FC381E}"/>
                </a:ext>
              </a:extLst>
            </p:cNvPr>
            <p:cNvSpPr txBox="1">
              <a:spLocks noChangeArrowheads="1"/>
            </p:cNvSpPr>
            <p:nvPr/>
          </p:nvSpPr>
          <p:spPr bwMode="auto">
            <a:xfrm>
              <a:off x="3657600" y="4813300"/>
              <a:ext cx="1828800" cy="63757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1600" dirty="0">
                  <a:latin typeface="+mn-lt"/>
                </a:rPr>
                <a:t>4. Plan  </a:t>
              </a:r>
            </a:p>
            <a:p>
              <a:r>
                <a:rPr lang="en-US" altLang="en-US" sz="1600" dirty="0">
                  <a:latin typeface="+mn-lt"/>
                </a:rPr>
                <a:t>    Development         </a:t>
              </a:r>
              <a:endParaRPr lang="en-US" altLang="en-US" dirty="0">
                <a:latin typeface="+mn-lt"/>
              </a:endParaRPr>
            </a:p>
          </p:txBody>
        </p:sp>
        <p:sp>
          <p:nvSpPr>
            <p:cNvPr id="54277" name="Text Box 6">
              <a:extLst>
                <a:ext uri="{FF2B5EF4-FFF2-40B4-BE49-F238E27FC236}">
                  <a16:creationId xmlns:a16="http://schemas.microsoft.com/office/drawing/2014/main" id="{3A95FFAE-CD32-4770-B29C-970AEF85B0CF}"/>
                </a:ext>
              </a:extLst>
            </p:cNvPr>
            <p:cNvSpPr txBox="1">
              <a:spLocks noChangeArrowheads="1"/>
            </p:cNvSpPr>
            <p:nvPr/>
          </p:nvSpPr>
          <p:spPr bwMode="auto">
            <a:xfrm>
              <a:off x="3657600" y="5575300"/>
              <a:ext cx="1828800" cy="338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1600">
                  <a:latin typeface="+mn-lt"/>
                </a:rPr>
                <a:t>5.  Implementation</a:t>
              </a:r>
              <a:endParaRPr lang="en-US" altLang="en-US">
                <a:latin typeface="+mn-lt"/>
              </a:endParaRPr>
            </a:p>
          </p:txBody>
        </p:sp>
        <p:sp>
          <p:nvSpPr>
            <p:cNvPr id="54278" name="Line 7">
              <a:extLst>
                <a:ext uri="{FF2B5EF4-FFF2-40B4-BE49-F238E27FC236}">
                  <a16:creationId xmlns:a16="http://schemas.microsoft.com/office/drawing/2014/main" id="{1AD69288-9A9C-4A51-96ED-674C6D2A1F6F}"/>
                </a:ext>
              </a:extLst>
            </p:cNvPr>
            <p:cNvSpPr>
              <a:spLocks noChangeShapeType="1"/>
            </p:cNvSpPr>
            <p:nvPr/>
          </p:nvSpPr>
          <p:spPr bwMode="auto">
            <a:xfrm>
              <a:off x="3200400" y="2832100"/>
              <a:ext cx="0" cy="2743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79" name="Line 8">
              <a:extLst>
                <a:ext uri="{FF2B5EF4-FFF2-40B4-BE49-F238E27FC236}">
                  <a16:creationId xmlns:a16="http://schemas.microsoft.com/office/drawing/2014/main" id="{123FF6B5-3670-443E-9D1B-4D00B214EB41}"/>
                </a:ext>
              </a:extLst>
            </p:cNvPr>
            <p:cNvSpPr>
              <a:spLocks noChangeShapeType="1"/>
            </p:cNvSpPr>
            <p:nvPr/>
          </p:nvSpPr>
          <p:spPr bwMode="auto">
            <a:xfrm>
              <a:off x="3200400" y="3517900"/>
              <a:ext cx="4572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4280" name="Line 9">
              <a:extLst>
                <a:ext uri="{FF2B5EF4-FFF2-40B4-BE49-F238E27FC236}">
                  <a16:creationId xmlns:a16="http://schemas.microsoft.com/office/drawing/2014/main" id="{4514E2ED-1E15-4643-AE93-8EF8582C81E8}"/>
                </a:ext>
              </a:extLst>
            </p:cNvPr>
            <p:cNvSpPr>
              <a:spLocks noChangeShapeType="1"/>
            </p:cNvSpPr>
            <p:nvPr/>
          </p:nvSpPr>
          <p:spPr bwMode="auto">
            <a:xfrm>
              <a:off x="3200400" y="4051300"/>
              <a:ext cx="457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4281" name="Line 10">
              <a:extLst>
                <a:ext uri="{FF2B5EF4-FFF2-40B4-BE49-F238E27FC236}">
                  <a16:creationId xmlns:a16="http://schemas.microsoft.com/office/drawing/2014/main" id="{DE78E17F-0C4C-4A64-A172-F7214E84D87E}"/>
                </a:ext>
              </a:extLst>
            </p:cNvPr>
            <p:cNvSpPr>
              <a:spLocks noChangeShapeType="1"/>
            </p:cNvSpPr>
            <p:nvPr/>
          </p:nvSpPr>
          <p:spPr bwMode="auto">
            <a:xfrm>
              <a:off x="5486400" y="3517900"/>
              <a:ext cx="457200" cy="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82" name="Line 11">
              <a:extLst>
                <a:ext uri="{FF2B5EF4-FFF2-40B4-BE49-F238E27FC236}">
                  <a16:creationId xmlns:a16="http://schemas.microsoft.com/office/drawing/2014/main" id="{9543D3EB-8F6C-4B38-A3E9-A283001BEE96}"/>
                </a:ext>
              </a:extLst>
            </p:cNvPr>
            <p:cNvSpPr>
              <a:spLocks noChangeShapeType="1"/>
            </p:cNvSpPr>
            <p:nvPr/>
          </p:nvSpPr>
          <p:spPr bwMode="auto">
            <a:xfrm flipH="1">
              <a:off x="5486400" y="4051300"/>
              <a:ext cx="457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4283" name="Line 12">
              <a:extLst>
                <a:ext uri="{FF2B5EF4-FFF2-40B4-BE49-F238E27FC236}">
                  <a16:creationId xmlns:a16="http://schemas.microsoft.com/office/drawing/2014/main" id="{D457F513-E472-474A-B964-AB99926A2A99}"/>
                </a:ext>
              </a:extLst>
            </p:cNvPr>
            <p:cNvSpPr>
              <a:spLocks noChangeShapeType="1"/>
            </p:cNvSpPr>
            <p:nvPr/>
          </p:nvSpPr>
          <p:spPr bwMode="auto">
            <a:xfrm>
              <a:off x="5486400" y="4813300"/>
              <a:ext cx="457200"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84" name="Line 13">
              <a:extLst>
                <a:ext uri="{FF2B5EF4-FFF2-40B4-BE49-F238E27FC236}">
                  <a16:creationId xmlns:a16="http://schemas.microsoft.com/office/drawing/2014/main" id="{99D6BDBB-D001-4032-B02F-F1CA3A53652B}"/>
                </a:ext>
              </a:extLst>
            </p:cNvPr>
            <p:cNvSpPr>
              <a:spLocks noChangeShapeType="1"/>
            </p:cNvSpPr>
            <p:nvPr/>
          </p:nvSpPr>
          <p:spPr bwMode="auto">
            <a:xfrm flipH="1">
              <a:off x="5486400" y="5575300"/>
              <a:ext cx="4572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4285" name="Line 14">
              <a:extLst>
                <a:ext uri="{FF2B5EF4-FFF2-40B4-BE49-F238E27FC236}">
                  <a16:creationId xmlns:a16="http://schemas.microsoft.com/office/drawing/2014/main" id="{42842045-A2FC-429D-8859-A4FA51D45FCA}"/>
                </a:ext>
              </a:extLst>
            </p:cNvPr>
            <p:cNvSpPr>
              <a:spLocks noChangeShapeType="1"/>
            </p:cNvSpPr>
            <p:nvPr/>
          </p:nvSpPr>
          <p:spPr bwMode="auto">
            <a:xfrm flipV="1">
              <a:off x="5943600" y="3060700"/>
              <a:ext cx="0" cy="2514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86" name="Line 15">
              <a:extLst>
                <a:ext uri="{FF2B5EF4-FFF2-40B4-BE49-F238E27FC236}">
                  <a16:creationId xmlns:a16="http://schemas.microsoft.com/office/drawing/2014/main" id="{59F91E97-1DDD-4F0B-8139-50F28F795BDA}"/>
                </a:ext>
              </a:extLst>
            </p:cNvPr>
            <p:cNvSpPr>
              <a:spLocks noChangeShapeType="1"/>
            </p:cNvSpPr>
            <p:nvPr/>
          </p:nvSpPr>
          <p:spPr bwMode="auto">
            <a:xfrm flipH="1">
              <a:off x="5486400" y="3060700"/>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4287" name="Line 16">
              <a:extLst>
                <a:ext uri="{FF2B5EF4-FFF2-40B4-BE49-F238E27FC236}">
                  <a16:creationId xmlns:a16="http://schemas.microsoft.com/office/drawing/2014/main" id="{51FBC9C0-2255-4C79-9ED6-95F7BBB28DAD}"/>
                </a:ext>
              </a:extLst>
            </p:cNvPr>
            <p:cNvSpPr>
              <a:spLocks noChangeShapeType="1"/>
            </p:cNvSpPr>
            <p:nvPr/>
          </p:nvSpPr>
          <p:spPr bwMode="auto">
            <a:xfrm>
              <a:off x="3200400" y="2832100"/>
              <a:ext cx="4572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4288" name="Line 17">
              <a:extLst>
                <a:ext uri="{FF2B5EF4-FFF2-40B4-BE49-F238E27FC236}">
                  <a16:creationId xmlns:a16="http://schemas.microsoft.com/office/drawing/2014/main" id="{CA7666A7-B027-492D-9BB4-AD2171834F96}"/>
                </a:ext>
              </a:extLst>
            </p:cNvPr>
            <p:cNvSpPr>
              <a:spLocks noChangeShapeType="1"/>
            </p:cNvSpPr>
            <p:nvPr/>
          </p:nvSpPr>
          <p:spPr bwMode="auto">
            <a:xfrm>
              <a:off x="3200400" y="5575300"/>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4289" name="Line 18">
              <a:extLst>
                <a:ext uri="{FF2B5EF4-FFF2-40B4-BE49-F238E27FC236}">
                  <a16:creationId xmlns:a16="http://schemas.microsoft.com/office/drawing/2014/main" id="{D0AE31A0-1CC3-4BF4-B50D-FE98519A0CC9}"/>
                </a:ext>
              </a:extLst>
            </p:cNvPr>
            <p:cNvSpPr>
              <a:spLocks noChangeShapeType="1"/>
            </p:cNvSpPr>
            <p:nvPr/>
          </p:nvSpPr>
          <p:spPr bwMode="auto">
            <a:xfrm>
              <a:off x="3200400" y="4813300"/>
              <a:ext cx="4572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4291" name="Rectangle 20">
              <a:extLst>
                <a:ext uri="{FF2B5EF4-FFF2-40B4-BE49-F238E27FC236}">
                  <a16:creationId xmlns:a16="http://schemas.microsoft.com/office/drawing/2014/main" id="{6B984D08-D9FA-4C04-A2A7-F4CD570A1C06}"/>
                </a:ext>
              </a:extLst>
            </p:cNvPr>
            <p:cNvSpPr>
              <a:spLocks noChangeArrowheads="1"/>
            </p:cNvSpPr>
            <p:nvPr/>
          </p:nvSpPr>
          <p:spPr bwMode="auto">
            <a:xfrm>
              <a:off x="3657600" y="1460500"/>
              <a:ext cx="1828800" cy="38100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r>
                <a:rPr lang="en-US" altLang="en-US" sz="1800" dirty="0">
                  <a:latin typeface="+mn-lt"/>
                </a:rPr>
                <a:t>Basin Coordinator</a:t>
              </a:r>
            </a:p>
          </p:txBody>
        </p:sp>
        <p:sp>
          <p:nvSpPr>
            <p:cNvPr id="54292" name="Rectangle 21">
              <a:extLst>
                <a:ext uri="{FF2B5EF4-FFF2-40B4-BE49-F238E27FC236}">
                  <a16:creationId xmlns:a16="http://schemas.microsoft.com/office/drawing/2014/main" id="{C307AB8D-A2EF-46B7-AB09-78868721008F}"/>
                </a:ext>
              </a:extLst>
            </p:cNvPr>
            <p:cNvSpPr>
              <a:spLocks noChangeArrowheads="1"/>
            </p:cNvSpPr>
            <p:nvPr/>
          </p:nvSpPr>
          <p:spPr bwMode="auto">
            <a:xfrm>
              <a:off x="3657600" y="2070100"/>
              <a:ext cx="1828800" cy="60960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r>
                <a:rPr lang="en-US" altLang="en-US" sz="1600">
                  <a:latin typeface="+mn-lt"/>
                </a:rPr>
                <a:t>River</a:t>
              </a:r>
            </a:p>
            <a:p>
              <a:pPr algn="ctr"/>
              <a:r>
                <a:rPr lang="en-US" altLang="en-US" sz="1600">
                  <a:latin typeface="+mn-lt"/>
                </a:rPr>
                <a:t> Basin Team</a:t>
              </a:r>
            </a:p>
          </p:txBody>
        </p:sp>
        <p:sp>
          <p:nvSpPr>
            <p:cNvPr id="54293" name="Text Box 22">
              <a:extLst>
                <a:ext uri="{FF2B5EF4-FFF2-40B4-BE49-F238E27FC236}">
                  <a16:creationId xmlns:a16="http://schemas.microsoft.com/office/drawing/2014/main" id="{C00FD710-30C8-48D8-A4EF-953C8ED4E38C}"/>
                </a:ext>
              </a:extLst>
            </p:cNvPr>
            <p:cNvSpPr txBox="1">
              <a:spLocks noChangeArrowheads="1"/>
            </p:cNvSpPr>
            <p:nvPr/>
          </p:nvSpPr>
          <p:spPr bwMode="auto">
            <a:xfrm>
              <a:off x="457200" y="2679699"/>
              <a:ext cx="2306638" cy="2891206"/>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r>
                <a:rPr lang="en-US" altLang="en-US" dirty="0">
                  <a:latin typeface="+mn-lt"/>
                </a:rPr>
                <a:t>Other</a:t>
              </a:r>
            </a:p>
            <a:p>
              <a:pPr algn="ctr"/>
              <a:r>
                <a:rPr lang="en-US" altLang="en-US" dirty="0">
                  <a:latin typeface="+mn-lt"/>
                </a:rPr>
                <a:t>Federal</a:t>
              </a:r>
            </a:p>
            <a:p>
              <a:pPr algn="ctr"/>
              <a:r>
                <a:rPr lang="en-US" altLang="en-US" dirty="0">
                  <a:latin typeface="+mn-lt"/>
                </a:rPr>
                <a:t> and</a:t>
              </a:r>
            </a:p>
            <a:p>
              <a:pPr algn="ctr"/>
              <a:r>
                <a:rPr lang="en-US" altLang="en-US" dirty="0">
                  <a:latin typeface="+mn-lt"/>
                </a:rPr>
                <a:t> State</a:t>
              </a:r>
            </a:p>
            <a:p>
              <a:pPr algn="ctr"/>
              <a:r>
                <a:rPr lang="en-US" altLang="en-US" dirty="0">
                  <a:latin typeface="+mn-lt"/>
                </a:rPr>
                <a:t>Agencies</a:t>
              </a:r>
            </a:p>
            <a:p>
              <a:pPr algn="ctr"/>
              <a:r>
                <a:rPr lang="en-US" altLang="en-US" dirty="0">
                  <a:latin typeface="+mn-lt"/>
                </a:rPr>
                <a:t>Universities</a:t>
              </a:r>
            </a:p>
            <a:p>
              <a:pPr algn="ctr"/>
              <a:r>
                <a:rPr lang="en-US" altLang="en-US" dirty="0">
                  <a:latin typeface="+mn-lt"/>
                </a:rPr>
                <a:t>NGOs</a:t>
              </a:r>
            </a:p>
          </p:txBody>
        </p:sp>
        <p:sp>
          <p:nvSpPr>
            <p:cNvPr id="54294" name="Text Box 23">
              <a:extLst>
                <a:ext uri="{FF2B5EF4-FFF2-40B4-BE49-F238E27FC236}">
                  <a16:creationId xmlns:a16="http://schemas.microsoft.com/office/drawing/2014/main" id="{BD177A42-EEE0-4CCD-BF33-17894976E90F}"/>
                </a:ext>
              </a:extLst>
            </p:cNvPr>
            <p:cNvSpPr txBox="1">
              <a:spLocks noChangeArrowheads="1"/>
            </p:cNvSpPr>
            <p:nvPr/>
          </p:nvSpPr>
          <p:spPr bwMode="auto">
            <a:xfrm>
              <a:off x="6248400" y="2980486"/>
              <a:ext cx="1981200" cy="2193329"/>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r>
                <a:rPr lang="en-US" altLang="en-US">
                  <a:latin typeface="+mn-lt"/>
                </a:rPr>
                <a:t>Local </a:t>
              </a:r>
            </a:p>
            <a:p>
              <a:pPr algn="ctr"/>
              <a:endParaRPr lang="en-US" altLang="en-US">
                <a:latin typeface="+mn-lt"/>
              </a:endParaRPr>
            </a:p>
            <a:p>
              <a:pPr algn="ctr"/>
              <a:r>
                <a:rPr lang="en-US" altLang="en-US">
                  <a:latin typeface="+mn-lt"/>
                </a:rPr>
                <a:t>Stakeholder</a:t>
              </a:r>
            </a:p>
            <a:p>
              <a:pPr algn="ctr"/>
              <a:endParaRPr lang="en-US" altLang="en-US">
                <a:latin typeface="+mn-lt"/>
              </a:endParaRPr>
            </a:p>
            <a:p>
              <a:pPr algn="ctr"/>
              <a:r>
                <a:rPr lang="en-US" altLang="en-US">
                  <a:latin typeface="+mn-lt"/>
                </a:rPr>
                <a:t> Groups</a:t>
              </a:r>
            </a:p>
          </p:txBody>
        </p:sp>
        <p:sp>
          <p:nvSpPr>
            <p:cNvPr id="54295" name="Text Box 24">
              <a:extLst>
                <a:ext uri="{FF2B5EF4-FFF2-40B4-BE49-F238E27FC236}">
                  <a16:creationId xmlns:a16="http://schemas.microsoft.com/office/drawing/2014/main" id="{9DA5A4D9-D1EB-4935-B6F0-EBFF6A976FE7}"/>
                </a:ext>
              </a:extLst>
            </p:cNvPr>
            <p:cNvSpPr txBox="1">
              <a:spLocks noChangeArrowheads="1"/>
            </p:cNvSpPr>
            <p:nvPr/>
          </p:nvSpPr>
          <p:spPr bwMode="auto">
            <a:xfrm>
              <a:off x="2590799" y="774700"/>
              <a:ext cx="4310424" cy="503352"/>
            </a:xfrm>
            <a:prstGeom prst="rect">
              <a:avLst/>
            </a:prstGeom>
            <a:solidFill>
              <a:srgbClr val="FFFF00"/>
            </a:solidFill>
            <a:ln w="28575">
              <a:solidFill>
                <a:schemeClr val="accent2"/>
              </a:solidFill>
              <a:miter lim="800000"/>
              <a:headEnd/>
              <a:tailEnd/>
            </a:ln>
            <a:extLst/>
          </p:spPr>
          <p:txBody>
            <a:bodyPr wrap="squar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r>
                <a:rPr lang="en-US" altLang="en-US" dirty="0">
                  <a:latin typeface="+mn-lt"/>
                </a:rPr>
                <a:t>Watershed Steering Committee</a:t>
              </a:r>
            </a:p>
          </p:txBody>
        </p:sp>
        <p:sp>
          <p:nvSpPr>
            <p:cNvPr id="54296" name="Text Box 25">
              <a:extLst>
                <a:ext uri="{FF2B5EF4-FFF2-40B4-BE49-F238E27FC236}">
                  <a16:creationId xmlns:a16="http://schemas.microsoft.com/office/drawing/2014/main" id="{C79E806A-AF93-4468-B2A0-301A8DBB2F15}"/>
                </a:ext>
              </a:extLst>
            </p:cNvPr>
            <p:cNvSpPr txBox="1">
              <a:spLocks noChangeArrowheads="1"/>
            </p:cNvSpPr>
            <p:nvPr/>
          </p:nvSpPr>
          <p:spPr bwMode="auto">
            <a:xfrm>
              <a:off x="1143000" y="774700"/>
              <a:ext cx="1066800" cy="46196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r>
                <a:rPr lang="en-US" altLang="en-US">
                  <a:latin typeface="+mn-lt"/>
                </a:rPr>
                <a:t>DOW</a:t>
              </a:r>
            </a:p>
          </p:txBody>
        </p:sp>
        <p:sp>
          <p:nvSpPr>
            <p:cNvPr id="54297" name="Text Box 26">
              <a:extLst>
                <a:ext uri="{FF2B5EF4-FFF2-40B4-BE49-F238E27FC236}">
                  <a16:creationId xmlns:a16="http://schemas.microsoft.com/office/drawing/2014/main" id="{3DB63908-B293-4B29-83DE-4C24A064EA56}"/>
                </a:ext>
              </a:extLst>
            </p:cNvPr>
            <p:cNvSpPr txBox="1">
              <a:spLocks noChangeArrowheads="1"/>
            </p:cNvSpPr>
            <p:nvPr/>
          </p:nvSpPr>
          <p:spPr bwMode="auto">
            <a:xfrm>
              <a:off x="1143000" y="1993900"/>
              <a:ext cx="1066800" cy="46196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r>
                <a:rPr lang="en-US" altLang="en-US">
                  <a:latin typeface="+mn-lt"/>
                </a:rPr>
                <a:t>USGS</a:t>
              </a:r>
            </a:p>
          </p:txBody>
        </p:sp>
        <p:sp>
          <p:nvSpPr>
            <p:cNvPr id="54298" name="Text Box 27">
              <a:extLst>
                <a:ext uri="{FF2B5EF4-FFF2-40B4-BE49-F238E27FC236}">
                  <a16:creationId xmlns:a16="http://schemas.microsoft.com/office/drawing/2014/main" id="{755E6CB8-650E-4B1C-8FA3-71199F840E64}"/>
                </a:ext>
              </a:extLst>
            </p:cNvPr>
            <p:cNvSpPr txBox="1">
              <a:spLocks noChangeArrowheads="1"/>
            </p:cNvSpPr>
            <p:nvPr/>
          </p:nvSpPr>
          <p:spPr bwMode="auto">
            <a:xfrm>
              <a:off x="6633706" y="1549851"/>
              <a:ext cx="1210588" cy="461665"/>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dirty="0">
                  <a:latin typeface="+mn-lt"/>
                </a:rPr>
                <a:t>WWKY</a:t>
              </a:r>
            </a:p>
          </p:txBody>
        </p:sp>
        <p:sp>
          <p:nvSpPr>
            <p:cNvPr id="54299" name="Text Box 28">
              <a:extLst>
                <a:ext uri="{FF2B5EF4-FFF2-40B4-BE49-F238E27FC236}">
                  <a16:creationId xmlns:a16="http://schemas.microsoft.com/office/drawing/2014/main" id="{0A1BBB9D-4E90-4C2B-AD9B-76D787F0DA00}"/>
                </a:ext>
              </a:extLst>
            </p:cNvPr>
            <p:cNvSpPr txBox="1">
              <a:spLocks noChangeArrowheads="1"/>
            </p:cNvSpPr>
            <p:nvPr/>
          </p:nvSpPr>
          <p:spPr bwMode="auto">
            <a:xfrm>
              <a:off x="228600" y="5575300"/>
              <a:ext cx="2844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r>
                <a:rPr lang="en-US" altLang="en-US" sz="1800">
                  <a:latin typeface="+mn-lt"/>
                </a:rPr>
                <a:t>Goal 1: Increase cooperation</a:t>
              </a:r>
            </a:p>
            <a:p>
              <a:pPr algn="ctr"/>
              <a:r>
                <a:rPr lang="en-US" altLang="en-US" sz="1800">
                  <a:latin typeface="+mn-lt"/>
                </a:rPr>
                <a:t>and efficiency.</a:t>
              </a:r>
            </a:p>
          </p:txBody>
        </p:sp>
        <p:sp>
          <p:nvSpPr>
            <p:cNvPr id="54300" name="Text Box 29">
              <a:extLst>
                <a:ext uri="{FF2B5EF4-FFF2-40B4-BE49-F238E27FC236}">
                  <a16:creationId xmlns:a16="http://schemas.microsoft.com/office/drawing/2014/main" id="{F5DE6F3D-5E73-4CDC-8CBC-648ED36D9033}"/>
                </a:ext>
              </a:extLst>
            </p:cNvPr>
            <p:cNvSpPr txBox="1">
              <a:spLocks noChangeArrowheads="1"/>
            </p:cNvSpPr>
            <p:nvPr/>
          </p:nvSpPr>
          <p:spPr bwMode="auto">
            <a:xfrm>
              <a:off x="6013450" y="2222500"/>
              <a:ext cx="2641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r>
                <a:rPr lang="en-US" altLang="en-US" sz="1800">
                  <a:latin typeface="+mn-lt"/>
                </a:rPr>
                <a:t>Goal 3: $olve problems at </a:t>
              </a:r>
            </a:p>
            <a:p>
              <a:pPr algn="ctr"/>
              <a:r>
                <a:rPr lang="en-US" altLang="en-US" sz="1800">
                  <a:latin typeface="+mn-lt"/>
                </a:rPr>
                <a:t>the local level.</a:t>
              </a:r>
            </a:p>
          </p:txBody>
        </p:sp>
        <p:sp>
          <p:nvSpPr>
            <p:cNvPr id="54301" name="Text Box 30">
              <a:extLst>
                <a:ext uri="{FF2B5EF4-FFF2-40B4-BE49-F238E27FC236}">
                  <a16:creationId xmlns:a16="http://schemas.microsoft.com/office/drawing/2014/main" id="{413B1BCA-A83B-4951-97DE-6D5EC592EC42}"/>
                </a:ext>
              </a:extLst>
            </p:cNvPr>
            <p:cNvSpPr txBox="1">
              <a:spLocks noChangeArrowheads="1"/>
            </p:cNvSpPr>
            <p:nvPr/>
          </p:nvSpPr>
          <p:spPr bwMode="auto">
            <a:xfrm>
              <a:off x="3505200" y="5982805"/>
              <a:ext cx="2171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1800" dirty="0">
                  <a:latin typeface="+mn-lt"/>
                </a:rPr>
                <a:t>Goal 2: Set priorities.</a:t>
              </a:r>
            </a:p>
          </p:txBody>
        </p:sp>
        <p:sp>
          <p:nvSpPr>
            <p:cNvPr id="54302" name="Text Box 31">
              <a:extLst>
                <a:ext uri="{FF2B5EF4-FFF2-40B4-BE49-F238E27FC236}">
                  <a16:creationId xmlns:a16="http://schemas.microsoft.com/office/drawing/2014/main" id="{7F1012A6-8A8A-435E-892A-03A9AD44DDAE}"/>
                </a:ext>
              </a:extLst>
            </p:cNvPr>
            <p:cNvSpPr txBox="1">
              <a:spLocks noChangeArrowheads="1"/>
            </p:cNvSpPr>
            <p:nvPr/>
          </p:nvSpPr>
          <p:spPr bwMode="auto">
            <a:xfrm>
              <a:off x="6272213" y="5346700"/>
              <a:ext cx="1965325" cy="708025"/>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r>
                <a:rPr lang="en-US" altLang="en-US" sz="2000">
                  <a:latin typeface="+mn-lt"/>
                </a:rPr>
                <a:t>Local Watershed </a:t>
              </a:r>
            </a:p>
            <a:p>
              <a:pPr algn="ctr"/>
              <a:r>
                <a:rPr lang="en-US" altLang="en-US" sz="2000">
                  <a:latin typeface="+mn-lt"/>
                </a:rPr>
                <a:t>Task Forces</a:t>
              </a:r>
            </a:p>
          </p:txBody>
        </p:sp>
        <p:sp>
          <p:nvSpPr>
            <p:cNvPr id="54303" name="Text Box 34">
              <a:extLst>
                <a:ext uri="{FF2B5EF4-FFF2-40B4-BE49-F238E27FC236}">
                  <a16:creationId xmlns:a16="http://schemas.microsoft.com/office/drawing/2014/main" id="{1FE1EC9E-9127-4C80-9D90-FE2DDF40F4C5}"/>
                </a:ext>
              </a:extLst>
            </p:cNvPr>
            <p:cNvSpPr txBox="1">
              <a:spLocks noChangeArrowheads="1"/>
            </p:cNvSpPr>
            <p:nvPr/>
          </p:nvSpPr>
          <p:spPr bwMode="auto">
            <a:xfrm>
              <a:off x="1143000" y="1384300"/>
              <a:ext cx="1066800" cy="46196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r>
                <a:rPr lang="en-US" altLang="en-US">
                  <a:latin typeface="+mn-lt"/>
                </a:rPr>
                <a:t>KRA</a:t>
              </a:r>
            </a:p>
          </p:txBody>
        </p:sp>
      </p:grpSp>
    </p:spTree>
    <p:extLst>
      <p:ext uri="{BB962C8B-B14F-4D97-AF65-F5344CB8AC3E}">
        <p14:creationId xmlns:p14="http://schemas.microsoft.com/office/powerpoint/2010/main" val="583003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
            <a:extLst>
              <a:ext uri="{FF2B5EF4-FFF2-40B4-BE49-F238E27FC236}">
                <a16:creationId xmlns:a16="http://schemas.microsoft.com/office/drawing/2014/main" id="{35604947-A538-4CA2-B35B-BB5E9DEC04B5}"/>
              </a:ext>
            </a:extLst>
          </p:cNvPr>
          <p:cNvSpPr txBox="1">
            <a:spLocks noChangeArrowheads="1"/>
          </p:cNvSpPr>
          <p:nvPr/>
        </p:nvSpPr>
        <p:spPr bwMode="auto">
          <a:xfrm>
            <a:off x="129323" y="168516"/>
            <a:ext cx="89184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r>
              <a:rPr lang="en-US" altLang="en-US" sz="3200" b="1" dirty="0">
                <a:solidFill>
                  <a:srgbClr val="0032A1"/>
                </a:solidFill>
                <a:latin typeface="Calibri" panose="020F0502020204030204" pitchFamily="34" charset="0"/>
                <a:cs typeface="Calibri" panose="020F0502020204030204" pitchFamily="34" charset="0"/>
              </a:rPr>
              <a:t>Watershed Management Framework Process - Now</a:t>
            </a:r>
          </a:p>
        </p:txBody>
      </p:sp>
      <p:sp>
        <p:nvSpPr>
          <p:cNvPr id="4" name="Oval 3">
            <a:extLst>
              <a:ext uri="{FF2B5EF4-FFF2-40B4-BE49-F238E27FC236}">
                <a16:creationId xmlns:a16="http://schemas.microsoft.com/office/drawing/2014/main" id="{494400F1-C6A3-4D23-AD50-0DD235DCC652}"/>
              </a:ext>
            </a:extLst>
          </p:cNvPr>
          <p:cNvSpPr/>
          <p:nvPr/>
        </p:nvSpPr>
        <p:spPr>
          <a:xfrm>
            <a:off x="2895765" y="805542"/>
            <a:ext cx="3418415" cy="155448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atin typeface="Calibri" panose="020F0502020204030204" pitchFamily="34" charset="0"/>
                <a:cs typeface="Calibri" panose="020F0502020204030204" pitchFamily="34" charset="0"/>
              </a:rPr>
              <a:t>Local Stakeholder Groups</a:t>
            </a:r>
          </a:p>
        </p:txBody>
      </p:sp>
      <p:sp>
        <p:nvSpPr>
          <p:cNvPr id="5" name="Rectangle 4">
            <a:extLst>
              <a:ext uri="{FF2B5EF4-FFF2-40B4-BE49-F238E27FC236}">
                <a16:creationId xmlns:a16="http://schemas.microsoft.com/office/drawing/2014/main" id="{A8FB8BCC-E821-4C27-B80A-E435F947A1DC}"/>
              </a:ext>
            </a:extLst>
          </p:cNvPr>
          <p:cNvSpPr/>
          <p:nvPr/>
        </p:nvSpPr>
        <p:spPr>
          <a:xfrm>
            <a:off x="2475458" y="2835912"/>
            <a:ext cx="4130040" cy="10972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atin typeface="Calibri" panose="020F0502020204030204" pitchFamily="34" charset="0"/>
                <a:cs typeface="Calibri" panose="020F0502020204030204" pitchFamily="34" charset="0"/>
              </a:rPr>
              <a:t>Basin Teams/ </a:t>
            </a:r>
          </a:p>
          <a:p>
            <a:pPr algn="ctr"/>
            <a:r>
              <a:rPr lang="en-US" sz="2800" b="1" dirty="0">
                <a:latin typeface="Calibri" panose="020F0502020204030204" pitchFamily="34" charset="0"/>
                <a:cs typeface="Calibri" panose="020F0502020204030204" pitchFamily="34" charset="0"/>
              </a:rPr>
              <a:t>Basin Coordinators</a:t>
            </a:r>
          </a:p>
        </p:txBody>
      </p:sp>
      <p:sp>
        <p:nvSpPr>
          <p:cNvPr id="6" name="Oval 5">
            <a:extLst>
              <a:ext uri="{FF2B5EF4-FFF2-40B4-BE49-F238E27FC236}">
                <a16:creationId xmlns:a16="http://schemas.microsoft.com/office/drawing/2014/main" id="{40232899-61A6-4912-B380-63546461DA65}"/>
              </a:ext>
            </a:extLst>
          </p:cNvPr>
          <p:cNvSpPr/>
          <p:nvPr/>
        </p:nvSpPr>
        <p:spPr>
          <a:xfrm>
            <a:off x="3108960" y="4628826"/>
            <a:ext cx="3171772" cy="161544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a:latin typeface="Calibri" panose="020F0502020204030204" pitchFamily="34" charset="0"/>
                <a:cs typeface="Calibri" panose="020F0502020204030204" pitchFamily="34" charset="0"/>
              </a:rPr>
              <a:t>State and Federal Agencies</a:t>
            </a:r>
          </a:p>
        </p:txBody>
      </p:sp>
      <p:sp>
        <p:nvSpPr>
          <p:cNvPr id="7" name="Oval 6">
            <a:extLst>
              <a:ext uri="{FF2B5EF4-FFF2-40B4-BE49-F238E27FC236}">
                <a16:creationId xmlns:a16="http://schemas.microsoft.com/office/drawing/2014/main" id="{65B13FBF-4360-45E5-A94B-4C7CC21B39BF}"/>
              </a:ext>
            </a:extLst>
          </p:cNvPr>
          <p:cNvSpPr/>
          <p:nvPr/>
        </p:nvSpPr>
        <p:spPr>
          <a:xfrm>
            <a:off x="96828" y="4628826"/>
            <a:ext cx="2766442" cy="161544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a:latin typeface="Calibri" panose="020F0502020204030204" pitchFamily="34" charset="0"/>
                <a:cs typeface="Calibri" panose="020F0502020204030204" pitchFamily="34" charset="0"/>
              </a:rPr>
              <a:t>Universities</a:t>
            </a:r>
          </a:p>
        </p:txBody>
      </p:sp>
      <p:sp>
        <p:nvSpPr>
          <p:cNvPr id="10" name="Oval 9">
            <a:extLst>
              <a:ext uri="{FF2B5EF4-FFF2-40B4-BE49-F238E27FC236}">
                <a16:creationId xmlns:a16="http://schemas.microsoft.com/office/drawing/2014/main" id="{31810F40-6DDC-4D30-8BF7-1E9C5BA8E1A1}"/>
              </a:ext>
            </a:extLst>
          </p:cNvPr>
          <p:cNvSpPr/>
          <p:nvPr/>
        </p:nvSpPr>
        <p:spPr>
          <a:xfrm>
            <a:off x="6526877" y="4628826"/>
            <a:ext cx="2423160" cy="161544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a:latin typeface="Calibri" panose="020F0502020204030204" pitchFamily="34" charset="0"/>
                <a:cs typeface="Calibri" panose="020F0502020204030204" pitchFamily="34" charset="0"/>
              </a:rPr>
              <a:t>NGOs and Others</a:t>
            </a:r>
          </a:p>
        </p:txBody>
      </p:sp>
      <p:sp>
        <p:nvSpPr>
          <p:cNvPr id="11" name="Arrow: Right 10">
            <a:extLst>
              <a:ext uri="{FF2B5EF4-FFF2-40B4-BE49-F238E27FC236}">
                <a16:creationId xmlns:a16="http://schemas.microsoft.com/office/drawing/2014/main" id="{D21783DE-0203-4D67-B2C0-68894494E6AD}"/>
              </a:ext>
            </a:extLst>
          </p:cNvPr>
          <p:cNvSpPr/>
          <p:nvPr/>
        </p:nvSpPr>
        <p:spPr>
          <a:xfrm rot="18721357">
            <a:off x="2367514" y="4050903"/>
            <a:ext cx="990600" cy="584775"/>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Arrow: Up 11">
            <a:extLst>
              <a:ext uri="{FF2B5EF4-FFF2-40B4-BE49-F238E27FC236}">
                <a16:creationId xmlns:a16="http://schemas.microsoft.com/office/drawing/2014/main" id="{52B18EE9-99C4-4020-B24A-05FB75774BDF}"/>
              </a:ext>
            </a:extLst>
          </p:cNvPr>
          <p:cNvSpPr/>
          <p:nvPr/>
        </p:nvSpPr>
        <p:spPr>
          <a:xfrm>
            <a:off x="4435766" y="4005169"/>
            <a:ext cx="518160" cy="560779"/>
          </a:xfrm>
          <a:prstGeom prst="up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 name="Arrow: Up 15">
            <a:extLst>
              <a:ext uri="{FF2B5EF4-FFF2-40B4-BE49-F238E27FC236}">
                <a16:creationId xmlns:a16="http://schemas.microsoft.com/office/drawing/2014/main" id="{2EB29B24-3278-4809-B036-252F2823B832}"/>
              </a:ext>
            </a:extLst>
          </p:cNvPr>
          <p:cNvSpPr/>
          <p:nvPr/>
        </p:nvSpPr>
        <p:spPr>
          <a:xfrm>
            <a:off x="4185872" y="2416334"/>
            <a:ext cx="838200" cy="520338"/>
          </a:xfrm>
          <a:prstGeom prst="up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7" name="Arrow: Right 16">
            <a:extLst>
              <a:ext uri="{FF2B5EF4-FFF2-40B4-BE49-F238E27FC236}">
                <a16:creationId xmlns:a16="http://schemas.microsoft.com/office/drawing/2014/main" id="{782305C7-C992-4F5E-A357-672C3A4A4872}"/>
              </a:ext>
            </a:extLst>
          </p:cNvPr>
          <p:cNvSpPr/>
          <p:nvPr/>
        </p:nvSpPr>
        <p:spPr>
          <a:xfrm rot="13438569">
            <a:off x="5767239" y="4095958"/>
            <a:ext cx="1120382" cy="584775"/>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570657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44F93-B322-4F09-9BFD-B179D1F86B94}"/>
              </a:ext>
            </a:extLst>
          </p:cNvPr>
          <p:cNvSpPr>
            <a:spLocks noGrp="1"/>
          </p:cNvSpPr>
          <p:nvPr>
            <p:ph type="title"/>
          </p:nvPr>
        </p:nvSpPr>
        <p:spPr>
          <a:xfrm>
            <a:off x="2321735" y="91060"/>
            <a:ext cx="6385033" cy="1143000"/>
          </a:xfrm>
        </p:spPr>
        <p:txBody>
          <a:bodyPr/>
          <a:lstStyle/>
          <a:p>
            <a:r>
              <a:rPr lang="en-US" dirty="0"/>
              <a:t>Stakeholder Participation</a:t>
            </a:r>
          </a:p>
        </p:txBody>
      </p:sp>
      <p:sp>
        <p:nvSpPr>
          <p:cNvPr id="4" name="Rectangle 2">
            <a:extLst>
              <a:ext uri="{FF2B5EF4-FFF2-40B4-BE49-F238E27FC236}">
                <a16:creationId xmlns:a16="http://schemas.microsoft.com/office/drawing/2014/main" id="{3B075C19-48A3-49A3-ACFA-9281F09D3A89}"/>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73" name="Picture 4">
            <a:extLst>
              <a:ext uri="{FF2B5EF4-FFF2-40B4-BE49-F238E27FC236}">
                <a16:creationId xmlns:a16="http://schemas.microsoft.com/office/drawing/2014/main" id="{C3B87AEE-AC58-4E09-80F9-D73EDF742D5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200" y="443831"/>
            <a:ext cx="3988675" cy="5819839"/>
          </a:xfrm>
          <a:prstGeom prst="rect">
            <a:avLst/>
          </a:prstGeom>
          <a:noFill/>
          <a:extLst>
            <a:ext uri="{909E8E84-426E-40DD-AFC4-6F175D3DCCD1}">
              <a14:hiddenFill xmlns:a14="http://schemas.microsoft.com/office/drawing/2010/main">
                <a:solidFill>
                  <a:srgbClr val="FFFFFF"/>
                </a:solidFill>
              </a14:hiddenFill>
            </a:ext>
          </a:extLst>
        </p:spPr>
      </p:pic>
      <p:sp>
        <p:nvSpPr>
          <p:cNvPr id="6" name="Arrow: Right 5">
            <a:extLst>
              <a:ext uri="{FF2B5EF4-FFF2-40B4-BE49-F238E27FC236}">
                <a16:creationId xmlns:a16="http://schemas.microsoft.com/office/drawing/2014/main" id="{3B5ABE56-DCE4-451A-9927-57F3C9424C55}"/>
              </a:ext>
            </a:extLst>
          </p:cNvPr>
          <p:cNvSpPr/>
          <p:nvPr/>
        </p:nvSpPr>
        <p:spPr>
          <a:xfrm rot="10800000">
            <a:off x="2860427" y="2362200"/>
            <a:ext cx="2153006" cy="4966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D392FF66-514C-4AB9-ACA5-966D54543420}"/>
              </a:ext>
            </a:extLst>
          </p:cNvPr>
          <p:cNvSpPr/>
          <p:nvPr/>
        </p:nvSpPr>
        <p:spPr>
          <a:xfrm rot="10800000">
            <a:off x="2860426" y="4213335"/>
            <a:ext cx="2153007" cy="4966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31337A6-3D9F-4FC5-82F3-6AF1C8280B83}"/>
              </a:ext>
            </a:extLst>
          </p:cNvPr>
          <p:cNvSpPr txBox="1"/>
          <p:nvPr/>
        </p:nvSpPr>
        <p:spPr>
          <a:xfrm>
            <a:off x="5171090" y="3878317"/>
            <a:ext cx="3515708" cy="923330"/>
          </a:xfrm>
          <a:prstGeom prst="rect">
            <a:avLst/>
          </a:prstGeom>
          <a:noFill/>
        </p:spPr>
        <p:txBody>
          <a:bodyPr wrap="square" rtlCol="0">
            <a:spAutoFit/>
          </a:bodyPr>
          <a:lstStyle/>
          <a:p>
            <a:r>
              <a:rPr lang="en-US" dirty="0"/>
              <a:t>Where citizens believe most engagement in public participation takes place.</a:t>
            </a:r>
          </a:p>
        </p:txBody>
      </p:sp>
      <p:sp>
        <p:nvSpPr>
          <p:cNvPr id="10" name="TextBox 9">
            <a:extLst>
              <a:ext uri="{FF2B5EF4-FFF2-40B4-BE49-F238E27FC236}">
                <a16:creationId xmlns:a16="http://schemas.microsoft.com/office/drawing/2014/main" id="{6AEBC4C4-726B-4DB5-8D4E-90E915A5011C}"/>
              </a:ext>
            </a:extLst>
          </p:cNvPr>
          <p:cNvSpPr txBox="1"/>
          <p:nvPr/>
        </p:nvSpPr>
        <p:spPr>
          <a:xfrm>
            <a:off x="5171090" y="2233884"/>
            <a:ext cx="3515708" cy="646331"/>
          </a:xfrm>
          <a:prstGeom prst="rect">
            <a:avLst/>
          </a:prstGeom>
          <a:noFill/>
        </p:spPr>
        <p:txBody>
          <a:bodyPr wrap="square" rtlCol="0">
            <a:spAutoFit/>
          </a:bodyPr>
          <a:lstStyle/>
          <a:p>
            <a:r>
              <a:rPr lang="en-US" dirty="0"/>
              <a:t>Where citizens desire to be engaged.</a:t>
            </a:r>
          </a:p>
        </p:txBody>
      </p:sp>
      <p:sp>
        <p:nvSpPr>
          <p:cNvPr id="9" name="TextBox 8">
            <a:extLst>
              <a:ext uri="{FF2B5EF4-FFF2-40B4-BE49-F238E27FC236}">
                <a16:creationId xmlns:a16="http://schemas.microsoft.com/office/drawing/2014/main" id="{49D7F623-0968-462E-A225-E983AD99A373}"/>
              </a:ext>
            </a:extLst>
          </p:cNvPr>
          <p:cNvSpPr txBox="1"/>
          <p:nvPr/>
        </p:nvSpPr>
        <p:spPr>
          <a:xfrm>
            <a:off x="2860425" y="861829"/>
            <a:ext cx="5423338" cy="646331"/>
          </a:xfrm>
          <a:prstGeom prst="rect">
            <a:avLst/>
          </a:prstGeom>
          <a:noFill/>
        </p:spPr>
        <p:txBody>
          <a:bodyPr wrap="square" rtlCol="0">
            <a:spAutoFit/>
          </a:bodyPr>
          <a:lstStyle/>
          <a:p>
            <a:pPr algn="ctr"/>
            <a:r>
              <a:rPr lang="en-US" dirty="0"/>
              <a:t>Lessons Learned from Floyd’s Fork Watershed Stakeholder Engagement Project </a:t>
            </a:r>
          </a:p>
        </p:txBody>
      </p:sp>
      <p:sp>
        <p:nvSpPr>
          <p:cNvPr id="11" name="TextBox 10">
            <a:extLst>
              <a:ext uri="{FF2B5EF4-FFF2-40B4-BE49-F238E27FC236}">
                <a16:creationId xmlns:a16="http://schemas.microsoft.com/office/drawing/2014/main" id="{015AEC61-FB2B-4CCB-A730-60F30652D92A}"/>
              </a:ext>
            </a:extLst>
          </p:cNvPr>
          <p:cNvSpPr txBox="1"/>
          <p:nvPr/>
        </p:nvSpPr>
        <p:spPr>
          <a:xfrm>
            <a:off x="4383751" y="5075747"/>
            <a:ext cx="4386943" cy="1200329"/>
          </a:xfrm>
          <a:prstGeom prst="rect">
            <a:avLst/>
          </a:prstGeom>
          <a:solidFill>
            <a:schemeClr val="bg2">
              <a:lumMod val="75000"/>
            </a:schemeClr>
          </a:solidFill>
        </p:spPr>
        <p:txBody>
          <a:bodyPr wrap="square" rtlCol="0">
            <a:spAutoFit/>
          </a:bodyPr>
          <a:lstStyle/>
          <a:p>
            <a:pPr algn="ctr">
              <a:spcBef>
                <a:spcPts val="1200"/>
              </a:spcBef>
            </a:pPr>
            <a:r>
              <a:rPr lang="en-US" sz="2400" dirty="0"/>
              <a:t>Used real-time feedback and focus groups interviews to navigate solutions.</a:t>
            </a:r>
          </a:p>
        </p:txBody>
      </p:sp>
    </p:spTree>
    <p:extLst>
      <p:ext uri="{BB962C8B-B14F-4D97-AF65-F5344CB8AC3E}">
        <p14:creationId xmlns:p14="http://schemas.microsoft.com/office/powerpoint/2010/main" val="163319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p:bldP spid="10" grpId="0"/>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2F658-AC3B-4229-8645-D08C79B7C204}"/>
              </a:ext>
            </a:extLst>
          </p:cNvPr>
          <p:cNvSpPr>
            <a:spLocks noGrp="1"/>
          </p:cNvSpPr>
          <p:nvPr>
            <p:ph type="title"/>
          </p:nvPr>
        </p:nvSpPr>
        <p:spPr>
          <a:xfrm>
            <a:off x="371507" y="86379"/>
            <a:ext cx="8315292" cy="1143000"/>
          </a:xfrm>
        </p:spPr>
        <p:txBody>
          <a:bodyPr/>
          <a:lstStyle/>
          <a:p>
            <a:pPr algn="l"/>
            <a:r>
              <a:rPr lang="en-US" dirty="0">
                <a:solidFill>
                  <a:srgbClr val="0032A1"/>
                </a:solidFill>
              </a:rPr>
              <a:t>Organizational Dynamics in Little River, Four Rivers</a:t>
            </a:r>
          </a:p>
        </p:txBody>
      </p:sp>
      <p:pic>
        <p:nvPicPr>
          <p:cNvPr id="4" name="Content Placeholder 3">
            <a:extLst>
              <a:ext uri="{FF2B5EF4-FFF2-40B4-BE49-F238E27FC236}">
                <a16:creationId xmlns:a16="http://schemas.microsoft.com/office/drawing/2014/main" id="{3D02123D-019F-4EC7-975D-1DE841A99CD2}"/>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3869832" y="3132931"/>
            <a:ext cx="4816967" cy="2878138"/>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B96226E7-425B-4903-B1F5-7B1EE67105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1508" y="1229379"/>
            <a:ext cx="4200492" cy="2649810"/>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1D84BCF7-1641-4A8B-840F-5E0967D74CB9}"/>
              </a:ext>
            </a:extLst>
          </p:cNvPr>
          <p:cNvSpPr txBox="1"/>
          <p:nvPr/>
        </p:nvSpPr>
        <p:spPr>
          <a:xfrm>
            <a:off x="4168588" y="6011069"/>
            <a:ext cx="4518211" cy="307777"/>
          </a:xfrm>
          <a:prstGeom prst="rect">
            <a:avLst/>
          </a:prstGeom>
          <a:noFill/>
        </p:spPr>
        <p:txBody>
          <a:bodyPr wrap="square" rtlCol="0">
            <a:spAutoFit/>
          </a:bodyPr>
          <a:lstStyle/>
          <a:p>
            <a:pPr algn="r"/>
            <a:r>
              <a:rPr lang="en-US" sz="1400" dirty="0"/>
              <a:t>Photos: Nicole Erwin, Ohio Valley </a:t>
            </a:r>
            <a:r>
              <a:rPr lang="en-US" sz="1400" dirty="0" err="1"/>
              <a:t>ReSource</a:t>
            </a:r>
            <a:endParaRPr lang="en-US" sz="1400" dirty="0"/>
          </a:p>
        </p:txBody>
      </p:sp>
      <p:pic>
        <p:nvPicPr>
          <p:cNvPr id="7" name="Picture 6">
            <a:extLst>
              <a:ext uri="{FF2B5EF4-FFF2-40B4-BE49-F238E27FC236}">
                <a16:creationId xmlns:a16="http://schemas.microsoft.com/office/drawing/2014/main" id="{09F71690-316F-40D1-9EAC-10AB620516B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77672" y="807549"/>
            <a:ext cx="4004810" cy="2207237"/>
          </a:xfrm>
          <a:prstGeom prst="rect">
            <a:avLst/>
          </a:prstGeom>
          <a:ln w="9525">
            <a:solidFill>
              <a:schemeClr val="tx1"/>
            </a:solidFill>
          </a:ln>
        </p:spPr>
      </p:pic>
    </p:spTree>
    <p:extLst>
      <p:ext uri="{BB962C8B-B14F-4D97-AF65-F5344CB8AC3E}">
        <p14:creationId xmlns:p14="http://schemas.microsoft.com/office/powerpoint/2010/main" val="1463704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D59B08B3-EBD3-46D6-A6FF-BD8FFD27BE50}"/>
              </a:ext>
            </a:extLst>
          </p:cNvPr>
          <p:cNvPicPr>
            <a:picLocks noChangeAspect="1"/>
          </p:cNvPicPr>
          <p:nvPr/>
        </p:nvPicPr>
        <p:blipFill>
          <a:blip r:embed="rId3"/>
          <a:stretch>
            <a:fillRect/>
          </a:stretch>
        </p:blipFill>
        <p:spPr>
          <a:xfrm>
            <a:off x="470578" y="2658547"/>
            <a:ext cx="5133839" cy="3021631"/>
          </a:xfrm>
          <a:prstGeom prst="rect">
            <a:avLst/>
          </a:prstGeom>
        </p:spPr>
      </p:pic>
      <p:sp>
        <p:nvSpPr>
          <p:cNvPr id="4" name="Title 3"/>
          <p:cNvSpPr>
            <a:spLocks noGrp="1"/>
          </p:cNvSpPr>
          <p:nvPr>
            <p:ph type="title"/>
          </p:nvPr>
        </p:nvSpPr>
        <p:spPr>
          <a:xfrm>
            <a:off x="328660" y="30798"/>
            <a:ext cx="8315292" cy="1143000"/>
          </a:xfrm>
        </p:spPr>
        <p:txBody>
          <a:bodyPr/>
          <a:lstStyle/>
          <a:p>
            <a:pPr algn="l"/>
            <a:r>
              <a:rPr lang="en-US" dirty="0">
                <a:solidFill>
                  <a:srgbClr val="0032A1"/>
                </a:solidFill>
              </a:rPr>
              <a:t>Developing Partnerships</a:t>
            </a:r>
          </a:p>
        </p:txBody>
      </p:sp>
      <p:sp>
        <p:nvSpPr>
          <p:cNvPr id="5" name="Content Placeholder 4"/>
          <p:cNvSpPr>
            <a:spLocks noGrp="1"/>
          </p:cNvSpPr>
          <p:nvPr>
            <p:ph idx="1"/>
          </p:nvPr>
        </p:nvSpPr>
        <p:spPr>
          <a:xfrm>
            <a:off x="328660" y="977289"/>
            <a:ext cx="8400986" cy="4707000"/>
          </a:xfrm>
        </p:spPr>
        <p:txBody>
          <a:bodyPr>
            <a:normAutofit/>
          </a:bodyPr>
          <a:lstStyle/>
          <a:p>
            <a:pPr marL="742950" indent="-742950">
              <a:buFont typeface="+mj-lt"/>
              <a:buAutoNum type="arabicPeriod"/>
            </a:pPr>
            <a:r>
              <a:rPr lang="en-US" dirty="0"/>
              <a:t>Why make partnerships?</a:t>
            </a:r>
          </a:p>
          <a:p>
            <a:pPr marL="742950" indent="-742950">
              <a:buFont typeface="+mj-lt"/>
              <a:buAutoNum type="arabicPeriod"/>
            </a:pPr>
            <a:r>
              <a:rPr lang="en-US" dirty="0"/>
              <a:t>How do you get stakeholders involved?</a:t>
            </a:r>
          </a:p>
          <a:p>
            <a:pPr marL="742950" indent="-742950">
              <a:buFont typeface="+mj-lt"/>
              <a:buAutoNum type="arabicPeriod"/>
            </a:pPr>
            <a:r>
              <a:rPr lang="en-US" dirty="0"/>
              <a:t>How do you recruit and maintain volunteers?</a:t>
            </a:r>
          </a:p>
          <a:p>
            <a:pPr marL="742950" indent="-742950">
              <a:buFont typeface="+mj-lt"/>
              <a:buAutoNum type="arabicPeriod"/>
            </a:pPr>
            <a:endParaRPr lang="en-US" sz="3600" dirty="0"/>
          </a:p>
        </p:txBody>
      </p:sp>
      <p:sp>
        <p:nvSpPr>
          <p:cNvPr id="2" name="Oval 1">
            <a:extLst>
              <a:ext uri="{FF2B5EF4-FFF2-40B4-BE49-F238E27FC236}">
                <a16:creationId xmlns:a16="http://schemas.microsoft.com/office/drawing/2014/main" id="{C8359867-3FB0-451B-96E7-D50BA5DB99E0}"/>
              </a:ext>
            </a:extLst>
          </p:cNvPr>
          <p:cNvSpPr/>
          <p:nvPr/>
        </p:nvSpPr>
        <p:spPr>
          <a:xfrm>
            <a:off x="1036320" y="3567382"/>
            <a:ext cx="1143000" cy="120396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AECC95A-EB95-4AA3-9D8D-A8D47FA5A4B7}"/>
              </a:ext>
            </a:extLst>
          </p:cNvPr>
          <p:cNvPicPr>
            <a:picLocks noChangeAspect="1"/>
          </p:cNvPicPr>
          <p:nvPr/>
        </p:nvPicPr>
        <p:blipFill>
          <a:blip r:embed="rId4"/>
          <a:stretch>
            <a:fillRect/>
          </a:stretch>
        </p:blipFill>
        <p:spPr>
          <a:xfrm>
            <a:off x="6020808" y="2818567"/>
            <a:ext cx="2623144" cy="3429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46101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8E47C-5594-4AF5-B49A-DB8CB4D380EA}"/>
              </a:ext>
            </a:extLst>
          </p:cNvPr>
          <p:cNvSpPr>
            <a:spLocks noGrp="1"/>
          </p:cNvSpPr>
          <p:nvPr>
            <p:ph type="title"/>
          </p:nvPr>
        </p:nvSpPr>
        <p:spPr>
          <a:xfrm>
            <a:off x="414354" y="59485"/>
            <a:ext cx="8729646" cy="1143000"/>
          </a:xfrm>
        </p:spPr>
        <p:txBody>
          <a:bodyPr/>
          <a:lstStyle/>
          <a:p>
            <a:pPr algn="l"/>
            <a:r>
              <a:rPr lang="en-US" sz="3200" dirty="0">
                <a:solidFill>
                  <a:srgbClr val="0032A1"/>
                </a:solidFill>
              </a:rPr>
              <a:t>Organizational Strength: Salt River Conservation Collaborative</a:t>
            </a:r>
          </a:p>
        </p:txBody>
      </p:sp>
      <p:pic>
        <p:nvPicPr>
          <p:cNvPr id="1026" name="Picture 2" descr="https://scnfamily.org/wp-content/uploads/2019/01/IMG_0227.jpg">
            <a:extLst>
              <a:ext uri="{FF2B5EF4-FFF2-40B4-BE49-F238E27FC236}">
                <a16:creationId xmlns:a16="http://schemas.microsoft.com/office/drawing/2014/main" id="{EA02513C-AC4F-40BA-8BDE-6760E7B68624}"/>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414354" y="1202485"/>
            <a:ext cx="4890807" cy="25108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FAD68CE-6026-4652-9472-3CA12CAF6B5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57646" y="3169158"/>
            <a:ext cx="4572000" cy="30495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26383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1507" y="274638"/>
            <a:ext cx="8315292" cy="874893"/>
          </a:xfrm>
        </p:spPr>
        <p:txBody>
          <a:bodyPr/>
          <a:lstStyle/>
          <a:p>
            <a:pPr algn="l"/>
            <a:r>
              <a:rPr lang="en-US" dirty="0">
                <a:solidFill>
                  <a:srgbClr val="0032A1"/>
                </a:solidFill>
              </a:rPr>
              <a:t>4. Identify Skills and Resources</a:t>
            </a:r>
          </a:p>
        </p:txBody>
      </p:sp>
      <p:sp>
        <p:nvSpPr>
          <p:cNvPr id="5" name="Content Placeholder 4"/>
          <p:cNvSpPr>
            <a:spLocks noGrp="1"/>
          </p:cNvSpPr>
          <p:nvPr>
            <p:ph idx="1"/>
          </p:nvPr>
        </p:nvSpPr>
        <p:spPr>
          <a:xfrm>
            <a:off x="285813" y="1417637"/>
            <a:ext cx="3885593" cy="4965745"/>
          </a:xfrm>
        </p:spPr>
        <p:txBody>
          <a:bodyPr>
            <a:normAutofit fontScale="85000" lnSpcReduction="20000"/>
          </a:bodyPr>
          <a:lstStyle/>
          <a:p>
            <a:pPr marL="0" indent="0">
              <a:buNone/>
            </a:pPr>
            <a:r>
              <a:rPr lang="en-US" sz="3600" b="1" dirty="0"/>
              <a:t>Skills</a:t>
            </a:r>
          </a:p>
          <a:p>
            <a:r>
              <a:rPr lang="en-US" sz="3600" dirty="0"/>
              <a:t>Accounting</a:t>
            </a:r>
          </a:p>
          <a:p>
            <a:r>
              <a:rPr lang="en-US" sz="3600" dirty="0"/>
              <a:t>Graphic Design</a:t>
            </a:r>
          </a:p>
          <a:p>
            <a:r>
              <a:rPr lang="en-US" sz="3600" dirty="0"/>
              <a:t>Fund Raising</a:t>
            </a:r>
          </a:p>
          <a:p>
            <a:r>
              <a:rPr lang="en-US" sz="3600" dirty="0"/>
              <a:t>Writing</a:t>
            </a:r>
          </a:p>
          <a:p>
            <a:r>
              <a:rPr lang="en-US" sz="3600" dirty="0"/>
              <a:t>Public Relations</a:t>
            </a:r>
          </a:p>
          <a:p>
            <a:r>
              <a:rPr lang="en-US" sz="3600" dirty="0"/>
              <a:t>GIS / Mapping</a:t>
            </a:r>
          </a:p>
          <a:p>
            <a:r>
              <a:rPr lang="en-US" sz="3600" dirty="0"/>
              <a:t>Technical expertise</a:t>
            </a:r>
          </a:p>
          <a:p>
            <a:r>
              <a:rPr lang="en-US" sz="3600" dirty="0"/>
              <a:t>Facilitation</a:t>
            </a:r>
          </a:p>
          <a:p>
            <a:r>
              <a:rPr lang="en-US" sz="3600" dirty="0"/>
              <a:t>Education / Training</a:t>
            </a:r>
          </a:p>
        </p:txBody>
      </p:sp>
      <p:sp>
        <p:nvSpPr>
          <p:cNvPr id="6" name="Content Placeholder 4">
            <a:extLst>
              <a:ext uri="{FF2B5EF4-FFF2-40B4-BE49-F238E27FC236}">
                <a16:creationId xmlns:a16="http://schemas.microsoft.com/office/drawing/2014/main" id="{357ED7E4-F1CA-4DD7-86C3-F4455AC09D88}"/>
              </a:ext>
            </a:extLst>
          </p:cNvPr>
          <p:cNvSpPr txBox="1">
            <a:spLocks/>
          </p:cNvSpPr>
          <p:nvPr/>
        </p:nvSpPr>
        <p:spPr>
          <a:xfrm>
            <a:off x="4345577" y="1417638"/>
            <a:ext cx="4728755" cy="4965744"/>
          </a:xfrm>
          <a:prstGeom prst="rect">
            <a:avLst/>
          </a:prstGeom>
        </p:spPr>
        <p:txBody>
          <a:bodyPr vert="horz" lIns="91440" tIns="45720" rIns="91440" bIns="45720" rtlCol="0">
            <a:normAutofit fontScale="85000" lnSpcReduction="20000"/>
          </a:bodyPr>
          <a:lstStyle>
            <a:lvl1pPr indent="0">
              <a:spcBef>
                <a:spcPct val="20000"/>
              </a:spcBef>
              <a:buFont typeface="Arial"/>
              <a:buNone/>
              <a:defRPr sz="3600" b="1" i="0">
                <a:latin typeface="Mercury Display"/>
                <a:cs typeface="Mercury Display"/>
              </a:defRPr>
            </a:lvl1pPr>
            <a:lvl2pPr marL="742950" indent="-285750">
              <a:spcBef>
                <a:spcPct val="20000"/>
              </a:spcBef>
              <a:buFont typeface="Arial"/>
              <a:buChar char="–"/>
              <a:defRPr sz="2800" b="0" i="0">
                <a:latin typeface="Mercury Display"/>
                <a:cs typeface="Mercury Display"/>
              </a:defRPr>
            </a:lvl2pPr>
            <a:lvl3pPr marL="1143000" indent="-228600">
              <a:spcBef>
                <a:spcPct val="20000"/>
              </a:spcBef>
              <a:buFont typeface="Arial"/>
              <a:buChar char="•"/>
              <a:defRPr sz="2400" b="0" i="0">
                <a:latin typeface="Mercury Display"/>
                <a:cs typeface="Mercury Display"/>
              </a:defRPr>
            </a:lvl3pPr>
            <a:lvl4pPr marL="1600200" indent="-228600">
              <a:spcBef>
                <a:spcPct val="20000"/>
              </a:spcBef>
              <a:buFont typeface="Arial"/>
              <a:buChar char="–"/>
              <a:defRPr sz="2000" b="0" i="0">
                <a:latin typeface="Mercury Display"/>
                <a:cs typeface="Mercury Display"/>
              </a:defRPr>
            </a:lvl4pPr>
            <a:lvl5pPr marL="2057400" indent="-228600">
              <a:spcBef>
                <a:spcPct val="20000"/>
              </a:spcBef>
              <a:buFont typeface="Arial"/>
              <a:buChar char="»"/>
              <a:defRPr sz="2000" b="0" i="0">
                <a:latin typeface="Mercury Display"/>
                <a:cs typeface="Mercury Display"/>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dirty="0"/>
              <a:t>Resources</a:t>
            </a:r>
          </a:p>
          <a:p>
            <a:pPr marL="571500" indent="-571500">
              <a:buFont typeface="Arial" panose="020B0604020202020204" pitchFamily="34" charset="0"/>
              <a:buChar char="•"/>
            </a:pPr>
            <a:r>
              <a:rPr lang="en-US" b="0" dirty="0"/>
              <a:t>Audience communication</a:t>
            </a:r>
          </a:p>
          <a:p>
            <a:pPr marL="571500" indent="-571500">
              <a:buFont typeface="Arial" panose="020B0604020202020204" pitchFamily="34" charset="0"/>
              <a:buChar char="•"/>
            </a:pPr>
            <a:r>
              <a:rPr lang="en-US" b="0" dirty="0"/>
              <a:t>Volunteer access</a:t>
            </a:r>
          </a:p>
          <a:p>
            <a:pPr marL="571500" indent="-571500">
              <a:buFont typeface="Arial" panose="020B0604020202020204" pitchFamily="34" charset="0"/>
              <a:buChar char="•"/>
            </a:pPr>
            <a:r>
              <a:rPr lang="en-US" b="0" dirty="0"/>
              <a:t>Database access</a:t>
            </a:r>
          </a:p>
          <a:p>
            <a:pPr marL="571500" indent="-571500">
              <a:buFont typeface="Arial" panose="020B0604020202020204" pitchFamily="34" charset="0"/>
              <a:buChar char="•"/>
            </a:pPr>
            <a:r>
              <a:rPr lang="en-US" b="0" dirty="0"/>
              <a:t>Meeting facilities</a:t>
            </a:r>
          </a:p>
          <a:p>
            <a:pPr marL="571500" indent="-571500">
              <a:buFont typeface="Arial" panose="020B0604020202020204" pitchFamily="34" charset="0"/>
              <a:buChar char="•"/>
            </a:pPr>
            <a:r>
              <a:rPr lang="en-US" b="0" dirty="0"/>
              <a:t>Food / sponsorship</a:t>
            </a:r>
          </a:p>
          <a:p>
            <a:pPr marL="571500" indent="-571500">
              <a:buFont typeface="Arial" panose="020B0604020202020204" pitchFamily="34" charset="0"/>
              <a:buChar char="•"/>
            </a:pPr>
            <a:r>
              <a:rPr lang="en-US" b="0" dirty="0"/>
              <a:t>Equipment</a:t>
            </a:r>
          </a:p>
          <a:p>
            <a:pPr marL="571500" indent="-571500">
              <a:buFont typeface="Arial" panose="020B0604020202020204" pitchFamily="34" charset="0"/>
              <a:buChar char="•"/>
            </a:pPr>
            <a:r>
              <a:rPr lang="en-US" b="0" dirty="0"/>
              <a:t>Demonstration projects</a:t>
            </a:r>
          </a:p>
          <a:p>
            <a:pPr marL="571500" indent="-571500">
              <a:buFont typeface="Arial" panose="020B0604020202020204" pitchFamily="34" charset="0"/>
              <a:buChar char="•"/>
            </a:pPr>
            <a:r>
              <a:rPr lang="en-US" b="0" dirty="0"/>
              <a:t>Networking connections</a:t>
            </a:r>
          </a:p>
          <a:p>
            <a:endParaRPr lang="en-US" dirty="0"/>
          </a:p>
        </p:txBody>
      </p:sp>
      <p:pic>
        <p:nvPicPr>
          <p:cNvPr id="3" name="Picture 2" descr="A close up of a logo&#10;&#10;Description automatically generated">
            <a:extLst>
              <a:ext uri="{FF2B5EF4-FFF2-40B4-BE49-F238E27FC236}">
                <a16:creationId xmlns:a16="http://schemas.microsoft.com/office/drawing/2014/main" id="{5890611C-16FE-483E-AE46-5B6803935DE2}"/>
              </a:ext>
            </a:extLst>
          </p:cNvPr>
          <p:cNvPicPr>
            <a:picLocks noChangeAspect="1"/>
          </p:cNvPicPr>
          <p:nvPr/>
        </p:nvPicPr>
        <p:blipFill>
          <a:blip r:embed="rId3"/>
          <a:stretch>
            <a:fillRect/>
          </a:stretch>
        </p:blipFill>
        <p:spPr>
          <a:xfrm>
            <a:off x="2711458" y="1004393"/>
            <a:ext cx="1219766" cy="1219766"/>
          </a:xfrm>
          <a:prstGeom prst="rect">
            <a:avLst/>
          </a:prstGeom>
        </p:spPr>
      </p:pic>
      <p:pic>
        <p:nvPicPr>
          <p:cNvPr id="8" name="Picture 7" descr="A close up of a logo&#10;&#10;Description automatically generated">
            <a:extLst>
              <a:ext uri="{FF2B5EF4-FFF2-40B4-BE49-F238E27FC236}">
                <a16:creationId xmlns:a16="http://schemas.microsoft.com/office/drawing/2014/main" id="{88E2E173-E94A-4561-92CC-23B4CAB3184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90941" y="1004393"/>
            <a:ext cx="1367246" cy="1367246"/>
          </a:xfrm>
          <a:prstGeom prst="rect">
            <a:avLst/>
          </a:prstGeom>
        </p:spPr>
      </p:pic>
      <p:cxnSp>
        <p:nvCxnSpPr>
          <p:cNvPr id="7" name="Straight Connector 6">
            <a:extLst>
              <a:ext uri="{FF2B5EF4-FFF2-40B4-BE49-F238E27FC236}">
                <a16:creationId xmlns:a16="http://schemas.microsoft.com/office/drawing/2014/main" id="{5E4CE3B1-9B72-458E-A1E1-51DE5035DEEE}"/>
              </a:ext>
            </a:extLst>
          </p:cNvPr>
          <p:cNvCxnSpPr/>
          <p:nvPr/>
        </p:nvCxnSpPr>
        <p:spPr>
          <a:xfrm>
            <a:off x="4171406" y="1149531"/>
            <a:ext cx="0" cy="4901645"/>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1956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5813" y="0"/>
            <a:ext cx="8486680" cy="1143000"/>
          </a:xfrm>
        </p:spPr>
        <p:txBody>
          <a:bodyPr/>
          <a:lstStyle/>
          <a:p>
            <a:pPr algn="l"/>
            <a:r>
              <a:rPr lang="en-US" dirty="0">
                <a:solidFill>
                  <a:srgbClr val="0032A1"/>
                </a:solidFill>
              </a:rPr>
              <a:t>5. Encourage Participation and Involvement</a:t>
            </a:r>
          </a:p>
        </p:txBody>
      </p:sp>
      <p:sp>
        <p:nvSpPr>
          <p:cNvPr id="5" name="Content Placeholder 4"/>
          <p:cNvSpPr>
            <a:spLocks noGrp="1"/>
          </p:cNvSpPr>
          <p:nvPr>
            <p:ph idx="1"/>
          </p:nvPr>
        </p:nvSpPr>
        <p:spPr>
          <a:xfrm>
            <a:off x="285812" y="1417638"/>
            <a:ext cx="8705787" cy="4707000"/>
          </a:xfrm>
        </p:spPr>
        <p:txBody>
          <a:bodyPr>
            <a:normAutofit/>
          </a:bodyPr>
          <a:lstStyle/>
          <a:p>
            <a:pPr marL="742950" indent="-742950">
              <a:buFont typeface="+mj-lt"/>
              <a:buAutoNum type="arabicPeriod"/>
            </a:pPr>
            <a:r>
              <a:rPr lang="en-US" dirty="0"/>
              <a:t>Pay attention to type and degree of effort desired. </a:t>
            </a:r>
            <a:r>
              <a:rPr lang="en-US" i="1" dirty="0"/>
              <a:t>(e.g. preference for planning vs doing)</a:t>
            </a:r>
          </a:p>
          <a:p>
            <a:pPr marL="742950" indent="-742950">
              <a:buFont typeface="+mj-lt"/>
              <a:buAutoNum type="arabicPeriod"/>
            </a:pPr>
            <a:r>
              <a:rPr lang="en-US" dirty="0"/>
              <a:t>Focus on issues of importance to stakeholders</a:t>
            </a:r>
          </a:p>
          <a:p>
            <a:pPr marL="742950" indent="-742950">
              <a:buFont typeface="+mj-lt"/>
              <a:buAutoNum type="arabicPeriod"/>
            </a:pPr>
            <a:r>
              <a:rPr lang="en-US" dirty="0"/>
              <a:t>Recognize and respect different views</a:t>
            </a:r>
          </a:p>
          <a:p>
            <a:pPr marL="742950" indent="-742950">
              <a:buFont typeface="+mj-lt"/>
              <a:buAutoNum type="arabicPeriod"/>
            </a:pPr>
            <a:r>
              <a:rPr lang="en-US" dirty="0"/>
              <a:t>Communicate appropriately</a:t>
            </a:r>
          </a:p>
        </p:txBody>
      </p:sp>
    </p:spTree>
    <p:extLst>
      <p:ext uri="{BB962C8B-B14F-4D97-AF65-F5344CB8AC3E}">
        <p14:creationId xmlns:p14="http://schemas.microsoft.com/office/powerpoint/2010/main" val="13822220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45836-64FB-43A0-B783-1FC4B6605F5C}"/>
              </a:ext>
            </a:extLst>
          </p:cNvPr>
          <p:cNvSpPr>
            <a:spLocks noGrp="1"/>
          </p:cNvSpPr>
          <p:nvPr>
            <p:ph type="title"/>
          </p:nvPr>
        </p:nvSpPr>
        <p:spPr>
          <a:xfrm>
            <a:off x="371507" y="161032"/>
            <a:ext cx="8315292" cy="1143000"/>
          </a:xfrm>
        </p:spPr>
        <p:txBody>
          <a:bodyPr/>
          <a:lstStyle/>
          <a:p>
            <a:pPr algn="l"/>
            <a:r>
              <a:rPr lang="en-US" dirty="0">
                <a:solidFill>
                  <a:srgbClr val="0032A1"/>
                </a:solidFill>
              </a:rPr>
              <a:t>Combining Water Concerns &amp; Interests </a:t>
            </a:r>
            <a:br>
              <a:rPr lang="en-US" dirty="0">
                <a:solidFill>
                  <a:srgbClr val="0032A1"/>
                </a:solidFill>
              </a:rPr>
            </a:br>
            <a:r>
              <a:rPr lang="en-US" dirty="0">
                <a:solidFill>
                  <a:srgbClr val="0032A1"/>
                </a:solidFill>
              </a:rPr>
              <a:t>in Upper North Fork of Kentucky River</a:t>
            </a:r>
          </a:p>
        </p:txBody>
      </p:sp>
      <p:pic>
        <p:nvPicPr>
          <p:cNvPr id="11" name="Content Placeholder 10">
            <a:extLst>
              <a:ext uri="{FF2B5EF4-FFF2-40B4-BE49-F238E27FC236}">
                <a16:creationId xmlns:a16="http://schemas.microsoft.com/office/drawing/2014/main" id="{C21F3B16-A9CE-46E7-9FF8-47E3871966CA}"/>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476730" y="1328287"/>
            <a:ext cx="3962249" cy="2631141"/>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A856D891-5090-4D5B-8C22-A9D2367A26B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23536" y="1397175"/>
            <a:ext cx="2080248" cy="2080248"/>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45FA13E3-F587-4034-8452-254FCAEF0EB4}"/>
              </a:ext>
            </a:extLst>
          </p:cNvPr>
          <p:cNvPicPr>
            <a:picLocks noChangeAspect="1"/>
          </p:cNvPicPr>
          <p:nvPr/>
        </p:nvPicPr>
        <p:blipFill>
          <a:blip r:embed="rId5"/>
          <a:stretch>
            <a:fillRect/>
          </a:stretch>
        </p:blipFill>
        <p:spPr>
          <a:xfrm>
            <a:off x="4034118" y="3734920"/>
            <a:ext cx="4828780" cy="2521696"/>
          </a:xfrm>
          <a:prstGeom prst="rect">
            <a:avLst/>
          </a:prstGeom>
          <a:ln>
            <a:noFill/>
          </a:ln>
          <a:effectLst>
            <a:outerShdw blurRad="292100" dist="139700" dir="2700000" algn="tl" rotWithShape="0">
              <a:srgbClr val="333333">
                <a:alpha val="65000"/>
              </a:srgbClr>
            </a:outerShdw>
          </a:effectLst>
        </p:spPr>
      </p:pic>
      <p:pic>
        <p:nvPicPr>
          <p:cNvPr id="17" name="Picture 16">
            <a:extLst>
              <a:ext uri="{FF2B5EF4-FFF2-40B4-BE49-F238E27FC236}">
                <a16:creationId xmlns:a16="http://schemas.microsoft.com/office/drawing/2014/main" id="{5B890D04-22CB-490B-B42F-362945A233B6}"/>
              </a:ext>
            </a:extLst>
          </p:cNvPr>
          <p:cNvPicPr>
            <a:picLocks noChangeAspect="1"/>
          </p:cNvPicPr>
          <p:nvPr/>
        </p:nvPicPr>
        <p:blipFill>
          <a:blip r:embed="rId6"/>
          <a:stretch>
            <a:fillRect/>
          </a:stretch>
        </p:blipFill>
        <p:spPr>
          <a:xfrm>
            <a:off x="1020183" y="4162401"/>
            <a:ext cx="2276475" cy="20097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81596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1507" y="318"/>
            <a:ext cx="8315292" cy="1143000"/>
          </a:xfrm>
        </p:spPr>
        <p:txBody>
          <a:bodyPr/>
          <a:lstStyle/>
          <a:p>
            <a:pPr algn="l"/>
            <a:r>
              <a:rPr lang="en-US" dirty="0">
                <a:solidFill>
                  <a:srgbClr val="0032A1"/>
                </a:solidFill>
              </a:rPr>
              <a:t>6. Conduct Outreach</a:t>
            </a:r>
          </a:p>
        </p:txBody>
      </p:sp>
      <p:sp>
        <p:nvSpPr>
          <p:cNvPr id="5" name="Content Placeholder 4"/>
          <p:cNvSpPr>
            <a:spLocks noGrp="1"/>
          </p:cNvSpPr>
          <p:nvPr>
            <p:ph idx="1"/>
          </p:nvPr>
        </p:nvSpPr>
        <p:spPr>
          <a:xfrm>
            <a:off x="371507" y="5379658"/>
            <a:ext cx="8315292" cy="840774"/>
          </a:xfrm>
        </p:spPr>
        <p:txBody>
          <a:bodyPr>
            <a:normAutofit fontScale="70000" lnSpcReduction="20000"/>
          </a:bodyPr>
          <a:lstStyle/>
          <a:p>
            <a:pPr marL="0" indent="0" algn="ctr">
              <a:buNone/>
            </a:pPr>
            <a:r>
              <a:rPr lang="en-US" sz="3600" b="1" dirty="0"/>
              <a:t>KENTUCKY WATERSHED ACADEMY</a:t>
            </a:r>
          </a:p>
          <a:p>
            <a:pPr marL="0" indent="0" algn="ctr">
              <a:buNone/>
            </a:pPr>
            <a:r>
              <a:rPr lang="en-US" sz="3600" b="1" dirty="0"/>
              <a:t>MODULE 6: EFFECTIVE COMMUNICATIONS</a:t>
            </a:r>
          </a:p>
        </p:txBody>
      </p:sp>
      <p:pic>
        <p:nvPicPr>
          <p:cNvPr id="2" name="Picture 1">
            <a:extLst>
              <a:ext uri="{FF2B5EF4-FFF2-40B4-BE49-F238E27FC236}">
                <a16:creationId xmlns:a16="http://schemas.microsoft.com/office/drawing/2014/main" id="{123A368E-9E69-4A9D-B338-E1B655A5F392}"/>
              </a:ext>
            </a:extLst>
          </p:cNvPr>
          <p:cNvPicPr>
            <a:picLocks noChangeAspect="1"/>
          </p:cNvPicPr>
          <p:nvPr/>
        </p:nvPicPr>
        <p:blipFill>
          <a:blip r:embed="rId3"/>
          <a:stretch>
            <a:fillRect/>
          </a:stretch>
        </p:blipFill>
        <p:spPr>
          <a:xfrm>
            <a:off x="435158" y="1295718"/>
            <a:ext cx="8662989" cy="3988145"/>
          </a:xfrm>
          <a:prstGeom prst="rect">
            <a:avLst/>
          </a:prstGeom>
        </p:spPr>
      </p:pic>
    </p:spTree>
    <p:extLst>
      <p:ext uri="{BB962C8B-B14F-4D97-AF65-F5344CB8AC3E}">
        <p14:creationId xmlns:p14="http://schemas.microsoft.com/office/powerpoint/2010/main" val="14889804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a:solidFill>
                  <a:srgbClr val="0032A1"/>
                </a:solidFill>
              </a:rPr>
              <a:t>Collaborating with Local, State, and Federal Programs</a:t>
            </a:r>
          </a:p>
        </p:txBody>
      </p:sp>
      <p:sp>
        <p:nvSpPr>
          <p:cNvPr id="5" name="Content Placeholder 4"/>
          <p:cNvSpPr>
            <a:spLocks noGrp="1"/>
          </p:cNvSpPr>
          <p:nvPr>
            <p:ph idx="1"/>
          </p:nvPr>
        </p:nvSpPr>
        <p:spPr>
          <a:xfrm>
            <a:off x="285813" y="1515290"/>
            <a:ext cx="8315292" cy="4609347"/>
          </a:xfrm>
        </p:spPr>
        <p:txBody>
          <a:bodyPr>
            <a:normAutofit/>
          </a:bodyPr>
          <a:lstStyle/>
          <a:p>
            <a:pPr marL="0" indent="0">
              <a:buNone/>
            </a:pPr>
            <a:r>
              <a:rPr lang="en-US" sz="3600" dirty="0"/>
              <a:t>Effective watershed plans will work with other agencies, programs, and initiatives to accomplish goals.</a:t>
            </a:r>
          </a:p>
          <a:p>
            <a:pPr marL="0" indent="0">
              <a:buNone/>
            </a:pPr>
            <a:endParaRPr lang="en-US" sz="3600" dirty="0"/>
          </a:p>
          <a:p>
            <a:pPr marL="0" indent="0">
              <a:buNone/>
            </a:pPr>
            <a:r>
              <a:rPr lang="en-US" sz="3600" dirty="0"/>
              <a:t>Focus of Module 5: “Likely Partners” is to introduce you to some of these partners and programs.</a:t>
            </a:r>
          </a:p>
        </p:txBody>
      </p:sp>
    </p:spTree>
    <p:extLst>
      <p:ext uri="{BB962C8B-B14F-4D97-AF65-F5344CB8AC3E}">
        <p14:creationId xmlns:p14="http://schemas.microsoft.com/office/powerpoint/2010/main" val="540780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5813" y="0"/>
            <a:ext cx="8772493" cy="1143000"/>
          </a:xfrm>
        </p:spPr>
        <p:txBody>
          <a:bodyPr/>
          <a:lstStyle/>
          <a:p>
            <a:pPr algn="l"/>
            <a:r>
              <a:rPr lang="en-US" dirty="0">
                <a:solidFill>
                  <a:srgbClr val="0032A1"/>
                </a:solidFill>
              </a:rPr>
              <a:t>How do you recruit and maintain volunteers?</a:t>
            </a:r>
          </a:p>
        </p:txBody>
      </p:sp>
      <p:sp>
        <p:nvSpPr>
          <p:cNvPr id="5" name="Content Placeholder 4"/>
          <p:cNvSpPr>
            <a:spLocks noGrp="1"/>
          </p:cNvSpPr>
          <p:nvPr>
            <p:ph idx="1"/>
          </p:nvPr>
        </p:nvSpPr>
        <p:spPr>
          <a:xfrm>
            <a:off x="285813" y="3429000"/>
            <a:ext cx="8315292" cy="2695638"/>
          </a:xfrm>
        </p:spPr>
        <p:txBody>
          <a:bodyPr>
            <a:normAutofit/>
          </a:bodyPr>
          <a:lstStyle/>
          <a:p>
            <a:pPr marL="742950" indent="-742950">
              <a:buFont typeface="+mj-lt"/>
              <a:buAutoNum type="arabicPeriod"/>
            </a:pPr>
            <a:r>
              <a:rPr lang="en-US" sz="3600" dirty="0"/>
              <a:t>Build Relationships</a:t>
            </a:r>
          </a:p>
          <a:p>
            <a:pPr marL="742950" indent="-742950">
              <a:buFont typeface="+mj-lt"/>
              <a:buAutoNum type="arabicPeriod"/>
            </a:pPr>
            <a:r>
              <a:rPr lang="en-US" sz="3600" dirty="0"/>
              <a:t>Recruitment Plan</a:t>
            </a:r>
          </a:p>
          <a:p>
            <a:pPr marL="742950" indent="-742950">
              <a:buFont typeface="+mj-lt"/>
              <a:buAutoNum type="arabicPeriod"/>
            </a:pPr>
            <a:r>
              <a:rPr lang="en-US" sz="3600" dirty="0"/>
              <a:t>Training</a:t>
            </a:r>
          </a:p>
          <a:p>
            <a:pPr marL="742950" indent="-742950">
              <a:buFont typeface="+mj-lt"/>
              <a:buAutoNum type="arabicPeriod"/>
            </a:pPr>
            <a:r>
              <a:rPr lang="en-US" sz="3600" dirty="0"/>
              <a:t>Database and Tracking</a:t>
            </a:r>
          </a:p>
        </p:txBody>
      </p:sp>
      <p:pic>
        <p:nvPicPr>
          <p:cNvPr id="12" name="Picture 11">
            <a:extLst>
              <a:ext uri="{FF2B5EF4-FFF2-40B4-BE49-F238E27FC236}">
                <a16:creationId xmlns:a16="http://schemas.microsoft.com/office/drawing/2014/main" id="{1CBD1853-F0C8-46AC-B400-9446EF6F8348}"/>
              </a:ext>
            </a:extLst>
          </p:cNvPr>
          <p:cNvPicPr>
            <a:picLocks noChangeAspect="1"/>
          </p:cNvPicPr>
          <p:nvPr/>
        </p:nvPicPr>
        <p:blipFill>
          <a:blip r:embed="rId3"/>
          <a:stretch>
            <a:fillRect/>
          </a:stretch>
        </p:blipFill>
        <p:spPr>
          <a:xfrm>
            <a:off x="964475" y="1160218"/>
            <a:ext cx="7215050" cy="1860130"/>
          </a:xfrm>
          <a:prstGeom prst="rect">
            <a:avLst/>
          </a:prstGeom>
        </p:spPr>
      </p:pic>
      <p:pic>
        <p:nvPicPr>
          <p:cNvPr id="13" name="Picture 12">
            <a:extLst>
              <a:ext uri="{FF2B5EF4-FFF2-40B4-BE49-F238E27FC236}">
                <a16:creationId xmlns:a16="http://schemas.microsoft.com/office/drawing/2014/main" id="{48C5B38B-F816-433E-91BA-2C3BE73D6DAE}"/>
              </a:ext>
            </a:extLst>
          </p:cNvPr>
          <p:cNvPicPr>
            <a:picLocks noChangeAspect="1"/>
          </p:cNvPicPr>
          <p:nvPr/>
        </p:nvPicPr>
        <p:blipFill>
          <a:blip r:embed="rId4"/>
          <a:stretch>
            <a:fillRect/>
          </a:stretch>
        </p:blipFill>
        <p:spPr>
          <a:xfrm>
            <a:off x="6064885" y="4246305"/>
            <a:ext cx="2114640" cy="877811"/>
          </a:xfrm>
          <a:prstGeom prst="rect">
            <a:avLst/>
          </a:prstGeom>
        </p:spPr>
      </p:pic>
    </p:spTree>
    <p:extLst>
      <p:ext uri="{BB962C8B-B14F-4D97-AF65-F5344CB8AC3E}">
        <p14:creationId xmlns:p14="http://schemas.microsoft.com/office/powerpoint/2010/main" val="1202918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1507" y="274638"/>
            <a:ext cx="8315292" cy="624280"/>
          </a:xfrm>
        </p:spPr>
        <p:txBody>
          <a:bodyPr/>
          <a:lstStyle/>
          <a:p>
            <a:pPr algn="l"/>
            <a:r>
              <a:rPr lang="en-US" dirty="0">
                <a:solidFill>
                  <a:srgbClr val="0032A1"/>
                </a:solidFill>
              </a:rPr>
              <a:t>Volunteer Retention Factors </a:t>
            </a:r>
          </a:p>
        </p:txBody>
      </p:sp>
      <p:sp>
        <p:nvSpPr>
          <p:cNvPr id="5" name="Content Placeholder 4"/>
          <p:cNvSpPr>
            <a:spLocks noGrp="1"/>
          </p:cNvSpPr>
          <p:nvPr>
            <p:ph idx="1"/>
          </p:nvPr>
        </p:nvSpPr>
        <p:spPr>
          <a:xfrm>
            <a:off x="285812" y="4975340"/>
            <a:ext cx="8736267" cy="1149298"/>
          </a:xfrm>
        </p:spPr>
        <p:txBody>
          <a:bodyPr>
            <a:normAutofit/>
          </a:bodyPr>
          <a:lstStyle/>
          <a:p>
            <a:pPr marL="0" indent="0" algn="r">
              <a:buNone/>
            </a:pPr>
            <a:r>
              <a:rPr lang="en-US" sz="2800" dirty="0"/>
              <a:t>- </a:t>
            </a:r>
            <a:r>
              <a:rPr lang="en-US" sz="2800" i="1" dirty="0"/>
              <a:t>2004, The Urban Institute, Volunteer Management Practices and Retention of Volunteers</a:t>
            </a:r>
          </a:p>
        </p:txBody>
      </p:sp>
      <p:sp>
        <p:nvSpPr>
          <p:cNvPr id="6" name="Rectangle 5">
            <a:extLst>
              <a:ext uri="{FF2B5EF4-FFF2-40B4-BE49-F238E27FC236}">
                <a16:creationId xmlns:a16="http://schemas.microsoft.com/office/drawing/2014/main" id="{9F8CA615-3B18-4DB1-8BCB-76136A42AFF7}"/>
              </a:ext>
            </a:extLst>
          </p:cNvPr>
          <p:cNvSpPr/>
          <p:nvPr/>
        </p:nvSpPr>
        <p:spPr>
          <a:xfrm>
            <a:off x="4672147" y="6072740"/>
            <a:ext cx="6400799" cy="307777"/>
          </a:xfrm>
          <a:prstGeom prst="rect">
            <a:avLst/>
          </a:prstGeom>
        </p:spPr>
        <p:txBody>
          <a:bodyPr wrap="square">
            <a:spAutoFit/>
          </a:bodyPr>
          <a:lstStyle/>
          <a:p>
            <a:r>
              <a:rPr lang="en-US" sz="1400" dirty="0"/>
              <a:t>https://www.nationalservice.gov/pdf/Management_Brief.pdf</a:t>
            </a:r>
          </a:p>
        </p:txBody>
      </p:sp>
      <p:pic>
        <p:nvPicPr>
          <p:cNvPr id="8" name="Picture 7" descr="A picture containing indoor, table&#10;&#10;Description automatically generated">
            <a:extLst>
              <a:ext uri="{FF2B5EF4-FFF2-40B4-BE49-F238E27FC236}">
                <a16:creationId xmlns:a16="http://schemas.microsoft.com/office/drawing/2014/main" id="{6A4984C7-51D4-41DD-9EBF-36B0F62BCB03}"/>
              </a:ext>
            </a:extLst>
          </p:cNvPr>
          <p:cNvPicPr>
            <a:picLocks noChangeAspect="1"/>
          </p:cNvPicPr>
          <p:nvPr/>
        </p:nvPicPr>
        <p:blipFill>
          <a:blip r:embed="rId3"/>
          <a:stretch>
            <a:fillRect/>
          </a:stretch>
        </p:blipFill>
        <p:spPr>
          <a:xfrm>
            <a:off x="457004" y="1060625"/>
            <a:ext cx="8707152" cy="3755215"/>
          </a:xfrm>
          <a:prstGeom prst="rect">
            <a:avLst/>
          </a:prstGeom>
        </p:spPr>
      </p:pic>
      <mc:AlternateContent xmlns:mc="http://schemas.openxmlformats.org/markup-compatibility/2006" xmlns:p14="http://schemas.microsoft.com/office/powerpoint/2010/main">
        <mc:Choice Requires="p14">
          <p:contentPart p14:bwMode="auto" r:id="rId4">
            <p14:nvContentPartPr>
              <p14:cNvPr id="14" name="Ink 13">
                <a:extLst>
                  <a:ext uri="{FF2B5EF4-FFF2-40B4-BE49-F238E27FC236}">
                    <a16:creationId xmlns:a16="http://schemas.microsoft.com/office/drawing/2014/main" id="{249CAE83-16B9-40DE-BEE2-775E124F5BA0}"/>
                  </a:ext>
                </a:extLst>
              </p14:cNvPr>
              <p14:cNvContentPartPr/>
              <p14:nvPr/>
            </p14:nvContentPartPr>
            <p14:xfrm>
              <a:off x="730920" y="2589480"/>
              <a:ext cx="4206960" cy="108720"/>
            </p14:xfrm>
          </p:contentPart>
        </mc:Choice>
        <mc:Fallback xmlns="">
          <p:pic>
            <p:nvPicPr>
              <p:cNvPr id="14" name="Ink 13">
                <a:extLst>
                  <a:ext uri="{FF2B5EF4-FFF2-40B4-BE49-F238E27FC236}">
                    <a16:creationId xmlns:a16="http://schemas.microsoft.com/office/drawing/2014/main" id="{249CAE83-16B9-40DE-BEE2-775E124F5BA0}"/>
                  </a:ext>
                </a:extLst>
              </p:cNvPr>
              <p:cNvPicPr/>
              <p:nvPr/>
            </p:nvPicPr>
            <p:blipFill>
              <a:blip r:embed="rId5"/>
              <a:stretch>
                <a:fillRect/>
              </a:stretch>
            </p:blipFill>
            <p:spPr>
              <a:xfrm>
                <a:off x="640920" y="2409480"/>
                <a:ext cx="4386600" cy="468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6" name="Ink 15">
                <a:extLst>
                  <a:ext uri="{FF2B5EF4-FFF2-40B4-BE49-F238E27FC236}">
                    <a16:creationId xmlns:a16="http://schemas.microsoft.com/office/drawing/2014/main" id="{69EA4184-4960-40B1-88D1-2F2DE1073C31}"/>
                  </a:ext>
                </a:extLst>
              </p14:cNvPr>
              <p14:cNvContentPartPr/>
              <p14:nvPr/>
            </p14:nvContentPartPr>
            <p14:xfrm>
              <a:off x="5257560" y="2573640"/>
              <a:ext cx="3443040" cy="108360"/>
            </p14:xfrm>
          </p:contentPart>
        </mc:Choice>
        <mc:Fallback xmlns="">
          <p:pic>
            <p:nvPicPr>
              <p:cNvPr id="16" name="Ink 15">
                <a:extLst>
                  <a:ext uri="{FF2B5EF4-FFF2-40B4-BE49-F238E27FC236}">
                    <a16:creationId xmlns:a16="http://schemas.microsoft.com/office/drawing/2014/main" id="{69EA4184-4960-40B1-88D1-2F2DE1073C31}"/>
                  </a:ext>
                </a:extLst>
              </p:cNvPr>
              <p:cNvPicPr/>
              <p:nvPr/>
            </p:nvPicPr>
            <p:blipFill>
              <a:blip r:embed="rId7"/>
              <a:stretch>
                <a:fillRect/>
              </a:stretch>
            </p:blipFill>
            <p:spPr>
              <a:xfrm>
                <a:off x="5167560" y="2394000"/>
                <a:ext cx="3622680" cy="46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7" name="Ink 16">
                <a:extLst>
                  <a:ext uri="{FF2B5EF4-FFF2-40B4-BE49-F238E27FC236}">
                    <a16:creationId xmlns:a16="http://schemas.microsoft.com/office/drawing/2014/main" id="{A1A2B4C7-9CD1-44F4-9DF1-F6C03569115B}"/>
                  </a:ext>
                </a:extLst>
              </p14:cNvPr>
              <p14:cNvContentPartPr/>
              <p14:nvPr/>
            </p14:nvContentPartPr>
            <p14:xfrm>
              <a:off x="6446280" y="3656520"/>
              <a:ext cx="1785240" cy="61920"/>
            </p14:xfrm>
          </p:contentPart>
        </mc:Choice>
        <mc:Fallback xmlns="">
          <p:pic>
            <p:nvPicPr>
              <p:cNvPr id="17" name="Ink 16">
                <a:extLst>
                  <a:ext uri="{FF2B5EF4-FFF2-40B4-BE49-F238E27FC236}">
                    <a16:creationId xmlns:a16="http://schemas.microsoft.com/office/drawing/2014/main" id="{A1A2B4C7-9CD1-44F4-9DF1-F6C03569115B}"/>
                  </a:ext>
                </a:extLst>
              </p:cNvPr>
              <p:cNvPicPr/>
              <p:nvPr/>
            </p:nvPicPr>
            <p:blipFill>
              <a:blip r:embed="rId9"/>
              <a:stretch>
                <a:fillRect/>
              </a:stretch>
            </p:blipFill>
            <p:spPr>
              <a:xfrm>
                <a:off x="6356640" y="3476520"/>
                <a:ext cx="1964880" cy="421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9" name="Ink 18">
                <a:extLst>
                  <a:ext uri="{FF2B5EF4-FFF2-40B4-BE49-F238E27FC236}">
                    <a16:creationId xmlns:a16="http://schemas.microsoft.com/office/drawing/2014/main" id="{E19D3415-152E-41B9-AD73-6844E687EB70}"/>
                  </a:ext>
                </a:extLst>
              </p14:cNvPr>
              <p14:cNvContentPartPr/>
              <p14:nvPr/>
            </p14:nvContentPartPr>
            <p14:xfrm>
              <a:off x="5074320" y="2071440"/>
              <a:ext cx="3047400" cy="63360"/>
            </p14:xfrm>
          </p:contentPart>
        </mc:Choice>
        <mc:Fallback xmlns="">
          <p:pic>
            <p:nvPicPr>
              <p:cNvPr id="19" name="Ink 18">
                <a:extLst>
                  <a:ext uri="{FF2B5EF4-FFF2-40B4-BE49-F238E27FC236}">
                    <a16:creationId xmlns:a16="http://schemas.microsoft.com/office/drawing/2014/main" id="{E19D3415-152E-41B9-AD73-6844E687EB70}"/>
                  </a:ext>
                </a:extLst>
              </p:cNvPr>
              <p:cNvPicPr/>
              <p:nvPr/>
            </p:nvPicPr>
            <p:blipFill>
              <a:blip r:embed="rId11"/>
              <a:stretch>
                <a:fillRect/>
              </a:stretch>
            </p:blipFill>
            <p:spPr>
              <a:xfrm>
                <a:off x="4984320" y="1891440"/>
                <a:ext cx="3227040" cy="423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4" name="Ink 23">
                <a:extLst>
                  <a:ext uri="{FF2B5EF4-FFF2-40B4-BE49-F238E27FC236}">
                    <a16:creationId xmlns:a16="http://schemas.microsoft.com/office/drawing/2014/main" id="{43D99341-0CA9-4AF4-AA0C-08959F60DC46}"/>
                  </a:ext>
                </a:extLst>
              </p14:cNvPr>
              <p14:cNvContentPartPr/>
              <p14:nvPr/>
            </p14:nvContentPartPr>
            <p14:xfrm>
              <a:off x="716160" y="4265640"/>
              <a:ext cx="5771160" cy="139320"/>
            </p14:xfrm>
          </p:contentPart>
        </mc:Choice>
        <mc:Fallback xmlns="">
          <p:pic>
            <p:nvPicPr>
              <p:cNvPr id="24" name="Ink 23">
                <a:extLst>
                  <a:ext uri="{FF2B5EF4-FFF2-40B4-BE49-F238E27FC236}">
                    <a16:creationId xmlns:a16="http://schemas.microsoft.com/office/drawing/2014/main" id="{43D99341-0CA9-4AF4-AA0C-08959F60DC46}"/>
                  </a:ext>
                </a:extLst>
              </p:cNvPr>
              <p:cNvPicPr/>
              <p:nvPr/>
            </p:nvPicPr>
            <p:blipFill>
              <a:blip r:embed="rId13"/>
              <a:stretch>
                <a:fillRect/>
              </a:stretch>
            </p:blipFill>
            <p:spPr>
              <a:xfrm>
                <a:off x="626520" y="4086000"/>
                <a:ext cx="5950800" cy="498960"/>
              </a:xfrm>
              <a:prstGeom prst="rect">
                <a:avLst/>
              </a:prstGeom>
            </p:spPr>
          </p:pic>
        </mc:Fallback>
      </mc:AlternateContent>
    </p:spTree>
    <p:extLst>
      <p:ext uri="{BB962C8B-B14F-4D97-AF65-F5344CB8AC3E}">
        <p14:creationId xmlns:p14="http://schemas.microsoft.com/office/powerpoint/2010/main" val="13672517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5813" y="-22804"/>
            <a:ext cx="8315292" cy="1143000"/>
          </a:xfrm>
        </p:spPr>
        <p:txBody>
          <a:bodyPr/>
          <a:lstStyle/>
          <a:p>
            <a:pPr algn="l"/>
            <a:r>
              <a:rPr lang="en-US" dirty="0">
                <a:solidFill>
                  <a:srgbClr val="0032A1"/>
                </a:solidFill>
              </a:rPr>
              <a:t>Volunteers in the U.S.</a:t>
            </a:r>
          </a:p>
        </p:txBody>
      </p:sp>
      <p:sp>
        <p:nvSpPr>
          <p:cNvPr id="5" name="Content Placeholder 4"/>
          <p:cNvSpPr>
            <a:spLocks noGrp="1"/>
          </p:cNvSpPr>
          <p:nvPr>
            <p:ph idx="1"/>
          </p:nvPr>
        </p:nvSpPr>
        <p:spPr>
          <a:xfrm>
            <a:off x="285813" y="1120196"/>
            <a:ext cx="8315292" cy="5004442"/>
          </a:xfrm>
        </p:spPr>
        <p:txBody>
          <a:bodyPr>
            <a:normAutofit fontScale="92500" lnSpcReduction="20000"/>
          </a:bodyPr>
          <a:lstStyle/>
          <a:p>
            <a:pPr marL="0" indent="0">
              <a:buNone/>
            </a:pPr>
            <a:r>
              <a:rPr lang="en-US" sz="3600" b="1" dirty="0"/>
              <a:t>Who volunteers?</a:t>
            </a:r>
          </a:p>
          <a:p>
            <a:pPr marL="0" indent="0">
              <a:buNone/>
            </a:pPr>
            <a:r>
              <a:rPr lang="en-US" sz="3600" u="sng" dirty="0"/>
              <a:t>By Gender</a:t>
            </a:r>
          </a:p>
          <a:p>
            <a:pPr marL="1143000" lvl="1" indent="-742950">
              <a:buFont typeface="+mj-lt"/>
              <a:buAutoNum type="arabicPeriod"/>
            </a:pPr>
            <a:r>
              <a:rPr lang="en-US" sz="3200" dirty="0"/>
              <a:t>26.5% of Men</a:t>
            </a:r>
          </a:p>
          <a:p>
            <a:pPr marL="1143000" lvl="1" indent="-742950">
              <a:buFont typeface="+mj-lt"/>
              <a:buAutoNum type="arabicPeriod"/>
            </a:pPr>
            <a:r>
              <a:rPr lang="en-US" sz="3200" dirty="0"/>
              <a:t>33.8% of Women</a:t>
            </a:r>
          </a:p>
          <a:p>
            <a:pPr marL="0" indent="0">
              <a:buNone/>
            </a:pPr>
            <a:r>
              <a:rPr lang="en-US" sz="3600" u="sng" dirty="0"/>
              <a:t>By Generation</a:t>
            </a:r>
            <a:endParaRPr lang="en-US" sz="3600" dirty="0"/>
          </a:p>
          <a:p>
            <a:pPr marL="1143000" lvl="1" indent="-742950">
              <a:buFont typeface="+mj-lt"/>
              <a:buAutoNum type="arabicPeriod"/>
            </a:pPr>
            <a:r>
              <a:rPr lang="en-US" sz="3200" dirty="0"/>
              <a:t>Generation Z – 26.1%</a:t>
            </a:r>
          </a:p>
          <a:p>
            <a:pPr marL="1143000" lvl="1" indent="-742950">
              <a:buFont typeface="+mj-lt"/>
              <a:buAutoNum type="arabicPeriod"/>
            </a:pPr>
            <a:r>
              <a:rPr lang="en-US" sz="3200" dirty="0"/>
              <a:t>Millennials – 28.2%</a:t>
            </a:r>
          </a:p>
          <a:p>
            <a:pPr marL="1143000" lvl="1" indent="-742950">
              <a:buFont typeface="+mj-lt"/>
              <a:buAutoNum type="arabicPeriod"/>
            </a:pPr>
            <a:r>
              <a:rPr lang="en-US" sz="3200" dirty="0"/>
              <a:t>Generation X – 36.4%</a:t>
            </a:r>
          </a:p>
          <a:p>
            <a:pPr marL="1143000" lvl="1" indent="-742950">
              <a:buFont typeface="+mj-lt"/>
              <a:buAutoNum type="arabicPeriod"/>
            </a:pPr>
            <a:r>
              <a:rPr lang="en-US" sz="3200" dirty="0"/>
              <a:t>Baby Boomers – 30.7%</a:t>
            </a:r>
          </a:p>
          <a:p>
            <a:pPr marL="1143000" lvl="1" indent="-742950">
              <a:buFont typeface="+mj-lt"/>
              <a:buAutoNum type="arabicPeriod"/>
            </a:pPr>
            <a:r>
              <a:rPr lang="en-US" sz="3200" dirty="0"/>
              <a:t>Silent/Greatest Generation – 24.8%</a:t>
            </a:r>
          </a:p>
        </p:txBody>
      </p:sp>
      <p:sp>
        <p:nvSpPr>
          <p:cNvPr id="2" name="Rectangle 1">
            <a:extLst>
              <a:ext uri="{FF2B5EF4-FFF2-40B4-BE49-F238E27FC236}">
                <a16:creationId xmlns:a16="http://schemas.microsoft.com/office/drawing/2014/main" id="{6D9A5C78-5658-49F9-82AA-8CABDDECF7B5}"/>
              </a:ext>
            </a:extLst>
          </p:cNvPr>
          <p:cNvSpPr/>
          <p:nvPr/>
        </p:nvSpPr>
        <p:spPr>
          <a:xfrm>
            <a:off x="5135995" y="5939972"/>
            <a:ext cx="3918509" cy="369332"/>
          </a:xfrm>
          <a:prstGeom prst="rect">
            <a:avLst/>
          </a:prstGeom>
        </p:spPr>
        <p:txBody>
          <a:bodyPr wrap="none">
            <a:spAutoFit/>
          </a:bodyPr>
          <a:lstStyle/>
          <a:p>
            <a:r>
              <a:rPr lang="en-US" dirty="0"/>
              <a:t>Source: </a:t>
            </a:r>
            <a:r>
              <a:rPr lang="en-US" dirty="0">
                <a:hlinkClick r:id="rId3"/>
              </a:rPr>
              <a:t>www.nationalservice.gov</a:t>
            </a:r>
            <a:r>
              <a:rPr lang="en-US" dirty="0"/>
              <a:t>, 2020</a:t>
            </a:r>
          </a:p>
        </p:txBody>
      </p:sp>
      <p:sp>
        <p:nvSpPr>
          <p:cNvPr id="3" name="TextBox 2">
            <a:extLst>
              <a:ext uri="{FF2B5EF4-FFF2-40B4-BE49-F238E27FC236}">
                <a16:creationId xmlns:a16="http://schemas.microsoft.com/office/drawing/2014/main" id="{662103CE-2DF8-47AF-86E5-8CA1BC99E1A2}"/>
              </a:ext>
            </a:extLst>
          </p:cNvPr>
          <p:cNvSpPr txBox="1"/>
          <p:nvPr/>
        </p:nvSpPr>
        <p:spPr>
          <a:xfrm>
            <a:off x="5093123" y="1821050"/>
            <a:ext cx="3765064" cy="2677656"/>
          </a:xfrm>
          <a:prstGeom prst="rect">
            <a:avLst/>
          </a:prstGeom>
          <a:solidFill>
            <a:srgbClr val="92D050"/>
          </a:solidFill>
          <a:ln>
            <a:solidFill>
              <a:schemeClr val="accent2"/>
            </a:solidFill>
          </a:ln>
          <a:effectLst>
            <a:outerShdw blurRad="50800" dist="38100" dir="2700000" algn="tl" rotWithShape="0">
              <a:prstClr val="black">
                <a:alpha val="40000"/>
              </a:prstClr>
            </a:outerShdw>
          </a:effectLst>
        </p:spPr>
        <p:txBody>
          <a:bodyPr wrap="square" rtlCol="0">
            <a:spAutoFit/>
          </a:bodyPr>
          <a:lstStyle/>
          <a:p>
            <a:r>
              <a:rPr lang="en-US" sz="2800" b="1" dirty="0">
                <a:latin typeface="Calibri" panose="020F0502020204030204" pitchFamily="34" charset="0"/>
                <a:cs typeface="Calibri" panose="020F0502020204030204" pitchFamily="34" charset="0"/>
              </a:rPr>
              <a:t>Volunteers: </a:t>
            </a:r>
          </a:p>
          <a:p>
            <a:pPr marL="285750" indent="-285750">
              <a:buFont typeface="Arial" panose="020B0604020202020204" pitchFamily="34" charset="0"/>
              <a:buChar char="•"/>
            </a:pPr>
            <a:r>
              <a:rPr lang="en-US" sz="2800" dirty="0">
                <a:latin typeface="Calibri" panose="020F0502020204030204" pitchFamily="34" charset="0"/>
                <a:cs typeface="Calibri" panose="020F0502020204030204" pitchFamily="34" charset="0"/>
              </a:rPr>
              <a:t>Give at 2x the rate</a:t>
            </a:r>
          </a:p>
          <a:p>
            <a:pPr marL="285750" indent="-285750">
              <a:buFont typeface="Arial" panose="020B0604020202020204" pitchFamily="34" charset="0"/>
              <a:buChar char="•"/>
            </a:pPr>
            <a:r>
              <a:rPr lang="en-US" sz="2800" dirty="0">
                <a:latin typeface="Calibri" panose="020F0502020204030204" pitchFamily="34" charset="0"/>
                <a:cs typeface="Calibri" panose="020F0502020204030204" pitchFamily="34" charset="0"/>
              </a:rPr>
              <a:t>5x as likely to belong to group</a:t>
            </a:r>
          </a:p>
          <a:p>
            <a:pPr marL="285750" indent="-285750">
              <a:buFont typeface="Arial" panose="020B0604020202020204" pitchFamily="34" charset="0"/>
              <a:buChar char="•"/>
            </a:pPr>
            <a:r>
              <a:rPr lang="en-US" sz="2800" dirty="0">
                <a:latin typeface="Calibri" panose="020F0502020204030204" pitchFamily="34" charset="0"/>
                <a:cs typeface="Calibri" panose="020F0502020204030204" pitchFamily="34" charset="0"/>
              </a:rPr>
              <a:t>3x as likely to help neighborhood</a:t>
            </a:r>
          </a:p>
        </p:txBody>
      </p:sp>
    </p:spTree>
    <p:extLst>
      <p:ext uri="{BB962C8B-B14F-4D97-AF65-F5344CB8AC3E}">
        <p14:creationId xmlns:p14="http://schemas.microsoft.com/office/powerpoint/2010/main" val="370968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1507" y="-22804"/>
            <a:ext cx="8315292" cy="1143000"/>
          </a:xfrm>
        </p:spPr>
        <p:txBody>
          <a:bodyPr/>
          <a:lstStyle/>
          <a:p>
            <a:pPr algn="l"/>
            <a:r>
              <a:rPr lang="en-US" dirty="0">
                <a:solidFill>
                  <a:srgbClr val="0032A1"/>
                </a:solidFill>
              </a:rPr>
              <a:t>Kentucky Volunteers by Type</a:t>
            </a:r>
          </a:p>
        </p:txBody>
      </p:sp>
      <p:pic>
        <p:nvPicPr>
          <p:cNvPr id="6" name="Content Placeholder 5">
            <a:extLst>
              <a:ext uri="{FF2B5EF4-FFF2-40B4-BE49-F238E27FC236}">
                <a16:creationId xmlns:a16="http://schemas.microsoft.com/office/drawing/2014/main" id="{442B8816-FB67-4C39-A43E-131ED899855D}"/>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112320" y="1120196"/>
            <a:ext cx="8919360" cy="4720047"/>
          </a:xfrm>
          <a:prstGeom prst="rect">
            <a:avLst/>
          </a:prstGeom>
        </p:spPr>
      </p:pic>
      <p:sp>
        <p:nvSpPr>
          <p:cNvPr id="7" name="Rectangle 6">
            <a:extLst>
              <a:ext uri="{FF2B5EF4-FFF2-40B4-BE49-F238E27FC236}">
                <a16:creationId xmlns:a16="http://schemas.microsoft.com/office/drawing/2014/main" id="{0E7155FE-7D22-4E4E-A0DC-BC59FC259E55}"/>
              </a:ext>
            </a:extLst>
          </p:cNvPr>
          <p:cNvSpPr/>
          <p:nvPr/>
        </p:nvSpPr>
        <p:spPr>
          <a:xfrm>
            <a:off x="5135995" y="5939972"/>
            <a:ext cx="3918509" cy="369332"/>
          </a:xfrm>
          <a:prstGeom prst="rect">
            <a:avLst/>
          </a:prstGeom>
        </p:spPr>
        <p:txBody>
          <a:bodyPr wrap="none">
            <a:spAutoFit/>
          </a:bodyPr>
          <a:lstStyle/>
          <a:p>
            <a:r>
              <a:rPr lang="en-US" dirty="0"/>
              <a:t>Source: </a:t>
            </a:r>
            <a:r>
              <a:rPr lang="en-US" dirty="0">
                <a:hlinkClick r:id="rId4"/>
              </a:rPr>
              <a:t>www.nationalservice.gov</a:t>
            </a:r>
            <a:r>
              <a:rPr lang="en-US" dirty="0"/>
              <a:t>, 2020</a:t>
            </a:r>
          </a:p>
        </p:txBody>
      </p:sp>
    </p:spTree>
    <p:extLst>
      <p:ext uri="{BB962C8B-B14F-4D97-AF65-F5344CB8AC3E}">
        <p14:creationId xmlns:p14="http://schemas.microsoft.com/office/powerpoint/2010/main" val="1398932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1507" y="76187"/>
            <a:ext cx="8315292" cy="898275"/>
          </a:xfrm>
        </p:spPr>
        <p:txBody>
          <a:bodyPr/>
          <a:lstStyle/>
          <a:p>
            <a:pPr algn="l"/>
            <a:r>
              <a:rPr lang="en-US" dirty="0">
                <a:solidFill>
                  <a:srgbClr val="0032A1"/>
                </a:solidFill>
              </a:rPr>
              <a:t>Who are these partners?</a:t>
            </a:r>
          </a:p>
        </p:txBody>
      </p:sp>
      <p:sp>
        <p:nvSpPr>
          <p:cNvPr id="5" name="Content Placeholder 4"/>
          <p:cNvSpPr>
            <a:spLocks noGrp="1"/>
          </p:cNvSpPr>
          <p:nvPr>
            <p:ph idx="1"/>
          </p:nvPr>
        </p:nvSpPr>
        <p:spPr>
          <a:xfrm>
            <a:off x="285814" y="2460332"/>
            <a:ext cx="3693544" cy="3751395"/>
          </a:xfrm>
        </p:spPr>
        <p:txBody>
          <a:bodyPr>
            <a:normAutofit fontScale="92500" lnSpcReduction="10000"/>
          </a:bodyPr>
          <a:lstStyle/>
          <a:p>
            <a:pPr marL="0" indent="0">
              <a:buNone/>
            </a:pPr>
            <a:r>
              <a:rPr lang="en-US" dirty="0"/>
              <a:t>“We make decisions”</a:t>
            </a:r>
          </a:p>
          <a:p>
            <a:pPr marL="742950" indent="-742950">
              <a:buFont typeface="+mj-lt"/>
              <a:buAutoNum type="arabicPeriod"/>
            </a:pPr>
            <a:endParaRPr lang="en-US" sz="1800" dirty="0"/>
          </a:p>
          <a:p>
            <a:pPr marL="0" indent="0">
              <a:buNone/>
            </a:pPr>
            <a:r>
              <a:rPr lang="en-US" dirty="0"/>
              <a:t>“Your decisions affect us”</a:t>
            </a:r>
          </a:p>
          <a:p>
            <a:pPr marL="742950" indent="-742950">
              <a:buFont typeface="+mj-lt"/>
              <a:buAutoNum type="arabicPeriod"/>
            </a:pPr>
            <a:endParaRPr lang="en-US" sz="1800" dirty="0"/>
          </a:p>
          <a:p>
            <a:pPr marL="0" indent="0">
              <a:buNone/>
            </a:pPr>
            <a:r>
              <a:rPr lang="en-US" dirty="0"/>
              <a:t>“We can make it easy or difficult”</a:t>
            </a:r>
          </a:p>
          <a:p>
            <a:pPr marL="742950" indent="-742950">
              <a:buFont typeface="+mj-lt"/>
              <a:buAutoNum type="arabicPeriod"/>
            </a:pPr>
            <a:endParaRPr lang="en-US" sz="1800" dirty="0"/>
          </a:p>
          <a:p>
            <a:pPr marL="0" indent="0">
              <a:buNone/>
            </a:pPr>
            <a:r>
              <a:rPr lang="en-US" dirty="0"/>
              <a:t>“We have knowledge”</a:t>
            </a:r>
          </a:p>
        </p:txBody>
      </p:sp>
      <p:pic>
        <p:nvPicPr>
          <p:cNvPr id="6" name="Picture 5" descr="A picture containing food&#10;&#10;Description automatically generated">
            <a:extLst>
              <a:ext uri="{FF2B5EF4-FFF2-40B4-BE49-F238E27FC236}">
                <a16:creationId xmlns:a16="http://schemas.microsoft.com/office/drawing/2014/main" id="{CE5D5975-7E1B-4AB3-AF32-56D0BEC3372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38519" y="4269735"/>
            <a:ext cx="881135" cy="906148"/>
          </a:xfrm>
          <a:prstGeom prst="rect">
            <a:avLst/>
          </a:prstGeom>
        </p:spPr>
      </p:pic>
      <p:pic>
        <p:nvPicPr>
          <p:cNvPr id="7" name="Picture 6" descr="A picture containing food&#10;&#10;Description automatically generated">
            <a:extLst>
              <a:ext uri="{FF2B5EF4-FFF2-40B4-BE49-F238E27FC236}">
                <a16:creationId xmlns:a16="http://schemas.microsoft.com/office/drawing/2014/main" id="{FA0076B0-69AC-4E82-A642-38699EB9BFD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087322" y="3094539"/>
            <a:ext cx="966174" cy="1193074"/>
          </a:xfrm>
          <a:prstGeom prst="rect">
            <a:avLst/>
          </a:prstGeom>
        </p:spPr>
      </p:pic>
      <p:pic>
        <p:nvPicPr>
          <p:cNvPr id="9" name="Picture 8" descr="A picture containing food&#10;&#10;Description automatically generated">
            <a:extLst>
              <a:ext uri="{FF2B5EF4-FFF2-40B4-BE49-F238E27FC236}">
                <a16:creationId xmlns:a16="http://schemas.microsoft.com/office/drawing/2014/main" id="{0AF00E3B-0CF1-4120-8C7F-271557E0258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053496" y="3099587"/>
            <a:ext cx="1794443" cy="1058548"/>
          </a:xfrm>
          <a:prstGeom prst="rect">
            <a:avLst/>
          </a:prstGeom>
        </p:spPr>
      </p:pic>
      <p:pic>
        <p:nvPicPr>
          <p:cNvPr id="10" name="Picture 9" descr="A picture containing food&#10;&#10;Description automatically generated">
            <a:extLst>
              <a:ext uri="{FF2B5EF4-FFF2-40B4-BE49-F238E27FC236}">
                <a16:creationId xmlns:a16="http://schemas.microsoft.com/office/drawing/2014/main" id="{EB1B9C49-B110-484F-AB06-0C7989ED53E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6112"/>
          <a:stretch/>
        </p:blipFill>
        <p:spPr>
          <a:xfrm>
            <a:off x="4201080" y="4193535"/>
            <a:ext cx="1733483" cy="1058549"/>
          </a:xfrm>
          <a:prstGeom prst="rect">
            <a:avLst/>
          </a:prstGeom>
        </p:spPr>
      </p:pic>
      <p:sp>
        <p:nvSpPr>
          <p:cNvPr id="11" name="Rectangle 10">
            <a:extLst>
              <a:ext uri="{FF2B5EF4-FFF2-40B4-BE49-F238E27FC236}">
                <a16:creationId xmlns:a16="http://schemas.microsoft.com/office/drawing/2014/main" id="{433C99ED-FD4C-4052-96C5-8818C228D7BB}"/>
              </a:ext>
            </a:extLst>
          </p:cNvPr>
          <p:cNvSpPr/>
          <p:nvPr/>
        </p:nvSpPr>
        <p:spPr>
          <a:xfrm>
            <a:off x="371507" y="974462"/>
            <a:ext cx="8486680" cy="1200329"/>
          </a:xfrm>
          <a:prstGeom prst="rect">
            <a:avLst/>
          </a:prstGeom>
        </p:spPr>
        <p:txBody>
          <a:bodyPr wrap="square">
            <a:spAutoFit/>
          </a:bodyPr>
          <a:lstStyle/>
          <a:p>
            <a:r>
              <a:rPr lang="en-US" sz="3600" b="1" u="sng" dirty="0">
                <a:latin typeface="Mercury Display"/>
              </a:rPr>
              <a:t>Stakeholders</a:t>
            </a:r>
            <a:r>
              <a:rPr lang="en-US" sz="3600" dirty="0">
                <a:latin typeface="Mercury Display"/>
              </a:rPr>
              <a:t> affect </a:t>
            </a:r>
            <a:r>
              <a:rPr lang="en-US" sz="3200" dirty="0">
                <a:latin typeface="Mercury Display"/>
              </a:rPr>
              <a:t>or</a:t>
            </a:r>
            <a:r>
              <a:rPr lang="en-US" sz="3600" dirty="0">
                <a:latin typeface="Mercury Display"/>
              </a:rPr>
              <a:t> are affected by implementation:</a:t>
            </a:r>
          </a:p>
        </p:txBody>
      </p:sp>
      <p:sp>
        <p:nvSpPr>
          <p:cNvPr id="12" name="Rectangle 11">
            <a:extLst>
              <a:ext uri="{FF2B5EF4-FFF2-40B4-BE49-F238E27FC236}">
                <a16:creationId xmlns:a16="http://schemas.microsoft.com/office/drawing/2014/main" id="{057C49A0-FB71-4E89-B70E-E8AF162F13E2}"/>
              </a:ext>
            </a:extLst>
          </p:cNvPr>
          <p:cNvSpPr/>
          <p:nvPr/>
        </p:nvSpPr>
        <p:spPr>
          <a:xfrm>
            <a:off x="7083529" y="3065751"/>
            <a:ext cx="1991738" cy="2123658"/>
          </a:xfrm>
          <a:prstGeom prst="rect">
            <a:avLst/>
          </a:prstGeom>
          <a:solidFill>
            <a:schemeClr val="accent1">
              <a:lumMod val="20000"/>
              <a:lumOff val="80000"/>
            </a:schemeClr>
          </a:solidFill>
        </p:spPr>
        <p:txBody>
          <a:bodyPr wrap="square">
            <a:spAutoFit/>
          </a:bodyPr>
          <a:lstStyle/>
          <a:p>
            <a:pPr algn="ctr"/>
            <a:r>
              <a:rPr lang="en-US" sz="3600" b="1" u="sng" dirty="0">
                <a:latin typeface="Mercury Display"/>
              </a:rPr>
              <a:t>Partners:</a:t>
            </a:r>
          </a:p>
          <a:p>
            <a:pPr algn="ctr"/>
            <a:r>
              <a:rPr lang="en-US" sz="3200" dirty="0">
                <a:latin typeface="Mercury Display"/>
              </a:rPr>
              <a:t>“Let’s work together” </a:t>
            </a:r>
          </a:p>
        </p:txBody>
      </p:sp>
      <p:sp>
        <p:nvSpPr>
          <p:cNvPr id="13" name="Rectangle 12">
            <a:extLst>
              <a:ext uri="{FF2B5EF4-FFF2-40B4-BE49-F238E27FC236}">
                <a16:creationId xmlns:a16="http://schemas.microsoft.com/office/drawing/2014/main" id="{E6F26B61-CF4A-4BBC-947C-4B35CFA922BD}"/>
              </a:ext>
            </a:extLst>
          </p:cNvPr>
          <p:cNvSpPr/>
          <p:nvPr/>
        </p:nvSpPr>
        <p:spPr>
          <a:xfrm>
            <a:off x="4069904" y="1976846"/>
            <a:ext cx="2923078" cy="4380411"/>
          </a:xfrm>
          <a:prstGeom prst="rect">
            <a:avLst/>
          </a:prstGeom>
          <a:noFill/>
          <a:ln w="57150">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A picture containing food&#10;&#10;Description automatically generated">
            <a:extLst>
              <a:ext uri="{FF2B5EF4-FFF2-40B4-BE49-F238E27FC236}">
                <a16:creationId xmlns:a16="http://schemas.microsoft.com/office/drawing/2014/main" id="{9F347B71-D38E-4623-A2A7-3EF2F3E4393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570409" y="2033597"/>
            <a:ext cx="1715588" cy="1193074"/>
          </a:xfrm>
          <a:prstGeom prst="rect">
            <a:avLst/>
          </a:prstGeom>
        </p:spPr>
      </p:pic>
      <p:pic>
        <p:nvPicPr>
          <p:cNvPr id="14" name="Picture 13" descr="A picture containing food&#10;&#10;Description automatically generated">
            <a:extLst>
              <a:ext uri="{FF2B5EF4-FFF2-40B4-BE49-F238E27FC236}">
                <a16:creationId xmlns:a16="http://schemas.microsoft.com/office/drawing/2014/main" id="{E26CD16F-03AE-4B2C-9F6E-7ECC66863BAE}"/>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t="-8714"/>
          <a:stretch/>
        </p:blipFill>
        <p:spPr>
          <a:xfrm>
            <a:off x="4664701" y="5235166"/>
            <a:ext cx="1733483" cy="1058549"/>
          </a:xfrm>
          <a:prstGeom prst="rect">
            <a:avLst/>
          </a:prstGeom>
        </p:spPr>
      </p:pic>
    </p:spTree>
    <p:extLst>
      <p:ext uri="{BB962C8B-B14F-4D97-AF65-F5344CB8AC3E}">
        <p14:creationId xmlns:p14="http://schemas.microsoft.com/office/powerpoint/2010/main" val="349079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F74100-B238-4182-84B1-AB1AEE4501B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3499" y="1006211"/>
            <a:ext cx="4506988" cy="2911747"/>
          </a:xfrm>
          <a:prstGeom prst="rect">
            <a:avLst/>
          </a:prstGeom>
          <a:ln>
            <a:solidFill>
              <a:schemeClr val="tx1"/>
            </a:solidFill>
          </a:ln>
        </p:spPr>
      </p:pic>
      <p:sp>
        <p:nvSpPr>
          <p:cNvPr id="4" name="Title 3"/>
          <p:cNvSpPr>
            <a:spLocks noGrp="1"/>
          </p:cNvSpPr>
          <p:nvPr>
            <p:ph type="title"/>
          </p:nvPr>
        </p:nvSpPr>
        <p:spPr>
          <a:xfrm>
            <a:off x="371507" y="0"/>
            <a:ext cx="8315292" cy="905453"/>
          </a:xfrm>
        </p:spPr>
        <p:txBody>
          <a:bodyPr/>
          <a:lstStyle/>
          <a:p>
            <a:pPr algn="l"/>
            <a:r>
              <a:rPr lang="en-US" dirty="0">
                <a:solidFill>
                  <a:srgbClr val="0032A1"/>
                </a:solidFill>
              </a:rPr>
              <a:t>Building Relationships</a:t>
            </a:r>
          </a:p>
        </p:txBody>
      </p:sp>
      <p:pic>
        <p:nvPicPr>
          <p:cNvPr id="2" name="Picture 1">
            <a:extLst>
              <a:ext uri="{FF2B5EF4-FFF2-40B4-BE49-F238E27FC236}">
                <a16:creationId xmlns:a16="http://schemas.microsoft.com/office/drawing/2014/main" id="{239D980B-C83F-404C-A607-64EF91DBBB8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72016" y="1300986"/>
            <a:ext cx="3868964" cy="2322195"/>
          </a:xfrm>
          <a:prstGeom prst="rect">
            <a:avLst/>
          </a:prstGeom>
          <a:ln>
            <a:solidFill>
              <a:schemeClr val="tx1"/>
            </a:solidFill>
          </a:ln>
        </p:spPr>
      </p:pic>
      <p:sp>
        <p:nvSpPr>
          <p:cNvPr id="5" name="Content Placeholder 4"/>
          <p:cNvSpPr>
            <a:spLocks noGrp="1"/>
          </p:cNvSpPr>
          <p:nvPr>
            <p:ph idx="1"/>
          </p:nvPr>
        </p:nvSpPr>
        <p:spPr>
          <a:xfrm>
            <a:off x="539994" y="4112062"/>
            <a:ext cx="8400985" cy="2097198"/>
          </a:xfrm>
          <a:ln w="28575">
            <a:noFill/>
          </a:ln>
        </p:spPr>
        <p:txBody>
          <a:bodyPr>
            <a:noAutofit/>
          </a:bodyPr>
          <a:lstStyle/>
          <a:p>
            <a:pPr marL="742950" indent="-742950">
              <a:buFont typeface="+mj-lt"/>
              <a:buAutoNum type="arabicParenR"/>
            </a:pPr>
            <a:r>
              <a:rPr lang="en-US" sz="2800" dirty="0"/>
              <a:t>How do you invite people to volunteer?</a:t>
            </a:r>
          </a:p>
          <a:p>
            <a:pPr marL="742950" indent="-742950">
              <a:buFont typeface="+mj-lt"/>
              <a:buAutoNum type="arabicParenR"/>
            </a:pPr>
            <a:r>
              <a:rPr lang="en-US" sz="2800" dirty="0"/>
              <a:t>What are the responsibility levels of your pyramid?</a:t>
            </a:r>
          </a:p>
          <a:p>
            <a:pPr marL="742950" indent="-742950">
              <a:buFont typeface="+mj-lt"/>
              <a:buAutoNum type="arabicParenR"/>
            </a:pPr>
            <a:r>
              <a:rPr lang="en-US" sz="2800" dirty="0"/>
              <a:t>How do you level up or train?</a:t>
            </a:r>
          </a:p>
          <a:p>
            <a:pPr marL="742950" indent="-742950">
              <a:buFont typeface="+mj-lt"/>
              <a:buAutoNum type="arabicParenR"/>
            </a:pPr>
            <a:r>
              <a:rPr lang="en-US" sz="2800" dirty="0"/>
              <a:t>How do you recognize gifts?</a:t>
            </a:r>
          </a:p>
        </p:txBody>
      </p:sp>
    </p:spTree>
    <p:extLst>
      <p:ext uri="{BB962C8B-B14F-4D97-AF65-F5344CB8AC3E}">
        <p14:creationId xmlns:p14="http://schemas.microsoft.com/office/powerpoint/2010/main" val="2017877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1507" y="318"/>
            <a:ext cx="8315292" cy="1143000"/>
          </a:xfrm>
        </p:spPr>
        <p:txBody>
          <a:bodyPr/>
          <a:lstStyle/>
          <a:p>
            <a:pPr algn="l"/>
            <a:r>
              <a:rPr lang="en-US" dirty="0">
                <a:solidFill>
                  <a:srgbClr val="0032A1"/>
                </a:solidFill>
              </a:rPr>
              <a:t>Recruitment Plan</a:t>
            </a:r>
          </a:p>
        </p:txBody>
      </p:sp>
      <p:sp>
        <p:nvSpPr>
          <p:cNvPr id="5" name="Content Placeholder 4"/>
          <p:cNvSpPr>
            <a:spLocks noGrp="1"/>
          </p:cNvSpPr>
          <p:nvPr>
            <p:ph idx="1"/>
          </p:nvPr>
        </p:nvSpPr>
        <p:spPr>
          <a:xfrm>
            <a:off x="285813" y="1584961"/>
            <a:ext cx="8315292" cy="4539678"/>
          </a:xfrm>
        </p:spPr>
        <p:txBody>
          <a:bodyPr>
            <a:normAutofit fontScale="92500" lnSpcReduction="10000"/>
          </a:bodyPr>
          <a:lstStyle/>
          <a:p>
            <a:pPr marL="742950" indent="-742950">
              <a:buFont typeface="+mj-lt"/>
              <a:buAutoNum type="arabicPeriod"/>
            </a:pPr>
            <a:r>
              <a:rPr lang="en-US" sz="3600" dirty="0"/>
              <a:t>Research / survey motivations</a:t>
            </a:r>
          </a:p>
          <a:p>
            <a:pPr marL="742950" indent="-742950">
              <a:buFont typeface="+mj-lt"/>
              <a:buAutoNum type="arabicPeriod"/>
            </a:pPr>
            <a:r>
              <a:rPr lang="en-US" sz="3600" dirty="0"/>
              <a:t>Define target groups and audience</a:t>
            </a:r>
          </a:p>
          <a:p>
            <a:pPr marL="742950" indent="-742950">
              <a:buFont typeface="+mj-lt"/>
              <a:buAutoNum type="arabicPeriod"/>
            </a:pPr>
            <a:r>
              <a:rPr lang="en-US" sz="3600" dirty="0"/>
              <a:t>Determine strategies and media for each target group</a:t>
            </a:r>
          </a:p>
          <a:p>
            <a:pPr marL="742950" indent="-742950">
              <a:buFont typeface="+mj-lt"/>
              <a:buAutoNum type="arabicPeriod"/>
            </a:pPr>
            <a:r>
              <a:rPr lang="en-US" sz="3600" dirty="0"/>
              <a:t>Detail who, what, when, where, why, how for each strategy</a:t>
            </a:r>
          </a:p>
          <a:p>
            <a:pPr marL="742950" indent="-742950">
              <a:buFont typeface="+mj-lt"/>
              <a:buAutoNum type="arabicPeriod"/>
            </a:pPr>
            <a:r>
              <a:rPr lang="en-US" sz="3600" dirty="0"/>
              <a:t>Create a calendar and budget</a:t>
            </a:r>
          </a:p>
          <a:p>
            <a:pPr marL="742950" indent="-742950">
              <a:buFont typeface="+mj-lt"/>
              <a:buAutoNum type="arabicPeriod"/>
            </a:pPr>
            <a:r>
              <a:rPr lang="en-US" sz="3600" dirty="0"/>
              <a:t>Create a tracking system</a:t>
            </a:r>
          </a:p>
        </p:txBody>
      </p:sp>
      <p:pic>
        <p:nvPicPr>
          <p:cNvPr id="3" name="Picture 2" descr="A close up of a sign&#10;&#10;Description automatically generated">
            <a:extLst>
              <a:ext uri="{FF2B5EF4-FFF2-40B4-BE49-F238E27FC236}">
                <a16:creationId xmlns:a16="http://schemas.microsoft.com/office/drawing/2014/main" id="{26061430-01AC-4B2A-A6B0-1C091A8B776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89647" y="189673"/>
            <a:ext cx="2375825" cy="1776288"/>
          </a:xfrm>
          <a:prstGeom prst="rect">
            <a:avLst/>
          </a:prstGeom>
        </p:spPr>
      </p:pic>
    </p:spTree>
    <p:extLst>
      <p:ext uri="{BB962C8B-B14F-4D97-AF65-F5344CB8AC3E}">
        <p14:creationId xmlns:p14="http://schemas.microsoft.com/office/powerpoint/2010/main" val="2039366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E47CB-1564-468D-9452-8F86B811AADD}"/>
              </a:ext>
            </a:extLst>
          </p:cNvPr>
          <p:cNvSpPr>
            <a:spLocks noGrp="1"/>
          </p:cNvSpPr>
          <p:nvPr>
            <p:ph type="title"/>
          </p:nvPr>
        </p:nvSpPr>
        <p:spPr>
          <a:xfrm>
            <a:off x="371506" y="15558"/>
            <a:ext cx="8467693" cy="838327"/>
          </a:xfrm>
        </p:spPr>
        <p:txBody>
          <a:bodyPr/>
          <a:lstStyle/>
          <a:p>
            <a:r>
              <a:rPr lang="en-US" dirty="0">
                <a:solidFill>
                  <a:srgbClr val="0032A1"/>
                </a:solidFill>
              </a:rPr>
              <a:t>Example: Kentucky River Watershed Watch</a:t>
            </a:r>
          </a:p>
        </p:txBody>
      </p:sp>
      <p:pic>
        <p:nvPicPr>
          <p:cNvPr id="4" name="Content Placeholder 3">
            <a:extLst>
              <a:ext uri="{FF2B5EF4-FFF2-40B4-BE49-F238E27FC236}">
                <a16:creationId xmlns:a16="http://schemas.microsoft.com/office/drawing/2014/main" id="{D07469E5-2E30-4963-8D38-73FC80F456BF}"/>
              </a:ext>
            </a:extLst>
          </p:cNvPr>
          <p:cNvPicPr>
            <a:picLocks noGrp="1" noChangeAspect="1"/>
          </p:cNvPicPr>
          <p:nvPr>
            <p:ph idx="1"/>
          </p:nvPr>
        </p:nvPicPr>
        <p:blipFill>
          <a:blip r:embed="rId3"/>
          <a:stretch>
            <a:fillRect/>
          </a:stretch>
        </p:blipFill>
        <p:spPr>
          <a:xfrm>
            <a:off x="929639" y="853885"/>
            <a:ext cx="7253027" cy="2834195"/>
          </a:xfrm>
          <a:prstGeom prst="rect">
            <a:avLst/>
          </a:prstGeom>
        </p:spPr>
      </p:pic>
      <p:pic>
        <p:nvPicPr>
          <p:cNvPr id="5" name="Picture 4">
            <a:extLst>
              <a:ext uri="{FF2B5EF4-FFF2-40B4-BE49-F238E27FC236}">
                <a16:creationId xmlns:a16="http://schemas.microsoft.com/office/drawing/2014/main" id="{4F28DF96-23C6-473A-AD62-2CB5420F645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29639" y="3798511"/>
            <a:ext cx="7253027" cy="2465129"/>
          </a:xfrm>
          <a:prstGeom prst="rect">
            <a:avLst/>
          </a:prstGeom>
        </p:spPr>
      </p:pic>
    </p:spTree>
    <p:extLst>
      <p:ext uri="{BB962C8B-B14F-4D97-AF65-F5344CB8AC3E}">
        <p14:creationId xmlns:p14="http://schemas.microsoft.com/office/powerpoint/2010/main" val="13665421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1507" y="30798"/>
            <a:ext cx="8315292" cy="1143000"/>
          </a:xfrm>
        </p:spPr>
        <p:txBody>
          <a:bodyPr/>
          <a:lstStyle/>
          <a:p>
            <a:pPr algn="l"/>
            <a:r>
              <a:rPr lang="en-US" dirty="0">
                <a:solidFill>
                  <a:srgbClr val="0032A1"/>
                </a:solidFill>
              </a:rPr>
              <a:t>Training</a:t>
            </a:r>
          </a:p>
        </p:txBody>
      </p:sp>
      <p:sp>
        <p:nvSpPr>
          <p:cNvPr id="5" name="Content Placeholder 4"/>
          <p:cNvSpPr>
            <a:spLocks noGrp="1"/>
          </p:cNvSpPr>
          <p:nvPr>
            <p:ph idx="1"/>
          </p:nvPr>
        </p:nvSpPr>
        <p:spPr>
          <a:xfrm>
            <a:off x="371507" y="1722438"/>
            <a:ext cx="8315292" cy="4707000"/>
          </a:xfrm>
        </p:spPr>
        <p:txBody>
          <a:bodyPr>
            <a:normAutofit fontScale="92500" lnSpcReduction="20000"/>
          </a:bodyPr>
          <a:lstStyle/>
          <a:p>
            <a:pPr marL="742950" indent="-742950">
              <a:buFont typeface="+mj-lt"/>
              <a:buAutoNum type="arabicPeriod"/>
            </a:pPr>
            <a:r>
              <a:rPr lang="en-US" sz="3600" dirty="0"/>
              <a:t>Reinforce the mission</a:t>
            </a:r>
          </a:p>
          <a:p>
            <a:pPr marL="742950" indent="-742950">
              <a:buFont typeface="+mj-lt"/>
              <a:buAutoNum type="arabicPeriod"/>
            </a:pPr>
            <a:r>
              <a:rPr lang="en-US" sz="3600" dirty="0"/>
              <a:t>Make it fun – FOOD HELPS!</a:t>
            </a:r>
          </a:p>
          <a:p>
            <a:pPr marL="742950" indent="-742950">
              <a:buFont typeface="+mj-lt"/>
              <a:buAutoNum type="arabicPeriod"/>
            </a:pPr>
            <a:r>
              <a:rPr lang="en-US" sz="3600" dirty="0"/>
              <a:t>Communicate professionalism</a:t>
            </a:r>
          </a:p>
          <a:p>
            <a:pPr marL="742950" indent="-742950">
              <a:buFont typeface="+mj-lt"/>
              <a:buAutoNum type="arabicPeriod"/>
            </a:pPr>
            <a:r>
              <a:rPr lang="en-US" sz="3600" dirty="0"/>
              <a:t>Have a clear description of tasks and materials</a:t>
            </a:r>
          </a:p>
          <a:p>
            <a:pPr marL="742950" indent="-742950">
              <a:buFont typeface="+mj-lt"/>
              <a:buAutoNum type="arabicPeriod"/>
            </a:pPr>
            <a:r>
              <a:rPr lang="en-US" sz="3600" dirty="0"/>
              <a:t>Include interaction and group activities</a:t>
            </a:r>
          </a:p>
          <a:p>
            <a:pPr marL="742950" indent="-742950">
              <a:buFont typeface="+mj-lt"/>
              <a:buAutoNum type="arabicPeriod"/>
            </a:pPr>
            <a:r>
              <a:rPr lang="en-US" sz="3600" dirty="0"/>
              <a:t>Ask for feedback</a:t>
            </a:r>
          </a:p>
          <a:p>
            <a:pPr marL="742950" indent="-742950">
              <a:buFont typeface="+mj-lt"/>
              <a:buAutoNum type="arabicPeriod"/>
            </a:pPr>
            <a:r>
              <a:rPr lang="en-US" sz="3600" dirty="0"/>
              <a:t>Encourage networking</a:t>
            </a:r>
          </a:p>
          <a:p>
            <a:pPr marL="742950" indent="-742950">
              <a:buFont typeface="+mj-lt"/>
              <a:buAutoNum type="arabicPeriod"/>
            </a:pPr>
            <a:r>
              <a:rPr lang="en-US" sz="3600" dirty="0"/>
              <a:t>Tell stories and share successes</a:t>
            </a:r>
          </a:p>
        </p:txBody>
      </p:sp>
      <p:pic>
        <p:nvPicPr>
          <p:cNvPr id="6" name="Picture 5" descr="A picture containing drawing, game, sign&#10;&#10;Description automatically generated">
            <a:extLst>
              <a:ext uri="{FF2B5EF4-FFF2-40B4-BE49-F238E27FC236}">
                <a16:creationId xmlns:a16="http://schemas.microsoft.com/office/drawing/2014/main" id="{B662D5A4-D4D4-4EBE-9CF1-46504A9A7AFB}"/>
              </a:ext>
            </a:extLst>
          </p:cNvPr>
          <p:cNvPicPr>
            <a:picLocks noChangeAspect="1"/>
          </p:cNvPicPr>
          <p:nvPr/>
        </p:nvPicPr>
        <p:blipFill>
          <a:blip r:embed="rId3"/>
          <a:stretch>
            <a:fillRect/>
          </a:stretch>
        </p:blipFill>
        <p:spPr>
          <a:xfrm>
            <a:off x="5259977" y="103187"/>
            <a:ext cx="3797482" cy="1974691"/>
          </a:xfrm>
          <a:prstGeom prst="rect">
            <a:avLst/>
          </a:prstGeom>
        </p:spPr>
      </p:pic>
    </p:spTree>
    <p:extLst>
      <p:ext uri="{BB962C8B-B14F-4D97-AF65-F5344CB8AC3E}">
        <p14:creationId xmlns:p14="http://schemas.microsoft.com/office/powerpoint/2010/main" val="39713060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DC5367-3461-4F5B-9D82-5A3C333C3F47}"/>
              </a:ext>
            </a:extLst>
          </p:cNvPr>
          <p:cNvSpPr>
            <a:spLocks noGrp="1"/>
          </p:cNvSpPr>
          <p:nvPr>
            <p:ph idx="1"/>
          </p:nvPr>
        </p:nvSpPr>
        <p:spPr>
          <a:xfrm>
            <a:off x="371475" y="899160"/>
            <a:ext cx="8315294" cy="2482038"/>
          </a:xfrm>
        </p:spPr>
        <p:txBody>
          <a:bodyPr>
            <a:normAutofit/>
          </a:bodyPr>
          <a:lstStyle/>
          <a:p>
            <a:pPr marL="0" indent="0">
              <a:buNone/>
            </a:pPr>
            <a:r>
              <a:rPr lang="en-US" sz="2400" dirty="0"/>
              <a:t>Kentucky River Watershed Watch is interested in gauging our samplers' interest in new opportunities and new formats for collecting data. </a:t>
            </a:r>
          </a:p>
          <a:p>
            <a:pPr marL="0" indent="0">
              <a:buNone/>
            </a:pPr>
            <a:r>
              <a:rPr lang="en-US" sz="2400" b="1" dirty="0"/>
              <a:t>Would you be interested in conducting more frequent community-focused monitoring in order to characterize a specific watershed?</a:t>
            </a:r>
          </a:p>
        </p:txBody>
      </p:sp>
      <p:sp>
        <p:nvSpPr>
          <p:cNvPr id="4" name="Title 1">
            <a:extLst>
              <a:ext uri="{FF2B5EF4-FFF2-40B4-BE49-F238E27FC236}">
                <a16:creationId xmlns:a16="http://schemas.microsoft.com/office/drawing/2014/main" id="{125622AA-C42E-4A13-97F3-C379AF668397}"/>
              </a:ext>
            </a:extLst>
          </p:cNvPr>
          <p:cNvSpPr>
            <a:spLocks noGrp="1"/>
          </p:cNvSpPr>
          <p:nvPr>
            <p:ph type="title"/>
          </p:nvPr>
        </p:nvSpPr>
        <p:spPr>
          <a:xfrm>
            <a:off x="228601" y="-20700"/>
            <a:ext cx="8641080" cy="1143000"/>
          </a:xfrm>
        </p:spPr>
        <p:txBody>
          <a:bodyPr/>
          <a:lstStyle/>
          <a:p>
            <a:r>
              <a:rPr lang="en-US" dirty="0">
                <a:solidFill>
                  <a:srgbClr val="0032A1"/>
                </a:solidFill>
              </a:rPr>
              <a:t>Example: Kentucky River Watershed Watch</a:t>
            </a:r>
          </a:p>
        </p:txBody>
      </p:sp>
      <p:pic>
        <p:nvPicPr>
          <p:cNvPr id="5" name="Picture 4">
            <a:extLst>
              <a:ext uri="{FF2B5EF4-FFF2-40B4-BE49-F238E27FC236}">
                <a16:creationId xmlns:a16="http://schemas.microsoft.com/office/drawing/2014/main" id="{B1D1CCC6-0600-4A7F-8E12-F44D8F6E8E8A}"/>
              </a:ext>
            </a:extLst>
          </p:cNvPr>
          <p:cNvPicPr>
            <a:picLocks noChangeAspect="1"/>
          </p:cNvPicPr>
          <p:nvPr/>
        </p:nvPicPr>
        <p:blipFill rotWithShape="1">
          <a:blip r:embed="rId3"/>
          <a:srcRect t="7621"/>
          <a:stretch/>
        </p:blipFill>
        <p:spPr>
          <a:xfrm>
            <a:off x="2514600" y="3218558"/>
            <a:ext cx="3244215" cy="2955167"/>
          </a:xfrm>
          <a:prstGeom prst="rect">
            <a:avLst/>
          </a:prstGeom>
        </p:spPr>
      </p:pic>
      <p:pic>
        <p:nvPicPr>
          <p:cNvPr id="6" name="Picture 5">
            <a:extLst>
              <a:ext uri="{FF2B5EF4-FFF2-40B4-BE49-F238E27FC236}">
                <a16:creationId xmlns:a16="http://schemas.microsoft.com/office/drawing/2014/main" id="{D507E3F9-69F7-4726-8897-61A59D392904}"/>
              </a:ext>
            </a:extLst>
          </p:cNvPr>
          <p:cNvPicPr>
            <a:picLocks noChangeAspect="1"/>
          </p:cNvPicPr>
          <p:nvPr/>
        </p:nvPicPr>
        <p:blipFill>
          <a:blip r:embed="rId4"/>
          <a:stretch>
            <a:fillRect/>
          </a:stretch>
        </p:blipFill>
        <p:spPr>
          <a:xfrm>
            <a:off x="5830252" y="4012971"/>
            <a:ext cx="1058228" cy="1072338"/>
          </a:xfrm>
          <a:prstGeom prst="rect">
            <a:avLst/>
          </a:prstGeom>
        </p:spPr>
      </p:pic>
    </p:spTree>
    <p:extLst>
      <p:ext uri="{BB962C8B-B14F-4D97-AF65-F5344CB8AC3E}">
        <p14:creationId xmlns:p14="http://schemas.microsoft.com/office/powerpoint/2010/main" val="3057897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DC5367-3461-4F5B-9D82-5A3C333C3F47}"/>
              </a:ext>
            </a:extLst>
          </p:cNvPr>
          <p:cNvSpPr>
            <a:spLocks noGrp="1"/>
          </p:cNvSpPr>
          <p:nvPr>
            <p:ph idx="1"/>
          </p:nvPr>
        </p:nvSpPr>
        <p:spPr>
          <a:xfrm>
            <a:off x="371475" y="899160"/>
            <a:ext cx="8315294" cy="2482038"/>
          </a:xfrm>
        </p:spPr>
        <p:txBody>
          <a:bodyPr>
            <a:normAutofit/>
          </a:bodyPr>
          <a:lstStyle/>
          <a:p>
            <a:pPr marL="0" indent="0">
              <a:buNone/>
            </a:pPr>
            <a:r>
              <a:rPr lang="en-US" sz="2400" dirty="0"/>
              <a:t>A Master Sampler Program offers additional training to enable sampling results to be adequate for consideration and use by scientific researchers and regulatory agencies. </a:t>
            </a:r>
          </a:p>
          <a:p>
            <a:pPr marL="0" indent="0">
              <a:buNone/>
            </a:pPr>
            <a:r>
              <a:rPr lang="en-US" sz="2400" b="1" dirty="0"/>
              <a:t>If a Master Sampler Program was available would you be interested in pursuing it?</a:t>
            </a:r>
          </a:p>
        </p:txBody>
      </p:sp>
      <p:sp>
        <p:nvSpPr>
          <p:cNvPr id="4" name="Title 1">
            <a:extLst>
              <a:ext uri="{FF2B5EF4-FFF2-40B4-BE49-F238E27FC236}">
                <a16:creationId xmlns:a16="http://schemas.microsoft.com/office/drawing/2014/main" id="{125622AA-C42E-4A13-97F3-C379AF668397}"/>
              </a:ext>
            </a:extLst>
          </p:cNvPr>
          <p:cNvSpPr>
            <a:spLocks noGrp="1"/>
          </p:cNvSpPr>
          <p:nvPr>
            <p:ph type="title"/>
          </p:nvPr>
        </p:nvSpPr>
        <p:spPr>
          <a:xfrm>
            <a:off x="228601" y="-20700"/>
            <a:ext cx="8641080" cy="1143000"/>
          </a:xfrm>
        </p:spPr>
        <p:txBody>
          <a:bodyPr/>
          <a:lstStyle/>
          <a:p>
            <a:r>
              <a:rPr lang="en-US" dirty="0">
                <a:solidFill>
                  <a:srgbClr val="0032A1"/>
                </a:solidFill>
              </a:rPr>
              <a:t>Example: Kentucky River Watershed Watch</a:t>
            </a:r>
          </a:p>
        </p:txBody>
      </p:sp>
      <p:pic>
        <p:nvPicPr>
          <p:cNvPr id="2" name="Picture 1">
            <a:extLst>
              <a:ext uri="{FF2B5EF4-FFF2-40B4-BE49-F238E27FC236}">
                <a16:creationId xmlns:a16="http://schemas.microsoft.com/office/drawing/2014/main" id="{2C5AA6B1-1398-4D50-A576-63C11B81763F}"/>
              </a:ext>
            </a:extLst>
          </p:cNvPr>
          <p:cNvPicPr>
            <a:picLocks noChangeAspect="1"/>
          </p:cNvPicPr>
          <p:nvPr/>
        </p:nvPicPr>
        <p:blipFill>
          <a:blip r:embed="rId3"/>
          <a:stretch>
            <a:fillRect/>
          </a:stretch>
        </p:blipFill>
        <p:spPr>
          <a:xfrm>
            <a:off x="2676510" y="2926080"/>
            <a:ext cx="3307080" cy="3307080"/>
          </a:xfrm>
          <a:prstGeom prst="rect">
            <a:avLst/>
          </a:prstGeom>
        </p:spPr>
      </p:pic>
      <p:pic>
        <p:nvPicPr>
          <p:cNvPr id="7" name="Picture 6">
            <a:extLst>
              <a:ext uri="{FF2B5EF4-FFF2-40B4-BE49-F238E27FC236}">
                <a16:creationId xmlns:a16="http://schemas.microsoft.com/office/drawing/2014/main" id="{599C2880-06C4-478C-85F8-F0A6226C0935}"/>
              </a:ext>
            </a:extLst>
          </p:cNvPr>
          <p:cNvPicPr>
            <a:picLocks noChangeAspect="1"/>
          </p:cNvPicPr>
          <p:nvPr/>
        </p:nvPicPr>
        <p:blipFill>
          <a:blip r:embed="rId4"/>
          <a:stretch>
            <a:fillRect/>
          </a:stretch>
        </p:blipFill>
        <p:spPr>
          <a:xfrm>
            <a:off x="6055027" y="3767133"/>
            <a:ext cx="1153493" cy="1197297"/>
          </a:xfrm>
          <a:prstGeom prst="rect">
            <a:avLst/>
          </a:prstGeom>
        </p:spPr>
      </p:pic>
    </p:spTree>
    <p:extLst>
      <p:ext uri="{BB962C8B-B14F-4D97-AF65-F5344CB8AC3E}">
        <p14:creationId xmlns:p14="http://schemas.microsoft.com/office/powerpoint/2010/main" val="36233052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a:solidFill>
                  <a:srgbClr val="0032A1"/>
                </a:solidFill>
              </a:rPr>
              <a:t>Database</a:t>
            </a:r>
          </a:p>
        </p:txBody>
      </p:sp>
      <p:sp>
        <p:nvSpPr>
          <p:cNvPr id="5" name="Content Placeholder 4"/>
          <p:cNvSpPr>
            <a:spLocks noGrp="1"/>
          </p:cNvSpPr>
          <p:nvPr>
            <p:ph idx="1"/>
          </p:nvPr>
        </p:nvSpPr>
        <p:spPr>
          <a:xfrm>
            <a:off x="285813" y="1417638"/>
            <a:ext cx="8315292" cy="4707000"/>
          </a:xfrm>
        </p:spPr>
        <p:txBody>
          <a:bodyPr>
            <a:normAutofit lnSpcReduction="10000"/>
          </a:bodyPr>
          <a:lstStyle/>
          <a:p>
            <a:pPr marL="742950" indent="-742950">
              <a:buFont typeface="+mj-lt"/>
              <a:buAutoNum type="arabicPeriod"/>
            </a:pPr>
            <a:r>
              <a:rPr lang="en-US" sz="3600" dirty="0"/>
              <a:t>Simple tracking forms</a:t>
            </a:r>
          </a:p>
          <a:p>
            <a:pPr marL="1143000" lvl="1" indent="-742950">
              <a:buFont typeface="+mj-lt"/>
              <a:buAutoNum type="arabicPeriod"/>
            </a:pPr>
            <a:r>
              <a:rPr lang="en-US" sz="3200" dirty="0"/>
              <a:t>Sign-in sheet with contact info</a:t>
            </a:r>
          </a:p>
          <a:p>
            <a:pPr marL="1143000" lvl="1" indent="-742950">
              <a:buFont typeface="+mj-lt"/>
              <a:buAutoNum type="arabicPeriod"/>
            </a:pPr>
            <a:r>
              <a:rPr lang="en-US" sz="3200" dirty="0"/>
              <a:t>Time in / time out</a:t>
            </a:r>
          </a:p>
          <a:p>
            <a:pPr marL="1143000" lvl="1" indent="-742950">
              <a:buFont typeface="+mj-lt"/>
              <a:buAutoNum type="arabicPeriod"/>
            </a:pPr>
            <a:r>
              <a:rPr lang="en-US" sz="3200" dirty="0"/>
              <a:t>Monthly log</a:t>
            </a:r>
          </a:p>
          <a:p>
            <a:pPr marL="1143000" lvl="1" indent="-742950">
              <a:buFont typeface="+mj-lt"/>
              <a:buAutoNum type="arabicPeriod"/>
            </a:pPr>
            <a:r>
              <a:rPr lang="en-US" sz="3200" dirty="0"/>
              <a:t>Waivers</a:t>
            </a:r>
          </a:p>
          <a:p>
            <a:pPr marL="742950" indent="-742950">
              <a:buFont typeface="+mj-lt"/>
              <a:buAutoNum type="arabicPeriod"/>
            </a:pPr>
            <a:r>
              <a:rPr lang="en-US" sz="3600" dirty="0"/>
              <a:t>Estimates of hours and individuals</a:t>
            </a:r>
          </a:p>
          <a:p>
            <a:pPr marL="742950" indent="-742950">
              <a:buFont typeface="+mj-lt"/>
              <a:buAutoNum type="arabicPeriod"/>
            </a:pPr>
            <a:r>
              <a:rPr lang="en-US" sz="3600" dirty="0"/>
              <a:t>Central database can save time</a:t>
            </a:r>
          </a:p>
          <a:p>
            <a:pPr marL="742950" indent="-742950">
              <a:buFont typeface="+mj-lt"/>
              <a:buAutoNum type="arabicPeriod"/>
            </a:pPr>
            <a:r>
              <a:rPr lang="en-US" sz="3600" dirty="0"/>
              <a:t>Useful for grant match</a:t>
            </a:r>
          </a:p>
          <a:p>
            <a:pPr marL="742950" indent="-742950">
              <a:buFont typeface="+mj-lt"/>
              <a:buAutoNum type="arabicPeriod"/>
            </a:pPr>
            <a:endParaRPr lang="en-US" sz="3600" dirty="0"/>
          </a:p>
          <a:p>
            <a:pPr marL="742950" indent="-742950">
              <a:buFont typeface="+mj-lt"/>
              <a:buAutoNum type="arabicPeriod"/>
            </a:pPr>
            <a:endParaRPr lang="en-US" sz="3600" dirty="0"/>
          </a:p>
        </p:txBody>
      </p:sp>
      <p:pic>
        <p:nvPicPr>
          <p:cNvPr id="3" name="Picture 2" descr="A close up of a sign&#10;&#10;Description automatically generated">
            <a:extLst>
              <a:ext uri="{FF2B5EF4-FFF2-40B4-BE49-F238E27FC236}">
                <a16:creationId xmlns:a16="http://schemas.microsoft.com/office/drawing/2014/main" id="{5376EF92-98A5-4F63-9158-7B09FEA485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13536" y="274638"/>
            <a:ext cx="2450306" cy="1789293"/>
          </a:xfrm>
          <a:prstGeom prst="rect">
            <a:avLst/>
          </a:prstGeom>
        </p:spPr>
      </p:pic>
    </p:spTree>
    <p:extLst>
      <p:ext uri="{BB962C8B-B14F-4D97-AF65-F5344CB8AC3E}">
        <p14:creationId xmlns:p14="http://schemas.microsoft.com/office/powerpoint/2010/main" val="4706961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a:solidFill>
                  <a:srgbClr val="0032A1"/>
                </a:solidFill>
              </a:rPr>
              <a:t>References</a:t>
            </a:r>
          </a:p>
        </p:txBody>
      </p:sp>
      <p:sp>
        <p:nvSpPr>
          <p:cNvPr id="5" name="Content Placeholder 4"/>
          <p:cNvSpPr>
            <a:spLocks noGrp="1"/>
          </p:cNvSpPr>
          <p:nvPr>
            <p:ph idx="1"/>
          </p:nvPr>
        </p:nvSpPr>
        <p:spPr>
          <a:xfrm>
            <a:off x="285813" y="1417638"/>
            <a:ext cx="5305090" cy="4707000"/>
          </a:xfrm>
        </p:spPr>
        <p:txBody>
          <a:bodyPr>
            <a:normAutofit/>
          </a:bodyPr>
          <a:lstStyle/>
          <a:p>
            <a:pPr marL="742950" indent="-742950">
              <a:buFont typeface="+mj-lt"/>
              <a:buAutoNum type="arabicPeriod"/>
            </a:pPr>
            <a:r>
              <a:rPr lang="en-US" sz="2400" dirty="0"/>
              <a:t>EPA: Engaging Stakeholders in Your Watershed (2013)</a:t>
            </a:r>
            <a:endParaRPr lang="en-US" sz="2400" dirty="0">
              <a:hlinkClick r:id="rId3">
                <a:extLst>
                  <a:ext uri="{A12FA001-AC4F-418D-AE19-62706E023703}">
                    <ahyp:hlinkClr xmlns:ahyp="http://schemas.microsoft.com/office/drawing/2018/hyperlinkcolor" val="tx"/>
                  </a:ext>
                </a:extLst>
              </a:hlinkClick>
            </a:endParaRPr>
          </a:p>
          <a:p>
            <a:pPr marL="400050" lvl="1" indent="0">
              <a:buNone/>
            </a:pPr>
            <a:r>
              <a:rPr lang="en-US" sz="2000" dirty="0">
                <a:solidFill>
                  <a:srgbClr val="0C377B"/>
                </a:solidFill>
                <a:hlinkClick r:id="rId3">
                  <a:extLst>
                    <a:ext uri="{A12FA001-AC4F-418D-AE19-62706E023703}">
                      <ahyp:hlinkClr xmlns:ahyp="http://schemas.microsoft.com/office/drawing/2018/hyperlinkcolor" val="tx"/>
                    </a:ext>
                  </a:extLst>
                </a:hlinkClick>
              </a:rPr>
              <a:t>cfpub.epa.gov/npstbx/files/stakeholderguide.pdf</a:t>
            </a:r>
            <a:endParaRPr lang="en-US" sz="2000" dirty="0">
              <a:solidFill>
                <a:srgbClr val="0C377B"/>
              </a:solidFill>
            </a:endParaRPr>
          </a:p>
          <a:p>
            <a:pPr marL="742950" indent="-742950">
              <a:buFont typeface="+mj-lt"/>
              <a:buAutoNum type="arabicPeriod"/>
            </a:pPr>
            <a:r>
              <a:rPr lang="en-US" sz="2400" dirty="0"/>
              <a:t>River Network</a:t>
            </a:r>
          </a:p>
          <a:p>
            <a:pPr marL="400050" lvl="1" indent="0">
              <a:buNone/>
            </a:pPr>
            <a:r>
              <a:rPr lang="en-US" sz="2000" dirty="0">
                <a:hlinkClick r:id="rId4"/>
              </a:rPr>
              <a:t>www.rivernetwork.org/connect-learn/resources/</a:t>
            </a:r>
            <a:r>
              <a:rPr lang="en-US" sz="2000" dirty="0"/>
              <a:t> </a:t>
            </a:r>
          </a:p>
          <a:p>
            <a:pPr marL="742950" indent="-742950">
              <a:buFont typeface="+mj-lt"/>
              <a:buAutoNum type="arabicPeriod"/>
            </a:pPr>
            <a:r>
              <a:rPr lang="en-US" sz="2400" dirty="0"/>
              <a:t>EPA Handbook for Developing Watershed Plans to Restore and Protect Our Waters (2008)</a:t>
            </a:r>
          </a:p>
          <a:p>
            <a:pPr marL="742950" indent="-742950">
              <a:buFont typeface="+mj-lt"/>
              <a:buAutoNum type="arabicPeriod"/>
            </a:pPr>
            <a:endParaRPr lang="en-US" sz="2400" dirty="0"/>
          </a:p>
        </p:txBody>
      </p:sp>
      <p:pic>
        <p:nvPicPr>
          <p:cNvPr id="3" name="Picture 2" descr="A screenshot of a cell phone&#10;&#10;Description automatically generated">
            <a:extLst>
              <a:ext uri="{FF2B5EF4-FFF2-40B4-BE49-F238E27FC236}">
                <a16:creationId xmlns:a16="http://schemas.microsoft.com/office/drawing/2014/main" id="{DEAAF9B3-5ACC-40E3-AE2E-582FFBA6BEB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79949" y="1417638"/>
            <a:ext cx="3357587" cy="4281519"/>
          </a:xfrm>
          <a:prstGeom prst="rect">
            <a:avLst/>
          </a:prstGeom>
        </p:spPr>
      </p:pic>
    </p:spTree>
    <p:extLst>
      <p:ext uri="{BB962C8B-B14F-4D97-AF65-F5344CB8AC3E}">
        <p14:creationId xmlns:p14="http://schemas.microsoft.com/office/powerpoint/2010/main" val="3810547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1507" y="209424"/>
            <a:ext cx="8315292" cy="1143000"/>
          </a:xfrm>
        </p:spPr>
        <p:txBody>
          <a:bodyPr/>
          <a:lstStyle/>
          <a:p>
            <a:pPr algn="l"/>
            <a:r>
              <a:rPr lang="en-US" dirty="0">
                <a:solidFill>
                  <a:srgbClr val="0032A1"/>
                </a:solidFill>
              </a:rPr>
              <a:t>Benefits of Stakeholder Input </a:t>
            </a:r>
            <a:br>
              <a:rPr lang="en-US" dirty="0">
                <a:solidFill>
                  <a:srgbClr val="0032A1"/>
                </a:solidFill>
              </a:rPr>
            </a:br>
            <a:r>
              <a:rPr lang="en-US" dirty="0">
                <a:solidFill>
                  <a:srgbClr val="0032A1"/>
                </a:solidFill>
              </a:rPr>
              <a:t>and Partnerships</a:t>
            </a:r>
          </a:p>
        </p:txBody>
      </p:sp>
      <p:sp>
        <p:nvSpPr>
          <p:cNvPr id="5" name="Content Placeholder 4"/>
          <p:cNvSpPr>
            <a:spLocks noGrp="1"/>
          </p:cNvSpPr>
          <p:nvPr>
            <p:ph idx="1"/>
          </p:nvPr>
        </p:nvSpPr>
        <p:spPr>
          <a:xfrm>
            <a:off x="414354" y="1887030"/>
            <a:ext cx="8315292" cy="4844478"/>
          </a:xfrm>
        </p:spPr>
        <p:txBody>
          <a:bodyPr>
            <a:normAutofit/>
          </a:bodyPr>
          <a:lstStyle/>
          <a:p>
            <a:r>
              <a:rPr lang="en-US" dirty="0"/>
              <a:t>TEAM: </a:t>
            </a:r>
            <a:r>
              <a:rPr lang="en-US" b="1" u="sng" dirty="0"/>
              <a:t>T</a:t>
            </a:r>
            <a:r>
              <a:rPr lang="en-US" dirty="0"/>
              <a:t>ogether </a:t>
            </a:r>
            <a:r>
              <a:rPr lang="en-US" b="1" u="sng" dirty="0"/>
              <a:t>E</a:t>
            </a:r>
            <a:r>
              <a:rPr lang="en-US" dirty="0"/>
              <a:t>ach </a:t>
            </a:r>
            <a:r>
              <a:rPr lang="en-US" b="1" u="sng" dirty="0"/>
              <a:t>A</a:t>
            </a:r>
            <a:r>
              <a:rPr lang="en-US" dirty="0"/>
              <a:t>chieves </a:t>
            </a:r>
            <a:r>
              <a:rPr lang="en-US" b="1" u="sng" dirty="0"/>
              <a:t>M</a:t>
            </a:r>
            <a:r>
              <a:rPr lang="en-US" dirty="0"/>
              <a:t>ore</a:t>
            </a:r>
          </a:p>
          <a:p>
            <a:r>
              <a:rPr lang="en-US" dirty="0"/>
              <a:t>Two heads are better than one</a:t>
            </a:r>
          </a:p>
          <a:p>
            <a:r>
              <a:rPr lang="en-US" dirty="0"/>
              <a:t>Shared responsibility in collective decisions </a:t>
            </a:r>
          </a:p>
          <a:p>
            <a:r>
              <a:rPr lang="en-US" dirty="0"/>
              <a:t>Pooled resources increase success</a:t>
            </a:r>
          </a:p>
          <a:p>
            <a:r>
              <a:rPr lang="en-US" dirty="0"/>
              <a:t>Many hands make light work</a:t>
            </a:r>
          </a:p>
          <a:p>
            <a:r>
              <a:rPr lang="en-US" dirty="0"/>
              <a:t>Develop trust, support, and relationships</a:t>
            </a:r>
          </a:p>
          <a:p>
            <a:r>
              <a:rPr lang="en-US" dirty="0"/>
              <a:t>Larger megaphone and platform</a:t>
            </a:r>
          </a:p>
          <a:p>
            <a:endParaRPr lang="en-US" sz="3600" dirty="0"/>
          </a:p>
          <a:p>
            <a:endParaRPr lang="en-US" sz="3600" dirty="0"/>
          </a:p>
          <a:p>
            <a:endParaRPr lang="en-US" sz="3600" dirty="0"/>
          </a:p>
        </p:txBody>
      </p:sp>
      <p:pic>
        <p:nvPicPr>
          <p:cNvPr id="2" name="Picture 1">
            <a:extLst>
              <a:ext uri="{FF2B5EF4-FFF2-40B4-BE49-F238E27FC236}">
                <a16:creationId xmlns:a16="http://schemas.microsoft.com/office/drawing/2014/main" id="{5D9F65CF-63C1-4D18-910C-5806187468C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32510" y="76836"/>
            <a:ext cx="2192383" cy="1850136"/>
          </a:xfrm>
          <a:prstGeom prst="rect">
            <a:avLst/>
          </a:prstGeom>
        </p:spPr>
      </p:pic>
    </p:spTree>
    <p:extLst>
      <p:ext uri="{BB962C8B-B14F-4D97-AF65-F5344CB8AC3E}">
        <p14:creationId xmlns:p14="http://schemas.microsoft.com/office/powerpoint/2010/main" val="799790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a:solidFill>
                  <a:srgbClr val="0032A1"/>
                </a:solidFill>
              </a:rPr>
              <a:t>Why Partnerships Succeed</a:t>
            </a:r>
            <a:endParaRPr lang="en-US" dirty="0">
              <a:solidFill>
                <a:srgbClr val="0032A1"/>
              </a:solidFill>
            </a:endParaRPr>
          </a:p>
        </p:txBody>
      </p:sp>
      <p:sp>
        <p:nvSpPr>
          <p:cNvPr id="5" name="Content Placeholder 4"/>
          <p:cNvSpPr>
            <a:spLocks noGrp="1"/>
          </p:cNvSpPr>
          <p:nvPr>
            <p:ph idx="1"/>
          </p:nvPr>
        </p:nvSpPr>
        <p:spPr>
          <a:xfrm>
            <a:off x="285813" y="1417638"/>
            <a:ext cx="8315292" cy="4707000"/>
          </a:xfrm>
        </p:spPr>
        <p:txBody>
          <a:bodyPr>
            <a:normAutofit fontScale="85000" lnSpcReduction="20000"/>
          </a:bodyPr>
          <a:lstStyle/>
          <a:p>
            <a:pPr marL="742950" indent="-742950">
              <a:buFont typeface="+mj-lt"/>
              <a:buAutoNum type="arabicPeriod"/>
            </a:pPr>
            <a:r>
              <a:rPr lang="en-US" sz="3600" dirty="0"/>
              <a:t>Right representation</a:t>
            </a:r>
          </a:p>
          <a:p>
            <a:pPr marL="742950" indent="-742950">
              <a:buFont typeface="+mj-lt"/>
              <a:buAutoNum type="arabicPeriod"/>
            </a:pPr>
            <a:r>
              <a:rPr lang="en-US" sz="3600" dirty="0"/>
              <a:t>Clear, common purpose</a:t>
            </a:r>
          </a:p>
          <a:p>
            <a:pPr marL="742950" indent="-742950">
              <a:buFont typeface="+mj-lt"/>
              <a:buAutoNum type="arabicPeriod"/>
            </a:pPr>
            <a:r>
              <a:rPr lang="en-US" sz="3600" dirty="0"/>
              <a:t>Collaborative decisions</a:t>
            </a:r>
          </a:p>
          <a:p>
            <a:pPr marL="742950" indent="-742950">
              <a:buFont typeface="+mj-lt"/>
              <a:buAutoNum type="arabicPeriod"/>
            </a:pPr>
            <a:r>
              <a:rPr lang="en-US" sz="3600" dirty="0"/>
              <a:t>Effective, flexible coordination and organization</a:t>
            </a:r>
          </a:p>
          <a:p>
            <a:pPr marL="742950" indent="-742950">
              <a:buFont typeface="+mj-lt"/>
              <a:buAutoNum type="arabicPeriod"/>
            </a:pPr>
            <a:r>
              <a:rPr lang="en-US" sz="3600" dirty="0"/>
              <a:t>Two-way open communication</a:t>
            </a:r>
          </a:p>
          <a:p>
            <a:pPr marL="742950" indent="-742950">
              <a:buFont typeface="+mj-lt"/>
              <a:buAutoNum type="arabicPeriod"/>
            </a:pPr>
            <a:r>
              <a:rPr lang="en-US" sz="3600" dirty="0"/>
              <a:t>Opportunities to demonstrate skills and leadership</a:t>
            </a:r>
          </a:p>
          <a:p>
            <a:pPr marL="742950" indent="-742950">
              <a:buFont typeface="+mj-lt"/>
              <a:buAutoNum type="arabicPeriod"/>
            </a:pPr>
            <a:r>
              <a:rPr lang="en-US" sz="3600" dirty="0"/>
              <a:t>Participants enjoy relationships and network</a:t>
            </a:r>
          </a:p>
          <a:p>
            <a:pPr marL="742950" indent="-742950">
              <a:buFont typeface="+mj-lt"/>
              <a:buAutoNum type="arabicPeriod"/>
            </a:pPr>
            <a:r>
              <a:rPr lang="en-US" sz="3600" dirty="0"/>
              <a:t>Challenge and sense of accomplishment</a:t>
            </a:r>
          </a:p>
          <a:p>
            <a:pPr marL="742950" indent="-742950">
              <a:buFont typeface="+mj-lt"/>
              <a:buAutoNum type="arabicPeriod"/>
            </a:pPr>
            <a:endParaRPr lang="en-US" sz="3600" dirty="0"/>
          </a:p>
          <a:p>
            <a:pPr marL="742950" indent="-742950">
              <a:buFont typeface="+mj-lt"/>
              <a:buAutoNum type="arabicPeriod"/>
            </a:pPr>
            <a:endParaRPr lang="en-US" sz="3600" dirty="0"/>
          </a:p>
        </p:txBody>
      </p:sp>
      <p:pic>
        <p:nvPicPr>
          <p:cNvPr id="8" name="Graphic 7">
            <a:extLst>
              <a:ext uri="{FF2B5EF4-FFF2-40B4-BE49-F238E27FC236}">
                <a16:creationId xmlns:a16="http://schemas.microsoft.com/office/drawing/2014/main" id="{27A401D9-AAEB-47D6-81A1-CCEAC173476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376925" y="274639"/>
            <a:ext cx="2481261" cy="2481261"/>
          </a:xfrm>
          <a:prstGeom prst="rect">
            <a:avLst/>
          </a:prstGeom>
        </p:spPr>
      </p:pic>
    </p:spTree>
    <p:extLst>
      <p:ext uri="{BB962C8B-B14F-4D97-AF65-F5344CB8AC3E}">
        <p14:creationId xmlns:p14="http://schemas.microsoft.com/office/powerpoint/2010/main" val="392339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a:solidFill>
                  <a:srgbClr val="0032A1"/>
                </a:solidFill>
              </a:rPr>
              <a:t>Why Partnerships Fail</a:t>
            </a:r>
          </a:p>
        </p:txBody>
      </p:sp>
      <p:sp>
        <p:nvSpPr>
          <p:cNvPr id="5" name="Content Placeholder 4"/>
          <p:cNvSpPr>
            <a:spLocks noGrp="1"/>
          </p:cNvSpPr>
          <p:nvPr>
            <p:ph idx="1"/>
          </p:nvPr>
        </p:nvSpPr>
        <p:spPr>
          <a:xfrm>
            <a:off x="285813" y="1417638"/>
            <a:ext cx="8315292" cy="4707000"/>
          </a:xfrm>
        </p:spPr>
        <p:txBody>
          <a:bodyPr>
            <a:normAutofit fontScale="92500" lnSpcReduction="10000"/>
          </a:bodyPr>
          <a:lstStyle/>
          <a:p>
            <a:pPr marL="742950" indent="-742950">
              <a:buFont typeface="+mj-lt"/>
              <a:buAutoNum type="arabicPeriod"/>
            </a:pPr>
            <a:r>
              <a:rPr lang="en-US" sz="3600" dirty="0"/>
              <a:t>Personality conflict</a:t>
            </a:r>
          </a:p>
          <a:p>
            <a:pPr marL="742950" indent="-742950">
              <a:buFont typeface="+mj-lt"/>
              <a:buAutoNum type="arabicPeriod"/>
            </a:pPr>
            <a:r>
              <a:rPr lang="en-US" sz="3600" dirty="0"/>
              <a:t>Differing values </a:t>
            </a:r>
          </a:p>
          <a:p>
            <a:pPr marL="742950" indent="-742950">
              <a:buFont typeface="+mj-lt"/>
              <a:buAutoNum type="arabicPeriod"/>
            </a:pPr>
            <a:r>
              <a:rPr lang="en-US" sz="3600" dirty="0"/>
              <a:t>Attendance without commitment</a:t>
            </a:r>
          </a:p>
          <a:p>
            <a:pPr marL="742950" indent="-742950">
              <a:buFont typeface="+mj-lt"/>
              <a:buAutoNum type="arabicPeriod"/>
            </a:pPr>
            <a:r>
              <a:rPr lang="en-US" sz="3600" dirty="0"/>
              <a:t>Lack of acknowledgement or credit</a:t>
            </a:r>
          </a:p>
          <a:p>
            <a:pPr marL="742950" indent="-742950">
              <a:buFont typeface="+mj-lt"/>
              <a:buAutoNum type="arabicPeriod"/>
            </a:pPr>
            <a:r>
              <a:rPr lang="en-US" sz="3600" dirty="0"/>
              <a:t>Unclear roles or expectations</a:t>
            </a:r>
          </a:p>
          <a:p>
            <a:pPr marL="742950" indent="-742950">
              <a:buFont typeface="+mj-lt"/>
              <a:buAutoNum type="arabicPeriod"/>
            </a:pPr>
            <a:r>
              <a:rPr lang="en-US" sz="3600" dirty="0"/>
              <a:t>Fear of association or lack of independence</a:t>
            </a:r>
          </a:p>
          <a:p>
            <a:pPr marL="742950" indent="-742950">
              <a:buFont typeface="+mj-lt"/>
              <a:buAutoNum type="arabicPeriod"/>
            </a:pPr>
            <a:r>
              <a:rPr lang="en-US" sz="3600" dirty="0"/>
              <a:t>Power struggles, inequities, or biases</a:t>
            </a:r>
          </a:p>
          <a:p>
            <a:pPr marL="742950" indent="-742950">
              <a:buFont typeface="+mj-lt"/>
              <a:buAutoNum type="arabicPeriod"/>
            </a:pPr>
            <a:r>
              <a:rPr lang="en-US" sz="3600" dirty="0"/>
              <a:t>Low community interest or controversial</a:t>
            </a:r>
          </a:p>
        </p:txBody>
      </p:sp>
      <p:pic>
        <p:nvPicPr>
          <p:cNvPr id="3" name="Picture 2" descr="A picture containing person, man, holding, laptop&#10;&#10;Description automatically generated">
            <a:extLst>
              <a:ext uri="{FF2B5EF4-FFF2-40B4-BE49-F238E27FC236}">
                <a16:creationId xmlns:a16="http://schemas.microsoft.com/office/drawing/2014/main" id="{A6B2B3E3-C16C-4BBF-A9C1-574154F87CF1}"/>
              </a:ext>
            </a:extLst>
          </p:cNvPr>
          <p:cNvPicPr>
            <a:picLocks noChangeAspect="1"/>
          </p:cNvPicPr>
          <p:nvPr/>
        </p:nvPicPr>
        <p:blipFill>
          <a:blip r:embed="rId3"/>
          <a:stretch>
            <a:fillRect/>
          </a:stretch>
        </p:blipFill>
        <p:spPr>
          <a:xfrm>
            <a:off x="5634799" y="274638"/>
            <a:ext cx="3223388" cy="2109053"/>
          </a:xfrm>
          <a:prstGeom prst="rect">
            <a:avLst/>
          </a:prstGeom>
        </p:spPr>
      </p:pic>
    </p:spTree>
    <p:extLst>
      <p:ext uri="{BB962C8B-B14F-4D97-AF65-F5344CB8AC3E}">
        <p14:creationId xmlns:p14="http://schemas.microsoft.com/office/powerpoint/2010/main" val="358464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a:solidFill>
                  <a:srgbClr val="0032A1"/>
                </a:solidFill>
              </a:rPr>
              <a:t>Overcoming Obstacles </a:t>
            </a:r>
          </a:p>
        </p:txBody>
      </p:sp>
      <p:sp>
        <p:nvSpPr>
          <p:cNvPr id="5" name="Content Placeholder 4"/>
          <p:cNvSpPr>
            <a:spLocks noGrp="1"/>
          </p:cNvSpPr>
          <p:nvPr>
            <p:ph idx="1"/>
          </p:nvPr>
        </p:nvSpPr>
        <p:spPr>
          <a:xfrm>
            <a:off x="285813" y="1417638"/>
            <a:ext cx="5410253" cy="4707000"/>
          </a:xfrm>
        </p:spPr>
        <p:txBody>
          <a:bodyPr>
            <a:normAutofit fontScale="85000" lnSpcReduction="10000"/>
          </a:bodyPr>
          <a:lstStyle/>
          <a:p>
            <a:pPr marL="742950" indent="-742950">
              <a:buFont typeface="+mj-lt"/>
              <a:buAutoNum type="arabicPeriod"/>
            </a:pPr>
            <a:r>
              <a:rPr lang="en-US" sz="3600" dirty="0"/>
              <a:t>Start well</a:t>
            </a:r>
          </a:p>
          <a:p>
            <a:pPr marL="742950" indent="-742950">
              <a:buFont typeface="+mj-lt"/>
              <a:buAutoNum type="arabicPeriod"/>
            </a:pPr>
            <a:r>
              <a:rPr lang="en-US" sz="3600" dirty="0"/>
              <a:t>Keep assessing new invites</a:t>
            </a:r>
          </a:p>
          <a:p>
            <a:pPr marL="742950" indent="-742950">
              <a:buFont typeface="+mj-lt"/>
              <a:buAutoNum type="arabicPeriod"/>
            </a:pPr>
            <a:r>
              <a:rPr lang="en-US" sz="3600" dirty="0"/>
              <a:t>Build momentum</a:t>
            </a:r>
          </a:p>
          <a:p>
            <a:pPr marL="742950" indent="-742950">
              <a:buFont typeface="+mj-lt"/>
              <a:buAutoNum type="arabicPeriod"/>
            </a:pPr>
            <a:r>
              <a:rPr lang="en-US" sz="3600" dirty="0"/>
              <a:t>Get to know each other</a:t>
            </a:r>
          </a:p>
          <a:p>
            <a:pPr marL="742950" indent="-742950">
              <a:buFont typeface="+mj-lt"/>
              <a:buAutoNum type="arabicPeriod"/>
            </a:pPr>
            <a:r>
              <a:rPr lang="en-US" sz="3600" dirty="0"/>
              <a:t>Stay positive</a:t>
            </a:r>
          </a:p>
          <a:p>
            <a:pPr marL="742950" indent="-742950">
              <a:buFont typeface="+mj-lt"/>
              <a:buAutoNum type="arabicPeriod"/>
            </a:pPr>
            <a:r>
              <a:rPr lang="en-US" sz="3600" dirty="0"/>
              <a:t>Regularly reward, recognize and respect</a:t>
            </a:r>
          </a:p>
          <a:p>
            <a:pPr marL="742950" indent="-742950">
              <a:buFont typeface="+mj-lt"/>
              <a:buAutoNum type="arabicPeriod"/>
            </a:pPr>
            <a:r>
              <a:rPr lang="en-US" sz="3600" dirty="0"/>
              <a:t>Encourage input from quieter voices</a:t>
            </a:r>
          </a:p>
        </p:txBody>
      </p:sp>
      <p:pic>
        <p:nvPicPr>
          <p:cNvPr id="3" name="Picture 2" descr="A person standing in front of a building&#10;&#10;Description automatically generated">
            <a:extLst>
              <a:ext uri="{FF2B5EF4-FFF2-40B4-BE49-F238E27FC236}">
                <a16:creationId xmlns:a16="http://schemas.microsoft.com/office/drawing/2014/main" id="{19B2DE46-F4F2-4C22-9EBD-13F9C97C4F3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7018"/>
          <a:stretch/>
        </p:blipFill>
        <p:spPr>
          <a:xfrm>
            <a:off x="5696066" y="1874838"/>
            <a:ext cx="3162121" cy="3435227"/>
          </a:xfrm>
          <a:prstGeom prst="rect">
            <a:avLst/>
          </a:prstGeom>
        </p:spPr>
      </p:pic>
    </p:spTree>
    <p:extLst>
      <p:ext uri="{BB962C8B-B14F-4D97-AF65-F5344CB8AC3E}">
        <p14:creationId xmlns:p14="http://schemas.microsoft.com/office/powerpoint/2010/main" val="422233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1507" y="-20638"/>
            <a:ext cx="8315292" cy="1143000"/>
          </a:xfrm>
        </p:spPr>
        <p:txBody>
          <a:bodyPr/>
          <a:lstStyle/>
          <a:p>
            <a:pPr algn="l"/>
            <a:r>
              <a:rPr lang="en-US" dirty="0">
                <a:solidFill>
                  <a:srgbClr val="0032A1"/>
                </a:solidFill>
              </a:rPr>
              <a:t>Stakeholder Involvement Overview</a:t>
            </a:r>
          </a:p>
        </p:txBody>
      </p:sp>
      <p:graphicFrame>
        <p:nvGraphicFramePr>
          <p:cNvPr id="2" name="Content Placeholder 1">
            <a:extLst>
              <a:ext uri="{FF2B5EF4-FFF2-40B4-BE49-F238E27FC236}">
                <a16:creationId xmlns:a16="http://schemas.microsoft.com/office/drawing/2014/main" id="{E07B0C59-3452-4049-8DA9-7B7756771D3B}"/>
              </a:ext>
            </a:extLst>
          </p:cNvPr>
          <p:cNvGraphicFramePr>
            <a:graphicFrameLocks noGrp="1"/>
          </p:cNvGraphicFramePr>
          <p:nvPr>
            <p:ph idx="1"/>
            <p:extLst>
              <p:ext uri="{D42A27DB-BD31-4B8C-83A1-F6EECF244321}">
                <p14:modId xmlns:p14="http://schemas.microsoft.com/office/powerpoint/2010/main" val="1857987534"/>
              </p:ext>
            </p:extLst>
          </p:nvPr>
        </p:nvGraphicFramePr>
        <p:xfrm>
          <a:off x="371507" y="1168400"/>
          <a:ext cx="8572228" cy="4889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80BD592C-DCE2-4016-8FF8-4B5C82DC1DCC}"/>
              </a:ext>
            </a:extLst>
          </p:cNvPr>
          <p:cNvSpPr txBox="1"/>
          <p:nvPr/>
        </p:nvSpPr>
        <p:spPr>
          <a:xfrm>
            <a:off x="7201988" y="5990057"/>
            <a:ext cx="1675007" cy="369332"/>
          </a:xfrm>
          <a:prstGeom prst="rect">
            <a:avLst/>
          </a:prstGeom>
          <a:noFill/>
        </p:spPr>
        <p:txBody>
          <a:bodyPr wrap="square" rtlCol="0">
            <a:spAutoFit/>
          </a:bodyPr>
          <a:lstStyle/>
          <a:p>
            <a:r>
              <a:rPr lang="en-US" dirty="0"/>
              <a:t>Source: USEPA</a:t>
            </a:r>
          </a:p>
        </p:txBody>
      </p:sp>
    </p:spTree>
    <p:extLst>
      <p:ext uri="{BB962C8B-B14F-4D97-AF65-F5344CB8AC3E}">
        <p14:creationId xmlns:p14="http://schemas.microsoft.com/office/powerpoint/2010/main" val="1040176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1507" y="52887"/>
            <a:ext cx="8315292" cy="866185"/>
          </a:xfrm>
        </p:spPr>
        <p:txBody>
          <a:bodyPr/>
          <a:lstStyle/>
          <a:p>
            <a:pPr algn="l"/>
            <a:r>
              <a:rPr lang="en-US" dirty="0">
                <a:solidFill>
                  <a:srgbClr val="0032A1"/>
                </a:solidFill>
              </a:rPr>
              <a:t>1. Identify Stakeholders</a:t>
            </a:r>
          </a:p>
        </p:txBody>
      </p:sp>
      <p:sp>
        <p:nvSpPr>
          <p:cNvPr id="5" name="Content Placeholder 4"/>
          <p:cNvSpPr>
            <a:spLocks noGrp="1"/>
          </p:cNvSpPr>
          <p:nvPr>
            <p:ph idx="1"/>
          </p:nvPr>
        </p:nvSpPr>
        <p:spPr>
          <a:xfrm>
            <a:off x="146469" y="2246816"/>
            <a:ext cx="8936564" cy="4147792"/>
          </a:xfrm>
        </p:spPr>
        <p:txBody>
          <a:bodyPr numCol="2">
            <a:normAutofit fontScale="77500" lnSpcReduction="20000"/>
          </a:bodyPr>
          <a:lstStyle/>
          <a:p>
            <a:pPr>
              <a:buFont typeface="Arial" panose="020B0604020202020204" pitchFamily="34" charset="0"/>
              <a:buChar char="•"/>
            </a:pPr>
            <a:r>
              <a:rPr lang="en-US" sz="3600" dirty="0"/>
              <a:t>Landowners</a:t>
            </a:r>
          </a:p>
          <a:p>
            <a:pPr>
              <a:buFont typeface="Arial" panose="020B0604020202020204" pitchFamily="34" charset="0"/>
              <a:buChar char="•"/>
            </a:pPr>
            <a:r>
              <a:rPr lang="en-US" sz="3600" dirty="0"/>
              <a:t>County or city elected officials</a:t>
            </a:r>
          </a:p>
          <a:p>
            <a:pPr>
              <a:buFont typeface="Arial" panose="020B0604020202020204" pitchFamily="34" charset="0"/>
              <a:buChar char="•"/>
            </a:pPr>
            <a:r>
              <a:rPr lang="en-US" sz="3600" dirty="0"/>
              <a:t>Business and industry</a:t>
            </a:r>
          </a:p>
          <a:p>
            <a:pPr>
              <a:buFont typeface="Arial" panose="020B0604020202020204" pitchFamily="34" charset="0"/>
              <a:buChar char="•"/>
            </a:pPr>
            <a:r>
              <a:rPr lang="en-US" sz="3600" dirty="0"/>
              <a:t>Neighborhood Assoc</a:t>
            </a:r>
          </a:p>
          <a:p>
            <a:pPr>
              <a:buFont typeface="Arial" panose="020B0604020202020204" pitchFamily="34" charset="0"/>
              <a:buChar char="•"/>
            </a:pPr>
            <a:r>
              <a:rPr lang="en-US" sz="3600" dirty="0"/>
              <a:t>Citizen / volunteer groups</a:t>
            </a:r>
          </a:p>
          <a:p>
            <a:pPr>
              <a:buFont typeface="Arial" panose="020B0604020202020204" pitchFamily="34" charset="0"/>
              <a:buChar char="•"/>
            </a:pPr>
            <a:r>
              <a:rPr lang="en-US" sz="3600" dirty="0"/>
              <a:t>Community service orgs</a:t>
            </a:r>
          </a:p>
          <a:p>
            <a:pPr>
              <a:buFont typeface="Arial" panose="020B0604020202020204" pitchFamily="34" charset="0"/>
              <a:buChar char="•"/>
            </a:pPr>
            <a:r>
              <a:rPr lang="en-US" sz="3600" dirty="0"/>
              <a:t>Religious orgs</a:t>
            </a:r>
          </a:p>
          <a:p>
            <a:pPr>
              <a:buFont typeface="Arial" panose="020B0604020202020204" pitchFamily="34" charset="0"/>
              <a:buChar char="•"/>
            </a:pPr>
            <a:r>
              <a:rPr lang="en-US" sz="3600" dirty="0"/>
              <a:t>Environmental or conservation groups</a:t>
            </a:r>
          </a:p>
          <a:p>
            <a:pPr>
              <a:buFont typeface="Arial" panose="020B0604020202020204" pitchFamily="34" charset="0"/>
              <a:buChar char="•"/>
            </a:pPr>
            <a:r>
              <a:rPr lang="en-US" sz="3600" dirty="0"/>
              <a:t>Recreational groups</a:t>
            </a:r>
          </a:p>
          <a:p>
            <a:pPr>
              <a:buFont typeface="Arial" panose="020B0604020202020204" pitchFamily="34" charset="0"/>
              <a:buChar char="•"/>
            </a:pPr>
            <a:r>
              <a:rPr lang="en-US" sz="3600" dirty="0"/>
              <a:t>Educators</a:t>
            </a:r>
          </a:p>
          <a:p>
            <a:pPr>
              <a:buFont typeface="Arial" panose="020B0604020202020204" pitchFamily="34" charset="0"/>
              <a:buChar char="•"/>
            </a:pPr>
            <a:r>
              <a:rPr lang="en-US" sz="3600" dirty="0"/>
              <a:t>Federal, state, regional and local agencies</a:t>
            </a:r>
          </a:p>
          <a:p>
            <a:pPr>
              <a:buFont typeface="Arial" panose="020B0604020202020204" pitchFamily="34" charset="0"/>
              <a:buChar char="•"/>
            </a:pPr>
            <a:r>
              <a:rPr lang="en-US" sz="3600" dirty="0"/>
              <a:t>Special districts</a:t>
            </a:r>
          </a:p>
          <a:p>
            <a:pPr>
              <a:buFont typeface="Arial" panose="020B0604020202020204" pitchFamily="34" charset="0"/>
              <a:buChar char="•"/>
            </a:pPr>
            <a:r>
              <a:rPr lang="en-US" sz="3600" dirty="0"/>
              <a:t>Parks and public lands</a:t>
            </a:r>
          </a:p>
          <a:p>
            <a:pPr>
              <a:buFont typeface="Arial" panose="020B0604020202020204" pitchFamily="34" charset="0"/>
              <a:buChar char="•"/>
            </a:pPr>
            <a:r>
              <a:rPr lang="en-US" sz="3600" dirty="0"/>
              <a:t>Utility managers</a:t>
            </a:r>
          </a:p>
          <a:p>
            <a:pPr>
              <a:buFont typeface="Arial" panose="020B0604020202020204" pitchFamily="34" charset="0"/>
              <a:buChar char="•"/>
            </a:pPr>
            <a:r>
              <a:rPr lang="en-US" sz="3600" dirty="0"/>
              <a:t>Scientists, engineers,  consultants</a:t>
            </a:r>
          </a:p>
          <a:p>
            <a:pPr>
              <a:buFont typeface="Arial" panose="020B0604020202020204" pitchFamily="34" charset="0"/>
              <a:buChar char="•"/>
            </a:pPr>
            <a:r>
              <a:rPr lang="en-US" sz="3600" dirty="0"/>
              <a:t>Planners</a:t>
            </a:r>
          </a:p>
        </p:txBody>
      </p:sp>
      <p:sp>
        <p:nvSpPr>
          <p:cNvPr id="2" name="Rectangle 1">
            <a:extLst>
              <a:ext uri="{FF2B5EF4-FFF2-40B4-BE49-F238E27FC236}">
                <a16:creationId xmlns:a16="http://schemas.microsoft.com/office/drawing/2014/main" id="{B10393FD-8398-4A46-A70A-7217FD31ABB5}"/>
              </a:ext>
            </a:extLst>
          </p:cNvPr>
          <p:cNvSpPr/>
          <p:nvPr/>
        </p:nvSpPr>
        <p:spPr>
          <a:xfrm>
            <a:off x="1425238" y="864485"/>
            <a:ext cx="2033453" cy="592183"/>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2400" b="1" dirty="0">
                <a:solidFill>
                  <a:schemeClr val="tx1"/>
                </a:solidFill>
                <a:latin typeface="Mercury Display"/>
              </a:rPr>
              <a:t>TECHNICAL</a:t>
            </a:r>
          </a:p>
        </p:txBody>
      </p:sp>
      <p:sp>
        <p:nvSpPr>
          <p:cNvPr id="6" name="Rectangle 5">
            <a:extLst>
              <a:ext uri="{FF2B5EF4-FFF2-40B4-BE49-F238E27FC236}">
                <a16:creationId xmlns:a16="http://schemas.microsoft.com/office/drawing/2014/main" id="{24F0E85B-20C5-423B-84E8-486B499EF297}"/>
              </a:ext>
            </a:extLst>
          </p:cNvPr>
          <p:cNvSpPr/>
          <p:nvPr/>
        </p:nvSpPr>
        <p:spPr>
          <a:xfrm>
            <a:off x="3597334" y="864485"/>
            <a:ext cx="2033453" cy="59218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a:solidFill>
                  <a:schemeClr val="tx1"/>
                </a:solidFill>
                <a:latin typeface="Mercury Display"/>
              </a:rPr>
              <a:t>FINANCIAL</a:t>
            </a:r>
          </a:p>
        </p:txBody>
      </p:sp>
      <p:sp>
        <p:nvSpPr>
          <p:cNvPr id="7" name="Rectangle 6">
            <a:extLst>
              <a:ext uri="{FF2B5EF4-FFF2-40B4-BE49-F238E27FC236}">
                <a16:creationId xmlns:a16="http://schemas.microsoft.com/office/drawing/2014/main" id="{FE26A93C-AEE6-496C-BA45-3FFF424A8FE4}"/>
              </a:ext>
            </a:extLst>
          </p:cNvPr>
          <p:cNvSpPr/>
          <p:nvPr/>
        </p:nvSpPr>
        <p:spPr>
          <a:xfrm>
            <a:off x="5760719" y="864485"/>
            <a:ext cx="2033453" cy="592183"/>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a:solidFill>
                  <a:schemeClr val="tx1"/>
                </a:solidFill>
                <a:latin typeface="Mercury Display"/>
              </a:rPr>
              <a:t>REGULATORY</a:t>
            </a:r>
          </a:p>
        </p:txBody>
      </p:sp>
      <p:sp>
        <p:nvSpPr>
          <p:cNvPr id="8" name="Rectangle 7">
            <a:extLst>
              <a:ext uri="{FF2B5EF4-FFF2-40B4-BE49-F238E27FC236}">
                <a16:creationId xmlns:a16="http://schemas.microsoft.com/office/drawing/2014/main" id="{9B604523-5FF2-4553-84E3-40452D2CB388}"/>
              </a:ext>
            </a:extLst>
          </p:cNvPr>
          <p:cNvSpPr/>
          <p:nvPr/>
        </p:nvSpPr>
        <p:spPr>
          <a:xfrm>
            <a:off x="2481150" y="1578587"/>
            <a:ext cx="2033453" cy="592183"/>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b="1" dirty="0">
                <a:solidFill>
                  <a:schemeClr val="tx1"/>
                </a:solidFill>
                <a:latin typeface="Mercury Display"/>
              </a:rPr>
              <a:t>LOCAL</a:t>
            </a:r>
          </a:p>
        </p:txBody>
      </p:sp>
      <p:sp>
        <p:nvSpPr>
          <p:cNvPr id="9" name="Rectangle 8">
            <a:extLst>
              <a:ext uri="{FF2B5EF4-FFF2-40B4-BE49-F238E27FC236}">
                <a16:creationId xmlns:a16="http://schemas.microsoft.com/office/drawing/2014/main" id="{0C0A8629-FE35-42D8-8E01-1D465BA6EEA2}"/>
              </a:ext>
            </a:extLst>
          </p:cNvPr>
          <p:cNvSpPr/>
          <p:nvPr/>
        </p:nvSpPr>
        <p:spPr>
          <a:xfrm>
            <a:off x="4670666" y="1578587"/>
            <a:ext cx="2033453" cy="592183"/>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dirty="0">
                <a:solidFill>
                  <a:schemeClr val="tx1"/>
                </a:solidFill>
                <a:latin typeface="Mercury Display"/>
              </a:rPr>
              <a:t>OUTREACH</a:t>
            </a:r>
          </a:p>
        </p:txBody>
      </p:sp>
    </p:spTree>
    <p:extLst>
      <p:ext uri="{BB962C8B-B14F-4D97-AF65-F5344CB8AC3E}">
        <p14:creationId xmlns:p14="http://schemas.microsoft.com/office/powerpoint/2010/main" val="1646257122"/>
      </p:ext>
    </p:extLst>
  </p:cSld>
  <p:clrMapOvr>
    <a:masterClrMapping/>
  </p:clrMapOvr>
</p:sld>
</file>

<file path=ppt/theme/theme1.xml><?xml version="1.0" encoding="utf-8"?>
<a:theme xmlns:a="http://schemas.openxmlformats.org/drawingml/2006/main" name="UK Primary White Standard">
  <a:themeElements>
    <a:clrScheme name="UK Primary Palette">
      <a:dk1>
        <a:sysClr val="windowText" lastClr="000000"/>
      </a:dk1>
      <a:lt1>
        <a:sysClr val="window" lastClr="FFFFFF"/>
      </a:lt1>
      <a:dk2>
        <a:srgbClr val="0C377B"/>
      </a:dk2>
      <a:lt2>
        <a:srgbClr val="EEECE1"/>
      </a:lt2>
      <a:accent1>
        <a:srgbClr val="007CB7"/>
      </a:accent1>
      <a:accent2>
        <a:srgbClr val="162355"/>
      </a:accent2>
      <a:accent3>
        <a:srgbClr val="B8BAB3"/>
      </a:accent3>
      <a:accent4>
        <a:srgbClr val="4A4D4D"/>
      </a:accent4>
      <a:accent5>
        <a:srgbClr val="007CB7"/>
      </a:accent5>
      <a:accent6>
        <a:srgbClr val="0C377B"/>
      </a:accent6>
      <a:hlink>
        <a:srgbClr val="0C377B"/>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784C88C48B1594BB0B661E058B8F7DE" ma:contentTypeVersion="13" ma:contentTypeDescription="Create a new document." ma:contentTypeScope="" ma:versionID="732847de115f0dace2ce287cba8b51f9">
  <xsd:schema xmlns:xsd="http://www.w3.org/2001/XMLSchema" xmlns:xs="http://www.w3.org/2001/XMLSchema" xmlns:p="http://schemas.microsoft.com/office/2006/metadata/properties" xmlns:ns3="9895f8bc-a2f2-489a-b728-feea37ebc857" xmlns:ns4="47e4127d-1d07-4d4a-80ce-5b8cc81159bb" targetNamespace="http://schemas.microsoft.com/office/2006/metadata/properties" ma:root="true" ma:fieldsID="d4cba06e0efeaf31ed01816a1a86f14a" ns3:_="" ns4:_="">
    <xsd:import namespace="9895f8bc-a2f2-489a-b728-feea37ebc857"/>
    <xsd:import namespace="47e4127d-1d07-4d4a-80ce-5b8cc81159b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95f8bc-a2f2-489a-b728-feea37ebc85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e4127d-1d07-4d4a-80ce-5b8cc81159bb"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9BDD9D-6B65-423F-A0E2-454F452BE124}">
  <ds:schemaRefs>
    <ds:schemaRef ds:uri="http://schemas.microsoft.com/sharepoint/v3/contenttype/forms"/>
  </ds:schemaRefs>
</ds:datastoreItem>
</file>

<file path=customXml/itemProps2.xml><?xml version="1.0" encoding="utf-8"?>
<ds:datastoreItem xmlns:ds="http://schemas.openxmlformats.org/officeDocument/2006/customXml" ds:itemID="{66599E75-8744-4B17-BE4A-5BC26B50E4CD}">
  <ds:schemaRefs>
    <ds:schemaRef ds:uri="http://purl.org/dc/elements/1.1/"/>
    <ds:schemaRef ds:uri="http://schemas.microsoft.com/office/2006/metadata/properties"/>
    <ds:schemaRef ds:uri="47e4127d-1d07-4d4a-80ce-5b8cc81159bb"/>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9895f8bc-a2f2-489a-b728-feea37ebc857"/>
    <ds:schemaRef ds:uri="http://www.w3.org/XML/1998/namespace"/>
    <ds:schemaRef ds:uri="http://purl.org/dc/dcmitype/"/>
  </ds:schemaRefs>
</ds:datastoreItem>
</file>

<file path=customXml/itemProps3.xml><?xml version="1.0" encoding="utf-8"?>
<ds:datastoreItem xmlns:ds="http://schemas.openxmlformats.org/officeDocument/2006/customXml" ds:itemID="{012CF0A7-5C6C-4366-A4CF-04A104CD8C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95f8bc-a2f2-489a-b728-feea37ebc857"/>
    <ds:schemaRef ds:uri="47e4127d-1d07-4d4a-80ce-5b8cc81159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UK PPT White Standard</Template>
  <TotalTime>3049</TotalTime>
  <Words>7035</Words>
  <Application>Microsoft Office PowerPoint</Application>
  <PresentationFormat>On-screen Show (4:3)</PresentationFormat>
  <Paragraphs>621</Paragraphs>
  <Slides>37</Slides>
  <Notes>37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Avenir Next Regular</vt:lpstr>
      <vt:lpstr>AvenirNext LT Pro Bold</vt:lpstr>
      <vt:lpstr>Calibri</vt:lpstr>
      <vt:lpstr>Mercury Display</vt:lpstr>
      <vt:lpstr>Mercury Display Semibold</vt:lpstr>
      <vt:lpstr>Times New Roman</vt:lpstr>
      <vt:lpstr>UK Primary White Standard</vt:lpstr>
      <vt:lpstr>Watershed Academy Watershed Coordinator Training Series</vt:lpstr>
      <vt:lpstr>Developing Partnerships</vt:lpstr>
      <vt:lpstr>Who are these partners?</vt:lpstr>
      <vt:lpstr>Benefits of Stakeholder Input  and Partnerships</vt:lpstr>
      <vt:lpstr>Why Partnerships Succeed</vt:lpstr>
      <vt:lpstr>Why Partnerships Fail</vt:lpstr>
      <vt:lpstr>Overcoming Obstacles </vt:lpstr>
      <vt:lpstr>Stakeholder Involvement Overview</vt:lpstr>
      <vt:lpstr>1. Identify Stakeholders</vt:lpstr>
      <vt:lpstr>1. Identify Stakeholders</vt:lpstr>
      <vt:lpstr>1. Identify Stakeholders</vt:lpstr>
      <vt:lpstr>Local Champions of Hanging Fork Watershed</vt:lpstr>
      <vt:lpstr>2. Determining Roles and Responsibilities</vt:lpstr>
      <vt:lpstr>PowerPoint Presentation</vt:lpstr>
      <vt:lpstr>3. Organizational Structure</vt:lpstr>
      <vt:lpstr>PowerPoint Presentation</vt:lpstr>
      <vt:lpstr>PowerPoint Presentation</vt:lpstr>
      <vt:lpstr>Stakeholder Participation</vt:lpstr>
      <vt:lpstr>Organizational Dynamics in Little River, Four Rivers</vt:lpstr>
      <vt:lpstr>Organizational Strength: Salt River Conservation Collaborative</vt:lpstr>
      <vt:lpstr>4. Identify Skills and Resources</vt:lpstr>
      <vt:lpstr>5. Encourage Participation and Involvement</vt:lpstr>
      <vt:lpstr>Combining Water Concerns &amp; Interests  in Upper North Fork of Kentucky River</vt:lpstr>
      <vt:lpstr>6. Conduct Outreach</vt:lpstr>
      <vt:lpstr>Collaborating with Local, State, and Federal Programs</vt:lpstr>
      <vt:lpstr>How do you recruit and maintain volunteers?</vt:lpstr>
      <vt:lpstr>Volunteer Retention Factors </vt:lpstr>
      <vt:lpstr>Volunteers in the U.S.</vt:lpstr>
      <vt:lpstr>Kentucky Volunteers by Type</vt:lpstr>
      <vt:lpstr>Building Relationships</vt:lpstr>
      <vt:lpstr>Recruitment Plan</vt:lpstr>
      <vt:lpstr>Example: Kentucky River Watershed Watch</vt:lpstr>
      <vt:lpstr>Training</vt:lpstr>
      <vt:lpstr>Example: Kentucky River Watershed Watch</vt:lpstr>
      <vt:lpstr>Example: Kentucky River Watershed Watch</vt:lpstr>
      <vt:lpstr>Database</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Evans, Steven</dc:creator>
  <cp:lastModifiedBy>McAlister, Malissa L.</cp:lastModifiedBy>
  <cp:revision>147</cp:revision>
  <cp:lastPrinted>2020-06-03T14:48:02Z</cp:lastPrinted>
  <dcterms:created xsi:type="dcterms:W3CDTF">2018-02-01T15:12:04Z</dcterms:created>
  <dcterms:modified xsi:type="dcterms:W3CDTF">2020-06-15T17:34:47Z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0x0101002784C88C48B1594BB0B661E058B8F7DE</vt:lpwstr>
  </property>
</Properties>
</file>