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436" r:id="rId2"/>
    <p:sldId id="469" r:id="rId3"/>
    <p:sldId id="473" r:id="rId4"/>
    <p:sldId id="532" r:id="rId5"/>
    <p:sldId id="550" r:id="rId6"/>
    <p:sldId id="444" r:id="rId7"/>
    <p:sldId id="541" r:id="rId8"/>
    <p:sldId id="570" r:id="rId9"/>
    <p:sldId id="474" r:id="rId10"/>
    <p:sldId id="542" r:id="rId11"/>
    <p:sldId id="563" r:id="rId12"/>
    <p:sldId id="564" r:id="rId13"/>
    <p:sldId id="536" r:id="rId14"/>
    <p:sldId id="475" r:id="rId15"/>
    <p:sldId id="533" r:id="rId16"/>
    <p:sldId id="537" r:id="rId17"/>
    <p:sldId id="547" r:id="rId18"/>
    <p:sldId id="549" r:id="rId19"/>
    <p:sldId id="544" r:id="rId20"/>
    <p:sldId id="552" r:id="rId21"/>
    <p:sldId id="569" r:id="rId22"/>
    <p:sldId id="548" r:id="rId23"/>
    <p:sldId id="565" r:id="rId24"/>
    <p:sldId id="566" r:id="rId25"/>
    <p:sldId id="568" r:id="rId26"/>
    <p:sldId id="554" r:id="rId27"/>
    <p:sldId id="553" r:id="rId28"/>
    <p:sldId id="478" r:id="rId29"/>
    <p:sldId id="571" r:id="rId30"/>
    <p:sldId id="535" r:id="rId31"/>
    <p:sldId id="538" r:id="rId32"/>
    <p:sldId id="555" r:id="rId33"/>
    <p:sldId id="558" r:id="rId34"/>
    <p:sldId id="557" r:id="rId35"/>
    <p:sldId id="559" r:id="rId36"/>
    <p:sldId id="560" r:id="rId37"/>
    <p:sldId id="556" r:id="rId38"/>
    <p:sldId id="562" r:id="rId39"/>
    <p:sldId id="539" r:id="rId40"/>
  </p:sldIdLst>
  <p:sldSz cx="9144000" cy="6858000" type="screen4x3"/>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ans, Steven" initials="ES" lastIdx="1" clrIdx="0">
    <p:extLst>
      <p:ext uri="{19B8F6BF-5375-455C-9EA6-DF929625EA0E}">
        <p15:presenceInfo xmlns:p15="http://schemas.microsoft.com/office/powerpoint/2012/main" userId="S-1-5-21-436374069-1454471165-682003330-476601" providerId="AD"/>
      </p:ext>
    </p:extLst>
  </p:cmAuthor>
  <p:cmAuthor id="2" name="Steven Evans" initials="SE" lastIdx="1" clrIdx="1">
    <p:extLst>
      <p:ext uri="{19B8F6BF-5375-455C-9EA6-DF929625EA0E}">
        <p15:presenceInfo xmlns:p15="http://schemas.microsoft.com/office/powerpoint/2012/main" userId="62e3af207514a7f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AFD3"/>
    <a:srgbClr val="007CB7"/>
    <a:srgbClr val="CCFF99"/>
    <a:srgbClr val="0032A1"/>
    <a:srgbClr val="FFAA01"/>
    <a:srgbClr val="57D34D"/>
    <a:srgbClr val="FFFF99"/>
    <a:srgbClr val="FD5003"/>
    <a:srgbClr val="FFDD89"/>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54" autoAdjust="0"/>
    <p:restoredTop sz="64399" autoAdjust="0"/>
  </p:normalViewPr>
  <p:slideViewPr>
    <p:cSldViewPr snapToGrid="0" snapToObjects="1">
      <p:cViewPr varScale="1">
        <p:scale>
          <a:sx n="70" d="100"/>
          <a:sy n="70" d="100"/>
        </p:scale>
        <p:origin x="2754" y="54"/>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82" d="100"/>
          <a:sy n="82" d="100"/>
        </p:scale>
        <p:origin x="3816"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E042FC-A779-4077-B158-668EB4C49ED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D9052BBD-5A7A-44C1-8E50-1FDCC133F1EA}">
      <dgm:prSet phldrT="[Text]" custT="1"/>
      <dgm:spPr/>
      <dgm:t>
        <a:bodyPr/>
        <a:lstStyle/>
        <a:p>
          <a:r>
            <a:rPr lang="en-US" sz="3000" b="1" dirty="0">
              <a:latin typeface="Calibri" panose="020F0502020204030204" pitchFamily="34" charset="0"/>
              <a:cs typeface="Calibri" panose="020F0502020204030204" pitchFamily="34" charset="0"/>
            </a:rPr>
            <a:t>Audience</a:t>
          </a:r>
        </a:p>
      </dgm:t>
    </dgm:pt>
    <dgm:pt modelId="{65DCE3FE-3983-4D85-A9D0-6D09006711EB}" type="parTrans" cxnId="{4551D81F-BF98-4311-85FA-9DB724FB4738}">
      <dgm:prSet/>
      <dgm:spPr/>
      <dgm:t>
        <a:bodyPr/>
        <a:lstStyle/>
        <a:p>
          <a:endParaRPr lang="en-US"/>
        </a:p>
      </dgm:t>
    </dgm:pt>
    <dgm:pt modelId="{F592DB49-DB3B-4837-BAFA-15461E0F0736}" type="sibTrans" cxnId="{4551D81F-BF98-4311-85FA-9DB724FB4738}">
      <dgm:prSet/>
      <dgm:spPr/>
      <dgm:t>
        <a:bodyPr/>
        <a:lstStyle/>
        <a:p>
          <a:endParaRPr lang="en-US"/>
        </a:p>
      </dgm:t>
    </dgm:pt>
    <dgm:pt modelId="{179AFC7C-2B9F-4A8E-9A5A-27D643763514}">
      <dgm:prSet phldrT="[Text]" custT="1"/>
      <dgm:spPr>
        <a:solidFill>
          <a:schemeClr val="accent1">
            <a:lumMod val="60000"/>
            <a:lumOff val="40000"/>
          </a:schemeClr>
        </a:solidFill>
      </dgm:spPr>
      <dgm:t>
        <a:bodyPr/>
        <a:lstStyle/>
        <a:p>
          <a:r>
            <a:rPr lang="en-US" sz="3000" b="0" dirty="0">
              <a:latin typeface="Calibri" panose="020F0502020204030204" pitchFamily="34" charset="0"/>
              <a:cs typeface="Calibri" panose="020F0502020204030204" pitchFamily="34" charset="0"/>
            </a:rPr>
            <a:t>Farmers</a:t>
          </a:r>
        </a:p>
      </dgm:t>
    </dgm:pt>
    <dgm:pt modelId="{4F730058-2BFC-463F-8399-FFF8D4E4EF4D}" type="parTrans" cxnId="{3FDB1679-890D-459C-8676-46EDBE530E44}">
      <dgm:prSet/>
      <dgm:spPr/>
      <dgm:t>
        <a:bodyPr/>
        <a:lstStyle/>
        <a:p>
          <a:endParaRPr lang="en-US"/>
        </a:p>
      </dgm:t>
    </dgm:pt>
    <dgm:pt modelId="{574668F6-0A14-4F79-94C7-3B52C0DD7AF7}" type="sibTrans" cxnId="{3FDB1679-890D-459C-8676-46EDBE530E44}">
      <dgm:prSet/>
      <dgm:spPr/>
      <dgm:t>
        <a:bodyPr/>
        <a:lstStyle/>
        <a:p>
          <a:endParaRPr lang="en-US"/>
        </a:p>
      </dgm:t>
    </dgm:pt>
    <dgm:pt modelId="{099797DB-795E-456B-9F33-B04C6FAD28C6}">
      <dgm:prSet phldrT="[Text]" custT="1"/>
      <dgm:spPr>
        <a:solidFill>
          <a:schemeClr val="accent6">
            <a:lumMod val="20000"/>
            <a:lumOff val="80000"/>
          </a:schemeClr>
        </a:solidFill>
      </dgm:spPr>
      <dgm:t>
        <a:bodyPr/>
        <a:lstStyle/>
        <a:p>
          <a:r>
            <a:rPr lang="en-US" sz="3000" b="0" dirty="0">
              <a:latin typeface="Calibri" panose="020F0502020204030204" pitchFamily="34" charset="0"/>
              <a:cs typeface="Calibri" panose="020F0502020204030204" pitchFamily="34" charset="0"/>
            </a:rPr>
            <a:t>Homeowners</a:t>
          </a:r>
        </a:p>
      </dgm:t>
    </dgm:pt>
    <dgm:pt modelId="{138E0DA3-00D1-4B09-A79A-30CE39C7EAFF}" type="parTrans" cxnId="{F93B110A-DC49-492B-9022-537BBE8A5E37}">
      <dgm:prSet/>
      <dgm:spPr/>
      <dgm:t>
        <a:bodyPr/>
        <a:lstStyle/>
        <a:p>
          <a:endParaRPr lang="en-US"/>
        </a:p>
      </dgm:t>
    </dgm:pt>
    <dgm:pt modelId="{6938BBA1-1474-46E9-9316-1FF149A8AC2E}" type="sibTrans" cxnId="{F93B110A-DC49-492B-9022-537BBE8A5E37}">
      <dgm:prSet/>
      <dgm:spPr/>
      <dgm:t>
        <a:bodyPr/>
        <a:lstStyle/>
        <a:p>
          <a:endParaRPr lang="en-US"/>
        </a:p>
      </dgm:t>
    </dgm:pt>
    <dgm:pt modelId="{4249439E-47B4-4403-A729-436BF72262A4}">
      <dgm:prSet phldrT="[Text]" custT="1"/>
      <dgm:spPr>
        <a:solidFill>
          <a:schemeClr val="accent6">
            <a:lumMod val="40000"/>
            <a:lumOff val="60000"/>
          </a:schemeClr>
        </a:solidFill>
      </dgm:spPr>
      <dgm:t>
        <a:bodyPr/>
        <a:lstStyle/>
        <a:p>
          <a:r>
            <a:rPr lang="en-US" sz="3000" dirty="0">
              <a:latin typeface="Calibri" panose="020F0502020204030204" pitchFamily="34" charset="0"/>
              <a:cs typeface="Calibri" panose="020F0502020204030204" pitchFamily="34" charset="0"/>
            </a:rPr>
            <a:t>Elected Officials</a:t>
          </a:r>
        </a:p>
      </dgm:t>
    </dgm:pt>
    <dgm:pt modelId="{BFBEF7BF-B686-4D91-A00F-46660538DC15}" type="parTrans" cxnId="{665D56C6-9430-493A-8DA1-F0622AEA89BA}">
      <dgm:prSet/>
      <dgm:spPr/>
      <dgm:t>
        <a:bodyPr/>
        <a:lstStyle/>
        <a:p>
          <a:endParaRPr lang="en-US"/>
        </a:p>
      </dgm:t>
    </dgm:pt>
    <dgm:pt modelId="{F818E17F-E007-4712-8491-607D32C4A9FC}" type="sibTrans" cxnId="{665D56C6-9430-493A-8DA1-F0622AEA89BA}">
      <dgm:prSet/>
      <dgm:spPr/>
      <dgm:t>
        <a:bodyPr/>
        <a:lstStyle/>
        <a:p>
          <a:endParaRPr lang="en-US"/>
        </a:p>
      </dgm:t>
    </dgm:pt>
    <dgm:pt modelId="{4B91CF98-38D2-493E-B7E8-95D02DC8CE38}" type="pres">
      <dgm:prSet presAssocID="{9AE042FC-A779-4077-B158-668EB4C49ED0}" presName="hierChild1" presStyleCnt="0">
        <dgm:presLayoutVars>
          <dgm:orgChart val="1"/>
          <dgm:chPref val="1"/>
          <dgm:dir/>
          <dgm:animOne val="branch"/>
          <dgm:animLvl val="lvl"/>
          <dgm:resizeHandles/>
        </dgm:presLayoutVars>
      </dgm:prSet>
      <dgm:spPr/>
    </dgm:pt>
    <dgm:pt modelId="{C606064E-3DDC-46F8-8609-92F9FF707190}" type="pres">
      <dgm:prSet presAssocID="{D9052BBD-5A7A-44C1-8E50-1FDCC133F1EA}" presName="hierRoot1" presStyleCnt="0">
        <dgm:presLayoutVars>
          <dgm:hierBranch val="init"/>
        </dgm:presLayoutVars>
      </dgm:prSet>
      <dgm:spPr/>
    </dgm:pt>
    <dgm:pt modelId="{91C2AD7C-AE6D-4D02-8CFB-DA571BB436D0}" type="pres">
      <dgm:prSet presAssocID="{D9052BBD-5A7A-44C1-8E50-1FDCC133F1EA}" presName="rootComposite1" presStyleCnt="0"/>
      <dgm:spPr/>
    </dgm:pt>
    <dgm:pt modelId="{FA0C5990-0005-4761-9F66-37E469EFE60E}" type="pres">
      <dgm:prSet presAssocID="{D9052BBD-5A7A-44C1-8E50-1FDCC133F1EA}" presName="rootText1" presStyleLbl="node0" presStyleIdx="0" presStyleCnt="1" custScaleX="165948" custLinFactNeighborX="0" custLinFactNeighborY="-6378">
        <dgm:presLayoutVars>
          <dgm:chPref val="3"/>
        </dgm:presLayoutVars>
      </dgm:prSet>
      <dgm:spPr/>
    </dgm:pt>
    <dgm:pt modelId="{AC866C71-CDB7-47D9-90A9-FA203F880AE7}" type="pres">
      <dgm:prSet presAssocID="{D9052BBD-5A7A-44C1-8E50-1FDCC133F1EA}" presName="rootConnector1" presStyleLbl="node1" presStyleIdx="0" presStyleCnt="0"/>
      <dgm:spPr/>
    </dgm:pt>
    <dgm:pt modelId="{06A455D2-5348-41EE-9090-D4859F945D1F}" type="pres">
      <dgm:prSet presAssocID="{D9052BBD-5A7A-44C1-8E50-1FDCC133F1EA}" presName="hierChild2" presStyleCnt="0"/>
      <dgm:spPr/>
    </dgm:pt>
    <dgm:pt modelId="{93167932-BA18-4B24-8F88-402897B04DDF}" type="pres">
      <dgm:prSet presAssocID="{4F730058-2BFC-463F-8399-FFF8D4E4EF4D}" presName="Name37" presStyleLbl="parChTrans1D2" presStyleIdx="0" presStyleCnt="3"/>
      <dgm:spPr/>
    </dgm:pt>
    <dgm:pt modelId="{0FAD9A56-089F-46E8-B55F-9A43B62A76DD}" type="pres">
      <dgm:prSet presAssocID="{179AFC7C-2B9F-4A8E-9A5A-27D643763514}" presName="hierRoot2" presStyleCnt="0">
        <dgm:presLayoutVars>
          <dgm:hierBranch val="init"/>
        </dgm:presLayoutVars>
      </dgm:prSet>
      <dgm:spPr/>
    </dgm:pt>
    <dgm:pt modelId="{FCC81423-1CE8-4776-BB1D-BC1106265862}" type="pres">
      <dgm:prSet presAssocID="{179AFC7C-2B9F-4A8E-9A5A-27D643763514}" presName="rootComposite" presStyleCnt="0"/>
      <dgm:spPr/>
    </dgm:pt>
    <dgm:pt modelId="{A5E30311-6198-4D31-9B27-ADB0A5E37F01}" type="pres">
      <dgm:prSet presAssocID="{179AFC7C-2B9F-4A8E-9A5A-27D643763514}" presName="rootText" presStyleLbl="node2" presStyleIdx="0" presStyleCnt="3" custScaleX="204776" custLinFactNeighborX="-81961" custLinFactNeighborY="42">
        <dgm:presLayoutVars>
          <dgm:chPref val="3"/>
        </dgm:presLayoutVars>
      </dgm:prSet>
      <dgm:spPr/>
    </dgm:pt>
    <dgm:pt modelId="{0E40111B-E8A1-4555-A8AD-5E68BC5B5E9D}" type="pres">
      <dgm:prSet presAssocID="{179AFC7C-2B9F-4A8E-9A5A-27D643763514}" presName="rootConnector" presStyleLbl="node2" presStyleIdx="0" presStyleCnt="3"/>
      <dgm:spPr/>
    </dgm:pt>
    <dgm:pt modelId="{0EBFE0E9-0B93-4E00-BA1E-70F2944AA2D9}" type="pres">
      <dgm:prSet presAssocID="{179AFC7C-2B9F-4A8E-9A5A-27D643763514}" presName="hierChild4" presStyleCnt="0"/>
      <dgm:spPr/>
    </dgm:pt>
    <dgm:pt modelId="{35245A39-6994-49FB-8DA2-CB29A8485619}" type="pres">
      <dgm:prSet presAssocID="{179AFC7C-2B9F-4A8E-9A5A-27D643763514}" presName="hierChild5" presStyleCnt="0"/>
      <dgm:spPr/>
    </dgm:pt>
    <dgm:pt modelId="{FCB00D08-2B3E-44B5-B0B0-C2E0B968E3FF}" type="pres">
      <dgm:prSet presAssocID="{138E0DA3-00D1-4B09-A79A-30CE39C7EAFF}" presName="Name37" presStyleLbl="parChTrans1D2" presStyleIdx="1" presStyleCnt="3"/>
      <dgm:spPr/>
    </dgm:pt>
    <dgm:pt modelId="{643263BF-DEE1-4751-8DBC-06FEE8BA324A}" type="pres">
      <dgm:prSet presAssocID="{099797DB-795E-456B-9F33-B04C6FAD28C6}" presName="hierRoot2" presStyleCnt="0">
        <dgm:presLayoutVars>
          <dgm:hierBranch val="init"/>
        </dgm:presLayoutVars>
      </dgm:prSet>
      <dgm:spPr/>
    </dgm:pt>
    <dgm:pt modelId="{5FDC9ED0-2382-4E6D-B205-5BA3886EFEAD}" type="pres">
      <dgm:prSet presAssocID="{099797DB-795E-456B-9F33-B04C6FAD28C6}" presName="rootComposite" presStyleCnt="0"/>
      <dgm:spPr/>
    </dgm:pt>
    <dgm:pt modelId="{2C97349E-6822-43A5-B933-5B363B40429D}" type="pres">
      <dgm:prSet presAssocID="{099797DB-795E-456B-9F33-B04C6FAD28C6}" presName="rootText" presStyleLbl="node2" presStyleIdx="1" presStyleCnt="3" custScaleX="166094" custLinFactNeighborX="-13027" custLinFactNeighborY="-405">
        <dgm:presLayoutVars>
          <dgm:chPref val="3"/>
        </dgm:presLayoutVars>
      </dgm:prSet>
      <dgm:spPr/>
    </dgm:pt>
    <dgm:pt modelId="{274EFF7A-6EAA-4BF3-9F25-D6C11CE07CAB}" type="pres">
      <dgm:prSet presAssocID="{099797DB-795E-456B-9F33-B04C6FAD28C6}" presName="rootConnector" presStyleLbl="node2" presStyleIdx="1" presStyleCnt="3"/>
      <dgm:spPr/>
    </dgm:pt>
    <dgm:pt modelId="{E64082FE-196F-482F-A86D-D5FBE7F011B7}" type="pres">
      <dgm:prSet presAssocID="{099797DB-795E-456B-9F33-B04C6FAD28C6}" presName="hierChild4" presStyleCnt="0"/>
      <dgm:spPr/>
    </dgm:pt>
    <dgm:pt modelId="{731C1CFC-8183-4A69-B79D-ABFABEBFE4D6}" type="pres">
      <dgm:prSet presAssocID="{099797DB-795E-456B-9F33-B04C6FAD28C6}" presName="hierChild5" presStyleCnt="0"/>
      <dgm:spPr/>
    </dgm:pt>
    <dgm:pt modelId="{AFED1CEA-D14C-4043-AD48-9B2BBC3853F5}" type="pres">
      <dgm:prSet presAssocID="{BFBEF7BF-B686-4D91-A00F-46660538DC15}" presName="Name37" presStyleLbl="parChTrans1D2" presStyleIdx="2" presStyleCnt="3"/>
      <dgm:spPr/>
    </dgm:pt>
    <dgm:pt modelId="{DDE16A0B-416F-485A-B3F4-6E7941D81D39}" type="pres">
      <dgm:prSet presAssocID="{4249439E-47B4-4403-A729-436BF72262A4}" presName="hierRoot2" presStyleCnt="0">
        <dgm:presLayoutVars>
          <dgm:hierBranch val="init"/>
        </dgm:presLayoutVars>
      </dgm:prSet>
      <dgm:spPr/>
    </dgm:pt>
    <dgm:pt modelId="{EA1D3700-3C6C-41C6-BF23-CC5707B315B1}" type="pres">
      <dgm:prSet presAssocID="{4249439E-47B4-4403-A729-436BF72262A4}" presName="rootComposite" presStyleCnt="0"/>
      <dgm:spPr/>
    </dgm:pt>
    <dgm:pt modelId="{D2C9E414-F14A-4419-A10D-04A645B4EAF0}" type="pres">
      <dgm:prSet presAssocID="{4249439E-47B4-4403-A729-436BF72262A4}" presName="rootText" presStyleLbl="node2" presStyleIdx="2" presStyleCnt="3" custScaleX="177938" custLinFactNeighborX="-25271" custLinFactNeighborY="885">
        <dgm:presLayoutVars>
          <dgm:chPref val="3"/>
        </dgm:presLayoutVars>
      </dgm:prSet>
      <dgm:spPr/>
    </dgm:pt>
    <dgm:pt modelId="{74437FB7-B4E1-4CA4-9E8C-E9B794BF665D}" type="pres">
      <dgm:prSet presAssocID="{4249439E-47B4-4403-A729-436BF72262A4}" presName="rootConnector" presStyleLbl="node2" presStyleIdx="2" presStyleCnt="3"/>
      <dgm:spPr/>
    </dgm:pt>
    <dgm:pt modelId="{C4C7DAEA-48C5-4C17-AF16-139C722ECBF3}" type="pres">
      <dgm:prSet presAssocID="{4249439E-47B4-4403-A729-436BF72262A4}" presName="hierChild4" presStyleCnt="0"/>
      <dgm:spPr/>
    </dgm:pt>
    <dgm:pt modelId="{7515AD77-258B-492B-88EF-859DDF231A07}" type="pres">
      <dgm:prSet presAssocID="{4249439E-47B4-4403-A729-436BF72262A4}" presName="hierChild5" presStyleCnt="0"/>
      <dgm:spPr/>
    </dgm:pt>
    <dgm:pt modelId="{0234AEF2-A801-4377-8D1E-0B0640B07795}" type="pres">
      <dgm:prSet presAssocID="{D9052BBD-5A7A-44C1-8E50-1FDCC133F1EA}" presName="hierChild3" presStyleCnt="0"/>
      <dgm:spPr/>
    </dgm:pt>
  </dgm:ptLst>
  <dgm:cxnLst>
    <dgm:cxn modelId="{F93B110A-DC49-492B-9022-537BBE8A5E37}" srcId="{D9052BBD-5A7A-44C1-8E50-1FDCC133F1EA}" destId="{099797DB-795E-456B-9F33-B04C6FAD28C6}" srcOrd="1" destOrd="0" parTransId="{138E0DA3-00D1-4B09-A79A-30CE39C7EAFF}" sibTransId="{6938BBA1-1474-46E9-9316-1FF149A8AC2E}"/>
    <dgm:cxn modelId="{C1977F0C-81E7-4722-A40C-9E698F7C94F7}" type="presOf" srcId="{D9052BBD-5A7A-44C1-8E50-1FDCC133F1EA}" destId="{FA0C5990-0005-4761-9F66-37E469EFE60E}" srcOrd="0" destOrd="0" presId="urn:microsoft.com/office/officeart/2005/8/layout/orgChart1"/>
    <dgm:cxn modelId="{4551D81F-BF98-4311-85FA-9DB724FB4738}" srcId="{9AE042FC-A779-4077-B158-668EB4C49ED0}" destId="{D9052BBD-5A7A-44C1-8E50-1FDCC133F1EA}" srcOrd="0" destOrd="0" parTransId="{65DCE3FE-3983-4D85-A9D0-6D09006711EB}" sibTransId="{F592DB49-DB3B-4837-BAFA-15461E0F0736}"/>
    <dgm:cxn modelId="{BEEB8E27-DBDD-4CA3-9949-60AAC5E95CE5}" type="presOf" srcId="{4249439E-47B4-4403-A729-436BF72262A4}" destId="{D2C9E414-F14A-4419-A10D-04A645B4EAF0}" srcOrd="0" destOrd="0" presId="urn:microsoft.com/office/officeart/2005/8/layout/orgChart1"/>
    <dgm:cxn modelId="{3909CF37-D191-4E0F-A101-7413D2F528B5}" type="presOf" srcId="{BFBEF7BF-B686-4D91-A00F-46660538DC15}" destId="{AFED1CEA-D14C-4043-AD48-9B2BBC3853F5}" srcOrd="0" destOrd="0" presId="urn:microsoft.com/office/officeart/2005/8/layout/orgChart1"/>
    <dgm:cxn modelId="{85FFEC48-FC27-44FB-87D6-66D95F68148F}" type="presOf" srcId="{4F730058-2BFC-463F-8399-FFF8D4E4EF4D}" destId="{93167932-BA18-4B24-8F88-402897B04DDF}" srcOrd="0" destOrd="0" presId="urn:microsoft.com/office/officeart/2005/8/layout/orgChart1"/>
    <dgm:cxn modelId="{6C73424E-5BF1-4D54-9398-DE88E6858F38}" type="presOf" srcId="{179AFC7C-2B9F-4A8E-9A5A-27D643763514}" destId="{0E40111B-E8A1-4555-A8AD-5E68BC5B5E9D}" srcOrd="1" destOrd="0" presId="urn:microsoft.com/office/officeart/2005/8/layout/orgChart1"/>
    <dgm:cxn modelId="{3B76CD54-2D6C-47F3-9FF7-10898F9A3A34}" type="presOf" srcId="{099797DB-795E-456B-9F33-B04C6FAD28C6}" destId="{274EFF7A-6EAA-4BF3-9F25-D6C11CE07CAB}" srcOrd="1" destOrd="0" presId="urn:microsoft.com/office/officeart/2005/8/layout/orgChart1"/>
    <dgm:cxn modelId="{3FDB1679-890D-459C-8676-46EDBE530E44}" srcId="{D9052BBD-5A7A-44C1-8E50-1FDCC133F1EA}" destId="{179AFC7C-2B9F-4A8E-9A5A-27D643763514}" srcOrd="0" destOrd="0" parTransId="{4F730058-2BFC-463F-8399-FFF8D4E4EF4D}" sibTransId="{574668F6-0A14-4F79-94C7-3B52C0DD7AF7}"/>
    <dgm:cxn modelId="{665D56C6-9430-493A-8DA1-F0622AEA89BA}" srcId="{D9052BBD-5A7A-44C1-8E50-1FDCC133F1EA}" destId="{4249439E-47B4-4403-A729-436BF72262A4}" srcOrd="2" destOrd="0" parTransId="{BFBEF7BF-B686-4D91-A00F-46660538DC15}" sibTransId="{F818E17F-E007-4712-8491-607D32C4A9FC}"/>
    <dgm:cxn modelId="{95752DCB-B6C2-431A-8282-E8AB29FDBF7C}" type="presOf" srcId="{138E0DA3-00D1-4B09-A79A-30CE39C7EAFF}" destId="{FCB00D08-2B3E-44B5-B0B0-C2E0B968E3FF}" srcOrd="0" destOrd="0" presId="urn:microsoft.com/office/officeart/2005/8/layout/orgChart1"/>
    <dgm:cxn modelId="{D5A127D1-F125-4E31-9A9A-1755871B4C70}" type="presOf" srcId="{9AE042FC-A779-4077-B158-668EB4C49ED0}" destId="{4B91CF98-38D2-493E-B7E8-95D02DC8CE38}" srcOrd="0" destOrd="0" presId="urn:microsoft.com/office/officeart/2005/8/layout/orgChart1"/>
    <dgm:cxn modelId="{45B3BFDE-1259-4E25-AA6E-53C55A0E24FE}" type="presOf" srcId="{D9052BBD-5A7A-44C1-8E50-1FDCC133F1EA}" destId="{AC866C71-CDB7-47D9-90A9-FA203F880AE7}" srcOrd="1" destOrd="0" presId="urn:microsoft.com/office/officeart/2005/8/layout/orgChart1"/>
    <dgm:cxn modelId="{A10281E4-B4B9-4F45-B5D7-3F6B973A1646}" type="presOf" srcId="{179AFC7C-2B9F-4A8E-9A5A-27D643763514}" destId="{A5E30311-6198-4D31-9B27-ADB0A5E37F01}" srcOrd="0" destOrd="0" presId="urn:microsoft.com/office/officeart/2005/8/layout/orgChart1"/>
    <dgm:cxn modelId="{BB2BFDFC-AC73-4348-8431-57E72D039EFD}" type="presOf" srcId="{099797DB-795E-456B-9F33-B04C6FAD28C6}" destId="{2C97349E-6822-43A5-B933-5B363B40429D}" srcOrd="0" destOrd="0" presId="urn:microsoft.com/office/officeart/2005/8/layout/orgChart1"/>
    <dgm:cxn modelId="{466537FF-612D-454D-8425-240DA089FFA6}" type="presOf" srcId="{4249439E-47B4-4403-A729-436BF72262A4}" destId="{74437FB7-B4E1-4CA4-9E8C-E9B794BF665D}" srcOrd="1" destOrd="0" presId="urn:microsoft.com/office/officeart/2005/8/layout/orgChart1"/>
    <dgm:cxn modelId="{4E59D61E-560F-4D9E-97C5-19CDE033F76C}" type="presParOf" srcId="{4B91CF98-38D2-493E-B7E8-95D02DC8CE38}" destId="{C606064E-3DDC-46F8-8609-92F9FF707190}" srcOrd="0" destOrd="0" presId="urn:microsoft.com/office/officeart/2005/8/layout/orgChart1"/>
    <dgm:cxn modelId="{F32FFE88-52A6-4F06-A723-5122D04004BD}" type="presParOf" srcId="{C606064E-3DDC-46F8-8609-92F9FF707190}" destId="{91C2AD7C-AE6D-4D02-8CFB-DA571BB436D0}" srcOrd="0" destOrd="0" presId="urn:microsoft.com/office/officeart/2005/8/layout/orgChart1"/>
    <dgm:cxn modelId="{7113B38C-C1C7-40DD-8B3A-5E5C061DF3A5}" type="presParOf" srcId="{91C2AD7C-AE6D-4D02-8CFB-DA571BB436D0}" destId="{FA0C5990-0005-4761-9F66-37E469EFE60E}" srcOrd="0" destOrd="0" presId="urn:microsoft.com/office/officeart/2005/8/layout/orgChart1"/>
    <dgm:cxn modelId="{25527A02-64C7-416E-B8C4-0CC706C40347}" type="presParOf" srcId="{91C2AD7C-AE6D-4D02-8CFB-DA571BB436D0}" destId="{AC866C71-CDB7-47D9-90A9-FA203F880AE7}" srcOrd="1" destOrd="0" presId="urn:microsoft.com/office/officeart/2005/8/layout/orgChart1"/>
    <dgm:cxn modelId="{EDF743A8-6F3B-4E8C-B2CE-944A55093BFC}" type="presParOf" srcId="{C606064E-3DDC-46F8-8609-92F9FF707190}" destId="{06A455D2-5348-41EE-9090-D4859F945D1F}" srcOrd="1" destOrd="0" presId="urn:microsoft.com/office/officeart/2005/8/layout/orgChart1"/>
    <dgm:cxn modelId="{F13E5513-28BD-4634-A603-B342FA80A320}" type="presParOf" srcId="{06A455D2-5348-41EE-9090-D4859F945D1F}" destId="{93167932-BA18-4B24-8F88-402897B04DDF}" srcOrd="0" destOrd="0" presId="urn:microsoft.com/office/officeart/2005/8/layout/orgChart1"/>
    <dgm:cxn modelId="{13BFB45D-704D-4B07-9C5B-34D2E99EFBF3}" type="presParOf" srcId="{06A455D2-5348-41EE-9090-D4859F945D1F}" destId="{0FAD9A56-089F-46E8-B55F-9A43B62A76DD}" srcOrd="1" destOrd="0" presId="urn:microsoft.com/office/officeart/2005/8/layout/orgChart1"/>
    <dgm:cxn modelId="{FFE423DF-7AD3-40DF-AEAD-486D8B087B1E}" type="presParOf" srcId="{0FAD9A56-089F-46E8-B55F-9A43B62A76DD}" destId="{FCC81423-1CE8-4776-BB1D-BC1106265862}" srcOrd="0" destOrd="0" presId="urn:microsoft.com/office/officeart/2005/8/layout/orgChart1"/>
    <dgm:cxn modelId="{F47A3E0D-AE72-481A-9BD4-35E6D5D0BD08}" type="presParOf" srcId="{FCC81423-1CE8-4776-BB1D-BC1106265862}" destId="{A5E30311-6198-4D31-9B27-ADB0A5E37F01}" srcOrd="0" destOrd="0" presId="urn:microsoft.com/office/officeart/2005/8/layout/orgChart1"/>
    <dgm:cxn modelId="{14E111C4-32B4-4D16-BC79-BE670E41A7F2}" type="presParOf" srcId="{FCC81423-1CE8-4776-BB1D-BC1106265862}" destId="{0E40111B-E8A1-4555-A8AD-5E68BC5B5E9D}" srcOrd="1" destOrd="0" presId="urn:microsoft.com/office/officeart/2005/8/layout/orgChart1"/>
    <dgm:cxn modelId="{2DED2492-1A17-4CAA-A6D9-1C743D82C2F7}" type="presParOf" srcId="{0FAD9A56-089F-46E8-B55F-9A43B62A76DD}" destId="{0EBFE0E9-0B93-4E00-BA1E-70F2944AA2D9}" srcOrd="1" destOrd="0" presId="urn:microsoft.com/office/officeart/2005/8/layout/orgChart1"/>
    <dgm:cxn modelId="{9DAB175E-E22D-4A27-823D-1571B4B1F9C9}" type="presParOf" srcId="{0FAD9A56-089F-46E8-B55F-9A43B62A76DD}" destId="{35245A39-6994-49FB-8DA2-CB29A8485619}" srcOrd="2" destOrd="0" presId="urn:microsoft.com/office/officeart/2005/8/layout/orgChart1"/>
    <dgm:cxn modelId="{4ABF27E7-DA17-4741-BEC8-A4376E44CAC5}" type="presParOf" srcId="{06A455D2-5348-41EE-9090-D4859F945D1F}" destId="{FCB00D08-2B3E-44B5-B0B0-C2E0B968E3FF}" srcOrd="2" destOrd="0" presId="urn:microsoft.com/office/officeart/2005/8/layout/orgChart1"/>
    <dgm:cxn modelId="{80CFCD87-5AB5-4650-BBCA-21C69C12FC59}" type="presParOf" srcId="{06A455D2-5348-41EE-9090-D4859F945D1F}" destId="{643263BF-DEE1-4751-8DBC-06FEE8BA324A}" srcOrd="3" destOrd="0" presId="urn:microsoft.com/office/officeart/2005/8/layout/orgChart1"/>
    <dgm:cxn modelId="{4EA39D67-AE71-4D1E-A72A-28F94584463D}" type="presParOf" srcId="{643263BF-DEE1-4751-8DBC-06FEE8BA324A}" destId="{5FDC9ED0-2382-4E6D-B205-5BA3886EFEAD}" srcOrd="0" destOrd="0" presId="urn:microsoft.com/office/officeart/2005/8/layout/orgChart1"/>
    <dgm:cxn modelId="{511DFE0E-18D2-4F6B-9243-C41F0F5117D1}" type="presParOf" srcId="{5FDC9ED0-2382-4E6D-B205-5BA3886EFEAD}" destId="{2C97349E-6822-43A5-B933-5B363B40429D}" srcOrd="0" destOrd="0" presId="urn:microsoft.com/office/officeart/2005/8/layout/orgChart1"/>
    <dgm:cxn modelId="{2678E069-6852-4DF7-9F6D-C2A49E3FA79E}" type="presParOf" srcId="{5FDC9ED0-2382-4E6D-B205-5BA3886EFEAD}" destId="{274EFF7A-6EAA-4BF3-9F25-D6C11CE07CAB}" srcOrd="1" destOrd="0" presId="urn:microsoft.com/office/officeart/2005/8/layout/orgChart1"/>
    <dgm:cxn modelId="{D7C70469-F462-44CB-8E44-96071BAA4B54}" type="presParOf" srcId="{643263BF-DEE1-4751-8DBC-06FEE8BA324A}" destId="{E64082FE-196F-482F-A86D-D5FBE7F011B7}" srcOrd="1" destOrd="0" presId="urn:microsoft.com/office/officeart/2005/8/layout/orgChart1"/>
    <dgm:cxn modelId="{9C717D36-A650-4E08-9708-35CDC364F7E9}" type="presParOf" srcId="{643263BF-DEE1-4751-8DBC-06FEE8BA324A}" destId="{731C1CFC-8183-4A69-B79D-ABFABEBFE4D6}" srcOrd="2" destOrd="0" presId="urn:microsoft.com/office/officeart/2005/8/layout/orgChart1"/>
    <dgm:cxn modelId="{051C1DB0-0841-449D-9D76-04EF9EB74545}" type="presParOf" srcId="{06A455D2-5348-41EE-9090-D4859F945D1F}" destId="{AFED1CEA-D14C-4043-AD48-9B2BBC3853F5}" srcOrd="4" destOrd="0" presId="urn:microsoft.com/office/officeart/2005/8/layout/orgChart1"/>
    <dgm:cxn modelId="{BF346700-817C-4873-9766-C82748117695}" type="presParOf" srcId="{06A455D2-5348-41EE-9090-D4859F945D1F}" destId="{DDE16A0B-416F-485A-B3F4-6E7941D81D39}" srcOrd="5" destOrd="0" presId="urn:microsoft.com/office/officeart/2005/8/layout/orgChart1"/>
    <dgm:cxn modelId="{000F8BCD-2405-451A-8935-F8B6A9C6DFD5}" type="presParOf" srcId="{DDE16A0B-416F-485A-B3F4-6E7941D81D39}" destId="{EA1D3700-3C6C-41C6-BF23-CC5707B315B1}" srcOrd="0" destOrd="0" presId="urn:microsoft.com/office/officeart/2005/8/layout/orgChart1"/>
    <dgm:cxn modelId="{391938F7-F5FB-4DCF-A5A1-06D295D6E0BA}" type="presParOf" srcId="{EA1D3700-3C6C-41C6-BF23-CC5707B315B1}" destId="{D2C9E414-F14A-4419-A10D-04A645B4EAF0}" srcOrd="0" destOrd="0" presId="urn:microsoft.com/office/officeart/2005/8/layout/orgChart1"/>
    <dgm:cxn modelId="{92BC405E-C249-4ADB-B1DA-4441B49A0F99}" type="presParOf" srcId="{EA1D3700-3C6C-41C6-BF23-CC5707B315B1}" destId="{74437FB7-B4E1-4CA4-9E8C-E9B794BF665D}" srcOrd="1" destOrd="0" presId="urn:microsoft.com/office/officeart/2005/8/layout/orgChart1"/>
    <dgm:cxn modelId="{4FE9F313-08F0-4AEC-A111-BC40B2853679}" type="presParOf" srcId="{DDE16A0B-416F-485A-B3F4-6E7941D81D39}" destId="{C4C7DAEA-48C5-4C17-AF16-139C722ECBF3}" srcOrd="1" destOrd="0" presId="urn:microsoft.com/office/officeart/2005/8/layout/orgChart1"/>
    <dgm:cxn modelId="{81AA47DC-4868-4198-8A76-94914018D63F}" type="presParOf" srcId="{DDE16A0B-416F-485A-B3F4-6E7941D81D39}" destId="{7515AD77-258B-492B-88EF-859DDF231A07}" srcOrd="2" destOrd="0" presId="urn:microsoft.com/office/officeart/2005/8/layout/orgChart1"/>
    <dgm:cxn modelId="{C0A1C2BE-BACF-46CB-B8FA-C880C801BC7B}" type="presParOf" srcId="{C606064E-3DDC-46F8-8609-92F9FF707190}" destId="{0234AEF2-A801-4377-8D1E-0B0640B0779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EE4C1F-56CD-4D29-9ABE-4B48FB797F12}" type="doc">
      <dgm:prSet loTypeId="urn:microsoft.com/office/officeart/2005/8/layout/default" loCatId="list" qsTypeId="urn:microsoft.com/office/officeart/2005/8/quickstyle/simple4" qsCatId="simple" csTypeId="urn:microsoft.com/office/officeart/2005/8/colors/accent2_2" csCatId="accent2" phldr="1"/>
      <dgm:spPr/>
      <dgm:t>
        <a:bodyPr/>
        <a:lstStyle/>
        <a:p>
          <a:endParaRPr lang="en-US"/>
        </a:p>
      </dgm:t>
    </dgm:pt>
    <dgm:pt modelId="{F3F84F56-5888-4AFF-9031-5F39EB44A5D3}">
      <dgm:prSet custT="1"/>
      <dgm:spPr>
        <a:gradFill rotWithShape="0">
          <a:gsLst>
            <a:gs pos="0">
              <a:schemeClr val="accent2">
                <a:hueOff val="0"/>
                <a:satOff val="0"/>
                <a:lumOff val="0"/>
                <a:alphaOff val="0"/>
                <a:tint val="100000"/>
                <a:shade val="100000"/>
                <a:satMod val="130000"/>
              </a:schemeClr>
            </a:gs>
            <a:gs pos="100000">
              <a:srgbClr val="64AFD3"/>
            </a:gs>
          </a:gsLst>
        </a:gradFill>
      </dgm:spPr>
      <dgm:t>
        <a:bodyPr/>
        <a:lstStyle/>
        <a:p>
          <a:r>
            <a:rPr lang="en-US" sz="2400" b="0" i="0" dirty="0">
              <a:latin typeface="Calibri" panose="020F0502020204030204" pitchFamily="34" charset="0"/>
              <a:cs typeface="Calibri" panose="020F0502020204030204" pitchFamily="34" charset="0"/>
            </a:rPr>
            <a:t>What </a:t>
          </a:r>
          <a:r>
            <a:rPr lang="en-US" sz="2400" b="1" i="0" dirty="0">
              <a:latin typeface="Calibri" panose="020F0502020204030204" pitchFamily="34" charset="0"/>
              <a:cs typeface="Calibri" panose="020F0502020204030204" pitchFamily="34" charset="0"/>
            </a:rPr>
            <a:t>water quality-related activities </a:t>
          </a:r>
          <a:r>
            <a:rPr lang="en-US" sz="2400" b="0" i="0" dirty="0">
              <a:latin typeface="Calibri" panose="020F0502020204030204" pitchFamily="34" charset="0"/>
              <a:cs typeface="Calibri" panose="020F0502020204030204" pitchFamily="34" charset="0"/>
            </a:rPr>
            <a:t>do they currently engage in and why?</a:t>
          </a:r>
          <a:endParaRPr lang="en-US" sz="2400" dirty="0">
            <a:latin typeface="Calibri" panose="020F0502020204030204" pitchFamily="34" charset="0"/>
            <a:cs typeface="Calibri" panose="020F0502020204030204" pitchFamily="34" charset="0"/>
          </a:endParaRPr>
        </a:p>
      </dgm:t>
    </dgm:pt>
    <dgm:pt modelId="{E934FDAB-AD03-4255-BFF4-60C4C03C4CE3}" type="parTrans" cxnId="{2989BFFC-364C-4BE2-B590-1D2999F96CE0}">
      <dgm:prSet/>
      <dgm:spPr/>
      <dgm:t>
        <a:bodyPr/>
        <a:lstStyle/>
        <a:p>
          <a:endParaRPr lang="en-US" sz="2000">
            <a:latin typeface="Calibri" panose="020F0502020204030204" pitchFamily="34" charset="0"/>
            <a:cs typeface="Calibri" panose="020F0502020204030204" pitchFamily="34" charset="0"/>
          </a:endParaRPr>
        </a:p>
      </dgm:t>
    </dgm:pt>
    <dgm:pt modelId="{166E060E-3B09-4B99-93A2-A4790BBE1A1B}" type="sibTrans" cxnId="{2989BFFC-364C-4BE2-B590-1D2999F96CE0}">
      <dgm:prSet/>
      <dgm:spPr/>
      <dgm:t>
        <a:bodyPr/>
        <a:lstStyle/>
        <a:p>
          <a:endParaRPr lang="en-US" sz="2000">
            <a:latin typeface="Calibri" panose="020F0502020204030204" pitchFamily="34" charset="0"/>
            <a:cs typeface="Calibri" panose="020F0502020204030204" pitchFamily="34" charset="0"/>
          </a:endParaRPr>
        </a:p>
      </dgm:t>
    </dgm:pt>
    <dgm:pt modelId="{BC5FA131-6727-468F-9466-48EB7A7BF4DD}">
      <dgm:prSet custT="1"/>
      <dgm:spPr>
        <a:gradFill rotWithShape="0">
          <a:gsLst>
            <a:gs pos="0">
              <a:schemeClr val="accent2">
                <a:hueOff val="0"/>
                <a:satOff val="0"/>
                <a:lumOff val="0"/>
                <a:alphaOff val="0"/>
                <a:tint val="100000"/>
                <a:shade val="100000"/>
                <a:satMod val="130000"/>
              </a:schemeClr>
            </a:gs>
            <a:gs pos="100000">
              <a:srgbClr val="64AFD3"/>
            </a:gs>
          </a:gsLst>
        </a:gradFill>
      </dgm:spPr>
      <dgm:t>
        <a:bodyPr/>
        <a:lstStyle/>
        <a:p>
          <a:r>
            <a:rPr lang="en-US" sz="2400" b="0" i="0">
              <a:latin typeface="Calibri" panose="020F0502020204030204" pitchFamily="34" charset="0"/>
              <a:cs typeface="Calibri" panose="020F0502020204030204" pitchFamily="34" charset="0"/>
            </a:rPr>
            <a:t>What is the </a:t>
          </a:r>
          <a:r>
            <a:rPr lang="en-US" sz="2400" b="1" i="0">
              <a:latin typeface="Calibri" panose="020F0502020204030204" pitchFamily="34" charset="0"/>
              <a:cs typeface="Calibri" panose="020F0502020204030204" pitchFamily="34" charset="0"/>
            </a:rPr>
            <a:t>knowledge base </a:t>
          </a:r>
          <a:r>
            <a:rPr lang="en-US" sz="2400" b="0" i="0">
              <a:latin typeface="Calibri" panose="020F0502020204030204" pitchFamily="34" charset="0"/>
              <a:cs typeface="Calibri" panose="020F0502020204030204" pitchFamily="34" charset="0"/>
            </a:rPr>
            <a:t>of the audience on watershed issues?</a:t>
          </a:r>
          <a:endParaRPr lang="en-US" sz="2400">
            <a:latin typeface="Calibri" panose="020F0502020204030204" pitchFamily="34" charset="0"/>
            <a:cs typeface="Calibri" panose="020F0502020204030204" pitchFamily="34" charset="0"/>
          </a:endParaRPr>
        </a:p>
      </dgm:t>
    </dgm:pt>
    <dgm:pt modelId="{BDFE72DE-2FF3-465C-81D9-F50B3122F134}" type="parTrans" cxnId="{E1AB1BDC-8FBC-453D-866D-6F9D5B3318F0}">
      <dgm:prSet/>
      <dgm:spPr/>
      <dgm:t>
        <a:bodyPr/>
        <a:lstStyle/>
        <a:p>
          <a:endParaRPr lang="en-US" sz="2000">
            <a:latin typeface="Calibri" panose="020F0502020204030204" pitchFamily="34" charset="0"/>
            <a:cs typeface="Calibri" panose="020F0502020204030204" pitchFamily="34" charset="0"/>
          </a:endParaRPr>
        </a:p>
      </dgm:t>
    </dgm:pt>
    <dgm:pt modelId="{3C658669-5BE0-4EFB-AE31-77CDFD67AAAE}" type="sibTrans" cxnId="{E1AB1BDC-8FBC-453D-866D-6F9D5B3318F0}">
      <dgm:prSet/>
      <dgm:spPr/>
      <dgm:t>
        <a:bodyPr/>
        <a:lstStyle/>
        <a:p>
          <a:endParaRPr lang="en-US" sz="2000">
            <a:latin typeface="Calibri" panose="020F0502020204030204" pitchFamily="34" charset="0"/>
            <a:cs typeface="Calibri" panose="020F0502020204030204" pitchFamily="34" charset="0"/>
          </a:endParaRPr>
        </a:p>
      </dgm:t>
    </dgm:pt>
    <dgm:pt modelId="{2420C4D3-B341-4531-AFC3-84FDDD486082}">
      <dgm:prSet custT="1"/>
      <dgm:spPr>
        <a:gradFill rotWithShape="0">
          <a:gsLst>
            <a:gs pos="0">
              <a:schemeClr val="accent2">
                <a:hueOff val="0"/>
                <a:satOff val="0"/>
                <a:lumOff val="0"/>
                <a:alphaOff val="0"/>
                <a:tint val="100000"/>
                <a:shade val="100000"/>
                <a:satMod val="130000"/>
              </a:schemeClr>
            </a:gs>
            <a:gs pos="100000">
              <a:srgbClr val="64AFD3"/>
            </a:gs>
          </a:gsLst>
        </a:gradFill>
      </dgm:spPr>
      <dgm:t>
        <a:bodyPr/>
        <a:lstStyle/>
        <a:p>
          <a:r>
            <a:rPr lang="en-US" sz="2400" b="0" i="0" dirty="0">
              <a:latin typeface="Calibri" panose="020F0502020204030204" pitchFamily="34" charset="0"/>
              <a:cs typeface="Calibri" panose="020F0502020204030204" pitchFamily="34" charset="0"/>
            </a:rPr>
            <a:t>At what </a:t>
          </a:r>
          <a:r>
            <a:rPr lang="en-US" sz="2400" b="1" i="0" dirty="0">
              <a:latin typeface="Calibri" panose="020F0502020204030204" pitchFamily="34" charset="0"/>
              <a:cs typeface="Calibri" panose="020F0502020204030204" pitchFamily="34" charset="0"/>
            </a:rPr>
            <a:t>stage of change </a:t>
          </a:r>
          <a:r>
            <a:rPr lang="en-US" sz="2400" b="0" i="0" dirty="0">
              <a:latin typeface="Calibri" panose="020F0502020204030204" pitchFamily="34" charset="0"/>
              <a:cs typeface="Calibri" panose="020F0502020204030204" pitchFamily="34" charset="0"/>
            </a:rPr>
            <a:t>is the audience in?</a:t>
          </a:r>
          <a:endParaRPr lang="en-US" sz="2400" dirty="0">
            <a:latin typeface="Calibri" panose="020F0502020204030204" pitchFamily="34" charset="0"/>
            <a:cs typeface="Calibri" panose="020F0502020204030204" pitchFamily="34" charset="0"/>
          </a:endParaRPr>
        </a:p>
      </dgm:t>
    </dgm:pt>
    <dgm:pt modelId="{20B13B47-CD39-4DFC-B068-05D25FEF22F2}" type="parTrans" cxnId="{E3646800-5365-4B87-B53F-7A8911C14F41}">
      <dgm:prSet/>
      <dgm:spPr/>
      <dgm:t>
        <a:bodyPr/>
        <a:lstStyle/>
        <a:p>
          <a:endParaRPr lang="en-US" sz="2000">
            <a:latin typeface="Calibri" panose="020F0502020204030204" pitchFamily="34" charset="0"/>
            <a:cs typeface="Calibri" panose="020F0502020204030204" pitchFamily="34" charset="0"/>
          </a:endParaRPr>
        </a:p>
      </dgm:t>
    </dgm:pt>
    <dgm:pt modelId="{26BC8FB1-DB5E-4E1A-971B-33A4ADD79B13}" type="sibTrans" cxnId="{E3646800-5365-4B87-B53F-7A8911C14F41}">
      <dgm:prSet/>
      <dgm:spPr/>
      <dgm:t>
        <a:bodyPr/>
        <a:lstStyle/>
        <a:p>
          <a:endParaRPr lang="en-US" sz="2000">
            <a:latin typeface="Calibri" panose="020F0502020204030204" pitchFamily="34" charset="0"/>
            <a:cs typeface="Calibri" panose="020F0502020204030204" pitchFamily="34" charset="0"/>
          </a:endParaRPr>
        </a:p>
      </dgm:t>
    </dgm:pt>
    <dgm:pt modelId="{28F9FB5B-A579-42F2-BE78-363E59D9EC6A}">
      <dgm:prSet custT="1"/>
      <dgm:spPr>
        <a:gradFill rotWithShape="0">
          <a:gsLst>
            <a:gs pos="0">
              <a:schemeClr val="accent2">
                <a:hueOff val="0"/>
                <a:satOff val="0"/>
                <a:lumOff val="0"/>
                <a:alphaOff val="0"/>
                <a:tint val="100000"/>
                <a:shade val="100000"/>
                <a:satMod val="130000"/>
              </a:schemeClr>
            </a:gs>
            <a:gs pos="100000">
              <a:srgbClr val="64AFD3"/>
            </a:gs>
          </a:gsLst>
        </a:gradFill>
      </dgm:spPr>
      <dgm:t>
        <a:bodyPr/>
        <a:lstStyle/>
        <a:p>
          <a:r>
            <a:rPr lang="en-US" sz="2400" b="0" i="0">
              <a:latin typeface="Calibri" panose="020F0502020204030204" pitchFamily="34" charset="0"/>
              <a:cs typeface="Calibri" panose="020F0502020204030204" pitchFamily="34" charset="0"/>
            </a:rPr>
            <a:t>Do they think there is </a:t>
          </a:r>
          <a:r>
            <a:rPr lang="en-US" sz="2400" b="1" i="0">
              <a:latin typeface="Calibri" panose="020F0502020204030204" pitchFamily="34" charset="0"/>
              <a:cs typeface="Calibri" panose="020F0502020204030204" pitchFamily="34" charset="0"/>
            </a:rPr>
            <a:t>a problem </a:t>
          </a:r>
          <a:r>
            <a:rPr lang="en-US" sz="2400" b="0" i="0">
              <a:latin typeface="Calibri" panose="020F0502020204030204" pitchFamily="34" charset="0"/>
              <a:cs typeface="Calibri" panose="020F0502020204030204" pitchFamily="34" charset="0"/>
            </a:rPr>
            <a:t>and if so, who is </a:t>
          </a:r>
          <a:r>
            <a:rPr lang="en-US" sz="2400" b="1" i="0">
              <a:latin typeface="Calibri" panose="020F0502020204030204" pitchFamily="34" charset="0"/>
              <a:cs typeface="Calibri" panose="020F0502020204030204" pitchFamily="34" charset="0"/>
            </a:rPr>
            <a:t>responsible</a:t>
          </a:r>
          <a:r>
            <a:rPr lang="en-US" sz="2400" b="0" i="0">
              <a:latin typeface="Calibri" panose="020F0502020204030204" pitchFamily="34" charset="0"/>
              <a:cs typeface="Calibri" panose="020F0502020204030204" pitchFamily="34" charset="0"/>
            </a:rPr>
            <a:t>?</a:t>
          </a:r>
          <a:endParaRPr lang="en-US" sz="2400">
            <a:latin typeface="Calibri" panose="020F0502020204030204" pitchFamily="34" charset="0"/>
            <a:cs typeface="Calibri" panose="020F0502020204030204" pitchFamily="34" charset="0"/>
          </a:endParaRPr>
        </a:p>
      </dgm:t>
    </dgm:pt>
    <dgm:pt modelId="{E959D79E-47D6-4E9A-8374-BBDD89A21E34}" type="parTrans" cxnId="{A9005591-41A0-468D-90FE-10A4E3662230}">
      <dgm:prSet/>
      <dgm:spPr/>
      <dgm:t>
        <a:bodyPr/>
        <a:lstStyle/>
        <a:p>
          <a:endParaRPr lang="en-US" sz="2000">
            <a:latin typeface="Calibri" panose="020F0502020204030204" pitchFamily="34" charset="0"/>
            <a:cs typeface="Calibri" panose="020F0502020204030204" pitchFamily="34" charset="0"/>
          </a:endParaRPr>
        </a:p>
      </dgm:t>
    </dgm:pt>
    <dgm:pt modelId="{748EA4C3-65F3-4E57-BC16-6D0950997E65}" type="sibTrans" cxnId="{A9005591-41A0-468D-90FE-10A4E3662230}">
      <dgm:prSet/>
      <dgm:spPr/>
      <dgm:t>
        <a:bodyPr/>
        <a:lstStyle/>
        <a:p>
          <a:endParaRPr lang="en-US" sz="2000">
            <a:latin typeface="Calibri" panose="020F0502020204030204" pitchFamily="34" charset="0"/>
            <a:cs typeface="Calibri" panose="020F0502020204030204" pitchFamily="34" charset="0"/>
          </a:endParaRPr>
        </a:p>
      </dgm:t>
    </dgm:pt>
    <dgm:pt modelId="{194A9106-265B-41FF-BA71-36EEC7223524}">
      <dgm:prSet custT="1"/>
      <dgm:spPr>
        <a:gradFill rotWithShape="0">
          <a:gsLst>
            <a:gs pos="0">
              <a:schemeClr val="accent2">
                <a:hueOff val="0"/>
                <a:satOff val="0"/>
                <a:lumOff val="0"/>
                <a:alphaOff val="0"/>
                <a:tint val="100000"/>
                <a:shade val="100000"/>
                <a:satMod val="130000"/>
              </a:schemeClr>
            </a:gs>
            <a:gs pos="100000">
              <a:srgbClr val="64AFD3"/>
            </a:gs>
          </a:gsLst>
        </a:gradFill>
      </dgm:spPr>
      <dgm:t>
        <a:bodyPr/>
        <a:lstStyle/>
        <a:p>
          <a:r>
            <a:rPr lang="en-US" sz="2400" b="0" i="0">
              <a:latin typeface="Calibri" panose="020F0502020204030204" pitchFamily="34" charset="0"/>
              <a:cs typeface="Calibri" panose="020F0502020204030204" pitchFamily="34" charset="0"/>
            </a:rPr>
            <a:t>What is their view of </a:t>
          </a:r>
          <a:r>
            <a:rPr lang="en-US" sz="2400" b="1" i="0">
              <a:latin typeface="Calibri" panose="020F0502020204030204" pitchFamily="34" charset="0"/>
              <a:cs typeface="Calibri" panose="020F0502020204030204" pitchFamily="34" charset="0"/>
            </a:rPr>
            <a:t>your organization</a:t>
          </a:r>
          <a:r>
            <a:rPr lang="en-US" sz="2400" b="0" i="0">
              <a:latin typeface="Calibri" panose="020F0502020204030204" pitchFamily="34" charset="0"/>
              <a:cs typeface="Calibri" panose="020F0502020204030204" pitchFamily="34" charset="0"/>
            </a:rPr>
            <a:t>?</a:t>
          </a:r>
          <a:endParaRPr lang="en-US" sz="2400">
            <a:latin typeface="Calibri" panose="020F0502020204030204" pitchFamily="34" charset="0"/>
            <a:cs typeface="Calibri" panose="020F0502020204030204" pitchFamily="34" charset="0"/>
          </a:endParaRPr>
        </a:p>
      </dgm:t>
    </dgm:pt>
    <dgm:pt modelId="{993FBB24-039F-44BB-855A-BDA5BF5FEEEC}" type="parTrans" cxnId="{04203790-BCEB-4977-B851-C39F9CF21DF0}">
      <dgm:prSet/>
      <dgm:spPr/>
      <dgm:t>
        <a:bodyPr/>
        <a:lstStyle/>
        <a:p>
          <a:endParaRPr lang="en-US" sz="2000">
            <a:latin typeface="Calibri" panose="020F0502020204030204" pitchFamily="34" charset="0"/>
            <a:cs typeface="Calibri" panose="020F0502020204030204" pitchFamily="34" charset="0"/>
          </a:endParaRPr>
        </a:p>
      </dgm:t>
    </dgm:pt>
    <dgm:pt modelId="{78F14BE9-9B77-4C1D-96E0-B4DBF42A9E2E}" type="sibTrans" cxnId="{04203790-BCEB-4977-B851-C39F9CF21DF0}">
      <dgm:prSet/>
      <dgm:spPr/>
      <dgm:t>
        <a:bodyPr/>
        <a:lstStyle/>
        <a:p>
          <a:endParaRPr lang="en-US" sz="2000">
            <a:latin typeface="Calibri" panose="020F0502020204030204" pitchFamily="34" charset="0"/>
            <a:cs typeface="Calibri" panose="020F0502020204030204" pitchFamily="34" charset="0"/>
          </a:endParaRPr>
        </a:p>
      </dgm:t>
    </dgm:pt>
    <dgm:pt modelId="{C1716F6E-62E9-498B-9520-F0E438970CB7}" type="pres">
      <dgm:prSet presAssocID="{68EE4C1F-56CD-4D29-9ABE-4B48FB797F12}" presName="diagram" presStyleCnt="0">
        <dgm:presLayoutVars>
          <dgm:dir/>
          <dgm:resizeHandles val="exact"/>
        </dgm:presLayoutVars>
      </dgm:prSet>
      <dgm:spPr/>
    </dgm:pt>
    <dgm:pt modelId="{D74FB60D-BB2B-4E8F-AD4D-DB93985A9B68}" type="pres">
      <dgm:prSet presAssocID="{F3F84F56-5888-4AFF-9031-5F39EB44A5D3}" presName="node" presStyleLbl="node1" presStyleIdx="0" presStyleCnt="5" custScaleY="129613">
        <dgm:presLayoutVars>
          <dgm:bulletEnabled val="1"/>
        </dgm:presLayoutVars>
      </dgm:prSet>
      <dgm:spPr/>
    </dgm:pt>
    <dgm:pt modelId="{91B43242-9C52-497D-9666-4B69A546BD0C}" type="pres">
      <dgm:prSet presAssocID="{166E060E-3B09-4B99-93A2-A4790BBE1A1B}" presName="sibTrans" presStyleCnt="0"/>
      <dgm:spPr/>
    </dgm:pt>
    <dgm:pt modelId="{B9761B4B-A139-431D-B18F-B9F08DA0D21A}" type="pres">
      <dgm:prSet presAssocID="{BC5FA131-6727-468F-9466-48EB7A7BF4DD}" presName="node" presStyleLbl="node1" presStyleIdx="1" presStyleCnt="5" custScaleY="129613">
        <dgm:presLayoutVars>
          <dgm:bulletEnabled val="1"/>
        </dgm:presLayoutVars>
      </dgm:prSet>
      <dgm:spPr/>
    </dgm:pt>
    <dgm:pt modelId="{BCBE8FED-525E-4F0E-835D-74203C39FF85}" type="pres">
      <dgm:prSet presAssocID="{3C658669-5BE0-4EFB-AE31-77CDFD67AAAE}" presName="sibTrans" presStyleCnt="0"/>
      <dgm:spPr/>
    </dgm:pt>
    <dgm:pt modelId="{D90D3B25-77A9-4E02-9B2D-745D434A2659}" type="pres">
      <dgm:prSet presAssocID="{2420C4D3-B341-4531-AFC3-84FDDD486082}" presName="node" presStyleLbl="node1" presStyleIdx="2" presStyleCnt="5" custScaleY="129613" custLinFactY="46063" custLinFactNeighborX="-52506" custLinFactNeighborY="100000">
        <dgm:presLayoutVars>
          <dgm:bulletEnabled val="1"/>
        </dgm:presLayoutVars>
      </dgm:prSet>
      <dgm:spPr/>
    </dgm:pt>
    <dgm:pt modelId="{F8315B93-F8D9-44E5-8ACF-126DE50C745A}" type="pres">
      <dgm:prSet presAssocID="{26BC8FB1-DB5E-4E1A-971B-33A4ADD79B13}" presName="sibTrans" presStyleCnt="0"/>
      <dgm:spPr/>
    </dgm:pt>
    <dgm:pt modelId="{93D3FAE8-A219-410B-97C7-0A28F0763081}" type="pres">
      <dgm:prSet presAssocID="{28F9FB5B-A579-42F2-BE78-363E59D9EC6A}" presName="node" presStyleLbl="node1" presStyleIdx="3" presStyleCnt="5" custScaleY="129613">
        <dgm:presLayoutVars>
          <dgm:bulletEnabled val="1"/>
        </dgm:presLayoutVars>
      </dgm:prSet>
      <dgm:spPr/>
    </dgm:pt>
    <dgm:pt modelId="{E6CC4E2F-6403-4F03-BAAB-F1A75DB239E7}" type="pres">
      <dgm:prSet presAssocID="{748EA4C3-65F3-4E57-BC16-6D0950997E65}" presName="sibTrans" presStyleCnt="0"/>
      <dgm:spPr/>
    </dgm:pt>
    <dgm:pt modelId="{F7322015-6A17-483F-8482-EC8D0F033084}" type="pres">
      <dgm:prSet presAssocID="{194A9106-265B-41FF-BA71-36EEC7223524}" presName="node" presStyleLbl="node1" presStyleIdx="4" presStyleCnt="5" custScaleY="129613" custLinFactY="-46081" custLinFactNeighborX="55000" custLinFactNeighborY="-100000">
        <dgm:presLayoutVars>
          <dgm:bulletEnabled val="1"/>
        </dgm:presLayoutVars>
      </dgm:prSet>
      <dgm:spPr/>
    </dgm:pt>
  </dgm:ptLst>
  <dgm:cxnLst>
    <dgm:cxn modelId="{E3646800-5365-4B87-B53F-7A8911C14F41}" srcId="{68EE4C1F-56CD-4D29-9ABE-4B48FB797F12}" destId="{2420C4D3-B341-4531-AFC3-84FDDD486082}" srcOrd="2" destOrd="0" parTransId="{20B13B47-CD39-4DFC-B068-05D25FEF22F2}" sibTransId="{26BC8FB1-DB5E-4E1A-971B-33A4ADD79B13}"/>
    <dgm:cxn modelId="{3649545F-2509-469A-972D-2E366762E689}" type="presOf" srcId="{F3F84F56-5888-4AFF-9031-5F39EB44A5D3}" destId="{D74FB60D-BB2B-4E8F-AD4D-DB93985A9B68}" srcOrd="0" destOrd="0" presId="urn:microsoft.com/office/officeart/2005/8/layout/default"/>
    <dgm:cxn modelId="{C5BCCA60-1FD1-428B-BAE4-31991BB0DD6B}" type="presOf" srcId="{BC5FA131-6727-468F-9466-48EB7A7BF4DD}" destId="{B9761B4B-A139-431D-B18F-B9F08DA0D21A}" srcOrd="0" destOrd="0" presId="urn:microsoft.com/office/officeart/2005/8/layout/default"/>
    <dgm:cxn modelId="{04203790-BCEB-4977-B851-C39F9CF21DF0}" srcId="{68EE4C1F-56CD-4D29-9ABE-4B48FB797F12}" destId="{194A9106-265B-41FF-BA71-36EEC7223524}" srcOrd="4" destOrd="0" parTransId="{993FBB24-039F-44BB-855A-BDA5BF5FEEEC}" sibTransId="{78F14BE9-9B77-4C1D-96E0-B4DBF42A9E2E}"/>
    <dgm:cxn modelId="{A9005591-41A0-468D-90FE-10A4E3662230}" srcId="{68EE4C1F-56CD-4D29-9ABE-4B48FB797F12}" destId="{28F9FB5B-A579-42F2-BE78-363E59D9EC6A}" srcOrd="3" destOrd="0" parTransId="{E959D79E-47D6-4E9A-8374-BBDD89A21E34}" sibTransId="{748EA4C3-65F3-4E57-BC16-6D0950997E65}"/>
    <dgm:cxn modelId="{9B7056A1-30BC-419D-A20F-5995C9E5121B}" type="presOf" srcId="{68EE4C1F-56CD-4D29-9ABE-4B48FB797F12}" destId="{C1716F6E-62E9-498B-9520-F0E438970CB7}" srcOrd="0" destOrd="0" presId="urn:microsoft.com/office/officeart/2005/8/layout/default"/>
    <dgm:cxn modelId="{1DEE43BD-ED8F-4917-A6F6-2EB5449DED35}" type="presOf" srcId="{28F9FB5B-A579-42F2-BE78-363E59D9EC6A}" destId="{93D3FAE8-A219-410B-97C7-0A28F0763081}" srcOrd="0" destOrd="0" presId="urn:microsoft.com/office/officeart/2005/8/layout/default"/>
    <dgm:cxn modelId="{7AA458D6-4197-4A05-994F-45892B668EFF}" type="presOf" srcId="{194A9106-265B-41FF-BA71-36EEC7223524}" destId="{F7322015-6A17-483F-8482-EC8D0F033084}" srcOrd="0" destOrd="0" presId="urn:microsoft.com/office/officeart/2005/8/layout/default"/>
    <dgm:cxn modelId="{E1AB1BDC-8FBC-453D-866D-6F9D5B3318F0}" srcId="{68EE4C1F-56CD-4D29-9ABE-4B48FB797F12}" destId="{BC5FA131-6727-468F-9466-48EB7A7BF4DD}" srcOrd="1" destOrd="0" parTransId="{BDFE72DE-2FF3-465C-81D9-F50B3122F134}" sibTransId="{3C658669-5BE0-4EFB-AE31-77CDFD67AAAE}"/>
    <dgm:cxn modelId="{B88B95F1-4865-4148-9DE1-B08D6C7A1A88}" type="presOf" srcId="{2420C4D3-B341-4531-AFC3-84FDDD486082}" destId="{D90D3B25-77A9-4E02-9B2D-745D434A2659}" srcOrd="0" destOrd="0" presId="urn:microsoft.com/office/officeart/2005/8/layout/default"/>
    <dgm:cxn modelId="{2989BFFC-364C-4BE2-B590-1D2999F96CE0}" srcId="{68EE4C1F-56CD-4D29-9ABE-4B48FB797F12}" destId="{F3F84F56-5888-4AFF-9031-5F39EB44A5D3}" srcOrd="0" destOrd="0" parTransId="{E934FDAB-AD03-4255-BFF4-60C4C03C4CE3}" sibTransId="{166E060E-3B09-4B99-93A2-A4790BBE1A1B}"/>
    <dgm:cxn modelId="{D8F7268C-2349-43AD-A918-35038A2E6DFF}" type="presParOf" srcId="{C1716F6E-62E9-498B-9520-F0E438970CB7}" destId="{D74FB60D-BB2B-4E8F-AD4D-DB93985A9B68}" srcOrd="0" destOrd="0" presId="urn:microsoft.com/office/officeart/2005/8/layout/default"/>
    <dgm:cxn modelId="{5970A353-4C3A-4972-B663-51CD5B7513AD}" type="presParOf" srcId="{C1716F6E-62E9-498B-9520-F0E438970CB7}" destId="{91B43242-9C52-497D-9666-4B69A546BD0C}" srcOrd="1" destOrd="0" presId="urn:microsoft.com/office/officeart/2005/8/layout/default"/>
    <dgm:cxn modelId="{0C01B6B3-D2D8-4E95-A8C7-BDBB68022610}" type="presParOf" srcId="{C1716F6E-62E9-498B-9520-F0E438970CB7}" destId="{B9761B4B-A139-431D-B18F-B9F08DA0D21A}" srcOrd="2" destOrd="0" presId="urn:microsoft.com/office/officeart/2005/8/layout/default"/>
    <dgm:cxn modelId="{B4657F4E-AF24-47D8-A4A0-54F6C027D62B}" type="presParOf" srcId="{C1716F6E-62E9-498B-9520-F0E438970CB7}" destId="{BCBE8FED-525E-4F0E-835D-74203C39FF85}" srcOrd="3" destOrd="0" presId="urn:microsoft.com/office/officeart/2005/8/layout/default"/>
    <dgm:cxn modelId="{2076F69D-D107-4F03-9907-1EA35E3D498E}" type="presParOf" srcId="{C1716F6E-62E9-498B-9520-F0E438970CB7}" destId="{D90D3B25-77A9-4E02-9B2D-745D434A2659}" srcOrd="4" destOrd="0" presId="urn:microsoft.com/office/officeart/2005/8/layout/default"/>
    <dgm:cxn modelId="{2DD2D5A1-70E5-4388-95A8-C37EF56F2B84}" type="presParOf" srcId="{C1716F6E-62E9-498B-9520-F0E438970CB7}" destId="{F8315B93-F8D9-44E5-8ACF-126DE50C745A}" srcOrd="5" destOrd="0" presId="urn:microsoft.com/office/officeart/2005/8/layout/default"/>
    <dgm:cxn modelId="{2440C117-64BE-4004-9C2D-6DDDDACA5048}" type="presParOf" srcId="{C1716F6E-62E9-498B-9520-F0E438970CB7}" destId="{93D3FAE8-A219-410B-97C7-0A28F0763081}" srcOrd="6" destOrd="0" presId="urn:microsoft.com/office/officeart/2005/8/layout/default"/>
    <dgm:cxn modelId="{780EBEE9-3ADE-4EBB-92F5-9EACF7131B0D}" type="presParOf" srcId="{C1716F6E-62E9-498B-9520-F0E438970CB7}" destId="{E6CC4E2F-6403-4F03-BAAB-F1A75DB239E7}" srcOrd="7" destOrd="0" presId="urn:microsoft.com/office/officeart/2005/8/layout/default"/>
    <dgm:cxn modelId="{1D285594-7DBF-431E-9129-FDC87142A27B}" type="presParOf" srcId="{C1716F6E-62E9-498B-9520-F0E438970CB7}" destId="{F7322015-6A17-483F-8482-EC8D0F033084}"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ED1CEA-D14C-4043-AD48-9B2BBC3853F5}">
      <dsp:nvSpPr>
        <dsp:cNvPr id="0" name=""/>
        <dsp:cNvSpPr/>
      </dsp:nvSpPr>
      <dsp:spPr>
        <a:xfrm>
          <a:off x="4343400" y="734328"/>
          <a:ext cx="2660673" cy="361751"/>
        </a:xfrm>
        <a:custGeom>
          <a:avLst/>
          <a:gdLst/>
          <a:ahLst/>
          <a:cxnLst/>
          <a:rect l="0" t="0" r="0" b="0"/>
          <a:pathLst>
            <a:path>
              <a:moveTo>
                <a:pt x="0" y="0"/>
              </a:moveTo>
              <a:lnTo>
                <a:pt x="0" y="207542"/>
              </a:lnTo>
              <a:lnTo>
                <a:pt x="2660673" y="207542"/>
              </a:lnTo>
              <a:lnTo>
                <a:pt x="2660673" y="3617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B00D08-2B3E-44B5-B0B0-C2E0B968E3FF}">
      <dsp:nvSpPr>
        <dsp:cNvPr id="0" name=""/>
        <dsp:cNvSpPr/>
      </dsp:nvSpPr>
      <dsp:spPr>
        <a:xfrm>
          <a:off x="4297680" y="734328"/>
          <a:ext cx="91440" cy="352278"/>
        </a:xfrm>
        <a:custGeom>
          <a:avLst/>
          <a:gdLst/>
          <a:ahLst/>
          <a:cxnLst/>
          <a:rect l="0" t="0" r="0" b="0"/>
          <a:pathLst>
            <a:path>
              <a:moveTo>
                <a:pt x="45720" y="0"/>
              </a:moveTo>
              <a:lnTo>
                <a:pt x="45720" y="198070"/>
              </a:lnTo>
              <a:lnTo>
                <a:pt x="51477" y="198070"/>
              </a:lnTo>
              <a:lnTo>
                <a:pt x="51477" y="3522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167932-BA18-4B24-8F88-402897B04DDF}">
      <dsp:nvSpPr>
        <dsp:cNvPr id="0" name=""/>
        <dsp:cNvSpPr/>
      </dsp:nvSpPr>
      <dsp:spPr>
        <a:xfrm>
          <a:off x="1503726" y="734328"/>
          <a:ext cx="2839673" cy="355561"/>
        </a:xfrm>
        <a:custGeom>
          <a:avLst/>
          <a:gdLst/>
          <a:ahLst/>
          <a:cxnLst/>
          <a:rect l="0" t="0" r="0" b="0"/>
          <a:pathLst>
            <a:path>
              <a:moveTo>
                <a:pt x="2839673" y="0"/>
              </a:moveTo>
              <a:lnTo>
                <a:pt x="2839673" y="201352"/>
              </a:lnTo>
              <a:lnTo>
                <a:pt x="0" y="201352"/>
              </a:lnTo>
              <a:lnTo>
                <a:pt x="0" y="3555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0C5990-0005-4761-9F66-37E469EFE60E}">
      <dsp:nvSpPr>
        <dsp:cNvPr id="0" name=""/>
        <dsp:cNvSpPr/>
      </dsp:nvSpPr>
      <dsp:spPr>
        <a:xfrm>
          <a:off x="3124798" y="1"/>
          <a:ext cx="2437202" cy="7343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b="1" kern="1200" dirty="0">
              <a:latin typeface="Calibri" panose="020F0502020204030204" pitchFamily="34" charset="0"/>
              <a:cs typeface="Calibri" panose="020F0502020204030204" pitchFamily="34" charset="0"/>
            </a:rPr>
            <a:t>Audience</a:t>
          </a:r>
        </a:p>
      </dsp:txBody>
      <dsp:txXfrm>
        <a:off x="3124798" y="1"/>
        <a:ext cx="2437202" cy="734327"/>
      </dsp:txXfrm>
    </dsp:sp>
    <dsp:sp modelId="{A5E30311-6198-4D31-9B27-ADB0A5E37F01}">
      <dsp:nvSpPr>
        <dsp:cNvPr id="0" name=""/>
        <dsp:cNvSpPr/>
      </dsp:nvSpPr>
      <dsp:spPr>
        <a:xfrm>
          <a:off x="0" y="1089889"/>
          <a:ext cx="3007452" cy="734327"/>
        </a:xfrm>
        <a:prstGeom prst="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b="0" kern="1200" dirty="0">
              <a:latin typeface="Calibri" panose="020F0502020204030204" pitchFamily="34" charset="0"/>
              <a:cs typeface="Calibri" panose="020F0502020204030204" pitchFamily="34" charset="0"/>
            </a:rPr>
            <a:t>Farmers</a:t>
          </a:r>
        </a:p>
      </dsp:txBody>
      <dsp:txXfrm>
        <a:off x="0" y="1089889"/>
        <a:ext cx="3007452" cy="734327"/>
      </dsp:txXfrm>
    </dsp:sp>
    <dsp:sp modelId="{2C97349E-6822-43A5-B933-5B363B40429D}">
      <dsp:nvSpPr>
        <dsp:cNvPr id="0" name=""/>
        <dsp:cNvSpPr/>
      </dsp:nvSpPr>
      <dsp:spPr>
        <a:xfrm>
          <a:off x="3129483" y="1086607"/>
          <a:ext cx="2439347" cy="73432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b="0" kern="1200" dirty="0">
              <a:latin typeface="Calibri" panose="020F0502020204030204" pitchFamily="34" charset="0"/>
              <a:cs typeface="Calibri" panose="020F0502020204030204" pitchFamily="34" charset="0"/>
            </a:rPr>
            <a:t>Homeowners</a:t>
          </a:r>
        </a:p>
      </dsp:txBody>
      <dsp:txXfrm>
        <a:off x="3129483" y="1086607"/>
        <a:ext cx="2439347" cy="734327"/>
      </dsp:txXfrm>
    </dsp:sp>
    <dsp:sp modelId="{D2C9E414-F14A-4419-A10D-04A645B4EAF0}">
      <dsp:nvSpPr>
        <dsp:cNvPr id="0" name=""/>
        <dsp:cNvSpPr/>
      </dsp:nvSpPr>
      <dsp:spPr>
        <a:xfrm>
          <a:off x="5697426" y="1096080"/>
          <a:ext cx="2613294" cy="734327"/>
        </a:xfrm>
        <a:prstGeom prst="rect">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Calibri" panose="020F0502020204030204" pitchFamily="34" charset="0"/>
              <a:cs typeface="Calibri" panose="020F0502020204030204" pitchFamily="34" charset="0"/>
            </a:rPr>
            <a:t>Elected Officials</a:t>
          </a:r>
        </a:p>
      </dsp:txBody>
      <dsp:txXfrm>
        <a:off x="5697426" y="1096080"/>
        <a:ext cx="2613294" cy="7343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4FB60D-BB2B-4E8F-AD4D-DB93985A9B68}">
      <dsp:nvSpPr>
        <dsp:cNvPr id="0" name=""/>
        <dsp:cNvSpPr/>
      </dsp:nvSpPr>
      <dsp:spPr>
        <a:xfrm>
          <a:off x="0" y="400699"/>
          <a:ext cx="2571749" cy="1999993"/>
        </a:xfrm>
        <a:prstGeom prst="rect">
          <a:avLst/>
        </a:prstGeom>
        <a:gradFill rotWithShape="0">
          <a:gsLst>
            <a:gs pos="0">
              <a:schemeClr val="accent2">
                <a:hueOff val="0"/>
                <a:satOff val="0"/>
                <a:lumOff val="0"/>
                <a:alphaOff val="0"/>
                <a:tint val="100000"/>
                <a:shade val="100000"/>
                <a:satMod val="130000"/>
              </a:schemeClr>
            </a:gs>
            <a:gs pos="100000">
              <a:srgbClr val="64AFD3"/>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latin typeface="Calibri" panose="020F0502020204030204" pitchFamily="34" charset="0"/>
              <a:cs typeface="Calibri" panose="020F0502020204030204" pitchFamily="34" charset="0"/>
            </a:rPr>
            <a:t>What </a:t>
          </a:r>
          <a:r>
            <a:rPr lang="en-US" sz="2400" b="1" i="0" kern="1200" dirty="0">
              <a:latin typeface="Calibri" panose="020F0502020204030204" pitchFamily="34" charset="0"/>
              <a:cs typeface="Calibri" panose="020F0502020204030204" pitchFamily="34" charset="0"/>
            </a:rPr>
            <a:t>water quality-related activities </a:t>
          </a:r>
          <a:r>
            <a:rPr lang="en-US" sz="2400" b="0" i="0" kern="1200" dirty="0">
              <a:latin typeface="Calibri" panose="020F0502020204030204" pitchFamily="34" charset="0"/>
              <a:cs typeface="Calibri" panose="020F0502020204030204" pitchFamily="34" charset="0"/>
            </a:rPr>
            <a:t>do they currently engage in and why?</a:t>
          </a:r>
          <a:endParaRPr lang="en-US" sz="2400" kern="1200" dirty="0">
            <a:latin typeface="Calibri" panose="020F0502020204030204" pitchFamily="34" charset="0"/>
            <a:cs typeface="Calibri" panose="020F0502020204030204" pitchFamily="34" charset="0"/>
          </a:endParaRPr>
        </a:p>
      </dsp:txBody>
      <dsp:txXfrm>
        <a:off x="0" y="400699"/>
        <a:ext cx="2571749" cy="1999993"/>
      </dsp:txXfrm>
    </dsp:sp>
    <dsp:sp modelId="{B9761B4B-A139-431D-B18F-B9F08DA0D21A}">
      <dsp:nvSpPr>
        <dsp:cNvPr id="0" name=""/>
        <dsp:cNvSpPr/>
      </dsp:nvSpPr>
      <dsp:spPr>
        <a:xfrm>
          <a:off x="2828925" y="400699"/>
          <a:ext cx="2571749" cy="1999993"/>
        </a:xfrm>
        <a:prstGeom prst="rect">
          <a:avLst/>
        </a:prstGeom>
        <a:gradFill rotWithShape="0">
          <a:gsLst>
            <a:gs pos="0">
              <a:schemeClr val="accent2">
                <a:hueOff val="0"/>
                <a:satOff val="0"/>
                <a:lumOff val="0"/>
                <a:alphaOff val="0"/>
                <a:tint val="100000"/>
                <a:shade val="100000"/>
                <a:satMod val="130000"/>
              </a:schemeClr>
            </a:gs>
            <a:gs pos="100000">
              <a:srgbClr val="64AFD3"/>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a:latin typeface="Calibri" panose="020F0502020204030204" pitchFamily="34" charset="0"/>
              <a:cs typeface="Calibri" panose="020F0502020204030204" pitchFamily="34" charset="0"/>
            </a:rPr>
            <a:t>What is the </a:t>
          </a:r>
          <a:r>
            <a:rPr lang="en-US" sz="2400" b="1" i="0" kern="1200">
              <a:latin typeface="Calibri" panose="020F0502020204030204" pitchFamily="34" charset="0"/>
              <a:cs typeface="Calibri" panose="020F0502020204030204" pitchFamily="34" charset="0"/>
            </a:rPr>
            <a:t>knowledge base </a:t>
          </a:r>
          <a:r>
            <a:rPr lang="en-US" sz="2400" b="0" i="0" kern="1200">
              <a:latin typeface="Calibri" panose="020F0502020204030204" pitchFamily="34" charset="0"/>
              <a:cs typeface="Calibri" panose="020F0502020204030204" pitchFamily="34" charset="0"/>
            </a:rPr>
            <a:t>of the audience on watershed issues?</a:t>
          </a:r>
          <a:endParaRPr lang="en-US" sz="2400" kern="1200">
            <a:latin typeface="Calibri" panose="020F0502020204030204" pitchFamily="34" charset="0"/>
            <a:cs typeface="Calibri" panose="020F0502020204030204" pitchFamily="34" charset="0"/>
          </a:endParaRPr>
        </a:p>
      </dsp:txBody>
      <dsp:txXfrm>
        <a:off x="2828925" y="400699"/>
        <a:ext cx="2571749" cy="1999993"/>
      </dsp:txXfrm>
    </dsp:sp>
    <dsp:sp modelId="{D90D3B25-77A9-4E02-9B2D-745D434A2659}">
      <dsp:nvSpPr>
        <dsp:cNvPr id="0" name=""/>
        <dsp:cNvSpPr/>
      </dsp:nvSpPr>
      <dsp:spPr>
        <a:xfrm>
          <a:off x="4307526" y="2654524"/>
          <a:ext cx="2571749" cy="1999993"/>
        </a:xfrm>
        <a:prstGeom prst="rect">
          <a:avLst/>
        </a:prstGeom>
        <a:gradFill rotWithShape="0">
          <a:gsLst>
            <a:gs pos="0">
              <a:schemeClr val="accent2">
                <a:hueOff val="0"/>
                <a:satOff val="0"/>
                <a:lumOff val="0"/>
                <a:alphaOff val="0"/>
                <a:tint val="100000"/>
                <a:shade val="100000"/>
                <a:satMod val="130000"/>
              </a:schemeClr>
            </a:gs>
            <a:gs pos="100000">
              <a:srgbClr val="64AFD3"/>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latin typeface="Calibri" panose="020F0502020204030204" pitchFamily="34" charset="0"/>
              <a:cs typeface="Calibri" panose="020F0502020204030204" pitchFamily="34" charset="0"/>
            </a:rPr>
            <a:t>At what </a:t>
          </a:r>
          <a:r>
            <a:rPr lang="en-US" sz="2400" b="1" i="0" kern="1200" dirty="0">
              <a:latin typeface="Calibri" panose="020F0502020204030204" pitchFamily="34" charset="0"/>
              <a:cs typeface="Calibri" panose="020F0502020204030204" pitchFamily="34" charset="0"/>
            </a:rPr>
            <a:t>stage of change </a:t>
          </a:r>
          <a:r>
            <a:rPr lang="en-US" sz="2400" b="0" i="0" kern="1200" dirty="0">
              <a:latin typeface="Calibri" panose="020F0502020204030204" pitchFamily="34" charset="0"/>
              <a:cs typeface="Calibri" panose="020F0502020204030204" pitchFamily="34" charset="0"/>
            </a:rPr>
            <a:t>is the audience in?</a:t>
          </a:r>
          <a:endParaRPr lang="en-US" sz="2400" kern="1200" dirty="0">
            <a:latin typeface="Calibri" panose="020F0502020204030204" pitchFamily="34" charset="0"/>
            <a:cs typeface="Calibri" panose="020F0502020204030204" pitchFamily="34" charset="0"/>
          </a:endParaRPr>
        </a:p>
      </dsp:txBody>
      <dsp:txXfrm>
        <a:off x="4307526" y="2654524"/>
        <a:ext cx="2571749" cy="1999993"/>
      </dsp:txXfrm>
    </dsp:sp>
    <dsp:sp modelId="{93D3FAE8-A219-410B-97C7-0A28F0763081}">
      <dsp:nvSpPr>
        <dsp:cNvPr id="0" name=""/>
        <dsp:cNvSpPr/>
      </dsp:nvSpPr>
      <dsp:spPr>
        <a:xfrm>
          <a:off x="1414462" y="2657867"/>
          <a:ext cx="2571749" cy="1999993"/>
        </a:xfrm>
        <a:prstGeom prst="rect">
          <a:avLst/>
        </a:prstGeom>
        <a:gradFill rotWithShape="0">
          <a:gsLst>
            <a:gs pos="0">
              <a:schemeClr val="accent2">
                <a:hueOff val="0"/>
                <a:satOff val="0"/>
                <a:lumOff val="0"/>
                <a:alphaOff val="0"/>
                <a:tint val="100000"/>
                <a:shade val="100000"/>
                <a:satMod val="130000"/>
              </a:schemeClr>
            </a:gs>
            <a:gs pos="100000">
              <a:srgbClr val="64AFD3"/>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a:latin typeface="Calibri" panose="020F0502020204030204" pitchFamily="34" charset="0"/>
              <a:cs typeface="Calibri" panose="020F0502020204030204" pitchFamily="34" charset="0"/>
            </a:rPr>
            <a:t>Do they think there is </a:t>
          </a:r>
          <a:r>
            <a:rPr lang="en-US" sz="2400" b="1" i="0" kern="1200">
              <a:latin typeface="Calibri" panose="020F0502020204030204" pitchFamily="34" charset="0"/>
              <a:cs typeface="Calibri" panose="020F0502020204030204" pitchFamily="34" charset="0"/>
            </a:rPr>
            <a:t>a problem </a:t>
          </a:r>
          <a:r>
            <a:rPr lang="en-US" sz="2400" b="0" i="0" kern="1200">
              <a:latin typeface="Calibri" panose="020F0502020204030204" pitchFamily="34" charset="0"/>
              <a:cs typeface="Calibri" panose="020F0502020204030204" pitchFamily="34" charset="0"/>
            </a:rPr>
            <a:t>and if so, who is </a:t>
          </a:r>
          <a:r>
            <a:rPr lang="en-US" sz="2400" b="1" i="0" kern="1200">
              <a:latin typeface="Calibri" panose="020F0502020204030204" pitchFamily="34" charset="0"/>
              <a:cs typeface="Calibri" panose="020F0502020204030204" pitchFamily="34" charset="0"/>
            </a:rPr>
            <a:t>responsible</a:t>
          </a:r>
          <a:r>
            <a:rPr lang="en-US" sz="2400" b="0" i="0" kern="1200">
              <a:latin typeface="Calibri" panose="020F0502020204030204" pitchFamily="34" charset="0"/>
              <a:cs typeface="Calibri" panose="020F0502020204030204" pitchFamily="34" charset="0"/>
            </a:rPr>
            <a:t>?</a:t>
          </a:r>
          <a:endParaRPr lang="en-US" sz="2400" kern="1200">
            <a:latin typeface="Calibri" panose="020F0502020204030204" pitchFamily="34" charset="0"/>
            <a:cs typeface="Calibri" panose="020F0502020204030204" pitchFamily="34" charset="0"/>
          </a:endParaRPr>
        </a:p>
      </dsp:txBody>
      <dsp:txXfrm>
        <a:off x="1414462" y="2657867"/>
        <a:ext cx="2571749" cy="1999993"/>
      </dsp:txXfrm>
    </dsp:sp>
    <dsp:sp modelId="{F7322015-6A17-483F-8482-EC8D0F033084}">
      <dsp:nvSpPr>
        <dsp:cNvPr id="0" name=""/>
        <dsp:cNvSpPr/>
      </dsp:nvSpPr>
      <dsp:spPr>
        <a:xfrm>
          <a:off x="5657850" y="403765"/>
          <a:ext cx="2571749" cy="1999993"/>
        </a:xfrm>
        <a:prstGeom prst="rect">
          <a:avLst/>
        </a:prstGeom>
        <a:gradFill rotWithShape="0">
          <a:gsLst>
            <a:gs pos="0">
              <a:schemeClr val="accent2">
                <a:hueOff val="0"/>
                <a:satOff val="0"/>
                <a:lumOff val="0"/>
                <a:alphaOff val="0"/>
                <a:tint val="100000"/>
                <a:shade val="100000"/>
                <a:satMod val="130000"/>
              </a:schemeClr>
            </a:gs>
            <a:gs pos="100000">
              <a:srgbClr val="64AFD3"/>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a:latin typeface="Calibri" panose="020F0502020204030204" pitchFamily="34" charset="0"/>
              <a:cs typeface="Calibri" panose="020F0502020204030204" pitchFamily="34" charset="0"/>
            </a:rPr>
            <a:t>What is their view of </a:t>
          </a:r>
          <a:r>
            <a:rPr lang="en-US" sz="2400" b="1" i="0" kern="1200">
              <a:latin typeface="Calibri" panose="020F0502020204030204" pitchFamily="34" charset="0"/>
              <a:cs typeface="Calibri" panose="020F0502020204030204" pitchFamily="34" charset="0"/>
            </a:rPr>
            <a:t>your organization</a:t>
          </a:r>
          <a:r>
            <a:rPr lang="en-US" sz="2400" b="0" i="0" kern="1200">
              <a:latin typeface="Calibri" panose="020F0502020204030204" pitchFamily="34" charset="0"/>
              <a:cs typeface="Calibri" panose="020F0502020204030204" pitchFamily="34" charset="0"/>
            </a:rPr>
            <a:t>?</a:t>
          </a:r>
          <a:endParaRPr lang="en-US" sz="2400" kern="1200">
            <a:latin typeface="Calibri" panose="020F0502020204030204" pitchFamily="34" charset="0"/>
            <a:cs typeface="Calibri" panose="020F0502020204030204" pitchFamily="34" charset="0"/>
          </a:endParaRPr>
        </a:p>
      </dsp:txBody>
      <dsp:txXfrm>
        <a:off x="5657850" y="403765"/>
        <a:ext cx="2571749" cy="199999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93277F56-FD7F-46B1-B0F9-38C995FDA837}" type="datetimeFigureOut">
              <a:rPr lang="en-US" smtClean="0"/>
              <a:t>10/14/2020</a:t>
            </a:fld>
            <a:endParaRPr lang="en-US"/>
          </a:p>
        </p:txBody>
      </p:sp>
      <p:sp>
        <p:nvSpPr>
          <p:cNvPr id="4" name="Slide Image Placeholder 3"/>
          <p:cNvSpPr>
            <a:spLocks noGrp="1" noRot="1" noChangeAspect="1"/>
          </p:cNvSpPr>
          <p:nvPr>
            <p:ph type="sldImg" idx="2"/>
          </p:nvPr>
        </p:nvSpPr>
        <p:spPr>
          <a:xfrm>
            <a:off x="1431925" y="571500"/>
            <a:ext cx="4213225" cy="3160713"/>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076188"/>
            <a:ext cx="5661660" cy="4715023"/>
          </a:xfrm>
          <a:prstGeom prst="rect">
            <a:avLst/>
          </a:prstGeom>
        </p:spPr>
        <p:txBody>
          <a:bodyPr vert="horz" lIns="93936" tIns="46968" rIns="93936" bIns="46968"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7E1573F1-F95D-403A-A47C-A1143ABC9F0B}" type="slidenum">
              <a:rPr lang="en-US" smtClean="0"/>
              <a:t>‹#›</a:t>
            </a:fld>
            <a:endParaRPr lang="en-US"/>
          </a:p>
        </p:txBody>
      </p:sp>
    </p:spTree>
    <p:extLst>
      <p:ext uri="{BB962C8B-B14F-4D97-AF65-F5344CB8AC3E}">
        <p14:creationId xmlns:p14="http://schemas.microsoft.com/office/powerpoint/2010/main" val="2860822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814388"/>
            <a:ext cx="4213225" cy="3160712"/>
          </a:xfrm>
        </p:spPr>
      </p:sp>
      <p:sp>
        <p:nvSpPr>
          <p:cNvPr id="3" name="Notes Placeholder 2"/>
          <p:cNvSpPr>
            <a:spLocks noGrp="1"/>
          </p:cNvSpPr>
          <p:nvPr>
            <p:ph type="body" idx="1"/>
          </p:nvPr>
        </p:nvSpPr>
        <p:spPr/>
        <p:txBody>
          <a:bodyPr/>
          <a:lstStyle/>
          <a:p>
            <a:r>
              <a:rPr lang="en-US" dirty="0"/>
              <a:t>Welcome</a:t>
            </a:r>
          </a:p>
        </p:txBody>
      </p:sp>
      <p:sp>
        <p:nvSpPr>
          <p:cNvPr id="4" name="Slide Number Placeholder 3"/>
          <p:cNvSpPr>
            <a:spLocks noGrp="1"/>
          </p:cNvSpPr>
          <p:nvPr>
            <p:ph type="sldNum" sz="quarter" idx="10"/>
          </p:nvPr>
        </p:nvSpPr>
        <p:spPr/>
        <p:txBody>
          <a:bodyPr/>
          <a:lstStyle/>
          <a:p>
            <a:fld id="{7E1573F1-F95D-403A-A47C-A1143ABC9F0B}" type="slidenum">
              <a:rPr lang="en-US" smtClean="0"/>
              <a:t>1</a:t>
            </a:fld>
            <a:endParaRPr lang="en-US"/>
          </a:p>
        </p:txBody>
      </p:sp>
    </p:spTree>
    <p:extLst>
      <p:ext uri="{BB962C8B-B14F-4D97-AF65-F5344CB8AC3E}">
        <p14:creationId xmlns:p14="http://schemas.microsoft.com/office/powerpoint/2010/main" val="3902044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thoroughly documented the potential audiences, you want to think through some screening questions to help you identify were to focus.  Different audiences might be highlighted in each of these questions, but taking the answers of the screening questions as a whole, this can help you to identify where to focus your time.</a:t>
            </a:r>
          </a:p>
          <a:p>
            <a:endParaRPr lang="en-US" dirty="0"/>
          </a:p>
        </p:txBody>
      </p:sp>
      <p:sp>
        <p:nvSpPr>
          <p:cNvPr id="4" name="Slide Number Placeholder 3"/>
          <p:cNvSpPr>
            <a:spLocks noGrp="1"/>
          </p:cNvSpPr>
          <p:nvPr>
            <p:ph type="sldNum" sz="quarter" idx="10"/>
          </p:nvPr>
        </p:nvSpPr>
        <p:spPr/>
        <p:txBody>
          <a:bodyPr/>
          <a:lstStyle/>
          <a:p>
            <a:fld id="{7E1573F1-F95D-403A-A47C-A1143ABC9F0B}" type="slidenum">
              <a:rPr lang="en-US" smtClean="0"/>
              <a:t>10</a:t>
            </a:fld>
            <a:endParaRPr lang="en-US"/>
          </a:p>
        </p:txBody>
      </p:sp>
    </p:spTree>
    <p:extLst>
      <p:ext uri="{BB962C8B-B14F-4D97-AF65-F5344CB8AC3E}">
        <p14:creationId xmlns:p14="http://schemas.microsoft.com/office/powerpoint/2010/main" val="1509359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for an objective for preventing the neighborhood flooding.</a:t>
            </a:r>
          </a:p>
          <a:p>
            <a:endParaRPr lang="en-US" dirty="0"/>
          </a:p>
          <a:p>
            <a:r>
              <a:rPr lang="en-US" dirty="0"/>
              <a:t>In the chat, take a few moments to record some ideas about answers for each of these categories.</a:t>
            </a:r>
          </a:p>
          <a:p>
            <a:endParaRPr lang="en-US" dirty="0"/>
          </a:p>
          <a:p>
            <a:r>
              <a:rPr lang="en-US" dirty="0"/>
              <a:t>Here are our ideas….  </a:t>
            </a:r>
          </a:p>
          <a:p>
            <a:endParaRPr lang="en-US" dirty="0"/>
          </a:p>
        </p:txBody>
      </p:sp>
      <p:sp>
        <p:nvSpPr>
          <p:cNvPr id="4" name="Slide Number Placeholder 3"/>
          <p:cNvSpPr>
            <a:spLocks noGrp="1"/>
          </p:cNvSpPr>
          <p:nvPr>
            <p:ph type="sldNum" sz="quarter" idx="10"/>
          </p:nvPr>
        </p:nvSpPr>
        <p:spPr/>
        <p:txBody>
          <a:bodyPr/>
          <a:lstStyle/>
          <a:p>
            <a:fld id="{7E1573F1-F95D-403A-A47C-A1143ABC9F0B}" type="slidenum">
              <a:rPr lang="en-US" smtClean="0"/>
              <a:t>11</a:t>
            </a:fld>
            <a:endParaRPr lang="en-US"/>
          </a:p>
        </p:txBody>
      </p:sp>
    </p:spTree>
    <p:extLst>
      <p:ext uri="{BB962C8B-B14F-4D97-AF65-F5344CB8AC3E}">
        <p14:creationId xmlns:p14="http://schemas.microsoft.com/office/powerpoint/2010/main" val="90907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think through how you would answer these questions:</a:t>
            </a:r>
          </a:p>
          <a:p>
            <a:endParaRPr lang="en-US" dirty="0"/>
          </a:p>
          <a:p>
            <a:r>
              <a:rPr lang="en-US" dirty="0"/>
              <a:t>(Go through each one by one with chat interaction).</a:t>
            </a:r>
          </a:p>
          <a:p>
            <a:endParaRPr lang="en-US" dirty="0"/>
          </a:p>
          <a:p>
            <a:r>
              <a:rPr lang="en-US" dirty="0"/>
              <a:t>In the end, you would probably want to target the City officials first.  However, if they are already aware of the issues but not willing to take action, you might want to bring together the homeowners to advocate for the problem.  Lastly, if they are not able to gain traction and develop a grant or project to fix the flooding issues, then perhaps the next step would be to approach the upstream owners of large impervious surface areas and see if they might be willing to implement projects to reduce their stormwater runoff quantities or install detention basins.</a:t>
            </a:r>
          </a:p>
          <a:p>
            <a:endParaRPr lang="en-US" dirty="0"/>
          </a:p>
        </p:txBody>
      </p:sp>
      <p:sp>
        <p:nvSpPr>
          <p:cNvPr id="4" name="Slide Number Placeholder 3"/>
          <p:cNvSpPr>
            <a:spLocks noGrp="1"/>
          </p:cNvSpPr>
          <p:nvPr>
            <p:ph type="sldNum" sz="quarter" idx="10"/>
          </p:nvPr>
        </p:nvSpPr>
        <p:spPr/>
        <p:txBody>
          <a:bodyPr/>
          <a:lstStyle/>
          <a:p>
            <a:fld id="{7E1573F1-F95D-403A-A47C-A1143ABC9F0B}" type="slidenum">
              <a:rPr lang="en-US" smtClean="0"/>
              <a:t>12</a:t>
            </a:fld>
            <a:endParaRPr lang="en-US"/>
          </a:p>
        </p:txBody>
      </p:sp>
    </p:spTree>
    <p:extLst>
      <p:ext uri="{BB962C8B-B14F-4D97-AF65-F5344CB8AC3E}">
        <p14:creationId xmlns:p14="http://schemas.microsoft.com/office/powerpoint/2010/main" val="2858136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thinking about targeting audiences, one consideration should be the social norms of the audience.</a:t>
            </a:r>
          </a:p>
          <a:p>
            <a:endParaRPr lang="en-US" dirty="0"/>
          </a:p>
          <a:p>
            <a:r>
              <a:rPr lang="en-US" dirty="0"/>
              <a:t>Social norms are the standards of behavior and attitudes that are considered normal, accepted, and expected in a community.</a:t>
            </a:r>
          </a:p>
          <a:p>
            <a:endParaRPr lang="en-US" dirty="0"/>
          </a:p>
          <a:p>
            <a:r>
              <a:rPr lang="en-US" dirty="0"/>
              <a:t>When trying to change social norms, it is important to know where to start and how to gain a critical mass.</a:t>
            </a:r>
          </a:p>
        </p:txBody>
      </p:sp>
      <p:sp>
        <p:nvSpPr>
          <p:cNvPr id="4" name="Slide Number Placeholder 3"/>
          <p:cNvSpPr>
            <a:spLocks noGrp="1"/>
          </p:cNvSpPr>
          <p:nvPr>
            <p:ph type="sldNum" sz="quarter" idx="5"/>
          </p:nvPr>
        </p:nvSpPr>
        <p:spPr/>
        <p:txBody>
          <a:bodyPr/>
          <a:lstStyle/>
          <a:p>
            <a:fld id="{7E1573F1-F95D-403A-A47C-A1143ABC9F0B}" type="slidenum">
              <a:rPr lang="en-US" smtClean="0"/>
              <a:t>13</a:t>
            </a:fld>
            <a:endParaRPr lang="en-US"/>
          </a:p>
        </p:txBody>
      </p:sp>
    </p:spTree>
    <p:extLst>
      <p:ext uri="{BB962C8B-B14F-4D97-AF65-F5344CB8AC3E}">
        <p14:creationId xmlns:p14="http://schemas.microsoft.com/office/powerpoint/2010/main" val="3647838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deciding which segment of your audience to target, you should think about the concept of Social Diffusion, which states that once a new behavior or idea is adopted by 15 to 20% of an audience, it then has the critical acceptance to spreading through the remainder of the audience.</a:t>
            </a:r>
          </a:p>
          <a:p>
            <a:endParaRPr lang="en-US" dirty="0"/>
          </a:p>
          <a:p>
            <a:r>
              <a:rPr lang="en-US" dirty="0"/>
              <a:t>This theory was developed by Dr. Everett Rogers following 30 years of research assesses 5 categories of people within an audience that generally adopt new behaviors in sequential stages and at fairly predictable rates: 1) Innovators; 2) Early Adopters; 3) Early Majority; 4) Late Majority; and 5) Laggards. This theory was also popularized by Malcom Gladwell’s “Tipping Points” which shows how it can apply to pandemics, crime, fashion trends, and other widely differing issues.</a:t>
            </a:r>
          </a:p>
          <a:p>
            <a:endParaRPr lang="en-US" dirty="0"/>
          </a:p>
          <a:p>
            <a:r>
              <a:rPr lang="en-US" dirty="0"/>
              <a:t>By identifying which categories the members of your audience might fall into, you can better understand when and how to motivate them.</a:t>
            </a:r>
          </a:p>
          <a:p>
            <a:endParaRPr lang="en-US" dirty="0"/>
          </a:p>
          <a:p>
            <a:r>
              <a:rPr lang="en-US" dirty="0"/>
              <a:t>Many outreach campaigns fail because organizers believe they need to focus heavily on targeting the late majority and laggard segments of the audience since those segments encompass the greatest number of people. However, those segments are the hardest people to reach and hardest to convince that they should change their behavior. People in these categories will not even consider changing until the idea has become well accepted by a solid majority of the target audience. </a:t>
            </a:r>
          </a:p>
          <a:p>
            <a:endParaRPr lang="en-US" dirty="0"/>
          </a:p>
          <a:p>
            <a:r>
              <a:rPr lang="en-US" dirty="0"/>
              <a:t>Focus instead on “preaching to the choir” with the innovators and early adopters.  Once you’ve successfully reached these people, </a:t>
            </a:r>
            <a:r>
              <a:rPr lang="en-US" b="1" dirty="0"/>
              <a:t>they can help spread the word </a:t>
            </a:r>
            <a:r>
              <a:rPr lang="en-US" dirty="0"/>
              <a:t>through their own circles and reach people in the other categories. (EPA Watershed Academy)</a:t>
            </a:r>
          </a:p>
          <a:p>
            <a:endParaRPr lang="en-US" dirty="0"/>
          </a:p>
          <a:p>
            <a:r>
              <a:rPr lang="en-US" dirty="0"/>
              <a:t>You also want to be aware of </a:t>
            </a:r>
            <a:r>
              <a:rPr lang="en-US" b="1" dirty="0"/>
              <a:t>Connectors</a:t>
            </a:r>
            <a:r>
              <a:rPr lang="en-US" dirty="0"/>
              <a:t> (people who are strong, diverse, social networkers) and </a:t>
            </a:r>
            <a:r>
              <a:rPr lang="en-US" b="1" dirty="0"/>
              <a:t>Mavens</a:t>
            </a:r>
            <a:r>
              <a:rPr lang="en-US" dirty="0"/>
              <a:t> (Information accumulators for the purpose of distribution – who spread information for the joy of it).  These individuals can help connect you to the right people and provide you with the right type of information for your projects.</a:t>
            </a:r>
          </a:p>
        </p:txBody>
      </p:sp>
      <p:sp>
        <p:nvSpPr>
          <p:cNvPr id="4" name="Slide Number Placeholder 3"/>
          <p:cNvSpPr>
            <a:spLocks noGrp="1"/>
          </p:cNvSpPr>
          <p:nvPr>
            <p:ph type="sldNum" sz="quarter" idx="5"/>
          </p:nvPr>
        </p:nvSpPr>
        <p:spPr/>
        <p:txBody>
          <a:bodyPr/>
          <a:lstStyle/>
          <a:p>
            <a:fld id="{7E1573F1-F95D-403A-A47C-A1143ABC9F0B}" type="slidenum">
              <a:rPr lang="en-US" smtClean="0"/>
              <a:t>14</a:t>
            </a:fld>
            <a:endParaRPr lang="en-US"/>
          </a:p>
        </p:txBody>
      </p:sp>
    </p:spTree>
    <p:extLst>
      <p:ext uri="{BB962C8B-B14F-4D97-AF65-F5344CB8AC3E}">
        <p14:creationId xmlns:p14="http://schemas.microsoft.com/office/powerpoint/2010/main" val="2327457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Innovators and Early Adopters typically make up about 16% of an audience, so you are almost to the tipping point for message spread if you can convince those two categories of people.  </a:t>
            </a:r>
          </a:p>
          <a:p>
            <a:endParaRPr lang="en-US" dirty="0"/>
          </a:p>
          <a:p>
            <a:r>
              <a:rPr lang="en-US" dirty="0"/>
              <a:t>If you can continue the message spread to the early majority, you are potentially able to reach and sway 50% of your audience with your messaging!  According to the theory of social diffusion, the rest will come slowly with time.</a:t>
            </a:r>
          </a:p>
        </p:txBody>
      </p:sp>
      <p:sp>
        <p:nvSpPr>
          <p:cNvPr id="4" name="Slide Number Placeholder 3"/>
          <p:cNvSpPr>
            <a:spLocks noGrp="1"/>
          </p:cNvSpPr>
          <p:nvPr>
            <p:ph type="sldNum" sz="quarter" idx="5"/>
          </p:nvPr>
        </p:nvSpPr>
        <p:spPr/>
        <p:txBody>
          <a:bodyPr/>
          <a:lstStyle/>
          <a:p>
            <a:fld id="{7E1573F1-F95D-403A-A47C-A1143ABC9F0B}" type="slidenum">
              <a:rPr lang="en-US" smtClean="0"/>
              <a:t>15</a:t>
            </a:fld>
            <a:endParaRPr lang="en-US"/>
          </a:p>
        </p:txBody>
      </p:sp>
    </p:spTree>
    <p:extLst>
      <p:ext uri="{BB962C8B-B14F-4D97-AF65-F5344CB8AC3E}">
        <p14:creationId xmlns:p14="http://schemas.microsoft.com/office/powerpoint/2010/main" val="3118976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Often, especially in the eastern U.S., a lush lawn is seen as desirable and there is some social pressure to maintain a well-kept, green expanse of grass on your property.</a:t>
            </a:r>
          </a:p>
          <a:p>
            <a:endParaRPr lang="en-US" dirty="0"/>
          </a:p>
          <a:p>
            <a:r>
              <a:rPr lang="en-US" dirty="0"/>
              <a:t>If you see others in your neighborhood using a lawn care company to fertilize their or grass or personally fertilizing their lawn, there may be social pressure to do the same.</a:t>
            </a:r>
          </a:p>
          <a:p>
            <a:endParaRPr lang="en-US" dirty="0"/>
          </a:p>
          <a:p>
            <a:r>
              <a:rPr lang="en-US" dirty="0"/>
              <a:t>It may be that the homeowners are not aware of the potential impacts to water quality from heavy nutrient runoff when fertilizers or overapplied or applied just before a rain event.</a:t>
            </a:r>
          </a:p>
          <a:p>
            <a:endParaRPr lang="en-US" dirty="0"/>
          </a:p>
          <a:p>
            <a:r>
              <a:rPr lang="en-US" dirty="0"/>
              <a:t>Find out where the audience gets their info about lawn care?  It’s likely to be the local lawn and garden stores, or neighbors, friends or family.</a:t>
            </a:r>
          </a:p>
          <a:p>
            <a:endParaRPr lang="en-US" dirty="0"/>
          </a:p>
          <a:p>
            <a:r>
              <a:rPr lang="en-US" dirty="0"/>
              <a:t>So, what potential audiences may you need to reach?</a:t>
            </a:r>
          </a:p>
          <a:p>
            <a:pPr marL="171450" indent="-171450">
              <a:buFont typeface="Arial" panose="020B0604020202020204" pitchFamily="34" charset="0"/>
              <a:buChar char="•"/>
            </a:pPr>
            <a:r>
              <a:rPr lang="en-US" dirty="0"/>
              <a:t>Homeowners</a:t>
            </a:r>
          </a:p>
          <a:p>
            <a:pPr marL="171450" indent="-171450">
              <a:buFont typeface="Arial" panose="020B0604020202020204" pitchFamily="34" charset="0"/>
              <a:buChar char="•"/>
            </a:pPr>
            <a:r>
              <a:rPr lang="en-US" dirty="0"/>
              <a:t>Neighborhood associations</a:t>
            </a:r>
          </a:p>
          <a:p>
            <a:pPr marL="171450" indent="-171450">
              <a:buFont typeface="Arial" panose="020B0604020202020204" pitchFamily="34" charset="0"/>
              <a:buChar char="•"/>
            </a:pPr>
            <a:r>
              <a:rPr lang="en-US" dirty="0"/>
              <a:t>Local lawn and garden stores</a:t>
            </a:r>
          </a:p>
          <a:p>
            <a:pPr marL="171450" indent="-171450">
              <a:buFont typeface="Arial" panose="020B0604020202020204" pitchFamily="34" charset="0"/>
              <a:buChar char="•"/>
            </a:pPr>
            <a:r>
              <a:rPr lang="en-US" dirty="0"/>
              <a:t>Lawncare companies</a:t>
            </a:r>
          </a:p>
          <a:p>
            <a:pPr marL="171450" indent="-171450">
              <a:buFont typeface="Arial" panose="020B0604020202020204" pitchFamily="34" charset="0"/>
              <a:buChar char="•"/>
            </a:pPr>
            <a:r>
              <a:rPr lang="en-US" dirty="0"/>
              <a:t>Municipal planners or state legislators (for potential fertilizer ban)</a:t>
            </a:r>
          </a:p>
          <a:p>
            <a:pPr marL="171450" indent="-171450">
              <a:buFont typeface="Arial" panose="020B0604020202020204" pitchFamily="34" charset="0"/>
              <a:buChar char="•"/>
            </a:pPr>
            <a:r>
              <a:rPr lang="en-US" dirty="0"/>
              <a:t>Local garden clubs</a:t>
            </a:r>
          </a:p>
          <a:p>
            <a:pPr marL="171450" indent="-171450">
              <a:buFont typeface="Arial" panose="020B0604020202020204" pitchFamily="34" charset="0"/>
              <a:buChar char="•"/>
            </a:pPr>
            <a:r>
              <a:rPr lang="en-US" dirty="0"/>
              <a:t>Other idea?</a:t>
            </a:r>
          </a:p>
        </p:txBody>
      </p:sp>
      <p:sp>
        <p:nvSpPr>
          <p:cNvPr id="4" name="Slide Number Placeholder 3"/>
          <p:cNvSpPr>
            <a:spLocks noGrp="1"/>
          </p:cNvSpPr>
          <p:nvPr>
            <p:ph type="sldNum" sz="quarter" idx="5"/>
          </p:nvPr>
        </p:nvSpPr>
        <p:spPr/>
        <p:txBody>
          <a:bodyPr/>
          <a:lstStyle/>
          <a:p>
            <a:fld id="{7E1573F1-F95D-403A-A47C-A1143ABC9F0B}" type="slidenum">
              <a:rPr lang="en-US" smtClean="0"/>
              <a:t>16</a:t>
            </a:fld>
            <a:endParaRPr lang="en-US"/>
          </a:p>
        </p:txBody>
      </p:sp>
    </p:spTree>
    <p:extLst>
      <p:ext uri="{BB962C8B-B14F-4D97-AF65-F5344CB8AC3E}">
        <p14:creationId xmlns:p14="http://schemas.microsoft.com/office/powerpoint/2010/main" val="60148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develop an effective messages that connects with an audience, you need to do some sleuthing to figure out what they think about the issue and what messages might engage and motivate them.  Remember, we are selling our watershed customers a product!  This product could be environmental awareness to start with, then organization membership, help with a stream restoration project, a voluntary behavior change, or something else.</a:t>
            </a:r>
          </a:p>
          <a:p>
            <a:endParaRPr lang="en-US" dirty="0"/>
          </a:p>
          <a:p>
            <a:r>
              <a:rPr lang="en-US" dirty="0"/>
              <a:t>One category to evaluate is </a:t>
            </a:r>
            <a:r>
              <a:rPr lang="en-US" b="1" dirty="0"/>
              <a:t>Socio-demographics</a:t>
            </a:r>
            <a:r>
              <a:rPr lang="en-US" dirty="0"/>
              <a:t>, which helps you define the socioeconomic makeup of the target audience.  This information will allow you to think about appropriate messaging and how individuals may be able to engage and participate.  If the area includes mainly retired persons, they may be more available for daytime activities and have the freedom to volunteer.</a:t>
            </a:r>
          </a:p>
          <a:p>
            <a:endParaRPr lang="en-US" dirty="0"/>
          </a:p>
          <a:p>
            <a:r>
              <a:rPr lang="en-US" dirty="0"/>
              <a:t>Another category to consider is </a:t>
            </a:r>
            <a:r>
              <a:rPr lang="en-US" b="0" dirty="0"/>
              <a:t>the </a:t>
            </a:r>
            <a:r>
              <a:rPr lang="en-US" b="1" dirty="0"/>
              <a:t>Geographic </a:t>
            </a:r>
            <a:r>
              <a:rPr lang="en-US" b="0" dirty="0"/>
              <a:t>distribution of audience members with regard to watershed issues.  Is the population all within one or more specific neighborhoods?  Is it only a specific zoning type?  These details can help identify methods to connect them that might not otherwise be apparent.</a:t>
            </a:r>
          </a:p>
          <a:p>
            <a:endParaRPr lang="en-US" b="0" dirty="0"/>
          </a:p>
          <a:p>
            <a:r>
              <a:rPr lang="en-US" b="0" dirty="0"/>
              <a:t>Investigations to understand the </a:t>
            </a:r>
            <a:r>
              <a:rPr lang="en-US" b="1" dirty="0"/>
              <a:t>Attitudes, Beliefs and Perceptions </a:t>
            </a:r>
            <a:r>
              <a:rPr lang="en-US" b="0" dirty="0"/>
              <a:t>(or Psychographic factors) will help you link the watershed issues with the audience’s concerns.  If they don’t see the issue as a concern or don’t understand how it affects an environmental value, you may need to step in and help make those connections.  And, if your organization is not perceived favorably by the target audience, you may need an intermediary to help convey your message.  You need to understand some of their key values and interests.  You’d probably approach a hobby farmer different from a full-time professional farmer.  Think of unique behaviors or interests that help focus the audience.  </a:t>
            </a:r>
          </a:p>
          <a:p>
            <a:endParaRPr lang="en-US" b="0" dirty="0"/>
          </a:p>
          <a:p>
            <a:r>
              <a:rPr lang="en-US" b="0" dirty="0"/>
              <a:t>By figuring out </a:t>
            </a:r>
            <a:r>
              <a:rPr lang="en-US" b="1" dirty="0"/>
              <a:t>ways that your audience gets their information</a:t>
            </a:r>
            <a:r>
              <a:rPr lang="en-US" b="0" dirty="0"/>
              <a:t>, you can develop, format, and distribute your message.  Are there local newsletters or newspapers that people pay attention to?  Is there an electronic message board service that people pass or see in businesses?  Do people tune into a local radio station?  Should you use airplane banners??  Ok, that’s probably not realistic…  Its as important to know who they don’t trust as it is to known who they do.</a:t>
            </a:r>
          </a:p>
          <a:p>
            <a:endParaRPr lang="en-US" b="0" dirty="0"/>
          </a:p>
          <a:p>
            <a:r>
              <a:rPr lang="en-US" b="0" dirty="0"/>
              <a:t>Then there’s the piggy backing opportunities based on other known factors.  You want to </a:t>
            </a:r>
            <a:r>
              <a:rPr lang="en-US" dirty="0"/>
              <a:t>the nitty-gritty of social dynamics and relationships to help you figure out how best to communicate.  Who talks to whom?  Who are the influential decision-makers and leaders?  Understanding community culture will help you avoid blunders and connect with the “cool kids” (leaders).  </a:t>
            </a:r>
          </a:p>
          <a:p>
            <a:endParaRPr lang="en-US" dirty="0"/>
          </a:p>
          <a:p>
            <a:r>
              <a:rPr lang="en-US" dirty="0"/>
              <a:t>Now, at this point, we might be going into shock or feeling overwhelm because you don’t know a lot of this information.  That’s ok.  Many outreach campaigns are structured on an ad hoc basis, seizing upon low hanging fruit.  What is important is that you begin to make a list of what you need to know and explore ways to collect it.</a:t>
            </a:r>
          </a:p>
          <a:p>
            <a:endParaRPr lang="en-US" dirty="0"/>
          </a:p>
        </p:txBody>
      </p:sp>
      <p:sp>
        <p:nvSpPr>
          <p:cNvPr id="4" name="Slide Number Placeholder 3"/>
          <p:cNvSpPr>
            <a:spLocks noGrp="1"/>
          </p:cNvSpPr>
          <p:nvPr>
            <p:ph type="sldNum" sz="quarter" idx="5"/>
          </p:nvPr>
        </p:nvSpPr>
        <p:spPr/>
        <p:txBody>
          <a:bodyPr/>
          <a:lstStyle/>
          <a:p>
            <a:fld id="{7E1573F1-F95D-403A-A47C-A1143ABC9F0B}" type="slidenum">
              <a:rPr lang="en-US" smtClean="0"/>
              <a:t>17</a:t>
            </a:fld>
            <a:endParaRPr lang="en-US"/>
          </a:p>
        </p:txBody>
      </p:sp>
    </p:spTree>
    <p:extLst>
      <p:ext uri="{BB962C8B-B14F-4D97-AF65-F5344CB8AC3E}">
        <p14:creationId xmlns:p14="http://schemas.microsoft.com/office/powerpoint/2010/main" val="1597004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places where you can begin to find this information. These tools will depend on your audience composition and your available time and money.  First, you can try checking with similar organizations and see what they might be able to share about their information sources.</a:t>
            </a:r>
          </a:p>
          <a:p>
            <a:endParaRPr lang="en-US" dirty="0"/>
          </a:p>
          <a:p>
            <a:r>
              <a:rPr lang="en-US" dirty="0"/>
              <a:t>This slide provides a listing of possible info sources.  Don’t worry about the need to use all of them—any info on the audience is helpful to strengthening the success of your campaign.</a:t>
            </a:r>
          </a:p>
          <a:p>
            <a:endParaRPr lang="en-US" dirty="0"/>
          </a:p>
          <a:p>
            <a:r>
              <a:rPr lang="en-US" b="1" dirty="0"/>
              <a:t>Demographic databases</a:t>
            </a:r>
            <a:r>
              <a:rPr lang="en-US" dirty="0"/>
              <a:t>, such as the U.S. Census Bureau’s, contain all kinds of info on the makeup of potential audiences.  If you want help, consider asking a college marketing or other related class for help as a real-world project for them to pursue.  We’ll show a tool to help access that data quickly in a few slides.  The census data has its limits (particularly due to how some tracts are drawn) so it should be ground-</a:t>
            </a:r>
            <a:r>
              <a:rPr lang="en-US" dirty="0" err="1"/>
              <a:t>truthed</a:t>
            </a:r>
            <a:r>
              <a:rPr lang="en-US" dirty="0"/>
              <a:t>, but it is nonetheless an essential source.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Local </a:t>
            </a:r>
            <a:r>
              <a:rPr lang="en-US" b="1" dirty="0"/>
              <a:t>public agencies</a:t>
            </a:r>
            <a:r>
              <a:rPr lang="en-US" dirty="0"/>
              <a:t>, such as the Property Valuation Agencies (PVA) and planning departments, can also be valuable sources of information. Health departments may be able to offer insights and details about onsite wastewater (septic) system use and problem areas.  Be sure to give plenty of lead time for these efforts and keep information confidential to preserve your reputation and credibility.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Trade associations </a:t>
            </a:r>
            <a:r>
              <a:rPr lang="en-US" dirty="0"/>
              <a:t>may be able to provide info on your target audience and also serve as a conduit for delivering your message.  For example, if you want to find out which dry cleaners use eco-friendly processes, you may want to reach out to an associated trade group to see if they can help.  Your local Chamber of Commerce may also be a helpful resource to find info about local businesses and the demographics of the community.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E1573F1-F95D-403A-A47C-A1143ABC9F0B}" type="slidenum">
              <a:rPr lang="en-US" smtClean="0"/>
              <a:t>18</a:t>
            </a:fld>
            <a:endParaRPr lang="en-US"/>
          </a:p>
        </p:txBody>
      </p:sp>
    </p:spTree>
    <p:extLst>
      <p:ext uri="{BB962C8B-B14F-4D97-AF65-F5344CB8AC3E}">
        <p14:creationId xmlns:p14="http://schemas.microsoft.com/office/powerpoint/2010/main" val="2082793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section of the worksheet where you can summarize this information.  Note that you just need to have some bullet point.  Make sure to keep track of the source for your information for later reference.</a:t>
            </a:r>
          </a:p>
        </p:txBody>
      </p:sp>
      <p:sp>
        <p:nvSpPr>
          <p:cNvPr id="4" name="Slide Number Placeholder 3"/>
          <p:cNvSpPr>
            <a:spLocks noGrp="1"/>
          </p:cNvSpPr>
          <p:nvPr>
            <p:ph type="sldNum" sz="quarter" idx="5"/>
          </p:nvPr>
        </p:nvSpPr>
        <p:spPr/>
        <p:txBody>
          <a:bodyPr/>
          <a:lstStyle/>
          <a:p>
            <a:fld id="{7E1573F1-F95D-403A-A47C-A1143ABC9F0B}" type="slidenum">
              <a:rPr lang="en-US" smtClean="0"/>
              <a:t>19</a:t>
            </a:fld>
            <a:endParaRPr lang="en-US"/>
          </a:p>
        </p:txBody>
      </p:sp>
    </p:spTree>
    <p:extLst>
      <p:ext uri="{BB962C8B-B14F-4D97-AF65-F5344CB8AC3E}">
        <p14:creationId xmlns:p14="http://schemas.microsoft.com/office/powerpoint/2010/main" val="3958727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571500"/>
            <a:ext cx="4213225" cy="3160713"/>
          </a:xfrm>
        </p:spPr>
      </p:sp>
      <p:sp>
        <p:nvSpPr>
          <p:cNvPr id="3" name="Notes Placeholder 2"/>
          <p:cNvSpPr>
            <a:spLocks noGrp="1"/>
          </p:cNvSpPr>
          <p:nvPr>
            <p:ph type="body" idx="1"/>
          </p:nvPr>
        </p:nvSpPr>
        <p:spPr/>
        <p:txBody>
          <a:bodyPr/>
          <a:lstStyle/>
          <a:p>
            <a:r>
              <a:rPr lang="en-US" b="0" dirty="0"/>
              <a:t>During Module 6 of the Watershed Academy “Effective Communications,” we have been progressing through the EPA’s six steps of a watershed outreach campaign.</a:t>
            </a:r>
          </a:p>
          <a:p>
            <a:endParaRPr lang="en-US" b="0" dirty="0"/>
          </a:p>
          <a:p>
            <a:r>
              <a:rPr lang="en-US" b="0" dirty="0"/>
              <a:t>During this presentation we are going to cover Step 2: Identifying and analyzing the target audience.  Of all the steps in the process, this might be the most critical and the most unfamiliar to many of you.</a:t>
            </a:r>
          </a:p>
        </p:txBody>
      </p:sp>
      <p:sp>
        <p:nvSpPr>
          <p:cNvPr id="4" name="Slide Number Placeholder 3"/>
          <p:cNvSpPr>
            <a:spLocks noGrp="1"/>
          </p:cNvSpPr>
          <p:nvPr>
            <p:ph type="sldNum" sz="quarter" idx="5"/>
          </p:nvPr>
        </p:nvSpPr>
        <p:spPr/>
        <p:txBody>
          <a:bodyPr/>
          <a:lstStyle/>
          <a:p>
            <a:fld id="{7E1573F1-F95D-403A-A47C-A1143ABC9F0B}" type="slidenum">
              <a:rPr lang="en-US" smtClean="0"/>
              <a:t>2</a:t>
            </a:fld>
            <a:endParaRPr lang="en-US"/>
          </a:p>
        </p:txBody>
      </p:sp>
    </p:spTree>
    <p:extLst>
      <p:ext uri="{BB962C8B-B14F-4D97-AF65-F5344CB8AC3E}">
        <p14:creationId xmlns:p14="http://schemas.microsoft.com/office/powerpoint/2010/main" val="21727890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noted briefly that Census data is a great source of information about your audience.  One of the easiest ways to quickly extract this information at a tract level is through the EPA’s Environmental Justice Screening and Mapping Tool.</a:t>
            </a:r>
          </a:p>
          <a:p>
            <a:endParaRPr lang="en-US" dirty="0"/>
          </a:p>
          <a:p>
            <a:r>
              <a:rPr lang="en-US" dirty="0"/>
              <a:t>You can add maps with all sorts of census data overlays as well as different environmental layers.  By click on an individual tract you can get a quick picture of what is going on in that area.</a:t>
            </a:r>
          </a:p>
          <a:p>
            <a:endParaRPr lang="en-US" dirty="0"/>
          </a:p>
          <a:p>
            <a:r>
              <a:rPr lang="en-US" dirty="0"/>
              <a:t>In this instance, we have color coded low income populations around Lexington, and you can see some of the summary statistics to identify vulnerable populations that are shown by clicking on a tract.</a:t>
            </a:r>
          </a:p>
          <a:p>
            <a:endParaRPr lang="en-US" dirty="0"/>
          </a:p>
          <a:p>
            <a:r>
              <a:rPr lang="en-US" dirty="0"/>
              <a:t>If you are looking for county level data, the CEDIK Community Assessments may also be helpful to you.</a:t>
            </a:r>
          </a:p>
        </p:txBody>
      </p:sp>
      <p:sp>
        <p:nvSpPr>
          <p:cNvPr id="4" name="Slide Number Placeholder 3"/>
          <p:cNvSpPr>
            <a:spLocks noGrp="1"/>
          </p:cNvSpPr>
          <p:nvPr>
            <p:ph type="sldNum" sz="quarter" idx="5"/>
          </p:nvPr>
        </p:nvSpPr>
        <p:spPr/>
        <p:txBody>
          <a:bodyPr/>
          <a:lstStyle/>
          <a:p>
            <a:fld id="{7E1573F1-F95D-403A-A47C-A1143ABC9F0B}" type="slidenum">
              <a:rPr lang="en-US" smtClean="0"/>
              <a:t>20</a:t>
            </a:fld>
            <a:endParaRPr lang="en-US"/>
          </a:p>
        </p:txBody>
      </p:sp>
    </p:spTree>
    <p:extLst>
      <p:ext uri="{BB962C8B-B14F-4D97-AF65-F5344CB8AC3E}">
        <p14:creationId xmlns:p14="http://schemas.microsoft.com/office/powerpoint/2010/main" val="28455967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some general ideas about the perceptions of Kentuckians towards the environment, the KEEC conducted a 2014 of Kentuckian’s Knowledge, Attitudes, and Behaviors.  You can access this information through their website under the 2015 Land, Legacy, and Learning IV report.</a:t>
            </a:r>
          </a:p>
          <a:p>
            <a:endParaRPr lang="en-US" dirty="0"/>
          </a:p>
          <a:p>
            <a:r>
              <a:rPr lang="en-US" dirty="0"/>
              <a:t>This might give you a starting place for conducting studies of your audience or a comparison point for your group as opposed to the state as a whole.</a:t>
            </a:r>
          </a:p>
        </p:txBody>
      </p:sp>
      <p:sp>
        <p:nvSpPr>
          <p:cNvPr id="4" name="Slide Number Placeholder 3"/>
          <p:cNvSpPr>
            <a:spLocks noGrp="1"/>
          </p:cNvSpPr>
          <p:nvPr>
            <p:ph type="sldNum" sz="quarter" idx="5"/>
          </p:nvPr>
        </p:nvSpPr>
        <p:spPr/>
        <p:txBody>
          <a:bodyPr/>
          <a:lstStyle/>
          <a:p>
            <a:fld id="{7E1573F1-F95D-403A-A47C-A1143ABC9F0B}" type="slidenum">
              <a:rPr lang="en-US" smtClean="0"/>
              <a:t>21</a:t>
            </a:fld>
            <a:endParaRPr lang="en-US"/>
          </a:p>
        </p:txBody>
      </p:sp>
    </p:spTree>
    <p:extLst>
      <p:ext uri="{BB962C8B-B14F-4D97-AF65-F5344CB8AC3E}">
        <p14:creationId xmlns:p14="http://schemas.microsoft.com/office/powerpoint/2010/main" val="9464702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we mentioned – don’t panic about what you do not know.  Start making a list and a plan to collect that information.  Now this step should be conducted after Steps 5 and 6 as well, but it makes sense to pause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is a lot of potential with </a:t>
            </a:r>
            <a:r>
              <a:rPr lang="en-US" b="1" dirty="0"/>
              <a:t>surveys</a:t>
            </a:r>
            <a:r>
              <a:rPr lang="en-US" dirty="0"/>
              <a:t> and lots of options for ways to conduct them—by mail, phone, e-mail/internet forms and in person.  Surveys can also be used as a way to measure success after a project by measuring changes in attitudes or behaviors.  In a future presentation, we are going to cover some basics of performing surveys to delve more deeply into how to develop different social research tools.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includes focus groups.  </a:t>
            </a:r>
            <a:r>
              <a:rPr lang="en-US" b="1" dirty="0"/>
              <a:t>Focus groups </a:t>
            </a:r>
            <a:r>
              <a:rPr lang="en-US" dirty="0"/>
              <a:t>provide an opportunity to meet directly with members of the target audience and get more in-depth insights and feedback.  Be sure to accommodate focus group participants with the timing and location that is most convenient for them.  An outside moderator is helpful to ensure that you don’t introduce bias and influence the discussion.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Similar to focus groups, you can arrange informal </a:t>
            </a:r>
            <a:r>
              <a:rPr lang="en-US" b="1" dirty="0"/>
              <a:t>discussions with neighborhood or community groups </a:t>
            </a:r>
            <a:r>
              <a:rPr lang="en-US" dirty="0"/>
              <a:t>to gather information.  These are more open-ended, can involve more people and are a little more casual.  Many homeowner associations have regular meetings and may be willing to give you some time to speak during their meetings.  These may also be a good time to pass out surveys that attendees can fill out and return, or you can provide the internet link to an online survey you have developed.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Observing what people actually do, as opposed to what they say they do is a good way to discover true behaviors.  However, it needs to be done in a public way that is not perceived as an invasion of privacy.  Peeking in windows and hiding out in stream buffers are not advised!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more thorough approach to understanding the target audience is a </a:t>
            </a:r>
            <a:r>
              <a:rPr lang="en-US" b="1" dirty="0"/>
              <a:t>Cultural Assessment and Community Characterization</a:t>
            </a:r>
            <a:r>
              <a:rPr lang="en-US" dirty="0"/>
              <a:t>.  This approach is useful if you are new to an area, there is no baseline information to work with, or previous efforts to reach and motivate an audience have failed.  The EPA’s “Community Culture and the Environment: A guide to Understanding a Sense of Place” provides more detailed information on conducting these assessments that go a step further to analyze the cultural and ethnic preferences, beliefs and attitudes in a community.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probably also want to begin thinking about how to track changes in the audience over time due to outreach efforts.  We will touch on that more in Step 6: Evaluations.</a:t>
            </a:r>
          </a:p>
          <a:p>
            <a:endParaRPr lang="en-US" dirty="0"/>
          </a:p>
        </p:txBody>
      </p:sp>
      <p:sp>
        <p:nvSpPr>
          <p:cNvPr id="4" name="Slide Number Placeholder 3"/>
          <p:cNvSpPr>
            <a:spLocks noGrp="1"/>
          </p:cNvSpPr>
          <p:nvPr>
            <p:ph type="sldNum" sz="quarter" idx="5"/>
          </p:nvPr>
        </p:nvSpPr>
        <p:spPr/>
        <p:txBody>
          <a:bodyPr/>
          <a:lstStyle/>
          <a:p>
            <a:fld id="{7E1573F1-F95D-403A-A47C-A1143ABC9F0B}" type="slidenum">
              <a:rPr lang="en-US" smtClean="0"/>
              <a:t>22</a:t>
            </a:fld>
            <a:endParaRPr lang="en-US"/>
          </a:p>
        </p:txBody>
      </p:sp>
    </p:spTree>
    <p:extLst>
      <p:ext uri="{BB962C8B-B14F-4D97-AF65-F5344CB8AC3E}">
        <p14:creationId xmlns:p14="http://schemas.microsoft.com/office/powerpoint/2010/main" val="42413100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also a number of resources out there that have done some of the legwork for a given audience.  For instance, the University of Wisconsin Extension Service has a lot of great content on how to change behavior and conduct outreach and education campaigns.  Their publication “Outreach that Makes a Difference” describes 15 different audiences and gives research support ways to engage and educate in different scenarios.</a:t>
            </a:r>
          </a:p>
          <a:p>
            <a:endParaRPr lang="en-US" dirty="0"/>
          </a:p>
          <a:p>
            <a:r>
              <a:rPr lang="en-US" dirty="0"/>
              <a:t>For example, in dealing with the target audience of “recreational water users,” they recommend not using representative stakeholders because the interests can vary so much depending on the age, education, gender, and income level of the users.  They recommend doing direct surveys and interviews and engaging them while they are participating in the activities.  These are just a few of the audience related insights compiled there.</a:t>
            </a:r>
          </a:p>
        </p:txBody>
      </p:sp>
      <p:sp>
        <p:nvSpPr>
          <p:cNvPr id="4" name="Slide Number Placeholder 3"/>
          <p:cNvSpPr>
            <a:spLocks noGrp="1"/>
          </p:cNvSpPr>
          <p:nvPr>
            <p:ph type="sldNum" sz="quarter" idx="5"/>
          </p:nvPr>
        </p:nvSpPr>
        <p:spPr/>
        <p:txBody>
          <a:bodyPr/>
          <a:lstStyle/>
          <a:p>
            <a:fld id="{7E1573F1-F95D-403A-A47C-A1143ABC9F0B}" type="slidenum">
              <a:rPr lang="en-US" smtClean="0"/>
              <a:t>23</a:t>
            </a:fld>
            <a:endParaRPr lang="en-US"/>
          </a:p>
        </p:txBody>
      </p:sp>
    </p:spTree>
    <p:extLst>
      <p:ext uri="{BB962C8B-B14F-4D97-AF65-F5344CB8AC3E}">
        <p14:creationId xmlns:p14="http://schemas.microsoft.com/office/powerpoint/2010/main" val="20373703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a literature survey of some general factors that positively influence BMP adoption by farmers. This study provides a literature review of studies associated with farmers and this is just a subset of the data they compiled.  It is intended to give you an idea of some of kinds of bullet items you might gather for your specific audience.  You could build upon this data for specific farmers in your area.</a:t>
            </a:r>
          </a:p>
          <a:p>
            <a:endParaRPr lang="en-US" dirty="0"/>
          </a:p>
          <a:p>
            <a:endParaRPr lang="en-US" dirty="0"/>
          </a:p>
        </p:txBody>
      </p:sp>
      <p:sp>
        <p:nvSpPr>
          <p:cNvPr id="4" name="Slide Number Placeholder 3"/>
          <p:cNvSpPr>
            <a:spLocks noGrp="1"/>
          </p:cNvSpPr>
          <p:nvPr>
            <p:ph type="sldNum" sz="quarter" idx="5"/>
          </p:nvPr>
        </p:nvSpPr>
        <p:spPr/>
        <p:txBody>
          <a:bodyPr/>
          <a:lstStyle/>
          <a:p>
            <a:fld id="{7E1573F1-F95D-403A-A47C-A1143ABC9F0B}" type="slidenum">
              <a:rPr lang="en-US" smtClean="0"/>
              <a:t>24</a:t>
            </a:fld>
            <a:endParaRPr lang="en-US"/>
          </a:p>
        </p:txBody>
      </p:sp>
    </p:spTree>
    <p:extLst>
      <p:ext uri="{BB962C8B-B14F-4D97-AF65-F5344CB8AC3E}">
        <p14:creationId xmlns:p14="http://schemas.microsoft.com/office/powerpoint/2010/main" val="9593478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it is your turn to get started.</a:t>
            </a:r>
          </a:p>
          <a:p>
            <a:endParaRPr lang="en-US" dirty="0"/>
          </a:p>
          <a:p>
            <a:r>
              <a:rPr lang="en-US" dirty="0"/>
              <a:t>Let’s take a 5 minutes for each of you to work through your target audience form individually and then you can discuss in small groups what you know and what sort of information you might need.  Begin to make a list of some additional information you need and share common issues.</a:t>
            </a:r>
          </a:p>
          <a:p>
            <a:endParaRPr lang="en-US" dirty="0"/>
          </a:p>
          <a:p>
            <a:r>
              <a:rPr lang="en-US" dirty="0"/>
              <a:t>Then we can group back together and discuss some of your findings and answer some questions.</a:t>
            </a:r>
          </a:p>
          <a:p>
            <a:endParaRPr lang="en-US" dirty="0"/>
          </a:p>
        </p:txBody>
      </p:sp>
      <p:sp>
        <p:nvSpPr>
          <p:cNvPr id="4" name="Slide Number Placeholder 3"/>
          <p:cNvSpPr>
            <a:spLocks noGrp="1"/>
          </p:cNvSpPr>
          <p:nvPr>
            <p:ph type="sldNum" sz="quarter" idx="5"/>
          </p:nvPr>
        </p:nvSpPr>
        <p:spPr/>
        <p:txBody>
          <a:bodyPr/>
          <a:lstStyle/>
          <a:p>
            <a:fld id="{7E1573F1-F95D-403A-A47C-A1143ABC9F0B}" type="slidenum">
              <a:rPr lang="en-US" smtClean="0"/>
              <a:t>25</a:t>
            </a:fld>
            <a:endParaRPr lang="en-US"/>
          </a:p>
        </p:txBody>
      </p:sp>
    </p:spTree>
    <p:extLst>
      <p:ext uri="{BB962C8B-B14F-4D97-AF65-F5344CB8AC3E}">
        <p14:creationId xmlns:p14="http://schemas.microsoft.com/office/powerpoint/2010/main" val="13974403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next step, we wanted to break out some of the specific questions related to the water quality.  These are going to be more locally specific, so you might need to do surveys to determine these answers or interview local organizations or community members.</a:t>
            </a:r>
          </a:p>
          <a:p>
            <a:pPr marL="171450" indent="-171450">
              <a:buFont typeface="Arial" panose="020B0604020202020204" pitchFamily="34" charset="0"/>
              <a:buChar char="•"/>
            </a:pPr>
            <a:r>
              <a:rPr lang="en-US" dirty="0"/>
              <a:t>These questions will help you to determine where the audience is on the spectrum of awareness and implementation and whether or not you are the organization that needs to be taking the lead in communicating.</a:t>
            </a:r>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7E1573F1-F95D-403A-A47C-A1143ABC9F0B}" type="slidenum">
              <a:rPr lang="en-US" smtClean="0"/>
              <a:t>26</a:t>
            </a:fld>
            <a:endParaRPr lang="en-US"/>
          </a:p>
        </p:txBody>
      </p:sp>
    </p:spTree>
    <p:extLst>
      <p:ext uri="{BB962C8B-B14F-4D97-AF65-F5344CB8AC3E}">
        <p14:creationId xmlns:p14="http://schemas.microsoft.com/office/powerpoint/2010/main" val="13843078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have been wondering what the “Stage of Change” meant.  This refers back to the Theory of Stages of Behavior Change.  Depending upon what stage of behavior change the audience is in, you will engage in different strategies.  For each “step” in the behavior change, the corresponding strategy indicates how to move them to the next step.</a:t>
            </a:r>
          </a:p>
          <a:p>
            <a:endParaRPr lang="en-US" dirty="0"/>
          </a:p>
          <a:p>
            <a:r>
              <a:rPr lang="en-US" dirty="0"/>
              <a:t>So if folks are unaware of a problem, then an awareness campaign is called for.  However, if they are already aware, then you may need to focus on motivating.  For those that are prepared to take action, then they will need education of the specifics.  Those that are acting may need help to make progress, and finally those that have adopted the behavior may need reminders to keep on doing so.</a:t>
            </a:r>
          </a:p>
        </p:txBody>
      </p:sp>
      <p:sp>
        <p:nvSpPr>
          <p:cNvPr id="4" name="Slide Number Placeholder 3"/>
          <p:cNvSpPr>
            <a:spLocks noGrp="1"/>
          </p:cNvSpPr>
          <p:nvPr>
            <p:ph type="sldNum" sz="quarter" idx="5"/>
          </p:nvPr>
        </p:nvSpPr>
        <p:spPr/>
        <p:txBody>
          <a:bodyPr/>
          <a:lstStyle/>
          <a:p>
            <a:fld id="{7E1573F1-F95D-403A-A47C-A1143ABC9F0B}" type="slidenum">
              <a:rPr lang="en-US" smtClean="0"/>
              <a:t>27</a:t>
            </a:fld>
            <a:endParaRPr lang="en-US"/>
          </a:p>
        </p:txBody>
      </p:sp>
    </p:spTree>
    <p:extLst>
      <p:ext uri="{BB962C8B-B14F-4D97-AF65-F5344CB8AC3E}">
        <p14:creationId xmlns:p14="http://schemas.microsoft.com/office/powerpoint/2010/main" val="35397321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step in the process is to consider the barriers to change that might be in place as well as facilitators who might make change easier.  </a:t>
            </a:r>
          </a:p>
          <a:p>
            <a:endParaRPr lang="en-US" dirty="0"/>
          </a:p>
          <a:p>
            <a:r>
              <a:rPr lang="en-US" dirty="0"/>
              <a:t>There are many reasons that Barriers to Action for more sustainable behaviors may exist:</a:t>
            </a:r>
          </a:p>
          <a:p>
            <a:pPr marL="171450" indent="-171450">
              <a:buFontTx/>
              <a:buChar char="-"/>
            </a:pPr>
            <a:r>
              <a:rPr lang="en-US" dirty="0"/>
              <a:t>They may unaware of the impacts of current behaviors on water quality.</a:t>
            </a:r>
          </a:p>
          <a:p>
            <a:pPr marL="171450" indent="-171450">
              <a:buFontTx/>
              <a:buChar char="-"/>
            </a:pPr>
            <a:r>
              <a:rPr lang="en-US" dirty="0"/>
              <a:t>They might think that the more sustainable behavior is too inconvenient, costs too much, takes too long, or is socially unacceptable.</a:t>
            </a:r>
          </a:p>
          <a:p>
            <a:pPr marL="171450" indent="-171450">
              <a:buFontTx/>
              <a:buChar char="-"/>
            </a:pPr>
            <a:r>
              <a:rPr lang="en-US" dirty="0"/>
              <a:t>They might think that their personal change in behavior can’t have an impact.</a:t>
            </a:r>
          </a:p>
          <a:p>
            <a:pPr marL="0" indent="0">
              <a:buFontTx/>
              <a:buNone/>
            </a:pPr>
            <a:r>
              <a:rPr lang="en-US" dirty="0"/>
              <a:t>It is important to figure out how to minimize or remove these barriers so that the perceived benefit outweighs the cost or extra effort involved.</a:t>
            </a:r>
          </a:p>
          <a:p>
            <a:pPr marL="0" indent="0">
              <a:buFontTx/>
              <a:buNone/>
            </a:pPr>
            <a:endParaRPr lang="en-US" dirty="0"/>
          </a:p>
          <a:p>
            <a:pPr marL="0" indent="0">
              <a:buFontTx/>
              <a:buNone/>
            </a:pPr>
            <a:r>
              <a:rPr lang="en-US" dirty="0"/>
              <a:t>We provided you with a more detailed form to think through the barriers in a series of questions, with the goal of adding to your target audience characterization form.</a:t>
            </a:r>
          </a:p>
          <a:p>
            <a:endParaRPr lang="en-US" dirty="0"/>
          </a:p>
        </p:txBody>
      </p:sp>
      <p:sp>
        <p:nvSpPr>
          <p:cNvPr id="4" name="Slide Number Placeholder 3"/>
          <p:cNvSpPr>
            <a:spLocks noGrp="1"/>
          </p:cNvSpPr>
          <p:nvPr>
            <p:ph type="sldNum" sz="quarter" idx="5"/>
          </p:nvPr>
        </p:nvSpPr>
        <p:spPr/>
        <p:txBody>
          <a:bodyPr/>
          <a:lstStyle/>
          <a:p>
            <a:fld id="{7E1573F1-F95D-403A-A47C-A1143ABC9F0B}" type="slidenum">
              <a:rPr lang="en-US" smtClean="0"/>
              <a:t>28</a:t>
            </a:fld>
            <a:endParaRPr lang="en-US"/>
          </a:p>
        </p:txBody>
      </p:sp>
    </p:spTree>
    <p:extLst>
      <p:ext uri="{BB962C8B-B14F-4D97-AF65-F5344CB8AC3E}">
        <p14:creationId xmlns:p14="http://schemas.microsoft.com/office/powerpoint/2010/main" val="8225554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shows the workbook you can use to think through barriers.</a:t>
            </a:r>
          </a:p>
        </p:txBody>
      </p:sp>
      <p:sp>
        <p:nvSpPr>
          <p:cNvPr id="4" name="Slide Number Placeholder 3"/>
          <p:cNvSpPr>
            <a:spLocks noGrp="1"/>
          </p:cNvSpPr>
          <p:nvPr>
            <p:ph type="sldNum" sz="quarter" idx="5"/>
          </p:nvPr>
        </p:nvSpPr>
        <p:spPr/>
        <p:txBody>
          <a:bodyPr/>
          <a:lstStyle/>
          <a:p>
            <a:fld id="{7E1573F1-F95D-403A-A47C-A1143ABC9F0B}" type="slidenum">
              <a:rPr lang="en-US" smtClean="0"/>
              <a:t>29</a:t>
            </a:fld>
            <a:endParaRPr lang="en-US"/>
          </a:p>
        </p:txBody>
      </p:sp>
    </p:spTree>
    <p:extLst>
      <p:ext uri="{BB962C8B-B14F-4D97-AF65-F5344CB8AC3E}">
        <p14:creationId xmlns:p14="http://schemas.microsoft.com/office/powerpoint/2010/main" val="3632661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an overview, we need to figure out who we want to reach to achieve our goals.  This is our target audience.  </a:t>
            </a:r>
          </a:p>
          <a:p>
            <a:endParaRPr lang="en-US" dirty="0"/>
          </a:p>
          <a:p>
            <a:r>
              <a:rPr lang="en-US" dirty="0"/>
              <a:t>For example, a target audience for increasing streamside vegetation buffers may require identifying property owners along the stream corridor.  Neighborhood associations can help promote the need.  And, another audience may be local officials who can develop and implement buffer ordinances. </a:t>
            </a:r>
          </a:p>
          <a:p>
            <a:endParaRPr lang="en-US" dirty="0"/>
          </a:p>
          <a:p>
            <a:r>
              <a:rPr lang="en-US" dirty="0"/>
              <a:t>Very generalized outreach and education can help raise general awareness about a water resource, but it is unlikely to result in real changes.  It should only serve as a first step in the process.  If you are not narrowing your audience, your awareness message could be ineffective or even counter-productive.</a:t>
            </a:r>
          </a:p>
          <a:p>
            <a:endParaRPr lang="en-US" dirty="0"/>
          </a:p>
          <a:p>
            <a:r>
              <a:rPr lang="en-US" dirty="0"/>
              <a:t>You want to break down the target audience(s) into the most specific segments possible to receive a unified message and tailor your message in a way that resonates with those segments.</a:t>
            </a:r>
          </a:p>
          <a:p>
            <a:endParaRPr lang="en-US" dirty="0"/>
          </a:p>
          <a:p>
            <a:r>
              <a:rPr lang="en-US" dirty="0"/>
              <a:t>In this way, you are similar to a salesperson who is trying to convince your specific audience to buy into attitudes or behaviors that will help satisfy their needs as well as yours. Think about what’s in it for them?  By figuring out what is important to the targeted audience, you can craft a message that is most effective.</a:t>
            </a:r>
          </a:p>
        </p:txBody>
      </p:sp>
      <p:sp>
        <p:nvSpPr>
          <p:cNvPr id="4" name="Slide Number Placeholder 3"/>
          <p:cNvSpPr>
            <a:spLocks noGrp="1"/>
          </p:cNvSpPr>
          <p:nvPr>
            <p:ph type="sldNum" sz="quarter" idx="5"/>
          </p:nvPr>
        </p:nvSpPr>
        <p:spPr/>
        <p:txBody>
          <a:bodyPr/>
          <a:lstStyle/>
          <a:p>
            <a:fld id="{7E1573F1-F95D-403A-A47C-A1143ABC9F0B}" type="slidenum">
              <a:rPr lang="en-US" smtClean="0"/>
              <a:t>3</a:t>
            </a:fld>
            <a:endParaRPr lang="en-US"/>
          </a:p>
        </p:txBody>
      </p:sp>
    </p:spTree>
    <p:extLst>
      <p:ext uri="{BB962C8B-B14F-4D97-AF65-F5344CB8AC3E}">
        <p14:creationId xmlns:p14="http://schemas.microsoft.com/office/powerpoint/2010/main" val="39625073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Pet waste is a great case study of barriers to action and efforts to overcome them.</a:t>
            </a:r>
          </a:p>
          <a:p>
            <a:endParaRPr lang="en-US" dirty="0"/>
          </a:p>
          <a:p>
            <a:r>
              <a:rPr lang="en-US" dirty="0"/>
              <a:t>Many people do not pick up their pets.  </a:t>
            </a:r>
            <a:r>
              <a:rPr lang="en-US" b="1" dirty="0"/>
              <a:t>What do you think are the barriers to action?</a:t>
            </a:r>
          </a:p>
          <a:p>
            <a:pPr marL="171450" indent="-171450">
              <a:buFont typeface="Arial" panose="020B0604020202020204" pitchFamily="34" charset="0"/>
              <a:buChar char="•"/>
            </a:pPr>
            <a:r>
              <a:rPr lang="en-US" dirty="0"/>
              <a:t>It’s gross!  Don’t have time to deal with it!</a:t>
            </a:r>
          </a:p>
          <a:p>
            <a:pPr marL="171450" indent="-171450">
              <a:buFont typeface="Arial" panose="020B0604020202020204" pitchFamily="34" charset="0"/>
              <a:buChar char="•"/>
            </a:pPr>
            <a:r>
              <a:rPr lang="en-US" dirty="0"/>
              <a:t>It’s part of nature and will biodegrade quickly.</a:t>
            </a:r>
          </a:p>
          <a:p>
            <a:pPr marL="171450" indent="-171450">
              <a:buFont typeface="Arial" panose="020B0604020202020204" pitchFamily="34" charset="0"/>
              <a:buChar char="•"/>
            </a:pPr>
            <a:r>
              <a:rPr lang="en-US" dirty="0"/>
              <a:t>It’s fertilizer for the grass.</a:t>
            </a:r>
          </a:p>
          <a:p>
            <a:pPr marL="171450" indent="-171450">
              <a:buFont typeface="Arial" panose="020B0604020202020204" pitchFamily="34" charset="0"/>
              <a:buChar char="•"/>
            </a:pPr>
            <a:r>
              <a:rPr lang="en-US" dirty="0"/>
              <a:t>Nobody will notice if you don’t pick it up.</a:t>
            </a:r>
          </a:p>
          <a:p>
            <a:pPr marL="171450" indent="-171450">
              <a:buFont typeface="Arial" panose="020B0604020202020204" pitchFamily="34" charset="0"/>
              <a:buChar char="•"/>
            </a:pPr>
            <a:r>
              <a:rPr lang="en-US" dirty="0"/>
              <a:t>They are unaware that it’s a major pollutant contributor to streams—each gram of dog poop contains over 20 million E. coli bacteria colonies, plus nitrogen and phosphorus.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Educational campaigns have attempted to help overcome the awareness barrier and handy pet waste stations make it easier and less unappealing.</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E1573F1-F95D-403A-A47C-A1143ABC9F0B}" type="slidenum">
              <a:rPr lang="en-US" smtClean="0"/>
              <a:t>30</a:t>
            </a:fld>
            <a:endParaRPr lang="en-US"/>
          </a:p>
        </p:txBody>
      </p:sp>
    </p:spTree>
    <p:extLst>
      <p:ext uri="{BB962C8B-B14F-4D97-AF65-F5344CB8AC3E}">
        <p14:creationId xmlns:p14="http://schemas.microsoft.com/office/powerpoint/2010/main" val="4956562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case of farming, what are the barriers to implementing BMPs?</a:t>
            </a:r>
          </a:p>
          <a:p>
            <a:r>
              <a:rPr lang="en-US" dirty="0"/>
              <a:t>Cost</a:t>
            </a:r>
          </a:p>
          <a:p>
            <a:r>
              <a:rPr lang="en-US" dirty="0"/>
              <a:t>Time</a:t>
            </a:r>
          </a:p>
          <a:p>
            <a:r>
              <a:rPr lang="en-US" dirty="0"/>
              <a:t>Labor</a:t>
            </a:r>
          </a:p>
          <a:p>
            <a:r>
              <a:rPr lang="en-US" dirty="0"/>
              <a:t>Social norms</a:t>
            </a:r>
          </a:p>
          <a:p>
            <a:endParaRPr lang="en-US" dirty="0"/>
          </a:p>
          <a:p>
            <a:r>
              <a:rPr lang="en-US" dirty="0"/>
              <a:t>How to dispel those barriers?</a:t>
            </a:r>
          </a:p>
          <a:p>
            <a:r>
              <a:rPr lang="en-US" dirty="0"/>
              <a:t>Farm demonstration days to better acquaint farmers with conservation practices and the potential cost, labor and time benefits are a great option.</a:t>
            </a:r>
          </a:p>
          <a:p>
            <a:r>
              <a:rPr lang="en-US" dirty="0"/>
              <a:t>And, appreciative signage (as in this example from Hanging Fork Watershed) is a good way to start adjusting the social norm toward acceptance.</a:t>
            </a:r>
          </a:p>
        </p:txBody>
      </p:sp>
      <p:sp>
        <p:nvSpPr>
          <p:cNvPr id="4" name="Slide Number Placeholder 3"/>
          <p:cNvSpPr>
            <a:spLocks noGrp="1"/>
          </p:cNvSpPr>
          <p:nvPr>
            <p:ph type="sldNum" sz="quarter" idx="5"/>
          </p:nvPr>
        </p:nvSpPr>
        <p:spPr/>
        <p:txBody>
          <a:bodyPr/>
          <a:lstStyle/>
          <a:p>
            <a:fld id="{7E1573F1-F95D-403A-A47C-A1143ABC9F0B}" type="slidenum">
              <a:rPr lang="en-US" smtClean="0"/>
              <a:t>31</a:t>
            </a:fld>
            <a:endParaRPr lang="en-US"/>
          </a:p>
        </p:txBody>
      </p:sp>
    </p:spTree>
    <p:extLst>
      <p:ext uri="{BB962C8B-B14F-4D97-AF65-F5344CB8AC3E}">
        <p14:creationId xmlns:p14="http://schemas.microsoft.com/office/powerpoint/2010/main" val="10933209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approach the end of our target audience characterization process, it is good to develop an audience profile.</a:t>
            </a:r>
          </a:p>
          <a:p>
            <a:endParaRPr lang="en-US" dirty="0"/>
          </a:p>
          <a:p>
            <a:r>
              <a:rPr lang="en-US" dirty="0"/>
              <a:t>There are two different types of summaries, and we will provide examples of each.</a:t>
            </a:r>
          </a:p>
          <a:p>
            <a:endParaRPr lang="en-US" dirty="0"/>
          </a:p>
          <a:p>
            <a:r>
              <a:rPr lang="en-US" dirty="0"/>
              <a:t>For a profile, you will want quantitative data collected on audience and information that answers questions about what (responding to a variable), why (do they act that way), and who (demographics).</a:t>
            </a:r>
          </a:p>
          <a:p>
            <a:endParaRPr lang="en-US" dirty="0"/>
          </a:p>
          <a:p>
            <a:r>
              <a:rPr lang="en-US" dirty="0"/>
              <a:t>The second audience summary is called a persona.  This is a qualitative summary based on interviews and correspondence with the audience or organizations that commonly work with them.  This is not about statistics but developing an informed composite characterization in vivid detail in order to picture who you are trying to communicate with.  Obviously you want to be careful of bias here, so developing this persona based on community interactions is important.</a:t>
            </a:r>
          </a:p>
        </p:txBody>
      </p:sp>
      <p:sp>
        <p:nvSpPr>
          <p:cNvPr id="4" name="Slide Number Placeholder 3"/>
          <p:cNvSpPr>
            <a:spLocks noGrp="1"/>
          </p:cNvSpPr>
          <p:nvPr>
            <p:ph type="sldNum" sz="quarter" idx="5"/>
          </p:nvPr>
        </p:nvSpPr>
        <p:spPr/>
        <p:txBody>
          <a:bodyPr/>
          <a:lstStyle/>
          <a:p>
            <a:fld id="{7E1573F1-F95D-403A-A47C-A1143ABC9F0B}" type="slidenum">
              <a:rPr lang="en-US" smtClean="0"/>
              <a:t>32</a:t>
            </a:fld>
            <a:endParaRPr lang="en-US"/>
          </a:p>
        </p:txBody>
      </p:sp>
    </p:spTree>
    <p:extLst>
      <p:ext uri="{BB962C8B-B14F-4D97-AF65-F5344CB8AC3E}">
        <p14:creationId xmlns:p14="http://schemas.microsoft.com/office/powerpoint/2010/main" val="28025478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an example of a quantitative PROFILE, the University of Florida Extension service used an online survey of over 1000 respondents to understand how people are irrigating their landscaping to direct conservation efforts.</a:t>
            </a:r>
          </a:p>
          <a:p>
            <a:endParaRPr lang="en-US" dirty="0"/>
          </a:p>
          <a:p>
            <a:r>
              <a:rPr lang="en-US" dirty="0"/>
              <a:t>You can see a list here of the topics that they covered in their survey.</a:t>
            </a:r>
          </a:p>
        </p:txBody>
      </p:sp>
      <p:sp>
        <p:nvSpPr>
          <p:cNvPr id="4" name="Slide Number Placeholder 3"/>
          <p:cNvSpPr>
            <a:spLocks noGrp="1"/>
          </p:cNvSpPr>
          <p:nvPr>
            <p:ph type="sldNum" sz="quarter" idx="5"/>
          </p:nvPr>
        </p:nvSpPr>
        <p:spPr/>
        <p:txBody>
          <a:bodyPr/>
          <a:lstStyle/>
          <a:p>
            <a:fld id="{7E1573F1-F95D-403A-A47C-A1143ABC9F0B}" type="slidenum">
              <a:rPr lang="en-US" smtClean="0"/>
              <a:t>33</a:t>
            </a:fld>
            <a:endParaRPr lang="en-US"/>
          </a:p>
        </p:txBody>
      </p:sp>
    </p:spTree>
    <p:extLst>
      <p:ext uri="{BB962C8B-B14F-4D97-AF65-F5344CB8AC3E}">
        <p14:creationId xmlns:p14="http://schemas.microsoft.com/office/powerpoint/2010/main" val="29379248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results of the survey, they identified three major audiences: the water considerate majority (45%), the water savvy conservationists (36%), and the unconcerned water users.</a:t>
            </a:r>
          </a:p>
          <a:p>
            <a:endParaRPr lang="en-US" dirty="0"/>
          </a:p>
          <a:p>
            <a:r>
              <a:rPr lang="en-US" dirty="0"/>
              <a:t>They summarized the different variables that caused them to be lumped into these groups.  Based on the responses, they decided to target the water considerate majority with the outreach.</a:t>
            </a:r>
          </a:p>
          <a:p>
            <a:endParaRPr lang="en-US" dirty="0"/>
          </a:p>
          <a:p>
            <a:r>
              <a:rPr lang="en-US" dirty="0"/>
              <a:t>So this one used a survey with statistics to develop a profile.</a:t>
            </a:r>
          </a:p>
        </p:txBody>
      </p:sp>
      <p:sp>
        <p:nvSpPr>
          <p:cNvPr id="4" name="Slide Number Placeholder 3"/>
          <p:cNvSpPr>
            <a:spLocks noGrp="1"/>
          </p:cNvSpPr>
          <p:nvPr>
            <p:ph type="sldNum" sz="quarter" idx="5"/>
          </p:nvPr>
        </p:nvSpPr>
        <p:spPr/>
        <p:txBody>
          <a:bodyPr/>
          <a:lstStyle/>
          <a:p>
            <a:fld id="{7E1573F1-F95D-403A-A47C-A1143ABC9F0B}" type="slidenum">
              <a:rPr lang="en-US" smtClean="0"/>
              <a:t>34</a:t>
            </a:fld>
            <a:endParaRPr lang="en-US"/>
          </a:p>
        </p:txBody>
      </p:sp>
    </p:spTree>
    <p:extLst>
      <p:ext uri="{BB962C8B-B14F-4D97-AF65-F5344CB8AC3E}">
        <p14:creationId xmlns:p14="http://schemas.microsoft.com/office/powerpoint/2010/main" val="32499916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another example of a profile using bullet points.  This example is from marketing organic protein bars, but it gives an idea of how the information is summarized.  You’ve got a quick idea what this audience looks like and some ideas on how to communicate with them.</a:t>
            </a:r>
          </a:p>
        </p:txBody>
      </p:sp>
      <p:sp>
        <p:nvSpPr>
          <p:cNvPr id="4" name="Slide Number Placeholder 3"/>
          <p:cNvSpPr>
            <a:spLocks noGrp="1"/>
          </p:cNvSpPr>
          <p:nvPr>
            <p:ph type="sldNum" sz="quarter" idx="5"/>
          </p:nvPr>
        </p:nvSpPr>
        <p:spPr/>
        <p:txBody>
          <a:bodyPr/>
          <a:lstStyle/>
          <a:p>
            <a:fld id="{7E1573F1-F95D-403A-A47C-A1143ABC9F0B}" type="slidenum">
              <a:rPr lang="en-US" smtClean="0"/>
              <a:t>35</a:t>
            </a:fld>
            <a:endParaRPr lang="en-US"/>
          </a:p>
        </p:txBody>
      </p:sp>
    </p:spTree>
    <p:extLst>
      <p:ext uri="{BB962C8B-B14F-4D97-AF65-F5344CB8AC3E}">
        <p14:creationId xmlns:p14="http://schemas.microsoft.com/office/powerpoint/2010/main" val="31352246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an audience persona from the Harvard Business Review with the goal of describing the different types of “green consumers” with a goal for selling them products.  Notice the vivid descriptions in the persona.  </a:t>
            </a:r>
          </a:p>
          <a:p>
            <a:endParaRPr lang="en-US" dirty="0"/>
          </a:p>
          <a:p>
            <a:r>
              <a:rPr lang="en-US" dirty="0"/>
              <a:t>You can really picture this person and have some great ideas about how to relate to them.  That’s the goal.  Know your audience well enough to be able to give a balanced, accurate description of them for the purposes of aiming your message to the right mark.</a:t>
            </a:r>
          </a:p>
          <a:p>
            <a:endParaRPr lang="en-US" dirty="0"/>
          </a:p>
          <a:p>
            <a:r>
              <a:rPr lang="en-US" dirty="0"/>
              <a:t>If you are going to spend significant money and resources in an outreach campaign, this type of analysis of the audience will make it worthwhile.</a:t>
            </a:r>
          </a:p>
          <a:p>
            <a:endParaRPr lang="en-US" dirty="0"/>
          </a:p>
        </p:txBody>
      </p:sp>
      <p:sp>
        <p:nvSpPr>
          <p:cNvPr id="4" name="Slide Number Placeholder 3"/>
          <p:cNvSpPr>
            <a:spLocks noGrp="1"/>
          </p:cNvSpPr>
          <p:nvPr>
            <p:ph type="sldNum" sz="quarter" idx="5"/>
          </p:nvPr>
        </p:nvSpPr>
        <p:spPr/>
        <p:txBody>
          <a:bodyPr/>
          <a:lstStyle/>
          <a:p>
            <a:fld id="{7E1573F1-F95D-403A-A47C-A1143ABC9F0B}" type="slidenum">
              <a:rPr lang="en-US" smtClean="0"/>
              <a:t>36</a:t>
            </a:fld>
            <a:endParaRPr lang="en-US"/>
          </a:p>
        </p:txBody>
      </p:sp>
    </p:spTree>
    <p:extLst>
      <p:ext uri="{BB962C8B-B14F-4D97-AF65-F5344CB8AC3E}">
        <p14:creationId xmlns:p14="http://schemas.microsoft.com/office/powerpoint/2010/main" val="39116147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point in time, you should be able to return to your behavior selection matrix with a fresh set of eyes.  You might want to add some additional behaviors because you know the audience better.  You are also now ready to make an informed assessment of the audience views on various aspects of the project and so can score the proposed behaviors less subjectively.</a:t>
            </a:r>
          </a:p>
        </p:txBody>
      </p:sp>
      <p:sp>
        <p:nvSpPr>
          <p:cNvPr id="4" name="Slide Number Placeholder 3"/>
          <p:cNvSpPr>
            <a:spLocks noGrp="1"/>
          </p:cNvSpPr>
          <p:nvPr>
            <p:ph type="sldNum" sz="quarter" idx="5"/>
          </p:nvPr>
        </p:nvSpPr>
        <p:spPr/>
        <p:txBody>
          <a:bodyPr/>
          <a:lstStyle/>
          <a:p>
            <a:fld id="{7E1573F1-F95D-403A-A47C-A1143ABC9F0B}" type="slidenum">
              <a:rPr lang="en-US" smtClean="0"/>
              <a:t>37</a:t>
            </a:fld>
            <a:endParaRPr lang="en-US"/>
          </a:p>
        </p:txBody>
      </p:sp>
    </p:spTree>
    <p:extLst>
      <p:ext uri="{BB962C8B-B14F-4D97-AF65-F5344CB8AC3E}">
        <p14:creationId xmlns:p14="http://schemas.microsoft.com/office/powerpoint/2010/main" val="40671131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a matrix that was created by a group to determine the most effective ways to help reduce nutrient runoff from residential areas.  For now we just want to identify some potential behaviors to address an objective.  We will not be ready to score these behaviors until we have done the target audience assessment.  But this will give you the overall process.</a:t>
            </a:r>
          </a:p>
          <a:p>
            <a:endParaRPr lang="en-US" dirty="0"/>
          </a:p>
          <a:p>
            <a:r>
              <a:rPr lang="en-US" dirty="0"/>
              <a:t>The committee used its research to rate different behaviors based on various considerations, with 1 being least likely and 6 being most likely.</a:t>
            </a:r>
          </a:p>
          <a:p>
            <a:endParaRPr lang="en-US" dirty="0"/>
          </a:p>
          <a:p>
            <a:r>
              <a:rPr lang="en-US" dirty="0"/>
              <a:t>At the top are the questions addressed</a:t>
            </a:r>
          </a:p>
          <a:p>
            <a:pPr marL="0" indent="0">
              <a:buFontTx/>
              <a:buNone/>
            </a:pPr>
            <a:endParaRPr lang="en-US" dirty="0"/>
          </a:p>
          <a:p>
            <a:pPr marL="0" indent="0">
              <a:buFontTx/>
              <a:buNone/>
            </a:pPr>
            <a:r>
              <a:rPr lang="en-US" dirty="0"/>
              <a:t>Behaviors included: picking up pet waste, reducing fertilizer applications form once to twice/year, planting streamside vegetation, septic system </a:t>
            </a:r>
            <a:r>
              <a:rPr lang="en-US" dirty="0" err="1"/>
              <a:t>pumpouts</a:t>
            </a:r>
            <a:r>
              <a:rPr lang="en-US" dirty="0"/>
              <a:t>, leaving grass clippings on lawn, planting native plants that require less fertilizer.</a:t>
            </a:r>
          </a:p>
          <a:p>
            <a:pPr marL="0" indent="0">
              <a:buFontTx/>
              <a:buNone/>
            </a:pPr>
            <a:endParaRPr lang="en-US" dirty="0"/>
          </a:p>
          <a:p>
            <a:pPr marL="0" indent="0">
              <a:buFontTx/>
              <a:buNone/>
            </a:pPr>
            <a:r>
              <a:rPr lang="en-US" dirty="0"/>
              <a:t>It was determined that reducing fertilizer applications to one a year would be the more likely and effective measure to encourage.</a:t>
            </a:r>
          </a:p>
          <a:p>
            <a:endParaRPr lang="en-US" dirty="0"/>
          </a:p>
          <a:p>
            <a:r>
              <a:rPr lang="en-US" dirty="0"/>
              <a:t>Guidebook, page 52</a:t>
            </a:r>
          </a:p>
          <a:p>
            <a:endParaRPr lang="en-US" dirty="0"/>
          </a:p>
          <a:p>
            <a:r>
              <a:rPr lang="en-US" dirty="0"/>
              <a:t>We have provided a worksheet that will calculate the total scores automatically to help you perform the behavior selection.</a:t>
            </a:r>
          </a:p>
        </p:txBody>
      </p:sp>
      <p:sp>
        <p:nvSpPr>
          <p:cNvPr id="4" name="Slide Number Placeholder 3"/>
          <p:cNvSpPr>
            <a:spLocks noGrp="1"/>
          </p:cNvSpPr>
          <p:nvPr>
            <p:ph type="sldNum" sz="quarter" idx="5"/>
          </p:nvPr>
        </p:nvSpPr>
        <p:spPr/>
        <p:txBody>
          <a:bodyPr/>
          <a:lstStyle/>
          <a:p>
            <a:fld id="{7E1573F1-F95D-403A-A47C-A1143ABC9F0B}" type="slidenum">
              <a:rPr lang="en-US" smtClean="0"/>
              <a:t>38</a:t>
            </a:fld>
            <a:endParaRPr lang="en-US"/>
          </a:p>
        </p:txBody>
      </p:sp>
    </p:spTree>
    <p:extLst>
      <p:ext uri="{BB962C8B-B14F-4D97-AF65-F5344CB8AC3E}">
        <p14:creationId xmlns:p14="http://schemas.microsoft.com/office/powerpoint/2010/main" val="27708745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Now, you can fill in the target audience or audiences on the summary form.  You will need to do this for each objective, and you might have several different target audiences for a given objective.   You can include the descriptions of the target audiences in your report.  If an audience is extremely small, you will want to keep the audience descriptions internal for privacy purposes.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Please note, that it will not always take this level of detail and analysis to generate the target audience.  Sometimes the audience is apparent and such analysis is overkill.  Also, it is often the case that several objectives will utilize the same target audience.  Therefore, you might end up with just a few key target audiences for your watershed plan.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At this time, we will take questions or comments.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endParaRPr lang="en-US" dirty="0"/>
          </a:p>
        </p:txBody>
      </p:sp>
      <p:sp>
        <p:nvSpPr>
          <p:cNvPr id="4" name="Slide Number Placeholder 3"/>
          <p:cNvSpPr>
            <a:spLocks noGrp="1"/>
          </p:cNvSpPr>
          <p:nvPr>
            <p:ph type="sldNum" sz="quarter" idx="5"/>
          </p:nvPr>
        </p:nvSpPr>
        <p:spPr/>
        <p:txBody>
          <a:bodyPr/>
          <a:lstStyle/>
          <a:p>
            <a:fld id="{7E1573F1-F95D-403A-A47C-A1143ABC9F0B}" type="slidenum">
              <a:rPr lang="en-US" smtClean="0"/>
              <a:t>39</a:t>
            </a:fld>
            <a:endParaRPr lang="en-US"/>
          </a:p>
        </p:txBody>
      </p:sp>
    </p:spTree>
    <p:extLst>
      <p:ext uri="{BB962C8B-B14F-4D97-AF65-F5344CB8AC3E}">
        <p14:creationId xmlns:p14="http://schemas.microsoft.com/office/powerpoint/2010/main" val="798170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process of identifying and analyzing the target audience has 9 steps, listed here (Read them).</a:t>
            </a:r>
          </a:p>
          <a:p>
            <a:endParaRPr lang="en-US" dirty="0"/>
          </a:p>
          <a:p>
            <a:r>
              <a:rPr lang="en-US" dirty="0"/>
              <a:t>Step 4: Determining additional information, could be placed after steps 5 or 6, but the idea is to make sure you are keeping an running list.</a:t>
            </a:r>
          </a:p>
          <a:p>
            <a:endParaRPr lang="en-US" dirty="0"/>
          </a:p>
          <a:p>
            <a:r>
              <a:rPr lang="en-US" dirty="0"/>
              <a:t>(Click) It is important to keep in mind from the beginning that as you are learning more about your audience, you might find that only a specific segment of your original target audience is where you need to focus.  Therefore, in Step 7 (or prior), you might need to refocus the process on this audience and clarify your previous work.</a:t>
            </a:r>
          </a:p>
        </p:txBody>
      </p:sp>
      <p:sp>
        <p:nvSpPr>
          <p:cNvPr id="4" name="Slide Number Placeholder 3"/>
          <p:cNvSpPr>
            <a:spLocks noGrp="1"/>
          </p:cNvSpPr>
          <p:nvPr>
            <p:ph type="sldNum" sz="quarter" idx="5"/>
          </p:nvPr>
        </p:nvSpPr>
        <p:spPr/>
        <p:txBody>
          <a:bodyPr/>
          <a:lstStyle/>
          <a:p>
            <a:fld id="{7E1573F1-F95D-403A-A47C-A1143ABC9F0B}" type="slidenum">
              <a:rPr lang="en-US" smtClean="0"/>
              <a:t>4</a:t>
            </a:fld>
            <a:endParaRPr lang="en-US"/>
          </a:p>
        </p:txBody>
      </p:sp>
    </p:spTree>
    <p:extLst>
      <p:ext uri="{BB962C8B-B14F-4D97-AF65-F5344CB8AC3E}">
        <p14:creationId xmlns:p14="http://schemas.microsoft.com/office/powerpoint/2010/main" val="458442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want to note that we have tried to facilitate this process by providing worksheets to help guide you through the process.  There are 4 worksheets provided in the Excel workbook, that help cover these steps.</a:t>
            </a:r>
          </a:p>
        </p:txBody>
      </p:sp>
      <p:sp>
        <p:nvSpPr>
          <p:cNvPr id="4" name="Slide Number Placeholder 3"/>
          <p:cNvSpPr>
            <a:spLocks noGrp="1"/>
          </p:cNvSpPr>
          <p:nvPr>
            <p:ph type="sldNum" sz="quarter" idx="5"/>
          </p:nvPr>
        </p:nvSpPr>
        <p:spPr/>
        <p:txBody>
          <a:bodyPr/>
          <a:lstStyle/>
          <a:p>
            <a:fld id="{7E1573F1-F95D-403A-A47C-A1143ABC9F0B}" type="slidenum">
              <a:rPr lang="en-US" smtClean="0"/>
              <a:t>5</a:t>
            </a:fld>
            <a:endParaRPr lang="en-US"/>
          </a:p>
        </p:txBody>
      </p:sp>
    </p:spTree>
    <p:extLst>
      <p:ext uri="{BB962C8B-B14F-4D97-AF65-F5344CB8AC3E}">
        <p14:creationId xmlns:p14="http://schemas.microsoft.com/office/powerpoint/2010/main" val="1928823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Module 5, we discussed the difference between stakeholders and partners.</a:t>
            </a:r>
          </a:p>
          <a:p>
            <a:endParaRPr lang="en-US" dirty="0"/>
          </a:p>
          <a:p>
            <a:r>
              <a:rPr lang="en-US" b="1" dirty="0"/>
              <a:t>A stakeholder is anyone who may help with implementation of watershed improvement or protection actions or is affected by them.</a:t>
            </a:r>
          </a:p>
          <a:p>
            <a:endParaRPr lang="en-US" dirty="0"/>
          </a:p>
          <a:p>
            <a:r>
              <a:rPr lang="en-US" dirty="0"/>
              <a:t>This can include decision-makers, residents or businesses in the area, individuals or organizations that can create roadblocks or smooth the road to success, or local historians or others who have information to contribute.</a:t>
            </a:r>
          </a:p>
          <a:p>
            <a:endParaRPr lang="en-US" dirty="0"/>
          </a:p>
        </p:txBody>
      </p:sp>
      <p:sp>
        <p:nvSpPr>
          <p:cNvPr id="4" name="Slide Number Placeholder 3"/>
          <p:cNvSpPr>
            <a:spLocks noGrp="1"/>
          </p:cNvSpPr>
          <p:nvPr>
            <p:ph type="sldNum" sz="quarter" idx="10"/>
          </p:nvPr>
        </p:nvSpPr>
        <p:spPr/>
        <p:txBody>
          <a:bodyPr/>
          <a:lstStyle/>
          <a:p>
            <a:fld id="{7E1573F1-F95D-403A-A47C-A1143ABC9F0B}" type="slidenum">
              <a:rPr lang="en-US" smtClean="0"/>
              <a:t>6</a:t>
            </a:fld>
            <a:endParaRPr lang="en-US"/>
          </a:p>
        </p:txBody>
      </p:sp>
    </p:spTree>
    <p:extLst>
      <p:ext uri="{BB962C8B-B14F-4D97-AF65-F5344CB8AC3E}">
        <p14:creationId xmlns:p14="http://schemas.microsoft.com/office/powerpoint/2010/main" val="1909317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sake of finding our target audience, it helps to clarify who the audience is as a whole.  Before we narrow in one </a:t>
            </a:r>
            <a:r>
              <a:rPr lang="en-US" dirty="0" err="1"/>
              <a:t>one</a:t>
            </a:r>
            <a:r>
              <a:rPr lang="en-US" dirty="0"/>
              <a:t> group, we want to begin by taking the wide-angle view and listing out the potential audiences.</a:t>
            </a:r>
          </a:p>
          <a:p>
            <a:endParaRPr lang="en-US" dirty="0"/>
          </a:p>
          <a:p>
            <a:r>
              <a:rPr lang="en-US" dirty="0"/>
              <a:t>(Click) It is important to be thorough when considering potential audiences.  Selecting a target audience is not intended to be exclusionary or divisive.  Rather, it is intended to help focus on how to obtain the greatest change for a specific issue.</a:t>
            </a:r>
          </a:p>
          <a:p>
            <a:endParaRPr lang="en-US" dirty="0"/>
          </a:p>
        </p:txBody>
      </p:sp>
      <p:sp>
        <p:nvSpPr>
          <p:cNvPr id="4" name="Slide Number Placeholder 3"/>
          <p:cNvSpPr>
            <a:spLocks noGrp="1"/>
          </p:cNvSpPr>
          <p:nvPr>
            <p:ph type="sldNum" sz="quarter" idx="10"/>
          </p:nvPr>
        </p:nvSpPr>
        <p:spPr/>
        <p:txBody>
          <a:bodyPr/>
          <a:lstStyle/>
          <a:p>
            <a:fld id="{7E1573F1-F95D-403A-A47C-A1143ABC9F0B}" type="slidenum">
              <a:rPr lang="en-US" smtClean="0"/>
              <a:t>7</a:t>
            </a:fld>
            <a:endParaRPr lang="en-US"/>
          </a:p>
        </p:txBody>
      </p:sp>
    </p:spTree>
    <p:extLst>
      <p:ext uri="{BB962C8B-B14F-4D97-AF65-F5344CB8AC3E}">
        <p14:creationId xmlns:p14="http://schemas.microsoft.com/office/powerpoint/2010/main" val="2999073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overview of the form in your spreadsheet workbook.</a:t>
            </a:r>
          </a:p>
        </p:txBody>
      </p:sp>
      <p:sp>
        <p:nvSpPr>
          <p:cNvPr id="4" name="Slide Number Placeholder 3"/>
          <p:cNvSpPr>
            <a:spLocks noGrp="1"/>
          </p:cNvSpPr>
          <p:nvPr>
            <p:ph type="sldNum" sz="quarter" idx="10"/>
          </p:nvPr>
        </p:nvSpPr>
        <p:spPr/>
        <p:txBody>
          <a:bodyPr/>
          <a:lstStyle/>
          <a:p>
            <a:fld id="{7E1573F1-F95D-403A-A47C-A1143ABC9F0B}" type="slidenum">
              <a:rPr lang="en-US" smtClean="0"/>
              <a:t>8</a:t>
            </a:fld>
            <a:endParaRPr lang="en-US"/>
          </a:p>
        </p:txBody>
      </p:sp>
    </p:spTree>
    <p:extLst>
      <p:ext uri="{BB962C8B-B14F-4D97-AF65-F5344CB8AC3E}">
        <p14:creationId xmlns:p14="http://schemas.microsoft.com/office/powerpoint/2010/main" val="329574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Targeted audiences can be grouped in several different ways depending on your objectives.</a:t>
            </a:r>
          </a:p>
          <a:p>
            <a:endParaRPr lang="en-US" dirty="0"/>
          </a:p>
          <a:p>
            <a:r>
              <a:rPr lang="en-US" dirty="0"/>
              <a:t>As a starting point, consider grouping by:</a:t>
            </a:r>
          </a:p>
          <a:p>
            <a:pPr marL="171450" indent="-171450">
              <a:buFontTx/>
              <a:buChar char="-"/>
            </a:pPr>
            <a:r>
              <a:rPr lang="en-US" dirty="0"/>
              <a:t>Geographic Area</a:t>
            </a:r>
          </a:p>
          <a:p>
            <a:pPr marL="171450" indent="-171450">
              <a:buFontTx/>
              <a:buChar char="-"/>
            </a:pPr>
            <a:r>
              <a:rPr lang="en-US" dirty="0"/>
              <a:t>Demographics</a:t>
            </a:r>
          </a:p>
          <a:p>
            <a:pPr marL="171450" indent="-171450">
              <a:buFontTx/>
              <a:buChar char="-"/>
            </a:pPr>
            <a:r>
              <a:rPr lang="en-US" dirty="0"/>
              <a:t>Occupation</a:t>
            </a:r>
          </a:p>
          <a:p>
            <a:pPr marL="171450" indent="-171450">
              <a:buFontTx/>
              <a:buChar char="-"/>
            </a:pPr>
            <a:r>
              <a:rPr lang="en-US" dirty="0"/>
              <a:t>Behavior Patterns</a:t>
            </a:r>
          </a:p>
          <a:p>
            <a:pPr marL="0" indent="0">
              <a:buFontTx/>
              <a:buNone/>
            </a:pPr>
            <a:endParaRPr lang="en-US" dirty="0"/>
          </a:p>
          <a:p>
            <a:pPr marL="0" indent="0">
              <a:buFontTx/>
              <a:buNone/>
            </a:pPr>
            <a:r>
              <a:rPr lang="en-US" dirty="0"/>
              <a:t>We will cover this more in depth later when we characterize the audience, but right now you are just trying to describe the full extent of the world of the issue of concern.</a:t>
            </a:r>
          </a:p>
        </p:txBody>
      </p:sp>
      <p:sp>
        <p:nvSpPr>
          <p:cNvPr id="4" name="Slide Number Placeholder 3"/>
          <p:cNvSpPr>
            <a:spLocks noGrp="1"/>
          </p:cNvSpPr>
          <p:nvPr>
            <p:ph type="sldNum" sz="quarter" idx="5"/>
          </p:nvPr>
        </p:nvSpPr>
        <p:spPr/>
        <p:txBody>
          <a:bodyPr/>
          <a:lstStyle/>
          <a:p>
            <a:fld id="{7E1573F1-F95D-403A-A47C-A1143ABC9F0B}" type="slidenum">
              <a:rPr lang="en-US" smtClean="0"/>
              <a:t>9</a:t>
            </a:fld>
            <a:endParaRPr lang="en-US"/>
          </a:p>
        </p:txBody>
      </p:sp>
    </p:spTree>
    <p:extLst>
      <p:ext uri="{BB962C8B-B14F-4D97-AF65-F5344CB8AC3E}">
        <p14:creationId xmlns:p14="http://schemas.microsoft.com/office/powerpoint/2010/main" val="9848691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gi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34" name="Picture 10" descr="River 3D: catchment River 3D: catchment symbol,vector,illustration,diagram,template,base,ecosystem,aquatic,freshwater,marine,mountains river,streams,creeks,springs,water,table"/>
          <p:cNvPicPr>
            <a:picLocks noChangeAspect="1" noChangeArrowheads="1"/>
          </p:cNvPicPr>
          <p:nvPr userDrawn="1"/>
        </p:nvPicPr>
        <p:blipFill>
          <a:blip r:embed="rId2">
            <a:extLst>
              <a:ext uri="{BEBA8EAE-BF5A-486C-A8C5-ECC9F3942E4B}">
                <a14:imgProps xmlns:a14="http://schemas.microsoft.com/office/drawing/2010/main">
                  <a14:imgLayer>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685800" y="1966823"/>
            <a:ext cx="7772400" cy="3750183"/>
          </a:xfrm>
          <a:prstGeom prst="rect">
            <a:avLst/>
          </a:prstGeom>
          <a:noFill/>
          <a:effectLst>
            <a:outerShdw blurRad="50800" dist="50800" dir="5400000" algn="ctr" rotWithShape="0">
              <a:schemeClr val="bg1"/>
            </a:outerShdw>
          </a:effectLst>
        </p:spPr>
      </p:pic>
      <p:sp>
        <p:nvSpPr>
          <p:cNvPr id="2" name="Title 1"/>
          <p:cNvSpPr>
            <a:spLocks noGrp="1"/>
          </p:cNvSpPr>
          <p:nvPr>
            <p:ph type="ctrTitle"/>
          </p:nvPr>
        </p:nvSpPr>
        <p:spPr>
          <a:xfrm>
            <a:off x="685800" y="2865442"/>
            <a:ext cx="7772400" cy="1470025"/>
          </a:xfrm>
        </p:spPr>
        <p:txBody>
          <a:bodyPr>
            <a:normAutofit/>
          </a:bodyPr>
          <a:lstStyle>
            <a:lvl1pPr>
              <a:defRPr sz="3000"/>
            </a:lvl1pPr>
          </a:lstStyle>
          <a:p>
            <a:r>
              <a:rPr lang="en-US" dirty="0"/>
              <a:t>Click to edit Master title style</a:t>
            </a:r>
          </a:p>
        </p:txBody>
      </p:sp>
      <p:sp>
        <p:nvSpPr>
          <p:cNvPr id="11" name="Subtitle 2"/>
          <p:cNvSpPr>
            <a:spLocks noGrp="1"/>
          </p:cNvSpPr>
          <p:nvPr>
            <p:ph type="subTitle" idx="1"/>
          </p:nvPr>
        </p:nvSpPr>
        <p:spPr>
          <a:xfrm>
            <a:off x="1372803" y="4610670"/>
            <a:ext cx="6400800" cy="1106334"/>
          </a:xfrm>
        </p:spPr>
        <p:txBody>
          <a:bodyPr/>
          <a:lstStyle>
            <a:lvl1pPr marL="0" indent="0" algn="ctr">
              <a:buNone/>
              <a:defRPr>
                <a:solidFill>
                  <a:schemeClr val="tx2"/>
                </a:solidFill>
              </a:defRPr>
            </a:lvl1pPr>
          </a:lstStyle>
          <a:p>
            <a:r>
              <a:rPr lang="en-US" dirty="0"/>
              <a:t>Click to edit Master subtitle style</a:t>
            </a:r>
          </a:p>
        </p:txBody>
      </p:sp>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9746" y="287848"/>
            <a:ext cx="6929342" cy="1036673"/>
          </a:xfrm>
          <a:prstGeom prst="rect">
            <a:avLst/>
          </a:prstGeom>
        </p:spPr>
      </p:pic>
      <p:pic>
        <p:nvPicPr>
          <p:cNvPr id="1030" name="Picture 6" descr="Image result for KDOW logo"/>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88446" y="287848"/>
            <a:ext cx="1069754" cy="10652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EPA logo"/>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355388" y="6129868"/>
            <a:ext cx="330415" cy="32711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685803" y="6193395"/>
            <a:ext cx="8248475" cy="173124"/>
          </a:xfrm>
          <a:prstGeom prst="rect">
            <a:avLst/>
          </a:prstGeom>
          <a:noFill/>
        </p:spPr>
        <p:txBody>
          <a:bodyPr wrap="square" rtlCol="0">
            <a:spAutoFit/>
          </a:bodyPr>
          <a:lstStyle/>
          <a:p>
            <a:r>
              <a:rPr lang="en-US" sz="525" dirty="0">
                <a:latin typeface="Avenir Next Regular"/>
              </a:rPr>
              <a:t>Watershed</a:t>
            </a:r>
            <a:r>
              <a:rPr lang="en-US" sz="525" baseline="0" dirty="0">
                <a:latin typeface="Avenir Next Regular"/>
              </a:rPr>
              <a:t> Academy Training Series was funded in part by a grant from the U.S. Environmental Protection Agency under §319(h) of the Clean Water Act through the Kentucky Division of Water to the Kentucky Water Resources Research Institute (Grant # PPG BG 00D21416).</a:t>
            </a:r>
            <a:endParaRPr lang="en-US" sz="525" dirty="0">
              <a:latin typeface="Avenir Next Regular"/>
            </a:endParaRPr>
          </a:p>
        </p:txBody>
      </p:sp>
      <p:sp>
        <p:nvSpPr>
          <p:cNvPr id="4" name="Rectangle 3"/>
          <p:cNvSpPr/>
          <p:nvPr userDrawn="1"/>
        </p:nvSpPr>
        <p:spPr>
          <a:xfrm>
            <a:off x="601913" y="5655119"/>
            <a:ext cx="2650655" cy="173124"/>
          </a:xfrm>
          <a:prstGeom prst="rect">
            <a:avLst/>
          </a:prstGeom>
          <a:noFill/>
        </p:spPr>
        <p:txBody>
          <a:bodyPr wrap="square" rtlCol="0">
            <a:spAutoFit/>
          </a:bodyPr>
          <a:lstStyle/>
          <a:p>
            <a:pPr lvl="0"/>
            <a:r>
              <a:rPr lang="en-US" sz="525" dirty="0">
                <a:latin typeface="Avenir Next Regular"/>
              </a:rPr>
              <a:t>Watershed image via</a:t>
            </a:r>
            <a:r>
              <a:rPr lang="en-US" sz="525" baseline="0" dirty="0">
                <a:latin typeface="Avenir Next Regular"/>
              </a:rPr>
              <a:t> </a:t>
            </a:r>
            <a:r>
              <a:rPr lang="en-US" sz="525" dirty="0">
                <a:latin typeface="Avenir Next Regular"/>
              </a:rPr>
              <a:t>http://ian.umces.edu</a:t>
            </a:r>
          </a:p>
        </p:txBody>
      </p:sp>
    </p:spTree>
    <p:extLst>
      <p:ext uri="{BB962C8B-B14F-4D97-AF65-F5344CB8AC3E}">
        <p14:creationId xmlns:p14="http://schemas.microsoft.com/office/powerpoint/2010/main" val="2452735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3" descr="Standard-Slide-1.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612643"/>
            <a:ext cx="7772400" cy="1470025"/>
          </a:xfrm>
        </p:spPr>
        <p:txBody>
          <a:bodyPr>
            <a:normAutofit/>
          </a:bodyPr>
          <a:lstStyle>
            <a:lvl1pPr>
              <a:defRPr sz="3000">
                <a:solidFill>
                  <a:schemeClr val="bg1"/>
                </a:solidFill>
              </a:defRPr>
            </a:lvl1pPr>
          </a:lstStyle>
          <a:p>
            <a:r>
              <a:rPr lang="en-US"/>
              <a:t>Click to edit Master title style</a:t>
            </a:r>
            <a:endParaRPr lang="en-US" dirty="0"/>
          </a:p>
        </p:txBody>
      </p:sp>
      <p:sp>
        <p:nvSpPr>
          <p:cNvPr id="11" name="Subtitle 2"/>
          <p:cNvSpPr>
            <a:spLocks noGrp="1"/>
          </p:cNvSpPr>
          <p:nvPr>
            <p:ph type="subTitle" idx="1"/>
          </p:nvPr>
        </p:nvSpPr>
        <p:spPr>
          <a:xfrm>
            <a:off x="1371600" y="3279666"/>
            <a:ext cx="6400800" cy="1106334"/>
          </a:xfrm>
        </p:spPr>
        <p:txBody>
          <a:bodyPr/>
          <a:lstStyle>
            <a:lvl1pPr marL="0" indent="0" algn="ctr">
              <a:buNone/>
              <a:defRPr>
                <a:solidFill>
                  <a:schemeClr val="accent3"/>
                </a:solidFill>
              </a:defRPr>
            </a:lvl1pPr>
          </a:lstStyle>
          <a:p>
            <a:r>
              <a:rPr lang="en-US"/>
              <a:t>Click to edit Master subtitle style</a:t>
            </a:r>
            <a:endParaRPr lang="en-US" dirty="0"/>
          </a:p>
        </p:txBody>
      </p:sp>
    </p:spTree>
    <p:extLst>
      <p:ext uri="{BB962C8B-B14F-4D97-AF65-F5344CB8AC3E}">
        <p14:creationId xmlns:p14="http://schemas.microsoft.com/office/powerpoint/2010/main" val="2966882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descr="Standard-Slide-14.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59095" y="274638"/>
            <a:ext cx="6927706" cy="1143000"/>
          </a:xfrm>
        </p:spPr>
        <p:txBody>
          <a:bodyPr>
            <a:no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0557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9" name="Picture 8" descr="Standard-Slide-1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29899" y="274638"/>
            <a:ext cx="6956903" cy="1143000"/>
          </a:xfrm>
        </p:spPr>
        <p:txBody>
          <a:bodyPr>
            <a:no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8453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11" name="Picture 10" descr="Standard-Slide-1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22596" y="274638"/>
            <a:ext cx="6964203" cy="1143000"/>
          </a:xfrm>
        </p:spPr>
        <p:txBody>
          <a:bodyPr>
            <a:noAutofit/>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1500" b="1" i="0">
                <a:latin typeface="Avenir Next Regular"/>
                <a:cs typeface="Avenir Next Regular"/>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8" y="1535113"/>
            <a:ext cx="4041775" cy="639762"/>
          </a:xfrm>
        </p:spPr>
        <p:txBody>
          <a:bodyPr anchor="b">
            <a:normAutofit/>
          </a:bodyPr>
          <a:lstStyle>
            <a:lvl1pPr marL="0" indent="0">
              <a:buNone/>
              <a:defRPr sz="1500" b="1" i="0">
                <a:latin typeface="Avenir Next Regular"/>
                <a:cs typeface="Avenir Next Regular"/>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2345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7" name="Picture 6" descr="Standard-Slide-1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649607" y="274638"/>
            <a:ext cx="7037194" cy="1143000"/>
          </a:xfrm>
        </p:spPr>
        <p:txBody>
          <a:bodyPr>
            <a:noAutofit/>
          </a:bodyPr>
          <a:lstStyle>
            <a:lvl1pPr>
              <a:defRPr sz="2700"/>
            </a:lvl1pPr>
          </a:lstStyle>
          <a:p>
            <a:r>
              <a:rPr lang="en-US"/>
              <a:t>Click to edit Master title style</a:t>
            </a:r>
            <a:endParaRPr lang="en-US" dirty="0"/>
          </a:p>
        </p:txBody>
      </p:sp>
    </p:spTree>
    <p:extLst>
      <p:ext uri="{BB962C8B-B14F-4D97-AF65-F5344CB8AC3E}">
        <p14:creationId xmlns:p14="http://schemas.microsoft.com/office/powerpoint/2010/main" val="3931254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6" name="Picture 5" descr="Standard-Slide-1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96564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9" name="Picture 8" descr="Standard-Slide-1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2" y="1572272"/>
            <a:ext cx="3008313" cy="1162050"/>
          </a:xfrm>
        </p:spPr>
        <p:txBody>
          <a:bodyPr anchor="b"/>
          <a:lstStyle>
            <a:lvl1pPr algn="l">
              <a:defRPr sz="1500" b="1"/>
            </a:lvl1pPr>
          </a:lstStyle>
          <a:p>
            <a:r>
              <a:rPr lang="en-US"/>
              <a:t>Click to edit Master title style</a:t>
            </a:r>
            <a:endParaRPr lang="en-US" dirty="0"/>
          </a:p>
        </p:txBody>
      </p:sp>
      <p:sp>
        <p:nvSpPr>
          <p:cNvPr id="3" name="Content Placeholder 2"/>
          <p:cNvSpPr>
            <a:spLocks noGrp="1"/>
          </p:cNvSpPr>
          <p:nvPr>
            <p:ph idx="1"/>
          </p:nvPr>
        </p:nvSpPr>
        <p:spPr>
          <a:xfrm>
            <a:off x="3575050" y="273056"/>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2734322"/>
            <a:ext cx="3008313" cy="3391840"/>
          </a:xfrm>
        </p:spPr>
        <p:txBody>
          <a:bodyPr/>
          <a:lstStyle>
            <a:lvl1pPr marL="0" indent="0">
              <a:buNone/>
              <a:defRPr sz="1050">
                <a:solidFill>
                  <a:schemeClr val="tx2"/>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Tree>
    <p:extLst>
      <p:ext uri="{BB962C8B-B14F-4D97-AF65-F5344CB8AC3E}">
        <p14:creationId xmlns:p14="http://schemas.microsoft.com/office/powerpoint/2010/main" val="849321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9" name="Picture 8" descr="Standard-Slide-1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solidFill>
                  <a:srgbClr val="0C377B"/>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Tree>
    <p:extLst>
      <p:ext uri="{BB962C8B-B14F-4D97-AF65-F5344CB8AC3E}">
        <p14:creationId xmlns:p14="http://schemas.microsoft.com/office/powerpoint/2010/main" val="3372311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descr="Standard-Slide-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09364" y="274638"/>
            <a:ext cx="6777435" cy="1143000"/>
          </a:xfrm>
        </p:spPr>
        <p:txBody>
          <a:bodyPr>
            <a:no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a:xfrm>
            <a:off x="1909364" y="1600200"/>
            <a:ext cx="6777435" cy="4974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1318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pic>
        <p:nvPicPr>
          <p:cNvPr id="8" name="Picture 7" descr="Standard-Slide-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26647" y="274638"/>
            <a:ext cx="6820632" cy="1143000"/>
          </a:xfrm>
        </p:spPr>
        <p:txBody>
          <a:bodyPr>
            <a:no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1987129" y="1600206"/>
            <a:ext cx="3196675"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86184" y="1600206"/>
            <a:ext cx="3200616"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5937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1474" y="274638"/>
            <a:ext cx="8225327" cy="1143000"/>
          </a:xfrm>
        </p:spPr>
        <p:txBody>
          <a:bodyPr>
            <a:noAutofit/>
          </a:bodyPr>
          <a:lstStyle>
            <a:lvl1pPr algn="l">
              <a:defRPr sz="3000" baseline="0">
                <a:solidFill>
                  <a:srgbClr val="0032A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461475" y="1316053"/>
            <a:ext cx="8225327" cy="4854012"/>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grpSp>
        <p:nvGrpSpPr>
          <p:cNvPr id="4" name="Group 3"/>
          <p:cNvGrpSpPr/>
          <p:nvPr userDrawn="1"/>
        </p:nvGrpSpPr>
        <p:grpSpPr>
          <a:xfrm>
            <a:off x="0" y="6364492"/>
            <a:ext cx="9144000" cy="486561"/>
            <a:chOff x="0" y="6364486"/>
            <a:chExt cx="9144000" cy="486561"/>
          </a:xfrm>
        </p:grpSpPr>
        <p:grpSp>
          <p:nvGrpSpPr>
            <p:cNvPr id="9" name="Group 8"/>
            <p:cNvGrpSpPr/>
            <p:nvPr userDrawn="1"/>
          </p:nvGrpSpPr>
          <p:grpSpPr>
            <a:xfrm>
              <a:off x="0" y="6364486"/>
              <a:ext cx="9144000" cy="486561"/>
              <a:chOff x="0" y="6364486"/>
              <a:chExt cx="9144000" cy="486561"/>
            </a:xfrm>
          </p:grpSpPr>
          <p:sp>
            <p:nvSpPr>
              <p:cNvPr id="8" name="Rectangle 7"/>
              <p:cNvSpPr/>
              <p:nvPr userDrawn="1"/>
            </p:nvSpPr>
            <p:spPr>
              <a:xfrm>
                <a:off x="0" y="6364486"/>
                <a:ext cx="9144000" cy="486561"/>
              </a:xfrm>
              <a:prstGeom prst="rect">
                <a:avLst/>
              </a:prstGeom>
              <a:solidFill>
                <a:srgbClr val="0033A1"/>
              </a:solidFill>
              <a:ln>
                <a:solidFill>
                  <a:srgbClr val="0032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6" name="Picture 6" descr="Image result for KDOW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86133" y="6364486"/>
                <a:ext cx="478172" cy="4761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5124" y="6394208"/>
                <a:ext cx="2994870" cy="448051"/>
              </a:xfrm>
              <a:prstGeom prst="rect">
                <a:avLst/>
              </a:prstGeom>
            </p:spPr>
          </p:pic>
        </p:grpSp>
        <p:sp>
          <p:nvSpPr>
            <p:cNvPr id="10" name="TextBox 9"/>
            <p:cNvSpPr txBox="1"/>
            <p:nvPr userDrawn="1"/>
          </p:nvSpPr>
          <p:spPr>
            <a:xfrm>
              <a:off x="371506" y="6429469"/>
              <a:ext cx="3070434" cy="300082"/>
            </a:xfrm>
            <a:prstGeom prst="rect">
              <a:avLst/>
            </a:prstGeom>
            <a:noFill/>
          </p:spPr>
          <p:txBody>
            <a:bodyPr wrap="square" rtlCol="0">
              <a:spAutoFit/>
            </a:bodyPr>
            <a:lstStyle/>
            <a:p>
              <a:r>
                <a:rPr lang="en-US" sz="1350" dirty="0">
                  <a:solidFill>
                    <a:schemeClr val="bg1"/>
                  </a:solidFill>
                  <a:latin typeface="AvenirNext LT Pro Bold" panose="020B0804020202020204" pitchFamily="34" charset="0"/>
                </a:rPr>
                <a:t>Watershed Academy</a:t>
              </a:r>
            </a:p>
          </p:txBody>
        </p:sp>
      </p:grpSp>
    </p:spTree>
    <p:extLst>
      <p:ext uri="{BB962C8B-B14F-4D97-AF65-F5344CB8AC3E}">
        <p14:creationId xmlns:p14="http://schemas.microsoft.com/office/powerpoint/2010/main" val="22154646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pic>
        <p:nvPicPr>
          <p:cNvPr id="10" name="Picture 9" descr="Standard-Slide-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61205" y="274638"/>
            <a:ext cx="6725596" cy="1143000"/>
          </a:xfrm>
        </p:spPr>
        <p:txBody>
          <a:bodyPr>
            <a:noAutofit/>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1943923" y="1535113"/>
            <a:ext cx="3192800" cy="639762"/>
          </a:xfrm>
        </p:spPr>
        <p:txBody>
          <a:bodyPr anchor="b">
            <a:normAutofit/>
          </a:bodyPr>
          <a:lstStyle>
            <a:lvl1pPr marL="0" indent="0">
              <a:buNone/>
              <a:defRPr sz="1500" b="1" i="0">
                <a:latin typeface="Avenir Next Regular"/>
                <a:cs typeface="Avenir Next Regular"/>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1943926" y="2174875"/>
            <a:ext cx="3192799"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486184" y="1535113"/>
            <a:ext cx="3200616" cy="639762"/>
          </a:xfrm>
        </p:spPr>
        <p:txBody>
          <a:bodyPr anchor="b">
            <a:normAutofit/>
          </a:bodyPr>
          <a:lstStyle>
            <a:lvl1pPr marL="0" indent="0">
              <a:buNone/>
              <a:defRPr sz="1500" b="1" i="0">
                <a:latin typeface="Avenir Next Regular"/>
                <a:cs typeface="Avenir Next Regular"/>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5486184" y="2174875"/>
            <a:ext cx="3200616"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230646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6" name="Picture 5" descr="Standard-Slide-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35286" y="274638"/>
            <a:ext cx="6946286" cy="1143000"/>
          </a:xfrm>
        </p:spPr>
        <p:txBody>
          <a:bodyPr>
            <a:noAutofit/>
          </a:bodyPr>
          <a:lstStyle>
            <a:lvl1pPr>
              <a:defRPr sz="2700"/>
            </a:lvl1pPr>
          </a:lstStyle>
          <a:p>
            <a:r>
              <a:rPr lang="en-US"/>
              <a:t>Click to edit Master title style</a:t>
            </a:r>
            <a:endParaRPr lang="en-US" dirty="0"/>
          </a:p>
        </p:txBody>
      </p:sp>
    </p:spTree>
    <p:extLst>
      <p:ext uri="{BB962C8B-B14F-4D97-AF65-F5344CB8AC3E}">
        <p14:creationId xmlns:p14="http://schemas.microsoft.com/office/powerpoint/2010/main" val="1644743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5" name="Picture 4" descr="Standard-Slide-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13277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8" name="Picture 7" descr="Standard-Slide-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09365" y="273050"/>
            <a:ext cx="2160948" cy="1325350"/>
          </a:xfrm>
        </p:spPr>
        <p:txBody>
          <a:bodyPr anchor="b"/>
          <a:lstStyle>
            <a:lvl1pPr algn="l">
              <a:defRPr sz="1500" b="1"/>
            </a:lvl1pPr>
          </a:lstStyle>
          <a:p>
            <a:r>
              <a:rPr lang="en-US"/>
              <a:t>Click to edit Master title style</a:t>
            </a:r>
            <a:endParaRPr lang="en-US" dirty="0"/>
          </a:p>
        </p:txBody>
      </p:sp>
      <p:sp>
        <p:nvSpPr>
          <p:cNvPr id="3" name="Content Placeholder 2"/>
          <p:cNvSpPr>
            <a:spLocks noGrp="1"/>
          </p:cNvSpPr>
          <p:nvPr>
            <p:ph idx="1"/>
          </p:nvPr>
        </p:nvSpPr>
        <p:spPr>
          <a:xfrm>
            <a:off x="4285273" y="273050"/>
            <a:ext cx="4596299" cy="624151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09365" y="1598400"/>
            <a:ext cx="2160948" cy="4916160"/>
          </a:xfrm>
        </p:spPr>
        <p:txBody>
          <a:bodyPr/>
          <a:lstStyle>
            <a:lvl1pPr marL="0" indent="0">
              <a:buNone/>
              <a:defRPr sz="1050">
                <a:solidFill>
                  <a:srgbClr val="0C377B"/>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Tree>
    <p:extLst>
      <p:ext uri="{BB962C8B-B14F-4D97-AF65-F5344CB8AC3E}">
        <p14:creationId xmlns:p14="http://schemas.microsoft.com/office/powerpoint/2010/main" val="14913364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pic>
        <p:nvPicPr>
          <p:cNvPr id="8" name="Picture 7" descr="Standard-Slide-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53532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535328" y="612775"/>
            <a:ext cx="54864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p>
        </p:txBody>
      </p:sp>
      <p:sp>
        <p:nvSpPr>
          <p:cNvPr id="4" name="Text Placeholder 3"/>
          <p:cNvSpPr>
            <a:spLocks noGrp="1"/>
          </p:cNvSpPr>
          <p:nvPr>
            <p:ph type="body" sz="half" idx="2"/>
          </p:nvPr>
        </p:nvSpPr>
        <p:spPr>
          <a:xfrm>
            <a:off x="2535328"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Tree>
    <p:extLst>
      <p:ext uri="{BB962C8B-B14F-4D97-AF65-F5344CB8AC3E}">
        <p14:creationId xmlns:p14="http://schemas.microsoft.com/office/powerpoint/2010/main" val="32427794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5" name="Picture 4" descr="Standard-Slide-1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71507" y="274638"/>
            <a:ext cx="8315292" cy="1143000"/>
          </a:xfrm>
        </p:spPr>
        <p:txBody>
          <a:bodyPr>
            <a:no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a:xfrm>
            <a:off x="371506" y="1600200"/>
            <a:ext cx="8315294" cy="4707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17289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pic>
        <p:nvPicPr>
          <p:cNvPr id="6" name="Picture 5" descr="Standard-Slide-1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76471" y="274638"/>
            <a:ext cx="8470810" cy="1143000"/>
          </a:xfrm>
        </p:spPr>
        <p:txBody>
          <a:bodyPr>
            <a:no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276469" y="1600206"/>
            <a:ext cx="4112478"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35824" y="1600206"/>
            <a:ext cx="4150979"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034422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4_Comparison">
    <p:spTree>
      <p:nvGrpSpPr>
        <p:cNvPr id="1" name=""/>
        <p:cNvGrpSpPr/>
        <p:nvPr/>
      </p:nvGrpSpPr>
      <p:grpSpPr>
        <a:xfrm>
          <a:off x="0" y="0"/>
          <a:ext cx="0" cy="0"/>
          <a:chOff x="0" y="0"/>
          <a:chExt cx="0" cy="0"/>
        </a:xfrm>
      </p:grpSpPr>
      <p:pic>
        <p:nvPicPr>
          <p:cNvPr id="8" name="Picture 7" descr="Standard-Slide-1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2793" y="274638"/>
            <a:ext cx="8514006" cy="1143000"/>
          </a:xfrm>
        </p:spPr>
        <p:txBody>
          <a:bodyPr>
            <a:noAutofit/>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190041" y="1535113"/>
            <a:ext cx="4108602" cy="639762"/>
          </a:xfrm>
        </p:spPr>
        <p:txBody>
          <a:bodyPr anchor="b">
            <a:normAutofit/>
          </a:bodyPr>
          <a:lstStyle>
            <a:lvl1pPr marL="0" indent="0">
              <a:buNone/>
              <a:defRPr sz="1500" b="1" i="0">
                <a:latin typeface="Avenir Next Regular"/>
                <a:cs typeface="Avenir Next Regular"/>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190041" y="2174875"/>
            <a:ext cx="4108602"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9020" y="1535113"/>
            <a:ext cx="4107780" cy="639762"/>
          </a:xfrm>
        </p:spPr>
        <p:txBody>
          <a:bodyPr anchor="b">
            <a:normAutofit/>
          </a:bodyPr>
          <a:lstStyle>
            <a:lvl1pPr marL="0" indent="0">
              <a:buNone/>
              <a:defRPr sz="1500" b="1" i="0">
                <a:latin typeface="Avenir Next Regular"/>
                <a:cs typeface="Avenir Next Regular"/>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579020" y="2174875"/>
            <a:ext cx="410778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69578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pic>
        <p:nvPicPr>
          <p:cNvPr id="4" name="Picture 3" descr="Standard-Slide-1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33274" y="274638"/>
            <a:ext cx="8648299" cy="1143000"/>
          </a:xfrm>
        </p:spPr>
        <p:txBody>
          <a:bodyPr>
            <a:noAutofit/>
          </a:bodyPr>
          <a:lstStyle>
            <a:lvl1pPr>
              <a:defRPr sz="2700"/>
            </a:lvl1pPr>
          </a:lstStyle>
          <a:p>
            <a:r>
              <a:rPr lang="en-US"/>
              <a:t>Click to edit Master title style</a:t>
            </a:r>
            <a:endParaRPr lang="en-US" dirty="0"/>
          </a:p>
        </p:txBody>
      </p:sp>
    </p:spTree>
    <p:extLst>
      <p:ext uri="{BB962C8B-B14F-4D97-AF65-F5344CB8AC3E}">
        <p14:creationId xmlns:p14="http://schemas.microsoft.com/office/powerpoint/2010/main" val="20501947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pic>
        <p:nvPicPr>
          <p:cNvPr id="3" name="Picture 2" descr="Standard-Slide-1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14416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6471" y="274638"/>
            <a:ext cx="8470810" cy="1143000"/>
          </a:xfrm>
        </p:spPr>
        <p:txBody>
          <a:bodyPr>
            <a:noAutofit/>
          </a:bodyPr>
          <a:lstStyle>
            <a:lvl1pPr algn="l">
              <a:defRPr sz="2700"/>
            </a:lvl1pPr>
          </a:lstStyle>
          <a:p>
            <a:r>
              <a:rPr lang="en-US" dirty="0"/>
              <a:t>Click to edit Master title style</a:t>
            </a:r>
          </a:p>
        </p:txBody>
      </p:sp>
      <p:sp>
        <p:nvSpPr>
          <p:cNvPr id="3" name="Content Placeholder 2"/>
          <p:cNvSpPr>
            <a:spLocks noGrp="1"/>
          </p:cNvSpPr>
          <p:nvPr>
            <p:ph sz="half" idx="1"/>
          </p:nvPr>
        </p:nvSpPr>
        <p:spPr>
          <a:xfrm>
            <a:off x="276469" y="1600206"/>
            <a:ext cx="4112478"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35824" y="1600206"/>
            <a:ext cx="4150979"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6" name="Group 5"/>
          <p:cNvGrpSpPr/>
          <p:nvPr userDrawn="1"/>
        </p:nvGrpSpPr>
        <p:grpSpPr>
          <a:xfrm>
            <a:off x="0" y="6364492"/>
            <a:ext cx="9144000" cy="486561"/>
            <a:chOff x="0" y="6364486"/>
            <a:chExt cx="9144000" cy="486561"/>
          </a:xfrm>
        </p:grpSpPr>
        <p:sp>
          <p:nvSpPr>
            <p:cNvPr id="7" name="Rectangle 6"/>
            <p:cNvSpPr/>
            <p:nvPr userDrawn="1"/>
          </p:nvSpPr>
          <p:spPr>
            <a:xfrm>
              <a:off x="0" y="6364486"/>
              <a:ext cx="9144000" cy="486561"/>
            </a:xfrm>
            <a:prstGeom prst="rect">
              <a:avLst/>
            </a:prstGeom>
            <a:solidFill>
              <a:srgbClr val="0033A1"/>
            </a:solidFill>
            <a:ln>
              <a:solidFill>
                <a:srgbClr val="0032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8" name="Picture 6" descr="Image result for KDOW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86133" y="6364486"/>
              <a:ext cx="478172" cy="4761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5124" y="6394208"/>
              <a:ext cx="2994870" cy="448051"/>
            </a:xfrm>
            <a:prstGeom prst="rect">
              <a:avLst/>
            </a:prstGeom>
          </p:spPr>
        </p:pic>
      </p:grpSp>
      <p:sp>
        <p:nvSpPr>
          <p:cNvPr id="10" name="TextBox 9"/>
          <p:cNvSpPr txBox="1"/>
          <p:nvPr userDrawn="1"/>
        </p:nvSpPr>
        <p:spPr>
          <a:xfrm>
            <a:off x="371506" y="6429469"/>
            <a:ext cx="3070434" cy="300082"/>
          </a:xfrm>
          <a:prstGeom prst="rect">
            <a:avLst/>
          </a:prstGeom>
          <a:noFill/>
        </p:spPr>
        <p:txBody>
          <a:bodyPr wrap="square" rtlCol="0">
            <a:spAutoFit/>
          </a:bodyPr>
          <a:lstStyle/>
          <a:p>
            <a:r>
              <a:rPr lang="en-US" sz="1350" dirty="0">
                <a:solidFill>
                  <a:schemeClr val="bg1"/>
                </a:solidFill>
                <a:latin typeface="AvenirNext LT Pro Bold" panose="020B0804020202020204" pitchFamily="34" charset="0"/>
              </a:rPr>
              <a:t>Watershed Academy</a:t>
            </a:r>
          </a:p>
        </p:txBody>
      </p:sp>
    </p:spTree>
    <p:extLst>
      <p:ext uri="{BB962C8B-B14F-4D97-AF65-F5344CB8AC3E}">
        <p14:creationId xmlns:p14="http://schemas.microsoft.com/office/powerpoint/2010/main" val="1358092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4_Content with Caption">
    <p:spTree>
      <p:nvGrpSpPr>
        <p:cNvPr id="1" name=""/>
        <p:cNvGrpSpPr/>
        <p:nvPr/>
      </p:nvGrpSpPr>
      <p:grpSpPr>
        <a:xfrm>
          <a:off x="0" y="0"/>
          <a:ext cx="0" cy="0"/>
          <a:chOff x="0" y="0"/>
          <a:chExt cx="0" cy="0"/>
        </a:xfrm>
      </p:grpSpPr>
      <p:pic>
        <p:nvPicPr>
          <p:cNvPr id="6" name="Picture 5" descr="Standard-Slide-1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31983" y="273050"/>
            <a:ext cx="2738772" cy="1278765"/>
          </a:xfrm>
        </p:spPr>
        <p:txBody>
          <a:bodyPr anchor="b"/>
          <a:lstStyle>
            <a:lvl1pPr algn="l">
              <a:defRPr sz="1500" b="1"/>
            </a:lvl1pPr>
          </a:lstStyle>
          <a:p>
            <a:r>
              <a:rPr lang="en-US"/>
              <a:t>Click to edit Master title style</a:t>
            </a:r>
            <a:endParaRPr lang="en-US" dirty="0"/>
          </a:p>
        </p:txBody>
      </p:sp>
      <p:sp>
        <p:nvSpPr>
          <p:cNvPr id="3" name="Content Placeholder 2"/>
          <p:cNvSpPr>
            <a:spLocks noGrp="1"/>
          </p:cNvSpPr>
          <p:nvPr>
            <p:ph idx="1"/>
          </p:nvPr>
        </p:nvSpPr>
        <p:spPr>
          <a:xfrm>
            <a:off x="3404029" y="273050"/>
            <a:ext cx="5477543" cy="606871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31983" y="1598400"/>
            <a:ext cx="2738772" cy="4743360"/>
          </a:xfrm>
        </p:spPr>
        <p:txBody>
          <a:bodyPr/>
          <a:lstStyle>
            <a:lvl1pPr marL="0" indent="0">
              <a:buNone/>
              <a:defRPr sz="1050">
                <a:solidFill>
                  <a:srgbClr val="0C377B"/>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Tree>
    <p:extLst>
      <p:ext uri="{BB962C8B-B14F-4D97-AF65-F5344CB8AC3E}">
        <p14:creationId xmlns:p14="http://schemas.microsoft.com/office/powerpoint/2010/main" val="20758013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4_Picture with Caption">
    <p:spTree>
      <p:nvGrpSpPr>
        <p:cNvPr id="1" name=""/>
        <p:cNvGrpSpPr/>
        <p:nvPr/>
      </p:nvGrpSpPr>
      <p:grpSpPr>
        <a:xfrm>
          <a:off x="0" y="0"/>
          <a:ext cx="0" cy="0"/>
          <a:chOff x="0" y="0"/>
          <a:chExt cx="0" cy="0"/>
        </a:xfrm>
      </p:grpSpPr>
      <p:pic>
        <p:nvPicPr>
          <p:cNvPr id="6" name="Picture 5" descr="Standard-Slide-1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870074"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870074" y="612775"/>
            <a:ext cx="54864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p>
        </p:txBody>
      </p:sp>
      <p:sp>
        <p:nvSpPr>
          <p:cNvPr id="4" name="Text Placeholder 3"/>
          <p:cNvSpPr>
            <a:spLocks noGrp="1"/>
          </p:cNvSpPr>
          <p:nvPr>
            <p:ph type="body" sz="half" idx="2"/>
          </p:nvPr>
        </p:nvSpPr>
        <p:spPr>
          <a:xfrm>
            <a:off x="1870074"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Tree>
    <p:extLst>
      <p:ext uri="{BB962C8B-B14F-4D97-AF65-F5344CB8AC3E}">
        <p14:creationId xmlns:p14="http://schemas.microsoft.com/office/powerpoint/2010/main" val="4251950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2793" y="274638"/>
            <a:ext cx="8514006" cy="1143000"/>
          </a:xfrm>
        </p:spPr>
        <p:txBody>
          <a:bodyPr>
            <a:noAutofit/>
          </a:bodyPr>
          <a:lstStyle>
            <a:lvl1pPr algn="l">
              <a:defRPr sz="2700"/>
            </a:lvl1pPr>
          </a:lstStyle>
          <a:p>
            <a:r>
              <a:rPr lang="en-US" dirty="0"/>
              <a:t>Click to edit Master title style</a:t>
            </a:r>
          </a:p>
        </p:txBody>
      </p:sp>
      <p:sp>
        <p:nvSpPr>
          <p:cNvPr id="3" name="Text Placeholder 2"/>
          <p:cNvSpPr>
            <a:spLocks noGrp="1"/>
          </p:cNvSpPr>
          <p:nvPr>
            <p:ph type="body" idx="1"/>
          </p:nvPr>
        </p:nvSpPr>
        <p:spPr>
          <a:xfrm>
            <a:off x="190041" y="1535113"/>
            <a:ext cx="4108602" cy="639762"/>
          </a:xfrm>
        </p:spPr>
        <p:txBody>
          <a:bodyPr anchor="b">
            <a:normAutofit/>
          </a:bodyPr>
          <a:lstStyle>
            <a:lvl1pPr marL="0" indent="0">
              <a:buNone/>
              <a:defRPr sz="1500" b="1" i="0">
                <a:latin typeface="Avenir Next Regular"/>
                <a:cs typeface="Avenir Next Regular"/>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190041" y="2174875"/>
            <a:ext cx="4108602"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9020" y="1535113"/>
            <a:ext cx="4107780" cy="639762"/>
          </a:xfrm>
        </p:spPr>
        <p:txBody>
          <a:bodyPr anchor="b">
            <a:normAutofit/>
          </a:bodyPr>
          <a:lstStyle>
            <a:lvl1pPr marL="0" indent="0">
              <a:buNone/>
              <a:defRPr sz="1500" b="1" i="0">
                <a:latin typeface="Avenir Next Regular"/>
                <a:cs typeface="Avenir Next Regular"/>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579020" y="2174875"/>
            <a:ext cx="410778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8" name="Group 7"/>
          <p:cNvGrpSpPr/>
          <p:nvPr userDrawn="1"/>
        </p:nvGrpSpPr>
        <p:grpSpPr>
          <a:xfrm>
            <a:off x="-12346" y="6366583"/>
            <a:ext cx="9144000" cy="486561"/>
            <a:chOff x="0" y="6364486"/>
            <a:chExt cx="9144000" cy="486561"/>
          </a:xfrm>
        </p:grpSpPr>
        <p:sp>
          <p:nvSpPr>
            <p:cNvPr id="9" name="Rectangle 8"/>
            <p:cNvSpPr/>
            <p:nvPr userDrawn="1"/>
          </p:nvSpPr>
          <p:spPr>
            <a:xfrm>
              <a:off x="0" y="6364486"/>
              <a:ext cx="9144000" cy="486561"/>
            </a:xfrm>
            <a:prstGeom prst="rect">
              <a:avLst/>
            </a:prstGeom>
            <a:solidFill>
              <a:srgbClr val="0033A1"/>
            </a:solidFill>
            <a:ln>
              <a:solidFill>
                <a:srgbClr val="0032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0" name="Picture 6" descr="Image result for KDOW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86133" y="6364486"/>
              <a:ext cx="478172" cy="47617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5124" y="6394208"/>
              <a:ext cx="2994870" cy="448051"/>
            </a:xfrm>
            <a:prstGeom prst="rect">
              <a:avLst/>
            </a:prstGeom>
          </p:spPr>
        </p:pic>
      </p:grpSp>
      <p:sp>
        <p:nvSpPr>
          <p:cNvPr id="12" name="TextBox 11"/>
          <p:cNvSpPr txBox="1"/>
          <p:nvPr userDrawn="1"/>
        </p:nvSpPr>
        <p:spPr>
          <a:xfrm>
            <a:off x="371506" y="6429469"/>
            <a:ext cx="3070434" cy="300082"/>
          </a:xfrm>
          <a:prstGeom prst="rect">
            <a:avLst/>
          </a:prstGeom>
          <a:noFill/>
        </p:spPr>
        <p:txBody>
          <a:bodyPr wrap="square" rtlCol="0">
            <a:spAutoFit/>
          </a:bodyPr>
          <a:lstStyle/>
          <a:p>
            <a:r>
              <a:rPr lang="en-US" sz="1350" dirty="0">
                <a:solidFill>
                  <a:schemeClr val="bg1"/>
                </a:solidFill>
                <a:latin typeface="AvenirNext LT Pro Bold" panose="020B0804020202020204" pitchFamily="34" charset="0"/>
              </a:rPr>
              <a:t>Watershed Academy</a:t>
            </a:r>
          </a:p>
        </p:txBody>
      </p:sp>
    </p:spTree>
    <p:extLst>
      <p:ext uri="{BB962C8B-B14F-4D97-AF65-F5344CB8AC3E}">
        <p14:creationId xmlns:p14="http://schemas.microsoft.com/office/powerpoint/2010/main" val="2626803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33274" y="274638"/>
            <a:ext cx="8648299" cy="1143000"/>
          </a:xfrm>
        </p:spPr>
        <p:txBody>
          <a:bodyPr>
            <a:noAutofit/>
          </a:bodyPr>
          <a:lstStyle>
            <a:lvl1pPr algn="l">
              <a:defRPr sz="2700"/>
            </a:lvl1pPr>
          </a:lstStyle>
          <a:p>
            <a:r>
              <a:rPr lang="en-US" dirty="0"/>
              <a:t>Click to edit Master title style</a:t>
            </a:r>
          </a:p>
        </p:txBody>
      </p:sp>
      <p:grpSp>
        <p:nvGrpSpPr>
          <p:cNvPr id="4" name="Group 3"/>
          <p:cNvGrpSpPr/>
          <p:nvPr userDrawn="1"/>
        </p:nvGrpSpPr>
        <p:grpSpPr>
          <a:xfrm>
            <a:off x="-12346" y="6366583"/>
            <a:ext cx="9144000" cy="486561"/>
            <a:chOff x="0" y="6364486"/>
            <a:chExt cx="9144000" cy="486561"/>
          </a:xfrm>
        </p:grpSpPr>
        <p:sp>
          <p:nvSpPr>
            <p:cNvPr id="5" name="Rectangle 4"/>
            <p:cNvSpPr/>
            <p:nvPr userDrawn="1"/>
          </p:nvSpPr>
          <p:spPr>
            <a:xfrm>
              <a:off x="0" y="6364486"/>
              <a:ext cx="9144000" cy="486561"/>
            </a:xfrm>
            <a:prstGeom prst="rect">
              <a:avLst/>
            </a:prstGeom>
            <a:solidFill>
              <a:srgbClr val="0033A1"/>
            </a:solidFill>
            <a:ln>
              <a:solidFill>
                <a:srgbClr val="0032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6" name="Picture 6" descr="Image result for KDOW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86133" y="6364486"/>
              <a:ext cx="478172" cy="4761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5124" y="6394208"/>
              <a:ext cx="2994870" cy="448051"/>
            </a:xfrm>
            <a:prstGeom prst="rect">
              <a:avLst/>
            </a:prstGeom>
          </p:spPr>
        </p:pic>
      </p:grpSp>
      <p:sp>
        <p:nvSpPr>
          <p:cNvPr id="8" name="TextBox 7"/>
          <p:cNvSpPr txBox="1"/>
          <p:nvPr userDrawn="1"/>
        </p:nvSpPr>
        <p:spPr>
          <a:xfrm>
            <a:off x="371506" y="6429469"/>
            <a:ext cx="3070434" cy="300082"/>
          </a:xfrm>
          <a:prstGeom prst="rect">
            <a:avLst/>
          </a:prstGeom>
          <a:noFill/>
        </p:spPr>
        <p:txBody>
          <a:bodyPr wrap="square" rtlCol="0">
            <a:spAutoFit/>
          </a:bodyPr>
          <a:lstStyle/>
          <a:p>
            <a:r>
              <a:rPr lang="en-US" sz="1350" dirty="0">
                <a:solidFill>
                  <a:schemeClr val="bg1"/>
                </a:solidFill>
                <a:latin typeface="AvenirNext LT Pro Bold" panose="020B0804020202020204" pitchFamily="34" charset="0"/>
              </a:rPr>
              <a:t>Watershed Academy</a:t>
            </a:r>
          </a:p>
        </p:txBody>
      </p:sp>
    </p:spTree>
    <p:extLst>
      <p:ext uri="{BB962C8B-B14F-4D97-AF65-F5344CB8AC3E}">
        <p14:creationId xmlns:p14="http://schemas.microsoft.com/office/powerpoint/2010/main" val="712553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grpSp>
        <p:nvGrpSpPr>
          <p:cNvPr id="3" name="Group 2"/>
          <p:cNvGrpSpPr/>
          <p:nvPr userDrawn="1"/>
        </p:nvGrpSpPr>
        <p:grpSpPr>
          <a:xfrm>
            <a:off x="-12346" y="6366583"/>
            <a:ext cx="9144000" cy="486561"/>
            <a:chOff x="0" y="6364486"/>
            <a:chExt cx="9144000" cy="486561"/>
          </a:xfrm>
        </p:grpSpPr>
        <p:sp>
          <p:nvSpPr>
            <p:cNvPr id="4" name="Rectangle 3"/>
            <p:cNvSpPr/>
            <p:nvPr userDrawn="1"/>
          </p:nvSpPr>
          <p:spPr>
            <a:xfrm>
              <a:off x="0" y="6364486"/>
              <a:ext cx="9144000" cy="486561"/>
            </a:xfrm>
            <a:prstGeom prst="rect">
              <a:avLst/>
            </a:prstGeom>
            <a:solidFill>
              <a:srgbClr val="0033A1"/>
            </a:solidFill>
            <a:ln>
              <a:solidFill>
                <a:srgbClr val="0032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5" name="Picture 6" descr="Image result for KDOW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86133" y="6364486"/>
              <a:ext cx="478172" cy="4761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5124" y="6394208"/>
              <a:ext cx="2994870" cy="448051"/>
            </a:xfrm>
            <a:prstGeom prst="rect">
              <a:avLst/>
            </a:prstGeom>
          </p:spPr>
        </p:pic>
      </p:grpSp>
      <p:sp>
        <p:nvSpPr>
          <p:cNvPr id="7" name="TextBox 6"/>
          <p:cNvSpPr txBox="1"/>
          <p:nvPr userDrawn="1"/>
        </p:nvSpPr>
        <p:spPr>
          <a:xfrm>
            <a:off x="371506" y="6429469"/>
            <a:ext cx="3070434" cy="300082"/>
          </a:xfrm>
          <a:prstGeom prst="rect">
            <a:avLst/>
          </a:prstGeom>
          <a:noFill/>
        </p:spPr>
        <p:txBody>
          <a:bodyPr wrap="square" rtlCol="0">
            <a:spAutoFit/>
          </a:bodyPr>
          <a:lstStyle/>
          <a:p>
            <a:r>
              <a:rPr lang="en-US" sz="1350" dirty="0">
                <a:solidFill>
                  <a:schemeClr val="bg1"/>
                </a:solidFill>
                <a:latin typeface="AvenirNext LT Pro Bold" panose="020B0804020202020204" pitchFamily="34" charset="0"/>
              </a:rPr>
              <a:t>Watershed Academy</a:t>
            </a:r>
          </a:p>
        </p:txBody>
      </p:sp>
    </p:spTree>
    <p:extLst>
      <p:ext uri="{BB962C8B-B14F-4D97-AF65-F5344CB8AC3E}">
        <p14:creationId xmlns:p14="http://schemas.microsoft.com/office/powerpoint/2010/main" val="3584958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3_Content with Caption">
    <p:spTree>
      <p:nvGrpSpPr>
        <p:cNvPr id="1" name=""/>
        <p:cNvGrpSpPr/>
        <p:nvPr/>
      </p:nvGrpSpPr>
      <p:grpSpPr>
        <a:xfrm>
          <a:off x="0" y="0"/>
          <a:ext cx="0" cy="0"/>
          <a:chOff x="0" y="0"/>
          <a:chExt cx="0" cy="0"/>
        </a:xfrm>
      </p:grpSpPr>
      <p:pic>
        <p:nvPicPr>
          <p:cNvPr id="5" name="Picture 4" descr="Standard-Slide-9.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31983" y="273050"/>
            <a:ext cx="2738772" cy="1278765"/>
          </a:xfrm>
        </p:spPr>
        <p:txBody>
          <a:bodyPr anchor="b"/>
          <a:lstStyle>
            <a:lvl1pPr algn="l">
              <a:defRPr sz="1500" b="1"/>
            </a:lvl1pPr>
          </a:lstStyle>
          <a:p>
            <a:r>
              <a:rPr lang="en-US"/>
              <a:t>Click to edit Master title style</a:t>
            </a:r>
            <a:endParaRPr lang="en-US" dirty="0"/>
          </a:p>
        </p:txBody>
      </p:sp>
      <p:sp>
        <p:nvSpPr>
          <p:cNvPr id="3" name="Content Placeholder 2"/>
          <p:cNvSpPr>
            <a:spLocks noGrp="1"/>
          </p:cNvSpPr>
          <p:nvPr>
            <p:ph idx="1"/>
          </p:nvPr>
        </p:nvSpPr>
        <p:spPr>
          <a:xfrm>
            <a:off x="3404029" y="273050"/>
            <a:ext cx="5477543" cy="606871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31983" y="1598400"/>
            <a:ext cx="2738772" cy="4743360"/>
          </a:xfrm>
        </p:spPr>
        <p:txBody>
          <a:bodyPr/>
          <a:lstStyle>
            <a:lvl1pPr marL="0" indent="0">
              <a:buNone/>
              <a:defRPr sz="1050">
                <a:solidFill>
                  <a:srgbClr val="0C377B"/>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6" name="TextBox 5"/>
          <p:cNvSpPr txBox="1"/>
          <p:nvPr userDrawn="1"/>
        </p:nvSpPr>
        <p:spPr>
          <a:xfrm>
            <a:off x="371506" y="6429469"/>
            <a:ext cx="3070434" cy="300082"/>
          </a:xfrm>
          <a:prstGeom prst="rect">
            <a:avLst/>
          </a:prstGeom>
          <a:noFill/>
        </p:spPr>
        <p:txBody>
          <a:bodyPr wrap="square" rtlCol="0">
            <a:spAutoFit/>
          </a:bodyPr>
          <a:lstStyle/>
          <a:p>
            <a:r>
              <a:rPr lang="en-US" sz="1350" dirty="0">
                <a:solidFill>
                  <a:schemeClr val="bg1"/>
                </a:solidFill>
                <a:latin typeface="AvenirNext LT Pro Bold" panose="020B0804020202020204" pitchFamily="34" charset="0"/>
              </a:rPr>
              <a:t>Watershed Academy</a:t>
            </a:r>
          </a:p>
        </p:txBody>
      </p:sp>
    </p:spTree>
    <p:extLst>
      <p:ext uri="{BB962C8B-B14F-4D97-AF65-F5344CB8AC3E}">
        <p14:creationId xmlns:p14="http://schemas.microsoft.com/office/powerpoint/2010/main" val="916602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3_Picture with Caption">
    <p:spTree>
      <p:nvGrpSpPr>
        <p:cNvPr id="1" name=""/>
        <p:cNvGrpSpPr/>
        <p:nvPr/>
      </p:nvGrpSpPr>
      <p:grpSpPr>
        <a:xfrm>
          <a:off x="0" y="0"/>
          <a:ext cx="0" cy="0"/>
          <a:chOff x="0" y="0"/>
          <a:chExt cx="0" cy="0"/>
        </a:xfrm>
      </p:grpSpPr>
      <p:grpSp>
        <p:nvGrpSpPr>
          <p:cNvPr id="6" name="Group 5"/>
          <p:cNvGrpSpPr/>
          <p:nvPr userDrawn="1"/>
        </p:nvGrpSpPr>
        <p:grpSpPr>
          <a:xfrm>
            <a:off x="-12346" y="6366583"/>
            <a:ext cx="9144000" cy="486561"/>
            <a:chOff x="0" y="6364486"/>
            <a:chExt cx="9144000" cy="486561"/>
          </a:xfrm>
        </p:grpSpPr>
        <p:sp>
          <p:nvSpPr>
            <p:cNvPr id="7" name="Rectangle 6"/>
            <p:cNvSpPr/>
            <p:nvPr userDrawn="1"/>
          </p:nvSpPr>
          <p:spPr>
            <a:xfrm>
              <a:off x="0" y="6364486"/>
              <a:ext cx="9144000" cy="486561"/>
            </a:xfrm>
            <a:prstGeom prst="rect">
              <a:avLst/>
            </a:prstGeom>
            <a:solidFill>
              <a:srgbClr val="0033A1"/>
            </a:solidFill>
            <a:ln>
              <a:solidFill>
                <a:srgbClr val="0032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8" name="Picture 6" descr="Image result for KDOW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86133" y="6364486"/>
              <a:ext cx="478172" cy="4761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5124" y="6394208"/>
              <a:ext cx="2994870" cy="448051"/>
            </a:xfrm>
            <a:prstGeom prst="rect">
              <a:avLst/>
            </a:prstGeom>
          </p:spPr>
        </p:pic>
      </p:grpSp>
      <p:sp>
        <p:nvSpPr>
          <p:cNvPr id="2" name="Title 1"/>
          <p:cNvSpPr>
            <a:spLocks noGrp="1"/>
          </p:cNvSpPr>
          <p:nvPr>
            <p:ph type="title"/>
          </p:nvPr>
        </p:nvSpPr>
        <p:spPr>
          <a:xfrm>
            <a:off x="1870074"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870074" y="612775"/>
            <a:ext cx="54864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p>
        </p:txBody>
      </p:sp>
      <p:sp>
        <p:nvSpPr>
          <p:cNvPr id="4" name="Text Placeholder 3"/>
          <p:cNvSpPr>
            <a:spLocks noGrp="1"/>
          </p:cNvSpPr>
          <p:nvPr>
            <p:ph type="body" sz="half" idx="2"/>
          </p:nvPr>
        </p:nvSpPr>
        <p:spPr>
          <a:xfrm>
            <a:off x="1870074"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10" name="TextBox 9"/>
          <p:cNvSpPr txBox="1"/>
          <p:nvPr userDrawn="1"/>
        </p:nvSpPr>
        <p:spPr>
          <a:xfrm>
            <a:off x="371506" y="6429469"/>
            <a:ext cx="3070434" cy="300082"/>
          </a:xfrm>
          <a:prstGeom prst="rect">
            <a:avLst/>
          </a:prstGeom>
          <a:noFill/>
        </p:spPr>
        <p:txBody>
          <a:bodyPr wrap="square" rtlCol="0">
            <a:spAutoFit/>
          </a:bodyPr>
          <a:lstStyle/>
          <a:p>
            <a:r>
              <a:rPr lang="en-US" sz="1350" dirty="0">
                <a:solidFill>
                  <a:schemeClr val="bg1"/>
                </a:solidFill>
                <a:latin typeface="AvenirNext LT Pro Bold" panose="020B0804020202020204" pitchFamily="34" charset="0"/>
              </a:rPr>
              <a:t>Watershed Academy</a:t>
            </a:r>
          </a:p>
        </p:txBody>
      </p:sp>
    </p:spTree>
    <p:extLst>
      <p:ext uri="{BB962C8B-B14F-4D97-AF65-F5344CB8AC3E}">
        <p14:creationId xmlns:p14="http://schemas.microsoft.com/office/powerpoint/2010/main" val="309469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descr="Standard-Slide-5.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612643"/>
            <a:ext cx="7772400" cy="1470025"/>
          </a:xfrm>
        </p:spPr>
        <p:txBody>
          <a:bodyPr>
            <a:normAutofit/>
          </a:bodyPr>
          <a:lstStyle>
            <a:lvl1pPr>
              <a:defRPr sz="3000"/>
            </a:lvl1pPr>
          </a:lstStyle>
          <a:p>
            <a:r>
              <a:rPr lang="en-US"/>
              <a:t>Click to edit Master title style</a:t>
            </a:r>
            <a:endParaRPr lang="en-US" dirty="0"/>
          </a:p>
        </p:txBody>
      </p:sp>
      <p:sp>
        <p:nvSpPr>
          <p:cNvPr id="11" name="Subtitle 2"/>
          <p:cNvSpPr>
            <a:spLocks noGrp="1"/>
          </p:cNvSpPr>
          <p:nvPr>
            <p:ph type="subTitle" idx="1"/>
          </p:nvPr>
        </p:nvSpPr>
        <p:spPr>
          <a:xfrm>
            <a:off x="1371600" y="3279666"/>
            <a:ext cx="6400800" cy="1106334"/>
          </a:xfrm>
        </p:spPr>
        <p:txBody>
          <a:bodyPr/>
          <a:lstStyle>
            <a:lvl1pPr marL="0" indent="0" algn="ctr">
              <a:buNone/>
              <a:defRPr>
                <a:solidFill>
                  <a:schemeClr val="tx2"/>
                </a:solidFill>
              </a:defRPr>
            </a:lvl1pPr>
          </a:lstStyle>
          <a:p>
            <a:r>
              <a:rPr lang="en-US"/>
              <a:t>Click to edit Master subtitle style</a:t>
            </a:r>
            <a:endParaRPr lang="en-US" dirty="0"/>
          </a:p>
        </p:txBody>
      </p:sp>
    </p:spTree>
    <p:extLst>
      <p:ext uri="{BB962C8B-B14F-4D97-AF65-F5344CB8AC3E}">
        <p14:creationId xmlns:p14="http://schemas.microsoft.com/office/powerpoint/2010/main" val="2967311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13043353"/>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7" r:id="rId3"/>
    <p:sldLayoutId id="2147483668" r:id="rId4"/>
    <p:sldLayoutId id="2147483669" r:id="rId5"/>
    <p:sldLayoutId id="2147483670" r:id="rId6"/>
    <p:sldLayoutId id="2147483671" r:id="rId7"/>
    <p:sldLayoutId id="2147483672" r:id="rId8"/>
    <p:sldLayoutId id="2147483658" r:id="rId9"/>
    <p:sldLayoutId id="2147483680" r:id="rId10"/>
    <p:sldLayoutId id="2147483651" r:id="rId11"/>
    <p:sldLayoutId id="2147483652" r:id="rId12"/>
    <p:sldLayoutId id="2147483653" r:id="rId13"/>
    <p:sldLayoutId id="2147483654" r:id="rId14"/>
    <p:sldLayoutId id="2147483655" r:id="rId15"/>
    <p:sldLayoutId id="2147483656" r:id="rId16"/>
    <p:sldLayoutId id="2147483657" r:id="rId17"/>
    <p:sldLayoutId id="2147483659" r:id="rId18"/>
    <p:sldLayoutId id="2147483660" r:id="rId19"/>
    <p:sldLayoutId id="2147483661" r:id="rId20"/>
    <p:sldLayoutId id="2147483662" r:id="rId21"/>
    <p:sldLayoutId id="2147483663" r:id="rId22"/>
    <p:sldLayoutId id="2147483664" r:id="rId23"/>
    <p:sldLayoutId id="2147483665" r:id="rId24"/>
    <p:sldLayoutId id="2147483673" r:id="rId25"/>
    <p:sldLayoutId id="2147483674" r:id="rId26"/>
    <p:sldLayoutId id="2147483675" r:id="rId27"/>
    <p:sldLayoutId id="2147483676" r:id="rId28"/>
    <p:sldLayoutId id="2147483677" r:id="rId29"/>
    <p:sldLayoutId id="2147483678" r:id="rId30"/>
    <p:sldLayoutId id="2147483679" r:id="rId31"/>
  </p:sldLayoutIdLst>
  <p:txStyles>
    <p:titleStyle>
      <a:lvl1pPr algn="ctr" defTabSz="342892" rtl="0" eaLnBrk="1" latinLnBrk="0" hangingPunct="1">
        <a:spcBef>
          <a:spcPct val="0"/>
        </a:spcBef>
        <a:buNone/>
        <a:defRPr sz="3300" b="1" i="0" kern="1200">
          <a:solidFill>
            <a:schemeClr val="tx1"/>
          </a:solidFill>
          <a:latin typeface="Avenir Next Regular"/>
          <a:ea typeface="+mj-ea"/>
          <a:cs typeface="Avenir Next Regular"/>
        </a:defRPr>
      </a:lvl1pPr>
    </p:titleStyle>
    <p:bodyStyle>
      <a:lvl1pPr marL="257168" indent="-257168" algn="l" defTabSz="342892" rtl="0" eaLnBrk="1" latinLnBrk="0" hangingPunct="1">
        <a:spcBef>
          <a:spcPct val="20000"/>
        </a:spcBef>
        <a:buFont typeface="Arial"/>
        <a:buChar char="•"/>
        <a:defRPr sz="2400" b="0" i="0" kern="1200">
          <a:solidFill>
            <a:schemeClr val="tx1"/>
          </a:solidFill>
          <a:latin typeface="Mercury Display"/>
          <a:ea typeface="+mn-ea"/>
          <a:cs typeface="Mercury Display"/>
        </a:defRPr>
      </a:lvl1pPr>
      <a:lvl2pPr marL="557199" indent="-214308" algn="l" defTabSz="342892" rtl="0" eaLnBrk="1" latinLnBrk="0" hangingPunct="1">
        <a:spcBef>
          <a:spcPct val="20000"/>
        </a:spcBef>
        <a:buFont typeface="Arial"/>
        <a:buChar char="–"/>
        <a:defRPr sz="2100" b="0" i="0" kern="1200">
          <a:solidFill>
            <a:schemeClr val="tx1"/>
          </a:solidFill>
          <a:latin typeface="Mercury Display"/>
          <a:ea typeface="+mn-ea"/>
          <a:cs typeface="Mercury Display"/>
        </a:defRPr>
      </a:lvl2pPr>
      <a:lvl3pPr marL="857228" indent="-171446" algn="l" defTabSz="342892" rtl="0" eaLnBrk="1" latinLnBrk="0" hangingPunct="1">
        <a:spcBef>
          <a:spcPct val="20000"/>
        </a:spcBef>
        <a:buFont typeface="Arial"/>
        <a:buChar char="•"/>
        <a:defRPr sz="1800" b="0" i="0" kern="1200">
          <a:solidFill>
            <a:schemeClr val="tx1"/>
          </a:solidFill>
          <a:latin typeface="Mercury Display"/>
          <a:ea typeface="+mn-ea"/>
          <a:cs typeface="Mercury Display"/>
        </a:defRPr>
      </a:lvl3pPr>
      <a:lvl4pPr marL="1200120" indent="-171446" algn="l" defTabSz="342892" rtl="0" eaLnBrk="1" latinLnBrk="0" hangingPunct="1">
        <a:spcBef>
          <a:spcPct val="20000"/>
        </a:spcBef>
        <a:buFont typeface="Arial"/>
        <a:buChar char="–"/>
        <a:defRPr sz="1500" b="0" i="0" kern="1200">
          <a:solidFill>
            <a:schemeClr val="tx1"/>
          </a:solidFill>
          <a:latin typeface="Mercury Display"/>
          <a:ea typeface="+mn-ea"/>
          <a:cs typeface="Mercury Display"/>
        </a:defRPr>
      </a:lvl4pPr>
      <a:lvl5pPr marL="1543012" indent="-171446" algn="l" defTabSz="342892" rtl="0" eaLnBrk="1" latinLnBrk="0" hangingPunct="1">
        <a:spcBef>
          <a:spcPct val="20000"/>
        </a:spcBef>
        <a:buFont typeface="Arial"/>
        <a:buChar char="»"/>
        <a:defRPr sz="1500" b="0" i="0" kern="1200">
          <a:solidFill>
            <a:schemeClr val="tx1"/>
          </a:solidFill>
          <a:latin typeface="Mercury Display"/>
          <a:ea typeface="+mn-ea"/>
          <a:cs typeface="Mercury Display"/>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thecompassforsbc.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jscreen.epa.gov/mapper/"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hyperlink" Target="https://keec.ky.gov/Publications/Pages/MasterPlan.aspx"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hyperlink" Target="https://fyi.extension.wisc.edu/wateroutreach/"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0.sv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a:latin typeface="AvenirNext LT Pro Bold" panose="020B0804020202020204" pitchFamily="34" charset="0"/>
              </a:rPr>
              <a:t>Watershed Academy</a:t>
            </a:r>
            <a:br>
              <a:rPr lang="en-US" sz="3600" dirty="0">
                <a:latin typeface="AvenirNext LT Pro Bold" panose="020B0804020202020204" pitchFamily="34" charset="0"/>
              </a:rPr>
            </a:br>
            <a:r>
              <a:rPr lang="en-US" sz="1500" dirty="0">
                <a:latin typeface="AvenirNext LT Pro Bold" panose="020B0804020202020204" pitchFamily="34" charset="0"/>
              </a:rPr>
              <a:t>Watershed Coordinator Training Series</a:t>
            </a:r>
            <a:endParaRPr lang="en-US" sz="3600" dirty="0">
              <a:latin typeface="AvenirNext LT Pro Bold" panose="020B0804020202020204" pitchFamily="34" charset="0"/>
            </a:endParaRPr>
          </a:p>
        </p:txBody>
      </p:sp>
      <p:sp>
        <p:nvSpPr>
          <p:cNvPr id="3" name="Subtitle 2"/>
          <p:cNvSpPr>
            <a:spLocks noGrp="1"/>
          </p:cNvSpPr>
          <p:nvPr>
            <p:ph type="subTitle" idx="1"/>
          </p:nvPr>
        </p:nvSpPr>
        <p:spPr>
          <a:xfrm>
            <a:off x="1657350" y="4108849"/>
            <a:ext cx="5829300" cy="1294424"/>
          </a:xfrm>
          <a:solidFill>
            <a:schemeClr val="bg1">
              <a:alpha val="60000"/>
            </a:schemeClr>
          </a:solidFill>
        </p:spPr>
        <p:txBody>
          <a:bodyPr>
            <a:noAutofit/>
          </a:bodyPr>
          <a:lstStyle/>
          <a:p>
            <a:r>
              <a:rPr lang="en-US" b="1" dirty="0">
                <a:latin typeface="Mercury Display Semibold" panose="02000603080000020004" pitchFamily="50" charset="0"/>
              </a:rPr>
              <a:t>Module 6: Effective Communications</a:t>
            </a:r>
          </a:p>
          <a:p>
            <a:r>
              <a:rPr lang="en-US" b="1" dirty="0">
                <a:latin typeface="Mercury Display Semibold" panose="02000603080000020004" pitchFamily="50" charset="0"/>
              </a:rPr>
              <a:t>4. Step 2 – Target Audience</a:t>
            </a:r>
          </a:p>
        </p:txBody>
      </p:sp>
    </p:spTree>
    <p:extLst>
      <p:ext uri="{BB962C8B-B14F-4D97-AF65-F5344CB8AC3E}">
        <p14:creationId xmlns:p14="http://schemas.microsoft.com/office/powerpoint/2010/main" val="1360849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1507" y="76187"/>
            <a:ext cx="8315292" cy="898275"/>
          </a:xfrm>
        </p:spPr>
        <p:txBody>
          <a:bodyPr/>
          <a:lstStyle/>
          <a:p>
            <a:pPr algn="l"/>
            <a:r>
              <a:rPr lang="en-US" sz="3600" dirty="0">
                <a:solidFill>
                  <a:srgbClr val="0032A1"/>
                </a:solidFill>
              </a:rPr>
              <a:t>2. Select the Target Audience</a:t>
            </a:r>
          </a:p>
        </p:txBody>
      </p:sp>
      <p:sp>
        <p:nvSpPr>
          <p:cNvPr id="5" name="Content Placeholder 4"/>
          <p:cNvSpPr>
            <a:spLocks noGrp="1"/>
          </p:cNvSpPr>
          <p:nvPr>
            <p:ph idx="1"/>
          </p:nvPr>
        </p:nvSpPr>
        <p:spPr>
          <a:xfrm>
            <a:off x="285813" y="1778466"/>
            <a:ext cx="8315291" cy="4433261"/>
          </a:xfrm>
        </p:spPr>
        <p:txBody>
          <a:bodyPr>
            <a:normAutofit fontScale="92500" lnSpcReduction="10000"/>
          </a:bodyPr>
          <a:lstStyle/>
          <a:p>
            <a:r>
              <a:rPr lang="en-US" sz="3200" b="1" dirty="0">
                <a:solidFill>
                  <a:srgbClr val="0032A1"/>
                </a:solidFill>
              </a:rPr>
              <a:t>IMPACTED: </a:t>
            </a:r>
            <a:r>
              <a:rPr lang="en-US" sz="3200" dirty="0"/>
              <a:t>Who is most affected?  </a:t>
            </a:r>
          </a:p>
          <a:p>
            <a:r>
              <a:rPr lang="en-US" sz="3200" b="1" dirty="0">
                <a:solidFill>
                  <a:srgbClr val="0032A1"/>
                </a:solidFill>
              </a:rPr>
              <a:t>SIZE: </a:t>
            </a:r>
            <a:r>
              <a:rPr lang="en-US" sz="3200" dirty="0"/>
              <a:t>How many people are in the audience?  </a:t>
            </a:r>
          </a:p>
          <a:p>
            <a:r>
              <a:rPr lang="en-US" sz="3200" b="1" dirty="0">
                <a:solidFill>
                  <a:srgbClr val="0032A1"/>
                </a:solidFill>
              </a:rPr>
              <a:t>CRITICALITY:</a:t>
            </a:r>
            <a:r>
              <a:rPr lang="en-US" sz="3200" dirty="0">
                <a:solidFill>
                  <a:srgbClr val="0032A1"/>
                </a:solidFill>
              </a:rPr>
              <a:t> </a:t>
            </a:r>
            <a:r>
              <a:rPr lang="en-US" sz="3200" dirty="0"/>
              <a:t>How critical is the audience's change in behavior?  </a:t>
            </a:r>
          </a:p>
          <a:p>
            <a:r>
              <a:rPr lang="en-US" sz="3200" b="1" dirty="0">
                <a:solidFill>
                  <a:srgbClr val="0032A1"/>
                </a:solidFill>
              </a:rPr>
              <a:t>SUCCESS: </a:t>
            </a:r>
            <a:r>
              <a:rPr lang="en-US" sz="3200" dirty="0"/>
              <a:t>How likely is the change?  </a:t>
            </a:r>
          </a:p>
          <a:p>
            <a:r>
              <a:rPr lang="en-US" sz="3200" b="1" dirty="0">
                <a:solidFill>
                  <a:srgbClr val="0032A1"/>
                </a:solidFill>
              </a:rPr>
              <a:t>POWER: </a:t>
            </a:r>
            <a:r>
              <a:rPr lang="en-US" sz="3200" dirty="0"/>
              <a:t>Who controls the behavior or resources required for change? </a:t>
            </a:r>
          </a:p>
          <a:p>
            <a:pPr marL="0" indent="0">
              <a:buNone/>
            </a:pPr>
            <a:endParaRPr lang="en-US" dirty="0"/>
          </a:p>
          <a:p>
            <a:pPr marL="0" indent="0">
              <a:buNone/>
            </a:pPr>
            <a:r>
              <a:rPr lang="en-US" sz="3500" b="1" dirty="0"/>
              <a:t>Select target and explain why.</a:t>
            </a:r>
            <a:endParaRPr lang="en-US" sz="2600" b="1" dirty="0"/>
          </a:p>
        </p:txBody>
      </p:sp>
      <p:sp>
        <p:nvSpPr>
          <p:cNvPr id="11" name="Rectangle 10">
            <a:extLst>
              <a:ext uri="{FF2B5EF4-FFF2-40B4-BE49-F238E27FC236}">
                <a16:creationId xmlns:a16="http://schemas.microsoft.com/office/drawing/2014/main" id="{433C99ED-FD4C-4052-96C5-8818C228D7BB}"/>
              </a:ext>
            </a:extLst>
          </p:cNvPr>
          <p:cNvSpPr/>
          <p:nvPr/>
        </p:nvSpPr>
        <p:spPr>
          <a:xfrm>
            <a:off x="371507" y="974462"/>
            <a:ext cx="8486680" cy="646331"/>
          </a:xfrm>
          <a:prstGeom prst="rect">
            <a:avLst/>
          </a:prstGeom>
        </p:spPr>
        <p:txBody>
          <a:bodyPr wrap="square">
            <a:spAutoFit/>
          </a:bodyPr>
          <a:lstStyle/>
          <a:p>
            <a:r>
              <a:rPr lang="en-US" sz="3600" b="1" u="sng" dirty="0">
                <a:latin typeface="Mercury Display"/>
              </a:rPr>
              <a:t>Screening Questions</a:t>
            </a:r>
            <a:endParaRPr lang="en-US" sz="3600" dirty="0">
              <a:latin typeface="Mercury Display"/>
            </a:endParaRPr>
          </a:p>
        </p:txBody>
      </p:sp>
    </p:spTree>
    <p:extLst>
      <p:ext uri="{BB962C8B-B14F-4D97-AF65-F5344CB8AC3E}">
        <p14:creationId xmlns:p14="http://schemas.microsoft.com/office/powerpoint/2010/main" val="1221443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1507" y="76187"/>
            <a:ext cx="8315292" cy="898275"/>
          </a:xfrm>
        </p:spPr>
        <p:txBody>
          <a:bodyPr/>
          <a:lstStyle/>
          <a:p>
            <a:pPr algn="l"/>
            <a:r>
              <a:rPr lang="en-US" sz="3600" dirty="0">
                <a:solidFill>
                  <a:srgbClr val="0032A1"/>
                </a:solidFill>
              </a:rPr>
              <a:t>EXAMPLE</a:t>
            </a:r>
          </a:p>
        </p:txBody>
      </p:sp>
      <p:sp>
        <p:nvSpPr>
          <p:cNvPr id="5" name="Content Placeholder 4"/>
          <p:cNvSpPr>
            <a:spLocks noGrp="1"/>
          </p:cNvSpPr>
          <p:nvPr>
            <p:ph idx="1"/>
          </p:nvPr>
        </p:nvSpPr>
        <p:spPr>
          <a:xfrm>
            <a:off x="2807936" y="1778466"/>
            <a:ext cx="5793168" cy="1207495"/>
          </a:xfrm>
          <a:ln>
            <a:solidFill>
              <a:schemeClr val="tx1"/>
            </a:solidFill>
          </a:ln>
        </p:spPr>
        <p:txBody>
          <a:bodyPr>
            <a:normAutofit fontScale="92500" lnSpcReduction="20000"/>
          </a:bodyPr>
          <a:lstStyle/>
          <a:p>
            <a:r>
              <a:rPr lang="en-US" dirty="0"/>
              <a:t>Mayor, City Council Member, City Engineer / Stormwater Dept, Planning and Zoning, Impervious surface owners, Flooded homeowners</a:t>
            </a:r>
          </a:p>
        </p:txBody>
      </p:sp>
      <p:sp>
        <p:nvSpPr>
          <p:cNvPr id="11" name="Rectangle 10">
            <a:extLst>
              <a:ext uri="{FF2B5EF4-FFF2-40B4-BE49-F238E27FC236}">
                <a16:creationId xmlns:a16="http://schemas.microsoft.com/office/drawing/2014/main" id="{433C99ED-FD4C-4052-96C5-8818C228D7BB}"/>
              </a:ext>
            </a:extLst>
          </p:cNvPr>
          <p:cNvSpPr/>
          <p:nvPr/>
        </p:nvSpPr>
        <p:spPr>
          <a:xfrm>
            <a:off x="371507" y="974462"/>
            <a:ext cx="8486680" cy="830997"/>
          </a:xfrm>
          <a:prstGeom prst="rect">
            <a:avLst/>
          </a:prstGeom>
        </p:spPr>
        <p:txBody>
          <a:bodyPr wrap="square">
            <a:spAutoFit/>
          </a:bodyPr>
          <a:lstStyle/>
          <a:p>
            <a:r>
              <a:rPr lang="en-US" sz="2400" b="1" dirty="0">
                <a:latin typeface="Mercury Display"/>
              </a:rPr>
              <a:t>Objective: </a:t>
            </a:r>
            <a:r>
              <a:rPr lang="en-US" sz="2400" dirty="0">
                <a:latin typeface="Mercury Display"/>
              </a:rPr>
              <a:t>Prevent the reoccurring flooding in the Shady Acres neighborhood</a:t>
            </a:r>
            <a:endParaRPr lang="en-US" sz="2000" dirty="0">
              <a:latin typeface="Mercury Display"/>
            </a:endParaRPr>
          </a:p>
        </p:txBody>
      </p:sp>
      <p:sp>
        <p:nvSpPr>
          <p:cNvPr id="6" name="Content Placeholder 4">
            <a:extLst>
              <a:ext uri="{FF2B5EF4-FFF2-40B4-BE49-F238E27FC236}">
                <a16:creationId xmlns:a16="http://schemas.microsoft.com/office/drawing/2014/main" id="{9C5999FA-DCAC-41E6-8567-4DF26A40F1C9}"/>
              </a:ext>
            </a:extLst>
          </p:cNvPr>
          <p:cNvSpPr txBox="1">
            <a:spLocks/>
          </p:cNvSpPr>
          <p:nvPr/>
        </p:nvSpPr>
        <p:spPr>
          <a:xfrm>
            <a:off x="285815" y="1778466"/>
            <a:ext cx="2465478" cy="4433261"/>
          </a:xfrm>
          <a:prstGeom prst="rect">
            <a:avLst/>
          </a:prstGeom>
        </p:spPr>
        <p:txBody>
          <a:bodyPr vert="horz" lIns="91440" tIns="45720" rIns="91440" bIns="45720" rtlCol="0">
            <a:normAutofit/>
          </a:bodyPr>
          <a:lstStyle>
            <a:lvl1pPr marL="257168" indent="-257168" algn="l" defTabSz="342892" rtl="0" eaLnBrk="1" latinLnBrk="0" hangingPunct="1">
              <a:spcBef>
                <a:spcPct val="20000"/>
              </a:spcBef>
              <a:buFont typeface="Arial"/>
              <a:buChar char="•"/>
              <a:defRPr sz="2400" b="0" i="0" kern="1200">
                <a:solidFill>
                  <a:schemeClr val="tx1"/>
                </a:solidFill>
                <a:latin typeface="Calibri" panose="020F0502020204030204" pitchFamily="34" charset="0"/>
                <a:ea typeface="+mn-ea"/>
                <a:cs typeface="Calibri" panose="020F0502020204030204" pitchFamily="34" charset="0"/>
              </a:defRPr>
            </a:lvl1pPr>
            <a:lvl2pPr marL="557199" indent="-214308" algn="l" defTabSz="342892" rtl="0" eaLnBrk="1" latinLnBrk="0" hangingPunct="1">
              <a:spcBef>
                <a:spcPct val="20000"/>
              </a:spcBef>
              <a:buFont typeface="Arial"/>
              <a:buChar char="–"/>
              <a:defRPr sz="2100" b="0" i="0" kern="1200">
                <a:solidFill>
                  <a:schemeClr val="tx1"/>
                </a:solidFill>
                <a:latin typeface="Calibri" panose="020F0502020204030204" pitchFamily="34" charset="0"/>
                <a:ea typeface="+mn-ea"/>
                <a:cs typeface="Calibri" panose="020F0502020204030204" pitchFamily="34" charset="0"/>
              </a:defRPr>
            </a:lvl2pPr>
            <a:lvl3pPr marL="857228" indent="-171446" algn="l" defTabSz="342892" rtl="0" eaLnBrk="1" latinLnBrk="0" hangingPunct="1">
              <a:spcBef>
                <a:spcPct val="20000"/>
              </a:spcBef>
              <a:buFont typeface="Arial"/>
              <a:buChar char="•"/>
              <a:defRPr sz="1800" b="0" i="0" kern="1200">
                <a:solidFill>
                  <a:schemeClr val="tx1"/>
                </a:solidFill>
                <a:latin typeface="Calibri" panose="020F0502020204030204" pitchFamily="34" charset="0"/>
                <a:ea typeface="+mn-ea"/>
                <a:cs typeface="Calibri" panose="020F0502020204030204" pitchFamily="34" charset="0"/>
              </a:defRPr>
            </a:lvl3pPr>
            <a:lvl4pPr marL="1200120" indent="-171446" algn="l" defTabSz="342892" rtl="0" eaLnBrk="1" latinLnBrk="0" hangingPunct="1">
              <a:spcBef>
                <a:spcPct val="20000"/>
              </a:spcBef>
              <a:buFont typeface="Arial"/>
              <a:buChar char="–"/>
              <a:defRPr sz="1500" b="0" i="0" kern="1200">
                <a:solidFill>
                  <a:schemeClr val="tx1"/>
                </a:solidFill>
                <a:latin typeface="Calibri" panose="020F0502020204030204" pitchFamily="34" charset="0"/>
                <a:ea typeface="+mn-ea"/>
                <a:cs typeface="Calibri" panose="020F0502020204030204" pitchFamily="34" charset="0"/>
              </a:defRPr>
            </a:lvl4pPr>
            <a:lvl5pPr marL="1543012" indent="-171446" algn="l" defTabSz="342892" rtl="0" eaLnBrk="1" latinLnBrk="0" hangingPunct="1">
              <a:spcBef>
                <a:spcPct val="20000"/>
              </a:spcBef>
              <a:buFont typeface="Arial"/>
              <a:buChar char="»"/>
              <a:defRPr sz="1500" b="0" i="0" kern="1200">
                <a:solidFill>
                  <a:schemeClr val="tx1"/>
                </a:solidFill>
                <a:latin typeface="Mercury Display"/>
                <a:ea typeface="+mn-ea"/>
                <a:cs typeface="Mercury Display"/>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a:lstStyle>
          <a:p>
            <a:pPr marL="0" indent="0">
              <a:buFont typeface="Arial"/>
              <a:buNone/>
            </a:pPr>
            <a:r>
              <a:rPr lang="en-US" b="1" dirty="0"/>
              <a:t>Key-Decision Maker Audiences</a:t>
            </a:r>
          </a:p>
          <a:p>
            <a:pPr marL="0" indent="0">
              <a:buNone/>
            </a:pPr>
            <a:endParaRPr lang="en-US" sz="1800" b="1" dirty="0"/>
          </a:p>
          <a:p>
            <a:pPr marL="0" indent="0">
              <a:buNone/>
            </a:pPr>
            <a:endParaRPr lang="en-US" sz="1800" b="1" dirty="0"/>
          </a:p>
          <a:p>
            <a:pPr marL="0" indent="0">
              <a:buFont typeface="Arial"/>
              <a:buNone/>
            </a:pPr>
            <a:r>
              <a:rPr lang="en-US" b="1" dirty="0"/>
              <a:t>Affected Audiences</a:t>
            </a:r>
          </a:p>
          <a:p>
            <a:pPr marL="0" indent="0">
              <a:buNone/>
            </a:pPr>
            <a:endParaRPr lang="en-US" sz="1800" b="1" dirty="0"/>
          </a:p>
          <a:p>
            <a:pPr marL="0" indent="0">
              <a:buNone/>
            </a:pPr>
            <a:endParaRPr lang="en-US" sz="1800" b="1" dirty="0"/>
          </a:p>
          <a:p>
            <a:pPr marL="0" indent="0">
              <a:buFont typeface="Arial"/>
              <a:buNone/>
            </a:pPr>
            <a:r>
              <a:rPr lang="en-US" b="1" dirty="0" err="1"/>
              <a:t>Roadblockers</a:t>
            </a:r>
            <a:r>
              <a:rPr lang="en-US" b="1" dirty="0"/>
              <a:t> and Facilitators</a:t>
            </a:r>
          </a:p>
          <a:p>
            <a:pPr marL="0" indent="0">
              <a:buFont typeface="Arial"/>
              <a:buNone/>
            </a:pPr>
            <a:endParaRPr lang="en-US" sz="1800" dirty="0"/>
          </a:p>
        </p:txBody>
      </p:sp>
      <p:sp>
        <p:nvSpPr>
          <p:cNvPr id="7" name="Content Placeholder 4">
            <a:extLst>
              <a:ext uri="{FF2B5EF4-FFF2-40B4-BE49-F238E27FC236}">
                <a16:creationId xmlns:a16="http://schemas.microsoft.com/office/drawing/2014/main" id="{EE176917-19D8-40FE-82A5-EF04F913AC1D}"/>
              </a:ext>
            </a:extLst>
          </p:cNvPr>
          <p:cNvSpPr txBox="1">
            <a:spLocks/>
          </p:cNvSpPr>
          <p:nvPr/>
        </p:nvSpPr>
        <p:spPr>
          <a:xfrm>
            <a:off x="2807936" y="2985961"/>
            <a:ext cx="5793168" cy="1844983"/>
          </a:xfrm>
          <a:prstGeom prst="rect">
            <a:avLst/>
          </a:prstGeom>
          <a:ln>
            <a:solidFill>
              <a:schemeClr val="tx1"/>
            </a:solidFill>
          </a:ln>
        </p:spPr>
        <p:txBody>
          <a:bodyPr vert="horz" lIns="91440" tIns="45720" rIns="91440" bIns="45720" rtlCol="0">
            <a:normAutofit fontScale="85000" lnSpcReduction="20000"/>
          </a:bodyPr>
          <a:lstStyle>
            <a:lvl1pPr marL="257168" indent="-257168" algn="l" defTabSz="342892" rtl="0" eaLnBrk="1" latinLnBrk="0" hangingPunct="1">
              <a:spcBef>
                <a:spcPct val="20000"/>
              </a:spcBef>
              <a:buFont typeface="Arial"/>
              <a:buChar char="•"/>
              <a:defRPr sz="2400" b="0" i="0" kern="1200">
                <a:solidFill>
                  <a:schemeClr val="tx1"/>
                </a:solidFill>
                <a:latin typeface="Calibri" panose="020F0502020204030204" pitchFamily="34" charset="0"/>
                <a:ea typeface="+mn-ea"/>
                <a:cs typeface="Calibri" panose="020F0502020204030204" pitchFamily="34" charset="0"/>
              </a:defRPr>
            </a:lvl1pPr>
            <a:lvl2pPr marL="557199" indent="-214308" algn="l" defTabSz="342892" rtl="0" eaLnBrk="1" latinLnBrk="0" hangingPunct="1">
              <a:spcBef>
                <a:spcPct val="20000"/>
              </a:spcBef>
              <a:buFont typeface="Arial"/>
              <a:buChar char="–"/>
              <a:defRPr sz="2100" b="0" i="0" kern="1200">
                <a:solidFill>
                  <a:schemeClr val="tx1"/>
                </a:solidFill>
                <a:latin typeface="Calibri" panose="020F0502020204030204" pitchFamily="34" charset="0"/>
                <a:ea typeface="+mn-ea"/>
                <a:cs typeface="Calibri" panose="020F0502020204030204" pitchFamily="34" charset="0"/>
              </a:defRPr>
            </a:lvl2pPr>
            <a:lvl3pPr marL="857228" indent="-171446" algn="l" defTabSz="342892" rtl="0" eaLnBrk="1" latinLnBrk="0" hangingPunct="1">
              <a:spcBef>
                <a:spcPct val="20000"/>
              </a:spcBef>
              <a:buFont typeface="Arial"/>
              <a:buChar char="•"/>
              <a:defRPr sz="1800" b="0" i="0" kern="1200">
                <a:solidFill>
                  <a:schemeClr val="tx1"/>
                </a:solidFill>
                <a:latin typeface="Calibri" panose="020F0502020204030204" pitchFamily="34" charset="0"/>
                <a:ea typeface="+mn-ea"/>
                <a:cs typeface="Calibri" panose="020F0502020204030204" pitchFamily="34" charset="0"/>
              </a:defRPr>
            </a:lvl3pPr>
            <a:lvl4pPr marL="1200120" indent="-171446" algn="l" defTabSz="342892" rtl="0" eaLnBrk="1" latinLnBrk="0" hangingPunct="1">
              <a:spcBef>
                <a:spcPct val="20000"/>
              </a:spcBef>
              <a:buFont typeface="Arial"/>
              <a:buChar char="–"/>
              <a:defRPr sz="1500" b="0" i="0" kern="1200">
                <a:solidFill>
                  <a:schemeClr val="tx1"/>
                </a:solidFill>
                <a:latin typeface="Calibri" panose="020F0502020204030204" pitchFamily="34" charset="0"/>
                <a:ea typeface="+mn-ea"/>
                <a:cs typeface="Calibri" panose="020F0502020204030204" pitchFamily="34" charset="0"/>
              </a:defRPr>
            </a:lvl4pPr>
            <a:lvl5pPr marL="1543012" indent="-171446" algn="l" defTabSz="342892" rtl="0" eaLnBrk="1" latinLnBrk="0" hangingPunct="1">
              <a:spcBef>
                <a:spcPct val="20000"/>
              </a:spcBef>
              <a:buFont typeface="Arial"/>
              <a:buChar char="»"/>
              <a:defRPr sz="1500" b="0" i="0" kern="1200">
                <a:solidFill>
                  <a:schemeClr val="tx1"/>
                </a:solidFill>
                <a:latin typeface="Mercury Display"/>
                <a:ea typeface="+mn-ea"/>
                <a:cs typeface="Mercury Display"/>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a:lstStyle>
          <a:p>
            <a:r>
              <a:rPr lang="en-US" sz="2600" dirty="0"/>
              <a:t>Homeowners, city maintenance crews, drivers on local roads, real estate agents, insurance agencies, road crews, upstream businesses/ landowners (runoff), downstream streamside owners (erosion), HOAs / neighborhood associations, emergency services …</a:t>
            </a:r>
          </a:p>
        </p:txBody>
      </p:sp>
      <p:sp>
        <p:nvSpPr>
          <p:cNvPr id="8" name="Content Placeholder 4">
            <a:extLst>
              <a:ext uri="{FF2B5EF4-FFF2-40B4-BE49-F238E27FC236}">
                <a16:creationId xmlns:a16="http://schemas.microsoft.com/office/drawing/2014/main" id="{280A3633-7918-4DD1-A3CE-3C32979A4C16}"/>
              </a:ext>
            </a:extLst>
          </p:cNvPr>
          <p:cNvSpPr txBox="1">
            <a:spLocks/>
          </p:cNvSpPr>
          <p:nvPr/>
        </p:nvSpPr>
        <p:spPr>
          <a:xfrm>
            <a:off x="2799844" y="4830944"/>
            <a:ext cx="5793168" cy="1501247"/>
          </a:xfrm>
          <a:prstGeom prst="rect">
            <a:avLst/>
          </a:prstGeom>
          <a:ln>
            <a:solidFill>
              <a:schemeClr val="tx1"/>
            </a:solidFill>
          </a:ln>
        </p:spPr>
        <p:txBody>
          <a:bodyPr vert="horz" lIns="91440" tIns="45720" rIns="91440" bIns="45720" rtlCol="0">
            <a:normAutofit fontScale="85000" lnSpcReduction="20000"/>
          </a:bodyPr>
          <a:lstStyle>
            <a:lvl1pPr marL="257168" indent="-257168" algn="l" defTabSz="342892" rtl="0" eaLnBrk="1" latinLnBrk="0" hangingPunct="1">
              <a:spcBef>
                <a:spcPct val="20000"/>
              </a:spcBef>
              <a:buFont typeface="Arial"/>
              <a:buChar char="•"/>
              <a:defRPr sz="2400" b="0" i="0" kern="1200">
                <a:solidFill>
                  <a:schemeClr val="tx1"/>
                </a:solidFill>
                <a:latin typeface="Calibri" panose="020F0502020204030204" pitchFamily="34" charset="0"/>
                <a:ea typeface="+mn-ea"/>
                <a:cs typeface="Calibri" panose="020F0502020204030204" pitchFamily="34" charset="0"/>
              </a:defRPr>
            </a:lvl1pPr>
            <a:lvl2pPr marL="557199" indent="-214308" algn="l" defTabSz="342892" rtl="0" eaLnBrk="1" latinLnBrk="0" hangingPunct="1">
              <a:spcBef>
                <a:spcPct val="20000"/>
              </a:spcBef>
              <a:buFont typeface="Arial"/>
              <a:buChar char="–"/>
              <a:defRPr sz="2100" b="0" i="0" kern="1200">
                <a:solidFill>
                  <a:schemeClr val="tx1"/>
                </a:solidFill>
                <a:latin typeface="Calibri" panose="020F0502020204030204" pitchFamily="34" charset="0"/>
                <a:ea typeface="+mn-ea"/>
                <a:cs typeface="Calibri" panose="020F0502020204030204" pitchFamily="34" charset="0"/>
              </a:defRPr>
            </a:lvl2pPr>
            <a:lvl3pPr marL="857228" indent="-171446" algn="l" defTabSz="342892" rtl="0" eaLnBrk="1" latinLnBrk="0" hangingPunct="1">
              <a:spcBef>
                <a:spcPct val="20000"/>
              </a:spcBef>
              <a:buFont typeface="Arial"/>
              <a:buChar char="•"/>
              <a:defRPr sz="1800" b="0" i="0" kern="1200">
                <a:solidFill>
                  <a:schemeClr val="tx1"/>
                </a:solidFill>
                <a:latin typeface="Calibri" panose="020F0502020204030204" pitchFamily="34" charset="0"/>
                <a:ea typeface="+mn-ea"/>
                <a:cs typeface="Calibri" panose="020F0502020204030204" pitchFamily="34" charset="0"/>
              </a:defRPr>
            </a:lvl3pPr>
            <a:lvl4pPr marL="1200120" indent="-171446" algn="l" defTabSz="342892" rtl="0" eaLnBrk="1" latinLnBrk="0" hangingPunct="1">
              <a:spcBef>
                <a:spcPct val="20000"/>
              </a:spcBef>
              <a:buFont typeface="Arial"/>
              <a:buChar char="–"/>
              <a:defRPr sz="1500" b="0" i="0" kern="1200">
                <a:solidFill>
                  <a:schemeClr val="tx1"/>
                </a:solidFill>
                <a:latin typeface="Calibri" panose="020F0502020204030204" pitchFamily="34" charset="0"/>
                <a:ea typeface="+mn-ea"/>
                <a:cs typeface="Calibri" panose="020F0502020204030204" pitchFamily="34" charset="0"/>
              </a:defRPr>
            </a:lvl4pPr>
            <a:lvl5pPr marL="1543012" indent="-171446" algn="l" defTabSz="342892" rtl="0" eaLnBrk="1" latinLnBrk="0" hangingPunct="1">
              <a:spcBef>
                <a:spcPct val="20000"/>
              </a:spcBef>
              <a:buFont typeface="Arial"/>
              <a:buChar char="»"/>
              <a:defRPr sz="1500" b="0" i="0" kern="1200">
                <a:solidFill>
                  <a:schemeClr val="tx1"/>
                </a:solidFill>
                <a:latin typeface="Mercury Display"/>
                <a:ea typeface="+mn-ea"/>
                <a:cs typeface="Mercury Display"/>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a:lstStyle>
          <a:p>
            <a:r>
              <a:rPr lang="en-US" sz="2600" dirty="0"/>
              <a:t>Stormwater engineers, developers, neighborhood associations, FEMA / NFI coordinator, grants to purchase homes or property for BMPs, businesses willing to reduce imperviousness</a:t>
            </a:r>
          </a:p>
        </p:txBody>
      </p:sp>
    </p:spTree>
    <p:extLst>
      <p:ext uri="{BB962C8B-B14F-4D97-AF65-F5344CB8AC3E}">
        <p14:creationId xmlns:p14="http://schemas.microsoft.com/office/powerpoint/2010/main" val="258446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1507" y="76187"/>
            <a:ext cx="8315292" cy="898275"/>
          </a:xfrm>
        </p:spPr>
        <p:txBody>
          <a:bodyPr/>
          <a:lstStyle/>
          <a:p>
            <a:pPr algn="l"/>
            <a:r>
              <a:rPr lang="en-US" sz="3600" dirty="0">
                <a:solidFill>
                  <a:srgbClr val="0032A1"/>
                </a:solidFill>
              </a:rPr>
              <a:t>EXAMPLE</a:t>
            </a:r>
          </a:p>
        </p:txBody>
      </p:sp>
      <p:sp>
        <p:nvSpPr>
          <p:cNvPr id="5" name="Content Placeholder 4"/>
          <p:cNvSpPr>
            <a:spLocks noGrp="1"/>
          </p:cNvSpPr>
          <p:nvPr>
            <p:ph idx="1"/>
          </p:nvPr>
        </p:nvSpPr>
        <p:spPr>
          <a:xfrm>
            <a:off x="285814" y="1778466"/>
            <a:ext cx="2635412" cy="4331021"/>
          </a:xfrm>
        </p:spPr>
        <p:txBody>
          <a:bodyPr>
            <a:normAutofit fontScale="62500" lnSpcReduction="20000"/>
          </a:bodyPr>
          <a:lstStyle/>
          <a:p>
            <a:r>
              <a:rPr lang="en-US" sz="3200" b="1" dirty="0">
                <a:solidFill>
                  <a:srgbClr val="0032A1"/>
                </a:solidFill>
              </a:rPr>
              <a:t>IMPACTED:</a:t>
            </a:r>
            <a:endParaRPr lang="en-US" sz="3200" dirty="0"/>
          </a:p>
          <a:p>
            <a:r>
              <a:rPr lang="en-US" sz="3200" b="1" dirty="0">
                <a:solidFill>
                  <a:srgbClr val="0032A1"/>
                </a:solidFill>
              </a:rPr>
              <a:t>SIZE:</a:t>
            </a:r>
          </a:p>
          <a:p>
            <a:endParaRPr lang="en-US" sz="3200" dirty="0"/>
          </a:p>
          <a:p>
            <a:r>
              <a:rPr lang="en-US" sz="3200" b="1" dirty="0">
                <a:solidFill>
                  <a:srgbClr val="0032A1"/>
                </a:solidFill>
              </a:rPr>
              <a:t>CRITICALITY:</a:t>
            </a:r>
          </a:p>
          <a:p>
            <a:endParaRPr lang="en-US" sz="3200" b="1" dirty="0">
              <a:solidFill>
                <a:srgbClr val="0032A1"/>
              </a:solidFill>
            </a:endParaRPr>
          </a:p>
          <a:p>
            <a:pPr marL="0" indent="0">
              <a:buNone/>
            </a:pPr>
            <a:endParaRPr lang="en-US" sz="3200" b="1" dirty="0">
              <a:solidFill>
                <a:srgbClr val="0032A1"/>
              </a:solidFill>
            </a:endParaRPr>
          </a:p>
          <a:p>
            <a:pPr marL="0" indent="0">
              <a:buNone/>
            </a:pPr>
            <a:endParaRPr lang="en-US" sz="3200" b="1" dirty="0">
              <a:solidFill>
                <a:srgbClr val="0032A1"/>
              </a:solidFill>
            </a:endParaRPr>
          </a:p>
          <a:p>
            <a:r>
              <a:rPr lang="en-US" sz="3200" b="1" dirty="0">
                <a:solidFill>
                  <a:srgbClr val="0032A1"/>
                </a:solidFill>
              </a:rPr>
              <a:t>SUCCESS: </a:t>
            </a:r>
          </a:p>
          <a:p>
            <a:endParaRPr lang="en-US" sz="3200" b="1" dirty="0">
              <a:solidFill>
                <a:srgbClr val="0032A1"/>
              </a:solidFill>
            </a:endParaRPr>
          </a:p>
          <a:p>
            <a:endParaRPr lang="en-US" sz="3200" b="1" dirty="0">
              <a:solidFill>
                <a:srgbClr val="0032A1"/>
              </a:solidFill>
            </a:endParaRPr>
          </a:p>
          <a:p>
            <a:r>
              <a:rPr lang="en-US" sz="3200" b="1" dirty="0">
                <a:solidFill>
                  <a:srgbClr val="0032A1"/>
                </a:solidFill>
              </a:rPr>
              <a:t>POWER: </a:t>
            </a:r>
            <a:endParaRPr lang="en-US" sz="3200" dirty="0"/>
          </a:p>
          <a:p>
            <a:pPr marL="0" indent="0">
              <a:buNone/>
            </a:pPr>
            <a:endParaRPr lang="en-US" sz="3200" b="1" dirty="0"/>
          </a:p>
          <a:p>
            <a:pPr marL="0" indent="0">
              <a:buNone/>
            </a:pPr>
            <a:r>
              <a:rPr lang="en-US" sz="3200" b="1" dirty="0"/>
              <a:t>Target:</a:t>
            </a:r>
          </a:p>
          <a:p>
            <a:pPr marL="0" indent="0">
              <a:buNone/>
            </a:pPr>
            <a:r>
              <a:rPr lang="en-US" sz="3200" b="1" dirty="0"/>
              <a:t> </a:t>
            </a:r>
            <a:endParaRPr lang="en-US" sz="2600" b="1" dirty="0"/>
          </a:p>
        </p:txBody>
      </p:sp>
      <p:sp>
        <p:nvSpPr>
          <p:cNvPr id="11" name="Rectangle 10">
            <a:extLst>
              <a:ext uri="{FF2B5EF4-FFF2-40B4-BE49-F238E27FC236}">
                <a16:creationId xmlns:a16="http://schemas.microsoft.com/office/drawing/2014/main" id="{433C99ED-FD4C-4052-96C5-8818C228D7BB}"/>
              </a:ext>
            </a:extLst>
          </p:cNvPr>
          <p:cNvSpPr/>
          <p:nvPr/>
        </p:nvSpPr>
        <p:spPr>
          <a:xfrm>
            <a:off x="371507" y="974462"/>
            <a:ext cx="8486680" cy="830997"/>
          </a:xfrm>
          <a:prstGeom prst="rect">
            <a:avLst/>
          </a:prstGeom>
        </p:spPr>
        <p:txBody>
          <a:bodyPr wrap="square">
            <a:spAutoFit/>
          </a:bodyPr>
          <a:lstStyle/>
          <a:p>
            <a:r>
              <a:rPr lang="en-US" sz="2400" b="1" dirty="0">
                <a:latin typeface="Mercury Display"/>
              </a:rPr>
              <a:t>Objective: </a:t>
            </a:r>
            <a:r>
              <a:rPr lang="en-US" sz="2400" dirty="0">
                <a:latin typeface="Mercury Display"/>
              </a:rPr>
              <a:t>Prevent the reoccurring flooding in the Shady Acres neighborhood</a:t>
            </a:r>
            <a:endParaRPr lang="en-US" sz="2000" dirty="0">
              <a:latin typeface="Mercury Display"/>
            </a:endParaRPr>
          </a:p>
        </p:txBody>
      </p:sp>
      <p:sp>
        <p:nvSpPr>
          <p:cNvPr id="6" name="Content Placeholder 4">
            <a:extLst>
              <a:ext uri="{FF2B5EF4-FFF2-40B4-BE49-F238E27FC236}">
                <a16:creationId xmlns:a16="http://schemas.microsoft.com/office/drawing/2014/main" id="{F7ADCAA1-5161-4826-B37A-7445E5A8DAB5}"/>
              </a:ext>
            </a:extLst>
          </p:cNvPr>
          <p:cNvSpPr txBox="1">
            <a:spLocks/>
          </p:cNvSpPr>
          <p:nvPr/>
        </p:nvSpPr>
        <p:spPr>
          <a:xfrm>
            <a:off x="2638005" y="1759151"/>
            <a:ext cx="6134488" cy="4771122"/>
          </a:xfrm>
          <a:prstGeom prst="rect">
            <a:avLst/>
          </a:prstGeom>
        </p:spPr>
        <p:txBody>
          <a:bodyPr vert="horz" lIns="91440" tIns="45720" rIns="91440" bIns="45720" rtlCol="0">
            <a:normAutofit fontScale="62500" lnSpcReduction="20000"/>
          </a:bodyPr>
          <a:lstStyle>
            <a:lvl1pPr marL="257168" indent="-257168" algn="l" defTabSz="342892" rtl="0" eaLnBrk="1" latinLnBrk="0" hangingPunct="1">
              <a:spcBef>
                <a:spcPct val="20000"/>
              </a:spcBef>
              <a:buFont typeface="Arial"/>
              <a:buChar char="•"/>
              <a:defRPr sz="2400" b="0" i="0" kern="1200">
                <a:solidFill>
                  <a:schemeClr val="tx1"/>
                </a:solidFill>
                <a:latin typeface="Calibri" panose="020F0502020204030204" pitchFamily="34" charset="0"/>
                <a:ea typeface="+mn-ea"/>
                <a:cs typeface="Calibri" panose="020F0502020204030204" pitchFamily="34" charset="0"/>
              </a:defRPr>
            </a:lvl1pPr>
            <a:lvl2pPr marL="557199" indent="-214308" algn="l" defTabSz="342892" rtl="0" eaLnBrk="1" latinLnBrk="0" hangingPunct="1">
              <a:spcBef>
                <a:spcPct val="20000"/>
              </a:spcBef>
              <a:buFont typeface="Arial"/>
              <a:buChar char="–"/>
              <a:defRPr sz="2100" b="0" i="0" kern="1200">
                <a:solidFill>
                  <a:schemeClr val="tx1"/>
                </a:solidFill>
                <a:latin typeface="Calibri" panose="020F0502020204030204" pitchFamily="34" charset="0"/>
                <a:ea typeface="+mn-ea"/>
                <a:cs typeface="Calibri" panose="020F0502020204030204" pitchFamily="34" charset="0"/>
              </a:defRPr>
            </a:lvl2pPr>
            <a:lvl3pPr marL="857228" indent="-171446" algn="l" defTabSz="342892" rtl="0" eaLnBrk="1" latinLnBrk="0" hangingPunct="1">
              <a:spcBef>
                <a:spcPct val="20000"/>
              </a:spcBef>
              <a:buFont typeface="Arial"/>
              <a:buChar char="•"/>
              <a:defRPr sz="1800" b="0" i="0" kern="1200">
                <a:solidFill>
                  <a:schemeClr val="tx1"/>
                </a:solidFill>
                <a:latin typeface="Calibri" panose="020F0502020204030204" pitchFamily="34" charset="0"/>
                <a:ea typeface="+mn-ea"/>
                <a:cs typeface="Calibri" panose="020F0502020204030204" pitchFamily="34" charset="0"/>
              </a:defRPr>
            </a:lvl3pPr>
            <a:lvl4pPr marL="1200120" indent="-171446" algn="l" defTabSz="342892" rtl="0" eaLnBrk="1" latinLnBrk="0" hangingPunct="1">
              <a:spcBef>
                <a:spcPct val="20000"/>
              </a:spcBef>
              <a:buFont typeface="Arial"/>
              <a:buChar char="–"/>
              <a:defRPr sz="1500" b="0" i="0" kern="1200">
                <a:solidFill>
                  <a:schemeClr val="tx1"/>
                </a:solidFill>
                <a:latin typeface="Calibri" panose="020F0502020204030204" pitchFamily="34" charset="0"/>
                <a:ea typeface="+mn-ea"/>
                <a:cs typeface="Calibri" panose="020F0502020204030204" pitchFamily="34" charset="0"/>
              </a:defRPr>
            </a:lvl4pPr>
            <a:lvl5pPr marL="1543012" indent="-171446" algn="l" defTabSz="342892" rtl="0" eaLnBrk="1" latinLnBrk="0" hangingPunct="1">
              <a:spcBef>
                <a:spcPct val="20000"/>
              </a:spcBef>
              <a:buFont typeface="Arial"/>
              <a:buChar char="»"/>
              <a:defRPr sz="1500" b="0" i="0" kern="1200">
                <a:solidFill>
                  <a:schemeClr val="tx1"/>
                </a:solidFill>
                <a:latin typeface="Mercury Display"/>
                <a:ea typeface="+mn-ea"/>
                <a:cs typeface="Mercury Display"/>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a:lstStyle>
          <a:p>
            <a:r>
              <a:rPr lang="en-US" sz="3200" dirty="0"/>
              <a:t>60 households being flooded</a:t>
            </a:r>
          </a:p>
          <a:p>
            <a:r>
              <a:rPr lang="en-US" sz="3200" dirty="0"/>
              <a:t>Everyone upstream is larger audience.  As would be the owners.  City officials much smaller.</a:t>
            </a:r>
          </a:p>
          <a:p>
            <a:r>
              <a:rPr lang="en-US" sz="3200" dirty="0"/>
              <a:t>Critical to either reduce runoff (upstream), increase detention (upstream), or purchase and remove impacted homes (in area).  City officials critical to all.  Upstream landowners or flooded homes next most critical</a:t>
            </a:r>
          </a:p>
          <a:p>
            <a:r>
              <a:rPr lang="en-US" sz="3200" dirty="0"/>
              <a:t>Depends on amount of water to reduce, but engineering model to estimate.  City funded project more likely than individual owner actions.</a:t>
            </a:r>
          </a:p>
          <a:p>
            <a:r>
              <a:rPr lang="en-US" sz="3200" dirty="0"/>
              <a:t>Mayor, city engineer, or magistrate</a:t>
            </a:r>
          </a:p>
          <a:p>
            <a:pPr marL="0" indent="0">
              <a:buFont typeface="Arial"/>
              <a:buNone/>
            </a:pPr>
            <a:endParaRPr lang="en-US" dirty="0"/>
          </a:p>
          <a:p>
            <a:pPr marL="0" indent="0">
              <a:buFont typeface="Arial"/>
              <a:buNone/>
            </a:pPr>
            <a:endParaRPr lang="en-US" dirty="0"/>
          </a:p>
          <a:p>
            <a:pPr marL="0" indent="0">
              <a:buFont typeface="Arial"/>
              <a:buNone/>
            </a:pPr>
            <a:r>
              <a:rPr lang="en-US" sz="3500" b="1" dirty="0"/>
              <a:t>City Officials (1</a:t>
            </a:r>
            <a:r>
              <a:rPr lang="en-US" sz="3500" b="1" baseline="30000" dirty="0"/>
              <a:t>st</a:t>
            </a:r>
            <a:r>
              <a:rPr lang="en-US" sz="3500" b="1" dirty="0"/>
              <a:t>), Flooded Homeowners (2</a:t>
            </a:r>
            <a:r>
              <a:rPr lang="en-US" sz="3500" b="1" baseline="30000" dirty="0"/>
              <a:t>nd</a:t>
            </a:r>
            <a:r>
              <a:rPr lang="en-US" sz="3500" b="1" dirty="0"/>
              <a:t>), Upstream Large Impervious Area Owners (3</a:t>
            </a:r>
            <a:r>
              <a:rPr lang="en-US" sz="3500" b="1" baseline="30000" dirty="0"/>
              <a:t>rd</a:t>
            </a:r>
            <a:r>
              <a:rPr lang="en-US" sz="3500" b="1" dirty="0"/>
              <a:t>)</a:t>
            </a:r>
            <a:endParaRPr lang="en-US" sz="2600" b="1" dirty="0"/>
          </a:p>
        </p:txBody>
      </p:sp>
    </p:spTree>
    <p:extLst>
      <p:ext uri="{BB962C8B-B14F-4D97-AF65-F5344CB8AC3E}">
        <p14:creationId xmlns:p14="http://schemas.microsoft.com/office/powerpoint/2010/main" val="179180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FFD178-E944-4E37-9DF3-031B7821AFCD}"/>
              </a:ext>
            </a:extLst>
          </p:cNvPr>
          <p:cNvSpPr>
            <a:spLocks noGrp="1"/>
          </p:cNvSpPr>
          <p:nvPr>
            <p:ph idx="1"/>
          </p:nvPr>
        </p:nvSpPr>
        <p:spPr>
          <a:xfrm>
            <a:off x="216976" y="904939"/>
            <a:ext cx="8368087" cy="5300734"/>
          </a:xfrm>
        </p:spPr>
        <p:txBody>
          <a:bodyPr>
            <a:normAutofit/>
          </a:bodyPr>
          <a:lstStyle/>
          <a:p>
            <a:pPr marL="0" indent="0">
              <a:buNone/>
            </a:pPr>
            <a:r>
              <a:rPr lang="en-US" sz="3200" b="1" dirty="0">
                <a:solidFill>
                  <a:schemeClr val="accent1"/>
                </a:solidFill>
              </a:rPr>
              <a:t>Everyone’s Doing It (or not)!</a:t>
            </a:r>
          </a:p>
          <a:p>
            <a:pPr marL="0" indent="0">
              <a:buNone/>
            </a:pPr>
            <a:endParaRPr lang="en-US" sz="1000" b="1" dirty="0">
              <a:solidFill>
                <a:schemeClr val="accent1"/>
              </a:solidFill>
            </a:endParaRPr>
          </a:p>
          <a:p>
            <a:pPr marL="0" indent="0">
              <a:buNone/>
            </a:pPr>
            <a:r>
              <a:rPr lang="en-US" sz="3200" b="1" dirty="0">
                <a:solidFill>
                  <a:schemeClr val="accent1"/>
                </a:solidFill>
              </a:rPr>
              <a:t>Social Norms </a:t>
            </a:r>
            <a:r>
              <a:rPr lang="en-US" sz="3200" dirty="0"/>
              <a:t>– the standards of attitude and behavior that are perceived as normal, accepted, and expected among members of a community</a:t>
            </a:r>
          </a:p>
          <a:p>
            <a:pPr marL="0" indent="0">
              <a:buNone/>
            </a:pPr>
            <a:endParaRPr lang="en-US" sz="1200" dirty="0"/>
          </a:p>
          <a:p>
            <a:pPr marL="757231" lvl="1" indent="-457200">
              <a:buFont typeface="Wingdings" panose="05000000000000000000" pitchFamily="2" charset="2"/>
              <a:buChar char="Ø"/>
            </a:pPr>
            <a:r>
              <a:rPr lang="en-US" sz="3000" dirty="0"/>
              <a:t>Establishing new norms </a:t>
            </a:r>
          </a:p>
          <a:p>
            <a:pPr marL="300031" lvl="1" indent="0">
              <a:buNone/>
            </a:pPr>
            <a:r>
              <a:rPr lang="en-US" sz="3000" dirty="0"/>
              <a:t>      via critical mass</a:t>
            </a:r>
          </a:p>
        </p:txBody>
      </p:sp>
      <p:sp>
        <p:nvSpPr>
          <p:cNvPr id="4" name="Title 1">
            <a:extLst>
              <a:ext uri="{FF2B5EF4-FFF2-40B4-BE49-F238E27FC236}">
                <a16:creationId xmlns:a16="http://schemas.microsoft.com/office/drawing/2014/main" id="{F71C86DA-6BAE-442F-B7E8-60805730A835}"/>
              </a:ext>
            </a:extLst>
          </p:cNvPr>
          <p:cNvSpPr>
            <a:spLocks noGrp="1"/>
          </p:cNvSpPr>
          <p:nvPr>
            <p:ph type="title"/>
          </p:nvPr>
        </p:nvSpPr>
        <p:spPr>
          <a:xfrm>
            <a:off x="216976" y="14911"/>
            <a:ext cx="8710048" cy="1143000"/>
          </a:xfrm>
        </p:spPr>
        <p:txBody>
          <a:bodyPr/>
          <a:lstStyle/>
          <a:p>
            <a:r>
              <a:rPr lang="en-US" sz="4000" dirty="0"/>
              <a:t>Social Norms</a:t>
            </a:r>
          </a:p>
        </p:txBody>
      </p:sp>
      <p:pic>
        <p:nvPicPr>
          <p:cNvPr id="2" name="Picture 1">
            <a:extLst>
              <a:ext uri="{FF2B5EF4-FFF2-40B4-BE49-F238E27FC236}">
                <a16:creationId xmlns:a16="http://schemas.microsoft.com/office/drawing/2014/main" id="{87BE1DDE-584C-4EE9-A0E9-A85B6386FCC8}"/>
              </a:ext>
            </a:extLst>
          </p:cNvPr>
          <p:cNvPicPr>
            <a:picLocks noChangeAspect="1"/>
          </p:cNvPicPr>
          <p:nvPr/>
        </p:nvPicPr>
        <p:blipFill>
          <a:blip r:embed="rId3"/>
          <a:stretch>
            <a:fillRect/>
          </a:stretch>
        </p:blipFill>
        <p:spPr>
          <a:xfrm>
            <a:off x="4912538" y="3429000"/>
            <a:ext cx="4097470" cy="27766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65800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F79D6-02CF-4825-B4DA-A691F2D0DA7C}"/>
              </a:ext>
            </a:extLst>
          </p:cNvPr>
          <p:cNvSpPr>
            <a:spLocks noGrp="1"/>
          </p:cNvSpPr>
          <p:nvPr>
            <p:ph type="title"/>
          </p:nvPr>
        </p:nvSpPr>
        <p:spPr>
          <a:xfrm>
            <a:off x="338405" y="-8049"/>
            <a:ext cx="8348398" cy="911721"/>
          </a:xfrm>
        </p:spPr>
        <p:txBody>
          <a:bodyPr/>
          <a:lstStyle/>
          <a:p>
            <a:r>
              <a:rPr lang="en-US" sz="3600" dirty="0"/>
              <a:t>So, who to target?</a:t>
            </a:r>
          </a:p>
        </p:txBody>
      </p:sp>
      <p:sp>
        <p:nvSpPr>
          <p:cNvPr id="5" name="Content Placeholder 4">
            <a:extLst>
              <a:ext uri="{FF2B5EF4-FFF2-40B4-BE49-F238E27FC236}">
                <a16:creationId xmlns:a16="http://schemas.microsoft.com/office/drawing/2014/main" id="{B109BEDD-A936-4C92-8D62-0A313AF6FB02}"/>
              </a:ext>
            </a:extLst>
          </p:cNvPr>
          <p:cNvSpPr>
            <a:spLocks noGrp="1"/>
          </p:cNvSpPr>
          <p:nvPr>
            <p:ph idx="1"/>
          </p:nvPr>
        </p:nvSpPr>
        <p:spPr>
          <a:xfrm>
            <a:off x="358985" y="2048730"/>
            <a:ext cx="7574780" cy="4955296"/>
          </a:xfrm>
        </p:spPr>
        <p:txBody>
          <a:bodyPr>
            <a:noAutofit/>
          </a:bodyPr>
          <a:lstStyle/>
          <a:p>
            <a:pPr marL="0" indent="0">
              <a:buNone/>
            </a:pPr>
            <a:r>
              <a:rPr lang="en-US" b="1" dirty="0"/>
              <a:t>Innovators (risk takers)</a:t>
            </a:r>
          </a:p>
          <a:p>
            <a:pPr marL="342891" lvl="1" indent="0">
              <a:buNone/>
            </a:pPr>
            <a:r>
              <a:rPr lang="en-US" sz="2000" dirty="0"/>
              <a:t>Adventuresome, educated, high social status, upwardly mobile.</a:t>
            </a:r>
          </a:p>
          <a:p>
            <a:pPr marL="0" indent="0">
              <a:buNone/>
            </a:pPr>
            <a:r>
              <a:rPr lang="en-US" b="1" dirty="0"/>
              <a:t>Early Adopters (decisive)</a:t>
            </a:r>
          </a:p>
          <a:p>
            <a:pPr marL="342891" lvl="1" indent="0">
              <a:buNone/>
            </a:pPr>
            <a:r>
              <a:rPr lang="en-US" sz="2000" dirty="0"/>
              <a:t>Right behind the innovators.</a:t>
            </a:r>
          </a:p>
          <a:p>
            <a:pPr marL="0" indent="0">
              <a:buNone/>
            </a:pPr>
            <a:r>
              <a:rPr lang="en-US" b="1" dirty="0"/>
              <a:t>Early Majority (cautious)</a:t>
            </a:r>
          </a:p>
          <a:p>
            <a:pPr marL="342891" lvl="1" indent="0">
              <a:buNone/>
            </a:pPr>
            <a:r>
              <a:rPr lang="en-US" sz="2000" dirty="0"/>
              <a:t>Deliberate, information seekers. Want to see results first.</a:t>
            </a:r>
          </a:p>
          <a:p>
            <a:pPr marL="0" indent="0">
              <a:buNone/>
            </a:pPr>
            <a:r>
              <a:rPr lang="en-US" b="1" dirty="0"/>
              <a:t>Late Majority (skeptical)</a:t>
            </a:r>
          </a:p>
          <a:p>
            <a:pPr marL="342891" lvl="1" indent="0">
              <a:buNone/>
            </a:pPr>
            <a:r>
              <a:rPr lang="en-US" sz="2000" dirty="0"/>
              <a:t>Largest segment, resist change, conservative</a:t>
            </a:r>
          </a:p>
          <a:p>
            <a:pPr marL="0" indent="0">
              <a:buNone/>
            </a:pPr>
            <a:r>
              <a:rPr lang="en-US" b="1" dirty="0"/>
              <a:t>Laggards (good luck!)</a:t>
            </a:r>
          </a:p>
          <a:p>
            <a:pPr marL="342891" lvl="1" indent="0">
              <a:buNone/>
            </a:pPr>
            <a:r>
              <a:rPr lang="en-US" sz="2000" dirty="0"/>
              <a:t>Most resistant to change. Very set in their ways.</a:t>
            </a:r>
          </a:p>
        </p:txBody>
      </p:sp>
      <p:grpSp>
        <p:nvGrpSpPr>
          <p:cNvPr id="14" name="Group 13">
            <a:extLst>
              <a:ext uri="{FF2B5EF4-FFF2-40B4-BE49-F238E27FC236}">
                <a16:creationId xmlns:a16="http://schemas.microsoft.com/office/drawing/2014/main" id="{2FD90943-5BEF-4C89-9E61-929EE8C790FB}"/>
              </a:ext>
            </a:extLst>
          </p:cNvPr>
          <p:cNvGrpSpPr/>
          <p:nvPr/>
        </p:nvGrpSpPr>
        <p:grpSpPr>
          <a:xfrm>
            <a:off x="396047" y="2062177"/>
            <a:ext cx="8834747" cy="1653491"/>
            <a:chOff x="348343" y="1756229"/>
            <a:chExt cx="5984698" cy="1989668"/>
          </a:xfrm>
        </p:grpSpPr>
        <p:sp>
          <p:nvSpPr>
            <p:cNvPr id="9" name="Rectangle 8">
              <a:extLst>
                <a:ext uri="{FF2B5EF4-FFF2-40B4-BE49-F238E27FC236}">
                  <a16:creationId xmlns:a16="http://schemas.microsoft.com/office/drawing/2014/main" id="{DFF350D6-DB24-4856-82F3-CD943ABA50C2}"/>
                </a:ext>
              </a:extLst>
            </p:cNvPr>
            <p:cNvSpPr/>
            <p:nvPr/>
          </p:nvSpPr>
          <p:spPr>
            <a:xfrm>
              <a:off x="348343" y="1756229"/>
              <a:ext cx="5120026" cy="1989668"/>
            </a:xfrm>
            <a:prstGeom prst="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10C24F3-CFCC-48B5-90F9-EF3A4BA9C7C0}"/>
                </a:ext>
              </a:extLst>
            </p:cNvPr>
            <p:cNvSpPr txBox="1"/>
            <p:nvPr/>
          </p:nvSpPr>
          <p:spPr>
            <a:xfrm>
              <a:off x="5479534" y="2335563"/>
              <a:ext cx="853507" cy="830997"/>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FOCUS HERE</a:t>
              </a:r>
            </a:p>
          </p:txBody>
        </p:sp>
      </p:grpSp>
      <p:grpSp>
        <p:nvGrpSpPr>
          <p:cNvPr id="15" name="Group 14">
            <a:extLst>
              <a:ext uri="{FF2B5EF4-FFF2-40B4-BE49-F238E27FC236}">
                <a16:creationId xmlns:a16="http://schemas.microsoft.com/office/drawing/2014/main" id="{EA9C0165-9159-4E70-9EA8-C502AEAB0FB9}"/>
              </a:ext>
            </a:extLst>
          </p:cNvPr>
          <p:cNvGrpSpPr/>
          <p:nvPr/>
        </p:nvGrpSpPr>
        <p:grpSpPr>
          <a:xfrm>
            <a:off x="338404" y="4476851"/>
            <a:ext cx="8973376" cy="1653491"/>
            <a:chOff x="348343" y="5029768"/>
            <a:chExt cx="7419373" cy="1554913"/>
          </a:xfrm>
        </p:grpSpPr>
        <p:sp>
          <p:nvSpPr>
            <p:cNvPr id="10" name="Rectangle 9">
              <a:extLst>
                <a:ext uri="{FF2B5EF4-FFF2-40B4-BE49-F238E27FC236}">
                  <a16:creationId xmlns:a16="http://schemas.microsoft.com/office/drawing/2014/main" id="{243780F6-990A-4F1D-82D7-85FF404A6841}"/>
                </a:ext>
              </a:extLst>
            </p:cNvPr>
            <p:cNvSpPr/>
            <p:nvPr/>
          </p:nvSpPr>
          <p:spPr>
            <a:xfrm>
              <a:off x="348343" y="5029768"/>
              <a:ext cx="6277011" cy="1554913"/>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E07A4A94-CD6D-4E48-976F-5A2A5B7A4739}"/>
                </a:ext>
              </a:extLst>
            </p:cNvPr>
            <p:cNvSpPr txBox="1"/>
            <p:nvPr/>
          </p:nvSpPr>
          <p:spPr>
            <a:xfrm>
              <a:off x="6679144" y="5390757"/>
              <a:ext cx="1088572" cy="830997"/>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NOT HERE</a:t>
              </a:r>
            </a:p>
          </p:txBody>
        </p:sp>
      </p:grpSp>
      <p:sp>
        <p:nvSpPr>
          <p:cNvPr id="3" name="TextBox 2">
            <a:extLst>
              <a:ext uri="{FF2B5EF4-FFF2-40B4-BE49-F238E27FC236}">
                <a16:creationId xmlns:a16="http://schemas.microsoft.com/office/drawing/2014/main" id="{E09CFFC9-6E7A-4DD0-B196-86870B46C4A0}"/>
              </a:ext>
            </a:extLst>
          </p:cNvPr>
          <p:cNvSpPr txBox="1"/>
          <p:nvPr/>
        </p:nvSpPr>
        <p:spPr>
          <a:xfrm>
            <a:off x="461475" y="711630"/>
            <a:ext cx="8703118" cy="1200329"/>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Concept of Social Diffusion </a:t>
            </a:r>
            <a:r>
              <a:rPr lang="en-US" sz="2400" dirty="0">
                <a:latin typeface="Calibri" panose="020F0502020204030204" pitchFamily="34" charset="0"/>
                <a:cs typeface="Calibri" panose="020F0502020204030204" pitchFamily="34" charset="0"/>
              </a:rPr>
              <a:t>– when a new idea of behavior is adopted by 15 to 20% of an audience, it has the critical mass to spread on its own.</a:t>
            </a:r>
          </a:p>
        </p:txBody>
      </p:sp>
      <p:sp>
        <p:nvSpPr>
          <p:cNvPr id="16" name="Rectangle 15">
            <a:extLst>
              <a:ext uri="{FF2B5EF4-FFF2-40B4-BE49-F238E27FC236}">
                <a16:creationId xmlns:a16="http://schemas.microsoft.com/office/drawing/2014/main" id="{CE7ECAEA-FCC1-4CFB-A429-2CB77CFF1F46}"/>
              </a:ext>
            </a:extLst>
          </p:cNvPr>
          <p:cNvSpPr/>
          <p:nvPr/>
        </p:nvSpPr>
        <p:spPr>
          <a:xfrm>
            <a:off x="396047" y="2048730"/>
            <a:ext cx="7558298" cy="1653491"/>
          </a:xfrm>
          <a:prstGeom prst="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541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7A3E4-2934-4710-8885-8ABB9510F0FB}"/>
              </a:ext>
            </a:extLst>
          </p:cNvPr>
          <p:cNvSpPr>
            <a:spLocks noGrp="1"/>
          </p:cNvSpPr>
          <p:nvPr>
            <p:ph type="title"/>
          </p:nvPr>
        </p:nvSpPr>
        <p:spPr>
          <a:xfrm>
            <a:off x="363071" y="145669"/>
            <a:ext cx="8498541" cy="1143000"/>
          </a:xfrm>
        </p:spPr>
        <p:txBody>
          <a:bodyPr/>
          <a:lstStyle/>
          <a:p>
            <a:r>
              <a:rPr lang="en-US" sz="3600" dirty="0"/>
              <a:t>Audience Composition by Social Diffusion Category</a:t>
            </a:r>
          </a:p>
        </p:txBody>
      </p:sp>
      <p:pic>
        <p:nvPicPr>
          <p:cNvPr id="4" name="Content Placeholder 3">
            <a:extLst>
              <a:ext uri="{FF2B5EF4-FFF2-40B4-BE49-F238E27FC236}">
                <a16:creationId xmlns:a16="http://schemas.microsoft.com/office/drawing/2014/main" id="{D2D860A4-8786-4223-B81F-FF0DCD9F405C}"/>
              </a:ext>
            </a:extLst>
          </p:cNvPr>
          <p:cNvPicPr>
            <a:picLocks noGrp="1" noChangeAspect="1"/>
          </p:cNvPicPr>
          <p:nvPr>
            <p:ph idx="1"/>
          </p:nvPr>
        </p:nvPicPr>
        <p:blipFill>
          <a:blip r:embed="rId3"/>
          <a:stretch>
            <a:fillRect/>
          </a:stretch>
        </p:blipFill>
        <p:spPr>
          <a:xfrm>
            <a:off x="1169089" y="1288669"/>
            <a:ext cx="7154639" cy="4965240"/>
          </a:xfrm>
          <a:prstGeom prst="rect">
            <a:avLst/>
          </a:prstGeom>
        </p:spPr>
      </p:pic>
      <p:sp>
        <p:nvSpPr>
          <p:cNvPr id="3" name="Left Brace 2">
            <a:extLst>
              <a:ext uri="{FF2B5EF4-FFF2-40B4-BE49-F238E27FC236}">
                <a16:creationId xmlns:a16="http://schemas.microsoft.com/office/drawing/2014/main" id="{E36058A4-8AA5-408E-B077-1CA566DB0EBF}"/>
              </a:ext>
            </a:extLst>
          </p:cNvPr>
          <p:cNvSpPr/>
          <p:nvPr/>
        </p:nvSpPr>
        <p:spPr>
          <a:xfrm rot="5400000">
            <a:off x="2507472" y="1270892"/>
            <a:ext cx="726143" cy="3402911"/>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DDCE22C5-0C5E-429B-A03E-A00B7DF868C5}"/>
              </a:ext>
            </a:extLst>
          </p:cNvPr>
          <p:cNvSpPr txBox="1"/>
          <p:nvPr/>
        </p:nvSpPr>
        <p:spPr>
          <a:xfrm>
            <a:off x="2487706" y="1995276"/>
            <a:ext cx="1021977" cy="646331"/>
          </a:xfrm>
          <a:prstGeom prst="rect">
            <a:avLst/>
          </a:prstGeom>
          <a:noFill/>
        </p:spPr>
        <p:txBody>
          <a:bodyPr wrap="square" rtlCol="0">
            <a:spAutoFit/>
          </a:bodyPr>
          <a:lstStyle/>
          <a:p>
            <a:r>
              <a:rPr lang="en-US" sz="3600" b="1" dirty="0">
                <a:solidFill>
                  <a:schemeClr val="accent1"/>
                </a:solidFill>
                <a:latin typeface="Calibri" panose="020F0502020204030204" pitchFamily="34" charset="0"/>
                <a:cs typeface="Calibri" panose="020F0502020204030204" pitchFamily="34" charset="0"/>
              </a:rPr>
              <a:t>50%</a:t>
            </a:r>
          </a:p>
        </p:txBody>
      </p:sp>
    </p:spTree>
    <p:extLst>
      <p:ext uri="{BB962C8B-B14F-4D97-AF65-F5344CB8AC3E}">
        <p14:creationId xmlns:p14="http://schemas.microsoft.com/office/powerpoint/2010/main" val="695252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7B592-93A2-4673-A71A-2BAC72192937}"/>
              </a:ext>
            </a:extLst>
          </p:cNvPr>
          <p:cNvSpPr>
            <a:spLocks noGrp="1"/>
          </p:cNvSpPr>
          <p:nvPr>
            <p:ph type="title"/>
          </p:nvPr>
        </p:nvSpPr>
        <p:spPr>
          <a:xfrm>
            <a:off x="461474" y="116435"/>
            <a:ext cx="8225327" cy="1143000"/>
          </a:xfrm>
        </p:spPr>
        <p:txBody>
          <a:bodyPr/>
          <a:lstStyle/>
          <a:p>
            <a:r>
              <a:rPr lang="en-US" sz="4000" dirty="0"/>
              <a:t>Case Study: The Lush Lawn</a:t>
            </a:r>
          </a:p>
        </p:txBody>
      </p:sp>
      <p:pic>
        <p:nvPicPr>
          <p:cNvPr id="10" name="Picture 9">
            <a:extLst>
              <a:ext uri="{FF2B5EF4-FFF2-40B4-BE49-F238E27FC236}">
                <a16:creationId xmlns:a16="http://schemas.microsoft.com/office/drawing/2014/main" id="{CD15424A-B328-41FB-8CDF-E1EE14988F3E}"/>
              </a:ext>
            </a:extLst>
          </p:cNvPr>
          <p:cNvPicPr>
            <a:picLocks noChangeAspect="1"/>
          </p:cNvPicPr>
          <p:nvPr/>
        </p:nvPicPr>
        <p:blipFill>
          <a:blip r:embed="rId3"/>
          <a:stretch>
            <a:fillRect/>
          </a:stretch>
        </p:blipFill>
        <p:spPr>
          <a:xfrm>
            <a:off x="802436" y="1413211"/>
            <a:ext cx="7164983" cy="40315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9243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4">
            <a:extLst>
              <a:ext uri="{FF2B5EF4-FFF2-40B4-BE49-F238E27FC236}">
                <a16:creationId xmlns:a16="http://schemas.microsoft.com/office/drawing/2014/main" id="{6B10B765-64EF-494A-8AF9-2A8F36FFDB59}"/>
              </a:ext>
            </a:extLst>
          </p:cNvPr>
          <p:cNvGraphicFramePr>
            <a:graphicFrameLocks/>
          </p:cNvGraphicFramePr>
          <p:nvPr>
            <p:extLst>
              <p:ext uri="{D42A27DB-BD31-4B8C-83A1-F6EECF244321}">
                <p14:modId xmlns:p14="http://schemas.microsoft.com/office/powerpoint/2010/main" val="116891526"/>
              </p:ext>
            </p:extLst>
          </p:nvPr>
        </p:nvGraphicFramePr>
        <p:xfrm>
          <a:off x="180364" y="1196195"/>
          <a:ext cx="8594520" cy="3367744"/>
        </p:xfrm>
        <a:graphic>
          <a:graphicData uri="http://schemas.openxmlformats.org/drawingml/2006/table">
            <a:tbl>
              <a:tblPr firstRow="1" bandRow="1">
                <a:tableStyleId>{93296810-A885-4BE3-A3E7-6D5BEEA58F35}</a:tableStyleId>
              </a:tblPr>
              <a:tblGrid>
                <a:gridCol w="1665366">
                  <a:extLst>
                    <a:ext uri="{9D8B030D-6E8A-4147-A177-3AD203B41FA5}">
                      <a16:colId xmlns:a16="http://schemas.microsoft.com/office/drawing/2014/main" val="2895222960"/>
                    </a:ext>
                  </a:extLst>
                </a:gridCol>
                <a:gridCol w="1393718">
                  <a:extLst>
                    <a:ext uri="{9D8B030D-6E8A-4147-A177-3AD203B41FA5}">
                      <a16:colId xmlns:a16="http://schemas.microsoft.com/office/drawing/2014/main" val="1930800804"/>
                    </a:ext>
                  </a:extLst>
                </a:gridCol>
                <a:gridCol w="1753105">
                  <a:extLst>
                    <a:ext uri="{9D8B030D-6E8A-4147-A177-3AD203B41FA5}">
                      <a16:colId xmlns:a16="http://schemas.microsoft.com/office/drawing/2014/main" val="4003950836"/>
                    </a:ext>
                  </a:extLst>
                </a:gridCol>
                <a:gridCol w="2138089">
                  <a:extLst>
                    <a:ext uri="{9D8B030D-6E8A-4147-A177-3AD203B41FA5}">
                      <a16:colId xmlns:a16="http://schemas.microsoft.com/office/drawing/2014/main" val="2177641660"/>
                    </a:ext>
                  </a:extLst>
                </a:gridCol>
                <a:gridCol w="1644242">
                  <a:extLst>
                    <a:ext uri="{9D8B030D-6E8A-4147-A177-3AD203B41FA5}">
                      <a16:colId xmlns:a16="http://schemas.microsoft.com/office/drawing/2014/main" val="1234313702"/>
                    </a:ext>
                  </a:extLst>
                </a:gridCol>
              </a:tblGrid>
              <a:tr h="612401">
                <a:tc>
                  <a:txBody>
                    <a:bodyPr/>
                    <a:lstStyle/>
                    <a:p>
                      <a:pPr algn="ctr" fontAlgn="b"/>
                      <a:r>
                        <a:rPr lang="en-US" sz="2000" u="none" strike="noStrike">
                          <a:effectLst/>
                          <a:latin typeface="Calibri" panose="020F0502020204030204" pitchFamily="34" charset="0"/>
                          <a:cs typeface="Calibri" panose="020F0502020204030204" pitchFamily="34" charset="0"/>
                        </a:rPr>
                        <a:t>Socio-Demographic</a:t>
                      </a:r>
                      <a:endParaRPr lang="en-US" sz="2000" b="1" i="0" u="none" strike="noStrike">
                        <a:solidFill>
                          <a:srgbClr val="000000"/>
                        </a:solidFill>
                        <a:effectLst/>
                        <a:latin typeface="Calibri" panose="020F0502020204030204" pitchFamily="34" charset="0"/>
                        <a:cs typeface="Calibri" panose="020F0502020204030204" pitchFamily="34" charset="0"/>
                      </a:endParaRPr>
                    </a:p>
                  </a:txBody>
                  <a:tcPr marL="7472" marR="7472" marT="7472" marB="0" anchor="b"/>
                </a:tc>
                <a:tc>
                  <a:txBody>
                    <a:bodyPr/>
                    <a:lstStyle/>
                    <a:p>
                      <a:pPr algn="ctr" fontAlgn="b"/>
                      <a:r>
                        <a:rPr lang="en-US" sz="2000" u="none" strike="noStrike" dirty="0">
                          <a:effectLst/>
                          <a:latin typeface="Calibri" panose="020F0502020204030204" pitchFamily="34" charset="0"/>
                          <a:cs typeface="Calibri" panose="020F0502020204030204" pitchFamily="34" charset="0"/>
                        </a:rPr>
                        <a:t>Geographic</a:t>
                      </a:r>
                      <a:endParaRPr lang="en-US" sz="2000" b="1" i="0" u="none" strike="noStrike" dirty="0">
                        <a:solidFill>
                          <a:srgbClr val="000000"/>
                        </a:solidFill>
                        <a:effectLst/>
                        <a:latin typeface="Calibri" panose="020F0502020204030204" pitchFamily="34" charset="0"/>
                        <a:cs typeface="Calibri" panose="020F0502020204030204" pitchFamily="34" charset="0"/>
                      </a:endParaRPr>
                    </a:p>
                  </a:txBody>
                  <a:tcPr marL="7472" marR="7472" marT="7472" marB="0" anchor="b"/>
                </a:tc>
                <a:tc>
                  <a:txBody>
                    <a:bodyPr/>
                    <a:lstStyle/>
                    <a:p>
                      <a:pPr algn="ctr" fontAlgn="b"/>
                      <a:r>
                        <a:rPr lang="en-US" sz="2000" u="none" strike="noStrike">
                          <a:effectLst/>
                          <a:latin typeface="Calibri" panose="020F0502020204030204" pitchFamily="34" charset="0"/>
                          <a:cs typeface="Calibri" panose="020F0502020204030204" pitchFamily="34" charset="0"/>
                        </a:rPr>
                        <a:t>Psychographic</a:t>
                      </a:r>
                      <a:endParaRPr lang="en-US" sz="2000" b="1" i="0" u="none" strike="noStrike">
                        <a:solidFill>
                          <a:srgbClr val="000000"/>
                        </a:solidFill>
                        <a:effectLst/>
                        <a:latin typeface="Calibri" panose="020F0502020204030204" pitchFamily="34" charset="0"/>
                        <a:cs typeface="Calibri" panose="020F0502020204030204" pitchFamily="34" charset="0"/>
                      </a:endParaRPr>
                    </a:p>
                  </a:txBody>
                  <a:tcPr marL="7472" marR="7472" marT="7472" marB="0" anchor="b"/>
                </a:tc>
                <a:tc>
                  <a:txBody>
                    <a:bodyPr/>
                    <a:lstStyle/>
                    <a:p>
                      <a:pPr algn="ctr" fontAlgn="b"/>
                      <a:r>
                        <a:rPr lang="en-US" sz="2000" u="none" strike="noStrike" dirty="0">
                          <a:effectLst/>
                          <a:latin typeface="Calibri" panose="020F0502020204030204" pitchFamily="34" charset="0"/>
                          <a:cs typeface="Calibri" panose="020F0502020204030204" pitchFamily="34" charset="0"/>
                        </a:rPr>
                        <a:t>Communication Channels</a:t>
                      </a:r>
                      <a:endParaRPr lang="en-US" sz="2000" b="1" i="0" u="none" strike="noStrike" dirty="0">
                        <a:solidFill>
                          <a:srgbClr val="000000"/>
                        </a:solidFill>
                        <a:effectLst/>
                        <a:latin typeface="Calibri" panose="020F0502020204030204" pitchFamily="34" charset="0"/>
                        <a:cs typeface="Calibri" panose="020F0502020204030204" pitchFamily="34" charset="0"/>
                      </a:endParaRPr>
                    </a:p>
                  </a:txBody>
                  <a:tcPr marL="7472" marR="7472" marT="7472" marB="0" anchor="b"/>
                </a:tc>
                <a:tc>
                  <a:txBody>
                    <a:bodyPr/>
                    <a:lstStyle/>
                    <a:p>
                      <a:pPr algn="ctr" fontAlgn="b"/>
                      <a:r>
                        <a:rPr lang="en-US" sz="2000" u="none" strike="noStrike" dirty="0">
                          <a:effectLst/>
                          <a:latin typeface="Calibri" panose="020F0502020204030204" pitchFamily="34" charset="0"/>
                          <a:cs typeface="Calibri" panose="020F0502020204030204" pitchFamily="34" charset="0"/>
                        </a:rPr>
                        <a:t>Other Opportunities</a:t>
                      </a:r>
                      <a:endParaRPr lang="en-US" sz="2000" b="1" i="0" u="none" strike="noStrike" dirty="0">
                        <a:solidFill>
                          <a:srgbClr val="000000"/>
                        </a:solidFill>
                        <a:effectLst/>
                        <a:latin typeface="Calibri" panose="020F0502020204030204" pitchFamily="34" charset="0"/>
                        <a:cs typeface="Calibri" panose="020F0502020204030204" pitchFamily="34" charset="0"/>
                      </a:endParaRPr>
                    </a:p>
                  </a:txBody>
                  <a:tcPr marL="7472" marR="7472" marT="7472" marB="0" anchor="b"/>
                </a:tc>
                <a:extLst>
                  <a:ext uri="{0D108BD9-81ED-4DB2-BD59-A6C34878D82A}">
                    <a16:rowId xmlns:a16="http://schemas.microsoft.com/office/drawing/2014/main" val="382333749"/>
                  </a:ext>
                </a:extLst>
              </a:tr>
              <a:tr h="2729848">
                <a:tc>
                  <a:txBody>
                    <a:bodyPr/>
                    <a:lstStyle/>
                    <a:p>
                      <a:pPr algn="l" fontAlgn="ctr"/>
                      <a:r>
                        <a:rPr lang="en-US" sz="2000" u="none" strike="noStrike" dirty="0">
                          <a:effectLst/>
                          <a:latin typeface="Calibri" panose="020F0502020204030204" pitchFamily="34" charset="0"/>
                          <a:cs typeface="Calibri" panose="020F0502020204030204" pitchFamily="34" charset="0"/>
                        </a:rPr>
                        <a:t>Gender, age, education, occupation, income, education, family size, language, ethnicity, religion</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7472" marR="7472" marT="7472" marB="0" anchor="ctr"/>
                </a:tc>
                <a:tc>
                  <a:txBody>
                    <a:bodyPr/>
                    <a:lstStyle/>
                    <a:p>
                      <a:pPr algn="l" fontAlgn="ctr"/>
                      <a:r>
                        <a:rPr lang="en-US" sz="2000" u="none" strike="noStrike" dirty="0">
                          <a:effectLst/>
                          <a:latin typeface="Calibri" panose="020F0502020204030204" pitchFamily="34" charset="0"/>
                          <a:cs typeface="Calibri" panose="020F0502020204030204" pitchFamily="34" charset="0"/>
                        </a:rPr>
                        <a:t>Region, district, city, urban, rural, subdivision, land use, zoning</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7472" marR="7472" marT="7472" marB="0" anchor="ctr"/>
                </a:tc>
                <a:tc>
                  <a:txBody>
                    <a:bodyPr/>
                    <a:lstStyle/>
                    <a:p>
                      <a:pPr algn="l" fontAlgn="ctr"/>
                      <a:r>
                        <a:rPr lang="en-US" sz="2000" u="none" strike="noStrike">
                          <a:effectLst/>
                          <a:latin typeface="Calibri" panose="020F0502020204030204" pitchFamily="34" charset="0"/>
                          <a:cs typeface="Calibri" panose="020F0502020204030204" pitchFamily="34" charset="0"/>
                        </a:rPr>
                        <a:t>Personality, attitudes, concerns, beliefs, interests, values, emotions, opinions, lifestyle</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7472" marR="7472" marT="7472" marB="0" anchor="ctr"/>
                </a:tc>
                <a:tc>
                  <a:txBody>
                    <a:bodyPr/>
                    <a:lstStyle/>
                    <a:p>
                      <a:pPr algn="l" fontAlgn="ctr"/>
                      <a:r>
                        <a:rPr lang="en-US" sz="2000" u="none" strike="noStrike" dirty="0">
                          <a:effectLst/>
                          <a:latin typeface="Calibri" panose="020F0502020204030204" pitchFamily="34" charset="0"/>
                          <a:cs typeface="Calibri" panose="020F0502020204030204" pitchFamily="34" charset="0"/>
                        </a:rPr>
                        <a:t>Preferred media, Frequency of use, Use for general, environmental, or intra-audience communication</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7472" marR="7472" marT="7472" marB="0" anchor="ctr"/>
                </a:tc>
                <a:tc>
                  <a:txBody>
                    <a:bodyPr/>
                    <a:lstStyle/>
                    <a:p>
                      <a:pPr algn="l" fontAlgn="ctr"/>
                      <a:r>
                        <a:rPr lang="en-US" sz="2000" u="none" strike="noStrike" dirty="0">
                          <a:effectLst/>
                          <a:latin typeface="Calibri" panose="020F0502020204030204" pitchFamily="34" charset="0"/>
                          <a:cs typeface="Calibri" panose="020F0502020204030204" pitchFamily="34" charset="0"/>
                        </a:rPr>
                        <a:t>Where do they spend time, what activities are they already engaged in, what events</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7472" marR="7472" marT="7472" marB="0" anchor="ctr"/>
                </a:tc>
                <a:extLst>
                  <a:ext uri="{0D108BD9-81ED-4DB2-BD59-A6C34878D82A}">
                    <a16:rowId xmlns:a16="http://schemas.microsoft.com/office/drawing/2014/main" val="1281146605"/>
                  </a:ext>
                </a:extLst>
              </a:tr>
            </a:tbl>
          </a:graphicData>
        </a:graphic>
      </p:graphicFrame>
      <p:sp>
        <p:nvSpPr>
          <p:cNvPr id="10" name="Content Placeholder 9">
            <a:extLst>
              <a:ext uri="{FF2B5EF4-FFF2-40B4-BE49-F238E27FC236}">
                <a16:creationId xmlns:a16="http://schemas.microsoft.com/office/drawing/2014/main" id="{D9362842-5FFF-4803-A9ED-545B0C81D303}"/>
              </a:ext>
            </a:extLst>
          </p:cNvPr>
          <p:cNvSpPr>
            <a:spLocks noGrp="1"/>
          </p:cNvSpPr>
          <p:nvPr>
            <p:ph idx="1"/>
          </p:nvPr>
        </p:nvSpPr>
        <p:spPr>
          <a:xfrm>
            <a:off x="461475" y="5184397"/>
            <a:ext cx="8225327" cy="985668"/>
          </a:xfrm>
        </p:spPr>
        <p:txBody>
          <a:bodyPr>
            <a:normAutofit fontScale="92500" lnSpcReduction="20000"/>
          </a:bodyPr>
          <a:lstStyle/>
          <a:p>
            <a:pPr marL="0" indent="0">
              <a:buNone/>
            </a:pPr>
            <a:r>
              <a:rPr lang="en-US" dirty="0"/>
              <a:t>Adapted from:</a:t>
            </a:r>
          </a:p>
          <a:p>
            <a:pPr marL="0" indent="0">
              <a:buNone/>
            </a:pPr>
            <a:r>
              <a:rPr lang="en-US" dirty="0"/>
              <a:t>Breakthrough-ACTION at John Hopkins University. “How-to-Guide: How to Do an Audience Analysis.” </a:t>
            </a:r>
            <a:r>
              <a:rPr lang="en-US" dirty="0">
                <a:hlinkClick r:id="rId3"/>
              </a:rPr>
              <a:t>www.thecompassforsbc.org</a:t>
            </a:r>
            <a:r>
              <a:rPr lang="en-US" dirty="0"/>
              <a:t> </a:t>
            </a:r>
          </a:p>
        </p:txBody>
      </p:sp>
      <p:sp>
        <p:nvSpPr>
          <p:cNvPr id="7" name="Title 1">
            <a:extLst>
              <a:ext uri="{FF2B5EF4-FFF2-40B4-BE49-F238E27FC236}">
                <a16:creationId xmlns:a16="http://schemas.microsoft.com/office/drawing/2014/main" id="{334138EC-EF69-47DA-AD26-E6D2DA87F91B}"/>
              </a:ext>
            </a:extLst>
          </p:cNvPr>
          <p:cNvSpPr>
            <a:spLocks noGrp="1"/>
          </p:cNvSpPr>
          <p:nvPr>
            <p:ph type="title"/>
          </p:nvPr>
        </p:nvSpPr>
        <p:spPr>
          <a:xfrm>
            <a:off x="461963" y="274638"/>
            <a:ext cx="8224837" cy="1143000"/>
          </a:xfrm>
        </p:spPr>
        <p:txBody>
          <a:bodyPr anchor="ctr">
            <a:normAutofit fontScale="90000"/>
          </a:bodyPr>
          <a:lstStyle/>
          <a:p>
            <a:r>
              <a:rPr lang="en-US" sz="3600" dirty="0"/>
              <a:t>3. Describe the target audience characteristics</a:t>
            </a:r>
            <a:endParaRPr lang="en-US" sz="3200" dirty="0"/>
          </a:p>
        </p:txBody>
      </p:sp>
    </p:spTree>
    <p:extLst>
      <p:ext uri="{BB962C8B-B14F-4D97-AF65-F5344CB8AC3E}">
        <p14:creationId xmlns:p14="http://schemas.microsoft.com/office/powerpoint/2010/main" val="1711176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F79D6-02CF-4825-B4DA-A691F2D0DA7C}"/>
              </a:ext>
            </a:extLst>
          </p:cNvPr>
          <p:cNvSpPr>
            <a:spLocks noGrp="1"/>
          </p:cNvSpPr>
          <p:nvPr>
            <p:ph type="title"/>
          </p:nvPr>
        </p:nvSpPr>
        <p:spPr>
          <a:xfrm>
            <a:off x="461474" y="274638"/>
            <a:ext cx="8225327" cy="1143000"/>
          </a:xfrm>
        </p:spPr>
        <p:txBody>
          <a:bodyPr anchor="ctr">
            <a:normAutofit fontScale="90000"/>
          </a:bodyPr>
          <a:lstStyle/>
          <a:p>
            <a:r>
              <a:rPr lang="en-US" sz="3600" dirty="0"/>
              <a:t>3. Describe the target audience characteristics</a:t>
            </a:r>
            <a:endParaRPr lang="en-US" sz="3200" dirty="0"/>
          </a:p>
        </p:txBody>
      </p:sp>
      <p:graphicFrame>
        <p:nvGraphicFramePr>
          <p:cNvPr id="8" name="Content Placeholder 4">
            <a:extLst>
              <a:ext uri="{FF2B5EF4-FFF2-40B4-BE49-F238E27FC236}">
                <a16:creationId xmlns:a16="http://schemas.microsoft.com/office/drawing/2014/main" id="{6B10B765-64EF-494A-8AF9-2A8F36FFDB59}"/>
              </a:ext>
            </a:extLst>
          </p:cNvPr>
          <p:cNvGraphicFramePr>
            <a:graphicFrameLocks/>
          </p:cNvGraphicFramePr>
          <p:nvPr>
            <p:extLst>
              <p:ext uri="{D42A27DB-BD31-4B8C-83A1-F6EECF244321}">
                <p14:modId xmlns:p14="http://schemas.microsoft.com/office/powerpoint/2010/main" val="130315061"/>
              </p:ext>
            </p:extLst>
          </p:nvPr>
        </p:nvGraphicFramePr>
        <p:xfrm>
          <a:off x="180364" y="1196195"/>
          <a:ext cx="8594520" cy="5141548"/>
        </p:xfrm>
        <a:graphic>
          <a:graphicData uri="http://schemas.openxmlformats.org/drawingml/2006/table">
            <a:tbl>
              <a:tblPr firstRow="1" bandRow="1">
                <a:tableStyleId>{93296810-A885-4BE3-A3E7-6D5BEEA58F35}</a:tableStyleId>
              </a:tblPr>
              <a:tblGrid>
                <a:gridCol w="1665366">
                  <a:extLst>
                    <a:ext uri="{9D8B030D-6E8A-4147-A177-3AD203B41FA5}">
                      <a16:colId xmlns:a16="http://schemas.microsoft.com/office/drawing/2014/main" val="2895222960"/>
                    </a:ext>
                  </a:extLst>
                </a:gridCol>
                <a:gridCol w="1393718">
                  <a:extLst>
                    <a:ext uri="{9D8B030D-6E8A-4147-A177-3AD203B41FA5}">
                      <a16:colId xmlns:a16="http://schemas.microsoft.com/office/drawing/2014/main" val="1930800804"/>
                    </a:ext>
                  </a:extLst>
                </a:gridCol>
                <a:gridCol w="1753105">
                  <a:extLst>
                    <a:ext uri="{9D8B030D-6E8A-4147-A177-3AD203B41FA5}">
                      <a16:colId xmlns:a16="http://schemas.microsoft.com/office/drawing/2014/main" val="4003950836"/>
                    </a:ext>
                  </a:extLst>
                </a:gridCol>
                <a:gridCol w="2138089">
                  <a:extLst>
                    <a:ext uri="{9D8B030D-6E8A-4147-A177-3AD203B41FA5}">
                      <a16:colId xmlns:a16="http://schemas.microsoft.com/office/drawing/2014/main" val="2177641660"/>
                    </a:ext>
                  </a:extLst>
                </a:gridCol>
                <a:gridCol w="1644242">
                  <a:extLst>
                    <a:ext uri="{9D8B030D-6E8A-4147-A177-3AD203B41FA5}">
                      <a16:colId xmlns:a16="http://schemas.microsoft.com/office/drawing/2014/main" val="1234313702"/>
                    </a:ext>
                  </a:extLst>
                </a:gridCol>
              </a:tblGrid>
              <a:tr h="519491">
                <a:tc>
                  <a:txBody>
                    <a:bodyPr/>
                    <a:lstStyle/>
                    <a:p>
                      <a:pPr algn="ctr" fontAlgn="b"/>
                      <a:r>
                        <a:rPr lang="en-US" sz="2000" u="none" strike="noStrike" dirty="0">
                          <a:effectLst/>
                          <a:latin typeface="Calibri" panose="020F0502020204030204" pitchFamily="34" charset="0"/>
                          <a:cs typeface="Calibri" panose="020F0502020204030204" pitchFamily="34" charset="0"/>
                        </a:rPr>
                        <a:t>Socio-Demographic</a:t>
                      </a:r>
                      <a:endParaRPr lang="en-US" sz="2000" b="1" i="0" u="none" strike="noStrike" dirty="0">
                        <a:solidFill>
                          <a:srgbClr val="000000"/>
                        </a:solidFill>
                        <a:effectLst/>
                        <a:latin typeface="Calibri" panose="020F0502020204030204" pitchFamily="34" charset="0"/>
                        <a:cs typeface="Calibri" panose="020F0502020204030204" pitchFamily="34" charset="0"/>
                      </a:endParaRPr>
                    </a:p>
                  </a:txBody>
                  <a:tcPr marL="7472" marR="7472" marT="7472" marB="0" anchor="b"/>
                </a:tc>
                <a:tc>
                  <a:txBody>
                    <a:bodyPr/>
                    <a:lstStyle/>
                    <a:p>
                      <a:pPr algn="ctr" fontAlgn="b"/>
                      <a:r>
                        <a:rPr lang="en-US" sz="2000" u="none" strike="noStrike" dirty="0">
                          <a:effectLst/>
                          <a:latin typeface="Calibri" panose="020F0502020204030204" pitchFamily="34" charset="0"/>
                          <a:cs typeface="Calibri" panose="020F0502020204030204" pitchFamily="34" charset="0"/>
                        </a:rPr>
                        <a:t>Geographic</a:t>
                      </a:r>
                      <a:endParaRPr lang="en-US" sz="2000" b="1" i="0" u="none" strike="noStrike" dirty="0">
                        <a:solidFill>
                          <a:srgbClr val="000000"/>
                        </a:solidFill>
                        <a:effectLst/>
                        <a:latin typeface="Calibri" panose="020F0502020204030204" pitchFamily="34" charset="0"/>
                        <a:cs typeface="Calibri" panose="020F0502020204030204" pitchFamily="34" charset="0"/>
                      </a:endParaRPr>
                    </a:p>
                  </a:txBody>
                  <a:tcPr marL="7472" marR="7472" marT="7472" marB="0" anchor="b"/>
                </a:tc>
                <a:tc>
                  <a:txBody>
                    <a:bodyPr/>
                    <a:lstStyle/>
                    <a:p>
                      <a:pPr algn="ctr" fontAlgn="b"/>
                      <a:r>
                        <a:rPr lang="en-US" sz="2000" u="none" strike="noStrike" dirty="0">
                          <a:effectLst/>
                          <a:latin typeface="Calibri" panose="020F0502020204030204" pitchFamily="34" charset="0"/>
                          <a:cs typeface="Calibri" panose="020F0502020204030204" pitchFamily="34" charset="0"/>
                        </a:rPr>
                        <a:t>Psychographic</a:t>
                      </a:r>
                      <a:endParaRPr lang="en-US" sz="2000" b="1" i="0" u="none" strike="noStrike" dirty="0">
                        <a:solidFill>
                          <a:srgbClr val="000000"/>
                        </a:solidFill>
                        <a:effectLst/>
                        <a:latin typeface="Calibri" panose="020F0502020204030204" pitchFamily="34" charset="0"/>
                        <a:cs typeface="Calibri" panose="020F0502020204030204" pitchFamily="34" charset="0"/>
                      </a:endParaRPr>
                    </a:p>
                  </a:txBody>
                  <a:tcPr marL="7472" marR="7472" marT="7472" marB="0" anchor="b"/>
                </a:tc>
                <a:tc>
                  <a:txBody>
                    <a:bodyPr/>
                    <a:lstStyle/>
                    <a:p>
                      <a:pPr algn="ctr" fontAlgn="b"/>
                      <a:r>
                        <a:rPr lang="en-US" sz="2000" u="none" strike="noStrike" dirty="0">
                          <a:effectLst/>
                          <a:latin typeface="Calibri" panose="020F0502020204030204" pitchFamily="34" charset="0"/>
                          <a:cs typeface="Calibri" panose="020F0502020204030204" pitchFamily="34" charset="0"/>
                        </a:rPr>
                        <a:t>Communication Channels</a:t>
                      </a:r>
                      <a:endParaRPr lang="en-US" sz="2000" b="1" i="0" u="none" strike="noStrike" dirty="0">
                        <a:solidFill>
                          <a:srgbClr val="000000"/>
                        </a:solidFill>
                        <a:effectLst/>
                        <a:latin typeface="Calibri" panose="020F0502020204030204" pitchFamily="34" charset="0"/>
                        <a:cs typeface="Calibri" panose="020F0502020204030204" pitchFamily="34" charset="0"/>
                      </a:endParaRPr>
                    </a:p>
                  </a:txBody>
                  <a:tcPr marL="7472" marR="7472" marT="7472" marB="0" anchor="b"/>
                </a:tc>
                <a:tc>
                  <a:txBody>
                    <a:bodyPr/>
                    <a:lstStyle/>
                    <a:p>
                      <a:pPr algn="ctr" fontAlgn="b"/>
                      <a:r>
                        <a:rPr lang="en-US" sz="2000" u="none" strike="noStrike" dirty="0">
                          <a:effectLst/>
                          <a:latin typeface="Calibri" panose="020F0502020204030204" pitchFamily="34" charset="0"/>
                          <a:cs typeface="Calibri" panose="020F0502020204030204" pitchFamily="34" charset="0"/>
                        </a:rPr>
                        <a:t>Other Opportunities</a:t>
                      </a:r>
                      <a:endParaRPr lang="en-US" sz="2000" b="1" i="0" u="none" strike="noStrike" dirty="0">
                        <a:solidFill>
                          <a:srgbClr val="000000"/>
                        </a:solidFill>
                        <a:effectLst/>
                        <a:latin typeface="Calibri" panose="020F0502020204030204" pitchFamily="34" charset="0"/>
                        <a:cs typeface="Calibri" panose="020F0502020204030204" pitchFamily="34" charset="0"/>
                      </a:endParaRPr>
                    </a:p>
                  </a:txBody>
                  <a:tcPr marL="7472" marR="7472" marT="7472" marB="0" anchor="b"/>
                </a:tc>
                <a:extLst>
                  <a:ext uri="{0D108BD9-81ED-4DB2-BD59-A6C34878D82A}">
                    <a16:rowId xmlns:a16="http://schemas.microsoft.com/office/drawing/2014/main" val="382333749"/>
                  </a:ext>
                </a:extLst>
              </a:tr>
              <a:tr h="2315692">
                <a:tc>
                  <a:txBody>
                    <a:bodyPr/>
                    <a:lstStyle/>
                    <a:p>
                      <a:pPr algn="l" fontAlgn="ctr"/>
                      <a:r>
                        <a:rPr lang="en-US" sz="2000" u="none" strike="noStrike" dirty="0">
                          <a:effectLst/>
                          <a:latin typeface="Calibri" panose="020F0502020204030204" pitchFamily="34" charset="0"/>
                          <a:cs typeface="Calibri" panose="020F0502020204030204" pitchFamily="34" charset="0"/>
                        </a:rPr>
                        <a:t>Gender, age, education, occupation, income, education, family size, language, ethnicity, religion</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7472" marR="7472" marT="7472" marB="0" anchor="ctr"/>
                </a:tc>
                <a:tc>
                  <a:txBody>
                    <a:bodyPr/>
                    <a:lstStyle/>
                    <a:p>
                      <a:pPr algn="l" fontAlgn="ctr"/>
                      <a:r>
                        <a:rPr lang="en-US" sz="2000" u="none" strike="noStrike">
                          <a:effectLst/>
                          <a:latin typeface="Calibri" panose="020F0502020204030204" pitchFamily="34" charset="0"/>
                          <a:cs typeface="Calibri" panose="020F0502020204030204" pitchFamily="34" charset="0"/>
                        </a:rPr>
                        <a:t>Region, district, city, urban, rural, subdivision, land use, zoning</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7472" marR="7472" marT="7472" marB="0" anchor="ctr"/>
                </a:tc>
                <a:tc>
                  <a:txBody>
                    <a:bodyPr/>
                    <a:lstStyle/>
                    <a:p>
                      <a:pPr algn="l" fontAlgn="ctr"/>
                      <a:r>
                        <a:rPr lang="en-US" sz="2000" u="none" strike="noStrike">
                          <a:effectLst/>
                          <a:latin typeface="Calibri" panose="020F0502020204030204" pitchFamily="34" charset="0"/>
                          <a:cs typeface="Calibri" panose="020F0502020204030204" pitchFamily="34" charset="0"/>
                        </a:rPr>
                        <a:t>Personality, attitudes, concerns, beliefs, interests, values, emotions, opinions, lifestyle</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7472" marR="7472" marT="7472" marB="0" anchor="ctr"/>
                </a:tc>
                <a:tc>
                  <a:txBody>
                    <a:bodyPr/>
                    <a:lstStyle/>
                    <a:p>
                      <a:pPr algn="l" fontAlgn="ctr"/>
                      <a:r>
                        <a:rPr lang="en-US" sz="2000" u="none" strike="noStrike" dirty="0">
                          <a:effectLst/>
                          <a:latin typeface="Calibri" panose="020F0502020204030204" pitchFamily="34" charset="0"/>
                          <a:cs typeface="Calibri" panose="020F0502020204030204" pitchFamily="34" charset="0"/>
                        </a:rPr>
                        <a:t>Preferred media, Frequency of use, Use for general, environmental, or intra-audience communication</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7472" marR="7472" marT="7472" marB="0" anchor="ctr"/>
                </a:tc>
                <a:tc>
                  <a:txBody>
                    <a:bodyPr/>
                    <a:lstStyle/>
                    <a:p>
                      <a:pPr algn="l" fontAlgn="ctr"/>
                      <a:r>
                        <a:rPr lang="en-US" sz="2000" u="none" strike="noStrike" dirty="0">
                          <a:effectLst/>
                          <a:latin typeface="Calibri" panose="020F0502020204030204" pitchFamily="34" charset="0"/>
                          <a:cs typeface="Calibri" panose="020F0502020204030204" pitchFamily="34" charset="0"/>
                        </a:rPr>
                        <a:t>Where do they spend time, what activities are they already engaged in, what events</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7472" marR="7472" marT="7472" marB="0" anchor="ctr"/>
                </a:tc>
                <a:extLst>
                  <a:ext uri="{0D108BD9-81ED-4DB2-BD59-A6C34878D82A}">
                    <a16:rowId xmlns:a16="http://schemas.microsoft.com/office/drawing/2014/main" val="1457116361"/>
                  </a:ext>
                </a:extLst>
              </a:tr>
              <a:tr h="1773804">
                <a:tc>
                  <a:txBody>
                    <a:bodyPr/>
                    <a:lstStyle/>
                    <a:p>
                      <a:pPr algn="l" fontAlgn="ctr"/>
                      <a:r>
                        <a:rPr lang="en-US" sz="2000" b="0" i="0" u="none" strike="noStrike" dirty="0">
                          <a:solidFill>
                            <a:srgbClr val="000000"/>
                          </a:solidFill>
                          <a:effectLst/>
                          <a:latin typeface="Calibri" panose="020F0502020204030204" pitchFamily="34" charset="0"/>
                        </a:rPr>
                        <a:t>Census data   (EJ Screen Mapper)</a:t>
                      </a:r>
                    </a:p>
                  </a:txBody>
                  <a:tcPr marL="4763" marR="4763" marT="4763" marB="0" anchor="ctr"/>
                </a:tc>
                <a:tc>
                  <a:txBody>
                    <a:bodyPr/>
                    <a:lstStyle/>
                    <a:p>
                      <a:pPr algn="l" fontAlgn="ctr"/>
                      <a:r>
                        <a:rPr lang="en-US" sz="2000" b="0" i="0" u="none" strike="noStrike" dirty="0">
                          <a:solidFill>
                            <a:srgbClr val="000000"/>
                          </a:solidFill>
                          <a:effectLst/>
                          <a:latin typeface="Calibri" panose="020F0502020204030204" pitchFamily="34" charset="0"/>
                        </a:rPr>
                        <a:t>GIS analysis, PVA data, planning and zoning, member orgs</a:t>
                      </a:r>
                    </a:p>
                  </a:txBody>
                  <a:tcPr marL="4763" marR="4763" marT="4763" marB="0" anchor="ctr"/>
                </a:tc>
                <a:tc>
                  <a:txBody>
                    <a:bodyPr/>
                    <a:lstStyle/>
                    <a:p>
                      <a:pPr algn="l" fontAlgn="ctr"/>
                      <a:r>
                        <a:rPr lang="en-US" sz="2000" b="0" i="0" u="none" strike="noStrike" dirty="0">
                          <a:solidFill>
                            <a:srgbClr val="000000"/>
                          </a:solidFill>
                          <a:effectLst/>
                          <a:latin typeface="Calibri" panose="020F0502020204030204" pitchFamily="34" charset="0"/>
                        </a:rPr>
                        <a:t>Social surveys, media reports, literature, local health depts, member orgs</a:t>
                      </a:r>
                    </a:p>
                  </a:txBody>
                  <a:tcPr marL="4763" marR="4763" marT="4763" marB="0" anchor="ctr"/>
                </a:tc>
                <a:tc>
                  <a:txBody>
                    <a:bodyPr/>
                    <a:lstStyle/>
                    <a:p>
                      <a:pPr algn="l" fontAlgn="ctr"/>
                      <a:r>
                        <a:rPr lang="en-US" sz="2000" b="0" i="0" u="none" strike="noStrike" dirty="0">
                          <a:solidFill>
                            <a:srgbClr val="000000"/>
                          </a:solidFill>
                          <a:effectLst/>
                          <a:latin typeface="Calibri" panose="020F0502020204030204" pitchFamily="34" charset="0"/>
                        </a:rPr>
                        <a:t>Media reports, social surveys</a:t>
                      </a:r>
                    </a:p>
                  </a:txBody>
                  <a:tcPr marL="4763" marR="4763" marT="4763" marB="0" anchor="ctr"/>
                </a:tc>
                <a:tc>
                  <a:txBody>
                    <a:bodyPr/>
                    <a:lstStyle/>
                    <a:p>
                      <a:pPr algn="l" fontAlgn="ctr"/>
                      <a:r>
                        <a:rPr lang="en-US" sz="2000" b="0" i="0" u="none" strike="noStrike" dirty="0">
                          <a:solidFill>
                            <a:srgbClr val="000000"/>
                          </a:solidFill>
                          <a:effectLst/>
                          <a:latin typeface="Calibri" panose="020F0502020204030204" pitchFamily="34" charset="0"/>
                        </a:rPr>
                        <a:t>Direct observation, surveys, member orgs.</a:t>
                      </a:r>
                    </a:p>
                  </a:txBody>
                  <a:tcPr marL="4763" marR="4763" marT="4763" marB="0" anchor="ctr"/>
                </a:tc>
                <a:extLst>
                  <a:ext uri="{0D108BD9-81ED-4DB2-BD59-A6C34878D82A}">
                    <a16:rowId xmlns:a16="http://schemas.microsoft.com/office/drawing/2014/main" val="1281146605"/>
                  </a:ext>
                </a:extLst>
              </a:tr>
            </a:tbl>
          </a:graphicData>
        </a:graphic>
      </p:graphicFrame>
    </p:spTree>
    <p:extLst>
      <p:ext uri="{BB962C8B-B14F-4D97-AF65-F5344CB8AC3E}">
        <p14:creationId xmlns:p14="http://schemas.microsoft.com/office/powerpoint/2010/main" val="775178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10B80B2C-6950-41BE-B579-2ED914FC85C3}"/>
              </a:ext>
            </a:extLst>
          </p:cNvPr>
          <p:cNvPicPr>
            <a:picLocks noGrp="1" noChangeAspect="1"/>
          </p:cNvPicPr>
          <p:nvPr>
            <p:ph idx="1"/>
          </p:nvPr>
        </p:nvPicPr>
        <p:blipFill>
          <a:blip r:embed="rId3"/>
          <a:stretch>
            <a:fillRect/>
          </a:stretch>
        </p:blipFill>
        <p:spPr>
          <a:xfrm>
            <a:off x="184034" y="1470170"/>
            <a:ext cx="8511266" cy="4116897"/>
          </a:xfrm>
          <a:prstGeom prst="rect">
            <a:avLst/>
          </a:prstGeom>
        </p:spPr>
      </p:pic>
      <p:sp>
        <p:nvSpPr>
          <p:cNvPr id="11" name="Title 1">
            <a:extLst>
              <a:ext uri="{FF2B5EF4-FFF2-40B4-BE49-F238E27FC236}">
                <a16:creationId xmlns:a16="http://schemas.microsoft.com/office/drawing/2014/main" id="{5B43C191-4EF7-447E-BD91-1AC7EE207BAE}"/>
              </a:ext>
            </a:extLst>
          </p:cNvPr>
          <p:cNvSpPr>
            <a:spLocks noGrp="1"/>
          </p:cNvSpPr>
          <p:nvPr>
            <p:ph type="title"/>
          </p:nvPr>
        </p:nvSpPr>
        <p:spPr>
          <a:xfrm>
            <a:off x="461474" y="274638"/>
            <a:ext cx="8225327" cy="1143000"/>
          </a:xfrm>
        </p:spPr>
        <p:txBody>
          <a:bodyPr anchor="ctr">
            <a:normAutofit fontScale="90000"/>
          </a:bodyPr>
          <a:lstStyle/>
          <a:p>
            <a:r>
              <a:rPr lang="en-US" sz="3600" dirty="0"/>
              <a:t>3. Describe the target audience characteristics</a:t>
            </a:r>
            <a:endParaRPr lang="en-US" sz="3200" dirty="0"/>
          </a:p>
        </p:txBody>
      </p:sp>
    </p:spTree>
    <p:extLst>
      <p:ext uri="{BB962C8B-B14F-4D97-AF65-F5344CB8AC3E}">
        <p14:creationId xmlns:p14="http://schemas.microsoft.com/office/powerpoint/2010/main" val="3120485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90406-5632-42F9-8ECF-249D6D98C77B}"/>
              </a:ext>
            </a:extLst>
          </p:cNvPr>
          <p:cNvSpPr>
            <a:spLocks noGrp="1"/>
          </p:cNvSpPr>
          <p:nvPr>
            <p:ph type="title"/>
          </p:nvPr>
        </p:nvSpPr>
        <p:spPr>
          <a:xfrm>
            <a:off x="174812" y="0"/>
            <a:ext cx="8807823" cy="1007461"/>
          </a:xfrm>
        </p:spPr>
        <p:txBody>
          <a:bodyPr/>
          <a:lstStyle/>
          <a:p>
            <a:r>
              <a:rPr lang="en-US" sz="3600" dirty="0"/>
              <a:t>Developing a Watershed Outreach Campaign</a:t>
            </a:r>
          </a:p>
        </p:txBody>
      </p:sp>
      <p:sp>
        <p:nvSpPr>
          <p:cNvPr id="9" name="Content Placeholder 8">
            <a:extLst>
              <a:ext uri="{FF2B5EF4-FFF2-40B4-BE49-F238E27FC236}">
                <a16:creationId xmlns:a16="http://schemas.microsoft.com/office/drawing/2014/main" id="{72D803F6-3994-49CF-ACEC-EFAAB940DC9C}"/>
              </a:ext>
            </a:extLst>
          </p:cNvPr>
          <p:cNvSpPr>
            <a:spLocks noGrp="1"/>
          </p:cNvSpPr>
          <p:nvPr>
            <p:ph idx="1"/>
          </p:nvPr>
        </p:nvSpPr>
        <p:spPr>
          <a:xfrm>
            <a:off x="174813" y="1004899"/>
            <a:ext cx="8643262" cy="5255665"/>
          </a:xfrm>
        </p:spPr>
        <p:txBody>
          <a:bodyPr>
            <a:noAutofit/>
          </a:bodyPr>
          <a:lstStyle/>
          <a:p>
            <a:pPr marL="614369" indent="-457200">
              <a:lnSpc>
                <a:spcPct val="107000"/>
              </a:lnSpc>
              <a:spcBef>
                <a:spcPts val="0"/>
              </a:spcBef>
            </a:pPr>
            <a:r>
              <a:rPr lang="en-US" sz="3600" b="1" dirty="0">
                <a:solidFill>
                  <a:srgbClr val="0032A1"/>
                </a:solidFill>
                <a:effectLst/>
                <a:ea typeface="Calibri" panose="020F0502020204030204" pitchFamily="34" charset="0"/>
                <a:cs typeface="Times New Roman" panose="02020603050405020304" pitchFamily="18" charset="0"/>
              </a:rPr>
              <a:t>STEP 1: </a:t>
            </a:r>
            <a:r>
              <a:rPr lang="en-US" sz="3600" dirty="0">
                <a:effectLst/>
                <a:ea typeface="Calibri" panose="020F0502020204030204" pitchFamily="34" charset="0"/>
                <a:cs typeface="Times New Roman" panose="02020603050405020304" pitchFamily="18" charset="0"/>
              </a:rPr>
              <a:t>Define the </a:t>
            </a:r>
            <a:r>
              <a:rPr lang="en-US" sz="3600" b="1" dirty="0">
                <a:effectLst/>
                <a:ea typeface="Calibri" panose="020F0502020204030204" pitchFamily="34" charset="0"/>
                <a:cs typeface="Times New Roman" panose="02020603050405020304" pitchFamily="18" charset="0"/>
              </a:rPr>
              <a:t>driving forces, goals, and objectives</a:t>
            </a:r>
          </a:p>
          <a:p>
            <a:pPr marL="614369" indent="-457200">
              <a:lnSpc>
                <a:spcPct val="107000"/>
              </a:lnSpc>
              <a:spcBef>
                <a:spcPts val="0"/>
              </a:spcBef>
            </a:pPr>
            <a:r>
              <a:rPr lang="en-US" sz="3600" b="1" dirty="0">
                <a:solidFill>
                  <a:srgbClr val="0032A1"/>
                </a:solidFill>
                <a:highlight>
                  <a:srgbClr val="FFFF00"/>
                </a:highlight>
                <a:ea typeface="Calibri" panose="020F0502020204030204" pitchFamily="34" charset="0"/>
                <a:cs typeface="Times New Roman" panose="02020603050405020304" pitchFamily="18" charset="0"/>
              </a:rPr>
              <a:t>STEP 2: </a:t>
            </a:r>
            <a:r>
              <a:rPr lang="en-US" sz="3600" dirty="0">
                <a:effectLst/>
                <a:highlight>
                  <a:srgbClr val="FFFF00"/>
                </a:highlight>
                <a:ea typeface="Calibri" panose="020F0502020204030204" pitchFamily="34" charset="0"/>
                <a:cs typeface="Times New Roman" panose="02020603050405020304" pitchFamily="18" charset="0"/>
              </a:rPr>
              <a:t>Identify and analyze the </a:t>
            </a:r>
            <a:r>
              <a:rPr lang="en-US" sz="3600" b="1" dirty="0">
                <a:effectLst/>
                <a:highlight>
                  <a:srgbClr val="FFFF00"/>
                </a:highlight>
                <a:ea typeface="Calibri" panose="020F0502020204030204" pitchFamily="34" charset="0"/>
                <a:cs typeface="Times New Roman" panose="02020603050405020304" pitchFamily="18" charset="0"/>
              </a:rPr>
              <a:t>target audience</a:t>
            </a:r>
            <a:endParaRPr lang="en-US" sz="3600" dirty="0">
              <a:effectLst/>
              <a:highlight>
                <a:srgbClr val="FFFF00"/>
              </a:highlight>
              <a:ea typeface="Calibri" panose="020F0502020204030204" pitchFamily="34" charset="0"/>
              <a:cs typeface="Times New Roman" panose="02020603050405020304" pitchFamily="18" charset="0"/>
            </a:endParaRPr>
          </a:p>
          <a:p>
            <a:pPr marL="614369" indent="-457200">
              <a:lnSpc>
                <a:spcPct val="107000"/>
              </a:lnSpc>
              <a:spcBef>
                <a:spcPts val="0"/>
              </a:spcBef>
            </a:pPr>
            <a:r>
              <a:rPr lang="en-US" sz="3600" b="1" dirty="0">
                <a:solidFill>
                  <a:srgbClr val="0032A1"/>
                </a:solidFill>
                <a:ea typeface="Calibri" panose="020F0502020204030204" pitchFamily="34" charset="0"/>
                <a:cs typeface="Times New Roman" panose="02020603050405020304" pitchFamily="18" charset="0"/>
              </a:rPr>
              <a:t>STEP 3: </a:t>
            </a:r>
            <a:r>
              <a:rPr lang="en-US" sz="3600" b="1" dirty="0">
                <a:effectLst/>
                <a:ea typeface="Calibri" panose="020F0502020204030204" pitchFamily="34" charset="0"/>
                <a:cs typeface="Times New Roman" panose="02020603050405020304" pitchFamily="18" charset="0"/>
              </a:rPr>
              <a:t>Create</a:t>
            </a:r>
            <a:r>
              <a:rPr lang="en-US" sz="3600" dirty="0">
                <a:effectLst/>
                <a:ea typeface="Calibri" panose="020F0502020204030204" pitchFamily="34" charset="0"/>
                <a:cs typeface="Times New Roman" panose="02020603050405020304" pitchFamily="18" charset="0"/>
              </a:rPr>
              <a:t> </a:t>
            </a:r>
            <a:r>
              <a:rPr lang="en-US" sz="3600" b="1" dirty="0">
                <a:effectLst/>
                <a:ea typeface="Calibri" panose="020F0502020204030204" pitchFamily="34" charset="0"/>
                <a:cs typeface="Times New Roman" panose="02020603050405020304" pitchFamily="18" charset="0"/>
              </a:rPr>
              <a:t>the message</a:t>
            </a:r>
          </a:p>
          <a:p>
            <a:pPr marL="614369" indent="-457200">
              <a:lnSpc>
                <a:spcPct val="107000"/>
              </a:lnSpc>
              <a:spcBef>
                <a:spcPts val="0"/>
              </a:spcBef>
            </a:pPr>
            <a:r>
              <a:rPr lang="en-US" sz="3600" b="1" dirty="0">
                <a:solidFill>
                  <a:srgbClr val="0032A1"/>
                </a:solidFill>
                <a:ea typeface="Calibri" panose="020F0502020204030204" pitchFamily="34" charset="0"/>
                <a:cs typeface="Times New Roman" panose="02020603050405020304" pitchFamily="18" charset="0"/>
              </a:rPr>
              <a:t>STEP 4: </a:t>
            </a:r>
            <a:r>
              <a:rPr lang="en-US" sz="3600" b="1" dirty="0">
                <a:effectLst/>
                <a:ea typeface="Calibri" panose="020F0502020204030204" pitchFamily="34" charset="0"/>
                <a:cs typeface="Times New Roman" panose="02020603050405020304" pitchFamily="18" charset="0"/>
              </a:rPr>
              <a:t>Package</a:t>
            </a:r>
            <a:r>
              <a:rPr lang="en-US" sz="3600" dirty="0">
                <a:effectLst/>
                <a:ea typeface="Calibri" panose="020F0502020204030204" pitchFamily="34" charset="0"/>
                <a:cs typeface="Times New Roman" panose="02020603050405020304" pitchFamily="18" charset="0"/>
              </a:rPr>
              <a:t> the message</a:t>
            </a:r>
          </a:p>
          <a:p>
            <a:pPr marL="614369" indent="-457200">
              <a:lnSpc>
                <a:spcPct val="107000"/>
              </a:lnSpc>
              <a:spcBef>
                <a:spcPts val="0"/>
              </a:spcBef>
            </a:pPr>
            <a:r>
              <a:rPr lang="en-US" sz="3600" b="1" dirty="0">
                <a:solidFill>
                  <a:srgbClr val="0032A1"/>
                </a:solidFill>
                <a:ea typeface="Calibri" panose="020F0502020204030204" pitchFamily="34" charset="0"/>
                <a:cs typeface="Times New Roman" panose="02020603050405020304" pitchFamily="18" charset="0"/>
              </a:rPr>
              <a:t>STEP 5: </a:t>
            </a:r>
            <a:r>
              <a:rPr lang="en-US" sz="3600" b="1" dirty="0">
                <a:effectLst/>
                <a:ea typeface="Calibri" panose="020F0502020204030204" pitchFamily="34" charset="0"/>
                <a:cs typeface="Times New Roman" panose="02020603050405020304" pitchFamily="18" charset="0"/>
              </a:rPr>
              <a:t>Distribute</a:t>
            </a:r>
            <a:r>
              <a:rPr lang="en-US" sz="3600" dirty="0">
                <a:effectLst/>
                <a:ea typeface="Calibri" panose="020F0502020204030204" pitchFamily="34" charset="0"/>
                <a:cs typeface="Times New Roman" panose="02020603050405020304" pitchFamily="18" charset="0"/>
              </a:rPr>
              <a:t> the message </a:t>
            </a:r>
          </a:p>
          <a:p>
            <a:pPr marL="614369" indent="-457200">
              <a:lnSpc>
                <a:spcPct val="107000"/>
              </a:lnSpc>
              <a:spcBef>
                <a:spcPts val="0"/>
              </a:spcBef>
            </a:pPr>
            <a:r>
              <a:rPr lang="en-US" sz="3600" b="1" dirty="0">
                <a:solidFill>
                  <a:srgbClr val="0032A1"/>
                </a:solidFill>
                <a:ea typeface="Calibri" panose="020F0502020204030204" pitchFamily="34" charset="0"/>
                <a:cs typeface="Times New Roman" panose="02020603050405020304" pitchFamily="18" charset="0"/>
              </a:rPr>
              <a:t>STEP 6: </a:t>
            </a:r>
            <a:r>
              <a:rPr lang="en-US" sz="3600" b="1" dirty="0">
                <a:effectLst/>
                <a:ea typeface="Calibri" panose="020F0502020204030204" pitchFamily="34" charset="0"/>
                <a:cs typeface="Times New Roman" panose="02020603050405020304" pitchFamily="18" charset="0"/>
              </a:rPr>
              <a:t>Evaluate</a:t>
            </a:r>
            <a:r>
              <a:rPr lang="en-US" sz="3600" dirty="0">
                <a:effectLst/>
                <a:ea typeface="Calibri" panose="020F0502020204030204" pitchFamily="34" charset="0"/>
                <a:cs typeface="Times New Roman" panose="02020603050405020304" pitchFamily="18" charset="0"/>
              </a:rPr>
              <a:t> the outreach campaign</a:t>
            </a:r>
            <a:endParaRPr lang="en-US" sz="3600" dirty="0"/>
          </a:p>
        </p:txBody>
      </p:sp>
    </p:spTree>
    <p:extLst>
      <p:ext uri="{BB962C8B-B14F-4D97-AF65-F5344CB8AC3E}">
        <p14:creationId xmlns:p14="http://schemas.microsoft.com/office/powerpoint/2010/main" val="218501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B43C191-4EF7-447E-BD91-1AC7EE207BAE}"/>
              </a:ext>
            </a:extLst>
          </p:cNvPr>
          <p:cNvSpPr>
            <a:spLocks noGrp="1"/>
          </p:cNvSpPr>
          <p:nvPr>
            <p:ph type="title"/>
          </p:nvPr>
        </p:nvSpPr>
        <p:spPr>
          <a:xfrm>
            <a:off x="461475" y="52563"/>
            <a:ext cx="8225327" cy="1143000"/>
          </a:xfrm>
        </p:spPr>
        <p:txBody>
          <a:bodyPr anchor="ctr">
            <a:normAutofit/>
          </a:bodyPr>
          <a:lstStyle/>
          <a:p>
            <a:r>
              <a:rPr lang="en-US" sz="3600" dirty="0"/>
              <a:t>Census Data (via EJSCREEN Mapper)</a:t>
            </a:r>
            <a:endParaRPr lang="en-US" sz="3200" dirty="0"/>
          </a:p>
        </p:txBody>
      </p:sp>
      <p:sp>
        <p:nvSpPr>
          <p:cNvPr id="3" name="Content Placeholder 2">
            <a:extLst>
              <a:ext uri="{FF2B5EF4-FFF2-40B4-BE49-F238E27FC236}">
                <a16:creationId xmlns:a16="http://schemas.microsoft.com/office/drawing/2014/main" id="{27A0C2DE-E436-44C1-A361-9A62A0BF4355}"/>
              </a:ext>
            </a:extLst>
          </p:cNvPr>
          <p:cNvSpPr>
            <a:spLocks noGrp="1"/>
          </p:cNvSpPr>
          <p:nvPr>
            <p:ph idx="1"/>
          </p:nvPr>
        </p:nvSpPr>
        <p:spPr>
          <a:xfrm>
            <a:off x="461475" y="1033664"/>
            <a:ext cx="8225327" cy="5000857"/>
          </a:xfrm>
        </p:spPr>
        <p:txBody>
          <a:bodyPr/>
          <a:lstStyle/>
          <a:p>
            <a:pPr marL="0" indent="0">
              <a:buNone/>
            </a:pPr>
            <a:r>
              <a:rPr lang="en-US" b="1" dirty="0"/>
              <a:t>EPA’s Environmental Justice Screening and Mapping Tool</a:t>
            </a:r>
          </a:p>
          <a:p>
            <a:pPr marL="0" indent="0">
              <a:buNone/>
            </a:pPr>
            <a:r>
              <a:rPr lang="en-US" dirty="0">
                <a:hlinkClick r:id="rId3"/>
              </a:rPr>
              <a:t>https://ejscreen.epa.gov/mapper/</a:t>
            </a:r>
            <a:r>
              <a:rPr lang="en-US" dirty="0"/>
              <a:t> </a:t>
            </a:r>
          </a:p>
        </p:txBody>
      </p:sp>
      <p:pic>
        <p:nvPicPr>
          <p:cNvPr id="4" name="Picture 3">
            <a:extLst>
              <a:ext uri="{FF2B5EF4-FFF2-40B4-BE49-F238E27FC236}">
                <a16:creationId xmlns:a16="http://schemas.microsoft.com/office/drawing/2014/main" id="{D2E99623-F6AA-48DB-8BE0-B38D249DDF64}"/>
              </a:ext>
            </a:extLst>
          </p:cNvPr>
          <p:cNvPicPr>
            <a:picLocks noChangeAspect="1"/>
          </p:cNvPicPr>
          <p:nvPr/>
        </p:nvPicPr>
        <p:blipFill rotWithShape="1">
          <a:blip r:embed="rId4"/>
          <a:srcRect b="8702"/>
          <a:stretch/>
        </p:blipFill>
        <p:spPr>
          <a:xfrm>
            <a:off x="2885812" y="2218073"/>
            <a:ext cx="6068211" cy="4098836"/>
          </a:xfrm>
          <a:prstGeom prst="rect">
            <a:avLst/>
          </a:prstGeom>
        </p:spPr>
      </p:pic>
      <p:sp>
        <p:nvSpPr>
          <p:cNvPr id="5" name="TextBox 4">
            <a:extLst>
              <a:ext uri="{FF2B5EF4-FFF2-40B4-BE49-F238E27FC236}">
                <a16:creationId xmlns:a16="http://schemas.microsoft.com/office/drawing/2014/main" id="{D45507AD-8EAB-43B3-BA06-CAC4C60F36AD}"/>
              </a:ext>
            </a:extLst>
          </p:cNvPr>
          <p:cNvSpPr txBox="1"/>
          <p:nvPr/>
        </p:nvSpPr>
        <p:spPr>
          <a:xfrm>
            <a:off x="516003" y="2248869"/>
            <a:ext cx="2315281" cy="3785652"/>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Can “Add maps” with different census layers,   as well as environmental layers.</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Click the tracts to get quick insights.</a:t>
            </a:r>
          </a:p>
        </p:txBody>
      </p:sp>
    </p:spTree>
    <p:extLst>
      <p:ext uri="{BB962C8B-B14F-4D97-AF65-F5344CB8AC3E}">
        <p14:creationId xmlns:p14="http://schemas.microsoft.com/office/powerpoint/2010/main" val="1647201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B43C191-4EF7-447E-BD91-1AC7EE207BAE}"/>
              </a:ext>
            </a:extLst>
          </p:cNvPr>
          <p:cNvSpPr>
            <a:spLocks noGrp="1"/>
          </p:cNvSpPr>
          <p:nvPr>
            <p:ph type="title"/>
          </p:nvPr>
        </p:nvSpPr>
        <p:spPr>
          <a:xfrm>
            <a:off x="461475" y="52563"/>
            <a:ext cx="8225327" cy="1143000"/>
          </a:xfrm>
        </p:spPr>
        <p:txBody>
          <a:bodyPr anchor="ctr">
            <a:normAutofit fontScale="90000"/>
          </a:bodyPr>
          <a:lstStyle/>
          <a:p>
            <a:r>
              <a:rPr lang="en-US" sz="3600" dirty="0"/>
              <a:t>Kentucky Environmental Knowledge and Attitudes</a:t>
            </a:r>
            <a:endParaRPr lang="en-US" sz="3200" dirty="0"/>
          </a:p>
        </p:txBody>
      </p:sp>
      <p:sp>
        <p:nvSpPr>
          <p:cNvPr id="3" name="Content Placeholder 2">
            <a:extLst>
              <a:ext uri="{FF2B5EF4-FFF2-40B4-BE49-F238E27FC236}">
                <a16:creationId xmlns:a16="http://schemas.microsoft.com/office/drawing/2014/main" id="{27A0C2DE-E436-44C1-A361-9A62A0BF4355}"/>
              </a:ext>
            </a:extLst>
          </p:cNvPr>
          <p:cNvSpPr>
            <a:spLocks noGrp="1"/>
          </p:cNvSpPr>
          <p:nvPr>
            <p:ph idx="1"/>
          </p:nvPr>
        </p:nvSpPr>
        <p:spPr>
          <a:xfrm>
            <a:off x="457198" y="1195563"/>
            <a:ext cx="3854434" cy="4838958"/>
          </a:xfrm>
        </p:spPr>
        <p:txBody>
          <a:bodyPr/>
          <a:lstStyle/>
          <a:p>
            <a:pPr marL="0" indent="0">
              <a:buNone/>
            </a:pPr>
            <a:r>
              <a:rPr lang="en-US" b="1" dirty="0"/>
              <a:t>Kentucky Environmental Education Commission</a:t>
            </a:r>
          </a:p>
          <a:p>
            <a:pPr marL="0" indent="0">
              <a:buNone/>
            </a:pPr>
            <a:endParaRPr lang="en-US" b="1" dirty="0"/>
          </a:p>
          <a:p>
            <a:pPr marL="0" indent="0">
              <a:buNone/>
            </a:pPr>
            <a:r>
              <a:rPr lang="en-US" dirty="0"/>
              <a:t>Survey of environmental knowledge, attitudes, and behaviors</a:t>
            </a:r>
          </a:p>
          <a:p>
            <a:pPr marL="0" indent="0">
              <a:buNone/>
            </a:pPr>
            <a:endParaRPr lang="en-US" dirty="0"/>
          </a:p>
          <a:p>
            <a:pPr marL="0" indent="0">
              <a:buNone/>
            </a:pPr>
            <a:r>
              <a:rPr lang="en-US" dirty="0">
                <a:hlinkClick r:id="rId3"/>
              </a:rPr>
              <a:t>https://keec.ky.gov/Publications/Pages/MasterPlan.aspx</a:t>
            </a:r>
            <a:endParaRPr lang="en-US" dirty="0"/>
          </a:p>
          <a:p>
            <a:pPr marL="0" indent="0">
              <a:buNone/>
            </a:pPr>
            <a:endParaRPr lang="en-US" dirty="0"/>
          </a:p>
        </p:txBody>
      </p:sp>
      <p:pic>
        <p:nvPicPr>
          <p:cNvPr id="2" name="Picture 1">
            <a:extLst>
              <a:ext uri="{FF2B5EF4-FFF2-40B4-BE49-F238E27FC236}">
                <a16:creationId xmlns:a16="http://schemas.microsoft.com/office/drawing/2014/main" id="{D9604F81-BB54-4BBF-91EF-535E7E3B7711}"/>
              </a:ext>
            </a:extLst>
          </p:cNvPr>
          <p:cNvPicPr>
            <a:picLocks noChangeAspect="1"/>
          </p:cNvPicPr>
          <p:nvPr/>
        </p:nvPicPr>
        <p:blipFill>
          <a:blip r:embed="rId4"/>
          <a:stretch>
            <a:fillRect/>
          </a:stretch>
        </p:blipFill>
        <p:spPr>
          <a:xfrm>
            <a:off x="4470383" y="702873"/>
            <a:ext cx="4375171" cy="5662437"/>
          </a:xfrm>
          <a:prstGeom prst="rect">
            <a:avLst/>
          </a:prstGeom>
        </p:spPr>
      </p:pic>
    </p:spTree>
    <p:extLst>
      <p:ext uri="{BB962C8B-B14F-4D97-AF65-F5344CB8AC3E}">
        <p14:creationId xmlns:p14="http://schemas.microsoft.com/office/powerpoint/2010/main" val="1263996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F1027-138B-4162-AB5E-FA3F7A51DD95}"/>
              </a:ext>
            </a:extLst>
          </p:cNvPr>
          <p:cNvSpPr>
            <a:spLocks noGrp="1"/>
          </p:cNvSpPr>
          <p:nvPr>
            <p:ph type="title"/>
          </p:nvPr>
        </p:nvSpPr>
        <p:spPr>
          <a:xfrm>
            <a:off x="228600" y="0"/>
            <a:ext cx="8915400" cy="1143000"/>
          </a:xfrm>
        </p:spPr>
        <p:txBody>
          <a:bodyPr/>
          <a:lstStyle/>
          <a:p>
            <a:r>
              <a:rPr lang="en-US" sz="3600" dirty="0"/>
              <a:t>4. Determine Additional Information Needed</a:t>
            </a:r>
          </a:p>
        </p:txBody>
      </p:sp>
      <p:sp>
        <p:nvSpPr>
          <p:cNvPr id="12" name="Content Placeholder 4">
            <a:extLst>
              <a:ext uri="{FF2B5EF4-FFF2-40B4-BE49-F238E27FC236}">
                <a16:creationId xmlns:a16="http://schemas.microsoft.com/office/drawing/2014/main" id="{4D21180D-F41D-462E-847A-18A7C3443648}"/>
              </a:ext>
            </a:extLst>
          </p:cNvPr>
          <p:cNvSpPr txBox="1">
            <a:spLocks/>
          </p:cNvSpPr>
          <p:nvPr/>
        </p:nvSpPr>
        <p:spPr>
          <a:xfrm>
            <a:off x="459336" y="1183341"/>
            <a:ext cx="8225327" cy="5265550"/>
          </a:xfrm>
          <a:prstGeom prst="rect">
            <a:avLst/>
          </a:prstGeom>
        </p:spPr>
        <p:txBody>
          <a:bodyPr vert="horz" lIns="91440" tIns="45720" rIns="91440" bIns="45720" rtlCol="0">
            <a:normAutofit/>
          </a:bodyPr>
          <a:lstStyle>
            <a:lvl1pPr marL="257168" indent="-257168" algn="l" defTabSz="342892" rtl="0" eaLnBrk="1" latinLnBrk="0" hangingPunct="1">
              <a:spcBef>
                <a:spcPct val="20000"/>
              </a:spcBef>
              <a:buFont typeface="Arial"/>
              <a:buChar char="•"/>
              <a:defRPr sz="2400" b="0" i="0" kern="1200">
                <a:solidFill>
                  <a:schemeClr val="tx1"/>
                </a:solidFill>
                <a:latin typeface="Calibri" panose="020F0502020204030204" pitchFamily="34" charset="0"/>
                <a:ea typeface="+mn-ea"/>
                <a:cs typeface="Calibri" panose="020F0502020204030204" pitchFamily="34" charset="0"/>
              </a:defRPr>
            </a:lvl1pPr>
            <a:lvl2pPr marL="557199" indent="-214308" algn="l" defTabSz="342892" rtl="0" eaLnBrk="1" latinLnBrk="0" hangingPunct="1">
              <a:spcBef>
                <a:spcPct val="20000"/>
              </a:spcBef>
              <a:buFont typeface="Arial"/>
              <a:buChar char="–"/>
              <a:defRPr sz="2100" b="0" i="0" kern="1200">
                <a:solidFill>
                  <a:schemeClr val="tx1"/>
                </a:solidFill>
                <a:latin typeface="Calibri" panose="020F0502020204030204" pitchFamily="34" charset="0"/>
                <a:ea typeface="+mn-ea"/>
                <a:cs typeface="Calibri" panose="020F0502020204030204" pitchFamily="34" charset="0"/>
              </a:defRPr>
            </a:lvl2pPr>
            <a:lvl3pPr marL="857228" indent="-171446" algn="l" defTabSz="342892" rtl="0" eaLnBrk="1" latinLnBrk="0" hangingPunct="1">
              <a:spcBef>
                <a:spcPct val="20000"/>
              </a:spcBef>
              <a:buFont typeface="Arial"/>
              <a:buChar char="•"/>
              <a:defRPr sz="1800" b="0" i="0" kern="1200">
                <a:solidFill>
                  <a:schemeClr val="tx1"/>
                </a:solidFill>
                <a:latin typeface="Calibri" panose="020F0502020204030204" pitchFamily="34" charset="0"/>
                <a:ea typeface="+mn-ea"/>
                <a:cs typeface="Calibri" panose="020F0502020204030204" pitchFamily="34" charset="0"/>
              </a:defRPr>
            </a:lvl3pPr>
            <a:lvl4pPr marL="1200120" indent="-171446" algn="l" defTabSz="342892" rtl="0" eaLnBrk="1" latinLnBrk="0" hangingPunct="1">
              <a:spcBef>
                <a:spcPct val="20000"/>
              </a:spcBef>
              <a:buFont typeface="Arial"/>
              <a:buChar char="–"/>
              <a:defRPr sz="1500" b="0" i="0" kern="1200">
                <a:solidFill>
                  <a:schemeClr val="tx1"/>
                </a:solidFill>
                <a:latin typeface="Calibri" panose="020F0502020204030204" pitchFamily="34" charset="0"/>
                <a:ea typeface="+mn-ea"/>
                <a:cs typeface="Calibri" panose="020F0502020204030204" pitchFamily="34" charset="0"/>
              </a:defRPr>
            </a:lvl4pPr>
            <a:lvl5pPr marL="1543012" indent="-171446" algn="l" defTabSz="342892" rtl="0" eaLnBrk="1" latinLnBrk="0" hangingPunct="1">
              <a:spcBef>
                <a:spcPct val="20000"/>
              </a:spcBef>
              <a:buFont typeface="Arial"/>
              <a:buChar char="»"/>
              <a:defRPr sz="1500" b="0" i="0" kern="1200">
                <a:solidFill>
                  <a:schemeClr val="tx1"/>
                </a:solidFill>
                <a:latin typeface="Mercury Display"/>
                <a:ea typeface="+mn-ea"/>
                <a:cs typeface="Mercury Display"/>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a:lstStyle>
          <a:p>
            <a:r>
              <a:rPr lang="en-US" sz="3200" b="1" dirty="0">
                <a:solidFill>
                  <a:schemeClr val="accent1"/>
                </a:solidFill>
              </a:rPr>
              <a:t>List data needs</a:t>
            </a:r>
          </a:p>
          <a:p>
            <a:r>
              <a:rPr lang="en-US" sz="3200" b="1" dirty="0">
                <a:solidFill>
                  <a:schemeClr val="accent1"/>
                </a:solidFill>
              </a:rPr>
              <a:t>How to collect (future presentation)</a:t>
            </a:r>
          </a:p>
          <a:p>
            <a:pPr lvl="1"/>
            <a:r>
              <a:rPr lang="en-US" sz="3200" dirty="0"/>
              <a:t>Surveys </a:t>
            </a:r>
            <a:r>
              <a:rPr lang="en-US" sz="3200" i="1" dirty="0"/>
              <a:t>(</a:t>
            </a:r>
            <a:r>
              <a:rPr lang="en-US" sz="2800" i="1" dirty="0"/>
              <a:t>Mail, Phone, Email/Internet, Personal)</a:t>
            </a:r>
          </a:p>
          <a:p>
            <a:pPr lvl="1"/>
            <a:r>
              <a:rPr lang="en-US" sz="3200" dirty="0"/>
              <a:t>Interviews / Focus Groups</a:t>
            </a:r>
          </a:p>
          <a:p>
            <a:pPr lvl="1"/>
            <a:r>
              <a:rPr lang="en-US" sz="3200" dirty="0"/>
              <a:t>Community/Neighborhood Forum</a:t>
            </a:r>
          </a:p>
          <a:p>
            <a:pPr lvl="1"/>
            <a:r>
              <a:rPr lang="en-US" sz="3200" dirty="0"/>
              <a:t>Direct Observation</a:t>
            </a:r>
          </a:p>
          <a:p>
            <a:pPr lvl="1"/>
            <a:r>
              <a:rPr lang="en-US" sz="3200" dirty="0"/>
              <a:t>Community cultural assessment and characterization</a:t>
            </a:r>
          </a:p>
          <a:p>
            <a:r>
              <a:rPr lang="en-US" sz="3200" b="1" dirty="0">
                <a:solidFill>
                  <a:srgbClr val="007CB7"/>
                </a:solidFill>
              </a:rPr>
              <a:t>How to track success over time (Step 6)</a:t>
            </a:r>
          </a:p>
        </p:txBody>
      </p:sp>
      <p:pic>
        <p:nvPicPr>
          <p:cNvPr id="14" name="Picture 13">
            <a:extLst>
              <a:ext uri="{FF2B5EF4-FFF2-40B4-BE49-F238E27FC236}">
                <a16:creationId xmlns:a16="http://schemas.microsoft.com/office/drawing/2014/main" id="{BCE41FB7-DC37-45AD-B37B-72DF728A266E}"/>
              </a:ext>
            </a:extLst>
          </p:cNvPr>
          <p:cNvPicPr>
            <a:picLocks noChangeAspect="1"/>
          </p:cNvPicPr>
          <p:nvPr/>
        </p:nvPicPr>
        <p:blipFill>
          <a:blip r:embed="rId3"/>
          <a:stretch>
            <a:fillRect/>
          </a:stretch>
        </p:blipFill>
        <p:spPr>
          <a:xfrm>
            <a:off x="7164969" y="3069722"/>
            <a:ext cx="1928847" cy="2213207"/>
          </a:xfrm>
          <a:prstGeom prst="rect">
            <a:avLst/>
          </a:prstGeom>
        </p:spPr>
      </p:pic>
      <p:pic>
        <p:nvPicPr>
          <p:cNvPr id="16" name="Picture 15">
            <a:extLst>
              <a:ext uri="{FF2B5EF4-FFF2-40B4-BE49-F238E27FC236}">
                <a16:creationId xmlns:a16="http://schemas.microsoft.com/office/drawing/2014/main" id="{42BDA86A-0A4B-4FE8-A301-7B8FDFD76533}"/>
              </a:ext>
            </a:extLst>
          </p:cNvPr>
          <p:cNvPicPr>
            <a:picLocks noChangeAspect="1"/>
          </p:cNvPicPr>
          <p:nvPr/>
        </p:nvPicPr>
        <p:blipFill>
          <a:blip r:embed="rId4"/>
          <a:stretch>
            <a:fillRect/>
          </a:stretch>
        </p:blipFill>
        <p:spPr>
          <a:xfrm>
            <a:off x="6604784" y="803210"/>
            <a:ext cx="2489033" cy="1143000"/>
          </a:xfrm>
          <a:prstGeom prst="rect">
            <a:avLst/>
          </a:prstGeom>
        </p:spPr>
      </p:pic>
    </p:spTree>
    <p:extLst>
      <p:ext uri="{BB962C8B-B14F-4D97-AF65-F5344CB8AC3E}">
        <p14:creationId xmlns:p14="http://schemas.microsoft.com/office/powerpoint/2010/main" val="239290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F79D6-02CF-4825-B4DA-A691F2D0DA7C}"/>
              </a:ext>
            </a:extLst>
          </p:cNvPr>
          <p:cNvSpPr>
            <a:spLocks noGrp="1"/>
          </p:cNvSpPr>
          <p:nvPr>
            <p:ph type="title"/>
          </p:nvPr>
        </p:nvSpPr>
        <p:spPr>
          <a:xfrm>
            <a:off x="340963" y="139485"/>
            <a:ext cx="8800899" cy="1143000"/>
          </a:xfrm>
        </p:spPr>
        <p:txBody>
          <a:bodyPr/>
          <a:lstStyle/>
          <a:p>
            <a:r>
              <a:rPr lang="en-US" sz="3600" dirty="0"/>
              <a:t>Wisconsin, 15-Target Audience Study</a:t>
            </a:r>
          </a:p>
        </p:txBody>
      </p:sp>
      <p:sp>
        <p:nvSpPr>
          <p:cNvPr id="5" name="Content Placeholder 4">
            <a:extLst>
              <a:ext uri="{FF2B5EF4-FFF2-40B4-BE49-F238E27FC236}">
                <a16:creationId xmlns:a16="http://schemas.microsoft.com/office/drawing/2014/main" id="{B109BEDD-A936-4C92-8D62-0A313AF6FB02}"/>
              </a:ext>
            </a:extLst>
          </p:cNvPr>
          <p:cNvSpPr>
            <a:spLocks noGrp="1"/>
          </p:cNvSpPr>
          <p:nvPr>
            <p:ph idx="1"/>
          </p:nvPr>
        </p:nvSpPr>
        <p:spPr>
          <a:xfrm>
            <a:off x="3375377" y="1282485"/>
            <a:ext cx="5598887" cy="4203915"/>
          </a:xfrm>
        </p:spPr>
        <p:txBody>
          <a:bodyPr>
            <a:normAutofit fontScale="92500" lnSpcReduction="20000"/>
          </a:bodyPr>
          <a:lstStyle/>
          <a:p>
            <a:pPr marL="0" indent="0">
              <a:buNone/>
            </a:pPr>
            <a:r>
              <a:rPr lang="en-US" sz="3000" b="1" dirty="0"/>
              <a:t>Extracts: Recreational Water Users</a:t>
            </a:r>
          </a:p>
          <a:p>
            <a:pPr marL="457200" indent="-457200"/>
            <a:r>
              <a:rPr lang="en-US" sz="3000" dirty="0"/>
              <a:t>Don’t use representative stakeholders – do direct surveys and interviews.</a:t>
            </a:r>
          </a:p>
          <a:p>
            <a:pPr marL="457200" indent="-457200"/>
            <a:r>
              <a:rPr lang="en-US" sz="3000" dirty="0"/>
              <a:t>Attend to age, education, gender, income as it relates to participation in outdoor activities</a:t>
            </a:r>
          </a:p>
          <a:p>
            <a:pPr marL="457200" indent="-457200"/>
            <a:r>
              <a:rPr lang="en-US" sz="3000" dirty="0"/>
              <a:t>Attend to engagement in environmental behavior rather than attitudes about environment</a:t>
            </a:r>
          </a:p>
          <a:p>
            <a:pPr marL="457200" indent="-457200"/>
            <a:r>
              <a:rPr lang="en-US" sz="3000" dirty="0"/>
              <a:t>Much more…</a:t>
            </a:r>
          </a:p>
        </p:txBody>
      </p:sp>
      <p:sp>
        <p:nvSpPr>
          <p:cNvPr id="9" name="TextBox 8">
            <a:extLst>
              <a:ext uri="{FF2B5EF4-FFF2-40B4-BE49-F238E27FC236}">
                <a16:creationId xmlns:a16="http://schemas.microsoft.com/office/drawing/2014/main" id="{30C6D1F3-698E-486B-ADFE-ABD0AB400911}"/>
              </a:ext>
            </a:extLst>
          </p:cNvPr>
          <p:cNvSpPr txBox="1"/>
          <p:nvPr/>
        </p:nvSpPr>
        <p:spPr>
          <a:xfrm>
            <a:off x="0" y="5575515"/>
            <a:ext cx="8887311" cy="830997"/>
          </a:xfrm>
          <a:prstGeom prst="rect">
            <a:avLst/>
          </a:prstGeom>
          <a:noFill/>
        </p:spPr>
        <p:txBody>
          <a:bodyPr wrap="square">
            <a:spAutoFit/>
          </a:bodyPr>
          <a:lstStyle/>
          <a:p>
            <a:r>
              <a:rPr lang="en-US" sz="1600" dirty="0">
                <a:effectLst/>
              </a:rPr>
              <a:t>University of Wisconsin, Environmental Resources Center. 2006. Outreach That Makes a Difference: Target Audiences for Water Education –A Research Meta-Analysis. </a:t>
            </a:r>
          </a:p>
          <a:p>
            <a:r>
              <a:rPr lang="en-US" sz="1600" dirty="0">
                <a:hlinkClick r:id="rId3"/>
              </a:rPr>
              <a:t>https://fyi.extension.wisc.edu/wateroutreach/</a:t>
            </a:r>
            <a:r>
              <a:rPr lang="en-US" sz="1600" dirty="0"/>
              <a:t> </a:t>
            </a:r>
          </a:p>
        </p:txBody>
      </p:sp>
      <p:sp>
        <p:nvSpPr>
          <p:cNvPr id="10" name="Content Placeholder 4">
            <a:extLst>
              <a:ext uri="{FF2B5EF4-FFF2-40B4-BE49-F238E27FC236}">
                <a16:creationId xmlns:a16="http://schemas.microsoft.com/office/drawing/2014/main" id="{8CA86A35-331D-4F25-AFCF-A56DA193C397}"/>
              </a:ext>
            </a:extLst>
          </p:cNvPr>
          <p:cNvSpPr txBox="1">
            <a:spLocks/>
          </p:cNvSpPr>
          <p:nvPr/>
        </p:nvSpPr>
        <p:spPr>
          <a:xfrm>
            <a:off x="340964" y="1282486"/>
            <a:ext cx="3034414" cy="4293030"/>
          </a:xfrm>
          <a:prstGeom prst="rect">
            <a:avLst/>
          </a:prstGeom>
        </p:spPr>
        <p:txBody>
          <a:bodyPr vert="horz" lIns="91440" tIns="45720" rIns="91440" bIns="45720" rtlCol="0">
            <a:normAutofit fontScale="85000" lnSpcReduction="20000"/>
          </a:bodyPr>
          <a:lstStyle>
            <a:lvl1pPr marL="257168" indent="-257168" algn="l" defTabSz="342892" rtl="0" eaLnBrk="1" latinLnBrk="0" hangingPunct="1">
              <a:spcBef>
                <a:spcPct val="20000"/>
              </a:spcBef>
              <a:buFont typeface="Arial"/>
              <a:buChar char="•"/>
              <a:defRPr sz="2400" b="0" i="0" kern="1200">
                <a:solidFill>
                  <a:schemeClr val="tx1"/>
                </a:solidFill>
                <a:latin typeface="Calibri" panose="020F0502020204030204" pitchFamily="34" charset="0"/>
                <a:ea typeface="+mn-ea"/>
                <a:cs typeface="Calibri" panose="020F0502020204030204" pitchFamily="34" charset="0"/>
              </a:defRPr>
            </a:lvl1pPr>
            <a:lvl2pPr marL="557199" indent="-214308" algn="l" defTabSz="342892" rtl="0" eaLnBrk="1" latinLnBrk="0" hangingPunct="1">
              <a:spcBef>
                <a:spcPct val="20000"/>
              </a:spcBef>
              <a:buFont typeface="Arial"/>
              <a:buChar char="–"/>
              <a:defRPr sz="2100" b="0" i="0" kern="1200">
                <a:solidFill>
                  <a:schemeClr val="tx1"/>
                </a:solidFill>
                <a:latin typeface="Calibri" panose="020F0502020204030204" pitchFamily="34" charset="0"/>
                <a:ea typeface="+mn-ea"/>
                <a:cs typeface="Calibri" panose="020F0502020204030204" pitchFamily="34" charset="0"/>
              </a:defRPr>
            </a:lvl2pPr>
            <a:lvl3pPr marL="857228" indent="-171446" algn="l" defTabSz="342892" rtl="0" eaLnBrk="1" latinLnBrk="0" hangingPunct="1">
              <a:spcBef>
                <a:spcPct val="20000"/>
              </a:spcBef>
              <a:buFont typeface="Arial"/>
              <a:buChar char="•"/>
              <a:defRPr sz="1800" b="0" i="0" kern="1200">
                <a:solidFill>
                  <a:schemeClr val="tx1"/>
                </a:solidFill>
                <a:latin typeface="Calibri" panose="020F0502020204030204" pitchFamily="34" charset="0"/>
                <a:ea typeface="+mn-ea"/>
                <a:cs typeface="Calibri" panose="020F0502020204030204" pitchFamily="34" charset="0"/>
              </a:defRPr>
            </a:lvl3pPr>
            <a:lvl4pPr marL="1200120" indent="-171446" algn="l" defTabSz="342892" rtl="0" eaLnBrk="1" latinLnBrk="0" hangingPunct="1">
              <a:spcBef>
                <a:spcPct val="20000"/>
              </a:spcBef>
              <a:buFont typeface="Arial"/>
              <a:buChar char="–"/>
              <a:defRPr sz="1500" b="0" i="0" kern="1200">
                <a:solidFill>
                  <a:schemeClr val="tx1"/>
                </a:solidFill>
                <a:latin typeface="Calibri" panose="020F0502020204030204" pitchFamily="34" charset="0"/>
                <a:ea typeface="+mn-ea"/>
                <a:cs typeface="Calibri" panose="020F0502020204030204" pitchFamily="34" charset="0"/>
              </a:defRPr>
            </a:lvl4pPr>
            <a:lvl5pPr marL="1543012" indent="-171446" algn="l" defTabSz="342892" rtl="0" eaLnBrk="1" latinLnBrk="0" hangingPunct="1">
              <a:spcBef>
                <a:spcPct val="20000"/>
              </a:spcBef>
              <a:buFont typeface="Arial"/>
              <a:buChar char="»"/>
              <a:defRPr sz="1500" b="0" i="0" kern="1200">
                <a:solidFill>
                  <a:schemeClr val="tx1"/>
                </a:solidFill>
                <a:latin typeface="Mercury Display"/>
                <a:ea typeface="+mn-ea"/>
                <a:cs typeface="Mercury Display"/>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a:lstStyle>
          <a:p>
            <a:pPr marL="0" indent="0">
              <a:buFont typeface="Arial"/>
              <a:buNone/>
            </a:pPr>
            <a:r>
              <a:rPr lang="en-US" b="1" dirty="0"/>
              <a:t>Outreach Themes:</a:t>
            </a:r>
          </a:p>
          <a:p>
            <a:r>
              <a:rPr lang="en-US" dirty="0"/>
              <a:t>The Audience</a:t>
            </a:r>
          </a:p>
          <a:p>
            <a:r>
              <a:rPr lang="en-US" dirty="0"/>
              <a:t>Message Content</a:t>
            </a:r>
          </a:p>
          <a:p>
            <a:r>
              <a:rPr lang="en-US" dirty="0"/>
              <a:t>Message Vehicle Delivery</a:t>
            </a:r>
          </a:p>
          <a:p>
            <a:r>
              <a:rPr lang="en-US" dirty="0"/>
              <a:t>Outreach Strategy</a:t>
            </a:r>
          </a:p>
          <a:p>
            <a:r>
              <a:rPr lang="en-US" dirty="0"/>
              <a:t>Public Participation</a:t>
            </a:r>
          </a:p>
          <a:p>
            <a:r>
              <a:rPr lang="en-US" dirty="0"/>
              <a:t>Supporting and motivating professionals</a:t>
            </a:r>
          </a:p>
          <a:p>
            <a:r>
              <a:rPr lang="en-US" dirty="0"/>
              <a:t>Evaluation</a:t>
            </a:r>
          </a:p>
          <a:p>
            <a:pPr marL="0" indent="0">
              <a:buNone/>
            </a:pPr>
            <a:r>
              <a:rPr lang="en-US" b="1" dirty="0"/>
              <a:t>Education for: </a:t>
            </a:r>
          </a:p>
          <a:p>
            <a:r>
              <a:rPr lang="en-US" dirty="0"/>
              <a:t>Individuals, Groups, Web, Community, and Beyond the Community</a:t>
            </a:r>
          </a:p>
        </p:txBody>
      </p:sp>
    </p:spTree>
    <p:extLst>
      <p:ext uri="{BB962C8B-B14F-4D97-AF65-F5344CB8AC3E}">
        <p14:creationId xmlns:p14="http://schemas.microsoft.com/office/powerpoint/2010/main" val="335325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F79D6-02CF-4825-B4DA-A691F2D0DA7C}"/>
              </a:ext>
            </a:extLst>
          </p:cNvPr>
          <p:cNvSpPr>
            <a:spLocks noGrp="1"/>
          </p:cNvSpPr>
          <p:nvPr>
            <p:ph type="title"/>
          </p:nvPr>
        </p:nvSpPr>
        <p:spPr>
          <a:xfrm>
            <a:off x="340963" y="139485"/>
            <a:ext cx="8800899" cy="1143000"/>
          </a:xfrm>
        </p:spPr>
        <p:txBody>
          <a:bodyPr/>
          <a:lstStyle/>
          <a:p>
            <a:r>
              <a:rPr lang="en-US" sz="3600" dirty="0"/>
              <a:t>Some factors positively influencing BMP adoption by farmers</a:t>
            </a:r>
          </a:p>
        </p:txBody>
      </p:sp>
      <p:sp>
        <p:nvSpPr>
          <p:cNvPr id="5" name="Content Placeholder 4">
            <a:extLst>
              <a:ext uri="{FF2B5EF4-FFF2-40B4-BE49-F238E27FC236}">
                <a16:creationId xmlns:a16="http://schemas.microsoft.com/office/drawing/2014/main" id="{B109BEDD-A936-4C92-8D62-0A313AF6FB02}"/>
              </a:ext>
            </a:extLst>
          </p:cNvPr>
          <p:cNvSpPr>
            <a:spLocks noGrp="1"/>
          </p:cNvSpPr>
          <p:nvPr>
            <p:ph idx="1"/>
          </p:nvPr>
        </p:nvSpPr>
        <p:spPr>
          <a:xfrm>
            <a:off x="459337" y="1282485"/>
            <a:ext cx="8343700" cy="4501628"/>
          </a:xfrm>
        </p:spPr>
        <p:txBody>
          <a:bodyPr numCol="2">
            <a:normAutofit fontScale="77500" lnSpcReduction="20000"/>
          </a:bodyPr>
          <a:lstStyle/>
          <a:p>
            <a:pPr marL="457200" indent="-457200"/>
            <a:r>
              <a:rPr lang="en-US" sz="3000" b="1" dirty="0"/>
              <a:t>Information:</a:t>
            </a:r>
          </a:p>
          <a:p>
            <a:pPr marL="757231" lvl="1" indent="-457200"/>
            <a:r>
              <a:rPr lang="en-US" sz="2700" dirty="0"/>
              <a:t>Timely access to technical information</a:t>
            </a:r>
          </a:p>
          <a:p>
            <a:pPr marL="757231" lvl="1" indent="-457200"/>
            <a:r>
              <a:rPr lang="en-US" sz="2700" dirty="0"/>
              <a:t>In-person information dissemination</a:t>
            </a:r>
          </a:p>
          <a:p>
            <a:pPr marL="457200" indent="-457200"/>
            <a:r>
              <a:rPr lang="en-US" sz="3000" b="1" dirty="0"/>
              <a:t>Financial: </a:t>
            </a:r>
          </a:p>
          <a:p>
            <a:pPr marL="757231" lvl="1" indent="-457200"/>
            <a:r>
              <a:rPr lang="en-US" sz="2700" dirty="0"/>
              <a:t>Incentives, Subsidies, or Loans</a:t>
            </a:r>
          </a:p>
          <a:p>
            <a:pPr marL="457200" indent="-457200"/>
            <a:r>
              <a:rPr lang="en-US" sz="3000" b="1" dirty="0"/>
              <a:t>Norms:</a:t>
            </a:r>
          </a:p>
          <a:p>
            <a:pPr marL="757231" lvl="1" indent="-457200"/>
            <a:r>
              <a:rPr lang="en-US" sz="2700" dirty="0"/>
              <a:t>Social conformity and neighbors</a:t>
            </a:r>
          </a:p>
          <a:p>
            <a:pPr marL="757231" lvl="1" indent="-457200"/>
            <a:r>
              <a:rPr lang="en-US" sz="2700" dirty="0"/>
              <a:t>Encouragement of friends / family / ag agencies</a:t>
            </a:r>
          </a:p>
          <a:p>
            <a:pPr marL="457200" indent="-457200"/>
            <a:r>
              <a:rPr lang="en-US" sz="3000" b="1" dirty="0"/>
              <a:t>Demographics:</a:t>
            </a:r>
          </a:p>
          <a:p>
            <a:pPr marL="757231" lvl="1" indent="-457200"/>
            <a:r>
              <a:rPr lang="en-US" sz="2700" dirty="0"/>
              <a:t>Family member planning to take over</a:t>
            </a:r>
          </a:p>
          <a:p>
            <a:pPr marL="757231" lvl="1" indent="-457200"/>
            <a:r>
              <a:rPr lang="en-US" sz="2700" dirty="0"/>
              <a:t>Higher caste or income</a:t>
            </a:r>
          </a:p>
          <a:p>
            <a:pPr marL="457200" indent="-457200"/>
            <a:r>
              <a:rPr lang="en-US" sz="3000" b="1" dirty="0"/>
              <a:t>Risk and Time</a:t>
            </a:r>
          </a:p>
          <a:p>
            <a:pPr marL="757231" lvl="1" indent="-457200"/>
            <a:r>
              <a:rPr lang="en-US" sz="2700" dirty="0"/>
              <a:t>Conservation risk tolerance</a:t>
            </a:r>
          </a:p>
          <a:p>
            <a:pPr marL="757231" lvl="1" indent="-457200"/>
            <a:r>
              <a:rPr lang="en-US" sz="2700" dirty="0"/>
              <a:t>Positive time preference</a:t>
            </a:r>
          </a:p>
          <a:p>
            <a:pPr marL="457200" indent="-457200"/>
            <a:r>
              <a:rPr lang="en-US" sz="3000" b="1" dirty="0"/>
              <a:t>Environmental Consciousness</a:t>
            </a:r>
          </a:p>
          <a:p>
            <a:pPr marL="757231" lvl="1" indent="-457200"/>
            <a:r>
              <a:rPr lang="en-US" sz="2700" dirty="0"/>
              <a:t>Awareness of impacts</a:t>
            </a:r>
          </a:p>
          <a:p>
            <a:pPr marL="757231" lvl="1" indent="-457200"/>
            <a:r>
              <a:rPr lang="en-US" sz="2700" dirty="0"/>
              <a:t>Environmental stewardship intentions</a:t>
            </a:r>
          </a:p>
          <a:p>
            <a:pPr marL="457200" indent="-457200"/>
            <a:r>
              <a:rPr lang="en-US" sz="3000" b="1" dirty="0"/>
              <a:t>Characteristics of Farms</a:t>
            </a:r>
          </a:p>
          <a:p>
            <a:pPr marL="757231" lvl="1" indent="-457200"/>
            <a:r>
              <a:rPr lang="en-US" sz="2700" dirty="0"/>
              <a:t>Communication between renter and owner</a:t>
            </a:r>
          </a:p>
          <a:p>
            <a:pPr marL="757231" lvl="1" indent="-457200"/>
            <a:r>
              <a:rPr lang="en-US" sz="2700" dirty="0"/>
              <a:t>Access to labor</a:t>
            </a:r>
          </a:p>
        </p:txBody>
      </p:sp>
      <p:sp>
        <p:nvSpPr>
          <p:cNvPr id="7" name="TextBox 6">
            <a:extLst>
              <a:ext uri="{FF2B5EF4-FFF2-40B4-BE49-F238E27FC236}">
                <a16:creationId xmlns:a16="http://schemas.microsoft.com/office/drawing/2014/main" id="{A1EE7882-02A9-451D-AD5F-12B35333239C}"/>
              </a:ext>
            </a:extLst>
          </p:cNvPr>
          <p:cNvSpPr txBox="1"/>
          <p:nvPr/>
        </p:nvSpPr>
        <p:spPr>
          <a:xfrm>
            <a:off x="505406" y="5784112"/>
            <a:ext cx="8472012" cy="523220"/>
          </a:xfrm>
          <a:prstGeom prst="rect">
            <a:avLst/>
          </a:prstGeom>
          <a:noFill/>
        </p:spPr>
        <p:txBody>
          <a:bodyPr wrap="square">
            <a:spAutoFit/>
          </a:bodyPr>
          <a:lstStyle/>
          <a:p>
            <a:r>
              <a:rPr lang="en-US" sz="1400" dirty="0"/>
              <a:t>Liu, T., Bruins, R., &amp; </a:t>
            </a:r>
            <a:r>
              <a:rPr lang="en-US" sz="1400" dirty="0" err="1"/>
              <a:t>Heberling</a:t>
            </a:r>
            <a:r>
              <a:rPr lang="en-US" sz="1400" dirty="0"/>
              <a:t>, M. T. (2018). Factors Influencing Farmers' Adoption of Best Management Practices: A Review and Synthesis. </a:t>
            </a:r>
            <a:r>
              <a:rPr lang="en-US" sz="1400" i="1" dirty="0"/>
              <a:t>Sustainability</a:t>
            </a:r>
            <a:r>
              <a:rPr lang="en-US" sz="1400" dirty="0"/>
              <a:t>, </a:t>
            </a:r>
            <a:r>
              <a:rPr lang="en-US" sz="1400" i="1" dirty="0"/>
              <a:t>10</a:t>
            </a:r>
            <a:r>
              <a:rPr lang="en-US" sz="1400" dirty="0"/>
              <a:t>(2), 432. https://doi.org/10.3390/su10020432/</a:t>
            </a:r>
          </a:p>
        </p:txBody>
      </p:sp>
    </p:spTree>
    <p:extLst>
      <p:ext uri="{BB962C8B-B14F-4D97-AF65-F5344CB8AC3E}">
        <p14:creationId xmlns:p14="http://schemas.microsoft.com/office/powerpoint/2010/main" val="391671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F79D6-02CF-4825-B4DA-A691F2D0DA7C}"/>
              </a:ext>
            </a:extLst>
          </p:cNvPr>
          <p:cNvSpPr>
            <a:spLocks noGrp="1"/>
          </p:cNvSpPr>
          <p:nvPr>
            <p:ph type="title"/>
          </p:nvPr>
        </p:nvSpPr>
        <p:spPr>
          <a:xfrm>
            <a:off x="340963" y="139485"/>
            <a:ext cx="8800899" cy="1143000"/>
          </a:xfrm>
        </p:spPr>
        <p:txBody>
          <a:bodyPr/>
          <a:lstStyle/>
          <a:p>
            <a:r>
              <a:rPr lang="en-US" sz="3600" dirty="0"/>
              <a:t>YOU TRY!</a:t>
            </a:r>
          </a:p>
        </p:txBody>
      </p:sp>
      <p:sp>
        <p:nvSpPr>
          <p:cNvPr id="5" name="Content Placeholder 4">
            <a:extLst>
              <a:ext uri="{FF2B5EF4-FFF2-40B4-BE49-F238E27FC236}">
                <a16:creationId xmlns:a16="http://schemas.microsoft.com/office/drawing/2014/main" id="{B109BEDD-A936-4C92-8D62-0A313AF6FB02}"/>
              </a:ext>
            </a:extLst>
          </p:cNvPr>
          <p:cNvSpPr>
            <a:spLocks noGrp="1"/>
          </p:cNvSpPr>
          <p:nvPr>
            <p:ph idx="1"/>
          </p:nvPr>
        </p:nvSpPr>
        <p:spPr>
          <a:xfrm>
            <a:off x="459337" y="1704703"/>
            <a:ext cx="6561950" cy="5013812"/>
          </a:xfrm>
        </p:spPr>
        <p:txBody>
          <a:bodyPr>
            <a:normAutofit/>
          </a:bodyPr>
          <a:lstStyle/>
          <a:p>
            <a:pPr marL="0" indent="0">
              <a:buNone/>
            </a:pPr>
            <a:r>
              <a:rPr lang="en-US" sz="3000" b="1" dirty="0"/>
              <a:t>For your target audience:</a:t>
            </a:r>
          </a:p>
          <a:p>
            <a:pPr marL="457200" indent="-457200"/>
            <a:r>
              <a:rPr lang="en-US" sz="3000" dirty="0"/>
              <a:t>Fill out the information you know about key sociographic, geographic, and psychographic variables as well as communication channels and other opportunities.</a:t>
            </a:r>
          </a:p>
          <a:p>
            <a:pPr marL="457200" indent="-457200"/>
            <a:r>
              <a:rPr lang="en-US" sz="3000" dirty="0"/>
              <a:t>Don’t be concerned if you don’t know much.  Begin to think of how you might collect this data</a:t>
            </a:r>
          </a:p>
        </p:txBody>
      </p:sp>
      <p:pic>
        <p:nvPicPr>
          <p:cNvPr id="6" name="Picture 5" descr="A close up of a logo&#10;&#10;Description automatically generated">
            <a:extLst>
              <a:ext uri="{FF2B5EF4-FFF2-40B4-BE49-F238E27FC236}">
                <a16:creationId xmlns:a16="http://schemas.microsoft.com/office/drawing/2014/main" id="{CDBAC16A-5462-4021-B52A-644C99C787F6}"/>
              </a:ext>
            </a:extLst>
          </p:cNvPr>
          <p:cNvPicPr>
            <a:picLocks noChangeAspect="1"/>
          </p:cNvPicPr>
          <p:nvPr/>
        </p:nvPicPr>
        <p:blipFill>
          <a:blip r:embed="rId3"/>
          <a:stretch>
            <a:fillRect/>
          </a:stretch>
        </p:blipFill>
        <p:spPr>
          <a:xfrm>
            <a:off x="5958648" y="0"/>
            <a:ext cx="3301587" cy="3276190"/>
          </a:xfrm>
          <a:prstGeom prst="rect">
            <a:avLst/>
          </a:prstGeom>
        </p:spPr>
      </p:pic>
    </p:spTree>
    <p:extLst>
      <p:ext uri="{BB962C8B-B14F-4D97-AF65-F5344CB8AC3E}">
        <p14:creationId xmlns:p14="http://schemas.microsoft.com/office/powerpoint/2010/main" val="29983102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F1027-138B-4162-AB5E-FA3F7A51DD95}"/>
              </a:ext>
            </a:extLst>
          </p:cNvPr>
          <p:cNvSpPr>
            <a:spLocks noGrp="1"/>
          </p:cNvSpPr>
          <p:nvPr>
            <p:ph type="title"/>
          </p:nvPr>
        </p:nvSpPr>
        <p:spPr>
          <a:xfrm>
            <a:off x="228600" y="84939"/>
            <a:ext cx="8915400" cy="1143000"/>
          </a:xfrm>
        </p:spPr>
        <p:txBody>
          <a:bodyPr/>
          <a:lstStyle/>
          <a:p>
            <a:r>
              <a:rPr lang="en-US" sz="3200" dirty="0"/>
              <a:t>5. Describe current behaviors, knowledge, attitudes, and perceptions</a:t>
            </a:r>
            <a:endParaRPr lang="en-US" sz="3600" dirty="0"/>
          </a:p>
        </p:txBody>
      </p:sp>
      <p:graphicFrame>
        <p:nvGraphicFramePr>
          <p:cNvPr id="6" name="Content Placeholder 2">
            <a:extLst>
              <a:ext uri="{FF2B5EF4-FFF2-40B4-BE49-F238E27FC236}">
                <a16:creationId xmlns:a16="http://schemas.microsoft.com/office/drawing/2014/main" id="{C9C045F4-C01F-447E-8CAA-4E910DE49038}"/>
              </a:ext>
            </a:extLst>
          </p:cNvPr>
          <p:cNvGraphicFramePr>
            <a:graphicFrameLocks/>
          </p:cNvGraphicFramePr>
          <p:nvPr>
            <p:extLst>
              <p:ext uri="{D42A27DB-BD31-4B8C-83A1-F6EECF244321}">
                <p14:modId xmlns:p14="http://schemas.microsoft.com/office/powerpoint/2010/main" val="794011473"/>
              </p:ext>
            </p:extLst>
          </p:nvPr>
        </p:nvGraphicFramePr>
        <p:xfrm>
          <a:off x="685800" y="1143000"/>
          <a:ext cx="8229600" cy="50585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3A1EA285-5F02-474F-902A-707B79E943B2}"/>
              </a:ext>
            </a:extLst>
          </p:cNvPr>
          <p:cNvPicPr>
            <a:picLocks noChangeAspect="1"/>
          </p:cNvPicPr>
          <p:nvPr/>
        </p:nvPicPr>
        <p:blipFill>
          <a:blip r:embed="rId8"/>
          <a:stretch>
            <a:fillRect/>
          </a:stretch>
        </p:blipFill>
        <p:spPr>
          <a:xfrm>
            <a:off x="121947" y="3644224"/>
            <a:ext cx="1785080" cy="2664297"/>
          </a:xfrm>
          <a:prstGeom prst="rect">
            <a:avLst/>
          </a:prstGeom>
        </p:spPr>
      </p:pic>
    </p:spTree>
    <p:extLst>
      <p:ext uri="{BB962C8B-B14F-4D97-AF65-F5344CB8AC3E}">
        <p14:creationId xmlns:p14="http://schemas.microsoft.com/office/powerpoint/2010/main" val="25320625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F1027-138B-4162-AB5E-FA3F7A51DD95}"/>
              </a:ext>
            </a:extLst>
          </p:cNvPr>
          <p:cNvSpPr>
            <a:spLocks noGrp="1"/>
          </p:cNvSpPr>
          <p:nvPr>
            <p:ph type="title"/>
          </p:nvPr>
        </p:nvSpPr>
        <p:spPr>
          <a:xfrm>
            <a:off x="228600" y="0"/>
            <a:ext cx="8915400" cy="1143000"/>
          </a:xfrm>
        </p:spPr>
        <p:txBody>
          <a:bodyPr/>
          <a:lstStyle/>
          <a:p>
            <a:r>
              <a:rPr lang="en-US" sz="3200" dirty="0"/>
              <a:t>Stages of Change</a:t>
            </a:r>
            <a:endParaRPr lang="en-US" sz="3600" dirty="0"/>
          </a:p>
        </p:txBody>
      </p:sp>
      <p:sp>
        <p:nvSpPr>
          <p:cNvPr id="5" name="Content Placeholder 4">
            <a:extLst>
              <a:ext uri="{FF2B5EF4-FFF2-40B4-BE49-F238E27FC236}">
                <a16:creationId xmlns:a16="http://schemas.microsoft.com/office/drawing/2014/main" id="{5FEAECEB-DDBD-4BF2-BBE2-E841850A5DC2}"/>
              </a:ext>
            </a:extLst>
          </p:cNvPr>
          <p:cNvSpPr>
            <a:spLocks noGrp="1"/>
          </p:cNvSpPr>
          <p:nvPr>
            <p:ph idx="1"/>
          </p:nvPr>
        </p:nvSpPr>
        <p:spPr>
          <a:xfrm>
            <a:off x="461476" y="1316053"/>
            <a:ext cx="2902510" cy="4854012"/>
          </a:xfrm>
        </p:spPr>
        <p:txBody>
          <a:bodyPr/>
          <a:lstStyle/>
          <a:p>
            <a:r>
              <a:rPr lang="en-US" b="1" dirty="0"/>
              <a:t>Precontemplation</a:t>
            </a:r>
          </a:p>
          <a:p>
            <a:pPr lvl="1"/>
            <a:r>
              <a:rPr lang="en-US" dirty="0"/>
              <a:t>Awareness</a:t>
            </a:r>
          </a:p>
          <a:p>
            <a:r>
              <a:rPr lang="en-US" b="1" dirty="0"/>
              <a:t>Contemplation</a:t>
            </a:r>
          </a:p>
          <a:p>
            <a:pPr lvl="1"/>
            <a:r>
              <a:rPr lang="en-US" dirty="0"/>
              <a:t>Motivation</a:t>
            </a:r>
          </a:p>
          <a:p>
            <a:r>
              <a:rPr lang="en-US" b="1" dirty="0"/>
              <a:t>Preparation</a:t>
            </a:r>
          </a:p>
          <a:p>
            <a:pPr lvl="1"/>
            <a:r>
              <a:rPr lang="en-US" dirty="0"/>
              <a:t>Education</a:t>
            </a:r>
          </a:p>
          <a:p>
            <a:r>
              <a:rPr lang="en-US" b="1" dirty="0"/>
              <a:t>Action</a:t>
            </a:r>
          </a:p>
          <a:p>
            <a:pPr lvl="1"/>
            <a:r>
              <a:rPr lang="en-US" dirty="0"/>
              <a:t>Facilitation</a:t>
            </a:r>
          </a:p>
          <a:p>
            <a:r>
              <a:rPr lang="en-US" b="1" dirty="0"/>
              <a:t>Maintenance</a:t>
            </a:r>
          </a:p>
          <a:p>
            <a:pPr lvl="1"/>
            <a:r>
              <a:rPr lang="en-US" dirty="0"/>
              <a:t>Reminders</a:t>
            </a:r>
          </a:p>
        </p:txBody>
      </p:sp>
      <p:pic>
        <p:nvPicPr>
          <p:cNvPr id="7" name="Picture 6" descr="A close up of a map&#10;&#10;Description automatically generated">
            <a:extLst>
              <a:ext uri="{FF2B5EF4-FFF2-40B4-BE49-F238E27FC236}">
                <a16:creationId xmlns:a16="http://schemas.microsoft.com/office/drawing/2014/main" id="{F349511B-7C42-4A66-91C2-DB48CFEE7167}"/>
              </a:ext>
            </a:extLst>
          </p:cNvPr>
          <p:cNvPicPr>
            <a:picLocks noChangeAspect="1"/>
          </p:cNvPicPr>
          <p:nvPr/>
        </p:nvPicPr>
        <p:blipFill>
          <a:blip r:embed="rId3"/>
          <a:stretch>
            <a:fillRect/>
          </a:stretch>
        </p:blipFill>
        <p:spPr>
          <a:xfrm>
            <a:off x="3690639" y="1047749"/>
            <a:ext cx="5224761" cy="5122315"/>
          </a:xfrm>
          <a:prstGeom prst="rect">
            <a:avLst/>
          </a:prstGeom>
        </p:spPr>
      </p:pic>
    </p:spTree>
    <p:extLst>
      <p:ext uri="{BB962C8B-B14F-4D97-AF65-F5344CB8AC3E}">
        <p14:creationId xmlns:p14="http://schemas.microsoft.com/office/powerpoint/2010/main" val="36183793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F79D6-02CF-4825-B4DA-A691F2D0DA7C}"/>
              </a:ext>
            </a:extLst>
          </p:cNvPr>
          <p:cNvSpPr>
            <a:spLocks noGrp="1"/>
          </p:cNvSpPr>
          <p:nvPr>
            <p:ph type="title"/>
          </p:nvPr>
        </p:nvSpPr>
        <p:spPr>
          <a:xfrm>
            <a:off x="340963" y="139485"/>
            <a:ext cx="8800899" cy="1143000"/>
          </a:xfrm>
        </p:spPr>
        <p:txBody>
          <a:bodyPr/>
          <a:lstStyle/>
          <a:p>
            <a:r>
              <a:rPr lang="en-US" sz="3600" dirty="0"/>
              <a:t>6. Identify barriers and facilitators</a:t>
            </a:r>
          </a:p>
        </p:txBody>
      </p:sp>
      <p:sp>
        <p:nvSpPr>
          <p:cNvPr id="5" name="Content Placeholder 4">
            <a:extLst>
              <a:ext uri="{FF2B5EF4-FFF2-40B4-BE49-F238E27FC236}">
                <a16:creationId xmlns:a16="http://schemas.microsoft.com/office/drawing/2014/main" id="{B109BEDD-A936-4C92-8D62-0A313AF6FB02}"/>
              </a:ext>
            </a:extLst>
          </p:cNvPr>
          <p:cNvSpPr>
            <a:spLocks noGrp="1"/>
          </p:cNvSpPr>
          <p:nvPr>
            <p:ph idx="1"/>
          </p:nvPr>
        </p:nvSpPr>
        <p:spPr>
          <a:xfrm>
            <a:off x="459336" y="1003515"/>
            <a:ext cx="8225327" cy="5715000"/>
          </a:xfrm>
        </p:spPr>
        <p:txBody>
          <a:bodyPr>
            <a:normAutofit/>
          </a:bodyPr>
          <a:lstStyle/>
          <a:p>
            <a:pPr marL="0" indent="0">
              <a:buNone/>
            </a:pPr>
            <a:r>
              <a:rPr lang="en-US" sz="3000" b="1" dirty="0">
                <a:solidFill>
                  <a:schemeClr val="accent1"/>
                </a:solidFill>
              </a:rPr>
              <a:t>What are the </a:t>
            </a:r>
            <a:r>
              <a:rPr lang="en-US" sz="3000" b="1" u="sng" dirty="0">
                <a:solidFill>
                  <a:schemeClr val="accent1"/>
                </a:solidFill>
              </a:rPr>
              <a:t>Barriers to Action</a:t>
            </a:r>
            <a:r>
              <a:rPr lang="en-US" sz="3000" b="1" dirty="0">
                <a:solidFill>
                  <a:schemeClr val="accent1"/>
                </a:solidFill>
              </a:rPr>
              <a:t>?</a:t>
            </a:r>
          </a:p>
          <a:p>
            <a:pPr marL="757231" lvl="1" indent="-457200"/>
            <a:r>
              <a:rPr lang="en-US" sz="2900" dirty="0"/>
              <a:t>Knowledge: Unaware?</a:t>
            </a:r>
          </a:p>
          <a:p>
            <a:pPr marL="757231" lvl="1" indent="-457200"/>
            <a:r>
              <a:rPr lang="en-US" sz="2900" dirty="0"/>
              <a:t>Physical: Too inconvenient?</a:t>
            </a:r>
          </a:p>
          <a:p>
            <a:pPr marL="757231" lvl="1" indent="-457200"/>
            <a:r>
              <a:rPr lang="en-US" sz="2900" dirty="0"/>
              <a:t>Economic: Too expensive? </a:t>
            </a:r>
          </a:p>
          <a:p>
            <a:pPr marL="757231" lvl="1" indent="-457200"/>
            <a:r>
              <a:rPr lang="en-US" sz="2900" dirty="0"/>
              <a:t>Social: Social unacceptable? </a:t>
            </a:r>
          </a:p>
          <a:p>
            <a:pPr marL="757231" lvl="1" indent="-457200"/>
            <a:r>
              <a:rPr lang="en-US" sz="2900" dirty="0"/>
              <a:t>Psychological: What’s the point? Not going to matter.</a:t>
            </a:r>
          </a:p>
          <a:p>
            <a:pPr marL="0" indent="0">
              <a:buNone/>
            </a:pPr>
            <a:r>
              <a:rPr lang="en-US" sz="2800" i="1" dirty="0"/>
              <a:t>(Use form to help think through these.)</a:t>
            </a:r>
          </a:p>
          <a:p>
            <a:pPr marL="0" indent="0">
              <a:buNone/>
            </a:pPr>
            <a:r>
              <a:rPr lang="en-US" sz="3000" b="1" dirty="0">
                <a:solidFill>
                  <a:schemeClr val="accent1"/>
                </a:solidFill>
              </a:rPr>
              <a:t>Who can make the change easier</a:t>
            </a:r>
          </a:p>
          <a:p>
            <a:pPr marL="0" indent="0">
              <a:buNone/>
            </a:pPr>
            <a:r>
              <a:rPr lang="en-US" sz="3000" b="1" dirty="0">
                <a:solidFill>
                  <a:schemeClr val="accent1"/>
                </a:solidFill>
              </a:rPr>
              <a:t>(facilitator)?</a:t>
            </a:r>
          </a:p>
          <a:p>
            <a:pPr marL="457200" indent="-457200"/>
            <a:endParaRPr lang="en-US" sz="3000" b="1" dirty="0">
              <a:solidFill>
                <a:schemeClr val="accent1"/>
              </a:solidFill>
            </a:endParaRPr>
          </a:p>
        </p:txBody>
      </p:sp>
      <p:pic>
        <p:nvPicPr>
          <p:cNvPr id="4" name="Picture 3" descr="A picture containing sign, clock, drawing&#10;&#10;Description automatically generated">
            <a:extLst>
              <a:ext uri="{FF2B5EF4-FFF2-40B4-BE49-F238E27FC236}">
                <a16:creationId xmlns:a16="http://schemas.microsoft.com/office/drawing/2014/main" id="{A2E2376A-0FBC-43BA-A2BA-DDE745F910A3}"/>
              </a:ext>
            </a:extLst>
          </p:cNvPr>
          <p:cNvPicPr>
            <a:picLocks noChangeAspect="1"/>
          </p:cNvPicPr>
          <p:nvPr/>
        </p:nvPicPr>
        <p:blipFill rotWithShape="1">
          <a:blip r:embed="rId3"/>
          <a:srcRect t="30845" r="50000"/>
          <a:stretch/>
        </p:blipFill>
        <p:spPr>
          <a:xfrm>
            <a:off x="6453711" y="1114354"/>
            <a:ext cx="2442304" cy="2064322"/>
          </a:xfrm>
          <a:prstGeom prst="rect">
            <a:avLst/>
          </a:prstGeom>
        </p:spPr>
      </p:pic>
      <p:pic>
        <p:nvPicPr>
          <p:cNvPr id="7" name="Picture 6" descr="A picture containing sign&#10;&#10;Description automatically generated">
            <a:extLst>
              <a:ext uri="{FF2B5EF4-FFF2-40B4-BE49-F238E27FC236}">
                <a16:creationId xmlns:a16="http://schemas.microsoft.com/office/drawing/2014/main" id="{2306E6F8-2B61-4F46-AD8C-DE4AF1B8DEE0}"/>
              </a:ext>
            </a:extLst>
          </p:cNvPr>
          <p:cNvPicPr>
            <a:picLocks noChangeAspect="1"/>
          </p:cNvPicPr>
          <p:nvPr/>
        </p:nvPicPr>
        <p:blipFill>
          <a:blip r:embed="rId4"/>
          <a:stretch>
            <a:fillRect/>
          </a:stretch>
        </p:blipFill>
        <p:spPr>
          <a:xfrm>
            <a:off x="6585358" y="4322265"/>
            <a:ext cx="2179011" cy="2179011"/>
          </a:xfrm>
          <a:prstGeom prst="rect">
            <a:avLst/>
          </a:prstGeom>
        </p:spPr>
      </p:pic>
    </p:spTree>
    <p:extLst>
      <p:ext uri="{BB962C8B-B14F-4D97-AF65-F5344CB8AC3E}">
        <p14:creationId xmlns:p14="http://schemas.microsoft.com/office/powerpoint/2010/main" val="8114901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F79D6-02CF-4825-B4DA-A691F2D0DA7C}"/>
              </a:ext>
            </a:extLst>
          </p:cNvPr>
          <p:cNvSpPr>
            <a:spLocks noGrp="1"/>
          </p:cNvSpPr>
          <p:nvPr>
            <p:ph type="title"/>
          </p:nvPr>
        </p:nvSpPr>
        <p:spPr>
          <a:xfrm>
            <a:off x="340964" y="139485"/>
            <a:ext cx="4108208" cy="1143000"/>
          </a:xfrm>
        </p:spPr>
        <p:txBody>
          <a:bodyPr/>
          <a:lstStyle/>
          <a:p>
            <a:r>
              <a:rPr lang="en-US" sz="3600" dirty="0"/>
              <a:t>Barriers Form</a:t>
            </a:r>
          </a:p>
        </p:txBody>
      </p:sp>
      <p:sp>
        <p:nvSpPr>
          <p:cNvPr id="5" name="Content Placeholder 4">
            <a:extLst>
              <a:ext uri="{FF2B5EF4-FFF2-40B4-BE49-F238E27FC236}">
                <a16:creationId xmlns:a16="http://schemas.microsoft.com/office/drawing/2014/main" id="{B109BEDD-A936-4C92-8D62-0A313AF6FB02}"/>
              </a:ext>
            </a:extLst>
          </p:cNvPr>
          <p:cNvSpPr>
            <a:spLocks noGrp="1"/>
          </p:cNvSpPr>
          <p:nvPr>
            <p:ph idx="1"/>
          </p:nvPr>
        </p:nvSpPr>
        <p:spPr>
          <a:xfrm>
            <a:off x="459337" y="1282485"/>
            <a:ext cx="3989834" cy="5436030"/>
          </a:xfrm>
        </p:spPr>
        <p:txBody>
          <a:bodyPr>
            <a:normAutofit/>
          </a:bodyPr>
          <a:lstStyle/>
          <a:p>
            <a:pPr marL="0" indent="0">
              <a:buNone/>
            </a:pPr>
            <a:r>
              <a:rPr lang="en-US" sz="3000" b="1" dirty="0">
                <a:solidFill>
                  <a:schemeClr val="accent1"/>
                </a:solidFill>
              </a:rPr>
              <a:t>Checklist of questions to think through various types of barriers</a:t>
            </a:r>
          </a:p>
          <a:p>
            <a:pPr marL="457200" indent="-457200"/>
            <a:endParaRPr lang="en-US" sz="3000" b="1" dirty="0">
              <a:solidFill>
                <a:schemeClr val="accent1"/>
              </a:solidFill>
            </a:endParaRPr>
          </a:p>
        </p:txBody>
      </p:sp>
      <p:pic>
        <p:nvPicPr>
          <p:cNvPr id="3" name="Picture 2">
            <a:extLst>
              <a:ext uri="{FF2B5EF4-FFF2-40B4-BE49-F238E27FC236}">
                <a16:creationId xmlns:a16="http://schemas.microsoft.com/office/drawing/2014/main" id="{4986890E-38B1-493E-AB95-0FBE13A06647}"/>
              </a:ext>
            </a:extLst>
          </p:cNvPr>
          <p:cNvPicPr>
            <a:picLocks noChangeAspect="1"/>
          </p:cNvPicPr>
          <p:nvPr/>
        </p:nvPicPr>
        <p:blipFill>
          <a:blip r:embed="rId3"/>
          <a:stretch>
            <a:fillRect/>
          </a:stretch>
        </p:blipFill>
        <p:spPr>
          <a:xfrm>
            <a:off x="4449171" y="99953"/>
            <a:ext cx="4550348" cy="6256289"/>
          </a:xfrm>
          <a:prstGeom prst="rect">
            <a:avLst/>
          </a:prstGeom>
          <a:solidFill>
            <a:schemeClr val="bg1"/>
          </a:solidFill>
          <a:ln>
            <a:solidFill>
              <a:schemeClr val="tx1"/>
            </a:solidFill>
          </a:ln>
        </p:spPr>
      </p:pic>
    </p:spTree>
    <p:extLst>
      <p:ext uri="{BB962C8B-B14F-4D97-AF65-F5344CB8AC3E}">
        <p14:creationId xmlns:p14="http://schemas.microsoft.com/office/powerpoint/2010/main" val="2843969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F79D6-02CF-4825-B4DA-A691F2D0DA7C}"/>
              </a:ext>
            </a:extLst>
          </p:cNvPr>
          <p:cNvSpPr>
            <a:spLocks noGrp="1"/>
          </p:cNvSpPr>
          <p:nvPr>
            <p:ph type="title"/>
          </p:nvPr>
        </p:nvSpPr>
        <p:spPr>
          <a:xfrm>
            <a:off x="337366" y="5697"/>
            <a:ext cx="8225327" cy="1143000"/>
          </a:xfrm>
        </p:spPr>
        <p:txBody>
          <a:bodyPr/>
          <a:lstStyle/>
          <a:p>
            <a:r>
              <a:rPr lang="en-US" sz="3600" dirty="0"/>
              <a:t>Who do we want to reach?</a:t>
            </a:r>
          </a:p>
        </p:txBody>
      </p:sp>
      <p:sp>
        <p:nvSpPr>
          <p:cNvPr id="5" name="Content Placeholder 4">
            <a:extLst>
              <a:ext uri="{FF2B5EF4-FFF2-40B4-BE49-F238E27FC236}">
                <a16:creationId xmlns:a16="http://schemas.microsoft.com/office/drawing/2014/main" id="{B109BEDD-A936-4C92-8D62-0A313AF6FB02}"/>
              </a:ext>
            </a:extLst>
          </p:cNvPr>
          <p:cNvSpPr>
            <a:spLocks noGrp="1"/>
          </p:cNvSpPr>
          <p:nvPr>
            <p:ph idx="1"/>
          </p:nvPr>
        </p:nvSpPr>
        <p:spPr>
          <a:xfrm>
            <a:off x="200258" y="2765822"/>
            <a:ext cx="8484405" cy="3648426"/>
          </a:xfrm>
        </p:spPr>
        <p:txBody>
          <a:bodyPr>
            <a:normAutofit fontScale="92500"/>
          </a:bodyPr>
          <a:lstStyle/>
          <a:p>
            <a:pPr>
              <a:buFont typeface="Wingdings" panose="05000000000000000000" pitchFamily="2" charset="2"/>
              <a:buChar char="Ø"/>
            </a:pPr>
            <a:r>
              <a:rPr lang="en-US" sz="2800" dirty="0"/>
              <a:t>Might be obvious, might require research.</a:t>
            </a:r>
          </a:p>
          <a:p>
            <a:pPr>
              <a:buFont typeface="Wingdings" panose="05000000000000000000" pitchFamily="2" charset="2"/>
              <a:buChar char="Ø"/>
            </a:pPr>
            <a:r>
              <a:rPr lang="en-US" sz="2800" dirty="0"/>
              <a:t>General awareness among general audience has limited effectiveness, only first step.</a:t>
            </a:r>
          </a:p>
          <a:p>
            <a:pPr>
              <a:buFont typeface="Wingdings" panose="05000000000000000000" pitchFamily="2" charset="2"/>
              <a:buChar char="Ø"/>
            </a:pPr>
            <a:r>
              <a:rPr lang="en-US" sz="2800" dirty="0"/>
              <a:t>Will want to tailor message to fit segment of community that you wish to reach.</a:t>
            </a:r>
          </a:p>
          <a:p>
            <a:pPr>
              <a:buFont typeface="Wingdings" panose="05000000000000000000" pitchFamily="2" charset="2"/>
              <a:buChar char="Ø"/>
            </a:pPr>
            <a:r>
              <a:rPr lang="en-US" sz="2800" dirty="0"/>
              <a:t>Think of audience as a customer, and you as salesperson.</a:t>
            </a:r>
          </a:p>
          <a:p>
            <a:pPr marL="342891" lvl="1" indent="0">
              <a:buNone/>
            </a:pPr>
            <a:r>
              <a:rPr lang="en-US" sz="2500" i="1" dirty="0"/>
              <a:t>Want them to “buy” a behavior or attitude to help achieve your goals.</a:t>
            </a:r>
          </a:p>
          <a:p>
            <a:pPr marL="0" indent="0">
              <a:buNone/>
            </a:pPr>
            <a:endParaRPr lang="en-US" sz="2800" b="1" dirty="0">
              <a:solidFill>
                <a:schemeClr val="accent2">
                  <a:lumMod val="60000"/>
                  <a:lumOff val="40000"/>
                </a:schemeClr>
              </a:solidFill>
            </a:endParaRPr>
          </a:p>
        </p:txBody>
      </p:sp>
      <p:pic>
        <p:nvPicPr>
          <p:cNvPr id="7" name="Picture 6">
            <a:extLst>
              <a:ext uri="{FF2B5EF4-FFF2-40B4-BE49-F238E27FC236}">
                <a16:creationId xmlns:a16="http://schemas.microsoft.com/office/drawing/2014/main" id="{8383B559-5A97-4033-94C9-2555CF18025F}"/>
              </a:ext>
            </a:extLst>
          </p:cNvPr>
          <p:cNvPicPr>
            <a:picLocks noChangeAspect="1"/>
          </p:cNvPicPr>
          <p:nvPr/>
        </p:nvPicPr>
        <p:blipFill>
          <a:blip r:embed="rId3"/>
          <a:stretch>
            <a:fillRect/>
          </a:stretch>
        </p:blipFill>
        <p:spPr>
          <a:xfrm>
            <a:off x="6775142" y="343612"/>
            <a:ext cx="2031492" cy="2084295"/>
          </a:xfrm>
          <a:prstGeom prst="rect">
            <a:avLst/>
          </a:prstGeom>
        </p:spPr>
      </p:pic>
      <p:sp>
        <p:nvSpPr>
          <p:cNvPr id="6" name="Title 1">
            <a:extLst>
              <a:ext uri="{FF2B5EF4-FFF2-40B4-BE49-F238E27FC236}">
                <a16:creationId xmlns:a16="http://schemas.microsoft.com/office/drawing/2014/main" id="{EB1180EA-0B3A-471F-8EB9-FC9A7E253132}"/>
              </a:ext>
            </a:extLst>
          </p:cNvPr>
          <p:cNvSpPr txBox="1">
            <a:spLocks/>
          </p:cNvSpPr>
          <p:nvPr/>
        </p:nvSpPr>
        <p:spPr>
          <a:xfrm>
            <a:off x="348637" y="1148697"/>
            <a:ext cx="6426505" cy="1143000"/>
          </a:xfrm>
          <a:prstGeom prst="rect">
            <a:avLst/>
          </a:prstGeom>
          <a:solidFill>
            <a:schemeClr val="accent2">
              <a:lumMod val="40000"/>
              <a:lumOff val="60000"/>
            </a:schemeClr>
          </a:solidFill>
          <a:ln>
            <a:solidFill>
              <a:schemeClr val="accent2">
                <a:lumMod val="60000"/>
                <a:lumOff val="40000"/>
              </a:schemeClr>
            </a:solidFill>
          </a:ln>
        </p:spPr>
        <p:txBody>
          <a:bodyPr vert="horz" lIns="91440" tIns="45720" rIns="91440" bIns="45720" rtlCol="0" anchor="ctr">
            <a:noAutofit/>
          </a:bodyPr>
          <a:lstStyle>
            <a:lvl1pPr algn="l" defTabSz="342892" rtl="0" eaLnBrk="1" latinLnBrk="0" hangingPunct="1">
              <a:spcBef>
                <a:spcPct val="0"/>
              </a:spcBef>
              <a:buNone/>
              <a:defRPr sz="3000" b="1" i="0" kern="1200" baseline="0">
                <a:solidFill>
                  <a:srgbClr val="0032A1"/>
                </a:solidFill>
                <a:latin typeface="Calibri" panose="020F0502020204030204" pitchFamily="34" charset="0"/>
                <a:ea typeface="+mj-ea"/>
                <a:cs typeface="Calibri" panose="020F0502020204030204" pitchFamily="34" charset="0"/>
              </a:defRPr>
            </a:lvl1pPr>
          </a:lstStyle>
          <a:p>
            <a:r>
              <a:rPr lang="en-US" sz="4000" dirty="0">
                <a:solidFill>
                  <a:schemeClr val="bg1"/>
                </a:solidFill>
              </a:rPr>
              <a:t>STEP 2: Identify and Analyze the Target Audience.</a:t>
            </a:r>
          </a:p>
        </p:txBody>
      </p:sp>
    </p:spTree>
    <p:extLst>
      <p:ext uri="{BB962C8B-B14F-4D97-AF65-F5344CB8AC3E}">
        <p14:creationId xmlns:p14="http://schemas.microsoft.com/office/powerpoint/2010/main" val="27316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23A8C-4040-4B14-8C8C-545DDD04BE16}"/>
              </a:ext>
            </a:extLst>
          </p:cNvPr>
          <p:cNvSpPr>
            <a:spLocks noGrp="1"/>
          </p:cNvSpPr>
          <p:nvPr>
            <p:ph type="title"/>
          </p:nvPr>
        </p:nvSpPr>
        <p:spPr>
          <a:xfrm>
            <a:off x="461474" y="73160"/>
            <a:ext cx="8225327" cy="1143000"/>
          </a:xfrm>
        </p:spPr>
        <p:txBody>
          <a:bodyPr/>
          <a:lstStyle/>
          <a:p>
            <a:r>
              <a:rPr lang="en-US" sz="4000" dirty="0"/>
              <a:t>Barrier Case Study: Pet Waste Pickup</a:t>
            </a:r>
          </a:p>
        </p:txBody>
      </p:sp>
      <p:pic>
        <p:nvPicPr>
          <p:cNvPr id="4" name="Content Placeholder 3">
            <a:extLst>
              <a:ext uri="{FF2B5EF4-FFF2-40B4-BE49-F238E27FC236}">
                <a16:creationId xmlns:a16="http://schemas.microsoft.com/office/drawing/2014/main" id="{6484321A-9D41-4A51-9E22-72244587AA94}"/>
              </a:ext>
            </a:extLst>
          </p:cNvPr>
          <p:cNvPicPr>
            <a:picLocks noGrp="1" noChangeAspect="1"/>
          </p:cNvPicPr>
          <p:nvPr>
            <p:ph idx="1"/>
          </p:nvPr>
        </p:nvPicPr>
        <p:blipFill>
          <a:blip r:embed="rId3"/>
          <a:stretch>
            <a:fillRect/>
          </a:stretch>
        </p:blipFill>
        <p:spPr>
          <a:xfrm>
            <a:off x="679867" y="1216160"/>
            <a:ext cx="2801932" cy="4963422"/>
          </a:xfrm>
          <a:prstGeom prst="rect">
            <a:avLst/>
          </a:prstGeom>
        </p:spPr>
      </p:pic>
      <p:pic>
        <p:nvPicPr>
          <p:cNvPr id="6" name="Picture 5">
            <a:extLst>
              <a:ext uri="{FF2B5EF4-FFF2-40B4-BE49-F238E27FC236}">
                <a16:creationId xmlns:a16="http://schemas.microsoft.com/office/drawing/2014/main" id="{42ACB693-560C-4578-9DFB-DF8AE5CD589B}"/>
              </a:ext>
            </a:extLst>
          </p:cNvPr>
          <p:cNvPicPr>
            <a:picLocks noChangeAspect="1"/>
          </p:cNvPicPr>
          <p:nvPr/>
        </p:nvPicPr>
        <p:blipFill>
          <a:blip r:embed="rId4"/>
          <a:stretch>
            <a:fillRect/>
          </a:stretch>
        </p:blipFill>
        <p:spPr>
          <a:xfrm>
            <a:off x="4293030" y="1683091"/>
            <a:ext cx="4029559" cy="4029559"/>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341112A4-F669-4E68-9D90-4E9B0C978DB1}"/>
              </a:ext>
            </a:extLst>
          </p:cNvPr>
          <p:cNvSpPr txBox="1"/>
          <p:nvPr/>
        </p:nvSpPr>
        <p:spPr>
          <a:xfrm>
            <a:off x="4401519" y="5810250"/>
            <a:ext cx="3921070" cy="369332"/>
          </a:xfrm>
          <a:prstGeom prst="rect">
            <a:avLst/>
          </a:prstGeom>
          <a:noFill/>
        </p:spPr>
        <p:txBody>
          <a:bodyPr wrap="square" rtlCol="0">
            <a:spAutoFit/>
          </a:bodyPr>
          <a:lstStyle/>
          <a:p>
            <a:pPr algn="r"/>
            <a:r>
              <a:rPr lang="en-US" dirty="0"/>
              <a:t>Petwasteeliminator.com</a:t>
            </a:r>
          </a:p>
        </p:txBody>
      </p:sp>
    </p:spTree>
    <p:extLst>
      <p:ext uri="{BB962C8B-B14F-4D97-AF65-F5344CB8AC3E}">
        <p14:creationId xmlns:p14="http://schemas.microsoft.com/office/powerpoint/2010/main" val="2343348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0AC9-836A-4CB6-B241-7CE23C40B532}"/>
              </a:ext>
            </a:extLst>
          </p:cNvPr>
          <p:cNvSpPr>
            <a:spLocks noGrp="1"/>
          </p:cNvSpPr>
          <p:nvPr>
            <p:ph type="title"/>
          </p:nvPr>
        </p:nvSpPr>
        <p:spPr>
          <a:xfrm>
            <a:off x="461474" y="104157"/>
            <a:ext cx="8225327" cy="1143000"/>
          </a:xfrm>
        </p:spPr>
        <p:txBody>
          <a:bodyPr/>
          <a:lstStyle/>
          <a:p>
            <a:r>
              <a:rPr lang="en-US" sz="4000" dirty="0"/>
              <a:t>Case Study: Farm Demonstration Days</a:t>
            </a:r>
          </a:p>
        </p:txBody>
      </p:sp>
      <p:pic>
        <p:nvPicPr>
          <p:cNvPr id="5" name="Content Placeholder 4">
            <a:extLst>
              <a:ext uri="{FF2B5EF4-FFF2-40B4-BE49-F238E27FC236}">
                <a16:creationId xmlns:a16="http://schemas.microsoft.com/office/drawing/2014/main" id="{0E9B76FA-C128-4AD5-8F63-2678BE346D3D}"/>
              </a:ext>
            </a:extLst>
          </p:cNvPr>
          <p:cNvPicPr>
            <a:picLocks noGrp="1" noChangeAspect="1"/>
          </p:cNvPicPr>
          <p:nvPr>
            <p:ph idx="1"/>
          </p:nvPr>
        </p:nvPicPr>
        <p:blipFill>
          <a:blip r:embed="rId3"/>
          <a:stretch>
            <a:fillRect/>
          </a:stretch>
        </p:blipFill>
        <p:spPr>
          <a:xfrm>
            <a:off x="4572000" y="2939097"/>
            <a:ext cx="4288797" cy="3216598"/>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C86212F2-250F-46BD-979E-1BF18C20FFA1}"/>
              </a:ext>
            </a:extLst>
          </p:cNvPr>
          <p:cNvPicPr>
            <a:picLocks noChangeAspect="1"/>
          </p:cNvPicPr>
          <p:nvPr/>
        </p:nvPicPr>
        <p:blipFill>
          <a:blip r:embed="rId4"/>
          <a:stretch>
            <a:fillRect/>
          </a:stretch>
        </p:blipFill>
        <p:spPr>
          <a:xfrm>
            <a:off x="457199" y="1247157"/>
            <a:ext cx="4442956" cy="33580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041731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F1027-138B-4162-AB5E-FA3F7A51DD95}"/>
              </a:ext>
            </a:extLst>
          </p:cNvPr>
          <p:cNvSpPr>
            <a:spLocks noGrp="1"/>
          </p:cNvSpPr>
          <p:nvPr>
            <p:ph type="title"/>
          </p:nvPr>
        </p:nvSpPr>
        <p:spPr>
          <a:xfrm>
            <a:off x="228600" y="0"/>
            <a:ext cx="8915400" cy="1143000"/>
          </a:xfrm>
        </p:spPr>
        <p:txBody>
          <a:bodyPr/>
          <a:lstStyle/>
          <a:p>
            <a:r>
              <a:rPr lang="en-US" sz="3600" dirty="0"/>
              <a:t>8. Develop an audience profile</a:t>
            </a:r>
          </a:p>
        </p:txBody>
      </p:sp>
      <p:sp>
        <p:nvSpPr>
          <p:cNvPr id="3" name="Content Placeholder 2">
            <a:extLst>
              <a:ext uri="{FF2B5EF4-FFF2-40B4-BE49-F238E27FC236}">
                <a16:creationId xmlns:a16="http://schemas.microsoft.com/office/drawing/2014/main" id="{16648F74-2CBD-4468-BA9A-137CE550A404}"/>
              </a:ext>
            </a:extLst>
          </p:cNvPr>
          <p:cNvSpPr>
            <a:spLocks noGrp="1"/>
          </p:cNvSpPr>
          <p:nvPr>
            <p:ph idx="1"/>
          </p:nvPr>
        </p:nvSpPr>
        <p:spPr>
          <a:xfrm>
            <a:off x="228601" y="1087453"/>
            <a:ext cx="8686799" cy="5137178"/>
          </a:xfrm>
          <a:ln w="28575">
            <a:noFill/>
          </a:ln>
        </p:spPr>
        <p:txBody>
          <a:bodyPr>
            <a:normAutofit/>
          </a:bodyPr>
          <a:lstStyle/>
          <a:p>
            <a:pPr marL="457200" indent="-457200">
              <a:buFont typeface="+mj-lt"/>
              <a:buAutoNum type="arabicPeriod"/>
            </a:pPr>
            <a:r>
              <a:rPr lang="en-US" sz="2800" b="1" dirty="0"/>
              <a:t>Profile</a:t>
            </a:r>
          </a:p>
          <a:p>
            <a:pPr marL="757231" lvl="1" indent="-457200"/>
            <a:r>
              <a:rPr lang="en-US" sz="2400" dirty="0"/>
              <a:t>Quantitative</a:t>
            </a:r>
          </a:p>
          <a:p>
            <a:pPr marL="757231" lvl="1" indent="-457200"/>
            <a:r>
              <a:rPr lang="en-US" sz="2400" dirty="0"/>
              <a:t>Data collected on audiences</a:t>
            </a:r>
          </a:p>
          <a:p>
            <a:pPr marL="757231" lvl="1" indent="-457200"/>
            <a:r>
              <a:rPr lang="en-US" sz="2400" dirty="0"/>
              <a:t>What and why and demographics</a:t>
            </a:r>
          </a:p>
          <a:p>
            <a:pPr marL="457200" indent="-457200">
              <a:buFont typeface="+mj-lt"/>
              <a:buAutoNum type="arabicPeriod"/>
            </a:pPr>
            <a:r>
              <a:rPr lang="en-US" sz="2800" b="1" dirty="0"/>
              <a:t>Persona</a:t>
            </a:r>
          </a:p>
          <a:p>
            <a:pPr marL="757231" lvl="1" indent="-457200"/>
            <a:r>
              <a:rPr lang="en-US" sz="2500" dirty="0"/>
              <a:t>Qualitative but accurate representations</a:t>
            </a:r>
          </a:p>
          <a:p>
            <a:pPr marL="757231" lvl="1" indent="-457200"/>
            <a:r>
              <a:rPr lang="en-US" sz="2500" dirty="0"/>
              <a:t>Fictional characters based on data, structured role-play</a:t>
            </a:r>
          </a:p>
          <a:p>
            <a:pPr marL="757231" lvl="1" indent="-457200"/>
            <a:r>
              <a:rPr lang="en-US" sz="2500" dirty="0"/>
              <a:t>Vivid detail to help understand needs, motivations, behaviors, and context</a:t>
            </a:r>
          </a:p>
          <a:p>
            <a:pPr marL="757231" lvl="1" indent="-457200"/>
            <a:r>
              <a:rPr lang="en-US" sz="2500" dirty="0"/>
              <a:t>Validated be based on interviews and correspondence</a:t>
            </a:r>
          </a:p>
        </p:txBody>
      </p:sp>
    </p:spTree>
    <p:extLst>
      <p:ext uri="{BB962C8B-B14F-4D97-AF65-F5344CB8AC3E}">
        <p14:creationId xmlns:p14="http://schemas.microsoft.com/office/powerpoint/2010/main" val="5865259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648F74-2CBD-4468-BA9A-137CE550A404}"/>
              </a:ext>
            </a:extLst>
          </p:cNvPr>
          <p:cNvSpPr>
            <a:spLocks noGrp="1"/>
          </p:cNvSpPr>
          <p:nvPr>
            <p:ph idx="1"/>
          </p:nvPr>
        </p:nvSpPr>
        <p:spPr>
          <a:xfrm>
            <a:off x="228601" y="192947"/>
            <a:ext cx="8454005" cy="612396"/>
          </a:xfrm>
          <a:ln w="28575">
            <a:noFill/>
          </a:ln>
        </p:spPr>
        <p:txBody>
          <a:bodyPr>
            <a:normAutofit/>
          </a:bodyPr>
          <a:lstStyle/>
          <a:p>
            <a:pPr marL="0" indent="0" algn="ctr">
              <a:buNone/>
            </a:pPr>
            <a:r>
              <a:rPr lang="en-US" sz="3200" b="1" i="1" dirty="0"/>
              <a:t>Floridians Who Use Irrigation</a:t>
            </a:r>
            <a:r>
              <a:rPr lang="en-US" sz="3200" b="1" dirty="0"/>
              <a:t> Online Survey</a:t>
            </a:r>
          </a:p>
        </p:txBody>
      </p:sp>
      <p:sp>
        <p:nvSpPr>
          <p:cNvPr id="24" name="TextBox 23">
            <a:extLst>
              <a:ext uri="{FF2B5EF4-FFF2-40B4-BE49-F238E27FC236}">
                <a16:creationId xmlns:a16="http://schemas.microsoft.com/office/drawing/2014/main" id="{FC3921A5-DCEE-4CAF-BF6F-8FA1D875A7EC}"/>
              </a:ext>
            </a:extLst>
          </p:cNvPr>
          <p:cNvSpPr txBox="1"/>
          <p:nvPr/>
        </p:nvSpPr>
        <p:spPr>
          <a:xfrm>
            <a:off x="366319" y="5964356"/>
            <a:ext cx="8685402" cy="369332"/>
          </a:xfrm>
          <a:prstGeom prst="rect">
            <a:avLst/>
          </a:prstGeom>
          <a:noFill/>
        </p:spPr>
        <p:txBody>
          <a:bodyPr wrap="square">
            <a:spAutoFit/>
          </a:bodyPr>
          <a:lstStyle/>
          <a:p>
            <a:r>
              <a:rPr lang="en-US" dirty="0"/>
              <a:t>Warner </a:t>
            </a:r>
            <a:r>
              <a:rPr lang="en-US" dirty="0" err="1"/>
              <a:t>etal</a:t>
            </a:r>
            <a:r>
              <a:rPr lang="en-US" dirty="0"/>
              <a:t>. 2015.  University of Florida IFAS Extension https://edis.ifas.ufl.edu/wc199</a:t>
            </a:r>
          </a:p>
        </p:txBody>
      </p:sp>
      <p:sp>
        <p:nvSpPr>
          <p:cNvPr id="6" name="Content Placeholder 2">
            <a:extLst>
              <a:ext uri="{FF2B5EF4-FFF2-40B4-BE49-F238E27FC236}">
                <a16:creationId xmlns:a16="http://schemas.microsoft.com/office/drawing/2014/main" id="{098A49B1-F418-4654-BC4C-3F61130E16D5}"/>
              </a:ext>
            </a:extLst>
          </p:cNvPr>
          <p:cNvSpPr txBox="1">
            <a:spLocks/>
          </p:cNvSpPr>
          <p:nvPr/>
        </p:nvSpPr>
        <p:spPr>
          <a:xfrm>
            <a:off x="366319" y="1087453"/>
            <a:ext cx="8316287" cy="4876903"/>
          </a:xfrm>
          <a:prstGeom prst="rect">
            <a:avLst/>
          </a:prstGeom>
          <a:ln w="28575">
            <a:noFill/>
          </a:ln>
        </p:spPr>
        <p:txBody>
          <a:bodyPr vert="horz" lIns="91440" tIns="45720" rIns="91440" bIns="45720" numCol="2" rtlCol="0">
            <a:normAutofit/>
          </a:bodyPr>
          <a:lstStyle>
            <a:lvl1pPr marL="257168" indent="-257168" algn="l" defTabSz="342892" rtl="0" eaLnBrk="1" latinLnBrk="0" hangingPunct="1">
              <a:spcBef>
                <a:spcPct val="20000"/>
              </a:spcBef>
              <a:buFont typeface="Arial"/>
              <a:buChar char="•"/>
              <a:defRPr sz="2400" b="0" i="0" kern="1200">
                <a:solidFill>
                  <a:schemeClr val="tx1"/>
                </a:solidFill>
                <a:latin typeface="Calibri" panose="020F0502020204030204" pitchFamily="34" charset="0"/>
                <a:ea typeface="+mn-ea"/>
                <a:cs typeface="Calibri" panose="020F0502020204030204" pitchFamily="34" charset="0"/>
              </a:defRPr>
            </a:lvl1pPr>
            <a:lvl2pPr marL="557199" indent="-214308" algn="l" defTabSz="342892" rtl="0" eaLnBrk="1" latinLnBrk="0" hangingPunct="1">
              <a:spcBef>
                <a:spcPct val="20000"/>
              </a:spcBef>
              <a:buFont typeface="Arial"/>
              <a:buChar char="–"/>
              <a:defRPr sz="2100" b="0" i="0" kern="1200">
                <a:solidFill>
                  <a:schemeClr val="tx1"/>
                </a:solidFill>
                <a:latin typeface="Calibri" panose="020F0502020204030204" pitchFamily="34" charset="0"/>
                <a:ea typeface="+mn-ea"/>
                <a:cs typeface="Calibri" panose="020F0502020204030204" pitchFamily="34" charset="0"/>
              </a:defRPr>
            </a:lvl2pPr>
            <a:lvl3pPr marL="857228" indent="-171446" algn="l" defTabSz="342892" rtl="0" eaLnBrk="1" latinLnBrk="0" hangingPunct="1">
              <a:spcBef>
                <a:spcPct val="20000"/>
              </a:spcBef>
              <a:buFont typeface="Arial"/>
              <a:buChar char="•"/>
              <a:defRPr sz="1800" b="0" i="0" kern="1200">
                <a:solidFill>
                  <a:schemeClr val="tx1"/>
                </a:solidFill>
                <a:latin typeface="Calibri" panose="020F0502020204030204" pitchFamily="34" charset="0"/>
                <a:ea typeface="+mn-ea"/>
                <a:cs typeface="Calibri" panose="020F0502020204030204" pitchFamily="34" charset="0"/>
              </a:defRPr>
            </a:lvl3pPr>
            <a:lvl4pPr marL="1200120" indent="-171446" algn="l" defTabSz="342892" rtl="0" eaLnBrk="1" latinLnBrk="0" hangingPunct="1">
              <a:spcBef>
                <a:spcPct val="20000"/>
              </a:spcBef>
              <a:buFont typeface="Arial"/>
              <a:buChar char="–"/>
              <a:defRPr sz="1500" b="0" i="0" kern="1200">
                <a:solidFill>
                  <a:schemeClr val="tx1"/>
                </a:solidFill>
                <a:latin typeface="Calibri" panose="020F0502020204030204" pitchFamily="34" charset="0"/>
                <a:ea typeface="+mn-ea"/>
                <a:cs typeface="Calibri" panose="020F0502020204030204" pitchFamily="34" charset="0"/>
              </a:defRPr>
            </a:lvl4pPr>
            <a:lvl5pPr marL="1543012" indent="-171446" algn="l" defTabSz="342892" rtl="0" eaLnBrk="1" latinLnBrk="0" hangingPunct="1">
              <a:spcBef>
                <a:spcPct val="20000"/>
              </a:spcBef>
              <a:buFont typeface="Arial"/>
              <a:buChar char="»"/>
              <a:defRPr sz="1500" b="0" i="0" kern="1200">
                <a:solidFill>
                  <a:schemeClr val="tx1"/>
                </a:solidFill>
                <a:latin typeface="Mercury Display"/>
                <a:ea typeface="+mn-ea"/>
                <a:cs typeface="Mercury Display"/>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a:lstStyle>
          <a:p>
            <a:pPr marL="0" indent="0">
              <a:buNone/>
            </a:pPr>
            <a:r>
              <a:rPr lang="en-US" b="1" dirty="0"/>
              <a:t>Online survey:</a:t>
            </a:r>
          </a:p>
          <a:p>
            <a:r>
              <a:rPr lang="en-US" dirty="0"/>
              <a:t>1,063 respondents who use irrigation and can control  landscaping decisions. </a:t>
            </a:r>
          </a:p>
          <a:p>
            <a:pPr marL="0" indent="0">
              <a:buNone/>
            </a:pPr>
            <a:endParaRPr lang="en-US" b="1" dirty="0"/>
          </a:p>
          <a:p>
            <a:pPr marL="0" indent="0">
              <a:buNone/>
            </a:pPr>
            <a:r>
              <a:rPr lang="en-US" b="1" dirty="0"/>
              <a:t>Evaluated:</a:t>
            </a:r>
          </a:p>
          <a:p>
            <a:r>
              <a:rPr lang="en-US" dirty="0"/>
              <a:t>Florida environmental issues</a:t>
            </a:r>
          </a:p>
          <a:p>
            <a:r>
              <a:rPr lang="en-US" dirty="0"/>
              <a:t>Irrigation water source</a:t>
            </a:r>
          </a:p>
          <a:p>
            <a:r>
              <a:rPr lang="en-US" dirty="0"/>
              <a:t>HOA Status</a:t>
            </a:r>
          </a:p>
          <a:p>
            <a:r>
              <a:rPr lang="en-US" dirty="0"/>
              <a:t>Current conservation behaviors</a:t>
            </a:r>
          </a:p>
          <a:p>
            <a:r>
              <a:rPr lang="en-US" dirty="0"/>
              <a:t>Likelihood of engaging in future practices</a:t>
            </a:r>
          </a:p>
          <a:p>
            <a:r>
              <a:rPr lang="en-US" dirty="0"/>
              <a:t>Familiarity with water-related programs</a:t>
            </a:r>
          </a:p>
          <a:p>
            <a:r>
              <a:rPr lang="en-US" dirty="0"/>
              <a:t>Importance of plentiful clean water</a:t>
            </a:r>
          </a:p>
          <a:p>
            <a:r>
              <a:rPr lang="en-US" dirty="0"/>
              <a:t>Confidence in water safety and availability</a:t>
            </a:r>
          </a:p>
          <a:p>
            <a:r>
              <a:rPr lang="en-US" dirty="0"/>
              <a:t>Interactions with Extension</a:t>
            </a:r>
          </a:p>
          <a:p>
            <a:r>
              <a:rPr lang="en-US" dirty="0"/>
              <a:t>Political beliefs</a:t>
            </a:r>
          </a:p>
          <a:p>
            <a:r>
              <a:rPr lang="en-US" dirty="0"/>
              <a:t>Demographics</a:t>
            </a:r>
          </a:p>
        </p:txBody>
      </p:sp>
    </p:spTree>
    <p:extLst>
      <p:ext uri="{BB962C8B-B14F-4D97-AF65-F5344CB8AC3E}">
        <p14:creationId xmlns:p14="http://schemas.microsoft.com/office/powerpoint/2010/main" val="8915448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648F74-2CBD-4468-BA9A-137CE550A404}"/>
              </a:ext>
            </a:extLst>
          </p:cNvPr>
          <p:cNvSpPr>
            <a:spLocks noGrp="1"/>
          </p:cNvSpPr>
          <p:nvPr>
            <p:ph idx="1"/>
          </p:nvPr>
        </p:nvSpPr>
        <p:spPr>
          <a:xfrm>
            <a:off x="228601" y="192947"/>
            <a:ext cx="8454005" cy="612396"/>
          </a:xfrm>
          <a:ln w="28575">
            <a:noFill/>
          </a:ln>
        </p:spPr>
        <p:txBody>
          <a:bodyPr>
            <a:normAutofit/>
          </a:bodyPr>
          <a:lstStyle/>
          <a:p>
            <a:pPr marL="0" indent="0" algn="ctr">
              <a:buNone/>
            </a:pPr>
            <a:r>
              <a:rPr lang="en-US" sz="2800" b="1" dirty="0"/>
              <a:t>Floridians Who Use Irrigation in Home Landscaping</a:t>
            </a:r>
          </a:p>
        </p:txBody>
      </p:sp>
      <p:graphicFrame>
        <p:nvGraphicFramePr>
          <p:cNvPr id="20" name="Table 20">
            <a:extLst>
              <a:ext uri="{FF2B5EF4-FFF2-40B4-BE49-F238E27FC236}">
                <a16:creationId xmlns:a16="http://schemas.microsoft.com/office/drawing/2014/main" id="{08DDD0F2-8D38-44A2-836F-427ED470D490}"/>
              </a:ext>
            </a:extLst>
          </p:cNvPr>
          <p:cNvGraphicFramePr>
            <a:graphicFrameLocks noGrp="1"/>
          </p:cNvGraphicFramePr>
          <p:nvPr>
            <p:extLst>
              <p:ext uri="{D42A27DB-BD31-4B8C-83A1-F6EECF244321}">
                <p14:modId xmlns:p14="http://schemas.microsoft.com/office/powerpoint/2010/main" val="1767556959"/>
              </p:ext>
            </p:extLst>
          </p:nvPr>
        </p:nvGraphicFramePr>
        <p:xfrm>
          <a:off x="458598" y="929640"/>
          <a:ext cx="8226804" cy="4724400"/>
        </p:xfrm>
        <a:graphic>
          <a:graphicData uri="http://schemas.openxmlformats.org/drawingml/2006/table">
            <a:tbl>
              <a:tblPr firstRow="1" bandRow="1">
                <a:tableStyleId>{5C22544A-7EE6-4342-B048-85BDC9FD1C3A}</a:tableStyleId>
              </a:tblPr>
              <a:tblGrid>
                <a:gridCol w="3006055">
                  <a:extLst>
                    <a:ext uri="{9D8B030D-6E8A-4147-A177-3AD203B41FA5}">
                      <a16:colId xmlns:a16="http://schemas.microsoft.com/office/drawing/2014/main" val="499992870"/>
                    </a:ext>
                  </a:extLst>
                </a:gridCol>
                <a:gridCol w="1761688">
                  <a:extLst>
                    <a:ext uri="{9D8B030D-6E8A-4147-A177-3AD203B41FA5}">
                      <a16:colId xmlns:a16="http://schemas.microsoft.com/office/drawing/2014/main" val="496387249"/>
                    </a:ext>
                  </a:extLst>
                </a:gridCol>
                <a:gridCol w="1823209">
                  <a:extLst>
                    <a:ext uri="{9D8B030D-6E8A-4147-A177-3AD203B41FA5}">
                      <a16:colId xmlns:a16="http://schemas.microsoft.com/office/drawing/2014/main" val="62953877"/>
                    </a:ext>
                  </a:extLst>
                </a:gridCol>
                <a:gridCol w="1635852">
                  <a:extLst>
                    <a:ext uri="{9D8B030D-6E8A-4147-A177-3AD203B41FA5}">
                      <a16:colId xmlns:a16="http://schemas.microsoft.com/office/drawing/2014/main" val="101127720"/>
                    </a:ext>
                  </a:extLst>
                </a:gridCol>
              </a:tblGrid>
              <a:tr h="370840">
                <a:tc>
                  <a:txBody>
                    <a:bodyPr/>
                    <a:lstStyle/>
                    <a:p>
                      <a:pPr algn="ctr"/>
                      <a:r>
                        <a:rPr lang="en-US" sz="2000" dirty="0"/>
                        <a:t>Descriptors</a:t>
                      </a:r>
                    </a:p>
                  </a:txBody>
                  <a:tcPr anchor="b"/>
                </a:tc>
                <a:tc>
                  <a:txBody>
                    <a:bodyPr/>
                    <a:lstStyle/>
                    <a:p>
                      <a:pPr marL="0" marR="0" lvl="0" indent="0" algn="ctr" defTabSz="342892" rtl="0" eaLnBrk="1" fontAlgn="auto" latinLnBrk="0" hangingPunct="1">
                        <a:lnSpc>
                          <a:spcPct val="100000"/>
                        </a:lnSpc>
                        <a:spcBef>
                          <a:spcPts val="0"/>
                        </a:spcBef>
                        <a:spcAft>
                          <a:spcPts val="0"/>
                        </a:spcAft>
                        <a:buClrTx/>
                        <a:buSzTx/>
                        <a:buFontTx/>
                        <a:buNone/>
                        <a:tabLst/>
                        <a:defRPr/>
                      </a:pPr>
                      <a:r>
                        <a:rPr lang="en-US" sz="1800" dirty="0"/>
                        <a:t>Water Considerate Majority (45%)</a:t>
                      </a:r>
                    </a:p>
                  </a:txBody>
                  <a:tcPr anchor="b"/>
                </a:tc>
                <a:tc>
                  <a:txBody>
                    <a:bodyPr/>
                    <a:lstStyle/>
                    <a:p>
                      <a:pPr algn="ctr"/>
                      <a:r>
                        <a:rPr lang="en-US" sz="1800" b="1" dirty="0"/>
                        <a:t>Water Savvy Conservationists (36%)</a:t>
                      </a:r>
                      <a:endParaRPr lang="en-US" sz="1800" dirty="0"/>
                    </a:p>
                  </a:txBody>
                  <a:tcPr anchor="b"/>
                </a:tc>
                <a:tc>
                  <a:txBody>
                    <a:bodyPr/>
                    <a:lstStyle/>
                    <a:p>
                      <a:pPr algn="ctr"/>
                      <a:r>
                        <a:rPr lang="en-US" sz="1800" dirty="0"/>
                        <a:t>Unconcerned Water Users (19%)</a:t>
                      </a:r>
                    </a:p>
                  </a:txBody>
                  <a:tcPr anchor="b"/>
                </a:tc>
                <a:extLst>
                  <a:ext uri="{0D108BD9-81ED-4DB2-BD59-A6C34878D82A}">
                    <a16:rowId xmlns:a16="http://schemas.microsoft.com/office/drawing/2014/main" val="3435304354"/>
                  </a:ext>
                </a:extLst>
              </a:tr>
              <a:tr h="370840">
                <a:tc>
                  <a:txBody>
                    <a:bodyPr/>
                    <a:lstStyle/>
                    <a:p>
                      <a:pPr marL="0" marR="0" lvl="0" indent="0" algn="l" defTabSz="342892" rtl="0" eaLnBrk="1" fontAlgn="auto" latinLnBrk="0" hangingPunct="1">
                        <a:lnSpc>
                          <a:spcPct val="100000"/>
                        </a:lnSpc>
                        <a:spcBef>
                          <a:spcPts val="0"/>
                        </a:spcBef>
                        <a:spcAft>
                          <a:spcPts val="0"/>
                        </a:spcAft>
                        <a:buClrTx/>
                        <a:buSzTx/>
                        <a:buFontTx/>
                        <a:buNone/>
                        <a:tabLst/>
                        <a:defRPr/>
                      </a:pPr>
                      <a:r>
                        <a:rPr lang="en-US" sz="2000" dirty="0"/>
                        <a:t>Normative beliefs, behavior control, and irrigation attitudes.</a:t>
                      </a:r>
                    </a:p>
                  </a:txBody>
                  <a:tcPr/>
                </a:tc>
                <a:tc>
                  <a:txBody>
                    <a:bodyPr/>
                    <a:lstStyle/>
                    <a:p>
                      <a:pPr algn="ctr"/>
                      <a:r>
                        <a:rPr lang="en-US" sz="2000" dirty="0"/>
                        <a:t>Moderate</a:t>
                      </a:r>
                    </a:p>
                  </a:txBody>
                  <a:tcPr anchor="ctr"/>
                </a:tc>
                <a:tc>
                  <a:txBody>
                    <a:bodyPr/>
                    <a:lstStyle/>
                    <a:p>
                      <a:pPr algn="ctr"/>
                      <a:r>
                        <a:rPr lang="en-US" sz="2000" dirty="0"/>
                        <a:t>High</a:t>
                      </a:r>
                    </a:p>
                  </a:txBody>
                  <a:tcPr anchor="ctr"/>
                </a:tc>
                <a:tc>
                  <a:txBody>
                    <a:bodyPr/>
                    <a:lstStyle/>
                    <a:p>
                      <a:pPr algn="ctr"/>
                      <a:r>
                        <a:rPr lang="en-US" sz="2000" dirty="0"/>
                        <a:t>Low</a:t>
                      </a:r>
                    </a:p>
                  </a:txBody>
                  <a:tcPr anchor="ctr"/>
                </a:tc>
                <a:extLst>
                  <a:ext uri="{0D108BD9-81ED-4DB2-BD59-A6C34878D82A}">
                    <a16:rowId xmlns:a16="http://schemas.microsoft.com/office/drawing/2014/main" val="351578600"/>
                  </a:ext>
                </a:extLst>
              </a:tr>
              <a:tr h="370840">
                <a:tc>
                  <a:txBody>
                    <a:bodyPr/>
                    <a:lstStyle/>
                    <a:p>
                      <a:pPr marL="0" marR="0" lvl="0" indent="0" algn="l" defTabSz="342892" rtl="0" eaLnBrk="1" fontAlgn="auto" latinLnBrk="0" hangingPunct="1">
                        <a:lnSpc>
                          <a:spcPct val="100000"/>
                        </a:lnSpc>
                        <a:spcBef>
                          <a:spcPts val="0"/>
                        </a:spcBef>
                        <a:spcAft>
                          <a:spcPts val="0"/>
                        </a:spcAft>
                        <a:buClrTx/>
                        <a:buSzTx/>
                        <a:buFontTx/>
                        <a:buNone/>
                        <a:tabLst/>
                        <a:defRPr/>
                      </a:pPr>
                      <a:r>
                        <a:rPr lang="en-US" sz="2000" dirty="0"/>
                        <a:t>Engaged in water conservation practices</a:t>
                      </a:r>
                    </a:p>
                  </a:txBody>
                  <a:tcPr/>
                </a:tc>
                <a:tc>
                  <a:txBody>
                    <a:bodyPr/>
                    <a:lstStyle/>
                    <a:p>
                      <a:pPr algn="ctr"/>
                      <a:r>
                        <a:rPr lang="en-US" sz="2000" dirty="0"/>
                        <a:t>Somewhat</a:t>
                      </a:r>
                    </a:p>
                  </a:txBody>
                  <a:tcPr anchor="ctr"/>
                </a:tc>
                <a:tc>
                  <a:txBody>
                    <a:bodyPr/>
                    <a:lstStyle/>
                    <a:p>
                      <a:pPr algn="ctr"/>
                      <a:r>
                        <a:rPr lang="en-US" sz="2000" dirty="0"/>
                        <a:t>Very</a:t>
                      </a:r>
                    </a:p>
                  </a:txBody>
                  <a:tcPr anchor="ctr"/>
                </a:tc>
                <a:tc>
                  <a:txBody>
                    <a:bodyPr/>
                    <a:lstStyle/>
                    <a:p>
                      <a:pPr algn="ctr"/>
                      <a:r>
                        <a:rPr lang="en-US" sz="2000" dirty="0"/>
                        <a:t>Not</a:t>
                      </a:r>
                    </a:p>
                  </a:txBody>
                  <a:tcPr anchor="ctr"/>
                </a:tc>
                <a:extLst>
                  <a:ext uri="{0D108BD9-81ED-4DB2-BD59-A6C34878D82A}">
                    <a16:rowId xmlns:a16="http://schemas.microsoft.com/office/drawing/2014/main" val="495013472"/>
                  </a:ext>
                </a:extLst>
              </a:tr>
              <a:tr h="370840">
                <a:tc>
                  <a:txBody>
                    <a:bodyPr/>
                    <a:lstStyle/>
                    <a:p>
                      <a:pPr marL="0" marR="0" lvl="0" indent="0" algn="l" defTabSz="342892" rtl="0" eaLnBrk="1" fontAlgn="auto" latinLnBrk="0" hangingPunct="1">
                        <a:lnSpc>
                          <a:spcPct val="100000"/>
                        </a:lnSpc>
                        <a:spcBef>
                          <a:spcPts val="0"/>
                        </a:spcBef>
                        <a:spcAft>
                          <a:spcPts val="0"/>
                        </a:spcAft>
                        <a:buClrTx/>
                        <a:buSzTx/>
                        <a:buFontTx/>
                        <a:buNone/>
                        <a:tabLst/>
                        <a:defRPr/>
                      </a:pPr>
                      <a:r>
                        <a:rPr lang="en-US" sz="2000" dirty="0"/>
                        <a:t>Likely to engage in future water conservation</a:t>
                      </a:r>
                    </a:p>
                  </a:txBody>
                  <a:tcPr/>
                </a:tc>
                <a:tc>
                  <a:txBody>
                    <a:bodyPr/>
                    <a:lstStyle/>
                    <a:p>
                      <a:pPr algn="ctr"/>
                      <a:r>
                        <a:rPr lang="en-US" sz="2000" dirty="0"/>
                        <a:t>Somewhat</a:t>
                      </a:r>
                    </a:p>
                  </a:txBody>
                  <a:tcPr anchor="ctr"/>
                </a:tc>
                <a:tc>
                  <a:txBody>
                    <a:bodyPr/>
                    <a:lstStyle/>
                    <a:p>
                      <a:pPr algn="ctr"/>
                      <a:r>
                        <a:rPr lang="en-US" sz="2000" dirty="0"/>
                        <a:t>Highly</a:t>
                      </a:r>
                    </a:p>
                  </a:txBody>
                  <a:tcPr anchor="ctr"/>
                </a:tc>
                <a:tc>
                  <a:txBody>
                    <a:bodyPr/>
                    <a:lstStyle/>
                    <a:p>
                      <a:pPr algn="ctr"/>
                      <a:r>
                        <a:rPr lang="en-US" sz="2000" dirty="0"/>
                        <a:t>Unlikely</a:t>
                      </a:r>
                    </a:p>
                  </a:txBody>
                  <a:tcPr anchor="ctr"/>
                </a:tc>
                <a:extLst>
                  <a:ext uri="{0D108BD9-81ED-4DB2-BD59-A6C34878D82A}">
                    <a16:rowId xmlns:a16="http://schemas.microsoft.com/office/drawing/2014/main" val="2491244881"/>
                  </a:ext>
                </a:extLst>
              </a:tr>
              <a:tr h="370840">
                <a:tc>
                  <a:txBody>
                    <a:bodyPr/>
                    <a:lstStyle/>
                    <a:p>
                      <a:pPr marL="0" marR="0" lvl="0" indent="0" algn="l" defTabSz="342892" rtl="0" eaLnBrk="1" fontAlgn="auto" latinLnBrk="0" hangingPunct="1">
                        <a:lnSpc>
                          <a:spcPct val="100000"/>
                        </a:lnSpc>
                        <a:spcBef>
                          <a:spcPts val="0"/>
                        </a:spcBef>
                        <a:spcAft>
                          <a:spcPts val="0"/>
                        </a:spcAft>
                        <a:buClrTx/>
                        <a:buSzTx/>
                        <a:buFontTx/>
                        <a:buNone/>
                        <a:tabLst/>
                        <a:defRPr/>
                      </a:pPr>
                      <a:r>
                        <a:rPr lang="en-US" sz="2000" dirty="0"/>
                        <a:t>Perceived importance of clean water</a:t>
                      </a:r>
                    </a:p>
                  </a:txBody>
                  <a:tcPr/>
                </a:tc>
                <a:tc>
                  <a:txBody>
                    <a:bodyPr/>
                    <a:lstStyle/>
                    <a:p>
                      <a:pPr algn="ctr"/>
                      <a:r>
                        <a:rPr lang="en-US" sz="2000" dirty="0"/>
                        <a:t>Moderate</a:t>
                      </a:r>
                    </a:p>
                  </a:txBody>
                  <a:tcPr anchor="ctr"/>
                </a:tc>
                <a:tc>
                  <a:txBody>
                    <a:bodyPr/>
                    <a:lstStyle/>
                    <a:p>
                      <a:pPr algn="ctr"/>
                      <a:r>
                        <a:rPr lang="en-US" sz="2000" dirty="0"/>
                        <a:t>High</a:t>
                      </a:r>
                    </a:p>
                  </a:txBody>
                  <a:tcPr anchor="ctr"/>
                </a:tc>
                <a:tc>
                  <a:txBody>
                    <a:bodyPr/>
                    <a:lstStyle/>
                    <a:p>
                      <a:pPr algn="ctr"/>
                      <a:r>
                        <a:rPr lang="en-US" sz="2000" dirty="0"/>
                        <a:t>Low</a:t>
                      </a:r>
                    </a:p>
                  </a:txBody>
                  <a:tcPr anchor="ctr"/>
                </a:tc>
                <a:extLst>
                  <a:ext uri="{0D108BD9-81ED-4DB2-BD59-A6C34878D82A}">
                    <a16:rowId xmlns:a16="http://schemas.microsoft.com/office/drawing/2014/main" val="2884385070"/>
                  </a:ext>
                </a:extLst>
              </a:tr>
              <a:tr h="370840">
                <a:tc>
                  <a:txBody>
                    <a:bodyPr/>
                    <a:lstStyle/>
                    <a:p>
                      <a:pPr marL="0" marR="0" lvl="0" indent="0" algn="l" defTabSz="342892" rtl="0" eaLnBrk="1" fontAlgn="auto" latinLnBrk="0" hangingPunct="1">
                        <a:lnSpc>
                          <a:spcPct val="100000"/>
                        </a:lnSpc>
                        <a:spcBef>
                          <a:spcPts val="0"/>
                        </a:spcBef>
                        <a:spcAft>
                          <a:spcPts val="0"/>
                        </a:spcAft>
                        <a:buClrTx/>
                        <a:buSzTx/>
                        <a:buFontTx/>
                        <a:buNone/>
                        <a:tabLst/>
                        <a:defRPr/>
                      </a:pPr>
                      <a:r>
                        <a:rPr lang="en-US" sz="2000" dirty="0"/>
                        <a:t>Perceived importance of plentiful water</a:t>
                      </a:r>
                    </a:p>
                  </a:txBody>
                  <a:tcPr/>
                </a:tc>
                <a:tc>
                  <a:txBody>
                    <a:bodyPr/>
                    <a:lstStyle/>
                    <a:p>
                      <a:pPr algn="ctr"/>
                      <a:r>
                        <a:rPr lang="en-US" sz="2000" dirty="0"/>
                        <a:t>Moderate</a:t>
                      </a:r>
                    </a:p>
                  </a:txBody>
                  <a:tcPr anchor="ctr"/>
                </a:tc>
                <a:tc>
                  <a:txBody>
                    <a:bodyPr/>
                    <a:lstStyle/>
                    <a:p>
                      <a:pPr algn="ctr"/>
                      <a:r>
                        <a:rPr lang="en-US" sz="2000" dirty="0"/>
                        <a:t>High</a:t>
                      </a:r>
                    </a:p>
                  </a:txBody>
                  <a:tcPr anchor="ctr"/>
                </a:tc>
                <a:tc>
                  <a:txBody>
                    <a:bodyPr/>
                    <a:lstStyle/>
                    <a:p>
                      <a:pPr algn="ctr"/>
                      <a:r>
                        <a:rPr lang="en-US" sz="2000" dirty="0"/>
                        <a:t>Low</a:t>
                      </a:r>
                    </a:p>
                  </a:txBody>
                  <a:tcPr anchor="ctr"/>
                </a:tc>
                <a:extLst>
                  <a:ext uri="{0D108BD9-81ED-4DB2-BD59-A6C34878D82A}">
                    <a16:rowId xmlns:a16="http://schemas.microsoft.com/office/drawing/2014/main" val="2149731785"/>
                  </a:ext>
                </a:extLst>
              </a:tr>
            </a:tbl>
          </a:graphicData>
        </a:graphic>
      </p:graphicFrame>
      <p:sp>
        <p:nvSpPr>
          <p:cNvPr id="24" name="TextBox 23">
            <a:extLst>
              <a:ext uri="{FF2B5EF4-FFF2-40B4-BE49-F238E27FC236}">
                <a16:creationId xmlns:a16="http://schemas.microsoft.com/office/drawing/2014/main" id="{FC3921A5-DCEE-4CAF-BF6F-8FA1D875A7EC}"/>
              </a:ext>
            </a:extLst>
          </p:cNvPr>
          <p:cNvSpPr txBox="1"/>
          <p:nvPr/>
        </p:nvSpPr>
        <p:spPr>
          <a:xfrm>
            <a:off x="366319" y="5964356"/>
            <a:ext cx="8685402" cy="369332"/>
          </a:xfrm>
          <a:prstGeom prst="rect">
            <a:avLst/>
          </a:prstGeom>
          <a:noFill/>
        </p:spPr>
        <p:txBody>
          <a:bodyPr wrap="square">
            <a:spAutoFit/>
          </a:bodyPr>
          <a:lstStyle/>
          <a:p>
            <a:r>
              <a:rPr lang="en-US" dirty="0"/>
              <a:t>Warner </a:t>
            </a:r>
            <a:r>
              <a:rPr lang="en-US" dirty="0" err="1"/>
              <a:t>etal</a:t>
            </a:r>
            <a:r>
              <a:rPr lang="en-US" dirty="0"/>
              <a:t>. 2016.  University of Florida IFAS Extension https://edis.ifas.ufl.edu/wc200</a:t>
            </a:r>
          </a:p>
        </p:txBody>
      </p:sp>
      <p:sp>
        <p:nvSpPr>
          <p:cNvPr id="25" name="Rectangle 24">
            <a:extLst>
              <a:ext uri="{FF2B5EF4-FFF2-40B4-BE49-F238E27FC236}">
                <a16:creationId xmlns:a16="http://schemas.microsoft.com/office/drawing/2014/main" id="{72AB51BC-44C0-4FD0-A527-B00E7CBDAFC4}"/>
              </a:ext>
            </a:extLst>
          </p:cNvPr>
          <p:cNvSpPr/>
          <p:nvPr/>
        </p:nvSpPr>
        <p:spPr>
          <a:xfrm>
            <a:off x="3389152" y="805343"/>
            <a:ext cx="1870745" cy="4915949"/>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18531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F1027-138B-4162-AB5E-FA3F7A51DD95}"/>
              </a:ext>
            </a:extLst>
          </p:cNvPr>
          <p:cNvSpPr>
            <a:spLocks noGrp="1"/>
          </p:cNvSpPr>
          <p:nvPr>
            <p:ph type="title"/>
          </p:nvPr>
        </p:nvSpPr>
        <p:spPr>
          <a:xfrm>
            <a:off x="228600" y="0"/>
            <a:ext cx="8915400" cy="906010"/>
          </a:xfrm>
        </p:spPr>
        <p:txBody>
          <a:bodyPr/>
          <a:lstStyle/>
          <a:p>
            <a:r>
              <a:rPr lang="en-US" sz="3600" dirty="0"/>
              <a:t>Business audience profile example</a:t>
            </a:r>
          </a:p>
        </p:txBody>
      </p:sp>
      <p:sp>
        <p:nvSpPr>
          <p:cNvPr id="3" name="Content Placeholder 2">
            <a:extLst>
              <a:ext uri="{FF2B5EF4-FFF2-40B4-BE49-F238E27FC236}">
                <a16:creationId xmlns:a16="http://schemas.microsoft.com/office/drawing/2014/main" id="{16648F74-2CBD-4468-BA9A-137CE550A404}"/>
              </a:ext>
            </a:extLst>
          </p:cNvPr>
          <p:cNvSpPr>
            <a:spLocks noGrp="1"/>
          </p:cNvSpPr>
          <p:nvPr>
            <p:ph idx="1"/>
          </p:nvPr>
        </p:nvSpPr>
        <p:spPr>
          <a:xfrm>
            <a:off x="228601" y="1087453"/>
            <a:ext cx="2883715" cy="5137178"/>
          </a:xfrm>
          <a:ln w="28575">
            <a:noFill/>
          </a:ln>
        </p:spPr>
        <p:txBody>
          <a:bodyPr>
            <a:normAutofit lnSpcReduction="10000"/>
          </a:bodyPr>
          <a:lstStyle/>
          <a:p>
            <a:pPr marL="0" indent="0">
              <a:buNone/>
            </a:pPr>
            <a:r>
              <a:rPr lang="en-US" sz="3500" b="1" dirty="0"/>
              <a:t>Bullet point summary</a:t>
            </a:r>
          </a:p>
          <a:p>
            <a:pPr marL="0" indent="0">
              <a:buNone/>
            </a:pPr>
            <a:endParaRPr lang="en-US" sz="2800" dirty="0"/>
          </a:p>
          <a:p>
            <a:pPr marL="0" indent="0">
              <a:buNone/>
            </a:pPr>
            <a:r>
              <a:rPr lang="en-US" sz="2800" dirty="0"/>
              <a:t>Example for selling organic protein bars</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1800" dirty="0"/>
              <a:t>Source:</a:t>
            </a:r>
          </a:p>
          <a:p>
            <a:pPr marL="0" indent="0">
              <a:buNone/>
            </a:pPr>
            <a:r>
              <a:rPr lang="en-US" sz="1800" dirty="0"/>
              <a:t>www.brafton.com/</a:t>
            </a:r>
          </a:p>
        </p:txBody>
      </p:sp>
      <p:pic>
        <p:nvPicPr>
          <p:cNvPr id="5" name="Picture 4" descr="A screenshot of a cell phone&#10;&#10;Description automatically generated">
            <a:extLst>
              <a:ext uri="{FF2B5EF4-FFF2-40B4-BE49-F238E27FC236}">
                <a16:creationId xmlns:a16="http://schemas.microsoft.com/office/drawing/2014/main" id="{C9A32478-6639-4112-A6B3-67A32C20F2DD}"/>
              </a:ext>
            </a:extLst>
          </p:cNvPr>
          <p:cNvPicPr>
            <a:picLocks noChangeAspect="1"/>
          </p:cNvPicPr>
          <p:nvPr/>
        </p:nvPicPr>
        <p:blipFill>
          <a:blip r:embed="rId3"/>
          <a:stretch>
            <a:fillRect/>
          </a:stretch>
        </p:blipFill>
        <p:spPr>
          <a:xfrm>
            <a:off x="3223853" y="906010"/>
            <a:ext cx="5920147" cy="5406705"/>
          </a:xfrm>
          <a:prstGeom prst="rect">
            <a:avLst/>
          </a:prstGeom>
        </p:spPr>
      </p:pic>
    </p:spTree>
    <p:extLst>
      <p:ext uri="{BB962C8B-B14F-4D97-AF65-F5344CB8AC3E}">
        <p14:creationId xmlns:p14="http://schemas.microsoft.com/office/powerpoint/2010/main" val="33094215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F1027-138B-4162-AB5E-FA3F7A51DD95}"/>
              </a:ext>
            </a:extLst>
          </p:cNvPr>
          <p:cNvSpPr>
            <a:spLocks noGrp="1"/>
          </p:cNvSpPr>
          <p:nvPr>
            <p:ph type="title"/>
          </p:nvPr>
        </p:nvSpPr>
        <p:spPr>
          <a:xfrm>
            <a:off x="228600" y="0"/>
            <a:ext cx="8915400" cy="1143000"/>
          </a:xfrm>
        </p:spPr>
        <p:txBody>
          <a:bodyPr/>
          <a:lstStyle/>
          <a:p>
            <a:r>
              <a:rPr lang="en-US" sz="3600" dirty="0"/>
              <a:t>Audience Persona Example</a:t>
            </a:r>
          </a:p>
        </p:txBody>
      </p:sp>
      <p:sp>
        <p:nvSpPr>
          <p:cNvPr id="3" name="Content Placeholder 2">
            <a:extLst>
              <a:ext uri="{FF2B5EF4-FFF2-40B4-BE49-F238E27FC236}">
                <a16:creationId xmlns:a16="http://schemas.microsoft.com/office/drawing/2014/main" id="{16648F74-2CBD-4468-BA9A-137CE550A404}"/>
              </a:ext>
            </a:extLst>
          </p:cNvPr>
          <p:cNvSpPr>
            <a:spLocks noGrp="1"/>
          </p:cNvSpPr>
          <p:nvPr>
            <p:ph idx="1"/>
          </p:nvPr>
        </p:nvSpPr>
        <p:spPr>
          <a:xfrm>
            <a:off x="228601" y="1087453"/>
            <a:ext cx="8386893" cy="4667395"/>
          </a:xfrm>
          <a:ln w="28575">
            <a:noFill/>
          </a:ln>
        </p:spPr>
        <p:txBody>
          <a:bodyPr>
            <a:normAutofit/>
          </a:bodyPr>
          <a:lstStyle/>
          <a:p>
            <a:pPr marL="457200" indent="-457200">
              <a:buFont typeface="+mj-lt"/>
              <a:buAutoNum type="arabicPeriod"/>
            </a:pPr>
            <a:r>
              <a:rPr lang="en-US" b="1" dirty="0"/>
              <a:t>Resource Conservers </a:t>
            </a:r>
          </a:p>
          <a:p>
            <a:pPr marL="0" indent="0">
              <a:buNone/>
            </a:pPr>
            <a:r>
              <a:rPr lang="en-US" dirty="0"/>
              <a:t>They hate waste. Spot them wearing classically styled clothing, toting cloth shopping bags and sipping from reusable water bottles. Avid recyclers of milk jugs and Tide bottles, they drop off old electronics at Best Buy. They read news on-line to save trees, and are quick to re-use their Reynolds wrap. Ever watchful of saving their “drops” and “watts,” they install low-flow showerheads and compact fluorescent bulbs branded with EPA’s Energy Star and WaterSense labels. Shunning over-packaged products, they only turn on the lights when they have to, and they plug their appliances into power strips for easy shut-off when they leave for work.</a:t>
            </a:r>
          </a:p>
        </p:txBody>
      </p:sp>
      <p:sp>
        <p:nvSpPr>
          <p:cNvPr id="5" name="TextBox 4">
            <a:extLst>
              <a:ext uri="{FF2B5EF4-FFF2-40B4-BE49-F238E27FC236}">
                <a16:creationId xmlns:a16="http://schemas.microsoft.com/office/drawing/2014/main" id="{294A076C-AE0F-4DCE-BB45-74CFD223563A}"/>
              </a:ext>
            </a:extLst>
          </p:cNvPr>
          <p:cNvSpPr txBox="1"/>
          <p:nvPr/>
        </p:nvSpPr>
        <p:spPr>
          <a:xfrm>
            <a:off x="343950" y="5754848"/>
            <a:ext cx="8632270" cy="646331"/>
          </a:xfrm>
          <a:prstGeom prst="rect">
            <a:avLst/>
          </a:prstGeom>
          <a:noFill/>
        </p:spPr>
        <p:txBody>
          <a:bodyPr wrap="square">
            <a:spAutoFit/>
          </a:bodyPr>
          <a:lstStyle/>
          <a:p>
            <a:r>
              <a:rPr lang="en-US" dirty="0"/>
              <a:t>Jacquelyn </a:t>
            </a:r>
            <a:r>
              <a:rPr lang="en-US" dirty="0" err="1"/>
              <a:t>Ottman</a:t>
            </a:r>
            <a:r>
              <a:rPr lang="en-US" dirty="0"/>
              <a:t>. 2010.  A Smart Way to Segment Green Consumers.  Harvard Business Review. https://hbr.org/2010/02/a-smart-way-to-segment-green-c</a:t>
            </a:r>
          </a:p>
        </p:txBody>
      </p:sp>
      <p:pic>
        <p:nvPicPr>
          <p:cNvPr id="4" name="Graphic 3">
            <a:extLst>
              <a:ext uri="{FF2B5EF4-FFF2-40B4-BE49-F238E27FC236}">
                <a16:creationId xmlns:a16="http://schemas.microsoft.com/office/drawing/2014/main" id="{BAAC8F98-311B-494A-BCAE-1860734E267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2365" y="439753"/>
            <a:ext cx="1162050" cy="647700"/>
          </a:xfrm>
          <a:prstGeom prst="rect">
            <a:avLst/>
          </a:prstGeom>
        </p:spPr>
      </p:pic>
    </p:spTree>
    <p:extLst>
      <p:ext uri="{BB962C8B-B14F-4D97-AF65-F5344CB8AC3E}">
        <p14:creationId xmlns:p14="http://schemas.microsoft.com/office/powerpoint/2010/main" val="34796702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F1027-138B-4162-AB5E-FA3F7A51DD95}"/>
              </a:ext>
            </a:extLst>
          </p:cNvPr>
          <p:cNvSpPr>
            <a:spLocks noGrp="1"/>
          </p:cNvSpPr>
          <p:nvPr>
            <p:ph type="title"/>
          </p:nvPr>
        </p:nvSpPr>
        <p:spPr>
          <a:xfrm>
            <a:off x="228600" y="0"/>
            <a:ext cx="8915400" cy="1143000"/>
          </a:xfrm>
        </p:spPr>
        <p:txBody>
          <a:bodyPr/>
          <a:lstStyle/>
          <a:p>
            <a:r>
              <a:rPr lang="en-US" sz="3600" dirty="0"/>
              <a:t>9. Complete the behavior selection matrix</a:t>
            </a:r>
          </a:p>
        </p:txBody>
      </p:sp>
      <p:sp>
        <p:nvSpPr>
          <p:cNvPr id="3" name="Content Placeholder 2">
            <a:extLst>
              <a:ext uri="{FF2B5EF4-FFF2-40B4-BE49-F238E27FC236}">
                <a16:creationId xmlns:a16="http://schemas.microsoft.com/office/drawing/2014/main" id="{16648F74-2CBD-4468-BA9A-137CE550A404}"/>
              </a:ext>
            </a:extLst>
          </p:cNvPr>
          <p:cNvSpPr>
            <a:spLocks noGrp="1"/>
          </p:cNvSpPr>
          <p:nvPr>
            <p:ph idx="1"/>
          </p:nvPr>
        </p:nvSpPr>
        <p:spPr>
          <a:xfrm>
            <a:off x="228601" y="1087453"/>
            <a:ext cx="8462393" cy="5137178"/>
          </a:xfrm>
          <a:ln w="28575">
            <a:noFill/>
          </a:ln>
        </p:spPr>
        <p:txBody>
          <a:bodyPr>
            <a:normAutofit/>
          </a:bodyPr>
          <a:lstStyle/>
          <a:p>
            <a:pPr marL="0" indent="0">
              <a:buNone/>
            </a:pPr>
            <a:r>
              <a:rPr lang="en-US" dirty="0"/>
              <a:t>Now you should be ready to go back to the Behavior Selection Matrix and score your behaviors (Least Likely 1 to 6 Most Likely)</a:t>
            </a:r>
          </a:p>
          <a:p>
            <a:r>
              <a:rPr lang="en-US" dirty="0"/>
              <a:t>Highest reduction in pollution?</a:t>
            </a:r>
          </a:p>
          <a:p>
            <a:r>
              <a:rPr lang="en-US" dirty="0"/>
              <a:t>Most affordable to promote?</a:t>
            </a:r>
          </a:p>
          <a:p>
            <a:r>
              <a:rPr lang="en-US" dirty="0"/>
              <a:t>Most affordable to adopt?</a:t>
            </a:r>
          </a:p>
          <a:p>
            <a:r>
              <a:rPr lang="en-US" dirty="0"/>
              <a:t>Most attractive to community?</a:t>
            </a:r>
          </a:p>
          <a:p>
            <a:r>
              <a:rPr lang="en-US" dirty="0"/>
              <a:t>Easiest to link to problem?</a:t>
            </a:r>
          </a:p>
          <a:p>
            <a:r>
              <a:rPr lang="en-US" dirty="0"/>
              <a:t>Most sustainable?</a:t>
            </a:r>
          </a:p>
          <a:p>
            <a:r>
              <a:rPr lang="en-US" dirty="0"/>
              <a:t>Additional water-quality benefits?</a:t>
            </a:r>
          </a:p>
          <a:p>
            <a:r>
              <a:rPr lang="en-US" dirty="0"/>
              <a:t>Highest consumer response?</a:t>
            </a:r>
          </a:p>
          <a:p>
            <a:r>
              <a:rPr lang="en-US" dirty="0"/>
              <a:t>Fewest barriers to overcome?</a:t>
            </a:r>
          </a:p>
          <a:p>
            <a:pPr marL="457200" indent="-457200">
              <a:buFont typeface="+mj-lt"/>
              <a:buAutoNum type="arabicPeriod"/>
            </a:pPr>
            <a:endParaRPr lang="en-US" dirty="0"/>
          </a:p>
        </p:txBody>
      </p:sp>
    </p:spTree>
    <p:extLst>
      <p:ext uri="{BB962C8B-B14F-4D97-AF65-F5344CB8AC3E}">
        <p14:creationId xmlns:p14="http://schemas.microsoft.com/office/powerpoint/2010/main" val="31457931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739AAE-27D5-4CE9-A030-976C31DC1B56}"/>
              </a:ext>
            </a:extLst>
          </p:cNvPr>
          <p:cNvPicPr>
            <a:picLocks noChangeAspect="1"/>
          </p:cNvPicPr>
          <p:nvPr/>
        </p:nvPicPr>
        <p:blipFill>
          <a:blip r:embed="rId3"/>
          <a:stretch>
            <a:fillRect/>
          </a:stretch>
        </p:blipFill>
        <p:spPr>
          <a:xfrm>
            <a:off x="0" y="108015"/>
            <a:ext cx="9143999" cy="6349722"/>
          </a:xfrm>
          <a:prstGeom prst="rect">
            <a:avLst/>
          </a:prstGeom>
        </p:spPr>
      </p:pic>
      <p:sp>
        <p:nvSpPr>
          <p:cNvPr id="5" name="Oval 4">
            <a:extLst>
              <a:ext uri="{FF2B5EF4-FFF2-40B4-BE49-F238E27FC236}">
                <a16:creationId xmlns:a16="http://schemas.microsoft.com/office/drawing/2014/main" id="{5D245663-7B06-42DA-B9B4-F284B91E59C9}"/>
              </a:ext>
            </a:extLst>
          </p:cNvPr>
          <p:cNvSpPr/>
          <p:nvPr/>
        </p:nvSpPr>
        <p:spPr>
          <a:xfrm>
            <a:off x="8511988" y="2366683"/>
            <a:ext cx="376518" cy="430306"/>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9D35BFA8-83CD-4F63-AD36-EB7693F43564}"/>
              </a:ext>
            </a:extLst>
          </p:cNvPr>
          <p:cNvSpPr/>
          <p:nvPr/>
        </p:nvSpPr>
        <p:spPr>
          <a:xfrm>
            <a:off x="1" y="2272420"/>
            <a:ext cx="1223386" cy="1231271"/>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02036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C4F39-03C8-44C4-A6B0-6BDD8517471B}"/>
              </a:ext>
            </a:extLst>
          </p:cNvPr>
          <p:cNvSpPr>
            <a:spLocks noGrp="1"/>
          </p:cNvSpPr>
          <p:nvPr>
            <p:ph type="title"/>
          </p:nvPr>
        </p:nvSpPr>
        <p:spPr>
          <a:xfrm>
            <a:off x="459336" y="5697"/>
            <a:ext cx="8225327" cy="1143000"/>
          </a:xfrm>
        </p:spPr>
        <p:txBody>
          <a:bodyPr/>
          <a:lstStyle/>
          <a:p>
            <a:r>
              <a:rPr lang="en-US" sz="3600" dirty="0"/>
              <a:t>ACTIVITY: Building Blocks Worksheet</a:t>
            </a:r>
          </a:p>
        </p:txBody>
      </p:sp>
      <p:pic>
        <p:nvPicPr>
          <p:cNvPr id="4" name="Content Placeholder 3">
            <a:extLst>
              <a:ext uri="{FF2B5EF4-FFF2-40B4-BE49-F238E27FC236}">
                <a16:creationId xmlns:a16="http://schemas.microsoft.com/office/drawing/2014/main" id="{45391A66-2E5D-4891-A685-097ECF6F6D93}"/>
              </a:ext>
            </a:extLst>
          </p:cNvPr>
          <p:cNvPicPr>
            <a:picLocks noGrp="1" noChangeAspect="1"/>
          </p:cNvPicPr>
          <p:nvPr>
            <p:ph idx="1"/>
          </p:nvPr>
        </p:nvPicPr>
        <p:blipFill rotWithShape="1">
          <a:blip r:embed="rId3"/>
          <a:srcRect l="1778" r="6823" b="2298"/>
          <a:stretch/>
        </p:blipFill>
        <p:spPr>
          <a:xfrm rot="5400000">
            <a:off x="1803607" y="-1700"/>
            <a:ext cx="5254401" cy="7301757"/>
          </a:xfrm>
          <a:prstGeom prst="rect">
            <a:avLst/>
          </a:prstGeom>
        </p:spPr>
      </p:pic>
      <p:sp>
        <p:nvSpPr>
          <p:cNvPr id="9" name="TextBox 8">
            <a:extLst>
              <a:ext uri="{FF2B5EF4-FFF2-40B4-BE49-F238E27FC236}">
                <a16:creationId xmlns:a16="http://schemas.microsoft.com/office/drawing/2014/main" id="{98451C40-1330-4455-A809-8FB175DF4C65}"/>
              </a:ext>
            </a:extLst>
          </p:cNvPr>
          <p:cNvSpPr txBox="1"/>
          <p:nvPr/>
        </p:nvSpPr>
        <p:spPr>
          <a:xfrm>
            <a:off x="1351430" y="2980809"/>
            <a:ext cx="6158754" cy="2862322"/>
          </a:xfrm>
          <a:prstGeom prst="rect">
            <a:avLst/>
          </a:prstGeom>
          <a:solidFill>
            <a:srgbClr val="FFFF00"/>
          </a:solidFill>
          <a:ln>
            <a:solidFill>
              <a:schemeClr val="tx1"/>
            </a:solidFill>
          </a:ln>
        </p:spPr>
        <p:txBody>
          <a:bodyPr wrap="square" rtlCol="0">
            <a:spAutoFit/>
          </a:bodyPr>
          <a:lstStyle/>
          <a:p>
            <a:pPr marL="342900" indent="-342900">
              <a:buFont typeface="Arial" panose="020B0604020202020204" pitchFamily="34" charset="0"/>
              <a:buChar char="•"/>
            </a:pPr>
            <a:r>
              <a:rPr lang="en-US" sz="2000" dirty="0">
                <a:solidFill>
                  <a:srgbClr val="006600"/>
                </a:solidFill>
                <a:latin typeface="Calibri" panose="020F0502020204030204" pitchFamily="34" charset="0"/>
                <a:cs typeface="Calibri" panose="020F0502020204030204" pitchFamily="34" charset="0"/>
              </a:rPr>
              <a:t>Have I defined the audience in a way that separates it from the general public?</a:t>
            </a:r>
          </a:p>
          <a:p>
            <a:pPr marL="342900" indent="-342900">
              <a:buFont typeface="Arial" panose="020B0604020202020204" pitchFamily="34" charset="0"/>
              <a:buChar char="•"/>
            </a:pPr>
            <a:r>
              <a:rPr lang="en-US" sz="2000" dirty="0">
                <a:solidFill>
                  <a:srgbClr val="006600"/>
                </a:solidFill>
                <a:latin typeface="Calibri" panose="020F0502020204030204" pitchFamily="34" charset="0"/>
                <a:cs typeface="Calibri" panose="020F0502020204030204" pitchFamily="34" charset="0"/>
              </a:rPr>
              <a:t>How many target audiences or segments do I need?</a:t>
            </a:r>
          </a:p>
          <a:p>
            <a:pPr marL="342900" indent="-342900">
              <a:buFont typeface="Arial" panose="020B0604020202020204" pitchFamily="34" charset="0"/>
              <a:buChar char="•"/>
            </a:pPr>
            <a:r>
              <a:rPr lang="en-US" sz="2000" dirty="0">
                <a:solidFill>
                  <a:srgbClr val="006600"/>
                </a:solidFill>
                <a:latin typeface="Calibri" panose="020F0502020204030204" pitchFamily="34" charset="0"/>
                <a:cs typeface="Calibri" panose="020F0502020204030204" pitchFamily="34" charset="0"/>
              </a:rPr>
              <a:t>Have I segmented the audience so that I can develop targeted messages for each subgroup?</a:t>
            </a:r>
          </a:p>
          <a:p>
            <a:pPr marL="342900" indent="-342900">
              <a:buFont typeface="Arial" panose="020B0604020202020204" pitchFamily="34" charset="0"/>
              <a:buChar char="•"/>
            </a:pPr>
            <a:r>
              <a:rPr lang="en-US" sz="2000" dirty="0">
                <a:solidFill>
                  <a:srgbClr val="006600"/>
                </a:solidFill>
                <a:latin typeface="Calibri" panose="020F0502020204030204" pitchFamily="34" charset="0"/>
                <a:cs typeface="Calibri" panose="020F0502020204030204" pitchFamily="34" charset="0"/>
              </a:rPr>
              <a:t>Do I understand the target audience?  If not, how should I go about that?</a:t>
            </a:r>
          </a:p>
          <a:p>
            <a:pPr marL="342900" indent="-342900">
              <a:buFont typeface="Arial" panose="020B0604020202020204" pitchFamily="34" charset="0"/>
              <a:buChar char="•"/>
            </a:pPr>
            <a:r>
              <a:rPr lang="en-US" sz="2000" dirty="0">
                <a:solidFill>
                  <a:srgbClr val="006600"/>
                </a:solidFill>
                <a:latin typeface="Calibri" panose="020F0502020204030204" pitchFamily="34" charset="0"/>
                <a:cs typeface="Calibri" panose="020F0502020204030204" pitchFamily="34" charset="0"/>
              </a:rPr>
              <a:t>Can I identify the opinion leaders or info disseminators in the target audiences?</a:t>
            </a:r>
          </a:p>
        </p:txBody>
      </p:sp>
      <p:sp>
        <p:nvSpPr>
          <p:cNvPr id="10" name="Oval 9">
            <a:extLst>
              <a:ext uri="{FF2B5EF4-FFF2-40B4-BE49-F238E27FC236}">
                <a16:creationId xmlns:a16="http://schemas.microsoft.com/office/drawing/2014/main" id="{7DAD26B9-C3B9-45EC-8677-D0E9580FA8A0}"/>
              </a:ext>
            </a:extLst>
          </p:cNvPr>
          <p:cNvSpPr/>
          <p:nvPr/>
        </p:nvSpPr>
        <p:spPr>
          <a:xfrm>
            <a:off x="2003612" y="1976719"/>
            <a:ext cx="995082" cy="37651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3961075C-743C-434C-936A-8E732F0E0008}"/>
              </a:ext>
            </a:extLst>
          </p:cNvPr>
          <p:cNvSpPr/>
          <p:nvPr/>
        </p:nvSpPr>
        <p:spPr>
          <a:xfrm>
            <a:off x="2259961" y="1367098"/>
            <a:ext cx="482383" cy="59167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4804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U-Turn 4">
            <a:extLst>
              <a:ext uri="{FF2B5EF4-FFF2-40B4-BE49-F238E27FC236}">
                <a16:creationId xmlns:a16="http://schemas.microsoft.com/office/drawing/2014/main" id="{4947A039-0431-4F73-BE65-4D28DFF29869}"/>
              </a:ext>
            </a:extLst>
          </p:cNvPr>
          <p:cNvSpPr/>
          <p:nvPr/>
        </p:nvSpPr>
        <p:spPr>
          <a:xfrm rot="5400000" flipH="1">
            <a:off x="5405663" y="137380"/>
            <a:ext cx="2223823" cy="4732722"/>
          </a:xfrm>
          <a:prstGeom prst="uturnArrow">
            <a:avLst>
              <a:gd name="adj1" fmla="val 10892"/>
              <a:gd name="adj2" fmla="val 12681"/>
              <a:gd name="adj3" fmla="val 17234"/>
              <a:gd name="adj4" fmla="val 43750"/>
              <a:gd name="adj5" fmla="val 10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Rectangle 5">
            <a:extLst>
              <a:ext uri="{FF2B5EF4-FFF2-40B4-BE49-F238E27FC236}">
                <a16:creationId xmlns:a16="http://schemas.microsoft.com/office/drawing/2014/main" id="{EAED1F61-F500-430C-8474-1AA8CD2C2DF4}"/>
              </a:ext>
            </a:extLst>
          </p:cNvPr>
          <p:cNvSpPr/>
          <p:nvPr/>
        </p:nvSpPr>
        <p:spPr>
          <a:xfrm>
            <a:off x="3827533" y="3155355"/>
            <a:ext cx="2686556" cy="81581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AF1027-138B-4162-AB5E-FA3F7A51DD95}"/>
              </a:ext>
            </a:extLst>
          </p:cNvPr>
          <p:cNvSpPr>
            <a:spLocks noGrp="1"/>
          </p:cNvSpPr>
          <p:nvPr>
            <p:ph type="title"/>
          </p:nvPr>
        </p:nvSpPr>
        <p:spPr>
          <a:xfrm>
            <a:off x="228600" y="0"/>
            <a:ext cx="8915400" cy="1143000"/>
          </a:xfrm>
        </p:spPr>
        <p:txBody>
          <a:bodyPr/>
          <a:lstStyle/>
          <a:p>
            <a:r>
              <a:rPr lang="en-US" sz="3600" dirty="0"/>
              <a:t>Identifying &amp; Analyzing the Target Audience</a:t>
            </a:r>
          </a:p>
        </p:txBody>
      </p:sp>
      <p:sp>
        <p:nvSpPr>
          <p:cNvPr id="3" name="Content Placeholder 2">
            <a:extLst>
              <a:ext uri="{FF2B5EF4-FFF2-40B4-BE49-F238E27FC236}">
                <a16:creationId xmlns:a16="http://schemas.microsoft.com/office/drawing/2014/main" id="{16648F74-2CBD-4468-BA9A-137CE550A404}"/>
              </a:ext>
            </a:extLst>
          </p:cNvPr>
          <p:cNvSpPr>
            <a:spLocks noGrp="1"/>
          </p:cNvSpPr>
          <p:nvPr>
            <p:ph idx="1"/>
          </p:nvPr>
        </p:nvSpPr>
        <p:spPr>
          <a:xfrm>
            <a:off x="228601" y="1087452"/>
            <a:ext cx="8567441" cy="3375489"/>
          </a:xfrm>
          <a:ln w="28575">
            <a:noFill/>
          </a:ln>
        </p:spPr>
        <p:txBody>
          <a:bodyPr>
            <a:normAutofit fontScale="92500" lnSpcReduction="10000"/>
          </a:bodyPr>
          <a:lstStyle/>
          <a:p>
            <a:pPr marL="457200" indent="-457200">
              <a:buFont typeface="+mj-lt"/>
              <a:buAutoNum type="arabicPeriod"/>
            </a:pPr>
            <a:r>
              <a:rPr lang="en-US" dirty="0"/>
              <a:t>Consider potential audience</a:t>
            </a:r>
          </a:p>
          <a:p>
            <a:pPr marL="457200" indent="-457200">
              <a:buFont typeface="+mj-lt"/>
              <a:buAutoNum type="arabicPeriod"/>
            </a:pPr>
            <a:r>
              <a:rPr lang="en-US" dirty="0"/>
              <a:t>Select the target audience</a:t>
            </a:r>
          </a:p>
          <a:p>
            <a:pPr marL="457200" indent="-457200">
              <a:buFont typeface="+mj-lt"/>
              <a:buAutoNum type="arabicPeriod"/>
            </a:pPr>
            <a:r>
              <a:rPr lang="en-US" dirty="0"/>
              <a:t>Describe the target audience characteristics</a:t>
            </a:r>
          </a:p>
          <a:p>
            <a:pPr marL="457200" indent="-457200">
              <a:buFont typeface="+mj-lt"/>
              <a:buAutoNum type="arabicPeriod"/>
            </a:pPr>
            <a:r>
              <a:rPr lang="en-US" dirty="0"/>
              <a:t>Determine additional information needed </a:t>
            </a:r>
          </a:p>
          <a:p>
            <a:pPr marL="457200" indent="-457200">
              <a:buFont typeface="+mj-lt"/>
              <a:buAutoNum type="arabicPeriod"/>
            </a:pPr>
            <a:r>
              <a:rPr lang="en-US" dirty="0"/>
              <a:t>Describe current behaviors, knowledge, attitudes, and perceptions</a:t>
            </a:r>
          </a:p>
          <a:p>
            <a:pPr marL="457200" indent="-457200">
              <a:buFont typeface="+mj-lt"/>
              <a:buAutoNum type="arabicPeriod"/>
            </a:pPr>
            <a:r>
              <a:rPr lang="en-US" dirty="0"/>
              <a:t>Identify barriers and facilitators</a:t>
            </a:r>
          </a:p>
          <a:p>
            <a:pPr marL="457200" indent="-457200">
              <a:buFont typeface="+mj-lt"/>
              <a:buAutoNum type="arabicPeriod"/>
            </a:pPr>
            <a:r>
              <a:rPr lang="en-US" dirty="0"/>
              <a:t>Consider further segmentation of the audience.</a:t>
            </a:r>
          </a:p>
          <a:p>
            <a:pPr marL="457200" indent="-457200">
              <a:buFont typeface="+mj-lt"/>
              <a:buAutoNum type="arabicPeriod"/>
            </a:pPr>
            <a:r>
              <a:rPr lang="en-US" dirty="0"/>
              <a:t>Develop an audience profile</a:t>
            </a:r>
          </a:p>
          <a:p>
            <a:pPr marL="457200" indent="-457200">
              <a:buFont typeface="+mj-lt"/>
              <a:buAutoNum type="arabicPeriod"/>
            </a:pPr>
            <a:r>
              <a:rPr lang="en-US" dirty="0"/>
              <a:t>Complete behavior selection matrix</a:t>
            </a:r>
          </a:p>
        </p:txBody>
      </p:sp>
      <p:graphicFrame>
        <p:nvGraphicFramePr>
          <p:cNvPr id="4" name="Diagram 3">
            <a:extLst>
              <a:ext uri="{FF2B5EF4-FFF2-40B4-BE49-F238E27FC236}">
                <a16:creationId xmlns:a16="http://schemas.microsoft.com/office/drawing/2014/main" id="{00C7B625-F4AB-46DC-BFA2-1AAEB505794A}"/>
              </a:ext>
            </a:extLst>
          </p:cNvPr>
          <p:cNvGraphicFramePr/>
          <p:nvPr>
            <p:extLst>
              <p:ext uri="{D42A27DB-BD31-4B8C-83A1-F6EECF244321}">
                <p14:modId xmlns:p14="http://schemas.microsoft.com/office/powerpoint/2010/main" val="2438580827"/>
              </p:ext>
            </p:extLst>
          </p:nvPr>
        </p:nvGraphicFramePr>
        <p:xfrm>
          <a:off x="342900" y="4462942"/>
          <a:ext cx="8686800" cy="18707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054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F1027-138B-4162-AB5E-FA3F7A51DD95}"/>
              </a:ext>
            </a:extLst>
          </p:cNvPr>
          <p:cNvSpPr>
            <a:spLocks noGrp="1"/>
          </p:cNvSpPr>
          <p:nvPr>
            <p:ph type="title"/>
          </p:nvPr>
        </p:nvSpPr>
        <p:spPr>
          <a:xfrm>
            <a:off x="228600" y="0"/>
            <a:ext cx="8915400" cy="1143000"/>
          </a:xfrm>
        </p:spPr>
        <p:txBody>
          <a:bodyPr/>
          <a:lstStyle/>
          <a:p>
            <a:r>
              <a:rPr lang="en-US" sz="3600" dirty="0"/>
              <a:t>Identifying &amp; Analyzing the Target Audience</a:t>
            </a:r>
          </a:p>
        </p:txBody>
      </p:sp>
      <p:sp>
        <p:nvSpPr>
          <p:cNvPr id="3" name="Content Placeholder 2">
            <a:extLst>
              <a:ext uri="{FF2B5EF4-FFF2-40B4-BE49-F238E27FC236}">
                <a16:creationId xmlns:a16="http://schemas.microsoft.com/office/drawing/2014/main" id="{16648F74-2CBD-4468-BA9A-137CE550A404}"/>
              </a:ext>
            </a:extLst>
          </p:cNvPr>
          <p:cNvSpPr>
            <a:spLocks noGrp="1"/>
          </p:cNvSpPr>
          <p:nvPr>
            <p:ph idx="1"/>
          </p:nvPr>
        </p:nvSpPr>
        <p:spPr>
          <a:xfrm>
            <a:off x="228601" y="1087453"/>
            <a:ext cx="4855127" cy="5137178"/>
          </a:xfrm>
          <a:ln w="28575">
            <a:noFill/>
          </a:ln>
        </p:spPr>
        <p:txBody>
          <a:bodyPr>
            <a:normAutofit fontScale="92500" lnSpcReduction="10000"/>
          </a:bodyPr>
          <a:lstStyle/>
          <a:p>
            <a:pPr marL="457200" indent="-457200">
              <a:buFont typeface="+mj-lt"/>
              <a:buAutoNum type="arabicPeriod"/>
            </a:pPr>
            <a:r>
              <a:rPr lang="en-US" dirty="0"/>
              <a:t>Consider potential audience</a:t>
            </a:r>
          </a:p>
          <a:p>
            <a:pPr marL="457200" indent="-457200">
              <a:buFont typeface="+mj-lt"/>
              <a:buAutoNum type="arabicPeriod"/>
            </a:pPr>
            <a:r>
              <a:rPr lang="en-US" dirty="0"/>
              <a:t>Select the target audience</a:t>
            </a:r>
          </a:p>
          <a:p>
            <a:pPr marL="457200" indent="-457200">
              <a:buFont typeface="+mj-lt"/>
              <a:buAutoNum type="arabicPeriod"/>
            </a:pPr>
            <a:r>
              <a:rPr lang="en-US" dirty="0"/>
              <a:t>Describe the target audience characteristics</a:t>
            </a:r>
          </a:p>
          <a:p>
            <a:pPr marL="457200" indent="-457200">
              <a:buFont typeface="+mj-lt"/>
              <a:buAutoNum type="arabicPeriod"/>
            </a:pPr>
            <a:r>
              <a:rPr lang="en-US" dirty="0"/>
              <a:t>Determine additional information needed </a:t>
            </a:r>
          </a:p>
          <a:p>
            <a:pPr marL="457200" indent="-457200">
              <a:buFont typeface="+mj-lt"/>
              <a:buAutoNum type="arabicPeriod"/>
            </a:pPr>
            <a:r>
              <a:rPr lang="en-US" dirty="0"/>
              <a:t>Describe current behaviors, knowledge, attitudes, and perceptions</a:t>
            </a:r>
          </a:p>
          <a:p>
            <a:pPr marL="457200" indent="-457200">
              <a:buFont typeface="+mj-lt"/>
              <a:buAutoNum type="arabicPeriod"/>
            </a:pPr>
            <a:r>
              <a:rPr lang="en-US" dirty="0"/>
              <a:t>Identify barriers and facilitators</a:t>
            </a:r>
          </a:p>
          <a:p>
            <a:pPr marL="457200" indent="-457200">
              <a:buFont typeface="+mj-lt"/>
              <a:buAutoNum type="arabicPeriod"/>
            </a:pPr>
            <a:r>
              <a:rPr lang="en-US" dirty="0"/>
              <a:t>Consider further segmentation of the audience.</a:t>
            </a:r>
          </a:p>
          <a:p>
            <a:pPr marL="457200" indent="-457200">
              <a:buFont typeface="+mj-lt"/>
              <a:buAutoNum type="arabicPeriod"/>
            </a:pPr>
            <a:r>
              <a:rPr lang="en-US" dirty="0"/>
              <a:t>Develop an audience profile</a:t>
            </a:r>
          </a:p>
          <a:p>
            <a:pPr marL="457200" indent="-457200">
              <a:buFont typeface="+mj-lt"/>
              <a:buAutoNum type="arabicPeriod"/>
            </a:pPr>
            <a:r>
              <a:rPr lang="en-US" dirty="0"/>
              <a:t>Complete behavior selection matrix</a:t>
            </a:r>
          </a:p>
        </p:txBody>
      </p:sp>
      <p:sp>
        <p:nvSpPr>
          <p:cNvPr id="6" name="Right Brace 5">
            <a:extLst>
              <a:ext uri="{FF2B5EF4-FFF2-40B4-BE49-F238E27FC236}">
                <a16:creationId xmlns:a16="http://schemas.microsoft.com/office/drawing/2014/main" id="{804A8205-0216-44E9-BD64-1E0F92DE4DF7}"/>
              </a:ext>
            </a:extLst>
          </p:cNvPr>
          <p:cNvSpPr/>
          <p:nvPr/>
        </p:nvSpPr>
        <p:spPr>
          <a:xfrm>
            <a:off x="4966282" y="1087452"/>
            <a:ext cx="864066" cy="741347"/>
          </a:xfrm>
          <a:prstGeom prst="rightBrace">
            <a:avLst>
              <a:gd name="adj1" fmla="val 25000"/>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Right Brace 7">
            <a:extLst>
              <a:ext uri="{FF2B5EF4-FFF2-40B4-BE49-F238E27FC236}">
                <a16:creationId xmlns:a16="http://schemas.microsoft.com/office/drawing/2014/main" id="{60EE1309-2BBB-4E69-91DB-A001B5049BF5}"/>
              </a:ext>
            </a:extLst>
          </p:cNvPr>
          <p:cNvSpPr/>
          <p:nvPr/>
        </p:nvSpPr>
        <p:spPr>
          <a:xfrm>
            <a:off x="4966282" y="1929468"/>
            <a:ext cx="864066" cy="3473042"/>
          </a:xfrm>
          <a:prstGeom prst="rightBrace">
            <a:avLst>
              <a:gd name="adj1" fmla="val 47168"/>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Right Brace 9">
            <a:extLst>
              <a:ext uri="{FF2B5EF4-FFF2-40B4-BE49-F238E27FC236}">
                <a16:creationId xmlns:a16="http://schemas.microsoft.com/office/drawing/2014/main" id="{C10C1408-5177-40E0-8B6E-EFE10F5E5B52}"/>
              </a:ext>
            </a:extLst>
          </p:cNvPr>
          <p:cNvSpPr/>
          <p:nvPr/>
        </p:nvSpPr>
        <p:spPr>
          <a:xfrm>
            <a:off x="4966282" y="5586909"/>
            <a:ext cx="864066" cy="511728"/>
          </a:xfrm>
          <a:prstGeom prst="rightBrace">
            <a:avLst>
              <a:gd name="adj1" fmla="val 25000"/>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Rectangle 10">
            <a:extLst>
              <a:ext uri="{FF2B5EF4-FFF2-40B4-BE49-F238E27FC236}">
                <a16:creationId xmlns:a16="http://schemas.microsoft.com/office/drawing/2014/main" id="{A79D7BAC-F08B-4581-AC4C-03A32508A890}"/>
              </a:ext>
            </a:extLst>
          </p:cNvPr>
          <p:cNvSpPr/>
          <p:nvPr/>
        </p:nvSpPr>
        <p:spPr>
          <a:xfrm>
            <a:off x="5964572" y="973123"/>
            <a:ext cx="2701256" cy="956345"/>
          </a:xfrm>
          <a:prstGeom prst="rect">
            <a:avLst/>
          </a:prstGeom>
          <a:gradFill>
            <a:gsLst>
              <a:gs pos="0">
                <a:srgbClr val="CCFF99"/>
              </a:gs>
              <a:gs pos="100000">
                <a:srgbClr val="CCFF99"/>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tx1"/>
                </a:solidFill>
              </a:rPr>
              <a:t>Selecting Target Audience Form</a:t>
            </a:r>
          </a:p>
        </p:txBody>
      </p:sp>
      <p:sp>
        <p:nvSpPr>
          <p:cNvPr id="13" name="Rectangle 12">
            <a:extLst>
              <a:ext uri="{FF2B5EF4-FFF2-40B4-BE49-F238E27FC236}">
                <a16:creationId xmlns:a16="http://schemas.microsoft.com/office/drawing/2014/main" id="{EBF074CA-A0BC-4D69-B17C-712813AEC019}"/>
              </a:ext>
            </a:extLst>
          </p:cNvPr>
          <p:cNvSpPr/>
          <p:nvPr/>
        </p:nvSpPr>
        <p:spPr>
          <a:xfrm>
            <a:off x="5964572" y="3177869"/>
            <a:ext cx="2701256" cy="956345"/>
          </a:xfrm>
          <a:prstGeom prst="rect">
            <a:avLst/>
          </a:prstGeom>
          <a:gradFill>
            <a:gsLst>
              <a:gs pos="0">
                <a:srgbClr val="00B0F0"/>
              </a:gs>
              <a:gs pos="100000">
                <a:srgbClr val="00B0F0"/>
              </a:gs>
            </a:gsLst>
          </a:gra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solidFill>
                  <a:schemeClr val="tx1"/>
                </a:solidFill>
              </a:rPr>
              <a:t>Describe Target Audience Form</a:t>
            </a:r>
          </a:p>
        </p:txBody>
      </p:sp>
      <p:sp>
        <p:nvSpPr>
          <p:cNvPr id="15" name="Rectangle 14">
            <a:extLst>
              <a:ext uri="{FF2B5EF4-FFF2-40B4-BE49-F238E27FC236}">
                <a16:creationId xmlns:a16="http://schemas.microsoft.com/office/drawing/2014/main" id="{CEC3E9A9-AB40-4D5C-9B20-DB95DEED2802}"/>
              </a:ext>
            </a:extLst>
          </p:cNvPr>
          <p:cNvSpPr/>
          <p:nvPr/>
        </p:nvSpPr>
        <p:spPr>
          <a:xfrm>
            <a:off x="5964572" y="5268286"/>
            <a:ext cx="2701256" cy="956345"/>
          </a:xfrm>
          <a:prstGeom prst="rect">
            <a:avLst/>
          </a:prstGeom>
          <a:gradFill>
            <a:gsLst>
              <a:gs pos="0">
                <a:srgbClr val="FFFF00"/>
              </a:gs>
              <a:gs pos="100000">
                <a:srgbClr val="FFFF00"/>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solidFill>
                  <a:schemeClr val="tx1"/>
                </a:solidFill>
              </a:rPr>
              <a:t>Behavior Selection Matrix Form</a:t>
            </a:r>
          </a:p>
        </p:txBody>
      </p:sp>
      <p:sp>
        <p:nvSpPr>
          <p:cNvPr id="4" name="Rectangle 3">
            <a:extLst>
              <a:ext uri="{FF2B5EF4-FFF2-40B4-BE49-F238E27FC236}">
                <a16:creationId xmlns:a16="http://schemas.microsoft.com/office/drawing/2014/main" id="{90D862B9-9342-42A2-BA7A-4CCB54935496}"/>
              </a:ext>
            </a:extLst>
          </p:cNvPr>
          <p:cNvSpPr/>
          <p:nvPr/>
        </p:nvSpPr>
        <p:spPr>
          <a:xfrm>
            <a:off x="5964572" y="4223077"/>
            <a:ext cx="2701256" cy="956345"/>
          </a:xfrm>
          <a:prstGeom prst="rect">
            <a:avLst/>
          </a:prstGeom>
          <a:solidFill>
            <a:schemeClr val="accent5">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b="1" dirty="0">
                <a:solidFill>
                  <a:schemeClr val="tx1"/>
                </a:solidFill>
              </a:rPr>
              <a:t>Identifying and Removing Barrier Form</a:t>
            </a:r>
          </a:p>
        </p:txBody>
      </p:sp>
      <p:cxnSp>
        <p:nvCxnSpPr>
          <p:cNvPr id="7" name="Straight Arrow Connector 6">
            <a:extLst>
              <a:ext uri="{FF2B5EF4-FFF2-40B4-BE49-F238E27FC236}">
                <a16:creationId xmlns:a16="http://schemas.microsoft.com/office/drawing/2014/main" id="{B7D4F414-C3AE-463C-B97A-D007D7826FE0}"/>
              </a:ext>
            </a:extLst>
          </p:cNvPr>
          <p:cNvCxnSpPr>
            <a:stCxn id="4" idx="1"/>
          </p:cNvCxnSpPr>
          <p:nvPr/>
        </p:nvCxnSpPr>
        <p:spPr>
          <a:xfrm flipH="1" flipV="1">
            <a:off x="4454554" y="4345497"/>
            <a:ext cx="1510018" cy="35575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8130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1507" y="76187"/>
            <a:ext cx="8315292" cy="898275"/>
          </a:xfrm>
        </p:spPr>
        <p:txBody>
          <a:bodyPr/>
          <a:lstStyle/>
          <a:p>
            <a:pPr algn="l"/>
            <a:r>
              <a:rPr lang="en-US" sz="3600" dirty="0">
                <a:solidFill>
                  <a:srgbClr val="0032A1"/>
                </a:solidFill>
              </a:rPr>
              <a:t>1. Consider Potential Audience</a:t>
            </a:r>
          </a:p>
        </p:txBody>
      </p:sp>
      <p:sp>
        <p:nvSpPr>
          <p:cNvPr id="5" name="Content Placeholder 4"/>
          <p:cNvSpPr>
            <a:spLocks noGrp="1"/>
          </p:cNvSpPr>
          <p:nvPr>
            <p:ph idx="1"/>
          </p:nvPr>
        </p:nvSpPr>
        <p:spPr>
          <a:xfrm>
            <a:off x="285814" y="2460332"/>
            <a:ext cx="3693544" cy="3751395"/>
          </a:xfrm>
        </p:spPr>
        <p:txBody>
          <a:bodyPr>
            <a:normAutofit/>
          </a:bodyPr>
          <a:lstStyle/>
          <a:p>
            <a:pPr marL="0" indent="0">
              <a:buNone/>
            </a:pPr>
            <a:r>
              <a:rPr lang="en-US" dirty="0"/>
              <a:t>“We make decisions”</a:t>
            </a:r>
          </a:p>
          <a:p>
            <a:pPr marL="742950" indent="-742950">
              <a:buFont typeface="+mj-lt"/>
              <a:buAutoNum type="arabicPeriod"/>
            </a:pPr>
            <a:endParaRPr lang="en-US" sz="1800" dirty="0"/>
          </a:p>
          <a:p>
            <a:pPr marL="0" indent="0">
              <a:buNone/>
            </a:pPr>
            <a:r>
              <a:rPr lang="en-US" dirty="0"/>
              <a:t>“Your decisions affect us”</a:t>
            </a:r>
          </a:p>
          <a:p>
            <a:pPr marL="742950" indent="-742950">
              <a:buFont typeface="+mj-lt"/>
              <a:buAutoNum type="arabicPeriod"/>
            </a:pPr>
            <a:endParaRPr lang="en-US" sz="1800" dirty="0"/>
          </a:p>
          <a:p>
            <a:pPr marL="0" indent="0">
              <a:buNone/>
            </a:pPr>
            <a:r>
              <a:rPr lang="en-US" dirty="0"/>
              <a:t>“We can make it easy or difficult”</a:t>
            </a:r>
          </a:p>
          <a:p>
            <a:pPr marL="0" indent="0">
              <a:buNone/>
            </a:pPr>
            <a:endParaRPr lang="en-US" sz="1800" dirty="0"/>
          </a:p>
        </p:txBody>
      </p:sp>
      <p:pic>
        <p:nvPicPr>
          <p:cNvPr id="6" name="Picture 5" descr="A picture containing food&#10;&#10;Description automatically generated">
            <a:extLst>
              <a:ext uri="{FF2B5EF4-FFF2-40B4-BE49-F238E27FC236}">
                <a16:creationId xmlns:a16="http://schemas.microsoft.com/office/drawing/2014/main" id="{CE5D5975-7E1B-4AB3-AF32-56D0BEC3372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38519" y="4269735"/>
            <a:ext cx="881135" cy="906148"/>
          </a:xfrm>
          <a:prstGeom prst="rect">
            <a:avLst/>
          </a:prstGeom>
        </p:spPr>
      </p:pic>
      <p:pic>
        <p:nvPicPr>
          <p:cNvPr id="7" name="Picture 6" descr="A picture containing food&#10;&#10;Description automatically generated">
            <a:extLst>
              <a:ext uri="{FF2B5EF4-FFF2-40B4-BE49-F238E27FC236}">
                <a16:creationId xmlns:a16="http://schemas.microsoft.com/office/drawing/2014/main" id="{FA0076B0-69AC-4E82-A642-38699EB9BFD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087322" y="3094539"/>
            <a:ext cx="966174" cy="1193074"/>
          </a:xfrm>
          <a:prstGeom prst="rect">
            <a:avLst/>
          </a:prstGeom>
        </p:spPr>
      </p:pic>
      <p:pic>
        <p:nvPicPr>
          <p:cNvPr id="9" name="Picture 8" descr="A picture containing food&#10;&#10;Description automatically generated">
            <a:extLst>
              <a:ext uri="{FF2B5EF4-FFF2-40B4-BE49-F238E27FC236}">
                <a16:creationId xmlns:a16="http://schemas.microsoft.com/office/drawing/2014/main" id="{0AF00E3B-0CF1-4120-8C7F-271557E0258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053496" y="3099587"/>
            <a:ext cx="1794443" cy="1058548"/>
          </a:xfrm>
          <a:prstGeom prst="rect">
            <a:avLst/>
          </a:prstGeom>
        </p:spPr>
      </p:pic>
      <p:pic>
        <p:nvPicPr>
          <p:cNvPr id="10" name="Picture 9" descr="A picture containing food&#10;&#10;Description automatically generated">
            <a:extLst>
              <a:ext uri="{FF2B5EF4-FFF2-40B4-BE49-F238E27FC236}">
                <a16:creationId xmlns:a16="http://schemas.microsoft.com/office/drawing/2014/main" id="{EB1B9C49-B110-484F-AB06-0C7989ED53E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6112"/>
          <a:stretch/>
        </p:blipFill>
        <p:spPr>
          <a:xfrm>
            <a:off x="4201080" y="4193535"/>
            <a:ext cx="1733483" cy="1058549"/>
          </a:xfrm>
          <a:prstGeom prst="rect">
            <a:avLst/>
          </a:prstGeom>
        </p:spPr>
      </p:pic>
      <p:sp>
        <p:nvSpPr>
          <p:cNvPr id="11" name="Rectangle 10">
            <a:extLst>
              <a:ext uri="{FF2B5EF4-FFF2-40B4-BE49-F238E27FC236}">
                <a16:creationId xmlns:a16="http://schemas.microsoft.com/office/drawing/2014/main" id="{433C99ED-FD4C-4052-96C5-8818C228D7BB}"/>
              </a:ext>
            </a:extLst>
          </p:cNvPr>
          <p:cNvSpPr/>
          <p:nvPr/>
        </p:nvSpPr>
        <p:spPr>
          <a:xfrm>
            <a:off x="371507" y="974462"/>
            <a:ext cx="8486680" cy="1200329"/>
          </a:xfrm>
          <a:prstGeom prst="rect">
            <a:avLst/>
          </a:prstGeom>
        </p:spPr>
        <p:txBody>
          <a:bodyPr wrap="square">
            <a:spAutoFit/>
          </a:bodyPr>
          <a:lstStyle/>
          <a:p>
            <a:r>
              <a:rPr lang="en-US" sz="3600" b="1" u="sng" dirty="0">
                <a:latin typeface="Mercury Display"/>
              </a:rPr>
              <a:t>Stakeholders</a:t>
            </a:r>
            <a:r>
              <a:rPr lang="en-US" sz="3600" dirty="0">
                <a:latin typeface="Mercury Display"/>
              </a:rPr>
              <a:t> affect </a:t>
            </a:r>
            <a:r>
              <a:rPr lang="en-US" sz="3200" dirty="0">
                <a:latin typeface="Mercury Display"/>
              </a:rPr>
              <a:t>or</a:t>
            </a:r>
            <a:r>
              <a:rPr lang="en-US" sz="3600" dirty="0">
                <a:latin typeface="Mercury Display"/>
              </a:rPr>
              <a:t> are affected by implementation:</a:t>
            </a:r>
          </a:p>
        </p:txBody>
      </p:sp>
      <p:pic>
        <p:nvPicPr>
          <p:cNvPr id="8" name="Picture 7" descr="A picture containing food&#10;&#10;Description automatically generated">
            <a:extLst>
              <a:ext uri="{FF2B5EF4-FFF2-40B4-BE49-F238E27FC236}">
                <a16:creationId xmlns:a16="http://schemas.microsoft.com/office/drawing/2014/main" id="{9F347B71-D38E-4623-A2A7-3EF2F3E4393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570409" y="2033597"/>
            <a:ext cx="1715588" cy="1193074"/>
          </a:xfrm>
          <a:prstGeom prst="rect">
            <a:avLst/>
          </a:prstGeom>
        </p:spPr>
      </p:pic>
    </p:spTree>
    <p:extLst>
      <p:ext uri="{BB962C8B-B14F-4D97-AF65-F5344CB8AC3E}">
        <p14:creationId xmlns:p14="http://schemas.microsoft.com/office/powerpoint/2010/main" val="3490790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1507" y="76187"/>
            <a:ext cx="8315292" cy="898275"/>
          </a:xfrm>
        </p:spPr>
        <p:txBody>
          <a:bodyPr/>
          <a:lstStyle/>
          <a:p>
            <a:pPr algn="l"/>
            <a:r>
              <a:rPr lang="en-US" sz="3600" dirty="0">
                <a:solidFill>
                  <a:srgbClr val="0032A1"/>
                </a:solidFill>
              </a:rPr>
              <a:t>1. Consider Potential Audience</a:t>
            </a:r>
          </a:p>
        </p:txBody>
      </p:sp>
      <p:sp>
        <p:nvSpPr>
          <p:cNvPr id="5" name="Content Placeholder 4"/>
          <p:cNvSpPr>
            <a:spLocks noGrp="1"/>
          </p:cNvSpPr>
          <p:nvPr>
            <p:ph idx="1"/>
          </p:nvPr>
        </p:nvSpPr>
        <p:spPr>
          <a:xfrm>
            <a:off x="285814" y="2460332"/>
            <a:ext cx="3693544" cy="3751395"/>
          </a:xfrm>
        </p:spPr>
        <p:txBody>
          <a:bodyPr>
            <a:normAutofit/>
          </a:bodyPr>
          <a:lstStyle/>
          <a:p>
            <a:pPr marL="0" indent="0">
              <a:buNone/>
            </a:pPr>
            <a:r>
              <a:rPr lang="en-US" b="1" dirty="0"/>
              <a:t>Key-Decision Maker Audiences</a:t>
            </a:r>
          </a:p>
          <a:p>
            <a:pPr marL="742950" indent="-742950">
              <a:buFont typeface="+mj-lt"/>
              <a:buAutoNum type="arabicPeriod"/>
            </a:pPr>
            <a:endParaRPr lang="en-US" sz="1800" b="1" dirty="0"/>
          </a:p>
          <a:p>
            <a:pPr marL="0" indent="0">
              <a:buNone/>
            </a:pPr>
            <a:r>
              <a:rPr lang="en-US" b="1" dirty="0"/>
              <a:t>Affected Audiences</a:t>
            </a:r>
          </a:p>
          <a:p>
            <a:pPr marL="742950" indent="-742950">
              <a:buFont typeface="+mj-lt"/>
              <a:buAutoNum type="arabicPeriod"/>
            </a:pPr>
            <a:endParaRPr lang="en-US" sz="1800" b="1" dirty="0"/>
          </a:p>
          <a:p>
            <a:pPr marL="0" indent="0">
              <a:buNone/>
            </a:pPr>
            <a:r>
              <a:rPr lang="en-US" b="1" dirty="0" err="1"/>
              <a:t>Roadblockers</a:t>
            </a:r>
            <a:r>
              <a:rPr lang="en-US" b="1" dirty="0"/>
              <a:t> and Facilitators</a:t>
            </a:r>
          </a:p>
          <a:p>
            <a:pPr marL="0" indent="0">
              <a:buNone/>
            </a:pPr>
            <a:endParaRPr lang="en-US" sz="1800" dirty="0"/>
          </a:p>
        </p:txBody>
      </p:sp>
      <p:pic>
        <p:nvPicPr>
          <p:cNvPr id="6" name="Picture 5" descr="A picture containing food&#10;&#10;Description automatically generated">
            <a:extLst>
              <a:ext uri="{FF2B5EF4-FFF2-40B4-BE49-F238E27FC236}">
                <a16:creationId xmlns:a16="http://schemas.microsoft.com/office/drawing/2014/main" id="{CE5D5975-7E1B-4AB3-AF32-56D0BEC3372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38519" y="4269735"/>
            <a:ext cx="881135" cy="906148"/>
          </a:xfrm>
          <a:prstGeom prst="rect">
            <a:avLst/>
          </a:prstGeom>
        </p:spPr>
      </p:pic>
      <p:pic>
        <p:nvPicPr>
          <p:cNvPr id="7" name="Picture 6" descr="A picture containing food&#10;&#10;Description automatically generated">
            <a:extLst>
              <a:ext uri="{FF2B5EF4-FFF2-40B4-BE49-F238E27FC236}">
                <a16:creationId xmlns:a16="http://schemas.microsoft.com/office/drawing/2014/main" id="{FA0076B0-69AC-4E82-A642-38699EB9BFD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087322" y="3094539"/>
            <a:ext cx="966174" cy="1193074"/>
          </a:xfrm>
          <a:prstGeom prst="rect">
            <a:avLst/>
          </a:prstGeom>
        </p:spPr>
      </p:pic>
      <p:pic>
        <p:nvPicPr>
          <p:cNvPr id="9" name="Picture 8" descr="A picture containing food&#10;&#10;Description automatically generated">
            <a:extLst>
              <a:ext uri="{FF2B5EF4-FFF2-40B4-BE49-F238E27FC236}">
                <a16:creationId xmlns:a16="http://schemas.microsoft.com/office/drawing/2014/main" id="{0AF00E3B-0CF1-4120-8C7F-271557E0258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053496" y="3099587"/>
            <a:ext cx="1794443" cy="1058548"/>
          </a:xfrm>
          <a:prstGeom prst="rect">
            <a:avLst/>
          </a:prstGeom>
        </p:spPr>
      </p:pic>
      <p:pic>
        <p:nvPicPr>
          <p:cNvPr id="10" name="Picture 9" descr="A picture containing food&#10;&#10;Description automatically generated">
            <a:extLst>
              <a:ext uri="{FF2B5EF4-FFF2-40B4-BE49-F238E27FC236}">
                <a16:creationId xmlns:a16="http://schemas.microsoft.com/office/drawing/2014/main" id="{EB1B9C49-B110-484F-AB06-0C7989ED53E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6112"/>
          <a:stretch/>
        </p:blipFill>
        <p:spPr>
          <a:xfrm>
            <a:off x="4201080" y="4193535"/>
            <a:ext cx="1733483" cy="1058549"/>
          </a:xfrm>
          <a:prstGeom prst="rect">
            <a:avLst/>
          </a:prstGeom>
        </p:spPr>
      </p:pic>
      <p:sp>
        <p:nvSpPr>
          <p:cNvPr id="11" name="Rectangle 10">
            <a:extLst>
              <a:ext uri="{FF2B5EF4-FFF2-40B4-BE49-F238E27FC236}">
                <a16:creationId xmlns:a16="http://schemas.microsoft.com/office/drawing/2014/main" id="{433C99ED-FD4C-4052-96C5-8818C228D7BB}"/>
              </a:ext>
            </a:extLst>
          </p:cNvPr>
          <p:cNvSpPr/>
          <p:nvPr/>
        </p:nvSpPr>
        <p:spPr>
          <a:xfrm>
            <a:off x="371507" y="974462"/>
            <a:ext cx="8486680" cy="646331"/>
          </a:xfrm>
          <a:prstGeom prst="rect">
            <a:avLst/>
          </a:prstGeom>
        </p:spPr>
        <p:txBody>
          <a:bodyPr wrap="square">
            <a:spAutoFit/>
          </a:bodyPr>
          <a:lstStyle/>
          <a:p>
            <a:r>
              <a:rPr lang="en-US" sz="3600" b="1" u="sng" dirty="0">
                <a:latin typeface="Mercury Display"/>
              </a:rPr>
              <a:t>Potential Wider Audience</a:t>
            </a:r>
            <a:endParaRPr lang="en-US" sz="3600" dirty="0">
              <a:latin typeface="Mercury Display"/>
            </a:endParaRPr>
          </a:p>
        </p:txBody>
      </p:sp>
      <p:pic>
        <p:nvPicPr>
          <p:cNvPr id="8" name="Picture 7" descr="A picture containing food&#10;&#10;Description automatically generated">
            <a:extLst>
              <a:ext uri="{FF2B5EF4-FFF2-40B4-BE49-F238E27FC236}">
                <a16:creationId xmlns:a16="http://schemas.microsoft.com/office/drawing/2014/main" id="{9F347B71-D38E-4623-A2A7-3EF2F3E4393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570409" y="2033597"/>
            <a:ext cx="1715588" cy="1193074"/>
          </a:xfrm>
          <a:prstGeom prst="rect">
            <a:avLst/>
          </a:prstGeom>
        </p:spPr>
      </p:pic>
      <p:sp>
        <p:nvSpPr>
          <p:cNvPr id="2" name="TextBox 1">
            <a:extLst>
              <a:ext uri="{FF2B5EF4-FFF2-40B4-BE49-F238E27FC236}">
                <a16:creationId xmlns:a16="http://schemas.microsoft.com/office/drawing/2014/main" id="{3476D83A-598B-42E3-AEC7-0C5162EBDFF1}"/>
              </a:ext>
            </a:extLst>
          </p:cNvPr>
          <p:cNvSpPr txBox="1"/>
          <p:nvPr/>
        </p:nvSpPr>
        <p:spPr>
          <a:xfrm>
            <a:off x="285813" y="5331713"/>
            <a:ext cx="8400985" cy="1077218"/>
          </a:xfrm>
          <a:prstGeom prst="rect">
            <a:avLst/>
          </a:prstGeom>
          <a:solidFill>
            <a:srgbClr val="CCFF99"/>
          </a:solidFill>
        </p:spPr>
        <p:txBody>
          <a:bodyPr wrap="square" rtlCol="0">
            <a:spAutoFit/>
          </a:bodyPr>
          <a:lstStyle/>
          <a:p>
            <a:pPr algn="ctr"/>
            <a:r>
              <a:rPr lang="en-US" sz="3200" dirty="0"/>
              <a:t>Be thorough and document on </a:t>
            </a:r>
          </a:p>
          <a:p>
            <a:pPr algn="ctr"/>
            <a:r>
              <a:rPr lang="en-US" sz="3200" dirty="0"/>
              <a:t>Selecting Target Audience Form</a:t>
            </a:r>
          </a:p>
        </p:txBody>
      </p:sp>
    </p:spTree>
    <p:extLst>
      <p:ext uri="{BB962C8B-B14F-4D97-AF65-F5344CB8AC3E}">
        <p14:creationId xmlns:p14="http://schemas.microsoft.com/office/powerpoint/2010/main" val="29529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1507" y="76187"/>
            <a:ext cx="8315292" cy="898275"/>
          </a:xfrm>
        </p:spPr>
        <p:txBody>
          <a:bodyPr/>
          <a:lstStyle/>
          <a:p>
            <a:pPr algn="l"/>
            <a:r>
              <a:rPr lang="en-US" sz="3600" dirty="0"/>
              <a:t>Target Audience Form</a:t>
            </a:r>
            <a:endParaRPr lang="en-US" sz="3600" dirty="0">
              <a:solidFill>
                <a:srgbClr val="0032A1"/>
              </a:solidFill>
            </a:endParaRPr>
          </a:p>
        </p:txBody>
      </p:sp>
      <p:sp>
        <p:nvSpPr>
          <p:cNvPr id="5" name="Content Placeholder 4"/>
          <p:cNvSpPr>
            <a:spLocks noGrp="1"/>
          </p:cNvSpPr>
          <p:nvPr>
            <p:ph idx="1"/>
          </p:nvPr>
        </p:nvSpPr>
        <p:spPr>
          <a:xfrm>
            <a:off x="886315" y="1050649"/>
            <a:ext cx="3931778" cy="5008957"/>
          </a:xfrm>
        </p:spPr>
        <p:txBody>
          <a:bodyPr>
            <a:normAutofit/>
          </a:bodyPr>
          <a:lstStyle/>
          <a:p>
            <a:pPr marL="0" indent="0">
              <a:buNone/>
            </a:pPr>
            <a:r>
              <a:rPr lang="en-US" b="1" dirty="0"/>
              <a:t>Affected Audiences</a:t>
            </a:r>
          </a:p>
          <a:p>
            <a:pPr marL="742950" indent="-742950">
              <a:buFont typeface="+mj-lt"/>
              <a:buAutoNum type="arabicPeriod"/>
            </a:pPr>
            <a:endParaRPr lang="en-US" sz="1800" b="1" dirty="0"/>
          </a:p>
          <a:p>
            <a:pPr marL="0" indent="0">
              <a:buNone/>
            </a:pPr>
            <a:r>
              <a:rPr lang="en-US" b="1" dirty="0" err="1"/>
              <a:t>Roadblockers</a:t>
            </a:r>
            <a:r>
              <a:rPr lang="en-US" b="1" dirty="0"/>
              <a:t> and Facilitators</a:t>
            </a:r>
          </a:p>
          <a:p>
            <a:pPr marL="0" indent="0">
              <a:buNone/>
            </a:pPr>
            <a:endParaRPr lang="en-US" sz="1800" dirty="0"/>
          </a:p>
          <a:p>
            <a:pPr marL="0" indent="0">
              <a:buNone/>
            </a:pPr>
            <a:r>
              <a:rPr lang="en-US" b="1" dirty="0"/>
              <a:t>Key-Decision Maker Audiences</a:t>
            </a:r>
          </a:p>
          <a:p>
            <a:pPr marL="0" indent="0">
              <a:buNone/>
            </a:pPr>
            <a:endParaRPr lang="en-US" sz="1800" dirty="0"/>
          </a:p>
          <a:p>
            <a:pPr marL="0" indent="0">
              <a:buNone/>
            </a:pPr>
            <a:endParaRPr lang="en-US" sz="1800" dirty="0"/>
          </a:p>
          <a:p>
            <a:pPr marL="0" indent="0">
              <a:buNone/>
            </a:pPr>
            <a:r>
              <a:rPr lang="en-US" b="1" dirty="0"/>
              <a:t>Target Audience </a:t>
            </a:r>
          </a:p>
          <a:p>
            <a:pPr marL="0" indent="0">
              <a:buNone/>
            </a:pPr>
            <a:endParaRPr lang="en-US" b="1" dirty="0"/>
          </a:p>
          <a:p>
            <a:pPr marL="0" indent="0">
              <a:buNone/>
            </a:pPr>
            <a:r>
              <a:rPr lang="en-US" b="1" dirty="0"/>
              <a:t>Why?</a:t>
            </a:r>
          </a:p>
        </p:txBody>
      </p:sp>
      <p:pic>
        <p:nvPicPr>
          <p:cNvPr id="3" name="Picture 2">
            <a:extLst>
              <a:ext uri="{FF2B5EF4-FFF2-40B4-BE49-F238E27FC236}">
                <a16:creationId xmlns:a16="http://schemas.microsoft.com/office/drawing/2014/main" id="{C895EE3E-716D-4F72-A8B3-AFCEDF9D6BA8}"/>
              </a:ext>
            </a:extLst>
          </p:cNvPr>
          <p:cNvPicPr>
            <a:picLocks noChangeAspect="1"/>
          </p:cNvPicPr>
          <p:nvPr/>
        </p:nvPicPr>
        <p:blipFill>
          <a:blip r:embed="rId3"/>
          <a:stretch>
            <a:fillRect/>
          </a:stretch>
        </p:blipFill>
        <p:spPr>
          <a:xfrm>
            <a:off x="4926407" y="0"/>
            <a:ext cx="3931779" cy="6211727"/>
          </a:xfrm>
          <a:prstGeom prst="rect">
            <a:avLst/>
          </a:prstGeom>
          <a:solidFill>
            <a:schemeClr val="bg1"/>
          </a:solidFill>
          <a:ln w="15875">
            <a:solidFill>
              <a:schemeClr val="tx1"/>
            </a:solidFill>
          </a:ln>
        </p:spPr>
      </p:pic>
    </p:spTree>
    <p:extLst>
      <p:ext uri="{BB962C8B-B14F-4D97-AF65-F5344CB8AC3E}">
        <p14:creationId xmlns:p14="http://schemas.microsoft.com/office/powerpoint/2010/main" val="2869102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F79D6-02CF-4825-B4DA-A691F2D0DA7C}"/>
              </a:ext>
            </a:extLst>
          </p:cNvPr>
          <p:cNvSpPr>
            <a:spLocks noGrp="1"/>
          </p:cNvSpPr>
          <p:nvPr>
            <p:ph type="title"/>
          </p:nvPr>
        </p:nvSpPr>
        <p:spPr>
          <a:xfrm>
            <a:off x="459336" y="32591"/>
            <a:ext cx="8225327" cy="935597"/>
          </a:xfrm>
        </p:spPr>
        <p:txBody>
          <a:bodyPr/>
          <a:lstStyle/>
          <a:p>
            <a:r>
              <a:rPr lang="en-US" sz="3600" dirty="0"/>
              <a:t>Target Audience Groupings</a:t>
            </a:r>
          </a:p>
        </p:txBody>
      </p:sp>
      <p:sp>
        <p:nvSpPr>
          <p:cNvPr id="5" name="Content Placeholder 4">
            <a:extLst>
              <a:ext uri="{FF2B5EF4-FFF2-40B4-BE49-F238E27FC236}">
                <a16:creationId xmlns:a16="http://schemas.microsoft.com/office/drawing/2014/main" id="{B109BEDD-A936-4C92-8D62-0A313AF6FB02}"/>
              </a:ext>
            </a:extLst>
          </p:cNvPr>
          <p:cNvSpPr>
            <a:spLocks noGrp="1"/>
          </p:cNvSpPr>
          <p:nvPr>
            <p:ph idx="1"/>
          </p:nvPr>
        </p:nvSpPr>
        <p:spPr>
          <a:xfrm>
            <a:off x="461475" y="931763"/>
            <a:ext cx="8225327" cy="4994474"/>
          </a:xfrm>
        </p:spPr>
        <p:txBody>
          <a:bodyPr>
            <a:normAutofit lnSpcReduction="10000"/>
          </a:bodyPr>
          <a:lstStyle/>
          <a:p>
            <a:r>
              <a:rPr lang="en-US" sz="3000" b="1" dirty="0">
                <a:solidFill>
                  <a:schemeClr val="accent1"/>
                </a:solidFill>
              </a:rPr>
              <a:t>Geographic area </a:t>
            </a:r>
          </a:p>
          <a:p>
            <a:pPr marL="342891" lvl="1" indent="0">
              <a:buNone/>
            </a:pPr>
            <a:r>
              <a:rPr lang="en-US" sz="2400" i="1" dirty="0"/>
              <a:t>School districts, neighborhoods, land use, ZIP Code, stream landowners, etc.</a:t>
            </a:r>
          </a:p>
          <a:p>
            <a:r>
              <a:rPr lang="en-US" sz="3000" b="1" dirty="0">
                <a:solidFill>
                  <a:schemeClr val="accent1"/>
                </a:solidFill>
              </a:rPr>
              <a:t>Demographics</a:t>
            </a:r>
          </a:p>
          <a:p>
            <a:pPr marL="342891" lvl="1" indent="0">
              <a:buNone/>
            </a:pPr>
            <a:r>
              <a:rPr lang="en-US" sz="2400" i="1" dirty="0"/>
              <a:t>Gender, age, ethnicity, income, recreational activity, organizational affiliations, landowner-type, etc.</a:t>
            </a:r>
          </a:p>
          <a:p>
            <a:r>
              <a:rPr lang="en-US" sz="3000" b="1" dirty="0">
                <a:solidFill>
                  <a:schemeClr val="accent1"/>
                </a:solidFill>
              </a:rPr>
              <a:t>Occupation</a:t>
            </a:r>
          </a:p>
          <a:p>
            <a:pPr marL="342891" lvl="1" indent="0">
              <a:buNone/>
            </a:pPr>
            <a:r>
              <a:rPr lang="en-US" sz="2400" i="1" dirty="0"/>
              <a:t>County magistrates, developers, cattle farmers, landscapers, golf course managers, etc.</a:t>
            </a:r>
          </a:p>
          <a:p>
            <a:r>
              <a:rPr lang="en-US" sz="3000" b="1" dirty="0">
                <a:solidFill>
                  <a:schemeClr val="accent1"/>
                </a:solidFill>
              </a:rPr>
              <a:t>Attitude and Behaviors</a:t>
            </a:r>
          </a:p>
          <a:p>
            <a:pPr marL="342891" lvl="1" indent="0">
              <a:buNone/>
            </a:pPr>
            <a:r>
              <a:rPr lang="en-US" sz="2400" i="1" dirty="0"/>
              <a:t>Dog owners who don’t pick up, litterbugs, over-fertilizers, farmers who plant or graze in riparian zones, etc.</a:t>
            </a:r>
          </a:p>
        </p:txBody>
      </p:sp>
    </p:spTree>
    <p:extLst>
      <p:ext uri="{BB962C8B-B14F-4D97-AF65-F5344CB8AC3E}">
        <p14:creationId xmlns:p14="http://schemas.microsoft.com/office/powerpoint/2010/main" val="3375701688"/>
      </p:ext>
    </p:extLst>
  </p:cSld>
  <p:clrMapOvr>
    <a:masterClrMapping/>
  </p:clrMapOvr>
</p:sld>
</file>

<file path=ppt/theme/theme1.xml><?xml version="1.0" encoding="utf-8"?>
<a:theme xmlns:a="http://schemas.openxmlformats.org/drawingml/2006/main" name="UK Primary White Standard">
  <a:themeElements>
    <a:clrScheme name="UK Primary Palette">
      <a:dk1>
        <a:sysClr val="windowText" lastClr="000000"/>
      </a:dk1>
      <a:lt1>
        <a:sysClr val="window" lastClr="FFFFFF"/>
      </a:lt1>
      <a:dk2>
        <a:srgbClr val="0C377B"/>
      </a:dk2>
      <a:lt2>
        <a:srgbClr val="EEECE1"/>
      </a:lt2>
      <a:accent1>
        <a:srgbClr val="007CB7"/>
      </a:accent1>
      <a:accent2>
        <a:srgbClr val="162355"/>
      </a:accent2>
      <a:accent3>
        <a:srgbClr val="B8BAB3"/>
      </a:accent3>
      <a:accent4>
        <a:srgbClr val="4A4D4D"/>
      </a:accent4>
      <a:accent5>
        <a:srgbClr val="007CB7"/>
      </a:accent5>
      <a:accent6>
        <a:srgbClr val="0C377B"/>
      </a:accent6>
      <a:hlink>
        <a:srgbClr val="0C377B"/>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2677</TotalTime>
  <Words>7309</Words>
  <Application>Microsoft Office PowerPoint</Application>
  <PresentationFormat>On-screen Show (4:3)</PresentationFormat>
  <Paragraphs>612</Paragraphs>
  <Slides>39</Slides>
  <Notes>39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Avenir Next Regular</vt:lpstr>
      <vt:lpstr>AvenirNext LT Pro Bold</vt:lpstr>
      <vt:lpstr>Calibri</vt:lpstr>
      <vt:lpstr>Mercury Display</vt:lpstr>
      <vt:lpstr>Mercury Display Semibold</vt:lpstr>
      <vt:lpstr>Times New Roman</vt:lpstr>
      <vt:lpstr>Wingdings</vt:lpstr>
      <vt:lpstr>UK Primary White Standard</vt:lpstr>
      <vt:lpstr>Watershed Academy Watershed Coordinator Training Series</vt:lpstr>
      <vt:lpstr>Developing a Watershed Outreach Campaign</vt:lpstr>
      <vt:lpstr>Who do we want to reach?</vt:lpstr>
      <vt:lpstr>Identifying &amp; Analyzing the Target Audience</vt:lpstr>
      <vt:lpstr>Identifying &amp; Analyzing the Target Audience</vt:lpstr>
      <vt:lpstr>1. Consider Potential Audience</vt:lpstr>
      <vt:lpstr>1. Consider Potential Audience</vt:lpstr>
      <vt:lpstr>Target Audience Form</vt:lpstr>
      <vt:lpstr>Target Audience Groupings</vt:lpstr>
      <vt:lpstr>2. Select the Target Audience</vt:lpstr>
      <vt:lpstr>EXAMPLE</vt:lpstr>
      <vt:lpstr>EXAMPLE</vt:lpstr>
      <vt:lpstr>Social Norms</vt:lpstr>
      <vt:lpstr>So, who to target?</vt:lpstr>
      <vt:lpstr>Audience Composition by Social Diffusion Category</vt:lpstr>
      <vt:lpstr>Case Study: The Lush Lawn</vt:lpstr>
      <vt:lpstr>3. Describe the target audience characteristics</vt:lpstr>
      <vt:lpstr>3. Describe the target audience characteristics</vt:lpstr>
      <vt:lpstr>3. Describe the target audience characteristics</vt:lpstr>
      <vt:lpstr>Census Data (via EJSCREEN Mapper)</vt:lpstr>
      <vt:lpstr>Kentucky Environmental Knowledge and Attitudes</vt:lpstr>
      <vt:lpstr>4. Determine Additional Information Needed</vt:lpstr>
      <vt:lpstr>Wisconsin, 15-Target Audience Study</vt:lpstr>
      <vt:lpstr>Some factors positively influencing BMP adoption by farmers</vt:lpstr>
      <vt:lpstr>YOU TRY!</vt:lpstr>
      <vt:lpstr>5. Describe current behaviors, knowledge, attitudes, and perceptions</vt:lpstr>
      <vt:lpstr>Stages of Change</vt:lpstr>
      <vt:lpstr>6. Identify barriers and facilitators</vt:lpstr>
      <vt:lpstr>Barriers Form</vt:lpstr>
      <vt:lpstr>Barrier Case Study: Pet Waste Pickup</vt:lpstr>
      <vt:lpstr>Case Study: Farm Demonstration Days</vt:lpstr>
      <vt:lpstr>8. Develop an audience profile</vt:lpstr>
      <vt:lpstr>PowerPoint Presentation</vt:lpstr>
      <vt:lpstr>PowerPoint Presentation</vt:lpstr>
      <vt:lpstr>Business audience profile example</vt:lpstr>
      <vt:lpstr>Audience Persona Example</vt:lpstr>
      <vt:lpstr>9. Complete the behavior selection matrix</vt:lpstr>
      <vt:lpstr>PowerPoint Presentation</vt:lpstr>
      <vt:lpstr>ACTIVITY: Building Blocks Worksheet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Watershed Academy Watershed Coordinator Training Series</dc:title>
  <dc:creator>Steven Evans</dc:creator>
  <cp:lastModifiedBy>Steven Evans</cp:lastModifiedBy>
  <cp:revision>58</cp:revision>
  <dcterms:created xsi:type="dcterms:W3CDTF">2020-08-26T20:07:04Z</dcterms:created>
  <dcterms:modified xsi:type="dcterms:W3CDTF">2020-10-14T14:49:22Z</dcterms:modified>
</cp:coreProperties>
</file>