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436" r:id="rId5"/>
    <p:sldId id="524" r:id="rId6"/>
    <p:sldId id="543" r:id="rId7"/>
    <p:sldId id="554" r:id="rId8"/>
    <p:sldId id="526" r:id="rId9"/>
    <p:sldId id="555" r:id="rId10"/>
    <p:sldId id="556" r:id="rId11"/>
    <p:sldId id="557" r:id="rId12"/>
    <p:sldId id="527" r:id="rId13"/>
    <p:sldId id="530" r:id="rId14"/>
    <p:sldId id="529" r:id="rId15"/>
    <p:sldId id="545" r:id="rId16"/>
    <p:sldId id="549" r:id="rId17"/>
    <p:sldId id="550" r:id="rId18"/>
    <p:sldId id="551" r:id="rId19"/>
    <p:sldId id="531" r:id="rId20"/>
    <p:sldId id="535" r:id="rId21"/>
    <p:sldId id="533" r:id="rId22"/>
    <p:sldId id="546" r:id="rId23"/>
    <p:sldId id="548" r:id="rId24"/>
    <p:sldId id="547" r:id="rId25"/>
    <p:sldId id="536" r:id="rId26"/>
    <p:sldId id="532" r:id="rId27"/>
    <p:sldId id="542" r:id="rId28"/>
    <p:sldId id="540" r:id="rId29"/>
    <p:sldId id="552" r:id="rId30"/>
    <p:sldId id="553" r:id="rId31"/>
    <p:sldId id="537" r:id="rId32"/>
    <p:sldId id="539" r:id="rId33"/>
    <p:sldId id="541" r:id="rId34"/>
    <p:sldId id="544" r:id="rId35"/>
    <p:sldId id="528" r:id="rId36"/>
    <p:sldId id="558" r:id="rId37"/>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69355" autoAdjust="0"/>
  </p:normalViewPr>
  <p:slideViewPr>
    <p:cSldViewPr snapToGrid="0">
      <p:cViewPr varScale="1">
        <p:scale>
          <a:sx n="75" d="100"/>
          <a:sy n="75" d="100"/>
        </p:scale>
        <p:origin x="2418" y="54"/>
      </p:cViewPr>
      <p:guideLst/>
    </p:cSldViewPr>
  </p:slideViewPr>
  <p:notesTextViewPr>
    <p:cViewPr>
      <p:scale>
        <a:sx n="1" d="1"/>
        <a:sy n="1" d="1"/>
      </p:scale>
      <p:origin x="0" y="0"/>
    </p:cViewPr>
  </p:notesTextViewPr>
  <p:sorterViewPr>
    <p:cViewPr>
      <p:scale>
        <a:sx n="100" d="100"/>
        <a:sy n="100" d="100"/>
      </p:scale>
      <p:origin x="0" y="-6896"/>
    </p:cViewPr>
  </p:sorterViewPr>
  <p:notesViewPr>
    <p:cSldViewPr snapToGrid="0">
      <p:cViewPr varScale="1">
        <p:scale>
          <a:sx n="47" d="100"/>
          <a:sy n="47"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30.61224" units="1/cm"/>
          <inkml:channelProperty channel="Y" name="resolution" value="65.45454" units="1/cm"/>
          <inkml:channelProperty channel="T" name="resolution" value="1" units="1/dev"/>
        </inkml:channelProperties>
      </inkml:inkSource>
      <inkml:timestamp xml:id="ts0" timeString="2020-04-27T17:04:09.594"/>
    </inkml:context>
    <inkml:brush xml:id="br0">
      <inkml:brushProperty name="width" value="0.2" units="cm"/>
      <inkml:brushProperty name="height" value="0.2" units="cm"/>
      <inkml:brushProperty name="color" value="#00A0D7"/>
      <inkml:brushProperty name="fitToCurve" value="1"/>
    </inkml:brush>
  </inkml:definitions>
  <inkml:trace contextRef="#ctx0" brushRef="#br0">8057 397 0,'-40'0'16,"0"0"-16,1 0 0,-1 0 31,0 0-15,0 0-16,-39 0 15,0 0-15,-1 0 16,1 0-16,39 0 16,-39 0-16,-119 0 15,78 0-15,1 0 16,-39 0-16,118 0 15,-39 0-15,-1 0 16,1 0-16,-1 0 0,1-40 16,0 40-16,39 0 15,-39 0-15,39 0 16,0 0-16,-39 0 16,0 0-1,-1 0-15,1 0 16,-1 0-1,41 0-15,-41 0 16,41 0-16,-41 0 16,41 0-1,-1 0-15,-40 0 16,41 0-16,-1 0 31,-39 0-31,39 0 0,0 0 16,-39 0-16,39 0 15,1 0-15,-41 0 16,1 0-16,0 0 16,-1 0-16,1 0 15,-1 0-15,1 0 16,0 40-16,39-40 0,0 0 16,1 0-16,-41 39 15,1-39-15,39 40 16,-39-40-16,-1 0 15,1 0-15,0 0 16,-1 40-16,41-40 16,-41 0-1,41 0 1,-41 0-16,40 40 16,-39-40-16,0 0 15,-1 39-15,1-39 16,39 0-16,-79 40 15,79-40-15,-39 0 16,39 0-16,-39 0 0,39 40 16,1-40-16,-41 0 15,41 0-15,-41 39 16,1-39-16,39 0 16,1 0-16,-41 0 15,40 0-15,-39 0 16,39 0-1,-39 0 1,0 0 0,-1 80-16,1-80 15,-1 0-15,1 0 16,0 39-16,-1-39 16,41 0-16,-1 0 15,0 0 63,1 0-62,-1 0 0,-39 0-16,39 40 15,0-40-15,1 0 16,39 40-16,-40-40 15,0 0-15,0 0 16,40 39 140</inkml:trace>
  <inkml:trace contextRef="#ctx0" brushRef="#br0" timeOffset="1542">1508 0 0,'-40'0'78,"-39"0"-78,0 40 16,-1-1-16,1 1 15,0 0-15,-1-1 16,1 1-16,0 39 16,-1-39-16,1 0 15,-1-1-15,1 1 0,0 0 16,-1 0-16,1-40 15,39 39-15,0 1 16,1-40-16,-1 40 16,0-40-16,40 39 15,-39-39-15,-1 0 16,40 40 203,119 0-188,-40-1-31,1 1 16,-40 0-16,-1 39 15,120 0-15,-80-79 16,1 40-16,-1 0 15,1-1-15,-41-39 0,41 0 16,-1 0 0,-79 40-1,40-40 32,39 40-47,0 0 16,1-1-16,-1 1 15,0 0-15,1-1 16,-1 1-16,-39-40 16,39 40-16,1-40 15,-41 0-15,1 39 16,0-39 93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6T21:09:37.258"/>
    </inkml:context>
    <inkml:brush xml:id="br0">
      <inkml:brushProperty name="width" value="0.2" units="cm"/>
      <inkml:brushProperty name="height" value="0.2" units="cm"/>
      <inkml:brushProperty name="color" value="#00A0D7"/>
      <inkml:brushProperty name="ignorePressure" value="1"/>
    </inkml:brush>
  </inkml:definitions>
  <inkml:trace contextRef="#ctx0" brushRef="#br0">380 0,'1'18,"0"1,1-1,0 0,2 0,0 0,1 0,1-1,1 0,0 0,1 0,1-1,2 3,25 36,3-2,1-2,11 7,46 59,-43-41,41 77,-78-123,4 4,-1 1,-2 1,-1 0,-2 2,-1-1,3 24,50 214,-59-238,2-1,4 7,-4-15,-2 0,-1 1,-1 0,-1 2,2 91,-9 116,-1-69,5-126,-3 0,-1 0,-3 0,-1-1,-2 0,-7 20,-25 47,-5-2,-43 70,82-165,-24 56,2 2,-1 16,17-51,1 2,2 1,2-1,1 9,0-8,0-1,-3 0,-6 15,-71 163,35-92,30-78,-2 0,-1-2,-3 0,-25 29,29-34,1 0,2 2,1 0,3 1,0 3,-10 23,-12 21,14-43,-1 5,1 0,-5 22,19-40</inkml:trace>
  <inkml:trace contextRef="#ctx0" brushRef="#br0" timeOffset="2012.266">1 3569,'0'1067,"0"-1062,-1 0,2 1,-1-1,1 0,0 0,0 0,0 0,1 0,-1 0,1 0,1 2,-1-5,0 1,0-1,0 0,1 1,-1-1,1 0,-1 0,1 0,0-1,-1 1,1-1,0 1,0-1,0 0,0 0,0-1,0 1,1 0,-1-1,0 0,26 3,1-2,-1-1,0-1,0-2,0 0,25-8,-2-1,-1-3,-1-2,19-10,33-23,-2-5,81-59,19-11,-140 88,-38 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B9DF4633-F2A8-492E-899D-6A042525CCE9}" type="datetimeFigureOut">
              <a:rPr lang="en-US" smtClean="0"/>
              <a:t>6/1/2020</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602449D7-FE9F-464F-9744-D666F82525C2}" type="slidenum">
              <a:rPr lang="en-US" smtClean="0"/>
              <a:t>‹#›</a:t>
            </a:fld>
            <a:endParaRPr lang="en-US"/>
          </a:p>
        </p:txBody>
      </p:sp>
    </p:spTree>
    <p:extLst>
      <p:ext uri="{BB962C8B-B14F-4D97-AF65-F5344CB8AC3E}">
        <p14:creationId xmlns:p14="http://schemas.microsoft.com/office/powerpoint/2010/main" val="1905034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orestry.ca.uky.edu/sites/forestry.ca.uky.edu/files/for67_0.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kfia.org/"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eec.ky.gov/Natural-Resources/Forestry/ky-master-logger-program/Documents/Forest%20Conservation%20Act%20Statutes.pdf" TargetMode="External"/><Relationship Id="rId4" Type="http://schemas.openxmlformats.org/officeDocument/2006/relationships/hyperlink" Target="http://forestry.ky.gov/Pages/default.asp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9682">
              <a:defRPr/>
            </a:pPr>
            <a:fld id="{7E1573F1-F95D-403A-A47C-A1143ABC9F0B}" type="slidenum">
              <a:rPr lang="en-US">
                <a:solidFill>
                  <a:prstClr val="black"/>
                </a:solidFill>
                <a:latin typeface="Calibri" panose="020F0502020204030204"/>
              </a:rPr>
              <a:pPr defTabSz="46968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Kentucky Logging BMP Field Guide was developed by the UK Dept of Forestry and the Kentucky Division of Forestry as a comprehensive field reference to help loggers meet the mandatory BMP requirements for water quality protection.</a:t>
            </a:r>
          </a:p>
          <a:p>
            <a:endParaRPr lang="en-US" dirty="0"/>
          </a:p>
          <a:p>
            <a:r>
              <a:rPr lang="en-US" dirty="0"/>
              <a:t>It provides details about the BMPs loggers should use before, during and after timber harvesting.</a:t>
            </a:r>
          </a:p>
          <a:p>
            <a:endParaRPr lang="en-US" dirty="0"/>
          </a:p>
          <a:p>
            <a:r>
              <a:rPr lang="en-US" dirty="0"/>
              <a:t>When done well, logging can be conducted in a way that provides valuable natural resources with minimal harm to our water resources.</a:t>
            </a:r>
          </a:p>
          <a:p>
            <a:endParaRPr lang="en-US" dirty="0"/>
          </a:p>
          <a:p>
            <a:r>
              <a:rPr lang="en-US" dirty="0"/>
              <a:t>Research has shown that BMPs minimize the adverse effects that timber harvesting and other silvicultural operations can have on water quality and aquatic organisms by keeping the associated pollutants out of the stream. Reduction of nonpoint source pollution through the use of silvicultural BMPs results in healthier, more diverse aquatic habitats and stream ecosystems.</a:t>
            </a:r>
          </a:p>
          <a:p>
            <a:endParaRPr lang="en-US" dirty="0"/>
          </a:p>
        </p:txBody>
      </p:sp>
      <p:sp>
        <p:nvSpPr>
          <p:cNvPr id="4" name="Slide Number Placeholder 3"/>
          <p:cNvSpPr>
            <a:spLocks noGrp="1"/>
          </p:cNvSpPr>
          <p:nvPr>
            <p:ph type="sldNum" sz="quarter" idx="5"/>
          </p:nvPr>
        </p:nvSpPr>
        <p:spPr/>
        <p:txBody>
          <a:bodyPr/>
          <a:lstStyle/>
          <a:p>
            <a:fld id="{602449D7-FE9F-464F-9744-D666F82525C2}" type="slidenum">
              <a:rPr lang="en-US" smtClean="0"/>
              <a:t>10</a:t>
            </a:fld>
            <a:endParaRPr lang="en-US"/>
          </a:p>
        </p:txBody>
      </p:sp>
    </p:spTree>
    <p:extLst>
      <p:ext uri="{BB962C8B-B14F-4D97-AF65-F5344CB8AC3E}">
        <p14:creationId xmlns:p14="http://schemas.microsoft.com/office/powerpoint/2010/main" val="3912078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7975" y="257175"/>
            <a:ext cx="1381125" cy="1035050"/>
          </a:xfrm>
        </p:spPr>
      </p:sp>
      <p:sp>
        <p:nvSpPr>
          <p:cNvPr id="3" name="Notes Placeholder 2"/>
          <p:cNvSpPr>
            <a:spLocks noGrp="1"/>
          </p:cNvSpPr>
          <p:nvPr>
            <p:ph type="body" idx="1"/>
          </p:nvPr>
        </p:nvSpPr>
        <p:spPr>
          <a:xfrm>
            <a:off x="707708" y="1462980"/>
            <a:ext cx="5850382" cy="7430316"/>
          </a:xfrm>
        </p:spPr>
        <p:txBody>
          <a:bodyPr/>
          <a:lstStyle/>
          <a:p>
            <a:r>
              <a:rPr lang="en-US" b="1" dirty="0"/>
              <a:t>Forestry operations can bring about a variety of water quality impacts.  </a:t>
            </a:r>
            <a:r>
              <a:rPr lang="en-US" b="0" dirty="0"/>
              <a:t>Timber harvesting is the most common forestry activity in Kentucky and its </a:t>
            </a:r>
            <a:r>
              <a:rPr lang="en-US" b="1" dirty="0"/>
              <a:t>resultant pollution is most noticeable on small order streams, which often contain shallow, riffle areas that provide abundant oxygenated habitat.</a:t>
            </a:r>
          </a:p>
          <a:p>
            <a:endParaRPr lang="en-US" b="0" dirty="0"/>
          </a:p>
          <a:p>
            <a:r>
              <a:rPr lang="en-US" b="1" dirty="0"/>
              <a:t>On a statewide basis, however, forestry related nonpoint source pollution is a much smaller contributor than other land use activities, such as agriculture, resource extraction or urban runoff.  </a:t>
            </a:r>
            <a:r>
              <a:rPr lang="en-US" b="0" dirty="0"/>
              <a:t>As a watershed coordinator, you may not encounter forestry-related concerns as often as some of the other land use concerns, but it is helpful to be informed on the potential issues and recommended BMPs.</a:t>
            </a:r>
          </a:p>
          <a:p>
            <a:endParaRPr lang="en-US" b="1" dirty="0"/>
          </a:p>
          <a:p>
            <a:r>
              <a:rPr lang="en-US" b="1" dirty="0"/>
              <a:t>Sediment</a:t>
            </a:r>
            <a:r>
              <a:rPr lang="en-US" dirty="0"/>
              <a:t> </a:t>
            </a:r>
            <a:r>
              <a:rPr lang="en-US" b="1" dirty="0"/>
              <a:t>is the most common logging pollutant in Kentucky. </a:t>
            </a:r>
            <a:r>
              <a:rPr lang="en-US" dirty="0"/>
              <a:t>Haul roads, skid trails, and landings (log decks) are areas of disturbed ground that can erode. Dirt and mud can also be pushed directly into streams.</a:t>
            </a:r>
          </a:p>
          <a:p>
            <a:endParaRPr lang="en-US" dirty="0"/>
          </a:p>
          <a:p>
            <a:r>
              <a:rPr lang="en-US" b="1" dirty="0"/>
              <a:t>Logging debris </a:t>
            </a:r>
            <a:r>
              <a:rPr lang="en-US" dirty="0"/>
              <a:t>including tops, limbs, cut offs, and other woody debris that are left in streams can pollute waters. This is because they can change how water flows, leading to increased bank erosion that produces sediments. The decomposition of logging debris can also result in lower oxygen levels, harming aquatic life. </a:t>
            </a:r>
          </a:p>
          <a:p>
            <a:endParaRPr lang="en-US" dirty="0"/>
          </a:p>
          <a:p>
            <a:r>
              <a:rPr lang="en-US" b="1" dirty="0"/>
              <a:t>Water temperature can increase when</a:t>
            </a:r>
            <a:r>
              <a:rPr lang="en-US" dirty="0"/>
              <a:t> increased sunlight results from the removal of too many trees adjacent to a stream.  This can also cause lower dissolved oxygen levels and detrimental algae in waters that are high in nutrients. All of these impacts can result in harm to aquatic species. </a:t>
            </a:r>
          </a:p>
          <a:p>
            <a:endParaRPr lang="en-US" dirty="0"/>
          </a:p>
          <a:p>
            <a:r>
              <a:rPr lang="en-US" b="1" dirty="0"/>
              <a:t>Fluids like diesel fuel, gasoline, oil, hydraulic fluid and anti-freeze </a:t>
            </a:r>
            <a:r>
              <a:rPr lang="en-US" dirty="0"/>
              <a:t>have the ability to harm aquatic life. These fluids come from equipment leaks and improper disposal of fluid containers and filters. Controlling these fluids is important in preventing pollution.</a:t>
            </a:r>
          </a:p>
          <a:p>
            <a:endParaRPr lang="en-US" dirty="0"/>
          </a:p>
          <a:p>
            <a:r>
              <a:rPr lang="en-US" b="1" dirty="0"/>
              <a:t>Trash,</a:t>
            </a:r>
            <a:r>
              <a:rPr lang="en-US" dirty="0"/>
              <a:t> including discarded oil and fluid cans and personal litter, can contribute to water pollution and should be properly disposed of.</a:t>
            </a:r>
          </a:p>
          <a:p>
            <a:endParaRPr lang="en-US" dirty="0"/>
          </a:p>
          <a:p>
            <a:r>
              <a:rPr lang="en-US" b="1" dirty="0"/>
              <a:t>Nutrients</a:t>
            </a:r>
            <a:r>
              <a:rPr lang="en-US" dirty="0"/>
              <a:t> can run off from fertilizer applications to revegetated areas or adhered to soil particles.  </a:t>
            </a:r>
          </a:p>
          <a:p>
            <a:r>
              <a:rPr lang="en-US" dirty="0"/>
              <a:t>And, </a:t>
            </a:r>
            <a:r>
              <a:rPr lang="en-US" b="1" dirty="0"/>
              <a:t>pesticides</a:t>
            </a:r>
            <a:r>
              <a:rPr lang="en-US" dirty="0"/>
              <a:t> can run off from improper application on logging and silvicultural sites.</a:t>
            </a:r>
          </a:p>
          <a:p>
            <a:endParaRPr lang="en-US" dirty="0"/>
          </a:p>
          <a:p>
            <a:r>
              <a:rPr lang="en-US" dirty="0"/>
              <a:t>Source: </a:t>
            </a:r>
            <a:r>
              <a:rPr lang="en-US" dirty="0">
                <a:hlinkClick r:id="rId3"/>
              </a:rPr>
              <a:t>https://forestry.ca.uky.edu/sites/forestry.ca.uky.edu/files/for67_0.pdf</a:t>
            </a:r>
            <a:endParaRPr lang="en-US" dirty="0"/>
          </a:p>
        </p:txBody>
      </p:sp>
      <p:sp>
        <p:nvSpPr>
          <p:cNvPr id="4" name="Slide Number Placeholder 3"/>
          <p:cNvSpPr>
            <a:spLocks noGrp="1"/>
          </p:cNvSpPr>
          <p:nvPr>
            <p:ph type="sldNum" sz="quarter" idx="5"/>
          </p:nvPr>
        </p:nvSpPr>
        <p:spPr/>
        <p:txBody>
          <a:bodyPr/>
          <a:lstStyle/>
          <a:p>
            <a:fld id="{602449D7-FE9F-464F-9744-D666F82525C2}" type="slidenum">
              <a:rPr lang="en-US" smtClean="0"/>
              <a:t>11</a:t>
            </a:fld>
            <a:endParaRPr lang="en-US"/>
          </a:p>
        </p:txBody>
      </p:sp>
    </p:spTree>
    <p:extLst>
      <p:ext uri="{BB962C8B-B14F-4D97-AF65-F5344CB8AC3E}">
        <p14:creationId xmlns:p14="http://schemas.microsoft.com/office/powerpoint/2010/main" val="2142744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shows the relative impacts of silvicultural/forestry-related nonpoint source pollutants, with sediment having the greatest impacts in the form of added waterbody turbidity, sedimentation and embeddedness.</a:t>
            </a:r>
          </a:p>
          <a:p>
            <a:endParaRPr lang="en-US" dirty="0"/>
          </a:p>
          <a:p>
            <a:r>
              <a:rPr lang="en-US" dirty="0"/>
              <a:t>Thermal pollution from lost tree canopy cover and greater sun exposure to the waterbody is of 2</a:t>
            </a:r>
            <a:r>
              <a:rPr lang="en-US" baseline="30000" dirty="0"/>
              <a:t>nd</a:t>
            </a:r>
            <a:r>
              <a:rPr lang="en-US" dirty="0"/>
              <a:t> greatest impact, causing increased water temperatures and related reductions in dissolved oxygen.</a:t>
            </a:r>
          </a:p>
          <a:p>
            <a:endParaRPr lang="en-US" dirty="0"/>
          </a:p>
          <a:p>
            <a:r>
              <a:rPr lang="en-US" dirty="0"/>
              <a:t>Other impacts are altered </a:t>
            </a:r>
            <a:r>
              <a:rPr lang="en-US" dirty="0" err="1"/>
              <a:t>streamflows</a:t>
            </a:r>
            <a:r>
              <a:rPr lang="en-US" dirty="0"/>
              <a:t>, causing bank cutting and scouring, and added organic matter and nutrients from runoff, further reducing dissolved oxygen.</a:t>
            </a:r>
          </a:p>
          <a:p>
            <a:endParaRPr lang="en-US" dirty="0"/>
          </a:p>
          <a:p>
            <a:r>
              <a:rPr lang="en-US" dirty="0"/>
              <a:t>Source: Kentucky Forest Practice Guidelines for Water Quality Management, Jeffrey Stringer, University of Kentucky Department of Forestry and Cary Perkins, Kentucky Division of Forestry, 2001</a:t>
            </a:r>
          </a:p>
        </p:txBody>
      </p:sp>
      <p:sp>
        <p:nvSpPr>
          <p:cNvPr id="4" name="Slide Number Placeholder 3"/>
          <p:cNvSpPr>
            <a:spLocks noGrp="1"/>
          </p:cNvSpPr>
          <p:nvPr>
            <p:ph type="sldNum" sz="quarter" idx="5"/>
          </p:nvPr>
        </p:nvSpPr>
        <p:spPr/>
        <p:txBody>
          <a:bodyPr/>
          <a:lstStyle/>
          <a:p>
            <a:fld id="{602449D7-FE9F-464F-9744-D666F82525C2}" type="slidenum">
              <a:rPr lang="en-US" smtClean="0"/>
              <a:t>12</a:t>
            </a:fld>
            <a:endParaRPr lang="en-US"/>
          </a:p>
        </p:txBody>
      </p:sp>
    </p:spTree>
    <p:extLst>
      <p:ext uri="{BB962C8B-B14F-4D97-AF65-F5344CB8AC3E}">
        <p14:creationId xmlns:p14="http://schemas.microsoft.com/office/powerpoint/2010/main" val="323729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2449D7-FE9F-464F-9744-D666F82525C2}" type="slidenum">
              <a:rPr lang="en-US" smtClean="0"/>
              <a:t>13</a:t>
            </a:fld>
            <a:endParaRPr lang="en-US"/>
          </a:p>
        </p:txBody>
      </p:sp>
    </p:spTree>
    <p:extLst>
      <p:ext uri="{BB962C8B-B14F-4D97-AF65-F5344CB8AC3E}">
        <p14:creationId xmlns:p14="http://schemas.microsoft.com/office/powerpoint/2010/main" val="3803038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photos show instances of soil and logging debris that has been left. in stream channels, negatively impacting the streams</a:t>
            </a:r>
          </a:p>
        </p:txBody>
      </p:sp>
      <p:sp>
        <p:nvSpPr>
          <p:cNvPr id="4" name="Slide Number Placeholder 3"/>
          <p:cNvSpPr>
            <a:spLocks noGrp="1"/>
          </p:cNvSpPr>
          <p:nvPr>
            <p:ph type="sldNum" sz="quarter" idx="5"/>
          </p:nvPr>
        </p:nvSpPr>
        <p:spPr/>
        <p:txBody>
          <a:bodyPr/>
          <a:lstStyle/>
          <a:p>
            <a:fld id="{602449D7-FE9F-464F-9744-D666F82525C2}" type="slidenum">
              <a:rPr lang="en-US" smtClean="0"/>
              <a:t>14</a:t>
            </a:fld>
            <a:endParaRPr lang="en-US"/>
          </a:p>
        </p:txBody>
      </p:sp>
    </p:spTree>
    <p:extLst>
      <p:ext uri="{BB962C8B-B14F-4D97-AF65-F5344CB8AC3E}">
        <p14:creationId xmlns:p14="http://schemas.microsoft.com/office/powerpoint/2010/main" val="42912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more leeway with ephemeral channels in the BMP guidance.  Some slash may be left in these channels, as long as it does not block or potentially block water flow.  </a:t>
            </a:r>
          </a:p>
          <a:p>
            <a:endParaRPr lang="en-US" dirty="0"/>
          </a:p>
          <a:p>
            <a:r>
              <a:rPr lang="en-US" dirty="0"/>
              <a:t>It is still recommended that this type of debris be removed during felling and skidding operations to avoid having to deal with it after equipment has been taken away from the site.</a:t>
            </a:r>
          </a:p>
          <a:p>
            <a:endParaRPr lang="en-US" dirty="0"/>
          </a:p>
          <a:p>
            <a:r>
              <a:rPr lang="en-US" dirty="0"/>
              <a:t>Photo “a” shows a clear ephemeral channel with no debris obstructions.  Photo “b” shows a channel blocked by leftover logging debris.</a:t>
            </a:r>
          </a:p>
        </p:txBody>
      </p:sp>
      <p:sp>
        <p:nvSpPr>
          <p:cNvPr id="4" name="Slide Number Placeholder 3"/>
          <p:cNvSpPr>
            <a:spLocks noGrp="1"/>
          </p:cNvSpPr>
          <p:nvPr>
            <p:ph type="sldNum" sz="quarter" idx="5"/>
          </p:nvPr>
        </p:nvSpPr>
        <p:spPr/>
        <p:txBody>
          <a:bodyPr/>
          <a:lstStyle/>
          <a:p>
            <a:fld id="{602449D7-FE9F-464F-9744-D666F82525C2}" type="slidenum">
              <a:rPr lang="en-US" smtClean="0"/>
              <a:t>15</a:t>
            </a:fld>
            <a:endParaRPr lang="en-US"/>
          </a:p>
        </p:txBody>
      </p:sp>
    </p:spTree>
    <p:extLst>
      <p:ext uri="{BB962C8B-B14F-4D97-AF65-F5344CB8AC3E}">
        <p14:creationId xmlns:p14="http://schemas.microsoft.com/office/powerpoint/2010/main" val="51797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Kentucky Agriculture Water Quality Plan includes BMPs that are recommended for each of these 10 BMP categories.  </a:t>
            </a:r>
          </a:p>
          <a:p>
            <a:endParaRPr lang="en-US" dirty="0"/>
          </a:p>
          <a:p>
            <a:r>
              <a:rPr lang="en-US" dirty="0"/>
              <a:t>Research has shown that the timber harvesting activities with the greatest impact on water quality are:</a:t>
            </a:r>
          </a:p>
          <a:p>
            <a:r>
              <a:rPr lang="en-US" dirty="0"/>
              <a:t>those included in BMP #1 - </a:t>
            </a:r>
            <a:r>
              <a:rPr lang="en-US" b="1" dirty="0"/>
              <a:t>log landings, access roads and skid trails, including stream crossings</a:t>
            </a:r>
          </a:p>
          <a:p>
            <a:r>
              <a:rPr lang="en-US" dirty="0"/>
              <a:t>and BMP #3 - </a:t>
            </a:r>
            <a:r>
              <a:rPr lang="en-US" b="1" dirty="0"/>
              <a:t>streamside management zones</a:t>
            </a:r>
            <a:r>
              <a:rPr lang="en-US" dirty="0"/>
              <a:t>.</a:t>
            </a:r>
          </a:p>
          <a:p>
            <a:endParaRPr lang="en-US" dirty="0"/>
          </a:p>
          <a:p>
            <a:r>
              <a:rPr lang="en-US" dirty="0"/>
              <a:t>We will spend most of our time focusing on these 4 practices.</a:t>
            </a:r>
          </a:p>
          <a:p>
            <a:endParaRPr lang="en-US" dirty="0"/>
          </a:p>
          <a:p>
            <a:r>
              <a:rPr lang="en-US" dirty="0"/>
              <a:t>Again, the Kentucky Agriculture Water Quality Act requires all landowners who use their property for forestry operations to develop a water quality plan that incorporates these BMPs.</a:t>
            </a:r>
          </a:p>
          <a:p>
            <a:endParaRPr lang="en-US" dirty="0"/>
          </a:p>
          <a:p>
            <a:r>
              <a:rPr lang="en-US" dirty="0"/>
              <a:t>And, all parties involved in woodland operations, </a:t>
            </a:r>
            <a:r>
              <a:rPr lang="en-US" i="0" u="sng" dirty="0"/>
              <a:t>including landowners, loggers, and silvicultural operators</a:t>
            </a:r>
            <a:r>
              <a:rPr lang="en-US" dirty="0"/>
              <a:t>, are responsible for carrying out these practices for water quality protection.</a:t>
            </a:r>
          </a:p>
        </p:txBody>
      </p:sp>
      <p:sp>
        <p:nvSpPr>
          <p:cNvPr id="4" name="Slide Number Placeholder 3"/>
          <p:cNvSpPr>
            <a:spLocks noGrp="1"/>
          </p:cNvSpPr>
          <p:nvPr>
            <p:ph type="sldNum" sz="quarter" idx="5"/>
          </p:nvPr>
        </p:nvSpPr>
        <p:spPr/>
        <p:txBody>
          <a:bodyPr/>
          <a:lstStyle/>
          <a:p>
            <a:fld id="{602449D7-FE9F-464F-9744-D666F82525C2}" type="slidenum">
              <a:rPr lang="en-US" smtClean="0"/>
              <a:t>16</a:t>
            </a:fld>
            <a:endParaRPr lang="en-US"/>
          </a:p>
        </p:txBody>
      </p:sp>
    </p:spTree>
    <p:extLst>
      <p:ext uri="{BB962C8B-B14F-4D97-AF65-F5344CB8AC3E}">
        <p14:creationId xmlns:p14="http://schemas.microsoft.com/office/powerpoint/2010/main" val="582288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For those unfamiliar with logging terminology, let’s begin with a definition some terms.</a:t>
            </a:r>
          </a:p>
          <a:p>
            <a:pPr defTabSz="939363">
              <a:defRPr/>
            </a:pPr>
            <a:endParaRPr lang="en-US" dirty="0"/>
          </a:p>
          <a:p>
            <a:pPr defTabSz="939363">
              <a:defRPr/>
            </a:pPr>
            <a:r>
              <a:rPr lang="en-US" dirty="0"/>
              <a:t>An </a:t>
            </a:r>
            <a:r>
              <a:rPr lang="en-US" b="1" dirty="0"/>
              <a:t>access road </a:t>
            </a:r>
            <a:r>
              <a:rPr lang="en-US" dirty="0"/>
              <a:t>is constructed to </a:t>
            </a:r>
            <a:r>
              <a:rPr lang="en-US" u="sng" dirty="0"/>
              <a:t>connect timber harvesting or some other forest activity with the farm or public road system</a:t>
            </a:r>
            <a:r>
              <a:rPr lang="en-US" dirty="0"/>
              <a:t>. </a:t>
            </a:r>
          </a:p>
          <a:p>
            <a:pPr defTabSz="939363">
              <a:defRPr/>
            </a:pPr>
            <a:endParaRPr lang="en-US" b="1" dirty="0"/>
          </a:p>
          <a:p>
            <a:pPr defTabSz="939363">
              <a:defRPr/>
            </a:pPr>
            <a:r>
              <a:rPr lang="en-US" b="1" dirty="0"/>
              <a:t>Secondary or skid trails</a:t>
            </a:r>
            <a:r>
              <a:rPr lang="en-US" dirty="0"/>
              <a:t> are temporary trails used by logging equipment to </a:t>
            </a:r>
            <a:r>
              <a:rPr lang="en-US" u="sng" dirty="0"/>
              <a:t>move logs from a point near where it was harvested to an access road or concentration area</a:t>
            </a:r>
            <a:r>
              <a:rPr lang="en-US" dirty="0"/>
              <a:t>. </a:t>
            </a:r>
          </a:p>
          <a:p>
            <a:pPr defTabSz="939363">
              <a:defRPr/>
            </a:pPr>
            <a:endParaRPr lang="en-US" b="1" dirty="0"/>
          </a:p>
          <a:p>
            <a:pPr defTabSz="939363">
              <a:defRPr/>
            </a:pPr>
            <a:r>
              <a:rPr lang="en-US" dirty="0"/>
              <a:t>This concentration area, is called a </a:t>
            </a:r>
            <a:r>
              <a:rPr lang="en-US" b="1" dirty="0"/>
              <a:t>landing or log yard.  </a:t>
            </a:r>
            <a:r>
              <a:rPr lang="en-US" dirty="0"/>
              <a:t>It refers to the </a:t>
            </a:r>
            <a:r>
              <a:rPr lang="en-US" u="sng" dirty="0"/>
              <a:t>areas where harvested forest products are temporarily concentrated and stored </a:t>
            </a:r>
            <a:r>
              <a:rPr lang="en-US" dirty="0"/>
              <a:t>before being permanently removed from the woods. </a:t>
            </a:r>
          </a:p>
          <a:p>
            <a:pPr defTabSz="939363">
              <a:defRPr/>
            </a:pPr>
            <a:endParaRPr lang="en-US" dirty="0"/>
          </a:p>
          <a:p>
            <a:pPr defTabSz="939363">
              <a:defRPr/>
            </a:pPr>
            <a:r>
              <a:rPr lang="en-US" b="1" dirty="0"/>
              <a:t>It is important to construct and maintain these each of these logging features in a way that minimizes soil erosion and protects nearby water bodies from sedimentation.</a:t>
            </a:r>
          </a:p>
          <a:p>
            <a:endParaRPr lang="en-US" dirty="0"/>
          </a:p>
        </p:txBody>
      </p:sp>
      <p:sp>
        <p:nvSpPr>
          <p:cNvPr id="4" name="Slide Number Placeholder 3"/>
          <p:cNvSpPr>
            <a:spLocks noGrp="1"/>
          </p:cNvSpPr>
          <p:nvPr>
            <p:ph type="sldNum" sz="quarter" idx="5"/>
          </p:nvPr>
        </p:nvSpPr>
        <p:spPr/>
        <p:txBody>
          <a:bodyPr/>
          <a:lstStyle/>
          <a:p>
            <a:fld id="{602449D7-FE9F-464F-9744-D666F82525C2}" type="slidenum">
              <a:rPr lang="en-US" smtClean="0"/>
              <a:t>17</a:t>
            </a:fld>
            <a:endParaRPr lang="en-US"/>
          </a:p>
        </p:txBody>
      </p:sp>
    </p:spTree>
    <p:extLst>
      <p:ext uri="{BB962C8B-B14F-4D97-AF65-F5344CB8AC3E}">
        <p14:creationId xmlns:p14="http://schemas.microsoft.com/office/powerpoint/2010/main" val="312597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0" y="620713"/>
            <a:ext cx="2886075" cy="2165350"/>
          </a:xfrm>
        </p:spPr>
      </p:sp>
      <p:sp>
        <p:nvSpPr>
          <p:cNvPr id="3" name="Notes Placeholder 2"/>
          <p:cNvSpPr>
            <a:spLocks noGrp="1"/>
          </p:cNvSpPr>
          <p:nvPr>
            <p:ph type="body" idx="1"/>
          </p:nvPr>
        </p:nvSpPr>
        <p:spPr>
          <a:xfrm>
            <a:off x="707708" y="3031296"/>
            <a:ext cx="5661660" cy="5710825"/>
          </a:xfrm>
        </p:spPr>
        <p:txBody>
          <a:bodyPr/>
          <a:lstStyle/>
          <a:p>
            <a:r>
              <a:rPr lang="en-US" b="1" dirty="0"/>
              <a:t>Forest roads are necessary for access, but can cause more erosion than any other aspect of logging.  </a:t>
            </a:r>
            <a:r>
              <a:rPr lang="en-US" dirty="0"/>
              <a:t>When sediment washes away from timber harvesting sites, it usually starts from the </a:t>
            </a:r>
            <a:r>
              <a:rPr lang="en-US" u="sng" dirty="0"/>
              <a:t>erosion of poorly built forest roads</a:t>
            </a:r>
            <a:r>
              <a:rPr lang="en-US" dirty="0"/>
              <a:t>.  </a:t>
            </a:r>
            <a:r>
              <a:rPr lang="en-US" b="1" dirty="0"/>
              <a:t>In contrast to the permeable, absorbent soils of the surrounding forests, roads create hard, compacted surfaces that easily channel runoff.</a:t>
            </a:r>
          </a:p>
          <a:p>
            <a:endParaRPr lang="en-US" dirty="0"/>
          </a:p>
          <a:p>
            <a:r>
              <a:rPr lang="en-US" dirty="0"/>
              <a:t>On the bright side, good logging road and trail construction can reduce erosion significantly.</a:t>
            </a:r>
          </a:p>
          <a:p>
            <a:endParaRPr lang="en-US" dirty="0"/>
          </a:p>
          <a:p>
            <a:r>
              <a:rPr lang="en-US" dirty="0"/>
              <a:t>Some of the most important principles of BMP 1 for roads, trails and landings are listed on this slide.</a:t>
            </a:r>
          </a:p>
          <a:p>
            <a:endParaRPr lang="en-US" dirty="0"/>
          </a:p>
          <a:p>
            <a:pPr marL="234841" indent="-234841">
              <a:buAutoNum type="arabicParenR"/>
            </a:pPr>
            <a:r>
              <a:rPr lang="en-US" dirty="0"/>
              <a:t>They should be built with </a:t>
            </a:r>
            <a:r>
              <a:rPr lang="en-US" u="sng" dirty="0"/>
              <a:t>minimal steepness or grade</a:t>
            </a:r>
            <a:r>
              <a:rPr lang="en-US" dirty="0"/>
              <a:t>.  The idea is to move small amounts of water over short distances, rather than larger amounts of water over longer distances—which is more likely to cause erosion.</a:t>
            </a:r>
          </a:p>
          <a:p>
            <a:pPr marL="234841" indent="-234841">
              <a:buAutoNum type="arabicParenR"/>
            </a:pPr>
            <a:r>
              <a:rPr lang="en-US" dirty="0"/>
              <a:t>To </a:t>
            </a:r>
            <a:r>
              <a:rPr lang="en-US" u="sng" dirty="0"/>
              <a:t>prevent runoff from entering streams or channels</a:t>
            </a:r>
            <a:r>
              <a:rPr lang="en-US" dirty="0"/>
              <a:t>, water control structures should be installed at appropriate intervals to adequately drain surfaces and reduce erosion.</a:t>
            </a:r>
          </a:p>
          <a:p>
            <a:pPr marL="234841" indent="-234841">
              <a:buAutoNum type="arabicParenR"/>
            </a:pPr>
            <a:r>
              <a:rPr lang="en-US" u="sng" dirty="0"/>
              <a:t>Skidders and other logging equipment should not be used when conditions are favorable (wet) for rut development</a:t>
            </a:r>
            <a:r>
              <a:rPr lang="en-US" dirty="0"/>
              <a:t> and damage cannot be readily resurfaced with available equipment.</a:t>
            </a:r>
          </a:p>
          <a:p>
            <a:pPr marL="234841" indent="-234841">
              <a:buAutoNum type="arabicParenR"/>
            </a:pPr>
            <a:r>
              <a:rPr lang="en-US" dirty="0"/>
              <a:t>Where economically and/or topographically feasible, </a:t>
            </a:r>
            <a:r>
              <a:rPr lang="en-US" u="sng" dirty="0"/>
              <a:t>elevated crossings </a:t>
            </a:r>
            <a:r>
              <a:rPr lang="en-US" dirty="0"/>
              <a:t>(such as bridges, culverts or pole crossings) should be used when crossing perennial and intermittent streams, as well as ephemeral channels.</a:t>
            </a:r>
          </a:p>
          <a:p>
            <a:pPr marL="234841" indent="-234841">
              <a:buAutoNum type="arabicParenR"/>
            </a:pPr>
            <a:r>
              <a:rPr lang="en-US" dirty="0"/>
              <a:t>Follow practices for </a:t>
            </a:r>
            <a:r>
              <a:rPr lang="en-US" u="sng" dirty="0"/>
              <a:t>minimizing erosion and runoff from inactive or permanently retired logging sites</a:t>
            </a:r>
            <a:r>
              <a:rPr lang="en-US" dirty="0"/>
              <a:t>.</a:t>
            </a:r>
          </a:p>
          <a:p>
            <a:endParaRPr lang="en-US" dirty="0"/>
          </a:p>
          <a:p>
            <a:r>
              <a:rPr lang="en-US" b="1" dirty="0"/>
              <a:t>Resources: </a:t>
            </a:r>
          </a:p>
          <a:p>
            <a:r>
              <a:rPr lang="en-US" dirty="0"/>
              <a:t>www2.dnr.cornell.edu, Best Management Practices During a Timber Harvest</a:t>
            </a:r>
          </a:p>
          <a:p>
            <a:r>
              <a:rPr lang="en-US" dirty="0"/>
              <a:t>Kentucky Agriculture Water Quality Plan</a:t>
            </a:r>
          </a:p>
        </p:txBody>
      </p:sp>
      <p:sp>
        <p:nvSpPr>
          <p:cNvPr id="4" name="Slide Number Placeholder 3"/>
          <p:cNvSpPr>
            <a:spLocks noGrp="1"/>
          </p:cNvSpPr>
          <p:nvPr>
            <p:ph type="sldNum" sz="quarter" idx="5"/>
          </p:nvPr>
        </p:nvSpPr>
        <p:spPr/>
        <p:txBody>
          <a:bodyPr/>
          <a:lstStyle/>
          <a:p>
            <a:fld id="{602449D7-FE9F-464F-9744-D666F82525C2}" type="slidenum">
              <a:rPr lang="en-US" smtClean="0"/>
              <a:t>18</a:t>
            </a:fld>
            <a:endParaRPr lang="en-US"/>
          </a:p>
        </p:txBody>
      </p:sp>
    </p:spTree>
    <p:extLst>
      <p:ext uri="{BB962C8B-B14F-4D97-AF65-F5344CB8AC3E}">
        <p14:creationId xmlns:p14="http://schemas.microsoft.com/office/powerpoint/2010/main" val="2402968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graphics from the field guide show a water control structure practice that diverts muddy runoff off of the road so that it doesn’t enter the stream.  </a:t>
            </a:r>
          </a:p>
          <a:p>
            <a:endParaRPr lang="en-US" dirty="0"/>
          </a:p>
          <a:p>
            <a:r>
              <a:rPr lang="en-US" dirty="0"/>
              <a:t>Rock may be used at the outlet of the control structure, such as at this culvert, to reduce gully erosion.</a:t>
            </a:r>
          </a:p>
        </p:txBody>
      </p:sp>
      <p:sp>
        <p:nvSpPr>
          <p:cNvPr id="4" name="Slide Number Placeholder 3"/>
          <p:cNvSpPr>
            <a:spLocks noGrp="1"/>
          </p:cNvSpPr>
          <p:nvPr>
            <p:ph type="sldNum" sz="quarter" idx="5"/>
          </p:nvPr>
        </p:nvSpPr>
        <p:spPr/>
        <p:txBody>
          <a:bodyPr/>
          <a:lstStyle/>
          <a:p>
            <a:fld id="{602449D7-FE9F-464F-9744-D666F82525C2}" type="slidenum">
              <a:rPr lang="en-US" smtClean="0"/>
              <a:t>19</a:t>
            </a:fld>
            <a:endParaRPr lang="en-US"/>
          </a:p>
        </p:txBody>
      </p:sp>
    </p:spTree>
    <p:extLst>
      <p:ext uri="{BB962C8B-B14F-4D97-AF65-F5344CB8AC3E}">
        <p14:creationId xmlns:p14="http://schemas.microsoft.com/office/powerpoint/2010/main" val="2808860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Forestry practices (silviculture and logging) occur throughout the state, mainly by private landowners.  This map shows broad-scale land coverage in the state, with plenty of forested areas shown in the darker green colors.</a:t>
            </a:r>
          </a:p>
          <a:p>
            <a:pPr defTabSz="939363">
              <a:defRPr/>
            </a:pPr>
            <a:endParaRPr lang="en-US" dirty="0"/>
          </a:p>
          <a:p>
            <a:pPr defTabSz="939363">
              <a:defRPr/>
            </a:pPr>
            <a:r>
              <a:rPr lang="en-US" dirty="0"/>
              <a:t>Water quality issues related to forestry are sometimes brought to the attention of watershed practitioners and it is helpful to know the relevant laws and industry guidance.</a:t>
            </a:r>
          </a:p>
          <a:p>
            <a:pPr defTabSz="939363">
              <a:defRPr/>
            </a:pPr>
            <a:endParaRPr lang="en-US" dirty="0"/>
          </a:p>
          <a:p>
            <a:pPr defTabSz="939363">
              <a:defRPr/>
            </a:pPr>
            <a:r>
              <a:rPr lang="en-US" dirty="0"/>
              <a:t>Frequently, we may just facilitate transfer of the information to the Kentucky Division of Forestry or KDOW field staff personnel for a field investigation.</a:t>
            </a:r>
          </a:p>
          <a:p>
            <a:endParaRPr lang="en-US" dirty="0"/>
          </a:p>
        </p:txBody>
      </p:sp>
      <p:sp>
        <p:nvSpPr>
          <p:cNvPr id="4" name="Slide Number Placeholder 3"/>
          <p:cNvSpPr>
            <a:spLocks noGrp="1"/>
          </p:cNvSpPr>
          <p:nvPr>
            <p:ph type="sldNum" sz="quarter" idx="5"/>
          </p:nvPr>
        </p:nvSpPr>
        <p:spPr/>
        <p:txBody>
          <a:bodyPr/>
          <a:lstStyle/>
          <a:p>
            <a:fld id="{602449D7-FE9F-464F-9744-D666F82525C2}" type="slidenum">
              <a:rPr lang="en-US" smtClean="0"/>
              <a:t>2</a:t>
            </a:fld>
            <a:endParaRPr lang="en-US"/>
          </a:p>
        </p:txBody>
      </p:sp>
    </p:spTree>
    <p:extLst>
      <p:ext uri="{BB962C8B-B14F-4D97-AF65-F5344CB8AC3E}">
        <p14:creationId xmlns:p14="http://schemas.microsoft.com/office/powerpoint/2010/main" val="1696239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 crossings should only be used when necessary and should be constructed </a:t>
            </a:r>
            <a:r>
              <a:rPr lang="en-US"/>
              <a:t>at 90-degree angles </a:t>
            </a:r>
            <a:r>
              <a:rPr lang="en-US" dirty="0"/>
              <a:t>to the stream to reduce erosion by limiting impacted bank lengths.</a:t>
            </a:r>
          </a:p>
        </p:txBody>
      </p:sp>
      <p:sp>
        <p:nvSpPr>
          <p:cNvPr id="4" name="Slide Number Placeholder 3"/>
          <p:cNvSpPr>
            <a:spLocks noGrp="1"/>
          </p:cNvSpPr>
          <p:nvPr>
            <p:ph type="sldNum" sz="quarter" idx="5"/>
          </p:nvPr>
        </p:nvSpPr>
        <p:spPr/>
        <p:txBody>
          <a:bodyPr/>
          <a:lstStyle/>
          <a:p>
            <a:fld id="{602449D7-FE9F-464F-9744-D666F82525C2}" type="slidenum">
              <a:rPr lang="en-US" smtClean="0"/>
              <a:t>20</a:t>
            </a:fld>
            <a:endParaRPr lang="en-US"/>
          </a:p>
        </p:txBody>
      </p:sp>
    </p:spTree>
    <p:extLst>
      <p:ext uri="{BB962C8B-B14F-4D97-AF65-F5344CB8AC3E}">
        <p14:creationId xmlns:p14="http://schemas.microsoft.com/office/powerpoint/2010/main" val="3050827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Crossings can be significant sources of sediment if attention is not paid to proper: </a:t>
            </a:r>
          </a:p>
          <a:p>
            <a:r>
              <a:rPr lang="en-US" dirty="0"/>
              <a:t>• location </a:t>
            </a:r>
          </a:p>
          <a:p>
            <a:r>
              <a:rPr lang="en-US" dirty="0"/>
              <a:t>• selection of crossing type </a:t>
            </a:r>
          </a:p>
          <a:p>
            <a:r>
              <a:rPr lang="en-US" dirty="0"/>
              <a:t>• installation and </a:t>
            </a:r>
            <a:r>
              <a:rPr lang="en-US" i="1" dirty="0"/>
              <a:t>removal</a:t>
            </a:r>
          </a:p>
          <a:p>
            <a:endParaRPr lang="en-US" dirty="0"/>
          </a:p>
          <a:p>
            <a:r>
              <a:rPr lang="en-US" dirty="0"/>
              <a:t>The four minimum requirements are designed to reduce muddy water runoff and soil deposited in the channel and to minimize disturbance of streams and ephemeral channels while providing operational flexibility. </a:t>
            </a:r>
          </a:p>
          <a:p>
            <a:endParaRPr lang="en-US" dirty="0"/>
          </a:p>
          <a:p>
            <a:r>
              <a:rPr lang="en-US" dirty="0"/>
              <a:t>There are a variety of elevated crossing designs, but topographic difficulties such as bank height or channel width, can make their installation difficult.  In those situations, fords can be used that allow equipment to move directly over the stream bed.</a:t>
            </a:r>
          </a:p>
          <a:p>
            <a:endParaRPr lang="en-US" dirty="0"/>
          </a:p>
          <a:p>
            <a:r>
              <a:rPr lang="en-US" dirty="0"/>
              <a:t>The above graphic shows a pole crossing over an ephemeral channel.</a:t>
            </a:r>
          </a:p>
        </p:txBody>
      </p:sp>
      <p:sp>
        <p:nvSpPr>
          <p:cNvPr id="4" name="Slide Number Placeholder 3"/>
          <p:cNvSpPr>
            <a:spLocks noGrp="1"/>
          </p:cNvSpPr>
          <p:nvPr>
            <p:ph type="sldNum" sz="quarter" idx="5"/>
          </p:nvPr>
        </p:nvSpPr>
        <p:spPr/>
        <p:txBody>
          <a:bodyPr/>
          <a:lstStyle/>
          <a:p>
            <a:fld id="{602449D7-FE9F-464F-9744-D666F82525C2}" type="slidenum">
              <a:rPr lang="en-US" smtClean="0"/>
              <a:t>21</a:t>
            </a:fld>
            <a:endParaRPr lang="en-US"/>
          </a:p>
        </p:txBody>
      </p:sp>
    </p:spTree>
    <p:extLst>
      <p:ext uri="{BB962C8B-B14F-4D97-AF65-F5344CB8AC3E}">
        <p14:creationId xmlns:p14="http://schemas.microsoft.com/office/powerpoint/2010/main" val="985234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Streamside Management Zone is a strip of woodland located adjacent to a stream or other waterbody where only limited disturbance is desirable.  This concept should also be familiar to you as a buffer zone, a riparian zone, a wildlife corridor, or some other name for this protected strip of land.</a:t>
            </a:r>
          </a:p>
          <a:p>
            <a:endParaRPr lang="en-US" dirty="0"/>
          </a:p>
          <a:p>
            <a:r>
              <a:rPr lang="en-US" dirty="0"/>
              <a:t>Streamside management zones (SMZs) must be used directly adjacent to streams or waterbodies and should be marked prior to logging. If they are not correctly implemented or ignored, this protection is very difficult or impossible to correct. SMZs are not required around ephemeral channels.</a:t>
            </a:r>
          </a:p>
          <a:p>
            <a:endParaRPr lang="en-US" dirty="0"/>
          </a:p>
          <a:p>
            <a:r>
              <a:rPr lang="en-US" b="1" dirty="0"/>
              <a:t>SMZs help maintain natural temperatures</a:t>
            </a:r>
            <a:r>
              <a:rPr lang="en-US" dirty="0"/>
              <a:t> in </a:t>
            </a:r>
            <a:r>
              <a:rPr lang="en-US" i="1" dirty="0"/>
              <a:t>perennial waterbodies </a:t>
            </a:r>
            <a:r>
              <a:rPr lang="en-US" dirty="0"/>
              <a:t>through shading, maintain the integrity of the bank, and reduce the amount of sediment entering the water by minimizing soil disturbance and filtering overland flow.  </a:t>
            </a:r>
            <a:r>
              <a:rPr lang="en-US" i="1" dirty="0"/>
              <a:t>Intermittent streams </a:t>
            </a:r>
            <a:r>
              <a:rPr lang="en-US" dirty="0"/>
              <a:t>are generally dry in the summer months and do not require shading.</a:t>
            </a:r>
          </a:p>
          <a:p>
            <a:endParaRPr lang="en-US" dirty="0"/>
          </a:p>
          <a:p>
            <a:r>
              <a:rPr lang="en-US" dirty="0"/>
              <a:t>Both perennial and intermittent SMZs require protection of the banks, channel, and of the adjacent strip of forestland by avoiding unnecessary disturbance and preserving overstory trees.  Overstory trees are the taller trees forming the main canopy and shading benefits.</a:t>
            </a:r>
          </a:p>
          <a:p>
            <a:endParaRPr lang="en-US" dirty="0"/>
          </a:p>
          <a:p>
            <a:r>
              <a:rPr lang="en-US" dirty="0"/>
              <a:t>Source: Kentucky Agriculture Water Quality Plan</a:t>
            </a:r>
          </a:p>
        </p:txBody>
      </p:sp>
      <p:sp>
        <p:nvSpPr>
          <p:cNvPr id="4" name="Slide Number Placeholder 3"/>
          <p:cNvSpPr>
            <a:spLocks noGrp="1"/>
          </p:cNvSpPr>
          <p:nvPr>
            <p:ph type="sldNum" sz="quarter" idx="5"/>
          </p:nvPr>
        </p:nvSpPr>
        <p:spPr/>
        <p:txBody>
          <a:bodyPr/>
          <a:lstStyle/>
          <a:p>
            <a:fld id="{602449D7-FE9F-464F-9744-D666F82525C2}" type="slidenum">
              <a:rPr lang="en-US" smtClean="0"/>
              <a:t>22</a:t>
            </a:fld>
            <a:endParaRPr lang="en-US"/>
          </a:p>
        </p:txBody>
      </p:sp>
    </p:spTree>
    <p:extLst>
      <p:ext uri="{BB962C8B-B14F-4D97-AF65-F5344CB8AC3E}">
        <p14:creationId xmlns:p14="http://schemas.microsoft.com/office/powerpoint/2010/main" val="148732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SMZs and other forestry BMPs, the steepness and slope distance of the land directly relate to the BMP’s effectiveness.  Thus, these measurements are needed when designing BMPs appropriately for site conditions.</a:t>
            </a:r>
          </a:p>
          <a:p>
            <a:endParaRPr lang="en-US" dirty="0"/>
          </a:p>
          <a:p>
            <a:r>
              <a:rPr lang="en-US" b="1" dirty="0"/>
              <a:t>Steepness</a:t>
            </a:r>
            <a:r>
              <a:rPr lang="en-US" dirty="0"/>
              <a:t> is measured using SLOPE PERCENT, which is the rise or fall (measured in feet) over 100 feet of horizontal distance.</a:t>
            </a:r>
          </a:p>
          <a:p>
            <a:endParaRPr lang="en-US" dirty="0"/>
          </a:p>
          <a:p>
            <a:r>
              <a:rPr lang="en-US" dirty="0"/>
              <a:t>When distance is used in BMP minimum requirements or recommendations it refers to </a:t>
            </a:r>
            <a:r>
              <a:rPr lang="en-US" b="1" dirty="0"/>
              <a:t>distance as measured across the ground (referred to as slope distance) and not horizontal distance</a:t>
            </a:r>
            <a:r>
              <a:rPr lang="en-US" dirty="0"/>
              <a:t>.</a:t>
            </a:r>
          </a:p>
          <a:p>
            <a:endParaRPr lang="en-US" dirty="0"/>
          </a:p>
          <a:p>
            <a:r>
              <a:rPr lang="en-US" dirty="0"/>
              <a:t>BMPs that require the use of these measures include: </a:t>
            </a:r>
          </a:p>
          <a:p>
            <a:r>
              <a:rPr lang="en-US" dirty="0"/>
              <a:t>• width of standing trees in streamside management zones </a:t>
            </a:r>
          </a:p>
          <a:p>
            <a:r>
              <a:rPr lang="en-US" dirty="0"/>
              <a:t>• distance of roads, trails, and landings from water bodies in streamside management zones </a:t>
            </a:r>
          </a:p>
          <a:p>
            <a:r>
              <a:rPr lang="en-US" dirty="0"/>
              <a:t>• </a:t>
            </a:r>
            <a:r>
              <a:rPr lang="en-US" u="sng" dirty="0"/>
              <a:t>spacing of water control structures on haul roads during use </a:t>
            </a:r>
          </a:p>
          <a:p>
            <a:r>
              <a:rPr lang="en-US" dirty="0"/>
              <a:t>• </a:t>
            </a:r>
            <a:r>
              <a:rPr lang="en-US" u="sng" dirty="0"/>
              <a:t>spacing of water bars or other water control structures on retired skid trails and roads</a:t>
            </a:r>
            <a:r>
              <a:rPr lang="en-US" dirty="0"/>
              <a:t>. </a:t>
            </a:r>
          </a:p>
        </p:txBody>
      </p:sp>
      <p:sp>
        <p:nvSpPr>
          <p:cNvPr id="4" name="Slide Number Placeholder 3"/>
          <p:cNvSpPr>
            <a:spLocks noGrp="1"/>
          </p:cNvSpPr>
          <p:nvPr>
            <p:ph type="sldNum" sz="quarter" idx="5"/>
          </p:nvPr>
        </p:nvSpPr>
        <p:spPr/>
        <p:txBody>
          <a:bodyPr/>
          <a:lstStyle/>
          <a:p>
            <a:fld id="{602449D7-FE9F-464F-9744-D666F82525C2}" type="slidenum">
              <a:rPr lang="en-US" smtClean="0"/>
              <a:t>23</a:t>
            </a:fld>
            <a:endParaRPr lang="en-US"/>
          </a:p>
        </p:txBody>
      </p:sp>
    </p:spTree>
    <p:extLst>
      <p:ext uri="{BB962C8B-B14F-4D97-AF65-F5344CB8AC3E}">
        <p14:creationId xmlns:p14="http://schemas.microsoft.com/office/powerpoint/2010/main" val="124824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these criteria for SMZs is shown in this table.</a:t>
            </a:r>
          </a:p>
          <a:p>
            <a:endParaRPr lang="en-US" dirty="0"/>
          </a:p>
          <a:p>
            <a:r>
              <a:rPr lang="en-US" dirty="0"/>
              <a:t>This table shows guidance for overstory tree retention (width and percentage) and minimum distances for roads, trails and landings.  Three stream types are included – regular perennial, intermittent, and CWAH, or Cold Water Aquatic Habitat, which are streams that can support trout populations.</a:t>
            </a:r>
          </a:p>
          <a:p>
            <a:endParaRPr lang="en-US" dirty="0"/>
          </a:p>
          <a:p>
            <a:r>
              <a:rPr lang="en-US" dirty="0"/>
              <a:t>See example on slide.</a:t>
            </a:r>
          </a:p>
          <a:p>
            <a:endParaRPr lang="en-US" dirty="0"/>
          </a:p>
          <a:p>
            <a:r>
              <a:rPr lang="en-US" b="1" dirty="0"/>
              <a:t>What would be the requirements for an intermittent stream with 25% slope?</a:t>
            </a:r>
          </a:p>
          <a:p>
            <a:r>
              <a:rPr lang="en-US" dirty="0"/>
              <a:t>No overstory requirements, but roads would need to be constructed at least 100 feet away from the stream bank.</a:t>
            </a:r>
          </a:p>
          <a:p>
            <a:r>
              <a:rPr lang="en-US" b="1" dirty="0"/>
              <a:t>How about a trout stream with a 10% slope?</a:t>
            </a:r>
          </a:p>
          <a:p>
            <a:r>
              <a:rPr lang="en-US" dirty="0"/>
              <a:t>Maintain 75% of overstory trees within 100 ft of the bank, and roads must be at least 100 feet away.</a:t>
            </a:r>
          </a:p>
        </p:txBody>
      </p:sp>
      <p:sp>
        <p:nvSpPr>
          <p:cNvPr id="4" name="Slide Number Placeholder 3"/>
          <p:cNvSpPr>
            <a:spLocks noGrp="1"/>
          </p:cNvSpPr>
          <p:nvPr>
            <p:ph type="sldNum" sz="quarter" idx="5"/>
          </p:nvPr>
        </p:nvSpPr>
        <p:spPr/>
        <p:txBody>
          <a:bodyPr/>
          <a:lstStyle/>
          <a:p>
            <a:fld id="{602449D7-FE9F-464F-9744-D666F82525C2}" type="slidenum">
              <a:rPr lang="en-US" smtClean="0"/>
              <a:t>24</a:t>
            </a:fld>
            <a:endParaRPr lang="en-US"/>
          </a:p>
        </p:txBody>
      </p:sp>
    </p:spTree>
    <p:extLst>
      <p:ext uri="{BB962C8B-B14F-4D97-AF65-F5344CB8AC3E}">
        <p14:creationId xmlns:p14="http://schemas.microsoft.com/office/powerpoint/2010/main" val="3658733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from a Kentucky Master Logger publication further illustrates the SMZ guidance with a graphic depiction.</a:t>
            </a:r>
          </a:p>
          <a:p>
            <a:endParaRPr lang="en-US" dirty="0"/>
          </a:p>
          <a:p>
            <a:r>
              <a:rPr lang="en-US" dirty="0"/>
              <a:t>Note that the required overstory trees increases with increased slope, as does the distance of the road from the stream (right side of diagram).  These increased restrictions are designed to limit erosion.</a:t>
            </a:r>
          </a:p>
          <a:p>
            <a:endParaRPr lang="en-US" dirty="0"/>
          </a:p>
          <a:p>
            <a:r>
              <a:rPr lang="en-US" dirty="0"/>
              <a:t>Source: Kentucky Master Logger BMP Brochure, 2017</a:t>
            </a:r>
          </a:p>
        </p:txBody>
      </p:sp>
      <p:sp>
        <p:nvSpPr>
          <p:cNvPr id="4" name="Slide Number Placeholder 3"/>
          <p:cNvSpPr>
            <a:spLocks noGrp="1"/>
          </p:cNvSpPr>
          <p:nvPr>
            <p:ph type="sldNum" sz="quarter" idx="5"/>
          </p:nvPr>
        </p:nvSpPr>
        <p:spPr/>
        <p:txBody>
          <a:bodyPr/>
          <a:lstStyle/>
          <a:p>
            <a:fld id="{602449D7-FE9F-464F-9744-D666F82525C2}" type="slidenum">
              <a:rPr lang="en-US" smtClean="0"/>
              <a:t>25</a:t>
            </a:fld>
            <a:endParaRPr lang="en-US"/>
          </a:p>
        </p:txBody>
      </p:sp>
    </p:spTree>
    <p:extLst>
      <p:ext uri="{BB962C8B-B14F-4D97-AF65-F5344CB8AC3E}">
        <p14:creationId xmlns:p14="http://schemas.microsoft.com/office/powerpoint/2010/main" val="2869905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situations where it is not feasible to locate roads, trails and landings at the required SMZ distance.  When they must be located closer to streams, extra precautions are needed to reduce muddy runoff.</a:t>
            </a:r>
          </a:p>
          <a:p>
            <a:endParaRPr lang="en-US" dirty="0"/>
          </a:p>
          <a:p>
            <a:r>
              <a:rPr lang="en-US" dirty="0"/>
              <a:t>These include the measures listed on this slide.</a:t>
            </a:r>
          </a:p>
          <a:p>
            <a:endParaRPr lang="en-US" dirty="0"/>
          </a:p>
          <a:p>
            <a:r>
              <a:rPr lang="en-US" dirty="0"/>
              <a:t>Photo a shows increased frequency of water bar structures on a road to slow runoff.</a:t>
            </a:r>
          </a:p>
          <a:p>
            <a:endParaRPr lang="en-US" dirty="0"/>
          </a:p>
          <a:p>
            <a:r>
              <a:rPr lang="en-US" dirty="0"/>
              <a:t>Photo b shows properly placed debris to reduce or slow runoff to streams.</a:t>
            </a:r>
          </a:p>
        </p:txBody>
      </p:sp>
      <p:sp>
        <p:nvSpPr>
          <p:cNvPr id="4" name="Slide Number Placeholder 3"/>
          <p:cNvSpPr>
            <a:spLocks noGrp="1"/>
          </p:cNvSpPr>
          <p:nvPr>
            <p:ph type="sldNum" sz="quarter" idx="5"/>
          </p:nvPr>
        </p:nvSpPr>
        <p:spPr/>
        <p:txBody>
          <a:bodyPr/>
          <a:lstStyle/>
          <a:p>
            <a:fld id="{602449D7-FE9F-464F-9744-D666F82525C2}" type="slidenum">
              <a:rPr lang="en-US" smtClean="0"/>
              <a:t>26</a:t>
            </a:fld>
            <a:endParaRPr lang="en-US"/>
          </a:p>
        </p:txBody>
      </p:sp>
    </p:spTree>
    <p:extLst>
      <p:ext uri="{BB962C8B-B14F-4D97-AF65-F5344CB8AC3E}">
        <p14:creationId xmlns:p14="http://schemas.microsoft.com/office/powerpoint/2010/main" val="584632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overlay shows the canopy cover distance (dashed yellow line) and the road and trail distance (solid yellow line) from both a perennial (solid blue line) and an intermittent stream (dashed blue line).  Note that roads in area “d” outside both of these SMZ areas was logged with 70% of trees removed and skid trails constructed on the contour.</a:t>
            </a:r>
          </a:p>
          <a:p>
            <a:endParaRPr lang="en-US" dirty="0"/>
          </a:p>
          <a:p>
            <a:r>
              <a:rPr lang="en-US" dirty="0"/>
              <a:t>While leaving streambank trees along intermittent streams is not required, it is recommended by the BMP Field Guide.</a:t>
            </a:r>
          </a:p>
        </p:txBody>
      </p:sp>
      <p:sp>
        <p:nvSpPr>
          <p:cNvPr id="4" name="Slide Number Placeholder 3"/>
          <p:cNvSpPr>
            <a:spLocks noGrp="1"/>
          </p:cNvSpPr>
          <p:nvPr>
            <p:ph type="sldNum" sz="quarter" idx="5"/>
          </p:nvPr>
        </p:nvSpPr>
        <p:spPr/>
        <p:txBody>
          <a:bodyPr/>
          <a:lstStyle/>
          <a:p>
            <a:fld id="{602449D7-FE9F-464F-9744-D666F82525C2}" type="slidenum">
              <a:rPr lang="en-US" smtClean="0"/>
              <a:t>27</a:t>
            </a:fld>
            <a:endParaRPr lang="en-US"/>
          </a:p>
        </p:txBody>
      </p:sp>
    </p:spTree>
    <p:extLst>
      <p:ext uri="{BB962C8B-B14F-4D97-AF65-F5344CB8AC3E}">
        <p14:creationId xmlns:p14="http://schemas.microsoft.com/office/powerpoint/2010/main" val="3634191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BMP concerns forested areas in karst topography which contain “sinkhole” depressions. Sinkholes (or karst windows) are open or closed circular depressions in karst (limestone) areas where surface waters flow to join an underground drainage system. Sinkholes are caused by dissolution of the underlying limestone bedrock. </a:t>
            </a:r>
          </a:p>
          <a:p>
            <a:endParaRPr lang="en-US" dirty="0"/>
          </a:p>
          <a:p>
            <a:r>
              <a:rPr lang="en-US" dirty="0"/>
              <a:t>A “swallet” is a point where surface water leaves the surface and flows underground. </a:t>
            </a:r>
          </a:p>
          <a:p>
            <a:endParaRPr lang="en-US" dirty="0"/>
          </a:p>
          <a:p>
            <a:r>
              <a:rPr lang="en-US" dirty="0"/>
              <a:t>For the purposes of this BMP, sinkholes include: depressional areas with or without swallet, sinking streams, caves, karst windows, and naturally occurring pits or vertical shafts.</a:t>
            </a:r>
          </a:p>
          <a:p>
            <a:endParaRPr lang="en-US" dirty="0"/>
          </a:p>
          <a:p>
            <a:pPr defTabSz="939363">
              <a:defRPr/>
            </a:pPr>
            <a:r>
              <a:rPr lang="en-US" dirty="0"/>
              <a:t>Design information for KAWQP: The distance between any disturbed area (disturbed areas include access/haul roads, trails, log landings, or those disturbances produced from mechanical site preparation treatments) and the open swallet of a sinkhole will be </a:t>
            </a:r>
            <a:r>
              <a:rPr lang="en-US" b="1" dirty="0"/>
              <a:t>at least 30 feet for areas of 5 percent slope. An additional 10 feet in width will be added to this zone for each 10 percent increase in slope up to a maximum width of 65 feet.</a:t>
            </a:r>
          </a:p>
          <a:p>
            <a:endParaRPr lang="en-US" dirty="0"/>
          </a:p>
          <a:p>
            <a:endParaRPr lang="en-US" dirty="0"/>
          </a:p>
        </p:txBody>
      </p:sp>
      <p:sp>
        <p:nvSpPr>
          <p:cNvPr id="4" name="Slide Number Placeholder 3"/>
          <p:cNvSpPr>
            <a:spLocks noGrp="1"/>
          </p:cNvSpPr>
          <p:nvPr>
            <p:ph type="sldNum" sz="quarter" idx="5"/>
          </p:nvPr>
        </p:nvSpPr>
        <p:spPr/>
        <p:txBody>
          <a:bodyPr/>
          <a:lstStyle/>
          <a:p>
            <a:fld id="{602449D7-FE9F-464F-9744-D666F82525C2}" type="slidenum">
              <a:rPr lang="en-US" smtClean="0"/>
              <a:t>28</a:t>
            </a:fld>
            <a:endParaRPr lang="en-US"/>
          </a:p>
        </p:txBody>
      </p:sp>
    </p:spTree>
    <p:extLst>
      <p:ext uri="{BB962C8B-B14F-4D97-AF65-F5344CB8AC3E}">
        <p14:creationId xmlns:p14="http://schemas.microsoft.com/office/powerpoint/2010/main" val="840278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Forested wetlands, because of their uniqueness, require additional considerations above those listed in other BMPs dealing with silvicultural activities.</a:t>
            </a:r>
          </a:p>
          <a:p>
            <a:pPr lvl="0"/>
            <a:endParaRPr lang="en-US" dirty="0"/>
          </a:p>
          <a:p>
            <a:pPr lvl="0"/>
            <a:r>
              <a:rPr lang="en-US" dirty="0"/>
              <a:t>When silvicultural activities including harvesting are implemented in </a:t>
            </a:r>
            <a:r>
              <a:rPr lang="en-US" b="1" i="1" dirty="0"/>
              <a:t>wetlands</a:t>
            </a:r>
            <a:r>
              <a:rPr lang="en-US" dirty="0"/>
              <a:t>, additional BMPs shall be used including: minimizing construction of roads, locating landings on higher ground, and minimizing vehicle traffic.</a:t>
            </a:r>
          </a:p>
          <a:p>
            <a:pPr lvl="0"/>
            <a:endParaRPr lang="en-US" dirty="0"/>
          </a:p>
          <a:p>
            <a:pPr lvl="0"/>
            <a:r>
              <a:rPr lang="en-US" dirty="0"/>
              <a:t>Crossing of streams and sloughs should be avoided. If not possible, follow appropriate stream crossing requirements of BMP 1.  </a:t>
            </a:r>
          </a:p>
          <a:p>
            <a:endParaRPr lang="en-US" dirty="0"/>
          </a:p>
        </p:txBody>
      </p:sp>
      <p:sp>
        <p:nvSpPr>
          <p:cNvPr id="4" name="Slide Number Placeholder 3"/>
          <p:cNvSpPr>
            <a:spLocks noGrp="1"/>
          </p:cNvSpPr>
          <p:nvPr>
            <p:ph type="sldNum" sz="quarter" idx="5"/>
          </p:nvPr>
        </p:nvSpPr>
        <p:spPr/>
        <p:txBody>
          <a:bodyPr/>
          <a:lstStyle/>
          <a:p>
            <a:fld id="{602449D7-FE9F-464F-9744-D666F82525C2}" type="slidenum">
              <a:rPr lang="en-US" smtClean="0"/>
              <a:t>29</a:t>
            </a:fld>
            <a:endParaRPr lang="en-US"/>
          </a:p>
        </p:txBody>
      </p:sp>
    </p:spTree>
    <p:extLst>
      <p:ext uri="{BB962C8B-B14F-4D97-AF65-F5344CB8AC3E}">
        <p14:creationId xmlns:p14="http://schemas.microsoft.com/office/powerpoint/2010/main" val="1515394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first important to remember that forests in and of themselves are water quality BMPs!  They provide a multitude of benefits to waterways, including:</a:t>
            </a:r>
          </a:p>
          <a:p>
            <a:endParaRPr lang="en-US" dirty="0"/>
          </a:p>
          <a:p>
            <a:pPr marL="176131" indent="-176131">
              <a:buFontTx/>
              <a:buChar char="-"/>
            </a:pPr>
            <a:r>
              <a:rPr lang="en-US" dirty="0"/>
              <a:t>Providing tree canopy shading, which helps keep water temperatures cool and reduces algal blooms</a:t>
            </a:r>
          </a:p>
          <a:p>
            <a:pPr marL="176131" indent="-176131">
              <a:buFontTx/>
              <a:buChar char="-"/>
            </a:pPr>
            <a:r>
              <a:rPr lang="en-US" dirty="0"/>
              <a:t>Stabilizing banks with tree  roots</a:t>
            </a:r>
          </a:p>
          <a:p>
            <a:pPr marL="176131" indent="-176131">
              <a:buFontTx/>
              <a:buChar char="-"/>
            </a:pPr>
            <a:r>
              <a:rPr lang="en-US" dirty="0"/>
              <a:t>Filtering runoff pollutants through trees’ root systems</a:t>
            </a:r>
          </a:p>
          <a:p>
            <a:pPr marL="176131" indent="-176131">
              <a:buFontTx/>
              <a:buChar char="-"/>
            </a:pPr>
            <a:r>
              <a:rPr lang="en-US" dirty="0"/>
              <a:t>Absorbing excess runoff and floodwaters through root systems</a:t>
            </a:r>
          </a:p>
          <a:p>
            <a:pPr marL="176131" indent="-176131">
              <a:buFontTx/>
              <a:buChar char="-"/>
            </a:pPr>
            <a:r>
              <a:rPr lang="en-US" dirty="0"/>
              <a:t>Providing a food source to aquatic organisms through fallen leaves, twigs and other associated organic matter</a:t>
            </a:r>
          </a:p>
          <a:p>
            <a:pPr marL="176131" indent="-176131">
              <a:buFontTx/>
              <a:buChar char="-"/>
            </a:pPr>
            <a:r>
              <a:rPr lang="en-US" dirty="0"/>
              <a:t>Providing direct habitat through roots hanging over the banks and fallen wood</a:t>
            </a:r>
          </a:p>
          <a:p>
            <a:pPr marL="176131" indent="-176131">
              <a:buFontTx/>
              <a:buChar char="-"/>
            </a:pPr>
            <a:endParaRPr lang="en-US" dirty="0"/>
          </a:p>
          <a:p>
            <a:r>
              <a:rPr lang="en-US" dirty="0"/>
              <a:t>With this in mind, we will consider practices that enable the growing and harvesting of trees in sustainable ways that do not cause unnecessary harm to stream systems.</a:t>
            </a:r>
          </a:p>
          <a:p>
            <a:pPr marL="176131" indent="-176131">
              <a:buFontTx/>
              <a:buChar char="-"/>
            </a:pPr>
            <a:endParaRPr lang="en-US" dirty="0"/>
          </a:p>
        </p:txBody>
      </p:sp>
      <p:sp>
        <p:nvSpPr>
          <p:cNvPr id="4" name="Slide Number Placeholder 3"/>
          <p:cNvSpPr>
            <a:spLocks noGrp="1"/>
          </p:cNvSpPr>
          <p:nvPr>
            <p:ph type="sldNum" sz="quarter" idx="5"/>
          </p:nvPr>
        </p:nvSpPr>
        <p:spPr/>
        <p:txBody>
          <a:bodyPr/>
          <a:lstStyle/>
          <a:p>
            <a:fld id="{602449D7-FE9F-464F-9744-D666F82525C2}" type="slidenum">
              <a:rPr lang="en-US" smtClean="0"/>
              <a:t>3</a:t>
            </a:fld>
            <a:endParaRPr lang="en-US"/>
          </a:p>
        </p:txBody>
      </p:sp>
    </p:spTree>
    <p:extLst>
      <p:ext uri="{BB962C8B-B14F-4D97-AF65-F5344CB8AC3E}">
        <p14:creationId xmlns:p14="http://schemas.microsoft.com/office/powerpoint/2010/main" val="935444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logging operation is complete, it is important to leave the land in a state that does not cause future degradation of waterways.</a:t>
            </a:r>
          </a:p>
          <a:p>
            <a:endParaRPr lang="en-US" dirty="0"/>
          </a:p>
          <a:p>
            <a:r>
              <a:rPr lang="en-US" dirty="0"/>
              <a:t>This includes attention to any roads, trail, landings or other areas of bare dirt that were used for timber harvesting.</a:t>
            </a:r>
          </a:p>
          <a:p>
            <a:endParaRPr lang="en-US" dirty="0"/>
          </a:p>
          <a:p>
            <a:r>
              <a:rPr lang="en-US" dirty="0"/>
              <a:t>The Forestry BMP Field Guide details multiple retirement measures that need to be satisfied prior to a final inspection.</a:t>
            </a:r>
          </a:p>
          <a:p>
            <a:endParaRPr lang="en-US" dirty="0"/>
          </a:p>
          <a:p>
            <a:r>
              <a:rPr lang="en-US" dirty="0"/>
              <a:t>These include removing ruts and smoothing surfaces and removing constructed berms and temporary stream crossings.  Logging debris should not block the flow of water in ephemeral channels.  </a:t>
            </a:r>
          </a:p>
          <a:p>
            <a:endParaRPr lang="en-US" dirty="0"/>
          </a:p>
          <a:p>
            <a:r>
              <a:rPr lang="en-US" dirty="0"/>
              <a:t>It also calls for seeding and related practices needed to ensure revegetation of the area.  A good covering of grass and legumes on retired roads, trails and landings shows that a logging job was completed conscientiously with attention to final requirements.</a:t>
            </a:r>
          </a:p>
          <a:p>
            <a:endParaRPr lang="en-US" dirty="0"/>
          </a:p>
          <a:p>
            <a:pPr defTabSz="939363">
              <a:defRPr/>
            </a:pPr>
            <a:r>
              <a:rPr lang="en-US" dirty="0"/>
              <a:t>An updated rule as of 2017, requires the use of at least one measure to promote vegetative cover, such as loosening compacted soil, fertilization, mulching or liming.  This updated rule also removes the requirement to use forestry retirement practices on flat areas that do not drain to streams or channels.</a:t>
            </a:r>
          </a:p>
        </p:txBody>
      </p:sp>
      <p:sp>
        <p:nvSpPr>
          <p:cNvPr id="4" name="Slide Number Placeholder 3"/>
          <p:cNvSpPr>
            <a:spLocks noGrp="1"/>
          </p:cNvSpPr>
          <p:nvPr>
            <p:ph type="sldNum" sz="quarter" idx="5"/>
          </p:nvPr>
        </p:nvSpPr>
        <p:spPr/>
        <p:txBody>
          <a:bodyPr/>
          <a:lstStyle/>
          <a:p>
            <a:fld id="{602449D7-FE9F-464F-9744-D666F82525C2}" type="slidenum">
              <a:rPr lang="en-US" smtClean="0"/>
              <a:t>30</a:t>
            </a:fld>
            <a:endParaRPr lang="en-US"/>
          </a:p>
        </p:txBody>
      </p:sp>
    </p:spTree>
    <p:extLst>
      <p:ext uri="{BB962C8B-B14F-4D97-AF65-F5344CB8AC3E}">
        <p14:creationId xmlns:p14="http://schemas.microsoft.com/office/powerpoint/2010/main" val="1747588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4863" y="646113"/>
            <a:ext cx="2927350" cy="2195512"/>
          </a:xfrm>
        </p:spPr>
      </p:sp>
      <p:sp>
        <p:nvSpPr>
          <p:cNvPr id="3" name="Notes Placeholder 2"/>
          <p:cNvSpPr>
            <a:spLocks noGrp="1"/>
          </p:cNvSpPr>
          <p:nvPr>
            <p:ph type="body" idx="1"/>
          </p:nvPr>
        </p:nvSpPr>
        <p:spPr>
          <a:xfrm>
            <a:off x="707708" y="2984480"/>
            <a:ext cx="5661660" cy="5733257"/>
          </a:xfrm>
        </p:spPr>
        <p:txBody>
          <a:bodyPr/>
          <a:lstStyle/>
          <a:p>
            <a:r>
              <a:rPr lang="en-US" dirty="0"/>
              <a:t>Loggers are not required to notify the Kentucky Division of Forestry of their operations, but it is recommended that they do so when starting the operation.</a:t>
            </a:r>
          </a:p>
          <a:p>
            <a:endParaRPr lang="en-US" dirty="0"/>
          </a:p>
          <a:p>
            <a:r>
              <a:rPr lang="en-US" dirty="0"/>
              <a:t>Once logging begins, a KDF county ranger can visit the site for an initial inspection, periodic or compliance inspections and a final site retirement inspection.</a:t>
            </a:r>
          </a:p>
          <a:p>
            <a:endParaRPr lang="en-US" dirty="0"/>
          </a:p>
          <a:p>
            <a:r>
              <a:rPr lang="en-US" b="1" dirty="0"/>
              <a:t>If the inspector finds that a Master Logger is not on site or the operation is creating an immediate or imminent risk to water quality</a:t>
            </a:r>
            <a:r>
              <a:rPr lang="en-US" dirty="0"/>
              <a:t>, several steps can be taken to address the situation.</a:t>
            </a:r>
          </a:p>
          <a:p>
            <a:endParaRPr lang="en-US" dirty="0"/>
          </a:p>
          <a:p>
            <a:pPr marL="234841" indent="-234841">
              <a:buAutoNum type="arabicParenR"/>
            </a:pPr>
            <a:r>
              <a:rPr lang="en-US" b="1" dirty="0"/>
              <a:t>Written Warning </a:t>
            </a:r>
            <a:r>
              <a:rPr lang="en-US" b="0" dirty="0"/>
              <a:t>is issued to the owner or operator</a:t>
            </a:r>
          </a:p>
          <a:p>
            <a:pPr marL="234841" indent="-234841">
              <a:buAutoNum type="arabicParenR"/>
            </a:pPr>
            <a:endParaRPr lang="en-US" b="0" dirty="0"/>
          </a:p>
          <a:p>
            <a:r>
              <a:rPr lang="en-US" b="1" dirty="0"/>
              <a:t>2) Compliance Inspection </a:t>
            </a:r>
            <a:r>
              <a:rPr lang="en-US" b="0" dirty="0"/>
              <a:t>– a reinspection occurs to ensure that the correct BMPs are implemented</a:t>
            </a:r>
          </a:p>
          <a:p>
            <a:endParaRPr lang="en-US" b="0" dirty="0"/>
          </a:p>
          <a:p>
            <a:r>
              <a:rPr lang="en-US" b="1" dirty="0"/>
              <a:t>3) </a:t>
            </a:r>
            <a:r>
              <a:rPr lang="en-US" b="0" dirty="0"/>
              <a:t>An owner or operator can request an </a:t>
            </a:r>
            <a:r>
              <a:rPr lang="en-US" b="1" dirty="0"/>
              <a:t>informal conference</a:t>
            </a:r>
            <a:r>
              <a:rPr lang="en-US" b="0" dirty="0"/>
              <a:t> with the KDF to discuss the situation.  A plan and timeline may be developed to address the issue.</a:t>
            </a:r>
          </a:p>
          <a:p>
            <a:endParaRPr lang="en-US" b="0" dirty="0"/>
          </a:p>
          <a:p>
            <a:r>
              <a:rPr lang="en-US" b="0" dirty="0"/>
              <a:t>4) If, after these steps, the logging operation is still found to be out of compliance, a </a:t>
            </a:r>
            <a:r>
              <a:rPr lang="en-US" b="1" dirty="0"/>
              <a:t>Notice of Violation</a:t>
            </a:r>
            <a:r>
              <a:rPr lang="en-US" b="0" dirty="0"/>
              <a:t> will be issued, stating the required corrective action and timeline for completion.</a:t>
            </a:r>
          </a:p>
          <a:p>
            <a:endParaRPr lang="en-US" b="0" dirty="0"/>
          </a:p>
          <a:p>
            <a:r>
              <a:rPr lang="en-US" b="0" dirty="0"/>
              <a:t>5) If BMPs are still not addressed, a </a:t>
            </a:r>
            <a:r>
              <a:rPr lang="en-US" b="1" dirty="0"/>
              <a:t>Special Order</a:t>
            </a:r>
            <a:r>
              <a:rPr lang="en-US" b="0" dirty="0"/>
              <a:t> is issued that mandates the logger cease all or a portion of the operation and implement the measures in the NOV.  Operations can resume once these conditions are satisfied.</a:t>
            </a:r>
          </a:p>
          <a:p>
            <a:endParaRPr lang="en-US" b="0" dirty="0"/>
          </a:p>
          <a:p>
            <a:r>
              <a:rPr lang="en-US" b="0" dirty="0"/>
              <a:t>6) If violations are still not corrected, the Special Order can initiate an </a:t>
            </a:r>
            <a:r>
              <a:rPr lang="en-US" b="1" dirty="0"/>
              <a:t>Administrative Hearing</a:t>
            </a:r>
            <a:r>
              <a:rPr lang="en-US" b="0" dirty="0"/>
              <a:t> that can result in a </a:t>
            </a:r>
            <a:r>
              <a:rPr lang="en-US" b="1" dirty="0"/>
              <a:t>$1,000 fine per violation and designation as a bad actor</a:t>
            </a:r>
            <a:r>
              <a:rPr lang="en-US" b="0" dirty="0"/>
              <a:t>.  Since these designations can be assigned for each violation, a logger or operator can accrue multiple bad actor designations.</a:t>
            </a:r>
            <a:endParaRPr lang="en-US" b="1" dirty="0"/>
          </a:p>
        </p:txBody>
      </p:sp>
      <p:sp>
        <p:nvSpPr>
          <p:cNvPr id="4" name="Slide Number Placeholder 3"/>
          <p:cNvSpPr>
            <a:spLocks noGrp="1"/>
          </p:cNvSpPr>
          <p:nvPr>
            <p:ph type="sldNum" sz="quarter" idx="5"/>
          </p:nvPr>
        </p:nvSpPr>
        <p:spPr/>
        <p:txBody>
          <a:bodyPr/>
          <a:lstStyle/>
          <a:p>
            <a:fld id="{602449D7-FE9F-464F-9744-D666F82525C2}" type="slidenum">
              <a:rPr lang="en-US" smtClean="0"/>
              <a:t>31</a:t>
            </a:fld>
            <a:endParaRPr lang="en-US"/>
          </a:p>
        </p:txBody>
      </p:sp>
    </p:spTree>
    <p:extLst>
      <p:ext uri="{BB962C8B-B14F-4D97-AF65-F5344CB8AC3E}">
        <p14:creationId xmlns:p14="http://schemas.microsoft.com/office/powerpoint/2010/main" val="430593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providing a listing of certified Master Loggers in Kentucky, the Master Logger website provides a database of “bad actors.”</a:t>
            </a:r>
          </a:p>
          <a:p>
            <a:endParaRPr lang="en-US" dirty="0"/>
          </a:p>
          <a:p>
            <a:r>
              <a:rPr lang="en-US" dirty="0"/>
              <a:t>Mills may choose not to purchase logs from bad actors, so there can be direct financial repercussions.</a:t>
            </a:r>
          </a:p>
          <a:p>
            <a:br>
              <a:rPr lang="en-US" dirty="0"/>
            </a:br>
            <a:r>
              <a:rPr lang="en-US" dirty="0"/>
              <a:t>If a logger and/or operator wants to have their name removed from the ‘Bad Actor’ list they must:</a:t>
            </a:r>
          </a:p>
          <a:p>
            <a:pPr marL="176131" indent="-176131">
              <a:buFont typeface="Arial" panose="020B0604020202020204" pitchFamily="34" charset="0"/>
              <a:buChar char="•"/>
            </a:pPr>
            <a:r>
              <a:rPr lang="en-US" dirty="0"/>
              <a:t>Comply with any and all final orders against them, including fixing all sites and paying all fines.</a:t>
            </a:r>
          </a:p>
          <a:p>
            <a:pPr marL="176131" indent="-176131">
              <a:buFont typeface="Arial" panose="020B0604020202020204" pitchFamily="34" charset="0"/>
              <a:buChar char="•"/>
            </a:pPr>
            <a:r>
              <a:rPr lang="en-US" dirty="0"/>
              <a:t>Request to have their designation removed by calling Timber Harvesting Compliance Section at Frankfort at 502-564-4496 or 800-866-0555.</a:t>
            </a:r>
          </a:p>
          <a:p>
            <a:pPr marL="176131" indent="-176131">
              <a:buFont typeface="Arial" panose="020B0604020202020204" pitchFamily="34" charset="0"/>
              <a:buChar char="•"/>
            </a:pPr>
            <a:r>
              <a:rPr lang="en-US" dirty="0"/>
              <a:t>Sign an agreement which states that the logger will notify the local Division of Forestry office of every logging operation for the next two years.</a:t>
            </a:r>
          </a:p>
          <a:p>
            <a:pPr marL="176131" indent="-176131">
              <a:buFont typeface="Arial" panose="020B0604020202020204" pitchFamily="34" charset="0"/>
              <a:buChar char="•"/>
            </a:pPr>
            <a:r>
              <a:rPr lang="en-US" dirty="0"/>
              <a:t>Must be ‘Notice of Violation’ free for that two-year period.</a:t>
            </a:r>
          </a:p>
          <a:p>
            <a:pPr marL="176131" indent="-176131">
              <a:buFont typeface="Arial" panose="020B0604020202020204" pitchFamily="34" charset="0"/>
              <a:buChar char="•"/>
            </a:pPr>
            <a:endParaRPr lang="en-US" dirty="0"/>
          </a:p>
          <a:p>
            <a:r>
              <a:rPr lang="en-US" dirty="0"/>
              <a:t>For those with multiple Bad Actor designations, additional provisions apply for removal of this status.</a:t>
            </a:r>
          </a:p>
          <a:p>
            <a:endParaRPr lang="en-US" dirty="0"/>
          </a:p>
          <a:p>
            <a:endParaRPr lang="en-US" dirty="0"/>
          </a:p>
        </p:txBody>
      </p:sp>
      <p:sp>
        <p:nvSpPr>
          <p:cNvPr id="4" name="Slide Number Placeholder 3"/>
          <p:cNvSpPr>
            <a:spLocks noGrp="1"/>
          </p:cNvSpPr>
          <p:nvPr>
            <p:ph type="sldNum" sz="quarter" idx="5"/>
          </p:nvPr>
        </p:nvSpPr>
        <p:spPr/>
        <p:txBody>
          <a:bodyPr/>
          <a:lstStyle/>
          <a:p>
            <a:fld id="{602449D7-FE9F-464F-9744-D666F82525C2}" type="slidenum">
              <a:rPr lang="en-US" smtClean="0"/>
              <a:t>32</a:t>
            </a:fld>
            <a:endParaRPr lang="en-US"/>
          </a:p>
        </p:txBody>
      </p:sp>
    </p:spTree>
    <p:extLst>
      <p:ext uri="{BB962C8B-B14F-4D97-AF65-F5344CB8AC3E}">
        <p14:creationId xmlns:p14="http://schemas.microsoft.com/office/powerpoint/2010/main" val="640353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be a bad actor!</a:t>
            </a:r>
          </a:p>
        </p:txBody>
      </p:sp>
      <p:sp>
        <p:nvSpPr>
          <p:cNvPr id="4" name="Slide Number Placeholder 3"/>
          <p:cNvSpPr>
            <a:spLocks noGrp="1"/>
          </p:cNvSpPr>
          <p:nvPr>
            <p:ph type="sldNum" sz="quarter" idx="5"/>
          </p:nvPr>
        </p:nvSpPr>
        <p:spPr/>
        <p:txBody>
          <a:bodyPr/>
          <a:lstStyle/>
          <a:p>
            <a:fld id="{602449D7-FE9F-464F-9744-D666F82525C2}" type="slidenum">
              <a:rPr lang="en-US" smtClean="0"/>
              <a:t>33</a:t>
            </a:fld>
            <a:endParaRPr lang="en-US"/>
          </a:p>
        </p:txBody>
      </p:sp>
    </p:spTree>
    <p:extLst>
      <p:ext uri="{BB962C8B-B14F-4D97-AF65-F5344CB8AC3E}">
        <p14:creationId xmlns:p14="http://schemas.microsoft.com/office/powerpoint/2010/main" val="145919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in this map, the watersheds surrounding Kentucky’s Outstanding National Resource Waters and high quality Cold Water Aquatic Habitat waters have a mean percent forested area of 65%, with some areas having as much as 97.7% forested areas. (blue and purple areas)</a:t>
            </a:r>
          </a:p>
          <a:p>
            <a:endParaRPr lang="en-US" dirty="0"/>
          </a:p>
          <a:p>
            <a:r>
              <a:rPr lang="en-US" dirty="0"/>
              <a:t>Much of the watersheds with less than 25% forested area are located in the Lower Cumberland Basin, which was historically prairie. (yellow/gold areas)</a:t>
            </a:r>
          </a:p>
          <a:p>
            <a:endParaRPr lang="en-US" dirty="0"/>
          </a:p>
          <a:p>
            <a:r>
              <a:rPr lang="en-US" dirty="0"/>
              <a:t>Although each of these waterbodies is protected for different reasons, the high quality waters of Kentucky consistently feature watersheds with large areas of forestland. </a:t>
            </a:r>
          </a:p>
          <a:p>
            <a:endParaRPr lang="en-US" dirty="0"/>
          </a:p>
          <a:p>
            <a:r>
              <a:rPr lang="en-US" dirty="0"/>
              <a:t>Source: Kentucky Statewide Assessment of Forest Resources and Strategy, June 2010</a:t>
            </a:r>
          </a:p>
        </p:txBody>
      </p:sp>
      <p:sp>
        <p:nvSpPr>
          <p:cNvPr id="4" name="Slide Number Placeholder 3"/>
          <p:cNvSpPr>
            <a:spLocks noGrp="1"/>
          </p:cNvSpPr>
          <p:nvPr>
            <p:ph type="sldNum" sz="quarter" idx="5"/>
          </p:nvPr>
        </p:nvSpPr>
        <p:spPr/>
        <p:txBody>
          <a:bodyPr/>
          <a:lstStyle/>
          <a:p>
            <a:fld id="{602449D7-FE9F-464F-9744-D666F82525C2}" type="slidenum">
              <a:rPr lang="en-US" smtClean="0"/>
              <a:t>4</a:t>
            </a:fld>
            <a:endParaRPr lang="en-US"/>
          </a:p>
        </p:txBody>
      </p:sp>
    </p:spTree>
    <p:extLst>
      <p:ext uri="{BB962C8B-B14F-4D97-AF65-F5344CB8AC3E}">
        <p14:creationId xmlns:p14="http://schemas.microsoft.com/office/powerpoint/2010/main" val="4066887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Forestry operations include </a:t>
            </a:r>
            <a:r>
              <a:rPr lang="en-US" u="sng" dirty="0"/>
              <a:t>both silvicultural and timber harvesting</a:t>
            </a:r>
            <a:r>
              <a:rPr lang="en-US" dirty="0"/>
              <a:t>.  All parties involved in these activities are responsible for water quality protections, including land owners logger and silvicultural operators.</a:t>
            </a:r>
          </a:p>
          <a:p>
            <a:endParaRPr lang="en-US" dirty="0"/>
          </a:p>
          <a:p>
            <a:r>
              <a:rPr lang="en-US" dirty="0"/>
              <a:t>The Kentucky Agriculture Water Quality Act includes the requirement for forest landowners to develop a Water Quality Plan for their property and to ensure that it is adhered to during operations.</a:t>
            </a:r>
          </a:p>
          <a:p>
            <a:br>
              <a:rPr lang="en-US" dirty="0"/>
            </a:br>
            <a:r>
              <a:rPr lang="en-US" dirty="0"/>
              <a:t>Thus, the development of this plan is one of the first things that should be done when planning a forestry operation.</a:t>
            </a:r>
          </a:p>
        </p:txBody>
      </p:sp>
      <p:sp>
        <p:nvSpPr>
          <p:cNvPr id="4" name="Slide Number Placeholder 3"/>
          <p:cNvSpPr>
            <a:spLocks noGrp="1"/>
          </p:cNvSpPr>
          <p:nvPr>
            <p:ph type="sldNum" sz="quarter" idx="5"/>
          </p:nvPr>
        </p:nvSpPr>
        <p:spPr/>
        <p:txBody>
          <a:bodyPr/>
          <a:lstStyle/>
          <a:p>
            <a:fld id="{602449D7-FE9F-464F-9744-D666F82525C2}" type="slidenum">
              <a:rPr lang="en-US" smtClean="0"/>
              <a:t>5</a:t>
            </a:fld>
            <a:endParaRPr lang="en-US"/>
          </a:p>
        </p:txBody>
      </p:sp>
    </p:spTree>
    <p:extLst>
      <p:ext uri="{BB962C8B-B14F-4D97-AF65-F5344CB8AC3E}">
        <p14:creationId xmlns:p14="http://schemas.microsoft.com/office/powerpoint/2010/main" val="430538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Forests cover nearly half the state of Kentucky and are the foundation of a forest sector that is a major economic force in the Commonwealth. The demand for oak stave logs used in bourbon and wine barrels has greatly increased in recent years, and is a major focus of the current timber industry.  </a:t>
            </a:r>
            <a:br>
              <a:rPr lang="en-US" dirty="0"/>
            </a:br>
            <a:endParaRPr lang="en-US" dirty="0"/>
          </a:p>
          <a:p>
            <a:r>
              <a:rPr lang="en-US" dirty="0"/>
              <a:t>The 2018 estimates for the economic contribution of Kentucky’s forest sector include: </a:t>
            </a:r>
          </a:p>
          <a:p>
            <a:endParaRPr lang="en-US" dirty="0"/>
          </a:p>
          <a:p>
            <a:pPr marL="176131" indent="-176131">
              <a:buFont typeface="Arial" panose="020B0604020202020204" pitchFamily="34" charset="0"/>
              <a:buChar char="•"/>
            </a:pPr>
            <a:r>
              <a:rPr lang="en-US" dirty="0"/>
              <a:t> $8.4 billion in direct economic contribution  </a:t>
            </a:r>
            <a:br>
              <a:rPr lang="en-US" dirty="0"/>
            </a:br>
            <a:endParaRPr lang="en-US" dirty="0"/>
          </a:p>
          <a:p>
            <a:pPr marL="176131" indent="-176131">
              <a:buFont typeface="Arial" panose="020B0604020202020204" pitchFamily="34" charset="0"/>
              <a:buChar char="•"/>
            </a:pPr>
            <a:r>
              <a:rPr lang="en-US" dirty="0"/>
              <a:t>$13.3 billion in total economic contributions </a:t>
            </a:r>
            <a:br>
              <a:rPr lang="en-US" dirty="0"/>
            </a:br>
            <a:endParaRPr lang="en-US" dirty="0"/>
          </a:p>
          <a:p>
            <a:pPr marL="176131" indent="-176131">
              <a:buFont typeface="Arial" panose="020B0604020202020204" pitchFamily="34" charset="0"/>
              <a:buChar char="•"/>
            </a:pPr>
            <a:r>
              <a:rPr lang="en-US" dirty="0"/>
              <a:t> 26,000 jobs in the forest sector</a:t>
            </a:r>
            <a:br>
              <a:rPr lang="en-US" dirty="0"/>
            </a:br>
            <a:endParaRPr lang="en-US" dirty="0"/>
          </a:p>
          <a:p>
            <a:pPr marL="176131" indent="-176131">
              <a:buFont typeface="Arial" panose="020B0604020202020204" pitchFamily="34" charset="0"/>
              <a:buChar char="•"/>
            </a:pPr>
            <a:r>
              <a:rPr lang="en-US" dirty="0"/>
              <a:t> nearly 60,000 jobs overall </a:t>
            </a:r>
          </a:p>
          <a:p>
            <a:endParaRPr lang="en-US" dirty="0"/>
          </a:p>
          <a:p>
            <a:r>
              <a:rPr lang="en-US" dirty="0"/>
              <a:t>This map shows the distribution of wood industries (dots) throughout the state and the number of Kentucky Master Loggers by county.  We’ll be talking more about what it means to be a Master Logger momentarily.</a:t>
            </a:r>
          </a:p>
        </p:txBody>
      </p:sp>
      <p:sp>
        <p:nvSpPr>
          <p:cNvPr id="4" name="Slide Number Placeholder 3"/>
          <p:cNvSpPr>
            <a:spLocks noGrp="1"/>
          </p:cNvSpPr>
          <p:nvPr>
            <p:ph type="sldNum" sz="quarter" idx="5"/>
          </p:nvPr>
        </p:nvSpPr>
        <p:spPr/>
        <p:txBody>
          <a:bodyPr/>
          <a:lstStyle/>
          <a:p>
            <a:fld id="{602449D7-FE9F-464F-9744-D666F82525C2}" type="slidenum">
              <a:rPr lang="en-US" smtClean="0"/>
              <a:t>6</a:t>
            </a:fld>
            <a:endParaRPr lang="en-US"/>
          </a:p>
        </p:txBody>
      </p:sp>
    </p:spTree>
    <p:extLst>
      <p:ext uri="{BB962C8B-B14F-4D97-AF65-F5344CB8AC3E}">
        <p14:creationId xmlns:p14="http://schemas.microsoft.com/office/powerpoint/2010/main" val="2336704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pie graphs from UK’s forest sector economic report in 2016 to 2017 show the </a:t>
            </a:r>
            <a:r>
              <a:rPr lang="en-US" b="1" u="sng" dirty="0"/>
              <a:t>employment numbers by sector</a:t>
            </a:r>
            <a:r>
              <a:rPr lang="en-US" b="1" u="none" dirty="0"/>
              <a:t> </a:t>
            </a:r>
            <a:r>
              <a:rPr lang="en-US" b="1" dirty="0"/>
              <a:t>with </a:t>
            </a:r>
            <a:r>
              <a:rPr lang="en-US" b="1" u="sng" dirty="0"/>
              <a:t>secondary wood products and paper converters </a:t>
            </a:r>
            <a:r>
              <a:rPr lang="en-US" b="1" dirty="0"/>
              <a:t>as the highest employers</a:t>
            </a:r>
          </a:p>
          <a:p>
            <a:endParaRPr lang="en-US" b="1" dirty="0"/>
          </a:p>
          <a:p>
            <a:r>
              <a:rPr lang="en-US" b="0" dirty="0"/>
              <a:t>and </a:t>
            </a:r>
            <a:r>
              <a:rPr lang="en-US" b="1" u="sng" dirty="0"/>
              <a:t>direct economic contributions</a:t>
            </a:r>
            <a:r>
              <a:rPr lang="en-US" b="1" dirty="0"/>
              <a:t>, </a:t>
            </a:r>
            <a:r>
              <a:rPr lang="en-US" b="0" dirty="0"/>
              <a:t>with the </a:t>
            </a:r>
            <a:r>
              <a:rPr lang="en-US" b="1" dirty="0"/>
              <a:t>same sectors leading in millions of dollars contributed to the economy during the year</a:t>
            </a:r>
            <a:r>
              <a:rPr lang="en-US" dirty="0"/>
              <a:t>.</a:t>
            </a:r>
          </a:p>
        </p:txBody>
      </p:sp>
      <p:sp>
        <p:nvSpPr>
          <p:cNvPr id="4" name="Slide Number Placeholder 3"/>
          <p:cNvSpPr>
            <a:spLocks noGrp="1"/>
          </p:cNvSpPr>
          <p:nvPr>
            <p:ph type="sldNum" sz="quarter" idx="5"/>
          </p:nvPr>
        </p:nvSpPr>
        <p:spPr/>
        <p:txBody>
          <a:bodyPr/>
          <a:lstStyle/>
          <a:p>
            <a:fld id="{602449D7-FE9F-464F-9744-D666F82525C2}" type="slidenum">
              <a:rPr lang="en-US" smtClean="0"/>
              <a:t>7</a:t>
            </a:fld>
            <a:endParaRPr lang="en-US"/>
          </a:p>
        </p:txBody>
      </p:sp>
    </p:spTree>
    <p:extLst>
      <p:ext uri="{BB962C8B-B14F-4D97-AF65-F5344CB8AC3E}">
        <p14:creationId xmlns:p14="http://schemas.microsoft.com/office/powerpoint/2010/main" val="1133121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1463" y="809625"/>
            <a:ext cx="3994150" cy="2995613"/>
          </a:xfrm>
        </p:spPr>
      </p:sp>
      <p:sp>
        <p:nvSpPr>
          <p:cNvPr id="3" name="Notes Placeholder 2"/>
          <p:cNvSpPr>
            <a:spLocks noGrp="1"/>
          </p:cNvSpPr>
          <p:nvPr>
            <p:ph type="body" idx="1"/>
          </p:nvPr>
        </p:nvSpPr>
        <p:spPr>
          <a:xfrm>
            <a:off x="707708" y="4108049"/>
            <a:ext cx="5661660" cy="4084641"/>
          </a:xfrm>
        </p:spPr>
        <p:txBody>
          <a:bodyPr/>
          <a:lstStyle/>
          <a:p>
            <a:r>
              <a:rPr lang="en-US" dirty="0"/>
              <a:t>This graphic shows the flow and economic contribution of one harvested acre of Kentucky woodland.</a:t>
            </a:r>
          </a:p>
          <a:p>
            <a:endParaRPr lang="en-US" dirty="0"/>
          </a:p>
          <a:p>
            <a:r>
              <a:rPr lang="en-US" dirty="0"/>
              <a:t>First, woodland owner receives payment for timber sold (approx. $1,000).</a:t>
            </a:r>
          </a:p>
          <a:p>
            <a:endParaRPr lang="en-US" dirty="0"/>
          </a:p>
          <a:p>
            <a:r>
              <a:rPr lang="en-US" dirty="0"/>
              <a:t>Then, logger sells the wood to a mill for processing into products, such as lumber, cross ties or paper.</a:t>
            </a:r>
          </a:p>
          <a:p>
            <a:endParaRPr lang="en-US" dirty="0"/>
          </a:p>
          <a:p>
            <a:r>
              <a:rPr lang="en-US" dirty="0"/>
              <a:t>These products may move on to secondary industries, such as cabinet makers or industries that convert paper to a final product.  This represents the greatest economic value, so it’s important </a:t>
            </a:r>
          </a:p>
          <a:p>
            <a:endParaRPr lang="en-US" dirty="0"/>
          </a:p>
          <a:p>
            <a:r>
              <a:rPr lang="en-US" dirty="0"/>
              <a:t>Mill waste or residue, including sawdust, chips and bark, are then sold for uses such as mulch or charcoal.</a:t>
            </a:r>
          </a:p>
          <a:p>
            <a:endParaRPr lang="en-US" dirty="0"/>
          </a:p>
          <a:p>
            <a:r>
              <a:rPr lang="en-US" dirty="0"/>
              <a:t>It’s important to remember that, although the economic payout is less than that for other sectors, the initial contribution of the woodlands themselves and its logging is critical to sustaining all of the other sectors.</a:t>
            </a:r>
          </a:p>
          <a:p>
            <a:endParaRPr lang="en-US" dirty="0"/>
          </a:p>
          <a:p>
            <a:r>
              <a:rPr lang="en-US" dirty="0"/>
              <a:t>Thus, the need for sustainable forestry practices!</a:t>
            </a:r>
          </a:p>
        </p:txBody>
      </p:sp>
      <p:sp>
        <p:nvSpPr>
          <p:cNvPr id="4" name="Slide Number Placeholder 3"/>
          <p:cNvSpPr>
            <a:spLocks noGrp="1"/>
          </p:cNvSpPr>
          <p:nvPr>
            <p:ph type="sldNum" sz="quarter" idx="5"/>
          </p:nvPr>
        </p:nvSpPr>
        <p:spPr/>
        <p:txBody>
          <a:bodyPr/>
          <a:lstStyle/>
          <a:p>
            <a:fld id="{602449D7-FE9F-464F-9744-D666F82525C2}" type="slidenum">
              <a:rPr lang="en-US" smtClean="0"/>
              <a:t>8</a:t>
            </a:fld>
            <a:endParaRPr lang="en-US"/>
          </a:p>
        </p:txBody>
      </p:sp>
    </p:spTree>
    <p:extLst>
      <p:ext uri="{BB962C8B-B14F-4D97-AF65-F5344CB8AC3E}">
        <p14:creationId xmlns:p14="http://schemas.microsoft.com/office/powerpoint/2010/main" val="585571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8175" y="566738"/>
            <a:ext cx="3260725" cy="2446337"/>
          </a:xfrm>
        </p:spPr>
      </p:sp>
      <p:sp>
        <p:nvSpPr>
          <p:cNvPr id="3" name="Notes Placeholder 2"/>
          <p:cNvSpPr>
            <a:spLocks noGrp="1"/>
          </p:cNvSpPr>
          <p:nvPr>
            <p:ph type="body" idx="1"/>
          </p:nvPr>
        </p:nvSpPr>
        <p:spPr>
          <a:xfrm>
            <a:off x="601551" y="3136630"/>
            <a:ext cx="5661660" cy="5887033"/>
          </a:xfrm>
        </p:spPr>
        <p:txBody>
          <a:bodyPr/>
          <a:lstStyle/>
          <a:p>
            <a:r>
              <a:rPr lang="en-US" b="1" dirty="0"/>
              <a:t>More than 95 percent of the 1.1 billion board feet of sawtimber harvested annually in Kentucky comes from nonindustrial private landowners. </a:t>
            </a:r>
          </a:p>
          <a:p>
            <a:endParaRPr lang="en-US" dirty="0"/>
          </a:p>
          <a:p>
            <a:r>
              <a:rPr lang="en-US" dirty="0"/>
              <a:t>To help ensure that all loggers are well-informed on sustainable practices, the </a:t>
            </a:r>
            <a:r>
              <a:rPr lang="en-US" b="1" dirty="0"/>
              <a:t>Master Logger Program was developed in 1992 </a:t>
            </a:r>
            <a:r>
              <a:rPr lang="en-US" u="sng" dirty="0"/>
              <a:t>by the University of Kentucky Department of Forestry Extension</a:t>
            </a:r>
            <a:r>
              <a:rPr lang="en-US" dirty="0"/>
              <a:t>, </a:t>
            </a:r>
            <a:r>
              <a:rPr lang="en-US" b="1" u="sng" dirty="0">
                <a:hlinkClick r:id="rId3"/>
              </a:rPr>
              <a:t>Kentucky Forest Industries Association</a:t>
            </a:r>
            <a:r>
              <a:rPr lang="en-US" dirty="0"/>
              <a:t> (KFIA) and </a:t>
            </a:r>
            <a:r>
              <a:rPr lang="en-US" b="1" u="sng" dirty="0">
                <a:hlinkClick r:id="rId4"/>
              </a:rPr>
              <a:t>Kentucky Division of Forestry </a:t>
            </a:r>
            <a:r>
              <a:rPr lang="en-US" dirty="0"/>
              <a:t>(KDF) as partners.  </a:t>
            </a:r>
          </a:p>
          <a:p>
            <a:r>
              <a:rPr lang="en-US" dirty="0"/>
              <a:t>The program was voluntary from 1992 until July 2000, when the Forest Conservation Act became law. (</a:t>
            </a:r>
            <a:r>
              <a:rPr lang="en-US" u="sng" dirty="0">
                <a:hlinkClick r:id="rId5"/>
              </a:rPr>
              <a:t>KRS 149.330 - 149.355</a:t>
            </a:r>
            <a:r>
              <a:rPr lang="en-US" u="sng" dirty="0"/>
              <a:t>)</a:t>
            </a:r>
            <a:endParaRPr lang="en-US" dirty="0"/>
          </a:p>
          <a:p>
            <a:endParaRPr lang="en-US" dirty="0"/>
          </a:p>
          <a:p>
            <a:r>
              <a:rPr lang="en-US" b="1" dirty="0"/>
              <a:t>The Forest Conservation Act requires water protection BMPs and at least one person on site and in charge that has successfully completed the Master Logger program.</a:t>
            </a:r>
          </a:p>
          <a:p>
            <a:endParaRPr lang="en-US" b="1" dirty="0"/>
          </a:p>
          <a:p>
            <a:r>
              <a:rPr lang="en-US" dirty="0"/>
              <a:t>Loggers must complete the </a:t>
            </a:r>
            <a:r>
              <a:rPr lang="en-US" b="1" dirty="0"/>
              <a:t>three-day KML program </a:t>
            </a:r>
            <a:r>
              <a:rPr lang="en-US" dirty="0"/>
              <a:t>in order to receive their Master Logger designation. The training includes </a:t>
            </a:r>
            <a:r>
              <a:rPr lang="en-US" b="1" dirty="0"/>
              <a:t>discussion and demonstration of best management practices (BMPs) for logging, forest ecology, chainsaw safety, personal protective equipment and directional felling techniques</a:t>
            </a:r>
            <a:r>
              <a:rPr lang="en-US" dirty="0"/>
              <a:t>. </a:t>
            </a:r>
          </a:p>
          <a:p>
            <a:endParaRPr lang="en-US" dirty="0"/>
          </a:p>
          <a:p>
            <a:r>
              <a:rPr lang="en-US" dirty="0"/>
              <a:t>Master loggers must also complete </a:t>
            </a:r>
            <a:r>
              <a:rPr lang="en-US" b="1" dirty="0"/>
              <a:t>6 hours of continuing education courses every 3 years</a:t>
            </a:r>
            <a:r>
              <a:rPr lang="en-US" dirty="0"/>
              <a:t>. </a:t>
            </a:r>
          </a:p>
          <a:p>
            <a:endParaRPr lang="en-US" dirty="0"/>
          </a:p>
        </p:txBody>
      </p:sp>
      <p:sp>
        <p:nvSpPr>
          <p:cNvPr id="4" name="Slide Number Placeholder 3"/>
          <p:cNvSpPr>
            <a:spLocks noGrp="1"/>
          </p:cNvSpPr>
          <p:nvPr>
            <p:ph type="sldNum" sz="quarter" idx="5"/>
          </p:nvPr>
        </p:nvSpPr>
        <p:spPr/>
        <p:txBody>
          <a:bodyPr/>
          <a:lstStyle/>
          <a:p>
            <a:fld id="{602449D7-FE9F-464F-9744-D666F82525C2}" type="slidenum">
              <a:rPr lang="en-US" smtClean="0"/>
              <a:t>9</a:t>
            </a:fld>
            <a:endParaRPr lang="en-US"/>
          </a:p>
        </p:txBody>
      </p:sp>
    </p:spTree>
    <p:extLst>
      <p:ext uri="{BB962C8B-B14F-4D97-AF65-F5344CB8AC3E}">
        <p14:creationId xmlns:p14="http://schemas.microsoft.com/office/powerpoint/2010/main" val="1602024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3"/>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9"/>
            <a:ext cx="7772400" cy="1470025"/>
          </a:xfrm>
        </p:spPr>
        <p:txBody>
          <a:bodyPr>
            <a:normAutofit/>
          </a:bodyPr>
          <a:lstStyle>
            <a:lvl1pPr>
              <a:defRPr sz="3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4"/>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4"/>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6" y="6129864"/>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1" y="6193392"/>
            <a:ext cx="8248475" cy="173124"/>
          </a:xfrm>
          <a:prstGeom prst="rect">
            <a:avLst/>
          </a:prstGeom>
          <a:noFill/>
        </p:spPr>
        <p:txBody>
          <a:bodyPr wrap="square" rtlCol="0">
            <a:spAutoFit/>
          </a:bodyPr>
          <a:lstStyle/>
          <a:p>
            <a:r>
              <a:rPr lang="en-US" sz="525" dirty="0">
                <a:latin typeface="Avenir Next Regular"/>
              </a:rPr>
              <a:t>Watershed</a:t>
            </a:r>
            <a:r>
              <a:rPr lang="en-US" sz="525"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525" dirty="0">
              <a:latin typeface="Avenir Next Regular"/>
            </a:endParaRPr>
          </a:p>
        </p:txBody>
      </p:sp>
      <p:sp>
        <p:nvSpPr>
          <p:cNvPr id="4" name="Rectangle 3"/>
          <p:cNvSpPr/>
          <p:nvPr userDrawn="1"/>
        </p:nvSpPr>
        <p:spPr>
          <a:xfrm>
            <a:off x="601911" y="5655116"/>
            <a:ext cx="2650655" cy="173124"/>
          </a:xfrm>
          <a:prstGeom prst="rect">
            <a:avLst/>
          </a:prstGeom>
          <a:noFill/>
        </p:spPr>
        <p:txBody>
          <a:bodyPr wrap="square" rtlCol="0">
            <a:spAutoFit/>
          </a:bodyPr>
          <a:lstStyle/>
          <a:p>
            <a:pPr lvl="0"/>
            <a:r>
              <a:rPr lang="en-US" sz="525" dirty="0">
                <a:latin typeface="Avenir Next Regular"/>
              </a:rPr>
              <a:t>Watershed image via</a:t>
            </a:r>
            <a:r>
              <a:rPr lang="en-US" sz="525" baseline="0" dirty="0">
                <a:latin typeface="Avenir Next Regular"/>
              </a:rPr>
              <a:t> </a:t>
            </a:r>
            <a:r>
              <a:rPr lang="en-US" sz="525" dirty="0">
                <a:latin typeface="Avenir Next Regular"/>
              </a:rPr>
              <a:t>http://ian.umces.edu</a:t>
            </a:r>
          </a:p>
        </p:txBody>
      </p:sp>
    </p:spTree>
    <p:extLst>
      <p:ext uri="{BB962C8B-B14F-4D97-AF65-F5344CB8AC3E}">
        <p14:creationId xmlns:p14="http://schemas.microsoft.com/office/powerpoint/2010/main" val="2537644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9"/>
            <a:ext cx="7772400" cy="1470025"/>
          </a:xfrm>
        </p:spPr>
        <p:txBody>
          <a:bodyPr>
            <a:normAutofit/>
          </a:bodyPr>
          <a:lstStyle>
            <a:lvl1pPr>
              <a:defRPr sz="3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534521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4" y="274638"/>
            <a:ext cx="6927706"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3748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7" y="274638"/>
            <a:ext cx="6956903"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122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4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7" y="274638"/>
            <a:ext cx="7037194"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293908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0544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1" y="1572272"/>
            <a:ext cx="3008313" cy="11620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734322"/>
            <a:ext cx="3008313" cy="3391840"/>
          </a:xfrm>
        </p:spPr>
        <p:txBody>
          <a:bodyPr/>
          <a:lstStyle>
            <a:lvl1pPr marL="0" indent="0">
              <a:buNone/>
              <a:defRPr sz="105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947077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1598214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4" y="274638"/>
            <a:ext cx="6777435"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940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987127" y="1600202"/>
            <a:ext cx="3196675"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2"/>
            <a:ext cx="3200616"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66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2" y="274638"/>
            <a:ext cx="8225327" cy="1143000"/>
          </a:xfrm>
        </p:spPr>
        <p:txBody>
          <a:bodyPr>
            <a:noAutofit/>
          </a:bodyPr>
          <a:lstStyle>
            <a:lvl1pPr algn="l">
              <a:defRPr sz="3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3"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8"/>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1661544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4" y="274638"/>
            <a:ext cx="672559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43924" y="2174875"/>
            <a:ext cx="319279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6935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5" y="274638"/>
            <a:ext cx="6946286"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419181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3080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4285271" y="273050"/>
            <a:ext cx="4596299" cy="62415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4280057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605287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5423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70" y="274638"/>
            <a:ext cx="8470810"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276469" y="1600202"/>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2" y="1600202"/>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852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5107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2" y="274638"/>
            <a:ext cx="8648299"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1256618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599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70" y="274638"/>
            <a:ext cx="8470810" cy="1143000"/>
          </a:xfrm>
        </p:spPr>
        <p:txBody>
          <a:bodyPr>
            <a:noAutofit/>
          </a:bodyPr>
          <a:lstStyle>
            <a:lvl1pPr algn="l">
              <a:defRPr sz="2700"/>
            </a:lvl1pPr>
          </a:lstStyle>
          <a:p>
            <a:r>
              <a:rPr lang="en-US" dirty="0"/>
              <a:t>Click to edit Master title style</a:t>
            </a:r>
          </a:p>
        </p:txBody>
      </p:sp>
      <p:sp>
        <p:nvSpPr>
          <p:cNvPr id="3" name="Content Placeholder 2"/>
          <p:cNvSpPr>
            <a:spLocks noGrp="1"/>
          </p:cNvSpPr>
          <p:nvPr>
            <p:ph sz="half" idx="1"/>
          </p:nvPr>
        </p:nvSpPr>
        <p:spPr>
          <a:xfrm>
            <a:off x="276469" y="1600202"/>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2" y="1600202"/>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8"/>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4260175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7"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769461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420855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27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9"/>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93911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2" y="274638"/>
            <a:ext cx="8648299" cy="1143000"/>
          </a:xfrm>
        </p:spPr>
        <p:txBody>
          <a:bodyPr>
            <a:noAutofit/>
          </a:bodyPr>
          <a:lstStyle>
            <a:lvl1pPr algn="l">
              <a:defRPr sz="2700"/>
            </a:lvl1pPr>
          </a:lstStyle>
          <a:p>
            <a:r>
              <a:rPr lang="en-US" dirty="0"/>
              <a:t>Click to edit Master title style</a:t>
            </a:r>
          </a:p>
        </p:txBody>
      </p:sp>
      <p:grpSp>
        <p:nvGrpSpPr>
          <p:cNvPr id="4" name="Group 3"/>
          <p:cNvGrpSpPr/>
          <p:nvPr userDrawn="1"/>
        </p:nvGrpSpPr>
        <p:grpSpPr>
          <a:xfrm>
            <a:off x="-12346" y="6366579"/>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46667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9"/>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94154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7"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TextBox 5"/>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838451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9"/>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35632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9"/>
            <a:ext cx="7772400" cy="1470025"/>
          </a:xfrm>
        </p:spPr>
        <p:txBody>
          <a:bodyPr>
            <a:normAutofit/>
          </a:bodyPr>
          <a:lstStyle>
            <a:lvl1pPr>
              <a:defRPr sz="3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116474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1341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ctr" defTabSz="342900" rtl="0" eaLnBrk="1" latinLnBrk="0" hangingPunct="1">
        <a:spcBef>
          <a:spcPct val="0"/>
        </a:spcBef>
        <a:buNone/>
        <a:defRPr sz="3300" b="1" i="0" kern="1200">
          <a:solidFill>
            <a:schemeClr val="tx1"/>
          </a:solidFill>
          <a:latin typeface="Avenir Next Regular"/>
          <a:ea typeface="+mj-ea"/>
          <a:cs typeface="Avenir Next Regular"/>
        </a:defRPr>
      </a:lvl1pPr>
    </p:titleStyle>
    <p:bodyStyle>
      <a:lvl1pPr marL="257175" indent="-257175" algn="l" defTabSz="342900" rtl="0" eaLnBrk="1" latinLnBrk="0" hangingPunct="1">
        <a:spcBef>
          <a:spcPct val="20000"/>
        </a:spcBef>
        <a:buFont typeface="Arial"/>
        <a:buChar char="•"/>
        <a:defRPr sz="2400" b="0" i="0" kern="1200">
          <a:solidFill>
            <a:schemeClr val="tx1"/>
          </a:solidFill>
          <a:latin typeface="Mercury Display"/>
          <a:ea typeface="+mn-ea"/>
          <a:cs typeface="Mercury Display"/>
        </a:defRPr>
      </a:lvl1pPr>
      <a:lvl2pPr marL="557213" indent="-214313" algn="l" defTabSz="342900" rtl="0" eaLnBrk="1" latinLnBrk="0" hangingPunct="1">
        <a:spcBef>
          <a:spcPct val="20000"/>
        </a:spcBef>
        <a:buFont typeface="Arial"/>
        <a:buChar char="–"/>
        <a:defRPr sz="2100" b="0" i="0" kern="1200">
          <a:solidFill>
            <a:schemeClr val="tx1"/>
          </a:solidFill>
          <a:latin typeface="Mercury Display"/>
          <a:ea typeface="+mn-ea"/>
          <a:cs typeface="Mercury Display"/>
        </a:defRPr>
      </a:lvl2pPr>
      <a:lvl3pPr marL="857250" indent="-171450" algn="l" defTabSz="342900" rtl="0" eaLnBrk="1" latinLnBrk="0" hangingPunct="1">
        <a:spcBef>
          <a:spcPct val="20000"/>
        </a:spcBef>
        <a:buFont typeface="Arial"/>
        <a:buChar char="•"/>
        <a:defRPr sz="1800" b="0" i="0" kern="1200">
          <a:solidFill>
            <a:schemeClr val="tx1"/>
          </a:solidFill>
          <a:latin typeface="Mercury Display"/>
          <a:ea typeface="+mn-ea"/>
          <a:cs typeface="Mercury Display"/>
        </a:defRPr>
      </a:lvl3pPr>
      <a:lvl4pPr marL="12001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customXml" Target="../ink/ink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customXml" Target="../ink/ink1.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nam04.safelinks.protection.outlook.com/?url=https%3A%2F%2Fwatermaps.ky.gov%2Fforestry.html&amp;data=02%7C01%7Cmmcalister%40uky.edu%7C90b7a962763e442fb71608d8027595f5%7C2b30530b69b64457b818481cb53d42ae%7C0%7C0%7C637262051328303695&amp;sdata=nlKbvwCYAJSTKX2UayydWsleM1j0IphP0JLqLHxdc7Q%3D&amp;reserved=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AvenirNext LT Pro Bold" panose="020B0804020202020204" pitchFamily="34" charset="0"/>
              </a:rPr>
              <a:t>Watershed Academy</a:t>
            </a:r>
            <a:br>
              <a:rPr lang="en-US" sz="3600" dirty="0">
                <a:latin typeface="AvenirNext LT Pro Bold" panose="020B0804020202020204" pitchFamily="34" charset="0"/>
              </a:rPr>
            </a:br>
            <a:r>
              <a:rPr lang="en-US" sz="1500" dirty="0">
                <a:latin typeface="AvenirNext LT Pro Bold" panose="020B0804020202020204" pitchFamily="34" charset="0"/>
              </a:rPr>
              <a:t>Watershed Coordinator Training Series</a:t>
            </a:r>
            <a:endParaRPr lang="en-US" sz="3600" dirty="0">
              <a:latin typeface="AvenirNext LT Pro Bold" panose="020B0804020202020204" pitchFamily="34" charset="0"/>
            </a:endParaRPr>
          </a:p>
        </p:txBody>
      </p:sp>
      <p:sp>
        <p:nvSpPr>
          <p:cNvPr id="3" name="Subtitle 2"/>
          <p:cNvSpPr>
            <a:spLocks noGrp="1"/>
          </p:cNvSpPr>
          <p:nvPr>
            <p:ph type="subTitle" idx="1"/>
          </p:nvPr>
        </p:nvSpPr>
        <p:spPr>
          <a:xfrm>
            <a:off x="862149" y="4192607"/>
            <a:ext cx="7158445" cy="1386263"/>
          </a:xfrm>
          <a:solidFill>
            <a:schemeClr val="bg1">
              <a:alpha val="60000"/>
            </a:schemeClr>
          </a:solidFill>
        </p:spPr>
        <p:txBody>
          <a:bodyPr>
            <a:noAutofit/>
          </a:bodyPr>
          <a:lstStyle/>
          <a:p>
            <a:r>
              <a:rPr lang="en-US" sz="2100" b="1" dirty="0">
                <a:latin typeface="Mercury Display Semibold" panose="02000603080000020004" pitchFamily="50" charset="0"/>
              </a:rPr>
              <a:t>Land Use Impacts &amp; </a:t>
            </a:r>
          </a:p>
          <a:p>
            <a:r>
              <a:rPr lang="en-US" sz="2100" b="1" dirty="0">
                <a:latin typeface="Mercury Display Semibold" panose="02000603080000020004" pitchFamily="50" charset="0"/>
              </a:rPr>
              <a:t>Related Best Management Practices</a:t>
            </a:r>
          </a:p>
          <a:p>
            <a:r>
              <a:rPr lang="en-US" sz="2000" b="1" dirty="0">
                <a:latin typeface="Mercury Display Semibold" panose="02000603080000020004" pitchFamily="50" charset="0"/>
              </a:rPr>
              <a:t>6. Forestry BMPs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CD3620-6625-44D2-BB06-142842AB3EE5}"/>
              </a:ext>
            </a:extLst>
          </p:cNvPr>
          <p:cNvPicPr>
            <a:picLocks noGrp="1" noChangeAspect="1"/>
          </p:cNvPicPr>
          <p:nvPr>
            <p:ph idx="1"/>
          </p:nvPr>
        </p:nvPicPr>
        <p:blipFill>
          <a:blip r:embed="rId3"/>
          <a:stretch>
            <a:fillRect/>
          </a:stretch>
        </p:blipFill>
        <p:spPr>
          <a:xfrm>
            <a:off x="4572000" y="220728"/>
            <a:ext cx="4005020" cy="6002927"/>
          </a:xfrm>
          <a:prstGeom prst="rect">
            <a:avLst/>
          </a:prstGeom>
        </p:spPr>
      </p:pic>
      <p:sp>
        <p:nvSpPr>
          <p:cNvPr id="2" name="Rectangle 1">
            <a:extLst>
              <a:ext uri="{FF2B5EF4-FFF2-40B4-BE49-F238E27FC236}">
                <a16:creationId xmlns:a16="http://schemas.microsoft.com/office/drawing/2014/main" id="{48BC9E4A-8F55-4BC8-9040-115BB103E958}"/>
              </a:ext>
            </a:extLst>
          </p:cNvPr>
          <p:cNvSpPr/>
          <p:nvPr/>
        </p:nvSpPr>
        <p:spPr>
          <a:xfrm>
            <a:off x="459272" y="411192"/>
            <a:ext cx="4005020" cy="3293209"/>
          </a:xfrm>
          <a:prstGeom prst="rect">
            <a:avLst/>
          </a:prstGeom>
        </p:spPr>
        <p:txBody>
          <a:bodyPr wrap="square">
            <a:spAutoFit/>
          </a:bodyPr>
          <a:lstStyle/>
          <a:p>
            <a:r>
              <a:rPr lang="en-US" sz="4000" b="1" dirty="0">
                <a:solidFill>
                  <a:srgbClr val="0032A1"/>
                </a:solidFill>
                <a:latin typeface="Calibri" panose="020F0502020204030204" pitchFamily="34" charset="0"/>
                <a:ea typeface="+mj-ea"/>
                <a:cs typeface="Calibri" panose="020F0502020204030204" pitchFamily="34" charset="0"/>
              </a:rPr>
              <a:t>Kentucky Logging BMP Field Guide: </a:t>
            </a:r>
            <a:r>
              <a:rPr lang="en-US" sz="3200" dirty="0">
                <a:solidFill>
                  <a:srgbClr val="0032A1"/>
                </a:solidFill>
                <a:latin typeface="Calibri" panose="020F0502020204030204" pitchFamily="34" charset="0"/>
                <a:ea typeface="+mj-ea"/>
                <a:cs typeface="Calibri" panose="020F0502020204030204" pitchFamily="34" charset="0"/>
              </a:rPr>
              <a:t>a field guide to the minimum requirements for logging</a:t>
            </a:r>
            <a:endParaRPr lang="en-US" sz="4000" dirty="0">
              <a:solidFill>
                <a:srgbClr val="0032A1"/>
              </a:solidFill>
              <a:latin typeface="Calibri" panose="020F0502020204030204" pitchFamily="34" charset="0"/>
              <a:ea typeface="+mj-ea"/>
              <a:cs typeface="Calibri" panose="020F0502020204030204" pitchFamily="34" charset="0"/>
            </a:endParaRPr>
          </a:p>
        </p:txBody>
      </p:sp>
      <p:sp>
        <p:nvSpPr>
          <p:cNvPr id="3" name="Rectangle 2">
            <a:extLst>
              <a:ext uri="{FF2B5EF4-FFF2-40B4-BE49-F238E27FC236}">
                <a16:creationId xmlns:a16="http://schemas.microsoft.com/office/drawing/2014/main" id="{3EAD9D75-6BEA-4E29-9CCA-D1FB35CC7003}"/>
              </a:ext>
            </a:extLst>
          </p:cNvPr>
          <p:cNvSpPr/>
          <p:nvPr/>
        </p:nvSpPr>
        <p:spPr>
          <a:xfrm>
            <a:off x="459272" y="5123626"/>
            <a:ext cx="4005020" cy="461665"/>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forestry.ca.uky.edu/bmp-pubs</a:t>
            </a:r>
          </a:p>
        </p:txBody>
      </p:sp>
    </p:spTree>
    <p:extLst>
      <p:ext uri="{BB962C8B-B14F-4D97-AF65-F5344CB8AC3E}">
        <p14:creationId xmlns:p14="http://schemas.microsoft.com/office/powerpoint/2010/main" val="2598263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E5B7-B20F-45AE-86F9-2B215267A3B7}"/>
              </a:ext>
            </a:extLst>
          </p:cNvPr>
          <p:cNvSpPr>
            <a:spLocks noGrp="1"/>
          </p:cNvSpPr>
          <p:nvPr>
            <p:ph type="title"/>
          </p:nvPr>
        </p:nvSpPr>
        <p:spPr>
          <a:xfrm>
            <a:off x="459336" y="40342"/>
            <a:ext cx="8225327" cy="1143000"/>
          </a:xfrm>
        </p:spPr>
        <p:txBody>
          <a:bodyPr/>
          <a:lstStyle/>
          <a:p>
            <a:r>
              <a:rPr lang="en-US" sz="3600" dirty="0"/>
              <a:t>Forestry-Related Water Quality Impacts</a:t>
            </a:r>
          </a:p>
        </p:txBody>
      </p:sp>
      <p:pic>
        <p:nvPicPr>
          <p:cNvPr id="5" name="Picture 4">
            <a:extLst>
              <a:ext uri="{FF2B5EF4-FFF2-40B4-BE49-F238E27FC236}">
                <a16:creationId xmlns:a16="http://schemas.microsoft.com/office/drawing/2014/main" id="{42F75A10-9DB3-4429-8A81-F0E52ECABE99}"/>
              </a:ext>
            </a:extLst>
          </p:cNvPr>
          <p:cNvPicPr>
            <a:picLocks noChangeAspect="1"/>
          </p:cNvPicPr>
          <p:nvPr/>
        </p:nvPicPr>
        <p:blipFill>
          <a:blip r:embed="rId3"/>
          <a:stretch>
            <a:fillRect/>
          </a:stretch>
        </p:blipFill>
        <p:spPr>
          <a:xfrm>
            <a:off x="2844237" y="1183342"/>
            <a:ext cx="3382108" cy="3382108"/>
          </a:xfrm>
          <a:prstGeom prst="rect">
            <a:avLst/>
          </a:prstGeom>
          <a:ln w="28575">
            <a:solidFill>
              <a:schemeClr val="tx1"/>
            </a:solidFill>
          </a:ln>
        </p:spPr>
      </p:pic>
      <p:sp>
        <p:nvSpPr>
          <p:cNvPr id="8" name="TextBox 7">
            <a:extLst>
              <a:ext uri="{FF2B5EF4-FFF2-40B4-BE49-F238E27FC236}">
                <a16:creationId xmlns:a16="http://schemas.microsoft.com/office/drawing/2014/main" id="{738D81F5-96BB-4817-8CA4-F5C30AD44FF8}"/>
              </a:ext>
            </a:extLst>
          </p:cNvPr>
          <p:cNvSpPr txBox="1"/>
          <p:nvPr/>
        </p:nvSpPr>
        <p:spPr>
          <a:xfrm>
            <a:off x="3411413" y="3429000"/>
            <a:ext cx="2491155"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SEDIMENT</a:t>
            </a:r>
          </a:p>
        </p:txBody>
      </p:sp>
      <p:pic>
        <p:nvPicPr>
          <p:cNvPr id="9" name="Picture 8">
            <a:extLst>
              <a:ext uri="{FF2B5EF4-FFF2-40B4-BE49-F238E27FC236}">
                <a16:creationId xmlns:a16="http://schemas.microsoft.com/office/drawing/2014/main" id="{1E0C0D35-AA48-4842-A336-5FD6E429C8BE}"/>
              </a:ext>
            </a:extLst>
          </p:cNvPr>
          <p:cNvPicPr>
            <a:picLocks noChangeAspect="1"/>
          </p:cNvPicPr>
          <p:nvPr/>
        </p:nvPicPr>
        <p:blipFill>
          <a:blip r:embed="rId4"/>
          <a:stretch>
            <a:fillRect/>
          </a:stretch>
        </p:blipFill>
        <p:spPr>
          <a:xfrm>
            <a:off x="247101" y="1183342"/>
            <a:ext cx="2369892" cy="2533709"/>
          </a:xfrm>
          <a:prstGeom prst="rect">
            <a:avLst/>
          </a:prstGeom>
          <a:ln>
            <a:solidFill>
              <a:schemeClr val="tx1"/>
            </a:solidFill>
          </a:ln>
        </p:spPr>
      </p:pic>
      <p:sp>
        <p:nvSpPr>
          <p:cNvPr id="10" name="TextBox 9">
            <a:extLst>
              <a:ext uri="{FF2B5EF4-FFF2-40B4-BE49-F238E27FC236}">
                <a16:creationId xmlns:a16="http://schemas.microsoft.com/office/drawing/2014/main" id="{687C9F9D-EF2E-4794-BCFA-070C0ADE2D6C}"/>
              </a:ext>
            </a:extLst>
          </p:cNvPr>
          <p:cNvSpPr txBox="1"/>
          <p:nvPr/>
        </p:nvSpPr>
        <p:spPr>
          <a:xfrm>
            <a:off x="1432047" y="1341529"/>
            <a:ext cx="1242646"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DEBRIS</a:t>
            </a:r>
          </a:p>
        </p:txBody>
      </p:sp>
      <p:pic>
        <p:nvPicPr>
          <p:cNvPr id="11" name="Picture 10">
            <a:extLst>
              <a:ext uri="{FF2B5EF4-FFF2-40B4-BE49-F238E27FC236}">
                <a16:creationId xmlns:a16="http://schemas.microsoft.com/office/drawing/2014/main" id="{A2A217D9-A5D2-4663-B2DC-5928F2CA7B6D}"/>
              </a:ext>
            </a:extLst>
          </p:cNvPr>
          <p:cNvPicPr>
            <a:picLocks noChangeAspect="1"/>
          </p:cNvPicPr>
          <p:nvPr/>
        </p:nvPicPr>
        <p:blipFill>
          <a:blip r:embed="rId5"/>
          <a:stretch>
            <a:fillRect/>
          </a:stretch>
        </p:blipFill>
        <p:spPr>
          <a:xfrm>
            <a:off x="6469309" y="1183342"/>
            <a:ext cx="2447925" cy="1866900"/>
          </a:xfrm>
          <a:prstGeom prst="rect">
            <a:avLst/>
          </a:prstGeom>
          <a:ln>
            <a:solidFill>
              <a:schemeClr val="tx1"/>
            </a:solidFill>
          </a:ln>
        </p:spPr>
      </p:pic>
      <p:sp>
        <p:nvSpPr>
          <p:cNvPr id="12" name="TextBox 11">
            <a:extLst>
              <a:ext uri="{FF2B5EF4-FFF2-40B4-BE49-F238E27FC236}">
                <a16:creationId xmlns:a16="http://schemas.microsoft.com/office/drawing/2014/main" id="{4694C7F9-8BA7-4305-801F-C539E0EFBB76}"/>
              </a:ext>
            </a:extLst>
          </p:cNvPr>
          <p:cNvSpPr txBox="1"/>
          <p:nvPr/>
        </p:nvSpPr>
        <p:spPr>
          <a:xfrm>
            <a:off x="6411609" y="2271165"/>
            <a:ext cx="2264386"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WATER TEMPERATURE</a:t>
            </a:r>
          </a:p>
        </p:txBody>
      </p:sp>
      <p:pic>
        <p:nvPicPr>
          <p:cNvPr id="13" name="Picture 12">
            <a:extLst>
              <a:ext uri="{FF2B5EF4-FFF2-40B4-BE49-F238E27FC236}">
                <a16:creationId xmlns:a16="http://schemas.microsoft.com/office/drawing/2014/main" id="{A28FAB76-6FB6-4D59-A4CE-4CAF40D3271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247101" y="4308032"/>
            <a:ext cx="2518845" cy="1670104"/>
          </a:xfrm>
          <a:prstGeom prst="rect">
            <a:avLst/>
          </a:prstGeom>
          <a:ln>
            <a:solidFill>
              <a:schemeClr val="tx1"/>
            </a:solidFill>
          </a:ln>
        </p:spPr>
      </p:pic>
      <p:sp>
        <p:nvSpPr>
          <p:cNvPr id="14" name="TextBox 13">
            <a:extLst>
              <a:ext uri="{FF2B5EF4-FFF2-40B4-BE49-F238E27FC236}">
                <a16:creationId xmlns:a16="http://schemas.microsoft.com/office/drawing/2014/main" id="{6BE70381-25EC-4860-B93C-30CF09D190CA}"/>
              </a:ext>
            </a:extLst>
          </p:cNvPr>
          <p:cNvSpPr txBox="1"/>
          <p:nvPr/>
        </p:nvSpPr>
        <p:spPr>
          <a:xfrm>
            <a:off x="1606062" y="4219755"/>
            <a:ext cx="106863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FLUIDS</a:t>
            </a:r>
          </a:p>
        </p:txBody>
      </p:sp>
      <p:pic>
        <p:nvPicPr>
          <p:cNvPr id="15" name="Picture 14">
            <a:extLst>
              <a:ext uri="{FF2B5EF4-FFF2-40B4-BE49-F238E27FC236}">
                <a16:creationId xmlns:a16="http://schemas.microsoft.com/office/drawing/2014/main" id="{C69EF9F8-21A8-4577-BF6C-A34334E58DC3}"/>
              </a:ext>
            </a:extLst>
          </p:cNvPr>
          <p:cNvPicPr>
            <a:picLocks noChangeAspect="1"/>
          </p:cNvPicPr>
          <p:nvPr/>
        </p:nvPicPr>
        <p:blipFill>
          <a:blip r:embed="rId8"/>
          <a:stretch>
            <a:fillRect/>
          </a:stretch>
        </p:blipFill>
        <p:spPr>
          <a:xfrm>
            <a:off x="6518583" y="3481358"/>
            <a:ext cx="2398651" cy="2496778"/>
          </a:xfrm>
          <a:prstGeom prst="rect">
            <a:avLst/>
          </a:prstGeom>
          <a:ln>
            <a:solidFill>
              <a:schemeClr val="tx1"/>
            </a:solidFill>
          </a:ln>
        </p:spPr>
      </p:pic>
      <p:sp>
        <p:nvSpPr>
          <p:cNvPr id="16" name="TextBox 15">
            <a:extLst>
              <a:ext uri="{FF2B5EF4-FFF2-40B4-BE49-F238E27FC236}">
                <a16:creationId xmlns:a16="http://schemas.microsoft.com/office/drawing/2014/main" id="{5CD85B83-73A0-400B-9689-2C928C790788}"/>
              </a:ext>
            </a:extLst>
          </p:cNvPr>
          <p:cNvSpPr txBox="1"/>
          <p:nvPr/>
        </p:nvSpPr>
        <p:spPr>
          <a:xfrm>
            <a:off x="7824331" y="5420491"/>
            <a:ext cx="1178992"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TRASH</a:t>
            </a:r>
          </a:p>
        </p:txBody>
      </p:sp>
      <p:sp>
        <p:nvSpPr>
          <p:cNvPr id="17" name="TextBox 16">
            <a:extLst>
              <a:ext uri="{FF2B5EF4-FFF2-40B4-BE49-F238E27FC236}">
                <a16:creationId xmlns:a16="http://schemas.microsoft.com/office/drawing/2014/main" id="{E80A59ED-3A90-401B-A2AA-A201AC9BA878}"/>
              </a:ext>
            </a:extLst>
          </p:cNvPr>
          <p:cNvSpPr txBox="1"/>
          <p:nvPr/>
        </p:nvSpPr>
        <p:spPr>
          <a:xfrm>
            <a:off x="3017152" y="4870140"/>
            <a:ext cx="3036277" cy="1107996"/>
          </a:xfrm>
          <a:prstGeom prst="rect">
            <a:avLst/>
          </a:prstGeom>
          <a:noFill/>
          <a:ln>
            <a:solidFill>
              <a:schemeClr val="tx1"/>
            </a:solidFill>
          </a:ln>
        </p:spPr>
        <p:txBody>
          <a:bodyPr wrap="square" rtlCol="0">
            <a:spAutoFit/>
          </a:bodyPr>
          <a:lstStyle/>
          <a:p>
            <a:pPr algn="ctr"/>
            <a:r>
              <a:rPr lang="en-US" sz="2800" b="1" dirty="0">
                <a:latin typeface="Calibri" panose="020F0502020204030204" pitchFamily="34" charset="0"/>
                <a:cs typeface="Calibri" panose="020F0502020204030204" pitchFamily="34" charset="0"/>
              </a:rPr>
              <a:t>Nutrients</a:t>
            </a:r>
          </a:p>
          <a:p>
            <a:pPr algn="ctr"/>
            <a:endParaRPr lang="en-US" sz="1000" b="1" dirty="0">
              <a:latin typeface="Calibri" panose="020F0502020204030204" pitchFamily="34" charset="0"/>
              <a:cs typeface="Calibri" panose="020F0502020204030204" pitchFamily="34" charset="0"/>
            </a:endParaRPr>
          </a:p>
          <a:p>
            <a:pPr algn="ctr"/>
            <a:r>
              <a:rPr lang="en-US" sz="2800" b="1" dirty="0">
                <a:latin typeface="Calibri" panose="020F0502020204030204" pitchFamily="34" charset="0"/>
                <a:cs typeface="Calibri" panose="020F0502020204030204" pitchFamily="34" charset="0"/>
              </a:rPr>
              <a:t>Pesticides</a:t>
            </a:r>
          </a:p>
        </p:txBody>
      </p:sp>
    </p:spTree>
    <p:extLst>
      <p:ext uri="{BB962C8B-B14F-4D97-AF65-F5344CB8AC3E}">
        <p14:creationId xmlns:p14="http://schemas.microsoft.com/office/powerpoint/2010/main" val="178623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82E7-7E7B-41DB-AD08-1D6FADF39F58}"/>
              </a:ext>
            </a:extLst>
          </p:cNvPr>
          <p:cNvSpPr>
            <a:spLocks noGrp="1"/>
          </p:cNvSpPr>
          <p:nvPr>
            <p:ph type="title"/>
          </p:nvPr>
        </p:nvSpPr>
        <p:spPr>
          <a:xfrm>
            <a:off x="459336" y="9525"/>
            <a:ext cx="8225327" cy="1143000"/>
          </a:xfrm>
        </p:spPr>
        <p:txBody>
          <a:bodyPr/>
          <a:lstStyle/>
          <a:p>
            <a:r>
              <a:rPr lang="en-US" dirty="0"/>
              <a:t>Relative Importance of Silvicultural NPS Pollutants</a:t>
            </a:r>
          </a:p>
        </p:txBody>
      </p:sp>
      <p:pic>
        <p:nvPicPr>
          <p:cNvPr id="4" name="Content Placeholder 3">
            <a:extLst>
              <a:ext uri="{FF2B5EF4-FFF2-40B4-BE49-F238E27FC236}">
                <a16:creationId xmlns:a16="http://schemas.microsoft.com/office/drawing/2014/main" id="{40E5F5FC-A6D5-4ADF-889C-2002AF718CA0}"/>
              </a:ext>
            </a:extLst>
          </p:cNvPr>
          <p:cNvPicPr>
            <a:picLocks noGrp="1" noChangeAspect="1"/>
          </p:cNvPicPr>
          <p:nvPr>
            <p:ph idx="1"/>
          </p:nvPr>
        </p:nvPicPr>
        <p:blipFill>
          <a:blip r:embed="rId3"/>
          <a:stretch>
            <a:fillRect/>
          </a:stretch>
        </p:blipFill>
        <p:spPr>
          <a:xfrm>
            <a:off x="1562582" y="983477"/>
            <a:ext cx="6018834" cy="4891045"/>
          </a:xfrm>
          <a:prstGeom prst="rect">
            <a:avLst/>
          </a:prstGeom>
        </p:spPr>
      </p:pic>
      <p:sp>
        <p:nvSpPr>
          <p:cNvPr id="5" name="TextBox 4">
            <a:extLst>
              <a:ext uri="{FF2B5EF4-FFF2-40B4-BE49-F238E27FC236}">
                <a16:creationId xmlns:a16="http://schemas.microsoft.com/office/drawing/2014/main" id="{42A81565-0F98-43D6-A074-1FD0E4FE0748}"/>
              </a:ext>
            </a:extLst>
          </p:cNvPr>
          <p:cNvSpPr txBox="1"/>
          <p:nvPr/>
        </p:nvSpPr>
        <p:spPr>
          <a:xfrm>
            <a:off x="5463250" y="5984111"/>
            <a:ext cx="3680749" cy="369332"/>
          </a:xfrm>
          <a:prstGeom prst="rect">
            <a:avLst/>
          </a:prstGeom>
          <a:noFill/>
        </p:spPr>
        <p:txBody>
          <a:bodyPr wrap="square" rtlCol="0">
            <a:spAutoFit/>
          </a:bodyPr>
          <a:lstStyle/>
          <a:p>
            <a:r>
              <a:rPr lang="en-US" dirty="0"/>
              <a:t>Source: UK Cooperative Extension</a:t>
            </a:r>
          </a:p>
        </p:txBody>
      </p:sp>
    </p:spTree>
    <p:extLst>
      <p:ext uri="{BB962C8B-B14F-4D97-AF65-F5344CB8AC3E}">
        <p14:creationId xmlns:p14="http://schemas.microsoft.com/office/powerpoint/2010/main" val="1938154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A3F1-CAB3-4A0E-B88D-06C888A1EF4E}"/>
              </a:ext>
            </a:extLst>
          </p:cNvPr>
          <p:cNvSpPr>
            <a:spLocks noGrp="1"/>
          </p:cNvSpPr>
          <p:nvPr>
            <p:ph type="title"/>
          </p:nvPr>
        </p:nvSpPr>
        <p:spPr>
          <a:xfrm>
            <a:off x="461473" y="0"/>
            <a:ext cx="8425353" cy="1143000"/>
          </a:xfrm>
        </p:spPr>
        <p:txBody>
          <a:bodyPr/>
          <a:lstStyle/>
          <a:p>
            <a:r>
              <a:rPr lang="en-US" sz="3600" dirty="0"/>
              <a:t>BMPs for Streams and Other Waterbodies</a:t>
            </a:r>
          </a:p>
        </p:txBody>
      </p:sp>
      <p:sp>
        <p:nvSpPr>
          <p:cNvPr id="3" name="Content Placeholder 2">
            <a:extLst>
              <a:ext uri="{FF2B5EF4-FFF2-40B4-BE49-F238E27FC236}">
                <a16:creationId xmlns:a16="http://schemas.microsoft.com/office/drawing/2014/main" id="{77FBCF3A-38D7-457E-B1B2-7B5949DECBE9}"/>
              </a:ext>
            </a:extLst>
          </p:cNvPr>
          <p:cNvSpPr>
            <a:spLocks noGrp="1"/>
          </p:cNvSpPr>
          <p:nvPr>
            <p:ph idx="1"/>
          </p:nvPr>
        </p:nvSpPr>
        <p:spPr>
          <a:xfrm>
            <a:off x="461473" y="978694"/>
            <a:ext cx="8225327" cy="2028825"/>
          </a:xfrm>
        </p:spPr>
        <p:txBody>
          <a:bodyPr/>
          <a:lstStyle/>
          <a:p>
            <a:pPr marL="0" indent="0">
              <a:buNone/>
            </a:pPr>
            <a:r>
              <a:rPr lang="en-US" dirty="0"/>
              <a:t>Stream and ephemeral channels must not be used as roads, trails or loading of logs, unless no other alternative exists or more water quality degradation results from road or trail development.  In these exceptions, use minimal channel distance possible.</a:t>
            </a:r>
          </a:p>
        </p:txBody>
      </p:sp>
      <p:pic>
        <p:nvPicPr>
          <p:cNvPr id="4" name="Picture 3">
            <a:extLst>
              <a:ext uri="{FF2B5EF4-FFF2-40B4-BE49-F238E27FC236}">
                <a16:creationId xmlns:a16="http://schemas.microsoft.com/office/drawing/2014/main" id="{E49000F8-FED7-479C-A86B-E47E715AA1E3}"/>
              </a:ext>
            </a:extLst>
          </p:cNvPr>
          <p:cNvPicPr>
            <a:picLocks noChangeAspect="1"/>
          </p:cNvPicPr>
          <p:nvPr/>
        </p:nvPicPr>
        <p:blipFill>
          <a:blip r:embed="rId3"/>
          <a:stretch>
            <a:fillRect/>
          </a:stretch>
        </p:blipFill>
        <p:spPr>
          <a:xfrm>
            <a:off x="2469485" y="2843213"/>
            <a:ext cx="4409328" cy="3357562"/>
          </a:xfrm>
          <a:prstGeom prst="rect">
            <a:avLst/>
          </a:prstGeom>
        </p:spPr>
      </p:pic>
    </p:spTree>
    <p:extLst>
      <p:ext uri="{BB962C8B-B14F-4D97-AF65-F5344CB8AC3E}">
        <p14:creationId xmlns:p14="http://schemas.microsoft.com/office/powerpoint/2010/main" val="1816000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654C-C29A-46A6-B2B3-31DFE672CD3F}"/>
              </a:ext>
            </a:extLst>
          </p:cNvPr>
          <p:cNvSpPr>
            <a:spLocks noGrp="1"/>
          </p:cNvSpPr>
          <p:nvPr>
            <p:ph type="title"/>
          </p:nvPr>
        </p:nvSpPr>
        <p:spPr>
          <a:xfrm>
            <a:off x="461473" y="0"/>
            <a:ext cx="8225327" cy="1143000"/>
          </a:xfrm>
        </p:spPr>
        <p:txBody>
          <a:bodyPr/>
          <a:lstStyle/>
          <a:p>
            <a:r>
              <a:rPr lang="en-US" sz="3600" dirty="0"/>
              <a:t>Logging Debris and Disturbed Soil</a:t>
            </a:r>
          </a:p>
        </p:txBody>
      </p:sp>
      <p:sp>
        <p:nvSpPr>
          <p:cNvPr id="3" name="Content Placeholder 2">
            <a:extLst>
              <a:ext uri="{FF2B5EF4-FFF2-40B4-BE49-F238E27FC236}">
                <a16:creationId xmlns:a16="http://schemas.microsoft.com/office/drawing/2014/main" id="{B102F3FF-C686-46F2-8E80-759C9792A7EE}"/>
              </a:ext>
            </a:extLst>
          </p:cNvPr>
          <p:cNvSpPr>
            <a:spLocks noGrp="1"/>
          </p:cNvSpPr>
          <p:nvPr>
            <p:ph idx="1"/>
          </p:nvPr>
        </p:nvSpPr>
        <p:spPr>
          <a:xfrm>
            <a:off x="459336" y="900113"/>
            <a:ext cx="8225327" cy="955660"/>
          </a:xfrm>
        </p:spPr>
        <p:txBody>
          <a:bodyPr>
            <a:noAutofit/>
          </a:bodyPr>
          <a:lstStyle/>
          <a:p>
            <a:pPr marL="0" indent="0">
              <a:buNone/>
            </a:pPr>
            <a:r>
              <a:rPr lang="en-US" sz="2800" dirty="0"/>
              <a:t>Disturbed soil or logging slash (tops and cutoffs) should not be left in or have the potential to be washed into streams.</a:t>
            </a:r>
          </a:p>
        </p:txBody>
      </p:sp>
      <p:pic>
        <p:nvPicPr>
          <p:cNvPr id="4" name="Picture 3">
            <a:extLst>
              <a:ext uri="{FF2B5EF4-FFF2-40B4-BE49-F238E27FC236}">
                <a16:creationId xmlns:a16="http://schemas.microsoft.com/office/drawing/2014/main" id="{E863A4D2-89EB-4ACC-BDF0-D424B9C9DBBA}"/>
              </a:ext>
            </a:extLst>
          </p:cNvPr>
          <p:cNvPicPr>
            <a:picLocks noChangeAspect="1"/>
          </p:cNvPicPr>
          <p:nvPr/>
        </p:nvPicPr>
        <p:blipFill rotWithShape="1">
          <a:blip r:embed="rId3"/>
          <a:srcRect b="3423"/>
          <a:stretch/>
        </p:blipFill>
        <p:spPr>
          <a:xfrm>
            <a:off x="869653" y="2198671"/>
            <a:ext cx="7404691" cy="4030679"/>
          </a:xfrm>
          <a:prstGeom prst="rect">
            <a:avLst/>
          </a:prstGeom>
        </p:spPr>
      </p:pic>
    </p:spTree>
    <p:extLst>
      <p:ext uri="{BB962C8B-B14F-4D97-AF65-F5344CB8AC3E}">
        <p14:creationId xmlns:p14="http://schemas.microsoft.com/office/powerpoint/2010/main" val="4252341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2033-2D4C-4DBE-84C3-56EB10D03AAC}"/>
              </a:ext>
            </a:extLst>
          </p:cNvPr>
          <p:cNvSpPr>
            <a:spLocks noGrp="1"/>
          </p:cNvSpPr>
          <p:nvPr>
            <p:ph type="title"/>
          </p:nvPr>
        </p:nvSpPr>
        <p:spPr>
          <a:xfrm>
            <a:off x="459336" y="0"/>
            <a:ext cx="8225327" cy="1143000"/>
          </a:xfrm>
        </p:spPr>
        <p:txBody>
          <a:bodyPr/>
          <a:lstStyle/>
          <a:p>
            <a:r>
              <a:rPr lang="en-US" sz="3600" dirty="0"/>
              <a:t>Logging Debris in Ephemeral Channels</a:t>
            </a:r>
          </a:p>
        </p:txBody>
      </p:sp>
      <p:sp>
        <p:nvSpPr>
          <p:cNvPr id="3" name="Content Placeholder 2">
            <a:extLst>
              <a:ext uri="{FF2B5EF4-FFF2-40B4-BE49-F238E27FC236}">
                <a16:creationId xmlns:a16="http://schemas.microsoft.com/office/drawing/2014/main" id="{C3EA2A32-1B5C-4518-A581-DFCAD203656C}"/>
              </a:ext>
            </a:extLst>
          </p:cNvPr>
          <p:cNvSpPr>
            <a:spLocks noGrp="1"/>
          </p:cNvSpPr>
          <p:nvPr>
            <p:ph idx="1"/>
          </p:nvPr>
        </p:nvSpPr>
        <p:spPr>
          <a:xfrm>
            <a:off x="459336" y="1042988"/>
            <a:ext cx="8225327" cy="869935"/>
          </a:xfrm>
        </p:spPr>
        <p:txBody>
          <a:bodyPr>
            <a:noAutofit/>
          </a:bodyPr>
          <a:lstStyle/>
          <a:p>
            <a:pPr marL="0" indent="0">
              <a:buNone/>
            </a:pPr>
            <a:r>
              <a:rPr lang="en-US" sz="2800" dirty="0"/>
              <a:t>Logging slash </a:t>
            </a:r>
            <a:r>
              <a:rPr lang="en-US" sz="2800" u="sng" dirty="0"/>
              <a:t>that blocks the flow of water</a:t>
            </a:r>
            <a:r>
              <a:rPr lang="en-US" sz="2800" dirty="0"/>
              <a:t> should not be left in ephemeral channels.</a:t>
            </a:r>
          </a:p>
        </p:txBody>
      </p:sp>
      <p:pic>
        <p:nvPicPr>
          <p:cNvPr id="4" name="Picture 3">
            <a:extLst>
              <a:ext uri="{FF2B5EF4-FFF2-40B4-BE49-F238E27FC236}">
                <a16:creationId xmlns:a16="http://schemas.microsoft.com/office/drawing/2014/main" id="{D23C1A4F-B665-4124-9EDE-34BD9657A07D}"/>
              </a:ext>
            </a:extLst>
          </p:cNvPr>
          <p:cNvPicPr>
            <a:picLocks noChangeAspect="1"/>
          </p:cNvPicPr>
          <p:nvPr/>
        </p:nvPicPr>
        <p:blipFill>
          <a:blip r:embed="rId3"/>
          <a:stretch>
            <a:fillRect/>
          </a:stretch>
        </p:blipFill>
        <p:spPr>
          <a:xfrm>
            <a:off x="178863" y="2411207"/>
            <a:ext cx="4452938" cy="3038829"/>
          </a:xfrm>
          <a:prstGeom prst="rect">
            <a:avLst/>
          </a:prstGeom>
        </p:spPr>
      </p:pic>
      <p:pic>
        <p:nvPicPr>
          <p:cNvPr id="5" name="Picture 4">
            <a:extLst>
              <a:ext uri="{FF2B5EF4-FFF2-40B4-BE49-F238E27FC236}">
                <a16:creationId xmlns:a16="http://schemas.microsoft.com/office/drawing/2014/main" id="{F8D8242F-EE63-4CD8-BEA5-6FE5B018F351}"/>
              </a:ext>
            </a:extLst>
          </p:cNvPr>
          <p:cNvPicPr>
            <a:picLocks noChangeAspect="1"/>
          </p:cNvPicPr>
          <p:nvPr/>
        </p:nvPicPr>
        <p:blipFill>
          <a:blip r:embed="rId4"/>
          <a:stretch>
            <a:fillRect/>
          </a:stretch>
        </p:blipFill>
        <p:spPr>
          <a:xfrm>
            <a:off x="4571999" y="2451118"/>
            <a:ext cx="4452938" cy="2998918"/>
          </a:xfrm>
          <a:prstGeom prst="rect">
            <a:avLst/>
          </a:prstGeom>
        </p:spPr>
      </p:pic>
    </p:spTree>
    <p:extLst>
      <p:ext uri="{BB962C8B-B14F-4D97-AF65-F5344CB8AC3E}">
        <p14:creationId xmlns:p14="http://schemas.microsoft.com/office/powerpoint/2010/main" val="1141783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413E-5A76-4020-A945-228CE4E6D6A8}"/>
              </a:ext>
            </a:extLst>
          </p:cNvPr>
          <p:cNvSpPr>
            <a:spLocks noGrp="1"/>
          </p:cNvSpPr>
          <p:nvPr>
            <p:ph type="title"/>
          </p:nvPr>
        </p:nvSpPr>
        <p:spPr>
          <a:xfrm>
            <a:off x="459336" y="160638"/>
            <a:ext cx="8225327" cy="1143000"/>
          </a:xfrm>
        </p:spPr>
        <p:txBody>
          <a:bodyPr/>
          <a:lstStyle/>
          <a:p>
            <a:r>
              <a:rPr lang="en-US" sz="3600" dirty="0"/>
              <a:t>Forestry Water Quality Plan</a:t>
            </a:r>
            <a:br>
              <a:rPr lang="en-US" sz="3600" dirty="0"/>
            </a:br>
            <a:r>
              <a:rPr lang="en-US" sz="3600" dirty="0"/>
              <a:t>Minimum BMP Requirements </a:t>
            </a:r>
          </a:p>
        </p:txBody>
      </p:sp>
      <p:sp>
        <p:nvSpPr>
          <p:cNvPr id="3" name="Content Placeholder 2">
            <a:extLst>
              <a:ext uri="{FF2B5EF4-FFF2-40B4-BE49-F238E27FC236}">
                <a16:creationId xmlns:a16="http://schemas.microsoft.com/office/drawing/2014/main" id="{83271C54-CF70-487C-AB0F-B275D119C04E}"/>
              </a:ext>
            </a:extLst>
          </p:cNvPr>
          <p:cNvSpPr>
            <a:spLocks noGrp="1"/>
          </p:cNvSpPr>
          <p:nvPr>
            <p:ph idx="1"/>
          </p:nvPr>
        </p:nvSpPr>
        <p:spPr>
          <a:xfrm>
            <a:off x="1989438" y="1443739"/>
            <a:ext cx="7154562" cy="4932348"/>
          </a:xfrm>
        </p:spPr>
        <p:txBody>
          <a:bodyPr>
            <a:normAutofit/>
          </a:bodyPr>
          <a:lstStyle/>
          <a:p>
            <a:pPr marL="0" indent="0">
              <a:buNone/>
            </a:pPr>
            <a:r>
              <a:rPr lang="en-US" b="1" dirty="0">
                <a:solidFill>
                  <a:schemeClr val="accent1"/>
                </a:solidFill>
                <a:highlight>
                  <a:srgbClr val="FFFF00"/>
                </a:highlight>
              </a:rPr>
              <a:t>BMP 1: Access Roads, Trails and Landings </a:t>
            </a:r>
          </a:p>
          <a:p>
            <a:pPr marL="0" indent="0">
              <a:buNone/>
            </a:pPr>
            <a:r>
              <a:rPr lang="en-US" b="1" dirty="0">
                <a:solidFill>
                  <a:schemeClr val="accent1"/>
                </a:solidFill>
                <a:highlight>
                  <a:srgbClr val="FFFF00"/>
                </a:highlight>
              </a:rPr>
              <a:t>(includes stream crossings)</a:t>
            </a:r>
          </a:p>
          <a:p>
            <a:pPr marL="0" indent="0">
              <a:buNone/>
            </a:pPr>
            <a:r>
              <a:rPr lang="en-US" dirty="0"/>
              <a:t>BMP 2: Revegetation of Silvicultural Disturbed Areas</a:t>
            </a:r>
          </a:p>
          <a:p>
            <a:pPr marL="0" indent="0">
              <a:buNone/>
            </a:pPr>
            <a:r>
              <a:rPr lang="en-US" b="1" dirty="0">
                <a:solidFill>
                  <a:schemeClr val="accent1"/>
                </a:solidFill>
                <a:highlight>
                  <a:srgbClr val="FFFF00"/>
                </a:highlight>
              </a:rPr>
              <a:t>BMP 3: Streamside Management Zones</a:t>
            </a:r>
          </a:p>
          <a:p>
            <a:pPr marL="0" indent="0">
              <a:buNone/>
            </a:pPr>
            <a:r>
              <a:rPr lang="en-US" dirty="0"/>
              <a:t>BMP 4: Sinkholes, Sinking Streams and Caves</a:t>
            </a:r>
          </a:p>
          <a:p>
            <a:pPr marL="0" indent="0">
              <a:buNone/>
            </a:pPr>
            <a:r>
              <a:rPr lang="en-US" dirty="0"/>
              <a:t>BMP 5: Fluids and Trash</a:t>
            </a:r>
          </a:p>
          <a:p>
            <a:pPr marL="0" indent="0">
              <a:buNone/>
            </a:pPr>
            <a:r>
              <a:rPr lang="en-US" dirty="0"/>
              <a:t>BMP 6: Proper Planting of Tree Seedlings by Machine</a:t>
            </a:r>
          </a:p>
          <a:p>
            <a:pPr marL="0" indent="0">
              <a:buNone/>
            </a:pPr>
            <a:r>
              <a:rPr lang="en-US" dirty="0"/>
              <a:t>BMP 7: Fertilization</a:t>
            </a:r>
          </a:p>
          <a:p>
            <a:pPr marL="0" indent="0">
              <a:buNone/>
            </a:pPr>
            <a:r>
              <a:rPr lang="en-US" dirty="0"/>
              <a:t>BMP 8: Application of Pesticides</a:t>
            </a:r>
          </a:p>
          <a:p>
            <a:pPr marL="0" indent="0">
              <a:buNone/>
            </a:pPr>
            <a:r>
              <a:rPr lang="en-US" dirty="0"/>
              <a:t>BMP 9: Site Preparation for Reforestation</a:t>
            </a:r>
          </a:p>
          <a:p>
            <a:pPr marL="0" indent="0">
              <a:buNone/>
            </a:pPr>
            <a:r>
              <a:rPr lang="en-US" dirty="0"/>
              <a:t>BMP 10: Silviculture in Wetland Areas</a:t>
            </a:r>
          </a:p>
          <a:p>
            <a:pPr marL="0" indent="0">
              <a:buNone/>
            </a:pPr>
            <a:endParaRPr lang="en-US" dirty="0"/>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E60E593D-442B-4F64-91E9-0898B8738D81}"/>
              </a:ext>
            </a:extLst>
          </p:cNvPr>
          <p:cNvSpPr txBox="1"/>
          <p:nvPr/>
        </p:nvSpPr>
        <p:spPr>
          <a:xfrm>
            <a:off x="259492" y="1861151"/>
            <a:ext cx="1729946" cy="1569660"/>
          </a:xfrm>
          <a:prstGeom prst="rect">
            <a:avLst/>
          </a:prstGeom>
          <a:noFill/>
          <a:ln>
            <a:solidFill>
              <a:schemeClr val="accent6"/>
            </a:solidFill>
          </a:ln>
        </p:spPr>
        <p:txBody>
          <a:bodyPr wrap="square" rtlCol="0">
            <a:spAutoFit/>
          </a:bodyPr>
          <a:lstStyle/>
          <a:p>
            <a:r>
              <a:rPr lang="en-US" sz="2400" dirty="0">
                <a:solidFill>
                  <a:schemeClr val="accent1"/>
                </a:solidFill>
                <a:latin typeface="Calibri" panose="020F0502020204030204" pitchFamily="34" charset="0"/>
                <a:cs typeface="Calibri" panose="020F0502020204030204" pitchFamily="34" charset="0"/>
              </a:rPr>
              <a:t>Greatest Impact on Water Quality </a:t>
            </a:r>
          </a:p>
        </p:txBody>
      </p:sp>
      <p:cxnSp>
        <p:nvCxnSpPr>
          <p:cNvPr id="6" name="Straight Arrow Connector 5">
            <a:extLst>
              <a:ext uri="{FF2B5EF4-FFF2-40B4-BE49-F238E27FC236}">
                <a16:creationId xmlns:a16="http://schemas.microsoft.com/office/drawing/2014/main" id="{1ABC585B-E3E1-41BA-86B3-2FEFEA8E1CA4}"/>
              </a:ext>
            </a:extLst>
          </p:cNvPr>
          <p:cNvCxnSpPr>
            <a:cxnSpLocks/>
          </p:cNvCxnSpPr>
          <p:nvPr/>
        </p:nvCxnSpPr>
        <p:spPr>
          <a:xfrm flipV="1">
            <a:off x="1495168" y="1721050"/>
            <a:ext cx="580767" cy="5231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66B478A-5D65-401C-8D52-C12E47184C44}"/>
              </a:ext>
            </a:extLst>
          </p:cNvPr>
          <p:cNvCxnSpPr>
            <a:cxnSpLocks/>
          </p:cNvCxnSpPr>
          <p:nvPr/>
        </p:nvCxnSpPr>
        <p:spPr>
          <a:xfrm>
            <a:off x="1495168" y="2781729"/>
            <a:ext cx="580767" cy="2086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3507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C0F02AB-3BC7-41B9-AF61-2135727F8D11}"/>
              </a:ext>
            </a:extLst>
          </p:cNvPr>
          <p:cNvPicPr>
            <a:picLocks noChangeAspect="1"/>
          </p:cNvPicPr>
          <p:nvPr/>
        </p:nvPicPr>
        <p:blipFill>
          <a:blip r:embed="rId3"/>
          <a:stretch>
            <a:fillRect/>
          </a:stretch>
        </p:blipFill>
        <p:spPr>
          <a:xfrm>
            <a:off x="459335" y="3715416"/>
            <a:ext cx="4212127" cy="2400912"/>
          </a:xfrm>
          <a:prstGeom prst="rect">
            <a:avLst/>
          </a:prstGeom>
          <a:ln>
            <a:solidFill>
              <a:schemeClr val="tx1"/>
            </a:solidFill>
          </a:ln>
        </p:spPr>
      </p:pic>
      <p:sp>
        <p:nvSpPr>
          <p:cNvPr id="2" name="Title 1">
            <a:extLst>
              <a:ext uri="{FF2B5EF4-FFF2-40B4-BE49-F238E27FC236}">
                <a16:creationId xmlns:a16="http://schemas.microsoft.com/office/drawing/2014/main" id="{F5C0CA96-18CE-44CD-B943-8C873830EC67}"/>
              </a:ext>
            </a:extLst>
          </p:cNvPr>
          <p:cNvSpPr>
            <a:spLocks noGrp="1"/>
          </p:cNvSpPr>
          <p:nvPr>
            <p:ph type="title"/>
          </p:nvPr>
        </p:nvSpPr>
        <p:spPr>
          <a:xfrm>
            <a:off x="459336" y="39482"/>
            <a:ext cx="8225327" cy="984726"/>
          </a:xfrm>
        </p:spPr>
        <p:txBody>
          <a:bodyPr/>
          <a:lstStyle/>
          <a:p>
            <a:r>
              <a:rPr lang="en-US" sz="4000" dirty="0"/>
              <a:t>Access Roads, Trails and Landings</a:t>
            </a:r>
          </a:p>
        </p:txBody>
      </p:sp>
      <p:pic>
        <p:nvPicPr>
          <p:cNvPr id="5" name="Picture 4">
            <a:extLst>
              <a:ext uri="{FF2B5EF4-FFF2-40B4-BE49-F238E27FC236}">
                <a16:creationId xmlns:a16="http://schemas.microsoft.com/office/drawing/2014/main" id="{B09C17AA-3336-4200-A1DD-85B05E5D6374}"/>
              </a:ext>
            </a:extLst>
          </p:cNvPr>
          <p:cNvPicPr>
            <a:picLocks noChangeAspect="1"/>
          </p:cNvPicPr>
          <p:nvPr/>
        </p:nvPicPr>
        <p:blipFill>
          <a:blip r:embed="rId4"/>
          <a:stretch>
            <a:fillRect/>
          </a:stretch>
        </p:blipFill>
        <p:spPr>
          <a:xfrm>
            <a:off x="4508936" y="1486957"/>
            <a:ext cx="4354231" cy="3265673"/>
          </a:xfrm>
          <a:prstGeom prst="rect">
            <a:avLst/>
          </a:prstGeom>
          <a:ln>
            <a:solidFill>
              <a:schemeClr val="tx1"/>
            </a:solidFill>
          </a:ln>
        </p:spPr>
      </p:pic>
      <p:sp>
        <p:nvSpPr>
          <p:cNvPr id="6" name="TextBox 5">
            <a:extLst>
              <a:ext uri="{FF2B5EF4-FFF2-40B4-BE49-F238E27FC236}">
                <a16:creationId xmlns:a16="http://schemas.microsoft.com/office/drawing/2014/main" id="{A0C3536C-F851-4FBA-AB00-0F1754B31FAF}"/>
              </a:ext>
            </a:extLst>
          </p:cNvPr>
          <p:cNvSpPr txBox="1"/>
          <p:nvPr/>
        </p:nvSpPr>
        <p:spPr>
          <a:xfrm>
            <a:off x="6686051" y="4719022"/>
            <a:ext cx="2234836" cy="307777"/>
          </a:xfrm>
          <a:prstGeom prst="rect">
            <a:avLst/>
          </a:prstGeom>
          <a:noFill/>
        </p:spPr>
        <p:txBody>
          <a:bodyPr wrap="square" rtlCol="0">
            <a:spAutoFit/>
          </a:bodyPr>
          <a:lstStyle/>
          <a:p>
            <a:pPr algn="r"/>
            <a:r>
              <a:rPr lang="en-US" sz="1400" dirty="0"/>
              <a:t>Source: Massachusetts DEP</a:t>
            </a:r>
          </a:p>
        </p:txBody>
      </p:sp>
      <p:pic>
        <p:nvPicPr>
          <p:cNvPr id="7" name="Picture 6">
            <a:extLst>
              <a:ext uri="{FF2B5EF4-FFF2-40B4-BE49-F238E27FC236}">
                <a16:creationId xmlns:a16="http://schemas.microsoft.com/office/drawing/2014/main" id="{85678C06-006B-4502-8CDA-8FB36C666150}"/>
              </a:ext>
            </a:extLst>
          </p:cNvPr>
          <p:cNvPicPr>
            <a:picLocks noChangeAspect="1"/>
          </p:cNvPicPr>
          <p:nvPr/>
        </p:nvPicPr>
        <p:blipFill>
          <a:blip r:embed="rId5"/>
          <a:stretch>
            <a:fillRect/>
          </a:stretch>
        </p:blipFill>
        <p:spPr>
          <a:xfrm>
            <a:off x="807898" y="955501"/>
            <a:ext cx="3354186" cy="2512402"/>
          </a:xfrm>
          <a:prstGeom prst="rect">
            <a:avLst/>
          </a:prstGeom>
          <a:ln>
            <a:solidFill>
              <a:schemeClr val="tx1"/>
            </a:solidFill>
          </a:ln>
        </p:spPr>
      </p:pic>
      <p:sp>
        <p:nvSpPr>
          <p:cNvPr id="8" name="TextBox 7">
            <a:extLst>
              <a:ext uri="{FF2B5EF4-FFF2-40B4-BE49-F238E27FC236}">
                <a16:creationId xmlns:a16="http://schemas.microsoft.com/office/drawing/2014/main" id="{8C8938CB-7A18-4370-8DAC-EBC4A941280D}"/>
              </a:ext>
            </a:extLst>
          </p:cNvPr>
          <p:cNvSpPr txBox="1"/>
          <p:nvPr/>
        </p:nvSpPr>
        <p:spPr>
          <a:xfrm>
            <a:off x="1943120" y="3393787"/>
            <a:ext cx="2274277" cy="307777"/>
          </a:xfrm>
          <a:prstGeom prst="rect">
            <a:avLst/>
          </a:prstGeom>
          <a:noFill/>
        </p:spPr>
        <p:txBody>
          <a:bodyPr wrap="square" rtlCol="0">
            <a:spAutoFit/>
          </a:bodyPr>
          <a:lstStyle/>
          <a:p>
            <a:pPr algn="r"/>
            <a:r>
              <a:rPr lang="en-US" sz="1400" dirty="0"/>
              <a:t>Source: NC Forest Service</a:t>
            </a:r>
          </a:p>
        </p:txBody>
      </p:sp>
      <p:sp>
        <p:nvSpPr>
          <p:cNvPr id="9" name="TextBox 8">
            <a:extLst>
              <a:ext uri="{FF2B5EF4-FFF2-40B4-BE49-F238E27FC236}">
                <a16:creationId xmlns:a16="http://schemas.microsoft.com/office/drawing/2014/main" id="{71B81900-6189-41EA-A377-68F78438C099}"/>
              </a:ext>
            </a:extLst>
          </p:cNvPr>
          <p:cNvSpPr txBox="1"/>
          <p:nvPr/>
        </p:nvSpPr>
        <p:spPr>
          <a:xfrm>
            <a:off x="4606023" y="1677314"/>
            <a:ext cx="3657600"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Landing or Log Yard</a:t>
            </a:r>
          </a:p>
        </p:txBody>
      </p:sp>
      <p:sp>
        <p:nvSpPr>
          <p:cNvPr id="10" name="TextBox 9">
            <a:extLst>
              <a:ext uri="{FF2B5EF4-FFF2-40B4-BE49-F238E27FC236}">
                <a16:creationId xmlns:a16="http://schemas.microsoft.com/office/drawing/2014/main" id="{CAAD49FF-5E77-43AB-AD62-1CA3CFCC29A2}"/>
              </a:ext>
            </a:extLst>
          </p:cNvPr>
          <p:cNvSpPr txBox="1"/>
          <p:nvPr/>
        </p:nvSpPr>
        <p:spPr>
          <a:xfrm>
            <a:off x="1310626" y="2574293"/>
            <a:ext cx="1898570"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Access Road</a:t>
            </a:r>
          </a:p>
        </p:txBody>
      </p:sp>
      <p:sp>
        <p:nvSpPr>
          <p:cNvPr id="11" name="TextBox 10">
            <a:extLst>
              <a:ext uri="{FF2B5EF4-FFF2-40B4-BE49-F238E27FC236}">
                <a16:creationId xmlns:a16="http://schemas.microsoft.com/office/drawing/2014/main" id="{C60E7C17-03F2-46B5-B5E4-294C63F7C0A4}"/>
              </a:ext>
            </a:extLst>
          </p:cNvPr>
          <p:cNvSpPr txBox="1"/>
          <p:nvPr/>
        </p:nvSpPr>
        <p:spPr>
          <a:xfrm>
            <a:off x="1040443" y="3921633"/>
            <a:ext cx="2039815"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Secondary or Skid Trail</a:t>
            </a:r>
          </a:p>
        </p:txBody>
      </p:sp>
      <p:sp>
        <p:nvSpPr>
          <p:cNvPr id="13" name="TextBox 12">
            <a:extLst>
              <a:ext uri="{FF2B5EF4-FFF2-40B4-BE49-F238E27FC236}">
                <a16:creationId xmlns:a16="http://schemas.microsoft.com/office/drawing/2014/main" id="{73E76106-E059-4663-B4E2-AD528B049A9F}"/>
              </a:ext>
            </a:extLst>
          </p:cNvPr>
          <p:cNvSpPr txBox="1"/>
          <p:nvPr/>
        </p:nvSpPr>
        <p:spPr>
          <a:xfrm>
            <a:off x="2929975" y="6073931"/>
            <a:ext cx="1741488" cy="307777"/>
          </a:xfrm>
          <a:prstGeom prst="rect">
            <a:avLst/>
          </a:prstGeom>
          <a:noFill/>
        </p:spPr>
        <p:txBody>
          <a:bodyPr wrap="square" rtlCol="0">
            <a:spAutoFit/>
          </a:bodyPr>
          <a:lstStyle/>
          <a:p>
            <a:pPr algn="r"/>
            <a:r>
              <a:rPr lang="en-US" sz="1400" dirty="0"/>
              <a:t>Source: fs.fed.us</a:t>
            </a:r>
          </a:p>
        </p:txBody>
      </p:sp>
    </p:spTree>
    <p:extLst>
      <p:ext uri="{BB962C8B-B14F-4D97-AF65-F5344CB8AC3E}">
        <p14:creationId xmlns:p14="http://schemas.microsoft.com/office/powerpoint/2010/main" val="2515682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EA27-EE33-4FB3-96CA-977454932365}"/>
              </a:ext>
            </a:extLst>
          </p:cNvPr>
          <p:cNvSpPr>
            <a:spLocks noGrp="1"/>
          </p:cNvSpPr>
          <p:nvPr>
            <p:ph type="title"/>
          </p:nvPr>
        </p:nvSpPr>
        <p:spPr>
          <a:xfrm>
            <a:off x="459336" y="0"/>
            <a:ext cx="8225327" cy="1019908"/>
          </a:xfrm>
        </p:spPr>
        <p:txBody>
          <a:bodyPr/>
          <a:lstStyle/>
          <a:p>
            <a:r>
              <a:rPr lang="en-US" sz="3600" dirty="0">
                <a:solidFill>
                  <a:schemeClr val="tx2"/>
                </a:solidFill>
              </a:rPr>
              <a:t>BMP 1 </a:t>
            </a:r>
            <a:r>
              <a:rPr lang="en-US" sz="3600" dirty="0"/>
              <a:t>– </a:t>
            </a:r>
            <a:r>
              <a:rPr lang="en-US" sz="3600" dirty="0">
                <a:solidFill>
                  <a:schemeClr val="accent1"/>
                </a:solidFill>
              </a:rPr>
              <a:t>Access Roads, Trail and Landings</a:t>
            </a:r>
          </a:p>
        </p:txBody>
      </p:sp>
      <p:sp>
        <p:nvSpPr>
          <p:cNvPr id="3" name="Content Placeholder 2">
            <a:extLst>
              <a:ext uri="{FF2B5EF4-FFF2-40B4-BE49-F238E27FC236}">
                <a16:creationId xmlns:a16="http://schemas.microsoft.com/office/drawing/2014/main" id="{87DD4970-87F0-4512-A56B-408A002E93D7}"/>
              </a:ext>
            </a:extLst>
          </p:cNvPr>
          <p:cNvSpPr>
            <a:spLocks noGrp="1"/>
          </p:cNvSpPr>
          <p:nvPr>
            <p:ph idx="1"/>
          </p:nvPr>
        </p:nvSpPr>
        <p:spPr>
          <a:xfrm>
            <a:off x="459335" y="2970084"/>
            <a:ext cx="8225327" cy="3431793"/>
          </a:xfrm>
        </p:spPr>
        <p:txBody>
          <a:bodyPr/>
          <a:lstStyle/>
          <a:p>
            <a:r>
              <a:rPr lang="en-US" dirty="0"/>
              <a:t>Minimize grade of roads and trails</a:t>
            </a:r>
          </a:p>
          <a:p>
            <a:r>
              <a:rPr lang="en-US" dirty="0"/>
              <a:t>Add water control structures to drain surfaces and reduce erosion</a:t>
            </a:r>
          </a:p>
          <a:p>
            <a:r>
              <a:rPr lang="en-US" dirty="0"/>
              <a:t>Avoid using logging equipment when ruts may develop</a:t>
            </a:r>
          </a:p>
          <a:p>
            <a:r>
              <a:rPr lang="en-US" dirty="0"/>
              <a:t>Use elevated stream crossings when possible and stabilize any disturbed ground</a:t>
            </a:r>
          </a:p>
          <a:p>
            <a:r>
              <a:rPr lang="en-US" dirty="0"/>
              <a:t>Follow recommended practices for stabilizing temporarily inactive or permanently retired logging areas</a:t>
            </a:r>
          </a:p>
        </p:txBody>
      </p:sp>
      <p:sp>
        <p:nvSpPr>
          <p:cNvPr id="4" name="TextBox 3">
            <a:extLst>
              <a:ext uri="{FF2B5EF4-FFF2-40B4-BE49-F238E27FC236}">
                <a16:creationId xmlns:a16="http://schemas.microsoft.com/office/drawing/2014/main" id="{DD802587-8A0A-4573-95D9-83EEF3E7CC08}"/>
              </a:ext>
            </a:extLst>
          </p:cNvPr>
          <p:cNvSpPr txBox="1"/>
          <p:nvPr/>
        </p:nvSpPr>
        <p:spPr>
          <a:xfrm>
            <a:off x="731101" y="1341902"/>
            <a:ext cx="3840897" cy="954107"/>
          </a:xfrm>
          <a:prstGeom prst="rect">
            <a:avLst/>
          </a:prstGeom>
          <a:noFill/>
        </p:spPr>
        <p:txBody>
          <a:bodyPr wrap="square" rtlCol="0">
            <a:spAutoFit/>
          </a:bodyPr>
          <a:lstStyle/>
          <a:p>
            <a:r>
              <a:rPr lang="en-US" sz="2800" b="1" dirty="0">
                <a:solidFill>
                  <a:schemeClr val="accent6"/>
                </a:solidFill>
                <a:latin typeface="Calibri" panose="020F0502020204030204" pitchFamily="34" charset="0"/>
                <a:cs typeface="Calibri" panose="020F0502020204030204" pitchFamily="34" charset="0"/>
              </a:rPr>
              <a:t>Primary Pollutant: </a:t>
            </a:r>
            <a:r>
              <a:rPr lang="en-US" sz="2800" dirty="0">
                <a:solidFill>
                  <a:schemeClr val="accent1"/>
                </a:solidFill>
                <a:latin typeface="Calibri" panose="020F0502020204030204" pitchFamily="34" charset="0"/>
                <a:cs typeface="Calibri" panose="020F0502020204030204" pitchFamily="34" charset="0"/>
              </a:rPr>
              <a:t>Sediment</a:t>
            </a:r>
          </a:p>
        </p:txBody>
      </p:sp>
      <p:pic>
        <p:nvPicPr>
          <p:cNvPr id="5" name="Picture 4">
            <a:extLst>
              <a:ext uri="{FF2B5EF4-FFF2-40B4-BE49-F238E27FC236}">
                <a16:creationId xmlns:a16="http://schemas.microsoft.com/office/drawing/2014/main" id="{DDDCCDA2-1C51-48AC-B7F5-F3D0F23B2B32}"/>
              </a:ext>
            </a:extLst>
          </p:cNvPr>
          <p:cNvPicPr>
            <a:picLocks noChangeAspect="1"/>
          </p:cNvPicPr>
          <p:nvPr/>
        </p:nvPicPr>
        <p:blipFill>
          <a:blip r:embed="rId3"/>
          <a:stretch>
            <a:fillRect/>
          </a:stretch>
        </p:blipFill>
        <p:spPr>
          <a:xfrm>
            <a:off x="5294225" y="902552"/>
            <a:ext cx="3550836" cy="2071321"/>
          </a:xfrm>
          <a:prstGeom prst="rect">
            <a:avLst/>
          </a:prstGeom>
        </p:spPr>
      </p:pic>
      <p:sp>
        <p:nvSpPr>
          <p:cNvPr id="6" name="TextBox 5">
            <a:extLst>
              <a:ext uri="{FF2B5EF4-FFF2-40B4-BE49-F238E27FC236}">
                <a16:creationId xmlns:a16="http://schemas.microsoft.com/office/drawing/2014/main" id="{831CAD13-E494-4F0A-B33F-03B2ED412AB4}"/>
              </a:ext>
            </a:extLst>
          </p:cNvPr>
          <p:cNvSpPr txBox="1"/>
          <p:nvPr/>
        </p:nvSpPr>
        <p:spPr>
          <a:xfrm>
            <a:off x="7253487" y="2970084"/>
            <a:ext cx="1775418" cy="307777"/>
          </a:xfrm>
          <a:prstGeom prst="rect">
            <a:avLst/>
          </a:prstGeom>
          <a:noFill/>
        </p:spPr>
        <p:txBody>
          <a:bodyPr wrap="square" rtlCol="0">
            <a:spAutoFit/>
          </a:bodyPr>
          <a:lstStyle/>
          <a:p>
            <a:r>
              <a:rPr lang="en-US" sz="1400" dirty="0"/>
              <a:t>James </a:t>
            </a:r>
            <a:r>
              <a:rPr lang="en-US" sz="1400" dirty="0" err="1"/>
              <a:t>Kochenderfer</a:t>
            </a:r>
            <a:endParaRPr lang="en-US" sz="1400" dirty="0"/>
          </a:p>
        </p:txBody>
      </p:sp>
    </p:spTree>
    <p:extLst>
      <p:ext uri="{BB962C8B-B14F-4D97-AF65-F5344CB8AC3E}">
        <p14:creationId xmlns:p14="http://schemas.microsoft.com/office/powerpoint/2010/main" val="2066846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C7BF-D930-4238-8570-D9DFAB9677FC}"/>
              </a:ext>
            </a:extLst>
          </p:cNvPr>
          <p:cNvSpPr>
            <a:spLocks noGrp="1"/>
          </p:cNvSpPr>
          <p:nvPr>
            <p:ph type="title"/>
          </p:nvPr>
        </p:nvSpPr>
        <p:spPr>
          <a:xfrm>
            <a:off x="339292" y="0"/>
            <a:ext cx="8225327" cy="1143000"/>
          </a:xfrm>
        </p:spPr>
        <p:txBody>
          <a:bodyPr/>
          <a:lstStyle/>
          <a:p>
            <a:r>
              <a:rPr lang="en-US" dirty="0"/>
              <a:t>Water Control Structures</a:t>
            </a:r>
          </a:p>
        </p:txBody>
      </p:sp>
      <p:pic>
        <p:nvPicPr>
          <p:cNvPr id="4" name="Content Placeholder 3">
            <a:extLst>
              <a:ext uri="{FF2B5EF4-FFF2-40B4-BE49-F238E27FC236}">
                <a16:creationId xmlns:a16="http://schemas.microsoft.com/office/drawing/2014/main" id="{28E7B816-F75F-4AA4-AF35-DBC6346468E3}"/>
              </a:ext>
            </a:extLst>
          </p:cNvPr>
          <p:cNvPicPr>
            <a:picLocks noGrp="1" noChangeAspect="1"/>
          </p:cNvPicPr>
          <p:nvPr>
            <p:ph idx="1"/>
          </p:nvPr>
        </p:nvPicPr>
        <p:blipFill rotWithShape="1">
          <a:blip r:embed="rId3"/>
          <a:srcRect l="12117" r="2946"/>
          <a:stretch/>
        </p:blipFill>
        <p:spPr>
          <a:xfrm rot="5400000">
            <a:off x="2698455" y="-1389158"/>
            <a:ext cx="3206579" cy="7924904"/>
          </a:xfrm>
          <a:prstGeom prst="rect">
            <a:avLst/>
          </a:prstGeom>
        </p:spPr>
      </p:pic>
      <p:pic>
        <p:nvPicPr>
          <p:cNvPr id="5" name="Picture 4">
            <a:extLst>
              <a:ext uri="{FF2B5EF4-FFF2-40B4-BE49-F238E27FC236}">
                <a16:creationId xmlns:a16="http://schemas.microsoft.com/office/drawing/2014/main" id="{C245287C-7E20-4A72-B472-72F7AB941802}"/>
              </a:ext>
            </a:extLst>
          </p:cNvPr>
          <p:cNvPicPr>
            <a:picLocks noChangeAspect="1"/>
          </p:cNvPicPr>
          <p:nvPr/>
        </p:nvPicPr>
        <p:blipFill rotWithShape="1">
          <a:blip r:embed="rId4"/>
          <a:srcRect l="4323" t="3905" r="30968" b="2793"/>
          <a:stretch/>
        </p:blipFill>
        <p:spPr>
          <a:xfrm>
            <a:off x="5375188" y="3923269"/>
            <a:ext cx="1791731" cy="2446638"/>
          </a:xfrm>
          <a:prstGeom prst="rect">
            <a:avLst/>
          </a:prstGeom>
        </p:spPr>
      </p:pic>
      <p:sp>
        <p:nvSpPr>
          <p:cNvPr id="3" name="Oval 2">
            <a:extLst>
              <a:ext uri="{FF2B5EF4-FFF2-40B4-BE49-F238E27FC236}">
                <a16:creationId xmlns:a16="http://schemas.microsoft.com/office/drawing/2014/main" id="{E9FE9698-569F-4C52-A8C7-1352FA688F29}"/>
              </a:ext>
            </a:extLst>
          </p:cNvPr>
          <p:cNvSpPr/>
          <p:nvPr/>
        </p:nvSpPr>
        <p:spPr>
          <a:xfrm>
            <a:off x="4572000" y="2150076"/>
            <a:ext cx="902043" cy="1445740"/>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322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CF03C4-75F1-42FF-8BC0-1CDD10FB1D32}"/>
              </a:ext>
            </a:extLst>
          </p:cNvPr>
          <p:cNvSpPr>
            <a:spLocks noGrp="1"/>
          </p:cNvSpPr>
          <p:nvPr>
            <p:ph idx="1"/>
          </p:nvPr>
        </p:nvSpPr>
        <p:spPr>
          <a:xfrm>
            <a:off x="1032857" y="69311"/>
            <a:ext cx="7078285" cy="939467"/>
          </a:xfrm>
        </p:spPr>
        <p:txBody>
          <a:bodyPr anchor="ctr">
            <a:normAutofit fontScale="85000" lnSpcReduction="10000"/>
          </a:bodyPr>
          <a:lstStyle/>
          <a:p>
            <a:pPr marL="0" indent="0" algn="ctr">
              <a:buNone/>
            </a:pPr>
            <a:r>
              <a:rPr lang="en-US" sz="4000" b="1" dirty="0">
                <a:solidFill>
                  <a:schemeClr val="tx2"/>
                </a:solidFill>
              </a:rPr>
              <a:t>Forestry Best Management Practices</a:t>
            </a:r>
          </a:p>
        </p:txBody>
      </p:sp>
      <p:pic>
        <p:nvPicPr>
          <p:cNvPr id="6" name="Picture 5">
            <a:extLst>
              <a:ext uri="{FF2B5EF4-FFF2-40B4-BE49-F238E27FC236}">
                <a16:creationId xmlns:a16="http://schemas.microsoft.com/office/drawing/2014/main" id="{B0B755F0-B09C-48DA-A096-E445825A0C47}"/>
              </a:ext>
            </a:extLst>
          </p:cNvPr>
          <p:cNvPicPr>
            <a:picLocks noChangeAspect="1"/>
          </p:cNvPicPr>
          <p:nvPr/>
        </p:nvPicPr>
        <p:blipFill>
          <a:blip r:embed="rId3"/>
          <a:stretch>
            <a:fillRect/>
          </a:stretch>
        </p:blipFill>
        <p:spPr>
          <a:xfrm>
            <a:off x="306088" y="2234689"/>
            <a:ext cx="8507112" cy="379134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EC76478-DCC3-49BD-B656-16B8B1B43957}"/>
              </a:ext>
            </a:extLst>
          </p:cNvPr>
          <p:cNvPicPr>
            <a:picLocks noChangeAspect="1"/>
          </p:cNvPicPr>
          <p:nvPr/>
        </p:nvPicPr>
        <p:blipFill>
          <a:blip r:embed="rId4"/>
          <a:stretch>
            <a:fillRect/>
          </a:stretch>
        </p:blipFill>
        <p:spPr>
          <a:xfrm>
            <a:off x="157805" y="1008778"/>
            <a:ext cx="1979913" cy="2845260"/>
          </a:xfrm>
          <a:prstGeom prst="rect">
            <a:avLst/>
          </a:prstGeom>
          <a:ln w="12700">
            <a:solidFill>
              <a:schemeClr val="tx1"/>
            </a:solidFill>
          </a:ln>
        </p:spPr>
      </p:pic>
    </p:spTree>
    <p:extLst>
      <p:ext uri="{BB962C8B-B14F-4D97-AF65-F5344CB8AC3E}">
        <p14:creationId xmlns:p14="http://schemas.microsoft.com/office/powerpoint/2010/main" val="708818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1A2D-855B-41AA-B46C-8F10838B403F}"/>
              </a:ext>
            </a:extLst>
          </p:cNvPr>
          <p:cNvSpPr>
            <a:spLocks noGrp="1"/>
          </p:cNvSpPr>
          <p:nvPr>
            <p:ph type="title"/>
          </p:nvPr>
        </p:nvSpPr>
        <p:spPr>
          <a:xfrm>
            <a:off x="459336" y="0"/>
            <a:ext cx="8225327" cy="1143000"/>
          </a:xfrm>
        </p:spPr>
        <p:txBody>
          <a:bodyPr/>
          <a:lstStyle/>
          <a:p>
            <a:r>
              <a:rPr lang="en-US" sz="4000" dirty="0"/>
              <a:t>Stream Crossings</a:t>
            </a:r>
          </a:p>
        </p:txBody>
      </p:sp>
      <p:sp>
        <p:nvSpPr>
          <p:cNvPr id="3" name="Content Placeholder 2">
            <a:extLst>
              <a:ext uri="{FF2B5EF4-FFF2-40B4-BE49-F238E27FC236}">
                <a16:creationId xmlns:a16="http://schemas.microsoft.com/office/drawing/2014/main" id="{085F6D92-4016-4954-BFE4-9EA097403EB5}"/>
              </a:ext>
            </a:extLst>
          </p:cNvPr>
          <p:cNvSpPr>
            <a:spLocks noGrp="1"/>
          </p:cNvSpPr>
          <p:nvPr>
            <p:ph idx="1"/>
          </p:nvPr>
        </p:nvSpPr>
        <p:spPr>
          <a:xfrm>
            <a:off x="484146" y="932451"/>
            <a:ext cx="8225327" cy="698098"/>
          </a:xfrm>
        </p:spPr>
        <p:txBody>
          <a:bodyPr>
            <a:normAutofit/>
          </a:bodyPr>
          <a:lstStyle/>
          <a:p>
            <a:pPr marL="0" indent="0">
              <a:buNone/>
            </a:pPr>
            <a:r>
              <a:rPr lang="en-US" dirty="0"/>
              <a:t>Should be kept to a minimum and cross streams at right angles</a:t>
            </a:r>
          </a:p>
          <a:p>
            <a:endParaRPr lang="en-US" dirty="0"/>
          </a:p>
        </p:txBody>
      </p:sp>
      <p:pic>
        <p:nvPicPr>
          <p:cNvPr id="4" name="Picture 3">
            <a:extLst>
              <a:ext uri="{FF2B5EF4-FFF2-40B4-BE49-F238E27FC236}">
                <a16:creationId xmlns:a16="http://schemas.microsoft.com/office/drawing/2014/main" id="{7ED15A07-27C1-468A-8F6A-7F5104A50CB8}"/>
              </a:ext>
            </a:extLst>
          </p:cNvPr>
          <p:cNvPicPr>
            <a:picLocks noChangeAspect="1"/>
          </p:cNvPicPr>
          <p:nvPr/>
        </p:nvPicPr>
        <p:blipFill>
          <a:blip r:embed="rId3"/>
          <a:stretch>
            <a:fillRect/>
          </a:stretch>
        </p:blipFill>
        <p:spPr>
          <a:xfrm>
            <a:off x="284205" y="1424116"/>
            <a:ext cx="4067982" cy="3262184"/>
          </a:xfrm>
          <a:prstGeom prst="rect">
            <a:avLst/>
          </a:prstGeom>
        </p:spPr>
      </p:pic>
      <p:pic>
        <p:nvPicPr>
          <p:cNvPr id="5" name="Picture 4">
            <a:extLst>
              <a:ext uri="{FF2B5EF4-FFF2-40B4-BE49-F238E27FC236}">
                <a16:creationId xmlns:a16="http://schemas.microsoft.com/office/drawing/2014/main" id="{017EF157-0CD2-46C0-BB25-069B5F06951B}"/>
              </a:ext>
            </a:extLst>
          </p:cNvPr>
          <p:cNvPicPr>
            <a:picLocks noChangeAspect="1"/>
          </p:cNvPicPr>
          <p:nvPr/>
        </p:nvPicPr>
        <p:blipFill>
          <a:blip r:embed="rId4"/>
          <a:stretch>
            <a:fillRect/>
          </a:stretch>
        </p:blipFill>
        <p:spPr>
          <a:xfrm>
            <a:off x="4596810" y="2459053"/>
            <a:ext cx="4262985" cy="3617533"/>
          </a:xfrm>
          <a:prstGeom prst="rect">
            <a:avLst/>
          </a:prstGeom>
        </p:spPr>
      </p:pic>
      <p:sp>
        <p:nvSpPr>
          <p:cNvPr id="6" name="TextBox 5">
            <a:extLst>
              <a:ext uri="{FF2B5EF4-FFF2-40B4-BE49-F238E27FC236}">
                <a16:creationId xmlns:a16="http://schemas.microsoft.com/office/drawing/2014/main" id="{FD7A1D6D-EAD9-4DB2-9A01-36E26C2149EB}"/>
              </a:ext>
            </a:extLst>
          </p:cNvPr>
          <p:cNvSpPr txBox="1"/>
          <p:nvPr/>
        </p:nvSpPr>
        <p:spPr>
          <a:xfrm>
            <a:off x="284205" y="4567306"/>
            <a:ext cx="3620530" cy="461665"/>
          </a:xfrm>
          <a:prstGeom prst="rect">
            <a:avLst/>
          </a:prstGeom>
          <a:noFill/>
        </p:spPr>
        <p:txBody>
          <a:bodyPr wrap="square" rtlCol="0">
            <a:spAutoFit/>
          </a:bodyPr>
          <a:lstStyle/>
          <a:p>
            <a:r>
              <a:rPr lang="en-US" sz="2400" dirty="0">
                <a:solidFill>
                  <a:schemeClr val="accent1"/>
                </a:solidFill>
                <a:latin typeface="Calibri" panose="020F0502020204030204" pitchFamily="34" charset="0"/>
                <a:cs typeface="Calibri" panose="020F0502020204030204" pitchFamily="34" charset="0"/>
              </a:rPr>
              <a:t>Wooden skidder bridge</a:t>
            </a:r>
          </a:p>
        </p:txBody>
      </p:sp>
      <p:sp>
        <p:nvSpPr>
          <p:cNvPr id="7" name="TextBox 6">
            <a:extLst>
              <a:ext uri="{FF2B5EF4-FFF2-40B4-BE49-F238E27FC236}">
                <a16:creationId xmlns:a16="http://schemas.microsoft.com/office/drawing/2014/main" id="{BCB9F7AF-44B0-44EB-84B1-CB00F387916A}"/>
              </a:ext>
            </a:extLst>
          </p:cNvPr>
          <p:cNvSpPr txBox="1"/>
          <p:nvPr/>
        </p:nvSpPr>
        <p:spPr>
          <a:xfrm>
            <a:off x="6895070" y="6076586"/>
            <a:ext cx="2098137" cy="276999"/>
          </a:xfrm>
          <a:prstGeom prst="rect">
            <a:avLst/>
          </a:prstGeom>
          <a:noFill/>
        </p:spPr>
        <p:txBody>
          <a:bodyPr wrap="square" rtlCol="0">
            <a:spAutoFit/>
          </a:bodyPr>
          <a:lstStyle/>
          <a:p>
            <a:pPr algn="r"/>
            <a:r>
              <a:rPr lang="en-US" sz="1200" dirty="0"/>
              <a:t>UK FOR-130</a:t>
            </a:r>
          </a:p>
        </p:txBody>
      </p:sp>
      <p:sp>
        <p:nvSpPr>
          <p:cNvPr id="8" name="TextBox 7">
            <a:extLst>
              <a:ext uri="{FF2B5EF4-FFF2-40B4-BE49-F238E27FC236}">
                <a16:creationId xmlns:a16="http://schemas.microsoft.com/office/drawing/2014/main" id="{F167337E-CD8A-4439-B357-7F867E22E742}"/>
              </a:ext>
            </a:extLst>
          </p:cNvPr>
          <p:cNvSpPr txBox="1"/>
          <p:nvPr/>
        </p:nvSpPr>
        <p:spPr>
          <a:xfrm>
            <a:off x="4685161" y="2046331"/>
            <a:ext cx="2827560" cy="461665"/>
          </a:xfrm>
          <a:prstGeom prst="rect">
            <a:avLst/>
          </a:prstGeom>
          <a:noFill/>
        </p:spPr>
        <p:txBody>
          <a:bodyPr wrap="square" rtlCol="0">
            <a:spAutoFit/>
          </a:bodyPr>
          <a:lstStyle/>
          <a:p>
            <a:r>
              <a:rPr lang="en-US" sz="2400" dirty="0">
                <a:solidFill>
                  <a:schemeClr val="accent1"/>
                </a:solidFill>
                <a:latin typeface="Calibri" panose="020F0502020204030204" pitchFamily="34" charset="0"/>
                <a:cs typeface="Calibri" panose="020F0502020204030204" pitchFamily="34" charset="0"/>
              </a:rPr>
              <a:t>Culverts</a:t>
            </a:r>
          </a:p>
        </p:txBody>
      </p:sp>
    </p:spTree>
    <p:extLst>
      <p:ext uri="{BB962C8B-B14F-4D97-AF65-F5344CB8AC3E}">
        <p14:creationId xmlns:p14="http://schemas.microsoft.com/office/powerpoint/2010/main" val="212500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FD318-7367-42D4-AD54-07EE77EA3E1B}"/>
              </a:ext>
            </a:extLst>
          </p:cNvPr>
          <p:cNvSpPr>
            <a:spLocks noGrp="1"/>
          </p:cNvSpPr>
          <p:nvPr>
            <p:ph type="title"/>
          </p:nvPr>
        </p:nvSpPr>
        <p:spPr>
          <a:xfrm>
            <a:off x="461473" y="0"/>
            <a:ext cx="8225327" cy="1001994"/>
          </a:xfrm>
        </p:spPr>
        <p:txBody>
          <a:bodyPr/>
          <a:lstStyle/>
          <a:p>
            <a:r>
              <a:rPr lang="en-US" sz="3600" dirty="0"/>
              <a:t>Stream Crossing Minimum Requirements </a:t>
            </a:r>
          </a:p>
        </p:txBody>
      </p:sp>
      <p:sp>
        <p:nvSpPr>
          <p:cNvPr id="3" name="Content Placeholder 2">
            <a:extLst>
              <a:ext uri="{FF2B5EF4-FFF2-40B4-BE49-F238E27FC236}">
                <a16:creationId xmlns:a16="http://schemas.microsoft.com/office/drawing/2014/main" id="{B7A3FC4D-91AC-43CC-BAB8-42784AA0E729}"/>
              </a:ext>
            </a:extLst>
          </p:cNvPr>
          <p:cNvSpPr>
            <a:spLocks noGrp="1"/>
          </p:cNvSpPr>
          <p:nvPr>
            <p:ph idx="1"/>
          </p:nvPr>
        </p:nvSpPr>
        <p:spPr>
          <a:xfrm>
            <a:off x="457200" y="890783"/>
            <a:ext cx="8225327" cy="2538217"/>
          </a:xfrm>
        </p:spPr>
        <p:txBody>
          <a:bodyPr/>
          <a:lstStyle/>
          <a:p>
            <a:pPr marL="457200" indent="-457200">
              <a:buFont typeface="+mj-lt"/>
              <a:buAutoNum type="arabicPeriod"/>
            </a:pPr>
            <a:r>
              <a:rPr lang="en-US" dirty="0"/>
              <a:t>Should be elevated (with bridges/culverts) where possible</a:t>
            </a:r>
          </a:p>
          <a:p>
            <a:pPr marL="457200" indent="-457200">
              <a:buFont typeface="+mj-lt"/>
              <a:buAutoNum type="arabicPeriod"/>
            </a:pPr>
            <a:r>
              <a:rPr lang="en-US" dirty="0"/>
              <a:t>Fords should only be used on streams with firm and/or protected channel beds and stable banks</a:t>
            </a:r>
          </a:p>
          <a:p>
            <a:pPr marL="457200" indent="-457200">
              <a:buFont typeface="+mj-lt"/>
              <a:buAutoNum type="arabicPeriod"/>
            </a:pPr>
            <a:r>
              <a:rPr lang="en-US" dirty="0"/>
              <a:t>Avoid depositing soil into stream or channel</a:t>
            </a:r>
          </a:p>
          <a:p>
            <a:pPr marL="457200" indent="-457200">
              <a:buFont typeface="+mj-lt"/>
              <a:buAutoNum type="arabicPeriod"/>
            </a:pPr>
            <a:r>
              <a:rPr lang="en-US" dirty="0"/>
              <a:t>Immediately stabilize disturbed ground associated with crossings</a:t>
            </a:r>
          </a:p>
        </p:txBody>
      </p:sp>
      <p:pic>
        <p:nvPicPr>
          <p:cNvPr id="5" name="Picture 4">
            <a:extLst>
              <a:ext uri="{FF2B5EF4-FFF2-40B4-BE49-F238E27FC236}">
                <a16:creationId xmlns:a16="http://schemas.microsoft.com/office/drawing/2014/main" id="{A60DE207-99F0-4CC7-A1E2-7974EE05DB9B}"/>
              </a:ext>
            </a:extLst>
          </p:cNvPr>
          <p:cNvPicPr>
            <a:picLocks noChangeAspect="1"/>
          </p:cNvPicPr>
          <p:nvPr/>
        </p:nvPicPr>
        <p:blipFill>
          <a:blip r:embed="rId3"/>
          <a:stretch>
            <a:fillRect/>
          </a:stretch>
        </p:blipFill>
        <p:spPr>
          <a:xfrm>
            <a:off x="1853312" y="3429000"/>
            <a:ext cx="5433101" cy="2914118"/>
          </a:xfrm>
          <a:prstGeom prst="rect">
            <a:avLst/>
          </a:prstGeom>
        </p:spPr>
      </p:pic>
    </p:spTree>
    <p:extLst>
      <p:ext uri="{BB962C8B-B14F-4D97-AF65-F5344CB8AC3E}">
        <p14:creationId xmlns:p14="http://schemas.microsoft.com/office/powerpoint/2010/main" val="1567178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EA27-EE33-4FB3-96CA-977454932365}"/>
              </a:ext>
            </a:extLst>
          </p:cNvPr>
          <p:cNvSpPr>
            <a:spLocks noGrp="1"/>
          </p:cNvSpPr>
          <p:nvPr>
            <p:ph type="title"/>
          </p:nvPr>
        </p:nvSpPr>
        <p:spPr>
          <a:xfrm>
            <a:off x="459335" y="86858"/>
            <a:ext cx="8225327" cy="851938"/>
          </a:xfrm>
        </p:spPr>
        <p:txBody>
          <a:bodyPr/>
          <a:lstStyle/>
          <a:p>
            <a:r>
              <a:rPr lang="en-US" sz="3600" dirty="0">
                <a:solidFill>
                  <a:schemeClr val="tx2"/>
                </a:solidFill>
              </a:rPr>
              <a:t>BMP 3 </a:t>
            </a:r>
            <a:r>
              <a:rPr lang="en-US" sz="3600" dirty="0"/>
              <a:t>– </a:t>
            </a:r>
            <a:r>
              <a:rPr lang="en-US" sz="3600" dirty="0">
                <a:solidFill>
                  <a:schemeClr val="accent1"/>
                </a:solidFill>
              </a:rPr>
              <a:t>Streamside Management Zones</a:t>
            </a:r>
          </a:p>
        </p:txBody>
      </p:sp>
      <p:sp>
        <p:nvSpPr>
          <p:cNvPr id="3" name="Content Placeholder 2">
            <a:extLst>
              <a:ext uri="{FF2B5EF4-FFF2-40B4-BE49-F238E27FC236}">
                <a16:creationId xmlns:a16="http://schemas.microsoft.com/office/drawing/2014/main" id="{87DD4970-87F0-4512-A56B-408A002E93D7}"/>
              </a:ext>
            </a:extLst>
          </p:cNvPr>
          <p:cNvSpPr>
            <a:spLocks noGrp="1"/>
          </p:cNvSpPr>
          <p:nvPr>
            <p:ph idx="1"/>
          </p:nvPr>
        </p:nvSpPr>
        <p:spPr>
          <a:xfrm>
            <a:off x="459335" y="4497563"/>
            <a:ext cx="8473650" cy="1798333"/>
          </a:xfrm>
        </p:spPr>
        <p:txBody>
          <a:bodyPr>
            <a:normAutofit/>
          </a:bodyPr>
          <a:lstStyle/>
          <a:p>
            <a:pPr marL="0" indent="0">
              <a:buNone/>
            </a:pPr>
            <a:r>
              <a:rPr lang="en-US" b="1" dirty="0"/>
              <a:t>Perennial streams </a:t>
            </a:r>
            <a:r>
              <a:rPr lang="en-US" dirty="0"/>
              <a:t>– must maintain specific width and percentage of original overstory trees</a:t>
            </a:r>
          </a:p>
          <a:p>
            <a:pPr marL="0" indent="0">
              <a:buNone/>
            </a:pPr>
            <a:r>
              <a:rPr lang="en-US" b="1" dirty="0"/>
              <a:t>Perennial/Intermittent streams </a:t>
            </a:r>
            <a:r>
              <a:rPr lang="en-US" dirty="0"/>
              <a:t>– minimum distances for roads/ trails/landings from banks, where feasible</a:t>
            </a:r>
          </a:p>
        </p:txBody>
      </p:sp>
      <p:sp>
        <p:nvSpPr>
          <p:cNvPr id="4" name="TextBox 3">
            <a:extLst>
              <a:ext uri="{FF2B5EF4-FFF2-40B4-BE49-F238E27FC236}">
                <a16:creationId xmlns:a16="http://schemas.microsoft.com/office/drawing/2014/main" id="{0243CAB4-47D8-4B91-A629-3D063139C4C9}"/>
              </a:ext>
            </a:extLst>
          </p:cNvPr>
          <p:cNvSpPr txBox="1"/>
          <p:nvPr/>
        </p:nvSpPr>
        <p:spPr>
          <a:xfrm>
            <a:off x="5943601" y="2009184"/>
            <a:ext cx="2989384" cy="1938992"/>
          </a:xfrm>
          <a:prstGeom prst="rect">
            <a:avLst/>
          </a:prstGeom>
          <a:noFill/>
        </p:spPr>
        <p:txBody>
          <a:bodyPr wrap="square" rtlCol="0">
            <a:spAutoFit/>
          </a:bodyPr>
          <a:lstStyle/>
          <a:p>
            <a:r>
              <a:rPr lang="en-US" sz="2400" b="1" dirty="0">
                <a:solidFill>
                  <a:schemeClr val="accent6"/>
                </a:solidFill>
                <a:latin typeface="Calibri" panose="020F0502020204030204" pitchFamily="34" charset="0"/>
                <a:cs typeface="Calibri" panose="020F0502020204030204" pitchFamily="34" charset="0"/>
              </a:rPr>
              <a:t>Primary Pollutants: </a:t>
            </a:r>
            <a:r>
              <a:rPr lang="en-US" sz="2400" dirty="0">
                <a:solidFill>
                  <a:schemeClr val="accent1"/>
                </a:solidFill>
                <a:latin typeface="Calibri" panose="020F0502020204030204" pitchFamily="34" charset="0"/>
                <a:cs typeface="Calibri" panose="020F0502020204030204" pitchFamily="34" charset="0"/>
              </a:rPr>
              <a:t>Sediment, Water Temperature, Debris, Pesticides, Fertilizers, Animal Waste</a:t>
            </a:r>
          </a:p>
        </p:txBody>
      </p:sp>
      <p:pic>
        <p:nvPicPr>
          <p:cNvPr id="5" name="Picture 4">
            <a:extLst>
              <a:ext uri="{FF2B5EF4-FFF2-40B4-BE49-F238E27FC236}">
                <a16:creationId xmlns:a16="http://schemas.microsoft.com/office/drawing/2014/main" id="{4297E3C5-ED6E-4629-8B91-284CD8F77927}"/>
              </a:ext>
            </a:extLst>
          </p:cNvPr>
          <p:cNvPicPr>
            <a:picLocks noChangeAspect="1"/>
          </p:cNvPicPr>
          <p:nvPr/>
        </p:nvPicPr>
        <p:blipFill>
          <a:blip r:embed="rId3"/>
          <a:stretch>
            <a:fillRect/>
          </a:stretch>
        </p:blipFill>
        <p:spPr>
          <a:xfrm>
            <a:off x="459335" y="2009184"/>
            <a:ext cx="5341390" cy="1950860"/>
          </a:xfrm>
          <a:prstGeom prst="rect">
            <a:avLst/>
          </a:prstGeom>
          <a:ln w="12700">
            <a:solidFill>
              <a:schemeClr val="tx1"/>
            </a:solidFill>
          </a:ln>
        </p:spPr>
      </p:pic>
      <p:sp>
        <p:nvSpPr>
          <p:cNvPr id="6" name="TextBox 5">
            <a:extLst>
              <a:ext uri="{FF2B5EF4-FFF2-40B4-BE49-F238E27FC236}">
                <a16:creationId xmlns:a16="http://schemas.microsoft.com/office/drawing/2014/main" id="{2B1612B8-10BF-4149-907D-323345C5EE65}"/>
              </a:ext>
            </a:extLst>
          </p:cNvPr>
          <p:cNvSpPr txBox="1"/>
          <p:nvPr/>
        </p:nvSpPr>
        <p:spPr>
          <a:xfrm>
            <a:off x="459335" y="797169"/>
            <a:ext cx="8473650" cy="954107"/>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Addresses areas adjacent to perennial and intermittent streams, as well as lakes and other waterbodies</a:t>
            </a:r>
          </a:p>
        </p:txBody>
      </p:sp>
      <p:sp>
        <p:nvSpPr>
          <p:cNvPr id="7" name="TextBox 6">
            <a:extLst>
              <a:ext uri="{FF2B5EF4-FFF2-40B4-BE49-F238E27FC236}">
                <a16:creationId xmlns:a16="http://schemas.microsoft.com/office/drawing/2014/main" id="{391B5EF6-DB77-4C77-A3E0-32C0637B81B3}"/>
              </a:ext>
            </a:extLst>
          </p:cNvPr>
          <p:cNvSpPr txBox="1"/>
          <p:nvPr/>
        </p:nvSpPr>
        <p:spPr>
          <a:xfrm>
            <a:off x="2465510" y="3960044"/>
            <a:ext cx="3138564" cy="307777"/>
          </a:xfrm>
          <a:prstGeom prst="rect">
            <a:avLst/>
          </a:prstGeom>
          <a:noFill/>
        </p:spPr>
        <p:txBody>
          <a:bodyPr wrap="square" rtlCol="0">
            <a:spAutoFit/>
          </a:bodyPr>
          <a:lstStyle/>
          <a:p>
            <a:pPr algn="r"/>
            <a:r>
              <a:rPr lang="en-US" sz="1400" dirty="0"/>
              <a:t>Source: Cornell Cooperative Extension</a:t>
            </a:r>
          </a:p>
        </p:txBody>
      </p:sp>
    </p:spTree>
    <p:extLst>
      <p:ext uri="{BB962C8B-B14F-4D97-AF65-F5344CB8AC3E}">
        <p14:creationId xmlns:p14="http://schemas.microsoft.com/office/powerpoint/2010/main" val="501991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DE8F-42BD-423B-8DC1-86623E5CE4EE}"/>
              </a:ext>
            </a:extLst>
          </p:cNvPr>
          <p:cNvSpPr>
            <a:spLocks noGrp="1"/>
          </p:cNvSpPr>
          <p:nvPr>
            <p:ph type="title"/>
          </p:nvPr>
        </p:nvSpPr>
        <p:spPr>
          <a:xfrm>
            <a:off x="459336" y="0"/>
            <a:ext cx="8225327" cy="914400"/>
          </a:xfrm>
        </p:spPr>
        <p:txBody>
          <a:bodyPr/>
          <a:lstStyle/>
          <a:p>
            <a:r>
              <a:rPr lang="en-US" dirty="0"/>
              <a:t>BMP Measurements</a:t>
            </a:r>
          </a:p>
        </p:txBody>
      </p:sp>
      <p:sp>
        <p:nvSpPr>
          <p:cNvPr id="3" name="Content Placeholder 2">
            <a:extLst>
              <a:ext uri="{FF2B5EF4-FFF2-40B4-BE49-F238E27FC236}">
                <a16:creationId xmlns:a16="http://schemas.microsoft.com/office/drawing/2014/main" id="{4EED3AF9-3487-4FFC-BEA7-CE789403DFE3}"/>
              </a:ext>
            </a:extLst>
          </p:cNvPr>
          <p:cNvSpPr>
            <a:spLocks noGrp="1"/>
          </p:cNvSpPr>
          <p:nvPr>
            <p:ph idx="1"/>
          </p:nvPr>
        </p:nvSpPr>
        <p:spPr>
          <a:xfrm>
            <a:off x="345036" y="846801"/>
            <a:ext cx="8684664" cy="1356809"/>
          </a:xfrm>
        </p:spPr>
        <p:txBody>
          <a:bodyPr>
            <a:noAutofit/>
          </a:bodyPr>
          <a:lstStyle/>
          <a:p>
            <a:pPr marL="0" indent="0">
              <a:buNone/>
            </a:pPr>
            <a:r>
              <a:rPr lang="en-US" sz="2800" dirty="0"/>
              <a:t>Effectiveness and efficiency of BMPs dependent on:</a:t>
            </a:r>
          </a:p>
          <a:p>
            <a:pPr>
              <a:buFont typeface="Arial" panose="020B0604020202020204" pitchFamily="34" charset="0"/>
              <a:buChar char="•"/>
            </a:pPr>
            <a:r>
              <a:rPr lang="en-US" sz="2800" dirty="0"/>
              <a:t>Steepness (slope %)</a:t>
            </a:r>
          </a:p>
          <a:p>
            <a:pPr>
              <a:buFont typeface="Arial" panose="020B0604020202020204" pitchFamily="34" charset="0"/>
              <a:buChar char="•"/>
            </a:pPr>
            <a:r>
              <a:rPr lang="en-US" sz="2800" dirty="0"/>
              <a:t>Distance (slope distance, rather than horizontal distance)</a:t>
            </a:r>
          </a:p>
        </p:txBody>
      </p:sp>
      <p:pic>
        <p:nvPicPr>
          <p:cNvPr id="4" name="Picture 3">
            <a:extLst>
              <a:ext uri="{FF2B5EF4-FFF2-40B4-BE49-F238E27FC236}">
                <a16:creationId xmlns:a16="http://schemas.microsoft.com/office/drawing/2014/main" id="{392689FC-9187-4D25-B3B3-B13ECCFF1C2D}"/>
              </a:ext>
            </a:extLst>
          </p:cNvPr>
          <p:cNvPicPr>
            <a:picLocks noChangeAspect="1"/>
          </p:cNvPicPr>
          <p:nvPr/>
        </p:nvPicPr>
        <p:blipFill>
          <a:blip r:embed="rId3"/>
          <a:stretch>
            <a:fillRect/>
          </a:stretch>
        </p:blipFill>
        <p:spPr>
          <a:xfrm>
            <a:off x="697171" y="2797869"/>
            <a:ext cx="7749657" cy="2920619"/>
          </a:xfrm>
          <a:prstGeom prst="rect">
            <a:avLst/>
          </a:prstGeom>
        </p:spPr>
      </p:pic>
    </p:spTree>
    <p:extLst>
      <p:ext uri="{BB962C8B-B14F-4D97-AF65-F5344CB8AC3E}">
        <p14:creationId xmlns:p14="http://schemas.microsoft.com/office/powerpoint/2010/main" val="2257025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53422-D9D0-428F-AB3B-4CCA88F02F0D}"/>
              </a:ext>
            </a:extLst>
          </p:cNvPr>
          <p:cNvSpPr>
            <a:spLocks noGrp="1"/>
          </p:cNvSpPr>
          <p:nvPr>
            <p:ph type="title"/>
          </p:nvPr>
        </p:nvSpPr>
        <p:spPr>
          <a:xfrm>
            <a:off x="459336" y="46892"/>
            <a:ext cx="8225327" cy="1143000"/>
          </a:xfrm>
        </p:spPr>
        <p:txBody>
          <a:bodyPr/>
          <a:lstStyle/>
          <a:p>
            <a:r>
              <a:rPr lang="en-US" sz="3600" dirty="0"/>
              <a:t>Relationship of SMZ Requirements to Slope and Distance</a:t>
            </a:r>
          </a:p>
        </p:txBody>
      </p:sp>
      <p:pic>
        <p:nvPicPr>
          <p:cNvPr id="4" name="Content Placeholder 3">
            <a:extLst>
              <a:ext uri="{FF2B5EF4-FFF2-40B4-BE49-F238E27FC236}">
                <a16:creationId xmlns:a16="http://schemas.microsoft.com/office/drawing/2014/main" id="{C982B920-D28F-4D3C-ADD6-D9F42213C12F}"/>
              </a:ext>
            </a:extLst>
          </p:cNvPr>
          <p:cNvPicPr>
            <a:picLocks noGrp="1" noChangeAspect="1"/>
          </p:cNvPicPr>
          <p:nvPr>
            <p:ph idx="1"/>
          </p:nvPr>
        </p:nvPicPr>
        <p:blipFill>
          <a:blip r:embed="rId3"/>
          <a:stretch>
            <a:fillRect/>
          </a:stretch>
        </p:blipFill>
        <p:spPr>
          <a:xfrm>
            <a:off x="459335" y="1299402"/>
            <a:ext cx="8307389" cy="3887741"/>
          </a:xfrm>
          <a:prstGeom prst="rect">
            <a:avLst/>
          </a:prstGeom>
        </p:spPr>
      </p:pic>
      <p:sp>
        <p:nvSpPr>
          <p:cNvPr id="3" name="TextBox 2">
            <a:extLst>
              <a:ext uri="{FF2B5EF4-FFF2-40B4-BE49-F238E27FC236}">
                <a16:creationId xmlns:a16="http://schemas.microsoft.com/office/drawing/2014/main" id="{38A8E9F7-66A2-4E16-8F8D-4D6CA435CAAB}"/>
              </a:ext>
            </a:extLst>
          </p:cNvPr>
          <p:cNvSpPr txBox="1"/>
          <p:nvPr/>
        </p:nvSpPr>
        <p:spPr>
          <a:xfrm>
            <a:off x="281353" y="5262122"/>
            <a:ext cx="8663354" cy="1015663"/>
          </a:xfrm>
          <a:prstGeom prst="rect">
            <a:avLst/>
          </a:prstGeom>
          <a:solidFill>
            <a:schemeClr val="bg1">
              <a:lumMod val="85000"/>
            </a:schemeClr>
          </a:solidFill>
          <a:ln>
            <a:solidFill>
              <a:schemeClr val="tx2"/>
            </a:solidFill>
          </a:ln>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Example:  </a:t>
            </a:r>
            <a:r>
              <a:rPr lang="en-US" sz="2000" dirty="0">
                <a:solidFill>
                  <a:schemeClr val="accent1"/>
                </a:solidFill>
                <a:latin typeface="Calibri" panose="020F0502020204030204" pitchFamily="34" charset="0"/>
                <a:cs typeface="Calibri" panose="020F0502020204030204" pitchFamily="34" charset="0"/>
              </a:rPr>
              <a:t>A perennial stream with a slope of 20% would require preserving at least 50% of overstory trees to a minimum distance of 50 feet from the streambank.  Roads and trails should be at least 100 feet from the streambank.</a:t>
            </a:r>
          </a:p>
        </p:txBody>
      </p:sp>
      <p:sp>
        <p:nvSpPr>
          <p:cNvPr id="5" name="Oval 4">
            <a:extLst>
              <a:ext uri="{FF2B5EF4-FFF2-40B4-BE49-F238E27FC236}">
                <a16:creationId xmlns:a16="http://schemas.microsoft.com/office/drawing/2014/main" id="{44EF9EBF-101C-425A-AFEA-9F7C3813668E}"/>
              </a:ext>
            </a:extLst>
          </p:cNvPr>
          <p:cNvSpPr/>
          <p:nvPr/>
        </p:nvSpPr>
        <p:spPr>
          <a:xfrm>
            <a:off x="3823859" y="3302613"/>
            <a:ext cx="926123" cy="375138"/>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03D4E41-D8B2-4111-B548-7D7DB09DE1F1}"/>
              </a:ext>
            </a:extLst>
          </p:cNvPr>
          <p:cNvPicPr>
            <a:picLocks noChangeAspect="1"/>
          </p:cNvPicPr>
          <p:nvPr/>
        </p:nvPicPr>
        <p:blipFill>
          <a:blip r:embed="rId4"/>
          <a:stretch>
            <a:fillRect/>
          </a:stretch>
        </p:blipFill>
        <p:spPr>
          <a:xfrm>
            <a:off x="4976870" y="3262098"/>
            <a:ext cx="1042506" cy="493819"/>
          </a:xfrm>
          <a:prstGeom prst="rect">
            <a:avLst/>
          </a:prstGeom>
        </p:spPr>
      </p:pic>
      <p:pic>
        <p:nvPicPr>
          <p:cNvPr id="7" name="Picture 6">
            <a:extLst>
              <a:ext uri="{FF2B5EF4-FFF2-40B4-BE49-F238E27FC236}">
                <a16:creationId xmlns:a16="http://schemas.microsoft.com/office/drawing/2014/main" id="{436B1611-3480-46B6-8350-F9E7E72E6163}"/>
              </a:ext>
            </a:extLst>
          </p:cNvPr>
          <p:cNvPicPr>
            <a:picLocks noChangeAspect="1"/>
          </p:cNvPicPr>
          <p:nvPr/>
        </p:nvPicPr>
        <p:blipFill>
          <a:blip r:embed="rId4"/>
          <a:stretch>
            <a:fillRect/>
          </a:stretch>
        </p:blipFill>
        <p:spPr>
          <a:xfrm>
            <a:off x="7497331" y="3243273"/>
            <a:ext cx="1042506" cy="493819"/>
          </a:xfrm>
          <a:prstGeom prst="rect">
            <a:avLst/>
          </a:prstGeom>
        </p:spPr>
      </p:pic>
    </p:spTree>
    <p:extLst>
      <p:ext uri="{BB962C8B-B14F-4D97-AF65-F5344CB8AC3E}">
        <p14:creationId xmlns:p14="http://schemas.microsoft.com/office/powerpoint/2010/main" val="2014561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292366-D7AB-4AF5-A2F6-2F93CBCF1C45}"/>
              </a:ext>
            </a:extLst>
          </p:cNvPr>
          <p:cNvPicPr>
            <a:picLocks noChangeAspect="1"/>
          </p:cNvPicPr>
          <p:nvPr/>
        </p:nvPicPr>
        <p:blipFill>
          <a:blip r:embed="rId3"/>
          <a:stretch>
            <a:fillRect/>
          </a:stretch>
        </p:blipFill>
        <p:spPr>
          <a:xfrm>
            <a:off x="310661" y="1143000"/>
            <a:ext cx="8522677" cy="4897772"/>
          </a:xfrm>
          <a:prstGeom prst="rect">
            <a:avLst/>
          </a:prstGeom>
        </p:spPr>
      </p:pic>
      <p:sp>
        <p:nvSpPr>
          <p:cNvPr id="2" name="Title 1">
            <a:extLst>
              <a:ext uri="{FF2B5EF4-FFF2-40B4-BE49-F238E27FC236}">
                <a16:creationId xmlns:a16="http://schemas.microsoft.com/office/drawing/2014/main" id="{31A87A81-FE23-449B-B1A3-7578421C2073}"/>
              </a:ext>
            </a:extLst>
          </p:cNvPr>
          <p:cNvSpPr>
            <a:spLocks noGrp="1"/>
          </p:cNvSpPr>
          <p:nvPr>
            <p:ph type="title"/>
          </p:nvPr>
        </p:nvSpPr>
        <p:spPr>
          <a:xfrm>
            <a:off x="398584" y="0"/>
            <a:ext cx="8522677" cy="1143000"/>
          </a:xfrm>
        </p:spPr>
        <p:txBody>
          <a:bodyPr/>
          <a:lstStyle/>
          <a:p>
            <a:r>
              <a:rPr lang="en-US" sz="3600" dirty="0"/>
              <a:t>Streamside Management Zone Guidance</a:t>
            </a:r>
          </a:p>
        </p:txBody>
      </p:sp>
    </p:spTree>
    <p:extLst>
      <p:ext uri="{BB962C8B-B14F-4D97-AF65-F5344CB8AC3E}">
        <p14:creationId xmlns:p14="http://schemas.microsoft.com/office/powerpoint/2010/main" val="2055373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3DBF-9148-4DE2-99F9-42B55F69DC81}"/>
              </a:ext>
            </a:extLst>
          </p:cNvPr>
          <p:cNvSpPr>
            <a:spLocks noGrp="1"/>
          </p:cNvSpPr>
          <p:nvPr>
            <p:ph type="title"/>
          </p:nvPr>
        </p:nvSpPr>
        <p:spPr>
          <a:xfrm>
            <a:off x="461473" y="0"/>
            <a:ext cx="8225327" cy="1143000"/>
          </a:xfrm>
        </p:spPr>
        <p:txBody>
          <a:bodyPr/>
          <a:lstStyle/>
          <a:p>
            <a:r>
              <a:rPr lang="en-US" sz="3600" dirty="0"/>
              <a:t>Extra Measures for Road, Trails, Landings	</a:t>
            </a:r>
          </a:p>
        </p:txBody>
      </p:sp>
      <p:sp>
        <p:nvSpPr>
          <p:cNvPr id="3" name="Content Placeholder 2">
            <a:extLst>
              <a:ext uri="{FF2B5EF4-FFF2-40B4-BE49-F238E27FC236}">
                <a16:creationId xmlns:a16="http://schemas.microsoft.com/office/drawing/2014/main" id="{F47EFF0E-6E3E-447A-8A40-EE40D47E6CE1}"/>
              </a:ext>
            </a:extLst>
          </p:cNvPr>
          <p:cNvSpPr>
            <a:spLocks noGrp="1"/>
          </p:cNvSpPr>
          <p:nvPr>
            <p:ph idx="1"/>
          </p:nvPr>
        </p:nvSpPr>
        <p:spPr>
          <a:xfrm>
            <a:off x="461473" y="1001994"/>
            <a:ext cx="8225327" cy="2655606"/>
          </a:xfrm>
        </p:spPr>
        <p:txBody>
          <a:bodyPr>
            <a:normAutofit fontScale="92500" lnSpcReduction="20000"/>
          </a:bodyPr>
          <a:lstStyle/>
          <a:p>
            <a:pPr marL="0" indent="0">
              <a:buNone/>
            </a:pPr>
            <a:r>
              <a:rPr lang="en-US" sz="2600" dirty="0"/>
              <a:t>When it is not feasible to locate these features at the minimum distance:</a:t>
            </a:r>
          </a:p>
          <a:p>
            <a:pPr>
              <a:buFontTx/>
              <a:buChar char="-"/>
            </a:pPr>
            <a:r>
              <a:rPr lang="en-US" sz="2600" dirty="0"/>
              <a:t>Minimize road and trail grade</a:t>
            </a:r>
          </a:p>
          <a:p>
            <a:pPr>
              <a:buFontTx/>
              <a:buChar char="-"/>
            </a:pPr>
            <a:r>
              <a:rPr lang="en-US" sz="2600" dirty="0"/>
              <a:t>Prevent water from collecting at low points</a:t>
            </a:r>
          </a:p>
          <a:p>
            <a:pPr>
              <a:buFontTx/>
              <a:buChar char="-"/>
            </a:pPr>
            <a:r>
              <a:rPr lang="en-US" sz="2600" dirty="0"/>
              <a:t>Increase water control structure frequency (photo a)</a:t>
            </a:r>
          </a:p>
          <a:p>
            <a:pPr>
              <a:buFontTx/>
              <a:buChar char="-"/>
            </a:pPr>
            <a:r>
              <a:rPr lang="en-US" sz="2600" dirty="0"/>
              <a:t>Use logging debris or other sediment barriers to slow runoff </a:t>
            </a:r>
          </a:p>
          <a:p>
            <a:pPr marL="0" indent="0">
              <a:buNone/>
            </a:pPr>
            <a:r>
              <a:rPr lang="en-US" sz="2600" dirty="0"/>
              <a:t>(photo b)</a:t>
            </a:r>
          </a:p>
          <a:p>
            <a:pPr>
              <a:buFontTx/>
              <a:buChar char="-"/>
            </a:pPr>
            <a:endParaRPr lang="en-US" dirty="0"/>
          </a:p>
        </p:txBody>
      </p:sp>
      <p:pic>
        <p:nvPicPr>
          <p:cNvPr id="4" name="Picture 3">
            <a:extLst>
              <a:ext uri="{FF2B5EF4-FFF2-40B4-BE49-F238E27FC236}">
                <a16:creationId xmlns:a16="http://schemas.microsoft.com/office/drawing/2014/main" id="{0DCA94B0-35EF-4E70-8401-4F4A52CD70B1}"/>
              </a:ext>
            </a:extLst>
          </p:cNvPr>
          <p:cNvPicPr>
            <a:picLocks noChangeAspect="1"/>
          </p:cNvPicPr>
          <p:nvPr/>
        </p:nvPicPr>
        <p:blipFill>
          <a:blip r:embed="rId3"/>
          <a:stretch>
            <a:fillRect/>
          </a:stretch>
        </p:blipFill>
        <p:spPr>
          <a:xfrm>
            <a:off x="295515" y="3886201"/>
            <a:ext cx="4076462" cy="2271713"/>
          </a:xfrm>
          <a:prstGeom prst="rect">
            <a:avLst/>
          </a:prstGeom>
        </p:spPr>
      </p:pic>
      <p:pic>
        <p:nvPicPr>
          <p:cNvPr id="5" name="Picture 4">
            <a:extLst>
              <a:ext uri="{FF2B5EF4-FFF2-40B4-BE49-F238E27FC236}">
                <a16:creationId xmlns:a16="http://schemas.microsoft.com/office/drawing/2014/main" id="{4689559A-4B77-47F2-AE21-BDC7E4203C77}"/>
              </a:ext>
            </a:extLst>
          </p:cNvPr>
          <p:cNvPicPr>
            <a:picLocks noChangeAspect="1"/>
          </p:cNvPicPr>
          <p:nvPr/>
        </p:nvPicPr>
        <p:blipFill>
          <a:blip r:embed="rId4"/>
          <a:stretch>
            <a:fillRect/>
          </a:stretch>
        </p:blipFill>
        <p:spPr>
          <a:xfrm>
            <a:off x="4451884" y="3886201"/>
            <a:ext cx="4489012" cy="2271712"/>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B05D5FB9-FD5E-4454-9600-BB5539A5FE97}"/>
                  </a:ext>
                </a:extLst>
              </p14:cNvPr>
              <p14:cNvContentPartPr/>
              <p14:nvPr/>
            </p14:nvContentPartPr>
            <p14:xfrm>
              <a:off x="5729265" y="5486445"/>
              <a:ext cx="2900880" cy="571680"/>
            </p14:xfrm>
          </p:contentPart>
        </mc:Choice>
        <mc:Fallback xmlns="">
          <p:pic>
            <p:nvPicPr>
              <p:cNvPr id="8" name="Ink 7">
                <a:extLst>
                  <a:ext uri="{FF2B5EF4-FFF2-40B4-BE49-F238E27FC236}">
                    <a16:creationId xmlns:a16="http://schemas.microsoft.com/office/drawing/2014/main" id="{B05D5FB9-FD5E-4454-9600-BB5539A5FE97}"/>
                  </a:ext>
                </a:extLst>
              </p:cNvPr>
              <p:cNvPicPr/>
              <p:nvPr/>
            </p:nvPicPr>
            <p:blipFill>
              <a:blip r:embed="rId6"/>
              <a:stretch>
                <a:fillRect/>
              </a:stretch>
            </p:blipFill>
            <p:spPr>
              <a:xfrm>
                <a:off x="5693265" y="5450445"/>
                <a:ext cx="2972520" cy="643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D63C74A2-6105-4274-9EF6-5A7380E6DF9F}"/>
                  </a:ext>
                </a:extLst>
              </p14:cNvPr>
              <p14:cNvContentPartPr/>
              <p14:nvPr/>
            </p14:nvContentPartPr>
            <p14:xfrm>
              <a:off x="2198715" y="4102132"/>
              <a:ext cx="426960" cy="1704240"/>
            </p14:xfrm>
          </p:contentPart>
        </mc:Choice>
        <mc:Fallback xmlns="">
          <p:pic>
            <p:nvPicPr>
              <p:cNvPr id="14" name="Ink 13">
                <a:extLst>
                  <a:ext uri="{FF2B5EF4-FFF2-40B4-BE49-F238E27FC236}">
                    <a16:creationId xmlns:a16="http://schemas.microsoft.com/office/drawing/2014/main" id="{D63C74A2-6105-4274-9EF6-5A7380E6DF9F}"/>
                  </a:ext>
                </a:extLst>
              </p:cNvPr>
              <p:cNvPicPr/>
              <p:nvPr/>
            </p:nvPicPr>
            <p:blipFill>
              <a:blip r:embed="rId8"/>
              <a:stretch>
                <a:fillRect/>
              </a:stretch>
            </p:blipFill>
            <p:spPr>
              <a:xfrm>
                <a:off x="2162715" y="4066140"/>
                <a:ext cx="498600" cy="1775865"/>
              </a:xfrm>
              <a:prstGeom prst="rect">
                <a:avLst/>
              </a:prstGeom>
            </p:spPr>
          </p:pic>
        </mc:Fallback>
      </mc:AlternateContent>
    </p:spTree>
    <p:extLst>
      <p:ext uri="{BB962C8B-B14F-4D97-AF65-F5344CB8AC3E}">
        <p14:creationId xmlns:p14="http://schemas.microsoft.com/office/powerpoint/2010/main" val="1766526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4E0C65B-8FB9-49F7-B387-E69A1CC954D4}"/>
              </a:ext>
            </a:extLst>
          </p:cNvPr>
          <p:cNvPicPr>
            <a:picLocks noGrp="1" noChangeAspect="1"/>
          </p:cNvPicPr>
          <p:nvPr>
            <p:ph idx="1"/>
          </p:nvPr>
        </p:nvPicPr>
        <p:blipFill>
          <a:blip r:embed="rId3"/>
          <a:stretch>
            <a:fillRect/>
          </a:stretch>
        </p:blipFill>
        <p:spPr>
          <a:xfrm>
            <a:off x="1301469" y="114299"/>
            <a:ext cx="6541061" cy="6152779"/>
          </a:xfrm>
          <a:prstGeom prst="rect">
            <a:avLst/>
          </a:prstGeom>
        </p:spPr>
      </p:pic>
    </p:spTree>
    <p:extLst>
      <p:ext uri="{BB962C8B-B14F-4D97-AF65-F5344CB8AC3E}">
        <p14:creationId xmlns:p14="http://schemas.microsoft.com/office/powerpoint/2010/main" val="410849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9929C8-624C-4265-8ED9-D3D5852EE86E}"/>
              </a:ext>
            </a:extLst>
          </p:cNvPr>
          <p:cNvSpPr>
            <a:spLocks noGrp="1"/>
          </p:cNvSpPr>
          <p:nvPr>
            <p:ph idx="1"/>
          </p:nvPr>
        </p:nvSpPr>
        <p:spPr>
          <a:xfrm>
            <a:off x="633046" y="4607170"/>
            <a:ext cx="8225327" cy="1645475"/>
          </a:xfrm>
        </p:spPr>
        <p:txBody>
          <a:bodyPr/>
          <a:lstStyle/>
          <a:p>
            <a:r>
              <a:rPr lang="en-US" dirty="0"/>
              <a:t>Runoff from roads, trails and landings shall not drain into SINKHOLES, SINKING STREAMS, or CAVES. </a:t>
            </a:r>
          </a:p>
          <a:p>
            <a:r>
              <a:rPr lang="en-US" dirty="0"/>
              <a:t>Soil and logging debris shall not be concentrated or actively accumulated in a sinkhole. </a:t>
            </a:r>
          </a:p>
        </p:txBody>
      </p:sp>
      <p:sp>
        <p:nvSpPr>
          <p:cNvPr id="4" name="Title 1">
            <a:extLst>
              <a:ext uri="{FF2B5EF4-FFF2-40B4-BE49-F238E27FC236}">
                <a16:creationId xmlns:a16="http://schemas.microsoft.com/office/drawing/2014/main" id="{4EF6DC9F-66B6-4447-A470-969D809C4C9C}"/>
              </a:ext>
            </a:extLst>
          </p:cNvPr>
          <p:cNvSpPr>
            <a:spLocks noGrp="1"/>
          </p:cNvSpPr>
          <p:nvPr>
            <p:ph type="title"/>
          </p:nvPr>
        </p:nvSpPr>
        <p:spPr>
          <a:xfrm>
            <a:off x="461473" y="229338"/>
            <a:ext cx="8225327" cy="917193"/>
          </a:xfrm>
        </p:spPr>
        <p:txBody>
          <a:bodyPr/>
          <a:lstStyle/>
          <a:p>
            <a:r>
              <a:rPr lang="en-US" sz="3600" dirty="0">
                <a:solidFill>
                  <a:schemeClr val="tx2"/>
                </a:solidFill>
              </a:rPr>
              <a:t>BMP 4 </a:t>
            </a:r>
            <a:r>
              <a:rPr lang="en-US" sz="3600" dirty="0"/>
              <a:t>– </a:t>
            </a:r>
            <a:r>
              <a:rPr lang="en-US" sz="3600" dirty="0">
                <a:solidFill>
                  <a:schemeClr val="accent1"/>
                </a:solidFill>
              </a:rPr>
              <a:t>Activity near Sinkholes, Sinking Streams and Caves</a:t>
            </a:r>
          </a:p>
        </p:txBody>
      </p:sp>
      <p:sp>
        <p:nvSpPr>
          <p:cNvPr id="5" name="TextBox 4">
            <a:extLst>
              <a:ext uri="{FF2B5EF4-FFF2-40B4-BE49-F238E27FC236}">
                <a16:creationId xmlns:a16="http://schemas.microsoft.com/office/drawing/2014/main" id="{2DDE28CB-43A8-4AF0-A68C-64969B05AFF7}"/>
              </a:ext>
            </a:extLst>
          </p:cNvPr>
          <p:cNvSpPr txBox="1"/>
          <p:nvPr/>
        </p:nvSpPr>
        <p:spPr>
          <a:xfrm>
            <a:off x="5908431" y="1943129"/>
            <a:ext cx="2949942" cy="1569660"/>
          </a:xfrm>
          <a:prstGeom prst="rect">
            <a:avLst/>
          </a:prstGeom>
          <a:noFill/>
        </p:spPr>
        <p:txBody>
          <a:bodyPr wrap="square" rtlCol="0">
            <a:spAutoFit/>
          </a:bodyPr>
          <a:lstStyle/>
          <a:p>
            <a:r>
              <a:rPr lang="en-US" sz="2400" b="1" dirty="0">
                <a:solidFill>
                  <a:schemeClr val="accent6"/>
                </a:solidFill>
                <a:latin typeface="Calibri" panose="020F0502020204030204" pitchFamily="34" charset="0"/>
                <a:cs typeface="Calibri" panose="020F0502020204030204" pitchFamily="34" charset="0"/>
              </a:rPr>
              <a:t>Primary Pollutants: </a:t>
            </a:r>
            <a:r>
              <a:rPr lang="en-US" sz="2400" dirty="0">
                <a:solidFill>
                  <a:schemeClr val="accent1"/>
                </a:solidFill>
                <a:latin typeface="Calibri" panose="020F0502020204030204" pitchFamily="34" charset="0"/>
                <a:cs typeface="Calibri" panose="020F0502020204030204" pitchFamily="34" charset="0"/>
              </a:rPr>
              <a:t>Sediment, Debris, Pesticides, Fertilizers, Animal Waste</a:t>
            </a:r>
          </a:p>
        </p:txBody>
      </p:sp>
      <p:pic>
        <p:nvPicPr>
          <p:cNvPr id="2" name="Picture 1">
            <a:extLst>
              <a:ext uri="{FF2B5EF4-FFF2-40B4-BE49-F238E27FC236}">
                <a16:creationId xmlns:a16="http://schemas.microsoft.com/office/drawing/2014/main" id="{A34CCC16-C878-46A8-AC4D-B65A5EAD92AD}"/>
              </a:ext>
            </a:extLst>
          </p:cNvPr>
          <p:cNvPicPr>
            <a:picLocks noChangeAspect="1"/>
          </p:cNvPicPr>
          <p:nvPr/>
        </p:nvPicPr>
        <p:blipFill>
          <a:blip r:embed="rId3"/>
          <a:stretch>
            <a:fillRect/>
          </a:stretch>
        </p:blipFill>
        <p:spPr>
          <a:xfrm>
            <a:off x="1735015" y="1257199"/>
            <a:ext cx="3774831" cy="3239302"/>
          </a:xfrm>
          <a:prstGeom prst="rect">
            <a:avLst/>
          </a:prstGeom>
          <a:ln w="12700">
            <a:solidFill>
              <a:schemeClr val="tx1"/>
            </a:solidFill>
          </a:ln>
        </p:spPr>
      </p:pic>
    </p:spTree>
    <p:extLst>
      <p:ext uri="{BB962C8B-B14F-4D97-AF65-F5344CB8AC3E}">
        <p14:creationId xmlns:p14="http://schemas.microsoft.com/office/powerpoint/2010/main" val="4152345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BA16-083F-4A24-B0BE-FBD88A6715F4}"/>
              </a:ext>
            </a:extLst>
          </p:cNvPr>
          <p:cNvSpPr>
            <a:spLocks noGrp="1"/>
          </p:cNvSpPr>
          <p:nvPr>
            <p:ph type="title"/>
          </p:nvPr>
        </p:nvSpPr>
        <p:spPr>
          <a:xfrm>
            <a:off x="456710" y="173038"/>
            <a:ext cx="8225327" cy="1143000"/>
          </a:xfrm>
        </p:spPr>
        <p:txBody>
          <a:bodyPr/>
          <a:lstStyle/>
          <a:p>
            <a:r>
              <a:rPr lang="en-US" sz="3600" dirty="0">
                <a:solidFill>
                  <a:schemeClr val="tx2"/>
                </a:solidFill>
              </a:rPr>
              <a:t>BMP 10 </a:t>
            </a:r>
            <a:r>
              <a:rPr lang="en-US" sz="3600" dirty="0"/>
              <a:t>– </a:t>
            </a:r>
            <a:r>
              <a:rPr lang="en-US" sz="3600" dirty="0">
                <a:solidFill>
                  <a:schemeClr val="accent1"/>
                </a:solidFill>
              </a:rPr>
              <a:t>Silviculture in Wetland Areas</a:t>
            </a:r>
            <a:br>
              <a:rPr lang="en-US" sz="3200" dirty="0">
                <a:solidFill>
                  <a:schemeClr val="accent1"/>
                </a:solidFill>
              </a:rPr>
            </a:br>
            <a:endParaRPr lang="en-US" dirty="0"/>
          </a:p>
        </p:txBody>
      </p:sp>
      <p:sp>
        <p:nvSpPr>
          <p:cNvPr id="4" name="Title 1">
            <a:extLst>
              <a:ext uri="{FF2B5EF4-FFF2-40B4-BE49-F238E27FC236}">
                <a16:creationId xmlns:a16="http://schemas.microsoft.com/office/drawing/2014/main" id="{8B456D41-9E9C-4DFE-B582-418134EF5794}"/>
              </a:ext>
            </a:extLst>
          </p:cNvPr>
          <p:cNvSpPr>
            <a:spLocks noGrp="1"/>
          </p:cNvSpPr>
          <p:nvPr>
            <p:ph idx="1"/>
          </p:nvPr>
        </p:nvSpPr>
        <p:spPr>
          <a:xfrm>
            <a:off x="461963" y="4607170"/>
            <a:ext cx="8365514" cy="1711568"/>
          </a:xfrm>
        </p:spPr>
        <p:txBody>
          <a:bodyPr>
            <a:normAutofit/>
          </a:bodyPr>
          <a:lstStyle/>
          <a:p>
            <a:r>
              <a:rPr lang="en-US" dirty="0"/>
              <a:t>Require additional considerations due to their uniqueness and sensitivity</a:t>
            </a:r>
          </a:p>
          <a:p>
            <a:r>
              <a:rPr lang="en-US" dirty="0"/>
              <a:t>Minimize road construction, locate landings on higher ground, minimize vehicle traffic</a:t>
            </a:r>
          </a:p>
        </p:txBody>
      </p:sp>
      <p:pic>
        <p:nvPicPr>
          <p:cNvPr id="3" name="Picture 2">
            <a:extLst>
              <a:ext uri="{FF2B5EF4-FFF2-40B4-BE49-F238E27FC236}">
                <a16:creationId xmlns:a16="http://schemas.microsoft.com/office/drawing/2014/main" id="{59304830-47B5-4E56-ABAE-2C9FA13387D3}"/>
              </a:ext>
            </a:extLst>
          </p:cNvPr>
          <p:cNvPicPr>
            <a:picLocks noChangeAspect="1"/>
          </p:cNvPicPr>
          <p:nvPr/>
        </p:nvPicPr>
        <p:blipFill>
          <a:blip r:embed="rId3"/>
          <a:stretch>
            <a:fillRect/>
          </a:stretch>
        </p:blipFill>
        <p:spPr>
          <a:xfrm>
            <a:off x="2493074" y="949570"/>
            <a:ext cx="4152597" cy="3114448"/>
          </a:xfrm>
          <a:prstGeom prst="rect">
            <a:avLst/>
          </a:prstGeom>
        </p:spPr>
      </p:pic>
      <p:sp>
        <p:nvSpPr>
          <p:cNvPr id="5" name="TextBox 4">
            <a:extLst>
              <a:ext uri="{FF2B5EF4-FFF2-40B4-BE49-F238E27FC236}">
                <a16:creationId xmlns:a16="http://schemas.microsoft.com/office/drawing/2014/main" id="{847D0BE4-9452-48B4-9CE8-CB9394509B33}"/>
              </a:ext>
            </a:extLst>
          </p:cNvPr>
          <p:cNvSpPr txBox="1"/>
          <p:nvPr/>
        </p:nvSpPr>
        <p:spPr>
          <a:xfrm>
            <a:off x="3950677" y="4064018"/>
            <a:ext cx="2705403" cy="307777"/>
          </a:xfrm>
          <a:prstGeom prst="rect">
            <a:avLst/>
          </a:prstGeom>
          <a:noFill/>
        </p:spPr>
        <p:txBody>
          <a:bodyPr wrap="square" rtlCol="0">
            <a:spAutoFit/>
          </a:bodyPr>
          <a:lstStyle/>
          <a:p>
            <a:pPr algn="r"/>
            <a:r>
              <a:rPr lang="en-US" sz="1400" dirty="0"/>
              <a:t>Source: Kentucky EEC</a:t>
            </a:r>
          </a:p>
        </p:txBody>
      </p:sp>
    </p:spTree>
    <p:extLst>
      <p:ext uri="{BB962C8B-B14F-4D97-AF65-F5344CB8AC3E}">
        <p14:creationId xmlns:p14="http://schemas.microsoft.com/office/powerpoint/2010/main" val="998421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E034AD-D001-4443-8F06-79B8CB316C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474304" y="878570"/>
            <a:ext cx="6195392" cy="4646544"/>
          </a:xfrm>
        </p:spPr>
      </p:pic>
      <p:sp>
        <p:nvSpPr>
          <p:cNvPr id="7" name="TextBox 6">
            <a:extLst>
              <a:ext uri="{FF2B5EF4-FFF2-40B4-BE49-F238E27FC236}">
                <a16:creationId xmlns:a16="http://schemas.microsoft.com/office/drawing/2014/main" id="{F4B2B7BB-2647-445D-9D88-B109FB121C39}"/>
              </a:ext>
            </a:extLst>
          </p:cNvPr>
          <p:cNvSpPr txBox="1"/>
          <p:nvPr/>
        </p:nvSpPr>
        <p:spPr>
          <a:xfrm>
            <a:off x="6015596" y="453342"/>
            <a:ext cx="1759351" cy="83099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solidFill>
                  <a:schemeClr val="accent1"/>
                </a:solidFill>
                <a:latin typeface="Calibri" panose="020F0502020204030204" pitchFamily="34" charset="0"/>
                <a:cs typeface="Calibri" panose="020F0502020204030204" pitchFamily="34" charset="0"/>
              </a:rPr>
              <a:t>Tree Canopy Shading</a:t>
            </a:r>
          </a:p>
        </p:txBody>
      </p:sp>
      <p:sp>
        <p:nvSpPr>
          <p:cNvPr id="8" name="TextBox 7">
            <a:extLst>
              <a:ext uri="{FF2B5EF4-FFF2-40B4-BE49-F238E27FC236}">
                <a16:creationId xmlns:a16="http://schemas.microsoft.com/office/drawing/2014/main" id="{8D857675-D5B6-490B-9F73-E37AEB13105A}"/>
              </a:ext>
            </a:extLst>
          </p:cNvPr>
          <p:cNvSpPr txBox="1"/>
          <p:nvPr/>
        </p:nvSpPr>
        <p:spPr>
          <a:xfrm>
            <a:off x="6250328" y="2474284"/>
            <a:ext cx="2760561" cy="1938992"/>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a:solidFill>
                  <a:schemeClr val="accent1"/>
                </a:solidFill>
                <a:latin typeface="Calibri" panose="020F0502020204030204" pitchFamily="34" charset="0"/>
                <a:cs typeface="Calibri" panose="020F0502020204030204" pitchFamily="34" charset="0"/>
              </a:rPr>
              <a:t>Roots stabilize banks and reduce erosion, filter runoff, </a:t>
            </a:r>
          </a:p>
          <a:p>
            <a:r>
              <a:rPr lang="en-US" sz="2400" dirty="0">
                <a:solidFill>
                  <a:schemeClr val="accent1"/>
                </a:solidFill>
                <a:latin typeface="Calibri" panose="020F0502020204030204" pitchFamily="34" charset="0"/>
                <a:cs typeface="Calibri" panose="020F0502020204030204" pitchFamily="34" charset="0"/>
              </a:rPr>
              <a:t>absorb floodwater and overland runoff</a:t>
            </a:r>
          </a:p>
        </p:txBody>
      </p:sp>
      <p:sp>
        <p:nvSpPr>
          <p:cNvPr id="9" name="TextBox 8">
            <a:extLst>
              <a:ext uri="{FF2B5EF4-FFF2-40B4-BE49-F238E27FC236}">
                <a16:creationId xmlns:a16="http://schemas.microsoft.com/office/drawing/2014/main" id="{2438BBD4-017B-46C6-BD84-CC5D6C00D734}"/>
              </a:ext>
            </a:extLst>
          </p:cNvPr>
          <p:cNvSpPr txBox="1"/>
          <p:nvPr/>
        </p:nvSpPr>
        <p:spPr>
          <a:xfrm>
            <a:off x="5347503" y="4788830"/>
            <a:ext cx="3576578" cy="1200329"/>
          </a:xfrm>
          <a:prstGeom prst="rect">
            <a:avLst/>
          </a:prstGeom>
          <a:solidFill>
            <a:schemeClr val="bg1"/>
          </a:solidFill>
          <a:ln w="28575">
            <a:solidFill>
              <a:schemeClr val="accent1"/>
            </a:solidFill>
          </a:ln>
        </p:spPr>
        <p:txBody>
          <a:bodyPr wrap="square" rtlCol="0">
            <a:spAutoFit/>
          </a:bodyPr>
          <a:lstStyle/>
          <a:p>
            <a:r>
              <a:rPr lang="en-US" sz="2400" dirty="0">
                <a:solidFill>
                  <a:schemeClr val="accent1"/>
                </a:solidFill>
                <a:latin typeface="Calibri" panose="020F0502020204030204" pitchFamily="34" charset="0"/>
                <a:cs typeface="Calibri" panose="020F0502020204030204" pitchFamily="34" charset="0"/>
              </a:rPr>
              <a:t>Addition of organic matter as food source for aquatic organisms</a:t>
            </a:r>
          </a:p>
        </p:txBody>
      </p:sp>
      <p:sp>
        <p:nvSpPr>
          <p:cNvPr id="10" name="TextBox 9">
            <a:extLst>
              <a:ext uri="{FF2B5EF4-FFF2-40B4-BE49-F238E27FC236}">
                <a16:creationId xmlns:a16="http://schemas.microsoft.com/office/drawing/2014/main" id="{964E122E-AEFF-4211-B450-0B00FB7C624E}"/>
              </a:ext>
            </a:extLst>
          </p:cNvPr>
          <p:cNvSpPr txBox="1"/>
          <p:nvPr/>
        </p:nvSpPr>
        <p:spPr>
          <a:xfrm>
            <a:off x="209038" y="2240246"/>
            <a:ext cx="2534854" cy="1569660"/>
          </a:xfrm>
          <a:prstGeom prst="rect">
            <a:avLst/>
          </a:prstGeom>
          <a:solidFill>
            <a:schemeClr val="bg1"/>
          </a:solidFill>
          <a:ln w="28575">
            <a:solidFill>
              <a:schemeClr val="accent1"/>
            </a:solidFill>
          </a:ln>
        </p:spPr>
        <p:txBody>
          <a:bodyPr wrap="square" rtlCol="0">
            <a:spAutoFit/>
          </a:bodyPr>
          <a:lstStyle/>
          <a:p>
            <a:r>
              <a:rPr lang="en-US" sz="2400" dirty="0">
                <a:solidFill>
                  <a:schemeClr val="accent1"/>
                </a:solidFill>
                <a:latin typeface="Calibri" panose="020F0502020204030204" pitchFamily="34" charset="0"/>
                <a:cs typeface="Calibri" panose="020F0502020204030204" pitchFamily="34" charset="0"/>
              </a:rPr>
              <a:t>Overhanging roots and fallen logs serve as aquatic habitat</a:t>
            </a:r>
          </a:p>
        </p:txBody>
      </p:sp>
    </p:spTree>
    <p:extLst>
      <p:ext uri="{BB962C8B-B14F-4D97-AF65-F5344CB8AC3E}">
        <p14:creationId xmlns:p14="http://schemas.microsoft.com/office/powerpoint/2010/main" val="2992268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934F-3B0F-40AF-99C4-1DC09FD16F72}"/>
              </a:ext>
            </a:extLst>
          </p:cNvPr>
          <p:cNvSpPr>
            <a:spLocks noGrp="1"/>
          </p:cNvSpPr>
          <p:nvPr>
            <p:ph type="title"/>
          </p:nvPr>
        </p:nvSpPr>
        <p:spPr>
          <a:xfrm>
            <a:off x="430762" y="42735"/>
            <a:ext cx="8225327" cy="832768"/>
          </a:xfrm>
        </p:spPr>
        <p:txBody>
          <a:bodyPr/>
          <a:lstStyle/>
          <a:p>
            <a:r>
              <a:rPr lang="en-US" sz="3600" dirty="0"/>
              <a:t>Retirement of Logging Sites</a:t>
            </a:r>
          </a:p>
        </p:txBody>
      </p:sp>
      <p:sp>
        <p:nvSpPr>
          <p:cNvPr id="3" name="Content Placeholder 2">
            <a:extLst>
              <a:ext uri="{FF2B5EF4-FFF2-40B4-BE49-F238E27FC236}">
                <a16:creationId xmlns:a16="http://schemas.microsoft.com/office/drawing/2014/main" id="{E9D40F9B-11BE-437C-8742-92D9F16704D4}"/>
              </a:ext>
            </a:extLst>
          </p:cNvPr>
          <p:cNvSpPr>
            <a:spLocks noGrp="1"/>
          </p:cNvSpPr>
          <p:nvPr>
            <p:ph idx="1"/>
          </p:nvPr>
        </p:nvSpPr>
        <p:spPr>
          <a:xfrm>
            <a:off x="487911" y="875503"/>
            <a:ext cx="4266223" cy="5357811"/>
          </a:xfrm>
        </p:spPr>
        <p:txBody>
          <a:bodyPr>
            <a:normAutofit lnSpcReduction="10000"/>
          </a:bodyPr>
          <a:lstStyle/>
          <a:p>
            <a:r>
              <a:rPr lang="en-US" dirty="0"/>
              <a:t>Includes roads, trails, landings, and other areas of bare ground that can result in muddy water runoff</a:t>
            </a:r>
          </a:p>
          <a:p>
            <a:r>
              <a:rPr lang="en-US" dirty="0"/>
              <a:t>Areas that cannot drain into streams or channels do NOT have to be retired.</a:t>
            </a:r>
          </a:p>
          <a:p>
            <a:endParaRPr lang="en-US" sz="1000" dirty="0"/>
          </a:p>
          <a:p>
            <a:pPr marL="0" indent="0">
              <a:buNone/>
            </a:pPr>
            <a:r>
              <a:rPr lang="en-US" b="1" dirty="0"/>
              <a:t>Retirement includes:</a:t>
            </a:r>
          </a:p>
          <a:p>
            <a:pPr>
              <a:buFontTx/>
              <a:buChar char="-"/>
            </a:pPr>
            <a:r>
              <a:rPr lang="en-US" dirty="0"/>
              <a:t>getting ruts out</a:t>
            </a:r>
          </a:p>
          <a:p>
            <a:pPr>
              <a:buFontTx/>
              <a:buChar char="-"/>
            </a:pPr>
            <a:r>
              <a:rPr lang="en-US" dirty="0"/>
              <a:t>removing berms to ensure drainage</a:t>
            </a:r>
          </a:p>
          <a:p>
            <a:pPr>
              <a:buFontTx/>
              <a:buChar char="-"/>
            </a:pPr>
            <a:r>
              <a:rPr lang="en-US" dirty="0"/>
              <a:t>removing temporary stream crossings</a:t>
            </a:r>
          </a:p>
          <a:p>
            <a:pPr>
              <a:buFontTx/>
              <a:buChar char="-"/>
            </a:pPr>
            <a:r>
              <a:rPr lang="en-US" dirty="0"/>
              <a:t>Seeding for revegetation</a:t>
            </a:r>
          </a:p>
        </p:txBody>
      </p:sp>
      <p:pic>
        <p:nvPicPr>
          <p:cNvPr id="4" name="Picture 3">
            <a:extLst>
              <a:ext uri="{FF2B5EF4-FFF2-40B4-BE49-F238E27FC236}">
                <a16:creationId xmlns:a16="http://schemas.microsoft.com/office/drawing/2014/main" id="{0AC898E9-FBA5-4E2D-BAFF-F0442EA56040}"/>
              </a:ext>
            </a:extLst>
          </p:cNvPr>
          <p:cNvPicPr>
            <a:picLocks noChangeAspect="1"/>
          </p:cNvPicPr>
          <p:nvPr/>
        </p:nvPicPr>
        <p:blipFill>
          <a:blip r:embed="rId3"/>
          <a:stretch>
            <a:fillRect/>
          </a:stretch>
        </p:blipFill>
        <p:spPr>
          <a:xfrm>
            <a:off x="4517422" y="1977457"/>
            <a:ext cx="4390287" cy="2880294"/>
          </a:xfrm>
          <a:prstGeom prst="rect">
            <a:avLst/>
          </a:prstGeom>
        </p:spPr>
      </p:pic>
    </p:spTree>
    <p:extLst>
      <p:ext uri="{BB962C8B-B14F-4D97-AF65-F5344CB8AC3E}">
        <p14:creationId xmlns:p14="http://schemas.microsoft.com/office/powerpoint/2010/main" val="2462499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A28-9108-4386-845F-8E7607ACAF1E}"/>
              </a:ext>
            </a:extLst>
          </p:cNvPr>
          <p:cNvSpPr>
            <a:spLocks noGrp="1"/>
          </p:cNvSpPr>
          <p:nvPr>
            <p:ph type="title"/>
          </p:nvPr>
        </p:nvSpPr>
        <p:spPr>
          <a:xfrm>
            <a:off x="461473" y="0"/>
            <a:ext cx="8225327" cy="1143000"/>
          </a:xfrm>
        </p:spPr>
        <p:txBody>
          <a:bodyPr/>
          <a:lstStyle/>
          <a:p>
            <a:r>
              <a:rPr lang="en-US" sz="3600" dirty="0"/>
              <a:t>Inspection &amp; Enforcement</a:t>
            </a:r>
          </a:p>
        </p:txBody>
      </p:sp>
      <p:sp>
        <p:nvSpPr>
          <p:cNvPr id="3" name="Content Placeholder 2">
            <a:extLst>
              <a:ext uri="{FF2B5EF4-FFF2-40B4-BE49-F238E27FC236}">
                <a16:creationId xmlns:a16="http://schemas.microsoft.com/office/drawing/2014/main" id="{02372B51-C25B-442A-840F-2541B634A5F0}"/>
              </a:ext>
            </a:extLst>
          </p:cNvPr>
          <p:cNvSpPr>
            <a:spLocks noGrp="1"/>
          </p:cNvSpPr>
          <p:nvPr>
            <p:ph idx="1"/>
          </p:nvPr>
        </p:nvSpPr>
        <p:spPr>
          <a:xfrm>
            <a:off x="461473" y="1001993"/>
            <a:ext cx="8682527" cy="5255931"/>
          </a:xfrm>
        </p:spPr>
        <p:txBody>
          <a:bodyPr>
            <a:normAutofit/>
          </a:bodyPr>
          <a:lstStyle/>
          <a:p>
            <a:pPr marL="0" indent="0">
              <a:buNone/>
            </a:pPr>
            <a:r>
              <a:rPr lang="en-US" dirty="0"/>
              <a:t>KY Division of Forestry has authority to inspect commercial timber harvests for use of BMPs </a:t>
            </a:r>
            <a:r>
              <a:rPr lang="en-US" u="sng" dirty="0"/>
              <a:t>and</a:t>
            </a:r>
            <a:r>
              <a:rPr lang="en-US" dirty="0"/>
              <a:t> presence of Master Logger.</a:t>
            </a:r>
          </a:p>
          <a:p>
            <a:pPr marL="0" indent="0">
              <a:buNone/>
            </a:pPr>
            <a:r>
              <a:rPr lang="en-US" b="1" dirty="0"/>
              <a:t>Initial/Periodic/Final Inspections </a:t>
            </a:r>
            <a:r>
              <a:rPr lang="en-US" dirty="0"/>
              <a:t>– KDF county ranger identifies Master Logger, discusses job with them, inspects for use of BMPs</a:t>
            </a:r>
          </a:p>
          <a:p>
            <a:pPr marL="0" indent="0">
              <a:buNone/>
            </a:pPr>
            <a:r>
              <a:rPr lang="en-US" b="1" dirty="0"/>
              <a:t>IF NO MASTER LOGGER PRESENT OR BMP VIOLATIONS:</a:t>
            </a:r>
          </a:p>
          <a:p>
            <a:pPr marL="800100" lvl="1" indent="-457200">
              <a:buFont typeface="+mj-lt"/>
              <a:buAutoNum type="arabicPeriod"/>
            </a:pPr>
            <a:r>
              <a:rPr lang="en-US" sz="2400" dirty="0"/>
              <a:t>Written Warning</a:t>
            </a:r>
          </a:p>
          <a:p>
            <a:pPr marL="800100" lvl="1" indent="-457200">
              <a:buFont typeface="+mj-lt"/>
              <a:buAutoNum type="arabicPeriod"/>
            </a:pPr>
            <a:r>
              <a:rPr lang="en-US" sz="2400" dirty="0"/>
              <a:t>Compliance Inspection</a:t>
            </a:r>
          </a:p>
          <a:p>
            <a:pPr marL="800100" lvl="1" indent="-457200">
              <a:buFont typeface="+mj-lt"/>
              <a:buAutoNum type="arabicPeriod"/>
            </a:pPr>
            <a:r>
              <a:rPr lang="en-US" sz="2400" dirty="0"/>
              <a:t>Informal Conference</a:t>
            </a:r>
          </a:p>
          <a:p>
            <a:pPr marL="800100" lvl="1" indent="-457200">
              <a:buFont typeface="+mj-lt"/>
              <a:buAutoNum type="arabicPeriod"/>
            </a:pPr>
            <a:r>
              <a:rPr lang="en-US" sz="2400" dirty="0"/>
              <a:t>Notice of Violation</a:t>
            </a:r>
          </a:p>
          <a:p>
            <a:pPr marL="800100" lvl="1" indent="-457200">
              <a:buFont typeface="+mj-lt"/>
              <a:buAutoNum type="arabicPeriod"/>
            </a:pPr>
            <a:r>
              <a:rPr lang="en-US" sz="2400" dirty="0"/>
              <a:t>Special Order</a:t>
            </a:r>
          </a:p>
          <a:p>
            <a:pPr marL="800100" lvl="1" indent="-457200">
              <a:buFont typeface="+mj-lt"/>
              <a:buAutoNum type="arabicPeriod"/>
            </a:pPr>
            <a:r>
              <a:rPr lang="en-US" sz="2400" dirty="0"/>
              <a:t>Administrative Hearing, Bad Actor Designation, Fines</a:t>
            </a:r>
          </a:p>
        </p:txBody>
      </p:sp>
    </p:spTree>
    <p:extLst>
      <p:ext uri="{BB962C8B-B14F-4D97-AF65-F5344CB8AC3E}">
        <p14:creationId xmlns:p14="http://schemas.microsoft.com/office/powerpoint/2010/main" val="3723640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C49C4-26C4-4CDC-BFDE-F0DAEF8078E6}"/>
              </a:ext>
            </a:extLst>
          </p:cNvPr>
          <p:cNvSpPr>
            <a:spLocks noGrp="1"/>
          </p:cNvSpPr>
          <p:nvPr>
            <p:ph type="title"/>
          </p:nvPr>
        </p:nvSpPr>
        <p:spPr>
          <a:xfrm>
            <a:off x="459336" y="230337"/>
            <a:ext cx="8225327" cy="915196"/>
          </a:xfrm>
        </p:spPr>
        <p:txBody>
          <a:bodyPr/>
          <a:lstStyle/>
          <a:p>
            <a:r>
              <a:rPr lang="en-US" sz="4000" dirty="0"/>
              <a:t>Master Logger and Bad Actor Listings</a:t>
            </a:r>
            <a:br>
              <a:rPr lang="en-US" sz="4000" dirty="0"/>
            </a:br>
            <a:r>
              <a:rPr lang="en-US" sz="3200" b="0" i="1" dirty="0">
                <a:solidFill>
                  <a:schemeClr val="tx2"/>
                </a:solidFill>
              </a:rPr>
              <a:t>masterlogger.ca.uky.edu</a:t>
            </a:r>
            <a:endParaRPr lang="en-US" sz="4000" b="0" i="1" dirty="0">
              <a:solidFill>
                <a:schemeClr val="tx2"/>
              </a:solidFill>
            </a:endParaRPr>
          </a:p>
        </p:txBody>
      </p:sp>
      <p:sp>
        <p:nvSpPr>
          <p:cNvPr id="3" name="Content Placeholder 2">
            <a:extLst>
              <a:ext uri="{FF2B5EF4-FFF2-40B4-BE49-F238E27FC236}">
                <a16:creationId xmlns:a16="http://schemas.microsoft.com/office/drawing/2014/main" id="{F38DB4AD-B8A0-4F04-A818-D0292E2B7394}"/>
              </a:ext>
            </a:extLst>
          </p:cNvPr>
          <p:cNvSpPr>
            <a:spLocks noGrp="1"/>
          </p:cNvSpPr>
          <p:nvPr>
            <p:ph idx="1"/>
          </p:nvPr>
        </p:nvSpPr>
        <p:spPr>
          <a:xfrm>
            <a:off x="459336" y="1558941"/>
            <a:ext cx="8225327" cy="2913048"/>
          </a:xfrm>
          <a:solidFill>
            <a:schemeClr val="bg2"/>
          </a:solidFill>
          <a:ln w="28575">
            <a:solidFill>
              <a:schemeClr val="tx2"/>
            </a:solidFill>
          </a:ln>
        </p:spPr>
        <p:txBody>
          <a:bodyPr>
            <a:normAutofit/>
          </a:bodyPr>
          <a:lstStyle/>
          <a:p>
            <a:pPr marL="0" indent="0">
              <a:buNone/>
            </a:pPr>
            <a:endParaRPr lang="en-US" sz="1100" dirty="0"/>
          </a:p>
          <a:p>
            <a:pPr marL="0" indent="0">
              <a:buNone/>
            </a:pPr>
            <a:r>
              <a:rPr lang="en-US" sz="2800" b="1" dirty="0">
                <a:solidFill>
                  <a:schemeClr val="accent1"/>
                </a:solidFill>
              </a:rPr>
              <a:t>How to get off of the list!</a:t>
            </a:r>
          </a:p>
          <a:p>
            <a:r>
              <a:rPr lang="en-US" dirty="0"/>
              <a:t>Comply with final orders, fix sites, pay fines</a:t>
            </a:r>
          </a:p>
          <a:p>
            <a:r>
              <a:rPr lang="en-US" dirty="0"/>
              <a:t>Formally request removal of designation</a:t>
            </a:r>
          </a:p>
          <a:p>
            <a:r>
              <a:rPr lang="en-US" dirty="0"/>
              <a:t>Sign agreement to notify re: every operation for next 2 years</a:t>
            </a:r>
          </a:p>
          <a:p>
            <a:r>
              <a:rPr lang="en-US" dirty="0"/>
              <a:t>Be NOV-free for the 2-year period</a:t>
            </a:r>
          </a:p>
        </p:txBody>
      </p:sp>
    </p:spTree>
    <p:extLst>
      <p:ext uri="{BB962C8B-B14F-4D97-AF65-F5344CB8AC3E}">
        <p14:creationId xmlns:p14="http://schemas.microsoft.com/office/powerpoint/2010/main" val="2363561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4E30C5-D1AB-454B-95EF-D9686C75BE16}"/>
              </a:ext>
            </a:extLst>
          </p:cNvPr>
          <p:cNvPicPr>
            <a:picLocks noChangeAspect="1"/>
          </p:cNvPicPr>
          <p:nvPr/>
        </p:nvPicPr>
        <p:blipFill>
          <a:blip r:embed="rId3"/>
          <a:stretch>
            <a:fillRect/>
          </a:stretch>
        </p:blipFill>
        <p:spPr>
          <a:xfrm>
            <a:off x="787679" y="1423546"/>
            <a:ext cx="2733997" cy="4010907"/>
          </a:xfrm>
          <a:prstGeom prst="rect">
            <a:avLst/>
          </a:prstGeom>
        </p:spPr>
      </p:pic>
      <p:pic>
        <p:nvPicPr>
          <p:cNvPr id="5" name="Picture 4">
            <a:extLst>
              <a:ext uri="{FF2B5EF4-FFF2-40B4-BE49-F238E27FC236}">
                <a16:creationId xmlns:a16="http://schemas.microsoft.com/office/drawing/2014/main" id="{6AE9DCAE-7842-463F-AD88-F7954CD8BA78}"/>
              </a:ext>
            </a:extLst>
          </p:cNvPr>
          <p:cNvPicPr>
            <a:picLocks noChangeAspect="1"/>
          </p:cNvPicPr>
          <p:nvPr/>
        </p:nvPicPr>
        <p:blipFill>
          <a:blip r:embed="rId4"/>
          <a:stretch>
            <a:fillRect/>
          </a:stretch>
        </p:blipFill>
        <p:spPr>
          <a:xfrm>
            <a:off x="4000500" y="1"/>
            <a:ext cx="5143500" cy="6858000"/>
          </a:xfrm>
          <a:prstGeom prst="rect">
            <a:avLst/>
          </a:prstGeom>
        </p:spPr>
      </p:pic>
    </p:spTree>
    <p:extLst>
      <p:ext uri="{BB962C8B-B14F-4D97-AF65-F5344CB8AC3E}">
        <p14:creationId xmlns:p14="http://schemas.microsoft.com/office/powerpoint/2010/main" val="429341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37E6-9C57-4FEA-852C-B5824B7B76FB}"/>
              </a:ext>
            </a:extLst>
          </p:cNvPr>
          <p:cNvSpPr>
            <a:spLocks noGrp="1"/>
          </p:cNvSpPr>
          <p:nvPr>
            <p:ph type="title"/>
          </p:nvPr>
        </p:nvSpPr>
        <p:spPr>
          <a:xfrm>
            <a:off x="398276" y="0"/>
            <a:ext cx="8225327" cy="1143000"/>
          </a:xfrm>
        </p:spPr>
        <p:txBody>
          <a:bodyPr/>
          <a:lstStyle/>
          <a:p>
            <a:r>
              <a:rPr lang="en-US" sz="3600" dirty="0"/>
              <a:t>Healthy Forests = Healthy Waters</a:t>
            </a:r>
          </a:p>
        </p:txBody>
      </p:sp>
      <p:pic>
        <p:nvPicPr>
          <p:cNvPr id="4" name="Content Placeholder 3">
            <a:extLst>
              <a:ext uri="{FF2B5EF4-FFF2-40B4-BE49-F238E27FC236}">
                <a16:creationId xmlns:a16="http://schemas.microsoft.com/office/drawing/2014/main" id="{5432471A-C457-4F72-85AA-91C23FC70276}"/>
              </a:ext>
            </a:extLst>
          </p:cNvPr>
          <p:cNvPicPr>
            <a:picLocks noGrp="1" noChangeAspect="1"/>
          </p:cNvPicPr>
          <p:nvPr>
            <p:ph idx="1"/>
          </p:nvPr>
        </p:nvPicPr>
        <p:blipFill>
          <a:blip r:embed="rId3"/>
          <a:stretch>
            <a:fillRect/>
          </a:stretch>
        </p:blipFill>
        <p:spPr>
          <a:xfrm>
            <a:off x="676424" y="901700"/>
            <a:ext cx="7669029" cy="3750107"/>
          </a:xfrm>
          <a:prstGeom prst="rect">
            <a:avLst/>
          </a:prstGeom>
        </p:spPr>
      </p:pic>
      <p:sp>
        <p:nvSpPr>
          <p:cNvPr id="3" name="TextBox 2">
            <a:extLst>
              <a:ext uri="{FF2B5EF4-FFF2-40B4-BE49-F238E27FC236}">
                <a16:creationId xmlns:a16="http://schemas.microsoft.com/office/drawing/2014/main" id="{0409F8EC-659F-4DBD-BF02-8056E1B38FAC}"/>
              </a:ext>
            </a:extLst>
          </p:cNvPr>
          <p:cNvSpPr txBox="1"/>
          <p:nvPr/>
        </p:nvSpPr>
        <p:spPr>
          <a:xfrm>
            <a:off x="487176" y="4953342"/>
            <a:ext cx="8431331" cy="1200329"/>
          </a:xfrm>
          <a:prstGeom prst="rect">
            <a:avLst/>
          </a:prstGeom>
          <a:noFill/>
          <a:ln>
            <a:solidFill>
              <a:schemeClr val="tx1"/>
            </a:solidFill>
          </a:ln>
        </p:spPr>
        <p:txBody>
          <a:bodyPr wrap="square" rtlCol="0">
            <a:spAutoFit/>
          </a:bodyPr>
          <a:lstStyle/>
          <a:p>
            <a:r>
              <a:rPr lang="en-US" sz="2400" dirty="0">
                <a:latin typeface="Calibri" panose="020F0502020204030204" pitchFamily="34" charset="0"/>
                <a:cs typeface="Calibri" panose="020F0502020204030204" pitchFamily="34" charset="0"/>
              </a:rPr>
              <a:t>KY Division of Water created an interactive mapping tool to help those in the forestry industry see proximity to special use waters.  </a:t>
            </a:r>
            <a:r>
              <a:rPr lang="en-US" sz="2400">
                <a:latin typeface="Calibri" panose="020F0502020204030204" pitchFamily="34" charset="0"/>
                <a:cs typeface="Calibri" panose="020F0502020204030204" pitchFamily="34" charset="0"/>
              </a:rPr>
              <a:t>Visit</a:t>
            </a:r>
            <a:r>
              <a:rPr lang="en-US" dirty="0"/>
              <a:t> </a:t>
            </a:r>
            <a:r>
              <a:rPr lang="en-US" sz="2400" dirty="0">
                <a:latin typeface="Calibri" panose="020F0502020204030204" pitchFamily="34" charset="0"/>
                <a:cs typeface="Calibri" panose="020F0502020204030204" pitchFamily="34" charset="0"/>
                <a:hlinkClick r:id="rId4" tooltip="Original URL: https://watermaps.ky.gov/forestry.html. Click or tap if you trust this link."/>
              </a:rPr>
              <a:t>https://watermaps.ky.gov/forestry</a:t>
            </a:r>
            <a:r>
              <a:rPr lang="en-US" sz="2400">
                <a:latin typeface="Calibri" panose="020F0502020204030204" pitchFamily="34" charset="0"/>
                <a:cs typeface="Calibri" panose="020F0502020204030204" pitchFamily="34" charset="0"/>
                <a:hlinkClick r:id="rId4" tooltip="Original URL: https://watermaps.ky.gov/forestry.html. Click or tap if you trust this link."/>
              </a:rPr>
              <a:t>.html</a:t>
            </a:r>
            <a:r>
              <a:rPr lang="en-US" sz="240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914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15AD-575C-44C4-8DCF-232A060845D0}"/>
              </a:ext>
            </a:extLst>
          </p:cNvPr>
          <p:cNvSpPr>
            <a:spLocks noGrp="1"/>
          </p:cNvSpPr>
          <p:nvPr>
            <p:ph type="title"/>
          </p:nvPr>
        </p:nvSpPr>
        <p:spPr>
          <a:xfrm>
            <a:off x="459335" y="222269"/>
            <a:ext cx="8225327" cy="1143000"/>
          </a:xfrm>
        </p:spPr>
        <p:txBody>
          <a:bodyPr/>
          <a:lstStyle/>
          <a:p>
            <a:r>
              <a:rPr lang="en-US" sz="4000" dirty="0"/>
              <a:t>Kentucky Agricultural Water Quality Act includes Forestry Activities</a:t>
            </a:r>
          </a:p>
        </p:txBody>
      </p:sp>
      <p:sp>
        <p:nvSpPr>
          <p:cNvPr id="3" name="Content Placeholder 2">
            <a:extLst>
              <a:ext uri="{FF2B5EF4-FFF2-40B4-BE49-F238E27FC236}">
                <a16:creationId xmlns:a16="http://schemas.microsoft.com/office/drawing/2014/main" id="{BA794518-E770-4D16-A68F-575B7AD601F1}"/>
              </a:ext>
            </a:extLst>
          </p:cNvPr>
          <p:cNvSpPr>
            <a:spLocks noGrp="1"/>
          </p:cNvSpPr>
          <p:nvPr>
            <p:ph idx="1"/>
          </p:nvPr>
        </p:nvSpPr>
        <p:spPr>
          <a:xfrm>
            <a:off x="731184" y="1528274"/>
            <a:ext cx="3702355" cy="4698610"/>
          </a:xfrm>
        </p:spPr>
        <p:txBody>
          <a:bodyPr/>
          <a:lstStyle/>
          <a:p>
            <a:pPr marL="0" indent="0">
              <a:buNone/>
            </a:pPr>
            <a:r>
              <a:rPr lang="en-US" sz="2800" b="1" dirty="0">
                <a:solidFill>
                  <a:schemeClr val="accent1"/>
                </a:solidFill>
              </a:rPr>
              <a:t>Silviculture</a:t>
            </a:r>
            <a:r>
              <a:rPr lang="en-US" sz="2800" dirty="0">
                <a:solidFill>
                  <a:schemeClr val="accent1"/>
                </a:solidFill>
              </a:rPr>
              <a:t> </a:t>
            </a:r>
            <a:r>
              <a:rPr lang="en-US" sz="2800" dirty="0"/>
              <a:t>– activities used to grow and care for forests and trees—including tree planting, thinning, and timber stand improvement</a:t>
            </a:r>
          </a:p>
          <a:p>
            <a:pPr marL="0" indent="0">
              <a:buNone/>
            </a:pPr>
            <a:endParaRPr lang="en-US" sz="1000" dirty="0"/>
          </a:p>
          <a:p>
            <a:pPr marL="0" indent="0">
              <a:buNone/>
            </a:pPr>
            <a:r>
              <a:rPr lang="en-US" sz="2800" b="1" dirty="0">
                <a:solidFill>
                  <a:schemeClr val="accent1"/>
                </a:solidFill>
              </a:rPr>
              <a:t>Timber Harvesting – </a:t>
            </a:r>
            <a:r>
              <a:rPr lang="en-US" sz="2800" dirty="0"/>
              <a:t>activities used to cut and harvest trees</a:t>
            </a:r>
            <a:endParaRPr lang="en-US" sz="2800" b="1" dirty="0">
              <a:solidFill>
                <a:schemeClr val="accent1"/>
              </a:solidFill>
            </a:endParaRPr>
          </a:p>
        </p:txBody>
      </p:sp>
      <p:pic>
        <p:nvPicPr>
          <p:cNvPr id="4" name="Picture 3">
            <a:extLst>
              <a:ext uri="{FF2B5EF4-FFF2-40B4-BE49-F238E27FC236}">
                <a16:creationId xmlns:a16="http://schemas.microsoft.com/office/drawing/2014/main" id="{4CA0C970-159B-41B3-8FF6-A39BA8935202}"/>
              </a:ext>
            </a:extLst>
          </p:cNvPr>
          <p:cNvPicPr>
            <a:picLocks noChangeAspect="1"/>
          </p:cNvPicPr>
          <p:nvPr/>
        </p:nvPicPr>
        <p:blipFill>
          <a:blip r:embed="rId3"/>
          <a:stretch>
            <a:fillRect/>
          </a:stretch>
        </p:blipFill>
        <p:spPr>
          <a:xfrm>
            <a:off x="4571999" y="3877579"/>
            <a:ext cx="3163331" cy="2357670"/>
          </a:xfrm>
          <a:prstGeom prst="rect">
            <a:avLst/>
          </a:prstGeom>
          <a:ln>
            <a:solidFill>
              <a:schemeClr val="tx1"/>
            </a:solidFill>
          </a:ln>
        </p:spPr>
      </p:pic>
      <p:pic>
        <p:nvPicPr>
          <p:cNvPr id="5" name="Picture 4">
            <a:extLst>
              <a:ext uri="{FF2B5EF4-FFF2-40B4-BE49-F238E27FC236}">
                <a16:creationId xmlns:a16="http://schemas.microsoft.com/office/drawing/2014/main" id="{394D0A41-E498-498F-BEB0-AF181E28F8B5}"/>
              </a:ext>
            </a:extLst>
          </p:cNvPr>
          <p:cNvPicPr>
            <a:picLocks noChangeAspect="1"/>
          </p:cNvPicPr>
          <p:nvPr/>
        </p:nvPicPr>
        <p:blipFill>
          <a:blip r:embed="rId4"/>
          <a:stretch>
            <a:fillRect/>
          </a:stretch>
        </p:blipFill>
        <p:spPr>
          <a:xfrm>
            <a:off x="4572000" y="1528274"/>
            <a:ext cx="2989157" cy="2241868"/>
          </a:xfrm>
          <a:prstGeom prst="rect">
            <a:avLst/>
          </a:prstGeom>
        </p:spPr>
      </p:pic>
    </p:spTree>
    <p:extLst>
      <p:ext uri="{BB962C8B-B14F-4D97-AF65-F5344CB8AC3E}">
        <p14:creationId xmlns:p14="http://schemas.microsoft.com/office/powerpoint/2010/main" val="2441929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7BDC051-E409-40D6-A011-F9DBA146CFC8}"/>
              </a:ext>
            </a:extLst>
          </p:cNvPr>
          <p:cNvPicPr>
            <a:picLocks noGrp="1" noChangeAspect="1"/>
          </p:cNvPicPr>
          <p:nvPr>
            <p:ph idx="1"/>
          </p:nvPr>
        </p:nvPicPr>
        <p:blipFill rotWithShape="1">
          <a:blip r:embed="rId3"/>
          <a:srcRect l="5623"/>
          <a:stretch/>
        </p:blipFill>
        <p:spPr>
          <a:xfrm>
            <a:off x="731169" y="380284"/>
            <a:ext cx="7681662" cy="4628451"/>
          </a:xfrm>
          <a:prstGeom prst="rect">
            <a:avLst/>
          </a:prstGeom>
        </p:spPr>
      </p:pic>
      <p:pic>
        <p:nvPicPr>
          <p:cNvPr id="5" name="Picture 4">
            <a:extLst>
              <a:ext uri="{FF2B5EF4-FFF2-40B4-BE49-F238E27FC236}">
                <a16:creationId xmlns:a16="http://schemas.microsoft.com/office/drawing/2014/main" id="{4D3924A6-1598-48B8-A04D-C1CA0AB1BE6C}"/>
              </a:ext>
            </a:extLst>
          </p:cNvPr>
          <p:cNvPicPr>
            <a:picLocks noChangeAspect="1"/>
          </p:cNvPicPr>
          <p:nvPr/>
        </p:nvPicPr>
        <p:blipFill rotWithShape="1">
          <a:blip r:embed="rId4"/>
          <a:srcRect l="1351" r="6959"/>
          <a:stretch/>
        </p:blipFill>
        <p:spPr>
          <a:xfrm>
            <a:off x="379970" y="5243512"/>
            <a:ext cx="8384060" cy="999426"/>
          </a:xfrm>
          <a:prstGeom prst="rect">
            <a:avLst/>
          </a:prstGeom>
        </p:spPr>
      </p:pic>
    </p:spTree>
    <p:extLst>
      <p:ext uri="{BB962C8B-B14F-4D97-AF65-F5344CB8AC3E}">
        <p14:creationId xmlns:p14="http://schemas.microsoft.com/office/powerpoint/2010/main" val="2757777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CD22-A88B-4DCA-A37C-6D44ABF2DC46}"/>
              </a:ext>
            </a:extLst>
          </p:cNvPr>
          <p:cNvSpPr>
            <a:spLocks noGrp="1"/>
          </p:cNvSpPr>
          <p:nvPr>
            <p:ph type="title"/>
          </p:nvPr>
        </p:nvSpPr>
        <p:spPr>
          <a:xfrm>
            <a:off x="189624" y="101644"/>
            <a:ext cx="8954376" cy="1143000"/>
          </a:xfrm>
        </p:spPr>
        <p:txBody>
          <a:bodyPr/>
          <a:lstStyle/>
          <a:p>
            <a:r>
              <a:rPr lang="en-US" dirty="0"/>
              <a:t>Kentucky Forest Sector: Economic Contribution Report 2016-2017, </a:t>
            </a:r>
            <a:r>
              <a:rPr lang="en-US" i="1" dirty="0"/>
              <a:t>UK Forestry Extension</a:t>
            </a:r>
          </a:p>
        </p:txBody>
      </p:sp>
      <p:pic>
        <p:nvPicPr>
          <p:cNvPr id="8" name="Picture 7">
            <a:extLst>
              <a:ext uri="{FF2B5EF4-FFF2-40B4-BE49-F238E27FC236}">
                <a16:creationId xmlns:a16="http://schemas.microsoft.com/office/drawing/2014/main" id="{2CBBE2F0-7472-4F78-88EB-9253A8E42286}"/>
              </a:ext>
            </a:extLst>
          </p:cNvPr>
          <p:cNvPicPr>
            <a:picLocks noChangeAspect="1"/>
          </p:cNvPicPr>
          <p:nvPr/>
        </p:nvPicPr>
        <p:blipFill rotWithShape="1">
          <a:blip r:embed="rId3"/>
          <a:srcRect t="1945"/>
          <a:stretch/>
        </p:blipFill>
        <p:spPr>
          <a:xfrm>
            <a:off x="0" y="1779373"/>
            <a:ext cx="9144000" cy="3366038"/>
          </a:xfrm>
          <a:prstGeom prst="rect">
            <a:avLst/>
          </a:prstGeom>
        </p:spPr>
      </p:pic>
    </p:spTree>
    <p:extLst>
      <p:ext uri="{BB962C8B-B14F-4D97-AF65-F5344CB8AC3E}">
        <p14:creationId xmlns:p14="http://schemas.microsoft.com/office/powerpoint/2010/main" val="3043171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C9BA-D246-4E64-A3A1-0299213B2F52}"/>
              </a:ext>
            </a:extLst>
          </p:cNvPr>
          <p:cNvSpPr>
            <a:spLocks noGrp="1"/>
          </p:cNvSpPr>
          <p:nvPr>
            <p:ph type="title"/>
          </p:nvPr>
        </p:nvSpPr>
        <p:spPr>
          <a:xfrm>
            <a:off x="337905" y="0"/>
            <a:ext cx="8225327" cy="1017879"/>
          </a:xfrm>
        </p:spPr>
        <p:txBody>
          <a:bodyPr/>
          <a:lstStyle/>
          <a:p>
            <a:r>
              <a:rPr lang="en-US" sz="4000" dirty="0"/>
              <a:t>Flow of Harvested Wood in Kentucky</a:t>
            </a:r>
          </a:p>
        </p:txBody>
      </p:sp>
      <p:pic>
        <p:nvPicPr>
          <p:cNvPr id="4" name="Content Placeholder 3">
            <a:extLst>
              <a:ext uri="{FF2B5EF4-FFF2-40B4-BE49-F238E27FC236}">
                <a16:creationId xmlns:a16="http://schemas.microsoft.com/office/drawing/2014/main" id="{889E29D1-20F4-4F21-B3CE-685AAD6DDE37}"/>
              </a:ext>
            </a:extLst>
          </p:cNvPr>
          <p:cNvPicPr>
            <a:picLocks noGrp="1" noChangeAspect="1"/>
          </p:cNvPicPr>
          <p:nvPr>
            <p:ph idx="1"/>
          </p:nvPr>
        </p:nvPicPr>
        <p:blipFill rotWithShape="1">
          <a:blip r:embed="rId3"/>
          <a:srcRect t="7313"/>
          <a:stretch/>
        </p:blipFill>
        <p:spPr>
          <a:xfrm>
            <a:off x="140822" y="1202545"/>
            <a:ext cx="8862356" cy="3380711"/>
          </a:xfrm>
          <a:prstGeom prst="rect">
            <a:avLst/>
          </a:prstGeom>
        </p:spPr>
      </p:pic>
      <p:sp>
        <p:nvSpPr>
          <p:cNvPr id="5" name="TextBox 4">
            <a:extLst>
              <a:ext uri="{FF2B5EF4-FFF2-40B4-BE49-F238E27FC236}">
                <a16:creationId xmlns:a16="http://schemas.microsoft.com/office/drawing/2014/main" id="{CEDEF0F9-972C-48E7-9545-483369C30BCE}"/>
              </a:ext>
            </a:extLst>
          </p:cNvPr>
          <p:cNvSpPr txBox="1"/>
          <p:nvPr/>
        </p:nvSpPr>
        <p:spPr>
          <a:xfrm>
            <a:off x="247135" y="5299526"/>
            <a:ext cx="8756043" cy="461665"/>
          </a:xfrm>
          <a:prstGeom prst="rect">
            <a:avLst/>
          </a:prstGeom>
          <a:solidFill>
            <a:srgbClr val="FFFF00"/>
          </a:solidFill>
        </p:spPr>
        <p:txBody>
          <a:bodyPr wrap="square" rtlCol="0">
            <a:spAutoFit/>
          </a:bodyPr>
          <a:lstStyle/>
          <a:p>
            <a:pPr algn="ctr"/>
            <a:r>
              <a:rPr lang="en-US" sz="2400" dirty="0">
                <a:solidFill>
                  <a:schemeClr val="accent1"/>
                </a:solidFill>
                <a:latin typeface="Calibri" panose="020F0502020204030204" pitchFamily="34" charset="0"/>
                <a:cs typeface="Calibri" panose="020F0502020204030204" pitchFamily="34" charset="0"/>
              </a:rPr>
              <a:t>Total Estimated Value of 1 Acre of Harvested Woodland = $19,935</a:t>
            </a:r>
          </a:p>
        </p:txBody>
      </p:sp>
      <p:sp>
        <p:nvSpPr>
          <p:cNvPr id="6" name="TextBox 5">
            <a:extLst>
              <a:ext uri="{FF2B5EF4-FFF2-40B4-BE49-F238E27FC236}">
                <a16:creationId xmlns:a16="http://schemas.microsoft.com/office/drawing/2014/main" id="{F88C6E84-6936-47B1-A87B-DDD87759706C}"/>
              </a:ext>
            </a:extLst>
          </p:cNvPr>
          <p:cNvSpPr txBox="1"/>
          <p:nvPr/>
        </p:nvSpPr>
        <p:spPr>
          <a:xfrm>
            <a:off x="247135" y="3237470"/>
            <a:ext cx="889687" cy="369332"/>
          </a:xfrm>
          <a:prstGeom prst="rect">
            <a:avLst/>
          </a:prstGeom>
          <a:solidFill>
            <a:srgbClr val="FFFF00"/>
          </a:solidFill>
        </p:spPr>
        <p:txBody>
          <a:bodyPr wrap="square" rtlCol="0">
            <a:spAutoFit/>
          </a:bodyPr>
          <a:lstStyle/>
          <a:p>
            <a:pPr algn="ctr"/>
            <a:r>
              <a:rPr lang="en-US" dirty="0">
                <a:solidFill>
                  <a:schemeClr val="accent1"/>
                </a:solidFill>
                <a:latin typeface="Calibri" panose="020F0502020204030204" pitchFamily="34" charset="0"/>
                <a:cs typeface="Calibri" panose="020F0502020204030204" pitchFamily="34" charset="0"/>
              </a:rPr>
              <a:t>$1,033</a:t>
            </a:r>
          </a:p>
        </p:txBody>
      </p:sp>
      <p:sp>
        <p:nvSpPr>
          <p:cNvPr id="7" name="TextBox 6">
            <a:extLst>
              <a:ext uri="{FF2B5EF4-FFF2-40B4-BE49-F238E27FC236}">
                <a16:creationId xmlns:a16="http://schemas.microsoft.com/office/drawing/2014/main" id="{DAE28561-1E53-4CF2-840C-CEA546212F9A}"/>
              </a:ext>
            </a:extLst>
          </p:cNvPr>
          <p:cNvSpPr txBox="1"/>
          <p:nvPr/>
        </p:nvSpPr>
        <p:spPr>
          <a:xfrm>
            <a:off x="1610497" y="3723503"/>
            <a:ext cx="889687" cy="369332"/>
          </a:xfrm>
          <a:prstGeom prst="rect">
            <a:avLst/>
          </a:prstGeom>
          <a:solidFill>
            <a:srgbClr val="FFFF00"/>
          </a:solidFill>
        </p:spPr>
        <p:txBody>
          <a:bodyPr wrap="square" rtlCol="0">
            <a:spAutoFit/>
          </a:bodyPr>
          <a:lstStyle/>
          <a:p>
            <a:pPr algn="ctr"/>
            <a:r>
              <a:rPr lang="en-US" dirty="0">
                <a:solidFill>
                  <a:schemeClr val="accent1"/>
                </a:solidFill>
                <a:latin typeface="Calibri" panose="020F0502020204030204" pitchFamily="34" charset="0"/>
                <a:cs typeface="Calibri" panose="020F0502020204030204" pitchFamily="34" charset="0"/>
              </a:rPr>
              <a:t>$1,051</a:t>
            </a:r>
          </a:p>
        </p:txBody>
      </p:sp>
      <p:sp>
        <p:nvSpPr>
          <p:cNvPr id="8" name="TextBox 7">
            <a:extLst>
              <a:ext uri="{FF2B5EF4-FFF2-40B4-BE49-F238E27FC236}">
                <a16:creationId xmlns:a16="http://schemas.microsoft.com/office/drawing/2014/main" id="{6F98B658-17CD-406E-A50D-2B7DF50419DD}"/>
              </a:ext>
            </a:extLst>
          </p:cNvPr>
          <p:cNvSpPr txBox="1"/>
          <p:nvPr/>
        </p:nvSpPr>
        <p:spPr>
          <a:xfrm>
            <a:off x="4450568" y="988107"/>
            <a:ext cx="926756" cy="369332"/>
          </a:xfrm>
          <a:prstGeom prst="rect">
            <a:avLst/>
          </a:prstGeom>
          <a:solidFill>
            <a:srgbClr val="FFFF00"/>
          </a:solidFill>
        </p:spPr>
        <p:txBody>
          <a:bodyPr wrap="square" rtlCol="0">
            <a:spAutoFit/>
          </a:bodyPr>
          <a:lstStyle/>
          <a:p>
            <a:pPr algn="ctr"/>
            <a:r>
              <a:rPr lang="en-US" dirty="0">
                <a:solidFill>
                  <a:schemeClr val="accent1"/>
                </a:solidFill>
                <a:latin typeface="Calibri" panose="020F0502020204030204" pitchFamily="34" charset="0"/>
                <a:cs typeface="Calibri" panose="020F0502020204030204" pitchFamily="34" charset="0"/>
              </a:rPr>
              <a:t>$4,560</a:t>
            </a:r>
          </a:p>
        </p:txBody>
      </p:sp>
      <p:sp>
        <p:nvSpPr>
          <p:cNvPr id="9" name="TextBox 8">
            <a:extLst>
              <a:ext uri="{FF2B5EF4-FFF2-40B4-BE49-F238E27FC236}">
                <a16:creationId xmlns:a16="http://schemas.microsoft.com/office/drawing/2014/main" id="{7AABDF5A-C449-47DE-8E8C-7ACC78ADE3E2}"/>
              </a:ext>
            </a:extLst>
          </p:cNvPr>
          <p:cNvSpPr txBox="1"/>
          <p:nvPr/>
        </p:nvSpPr>
        <p:spPr>
          <a:xfrm>
            <a:off x="7346168" y="1017879"/>
            <a:ext cx="926756" cy="369332"/>
          </a:xfrm>
          <a:prstGeom prst="rect">
            <a:avLst/>
          </a:prstGeom>
          <a:solidFill>
            <a:srgbClr val="FFFF00"/>
          </a:solidFill>
        </p:spPr>
        <p:txBody>
          <a:bodyPr wrap="square" rtlCol="0">
            <a:spAutoFit/>
          </a:bodyPr>
          <a:lstStyle/>
          <a:p>
            <a:pPr algn="ctr"/>
            <a:r>
              <a:rPr lang="en-US" dirty="0">
                <a:solidFill>
                  <a:schemeClr val="accent1"/>
                </a:solidFill>
                <a:latin typeface="Calibri" panose="020F0502020204030204" pitchFamily="34" charset="0"/>
                <a:cs typeface="Calibri" panose="020F0502020204030204" pitchFamily="34" charset="0"/>
              </a:rPr>
              <a:t>$8,578</a:t>
            </a:r>
          </a:p>
        </p:txBody>
      </p:sp>
      <p:sp>
        <p:nvSpPr>
          <p:cNvPr id="10" name="TextBox 9">
            <a:extLst>
              <a:ext uri="{FF2B5EF4-FFF2-40B4-BE49-F238E27FC236}">
                <a16:creationId xmlns:a16="http://schemas.microsoft.com/office/drawing/2014/main" id="{81088A73-4396-4B8B-B421-2589AEBB90CE}"/>
              </a:ext>
            </a:extLst>
          </p:cNvPr>
          <p:cNvSpPr txBox="1"/>
          <p:nvPr/>
        </p:nvSpPr>
        <p:spPr>
          <a:xfrm>
            <a:off x="6419412" y="4577078"/>
            <a:ext cx="926756" cy="369332"/>
          </a:xfrm>
          <a:prstGeom prst="rect">
            <a:avLst/>
          </a:prstGeom>
          <a:solidFill>
            <a:srgbClr val="FFFF00"/>
          </a:solidFill>
        </p:spPr>
        <p:txBody>
          <a:bodyPr wrap="square" rtlCol="0">
            <a:spAutoFit/>
          </a:bodyPr>
          <a:lstStyle/>
          <a:p>
            <a:pPr algn="ctr"/>
            <a:r>
              <a:rPr lang="en-US" dirty="0">
                <a:solidFill>
                  <a:schemeClr val="accent1"/>
                </a:solidFill>
                <a:latin typeface="Calibri" panose="020F0502020204030204" pitchFamily="34" charset="0"/>
                <a:cs typeface="Calibri" panose="020F0502020204030204" pitchFamily="34" charset="0"/>
              </a:rPr>
              <a:t>$1,978</a:t>
            </a:r>
          </a:p>
        </p:txBody>
      </p:sp>
      <p:sp>
        <p:nvSpPr>
          <p:cNvPr id="11" name="TextBox 10">
            <a:extLst>
              <a:ext uri="{FF2B5EF4-FFF2-40B4-BE49-F238E27FC236}">
                <a16:creationId xmlns:a16="http://schemas.microsoft.com/office/drawing/2014/main" id="{818C5B53-5263-4662-9B9C-ADB9E5B7F895}"/>
              </a:ext>
            </a:extLst>
          </p:cNvPr>
          <p:cNvSpPr txBox="1"/>
          <p:nvPr/>
        </p:nvSpPr>
        <p:spPr>
          <a:xfrm>
            <a:off x="4299024" y="4577078"/>
            <a:ext cx="926756" cy="369332"/>
          </a:xfrm>
          <a:prstGeom prst="rect">
            <a:avLst/>
          </a:prstGeom>
          <a:solidFill>
            <a:srgbClr val="FFFF00"/>
          </a:solidFill>
        </p:spPr>
        <p:txBody>
          <a:bodyPr wrap="square" rtlCol="0">
            <a:spAutoFit/>
          </a:bodyPr>
          <a:lstStyle/>
          <a:p>
            <a:pPr algn="ctr"/>
            <a:r>
              <a:rPr lang="en-US" dirty="0">
                <a:solidFill>
                  <a:schemeClr val="accent1"/>
                </a:solidFill>
                <a:latin typeface="Calibri" panose="020F0502020204030204" pitchFamily="34" charset="0"/>
                <a:cs typeface="Calibri" panose="020F0502020204030204" pitchFamily="34" charset="0"/>
              </a:rPr>
              <a:t>$2,736</a:t>
            </a:r>
          </a:p>
        </p:txBody>
      </p:sp>
      <p:sp>
        <p:nvSpPr>
          <p:cNvPr id="12" name="TextBox 11">
            <a:extLst>
              <a:ext uri="{FF2B5EF4-FFF2-40B4-BE49-F238E27FC236}">
                <a16:creationId xmlns:a16="http://schemas.microsoft.com/office/drawing/2014/main" id="{FFD79236-02B6-46D2-8072-C506E2C82979}"/>
              </a:ext>
            </a:extLst>
          </p:cNvPr>
          <p:cNvSpPr txBox="1"/>
          <p:nvPr/>
        </p:nvSpPr>
        <p:spPr>
          <a:xfrm>
            <a:off x="5964584" y="6056414"/>
            <a:ext cx="3179416" cy="307777"/>
          </a:xfrm>
          <a:prstGeom prst="rect">
            <a:avLst/>
          </a:prstGeom>
          <a:noFill/>
        </p:spPr>
        <p:txBody>
          <a:bodyPr wrap="square" rtlCol="0">
            <a:spAutoFit/>
          </a:bodyPr>
          <a:lstStyle/>
          <a:p>
            <a:pPr algn="r"/>
            <a:r>
              <a:rPr lang="en-US" sz="1400" dirty="0"/>
              <a:t>Source: UK Forestry Extension</a:t>
            </a:r>
          </a:p>
        </p:txBody>
      </p:sp>
    </p:spTree>
    <p:extLst>
      <p:ext uri="{BB962C8B-B14F-4D97-AF65-F5344CB8AC3E}">
        <p14:creationId xmlns:p14="http://schemas.microsoft.com/office/powerpoint/2010/main" val="1398871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10145-D49D-47CF-8310-18FBEFDF2021}"/>
              </a:ext>
            </a:extLst>
          </p:cNvPr>
          <p:cNvSpPr>
            <a:spLocks noGrp="1"/>
          </p:cNvSpPr>
          <p:nvPr>
            <p:ph type="title"/>
          </p:nvPr>
        </p:nvSpPr>
        <p:spPr>
          <a:xfrm>
            <a:off x="459336" y="199292"/>
            <a:ext cx="8368141" cy="1143000"/>
          </a:xfrm>
        </p:spPr>
        <p:txBody>
          <a:bodyPr/>
          <a:lstStyle/>
          <a:p>
            <a:r>
              <a:rPr lang="en-US" sz="4000" dirty="0"/>
              <a:t>Kentucky Forest Conservation Act &amp; </a:t>
            </a:r>
            <a:br>
              <a:rPr lang="en-US" sz="4000" dirty="0"/>
            </a:br>
            <a:r>
              <a:rPr lang="en-US" sz="4000" dirty="0"/>
              <a:t>Master Logger Program (July 15, 1992)</a:t>
            </a:r>
          </a:p>
        </p:txBody>
      </p:sp>
      <p:sp>
        <p:nvSpPr>
          <p:cNvPr id="3" name="Content Placeholder 2">
            <a:extLst>
              <a:ext uri="{FF2B5EF4-FFF2-40B4-BE49-F238E27FC236}">
                <a16:creationId xmlns:a16="http://schemas.microsoft.com/office/drawing/2014/main" id="{38312A8A-0532-45EC-BF78-2C257CCD5999}"/>
              </a:ext>
            </a:extLst>
          </p:cNvPr>
          <p:cNvSpPr>
            <a:spLocks noGrp="1"/>
          </p:cNvSpPr>
          <p:nvPr>
            <p:ph idx="1"/>
          </p:nvPr>
        </p:nvSpPr>
        <p:spPr>
          <a:xfrm>
            <a:off x="461473" y="1570891"/>
            <a:ext cx="8366004" cy="4599173"/>
          </a:xfrm>
        </p:spPr>
        <p:txBody>
          <a:bodyPr>
            <a:normAutofit lnSpcReduction="10000"/>
          </a:bodyPr>
          <a:lstStyle/>
          <a:p>
            <a:pPr marL="0" indent="0">
              <a:buNone/>
            </a:pPr>
            <a:r>
              <a:rPr lang="en-US" sz="2800" b="1" dirty="0">
                <a:solidFill>
                  <a:schemeClr val="accent1"/>
                </a:solidFill>
              </a:rPr>
              <a:t>Forest Conservation Act – </a:t>
            </a:r>
            <a:r>
              <a:rPr lang="en-US" sz="2800" dirty="0"/>
              <a:t>regulates all commercial loggers and requires use of BMPs to help protect water quality</a:t>
            </a:r>
          </a:p>
          <a:p>
            <a:r>
              <a:rPr lang="en-US" dirty="0"/>
              <a:t>Requires all logging operations to have one Master Logger on site and in charge</a:t>
            </a:r>
          </a:p>
          <a:p>
            <a:r>
              <a:rPr lang="en-US" dirty="0"/>
              <a:t>Kentucky Division of Forestry oversees inspection/enforcement</a:t>
            </a:r>
          </a:p>
          <a:p>
            <a:pPr marL="0" indent="0">
              <a:buNone/>
            </a:pPr>
            <a:endParaRPr lang="en-US" sz="1400" b="1" dirty="0">
              <a:solidFill>
                <a:schemeClr val="accent1"/>
              </a:solidFill>
            </a:endParaRPr>
          </a:p>
          <a:p>
            <a:pPr marL="0" indent="0">
              <a:buNone/>
            </a:pPr>
            <a:r>
              <a:rPr lang="en-US" sz="2800" b="1" dirty="0">
                <a:solidFill>
                  <a:schemeClr val="accent1"/>
                </a:solidFill>
              </a:rPr>
              <a:t>Master Logger Program </a:t>
            </a:r>
            <a:r>
              <a:rPr lang="en-US" sz="2800" dirty="0"/>
              <a:t>– an education program that teaches logging methods that benefit both industry and the forest</a:t>
            </a:r>
          </a:p>
          <a:p>
            <a:r>
              <a:rPr lang="en-US" dirty="0"/>
              <a:t>Developed by UK Dept of Forestry Extension, Kentucky Forest Industries Association and Kentucky Division of Forestry</a:t>
            </a:r>
          </a:p>
        </p:txBody>
      </p:sp>
    </p:spTree>
    <p:extLst>
      <p:ext uri="{BB962C8B-B14F-4D97-AF65-F5344CB8AC3E}">
        <p14:creationId xmlns:p14="http://schemas.microsoft.com/office/powerpoint/2010/main" val="2335533558"/>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84C88C48B1594BB0B661E058B8F7DE" ma:contentTypeVersion="13" ma:contentTypeDescription="Create a new document." ma:contentTypeScope="" ma:versionID="732847de115f0dace2ce287cba8b51f9">
  <xsd:schema xmlns:xsd="http://www.w3.org/2001/XMLSchema" xmlns:xs="http://www.w3.org/2001/XMLSchema" xmlns:p="http://schemas.microsoft.com/office/2006/metadata/properties" xmlns:ns3="9895f8bc-a2f2-489a-b728-feea37ebc857" xmlns:ns4="47e4127d-1d07-4d4a-80ce-5b8cc81159bb" targetNamespace="http://schemas.microsoft.com/office/2006/metadata/properties" ma:root="true" ma:fieldsID="d4cba06e0efeaf31ed01816a1a86f14a" ns3:_="" ns4:_="">
    <xsd:import namespace="9895f8bc-a2f2-489a-b728-feea37ebc857"/>
    <xsd:import namespace="47e4127d-1d07-4d4a-80ce-5b8cc81159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5f8bc-a2f2-489a-b728-feea37ebc85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e4127d-1d07-4d4a-80ce-5b8cc81159b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6F7588-693F-46C2-A214-1F09913C4F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95f8bc-a2f2-489a-b728-feea37ebc857"/>
    <ds:schemaRef ds:uri="47e4127d-1d07-4d4a-80ce-5b8cc8115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00F82D-4B8C-4863-8EE9-154F6721CE2A}">
  <ds:schemaRefs>
    <ds:schemaRef ds:uri="47e4127d-1d07-4d4a-80ce-5b8cc81159bb"/>
    <ds:schemaRef ds:uri="http://purl.org/dc/dcmitype/"/>
    <ds:schemaRef ds:uri="http://schemas.openxmlformats.org/package/2006/metadata/core-properties"/>
    <ds:schemaRef ds:uri="http://purl.org/dc/elements/1.1/"/>
    <ds:schemaRef ds:uri="http://schemas.microsoft.com/office/2006/documentManagement/types"/>
    <ds:schemaRef ds:uri="9895f8bc-a2f2-489a-b728-feea37ebc857"/>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FD130AD-1BDA-46A5-A56D-0C65BAE9EA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6298</TotalTime>
  <Words>4903</Words>
  <Application>Microsoft Office PowerPoint</Application>
  <PresentationFormat>On-screen Show (4:3)</PresentationFormat>
  <Paragraphs>423</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PowerPoint Presentation</vt:lpstr>
      <vt:lpstr>PowerPoint Presentation</vt:lpstr>
      <vt:lpstr>Healthy Forests = Healthy Waters</vt:lpstr>
      <vt:lpstr>Kentucky Agricultural Water Quality Act includes Forestry Activities</vt:lpstr>
      <vt:lpstr>PowerPoint Presentation</vt:lpstr>
      <vt:lpstr>Kentucky Forest Sector: Economic Contribution Report 2016-2017, UK Forestry Extension</vt:lpstr>
      <vt:lpstr>Flow of Harvested Wood in Kentucky</vt:lpstr>
      <vt:lpstr>Kentucky Forest Conservation Act &amp;  Master Logger Program (July 15, 1992)</vt:lpstr>
      <vt:lpstr>PowerPoint Presentation</vt:lpstr>
      <vt:lpstr>Forestry-Related Water Quality Impacts</vt:lpstr>
      <vt:lpstr>Relative Importance of Silvicultural NPS Pollutants</vt:lpstr>
      <vt:lpstr>BMPs for Streams and Other Waterbodies</vt:lpstr>
      <vt:lpstr>Logging Debris and Disturbed Soil</vt:lpstr>
      <vt:lpstr>Logging Debris in Ephemeral Channels</vt:lpstr>
      <vt:lpstr>Forestry Water Quality Plan Minimum BMP Requirements </vt:lpstr>
      <vt:lpstr>Access Roads, Trails and Landings</vt:lpstr>
      <vt:lpstr>BMP 1 – Access Roads, Trail and Landings</vt:lpstr>
      <vt:lpstr>Water Control Structures</vt:lpstr>
      <vt:lpstr>Stream Crossings</vt:lpstr>
      <vt:lpstr>Stream Crossing Minimum Requirements </vt:lpstr>
      <vt:lpstr>BMP 3 – Streamside Management Zones</vt:lpstr>
      <vt:lpstr>BMP Measurements</vt:lpstr>
      <vt:lpstr>Relationship of SMZ Requirements to Slope and Distance</vt:lpstr>
      <vt:lpstr>Streamside Management Zone Guidance</vt:lpstr>
      <vt:lpstr>Extra Measures for Road, Trails, Landings </vt:lpstr>
      <vt:lpstr>PowerPoint Presentation</vt:lpstr>
      <vt:lpstr>BMP 4 – Activity near Sinkholes, Sinking Streams and Caves</vt:lpstr>
      <vt:lpstr>BMP 10 – Silviculture in Wetland Areas </vt:lpstr>
      <vt:lpstr>Retirement of Logging Sites</vt:lpstr>
      <vt:lpstr>Inspection &amp; Enforcement</vt:lpstr>
      <vt:lpstr>Master Logger and Bad Actor Listings masterlogger.ca.uky.edu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Academy Watershed Coordinator Training Series</dc:title>
  <dc:creator>McAlister, Malissa L.</dc:creator>
  <cp:lastModifiedBy>McAlister, Malissa L.</cp:lastModifiedBy>
  <cp:revision>112</cp:revision>
  <cp:lastPrinted>2020-05-27T00:46:45Z</cp:lastPrinted>
  <dcterms:created xsi:type="dcterms:W3CDTF">2020-02-10T20:31:08Z</dcterms:created>
  <dcterms:modified xsi:type="dcterms:W3CDTF">2020-06-01T17:22:31Z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0x0101002784C88C48B1594BB0B661E058B8F7DE</vt:lpwstr>
  </property>
</Properties>
</file>