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1" r:id="rId2"/>
  </p:sldMasterIdLst>
  <p:notesMasterIdLst>
    <p:notesMasterId r:id="rId32"/>
  </p:notesMasterIdLst>
  <p:sldIdLst>
    <p:sldId id="436" r:id="rId3"/>
    <p:sldId id="467" r:id="rId4"/>
    <p:sldId id="447" r:id="rId5"/>
    <p:sldId id="448" r:id="rId6"/>
    <p:sldId id="450" r:id="rId7"/>
    <p:sldId id="445" r:id="rId8"/>
    <p:sldId id="458" r:id="rId9"/>
    <p:sldId id="269" r:id="rId10"/>
    <p:sldId id="270" r:id="rId11"/>
    <p:sldId id="460" r:id="rId12"/>
    <p:sldId id="459" r:id="rId13"/>
    <p:sldId id="271" r:id="rId14"/>
    <p:sldId id="453" r:id="rId15"/>
    <p:sldId id="282" r:id="rId16"/>
    <p:sldId id="451" r:id="rId17"/>
    <p:sldId id="267" r:id="rId18"/>
    <p:sldId id="264" r:id="rId19"/>
    <p:sldId id="461" r:id="rId20"/>
    <p:sldId id="258" r:id="rId21"/>
    <p:sldId id="261" r:id="rId22"/>
    <p:sldId id="265" r:id="rId23"/>
    <p:sldId id="292" r:id="rId24"/>
    <p:sldId id="462" r:id="rId25"/>
    <p:sldId id="455" r:id="rId26"/>
    <p:sldId id="259" r:id="rId27"/>
    <p:sldId id="456" r:id="rId28"/>
    <p:sldId id="457" r:id="rId29"/>
    <p:sldId id="463" r:id="rId30"/>
    <p:sldId id="469"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ans, Steven" initials="ES" lastIdx="1" clrIdx="0">
    <p:extLst>
      <p:ext uri="{19B8F6BF-5375-455C-9EA6-DF929625EA0E}">
        <p15:presenceInfo xmlns:p15="http://schemas.microsoft.com/office/powerpoint/2012/main" userId="S-1-5-21-436374069-1454471165-682003330-4766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0032A1"/>
    <a:srgbClr val="FD5003"/>
    <a:srgbClr val="FFAA01"/>
    <a:srgbClr val="FFDD89"/>
    <a:srgbClr val="D9D9D9"/>
    <a:srgbClr val="0033A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86" autoAdjust="0"/>
    <p:restoredTop sz="67932" autoAdjust="0"/>
  </p:normalViewPr>
  <p:slideViewPr>
    <p:cSldViewPr snapToGrid="0" snapToObjects="1">
      <p:cViewPr varScale="1">
        <p:scale>
          <a:sx n="77" d="100"/>
          <a:sy n="77" d="100"/>
        </p:scale>
        <p:origin x="2448" y="9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277F56-FD7F-46B1-B0F9-38C995FDA837}" type="datetimeFigureOut">
              <a:rPr lang="en-US" smtClean="0"/>
              <a:t>10/25/2019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1573F1-F95D-403A-A47C-A1143ABC9F0B}" type="slidenum">
              <a:rPr lang="en-US" smtClean="0"/>
              <a:t>‹#›</a:t>
            </a:fld>
            <a:endParaRPr lang="en-US"/>
          </a:p>
        </p:txBody>
      </p:sp>
    </p:spTree>
    <p:extLst>
      <p:ext uri="{BB962C8B-B14F-4D97-AF65-F5344CB8AC3E}">
        <p14:creationId xmlns:p14="http://schemas.microsoft.com/office/powerpoint/2010/main" val="2860822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573F1-F95D-403A-A47C-A1143ABC9F0B}" type="slidenum">
              <a:rPr lang="en-US" smtClean="0"/>
              <a:t>1</a:t>
            </a:fld>
            <a:endParaRPr lang="en-US"/>
          </a:p>
        </p:txBody>
      </p:sp>
    </p:spTree>
    <p:extLst>
      <p:ext uri="{BB962C8B-B14F-4D97-AF65-F5344CB8AC3E}">
        <p14:creationId xmlns:p14="http://schemas.microsoft.com/office/powerpoint/2010/main" val="3902044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areas in which there are limestones and dolomite, </a:t>
            </a:r>
            <a:r>
              <a:rPr lang="en-US" b="1" dirty="0"/>
              <a:t>karst topography </a:t>
            </a:r>
            <a:r>
              <a:rPr lang="en-US" dirty="0"/>
              <a:t>may form from the dissolution of the rocks, creating sinkholes, caves, sinking streams, and springs.  </a:t>
            </a:r>
          </a:p>
          <a:p>
            <a:endParaRPr lang="en-US" dirty="0"/>
          </a:p>
          <a:p>
            <a:r>
              <a:rPr lang="en-US" dirty="0"/>
              <a:t>In some cases, the karst system will route water in a different direction than the surface drainage pattern.  This can make water and associated pollutant tracking very difficult.</a:t>
            </a:r>
          </a:p>
        </p:txBody>
      </p:sp>
      <p:sp>
        <p:nvSpPr>
          <p:cNvPr id="4" name="Slide Number Placeholder 3"/>
          <p:cNvSpPr>
            <a:spLocks noGrp="1"/>
          </p:cNvSpPr>
          <p:nvPr>
            <p:ph type="sldNum" sz="quarter" idx="5"/>
          </p:nvPr>
        </p:nvSpPr>
        <p:spPr/>
        <p:txBody>
          <a:bodyPr/>
          <a:lstStyle/>
          <a:p>
            <a:fld id="{7E1573F1-F95D-403A-A47C-A1143ABC9F0B}" type="slidenum">
              <a:rPr lang="en-US" smtClean="0"/>
              <a:t>10</a:t>
            </a:fld>
            <a:endParaRPr lang="en-US"/>
          </a:p>
        </p:txBody>
      </p:sp>
    </p:spTree>
    <p:extLst>
      <p:ext uri="{BB962C8B-B14F-4D97-AF65-F5344CB8AC3E}">
        <p14:creationId xmlns:p14="http://schemas.microsoft.com/office/powerpoint/2010/main" val="3629040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rainfall rate is greater than the infiltration capacity of the soil, some water will runoff the ground’s surface.  </a:t>
            </a:r>
          </a:p>
          <a:p>
            <a:endParaRPr lang="en-US" dirty="0"/>
          </a:p>
          <a:p>
            <a:r>
              <a:rPr lang="en-US" dirty="0"/>
              <a:t>Runoff will also occur when the soil particles are completely saturated with water and cannot absorb any more water.</a:t>
            </a:r>
          </a:p>
          <a:p>
            <a:endParaRPr lang="en-US" dirty="0"/>
          </a:p>
          <a:p>
            <a:r>
              <a:rPr lang="en-US" dirty="0"/>
              <a:t>Different soils have different runoff rates based on their particle sizes and textures.</a:t>
            </a:r>
          </a:p>
        </p:txBody>
      </p:sp>
      <p:sp>
        <p:nvSpPr>
          <p:cNvPr id="4" name="Slide Number Placeholder 3"/>
          <p:cNvSpPr>
            <a:spLocks noGrp="1"/>
          </p:cNvSpPr>
          <p:nvPr>
            <p:ph type="sldNum" sz="quarter" idx="5"/>
          </p:nvPr>
        </p:nvSpPr>
        <p:spPr/>
        <p:txBody>
          <a:bodyPr/>
          <a:lstStyle/>
          <a:p>
            <a:fld id="{7E1573F1-F95D-403A-A47C-A1143ABC9F0B}" type="slidenum">
              <a:rPr lang="en-US" smtClean="0"/>
              <a:t>11</a:t>
            </a:fld>
            <a:endParaRPr lang="en-US"/>
          </a:p>
        </p:txBody>
      </p:sp>
    </p:spTree>
    <p:extLst>
      <p:ext uri="{BB962C8B-B14F-4D97-AF65-F5344CB8AC3E}">
        <p14:creationId xmlns:p14="http://schemas.microsoft.com/office/powerpoint/2010/main" val="1679038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groundwater surfaces, it results in “</a:t>
            </a:r>
            <a:r>
              <a:rPr lang="en-US" b="1" dirty="0"/>
              <a:t>gaining streams</a:t>
            </a:r>
            <a:r>
              <a:rPr lang="en-US" dirty="0"/>
              <a:t>,” meaning that that they are receiving supplementary water from underground sources.</a:t>
            </a:r>
          </a:p>
          <a:p>
            <a:endParaRPr lang="en-US" dirty="0"/>
          </a:p>
          <a:p>
            <a:r>
              <a:rPr lang="en-US" dirty="0"/>
              <a:t>This groundwater is also joined by surface flow which includes: 1) overland sheet flow, 2) subsurface flow through the saturated soil, and 3) saturated overland flow or “quick return flow” which emerges when the soil becomes so saturated that it emerges before reaching the stream channel.  </a:t>
            </a:r>
          </a:p>
          <a:p>
            <a:endParaRPr lang="en-US" dirty="0"/>
          </a:p>
          <a:p>
            <a:r>
              <a:rPr lang="en-US" dirty="0"/>
              <a:t>As storms continue, the saturated flow level moves further and up the hillside </a:t>
            </a:r>
          </a:p>
        </p:txBody>
      </p:sp>
      <p:sp>
        <p:nvSpPr>
          <p:cNvPr id="4" name="Slide Number Placeholder 3"/>
          <p:cNvSpPr>
            <a:spLocks noGrp="1"/>
          </p:cNvSpPr>
          <p:nvPr>
            <p:ph type="sldNum" sz="quarter" idx="5"/>
          </p:nvPr>
        </p:nvSpPr>
        <p:spPr/>
        <p:txBody>
          <a:bodyPr/>
          <a:lstStyle/>
          <a:p>
            <a:fld id="{7E1573F1-F95D-403A-A47C-A1143ABC9F0B}" type="slidenum">
              <a:rPr lang="en-US" smtClean="0"/>
              <a:t>12</a:t>
            </a:fld>
            <a:endParaRPr lang="en-US"/>
          </a:p>
        </p:txBody>
      </p:sp>
    </p:spTree>
    <p:extLst>
      <p:ext uri="{BB962C8B-B14F-4D97-AF65-F5344CB8AC3E}">
        <p14:creationId xmlns:p14="http://schemas.microsoft.com/office/powerpoint/2010/main" val="1650330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chemeClr val="tx2"/>
                </a:solidFill>
              </a:rPr>
              <a:t>Streams may be classified as ephemeral, intermittent, or perennial based on their flow and its relationship to the groundwater table.</a:t>
            </a:r>
          </a:p>
          <a:p>
            <a:endParaRPr lang="en-US" b="0" dirty="0">
              <a:solidFill>
                <a:schemeClr val="tx2"/>
              </a:solidFill>
            </a:endParaRPr>
          </a:p>
          <a:p>
            <a:r>
              <a:rPr lang="en-US" b="1" dirty="0">
                <a:solidFill>
                  <a:schemeClr val="tx2"/>
                </a:solidFill>
              </a:rPr>
              <a:t>Ephemeral</a:t>
            </a:r>
            <a:r>
              <a:rPr lang="en-US" dirty="0"/>
              <a:t> streams flow for brief periods in response to rainfall.  These streams are influent or “losing” reaches that lose water to the groundwater aquifer.</a:t>
            </a:r>
          </a:p>
          <a:p>
            <a:r>
              <a:rPr lang="en-US" b="1" dirty="0">
                <a:solidFill>
                  <a:schemeClr val="tx2"/>
                </a:solidFill>
              </a:rPr>
              <a:t>Intermittent</a:t>
            </a:r>
            <a:r>
              <a:rPr lang="en-US" dirty="0">
                <a:solidFill>
                  <a:schemeClr val="tx2"/>
                </a:solidFill>
              </a:rPr>
              <a:t> streams </a:t>
            </a:r>
            <a:r>
              <a:rPr lang="en-US" dirty="0"/>
              <a:t>flow during wet season (winter-spring) when the groundwater table is higher, but don’t normally flow during the dry season when the groundwater table is lower. </a:t>
            </a:r>
          </a:p>
          <a:p>
            <a:r>
              <a:rPr lang="en-US" b="1" dirty="0">
                <a:solidFill>
                  <a:schemeClr val="tx2"/>
                </a:solidFill>
              </a:rPr>
              <a:t>Perennial</a:t>
            </a:r>
            <a:r>
              <a:rPr lang="en-US" dirty="0"/>
              <a:t> streams typically flow year-round.  </a:t>
            </a:r>
          </a:p>
          <a:p>
            <a:endParaRPr lang="en-US" dirty="0"/>
          </a:p>
          <a:p>
            <a:r>
              <a:rPr lang="en-US" dirty="0"/>
              <a:t>You can see how these streams are typically located within a watershed, with ephemeral streams flowing into intermittent which flow into perennial.</a:t>
            </a:r>
          </a:p>
          <a:p>
            <a:r>
              <a:rPr lang="en-US" dirty="0"/>
              <a:t>The exception to this rule is in karst areas. </a:t>
            </a:r>
            <a:endParaRPr lang="en-US" b="1" dirty="0"/>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13</a:t>
            </a:fld>
            <a:endParaRPr lang="en-US"/>
          </a:p>
        </p:txBody>
      </p:sp>
    </p:spTree>
    <p:extLst>
      <p:ext uri="{BB962C8B-B14F-4D97-AF65-F5344CB8AC3E}">
        <p14:creationId xmlns:p14="http://schemas.microsoft.com/office/powerpoint/2010/main" val="457381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Urbanization of an area typically involves increasing the amount of impervious surfaces, or surfaces that don’t allow water to filter into the ground.  These include paved surfaces, rooftops, sidewalks and parking lots.</a:t>
            </a:r>
          </a:p>
          <a:p>
            <a:endParaRPr lang="en-US" dirty="0"/>
          </a:p>
          <a:p>
            <a:r>
              <a:rPr lang="en-US" dirty="0"/>
              <a:t>An increase in imperviousness will </a:t>
            </a:r>
            <a:r>
              <a:rPr lang="en-US" b="1" i="1" dirty="0"/>
              <a:t>decrease evapotranspiration and infiltration</a:t>
            </a:r>
            <a:r>
              <a:rPr lang="en-US" dirty="0"/>
              <a:t>.  But, it will </a:t>
            </a:r>
            <a:r>
              <a:rPr lang="en-US" b="1" i="1" dirty="0"/>
              <a:t>increase the amount of runoff</a:t>
            </a:r>
            <a:r>
              <a:rPr lang="en-US" dirty="0"/>
              <a:t>.  </a:t>
            </a:r>
          </a:p>
          <a:p>
            <a:endParaRPr lang="en-US" dirty="0"/>
          </a:p>
          <a:p>
            <a:r>
              <a:rPr lang="en-US" b="1" dirty="0"/>
              <a:t>Thus, urbanization increases the volume and velocity of water reaching the streams, but groundwater levels will decrease.</a:t>
            </a:r>
          </a:p>
          <a:p>
            <a:endParaRPr lang="en-US" dirty="0"/>
          </a:p>
          <a:p>
            <a:r>
              <a:rPr lang="en-US" dirty="0"/>
              <a:t>The above graphic shows this phenomenon as the percentage of land area covered with impervious surfaces increases.</a:t>
            </a:r>
          </a:p>
        </p:txBody>
      </p:sp>
      <p:sp>
        <p:nvSpPr>
          <p:cNvPr id="4" name="Slide Number Placeholder 3"/>
          <p:cNvSpPr>
            <a:spLocks noGrp="1"/>
          </p:cNvSpPr>
          <p:nvPr>
            <p:ph type="sldNum" sz="quarter" idx="5"/>
          </p:nvPr>
        </p:nvSpPr>
        <p:spPr/>
        <p:txBody>
          <a:bodyPr/>
          <a:lstStyle/>
          <a:p>
            <a:fld id="{7E1573F1-F95D-403A-A47C-A1143ABC9F0B}" type="slidenum">
              <a:rPr lang="en-US" smtClean="0"/>
              <a:t>14</a:t>
            </a:fld>
            <a:endParaRPr lang="en-US"/>
          </a:p>
        </p:txBody>
      </p:sp>
    </p:spTree>
    <p:extLst>
      <p:ext uri="{BB962C8B-B14F-4D97-AF65-F5344CB8AC3E}">
        <p14:creationId xmlns:p14="http://schemas.microsoft.com/office/powerpoint/2010/main" val="990696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Verdana" panose="020B0604030504040204" pitchFamily="34" charset="0"/>
              </a:rPr>
              <a:t>Three longitudinal zones are usually recognized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Verdana" panose="020B0604030504040204" pitchFamily="34" charset="0"/>
              </a:rPr>
              <a:t>headwaters</a:t>
            </a:r>
            <a:r>
              <a:rPr lang="en-US" sz="1200" dirty="0">
                <a:solidFill>
                  <a:srgbClr val="000000"/>
                </a:solidFill>
                <a:latin typeface="Verdana" panose="020B0604030504040204" pitchFamily="34" charset="0"/>
              </a:rPr>
              <a:t>, where flow is usually lowest of anywhere along the system, slope is often steepest, and erosion is greater than sediment deposition;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000000"/>
              </a:solidFill>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Verdana" panose="020B0604030504040204" pitchFamily="34" charset="0"/>
              </a:rPr>
              <a:t>transfer zone</a:t>
            </a:r>
            <a:r>
              <a:rPr lang="en-US" sz="1200" dirty="0">
                <a:solidFill>
                  <a:srgbClr val="000000"/>
                </a:solidFill>
                <a:latin typeface="Verdana" panose="020B0604030504040204" pitchFamily="34" charset="0"/>
              </a:rPr>
              <a:t>, the middle range of the stream where slope usually flattens somewhat, more flow appears, and deposition and erosion are both significant processes;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Verdana" panose="020B0604030504040204" pitchFamily="34" charset="0"/>
              </a:rPr>
              <a:t>and the downstream end's </a:t>
            </a:r>
            <a:r>
              <a:rPr lang="en-US" sz="1200" b="1" dirty="0">
                <a:solidFill>
                  <a:srgbClr val="000000"/>
                </a:solidFill>
                <a:latin typeface="Verdana" panose="020B0604030504040204" pitchFamily="34" charset="0"/>
              </a:rPr>
              <a:t>depositional zone</a:t>
            </a:r>
            <a:r>
              <a:rPr lang="en-US" sz="1200" dirty="0">
                <a:solidFill>
                  <a:srgbClr val="000000"/>
                </a:solidFill>
                <a:latin typeface="Verdana" panose="020B0604030504040204" pitchFamily="34" charset="0"/>
              </a:rPr>
              <a:t>, where flow is greatest, but slope is minimal and deposition of sediment significantly exceeds erosion most of the time.</a:t>
            </a:r>
          </a:p>
          <a:p>
            <a:pPr marL="0" indent="0">
              <a:buFont typeface="+mj-lt"/>
              <a:buNone/>
            </a:pPr>
            <a:endParaRPr lang="en-US" dirty="0"/>
          </a:p>
          <a:p>
            <a:pPr marL="0" indent="0">
              <a:buFont typeface="+mj-lt"/>
              <a:buNone/>
            </a:pPr>
            <a:r>
              <a:rPr lang="en-US" dirty="0"/>
              <a:t>Erosion and deposition occurs in all zones, but in each zone the primary processes are shown.</a:t>
            </a:r>
          </a:p>
          <a:p>
            <a:pPr marL="0" indent="0">
              <a:buFont typeface="+mj-lt"/>
              <a:buNone/>
            </a:pPr>
            <a:endParaRPr lang="en-US" dirty="0"/>
          </a:p>
          <a:p>
            <a:pPr marL="0" indent="0">
              <a:buFont typeface="+mj-lt"/>
              <a:buNone/>
            </a:pPr>
            <a:r>
              <a:rPr lang="en-US" dirty="0"/>
              <a:t>Headwaters need not be in mountains, but will vary in topography by region. </a:t>
            </a:r>
          </a:p>
        </p:txBody>
      </p:sp>
      <p:sp>
        <p:nvSpPr>
          <p:cNvPr id="4" name="Slide Number Placeholder 3"/>
          <p:cNvSpPr>
            <a:spLocks noGrp="1"/>
          </p:cNvSpPr>
          <p:nvPr>
            <p:ph type="sldNum" sz="quarter" idx="10"/>
          </p:nvPr>
        </p:nvSpPr>
        <p:spPr/>
        <p:txBody>
          <a:bodyPr/>
          <a:lstStyle/>
          <a:p>
            <a:fld id="{7E1573F1-F95D-403A-A47C-A1143ABC9F0B}" type="slidenum">
              <a:rPr lang="en-US" smtClean="0"/>
              <a:t>15</a:t>
            </a:fld>
            <a:endParaRPr lang="en-US"/>
          </a:p>
        </p:txBody>
      </p:sp>
    </p:spTree>
    <p:extLst>
      <p:ext uri="{BB962C8B-B14F-4D97-AF65-F5344CB8AC3E}">
        <p14:creationId xmlns:p14="http://schemas.microsoft.com/office/powerpoint/2010/main" val="2141180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shape of a stream will be influenced by the slope and geology of the valley in which the stream is located.   </a:t>
            </a:r>
          </a:p>
          <a:p>
            <a:endParaRPr lang="en-US" dirty="0"/>
          </a:p>
          <a:p>
            <a:r>
              <a:rPr lang="en-US" dirty="0"/>
              <a:t>Recognizing the valley shape will help to determine how streams in an area look, as the geology and topography will greatly affect the drainage pattern.</a:t>
            </a:r>
          </a:p>
          <a:p>
            <a:endParaRPr lang="en-US" dirty="0"/>
          </a:p>
          <a:p>
            <a:r>
              <a:rPr lang="en-US" dirty="0"/>
              <a:t>So note in the steep mountain valleys, the streams are confined but will have a lot of vertical changes.  In wide plains, the stream may be wide and flat.  Not all streams are the same shape because they are located in different areas.</a:t>
            </a:r>
          </a:p>
        </p:txBody>
      </p:sp>
      <p:sp>
        <p:nvSpPr>
          <p:cNvPr id="4" name="Slide Number Placeholder 3"/>
          <p:cNvSpPr>
            <a:spLocks noGrp="1"/>
          </p:cNvSpPr>
          <p:nvPr>
            <p:ph type="sldNum" sz="quarter" idx="10"/>
          </p:nvPr>
        </p:nvSpPr>
        <p:spPr/>
        <p:txBody>
          <a:bodyPr/>
          <a:lstStyle/>
          <a:p>
            <a:fld id="{7E1573F1-F95D-403A-A47C-A1143ABC9F0B}" type="slidenum">
              <a:rPr lang="en-US" smtClean="0"/>
              <a:t>16</a:t>
            </a:fld>
            <a:endParaRPr lang="en-US"/>
          </a:p>
        </p:txBody>
      </p:sp>
    </p:spTree>
    <p:extLst>
      <p:ext uri="{BB962C8B-B14F-4D97-AF65-F5344CB8AC3E}">
        <p14:creationId xmlns:p14="http://schemas.microsoft.com/office/powerpoint/2010/main" val="3015999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Stream order classification assigns a number to a stream network based on the number of tributaries contributing to its flow.  Thus, it is a measure of the relative size of streams. </a:t>
            </a:r>
          </a:p>
          <a:p>
            <a:endParaRPr lang="en-US" dirty="0"/>
          </a:p>
          <a:p>
            <a:r>
              <a:rPr lang="en-US" dirty="0"/>
              <a:t>The smallest tributaries are referred to as first-order streams.</a:t>
            </a:r>
          </a:p>
          <a:p>
            <a:endParaRPr lang="en-US" dirty="0"/>
          </a:p>
          <a:p>
            <a:r>
              <a:rPr lang="en-US" dirty="0"/>
              <a:t>The largest river in the world, the Amazon River, is a twelfth-order stream.</a:t>
            </a:r>
          </a:p>
          <a:p>
            <a:endParaRPr lang="en-US" dirty="0"/>
          </a:p>
          <a:p>
            <a:r>
              <a:rPr lang="en-US" dirty="0"/>
              <a:t>1</a:t>
            </a:r>
            <a:r>
              <a:rPr lang="en-US" baseline="30000" dirty="0"/>
              <a:t>st</a:t>
            </a:r>
            <a:r>
              <a:rPr lang="en-US" dirty="0"/>
              <a:t> through 3</a:t>
            </a:r>
            <a:r>
              <a:rPr lang="en-US" baseline="30000" dirty="0"/>
              <a:t>rd</a:t>
            </a:r>
            <a:r>
              <a:rPr lang="en-US" dirty="0"/>
              <a:t> order streams are typically headwater streams.  It is estimated that 80% of the world’s waterways fall into this category.</a:t>
            </a:r>
          </a:p>
          <a:p>
            <a:endParaRPr lang="en-US" dirty="0"/>
          </a:p>
          <a:p>
            <a:r>
              <a:rPr lang="en-US" dirty="0"/>
              <a:t>4</a:t>
            </a:r>
            <a:r>
              <a:rPr lang="en-US" baseline="30000" dirty="0"/>
              <a:t>th</a:t>
            </a:r>
            <a:r>
              <a:rPr lang="en-US" dirty="0"/>
              <a:t> through 6</a:t>
            </a:r>
            <a:r>
              <a:rPr lang="en-US" baseline="30000" dirty="0"/>
              <a:t>th</a:t>
            </a:r>
            <a:r>
              <a:rPr lang="en-US" dirty="0"/>
              <a:t> order – typically considered medium streams</a:t>
            </a:r>
          </a:p>
          <a:p>
            <a:endParaRPr lang="en-US" dirty="0"/>
          </a:p>
          <a:p>
            <a:r>
              <a:rPr lang="en-US" dirty="0"/>
              <a:t>7</a:t>
            </a:r>
            <a:r>
              <a:rPr lang="en-US" baseline="30000" dirty="0"/>
              <a:t>th</a:t>
            </a:r>
            <a:r>
              <a:rPr lang="en-US" dirty="0"/>
              <a:t> order or larger – constitutes a river</a:t>
            </a:r>
          </a:p>
        </p:txBody>
      </p:sp>
      <p:sp>
        <p:nvSpPr>
          <p:cNvPr id="4" name="Slide Number Placeholder 3"/>
          <p:cNvSpPr>
            <a:spLocks noGrp="1"/>
          </p:cNvSpPr>
          <p:nvPr>
            <p:ph type="sldNum" sz="quarter" idx="5"/>
          </p:nvPr>
        </p:nvSpPr>
        <p:spPr/>
        <p:txBody>
          <a:bodyPr/>
          <a:lstStyle/>
          <a:p>
            <a:fld id="{7E1573F1-F95D-403A-A47C-A1143ABC9F0B}" type="slidenum">
              <a:rPr lang="en-US" smtClean="0"/>
              <a:t>17</a:t>
            </a:fld>
            <a:endParaRPr lang="en-US"/>
          </a:p>
        </p:txBody>
      </p:sp>
    </p:spTree>
    <p:extLst>
      <p:ext uri="{BB962C8B-B14F-4D97-AF65-F5344CB8AC3E}">
        <p14:creationId xmlns:p14="http://schemas.microsoft.com/office/powerpoint/2010/main" val="21077643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water flows downstream, the elevation of the stream will form riffle, run, pool, and glide (not shown) sequences.  </a:t>
            </a:r>
          </a:p>
          <a:p>
            <a:endParaRPr lang="en-US" dirty="0"/>
          </a:p>
          <a:p>
            <a:pPr marL="171450" indent="-171450">
              <a:buFont typeface="Arial" panose="020B0604020202020204" pitchFamily="34" charset="0"/>
              <a:buChar char="•"/>
            </a:pPr>
            <a:r>
              <a:rPr lang="en-US" dirty="0"/>
              <a:t>A </a:t>
            </a:r>
            <a:r>
              <a:rPr lang="en-US" b="1" dirty="0"/>
              <a:t>riffle</a:t>
            </a:r>
            <a:r>
              <a:rPr lang="en-US" dirty="0"/>
              <a:t> is a shallow faster moving area of the stream</a:t>
            </a:r>
          </a:p>
          <a:p>
            <a:pPr marL="171450" indent="-171450">
              <a:buFont typeface="Arial" panose="020B0604020202020204" pitchFamily="34" charset="0"/>
              <a:buChar char="•"/>
            </a:pPr>
            <a:r>
              <a:rPr lang="en-US" dirty="0"/>
              <a:t>A </a:t>
            </a:r>
            <a:r>
              <a:rPr lang="en-US" b="1" dirty="0"/>
              <a:t>run</a:t>
            </a:r>
            <a:r>
              <a:rPr lang="en-US" dirty="0"/>
              <a:t> is a medium depth area between the riffle and the pool</a:t>
            </a:r>
          </a:p>
          <a:p>
            <a:pPr marL="171450" indent="-171450">
              <a:buFont typeface="Arial" panose="020B0604020202020204" pitchFamily="34" charset="0"/>
              <a:buChar char="•"/>
            </a:pPr>
            <a:r>
              <a:rPr lang="en-US" dirty="0"/>
              <a:t>A </a:t>
            </a:r>
            <a:r>
              <a:rPr lang="en-US" b="1" dirty="0"/>
              <a:t>pool</a:t>
            </a:r>
            <a:r>
              <a:rPr lang="en-US" dirty="0"/>
              <a:t> is a deep area with low flow velocity</a:t>
            </a:r>
          </a:p>
          <a:p>
            <a:pPr marL="171450" indent="-171450">
              <a:buFont typeface="Arial" panose="020B0604020202020204" pitchFamily="34" charset="0"/>
              <a:buChar char="•"/>
            </a:pPr>
            <a:r>
              <a:rPr lang="en-US" dirty="0"/>
              <a:t>A </a:t>
            </a:r>
            <a:r>
              <a:rPr lang="en-US" b="1" dirty="0"/>
              <a:t>glide</a:t>
            </a:r>
            <a:r>
              <a:rPr lang="en-US" dirty="0"/>
              <a:t> is the gradually increasing area between the pool and the riffle</a:t>
            </a:r>
          </a:p>
          <a:p>
            <a:endParaRPr lang="en-US" dirty="0"/>
          </a:p>
          <a:p>
            <a:r>
              <a:rPr lang="en-US" dirty="0"/>
              <a:t>The water energy is low in the pools where sediment will drop out, but will increase and even run slightly uphill over riffles and into the next pool.  In this way, the water will “step” down from a higher elevation to a lower one.  </a:t>
            </a:r>
          </a:p>
          <a:p>
            <a:endParaRPr lang="en-US" dirty="0"/>
          </a:p>
          <a:p>
            <a:r>
              <a:rPr lang="en-US" dirty="0"/>
              <a:t>These riffle, run, pool, sequences will help slow the water and release the energy along steep slopes.</a:t>
            </a:r>
          </a:p>
        </p:txBody>
      </p:sp>
      <p:sp>
        <p:nvSpPr>
          <p:cNvPr id="4" name="Slide Number Placeholder 3"/>
          <p:cNvSpPr>
            <a:spLocks noGrp="1"/>
          </p:cNvSpPr>
          <p:nvPr>
            <p:ph type="sldNum" sz="quarter" idx="5"/>
          </p:nvPr>
        </p:nvSpPr>
        <p:spPr/>
        <p:txBody>
          <a:bodyPr/>
          <a:lstStyle/>
          <a:p>
            <a:fld id="{7E1573F1-F95D-403A-A47C-A1143ABC9F0B}" type="slidenum">
              <a:rPr lang="en-US" smtClean="0"/>
              <a:t>18</a:t>
            </a:fld>
            <a:endParaRPr lang="en-US"/>
          </a:p>
        </p:txBody>
      </p:sp>
    </p:spTree>
    <p:extLst>
      <p:ext uri="{BB962C8B-B14F-4D97-AF65-F5344CB8AC3E}">
        <p14:creationId xmlns:p14="http://schemas.microsoft.com/office/powerpoint/2010/main" val="1028818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stream channel has different parts.  The </a:t>
            </a:r>
            <a:r>
              <a:rPr lang="en-US" b="1" dirty="0" err="1"/>
              <a:t>thalweg</a:t>
            </a:r>
            <a:r>
              <a:rPr lang="en-US" b="1" dirty="0"/>
              <a:t> </a:t>
            </a:r>
            <a:r>
              <a:rPr lang="en-US" dirty="0"/>
              <a:t>is the deepest part of the channel where the water will be moving the fastest.  The </a:t>
            </a:r>
            <a:r>
              <a:rPr lang="en-US" b="1" dirty="0"/>
              <a:t>scarp</a:t>
            </a:r>
            <a:r>
              <a:rPr lang="en-US" dirty="0"/>
              <a:t> is the sloped bank on either side of the channel.  The </a:t>
            </a:r>
            <a:r>
              <a:rPr lang="en-US" b="1" dirty="0"/>
              <a:t>wetted width </a:t>
            </a:r>
            <a:r>
              <a:rPr lang="en-US" dirty="0"/>
              <a:t>is the area that has water at a given point.  The stream channel extends upward to “</a:t>
            </a:r>
            <a:r>
              <a:rPr lang="en-US" b="1" dirty="0" err="1"/>
              <a:t>bankfull</a:t>
            </a:r>
            <a:r>
              <a:rPr lang="en-US" dirty="0"/>
              <a:t>” where it will spill over into the floodplain. </a:t>
            </a:r>
          </a:p>
          <a:p>
            <a:endParaRPr lang="en-US" dirty="0"/>
          </a:p>
          <a:p>
            <a:r>
              <a:rPr lang="en-US" dirty="0"/>
              <a:t>The </a:t>
            </a:r>
            <a:r>
              <a:rPr lang="en-US" dirty="0" err="1"/>
              <a:t>bankfull</a:t>
            </a:r>
            <a:r>
              <a:rPr lang="en-US" dirty="0"/>
              <a:t> width is very important for understanding the stream channel.  Relationships between the drainage area and the </a:t>
            </a:r>
            <a:r>
              <a:rPr lang="en-US" dirty="0" err="1"/>
              <a:t>bankfull</a:t>
            </a:r>
            <a:r>
              <a:rPr lang="en-US" dirty="0"/>
              <a:t> cross sectional area can be used to determine what the stream channel should look like in a stable environment.  Streams may be incised too deeply to access their floodplain or </a:t>
            </a:r>
            <a:r>
              <a:rPr lang="en-US" dirty="0" err="1"/>
              <a:t>overwidened</a:t>
            </a:r>
            <a:r>
              <a:rPr lang="en-US" dirty="0"/>
              <a:t>.</a:t>
            </a:r>
          </a:p>
        </p:txBody>
      </p:sp>
      <p:sp>
        <p:nvSpPr>
          <p:cNvPr id="4" name="Slide Number Placeholder 3"/>
          <p:cNvSpPr>
            <a:spLocks noGrp="1"/>
          </p:cNvSpPr>
          <p:nvPr>
            <p:ph type="sldNum" sz="quarter" idx="5"/>
          </p:nvPr>
        </p:nvSpPr>
        <p:spPr/>
        <p:txBody>
          <a:bodyPr/>
          <a:lstStyle/>
          <a:p>
            <a:fld id="{7E1573F1-F95D-403A-A47C-A1143ABC9F0B}" type="slidenum">
              <a:rPr lang="en-US" smtClean="0"/>
              <a:t>19</a:t>
            </a:fld>
            <a:endParaRPr lang="en-US"/>
          </a:p>
        </p:txBody>
      </p:sp>
    </p:spTree>
    <p:extLst>
      <p:ext uri="{BB962C8B-B14F-4D97-AF65-F5344CB8AC3E}">
        <p14:creationId xmlns:p14="http://schemas.microsoft.com/office/powerpoint/2010/main" val="4040951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this session, we are going to look at the first two components of the functional pyramid – hydrology and hydraulics.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1573F1-F95D-403A-A47C-A1143ABC9F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484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US" sz="1000" b="0" kern="1200" dirty="0">
                <a:solidFill>
                  <a:srgbClr val="000000"/>
                </a:solidFill>
                <a:latin typeface="+mn-lt"/>
                <a:ea typeface="+mn-ea"/>
                <a:cs typeface="+mn-cs"/>
              </a:rPr>
              <a:t>While water typically flows within the channel during baseflow, it may extend across its floodplain in response to storm events.</a:t>
            </a:r>
          </a:p>
          <a:p>
            <a:pPr marL="0" algn="l" defTabSz="914400" rtl="0" eaLnBrk="1" latinLnBrk="0" hangingPunct="1"/>
            <a:endParaRPr lang="en-US" sz="1000" b="0" kern="1200" dirty="0">
              <a:solidFill>
                <a:srgbClr val="000000"/>
              </a:solidFill>
              <a:latin typeface="+mn-lt"/>
              <a:ea typeface="+mn-ea"/>
              <a:cs typeface="+mn-cs"/>
            </a:endParaRPr>
          </a:p>
          <a:p>
            <a:pPr marL="0" algn="l" defTabSz="914400" rtl="0" eaLnBrk="1" latinLnBrk="0" hangingPunct="1"/>
            <a:r>
              <a:rPr lang="en-US" sz="1000" b="0" kern="1200" dirty="0">
                <a:solidFill>
                  <a:srgbClr val="000000"/>
                </a:solidFill>
                <a:latin typeface="+mn-lt"/>
                <a:ea typeface="+mn-ea"/>
                <a:cs typeface="+mn-cs"/>
              </a:rPr>
              <a:t>Some streams have a “hydrologic floodplain” which is defined as being AT or BELOW </a:t>
            </a:r>
            <a:r>
              <a:rPr lang="en-US" sz="1000" b="0" kern="1200" dirty="0" err="1">
                <a:solidFill>
                  <a:srgbClr val="000000"/>
                </a:solidFill>
                <a:latin typeface="+mn-lt"/>
                <a:ea typeface="+mn-ea"/>
                <a:cs typeface="+mn-cs"/>
              </a:rPr>
              <a:t>bankfull</a:t>
            </a:r>
            <a:r>
              <a:rPr lang="en-US" sz="1000" b="0" kern="1200" dirty="0">
                <a:solidFill>
                  <a:srgbClr val="000000"/>
                </a:solidFill>
                <a:latin typeface="+mn-lt"/>
                <a:ea typeface="+mn-ea"/>
                <a:cs typeface="+mn-cs"/>
              </a:rPr>
              <a:t> elevation.  This area will be inundated in 2/3 of years.</a:t>
            </a:r>
          </a:p>
          <a:p>
            <a:pPr marL="0" algn="l" defTabSz="914400" rtl="0" eaLnBrk="1" latinLnBrk="0" hangingPunct="1"/>
            <a:r>
              <a:rPr lang="en-US" sz="1000" b="0" kern="1200" dirty="0">
                <a:solidFill>
                  <a:srgbClr val="000000"/>
                </a:solidFill>
                <a:latin typeface="+mn-lt"/>
                <a:ea typeface="+mn-ea"/>
                <a:cs typeface="+mn-cs"/>
              </a:rPr>
              <a:t>Then there is a larger area adjacent to the channel called the “topographic floodplain.”  This area may be defined as the “100-year floodplain” or the “500-year floodplain” based on % chance of reaching that level in any given year.   </a:t>
            </a:r>
          </a:p>
          <a:p>
            <a:pPr marL="0" algn="l" defTabSz="914400" rtl="0" eaLnBrk="1" latinLnBrk="0" hangingPunct="1"/>
            <a:endParaRPr lang="en-US" sz="1000" b="0" kern="1200" dirty="0">
              <a:solidFill>
                <a:srgbClr val="000000"/>
              </a:solidFill>
              <a:latin typeface="+mn-lt"/>
              <a:ea typeface="+mn-ea"/>
              <a:cs typeface="+mn-cs"/>
            </a:endParaRPr>
          </a:p>
          <a:p>
            <a:pPr marL="0" algn="l" defTabSz="914400" rtl="0" eaLnBrk="1" latinLnBrk="0" hangingPunct="1"/>
            <a:r>
              <a:rPr lang="en-US" sz="1000" b="0" kern="1200" dirty="0">
                <a:solidFill>
                  <a:srgbClr val="000000"/>
                </a:solidFill>
                <a:latin typeface="+mn-lt"/>
                <a:ea typeface="+mn-ea"/>
                <a:cs typeface="+mn-cs"/>
              </a:rPr>
              <a:t>However, because of probability, a house in the “100-year floodplain” has a 1% chance of occurring in any given year, but a 26% chance of flooding within the term of a 30-year mortgage.  </a:t>
            </a:r>
          </a:p>
          <a:p>
            <a:pPr marL="0" algn="l" defTabSz="914400" rtl="0" eaLnBrk="1" latinLnBrk="0" hangingPunct="1"/>
            <a:r>
              <a:rPr lang="en-US" sz="1000" b="0" kern="1200" dirty="0">
                <a:solidFill>
                  <a:srgbClr val="000000"/>
                </a:solidFill>
                <a:latin typeface="+mn-lt"/>
                <a:ea typeface="+mn-ea"/>
                <a:cs typeface="+mn-cs"/>
              </a:rPr>
              <a:t>A “500-year flood” has 0.2% in a given year, but a 6% chance of occurring over 30 years.  </a:t>
            </a:r>
          </a:p>
          <a:p>
            <a:pPr marL="0" algn="l" defTabSz="914400" rtl="0" eaLnBrk="1" latinLnBrk="0" hangingPunct="1"/>
            <a:r>
              <a:rPr lang="en-US" sz="1000" b="0" kern="1200" dirty="0">
                <a:solidFill>
                  <a:srgbClr val="000000"/>
                </a:solidFill>
                <a:latin typeface="+mn-lt"/>
                <a:ea typeface="+mn-ea"/>
                <a:cs typeface="+mn-cs"/>
              </a:rPr>
              <a:t>Because of changes in climate, these percentages may be underestimated.</a:t>
            </a:r>
          </a:p>
          <a:p>
            <a:pPr marL="0" algn="l" defTabSz="914400" rtl="0" eaLnBrk="1" latinLnBrk="0" hangingPunct="1"/>
            <a:endParaRPr lang="en-US" sz="1000" b="0" kern="1200" dirty="0">
              <a:solidFill>
                <a:srgbClr val="000000"/>
              </a:solidFill>
              <a:latin typeface="+mn-lt"/>
              <a:ea typeface="+mn-ea"/>
              <a:cs typeface="+mn-cs"/>
            </a:endParaRPr>
          </a:p>
          <a:p>
            <a:pPr marL="0" algn="l" defTabSz="914400" rtl="0" eaLnBrk="1" latinLnBrk="0" hangingPunct="1"/>
            <a:r>
              <a:rPr lang="en-US" sz="1000" b="0" kern="1200" dirty="0">
                <a:solidFill>
                  <a:srgbClr val="000000"/>
                </a:solidFill>
                <a:latin typeface="+mn-lt"/>
                <a:ea typeface="+mn-ea"/>
                <a:cs typeface="+mn-cs"/>
              </a:rPr>
              <a:t>The point is that water will interact with the area outside of the stream channel and the water quality will be affected.  This floodplain is important for allowing the energy of the stream to spread out during flood events and reduce erosion.</a:t>
            </a:r>
          </a:p>
          <a:p>
            <a:pPr marL="0" algn="l" defTabSz="914400" rtl="0" eaLnBrk="1" latinLnBrk="0" hangingPunct="1"/>
            <a:endParaRPr lang="en-US" sz="1000" b="0" kern="1200" dirty="0">
              <a:solidFill>
                <a:srgbClr val="000000"/>
              </a:solidFill>
              <a:latin typeface="+mn-lt"/>
              <a:ea typeface="+mn-ea"/>
              <a:cs typeface="+mn-cs"/>
            </a:endParaRPr>
          </a:p>
          <a:p>
            <a:pPr marL="0" algn="l" defTabSz="914400" rtl="0" eaLnBrk="1" latinLnBrk="0" hangingPunct="1"/>
            <a:r>
              <a:rPr lang="en-US" sz="1000" b="0" kern="1200" dirty="0">
                <a:solidFill>
                  <a:srgbClr val="000000"/>
                </a:solidFill>
                <a:latin typeface="+mn-lt"/>
                <a:ea typeface="+mn-ea"/>
                <a:cs typeface="+mn-cs"/>
              </a:rPr>
              <a:t>Terraces may be present above the floodplain where the floodplain once extended prior to downcutting (eroding and moving downward).  </a:t>
            </a:r>
          </a:p>
          <a:p>
            <a:pPr marL="0" algn="l" defTabSz="914400" rtl="0" eaLnBrk="1" latinLnBrk="0" hangingPunct="1"/>
            <a:r>
              <a:rPr lang="en-US" sz="1000" b="0" kern="1200" dirty="0">
                <a:solidFill>
                  <a:srgbClr val="000000"/>
                </a:solidFill>
                <a:latin typeface="+mn-lt"/>
                <a:ea typeface="+mn-ea"/>
                <a:cs typeface="+mn-cs"/>
              </a:rPr>
              <a:t>Further uphill will be upland slopes, which produce runoff or soil infiltration and groundwater.</a:t>
            </a:r>
          </a:p>
        </p:txBody>
      </p:sp>
      <p:sp>
        <p:nvSpPr>
          <p:cNvPr id="4" name="Slide Number Placeholder 3"/>
          <p:cNvSpPr>
            <a:spLocks noGrp="1"/>
          </p:cNvSpPr>
          <p:nvPr>
            <p:ph type="sldNum" sz="quarter" idx="5"/>
          </p:nvPr>
        </p:nvSpPr>
        <p:spPr/>
        <p:txBody>
          <a:bodyPr/>
          <a:lstStyle/>
          <a:p>
            <a:fld id="{7E1573F1-F95D-403A-A47C-A1143ABC9F0B}" type="slidenum">
              <a:rPr lang="en-US" smtClean="0"/>
              <a:t>20</a:t>
            </a:fld>
            <a:endParaRPr lang="en-US"/>
          </a:p>
        </p:txBody>
      </p:sp>
    </p:spTree>
    <p:extLst>
      <p:ext uri="{BB962C8B-B14F-4D97-AF65-F5344CB8AC3E}">
        <p14:creationId xmlns:p14="http://schemas.microsoft.com/office/powerpoint/2010/main" val="4003356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Streams located on broader, flatter areas with wider floodplains tend to follow a more sinuous path with lots of curves.  The sinuous stream with lots of curves will tend to slow down the waters leading to reduced energy and erosive force.</a:t>
            </a:r>
          </a:p>
        </p:txBody>
      </p:sp>
      <p:sp>
        <p:nvSpPr>
          <p:cNvPr id="4" name="Slide Number Placeholder 3"/>
          <p:cNvSpPr>
            <a:spLocks noGrp="1"/>
          </p:cNvSpPr>
          <p:nvPr>
            <p:ph type="sldNum" sz="quarter" idx="5"/>
          </p:nvPr>
        </p:nvSpPr>
        <p:spPr/>
        <p:txBody>
          <a:bodyPr/>
          <a:lstStyle/>
          <a:p>
            <a:fld id="{7E1573F1-F95D-403A-A47C-A1143ABC9F0B}" type="slidenum">
              <a:rPr lang="en-US" smtClean="0"/>
              <a:t>21</a:t>
            </a:fld>
            <a:endParaRPr lang="en-US"/>
          </a:p>
        </p:txBody>
      </p:sp>
    </p:spTree>
    <p:extLst>
      <p:ext uri="{BB962C8B-B14F-4D97-AF65-F5344CB8AC3E}">
        <p14:creationId xmlns:p14="http://schemas.microsoft.com/office/powerpoint/2010/main" val="15051376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Floodplains will often have a variety of features which can help to slow runoff from the surrounding hillsides.  They also can filter out pollutants, provide groundwater storage, and habitat. </a:t>
            </a:r>
          </a:p>
        </p:txBody>
      </p:sp>
      <p:sp>
        <p:nvSpPr>
          <p:cNvPr id="4" name="Slide Number Placeholder 3"/>
          <p:cNvSpPr>
            <a:spLocks noGrp="1"/>
          </p:cNvSpPr>
          <p:nvPr>
            <p:ph type="sldNum" sz="quarter" idx="5"/>
          </p:nvPr>
        </p:nvSpPr>
        <p:spPr/>
        <p:txBody>
          <a:bodyPr/>
          <a:lstStyle/>
          <a:p>
            <a:fld id="{7E1573F1-F95D-403A-A47C-A1143ABC9F0B}" type="slidenum">
              <a:rPr lang="en-US" smtClean="0"/>
              <a:t>22</a:t>
            </a:fld>
            <a:endParaRPr lang="en-US"/>
          </a:p>
        </p:txBody>
      </p:sp>
    </p:spTree>
    <p:extLst>
      <p:ext uri="{BB962C8B-B14F-4D97-AF65-F5344CB8AC3E}">
        <p14:creationId xmlns:p14="http://schemas.microsoft.com/office/powerpoint/2010/main" val="4396661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Classification systems have been developed to help determine types of streams.  </a:t>
            </a:r>
          </a:p>
          <a:p>
            <a:endParaRPr lang="en-US" dirty="0"/>
          </a:p>
          <a:p>
            <a:r>
              <a:rPr lang="en-US" dirty="0"/>
              <a:t>Dave </a:t>
            </a:r>
            <a:r>
              <a:rPr lang="en-US" dirty="0" err="1"/>
              <a:t>Rosgen</a:t>
            </a:r>
            <a:r>
              <a:rPr lang="en-US" dirty="0"/>
              <a:t> developed this classification system based on the </a:t>
            </a:r>
            <a:r>
              <a:rPr lang="en-US" u="sng" dirty="0"/>
              <a:t>shape of the channel</a:t>
            </a:r>
            <a:r>
              <a:rPr lang="en-US" dirty="0"/>
              <a:t>, the </a:t>
            </a:r>
            <a:r>
              <a:rPr lang="en-US" u="sng" dirty="0"/>
              <a:t>longitudinal slope</a:t>
            </a:r>
            <a:r>
              <a:rPr lang="en-US" dirty="0"/>
              <a:t>, the </a:t>
            </a:r>
            <a:r>
              <a:rPr lang="en-US" u="sng" dirty="0"/>
              <a:t>ratio between the width and depth</a:t>
            </a:r>
            <a:r>
              <a:rPr lang="en-US" dirty="0"/>
              <a:t>, </a:t>
            </a:r>
            <a:r>
              <a:rPr lang="en-US" u="sng" dirty="0"/>
              <a:t>entrenchment</a:t>
            </a:r>
            <a:r>
              <a:rPr lang="en-US" dirty="0"/>
              <a:t>, </a:t>
            </a:r>
            <a:r>
              <a:rPr lang="en-US" u="sng" dirty="0"/>
              <a:t>sinuosity</a:t>
            </a:r>
            <a:r>
              <a:rPr lang="en-US" dirty="0"/>
              <a:t>, and </a:t>
            </a:r>
            <a:r>
              <a:rPr lang="en-US" u="sng" dirty="0"/>
              <a:t>other factors</a:t>
            </a:r>
            <a:r>
              <a:rPr lang="en-US" dirty="0"/>
              <a:t>.  </a:t>
            </a:r>
          </a:p>
          <a:p>
            <a:endParaRPr lang="en-US" dirty="0"/>
          </a:p>
          <a:p>
            <a:r>
              <a:rPr lang="en-US" b="1" dirty="0"/>
              <a:t>Identifying stream types help to predict the streams behavior </a:t>
            </a:r>
            <a:r>
              <a:rPr lang="en-US" dirty="0"/>
              <a:t>in terms of erosion potential, sensitivity to disturbance, and other factors.  </a:t>
            </a:r>
          </a:p>
          <a:p>
            <a:endParaRPr lang="en-US" dirty="0"/>
          </a:p>
          <a:p>
            <a:r>
              <a:rPr lang="en-US" dirty="0"/>
              <a:t>The stream types do not imply that any one is better than another.  For instance, an Aa+ stream is not “better” than a D, E or F stream.  It is not like an academic grade!</a:t>
            </a:r>
          </a:p>
        </p:txBody>
      </p:sp>
      <p:sp>
        <p:nvSpPr>
          <p:cNvPr id="4" name="Slide Number Placeholder 3"/>
          <p:cNvSpPr>
            <a:spLocks noGrp="1"/>
          </p:cNvSpPr>
          <p:nvPr>
            <p:ph type="sldNum" sz="quarter" idx="5"/>
          </p:nvPr>
        </p:nvSpPr>
        <p:spPr/>
        <p:txBody>
          <a:bodyPr/>
          <a:lstStyle/>
          <a:p>
            <a:fld id="{7E1573F1-F95D-403A-A47C-A1143ABC9F0B}" type="slidenum">
              <a:rPr lang="en-US" smtClean="0"/>
              <a:t>23</a:t>
            </a:fld>
            <a:endParaRPr lang="en-US"/>
          </a:p>
        </p:txBody>
      </p:sp>
    </p:spTree>
    <p:extLst>
      <p:ext uri="{BB962C8B-B14F-4D97-AF65-F5344CB8AC3E}">
        <p14:creationId xmlns:p14="http://schemas.microsoft.com/office/powerpoint/2010/main" val="9277126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dirty="0">
                <a:solidFill>
                  <a:srgbClr val="000000"/>
                </a:solidFill>
                <a:latin typeface="Verdana" panose="020B0604030504040204" pitchFamily="34" charset="0"/>
              </a:rPr>
              <a:t>How to calculate stream flow.</a:t>
            </a:r>
          </a:p>
          <a:p>
            <a:endParaRPr lang="en-US" sz="1000" b="0" dirty="0">
              <a:solidFill>
                <a:srgbClr val="000000"/>
              </a:solidFill>
              <a:latin typeface="Verdana" panose="020B0604030504040204" pitchFamily="34" charset="0"/>
            </a:endParaRPr>
          </a:p>
          <a:p>
            <a:endParaRPr lang="en-US" sz="1000" b="0" dirty="0">
              <a:solidFill>
                <a:srgbClr val="000000"/>
              </a:solidFill>
              <a:latin typeface="Verdana" panose="020B0604030504040204" pitchFamily="34" charset="0"/>
            </a:endParaRPr>
          </a:p>
          <a:p>
            <a:endParaRPr lang="en-US" sz="1000" b="1" dirty="0">
              <a:solidFill>
                <a:srgbClr val="000000"/>
              </a:solidFill>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kern="1200" dirty="0">
              <a:solidFill>
                <a:schemeClr val="tx1"/>
              </a:solidFill>
              <a:effectLst/>
              <a:latin typeface="+mn-lt"/>
              <a:ea typeface="+mn-ea"/>
              <a:cs typeface="+mn-cs"/>
            </a:endParaRPr>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24</a:t>
            </a:fld>
            <a:endParaRPr lang="en-US"/>
          </a:p>
        </p:txBody>
      </p:sp>
    </p:spTree>
    <p:extLst>
      <p:ext uri="{BB962C8B-B14F-4D97-AF65-F5344CB8AC3E}">
        <p14:creationId xmlns:p14="http://schemas.microsoft.com/office/powerpoint/2010/main" val="3931984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US" sz="1000" b="0" kern="1200" dirty="0">
                <a:solidFill>
                  <a:srgbClr val="000000"/>
                </a:solidFill>
                <a:latin typeface="+mn-lt"/>
                <a:ea typeface="+mn-ea"/>
                <a:cs typeface="+mn-cs"/>
              </a:rPr>
              <a:t>The response of the stream in response to a rain event can be shown by a hydrograph.</a:t>
            </a:r>
          </a:p>
          <a:p>
            <a:pPr marL="0" algn="l" defTabSz="914400" rtl="0" eaLnBrk="1" latinLnBrk="0" hangingPunct="1"/>
            <a:endParaRPr lang="en-US" sz="1000" b="0" kern="1200" dirty="0">
              <a:solidFill>
                <a:srgbClr val="000000"/>
              </a:solidFill>
              <a:latin typeface="+mn-lt"/>
              <a:ea typeface="+mn-ea"/>
              <a:cs typeface="+mn-cs"/>
            </a:endParaRPr>
          </a:p>
          <a:p>
            <a:pPr marL="0" algn="l" defTabSz="914400" rtl="0" eaLnBrk="1" latinLnBrk="0" hangingPunct="1"/>
            <a:r>
              <a:rPr lang="en-US" sz="1000" b="0" kern="1200" dirty="0">
                <a:solidFill>
                  <a:srgbClr val="000000"/>
                </a:solidFill>
                <a:latin typeface="+mn-lt"/>
                <a:ea typeface="+mn-ea"/>
                <a:cs typeface="+mn-cs"/>
              </a:rPr>
              <a:t>In a hydrograph, the stream discharge is on the Y-axis, and time on the X-axis.</a:t>
            </a:r>
          </a:p>
          <a:p>
            <a:pPr marL="0" algn="l" defTabSz="914400" rtl="0" eaLnBrk="1" latinLnBrk="0" hangingPunct="1"/>
            <a:r>
              <a:rPr lang="en-US" sz="1000" b="0" kern="1200" dirty="0">
                <a:solidFill>
                  <a:srgbClr val="000000"/>
                </a:solidFill>
                <a:latin typeface="+mn-lt"/>
                <a:ea typeface="+mn-ea"/>
                <a:cs typeface="+mn-cs"/>
              </a:rPr>
              <a:t>The precipitation can also be shown at the top of the graph or superimposed as in this example, with the blue bars representing rainfall intensity.</a:t>
            </a:r>
          </a:p>
          <a:p>
            <a:pPr marL="0" algn="l" defTabSz="914400" rtl="0" eaLnBrk="1" latinLnBrk="0" hangingPunct="1"/>
            <a:endParaRPr lang="en-US" sz="1000" b="0" kern="1200" dirty="0">
              <a:solidFill>
                <a:srgbClr val="000000"/>
              </a:solidFill>
              <a:latin typeface="+mn-lt"/>
              <a:ea typeface="+mn-ea"/>
              <a:cs typeface="+mn-cs"/>
            </a:endParaRPr>
          </a:p>
          <a:p>
            <a:pPr marL="0" algn="l" defTabSz="914400" rtl="0" eaLnBrk="1" latinLnBrk="0" hangingPunct="1"/>
            <a:r>
              <a:rPr lang="en-US" sz="1000" b="0" kern="1200" dirty="0">
                <a:solidFill>
                  <a:srgbClr val="000000"/>
                </a:solidFill>
                <a:latin typeface="+mn-lt"/>
                <a:ea typeface="+mn-ea"/>
                <a:cs typeface="+mn-cs"/>
              </a:rPr>
              <a:t>In the graph you can see the “hydrographic rise” of the stream. Then there is the peak flow – the maximum flow during a storm event.  The time between the peak rainfall and the peak streamflow is called the “lag time.”  The receding limb is typically not at steep as the rising limb as the flood waters more gradually decline.  Finally, there is the baseflow which can be derived by connecting a dotted line between the baseflow before the storm and the bend in the receding limb.  This indicates the groundwater contributions to the streamflow.</a:t>
            </a:r>
          </a:p>
          <a:p>
            <a:pPr marL="0" algn="l" defTabSz="914400" rtl="0" eaLnBrk="1" latinLnBrk="0" hangingPunct="1"/>
            <a:endParaRPr lang="en-US" sz="1000" b="0" kern="1200" dirty="0">
              <a:solidFill>
                <a:srgbClr val="000000"/>
              </a:solidFill>
              <a:latin typeface="+mn-lt"/>
              <a:ea typeface="+mn-ea"/>
              <a:cs typeface="+mn-cs"/>
            </a:endParaRPr>
          </a:p>
          <a:p>
            <a:pPr marL="0" algn="l" defTabSz="914400" rtl="0" eaLnBrk="1" latinLnBrk="0" hangingPunct="1"/>
            <a:r>
              <a:rPr lang="en-US" sz="1000" b="0" kern="1200" dirty="0">
                <a:solidFill>
                  <a:srgbClr val="000000"/>
                </a:solidFill>
                <a:latin typeface="+mn-lt"/>
                <a:ea typeface="+mn-ea"/>
                <a:cs typeface="+mn-cs"/>
              </a:rPr>
              <a:t>Understanding a stream hydrograph is important because the sources of the water are different depending on when you sample, and this affects water quality.  During the hydrographic rise most of the contaminants will be from surface runoff and erosion will be present.  During baseflow, you will have more groundwater and see effects from point sources of pollution.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25</a:t>
            </a:fld>
            <a:endParaRPr lang="en-US"/>
          </a:p>
        </p:txBody>
      </p:sp>
    </p:spTree>
    <p:extLst>
      <p:ext uri="{BB962C8B-B14F-4D97-AF65-F5344CB8AC3E}">
        <p14:creationId xmlns:p14="http://schemas.microsoft.com/office/powerpoint/2010/main" val="18020293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in this graph we are noting that the discharge (Q) changes due to urbanization producing higher peaks (see Q after vs Q before) and shorter lags (see lag times at top).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Stormwater infrastructure has been installed to move water off of streets, parking lots and sidewalks as quickly as possible, routing it directly to the nearest waterway.  Ditches, culverts and pipes take water straight to the </a:t>
            </a:r>
            <a:r>
              <a:rPr lang="en-US"/>
              <a:t>stream.  </a:t>
            </a:r>
            <a:br>
              <a:rPr lang="en-US"/>
            </a:br>
            <a:r>
              <a:rPr lang="en-US"/>
              <a:t>Thus</a:t>
            </a:r>
            <a:r>
              <a:rPr lang="en-US" dirty="0"/>
              <a:t>, we will see quicker, higher peak flows.</a:t>
            </a:r>
          </a:p>
          <a:p>
            <a:r>
              <a:rPr lang="en-US" dirty="0"/>
              <a:t>  </a:t>
            </a:r>
          </a:p>
          <a:p>
            <a:r>
              <a:rPr lang="en-US" dirty="0"/>
              <a:t>The realization of problems caused by this approach has created a new challenge for stormwater managers in urban areas.  They now are seeking ways to slow down the water through storage so that flooding and erosion may be minimized.  The installation of stream detention features allow these areas to function as a reservoir that holds stormwater and releases it over an extended period of time.</a:t>
            </a:r>
          </a:p>
          <a:p>
            <a:endParaRPr lang="en-US" dirty="0"/>
          </a:p>
          <a:p>
            <a:r>
              <a:rPr lang="en-US" dirty="0"/>
              <a:t>Because aquatic macroinvertebrates can be swept downstream when flows are excessively high, minimizing flows below levels that transport the sediments and aquatic organisms in the stream is also important to maintaining healthy aquatic ecosystems.</a:t>
            </a:r>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26</a:t>
            </a:fld>
            <a:endParaRPr lang="en-US"/>
          </a:p>
        </p:txBody>
      </p:sp>
    </p:spTree>
    <p:extLst>
      <p:ext uri="{BB962C8B-B14F-4D97-AF65-F5344CB8AC3E}">
        <p14:creationId xmlns:p14="http://schemas.microsoft.com/office/powerpoint/2010/main" val="40535979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US" sz="1000" b="0" kern="1200" dirty="0">
                <a:solidFill>
                  <a:srgbClr val="000000"/>
                </a:solidFill>
                <a:latin typeface="+mn-lt"/>
                <a:ea typeface="+mn-ea"/>
                <a:cs typeface="+mn-cs"/>
              </a:rPr>
              <a:t>The shape of the hydrograph is not just affected by the amount of imperviousness, but also by the steepness of the profile and the shape of the basin. </a:t>
            </a:r>
          </a:p>
          <a:p>
            <a:pPr marL="0" algn="l" defTabSz="914400" rtl="0" eaLnBrk="1" latinLnBrk="0" hangingPunct="1"/>
            <a:r>
              <a:rPr lang="en-US" sz="1000" b="0" kern="1200" dirty="0">
                <a:solidFill>
                  <a:srgbClr val="000000"/>
                </a:solidFill>
                <a:latin typeface="+mn-lt"/>
                <a:ea typeface="+mn-ea"/>
                <a:cs typeface="+mn-cs"/>
              </a:rPr>
              <a:t>Try to thinking about how long it would take for individual drops of water falling at different points to reach the mouth of the watershed and then put all of those drops together.   This will help make sense of what a water sample represents.</a:t>
            </a:r>
          </a:p>
          <a:p>
            <a:pPr marL="0" algn="l" defTabSz="914400" rtl="0" eaLnBrk="1" latinLnBrk="0" hangingPunct="1"/>
            <a:endParaRPr lang="en-US" sz="1000" b="0" kern="1200" dirty="0">
              <a:solidFill>
                <a:srgbClr val="000000"/>
              </a:solidFill>
              <a:latin typeface="+mn-lt"/>
              <a:ea typeface="+mn-ea"/>
              <a:cs typeface="+mn-cs"/>
            </a:endParaRPr>
          </a:p>
          <a:p>
            <a:pPr marL="0" algn="l" defTabSz="914400" rtl="0" eaLnBrk="1" latinLnBrk="0" hangingPunct="1"/>
            <a:r>
              <a:rPr lang="en-US" sz="1000" b="0" kern="1200" dirty="0">
                <a:solidFill>
                  <a:srgbClr val="000000"/>
                </a:solidFill>
                <a:latin typeface="+mn-lt"/>
                <a:ea typeface="+mn-ea"/>
                <a:cs typeface="+mn-cs"/>
              </a:rPr>
              <a:t>As a watershed coordinator, it is helpful to have a general awareness of the basic concept of how water reaches a common point:  </a:t>
            </a:r>
          </a:p>
          <a:p>
            <a:pPr marL="0" indent="-228600" algn="l" defTabSz="914400" rtl="0" eaLnBrk="1" latinLnBrk="0" hangingPunct="1">
              <a:buFont typeface="+mj-lt"/>
              <a:buAutoNum type="arabicPeriod"/>
            </a:pPr>
            <a:r>
              <a:rPr lang="en-US" sz="1000" b="0" kern="1200" dirty="0">
                <a:solidFill>
                  <a:srgbClr val="000000"/>
                </a:solidFill>
                <a:latin typeface="+mn-lt"/>
                <a:ea typeface="+mn-ea"/>
                <a:cs typeface="+mn-cs"/>
              </a:rPr>
              <a:t>A really steep watershed will be expected to shed water quickly causing a quick rise to the peak stream flow.  </a:t>
            </a:r>
          </a:p>
          <a:p>
            <a:pPr marL="0" indent="-228600" algn="l" defTabSz="914400" rtl="0" eaLnBrk="1" latinLnBrk="0" hangingPunct="1">
              <a:buFont typeface="+mj-lt"/>
              <a:buAutoNum type="arabicPeriod"/>
            </a:pPr>
            <a:r>
              <a:rPr lang="en-US" sz="1000" b="0" kern="1200" dirty="0">
                <a:solidFill>
                  <a:srgbClr val="000000"/>
                </a:solidFill>
                <a:latin typeface="+mn-lt"/>
                <a:ea typeface="+mn-ea"/>
                <a:cs typeface="+mn-cs"/>
              </a:rPr>
              <a:t>The shape of the watershed will effect the time that it takes for water to reach a common point.</a:t>
            </a:r>
          </a:p>
          <a:p>
            <a:pPr marL="0" algn="l" defTabSz="914400" rtl="0" eaLnBrk="1" latinLnBrk="0" hangingPunct="1"/>
            <a:endParaRPr lang="en-US" sz="1000" b="0" kern="1200" dirty="0">
              <a:solidFill>
                <a:srgbClr val="000000"/>
              </a:solidFill>
              <a:latin typeface="+mn-lt"/>
              <a:ea typeface="+mn-ea"/>
              <a:cs typeface="+mn-cs"/>
            </a:endParaRPr>
          </a:p>
          <a:p>
            <a:pPr marL="0" algn="l" defTabSz="914400" rtl="0" eaLnBrk="1" latinLnBrk="0" hangingPunct="1"/>
            <a:r>
              <a:rPr lang="en-US" sz="1000" b="0" kern="1200" dirty="0">
                <a:solidFill>
                  <a:srgbClr val="000000"/>
                </a:solidFill>
                <a:latin typeface="+mn-lt"/>
                <a:ea typeface="+mn-ea"/>
                <a:cs typeface="+mn-cs"/>
              </a:rPr>
              <a:t>Graph a - STEEPNESS</a:t>
            </a:r>
          </a:p>
          <a:p>
            <a:pPr marL="0" algn="l" defTabSz="914400" rtl="0" eaLnBrk="1" latinLnBrk="0" hangingPunct="1"/>
            <a:r>
              <a:rPr lang="en-US" sz="1000" b="0" kern="1200" dirty="0">
                <a:solidFill>
                  <a:srgbClr val="000000"/>
                </a:solidFill>
                <a:latin typeface="+mn-lt"/>
                <a:ea typeface="+mn-ea"/>
                <a:cs typeface="+mn-cs"/>
              </a:rPr>
              <a:t>(a), 1st example has steeper terrain profile, producing quicker runoff and a more rapid increase in flow or discharge.</a:t>
            </a:r>
          </a:p>
          <a:p>
            <a:pPr marL="0" algn="l" defTabSz="914400" rtl="0" eaLnBrk="1" latinLnBrk="0" hangingPunct="1"/>
            <a:r>
              <a:rPr lang="en-US" sz="1000" b="0" kern="1200" dirty="0">
                <a:solidFill>
                  <a:srgbClr val="000000"/>
                </a:solidFill>
                <a:latin typeface="+mn-lt"/>
                <a:ea typeface="+mn-ea"/>
                <a:cs typeface="+mn-cs"/>
              </a:rPr>
              <a:t>(a) 2nd example has flatter, more gradual stream slope, producing a slower, more moderated increase in flow from a rainfall event.</a:t>
            </a:r>
          </a:p>
          <a:p>
            <a:pPr marL="0" algn="l" defTabSz="914400" rtl="0" eaLnBrk="1" latinLnBrk="0" hangingPunct="1"/>
            <a:endParaRPr lang="en-US" sz="1000" b="0" kern="1200" dirty="0">
              <a:solidFill>
                <a:srgbClr val="000000"/>
              </a:solidFill>
              <a:latin typeface="+mn-lt"/>
              <a:ea typeface="+mn-ea"/>
              <a:cs typeface="+mn-cs"/>
            </a:endParaRPr>
          </a:p>
          <a:p>
            <a:pPr marL="0" algn="l" defTabSz="914400" rtl="0" eaLnBrk="1" latinLnBrk="0" hangingPunct="1"/>
            <a:r>
              <a:rPr lang="en-US" sz="1000" b="0" kern="1200" dirty="0">
                <a:solidFill>
                  <a:srgbClr val="000000"/>
                </a:solidFill>
                <a:latin typeface="+mn-lt"/>
                <a:ea typeface="+mn-ea"/>
                <a:cs typeface="+mn-cs"/>
              </a:rPr>
              <a:t>Graph b – SHAPE (click for it to appear)</a:t>
            </a:r>
          </a:p>
          <a:p>
            <a:pPr marL="0" algn="l" defTabSz="914400" rtl="0" eaLnBrk="1" latinLnBrk="0" hangingPunct="1"/>
            <a:r>
              <a:rPr lang="en-US" sz="1000" b="0" kern="1200" dirty="0">
                <a:solidFill>
                  <a:srgbClr val="000000"/>
                </a:solidFill>
                <a:latin typeface="+mn-lt"/>
                <a:ea typeface="+mn-ea"/>
                <a:cs typeface="+mn-cs"/>
              </a:rPr>
              <a:t>(b), 1st example – larger area in headwaters results in some </a:t>
            </a:r>
            <a:r>
              <a:rPr lang="en-US" sz="1000" b="0" kern="1200" dirty="0" err="1">
                <a:solidFill>
                  <a:srgbClr val="000000"/>
                </a:solidFill>
                <a:latin typeface="+mn-lt"/>
                <a:ea typeface="+mn-ea"/>
                <a:cs typeface="+mn-cs"/>
              </a:rPr>
              <a:t>lagtime</a:t>
            </a:r>
            <a:r>
              <a:rPr lang="en-US" sz="1000" b="0" kern="1200" dirty="0">
                <a:solidFill>
                  <a:srgbClr val="000000"/>
                </a:solidFill>
                <a:latin typeface="+mn-lt"/>
                <a:ea typeface="+mn-ea"/>
                <a:cs typeface="+mn-cs"/>
              </a:rPr>
              <a:t> in the arrival of the flow peak</a:t>
            </a:r>
          </a:p>
          <a:p>
            <a:pPr marL="0" algn="l" defTabSz="914400" rtl="0" eaLnBrk="1" latinLnBrk="0" hangingPunct="1"/>
            <a:r>
              <a:rPr lang="en-US" sz="1000" b="0" kern="1200" dirty="0">
                <a:solidFill>
                  <a:srgbClr val="000000"/>
                </a:solidFill>
                <a:latin typeface="+mn-lt"/>
                <a:ea typeface="+mn-ea"/>
                <a:cs typeface="+mn-cs"/>
              </a:rPr>
              <a:t>(b), 2nd example - Sometimes “double peaks” can occur because the basin shape staggers when the flow arrives at the measurement point. </a:t>
            </a:r>
          </a:p>
          <a:p>
            <a:pPr marL="0" algn="l" defTabSz="914400" rtl="0" eaLnBrk="1" latinLnBrk="0" hangingPunct="1"/>
            <a:r>
              <a:rPr lang="en-US" sz="1000" b="0" kern="1200" dirty="0">
                <a:solidFill>
                  <a:srgbClr val="000000"/>
                </a:solidFill>
                <a:latin typeface="+mn-lt"/>
                <a:ea typeface="+mn-ea"/>
                <a:cs typeface="+mn-cs"/>
              </a:rPr>
              <a:t>(b), 3rd example – narrower, more uniform area draining to the stream at all points produces a relatively small peak will longer recession of waters.</a:t>
            </a:r>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27</a:t>
            </a:fld>
            <a:endParaRPr lang="en-US"/>
          </a:p>
        </p:txBody>
      </p:sp>
    </p:spTree>
    <p:extLst>
      <p:ext uri="{BB962C8B-B14F-4D97-AF65-F5344CB8AC3E}">
        <p14:creationId xmlns:p14="http://schemas.microsoft.com/office/powerpoint/2010/main" val="4604039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 flow during a flood event is important, but so is determining flow during dry periods.  </a:t>
            </a:r>
          </a:p>
          <a:p>
            <a:endParaRPr lang="en-US" dirty="0"/>
          </a:p>
          <a:p>
            <a:r>
              <a:rPr lang="en-US" dirty="0"/>
              <a:t>Many permits will use the 7 day, 10-year low flow to determine concentrations that permittees are allowed to discharge.  </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Also referred to as the 7Q10</a:t>
            </a:r>
            <a:r>
              <a:rPr lang="en-US" sz="1200" b="0" i="0" kern="1200" dirty="0">
                <a:solidFill>
                  <a:schemeClr val="tx1"/>
                </a:solidFill>
                <a:effectLst/>
                <a:latin typeface="+mn-lt"/>
                <a:ea typeface="+mn-ea"/>
                <a:cs typeface="+mn-cs"/>
              </a:rPr>
              <a:t>—it is the </a:t>
            </a:r>
            <a:r>
              <a:rPr lang="en-US" dirty="0"/>
              <a:t>lowest 7-day average flow that occurs (on average) once every 10 years.</a:t>
            </a:r>
          </a:p>
          <a:p>
            <a:endParaRPr lang="en-US" dirty="0"/>
          </a:p>
          <a:p>
            <a:r>
              <a:rPr lang="en-US" dirty="0"/>
              <a:t>During these low flow periods, less water is in the stream, and less dilution of pollution is occurring.  </a:t>
            </a:r>
          </a:p>
          <a:p>
            <a:endParaRPr lang="en-US" dirty="0"/>
          </a:p>
          <a:p>
            <a:r>
              <a:rPr lang="en-US" dirty="0"/>
              <a:t>In other words, pollutant levels may be more concentrated and likely to produce negative impacts.</a:t>
            </a:r>
          </a:p>
        </p:txBody>
      </p:sp>
      <p:sp>
        <p:nvSpPr>
          <p:cNvPr id="4" name="Slide Number Placeholder 3"/>
          <p:cNvSpPr>
            <a:spLocks noGrp="1"/>
          </p:cNvSpPr>
          <p:nvPr>
            <p:ph type="sldNum" sz="quarter" idx="5"/>
          </p:nvPr>
        </p:nvSpPr>
        <p:spPr/>
        <p:txBody>
          <a:bodyPr/>
          <a:lstStyle/>
          <a:p>
            <a:fld id="{7E1573F1-F95D-403A-A47C-A1143ABC9F0B}" type="slidenum">
              <a:rPr lang="en-US" smtClean="0"/>
              <a:t>28</a:t>
            </a:fld>
            <a:endParaRPr lang="en-US"/>
          </a:p>
        </p:txBody>
      </p:sp>
    </p:spTree>
    <p:extLst>
      <p:ext uri="{BB962C8B-B14F-4D97-AF65-F5344CB8AC3E}">
        <p14:creationId xmlns:p14="http://schemas.microsoft.com/office/powerpoint/2010/main" val="2788006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In order to measure the various hydrologic and hydraulic functions occurring in a watershed, a number of measurements may be utilized by water scientists.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In general, all watershed plans will need to have some understanding of the relationship between precipitation, runoff, and stream flow in order to calculate pollutant loading and interpret chemical sampling results. This is the </a:t>
            </a:r>
            <a:r>
              <a:rPr lang="en-US" sz="1200" b="0" i="0" u="sng" strike="noStrike" kern="1200" dirty="0">
                <a:solidFill>
                  <a:schemeClr val="tx1"/>
                </a:solidFill>
                <a:effectLst/>
                <a:latin typeface="+mn-lt"/>
                <a:ea typeface="+mn-ea"/>
                <a:cs typeface="+mn-cs"/>
              </a:rPr>
              <a:t>hydrology</a:t>
            </a:r>
            <a:r>
              <a:rPr lang="en-US" sz="1200" b="0" i="0" u="none" strike="noStrike" kern="1200" dirty="0">
                <a:solidFill>
                  <a:schemeClr val="tx1"/>
                </a:solidFill>
                <a:effectLst/>
                <a:latin typeface="+mn-lt"/>
                <a:ea typeface="+mn-ea"/>
                <a:cs typeface="+mn-cs"/>
              </a:rPr>
              <a:t> component.</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(CLICK for info)  The </a:t>
            </a:r>
            <a:r>
              <a:rPr lang="en-US" sz="1200" b="0" i="0" u="sng" strike="noStrike" kern="1200" dirty="0">
                <a:solidFill>
                  <a:schemeClr val="tx1"/>
                </a:solidFill>
                <a:effectLst/>
                <a:latin typeface="+mn-lt"/>
                <a:ea typeface="+mn-ea"/>
                <a:cs typeface="+mn-cs"/>
              </a:rPr>
              <a:t>hydraulics measurements </a:t>
            </a:r>
            <a:r>
              <a:rPr lang="en-US" sz="1200" b="0" i="0" u="none" strike="noStrike" kern="1200" dirty="0">
                <a:solidFill>
                  <a:schemeClr val="tx1"/>
                </a:solidFill>
                <a:effectLst/>
                <a:latin typeface="+mn-lt"/>
                <a:ea typeface="+mn-ea"/>
                <a:cs typeface="+mn-cs"/>
              </a:rPr>
              <a:t>will help determine whether erosion is occurring and high and whether the high flows may be impacting macroinvertebrate populations.  The interactions between the surface water and the groundwater may need to be traced in karst systems and may introduce unique flow paths.</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Basic awareness of the concepts of hydrology and hydraulic measurements, presented in this short overview should help watershed coordinators better understand the context for sedimentation, source tracing, and pollutant loading analysis.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1573F1-F95D-403A-A47C-A1143ABC9F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79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At the base of our pyramid, is the Hydrology function, which refers to the study of the </a:t>
            </a:r>
            <a:r>
              <a:rPr lang="en-US" sz="1000" b="1" dirty="0"/>
              <a:t>properties, distribution, and circulation of water on and below the earth's surface and in the atmosphere</a:t>
            </a:r>
            <a:r>
              <a:rPr lang="en-US" sz="10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It encompasses precipitation, evaporation, infiltration, groundwater flow, surface runoff, stream flow, and the transport of water and substances within water.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In relation to stream function, it addresses the transport of water from the watershed to the channel.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tx1"/>
                </a:solidFill>
                <a:effectLst/>
                <a:latin typeface="+mn-lt"/>
                <a:ea typeface="+mn-ea"/>
                <a:cs typeface="+mn-cs"/>
              </a:rPr>
              <a:t>Without surface water flow, there would not be stream channel formation and the subsequent aquatic ecosystem.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Parameters considered in the “Hydrology” function of a stream include 1) Stream Channel Forming Discharges, 2) Precipitation / Runoff Relationship, 3) Flood Frequency, and 4) Flow Duration</a:t>
            </a:r>
          </a:p>
          <a:p>
            <a:endParaRPr lang="en-US" sz="1000" dirty="0"/>
          </a:p>
          <a:p>
            <a:r>
              <a:rPr lang="en-US" sz="1000" b="1" dirty="0"/>
              <a:t>Flow duration characterizes the ability of the watershed to provide flows of various magnitudes.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1573F1-F95D-403A-A47C-A1143ABC9F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8210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The 2</a:t>
            </a:r>
            <a:r>
              <a:rPr lang="en-US" sz="1000" kern="1200" baseline="30000" dirty="0">
                <a:solidFill>
                  <a:schemeClr val="tx1"/>
                </a:solidFill>
                <a:effectLst/>
                <a:latin typeface="+mn-lt"/>
                <a:ea typeface="+mn-ea"/>
                <a:cs typeface="+mn-cs"/>
              </a:rPr>
              <a:t>nd</a:t>
            </a:r>
            <a:r>
              <a:rPr lang="en-US" sz="1000" kern="1200" dirty="0">
                <a:solidFill>
                  <a:schemeClr val="tx1"/>
                </a:solidFill>
                <a:effectLst/>
                <a:latin typeface="+mn-lt"/>
                <a:ea typeface="+mn-ea"/>
                <a:cs typeface="+mn-cs"/>
              </a:rPr>
              <a:t> level of the pyramid was the function….Hydraulics.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When conducting assessments or implementing a stream restoration project, it is important to distinguish between watershed scale functions of water transport (Hydrology) and reach scale relationships that </a:t>
            </a:r>
            <a:r>
              <a:rPr lang="en-US" sz="1000" b="1" kern="1200" dirty="0">
                <a:solidFill>
                  <a:schemeClr val="tx1"/>
                </a:solidFill>
                <a:effectLst/>
                <a:latin typeface="+mn-lt"/>
                <a:ea typeface="+mn-ea"/>
                <a:cs typeface="+mn-cs"/>
              </a:rPr>
              <a:t>describe how water interacts with the channel (Hydraulics).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Hydraulic functions transport water in the stream channel, on the floodplain, and through sediments.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It defines how water behaves once it reaches a channel and how it interacts with the bed, banks, floodplain, and hyporheic zone (the porous sediment along and under the stream).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tx1"/>
                </a:solidFill>
                <a:effectLst/>
                <a:latin typeface="+mn-lt"/>
                <a:ea typeface="+mn-ea"/>
                <a:cs typeface="+mn-cs"/>
              </a:rPr>
              <a:t>It is closely related to </a:t>
            </a:r>
            <a:r>
              <a:rPr lang="en-US" sz="1000" b="1" u="sng" kern="1200" dirty="0">
                <a:solidFill>
                  <a:schemeClr val="tx1"/>
                </a:solidFill>
                <a:effectLst/>
                <a:latin typeface="+mn-lt"/>
                <a:ea typeface="+mn-ea"/>
                <a:cs typeface="+mn-cs"/>
              </a:rPr>
              <a:t>Geomorphology</a:t>
            </a:r>
            <a:r>
              <a:rPr lang="en-US" sz="1000" b="1" kern="1200" dirty="0">
                <a:solidFill>
                  <a:schemeClr val="tx1"/>
                </a:solidFill>
                <a:effectLst/>
                <a:latin typeface="+mn-lt"/>
                <a:ea typeface="+mn-ea"/>
                <a:cs typeface="+mn-cs"/>
              </a:rPr>
              <a:t> (Level 3) functions and many interrelationships exist between these two categories.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At a basic level, water must be present in the channel before sediment can be moved.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tx1"/>
                </a:solidFill>
                <a:effectLst/>
                <a:latin typeface="+mn-lt"/>
                <a:ea typeface="+mn-ea"/>
                <a:cs typeface="+mn-cs"/>
              </a:rPr>
              <a:t>Hydraulic functions also affect many functions in Levels 4 and 5 because they determine the amount of force and power that is exerted by the water on aquatic habitats.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kern="1200" dirty="0">
              <a:solidFill>
                <a:schemeClr val="tx1"/>
              </a:solidFill>
              <a:effectLst/>
              <a:latin typeface="+mn-lt"/>
              <a:ea typeface="+mn-ea"/>
              <a:cs typeface="+mn-cs"/>
            </a:endParaRPr>
          </a:p>
          <a:p>
            <a:endParaRPr lang="en-US" sz="10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1573F1-F95D-403A-A47C-A1143ABC9F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684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rgbClr val="000000"/>
                </a:solidFill>
                <a:latin typeface="+mn-lt"/>
              </a:rPr>
              <a:t>We tend to look at streams as fixed features on a landscape where the water flows.    But to assess streams we need to think of the four dimensions in which they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rgbClr val="000000"/>
                </a:solidFill>
                <a:latin typeface="+mn-lt"/>
              </a:rPr>
              <a:t>Vertical</a:t>
            </a:r>
            <a:r>
              <a:rPr lang="en-US" sz="1000" dirty="0">
                <a:solidFill>
                  <a:srgbClr val="000000"/>
                </a:solidFill>
                <a:latin typeface="+mn-lt"/>
              </a:rPr>
              <a:t> - surface water and groundwater interactions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000000"/>
                </a:solidFill>
                <a:latin typeface="+mn-lt"/>
              </a:rPr>
              <a:t>Waterbodies are not purely surface features, but constantly interact with groundwater aquifers and exchange water, chemicals, and even organisms. Over its entire length, a stream often varies between influent reaches where surface water leaks downward into the aquifer, and effluent reaches where the stream receives additional water from the aquifer.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solidFill>
                <a:srgbClr val="000000"/>
              </a:solidFill>
              <a:latin typeface="+mn-lt"/>
            </a:endParaRPr>
          </a:p>
          <a:p>
            <a:r>
              <a:rPr lang="en-US" sz="1000" b="1" dirty="0">
                <a:solidFill>
                  <a:srgbClr val="000000"/>
                </a:solidFill>
                <a:latin typeface="+mn-lt"/>
              </a:rPr>
              <a:t>Longitudinal</a:t>
            </a:r>
            <a:r>
              <a:rPr lang="en-US" sz="1000" dirty="0">
                <a:solidFill>
                  <a:srgbClr val="000000"/>
                </a:solidFill>
                <a:latin typeface="+mn-lt"/>
              </a:rPr>
              <a:t> - slope and drainage patterns</a:t>
            </a:r>
          </a:p>
          <a:p>
            <a:r>
              <a:rPr lang="en-US" sz="1000" dirty="0">
                <a:solidFill>
                  <a:srgbClr val="000000"/>
                </a:solidFill>
                <a:latin typeface="+mn-lt"/>
              </a:rPr>
              <a:t>Flowing water systems commonly go through structural changes </a:t>
            </a:r>
            <a:r>
              <a:rPr lang="en-US" sz="1000" dirty="0" err="1">
                <a:solidFill>
                  <a:srgbClr val="000000"/>
                </a:solidFill>
                <a:latin typeface="+mn-lt"/>
              </a:rPr>
              <a:t>en</a:t>
            </a:r>
            <a:r>
              <a:rPr lang="en-US" sz="1000" dirty="0">
                <a:solidFill>
                  <a:srgbClr val="000000"/>
                </a:solidFill>
                <a:latin typeface="+mn-lt"/>
              </a:rPr>
              <a:t> route from their source to mouth.  The slope and topography of the area will affect how the stream functions.</a:t>
            </a:r>
          </a:p>
          <a:p>
            <a:endParaRPr lang="en-US" sz="1000" dirty="0">
              <a:solidFill>
                <a:srgbClr val="000000"/>
              </a:solidFill>
              <a:latin typeface="+mn-lt"/>
            </a:endParaRPr>
          </a:p>
          <a:p>
            <a:r>
              <a:rPr lang="en-US" sz="1000" b="1" dirty="0">
                <a:solidFill>
                  <a:srgbClr val="000000"/>
                </a:solidFill>
                <a:latin typeface="+mn-lt"/>
              </a:rPr>
              <a:t>Lateral</a:t>
            </a:r>
            <a:r>
              <a:rPr lang="en-US" sz="1000" dirty="0">
                <a:solidFill>
                  <a:srgbClr val="000000"/>
                </a:solidFill>
                <a:latin typeface="+mn-lt"/>
              </a:rPr>
              <a:t> – channel and floodplain features</a:t>
            </a:r>
          </a:p>
          <a:p>
            <a:r>
              <a:rPr lang="en-US" sz="1000" dirty="0">
                <a:solidFill>
                  <a:srgbClr val="000000"/>
                </a:solidFill>
                <a:latin typeface="+mn-lt"/>
              </a:rPr>
              <a:t>A stream has different parts in the channel but also expands out into the surrounding floodplains and hillslopes during floods.  The entire gradient needs to be considered realizing that a stream fluctuates laterally.</a:t>
            </a:r>
          </a:p>
          <a:p>
            <a:endParaRPr lang="en-US" sz="1000" b="1"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rgbClr val="000000"/>
                </a:solidFill>
                <a:latin typeface="+mn-lt"/>
              </a:rPr>
              <a:t>Temporal</a:t>
            </a:r>
            <a:r>
              <a:rPr lang="en-US" sz="1000" dirty="0">
                <a:solidFill>
                  <a:srgbClr val="000000"/>
                </a:solidFill>
                <a:latin typeface="+mn-lt"/>
              </a:rPr>
              <a:t> - travel and change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000000"/>
                </a:solidFill>
                <a:latin typeface="+mn-lt"/>
              </a:rPr>
              <a:t>Lastly, it is important to realize that streams are always changing.  The vertical, lateral, and longitudinal structure is not permanent. Watershed managers should always think in terms of the structural changes in progress and their rates of occurrence.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kern="1200" dirty="0">
              <a:solidFill>
                <a:schemeClr val="tx1"/>
              </a:solidFill>
              <a:effectLst/>
              <a:latin typeface="+mn-lt"/>
              <a:ea typeface="+mn-ea"/>
              <a:cs typeface="+mn-cs"/>
            </a:endParaRPr>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5</a:t>
            </a:fld>
            <a:endParaRPr lang="en-US"/>
          </a:p>
        </p:txBody>
      </p:sp>
    </p:spTree>
    <p:extLst>
      <p:ext uri="{BB962C8B-B14F-4D97-AF65-F5344CB8AC3E}">
        <p14:creationId xmlns:p14="http://schemas.microsoft.com/office/powerpoint/2010/main" val="519465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spoke briefly about the hydrologic cycle and its elements in the overview.</a:t>
            </a:r>
          </a:p>
          <a:p>
            <a:r>
              <a:rPr lang="en-US" dirty="0"/>
              <a:t>What we want to note here is how the PRECIPITATION, EVAPOTRANSPIRATION, and INFILTRATION affect SURFACE RUNOFF. </a:t>
            </a:r>
          </a:p>
        </p:txBody>
      </p:sp>
      <p:sp>
        <p:nvSpPr>
          <p:cNvPr id="4" name="Slide Number Placeholder 3"/>
          <p:cNvSpPr>
            <a:spLocks noGrp="1"/>
          </p:cNvSpPr>
          <p:nvPr>
            <p:ph type="sldNum" sz="quarter" idx="10"/>
          </p:nvPr>
        </p:nvSpPr>
        <p:spPr/>
        <p:txBody>
          <a:bodyPr/>
          <a:lstStyle/>
          <a:p>
            <a:fld id="{7E1573F1-F95D-403A-A47C-A1143ABC9F0B}" type="slidenum">
              <a:rPr lang="en-US" smtClean="0"/>
              <a:t>6</a:t>
            </a:fld>
            <a:endParaRPr lang="en-US"/>
          </a:p>
        </p:txBody>
      </p:sp>
    </p:spTree>
    <p:extLst>
      <p:ext uri="{BB962C8B-B14F-4D97-AF65-F5344CB8AC3E}">
        <p14:creationId xmlns:p14="http://schemas.microsoft.com/office/powerpoint/2010/main" val="3314911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of the PRECIPITATION that falls from the sky does not reach the ground where it can infiltrate or runoff.  Rather it evaporates back into the air due to interception, transpiration, and evaporation.</a:t>
            </a:r>
          </a:p>
          <a:p>
            <a:endParaRPr lang="en-US" dirty="0"/>
          </a:p>
          <a:p>
            <a:r>
              <a:rPr lang="en-US" dirty="0"/>
              <a:t>This the amount of vegetation in the area will affect the amount of groundwater and surface waters.</a:t>
            </a:r>
          </a:p>
          <a:p>
            <a:endParaRPr lang="en-US" dirty="0"/>
          </a:p>
          <a:p>
            <a:endParaRPr lang="en-US" dirty="0"/>
          </a:p>
        </p:txBody>
      </p:sp>
      <p:sp>
        <p:nvSpPr>
          <p:cNvPr id="4" name="Slide Number Placeholder 3"/>
          <p:cNvSpPr>
            <a:spLocks noGrp="1"/>
          </p:cNvSpPr>
          <p:nvPr>
            <p:ph type="sldNum" sz="quarter" idx="10"/>
          </p:nvPr>
        </p:nvSpPr>
        <p:spPr/>
        <p:txBody>
          <a:bodyPr/>
          <a:lstStyle/>
          <a:p>
            <a:fld id="{7E1573F1-F95D-403A-A47C-A1143ABC9F0B}" type="slidenum">
              <a:rPr lang="en-US" smtClean="0"/>
              <a:t>7</a:t>
            </a:fld>
            <a:endParaRPr lang="en-US"/>
          </a:p>
        </p:txBody>
      </p:sp>
    </p:spTree>
    <p:extLst>
      <p:ext uri="{BB962C8B-B14F-4D97-AF65-F5344CB8AC3E}">
        <p14:creationId xmlns:p14="http://schemas.microsoft.com/office/powerpoint/2010/main" val="1047857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make it to the ground may infiltrate the soil through small pores.  See slide text.</a:t>
            </a:r>
          </a:p>
          <a:p>
            <a:endParaRPr lang="en-US" dirty="0"/>
          </a:p>
          <a:p>
            <a:r>
              <a:rPr lang="en-US" sz="1200" b="0" i="0" kern="1200" dirty="0">
                <a:solidFill>
                  <a:schemeClr val="tx1"/>
                </a:solidFill>
                <a:effectLst/>
                <a:latin typeface="+mn-lt"/>
                <a:ea typeface="+mn-ea"/>
                <a:cs typeface="+mn-cs"/>
              </a:rPr>
              <a:t>The maximum amount of rainwater that can enter a soil in a given time, called </a:t>
            </a:r>
            <a:r>
              <a:rPr lang="en-US" sz="1200" b="1" i="0" kern="1200" dirty="0">
                <a:solidFill>
                  <a:schemeClr val="tx1"/>
                </a:solidFill>
                <a:effectLst/>
                <a:latin typeface="+mn-lt"/>
                <a:ea typeface="+mn-ea"/>
                <a:cs typeface="+mn-cs"/>
              </a:rPr>
              <a:t>infiltration capacity</a:t>
            </a:r>
            <a:r>
              <a:rPr lang="en-US" sz="1200" b="0" i="0" kern="1200" dirty="0">
                <a:solidFill>
                  <a:schemeClr val="tx1"/>
                </a:solidFill>
                <a:effectLst/>
                <a:latin typeface="+mn-lt"/>
                <a:ea typeface="+mn-ea"/>
                <a:cs typeface="+mn-cs"/>
              </a:rPr>
              <a:t>, is influenced by the soil type, structure, and moisture content at the start of the rain.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Early in a storm, water usually enters a soil readily, as it is literally sucked into the dry ground.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As the soil becomes saturated, it becomes more difficult for water to seep into the ground, so it is more likely to run off.</a:t>
            </a:r>
            <a:endParaRPr lang="en-US" dirty="0"/>
          </a:p>
          <a:p>
            <a:endParaRPr lang="en-US" dirty="0"/>
          </a:p>
          <a:p>
            <a:r>
              <a:rPr lang="en-US" dirty="0"/>
              <a:t>Note that while moving through the soil, water will carry different chemicals with it into the groundwater supply, or some chemicals will remain attached to soil particles.</a:t>
            </a:r>
          </a:p>
        </p:txBody>
      </p:sp>
      <p:sp>
        <p:nvSpPr>
          <p:cNvPr id="4" name="Slide Number Placeholder 3"/>
          <p:cNvSpPr>
            <a:spLocks noGrp="1"/>
          </p:cNvSpPr>
          <p:nvPr>
            <p:ph type="sldNum" sz="quarter" idx="5"/>
          </p:nvPr>
        </p:nvSpPr>
        <p:spPr/>
        <p:txBody>
          <a:bodyPr/>
          <a:lstStyle/>
          <a:p>
            <a:fld id="{7E1573F1-F95D-403A-A47C-A1143ABC9F0B}" type="slidenum">
              <a:rPr lang="en-US" smtClean="0"/>
              <a:t>8</a:t>
            </a:fld>
            <a:endParaRPr lang="en-US"/>
          </a:p>
        </p:txBody>
      </p:sp>
    </p:spTree>
    <p:extLst>
      <p:ext uri="{BB962C8B-B14F-4D97-AF65-F5344CB8AC3E}">
        <p14:creationId xmlns:p14="http://schemas.microsoft.com/office/powerpoint/2010/main" val="4210889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water moves downward it will come to a place that is saturated with water, called the “</a:t>
            </a:r>
            <a:r>
              <a:rPr lang="en-US" b="1" dirty="0"/>
              <a:t>zone of saturation</a:t>
            </a:r>
            <a:r>
              <a:rPr lang="en-US" dirty="0"/>
              <a:t>.”  </a:t>
            </a:r>
          </a:p>
          <a:p>
            <a:r>
              <a:rPr lang="en-US" dirty="0"/>
              <a:t>If this area produces a regular supply of water, it may be called an “</a:t>
            </a:r>
            <a:r>
              <a:rPr lang="en-US" b="1" dirty="0"/>
              <a:t>aquifer</a:t>
            </a:r>
            <a:r>
              <a:rPr lang="en-US" dirty="0"/>
              <a:t>.”  </a:t>
            </a:r>
          </a:p>
          <a:p>
            <a:endParaRPr lang="en-US" dirty="0"/>
          </a:p>
          <a:p>
            <a:r>
              <a:rPr lang="en-US" dirty="0"/>
              <a:t>In some cases, the soil has a layer (such as clay) that the water cannot quickly penetrate called an “</a:t>
            </a:r>
            <a:r>
              <a:rPr lang="en-US" b="1" dirty="0"/>
              <a:t>aquitard</a:t>
            </a:r>
            <a:r>
              <a:rPr lang="en-US" dirty="0"/>
              <a:t>” or “fragipan.”  </a:t>
            </a:r>
          </a:p>
          <a:p>
            <a:r>
              <a:rPr lang="en-US" dirty="0"/>
              <a:t>This may cause the water not to penetrate deeper.  </a:t>
            </a:r>
          </a:p>
          <a:p>
            <a:endParaRPr lang="en-US" dirty="0"/>
          </a:p>
          <a:p>
            <a:r>
              <a:rPr lang="en-US" dirty="0"/>
              <a:t>In other cases, there may be a rock layer that does not have much permeability.  </a:t>
            </a:r>
          </a:p>
          <a:p>
            <a:r>
              <a:rPr lang="en-US" dirty="0"/>
              <a:t>This may separate a “</a:t>
            </a:r>
            <a:r>
              <a:rPr lang="en-US" b="1" dirty="0"/>
              <a:t>confined aquifer</a:t>
            </a:r>
            <a:r>
              <a:rPr lang="en-US" dirty="0"/>
              <a:t>” and an “</a:t>
            </a:r>
            <a:r>
              <a:rPr lang="en-US" b="1" dirty="0"/>
              <a:t>unconfined aquifer</a:t>
            </a:r>
            <a:r>
              <a:rPr lang="en-US" dirty="0"/>
              <a:t>.” </a:t>
            </a:r>
          </a:p>
        </p:txBody>
      </p:sp>
      <p:sp>
        <p:nvSpPr>
          <p:cNvPr id="4" name="Slide Number Placeholder 3"/>
          <p:cNvSpPr>
            <a:spLocks noGrp="1"/>
          </p:cNvSpPr>
          <p:nvPr>
            <p:ph type="sldNum" sz="quarter" idx="5"/>
          </p:nvPr>
        </p:nvSpPr>
        <p:spPr/>
        <p:txBody>
          <a:bodyPr/>
          <a:lstStyle/>
          <a:p>
            <a:fld id="{7E1573F1-F95D-403A-A47C-A1143ABC9F0B}" type="slidenum">
              <a:rPr lang="en-US" smtClean="0"/>
              <a:t>9</a:t>
            </a:fld>
            <a:endParaRPr lang="en-US"/>
          </a:p>
        </p:txBody>
      </p:sp>
    </p:spTree>
    <p:extLst>
      <p:ext uri="{BB962C8B-B14F-4D97-AF65-F5344CB8AC3E}">
        <p14:creationId xmlns:p14="http://schemas.microsoft.com/office/powerpoint/2010/main" val="39341373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gi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gi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34" name="Picture 10" descr="River 3D: catchment River 3D: catchment symbol,vector,illustration,diagram,template,base,ecosystem,aquatic,freshwater,marine,mountains river,streams,creeks,springs,water,table"/>
          <p:cNvPicPr>
            <a:picLocks noChangeAspect="1" noChangeArrowheads="1"/>
          </p:cNvPicPr>
          <p:nvPr userDrawn="1"/>
        </p:nvPicPr>
        <p:blipFill>
          <a:blip r:embed="rId2">
            <a:extLst>
              <a:ext uri="{BEBA8EAE-BF5A-486C-A8C5-ECC9F3942E4B}">
                <a14:imgProps xmlns:a14="http://schemas.microsoft.com/office/drawing/2010/main">
                  <a14:imgLayer>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85800" y="1966821"/>
            <a:ext cx="7772400" cy="3750183"/>
          </a:xfrm>
          <a:prstGeom prst="rect">
            <a:avLst/>
          </a:prstGeom>
          <a:noFill/>
          <a:effectLst>
            <a:outerShdw blurRad="50800" dist="50800" dir="5400000" algn="ctr" rotWithShape="0">
              <a:schemeClr val="bg1"/>
            </a:outerShdw>
          </a:effectLst>
        </p:spPr>
      </p:pic>
      <p:sp>
        <p:nvSpPr>
          <p:cNvPr id="2" name="Title 1"/>
          <p:cNvSpPr>
            <a:spLocks noGrp="1"/>
          </p:cNvSpPr>
          <p:nvPr>
            <p:ph type="ctrTitle"/>
          </p:nvPr>
        </p:nvSpPr>
        <p:spPr>
          <a:xfrm>
            <a:off x="685800" y="2865437"/>
            <a:ext cx="7772400" cy="1470025"/>
          </a:xfrm>
        </p:spPr>
        <p:txBody>
          <a:bodyPr>
            <a:normAutofit/>
          </a:bodyPr>
          <a:lstStyle>
            <a:lvl1pPr>
              <a:defRPr sz="4000"/>
            </a:lvl1pPr>
          </a:lstStyle>
          <a:p>
            <a:r>
              <a:rPr lang="en-US" dirty="0"/>
              <a:t>Click to edit Master title style</a:t>
            </a:r>
          </a:p>
        </p:txBody>
      </p:sp>
      <p:sp>
        <p:nvSpPr>
          <p:cNvPr id="11" name="Subtitle 2"/>
          <p:cNvSpPr>
            <a:spLocks noGrp="1"/>
          </p:cNvSpPr>
          <p:nvPr>
            <p:ph type="subTitle" idx="1"/>
          </p:nvPr>
        </p:nvSpPr>
        <p:spPr>
          <a:xfrm>
            <a:off x="1372803" y="4610670"/>
            <a:ext cx="6400800" cy="1106334"/>
          </a:xfrm>
        </p:spPr>
        <p:txBody>
          <a:bodyPr/>
          <a:lstStyle>
            <a:lvl1pPr marL="0" indent="0" algn="ctr">
              <a:buNone/>
              <a:defRPr>
                <a:solidFill>
                  <a:schemeClr val="tx2"/>
                </a:solidFill>
              </a:defRPr>
            </a:lvl1pPr>
          </a:lstStyle>
          <a:p>
            <a:r>
              <a:rPr lang="en-US" dirty="0"/>
              <a:t>Click to edit Master subtitle style</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746" y="287842"/>
            <a:ext cx="6929342" cy="1036673"/>
          </a:xfrm>
          <a:prstGeom prst="rect">
            <a:avLst/>
          </a:prstGeom>
        </p:spPr>
      </p:pic>
      <p:pic>
        <p:nvPicPr>
          <p:cNvPr id="1030" name="Picture 6" descr="Image result for KDOW logo"/>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388446" y="287842"/>
            <a:ext cx="1069754" cy="10652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EPA logo"/>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55385" y="6129862"/>
            <a:ext cx="330415" cy="3271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685800" y="6193391"/>
            <a:ext cx="8248475" cy="307777"/>
          </a:xfrm>
          <a:prstGeom prst="rect">
            <a:avLst/>
          </a:prstGeom>
          <a:noFill/>
        </p:spPr>
        <p:txBody>
          <a:bodyPr wrap="square" rtlCol="0">
            <a:spAutoFit/>
          </a:bodyPr>
          <a:lstStyle/>
          <a:p>
            <a:r>
              <a:rPr lang="en-US" sz="700" dirty="0">
                <a:latin typeface="Avenir Next Regular"/>
              </a:rPr>
              <a:t>Watershed</a:t>
            </a:r>
            <a:r>
              <a:rPr lang="en-US" sz="700" baseline="0" dirty="0">
                <a:latin typeface="Avenir Next Regular"/>
              </a:rPr>
              <a:t> Academy Training Series was funded in part by a grant from the U.S. Environmental Protection Agency under §319(h) of the Clean Water Act through the Kentucky Division of Water to the Kentucky Water Resources Research Institute (Grant # PPG BG 00D21416).</a:t>
            </a:r>
            <a:endParaRPr lang="en-US" sz="700" dirty="0">
              <a:latin typeface="Avenir Next Regular"/>
            </a:endParaRPr>
          </a:p>
        </p:txBody>
      </p:sp>
      <p:sp>
        <p:nvSpPr>
          <p:cNvPr id="4" name="Rectangle 3"/>
          <p:cNvSpPr/>
          <p:nvPr userDrawn="1"/>
        </p:nvSpPr>
        <p:spPr>
          <a:xfrm>
            <a:off x="601910" y="5655115"/>
            <a:ext cx="2650655" cy="200055"/>
          </a:xfrm>
          <a:prstGeom prst="rect">
            <a:avLst/>
          </a:prstGeom>
          <a:noFill/>
        </p:spPr>
        <p:txBody>
          <a:bodyPr wrap="square" rtlCol="0">
            <a:spAutoFit/>
          </a:bodyPr>
          <a:lstStyle/>
          <a:p>
            <a:pPr lvl="0"/>
            <a:r>
              <a:rPr lang="en-US" sz="700" dirty="0">
                <a:latin typeface="Avenir Next Regular"/>
              </a:rPr>
              <a:t>Watershed image via</a:t>
            </a:r>
            <a:r>
              <a:rPr lang="en-US" sz="700" baseline="0" dirty="0">
                <a:latin typeface="Avenir Next Regular"/>
              </a:rPr>
              <a:t> </a:t>
            </a:r>
            <a:r>
              <a:rPr lang="en-US" sz="700" dirty="0">
                <a:latin typeface="Avenir Next Regular"/>
              </a:rPr>
              <a:t>http://ian.umces.edu</a:t>
            </a:r>
          </a:p>
        </p:txBody>
      </p:sp>
    </p:spTree>
    <p:extLst>
      <p:ext uri="{BB962C8B-B14F-4D97-AF65-F5344CB8AC3E}">
        <p14:creationId xmlns:p14="http://schemas.microsoft.com/office/powerpoint/2010/main" val="2452735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descr="Standard-Slide-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37"/>
            <a:ext cx="7772400" cy="1470025"/>
          </a:xfrm>
        </p:spPr>
        <p:txBody>
          <a:bodyPr>
            <a:normAutofit/>
          </a:bodyPr>
          <a:lstStyle>
            <a:lvl1pPr>
              <a:defRPr sz="4000">
                <a:solidFill>
                  <a:schemeClr val="bg1"/>
                </a:solidFill>
              </a:defRPr>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accent3"/>
                </a:solidFill>
              </a:defRPr>
            </a:lvl1pPr>
          </a:lstStyle>
          <a:p>
            <a:r>
              <a:rPr lang="en-US"/>
              <a:t>Click to edit Master subtitle style</a:t>
            </a:r>
            <a:endParaRPr lang="en-US" dirty="0"/>
          </a:p>
        </p:txBody>
      </p:sp>
    </p:spTree>
    <p:extLst>
      <p:ext uri="{BB962C8B-B14F-4D97-AF65-F5344CB8AC3E}">
        <p14:creationId xmlns:p14="http://schemas.microsoft.com/office/powerpoint/2010/main" val="2966882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59093" y="274638"/>
            <a:ext cx="6927706"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0557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9896" y="274638"/>
            <a:ext cx="6956903"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8453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11" name="Picture 10"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2596" y="274638"/>
            <a:ext cx="6964203"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2345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649606" y="274638"/>
            <a:ext cx="7037194"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3931254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Picture 5"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6564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1572272"/>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734322"/>
            <a:ext cx="3008313" cy="3391840"/>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84932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372311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3" y="274638"/>
            <a:ext cx="6777435"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1909364" y="1600200"/>
            <a:ext cx="6777435" cy="49748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1318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26647" y="274638"/>
            <a:ext cx="6820632"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1987126" y="1600200"/>
            <a:ext cx="31966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86184" y="1600200"/>
            <a:ext cx="320061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937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1471" y="274638"/>
            <a:ext cx="8225327" cy="1143000"/>
          </a:xfrm>
        </p:spPr>
        <p:txBody>
          <a:bodyPr>
            <a:noAutofit/>
          </a:bodyPr>
          <a:lstStyle>
            <a:lvl1pPr algn="l">
              <a:defRPr sz="4000" baseline="0">
                <a:solidFill>
                  <a:srgbClr val="0032A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461472" y="1482621"/>
            <a:ext cx="8225327" cy="4687443"/>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grpSp>
        <p:nvGrpSpPr>
          <p:cNvPr id="9" name="Group 8"/>
          <p:cNvGrpSpPr/>
          <p:nvPr userDrawn="1"/>
        </p:nvGrpSpPr>
        <p:grpSpPr>
          <a:xfrm>
            <a:off x="0" y="6364486"/>
            <a:ext cx="9144000" cy="486561"/>
            <a:chOff x="0" y="6364486"/>
            <a:chExt cx="9144000" cy="486561"/>
          </a:xfrm>
        </p:grpSpPr>
        <p:sp>
          <p:nvSpPr>
            <p:cNvPr id="8" name="Rectangle 7"/>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22154646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pic>
        <p:nvPicPr>
          <p:cNvPr id="10" name="Picture 9"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61203" y="274638"/>
            <a:ext cx="6725596"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943923" y="1535113"/>
            <a:ext cx="319280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43923" y="2174875"/>
            <a:ext cx="319279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486184" y="1535113"/>
            <a:ext cx="3200616"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486184" y="2174875"/>
            <a:ext cx="32006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3064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6" name="Picture 5"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35284" y="274638"/>
            <a:ext cx="6946286"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16447434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5" name="Picture 4"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1327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5" y="273050"/>
            <a:ext cx="2160948" cy="13253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285270" y="273050"/>
            <a:ext cx="4596299" cy="62415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09365" y="1598400"/>
            <a:ext cx="2160948" cy="49161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491336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53532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3532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3532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2427794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5" name="Picture 4"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71507" y="274638"/>
            <a:ext cx="8315292"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371506" y="1600200"/>
            <a:ext cx="8315294" cy="4707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1728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76469" y="274638"/>
            <a:ext cx="8470810"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276469" y="1600200"/>
            <a:ext cx="4112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1" y="1600200"/>
            <a:ext cx="415097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34422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pic>
        <p:nvPicPr>
          <p:cNvPr id="8" name="Picture 7"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793" y="274638"/>
            <a:ext cx="8514006"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9578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4" name="Picture 3"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33271" y="274638"/>
            <a:ext cx="8648299"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2050194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3" name="Picture 2"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14416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76469" y="274638"/>
            <a:ext cx="8470810" cy="1143000"/>
          </a:xfrm>
        </p:spPr>
        <p:txBody>
          <a:bodyPr>
            <a:noAutofit/>
          </a:bodyPr>
          <a:lstStyle>
            <a:lvl1pPr algn="l">
              <a:defRPr sz="3600"/>
            </a:lvl1pPr>
          </a:lstStyle>
          <a:p>
            <a:r>
              <a:rPr lang="en-US" dirty="0"/>
              <a:t>Click to edit Master title style</a:t>
            </a:r>
          </a:p>
        </p:txBody>
      </p:sp>
      <p:sp>
        <p:nvSpPr>
          <p:cNvPr id="3" name="Content Placeholder 2"/>
          <p:cNvSpPr>
            <a:spLocks noGrp="1"/>
          </p:cNvSpPr>
          <p:nvPr>
            <p:ph sz="half" idx="1"/>
          </p:nvPr>
        </p:nvSpPr>
        <p:spPr>
          <a:xfrm>
            <a:off x="276469" y="1600200"/>
            <a:ext cx="4112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1" y="1600200"/>
            <a:ext cx="415097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p:cNvGrpSpPr/>
          <p:nvPr userDrawn="1"/>
        </p:nvGrpSpPr>
        <p:grpSpPr>
          <a:xfrm>
            <a:off x="0" y="6364486"/>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1358092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404026" y="273050"/>
            <a:ext cx="5477543" cy="60687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0758013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870074"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42519507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34" name="Picture 10" descr="River 3D: catchment River 3D: catchment symbol,vector,illustration,diagram,template,base,ecosystem,aquatic,freshwater,marine,mountains river,streams,creeks,springs,water,table"/>
          <p:cNvPicPr>
            <a:picLocks noChangeAspect="1" noChangeArrowheads="1"/>
          </p:cNvPicPr>
          <p:nvPr userDrawn="1"/>
        </p:nvPicPr>
        <p:blipFill>
          <a:blip r:embed="rId2">
            <a:extLst>
              <a:ext uri="{BEBA8EAE-BF5A-486C-A8C5-ECC9F3942E4B}">
                <a14:imgProps xmlns:a14="http://schemas.microsoft.com/office/drawing/2010/main">
                  <a14:imgLayer>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85800" y="1966821"/>
            <a:ext cx="7772400" cy="3750183"/>
          </a:xfrm>
          <a:prstGeom prst="rect">
            <a:avLst/>
          </a:prstGeom>
          <a:noFill/>
          <a:effectLst>
            <a:outerShdw blurRad="50800" dist="50800" dir="5400000" algn="ctr" rotWithShape="0">
              <a:schemeClr val="bg1"/>
            </a:outerShdw>
          </a:effectLst>
        </p:spPr>
      </p:pic>
      <p:sp>
        <p:nvSpPr>
          <p:cNvPr id="2" name="Title 1"/>
          <p:cNvSpPr>
            <a:spLocks noGrp="1"/>
          </p:cNvSpPr>
          <p:nvPr>
            <p:ph type="ctrTitle"/>
          </p:nvPr>
        </p:nvSpPr>
        <p:spPr>
          <a:xfrm>
            <a:off x="685800" y="2865437"/>
            <a:ext cx="7772400" cy="1470025"/>
          </a:xfrm>
        </p:spPr>
        <p:txBody>
          <a:bodyPr>
            <a:normAutofit/>
          </a:bodyPr>
          <a:lstStyle>
            <a:lvl1pPr>
              <a:defRPr sz="4000"/>
            </a:lvl1pPr>
          </a:lstStyle>
          <a:p>
            <a:r>
              <a:rPr lang="en-US" dirty="0"/>
              <a:t>Click to edit Master title style</a:t>
            </a:r>
          </a:p>
        </p:txBody>
      </p:sp>
      <p:sp>
        <p:nvSpPr>
          <p:cNvPr id="11" name="Subtitle 2"/>
          <p:cNvSpPr>
            <a:spLocks noGrp="1"/>
          </p:cNvSpPr>
          <p:nvPr>
            <p:ph type="subTitle" idx="1"/>
          </p:nvPr>
        </p:nvSpPr>
        <p:spPr>
          <a:xfrm>
            <a:off x="1372803" y="4610670"/>
            <a:ext cx="6400800" cy="1106334"/>
          </a:xfrm>
        </p:spPr>
        <p:txBody>
          <a:bodyPr/>
          <a:lstStyle>
            <a:lvl1pPr marL="0" indent="0" algn="ctr">
              <a:buNone/>
              <a:defRPr>
                <a:solidFill>
                  <a:schemeClr val="tx2"/>
                </a:solidFill>
              </a:defRPr>
            </a:lvl1pPr>
          </a:lstStyle>
          <a:p>
            <a:r>
              <a:rPr lang="en-US" dirty="0"/>
              <a:t>Click to edit Master subtitle style</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746" y="287842"/>
            <a:ext cx="6929342" cy="1036673"/>
          </a:xfrm>
          <a:prstGeom prst="rect">
            <a:avLst/>
          </a:prstGeom>
        </p:spPr>
      </p:pic>
      <p:pic>
        <p:nvPicPr>
          <p:cNvPr id="1030" name="Picture 6" descr="Image result for KDOW logo"/>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388446" y="287842"/>
            <a:ext cx="1069754" cy="10652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EPA logo"/>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55385" y="6129862"/>
            <a:ext cx="330415" cy="3271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685800" y="6193391"/>
            <a:ext cx="8248475" cy="307777"/>
          </a:xfrm>
          <a:prstGeom prst="rect">
            <a:avLst/>
          </a:prstGeom>
          <a:noFill/>
        </p:spPr>
        <p:txBody>
          <a:bodyPr wrap="square" rtlCol="0">
            <a:spAutoFit/>
          </a:bodyPr>
          <a:lstStyle/>
          <a:p>
            <a:r>
              <a:rPr lang="en-US" sz="700" dirty="0">
                <a:latin typeface="Avenir Next Regular"/>
              </a:rPr>
              <a:t>Watershed</a:t>
            </a:r>
            <a:r>
              <a:rPr lang="en-US" sz="700" baseline="0" dirty="0">
                <a:latin typeface="Avenir Next Regular"/>
              </a:rPr>
              <a:t> Academy Training Series was funded in part by a grant from the U.S. Environmental Protection Agency under §319(h) of the Clean Water Act through the Kentucky Division of Water to the Kentucky Water Resources Research Institute (Grant # PPG BG 00D21416).</a:t>
            </a:r>
            <a:endParaRPr lang="en-US" sz="700" dirty="0">
              <a:latin typeface="Avenir Next Regular"/>
            </a:endParaRPr>
          </a:p>
        </p:txBody>
      </p:sp>
      <p:sp>
        <p:nvSpPr>
          <p:cNvPr id="4" name="Rectangle 3"/>
          <p:cNvSpPr/>
          <p:nvPr userDrawn="1"/>
        </p:nvSpPr>
        <p:spPr>
          <a:xfrm>
            <a:off x="601910" y="5655115"/>
            <a:ext cx="2650655" cy="200055"/>
          </a:xfrm>
          <a:prstGeom prst="rect">
            <a:avLst/>
          </a:prstGeom>
          <a:noFill/>
        </p:spPr>
        <p:txBody>
          <a:bodyPr wrap="square" rtlCol="0">
            <a:spAutoFit/>
          </a:bodyPr>
          <a:lstStyle/>
          <a:p>
            <a:pPr lvl="0"/>
            <a:r>
              <a:rPr lang="en-US" sz="700" dirty="0">
                <a:latin typeface="Avenir Next Regular"/>
              </a:rPr>
              <a:t>Watershed image via</a:t>
            </a:r>
            <a:r>
              <a:rPr lang="en-US" sz="700" baseline="0" dirty="0">
                <a:latin typeface="Avenir Next Regular"/>
              </a:rPr>
              <a:t> </a:t>
            </a:r>
            <a:r>
              <a:rPr lang="en-US" sz="700" dirty="0">
                <a:latin typeface="Avenir Next Regular"/>
              </a:rPr>
              <a:t>http://ian.umces.edu</a:t>
            </a:r>
          </a:p>
        </p:txBody>
      </p:sp>
    </p:spTree>
    <p:extLst>
      <p:ext uri="{BB962C8B-B14F-4D97-AF65-F5344CB8AC3E}">
        <p14:creationId xmlns:p14="http://schemas.microsoft.com/office/powerpoint/2010/main" val="22781978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1471" y="274638"/>
            <a:ext cx="8225327" cy="1143000"/>
          </a:xfrm>
        </p:spPr>
        <p:txBody>
          <a:bodyPr>
            <a:noAutofit/>
          </a:bodyPr>
          <a:lstStyle>
            <a:lvl1pPr algn="l">
              <a:defRPr sz="4000" baseline="0">
                <a:solidFill>
                  <a:srgbClr val="0032A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461472" y="1316053"/>
            <a:ext cx="8225327" cy="485401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grpSp>
        <p:nvGrpSpPr>
          <p:cNvPr id="4" name="Group 3"/>
          <p:cNvGrpSpPr/>
          <p:nvPr userDrawn="1"/>
        </p:nvGrpSpPr>
        <p:grpSpPr>
          <a:xfrm>
            <a:off x="0" y="6364486"/>
            <a:ext cx="9144000" cy="486561"/>
            <a:chOff x="0" y="6364486"/>
            <a:chExt cx="9144000" cy="486561"/>
          </a:xfrm>
        </p:grpSpPr>
        <p:grpSp>
          <p:nvGrpSpPr>
            <p:cNvPr id="9" name="Group 8"/>
            <p:cNvGrpSpPr/>
            <p:nvPr userDrawn="1"/>
          </p:nvGrpSpPr>
          <p:grpSpPr>
            <a:xfrm>
              <a:off x="0" y="6364486"/>
              <a:ext cx="9144000" cy="486561"/>
              <a:chOff x="0" y="6364486"/>
              <a:chExt cx="9144000" cy="486561"/>
            </a:xfrm>
          </p:grpSpPr>
          <p:sp>
            <p:nvSpPr>
              <p:cNvPr id="8" name="Rectangle 7"/>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grpSp>
    </p:spTree>
    <p:extLst>
      <p:ext uri="{BB962C8B-B14F-4D97-AF65-F5344CB8AC3E}">
        <p14:creationId xmlns:p14="http://schemas.microsoft.com/office/powerpoint/2010/main" val="16134158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76469" y="274638"/>
            <a:ext cx="8470810" cy="1143000"/>
          </a:xfrm>
        </p:spPr>
        <p:txBody>
          <a:bodyPr>
            <a:noAutofit/>
          </a:bodyPr>
          <a:lstStyle>
            <a:lvl1pPr algn="l">
              <a:defRPr sz="3600"/>
            </a:lvl1pPr>
          </a:lstStyle>
          <a:p>
            <a:r>
              <a:rPr lang="en-US" dirty="0"/>
              <a:t>Click to edit Master title style</a:t>
            </a:r>
          </a:p>
        </p:txBody>
      </p:sp>
      <p:sp>
        <p:nvSpPr>
          <p:cNvPr id="3" name="Content Placeholder 2"/>
          <p:cNvSpPr>
            <a:spLocks noGrp="1"/>
          </p:cNvSpPr>
          <p:nvPr>
            <p:ph sz="half" idx="1"/>
          </p:nvPr>
        </p:nvSpPr>
        <p:spPr>
          <a:xfrm>
            <a:off x="276469" y="1600200"/>
            <a:ext cx="4112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1" y="1600200"/>
            <a:ext cx="415097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p:cNvGrpSpPr/>
          <p:nvPr userDrawn="1"/>
        </p:nvGrpSpPr>
        <p:grpSpPr>
          <a:xfrm>
            <a:off x="0" y="6364486"/>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8513620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2793" y="274638"/>
            <a:ext cx="8514006" cy="1143000"/>
          </a:xfrm>
        </p:spPr>
        <p:txBody>
          <a:bodyPr>
            <a:noAutofit/>
          </a:bodyPr>
          <a:lstStyle>
            <a:lvl1pPr algn="l">
              <a:defRPr sz="3600"/>
            </a:lvl1pPr>
          </a:lstStyle>
          <a:p>
            <a:r>
              <a:rPr lang="en-US" dirty="0"/>
              <a:t>Click to edit Master title style</a:t>
            </a:r>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oup 7"/>
          <p:cNvGrpSpPr/>
          <p:nvPr userDrawn="1"/>
        </p:nvGrpSpPr>
        <p:grpSpPr>
          <a:xfrm>
            <a:off x="-12346" y="6366577"/>
            <a:ext cx="9144000" cy="486561"/>
            <a:chOff x="0" y="6364486"/>
            <a:chExt cx="9144000" cy="486561"/>
          </a:xfrm>
        </p:grpSpPr>
        <p:sp>
          <p:nvSpPr>
            <p:cNvPr id="9" name="Rectangle 8"/>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2" name="TextBox 11"/>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6132017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33271" y="274638"/>
            <a:ext cx="8648299" cy="1143000"/>
          </a:xfrm>
        </p:spPr>
        <p:txBody>
          <a:bodyPr>
            <a:noAutofit/>
          </a:bodyPr>
          <a:lstStyle>
            <a:lvl1pPr algn="l">
              <a:defRPr sz="3600"/>
            </a:lvl1pPr>
          </a:lstStyle>
          <a:p>
            <a:r>
              <a:rPr lang="en-US" dirty="0"/>
              <a:t>Click to edit Master title style</a:t>
            </a:r>
          </a:p>
        </p:txBody>
      </p:sp>
      <p:grpSp>
        <p:nvGrpSpPr>
          <p:cNvPr id="4" name="Group 3"/>
          <p:cNvGrpSpPr/>
          <p:nvPr userDrawn="1"/>
        </p:nvGrpSpPr>
        <p:grpSpPr>
          <a:xfrm>
            <a:off x="-12346" y="6366577"/>
            <a:ext cx="9144000" cy="486561"/>
            <a:chOff x="0" y="6364486"/>
            <a:chExt cx="9144000" cy="486561"/>
          </a:xfrm>
        </p:grpSpPr>
        <p:sp>
          <p:nvSpPr>
            <p:cNvPr id="5" name="Rectangle 4"/>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8" name="TextBox 7"/>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9887051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grpSp>
        <p:nvGrpSpPr>
          <p:cNvPr id="3" name="Group 2"/>
          <p:cNvGrpSpPr/>
          <p:nvPr userDrawn="1"/>
        </p:nvGrpSpPr>
        <p:grpSpPr>
          <a:xfrm>
            <a:off x="-12346" y="6366577"/>
            <a:ext cx="9144000" cy="486561"/>
            <a:chOff x="0" y="6364486"/>
            <a:chExt cx="9144000" cy="486561"/>
          </a:xfrm>
        </p:grpSpPr>
        <p:sp>
          <p:nvSpPr>
            <p:cNvPr id="4" name="Rectangle 3"/>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7" name="TextBox 6"/>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6751121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pic>
        <p:nvPicPr>
          <p:cNvPr id="5" name="Picture 4" descr="Standard-Slide-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404026" y="273050"/>
            <a:ext cx="5477543" cy="60687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TextBox 5"/>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6589078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grpSp>
        <p:nvGrpSpPr>
          <p:cNvPr id="6" name="Group 5"/>
          <p:cNvGrpSpPr/>
          <p:nvPr userDrawn="1"/>
        </p:nvGrpSpPr>
        <p:grpSpPr>
          <a:xfrm>
            <a:off x="-12346" y="6366577"/>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2" name="Title 1"/>
          <p:cNvSpPr>
            <a:spLocks noGrp="1"/>
          </p:cNvSpPr>
          <p:nvPr>
            <p:ph type="title"/>
          </p:nvPr>
        </p:nvSpPr>
        <p:spPr>
          <a:xfrm>
            <a:off x="1870074"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620034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2793" y="274638"/>
            <a:ext cx="8514006" cy="1143000"/>
          </a:xfrm>
        </p:spPr>
        <p:txBody>
          <a:bodyPr>
            <a:noAutofit/>
          </a:bodyPr>
          <a:lstStyle>
            <a:lvl1pPr algn="l">
              <a:defRPr sz="3600"/>
            </a:lvl1pPr>
          </a:lstStyle>
          <a:p>
            <a:r>
              <a:rPr lang="en-US" dirty="0"/>
              <a:t>Click to edit Master title style</a:t>
            </a:r>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oup 7"/>
          <p:cNvGrpSpPr/>
          <p:nvPr userDrawn="1"/>
        </p:nvGrpSpPr>
        <p:grpSpPr>
          <a:xfrm>
            <a:off x="-12346" y="6366577"/>
            <a:ext cx="9144000" cy="486561"/>
            <a:chOff x="0" y="6364486"/>
            <a:chExt cx="9144000" cy="486561"/>
          </a:xfrm>
        </p:grpSpPr>
        <p:sp>
          <p:nvSpPr>
            <p:cNvPr id="9" name="Rectangle 8"/>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2" name="TextBox 11"/>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26268032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Standard-Slide-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37"/>
            <a:ext cx="7772400" cy="1470025"/>
          </a:xfrm>
        </p:spPr>
        <p:txBody>
          <a:bodyPr>
            <a:normAutofit/>
          </a:bodyPr>
          <a:lstStyle>
            <a:lvl1pPr>
              <a:defRPr sz="4000"/>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tx2"/>
                </a:solidFill>
              </a:defRPr>
            </a:lvl1pPr>
          </a:lstStyle>
          <a:p>
            <a:r>
              <a:rPr lang="en-US"/>
              <a:t>Click to edit Master subtitle style</a:t>
            </a:r>
            <a:endParaRPr lang="en-US" dirty="0"/>
          </a:p>
        </p:txBody>
      </p:sp>
    </p:spTree>
    <p:extLst>
      <p:ext uri="{BB962C8B-B14F-4D97-AF65-F5344CB8AC3E}">
        <p14:creationId xmlns:p14="http://schemas.microsoft.com/office/powerpoint/2010/main" val="5484639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descr="Standard-Slide-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37"/>
            <a:ext cx="7772400" cy="1470025"/>
          </a:xfrm>
        </p:spPr>
        <p:txBody>
          <a:bodyPr>
            <a:normAutofit/>
          </a:bodyPr>
          <a:lstStyle>
            <a:lvl1pPr>
              <a:defRPr sz="4000">
                <a:solidFill>
                  <a:schemeClr val="bg1"/>
                </a:solidFill>
              </a:defRPr>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accent3"/>
                </a:solidFill>
              </a:defRPr>
            </a:lvl1pPr>
          </a:lstStyle>
          <a:p>
            <a:r>
              <a:rPr lang="en-US"/>
              <a:t>Click to edit Master subtitle style</a:t>
            </a:r>
            <a:endParaRPr lang="en-US" dirty="0"/>
          </a:p>
        </p:txBody>
      </p:sp>
    </p:spTree>
    <p:extLst>
      <p:ext uri="{BB962C8B-B14F-4D97-AF65-F5344CB8AC3E}">
        <p14:creationId xmlns:p14="http://schemas.microsoft.com/office/powerpoint/2010/main" val="5530010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59093" y="274638"/>
            <a:ext cx="6927706"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01470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9896" y="274638"/>
            <a:ext cx="6956903"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43976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11" name="Picture 10"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2596" y="274638"/>
            <a:ext cx="6964203"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14728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649606" y="274638"/>
            <a:ext cx="7037194"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809859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Picture 5"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559802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1572272"/>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734322"/>
            <a:ext cx="3008313" cy="3391840"/>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6360340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8571946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3" y="274638"/>
            <a:ext cx="6777435"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1909364" y="1600200"/>
            <a:ext cx="6777435" cy="49748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1632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33271" y="274638"/>
            <a:ext cx="8648299" cy="1143000"/>
          </a:xfrm>
        </p:spPr>
        <p:txBody>
          <a:bodyPr>
            <a:noAutofit/>
          </a:bodyPr>
          <a:lstStyle>
            <a:lvl1pPr algn="l">
              <a:defRPr sz="3600"/>
            </a:lvl1pPr>
          </a:lstStyle>
          <a:p>
            <a:r>
              <a:rPr lang="en-US" dirty="0"/>
              <a:t>Click to edit Master title style</a:t>
            </a:r>
          </a:p>
        </p:txBody>
      </p:sp>
      <p:grpSp>
        <p:nvGrpSpPr>
          <p:cNvPr id="4" name="Group 3"/>
          <p:cNvGrpSpPr/>
          <p:nvPr userDrawn="1"/>
        </p:nvGrpSpPr>
        <p:grpSpPr>
          <a:xfrm>
            <a:off x="-12346" y="6366577"/>
            <a:ext cx="9144000" cy="486561"/>
            <a:chOff x="0" y="6364486"/>
            <a:chExt cx="9144000" cy="486561"/>
          </a:xfrm>
        </p:grpSpPr>
        <p:sp>
          <p:nvSpPr>
            <p:cNvPr id="5" name="Rectangle 4"/>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8" name="TextBox 7"/>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7125535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26647" y="274638"/>
            <a:ext cx="6820632"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1987126" y="1600200"/>
            <a:ext cx="31966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86184" y="1600200"/>
            <a:ext cx="320061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87280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pic>
        <p:nvPicPr>
          <p:cNvPr id="10" name="Picture 9"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61203" y="274638"/>
            <a:ext cx="6725596"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943923" y="1535113"/>
            <a:ext cx="319280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43923" y="2174875"/>
            <a:ext cx="319279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486184" y="1535113"/>
            <a:ext cx="3200616"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486184" y="2174875"/>
            <a:ext cx="32006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2718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6" name="Picture 5"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35284" y="274638"/>
            <a:ext cx="6946286"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42363336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5" name="Picture 4"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977496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5" y="273050"/>
            <a:ext cx="2160948" cy="13253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285270" y="273050"/>
            <a:ext cx="4596299" cy="62415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09365" y="1598400"/>
            <a:ext cx="2160948" cy="49161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754144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53532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3532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3532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5975712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5" name="Picture 4"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71507" y="274638"/>
            <a:ext cx="8315292"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371506" y="1600200"/>
            <a:ext cx="8315294" cy="4707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41214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76469" y="274638"/>
            <a:ext cx="8470810"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276469" y="1600200"/>
            <a:ext cx="4112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1" y="1600200"/>
            <a:ext cx="415097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20133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pic>
        <p:nvPicPr>
          <p:cNvPr id="8" name="Picture 7"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793" y="274638"/>
            <a:ext cx="8514006"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137125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4" name="Picture 3"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33271" y="274638"/>
            <a:ext cx="8648299"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3048011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grpSp>
        <p:nvGrpSpPr>
          <p:cNvPr id="3" name="Group 2"/>
          <p:cNvGrpSpPr/>
          <p:nvPr userDrawn="1"/>
        </p:nvGrpSpPr>
        <p:grpSpPr>
          <a:xfrm>
            <a:off x="-12346" y="6366577"/>
            <a:ext cx="9144000" cy="486561"/>
            <a:chOff x="0" y="6364486"/>
            <a:chExt cx="9144000" cy="486561"/>
          </a:xfrm>
        </p:grpSpPr>
        <p:sp>
          <p:nvSpPr>
            <p:cNvPr id="4" name="Rectangle 3"/>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7" name="TextBox 6"/>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5849581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3" name="Picture 2"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059223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404026" y="273050"/>
            <a:ext cx="5477543" cy="60687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168437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870074"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4223606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pic>
        <p:nvPicPr>
          <p:cNvPr id="5" name="Picture 4" descr="Standard-Slide-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404026" y="273050"/>
            <a:ext cx="5477543" cy="60687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TextBox 5"/>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916602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grpSp>
        <p:nvGrpSpPr>
          <p:cNvPr id="6" name="Group 5"/>
          <p:cNvGrpSpPr/>
          <p:nvPr userDrawn="1"/>
        </p:nvGrpSpPr>
        <p:grpSpPr>
          <a:xfrm>
            <a:off x="-12346" y="6366577"/>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2" name="Title 1"/>
          <p:cNvSpPr>
            <a:spLocks noGrp="1"/>
          </p:cNvSpPr>
          <p:nvPr>
            <p:ph type="title"/>
          </p:nvPr>
        </p:nvSpPr>
        <p:spPr>
          <a:xfrm>
            <a:off x="1870074"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09469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Standard-Slide-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37"/>
            <a:ext cx="7772400" cy="1470025"/>
          </a:xfrm>
        </p:spPr>
        <p:txBody>
          <a:bodyPr>
            <a:normAutofit/>
          </a:bodyPr>
          <a:lstStyle>
            <a:lvl1pPr>
              <a:defRPr sz="4000"/>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tx2"/>
                </a:solidFill>
              </a:defRPr>
            </a:lvl1pPr>
          </a:lstStyle>
          <a:p>
            <a:r>
              <a:rPr lang="en-US"/>
              <a:t>Click to edit Master subtitle style</a:t>
            </a:r>
            <a:endParaRPr lang="en-US" dirty="0"/>
          </a:p>
        </p:txBody>
      </p:sp>
    </p:spTree>
    <p:extLst>
      <p:ext uri="{BB962C8B-B14F-4D97-AF65-F5344CB8AC3E}">
        <p14:creationId xmlns:p14="http://schemas.microsoft.com/office/powerpoint/2010/main" val="2967311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theme" Target="../theme/theme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3043353"/>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7" r:id="rId3"/>
    <p:sldLayoutId id="2147483668" r:id="rId4"/>
    <p:sldLayoutId id="2147483669" r:id="rId5"/>
    <p:sldLayoutId id="2147483670" r:id="rId6"/>
    <p:sldLayoutId id="2147483671" r:id="rId7"/>
    <p:sldLayoutId id="2147483672" r:id="rId8"/>
    <p:sldLayoutId id="2147483658" r:id="rId9"/>
    <p:sldLayoutId id="2147483680" r:id="rId10"/>
    <p:sldLayoutId id="2147483651" r:id="rId11"/>
    <p:sldLayoutId id="2147483652" r:id="rId12"/>
    <p:sldLayoutId id="2147483653" r:id="rId13"/>
    <p:sldLayoutId id="2147483654" r:id="rId14"/>
    <p:sldLayoutId id="2147483655" r:id="rId15"/>
    <p:sldLayoutId id="2147483656" r:id="rId16"/>
    <p:sldLayoutId id="2147483657" r:id="rId17"/>
    <p:sldLayoutId id="2147483659" r:id="rId18"/>
    <p:sldLayoutId id="2147483660" r:id="rId19"/>
    <p:sldLayoutId id="2147483661" r:id="rId20"/>
    <p:sldLayoutId id="2147483662" r:id="rId21"/>
    <p:sldLayoutId id="2147483663" r:id="rId22"/>
    <p:sldLayoutId id="2147483664" r:id="rId23"/>
    <p:sldLayoutId id="2147483665" r:id="rId24"/>
    <p:sldLayoutId id="2147483673" r:id="rId25"/>
    <p:sldLayoutId id="2147483674" r:id="rId26"/>
    <p:sldLayoutId id="2147483675" r:id="rId27"/>
    <p:sldLayoutId id="2147483676" r:id="rId28"/>
    <p:sldLayoutId id="2147483677" r:id="rId29"/>
    <p:sldLayoutId id="2147483678" r:id="rId30"/>
    <p:sldLayoutId id="2147483679" r:id="rId31"/>
  </p:sldLayoutIdLst>
  <p:txStyles>
    <p:titleStyle>
      <a:lvl1pPr algn="ctr" defTabSz="457200" rtl="0" eaLnBrk="1" latinLnBrk="0" hangingPunct="1">
        <a:spcBef>
          <a:spcPct val="0"/>
        </a:spcBef>
        <a:buNone/>
        <a:defRPr sz="4400" b="1" i="0" kern="1200">
          <a:solidFill>
            <a:schemeClr val="tx1"/>
          </a:solidFill>
          <a:latin typeface="Avenir Next Regular"/>
          <a:ea typeface="+mj-ea"/>
          <a:cs typeface="Avenir Next Regular"/>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ercury Display"/>
          <a:ea typeface="+mn-ea"/>
          <a:cs typeface="Mercury Display"/>
        </a:defRPr>
      </a:lvl1pPr>
      <a:lvl2pPr marL="742950" indent="-285750" algn="l" defTabSz="457200" rtl="0" eaLnBrk="1" latinLnBrk="0" hangingPunct="1">
        <a:spcBef>
          <a:spcPct val="20000"/>
        </a:spcBef>
        <a:buFont typeface="Arial"/>
        <a:buChar char="–"/>
        <a:defRPr sz="2800" b="0" i="0" kern="1200">
          <a:solidFill>
            <a:schemeClr val="tx1"/>
          </a:solidFill>
          <a:latin typeface="Mercury Display"/>
          <a:ea typeface="+mn-ea"/>
          <a:cs typeface="Mercury Display"/>
        </a:defRPr>
      </a:lvl2pPr>
      <a:lvl3pPr marL="1143000" indent="-228600" algn="l" defTabSz="457200" rtl="0" eaLnBrk="1" latinLnBrk="0" hangingPunct="1">
        <a:spcBef>
          <a:spcPct val="20000"/>
        </a:spcBef>
        <a:buFont typeface="Arial"/>
        <a:buChar char="•"/>
        <a:defRPr sz="2400" b="0" i="0" kern="1200">
          <a:solidFill>
            <a:schemeClr val="tx1"/>
          </a:solidFill>
          <a:latin typeface="Mercury Display"/>
          <a:ea typeface="+mn-ea"/>
          <a:cs typeface="Mercury Display"/>
        </a:defRPr>
      </a:lvl3pPr>
      <a:lvl4pPr marL="16002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505561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712" r:id="rId31"/>
  </p:sldLayoutIdLst>
  <p:txStyles>
    <p:titleStyle>
      <a:lvl1pPr algn="ctr" defTabSz="457200" rtl="0" eaLnBrk="1" latinLnBrk="0" hangingPunct="1">
        <a:spcBef>
          <a:spcPct val="0"/>
        </a:spcBef>
        <a:buNone/>
        <a:defRPr sz="4400" b="1" i="0" kern="1200">
          <a:solidFill>
            <a:schemeClr val="tx1"/>
          </a:solidFill>
          <a:latin typeface="Avenir Next Regular"/>
          <a:ea typeface="+mj-ea"/>
          <a:cs typeface="Avenir Next Regular"/>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ercury Display"/>
          <a:ea typeface="+mn-ea"/>
          <a:cs typeface="Mercury Display"/>
        </a:defRPr>
      </a:lvl1pPr>
      <a:lvl2pPr marL="742950" indent="-285750" algn="l" defTabSz="457200" rtl="0" eaLnBrk="1" latinLnBrk="0" hangingPunct="1">
        <a:spcBef>
          <a:spcPct val="20000"/>
        </a:spcBef>
        <a:buFont typeface="Arial"/>
        <a:buChar char="–"/>
        <a:defRPr sz="2800" b="0" i="0" kern="1200">
          <a:solidFill>
            <a:schemeClr val="tx1"/>
          </a:solidFill>
          <a:latin typeface="Mercury Display"/>
          <a:ea typeface="+mn-ea"/>
          <a:cs typeface="Mercury Display"/>
        </a:defRPr>
      </a:lvl2pPr>
      <a:lvl3pPr marL="1143000" indent="-228600" algn="l" defTabSz="457200" rtl="0" eaLnBrk="1" latinLnBrk="0" hangingPunct="1">
        <a:spcBef>
          <a:spcPct val="20000"/>
        </a:spcBef>
        <a:buFont typeface="Arial"/>
        <a:buChar char="•"/>
        <a:defRPr sz="2400" b="0" i="0" kern="1200">
          <a:solidFill>
            <a:schemeClr val="tx1"/>
          </a:solidFill>
          <a:latin typeface="Mercury Display"/>
          <a:ea typeface="+mn-ea"/>
          <a:cs typeface="Mercury Display"/>
        </a:defRPr>
      </a:lvl3pPr>
      <a:lvl4pPr marL="16002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content.ces.ncsu.edu/natural-stream-processes" TargetMode="External"/><Relationship Id="rId5" Type="http://schemas.openxmlformats.org/officeDocument/2006/relationships/hyperlink" Target="http://texasaquaticscience.org/streams-rivers-aquatic-science-texas/" TargetMode="External"/><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3.xml"/><Relationship Id="rId4" Type="http://schemas.openxmlformats.org/officeDocument/2006/relationships/hyperlink" Target="https://www.jpl.nasa.gov/news/news.php?feature=687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3.xml"/><Relationship Id="rId4" Type="http://schemas.openxmlformats.org/officeDocument/2006/relationships/hyperlink" Target="https://www.kyforward.com/kentucky-afield-outdoors-float-down-little-south-fork-brings-back-horse-and-buggy-day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a:latin typeface="AvenirNext LT Pro Bold" panose="020B0804020202020204" pitchFamily="34" charset="0"/>
              </a:rPr>
              <a:t>Watershed Academy</a:t>
            </a:r>
            <a:br>
              <a:rPr lang="en-US" sz="4800" dirty="0">
                <a:latin typeface="AvenirNext LT Pro Bold" panose="020B0804020202020204" pitchFamily="34" charset="0"/>
              </a:rPr>
            </a:br>
            <a:r>
              <a:rPr lang="en-US" sz="2000" dirty="0">
                <a:latin typeface="AvenirNext LT Pro Bold" panose="020B0804020202020204" pitchFamily="34" charset="0"/>
              </a:rPr>
              <a:t>Watershed Coordinator Training Series</a:t>
            </a:r>
            <a:endParaRPr lang="en-US" sz="4800" dirty="0">
              <a:latin typeface="AvenirNext LT Pro Bold" panose="020B0804020202020204" pitchFamily="34" charset="0"/>
            </a:endParaRPr>
          </a:p>
        </p:txBody>
      </p:sp>
      <p:sp>
        <p:nvSpPr>
          <p:cNvPr id="3" name="Subtitle 2"/>
          <p:cNvSpPr>
            <a:spLocks noGrp="1"/>
          </p:cNvSpPr>
          <p:nvPr>
            <p:ph type="subTitle" idx="1"/>
          </p:nvPr>
        </p:nvSpPr>
        <p:spPr>
          <a:xfrm>
            <a:off x="685800" y="4335462"/>
            <a:ext cx="7772400" cy="1381542"/>
          </a:xfrm>
          <a:solidFill>
            <a:schemeClr val="bg1">
              <a:alpha val="60000"/>
            </a:schemeClr>
          </a:solidFill>
        </p:spPr>
        <p:txBody>
          <a:bodyPr>
            <a:noAutofit/>
          </a:bodyPr>
          <a:lstStyle/>
          <a:p>
            <a:r>
              <a:rPr lang="en-US" sz="2800" b="1" dirty="0">
                <a:latin typeface="Mercury Display Semibold" panose="02000603080000020004" pitchFamily="50" charset="0"/>
              </a:rPr>
              <a:t>Water Quality Basics</a:t>
            </a:r>
          </a:p>
          <a:p>
            <a:r>
              <a:rPr lang="en-US" sz="2000" b="1" dirty="0">
                <a:latin typeface="Mercury Display Semibold" panose="02000603080000020004" pitchFamily="50" charset="0"/>
              </a:rPr>
              <a:t>2. Hydrology / Hydraulics</a:t>
            </a:r>
          </a:p>
        </p:txBody>
      </p:sp>
    </p:spTree>
    <p:extLst>
      <p:ext uri="{BB962C8B-B14F-4D97-AF65-F5344CB8AC3E}">
        <p14:creationId xmlns:p14="http://schemas.microsoft.com/office/powerpoint/2010/main" val="1360849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D001-4EFD-4744-BACA-7D22A6D762B2}"/>
              </a:ext>
            </a:extLst>
          </p:cNvPr>
          <p:cNvSpPr>
            <a:spLocks noGrp="1"/>
          </p:cNvSpPr>
          <p:nvPr>
            <p:ph type="title"/>
          </p:nvPr>
        </p:nvSpPr>
        <p:spPr/>
        <p:txBody>
          <a:bodyPr/>
          <a:lstStyle/>
          <a:p>
            <a:r>
              <a:rPr lang="en-US" dirty="0"/>
              <a:t>Karst and Groundwater</a:t>
            </a:r>
          </a:p>
        </p:txBody>
      </p:sp>
      <p:sp>
        <p:nvSpPr>
          <p:cNvPr id="5" name="Content Placeholder 4">
            <a:extLst>
              <a:ext uri="{FF2B5EF4-FFF2-40B4-BE49-F238E27FC236}">
                <a16:creationId xmlns:a16="http://schemas.microsoft.com/office/drawing/2014/main" id="{202D1F04-C1F1-4846-B873-0111A41A17D9}"/>
              </a:ext>
            </a:extLst>
          </p:cNvPr>
          <p:cNvSpPr txBox="1">
            <a:spLocks/>
          </p:cNvSpPr>
          <p:nvPr/>
        </p:nvSpPr>
        <p:spPr>
          <a:xfrm>
            <a:off x="960502" y="5843588"/>
            <a:ext cx="3133099" cy="402697"/>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Source: </a:t>
            </a:r>
            <a:r>
              <a:rPr lang="en-US" sz="1600" dirty="0" err="1"/>
              <a:t>wikipedia</a:t>
            </a:r>
            <a:endParaRPr lang="en-US" sz="1600" dirty="0"/>
          </a:p>
          <a:p>
            <a:endParaRPr lang="en-US" sz="3600" dirty="0"/>
          </a:p>
        </p:txBody>
      </p:sp>
      <p:pic>
        <p:nvPicPr>
          <p:cNvPr id="4098" name="Picture 2" descr="Cross section of karst terrain showing topographic features and water flow paths.">
            <a:extLst>
              <a:ext uri="{FF2B5EF4-FFF2-40B4-BE49-F238E27FC236}">
                <a16:creationId xmlns:a16="http://schemas.microsoft.com/office/drawing/2014/main" id="{C1F7EFFF-FB22-493C-8379-360A4E2457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3838"/>
            <a:ext cx="9144000" cy="4071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107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1A3AD-4A5A-4C6D-82DA-D911B82D6E4D}"/>
              </a:ext>
            </a:extLst>
          </p:cNvPr>
          <p:cNvSpPr>
            <a:spLocks noGrp="1"/>
          </p:cNvSpPr>
          <p:nvPr>
            <p:ph type="title"/>
          </p:nvPr>
        </p:nvSpPr>
        <p:spPr/>
        <p:txBody>
          <a:bodyPr/>
          <a:lstStyle/>
          <a:p>
            <a:r>
              <a:rPr lang="en-US" dirty="0"/>
              <a:t>Infiltration vs Runoff</a:t>
            </a:r>
          </a:p>
        </p:txBody>
      </p:sp>
      <p:pic>
        <p:nvPicPr>
          <p:cNvPr id="11266" name="Picture 2" descr="https://www.nrcs.usda.gov/Internet/FSE_MEDIA/nrcs143_024813.jpg">
            <a:extLst>
              <a:ext uri="{FF2B5EF4-FFF2-40B4-BE49-F238E27FC236}">
                <a16:creationId xmlns:a16="http://schemas.microsoft.com/office/drawing/2014/main" id="{9061467F-90EB-443D-824C-33E51871FE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7337"/>
          <a:stretch/>
        </p:blipFill>
        <p:spPr bwMode="auto">
          <a:xfrm>
            <a:off x="127992" y="1515588"/>
            <a:ext cx="8888015" cy="4251779"/>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C58C0AA7-E578-40BE-AED4-52301C03F1F3}"/>
              </a:ext>
            </a:extLst>
          </p:cNvPr>
          <p:cNvSpPr txBox="1">
            <a:spLocks/>
          </p:cNvSpPr>
          <p:nvPr/>
        </p:nvSpPr>
        <p:spPr>
          <a:xfrm>
            <a:off x="1561310" y="5878286"/>
            <a:ext cx="3133099" cy="402697"/>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Source: FISRWG, 1998</a:t>
            </a:r>
          </a:p>
          <a:p>
            <a:endParaRPr lang="en-US" sz="3600" dirty="0"/>
          </a:p>
        </p:txBody>
      </p:sp>
    </p:spTree>
    <p:extLst>
      <p:ext uri="{BB962C8B-B14F-4D97-AF65-F5344CB8AC3E}">
        <p14:creationId xmlns:p14="http://schemas.microsoft.com/office/powerpoint/2010/main" val="2964927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6625A-A5E4-4352-983F-935F3FF08200}"/>
              </a:ext>
            </a:extLst>
          </p:cNvPr>
          <p:cNvSpPr>
            <a:spLocks noGrp="1"/>
          </p:cNvSpPr>
          <p:nvPr>
            <p:ph type="title"/>
          </p:nvPr>
        </p:nvSpPr>
        <p:spPr/>
        <p:txBody>
          <a:bodyPr/>
          <a:lstStyle/>
          <a:p>
            <a:r>
              <a:rPr lang="en-US" dirty="0"/>
              <a:t>Groundwater and Runoff</a:t>
            </a:r>
          </a:p>
        </p:txBody>
      </p:sp>
      <p:pic>
        <p:nvPicPr>
          <p:cNvPr id="13314" name="Picture 2" descr="https://www.nrcs.usda.gov/Internet/FSE_MEDIA/nrcs143_024653.jpg">
            <a:extLst>
              <a:ext uri="{FF2B5EF4-FFF2-40B4-BE49-F238E27FC236}">
                <a16:creationId xmlns:a16="http://schemas.microsoft.com/office/drawing/2014/main" id="{1EE507BE-833B-4891-9092-2D71A3815E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6490"/>
          <a:stretch/>
        </p:blipFill>
        <p:spPr bwMode="auto">
          <a:xfrm>
            <a:off x="649486" y="1602481"/>
            <a:ext cx="7845028" cy="429532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485287B9-5AFB-4BA3-853D-B5F5EF011D9D}"/>
              </a:ext>
            </a:extLst>
          </p:cNvPr>
          <p:cNvSpPr txBox="1">
            <a:spLocks/>
          </p:cNvSpPr>
          <p:nvPr/>
        </p:nvSpPr>
        <p:spPr>
          <a:xfrm>
            <a:off x="1561310" y="5878286"/>
            <a:ext cx="3133099" cy="402697"/>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Source: FISRWG, 1998</a:t>
            </a:r>
          </a:p>
          <a:p>
            <a:endParaRPr lang="en-US" sz="3600" dirty="0"/>
          </a:p>
        </p:txBody>
      </p:sp>
      <p:sp>
        <p:nvSpPr>
          <p:cNvPr id="6" name="Content Placeholder 4">
            <a:extLst>
              <a:ext uri="{FF2B5EF4-FFF2-40B4-BE49-F238E27FC236}">
                <a16:creationId xmlns:a16="http://schemas.microsoft.com/office/drawing/2014/main" id="{C3E449AE-BA39-4B56-9E41-A8493A8BEC11}"/>
              </a:ext>
            </a:extLst>
          </p:cNvPr>
          <p:cNvSpPr txBox="1">
            <a:spLocks/>
          </p:cNvSpPr>
          <p:nvPr/>
        </p:nvSpPr>
        <p:spPr>
          <a:xfrm rot="2172652">
            <a:off x="3165959" y="3539035"/>
            <a:ext cx="3133099" cy="402697"/>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“Overland sheet flow”</a:t>
            </a:r>
          </a:p>
          <a:p>
            <a:endParaRPr lang="en-US" sz="3600" dirty="0"/>
          </a:p>
        </p:txBody>
      </p:sp>
    </p:spTree>
    <p:extLst>
      <p:ext uri="{BB962C8B-B14F-4D97-AF65-F5344CB8AC3E}">
        <p14:creationId xmlns:p14="http://schemas.microsoft.com/office/powerpoint/2010/main" val="1748405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9D002-7EA0-444C-9935-07FD31081E02}"/>
              </a:ext>
            </a:extLst>
          </p:cNvPr>
          <p:cNvSpPr>
            <a:spLocks noGrp="1"/>
          </p:cNvSpPr>
          <p:nvPr>
            <p:ph type="title"/>
          </p:nvPr>
        </p:nvSpPr>
        <p:spPr/>
        <p:txBody>
          <a:bodyPr/>
          <a:lstStyle/>
          <a:p>
            <a:r>
              <a:rPr lang="en-US" dirty="0"/>
              <a:t>Stream Flow Regime</a:t>
            </a:r>
          </a:p>
        </p:txBody>
      </p:sp>
      <p:pic>
        <p:nvPicPr>
          <p:cNvPr id="2052" name="Picture 4" descr="Channel Flow &#10;• Perennial, Intermittent &amp; Ephemeral &#10;Streams &#10;Wet season &#10;water table &#10;Dry season &#10;water table &#10;Ephemeral &#10;Intermittent &#10;Perennial &#10;Ephemeral stream &#10;Intermittent stream &#10;Perennial stream &#10;Ephemeral flow zone &#10;Intermittent flow mne &#10;Perennial flow zone &#10;David P. Lusch, Ph.D. cusp &#10;RS&amp;GIS-GEOG and IWR, MSE &#10;Watershed Management &#10;Short Course &#10;47/78 ">
            <a:extLst>
              <a:ext uri="{FF2B5EF4-FFF2-40B4-BE49-F238E27FC236}">
                <a16:creationId xmlns:a16="http://schemas.microsoft.com/office/drawing/2014/main" id="{002721CE-87D1-4323-A87D-9A6953C348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32" t="25763" r="40251" b="42972"/>
          <a:stretch/>
        </p:blipFill>
        <p:spPr bwMode="auto">
          <a:xfrm>
            <a:off x="0" y="1484122"/>
            <a:ext cx="4934856" cy="21796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ephemeral intermittent perennial stream diagram">
            <a:extLst>
              <a:ext uri="{FF2B5EF4-FFF2-40B4-BE49-F238E27FC236}">
                <a16:creationId xmlns:a16="http://schemas.microsoft.com/office/drawing/2014/main" id="{03386B1C-6DEE-4911-9F33-E22AD855D5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0781" y="1975104"/>
            <a:ext cx="4025442" cy="29077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hannel Flow &#10;• Perennial, Intermittent &amp; Ephemeral &#10;Streams &#10;Wet season &#10;water table &#10;Dry season &#10;water table &#10;Ephemeral &#10;Intermittent &#10;Perennial &#10;Ephemeral stream &#10;Intermittent stream &#10;Perennial stream &#10;Ephemeral flow zone &#10;Intermittent flow mne &#10;Perennial flow zone &#10;David P. Lusch, Ph.D. cusp &#10;RS&amp;GIS-GEOG and IWR, MSE &#10;Watershed Management &#10;Short Course &#10;47/78 ">
            <a:extLst>
              <a:ext uri="{FF2B5EF4-FFF2-40B4-BE49-F238E27FC236}">
                <a16:creationId xmlns:a16="http://schemas.microsoft.com/office/drawing/2014/main" id="{266B507F-5529-4C44-BDFB-AF2E71A6E2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300" t="57272" r="37279" b="10161"/>
          <a:stretch/>
        </p:blipFill>
        <p:spPr bwMode="auto">
          <a:xfrm>
            <a:off x="216254" y="3842607"/>
            <a:ext cx="2178379" cy="169107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3BCA02A6-6458-4925-9D57-EFD1D8E46814}"/>
              </a:ext>
            </a:extLst>
          </p:cNvPr>
          <p:cNvGrpSpPr/>
          <p:nvPr/>
        </p:nvGrpSpPr>
        <p:grpSpPr>
          <a:xfrm>
            <a:off x="2241637" y="3939888"/>
            <a:ext cx="2578344" cy="2356446"/>
            <a:chOff x="0" y="3887916"/>
            <a:chExt cx="2578344" cy="2356446"/>
          </a:xfrm>
        </p:grpSpPr>
        <p:pic>
          <p:nvPicPr>
            <p:cNvPr id="8" name="Picture 4" descr="Channel Flow &#10;• Perennial, Intermittent &amp; Ephemeral &#10;Streams &#10;Wet season &#10;water table &#10;Dry season &#10;water table &#10;Ephemeral &#10;Intermittent &#10;Perennial &#10;Ephemeral stream &#10;Intermittent stream &#10;Perennial stream &#10;Ephemeral flow zone &#10;Intermittent flow mne &#10;Perennial flow zone &#10;David P. Lusch, Ph.D. cusp &#10;RS&amp;GIS-GEOG and IWR, MSE &#10;Watershed Management &#10;Short Course &#10;47/78 ">
              <a:extLst>
                <a:ext uri="{FF2B5EF4-FFF2-40B4-BE49-F238E27FC236}">
                  <a16:creationId xmlns:a16="http://schemas.microsoft.com/office/drawing/2014/main" id="{B4CE26E3-D4DB-46FB-9C3E-5033ED9582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998" t="25763" r="9866" b="38700"/>
            <a:stretch/>
          </p:blipFill>
          <p:spPr bwMode="auto">
            <a:xfrm>
              <a:off x="235319" y="3887916"/>
              <a:ext cx="2343025" cy="20694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30B543A-CA7E-40F5-B317-C5B6A7A0E689}"/>
                </a:ext>
              </a:extLst>
            </p:cNvPr>
            <p:cNvSpPr/>
            <p:nvPr/>
          </p:nvSpPr>
          <p:spPr>
            <a:xfrm>
              <a:off x="0" y="5660571"/>
              <a:ext cx="841829" cy="58379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Content Placeholder 4">
            <a:extLst>
              <a:ext uri="{FF2B5EF4-FFF2-40B4-BE49-F238E27FC236}">
                <a16:creationId xmlns:a16="http://schemas.microsoft.com/office/drawing/2014/main" id="{A6B4780B-74B9-4614-8A06-397EF1242BBF}"/>
              </a:ext>
            </a:extLst>
          </p:cNvPr>
          <p:cNvSpPr txBox="1">
            <a:spLocks/>
          </p:cNvSpPr>
          <p:nvPr/>
        </p:nvSpPr>
        <p:spPr>
          <a:xfrm>
            <a:off x="4864242" y="5949685"/>
            <a:ext cx="4076242" cy="402697"/>
          </a:xfrm>
          <a:prstGeom prst="rect">
            <a:avLst/>
          </a:prstGeom>
          <a:noFill/>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Source: Hosen, 2011, </a:t>
            </a:r>
            <a:r>
              <a:rPr lang="en-US" sz="1500" dirty="0"/>
              <a:t>Temporary streams: the hydrology, geography, and ecology of non-perennially flowing waters.</a:t>
            </a:r>
          </a:p>
          <a:p>
            <a:endParaRPr lang="en-US" sz="3600" dirty="0"/>
          </a:p>
        </p:txBody>
      </p:sp>
      <p:sp>
        <p:nvSpPr>
          <p:cNvPr id="13" name="Content Placeholder 4">
            <a:extLst>
              <a:ext uri="{FF2B5EF4-FFF2-40B4-BE49-F238E27FC236}">
                <a16:creationId xmlns:a16="http://schemas.microsoft.com/office/drawing/2014/main" id="{53CF4689-8F21-44C3-8F65-F4BF1497F029}"/>
              </a:ext>
            </a:extLst>
          </p:cNvPr>
          <p:cNvSpPr txBox="1">
            <a:spLocks/>
          </p:cNvSpPr>
          <p:nvPr/>
        </p:nvSpPr>
        <p:spPr>
          <a:xfrm>
            <a:off x="216254" y="6099397"/>
            <a:ext cx="4076242" cy="252985"/>
          </a:xfrm>
          <a:prstGeom prst="rect">
            <a:avLst/>
          </a:prstGeom>
          <a:noFill/>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Source: </a:t>
            </a:r>
            <a:r>
              <a:rPr lang="en-US" sz="1600" dirty="0" err="1"/>
              <a:t>Lusch</a:t>
            </a:r>
            <a:r>
              <a:rPr lang="en-US" sz="1600" dirty="0"/>
              <a:t>, 2011, Watershed Management Short Course</a:t>
            </a:r>
            <a:endParaRPr lang="en-US" sz="3600" dirty="0"/>
          </a:p>
        </p:txBody>
      </p:sp>
    </p:spTree>
    <p:extLst>
      <p:ext uri="{BB962C8B-B14F-4D97-AF65-F5344CB8AC3E}">
        <p14:creationId xmlns:p14="http://schemas.microsoft.com/office/powerpoint/2010/main" val="321485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0777D-D6D7-476C-ABBE-B944D203C286}"/>
              </a:ext>
            </a:extLst>
          </p:cNvPr>
          <p:cNvSpPr>
            <a:spLocks noGrp="1"/>
          </p:cNvSpPr>
          <p:nvPr>
            <p:ph type="title"/>
          </p:nvPr>
        </p:nvSpPr>
        <p:spPr/>
        <p:txBody>
          <a:bodyPr/>
          <a:lstStyle/>
          <a:p>
            <a:r>
              <a:rPr lang="en-US" dirty="0"/>
              <a:t>Urbanization and Hydrologic Cycle</a:t>
            </a:r>
          </a:p>
        </p:txBody>
      </p:sp>
      <p:pic>
        <p:nvPicPr>
          <p:cNvPr id="22530" name="Picture 2" descr="https://www.nrcs.usda.gov/Internet/FSE_MEDIA/nrcs143_024824.jpg">
            <a:extLst>
              <a:ext uri="{FF2B5EF4-FFF2-40B4-BE49-F238E27FC236}">
                <a16:creationId xmlns:a16="http://schemas.microsoft.com/office/drawing/2014/main" id="{C63D7C8B-0148-4F8E-8115-C3A7104E06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741"/>
          <a:stretch/>
        </p:blipFill>
        <p:spPr bwMode="auto">
          <a:xfrm>
            <a:off x="1995486" y="1299143"/>
            <a:ext cx="5153027" cy="468744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4">
            <a:extLst>
              <a:ext uri="{FF2B5EF4-FFF2-40B4-BE49-F238E27FC236}">
                <a16:creationId xmlns:a16="http://schemas.microsoft.com/office/drawing/2014/main" id="{7E885271-61C2-4018-8425-FE5437E2B7D5}"/>
              </a:ext>
            </a:extLst>
          </p:cNvPr>
          <p:cNvSpPr txBox="1">
            <a:spLocks/>
          </p:cNvSpPr>
          <p:nvPr/>
        </p:nvSpPr>
        <p:spPr>
          <a:xfrm>
            <a:off x="1995486" y="5986586"/>
            <a:ext cx="3133099" cy="402697"/>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Source: FISRWG, 1998</a:t>
            </a:r>
          </a:p>
          <a:p>
            <a:endParaRPr lang="en-US" sz="3600" dirty="0"/>
          </a:p>
        </p:txBody>
      </p:sp>
    </p:spTree>
    <p:extLst>
      <p:ext uri="{BB962C8B-B14F-4D97-AF65-F5344CB8AC3E}">
        <p14:creationId xmlns:p14="http://schemas.microsoft.com/office/powerpoint/2010/main" val="407736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D6BB9-5E95-4EC3-BEE2-6E8EC687B6B2}"/>
              </a:ext>
            </a:extLst>
          </p:cNvPr>
          <p:cNvSpPr>
            <a:spLocks noGrp="1"/>
          </p:cNvSpPr>
          <p:nvPr>
            <p:ph type="title"/>
          </p:nvPr>
        </p:nvSpPr>
        <p:spPr/>
        <p:txBody>
          <a:bodyPr/>
          <a:lstStyle/>
          <a:p>
            <a:r>
              <a:rPr lang="en-US" dirty="0"/>
              <a:t>Longitudinal Zones </a:t>
            </a:r>
          </a:p>
        </p:txBody>
      </p:sp>
      <p:pic>
        <p:nvPicPr>
          <p:cNvPr id="4" name="Picture 3">
            <a:extLst>
              <a:ext uri="{FF2B5EF4-FFF2-40B4-BE49-F238E27FC236}">
                <a16:creationId xmlns:a16="http://schemas.microsoft.com/office/drawing/2014/main" id="{6B778F98-86D9-434A-A206-FAA8976ED769}"/>
              </a:ext>
            </a:extLst>
          </p:cNvPr>
          <p:cNvPicPr>
            <a:picLocks noChangeAspect="1"/>
          </p:cNvPicPr>
          <p:nvPr/>
        </p:nvPicPr>
        <p:blipFill rotWithShape="1">
          <a:blip r:embed="rId3"/>
          <a:srcRect b="15692"/>
          <a:stretch/>
        </p:blipFill>
        <p:spPr>
          <a:xfrm>
            <a:off x="745863" y="1482621"/>
            <a:ext cx="7652273" cy="4687443"/>
          </a:xfrm>
          <a:prstGeom prst="rect">
            <a:avLst/>
          </a:prstGeom>
        </p:spPr>
      </p:pic>
      <p:sp>
        <p:nvSpPr>
          <p:cNvPr id="5" name="Content Placeholder 4">
            <a:extLst>
              <a:ext uri="{FF2B5EF4-FFF2-40B4-BE49-F238E27FC236}">
                <a16:creationId xmlns:a16="http://schemas.microsoft.com/office/drawing/2014/main" id="{64A9A992-A688-40B2-BD4F-1A18ACAF4AAA}"/>
              </a:ext>
            </a:extLst>
          </p:cNvPr>
          <p:cNvSpPr txBox="1">
            <a:spLocks/>
          </p:cNvSpPr>
          <p:nvPr/>
        </p:nvSpPr>
        <p:spPr>
          <a:xfrm>
            <a:off x="2081703" y="5760893"/>
            <a:ext cx="3600515" cy="409171"/>
          </a:xfrm>
          <a:prstGeom prst="rect">
            <a:avLst/>
          </a:prstGeom>
          <a:solidFill>
            <a:schemeClr val="bg1"/>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Source: FISRWG, 1998</a:t>
            </a:r>
          </a:p>
        </p:txBody>
      </p:sp>
    </p:spTree>
    <p:extLst>
      <p:ext uri="{BB962C8B-B14F-4D97-AF65-F5344CB8AC3E}">
        <p14:creationId xmlns:p14="http://schemas.microsoft.com/office/powerpoint/2010/main" val="3475329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D6BB9-5E95-4EC3-BEE2-6E8EC687B6B2}"/>
              </a:ext>
            </a:extLst>
          </p:cNvPr>
          <p:cNvSpPr>
            <a:spLocks noGrp="1"/>
          </p:cNvSpPr>
          <p:nvPr>
            <p:ph type="title"/>
          </p:nvPr>
        </p:nvSpPr>
        <p:spPr/>
        <p:txBody>
          <a:bodyPr/>
          <a:lstStyle/>
          <a:p>
            <a:r>
              <a:rPr lang="en-US" dirty="0"/>
              <a:t>Drainage Patterns by Valley</a:t>
            </a:r>
          </a:p>
        </p:txBody>
      </p:sp>
      <p:pic>
        <p:nvPicPr>
          <p:cNvPr id="4" name="Picture 3">
            <a:extLst>
              <a:ext uri="{FF2B5EF4-FFF2-40B4-BE49-F238E27FC236}">
                <a16:creationId xmlns:a16="http://schemas.microsoft.com/office/drawing/2014/main" id="{1314CFE7-A841-441A-8F5C-C9111D1E861A}"/>
              </a:ext>
            </a:extLst>
          </p:cNvPr>
          <p:cNvPicPr>
            <a:picLocks noChangeAspect="1"/>
          </p:cNvPicPr>
          <p:nvPr/>
        </p:nvPicPr>
        <p:blipFill>
          <a:blip r:embed="rId3"/>
          <a:stretch>
            <a:fillRect/>
          </a:stretch>
        </p:blipFill>
        <p:spPr>
          <a:xfrm>
            <a:off x="510988" y="1452228"/>
            <a:ext cx="2953423" cy="2683486"/>
          </a:xfrm>
          <a:prstGeom prst="rect">
            <a:avLst/>
          </a:prstGeom>
        </p:spPr>
      </p:pic>
      <p:pic>
        <p:nvPicPr>
          <p:cNvPr id="6" name="Picture 5">
            <a:extLst>
              <a:ext uri="{FF2B5EF4-FFF2-40B4-BE49-F238E27FC236}">
                <a16:creationId xmlns:a16="http://schemas.microsoft.com/office/drawing/2014/main" id="{8E8CBED3-DA32-417D-AA90-6C4B4D0B1F03}"/>
              </a:ext>
            </a:extLst>
          </p:cNvPr>
          <p:cNvPicPr>
            <a:picLocks noChangeAspect="1"/>
          </p:cNvPicPr>
          <p:nvPr/>
        </p:nvPicPr>
        <p:blipFill>
          <a:blip r:embed="rId4"/>
          <a:stretch>
            <a:fillRect/>
          </a:stretch>
        </p:blipFill>
        <p:spPr>
          <a:xfrm>
            <a:off x="5135880" y="4219873"/>
            <a:ext cx="2953422" cy="1899727"/>
          </a:xfrm>
          <a:prstGeom prst="rect">
            <a:avLst/>
          </a:prstGeom>
        </p:spPr>
      </p:pic>
      <p:pic>
        <p:nvPicPr>
          <p:cNvPr id="8" name="Picture 7">
            <a:extLst>
              <a:ext uri="{FF2B5EF4-FFF2-40B4-BE49-F238E27FC236}">
                <a16:creationId xmlns:a16="http://schemas.microsoft.com/office/drawing/2014/main" id="{199B3E78-FF2A-451C-8558-B2727C2E82F2}"/>
              </a:ext>
            </a:extLst>
          </p:cNvPr>
          <p:cNvPicPr>
            <a:picLocks noChangeAspect="1"/>
          </p:cNvPicPr>
          <p:nvPr/>
        </p:nvPicPr>
        <p:blipFill>
          <a:blip r:embed="rId5"/>
          <a:stretch>
            <a:fillRect/>
          </a:stretch>
        </p:blipFill>
        <p:spPr>
          <a:xfrm>
            <a:off x="592105" y="4516118"/>
            <a:ext cx="2979195" cy="1664845"/>
          </a:xfrm>
          <a:prstGeom prst="rect">
            <a:avLst/>
          </a:prstGeom>
        </p:spPr>
      </p:pic>
      <p:pic>
        <p:nvPicPr>
          <p:cNvPr id="9" name="Picture 8">
            <a:extLst>
              <a:ext uri="{FF2B5EF4-FFF2-40B4-BE49-F238E27FC236}">
                <a16:creationId xmlns:a16="http://schemas.microsoft.com/office/drawing/2014/main" id="{4F7065C6-CB62-49FC-A2CB-C698E8964C43}"/>
              </a:ext>
            </a:extLst>
          </p:cNvPr>
          <p:cNvPicPr>
            <a:picLocks noChangeAspect="1"/>
          </p:cNvPicPr>
          <p:nvPr/>
        </p:nvPicPr>
        <p:blipFill>
          <a:blip r:embed="rId6"/>
          <a:stretch>
            <a:fillRect/>
          </a:stretch>
        </p:blipFill>
        <p:spPr>
          <a:xfrm>
            <a:off x="5135880" y="1865029"/>
            <a:ext cx="3007210" cy="2124659"/>
          </a:xfrm>
          <a:prstGeom prst="rect">
            <a:avLst/>
          </a:prstGeom>
        </p:spPr>
      </p:pic>
    </p:spTree>
    <p:extLst>
      <p:ext uri="{BB962C8B-B14F-4D97-AF65-F5344CB8AC3E}">
        <p14:creationId xmlns:p14="http://schemas.microsoft.com/office/powerpoint/2010/main" val="2577587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9D002-7EA0-444C-9935-07FD31081E02}"/>
              </a:ext>
            </a:extLst>
          </p:cNvPr>
          <p:cNvSpPr>
            <a:spLocks noGrp="1"/>
          </p:cNvSpPr>
          <p:nvPr>
            <p:ph type="title"/>
          </p:nvPr>
        </p:nvSpPr>
        <p:spPr/>
        <p:txBody>
          <a:bodyPr/>
          <a:lstStyle/>
          <a:p>
            <a:r>
              <a:rPr lang="en-US" dirty="0"/>
              <a:t>Stream Order by Size</a:t>
            </a:r>
          </a:p>
        </p:txBody>
      </p:sp>
      <p:sp>
        <p:nvSpPr>
          <p:cNvPr id="3" name="Content Placeholder 2">
            <a:extLst>
              <a:ext uri="{FF2B5EF4-FFF2-40B4-BE49-F238E27FC236}">
                <a16:creationId xmlns:a16="http://schemas.microsoft.com/office/drawing/2014/main" id="{C1B2FD0D-1AEB-4C0C-A0A4-D1B209046C8C}"/>
              </a:ext>
            </a:extLst>
          </p:cNvPr>
          <p:cNvSpPr>
            <a:spLocks noGrp="1"/>
          </p:cNvSpPr>
          <p:nvPr>
            <p:ph idx="1"/>
          </p:nvPr>
        </p:nvSpPr>
        <p:spPr>
          <a:xfrm>
            <a:off x="461472" y="1482621"/>
            <a:ext cx="4110528" cy="4687443"/>
          </a:xfrm>
        </p:spPr>
        <p:txBody>
          <a:bodyPr>
            <a:normAutofit lnSpcReduction="10000"/>
          </a:bodyPr>
          <a:lstStyle/>
          <a:p>
            <a:r>
              <a:rPr lang="en-US" dirty="0"/>
              <a:t>Strahler Numbering Rules</a:t>
            </a:r>
          </a:p>
          <a:p>
            <a:pPr lvl="1"/>
            <a:r>
              <a:rPr lang="en-US" dirty="0"/>
              <a:t>Headwater = 1</a:t>
            </a:r>
          </a:p>
          <a:p>
            <a:pPr lvl="1"/>
            <a:r>
              <a:rPr lang="en-US" dirty="0"/>
              <a:t>Confluence of two of same order -&gt; next order.</a:t>
            </a:r>
          </a:p>
          <a:p>
            <a:pPr lvl="2"/>
            <a:r>
              <a:rPr lang="en-US" dirty="0"/>
              <a:t>1 -&gt; 2 = 2 (no change)</a:t>
            </a:r>
          </a:p>
          <a:p>
            <a:pPr lvl="2"/>
            <a:r>
              <a:rPr lang="en-US" dirty="0"/>
              <a:t>2 -&gt; 2 = 3</a:t>
            </a:r>
          </a:p>
          <a:p>
            <a:pPr lvl="2"/>
            <a:r>
              <a:rPr lang="en-US" dirty="0"/>
              <a:t>2 -&gt; 3 = 3 (no change)</a:t>
            </a:r>
          </a:p>
          <a:p>
            <a:pPr lvl="2"/>
            <a:r>
              <a:rPr lang="en-US" dirty="0"/>
              <a:t>3 -&gt; 3 = 4</a:t>
            </a:r>
          </a:p>
          <a:p>
            <a:pPr lvl="1"/>
            <a:endParaRPr lang="en-US" dirty="0"/>
          </a:p>
          <a:p>
            <a:pPr lvl="1"/>
            <a:endParaRPr lang="en-US" dirty="0"/>
          </a:p>
        </p:txBody>
      </p:sp>
      <p:pic>
        <p:nvPicPr>
          <p:cNvPr id="8194" name="Picture 2" descr="https://www.nrcs.usda.gov/Internet/FSE_MEDIA/nrcs143_025459.jpg">
            <a:extLst>
              <a:ext uri="{FF2B5EF4-FFF2-40B4-BE49-F238E27FC236}">
                <a16:creationId xmlns:a16="http://schemas.microsoft.com/office/drawing/2014/main" id="{FCCA1DF0-82C8-4A7E-931F-60C3BE0E6D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231"/>
          <a:stretch/>
        </p:blipFill>
        <p:spPr bwMode="auto">
          <a:xfrm>
            <a:off x="4572000" y="1482621"/>
            <a:ext cx="4171909" cy="342624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A3151F7-B0E0-41F6-8FB5-87D2AC0CCCA4}"/>
              </a:ext>
            </a:extLst>
          </p:cNvPr>
          <p:cNvSpPr/>
          <p:nvPr/>
        </p:nvSpPr>
        <p:spPr>
          <a:xfrm>
            <a:off x="6390472" y="4908016"/>
            <a:ext cx="2642711" cy="369332"/>
          </a:xfrm>
          <a:prstGeom prst="rect">
            <a:avLst/>
          </a:prstGeom>
        </p:spPr>
        <p:txBody>
          <a:bodyPr wrap="none">
            <a:spAutoFit/>
          </a:bodyPr>
          <a:lstStyle/>
          <a:p>
            <a:r>
              <a:rPr lang="en-US" dirty="0"/>
              <a:t>4</a:t>
            </a:r>
            <a:r>
              <a:rPr lang="en-US" baseline="30000" dirty="0"/>
              <a:t>th</a:t>
            </a:r>
            <a:r>
              <a:rPr lang="en-US" dirty="0"/>
              <a:t> Order Stream = Larger </a:t>
            </a:r>
          </a:p>
        </p:txBody>
      </p:sp>
      <p:sp>
        <p:nvSpPr>
          <p:cNvPr id="6" name="Rectangle 5">
            <a:extLst>
              <a:ext uri="{FF2B5EF4-FFF2-40B4-BE49-F238E27FC236}">
                <a16:creationId xmlns:a16="http://schemas.microsoft.com/office/drawing/2014/main" id="{804E6821-1C4D-47B8-9DD6-E36BA4CA42C4}"/>
              </a:ext>
            </a:extLst>
          </p:cNvPr>
          <p:cNvSpPr/>
          <p:nvPr/>
        </p:nvSpPr>
        <p:spPr>
          <a:xfrm>
            <a:off x="5424663" y="1229300"/>
            <a:ext cx="2552302" cy="369332"/>
          </a:xfrm>
          <a:prstGeom prst="rect">
            <a:avLst/>
          </a:prstGeom>
        </p:spPr>
        <p:txBody>
          <a:bodyPr wrap="none">
            <a:spAutoFit/>
          </a:bodyPr>
          <a:lstStyle/>
          <a:p>
            <a:r>
              <a:rPr lang="en-US" dirty="0"/>
              <a:t>1</a:t>
            </a:r>
            <a:r>
              <a:rPr lang="en-US" baseline="30000" dirty="0"/>
              <a:t>st</a:t>
            </a:r>
            <a:r>
              <a:rPr lang="en-US" dirty="0"/>
              <a:t> Order Stream = Small </a:t>
            </a:r>
          </a:p>
        </p:txBody>
      </p:sp>
      <p:sp>
        <p:nvSpPr>
          <p:cNvPr id="7" name="Content Placeholder 4">
            <a:extLst>
              <a:ext uri="{FF2B5EF4-FFF2-40B4-BE49-F238E27FC236}">
                <a16:creationId xmlns:a16="http://schemas.microsoft.com/office/drawing/2014/main" id="{7AFD892A-889A-4E7E-8A93-8DE05E4A42EB}"/>
              </a:ext>
            </a:extLst>
          </p:cNvPr>
          <p:cNvSpPr txBox="1">
            <a:spLocks/>
          </p:cNvSpPr>
          <p:nvPr/>
        </p:nvSpPr>
        <p:spPr>
          <a:xfrm>
            <a:off x="5143394" y="5875193"/>
            <a:ext cx="3600515" cy="409171"/>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Source: FISRWG, 1998</a:t>
            </a:r>
          </a:p>
        </p:txBody>
      </p:sp>
    </p:spTree>
    <p:extLst>
      <p:ext uri="{BB962C8B-B14F-4D97-AF65-F5344CB8AC3E}">
        <p14:creationId xmlns:p14="http://schemas.microsoft.com/office/powerpoint/2010/main" val="1138403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riffle run pool profile">
            <a:extLst>
              <a:ext uri="{FF2B5EF4-FFF2-40B4-BE49-F238E27FC236}">
                <a16:creationId xmlns:a16="http://schemas.microsoft.com/office/drawing/2014/main" id="{70DBDDFB-97A8-4A24-A35C-5437CDEF76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4995"/>
          <a:stretch/>
        </p:blipFill>
        <p:spPr bwMode="auto">
          <a:xfrm>
            <a:off x="2745128" y="4000501"/>
            <a:ext cx="6398872" cy="18947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stream functional water quality">
            <a:extLst>
              <a:ext uri="{FF2B5EF4-FFF2-40B4-BE49-F238E27FC236}">
                <a16:creationId xmlns:a16="http://schemas.microsoft.com/office/drawing/2014/main" id="{1FBB2126-CD9B-4F4B-AA31-05E7E077A0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9159"/>
          <a:stretch/>
        </p:blipFill>
        <p:spPr bwMode="auto">
          <a:xfrm>
            <a:off x="-153939" y="1417639"/>
            <a:ext cx="4946625" cy="28178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A49D002-7EA0-444C-9935-07FD31081E02}"/>
              </a:ext>
            </a:extLst>
          </p:cNvPr>
          <p:cNvSpPr>
            <a:spLocks noGrp="1"/>
          </p:cNvSpPr>
          <p:nvPr>
            <p:ph type="title"/>
          </p:nvPr>
        </p:nvSpPr>
        <p:spPr/>
        <p:txBody>
          <a:bodyPr/>
          <a:lstStyle/>
          <a:p>
            <a:r>
              <a:rPr lang="en-US" dirty="0"/>
              <a:t>Riffle, Run, Pool</a:t>
            </a:r>
          </a:p>
        </p:txBody>
      </p:sp>
      <p:sp>
        <p:nvSpPr>
          <p:cNvPr id="8" name="Rectangle 7">
            <a:extLst>
              <a:ext uri="{FF2B5EF4-FFF2-40B4-BE49-F238E27FC236}">
                <a16:creationId xmlns:a16="http://schemas.microsoft.com/office/drawing/2014/main" id="{57479FDA-E8CD-4446-A5E8-6905EAE4E1C4}"/>
              </a:ext>
            </a:extLst>
          </p:cNvPr>
          <p:cNvSpPr/>
          <p:nvPr/>
        </p:nvSpPr>
        <p:spPr>
          <a:xfrm>
            <a:off x="0" y="5436734"/>
            <a:ext cx="5303802" cy="954107"/>
          </a:xfrm>
          <a:prstGeom prst="rect">
            <a:avLst/>
          </a:prstGeom>
        </p:spPr>
        <p:txBody>
          <a:bodyPr wrap="square">
            <a:spAutoFit/>
          </a:bodyPr>
          <a:lstStyle/>
          <a:p>
            <a:r>
              <a:rPr lang="en-US" sz="1400" dirty="0"/>
              <a:t>Sources: Missouri Department of Conservation, </a:t>
            </a:r>
            <a:r>
              <a:rPr lang="en-US" sz="1400" dirty="0" err="1"/>
              <a:t>etal</a:t>
            </a:r>
            <a:endParaRPr lang="en-US" sz="1400" dirty="0"/>
          </a:p>
          <a:p>
            <a:r>
              <a:rPr lang="en-US" sz="1400" dirty="0">
                <a:hlinkClick r:id="rId5"/>
              </a:rPr>
              <a:t>http://texasaquaticscience.org/streams-rivers-aquatic-science-texas/</a:t>
            </a:r>
            <a:endParaRPr lang="en-US" sz="1400" dirty="0"/>
          </a:p>
          <a:p>
            <a:r>
              <a:rPr lang="en-US" sz="1400" dirty="0"/>
              <a:t>NC State Extension Publications </a:t>
            </a:r>
            <a:r>
              <a:rPr lang="en-US" sz="1400" dirty="0">
                <a:hlinkClick r:id="rId6"/>
              </a:rPr>
              <a:t>https://content.ces.ncsu.edu/natural-stream-processes</a:t>
            </a:r>
            <a:r>
              <a:rPr lang="en-US" sz="1400" dirty="0"/>
              <a:t> </a:t>
            </a:r>
          </a:p>
        </p:txBody>
      </p:sp>
      <p:pic>
        <p:nvPicPr>
          <p:cNvPr id="12" name="Picture 2" descr="Image result for stream functional water quality">
            <a:extLst>
              <a:ext uri="{FF2B5EF4-FFF2-40B4-BE49-F238E27FC236}">
                <a16:creationId xmlns:a16="http://schemas.microsoft.com/office/drawing/2014/main" id="{956C92A7-AF56-44C8-9DAC-C41420579E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13" t="51345"/>
          <a:stretch/>
        </p:blipFill>
        <p:spPr bwMode="auto">
          <a:xfrm>
            <a:off x="4778172" y="1792871"/>
            <a:ext cx="4324755" cy="245109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A9281642-A075-41DC-82BF-6E6C34FE4848}"/>
              </a:ext>
            </a:extLst>
          </p:cNvPr>
          <p:cNvSpPr/>
          <p:nvPr/>
        </p:nvSpPr>
        <p:spPr>
          <a:xfrm>
            <a:off x="8134437" y="4235487"/>
            <a:ext cx="841829" cy="58379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05530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FC062-F25C-49CD-8262-4CBEC3E4F25F}"/>
              </a:ext>
            </a:extLst>
          </p:cNvPr>
          <p:cNvSpPr>
            <a:spLocks noGrp="1"/>
          </p:cNvSpPr>
          <p:nvPr>
            <p:ph type="title"/>
          </p:nvPr>
        </p:nvSpPr>
        <p:spPr/>
        <p:txBody>
          <a:bodyPr/>
          <a:lstStyle/>
          <a:p>
            <a:r>
              <a:rPr lang="en-US" dirty="0"/>
              <a:t>Lateral Stream Channel Cross-Section </a:t>
            </a:r>
          </a:p>
        </p:txBody>
      </p:sp>
      <p:pic>
        <p:nvPicPr>
          <p:cNvPr id="2050" name="Picture 2" descr="https://www.nrcs.usda.gov/Internet/FSE_MEDIA/nrcs143_024741.jpg">
            <a:extLst>
              <a:ext uri="{FF2B5EF4-FFF2-40B4-BE49-F238E27FC236}">
                <a16:creationId xmlns:a16="http://schemas.microsoft.com/office/drawing/2014/main" id="{2D53C6CE-5B39-4282-8BEC-25EAF6D658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529"/>
          <a:stretch/>
        </p:blipFill>
        <p:spPr bwMode="auto">
          <a:xfrm>
            <a:off x="1017924" y="1287260"/>
            <a:ext cx="7108152" cy="4283479"/>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D3B51B65-E485-45D6-8B00-8849A6EB5BD5}"/>
              </a:ext>
            </a:extLst>
          </p:cNvPr>
          <p:cNvSpPr txBox="1">
            <a:spLocks/>
          </p:cNvSpPr>
          <p:nvPr/>
        </p:nvSpPr>
        <p:spPr>
          <a:xfrm>
            <a:off x="5143394" y="5875193"/>
            <a:ext cx="3600515" cy="409171"/>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Source: FISRWG, 1998</a:t>
            </a:r>
          </a:p>
        </p:txBody>
      </p:sp>
      <p:sp>
        <p:nvSpPr>
          <p:cNvPr id="6" name="Content Placeholder 4">
            <a:extLst>
              <a:ext uri="{FF2B5EF4-FFF2-40B4-BE49-F238E27FC236}">
                <a16:creationId xmlns:a16="http://schemas.microsoft.com/office/drawing/2014/main" id="{17090F12-3A37-40BE-8FE6-7A82D53722FE}"/>
              </a:ext>
            </a:extLst>
          </p:cNvPr>
          <p:cNvSpPr txBox="1">
            <a:spLocks/>
          </p:cNvSpPr>
          <p:nvPr/>
        </p:nvSpPr>
        <p:spPr>
          <a:xfrm>
            <a:off x="4775200" y="3716193"/>
            <a:ext cx="1866901" cy="409171"/>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t>Wetted Width</a:t>
            </a:r>
          </a:p>
        </p:txBody>
      </p:sp>
    </p:spTree>
    <p:extLst>
      <p:ext uri="{BB962C8B-B14F-4D97-AF65-F5344CB8AC3E}">
        <p14:creationId xmlns:p14="http://schemas.microsoft.com/office/powerpoint/2010/main" val="3167128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6F9CE-8308-4582-98B6-9780EEEDBEE6}"/>
              </a:ext>
            </a:extLst>
          </p:cNvPr>
          <p:cNvSpPr>
            <a:spLocks noGrp="1"/>
          </p:cNvSpPr>
          <p:nvPr>
            <p:ph type="title"/>
          </p:nvPr>
        </p:nvSpPr>
        <p:spPr>
          <a:xfrm>
            <a:off x="461471" y="274638"/>
            <a:ext cx="8225327" cy="824037"/>
          </a:xfrm>
        </p:spPr>
        <p:txBody>
          <a:bodyPr/>
          <a:lstStyle/>
          <a:p>
            <a:r>
              <a:rPr lang="en-US" dirty="0"/>
              <a:t>Stream Functions Pyramid</a:t>
            </a:r>
          </a:p>
        </p:txBody>
      </p:sp>
      <p:sp>
        <p:nvSpPr>
          <p:cNvPr id="4" name="Rectangle 3">
            <a:extLst>
              <a:ext uri="{FF2B5EF4-FFF2-40B4-BE49-F238E27FC236}">
                <a16:creationId xmlns:a16="http://schemas.microsoft.com/office/drawing/2014/main" id="{452965D1-988A-46D2-82FE-3B895154CDA7}"/>
              </a:ext>
            </a:extLst>
          </p:cNvPr>
          <p:cNvSpPr/>
          <p:nvPr/>
        </p:nvSpPr>
        <p:spPr>
          <a:xfrm>
            <a:off x="4450813" y="3244334"/>
            <a:ext cx="242374"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mn-cs"/>
              </a:rPr>
              <a:t> </a:t>
            </a:r>
          </a:p>
        </p:txBody>
      </p:sp>
      <p:pic>
        <p:nvPicPr>
          <p:cNvPr id="5134" name="Picture 14" descr="https://lh5.googleusercontent.com/ZSLQMmAM6Z-z7nv0k4EdeHYU49Gie7FdSmKNPgXlag4QGZVmmsYIf4wnH8ruZ6lwjBet8v1d3nxtnH0cKuMYbJ8_NYsEz63lqqz19dX2ujOma43V-RwBHj4fOTvJ7nT1sD5igRmm4fIlFOGSNA">
            <a:extLst>
              <a:ext uri="{FF2B5EF4-FFF2-40B4-BE49-F238E27FC236}">
                <a16:creationId xmlns:a16="http://schemas.microsoft.com/office/drawing/2014/main" id="{655506EA-CDB4-4EC8-B4C1-34029B3FB3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779" y="2735490"/>
            <a:ext cx="734762" cy="2257616"/>
          </a:xfrm>
          <a:prstGeom prst="rect">
            <a:avLst/>
          </a:prstGeom>
          <a:noFill/>
          <a:extLst>
            <a:ext uri="{909E8E84-426E-40DD-AFC4-6F175D3DCCD1}">
              <a14:hiddenFill xmlns:a14="http://schemas.microsoft.com/office/drawing/2010/main">
                <a:solidFill>
                  <a:srgbClr val="FFFFFF"/>
                </a:solidFill>
              </a14:hiddenFill>
            </a:ext>
          </a:extLst>
        </p:spPr>
      </p:pic>
      <p:pic>
        <p:nvPicPr>
          <p:cNvPr id="5135" name="Picture 15" descr="https://lh5.googleusercontent.com/ZSLQMmAM6Z-z7nv0k4EdeHYU49Gie7FdSmKNPgXlag4QGZVmmsYIf4wnH8ruZ6lwjBet8v1d3nxtnH0cKuMYbJ8_NYsEz63lqqz19dX2ujOma43V-RwBHj4fOTvJ7nT1sD5igRmm4fIlFOGSNA">
            <a:extLst>
              <a:ext uri="{FF2B5EF4-FFF2-40B4-BE49-F238E27FC236}">
                <a16:creationId xmlns:a16="http://schemas.microsoft.com/office/drawing/2014/main" id="{75DEF2A6-A7DC-45FC-AE7B-E1FB3DF28A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8773" y="2442410"/>
            <a:ext cx="831866" cy="2555975"/>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https://lh4.googleusercontent.com/82a36H0Sjpjt5G62DO4UUz6Q6Ac9f-gi_-ZqmKtT0Aw5wysbw9SutApQwMRrriPn7eOSxzBpAHSJRw0yu0giNwVT2UgVkNwAEueMDIkRKgUQKO9cHeCnx2Bn6gm3eWFsB491BvUvV6LAXTHMpQ">
            <a:extLst>
              <a:ext uri="{FF2B5EF4-FFF2-40B4-BE49-F238E27FC236}">
                <a16:creationId xmlns:a16="http://schemas.microsoft.com/office/drawing/2014/main" id="{A75C581B-9329-4252-BD27-32AB7E258DF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32" b="16693"/>
          <a:stretch/>
        </p:blipFill>
        <p:spPr bwMode="auto">
          <a:xfrm>
            <a:off x="552884" y="5464459"/>
            <a:ext cx="7779653" cy="8040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E87F139-9B71-41BF-BA3E-EA39061D9757}"/>
              </a:ext>
            </a:extLst>
          </p:cNvPr>
          <p:cNvPicPr>
            <a:picLocks noChangeAspect="1"/>
          </p:cNvPicPr>
          <p:nvPr/>
        </p:nvPicPr>
        <p:blipFill>
          <a:blip r:embed="rId5"/>
          <a:stretch>
            <a:fillRect/>
          </a:stretch>
        </p:blipFill>
        <p:spPr>
          <a:xfrm>
            <a:off x="682415" y="4674143"/>
            <a:ext cx="7779170" cy="1085182"/>
          </a:xfrm>
          <a:prstGeom prst="rect">
            <a:avLst/>
          </a:prstGeom>
        </p:spPr>
      </p:pic>
      <p:pic>
        <p:nvPicPr>
          <p:cNvPr id="12" name="Picture 11">
            <a:extLst>
              <a:ext uri="{FF2B5EF4-FFF2-40B4-BE49-F238E27FC236}">
                <a16:creationId xmlns:a16="http://schemas.microsoft.com/office/drawing/2014/main" id="{18848EAC-5A04-4745-95D9-34C9BED79C43}"/>
              </a:ext>
            </a:extLst>
          </p:cNvPr>
          <p:cNvPicPr>
            <a:picLocks noChangeAspect="1"/>
          </p:cNvPicPr>
          <p:nvPr/>
        </p:nvPicPr>
        <p:blipFill>
          <a:blip r:embed="rId6"/>
          <a:stretch>
            <a:fillRect/>
          </a:stretch>
        </p:blipFill>
        <p:spPr>
          <a:xfrm>
            <a:off x="1183074" y="3965494"/>
            <a:ext cx="6535478" cy="1072989"/>
          </a:xfrm>
          <a:prstGeom prst="rect">
            <a:avLst/>
          </a:prstGeom>
        </p:spPr>
      </p:pic>
      <p:pic>
        <p:nvPicPr>
          <p:cNvPr id="13" name="Picture 12">
            <a:extLst>
              <a:ext uri="{FF2B5EF4-FFF2-40B4-BE49-F238E27FC236}">
                <a16:creationId xmlns:a16="http://schemas.microsoft.com/office/drawing/2014/main" id="{4B764295-E67B-49AB-BBEC-3319A435C015}"/>
              </a:ext>
            </a:extLst>
          </p:cNvPr>
          <p:cNvPicPr>
            <a:picLocks noChangeAspect="1"/>
          </p:cNvPicPr>
          <p:nvPr/>
        </p:nvPicPr>
        <p:blipFill>
          <a:blip r:embed="rId7"/>
          <a:stretch>
            <a:fillRect/>
          </a:stretch>
        </p:blipFill>
        <p:spPr>
          <a:xfrm>
            <a:off x="1884173" y="3320715"/>
            <a:ext cx="5133277" cy="1001599"/>
          </a:xfrm>
          <a:prstGeom prst="rect">
            <a:avLst/>
          </a:prstGeom>
        </p:spPr>
      </p:pic>
      <p:pic>
        <p:nvPicPr>
          <p:cNvPr id="14" name="Picture 13">
            <a:extLst>
              <a:ext uri="{FF2B5EF4-FFF2-40B4-BE49-F238E27FC236}">
                <a16:creationId xmlns:a16="http://schemas.microsoft.com/office/drawing/2014/main" id="{30223B5D-C5F5-4938-A0C8-71C2C5C2166E}"/>
              </a:ext>
            </a:extLst>
          </p:cNvPr>
          <p:cNvPicPr>
            <a:picLocks noChangeAspect="1"/>
          </p:cNvPicPr>
          <p:nvPr/>
        </p:nvPicPr>
        <p:blipFill>
          <a:blip r:embed="rId8"/>
          <a:stretch>
            <a:fillRect/>
          </a:stretch>
        </p:blipFill>
        <p:spPr>
          <a:xfrm>
            <a:off x="2170711" y="2583281"/>
            <a:ext cx="4560203" cy="1072989"/>
          </a:xfrm>
          <a:prstGeom prst="rect">
            <a:avLst/>
          </a:prstGeom>
        </p:spPr>
      </p:pic>
      <p:pic>
        <p:nvPicPr>
          <p:cNvPr id="15" name="Picture 14">
            <a:extLst>
              <a:ext uri="{FF2B5EF4-FFF2-40B4-BE49-F238E27FC236}">
                <a16:creationId xmlns:a16="http://schemas.microsoft.com/office/drawing/2014/main" id="{BD8CB632-873F-4895-8DD8-24D8AD65D231}"/>
              </a:ext>
            </a:extLst>
          </p:cNvPr>
          <p:cNvPicPr>
            <a:picLocks noChangeAspect="1"/>
          </p:cNvPicPr>
          <p:nvPr/>
        </p:nvPicPr>
        <p:blipFill>
          <a:blip r:embed="rId9"/>
          <a:stretch>
            <a:fillRect/>
          </a:stretch>
        </p:blipFill>
        <p:spPr>
          <a:xfrm>
            <a:off x="3349646" y="1905915"/>
            <a:ext cx="2444708" cy="1072989"/>
          </a:xfrm>
          <a:prstGeom prst="rect">
            <a:avLst/>
          </a:prstGeom>
        </p:spPr>
      </p:pic>
      <p:sp>
        <p:nvSpPr>
          <p:cNvPr id="3" name="Arrow: Right 2">
            <a:extLst>
              <a:ext uri="{FF2B5EF4-FFF2-40B4-BE49-F238E27FC236}">
                <a16:creationId xmlns:a16="http://schemas.microsoft.com/office/drawing/2014/main" id="{C84C4306-8B23-44FA-A50D-CAA65295643A}"/>
              </a:ext>
            </a:extLst>
          </p:cNvPr>
          <p:cNvSpPr/>
          <p:nvPr/>
        </p:nvSpPr>
        <p:spPr>
          <a:xfrm>
            <a:off x="312038" y="4872535"/>
            <a:ext cx="871036" cy="519903"/>
          </a:xfrm>
          <a:prstGeom prst="right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788FD1B-EFA0-4673-80E7-2BA75A302051}"/>
              </a:ext>
            </a:extLst>
          </p:cNvPr>
          <p:cNvPicPr>
            <a:picLocks noChangeAspect="1"/>
          </p:cNvPicPr>
          <p:nvPr/>
        </p:nvPicPr>
        <p:blipFill>
          <a:blip r:embed="rId10"/>
          <a:stretch>
            <a:fillRect/>
          </a:stretch>
        </p:blipFill>
        <p:spPr>
          <a:xfrm>
            <a:off x="746304" y="4105826"/>
            <a:ext cx="835224" cy="667513"/>
          </a:xfrm>
          <a:prstGeom prst="rect">
            <a:avLst/>
          </a:prstGeom>
        </p:spPr>
      </p:pic>
      <p:sp>
        <p:nvSpPr>
          <p:cNvPr id="6" name="Arrow: Left 5">
            <a:extLst>
              <a:ext uri="{FF2B5EF4-FFF2-40B4-BE49-F238E27FC236}">
                <a16:creationId xmlns:a16="http://schemas.microsoft.com/office/drawing/2014/main" id="{BE100EF9-D790-424E-A049-0ACAE0DB8413}"/>
              </a:ext>
            </a:extLst>
          </p:cNvPr>
          <p:cNvSpPr/>
          <p:nvPr/>
        </p:nvSpPr>
        <p:spPr>
          <a:xfrm>
            <a:off x="7302619" y="4143944"/>
            <a:ext cx="831866" cy="518205"/>
          </a:xfrm>
          <a:prstGeom prst="left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7487F579-AFE2-45BA-A31F-939C4661E6E7}"/>
              </a:ext>
            </a:extLst>
          </p:cNvPr>
          <p:cNvPicPr>
            <a:picLocks noChangeAspect="1"/>
          </p:cNvPicPr>
          <p:nvPr/>
        </p:nvPicPr>
        <p:blipFill>
          <a:blip r:embed="rId11"/>
          <a:stretch>
            <a:fillRect/>
          </a:stretch>
        </p:blipFill>
        <p:spPr>
          <a:xfrm>
            <a:off x="7856226" y="4824613"/>
            <a:ext cx="975736" cy="615749"/>
          </a:xfrm>
          <a:prstGeom prst="rect">
            <a:avLst/>
          </a:prstGeom>
        </p:spPr>
      </p:pic>
    </p:spTree>
    <p:extLst>
      <p:ext uri="{BB962C8B-B14F-4D97-AF65-F5344CB8AC3E}">
        <p14:creationId xmlns:p14="http://schemas.microsoft.com/office/powerpoint/2010/main" val="1890111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5ECB9-DF12-46BE-B129-6D5222272812}"/>
              </a:ext>
            </a:extLst>
          </p:cNvPr>
          <p:cNvSpPr>
            <a:spLocks noGrp="1"/>
          </p:cNvSpPr>
          <p:nvPr>
            <p:ph type="title"/>
          </p:nvPr>
        </p:nvSpPr>
        <p:spPr/>
        <p:txBody>
          <a:bodyPr/>
          <a:lstStyle/>
          <a:p>
            <a:r>
              <a:rPr lang="en-US" dirty="0"/>
              <a:t>Lateral Floodplain Cross-Section </a:t>
            </a:r>
          </a:p>
        </p:txBody>
      </p:sp>
      <p:sp>
        <p:nvSpPr>
          <p:cNvPr id="5" name="Content Placeholder 4">
            <a:extLst>
              <a:ext uri="{FF2B5EF4-FFF2-40B4-BE49-F238E27FC236}">
                <a16:creationId xmlns:a16="http://schemas.microsoft.com/office/drawing/2014/main" id="{9294C19A-E189-4DDD-B1A5-1178A0585602}"/>
              </a:ext>
            </a:extLst>
          </p:cNvPr>
          <p:cNvSpPr txBox="1">
            <a:spLocks/>
          </p:cNvSpPr>
          <p:nvPr/>
        </p:nvSpPr>
        <p:spPr>
          <a:xfrm>
            <a:off x="5143394" y="5875193"/>
            <a:ext cx="3600515" cy="409171"/>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Source: FISRWG, 1998</a:t>
            </a:r>
          </a:p>
        </p:txBody>
      </p:sp>
      <p:pic>
        <p:nvPicPr>
          <p:cNvPr id="6146" name="Picture 2" descr="https://www.nrcs.usda.gov/Internet/FSE_MEDIA/nrcs143_025385.jpg">
            <a:extLst>
              <a:ext uri="{FF2B5EF4-FFF2-40B4-BE49-F238E27FC236}">
                <a16:creationId xmlns:a16="http://schemas.microsoft.com/office/drawing/2014/main" id="{31EE52EF-C2A5-4E5A-87A0-3EF680FCCF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1" y="1621633"/>
            <a:ext cx="8686798" cy="3815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3173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90952-AC9A-4D81-8461-D2363EEF3CCB}"/>
              </a:ext>
            </a:extLst>
          </p:cNvPr>
          <p:cNvSpPr>
            <a:spLocks noGrp="1"/>
          </p:cNvSpPr>
          <p:nvPr>
            <p:ph type="title"/>
          </p:nvPr>
        </p:nvSpPr>
        <p:spPr/>
        <p:txBody>
          <a:bodyPr/>
          <a:lstStyle/>
          <a:p>
            <a:r>
              <a:rPr lang="en-US" dirty="0"/>
              <a:t>Meanders</a:t>
            </a:r>
          </a:p>
        </p:txBody>
      </p:sp>
      <p:pic>
        <p:nvPicPr>
          <p:cNvPr id="9218" name="Picture 2" descr="https://www.nrcs.usda.gov/Internet/FSE_MEDIA/nrcs143_024585.jpg">
            <a:extLst>
              <a:ext uri="{FF2B5EF4-FFF2-40B4-BE49-F238E27FC236}">
                <a16:creationId xmlns:a16="http://schemas.microsoft.com/office/drawing/2014/main" id="{4974F139-4296-41BC-9C78-B64E9C0421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883"/>
          <a:stretch/>
        </p:blipFill>
        <p:spPr bwMode="auto">
          <a:xfrm>
            <a:off x="1840905" y="1417638"/>
            <a:ext cx="5462190" cy="4473449"/>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87E1AFA7-E58A-4715-9A42-CDA3250821DF}"/>
              </a:ext>
            </a:extLst>
          </p:cNvPr>
          <p:cNvSpPr txBox="1">
            <a:spLocks/>
          </p:cNvSpPr>
          <p:nvPr/>
        </p:nvSpPr>
        <p:spPr>
          <a:xfrm>
            <a:off x="1840905" y="5847657"/>
            <a:ext cx="3600515" cy="409171"/>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Source: FISRWG, 1998</a:t>
            </a:r>
          </a:p>
        </p:txBody>
      </p:sp>
    </p:spTree>
    <p:extLst>
      <p:ext uri="{BB962C8B-B14F-4D97-AF65-F5344CB8AC3E}">
        <p14:creationId xmlns:p14="http://schemas.microsoft.com/office/powerpoint/2010/main" val="2508308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2F91C-A1B0-4401-AF0C-D27AADCEB180}"/>
              </a:ext>
            </a:extLst>
          </p:cNvPr>
          <p:cNvSpPr>
            <a:spLocks noGrp="1"/>
          </p:cNvSpPr>
          <p:nvPr>
            <p:ph type="title"/>
          </p:nvPr>
        </p:nvSpPr>
        <p:spPr/>
        <p:txBody>
          <a:bodyPr/>
          <a:lstStyle/>
          <a:p>
            <a:r>
              <a:rPr lang="en-US" dirty="0"/>
              <a:t>Floodplain Features</a:t>
            </a:r>
          </a:p>
        </p:txBody>
      </p:sp>
      <p:pic>
        <p:nvPicPr>
          <p:cNvPr id="28674" name="Picture 2" descr="https://www.nrcs.usda.gov/Internet/FSE_MEDIA/nrcs143_025026.jpg">
            <a:extLst>
              <a:ext uri="{FF2B5EF4-FFF2-40B4-BE49-F238E27FC236}">
                <a16:creationId xmlns:a16="http://schemas.microsoft.com/office/drawing/2014/main" id="{3F3D06A5-49F9-4B58-86C7-94C21BEB9B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77"/>
          <a:stretch/>
        </p:blipFill>
        <p:spPr bwMode="auto">
          <a:xfrm>
            <a:off x="1296589" y="1656910"/>
            <a:ext cx="7390210" cy="433886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B66CC0E0-99A4-472A-AB3D-A2F54FC83C23}"/>
              </a:ext>
            </a:extLst>
          </p:cNvPr>
          <p:cNvSpPr txBox="1">
            <a:spLocks/>
          </p:cNvSpPr>
          <p:nvPr/>
        </p:nvSpPr>
        <p:spPr>
          <a:xfrm>
            <a:off x="1542879" y="5825875"/>
            <a:ext cx="3600515" cy="409171"/>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Source: FISRWG, 1998</a:t>
            </a:r>
          </a:p>
        </p:txBody>
      </p:sp>
    </p:spTree>
    <p:extLst>
      <p:ext uri="{BB962C8B-B14F-4D97-AF65-F5344CB8AC3E}">
        <p14:creationId xmlns:p14="http://schemas.microsoft.com/office/powerpoint/2010/main" val="3761586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66CC0E0-99A4-472A-AB3D-A2F54FC83C23}"/>
              </a:ext>
            </a:extLst>
          </p:cNvPr>
          <p:cNvSpPr txBox="1">
            <a:spLocks/>
          </p:cNvSpPr>
          <p:nvPr/>
        </p:nvSpPr>
        <p:spPr>
          <a:xfrm>
            <a:off x="1542879" y="5940175"/>
            <a:ext cx="3600515" cy="409171"/>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Source: </a:t>
            </a:r>
            <a:r>
              <a:rPr lang="en-US" sz="1600" dirty="0" err="1"/>
              <a:t>Rosgen</a:t>
            </a:r>
            <a:r>
              <a:rPr lang="en-US" sz="1600" dirty="0"/>
              <a:t>, 1996</a:t>
            </a:r>
          </a:p>
        </p:txBody>
      </p:sp>
      <p:pic>
        <p:nvPicPr>
          <p:cNvPr id="3" name="Picture 2">
            <a:extLst>
              <a:ext uri="{FF2B5EF4-FFF2-40B4-BE49-F238E27FC236}">
                <a16:creationId xmlns:a16="http://schemas.microsoft.com/office/drawing/2014/main" id="{D0C05894-B4CB-4431-AA3E-1119272121DC}"/>
              </a:ext>
            </a:extLst>
          </p:cNvPr>
          <p:cNvPicPr>
            <a:picLocks noChangeAspect="1"/>
          </p:cNvPicPr>
          <p:nvPr/>
        </p:nvPicPr>
        <p:blipFill rotWithShape="1">
          <a:blip r:embed="rId3"/>
          <a:srcRect r="3080"/>
          <a:stretch/>
        </p:blipFill>
        <p:spPr>
          <a:xfrm rot="5400000">
            <a:off x="1849393" y="-912310"/>
            <a:ext cx="5657144" cy="8047830"/>
          </a:xfrm>
          <a:prstGeom prst="rect">
            <a:avLst/>
          </a:prstGeom>
        </p:spPr>
      </p:pic>
    </p:spTree>
    <p:extLst>
      <p:ext uri="{BB962C8B-B14F-4D97-AF65-F5344CB8AC3E}">
        <p14:creationId xmlns:p14="http://schemas.microsoft.com/office/powerpoint/2010/main" val="31889848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Stream Flow</a:t>
            </a:r>
          </a:p>
        </p:txBody>
      </p:sp>
      <p:sp>
        <p:nvSpPr>
          <p:cNvPr id="5" name="Content Placeholder 4"/>
          <p:cNvSpPr>
            <a:spLocks noGrp="1"/>
          </p:cNvSpPr>
          <p:nvPr>
            <p:ph idx="1"/>
          </p:nvPr>
        </p:nvSpPr>
        <p:spPr>
          <a:xfrm>
            <a:off x="461473" y="1316053"/>
            <a:ext cx="3767627" cy="4932085"/>
          </a:xfrm>
        </p:spPr>
        <p:txBody>
          <a:bodyPr>
            <a:normAutofit fontScale="92500" lnSpcReduction="10000"/>
          </a:bodyPr>
          <a:lstStyle/>
          <a:p>
            <a:pPr marL="0" indent="0">
              <a:buNone/>
            </a:pPr>
            <a:r>
              <a:rPr lang="en-US" sz="3600" b="1" dirty="0">
                <a:solidFill>
                  <a:schemeClr val="tx2"/>
                </a:solidFill>
              </a:rPr>
              <a:t>Q = AV</a:t>
            </a:r>
          </a:p>
          <a:p>
            <a:pPr marL="0" indent="0">
              <a:buNone/>
            </a:pPr>
            <a:endParaRPr lang="en-US" sz="2800" b="1" dirty="0"/>
          </a:p>
          <a:p>
            <a:pPr marL="0" indent="0">
              <a:buNone/>
            </a:pPr>
            <a:r>
              <a:rPr lang="en-US" sz="2800" dirty="0"/>
              <a:t>Where:</a:t>
            </a:r>
            <a:endParaRPr lang="en-US" sz="2400" dirty="0"/>
          </a:p>
          <a:p>
            <a:r>
              <a:rPr lang="en-US" sz="2800" dirty="0">
                <a:latin typeface="Calibri" panose="020F0502020204030204" pitchFamily="34" charset="0"/>
                <a:cs typeface="Calibri" panose="020F0502020204030204" pitchFamily="34" charset="0"/>
              </a:rPr>
              <a:t>Q = Discharge</a:t>
            </a:r>
          </a:p>
          <a:p>
            <a:r>
              <a:rPr lang="en-US" sz="2800" dirty="0"/>
              <a:t>A = Cross sectional Area</a:t>
            </a:r>
          </a:p>
          <a:p>
            <a:r>
              <a:rPr lang="en-US" sz="2800" dirty="0">
                <a:latin typeface="Calibri" panose="020F0502020204030204" pitchFamily="34" charset="0"/>
                <a:cs typeface="Calibri" panose="020F0502020204030204" pitchFamily="34" charset="0"/>
              </a:rPr>
              <a:t>V = Velocity of water</a:t>
            </a:r>
          </a:p>
          <a:p>
            <a:endParaRPr lang="en-US" sz="2800" dirty="0"/>
          </a:p>
          <a:p>
            <a:pPr marL="0" indent="0">
              <a:buNone/>
            </a:pPr>
            <a:r>
              <a:rPr lang="en-US" sz="2800" dirty="0">
                <a:latin typeface="Calibri" panose="020F0502020204030204" pitchFamily="34" charset="0"/>
                <a:cs typeface="Calibri" panose="020F0502020204030204" pitchFamily="34" charset="0"/>
              </a:rPr>
              <a:t>The roughness of the channel and the slope of the water will affect the velocity.</a:t>
            </a:r>
          </a:p>
        </p:txBody>
      </p:sp>
      <p:sp>
        <p:nvSpPr>
          <p:cNvPr id="7" name="Content Placeholder 4"/>
          <p:cNvSpPr txBox="1">
            <a:spLocks/>
          </p:cNvSpPr>
          <p:nvPr/>
        </p:nvSpPr>
        <p:spPr>
          <a:xfrm>
            <a:off x="386168" y="3141232"/>
            <a:ext cx="4669925" cy="308176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endParaRPr lang="en-US" sz="3200" dirty="0"/>
          </a:p>
          <a:p>
            <a:endParaRPr lang="en-US" sz="3600" dirty="0"/>
          </a:p>
        </p:txBody>
      </p:sp>
      <p:sp>
        <p:nvSpPr>
          <p:cNvPr id="8" name="Content Placeholder 4">
            <a:extLst>
              <a:ext uri="{FF2B5EF4-FFF2-40B4-BE49-F238E27FC236}">
                <a16:creationId xmlns:a16="http://schemas.microsoft.com/office/drawing/2014/main" id="{42A251DA-7F9B-418E-9E55-2B9A4DCDAE27}"/>
              </a:ext>
            </a:extLst>
          </p:cNvPr>
          <p:cNvSpPr txBox="1">
            <a:spLocks/>
          </p:cNvSpPr>
          <p:nvPr/>
        </p:nvSpPr>
        <p:spPr>
          <a:xfrm>
            <a:off x="5265462" y="5838967"/>
            <a:ext cx="3600515" cy="409171"/>
          </a:xfrm>
          <a:prstGeom prst="rect">
            <a:avLst/>
          </a:prstGeom>
          <a:solidFill>
            <a:schemeClr val="bg1"/>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Source: FISRWG, 1998</a:t>
            </a:r>
          </a:p>
        </p:txBody>
      </p:sp>
      <p:pic>
        <p:nvPicPr>
          <p:cNvPr id="2" name="Picture 1">
            <a:extLst>
              <a:ext uri="{FF2B5EF4-FFF2-40B4-BE49-F238E27FC236}">
                <a16:creationId xmlns:a16="http://schemas.microsoft.com/office/drawing/2014/main" id="{4096ACD7-62EE-44A5-902F-AAE20A609472}"/>
              </a:ext>
            </a:extLst>
          </p:cNvPr>
          <p:cNvPicPr>
            <a:picLocks noChangeAspect="1"/>
          </p:cNvPicPr>
          <p:nvPr/>
        </p:nvPicPr>
        <p:blipFill>
          <a:blip r:embed="rId3"/>
          <a:stretch>
            <a:fillRect/>
          </a:stretch>
        </p:blipFill>
        <p:spPr>
          <a:xfrm>
            <a:off x="4080264" y="1097260"/>
            <a:ext cx="5063735" cy="3931940"/>
          </a:xfrm>
          <a:prstGeom prst="rect">
            <a:avLst/>
          </a:prstGeom>
        </p:spPr>
      </p:pic>
    </p:spTree>
    <p:extLst>
      <p:ext uri="{BB962C8B-B14F-4D97-AF65-F5344CB8AC3E}">
        <p14:creationId xmlns:p14="http://schemas.microsoft.com/office/powerpoint/2010/main" val="34470048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73C2C-9335-4967-8DDF-2F8C7604C3B9}"/>
              </a:ext>
            </a:extLst>
          </p:cNvPr>
          <p:cNvSpPr>
            <a:spLocks noGrp="1"/>
          </p:cNvSpPr>
          <p:nvPr>
            <p:ph type="title"/>
          </p:nvPr>
        </p:nvSpPr>
        <p:spPr/>
        <p:txBody>
          <a:bodyPr/>
          <a:lstStyle/>
          <a:p>
            <a:r>
              <a:rPr lang="en-US" dirty="0"/>
              <a:t>Stream Hydrograph</a:t>
            </a:r>
          </a:p>
        </p:txBody>
      </p:sp>
      <p:pic>
        <p:nvPicPr>
          <p:cNvPr id="3076" name="Picture 4" descr="https://www.nrcs.usda.gov/Internet/FSE_MEDIA/nrcs143_024899.jpg">
            <a:extLst>
              <a:ext uri="{FF2B5EF4-FFF2-40B4-BE49-F238E27FC236}">
                <a16:creationId xmlns:a16="http://schemas.microsoft.com/office/drawing/2014/main" id="{7E08BCE8-6CBA-4F7D-A7A9-11D86462FB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503"/>
          <a:stretch/>
        </p:blipFill>
        <p:spPr bwMode="auto">
          <a:xfrm>
            <a:off x="1301375" y="1279421"/>
            <a:ext cx="6541249" cy="4687442"/>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4">
            <a:extLst>
              <a:ext uri="{FF2B5EF4-FFF2-40B4-BE49-F238E27FC236}">
                <a16:creationId xmlns:a16="http://schemas.microsoft.com/office/drawing/2014/main" id="{4F4D3B84-0C5A-49E8-8994-B4FEF52CA0B8}"/>
              </a:ext>
            </a:extLst>
          </p:cNvPr>
          <p:cNvSpPr txBox="1">
            <a:spLocks/>
          </p:cNvSpPr>
          <p:nvPr/>
        </p:nvSpPr>
        <p:spPr>
          <a:xfrm>
            <a:off x="1301375" y="6043552"/>
            <a:ext cx="3600515" cy="409171"/>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Source: FISRWG, 1998</a:t>
            </a:r>
          </a:p>
        </p:txBody>
      </p:sp>
    </p:spTree>
    <p:extLst>
      <p:ext uri="{BB962C8B-B14F-4D97-AF65-F5344CB8AC3E}">
        <p14:creationId xmlns:p14="http://schemas.microsoft.com/office/powerpoint/2010/main" val="1392837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73C2C-9335-4967-8DDF-2F8C7604C3B9}"/>
              </a:ext>
            </a:extLst>
          </p:cNvPr>
          <p:cNvSpPr>
            <a:spLocks noGrp="1"/>
          </p:cNvSpPr>
          <p:nvPr>
            <p:ph type="title"/>
          </p:nvPr>
        </p:nvSpPr>
        <p:spPr/>
        <p:txBody>
          <a:bodyPr/>
          <a:lstStyle/>
          <a:p>
            <a:r>
              <a:rPr lang="en-US" dirty="0"/>
              <a:t>Stream Hydrograph and Urbanization</a:t>
            </a:r>
          </a:p>
        </p:txBody>
      </p:sp>
      <p:sp>
        <p:nvSpPr>
          <p:cNvPr id="3" name="Content Placeholder 2">
            <a:extLst>
              <a:ext uri="{FF2B5EF4-FFF2-40B4-BE49-F238E27FC236}">
                <a16:creationId xmlns:a16="http://schemas.microsoft.com/office/drawing/2014/main" id="{DA07813B-3FAA-48FA-BA1E-D31555D0930F}"/>
              </a:ext>
            </a:extLst>
          </p:cNvPr>
          <p:cNvSpPr>
            <a:spLocks noGrp="1"/>
          </p:cNvSpPr>
          <p:nvPr>
            <p:ph idx="1"/>
          </p:nvPr>
        </p:nvSpPr>
        <p:spPr>
          <a:xfrm>
            <a:off x="461473" y="1482621"/>
            <a:ext cx="4231714" cy="4687443"/>
          </a:xfrm>
        </p:spPr>
        <p:txBody>
          <a:bodyPr/>
          <a:lstStyle/>
          <a:p>
            <a:r>
              <a:rPr lang="en-US" dirty="0"/>
              <a:t>More Intensity after Urbanization</a:t>
            </a:r>
          </a:p>
          <a:p>
            <a:endParaRPr lang="en-US" dirty="0"/>
          </a:p>
          <a:p>
            <a:r>
              <a:rPr lang="en-US" dirty="0"/>
              <a:t>Higher peak </a:t>
            </a:r>
          </a:p>
          <a:p>
            <a:r>
              <a:rPr lang="en-US" dirty="0"/>
              <a:t>Shorter lag time</a:t>
            </a:r>
          </a:p>
          <a:p>
            <a:pPr marL="0" indent="0">
              <a:buNone/>
            </a:pPr>
            <a:endParaRPr lang="en-US" dirty="0"/>
          </a:p>
        </p:txBody>
      </p:sp>
      <p:pic>
        <p:nvPicPr>
          <p:cNvPr id="3078" name="Picture 6" descr="https://www.nrcs.usda.gov/Internet/FSE_MEDIA/nrcs143_024742.jpg">
            <a:extLst>
              <a:ext uri="{FF2B5EF4-FFF2-40B4-BE49-F238E27FC236}">
                <a16:creationId xmlns:a16="http://schemas.microsoft.com/office/drawing/2014/main" id="{026416E6-354C-4FB2-A55F-5E7C03FAC9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1550" b="14814"/>
          <a:stretch/>
        </p:blipFill>
        <p:spPr bwMode="auto">
          <a:xfrm>
            <a:off x="4864205" y="1482621"/>
            <a:ext cx="3949289" cy="470201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4">
            <a:extLst>
              <a:ext uri="{FF2B5EF4-FFF2-40B4-BE49-F238E27FC236}">
                <a16:creationId xmlns:a16="http://schemas.microsoft.com/office/drawing/2014/main" id="{805DA334-7329-4E9C-8F9D-8066C6AF4A11}"/>
              </a:ext>
            </a:extLst>
          </p:cNvPr>
          <p:cNvSpPr txBox="1">
            <a:spLocks/>
          </p:cNvSpPr>
          <p:nvPr/>
        </p:nvSpPr>
        <p:spPr>
          <a:xfrm>
            <a:off x="1301375" y="6043552"/>
            <a:ext cx="3600515" cy="409171"/>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Source: FISRWG, 1998</a:t>
            </a:r>
          </a:p>
        </p:txBody>
      </p:sp>
    </p:spTree>
    <p:extLst>
      <p:ext uri="{BB962C8B-B14F-4D97-AF65-F5344CB8AC3E}">
        <p14:creationId xmlns:p14="http://schemas.microsoft.com/office/powerpoint/2010/main" val="2243460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73C2C-9335-4967-8DDF-2F8C7604C3B9}"/>
              </a:ext>
            </a:extLst>
          </p:cNvPr>
          <p:cNvSpPr>
            <a:spLocks noGrp="1"/>
          </p:cNvSpPr>
          <p:nvPr>
            <p:ph type="title"/>
          </p:nvPr>
        </p:nvSpPr>
        <p:spPr/>
        <p:txBody>
          <a:bodyPr/>
          <a:lstStyle/>
          <a:p>
            <a:r>
              <a:rPr lang="en-US" dirty="0"/>
              <a:t>Stream Hydrograph and Topography </a:t>
            </a:r>
          </a:p>
        </p:txBody>
      </p:sp>
      <p:sp>
        <p:nvSpPr>
          <p:cNvPr id="9" name="Content Placeholder 4">
            <a:extLst>
              <a:ext uri="{FF2B5EF4-FFF2-40B4-BE49-F238E27FC236}">
                <a16:creationId xmlns:a16="http://schemas.microsoft.com/office/drawing/2014/main" id="{A5905B64-7E9B-4739-8998-21D755B6CF45}"/>
              </a:ext>
            </a:extLst>
          </p:cNvPr>
          <p:cNvSpPr txBox="1">
            <a:spLocks/>
          </p:cNvSpPr>
          <p:nvPr/>
        </p:nvSpPr>
        <p:spPr>
          <a:xfrm>
            <a:off x="734518" y="5978347"/>
            <a:ext cx="7952280" cy="447738"/>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Source: Gordon et al.  2004. “Stream Hydrology: An Introduction for Ecologists” Second Edition</a:t>
            </a:r>
          </a:p>
          <a:p>
            <a:endParaRPr lang="en-US" sz="3600" dirty="0"/>
          </a:p>
        </p:txBody>
      </p:sp>
      <p:pic>
        <p:nvPicPr>
          <p:cNvPr id="5" name="Content Placeholder 4">
            <a:extLst>
              <a:ext uri="{FF2B5EF4-FFF2-40B4-BE49-F238E27FC236}">
                <a16:creationId xmlns:a16="http://schemas.microsoft.com/office/drawing/2014/main" id="{EDEC4437-A8A3-4771-94DF-2C0937D5AD4E}"/>
              </a:ext>
            </a:extLst>
          </p:cNvPr>
          <p:cNvPicPr>
            <a:picLocks noGrp="1" noChangeAspect="1"/>
          </p:cNvPicPr>
          <p:nvPr>
            <p:ph idx="1"/>
          </p:nvPr>
        </p:nvPicPr>
        <p:blipFill>
          <a:blip r:embed="rId3"/>
          <a:stretch>
            <a:fillRect/>
          </a:stretch>
        </p:blipFill>
        <p:spPr>
          <a:xfrm>
            <a:off x="319580" y="1738312"/>
            <a:ext cx="4181475" cy="3381375"/>
          </a:xfrm>
          <a:prstGeom prst="rect">
            <a:avLst/>
          </a:prstGeom>
        </p:spPr>
      </p:pic>
      <p:pic>
        <p:nvPicPr>
          <p:cNvPr id="6" name="Picture 5">
            <a:extLst>
              <a:ext uri="{FF2B5EF4-FFF2-40B4-BE49-F238E27FC236}">
                <a16:creationId xmlns:a16="http://schemas.microsoft.com/office/drawing/2014/main" id="{770314BF-AB9A-4C9F-9CF2-1C81999311E3}"/>
              </a:ext>
            </a:extLst>
          </p:cNvPr>
          <p:cNvPicPr>
            <a:picLocks noChangeAspect="1"/>
          </p:cNvPicPr>
          <p:nvPr/>
        </p:nvPicPr>
        <p:blipFill>
          <a:blip r:embed="rId4"/>
          <a:stretch>
            <a:fillRect/>
          </a:stretch>
        </p:blipFill>
        <p:spPr>
          <a:xfrm>
            <a:off x="4642946" y="1131305"/>
            <a:ext cx="4448175" cy="4819650"/>
          </a:xfrm>
          <a:prstGeom prst="rect">
            <a:avLst/>
          </a:prstGeom>
        </p:spPr>
      </p:pic>
    </p:spTree>
    <p:extLst>
      <p:ext uri="{BB962C8B-B14F-4D97-AF65-F5344CB8AC3E}">
        <p14:creationId xmlns:p14="http://schemas.microsoft.com/office/powerpoint/2010/main" val="276742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73C2C-9335-4967-8DDF-2F8C7604C3B9}"/>
              </a:ext>
            </a:extLst>
          </p:cNvPr>
          <p:cNvSpPr>
            <a:spLocks noGrp="1"/>
          </p:cNvSpPr>
          <p:nvPr>
            <p:ph type="title"/>
          </p:nvPr>
        </p:nvSpPr>
        <p:spPr/>
        <p:txBody>
          <a:bodyPr/>
          <a:lstStyle/>
          <a:p>
            <a:r>
              <a:rPr lang="en-US" dirty="0"/>
              <a:t>Stream Hydrograph and Droughts</a:t>
            </a:r>
          </a:p>
        </p:txBody>
      </p:sp>
      <p:pic>
        <p:nvPicPr>
          <p:cNvPr id="7170" name="Picture 2" descr="https://www.nrcs.usda.gov/Internet/FSE_MEDIA/nrcs143_024410.jpg">
            <a:extLst>
              <a:ext uri="{FF2B5EF4-FFF2-40B4-BE49-F238E27FC236}">
                <a16:creationId xmlns:a16="http://schemas.microsoft.com/office/drawing/2014/main" id="{D3259BC1-5A80-495B-A3CB-346088A500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777"/>
          <a:stretch/>
        </p:blipFill>
        <p:spPr bwMode="auto">
          <a:xfrm>
            <a:off x="504823" y="1417638"/>
            <a:ext cx="8181975" cy="44704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4">
            <a:extLst>
              <a:ext uri="{FF2B5EF4-FFF2-40B4-BE49-F238E27FC236}">
                <a16:creationId xmlns:a16="http://schemas.microsoft.com/office/drawing/2014/main" id="{CE96549E-4CFE-4065-B326-F22F034081BD}"/>
              </a:ext>
            </a:extLst>
          </p:cNvPr>
          <p:cNvSpPr txBox="1">
            <a:spLocks/>
          </p:cNvSpPr>
          <p:nvPr/>
        </p:nvSpPr>
        <p:spPr>
          <a:xfrm>
            <a:off x="1301375" y="6043552"/>
            <a:ext cx="3600515" cy="409171"/>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Source: FISRWG, 1998</a:t>
            </a:r>
          </a:p>
        </p:txBody>
      </p:sp>
    </p:spTree>
    <p:extLst>
      <p:ext uri="{BB962C8B-B14F-4D97-AF65-F5344CB8AC3E}">
        <p14:creationId xmlns:p14="http://schemas.microsoft.com/office/powerpoint/2010/main" val="4077246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6F9CE-8308-4582-98B6-9780EEEDBEE6}"/>
              </a:ext>
            </a:extLst>
          </p:cNvPr>
          <p:cNvSpPr>
            <a:spLocks noGrp="1"/>
          </p:cNvSpPr>
          <p:nvPr>
            <p:ph type="title"/>
          </p:nvPr>
        </p:nvSpPr>
        <p:spPr>
          <a:xfrm>
            <a:off x="1" y="42602"/>
            <a:ext cx="9143999" cy="1236662"/>
          </a:xfrm>
        </p:spPr>
        <p:txBody>
          <a:bodyPr/>
          <a:lstStyle/>
          <a:p>
            <a:pPr algn="ctr"/>
            <a:r>
              <a:rPr lang="en-US" dirty="0"/>
              <a:t>Hydrology and Hydraulics Measurement</a:t>
            </a:r>
          </a:p>
        </p:txBody>
      </p:sp>
      <p:sp>
        <p:nvSpPr>
          <p:cNvPr id="4" name="Rectangle 3">
            <a:extLst>
              <a:ext uri="{FF2B5EF4-FFF2-40B4-BE49-F238E27FC236}">
                <a16:creationId xmlns:a16="http://schemas.microsoft.com/office/drawing/2014/main" id="{452965D1-988A-46D2-82FE-3B895154CDA7}"/>
              </a:ext>
            </a:extLst>
          </p:cNvPr>
          <p:cNvSpPr/>
          <p:nvPr/>
        </p:nvSpPr>
        <p:spPr>
          <a:xfrm>
            <a:off x="4450813" y="3244334"/>
            <a:ext cx="242374"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mn-cs"/>
              </a:rPr>
              <a:t> </a:t>
            </a:r>
          </a:p>
        </p:txBody>
      </p:sp>
      <p:pic>
        <p:nvPicPr>
          <p:cNvPr id="11" name="Picture 10">
            <a:extLst>
              <a:ext uri="{FF2B5EF4-FFF2-40B4-BE49-F238E27FC236}">
                <a16:creationId xmlns:a16="http://schemas.microsoft.com/office/drawing/2014/main" id="{EE87F139-9B71-41BF-BA3E-EA39061D9757}"/>
              </a:ext>
            </a:extLst>
          </p:cNvPr>
          <p:cNvPicPr>
            <a:picLocks noChangeAspect="1"/>
          </p:cNvPicPr>
          <p:nvPr/>
        </p:nvPicPr>
        <p:blipFill>
          <a:blip r:embed="rId3"/>
          <a:stretch>
            <a:fillRect/>
          </a:stretch>
        </p:blipFill>
        <p:spPr>
          <a:xfrm>
            <a:off x="682414" y="1231900"/>
            <a:ext cx="7779170" cy="1085182"/>
          </a:xfrm>
          <a:prstGeom prst="rect">
            <a:avLst/>
          </a:prstGeom>
        </p:spPr>
      </p:pic>
      <p:pic>
        <p:nvPicPr>
          <p:cNvPr id="12" name="Picture 11">
            <a:extLst>
              <a:ext uri="{FF2B5EF4-FFF2-40B4-BE49-F238E27FC236}">
                <a16:creationId xmlns:a16="http://schemas.microsoft.com/office/drawing/2014/main" id="{18848EAC-5A04-4745-95D9-34C9BED79C43}"/>
              </a:ext>
            </a:extLst>
          </p:cNvPr>
          <p:cNvPicPr>
            <a:picLocks noChangeAspect="1"/>
          </p:cNvPicPr>
          <p:nvPr/>
        </p:nvPicPr>
        <p:blipFill>
          <a:blip r:embed="rId4"/>
          <a:stretch>
            <a:fillRect/>
          </a:stretch>
        </p:blipFill>
        <p:spPr>
          <a:xfrm>
            <a:off x="1183074" y="3432094"/>
            <a:ext cx="6535478" cy="1072989"/>
          </a:xfrm>
          <a:prstGeom prst="rect">
            <a:avLst/>
          </a:prstGeom>
        </p:spPr>
      </p:pic>
      <p:sp>
        <p:nvSpPr>
          <p:cNvPr id="16" name="Content Placeholder 2">
            <a:extLst>
              <a:ext uri="{FF2B5EF4-FFF2-40B4-BE49-F238E27FC236}">
                <a16:creationId xmlns:a16="http://schemas.microsoft.com/office/drawing/2014/main" id="{28E32E55-2ABE-401F-86C6-AB174D8F251B}"/>
              </a:ext>
            </a:extLst>
          </p:cNvPr>
          <p:cNvSpPr>
            <a:spLocks noGrp="1"/>
          </p:cNvSpPr>
          <p:nvPr>
            <p:ph idx="1"/>
          </p:nvPr>
        </p:nvSpPr>
        <p:spPr>
          <a:xfrm>
            <a:off x="444501" y="2044700"/>
            <a:ext cx="8445500" cy="1588006"/>
          </a:xfrm>
        </p:spPr>
        <p:txBody>
          <a:bodyPr>
            <a:normAutofit/>
          </a:bodyPr>
          <a:lstStyle/>
          <a:p>
            <a:r>
              <a:rPr lang="en-US" sz="3000" dirty="0"/>
              <a:t>Assessed by stream gages, models, and equations to evaluate the relationship between rainfall and water in stream.</a:t>
            </a:r>
          </a:p>
          <a:p>
            <a:endParaRPr lang="en-US" sz="3000" dirty="0"/>
          </a:p>
        </p:txBody>
      </p:sp>
      <p:sp>
        <p:nvSpPr>
          <p:cNvPr id="17" name="Content Placeholder 2">
            <a:extLst>
              <a:ext uri="{FF2B5EF4-FFF2-40B4-BE49-F238E27FC236}">
                <a16:creationId xmlns:a16="http://schemas.microsoft.com/office/drawing/2014/main" id="{ED2CFDA4-12ED-4A40-80DE-158D4D96FFE1}"/>
              </a:ext>
            </a:extLst>
          </p:cNvPr>
          <p:cNvSpPr txBox="1">
            <a:spLocks/>
          </p:cNvSpPr>
          <p:nvPr/>
        </p:nvSpPr>
        <p:spPr>
          <a:xfrm>
            <a:off x="444500" y="4343400"/>
            <a:ext cx="8445500" cy="1943100"/>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Assessed by measures such as bank height ratios, water depth vs discharge curves, shear stress calculations, and groundwater tracers to evaluate the transport in the channel, on floodplain, and through sediment.</a:t>
            </a:r>
          </a:p>
          <a:p>
            <a:endParaRPr lang="en-US" dirty="0"/>
          </a:p>
        </p:txBody>
      </p:sp>
    </p:spTree>
    <p:extLst>
      <p:ext uri="{BB962C8B-B14F-4D97-AF65-F5344CB8AC3E}">
        <p14:creationId xmlns:p14="http://schemas.microsoft.com/office/powerpoint/2010/main" val="19247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54755" y="1316053"/>
            <a:ext cx="6585141" cy="1498872"/>
          </a:xfrm>
        </p:spPr>
        <p:txBody>
          <a:bodyPr>
            <a:normAutofit/>
          </a:bodyPr>
          <a:lstStyle/>
          <a:p>
            <a:pPr marL="0" indent="0">
              <a:buNone/>
            </a:pPr>
            <a:r>
              <a:rPr lang="en-US" sz="3600" dirty="0"/>
              <a:t>Water transport</a:t>
            </a:r>
            <a:r>
              <a:rPr lang="en-US" sz="3600" dirty="0">
                <a:latin typeface="Calibri" panose="020F0502020204030204" pitchFamily="34" charset="0"/>
                <a:cs typeface="Calibri" panose="020F0502020204030204" pitchFamily="34" charset="0"/>
              </a:rPr>
              <a:t> </a:t>
            </a:r>
            <a:r>
              <a:rPr lang="en-US" sz="3600" u="sng" dirty="0">
                <a:latin typeface="Calibri" panose="020F0502020204030204" pitchFamily="34" charset="0"/>
                <a:cs typeface="Calibri" panose="020F0502020204030204" pitchFamily="34" charset="0"/>
              </a:rPr>
              <a:t>from watershed to channel</a:t>
            </a:r>
            <a:endParaRPr lang="en-US" sz="3200" u="sng" dirty="0">
              <a:latin typeface="Calibri" panose="020F0502020204030204" pitchFamily="34" charset="0"/>
              <a:cs typeface="Calibri" panose="020F0502020204030204" pitchFamily="34" charset="0"/>
            </a:endParaRPr>
          </a:p>
          <a:p>
            <a:pPr lvl="1"/>
            <a:endParaRPr lang="en-US" sz="32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3"/>
          <a:srcRect l="7404" t="11803" r="28111" b="4477"/>
          <a:stretch/>
        </p:blipFill>
        <p:spPr>
          <a:xfrm>
            <a:off x="5345998" y="2581836"/>
            <a:ext cx="3432242" cy="2506531"/>
          </a:xfrm>
          <a:prstGeom prst="rect">
            <a:avLst/>
          </a:prstGeom>
          <a:ln>
            <a:noFill/>
          </a:ln>
          <a:effectLst>
            <a:outerShdw blurRad="190500" algn="tl" rotWithShape="0">
              <a:srgbClr val="000000">
                <a:alpha val="70000"/>
              </a:srgbClr>
            </a:outerShdw>
          </a:effectLst>
        </p:spPr>
      </p:pic>
      <p:sp>
        <p:nvSpPr>
          <p:cNvPr id="6" name="Content Placeholder 4"/>
          <p:cNvSpPr txBox="1">
            <a:spLocks/>
          </p:cNvSpPr>
          <p:nvPr/>
        </p:nvSpPr>
        <p:spPr>
          <a:xfrm>
            <a:off x="654755" y="2814925"/>
            <a:ext cx="4431604" cy="339223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Stream channel</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Precipitation / Runoff Relationship</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Flood Frequency</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Flow Duration</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Content Placeholder 4">
            <a:extLst>
              <a:ext uri="{FF2B5EF4-FFF2-40B4-BE49-F238E27FC236}">
                <a16:creationId xmlns:a16="http://schemas.microsoft.com/office/drawing/2014/main" id="{42A251DA-7F9B-418E-9E55-2B9A4DCDAE27}"/>
              </a:ext>
            </a:extLst>
          </p:cNvPr>
          <p:cNvSpPr txBox="1">
            <a:spLocks/>
          </p:cNvSpPr>
          <p:nvPr/>
        </p:nvSpPr>
        <p:spPr>
          <a:xfrm>
            <a:off x="5283215" y="5107833"/>
            <a:ext cx="3403583" cy="409171"/>
          </a:xfrm>
          <a:prstGeom prst="rect">
            <a:avLst/>
          </a:prstGeom>
          <a:solidFill>
            <a:schemeClr val="bg1"/>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Source: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4"/>
              </a:rPr>
              <a:t>NASA</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2017</a:t>
            </a:r>
          </a:p>
        </p:txBody>
      </p:sp>
      <p:sp>
        <p:nvSpPr>
          <p:cNvPr id="8" name="Rectangle 7">
            <a:extLst>
              <a:ext uri="{FF2B5EF4-FFF2-40B4-BE49-F238E27FC236}">
                <a16:creationId xmlns:a16="http://schemas.microsoft.com/office/drawing/2014/main" id="{800EC8A9-50AE-499D-93F7-E132CEA4564B}"/>
              </a:ext>
            </a:extLst>
          </p:cNvPr>
          <p:cNvSpPr/>
          <p:nvPr/>
        </p:nvSpPr>
        <p:spPr>
          <a:xfrm>
            <a:off x="654756" y="293046"/>
            <a:ext cx="7778044" cy="715581"/>
          </a:xfrm>
          <a:prstGeom prst="rect">
            <a:avLst/>
          </a:prstGeom>
          <a:solidFill>
            <a:schemeClr val="accent1">
              <a:lumMod val="40000"/>
              <a:lumOff val="6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HYDROLOGY</a:t>
            </a:r>
            <a:endParaRPr kumimoji="0" lang="en-US" sz="1800" b="0" i="0" u="none" strike="noStrike" kern="120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1780458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61472" y="1316054"/>
            <a:ext cx="8112373" cy="1213402"/>
          </a:xfrm>
        </p:spPr>
        <p:txBody>
          <a:bodyPr>
            <a:normAutofit/>
          </a:bodyPr>
          <a:lstStyle/>
          <a:p>
            <a:pPr marL="0" indent="0">
              <a:buNone/>
            </a:pPr>
            <a:r>
              <a:rPr lang="en-US" sz="3600" dirty="0"/>
              <a:t>Water transport </a:t>
            </a:r>
            <a:r>
              <a:rPr lang="en-US" sz="3600" u="sng" dirty="0"/>
              <a:t>within the stream channel,  floodplain, and sediment</a:t>
            </a:r>
            <a:endParaRPr lang="en-US" sz="3600" u="sng"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3"/>
          <a:srcRect l="16051" r="8359"/>
          <a:stretch/>
        </p:blipFill>
        <p:spPr>
          <a:xfrm>
            <a:off x="5400342" y="2941750"/>
            <a:ext cx="3356386" cy="2466788"/>
          </a:xfrm>
          <a:prstGeom prst="rect">
            <a:avLst/>
          </a:prstGeom>
          <a:ln>
            <a:noFill/>
          </a:ln>
          <a:effectLst>
            <a:outerShdw blurRad="190500" algn="tl" rotWithShape="0">
              <a:srgbClr val="000000">
                <a:alpha val="70000"/>
              </a:srgbClr>
            </a:outerShdw>
          </a:effectLst>
        </p:spPr>
      </p:pic>
      <p:sp>
        <p:nvSpPr>
          <p:cNvPr id="8" name="Content Placeholder 4"/>
          <p:cNvSpPr txBox="1">
            <a:spLocks/>
          </p:cNvSpPr>
          <p:nvPr/>
        </p:nvSpPr>
        <p:spPr>
          <a:xfrm>
            <a:off x="300789" y="2809766"/>
            <a:ext cx="5099553" cy="3410560"/>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Interaction with bed, banks, floodplain, sediment along and beneath stream, etc.</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Floodplain connection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Flow dynamics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Groundwater / Surface Water Exchange</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Content Placeholder 4">
            <a:extLst>
              <a:ext uri="{FF2B5EF4-FFF2-40B4-BE49-F238E27FC236}">
                <a16:creationId xmlns:a16="http://schemas.microsoft.com/office/drawing/2014/main" id="{42A251DA-7F9B-418E-9E55-2B9A4DCDAE27}"/>
              </a:ext>
            </a:extLst>
          </p:cNvPr>
          <p:cNvSpPr txBox="1">
            <a:spLocks/>
          </p:cNvSpPr>
          <p:nvPr/>
        </p:nvSpPr>
        <p:spPr>
          <a:xfrm>
            <a:off x="5312194" y="5463640"/>
            <a:ext cx="3403583" cy="409171"/>
          </a:xfrm>
          <a:prstGeom prst="rect">
            <a:avLst/>
          </a:prstGeom>
          <a:solidFill>
            <a:schemeClr val="bg1"/>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Source: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4"/>
              </a:rPr>
              <a:t>Kentucky Fish &amp; Wildlife</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2015</a:t>
            </a:r>
          </a:p>
        </p:txBody>
      </p:sp>
      <p:sp>
        <p:nvSpPr>
          <p:cNvPr id="10" name="Rectangle 9">
            <a:extLst>
              <a:ext uri="{FF2B5EF4-FFF2-40B4-BE49-F238E27FC236}">
                <a16:creationId xmlns:a16="http://schemas.microsoft.com/office/drawing/2014/main" id="{B9889C61-244A-406B-AD04-D4E0DD974EAA}"/>
              </a:ext>
            </a:extLst>
          </p:cNvPr>
          <p:cNvSpPr/>
          <p:nvPr/>
        </p:nvSpPr>
        <p:spPr>
          <a:xfrm>
            <a:off x="1275643" y="327859"/>
            <a:ext cx="6536267" cy="707886"/>
          </a:xfrm>
          <a:prstGeom prst="rect">
            <a:avLst/>
          </a:prstGeom>
          <a:solidFill>
            <a:srgbClr val="009999"/>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HYDRAULICS</a:t>
            </a:r>
            <a:endParaRPr kumimoji="0" lang="en-US" sz="4000" b="0" i="0" u="none" strike="noStrike" kern="120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2875298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1" y="63501"/>
            <a:ext cx="8225327" cy="1143000"/>
          </a:xfrm>
        </p:spPr>
        <p:txBody>
          <a:bodyPr/>
          <a:lstStyle/>
          <a:p>
            <a:pPr algn="l"/>
            <a:r>
              <a:rPr lang="en-US" dirty="0"/>
              <a:t>Four Dimensions of Streams</a:t>
            </a:r>
          </a:p>
        </p:txBody>
      </p:sp>
      <p:sp>
        <p:nvSpPr>
          <p:cNvPr id="7" name="Content Placeholder 4"/>
          <p:cNvSpPr txBox="1">
            <a:spLocks/>
          </p:cNvSpPr>
          <p:nvPr/>
        </p:nvSpPr>
        <p:spPr>
          <a:xfrm>
            <a:off x="386168" y="3141232"/>
            <a:ext cx="4669925" cy="308176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endParaRPr lang="en-US" sz="3200" dirty="0"/>
          </a:p>
          <a:p>
            <a:endParaRPr lang="en-US" sz="3600" dirty="0"/>
          </a:p>
        </p:txBody>
      </p:sp>
      <p:sp>
        <p:nvSpPr>
          <p:cNvPr id="8" name="Content Placeholder 4">
            <a:extLst>
              <a:ext uri="{FF2B5EF4-FFF2-40B4-BE49-F238E27FC236}">
                <a16:creationId xmlns:a16="http://schemas.microsoft.com/office/drawing/2014/main" id="{42A251DA-7F9B-418E-9E55-2B9A4DCDAE27}"/>
              </a:ext>
            </a:extLst>
          </p:cNvPr>
          <p:cNvSpPr txBox="1">
            <a:spLocks/>
          </p:cNvSpPr>
          <p:nvPr/>
        </p:nvSpPr>
        <p:spPr>
          <a:xfrm>
            <a:off x="5261631" y="5838967"/>
            <a:ext cx="3600515" cy="409171"/>
          </a:xfrm>
          <a:prstGeom prst="rect">
            <a:avLst/>
          </a:prstGeom>
          <a:solidFill>
            <a:schemeClr val="bg1"/>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Source: FISRWG, 1998</a:t>
            </a:r>
          </a:p>
        </p:txBody>
      </p:sp>
      <p:pic>
        <p:nvPicPr>
          <p:cNvPr id="9" name="Picture 2" descr="https://www.nrcs.usda.gov/Internet/FSE_MEDIA/nrcs143_025061.jpg">
            <a:extLst>
              <a:ext uri="{FF2B5EF4-FFF2-40B4-BE49-F238E27FC236}">
                <a16:creationId xmlns:a16="http://schemas.microsoft.com/office/drawing/2014/main" id="{669D9F14-D717-449F-ACAC-21B6F9C969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487"/>
          <a:stretch/>
        </p:blipFill>
        <p:spPr bwMode="auto">
          <a:xfrm>
            <a:off x="1722736" y="914400"/>
            <a:ext cx="5144463" cy="4924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32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s://www.nrcs.usda.gov/Internet/FSE_MEDIA/nrcs143_025238.jpg">
            <a:extLst>
              <a:ext uri="{FF2B5EF4-FFF2-40B4-BE49-F238E27FC236}">
                <a16:creationId xmlns:a16="http://schemas.microsoft.com/office/drawing/2014/main" id="{31BF8063-8586-4BD2-A44E-D0DDE5A589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501"/>
          <a:stretch/>
        </p:blipFill>
        <p:spPr bwMode="auto">
          <a:xfrm>
            <a:off x="2286484" y="143158"/>
            <a:ext cx="6316663" cy="61378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Hydrologic Cycle</a:t>
            </a:r>
          </a:p>
        </p:txBody>
      </p:sp>
      <p:sp>
        <p:nvSpPr>
          <p:cNvPr id="5" name="Content Placeholder 4">
            <a:extLst>
              <a:ext uri="{FF2B5EF4-FFF2-40B4-BE49-F238E27FC236}">
                <a16:creationId xmlns:a16="http://schemas.microsoft.com/office/drawing/2014/main" id="{DA785032-0C81-4E04-8928-F000B1FF2A9E}"/>
              </a:ext>
            </a:extLst>
          </p:cNvPr>
          <p:cNvSpPr txBox="1">
            <a:spLocks/>
          </p:cNvSpPr>
          <p:nvPr/>
        </p:nvSpPr>
        <p:spPr>
          <a:xfrm>
            <a:off x="1561310" y="5878286"/>
            <a:ext cx="3133099" cy="402697"/>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Source: FISRWG, 1998</a:t>
            </a:r>
          </a:p>
          <a:p>
            <a:endParaRPr lang="en-US" sz="3600" dirty="0"/>
          </a:p>
        </p:txBody>
      </p:sp>
    </p:spTree>
    <p:extLst>
      <p:ext uri="{BB962C8B-B14F-4D97-AF65-F5344CB8AC3E}">
        <p14:creationId xmlns:p14="http://schemas.microsoft.com/office/powerpoint/2010/main" val="490697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Evapotranspiration</a:t>
            </a:r>
          </a:p>
        </p:txBody>
      </p:sp>
      <p:pic>
        <p:nvPicPr>
          <p:cNvPr id="6" name="Picture 2" descr="https://www.nrcs.usda.gov/Internet/FSE_MEDIA/nrcs143_024361.jpg">
            <a:extLst>
              <a:ext uri="{FF2B5EF4-FFF2-40B4-BE49-F238E27FC236}">
                <a16:creationId xmlns:a16="http://schemas.microsoft.com/office/drawing/2014/main" id="{F7F0662A-DB5B-4302-9F87-8C7A5A6822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269"/>
          <a:stretch/>
        </p:blipFill>
        <p:spPr bwMode="auto">
          <a:xfrm>
            <a:off x="5030008" y="173040"/>
            <a:ext cx="3976687" cy="5879419"/>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DA785032-0C81-4E04-8928-F000B1FF2A9E}"/>
              </a:ext>
            </a:extLst>
          </p:cNvPr>
          <p:cNvSpPr txBox="1">
            <a:spLocks/>
          </p:cNvSpPr>
          <p:nvPr/>
        </p:nvSpPr>
        <p:spPr>
          <a:xfrm>
            <a:off x="5030008" y="6079634"/>
            <a:ext cx="3133099" cy="402697"/>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Source: FISRWG, 1998</a:t>
            </a:r>
          </a:p>
          <a:p>
            <a:endParaRPr lang="en-US" sz="3600" dirty="0"/>
          </a:p>
        </p:txBody>
      </p:sp>
      <p:sp>
        <p:nvSpPr>
          <p:cNvPr id="7" name="Content Placeholder 4">
            <a:extLst>
              <a:ext uri="{FF2B5EF4-FFF2-40B4-BE49-F238E27FC236}">
                <a16:creationId xmlns:a16="http://schemas.microsoft.com/office/drawing/2014/main" id="{7C0CCA08-B6F7-4ED9-95AA-752BEEBFC6FD}"/>
              </a:ext>
            </a:extLst>
          </p:cNvPr>
          <p:cNvSpPr>
            <a:spLocks noGrp="1"/>
          </p:cNvSpPr>
          <p:nvPr>
            <p:ph idx="1"/>
          </p:nvPr>
        </p:nvSpPr>
        <p:spPr>
          <a:xfrm>
            <a:off x="461473" y="1316054"/>
            <a:ext cx="4248638" cy="4763580"/>
          </a:xfrm>
        </p:spPr>
        <p:txBody>
          <a:bodyPr>
            <a:normAutofit/>
          </a:bodyPr>
          <a:lstStyle/>
          <a:p>
            <a:r>
              <a:rPr lang="en-US" sz="2800" b="1" dirty="0">
                <a:solidFill>
                  <a:schemeClr val="tx2"/>
                </a:solidFill>
              </a:rPr>
              <a:t>Interception</a:t>
            </a:r>
            <a:r>
              <a:rPr lang="en-US" sz="2800" dirty="0"/>
              <a:t> by trees and vegetation (doesn’t reach ground) and evaporates</a:t>
            </a:r>
          </a:p>
          <a:p>
            <a:r>
              <a:rPr lang="en-US" sz="2800" b="1" dirty="0">
                <a:solidFill>
                  <a:schemeClr val="tx2"/>
                </a:solidFill>
              </a:rPr>
              <a:t>Transpiration</a:t>
            </a:r>
            <a:r>
              <a:rPr lang="en-US" sz="2800" dirty="0"/>
              <a:t> pulled from ground by roots and used by tree, some water returns to atmosphere from pores in leaves</a:t>
            </a:r>
          </a:p>
          <a:p>
            <a:r>
              <a:rPr lang="en-US" sz="2800" b="1" dirty="0">
                <a:solidFill>
                  <a:schemeClr val="tx2"/>
                </a:solidFill>
              </a:rPr>
              <a:t>Evaporation </a:t>
            </a:r>
            <a:r>
              <a:rPr lang="en-US" sz="2800" dirty="0"/>
              <a:t>from soil and surfaces</a:t>
            </a:r>
          </a:p>
          <a:p>
            <a:endParaRPr lang="en-US" sz="3600" dirty="0"/>
          </a:p>
        </p:txBody>
      </p:sp>
    </p:spTree>
    <p:extLst>
      <p:ext uri="{BB962C8B-B14F-4D97-AF65-F5344CB8AC3E}">
        <p14:creationId xmlns:p14="http://schemas.microsoft.com/office/powerpoint/2010/main" val="3290693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1A3AD-4A5A-4C6D-82DA-D911B82D6E4D}"/>
              </a:ext>
            </a:extLst>
          </p:cNvPr>
          <p:cNvSpPr>
            <a:spLocks noGrp="1"/>
          </p:cNvSpPr>
          <p:nvPr>
            <p:ph type="title"/>
          </p:nvPr>
        </p:nvSpPr>
        <p:spPr/>
        <p:txBody>
          <a:bodyPr/>
          <a:lstStyle/>
          <a:p>
            <a:r>
              <a:rPr lang="en-US" dirty="0"/>
              <a:t>Soil Infiltration and Moisture</a:t>
            </a:r>
          </a:p>
        </p:txBody>
      </p:sp>
      <p:sp>
        <p:nvSpPr>
          <p:cNvPr id="5" name="Content Placeholder 4">
            <a:extLst>
              <a:ext uri="{FF2B5EF4-FFF2-40B4-BE49-F238E27FC236}">
                <a16:creationId xmlns:a16="http://schemas.microsoft.com/office/drawing/2014/main" id="{C58C0AA7-E578-40BE-AED4-52301C03F1F3}"/>
              </a:ext>
            </a:extLst>
          </p:cNvPr>
          <p:cNvSpPr txBox="1">
            <a:spLocks/>
          </p:cNvSpPr>
          <p:nvPr/>
        </p:nvSpPr>
        <p:spPr>
          <a:xfrm>
            <a:off x="48112" y="6079634"/>
            <a:ext cx="3133099" cy="402697"/>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Source: FISRWG, 1998</a:t>
            </a:r>
          </a:p>
          <a:p>
            <a:endParaRPr lang="en-US" sz="3600" dirty="0"/>
          </a:p>
        </p:txBody>
      </p:sp>
      <p:pic>
        <p:nvPicPr>
          <p:cNvPr id="3074" name="Picture 2" descr="https://www.nrcs.usda.gov/Internet/FSE_MEDIA/nrcs143_024811.jpg">
            <a:extLst>
              <a:ext uri="{FF2B5EF4-FFF2-40B4-BE49-F238E27FC236}">
                <a16:creationId xmlns:a16="http://schemas.microsoft.com/office/drawing/2014/main" id="{11B00AA4-FED4-4F65-AAE3-2C58EE2879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4446"/>
          <a:stretch/>
        </p:blipFill>
        <p:spPr bwMode="auto">
          <a:xfrm>
            <a:off x="159546" y="3098483"/>
            <a:ext cx="2755103" cy="2959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www.nrcs.usda.gov/Internet/FSE_MEDIA/nrcs143_024811.jpg">
            <a:extLst>
              <a:ext uri="{FF2B5EF4-FFF2-40B4-BE49-F238E27FC236}">
                <a16:creationId xmlns:a16="http://schemas.microsoft.com/office/drawing/2014/main" id="{AD5C0CA1-208A-4350-98E6-4C156FD928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167" b="33333"/>
          <a:stretch/>
        </p:blipFill>
        <p:spPr bwMode="auto">
          <a:xfrm>
            <a:off x="3193911" y="3011629"/>
            <a:ext cx="2755102" cy="27050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www.nrcs.usda.gov/Internet/FSE_MEDIA/nrcs143_024811.jpg">
            <a:extLst>
              <a:ext uri="{FF2B5EF4-FFF2-40B4-BE49-F238E27FC236}">
                <a16:creationId xmlns:a16="http://schemas.microsoft.com/office/drawing/2014/main" id="{D58550E6-8050-4BFD-8AD8-9507175DA7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611" b="6227"/>
          <a:stretch/>
        </p:blipFill>
        <p:spPr bwMode="auto">
          <a:xfrm>
            <a:off x="6205310" y="3699610"/>
            <a:ext cx="2753743" cy="2093229"/>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D33B35FE-4F44-4BCE-BB6C-DC191908FFC5}"/>
              </a:ext>
            </a:extLst>
          </p:cNvPr>
          <p:cNvSpPr/>
          <p:nvPr/>
        </p:nvSpPr>
        <p:spPr>
          <a:xfrm>
            <a:off x="2927349" y="4425678"/>
            <a:ext cx="253862" cy="24792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A39F07C6-DAFB-43D4-909E-24F8ACB55377}"/>
              </a:ext>
            </a:extLst>
          </p:cNvPr>
          <p:cNvSpPr/>
          <p:nvPr/>
        </p:nvSpPr>
        <p:spPr>
          <a:xfrm>
            <a:off x="5961713" y="4457700"/>
            <a:ext cx="253862" cy="24792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4">
            <a:extLst>
              <a:ext uri="{FF2B5EF4-FFF2-40B4-BE49-F238E27FC236}">
                <a16:creationId xmlns:a16="http://schemas.microsoft.com/office/drawing/2014/main" id="{81DE24CC-A37D-42E1-AAF9-9473A1706A9C}"/>
              </a:ext>
            </a:extLst>
          </p:cNvPr>
          <p:cNvSpPr>
            <a:spLocks noGrp="1"/>
          </p:cNvSpPr>
          <p:nvPr>
            <p:ph idx="1"/>
          </p:nvPr>
        </p:nvSpPr>
        <p:spPr>
          <a:xfrm>
            <a:off x="445619" y="1277954"/>
            <a:ext cx="8497580" cy="1842336"/>
          </a:xfrm>
        </p:spPr>
        <p:txBody>
          <a:bodyPr>
            <a:normAutofit fontScale="92500" lnSpcReduction="20000"/>
          </a:bodyPr>
          <a:lstStyle/>
          <a:p>
            <a:r>
              <a:rPr lang="en-US" sz="2800" dirty="0"/>
              <a:t>Precipitation is drawn into soil through </a:t>
            </a:r>
            <a:r>
              <a:rPr lang="en-US" sz="2800" b="1" dirty="0">
                <a:solidFill>
                  <a:schemeClr val="tx2"/>
                </a:solidFill>
              </a:rPr>
              <a:t>gravity</a:t>
            </a:r>
            <a:r>
              <a:rPr lang="en-US" sz="2800" dirty="0"/>
              <a:t> and </a:t>
            </a:r>
            <a:r>
              <a:rPr lang="en-US" sz="2800" b="1" dirty="0">
                <a:solidFill>
                  <a:schemeClr val="tx2"/>
                </a:solidFill>
              </a:rPr>
              <a:t>capillary action </a:t>
            </a:r>
            <a:r>
              <a:rPr lang="en-US" sz="2800" dirty="0"/>
              <a:t>through </a:t>
            </a:r>
            <a:r>
              <a:rPr lang="en-US" sz="2800" b="1" dirty="0">
                <a:solidFill>
                  <a:schemeClr val="tx2"/>
                </a:solidFill>
              </a:rPr>
              <a:t>pores</a:t>
            </a:r>
            <a:r>
              <a:rPr lang="en-US" sz="2800" dirty="0"/>
              <a:t> in the soil.</a:t>
            </a:r>
          </a:p>
          <a:p>
            <a:r>
              <a:rPr lang="en-US" sz="2800" dirty="0"/>
              <a:t>Soils with more </a:t>
            </a:r>
            <a:r>
              <a:rPr lang="en-US" sz="2800" b="1" dirty="0">
                <a:solidFill>
                  <a:schemeClr val="tx2"/>
                </a:solidFill>
              </a:rPr>
              <a:t>porosity</a:t>
            </a:r>
            <a:r>
              <a:rPr lang="en-US" sz="2800" dirty="0"/>
              <a:t> can infiltrate more water.</a:t>
            </a:r>
          </a:p>
          <a:p>
            <a:r>
              <a:rPr lang="en-US" sz="2800" dirty="0"/>
              <a:t>After a storm, the water will travel lower with some holding to particles as </a:t>
            </a:r>
            <a:r>
              <a:rPr lang="en-US" sz="2800" b="1" dirty="0">
                <a:solidFill>
                  <a:schemeClr val="tx2"/>
                </a:solidFill>
              </a:rPr>
              <a:t>soil moisture</a:t>
            </a:r>
            <a:r>
              <a:rPr lang="en-US" sz="2800" dirty="0"/>
              <a:t>.</a:t>
            </a:r>
          </a:p>
          <a:p>
            <a:endParaRPr lang="en-US" sz="3600" dirty="0"/>
          </a:p>
        </p:txBody>
      </p:sp>
    </p:spTree>
    <p:extLst>
      <p:ext uri="{BB962C8B-B14F-4D97-AF65-F5344CB8AC3E}">
        <p14:creationId xmlns:p14="http://schemas.microsoft.com/office/powerpoint/2010/main" val="576134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D001-4EFD-4744-BACA-7D22A6D762B2}"/>
              </a:ext>
            </a:extLst>
          </p:cNvPr>
          <p:cNvSpPr>
            <a:spLocks noGrp="1"/>
          </p:cNvSpPr>
          <p:nvPr>
            <p:ph type="title"/>
          </p:nvPr>
        </p:nvSpPr>
        <p:spPr/>
        <p:txBody>
          <a:bodyPr/>
          <a:lstStyle/>
          <a:p>
            <a:r>
              <a:rPr lang="en-US" dirty="0"/>
              <a:t>Groundwater</a:t>
            </a:r>
          </a:p>
        </p:txBody>
      </p:sp>
      <p:pic>
        <p:nvPicPr>
          <p:cNvPr id="12290" name="Picture 2" descr="https://www.nrcs.usda.gov/Internet/FSE_MEDIA/nrcs143_024363.jpg">
            <a:extLst>
              <a:ext uri="{FF2B5EF4-FFF2-40B4-BE49-F238E27FC236}">
                <a16:creationId xmlns:a16="http://schemas.microsoft.com/office/drawing/2014/main" id="{BF5721E6-5B2F-4E8B-9665-446B69E54C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950"/>
          <a:stretch/>
        </p:blipFill>
        <p:spPr bwMode="auto">
          <a:xfrm>
            <a:off x="960502" y="1295400"/>
            <a:ext cx="7033949" cy="4548188"/>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202D1F04-C1F1-4846-B873-0111A41A17D9}"/>
              </a:ext>
            </a:extLst>
          </p:cNvPr>
          <p:cNvSpPr txBox="1">
            <a:spLocks/>
          </p:cNvSpPr>
          <p:nvPr/>
        </p:nvSpPr>
        <p:spPr>
          <a:xfrm>
            <a:off x="960502" y="5843588"/>
            <a:ext cx="3133099" cy="402697"/>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Source: FISRWG, 1998</a:t>
            </a:r>
          </a:p>
          <a:p>
            <a:endParaRPr lang="en-US" sz="3600" dirty="0"/>
          </a:p>
        </p:txBody>
      </p:sp>
    </p:spTree>
    <p:extLst>
      <p:ext uri="{BB962C8B-B14F-4D97-AF65-F5344CB8AC3E}">
        <p14:creationId xmlns:p14="http://schemas.microsoft.com/office/powerpoint/2010/main" val="1488899193"/>
      </p:ext>
    </p:extLst>
  </p:cSld>
  <p:clrMapOvr>
    <a:masterClrMapping/>
  </p:clrMapOvr>
</p:sld>
</file>

<file path=ppt/theme/theme1.xml><?xml version="1.0" encoding="utf-8"?>
<a:theme xmlns:a="http://schemas.openxmlformats.org/drawingml/2006/main" name="UK Primary White Standard">
  <a:themeElements>
    <a:clrScheme name="UK Primary Palette">
      <a:dk1>
        <a:sysClr val="windowText" lastClr="000000"/>
      </a:dk1>
      <a:lt1>
        <a:sysClr val="window" lastClr="FFFFFF"/>
      </a:lt1>
      <a:dk2>
        <a:srgbClr val="0C377B"/>
      </a:dk2>
      <a:lt2>
        <a:srgbClr val="EEECE1"/>
      </a:lt2>
      <a:accent1>
        <a:srgbClr val="007CB7"/>
      </a:accent1>
      <a:accent2>
        <a:srgbClr val="162355"/>
      </a:accent2>
      <a:accent3>
        <a:srgbClr val="B8BAB3"/>
      </a:accent3>
      <a:accent4>
        <a:srgbClr val="4A4D4D"/>
      </a:accent4>
      <a:accent5>
        <a:srgbClr val="007CB7"/>
      </a:accent5>
      <a:accent6>
        <a:srgbClr val="0C377B"/>
      </a:accent6>
      <a:hlink>
        <a:srgbClr val="0C377B"/>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UK Primary White Standard">
  <a:themeElements>
    <a:clrScheme name="UK Primary Palette">
      <a:dk1>
        <a:sysClr val="windowText" lastClr="000000"/>
      </a:dk1>
      <a:lt1>
        <a:sysClr val="window" lastClr="FFFFFF"/>
      </a:lt1>
      <a:dk2>
        <a:srgbClr val="0C377B"/>
      </a:dk2>
      <a:lt2>
        <a:srgbClr val="EEECE1"/>
      </a:lt2>
      <a:accent1>
        <a:srgbClr val="007CB7"/>
      </a:accent1>
      <a:accent2>
        <a:srgbClr val="162355"/>
      </a:accent2>
      <a:accent3>
        <a:srgbClr val="B8BAB3"/>
      </a:accent3>
      <a:accent4>
        <a:srgbClr val="4A4D4D"/>
      </a:accent4>
      <a:accent5>
        <a:srgbClr val="007CB7"/>
      </a:accent5>
      <a:accent6>
        <a:srgbClr val="0C377B"/>
      </a:accent6>
      <a:hlink>
        <a:srgbClr val="0C377B"/>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UK PPT White Standard</Template>
  <TotalTime>42454</TotalTime>
  <Words>3420</Words>
  <Application>Microsoft Office PowerPoint</Application>
  <PresentationFormat>On-screen Show (4:3)</PresentationFormat>
  <Paragraphs>335</Paragraphs>
  <Slides>29</Slides>
  <Notes>29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29</vt:i4>
      </vt:variant>
    </vt:vector>
  </HeadingPairs>
  <TitlesOfParts>
    <vt:vector size="39" baseType="lpstr">
      <vt:lpstr>Arial</vt:lpstr>
      <vt:lpstr>Avenir Next Regular</vt:lpstr>
      <vt:lpstr>AvenirNext LT Pro Bold</vt:lpstr>
      <vt:lpstr>Calibri</vt:lpstr>
      <vt:lpstr>Mercury Display</vt:lpstr>
      <vt:lpstr>Mercury Display Semibold</vt:lpstr>
      <vt:lpstr>Times New Roman</vt:lpstr>
      <vt:lpstr>Verdana</vt:lpstr>
      <vt:lpstr>UK Primary White Standard</vt:lpstr>
      <vt:lpstr>1_UK Primary White Standard</vt:lpstr>
      <vt:lpstr>Watershed Academy Watershed Coordinator Training Series</vt:lpstr>
      <vt:lpstr>Stream Functions Pyramid</vt:lpstr>
      <vt:lpstr>PowerPoint Presentation</vt:lpstr>
      <vt:lpstr>PowerPoint Presentation</vt:lpstr>
      <vt:lpstr>Four Dimensions of Streams</vt:lpstr>
      <vt:lpstr>Hydrologic Cycle</vt:lpstr>
      <vt:lpstr>Evapotranspiration</vt:lpstr>
      <vt:lpstr>Soil Infiltration and Moisture</vt:lpstr>
      <vt:lpstr>Groundwater</vt:lpstr>
      <vt:lpstr>Karst and Groundwater</vt:lpstr>
      <vt:lpstr>Infiltration vs Runoff</vt:lpstr>
      <vt:lpstr>Groundwater and Runoff</vt:lpstr>
      <vt:lpstr>Stream Flow Regime</vt:lpstr>
      <vt:lpstr>Urbanization and Hydrologic Cycle</vt:lpstr>
      <vt:lpstr>Longitudinal Zones </vt:lpstr>
      <vt:lpstr>Drainage Patterns by Valley</vt:lpstr>
      <vt:lpstr>Stream Order by Size</vt:lpstr>
      <vt:lpstr>Riffle, Run, Pool</vt:lpstr>
      <vt:lpstr>Lateral Stream Channel Cross-Section </vt:lpstr>
      <vt:lpstr>Lateral Floodplain Cross-Section </vt:lpstr>
      <vt:lpstr>Meanders</vt:lpstr>
      <vt:lpstr>Floodplain Features</vt:lpstr>
      <vt:lpstr>PowerPoint Presentation</vt:lpstr>
      <vt:lpstr>Stream Flow</vt:lpstr>
      <vt:lpstr>Stream Hydrograph</vt:lpstr>
      <vt:lpstr>Stream Hydrograph and Urbanization</vt:lpstr>
      <vt:lpstr>Stream Hydrograph and Topography </vt:lpstr>
      <vt:lpstr>Stream Hydrograph and Droughts</vt:lpstr>
      <vt:lpstr>Hydrology and Hydraulics Measurement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Evans, Steven</dc:creator>
  <cp:lastModifiedBy>McAlister, Malissa L.</cp:lastModifiedBy>
  <cp:revision>462</cp:revision>
  <dcterms:created xsi:type="dcterms:W3CDTF">2018-02-01T15:12:04Z</dcterms:created>
  <dcterms:modified xsi:type="dcterms:W3CDTF">2019-10-25T14:22:47Z</dcterms:modified>
</cp:coreProperties>
</file>