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436" r:id="rId5"/>
    <p:sldId id="469" r:id="rId6"/>
    <p:sldId id="547" r:id="rId7"/>
    <p:sldId id="500" r:id="rId8"/>
    <p:sldId id="544" r:id="rId9"/>
    <p:sldId id="548" r:id="rId10"/>
    <p:sldId id="550" r:id="rId11"/>
    <p:sldId id="551" r:id="rId12"/>
    <p:sldId id="549" r:id="rId13"/>
    <p:sldId id="552" r:id="rId14"/>
    <p:sldId id="546" r:id="rId15"/>
    <p:sldId id="545" r:id="rId16"/>
    <p:sldId id="553" r:id="rId17"/>
    <p:sldId id="554" r:id="rId18"/>
    <p:sldId id="525" r:id="rId19"/>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ans, Steven" initials="ES" lastIdx="1" clrIdx="0">
    <p:extLst>
      <p:ext uri="{19B8F6BF-5375-455C-9EA6-DF929625EA0E}">
        <p15:presenceInfo xmlns:p15="http://schemas.microsoft.com/office/powerpoint/2012/main" userId="S-1-5-21-436374069-1454471165-682003330-476601" providerId="AD"/>
      </p:ext>
    </p:extLst>
  </p:cmAuthor>
  <p:cmAuthor id="2" name="Steven Evans" initials="SE" lastIdx="1" clrIdx="1">
    <p:extLst>
      <p:ext uri="{19B8F6BF-5375-455C-9EA6-DF929625EA0E}">
        <p15:presenceInfo xmlns:p15="http://schemas.microsoft.com/office/powerpoint/2012/main" userId="62e3af207514a7f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A01"/>
    <a:srgbClr val="57D34D"/>
    <a:srgbClr val="CCFF99"/>
    <a:srgbClr val="FFFF99"/>
    <a:srgbClr val="0032A1"/>
    <a:srgbClr val="FD5003"/>
    <a:srgbClr val="FFDD89"/>
    <a:srgbClr val="FF9999"/>
    <a:srgbClr val="D9D9D9"/>
    <a:srgbClr val="0033A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98FFA0-26EA-46EB-95AE-D310FBED7250}" v="479" dt="2020-10-21T17:12:56.6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54" autoAdjust="0"/>
    <p:restoredTop sz="66667" autoAdjust="0"/>
  </p:normalViewPr>
  <p:slideViewPr>
    <p:cSldViewPr snapToGrid="0" snapToObjects="1">
      <p:cViewPr varScale="1">
        <p:scale>
          <a:sx n="72" d="100"/>
          <a:sy n="72" d="100"/>
        </p:scale>
        <p:origin x="2736" y="54"/>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82" d="100"/>
          <a:sy n="82" d="100"/>
        </p:scale>
        <p:origin x="381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Alister, Malissa L." userId="4cc7dcc8-fb4d-4269-856b-559d123fa13f" providerId="ADAL" clId="{2798FFA0-26EA-46EB-95AE-D310FBED7250}"/>
    <pc:docChg chg="undo custSel modSld">
      <pc:chgData name="McAlister, Malissa L." userId="4cc7dcc8-fb4d-4269-856b-559d123fa13f" providerId="ADAL" clId="{2798FFA0-26EA-46EB-95AE-D310FBED7250}" dt="2020-10-21T18:20:54.262" v="2444" actId="6549"/>
      <pc:docMkLst>
        <pc:docMk/>
      </pc:docMkLst>
      <pc:sldChg chg="modNotesTx">
        <pc:chgData name="McAlister, Malissa L." userId="4cc7dcc8-fb4d-4269-856b-559d123fa13f" providerId="ADAL" clId="{2798FFA0-26EA-46EB-95AE-D310FBED7250}" dt="2020-10-21T15:16:22.397" v="1343" actId="20577"/>
        <pc:sldMkLst>
          <pc:docMk/>
          <pc:sldMk cId="1360849726" sldId="436"/>
        </pc:sldMkLst>
      </pc:sldChg>
      <pc:sldChg chg="addSp delSp modAnim modNotesTx">
        <pc:chgData name="McAlister, Malissa L." userId="4cc7dcc8-fb4d-4269-856b-559d123fa13f" providerId="ADAL" clId="{2798FFA0-26EA-46EB-95AE-D310FBED7250}" dt="2020-10-21T15:18:29.029" v="1674" actId="20577"/>
        <pc:sldMkLst>
          <pc:docMk/>
          <pc:sldMk cId="2185017884" sldId="469"/>
        </pc:sldMkLst>
        <pc:inkChg chg="add del">
          <ac:chgData name="McAlister, Malissa L." userId="4cc7dcc8-fb4d-4269-856b-559d123fa13f" providerId="ADAL" clId="{2798FFA0-26EA-46EB-95AE-D310FBED7250}" dt="2020-10-21T13:58:00.214" v="846" actId="9405"/>
          <ac:inkMkLst>
            <pc:docMk/>
            <pc:sldMk cId="2185017884" sldId="469"/>
            <ac:inkMk id="3" creationId="{1B36A07B-F684-4142-B3DF-83E156A52DF3}"/>
          </ac:inkMkLst>
        </pc:inkChg>
        <pc:inkChg chg="add del">
          <ac:chgData name="McAlister, Malissa L." userId="4cc7dcc8-fb4d-4269-856b-559d123fa13f" providerId="ADAL" clId="{2798FFA0-26EA-46EB-95AE-D310FBED7250}" dt="2020-10-21T13:57:58.110" v="845" actId="9405"/>
          <ac:inkMkLst>
            <pc:docMk/>
            <pc:sldMk cId="2185017884" sldId="469"/>
            <ac:inkMk id="4" creationId="{955A816C-0509-4D4F-B3EB-36D07D3BCEC4}"/>
          </ac:inkMkLst>
        </pc:inkChg>
        <pc:inkChg chg="add">
          <ac:chgData name="McAlister, Malissa L." userId="4cc7dcc8-fb4d-4269-856b-559d123fa13f" providerId="ADAL" clId="{2798FFA0-26EA-46EB-95AE-D310FBED7250}" dt="2020-10-21T13:57:57.049" v="844"/>
          <ac:inkMkLst>
            <pc:docMk/>
            <pc:sldMk cId="2185017884" sldId="469"/>
            <ac:inkMk id="5" creationId="{85A7DC3B-9254-40FA-9ECE-034313047CEE}"/>
          </ac:inkMkLst>
        </pc:inkChg>
        <pc:inkChg chg="add del">
          <ac:chgData name="McAlister, Malissa L." userId="4cc7dcc8-fb4d-4269-856b-559d123fa13f" providerId="ADAL" clId="{2798FFA0-26EA-46EB-95AE-D310FBED7250}" dt="2020-10-21T13:58:25.077" v="857" actId="9405"/>
          <ac:inkMkLst>
            <pc:docMk/>
            <pc:sldMk cId="2185017884" sldId="469"/>
            <ac:inkMk id="6" creationId="{C53D33FE-2182-4ACF-930F-DDB6EF994417}"/>
          </ac:inkMkLst>
        </pc:inkChg>
        <pc:inkChg chg="add del">
          <ac:chgData name="McAlister, Malissa L." userId="4cc7dcc8-fb4d-4269-856b-559d123fa13f" providerId="ADAL" clId="{2798FFA0-26EA-46EB-95AE-D310FBED7250}" dt="2020-10-21T13:58:24.491" v="856" actId="9405"/>
          <ac:inkMkLst>
            <pc:docMk/>
            <pc:sldMk cId="2185017884" sldId="469"/>
            <ac:inkMk id="7" creationId="{C5318858-F81C-4B82-831F-A94C5D5CF2B7}"/>
          </ac:inkMkLst>
        </pc:inkChg>
        <pc:inkChg chg="add del">
          <ac:chgData name="McAlister, Malissa L." userId="4cc7dcc8-fb4d-4269-856b-559d123fa13f" providerId="ADAL" clId="{2798FFA0-26EA-46EB-95AE-D310FBED7250}" dt="2020-10-21T13:58:20.128" v="851"/>
          <ac:inkMkLst>
            <pc:docMk/>
            <pc:sldMk cId="2185017884" sldId="469"/>
            <ac:inkMk id="8" creationId="{8E49606D-6C45-42B1-A60A-D59F0CD3745C}"/>
          </ac:inkMkLst>
        </pc:inkChg>
        <pc:inkChg chg="add del">
          <ac:chgData name="McAlister, Malissa L." userId="4cc7dcc8-fb4d-4269-856b-559d123fa13f" providerId="ADAL" clId="{2798FFA0-26EA-46EB-95AE-D310FBED7250}" dt="2020-10-21T13:58:23.888" v="855" actId="9405"/>
          <ac:inkMkLst>
            <pc:docMk/>
            <pc:sldMk cId="2185017884" sldId="469"/>
            <ac:inkMk id="10" creationId="{53B8E594-3E1B-450B-92E2-23D9514BF48E}"/>
          </ac:inkMkLst>
        </pc:inkChg>
        <pc:inkChg chg="add del">
          <ac:chgData name="McAlister, Malissa L." userId="4cc7dcc8-fb4d-4269-856b-559d123fa13f" providerId="ADAL" clId="{2798FFA0-26EA-46EB-95AE-D310FBED7250}" dt="2020-10-21T13:58:21.352" v="853"/>
          <ac:inkMkLst>
            <pc:docMk/>
            <pc:sldMk cId="2185017884" sldId="469"/>
            <ac:inkMk id="11" creationId="{26B2ADB0-9A14-4446-9E7E-E7CC02DBC911}"/>
          </ac:inkMkLst>
        </pc:inkChg>
        <pc:inkChg chg="add del">
          <ac:chgData name="McAlister, Malissa L." userId="4cc7dcc8-fb4d-4269-856b-559d123fa13f" providerId="ADAL" clId="{2798FFA0-26EA-46EB-95AE-D310FBED7250}" dt="2020-10-21T13:58:23.053" v="854" actId="9405"/>
          <ac:inkMkLst>
            <pc:docMk/>
            <pc:sldMk cId="2185017884" sldId="469"/>
            <ac:inkMk id="12" creationId="{354AAB46-B7DD-47F8-8423-1C56812BD12C}"/>
          </ac:inkMkLst>
        </pc:inkChg>
        <pc:inkChg chg="add">
          <ac:chgData name="McAlister, Malissa L." userId="4cc7dcc8-fb4d-4269-856b-559d123fa13f" providerId="ADAL" clId="{2798FFA0-26EA-46EB-95AE-D310FBED7250}" dt="2020-10-21T13:58:21.352" v="853"/>
          <ac:inkMkLst>
            <pc:docMk/>
            <pc:sldMk cId="2185017884" sldId="469"/>
            <ac:inkMk id="13" creationId="{E747BD59-95E8-4DA8-9EC6-EF20F66F4F5F}"/>
          </ac:inkMkLst>
        </pc:inkChg>
        <pc:inkChg chg="add del">
          <ac:chgData name="McAlister, Malissa L." userId="4cc7dcc8-fb4d-4269-856b-559d123fa13f" providerId="ADAL" clId="{2798FFA0-26EA-46EB-95AE-D310FBED7250}" dt="2020-10-21T13:58:56.119" v="860"/>
          <ac:inkMkLst>
            <pc:docMk/>
            <pc:sldMk cId="2185017884" sldId="469"/>
            <ac:inkMk id="14" creationId="{EEC20268-D461-4E4A-9C7E-7F0C2FFD5EC1}"/>
          </ac:inkMkLst>
        </pc:inkChg>
        <pc:inkChg chg="add del">
          <ac:chgData name="McAlister, Malissa L." userId="4cc7dcc8-fb4d-4269-856b-559d123fa13f" providerId="ADAL" clId="{2798FFA0-26EA-46EB-95AE-D310FBED7250}" dt="2020-10-21T13:58:56.119" v="860"/>
          <ac:inkMkLst>
            <pc:docMk/>
            <pc:sldMk cId="2185017884" sldId="469"/>
            <ac:inkMk id="15" creationId="{5808BCBE-6913-4141-AC92-700F2F1FFD7C}"/>
          </ac:inkMkLst>
        </pc:inkChg>
        <pc:inkChg chg="add">
          <ac:chgData name="McAlister, Malissa L." userId="4cc7dcc8-fb4d-4269-856b-559d123fa13f" providerId="ADAL" clId="{2798FFA0-26EA-46EB-95AE-D310FBED7250}" dt="2020-10-21T13:58:56.119" v="860"/>
          <ac:inkMkLst>
            <pc:docMk/>
            <pc:sldMk cId="2185017884" sldId="469"/>
            <ac:inkMk id="16" creationId="{036E955C-9964-43F1-B5D6-F76453AFC4BC}"/>
          </ac:inkMkLst>
        </pc:inkChg>
      </pc:sldChg>
      <pc:sldChg chg="modSp">
        <pc:chgData name="McAlister, Malissa L." userId="4cc7dcc8-fb4d-4269-856b-559d123fa13f" providerId="ADAL" clId="{2798FFA0-26EA-46EB-95AE-D310FBED7250}" dt="2020-10-21T15:08:17.763" v="897" actId="12"/>
        <pc:sldMkLst>
          <pc:docMk/>
          <pc:sldMk cId="1152379810" sldId="500"/>
        </pc:sldMkLst>
        <pc:spChg chg="mod">
          <ac:chgData name="McAlister, Malissa L." userId="4cc7dcc8-fb4d-4269-856b-559d123fa13f" providerId="ADAL" clId="{2798FFA0-26EA-46EB-95AE-D310FBED7250}" dt="2020-10-21T15:08:17.763" v="897" actId="12"/>
          <ac:spMkLst>
            <pc:docMk/>
            <pc:sldMk cId="1152379810" sldId="500"/>
            <ac:spMk id="6" creationId="{E5CEE442-5541-49E4-8386-A239DB103C71}"/>
          </ac:spMkLst>
        </pc:spChg>
      </pc:sldChg>
      <pc:sldChg chg="addSp delSp modSp modNotesTx">
        <pc:chgData name="McAlister, Malissa L." userId="4cc7dcc8-fb4d-4269-856b-559d123fa13f" providerId="ADAL" clId="{2798FFA0-26EA-46EB-95AE-D310FBED7250}" dt="2020-10-21T17:13:20.895" v="2239" actId="6549"/>
        <pc:sldMkLst>
          <pc:docMk/>
          <pc:sldMk cId="2022129120" sldId="525"/>
        </pc:sldMkLst>
        <pc:spChg chg="add mod">
          <ac:chgData name="McAlister, Malissa L." userId="4cc7dcc8-fb4d-4269-856b-559d123fa13f" providerId="ADAL" clId="{2798FFA0-26EA-46EB-95AE-D310FBED7250}" dt="2020-10-21T17:13:08.261" v="2237" actId="208"/>
          <ac:spMkLst>
            <pc:docMk/>
            <pc:sldMk cId="2022129120" sldId="525"/>
            <ac:spMk id="3" creationId="{3AC41B30-947C-400A-9122-2FBF0109460C}"/>
          </ac:spMkLst>
        </pc:spChg>
        <pc:spChg chg="del mod">
          <ac:chgData name="McAlister, Malissa L." userId="4cc7dcc8-fb4d-4269-856b-559d123fa13f" providerId="ADAL" clId="{2798FFA0-26EA-46EB-95AE-D310FBED7250}" dt="2020-10-21T17:11:48.397" v="2229" actId="478"/>
          <ac:spMkLst>
            <pc:docMk/>
            <pc:sldMk cId="2022129120" sldId="525"/>
            <ac:spMk id="7" creationId="{F430DE6A-2E58-4F22-B781-E4E9889E441D}"/>
          </ac:spMkLst>
        </pc:spChg>
      </pc:sldChg>
      <pc:sldChg chg="modSp modAnim modNotesTx">
        <pc:chgData name="McAlister, Malissa L." userId="4cc7dcc8-fb4d-4269-856b-559d123fa13f" providerId="ADAL" clId="{2798FFA0-26EA-46EB-95AE-D310FBED7250}" dt="2020-10-21T16:55:57.224" v="2006" actId="113"/>
        <pc:sldMkLst>
          <pc:docMk/>
          <pc:sldMk cId="2021824605" sldId="544"/>
        </pc:sldMkLst>
        <pc:spChg chg="mod">
          <ac:chgData name="McAlister, Malissa L." userId="4cc7dcc8-fb4d-4269-856b-559d123fa13f" providerId="ADAL" clId="{2798FFA0-26EA-46EB-95AE-D310FBED7250}" dt="2020-10-21T13:47:58.988" v="841" actId="113"/>
          <ac:spMkLst>
            <pc:docMk/>
            <pc:sldMk cId="2021824605" sldId="544"/>
            <ac:spMk id="2" creationId="{979FC54E-B78E-4CBD-822F-7E5A4B1B1CF5}"/>
          </ac:spMkLst>
        </pc:spChg>
        <pc:spChg chg="mod">
          <ac:chgData name="McAlister, Malissa L." userId="4cc7dcc8-fb4d-4269-856b-559d123fa13f" providerId="ADAL" clId="{2798FFA0-26EA-46EB-95AE-D310FBED7250}" dt="2020-10-21T16:47:33.549" v="1842" actId="20577"/>
          <ac:spMkLst>
            <pc:docMk/>
            <pc:sldMk cId="2021824605" sldId="544"/>
            <ac:spMk id="3" creationId="{03F88EFC-C926-40AF-9960-3643F9CA9B04}"/>
          </ac:spMkLst>
        </pc:spChg>
      </pc:sldChg>
      <pc:sldChg chg="modNotesTx">
        <pc:chgData name="McAlister, Malissa L." userId="4cc7dcc8-fb4d-4269-856b-559d123fa13f" providerId="ADAL" clId="{2798FFA0-26EA-46EB-95AE-D310FBED7250}" dt="2020-10-21T17:01:19.432" v="2092" actId="20577"/>
        <pc:sldMkLst>
          <pc:docMk/>
          <pc:sldMk cId="3975280868" sldId="545"/>
        </pc:sldMkLst>
      </pc:sldChg>
      <pc:sldChg chg="modSp modNotesTx">
        <pc:chgData name="McAlister, Malissa L." userId="4cc7dcc8-fb4d-4269-856b-559d123fa13f" providerId="ADAL" clId="{2798FFA0-26EA-46EB-95AE-D310FBED7250}" dt="2020-10-21T17:50:49.275" v="2312" actId="20577"/>
        <pc:sldMkLst>
          <pc:docMk/>
          <pc:sldMk cId="844098817" sldId="546"/>
        </pc:sldMkLst>
        <pc:spChg chg="mod">
          <ac:chgData name="McAlister, Malissa L." userId="4cc7dcc8-fb4d-4269-856b-559d123fa13f" providerId="ADAL" clId="{2798FFA0-26EA-46EB-95AE-D310FBED7250}" dt="2020-10-21T17:50:49.275" v="2312" actId="20577"/>
          <ac:spMkLst>
            <pc:docMk/>
            <pc:sldMk cId="844098817" sldId="546"/>
            <ac:spMk id="3" creationId="{03F88EFC-C926-40AF-9960-3643F9CA9B04}"/>
          </ac:spMkLst>
        </pc:spChg>
      </pc:sldChg>
      <pc:sldChg chg="modAnim modNotesTx">
        <pc:chgData name="McAlister, Malissa L." userId="4cc7dcc8-fb4d-4269-856b-559d123fa13f" providerId="ADAL" clId="{2798FFA0-26EA-46EB-95AE-D310FBED7250}" dt="2020-10-21T18:20:54.262" v="2444" actId="6549"/>
        <pc:sldMkLst>
          <pc:docMk/>
          <pc:sldMk cId="873157373" sldId="547"/>
        </pc:sldMkLst>
      </pc:sldChg>
      <pc:sldChg chg="modSp modAnim modNotesTx">
        <pc:chgData name="McAlister, Malissa L." userId="4cc7dcc8-fb4d-4269-856b-559d123fa13f" providerId="ADAL" clId="{2798FFA0-26EA-46EB-95AE-D310FBED7250}" dt="2020-10-21T16:55:52.843" v="2005" actId="113"/>
        <pc:sldMkLst>
          <pc:docMk/>
          <pc:sldMk cId="2835142994" sldId="548"/>
        </pc:sldMkLst>
        <pc:spChg chg="mod">
          <ac:chgData name="McAlister, Malissa L." userId="4cc7dcc8-fb4d-4269-856b-559d123fa13f" providerId="ADAL" clId="{2798FFA0-26EA-46EB-95AE-D310FBED7250}" dt="2020-10-21T13:47:50.928" v="840" actId="113"/>
          <ac:spMkLst>
            <pc:docMk/>
            <pc:sldMk cId="2835142994" sldId="548"/>
            <ac:spMk id="2" creationId="{979FC54E-B78E-4CBD-822F-7E5A4B1B1CF5}"/>
          </ac:spMkLst>
        </pc:spChg>
        <pc:spChg chg="mod">
          <ac:chgData name="McAlister, Malissa L." userId="4cc7dcc8-fb4d-4269-856b-559d123fa13f" providerId="ADAL" clId="{2798FFA0-26EA-46EB-95AE-D310FBED7250}" dt="2020-10-21T16:51:59.364" v="1905" actId="20577"/>
          <ac:spMkLst>
            <pc:docMk/>
            <pc:sldMk cId="2835142994" sldId="548"/>
            <ac:spMk id="3" creationId="{03F88EFC-C926-40AF-9960-3643F9CA9B04}"/>
          </ac:spMkLst>
        </pc:spChg>
      </pc:sldChg>
      <pc:sldChg chg="modSp modAnim modNotesTx">
        <pc:chgData name="McAlister, Malissa L." userId="4cc7dcc8-fb4d-4269-856b-559d123fa13f" providerId="ADAL" clId="{2798FFA0-26EA-46EB-95AE-D310FBED7250}" dt="2020-10-21T16:56:09.382" v="2012" actId="20577"/>
        <pc:sldMkLst>
          <pc:docMk/>
          <pc:sldMk cId="3775049563" sldId="549"/>
        </pc:sldMkLst>
        <pc:spChg chg="mod">
          <ac:chgData name="McAlister, Malissa L." userId="4cc7dcc8-fb4d-4269-856b-559d123fa13f" providerId="ADAL" clId="{2798FFA0-26EA-46EB-95AE-D310FBED7250}" dt="2020-10-21T13:47:42.464" v="839" actId="1076"/>
          <ac:spMkLst>
            <pc:docMk/>
            <pc:sldMk cId="3775049563" sldId="549"/>
            <ac:spMk id="2" creationId="{979FC54E-B78E-4CBD-822F-7E5A4B1B1CF5}"/>
          </ac:spMkLst>
        </pc:spChg>
        <pc:spChg chg="mod">
          <ac:chgData name="McAlister, Malissa L." userId="4cc7dcc8-fb4d-4269-856b-559d123fa13f" providerId="ADAL" clId="{2798FFA0-26EA-46EB-95AE-D310FBED7250}" dt="2020-10-21T13:47:01.221" v="831" actId="14100"/>
          <ac:spMkLst>
            <pc:docMk/>
            <pc:sldMk cId="3775049563" sldId="549"/>
            <ac:spMk id="3" creationId="{03F88EFC-C926-40AF-9960-3643F9CA9B04}"/>
          </ac:spMkLst>
        </pc:spChg>
      </pc:sldChg>
      <pc:sldChg chg="modNotesTx">
        <pc:chgData name="McAlister, Malissa L." userId="4cc7dcc8-fb4d-4269-856b-559d123fa13f" providerId="ADAL" clId="{2798FFA0-26EA-46EB-95AE-D310FBED7250}" dt="2020-10-21T17:40:36.533" v="2298" actId="313"/>
        <pc:sldMkLst>
          <pc:docMk/>
          <pc:sldMk cId="1316001323" sldId="550"/>
        </pc:sldMkLst>
      </pc:sldChg>
      <pc:sldChg chg="modNotesTx">
        <pc:chgData name="McAlister, Malissa L." userId="4cc7dcc8-fb4d-4269-856b-559d123fa13f" providerId="ADAL" clId="{2798FFA0-26EA-46EB-95AE-D310FBED7250}" dt="2020-10-21T16:54:39.485" v="1991" actId="20577"/>
        <pc:sldMkLst>
          <pc:docMk/>
          <pc:sldMk cId="2244726004" sldId="551"/>
        </pc:sldMkLst>
      </pc:sldChg>
      <pc:sldChg chg="addSp delSp modSp modNotesTx">
        <pc:chgData name="McAlister, Malissa L." userId="4cc7dcc8-fb4d-4269-856b-559d123fa13f" providerId="ADAL" clId="{2798FFA0-26EA-46EB-95AE-D310FBED7250}" dt="2020-10-21T17:50:29.411" v="2310" actId="115"/>
        <pc:sldMkLst>
          <pc:docMk/>
          <pc:sldMk cId="3274448035" sldId="552"/>
        </pc:sldMkLst>
        <pc:spChg chg="mod">
          <ac:chgData name="McAlister, Malissa L." userId="4cc7dcc8-fb4d-4269-856b-559d123fa13f" providerId="ADAL" clId="{2798FFA0-26EA-46EB-95AE-D310FBED7250}" dt="2020-10-20T21:52:55.021" v="403" actId="1076"/>
          <ac:spMkLst>
            <pc:docMk/>
            <pc:sldMk cId="3274448035" sldId="552"/>
            <ac:spMk id="2" creationId="{979FC54E-B78E-4CBD-822F-7E5A4B1B1CF5}"/>
          </ac:spMkLst>
        </pc:spChg>
        <pc:spChg chg="add mod">
          <ac:chgData name="McAlister, Malissa L." userId="4cc7dcc8-fb4d-4269-856b-559d123fa13f" providerId="ADAL" clId="{2798FFA0-26EA-46EB-95AE-D310FBED7250}" dt="2020-10-21T15:12:14.084" v="1138" actId="14100"/>
          <ac:spMkLst>
            <pc:docMk/>
            <pc:sldMk cId="3274448035" sldId="552"/>
            <ac:spMk id="3" creationId="{3BEB4D05-B429-4185-9719-76209BE92564}"/>
          </ac:spMkLst>
        </pc:spChg>
        <pc:spChg chg="add mod">
          <ac:chgData name="McAlister, Malissa L." userId="4cc7dcc8-fb4d-4269-856b-559d123fa13f" providerId="ADAL" clId="{2798FFA0-26EA-46EB-95AE-D310FBED7250}" dt="2020-10-21T15:12:17.978" v="1139" actId="14100"/>
          <ac:spMkLst>
            <pc:docMk/>
            <pc:sldMk cId="3274448035" sldId="552"/>
            <ac:spMk id="4" creationId="{ADB8B491-E5F0-4643-94EB-B5E4AB0D78DD}"/>
          </ac:spMkLst>
        </pc:spChg>
        <pc:spChg chg="add del mod">
          <ac:chgData name="McAlister, Malissa L." userId="4cc7dcc8-fb4d-4269-856b-559d123fa13f" providerId="ADAL" clId="{2798FFA0-26EA-46EB-95AE-D310FBED7250}" dt="2020-10-20T21:53:56.676" v="411"/>
          <ac:spMkLst>
            <pc:docMk/>
            <pc:sldMk cId="3274448035" sldId="552"/>
            <ac:spMk id="5" creationId="{370FDBAF-6C99-446E-AF10-992EC0694898}"/>
          </ac:spMkLst>
        </pc:spChg>
        <pc:spChg chg="add mod">
          <ac:chgData name="McAlister, Malissa L." userId="4cc7dcc8-fb4d-4269-856b-559d123fa13f" providerId="ADAL" clId="{2798FFA0-26EA-46EB-95AE-D310FBED7250}" dt="2020-10-21T15:12:24.378" v="1140" actId="14100"/>
          <ac:spMkLst>
            <pc:docMk/>
            <pc:sldMk cId="3274448035" sldId="552"/>
            <ac:spMk id="7" creationId="{10CAAD85-26D2-4565-8773-E6EEB2E1EC2C}"/>
          </ac:spMkLst>
        </pc:spChg>
        <pc:spChg chg="add mod">
          <ac:chgData name="McAlister, Malissa L." userId="4cc7dcc8-fb4d-4269-856b-559d123fa13f" providerId="ADAL" clId="{2798FFA0-26EA-46EB-95AE-D310FBED7250}" dt="2020-10-20T21:58:10.108" v="516" actId="14100"/>
          <ac:spMkLst>
            <pc:docMk/>
            <pc:sldMk cId="3274448035" sldId="552"/>
            <ac:spMk id="8" creationId="{955FBF57-7D3A-4468-BC62-A7AC9CE21D8D}"/>
          </ac:spMkLst>
        </pc:spChg>
        <pc:spChg chg="add mod">
          <ac:chgData name="McAlister, Malissa L." userId="4cc7dcc8-fb4d-4269-856b-559d123fa13f" providerId="ADAL" clId="{2798FFA0-26EA-46EB-95AE-D310FBED7250}" dt="2020-10-20T21:59:14.001" v="546" actId="14100"/>
          <ac:spMkLst>
            <pc:docMk/>
            <pc:sldMk cId="3274448035" sldId="552"/>
            <ac:spMk id="9" creationId="{DB7062CE-CDC4-49B3-B5F2-4F28BDD2E857}"/>
          </ac:spMkLst>
        </pc:spChg>
        <pc:picChg chg="mod">
          <ac:chgData name="McAlister, Malissa L." userId="4cc7dcc8-fb4d-4269-856b-559d123fa13f" providerId="ADAL" clId="{2798FFA0-26EA-46EB-95AE-D310FBED7250}" dt="2020-10-20T21:53:23.909" v="406" actId="1076"/>
          <ac:picMkLst>
            <pc:docMk/>
            <pc:sldMk cId="3274448035" sldId="552"/>
            <ac:picMk id="6" creationId="{68332ECB-1FC8-4EC7-80CB-637EA9693143}"/>
          </ac:picMkLst>
        </pc:picChg>
      </pc:sldChg>
      <pc:sldChg chg="modNotesTx">
        <pc:chgData name="McAlister, Malissa L." userId="4cc7dcc8-fb4d-4269-856b-559d123fa13f" providerId="ADAL" clId="{2798FFA0-26EA-46EB-95AE-D310FBED7250}" dt="2020-10-21T17:03:48.178" v="2122" actId="20577"/>
        <pc:sldMkLst>
          <pc:docMk/>
          <pc:sldMk cId="44987093" sldId="553"/>
        </pc:sldMkLst>
      </pc:sldChg>
      <pc:sldChg chg="modNotesTx">
        <pc:chgData name="McAlister, Malissa L." userId="4cc7dcc8-fb4d-4269-856b-559d123fa13f" providerId="ADAL" clId="{2798FFA0-26EA-46EB-95AE-D310FBED7250}" dt="2020-10-21T17:06:07.914" v="2198" actId="6549"/>
        <pc:sldMkLst>
          <pc:docMk/>
          <pc:sldMk cId="3833278073" sldId="554"/>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1T13:58:53.423"/>
    </inkml:context>
    <inkml:brush xml:id="br0">
      <inkml:brushProperty name="width" value="0.2" units="cm"/>
      <inkml:brushProperty name="height" value="0.2" units="cm"/>
      <inkml:brushProperty name="color" value="#F6630D"/>
      <inkml:brushProperty name="ignorePressure" value="1"/>
    </inkml:brush>
  </inkml:definitions>
  <inkml:trace contextRef="#ctx0" brushRef="#br0">0 337,'24'-25,"-11"11,1 1,0 0,7-4,12-3,0 1,1 2,1 1,1 2,0 2,1 1,7 0,37-12,161-49,-199 60,1 3,0 2,0 2,15 0,180 4,-154 2,916 2,-949-1,0 3,31 7,-28-3,2-3,5-2,-19-3,0 2,0 2,0 1,-1 3,12 4,23 5,2-3,-1-4,43-1,89 13,269 59,-385-64,616 94,-654-107,-1 2,1 3,42 14,226 89,-5 15,47 39,-159-63,76 34,196 53,-326-131,-2 7,-4 6,-3 6,29 27,16 20,-58-37,3-6,80 34,31-8,-76-36,98 62,-213-104,-2 2,-2 2,-1 3,-2 2,-1 2,34 41,8 19,4-4,28 17,-14-18,-4 3,-4 6,-5 3,-5 4,6 20,-81-113,63 94,-6 3,11 35,-19-23,107 241,-81-150,-3 26,-25-57,9 2,-48-125,-15-37</inkml:trace>
  <inkml:trace contextRef="#ctx0" brushRef="#br0" timeOffset="2082.658">10564 4939,'11'0,"0"1,0 1,-1 0,1 0,-1 1,1 0,-1 1,0 1,-1-1,1 1,-1 1,0 0,0 0,0 1,-1 0,0 1,22 22,-1 1,-2 2,14 21,36 42,-70-88,1 1,0 0,1 0,0-1,0-1,11 7,-19-13,1 0,-1 0,1 0,-1 0,1 0,-1-1,1 1,0-1,0 1,-1-1,1 0,0 0,-1 0,1 0,0 0,0 0,-1 0,1 0,0-1,0 1,-1-1,1 1,-1-1,1 0,0 1,-1-1,1 0,-1 0,0 0,1 0,-1-1,0 1,0 0,1 0,-1-1,0 1,0-1,0 1,-1-1,1 1,0-1,-1 0,1 0,5-14,-1-1,0 1,-2-1,0 1,1-12,2-16,36-244,-31 178,-5-1,-8-97,0 57,2 119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93277F56-FD7F-46B1-B0F9-38C995FDA837}" type="datetimeFigureOut">
              <a:rPr lang="en-US" smtClean="0"/>
              <a:t>10/21/2020</a:t>
            </a:fld>
            <a:endParaRPr lang="en-US"/>
          </a:p>
        </p:txBody>
      </p:sp>
      <p:sp>
        <p:nvSpPr>
          <p:cNvPr id="4" name="Slide Image Placeholder 3"/>
          <p:cNvSpPr>
            <a:spLocks noGrp="1" noRot="1" noChangeAspect="1"/>
          </p:cNvSpPr>
          <p:nvPr>
            <p:ph type="sldImg" idx="2"/>
          </p:nvPr>
        </p:nvSpPr>
        <p:spPr>
          <a:xfrm>
            <a:off x="1431925" y="571500"/>
            <a:ext cx="4213225" cy="3160713"/>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076188"/>
            <a:ext cx="5661660" cy="4715023"/>
          </a:xfrm>
          <a:prstGeom prst="rect">
            <a:avLst/>
          </a:prstGeom>
        </p:spPr>
        <p:txBody>
          <a:bodyPr vert="horz" lIns="93936" tIns="46968" rIns="93936" bIns="46968"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7E1573F1-F95D-403A-A47C-A1143ABC9F0B}" type="slidenum">
              <a:rPr lang="en-US" smtClean="0"/>
              <a:t>‹#›</a:t>
            </a:fld>
            <a:endParaRPr lang="en-US"/>
          </a:p>
        </p:txBody>
      </p:sp>
    </p:spTree>
    <p:extLst>
      <p:ext uri="{BB962C8B-B14F-4D97-AF65-F5344CB8AC3E}">
        <p14:creationId xmlns:p14="http://schemas.microsoft.com/office/powerpoint/2010/main" val="2860822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814388"/>
            <a:ext cx="4213225" cy="3160712"/>
          </a:xfrm>
        </p:spPr>
      </p:sp>
      <p:sp>
        <p:nvSpPr>
          <p:cNvPr id="3" name="Notes Placeholder 2"/>
          <p:cNvSpPr>
            <a:spLocks noGrp="1"/>
          </p:cNvSpPr>
          <p:nvPr>
            <p:ph type="body" idx="1"/>
          </p:nvPr>
        </p:nvSpPr>
        <p:spPr/>
        <p:txBody>
          <a:bodyPr/>
          <a:lstStyle/>
          <a:p>
            <a:r>
              <a:rPr lang="en-US" dirty="0"/>
              <a:t>Now, we’re going to return to our stepwise explanation of how to conduct a watershed outreach campaign and talk about ways to evaluate its effectiveness.</a:t>
            </a:r>
          </a:p>
        </p:txBody>
      </p:sp>
      <p:sp>
        <p:nvSpPr>
          <p:cNvPr id="4" name="Slide Number Placeholder 3"/>
          <p:cNvSpPr>
            <a:spLocks noGrp="1"/>
          </p:cNvSpPr>
          <p:nvPr>
            <p:ph type="sldNum" sz="quarter" idx="10"/>
          </p:nvPr>
        </p:nvSpPr>
        <p:spPr/>
        <p:txBody>
          <a:bodyPr/>
          <a:lstStyle/>
          <a:p>
            <a:fld id="{7E1573F1-F95D-403A-A47C-A1143ABC9F0B}" type="slidenum">
              <a:rPr lang="en-US" smtClean="0"/>
              <a:t>1</a:t>
            </a:fld>
            <a:endParaRPr lang="en-US"/>
          </a:p>
        </p:txBody>
      </p:sp>
    </p:spTree>
    <p:extLst>
      <p:ext uri="{BB962C8B-B14F-4D97-AF65-F5344CB8AC3E}">
        <p14:creationId xmlns:p14="http://schemas.microsoft.com/office/powerpoint/2010/main" val="3902044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Excel worksheets we provided included a guide to help you think through the evaluation types associated with each step in the outreach campaign development process.  </a:t>
            </a:r>
          </a:p>
          <a:p>
            <a:endParaRPr lang="en-US" dirty="0"/>
          </a:p>
          <a:p>
            <a:r>
              <a:rPr lang="en-US" dirty="0"/>
              <a:t>This is not to say that you necessarily NEED evaluations at every level and some indicators are better suited for different steps in the process.</a:t>
            </a:r>
          </a:p>
          <a:p>
            <a:endParaRPr lang="en-US" dirty="0"/>
          </a:p>
          <a:p>
            <a:r>
              <a:rPr lang="en-US" dirty="0"/>
              <a:t>For example, you would probably want to use </a:t>
            </a:r>
            <a:r>
              <a:rPr lang="en-US" u="sng" dirty="0"/>
              <a:t>process indicators for evaluating the distribution step</a:t>
            </a:r>
            <a:r>
              <a:rPr lang="en-US" u="none" dirty="0"/>
              <a:t> </a:t>
            </a:r>
            <a:r>
              <a:rPr lang="en-US" dirty="0"/>
              <a:t>and </a:t>
            </a:r>
            <a:r>
              <a:rPr lang="en-US" u="sng" dirty="0"/>
              <a:t>context indicators for considering your target audience</a:t>
            </a:r>
            <a:r>
              <a:rPr lang="en-US" dirty="0"/>
              <a:t>.</a:t>
            </a:r>
          </a:p>
          <a:p>
            <a:endParaRPr lang="en-US" dirty="0"/>
          </a:p>
          <a:p>
            <a:r>
              <a:rPr lang="en-US" dirty="0"/>
              <a:t>I admit that this logic does not come naturally to me, so you may also struggle and want to work with a  team to develop your evaluation approaches.</a:t>
            </a:r>
          </a:p>
          <a:p>
            <a:endParaRPr lang="en-US" dirty="0"/>
          </a:p>
          <a:p>
            <a:endParaRPr lang="en-US" dirty="0"/>
          </a:p>
        </p:txBody>
      </p:sp>
      <p:sp>
        <p:nvSpPr>
          <p:cNvPr id="4" name="Slide Number Placeholder 3"/>
          <p:cNvSpPr>
            <a:spLocks noGrp="1"/>
          </p:cNvSpPr>
          <p:nvPr>
            <p:ph type="sldNum" sz="quarter" idx="5"/>
          </p:nvPr>
        </p:nvSpPr>
        <p:spPr/>
        <p:txBody>
          <a:bodyPr/>
          <a:lstStyle/>
          <a:p>
            <a:fld id="{7E1573F1-F95D-403A-A47C-A1143ABC9F0B}" type="slidenum">
              <a:rPr lang="en-US" smtClean="0"/>
              <a:t>10</a:t>
            </a:fld>
            <a:endParaRPr lang="en-US"/>
          </a:p>
        </p:txBody>
      </p:sp>
    </p:spTree>
    <p:extLst>
      <p:ext uri="{BB962C8B-B14F-4D97-AF65-F5344CB8AC3E}">
        <p14:creationId xmlns:p14="http://schemas.microsoft.com/office/powerpoint/2010/main" val="2803991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group’s technical and financial resources, as well as time availability, will determine the level to which you can conduct evaluation activities.</a:t>
            </a:r>
          </a:p>
          <a:p>
            <a:br>
              <a:rPr lang="en-US" dirty="0"/>
            </a:br>
            <a:r>
              <a:rPr lang="en-US" dirty="0"/>
              <a:t>However, there are some minimal considerations that should be discussed and considered to achieve some basic level of understanding and need for adjustments.</a:t>
            </a:r>
          </a:p>
          <a:p>
            <a:endParaRPr lang="en-US" dirty="0"/>
          </a:p>
          <a:p>
            <a:r>
              <a:rPr lang="en-US" dirty="0"/>
              <a:t>You should:</a:t>
            </a:r>
          </a:p>
          <a:p>
            <a:pPr marL="171450" indent="-171450">
              <a:buFontTx/>
              <a:buChar char="-"/>
            </a:pPr>
            <a:r>
              <a:rPr lang="en-US" dirty="0"/>
              <a:t>Review the outreach plan and outcomes to determine if objectives are being achieved. </a:t>
            </a:r>
          </a:p>
          <a:p>
            <a:pPr marL="171450" indent="-171450">
              <a:buFontTx/>
              <a:buChar char="-"/>
            </a:pPr>
            <a:r>
              <a:rPr lang="en-US" dirty="0"/>
              <a:t>Determine if the target audience is being reached.</a:t>
            </a:r>
          </a:p>
          <a:p>
            <a:pPr marL="171450" indent="-171450">
              <a:buFontTx/>
              <a:buChar char="-"/>
            </a:pPr>
            <a:r>
              <a:rPr lang="en-US" dirty="0"/>
              <a:t>Assess what type of response you are receiving to distributed materials.</a:t>
            </a:r>
          </a:p>
          <a:p>
            <a:pPr marL="171450" indent="-171450">
              <a:buFontTx/>
              <a:buChar char="-"/>
            </a:pPr>
            <a:r>
              <a:rPr lang="en-US" dirty="0"/>
              <a:t>Make any needed improvements for message comprehension and the adoption of the desired behaviors.</a:t>
            </a:r>
          </a:p>
          <a:p>
            <a:endParaRPr lang="en-US" dirty="0"/>
          </a:p>
          <a:p>
            <a:r>
              <a:rPr lang="en-US" dirty="0"/>
              <a:t>Ultimately, your project’s success will depend on how well it was conceived, planned, implemented </a:t>
            </a:r>
            <a:r>
              <a:rPr lang="en-US" u="sng" dirty="0"/>
              <a:t>and adapted</a:t>
            </a:r>
            <a:r>
              <a:rPr lang="en-US" dirty="0"/>
              <a:t>.</a:t>
            </a:r>
          </a:p>
          <a:p>
            <a:endParaRPr lang="en-US" dirty="0"/>
          </a:p>
          <a:p>
            <a:r>
              <a:rPr lang="en-US" dirty="0"/>
              <a:t>You invested in developing the strategy…you should also invest in ensuring that it is working!</a:t>
            </a:r>
          </a:p>
        </p:txBody>
      </p:sp>
      <p:sp>
        <p:nvSpPr>
          <p:cNvPr id="4" name="Slide Number Placeholder 3"/>
          <p:cNvSpPr>
            <a:spLocks noGrp="1"/>
          </p:cNvSpPr>
          <p:nvPr>
            <p:ph type="sldNum" sz="quarter" idx="5"/>
          </p:nvPr>
        </p:nvSpPr>
        <p:spPr/>
        <p:txBody>
          <a:bodyPr/>
          <a:lstStyle/>
          <a:p>
            <a:fld id="{7E1573F1-F95D-403A-A47C-A1143ABC9F0B}" type="slidenum">
              <a:rPr lang="en-US" smtClean="0"/>
              <a:t>11</a:t>
            </a:fld>
            <a:endParaRPr lang="en-US"/>
          </a:p>
        </p:txBody>
      </p:sp>
    </p:spTree>
    <p:extLst>
      <p:ext uri="{BB962C8B-B14F-4D97-AF65-F5344CB8AC3E}">
        <p14:creationId xmlns:p14="http://schemas.microsoft.com/office/powerpoint/2010/main" val="3747174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examples of evaluation indicators for an effort to use stream bank fencing on farms along Mill Creek to improve water quality.  </a:t>
            </a:r>
          </a:p>
          <a:p>
            <a:endParaRPr lang="en-US" dirty="0"/>
          </a:p>
          <a:p>
            <a:r>
              <a:rPr lang="en-US" dirty="0"/>
              <a:t>These possible indicators could help them address the project’s process, context and impact.</a:t>
            </a:r>
          </a:p>
        </p:txBody>
      </p:sp>
      <p:sp>
        <p:nvSpPr>
          <p:cNvPr id="4" name="Slide Number Placeholder 3"/>
          <p:cNvSpPr>
            <a:spLocks noGrp="1"/>
          </p:cNvSpPr>
          <p:nvPr>
            <p:ph type="sldNum" sz="quarter" idx="5"/>
          </p:nvPr>
        </p:nvSpPr>
        <p:spPr/>
        <p:txBody>
          <a:bodyPr/>
          <a:lstStyle/>
          <a:p>
            <a:fld id="{7E1573F1-F95D-403A-A47C-A1143ABC9F0B}" type="slidenum">
              <a:rPr lang="en-US" smtClean="0"/>
              <a:t>12</a:t>
            </a:fld>
            <a:endParaRPr lang="en-US"/>
          </a:p>
        </p:txBody>
      </p:sp>
    </p:spTree>
    <p:extLst>
      <p:ext uri="{BB962C8B-B14F-4D97-AF65-F5344CB8AC3E}">
        <p14:creationId xmlns:p14="http://schemas.microsoft.com/office/powerpoint/2010/main" val="4239969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great example of a marketing campaign evaluation can be seen in a webinar example from “Water Words That Work,” an organization that focuses on water outreach and communication. </a:t>
            </a:r>
          </a:p>
          <a:p>
            <a:endParaRPr lang="en-US" dirty="0"/>
          </a:p>
          <a:p>
            <a:r>
              <a:rPr lang="en-US" dirty="0"/>
              <a:t>The example comes from New Castle County in Delaware, where the MS4 permit required the county to generate 250,000 advertising impressions and to generate statistically valid increases in stormwater awareness.</a:t>
            </a:r>
          </a:p>
          <a:p>
            <a:endParaRPr lang="en-US" dirty="0"/>
          </a:p>
          <a:p>
            <a:r>
              <a:rPr lang="en-US" dirty="0"/>
              <a:t>The county chose to promote their illicit discharge hotline: 302STOPPIT and www.302STOPPIT.org, with the slogan “double P stands for prevent pollution”. </a:t>
            </a:r>
          </a:p>
          <a:p>
            <a:endParaRPr lang="en-US" dirty="0"/>
          </a:p>
          <a:p>
            <a:r>
              <a:rPr lang="en-US" dirty="0"/>
              <a:t>They conducted surveys via phone, text, emails, and web forms.</a:t>
            </a:r>
          </a:p>
          <a:p>
            <a:endParaRPr lang="en-US" dirty="0"/>
          </a:p>
          <a:p>
            <a:r>
              <a:rPr lang="en-US" dirty="0"/>
              <a:t>Their promotions ran for 1 month in July 2015 with a $60,000 budget for a population of 550,000 residents.  They mentioned 4 behaviors – proper disposal of motor oil, yard waste, pet waste, and household chemicals.  They ran commercials on cable, YouTube, Facebook; used online banners and ads, put up billboards, and communicated via official channels, through partners, and via community groups – among other methods.</a:t>
            </a:r>
          </a:p>
        </p:txBody>
      </p:sp>
      <p:sp>
        <p:nvSpPr>
          <p:cNvPr id="4" name="Slide Number Placeholder 3"/>
          <p:cNvSpPr>
            <a:spLocks noGrp="1"/>
          </p:cNvSpPr>
          <p:nvPr>
            <p:ph type="sldNum" sz="quarter" idx="5"/>
          </p:nvPr>
        </p:nvSpPr>
        <p:spPr/>
        <p:txBody>
          <a:bodyPr/>
          <a:lstStyle/>
          <a:p>
            <a:fld id="{7E1573F1-F95D-403A-A47C-A1143ABC9F0B}" type="slidenum">
              <a:rPr lang="en-US" smtClean="0"/>
              <a:t>13</a:t>
            </a:fld>
            <a:endParaRPr lang="en-US"/>
          </a:p>
        </p:txBody>
      </p:sp>
    </p:spTree>
    <p:extLst>
      <p:ext uri="{BB962C8B-B14F-4D97-AF65-F5344CB8AC3E}">
        <p14:creationId xmlns:p14="http://schemas.microsoft.com/office/powerpoint/2010/main" val="1531736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Their end result was over 10 million impressions with the bulk of the impressions coming through billboards, web ads and bus ads.</a:t>
            </a:r>
          </a:p>
          <a:p>
            <a:endParaRPr lang="en-US" dirty="0"/>
          </a:p>
          <a:p>
            <a:r>
              <a:rPr lang="en-US" dirty="0"/>
              <a:t>(Click) They were able to show statistically significant changes in awareness through their surveys – often doubling awareness, and they received increased actionable reports on illicit discharge activities.</a:t>
            </a:r>
          </a:p>
          <a:p>
            <a:endParaRPr lang="en-US" dirty="0"/>
          </a:p>
          <a:p>
            <a:r>
              <a:rPr lang="en-US" dirty="0"/>
              <a:t>(Click) And, because they measured where they were getting reports from, they were able to adjust the campaign in future years so that it cost less and created greater impact.</a:t>
            </a:r>
          </a:p>
          <a:p>
            <a:endParaRPr lang="en-US" dirty="0"/>
          </a:p>
          <a:p>
            <a:r>
              <a:rPr lang="en-US" dirty="0"/>
              <a:t>For instance, they found that online ads cost only 1/3 of the budget, but produced 2/3 of illicit discharge reports.  Further, city messaging produced 15% of reports, but cost nothing.  They also found that cable TV ads cost 40% of budget, but only produced 7% of tips.  And, although billboards, signs and posters were cheap, they produced no results at all.</a:t>
            </a:r>
          </a:p>
          <a:p>
            <a:endParaRPr lang="en-US" dirty="0"/>
          </a:p>
          <a:p>
            <a:r>
              <a:rPr lang="en-US" dirty="0"/>
              <a:t>If you are interested in learning more about this campaign, we recommend that you watch the webinar at the website link.</a:t>
            </a:r>
          </a:p>
          <a:p>
            <a:endParaRPr lang="en-US" dirty="0"/>
          </a:p>
        </p:txBody>
      </p:sp>
      <p:sp>
        <p:nvSpPr>
          <p:cNvPr id="4" name="Slide Number Placeholder 3"/>
          <p:cNvSpPr>
            <a:spLocks noGrp="1"/>
          </p:cNvSpPr>
          <p:nvPr>
            <p:ph type="sldNum" sz="quarter" idx="5"/>
          </p:nvPr>
        </p:nvSpPr>
        <p:spPr/>
        <p:txBody>
          <a:bodyPr/>
          <a:lstStyle/>
          <a:p>
            <a:fld id="{7E1573F1-F95D-403A-A47C-A1143ABC9F0B}" type="slidenum">
              <a:rPr lang="en-US" smtClean="0"/>
              <a:t>14</a:t>
            </a:fld>
            <a:endParaRPr lang="en-US"/>
          </a:p>
        </p:txBody>
      </p:sp>
    </p:spTree>
    <p:extLst>
      <p:ext uri="{BB962C8B-B14F-4D97-AF65-F5344CB8AC3E}">
        <p14:creationId xmlns:p14="http://schemas.microsoft.com/office/powerpoint/2010/main" val="2393172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a:solidFill>
                  <a:srgbClr val="006600"/>
                </a:solidFill>
                <a:latin typeface="Calibri" panose="020F0502020204030204" pitchFamily="34" charset="0"/>
                <a:cs typeface="Calibri" panose="020F0502020204030204" pitchFamily="34" charset="0"/>
              </a:rPr>
              <a:t>Do I have a baseline on the target audience’s behaviors, beliefs or attitudes?</a:t>
            </a:r>
          </a:p>
          <a:p>
            <a:pPr marL="342900" indent="-342900">
              <a:buFont typeface="Arial" panose="020B0604020202020204" pitchFamily="34" charset="0"/>
              <a:buChar char="•"/>
            </a:pPr>
            <a:r>
              <a:rPr lang="en-US" sz="1200" dirty="0">
                <a:solidFill>
                  <a:srgbClr val="006600"/>
                </a:solidFill>
                <a:latin typeface="Calibri" panose="020F0502020204030204" pitchFamily="34" charset="0"/>
                <a:cs typeface="Calibri" panose="020F0502020204030204" pitchFamily="34" charset="0"/>
              </a:rPr>
              <a:t>How will I know if the audience has received the message?</a:t>
            </a:r>
          </a:p>
          <a:p>
            <a:pPr marL="342900" indent="-342900">
              <a:buFont typeface="Arial" panose="020B0604020202020204" pitchFamily="34" charset="0"/>
              <a:buChar char="•"/>
            </a:pPr>
            <a:r>
              <a:rPr lang="en-US" sz="1200" dirty="0">
                <a:solidFill>
                  <a:srgbClr val="006600"/>
                </a:solidFill>
                <a:latin typeface="Calibri" panose="020F0502020204030204" pitchFamily="34" charset="0"/>
                <a:cs typeface="Calibri" panose="020F0502020204030204" pitchFamily="34" charset="0"/>
              </a:rPr>
              <a:t>What tools will be used to assess the impact of the campaign?</a:t>
            </a:r>
          </a:p>
          <a:p>
            <a:pPr marL="342900" indent="-342900">
              <a:buFont typeface="Arial" panose="020B0604020202020204" pitchFamily="34" charset="0"/>
              <a:buChar char="•"/>
            </a:pPr>
            <a:r>
              <a:rPr lang="en-US" sz="1200" dirty="0">
                <a:solidFill>
                  <a:srgbClr val="006600"/>
                </a:solidFill>
                <a:latin typeface="Calibri" panose="020F0502020204030204" pitchFamily="34" charset="0"/>
                <a:cs typeface="Calibri" panose="020F0502020204030204" pitchFamily="34" charset="0"/>
              </a:rPr>
              <a:t>Who will be responsible for tracking budgets and schedules?</a:t>
            </a:r>
          </a:p>
          <a:p>
            <a:pPr marL="342900" indent="-342900">
              <a:buFont typeface="Arial" panose="020B0604020202020204" pitchFamily="34" charset="0"/>
              <a:buChar char="•"/>
            </a:pPr>
            <a:r>
              <a:rPr lang="en-US" sz="1200" dirty="0">
                <a:solidFill>
                  <a:srgbClr val="006600"/>
                </a:solidFill>
                <a:latin typeface="Calibri" panose="020F0502020204030204" pitchFamily="34" charset="0"/>
                <a:cs typeface="Calibri" panose="020F0502020204030204" pitchFamily="34" charset="0"/>
              </a:rPr>
              <a:t>What will be done with the results of the evaluation?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US" dirty="0"/>
          </a:p>
        </p:txBody>
      </p:sp>
      <p:sp>
        <p:nvSpPr>
          <p:cNvPr id="4" name="Slide Number Placeholder 3"/>
          <p:cNvSpPr>
            <a:spLocks noGrp="1"/>
          </p:cNvSpPr>
          <p:nvPr>
            <p:ph type="sldNum" sz="quarter" idx="5"/>
          </p:nvPr>
        </p:nvSpPr>
        <p:spPr/>
        <p:txBody>
          <a:bodyPr/>
          <a:lstStyle/>
          <a:p>
            <a:fld id="{7E1573F1-F95D-403A-A47C-A1143ABC9F0B}" type="slidenum">
              <a:rPr lang="en-US" smtClean="0"/>
              <a:t>15</a:t>
            </a:fld>
            <a:endParaRPr lang="en-US"/>
          </a:p>
        </p:txBody>
      </p:sp>
    </p:spTree>
    <p:extLst>
      <p:ext uri="{BB962C8B-B14F-4D97-AF65-F5344CB8AC3E}">
        <p14:creationId xmlns:p14="http://schemas.microsoft.com/office/powerpoint/2010/main" val="517823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571500"/>
            <a:ext cx="4213225" cy="3160713"/>
          </a:xfrm>
        </p:spPr>
      </p:sp>
      <p:sp>
        <p:nvSpPr>
          <p:cNvPr id="3" name="Notes Placeholder 2"/>
          <p:cNvSpPr>
            <a:spLocks noGrp="1"/>
          </p:cNvSpPr>
          <p:nvPr>
            <p:ph type="body" idx="1"/>
          </p:nvPr>
        </p:nvSpPr>
        <p:spPr/>
        <p:txBody>
          <a:bodyPr/>
          <a:lstStyle/>
          <a:p>
            <a:pPr marL="157169" indent="0" algn="l">
              <a:lnSpc>
                <a:spcPct val="107000"/>
              </a:lnSpc>
              <a:spcBef>
                <a:spcPts val="0"/>
              </a:spcBef>
              <a:buFont typeface="+mj-lt"/>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We have been gradually working through the steps, starting with Step 1 (define forces, goals, objectives), moving on to Step 2 (identifying and analyzing our target audience.  However, instead of moving directly onto Steps 3, 4 and 5, we are going to jump ahead to the 6</a:t>
            </a:r>
            <a:r>
              <a:rPr lang="en-US" sz="28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2800" dirty="0">
                <a:effectLst/>
                <a:latin typeface="Calibri" panose="020F0502020204030204" pitchFamily="34" charset="0"/>
                <a:ea typeface="Calibri" panose="020F0502020204030204" pitchFamily="34" charset="0"/>
                <a:cs typeface="Times New Roman" panose="02020603050405020304" pitchFamily="18" charset="0"/>
              </a:rPr>
              <a:t> step during this presentation.</a:t>
            </a:r>
            <a:endParaRPr lang="en-US" sz="2800" dirty="0"/>
          </a:p>
          <a:p>
            <a:endParaRPr lang="en-US" b="0" dirty="0"/>
          </a:p>
        </p:txBody>
      </p:sp>
      <p:sp>
        <p:nvSpPr>
          <p:cNvPr id="4" name="Slide Number Placeholder 3"/>
          <p:cNvSpPr>
            <a:spLocks noGrp="1"/>
          </p:cNvSpPr>
          <p:nvPr>
            <p:ph type="sldNum" sz="quarter" idx="5"/>
          </p:nvPr>
        </p:nvSpPr>
        <p:spPr/>
        <p:txBody>
          <a:bodyPr/>
          <a:lstStyle/>
          <a:p>
            <a:fld id="{7E1573F1-F95D-403A-A47C-A1143ABC9F0B}" type="slidenum">
              <a:rPr lang="en-US" smtClean="0"/>
              <a:t>2</a:t>
            </a:fld>
            <a:endParaRPr lang="en-US"/>
          </a:p>
        </p:txBody>
      </p:sp>
    </p:spTree>
    <p:extLst>
      <p:ext uri="{BB962C8B-B14F-4D97-AF65-F5344CB8AC3E}">
        <p14:creationId xmlns:p14="http://schemas.microsoft.com/office/powerpoint/2010/main" val="2172789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571500"/>
            <a:ext cx="4213225" cy="3160713"/>
          </a:xfrm>
        </p:spPr>
      </p:sp>
      <p:sp>
        <p:nvSpPr>
          <p:cNvPr id="3" name="Notes Placeholder 2"/>
          <p:cNvSpPr>
            <a:spLocks noGrp="1"/>
          </p:cNvSpPr>
          <p:nvPr>
            <p:ph type="body" idx="1"/>
          </p:nvPr>
        </p:nvSpPr>
        <p:spPr/>
        <p:txBody>
          <a:bodyPr/>
          <a:lstStyle/>
          <a:p>
            <a:r>
              <a:rPr lang="en-US" dirty="0"/>
              <a:t>Why did we skip from 1 to 2 to 6?  </a:t>
            </a:r>
          </a:p>
          <a:p>
            <a:endParaRPr lang="en-US" dirty="0"/>
          </a:p>
          <a:p>
            <a:r>
              <a:rPr lang="en-US" dirty="0"/>
              <a:t>Because although evaluations should be addressed as the last step, it really needs to be considered from the beginning and all along the way.</a:t>
            </a:r>
          </a:p>
          <a:p>
            <a:endParaRPr lang="en-US" dirty="0"/>
          </a:p>
          <a:p>
            <a:r>
              <a:rPr lang="en-US" dirty="0"/>
              <a:t>This provides a way of collecting feedback so that you can continuously improve your program and ensure that it is effective in achieving your goals.  This is commonly referred to as adaptive management because it enables you to adapt your approach if things aren’t working.  So, by considering this step from the outset of your campaign, you can better ensure that you are evaluating it more effectively.</a:t>
            </a:r>
          </a:p>
          <a:p>
            <a:endParaRPr lang="en-US" dirty="0"/>
          </a:p>
          <a:p>
            <a:r>
              <a:rPr lang="en-US" dirty="0"/>
              <a:t>For those of you working under a grant agreement, documentation of project effectiveness may also be a requirement.</a:t>
            </a:r>
          </a:p>
          <a:p>
            <a:endParaRPr lang="en-US" b="0" dirty="0"/>
          </a:p>
        </p:txBody>
      </p:sp>
      <p:sp>
        <p:nvSpPr>
          <p:cNvPr id="4" name="Slide Number Placeholder 3"/>
          <p:cNvSpPr>
            <a:spLocks noGrp="1"/>
          </p:cNvSpPr>
          <p:nvPr>
            <p:ph type="sldNum" sz="quarter" idx="5"/>
          </p:nvPr>
        </p:nvSpPr>
        <p:spPr/>
        <p:txBody>
          <a:bodyPr/>
          <a:lstStyle/>
          <a:p>
            <a:fld id="{7E1573F1-F95D-403A-A47C-A1143ABC9F0B}" type="slidenum">
              <a:rPr lang="en-US" smtClean="0"/>
              <a:t>3</a:t>
            </a:fld>
            <a:endParaRPr lang="en-US"/>
          </a:p>
        </p:txBody>
      </p:sp>
    </p:spTree>
    <p:extLst>
      <p:ext uri="{BB962C8B-B14F-4D97-AF65-F5344CB8AC3E}">
        <p14:creationId xmlns:p14="http://schemas.microsoft.com/office/powerpoint/2010/main" val="1720174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want to consider three types of evaluation:</a:t>
            </a:r>
          </a:p>
          <a:p>
            <a:endParaRPr lang="en-US" dirty="0"/>
          </a:p>
          <a:p>
            <a:r>
              <a:rPr lang="en-US" b="1" dirty="0"/>
              <a:t>Process evaluation </a:t>
            </a:r>
            <a:r>
              <a:rPr lang="en-US" dirty="0"/>
              <a:t>looks at </a:t>
            </a:r>
            <a:r>
              <a:rPr lang="en-US" u="sng" dirty="0"/>
              <a:t>how effectively you executed the planned activities</a:t>
            </a:r>
            <a:r>
              <a:rPr lang="en-US" dirty="0"/>
              <a:t>, such as meetings, events or media pushes.</a:t>
            </a:r>
          </a:p>
          <a:p>
            <a:endParaRPr lang="en-US" b="1" dirty="0"/>
          </a:p>
          <a:p>
            <a:r>
              <a:rPr lang="en-US" b="1" dirty="0"/>
              <a:t>Impact evaluation </a:t>
            </a:r>
            <a:r>
              <a:rPr lang="en-US" dirty="0"/>
              <a:t>includes ways of </a:t>
            </a:r>
            <a:r>
              <a:rPr lang="en-US" u="sng" dirty="0"/>
              <a:t>measuring achievement of the actual goals or objectives</a:t>
            </a:r>
            <a:r>
              <a:rPr lang="en-US" u="none" dirty="0"/>
              <a:t> </a:t>
            </a:r>
            <a:r>
              <a:rPr lang="en-US" dirty="0"/>
              <a:t>of the outreach effort.  These can be </a:t>
            </a:r>
            <a:r>
              <a:rPr lang="en-US" b="1" dirty="0"/>
              <a:t>social indicators </a:t>
            </a:r>
            <a:r>
              <a:rPr lang="en-US" dirty="0"/>
              <a:t>(behavior-based) or </a:t>
            </a:r>
            <a:r>
              <a:rPr lang="en-US" b="1" dirty="0"/>
              <a:t>environmental indicators</a:t>
            </a:r>
            <a:r>
              <a:rPr lang="en-US" dirty="0"/>
              <a:t>.  A </a:t>
            </a:r>
            <a:r>
              <a:rPr lang="en-US" u="sng" dirty="0"/>
              <a:t>social indicator</a:t>
            </a:r>
            <a:r>
              <a:rPr lang="en-US" dirty="0"/>
              <a:t> may be how many people actually adopted the behavior being promoted.  An </a:t>
            </a:r>
            <a:r>
              <a:rPr lang="en-US" u="sng" dirty="0"/>
              <a:t>environmental indicator</a:t>
            </a:r>
            <a:r>
              <a:rPr lang="en-US" u="none" dirty="0"/>
              <a:t> </a:t>
            </a:r>
            <a:r>
              <a:rPr lang="en-US" dirty="0"/>
              <a:t>may be how much the nutrient level has decreased over the course of the campaign.</a:t>
            </a:r>
          </a:p>
          <a:p>
            <a:endParaRPr lang="en-US" b="1" dirty="0"/>
          </a:p>
          <a:p>
            <a:r>
              <a:rPr lang="en-US" b="1" dirty="0"/>
              <a:t>Context evaluation</a:t>
            </a:r>
            <a:r>
              <a:rPr lang="en-US" b="0" dirty="0"/>
              <a:t> helps you understand how the program played out in the community as a whole, how it was perceived, and any economic or political ramifications it may have had.  This type of evaluation may help you figure out what approaches worked better than others.  For example, was the watershed festival well-attended and did you receive positive feedback about it in the community?</a:t>
            </a:r>
            <a:endParaRPr lang="en-US" b="1" dirty="0"/>
          </a:p>
          <a:p>
            <a:endParaRPr lang="en-US" dirty="0"/>
          </a:p>
        </p:txBody>
      </p:sp>
      <p:sp>
        <p:nvSpPr>
          <p:cNvPr id="4" name="Slide Number Placeholder 3"/>
          <p:cNvSpPr>
            <a:spLocks noGrp="1"/>
          </p:cNvSpPr>
          <p:nvPr>
            <p:ph type="sldNum" sz="quarter" idx="5"/>
          </p:nvPr>
        </p:nvSpPr>
        <p:spPr/>
        <p:txBody>
          <a:bodyPr/>
          <a:lstStyle/>
          <a:p>
            <a:fld id="{7E1573F1-F95D-403A-A47C-A1143ABC9F0B}" type="slidenum">
              <a:rPr lang="en-US" smtClean="0"/>
              <a:t>4</a:t>
            </a:fld>
            <a:endParaRPr lang="en-US"/>
          </a:p>
        </p:txBody>
      </p:sp>
    </p:spTree>
    <p:extLst>
      <p:ext uri="{BB962C8B-B14F-4D97-AF65-F5344CB8AC3E}">
        <p14:creationId xmlns:p14="http://schemas.microsoft.com/office/powerpoint/2010/main" val="2992799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 some suggestions for possible ways to evaluate your </a:t>
            </a:r>
            <a:r>
              <a:rPr lang="en-US" b="1" dirty="0"/>
              <a:t>outreach process </a:t>
            </a:r>
            <a:r>
              <a:rPr lang="en-US" dirty="0"/>
              <a:t>into the chat box.)</a:t>
            </a:r>
          </a:p>
          <a:p>
            <a:endParaRPr lang="en-US" dirty="0"/>
          </a:p>
          <a:p>
            <a:r>
              <a:rPr lang="en-US" dirty="0"/>
              <a:t>Here are some examples of some ways that you can evaluate your process.</a:t>
            </a:r>
          </a:p>
          <a:p>
            <a:endParaRPr lang="en-US" dirty="0"/>
          </a:p>
          <a:p>
            <a:r>
              <a:rPr lang="en-US" sz="1200" b="0" i="0" kern="1200" dirty="0">
                <a:solidFill>
                  <a:schemeClr val="tx1"/>
                </a:solidFill>
                <a:effectLst/>
                <a:latin typeface="+mn-lt"/>
                <a:ea typeface="+mn-ea"/>
                <a:cs typeface="+mn-cs"/>
              </a:rPr>
              <a:t>The online poll could be a </a:t>
            </a:r>
            <a:r>
              <a:rPr lang="en-US" sz="1200" b="0" i="0" u="sng" kern="1200" dirty="0">
                <a:solidFill>
                  <a:schemeClr val="tx1"/>
                </a:solidFill>
                <a:effectLst/>
                <a:latin typeface="+mn-lt"/>
                <a:ea typeface="+mn-ea"/>
                <a:cs typeface="+mn-cs"/>
              </a:rPr>
              <a:t>feedback survey on the outreach campaign or website or information about why they engaged in the BMP</a:t>
            </a:r>
            <a:r>
              <a:rPr lang="en-US" sz="1200" b="0" i="0" kern="1200" dirty="0">
                <a:solidFill>
                  <a:schemeClr val="tx1"/>
                </a:solidFill>
                <a:effectLst/>
                <a:latin typeface="+mn-lt"/>
                <a:ea typeface="+mn-ea"/>
                <a:cs typeface="+mn-cs"/>
              </a:rPr>
              <a:t>… anything to measure whether the planned activities were effective.</a:t>
            </a:r>
            <a:endParaRPr lang="en-US" dirty="0"/>
          </a:p>
        </p:txBody>
      </p:sp>
      <p:sp>
        <p:nvSpPr>
          <p:cNvPr id="4" name="Slide Number Placeholder 3"/>
          <p:cNvSpPr>
            <a:spLocks noGrp="1"/>
          </p:cNvSpPr>
          <p:nvPr>
            <p:ph type="sldNum" sz="quarter" idx="5"/>
          </p:nvPr>
        </p:nvSpPr>
        <p:spPr/>
        <p:txBody>
          <a:bodyPr/>
          <a:lstStyle/>
          <a:p>
            <a:fld id="{7E1573F1-F95D-403A-A47C-A1143ABC9F0B}" type="slidenum">
              <a:rPr lang="en-US" smtClean="0"/>
              <a:t>5</a:t>
            </a:fld>
            <a:endParaRPr lang="en-US"/>
          </a:p>
        </p:txBody>
      </p:sp>
    </p:spTree>
    <p:extLst>
      <p:ext uri="{BB962C8B-B14F-4D97-AF65-F5344CB8AC3E}">
        <p14:creationId xmlns:p14="http://schemas.microsoft.com/office/powerpoint/2010/main" val="3042779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(Enter some suggestions for possible ways to evaluate your </a:t>
            </a:r>
            <a:r>
              <a:rPr lang="en-US" b="1" dirty="0"/>
              <a:t>outreach impact </a:t>
            </a:r>
            <a:r>
              <a:rPr lang="en-US" dirty="0"/>
              <a:t>into the chat box.)</a:t>
            </a:r>
          </a:p>
          <a:p>
            <a:endParaRPr lang="en-US" dirty="0"/>
          </a:p>
          <a:p>
            <a:r>
              <a:rPr lang="en-US" dirty="0"/>
              <a:t>Here are some other examples of ways you can evaluate the social and environmental impacts of your campaign.</a:t>
            </a:r>
          </a:p>
        </p:txBody>
      </p:sp>
      <p:sp>
        <p:nvSpPr>
          <p:cNvPr id="4" name="Slide Number Placeholder 3"/>
          <p:cNvSpPr>
            <a:spLocks noGrp="1"/>
          </p:cNvSpPr>
          <p:nvPr>
            <p:ph type="sldNum" sz="quarter" idx="5"/>
          </p:nvPr>
        </p:nvSpPr>
        <p:spPr/>
        <p:txBody>
          <a:bodyPr/>
          <a:lstStyle/>
          <a:p>
            <a:fld id="{7E1573F1-F95D-403A-A47C-A1143ABC9F0B}" type="slidenum">
              <a:rPr lang="en-US" smtClean="0"/>
              <a:t>6</a:t>
            </a:fld>
            <a:endParaRPr lang="en-US"/>
          </a:p>
        </p:txBody>
      </p:sp>
    </p:spTree>
    <p:extLst>
      <p:ext uri="{BB962C8B-B14F-4D97-AF65-F5344CB8AC3E}">
        <p14:creationId xmlns:p14="http://schemas.microsoft.com/office/powerpoint/2010/main" val="1704829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rPr>
              <a:t>In last week’s presentation on social research, we referenced “The Social Indicator Planning and Evaluation System (SIPES) for Nonpoint Source Management: A Handbook for Watershed Projects” developed by the Great Lakes Regional Water Program.  This guidebook includes some great examples of general social indicators that are associated with common outreach goals and objectives.</a:t>
            </a:r>
          </a:p>
          <a:p>
            <a:endParaRPr lang="en-US" sz="1200" dirty="0">
              <a:latin typeface="Arial" panose="020B0604020202020204" pitchFamily="34" charset="0"/>
            </a:endParaRPr>
          </a:p>
          <a:p>
            <a:r>
              <a:rPr lang="en-US" sz="1200" dirty="0">
                <a:latin typeface="Arial" panose="020B0604020202020204" pitchFamily="34" charset="0"/>
              </a:rPr>
              <a:t>For example, here are 3 goals to increase target audience awareness, change audience attitudes and reduce constraints to the desired behavior change.</a:t>
            </a:r>
          </a:p>
          <a:p>
            <a:endParaRPr lang="en-US" sz="1200" dirty="0">
              <a:latin typeface="Arial" panose="020B0604020202020204" pitchFamily="34" charset="0"/>
            </a:endParaRPr>
          </a:p>
          <a:p>
            <a:r>
              <a:rPr lang="en-US" sz="1200" dirty="0">
                <a:latin typeface="Arial" panose="020B0604020202020204" pitchFamily="34" charset="0"/>
              </a:rPr>
              <a:t>Each of these are linked with a general outcome and measurable indicators.</a:t>
            </a:r>
            <a:endParaRPr lang="en-US" dirty="0"/>
          </a:p>
        </p:txBody>
      </p:sp>
      <p:sp>
        <p:nvSpPr>
          <p:cNvPr id="4" name="Slide Number Placeholder 3"/>
          <p:cNvSpPr>
            <a:spLocks noGrp="1"/>
          </p:cNvSpPr>
          <p:nvPr>
            <p:ph type="sldNum" sz="quarter" idx="5"/>
          </p:nvPr>
        </p:nvSpPr>
        <p:spPr/>
        <p:txBody>
          <a:bodyPr/>
          <a:lstStyle/>
          <a:p>
            <a:fld id="{7E1573F1-F95D-403A-A47C-A1143ABC9F0B}" type="slidenum">
              <a:rPr lang="en-US" smtClean="0"/>
              <a:t>7</a:t>
            </a:fld>
            <a:endParaRPr lang="en-US"/>
          </a:p>
        </p:txBody>
      </p:sp>
    </p:spTree>
    <p:extLst>
      <p:ext uri="{BB962C8B-B14F-4D97-AF65-F5344CB8AC3E}">
        <p14:creationId xmlns:p14="http://schemas.microsoft.com/office/powerpoint/2010/main" val="2161420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Continued – Here are the outcomes and indicators associated with goals to </a:t>
            </a:r>
            <a:r>
              <a:rPr lang="en-US" u="sng" dirty="0"/>
              <a:t>increase organizational capacity </a:t>
            </a:r>
            <a:r>
              <a:rPr lang="en-US" dirty="0"/>
              <a:t>and increase the </a:t>
            </a:r>
            <a:r>
              <a:rPr lang="en-US" u="sng" dirty="0"/>
              <a:t>target audience’s adoption of NPS management practices</a:t>
            </a:r>
            <a:r>
              <a:rPr lang="en-US" dirty="0"/>
              <a:t>.  You can use these as a reference in developing your evaluation criteria.</a:t>
            </a:r>
          </a:p>
        </p:txBody>
      </p:sp>
      <p:sp>
        <p:nvSpPr>
          <p:cNvPr id="4" name="Slide Number Placeholder 3"/>
          <p:cNvSpPr>
            <a:spLocks noGrp="1"/>
          </p:cNvSpPr>
          <p:nvPr>
            <p:ph type="sldNum" sz="quarter" idx="5"/>
          </p:nvPr>
        </p:nvSpPr>
        <p:spPr/>
        <p:txBody>
          <a:bodyPr/>
          <a:lstStyle/>
          <a:p>
            <a:fld id="{7E1573F1-F95D-403A-A47C-A1143ABC9F0B}" type="slidenum">
              <a:rPr lang="en-US" smtClean="0"/>
              <a:t>8</a:t>
            </a:fld>
            <a:endParaRPr lang="en-US"/>
          </a:p>
        </p:txBody>
      </p:sp>
    </p:spTree>
    <p:extLst>
      <p:ext uri="{BB962C8B-B14F-4D97-AF65-F5344CB8AC3E}">
        <p14:creationId xmlns:p14="http://schemas.microsoft.com/office/powerpoint/2010/main" val="1003698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you want to evaluate the context.  These are situational indicators that are a little more difficult to standardize.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(Enter some suggestions for possible ways to evaluate your </a:t>
            </a:r>
            <a:r>
              <a:rPr lang="en-US" b="1" dirty="0"/>
              <a:t>outreach context </a:t>
            </a:r>
            <a:r>
              <a:rPr lang="en-US" dirty="0"/>
              <a:t>into the chat box.)</a:t>
            </a:r>
          </a:p>
          <a:p>
            <a:endParaRPr lang="en-US" dirty="0"/>
          </a:p>
          <a:p>
            <a:r>
              <a:rPr lang="en-US" dirty="0"/>
              <a:t>Here are some suggestions.</a:t>
            </a:r>
          </a:p>
          <a:p>
            <a:endParaRPr lang="en-US" dirty="0"/>
          </a:p>
          <a:p>
            <a:r>
              <a:rPr lang="en-US" sz="1200" b="0" i="0" kern="1200" dirty="0">
                <a:solidFill>
                  <a:schemeClr val="tx1"/>
                </a:solidFill>
                <a:effectLst/>
                <a:latin typeface="+mn-lt"/>
                <a:ea typeface="+mn-ea"/>
                <a:cs typeface="+mn-cs"/>
              </a:rPr>
              <a:t>Preferential treatment could be discovered through a survey question to understand why certain groups quit coming to a meeting, and you might find out that they thought your group was biased towards their opposition.  Or it could be that certain groups don’t apply for funding because they “know” others will be chosen due to the way the metrics are set up.</a:t>
            </a:r>
            <a:endParaRPr lang="en-US" dirty="0"/>
          </a:p>
        </p:txBody>
      </p:sp>
      <p:sp>
        <p:nvSpPr>
          <p:cNvPr id="4" name="Slide Number Placeholder 3"/>
          <p:cNvSpPr>
            <a:spLocks noGrp="1"/>
          </p:cNvSpPr>
          <p:nvPr>
            <p:ph type="sldNum" sz="quarter" idx="5"/>
          </p:nvPr>
        </p:nvSpPr>
        <p:spPr/>
        <p:txBody>
          <a:bodyPr/>
          <a:lstStyle/>
          <a:p>
            <a:fld id="{7E1573F1-F95D-403A-A47C-A1143ABC9F0B}" type="slidenum">
              <a:rPr lang="en-US" smtClean="0"/>
              <a:t>9</a:t>
            </a:fld>
            <a:endParaRPr lang="en-US"/>
          </a:p>
        </p:txBody>
      </p:sp>
    </p:spTree>
    <p:extLst>
      <p:ext uri="{BB962C8B-B14F-4D97-AF65-F5344CB8AC3E}">
        <p14:creationId xmlns:p14="http://schemas.microsoft.com/office/powerpoint/2010/main" val="3798194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gi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34" name="Picture 10" descr="River 3D: catchment River 3D: catchment symbol,vector,illustration,diagram,template,base,ecosystem,aquatic,freshwater,marine,mountains river,streams,creeks,springs,water,table"/>
          <p:cNvPicPr>
            <a:picLocks noChangeAspect="1" noChangeArrowheads="1"/>
          </p:cNvPicPr>
          <p:nvPr userDrawn="1"/>
        </p:nvPicPr>
        <p:blipFill>
          <a:blip r:embed="rId2">
            <a:extLst>
              <a:ext uri="{BEBA8EAE-BF5A-486C-A8C5-ECC9F3942E4B}">
                <a14:imgProps xmlns:a14="http://schemas.microsoft.com/office/drawing/2010/main">
                  <a14:imgLayer>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685800" y="1966823"/>
            <a:ext cx="7772400" cy="3750183"/>
          </a:xfrm>
          <a:prstGeom prst="rect">
            <a:avLst/>
          </a:prstGeom>
          <a:noFill/>
          <a:effectLst>
            <a:outerShdw blurRad="50800" dist="50800" dir="5400000" algn="ctr" rotWithShape="0">
              <a:schemeClr val="bg1"/>
            </a:outerShdw>
          </a:effectLst>
        </p:spPr>
      </p:pic>
      <p:sp>
        <p:nvSpPr>
          <p:cNvPr id="2" name="Title 1"/>
          <p:cNvSpPr>
            <a:spLocks noGrp="1"/>
          </p:cNvSpPr>
          <p:nvPr>
            <p:ph type="ctrTitle"/>
          </p:nvPr>
        </p:nvSpPr>
        <p:spPr>
          <a:xfrm>
            <a:off x="685800" y="2865442"/>
            <a:ext cx="7772400" cy="1470025"/>
          </a:xfrm>
        </p:spPr>
        <p:txBody>
          <a:bodyPr>
            <a:normAutofit/>
          </a:bodyPr>
          <a:lstStyle>
            <a:lvl1pPr>
              <a:defRPr sz="3000"/>
            </a:lvl1pPr>
          </a:lstStyle>
          <a:p>
            <a:r>
              <a:rPr lang="en-US" dirty="0"/>
              <a:t>Click to edit Master title style</a:t>
            </a:r>
          </a:p>
        </p:txBody>
      </p:sp>
      <p:sp>
        <p:nvSpPr>
          <p:cNvPr id="11" name="Subtitle 2"/>
          <p:cNvSpPr>
            <a:spLocks noGrp="1"/>
          </p:cNvSpPr>
          <p:nvPr>
            <p:ph type="subTitle" idx="1"/>
          </p:nvPr>
        </p:nvSpPr>
        <p:spPr>
          <a:xfrm>
            <a:off x="1372803" y="4610670"/>
            <a:ext cx="6400800" cy="1106334"/>
          </a:xfrm>
        </p:spPr>
        <p:txBody>
          <a:bodyPr/>
          <a:lstStyle>
            <a:lvl1pPr marL="0" indent="0" algn="ctr">
              <a:buNone/>
              <a:defRPr>
                <a:solidFill>
                  <a:schemeClr val="tx2"/>
                </a:solidFill>
              </a:defRPr>
            </a:lvl1pPr>
          </a:lstStyle>
          <a:p>
            <a:r>
              <a:rPr lang="en-US" dirty="0"/>
              <a:t>Click to edit Master subtitle style</a:t>
            </a:r>
          </a:p>
        </p:txBody>
      </p:sp>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9746" y="287848"/>
            <a:ext cx="6929342" cy="1036673"/>
          </a:xfrm>
          <a:prstGeom prst="rect">
            <a:avLst/>
          </a:prstGeom>
        </p:spPr>
      </p:pic>
      <p:pic>
        <p:nvPicPr>
          <p:cNvPr id="1030" name="Picture 6" descr="Image result for KDOW logo"/>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88446" y="287848"/>
            <a:ext cx="1069754" cy="10652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EPA logo"/>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355388" y="6129868"/>
            <a:ext cx="330415" cy="32711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685803" y="6193395"/>
            <a:ext cx="8248475" cy="173124"/>
          </a:xfrm>
          <a:prstGeom prst="rect">
            <a:avLst/>
          </a:prstGeom>
          <a:noFill/>
        </p:spPr>
        <p:txBody>
          <a:bodyPr wrap="square" rtlCol="0">
            <a:spAutoFit/>
          </a:bodyPr>
          <a:lstStyle/>
          <a:p>
            <a:r>
              <a:rPr lang="en-US" sz="525" dirty="0">
                <a:latin typeface="Avenir Next Regular"/>
              </a:rPr>
              <a:t>Watershed</a:t>
            </a:r>
            <a:r>
              <a:rPr lang="en-US" sz="525" baseline="0" dirty="0">
                <a:latin typeface="Avenir Next Regular"/>
              </a:rPr>
              <a:t> Academy Training Series was funded in part by a grant from the U.S. Environmental Protection Agency under §319(h) of the Clean Water Act through the Kentucky Division of Water to the Kentucky Water Resources Research Institute (Grant # PPG BG 00D21416).</a:t>
            </a:r>
            <a:endParaRPr lang="en-US" sz="525" dirty="0">
              <a:latin typeface="Avenir Next Regular"/>
            </a:endParaRPr>
          </a:p>
        </p:txBody>
      </p:sp>
      <p:sp>
        <p:nvSpPr>
          <p:cNvPr id="4" name="Rectangle 3"/>
          <p:cNvSpPr/>
          <p:nvPr userDrawn="1"/>
        </p:nvSpPr>
        <p:spPr>
          <a:xfrm>
            <a:off x="601913" y="5655119"/>
            <a:ext cx="2650655" cy="173124"/>
          </a:xfrm>
          <a:prstGeom prst="rect">
            <a:avLst/>
          </a:prstGeom>
          <a:noFill/>
        </p:spPr>
        <p:txBody>
          <a:bodyPr wrap="square" rtlCol="0">
            <a:spAutoFit/>
          </a:bodyPr>
          <a:lstStyle/>
          <a:p>
            <a:pPr lvl="0"/>
            <a:r>
              <a:rPr lang="en-US" sz="525" dirty="0">
                <a:latin typeface="Avenir Next Regular"/>
              </a:rPr>
              <a:t>Watershed image via</a:t>
            </a:r>
            <a:r>
              <a:rPr lang="en-US" sz="525" baseline="0" dirty="0">
                <a:latin typeface="Avenir Next Regular"/>
              </a:rPr>
              <a:t> </a:t>
            </a:r>
            <a:r>
              <a:rPr lang="en-US" sz="525" dirty="0">
                <a:latin typeface="Avenir Next Regular"/>
              </a:rPr>
              <a:t>http://ian.umces.edu</a:t>
            </a:r>
          </a:p>
        </p:txBody>
      </p:sp>
    </p:spTree>
    <p:extLst>
      <p:ext uri="{BB962C8B-B14F-4D97-AF65-F5344CB8AC3E}">
        <p14:creationId xmlns:p14="http://schemas.microsoft.com/office/powerpoint/2010/main" val="2452735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descr="Standard-Slide-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612643"/>
            <a:ext cx="7772400" cy="1470025"/>
          </a:xfrm>
        </p:spPr>
        <p:txBody>
          <a:bodyPr>
            <a:normAutofit/>
          </a:bodyPr>
          <a:lstStyle>
            <a:lvl1pPr>
              <a:defRPr sz="3000">
                <a:solidFill>
                  <a:schemeClr val="bg1"/>
                </a:solidFill>
              </a:defRPr>
            </a:lvl1pPr>
          </a:lstStyle>
          <a:p>
            <a:r>
              <a:rPr lang="en-US"/>
              <a:t>Click to edit Master title style</a:t>
            </a:r>
            <a:endParaRPr lang="en-US" dirty="0"/>
          </a:p>
        </p:txBody>
      </p:sp>
      <p:sp>
        <p:nvSpPr>
          <p:cNvPr id="11" name="Subtitle 2"/>
          <p:cNvSpPr>
            <a:spLocks noGrp="1"/>
          </p:cNvSpPr>
          <p:nvPr>
            <p:ph type="subTitle" idx="1"/>
          </p:nvPr>
        </p:nvSpPr>
        <p:spPr>
          <a:xfrm>
            <a:off x="1371600" y="3279666"/>
            <a:ext cx="6400800" cy="1106334"/>
          </a:xfrm>
        </p:spPr>
        <p:txBody>
          <a:bodyPr/>
          <a:lstStyle>
            <a:lvl1pPr marL="0" indent="0" algn="ctr">
              <a:buNone/>
              <a:defRPr>
                <a:solidFill>
                  <a:schemeClr val="accent3"/>
                </a:solidFill>
              </a:defRPr>
            </a:lvl1pPr>
          </a:lstStyle>
          <a:p>
            <a:r>
              <a:rPr lang="en-US"/>
              <a:t>Click to edit Master subtitle style</a:t>
            </a:r>
            <a:endParaRPr lang="en-US" dirty="0"/>
          </a:p>
        </p:txBody>
      </p:sp>
    </p:spTree>
    <p:extLst>
      <p:ext uri="{BB962C8B-B14F-4D97-AF65-F5344CB8AC3E}">
        <p14:creationId xmlns:p14="http://schemas.microsoft.com/office/powerpoint/2010/main" val="2966882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descr="Standard-Slide-14.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59095" y="274638"/>
            <a:ext cx="6927706" cy="1143000"/>
          </a:xfrm>
        </p:spPr>
        <p:txBody>
          <a:bodyPr>
            <a:no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0557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9" name="Picture 8"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29899" y="274638"/>
            <a:ext cx="6956903" cy="1143000"/>
          </a:xfrm>
        </p:spPr>
        <p:txBody>
          <a:bodyPr>
            <a:no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8453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1" name="Picture 10"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22596" y="274638"/>
            <a:ext cx="6964203" cy="1143000"/>
          </a:xfrm>
        </p:spPr>
        <p:txBody>
          <a:bodyPr>
            <a:noAutofit/>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500" b="1" i="0">
                <a:latin typeface="Avenir Next Regular"/>
                <a:cs typeface="Avenir Next Regular"/>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8" y="1535113"/>
            <a:ext cx="4041775" cy="639762"/>
          </a:xfrm>
        </p:spPr>
        <p:txBody>
          <a:bodyPr anchor="b">
            <a:normAutofit/>
          </a:bodyPr>
          <a:lstStyle>
            <a:lvl1pPr marL="0" indent="0">
              <a:buNone/>
              <a:defRPr sz="1500" b="1" i="0">
                <a:latin typeface="Avenir Next Regular"/>
                <a:cs typeface="Avenir Next Regular"/>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2345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7" name="Picture 6"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649607" y="274638"/>
            <a:ext cx="7037194" cy="1143000"/>
          </a:xfrm>
        </p:spPr>
        <p:txBody>
          <a:bodyPr>
            <a:noAutofit/>
          </a:bodyPr>
          <a:lstStyle>
            <a:lvl1pPr>
              <a:defRPr sz="2700"/>
            </a:lvl1pPr>
          </a:lstStyle>
          <a:p>
            <a:r>
              <a:rPr lang="en-US"/>
              <a:t>Click to edit Master title style</a:t>
            </a:r>
            <a:endParaRPr lang="en-US" dirty="0"/>
          </a:p>
        </p:txBody>
      </p:sp>
    </p:spTree>
    <p:extLst>
      <p:ext uri="{BB962C8B-B14F-4D97-AF65-F5344CB8AC3E}">
        <p14:creationId xmlns:p14="http://schemas.microsoft.com/office/powerpoint/2010/main" val="3931254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6" name="Picture 5"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96564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9" name="Picture 8"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2" y="1572272"/>
            <a:ext cx="3008313" cy="1162050"/>
          </a:xfrm>
        </p:spPr>
        <p:txBody>
          <a:bodyPr anchor="b"/>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3575050" y="27305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2734322"/>
            <a:ext cx="3008313" cy="3391840"/>
          </a:xfrm>
        </p:spPr>
        <p:txBody>
          <a:bodyPr/>
          <a:lstStyle>
            <a:lvl1pPr marL="0" indent="0">
              <a:buNone/>
              <a:defRPr sz="1050">
                <a:solidFill>
                  <a:schemeClr val="tx2"/>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Tree>
    <p:extLst>
      <p:ext uri="{BB962C8B-B14F-4D97-AF65-F5344CB8AC3E}">
        <p14:creationId xmlns:p14="http://schemas.microsoft.com/office/powerpoint/2010/main" val="84932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9" name="Picture 8"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solidFill>
                  <a:srgbClr val="0C377B"/>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Tree>
    <p:extLst>
      <p:ext uri="{BB962C8B-B14F-4D97-AF65-F5344CB8AC3E}">
        <p14:creationId xmlns:p14="http://schemas.microsoft.com/office/powerpoint/2010/main" val="3372311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09364" y="274638"/>
            <a:ext cx="6777435" cy="1143000"/>
          </a:xfrm>
        </p:spPr>
        <p:txBody>
          <a:bodyPr>
            <a:no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a:xfrm>
            <a:off x="1909364" y="1600200"/>
            <a:ext cx="6777435" cy="4974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1318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pic>
        <p:nvPicPr>
          <p:cNvPr id="8" name="Picture 7"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26647" y="274638"/>
            <a:ext cx="6820632" cy="1143000"/>
          </a:xfrm>
        </p:spPr>
        <p:txBody>
          <a:bodyPr>
            <a:no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1987129" y="1600206"/>
            <a:ext cx="3196675"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86184" y="1600206"/>
            <a:ext cx="3200616"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937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1474" y="274638"/>
            <a:ext cx="8225327" cy="1143000"/>
          </a:xfrm>
        </p:spPr>
        <p:txBody>
          <a:bodyPr>
            <a:noAutofit/>
          </a:bodyPr>
          <a:lstStyle>
            <a:lvl1pPr algn="l">
              <a:defRPr sz="3000" baseline="0">
                <a:solidFill>
                  <a:srgbClr val="0032A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461475" y="1316053"/>
            <a:ext cx="8225327" cy="4854012"/>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grpSp>
        <p:nvGrpSpPr>
          <p:cNvPr id="4" name="Group 3"/>
          <p:cNvGrpSpPr/>
          <p:nvPr userDrawn="1"/>
        </p:nvGrpSpPr>
        <p:grpSpPr>
          <a:xfrm>
            <a:off x="0" y="6364492"/>
            <a:ext cx="9144000" cy="486561"/>
            <a:chOff x="0" y="6364486"/>
            <a:chExt cx="9144000" cy="486561"/>
          </a:xfrm>
        </p:grpSpPr>
        <p:grpSp>
          <p:nvGrpSpPr>
            <p:cNvPr id="9" name="Group 8"/>
            <p:cNvGrpSpPr/>
            <p:nvPr userDrawn="1"/>
          </p:nvGrpSpPr>
          <p:grpSpPr>
            <a:xfrm>
              <a:off x="0" y="6364486"/>
              <a:ext cx="9144000" cy="486561"/>
              <a:chOff x="0" y="6364486"/>
              <a:chExt cx="9144000" cy="486561"/>
            </a:xfrm>
          </p:grpSpPr>
          <p:sp>
            <p:nvSpPr>
              <p:cNvPr id="8" name="Rectangle 7"/>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6"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124" y="6394208"/>
                <a:ext cx="2994870" cy="448051"/>
              </a:xfrm>
              <a:prstGeom prst="rect">
                <a:avLst/>
              </a:prstGeom>
            </p:spPr>
          </p:pic>
        </p:grpSp>
        <p:sp>
          <p:nvSpPr>
            <p:cNvPr id="10" name="TextBox 9"/>
            <p:cNvSpPr txBox="1"/>
            <p:nvPr userDrawn="1"/>
          </p:nvSpPr>
          <p:spPr>
            <a:xfrm>
              <a:off x="371506" y="6429469"/>
              <a:ext cx="3070434" cy="300082"/>
            </a:xfrm>
            <a:prstGeom prst="rect">
              <a:avLst/>
            </a:prstGeom>
            <a:noFill/>
          </p:spPr>
          <p:txBody>
            <a:bodyPr wrap="square" rtlCol="0">
              <a:spAutoFit/>
            </a:bodyPr>
            <a:lstStyle/>
            <a:p>
              <a:r>
                <a:rPr lang="en-US" sz="1350" dirty="0">
                  <a:solidFill>
                    <a:schemeClr val="bg1"/>
                  </a:solidFill>
                  <a:latin typeface="AvenirNext LT Pro Bold" panose="020B0804020202020204" pitchFamily="34" charset="0"/>
                </a:rPr>
                <a:t>Watershed Academy</a:t>
              </a:r>
            </a:p>
          </p:txBody>
        </p:sp>
      </p:grpSp>
    </p:spTree>
    <p:extLst>
      <p:ext uri="{BB962C8B-B14F-4D97-AF65-F5344CB8AC3E}">
        <p14:creationId xmlns:p14="http://schemas.microsoft.com/office/powerpoint/2010/main" val="2215464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pic>
        <p:nvPicPr>
          <p:cNvPr id="10" name="Picture 9"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61205" y="274638"/>
            <a:ext cx="6725596" cy="1143000"/>
          </a:xfrm>
        </p:spPr>
        <p:txBody>
          <a:bodyPr>
            <a:noAutofit/>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1943923" y="1535113"/>
            <a:ext cx="3192800" cy="639762"/>
          </a:xfrm>
        </p:spPr>
        <p:txBody>
          <a:bodyPr anchor="b">
            <a:normAutofit/>
          </a:bodyPr>
          <a:lstStyle>
            <a:lvl1pPr marL="0" indent="0">
              <a:buNone/>
              <a:defRPr sz="1500" b="1" i="0">
                <a:latin typeface="Avenir Next Regular"/>
                <a:cs typeface="Avenir Next Regular"/>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1943926" y="2174875"/>
            <a:ext cx="3192799"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86184" y="1535113"/>
            <a:ext cx="3200616" cy="639762"/>
          </a:xfrm>
        </p:spPr>
        <p:txBody>
          <a:bodyPr anchor="b">
            <a:normAutofit/>
          </a:bodyPr>
          <a:lstStyle>
            <a:lvl1pPr marL="0" indent="0">
              <a:buNone/>
              <a:defRPr sz="1500" b="1" i="0">
                <a:latin typeface="Avenir Next Regular"/>
                <a:cs typeface="Avenir Next Regular"/>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5486184" y="2174875"/>
            <a:ext cx="3200616"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23064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6" name="Picture 5"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35286" y="274638"/>
            <a:ext cx="6946286" cy="1143000"/>
          </a:xfrm>
        </p:spPr>
        <p:txBody>
          <a:bodyPr>
            <a:noAutofit/>
          </a:bodyPr>
          <a:lstStyle>
            <a:lvl1pPr>
              <a:defRPr sz="2700"/>
            </a:lvl1pPr>
          </a:lstStyle>
          <a:p>
            <a:r>
              <a:rPr lang="en-US"/>
              <a:t>Click to edit Master title style</a:t>
            </a:r>
            <a:endParaRPr lang="en-US" dirty="0"/>
          </a:p>
        </p:txBody>
      </p:sp>
    </p:spTree>
    <p:extLst>
      <p:ext uri="{BB962C8B-B14F-4D97-AF65-F5344CB8AC3E}">
        <p14:creationId xmlns:p14="http://schemas.microsoft.com/office/powerpoint/2010/main" val="1644743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5" name="Picture 4"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1327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8" name="Picture 7"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09365" y="273050"/>
            <a:ext cx="2160948" cy="1325350"/>
          </a:xfrm>
        </p:spPr>
        <p:txBody>
          <a:bodyPr anchor="b"/>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4285273" y="273050"/>
            <a:ext cx="4596299" cy="624151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09365" y="1598400"/>
            <a:ext cx="2160948" cy="4916160"/>
          </a:xfrm>
        </p:spPr>
        <p:txBody>
          <a:bodyPr/>
          <a:lstStyle>
            <a:lvl1pPr marL="0" indent="0">
              <a:buNone/>
              <a:defRPr sz="1050">
                <a:solidFill>
                  <a:srgbClr val="0C377B"/>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Tree>
    <p:extLst>
      <p:ext uri="{BB962C8B-B14F-4D97-AF65-F5344CB8AC3E}">
        <p14:creationId xmlns:p14="http://schemas.microsoft.com/office/powerpoint/2010/main" val="1491336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8" name="Picture 7"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53532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535328"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4" name="Text Placeholder 3"/>
          <p:cNvSpPr>
            <a:spLocks noGrp="1"/>
          </p:cNvSpPr>
          <p:nvPr>
            <p:ph type="body" sz="half" idx="2"/>
          </p:nvPr>
        </p:nvSpPr>
        <p:spPr>
          <a:xfrm>
            <a:off x="253532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Tree>
    <p:extLst>
      <p:ext uri="{BB962C8B-B14F-4D97-AF65-F5344CB8AC3E}">
        <p14:creationId xmlns:p14="http://schemas.microsoft.com/office/powerpoint/2010/main" val="32427794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5" name="Picture 4"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71507" y="274638"/>
            <a:ext cx="8315292" cy="1143000"/>
          </a:xfrm>
        </p:spPr>
        <p:txBody>
          <a:bodyPr>
            <a:no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a:xfrm>
            <a:off x="371506" y="1600200"/>
            <a:ext cx="8315294" cy="4707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17289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pic>
        <p:nvPicPr>
          <p:cNvPr id="6" name="Picture 5"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76471" y="274638"/>
            <a:ext cx="8470810" cy="1143000"/>
          </a:xfrm>
        </p:spPr>
        <p:txBody>
          <a:bodyPr>
            <a:no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276469" y="1600206"/>
            <a:ext cx="4112478"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35824" y="1600206"/>
            <a:ext cx="4150979"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034422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4_Comparison">
    <p:spTree>
      <p:nvGrpSpPr>
        <p:cNvPr id="1" name=""/>
        <p:cNvGrpSpPr/>
        <p:nvPr/>
      </p:nvGrpSpPr>
      <p:grpSpPr>
        <a:xfrm>
          <a:off x="0" y="0"/>
          <a:ext cx="0" cy="0"/>
          <a:chOff x="0" y="0"/>
          <a:chExt cx="0" cy="0"/>
        </a:xfrm>
      </p:grpSpPr>
      <p:pic>
        <p:nvPicPr>
          <p:cNvPr id="8" name="Picture 7"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2793" y="274638"/>
            <a:ext cx="8514006" cy="1143000"/>
          </a:xfrm>
        </p:spPr>
        <p:txBody>
          <a:bodyPr>
            <a:noAutofit/>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190041" y="1535113"/>
            <a:ext cx="4108602" cy="639762"/>
          </a:xfrm>
        </p:spPr>
        <p:txBody>
          <a:bodyPr anchor="b">
            <a:normAutofit/>
          </a:bodyPr>
          <a:lstStyle>
            <a:lvl1pPr marL="0" indent="0">
              <a:buNone/>
              <a:defRPr sz="1500" b="1" i="0">
                <a:latin typeface="Avenir Next Regular"/>
                <a:cs typeface="Avenir Next Regular"/>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190041" y="2174875"/>
            <a:ext cx="4108602"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9020" y="1535113"/>
            <a:ext cx="4107780" cy="639762"/>
          </a:xfrm>
        </p:spPr>
        <p:txBody>
          <a:bodyPr anchor="b">
            <a:normAutofit/>
          </a:bodyPr>
          <a:lstStyle>
            <a:lvl1pPr marL="0" indent="0">
              <a:buNone/>
              <a:defRPr sz="1500" b="1" i="0">
                <a:latin typeface="Avenir Next Regular"/>
                <a:cs typeface="Avenir Next Regular"/>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579020" y="2174875"/>
            <a:ext cx="410778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9578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pic>
        <p:nvPicPr>
          <p:cNvPr id="4" name="Picture 3"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33274" y="274638"/>
            <a:ext cx="8648299" cy="1143000"/>
          </a:xfrm>
        </p:spPr>
        <p:txBody>
          <a:bodyPr>
            <a:noAutofit/>
          </a:bodyPr>
          <a:lstStyle>
            <a:lvl1pPr>
              <a:defRPr sz="2700"/>
            </a:lvl1pPr>
          </a:lstStyle>
          <a:p>
            <a:r>
              <a:rPr lang="en-US"/>
              <a:t>Click to edit Master title style</a:t>
            </a:r>
            <a:endParaRPr lang="en-US" dirty="0"/>
          </a:p>
        </p:txBody>
      </p:sp>
    </p:spTree>
    <p:extLst>
      <p:ext uri="{BB962C8B-B14F-4D97-AF65-F5344CB8AC3E}">
        <p14:creationId xmlns:p14="http://schemas.microsoft.com/office/powerpoint/2010/main" val="20501947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pic>
        <p:nvPicPr>
          <p:cNvPr id="3" name="Picture 2"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14416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6471" y="274638"/>
            <a:ext cx="8470810" cy="1143000"/>
          </a:xfrm>
        </p:spPr>
        <p:txBody>
          <a:bodyPr>
            <a:noAutofit/>
          </a:bodyPr>
          <a:lstStyle>
            <a:lvl1pPr algn="l">
              <a:defRPr sz="2700"/>
            </a:lvl1pPr>
          </a:lstStyle>
          <a:p>
            <a:r>
              <a:rPr lang="en-US" dirty="0"/>
              <a:t>Click to edit Master title style</a:t>
            </a:r>
          </a:p>
        </p:txBody>
      </p:sp>
      <p:sp>
        <p:nvSpPr>
          <p:cNvPr id="3" name="Content Placeholder 2"/>
          <p:cNvSpPr>
            <a:spLocks noGrp="1"/>
          </p:cNvSpPr>
          <p:nvPr>
            <p:ph sz="half" idx="1"/>
          </p:nvPr>
        </p:nvSpPr>
        <p:spPr>
          <a:xfrm>
            <a:off x="276469" y="1600206"/>
            <a:ext cx="4112478"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35824" y="1600206"/>
            <a:ext cx="4150979"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6" name="Group 5"/>
          <p:cNvGrpSpPr/>
          <p:nvPr userDrawn="1"/>
        </p:nvGrpSpPr>
        <p:grpSpPr>
          <a:xfrm>
            <a:off x="0" y="6364492"/>
            <a:ext cx="9144000" cy="486561"/>
            <a:chOff x="0" y="6364486"/>
            <a:chExt cx="9144000" cy="486561"/>
          </a:xfrm>
        </p:grpSpPr>
        <p:sp>
          <p:nvSpPr>
            <p:cNvPr id="7" name="Rectangle 6"/>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8"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124" y="6394208"/>
              <a:ext cx="2994870" cy="448051"/>
            </a:xfrm>
            <a:prstGeom prst="rect">
              <a:avLst/>
            </a:prstGeom>
          </p:spPr>
        </p:pic>
      </p:grpSp>
      <p:sp>
        <p:nvSpPr>
          <p:cNvPr id="10" name="TextBox 9"/>
          <p:cNvSpPr txBox="1"/>
          <p:nvPr userDrawn="1"/>
        </p:nvSpPr>
        <p:spPr>
          <a:xfrm>
            <a:off x="371506" y="6429469"/>
            <a:ext cx="3070434" cy="300082"/>
          </a:xfrm>
          <a:prstGeom prst="rect">
            <a:avLst/>
          </a:prstGeom>
          <a:noFill/>
        </p:spPr>
        <p:txBody>
          <a:bodyPr wrap="square" rtlCol="0">
            <a:spAutoFit/>
          </a:bodyPr>
          <a:lstStyle/>
          <a:p>
            <a:r>
              <a:rPr lang="en-US" sz="1350"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1358092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4_Content with Caption">
    <p:spTree>
      <p:nvGrpSpPr>
        <p:cNvPr id="1" name=""/>
        <p:cNvGrpSpPr/>
        <p:nvPr/>
      </p:nvGrpSpPr>
      <p:grpSpPr>
        <a:xfrm>
          <a:off x="0" y="0"/>
          <a:ext cx="0" cy="0"/>
          <a:chOff x="0" y="0"/>
          <a:chExt cx="0" cy="0"/>
        </a:xfrm>
      </p:grpSpPr>
      <p:pic>
        <p:nvPicPr>
          <p:cNvPr id="6" name="Picture 5"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31983" y="273050"/>
            <a:ext cx="2738772" cy="1278765"/>
          </a:xfrm>
        </p:spPr>
        <p:txBody>
          <a:bodyPr anchor="b"/>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3404029" y="273050"/>
            <a:ext cx="5477543" cy="606871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31983" y="1598400"/>
            <a:ext cx="2738772" cy="4743360"/>
          </a:xfrm>
        </p:spPr>
        <p:txBody>
          <a:bodyPr/>
          <a:lstStyle>
            <a:lvl1pPr marL="0" indent="0">
              <a:buNone/>
              <a:defRPr sz="1050">
                <a:solidFill>
                  <a:srgbClr val="0C377B"/>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Tree>
    <p:extLst>
      <p:ext uri="{BB962C8B-B14F-4D97-AF65-F5344CB8AC3E}">
        <p14:creationId xmlns:p14="http://schemas.microsoft.com/office/powerpoint/2010/main" val="20758013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4_Picture with Caption">
    <p:spTree>
      <p:nvGrpSpPr>
        <p:cNvPr id="1" name=""/>
        <p:cNvGrpSpPr/>
        <p:nvPr/>
      </p:nvGrpSpPr>
      <p:grpSpPr>
        <a:xfrm>
          <a:off x="0" y="0"/>
          <a:ext cx="0" cy="0"/>
          <a:chOff x="0" y="0"/>
          <a:chExt cx="0" cy="0"/>
        </a:xfrm>
      </p:grpSpPr>
      <p:pic>
        <p:nvPicPr>
          <p:cNvPr id="6" name="Picture 5"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870074"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870074"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4" name="Text Placeholder 3"/>
          <p:cNvSpPr>
            <a:spLocks noGrp="1"/>
          </p:cNvSpPr>
          <p:nvPr>
            <p:ph type="body" sz="half" idx="2"/>
          </p:nvPr>
        </p:nvSpPr>
        <p:spPr>
          <a:xfrm>
            <a:off x="1870074"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Tree>
    <p:extLst>
      <p:ext uri="{BB962C8B-B14F-4D97-AF65-F5344CB8AC3E}">
        <p14:creationId xmlns:p14="http://schemas.microsoft.com/office/powerpoint/2010/main" val="4251950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2793" y="274638"/>
            <a:ext cx="8514006" cy="1143000"/>
          </a:xfrm>
        </p:spPr>
        <p:txBody>
          <a:bodyPr>
            <a:noAutofit/>
          </a:bodyPr>
          <a:lstStyle>
            <a:lvl1pPr algn="l">
              <a:defRPr sz="2700"/>
            </a:lvl1pPr>
          </a:lstStyle>
          <a:p>
            <a:r>
              <a:rPr lang="en-US" dirty="0"/>
              <a:t>Click to edit Master title style</a:t>
            </a:r>
          </a:p>
        </p:txBody>
      </p:sp>
      <p:sp>
        <p:nvSpPr>
          <p:cNvPr id="3" name="Text Placeholder 2"/>
          <p:cNvSpPr>
            <a:spLocks noGrp="1"/>
          </p:cNvSpPr>
          <p:nvPr>
            <p:ph type="body" idx="1"/>
          </p:nvPr>
        </p:nvSpPr>
        <p:spPr>
          <a:xfrm>
            <a:off x="190041" y="1535113"/>
            <a:ext cx="4108602" cy="639762"/>
          </a:xfrm>
        </p:spPr>
        <p:txBody>
          <a:bodyPr anchor="b">
            <a:normAutofit/>
          </a:bodyPr>
          <a:lstStyle>
            <a:lvl1pPr marL="0" indent="0">
              <a:buNone/>
              <a:defRPr sz="1500" b="1" i="0">
                <a:latin typeface="Avenir Next Regular"/>
                <a:cs typeface="Avenir Next Regular"/>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190041" y="2174875"/>
            <a:ext cx="4108602"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9020" y="1535113"/>
            <a:ext cx="4107780" cy="639762"/>
          </a:xfrm>
        </p:spPr>
        <p:txBody>
          <a:bodyPr anchor="b">
            <a:normAutofit/>
          </a:bodyPr>
          <a:lstStyle>
            <a:lvl1pPr marL="0" indent="0">
              <a:buNone/>
              <a:defRPr sz="1500" b="1" i="0">
                <a:latin typeface="Avenir Next Regular"/>
                <a:cs typeface="Avenir Next Regular"/>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579020" y="2174875"/>
            <a:ext cx="410778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oup 7"/>
          <p:cNvGrpSpPr/>
          <p:nvPr userDrawn="1"/>
        </p:nvGrpSpPr>
        <p:grpSpPr>
          <a:xfrm>
            <a:off x="-12346" y="6366583"/>
            <a:ext cx="9144000" cy="486561"/>
            <a:chOff x="0" y="6364486"/>
            <a:chExt cx="9144000" cy="486561"/>
          </a:xfrm>
        </p:grpSpPr>
        <p:sp>
          <p:nvSpPr>
            <p:cNvPr id="9" name="Rectangle 8"/>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0"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124" y="6394208"/>
              <a:ext cx="2994870" cy="448051"/>
            </a:xfrm>
            <a:prstGeom prst="rect">
              <a:avLst/>
            </a:prstGeom>
          </p:spPr>
        </p:pic>
      </p:grpSp>
      <p:sp>
        <p:nvSpPr>
          <p:cNvPr id="12" name="TextBox 11"/>
          <p:cNvSpPr txBox="1"/>
          <p:nvPr userDrawn="1"/>
        </p:nvSpPr>
        <p:spPr>
          <a:xfrm>
            <a:off x="371506" y="6429469"/>
            <a:ext cx="3070434" cy="300082"/>
          </a:xfrm>
          <a:prstGeom prst="rect">
            <a:avLst/>
          </a:prstGeom>
          <a:noFill/>
        </p:spPr>
        <p:txBody>
          <a:bodyPr wrap="square" rtlCol="0">
            <a:spAutoFit/>
          </a:bodyPr>
          <a:lstStyle/>
          <a:p>
            <a:r>
              <a:rPr lang="en-US" sz="1350"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2626803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33274" y="274638"/>
            <a:ext cx="8648299" cy="1143000"/>
          </a:xfrm>
        </p:spPr>
        <p:txBody>
          <a:bodyPr>
            <a:noAutofit/>
          </a:bodyPr>
          <a:lstStyle>
            <a:lvl1pPr algn="l">
              <a:defRPr sz="2700"/>
            </a:lvl1pPr>
          </a:lstStyle>
          <a:p>
            <a:r>
              <a:rPr lang="en-US" dirty="0"/>
              <a:t>Click to edit Master title style</a:t>
            </a:r>
          </a:p>
        </p:txBody>
      </p:sp>
      <p:grpSp>
        <p:nvGrpSpPr>
          <p:cNvPr id="4" name="Group 3"/>
          <p:cNvGrpSpPr/>
          <p:nvPr userDrawn="1"/>
        </p:nvGrpSpPr>
        <p:grpSpPr>
          <a:xfrm>
            <a:off x="-12346" y="6366583"/>
            <a:ext cx="9144000" cy="486561"/>
            <a:chOff x="0" y="6364486"/>
            <a:chExt cx="9144000" cy="486561"/>
          </a:xfrm>
        </p:grpSpPr>
        <p:sp>
          <p:nvSpPr>
            <p:cNvPr id="5" name="Rectangle 4"/>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6"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124" y="6394208"/>
              <a:ext cx="2994870" cy="448051"/>
            </a:xfrm>
            <a:prstGeom prst="rect">
              <a:avLst/>
            </a:prstGeom>
          </p:spPr>
        </p:pic>
      </p:grpSp>
      <p:sp>
        <p:nvSpPr>
          <p:cNvPr id="8" name="TextBox 7"/>
          <p:cNvSpPr txBox="1"/>
          <p:nvPr userDrawn="1"/>
        </p:nvSpPr>
        <p:spPr>
          <a:xfrm>
            <a:off x="371506" y="6429469"/>
            <a:ext cx="3070434" cy="300082"/>
          </a:xfrm>
          <a:prstGeom prst="rect">
            <a:avLst/>
          </a:prstGeom>
          <a:noFill/>
        </p:spPr>
        <p:txBody>
          <a:bodyPr wrap="square" rtlCol="0">
            <a:spAutoFit/>
          </a:bodyPr>
          <a:lstStyle/>
          <a:p>
            <a:r>
              <a:rPr lang="en-US" sz="1350"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712553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grpSp>
        <p:nvGrpSpPr>
          <p:cNvPr id="3" name="Group 2"/>
          <p:cNvGrpSpPr/>
          <p:nvPr userDrawn="1"/>
        </p:nvGrpSpPr>
        <p:grpSpPr>
          <a:xfrm>
            <a:off x="-12346" y="6366583"/>
            <a:ext cx="9144000" cy="486561"/>
            <a:chOff x="0" y="6364486"/>
            <a:chExt cx="9144000" cy="486561"/>
          </a:xfrm>
        </p:grpSpPr>
        <p:sp>
          <p:nvSpPr>
            <p:cNvPr id="4" name="Rectangle 3"/>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5"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124" y="6394208"/>
              <a:ext cx="2994870" cy="448051"/>
            </a:xfrm>
            <a:prstGeom prst="rect">
              <a:avLst/>
            </a:prstGeom>
          </p:spPr>
        </p:pic>
      </p:grpSp>
      <p:sp>
        <p:nvSpPr>
          <p:cNvPr id="7" name="TextBox 6"/>
          <p:cNvSpPr txBox="1"/>
          <p:nvPr userDrawn="1"/>
        </p:nvSpPr>
        <p:spPr>
          <a:xfrm>
            <a:off x="371506" y="6429469"/>
            <a:ext cx="3070434" cy="300082"/>
          </a:xfrm>
          <a:prstGeom prst="rect">
            <a:avLst/>
          </a:prstGeom>
          <a:noFill/>
        </p:spPr>
        <p:txBody>
          <a:bodyPr wrap="square" rtlCol="0">
            <a:spAutoFit/>
          </a:bodyPr>
          <a:lstStyle/>
          <a:p>
            <a:r>
              <a:rPr lang="en-US" sz="1350"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3584958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3_Content with Caption">
    <p:spTree>
      <p:nvGrpSpPr>
        <p:cNvPr id="1" name=""/>
        <p:cNvGrpSpPr/>
        <p:nvPr/>
      </p:nvGrpSpPr>
      <p:grpSpPr>
        <a:xfrm>
          <a:off x="0" y="0"/>
          <a:ext cx="0" cy="0"/>
          <a:chOff x="0" y="0"/>
          <a:chExt cx="0" cy="0"/>
        </a:xfrm>
      </p:grpSpPr>
      <p:pic>
        <p:nvPicPr>
          <p:cNvPr id="5" name="Picture 4" descr="Standard-Slide-9.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31983" y="273050"/>
            <a:ext cx="2738772" cy="1278765"/>
          </a:xfrm>
        </p:spPr>
        <p:txBody>
          <a:bodyPr anchor="b"/>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3404029" y="273050"/>
            <a:ext cx="5477543" cy="606871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31983" y="1598400"/>
            <a:ext cx="2738772" cy="4743360"/>
          </a:xfrm>
        </p:spPr>
        <p:txBody>
          <a:bodyPr/>
          <a:lstStyle>
            <a:lvl1pPr marL="0" indent="0">
              <a:buNone/>
              <a:defRPr sz="1050">
                <a:solidFill>
                  <a:srgbClr val="0C377B"/>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6" name="TextBox 5"/>
          <p:cNvSpPr txBox="1"/>
          <p:nvPr userDrawn="1"/>
        </p:nvSpPr>
        <p:spPr>
          <a:xfrm>
            <a:off x="371506" y="6429469"/>
            <a:ext cx="3070434" cy="300082"/>
          </a:xfrm>
          <a:prstGeom prst="rect">
            <a:avLst/>
          </a:prstGeom>
          <a:noFill/>
        </p:spPr>
        <p:txBody>
          <a:bodyPr wrap="square" rtlCol="0">
            <a:spAutoFit/>
          </a:bodyPr>
          <a:lstStyle/>
          <a:p>
            <a:r>
              <a:rPr lang="en-US" sz="1350"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916602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3_Picture with Caption">
    <p:spTree>
      <p:nvGrpSpPr>
        <p:cNvPr id="1" name=""/>
        <p:cNvGrpSpPr/>
        <p:nvPr/>
      </p:nvGrpSpPr>
      <p:grpSpPr>
        <a:xfrm>
          <a:off x="0" y="0"/>
          <a:ext cx="0" cy="0"/>
          <a:chOff x="0" y="0"/>
          <a:chExt cx="0" cy="0"/>
        </a:xfrm>
      </p:grpSpPr>
      <p:grpSp>
        <p:nvGrpSpPr>
          <p:cNvPr id="6" name="Group 5"/>
          <p:cNvGrpSpPr/>
          <p:nvPr userDrawn="1"/>
        </p:nvGrpSpPr>
        <p:grpSpPr>
          <a:xfrm>
            <a:off x="-12346" y="6366583"/>
            <a:ext cx="9144000" cy="486561"/>
            <a:chOff x="0" y="6364486"/>
            <a:chExt cx="9144000" cy="486561"/>
          </a:xfrm>
        </p:grpSpPr>
        <p:sp>
          <p:nvSpPr>
            <p:cNvPr id="7" name="Rectangle 6"/>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8"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124" y="6394208"/>
              <a:ext cx="2994870" cy="448051"/>
            </a:xfrm>
            <a:prstGeom prst="rect">
              <a:avLst/>
            </a:prstGeom>
          </p:spPr>
        </p:pic>
      </p:grpSp>
      <p:sp>
        <p:nvSpPr>
          <p:cNvPr id="2" name="Title 1"/>
          <p:cNvSpPr>
            <a:spLocks noGrp="1"/>
          </p:cNvSpPr>
          <p:nvPr>
            <p:ph type="title"/>
          </p:nvPr>
        </p:nvSpPr>
        <p:spPr>
          <a:xfrm>
            <a:off x="1870074"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870074"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4" name="Text Placeholder 3"/>
          <p:cNvSpPr>
            <a:spLocks noGrp="1"/>
          </p:cNvSpPr>
          <p:nvPr>
            <p:ph type="body" sz="half" idx="2"/>
          </p:nvPr>
        </p:nvSpPr>
        <p:spPr>
          <a:xfrm>
            <a:off x="1870074"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10" name="TextBox 9"/>
          <p:cNvSpPr txBox="1"/>
          <p:nvPr userDrawn="1"/>
        </p:nvSpPr>
        <p:spPr>
          <a:xfrm>
            <a:off x="371506" y="6429469"/>
            <a:ext cx="3070434" cy="300082"/>
          </a:xfrm>
          <a:prstGeom prst="rect">
            <a:avLst/>
          </a:prstGeom>
          <a:noFill/>
        </p:spPr>
        <p:txBody>
          <a:bodyPr wrap="square" rtlCol="0">
            <a:spAutoFit/>
          </a:bodyPr>
          <a:lstStyle/>
          <a:p>
            <a:r>
              <a:rPr lang="en-US" sz="1350"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309469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descr="Standard-Slide-5.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612643"/>
            <a:ext cx="7772400" cy="1470025"/>
          </a:xfrm>
        </p:spPr>
        <p:txBody>
          <a:bodyPr>
            <a:normAutofit/>
          </a:bodyPr>
          <a:lstStyle>
            <a:lvl1pPr>
              <a:defRPr sz="3000"/>
            </a:lvl1pPr>
          </a:lstStyle>
          <a:p>
            <a:r>
              <a:rPr lang="en-US"/>
              <a:t>Click to edit Master title style</a:t>
            </a:r>
            <a:endParaRPr lang="en-US" dirty="0"/>
          </a:p>
        </p:txBody>
      </p:sp>
      <p:sp>
        <p:nvSpPr>
          <p:cNvPr id="11" name="Subtitle 2"/>
          <p:cNvSpPr>
            <a:spLocks noGrp="1"/>
          </p:cNvSpPr>
          <p:nvPr>
            <p:ph type="subTitle" idx="1"/>
          </p:nvPr>
        </p:nvSpPr>
        <p:spPr>
          <a:xfrm>
            <a:off x="1371600" y="3279666"/>
            <a:ext cx="6400800" cy="1106334"/>
          </a:xfrm>
        </p:spPr>
        <p:txBody>
          <a:bodyPr/>
          <a:lstStyle>
            <a:lvl1pPr marL="0" indent="0" algn="ctr">
              <a:buNone/>
              <a:defRPr>
                <a:solidFill>
                  <a:schemeClr val="tx2"/>
                </a:solidFill>
              </a:defRPr>
            </a:lvl1pPr>
          </a:lstStyle>
          <a:p>
            <a:r>
              <a:rPr lang="en-US"/>
              <a:t>Click to edit Master subtitle style</a:t>
            </a:r>
            <a:endParaRPr lang="en-US" dirty="0"/>
          </a:p>
        </p:txBody>
      </p:sp>
    </p:spTree>
    <p:extLst>
      <p:ext uri="{BB962C8B-B14F-4D97-AF65-F5344CB8AC3E}">
        <p14:creationId xmlns:p14="http://schemas.microsoft.com/office/powerpoint/2010/main" val="2967311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13043353"/>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7" r:id="rId3"/>
    <p:sldLayoutId id="2147483668" r:id="rId4"/>
    <p:sldLayoutId id="2147483669" r:id="rId5"/>
    <p:sldLayoutId id="2147483670" r:id="rId6"/>
    <p:sldLayoutId id="2147483671" r:id="rId7"/>
    <p:sldLayoutId id="2147483672" r:id="rId8"/>
    <p:sldLayoutId id="2147483658" r:id="rId9"/>
    <p:sldLayoutId id="2147483680" r:id="rId10"/>
    <p:sldLayoutId id="2147483651" r:id="rId11"/>
    <p:sldLayoutId id="2147483652" r:id="rId12"/>
    <p:sldLayoutId id="2147483653" r:id="rId13"/>
    <p:sldLayoutId id="2147483654" r:id="rId14"/>
    <p:sldLayoutId id="2147483655" r:id="rId15"/>
    <p:sldLayoutId id="2147483656" r:id="rId16"/>
    <p:sldLayoutId id="2147483657" r:id="rId17"/>
    <p:sldLayoutId id="2147483659" r:id="rId18"/>
    <p:sldLayoutId id="2147483660" r:id="rId19"/>
    <p:sldLayoutId id="2147483661" r:id="rId20"/>
    <p:sldLayoutId id="2147483662" r:id="rId21"/>
    <p:sldLayoutId id="2147483663" r:id="rId22"/>
    <p:sldLayoutId id="2147483664" r:id="rId23"/>
    <p:sldLayoutId id="2147483665" r:id="rId24"/>
    <p:sldLayoutId id="2147483673" r:id="rId25"/>
    <p:sldLayoutId id="2147483674" r:id="rId26"/>
    <p:sldLayoutId id="2147483675" r:id="rId27"/>
    <p:sldLayoutId id="2147483676" r:id="rId28"/>
    <p:sldLayoutId id="2147483677" r:id="rId29"/>
    <p:sldLayoutId id="2147483678" r:id="rId30"/>
    <p:sldLayoutId id="2147483679" r:id="rId31"/>
  </p:sldLayoutIdLst>
  <p:txStyles>
    <p:titleStyle>
      <a:lvl1pPr algn="ctr" defTabSz="342892" rtl="0" eaLnBrk="1" latinLnBrk="0" hangingPunct="1">
        <a:spcBef>
          <a:spcPct val="0"/>
        </a:spcBef>
        <a:buNone/>
        <a:defRPr sz="3300" b="1" i="0" kern="1200">
          <a:solidFill>
            <a:schemeClr val="tx1"/>
          </a:solidFill>
          <a:latin typeface="Avenir Next Regular"/>
          <a:ea typeface="+mj-ea"/>
          <a:cs typeface="Avenir Next Regular"/>
        </a:defRPr>
      </a:lvl1pPr>
    </p:titleStyle>
    <p:bodyStyle>
      <a:lvl1pPr marL="257168" indent="-257168" algn="l" defTabSz="342892" rtl="0" eaLnBrk="1" latinLnBrk="0" hangingPunct="1">
        <a:spcBef>
          <a:spcPct val="20000"/>
        </a:spcBef>
        <a:buFont typeface="Arial"/>
        <a:buChar char="•"/>
        <a:defRPr sz="2400" b="0" i="0" kern="1200">
          <a:solidFill>
            <a:schemeClr val="tx1"/>
          </a:solidFill>
          <a:latin typeface="Mercury Display"/>
          <a:ea typeface="+mn-ea"/>
          <a:cs typeface="Mercury Display"/>
        </a:defRPr>
      </a:lvl1pPr>
      <a:lvl2pPr marL="557199" indent="-214308" algn="l" defTabSz="342892" rtl="0" eaLnBrk="1" latinLnBrk="0" hangingPunct="1">
        <a:spcBef>
          <a:spcPct val="20000"/>
        </a:spcBef>
        <a:buFont typeface="Arial"/>
        <a:buChar char="–"/>
        <a:defRPr sz="2100" b="0" i="0" kern="1200">
          <a:solidFill>
            <a:schemeClr val="tx1"/>
          </a:solidFill>
          <a:latin typeface="Mercury Display"/>
          <a:ea typeface="+mn-ea"/>
          <a:cs typeface="Mercury Display"/>
        </a:defRPr>
      </a:lvl2pPr>
      <a:lvl3pPr marL="857228" indent="-171446" algn="l" defTabSz="342892" rtl="0" eaLnBrk="1" latinLnBrk="0" hangingPunct="1">
        <a:spcBef>
          <a:spcPct val="20000"/>
        </a:spcBef>
        <a:buFont typeface="Arial"/>
        <a:buChar char="•"/>
        <a:defRPr sz="1800" b="0" i="0" kern="1200">
          <a:solidFill>
            <a:schemeClr val="tx1"/>
          </a:solidFill>
          <a:latin typeface="Mercury Display"/>
          <a:ea typeface="+mn-ea"/>
          <a:cs typeface="Mercury Display"/>
        </a:defRPr>
      </a:lvl3pPr>
      <a:lvl4pPr marL="1200120" indent="-171446" algn="l" defTabSz="342892" rtl="0" eaLnBrk="1" latinLnBrk="0" hangingPunct="1">
        <a:spcBef>
          <a:spcPct val="20000"/>
        </a:spcBef>
        <a:buFont typeface="Arial"/>
        <a:buChar char="–"/>
        <a:defRPr sz="1500" b="0" i="0" kern="1200">
          <a:solidFill>
            <a:schemeClr val="tx1"/>
          </a:solidFill>
          <a:latin typeface="Mercury Display"/>
          <a:ea typeface="+mn-ea"/>
          <a:cs typeface="Mercury Display"/>
        </a:defRPr>
      </a:lvl4pPr>
      <a:lvl5pPr marL="1543012" indent="-171446" algn="l" defTabSz="342892" rtl="0" eaLnBrk="1" latinLnBrk="0" hangingPunct="1">
        <a:spcBef>
          <a:spcPct val="20000"/>
        </a:spcBef>
        <a:buFont typeface="Arial"/>
        <a:buChar char="»"/>
        <a:defRPr sz="1500" b="0" i="0" kern="1200">
          <a:solidFill>
            <a:schemeClr val="tx1"/>
          </a:solidFill>
          <a:latin typeface="Mercury Display"/>
          <a:ea typeface="+mn-ea"/>
          <a:cs typeface="Mercury Display"/>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creativecommons.org/licenses/by-nd/3.0/" TargetMode="External"/><Relationship Id="rId4" Type="http://schemas.openxmlformats.org/officeDocument/2006/relationships/hyperlink" Target="http://lucky-days.blogspot.com/2010_10_17_archive.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lucky-days.blogspot.com/2010_10_17_archive.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https://creativecommons.org/licenses/by-nd/3.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lucky-days.blogspot.com/2010_10_17_archive.html" TargetMode="External"/><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creativecommons.org/licenses/by-nd/3.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a:latin typeface="AvenirNext LT Pro Bold" panose="020B0804020202020204" pitchFamily="34" charset="0"/>
              </a:rPr>
              <a:t>Watershed Academy</a:t>
            </a:r>
            <a:br>
              <a:rPr lang="en-US" sz="3600" dirty="0">
                <a:latin typeface="AvenirNext LT Pro Bold" panose="020B0804020202020204" pitchFamily="34" charset="0"/>
              </a:rPr>
            </a:br>
            <a:r>
              <a:rPr lang="en-US" sz="1500" dirty="0">
                <a:latin typeface="AvenirNext LT Pro Bold" panose="020B0804020202020204" pitchFamily="34" charset="0"/>
              </a:rPr>
              <a:t>Watershed Coordinator Training Series</a:t>
            </a:r>
            <a:endParaRPr lang="en-US" sz="3600" dirty="0">
              <a:latin typeface="AvenirNext LT Pro Bold" panose="020B0804020202020204" pitchFamily="34" charset="0"/>
            </a:endParaRPr>
          </a:p>
        </p:txBody>
      </p:sp>
      <p:sp>
        <p:nvSpPr>
          <p:cNvPr id="3" name="Subtitle 2"/>
          <p:cNvSpPr>
            <a:spLocks noGrp="1"/>
          </p:cNvSpPr>
          <p:nvPr>
            <p:ph type="subTitle" idx="1"/>
          </p:nvPr>
        </p:nvSpPr>
        <p:spPr>
          <a:xfrm>
            <a:off x="1657350" y="4108849"/>
            <a:ext cx="5829300" cy="1294424"/>
          </a:xfrm>
          <a:solidFill>
            <a:schemeClr val="bg1">
              <a:alpha val="60000"/>
            </a:schemeClr>
          </a:solidFill>
        </p:spPr>
        <p:txBody>
          <a:bodyPr>
            <a:noAutofit/>
          </a:bodyPr>
          <a:lstStyle/>
          <a:p>
            <a:r>
              <a:rPr lang="en-US" b="1" dirty="0">
                <a:latin typeface="Mercury Display Semibold" panose="02000603080000020004" pitchFamily="50" charset="0"/>
              </a:rPr>
              <a:t>Module 6: Effective Communications</a:t>
            </a:r>
          </a:p>
          <a:p>
            <a:r>
              <a:rPr lang="en-US" b="1" dirty="0">
                <a:latin typeface="Mercury Display Semibold" panose="02000603080000020004" pitchFamily="50" charset="0"/>
              </a:rPr>
              <a:t>8. Step 6 - Evaluations</a:t>
            </a:r>
          </a:p>
        </p:txBody>
      </p:sp>
    </p:spTree>
    <p:extLst>
      <p:ext uri="{BB962C8B-B14F-4D97-AF65-F5344CB8AC3E}">
        <p14:creationId xmlns:p14="http://schemas.microsoft.com/office/powerpoint/2010/main" val="1360849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FC54E-B78E-4CBD-822F-7E5A4B1B1CF5}"/>
              </a:ext>
            </a:extLst>
          </p:cNvPr>
          <p:cNvSpPr>
            <a:spLocks noGrp="1"/>
          </p:cNvSpPr>
          <p:nvPr>
            <p:ph type="title"/>
          </p:nvPr>
        </p:nvSpPr>
        <p:spPr>
          <a:xfrm>
            <a:off x="459336" y="6600"/>
            <a:ext cx="8225327" cy="1143000"/>
          </a:xfrm>
        </p:spPr>
        <p:txBody>
          <a:bodyPr/>
          <a:lstStyle/>
          <a:p>
            <a:r>
              <a:rPr lang="en-US" sz="4000" dirty="0"/>
              <a:t>Workbook</a:t>
            </a:r>
          </a:p>
        </p:txBody>
      </p:sp>
      <p:pic>
        <p:nvPicPr>
          <p:cNvPr id="6" name="Content Placeholder 5">
            <a:extLst>
              <a:ext uri="{FF2B5EF4-FFF2-40B4-BE49-F238E27FC236}">
                <a16:creationId xmlns:a16="http://schemas.microsoft.com/office/drawing/2014/main" id="{68332ECB-1FC8-4EC7-80CB-637EA9693143}"/>
              </a:ext>
            </a:extLst>
          </p:cNvPr>
          <p:cNvPicPr>
            <a:picLocks noGrp="1" noChangeAspect="1"/>
          </p:cNvPicPr>
          <p:nvPr>
            <p:ph idx="1"/>
          </p:nvPr>
        </p:nvPicPr>
        <p:blipFill>
          <a:blip r:embed="rId3"/>
          <a:stretch>
            <a:fillRect/>
          </a:stretch>
        </p:blipFill>
        <p:spPr>
          <a:xfrm>
            <a:off x="615613" y="935666"/>
            <a:ext cx="7912772" cy="5310002"/>
          </a:xfrm>
          <a:prstGeom prst="rect">
            <a:avLst/>
          </a:prstGeom>
          <a:ln>
            <a:solidFill>
              <a:schemeClr val="tx1"/>
            </a:solidFill>
          </a:ln>
        </p:spPr>
      </p:pic>
      <p:sp>
        <p:nvSpPr>
          <p:cNvPr id="3" name="TextBox 2">
            <a:extLst>
              <a:ext uri="{FF2B5EF4-FFF2-40B4-BE49-F238E27FC236}">
                <a16:creationId xmlns:a16="http://schemas.microsoft.com/office/drawing/2014/main" id="{3BEB4D05-B429-4185-9719-76209BE92564}"/>
              </a:ext>
            </a:extLst>
          </p:cNvPr>
          <p:cNvSpPr txBox="1"/>
          <p:nvPr/>
        </p:nvSpPr>
        <p:spPr>
          <a:xfrm>
            <a:off x="2198257" y="2136811"/>
            <a:ext cx="5010926" cy="461665"/>
          </a:xfrm>
          <a:prstGeom prst="rect">
            <a:avLst/>
          </a:prstGeom>
          <a:solidFill>
            <a:srgbClr val="FFFF00"/>
          </a:solidFill>
        </p:spPr>
        <p:txBody>
          <a:bodyPr wrap="square" rtlCol="0">
            <a:spAutoFit/>
          </a:bodyPr>
          <a:lstStyle/>
          <a:p>
            <a:r>
              <a:rPr lang="en-US" sz="2400" dirty="0">
                <a:latin typeface="Calibri" panose="020F0502020204030204" pitchFamily="34" charset="0"/>
                <a:cs typeface="Calibri" panose="020F0502020204030204" pitchFamily="34" charset="0"/>
              </a:rPr>
              <a:t>How do you know they are any good?</a:t>
            </a:r>
          </a:p>
        </p:txBody>
      </p:sp>
      <p:sp>
        <p:nvSpPr>
          <p:cNvPr id="4" name="TextBox 3">
            <a:extLst>
              <a:ext uri="{FF2B5EF4-FFF2-40B4-BE49-F238E27FC236}">
                <a16:creationId xmlns:a16="http://schemas.microsoft.com/office/drawing/2014/main" id="{ADB8B491-E5F0-4643-94EB-B5E4AB0D78DD}"/>
              </a:ext>
            </a:extLst>
          </p:cNvPr>
          <p:cNvSpPr txBox="1"/>
          <p:nvPr/>
        </p:nvSpPr>
        <p:spPr>
          <a:xfrm>
            <a:off x="2198257" y="2866636"/>
            <a:ext cx="5408492" cy="830997"/>
          </a:xfrm>
          <a:prstGeom prst="rect">
            <a:avLst/>
          </a:prstGeom>
          <a:solidFill>
            <a:srgbClr val="FFFF00"/>
          </a:solidFill>
        </p:spPr>
        <p:txBody>
          <a:bodyPr wrap="square" rtlCol="0">
            <a:spAutoFit/>
          </a:bodyPr>
          <a:lstStyle/>
          <a:p>
            <a:r>
              <a:rPr lang="en-US" sz="2400" dirty="0">
                <a:latin typeface="Calibri" panose="020F0502020204030204" pitchFamily="34" charset="0"/>
                <a:cs typeface="Calibri" panose="020F0502020204030204" pitchFamily="34" charset="0"/>
              </a:rPr>
              <a:t>How do you know if you’ve identified the target audience sufficiently?</a:t>
            </a:r>
          </a:p>
        </p:txBody>
      </p:sp>
      <p:sp>
        <p:nvSpPr>
          <p:cNvPr id="7" name="TextBox 6">
            <a:extLst>
              <a:ext uri="{FF2B5EF4-FFF2-40B4-BE49-F238E27FC236}">
                <a16:creationId xmlns:a16="http://schemas.microsoft.com/office/drawing/2014/main" id="{10CAAD85-26D2-4565-8773-E6EEB2E1EC2C}"/>
              </a:ext>
            </a:extLst>
          </p:cNvPr>
          <p:cNvSpPr txBox="1"/>
          <p:nvPr/>
        </p:nvSpPr>
        <p:spPr>
          <a:xfrm>
            <a:off x="2198257" y="3906982"/>
            <a:ext cx="4030266" cy="461665"/>
          </a:xfrm>
          <a:prstGeom prst="rect">
            <a:avLst/>
          </a:prstGeom>
          <a:solidFill>
            <a:srgbClr val="FFFF00"/>
          </a:solidFill>
        </p:spPr>
        <p:txBody>
          <a:bodyPr wrap="square" rtlCol="0">
            <a:spAutoFit/>
          </a:bodyPr>
          <a:lstStyle/>
          <a:p>
            <a:r>
              <a:rPr lang="en-US" sz="2400" dirty="0">
                <a:latin typeface="Calibri" panose="020F0502020204030204" pitchFamily="34" charset="0"/>
                <a:cs typeface="Calibri" panose="020F0502020204030204" pitchFamily="34" charset="0"/>
              </a:rPr>
              <a:t>Is your message well received?</a:t>
            </a:r>
          </a:p>
        </p:txBody>
      </p:sp>
      <p:sp>
        <p:nvSpPr>
          <p:cNvPr id="8" name="TextBox 7">
            <a:extLst>
              <a:ext uri="{FF2B5EF4-FFF2-40B4-BE49-F238E27FC236}">
                <a16:creationId xmlns:a16="http://schemas.microsoft.com/office/drawing/2014/main" id="{955FBF57-7D3A-4468-BC62-A7AC9CE21D8D}"/>
              </a:ext>
            </a:extLst>
          </p:cNvPr>
          <p:cNvSpPr txBox="1"/>
          <p:nvPr/>
        </p:nvSpPr>
        <p:spPr>
          <a:xfrm>
            <a:off x="2198256" y="4664364"/>
            <a:ext cx="6188362" cy="461665"/>
          </a:xfrm>
          <a:prstGeom prst="rect">
            <a:avLst/>
          </a:prstGeom>
          <a:solidFill>
            <a:srgbClr val="FFFF00"/>
          </a:solidFill>
        </p:spPr>
        <p:txBody>
          <a:bodyPr wrap="square" rtlCol="0">
            <a:spAutoFit/>
          </a:bodyPr>
          <a:lstStyle/>
          <a:p>
            <a:r>
              <a:rPr lang="en-US" sz="2400" dirty="0">
                <a:latin typeface="Calibri" panose="020F0502020204030204" pitchFamily="34" charset="0"/>
                <a:cs typeface="Calibri" panose="020F0502020204030204" pitchFamily="34" charset="0"/>
              </a:rPr>
              <a:t>Is your message reaching its intended audience?</a:t>
            </a:r>
          </a:p>
        </p:txBody>
      </p:sp>
      <p:sp>
        <p:nvSpPr>
          <p:cNvPr id="9" name="TextBox 8">
            <a:extLst>
              <a:ext uri="{FF2B5EF4-FFF2-40B4-BE49-F238E27FC236}">
                <a16:creationId xmlns:a16="http://schemas.microsoft.com/office/drawing/2014/main" id="{DB7062CE-CDC4-49B3-B5F2-4F28BDD2E857}"/>
              </a:ext>
            </a:extLst>
          </p:cNvPr>
          <p:cNvSpPr txBox="1"/>
          <p:nvPr/>
        </p:nvSpPr>
        <p:spPr>
          <a:xfrm>
            <a:off x="2198257" y="5561103"/>
            <a:ext cx="4821379" cy="461665"/>
          </a:xfrm>
          <a:prstGeom prst="rect">
            <a:avLst/>
          </a:prstGeom>
          <a:solidFill>
            <a:srgbClr val="FFFF00"/>
          </a:solidFill>
        </p:spPr>
        <p:txBody>
          <a:bodyPr wrap="square" rtlCol="0">
            <a:spAutoFit/>
          </a:bodyPr>
          <a:lstStyle/>
          <a:p>
            <a:r>
              <a:rPr lang="en-US" sz="2400" dirty="0">
                <a:latin typeface="Calibri" panose="020F0502020204030204" pitchFamily="34" charset="0"/>
                <a:cs typeface="Calibri" panose="020F0502020204030204" pitchFamily="34" charset="0"/>
              </a:rPr>
              <a:t>Is your distribution method working?</a:t>
            </a:r>
          </a:p>
        </p:txBody>
      </p:sp>
    </p:spTree>
    <p:extLst>
      <p:ext uri="{BB962C8B-B14F-4D97-AF65-F5344CB8AC3E}">
        <p14:creationId xmlns:p14="http://schemas.microsoft.com/office/powerpoint/2010/main" val="3274448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FC54E-B78E-4CBD-822F-7E5A4B1B1CF5}"/>
              </a:ext>
            </a:extLst>
          </p:cNvPr>
          <p:cNvSpPr>
            <a:spLocks noGrp="1"/>
          </p:cNvSpPr>
          <p:nvPr>
            <p:ph type="title"/>
          </p:nvPr>
        </p:nvSpPr>
        <p:spPr>
          <a:xfrm>
            <a:off x="461475" y="116435"/>
            <a:ext cx="8225327" cy="1143000"/>
          </a:xfrm>
        </p:spPr>
        <p:txBody>
          <a:bodyPr/>
          <a:lstStyle/>
          <a:p>
            <a:r>
              <a:rPr lang="en-US" sz="4000" dirty="0"/>
              <a:t>Evaluation at a minimum…</a:t>
            </a:r>
          </a:p>
        </p:txBody>
      </p:sp>
      <p:sp>
        <p:nvSpPr>
          <p:cNvPr id="3" name="Content Placeholder 2">
            <a:extLst>
              <a:ext uri="{FF2B5EF4-FFF2-40B4-BE49-F238E27FC236}">
                <a16:creationId xmlns:a16="http://schemas.microsoft.com/office/drawing/2014/main" id="{03F88EFC-C926-40AF-9960-3643F9CA9B04}"/>
              </a:ext>
            </a:extLst>
          </p:cNvPr>
          <p:cNvSpPr>
            <a:spLocks noGrp="1"/>
          </p:cNvSpPr>
          <p:nvPr>
            <p:ph idx="1"/>
          </p:nvPr>
        </p:nvSpPr>
        <p:spPr>
          <a:xfrm>
            <a:off x="461475" y="1103586"/>
            <a:ext cx="8225327" cy="5066479"/>
          </a:xfrm>
        </p:spPr>
        <p:txBody>
          <a:bodyPr/>
          <a:lstStyle/>
          <a:p>
            <a:pPr marL="0" indent="0">
              <a:buNone/>
            </a:pPr>
            <a:r>
              <a:rPr lang="en-US" sz="2800" dirty="0">
                <a:solidFill>
                  <a:schemeClr val="accent1"/>
                </a:solidFill>
              </a:rPr>
              <a:t>Time and resources may determine degree to which you can evaluate your outreach program.</a:t>
            </a:r>
          </a:p>
          <a:p>
            <a:pPr marL="0" indent="0">
              <a:buNone/>
            </a:pPr>
            <a:endParaRPr lang="en-US" dirty="0"/>
          </a:p>
          <a:p>
            <a:pPr marL="0" indent="0">
              <a:buNone/>
            </a:pPr>
            <a:r>
              <a:rPr lang="en-US" sz="2800" b="1" dirty="0"/>
              <a:t>Review outreach plan with watershed team or staff to determine:</a:t>
            </a:r>
          </a:p>
          <a:p>
            <a:r>
              <a:rPr lang="en-US" dirty="0"/>
              <a:t>Whether objectives are being achieved</a:t>
            </a:r>
          </a:p>
          <a:p>
            <a:r>
              <a:rPr lang="en-US" dirty="0"/>
              <a:t>If the target audience is being reached</a:t>
            </a:r>
          </a:p>
          <a:p>
            <a:r>
              <a:rPr lang="en-US" dirty="0"/>
              <a:t>The response rate to distributed materials</a:t>
            </a:r>
          </a:p>
          <a:p>
            <a:r>
              <a:rPr lang="en-US" dirty="0"/>
              <a:t>Demonstrate improved understanding of the message </a:t>
            </a:r>
            <a:br>
              <a:rPr lang="en-US" dirty="0"/>
            </a:br>
            <a:r>
              <a:rPr lang="en-US" dirty="0"/>
              <a:t>(ideally with pre- and post-tests/surveys)</a:t>
            </a:r>
          </a:p>
          <a:p>
            <a:r>
              <a:rPr lang="en-US" dirty="0"/>
              <a:t>Whether the desired change in behavior was achieved</a:t>
            </a:r>
          </a:p>
        </p:txBody>
      </p:sp>
    </p:spTree>
    <p:extLst>
      <p:ext uri="{BB962C8B-B14F-4D97-AF65-F5344CB8AC3E}">
        <p14:creationId xmlns:p14="http://schemas.microsoft.com/office/powerpoint/2010/main" val="844098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reate a livestock exclusion program for your stream - Farm and Dairy">
            <a:extLst>
              <a:ext uri="{FF2B5EF4-FFF2-40B4-BE49-F238E27FC236}">
                <a16:creationId xmlns:a16="http://schemas.microsoft.com/office/drawing/2014/main" id="{9D96B3D7-E594-447C-994F-513B473CC3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362" y="127152"/>
            <a:ext cx="5754093" cy="22476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FEE18E5-7E77-4C4E-8CFD-450C5D5A6CED}"/>
              </a:ext>
            </a:extLst>
          </p:cNvPr>
          <p:cNvSpPr>
            <a:spLocks noGrp="1"/>
          </p:cNvSpPr>
          <p:nvPr>
            <p:ph type="title"/>
          </p:nvPr>
        </p:nvSpPr>
        <p:spPr>
          <a:xfrm>
            <a:off x="1947362" y="1274646"/>
            <a:ext cx="5754093" cy="1143000"/>
          </a:xfrm>
        </p:spPr>
        <p:txBody>
          <a:bodyPr/>
          <a:lstStyle/>
          <a:p>
            <a:pPr algn="ctr"/>
            <a:r>
              <a:rPr lang="en-US" sz="3200" dirty="0">
                <a:solidFill>
                  <a:schemeClr val="bg1"/>
                </a:solidFill>
              </a:rPr>
              <a:t>Evaluation Example: Mill Creek</a:t>
            </a:r>
          </a:p>
        </p:txBody>
      </p:sp>
      <p:sp>
        <p:nvSpPr>
          <p:cNvPr id="3" name="Content Placeholder 2">
            <a:extLst>
              <a:ext uri="{FF2B5EF4-FFF2-40B4-BE49-F238E27FC236}">
                <a16:creationId xmlns:a16="http://schemas.microsoft.com/office/drawing/2014/main" id="{A0D92108-1EE3-45BB-8319-5C8A6EEBFE18}"/>
              </a:ext>
            </a:extLst>
          </p:cNvPr>
          <p:cNvSpPr>
            <a:spLocks noGrp="1"/>
          </p:cNvSpPr>
          <p:nvPr>
            <p:ph idx="1"/>
          </p:nvPr>
        </p:nvSpPr>
        <p:spPr>
          <a:xfrm>
            <a:off x="119310" y="2374845"/>
            <a:ext cx="8905379" cy="4483155"/>
          </a:xfrm>
        </p:spPr>
        <p:txBody>
          <a:bodyPr>
            <a:normAutofit/>
          </a:bodyPr>
          <a:lstStyle/>
          <a:p>
            <a:pPr marL="0" indent="0">
              <a:buNone/>
            </a:pPr>
            <a:r>
              <a:rPr lang="en-US" sz="2800" b="1" dirty="0">
                <a:solidFill>
                  <a:schemeClr val="accent1"/>
                </a:solidFill>
              </a:rPr>
              <a:t>Did stream bank fencing on farms improve water quality?</a:t>
            </a:r>
          </a:p>
          <a:p>
            <a:pPr marL="0" indent="0">
              <a:buNone/>
            </a:pPr>
            <a:endParaRPr lang="en-US" sz="1000" b="1" dirty="0"/>
          </a:p>
          <a:p>
            <a:pPr>
              <a:buClr>
                <a:schemeClr val="accent1"/>
              </a:buClr>
              <a:buFont typeface="Wingdings" panose="05000000000000000000" pitchFamily="2" charset="2"/>
              <a:buChar char="Ø"/>
            </a:pPr>
            <a:r>
              <a:rPr lang="en-US" dirty="0"/>
              <a:t># of farmers who showed interest by contacting project staff </a:t>
            </a:r>
            <a:r>
              <a:rPr lang="en-US" i="1" dirty="0"/>
              <a:t>(impact and context)</a:t>
            </a:r>
          </a:p>
          <a:p>
            <a:pPr>
              <a:buClr>
                <a:schemeClr val="accent1"/>
              </a:buClr>
              <a:buFont typeface="Wingdings" panose="05000000000000000000" pitchFamily="2" charset="2"/>
              <a:buChar char="Ø"/>
            </a:pPr>
            <a:endParaRPr lang="en-US" sz="1100" i="1" dirty="0"/>
          </a:p>
          <a:p>
            <a:pPr>
              <a:buClr>
                <a:schemeClr val="accent1"/>
              </a:buClr>
              <a:buFont typeface="Wingdings" panose="05000000000000000000" pitchFamily="2" charset="2"/>
              <a:buChar char="Ø"/>
            </a:pPr>
            <a:r>
              <a:rPr lang="en-US" dirty="0"/>
              <a:t># of articles published in the local media outlets </a:t>
            </a:r>
            <a:r>
              <a:rPr lang="en-US" i="1" dirty="0"/>
              <a:t>(process)</a:t>
            </a:r>
          </a:p>
          <a:p>
            <a:pPr>
              <a:buClr>
                <a:schemeClr val="accent1"/>
              </a:buClr>
              <a:buFont typeface="Wingdings" panose="05000000000000000000" pitchFamily="2" charset="2"/>
              <a:buChar char="Ø"/>
            </a:pPr>
            <a:endParaRPr lang="en-US" sz="1100" i="1" dirty="0"/>
          </a:p>
          <a:p>
            <a:pPr>
              <a:buClr>
                <a:schemeClr val="accent1"/>
              </a:buClr>
              <a:buFont typeface="Wingdings" panose="05000000000000000000" pitchFamily="2" charset="2"/>
              <a:buChar char="Ø"/>
            </a:pPr>
            <a:r>
              <a:rPr lang="en-US" dirty="0"/>
              <a:t># of farm tours given </a:t>
            </a:r>
            <a:r>
              <a:rPr lang="en-US" i="1" dirty="0"/>
              <a:t>(process)</a:t>
            </a:r>
          </a:p>
          <a:p>
            <a:pPr>
              <a:buClr>
                <a:schemeClr val="accent1"/>
              </a:buClr>
              <a:buFont typeface="Wingdings" panose="05000000000000000000" pitchFamily="2" charset="2"/>
              <a:buChar char="Ø"/>
            </a:pPr>
            <a:endParaRPr lang="en-US" sz="1000" i="1" dirty="0"/>
          </a:p>
          <a:p>
            <a:pPr>
              <a:buClr>
                <a:schemeClr val="accent1"/>
              </a:buClr>
              <a:buFont typeface="Wingdings" panose="05000000000000000000" pitchFamily="2" charset="2"/>
              <a:buChar char="Ø"/>
            </a:pPr>
            <a:r>
              <a:rPr lang="en-US" dirty="0"/>
              <a:t>Miles of stream bank fenced </a:t>
            </a:r>
            <a:r>
              <a:rPr lang="en-US" i="1" dirty="0"/>
              <a:t>(impact)</a:t>
            </a:r>
          </a:p>
          <a:p>
            <a:pPr>
              <a:buClr>
                <a:schemeClr val="accent1"/>
              </a:buClr>
              <a:buFont typeface="Wingdings" panose="05000000000000000000" pitchFamily="2" charset="2"/>
              <a:buChar char="Ø"/>
            </a:pPr>
            <a:endParaRPr lang="en-US" sz="1000" i="1" dirty="0"/>
          </a:p>
          <a:p>
            <a:pPr>
              <a:buClr>
                <a:schemeClr val="accent1"/>
              </a:buClr>
              <a:buFont typeface="Wingdings" panose="05000000000000000000" pitchFamily="2" charset="2"/>
              <a:buChar char="Ø"/>
            </a:pPr>
            <a:r>
              <a:rPr lang="en-US" dirty="0"/>
              <a:t>Water quality measurements of suspended solids &amp; E coli </a:t>
            </a:r>
            <a:r>
              <a:rPr lang="en-US" i="1" dirty="0"/>
              <a:t>(impact)</a:t>
            </a:r>
          </a:p>
        </p:txBody>
      </p:sp>
      <p:sp>
        <p:nvSpPr>
          <p:cNvPr id="6" name="TextBox 5">
            <a:extLst>
              <a:ext uri="{FF2B5EF4-FFF2-40B4-BE49-F238E27FC236}">
                <a16:creationId xmlns:a16="http://schemas.microsoft.com/office/drawing/2014/main" id="{714E013B-0646-42A3-957C-0B19BACEBE35}"/>
              </a:ext>
            </a:extLst>
          </p:cNvPr>
          <p:cNvSpPr txBox="1"/>
          <p:nvPr/>
        </p:nvSpPr>
        <p:spPr>
          <a:xfrm>
            <a:off x="8218102" y="11531810"/>
            <a:ext cx="689415" cy="1061829"/>
          </a:xfrm>
          <a:prstGeom prst="rect">
            <a:avLst/>
          </a:prstGeom>
          <a:noFill/>
        </p:spPr>
        <p:txBody>
          <a:bodyPr wrap="square" rtlCol="0">
            <a:spAutoFit/>
          </a:bodyPr>
          <a:lstStyle/>
          <a:p>
            <a:r>
              <a:rPr lang="en-US" sz="900">
                <a:hlinkClick r:id="rId4" tooltip="http://lucky-days.blogspot.com/2010_10_17_archive.html"/>
              </a:rPr>
              <a:t>This Photo</a:t>
            </a:r>
            <a:r>
              <a:rPr lang="en-US" sz="900"/>
              <a:t> by Unknown Author is licensed under </a:t>
            </a:r>
            <a:r>
              <a:rPr lang="en-US" sz="900">
                <a:hlinkClick r:id="rId5" tooltip="https://creativecommons.org/licenses/by-nd/3.0/"/>
              </a:rPr>
              <a:t>CC BY-ND</a:t>
            </a:r>
            <a:endParaRPr lang="en-US" sz="900"/>
          </a:p>
        </p:txBody>
      </p:sp>
    </p:spTree>
    <p:extLst>
      <p:ext uri="{BB962C8B-B14F-4D97-AF65-F5344CB8AC3E}">
        <p14:creationId xmlns:p14="http://schemas.microsoft.com/office/powerpoint/2010/main" val="3975280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E18E5-7E77-4C4E-8CFD-450C5D5A6CED}"/>
              </a:ext>
            </a:extLst>
          </p:cNvPr>
          <p:cNvSpPr>
            <a:spLocks noGrp="1"/>
          </p:cNvSpPr>
          <p:nvPr>
            <p:ph type="title"/>
          </p:nvPr>
        </p:nvSpPr>
        <p:spPr>
          <a:xfrm>
            <a:off x="1947362" y="1274646"/>
            <a:ext cx="5754093" cy="1143000"/>
          </a:xfrm>
        </p:spPr>
        <p:txBody>
          <a:bodyPr/>
          <a:lstStyle/>
          <a:p>
            <a:pPr algn="ctr"/>
            <a:r>
              <a:rPr lang="en-US" sz="3200" dirty="0">
                <a:solidFill>
                  <a:schemeClr val="bg1"/>
                </a:solidFill>
              </a:rPr>
              <a:t>Evaluation Example: Mill Creek</a:t>
            </a:r>
          </a:p>
        </p:txBody>
      </p:sp>
      <p:sp>
        <p:nvSpPr>
          <p:cNvPr id="3" name="Content Placeholder 2">
            <a:extLst>
              <a:ext uri="{FF2B5EF4-FFF2-40B4-BE49-F238E27FC236}">
                <a16:creationId xmlns:a16="http://schemas.microsoft.com/office/drawing/2014/main" id="{A0D92108-1EE3-45BB-8319-5C8A6EEBFE18}"/>
              </a:ext>
            </a:extLst>
          </p:cNvPr>
          <p:cNvSpPr>
            <a:spLocks noGrp="1"/>
          </p:cNvSpPr>
          <p:nvPr>
            <p:ph idx="1"/>
          </p:nvPr>
        </p:nvSpPr>
        <p:spPr>
          <a:xfrm>
            <a:off x="238621" y="1274646"/>
            <a:ext cx="2840853" cy="4483155"/>
          </a:xfrm>
        </p:spPr>
        <p:txBody>
          <a:bodyPr>
            <a:normAutofit lnSpcReduction="10000"/>
          </a:bodyPr>
          <a:lstStyle/>
          <a:p>
            <a:pPr>
              <a:buClr>
                <a:schemeClr val="accent1"/>
              </a:buClr>
            </a:pPr>
            <a:r>
              <a:rPr lang="en-US" dirty="0"/>
              <a:t>MS4 Permit required:</a:t>
            </a:r>
          </a:p>
          <a:p>
            <a:pPr lvl="1">
              <a:buClr>
                <a:schemeClr val="accent1"/>
              </a:buClr>
            </a:pPr>
            <a:r>
              <a:rPr lang="en-US" dirty="0"/>
              <a:t>250,000 advertising impressions</a:t>
            </a:r>
          </a:p>
          <a:p>
            <a:pPr lvl="1">
              <a:buClr>
                <a:schemeClr val="accent1"/>
              </a:buClr>
            </a:pPr>
            <a:r>
              <a:rPr lang="en-US" dirty="0"/>
              <a:t>Demonstrate statistically valid increase in stormwater awareness</a:t>
            </a:r>
          </a:p>
          <a:p>
            <a:pPr>
              <a:buClr>
                <a:schemeClr val="accent1"/>
              </a:buClr>
            </a:pPr>
            <a:r>
              <a:rPr lang="en-US" dirty="0"/>
              <a:t>County chose to promote illicit discharge hotline</a:t>
            </a:r>
          </a:p>
        </p:txBody>
      </p:sp>
      <p:sp>
        <p:nvSpPr>
          <p:cNvPr id="6" name="TextBox 5">
            <a:extLst>
              <a:ext uri="{FF2B5EF4-FFF2-40B4-BE49-F238E27FC236}">
                <a16:creationId xmlns:a16="http://schemas.microsoft.com/office/drawing/2014/main" id="{714E013B-0646-42A3-957C-0B19BACEBE35}"/>
              </a:ext>
            </a:extLst>
          </p:cNvPr>
          <p:cNvSpPr txBox="1"/>
          <p:nvPr/>
        </p:nvSpPr>
        <p:spPr>
          <a:xfrm>
            <a:off x="8218102" y="11531810"/>
            <a:ext cx="689415" cy="1061829"/>
          </a:xfrm>
          <a:prstGeom prst="rect">
            <a:avLst/>
          </a:prstGeom>
          <a:noFill/>
        </p:spPr>
        <p:txBody>
          <a:bodyPr wrap="square" rtlCol="0">
            <a:spAutoFit/>
          </a:bodyPr>
          <a:lstStyle/>
          <a:p>
            <a:r>
              <a:rPr lang="en-US" sz="900">
                <a:hlinkClick r:id="rId3" tooltip="http://lucky-days.blogspot.com/2010_10_17_archive.html"/>
              </a:rPr>
              <a:t>This Photo</a:t>
            </a:r>
            <a:r>
              <a:rPr lang="en-US" sz="900"/>
              <a:t> by Unknown Author is licensed under </a:t>
            </a:r>
            <a:r>
              <a:rPr lang="en-US" sz="900">
                <a:hlinkClick r:id="rId4" tooltip="https://creativecommons.org/licenses/by-nd/3.0/"/>
              </a:rPr>
              <a:t>CC BY-ND</a:t>
            </a:r>
            <a:endParaRPr lang="en-US" sz="900"/>
          </a:p>
        </p:txBody>
      </p:sp>
      <p:sp>
        <p:nvSpPr>
          <p:cNvPr id="7" name="Title 1">
            <a:extLst>
              <a:ext uri="{FF2B5EF4-FFF2-40B4-BE49-F238E27FC236}">
                <a16:creationId xmlns:a16="http://schemas.microsoft.com/office/drawing/2014/main" id="{0B4F9883-18FA-4A29-B58E-1E966EDF8849}"/>
              </a:ext>
            </a:extLst>
          </p:cNvPr>
          <p:cNvSpPr txBox="1">
            <a:spLocks/>
          </p:cNvSpPr>
          <p:nvPr/>
        </p:nvSpPr>
        <p:spPr>
          <a:xfrm>
            <a:off x="461475" y="116435"/>
            <a:ext cx="8225327" cy="1143000"/>
          </a:xfrm>
          <a:prstGeom prst="rect">
            <a:avLst/>
          </a:prstGeom>
        </p:spPr>
        <p:txBody>
          <a:bodyPr vert="horz" lIns="91440" tIns="45720" rIns="91440" bIns="45720" rtlCol="0" anchor="ctr">
            <a:noAutofit/>
          </a:bodyPr>
          <a:lstStyle>
            <a:lvl1pPr algn="l" defTabSz="342892" rtl="0" eaLnBrk="1" latinLnBrk="0" hangingPunct="1">
              <a:spcBef>
                <a:spcPct val="0"/>
              </a:spcBef>
              <a:buNone/>
              <a:defRPr sz="3000" b="1" i="0" kern="1200" baseline="0">
                <a:solidFill>
                  <a:srgbClr val="0032A1"/>
                </a:solidFill>
                <a:latin typeface="Calibri" panose="020F0502020204030204" pitchFamily="34" charset="0"/>
                <a:ea typeface="+mj-ea"/>
                <a:cs typeface="Calibri" panose="020F0502020204030204" pitchFamily="34" charset="0"/>
              </a:defRPr>
            </a:lvl1pPr>
          </a:lstStyle>
          <a:p>
            <a:r>
              <a:rPr lang="en-US" sz="4000" dirty="0"/>
              <a:t>Example: New Castle County, DE  STOPPIT! Campaign</a:t>
            </a:r>
          </a:p>
        </p:txBody>
      </p:sp>
      <p:sp>
        <p:nvSpPr>
          <p:cNvPr id="8" name="TextBox 7">
            <a:extLst>
              <a:ext uri="{FF2B5EF4-FFF2-40B4-BE49-F238E27FC236}">
                <a16:creationId xmlns:a16="http://schemas.microsoft.com/office/drawing/2014/main" id="{D634E3B3-8DE1-4D6B-BA8E-D22651812D8E}"/>
              </a:ext>
            </a:extLst>
          </p:cNvPr>
          <p:cNvSpPr txBox="1"/>
          <p:nvPr/>
        </p:nvSpPr>
        <p:spPr>
          <a:xfrm>
            <a:off x="236483" y="5841624"/>
            <a:ext cx="8668896" cy="369332"/>
          </a:xfrm>
          <a:prstGeom prst="rect">
            <a:avLst/>
          </a:prstGeom>
          <a:noFill/>
        </p:spPr>
        <p:txBody>
          <a:bodyPr wrap="square">
            <a:spAutoFit/>
          </a:bodyPr>
          <a:lstStyle/>
          <a:p>
            <a:r>
              <a:rPr lang="en-US" dirty="0"/>
              <a:t>http://www.waterwordsthatwork.com/environmental-outreach-updates/discharge-webinar</a:t>
            </a:r>
          </a:p>
        </p:txBody>
      </p:sp>
      <p:pic>
        <p:nvPicPr>
          <p:cNvPr id="9" name="Picture 8" descr="Graphical user interface, website&#10;&#10;Description automatically generated">
            <a:extLst>
              <a:ext uri="{FF2B5EF4-FFF2-40B4-BE49-F238E27FC236}">
                <a16:creationId xmlns:a16="http://schemas.microsoft.com/office/drawing/2014/main" id="{291FE3E1-2657-4E30-8D11-9A6EF2B20CDD}"/>
              </a:ext>
            </a:extLst>
          </p:cNvPr>
          <p:cNvPicPr>
            <a:picLocks noChangeAspect="1"/>
          </p:cNvPicPr>
          <p:nvPr/>
        </p:nvPicPr>
        <p:blipFill>
          <a:blip r:embed="rId5"/>
          <a:stretch>
            <a:fillRect/>
          </a:stretch>
        </p:blipFill>
        <p:spPr>
          <a:xfrm>
            <a:off x="3079474" y="1343258"/>
            <a:ext cx="5715000" cy="3981450"/>
          </a:xfrm>
          <a:prstGeom prst="rect">
            <a:avLst/>
          </a:prstGeom>
        </p:spPr>
      </p:pic>
    </p:spTree>
    <p:extLst>
      <p:ext uri="{BB962C8B-B14F-4D97-AF65-F5344CB8AC3E}">
        <p14:creationId xmlns:p14="http://schemas.microsoft.com/office/powerpoint/2010/main" val="44987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E18E5-7E77-4C4E-8CFD-450C5D5A6CED}"/>
              </a:ext>
            </a:extLst>
          </p:cNvPr>
          <p:cNvSpPr>
            <a:spLocks noGrp="1"/>
          </p:cNvSpPr>
          <p:nvPr>
            <p:ph type="title"/>
          </p:nvPr>
        </p:nvSpPr>
        <p:spPr>
          <a:xfrm>
            <a:off x="1947362" y="1274646"/>
            <a:ext cx="5754093" cy="1143000"/>
          </a:xfrm>
        </p:spPr>
        <p:txBody>
          <a:bodyPr/>
          <a:lstStyle/>
          <a:p>
            <a:pPr algn="ctr"/>
            <a:r>
              <a:rPr lang="en-US" sz="3200" dirty="0">
                <a:solidFill>
                  <a:schemeClr val="bg1"/>
                </a:solidFill>
              </a:rPr>
              <a:t>Evaluation Example: Mill Creek</a:t>
            </a:r>
          </a:p>
        </p:txBody>
      </p:sp>
      <p:sp>
        <p:nvSpPr>
          <p:cNvPr id="6" name="TextBox 5">
            <a:extLst>
              <a:ext uri="{FF2B5EF4-FFF2-40B4-BE49-F238E27FC236}">
                <a16:creationId xmlns:a16="http://schemas.microsoft.com/office/drawing/2014/main" id="{714E013B-0646-42A3-957C-0B19BACEBE35}"/>
              </a:ext>
            </a:extLst>
          </p:cNvPr>
          <p:cNvSpPr txBox="1"/>
          <p:nvPr/>
        </p:nvSpPr>
        <p:spPr>
          <a:xfrm>
            <a:off x="8218102" y="11531810"/>
            <a:ext cx="689415" cy="1061829"/>
          </a:xfrm>
          <a:prstGeom prst="rect">
            <a:avLst/>
          </a:prstGeom>
          <a:noFill/>
        </p:spPr>
        <p:txBody>
          <a:bodyPr wrap="square" rtlCol="0">
            <a:spAutoFit/>
          </a:bodyPr>
          <a:lstStyle/>
          <a:p>
            <a:r>
              <a:rPr lang="en-US" sz="900">
                <a:hlinkClick r:id="rId3" tooltip="http://lucky-days.blogspot.com/2010_10_17_archive.html"/>
              </a:rPr>
              <a:t>This Photo</a:t>
            </a:r>
            <a:r>
              <a:rPr lang="en-US" sz="900"/>
              <a:t> by Unknown Author is licensed under </a:t>
            </a:r>
            <a:r>
              <a:rPr lang="en-US" sz="900">
                <a:hlinkClick r:id="rId4" tooltip="https://creativecommons.org/licenses/by-nd/3.0/"/>
              </a:rPr>
              <a:t>CC BY-ND</a:t>
            </a:r>
            <a:endParaRPr lang="en-US" sz="900"/>
          </a:p>
        </p:txBody>
      </p:sp>
      <p:sp>
        <p:nvSpPr>
          <p:cNvPr id="7" name="Title 1">
            <a:extLst>
              <a:ext uri="{FF2B5EF4-FFF2-40B4-BE49-F238E27FC236}">
                <a16:creationId xmlns:a16="http://schemas.microsoft.com/office/drawing/2014/main" id="{0B4F9883-18FA-4A29-B58E-1E966EDF8849}"/>
              </a:ext>
            </a:extLst>
          </p:cNvPr>
          <p:cNvSpPr txBox="1">
            <a:spLocks/>
          </p:cNvSpPr>
          <p:nvPr/>
        </p:nvSpPr>
        <p:spPr>
          <a:xfrm>
            <a:off x="461475" y="116435"/>
            <a:ext cx="8225327" cy="1143000"/>
          </a:xfrm>
          <a:prstGeom prst="rect">
            <a:avLst/>
          </a:prstGeom>
        </p:spPr>
        <p:txBody>
          <a:bodyPr vert="horz" lIns="91440" tIns="45720" rIns="91440" bIns="45720" rtlCol="0" anchor="ctr">
            <a:noAutofit/>
          </a:bodyPr>
          <a:lstStyle>
            <a:lvl1pPr algn="l" defTabSz="342892" rtl="0" eaLnBrk="1" latinLnBrk="0" hangingPunct="1">
              <a:spcBef>
                <a:spcPct val="0"/>
              </a:spcBef>
              <a:buNone/>
              <a:defRPr sz="3000" b="1" i="0" kern="1200" baseline="0">
                <a:solidFill>
                  <a:srgbClr val="0032A1"/>
                </a:solidFill>
                <a:latin typeface="Calibri" panose="020F0502020204030204" pitchFamily="34" charset="0"/>
                <a:ea typeface="+mj-ea"/>
                <a:cs typeface="Calibri" panose="020F0502020204030204" pitchFamily="34" charset="0"/>
              </a:defRPr>
            </a:lvl1pPr>
          </a:lstStyle>
          <a:p>
            <a:r>
              <a:rPr lang="en-US" sz="4000" dirty="0"/>
              <a:t>Example: New Castle County, DE  STOPPIT! Campaign</a:t>
            </a:r>
          </a:p>
        </p:txBody>
      </p:sp>
      <p:sp>
        <p:nvSpPr>
          <p:cNvPr id="8" name="TextBox 7">
            <a:extLst>
              <a:ext uri="{FF2B5EF4-FFF2-40B4-BE49-F238E27FC236}">
                <a16:creationId xmlns:a16="http://schemas.microsoft.com/office/drawing/2014/main" id="{D634E3B3-8DE1-4D6B-BA8E-D22651812D8E}"/>
              </a:ext>
            </a:extLst>
          </p:cNvPr>
          <p:cNvSpPr txBox="1"/>
          <p:nvPr/>
        </p:nvSpPr>
        <p:spPr>
          <a:xfrm>
            <a:off x="236483" y="5841624"/>
            <a:ext cx="8668896" cy="369332"/>
          </a:xfrm>
          <a:prstGeom prst="rect">
            <a:avLst/>
          </a:prstGeom>
          <a:noFill/>
        </p:spPr>
        <p:txBody>
          <a:bodyPr wrap="square">
            <a:spAutoFit/>
          </a:bodyPr>
          <a:lstStyle/>
          <a:p>
            <a:r>
              <a:rPr lang="en-US" dirty="0"/>
              <a:t>http://www.waterwordsthatwork.com/environmental-outreach-updates/discharge-webinar</a:t>
            </a:r>
          </a:p>
        </p:txBody>
      </p:sp>
      <p:pic>
        <p:nvPicPr>
          <p:cNvPr id="4" name="Picture 3">
            <a:extLst>
              <a:ext uri="{FF2B5EF4-FFF2-40B4-BE49-F238E27FC236}">
                <a16:creationId xmlns:a16="http://schemas.microsoft.com/office/drawing/2014/main" id="{1D5FA3D8-87B4-4CEF-9E07-0690A443B943}"/>
              </a:ext>
            </a:extLst>
          </p:cNvPr>
          <p:cNvPicPr>
            <a:picLocks noChangeAspect="1"/>
          </p:cNvPicPr>
          <p:nvPr/>
        </p:nvPicPr>
        <p:blipFill rotWithShape="1">
          <a:blip r:embed="rId5"/>
          <a:srcRect l="8645" r="4669"/>
          <a:stretch/>
        </p:blipFill>
        <p:spPr>
          <a:xfrm>
            <a:off x="197048" y="1203665"/>
            <a:ext cx="4627360" cy="3417162"/>
          </a:xfrm>
          <a:prstGeom prst="rect">
            <a:avLst/>
          </a:prstGeom>
        </p:spPr>
      </p:pic>
      <p:pic>
        <p:nvPicPr>
          <p:cNvPr id="10" name="Picture 9">
            <a:extLst>
              <a:ext uri="{FF2B5EF4-FFF2-40B4-BE49-F238E27FC236}">
                <a16:creationId xmlns:a16="http://schemas.microsoft.com/office/drawing/2014/main" id="{6948242F-A172-47A9-A065-1E3DEE429F84}"/>
              </a:ext>
            </a:extLst>
          </p:cNvPr>
          <p:cNvPicPr>
            <a:picLocks noChangeAspect="1"/>
          </p:cNvPicPr>
          <p:nvPr/>
        </p:nvPicPr>
        <p:blipFill>
          <a:blip r:embed="rId6"/>
          <a:stretch>
            <a:fillRect/>
          </a:stretch>
        </p:blipFill>
        <p:spPr>
          <a:xfrm>
            <a:off x="2306186" y="3698251"/>
            <a:ext cx="4531627" cy="2265814"/>
          </a:xfrm>
          <a:prstGeom prst="rect">
            <a:avLst/>
          </a:prstGeom>
        </p:spPr>
      </p:pic>
      <p:pic>
        <p:nvPicPr>
          <p:cNvPr id="5" name="Picture 4">
            <a:extLst>
              <a:ext uri="{FF2B5EF4-FFF2-40B4-BE49-F238E27FC236}">
                <a16:creationId xmlns:a16="http://schemas.microsoft.com/office/drawing/2014/main" id="{0C896344-D4FA-4D03-BB8C-B9B3FD2DAC85}"/>
              </a:ext>
            </a:extLst>
          </p:cNvPr>
          <p:cNvPicPr>
            <a:picLocks noChangeAspect="1"/>
          </p:cNvPicPr>
          <p:nvPr/>
        </p:nvPicPr>
        <p:blipFill>
          <a:blip r:embed="rId7"/>
          <a:stretch>
            <a:fillRect/>
          </a:stretch>
        </p:blipFill>
        <p:spPr>
          <a:xfrm>
            <a:off x="5035713" y="1655659"/>
            <a:ext cx="3869666" cy="2744946"/>
          </a:xfrm>
          <a:prstGeom prst="rect">
            <a:avLst/>
          </a:prstGeom>
        </p:spPr>
      </p:pic>
    </p:spTree>
    <p:extLst>
      <p:ext uri="{BB962C8B-B14F-4D97-AF65-F5344CB8AC3E}">
        <p14:creationId xmlns:p14="http://schemas.microsoft.com/office/powerpoint/2010/main" val="383327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C4F39-03C8-44C4-A6B0-6BDD8517471B}"/>
              </a:ext>
            </a:extLst>
          </p:cNvPr>
          <p:cNvSpPr>
            <a:spLocks noGrp="1"/>
          </p:cNvSpPr>
          <p:nvPr>
            <p:ph type="title"/>
          </p:nvPr>
        </p:nvSpPr>
        <p:spPr>
          <a:xfrm>
            <a:off x="459336" y="5697"/>
            <a:ext cx="8225327" cy="1143000"/>
          </a:xfrm>
        </p:spPr>
        <p:txBody>
          <a:bodyPr/>
          <a:lstStyle/>
          <a:p>
            <a:r>
              <a:rPr lang="en-US" sz="3600" dirty="0"/>
              <a:t>ACTIVITY: Building Blocks Worksheet</a:t>
            </a:r>
          </a:p>
        </p:txBody>
      </p:sp>
      <p:pic>
        <p:nvPicPr>
          <p:cNvPr id="4" name="Content Placeholder 3">
            <a:extLst>
              <a:ext uri="{FF2B5EF4-FFF2-40B4-BE49-F238E27FC236}">
                <a16:creationId xmlns:a16="http://schemas.microsoft.com/office/drawing/2014/main" id="{45391A66-2E5D-4891-A685-097ECF6F6D93}"/>
              </a:ext>
            </a:extLst>
          </p:cNvPr>
          <p:cNvPicPr>
            <a:picLocks noGrp="1" noChangeAspect="1"/>
          </p:cNvPicPr>
          <p:nvPr>
            <p:ph idx="1"/>
          </p:nvPr>
        </p:nvPicPr>
        <p:blipFill rotWithShape="1">
          <a:blip r:embed="rId3"/>
          <a:srcRect l="2028" r="6574" b="2490"/>
          <a:stretch/>
        </p:blipFill>
        <p:spPr>
          <a:xfrm rot="5400000">
            <a:off x="1842401" y="-107730"/>
            <a:ext cx="5352906" cy="7424060"/>
          </a:xfrm>
          <a:prstGeom prst="rect">
            <a:avLst/>
          </a:prstGeom>
        </p:spPr>
      </p:pic>
      <p:sp>
        <p:nvSpPr>
          <p:cNvPr id="10" name="Oval 9">
            <a:extLst>
              <a:ext uri="{FF2B5EF4-FFF2-40B4-BE49-F238E27FC236}">
                <a16:creationId xmlns:a16="http://schemas.microsoft.com/office/drawing/2014/main" id="{65EA3B1E-3C6B-49DE-A183-F358A954D3AD}"/>
              </a:ext>
            </a:extLst>
          </p:cNvPr>
          <p:cNvSpPr/>
          <p:nvPr/>
        </p:nvSpPr>
        <p:spPr>
          <a:xfrm>
            <a:off x="6858001" y="1906558"/>
            <a:ext cx="793376" cy="37651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038862D2-2A2F-44CF-A311-4D34F7F4F21B}"/>
              </a:ext>
            </a:extLst>
          </p:cNvPr>
          <p:cNvSpPr/>
          <p:nvPr/>
        </p:nvSpPr>
        <p:spPr>
          <a:xfrm>
            <a:off x="7013497" y="1282760"/>
            <a:ext cx="482383" cy="59167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AC41B30-947C-400A-9122-2FBF0109460C}"/>
              </a:ext>
            </a:extLst>
          </p:cNvPr>
          <p:cNvSpPr txBox="1"/>
          <p:nvPr/>
        </p:nvSpPr>
        <p:spPr>
          <a:xfrm>
            <a:off x="1351722" y="2888974"/>
            <a:ext cx="6299655" cy="2308324"/>
          </a:xfrm>
          <a:prstGeom prst="rect">
            <a:avLst/>
          </a:prstGeom>
          <a:solidFill>
            <a:srgbClr val="FFFF00"/>
          </a:solidFill>
          <a:ln>
            <a:solidFill>
              <a:schemeClr val="tx1"/>
            </a:solidFill>
          </a:ln>
        </p:spPr>
        <p:txBody>
          <a:bodyPr wrap="square" rtlCol="0">
            <a:spAutoFit/>
          </a:bodyPr>
          <a:lstStyle/>
          <a:p>
            <a:pPr lvl="0" defTabSz="914400">
              <a:defRPr/>
            </a:pPr>
            <a:r>
              <a:rPr lang="en-US" dirty="0">
                <a:latin typeface="Calibri" panose="020F0502020204030204" pitchFamily="34" charset="0"/>
                <a:cs typeface="Calibri" panose="020F0502020204030204" pitchFamily="34" charset="0"/>
              </a:rPr>
              <a:t>Now, you should be able to fill in the last column of your Building Blocks Worksheet with ways that you can evaluate your campaign so that you will be able to improve it by changing course along the way.</a:t>
            </a:r>
          </a:p>
          <a:p>
            <a:pPr lvl="0" defTabSz="914400">
              <a:defRPr/>
            </a:pP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In small groups, discuss the types of evaluations you might need regarding process, impact, and context, as well as any challenges you foresee with the evaluation process.</a:t>
            </a:r>
          </a:p>
        </p:txBody>
      </p:sp>
    </p:spTree>
    <p:extLst>
      <p:ext uri="{BB962C8B-B14F-4D97-AF65-F5344CB8AC3E}">
        <p14:creationId xmlns:p14="http://schemas.microsoft.com/office/powerpoint/2010/main" val="2022129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90406-5632-42F9-8ECF-249D6D98C77B}"/>
              </a:ext>
            </a:extLst>
          </p:cNvPr>
          <p:cNvSpPr>
            <a:spLocks noGrp="1"/>
          </p:cNvSpPr>
          <p:nvPr>
            <p:ph type="title"/>
          </p:nvPr>
        </p:nvSpPr>
        <p:spPr>
          <a:xfrm>
            <a:off x="174812" y="0"/>
            <a:ext cx="8807823" cy="1007461"/>
          </a:xfrm>
        </p:spPr>
        <p:txBody>
          <a:bodyPr/>
          <a:lstStyle/>
          <a:p>
            <a:r>
              <a:rPr lang="en-US" sz="3600" dirty="0"/>
              <a:t>Developing a Watershed Outreach Campaign</a:t>
            </a:r>
          </a:p>
        </p:txBody>
      </p:sp>
      <p:sp>
        <p:nvSpPr>
          <p:cNvPr id="9" name="Content Placeholder 8">
            <a:extLst>
              <a:ext uri="{FF2B5EF4-FFF2-40B4-BE49-F238E27FC236}">
                <a16:creationId xmlns:a16="http://schemas.microsoft.com/office/drawing/2014/main" id="{72D803F6-3994-49CF-ACEC-EFAAB940DC9C}"/>
              </a:ext>
            </a:extLst>
          </p:cNvPr>
          <p:cNvSpPr>
            <a:spLocks noGrp="1"/>
          </p:cNvSpPr>
          <p:nvPr>
            <p:ph idx="1"/>
          </p:nvPr>
        </p:nvSpPr>
        <p:spPr>
          <a:xfrm>
            <a:off x="174813" y="1004899"/>
            <a:ext cx="8643262" cy="5255665"/>
          </a:xfrm>
        </p:spPr>
        <p:txBody>
          <a:bodyPr>
            <a:noAutofit/>
          </a:bodyPr>
          <a:lstStyle/>
          <a:p>
            <a:pPr marL="614369" indent="-457200">
              <a:lnSpc>
                <a:spcPct val="107000"/>
              </a:lnSpc>
              <a:spcBef>
                <a:spcPts val="0"/>
              </a:spcBef>
            </a:pPr>
            <a:r>
              <a:rPr lang="en-US" sz="3600" b="1" dirty="0">
                <a:solidFill>
                  <a:srgbClr val="0032A1"/>
                </a:solidFill>
                <a:effectLst/>
                <a:ea typeface="Calibri" panose="020F0502020204030204" pitchFamily="34" charset="0"/>
                <a:cs typeface="Times New Roman" panose="02020603050405020304" pitchFamily="18" charset="0"/>
              </a:rPr>
              <a:t>STEP 1: </a:t>
            </a:r>
            <a:r>
              <a:rPr lang="en-US" sz="3600" dirty="0">
                <a:effectLst/>
                <a:ea typeface="Calibri" panose="020F0502020204030204" pitchFamily="34" charset="0"/>
                <a:cs typeface="Times New Roman" panose="02020603050405020304" pitchFamily="18" charset="0"/>
              </a:rPr>
              <a:t>Define the </a:t>
            </a:r>
            <a:r>
              <a:rPr lang="en-US" sz="3600" b="1" dirty="0">
                <a:effectLst/>
                <a:ea typeface="Calibri" panose="020F0502020204030204" pitchFamily="34" charset="0"/>
                <a:cs typeface="Times New Roman" panose="02020603050405020304" pitchFamily="18" charset="0"/>
              </a:rPr>
              <a:t>driving forces, goals, and objectives </a:t>
            </a:r>
            <a:r>
              <a:rPr lang="en-US" sz="3600" b="1" dirty="0">
                <a:effectLst/>
                <a:ea typeface="Calibri" panose="020F0502020204030204" pitchFamily="34" charset="0"/>
                <a:cs typeface="Times New Roman" panose="02020603050405020304" pitchFamily="18" charset="0"/>
                <a:sym typeface="Wingdings" panose="05000000000000000000" pitchFamily="2" charset="2"/>
              </a:rPr>
              <a:t></a:t>
            </a:r>
            <a:endParaRPr lang="en-US" sz="3600" b="1" dirty="0">
              <a:effectLst/>
              <a:ea typeface="Calibri" panose="020F0502020204030204" pitchFamily="34" charset="0"/>
              <a:cs typeface="Times New Roman" panose="02020603050405020304" pitchFamily="18" charset="0"/>
            </a:endParaRPr>
          </a:p>
          <a:p>
            <a:pPr marL="614369" indent="-457200">
              <a:lnSpc>
                <a:spcPct val="107000"/>
              </a:lnSpc>
              <a:spcBef>
                <a:spcPts val="0"/>
              </a:spcBef>
            </a:pPr>
            <a:r>
              <a:rPr lang="en-US" sz="3600" b="1" dirty="0">
                <a:solidFill>
                  <a:srgbClr val="0032A1"/>
                </a:solidFill>
                <a:ea typeface="Calibri" panose="020F0502020204030204" pitchFamily="34" charset="0"/>
                <a:cs typeface="Times New Roman" panose="02020603050405020304" pitchFamily="18" charset="0"/>
              </a:rPr>
              <a:t>STEP 2: </a:t>
            </a:r>
            <a:r>
              <a:rPr lang="en-US" sz="3600" dirty="0">
                <a:effectLst/>
                <a:ea typeface="Calibri" panose="020F0502020204030204" pitchFamily="34" charset="0"/>
                <a:cs typeface="Times New Roman" panose="02020603050405020304" pitchFamily="18" charset="0"/>
              </a:rPr>
              <a:t>Identify and analyze the </a:t>
            </a:r>
            <a:r>
              <a:rPr lang="en-US" sz="3600" b="1" dirty="0">
                <a:effectLst/>
                <a:ea typeface="Calibri" panose="020F0502020204030204" pitchFamily="34" charset="0"/>
                <a:cs typeface="Times New Roman" panose="02020603050405020304" pitchFamily="18" charset="0"/>
              </a:rPr>
              <a:t>target audience </a:t>
            </a:r>
            <a:r>
              <a:rPr lang="en-US" sz="3600" b="1" dirty="0">
                <a:effectLst/>
                <a:ea typeface="Calibri" panose="020F0502020204030204" pitchFamily="34" charset="0"/>
                <a:cs typeface="Times New Roman" panose="02020603050405020304" pitchFamily="18" charset="0"/>
                <a:sym typeface="Wingdings" panose="05000000000000000000" pitchFamily="2" charset="2"/>
              </a:rPr>
              <a:t></a:t>
            </a:r>
            <a:endParaRPr lang="en-US" sz="3600" dirty="0">
              <a:effectLst/>
              <a:ea typeface="Calibri" panose="020F0502020204030204" pitchFamily="34" charset="0"/>
              <a:cs typeface="Times New Roman" panose="02020603050405020304" pitchFamily="18" charset="0"/>
            </a:endParaRPr>
          </a:p>
          <a:p>
            <a:pPr marL="614369" indent="-457200">
              <a:lnSpc>
                <a:spcPct val="107000"/>
              </a:lnSpc>
              <a:spcBef>
                <a:spcPts val="0"/>
              </a:spcBef>
            </a:pPr>
            <a:r>
              <a:rPr lang="en-US" sz="3600" b="1" dirty="0">
                <a:solidFill>
                  <a:srgbClr val="0032A1"/>
                </a:solidFill>
                <a:ea typeface="Calibri" panose="020F0502020204030204" pitchFamily="34" charset="0"/>
                <a:cs typeface="Times New Roman" panose="02020603050405020304" pitchFamily="18" charset="0"/>
              </a:rPr>
              <a:t>STEP 3: </a:t>
            </a:r>
            <a:r>
              <a:rPr lang="en-US" sz="3600" b="1" dirty="0">
                <a:effectLst/>
                <a:ea typeface="Calibri" panose="020F0502020204030204" pitchFamily="34" charset="0"/>
                <a:cs typeface="Times New Roman" panose="02020603050405020304" pitchFamily="18" charset="0"/>
              </a:rPr>
              <a:t>Create</a:t>
            </a:r>
            <a:r>
              <a:rPr lang="en-US" sz="3600" dirty="0">
                <a:effectLst/>
                <a:ea typeface="Calibri" panose="020F0502020204030204" pitchFamily="34" charset="0"/>
                <a:cs typeface="Times New Roman" panose="02020603050405020304" pitchFamily="18" charset="0"/>
              </a:rPr>
              <a:t> </a:t>
            </a:r>
            <a:r>
              <a:rPr lang="en-US" sz="3600" b="1" dirty="0">
                <a:effectLst/>
                <a:ea typeface="Calibri" panose="020F0502020204030204" pitchFamily="34" charset="0"/>
                <a:cs typeface="Times New Roman" panose="02020603050405020304" pitchFamily="18" charset="0"/>
              </a:rPr>
              <a:t>the message</a:t>
            </a:r>
          </a:p>
          <a:p>
            <a:pPr marL="614369" indent="-457200">
              <a:lnSpc>
                <a:spcPct val="107000"/>
              </a:lnSpc>
              <a:spcBef>
                <a:spcPts val="0"/>
              </a:spcBef>
            </a:pPr>
            <a:r>
              <a:rPr lang="en-US" sz="3600" b="1" dirty="0">
                <a:solidFill>
                  <a:srgbClr val="0032A1"/>
                </a:solidFill>
                <a:ea typeface="Calibri" panose="020F0502020204030204" pitchFamily="34" charset="0"/>
                <a:cs typeface="Times New Roman" panose="02020603050405020304" pitchFamily="18" charset="0"/>
              </a:rPr>
              <a:t>STEP 4: </a:t>
            </a:r>
            <a:r>
              <a:rPr lang="en-US" sz="3600" b="1" dirty="0">
                <a:effectLst/>
                <a:ea typeface="Calibri" panose="020F0502020204030204" pitchFamily="34" charset="0"/>
                <a:cs typeface="Times New Roman" panose="02020603050405020304" pitchFamily="18" charset="0"/>
              </a:rPr>
              <a:t>Package</a:t>
            </a:r>
            <a:r>
              <a:rPr lang="en-US" sz="3600" dirty="0">
                <a:effectLst/>
                <a:ea typeface="Calibri" panose="020F0502020204030204" pitchFamily="34" charset="0"/>
                <a:cs typeface="Times New Roman" panose="02020603050405020304" pitchFamily="18" charset="0"/>
              </a:rPr>
              <a:t> the message</a:t>
            </a:r>
          </a:p>
          <a:p>
            <a:pPr marL="614369" indent="-457200">
              <a:lnSpc>
                <a:spcPct val="107000"/>
              </a:lnSpc>
              <a:spcBef>
                <a:spcPts val="0"/>
              </a:spcBef>
            </a:pPr>
            <a:r>
              <a:rPr lang="en-US" sz="3600" b="1" dirty="0">
                <a:solidFill>
                  <a:srgbClr val="0032A1"/>
                </a:solidFill>
                <a:ea typeface="Calibri" panose="020F0502020204030204" pitchFamily="34" charset="0"/>
                <a:cs typeface="Times New Roman" panose="02020603050405020304" pitchFamily="18" charset="0"/>
              </a:rPr>
              <a:t>STEP 5: </a:t>
            </a:r>
            <a:r>
              <a:rPr lang="en-US" sz="3600" b="1" dirty="0">
                <a:effectLst/>
                <a:ea typeface="Calibri" panose="020F0502020204030204" pitchFamily="34" charset="0"/>
                <a:cs typeface="Times New Roman" panose="02020603050405020304" pitchFamily="18" charset="0"/>
              </a:rPr>
              <a:t>Distribute</a:t>
            </a:r>
            <a:r>
              <a:rPr lang="en-US" sz="3600" dirty="0">
                <a:effectLst/>
                <a:ea typeface="Calibri" panose="020F0502020204030204" pitchFamily="34" charset="0"/>
                <a:cs typeface="Times New Roman" panose="02020603050405020304" pitchFamily="18" charset="0"/>
              </a:rPr>
              <a:t> the message </a:t>
            </a:r>
          </a:p>
          <a:p>
            <a:pPr marL="614369" indent="-457200">
              <a:lnSpc>
                <a:spcPct val="107000"/>
              </a:lnSpc>
              <a:spcBef>
                <a:spcPts val="0"/>
              </a:spcBef>
            </a:pPr>
            <a:r>
              <a:rPr lang="en-US" sz="3600" b="1" dirty="0">
                <a:solidFill>
                  <a:srgbClr val="0032A1"/>
                </a:solidFill>
                <a:highlight>
                  <a:srgbClr val="FFFF00"/>
                </a:highlight>
                <a:ea typeface="Calibri" panose="020F0502020204030204" pitchFamily="34" charset="0"/>
                <a:cs typeface="Times New Roman" panose="02020603050405020304" pitchFamily="18" charset="0"/>
              </a:rPr>
              <a:t>STEP 6: </a:t>
            </a:r>
            <a:r>
              <a:rPr lang="en-US" sz="3600" b="1" dirty="0">
                <a:effectLst/>
                <a:highlight>
                  <a:srgbClr val="FFFF00"/>
                </a:highlight>
                <a:ea typeface="Calibri" panose="020F0502020204030204" pitchFamily="34" charset="0"/>
                <a:cs typeface="Times New Roman" panose="02020603050405020304" pitchFamily="18" charset="0"/>
              </a:rPr>
              <a:t>Evaluate</a:t>
            </a:r>
            <a:r>
              <a:rPr lang="en-US" sz="3600" dirty="0">
                <a:effectLst/>
                <a:highlight>
                  <a:srgbClr val="FFFF00"/>
                </a:highlight>
                <a:ea typeface="Calibri" panose="020F0502020204030204" pitchFamily="34" charset="0"/>
                <a:cs typeface="Times New Roman" panose="02020603050405020304" pitchFamily="18" charset="0"/>
              </a:rPr>
              <a:t> the outreach campaign</a:t>
            </a:r>
            <a:endParaRPr lang="en-US" sz="3600" dirty="0">
              <a:highlight>
                <a:srgbClr val="FFFF00"/>
              </a:highlight>
            </a:endParaRPr>
          </a:p>
        </p:txBody>
      </p:sp>
      <mc:AlternateContent xmlns:mc="http://schemas.openxmlformats.org/markup-compatibility/2006">
        <mc:Choice xmlns:p14="http://schemas.microsoft.com/office/powerpoint/2010/main" Requires="p14">
          <p:contentPart p14:bwMode="auto" r:id="rId3">
            <p14:nvContentPartPr>
              <p14:cNvPr id="16" name="Ink 15">
                <a:extLst>
                  <a:ext uri="{FF2B5EF4-FFF2-40B4-BE49-F238E27FC236}">
                    <a16:creationId xmlns:a16="http://schemas.microsoft.com/office/drawing/2014/main" id="{036E955C-9964-43F1-B5D6-F76453AFC4BC}"/>
                  </a:ext>
                </a:extLst>
              </p14:cNvPr>
              <p14:cNvContentPartPr/>
              <p14:nvPr/>
            </p14:nvContentPartPr>
            <p14:xfrm>
              <a:off x="3511769" y="2965930"/>
              <a:ext cx="4016880" cy="1976760"/>
            </p14:xfrm>
          </p:contentPart>
        </mc:Choice>
        <mc:Fallback>
          <p:pic>
            <p:nvPicPr>
              <p:cNvPr id="16" name="Ink 15">
                <a:extLst>
                  <a:ext uri="{FF2B5EF4-FFF2-40B4-BE49-F238E27FC236}">
                    <a16:creationId xmlns:a16="http://schemas.microsoft.com/office/drawing/2014/main" id="{036E955C-9964-43F1-B5D6-F76453AFC4BC}"/>
                  </a:ext>
                </a:extLst>
              </p:cNvPr>
              <p:cNvPicPr/>
              <p:nvPr/>
            </p:nvPicPr>
            <p:blipFill>
              <a:blip r:embed="rId4"/>
              <a:stretch>
                <a:fillRect/>
              </a:stretch>
            </p:blipFill>
            <p:spPr>
              <a:xfrm>
                <a:off x="3475769" y="2930290"/>
                <a:ext cx="4088520" cy="2048400"/>
              </a:xfrm>
              <a:prstGeom prst="rect">
                <a:avLst/>
              </a:prstGeom>
            </p:spPr>
          </p:pic>
        </mc:Fallback>
      </mc:AlternateContent>
    </p:spTree>
    <p:extLst>
      <p:ext uri="{BB962C8B-B14F-4D97-AF65-F5344CB8AC3E}">
        <p14:creationId xmlns:p14="http://schemas.microsoft.com/office/powerpoint/2010/main" val="218501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90406-5632-42F9-8ECF-249D6D98C77B}"/>
              </a:ext>
            </a:extLst>
          </p:cNvPr>
          <p:cNvSpPr>
            <a:spLocks noGrp="1"/>
          </p:cNvSpPr>
          <p:nvPr>
            <p:ph type="title"/>
          </p:nvPr>
        </p:nvSpPr>
        <p:spPr>
          <a:xfrm>
            <a:off x="174812" y="0"/>
            <a:ext cx="8807823" cy="1007461"/>
          </a:xfrm>
        </p:spPr>
        <p:txBody>
          <a:bodyPr/>
          <a:lstStyle/>
          <a:p>
            <a:r>
              <a:rPr lang="en-US" sz="3600" dirty="0"/>
              <a:t>1, 2 … 6?</a:t>
            </a:r>
          </a:p>
        </p:txBody>
      </p:sp>
      <p:sp>
        <p:nvSpPr>
          <p:cNvPr id="9" name="Content Placeholder 8">
            <a:extLst>
              <a:ext uri="{FF2B5EF4-FFF2-40B4-BE49-F238E27FC236}">
                <a16:creationId xmlns:a16="http://schemas.microsoft.com/office/drawing/2014/main" id="{72D803F6-3994-49CF-ACEC-EFAAB940DC9C}"/>
              </a:ext>
            </a:extLst>
          </p:cNvPr>
          <p:cNvSpPr>
            <a:spLocks noGrp="1"/>
          </p:cNvSpPr>
          <p:nvPr>
            <p:ph idx="1"/>
          </p:nvPr>
        </p:nvSpPr>
        <p:spPr>
          <a:xfrm>
            <a:off x="174813" y="1004899"/>
            <a:ext cx="5680263" cy="5255665"/>
          </a:xfrm>
        </p:spPr>
        <p:txBody>
          <a:bodyPr>
            <a:noAutofit/>
          </a:bodyPr>
          <a:lstStyle/>
          <a:p>
            <a:pPr marL="614369" indent="-457200">
              <a:lnSpc>
                <a:spcPct val="107000"/>
              </a:lnSpc>
              <a:spcBef>
                <a:spcPts val="0"/>
              </a:spcBef>
            </a:pPr>
            <a:r>
              <a:rPr lang="en-US" sz="3200" dirty="0"/>
              <a:t>Want to evaluate indicators of success after each step – what worked?</a:t>
            </a:r>
          </a:p>
          <a:p>
            <a:pPr marL="614369" indent="-457200">
              <a:lnSpc>
                <a:spcPct val="107000"/>
              </a:lnSpc>
              <a:spcBef>
                <a:spcPts val="0"/>
              </a:spcBef>
            </a:pPr>
            <a:endParaRPr lang="en-US" sz="3200" dirty="0"/>
          </a:p>
          <a:p>
            <a:pPr marL="614369" indent="-457200">
              <a:lnSpc>
                <a:spcPct val="107000"/>
              </a:lnSpc>
              <a:spcBef>
                <a:spcPts val="0"/>
              </a:spcBef>
            </a:pPr>
            <a:r>
              <a:rPr lang="en-US" sz="3200" dirty="0"/>
              <a:t>Can think about follow-up studies when collecting baseline data.</a:t>
            </a:r>
          </a:p>
          <a:p>
            <a:pPr marL="614369" indent="-457200">
              <a:lnSpc>
                <a:spcPct val="107000"/>
              </a:lnSpc>
              <a:spcBef>
                <a:spcPts val="0"/>
              </a:spcBef>
            </a:pPr>
            <a:endParaRPr lang="en-US" sz="3200" dirty="0"/>
          </a:p>
          <a:p>
            <a:pPr marL="614369" indent="-457200">
              <a:lnSpc>
                <a:spcPct val="107000"/>
              </a:lnSpc>
              <a:spcBef>
                <a:spcPts val="0"/>
              </a:spcBef>
            </a:pPr>
            <a:r>
              <a:rPr lang="en-US" sz="3200" dirty="0"/>
              <a:t>Adaptive management – how will you adjust your plans?</a:t>
            </a:r>
          </a:p>
        </p:txBody>
      </p:sp>
      <p:pic>
        <p:nvPicPr>
          <p:cNvPr id="8" name="Picture 7" descr="Young school girl">
            <a:extLst>
              <a:ext uri="{FF2B5EF4-FFF2-40B4-BE49-F238E27FC236}">
                <a16:creationId xmlns:a16="http://schemas.microsoft.com/office/drawing/2014/main" id="{E8260EF6-B5CF-44CE-BA29-EE7D7716E986}"/>
              </a:ext>
            </a:extLst>
          </p:cNvPr>
          <p:cNvPicPr>
            <a:picLocks noChangeAspect="1"/>
          </p:cNvPicPr>
          <p:nvPr/>
        </p:nvPicPr>
        <p:blipFill>
          <a:blip r:embed="rId3"/>
          <a:stretch>
            <a:fillRect/>
          </a:stretch>
        </p:blipFill>
        <p:spPr>
          <a:xfrm>
            <a:off x="6254739" y="2149103"/>
            <a:ext cx="1297961" cy="4233644"/>
          </a:xfrm>
          <a:prstGeom prst="rect">
            <a:avLst/>
          </a:prstGeom>
        </p:spPr>
      </p:pic>
      <p:sp>
        <p:nvSpPr>
          <p:cNvPr id="10" name="Cloud 9">
            <a:extLst>
              <a:ext uri="{FF2B5EF4-FFF2-40B4-BE49-F238E27FC236}">
                <a16:creationId xmlns:a16="http://schemas.microsoft.com/office/drawing/2014/main" id="{68283862-AC49-4D37-97D0-84FC5414213F}"/>
              </a:ext>
            </a:extLst>
          </p:cNvPr>
          <p:cNvSpPr/>
          <p:nvPr/>
        </p:nvSpPr>
        <p:spPr>
          <a:xfrm>
            <a:off x="6903720" y="213360"/>
            <a:ext cx="2078915" cy="16002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tx1"/>
                </a:solidFill>
              </a:rPr>
              <a:t>Why Now?</a:t>
            </a:r>
          </a:p>
        </p:txBody>
      </p:sp>
      <p:sp>
        <p:nvSpPr>
          <p:cNvPr id="11" name="Oval 10">
            <a:extLst>
              <a:ext uri="{FF2B5EF4-FFF2-40B4-BE49-F238E27FC236}">
                <a16:creationId xmlns:a16="http://schemas.microsoft.com/office/drawing/2014/main" id="{09014BFC-EA3C-43CE-B2C0-3A03919A93D3}"/>
              </a:ext>
            </a:extLst>
          </p:cNvPr>
          <p:cNvSpPr/>
          <p:nvPr/>
        </p:nvSpPr>
        <p:spPr>
          <a:xfrm>
            <a:off x="7378453" y="1783343"/>
            <a:ext cx="305089" cy="36576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F2E5BC1-84F9-4B3E-8BBA-A3E1C43F2027}"/>
              </a:ext>
            </a:extLst>
          </p:cNvPr>
          <p:cNvSpPr/>
          <p:nvPr/>
        </p:nvSpPr>
        <p:spPr>
          <a:xfrm>
            <a:off x="7154169" y="2172226"/>
            <a:ext cx="190355"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3157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38F8DA1-7B64-4115-9D4A-197B08E78B9B}"/>
              </a:ext>
            </a:extLst>
          </p:cNvPr>
          <p:cNvSpPr txBox="1">
            <a:spLocks/>
          </p:cNvSpPr>
          <p:nvPr/>
        </p:nvSpPr>
        <p:spPr>
          <a:xfrm>
            <a:off x="214167" y="280334"/>
            <a:ext cx="8741574" cy="903007"/>
          </a:xfrm>
          <a:prstGeom prst="rect">
            <a:avLst/>
          </a:prstGeom>
          <a:solidFill>
            <a:schemeClr val="accent2">
              <a:lumMod val="40000"/>
              <a:lumOff val="60000"/>
            </a:schemeClr>
          </a:solidFill>
          <a:ln>
            <a:solidFill>
              <a:schemeClr val="accent2">
                <a:lumMod val="60000"/>
                <a:lumOff val="40000"/>
              </a:schemeClr>
            </a:solidFill>
          </a:ln>
        </p:spPr>
        <p:txBody>
          <a:bodyPr vert="horz" lIns="91440" tIns="45720" rIns="91440" bIns="45720" rtlCol="0" anchor="ctr">
            <a:noAutofit/>
          </a:bodyPr>
          <a:lstStyle>
            <a:lvl1pPr algn="l" defTabSz="342892" rtl="0" eaLnBrk="1" latinLnBrk="0" hangingPunct="1">
              <a:spcBef>
                <a:spcPct val="0"/>
              </a:spcBef>
              <a:buNone/>
              <a:defRPr sz="3000" b="1" i="0" kern="1200" baseline="0">
                <a:solidFill>
                  <a:srgbClr val="0032A1"/>
                </a:solidFill>
                <a:latin typeface="Calibri" panose="020F0502020204030204" pitchFamily="34" charset="0"/>
                <a:ea typeface="+mj-ea"/>
                <a:cs typeface="Calibri" panose="020F0502020204030204" pitchFamily="34" charset="0"/>
              </a:defRPr>
            </a:lvl1pPr>
          </a:lstStyle>
          <a:p>
            <a:r>
              <a:rPr lang="en-US" sz="4000" dirty="0">
                <a:solidFill>
                  <a:schemeClr val="bg1"/>
                </a:solidFill>
              </a:rPr>
              <a:t>STEP 6: Evaluate the Outreach Campaign</a:t>
            </a:r>
          </a:p>
        </p:txBody>
      </p:sp>
      <p:sp>
        <p:nvSpPr>
          <p:cNvPr id="6" name="Content Placeholder 4">
            <a:extLst>
              <a:ext uri="{FF2B5EF4-FFF2-40B4-BE49-F238E27FC236}">
                <a16:creationId xmlns:a16="http://schemas.microsoft.com/office/drawing/2014/main" id="{E5CEE442-5541-49E4-8386-A239DB103C71}"/>
              </a:ext>
            </a:extLst>
          </p:cNvPr>
          <p:cNvSpPr>
            <a:spLocks noGrp="1"/>
          </p:cNvSpPr>
          <p:nvPr>
            <p:ph idx="1"/>
          </p:nvPr>
        </p:nvSpPr>
        <p:spPr>
          <a:xfrm>
            <a:off x="461475" y="1417637"/>
            <a:ext cx="8225327" cy="4752427"/>
          </a:xfrm>
        </p:spPr>
        <p:txBody>
          <a:bodyPr>
            <a:normAutofit fontScale="77500" lnSpcReduction="20000"/>
          </a:bodyPr>
          <a:lstStyle/>
          <a:p>
            <a:pPr marL="0" indent="0">
              <a:buNone/>
            </a:pPr>
            <a:r>
              <a:rPr lang="en-US" sz="4100" b="1" dirty="0">
                <a:solidFill>
                  <a:schemeClr val="accent6"/>
                </a:solidFill>
              </a:rPr>
              <a:t>Consider 3 Types of Evaluation:</a:t>
            </a:r>
          </a:p>
          <a:p>
            <a:pPr marL="0" indent="0">
              <a:buNone/>
            </a:pPr>
            <a:endParaRPr lang="en-US" sz="2200" b="1" dirty="0">
              <a:solidFill>
                <a:schemeClr val="accent6"/>
              </a:solidFill>
            </a:endParaRPr>
          </a:p>
          <a:p>
            <a:r>
              <a:rPr lang="en-US" sz="3500" b="1" dirty="0">
                <a:solidFill>
                  <a:schemeClr val="accent6"/>
                </a:solidFill>
              </a:rPr>
              <a:t>PROCESS</a:t>
            </a:r>
            <a:r>
              <a:rPr lang="en-US" sz="3500" dirty="0">
                <a:solidFill>
                  <a:schemeClr val="accent6"/>
                </a:solidFill>
              </a:rPr>
              <a:t> Evaluation </a:t>
            </a:r>
          </a:p>
          <a:p>
            <a:pPr marL="0" indent="0">
              <a:buNone/>
            </a:pPr>
            <a:r>
              <a:rPr lang="en-US" sz="3200" i="1" dirty="0"/>
              <a:t>	Is the effort being executed effectively?</a:t>
            </a:r>
          </a:p>
          <a:p>
            <a:pPr marL="0" indent="0">
              <a:buNone/>
            </a:pPr>
            <a:endParaRPr lang="en-US" sz="3200" dirty="0"/>
          </a:p>
          <a:p>
            <a:r>
              <a:rPr lang="en-US" sz="3500" b="1" dirty="0">
                <a:solidFill>
                  <a:schemeClr val="accent6"/>
                </a:solidFill>
              </a:rPr>
              <a:t>IMPACT</a:t>
            </a:r>
            <a:r>
              <a:rPr lang="en-US" sz="3500" dirty="0">
                <a:solidFill>
                  <a:schemeClr val="accent6"/>
                </a:solidFill>
              </a:rPr>
              <a:t> Evaluation</a:t>
            </a:r>
          </a:p>
          <a:p>
            <a:pPr marL="0" indent="0">
              <a:buNone/>
            </a:pPr>
            <a:r>
              <a:rPr lang="en-US" sz="3200" i="1" dirty="0"/>
              <a:t>	Was change affected?  </a:t>
            </a:r>
          </a:p>
          <a:p>
            <a:pPr marL="0" indent="0">
              <a:buNone/>
            </a:pPr>
            <a:r>
              <a:rPr lang="en-US" sz="3200" i="1" dirty="0"/>
              <a:t>	Consider Social Indicators and Environmental Indicators.</a:t>
            </a:r>
          </a:p>
          <a:p>
            <a:pPr marL="0" indent="0">
              <a:buNone/>
            </a:pPr>
            <a:endParaRPr lang="en-US" sz="3200" dirty="0"/>
          </a:p>
          <a:p>
            <a:r>
              <a:rPr lang="en-US" sz="3500" b="1" dirty="0">
                <a:solidFill>
                  <a:schemeClr val="accent6"/>
                </a:solidFill>
              </a:rPr>
              <a:t>CONTEXT</a:t>
            </a:r>
            <a:r>
              <a:rPr lang="en-US" sz="3500" dirty="0">
                <a:solidFill>
                  <a:schemeClr val="accent6"/>
                </a:solidFill>
              </a:rPr>
              <a:t> Evaluation </a:t>
            </a:r>
          </a:p>
          <a:p>
            <a:pPr marL="0" indent="0">
              <a:buNone/>
            </a:pPr>
            <a:r>
              <a:rPr lang="en-US" sz="3200" i="1" dirty="0"/>
              <a:t>	What are the community perceptions and social, economic 	or political ramifications of your campaign?</a:t>
            </a:r>
          </a:p>
          <a:p>
            <a:pPr marL="1057260" lvl="2" indent="-457200">
              <a:buFont typeface="+mj-lt"/>
              <a:buAutoNum type="arabicPeriod"/>
            </a:pPr>
            <a:endParaRPr lang="en-US" sz="2000" dirty="0"/>
          </a:p>
          <a:p>
            <a:pPr marL="757231" lvl="1" indent="-457200">
              <a:buFont typeface="+mj-lt"/>
              <a:buAutoNum type="arabicPeriod"/>
            </a:pPr>
            <a:endParaRPr lang="en-US" sz="2600" dirty="0"/>
          </a:p>
        </p:txBody>
      </p:sp>
    </p:spTree>
    <p:extLst>
      <p:ext uri="{BB962C8B-B14F-4D97-AF65-F5344CB8AC3E}">
        <p14:creationId xmlns:p14="http://schemas.microsoft.com/office/powerpoint/2010/main" val="1152379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FC54E-B78E-4CBD-822F-7E5A4B1B1CF5}"/>
              </a:ext>
            </a:extLst>
          </p:cNvPr>
          <p:cNvSpPr>
            <a:spLocks noGrp="1"/>
          </p:cNvSpPr>
          <p:nvPr>
            <p:ph type="title"/>
          </p:nvPr>
        </p:nvSpPr>
        <p:spPr>
          <a:xfrm>
            <a:off x="461475" y="161477"/>
            <a:ext cx="8225327" cy="1288473"/>
          </a:xfrm>
        </p:spPr>
        <p:txBody>
          <a:bodyPr/>
          <a:lstStyle/>
          <a:p>
            <a:r>
              <a:rPr lang="en-US" sz="4000" dirty="0"/>
              <a:t>Process Evaluation Indicators</a:t>
            </a:r>
            <a:br>
              <a:rPr lang="en-US" sz="4000" dirty="0"/>
            </a:br>
            <a:r>
              <a:rPr lang="en-US" sz="2800" b="0" i="1" dirty="0"/>
              <a:t>Is the effort being executed effectively?</a:t>
            </a:r>
            <a:endParaRPr lang="en-US" sz="4000" b="0" dirty="0"/>
          </a:p>
        </p:txBody>
      </p:sp>
      <p:sp>
        <p:nvSpPr>
          <p:cNvPr id="3" name="Content Placeholder 2">
            <a:extLst>
              <a:ext uri="{FF2B5EF4-FFF2-40B4-BE49-F238E27FC236}">
                <a16:creationId xmlns:a16="http://schemas.microsoft.com/office/drawing/2014/main" id="{03F88EFC-C926-40AF-9960-3643F9CA9B04}"/>
              </a:ext>
            </a:extLst>
          </p:cNvPr>
          <p:cNvSpPr>
            <a:spLocks noGrp="1"/>
          </p:cNvSpPr>
          <p:nvPr>
            <p:ph idx="1"/>
          </p:nvPr>
        </p:nvSpPr>
        <p:spPr>
          <a:xfrm>
            <a:off x="457198" y="1588495"/>
            <a:ext cx="8225327" cy="4756887"/>
          </a:xfrm>
        </p:spPr>
        <p:txBody>
          <a:bodyPr>
            <a:normAutofit fontScale="92500" lnSpcReduction="10000"/>
          </a:bodyPr>
          <a:lstStyle/>
          <a:p>
            <a:r>
              <a:rPr lang="en-US" sz="3000" dirty="0"/>
              <a:t># of workshops held / # of attendees</a:t>
            </a:r>
          </a:p>
          <a:p>
            <a:r>
              <a:rPr lang="en-US" sz="3000" dirty="0"/>
              <a:t>Materials developed (brochures, webpage, etc.)</a:t>
            </a:r>
          </a:p>
          <a:p>
            <a:r>
              <a:rPr lang="en-US" sz="3000" dirty="0"/>
              <a:t># of informational materials distributed</a:t>
            </a:r>
          </a:p>
          <a:p>
            <a:r>
              <a:rPr lang="en-US" sz="3000" dirty="0"/>
              <a:t>Distribution effectiveness</a:t>
            </a:r>
          </a:p>
          <a:p>
            <a:r>
              <a:rPr lang="en-US" sz="3000" dirty="0"/>
              <a:t>Number of opportunities achieved / Cost per lead</a:t>
            </a:r>
          </a:p>
          <a:p>
            <a:r>
              <a:rPr lang="en-US" sz="3000" dirty="0"/>
              <a:t>Email open rate</a:t>
            </a:r>
          </a:p>
          <a:p>
            <a:r>
              <a:rPr lang="en-US" sz="3000" dirty="0"/>
              <a:t>Website clicks / social media views or interactions</a:t>
            </a:r>
          </a:p>
          <a:p>
            <a:r>
              <a:rPr lang="en-US" sz="3000" dirty="0"/>
              <a:t># of meetings held</a:t>
            </a:r>
          </a:p>
          <a:p>
            <a:r>
              <a:rPr lang="en-US" sz="3000" dirty="0"/>
              <a:t>Direct and indirect staff time</a:t>
            </a:r>
          </a:p>
          <a:p>
            <a:r>
              <a:rPr lang="en-US" sz="3000" dirty="0"/>
              <a:t>Online poll for feedback</a:t>
            </a:r>
            <a:endParaRPr lang="en-US" dirty="0"/>
          </a:p>
        </p:txBody>
      </p:sp>
    </p:spTree>
    <p:extLst>
      <p:ext uri="{BB962C8B-B14F-4D97-AF65-F5344CB8AC3E}">
        <p14:creationId xmlns:p14="http://schemas.microsoft.com/office/powerpoint/2010/main" val="202182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FC54E-B78E-4CBD-822F-7E5A4B1B1CF5}"/>
              </a:ext>
            </a:extLst>
          </p:cNvPr>
          <p:cNvSpPr>
            <a:spLocks noGrp="1"/>
          </p:cNvSpPr>
          <p:nvPr>
            <p:ph type="title"/>
          </p:nvPr>
        </p:nvSpPr>
        <p:spPr>
          <a:xfrm>
            <a:off x="215151" y="116435"/>
            <a:ext cx="8928849" cy="1143000"/>
          </a:xfrm>
        </p:spPr>
        <p:txBody>
          <a:bodyPr/>
          <a:lstStyle/>
          <a:p>
            <a:r>
              <a:rPr lang="en-US" sz="4000" dirty="0"/>
              <a:t>Impact Evaluation Indicators</a:t>
            </a:r>
            <a:br>
              <a:rPr lang="en-US" sz="3200" dirty="0"/>
            </a:br>
            <a:r>
              <a:rPr lang="en-US" sz="2800" b="0" i="1" dirty="0"/>
              <a:t>Did we achieve our objective?</a:t>
            </a:r>
          </a:p>
        </p:txBody>
      </p:sp>
      <p:sp>
        <p:nvSpPr>
          <p:cNvPr id="3" name="Content Placeholder 2">
            <a:extLst>
              <a:ext uri="{FF2B5EF4-FFF2-40B4-BE49-F238E27FC236}">
                <a16:creationId xmlns:a16="http://schemas.microsoft.com/office/drawing/2014/main" id="{03F88EFC-C926-40AF-9960-3643F9CA9B04}"/>
              </a:ext>
            </a:extLst>
          </p:cNvPr>
          <p:cNvSpPr>
            <a:spLocks noGrp="1"/>
          </p:cNvSpPr>
          <p:nvPr>
            <p:ph idx="1"/>
          </p:nvPr>
        </p:nvSpPr>
        <p:spPr>
          <a:xfrm>
            <a:off x="461475" y="1371600"/>
            <a:ext cx="8225327" cy="4932218"/>
          </a:xfrm>
        </p:spPr>
        <p:txBody>
          <a:bodyPr>
            <a:normAutofit/>
          </a:bodyPr>
          <a:lstStyle/>
          <a:p>
            <a:pPr marL="0" indent="0">
              <a:buNone/>
            </a:pPr>
            <a:r>
              <a:rPr lang="en-US" b="1" u="sng" dirty="0">
                <a:solidFill>
                  <a:schemeClr val="accent6"/>
                </a:solidFill>
              </a:rPr>
              <a:t>Social Indicators</a:t>
            </a:r>
          </a:p>
          <a:p>
            <a:r>
              <a:rPr lang="en-US" dirty="0"/>
              <a:t>Number adopting BMPs</a:t>
            </a:r>
          </a:p>
          <a:p>
            <a:r>
              <a:rPr lang="en-US" dirty="0"/>
              <a:t>Pre- and Post- tests of knowledge after workshop</a:t>
            </a:r>
          </a:p>
          <a:p>
            <a:r>
              <a:rPr lang="en-US" dirty="0"/>
              <a:t>Increased awareness </a:t>
            </a:r>
          </a:p>
          <a:p>
            <a:r>
              <a:rPr lang="en-US" dirty="0"/>
              <a:t>Reduced barriers to desired behavior</a:t>
            </a:r>
          </a:p>
          <a:p>
            <a:r>
              <a:rPr lang="en-US" dirty="0"/>
              <a:t>Improved resources or support capacity</a:t>
            </a:r>
          </a:p>
          <a:p>
            <a:r>
              <a:rPr lang="en-US" dirty="0"/>
              <a:t>Changed attitudes</a:t>
            </a:r>
          </a:p>
          <a:p>
            <a:pPr marL="0" indent="0">
              <a:buNone/>
            </a:pPr>
            <a:r>
              <a:rPr lang="en-US" b="1" u="sng" dirty="0">
                <a:solidFill>
                  <a:schemeClr val="accent6"/>
                </a:solidFill>
              </a:rPr>
              <a:t>Environmental Indicators</a:t>
            </a:r>
          </a:p>
          <a:p>
            <a:r>
              <a:rPr lang="en-US" dirty="0"/>
              <a:t>Pounds of pollutant load reduced</a:t>
            </a:r>
          </a:p>
          <a:p>
            <a:r>
              <a:rPr lang="en-US" dirty="0"/>
              <a:t>Increase in habitat bioassessment score</a:t>
            </a:r>
          </a:p>
          <a:p>
            <a:r>
              <a:rPr lang="en-US" dirty="0"/>
              <a:t>Feet of riparian zone widened or improved</a:t>
            </a:r>
          </a:p>
        </p:txBody>
      </p:sp>
    </p:spTree>
    <p:extLst>
      <p:ext uri="{BB962C8B-B14F-4D97-AF65-F5344CB8AC3E}">
        <p14:creationId xmlns:p14="http://schemas.microsoft.com/office/powerpoint/2010/main" val="283514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FC54E-B78E-4CBD-822F-7E5A4B1B1CF5}"/>
              </a:ext>
            </a:extLst>
          </p:cNvPr>
          <p:cNvSpPr>
            <a:spLocks noGrp="1"/>
          </p:cNvSpPr>
          <p:nvPr>
            <p:ph type="title"/>
          </p:nvPr>
        </p:nvSpPr>
        <p:spPr>
          <a:xfrm>
            <a:off x="461475" y="116435"/>
            <a:ext cx="8225327" cy="1143000"/>
          </a:xfrm>
        </p:spPr>
        <p:txBody>
          <a:bodyPr/>
          <a:lstStyle/>
          <a:p>
            <a:r>
              <a:rPr lang="en-US" sz="4000" dirty="0"/>
              <a:t>Social Indicators</a:t>
            </a:r>
          </a:p>
        </p:txBody>
      </p:sp>
      <p:pic>
        <p:nvPicPr>
          <p:cNvPr id="6" name="Picture 5">
            <a:extLst>
              <a:ext uri="{FF2B5EF4-FFF2-40B4-BE49-F238E27FC236}">
                <a16:creationId xmlns:a16="http://schemas.microsoft.com/office/drawing/2014/main" id="{7D9908CC-5C25-44CA-B48D-AE56D1BF45C0}"/>
              </a:ext>
            </a:extLst>
          </p:cNvPr>
          <p:cNvPicPr>
            <a:picLocks noChangeAspect="1"/>
          </p:cNvPicPr>
          <p:nvPr/>
        </p:nvPicPr>
        <p:blipFill>
          <a:blip r:embed="rId3"/>
          <a:stretch>
            <a:fillRect/>
          </a:stretch>
        </p:blipFill>
        <p:spPr>
          <a:xfrm>
            <a:off x="131313" y="1024759"/>
            <a:ext cx="8555489" cy="4708127"/>
          </a:xfrm>
          <a:prstGeom prst="rect">
            <a:avLst/>
          </a:prstGeom>
        </p:spPr>
      </p:pic>
      <p:sp>
        <p:nvSpPr>
          <p:cNvPr id="7" name="Content Placeholder 4">
            <a:extLst>
              <a:ext uri="{FF2B5EF4-FFF2-40B4-BE49-F238E27FC236}">
                <a16:creationId xmlns:a16="http://schemas.microsoft.com/office/drawing/2014/main" id="{9D4248E2-ADB4-414C-9531-6506E1787926}"/>
              </a:ext>
            </a:extLst>
          </p:cNvPr>
          <p:cNvSpPr txBox="1">
            <a:spLocks/>
          </p:cNvSpPr>
          <p:nvPr/>
        </p:nvSpPr>
        <p:spPr>
          <a:xfrm>
            <a:off x="127037" y="5691352"/>
            <a:ext cx="8889926" cy="571500"/>
          </a:xfrm>
          <a:prstGeom prst="rect">
            <a:avLst/>
          </a:prstGeom>
        </p:spPr>
        <p:txBody>
          <a:bodyPr vert="horz" lIns="91440" tIns="45720" rIns="91440" bIns="45720" rtlCol="0">
            <a:noAutofit/>
          </a:bodyPr>
          <a:lstStyle>
            <a:lvl1pPr marL="257168" indent="-257168" algn="l" defTabSz="342892" rtl="0" eaLnBrk="1" latinLnBrk="0" hangingPunct="1">
              <a:spcBef>
                <a:spcPct val="20000"/>
              </a:spcBef>
              <a:buFont typeface="Arial"/>
              <a:buChar char="•"/>
              <a:defRPr sz="2400" b="0" i="0" kern="1200">
                <a:solidFill>
                  <a:schemeClr val="tx1"/>
                </a:solidFill>
                <a:latin typeface="Calibri" panose="020F0502020204030204" pitchFamily="34" charset="0"/>
                <a:ea typeface="+mn-ea"/>
                <a:cs typeface="Calibri" panose="020F0502020204030204" pitchFamily="34" charset="0"/>
              </a:defRPr>
            </a:lvl1pPr>
            <a:lvl2pPr marL="557199" indent="-214308" algn="l" defTabSz="342892" rtl="0" eaLnBrk="1" latinLnBrk="0" hangingPunct="1">
              <a:spcBef>
                <a:spcPct val="20000"/>
              </a:spcBef>
              <a:buFont typeface="Arial"/>
              <a:buChar char="–"/>
              <a:defRPr sz="2100" b="0" i="0" kern="1200">
                <a:solidFill>
                  <a:schemeClr val="tx1"/>
                </a:solidFill>
                <a:latin typeface="Calibri" panose="020F0502020204030204" pitchFamily="34" charset="0"/>
                <a:ea typeface="+mn-ea"/>
                <a:cs typeface="Calibri" panose="020F0502020204030204" pitchFamily="34" charset="0"/>
              </a:defRPr>
            </a:lvl2pPr>
            <a:lvl3pPr marL="857228" indent="-171446" algn="l" defTabSz="342892" rtl="0" eaLnBrk="1" latinLnBrk="0" hangingPunct="1">
              <a:spcBef>
                <a:spcPct val="20000"/>
              </a:spcBef>
              <a:buFont typeface="Arial"/>
              <a:buChar char="•"/>
              <a:defRPr sz="1800" b="0" i="0" kern="1200">
                <a:solidFill>
                  <a:schemeClr val="tx1"/>
                </a:solidFill>
                <a:latin typeface="Calibri" panose="020F0502020204030204" pitchFamily="34" charset="0"/>
                <a:ea typeface="+mn-ea"/>
                <a:cs typeface="Calibri" panose="020F0502020204030204" pitchFamily="34" charset="0"/>
              </a:defRPr>
            </a:lvl3pPr>
            <a:lvl4pPr marL="1200120" indent="-171446" algn="l" defTabSz="342892" rtl="0" eaLnBrk="1" latinLnBrk="0" hangingPunct="1">
              <a:spcBef>
                <a:spcPct val="20000"/>
              </a:spcBef>
              <a:buFont typeface="Arial"/>
              <a:buChar char="–"/>
              <a:defRPr sz="1500" b="0" i="0" kern="1200">
                <a:solidFill>
                  <a:schemeClr val="tx1"/>
                </a:solidFill>
                <a:latin typeface="Calibri" panose="020F0502020204030204" pitchFamily="34" charset="0"/>
                <a:ea typeface="+mn-ea"/>
                <a:cs typeface="Calibri" panose="020F0502020204030204" pitchFamily="34" charset="0"/>
              </a:defRPr>
            </a:lvl4pPr>
            <a:lvl5pPr marL="1543012" indent="-171446" algn="l" defTabSz="342892" rtl="0" eaLnBrk="1" latinLnBrk="0" hangingPunct="1">
              <a:spcBef>
                <a:spcPct val="20000"/>
              </a:spcBef>
              <a:buFont typeface="Arial"/>
              <a:buChar char="»"/>
              <a:defRPr sz="1500" b="0" i="0" kern="1200">
                <a:solidFill>
                  <a:schemeClr val="tx1"/>
                </a:solidFill>
                <a:latin typeface="Mercury Display"/>
                <a:ea typeface="+mn-ea"/>
                <a:cs typeface="Mercury Display"/>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a:buNone/>
            </a:pPr>
            <a:r>
              <a:rPr lang="en-US" sz="1200" dirty="0" err="1">
                <a:latin typeface="Arial" panose="020B0604020202020204" pitchFamily="34" charset="0"/>
              </a:rPr>
              <a:t>Genskow</a:t>
            </a:r>
            <a:r>
              <a:rPr lang="en-US" sz="1200" dirty="0">
                <a:latin typeface="Arial" panose="020B0604020202020204" pitchFamily="34" charset="0"/>
              </a:rPr>
              <a:t>, Ken and Linda </a:t>
            </a:r>
            <a:r>
              <a:rPr lang="en-US" sz="1200" dirty="0" err="1">
                <a:latin typeface="Arial" panose="020B0604020202020204" pitchFamily="34" charset="0"/>
              </a:rPr>
              <a:t>Prokopy</a:t>
            </a:r>
            <a:r>
              <a:rPr lang="en-US" sz="1200" dirty="0">
                <a:latin typeface="Arial" panose="020B0604020202020204" pitchFamily="34" charset="0"/>
              </a:rPr>
              <a:t> (eds.). 2011. The Social Indicator Planning and Evaluation System (SIPES) for Nonpoint Source Management: A Handbook for Watershed Projects. 3rd Edition. Great Lakes Regional Water Program. (104 pages)</a:t>
            </a:r>
            <a:endParaRPr lang="en-US" sz="1200" dirty="0"/>
          </a:p>
          <a:p>
            <a:pPr marL="0" indent="0">
              <a:buFont typeface="Arial"/>
              <a:buNone/>
            </a:pPr>
            <a:r>
              <a:rPr lang="en-US" sz="1200" dirty="0"/>
              <a:t>https://iwr.msu.edu/sidma/Info/pdfs/SI_Handbook_v4_02012012.pdf</a:t>
            </a:r>
          </a:p>
        </p:txBody>
      </p:sp>
    </p:spTree>
    <p:extLst>
      <p:ext uri="{BB962C8B-B14F-4D97-AF65-F5344CB8AC3E}">
        <p14:creationId xmlns:p14="http://schemas.microsoft.com/office/powerpoint/2010/main" val="1316001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FC54E-B78E-4CBD-822F-7E5A4B1B1CF5}"/>
              </a:ext>
            </a:extLst>
          </p:cNvPr>
          <p:cNvSpPr>
            <a:spLocks noGrp="1"/>
          </p:cNvSpPr>
          <p:nvPr>
            <p:ph type="title"/>
          </p:nvPr>
        </p:nvSpPr>
        <p:spPr>
          <a:xfrm>
            <a:off x="461475" y="116435"/>
            <a:ext cx="8225327" cy="1143000"/>
          </a:xfrm>
        </p:spPr>
        <p:txBody>
          <a:bodyPr/>
          <a:lstStyle/>
          <a:p>
            <a:r>
              <a:rPr lang="en-US" sz="4000" dirty="0"/>
              <a:t>Social Indicators</a:t>
            </a:r>
          </a:p>
        </p:txBody>
      </p:sp>
      <p:sp>
        <p:nvSpPr>
          <p:cNvPr id="5" name="Content Placeholder 4">
            <a:extLst>
              <a:ext uri="{FF2B5EF4-FFF2-40B4-BE49-F238E27FC236}">
                <a16:creationId xmlns:a16="http://schemas.microsoft.com/office/drawing/2014/main" id="{2C7A7B02-4AEE-410A-BE27-86F20B1FF35E}"/>
              </a:ext>
            </a:extLst>
          </p:cNvPr>
          <p:cNvSpPr>
            <a:spLocks noGrp="1"/>
          </p:cNvSpPr>
          <p:nvPr>
            <p:ph idx="1"/>
          </p:nvPr>
        </p:nvSpPr>
        <p:spPr>
          <a:xfrm>
            <a:off x="127037" y="5691352"/>
            <a:ext cx="8889926" cy="571500"/>
          </a:xfrm>
        </p:spPr>
        <p:txBody>
          <a:bodyPr>
            <a:noAutofit/>
          </a:bodyPr>
          <a:lstStyle/>
          <a:p>
            <a:pPr marL="0" indent="0">
              <a:buNone/>
            </a:pPr>
            <a:r>
              <a:rPr lang="en-US" sz="1200" dirty="0" err="1">
                <a:effectLst/>
                <a:latin typeface="Arial" panose="020B0604020202020204" pitchFamily="34" charset="0"/>
              </a:rPr>
              <a:t>Genskow</a:t>
            </a:r>
            <a:r>
              <a:rPr lang="en-US" sz="1200" dirty="0">
                <a:effectLst/>
                <a:latin typeface="Arial" panose="020B0604020202020204" pitchFamily="34" charset="0"/>
              </a:rPr>
              <a:t>, Ken and Linda </a:t>
            </a:r>
            <a:r>
              <a:rPr lang="en-US" sz="1200" dirty="0" err="1">
                <a:effectLst/>
                <a:latin typeface="Arial" panose="020B0604020202020204" pitchFamily="34" charset="0"/>
              </a:rPr>
              <a:t>Prokopy</a:t>
            </a:r>
            <a:r>
              <a:rPr lang="en-US" sz="1200" dirty="0">
                <a:effectLst/>
                <a:latin typeface="Arial" panose="020B0604020202020204" pitchFamily="34" charset="0"/>
              </a:rPr>
              <a:t> (eds.). 2011. The Social Indicator Planning and Evaluation System (SIPES) for Nonpoint Source Management: A Handbook for Watershed Projects. 3rd Edition. Great Lakes Regional Water Program. (104 pages)</a:t>
            </a:r>
            <a:endParaRPr lang="en-US" sz="1200" dirty="0"/>
          </a:p>
          <a:p>
            <a:pPr marL="0" indent="0">
              <a:buNone/>
            </a:pPr>
            <a:r>
              <a:rPr lang="en-US" sz="1200" dirty="0"/>
              <a:t>https://iwr.msu.edu/sidma/Info/pdfs/SI_Handbook_v4_02012012.pdf</a:t>
            </a:r>
          </a:p>
        </p:txBody>
      </p:sp>
      <p:pic>
        <p:nvPicPr>
          <p:cNvPr id="3" name="Picture 2">
            <a:extLst>
              <a:ext uri="{FF2B5EF4-FFF2-40B4-BE49-F238E27FC236}">
                <a16:creationId xmlns:a16="http://schemas.microsoft.com/office/drawing/2014/main" id="{F765E8A3-A18F-4590-877B-33A5A33FE2B1}"/>
              </a:ext>
            </a:extLst>
          </p:cNvPr>
          <p:cNvPicPr>
            <a:picLocks noChangeAspect="1"/>
          </p:cNvPicPr>
          <p:nvPr/>
        </p:nvPicPr>
        <p:blipFill>
          <a:blip r:embed="rId3"/>
          <a:stretch>
            <a:fillRect/>
          </a:stretch>
        </p:blipFill>
        <p:spPr>
          <a:xfrm>
            <a:off x="63975" y="1213041"/>
            <a:ext cx="9080025" cy="4431917"/>
          </a:xfrm>
          <a:prstGeom prst="rect">
            <a:avLst/>
          </a:prstGeom>
        </p:spPr>
      </p:pic>
    </p:spTree>
    <p:extLst>
      <p:ext uri="{BB962C8B-B14F-4D97-AF65-F5344CB8AC3E}">
        <p14:creationId xmlns:p14="http://schemas.microsoft.com/office/powerpoint/2010/main" val="2244726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FC54E-B78E-4CBD-822F-7E5A4B1B1CF5}"/>
              </a:ext>
            </a:extLst>
          </p:cNvPr>
          <p:cNvSpPr>
            <a:spLocks noGrp="1"/>
          </p:cNvSpPr>
          <p:nvPr>
            <p:ph type="title"/>
          </p:nvPr>
        </p:nvSpPr>
        <p:spPr>
          <a:xfrm>
            <a:off x="459336" y="55418"/>
            <a:ext cx="8684664" cy="2161309"/>
          </a:xfrm>
        </p:spPr>
        <p:txBody>
          <a:bodyPr/>
          <a:lstStyle/>
          <a:p>
            <a:r>
              <a:rPr lang="en-US" sz="4000" dirty="0"/>
              <a:t>Context Evaluation Indicators</a:t>
            </a:r>
            <a:br>
              <a:rPr lang="en-US" sz="4000" dirty="0"/>
            </a:br>
            <a:r>
              <a:rPr lang="en-US" sz="2800" b="0" i="1" dirty="0"/>
              <a:t>What are the community perceptions? </a:t>
            </a:r>
            <a:br>
              <a:rPr lang="en-US" sz="2800" b="0" i="1" dirty="0"/>
            </a:br>
            <a:r>
              <a:rPr lang="en-US" sz="2800" b="0" i="1" dirty="0"/>
              <a:t>Political, social or economic ramifications? </a:t>
            </a:r>
            <a:br>
              <a:rPr lang="en-US" sz="2800" b="0" i="1" dirty="0"/>
            </a:br>
            <a:r>
              <a:rPr lang="en-US" sz="2800" b="0" i="1" dirty="0"/>
              <a:t>Perspectives on why approaches are or are not working?</a:t>
            </a:r>
          </a:p>
        </p:txBody>
      </p:sp>
      <p:sp>
        <p:nvSpPr>
          <p:cNvPr id="3" name="Content Placeholder 2">
            <a:extLst>
              <a:ext uri="{FF2B5EF4-FFF2-40B4-BE49-F238E27FC236}">
                <a16:creationId xmlns:a16="http://schemas.microsoft.com/office/drawing/2014/main" id="{03F88EFC-C926-40AF-9960-3643F9CA9B04}"/>
              </a:ext>
            </a:extLst>
          </p:cNvPr>
          <p:cNvSpPr>
            <a:spLocks noGrp="1"/>
          </p:cNvSpPr>
          <p:nvPr>
            <p:ph idx="1"/>
          </p:nvPr>
        </p:nvSpPr>
        <p:spPr>
          <a:xfrm>
            <a:off x="461475" y="2438400"/>
            <a:ext cx="8225327" cy="2410691"/>
          </a:xfrm>
        </p:spPr>
        <p:txBody>
          <a:bodyPr/>
          <a:lstStyle/>
          <a:p>
            <a:r>
              <a:rPr lang="en-US" dirty="0"/>
              <a:t>Wrong messenger? (Trust in messenger)</a:t>
            </a:r>
          </a:p>
          <a:p>
            <a:r>
              <a:rPr lang="en-US" dirty="0"/>
              <a:t>Disproportionate burden on one group</a:t>
            </a:r>
          </a:p>
          <a:p>
            <a:r>
              <a:rPr lang="en-US" dirty="0"/>
              <a:t>Perceived preferential treatment</a:t>
            </a:r>
          </a:p>
          <a:p>
            <a:r>
              <a:rPr lang="en-US" dirty="0"/>
              <a:t>Economic downturn affecting adoption</a:t>
            </a:r>
          </a:p>
          <a:p>
            <a:r>
              <a:rPr lang="en-US" dirty="0"/>
              <a:t>Political issues</a:t>
            </a:r>
          </a:p>
        </p:txBody>
      </p:sp>
    </p:spTree>
    <p:extLst>
      <p:ext uri="{BB962C8B-B14F-4D97-AF65-F5344CB8AC3E}">
        <p14:creationId xmlns:p14="http://schemas.microsoft.com/office/powerpoint/2010/main" val="377504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K Primary White Standard">
  <a:themeElements>
    <a:clrScheme name="UK Primary Palette">
      <a:dk1>
        <a:sysClr val="windowText" lastClr="000000"/>
      </a:dk1>
      <a:lt1>
        <a:sysClr val="window" lastClr="FFFFFF"/>
      </a:lt1>
      <a:dk2>
        <a:srgbClr val="0C377B"/>
      </a:dk2>
      <a:lt2>
        <a:srgbClr val="EEECE1"/>
      </a:lt2>
      <a:accent1>
        <a:srgbClr val="007CB7"/>
      </a:accent1>
      <a:accent2>
        <a:srgbClr val="162355"/>
      </a:accent2>
      <a:accent3>
        <a:srgbClr val="B8BAB3"/>
      </a:accent3>
      <a:accent4>
        <a:srgbClr val="4A4D4D"/>
      </a:accent4>
      <a:accent5>
        <a:srgbClr val="007CB7"/>
      </a:accent5>
      <a:accent6>
        <a:srgbClr val="0C377B"/>
      </a:accent6>
      <a:hlink>
        <a:srgbClr val="0C377B"/>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784C88C48B1594BB0B661E058B8F7DE" ma:contentTypeVersion="13" ma:contentTypeDescription="Create a new document." ma:contentTypeScope="" ma:versionID="732847de115f0dace2ce287cba8b51f9">
  <xsd:schema xmlns:xsd="http://www.w3.org/2001/XMLSchema" xmlns:xs="http://www.w3.org/2001/XMLSchema" xmlns:p="http://schemas.microsoft.com/office/2006/metadata/properties" xmlns:ns3="9895f8bc-a2f2-489a-b728-feea37ebc857" xmlns:ns4="47e4127d-1d07-4d4a-80ce-5b8cc81159bb" targetNamespace="http://schemas.microsoft.com/office/2006/metadata/properties" ma:root="true" ma:fieldsID="d4cba06e0efeaf31ed01816a1a86f14a" ns3:_="" ns4:_="">
    <xsd:import namespace="9895f8bc-a2f2-489a-b728-feea37ebc857"/>
    <xsd:import namespace="47e4127d-1d07-4d4a-80ce-5b8cc81159b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95f8bc-a2f2-489a-b728-feea37ebc85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e4127d-1d07-4d4a-80ce-5b8cc81159b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A0558A9-A826-4652-BBB7-A2AA67E294D2}">
  <ds:schemaRefs>
    <ds:schemaRef ds:uri="http://schemas.microsoft.com/sharepoint/v3/contenttype/forms"/>
  </ds:schemaRefs>
</ds:datastoreItem>
</file>

<file path=customXml/itemProps2.xml><?xml version="1.0" encoding="utf-8"?>
<ds:datastoreItem xmlns:ds="http://schemas.openxmlformats.org/officeDocument/2006/customXml" ds:itemID="{C3449549-4968-43FD-829D-32B5F5F5D7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95f8bc-a2f2-489a-b728-feea37ebc857"/>
    <ds:schemaRef ds:uri="47e4127d-1d07-4d4a-80ce-5b8cc81159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95A892-5164-4864-A8DA-A4BB37499233}">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47e4127d-1d07-4d4a-80ce-5b8cc81159bb"/>
    <ds:schemaRef ds:uri="9895f8bc-a2f2-489a-b728-feea37ebc85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62927</TotalTime>
  <Words>2067</Words>
  <Application>Microsoft Office PowerPoint</Application>
  <PresentationFormat>On-screen Show (4:3)</PresentationFormat>
  <Paragraphs>206</Paragraphs>
  <Slides>15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Avenir Next Regular</vt:lpstr>
      <vt:lpstr>AvenirNext LT Pro Bold</vt:lpstr>
      <vt:lpstr>Calibri</vt:lpstr>
      <vt:lpstr>Mercury Display</vt:lpstr>
      <vt:lpstr>Mercury Display Semibold</vt:lpstr>
      <vt:lpstr>Times New Roman</vt:lpstr>
      <vt:lpstr>Wingdings</vt:lpstr>
      <vt:lpstr>UK Primary White Standard</vt:lpstr>
      <vt:lpstr>Watershed Academy Watershed Coordinator Training Series</vt:lpstr>
      <vt:lpstr>Developing a Watershed Outreach Campaign</vt:lpstr>
      <vt:lpstr>1, 2 … 6?</vt:lpstr>
      <vt:lpstr>PowerPoint Presentation</vt:lpstr>
      <vt:lpstr>Process Evaluation Indicators Is the effort being executed effectively?</vt:lpstr>
      <vt:lpstr>Impact Evaluation Indicators Did we achieve our objective?</vt:lpstr>
      <vt:lpstr>Social Indicators</vt:lpstr>
      <vt:lpstr>Social Indicators</vt:lpstr>
      <vt:lpstr>Context Evaluation Indicators What are the community perceptions?  Political, social or economic ramifications?  Perspectives on why approaches are or are not working?</vt:lpstr>
      <vt:lpstr>Workbook</vt:lpstr>
      <vt:lpstr>Evaluation at a minimum…</vt:lpstr>
      <vt:lpstr>Evaluation Example: Mill Creek</vt:lpstr>
      <vt:lpstr>Evaluation Example: Mill Creek</vt:lpstr>
      <vt:lpstr>Evaluation Example: Mill Creek</vt:lpstr>
      <vt:lpstr>ACTIVITY: Building Blocks Worksheet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Evans, Steven</dc:creator>
  <cp:lastModifiedBy>McAlister, Malissa L.</cp:lastModifiedBy>
  <cp:revision>714</cp:revision>
  <cp:lastPrinted>2020-10-21T17:09:29Z</cp:lastPrinted>
  <dcterms:created xsi:type="dcterms:W3CDTF">2018-02-01T15:12:04Z</dcterms:created>
  <dcterms:modified xsi:type="dcterms:W3CDTF">2020-10-21T18:20:57Z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0x0101002784C88C48B1594BB0B661E058B8F7DE</vt:lpwstr>
  </property>
</Properties>
</file>