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436" r:id="rId2"/>
    <p:sldId id="491" r:id="rId3"/>
    <p:sldId id="483" r:id="rId4"/>
    <p:sldId id="485" r:id="rId5"/>
    <p:sldId id="486" r:id="rId6"/>
    <p:sldId id="487" r:id="rId7"/>
    <p:sldId id="488" r:id="rId8"/>
    <p:sldId id="482" r:id="rId9"/>
    <p:sldId id="489" r:id="rId10"/>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C00CC"/>
    <a:srgbClr val="CC66FF"/>
    <a:srgbClr val="9966FF"/>
    <a:srgbClr val="008000"/>
    <a:srgbClr val="669900"/>
    <a:srgbClr val="009999"/>
    <a:srgbClr val="FD5003"/>
    <a:srgbClr val="FFAA01"/>
    <a:srgbClr val="FFDD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62269" autoAdjust="0"/>
  </p:normalViewPr>
  <p:slideViewPr>
    <p:cSldViewPr snapToGrid="0" snapToObjects="1">
      <p:cViewPr varScale="1">
        <p:scale>
          <a:sx n="62" d="100"/>
          <a:sy n="62" d="100"/>
        </p:scale>
        <p:origin x="1389" y="33"/>
      </p:cViewPr>
      <p:guideLst>
        <p:guide orient="horz" pos="2160"/>
        <p:guide pos="2880"/>
      </p:guideLst>
    </p:cSldViewPr>
  </p:slideViewPr>
  <p:notesTextViewPr>
    <p:cViewPr>
      <p:scale>
        <a:sx n="100" d="100"/>
        <a:sy n="100" d="100"/>
      </p:scale>
      <p:origin x="0" y="-60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93277F56-FD7F-46B1-B0F9-38C995FDA837}" type="datetimeFigureOut">
              <a:rPr lang="en-US" smtClean="0"/>
              <a:t>4/29/2020</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a:t>In order to effectively communicate watershed issues and goals AND be taken seriously by decision-makers and local citizens, we need to adhere to scientific principles throughout the watershed planning and management process.</a:t>
            </a:r>
          </a:p>
          <a:p>
            <a:pPr lvl="0"/>
            <a:endParaRPr lang="en-US" sz="1000" dirty="0"/>
          </a:p>
          <a:p>
            <a:pPr lvl="0"/>
            <a:r>
              <a:rPr lang="en-US" sz="1000" dirty="0"/>
              <a:t>Let’s revisit the scientific method and </a:t>
            </a:r>
            <a:r>
              <a:rPr lang="en-US" sz="1000"/>
              <a:t>how the 319h required </a:t>
            </a:r>
            <a:r>
              <a:rPr lang="en-US" sz="1000" dirty="0"/>
              <a:t>planning process follows it.</a:t>
            </a:r>
          </a:p>
          <a:p>
            <a:pPr lvl="0"/>
            <a:endParaRPr lang="en-US" sz="1000" dirty="0"/>
          </a:p>
          <a:p>
            <a:r>
              <a:rPr lang="en-US" sz="1000" dirty="0"/>
              <a:t>It progresses through a series of steps to draw a conclusion</a:t>
            </a:r>
          </a:p>
          <a:p>
            <a:pPr marL="234841" indent="-234841">
              <a:buFont typeface="+mj-lt"/>
              <a:buAutoNum type="arabicPeriod"/>
            </a:pPr>
            <a:r>
              <a:rPr lang="en-US" sz="1000" dirty="0"/>
              <a:t>Gather information – Pre-Planning Phase for Developing Watershed Plan</a:t>
            </a:r>
          </a:p>
          <a:p>
            <a:pPr marL="234841" indent="-234841">
              <a:buFont typeface="+mj-lt"/>
              <a:buAutoNum type="arabicPeriod"/>
            </a:pPr>
            <a:r>
              <a:rPr lang="en-US" sz="1000" dirty="0"/>
              <a:t>Form a hypothesis – Develop Sampling Plan that helps us understand pollutant levels and possible sources</a:t>
            </a:r>
          </a:p>
          <a:p>
            <a:pPr marL="234841" indent="-234841">
              <a:buFont typeface="+mj-lt"/>
              <a:buAutoNum type="arabicPeriod"/>
            </a:pPr>
            <a:r>
              <a:rPr lang="en-US" sz="1000" dirty="0"/>
              <a:t>Test with an experiment – Conduct Water Sampling</a:t>
            </a:r>
          </a:p>
          <a:p>
            <a:pPr marL="234841" indent="-234841">
              <a:buFont typeface="+mj-lt"/>
              <a:buAutoNum type="arabicPeriod"/>
            </a:pPr>
            <a:r>
              <a:rPr lang="en-US" sz="1000" dirty="0"/>
              <a:t>Write down results – Data Assessment</a:t>
            </a:r>
          </a:p>
          <a:p>
            <a:pPr marL="234841" indent="-234841">
              <a:buFont typeface="+mj-lt"/>
              <a:buAutoNum type="arabicPeriod"/>
            </a:pPr>
            <a:r>
              <a:rPr lang="en-US" sz="1000" dirty="0"/>
              <a:t>Analyze results – Calculate Loads, Identify Sources</a:t>
            </a:r>
          </a:p>
          <a:p>
            <a:pPr marL="234841" indent="-234841">
              <a:buFont typeface="+mj-lt"/>
              <a:buAutoNum type="arabicPeriod"/>
            </a:pPr>
            <a:r>
              <a:rPr lang="en-US" sz="1000" dirty="0"/>
              <a:t>State conclusions – Make Management Recommendations</a:t>
            </a:r>
          </a:p>
          <a:p>
            <a:pPr marL="234841" indent="-234841">
              <a:buFont typeface="+mj-lt"/>
              <a:buAutoNum type="arabicPeriod"/>
            </a:pPr>
            <a:r>
              <a:rPr lang="en-US" sz="1000" dirty="0"/>
              <a:t>Report results – Complete Report</a:t>
            </a:r>
          </a:p>
          <a:p>
            <a:pPr lvl="0"/>
            <a:endParaRPr lang="en-US" sz="1000" dirty="0"/>
          </a:p>
          <a:p>
            <a:pPr lvl="0"/>
            <a:r>
              <a:rPr lang="en-US" sz="1000" dirty="0"/>
              <a:t>As watershed coordinator, you must ensure that decisions are founded upon unbiased quality data and that this information is properly communicated to stakeholders.   </a:t>
            </a:r>
          </a:p>
          <a:p>
            <a:pPr lvl="0"/>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scientific method seeks to minimize the biases of the experimenter in seeking solutions.</a:t>
            </a:r>
          </a:p>
          <a:p>
            <a:pPr lvl="0"/>
            <a:endParaRPr lang="en-US" sz="1000" dirty="0"/>
          </a:p>
          <a:p>
            <a:pPr lvl="0"/>
            <a:r>
              <a:rPr lang="en-US" sz="1000" dirty="0"/>
              <a:t>Therefore, reliance upon good quality data is necessary at each step in the planning process.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4076400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pre-planning phase, you are conducting observations about the area to decide </a:t>
            </a:r>
            <a:r>
              <a:rPr lang="en-US" b="1" dirty="0"/>
              <a:t>where to best focus watershed planning efforts.  </a:t>
            </a:r>
          </a:p>
          <a:p>
            <a:r>
              <a:rPr lang="en-US" dirty="0"/>
              <a:t>This is often necessary for statewide, regional, municipal organizations.  </a:t>
            </a:r>
          </a:p>
          <a:p>
            <a:endParaRPr lang="en-US" dirty="0"/>
          </a:p>
          <a:p>
            <a:r>
              <a:rPr lang="en-US" dirty="0"/>
              <a:t>In this step in the planning process, you are trying to evaluate </a:t>
            </a:r>
            <a:r>
              <a:rPr lang="en-US" b="1" dirty="0"/>
              <a:t>1) potential problems, 2) available data, and 3) potential partners and solutions.</a:t>
            </a:r>
          </a:p>
          <a:p>
            <a:endParaRPr lang="en-US" dirty="0"/>
          </a:p>
          <a:p>
            <a:r>
              <a:rPr lang="en-US" dirty="0"/>
              <a:t>The main screening tools in this process include:</a:t>
            </a:r>
          </a:p>
          <a:p>
            <a:pPr marL="528392" indent="-528392">
              <a:buFont typeface="+mj-lt"/>
              <a:buAutoNum type="arabicPeriod"/>
            </a:pPr>
            <a:r>
              <a:rPr lang="en-US" u="sng" dirty="0"/>
              <a:t>Kentucky Water Health Portal </a:t>
            </a:r>
            <a:r>
              <a:rPr lang="en-US" dirty="0"/>
              <a:t>– this will indicate if KDOW has enough data to assess the status of the waterbodies and if so what the status currently is.</a:t>
            </a:r>
          </a:p>
          <a:p>
            <a:pPr marL="528392" indent="-528392">
              <a:buFont typeface="+mj-lt"/>
              <a:buAutoNum type="arabicPeriod"/>
            </a:pPr>
            <a:r>
              <a:rPr lang="en-US" u="sng" dirty="0"/>
              <a:t>Kentucky Watershed Viewer </a:t>
            </a:r>
            <a:r>
              <a:rPr lang="en-US" dirty="0"/>
              <a:t>– this KDOW product can be used to see the </a:t>
            </a:r>
            <a:r>
              <a:rPr lang="en-US" b="1" dirty="0"/>
              <a:t>HUC areas, karst zones, water supply protection areas, karst zones, permitted dischargers, and other data</a:t>
            </a:r>
            <a:r>
              <a:rPr lang="en-US" dirty="0"/>
              <a:t>.  All these are useful in determining potential partners as well as complications and point sources.</a:t>
            </a:r>
          </a:p>
          <a:p>
            <a:pPr marL="528392" indent="-528392">
              <a:buFont typeface="+mj-lt"/>
              <a:buAutoNum type="arabicPeriod"/>
            </a:pPr>
            <a:r>
              <a:rPr lang="en-US" u="sng" dirty="0" err="1"/>
              <a:t>WikiWatershed</a:t>
            </a:r>
            <a:r>
              <a:rPr lang="en-US" dirty="0"/>
              <a:t> – we will train on this tool in the BMP module, but it provides a quick review of </a:t>
            </a:r>
            <a:r>
              <a:rPr lang="en-US" b="1" dirty="0"/>
              <a:t>land use as well as agricultural statistics for the area, and soils</a:t>
            </a:r>
            <a:r>
              <a:rPr lang="en-US" dirty="0"/>
              <a:t>.  This is very helpful in understanding the </a:t>
            </a:r>
            <a:r>
              <a:rPr lang="en-US" b="1" dirty="0"/>
              <a:t>types of nonpoint sources in the area</a:t>
            </a:r>
            <a:r>
              <a:rPr lang="en-US" dirty="0"/>
              <a:t>.</a:t>
            </a:r>
          </a:p>
          <a:p>
            <a:pPr marL="528392" indent="-528392">
              <a:buFont typeface="+mj-lt"/>
              <a:buAutoNum type="arabicPeriod"/>
            </a:pPr>
            <a:r>
              <a:rPr lang="en-US" u="sng" dirty="0"/>
              <a:t>WWKY Data Portal </a:t>
            </a:r>
            <a:r>
              <a:rPr lang="en-US" dirty="0"/>
              <a:t>– Reviewing sites in the portal will provide some </a:t>
            </a:r>
            <a:r>
              <a:rPr lang="en-US" b="1" dirty="0"/>
              <a:t>screening for water quality problems and identify some potential volunteers </a:t>
            </a:r>
            <a:r>
              <a:rPr lang="en-US" dirty="0"/>
              <a:t>who may be willing to partner with you.</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2842783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After making preliminary observations and selecting a focus watershed, the next task is to </a:t>
            </a:r>
            <a:r>
              <a:rPr lang="en-US" sz="1000" b="1" dirty="0"/>
              <a:t>further characterize the watershed area</a:t>
            </a:r>
            <a:r>
              <a:rPr lang="en-US" sz="1000" dirty="0"/>
              <a:t>.</a:t>
            </a:r>
          </a:p>
          <a:p>
            <a:endParaRPr lang="en-US" sz="1000" dirty="0"/>
          </a:p>
          <a:p>
            <a:r>
              <a:rPr lang="en-US" sz="1000" dirty="0"/>
              <a:t>A wide variety of data sources are mined for information that may impact water quality, as well as results of any past monitoring that has been conducted. (See slide.)</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dirty="0"/>
              <a:t>A handout is provided with websites for data sources.  The Kentucky Watershed Guidebook may list other potential sources.</a:t>
            </a:r>
          </a:p>
          <a:p>
            <a:endParaRPr lang="en-US" sz="1000" dirty="0"/>
          </a:p>
          <a:p>
            <a:r>
              <a:rPr lang="en-US" sz="1000" dirty="0"/>
              <a:t>After reviewing the data for validity and accuracy, it must later be summarized and presented in an easily understood manner.  This becomes Chapter 2 of a Watershed Plan.</a:t>
            </a:r>
          </a:p>
          <a:p>
            <a:endParaRPr lang="en-US" sz="1000" dirty="0"/>
          </a:p>
          <a:p>
            <a:r>
              <a:rPr lang="en-US" sz="1000" dirty="0"/>
              <a:t>Based on the findings of this characterization, a </a:t>
            </a:r>
            <a:r>
              <a:rPr lang="en-US" sz="1000" b="1" dirty="0"/>
              <a:t>monitoring plan will need to be developed to address any gaps in the data</a:t>
            </a:r>
            <a:r>
              <a:rPr lang="en-US" sz="1000" dirty="0"/>
              <a:t>.  </a:t>
            </a:r>
          </a:p>
          <a:p>
            <a:endParaRPr lang="en-US" sz="1000" dirty="0"/>
          </a:p>
          <a:p>
            <a:r>
              <a:rPr lang="en-US" sz="1000" b="1" dirty="0"/>
              <a:t>An active hypothesis of what might be impacting the watershed or any risks of impacts will drive the sampling project design.</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411592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Having determined the data gaps, the next step is to develop and implement a plan to collect additional data.  </a:t>
            </a:r>
          </a:p>
          <a:p>
            <a:endParaRPr lang="en-US" sz="1000" dirty="0"/>
          </a:p>
          <a:p>
            <a:r>
              <a:rPr lang="en-US" sz="1000" dirty="0"/>
              <a:t>Based on existing information</a:t>
            </a:r>
            <a:r>
              <a:rPr lang="en-US" sz="1000" b="0" dirty="0"/>
              <a:t>,</a:t>
            </a:r>
            <a:r>
              <a:rPr lang="en-US" sz="1000" b="1" dirty="0"/>
              <a:t> sampling locations and parameters are selected in order to properly assess potential sources of pollution or impairment.  </a:t>
            </a:r>
          </a:p>
          <a:p>
            <a:endParaRPr lang="en-US" sz="1000" dirty="0"/>
          </a:p>
          <a:p>
            <a:r>
              <a:rPr lang="en-US" sz="1000" dirty="0"/>
              <a:t>It is important to be mindful that this </a:t>
            </a:r>
            <a:r>
              <a:rPr lang="en-US" sz="1000" b="1" dirty="0"/>
              <a:t>data must be of sufficient quality to support later decisions</a:t>
            </a:r>
            <a:r>
              <a:rPr lang="en-US" sz="1000" dirty="0"/>
              <a:t>.  </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154000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Once the data is collected, it must be analyzed to determine what, if any pollutants exceed related water quality standards or benchmarks.</a:t>
            </a:r>
          </a:p>
          <a:p>
            <a:endParaRPr lang="en-US" sz="1000" dirty="0"/>
          </a:p>
          <a:p>
            <a:r>
              <a:rPr lang="en-US" sz="1000" dirty="0"/>
              <a:t>For those that do exceed benchmarks, the sources and the steps necessary (or best management practices) to reduce the pollution to healthy levels must be determined.  </a:t>
            </a:r>
          </a:p>
          <a:p>
            <a:endParaRPr lang="en-US" sz="1000" dirty="0"/>
          </a:p>
          <a:p>
            <a:r>
              <a:rPr lang="en-US" sz="1000" dirty="0"/>
              <a:t>A proper understanding of the data collected in the previous steps is critical to making the right conclusions at this stage of the process.</a:t>
            </a:r>
          </a:p>
          <a:p>
            <a:endParaRPr lang="en-US" sz="1000" dirty="0"/>
          </a:p>
          <a:p>
            <a:r>
              <a:rPr lang="en-US" sz="1000" dirty="0"/>
              <a:t>As an example, the pie charts show the </a:t>
            </a:r>
            <a:r>
              <a:rPr lang="en-US" sz="1000" b="1" dirty="0"/>
              <a:t>current phosphorus load allocation (left) </a:t>
            </a:r>
            <a:r>
              <a:rPr lang="en-US" sz="1000" dirty="0"/>
              <a:t>and </a:t>
            </a:r>
            <a:r>
              <a:rPr lang="en-US" sz="1000" b="1" dirty="0"/>
              <a:t>the capacity of the stream with a division of the loading amongst sources (right)</a:t>
            </a:r>
            <a:r>
              <a:rPr lang="en-US" sz="1000" dirty="0"/>
              <a:t> for a watershed.  The stream capacity refers to the amount of phosphorus that can be contributed to the stream within water quality protection limits.</a:t>
            </a:r>
          </a:p>
          <a:p>
            <a:endParaRPr lang="en-US" sz="1000" dirty="0"/>
          </a:p>
          <a:p>
            <a:r>
              <a:rPr lang="en-US" sz="1000" dirty="0"/>
              <a:t>In both charts, the percentage of the whole amount of phosphorus loading is shown.  For example, agriculture is currently contributing 40% of the load, but will need to be reduced to 30% through appropriate management techniques.</a:t>
            </a:r>
          </a:p>
          <a:p>
            <a:endParaRPr lang="en-US" sz="1000" dirty="0"/>
          </a:p>
          <a:p>
            <a:r>
              <a:rPr lang="en-US" sz="1000" dirty="0"/>
              <a:t>BMPs refer to the recommended Best Management Practices for each loading source that will reduce their load contribution, hopefully to achieve healthy water conditions.  </a:t>
            </a:r>
          </a:p>
          <a:p>
            <a:endParaRPr lang="en-US" sz="1000" dirty="0"/>
          </a:p>
          <a:p>
            <a:r>
              <a:rPr lang="en-US" sz="1000" dirty="0"/>
              <a:t>Therefore, a number of each type of BMP and the expected reductions must be calculated for the watershed planning report.</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76135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Watershed management must be adaptive. </a:t>
            </a:r>
          </a:p>
          <a:p>
            <a:endParaRPr lang="en-US" sz="1000" dirty="0"/>
          </a:p>
          <a:p>
            <a:r>
              <a:rPr lang="en-US" sz="1000" dirty="0"/>
              <a:t>Once a plan is developed and implementation begins, there must be evaluation of the success of the implementation and adjustment of the plan accordingly.  </a:t>
            </a:r>
          </a:p>
          <a:p>
            <a:endParaRPr lang="en-US" sz="1000" b="1" dirty="0"/>
          </a:p>
          <a:p>
            <a:r>
              <a:rPr lang="en-US" sz="1000" b="1" dirty="0"/>
              <a:t>The plan itself should describe how success will be measured and what the ongoing leadership for evaluation and continued planning will look like.</a:t>
            </a:r>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138156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It is important to realize that as a watershed coordinator, you are not responsible for all aspects of data.  </a:t>
            </a:r>
          </a:p>
          <a:p>
            <a:endParaRPr lang="en-US" sz="1000" dirty="0"/>
          </a:p>
          <a:p>
            <a:r>
              <a:rPr lang="en-US" sz="1000" dirty="0"/>
              <a:t>Fortunately</a:t>
            </a:r>
            <a:r>
              <a:rPr lang="en-US" sz="1000" b="1" dirty="0"/>
              <a:t>, you are part of a team of professionals with different areas of experience</a:t>
            </a:r>
            <a:r>
              <a:rPr lang="en-US" sz="1000" dirty="0"/>
              <a:t>.  </a:t>
            </a:r>
          </a:p>
          <a:p>
            <a:endParaRPr lang="en-US" sz="1000" dirty="0"/>
          </a:p>
          <a:p>
            <a:r>
              <a:rPr lang="en-US" sz="1000" dirty="0"/>
              <a:t>This chart helps to clarify the technical experts’ responsibilities on the watershed planning team.  </a:t>
            </a:r>
          </a:p>
          <a:p>
            <a:endParaRPr lang="en-US" sz="1000" dirty="0"/>
          </a:p>
          <a:p>
            <a:r>
              <a:rPr lang="en-US" sz="1000" dirty="0"/>
              <a:t>On an effective team, each member has a general understanding of what decisions and actions other team members will be contributing.</a:t>
            </a:r>
          </a:p>
          <a:p>
            <a:endParaRPr lang="en-US" sz="1000" dirty="0"/>
          </a:p>
          <a:p>
            <a:r>
              <a:rPr lang="en-US" sz="1000" dirty="0"/>
              <a:t>You will need to be able to articulate your role as well as the roles of others on the team.</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2736966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Although you may not be performing the data analysis yourself, it is important to have some general familiarity with the types of things the technical experts are considering in order to improve your data communication, education, and outreach skills.</a:t>
            </a:r>
          </a:p>
          <a:p>
            <a:endParaRPr lang="en-US" sz="1000" dirty="0"/>
          </a:p>
          <a:p>
            <a:r>
              <a:rPr lang="en-US" sz="1000" b="1" dirty="0"/>
              <a:t>To be effective</a:t>
            </a:r>
            <a:r>
              <a:rPr lang="en-US" sz="1000" dirty="0"/>
              <a:t>, watershed coordinators need to have some background in </a:t>
            </a:r>
            <a:r>
              <a:rPr lang="en-US" sz="1000" b="1" dirty="0"/>
              <a:t>data collection, management and quality assurance</a:t>
            </a:r>
            <a:r>
              <a:rPr lang="en-US" sz="1000" dirty="0"/>
              <a:t>.  </a:t>
            </a:r>
          </a:p>
          <a:p>
            <a:endParaRPr lang="en-US" sz="1000" dirty="0"/>
          </a:p>
          <a:p>
            <a:r>
              <a:rPr lang="en-US" sz="1000" dirty="0"/>
              <a:t>This module is intended to train watershed coordinators (not data scientists).  </a:t>
            </a:r>
          </a:p>
          <a:p>
            <a:endParaRPr lang="en-US" sz="1000" dirty="0"/>
          </a:p>
          <a:p>
            <a:r>
              <a:rPr lang="en-US" sz="1000" dirty="0"/>
              <a:t>In order to help you in your specific role, the following skills and topics will be addressed in this “Dealing with Data” module:</a:t>
            </a:r>
          </a:p>
          <a:p>
            <a:endParaRPr lang="en-US" sz="1000" dirty="0"/>
          </a:p>
          <a:p>
            <a:pPr marL="176131" indent="-176131">
              <a:buFont typeface="Arial" panose="020B0604020202020204" pitchFamily="34" charset="0"/>
              <a:buChar char="•"/>
            </a:pPr>
            <a:r>
              <a:rPr lang="en-US" sz="1000" dirty="0"/>
              <a:t>How to assist with the development of a monitoring plan for a watershed planning effort</a:t>
            </a:r>
          </a:p>
          <a:p>
            <a:pPr marL="176131" indent="-176131">
              <a:buFont typeface="Arial" panose="020B0604020202020204" pitchFamily="34" charset="0"/>
              <a:buChar char="•"/>
            </a:pPr>
            <a:r>
              <a:rPr lang="en-US" sz="1000" dirty="0"/>
              <a:t>How to perform screening of data and review of watershed plan documents</a:t>
            </a:r>
          </a:p>
          <a:p>
            <a:pPr marL="176131" indent="-176131">
              <a:buFont typeface="Arial" panose="020B0604020202020204" pitchFamily="34" charset="0"/>
              <a:buChar char="•"/>
            </a:pPr>
            <a:r>
              <a:rPr lang="en-US" sz="1000" dirty="0"/>
              <a:t>How to understand the components of good quality data</a:t>
            </a:r>
          </a:p>
          <a:p>
            <a:pPr marL="176131" indent="-176131">
              <a:buFont typeface="Arial" panose="020B0604020202020204" pitchFamily="34" charset="0"/>
              <a:buChar char="•"/>
            </a:pPr>
            <a:r>
              <a:rPr lang="en-US" sz="1000" dirty="0"/>
              <a:t>How to explain maps, charts, and graphs in the watershed plan and understand some of the limitations of the data, and</a:t>
            </a:r>
          </a:p>
          <a:p>
            <a:pPr marL="176131" indent="-176131">
              <a:buFont typeface="Arial" panose="020B0604020202020204" pitchFamily="34" charset="0"/>
              <a:buChar char="•"/>
            </a:pPr>
            <a:r>
              <a:rPr lang="en-US" sz="1000" dirty="0"/>
              <a:t>An overview some simple mapping and database tools for use in exploratory data analysis and communication.</a:t>
            </a:r>
          </a:p>
          <a:p>
            <a:pPr marL="176131" indent="-176131">
              <a:buFont typeface="Arial" panose="020B0604020202020204" pitchFamily="34" charset="0"/>
              <a:buChar char="•"/>
            </a:pPr>
            <a:endParaRPr lang="en-US" sz="1000" dirty="0"/>
          </a:p>
          <a:p>
            <a:r>
              <a:rPr lang="en-US" sz="1000" dirty="0"/>
              <a:t>This module is not intended to train attendees on how to perform all of the required steps in monitoring, calculating loads, and performing data analysis.  It is rather to </a:t>
            </a:r>
            <a:r>
              <a:rPr lang="en-US" sz="1000" b="1" dirty="0"/>
              <a:t>familiarize you with these components of watershed planning</a:t>
            </a:r>
            <a:r>
              <a:rPr lang="en-US" sz="1000" dirty="0"/>
              <a:t>.</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1904115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g"/><Relationship Id="rId15" Type="http://schemas.openxmlformats.org/officeDocument/2006/relationships/image" Target="../media/image31.png"/><Relationship Id="rId10" Type="http://schemas.openxmlformats.org/officeDocument/2006/relationships/image" Target="../media/image26.webp"/><Relationship Id="rId4" Type="http://schemas.openxmlformats.org/officeDocument/2006/relationships/image" Target="../media/image20.jpg"/><Relationship Id="rId9" Type="http://schemas.openxmlformats.org/officeDocument/2006/relationships/image" Target="../media/image25.png"/><Relationship Id="rId14"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8.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eg"/><Relationship Id="rId9"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Dealing with Data</a:t>
            </a:r>
          </a:p>
          <a:p>
            <a:r>
              <a:rPr lang="en-US" sz="2000" b="1" dirty="0">
                <a:latin typeface="Mercury Display Semibold" panose="02000603080000020004" pitchFamily="50" charset="0"/>
              </a:rPr>
              <a:t>1. The Watershed Coordinator and Data Driven Watershed Planning</a:t>
            </a:r>
          </a:p>
        </p:txBody>
      </p:sp>
    </p:spTree>
    <p:extLst>
      <p:ext uri="{BB962C8B-B14F-4D97-AF65-F5344CB8AC3E}">
        <p14:creationId xmlns:p14="http://schemas.microsoft.com/office/powerpoint/2010/main" val="1360849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318" y="86838"/>
            <a:ext cx="8225327" cy="1143000"/>
          </a:xfrm>
        </p:spPr>
        <p:txBody>
          <a:bodyPr/>
          <a:lstStyle/>
          <a:p>
            <a:pPr algn="l"/>
            <a:r>
              <a:rPr lang="en-US" dirty="0"/>
              <a:t>Scientific Method and </a:t>
            </a:r>
            <a:br>
              <a:rPr lang="en-US" dirty="0"/>
            </a:br>
            <a:r>
              <a:rPr lang="en-US" dirty="0"/>
              <a:t>Watershed Planning</a:t>
            </a:r>
          </a:p>
        </p:txBody>
      </p:sp>
      <p:grpSp>
        <p:nvGrpSpPr>
          <p:cNvPr id="26" name="Group 25">
            <a:extLst>
              <a:ext uri="{FF2B5EF4-FFF2-40B4-BE49-F238E27FC236}">
                <a16:creationId xmlns:a16="http://schemas.microsoft.com/office/drawing/2014/main" id="{77D2BCEF-C543-4651-AF6F-C0AE29F886C8}"/>
              </a:ext>
            </a:extLst>
          </p:cNvPr>
          <p:cNvGrpSpPr/>
          <p:nvPr/>
        </p:nvGrpSpPr>
        <p:grpSpPr>
          <a:xfrm>
            <a:off x="6910831" y="3817682"/>
            <a:ext cx="1530625" cy="1484312"/>
            <a:chOff x="1" y="1179"/>
            <a:chExt cx="1039018" cy="1484312"/>
          </a:xfrm>
          <a:solidFill>
            <a:srgbClr val="FFC000"/>
          </a:solidFill>
        </p:grpSpPr>
        <p:sp>
          <p:nvSpPr>
            <p:cNvPr id="27" name="Arrow: Chevron 26">
              <a:extLst>
                <a:ext uri="{FF2B5EF4-FFF2-40B4-BE49-F238E27FC236}">
                  <a16:creationId xmlns:a16="http://schemas.microsoft.com/office/drawing/2014/main" id="{3597B785-F39E-41D9-BB08-A7E361B4AE09}"/>
                </a:ext>
              </a:extLst>
            </p:cNvPr>
            <p:cNvSpPr/>
            <p:nvPr/>
          </p:nvSpPr>
          <p:spPr>
            <a:xfrm rot="5400000">
              <a:off x="-222646" y="223826"/>
              <a:ext cx="1484312" cy="1039018"/>
            </a:xfrm>
            <a:prstGeom prst="chevron">
              <a:avLst>
                <a:gd name="adj" fmla="val 37543"/>
              </a:avLst>
            </a:prstGeom>
            <a:gradFill flip="none" rotWithShape="1">
              <a:gsLst>
                <a:gs pos="0">
                  <a:schemeClr val="accent6">
                    <a:lumMod val="40000"/>
                    <a:lumOff val="60000"/>
                  </a:schemeClr>
                </a:gs>
                <a:gs pos="46000">
                  <a:schemeClr val="accent2">
                    <a:lumMod val="40000"/>
                    <a:lumOff val="60000"/>
                  </a:schemeClr>
                </a:gs>
                <a:gs pos="82000">
                  <a:srgbClr val="7030A0"/>
                </a:gs>
              </a:gsLst>
              <a:lin ang="0" scaled="0"/>
              <a:tileRect/>
            </a:gra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267F87FB-5B62-46BE-BCA5-F1575899CC59}"/>
                </a:ext>
              </a:extLst>
            </p:cNvPr>
            <p:cNvSpPr txBox="1"/>
            <p:nvPr/>
          </p:nvSpPr>
          <p:spPr>
            <a:xfrm>
              <a:off x="1" y="636730"/>
              <a:ext cx="1039018" cy="44529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2000" b="1" kern="1200" dirty="0">
                  <a:solidFill>
                    <a:schemeClr val="tx1"/>
                  </a:solidFill>
                  <a:latin typeface="Calibri" panose="020F0502020204030204" pitchFamily="34" charset="0"/>
                  <a:cs typeface="Calibri" panose="020F0502020204030204" pitchFamily="34" charset="0"/>
                </a:rPr>
                <a:t>Analyze </a:t>
              </a:r>
              <a:br>
                <a:rPr lang="en-US" sz="2000" b="1" kern="1200" dirty="0">
                  <a:solidFill>
                    <a:schemeClr val="tx1"/>
                  </a:solidFill>
                  <a:latin typeface="Calibri" panose="020F0502020204030204" pitchFamily="34" charset="0"/>
                  <a:cs typeface="Calibri" panose="020F0502020204030204" pitchFamily="34" charset="0"/>
                </a:rPr>
              </a:br>
              <a:r>
                <a:rPr lang="en-US" sz="2000" b="1" kern="1200" dirty="0">
                  <a:solidFill>
                    <a:schemeClr val="tx1"/>
                  </a:solidFill>
                  <a:latin typeface="Calibri" panose="020F0502020204030204" pitchFamily="34" charset="0"/>
                  <a:cs typeface="Calibri" panose="020F0502020204030204" pitchFamily="34" charset="0"/>
                </a:rPr>
                <a:t>Results</a:t>
              </a:r>
            </a:p>
          </p:txBody>
        </p:sp>
      </p:grpSp>
      <p:grpSp>
        <p:nvGrpSpPr>
          <p:cNvPr id="29" name="Group 28">
            <a:extLst>
              <a:ext uri="{FF2B5EF4-FFF2-40B4-BE49-F238E27FC236}">
                <a16:creationId xmlns:a16="http://schemas.microsoft.com/office/drawing/2014/main" id="{8A71ABA1-2B9D-473A-BF16-D3ACC7A9B691}"/>
              </a:ext>
            </a:extLst>
          </p:cNvPr>
          <p:cNvGrpSpPr/>
          <p:nvPr/>
        </p:nvGrpSpPr>
        <p:grpSpPr>
          <a:xfrm>
            <a:off x="6910831" y="4795576"/>
            <a:ext cx="1545723" cy="1484312"/>
            <a:chOff x="212305" y="-214707"/>
            <a:chExt cx="1049266" cy="1484312"/>
          </a:xfrm>
          <a:solidFill>
            <a:srgbClr val="FF9999"/>
          </a:solidFill>
        </p:grpSpPr>
        <p:sp>
          <p:nvSpPr>
            <p:cNvPr id="30" name="Arrow: Chevron 29">
              <a:extLst>
                <a:ext uri="{FF2B5EF4-FFF2-40B4-BE49-F238E27FC236}">
                  <a16:creationId xmlns:a16="http://schemas.microsoft.com/office/drawing/2014/main" id="{33124346-F135-4154-A59F-F48AD5EF4D00}"/>
                </a:ext>
              </a:extLst>
            </p:cNvPr>
            <p:cNvSpPr/>
            <p:nvPr/>
          </p:nvSpPr>
          <p:spPr>
            <a:xfrm rot="5400000">
              <a:off x="-10342" y="7940"/>
              <a:ext cx="1484312" cy="1039018"/>
            </a:xfrm>
            <a:prstGeom prst="chevron">
              <a:avLst>
                <a:gd name="adj" fmla="val 37543"/>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Arrow: Chevron 4">
              <a:extLst>
                <a:ext uri="{FF2B5EF4-FFF2-40B4-BE49-F238E27FC236}">
                  <a16:creationId xmlns:a16="http://schemas.microsoft.com/office/drawing/2014/main" id="{0C982E5B-B1A5-402A-AF7C-8065A095506D}"/>
                </a:ext>
              </a:extLst>
            </p:cNvPr>
            <p:cNvSpPr txBox="1"/>
            <p:nvPr/>
          </p:nvSpPr>
          <p:spPr>
            <a:xfrm>
              <a:off x="222553" y="388885"/>
              <a:ext cx="1039018" cy="44529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2000" b="1" kern="1200" dirty="0">
                  <a:solidFill>
                    <a:schemeClr val="tx1"/>
                  </a:solidFill>
                  <a:latin typeface="Calibri" panose="020F0502020204030204" pitchFamily="34" charset="0"/>
                  <a:cs typeface="Calibri" panose="020F0502020204030204" pitchFamily="34" charset="0"/>
                </a:rPr>
                <a:t>State Conclusions</a:t>
              </a:r>
            </a:p>
          </p:txBody>
        </p:sp>
      </p:grpSp>
      <p:grpSp>
        <p:nvGrpSpPr>
          <p:cNvPr id="32" name="Group 31">
            <a:extLst>
              <a:ext uri="{FF2B5EF4-FFF2-40B4-BE49-F238E27FC236}">
                <a16:creationId xmlns:a16="http://schemas.microsoft.com/office/drawing/2014/main" id="{6687C996-05C8-4B77-8213-DD026563F5D9}"/>
              </a:ext>
            </a:extLst>
          </p:cNvPr>
          <p:cNvGrpSpPr/>
          <p:nvPr/>
        </p:nvGrpSpPr>
        <p:grpSpPr>
          <a:xfrm>
            <a:off x="6925927" y="1852104"/>
            <a:ext cx="1545718" cy="1484312"/>
            <a:chOff x="10245" y="430212"/>
            <a:chExt cx="1049264" cy="1484312"/>
          </a:xfrm>
          <a:gradFill flip="none" rotWithShape="1">
            <a:gsLst>
              <a:gs pos="37000">
                <a:srgbClr val="FFC000"/>
              </a:gs>
              <a:gs pos="0">
                <a:srgbClr val="FF0000"/>
              </a:gs>
              <a:gs pos="88000">
                <a:srgbClr val="FFFF00"/>
              </a:gs>
            </a:gsLst>
            <a:lin ang="5400000" scaled="1"/>
            <a:tileRect/>
          </a:gradFill>
        </p:grpSpPr>
        <p:sp>
          <p:nvSpPr>
            <p:cNvPr id="33" name="Arrow: Chevron 32">
              <a:extLst>
                <a:ext uri="{FF2B5EF4-FFF2-40B4-BE49-F238E27FC236}">
                  <a16:creationId xmlns:a16="http://schemas.microsoft.com/office/drawing/2014/main" id="{BC6F8D47-56FB-497D-A41D-D10E03FF8E76}"/>
                </a:ext>
              </a:extLst>
            </p:cNvPr>
            <p:cNvSpPr/>
            <p:nvPr/>
          </p:nvSpPr>
          <p:spPr>
            <a:xfrm rot="5400000">
              <a:off x="-202156" y="652859"/>
              <a:ext cx="1484312" cy="1039018"/>
            </a:xfrm>
            <a:prstGeom prst="chevron">
              <a:avLst>
                <a:gd name="adj" fmla="val 37543"/>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Arrow: Chevron 4">
              <a:extLst>
                <a:ext uri="{FF2B5EF4-FFF2-40B4-BE49-F238E27FC236}">
                  <a16:creationId xmlns:a16="http://schemas.microsoft.com/office/drawing/2014/main" id="{4F756651-8CE1-48D8-BFDA-63B048188801}"/>
                </a:ext>
              </a:extLst>
            </p:cNvPr>
            <p:cNvSpPr txBox="1"/>
            <p:nvPr/>
          </p:nvSpPr>
          <p:spPr>
            <a:xfrm>
              <a:off x="10245" y="1019460"/>
              <a:ext cx="1039018" cy="44529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spcBef>
                  <a:spcPct val="0"/>
                </a:spcBef>
                <a:spcAft>
                  <a:spcPct val="35000"/>
                </a:spcAft>
                <a:buNone/>
              </a:pPr>
              <a:r>
                <a:rPr lang="en-US" sz="2000" b="1" kern="1200" dirty="0">
                  <a:solidFill>
                    <a:schemeClr val="tx1"/>
                  </a:solidFill>
                  <a:latin typeface="Calibri" panose="020F0502020204030204" pitchFamily="34" charset="0"/>
                  <a:cs typeface="Calibri" panose="020F0502020204030204" pitchFamily="34" charset="0"/>
                </a:rPr>
                <a:t>Form Hypothesis</a:t>
              </a:r>
            </a:p>
          </p:txBody>
        </p:sp>
      </p:grpSp>
      <p:grpSp>
        <p:nvGrpSpPr>
          <p:cNvPr id="35" name="Group 34">
            <a:extLst>
              <a:ext uri="{FF2B5EF4-FFF2-40B4-BE49-F238E27FC236}">
                <a16:creationId xmlns:a16="http://schemas.microsoft.com/office/drawing/2014/main" id="{9B844A52-47BB-4DB3-81C3-2589AA5E2A22}"/>
              </a:ext>
            </a:extLst>
          </p:cNvPr>
          <p:cNvGrpSpPr/>
          <p:nvPr/>
        </p:nvGrpSpPr>
        <p:grpSpPr>
          <a:xfrm>
            <a:off x="6941020" y="850451"/>
            <a:ext cx="1530625" cy="1484312"/>
            <a:chOff x="1" y="1179"/>
            <a:chExt cx="1039018" cy="1484312"/>
          </a:xfrm>
          <a:solidFill>
            <a:srgbClr val="FF0000"/>
          </a:solidFill>
        </p:grpSpPr>
        <p:sp>
          <p:nvSpPr>
            <p:cNvPr id="36" name="Arrow: Chevron 35">
              <a:extLst>
                <a:ext uri="{FF2B5EF4-FFF2-40B4-BE49-F238E27FC236}">
                  <a16:creationId xmlns:a16="http://schemas.microsoft.com/office/drawing/2014/main" id="{77FC61AB-6147-491E-8B26-17B287C488CA}"/>
                </a:ext>
              </a:extLst>
            </p:cNvPr>
            <p:cNvSpPr/>
            <p:nvPr/>
          </p:nvSpPr>
          <p:spPr>
            <a:xfrm rot="5400000">
              <a:off x="-222646" y="223826"/>
              <a:ext cx="1484312" cy="1039018"/>
            </a:xfrm>
            <a:prstGeom prst="chevron">
              <a:avLst>
                <a:gd name="adj" fmla="val 37543"/>
              </a:avLst>
            </a:prstGeom>
            <a:grpFill/>
            <a:ln>
              <a:solidFill>
                <a:srgbClr val="FF0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Arrow: Chevron 4">
              <a:extLst>
                <a:ext uri="{FF2B5EF4-FFF2-40B4-BE49-F238E27FC236}">
                  <a16:creationId xmlns:a16="http://schemas.microsoft.com/office/drawing/2014/main" id="{E3512277-CB2D-4EEF-B1B4-3189F7B930AE}"/>
                </a:ext>
              </a:extLst>
            </p:cNvPr>
            <p:cNvSpPr txBox="1"/>
            <p:nvPr/>
          </p:nvSpPr>
          <p:spPr>
            <a:xfrm>
              <a:off x="1" y="520688"/>
              <a:ext cx="1039018" cy="44529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2000" b="1" kern="1200" dirty="0">
                  <a:solidFill>
                    <a:schemeClr val="tx1"/>
                  </a:solidFill>
                  <a:latin typeface="Calibri" panose="020F0502020204030204" pitchFamily="34" charset="0"/>
                  <a:cs typeface="Calibri" panose="020F0502020204030204" pitchFamily="34" charset="0"/>
                </a:rPr>
                <a:t>Gather Info</a:t>
              </a:r>
            </a:p>
          </p:txBody>
        </p:sp>
      </p:grpSp>
      <p:grpSp>
        <p:nvGrpSpPr>
          <p:cNvPr id="38" name="Group 37">
            <a:extLst>
              <a:ext uri="{FF2B5EF4-FFF2-40B4-BE49-F238E27FC236}">
                <a16:creationId xmlns:a16="http://schemas.microsoft.com/office/drawing/2014/main" id="{C436DEB4-1B90-4477-A6DD-D29C87B406B0}"/>
              </a:ext>
            </a:extLst>
          </p:cNvPr>
          <p:cNvGrpSpPr/>
          <p:nvPr/>
        </p:nvGrpSpPr>
        <p:grpSpPr>
          <a:xfrm>
            <a:off x="6910830" y="2837706"/>
            <a:ext cx="1530625" cy="1484312"/>
            <a:chOff x="1" y="1179"/>
            <a:chExt cx="1039018" cy="1484312"/>
          </a:xfrm>
          <a:gradFill>
            <a:gsLst>
              <a:gs pos="26000">
                <a:srgbClr val="00B050"/>
              </a:gs>
              <a:gs pos="56000">
                <a:srgbClr val="00B0F0"/>
              </a:gs>
              <a:gs pos="82000">
                <a:schemeClr val="accent6">
                  <a:lumMod val="60000"/>
                  <a:lumOff val="40000"/>
                </a:schemeClr>
              </a:gs>
            </a:gsLst>
            <a:lin ang="5400000" scaled="1"/>
          </a:gradFill>
        </p:grpSpPr>
        <p:sp>
          <p:nvSpPr>
            <p:cNvPr id="39" name="Arrow: Chevron 38">
              <a:extLst>
                <a:ext uri="{FF2B5EF4-FFF2-40B4-BE49-F238E27FC236}">
                  <a16:creationId xmlns:a16="http://schemas.microsoft.com/office/drawing/2014/main" id="{81412B75-B90A-4BAA-86EE-33F4C91AB1BD}"/>
                </a:ext>
              </a:extLst>
            </p:cNvPr>
            <p:cNvSpPr/>
            <p:nvPr/>
          </p:nvSpPr>
          <p:spPr>
            <a:xfrm rot="5400000">
              <a:off x="-222646" y="223826"/>
              <a:ext cx="1484312" cy="1039018"/>
            </a:xfrm>
            <a:prstGeom prst="chevron">
              <a:avLst>
                <a:gd name="adj" fmla="val 37543"/>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Arrow: Chevron 4">
              <a:extLst>
                <a:ext uri="{FF2B5EF4-FFF2-40B4-BE49-F238E27FC236}">
                  <a16:creationId xmlns:a16="http://schemas.microsoft.com/office/drawing/2014/main" id="{10D25399-3154-4F06-A135-52DD0D281B46}"/>
                </a:ext>
              </a:extLst>
            </p:cNvPr>
            <p:cNvSpPr txBox="1"/>
            <p:nvPr/>
          </p:nvSpPr>
          <p:spPr>
            <a:xfrm>
              <a:off x="1" y="618386"/>
              <a:ext cx="1039018" cy="44529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2000" b="1" kern="1200" dirty="0">
                  <a:solidFill>
                    <a:schemeClr val="tx1"/>
                  </a:solidFill>
                  <a:latin typeface="Calibri" panose="020F0502020204030204" pitchFamily="34" charset="0"/>
                  <a:cs typeface="Calibri" panose="020F0502020204030204" pitchFamily="34" charset="0"/>
                </a:rPr>
                <a:t>Test with Experiment</a:t>
              </a:r>
            </a:p>
          </p:txBody>
        </p:sp>
      </p:grpSp>
      <p:sp>
        <p:nvSpPr>
          <p:cNvPr id="5" name="TextBox 4">
            <a:extLst>
              <a:ext uri="{FF2B5EF4-FFF2-40B4-BE49-F238E27FC236}">
                <a16:creationId xmlns:a16="http://schemas.microsoft.com/office/drawing/2014/main" id="{0EB37F02-D672-4445-A80C-620EE1F36F57}"/>
              </a:ext>
            </a:extLst>
          </p:cNvPr>
          <p:cNvSpPr txBox="1"/>
          <p:nvPr/>
        </p:nvSpPr>
        <p:spPr>
          <a:xfrm>
            <a:off x="246317" y="1469166"/>
            <a:ext cx="6840283" cy="4524315"/>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rPr>
              <a:t>Pre-Planning Phase / Watershed Characterization</a:t>
            </a:r>
          </a:p>
          <a:p>
            <a:endParaRPr lang="en-US" sz="2400" dirty="0">
              <a:solidFill>
                <a:srgbClr val="FFC000"/>
              </a:solidFill>
              <a:latin typeface="Calibri" panose="020F0502020204030204" pitchFamily="34" charset="0"/>
              <a:cs typeface="Calibri" panose="020F0502020204030204" pitchFamily="34" charset="0"/>
            </a:endParaRPr>
          </a:p>
          <a:p>
            <a:r>
              <a:rPr lang="en-US" sz="2400" dirty="0">
                <a:solidFill>
                  <a:srgbClr val="FFC000"/>
                </a:solidFill>
                <a:latin typeface="Calibri" panose="020F0502020204030204" pitchFamily="34" charset="0"/>
                <a:cs typeface="Calibri" panose="020F0502020204030204" pitchFamily="34" charset="0"/>
              </a:rPr>
              <a:t>Develop Water Sampling Plan</a:t>
            </a:r>
          </a:p>
          <a:p>
            <a:endParaRPr lang="en-US" sz="2400" dirty="0">
              <a:solidFill>
                <a:srgbClr val="00B050"/>
              </a:solidFill>
              <a:latin typeface="Calibri" panose="020F0502020204030204" pitchFamily="34" charset="0"/>
              <a:cs typeface="Calibri" panose="020F0502020204030204" pitchFamily="34" charset="0"/>
            </a:endParaRPr>
          </a:p>
          <a:p>
            <a:r>
              <a:rPr lang="en-US" sz="2400" dirty="0">
                <a:solidFill>
                  <a:srgbClr val="00B050"/>
                </a:solidFill>
                <a:latin typeface="Calibri" panose="020F0502020204030204" pitchFamily="34" charset="0"/>
                <a:cs typeface="Calibri" panose="020F0502020204030204" pitchFamily="34" charset="0"/>
              </a:rPr>
              <a:t>Conduct Water Sampling</a:t>
            </a:r>
          </a:p>
          <a:p>
            <a:endParaRPr lang="en-US" sz="2400" dirty="0">
              <a:solidFill>
                <a:srgbClr val="7030A0"/>
              </a:solidFill>
              <a:latin typeface="Calibri" panose="020F0502020204030204" pitchFamily="34" charset="0"/>
              <a:cs typeface="Calibri" panose="020F0502020204030204" pitchFamily="34" charset="0"/>
            </a:endParaRPr>
          </a:p>
          <a:p>
            <a:r>
              <a:rPr lang="en-US" sz="2400" dirty="0">
                <a:solidFill>
                  <a:srgbClr val="7030A0"/>
                </a:solidFill>
                <a:latin typeface="Calibri" panose="020F0502020204030204" pitchFamily="34" charset="0"/>
                <a:cs typeface="Calibri" panose="020F0502020204030204" pitchFamily="34" charset="0"/>
              </a:rPr>
              <a:t>Analyze Data, Calculate Pollutant Loads, and </a:t>
            </a:r>
          </a:p>
          <a:p>
            <a:r>
              <a:rPr lang="en-US" sz="2400" dirty="0">
                <a:solidFill>
                  <a:srgbClr val="7030A0"/>
                </a:solidFill>
                <a:latin typeface="Calibri" panose="020F0502020204030204" pitchFamily="34" charset="0"/>
                <a:cs typeface="Calibri" panose="020F0502020204030204" pitchFamily="34" charset="0"/>
              </a:rPr>
              <a:t>Identify Sources</a:t>
            </a:r>
          </a:p>
          <a:p>
            <a:endParaRPr lang="en-US" sz="2400" dirty="0">
              <a:solidFill>
                <a:srgbClr val="FF9999"/>
              </a:solidFill>
              <a:latin typeface="Calibri" panose="020F0502020204030204" pitchFamily="34" charset="0"/>
              <a:cs typeface="Calibri" panose="020F0502020204030204" pitchFamily="34" charset="0"/>
            </a:endParaRPr>
          </a:p>
          <a:p>
            <a:r>
              <a:rPr lang="en-US" sz="2400" dirty="0">
                <a:solidFill>
                  <a:srgbClr val="FF9999"/>
                </a:solidFill>
                <a:latin typeface="Calibri" panose="020F0502020204030204" pitchFamily="34" charset="0"/>
                <a:cs typeface="Calibri" panose="020F0502020204030204" pitchFamily="34" charset="0"/>
              </a:rPr>
              <a:t>Develop Management Recommendations and Complete Planning Document</a:t>
            </a:r>
          </a:p>
          <a:p>
            <a:endParaRPr lang="en-US" sz="2400" dirty="0">
              <a:solidFill>
                <a:srgbClr val="FFC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92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8225327" cy="892857"/>
          </a:xfrm>
        </p:spPr>
        <p:txBody>
          <a:bodyPr/>
          <a:lstStyle/>
          <a:p>
            <a:pPr lvl="0"/>
            <a:r>
              <a:rPr lang="en-US" dirty="0"/>
              <a:t>Pre-Planning</a:t>
            </a:r>
          </a:p>
        </p:txBody>
      </p:sp>
      <p:pic>
        <p:nvPicPr>
          <p:cNvPr id="6" name="Content Placeholder 1">
            <a:extLst>
              <a:ext uri="{FF2B5EF4-FFF2-40B4-BE49-F238E27FC236}">
                <a16:creationId xmlns:a16="http://schemas.microsoft.com/office/drawing/2014/main" id="{65911926-1041-411B-B942-77B063B04E6E}"/>
              </a:ext>
            </a:extLst>
          </p:cNvPr>
          <p:cNvPicPr>
            <a:picLocks noGrp="1" noChangeAspect="1"/>
          </p:cNvPicPr>
          <p:nvPr>
            <p:ph idx="1"/>
          </p:nvPr>
        </p:nvPicPr>
        <p:blipFill>
          <a:blip r:embed="rId3"/>
          <a:stretch>
            <a:fillRect/>
          </a:stretch>
        </p:blipFill>
        <p:spPr>
          <a:xfrm>
            <a:off x="792026" y="3807938"/>
            <a:ext cx="3675100" cy="2450067"/>
          </a:xfrm>
          <a:prstGeom prst="rect">
            <a:avLst/>
          </a:prstGeom>
        </p:spPr>
      </p:pic>
      <p:pic>
        <p:nvPicPr>
          <p:cNvPr id="24" name="Picture 23" descr="A close up of a logo&#10;&#10;Description automatically generated">
            <a:extLst>
              <a:ext uri="{FF2B5EF4-FFF2-40B4-BE49-F238E27FC236}">
                <a16:creationId xmlns:a16="http://schemas.microsoft.com/office/drawing/2014/main" id="{0C3DFD1E-2078-4D95-9C89-F895DA22592C}"/>
              </a:ext>
            </a:extLst>
          </p:cNvPr>
          <p:cNvPicPr>
            <a:picLocks noChangeAspect="1"/>
          </p:cNvPicPr>
          <p:nvPr/>
        </p:nvPicPr>
        <p:blipFill rotWithShape="1">
          <a:blip r:embed="rId4"/>
          <a:srcRect l="1" t="1" r="-48636" b="3148"/>
          <a:stretch/>
        </p:blipFill>
        <p:spPr>
          <a:xfrm>
            <a:off x="806323" y="4425351"/>
            <a:ext cx="3675099" cy="431834"/>
          </a:xfrm>
          <a:prstGeom prst="rect">
            <a:avLst/>
          </a:prstGeom>
          <a:solidFill>
            <a:schemeClr val="tx1">
              <a:lumMod val="75000"/>
              <a:lumOff val="25000"/>
            </a:schemeClr>
          </a:solidFill>
        </p:spPr>
      </p:pic>
      <p:grpSp>
        <p:nvGrpSpPr>
          <p:cNvPr id="31" name="Group 30">
            <a:extLst>
              <a:ext uri="{FF2B5EF4-FFF2-40B4-BE49-F238E27FC236}">
                <a16:creationId xmlns:a16="http://schemas.microsoft.com/office/drawing/2014/main" id="{68E3B4DF-7143-41BB-AFC5-2BBD2E896F73}"/>
              </a:ext>
            </a:extLst>
          </p:cNvPr>
          <p:cNvGrpSpPr/>
          <p:nvPr/>
        </p:nvGrpSpPr>
        <p:grpSpPr>
          <a:xfrm>
            <a:off x="4835769" y="1257265"/>
            <a:ext cx="3675101" cy="2450067"/>
            <a:chOff x="4944537" y="1423861"/>
            <a:chExt cx="3675101" cy="2450067"/>
          </a:xfrm>
        </p:grpSpPr>
        <p:pic>
          <p:nvPicPr>
            <p:cNvPr id="7" name="Content Placeholder 1">
              <a:extLst>
                <a:ext uri="{FF2B5EF4-FFF2-40B4-BE49-F238E27FC236}">
                  <a16:creationId xmlns:a16="http://schemas.microsoft.com/office/drawing/2014/main" id="{7E3C66FD-D2B0-428F-9B4D-CAF22AF3AFC1}"/>
                </a:ext>
              </a:extLst>
            </p:cNvPr>
            <p:cNvPicPr>
              <a:picLocks noChangeAspect="1"/>
            </p:cNvPicPr>
            <p:nvPr/>
          </p:nvPicPr>
          <p:blipFill>
            <a:blip r:embed="rId5"/>
            <a:stretch>
              <a:fillRect/>
            </a:stretch>
          </p:blipFill>
          <p:spPr>
            <a:xfrm>
              <a:off x="4944537" y="1423861"/>
              <a:ext cx="3675101" cy="2450067"/>
            </a:xfrm>
            <a:prstGeom prst="rect">
              <a:avLst/>
            </a:prstGeom>
          </p:spPr>
        </p:pic>
        <p:pic>
          <p:nvPicPr>
            <p:cNvPr id="25" name="Content Placeholder 1">
              <a:extLst>
                <a:ext uri="{FF2B5EF4-FFF2-40B4-BE49-F238E27FC236}">
                  <a16:creationId xmlns:a16="http://schemas.microsoft.com/office/drawing/2014/main" id="{B9BD6222-6801-42A0-BEE7-30FBBB20DB66}"/>
                </a:ext>
              </a:extLst>
            </p:cNvPr>
            <p:cNvPicPr>
              <a:picLocks noChangeAspect="1"/>
            </p:cNvPicPr>
            <p:nvPr/>
          </p:nvPicPr>
          <p:blipFill rotWithShape="1">
            <a:blip r:embed="rId5"/>
            <a:srcRect t="8275" r="64522" b="85069"/>
            <a:stretch/>
          </p:blipFill>
          <p:spPr>
            <a:xfrm>
              <a:off x="4944537" y="1423862"/>
              <a:ext cx="3675101" cy="459654"/>
            </a:xfrm>
            <a:prstGeom prst="rect">
              <a:avLst/>
            </a:prstGeom>
          </p:spPr>
        </p:pic>
      </p:grpSp>
      <p:grpSp>
        <p:nvGrpSpPr>
          <p:cNvPr id="29" name="Group 28">
            <a:extLst>
              <a:ext uri="{FF2B5EF4-FFF2-40B4-BE49-F238E27FC236}">
                <a16:creationId xmlns:a16="http://schemas.microsoft.com/office/drawing/2014/main" id="{4A0DCDB3-575B-4098-AB27-2B03AA479128}"/>
              </a:ext>
            </a:extLst>
          </p:cNvPr>
          <p:cNvGrpSpPr/>
          <p:nvPr/>
        </p:nvGrpSpPr>
        <p:grpSpPr>
          <a:xfrm>
            <a:off x="761856" y="1251494"/>
            <a:ext cx="3735440" cy="2472445"/>
            <a:chOff x="434698" y="1429305"/>
            <a:chExt cx="3735440" cy="2472445"/>
          </a:xfrm>
        </p:grpSpPr>
        <p:pic>
          <p:nvPicPr>
            <p:cNvPr id="2" name="Picture 1">
              <a:extLst>
                <a:ext uri="{FF2B5EF4-FFF2-40B4-BE49-F238E27FC236}">
                  <a16:creationId xmlns:a16="http://schemas.microsoft.com/office/drawing/2014/main" id="{4263FCA2-6984-4DAF-87D1-F4D3D6BDB4A9}"/>
                </a:ext>
              </a:extLst>
            </p:cNvPr>
            <p:cNvPicPr>
              <a:picLocks noChangeAspect="1"/>
            </p:cNvPicPr>
            <p:nvPr/>
          </p:nvPicPr>
          <p:blipFill>
            <a:blip r:embed="rId6"/>
            <a:stretch>
              <a:fillRect/>
            </a:stretch>
          </p:blipFill>
          <p:spPr>
            <a:xfrm>
              <a:off x="461471" y="1429305"/>
              <a:ext cx="3708667" cy="2472445"/>
            </a:xfrm>
            <a:prstGeom prst="rect">
              <a:avLst/>
            </a:prstGeom>
          </p:spPr>
        </p:pic>
        <p:pic>
          <p:nvPicPr>
            <p:cNvPr id="27" name="Picture 26">
              <a:extLst>
                <a:ext uri="{FF2B5EF4-FFF2-40B4-BE49-F238E27FC236}">
                  <a16:creationId xmlns:a16="http://schemas.microsoft.com/office/drawing/2014/main" id="{D5F0807F-8FFB-45E1-BED5-E2DCE52A16BF}"/>
                </a:ext>
              </a:extLst>
            </p:cNvPr>
            <p:cNvPicPr>
              <a:picLocks noChangeAspect="1"/>
            </p:cNvPicPr>
            <p:nvPr/>
          </p:nvPicPr>
          <p:blipFill rotWithShape="1">
            <a:blip r:embed="rId6"/>
            <a:srcRect l="20586" t="11302" r="24743" b="76965"/>
            <a:stretch/>
          </p:blipFill>
          <p:spPr>
            <a:xfrm>
              <a:off x="434698" y="1429305"/>
              <a:ext cx="3708667" cy="530613"/>
            </a:xfrm>
            <a:prstGeom prst="rect">
              <a:avLst/>
            </a:prstGeom>
          </p:spPr>
        </p:pic>
      </p:grpSp>
      <p:grpSp>
        <p:nvGrpSpPr>
          <p:cNvPr id="30" name="Group 29">
            <a:extLst>
              <a:ext uri="{FF2B5EF4-FFF2-40B4-BE49-F238E27FC236}">
                <a16:creationId xmlns:a16="http://schemas.microsoft.com/office/drawing/2014/main" id="{647E7327-534E-4E07-8921-242EFAD260F6}"/>
              </a:ext>
            </a:extLst>
          </p:cNvPr>
          <p:cNvGrpSpPr/>
          <p:nvPr/>
        </p:nvGrpSpPr>
        <p:grpSpPr>
          <a:xfrm>
            <a:off x="4859622" y="3732999"/>
            <a:ext cx="3771562" cy="2525006"/>
            <a:chOff x="5411480" y="4326189"/>
            <a:chExt cx="3771562" cy="2525006"/>
          </a:xfrm>
        </p:grpSpPr>
        <p:pic>
          <p:nvPicPr>
            <p:cNvPr id="3" name="Picture 2">
              <a:extLst>
                <a:ext uri="{FF2B5EF4-FFF2-40B4-BE49-F238E27FC236}">
                  <a16:creationId xmlns:a16="http://schemas.microsoft.com/office/drawing/2014/main" id="{73BE8CC3-343A-4CDE-9A16-962D618E3B5D}"/>
                </a:ext>
              </a:extLst>
            </p:cNvPr>
            <p:cNvPicPr>
              <a:picLocks noChangeAspect="1"/>
            </p:cNvPicPr>
            <p:nvPr/>
          </p:nvPicPr>
          <p:blipFill>
            <a:blip r:embed="rId7"/>
            <a:stretch>
              <a:fillRect/>
            </a:stretch>
          </p:blipFill>
          <p:spPr>
            <a:xfrm>
              <a:off x="5435333" y="4378750"/>
              <a:ext cx="3708667" cy="2472445"/>
            </a:xfrm>
            <a:prstGeom prst="rect">
              <a:avLst/>
            </a:prstGeom>
          </p:spPr>
        </p:pic>
        <p:pic>
          <p:nvPicPr>
            <p:cNvPr id="28" name="Picture 27">
              <a:extLst>
                <a:ext uri="{FF2B5EF4-FFF2-40B4-BE49-F238E27FC236}">
                  <a16:creationId xmlns:a16="http://schemas.microsoft.com/office/drawing/2014/main" id="{5903B27B-FF70-4DB0-9978-A38CB8E7FB29}"/>
                </a:ext>
              </a:extLst>
            </p:cNvPr>
            <p:cNvPicPr>
              <a:picLocks noChangeAspect="1"/>
            </p:cNvPicPr>
            <p:nvPr/>
          </p:nvPicPr>
          <p:blipFill rotWithShape="1">
            <a:blip r:embed="rId7"/>
            <a:srcRect t="7550" r="50907" b="82593"/>
            <a:stretch/>
          </p:blipFill>
          <p:spPr>
            <a:xfrm>
              <a:off x="5411480" y="4326189"/>
              <a:ext cx="3771562" cy="504823"/>
            </a:xfrm>
            <a:prstGeom prst="rect">
              <a:avLst/>
            </a:prstGeom>
          </p:spPr>
        </p:pic>
      </p:grpSp>
      <p:pic>
        <p:nvPicPr>
          <p:cNvPr id="32" name="Picture 31" descr="A close up of a sign&#10;&#10;Description automatically generated">
            <a:extLst>
              <a:ext uri="{FF2B5EF4-FFF2-40B4-BE49-F238E27FC236}">
                <a16:creationId xmlns:a16="http://schemas.microsoft.com/office/drawing/2014/main" id="{189A3F40-A7CF-41C6-BD90-98799AD3FD8E}"/>
              </a:ext>
            </a:extLst>
          </p:cNvPr>
          <p:cNvPicPr>
            <a:picLocks noChangeAspect="1"/>
          </p:cNvPicPr>
          <p:nvPr/>
        </p:nvPicPr>
        <p:blipFill rotWithShape="1">
          <a:blip r:embed="rId8"/>
          <a:srcRect t="6035" b="83029"/>
          <a:stretch/>
        </p:blipFill>
        <p:spPr>
          <a:xfrm>
            <a:off x="5355830" y="338940"/>
            <a:ext cx="3788170" cy="828555"/>
          </a:xfrm>
          <a:prstGeom prst="rect">
            <a:avLst/>
          </a:prstGeom>
        </p:spPr>
      </p:pic>
    </p:spTree>
    <p:extLst>
      <p:ext uri="{BB962C8B-B14F-4D97-AF65-F5344CB8AC3E}">
        <p14:creationId xmlns:p14="http://schemas.microsoft.com/office/powerpoint/2010/main" val="417680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718B7E8-E7DA-4D47-A616-1904E1E201C7}"/>
              </a:ext>
            </a:extLst>
          </p:cNvPr>
          <p:cNvPicPr>
            <a:picLocks noChangeAspect="1"/>
          </p:cNvPicPr>
          <p:nvPr/>
        </p:nvPicPr>
        <p:blipFill>
          <a:blip r:embed="rId3"/>
          <a:stretch>
            <a:fillRect/>
          </a:stretch>
        </p:blipFill>
        <p:spPr>
          <a:xfrm>
            <a:off x="75746" y="1573874"/>
            <a:ext cx="2277779" cy="1197671"/>
          </a:xfrm>
          <a:prstGeom prst="rect">
            <a:avLst/>
          </a:prstGeom>
        </p:spPr>
      </p:pic>
      <p:pic>
        <p:nvPicPr>
          <p:cNvPr id="38" name="Picture 37" descr="A close up of a logo&#10;&#10;Description automatically generated">
            <a:extLst>
              <a:ext uri="{FF2B5EF4-FFF2-40B4-BE49-F238E27FC236}">
                <a16:creationId xmlns:a16="http://schemas.microsoft.com/office/drawing/2014/main" id="{553E480F-BEB7-457B-BDAE-6EC4C7177888}"/>
              </a:ext>
            </a:extLst>
          </p:cNvPr>
          <p:cNvPicPr>
            <a:picLocks noChangeAspect="1"/>
          </p:cNvPicPr>
          <p:nvPr/>
        </p:nvPicPr>
        <p:blipFill>
          <a:blip r:embed="rId4"/>
          <a:stretch>
            <a:fillRect/>
          </a:stretch>
        </p:blipFill>
        <p:spPr>
          <a:xfrm>
            <a:off x="6345368" y="3598085"/>
            <a:ext cx="1694191" cy="1694191"/>
          </a:xfrm>
          <a:prstGeom prst="rect">
            <a:avLst/>
          </a:prstGeom>
        </p:spPr>
      </p:pic>
      <p:pic>
        <p:nvPicPr>
          <p:cNvPr id="28" name="Picture 27" descr="A close up of a logo&#10;&#10;Description automatically generated">
            <a:extLst>
              <a:ext uri="{FF2B5EF4-FFF2-40B4-BE49-F238E27FC236}">
                <a16:creationId xmlns:a16="http://schemas.microsoft.com/office/drawing/2014/main" id="{1E3A9502-6063-48B2-BFB2-47BFC9F64919}"/>
              </a:ext>
            </a:extLst>
          </p:cNvPr>
          <p:cNvPicPr>
            <a:picLocks noChangeAspect="1"/>
          </p:cNvPicPr>
          <p:nvPr/>
        </p:nvPicPr>
        <p:blipFill>
          <a:blip r:embed="rId5"/>
          <a:stretch>
            <a:fillRect/>
          </a:stretch>
        </p:blipFill>
        <p:spPr>
          <a:xfrm>
            <a:off x="2853926" y="4240342"/>
            <a:ext cx="2314657" cy="1138812"/>
          </a:xfrm>
          <a:prstGeom prst="rect">
            <a:avLst/>
          </a:prstGeom>
        </p:spPr>
      </p:pic>
      <p:sp>
        <p:nvSpPr>
          <p:cNvPr id="4" name="Title 3"/>
          <p:cNvSpPr>
            <a:spLocks noGrp="1"/>
          </p:cNvSpPr>
          <p:nvPr>
            <p:ph type="title"/>
          </p:nvPr>
        </p:nvSpPr>
        <p:spPr/>
        <p:txBody>
          <a:bodyPr/>
          <a:lstStyle/>
          <a:p>
            <a:r>
              <a:rPr lang="en-US" dirty="0"/>
              <a:t>Watershed</a:t>
            </a:r>
            <a:br>
              <a:rPr lang="en-US" dirty="0"/>
            </a:br>
            <a:r>
              <a:rPr lang="en-US" dirty="0"/>
              <a:t>Characterization</a:t>
            </a:r>
          </a:p>
        </p:txBody>
      </p:sp>
      <p:pic>
        <p:nvPicPr>
          <p:cNvPr id="20" name="Picture 19" descr="A close up of a logo&#10;&#10;Description automatically generated">
            <a:extLst>
              <a:ext uri="{FF2B5EF4-FFF2-40B4-BE49-F238E27FC236}">
                <a16:creationId xmlns:a16="http://schemas.microsoft.com/office/drawing/2014/main" id="{807508DF-7DCB-490B-A84D-618CE128AF48}"/>
              </a:ext>
            </a:extLst>
          </p:cNvPr>
          <p:cNvPicPr>
            <a:picLocks noChangeAspect="1"/>
          </p:cNvPicPr>
          <p:nvPr/>
        </p:nvPicPr>
        <p:blipFill>
          <a:blip r:embed="rId6"/>
          <a:stretch>
            <a:fillRect/>
          </a:stretch>
        </p:blipFill>
        <p:spPr>
          <a:xfrm>
            <a:off x="212784" y="5412196"/>
            <a:ext cx="4023174" cy="788543"/>
          </a:xfrm>
          <a:prstGeom prst="rect">
            <a:avLst/>
          </a:prstGeom>
        </p:spPr>
      </p:pic>
      <p:pic>
        <p:nvPicPr>
          <p:cNvPr id="22" name="Picture 21" descr="A close up of a logo&#10;&#10;Description automatically generated">
            <a:extLst>
              <a:ext uri="{FF2B5EF4-FFF2-40B4-BE49-F238E27FC236}">
                <a16:creationId xmlns:a16="http://schemas.microsoft.com/office/drawing/2014/main" id="{A5D12E9C-24E1-462C-AD29-0F7A70993053}"/>
              </a:ext>
            </a:extLst>
          </p:cNvPr>
          <p:cNvPicPr>
            <a:picLocks noChangeAspect="1"/>
          </p:cNvPicPr>
          <p:nvPr/>
        </p:nvPicPr>
        <p:blipFill rotWithShape="1">
          <a:blip r:embed="rId7"/>
          <a:srcRect t="25034" b="22641"/>
          <a:stretch/>
        </p:blipFill>
        <p:spPr>
          <a:xfrm>
            <a:off x="6935119" y="5379154"/>
            <a:ext cx="2208881" cy="866858"/>
          </a:xfrm>
          <a:prstGeom prst="rect">
            <a:avLst/>
          </a:prstGeom>
        </p:spPr>
      </p:pic>
      <p:pic>
        <p:nvPicPr>
          <p:cNvPr id="24" name="Picture 23" descr="A close up of a sign&#10;&#10;Description automatically generated">
            <a:extLst>
              <a:ext uri="{FF2B5EF4-FFF2-40B4-BE49-F238E27FC236}">
                <a16:creationId xmlns:a16="http://schemas.microsoft.com/office/drawing/2014/main" id="{E2373CFC-572F-4BA8-9AE3-A837F7AC0B51}"/>
              </a:ext>
            </a:extLst>
          </p:cNvPr>
          <p:cNvPicPr>
            <a:picLocks noChangeAspect="1"/>
          </p:cNvPicPr>
          <p:nvPr/>
        </p:nvPicPr>
        <p:blipFill>
          <a:blip r:embed="rId8"/>
          <a:stretch>
            <a:fillRect/>
          </a:stretch>
        </p:blipFill>
        <p:spPr>
          <a:xfrm>
            <a:off x="2102308" y="2779130"/>
            <a:ext cx="1299739" cy="1299739"/>
          </a:xfrm>
          <a:prstGeom prst="rect">
            <a:avLst/>
          </a:prstGeom>
        </p:spPr>
      </p:pic>
      <p:pic>
        <p:nvPicPr>
          <p:cNvPr id="26" name="Picture 25" descr="A close up of a sign&#10;&#10;Description automatically generated">
            <a:extLst>
              <a:ext uri="{FF2B5EF4-FFF2-40B4-BE49-F238E27FC236}">
                <a16:creationId xmlns:a16="http://schemas.microsoft.com/office/drawing/2014/main" id="{BC178EF7-D501-4736-AFA0-BD39DD22D7BD}"/>
              </a:ext>
            </a:extLst>
          </p:cNvPr>
          <p:cNvPicPr>
            <a:picLocks noChangeAspect="1"/>
          </p:cNvPicPr>
          <p:nvPr/>
        </p:nvPicPr>
        <p:blipFill rotWithShape="1">
          <a:blip r:embed="rId9"/>
          <a:srcRect r="46941"/>
          <a:stretch/>
        </p:blipFill>
        <p:spPr>
          <a:xfrm>
            <a:off x="4871546" y="2164712"/>
            <a:ext cx="1882234" cy="1794591"/>
          </a:xfrm>
          <a:prstGeom prst="rect">
            <a:avLst/>
          </a:prstGeom>
        </p:spPr>
      </p:pic>
      <p:pic>
        <p:nvPicPr>
          <p:cNvPr id="30" name="Picture 29" descr="A close up of a sign&#10;&#10;Description automatically generated">
            <a:extLst>
              <a:ext uri="{FF2B5EF4-FFF2-40B4-BE49-F238E27FC236}">
                <a16:creationId xmlns:a16="http://schemas.microsoft.com/office/drawing/2014/main" id="{0A499717-74D1-44CD-873E-886E041E642B}"/>
              </a:ext>
            </a:extLst>
          </p:cNvPr>
          <p:cNvPicPr>
            <a:picLocks noChangeAspect="1"/>
          </p:cNvPicPr>
          <p:nvPr/>
        </p:nvPicPr>
        <p:blipFill>
          <a:blip r:embed="rId10"/>
          <a:stretch>
            <a:fillRect/>
          </a:stretch>
        </p:blipFill>
        <p:spPr>
          <a:xfrm>
            <a:off x="3640652" y="1734439"/>
            <a:ext cx="974804" cy="1299739"/>
          </a:xfrm>
          <a:prstGeom prst="rect">
            <a:avLst/>
          </a:prstGeom>
        </p:spPr>
      </p:pic>
      <p:pic>
        <p:nvPicPr>
          <p:cNvPr id="34" name="Content Placeholder 33">
            <a:extLst>
              <a:ext uri="{FF2B5EF4-FFF2-40B4-BE49-F238E27FC236}">
                <a16:creationId xmlns:a16="http://schemas.microsoft.com/office/drawing/2014/main" id="{A8258E9F-9640-4946-9838-96A14B6295D0}"/>
              </a:ext>
            </a:extLst>
          </p:cNvPr>
          <p:cNvPicPr>
            <a:picLocks noGrp="1" noChangeAspect="1"/>
          </p:cNvPicPr>
          <p:nvPr>
            <p:ph idx="1"/>
          </p:nvPr>
        </p:nvPicPr>
        <p:blipFill>
          <a:blip r:embed="rId11">
            <a:extLst>
              <a:ext uri="{96DAC541-7B7A-43D3-8B79-37D633B846F1}">
                <asvg:svgBlip xmlns:asvg="http://schemas.microsoft.com/office/drawing/2016/SVG/main" r:embed="rId12"/>
              </a:ext>
            </a:extLst>
          </a:blip>
          <a:stretch>
            <a:fillRect/>
          </a:stretch>
        </p:blipFill>
        <p:spPr>
          <a:xfrm>
            <a:off x="5424665" y="5049076"/>
            <a:ext cx="1033245" cy="1124081"/>
          </a:xfrm>
        </p:spPr>
      </p:pic>
      <p:pic>
        <p:nvPicPr>
          <p:cNvPr id="36" name="Graphic 35">
            <a:extLst>
              <a:ext uri="{FF2B5EF4-FFF2-40B4-BE49-F238E27FC236}">
                <a16:creationId xmlns:a16="http://schemas.microsoft.com/office/drawing/2014/main" id="{711B3F22-1E9D-4C74-8917-773761C2DE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87679" y="4107275"/>
            <a:ext cx="985270" cy="1176851"/>
          </a:xfrm>
          <a:prstGeom prst="rect">
            <a:avLst/>
          </a:prstGeom>
        </p:spPr>
      </p:pic>
      <p:pic>
        <p:nvPicPr>
          <p:cNvPr id="2050" name="Picture 2" descr="Image result for USACE">
            <a:extLst>
              <a:ext uri="{FF2B5EF4-FFF2-40B4-BE49-F238E27FC236}">
                <a16:creationId xmlns:a16="http://schemas.microsoft.com/office/drawing/2014/main" id="{5AEA6800-1FE7-4EF7-9AF5-674A2509F12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823" y="2888367"/>
            <a:ext cx="1284439" cy="9793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USDA">
            <a:extLst>
              <a:ext uri="{FF2B5EF4-FFF2-40B4-BE49-F238E27FC236}">
                <a16:creationId xmlns:a16="http://schemas.microsoft.com/office/drawing/2014/main" id="{E67F646D-3F70-4D65-B719-E8C385A1EF3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68548" y="2407264"/>
            <a:ext cx="1549719" cy="10572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close up of a sign&#10;&#10;Description automatically generated">
            <a:extLst>
              <a:ext uri="{FF2B5EF4-FFF2-40B4-BE49-F238E27FC236}">
                <a16:creationId xmlns:a16="http://schemas.microsoft.com/office/drawing/2014/main" id="{2C221894-2614-463B-9BF7-F49447D0A996}"/>
              </a:ext>
            </a:extLst>
          </p:cNvPr>
          <p:cNvPicPr>
            <a:picLocks noChangeAspect="1"/>
          </p:cNvPicPr>
          <p:nvPr/>
        </p:nvPicPr>
        <p:blipFill rotWithShape="1">
          <a:blip r:embed="rId17"/>
          <a:srcRect t="17025" b="61332"/>
          <a:stretch/>
        </p:blipFill>
        <p:spPr>
          <a:xfrm>
            <a:off x="5355830" y="222590"/>
            <a:ext cx="3788170" cy="1639788"/>
          </a:xfrm>
          <a:prstGeom prst="rect">
            <a:avLst/>
          </a:prstGeom>
        </p:spPr>
      </p:pic>
    </p:spTree>
    <p:extLst>
      <p:ext uri="{BB962C8B-B14F-4D97-AF65-F5344CB8AC3E}">
        <p14:creationId xmlns:p14="http://schemas.microsoft.com/office/powerpoint/2010/main" val="103162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Effect transition="in" filter="fade">
                                      <p:cBhvr>
                                        <p:cTn id="38" dur="500"/>
                                        <p:tgtEl>
                                          <p:spTgt spid="30"/>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2050"/>
                                        </p:tgtEl>
                                        <p:attrNameLst>
                                          <p:attrName>style.visibility</p:attrName>
                                        </p:attrNameLst>
                                      </p:cBhvr>
                                      <p:to>
                                        <p:strVal val="visible"/>
                                      </p:to>
                                    </p:set>
                                    <p:anim calcmode="lin" valueType="num">
                                      <p:cBhvr>
                                        <p:cTn id="48" dur="500" fill="hold"/>
                                        <p:tgtEl>
                                          <p:spTgt spid="2050"/>
                                        </p:tgtEl>
                                        <p:attrNameLst>
                                          <p:attrName>ppt_w</p:attrName>
                                        </p:attrNameLst>
                                      </p:cBhvr>
                                      <p:tavLst>
                                        <p:tav tm="0">
                                          <p:val>
                                            <p:fltVal val="0"/>
                                          </p:val>
                                        </p:tav>
                                        <p:tav tm="100000">
                                          <p:val>
                                            <p:strVal val="#ppt_w"/>
                                          </p:val>
                                        </p:tav>
                                      </p:tavLst>
                                    </p:anim>
                                    <p:anim calcmode="lin" valueType="num">
                                      <p:cBhvr>
                                        <p:cTn id="49" dur="500" fill="hold"/>
                                        <p:tgtEl>
                                          <p:spTgt spid="2050"/>
                                        </p:tgtEl>
                                        <p:attrNameLst>
                                          <p:attrName>ppt_h</p:attrName>
                                        </p:attrNameLst>
                                      </p:cBhvr>
                                      <p:tavLst>
                                        <p:tav tm="0">
                                          <p:val>
                                            <p:fltVal val="0"/>
                                          </p:val>
                                        </p:tav>
                                        <p:tav tm="100000">
                                          <p:val>
                                            <p:strVal val="#ppt_h"/>
                                          </p:val>
                                        </p:tav>
                                      </p:tavLst>
                                    </p:anim>
                                    <p:animEffect transition="in" filter="fade">
                                      <p:cBhvr>
                                        <p:cTn id="50" dur="500"/>
                                        <p:tgtEl>
                                          <p:spTgt spid="2050"/>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par>
                          <p:cTn id="57" fill="hold">
                            <p:stCondLst>
                              <p:cond delay="4000"/>
                            </p:stCondLst>
                            <p:childTnLst>
                              <p:par>
                                <p:cTn id="58" presetID="53" presetClass="entr" presetSubtype="16" fill="hold" nodeType="after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cTn>
                              </p:par>
                            </p:childTnLst>
                          </p:cTn>
                        </p:par>
                        <p:par>
                          <p:cTn id="63" fill="hold">
                            <p:stCondLst>
                              <p:cond delay="4500"/>
                            </p:stCondLst>
                            <p:childTnLst>
                              <p:par>
                                <p:cTn id="64" presetID="53" presetClass="entr" presetSubtype="16"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animEffect transition="in" filter="fade">
                                      <p:cBhvr>
                                        <p:cTn id="68" dur="500"/>
                                        <p:tgtEl>
                                          <p:spTgt spid="38"/>
                                        </p:tgtEl>
                                      </p:cBhvr>
                                    </p:animEffect>
                                  </p:childTnLst>
                                </p:cTn>
                              </p:par>
                            </p:childTnLst>
                          </p:cTn>
                        </p:par>
                        <p:par>
                          <p:cTn id="69" fill="hold">
                            <p:stCondLst>
                              <p:cond delay="5000"/>
                            </p:stCondLst>
                            <p:childTnLst>
                              <p:par>
                                <p:cTn id="70" presetID="53" presetClass="entr" presetSubtype="16"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1246" y="-5618"/>
            <a:ext cx="8225327" cy="1143000"/>
          </a:xfrm>
        </p:spPr>
        <p:txBody>
          <a:bodyPr/>
          <a:lstStyle/>
          <a:p>
            <a:r>
              <a:rPr lang="en-US" dirty="0"/>
              <a:t>Monitoring</a:t>
            </a:r>
          </a:p>
        </p:txBody>
      </p:sp>
      <p:pic>
        <p:nvPicPr>
          <p:cNvPr id="3" name="Picture 2" descr="A close up of a sign&#10;&#10;Description automatically generated">
            <a:extLst>
              <a:ext uri="{FF2B5EF4-FFF2-40B4-BE49-F238E27FC236}">
                <a16:creationId xmlns:a16="http://schemas.microsoft.com/office/drawing/2014/main" id="{59CFB73E-769E-45D2-AC98-8F689C2D4E12}"/>
              </a:ext>
            </a:extLst>
          </p:cNvPr>
          <p:cNvPicPr>
            <a:picLocks noChangeAspect="1"/>
          </p:cNvPicPr>
          <p:nvPr/>
        </p:nvPicPr>
        <p:blipFill rotWithShape="1">
          <a:blip r:embed="rId3"/>
          <a:srcRect t="38261" b="28928"/>
          <a:stretch/>
        </p:blipFill>
        <p:spPr>
          <a:xfrm>
            <a:off x="5715000" y="324138"/>
            <a:ext cx="3429000" cy="2250220"/>
          </a:xfrm>
          <a:prstGeom prst="rect">
            <a:avLst/>
          </a:prstGeom>
        </p:spPr>
      </p:pic>
      <p:pic>
        <p:nvPicPr>
          <p:cNvPr id="6146" name="Picture 2" descr="Image result for water monitoring equipment">
            <a:extLst>
              <a:ext uri="{FF2B5EF4-FFF2-40B4-BE49-F238E27FC236}">
                <a16:creationId xmlns:a16="http://schemas.microsoft.com/office/drawing/2014/main" id="{285324F4-714C-457A-89E7-1E2DFA19B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6" y="3540313"/>
            <a:ext cx="2604301" cy="26043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bottle&#10;&#10;Description automatically generated">
            <a:extLst>
              <a:ext uri="{FF2B5EF4-FFF2-40B4-BE49-F238E27FC236}">
                <a16:creationId xmlns:a16="http://schemas.microsoft.com/office/drawing/2014/main" id="{8185D532-EF30-48DD-A7D2-53A4BC9A85D3}"/>
              </a:ext>
            </a:extLst>
          </p:cNvPr>
          <p:cNvPicPr>
            <a:picLocks noChangeAspect="1"/>
          </p:cNvPicPr>
          <p:nvPr/>
        </p:nvPicPr>
        <p:blipFill>
          <a:blip r:embed="rId5"/>
          <a:stretch>
            <a:fillRect/>
          </a:stretch>
        </p:blipFill>
        <p:spPr>
          <a:xfrm>
            <a:off x="2486669" y="4164749"/>
            <a:ext cx="1289719" cy="1954119"/>
          </a:xfrm>
          <a:prstGeom prst="rect">
            <a:avLst/>
          </a:prstGeom>
        </p:spPr>
      </p:pic>
      <p:pic>
        <p:nvPicPr>
          <p:cNvPr id="29" name="Picture 28" descr="A picture containing animal, acarine, wall&#10;&#10;Description automatically generated">
            <a:extLst>
              <a:ext uri="{FF2B5EF4-FFF2-40B4-BE49-F238E27FC236}">
                <a16:creationId xmlns:a16="http://schemas.microsoft.com/office/drawing/2014/main" id="{A35DB2D1-CCBD-4F76-BE4E-E762E259523B}"/>
              </a:ext>
            </a:extLst>
          </p:cNvPr>
          <p:cNvPicPr>
            <a:picLocks noChangeAspect="1"/>
          </p:cNvPicPr>
          <p:nvPr/>
        </p:nvPicPr>
        <p:blipFill>
          <a:blip r:embed="rId6"/>
          <a:stretch>
            <a:fillRect/>
          </a:stretch>
        </p:blipFill>
        <p:spPr>
          <a:xfrm>
            <a:off x="633240" y="1410681"/>
            <a:ext cx="2276301" cy="2018319"/>
          </a:xfrm>
          <a:prstGeom prst="rect">
            <a:avLst/>
          </a:prstGeom>
        </p:spPr>
      </p:pic>
      <p:pic>
        <p:nvPicPr>
          <p:cNvPr id="6148" name="Picture 4" descr="Image result for measuring stream discharge graph">
            <a:extLst>
              <a:ext uri="{FF2B5EF4-FFF2-40B4-BE49-F238E27FC236}">
                <a16:creationId xmlns:a16="http://schemas.microsoft.com/office/drawing/2014/main" id="{087773D4-BC92-4448-B83F-95C5462876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685"/>
          <a:stretch/>
        </p:blipFill>
        <p:spPr bwMode="auto">
          <a:xfrm>
            <a:off x="6180738" y="3990656"/>
            <a:ext cx="2963262" cy="20271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2A62C1-C3B9-4811-BA22-E96D298E2307}"/>
              </a:ext>
            </a:extLst>
          </p:cNvPr>
          <p:cNvPicPr>
            <a:picLocks noChangeAspect="1"/>
          </p:cNvPicPr>
          <p:nvPr/>
        </p:nvPicPr>
        <p:blipFill>
          <a:blip r:embed="rId8"/>
          <a:stretch>
            <a:fillRect/>
          </a:stretch>
        </p:blipFill>
        <p:spPr>
          <a:xfrm>
            <a:off x="4056182" y="3763649"/>
            <a:ext cx="1969008" cy="1158240"/>
          </a:xfrm>
          <a:prstGeom prst="rect">
            <a:avLst/>
          </a:prstGeom>
        </p:spPr>
      </p:pic>
      <p:pic>
        <p:nvPicPr>
          <p:cNvPr id="16" name="Picture 15" descr="A person that is standing in the grass&#10;&#10;Description automatically generated">
            <a:extLst>
              <a:ext uri="{FF2B5EF4-FFF2-40B4-BE49-F238E27FC236}">
                <a16:creationId xmlns:a16="http://schemas.microsoft.com/office/drawing/2014/main" id="{B470F606-FAA8-4759-9074-ED3FA0CE9644}"/>
              </a:ext>
            </a:extLst>
          </p:cNvPr>
          <p:cNvPicPr>
            <a:picLocks noChangeAspect="1"/>
          </p:cNvPicPr>
          <p:nvPr/>
        </p:nvPicPr>
        <p:blipFill>
          <a:blip r:embed="rId9"/>
          <a:stretch>
            <a:fillRect/>
          </a:stretch>
        </p:blipFill>
        <p:spPr>
          <a:xfrm>
            <a:off x="3429001" y="1410680"/>
            <a:ext cx="2018319" cy="2018319"/>
          </a:xfrm>
          <a:prstGeom prst="rect">
            <a:avLst/>
          </a:prstGeom>
        </p:spPr>
      </p:pic>
      <p:pic>
        <p:nvPicPr>
          <p:cNvPr id="20" name="Picture 19" descr="A picture containing measuring stick, object&#10;&#10;Description automatically generated">
            <a:extLst>
              <a:ext uri="{FF2B5EF4-FFF2-40B4-BE49-F238E27FC236}">
                <a16:creationId xmlns:a16="http://schemas.microsoft.com/office/drawing/2014/main" id="{74963F70-9111-49FA-B5B3-84788A944032}"/>
              </a:ext>
            </a:extLst>
          </p:cNvPr>
          <p:cNvPicPr>
            <a:picLocks noChangeAspect="1"/>
          </p:cNvPicPr>
          <p:nvPr/>
        </p:nvPicPr>
        <p:blipFill>
          <a:blip r:embed="rId10"/>
          <a:stretch>
            <a:fillRect/>
          </a:stretch>
        </p:blipFill>
        <p:spPr>
          <a:xfrm>
            <a:off x="4128692" y="5096420"/>
            <a:ext cx="1823991" cy="998107"/>
          </a:xfrm>
          <a:prstGeom prst="rect">
            <a:avLst/>
          </a:prstGeom>
        </p:spPr>
      </p:pic>
    </p:spTree>
    <p:extLst>
      <p:ext uri="{BB962C8B-B14F-4D97-AF65-F5344CB8AC3E}">
        <p14:creationId xmlns:p14="http://schemas.microsoft.com/office/powerpoint/2010/main" val="1561748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424" y="139901"/>
            <a:ext cx="8225327" cy="1143000"/>
          </a:xfrm>
        </p:spPr>
        <p:txBody>
          <a:bodyPr/>
          <a:lstStyle/>
          <a:p>
            <a:r>
              <a:rPr lang="en-US" dirty="0"/>
              <a:t>Load Assessment and </a:t>
            </a:r>
            <a:br>
              <a:rPr lang="en-US" dirty="0"/>
            </a:br>
            <a:r>
              <a:rPr lang="en-US" dirty="0"/>
              <a:t>BMPs</a:t>
            </a:r>
          </a:p>
        </p:txBody>
      </p:sp>
      <p:pic>
        <p:nvPicPr>
          <p:cNvPr id="21" name="Picture 20" descr="A close up of a sign&#10;&#10;Description automatically generated">
            <a:extLst>
              <a:ext uri="{FF2B5EF4-FFF2-40B4-BE49-F238E27FC236}">
                <a16:creationId xmlns:a16="http://schemas.microsoft.com/office/drawing/2014/main" id="{1368B33D-B65F-4FDA-8B77-E1FCA53B70C8}"/>
              </a:ext>
            </a:extLst>
          </p:cNvPr>
          <p:cNvPicPr>
            <a:picLocks noChangeAspect="1"/>
          </p:cNvPicPr>
          <p:nvPr/>
        </p:nvPicPr>
        <p:blipFill rotWithShape="1">
          <a:blip r:embed="rId3"/>
          <a:srcRect t="60781" b="6175"/>
          <a:stretch/>
        </p:blipFill>
        <p:spPr>
          <a:xfrm>
            <a:off x="5827558" y="178719"/>
            <a:ext cx="3429000" cy="2266121"/>
          </a:xfrm>
          <a:prstGeom prst="rect">
            <a:avLst/>
          </a:prstGeom>
        </p:spPr>
      </p:pic>
      <p:sp>
        <p:nvSpPr>
          <p:cNvPr id="20" name="TextBox 19">
            <a:extLst>
              <a:ext uri="{FF2B5EF4-FFF2-40B4-BE49-F238E27FC236}">
                <a16:creationId xmlns:a16="http://schemas.microsoft.com/office/drawing/2014/main" id="{3AA5D4C1-7EC8-4DFD-910B-B34A1727624E}"/>
              </a:ext>
            </a:extLst>
          </p:cNvPr>
          <p:cNvSpPr txBox="1"/>
          <p:nvPr/>
        </p:nvSpPr>
        <p:spPr>
          <a:xfrm>
            <a:off x="464435" y="5560376"/>
            <a:ext cx="2936573" cy="707886"/>
          </a:xfrm>
          <a:prstGeom prst="rect">
            <a:avLst/>
          </a:prstGeom>
          <a:noFill/>
        </p:spPr>
        <p:txBody>
          <a:bodyPr wrap="none" rtlCol="0">
            <a:spAutoFit/>
          </a:bodyPr>
          <a:lstStyle/>
          <a:p>
            <a:pPr algn="ctr"/>
            <a:r>
              <a:rPr lang="en-US" sz="2000" b="1" dirty="0">
                <a:latin typeface="Calibri" panose="020F0502020204030204" pitchFamily="34" charset="0"/>
                <a:cs typeface="Calibri" panose="020F0502020204030204" pitchFamily="34" charset="0"/>
              </a:rPr>
              <a:t>Current Phosphorus Load </a:t>
            </a:r>
          </a:p>
          <a:p>
            <a:pPr algn="ctr"/>
            <a:r>
              <a:rPr lang="en-US" sz="2000" b="1" dirty="0">
                <a:latin typeface="Calibri" panose="020F0502020204030204" pitchFamily="34" charset="0"/>
                <a:cs typeface="Calibri" panose="020F0502020204030204" pitchFamily="34" charset="0"/>
              </a:rPr>
              <a:t>(Tons/</a:t>
            </a:r>
            <a:r>
              <a:rPr lang="en-US" sz="2000" b="1" dirty="0" err="1">
                <a:latin typeface="Calibri" panose="020F0502020204030204" pitchFamily="34" charset="0"/>
                <a:cs typeface="Calibri" panose="020F0502020204030204" pitchFamily="34" charset="0"/>
              </a:rPr>
              <a:t>Yr</a:t>
            </a:r>
            <a:r>
              <a:rPr lang="en-US" sz="2000" b="1" dirty="0">
                <a:latin typeface="Calibri" panose="020F0502020204030204" pitchFamily="34" charset="0"/>
                <a:cs typeface="Calibri" panose="020F0502020204030204" pitchFamily="34" charset="0"/>
              </a:rPr>
              <a:t>)</a:t>
            </a:r>
          </a:p>
        </p:txBody>
      </p:sp>
      <p:sp>
        <p:nvSpPr>
          <p:cNvPr id="31" name="TextBox 30">
            <a:extLst>
              <a:ext uri="{FF2B5EF4-FFF2-40B4-BE49-F238E27FC236}">
                <a16:creationId xmlns:a16="http://schemas.microsoft.com/office/drawing/2014/main" id="{C6F3051F-0583-4EC0-83C7-2D4E83C02396}"/>
              </a:ext>
            </a:extLst>
          </p:cNvPr>
          <p:cNvSpPr txBox="1"/>
          <p:nvPr/>
        </p:nvSpPr>
        <p:spPr>
          <a:xfrm>
            <a:off x="6086517" y="5560376"/>
            <a:ext cx="2482090" cy="707886"/>
          </a:xfrm>
          <a:prstGeom prst="rect">
            <a:avLst/>
          </a:prstGeom>
          <a:noFill/>
        </p:spPr>
        <p:txBody>
          <a:bodyPr wrap="none" rtlCol="0">
            <a:spAutoFit/>
          </a:bodyPr>
          <a:lstStyle/>
          <a:p>
            <a:pPr algn="ctr"/>
            <a:r>
              <a:rPr lang="en-US" sz="2000" b="1" dirty="0">
                <a:latin typeface="Calibri" panose="020F0502020204030204" pitchFamily="34" charset="0"/>
                <a:cs typeface="Calibri" panose="020F0502020204030204" pitchFamily="34" charset="0"/>
              </a:rPr>
              <a:t>Stream Capacity Load</a:t>
            </a:r>
          </a:p>
          <a:p>
            <a:pPr algn="ctr"/>
            <a:r>
              <a:rPr lang="en-US" sz="2000" b="1" dirty="0">
                <a:latin typeface="Calibri" panose="020F0502020204030204" pitchFamily="34" charset="0"/>
                <a:cs typeface="Calibri" panose="020F0502020204030204" pitchFamily="34" charset="0"/>
              </a:rPr>
              <a:t>(Tons/</a:t>
            </a:r>
            <a:r>
              <a:rPr lang="en-US" sz="2000" b="1" dirty="0" err="1">
                <a:latin typeface="Calibri" panose="020F0502020204030204" pitchFamily="34" charset="0"/>
                <a:cs typeface="Calibri" panose="020F0502020204030204" pitchFamily="34" charset="0"/>
              </a:rPr>
              <a:t>Yr</a:t>
            </a:r>
            <a:r>
              <a:rPr lang="en-US" sz="2000" b="1" dirty="0">
                <a:latin typeface="Calibri" panose="020F0502020204030204" pitchFamily="34" charset="0"/>
                <a:cs typeface="Calibri" panose="020F0502020204030204" pitchFamily="34" charset="0"/>
              </a:rPr>
              <a:t>)</a:t>
            </a:r>
          </a:p>
        </p:txBody>
      </p:sp>
      <p:sp>
        <p:nvSpPr>
          <p:cNvPr id="33" name="Arrow: Right 32">
            <a:extLst>
              <a:ext uri="{FF2B5EF4-FFF2-40B4-BE49-F238E27FC236}">
                <a16:creationId xmlns:a16="http://schemas.microsoft.com/office/drawing/2014/main" id="{FE1B12AC-0C12-4449-A3B4-88FF899A8EA6}"/>
              </a:ext>
            </a:extLst>
          </p:cNvPr>
          <p:cNvSpPr/>
          <p:nvPr/>
        </p:nvSpPr>
        <p:spPr>
          <a:xfrm>
            <a:off x="3685749" y="3861442"/>
            <a:ext cx="1907523" cy="641897"/>
          </a:xfrm>
          <a:custGeom>
            <a:avLst/>
            <a:gdLst>
              <a:gd name="connsiteX0" fmla="*/ 0 w 1592630"/>
              <a:gd name="connsiteY0" fmla="*/ 211947 h 847788"/>
              <a:gd name="connsiteX1" fmla="*/ 1168736 w 1592630"/>
              <a:gd name="connsiteY1" fmla="*/ 211947 h 847788"/>
              <a:gd name="connsiteX2" fmla="*/ 1168736 w 1592630"/>
              <a:gd name="connsiteY2" fmla="*/ 0 h 847788"/>
              <a:gd name="connsiteX3" fmla="*/ 1592630 w 1592630"/>
              <a:gd name="connsiteY3" fmla="*/ 423894 h 847788"/>
              <a:gd name="connsiteX4" fmla="*/ 1168736 w 1592630"/>
              <a:gd name="connsiteY4" fmla="*/ 847788 h 847788"/>
              <a:gd name="connsiteX5" fmla="*/ 1168736 w 1592630"/>
              <a:gd name="connsiteY5" fmla="*/ 635841 h 847788"/>
              <a:gd name="connsiteX6" fmla="*/ 0 w 1592630"/>
              <a:gd name="connsiteY6" fmla="*/ 635841 h 847788"/>
              <a:gd name="connsiteX7" fmla="*/ 0 w 1592630"/>
              <a:gd name="connsiteY7" fmla="*/ 211947 h 847788"/>
              <a:gd name="connsiteX0" fmla="*/ 0 w 1689521"/>
              <a:gd name="connsiteY0" fmla="*/ 0 h 908345"/>
              <a:gd name="connsiteX1" fmla="*/ 1265627 w 1689521"/>
              <a:gd name="connsiteY1" fmla="*/ 272504 h 908345"/>
              <a:gd name="connsiteX2" fmla="*/ 1265627 w 1689521"/>
              <a:gd name="connsiteY2" fmla="*/ 60557 h 908345"/>
              <a:gd name="connsiteX3" fmla="*/ 1689521 w 1689521"/>
              <a:gd name="connsiteY3" fmla="*/ 484451 h 908345"/>
              <a:gd name="connsiteX4" fmla="*/ 1265627 w 1689521"/>
              <a:gd name="connsiteY4" fmla="*/ 908345 h 908345"/>
              <a:gd name="connsiteX5" fmla="*/ 1265627 w 1689521"/>
              <a:gd name="connsiteY5" fmla="*/ 696398 h 908345"/>
              <a:gd name="connsiteX6" fmla="*/ 96891 w 1689521"/>
              <a:gd name="connsiteY6" fmla="*/ 696398 h 908345"/>
              <a:gd name="connsiteX7" fmla="*/ 0 w 1689521"/>
              <a:gd name="connsiteY7" fmla="*/ 0 h 908345"/>
              <a:gd name="connsiteX0" fmla="*/ 0 w 1689521"/>
              <a:gd name="connsiteY0" fmla="*/ 0 h 968902"/>
              <a:gd name="connsiteX1" fmla="*/ 1265627 w 1689521"/>
              <a:gd name="connsiteY1" fmla="*/ 272504 h 968902"/>
              <a:gd name="connsiteX2" fmla="*/ 1265627 w 1689521"/>
              <a:gd name="connsiteY2" fmla="*/ 60557 h 968902"/>
              <a:gd name="connsiteX3" fmla="*/ 1689521 w 1689521"/>
              <a:gd name="connsiteY3" fmla="*/ 484451 h 968902"/>
              <a:gd name="connsiteX4" fmla="*/ 1265627 w 1689521"/>
              <a:gd name="connsiteY4" fmla="*/ 908345 h 968902"/>
              <a:gd name="connsiteX5" fmla="*/ 1265627 w 1689521"/>
              <a:gd name="connsiteY5" fmla="*/ 696398 h 968902"/>
              <a:gd name="connsiteX6" fmla="*/ 48446 w 1689521"/>
              <a:gd name="connsiteY6" fmla="*/ 968902 h 968902"/>
              <a:gd name="connsiteX7" fmla="*/ 0 w 1689521"/>
              <a:gd name="connsiteY7" fmla="*/ 0 h 968902"/>
              <a:gd name="connsiteX0" fmla="*/ 0 w 1689521"/>
              <a:gd name="connsiteY0" fmla="*/ 0 h 1090014"/>
              <a:gd name="connsiteX1" fmla="*/ 1265627 w 1689521"/>
              <a:gd name="connsiteY1" fmla="*/ 272504 h 1090014"/>
              <a:gd name="connsiteX2" fmla="*/ 1265627 w 1689521"/>
              <a:gd name="connsiteY2" fmla="*/ 60557 h 1090014"/>
              <a:gd name="connsiteX3" fmla="*/ 1689521 w 1689521"/>
              <a:gd name="connsiteY3" fmla="*/ 484451 h 1090014"/>
              <a:gd name="connsiteX4" fmla="*/ 1265627 w 1689521"/>
              <a:gd name="connsiteY4" fmla="*/ 908345 h 1090014"/>
              <a:gd name="connsiteX5" fmla="*/ 1265627 w 1689521"/>
              <a:gd name="connsiteY5" fmla="*/ 696398 h 1090014"/>
              <a:gd name="connsiteX6" fmla="*/ 1 w 1689521"/>
              <a:gd name="connsiteY6" fmla="*/ 1090014 h 1090014"/>
              <a:gd name="connsiteX7" fmla="*/ 0 w 1689521"/>
              <a:gd name="connsiteY7" fmla="*/ 0 h 1090014"/>
              <a:gd name="connsiteX0" fmla="*/ 0 w 1689521"/>
              <a:gd name="connsiteY0" fmla="*/ 0 h 1071847"/>
              <a:gd name="connsiteX1" fmla="*/ 1265627 w 1689521"/>
              <a:gd name="connsiteY1" fmla="*/ 272504 h 1071847"/>
              <a:gd name="connsiteX2" fmla="*/ 1265627 w 1689521"/>
              <a:gd name="connsiteY2" fmla="*/ 60557 h 1071847"/>
              <a:gd name="connsiteX3" fmla="*/ 1689521 w 1689521"/>
              <a:gd name="connsiteY3" fmla="*/ 484451 h 1071847"/>
              <a:gd name="connsiteX4" fmla="*/ 1265627 w 1689521"/>
              <a:gd name="connsiteY4" fmla="*/ 908345 h 1071847"/>
              <a:gd name="connsiteX5" fmla="*/ 1265627 w 1689521"/>
              <a:gd name="connsiteY5" fmla="*/ 696398 h 1071847"/>
              <a:gd name="connsiteX6" fmla="*/ 6057 w 1689521"/>
              <a:gd name="connsiteY6" fmla="*/ 1071847 h 1071847"/>
              <a:gd name="connsiteX7" fmla="*/ 0 w 1689521"/>
              <a:gd name="connsiteY7" fmla="*/ 0 h 107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521" h="1071847">
                <a:moveTo>
                  <a:pt x="0" y="0"/>
                </a:moveTo>
                <a:lnTo>
                  <a:pt x="1265627" y="272504"/>
                </a:lnTo>
                <a:lnTo>
                  <a:pt x="1265627" y="60557"/>
                </a:lnTo>
                <a:lnTo>
                  <a:pt x="1689521" y="484451"/>
                </a:lnTo>
                <a:lnTo>
                  <a:pt x="1265627" y="908345"/>
                </a:lnTo>
                <a:lnTo>
                  <a:pt x="1265627" y="696398"/>
                </a:lnTo>
                <a:lnTo>
                  <a:pt x="6057" y="1071847"/>
                </a:lnTo>
                <a:cubicBezTo>
                  <a:pt x="6057" y="708509"/>
                  <a:pt x="0" y="363338"/>
                  <a:pt x="0" y="0"/>
                </a:cubicBezTo>
                <a:close/>
              </a:path>
            </a:pathLst>
          </a:custGeom>
          <a:solidFill>
            <a:schemeClr val="tx2"/>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CBB52BAC-4D0E-4E18-AAC6-DDFA363999BA}"/>
              </a:ext>
            </a:extLst>
          </p:cNvPr>
          <p:cNvSpPr txBox="1"/>
          <p:nvPr/>
        </p:nvSpPr>
        <p:spPr>
          <a:xfrm>
            <a:off x="3604427" y="4588604"/>
            <a:ext cx="2482089" cy="769441"/>
          </a:xfrm>
          <a:prstGeom prst="rect">
            <a:avLst/>
          </a:prstGeom>
          <a:noFill/>
        </p:spPr>
        <p:txBody>
          <a:bodyPr wrap="square" rtlCol="0">
            <a:spAutoFit/>
          </a:bodyPr>
          <a:lstStyle/>
          <a:p>
            <a:r>
              <a:rPr lang="en-US" sz="2200" dirty="0">
                <a:solidFill>
                  <a:schemeClr val="tx2"/>
                </a:solidFill>
                <a:latin typeface="Calibri" panose="020F0502020204030204" pitchFamily="34" charset="0"/>
                <a:cs typeface="Calibri" panose="020F0502020204030204" pitchFamily="34" charset="0"/>
              </a:rPr>
              <a:t>Stormwater BMPs</a:t>
            </a:r>
          </a:p>
          <a:p>
            <a:r>
              <a:rPr lang="en-US" sz="2200" dirty="0">
                <a:solidFill>
                  <a:schemeClr val="tx2"/>
                </a:solidFill>
                <a:latin typeface="Calibri" panose="020F0502020204030204" pitchFamily="34" charset="0"/>
                <a:cs typeface="Calibri" panose="020F0502020204030204" pitchFamily="34" charset="0"/>
              </a:rPr>
              <a:t>Logging BMPs</a:t>
            </a:r>
          </a:p>
        </p:txBody>
      </p:sp>
      <p:sp>
        <p:nvSpPr>
          <p:cNvPr id="37" name="TextBox 36">
            <a:extLst>
              <a:ext uri="{FF2B5EF4-FFF2-40B4-BE49-F238E27FC236}">
                <a16:creationId xmlns:a16="http://schemas.microsoft.com/office/drawing/2014/main" id="{096EA8A4-4911-4FFD-A21D-D78D0255A33A}"/>
              </a:ext>
            </a:extLst>
          </p:cNvPr>
          <p:cNvSpPr txBox="1"/>
          <p:nvPr/>
        </p:nvSpPr>
        <p:spPr>
          <a:xfrm>
            <a:off x="3496941" y="2299576"/>
            <a:ext cx="2589576" cy="1446550"/>
          </a:xfrm>
          <a:prstGeom prst="rect">
            <a:avLst/>
          </a:prstGeom>
          <a:noFill/>
        </p:spPr>
        <p:txBody>
          <a:bodyPr wrap="square" rtlCol="0">
            <a:spAutoFit/>
          </a:bodyPr>
          <a:lstStyle/>
          <a:p>
            <a:r>
              <a:rPr lang="en-US" sz="2200" dirty="0">
                <a:solidFill>
                  <a:schemeClr val="tx2"/>
                </a:solidFill>
                <a:latin typeface="Calibri" panose="020F0502020204030204" pitchFamily="34" charset="0"/>
                <a:cs typeface="Calibri" panose="020F0502020204030204" pitchFamily="34" charset="0"/>
              </a:rPr>
              <a:t>Bank Stabilization</a:t>
            </a:r>
          </a:p>
          <a:p>
            <a:r>
              <a:rPr lang="en-US" sz="2200" dirty="0">
                <a:solidFill>
                  <a:schemeClr val="tx2"/>
                </a:solidFill>
                <a:latin typeface="Calibri" panose="020F0502020204030204" pitchFamily="34" charset="0"/>
                <a:cs typeface="Calibri" panose="020F0502020204030204" pitchFamily="34" charset="0"/>
              </a:rPr>
              <a:t>Stream Restoration</a:t>
            </a:r>
          </a:p>
          <a:p>
            <a:r>
              <a:rPr lang="en-US" sz="2200" dirty="0">
                <a:solidFill>
                  <a:schemeClr val="tx2"/>
                </a:solidFill>
                <a:latin typeface="Calibri" panose="020F0502020204030204" pitchFamily="34" charset="0"/>
                <a:cs typeface="Calibri" panose="020F0502020204030204" pitchFamily="34" charset="0"/>
              </a:rPr>
              <a:t>Agriculture/Nutrient </a:t>
            </a:r>
            <a:r>
              <a:rPr lang="en-US" sz="2200" dirty="0" err="1">
                <a:solidFill>
                  <a:schemeClr val="tx2"/>
                </a:solidFill>
                <a:latin typeface="Calibri" panose="020F0502020204030204" pitchFamily="34" charset="0"/>
                <a:cs typeface="Calibri" panose="020F0502020204030204" pitchFamily="34" charset="0"/>
              </a:rPr>
              <a:t>Mngt</a:t>
            </a:r>
            <a:r>
              <a:rPr lang="en-US" sz="2200" dirty="0">
                <a:solidFill>
                  <a:schemeClr val="tx2"/>
                </a:solidFill>
                <a:latin typeface="Calibri" panose="020F0502020204030204" pitchFamily="34" charset="0"/>
                <a:cs typeface="Calibri" panose="020F0502020204030204" pitchFamily="34" charset="0"/>
              </a:rPr>
              <a:t> BMPs</a:t>
            </a:r>
          </a:p>
        </p:txBody>
      </p:sp>
      <p:pic>
        <p:nvPicPr>
          <p:cNvPr id="5" name="Picture 4">
            <a:extLst>
              <a:ext uri="{FF2B5EF4-FFF2-40B4-BE49-F238E27FC236}">
                <a16:creationId xmlns:a16="http://schemas.microsoft.com/office/drawing/2014/main" id="{B505330D-5B00-47C5-9289-2203242BD5DC}"/>
              </a:ext>
            </a:extLst>
          </p:cNvPr>
          <p:cNvPicPr>
            <a:picLocks noChangeAspect="1"/>
          </p:cNvPicPr>
          <p:nvPr/>
        </p:nvPicPr>
        <p:blipFill>
          <a:blip r:embed="rId4"/>
          <a:stretch>
            <a:fillRect/>
          </a:stretch>
        </p:blipFill>
        <p:spPr>
          <a:xfrm>
            <a:off x="141619" y="2299576"/>
            <a:ext cx="3259389" cy="3359898"/>
          </a:xfrm>
          <a:prstGeom prst="rect">
            <a:avLst/>
          </a:prstGeom>
        </p:spPr>
      </p:pic>
      <p:pic>
        <p:nvPicPr>
          <p:cNvPr id="7" name="Picture 6">
            <a:extLst>
              <a:ext uri="{FF2B5EF4-FFF2-40B4-BE49-F238E27FC236}">
                <a16:creationId xmlns:a16="http://schemas.microsoft.com/office/drawing/2014/main" id="{202CC7DF-14DF-4D31-8772-0FE4F31590D5}"/>
              </a:ext>
            </a:extLst>
          </p:cNvPr>
          <p:cNvPicPr>
            <a:picLocks noChangeAspect="1"/>
          </p:cNvPicPr>
          <p:nvPr/>
        </p:nvPicPr>
        <p:blipFill>
          <a:blip r:embed="rId5"/>
          <a:stretch>
            <a:fillRect/>
          </a:stretch>
        </p:blipFill>
        <p:spPr>
          <a:xfrm>
            <a:off x="6089989" y="2959745"/>
            <a:ext cx="2589576" cy="2668446"/>
          </a:xfrm>
          <a:prstGeom prst="rect">
            <a:avLst/>
          </a:prstGeom>
        </p:spPr>
      </p:pic>
      <p:sp>
        <p:nvSpPr>
          <p:cNvPr id="11" name="TextBox 10">
            <a:extLst>
              <a:ext uri="{FF2B5EF4-FFF2-40B4-BE49-F238E27FC236}">
                <a16:creationId xmlns:a16="http://schemas.microsoft.com/office/drawing/2014/main" id="{65264EF6-18EF-4F0B-B797-56216334E5A6}"/>
              </a:ext>
            </a:extLst>
          </p:cNvPr>
          <p:cNvSpPr txBox="1"/>
          <p:nvPr/>
        </p:nvSpPr>
        <p:spPr>
          <a:xfrm>
            <a:off x="6089989" y="5560376"/>
            <a:ext cx="2482090" cy="707886"/>
          </a:xfrm>
          <a:prstGeom prst="rect">
            <a:avLst/>
          </a:prstGeom>
          <a:noFill/>
        </p:spPr>
        <p:txBody>
          <a:bodyPr wrap="none" rtlCol="0">
            <a:spAutoFit/>
          </a:bodyPr>
          <a:lstStyle/>
          <a:p>
            <a:pPr algn="ctr"/>
            <a:r>
              <a:rPr lang="en-US" sz="2000" b="1" dirty="0">
                <a:latin typeface="Calibri" panose="020F0502020204030204" pitchFamily="34" charset="0"/>
                <a:cs typeface="Calibri" panose="020F0502020204030204" pitchFamily="34" charset="0"/>
              </a:rPr>
              <a:t>Stream Capacity Load</a:t>
            </a:r>
          </a:p>
          <a:p>
            <a:pPr algn="ctr"/>
            <a:r>
              <a:rPr lang="en-US" sz="2000" b="1" dirty="0">
                <a:latin typeface="Calibri" panose="020F0502020204030204" pitchFamily="34" charset="0"/>
                <a:cs typeface="Calibri" panose="020F0502020204030204" pitchFamily="34" charset="0"/>
              </a:rPr>
              <a:t>(Tons/</a:t>
            </a:r>
            <a:r>
              <a:rPr lang="en-US" sz="2000" b="1" dirty="0" err="1">
                <a:latin typeface="Calibri" panose="020F0502020204030204" pitchFamily="34" charset="0"/>
                <a:cs typeface="Calibri" panose="020F0502020204030204" pitchFamily="34" charset="0"/>
              </a:rPr>
              <a:t>Yr</a:t>
            </a:r>
            <a:r>
              <a:rPr lang="en-US" sz="2000" b="1" dirty="0">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B4BA6C6D-4BC9-4C6E-A828-43048C63CB91}"/>
              </a:ext>
            </a:extLst>
          </p:cNvPr>
          <p:cNvPicPr>
            <a:picLocks noChangeAspect="1"/>
          </p:cNvPicPr>
          <p:nvPr/>
        </p:nvPicPr>
        <p:blipFill>
          <a:blip r:embed="rId5"/>
          <a:stretch>
            <a:fillRect/>
          </a:stretch>
        </p:blipFill>
        <p:spPr>
          <a:xfrm>
            <a:off x="6093461" y="2959745"/>
            <a:ext cx="2589576" cy="2668446"/>
          </a:xfrm>
          <a:prstGeom prst="rect">
            <a:avLst/>
          </a:prstGeom>
        </p:spPr>
      </p:pic>
    </p:spTree>
    <p:extLst>
      <p:ext uri="{BB962C8B-B14F-4D97-AF65-F5344CB8AC3E}">
        <p14:creationId xmlns:p14="http://schemas.microsoft.com/office/powerpoint/2010/main" val="14458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8225327" cy="845653"/>
          </a:xfrm>
        </p:spPr>
        <p:txBody>
          <a:bodyPr/>
          <a:lstStyle/>
          <a:p>
            <a:r>
              <a:rPr lang="en-US" dirty="0"/>
              <a:t>Measuring Success</a:t>
            </a:r>
          </a:p>
        </p:txBody>
      </p:sp>
      <p:pic>
        <p:nvPicPr>
          <p:cNvPr id="37" name="Picture 36" descr="A close up of text on a white background&#10;&#10;Description automatically generated">
            <a:extLst>
              <a:ext uri="{FF2B5EF4-FFF2-40B4-BE49-F238E27FC236}">
                <a16:creationId xmlns:a16="http://schemas.microsoft.com/office/drawing/2014/main" id="{B9790A46-E485-4E15-9149-528419DC1B67}"/>
              </a:ext>
            </a:extLst>
          </p:cNvPr>
          <p:cNvPicPr>
            <a:picLocks noChangeAspect="1"/>
          </p:cNvPicPr>
          <p:nvPr/>
        </p:nvPicPr>
        <p:blipFill rotWithShape="1">
          <a:blip r:embed="rId3"/>
          <a:srcRect l="3906" t="3919" r="2953" b="3687"/>
          <a:stretch/>
        </p:blipFill>
        <p:spPr>
          <a:xfrm>
            <a:off x="1109889" y="1186903"/>
            <a:ext cx="6924222" cy="5172231"/>
          </a:xfrm>
          <a:prstGeom prst="rect">
            <a:avLst/>
          </a:prstGeom>
        </p:spPr>
      </p:pic>
    </p:spTree>
    <p:extLst>
      <p:ext uri="{BB962C8B-B14F-4D97-AF65-F5344CB8AC3E}">
        <p14:creationId xmlns:p14="http://schemas.microsoft.com/office/powerpoint/2010/main" val="309589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8225327" cy="1136324"/>
          </a:xfrm>
        </p:spPr>
        <p:txBody>
          <a:bodyPr/>
          <a:lstStyle/>
          <a:p>
            <a:r>
              <a:rPr lang="en-US" dirty="0"/>
              <a:t>Technical vs Coordinator</a:t>
            </a:r>
          </a:p>
        </p:txBody>
      </p:sp>
      <p:graphicFrame>
        <p:nvGraphicFramePr>
          <p:cNvPr id="21" name="Content Placeholder 20">
            <a:extLst>
              <a:ext uri="{FF2B5EF4-FFF2-40B4-BE49-F238E27FC236}">
                <a16:creationId xmlns:a16="http://schemas.microsoft.com/office/drawing/2014/main" id="{7357F252-63AA-4674-9F0D-02321CBAA398}"/>
              </a:ext>
            </a:extLst>
          </p:cNvPr>
          <p:cNvGraphicFramePr>
            <a:graphicFrameLocks noGrp="1"/>
          </p:cNvGraphicFramePr>
          <p:nvPr>
            <p:ph idx="1"/>
            <p:extLst>
              <p:ext uri="{D42A27DB-BD31-4B8C-83A1-F6EECF244321}">
                <p14:modId xmlns:p14="http://schemas.microsoft.com/office/powerpoint/2010/main" val="1951716469"/>
              </p:ext>
            </p:extLst>
          </p:nvPr>
        </p:nvGraphicFramePr>
        <p:xfrm>
          <a:off x="236170" y="2901950"/>
          <a:ext cx="4326747" cy="3200400"/>
        </p:xfrm>
        <a:graphic>
          <a:graphicData uri="http://schemas.openxmlformats.org/drawingml/2006/table">
            <a:tbl>
              <a:tblPr firstRow="1" bandRow="1">
                <a:tableStyleId>{5C22544A-7EE6-4342-B048-85BDC9FD1C3A}</a:tableStyleId>
              </a:tblPr>
              <a:tblGrid>
                <a:gridCol w="4326747">
                  <a:extLst>
                    <a:ext uri="{9D8B030D-6E8A-4147-A177-3AD203B41FA5}">
                      <a16:colId xmlns:a16="http://schemas.microsoft.com/office/drawing/2014/main" val="1829325584"/>
                    </a:ext>
                  </a:extLst>
                </a:gridCol>
              </a:tblGrid>
              <a:tr h="370840">
                <a:tc>
                  <a:txBody>
                    <a:bodyPr/>
                    <a:lstStyle/>
                    <a:p>
                      <a:pPr algn="ctr"/>
                      <a:r>
                        <a:rPr lang="en-US" sz="2200" dirty="0"/>
                        <a:t>Technical Expert(s)</a:t>
                      </a:r>
                    </a:p>
                  </a:txBody>
                  <a:tcPr/>
                </a:tc>
                <a:extLst>
                  <a:ext uri="{0D108BD9-81ED-4DB2-BD59-A6C34878D82A}">
                    <a16:rowId xmlns:a16="http://schemas.microsoft.com/office/drawing/2014/main" val="2711571375"/>
                  </a:ext>
                </a:extLst>
              </a:tr>
              <a:tr h="370840">
                <a:tc>
                  <a:txBody>
                    <a:bodyPr/>
                    <a:lstStyle/>
                    <a:p>
                      <a:pPr marL="285750" indent="-285750">
                        <a:buFont typeface="Arial" panose="020B0604020202020204" pitchFamily="34" charset="0"/>
                        <a:buChar char="•"/>
                      </a:pPr>
                      <a:r>
                        <a:rPr lang="en-US" sz="2200" dirty="0"/>
                        <a:t>Perform Monitoring</a:t>
                      </a:r>
                    </a:p>
                    <a:p>
                      <a:pPr marL="285750" indent="-285750">
                        <a:buFont typeface="Arial" panose="020B0604020202020204" pitchFamily="34" charset="0"/>
                        <a:buChar char="•"/>
                      </a:pPr>
                      <a:r>
                        <a:rPr lang="en-US" sz="2200" dirty="0"/>
                        <a:t>Statistical Analysis</a:t>
                      </a:r>
                    </a:p>
                    <a:p>
                      <a:pPr marL="285750" indent="-285750">
                        <a:buFont typeface="Arial" panose="020B0604020202020204" pitchFamily="34" charset="0"/>
                        <a:buChar char="•"/>
                      </a:pPr>
                      <a:r>
                        <a:rPr lang="en-US" sz="2200" dirty="0"/>
                        <a:t>Quality Assurance</a:t>
                      </a:r>
                    </a:p>
                    <a:p>
                      <a:pPr marL="285750" indent="-285750">
                        <a:buFont typeface="Arial" panose="020B0604020202020204" pitchFamily="34" charset="0"/>
                        <a:buChar char="•"/>
                      </a:pPr>
                      <a:r>
                        <a:rPr lang="en-US" sz="2200" dirty="0"/>
                        <a:t>Modeling and Load Allocation</a:t>
                      </a:r>
                    </a:p>
                    <a:p>
                      <a:pPr marL="285750" indent="-285750">
                        <a:buFont typeface="Arial" panose="020B0604020202020204" pitchFamily="34" charset="0"/>
                        <a:buChar char="•"/>
                      </a:pPr>
                      <a:r>
                        <a:rPr lang="en-US" sz="2200" dirty="0"/>
                        <a:t>Develop Maps, Charts, Graphs</a:t>
                      </a:r>
                    </a:p>
                    <a:p>
                      <a:pPr marL="285750" indent="-285750">
                        <a:buFont typeface="Arial" panose="020B0604020202020204" pitchFamily="34" charset="0"/>
                        <a:buChar char="•"/>
                      </a:pPr>
                      <a:r>
                        <a:rPr lang="en-US" sz="2200" dirty="0"/>
                        <a:t>Evaluate Technical Feasibility</a:t>
                      </a:r>
                    </a:p>
                    <a:p>
                      <a:pPr marL="285750" indent="-285750">
                        <a:buFont typeface="Arial" panose="020B0604020202020204" pitchFamily="34" charset="0"/>
                        <a:buChar char="•"/>
                      </a:pPr>
                      <a:r>
                        <a:rPr lang="en-US" sz="2200" dirty="0"/>
                        <a:t>Measurement of BMP Pollutant Reductions</a:t>
                      </a:r>
                    </a:p>
                  </a:txBody>
                  <a:tcPr/>
                </a:tc>
                <a:extLst>
                  <a:ext uri="{0D108BD9-81ED-4DB2-BD59-A6C34878D82A}">
                    <a16:rowId xmlns:a16="http://schemas.microsoft.com/office/drawing/2014/main" val="2773241070"/>
                  </a:ext>
                </a:extLst>
              </a:tr>
            </a:tbl>
          </a:graphicData>
        </a:graphic>
      </p:graphicFrame>
      <p:pic>
        <p:nvPicPr>
          <p:cNvPr id="19" name="Picture 18">
            <a:extLst>
              <a:ext uri="{FF2B5EF4-FFF2-40B4-BE49-F238E27FC236}">
                <a16:creationId xmlns:a16="http://schemas.microsoft.com/office/drawing/2014/main" id="{6C7318DF-F228-4A80-BB1C-9416FE81F859}"/>
              </a:ext>
            </a:extLst>
          </p:cNvPr>
          <p:cNvPicPr>
            <a:picLocks noChangeAspect="1"/>
          </p:cNvPicPr>
          <p:nvPr/>
        </p:nvPicPr>
        <p:blipFill rotWithShape="1">
          <a:blip r:embed="rId3"/>
          <a:srcRect b="4515"/>
          <a:stretch/>
        </p:blipFill>
        <p:spPr>
          <a:xfrm>
            <a:off x="5118298" y="1126347"/>
            <a:ext cx="3362797" cy="1775603"/>
          </a:xfrm>
          <a:prstGeom prst="rect">
            <a:avLst/>
          </a:prstGeom>
        </p:spPr>
      </p:pic>
      <p:pic>
        <p:nvPicPr>
          <p:cNvPr id="20" name="Picture 19">
            <a:extLst>
              <a:ext uri="{FF2B5EF4-FFF2-40B4-BE49-F238E27FC236}">
                <a16:creationId xmlns:a16="http://schemas.microsoft.com/office/drawing/2014/main" id="{CCFC296A-1577-4C3C-BB61-2DEAA17A3E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84" b="97738" l="1462" r="99026">
                        <a14:foregroundMark x1="33739" y1="8371" x2="33739" y2="8371"/>
                        <a14:foregroundMark x1="31181" y1="8371" x2="31181" y2="8371"/>
                        <a14:foregroundMark x1="31547" y1="2715" x2="31547" y2="2715"/>
                        <a14:foregroundMark x1="95006" y1="26244" x2="95006" y2="26244"/>
                        <a14:foregroundMark x1="98417" y1="18326" x2="98417" y2="18326"/>
                        <a14:foregroundMark x1="99026" y1="20136" x2="99026" y2="20136"/>
                        <a14:foregroundMark x1="94519" y1="66742" x2="94519" y2="66742"/>
                        <a14:foregroundMark x1="62972" y1="68552" x2="62972" y2="68552"/>
                        <a14:foregroundMark x1="53593" y1="69910" x2="53593" y2="69910"/>
                        <a14:foregroundMark x1="40560" y1="67873" x2="40560" y2="67873"/>
                        <a14:foregroundMark x1="31547" y1="40724" x2="31547" y2="40724"/>
                        <a14:foregroundMark x1="31060" y1="39819" x2="31060" y2="39819"/>
                        <a14:foregroundMark x1="20706" y1="29864" x2="20706" y2="29864"/>
                        <a14:foregroundMark x1="19732" y1="42986" x2="19732" y2="42986"/>
                        <a14:foregroundMark x1="19732" y1="42986" x2="19732" y2="42986"/>
                        <a14:foregroundMark x1="24604" y1="49095" x2="19001" y2="53620"/>
                        <a14:foregroundMark x1="19001" y1="53620" x2="17296" y2="56335"/>
                        <a14:foregroundMark x1="31060" y1="46154" x2="31060" y2="50000"/>
                        <a14:foregroundMark x1="31181" y1="53620" x2="31181" y2="58824"/>
                        <a14:foregroundMark x1="30938" y1="14706" x2="31547" y2="29638"/>
                        <a14:foregroundMark x1="35566" y1="2489" x2="39586" y2="2489"/>
                        <a14:foregroundMark x1="45798" y1="1357" x2="59074" y2="679"/>
                        <a14:foregroundMark x1="59074" y1="679" x2="71864" y2="1584"/>
                        <a14:foregroundMark x1="71864" y1="1584" x2="84044" y2="1584"/>
                        <a14:foregroundMark x1="84044" y1="1584" x2="87820" y2="1810"/>
                        <a14:foregroundMark x1="96590" y1="69457" x2="66870" y2="70136"/>
                        <a14:foregroundMark x1="18514" y1="26244" x2="21924" y2="45023"/>
                        <a14:foregroundMark x1="15225" y1="29864" x2="21194" y2="26018"/>
                        <a14:foregroundMark x1="21194" y1="26018" x2="24239" y2="29864"/>
                        <a14:foregroundMark x1="9988" y1="46833" x2="10231" y2="49321"/>
                        <a14:foregroundMark x1="13764" y1="72851" x2="6699" y2="83710"/>
                        <a14:foregroundMark x1="5847" y1="91855" x2="12058" y2="91855"/>
                        <a14:foregroundMark x1="12058" y1="91855" x2="14495" y2="92760"/>
                        <a14:foregroundMark x1="8283" y1="96833" x2="14129" y2="96380"/>
                        <a14:foregroundMark x1="1462" y1="95023" x2="1583" y2="91855"/>
                        <a14:foregroundMark x1="15347" y1="49548" x2="16322" y2="61086"/>
                        <a14:foregroundMark x1="16322" y1="61086" x2="20219" y2="69683"/>
                        <a14:foregroundMark x1="19123" y1="80769" x2="18514" y2="90271"/>
                        <a14:foregroundMark x1="23752" y1="88009" x2="35201" y2="97738"/>
                        <a14:foregroundMark x1="35201" y1="97738" x2="41291" y2="93213"/>
                        <a14:foregroundMark x1="41291" y1="93213" x2="48599" y2="73303"/>
                        <a14:foregroundMark x1="48599" y1="73303" x2="52497" y2="69005"/>
                        <a14:foregroundMark x1="13276" y1="28281" x2="19245" y2="24887"/>
                        <a14:foregroundMark x1="19245" y1="24887" x2="24726" y2="29864"/>
                        <a14:foregroundMark x1="24726" y1="29864" x2="27284" y2="48190"/>
                        <a14:foregroundMark x1="14738" y1="27376" x2="10840" y2="35520"/>
                        <a14:foregroundMark x1="14982" y1="94796" x2="21315" y2="94344"/>
                        <a14:foregroundMark x1="21315" y1="94344" x2="24361" y2="94344"/>
                      </a14:backgroundRemoval>
                    </a14:imgEffect>
                  </a14:imgLayer>
                </a14:imgProps>
              </a:ext>
            </a:extLst>
          </a:blip>
          <a:stretch>
            <a:fillRect/>
          </a:stretch>
        </p:blipFill>
        <p:spPr>
          <a:xfrm>
            <a:off x="931275" y="1236652"/>
            <a:ext cx="3094428" cy="1665940"/>
          </a:xfrm>
          <a:prstGeom prst="rect">
            <a:avLst/>
          </a:prstGeom>
        </p:spPr>
      </p:pic>
      <p:graphicFrame>
        <p:nvGraphicFramePr>
          <p:cNvPr id="22" name="Content Placeholder 20">
            <a:extLst>
              <a:ext uri="{FF2B5EF4-FFF2-40B4-BE49-F238E27FC236}">
                <a16:creationId xmlns:a16="http://schemas.microsoft.com/office/drawing/2014/main" id="{071A5D40-AE43-478A-88C3-C38BF5273D10}"/>
              </a:ext>
            </a:extLst>
          </p:cNvPr>
          <p:cNvGraphicFramePr>
            <a:graphicFrameLocks/>
          </p:cNvGraphicFramePr>
          <p:nvPr>
            <p:extLst>
              <p:ext uri="{D42A27DB-BD31-4B8C-83A1-F6EECF244321}">
                <p14:modId xmlns:p14="http://schemas.microsoft.com/office/powerpoint/2010/main" val="747688311"/>
              </p:ext>
            </p:extLst>
          </p:nvPr>
        </p:nvGraphicFramePr>
        <p:xfrm>
          <a:off x="4581085" y="2902592"/>
          <a:ext cx="4326747" cy="3200400"/>
        </p:xfrm>
        <a:graphic>
          <a:graphicData uri="http://schemas.openxmlformats.org/drawingml/2006/table">
            <a:tbl>
              <a:tblPr firstRow="1" bandRow="1">
                <a:tableStyleId>{5C22544A-7EE6-4342-B048-85BDC9FD1C3A}</a:tableStyleId>
              </a:tblPr>
              <a:tblGrid>
                <a:gridCol w="4326747">
                  <a:extLst>
                    <a:ext uri="{9D8B030D-6E8A-4147-A177-3AD203B41FA5}">
                      <a16:colId xmlns:a16="http://schemas.microsoft.com/office/drawing/2014/main" val="4022687954"/>
                    </a:ext>
                  </a:extLst>
                </a:gridCol>
              </a:tblGrid>
              <a:tr h="370840">
                <a:tc>
                  <a:txBody>
                    <a:bodyPr/>
                    <a:lstStyle/>
                    <a:p>
                      <a:pPr algn="ctr"/>
                      <a:r>
                        <a:rPr lang="en-US" sz="2200" dirty="0"/>
                        <a:t>Watershed Coordinator</a:t>
                      </a:r>
                    </a:p>
                  </a:txBody>
                  <a:tcPr/>
                </a:tc>
                <a:extLst>
                  <a:ext uri="{0D108BD9-81ED-4DB2-BD59-A6C34878D82A}">
                    <a16:rowId xmlns:a16="http://schemas.microsoft.com/office/drawing/2014/main" val="2711571375"/>
                  </a:ext>
                </a:extLst>
              </a:tr>
              <a:tr h="370840">
                <a:tc>
                  <a:txBody>
                    <a:bodyPr/>
                    <a:lstStyle/>
                    <a:p>
                      <a:pPr marL="342900" indent="-342900">
                        <a:buFont typeface="Arial" panose="020B0604020202020204" pitchFamily="34" charset="0"/>
                        <a:buChar char="•"/>
                      </a:pPr>
                      <a:r>
                        <a:rPr lang="en-US" sz="2200" dirty="0"/>
                        <a:t>Coordinate Monitoring</a:t>
                      </a:r>
                    </a:p>
                    <a:p>
                      <a:pPr marL="342900" indent="-342900">
                        <a:buFont typeface="Arial" panose="020B0604020202020204" pitchFamily="34" charset="0"/>
                        <a:buChar char="•"/>
                      </a:pPr>
                      <a:r>
                        <a:rPr lang="en-US" sz="2200" dirty="0"/>
                        <a:t>Initial Screening / Final Review</a:t>
                      </a:r>
                    </a:p>
                    <a:p>
                      <a:pPr marL="342900" indent="-342900">
                        <a:buFont typeface="Arial" panose="020B0604020202020204" pitchFamily="34" charset="0"/>
                        <a:buChar char="•"/>
                      </a:pPr>
                      <a:r>
                        <a:rPr lang="en-US" sz="2200" dirty="0"/>
                        <a:t>Outreach and Education</a:t>
                      </a:r>
                    </a:p>
                    <a:p>
                      <a:pPr marL="342900" indent="-342900">
                        <a:buFont typeface="Arial" panose="020B0604020202020204" pitchFamily="34" charset="0"/>
                        <a:buChar char="•"/>
                      </a:pPr>
                      <a:r>
                        <a:rPr lang="en-US" sz="2200" dirty="0"/>
                        <a:t>Communicate Data</a:t>
                      </a:r>
                    </a:p>
                    <a:p>
                      <a:pPr marL="342900" indent="-342900">
                        <a:buFont typeface="Arial" panose="020B0604020202020204" pitchFamily="34" charset="0"/>
                        <a:buChar char="•"/>
                      </a:pPr>
                      <a:r>
                        <a:rPr lang="en-US" sz="2200" dirty="0"/>
                        <a:t>Partnership Development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t>Community Input / Acceptance</a:t>
                      </a:r>
                    </a:p>
                    <a:p>
                      <a:pPr marL="342900" indent="-342900">
                        <a:buFont typeface="Arial" panose="020B0604020202020204" pitchFamily="34" charset="0"/>
                        <a:buChar char="•"/>
                      </a:pPr>
                      <a:r>
                        <a:rPr lang="en-US" sz="2200" dirty="0"/>
                        <a:t>BMP Implementation and Documentation</a:t>
                      </a:r>
                    </a:p>
                  </a:txBody>
                  <a:tcPr/>
                </a:tc>
                <a:extLst>
                  <a:ext uri="{0D108BD9-81ED-4DB2-BD59-A6C34878D82A}">
                    <a16:rowId xmlns:a16="http://schemas.microsoft.com/office/drawing/2014/main" val="2773241070"/>
                  </a:ext>
                </a:extLst>
              </a:tr>
            </a:tbl>
          </a:graphicData>
        </a:graphic>
      </p:graphicFrame>
    </p:spTree>
    <p:extLst>
      <p:ext uri="{BB962C8B-B14F-4D97-AF65-F5344CB8AC3E}">
        <p14:creationId xmlns:p14="http://schemas.microsoft.com/office/powerpoint/2010/main" val="11752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2" y="0"/>
            <a:ext cx="8225327" cy="1143000"/>
          </a:xfrm>
        </p:spPr>
        <p:txBody>
          <a:bodyPr/>
          <a:lstStyle/>
          <a:p>
            <a:r>
              <a:rPr lang="en-US" dirty="0"/>
              <a:t>Dealing with Data Module</a:t>
            </a:r>
          </a:p>
        </p:txBody>
      </p:sp>
      <p:sp>
        <p:nvSpPr>
          <p:cNvPr id="5" name="Content Placeholder 4">
            <a:extLst>
              <a:ext uri="{FF2B5EF4-FFF2-40B4-BE49-F238E27FC236}">
                <a16:creationId xmlns:a16="http://schemas.microsoft.com/office/drawing/2014/main" id="{BABDBD18-485F-45A4-9567-2A341C543A94}"/>
              </a:ext>
            </a:extLst>
          </p:cNvPr>
          <p:cNvSpPr>
            <a:spLocks noGrp="1"/>
          </p:cNvSpPr>
          <p:nvPr>
            <p:ph idx="1"/>
          </p:nvPr>
        </p:nvSpPr>
        <p:spPr>
          <a:xfrm>
            <a:off x="461472" y="1021976"/>
            <a:ext cx="8225327" cy="5148089"/>
          </a:xfrm>
        </p:spPr>
        <p:txBody>
          <a:bodyPr>
            <a:normAutofit/>
          </a:bodyPr>
          <a:lstStyle/>
          <a:p>
            <a:r>
              <a:rPr lang="en-US" dirty="0"/>
              <a:t>How to…develop a monitoring plan</a:t>
            </a:r>
          </a:p>
          <a:p>
            <a:r>
              <a:rPr lang="en-US" dirty="0"/>
              <a:t>How to…perform data screening and know good data</a:t>
            </a:r>
          </a:p>
          <a:p>
            <a:r>
              <a:rPr lang="en-US" dirty="0"/>
              <a:t>How to…understand and explain graphs, maps, charts</a:t>
            </a:r>
          </a:p>
          <a:p>
            <a:r>
              <a:rPr lang="en-US" dirty="0"/>
              <a:t>How to…calculate pollutant loads and allocate sources</a:t>
            </a:r>
          </a:p>
          <a:p>
            <a:r>
              <a:rPr lang="en-US" dirty="0"/>
              <a:t>How to…use some basic mapping and Excel spreadsheet tools </a:t>
            </a:r>
          </a:p>
        </p:txBody>
      </p:sp>
    </p:spTree>
    <p:extLst>
      <p:ext uri="{BB962C8B-B14F-4D97-AF65-F5344CB8AC3E}">
        <p14:creationId xmlns:p14="http://schemas.microsoft.com/office/powerpoint/2010/main" val="338796384"/>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43514</TotalTime>
  <Words>1459</Words>
  <Application>Microsoft Office PowerPoint</Application>
  <PresentationFormat>On-screen Show (4:3)</PresentationFormat>
  <Paragraphs>153</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Scientific Method and  Watershed Planning</vt:lpstr>
      <vt:lpstr>Pre-Planning</vt:lpstr>
      <vt:lpstr>Watershed Characterization</vt:lpstr>
      <vt:lpstr>Monitoring</vt:lpstr>
      <vt:lpstr>Load Assessment and  BMPs</vt:lpstr>
      <vt:lpstr>Measuring Success</vt:lpstr>
      <vt:lpstr>Technical vs Coordinator</vt:lpstr>
      <vt:lpstr>Dealing with Data Module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513</cp:revision>
  <cp:lastPrinted>2019-12-03T16:45:05Z</cp:lastPrinted>
  <dcterms:created xsi:type="dcterms:W3CDTF">2018-02-01T15:12:04Z</dcterms:created>
  <dcterms:modified xsi:type="dcterms:W3CDTF">2020-04-29T13:59:24Z</dcterms:modified>
</cp:coreProperties>
</file>