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436" r:id="rId5"/>
    <p:sldId id="527" r:id="rId6"/>
    <p:sldId id="541" r:id="rId7"/>
    <p:sldId id="540" r:id="rId8"/>
    <p:sldId id="549" r:id="rId9"/>
    <p:sldId id="542" r:id="rId10"/>
    <p:sldId id="550" r:id="rId11"/>
    <p:sldId id="528" r:id="rId12"/>
    <p:sldId id="529" r:id="rId13"/>
    <p:sldId id="530" r:id="rId14"/>
    <p:sldId id="532" r:id="rId15"/>
    <p:sldId id="533" r:id="rId16"/>
    <p:sldId id="534" r:id="rId17"/>
    <p:sldId id="535" r:id="rId18"/>
    <p:sldId id="551" r:id="rId19"/>
    <p:sldId id="538" r:id="rId20"/>
    <p:sldId id="531" r:id="rId21"/>
    <p:sldId id="543" r:id="rId22"/>
    <p:sldId id="544" r:id="rId23"/>
    <p:sldId id="552" r:id="rId24"/>
    <p:sldId id="546" r:id="rId25"/>
    <p:sldId id="553" r:id="rId26"/>
    <p:sldId id="548" r:id="rId27"/>
    <p:sldId id="555" r:id="rId28"/>
    <p:sldId id="537" r:id="rId29"/>
    <p:sldId id="556" r:id="rId30"/>
    <p:sldId id="554" r:id="rId31"/>
    <p:sldId id="557" r:id="rId32"/>
    <p:sldId id="558" r:id="rId33"/>
    <p:sldId id="567" r:id="rId34"/>
    <p:sldId id="539" r:id="rId35"/>
    <p:sldId id="560" r:id="rId36"/>
    <p:sldId id="561" r:id="rId37"/>
    <p:sldId id="562" r:id="rId38"/>
    <p:sldId id="563" r:id="rId39"/>
    <p:sldId id="564" r:id="rId40"/>
    <p:sldId id="565" r:id="rId41"/>
    <p:sldId id="568" r:id="rId42"/>
    <p:sldId id="569" r:id="rId43"/>
    <p:sldId id="570" r:id="rId4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Steven" initials="ES" lastIdx="1" clrIdx="0">
    <p:extLst>
      <p:ext uri="{19B8F6BF-5375-455C-9EA6-DF929625EA0E}">
        <p15:presenceInfo xmlns:p15="http://schemas.microsoft.com/office/powerpoint/2012/main" userId="S-1-5-21-436374069-1454471165-682003330-476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B7D"/>
    <a:srgbClr val="99999B"/>
    <a:srgbClr val="0032A1"/>
    <a:srgbClr val="FF99FF"/>
    <a:srgbClr val="CC6600"/>
    <a:srgbClr val="006600"/>
    <a:srgbClr val="FFAA01"/>
    <a:srgbClr val="FFFF99"/>
    <a:srgbClr val="CCA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73790" autoAdjust="0"/>
  </p:normalViewPr>
  <p:slideViewPr>
    <p:cSldViewPr snapToGrid="0" snapToObjects="1">
      <p:cViewPr varScale="1">
        <p:scale>
          <a:sx n="82" d="100"/>
          <a:sy n="82" d="100"/>
        </p:scale>
        <p:origin x="2172" y="72"/>
      </p:cViewPr>
      <p:guideLst>
        <p:guide orient="horz" pos="2160"/>
        <p:guide pos="2880"/>
      </p:guideLst>
    </p:cSldViewPr>
  </p:slideViewPr>
  <p:notesTextViewPr>
    <p:cViewPr>
      <p:scale>
        <a:sx n="3" d="2"/>
        <a:sy n="3" d="2"/>
      </p:scale>
      <p:origin x="0" y="-210"/>
    </p:cViewPr>
  </p:notesTextViewPr>
  <p:sorterViewPr>
    <p:cViewPr varScale="1">
      <p:scale>
        <a:sx n="1" d="1"/>
        <a:sy n="1" d="1"/>
      </p:scale>
      <p:origin x="0" y="0"/>
    </p:cViewPr>
  </p:sorterViewPr>
  <p:notesViewPr>
    <p:cSldViewPr snapToGrid="0" snapToObjects="1">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3277F56-FD7F-46B1-B0F9-38C995FDA837}" type="datetimeFigureOut">
              <a:rPr lang="en-US" smtClean="0"/>
              <a:t>9/30/2020</a:t>
            </a:fld>
            <a:endParaRPr lang="en-US"/>
          </a:p>
        </p:txBody>
      </p:sp>
      <p:sp>
        <p:nvSpPr>
          <p:cNvPr id="4" name="Slide Image Placeholder 3"/>
          <p:cNvSpPr>
            <a:spLocks noGrp="1" noRot="1" noChangeAspect="1"/>
          </p:cNvSpPr>
          <p:nvPr>
            <p:ph type="sldImg" idx="2"/>
          </p:nvPr>
        </p:nvSpPr>
        <p:spPr>
          <a:xfrm>
            <a:off x="1431925" y="571500"/>
            <a:ext cx="4213225" cy="3160713"/>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076188"/>
            <a:ext cx="5661660" cy="4715023"/>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1573F1-F95D-403A-A47C-A1143ABC9F0B}" type="slidenum">
              <a:rPr lang="en-US" smtClean="0"/>
              <a:t>‹#›</a:t>
            </a:fld>
            <a:endParaRPr lang="en-US"/>
          </a:p>
        </p:txBody>
      </p:sp>
    </p:spTree>
    <p:extLst>
      <p:ext uri="{BB962C8B-B14F-4D97-AF65-F5344CB8AC3E}">
        <p14:creationId xmlns:p14="http://schemas.microsoft.com/office/powerpoint/2010/main" val="286082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8143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a:t>
            </a:fld>
            <a:endParaRPr lang="en-US"/>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want to be sure that you define your purpose and objectives for the meetings prior to scheduling.</a:t>
            </a:r>
          </a:p>
          <a:p>
            <a:endParaRPr lang="en-US" dirty="0"/>
          </a:p>
          <a:p>
            <a:r>
              <a:rPr lang="en-US" dirty="0"/>
              <a:t>We have all been in meetings where there really does not seem to be a purpose and it could have been summarized in an email.  You don’t always need to have a meeting.  Just look around the room and think about the cost of the salaries and wages of the people attending and ask: “Is this really the most effective use of time?”</a:t>
            </a:r>
          </a:p>
          <a:p>
            <a:endParaRPr lang="en-US" dirty="0"/>
          </a:p>
          <a:p>
            <a:r>
              <a:rPr lang="en-US" dirty="0"/>
              <a:t>If you are calling a meeting, it needs to have a purpose.  Some examples of that purpose are provided.  If your purpose is “information-sharing” you need to be able to articulate a “so that” statement.  Meetings must DO something.</a:t>
            </a:r>
          </a:p>
          <a:p>
            <a:endParaRPr lang="en-US" dirty="0"/>
          </a:p>
          <a:p>
            <a:r>
              <a:rPr lang="en-US" dirty="0"/>
              <a:t>Further, you should be able to provide a quick summary of what the concrete outputs or decisions should be.</a:t>
            </a:r>
          </a:p>
          <a:p>
            <a:r>
              <a:rPr lang="en-US" dirty="0"/>
              <a:t>And, make sure that you increase the happiness of the attendees by defining a meeting purpose that is clear and achievable.</a:t>
            </a:r>
          </a:p>
          <a:p>
            <a:endParaRPr lang="en-US" dirty="0"/>
          </a:p>
          <a:p>
            <a:r>
              <a:rPr lang="en-US" dirty="0"/>
              <a:t>Finally, list out the topics that will need to be addressed to reach the outcome.</a:t>
            </a:r>
          </a:p>
        </p:txBody>
      </p:sp>
      <p:sp>
        <p:nvSpPr>
          <p:cNvPr id="4" name="Slide Number Placeholder 3"/>
          <p:cNvSpPr>
            <a:spLocks noGrp="1"/>
          </p:cNvSpPr>
          <p:nvPr>
            <p:ph type="sldNum" sz="quarter" idx="5"/>
          </p:nvPr>
        </p:nvSpPr>
        <p:spPr/>
        <p:txBody>
          <a:bodyPr/>
          <a:lstStyle/>
          <a:p>
            <a:fld id="{7E1573F1-F95D-403A-A47C-A1143ABC9F0B}" type="slidenum">
              <a:rPr lang="en-US" smtClean="0"/>
              <a:t>10</a:t>
            </a:fld>
            <a:endParaRPr lang="en-US"/>
          </a:p>
        </p:txBody>
      </p:sp>
    </p:spTree>
    <p:extLst>
      <p:ext uri="{BB962C8B-B14F-4D97-AF65-F5344CB8AC3E}">
        <p14:creationId xmlns:p14="http://schemas.microsoft.com/office/powerpoint/2010/main" val="190895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most meetings, you will want to have an attendance sheet to pass around, but even before the meeting you want to think about your participants.  What unique backgrounds or skills do they have that you want to hear about?  Do two people have different views that are likely to cause conflict and slow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be sure that you have assigned roles for the meeting.  Listed are some common roles.  We will be talking more about the role of the facilitator later, but sometimes, particularly for smaller meeting the </a:t>
            </a:r>
            <a:r>
              <a:rPr lang="en-US" b="1" dirty="0"/>
              <a:t>facilitator and leader </a:t>
            </a:r>
            <a:r>
              <a:rPr lang="en-US" dirty="0"/>
              <a:t>can be combined into a dual role.  For large meetings, or meetings where there are a lot of interactions, you need a facilitator.</a:t>
            </a:r>
          </a:p>
          <a:p>
            <a:endParaRPr lang="en-US" dirty="0"/>
          </a:p>
          <a:p>
            <a:r>
              <a:rPr lang="en-US" dirty="0"/>
              <a:t>You will also want someone designated as the </a:t>
            </a:r>
            <a:r>
              <a:rPr lang="en-US" b="1" dirty="0"/>
              <a:t>recorder</a:t>
            </a:r>
            <a:r>
              <a:rPr lang="en-US" dirty="0"/>
              <a:t> to keep minutes and the others may just be general participants.</a:t>
            </a:r>
          </a:p>
          <a:p>
            <a:endParaRPr lang="en-US" dirty="0"/>
          </a:p>
          <a:p>
            <a:r>
              <a:rPr lang="en-US" dirty="0"/>
              <a:t>Some other roles that are often helpful are the </a:t>
            </a:r>
            <a:r>
              <a:rPr lang="en-US" b="1" dirty="0"/>
              <a:t>meeting planner </a:t>
            </a:r>
            <a:r>
              <a:rPr lang="en-US" dirty="0"/>
              <a:t>who manages all the logistics, registration, set-up, and other duties.  You might have </a:t>
            </a:r>
            <a:r>
              <a:rPr lang="en-US" b="1" dirty="0"/>
              <a:t>timekeepers</a:t>
            </a:r>
            <a:r>
              <a:rPr lang="en-US" dirty="0"/>
              <a:t> to help move through the agenda, </a:t>
            </a:r>
            <a:r>
              <a:rPr lang="en-US" b="1" dirty="0"/>
              <a:t>technology keepers</a:t>
            </a:r>
            <a:r>
              <a:rPr lang="en-US" dirty="0"/>
              <a:t> to load presentations and troubleshoot slides or microphones, and an </a:t>
            </a:r>
            <a:r>
              <a:rPr lang="en-US" b="1" dirty="0"/>
              <a:t>agitator</a:t>
            </a:r>
            <a:r>
              <a:rPr lang="en-US" dirty="0"/>
              <a:t> to ask the questions others are thinking but afraid to ask or to play devil’s advocate.  </a:t>
            </a:r>
          </a:p>
        </p:txBody>
      </p:sp>
      <p:sp>
        <p:nvSpPr>
          <p:cNvPr id="4" name="Slide Number Placeholder 3"/>
          <p:cNvSpPr>
            <a:spLocks noGrp="1"/>
          </p:cNvSpPr>
          <p:nvPr>
            <p:ph type="sldNum" sz="quarter" idx="5"/>
          </p:nvPr>
        </p:nvSpPr>
        <p:spPr/>
        <p:txBody>
          <a:bodyPr/>
          <a:lstStyle/>
          <a:p>
            <a:fld id="{7E1573F1-F95D-403A-A47C-A1143ABC9F0B}" type="slidenum">
              <a:rPr lang="en-US" smtClean="0"/>
              <a:t>11</a:t>
            </a:fld>
            <a:endParaRPr lang="en-US"/>
          </a:p>
        </p:txBody>
      </p:sp>
    </p:spTree>
    <p:extLst>
      <p:ext uri="{BB962C8B-B14F-4D97-AF65-F5344CB8AC3E}">
        <p14:creationId xmlns:p14="http://schemas.microsoft.com/office/powerpoint/2010/main" val="321400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should have an agenda.</a:t>
            </a:r>
          </a:p>
          <a:p>
            <a:endParaRPr lang="en-US" dirty="0"/>
          </a:p>
          <a:p>
            <a:r>
              <a:rPr lang="en-US" dirty="0"/>
              <a:t>Actually they should have 2 agendas – one for the participants and one for the leaders, which provides extra details about the process.</a:t>
            </a:r>
          </a:p>
          <a:p>
            <a:endParaRPr lang="en-US" dirty="0"/>
          </a:p>
          <a:p>
            <a:r>
              <a:rPr lang="en-US" dirty="0"/>
              <a:t>The participant agenda should be very concise with discussion items or objectives.</a:t>
            </a:r>
          </a:p>
          <a:p>
            <a:endParaRPr lang="en-US" dirty="0"/>
          </a:p>
          <a:p>
            <a:r>
              <a:rPr lang="en-US" dirty="0"/>
              <a:t>The process agenda should have times, activities and objectives, meeting roles, setup and material items.  The layout in this slide shows an effective way to work through the process meeting agenda item by item.</a:t>
            </a:r>
          </a:p>
        </p:txBody>
      </p:sp>
      <p:sp>
        <p:nvSpPr>
          <p:cNvPr id="4" name="Slide Number Placeholder 3"/>
          <p:cNvSpPr>
            <a:spLocks noGrp="1"/>
          </p:cNvSpPr>
          <p:nvPr>
            <p:ph type="sldNum" sz="quarter" idx="5"/>
          </p:nvPr>
        </p:nvSpPr>
        <p:spPr/>
        <p:txBody>
          <a:bodyPr/>
          <a:lstStyle/>
          <a:p>
            <a:fld id="{7E1573F1-F95D-403A-A47C-A1143ABC9F0B}" type="slidenum">
              <a:rPr lang="en-US" smtClean="0"/>
              <a:t>12</a:t>
            </a:fld>
            <a:endParaRPr lang="en-US"/>
          </a:p>
        </p:txBody>
      </p:sp>
    </p:spTree>
    <p:extLst>
      <p:ext uri="{BB962C8B-B14F-4D97-AF65-F5344CB8AC3E}">
        <p14:creationId xmlns:p14="http://schemas.microsoft.com/office/powerpoint/2010/main" val="318563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meetings will greatly benefit from an assigned planner who helps manage the logistics.  If not, someone (typically the leader or facilitator) will need to think through these considerations.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Location: Where will it be held? Does it best suit the group and its travel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Contact: Who is the contact person for the facility and logistics?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Equipment: Do you need wall space or a whiteboard?  Audiovisual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Food / Snacks: Do you need to have food or beverages?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Breaks: Are there enough breaks?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Layout: What are the room layout arrangements?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382523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that people are arranged in a meeting will affect the participation.  Here are some common layout styles:</a:t>
            </a:r>
          </a:p>
          <a:p>
            <a:r>
              <a:rPr lang="en-US" dirty="0"/>
              <a:t>Cabaret Style = notes and group interaction, as well as speaker interaction</a:t>
            </a:r>
          </a:p>
          <a:p>
            <a:r>
              <a:rPr lang="en-US" dirty="0"/>
              <a:t>Banqueting = small group settings or meals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Theater Style = Maximize seating with minimal note taking and participant interaction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Classroom = Speaker to participant interaction with notes and large seating</a:t>
            </a:r>
          </a:p>
          <a:p>
            <a:r>
              <a:rPr lang="en-US" dirty="0"/>
              <a:t>U-Shape = large committee with audiovisual presentations</a:t>
            </a:r>
          </a:p>
          <a:p>
            <a:r>
              <a:rPr lang="en-US" dirty="0"/>
              <a:t>Boardroom = clear leader of meeting and discussion-based</a:t>
            </a:r>
          </a:p>
          <a:p>
            <a:r>
              <a:rPr lang="en-US" dirty="0"/>
              <a:t>Cocktail = Allow for informal socialization and networking with some seating</a:t>
            </a:r>
          </a:p>
          <a:p>
            <a:r>
              <a:rPr lang="en-US" dirty="0"/>
              <a:t>Hollow square = Large committee interaction</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14</a:t>
            </a:fld>
            <a:endParaRPr lang="en-US"/>
          </a:p>
        </p:txBody>
      </p:sp>
    </p:spTree>
    <p:extLst>
      <p:ext uri="{BB962C8B-B14F-4D97-AF65-F5344CB8AC3E}">
        <p14:creationId xmlns:p14="http://schemas.microsoft.com/office/powerpoint/2010/main" val="122668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worked through your meeting’s purpose and objectives, agenda, roles, and logistics, you are ready to execute the meeting.</a:t>
            </a:r>
          </a:p>
          <a:p>
            <a:endParaRPr lang="en-US" dirty="0"/>
          </a:p>
          <a:p>
            <a:r>
              <a:rPr lang="en-US" dirty="0"/>
              <a:t>Let’s take a look at some skills, activities, and tools that will aid in that process.</a:t>
            </a:r>
          </a:p>
        </p:txBody>
      </p:sp>
      <p:sp>
        <p:nvSpPr>
          <p:cNvPr id="4" name="Slide Number Placeholder 3"/>
          <p:cNvSpPr>
            <a:spLocks noGrp="1"/>
          </p:cNvSpPr>
          <p:nvPr>
            <p:ph type="sldNum" sz="quarter" idx="5"/>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174659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helpful to begin by noting that meetings (or at least meeting segments) tend to have a regular shape to discussion.  </a:t>
            </a:r>
          </a:p>
          <a:p>
            <a:endParaRPr lang="en-US" dirty="0"/>
          </a:p>
          <a:p>
            <a:r>
              <a:rPr lang="en-US" dirty="0"/>
              <a:t>There is an </a:t>
            </a:r>
            <a:r>
              <a:rPr lang="en-US" b="1" dirty="0"/>
              <a:t>opening phase </a:t>
            </a:r>
            <a:r>
              <a:rPr lang="en-US" dirty="0"/>
              <a:t>where a question or topic is introduced, brainstorming is conducted, thoughts are clarified, and information is shared.  So, the question prompts the discussion scope and content.</a:t>
            </a:r>
          </a:p>
          <a:p>
            <a:endParaRPr lang="en-US" dirty="0"/>
          </a:p>
          <a:p>
            <a:r>
              <a:rPr lang="en-US" dirty="0"/>
              <a:t>The second phase is the </a:t>
            </a:r>
            <a:r>
              <a:rPr lang="en-US" b="1" dirty="0"/>
              <a:t>prioritization or reduction phase</a:t>
            </a:r>
            <a:r>
              <a:rPr lang="en-US" dirty="0"/>
              <a:t>.  In this step, information is summarized, similar ideas are combined, and action items are evaluated.  The goal here is to narrow the choices or data to make it more manageable.</a:t>
            </a:r>
          </a:p>
          <a:p>
            <a:endParaRPr lang="en-US" dirty="0"/>
          </a:p>
          <a:p>
            <a:r>
              <a:rPr lang="en-US" dirty="0"/>
              <a:t>Lastly, there is a </a:t>
            </a:r>
            <a:r>
              <a:rPr lang="en-US" b="1" dirty="0"/>
              <a:t>closing section or agreement phase</a:t>
            </a:r>
            <a:r>
              <a:rPr lang="en-US" dirty="0"/>
              <a:t>.  This is where decisions occur, final prioritization is made, and the group reaches an agreement</a:t>
            </a:r>
          </a:p>
        </p:txBody>
      </p:sp>
      <p:sp>
        <p:nvSpPr>
          <p:cNvPr id="4" name="Slide Number Placeholder 3"/>
          <p:cNvSpPr>
            <a:spLocks noGrp="1"/>
          </p:cNvSpPr>
          <p:nvPr>
            <p:ph type="sldNum" sz="quarter" idx="5"/>
          </p:nvPr>
        </p:nvSpPr>
        <p:spPr/>
        <p:txBody>
          <a:bodyPr/>
          <a:lstStyle/>
          <a:p>
            <a:fld id="{7E1573F1-F95D-403A-A47C-A1143ABC9F0B}" type="slidenum">
              <a:rPr lang="en-US" smtClean="0"/>
              <a:t>16</a:t>
            </a:fld>
            <a:endParaRPr lang="en-US"/>
          </a:p>
        </p:txBody>
      </p:sp>
    </p:spTree>
    <p:extLst>
      <p:ext uri="{BB962C8B-B14F-4D97-AF65-F5344CB8AC3E}">
        <p14:creationId xmlns:p14="http://schemas.microsoft.com/office/powerpoint/2010/main" val="226113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serves a key role in meetings.  If a meeting leader is also serving as the facilitator, then their skills can often make or break the success of the meeting.</a:t>
            </a:r>
          </a:p>
          <a:p>
            <a:endParaRPr lang="en-US" dirty="0"/>
          </a:p>
          <a:p>
            <a:r>
              <a:rPr lang="en-US" dirty="0"/>
              <a:t>Facilitators are meeting process and structure experts.  They help move the participants through the stages of the meeting.  They are not necessarily content experts.  Although knowing something about the subject will help, they need to remain content-neutral.  Their goal is not to solve the problems or necessarily to contribute content to the discussion, but to get involvement from the participants so that they can achieve the meeting objectives.  This person can be an internal group member or you can hire a professional facilitator.</a:t>
            </a:r>
          </a:p>
          <a:p>
            <a:endParaRPr lang="en-US" dirty="0"/>
          </a:p>
          <a:p>
            <a:r>
              <a:rPr lang="en-US" dirty="0"/>
              <a:t>Facilitators also help design the meeting so that it flows smoothly and is effective.  They ask questions, guide discussions, and keep the meeting on track.  They will draw out the quieter voices and tone down the outspoken ones.  They will summarize points, take visible notes on flipcharts, and help the group to arrive at decisions.</a:t>
            </a:r>
          </a:p>
        </p:txBody>
      </p:sp>
      <p:sp>
        <p:nvSpPr>
          <p:cNvPr id="4" name="Slide Number Placeholder 3"/>
          <p:cNvSpPr>
            <a:spLocks noGrp="1"/>
          </p:cNvSpPr>
          <p:nvPr>
            <p:ph type="sldNum" sz="quarter" idx="5"/>
          </p:nvPr>
        </p:nvSpPr>
        <p:spPr/>
        <p:txBody>
          <a:bodyPr/>
          <a:lstStyle/>
          <a:p>
            <a:fld id="{7E1573F1-F95D-403A-A47C-A1143ABC9F0B}" type="slidenum">
              <a:rPr lang="en-US" smtClean="0"/>
              <a:t>17</a:t>
            </a:fld>
            <a:endParaRPr lang="en-US"/>
          </a:p>
        </p:txBody>
      </p:sp>
    </p:spTree>
    <p:extLst>
      <p:ext uri="{BB962C8B-B14F-4D97-AF65-F5344CB8AC3E}">
        <p14:creationId xmlns:p14="http://schemas.microsoft.com/office/powerpoint/2010/main" val="307205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skills of a facilitator.</a:t>
            </a:r>
          </a:p>
          <a:p>
            <a:pPr marL="171450" indent="-171450">
              <a:buFont typeface="Arial" panose="020B0604020202020204" pitchFamily="34" charset="0"/>
              <a:buChar char="•"/>
            </a:pPr>
            <a:r>
              <a:rPr lang="en-US" dirty="0"/>
              <a:t>They need to use their body language to show they are actively listening to content and to clarify thoughts.</a:t>
            </a:r>
          </a:p>
          <a:p>
            <a:pPr marL="171450" indent="-171450">
              <a:buFont typeface="Arial" panose="020B0604020202020204" pitchFamily="34" charset="0"/>
              <a:buChar char="•"/>
            </a:pPr>
            <a:r>
              <a:rPr lang="en-US" dirty="0"/>
              <a:t>They don’t need to lead the group in their opinion but try to show respect to all opinions in a neutral stance.</a:t>
            </a:r>
          </a:p>
          <a:p>
            <a:pPr marL="171450" indent="-171450">
              <a:buFont typeface="Arial" panose="020B0604020202020204" pitchFamily="34" charset="0"/>
              <a:buChar char="•"/>
            </a:pPr>
            <a:r>
              <a:rPr lang="en-US" dirty="0"/>
              <a:t>Facilitators ask questions, paraphrase – summarize – or synthesize responses to ensure it is captured</a:t>
            </a:r>
          </a:p>
          <a:p>
            <a:pPr marL="171450" indent="-171450">
              <a:buFont typeface="Arial" panose="020B0604020202020204" pitchFamily="34" charset="0"/>
              <a:buChar char="•"/>
            </a:pPr>
            <a:r>
              <a:rPr lang="en-US" dirty="0"/>
              <a:t>They may use negative polls (does any one not agree with that direction) to keep things moving along</a:t>
            </a:r>
          </a:p>
          <a:p>
            <a:pPr marL="171450" indent="-171450">
              <a:buFont typeface="Arial" panose="020B0604020202020204" pitchFamily="34" charset="0"/>
              <a:buChar char="•"/>
            </a:pPr>
            <a:r>
              <a:rPr lang="en-US" dirty="0"/>
              <a:t>When participants get sidetracked, they will label it as such – capture ideas in the “parking lot” for future discussion, and restate the purpose of the meeting.</a:t>
            </a:r>
          </a:p>
          <a:p>
            <a:pPr marL="171450" indent="-171450">
              <a:buFont typeface="Arial" panose="020B0604020202020204" pitchFamily="34" charset="0"/>
              <a:buChar char="•"/>
            </a:pPr>
            <a:r>
              <a:rPr lang="en-US" dirty="0"/>
              <a:t>Facilitators are accurate readers of the mood of the room, and they may label low energy and call for a break or explain that they see confused faces and work towards resolutions.</a:t>
            </a:r>
          </a:p>
          <a:p>
            <a:pPr marL="171450" indent="-171450">
              <a:buFont typeface="Arial" panose="020B0604020202020204" pitchFamily="34" charset="0"/>
              <a:buChar char="•"/>
            </a:pPr>
            <a:r>
              <a:rPr lang="en-US" dirty="0"/>
              <a:t>They will often use flip charts to capture the group’s thoughts</a:t>
            </a:r>
          </a:p>
          <a:p>
            <a:pPr marL="171450" indent="-171450">
              <a:buFont typeface="Arial" panose="020B0604020202020204" pitchFamily="34" charset="0"/>
              <a:buChar char="•"/>
            </a:pPr>
            <a:r>
              <a:rPr lang="en-US" dirty="0"/>
              <a:t>And </a:t>
            </a:r>
            <a:r>
              <a:rPr lang="en-US" dirty="0" err="1"/>
              <a:t>inally</a:t>
            </a:r>
            <a:r>
              <a:rPr lang="en-US" dirty="0"/>
              <a:t>, they will manage disruptive behaviors and personalities</a:t>
            </a:r>
          </a:p>
        </p:txBody>
      </p:sp>
      <p:sp>
        <p:nvSpPr>
          <p:cNvPr id="4" name="Slide Number Placeholder 3"/>
          <p:cNvSpPr>
            <a:spLocks noGrp="1"/>
          </p:cNvSpPr>
          <p:nvPr>
            <p:ph type="sldNum" sz="quarter" idx="5"/>
          </p:nvPr>
        </p:nvSpPr>
        <p:spPr/>
        <p:txBody>
          <a:bodyPr/>
          <a:lstStyle/>
          <a:p>
            <a:fld id="{7E1573F1-F95D-403A-A47C-A1143ABC9F0B}" type="slidenum">
              <a:rPr lang="en-US" smtClean="0"/>
              <a:t>18</a:t>
            </a:fld>
            <a:endParaRPr lang="en-US"/>
          </a:p>
        </p:txBody>
      </p:sp>
    </p:spTree>
    <p:extLst>
      <p:ext uri="{BB962C8B-B14F-4D97-AF65-F5344CB8AC3E}">
        <p14:creationId xmlns:p14="http://schemas.microsoft.com/office/powerpoint/2010/main" val="2106116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 facilitator do this?</a:t>
            </a:r>
          </a:p>
          <a:p>
            <a:endParaRPr lang="en-US" dirty="0"/>
          </a:p>
          <a:p>
            <a:r>
              <a:rPr lang="en-US" dirty="0"/>
              <a:t>Well, in addition to the basic skillset, they have access to a number of tools that can be utilized to engage the participants.  We will explore the tools in these different categories.</a:t>
            </a:r>
          </a:p>
        </p:txBody>
      </p:sp>
      <p:sp>
        <p:nvSpPr>
          <p:cNvPr id="4" name="Slide Number Placeholder 3"/>
          <p:cNvSpPr>
            <a:spLocks noGrp="1"/>
          </p:cNvSpPr>
          <p:nvPr>
            <p:ph type="sldNum" sz="quarter" idx="5"/>
          </p:nvPr>
        </p:nvSpPr>
        <p:spPr/>
        <p:txBody>
          <a:bodyPr/>
          <a:lstStyle/>
          <a:p>
            <a:fld id="{7E1573F1-F95D-403A-A47C-A1143ABC9F0B}" type="slidenum">
              <a:rPr lang="en-US" smtClean="0"/>
              <a:t>19</a:t>
            </a:fld>
            <a:endParaRPr lang="en-US"/>
          </a:p>
        </p:txBody>
      </p:sp>
    </p:spTree>
    <p:extLst>
      <p:ext uri="{BB962C8B-B14F-4D97-AF65-F5344CB8AC3E}">
        <p14:creationId xmlns:p14="http://schemas.microsoft.com/office/powerpoint/2010/main" val="419096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a little bit different than others in this module in that it is focused on helping to prepare and facilitate effective meetings,</a:t>
            </a:r>
          </a:p>
          <a:p>
            <a:endParaRPr lang="en-US" dirty="0"/>
          </a:p>
          <a:p>
            <a:r>
              <a:rPr lang="en-US" dirty="0"/>
              <a:t>This presentation has relied upon the NOAA Intro to Planning and Facilitating Effective Meetings and the EPA Getting ins Step Guide for Engaging Stakeholders.</a:t>
            </a:r>
          </a:p>
        </p:txBody>
      </p:sp>
      <p:sp>
        <p:nvSpPr>
          <p:cNvPr id="4" name="Slide Number Placeholder 3"/>
          <p:cNvSpPr>
            <a:spLocks noGrp="1"/>
          </p:cNvSpPr>
          <p:nvPr>
            <p:ph type="sldNum" sz="quarter" idx="5"/>
          </p:nvPr>
        </p:nvSpPr>
        <p:spPr/>
        <p:txBody>
          <a:bodyPr/>
          <a:lstStyle/>
          <a:p>
            <a:fld id="{7E1573F1-F95D-403A-A47C-A1143ABC9F0B}" type="slidenum">
              <a:rPr lang="en-US" smtClean="0"/>
              <a:t>2</a:t>
            </a:fld>
            <a:endParaRPr lang="en-US"/>
          </a:p>
        </p:txBody>
      </p:sp>
    </p:spTree>
    <p:extLst>
      <p:ext uri="{BB962C8B-B14F-4D97-AF65-F5344CB8AC3E}">
        <p14:creationId xmlns:p14="http://schemas.microsoft.com/office/powerpoint/2010/main" val="282995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always good to start the meeting on the right footing!</a:t>
            </a:r>
          </a:p>
          <a:p>
            <a:pPr marL="171450" indent="-171450">
              <a:buFont typeface="Arial" panose="020B0604020202020204" pitchFamily="34" charset="0"/>
              <a:buChar char="•"/>
            </a:pPr>
            <a:r>
              <a:rPr lang="en-US" dirty="0"/>
              <a:t>If you have an unfamiliar audience or someone new has joined, you might want to start with going around the room and giving your name and organization, as well as one other piece of information.  This could be a personal fact (to relationships?), meeting expectations, or some other items like a fun question to build energy.</a:t>
            </a:r>
          </a:p>
          <a:p>
            <a:pPr marL="171450" indent="-171450">
              <a:buFont typeface="Arial" panose="020B0604020202020204" pitchFamily="34" charset="0"/>
              <a:buChar char="•"/>
            </a:pPr>
            <a:r>
              <a:rPr lang="en-US" dirty="0"/>
              <a:t>If people know each other, consider having everyone state something positive in personal or professional life to build energy and excitement for the meeting.</a:t>
            </a:r>
          </a:p>
          <a:p>
            <a:pPr marL="171450" indent="-171450">
              <a:buFont typeface="Arial" panose="020B0604020202020204" pitchFamily="34" charset="0"/>
              <a:buChar char="•"/>
            </a:pPr>
            <a:r>
              <a:rPr lang="en-US" dirty="0"/>
              <a:t>Another fun alternative is speed networking.  In this case, participants have their business cards and an elevator pitch ready and they each take about 30 seconds to introduce themselves before moving to the next person. If you have time, you can also schedule different organizations to “table” and others can come and participate in a short Q&amp;A session for about 10 minutes before switching.</a:t>
            </a:r>
          </a:p>
        </p:txBody>
      </p:sp>
      <p:sp>
        <p:nvSpPr>
          <p:cNvPr id="4" name="Slide Number Placeholder 3"/>
          <p:cNvSpPr>
            <a:spLocks noGrp="1"/>
          </p:cNvSpPr>
          <p:nvPr>
            <p:ph type="sldNum" sz="quarter" idx="5"/>
          </p:nvPr>
        </p:nvSpPr>
        <p:spPr/>
        <p:txBody>
          <a:bodyPr/>
          <a:lstStyle/>
          <a:p>
            <a:fld id="{7E1573F1-F95D-403A-A47C-A1143ABC9F0B}" type="slidenum">
              <a:rPr lang="en-US" smtClean="0"/>
              <a:t>20</a:t>
            </a:fld>
            <a:endParaRPr lang="en-US"/>
          </a:p>
        </p:txBody>
      </p:sp>
    </p:spTree>
    <p:extLst>
      <p:ext uri="{BB962C8B-B14F-4D97-AF65-F5344CB8AC3E}">
        <p14:creationId xmlns:p14="http://schemas.microsoft.com/office/powerpoint/2010/main" val="3507222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just starting a team, you might consider using a Team Canvas Session.  You can go to the website to download templates or just write them on whiteboards or flipcharts.  The facilitator will help the group use define their goals, roles and skills, values, rules and purposes.  If you get really motivated, you can add strengths, weaknesses, opportunities and risks (SWOT) – personal goals as well as group goals, and needs and expectations.</a:t>
            </a:r>
          </a:p>
          <a:p>
            <a:endParaRPr lang="en-US" dirty="0"/>
          </a:p>
          <a:p>
            <a:r>
              <a:rPr lang="en-US" dirty="0"/>
              <a:t>By working through this as a group, you can quickly develop a framework for moving forward.  Take five minutes on each section to post ideas and then work back over to clarify.</a:t>
            </a:r>
          </a:p>
        </p:txBody>
      </p:sp>
      <p:sp>
        <p:nvSpPr>
          <p:cNvPr id="4" name="Slide Number Placeholder 3"/>
          <p:cNvSpPr>
            <a:spLocks noGrp="1"/>
          </p:cNvSpPr>
          <p:nvPr>
            <p:ph type="sldNum" sz="quarter" idx="5"/>
          </p:nvPr>
        </p:nvSpPr>
        <p:spPr/>
        <p:txBody>
          <a:bodyPr/>
          <a:lstStyle/>
          <a:p>
            <a:fld id="{7E1573F1-F95D-403A-A47C-A1143ABC9F0B}" type="slidenum">
              <a:rPr lang="en-US" smtClean="0"/>
              <a:t>21</a:t>
            </a:fld>
            <a:endParaRPr lang="en-US"/>
          </a:p>
        </p:txBody>
      </p:sp>
    </p:spTree>
    <p:extLst>
      <p:ext uri="{BB962C8B-B14F-4D97-AF65-F5344CB8AC3E}">
        <p14:creationId xmlns:p14="http://schemas.microsoft.com/office/powerpoint/2010/main" val="353169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seeking to generate ideas, there are a number of options.</a:t>
            </a:r>
          </a:p>
          <a:p>
            <a:endParaRPr lang="en-US" dirty="0"/>
          </a:p>
          <a:p>
            <a:pPr marL="171450" indent="-171450">
              <a:buFont typeface="Arial" panose="020B0604020202020204" pitchFamily="34" charset="0"/>
              <a:buChar char="•"/>
            </a:pPr>
            <a:r>
              <a:rPr lang="en-US" dirty="0"/>
              <a:t>People talk about brainstorming sessions, but they are often not handled correctly.  Brainstorming sessions have no censoring or evaluation.  You either need to have a sufficient number of recorders to write down all ideas, or you can place flipcharts around by topic and have people roam around and write feedback on them.  You can sort through the ideas later.</a:t>
            </a:r>
          </a:p>
          <a:p>
            <a:pPr marL="171450" indent="-171450">
              <a:buFont typeface="Arial" panose="020B0604020202020204" pitchFamily="34" charset="0"/>
              <a:buChar char="•"/>
            </a:pPr>
            <a:r>
              <a:rPr lang="en-US" dirty="0"/>
              <a:t>Small group breakouts (3-15 people) can help reduce a large group to a number that allows for more open communication.  Each group will need its own recorder and spokesperson.</a:t>
            </a:r>
          </a:p>
          <a:p>
            <a:pPr marL="171450" indent="-171450">
              <a:buFont typeface="Arial" panose="020B0604020202020204" pitchFamily="34" charset="0"/>
              <a:buChar char="•"/>
            </a:pPr>
            <a:r>
              <a:rPr lang="en-US" dirty="0"/>
              <a:t>Another alternative is role-playing different scenarios.  By speaking from different viewpoints in the community or switching perspectives, it can help you to consider and work through potential objectives.</a:t>
            </a:r>
          </a:p>
          <a:p>
            <a:pPr marL="171450" indent="-171450">
              <a:buFont typeface="Arial" panose="020B0604020202020204" pitchFamily="34" charset="0"/>
              <a:buChar char="•"/>
            </a:pPr>
            <a:r>
              <a:rPr lang="en-US" dirty="0"/>
              <a:t>We are going to practice this later today.</a:t>
            </a:r>
          </a:p>
        </p:txBody>
      </p:sp>
      <p:sp>
        <p:nvSpPr>
          <p:cNvPr id="4" name="Slide Number Placeholder 3"/>
          <p:cNvSpPr>
            <a:spLocks noGrp="1"/>
          </p:cNvSpPr>
          <p:nvPr>
            <p:ph type="sldNum" sz="quarter" idx="5"/>
          </p:nvPr>
        </p:nvSpPr>
        <p:spPr/>
        <p:txBody>
          <a:bodyPr/>
          <a:lstStyle/>
          <a:p>
            <a:fld id="{7E1573F1-F95D-403A-A47C-A1143ABC9F0B}" type="slidenum">
              <a:rPr lang="en-US" smtClean="0"/>
              <a:t>22</a:t>
            </a:fld>
            <a:endParaRPr lang="en-US"/>
          </a:p>
        </p:txBody>
      </p:sp>
    </p:spTree>
    <p:extLst>
      <p:ext uri="{BB962C8B-B14F-4D97-AF65-F5344CB8AC3E}">
        <p14:creationId xmlns:p14="http://schemas.microsoft.com/office/powerpoint/2010/main" val="3952482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0" dirty="0"/>
              <a:t>The Six Thinking Hats activity has been developed by Edward de Bono in a book of the same title.</a:t>
            </a:r>
          </a:p>
          <a:p>
            <a:pPr marL="0" indent="0">
              <a:buFont typeface="Arial"/>
              <a:buNone/>
            </a:pPr>
            <a:endParaRPr lang="en-US" sz="1200" b="0" dirty="0"/>
          </a:p>
          <a:p>
            <a:pPr marL="0" indent="0">
              <a:buFont typeface="Arial"/>
              <a:buNone/>
            </a:pPr>
            <a:r>
              <a:rPr lang="en-US" sz="1200" b="0" dirty="0"/>
              <a:t>There are two options: </a:t>
            </a:r>
            <a:endParaRPr lang="en-US" sz="1200" b="1" dirty="0"/>
          </a:p>
          <a:p>
            <a:pPr marL="228600" indent="-228600">
              <a:buAutoNum type="arabicParenR"/>
            </a:pPr>
            <a:r>
              <a:rPr lang="en-US" sz="1200" dirty="0"/>
              <a:t>The whole group wears each hat together at the same time, or </a:t>
            </a:r>
          </a:p>
          <a:p>
            <a:pPr marL="228600" indent="-228600">
              <a:buAutoNum type="arabicParenR"/>
            </a:pPr>
            <a:r>
              <a:rPr lang="en-US" sz="1200" dirty="0"/>
              <a:t>The hats are distributed throughout the group and each individual brings a unique perspective.  </a:t>
            </a:r>
          </a:p>
          <a:p>
            <a:pPr marL="0" indent="0">
              <a:buNone/>
            </a:pPr>
            <a:endParaRPr lang="en-US" sz="1200" dirty="0"/>
          </a:p>
          <a:p>
            <a:pPr marL="0" indent="0">
              <a:buNone/>
            </a:pPr>
            <a:r>
              <a:rPr lang="en-US" sz="1200" dirty="0"/>
              <a:t>You don’t need an actual hat (a colored paper will do).</a:t>
            </a:r>
          </a:p>
          <a:p>
            <a:pPr marL="0" indent="0">
              <a:buNone/>
            </a:pPr>
            <a:r>
              <a:rPr lang="en-US" sz="1200" dirty="0"/>
              <a:t>Read the description of the roles on the slide.</a:t>
            </a:r>
          </a:p>
        </p:txBody>
      </p:sp>
      <p:sp>
        <p:nvSpPr>
          <p:cNvPr id="4" name="Slide Number Placeholder 3"/>
          <p:cNvSpPr>
            <a:spLocks noGrp="1"/>
          </p:cNvSpPr>
          <p:nvPr>
            <p:ph type="sldNum" sz="quarter" idx="5"/>
          </p:nvPr>
        </p:nvSpPr>
        <p:spPr/>
        <p:txBody>
          <a:bodyPr/>
          <a:lstStyle/>
          <a:p>
            <a:fld id="{7E1573F1-F95D-403A-A47C-A1143ABC9F0B}" type="slidenum">
              <a:rPr lang="en-US" smtClean="0"/>
              <a:t>23</a:t>
            </a:fld>
            <a:endParaRPr lang="en-US"/>
          </a:p>
        </p:txBody>
      </p:sp>
    </p:spTree>
    <p:extLst>
      <p:ext uri="{BB962C8B-B14F-4D97-AF65-F5344CB8AC3E}">
        <p14:creationId xmlns:p14="http://schemas.microsoft.com/office/powerpoint/2010/main" val="1627946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tools you can use for increasing participation.</a:t>
            </a:r>
          </a:p>
          <a:p>
            <a:endParaRPr lang="en-US" dirty="0"/>
          </a:p>
          <a:p>
            <a:r>
              <a:rPr lang="en-US" dirty="0"/>
              <a:t>One is the parking lot.  This is simply a way to recognize that the meeting has gone off track and to provide the opportunity to document the sidetrack for follow-up at a later time.  You can pause the meeting long enough to document the concern and then include it in the meeting minutes for a later meeting or (if time permits) return to the issue later in the meeting.</a:t>
            </a:r>
          </a:p>
          <a:p>
            <a:endParaRPr lang="en-US" dirty="0"/>
          </a:p>
          <a:p>
            <a:r>
              <a:rPr lang="en-US" dirty="0"/>
              <a:t>Maintaining a running speaker’s list (indicated by raising a finger and the facilitator saying – I see you and you…</a:t>
            </a:r>
            <a:r>
              <a:rPr lang="en-US" dirty="0" err="1"/>
              <a:t>etc</a:t>
            </a:r>
            <a:r>
              <a:rPr lang="en-US" dirty="0"/>
              <a:t>) will help maintain order while providing opportunities to speak.  You can also provide time limits or limit the number of opportunities to speak if need be.</a:t>
            </a:r>
          </a:p>
          <a:p>
            <a:endParaRPr lang="en-US" dirty="0"/>
          </a:p>
          <a:p>
            <a:r>
              <a:rPr lang="en-US" dirty="0"/>
              <a:t>Finally, you can utilize a speaker ball or passing the microphone to help keep people from talking over each other.</a:t>
            </a:r>
          </a:p>
        </p:txBody>
      </p:sp>
      <p:sp>
        <p:nvSpPr>
          <p:cNvPr id="4" name="Slide Number Placeholder 3"/>
          <p:cNvSpPr>
            <a:spLocks noGrp="1"/>
          </p:cNvSpPr>
          <p:nvPr>
            <p:ph type="sldNum" sz="quarter" idx="5"/>
          </p:nvPr>
        </p:nvSpPr>
        <p:spPr/>
        <p:txBody>
          <a:bodyPr/>
          <a:lstStyle/>
          <a:p>
            <a:fld id="{7E1573F1-F95D-403A-A47C-A1143ABC9F0B}" type="slidenum">
              <a:rPr lang="en-US" smtClean="0"/>
              <a:t>24</a:t>
            </a:fld>
            <a:endParaRPr lang="en-US"/>
          </a:p>
        </p:txBody>
      </p:sp>
    </p:spTree>
    <p:extLst>
      <p:ext uri="{BB962C8B-B14F-4D97-AF65-F5344CB8AC3E}">
        <p14:creationId xmlns:p14="http://schemas.microsoft.com/office/powerpoint/2010/main" val="3468251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making decisions, you need to have a clear idea of what level of agreement is necessary and how to achieve it.</a:t>
            </a:r>
          </a:p>
          <a:p>
            <a:endParaRPr lang="en-US" dirty="0"/>
          </a:p>
          <a:p>
            <a:r>
              <a:rPr lang="en-US" dirty="0"/>
              <a:t>This may depend on the nature of the decision and the passion of the participants.  If you cannot build a group consensus but you need an immediate decision, a simple majority vote may suffice.</a:t>
            </a:r>
          </a:p>
          <a:p>
            <a:endParaRPr lang="en-US" dirty="0"/>
          </a:p>
          <a:p>
            <a:r>
              <a:rPr lang="en-US" dirty="0"/>
              <a:t>It is important to note that sometimes the goal is not making a decision, but simply receiving input and feedback.  You may want this to be the end goal if there are a lot of diverse views and you need the discussion to help better understand viewpoints for a later decision.</a:t>
            </a:r>
          </a:p>
          <a:p>
            <a:endParaRPr lang="en-US" dirty="0"/>
          </a:p>
          <a:p>
            <a:r>
              <a:rPr lang="en-US" dirty="0"/>
              <a:t>Finally, the objective may be to prioritize the actions and determine their relative importance, innovativeness, feasibility, schedule, or other factors.</a:t>
            </a:r>
          </a:p>
          <a:p>
            <a:endParaRPr lang="en-US" dirty="0"/>
          </a:p>
          <a:p>
            <a:r>
              <a:rPr lang="en-US" dirty="0"/>
              <a:t>Understanding what type of decision you need and/or adjusting based on the tone of the audience is important.</a:t>
            </a:r>
          </a:p>
        </p:txBody>
      </p:sp>
      <p:sp>
        <p:nvSpPr>
          <p:cNvPr id="4" name="Slide Number Placeholder 3"/>
          <p:cNvSpPr>
            <a:spLocks noGrp="1"/>
          </p:cNvSpPr>
          <p:nvPr>
            <p:ph type="sldNum" sz="quarter" idx="5"/>
          </p:nvPr>
        </p:nvSpPr>
        <p:spPr/>
        <p:txBody>
          <a:bodyPr/>
          <a:lstStyle/>
          <a:p>
            <a:fld id="{7E1573F1-F95D-403A-A47C-A1143ABC9F0B}" type="slidenum">
              <a:rPr lang="en-US" smtClean="0"/>
              <a:t>25</a:t>
            </a:fld>
            <a:endParaRPr lang="en-US"/>
          </a:p>
        </p:txBody>
      </p:sp>
    </p:spTree>
    <p:extLst>
      <p:ext uri="{BB962C8B-B14F-4D97-AF65-F5344CB8AC3E}">
        <p14:creationId xmlns:p14="http://schemas.microsoft.com/office/powerpoint/2010/main" val="936965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looking to prioritize, you can use the thumbs spectrum or the spectrum lines (as covered in the introduction) to help get immediate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also consider the dot voting system.  In this system, participants generate ideas, then group them into clusters or themes and finally the use dots to distribute votes for the preferred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using dot voting, be sure to check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used as a discussion and exploration tool, rather than a decision-making tool (there may be biases and you may miss valuable feedback. </a:t>
            </a:r>
          </a:p>
          <a:p>
            <a:pPr marL="171450" indent="-171450">
              <a:buFont typeface="Arial" panose="020B0604020202020204" pitchFamily="34" charset="0"/>
              <a:buChar char="•"/>
            </a:pPr>
            <a:r>
              <a:rPr lang="en-US" dirty="0"/>
              <a:t>Ensure votes are not split among too many similar items (count categories together)</a:t>
            </a:r>
          </a:p>
          <a:p>
            <a:pPr marL="171450" indent="-171450">
              <a:buFont typeface="Arial" panose="020B0604020202020204" pitchFamily="34" charset="0"/>
              <a:buChar char="•"/>
            </a:pPr>
            <a:r>
              <a:rPr lang="en-US" dirty="0"/>
              <a:t>Items that are non-negotiable or systems in which all elements are required for them to work cannot use such prioritization schemes</a:t>
            </a:r>
          </a:p>
          <a:p>
            <a:pPr marL="171450" indent="-171450">
              <a:buFont typeface="Arial" panose="020B0604020202020204" pitchFamily="34" charset="0"/>
              <a:buChar char="•"/>
            </a:pPr>
            <a:r>
              <a:rPr lang="en-US" dirty="0"/>
              <a:t>Beware of cause-and-effect relationships between items</a:t>
            </a:r>
          </a:p>
          <a:p>
            <a:pPr marL="171450" indent="-171450">
              <a:buFont typeface="Arial" panose="020B0604020202020204" pitchFamily="34" charset="0"/>
              <a:buChar char="•"/>
            </a:pPr>
            <a:r>
              <a:rPr lang="en-US" dirty="0"/>
              <a:t>Consider using colors to help highlight perspectives (most innovative, most feasible, most important, etc.)</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https://medium.com/@stephenanderson/whats-wrong-with-dot-voting-exercises-9f121e20474a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can also utilize paper ballots to score out in a similar way with additional advanced preparation.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26</a:t>
            </a:fld>
            <a:endParaRPr lang="en-US"/>
          </a:p>
        </p:txBody>
      </p:sp>
    </p:spTree>
    <p:extLst>
      <p:ext uri="{BB962C8B-B14F-4D97-AF65-F5344CB8AC3E}">
        <p14:creationId xmlns:p14="http://schemas.microsoft.com/office/powerpoint/2010/main" val="1649488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idea is a Plus – Minus - Interesting chart or PMI chart.</a:t>
            </a:r>
          </a:p>
          <a:p>
            <a:endParaRPr lang="en-US" dirty="0"/>
          </a:p>
          <a:p>
            <a:r>
              <a:rPr lang="en-US" dirty="0"/>
              <a:t>In this chart, you right down the pros and cons of each alternative as well as important but neutral facts.  This can help clarify alternatives</a:t>
            </a:r>
          </a:p>
        </p:txBody>
      </p:sp>
      <p:sp>
        <p:nvSpPr>
          <p:cNvPr id="4" name="Slide Number Placeholder 3"/>
          <p:cNvSpPr>
            <a:spLocks noGrp="1"/>
          </p:cNvSpPr>
          <p:nvPr>
            <p:ph type="sldNum" sz="quarter" idx="5"/>
          </p:nvPr>
        </p:nvSpPr>
        <p:spPr/>
        <p:txBody>
          <a:bodyPr/>
          <a:lstStyle/>
          <a:p>
            <a:fld id="{7E1573F1-F95D-403A-A47C-A1143ABC9F0B}" type="slidenum">
              <a:rPr lang="en-US" smtClean="0"/>
              <a:t>27</a:t>
            </a:fld>
            <a:endParaRPr lang="en-US"/>
          </a:p>
        </p:txBody>
      </p:sp>
    </p:spTree>
    <p:extLst>
      <p:ext uri="{BB962C8B-B14F-4D97-AF65-F5344CB8AC3E}">
        <p14:creationId xmlns:p14="http://schemas.microsoft.com/office/powerpoint/2010/main" val="3546510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tool is the 2,4, 8 consensus. </a:t>
            </a:r>
          </a:p>
          <a:p>
            <a:r>
              <a:rPr lang="en-US" dirty="0"/>
              <a:t>This tool generates ideas and prioritizes them. In this activity, you start in pairs generating ideas and then combine groups and promote only the top ideas.</a:t>
            </a:r>
          </a:p>
          <a:p>
            <a:endParaRPr lang="en-US" dirty="0"/>
          </a:p>
          <a:p>
            <a:pPr marL="228600" indent="-228600">
              <a:buFont typeface="+mj-lt"/>
              <a:buAutoNum type="arabicPeriod"/>
            </a:pPr>
            <a:r>
              <a:rPr lang="en-US" dirty="0"/>
              <a:t>So, for example, you start in pairs (groups of 2) and the pairs generate their best three ideas for the issue under discussion.  You can use 1 minute to think individually and then 2 minutes to discuss.</a:t>
            </a:r>
          </a:p>
          <a:p>
            <a:pPr marL="228600" indent="-228600">
              <a:buFont typeface="+mj-lt"/>
              <a:buAutoNum type="arabicPeriod"/>
            </a:pPr>
            <a:r>
              <a:rPr lang="en-US" dirty="0"/>
              <a:t>Then, pairs combine into groups of 4 and take 4 minutes to agree on a joint top 3 solutions.  So, they have to eliminate 3 ideas between the groups. </a:t>
            </a:r>
          </a:p>
          <a:p>
            <a:pPr marL="228600" indent="-228600">
              <a:buFont typeface="+mj-lt"/>
              <a:buAutoNum type="arabicPeriod"/>
            </a:pPr>
            <a:r>
              <a:rPr lang="en-US" dirty="0"/>
              <a:t>Then, these groups join (group of 8) for another selection of a combined top 3 priorities (5 minutes).  </a:t>
            </a:r>
          </a:p>
          <a:p>
            <a:pPr marL="228600" indent="-228600">
              <a:buFont typeface="+mj-lt"/>
              <a:buAutoNum type="arabicPeriod"/>
            </a:pPr>
            <a:endParaRPr lang="en-US" dirty="0"/>
          </a:p>
          <a:p>
            <a:pPr marL="0" indent="0">
              <a:buFont typeface="+mj-lt"/>
              <a:buNone/>
            </a:pPr>
            <a:r>
              <a:rPr lang="en-US" dirty="0"/>
              <a:t>You can adjust the times as needed, but this gives you an idea of the process.  You can also report out in groups at this point or have the groups of 8 join and repeat the process. The result is a short list of priorities that can be moved forward in a relatively short amount of time.</a:t>
            </a:r>
          </a:p>
        </p:txBody>
      </p:sp>
      <p:sp>
        <p:nvSpPr>
          <p:cNvPr id="4" name="Slide Number Placeholder 3"/>
          <p:cNvSpPr>
            <a:spLocks noGrp="1"/>
          </p:cNvSpPr>
          <p:nvPr>
            <p:ph type="sldNum" sz="quarter" idx="5"/>
          </p:nvPr>
        </p:nvSpPr>
        <p:spPr/>
        <p:txBody>
          <a:bodyPr/>
          <a:lstStyle/>
          <a:p>
            <a:fld id="{7E1573F1-F95D-403A-A47C-A1143ABC9F0B}" type="slidenum">
              <a:rPr lang="en-US" smtClean="0"/>
              <a:t>28</a:t>
            </a:fld>
            <a:endParaRPr lang="en-US"/>
          </a:p>
        </p:txBody>
      </p:sp>
    </p:spTree>
    <p:extLst>
      <p:ext uri="{BB962C8B-B14F-4D97-AF65-F5344CB8AC3E}">
        <p14:creationId xmlns:p14="http://schemas.microsoft.com/office/powerpoint/2010/main" val="2373867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tools include the urgent / important matrix (also called the Eisenhower matrix) and the How-Now-Wow matrix.</a:t>
            </a:r>
          </a:p>
          <a:p>
            <a:endParaRPr lang="en-US" dirty="0"/>
          </a:p>
          <a:p>
            <a:r>
              <a:rPr lang="en-US" dirty="0"/>
              <a:t>The Eisenhower matrix helps sort tasks by importance and urgency such that you can focus on the most critical issues, schedule long-term planning for others, and either delegate or eliminate those that take up lots of time but accomplish less.</a:t>
            </a:r>
          </a:p>
          <a:p>
            <a:endParaRPr lang="en-US" dirty="0"/>
          </a:p>
          <a:p>
            <a:r>
              <a:rPr lang="en-US" dirty="0"/>
              <a:t>The How-now-wow matrix looks at feasibility versus originality.  Often the most creative ideas get bypassed for familiar but boring ones.  This matrix helps prioritize the wow factor.  These colors can be used with the dot voting systems or brainstorming lists to help prioritize.</a:t>
            </a:r>
          </a:p>
        </p:txBody>
      </p:sp>
      <p:sp>
        <p:nvSpPr>
          <p:cNvPr id="4" name="Slide Number Placeholder 3"/>
          <p:cNvSpPr>
            <a:spLocks noGrp="1"/>
          </p:cNvSpPr>
          <p:nvPr>
            <p:ph type="sldNum" sz="quarter" idx="5"/>
          </p:nvPr>
        </p:nvSpPr>
        <p:spPr/>
        <p:txBody>
          <a:bodyPr/>
          <a:lstStyle/>
          <a:p>
            <a:fld id="{7E1573F1-F95D-403A-A47C-A1143ABC9F0B}" type="slidenum">
              <a:rPr lang="en-US" smtClean="0"/>
              <a:t>29</a:t>
            </a:fld>
            <a:endParaRPr lang="en-US"/>
          </a:p>
        </p:txBody>
      </p:sp>
    </p:spTree>
    <p:extLst>
      <p:ext uri="{BB962C8B-B14F-4D97-AF65-F5344CB8AC3E}">
        <p14:creationId xmlns:p14="http://schemas.microsoft.com/office/powerpoint/2010/main" val="184156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we all know what it is like to be in a poorly managed meeting.  Hopefully with today’s agenda we will help you to improve your meetings</a:t>
            </a:r>
            <a:r>
              <a:rPr lang="en-US"/>
              <a:t>. </a:t>
            </a:r>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a:t>
            </a:fld>
            <a:endParaRPr lang="en-US"/>
          </a:p>
        </p:txBody>
      </p:sp>
    </p:spTree>
    <p:extLst>
      <p:ext uri="{BB962C8B-B14F-4D97-AF65-F5344CB8AC3E}">
        <p14:creationId xmlns:p14="http://schemas.microsoft.com/office/powerpoint/2010/main" val="2027587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feedback - Hold up the number of fingers for the new techniques that you learned from that session?</a:t>
            </a:r>
          </a:p>
          <a:p>
            <a:endParaRPr lang="en-US" dirty="0"/>
          </a:p>
          <a:p>
            <a:endParaRPr lang="en-US" dirty="0"/>
          </a:p>
          <a:p>
            <a:r>
              <a:rPr lang="en-US" dirty="0"/>
              <a:t>We will now transition to “Disruptive Behaviors”</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30</a:t>
            </a:fld>
            <a:endParaRPr lang="en-US"/>
          </a:p>
        </p:txBody>
      </p:sp>
    </p:spTree>
    <p:extLst>
      <p:ext uri="{BB962C8B-B14F-4D97-AF65-F5344CB8AC3E}">
        <p14:creationId xmlns:p14="http://schemas.microsoft.com/office/powerpoint/2010/main" val="4099579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 is helpful to be aware of the difference between a position statement and a statement of concern or interest.</a:t>
            </a:r>
          </a:p>
          <a:p>
            <a:endParaRPr lang="en-US" dirty="0"/>
          </a:p>
          <a:p>
            <a:r>
              <a:rPr lang="en-US" dirty="0"/>
              <a:t>When disagreements cause the progress to halt, listen to whether positions or values are being stated.  A </a:t>
            </a:r>
            <a:r>
              <a:rPr lang="en-US" b="1" dirty="0"/>
              <a:t>position</a:t>
            </a:r>
            <a:r>
              <a:rPr lang="en-US" dirty="0"/>
              <a:t> will include underlying concerns or interests that need to be probed.  For instance, someone may insist that development should move forward in spite of environmental concerns.  But probing that position you might be able to identify </a:t>
            </a:r>
            <a:r>
              <a:rPr lang="en-US" b="1" dirty="0"/>
              <a:t>values</a:t>
            </a:r>
            <a:r>
              <a:rPr lang="en-US" dirty="0"/>
              <a:t> such as job creation, increased tax revenue, and enhanced quality of life.  </a:t>
            </a:r>
          </a:p>
          <a:p>
            <a:endParaRPr lang="en-US" dirty="0"/>
          </a:p>
          <a:p>
            <a:r>
              <a:rPr lang="en-US" dirty="0"/>
              <a:t>When values / concerns / areas of importance are stated, discussion can turn to methods of compromise or solutions that address all concerns.</a:t>
            </a:r>
          </a:p>
          <a:p>
            <a:endParaRPr lang="en-US" dirty="0"/>
          </a:p>
          <a:p>
            <a:r>
              <a:rPr lang="en-US" dirty="0"/>
              <a:t>Sometimes though, it is not the positions that cause conflicts, but the personalities.</a:t>
            </a:r>
          </a:p>
        </p:txBody>
      </p:sp>
      <p:sp>
        <p:nvSpPr>
          <p:cNvPr id="4" name="Slide Number Placeholder 3"/>
          <p:cNvSpPr>
            <a:spLocks noGrp="1"/>
          </p:cNvSpPr>
          <p:nvPr>
            <p:ph type="sldNum" sz="quarter" idx="5"/>
          </p:nvPr>
        </p:nvSpPr>
        <p:spPr/>
        <p:txBody>
          <a:bodyPr/>
          <a:lstStyle/>
          <a:p>
            <a:fld id="{7E1573F1-F95D-403A-A47C-A1143ABC9F0B}" type="slidenum">
              <a:rPr lang="en-US" smtClean="0"/>
              <a:t>31</a:t>
            </a:fld>
            <a:endParaRPr lang="en-US"/>
          </a:p>
        </p:txBody>
      </p:sp>
    </p:spTree>
    <p:extLst>
      <p:ext uri="{BB962C8B-B14F-4D97-AF65-F5344CB8AC3E}">
        <p14:creationId xmlns:p14="http://schemas.microsoft.com/office/powerpoint/2010/main" val="182557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start noticing some disruptive behaviors in your meeting, you might discretely pull up this bookmarked site on your phone and find a quick guide on how to deal with the disruptive behavior.</a:t>
            </a:r>
          </a:p>
          <a:p>
            <a:endParaRPr lang="en-US" dirty="0"/>
          </a:p>
          <a:p>
            <a:r>
              <a:rPr lang="en-US" dirty="0"/>
              <a:t>NOAA (National Oceanic and Atmospheric Administration) has created this helpful and hilarious app that uses sea creatures to categorize different behaviors.  Note the web address in the section below.  Please type in that address on your phone so you can bring it up and utilize it for the next activity.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look at this list, can you think of some people in various meetings that fit these characterizations?  READ THE DIFFERENT BEHAVIORS.</a:t>
            </a:r>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32</a:t>
            </a:fld>
            <a:endParaRPr lang="en-US"/>
          </a:p>
        </p:txBody>
      </p:sp>
    </p:spTree>
    <p:extLst>
      <p:ext uri="{BB962C8B-B14F-4D97-AF65-F5344CB8AC3E}">
        <p14:creationId xmlns:p14="http://schemas.microsoft.com/office/powerpoint/2010/main" val="378859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a pull this up now.  You can click on the icons and it will describe the behavior and suggest gentle or firm interventions.</a:t>
            </a:r>
          </a:p>
          <a:p>
            <a:endParaRPr lang="en-US" dirty="0"/>
          </a:p>
          <a:p>
            <a:r>
              <a:rPr lang="en-US" dirty="0"/>
              <a:t>Here is the example of the shark.</a:t>
            </a:r>
          </a:p>
          <a:p>
            <a:endParaRPr lang="en-US" dirty="0"/>
          </a:p>
          <a:p>
            <a:r>
              <a:rPr lang="en-US" dirty="0"/>
              <a:t>Now what you will normally have to watch out for is that you don’t actually say “Sharky </a:t>
            </a:r>
            <a:r>
              <a:rPr lang="en-US" dirty="0" err="1"/>
              <a:t>Sharky</a:t>
            </a:r>
            <a:r>
              <a:rPr lang="en-US" dirty="0"/>
              <a:t>” when addressing the person with aggressive behavior.  You will have to watch out for that because it will go through your mind!</a:t>
            </a:r>
          </a:p>
        </p:txBody>
      </p:sp>
      <p:sp>
        <p:nvSpPr>
          <p:cNvPr id="4" name="Slide Number Placeholder 3"/>
          <p:cNvSpPr>
            <a:spLocks noGrp="1"/>
          </p:cNvSpPr>
          <p:nvPr>
            <p:ph type="sldNum" sz="quarter" idx="5"/>
          </p:nvPr>
        </p:nvSpPr>
        <p:spPr/>
        <p:txBody>
          <a:bodyPr/>
          <a:lstStyle/>
          <a:p>
            <a:fld id="{7E1573F1-F95D-403A-A47C-A1143ABC9F0B}" type="slidenum">
              <a:rPr lang="en-US" smtClean="0"/>
              <a:t>33</a:t>
            </a:fld>
            <a:endParaRPr lang="en-US"/>
          </a:p>
        </p:txBody>
      </p:sp>
    </p:spTree>
    <p:extLst>
      <p:ext uri="{BB962C8B-B14F-4D97-AF65-F5344CB8AC3E}">
        <p14:creationId xmlns:p14="http://schemas.microsoft.com/office/powerpoint/2010/main" val="2055661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I’d like to do now is role play with these disruptive behaviors.  We will divide up into groups of 4 and one person will be the facilitator and the other three will pick a secret persona.  Then the facilitator will ask questions to generate discussion along a topic and the other three individuals will act out their character.  The facilitator will continue to ask questions and actively listen, all while trying to determine what the various behavior types are.  When the facilitator thinks they have everyone figured out, they will propose a way to overcome the disruptions by calling on the sea creature’s name (something you normally would not do).</a:t>
            </a:r>
          </a:p>
          <a:p>
            <a:endParaRPr lang="en-US" dirty="0"/>
          </a:p>
          <a:p>
            <a:r>
              <a:rPr lang="en-US" dirty="0"/>
              <a:t>Reveal your identities and then switch.</a:t>
            </a:r>
          </a:p>
        </p:txBody>
      </p:sp>
      <p:sp>
        <p:nvSpPr>
          <p:cNvPr id="4" name="Slide Number Placeholder 3"/>
          <p:cNvSpPr>
            <a:spLocks noGrp="1"/>
          </p:cNvSpPr>
          <p:nvPr>
            <p:ph type="sldNum" sz="quarter" idx="5"/>
          </p:nvPr>
        </p:nvSpPr>
        <p:spPr/>
        <p:txBody>
          <a:bodyPr/>
          <a:lstStyle/>
          <a:p>
            <a:fld id="{7E1573F1-F95D-403A-A47C-A1143ABC9F0B}" type="slidenum">
              <a:rPr lang="en-US" smtClean="0"/>
              <a:t>34</a:t>
            </a:fld>
            <a:endParaRPr lang="en-US"/>
          </a:p>
        </p:txBody>
      </p:sp>
    </p:spTree>
    <p:extLst>
      <p:ext uri="{BB962C8B-B14F-4D97-AF65-F5344CB8AC3E}">
        <p14:creationId xmlns:p14="http://schemas.microsoft.com/office/powerpoint/2010/main" val="1452609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36</a:t>
            </a:fld>
            <a:endParaRPr lang="en-US"/>
          </a:p>
        </p:txBody>
      </p:sp>
    </p:spTree>
    <p:extLst>
      <p:ext uri="{BB962C8B-B14F-4D97-AF65-F5344CB8AC3E}">
        <p14:creationId xmlns:p14="http://schemas.microsoft.com/office/powerpoint/2010/main" val="541639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37</a:t>
            </a:fld>
            <a:endParaRPr lang="en-US"/>
          </a:p>
        </p:txBody>
      </p:sp>
    </p:spTree>
    <p:extLst>
      <p:ext uri="{BB962C8B-B14F-4D97-AF65-F5344CB8AC3E}">
        <p14:creationId xmlns:p14="http://schemas.microsoft.com/office/powerpoint/2010/main" val="4068795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when your meeting is a workshop, community forum, focus group, or some other similar type event, you will want to receive feedback on the meeting for future events.</a:t>
            </a:r>
          </a:p>
          <a:p>
            <a:endParaRPr lang="en-US" dirty="0"/>
          </a:p>
          <a:p>
            <a:r>
              <a:rPr lang="en-US" dirty="0"/>
              <a:t>This portion of the evaluation comes from the NOAA guide.</a:t>
            </a:r>
          </a:p>
        </p:txBody>
      </p:sp>
      <p:sp>
        <p:nvSpPr>
          <p:cNvPr id="4" name="Slide Number Placeholder 3"/>
          <p:cNvSpPr>
            <a:spLocks noGrp="1"/>
          </p:cNvSpPr>
          <p:nvPr>
            <p:ph type="sldNum" sz="quarter" idx="5"/>
          </p:nvPr>
        </p:nvSpPr>
        <p:spPr/>
        <p:txBody>
          <a:bodyPr/>
          <a:lstStyle/>
          <a:p>
            <a:fld id="{7E1573F1-F95D-403A-A47C-A1143ABC9F0B}" type="slidenum">
              <a:rPr lang="en-US" smtClean="0"/>
              <a:t>38</a:t>
            </a:fld>
            <a:endParaRPr lang="en-US"/>
          </a:p>
        </p:txBody>
      </p:sp>
    </p:spTree>
    <p:extLst>
      <p:ext uri="{BB962C8B-B14F-4D97-AF65-F5344CB8AC3E}">
        <p14:creationId xmlns:p14="http://schemas.microsoft.com/office/powerpoint/2010/main" val="79989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items to consider including in your meeting feedback evaluation.</a:t>
            </a:r>
          </a:p>
          <a:p>
            <a:endParaRPr lang="en-US" dirty="0"/>
          </a:p>
          <a:p>
            <a:r>
              <a:rPr lang="en-US" dirty="0"/>
              <a:t>You can conduct the evaluation at the end of the meeting or send an email follow up for an online survey within 24 hours (less effective).</a:t>
            </a:r>
          </a:p>
        </p:txBody>
      </p:sp>
      <p:sp>
        <p:nvSpPr>
          <p:cNvPr id="4" name="Slide Number Placeholder 3"/>
          <p:cNvSpPr>
            <a:spLocks noGrp="1"/>
          </p:cNvSpPr>
          <p:nvPr>
            <p:ph type="sldNum" sz="quarter" idx="5"/>
          </p:nvPr>
        </p:nvSpPr>
        <p:spPr/>
        <p:txBody>
          <a:bodyPr/>
          <a:lstStyle/>
          <a:p>
            <a:fld id="{7E1573F1-F95D-403A-A47C-A1143ABC9F0B}" type="slidenum">
              <a:rPr lang="en-US" smtClean="0"/>
              <a:t>39</a:t>
            </a:fld>
            <a:endParaRPr lang="en-US"/>
          </a:p>
        </p:txBody>
      </p:sp>
    </p:spTree>
    <p:extLst>
      <p:ext uri="{BB962C8B-B14F-4D97-AF65-F5344CB8AC3E}">
        <p14:creationId xmlns:p14="http://schemas.microsoft.com/office/powerpoint/2010/main" val="3906412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40</a:t>
            </a:fld>
            <a:endParaRPr lang="en-US"/>
          </a:p>
        </p:txBody>
      </p:sp>
    </p:spTree>
    <p:extLst>
      <p:ext uri="{BB962C8B-B14F-4D97-AF65-F5344CB8AC3E}">
        <p14:creationId xmlns:p14="http://schemas.microsoft.com/office/powerpoint/2010/main" val="364981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begin the meeting with some ground rules.  </a:t>
            </a:r>
            <a:r>
              <a:rPr lang="en-US" i="1" dirty="0"/>
              <a:t>(These are specific to virtual meetings!)</a:t>
            </a:r>
          </a:p>
          <a:p>
            <a:r>
              <a:rPr lang="en-US" dirty="0"/>
              <a:t>Why?  Because this is an effective meeting practice that helps everyone be on the same page.</a:t>
            </a:r>
          </a:p>
        </p:txBody>
      </p:sp>
      <p:sp>
        <p:nvSpPr>
          <p:cNvPr id="4" name="Slide Number Placeholder 3"/>
          <p:cNvSpPr>
            <a:spLocks noGrp="1"/>
          </p:cNvSpPr>
          <p:nvPr>
            <p:ph type="sldNum" sz="quarter" idx="5"/>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174237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meeting, we want to introduce some hand signals.</a:t>
            </a:r>
          </a:p>
          <a:p>
            <a:endParaRPr lang="en-US" dirty="0"/>
          </a:p>
          <a:p>
            <a:r>
              <a:rPr lang="en-US" dirty="0"/>
              <a:t>Hand signals are good for virtual meetings especially, but also for in person meetings.</a:t>
            </a:r>
          </a:p>
          <a:p>
            <a:r>
              <a:rPr lang="en-US" dirty="0"/>
              <a:t>Ever had multiple people talking over each other?  Use the single finger to indicate you would like to speak and wait for the facilitator to recognize you.</a:t>
            </a:r>
          </a:p>
          <a:p>
            <a:endParaRPr lang="en-US" dirty="0"/>
          </a:p>
          <a:p>
            <a:r>
              <a:rPr lang="en-US" dirty="0"/>
              <a:t>Don’t understand a word or acronym – use the L to quickly communicate that and if you are really confused wiggle your fingers in front of your face.</a:t>
            </a:r>
          </a:p>
          <a:p>
            <a:endParaRPr lang="en-US" dirty="0"/>
          </a:p>
          <a:p>
            <a:r>
              <a:rPr lang="en-US" dirty="0"/>
              <a:t>Agree!  Shake your hands back and forth.</a:t>
            </a:r>
          </a:p>
          <a:p>
            <a:endParaRPr lang="en-US" dirty="0"/>
          </a:p>
          <a:p>
            <a:r>
              <a:rPr lang="en-US" dirty="0"/>
              <a:t>Need to interrupt for something procedural or a bathroom break?  Use the timeout sign.  </a:t>
            </a:r>
          </a:p>
          <a:p>
            <a:endParaRPr lang="en-US" dirty="0"/>
          </a:p>
          <a:p>
            <a:r>
              <a:rPr lang="en-US" dirty="0"/>
              <a:t>Other signs include, speed up or slow down, thumbs up, and you can point at your wrist if we are running out of time….</a:t>
            </a:r>
          </a:p>
          <a:p>
            <a:endParaRPr lang="en-US" dirty="0"/>
          </a:p>
          <a:p>
            <a:r>
              <a:rPr lang="en-US" dirty="0"/>
              <a:t>These are ways to increase participation without increasing interruptions.</a:t>
            </a:r>
          </a:p>
          <a:p>
            <a:endParaRPr lang="en-US" dirty="0"/>
          </a:p>
          <a:p>
            <a:r>
              <a:rPr lang="en-US" dirty="0"/>
              <a:t>If you are excited about hand signals please indicate applause</a:t>
            </a:r>
          </a:p>
        </p:txBody>
      </p:sp>
      <p:sp>
        <p:nvSpPr>
          <p:cNvPr id="4" name="Slide Number Placeholder 3"/>
          <p:cNvSpPr>
            <a:spLocks noGrp="1"/>
          </p:cNvSpPr>
          <p:nvPr>
            <p:ph type="sldNum" sz="quarter" idx="5"/>
          </p:nvPr>
        </p:nvSpPr>
        <p:spPr/>
        <p:txBody>
          <a:bodyPr/>
          <a:lstStyle/>
          <a:p>
            <a:fld id="{7E1573F1-F95D-403A-A47C-A1143ABC9F0B}" type="slidenum">
              <a:rPr lang="en-US" smtClean="0"/>
              <a:t>5</a:t>
            </a:fld>
            <a:endParaRPr lang="en-US"/>
          </a:p>
        </p:txBody>
      </p:sp>
    </p:spTree>
    <p:extLst>
      <p:ext uri="{BB962C8B-B14F-4D97-AF65-F5344CB8AC3E}">
        <p14:creationId xmlns:p14="http://schemas.microsoft.com/office/powerpoint/2010/main" val="337577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great to start meetings with ice breaker activities.  </a:t>
            </a:r>
          </a:p>
          <a:p>
            <a:endParaRPr lang="en-US" dirty="0"/>
          </a:p>
          <a:p>
            <a:r>
              <a:rPr lang="en-US" dirty="0"/>
              <a:t>In this case, we are going to use a virtual spectrum line.</a:t>
            </a:r>
          </a:p>
          <a:p>
            <a:r>
              <a:rPr lang="en-US" dirty="0"/>
              <a:t>You can do spectrum lines in person by requesting that people line up according to their level of agreement with various statements.  In person, it gets people out of their seats and moving and provides a visual feedback.</a:t>
            </a:r>
          </a:p>
          <a:p>
            <a:endParaRPr lang="en-US" dirty="0"/>
          </a:p>
          <a:p>
            <a:r>
              <a:rPr lang="en-US" dirty="0"/>
              <a:t>Here we are going to indicate the level of agreement by adjusting your finger to the position on the screen showing your level of agreement.  We are going to do up and down, but you can also do side to side.</a:t>
            </a:r>
          </a:p>
          <a:p>
            <a:endParaRPr lang="en-US" dirty="0"/>
          </a:p>
          <a:p>
            <a:r>
              <a:rPr lang="en-US" dirty="0"/>
              <a:t>Let’s see how this works by indicating your level of agreement:</a:t>
            </a:r>
          </a:p>
          <a:p>
            <a:endParaRPr lang="en-US" dirty="0"/>
          </a:p>
          <a:p>
            <a:pPr marL="171450" indent="-171450">
              <a:buFont typeface="Arial" panose="020B0604020202020204" pitchFamily="34" charset="0"/>
              <a:buChar char="•"/>
            </a:pPr>
            <a:r>
              <a:rPr lang="en-US" dirty="0"/>
              <a:t>I understand how spectrum lines work</a:t>
            </a:r>
          </a:p>
          <a:p>
            <a:pPr marL="171450" indent="-171450">
              <a:buFont typeface="Arial" panose="020B0604020202020204" pitchFamily="34" charset="0"/>
              <a:buChar char="•"/>
            </a:pPr>
            <a:r>
              <a:rPr lang="en-US" dirty="0"/>
              <a:t>I have seen spectrum lines used in a meeting before</a:t>
            </a:r>
          </a:p>
          <a:p>
            <a:pPr marL="171450" indent="-171450">
              <a:buFont typeface="Arial" panose="020B0604020202020204" pitchFamily="34" charset="0"/>
              <a:buChar char="•"/>
            </a:pPr>
            <a:r>
              <a:rPr lang="en-US" dirty="0"/>
              <a:t>I will use this activity in a future meeting</a:t>
            </a:r>
          </a:p>
          <a:p>
            <a:pPr marL="171450" indent="-171450">
              <a:buFont typeface="Arial" panose="020B0604020202020204" pitchFamily="34" charset="0"/>
              <a:buChar char="•"/>
            </a:pPr>
            <a:r>
              <a:rPr lang="en-US" dirty="0"/>
              <a:t>I am having a great day today</a:t>
            </a:r>
          </a:p>
        </p:txBody>
      </p:sp>
      <p:sp>
        <p:nvSpPr>
          <p:cNvPr id="4" name="Slide Number Placeholder 3"/>
          <p:cNvSpPr>
            <a:spLocks noGrp="1"/>
          </p:cNvSpPr>
          <p:nvPr>
            <p:ph type="sldNum" sz="quarter" idx="5"/>
          </p:nvPr>
        </p:nvSpPr>
        <p:spPr/>
        <p:txBody>
          <a:bodyPr/>
          <a:lstStyle/>
          <a:p>
            <a:fld id="{7E1573F1-F95D-403A-A47C-A1143ABC9F0B}" type="slidenum">
              <a:rPr lang="en-US" smtClean="0"/>
              <a:t>6</a:t>
            </a:fld>
            <a:endParaRPr lang="en-US"/>
          </a:p>
        </p:txBody>
      </p:sp>
    </p:spTree>
    <p:extLst>
      <p:ext uri="{BB962C8B-B14F-4D97-AF65-F5344CB8AC3E}">
        <p14:creationId xmlns:p14="http://schemas.microsoft.com/office/powerpoint/2010/main" val="252920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introduction, let’s start in on the preparation.</a:t>
            </a:r>
          </a:p>
        </p:txBody>
      </p:sp>
      <p:sp>
        <p:nvSpPr>
          <p:cNvPr id="4" name="Slide Number Placeholder 3"/>
          <p:cNvSpPr>
            <a:spLocks noGrp="1"/>
          </p:cNvSpPr>
          <p:nvPr>
            <p:ph type="sldNum" sz="quarter" idx="5"/>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360458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when you are putting together your first stakeholder meeting, you want to make a strong first impression.</a:t>
            </a:r>
          </a:p>
          <a:p>
            <a:endParaRPr lang="en-US" dirty="0"/>
          </a:p>
          <a:p>
            <a:r>
              <a:rPr lang="en-US" dirty="0"/>
              <a:t>You can do this by sending a written invitation and following up with a phone call.  This shows that you are well-organized and that each stakeholder is important.  </a:t>
            </a:r>
          </a:p>
          <a:p>
            <a:endParaRPr lang="en-US" dirty="0"/>
          </a:p>
          <a:p>
            <a:r>
              <a:rPr lang="en-US" dirty="0"/>
              <a:t>If individuals cannot make it, ask for them to send a delegate.  This indicates that you really value their organization’s input.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stakeholders cannot (or will not )come, you can offer to keep them updated by sending them meeting notes and asking if they would be willing for you to reach out about input on relevant future decisions.  In this way, you can keep folks involved even if they cannot regularly attend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first meeting, after explaining the purpose you should ask people to sign a group pledge to the process and to make reasonable effort to attend stakeholder meetings.  Commitment is important and writing it down seems more binding than just a voice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E1573F1-F95D-403A-A47C-A1143ABC9F0B}" type="slidenum">
              <a:rPr lang="en-US" smtClean="0"/>
              <a:t>8</a:t>
            </a:fld>
            <a:endParaRPr lang="en-US"/>
          </a:p>
        </p:txBody>
      </p:sp>
    </p:spTree>
    <p:extLst>
      <p:ext uri="{BB962C8B-B14F-4D97-AF65-F5344CB8AC3E}">
        <p14:creationId xmlns:p14="http://schemas.microsoft.com/office/powerpoint/2010/main" val="71583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preparing for regular meetings, there are several items that should be on your checklist.</a:t>
            </a:r>
          </a:p>
          <a:p>
            <a:endParaRPr lang="en-US" dirty="0"/>
          </a:p>
          <a:p>
            <a:r>
              <a:rPr lang="en-US" dirty="0"/>
              <a:t>First, you should try to schedule the meeting a month out if possible, but certainly more than a week.  There are multiple coordination apps that can be used to try to assist with meeting scheduling. (such as Doodle Poll)</a:t>
            </a:r>
          </a:p>
          <a:p>
            <a:endParaRPr lang="en-US" dirty="0"/>
          </a:p>
          <a:p>
            <a:r>
              <a:rPr lang="en-US" dirty="0"/>
              <a:t>We will cover the other items in the following slides.</a:t>
            </a:r>
          </a:p>
        </p:txBody>
      </p:sp>
      <p:sp>
        <p:nvSpPr>
          <p:cNvPr id="4" name="Slide Number Placeholder 3"/>
          <p:cNvSpPr>
            <a:spLocks noGrp="1"/>
          </p:cNvSpPr>
          <p:nvPr>
            <p:ph type="sldNum" sz="quarter" idx="5"/>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1746129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3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8"/>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8"/>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8" y="6129868"/>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3" y="6193395"/>
            <a:ext cx="8248475" cy="173124"/>
          </a:xfrm>
          <a:prstGeom prst="rect">
            <a:avLst/>
          </a:prstGeom>
          <a:noFill/>
        </p:spPr>
        <p:txBody>
          <a:bodyPr wrap="square" rtlCol="0">
            <a:spAutoFit/>
          </a:bodyPr>
          <a:lstStyle/>
          <a:p>
            <a:r>
              <a:rPr lang="en-US" sz="525" dirty="0">
                <a:latin typeface="Avenir Next Regular"/>
              </a:rPr>
              <a:t>Watershed</a:t>
            </a:r>
            <a:r>
              <a:rPr lang="en-US" sz="525"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525" dirty="0">
              <a:latin typeface="Avenir Next Regular"/>
            </a:endParaRPr>
          </a:p>
        </p:txBody>
      </p:sp>
      <p:sp>
        <p:nvSpPr>
          <p:cNvPr id="4" name="Rectangle 3"/>
          <p:cNvSpPr/>
          <p:nvPr userDrawn="1"/>
        </p:nvSpPr>
        <p:spPr>
          <a:xfrm>
            <a:off x="601913" y="5655119"/>
            <a:ext cx="2650655" cy="173124"/>
          </a:xfrm>
          <a:prstGeom prst="rect">
            <a:avLst/>
          </a:prstGeom>
          <a:noFill/>
        </p:spPr>
        <p:txBody>
          <a:bodyPr wrap="square" rtlCol="0">
            <a:spAutoFit/>
          </a:bodyPr>
          <a:lstStyle/>
          <a:p>
            <a:pPr lvl="0"/>
            <a:r>
              <a:rPr lang="en-US" sz="525" dirty="0">
                <a:latin typeface="Avenir Next Regular"/>
              </a:rPr>
              <a:t>Watershed image via</a:t>
            </a:r>
            <a:r>
              <a:rPr lang="en-US" sz="525" baseline="0" dirty="0">
                <a:latin typeface="Avenir Next Regular"/>
              </a:rPr>
              <a:t> </a:t>
            </a:r>
            <a:r>
              <a:rPr lang="en-US" sz="525"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9" y="274638"/>
            <a:ext cx="6956903"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3"/>
            <a:ext cx="4041775"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1050">
                <a:solidFill>
                  <a:schemeClr val="tx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987129" y="1600206"/>
            <a:ext cx="3196675"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4" y="274638"/>
            <a:ext cx="8225327" cy="1143000"/>
          </a:xfrm>
        </p:spPr>
        <p:txBody>
          <a:bodyPr>
            <a:noAutofit/>
          </a:bodyPr>
          <a:lstStyle>
            <a:lvl1pPr algn="l">
              <a:defRPr sz="3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5"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92"/>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43926" y="2174875"/>
            <a:ext cx="319279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85273" y="273050"/>
            <a:ext cx="4596299" cy="62415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4" y="274638"/>
            <a:ext cx="8648299"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2"/>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2700"/>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3"/>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4" y="274638"/>
            <a:ext cx="8648299" cy="1143000"/>
          </a:xfrm>
        </p:spPr>
        <p:txBody>
          <a:bodyPr>
            <a:noAutofit/>
          </a:bodyPr>
          <a:lstStyle>
            <a:lvl1pPr algn="l">
              <a:defRPr sz="2700"/>
            </a:lvl1pPr>
          </a:lstStyle>
          <a:p>
            <a:r>
              <a:rPr lang="en-US" dirty="0"/>
              <a:t>Click to edit Master title style</a:t>
            </a:r>
          </a:p>
        </p:txBody>
      </p:sp>
      <p:grpSp>
        <p:nvGrpSpPr>
          <p:cNvPr id="4" name="Group 3"/>
          <p:cNvGrpSpPr/>
          <p:nvPr userDrawn="1"/>
        </p:nvGrpSpPr>
        <p:grpSpPr>
          <a:xfrm>
            <a:off x="-12346" y="6366583"/>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3"/>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6" name="TextBox 5"/>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3"/>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342892" rtl="0" eaLnBrk="1" latinLnBrk="0" hangingPunct="1">
        <a:spcBef>
          <a:spcPct val="0"/>
        </a:spcBef>
        <a:buNone/>
        <a:defRPr sz="3300" b="1" i="0" kern="1200">
          <a:solidFill>
            <a:schemeClr val="tx1"/>
          </a:solidFill>
          <a:latin typeface="Avenir Next Regular"/>
          <a:ea typeface="+mj-ea"/>
          <a:cs typeface="Avenir Next Regular"/>
        </a:defRPr>
      </a:lvl1pPr>
    </p:titleStyle>
    <p:body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oast.noaa.gov/data/digitalcoast/pdf/effective-meetings.pdf" TargetMode="External"/><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svg"/></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coast.noaa.gov/ddb/"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hyperlink" Target="https://coast.noaa.gov/ddb/"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4.jpg"/><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venirNext LT Pro Bold" panose="020B0804020202020204" pitchFamily="34" charset="0"/>
              </a:rPr>
              <a:t>Watershed Academy</a:t>
            </a:r>
            <a:br>
              <a:rPr lang="en-US" sz="3600" dirty="0">
                <a:latin typeface="AvenirNext LT Pro Bold" panose="020B0804020202020204" pitchFamily="34" charset="0"/>
              </a:rPr>
            </a:br>
            <a:r>
              <a:rPr lang="en-US" sz="1500" dirty="0">
                <a:latin typeface="AvenirNext LT Pro Bold" panose="020B0804020202020204" pitchFamily="34" charset="0"/>
              </a:rPr>
              <a:t>Watershed Coordinator Training Series</a:t>
            </a:r>
            <a:endParaRPr lang="en-US" sz="3600" dirty="0">
              <a:latin typeface="AvenirNext LT Pro Bold" panose="020B0804020202020204" pitchFamily="34" charset="0"/>
            </a:endParaRPr>
          </a:p>
        </p:txBody>
      </p:sp>
      <p:sp>
        <p:nvSpPr>
          <p:cNvPr id="3" name="Subtitle 2"/>
          <p:cNvSpPr>
            <a:spLocks noGrp="1"/>
          </p:cNvSpPr>
          <p:nvPr>
            <p:ph type="subTitle" idx="1"/>
          </p:nvPr>
        </p:nvSpPr>
        <p:spPr>
          <a:xfrm>
            <a:off x="1657350" y="4108849"/>
            <a:ext cx="5829300" cy="1294424"/>
          </a:xfrm>
          <a:solidFill>
            <a:schemeClr val="bg1">
              <a:alpha val="60000"/>
            </a:schemeClr>
          </a:solidFill>
        </p:spPr>
        <p:txBody>
          <a:bodyPr>
            <a:noAutofit/>
          </a:bodyPr>
          <a:lstStyle/>
          <a:p>
            <a:r>
              <a:rPr lang="en-US" b="1" dirty="0">
                <a:latin typeface="Mercury Display Semibold" panose="02000603080000020004" pitchFamily="50" charset="0"/>
              </a:rPr>
              <a:t>Effective Communications</a:t>
            </a:r>
          </a:p>
          <a:p>
            <a:r>
              <a:rPr lang="en-US" b="1" dirty="0">
                <a:latin typeface="Mercury Display Semibold" panose="02000603080000020004" pitchFamily="50" charset="0"/>
              </a:rPr>
              <a:t>1</a:t>
            </a:r>
            <a:r>
              <a:rPr lang="en-US" b="1">
                <a:latin typeface="Mercury Display Semibold" panose="02000603080000020004" pitchFamily="50" charset="0"/>
              </a:rPr>
              <a:t>. </a:t>
            </a:r>
            <a:r>
              <a:rPr lang="en-US" b="1" dirty="0">
                <a:latin typeface="Mercury Display Semibold" panose="02000603080000020004" pitchFamily="50" charset="0"/>
              </a:rPr>
              <a:t>The Art of the Meeting</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mug, vessel, cup&#10;&#10;Description automatically generated">
            <a:extLst>
              <a:ext uri="{FF2B5EF4-FFF2-40B4-BE49-F238E27FC236}">
                <a16:creationId xmlns:a16="http://schemas.microsoft.com/office/drawing/2014/main" id="{45125981-C0D0-4317-B36B-C67198BBF1BA}"/>
              </a:ext>
            </a:extLst>
          </p:cNvPr>
          <p:cNvPicPr>
            <a:picLocks noChangeAspect="1"/>
          </p:cNvPicPr>
          <p:nvPr/>
        </p:nvPicPr>
        <p:blipFill>
          <a:blip r:embed="rId3"/>
          <a:stretch>
            <a:fillRect/>
          </a:stretch>
        </p:blipFill>
        <p:spPr>
          <a:xfrm>
            <a:off x="6973061" y="2853397"/>
            <a:ext cx="2046953" cy="2046953"/>
          </a:xfrm>
          <a:prstGeom prst="rect">
            <a:avLst/>
          </a:prstGeom>
        </p:spPr>
      </p:pic>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Purpose and Objectives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7907609" cy="5157974"/>
          </a:xfrm>
        </p:spPr>
        <p:txBody>
          <a:bodyPr>
            <a:normAutofit/>
          </a:bodyPr>
          <a:lstStyle/>
          <a:p>
            <a:r>
              <a:rPr lang="en-US" b="1" dirty="0"/>
              <a:t>Why are you calling the meeting?</a:t>
            </a:r>
          </a:p>
          <a:p>
            <a:pPr lvl="1"/>
            <a:r>
              <a:rPr lang="en-US" dirty="0"/>
              <a:t>Planning or visioning? Decision-making?                                       Team-building? Problem-solving? Evaluating                                    or tracking a project? Information sharing?</a:t>
            </a:r>
          </a:p>
          <a:p>
            <a:r>
              <a:rPr lang="en-US" b="1" dirty="0"/>
              <a:t>What do you hope to accomplish?</a:t>
            </a:r>
          </a:p>
          <a:p>
            <a:pPr lvl="1"/>
            <a:r>
              <a:rPr lang="en-US" dirty="0"/>
              <a:t>Single sentence summary</a:t>
            </a:r>
          </a:p>
          <a:p>
            <a:pPr lvl="1"/>
            <a:r>
              <a:rPr lang="en-US" dirty="0"/>
              <a:t>If information sharing, include a “so that” statement.</a:t>
            </a:r>
          </a:p>
          <a:p>
            <a:pPr lvl="1"/>
            <a:r>
              <a:rPr lang="en-US" dirty="0"/>
              <a:t>Desire concrete outputs of the meeting (takeaways)</a:t>
            </a:r>
          </a:p>
          <a:p>
            <a:pPr lvl="1"/>
            <a:r>
              <a:rPr lang="en-US" dirty="0"/>
              <a:t>What decisions need to be made?</a:t>
            </a:r>
          </a:p>
          <a:p>
            <a:pPr lvl="1"/>
            <a:r>
              <a:rPr lang="en-US" dirty="0"/>
              <a:t>Is there sufficient time to accomplish?</a:t>
            </a:r>
          </a:p>
          <a:p>
            <a:r>
              <a:rPr lang="en-US" b="1" dirty="0"/>
              <a:t>What topics need to be discussed to reach the desired outcomes?</a:t>
            </a:r>
          </a:p>
          <a:p>
            <a:pPr marL="0" indent="0">
              <a:buNone/>
            </a:pPr>
            <a:endParaRPr lang="en-US" dirty="0"/>
          </a:p>
          <a:p>
            <a:endParaRPr lang="en-US" dirty="0"/>
          </a:p>
        </p:txBody>
      </p:sp>
      <p:pic>
        <p:nvPicPr>
          <p:cNvPr id="7" name="Picture 6" descr="A close up of a sign&#10;&#10;Description automatically generated">
            <a:extLst>
              <a:ext uri="{FF2B5EF4-FFF2-40B4-BE49-F238E27FC236}">
                <a16:creationId xmlns:a16="http://schemas.microsoft.com/office/drawing/2014/main" id="{F2DC0FC7-C27B-4A3D-A4F4-5FE95B64DDFB}"/>
              </a:ext>
            </a:extLst>
          </p:cNvPr>
          <p:cNvPicPr>
            <a:picLocks noChangeAspect="1"/>
          </p:cNvPicPr>
          <p:nvPr/>
        </p:nvPicPr>
        <p:blipFill>
          <a:blip r:embed="rId4"/>
          <a:stretch>
            <a:fillRect/>
          </a:stretch>
        </p:blipFill>
        <p:spPr>
          <a:xfrm>
            <a:off x="5942492" y="590644"/>
            <a:ext cx="3232504" cy="2262753"/>
          </a:xfrm>
          <a:prstGeom prst="rect">
            <a:avLst/>
          </a:prstGeom>
        </p:spPr>
      </p:pic>
    </p:spTree>
    <p:extLst>
      <p:ext uri="{BB962C8B-B14F-4D97-AF65-F5344CB8AC3E}">
        <p14:creationId xmlns:p14="http://schemas.microsoft.com/office/powerpoint/2010/main" val="203250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Establishing Roles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57198" y="1503336"/>
            <a:ext cx="8225327" cy="4699343"/>
          </a:xfrm>
        </p:spPr>
        <p:txBody>
          <a:bodyPr>
            <a:normAutofit/>
          </a:bodyPr>
          <a:lstStyle/>
          <a:p>
            <a:r>
              <a:rPr lang="en-US" b="1" dirty="0"/>
              <a:t>Participant list</a:t>
            </a:r>
          </a:p>
          <a:p>
            <a:pPr lvl="1"/>
            <a:r>
              <a:rPr lang="en-US" dirty="0"/>
              <a:t>Who and what background do they have?</a:t>
            </a:r>
          </a:p>
          <a:p>
            <a:pPr lvl="1"/>
            <a:r>
              <a:rPr lang="en-US" dirty="0"/>
              <a:t>Any sensitive interpersonal dynamics?</a:t>
            </a:r>
          </a:p>
          <a:p>
            <a:pPr lvl="1"/>
            <a:r>
              <a:rPr lang="en-US" dirty="0"/>
              <a:t>Have an attendance sheet</a:t>
            </a:r>
          </a:p>
          <a:p>
            <a:r>
              <a:rPr lang="en-US" b="1" dirty="0"/>
              <a:t>Roles</a:t>
            </a:r>
          </a:p>
          <a:p>
            <a:pPr lvl="1"/>
            <a:r>
              <a:rPr lang="en-US" dirty="0"/>
              <a:t>Facilitator (particularly for large meetings)</a:t>
            </a:r>
          </a:p>
          <a:p>
            <a:pPr lvl="1"/>
            <a:r>
              <a:rPr lang="en-US" dirty="0"/>
              <a:t>Meeting Leader (Content Expert – may also facilitate)</a:t>
            </a:r>
          </a:p>
          <a:p>
            <a:pPr lvl="1"/>
            <a:r>
              <a:rPr lang="en-US" dirty="0"/>
              <a:t>Recorder (one or more)</a:t>
            </a:r>
          </a:p>
          <a:p>
            <a:pPr lvl="1"/>
            <a:r>
              <a:rPr lang="en-US" dirty="0"/>
              <a:t>Participant</a:t>
            </a:r>
          </a:p>
          <a:p>
            <a:pPr lvl="1"/>
            <a:r>
              <a:rPr lang="en-US" dirty="0"/>
              <a:t>Meeting Planner (larger meeting)</a:t>
            </a:r>
          </a:p>
          <a:p>
            <a:pPr lvl="1"/>
            <a:r>
              <a:rPr lang="en-US" dirty="0"/>
              <a:t>Others: Timekeeper, Technology-Keeper, Agitator</a:t>
            </a:r>
          </a:p>
          <a:p>
            <a:pPr marL="0" indent="0">
              <a:buNone/>
            </a:pPr>
            <a:endParaRPr lang="en-US" dirty="0"/>
          </a:p>
        </p:txBody>
      </p:sp>
      <p:sp>
        <p:nvSpPr>
          <p:cNvPr id="4" name="TextBox 3">
            <a:extLst>
              <a:ext uri="{FF2B5EF4-FFF2-40B4-BE49-F238E27FC236}">
                <a16:creationId xmlns:a16="http://schemas.microsoft.com/office/drawing/2014/main" id="{5C53E981-F28D-4A6A-BA07-7CA3EE3879F1}"/>
              </a:ext>
            </a:extLst>
          </p:cNvPr>
          <p:cNvSpPr txBox="1"/>
          <p:nvPr/>
        </p:nvSpPr>
        <p:spPr>
          <a:xfrm>
            <a:off x="461475" y="5941069"/>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pic>
        <p:nvPicPr>
          <p:cNvPr id="8" name="Picture 7" descr="A picture containing toy&#10;&#10;Description automatically generated">
            <a:extLst>
              <a:ext uri="{FF2B5EF4-FFF2-40B4-BE49-F238E27FC236}">
                <a16:creationId xmlns:a16="http://schemas.microsoft.com/office/drawing/2014/main" id="{AC0B7301-D08C-4386-A4D9-B6C0ED1B574C}"/>
              </a:ext>
            </a:extLst>
          </p:cNvPr>
          <p:cNvPicPr>
            <a:picLocks noChangeAspect="1"/>
          </p:cNvPicPr>
          <p:nvPr/>
        </p:nvPicPr>
        <p:blipFill>
          <a:blip r:embed="rId3"/>
          <a:stretch>
            <a:fillRect/>
          </a:stretch>
        </p:blipFill>
        <p:spPr>
          <a:xfrm>
            <a:off x="5423382" y="85626"/>
            <a:ext cx="3472646" cy="1851662"/>
          </a:xfrm>
          <a:prstGeom prst="rect">
            <a:avLst/>
          </a:prstGeom>
        </p:spPr>
      </p:pic>
    </p:spTree>
    <p:extLst>
      <p:ext uri="{BB962C8B-B14F-4D97-AF65-F5344CB8AC3E}">
        <p14:creationId xmlns:p14="http://schemas.microsoft.com/office/powerpoint/2010/main" val="317415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Agenda</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157974"/>
          </a:xfrm>
        </p:spPr>
        <p:txBody>
          <a:bodyPr>
            <a:normAutofit/>
          </a:bodyPr>
          <a:lstStyle/>
          <a:p>
            <a:r>
              <a:rPr lang="en-US" b="1" dirty="0"/>
              <a:t>Two Agendas</a:t>
            </a:r>
          </a:p>
          <a:p>
            <a:pPr lvl="1"/>
            <a:r>
              <a:rPr lang="en-US" dirty="0"/>
              <a:t>Participant Agenda (Concise summary)</a:t>
            </a:r>
          </a:p>
          <a:p>
            <a:pPr lvl="1"/>
            <a:r>
              <a:rPr lang="en-US" dirty="0"/>
              <a:t>Process Agenda (Detailed steps for leading)</a:t>
            </a:r>
          </a:p>
        </p:txBody>
      </p:sp>
      <p:sp>
        <p:nvSpPr>
          <p:cNvPr id="4" name="TextBox 3">
            <a:extLst>
              <a:ext uri="{FF2B5EF4-FFF2-40B4-BE49-F238E27FC236}">
                <a16:creationId xmlns:a16="http://schemas.microsoft.com/office/drawing/2014/main" id="{CB21A926-FA9B-4AA6-A07F-CD1A10929279}"/>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pic>
        <p:nvPicPr>
          <p:cNvPr id="8" name="Picture 7">
            <a:extLst>
              <a:ext uri="{FF2B5EF4-FFF2-40B4-BE49-F238E27FC236}">
                <a16:creationId xmlns:a16="http://schemas.microsoft.com/office/drawing/2014/main" id="{2FC00675-BFC5-4906-82A5-27EA714A4450}"/>
              </a:ext>
            </a:extLst>
          </p:cNvPr>
          <p:cNvPicPr>
            <a:picLocks noChangeAspect="1"/>
          </p:cNvPicPr>
          <p:nvPr/>
        </p:nvPicPr>
        <p:blipFill>
          <a:blip r:embed="rId3"/>
          <a:stretch>
            <a:fillRect/>
          </a:stretch>
        </p:blipFill>
        <p:spPr>
          <a:xfrm>
            <a:off x="306937" y="2563204"/>
            <a:ext cx="8530125" cy="3349398"/>
          </a:xfrm>
          <a:prstGeom prst="rect">
            <a:avLst/>
          </a:prstGeom>
        </p:spPr>
      </p:pic>
    </p:spTree>
    <p:extLst>
      <p:ext uri="{BB962C8B-B14F-4D97-AF65-F5344CB8AC3E}">
        <p14:creationId xmlns:p14="http://schemas.microsoft.com/office/powerpoint/2010/main" val="143646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Logistics (Meeting Planner)</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5268765" cy="5157974"/>
          </a:xfrm>
        </p:spPr>
        <p:txBody>
          <a:bodyPr>
            <a:normAutofit/>
          </a:bodyPr>
          <a:lstStyle/>
          <a:p>
            <a:pPr marL="171450" indent="-171450">
              <a:buFont typeface="Arial" panose="020B0604020202020204" pitchFamily="34" charset="0"/>
              <a:buChar char="•"/>
            </a:pPr>
            <a:r>
              <a:rPr lang="en-US" sz="4000" dirty="0"/>
              <a:t>Location</a:t>
            </a:r>
          </a:p>
          <a:p>
            <a:pPr marL="171450" indent="-171450">
              <a:buFont typeface="Arial" panose="020B0604020202020204" pitchFamily="34" charset="0"/>
              <a:buChar char="•"/>
            </a:pPr>
            <a:r>
              <a:rPr lang="en-US" sz="4000" dirty="0"/>
              <a:t>Contact</a:t>
            </a:r>
          </a:p>
          <a:p>
            <a:pPr marL="171450" indent="-171450">
              <a:buFont typeface="Arial" panose="020B0604020202020204" pitchFamily="34" charset="0"/>
              <a:buChar char="•"/>
            </a:pPr>
            <a:r>
              <a:rPr lang="en-US" sz="4000" dirty="0"/>
              <a:t>Equipment</a:t>
            </a:r>
          </a:p>
          <a:p>
            <a:pPr marL="171450" indent="-171450">
              <a:buFont typeface="Arial" panose="020B0604020202020204" pitchFamily="34" charset="0"/>
              <a:buChar char="•"/>
            </a:pPr>
            <a:r>
              <a:rPr lang="en-US" sz="4000" dirty="0"/>
              <a:t>Food / Snacks</a:t>
            </a:r>
          </a:p>
          <a:p>
            <a:pPr marL="171450" indent="-171450">
              <a:buFont typeface="Arial" panose="020B0604020202020204" pitchFamily="34" charset="0"/>
              <a:buChar char="•"/>
            </a:pPr>
            <a:r>
              <a:rPr lang="en-US" sz="4000" dirty="0"/>
              <a:t>Breaks</a:t>
            </a:r>
          </a:p>
          <a:p>
            <a:pPr marL="171450" indent="-171450">
              <a:buFont typeface="Arial" panose="020B0604020202020204" pitchFamily="34" charset="0"/>
              <a:buChar char="•"/>
            </a:pPr>
            <a:r>
              <a:rPr lang="en-US" sz="4000" dirty="0"/>
              <a:t>Layout</a:t>
            </a:r>
          </a:p>
          <a:p>
            <a:endParaRPr lang="en-US" sz="4000" dirty="0"/>
          </a:p>
        </p:txBody>
      </p:sp>
      <p:sp>
        <p:nvSpPr>
          <p:cNvPr id="4" name="TextBox 3">
            <a:extLst>
              <a:ext uri="{FF2B5EF4-FFF2-40B4-BE49-F238E27FC236}">
                <a16:creationId xmlns:a16="http://schemas.microsoft.com/office/drawing/2014/main" id="{BCD99ABB-B6BA-4FCB-83C4-57EC2BD72E3F}"/>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pic>
        <p:nvPicPr>
          <p:cNvPr id="8" name="Picture 7" descr="A picture containing shirt&#10;&#10;Description automatically generated">
            <a:extLst>
              <a:ext uri="{FF2B5EF4-FFF2-40B4-BE49-F238E27FC236}">
                <a16:creationId xmlns:a16="http://schemas.microsoft.com/office/drawing/2014/main" id="{73FB5F1F-1851-44EB-87FB-CBC607119F50}"/>
              </a:ext>
            </a:extLst>
          </p:cNvPr>
          <p:cNvPicPr>
            <a:picLocks noChangeAspect="1"/>
          </p:cNvPicPr>
          <p:nvPr/>
        </p:nvPicPr>
        <p:blipFill>
          <a:blip r:embed="rId3"/>
          <a:stretch>
            <a:fillRect/>
          </a:stretch>
        </p:blipFill>
        <p:spPr>
          <a:xfrm>
            <a:off x="5580675" y="-751074"/>
            <a:ext cx="3810000" cy="3810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BC1D7925-EC03-43E9-9914-DCEF84AE4BDC}"/>
              </a:ext>
            </a:extLst>
          </p:cNvPr>
          <p:cNvPicPr>
            <a:picLocks noChangeAspect="1"/>
          </p:cNvPicPr>
          <p:nvPr/>
        </p:nvPicPr>
        <p:blipFill>
          <a:blip r:embed="rId4"/>
          <a:stretch>
            <a:fillRect/>
          </a:stretch>
        </p:blipFill>
        <p:spPr>
          <a:xfrm>
            <a:off x="6372943" y="1142423"/>
            <a:ext cx="3645606" cy="3645606"/>
          </a:xfrm>
          <a:prstGeom prst="rect">
            <a:avLst/>
          </a:prstGeom>
        </p:spPr>
      </p:pic>
      <p:pic>
        <p:nvPicPr>
          <p:cNvPr id="12" name="Picture 11" descr="A picture containing shirt, drawing&#10;&#10;Description automatically generated">
            <a:extLst>
              <a:ext uri="{FF2B5EF4-FFF2-40B4-BE49-F238E27FC236}">
                <a16:creationId xmlns:a16="http://schemas.microsoft.com/office/drawing/2014/main" id="{9F0DB612-1802-44CA-B860-E6CAD76CB547}"/>
              </a:ext>
            </a:extLst>
          </p:cNvPr>
          <p:cNvPicPr>
            <a:picLocks noChangeAspect="1"/>
          </p:cNvPicPr>
          <p:nvPr/>
        </p:nvPicPr>
        <p:blipFill>
          <a:blip r:embed="rId5"/>
          <a:stretch>
            <a:fillRect/>
          </a:stretch>
        </p:blipFill>
        <p:spPr>
          <a:xfrm>
            <a:off x="4379055" y="554755"/>
            <a:ext cx="4133286" cy="4133286"/>
          </a:xfrm>
          <a:prstGeom prst="rect">
            <a:avLst/>
          </a:prstGeom>
        </p:spPr>
      </p:pic>
      <p:pic>
        <p:nvPicPr>
          <p:cNvPr id="14" name="Picture 13" descr="A close up of a logo&#10;&#10;Description automatically generated">
            <a:extLst>
              <a:ext uri="{FF2B5EF4-FFF2-40B4-BE49-F238E27FC236}">
                <a16:creationId xmlns:a16="http://schemas.microsoft.com/office/drawing/2014/main" id="{64BA12A2-5945-4B0D-B69A-F0AC75E64604}"/>
              </a:ext>
            </a:extLst>
          </p:cNvPr>
          <p:cNvPicPr>
            <a:picLocks noChangeAspect="1"/>
          </p:cNvPicPr>
          <p:nvPr/>
        </p:nvPicPr>
        <p:blipFill>
          <a:blip r:embed="rId6"/>
          <a:stretch>
            <a:fillRect/>
          </a:stretch>
        </p:blipFill>
        <p:spPr>
          <a:xfrm>
            <a:off x="4347628" y="3191007"/>
            <a:ext cx="4329196" cy="2164598"/>
          </a:xfrm>
          <a:prstGeom prst="rect">
            <a:avLst/>
          </a:prstGeom>
        </p:spPr>
      </p:pic>
      <p:pic>
        <p:nvPicPr>
          <p:cNvPr id="24" name="Graphic 23" descr="Latte Cup">
            <a:extLst>
              <a:ext uri="{FF2B5EF4-FFF2-40B4-BE49-F238E27FC236}">
                <a16:creationId xmlns:a16="http://schemas.microsoft.com/office/drawing/2014/main" id="{DB984D31-69AA-407C-B67C-394C7EB7D1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41211" y="4055425"/>
            <a:ext cx="1143566" cy="1143566"/>
          </a:xfrm>
          <a:prstGeom prst="rect">
            <a:avLst/>
          </a:prstGeom>
        </p:spPr>
      </p:pic>
      <p:pic>
        <p:nvPicPr>
          <p:cNvPr id="26" name="Graphic 25" descr="Presentation with media">
            <a:extLst>
              <a:ext uri="{FF2B5EF4-FFF2-40B4-BE49-F238E27FC236}">
                <a16:creationId xmlns:a16="http://schemas.microsoft.com/office/drawing/2014/main" id="{344E4734-4215-4C62-B488-59A3DAE57E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6204" y="4855226"/>
            <a:ext cx="1264920" cy="1264920"/>
          </a:xfrm>
          <a:prstGeom prst="rect">
            <a:avLst/>
          </a:prstGeom>
        </p:spPr>
      </p:pic>
    </p:spTree>
    <p:extLst>
      <p:ext uri="{BB962C8B-B14F-4D97-AF65-F5344CB8AC3E}">
        <p14:creationId xmlns:p14="http://schemas.microsoft.com/office/powerpoint/2010/main" val="393190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A2F60FE9-37B4-46D5-A6B0-B6E3A897503E}"/>
              </a:ext>
            </a:extLst>
          </p:cNvPr>
          <p:cNvPicPr>
            <a:picLocks noChangeAspect="1"/>
          </p:cNvPicPr>
          <p:nvPr/>
        </p:nvPicPr>
        <p:blipFill rotWithShape="1">
          <a:blip r:embed="rId3"/>
          <a:srcRect b="5194"/>
          <a:stretch/>
        </p:blipFill>
        <p:spPr>
          <a:xfrm>
            <a:off x="1353777" y="727182"/>
            <a:ext cx="6436446" cy="5592936"/>
          </a:xfrm>
          <a:prstGeom prst="rect">
            <a:avLst/>
          </a:prstGeom>
        </p:spPr>
      </p:pic>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Room Layout</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157974"/>
          </a:xfrm>
        </p:spPr>
        <p:txBody>
          <a:bodyPr>
            <a:normAutofit/>
          </a:bodyPr>
          <a:lstStyle/>
          <a:p>
            <a:endParaRPr lang="en-US" dirty="0"/>
          </a:p>
          <a:p>
            <a:endParaRPr lang="en-US" dirty="0"/>
          </a:p>
        </p:txBody>
      </p:sp>
    </p:spTree>
    <p:extLst>
      <p:ext uri="{BB962C8B-B14F-4D97-AF65-F5344CB8AC3E}">
        <p14:creationId xmlns:p14="http://schemas.microsoft.com/office/powerpoint/2010/main" val="203479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513A-D44C-4E5F-A53E-DEB535FC0F3F}"/>
              </a:ext>
            </a:extLst>
          </p:cNvPr>
          <p:cNvSpPr>
            <a:spLocks noGrp="1"/>
          </p:cNvSpPr>
          <p:nvPr>
            <p:ph type="title"/>
          </p:nvPr>
        </p:nvSpPr>
        <p:spPr>
          <a:xfrm>
            <a:off x="247850" y="965201"/>
            <a:ext cx="8648299" cy="1143000"/>
          </a:xfrm>
        </p:spPr>
        <p:txBody>
          <a:bodyPr/>
          <a:lstStyle/>
          <a:p>
            <a:pPr algn="ctr"/>
            <a:r>
              <a:rPr lang="en-US" sz="5400" dirty="0"/>
              <a:t>Execution</a:t>
            </a:r>
          </a:p>
        </p:txBody>
      </p:sp>
      <p:pic>
        <p:nvPicPr>
          <p:cNvPr id="4" name="Picture 3" descr="A picture containing wheel&#10;&#10;Description automatically generated">
            <a:extLst>
              <a:ext uri="{FF2B5EF4-FFF2-40B4-BE49-F238E27FC236}">
                <a16:creationId xmlns:a16="http://schemas.microsoft.com/office/drawing/2014/main" id="{16808B22-4A43-4ECE-A237-A27844288606}"/>
              </a:ext>
            </a:extLst>
          </p:cNvPr>
          <p:cNvPicPr>
            <a:picLocks noChangeAspect="1"/>
          </p:cNvPicPr>
          <p:nvPr/>
        </p:nvPicPr>
        <p:blipFill>
          <a:blip r:embed="rId3"/>
          <a:stretch>
            <a:fillRect/>
          </a:stretch>
        </p:blipFill>
        <p:spPr>
          <a:xfrm>
            <a:off x="1531030" y="2400301"/>
            <a:ext cx="6081939" cy="3807294"/>
          </a:xfrm>
          <a:prstGeom prst="rect">
            <a:avLst/>
          </a:prstGeom>
        </p:spPr>
      </p:pic>
    </p:spTree>
    <p:extLst>
      <p:ext uri="{BB962C8B-B14F-4D97-AF65-F5344CB8AC3E}">
        <p14:creationId xmlns:p14="http://schemas.microsoft.com/office/powerpoint/2010/main" val="2237552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Stages of Meeting Discussion</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4430565" cy="5157974"/>
          </a:xfrm>
        </p:spPr>
        <p:txBody>
          <a:bodyPr>
            <a:normAutofit/>
          </a:bodyPr>
          <a:lstStyle/>
          <a:p>
            <a:r>
              <a:rPr lang="en-US" sz="2800" b="1" dirty="0"/>
              <a:t>Opening (Brainstorming)</a:t>
            </a:r>
          </a:p>
          <a:p>
            <a:pPr lvl="1"/>
            <a:r>
              <a:rPr lang="en-US" sz="2400" dirty="0"/>
              <a:t>Idea generation, clarification, information gathering</a:t>
            </a:r>
          </a:p>
          <a:p>
            <a:r>
              <a:rPr lang="en-US" sz="2800" b="1" dirty="0"/>
              <a:t>Prioritizing (Reducing)</a:t>
            </a:r>
          </a:p>
          <a:p>
            <a:pPr lvl="1"/>
            <a:r>
              <a:rPr lang="en-US" sz="2400" dirty="0"/>
              <a:t>Synthesizing, eliminating ideas, evaluation</a:t>
            </a:r>
          </a:p>
          <a:p>
            <a:r>
              <a:rPr lang="en-US" sz="2800" b="1" dirty="0"/>
              <a:t>Closing (Agreement)</a:t>
            </a:r>
          </a:p>
          <a:p>
            <a:pPr lvl="1"/>
            <a:r>
              <a:rPr lang="en-US" sz="2400" dirty="0"/>
              <a:t>Decisions, prioritization, or agreements</a:t>
            </a:r>
          </a:p>
        </p:txBody>
      </p:sp>
      <p:pic>
        <p:nvPicPr>
          <p:cNvPr id="7" name="Picture 6">
            <a:extLst>
              <a:ext uri="{FF2B5EF4-FFF2-40B4-BE49-F238E27FC236}">
                <a16:creationId xmlns:a16="http://schemas.microsoft.com/office/drawing/2014/main" id="{39C92503-1918-4262-9AD2-461487355060}"/>
              </a:ext>
            </a:extLst>
          </p:cNvPr>
          <p:cNvPicPr>
            <a:picLocks noChangeAspect="1"/>
          </p:cNvPicPr>
          <p:nvPr/>
        </p:nvPicPr>
        <p:blipFill>
          <a:blip r:embed="rId3"/>
          <a:stretch>
            <a:fillRect/>
          </a:stretch>
        </p:blipFill>
        <p:spPr>
          <a:xfrm>
            <a:off x="4720124" y="1841906"/>
            <a:ext cx="4330859" cy="3174188"/>
          </a:xfrm>
          <a:prstGeom prst="rect">
            <a:avLst/>
          </a:prstGeom>
        </p:spPr>
      </p:pic>
      <p:sp>
        <p:nvSpPr>
          <p:cNvPr id="5" name="TextBox 4">
            <a:extLst>
              <a:ext uri="{FF2B5EF4-FFF2-40B4-BE49-F238E27FC236}">
                <a16:creationId xmlns:a16="http://schemas.microsoft.com/office/drawing/2014/main" id="{70E028A1-4D57-4178-8B37-7AB1F49822F3}"/>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spTree>
    <p:extLst>
      <p:ext uri="{BB962C8B-B14F-4D97-AF65-F5344CB8AC3E}">
        <p14:creationId xmlns:p14="http://schemas.microsoft.com/office/powerpoint/2010/main" val="15087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Role of Facilitator</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157974"/>
          </a:xfrm>
        </p:spPr>
        <p:txBody>
          <a:bodyPr>
            <a:normAutofit/>
          </a:bodyPr>
          <a:lstStyle/>
          <a:p>
            <a:r>
              <a:rPr lang="en-US" b="1" dirty="0"/>
              <a:t>Uses knowledge of group process to guide </a:t>
            </a:r>
          </a:p>
          <a:p>
            <a:pPr marL="0" indent="0">
              <a:buNone/>
            </a:pPr>
            <a:r>
              <a:rPr lang="en-US" b="1" dirty="0"/>
              <a:t>    through the structure of the meeting.  </a:t>
            </a:r>
          </a:p>
          <a:p>
            <a:r>
              <a:rPr lang="en-US" dirty="0"/>
              <a:t>Can be internal or external.</a:t>
            </a:r>
          </a:p>
          <a:p>
            <a:r>
              <a:rPr lang="en-US" dirty="0"/>
              <a:t>Content-neutral person </a:t>
            </a:r>
          </a:p>
          <a:p>
            <a:r>
              <a:rPr lang="en-US" dirty="0"/>
              <a:t>Ensures all voices are heard and assumptions are tested</a:t>
            </a:r>
          </a:p>
          <a:p>
            <a:r>
              <a:rPr lang="en-US" dirty="0"/>
              <a:t>Designs meeting processes to help achieve purpose and objectives</a:t>
            </a:r>
          </a:p>
          <a:p>
            <a:r>
              <a:rPr lang="en-US" dirty="0"/>
              <a:t>Guides discussions by asking questions and reminding of goals</a:t>
            </a:r>
          </a:p>
          <a:p>
            <a:r>
              <a:rPr lang="en-US" dirty="0"/>
              <a:t>Takes public notes of key points</a:t>
            </a:r>
          </a:p>
          <a:p>
            <a:r>
              <a:rPr lang="en-US" dirty="0"/>
              <a:t>Helps carry out decisions</a:t>
            </a:r>
          </a:p>
          <a:p>
            <a:r>
              <a:rPr lang="en-US" dirty="0"/>
              <a:t>Good at synthesizing and organizing ideas quickly.</a:t>
            </a:r>
          </a:p>
          <a:p>
            <a:endParaRPr lang="en-US" dirty="0"/>
          </a:p>
        </p:txBody>
      </p:sp>
      <p:pic>
        <p:nvPicPr>
          <p:cNvPr id="3074" name="Picture 2" descr="Facilitator Icons - Download Free Vector Icons | Noun Project">
            <a:extLst>
              <a:ext uri="{FF2B5EF4-FFF2-40B4-BE49-F238E27FC236}">
                <a16:creationId xmlns:a16="http://schemas.microsoft.com/office/drawing/2014/main" id="{B4E19EB5-BC36-4D0A-B5FC-FB5C8B72D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944" y="19144"/>
            <a:ext cx="2724056" cy="2724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3B5F0E-4516-4851-BF43-CBB49AEB3715}"/>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spTree>
    <p:extLst>
      <p:ext uri="{BB962C8B-B14F-4D97-AF65-F5344CB8AC3E}">
        <p14:creationId xmlns:p14="http://schemas.microsoft.com/office/powerpoint/2010/main" val="342755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Facilitator Skills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4750458"/>
          </a:xfrm>
        </p:spPr>
        <p:txBody>
          <a:bodyPr numCol="2">
            <a:normAutofit/>
          </a:bodyPr>
          <a:lstStyle/>
          <a:p>
            <a:r>
              <a:rPr lang="en-US" sz="2800" dirty="0"/>
              <a:t>Active Listening</a:t>
            </a:r>
          </a:p>
          <a:p>
            <a:r>
              <a:rPr lang="en-US" sz="2800" dirty="0"/>
              <a:t>Remaining Neutral</a:t>
            </a:r>
          </a:p>
          <a:p>
            <a:r>
              <a:rPr lang="en-US" sz="2800" dirty="0"/>
              <a:t>Asking Questions</a:t>
            </a:r>
          </a:p>
          <a:p>
            <a:r>
              <a:rPr lang="en-US" sz="2800" dirty="0"/>
              <a:t>Paraphrasing</a:t>
            </a:r>
          </a:p>
          <a:p>
            <a:r>
              <a:rPr lang="en-US" sz="2800" dirty="0"/>
              <a:t>Summarizing </a:t>
            </a:r>
          </a:p>
          <a:p>
            <a:r>
              <a:rPr lang="en-US" sz="2800" dirty="0"/>
              <a:t>Negative Polling</a:t>
            </a:r>
          </a:p>
          <a:p>
            <a:r>
              <a:rPr lang="en-US" sz="2800" dirty="0"/>
              <a:t>Restating the Purpose</a:t>
            </a:r>
          </a:p>
          <a:p>
            <a:r>
              <a:rPr lang="en-US" sz="2800" dirty="0"/>
              <a:t>Label a sidetrack</a:t>
            </a:r>
          </a:p>
          <a:p>
            <a:r>
              <a:rPr lang="en-US" sz="2800" dirty="0"/>
              <a:t>Using Parking Lot</a:t>
            </a:r>
          </a:p>
          <a:p>
            <a:r>
              <a:rPr lang="en-US" sz="2800" dirty="0"/>
              <a:t>Mirroring or Naming Reactions</a:t>
            </a:r>
          </a:p>
          <a:p>
            <a:r>
              <a:rPr lang="en-US" sz="2800" dirty="0"/>
              <a:t>Flip Chart Notes</a:t>
            </a:r>
          </a:p>
          <a:p>
            <a:r>
              <a:rPr lang="en-US" sz="2800" dirty="0"/>
              <a:t>Interventions for Disruptive Behaviors</a:t>
            </a:r>
          </a:p>
          <a:p>
            <a:pPr marL="0" indent="0">
              <a:buNone/>
            </a:pPr>
            <a:endParaRPr lang="en-US" sz="2800" dirty="0"/>
          </a:p>
          <a:p>
            <a:endParaRPr lang="en-US" sz="2800" dirty="0"/>
          </a:p>
        </p:txBody>
      </p:sp>
      <p:sp>
        <p:nvSpPr>
          <p:cNvPr id="4" name="TextBox 3">
            <a:extLst>
              <a:ext uri="{FF2B5EF4-FFF2-40B4-BE49-F238E27FC236}">
                <a16:creationId xmlns:a16="http://schemas.microsoft.com/office/drawing/2014/main" id="{FC1D8634-F9BF-4A9D-B864-FDC08E305B43}"/>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spTree>
    <p:extLst>
      <p:ext uri="{BB962C8B-B14F-4D97-AF65-F5344CB8AC3E}">
        <p14:creationId xmlns:p14="http://schemas.microsoft.com/office/powerpoint/2010/main" val="246239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Facilitation Tools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4488848"/>
          </a:xfrm>
        </p:spPr>
        <p:txBody>
          <a:bodyPr numCol="1">
            <a:normAutofit/>
          </a:bodyPr>
          <a:lstStyle/>
          <a:p>
            <a:r>
              <a:rPr lang="en-US" sz="3600" b="1" dirty="0"/>
              <a:t>Introduction Tools</a:t>
            </a:r>
          </a:p>
          <a:p>
            <a:r>
              <a:rPr lang="en-US" sz="3600" b="1" dirty="0"/>
              <a:t>Team Building Tools</a:t>
            </a:r>
            <a:endParaRPr lang="en-US" sz="3600" dirty="0"/>
          </a:p>
          <a:p>
            <a:r>
              <a:rPr lang="en-US" sz="3600" b="1" dirty="0"/>
              <a:t>Idea Generation Tools</a:t>
            </a:r>
            <a:endParaRPr lang="en-US" sz="3600" dirty="0"/>
          </a:p>
          <a:p>
            <a:r>
              <a:rPr lang="en-US" sz="3600" b="1" dirty="0"/>
              <a:t>Participation Tools</a:t>
            </a:r>
            <a:endParaRPr lang="en-US" sz="3600" dirty="0"/>
          </a:p>
          <a:p>
            <a:r>
              <a:rPr lang="en-US" sz="3600" b="1" dirty="0"/>
              <a:t>Decision Making Tools</a:t>
            </a:r>
          </a:p>
          <a:p>
            <a:r>
              <a:rPr lang="en-US" sz="3600" b="1" dirty="0"/>
              <a:t>Prioritization Tools</a:t>
            </a:r>
          </a:p>
          <a:p>
            <a:endParaRPr lang="en-US" sz="3600" dirty="0"/>
          </a:p>
        </p:txBody>
      </p:sp>
      <p:sp>
        <p:nvSpPr>
          <p:cNvPr id="4" name="TextBox 3">
            <a:extLst>
              <a:ext uri="{FF2B5EF4-FFF2-40B4-BE49-F238E27FC236}">
                <a16:creationId xmlns:a16="http://schemas.microsoft.com/office/drawing/2014/main" id="{86AE059B-A8B7-44E6-84B2-914E6E8DDFF8}"/>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spTree>
    <p:extLst>
      <p:ext uri="{BB962C8B-B14F-4D97-AF65-F5344CB8AC3E}">
        <p14:creationId xmlns:p14="http://schemas.microsoft.com/office/powerpoint/2010/main" val="52194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The Art of the Meeting</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157974"/>
          </a:xfrm>
        </p:spPr>
        <p:txBody>
          <a:bodyPr>
            <a:normAutofit/>
          </a:bodyPr>
          <a:lstStyle/>
          <a:p>
            <a:pPr marL="0" indent="0">
              <a:buNone/>
            </a:pPr>
            <a:r>
              <a:rPr lang="en-US" sz="3600" b="1" dirty="0"/>
              <a:t>Objective: </a:t>
            </a:r>
            <a:r>
              <a:rPr lang="en-US" sz="3600" dirty="0"/>
              <a:t>Help participants learn how to prepare an effective meeting and to practice some core facilitation skills.</a:t>
            </a:r>
          </a:p>
        </p:txBody>
      </p:sp>
      <p:pic>
        <p:nvPicPr>
          <p:cNvPr id="4" name="Picture 3">
            <a:extLst>
              <a:ext uri="{FF2B5EF4-FFF2-40B4-BE49-F238E27FC236}">
                <a16:creationId xmlns:a16="http://schemas.microsoft.com/office/drawing/2014/main" id="{80B299FD-AE53-4D98-93E1-A946D64C632F}"/>
              </a:ext>
            </a:extLst>
          </p:cNvPr>
          <p:cNvPicPr>
            <a:picLocks noChangeAspect="1"/>
          </p:cNvPicPr>
          <p:nvPr/>
        </p:nvPicPr>
        <p:blipFill>
          <a:blip r:embed="rId3"/>
          <a:stretch>
            <a:fillRect/>
          </a:stretch>
        </p:blipFill>
        <p:spPr>
          <a:xfrm>
            <a:off x="293835" y="3131660"/>
            <a:ext cx="2316579" cy="2994820"/>
          </a:xfrm>
          <a:prstGeom prst="rect">
            <a:avLst/>
          </a:prstGeom>
          <a:ln>
            <a:solidFill>
              <a:schemeClr val="tx1"/>
            </a:solidFill>
          </a:ln>
        </p:spPr>
      </p:pic>
      <p:pic>
        <p:nvPicPr>
          <p:cNvPr id="5" name="Picture 4">
            <a:extLst>
              <a:ext uri="{FF2B5EF4-FFF2-40B4-BE49-F238E27FC236}">
                <a16:creationId xmlns:a16="http://schemas.microsoft.com/office/drawing/2014/main" id="{64009695-E30E-44C7-B813-5C25298CC559}"/>
              </a:ext>
            </a:extLst>
          </p:cNvPr>
          <p:cNvPicPr>
            <a:picLocks noChangeAspect="1"/>
          </p:cNvPicPr>
          <p:nvPr/>
        </p:nvPicPr>
        <p:blipFill>
          <a:blip r:embed="rId4"/>
          <a:stretch>
            <a:fillRect/>
          </a:stretch>
        </p:blipFill>
        <p:spPr>
          <a:xfrm>
            <a:off x="4579308" y="3116420"/>
            <a:ext cx="2476187" cy="3188458"/>
          </a:xfrm>
          <a:prstGeom prst="rect">
            <a:avLst/>
          </a:prstGeom>
        </p:spPr>
      </p:pic>
      <p:sp>
        <p:nvSpPr>
          <p:cNvPr id="7" name="TextBox 6">
            <a:extLst>
              <a:ext uri="{FF2B5EF4-FFF2-40B4-BE49-F238E27FC236}">
                <a16:creationId xmlns:a16="http://schemas.microsoft.com/office/drawing/2014/main" id="{21D370A8-B599-42C4-9514-078A5B00FBD9}"/>
              </a:ext>
            </a:extLst>
          </p:cNvPr>
          <p:cNvSpPr txBox="1"/>
          <p:nvPr/>
        </p:nvSpPr>
        <p:spPr>
          <a:xfrm>
            <a:off x="7126353" y="3079411"/>
            <a:ext cx="1990468" cy="1323439"/>
          </a:xfrm>
          <a:prstGeom prst="rect">
            <a:avLst/>
          </a:prstGeom>
          <a:noFill/>
        </p:spPr>
        <p:txBody>
          <a:bodyPr wrap="square" rtlCol="0">
            <a:spAutoFit/>
          </a:bodyPr>
          <a:lstStyle/>
          <a:p>
            <a:r>
              <a:rPr lang="en-US" sz="1600" dirty="0"/>
              <a:t>EPA. 2013. Getting in Step: Engaging Stakeholders in Your Watershed EPA 841-B-11-001</a:t>
            </a:r>
          </a:p>
        </p:txBody>
      </p:sp>
      <p:sp>
        <p:nvSpPr>
          <p:cNvPr id="9" name="TextBox 8">
            <a:extLst>
              <a:ext uri="{FF2B5EF4-FFF2-40B4-BE49-F238E27FC236}">
                <a16:creationId xmlns:a16="http://schemas.microsoft.com/office/drawing/2014/main" id="{20E92573-E585-40CC-BCE1-4BF5F4D1F3DA}"/>
              </a:ext>
            </a:extLst>
          </p:cNvPr>
          <p:cNvSpPr txBox="1"/>
          <p:nvPr/>
        </p:nvSpPr>
        <p:spPr>
          <a:xfrm>
            <a:off x="2617722" y="3116420"/>
            <a:ext cx="1793946" cy="2308324"/>
          </a:xfrm>
          <a:prstGeom prst="rect">
            <a:avLst/>
          </a:prstGeom>
          <a:noFill/>
        </p:spPr>
        <p:txBody>
          <a:bodyPr wrap="square" rtlCol="0">
            <a:spAutoFit/>
          </a:bodyPr>
          <a:lstStyle/>
          <a:p>
            <a:r>
              <a:rPr lang="en-US" sz="1600" dirty="0"/>
              <a:t>NOAA. 2010. Introduction to Planning and Facilitating Effective Meetings. </a:t>
            </a:r>
            <a:r>
              <a:rPr lang="en-US" sz="1600" dirty="0">
                <a:hlinkClick r:id="rId5"/>
              </a:rPr>
              <a:t>https://coast.noaa.gov/data/digitalcoast/pdf/effective-meetings.pdf</a:t>
            </a:r>
            <a:r>
              <a:rPr lang="en-US" sz="1600" dirty="0"/>
              <a:t> </a:t>
            </a:r>
          </a:p>
        </p:txBody>
      </p:sp>
    </p:spTree>
    <p:extLst>
      <p:ext uri="{BB962C8B-B14F-4D97-AF65-F5344CB8AC3E}">
        <p14:creationId xmlns:p14="http://schemas.microsoft.com/office/powerpoint/2010/main" val="2867423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Introduction Tools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5741205" cy="5177696"/>
          </a:xfrm>
        </p:spPr>
        <p:txBody>
          <a:bodyPr numCol="1">
            <a:normAutofit fontScale="92500"/>
          </a:bodyPr>
          <a:lstStyle/>
          <a:p>
            <a:r>
              <a:rPr lang="en-US" b="1" dirty="0"/>
              <a:t>Personal Introductions (Unfamiliar Audience)</a:t>
            </a:r>
          </a:p>
          <a:p>
            <a:pPr lvl="1"/>
            <a:r>
              <a:rPr lang="en-US" dirty="0"/>
              <a:t>Go around room and give name / org and one other fact: expectation for meeting, unique personal habit, etc. </a:t>
            </a:r>
          </a:p>
          <a:p>
            <a:r>
              <a:rPr lang="en-US" b="1" dirty="0"/>
              <a:t>Excitement Sharing (Familiar Audience) </a:t>
            </a:r>
          </a:p>
          <a:p>
            <a:pPr lvl="1"/>
            <a:r>
              <a:rPr lang="en-US" dirty="0"/>
              <a:t>Share something </a:t>
            </a:r>
            <a:r>
              <a:rPr lang="en-US" u="sng" dirty="0"/>
              <a:t>positive</a:t>
            </a:r>
            <a:r>
              <a:rPr lang="en-US" dirty="0"/>
              <a:t> in personal or professional life.  </a:t>
            </a:r>
          </a:p>
          <a:p>
            <a:r>
              <a:rPr lang="en-US" b="1" dirty="0"/>
              <a:t>Speed Networking </a:t>
            </a:r>
          </a:p>
          <a:p>
            <a:pPr lvl="1"/>
            <a:r>
              <a:rPr lang="en-US" b="1" dirty="0"/>
              <a:t>Alternative 1: </a:t>
            </a:r>
            <a:r>
              <a:rPr lang="en-US" dirty="0"/>
              <a:t>Stand in line and provide 30-60 second elevator pitch to each other. Exchange business cards. Then lines move to left or right.</a:t>
            </a:r>
          </a:p>
          <a:p>
            <a:pPr lvl="1"/>
            <a:r>
              <a:rPr lang="en-US" b="1" dirty="0"/>
              <a:t>Alternative 2: </a:t>
            </a:r>
            <a:r>
              <a:rPr lang="en-US" dirty="0"/>
              <a:t>Have organizations man numbered tables and participants visit for short Q&amp;A then switch. </a:t>
            </a:r>
          </a:p>
          <a:p>
            <a:pPr lvl="2"/>
            <a:r>
              <a:rPr lang="en-US" dirty="0"/>
              <a:t>(Requires advanced planning during registration)</a:t>
            </a:r>
          </a:p>
          <a:p>
            <a:pPr marL="0" indent="0">
              <a:buNone/>
            </a:pPr>
            <a:endParaRPr lang="en-US" dirty="0"/>
          </a:p>
        </p:txBody>
      </p:sp>
      <p:pic>
        <p:nvPicPr>
          <p:cNvPr id="6" name="Picture 5" descr="A close up of a sign&#10;&#10;Description automatically generated">
            <a:extLst>
              <a:ext uri="{FF2B5EF4-FFF2-40B4-BE49-F238E27FC236}">
                <a16:creationId xmlns:a16="http://schemas.microsoft.com/office/drawing/2014/main" id="{3CAA224D-BBDD-4036-BB78-0FC311D0EC9F}"/>
              </a:ext>
            </a:extLst>
          </p:cNvPr>
          <p:cNvPicPr>
            <a:picLocks noChangeAspect="1"/>
          </p:cNvPicPr>
          <p:nvPr/>
        </p:nvPicPr>
        <p:blipFill>
          <a:blip r:embed="rId3"/>
          <a:stretch>
            <a:fillRect/>
          </a:stretch>
        </p:blipFill>
        <p:spPr>
          <a:xfrm>
            <a:off x="6227055" y="3429000"/>
            <a:ext cx="2819632" cy="1649616"/>
          </a:xfrm>
          <a:prstGeom prst="rect">
            <a:avLst/>
          </a:prstGeom>
        </p:spPr>
      </p:pic>
      <p:pic>
        <p:nvPicPr>
          <p:cNvPr id="8" name="Picture 7" descr="A picture containing food&#10;&#10;Description automatically generated">
            <a:extLst>
              <a:ext uri="{FF2B5EF4-FFF2-40B4-BE49-F238E27FC236}">
                <a16:creationId xmlns:a16="http://schemas.microsoft.com/office/drawing/2014/main" id="{12A74D7E-EEF2-4425-925B-B4745A8BE697}"/>
              </a:ext>
            </a:extLst>
          </p:cNvPr>
          <p:cNvPicPr>
            <a:picLocks noChangeAspect="1"/>
          </p:cNvPicPr>
          <p:nvPr/>
        </p:nvPicPr>
        <p:blipFill>
          <a:blip r:embed="rId4"/>
          <a:stretch>
            <a:fillRect/>
          </a:stretch>
        </p:blipFill>
        <p:spPr>
          <a:xfrm>
            <a:off x="6421681" y="716280"/>
            <a:ext cx="2625006" cy="2542032"/>
          </a:xfrm>
          <a:prstGeom prst="rect">
            <a:avLst/>
          </a:prstGeom>
        </p:spPr>
      </p:pic>
    </p:spTree>
    <p:extLst>
      <p:ext uri="{BB962C8B-B14F-4D97-AF65-F5344CB8AC3E}">
        <p14:creationId xmlns:p14="http://schemas.microsoft.com/office/powerpoint/2010/main" val="202730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Team Building Tool - Canvas Session</a:t>
            </a:r>
            <a:endParaRPr lang="en-US" dirty="0"/>
          </a:p>
        </p:txBody>
      </p:sp>
      <p:sp>
        <p:nvSpPr>
          <p:cNvPr id="6" name="TextBox 5">
            <a:extLst>
              <a:ext uri="{FF2B5EF4-FFF2-40B4-BE49-F238E27FC236}">
                <a16:creationId xmlns:a16="http://schemas.microsoft.com/office/drawing/2014/main" id="{1CFC0ADB-046C-40BA-ADEA-D4A7E0B716CA}"/>
              </a:ext>
            </a:extLst>
          </p:cNvPr>
          <p:cNvSpPr txBox="1"/>
          <p:nvPr/>
        </p:nvSpPr>
        <p:spPr>
          <a:xfrm>
            <a:off x="2834640" y="5650992"/>
            <a:ext cx="5852162" cy="369332"/>
          </a:xfrm>
          <a:prstGeom prst="rect">
            <a:avLst/>
          </a:prstGeom>
          <a:noFill/>
        </p:spPr>
        <p:txBody>
          <a:bodyPr wrap="square" rtlCol="0">
            <a:spAutoFit/>
          </a:bodyPr>
          <a:lstStyle/>
          <a:p>
            <a:r>
              <a:rPr lang="en-US" dirty="0"/>
              <a:t>http://theteamcanvas.com/</a:t>
            </a:r>
          </a:p>
        </p:txBody>
      </p:sp>
      <p:sp>
        <p:nvSpPr>
          <p:cNvPr id="5" name="Content Placeholder 4">
            <a:extLst>
              <a:ext uri="{FF2B5EF4-FFF2-40B4-BE49-F238E27FC236}">
                <a16:creationId xmlns:a16="http://schemas.microsoft.com/office/drawing/2014/main" id="{98D022F3-4166-4EAC-8E81-DD03BE85EDAE}"/>
              </a:ext>
            </a:extLst>
          </p:cNvPr>
          <p:cNvSpPr>
            <a:spLocks noGrp="1"/>
          </p:cNvSpPr>
          <p:nvPr>
            <p:ph idx="1"/>
          </p:nvPr>
        </p:nvSpPr>
        <p:spPr>
          <a:xfrm>
            <a:off x="461475" y="1316053"/>
            <a:ext cx="2144565" cy="4854012"/>
          </a:xfrm>
        </p:spPr>
        <p:txBody>
          <a:bodyPr>
            <a:normAutofit lnSpcReduction="10000"/>
          </a:bodyPr>
          <a:lstStyle/>
          <a:p>
            <a:r>
              <a:rPr lang="en-US" dirty="0"/>
              <a:t>Use whiteboard or flip charts to make squares</a:t>
            </a:r>
          </a:p>
          <a:p>
            <a:r>
              <a:rPr lang="en-US" dirty="0"/>
              <a:t>Distribute post-it notes and pens to team members</a:t>
            </a:r>
          </a:p>
          <a:p>
            <a:r>
              <a:rPr lang="en-US" dirty="0"/>
              <a:t>Work through section by section</a:t>
            </a:r>
          </a:p>
        </p:txBody>
      </p:sp>
      <p:pic>
        <p:nvPicPr>
          <p:cNvPr id="8" name="Picture 7">
            <a:extLst>
              <a:ext uri="{FF2B5EF4-FFF2-40B4-BE49-F238E27FC236}">
                <a16:creationId xmlns:a16="http://schemas.microsoft.com/office/drawing/2014/main" id="{DE1EC689-BD66-42D0-826D-DCFD1A37ADC7}"/>
              </a:ext>
            </a:extLst>
          </p:cNvPr>
          <p:cNvPicPr>
            <a:picLocks noChangeAspect="1"/>
          </p:cNvPicPr>
          <p:nvPr/>
        </p:nvPicPr>
        <p:blipFill>
          <a:blip r:embed="rId3"/>
          <a:stretch>
            <a:fillRect/>
          </a:stretch>
        </p:blipFill>
        <p:spPr>
          <a:xfrm>
            <a:off x="2606040" y="887145"/>
            <a:ext cx="6400800" cy="4609938"/>
          </a:xfrm>
          <a:prstGeom prst="rect">
            <a:avLst/>
          </a:prstGeom>
        </p:spPr>
      </p:pic>
    </p:spTree>
    <p:extLst>
      <p:ext uri="{BB962C8B-B14F-4D97-AF65-F5344CB8AC3E}">
        <p14:creationId xmlns:p14="http://schemas.microsoft.com/office/powerpoint/2010/main" val="96409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Idea Generation Tools / Exploration</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040536"/>
          </a:xfrm>
        </p:spPr>
        <p:txBody>
          <a:bodyPr numCol="1">
            <a:normAutofit lnSpcReduction="10000"/>
          </a:bodyPr>
          <a:lstStyle/>
          <a:p>
            <a:r>
              <a:rPr lang="en-US" b="1" dirty="0"/>
              <a:t>Brainstorm</a:t>
            </a:r>
          </a:p>
          <a:p>
            <a:pPr lvl="1"/>
            <a:r>
              <a:rPr lang="en-US" b="1" dirty="0"/>
              <a:t>Option 1: </a:t>
            </a:r>
            <a:r>
              <a:rPr lang="en-US" dirty="0"/>
              <a:t>Ideas stated as fast as possible without censoring.  Recorders write</a:t>
            </a:r>
          </a:p>
          <a:p>
            <a:pPr lvl="1"/>
            <a:r>
              <a:rPr lang="en-US" b="1" dirty="0"/>
              <a:t>Option 2: </a:t>
            </a:r>
            <a:r>
              <a:rPr lang="en-US" dirty="0"/>
              <a:t>Topic flipchart papers and participants roam and write.</a:t>
            </a:r>
          </a:p>
          <a:p>
            <a:endParaRPr lang="en-US" b="1" dirty="0"/>
          </a:p>
          <a:p>
            <a:r>
              <a:rPr lang="en-US" b="1" dirty="0"/>
              <a:t>Small Group Breakouts</a:t>
            </a:r>
          </a:p>
          <a:p>
            <a:pPr lvl="1"/>
            <a:r>
              <a:rPr lang="en-US" dirty="0"/>
              <a:t>Break into 3-15 people to discuss then provide summary report outs.  Groups have recorders and spokesmen.</a:t>
            </a:r>
          </a:p>
          <a:p>
            <a:endParaRPr lang="en-US" b="1" dirty="0"/>
          </a:p>
          <a:p>
            <a:r>
              <a:rPr lang="en-US" b="1" dirty="0"/>
              <a:t>Roleplay Community</a:t>
            </a:r>
          </a:p>
          <a:p>
            <a:pPr lvl="1"/>
            <a:r>
              <a:rPr lang="en-US" dirty="0"/>
              <a:t>Provide a scenario and have participants play different roles in the community to help gauge reactions and anticipate conversations.</a:t>
            </a:r>
          </a:p>
          <a:p>
            <a:pPr lvl="1"/>
            <a:r>
              <a:rPr lang="en-US" dirty="0"/>
              <a:t>Practice later today…</a:t>
            </a:r>
          </a:p>
        </p:txBody>
      </p:sp>
    </p:spTree>
    <p:extLst>
      <p:ext uri="{BB962C8B-B14F-4D97-AF65-F5344CB8AC3E}">
        <p14:creationId xmlns:p14="http://schemas.microsoft.com/office/powerpoint/2010/main" val="402856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Six Thinking Hats</a:t>
            </a:r>
            <a:endParaRPr lang="en-US" dirty="0"/>
          </a:p>
        </p:txBody>
      </p:sp>
      <p:sp>
        <p:nvSpPr>
          <p:cNvPr id="6" name="TextBox 5">
            <a:extLst>
              <a:ext uri="{FF2B5EF4-FFF2-40B4-BE49-F238E27FC236}">
                <a16:creationId xmlns:a16="http://schemas.microsoft.com/office/drawing/2014/main" id="{1CFC0ADB-046C-40BA-ADEA-D4A7E0B716CA}"/>
              </a:ext>
            </a:extLst>
          </p:cNvPr>
          <p:cNvSpPr txBox="1"/>
          <p:nvPr/>
        </p:nvSpPr>
        <p:spPr>
          <a:xfrm>
            <a:off x="88722" y="6020324"/>
            <a:ext cx="9055278" cy="307777"/>
          </a:xfrm>
          <a:prstGeom prst="rect">
            <a:avLst/>
          </a:prstGeom>
          <a:noFill/>
        </p:spPr>
        <p:txBody>
          <a:bodyPr wrap="square" rtlCol="0">
            <a:spAutoFit/>
          </a:bodyPr>
          <a:lstStyle/>
          <a:p>
            <a:r>
              <a:rPr lang="en-US" sz="1400" dirty="0"/>
              <a:t>https://trickle.app/drip/16339-the-six-thinking-hats-encourage-people-to-approach-a-challenge-from-different-perspectives/</a:t>
            </a:r>
          </a:p>
        </p:txBody>
      </p:sp>
      <p:sp>
        <p:nvSpPr>
          <p:cNvPr id="9" name="Content Placeholder 4">
            <a:extLst>
              <a:ext uri="{FF2B5EF4-FFF2-40B4-BE49-F238E27FC236}">
                <a16:creationId xmlns:a16="http://schemas.microsoft.com/office/drawing/2014/main" id="{5C66A03D-3706-4187-A3E2-7A04074A9F75}"/>
              </a:ext>
            </a:extLst>
          </p:cNvPr>
          <p:cNvSpPr txBox="1">
            <a:spLocks/>
          </p:cNvSpPr>
          <p:nvPr/>
        </p:nvSpPr>
        <p:spPr>
          <a:xfrm>
            <a:off x="457198" y="5629916"/>
            <a:ext cx="8598080" cy="1029963"/>
          </a:xfrm>
          <a:prstGeom prst="rect">
            <a:avLst/>
          </a:prstGeom>
        </p:spPr>
        <p:txBody>
          <a:bodyPr vert="horz" lIns="91440" tIns="45720" rIns="91440" bIns="45720" rtlCol="0">
            <a:norm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endParaRPr lang="en-US" sz="1400" dirty="0"/>
          </a:p>
        </p:txBody>
      </p:sp>
      <p:pic>
        <p:nvPicPr>
          <p:cNvPr id="12" name="Content Placeholder 11" descr="A screenshot of a cell phone&#10;&#10;Description automatically generated">
            <a:extLst>
              <a:ext uri="{FF2B5EF4-FFF2-40B4-BE49-F238E27FC236}">
                <a16:creationId xmlns:a16="http://schemas.microsoft.com/office/drawing/2014/main" id="{E1E40227-7B2C-4F98-83C8-ECF1BE92B056}"/>
              </a:ext>
            </a:extLst>
          </p:cNvPr>
          <p:cNvPicPr>
            <a:picLocks noGrp="1" noChangeAspect="1"/>
          </p:cNvPicPr>
          <p:nvPr>
            <p:ph idx="1"/>
          </p:nvPr>
        </p:nvPicPr>
        <p:blipFill>
          <a:blip r:embed="rId3"/>
          <a:stretch>
            <a:fillRect/>
          </a:stretch>
        </p:blipFill>
        <p:spPr>
          <a:xfrm>
            <a:off x="26428" y="1002863"/>
            <a:ext cx="9028850" cy="5017461"/>
          </a:xfrm>
        </p:spPr>
      </p:pic>
    </p:spTree>
    <p:extLst>
      <p:ext uri="{BB962C8B-B14F-4D97-AF65-F5344CB8AC3E}">
        <p14:creationId xmlns:p14="http://schemas.microsoft.com/office/powerpoint/2010/main" val="192581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Participation Tools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4704885" cy="5208176"/>
          </a:xfrm>
        </p:spPr>
        <p:txBody>
          <a:bodyPr numCol="1">
            <a:normAutofit/>
          </a:bodyPr>
          <a:lstStyle/>
          <a:p>
            <a:r>
              <a:rPr lang="en-US" b="1" dirty="0"/>
              <a:t>Parking Lot</a:t>
            </a:r>
          </a:p>
          <a:p>
            <a:pPr lvl="1"/>
            <a:r>
              <a:rPr lang="en-US" dirty="0"/>
              <a:t>If going off track, briefly stop meeting to record non-agenda item on post-it for returning to at a later time (or meeting).</a:t>
            </a:r>
          </a:p>
          <a:p>
            <a:pPr lvl="1"/>
            <a:r>
              <a:rPr lang="en-US" dirty="0"/>
              <a:t>Include in meeting minutes</a:t>
            </a:r>
          </a:p>
          <a:p>
            <a:r>
              <a:rPr lang="en-US" b="1" dirty="0"/>
              <a:t>Speakers List</a:t>
            </a:r>
          </a:p>
          <a:p>
            <a:pPr lvl="1"/>
            <a:r>
              <a:rPr lang="en-US" dirty="0"/>
              <a:t>When people raise a finger, you recognize them and write them down to speak at appropriate time.</a:t>
            </a:r>
          </a:p>
          <a:p>
            <a:r>
              <a:rPr lang="en-US" b="1" dirty="0"/>
              <a:t>Speaker Ball or Pass the Mic</a:t>
            </a:r>
          </a:p>
          <a:p>
            <a:pPr lvl="1"/>
            <a:r>
              <a:rPr lang="en-US" dirty="0"/>
              <a:t>Object that designates person allowed to talk (if you have dominant talkers or interrupters). </a:t>
            </a:r>
          </a:p>
        </p:txBody>
      </p:sp>
      <p:pic>
        <p:nvPicPr>
          <p:cNvPr id="6" name="Picture 5" descr="A close up of a whiteboard&#10;&#10;Description automatically generated">
            <a:extLst>
              <a:ext uri="{FF2B5EF4-FFF2-40B4-BE49-F238E27FC236}">
                <a16:creationId xmlns:a16="http://schemas.microsoft.com/office/drawing/2014/main" id="{11380702-48A7-4430-8C22-17C7B8BF3F05}"/>
              </a:ext>
            </a:extLst>
          </p:cNvPr>
          <p:cNvPicPr>
            <a:picLocks noChangeAspect="1"/>
          </p:cNvPicPr>
          <p:nvPr/>
        </p:nvPicPr>
        <p:blipFill>
          <a:blip r:embed="rId3"/>
          <a:stretch>
            <a:fillRect/>
          </a:stretch>
        </p:blipFill>
        <p:spPr>
          <a:xfrm>
            <a:off x="5301604" y="198120"/>
            <a:ext cx="3107317" cy="3459480"/>
          </a:xfrm>
          <a:prstGeom prst="rect">
            <a:avLst/>
          </a:prstGeom>
        </p:spPr>
      </p:pic>
      <p:pic>
        <p:nvPicPr>
          <p:cNvPr id="8" name="Picture 7" descr="A close up of a logo&#10;&#10;Description automatically generated">
            <a:extLst>
              <a:ext uri="{FF2B5EF4-FFF2-40B4-BE49-F238E27FC236}">
                <a16:creationId xmlns:a16="http://schemas.microsoft.com/office/drawing/2014/main" id="{1E49DEA1-C180-4932-BDAF-293441924195}"/>
              </a:ext>
            </a:extLst>
          </p:cNvPr>
          <p:cNvPicPr>
            <a:picLocks noChangeAspect="1"/>
          </p:cNvPicPr>
          <p:nvPr/>
        </p:nvPicPr>
        <p:blipFill>
          <a:blip r:embed="rId4"/>
          <a:stretch>
            <a:fillRect/>
          </a:stretch>
        </p:blipFill>
        <p:spPr>
          <a:xfrm>
            <a:off x="5608320" y="4187190"/>
            <a:ext cx="2183130" cy="2183130"/>
          </a:xfrm>
          <a:prstGeom prst="rect">
            <a:avLst/>
          </a:prstGeom>
        </p:spPr>
      </p:pic>
    </p:spTree>
    <p:extLst>
      <p:ext uri="{BB962C8B-B14F-4D97-AF65-F5344CB8AC3E}">
        <p14:creationId xmlns:p14="http://schemas.microsoft.com/office/powerpoint/2010/main" val="57208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Decision-Making Tools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157974"/>
          </a:xfrm>
        </p:spPr>
        <p:txBody>
          <a:bodyPr>
            <a:normAutofit/>
          </a:bodyPr>
          <a:lstStyle/>
          <a:p>
            <a:r>
              <a:rPr lang="en-US" b="1" dirty="0"/>
              <a:t>Consensus Decision-Making</a:t>
            </a:r>
          </a:p>
          <a:p>
            <a:pPr lvl="1"/>
            <a:r>
              <a:rPr lang="en-US" dirty="0"/>
              <a:t>If objective is to reach consensus, let participants know what level of consensus is needed.  Is comfortable consensus enough? How strong do people feel? Might need high degree. Simple majority if need decision but consensus cannot be achieved. </a:t>
            </a:r>
          </a:p>
          <a:p>
            <a:r>
              <a:rPr lang="en-US" b="1" dirty="0"/>
              <a:t>Consultation</a:t>
            </a:r>
          </a:p>
          <a:p>
            <a:pPr lvl="1"/>
            <a:r>
              <a:rPr lang="en-US" dirty="0"/>
              <a:t>If known diverse views, objective may be to list suggested recommendations.  Discussions can help clarify viewpoints and lead toward diverse viewpoints. </a:t>
            </a:r>
          </a:p>
          <a:p>
            <a:r>
              <a:rPr lang="en-US" b="1" dirty="0"/>
              <a:t>Prioritization</a:t>
            </a:r>
          </a:p>
          <a:p>
            <a:pPr lvl="1"/>
            <a:r>
              <a:rPr lang="en-US" dirty="0"/>
              <a:t>Objective is to prioritize needs, options, or solutions.  Get input from group to determine priorities.</a:t>
            </a:r>
          </a:p>
        </p:txBody>
      </p:sp>
      <p:sp>
        <p:nvSpPr>
          <p:cNvPr id="4" name="TextBox 3">
            <a:extLst>
              <a:ext uri="{FF2B5EF4-FFF2-40B4-BE49-F238E27FC236}">
                <a16:creationId xmlns:a16="http://schemas.microsoft.com/office/drawing/2014/main" id="{8B90FF33-BC9C-432F-B6FF-48E4A3D88AEC}"/>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spTree>
    <p:extLst>
      <p:ext uri="{BB962C8B-B14F-4D97-AF65-F5344CB8AC3E}">
        <p14:creationId xmlns:p14="http://schemas.microsoft.com/office/powerpoint/2010/main" val="278069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Prioritization Tools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6" y="1162144"/>
            <a:ext cx="8225326" cy="5192936"/>
          </a:xfrm>
        </p:spPr>
        <p:txBody>
          <a:bodyPr numCol="1">
            <a:normAutofit/>
          </a:bodyPr>
          <a:lstStyle/>
          <a:p>
            <a:r>
              <a:rPr lang="en-US" b="1" dirty="0"/>
              <a:t>Thumbs Spectrum or Spectrum Lines</a:t>
            </a:r>
          </a:p>
          <a:p>
            <a:pPr lvl="1"/>
            <a:r>
              <a:rPr lang="en-US" dirty="0"/>
              <a:t>Line up between two spectrums to show agreement. (or vertically with hand high or low)</a:t>
            </a:r>
          </a:p>
          <a:p>
            <a:endParaRPr lang="en-US" b="1" dirty="0"/>
          </a:p>
          <a:p>
            <a:endParaRPr lang="en-US" b="1" dirty="0"/>
          </a:p>
          <a:p>
            <a:r>
              <a:rPr lang="en-US" b="1" dirty="0"/>
              <a:t>Dot Voting</a:t>
            </a:r>
          </a:p>
          <a:p>
            <a:pPr lvl="1"/>
            <a:r>
              <a:rPr lang="en-US" dirty="0"/>
              <a:t>Generate ideas on post-its</a:t>
            </a:r>
          </a:p>
          <a:p>
            <a:pPr lvl="1"/>
            <a:r>
              <a:rPr lang="en-US" dirty="0"/>
              <a:t>Group clusters or themes</a:t>
            </a:r>
          </a:p>
          <a:p>
            <a:pPr lvl="1"/>
            <a:r>
              <a:rPr lang="en-US" dirty="0"/>
              <a:t>Give a set number of dots (3-6) distribute votes. </a:t>
            </a:r>
          </a:p>
        </p:txBody>
      </p:sp>
      <p:pic>
        <p:nvPicPr>
          <p:cNvPr id="5" name="Picture 4">
            <a:extLst>
              <a:ext uri="{FF2B5EF4-FFF2-40B4-BE49-F238E27FC236}">
                <a16:creationId xmlns:a16="http://schemas.microsoft.com/office/drawing/2014/main" id="{C550A375-5A33-4391-A747-B894C77B97F6}"/>
              </a:ext>
            </a:extLst>
          </p:cNvPr>
          <p:cNvPicPr>
            <a:picLocks noChangeAspect="1"/>
          </p:cNvPicPr>
          <p:nvPr/>
        </p:nvPicPr>
        <p:blipFill>
          <a:blip r:embed="rId3"/>
          <a:stretch>
            <a:fillRect/>
          </a:stretch>
        </p:blipFill>
        <p:spPr>
          <a:xfrm>
            <a:off x="2815221" y="2503074"/>
            <a:ext cx="3513557" cy="92592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DDBB98F-60A6-4801-8711-1D1B5EEE1AAE}"/>
              </a:ext>
            </a:extLst>
          </p:cNvPr>
          <p:cNvPicPr>
            <a:picLocks noChangeAspect="1"/>
          </p:cNvPicPr>
          <p:nvPr/>
        </p:nvPicPr>
        <p:blipFill>
          <a:blip r:embed="rId4"/>
          <a:stretch>
            <a:fillRect/>
          </a:stretch>
        </p:blipFill>
        <p:spPr>
          <a:xfrm>
            <a:off x="1642469" y="4689636"/>
            <a:ext cx="5859060" cy="1665444"/>
          </a:xfrm>
          <a:prstGeom prst="rect">
            <a:avLst/>
          </a:prstGeom>
        </p:spPr>
      </p:pic>
    </p:spTree>
    <p:extLst>
      <p:ext uri="{BB962C8B-B14F-4D97-AF65-F5344CB8AC3E}">
        <p14:creationId xmlns:p14="http://schemas.microsoft.com/office/powerpoint/2010/main" val="3339636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Prioritization Tools - PMI Chart</a:t>
            </a:r>
            <a:endParaRPr lang="en-US" dirty="0"/>
          </a:p>
        </p:txBody>
      </p:sp>
      <p:pic>
        <p:nvPicPr>
          <p:cNvPr id="12" name="Content Placeholder 11" descr="A screenshot of a cell phone&#10;&#10;Description automatically generated">
            <a:extLst>
              <a:ext uri="{FF2B5EF4-FFF2-40B4-BE49-F238E27FC236}">
                <a16:creationId xmlns:a16="http://schemas.microsoft.com/office/drawing/2014/main" id="{47A5333F-0F5F-4A46-9E26-1838613E940E}"/>
              </a:ext>
            </a:extLst>
          </p:cNvPr>
          <p:cNvPicPr>
            <a:picLocks noGrp="1" noChangeAspect="1"/>
          </p:cNvPicPr>
          <p:nvPr>
            <p:ph idx="1"/>
          </p:nvPr>
        </p:nvPicPr>
        <p:blipFill rotWithShape="1">
          <a:blip r:embed="rId3"/>
          <a:srcRect t="4598" b="34075"/>
          <a:stretch/>
        </p:blipFill>
        <p:spPr>
          <a:xfrm>
            <a:off x="461476" y="1036139"/>
            <a:ext cx="7951596" cy="4876463"/>
          </a:xfrm>
        </p:spPr>
      </p:pic>
    </p:spTree>
    <p:extLst>
      <p:ext uri="{BB962C8B-B14F-4D97-AF65-F5344CB8AC3E}">
        <p14:creationId xmlns:p14="http://schemas.microsoft.com/office/powerpoint/2010/main" val="3268368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Prioritization Tools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6" y="1162144"/>
            <a:ext cx="5288280" cy="5192936"/>
          </a:xfrm>
        </p:spPr>
        <p:txBody>
          <a:bodyPr numCol="1">
            <a:normAutofit/>
          </a:bodyPr>
          <a:lstStyle/>
          <a:p>
            <a:r>
              <a:rPr lang="en-US" b="1" dirty="0"/>
              <a:t>2,4,8 Consensus</a:t>
            </a:r>
          </a:p>
          <a:p>
            <a:pPr lvl="1"/>
            <a:r>
              <a:rPr lang="en-US" dirty="0"/>
              <a:t>Round 1: Pairs (2) agree on top 3 priorities (3 minutes)</a:t>
            </a:r>
          </a:p>
          <a:p>
            <a:pPr lvl="1"/>
            <a:r>
              <a:rPr lang="en-US" dirty="0"/>
              <a:t>Round 2: Combine two pairs (4) and agree on joint top 3. (4 minutes)</a:t>
            </a:r>
          </a:p>
          <a:p>
            <a:pPr lvl="1"/>
            <a:r>
              <a:rPr lang="en-US" dirty="0"/>
              <a:t>Round 3: Combine two 4’s and agree on joint top 3. (5 minutes)</a:t>
            </a:r>
          </a:p>
          <a:p>
            <a:pPr lvl="1"/>
            <a:r>
              <a:rPr lang="en-US" dirty="0"/>
              <a:t>Repeat until whole group together or sufficiently reduced.</a:t>
            </a:r>
          </a:p>
        </p:txBody>
      </p:sp>
      <p:pic>
        <p:nvPicPr>
          <p:cNvPr id="6" name="Graphic 5" descr="Man">
            <a:extLst>
              <a:ext uri="{FF2B5EF4-FFF2-40B4-BE49-F238E27FC236}">
                <a16:creationId xmlns:a16="http://schemas.microsoft.com/office/drawing/2014/main" id="{86197C3A-9B53-4BEE-AE33-8C6872BD1E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1640" y="883920"/>
            <a:ext cx="914400" cy="914400"/>
          </a:xfrm>
          <a:prstGeom prst="rect">
            <a:avLst/>
          </a:prstGeom>
        </p:spPr>
      </p:pic>
      <p:pic>
        <p:nvPicPr>
          <p:cNvPr id="9" name="Graphic 8" descr="Man">
            <a:extLst>
              <a:ext uri="{FF2B5EF4-FFF2-40B4-BE49-F238E27FC236}">
                <a16:creationId xmlns:a16="http://schemas.microsoft.com/office/drawing/2014/main" id="{675A3B45-2E2E-49FA-83C7-1D6C94DA29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9756" y="883920"/>
            <a:ext cx="914400" cy="914400"/>
          </a:xfrm>
          <a:prstGeom prst="rect">
            <a:avLst/>
          </a:prstGeom>
        </p:spPr>
      </p:pic>
      <p:pic>
        <p:nvPicPr>
          <p:cNvPr id="11" name="Graphic 10" descr="Man">
            <a:extLst>
              <a:ext uri="{FF2B5EF4-FFF2-40B4-BE49-F238E27FC236}">
                <a16:creationId xmlns:a16="http://schemas.microsoft.com/office/drawing/2014/main" id="{216FE30E-315E-47F0-89E9-CFA898F496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6040" y="883920"/>
            <a:ext cx="914400" cy="914400"/>
          </a:xfrm>
          <a:prstGeom prst="rect">
            <a:avLst/>
          </a:prstGeom>
        </p:spPr>
      </p:pic>
      <p:pic>
        <p:nvPicPr>
          <p:cNvPr id="13" name="Graphic 12" descr="Man">
            <a:extLst>
              <a:ext uri="{FF2B5EF4-FFF2-40B4-BE49-F238E27FC236}">
                <a16:creationId xmlns:a16="http://schemas.microsoft.com/office/drawing/2014/main" id="{0ADC6EA9-697A-4779-B702-56AB45E8E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4156" y="883920"/>
            <a:ext cx="914400" cy="914400"/>
          </a:xfrm>
          <a:prstGeom prst="rect">
            <a:avLst/>
          </a:prstGeom>
        </p:spPr>
      </p:pic>
      <p:pic>
        <p:nvPicPr>
          <p:cNvPr id="15" name="Graphic 14" descr="Man">
            <a:extLst>
              <a:ext uri="{FF2B5EF4-FFF2-40B4-BE49-F238E27FC236}">
                <a16:creationId xmlns:a16="http://schemas.microsoft.com/office/drawing/2014/main" id="{B93788FB-E1F8-4904-BD80-75851C9CA2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3305" y="883920"/>
            <a:ext cx="914400" cy="914400"/>
          </a:xfrm>
          <a:prstGeom prst="rect">
            <a:avLst/>
          </a:prstGeom>
        </p:spPr>
      </p:pic>
      <p:pic>
        <p:nvPicPr>
          <p:cNvPr id="17" name="Graphic 16" descr="Man">
            <a:extLst>
              <a:ext uri="{FF2B5EF4-FFF2-40B4-BE49-F238E27FC236}">
                <a16:creationId xmlns:a16="http://schemas.microsoft.com/office/drawing/2014/main" id="{7815455B-2780-44EB-B38D-5231CF93A8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1421" y="883920"/>
            <a:ext cx="914400" cy="914400"/>
          </a:xfrm>
          <a:prstGeom prst="rect">
            <a:avLst/>
          </a:prstGeom>
        </p:spPr>
      </p:pic>
      <p:pic>
        <p:nvPicPr>
          <p:cNvPr id="19" name="Graphic 18" descr="Man">
            <a:extLst>
              <a:ext uri="{FF2B5EF4-FFF2-40B4-BE49-F238E27FC236}">
                <a16:creationId xmlns:a16="http://schemas.microsoft.com/office/drawing/2014/main" id="{D092294D-FEF9-4536-9765-10396AAB1D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1265" y="899160"/>
            <a:ext cx="914400" cy="914400"/>
          </a:xfrm>
          <a:prstGeom prst="rect">
            <a:avLst/>
          </a:prstGeom>
        </p:spPr>
      </p:pic>
      <p:pic>
        <p:nvPicPr>
          <p:cNvPr id="21" name="Graphic 20" descr="Man">
            <a:extLst>
              <a:ext uri="{FF2B5EF4-FFF2-40B4-BE49-F238E27FC236}">
                <a16:creationId xmlns:a16="http://schemas.microsoft.com/office/drawing/2014/main" id="{A0BF4DBA-9623-44BD-93C0-4819144C6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9381" y="899160"/>
            <a:ext cx="914400" cy="914400"/>
          </a:xfrm>
          <a:prstGeom prst="rect">
            <a:avLst/>
          </a:prstGeom>
        </p:spPr>
      </p:pic>
      <p:pic>
        <p:nvPicPr>
          <p:cNvPr id="23" name="Graphic 22" descr="Man">
            <a:extLst>
              <a:ext uri="{FF2B5EF4-FFF2-40B4-BE49-F238E27FC236}">
                <a16:creationId xmlns:a16="http://schemas.microsoft.com/office/drawing/2014/main" id="{BB525C78-B4BF-40F7-B0E4-3A9ED7797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9756" y="2205896"/>
            <a:ext cx="914400" cy="914400"/>
          </a:xfrm>
          <a:prstGeom prst="rect">
            <a:avLst/>
          </a:prstGeom>
        </p:spPr>
      </p:pic>
      <p:pic>
        <p:nvPicPr>
          <p:cNvPr id="25" name="Graphic 24" descr="Man">
            <a:extLst>
              <a:ext uri="{FF2B5EF4-FFF2-40B4-BE49-F238E27FC236}">
                <a16:creationId xmlns:a16="http://schemas.microsoft.com/office/drawing/2014/main" id="{BBFDDD72-8CC2-4077-BF79-94FD8C19E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7872" y="2205896"/>
            <a:ext cx="914400" cy="914400"/>
          </a:xfrm>
          <a:prstGeom prst="rect">
            <a:avLst/>
          </a:prstGeom>
        </p:spPr>
      </p:pic>
      <p:pic>
        <p:nvPicPr>
          <p:cNvPr id="27" name="Graphic 26" descr="Man">
            <a:extLst>
              <a:ext uri="{FF2B5EF4-FFF2-40B4-BE49-F238E27FC236}">
                <a16:creationId xmlns:a16="http://schemas.microsoft.com/office/drawing/2014/main" id="{F2748C0D-82FD-43C9-A8DE-D34F8B6269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5194" y="2205896"/>
            <a:ext cx="914400" cy="914400"/>
          </a:xfrm>
          <a:prstGeom prst="rect">
            <a:avLst/>
          </a:prstGeom>
        </p:spPr>
      </p:pic>
      <p:pic>
        <p:nvPicPr>
          <p:cNvPr id="29" name="Graphic 28" descr="Man">
            <a:extLst>
              <a:ext uri="{FF2B5EF4-FFF2-40B4-BE49-F238E27FC236}">
                <a16:creationId xmlns:a16="http://schemas.microsoft.com/office/drawing/2014/main" id="{D3497A1F-87A6-4008-979D-02CCF739A1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3310" y="2205896"/>
            <a:ext cx="914400" cy="914400"/>
          </a:xfrm>
          <a:prstGeom prst="rect">
            <a:avLst/>
          </a:prstGeom>
        </p:spPr>
      </p:pic>
      <p:pic>
        <p:nvPicPr>
          <p:cNvPr id="31" name="Graphic 30" descr="Man">
            <a:extLst>
              <a:ext uri="{FF2B5EF4-FFF2-40B4-BE49-F238E27FC236}">
                <a16:creationId xmlns:a16="http://schemas.microsoft.com/office/drawing/2014/main" id="{1BA650E0-9B5B-4CFB-A41D-6C3CEC953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4151" y="2221136"/>
            <a:ext cx="914400" cy="914400"/>
          </a:xfrm>
          <a:prstGeom prst="rect">
            <a:avLst/>
          </a:prstGeom>
        </p:spPr>
      </p:pic>
      <p:pic>
        <p:nvPicPr>
          <p:cNvPr id="33" name="Graphic 32" descr="Man">
            <a:extLst>
              <a:ext uri="{FF2B5EF4-FFF2-40B4-BE49-F238E27FC236}">
                <a16:creationId xmlns:a16="http://schemas.microsoft.com/office/drawing/2014/main" id="{66E80106-722C-43AA-AA3B-F2FA2156C3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267" y="2221136"/>
            <a:ext cx="914400" cy="914400"/>
          </a:xfrm>
          <a:prstGeom prst="rect">
            <a:avLst/>
          </a:prstGeom>
        </p:spPr>
      </p:pic>
      <p:pic>
        <p:nvPicPr>
          <p:cNvPr id="35" name="Graphic 34" descr="Man">
            <a:extLst>
              <a:ext uri="{FF2B5EF4-FFF2-40B4-BE49-F238E27FC236}">
                <a16:creationId xmlns:a16="http://schemas.microsoft.com/office/drawing/2014/main" id="{1CB4FF57-CF55-40BC-AFEE-263AA2F465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9589" y="2221136"/>
            <a:ext cx="914400" cy="914400"/>
          </a:xfrm>
          <a:prstGeom prst="rect">
            <a:avLst/>
          </a:prstGeom>
        </p:spPr>
      </p:pic>
      <p:pic>
        <p:nvPicPr>
          <p:cNvPr id="37" name="Graphic 36" descr="Man">
            <a:extLst>
              <a:ext uri="{FF2B5EF4-FFF2-40B4-BE49-F238E27FC236}">
                <a16:creationId xmlns:a16="http://schemas.microsoft.com/office/drawing/2014/main" id="{AC714E34-5951-4F57-AAD4-D187E162C0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7705" y="2221136"/>
            <a:ext cx="914400" cy="914400"/>
          </a:xfrm>
          <a:prstGeom prst="rect">
            <a:avLst/>
          </a:prstGeom>
        </p:spPr>
      </p:pic>
      <p:pic>
        <p:nvPicPr>
          <p:cNvPr id="39" name="Graphic 38" descr="Man">
            <a:extLst>
              <a:ext uri="{FF2B5EF4-FFF2-40B4-BE49-F238E27FC236}">
                <a16:creationId xmlns:a16="http://schemas.microsoft.com/office/drawing/2014/main" id="{E03A257D-B5A4-484B-AA33-5B4860E36C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8929" y="3373708"/>
            <a:ext cx="914400" cy="914400"/>
          </a:xfrm>
          <a:prstGeom prst="rect">
            <a:avLst/>
          </a:prstGeom>
        </p:spPr>
      </p:pic>
      <p:pic>
        <p:nvPicPr>
          <p:cNvPr id="41" name="Graphic 40" descr="Man">
            <a:extLst>
              <a:ext uri="{FF2B5EF4-FFF2-40B4-BE49-F238E27FC236}">
                <a16:creationId xmlns:a16="http://schemas.microsoft.com/office/drawing/2014/main" id="{2BF22053-58E0-49A8-9E85-887697C781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7045" y="3373708"/>
            <a:ext cx="914400" cy="914400"/>
          </a:xfrm>
          <a:prstGeom prst="rect">
            <a:avLst/>
          </a:prstGeom>
        </p:spPr>
      </p:pic>
      <p:pic>
        <p:nvPicPr>
          <p:cNvPr id="43" name="Graphic 42" descr="Man">
            <a:extLst>
              <a:ext uri="{FF2B5EF4-FFF2-40B4-BE49-F238E27FC236}">
                <a16:creationId xmlns:a16="http://schemas.microsoft.com/office/drawing/2014/main" id="{04263375-C396-461D-BBCC-EDC324D537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4367" y="3373708"/>
            <a:ext cx="914400" cy="914400"/>
          </a:xfrm>
          <a:prstGeom prst="rect">
            <a:avLst/>
          </a:prstGeom>
        </p:spPr>
      </p:pic>
      <p:pic>
        <p:nvPicPr>
          <p:cNvPr id="45" name="Graphic 44" descr="Man">
            <a:extLst>
              <a:ext uri="{FF2B5EF4-FFF2-40B4-BE49-F238E27FC236}">
                <a16:creationId xmlns:a16="http://schemas.microsoft.com/office/drawing/2014/main" id="{708B0F26-1C7F-4250-9150-AFB3498AD9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2483" y="3373708"/>
            <a:ext cx="914400" cy="914400"/>
          </a:xfrm>
          <a:prstGeom prst="rect">
            <a:avLst/>
          </a:prstGeom>
        </p:spPr>
      </p:pic>
      <p:pic>
        <p:nvPicPr>
          <p:cNvPr id="47" name="Graphic 46" descr="Man">
            <a:extLst>
              <a:ext uri="{FF2B5EF4-FFF2-40B4-BE49-F238E27FC236}">
                <a16:creationId xmlns:a16="http://schemas.microsoft.com/office/drawing/2014/main" id="{E298AC82-E36A-4C68-96AC-BE47C29AE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8838" y="3373708"/>
            <a:ext cx="914400" cy="914400"/>
          </a:xfrm>
          <a:prstGeom prst="rect">
            <a:avLst/>
          </a:prstGeom>
        </p:spPr>
      </p:pic>
      <p:pic>
        <p:nvPicPr>
          <p:cNvPr id="49" name="Graphic 48" descr="Man">
            <a:extLst>
              <a:ext uri="{FF2B5EF4-FFF2-40B4-BE49-F238E27FC236}">
                <a16:creationId xmlns:a16="http://schemas.microsoft.com/office/drawing/2014/main" id="{BCC83913-3C73-412D-A724-DEC6FD2BD3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6954" y="3373708"/>
            <a:ext cx="914400" cy="914400"/>
          </a:xfrm>
          <a:prstGeom prst="rect">
            <a:avLst/>
          </a:prstGeom>
        </p:spPr>
      </p:pic>
      <p:pic>
        <p:nvPicPr>
          <p:cNvPr id="51" name="Graphic 50" descr="Man">
            <a:extLst>
              <a:ext uri="{FF2B5EF4-FFF2-40B4-BE49-F238E27FC236}">
                <a16:creationId xmlns:a16="http://schemas.microsoft.com/office/drawing/2014/main" id="{BAB962EB-BB53-4C16-9FD7-D22ED8B53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24276" y="3373708"/>
            <a:ext cx="914400" cy="914400"/>
          </a:xfrm>
          <a:prstGeom prst="rect">
            <a:avLst/>
          </a:prstGeom>
        </p:spPr>
      </p:pic>
      <p:pic>
        <p:nvPicPr>
          <p:cNvPr id="53" name="Graphic 52" descr="Man">
            <a:extLst>
              <a:ext uri="{FF2B5EF4-FFF2-40B4-BE49-F238E27FC236}">
                <a16:creationId xmlns:a16="http://schemas.microsoft.com/office/drawing/2014/main" id="{73092467-BA8D-4476-ABB8-AC7ED0A1BA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2392" y="3373708"/>
            <a:ext cx="914400" cy="914400"/>
          </a:xfrm>
          <a:prstGeom prst="rect">
            <a:avLst/>
          </a:prstGeom>
        </p:spPr>
      </p:pic>
    </p:spTree>
    <p:extLst>
      <p:ext uri="{BB962C8B-B14F-4D97-AF65-F5344CB8AC3E}">
        <p14:creationId xmlns:p14="http://schemas.microsoft.com/office/powerpoint/2010/main" val="5545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Prioritization Tools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6" y="1162144"/>
            <a:ext cx="5288280" cy="5192936"/>
          </a:xfrm>
        </p:spPr>
        <p:txBody>
          <a:bodyPr numCol="1">
            <a:normAutofit/>
          </a:bodyPr>
          <a:lstStyle/>
          <a:p>
            <a:r>
              <a:rPr lang="en-US" b="1" dirty="0"/>
              <a:t>Urgent / Important Grid</a:t>
            </a:r>
          </a:p>
          <a:p>
            <a:pPr lvl="1"/>
            <a:r>
              <a:rPr lang="en-US" dirty="0"/>
              <a:t>Eisenhower Matrix</a:t>
            </a:r>
          </a:p>
          <a:p>
            <a:pPr lvl="1"/>
            <a:r>
              <a:rPr lang="en-US" dirty="0"/>
              <a:t>Sort out most critical tasks by urgency and important spectrums</a:t>
            </a:r>
          </a:p>
          <a:p>
            <a:endParaRPr lang="en-US" dirty="0"/>
          </a:p>
          <a:p>
            <a:r>
              <a:rPr lang="en-US" b="1" dirty="0"/>
              <a:t>How-Now-Wow</a:t>
            </a:r>
          </a:p>
          <a:p>
            <a:pPr lvl="1"/>
            <a:r>
              <a:rPr lang="en-US" dirty="0"/>
              <a:t>Idea selection base on originality and feasibility</a:t>
            </a:r>
          </a:p>
          <a:p>
            <a:pPr lvl="1"/>
            <a:r>
              <a:rPr lang="en-US" dirty="0"/>
              <a:t>Use stickers (yellow, green, blue) to rank options like dot voting</a:t>
            </a:r>
          </a:p>
        </p:txBody>
      </p:sp>
      <p:pic>
        <p:nvPicPr>
          <p:cNvPr id="57" name="Picture 56" descr="A screenshot of a social media post&#10;&#10;Description automatically generated">
            <a:extLst>
              <a:ext uri="{FF2B5EF4-FFF2-40B4-BE49-F238E27FC236}">
                <a16:creationId xmlns:a16="http://schemas.microsoft.com/office/drawing/2014/main" id="{2D91F733-0838-42ED-897A-47AD15EB26D6}"/>
              </a:ext>
            </a:extLst>
          </p:cNvPr>
          <p:cNvPicPr>
            <a:picLocks noChangeAspect="1"/>
          </p:cNvPicPr>
          <p:nvPr/>
        </p:nvPicPr>
        <p:blipFill rotWithShape="1">
          <a:blip r:embed="rId3"/>
          <a:srcRect l="13259" r="14861"/>
          <a:stretch/>
        </p:blipFill>
        <p:spPr>
          <a:xfrm>
            <a:off x="5440344" y="120700"/>
            <a:ext cx="3429336" cy="332370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FB6BB191-1099-4FDA-B2B2-88433A46B8F1}"/>
              </a:ext>
            </a:extLst>
          </p:cNvPr>
          <p:cNvPicPr>
            <a:picLocks noChangeAspect="1"/>
          </p:cNvPicPr>
          <p:nvPr/>
        </p:nvPicPr>
        <p:blipFill rotWithShape="1">
          <a:blip r:embed="rId4"/>
          <a:srcRect l="20015" r="18172"/>
          <a:stretch/>
        </p:blipFill>
        <p:spPr>
          <a:xfrm>
            <a:off x="5440344" y="3444408"/>
            <a:ext cx="3246458" cy="2934988"/>
          </a:xfrm>
          <a:prstGeom prst="rect">
            <a:avLst/>
          </a:prstGeom>
        </p:spPr>
      </p:pic>
    </p:spTree>
    <p:extLst>
      <p:ext uri="{BB962C8B-B14F-4D97-AF65-F5344CB8AC3E}">
        <p14:creationId xmlns:p14="http://schemas.microsoft.com/office/powerpoint/2010/main" val="24702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The Art of the Meeting Overview</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6" y="1162144"/>
            <a:ext cx="4478820" cy="5157974"/>
          </a:xfrm>
        </p:spPr>
        <p:txBody>
          <a:bodyPr>
            <a:normAutofit fontScale="92500"/>
          </a:bodyPr>
          <a:lstStyle/>
          <a:p>
            <a:pPr marL="514350" indent="-514350">
              <a:buFont typeface="+mj-lt"/>
              <a:buAutoNum type="arabicPeriod"/>
            </a:pPr>
            <a:r>
              <a:rPr lang="en-US" sz="3600" dirty="0"/>
              <a:t>Preparing for an Effective Meeting</a:t>
            </a:r>
          </a:p>
          <a:p>
            <a:pPr marL="514350" indent="-514350">
              <a:buFont typeface="+mj-lt"/>
              <a:buAutoNum type="arabicPeriod"/>
            </a:pPr>
            <a:r>
              <a:rPr lang="en-US" sz="3600" dirty="0"/>
              <a:t>Executing a Meeting with Strong Facilitation Skills and Activities</a:t>
            </a:r>
          </a:p>
          <a:p>
            <a:pPr marL="514350" indent="-514350">
              <a:buFont typeface="+mj-lt"/>
              <a:buAutoNum type="arabicPeriod"/>
            </a:pPr>
            <a:r>
              <a:rPr lang="en-US" sz="3600" dirty="0"/>
              <a:t>Dealing with Disruptive Behaviors</a:t>
            </a:r>
          </a:p>
          <a:p>
            <a:pPr marL="514350" indent="-514350">
              <a:buFont typeface="+mj-lt"/>
              <a:buAutoNum type="arabicPeriod"/>
            </a:pPr>
            <a:r>
              <a:rPr lang="en-US" sz="3600" dirty="0"/>
              <a:t>Meeting Follow Up</a:t>
            </a:r>
          </a:p>
        </p:txBody>
      </p:sp>
      <p:pic>
        <p:nvPicPr>
          <p:cNvPr id="5" name="Picture 4">
            <a:extLst>
              <a:ext uri="{FF2B5EF4-FFF2-40B4-BE49-F238E27FC236}">
                <a16:creationId xmlns:a16="http://schemas.microsoft.com/office/drawing/2014/main" id="{B6965C0E-AAE4-42F9-854C-7B61F58403BC}"/>
              </a:ext>
            </a:extLst>
          </p:cNvPr>
          <p:cNvPicPr>
            <a:picLocks noChangeAspect="1"/>
          </p:cNvPicPr>
          <p:nvPr/>
        </p:nvPicPr>
        <p:blipFill>
          <a:blip r:embed="rId3"/>
          <a:stretch>
            <a:fillRect/>
          </a:stretch>
        </p:blipFill>
        <p:spPr>
          <a:xfrm>
            <a:off x="4940295" y="2960484"/>
            <a:ext cx="4126043" cy="3230719"/>
          </a:xfrm>
          <a:prstGeom prst="rect">
            <a:avLst/>
          </a:prstGeom>
        </p:spPr>
      </p:pic>
      <p:sp>
        <p:nvSpPr>
          <p:cNvPr id="7" name="Title 1">
            <a:extLst>
              <a:ext uri="{FF2B5EF4-FFF2-40B4-BE49-F238E27FC236}">
                <a16:creationId xmlns:a16="http://schemas.microsoft.com/office/drawing/2014/main" id="{CB8602ED-FE9F-4C91-8ECC-05DFCCD294B8}"/>
              </a:ext>
            </a:extLst>
          </p:cNvPr>
          <p:cNvSpPr txBox="1">
            <a:spLocks/>
          </p:cNvSpPr>
          <p:nvPr/>
        </p:nvSpPr>
        <p:spPr>
          <a:xfrm>
            <a:off x="4940295" y="1692998"/>
            <a:ext cx="4126043" cy="1267486"/>
          </a:xfrm>
          <a:prstGeom prst="rect">
            <a:avLst/>
          </a:prstGeom>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4000" dirty="0"/>
              <a:t>We’ve all been there….</a:t>
            </a:r>
          </a:p>
        </p:txBody>
      </p:sp>
    </p:spTree>
    <p:extLst>
      <p:ext uri="{BB962C8B-B14F-4D97-AF65-F5344CB8AC3E}">
        <p14:creationId xmlns:p14="http://schemas.microsoft.com/office/powerpoint/2010/main" val="2175728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513A-D44C-4E5F-A53E-DEB535FC0F3F}"/>
              </a:ext>
            </a:extLst>
          </p:cNvPr>
          <p:cNvSpPr>
            <a:spLocks noGrp="1"/>
          </p:cNvSpPr>
          <p:nvPr>
            <p:ph type="title"/>
          </p:nvPr>
        </p:nvSpPr>
        <p:spPr>
          <a:xfrm>
            <a:off x="247848" y="608013"/>
            <a:ext cx="8648299" cy="1143000"/>
          </a:xfrm>
        </p:spPr>
        <p:txBody>
          <a:bodyPr/>
          <a:lstStyle/>
          <a:p>
            <a:pPr algn="ctr"/>
            <a:r>
              <a:rPr lang="en-US" sz="5400" dirty="0"/>
              <a:t>Disruptive Behaviors</a:t>
            </a:r>
          </a:p>
        </p:txBody>
      </p:sp>
      <p:pic>
        <p:nvPicPr>
          <p:cNvPr id="4" name="Picture 3" descr="A picture containing drawing&#10;&#10;Description automatically generated">
            <a:extLst>
              <a:ext uri="{FF2B5EF4-FFF2-40B4-BE49-F238E27FC236}">
                <a16:creationId xmlns:a16="http://schemas.microsoft.com/office/drawing/2014/main" id="{34C343E9-F14A-46CB-A016-5BCA6521FEEA}"/>
              </a:ext>
            </a:extLst>
          </p:cNvPr>
          <p:cNvPicPr>
            <a:picLocks noChangeAspect="1"/>
          </p:cNvPicPr>
          <p:nvPr/>
        </p:nvPicPr>
        <p:blipFill>
          <a:blip r:embed="rId3"/>
          <a:stretch>
            <a:fillRect/>
          </a:stretch>
        </p:blipFill>
        <p:spPr>
          <a:xfrm>
            <a:off x="1261634" y="1965325"/>
            <a:ext cx="6620729" cy="3970782"/>
          </a:xfrm>
          <a:prstGeom prst="rect">
            <a:avLst/>
          </a:prstGeom>
        </p:spPr>
      </p:pic>
    </p:spTree>
    <p:extLst>
      <p:ext uri="{BB962C8B-B14F-4D97-AF65-F5344CB8AC3E}">
        <p14:creationId xmlns:p14="http://schemas.microsoft.com/office/powerpoint/2010/main" val="378928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E29653-613F-4276-9C92-740F13B0BE41}"/>
              </a:ext>
            </a:extLst>
          </p:cNvPr>
          <p:cNvSpPr>
            <a:spLocks noGrp="1"/>
          </p:cNvSpPr>
          <p:nvPr>
            <p:ph type="body" idx="1"/>
          </p:nvPr>
        </p:nvSpPr>
        <p:spPr>
          <a:xfrm>
            <a:off x="190041" y="949897"/>
            <a:ext cx="4108602" cy="639762"/>
          </a:xfrm>
        </p:spPr>
        <p:txBody>
          <a:bodyPr>
            <a:normAutofit lnSpcReduction="10000"/>
          </a:bodyPr>
          <a:lstStyle/>
          <a:p>
            <a:pPr algn="ctr"/>
            <a:r>
              <a:rPr lang="en-US" sz="3600" dirty="0"/>
              <a:t>Position</a:t>
            </a:r>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sz="half" idx="2"/>
          </p:nvPr>
        </p:nvSpPr>
        <p:spPr>
          <a:xfrm>
            <a:off x="190041" y="1589659"/>
            <a:ext cx="4108602" cy="2122805"/>
          </a:xfrm>
        </p:spPr>
        <p:txBody>
          <a:bodyPr>
            <a:normAutofit/>
          </a:bodyPr>
          <a:lstStyle/>
          <a:p>
            <a:r>
              <a:rPr lang="en-US" sz="2400" dirty="0"/>
              <a:t>Opinion about how to go about accomplishing an objective</a:t>
            </a:r>
          </a:p>
          <a:p>
            <a:r>
              <a:rPr lang="en-US" sz="2400" dirty="0"/>
              <a:t>“The development should be allowed to move forward.”</a:t>
            </a:r>
          </a:p>
        </p:txBody>
      </p:sp>
      <p:sp>
        <p:nvSpPr>
          <p:cNvPr id="7" name="Text Placeholder 6">
            <a:extLst>
              <a:ext uri="{FF2B5EF4-FFF2-40B4-BE49-F238E27FC236}">
                <a16:creationId xmlns:a16="http://schemas.microsoft.com/office/drawing/2014/main" id="{684BE79A-F40E-44D4-B3FF-9346A511D471}"/>
              </a:ext>
            </a:extLst>
          </p:cNvPr>
          <p:cNvSpPr>
            <a:spLocks noGrp="1"/>
          </p:cNvSpPr>
          <p:nvPr>
            <p:ph type="body" sz="quarter" idx="3"/>
          </p:nvPr>
        </p:nvSpPr>
        <p:spPr>
          <a:xfrm>
            <a:off x="4579020" y="949897"/>
            <a:ext cx="4107780" cy="639762"/>
          </a:xfrm>
        </p:spPr>
        <p:txBody>
          <a:bodyPr>
            <a:normAutofit lnSpcReduction="10000"/>
          </a:bodyPr>
          <a:lstStyle/>
          <a:p>
            <a:pPr algn="ctr"/>
            <a:r>
              <a:rPr lang="en-US" sz="3600" dirty="0"/>
              <a:t>Concern / Interest</a:t>
            </a:r>
          </a:p>
        </p:txBody>
      </p:sp>
      <p:sp>
        <p:nvSpPr>
          <p:cNvPr id="8" name="Content Placeholder 7">
            <a:extLst>
              <a:ext uri="{FF2B5EF4-FFF2-40B4-BE49-F238E27FC236}">
                <a16:creationId xmlns:a16="http://schemas.microsoft.com/office/drawing/2014/main" id="{037B6508-14F5-43D7-906A-1B678BCE64E3}"/>
              </a:ext>
            </a:extLst>
          </p:cNvPr>
          <p:cNvSpPr>
            <a:spLocks noGrp="1"/>
          </p:cNvSpPr>
          <p:nvPr>
            <p:ph sz="quarter" idx="4"/>
          </p:nvPr>
        </p:nvSpPr>
        <p:spPr>
          <a:xfrm>
            <a:off x="4579020" y="1589659"/>
            <a:ext cx="4107780" cy="2122805"/>
          </a:xfrm>
        </p:spPr>
        <p:txBody>
          <a:bodyPr>
            <a:normAutofit/>
          </a:bodyPr>
          <a:lstStyle/>
          <a:p>
            <a:r>
              <a:rPr lang="en-US" sz="2400" dirty="0"/>
              <a:t>Underlying value or area of importance for individual or group</a:t>
            </a:r>
          </a:p>
          <a:p>
            <a:r>
              <a:rPr lang="en-US" sz="2400" dirty="0"/>
              <a:t>“We value jobs, tax revenue, and quality of life”</a:t>
            </a:r>
          </a:p>
        </p:txBody>
      </p:sp>
      <p:sp>
        <p:nvSpPr>
          <p:cNvPr id="11" name="Title 1">
            <a:extLst>
              <a:ext uri="{FF2B5EF4-FFF2-40B4-BE49-F238E27FC236}">
                <a16:creationId xmlns:a16="http://schemas.microsoft.com/office/drawing/2014/main" id="{6C3D56FD-690C-4A5F-BAF8-31EEADB923A5}"/>
              </a:ext>
            </a:extLst>
          </p:cNvPr>
          <p:cNvSpPr>
            <a:spLocks noGrp="1"/>
          </p:cNvSpPr>
          <p:nvPr>
            <p:ph type="title"/>
          </p:nvPr>
        </p:nvSpPr>
        <p:spPr>
          <a:xfrm>
            <a:off x="461475" y="19144"/>
            <a:ext cx="8225327" cy="1143000"/>
          </a:xfrm>
        </p:spPr>
        <p:txBody>
          <a:bodyPr/>
          <a:lstStyle/>
          <a:p>
            <a:r>
              <a:rPr lang="en-US" sz="3600" dirty="0">
                <a:solidFill>
                  <a:srgbClr val="0032A1"/>
                </a:solidFill>
              </a:rPr>
              <a:t>Positions vs Concern / Interest</a:t>
            </a:r>
            <a:endParaRPr lang="en-US" dirty="0">
              <a:solidFill>
                <a:srgbClr val="0032A1"/>
              </a:solidFill>
            </a:endParaRPr>
          </a:p>
        </p:txBody>
      </p:sp>
      <p:sp>
        <p:nvSpPr>
          <p:cNvPr id="12" name="Content Placeholder 2">
            <a:extLst>
              <a:ext uri="{FF2B5EF4-FFF2-40B4-BE49-F238E27FC236}">
                <a16:creationId xmlns:a16="http://schemas.microsoft.com/office/drawing/2014/main" id="{97FD0997-38A7-41B9-9A31-C4E137A36322}"/>
              </a:ext>
            </a:extLst>
          </p:cNvPr>
          <p:cNvSpPr txBox="1">
            <a:spLocks/>
          </p:cNvSpPr>
          <p:nvPr/>
        </p:nvSpPr>
        <p:spPr>
          <a:xfrm>
            <a:off x="190040" y="3620326"/>
            <a:ext cx="8496761" cy="2122805"/>
          </a:xfrm>
          <a:prstGeom prst="rect">
            <a:avLst/>
          </a:prstGeom>
        </p:spPr>
        <p:txBody>
          <a:bodyPr vert="horz" lIns="91440" tIns="45720" rIns="91440" bIns="45720" rtlCol="0">
            <a:normAutofit/>
          </a:bodyPr>
          <a:lstStyle>
            <a:lvl1pPr marL="257168" indent="-257168"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35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2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2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2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2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2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200" kern="1200">
                <a:solidFill>
                  <a:schemeClr val="tx1"/>
                </a:solidFill>
                <a:latin typeface="+mn-lt"/>
                <a:ea typeface="+mn-ea"/>
                <a:cs typeface="+mn-cs"/>
              </a:defRPr>
            </a:lvl9pPr>
          </a:lstStyle>
          <a:p>
            <a:r>
              <a:rPr lang="en-US" sz="2400" dirty="0"/>
              <a:t>If you have trouble agreeing, probe positions to find underlying interests.</a:t>
            </a:r>
          </a:p>
          <a:p>
            <a:pPr lvl="1"/>
            <a:r>
              <a:rPr lang="en-US" sz="2100" dirty="0"/>
              <a:t>Why do you believe that is best?</a:t>
            </a:r>
          </a:p>
          <a:p>
            <a:pPr lvl="1"/>
            <a:r>
              <a:rPr lang="en-US" sz="2100" dirty="0"/>
              <a:t>What makes you feel so strongly?</a:t>
            </a:r>
          </a:p>
        </p:txBody>
      </p:sp>
      <p:sp>
        <p:nvSpPr>
          <p:cNvPr id="2" name="TextBox 1">
            <a:extLst>
              <a:ext uri="{FF2B5EF4-FFF2-40B4-BE49-F238E27FC236}">
                <a16:creationId xmlns:a16="http://schemas.microsoft.com/office/drawing/2014/main" id="{C6DCD9DD-F42B-44FB-BC50-0668BF83D1BC}"/>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spTree>
    <p:extLst>
      <p:ext uri="{BB962C8B-B14F-4D97-AF65-F5344CB8AC3E}">
        <p14:creationId xmlns:p14="http://schemas.microsoft.com/office/powerpoint/2010/main" val="100299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Dealing with Disruptive Behaviors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4247685" cy="4505230"/>
          </a:xfrm>
        </p:spPr>
        <p:txBody>
          <a:bodyPr numCol="1">
            <a:normAutofit fontScale="92500" lnSpcReduction="10000"/>
          </a:bodyPr>
          <a:lstStyle/>
          <a:p>
            <a:r>
              <a:rPr lang="en-US" sz="2800" dirty="0"/>
              <a:t>Talkative Blowfish</a:t>
            </a:r>
          </a:p>
          <a:p>
            <a:r>
              <a:rPr lang="en-US" sz="2800" dirty="0"/>
              <a:t>Arrogant Sea Lion</a:t>
            </a:r>
          </a:p>
          <a:p>
            <a:r>
              <a:rPr lang="en-US" sz="2800" dirty="0"/>
              <a:t>Complaining Crab</a:t>
            </a:r>
          </a:p>
          <a:p>
            <a:r>
              <a:rPr lang="en-US" sz="2800" dirty="0"/>
              <a:t>Eager Sea Otter</a:t>
            </a:r>
          </a:p>
          <a:p>
            <a:r>
              <a:rPr lang="en-US" sz="2800" dirty="0"/>
              <a:t>Argumentative Jellyfish</a:t>
            </a:r>
          </a:p>
          <a:p>
            <a:r>
              <a:rPr lang="en-US" sz="2800" dirty="0"/>
              <a:t>Shy Clammy</a:t>
            </a:r>
          </a:p>
          <a:p>
            <a:r>
              <a:rPr lang="en-US" sz="2800" dirty="0"/>
              <a:t>Diverting Dolphin</a:t>
            </a:r>
          </a:p>
          <a:p>
            <a:r>
              <a:rPr lang="en-US" sz="2800" dirty="0"/>
              <a:t>Indecisive Octopus</a:t>
            </a:r>
          </a:p>
          <a:p>
            <a:r>
              <a:rPr lang="en-US" sz="2800" dirty="0"/>
              <a:t>Apathetic Flounder</a:t>
            </a:r>
          </a:p>
          <a:p>
            <a:r>
              <a:rPr lang="en-US" sz="2800" dirty="0"/>
              <a:t>Dominating Shark</a:t>
            </a:r>
          </a:p>
          <a:p>
            <a:endParaRPr lang="en-US" sz="2800" dirty="0"/>
          </a:p>
          <a:p>
            <a:pPr marL="0" indent="0">
              <a:buNone/>
            </a:pPr>
            <a:endParaRPr lang="en-US" sz="2800" dirty="0"/>
          </a:p>
          <a:p>
            <a:endParaRPr lang="en-US" sz="2800" dirty="0"/>
          </a:p>
        </p:txBody>
      </p:sp>
      <p:sp>
        <p:nvSpPr>
          <p:cNvPr id="4" name="TextBox 3">
            <a:extLst>
              <a:ext uri="{FF2B5EF4-FFF2-40B4-BE49-F238E27FC236}">
                <a16:creationId xmlns:a16="http://schemas.microsoft.com/office/drawing/2014/main" id="{FC1D8634-F9BF-4A9D-B864-FDC08E305B43}"/>
              </a:ext>
            </a:extLst>
          </p:cNvPr>
          <p:cNvSpPr txBox="1"/>
          <p:nvPr/>
        </p:nvSpPr>
        <p:spPr>
          <a:xfrm>
            <a:off x="457198" y="5539257"/>
            <a:ext cx="4114802" cy="830997"/>
          </a:xfrm>
          <a:prstGeom prst="rect">
            <a:avLst/>
          </a:prstGeom>
          <a:noFill/>
        </p:spPr>
        <p:txBody>
          <a:bodyPr wrap="square" rtlCol="0">
            <a:spAutoFit/>
          </a:bodyPr>
          <a:lstStyle/>
          <a:p>
            <a:r>
              <a:rPr lang="en-US" sz="2400" dirty="0"/>
              <a:t>Bookmark</a:t>
            </a:r>
          </a:p>
          <a:p>
            <a:r>
              <a:rPr lang="en-US" sz="2400" dirty="0">
                <a:hlinkClick r:id="rId3"/>
              </a:rPr>
              <a:t>https://coast.noaa.gov/ddb/</a:t>
            </a:r>
            <a:r>
              <a:rPr lang="en-US" sz="2400" dirty="0"/>
              <a:t> </a:t>
            </a:r>
          </a:p>
        </p:txBody>
      </p:sp>
      <p:pic>
        <p:nvPicPr>
          <p:cNvPr id="5" name="Picture 4">
            <a:extLst>
              <a:ext uri="{FF2B5EF4-FFF2-40B4-BE49-F238E27FC236}">
                <a16:creationId xmlns:a16="http://schemas.microsoft.com/office/drawing/2014/main" id="{88B3ACA3-CC4A-412C-91AB-412D77594B42}"/>
              </a:ext>
            </a:extLst>
          </p:cNvPr>
          <p:cNvPicPr>
            <a:picLocks noChangeAspect="1"/>
          </p:cNvPicPr>
          <p:nvPr/>
        </p:nvPicPr>
        <p:blipFill>
          <a:blip r:embed="rId4"/>
          <a:stretch>
            <a:fillRect/>
          </a:stretch>
        </p:blipFill>
        <p:spPr>
          <a:xfrm>
            <a:off x="4572000" y="949820"/>
            <a:ext cx="3442408" cy="5425440"/>
          </a:xfrm>
          <a:prstGeom prst="rect">
            <a:avLst/>
          </a:prstGeom>
        </p:spPr>
      </p:pic>
    </p:spTree>
    <p:extLst>
      <p:ext uri="{BB962C8B-B14F-4D97-AF65-F5344CB8AC3E}">
        <p14:creationId xmlns:p14="http://schemas.microsoft.com/office/powerpoint/2010/main" val="4288386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Dealing with Disruptive Behaviors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4247685" cy="4505230"/>
          </a:xfrm>
        </p:spPr>
        <p:txBody>
          <a:bodyPr numCol="1">
            <a:normAutofit/>
          </a:bodyPr>
          <a:lstStyle/>
          <a:p>
            <a:r>
              <a:rPr lang="en-US" sz="2800" dirty="0"/>
              <a:t>Discretely pull up site on phone</a:t>
            </a:r>
          </a:p>
          <a:p>
            <a:r>
              <a:rPr lang="en-US" sz="2800" dirty="0"/>
              <a:t>Read Described Behavior</a:t>
            </a:r>
          </a:p>
          <a:p>
            <a:r>
              <a:rPr lang="en-US" sz="2800" dirty="0"/>
              <a:t>Suggested Interventions:</a:t>
            </a:r>
          </a:p>
          <a:p>
            <a:pPr lvl="1"/>
            <a:r>
              <a:rPr lang="en-US" sz="2500" dirty="0"/>
              <a:t>Gentle</a:t>
            </a:r>
          </a:p>
          <a:p>
            <a:pPr lvl="1"/>
            <a:r>
              <a:rPr lang="en-US" sz="2500" dirty="0"/>
              <a:t>Firm</a:t>
            </a:r>
          </a:p>
          <a:p>
            <a:endParaRPr lang="en-US" sz="2800" dirty="0"/>
          </a:p>
          <a:p>
            <a:endParaRPr lang="en-US" sz="2800" dirty="0"/>
          </a:p>
          <a:p>
            <a:pPr marL="0" indent="0">
              <a:buNone/>
            </a:pPr>
            <a:endParaRPr lang="en-US" sz="2800" dirty="0"/>
          </a:p>
          <a:p>
            <a:endParaRPr lang="en-US" sz="2800" dirty="0"/>
          </a:p>
        </p:txBody>
      </p:sp>
      <p:sp>
        <p:nvSpPr>
          <p:cNvPr id="4" name="TextBox 3">
            <a:extLst>
              <a:ext uri="{FF2B5EF4-FFF2-40B4-BE49-F238E27FC236}">
                <a16:creationId xmlns:a16="http://schemas.microsoft.com/office/drawing/2014/main" id="{FC1D8634-F9BF-4A9D-B864-FDC08E305B43}"/>
              </a:ext>
            </a:extLst>
          </p:cNvPr>
          <p:cNvSpPr txBox="1"/>
          <p:nvPr/>
        </p:nvSpPr>
        <p:spPr>
          <a:xfrm>
            <a:off x="457198" y="5542357"/>
            <a:ext cx="8225327" cy="830997"/>
          </a:xfrm>
          <a:prstGeom prst="rect">
            <a:avLst/>
          </a:prstGeom>
          <a:noFill/>
        </p:spPr>
        <p:txBody>
          <a:bodyPr wrap="square" rtlCol="0">
            <a:spAutoFit/>
          </a:bodyPr>
          <a:lstStyle/>
          <a:p>
            <a:r>
              <a:rPr lang="en-US" sz="2400" dirty="0"/>
              <a:t>Bookmark</a:t>
            </a:r>
          </a:p>
          <a:p>
            <a:r>
              <a:rPr lang="en-US" sz="2400" dirty="0">
                <a:hlinkClick r:id="rId3"/>
              </a:rPr>
              <a:t>https://coast.noaa.gov/ddb/</a:t>
            </a:r>
            <a:r>
              <a:rPr lang="en-US" sz="2400" dirty="0"/>
              <a:t> </a:t>
            </a:r>
          </a:p>
        </p:txBody>
      </p:sp>
      <p:pic>
        <p:nvPicPr>
          <p:cNvPr id="6" name="Picture 5">
            <a:extLst>
              <a:ext uri="{FF2B5EF4-FFF2-40B4-BE49-F238E27FC236}">
                <a16:creationId xmlns:a16="http://schemas.microsoft.com/office/drawing/2014/main" id="{F9F48048-D17C-4257-B02F-465FCE6225BF}"/>
              </a:ext>
            </a:extLst>
          </p:cNvPr>
          <p:cNvPicPr>
            <a:picLocks noChangeAspect="1"/>
          </p:cNvPicPr>
          <p:nvPr/>
        </p:nvPicPr>
        <p:blipFill>
          <a:blip r:embed="rId4"/>
          <a:stretch>
            <a:fillRect/>
          </a:stretch>
        </p:blipFill>
        <p:spPr>
          <a:xfrm>
            <a:off x="4754880" y="858380"/>
            <a:ext cx="3173736" cy="5516880"/>
          </a:xfrm>
          <a:prstGeom prst="rect">
            <a:avLst/>
          </a:prstGeom>
        </p:spPr>
      </p:pic>
    </p:spTree>
    <p:extLst>
      <p:ext uri="{BB962C8B-B14F-4D97-AF65-F5344CB8AC3E}">
        <p14:creationId xmlns:p14="http://schemas.microsoft.com/office/powerpoint/2010/main" val="423941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Dealing with Disruptive Behaviors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4643925" cy="4505230"/>
          </a:xfrm>
        </p:spPr>
        <p:txBody>
          <a:bodyPr numCol="1">
            <a:normAutofit fontScale="92500" lnSpcReduction="20000"/>
          </a:bodyPr>
          <a:lstStyle/>
          <a:p>
            <a:pPr marL="0" indent="0">
              <a:buNone/>
            </a:pPr>
            <a:r>
              <a:rPr lang="en-US" sz="3200" b="1" dirty="0"/>
              <a:t>Let’s Try:</a:t>
            </a:r>
          </a:p>
          <a:p>
            <a:pPr marL="514350" indent="-514350">
              <a:buFont typeface="+mj-lt"/>
              <a:buAutoNum type="arabicPeriod"/>
            </a:pPr>
            <a:r>
              <a:rPr lang="en-US" sz="2800" dirty="0"/>
              <a:t>Groups of 4. </a:t>
            </a:r>
          </a:p>
          <a:p>
            <a:pPr marL="514350" indent="-514350">
              <a:buFont typeface="+mj-lt"/>
              <a:buAutoNum type="arabicPeriod"/>
            </a:pPr>
            <a:r>
              <a:rPr lang="en-US" sz="2800" dirty="0"/>
              <a:t>Designate one facilitator</a:t>
            </a:r>
          </a:p>
          <a:p>
            <a:pPr marL="514350" indent="-514350">
              <a:buFont typeface="+mj-lt"/>
              <a:buAutoNum type="arabicPeriod"/>
            </a:pPr>
            <a:r>
              <a:rPr lang="en-US" sz="2800" dirty="0"/>
              <a:t>Other 3 pick a secret persona</a:t>
            </a:r>
          </a:p>
          <a:p>
            <a:pPr marL="514350" indent="-514350">
              <a:buFont typeface="+mj-lt"/>
              <a:buAutoNum type="arabicPeriod"/>
            </a:pPr>
            <a:r>
              <a:rPr lang="en-US" sz="2800" dirty="0"/>
              <a:t>Facilitator to introduce the discussion topic and ask questions</a:t>
            </a:r>
            <a:endParaRPr lang="en-US" sz="2500" dirty="0"/>
          </a:p>
          <a:p>
            <a:pPr marL="514350" indent="-514350">
              <a:buFont typeface="+mj-lt"/>
              <a:buAutoNum type="arabicPeriod"/>
            </a:pPr>
            <a:r>
              <a:rPr lang="en-US" sz="2800" dirty="0"/>
              <a:t>Facilitator actively listen and try to name the characters</a:t>
            </a:r>
          </a:p>
          <a:p>
            <a:pPr marL="514350" indent="-514350">
              <a:buFont typeface="+mj-lt"/>
              <a:buAutoNum type="arabicPeriod"/>
            </a:pPr>
            <a:r>
              <a:rPr lang="en-US" sz="2800" dirty="0"/>
              <a:t>Suggest an appropriate response to resolve.</a:t>
            </a:r>
          </a:p>
          <a:p>
            <a:pPr marL="514350" indent="-514350">
              <a:buFont typeface="+mj-lt"/>
              <a:buAutoNum type="arabicPeriod"/>
            </a:pPr>
            <a:r>
              <a:rPr lang="en-US" sz="2800" dirty="0"/>
              <a:t>Reveal identities and switch.</a:t>
            </a:r>
            <a:endParaRPr lang="en-US" sz="3200" dirty="0"/>
          </a:p>
          <a:p>
            <a:endParaRPr lang="en-US" sz="3200" dirty="0"/>
          </a:p>
          <a:p>
            <a:pPr marL="0" indent="0">
              <a:buNone/>
            </a:pPr>
            <a:endParaRPr lang="en-US" sz="3200" dirty="0"/>
          </a:p>
          <a:p>
            <a:endParaRPr lang="en-US" sz="3200" dirty="0"/>
          </a:p>
        </p:txBody>
      </p:sp>
      <p:sp>
        <p:nvSpPr>
          <p:cNvPr id="4" name="TextBox 3">
            <a:extLst>
              <a:ext uri="{FF2B5EF4-FFF2-40B4-BE49-F238E27FC236}">
                <a16:creationId xmlns:a16="http://schemas.microsoft.com/office/drawing/2014/main" id="{FC1D8634-F9BF-4A9D-B864-FDC08E305B43}"/>
              </a:ext>
            </a:extLst>
          </p:cNvPr>
          <p:cNvSpPr txBox="1"/>
          <p:nvPr/>
        </p:nvSpPr>
        <p:spPr>
          <a:xfrm>
            <a:off x="457198" y="5667374"/>
            <a:ext cx="8225327" cy="523220"/>
          </a:xfrm>
          <a:prstGeom prst="rect">
            <a:avLst/>
          </a:prstGeom>
          <a:noFill/>
        </p:spPr>
        <p:txBody>
          <a:bodyPr wrap="square" rtlCol="0">
            <a:spAutoFit/>
          </a:bodyPr>
          <a:lstStyle/>
          <a:p>
            <a:r>
              <a:rPr lang="en-US" sz="2800" b="1" dirty="0"/>
              <a:t>Bookmark: </a:t>
            </a:r>
            <a:r>
              <a:rPr lang="en-US" sz="2800" dirty="0"/>
              <a:t>https://coast.noaa.gov/ddb/</a:t>
            </a:r>
          </a:p>
        </p:txBody>
      </p:sp>
      <p:sp>
        <p:nvSpPr>
          <p:cNvPr id="7" name="Content Placeholder 2">
            <a:extLst>
              <a:ext uri="{FF2B5EF4-FFF2-40B4-BE49-F238E27FC236}">
                <a16:creationId xmlns:a16="http://schemas.microsoft.com/office/drawing/2014/main" id="{DAF62618-1B72-4066-8579-C654288153A6}"/>
              </a:ext>
            </a:extLst>
          </p:cNvPr>
          <p:cNvSpPr txBox="1">
            <a:spLocks/>
          </p:cNvSpPr>
          <p:nvPr/>
        </p:nvSpPr>
        <p:spPr>
          <a:xfrm>
            <a:off x="5212082" y="1532573"/>
            <a:ext cx="3529266" cy="3792854"/>
          </a:xfrm>
          <a:prstGeom prst="rect">
            <a:avLst/>
          </a:prstGeom>
          <a:solidFill>
            <a:schemeClr val="accent1">
              <a:lumMod val="40000"/>
              <a:lumOff val="60000"/>
            </a:schemeClr>
          </a:solidFill>
        </p:spPr>
        <p:txBody>
          <a:bodyPr vert="horz" lIns="91440" tIns="45720" rIns="91440" bIns="45720" numCol="1" rtlCol="0">
            <a:norm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b="1" dirty="0"/>
              <a:t>Facilitator Choose from Potential Topics:</a:t>
            </a:r>
          </a:p>
          <a:p>
            <a:r>
              <a:rPr lang="en-US" sz="2000" dirty="0"/>
              <a:t>Drinking water</a:t>
            </a:r>
          </a:p>
          <a:p>
            <a:r>
              <a:rPr lang="en-US" sz="2000" dirty="0"/>
              <a:t>Lake management</a:t>
            </a:r>
          </a:p>
          <a:p>
            <a:r>
              <a:rPr lang="en-US" sz="2000" dirty="0"/>
              <a:t>Wastewater BMPs</a:t>
            </a:r>
          </a:p>
          <a:p>
            <a:r>
              <a:rPr lang="en-US" sz="2000" dirty="0"/>
              <a:t>Infrastructure financing</a:t>
            </a:r>
          </a:p>
          <a:p>
            <a:r>
              <a:rPr lang="en-US" sz="2000" dirty="0"/>
              <a:t>Water Quality Monitoring</a:t>
            </a:r>
          </a:p>
          <a:p>
            <a:r>
              <a:rPr lang="en-US" sz="2000" dirty="0"/>
              <a:t>Water Research</a:t>
            </a:r>
          </a:p>
          <a:p>
            <a:r>
              <a:rPr lang="en-US" sz="2000" dirty="0"/>
              <a:t>Citizen Science</a:t>
            </a:r>
          </a:p>
          <a:p>
            <a:r>
              <a:rPr lang="en-US" sz="2000" dirty="0"/>
              <a:t>Other</a:t>
            </a:r>
          </a:p>
          <a:p>
            <a:endParaRPr lang="en-US" dirty="0"/>
          </a:p>
          <a:p>
            <a:pPr marL="0" indent="0">
              <a:buFont typeface="Arial"/>
              <a:buNone/>
            </a:pPr>
            <a:endParaRPr lang="en-US" dirty="0"/>
          </a:p>
          <a:p>
            <a:endParaRPr lang="en-US" dirty="0"/>
          </a:p>
        </p:txBody>
      </p:sp>
    </p:spTree>
    <p:extLst>
      <p:ext uri="{BB962C8B-B14F-4D97-AF65-F5344CB8AC3E}">
        <p14:creationId xmlns:p14="http://schemas.microsoft.com/office/powerpoint/2010/main" val="339312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97BB3D2C-A41C-4CC4-8E88-8EE267D08D0C}"/>
              </a:ext>
            </a:extLst>
          </p:cNvPr>
          <p:cNvPicPr>
            <a:picLocks noChangeAspect="1"/>
          </p:cNvPicPr>
          <p:nvPr/>
        </p:nvPicPr>
        <p:blipFill>
          <a:blip r:embed="rId2"/>
          <a:stretch>
            <a:fillRect/>
          </a:stretch>
        </p:blipFill>
        <p:spPr>
          <a:xfrm>
            <a:off x="2214702" y="1192655"/>
            <a:ext cx="4714595" cy="4472689"/>
          </a:xfrm>
          <a:prstGeom prst="rect">
            <a:avLst/>
          </a:prstGeom>
        </p:spPr>
      </p:pic>
    </p:spTree>
    <p:extLst>
      <p:ext uri="{BB962C8B-B14F-4D97-AF65-F5344CB8AC3E}">
        <p14:creationId xmlns:p14="http://schemas.microsoft.com/office/powerpoint/2010/main" val="3171148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Two Essential Post-Meeting Tasks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4750458"/>
          </a:xfrm>
        </p:spPr>
        <p:txBody>
          <a:bodyPr numCol="1">
            <a:normAutofit/>
          </a:bodyPr>
          <a:lstStyle/>
          <a:p>
            <a:pPr marL="0" indent="0">
              <a:buNone/>
            </a:pPr>
            <a:r>
              <a:rPr lang="en-US" i="1" dirty="0"/>
              <a:t>“Steve Jobs insisted that every item on a meeting agenda have a designated person responsible for that task and any follow-up work that happened. He called that person the DRI—the </a:t>
            </a:r>
            <a:r>
              <a:rPr lang="en-US" b="1" i="1" dirty="0"/>
              <a:t>Directly Responsible Individual</a:t>
            </a:r>
            <a:r>
              <a:rPr lang="en-US" i="1" dirty="0"/>
              <a:t>. He knew the public accountability would ensure that a project or task would actually get done, and he wanted to set clear, organized instructions for his team to follow.”</a:t>
            </a:r>
            <a:endParaRPr lang="en-US" sz="3200" i="1" dirty="0"/>
          </a:p>
          <a:p>
            <a:pPr marL="0" indent="0">
              <a:buNone/>
            </a:pPr>
            <a:r>
              <a:rPr lang="en-US" sz="3200" dirty="0"/>
              <a:t>Two essential items after every meeting are:</a:t>
            </a:r>
          </a:p>
          <a:p>
            <a:r>
              <a:rPr lang="en-US" sz="3200" dirty="0"/>
              <a:t>Meeting notes / Minutes</a:t>
            </a:r>
          </a:p>
          <a:p>
            <a:r>
              <a:rPr lang="en-US" sz="3200" dirty="0"/>
              <a:t>Follow-up on commitments</a:t>
            </a:r>
          </a:p>
        </p:txBody>
      </p:sp>
      <p:sp>
        <p:nvSpPr>
          <p:cNvPr id="4" name="TextBox 3">
            <a:extLst>
              <a:ext uri="{FF2B5EF4-FFF2-40B4-BE49-F238E27FC236}">
                <a16:creationId xmlns:a16="http://schemas.microsoft.com/office/drawing/2014/main" id="{FC1D8634-F9BF-4A9D-B864-FDC08E305B43}"/>
              </a:ext>
            </a:extLst>
          </p:cNvPr>
          <p:cNvSpPr txBox="1"/>
          <p:nvPr/>
        </p:nvSpPr>
        <p:spPr>
          <a:xfrm>
            <a:off x="461475" y="5912602"/>
            <a:ext cx="8225327" cy="523220"/>
          </a:xfrm>
          <a:prstGeom prst="rect">
            <a:avLst/>
          </a:prstGeom>
          <a:noFill/>
        </p:spPr>
        <p:txBody>
          <a:bodyPr wrap="square" rtlCol="0">
            <a:spAutoFit/>
          </a:bodyPr>
          <a:lstStyle/>
          <a:p>
            <a:r>
              <a:rPr lang="en-US" sz="1400" dirty="0"/>
              <a:t>Axtell, Paul. November 26, 2015.  “Two Things to Do After Every Meeting.” Harvard Business Review. https://hbr.org/2015/11/two-things-to-do-after-every-meeting</a:t>
            </a:r>
          </a:p>
        </p:txBody>
      </p:sp>
    </p:spTree>
    <p:extLst>
      <p:ext uri="{BB962C8B-B14F-4D97-AF65-F5344CB8AC3E}">
        <p14:creationId xmlns:p14="http://schemas.microsoft.com/office/powerpoint/2010/main" val="1359815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Meeting Notes / Minutes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4750458"/>
          </a:xfrm>
        </p:spPr>
        <p:txBody>
          <a:bodyPr numCol="1">
            <a:normAutofit lnSpcReduction="10000"/>
          </a:bodyPr>
          <a:lstStyle/>
          <a:p>
            <a:r>
              <a:rPr lang="en-US" sz="2800" b="1" dirty="0"/>
              <a:t>Highlights</a:t>
            </a:r>
          </a:p>
          <a:p>
            <a:pPr lvl="1"/>
            <a:r>
              <a:rPr lang="en-US" sz="2500" dirty="0"/>
              <a:t>Usually single page</a:t>
            </a:r>
          </a:p>
          <a:p>
            <a:pPr lvl="1"/>
            <a:r>
              <a:rPr lang="en-US" sz="2500" dirty="0"/>
              <a:t>Bullets not transcription</a:t>
            </a:r>
          </a:p>
          <a:p>
            <a:pPr lvl="1"/>
            <a:r>
              <a:rPr lang="en-US" sz="2500" dirty="0"/>
              <a:t>Distribute within 24 hours. </a:t>
            </a:r>
          </a:p>
          <a:p>
            <a:r>
              <a:rPr lang="en-US" sz="2800" b="1" dirty="0"/>
              <a:t>Contents</a:t>
            </a:r>
          </a:p>
          <a:p>
            <a:pPr lvl="1"/>
            <a:r>
              <a:rPr lang="en-US" sz="2500" dirty="0"/>
              <a:t>Attendees</a:t>
            </a:r>
          </a:p>
          <a:p>
            <a:pPr lvl="1"/>
            <a:r>
              <a:rPr lang="en-US" sz="2500" dirty="0"/>
              <a:t>Key points on each topic</a:t>
            </a:r>
          </a:p>
          <a:p>
            <a:pPr lvl="2"/>
            <a:r>
              <a:rPr lang="en-US" sz="2200" dirty="0"/>
              <a:t>Decisions, Differing Views, </a:t>
            </a:r>
          </a:p>
          <a:p>
            <a:pPr lvl="1"/>
            <a:r>
              <a:rPr lang="en-US" sz="2500" dirty="0"/>
              <a:t>List of specific actions to be taken by </a:t>
            </a:r>
            <a:r>
              <a:rPr lang="en-US" sz="2500" b="1" dirty="0"/>
              <a:t>whom </a:t>
            </a:r>
            <a:r>
              <a:rPr lang="en-US" sz="2500" dirty="0"/>
              <a:t>by </a:t>
            </a:r>
            <a:r>
              <a:rPr lang="en-US" sz="2500" b="1" dirty="0"/>
              <a:t>when</a:t>
            </a:r>
          </a:p>
          <a:p>
            <a:pPr lvl="2"/>
            <a:r>
              <a:rPr lang="en-US" sz="2200" dirty="0"/>
              <a:t>(This means you must address this in the meeting)</a:t>
            </a:r>
          </a:p>
          <a:p>
            <a:pPr lvl="1"/>
            <a:r>
              <a:rPr lang="en-US" sz="2500" dirty="0"/>
              <a:t>Next Meeting Date</a:t>
            </a:r>
          </a:p>
          <a:p>
            <a:endParaRPr lang="en-US" sz="2800" dirty="0"/>
          </a:p>
        </p:txBody>
      </p:sp>
      <p:sp>
        <p:nvSpPr>
          <p:cNvPr id="6" name="TextBox 5">
            <a:extLst>
              <a:ext uri="{FF2B5EF4-FFF2-40B4-BE49-F238E27FC236}">
                <a16:creationId xmlns:a16="http://schemas.microsoft.com/office/drawing/2014/main" id="{77ECE046-49B4-4B26-8D34-E2C8ABD45213}"/>
              </a:ext>
            </a:extLst>
          </p:cNvPr>
          <p:cNvSpPr txBox="1"/>
          <p:nvPr/>
        </p:nvSpPr>
        <p:spPr>
          <a:xfrm>
            <a:off x="461475" y="5912602"/>
            <a:ext cx="8225327" cy="523220"/>
          </a:xfrm>
          <a:prstGeom prst="rect">
            <a:avLst/>
          </a:prstGeom>
          <a:noFill/>
        </p:spPr>
        <p:txBody>
          <a:bodyPr wrap="square" rtlCol="0">
            <a:spAutoFit/>
          </a:bodyPr>
          <a:lstStyle/>
          <a:p>
            <a:r>
              <a:rPr lang="en-US" sz="1400" dirty="0"/>
              <a:t>Axtell, Paul. November 26, 2015.  “Two Things to Do After Every Meeting.” Harvard Business Review. https://hbr.org/2015/11/two-things-to-do-after-every-meeting</a:t>
            </a:r>
          </a:p>
        </p:txBody>
      </p:sp>
      <p:sp>
        <p:nvSpPr>
          <p:cNvPr id="8" name="TextBox 7">
            <a:extLst>
              <a:ext uri="{FF2B5EF4-FFF2-40B4-BE49-F238E27FC236}">
                <a16:creationId xmlns:a16="http://schemas.microsoft.com/office/drawing/2014/main" id="{5EDB62E4-A7F8-478B-93DF-4B90647BF9A1}"/>
              </a:ext>
            </a:extLst>
          </p:cNvPr>
          <p:cNvSpPr txBox="1"/>
          <p:nvPr/>
        </p:nvSpPr>
        <p:spPr>
          <a:xfrm>
            <a:off x="5377912" y="1162144"/>
            <a:ext cx="3308890" cy="1828800"/>
          </a:xfrm>
          <a:prstGeom prst="rect">
            <a:avLst/>
          </a:prstGeom>
          <a:solidFill>
            <a:schemeClr val="accent5">
              <a:lumMod val="40000"/>
              <a:lumOff val="60000"/>
            </a:schemeClr>
          </a:solidFill>
        </p:spPr>
        <p:txBody>
          <a:bodyPr wrap="square">
            <a:spAutoFit/>
          </a:bodyPr>
          <a:lstStyle/>
          <a:p>
            <a:pPr algn="ctr"/>
            <a:r>
              <a:rPr lang="en-US" sz="2800" b="1" dirty="0"/>
              <a:t>ESSENTIAL: </a:t>
            </a:r>
          </a:p>
          <a:p>
            <a:pPr algn="ctr"/>
            <a:r>
              <a:rPr lang="en-US" sz="2800" b="1" dirty="0"/>
              <a:t>Keep following up </a:t>
            </a:r>
            <a:r>
              <a:rPr lang="en-US" sz="2800" dirty="0"/>
              <a:t>on action item progress</a:t>
            </a:r>
          </a:p>
        </p:txBody>
      </p:sp>
    </p:spTree>
    <p:extLst>
      <p:ext uri="{BB962C8B-B14F-4D97-AF65-F5344CB8AC3E}">
        <p14:creationId xmlns:p14="http://schemas.microsoft.com/office/powerpoint/2010/main" val="224581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Post Meeting Feedback Evaluation</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4750458"/>
          </a:xfrm>
        </p:spPr>
        <p:txBody>
          <a:bodyPr numCol="2">
            <a:normAutofit/>
          </a:bodyPr>
          <a:lstStyle/>
          <a:p>
            <a:pPr marL="0" indent="0">
              <a:buNone/>
            </a:pPr>
            <a:endParaRPr lang="en-US" sz="2800" dirty="0"/>
          </a:p>
          <a:p>
            <a:endParaRPr lang="en-US" sz="2800" dirty="0"/>
          </a:p>
        </p:txBody>
      </p:sp>
      <p:sp>
        <p:nvSpPr>
          <p:cNvPr id="6" name="TextBox 5">
            <a:extLst>
              <a:ext uri="{FF2B5EF4-FFF2-40B4-BE49-F238E27FC236}">
                <a16:creationId xmlns:a16="http://schemas.microsoft.com/office/drawing/2014/main" id="{D37A7D66-73A7-4F93-B29D-6C3E37B0E8EF}"/>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pic>
        <p:nvPicPr>
          <p:cNvPr id="7" name="Picture 6">
            <a:extLst>
              <a:ext uri="{FF2B5EF4-FFF2-40B4-BE49-F238E27FC236}">
                <a16:creationId xmlns:a16="http://schemas.microsoft.com/office/drawing/2014/main" id="{A5F80B31-4958-45EC-BAF1-C4A60C465D9B}"/>
              </a:ext>
            </a:extLst>
          </p:cNvPr>
          <p:cNvPicPr>
            <a:picLocks noChangeAspect="1"/>
          </p:cNvPicPr>
          <p:nvPr/>
        </p:nvPicPr>
        <p:blipFill rotWithShape="1">
          <a:blip r:embed="rId3"/>
          <a:srcRect b="34087"/>
          <a:stretch/>
        </p:blipFill>
        <p:spPr>
          <a:xfrm>
            <a:off x="34564" y="1053771"/>
            <a:ext cx="9109436" cy="4750457"/>
          </a:xfrm>
          <a:prstGeom prst="rect">
            <a:avLst/>
          </a:prstGeom>
        </p:spPr>
      </p:pic>
    </p:spTree>
    <p:extLst>
      <p:ext uri="{BB962C8B-B14F-4D97-AF65-F5344CB8AC3E}">
        <p14:creationId xmlns:p14="http://schemas.microsoft.com/office/powerpoint/2010/main" val="286199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Post Workshop Feedback Evaluation</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4750458"/>
          </a:xfrm>
        </p:spPr>
        <p:txBody>
          <a:bodyPr numCol="1">
            <a:normAutofit lnSpcReduction="10000"/>
          </a:bodyPr>
          <a:lstStyle/>
          <a:p>
            <a:r>
              <a:rPr lang="en-US" sz="3600" dirty="0"/>
              <a:t>Other Questions:</a:t>
            </a:r>
          </a:p>
          <a:p>
            <a:pPr lvl="1"/>
            <a:r>
              <a:rPr lang="en-US" sz="3200" dirty="0"/>
              <a:t>Contributions valued?</a:t>
            </a:r>
          </a:p>
          <a:p>
            <a:pPr lvl="1"/>
            <a:r>
              <a:rPr lang="en-US" sz="3200" dirty="0"/>
              <a:t>Format Effective?</a:t>
            </a:r>
          </a:p>
          <a:p>
            <a:pPr lvl="1"/>
            <a:r>
              <a:rPr lang="en-US" sz="3200" dirty="0"/>
              <a:t>Knowledge Before / After the Workshop</a:t>
            </a:r>
          </a:p>
          <a:p>
            <a:pPr lvl="1"/>
            <a:r>
              <a:rPr lang="en-US" sz="3200" dirty="0"/>
              <a:t>Evaluate Meeting:</a:t>
            </a:r>
          </a:p>
          <a:p>
            <a:pPr lvl="2"/>
            <a:r>
              <a:rPr lang="en-US" sz="2800" dirty="0"/>
              <a:t>Location</a:t>
            </a:r>
          </a:p>
          <a:p>
            <a:pPr lvl="2"/>
            <a:r>
              <a:rPr lang="en-US" sz="2800" dirty="0"/>
              <a:t>Facilitation</a:t>
            </a:r>
          </a:p>
          <a:p>
            <a:pPr lvl="2"/>
            <a:r>
              <a:rPr lang="en-US" sz="2800" dirty="0"/>
              <a:t>Materials</a:t>
            </a:r>
          </a:p>
          <a:p>
            <a:pPr lvl="1"/>
            <a:r>
              <a:rPr lang="en-US" sz="3200" dirty="0"/>
              <a:t>What did you like best? Least?</a:t>
            </a:r>
          </a:p>
        </p:txBody>
      </p:sp>
      <p:sp>
        <p:nvSpPr>
          <p:cNvPr id="6" name="TextBox 5">
            <a:extLst>
              <a:ext uri="{FF2B5EF4-FFF2-40B4-BE49-F238E27FC236}">
                <a16:creationId xmlns:a16="http://schemas.microsoft.com/office/drawing/2014/main" id="{D37A7D66-73A7-4F93-B29D-6C3E37B0E8EF}"/>
              </a:ext>
            </a:extLst>
          </p:cNvPr>
          <p:cNvSpPr txBox="1"/>
          <p:nvPr/>
        </p:nvSpPr>
        <p:spPr>
          <a:xfrm>
            <a:off x="461475" y="5912602"/>
            <a:ext cx="8225327" cy="523220"/>
          </a:xfrm>
          <a:prstGeom prst="rect">
            <a:avLst/>
          </a:prstGeom>
          <a:noFill/>
        </p:spPr>
        <p:txBody>
          <a:bodyPr wrap="square" rtlCol="0">
            <a:spAutoFit/>
          </a:bodyPr>
          <a:lstStyle/>
          <a:p>
            <a:r>
              <a:rPr lang="en-US" sz="1400" dirty="0"/>
              <a:t>NOAA. 2010. Introduction to Planning and Facilitating Effective Meetings. https://coast.noaa.gov/data/digitalcoast/pdf/effective-meetings.pdf</a:t>
            </a:r>
          </a:p>
        </p:txBody>
      </p:sp>
    </p:spTree>
    <p:extLst>
      <p:ext uri="{BB962C8B-B14F-4D97-AF65-F5344CB8AC3E}">
        <p14:creationId xmlns:p14="http://schemas.microsoft.com/office/powerpoint/2010/main" val="253812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Meeting Ground Rules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157974"/>
          </a:xfrm>
        </p:spPr>
        <p:txBody>
          <a:bodyPr>
            <a:normAutofit fontScale="92500" lnSpcReduction="10000"/>
          </a:bodyPr>
          <a:lstStyle/>
          <a:p>
            <a:r>
              <a:rPr lang="en-US" sz="3200" dirty="0"/>
              <a:t>If your </a:t>
            </a:r>
            <a:r>
              <a:rPr lang="en-US" sz="3200" dirty="0" err="1"/>
              <a:t>wifi</a:t>
            </a:r>
            <a:r>
              <a:rPr lang="en-US" sz="3200" dirty="0"/>
              <a:t> bandwidth allows, keep video ON but mute microphone</a:t>
            </a:r>
          </a:p>
          <a:p>
            <a:r>
              <a:rPr lang="en-US" sz="3200" dirty="0"/>
              <a:t>Use hand signals</a:t>
            </a:r>
          </a:p>
          <a:p>
            <a:r>
              <a:rPr lang="en-US" sz="3200" dirty="0"/>
              <a:t>Use chat to indicate questions along the way.</a:t>
            </a:r>
          </a:p>
          <a:p>
            <a:r>
              <a:rPr lang="en-US" sz="3200" dirty="0"/>
              <a:t>Participate as fully as possible in breakout sessions and interactive activities.</a:t>
            </a:r>
          </a:p>
          <a:p>
            <a:r>
              <a:rPr lang="en-US" sz="3200" dirty="0"/>
              <a:t>Please do not take phone calls or work on other materials during the session (if you can help it)</a:t>
            </a:r>
          </a:p>
          <a:p>
            <a:endParaRPr lang="en-US" sz="3200" dirty="0"/>
          </a:p>
          <a:p>
            <a:pPr marL="0" indent="0">
              <a:buNone/>
            </a:pPr>
            <a:r>
              <a:rPr lang="en-US" sz="3200" b="1" dirty="0">
                <a:solidFill>
                  <a:srgbClr val="0032A1"/>
                </a:solidFill>
              </a:rPr>
              <a:t>NOTE: </a:t>
            </a:r>
            <a:r>
              <a:rPr lang="en-US" sz="3200" dirty="0">
                <a:solidFill>
                  <a:srgbClr val="0032A1"/>
                </a:solidFill>
              </a:rPr>
              <a:t>Setting ground rules is recommended!</a:t>
            </a:r>
          </a:p>
        </p:txBody>
      </p:sp>
    </p:spTree>
    <p:extLst>
      <p:ext uri="{BB962C8B-B14F-4D97-AF65-F5344CB8AC3E}">
        <p14:creationId xmlns:p14="http://schemas.microsoft.com/office/powerpoint/2010/main" val="1913597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Wrap Up</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6" y="1162144"/>
            <a:ext cx="4361762" cy="4750458"/>
          </a:xfrm>
        </p:spPr>
        <p:txBody>
          <a:bodyPr numCol="1">
            <a:normAutofit/>
          </a:bodyPr>
          <a:lstStyle/>
          <a:p>
            <a:r>
              <a:rPr lang="en-US" sz="3600" dirty="0"/>
              <a:t>Write your most valuable takeaway in the chat!</a:t>
            </a:r>
            <a:endParaRPr lang="en-US" sz="3200" dirty="0"/>
          </a:p>
          <a:p>
            <a:endParaRPr lang="en-US" sz="3600" dirty="0"/>
          </a:p>
          <a:p>
            <a:r>
              <a:rPr lang="en-US" sz="3600" dirty="0"/>
              <a:t>Final questions?</a:t>
            </a:r>
          </a:p>
        </p:txBody>
      </p:sp>
      <p:pic>
        <p:nvPicPr>
          <p:cNvPr id="5" name="Picture 4" descr="A close up of a squirrel on a wooden surface&#10;&#10;Description automatically generated">
            <a:extLst>
              <a:ext uri="{FF2B5EF4-FFF2-40B4-BE49-F238E27FC236}">
                <a16:creationId xmlns:a16="http://schemas.microsoft.com/office/drawing/2014/main" id="{F3EC2D9A-118C-4593-9508-6284B6776E9C}"/>
              </a:ext>
            </a:extLst>
          </p:cNvPr>
          <p:cNvPicPr>
            <a:picLocks noChangeAspect="1"/>
          </p:cNvPicPr>
          <p:nvPr/>
        </p:nvPicPr>
        <p:blipFill>
          <a:blip r:embed="rId3"/>
          <a:stretch>
            <a:fillRect/>
          </a:stretch>
        </p:blipFill>
        <p:spPr>
          <a:xfrm>
            <a:off x="4823237" y="865611"/>
            <a:ext cx="4163786" cy="5343525"/>
          </a:xfrm>
          <a:prstGeom prst="rect">
            <a:avLst/>
          </a:prstGeom>
        </p:spPr>
      </p:pic>
    </p:spTree>
    <p:extLst>
      <p:ext uri="{BB962C8B-B14F-4D97-AF65-F5344CB8AC3E}">
        <p14:creationId xmlns:p14="http://schemas.microsoft.com/office/powerpoint/2010/main" val="320555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Hand Signals</a:t>
            </a:r>
            <a:endParaRPr lang="en-US" dirty="0"/>
          </a:p>
        </p:txBody>
      </p:sp>
      <p:pic>
        <p:nvPicPr>
          <p:cNvPr id="10" name="Content Placeholder 9">
            <a:extLst>
              <a:ext uri="{FF2B5EF4-FFF2-40B4-BE49-F238E27FC236}">
                <a16:creationId xmlns:a16="http://schemas.microsoft.com/office/drawing/2014/main" id="{CBD48733-4332-4BD1-BA4D-3B19BC7B0087}"/>
              </a:ext>
            </a:extLst>
          </p:cNvPr>
          <p:cNvPicPr>
            <a:picLocks noGrp="1" noChangeAspect="1"/>
          </p:cNvPicPr>
          <p:nvPr>
            <p:ph idx="1"/>
          </p:nvPr>
        </p:nvPicPr>
        <p:blipFill>
          <a:blip r:embed="rId3"/>
          <a:stretch>
            <a:fillRect/>
          </a:stretch>
        </p:blipFill>
        <p:spPr>
          <a:xfrm>
            <a:off x="6380817" y="976616"/>
            <a:ext cx="1851008" cy="1299836"/>
          </a:xfrm>
          <a:prstGeom prst="rect">
            <a:avLst/>
          </a:prstGeom>
        </p:spPr>
      </p:pic>
      <p:pic>
        <p:nvPicPr>
          <p:cNvPr id="4" name="Picture 3">
            <a:extLst>
              <a:ext uri="{FF2B5EF4-FFF2-40B4-BE49-F238E27FC236}">
                <a16:creationId xmlns:a16="http://schemas.microsoft.com/office/drawing/2014/main" id="{B5731614-7087-48F7-A330-3D9A33B476E2}"/>
              </a:ext>
            </a:extLst>
          </p:cNvPr>
          <p:cNvPicPr>
            <a:picLocks noChangeAspect="1"/>
          </p:cNvPicPr>
          <p:nvPr/>
        </p:nvPicPr>
        <p:blipFill>
          <a:blip r:embed="rId4"/>
          <a:stretch>
            <a:fillRect/>
          </a:stretch>
        </p:blipFill>
        <p:spPr>
          <a:xfrm>
            <a:off x="510926" y="1162145"/>
            <a:ext cx="1056562" cy="1378102"/>
          </a:xfrm>
          <a:prstGeom prst="rect">
            <a:avLst/>
          </a:prstGeom>
        </p:spPr>
      </p:pic>
      <p:pic>
        <p:nvPicPr>
          <p:cNvPr id="5" name="Picture 4">
            <a:extLst>
              <a:ext uri="{FF2B5EF4-FFF2-40B4-BE49-F238E27FC236}">
                <a16:creationId xmlns:a16="http://schemas.microsoft.com/office/drawing/2014/main" id="{A3636722-117E-426E-8F95-5964D7EE5D3A}"/>
              </a:ext>
            </a:extLst>
          </p:cNvPr>
          <p:cNvPicPr>
            <a:picLocks noChangeAspect="1"/>
          </p:cNvPicPr>
          <p:nvPr/>
        </p:nvPicPr>
        <p:blipFill>
          <a:blip r:embed="rId5"/>
          <a:stretch>
            <a:fillRect/>
          </a:stretch>
        </p:blipFill>
        <p:spPr>
          <a:xfrm>
            <a:off x="191891" y="4581548"/>
            <a:ext cx="1572795" cy="1199301"/>
          </a:xfrm>
          <a:prstGeom prst="rect">
            <a:avLst/>
          </a:prstGeom>
        </p:spPr>
      </p:pic>
      <p:pic>
        <p:nvPicPr>
          <p:cNvPr id="7" name="Picture 6">
            <a:extLst>
              <a:ext uri="{FF2B5EF4-FFF2-40B4-BE49-F238E27FC236}">
                <a16:creationId xmlns:a16="http://schemas.microsoft.com/office/drawing/2014/main" id="{B7AC18A3-61AB-49B3-A004-9CDD5798DBB7}"/>
              </a:ext>
            </a:extLst>
          </p:cNvPr>
          <p:cNvPicPr>
            <a:picLocks noChangeAspect="1"/>
          </p:cNvPicPr>
          <p:nvPr/>
        </p:nvPicPr>
        <p:blipFill>
          <a:blip r:embed="rId6"/>
          <a:stretch>
            <a:fillRect/>
          </a:stretch>
        </p:blipFill>
        <p:spPr>
          <a:xfrm>
            <a:off x="389090" y="2855679"/>
            <a:ext cx="1178398" cy="1369669"/>
          </a:xfrm>
          <a:prstGeom prst="rect">
            <a:avLst/>
          </a:prstGeom>
        </p:spPr>
      </p:pic>
      <p:pic>
        <p:nvPicPr>
          <p:cNvPr id="8" name="Picture 7">
            <a:extLst>
              <a:ext uri="{FF2B5EF4-FFF2-40B4-BE49-F238E27FC236}">
                <a16:creationId xmlns:a16="http://schemas.microsoft.com/office/drawing/2014/main" id="{8C03170E-AE41-4B96-B8F2-B9B4C74D9A34}"/>
              </a:ext>
            </a:extLst>
          </p:cNvPr>
          <p:cNvPicPr>
            <a:picLocks noChangeAspect="1"/>
          </p:cNvPicPr>
          <p:nvPr/>
        </p:nvPicPr>
        <p:blipFill>
          <a:blip r:embed="rId7"/>
          <a:stretch>
            <a:fillRect/>
          </a:stretch>
        </p:blipFill>
        <p:spPr>
          <a:xfrm>
            <a:off x="3155916" y="2855679"/>
            <a:ext cx="1178398" cy="1528931"/>
          </a:xfrm>
          <a:prstGeom prst="rect">
            <a:avLst/>
          </a:prstGeom>
        </p:spPr>
      </p:pic>
      <p:pic>
        <p:nvPicPr>
          <p:cNvPr id="9" name="Picture 8">
            <a:extLst>
              <a:ext uri="{FF2B5EF4-FFF2-40B4-BE49-F238E27FC236}">
                <a16:creationId xmlns:a16="http://schemas.microsoft.com/office/drawing/2014/main" id="{A013772C-08E9-48F2-8AAA-C977E07C517E}"/>
              </a:ext>
            </a:extLst>
          </p:cNvPr>
          <p:cNvPicPr>
            <a:picLocks noChangeAspect="1"/>
          </p:cNvPicPr>
          <p:nvPr/>
        </p:nvPicPr>
        <p:blipFill>
          <a:blip r:embed="rId8"/>
          <a:stretch>
            <a:fillRect/>
          </a:stretch>
        </p:blipFill>
        <p:spPr>
          <a:xfrm>
            <a:off x="6642725" y="2738596"/>
            <a:ext cx="1587290" cy="1299836"/>
          </a:xfrm>
          <a:prstGeom prst="rect">
            <a:avLst/>
          </a:prstGeom>
        </p:spPr>
      </p:pic>
      <p:pic>
        <p:nvPicPr>
          <p:cNvPr id="11" name="Picture 10">
            <a:extLst>
              <a:ext uri="{FF2B5EF4-FFF2-40B4-BE49-F238E27FC236}">
                <a16:creationId xmlns:a16="http://schemas.microsoft.com/office/drawing/2014/main" id="{39285069-0463-4979-90D9-D1BB64979BC4}"/>
              </a:ext>
            </a:extLst>
          </p:cNvPr>
          <p:cNvPicPr>
            <a:picLocks noChangeAspect="1"/>
          </p:cNvPicPr>
          <p:nvPr/>
        </p:nvPicPr>
        <p:blipFill>
          <a:blip r:embed="rId9"/>
          <a:stretch>
            <a:fillRect/>
          </a:stretch>
        </p:blipFill>
        <p:spPr>
          <a:xfrm>
            <a:off x="3116976" y="1114357"/>
            <a:ext cx="1256279" cy="1528931"/>
          </a:xfrm>
          <a:prstGeom prst="rect">
            <a:avLst/>
          </a:prstGeom>
        </p:spPr>
      </p:pic>
      <p:pic>
        <p:nvPicPr>
          <p:cNvPr id="12" name="Picture 11">
            <a:extLst>
              <a:ext uri="{FF2B5EF4-FFF2-40B4-BE49-F238E27FC236}">
                <a16:creationId xmlns:a16="http://schemas.microsoft.com/office/drawing/2014/main" id="{72A11B63-3093-4912-A27A-00F374DF2790}"/>
              </a:ext>
            </a:extLst>
          </p:cNvPr>
          <p:cNvPicPr>
            <a:picLocks noChangeAspect="1"/>
          </p:cNvPicPr>
          <p:nvPr/>
        </p:nvPicPr>
        <p:blipFill rotWithShape="1">
          <a:blip r:embed="rId10"/>
          <a:srcRect l="13337" t="5484" r="25581" b="14778"/>
          <a:stretch/>
        </p:blipFill>
        <p:spPr>
          <a:xfrm>
            <a:off x="3251966" y="4581548"/>
            <a:ext cx="829048" cy="1199301"/>
          </a:xfrm>
          <a:prstGeom prst="rect">
            <a:avLst/>
          </a:prstGeom>
        </p:spPr>
      </p:pic>
      <p:sp>
        <p:nvSpPr>
          <p:cNvPr id="13" name="TextBox 12">
            <a:extLst>
              <a:ext uri="{FF2B5EF4-FFF2-40B4-BE49-F238E27FC236}">
                <a16:creationId xmlns:a16="http://schemas.microsoft.com/office/drawing/2014/main" id="{F17FE273-F2A1-4ADB-B59B-04827617CF56}"/>
              </a:ext>
            </a:extLst>
          </p:cNvPr>
          <p:cNvSpPr txBox="1"/>
          <p:nvPr/>
        </p:nvSpPr>
        <p:spPr>
          <a:xfrm>
            <a:off x="1371600" y="1386840"/>
            <a:ext cx="1920240" cy="707886"/>
          </a:xfrm>
          <a:prstGeom prst="rect">
            <a:avLst/>
          </a:prstGeom>
          <a:noFill/>
        </p:spPr>
        <p:txBody>
          <a:bodyPr wrap="square" rtlCol="0">
            <a:spAutoFit/>
          </a:bodyPr>
          <a:lstStyle/>
          <a:p>
            <a:r>
              <a:rPr lang="en-US" sz="2000" dirty="0"/>
              <a:t>I want to contribute!</a:t>
            </a:r>
          </a:p>
        </p:txBody>
      </p:sp>
      <p:sp>
        <p:nvSpPr>
          <p:cNvPr id="15" name="TextBox 14">
            <a:extLst>
              <a:ext uri="{FF2B5EF4-FFF2-40B4-BE49-F238E27FC236}">
                <a16:creationId xmlns:a16="http://schemas.microsoft.com/office/drawing/2014/main" id="{216F3EB0-70A1-477C-83B0-9821688AD691}"/>
              </a:ext>
            </a:extLst>
          </p:cNvPr>
          <p:cNvSpPr txBox="1"/>
          <p:nvPr/>
        </p:nvSpPr>
        <p:spPr>
          <a:xfrm>
            <a:off x="1374695" y="3080375"/>
            <a:ext cx="2031247" cy="707886"/>
          </a:xfrm>
          <a:prstGeom prst="rect">
            <a:avLst/>
          </a:prstGeom>
          <a:noFill/>
        </p:spPr>
        <p:txBody>
          <a:bodyPr wrap="square" rtlCol="0">
            <a:spAutoFit/>
          </a:bodyPr>
          <a:lstStyle/>
          <a:p>
            <a:r>
              <a:rPr lang="en-US" sz="2000" dirty="0"/>
              <a:t>Language</a:t>
            </a:r>
          </a:p>
          <a:p>
            <a:r>
              <a:rPr lang="en-US" sz="2000" dirty="0"/>
              <a:t>Please translate </a:t>
            </a:r>
          </a:p>
        </p:txBody>
      </p:sp>
      <p:sp>
        <p:nvSpPr>
          <p:cNvPr id="17" name="TextBox 16">
            <a:extLst>
              <a:ext uri="{FF2B5EF4-FFF2-40B4-BE49-F238E27FC236}">
                <a16:creationId xmlns:a16="http://schemas.microsoft.com/office/drawing/2014/main" id="{18976E0C-14E2-493C-B51E-FEB5CB3C1FFD}"/>
              </a:ext>
            </a:extLst>
          </p:cNvPr>
          <p:cNvSpPr txBox="1"/>
          <p:nvPr/>
        </p:nvSpPr>
        <p:spPr>
          <a:xfrm>
            <a:off x="1679171" y="4810190"/>
            <a:ext cx="1414549" cy="1015663"/>
          </a:xfrm>
          <a:prstGeom prst="rect">
            <a:avLst/>
          </a:prstGeom>
          <a:noFill/>
        </p:spPr>
        <p:txBody>
          <a:bodyPr wrap="square" rtlCol="0">
            <a:spAutoFit/>
          </a:bodyPr>
          <a:lstStyle/>
          <a:p>
            <a:r>
              <a:rPr lang="en-US" sz="2000" dirty="0"/>
              <a:t>Applause</a:t>
            </a:r>
          </a:p>
          <a:p>
            <a:r>
              <a:rPr lang="en-US" sz="2000" dirty="0"/>
              <a:t>I agree!  </a:t>
            </a:r>
          </a:p>
          <a:p>
            <a:r>
              <a:rPr lang="en-US" sz="2000" dirty="0"/>
              <a:t>I like that!</a:t>
            </a:r>
          </a:p>
        </p:txBody>
      </p:sp>
      <p:sp>
        <p:nvSpPr>
          <p:cNvPr id="19" name="TextBox 18">
            <a:extLst>
              <a:ext uri="{FF2B5EF4-FFF2-40B4-BE49-F238E27FC236}">
                <a16:creationId xmlns:a16="http://schemas.microsoft.com/office/drawing/2014/main" id="{643ECF07-D6EF-4A6A-82D2-3755EBF68AE2}"/>
              </a:ext>
            </a:extLst>
          </p:cNvPr>
          <p:cNvSpPr txBox="1"/>
          <p:nvPr/>
        </p:nvSpPr>
        <p:spPr>
          <a:xfrm>
            <a:off x="4309093" y="1386840"/>
            <a:ext cx="1979975" cy="1015663"/>
          </a:xfrm>
          <a:prstGeom prst="rect">
            <a:avLst/>
          </a:prstGeom>
          <a:noFill/>
        </p:spPr>
        <p:txBody>
          <a:bodyPr wrap="square" rtlCol="0">
            <a:spAutoFit/>
          </a:bodyPr>
          <a:lstStyle/>
          <a:p>
            <a:r>
              <a:rPr lang="en-US" sz="2000" dirty="0"/>
              <a:t>Break or proposed change in format</a:t>
            </a:r>
          </a:p>
        </p:txBody>
      </p:sp>
      <p:sp>
        <p:nvSpPr>
          <p:cNvPr id="21" name="TextBox 20">
            <a:extLst>
              <a:ext uri="{FF2B5EF4-FFF2-40B4-BE49-F238E27FC236}">
                <a16:creationId xmlns:a16="http://schemas.microsoft.com/office/drawing/2014/main" id="{D6A0A861-2C6C-4E07-BF50-3CA5E65AD791}"/>
              </a:ext>
            </a:extLst>
          </p:cNvPr>
          <p:cNvSpPr txBox="1"/>
          <p:nvPr/>
        </p:nvSpPr>
        <p:spPr>
          <a:xfrm>
            <a:off x="4309094" y="3059717"/>
            <a:ext cx="1851008" cy="400110"/>
          </a:xfrm>
          <a:prstGeom prst="rect">
            <a:avLst/>
          </a:prstGeom>
          <a:noFill/>
        </p:spPr>
        <p:txBody>
          <a:bodyPr wrap="square" rtlCol="0">
            <a:spAutoFit/>
          </a:bodyPr>
          <a:lstStyle/>
          <a:p>
            <a:r>
              <a:rPr lang="en-US" sz="2000" dirty="0"/>
              <a:t>Major objection </a:t>
            </a:r>
          </a:p>
        </p:txBody>
      </p:sp>
      <p:sp>
        <p:nvSpPr>
          <p:cNvPr id="23" name="TextBox 22">
            <a:extLst>
              <a:ext uri="{FF2B5EF4-FFF2-40B4-BE49-F238E27FC236}">
                <a16:creationId xmlns:a16="http://schemas.microsoft.com/office/drawing/2014/main" id="{7723D1FA-3AD4-42B1-897C-9A421FC5582A}"/>
              </a:ext>
            </a:extLst>
          </p:cNvPr>
          <p:cNvSpPr txBox="1"/>
          <p:nvPr/>
        </p:nvSpPr>
        <p:spPr>
          <a:xfrm>
            <a:off x="4309093" y="4964078"/>
            <a:ext cx="1587290" cy="1015663"/>
          </a:xfrm>
          <a:prstGeom prst="rect">
            <a:avLst/>
          </a:prstGeom>
          <a:noFill/>
        </p:spPr>
        <p:txBody>
          <a:bodyPr wrap="square" rtlCol="0">
            <a:spAutoFit/>
          </a:bodyPr>
          <a:lstStyle/>
          <a:p>
            <a:r>
              <a:rPr lang="en-US" sz="2000" dirty="0"/>
              <a:t>I’m confused</a:t>
            </a:r>
          </a:p>
          <a:p>
            <a:r>
              <a:rPr lang="en-US" sz="2000" dirty="0"/>
              <a:t>(in front of face)</a:t>
            </a:r>
          </a:p>
        </p:txBody>
      </p:sp>
      <p:sp>
        <p:nvSpPr>
          <p:cNvPr id="27" name="TextBox 26">
            <a:extLst>
              <a:ext uri="{FF2B5EF4-FFF2-40B4-BE49-F238E27FC236}">
                <a16:creationId xmlns:a16="http://schemas.microsoft.com/office/drawing/2014/main" id="{DDCABB5F-ED22-4089-9BE1-B9511228FD2E}"/>
              </a:ext>
            </a:extLst>
          </p:cNvPr>
          <p:cNvSpPr txBox="1"/>
          <p:nvPr/>
        </p:nvSpPr>
        <p:spPr>
          <a:xfrm>
            <a:off x="6576778" y="2032415"/>
            <a:ext cx="1979975" cy="400110"/>
          </a:xfrm>
          <a:prstGeom prst="rect">
            <a:avLst/>
          </a:prstGeom>
          <a:noFill/>
        </p:spPr>
        <p:txBody>
          <a:bodyPr wrap="square" rtlCol="0">
            <a:spAutoFit/>
          </a:bodyPr>
          <a:lstStyle/>
          <a:p>
            <a:r>
              <a:rPr lang="en-US" sz="2000" dirty="0"/>
              <a:t>Slow down</a:t>
            </a:r>
          </a:p>
        </p:txBody>
      </p:sp>
      <p:sp>
        <p:nvSpPr>
          <p:cNvPr id="29" name="TextBox 28">
            <a:extLst>
              <a:ext uri="{FF2B5EF4-FFF2-40B4-BE49-F238E27FC236}">
                <a16:creationId xmlns:a16="http://schemas.microsoft.com/office/drawing/2014/main" id="{4FCCEAEE-28F4-4DE0-8909-30DB25DF7F19}"/>
              </a:ext>
            </a:extLst>
          </p:cNvPr>
          <p:cNvSpPr txBox="1"/>
          <p:nvPr/>
        </p:nvSpPr>
        <p:spPr>
          <a:xfrm>
            <a:off x="6706827" y="3773301"/>
            <a:ext cx="1979975" cy="400110"/>
          </a:xfrm>
          <a:prstGeom prst="rect">
            <a:avLst/>
          </a:prstGeom>
          <a:noFill/>
        </p:spPr>
        <p:txBody>
          <a:bodyPr wrap="square" rtlCol="0">
            <a:spAutoFit/>
          </a:bodyPr>
          <a:lstStyle/>
          <a:p>
            <a:r>
              <a:rPr lang="en-US" sz="2000" dirty="0"/>
              <a:t>Speak up</a:t>
            </a:r>
          </a:p>
        </p:txBody>
      </p:sp>
      <p:pic>
        <p:nvPicPr>
          <p:cNvPr id="37" name="Picture 36" descr="A picture containing drawing&#10;&#10;Description automatically generated">
            <a:extLst>
              <a:ext uri="{FF2B5EF4-FFF2-40B4-BE49-F238E27FC236}">
                <a16:creationId xmlns:a16="http://schemas.microsoft.com/office/drawing/2014/main" id="{7BF94DC0-8D4F-472F-ADA9-DF7A8D76C704}"/>
              </a:ext>
            </a:extLst>
          </p:cNvPr>
          <p:cNvPicPr>
            <a:picLocks noChangeAspect="1"/>
          </p:cNvPicPr>
          <p:nvPr/>
        </p:nvPicPr>
        <p:blipFill rotWithShape="1">
          <a:blip r:embed="rId11"/>
          <a:srcRect t="22008" b="24918"/>
          <a:stretch/>
        </p:blipFill>
        <p:spPr>
          <a:xfrm>
            <a:off x="6289067" y="4662532"/>
            <a:ext cx="2687061" cy="1498039"/>
          </a:xfrm>
          <a:prstGeom prst="rect">
            <a:avLst/>
          </a:prstGeom>
        </p:spPr>
      </p:pic>
      <p:sp>
        <p:nvSpPr>
          <p:cNvPr id="39" name="TextBox 38">
            <a:extLst>
              <a:ext uri="{FF2B5EF4-FFF2-40B4-BE49-F238E27FC236}">
                <a16:creationId xmlns:a16="http://schemas.microsoft.com/office/drawing/2014/main" id="{EE3772B7-4A50-4CA5-9571-1CC6175B1A2C}"/>
              </a:ext>
            </a:extLst>
          </p:cNvPr>
          <p:cNvSpPr txBox="1"/>
          <p:nvPr/>
        </p:nvSpPr>
        <p:spPr>
          <a:xfrm>
            <a:off x="191891" y="6072045"/>
            <a:ext cx="4602482" cy="307777"/>
          </a:xfrm>
          <a:prstGeom prst="rect">
            <a:avLst/>
          </a:prstGeom>
          <a:noFill/>
        </p:spPr>
        <p:txBody>
          <a:bodyPr wrap="square" rtlCol="0">
            <a:spAutoFit/>
          </a:bodyPr>
          <a:lstStyle/>
          <a:p>
            <a:r>
              <a:rPr lang="en-US" sz="1400" dirty="0"/>
              <a:t>www.seedsforchange.org.uk</a:t>
            </a:r>
          </a:p>
        </p:txBody>
      </p:sp>
    </p:spTree>
    <p:extLst>
      <p:ext uri="{BB962C8B-B14F-4D97-AF65-F5344CB8AC3E}">
        <p14:creationId xmlns:p14="http://schemas.microsoft.com/office/powerpoint/2010/main" val="171158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C2F0C486-27EB-4711-BB3A-E3D4F30B5C91}"/>
              </a:ext>
            </a:extLst>
          </p:cNvPr>
          <p:cNvPicPr>
            <a:picLocks noChangeAspect="1"/>
          </p:cNvPicPr>
          <p:nvPr/>
        </p:nvPicPr>
        <p:blipFill rotWithShape="1">
          <a:blip r:embed="rId3"/>
          <a:srcRect b="9832"/>
          <a:stretch/>
        </p:blipFill>
        <p:spPr>
          <a:xfrm>
            <a:off x="1823367" y="2536507"/>
            <a:ext cx="5497265" cy="3829331"/>
          </a:xfrm>
          <a:prstGeom prst="rect">
            <a:avLst/>
          </a:prstGeom>
        </p:spPr>
      </p:pic>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Icebreaker Activity</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8225327" cy="5157974"/>
          </a:xfrm>
        </p:spPr>
        <p:txBody>
          <a:bodyPr>
            <a:normAutofit/>
          </a:bodyPr>
          <a:lstStyle/>
          <a:p>
            <a:pPr marL="0" indent="0">
              <a:buNone/>
            </a:pPr>
            <a:r>
              <a:rPr lang="en-US" b="1" dirty="0"/>
              <a:t>Virtual Spectrum Lines</a:t>
            </a:r>
          </a:p>
          <a:p>
            <a:pPr marL="0" indent="0">
              <a:buNone/>
            </a:pPr>
            <a:r>
              <a:rPr lang="en-US" dirty="0"/>
              <a:t>Indicate your level of agreement with the following statements by moving your hand across the spectrum of your screen.</a:t>
            </a:r>
          </a:p>
        </p:txBody>
      </p:sp>
      <p:pic>
        <p:nvPicPr>
          <p:cNvPr id="19" name="Graphic 18" descr="Right pointing backhand index">
            <a:extLst>
              <a:ext uri="{FF2B5EF4-FFF2-40B4-BE49-F238E27FC236}">
                <a16:creationId xmlns:a16="http://schemas.microsoft.com/office/drawing/2014/main" id="{3EA69E2A-F812-4C23-B884-81D485DB50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9529" y="2684935"/>
            <a:ext cx="914400" cy="914400"/>
          </a:xfrm>
          <a:prstGeom prst="rect">
            <a:avLst/>
          </a:prstGeom>
        </p:spPr>
      </p:pic>
      <p:pic>
        <p:nvPicPr>
          <p:cNvPr id="21" name="Graphic 20" descr="Right pointing backhand index">
            <a:extLst>
              <a:ext uri="{FF2B5EF4-FFF2-40B4-BE49-F238E27FC236}">
                <a16:creationId xmlns:a16="http://schemas.microsoft.com/office/drawing/2014/main" id="{1312C38C-0FE5-406A-8689-327D1A846A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2386" y="3905142"/>
            <a:ext cx="914400" cy="914400"/>
          </a:xfrm>
          <a:prstGeom prst="rect">
            <a:avLst/>
          </a:prstGeom>
        </p:spPr>
      </p:pic>
      <p:pic>
        <p:nvPicPr>
          <p:cNvPr id="23" name="Graphic 22" descr="Right pointing backhand index">
            <a:extLst>
              <a:ext uri="{FF2B5EF4-FFF2-40B4-BE49-F238E27FC236}">
                <a16:creationId xmlns:a16="http://schemas.microsoft.com/office/drawing/2014/main" id="{F64A9D22-D572-4F4E-A865-B887EECF0D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35337" y="5164572"/>
            <a:ext cx="914400" cy="914400"/>
          </a:xfrm>
          <a:prstGeom prst="rect">
            <a:avLst/>
          </a:prstGeom>
        </p:spPr>
      </p:pic>
      <p:cxnSp>
        <p:nvCxnSpPr>
          <p:cNvPr id="25" name="Straight Arrow Connector 24">
            <a:extLst>
              <a:ext uri="{FF2B5EF4-FFF2-40B4-BE49-F238E27FC236}">
                <a16:creationId xmlns:a16="http://schemas.microsoft.com/office/drawing/2014/main" id="{81720B24-431D-4660-9ABC-3492C620F687}"/>
              </a:ext>
            </a:extLst>
          </p:cNvPr>
          <p:cNvCxnSpPr>
            <a:cxnSpLocks/>
          </p:cNvCxnSpPr>
          <p:nvPr/>
        </p:nvCxnSpPr>
        <p:spPr>
          <a:xfrm>
            <a:off x="5473929" y="2941320"/>
            <a:ext cx="0" cy="2754536"/>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9D5A052-DE56-4D26-85CE-03E698082355}"/>
              </a:ext>
            </a:extLst>
          </p:cNvPr>
          <p:cNvSpPr txBox="1"/>
          <p:nvPr/>
        </p:nvSpPr>
        <p:spPr>
          <a:xfrm>
            <a:off x="6920085" y="5280357"/>
            <a:ext cx="1803860" cy="830997"/>
          </a:xfrm>
          <a:prstGeom prst="rect">
            <a:avLst/>
          </a:prstGeom>
          <a:solidFill>
            <a:srgbClr val="FF0000"/>
          </a:solidFill>
        </p:spPr>
        <p:txBody>
          <a:bodyPr wrap="square" rtlCol="0">
            <a:spAutoFit/>
          </a:bodyPr>
          <a:lstStyle/>
          <a:p>
            <a:pPr algn="r"/>
            <a:r>
              <a:rPr lang="en-US" sz="2400" dirty="0"/>
              <a:t>Strongly Disagree</a:t>
            </a:r>
          </a:p>
        </p:txBody>
      </p:sp>
      <p:sp>
        <p:nvSpPr>
          <p:cNvPr id="28" name="TextBox 27">
            <a:extLst>
              <a:ext uri="{FF2B5EF4-FFF2-40B4-BE49-F238E27FC236}">
                <a16:creationId xmlns:a16="http://schemas.microsoft.com/office/drawing/2014/main" id="{2CAB0A24-145D-4959-B85C-28F314D39E54}"/>
              </a:ext>
            </a:extLst>
          </p:cNvPr>
          <p:cNvSpPr txBox="1"/>
          <p:nvPr/>
        </p:nvSpPr>
        <p:spPr>
          <a:xfrm>
            <a:off x="6904363" y="2684935"/>
            <a:ext cx="1803860" cy="830997"/>
          </a:xfrm>
          <a:prstGeom prst="rect">
            <a:avLst/>
          </a:prstGeom>
          <a:solidFill>
            <a:srgbClr val="00B050"/>
          </a:solidFill>
        </p:spPr>
        <p:txBody>
          <a:bodyPr wrap="square" rtlCol="0">
            <a:spAutoFit/>
          </a:bodyPr>
          <a:lstStyle/>
          <a:p>
            <a:r>
              <a:rPr lang="en-US" sz="2400" dirty="0"/>
              <a:t>Strongly </a:t>
            </a:r>
          </a:p>
          <a:p>
            <a:r>
              <a:rPr lang="en-US" sz="2400" dirty="0"/>
              <a:t>Agree</a:t>
            </a:r>
          </a:p>
        </p:txBody>
      </p:sp>
      <p:sp>
        <p:nvSpPr>
          <p:cNvPr id="30" name="TextBox 29">
            <a:extLst>
              <a:ext uri="{FF2B5EF4-FFF2-40B4-BE49-F238E27FC236}">
                <a16:creationId xmlns:a16="http://schemas.microsoft.com/office/drawing/2014/main" id="{AAF4540F-A5DD-4A9C-B4EC-EE2BA5EB422F}"/>
              </a:ext>
            </a:extLst>
          </p:cNvPr>
          <p:cNvSpPr txBox="1"/>
          <p:nvPr/>
        </p:nvSpPr>
        <p:spPr>
          <a:xfrm>
            <a:off x="6920085" y="4131510"/>
            <a:ext cx="1803860" cy="461665"/>
          </a:xfrm>
          <a:prstGeom prst="rect">
            <a:avLst/>
          </a:prstGeom>
          <a:solidFill>
            <a:srgbClr val="FFFF00"/>
          </a:solidFill>
        </p:spPr>
        <p:txBody>
          <a:bodyPr wrap="square" rtlCol="0">
            <a:spAutoFit/>
          </a:bodyPr>
          <a:lstStyle/>
          <a:p>
            <a:pPr algn="ctr"/>
            <a:r>
              <a:rPr lang="en-US" sz="2400" dirty="0"/>
              <a:t>Neutral</a:t>
            </a:r>
          </a:p>
        </p:txBody>
      </p:sp>
    </p:spTree>
    <p:extLst>
      <p:ext uri="{BB962C8B-B14F-4D97-AF65-F5344CB8AC3E}">
        <p14:creationId xmlns:p14="http://schemas.microsoft.com/office/powerpoint/2010/main" val="236766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513A-D44C-4E5F-A53E-DEB535FC0F3F}"/>
              </a:ext>
            </a:extLst>
          </p:cNvPr>
          <p:cNvSpPr>
            <a:spLocks noGrp="1"/>
          </p:cNvSpPr>
          <p:nvPr>
            <p:ph type="title"/>
          </p:nvPr>
        </p:nvSpPr>
        <p:spPr>
          <a:xfrm>
            <a:off x="247850" y="1008063"/>
            <a:ext cx="8648299" cy="1143000"/>
          </a:xfrm>
        </p:spPr>
        <p:txBody>
          <a:bodyPr/>
          <a:lstStyle/>
          <a:p>
            <a:pPr algn="ctr"/>
            <a:r>
              <a:rPr lang="en-US" sz="5400" dirty="0"/>
              <a:t>Preparation</a:t>
            </a:r>
          </a:p>
        </p:txBody>
      </p:sp>
      <p:pic>
        <p:nvPicPr>
          <p:cNvPr id="4" name="Picture 3" descr="A picture containing drawing&#10;&#10;Description automatically generated">
            <a:extLst>
              <a:ext uri="{FF2B5EF4-FFF2-40B4-BE49-F238E27FC236}">
                <a16:creationId xmlns:a16="http://schemas.microsoft.com/office/drawing/2014/main" id="{2A753BBA-B890-4A60-A255-63E6AECFD0CE}"/>
              </a:ext>
            </a:extLst>
          </p:cNvPr>
          <p:cNvPicPr>
            <a:picLocks noChangeAspect="1"/>
          </p:cNvPicPr>
          <p:nvPr/>
        </p:nvPicPr>
        <p:blipFill>
          <a:blip r:embed="rId3"/>
          <a:stretch>
            <a:fillRect/>
          </a:stretch>
        </p:blipFill>
        <p:spPr>
          <a:xfrm>
            <a:off x="2578894" y="2700668"/>
            <a:ext cx="3986211" cy="2947658"/>
          </a:xfrm>
          <a:prstGeom prst="rect">
            <a:avLst/>
          </a:prstGeom>
        </p:spPr>
      </p:pic>
    </p:spTree>
    <p:extLst>
      <p:ext uri="{BB962C8B-B14F-4D97-AF65-F5344CB8AC3E}">
        <p14:creationId xmlns:p14="http://schemas.microsoft.com/office/powerpoint/2010/main" val="277980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Initially Inviting Stakeholders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5116365" cy="5157974"/>
          </a:xfrm>
        </p:spPr>
        <p:txBody>
          <a:bodyPr>
            <a:normAutofit/>
          </a:bodyPr>
          <a:lstStyle/>
          <a:p>
            <a:r>
              <a:rPr lang="en-US" dirty="0"/>
              <a:t>Send written invitation (personalized)</a:t>
            </a:r>
          </a:p>
          <a:p>
            <a:r>
              <a:rPr lang="en-US" dirty="0"/>
              <a:t>Follow up phone call for first meeting</a:t>
            </a:r>
          </a:p>
          <a:p>
            <a:r>
              <a:rPr lang="en-US" dirty="0"/>
              <a:t>If can’t attend, ask for a delegate</a:t>
            </a:r>
          </a:p>
          <a:p>
            <a:r>
              <a:rPr lang="en-US" dirty="0"/>
              <a:t>If can’t come, offer sending minutes or reaching out about future decision input.</a:t>
            </a:r>
          </a:p>
          <a:p>
            <a:r>
              <a:rPr lang="en-US" dirty="0"/>
              <a:t>At meeting, ask for group commitment</a:t>
            </a:r>
          </a:p>
          <a:p>
            <a:endParaRPr lang="en-US" dirty="0"/>
          </a:p>
        </p:txBody>
      </p:sp>
      <p:pic>
        <p:nvPicPr>
          <p:cNvPr id="6" name="Picture 5" descr="A close up of a card&#10;&#10;Description automatically generated">
            <a:extLst>
              <a:ext uri="{FF2B5EF4-FFF2-40B4-BE49-F238E27FC236}">
                <a16:creationId xmlns:a16="http://schemas.microsoft.com/office/drawing/2014/main" id="{A4048C00-BAA1-48F1-AB31-76FE4CC48DD8}"/>
              </a:ext>
            </a:extLst>
          </p:cNvPr>
          <p:cNvPicPr>
            <a:picLocks noChangeAspect="1"/>
          </p:cNvPicPr>
          <p:nvPr/>
        </p:nvPicPr>
        <p:blipFill>
          <a:blip r:embed="rId3"/>
          <a:stretch>
            <a:fillRect/>
          </a:stretch>
        </p:blipFill>
        <p:spPr>
          <a:xfrm>
            <a:off x="5539955" y="1162144"/>
            <a:ext cx="3405925" cy="2142243"/>
          </a:xfrm>
          <a:prstGeom prst="rect">
            <a:avLst/>
          </a:prstGeom>
        </p:spPr>
      </p:pic>
      <p:pic>
        <p:nvPicPr>
          <p:cNvPr id="1026" name="Picture 2" descr="Professional Ways to Answer the Phone | Enhanced Telecommunications &amp; Data">
            <a:extLst>
              <a:ext uri="{FF2B5EF4-FFF2-40B4-BE49-F238E27FC236}">
                <a16:creationId xmlns:a16="http://schemas.microsoft.com/office/drawing/2014/main" id="{F2CC56EF-D1CB-4B1A-99F3-DCF6B1690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841" y="3304387"/>
            <a:ext cx="3368040" cy="224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63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7FE-5918-49EE-9042-A4E928CDD687}"/>
              </a:ext>
            </a:extLst>
          </p:cNvPr>
          <p:cNvSpPr>
            <a:spLocks noGrp="1"/>
          </p:cNvSpPr>
          <p:nvPr>
            <p:ph type="title"/>
          </p:nvPr>
        </p:nvSpPr>
        <p:spPr>
          <a:xfrm>
            <a:off x="461475" y="19144"/>
            <a:ext cx="8225327" cy="1143000"/>
          </a:xfrm>
        </p:spPr>
        <p:txBody>
          <a:bodyPr/>
          <a:lstStyle/>
          <a:p>
            <a:r>
              <a:rPr lang="en-US" sz="3600" dirty="0"/>
              <a:t>Preparation for Meetings</a:t>
            </a:r>
            <a:endParaRPr lang="en-US" dirty="0"/>
          </a:p>
        </p:txBody>
      </p:sp>
      <p:sp>
        <p:nvSpPr>
          <p:cNvPr id="3" name="Content Placeholder 2">
            <a:extLst>
              <a:ext uri="{FF2B5EF4-FFF2-40B4-BE49-F238E27FC236}">
                <a16:creationId xmlns:a16="http://schemas.microsoft.com/office/drawing/2014/main" id="{47E7F7D5-A5E7-444E-90BD-FEDF8615170C}"/>
              </a:ext>
            </a:extLst>
          </p:cNvPr>
          <p:cNvSpPr>
            <a:spLocks noGrp="1"/>
          </p:cNvSpPr>
          <p:nvPr>
            <p:ph idx="1"/>
          </p:nvPr>
        </p:nvSpPr>
        <p:spPr>
          <a:xfrm>
            <a:off x="461475" y="1162144"/>
            <a:ext cx="5344965" cy="5157974"/>
          </a:xfrm>
        </p:spPr>
        <p:txBody>
          <a:bodyPr>
            <a:normAutofit/>
          </a:bodyPr>
          <a:lstStyle/>
          <a:p>
            <a:pPr>
              <a:buFont typeface="Wingdings" panose="05000000000000000000" pitchFamily="2" charset="2"/>
              <a:buChar char="ü"/>
            </a:pPr>
            <a:r>
              <a:rPr lang="en-US" dirty="0"/>
              <a:t>Provide advanced notice </a:t>
            </a:r>
          </a:p>
          <a:p>
            <a:pPr>
              <a:buFont typeface="Wingdings" panose="05000000000000000000" pitchFamily="2" charset="2"/>
              <a:buChar char="ü"/>
            </a:pPr>
            <a:r>
              <a:rPr lang="en-US" dirty="0"/>
              <a:t>Define the meeting purpose and objectives</a:t>
            </a:r>
          </a:p>
          <a:p>
            <a:pPr>
              <a:buFont typeface="Wingdings" panose="05000000000000000000" pitchFamily="2" charset="2"/>
              <a:buChar char="ü"/>
            </a:pPr>
            <a:r>
              <a:rPr lang="en-US" dirty="0"/>
              <a:t>Establish roles</a:t>
            </a:r>
          </a:p>
          <a:p>
            <a:pPr>
              <a:buFont typeface="Wingdings" panose="05000000000000000000" pitchFamily="2" charset="2"/>
              <a:buChar char="ü"/>
            </a:pPr>
            <a:r>
              <a:rPr lang="en-US" dirty="0"/>
              <a:t>Develop the agenda</a:t>
            </a:r>
          </a:p>
          <a:p>
            <a:pPr>
              <a:buFont typeface="Wingdings" panose="05000000000000000000" pitchFamily="2" charset="2"/>
              <a:buChar char="ü"/>
            </a:pPr>
            <a:r>
              <a:rPr lang="en-US" dirty="0"/>
              <a:t>Forward agenda and other background materials needed</a:t>
            </a:r>
          </a:p>
          <a:p>
            <a:pPr>
              <a:buFont typeface="Wingdings" panose="05000000000000000000" pitchFamily="2" charset="2"/>
              <a:buChar char="ü"/>
            </a:pPr>
            <a:r>
              <a:rPr lang="en-US" dirty="0"/>
              <a:t>Plan the meeting space and logistics</a:t>
            </a:r>
          </a:p>
          <a:p>
            <a:endParaRPr lang="en-US" dirty="0"/>
          </a:p>
        </p:txBody>
      </p:sp>
      <p:pic>
        <p:nvPicPr>
          <p:cNvPr id="2050" name="Picture 2" descr="Preparation Is Key to Manifestation: Are You Ready... | Joseph Alai">
            <a:extLst>
              <a:ext uri="{FF2B5EF4-FFF2-40B4-BE49-F238E27FC236}">
                <a16:creationId xmlns:a16="http://schemas.microsoft.com/office/drawing/2014/main" id="{C2655C73-9EBE-45D1-BD27-38643158A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440" y="1162144"/>
            <a:ext cx="3279321" cy="18364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EDE094-E3ED-495C-BEB7-70E6F8D9B732}"/>
              </a:ext>
            </a:extLst>
          </p:cNvPr>
          <p:cNvSpPr txBox="1"/>
          <p:nvPr/>
        </p:nvSpPr>
        <p:spPr>
          <a:xfrm>
            <a:off x="457198" y="6023677"/>
            <a:ext cx="8225327" cy="307777"/>
          </a:xfrm>
          <a:prstGeom prst="rect">
            <a:avLst/>
          </a:prstGeom>
          <a:noFill/>
        </p:spPr>
        <p:txBody>
          <a:bodyPr wrap="square" rtlCol="0">
            <a:spAutoFit/>
          </a:bodyPr>
          <a:lstStyle/>
          <a:p>
            <a:r>
              <a:rPr lang="en-US" sz="1400" dirty="0"/>
              <a:t>EPA. 2013. Getting in Step: Engaging Stakeholders in Your Watershed EPA 841-B-11-001</a:t>
            </a:r>
          </a:p>
        </p:txBody>
      </p:sp>
    </p:spTree>
    <p:extLst>
      <p:ext uri="{BB962C8B-B14F-4D97-AF65-F5344CB8AC3E}">
        <p14:creationId xmlns:p14="http://schemas.microsoft.com/office/powerpoint/2010/main" val="755531679"/>
      </p:ext>
    </p:extLst>
  </p:cSld>
  <p:clrMapOvr>
    <a:masterClrMapping/>
  </p:clrMapOvr>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84C88C48B1594BB0B661E058B8F7DE" ma:contentTypeVersion="13" ma:contentTypeDescription="Create a new document." ma:contentTypeScope="" ma:versionID="732847de115f0dace2ce287cba8b51f9">
  <xsd:schema xmlns:xsd="http://www.w3.org/2001/XMLSchema" xmlns:xs="http://www.w3.org/2001/XMLSchema" xmlns:p="http://schemas.microsoft.com/office/2006/metadata/properties" xmlns:ns3="9895f8bc-a2f2-489a-b728-feea37ebc857" xmlns:ns4="47e4127d-1d07-4d4a-80ce-5b8cc81159bb" targetNamespace="http://schemas.microsoft.com/office/2006/metadata/properties" ma:root="true" ma:fieldsID="d4cba06e0efeaf31ed01816a1a86f14a" ns3:_="" ns4:_="">
    <xsd:import namespace="9895f8bc-a2f2-489a-b728-feea37ebc857"/>
    <xsd:import namespace="47e4127d-1d07-4d4a-80ce-5b8cc81159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5f8bc-a2f2-489a-b728-feea37ebc8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4127d-1d07-4d4a-80ce-5b8cc81159b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FBDD1E-229D-4DDC-B839-393D93EB2C16}">
  <ds:schemaRefs>
    <ds:schemaRef ds:uri="http://schemas.microsoft.com/sharepoint/v3/contenttype/forms"/>
  </ds:schemaRefs>
</ds:datastoreItem>
</file>

<file path=customXml/itemProps2.xml><?xml version="1.0" encoding="utf-8"?>
<ds:datastoreItem xmlns:ds="http://schemas.openxmlformats.org/officeDocument/2006/customXml" ds:itemID="{3D79F078-5AAB-454A-93BF-2D513ADEC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5f8bc-a2f2-489a-b728-feea37ebc857"/>
    <ds:schemaRef ds:uri="47e4127d-1d07-4d4a-80ce-5b8cc8115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0C319D-BF48-4086-93FF-C61D9420934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7e4127d-1d07-4d4a-80ce-5b8cc81159bb"/>
    <ds:schemaRef ds:uri="9895f8bc-a2f2-489a-b728-feea37ebc85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70539</TotalTime>
  <Words>6047</Words>
  <Application>Microsoft Office PowerPoint</Application>
  <PresentationFormat>On-screen Show (4:3)</PresentationFormat>
  <Paragraphs>554</Paragraphs>
  <Slides>40</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Avenir Next Regular</vt:lpstr>
      <vt:lpstr>AvenirNext LT Pro Bold</vt:lpstr>
      <vt:lpstr>Calibri</vt:lpstr>
      <vt:lpstr>Mercury Display</vt:lpstr>
      <vt:lpstr>Mercury Display Semibold</vt:lpstr>
      <vt:lpstr>Times New Roman</vt:lpstr>
      <vt:lpstr>Wingdings</vt:lpstr>
      <vt:lpstr>UK Primary White Standard</vt:lpstr>
      <vt:lpstr>Watershed Academy Watershed Coordinator Training Series</vt:lpstr>
      <vt:lpstr>The Art of the Meeting</vt:lpstr>
      <vt:lpstr>The Art of the Meeting Overview</vt:lpstr>
      <vt:lpstr>Meeting Ground Rules</vt:lpstr>
      <vt:lpstr>Hand Signals</vt:lpstr>
      <vt:lpstr>Icebreaker Activity</vt:lpstr>
      <vt:lpstr>Preparation</vt:lpstr>
      <vt:lpstr>Initially Inviting Stakeholders</vt:lpstr>
      <vt:lpstr>Preparation for Meetings</vt:lpstr>
      <vt:lpstr>Purpose and Objectives</vt:lpstr>
      <vt:lpstr>Establishing Roles</vt:lpstr>
      <vt:lpstr>Agenda</vt:lpstr>
      <vt:lpstr>Logistics (Meeting Planner)</vt:lpstr>
      <vt:lpstr>Room Layout</vt:lpstr>
      <vt:lpstr>Execution</vt:lpstr>
      <vt:lpstr>Stages of Meeting Discussion</vt:lpstr>
      <vt:lpstr>Role of Facilitator</vt:lpstr>
      <vt:lpstr>Facilitator Skills</vt:lpstr>
      <vt:lpstr>Facilitation Tools</vt:lpstr>
      <vt:lpstr>Introduction Tools</vt:lpstr>
      <vt:lpstr>Team Building Tool - Canvas Session</vt:lpstr>
      <vt:lpstr>Idea Generation Tools / Exploration</vt:lpstr>
      <vt:lpstr>Six Thinking Hats</vt:lpstr>
      <vt:lpstr>Participation Tools</vt:lpstr>
      <vt:lpstr>Decision-Making Tools</vt:lpstr>
      <vt:lpstr>Prioritization Tools</vt:lpstr>
      <vt:lpstr>Prioritization Tools - PMI Chart</vt:lpstr>
      <vt:lpstr>Prioritization Tools</vt:lpstr>
      <vt:lpstr>Prioritization Tools</vt:lpstr>
      <vt:lpstr>Disruptive Behaviors</vt:lpstr>
      <vt:lpstr>Positions vs Concern / Interest</vt:lpstr>
      <vt:lpstr>Dealing with Disruptive Behaviors</vt:lpstr>
      <vt:lpstr>Dealing with Disruptive Behaviors</vt:lpstr>
      <vt:lpstr>Dealing with Disruptive Behaviors</vt:lpstr>
      <vt:lpstr>PowerPoint Presentation</vt:lpstr>
      <vt:lpstr>Two Essential Post-Meeting Tasks</vt:lpstr>
      <vt:lpstr>Meeting Notes / Minutes</vt:lpstr>
      <vt:lpstr>Post Meeting Feedback Evaluation</vt:lpstr>
      <vt:lpstr>Post Workshop Feedback Evaluation</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Steven</dc:creator>
  <cp:lastModifiedBy>Steven Evans</cp:lastModifiedBy>
  <cp:revision>760</cp:revision>
  <cp:lastPrinted>2020-05-06T15:03:41Z</cp:lastPrinted>
  <dcterms:created xsi:type="dcterms:W3CDTF">2018-02-01T15:12:04Z</dcterms:created>
  <dcterms:modified xsi:type="dcterms:W3CDTF">2020-09-30T13:13:17Z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0x0101002784C88C48B1594BB0B661E058B8F7DE</vt:lpwstr>
  </property>
</Properties>
</file>