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307" r:id="rId4"/>
    <p:sldId id="267" r:id="rId5"/>
    <p:sldId id="308" r:id="rId6"/>
    <p:sldId id="309" r:id="rId7"/>
    <p:sldId id="310" r:id="rId8"/>
    <p:sldId id="313" r:id="rId9"/>
    <p:sldId id="314" r:id="rId10"/>
    <p:sldId id="315" r:id="rId11"/>
    <p:sldId id="316" r:id="rId12"/>
    <p:sldId id="317" r:id="rId13"/>
    <p:sldId id="319" r:id="rId14"/>
    <p:sldId id="320" r:id="rId15"/>
    <p:sldId id="318" r:id="rId16"/>
    <p:sldId id="321" r:id="rId17"/>
    <p:sldId id="322" r:id="rId18"/>
    <p:sldId id="325" r:id="rId19"/>
    <p:sldId id="326" r:id="rId20"/>
    <p:sldId id="363" r:id="rId21"/>
    <p:sldId id="328" r:id="rId22"/>
    <p:sldId id="329" r:id="rId23"/>
    <p:sldId id="330" r:id="rId24"/>
    <p:sldId id="364" r:id="rId25"/>
    <p:sldId id="332" r:id="rId26"/>
    <p:sldId id="370" r:id="rId27"/>
    <p:sldId id="369" r:id="rId28"/>
    <p:sldId id="337" r:id="rId29"/>
    <p:sldId id="338" r:id="rId30"/>
    <p:sldId id="362" r:id="rId31"/>
    <p:sldId id="361" r:id="rId32"/>
    <p:sldId id="360" r:id="rId33"/>
    <p:sldId id="359" r:id="rId34"/>
  </p:sldIdLst>
  <p:sldSz cx="9144000" cy="6858000" type="screen4x3"/>
  <p:notesSz cx="6856413" cy="9083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99"/>
    <a:srgbClr val="FFFFFF"/>
    <a:srgbClr val="0066CC"/>
    <a:srgbClr val="0000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0" autoAdjust="0"/>
    <p:restoredTop sz="93817" autoAdjust="0"/>
  </p:normalViewPr>
  <p:slideViewPr>
    <p:cSldViewPr>
      <p:cViewPr varScale="1">
        <p:scale>
          <a:sx n="67" d="100"/>
          <a:sy n="67" d="100"/>
        </p:scale>
        <p:origin x="12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A206B428-1978-48C5-986B-56E41C6C059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083" tIns="45542" rIns="91083" bIns="45542" numCol="1" anchor="ctr" anchorCtr="0" compatLnSpc="1">
            <a:prstTxWarp prst="textNoShape">
              <a:avLst/>
            </a:prstTxWarp>
          </a:bodyPr>
          <a:lstStyle>
            <a:lvl1pPr defTabSz="911225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Eleanor M. Savko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FDAA070E-8D36-41D2-888B-9B7BDEBA47B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083" tIns="45542" rIns="91083" bIns="45542" numCol="1" anchor="ctr" anchorCtr="0" compatLnSpc="1">
            <a:prstTxWarp prst="textNoShape">
              <a:avLst/>
            </a:prstTxWarp>
          </a:bodyPr>
          <a:lstStyle>
            <a:lvl1pPr algn="r" defTabSz="911225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FD88793-A0F5-43F6-93A0-86D7604E9CF5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  <p:sp>
        <p:nvSpPr>
          <p:cNvPr id="105476" name="Rectangle 4">
            <a:extLst>
              <a:ext uri="{FF2B5EF4-FFF2-40B4-BE49-F238E27FC236}">
                <a16:creationId xmlns:a16="http://schemas.microsoft.com/office/drawing/2014/main" id="{0691BA66-FB93-4648-8D98-9F3EFC33E0C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965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083" tIns="45542" rIns="91083" bIns="45542" numCol="1" anchor="b" anchorCtr="0" compatLnSpc="1">
            <a:prstTxWarp prst="textNoShape">
              <a:avLst/>
            </a:prstTxWarp>
          </a:bodyPr>
          <a:lstStyle>
            <a:lvl1pPr defTabSz="911225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5477" name="Rectangle 5">
            <a:extLst>
              <a:ext uri="{FF2B5EF4-FFF2-40B4-BE49-F238E27FC236}">
                <a16:creationId xmlns:a16="http://schemas.microsoft.com/office/drawing/2014/main" id="{19F44F2F-8041-487A-873A-F34C93D3AC9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2965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083" tIns="45542" rIns="91083" bIns="45542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F1B661-31C7-4801-9A4F-1E163CD3B4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10E6AEAC-54AC-4573-BBC6-4303DAA5C65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083" tIns="45542" rIns="91083" bIns="45542" numCol="1" anchor="ctr" anchorCtr="0" compatLnSpc="1">
            <a:prstTxWarp prst="textNoShape">
              <a:avLst/>
            </a:prstTxWarp>
          </a:bodyPr>
          <a:lstStyle>
            <a:lvl1pPr defTabSz="911225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Eleanor M. Savko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9379ACC7-E3B0-4376-BFF6-F52B7921675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083" tIns="45542" rIns="91083" bIns="45542" numCol="1" anchor="ctr" anchorCtr="0" compatLnSpc="1">
            <a:prstTxWarp prst="textNoShape">
              <a:avLst/>
            </a:prstTxWarp>
          </a:bodyPr>
          <a:lstStyle>
            <a:lvl1pPr algn="r" defTabSz="911225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7993B1D-823F-457B-AEF2-248814D5F338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EDC54B7C-6F86-4A39-BF59-FF0F5EE3624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7288" y="681038"/>
            <a:ext cx="4541837" cy="3406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3429" name="Rectangle 5">
            <a:extLst>
              <a:ext uri="{FF2B5EF4-FFF2-40B4-BE49-F238E27FC236}">
                <a16:creationId xmlns:a16="http://schemas.microsoft.com/office/drawing/2014/main" id="{A672729F-AA63-4A7B-AD44-4E15CEBAAA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14825"/>
            <a:ext cx="5027613" cy="408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083" tIns="45542" rIns="91083" bIns="455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03430" name="Rectangle 6">
            <a:extLst>
              <a:ext uri="{FF2B5EF4-FFF2-40B4-BE49-F238E27FC236}">
                <a16:creationId xmlns:a16="http://schemas.microsoft.com/office/drawing/2014/main" id="{6B898F4E-6E99-4430-86AF-E056699B94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965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083" tIns="45542" rIns="91083" bIns="45542" numCol="1" anchor="b" anchorCtr="0" compatLnSpc="1">
            <a:prstTxWarp prst="textNoShape">
              <a:avLst/>
            </a:prstTxWarp>
          </a:bodyPr>
          <a:lstStyle>
            <a:lvl1pPr defTabSz="911225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431" name="Rectangle 7">
            <a:extLst>
              <a:ext uri="{FF2B5EF4-FFF2-40B4-BE49-F238E27FC236}">
                <a16:creationId xmlns:a16="http://schemas.microsoft.com/office/drawing/2014/main" id="{1FAEFF7D-CA44-49C3-A3E7-26D9D87CE7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965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083" tIns="45542" rIns="91083" bIns="45542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453C7B9-909D-494A-B52C-1025BCC4A8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7C59926-F3FB-41BF-AA7D-E687ED72700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C63AA19-818F-49CB-ADF8-855C570AE3B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D471BBA-77AD-458C-8265-8656964764E3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2E686DB8-C2E5-467A-B230-ECB515CDF1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D4CA186D-2AF0-4C11-A5A0-07BD86C59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1C5A8327-B51F-4E6A-881E-A959BE8199B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48905F58-CF83-4D99-8254-0CA057C0C32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F75CA92-19DF-49E9-A976-647DE31D49B1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DC02B93A-6B37-4792-91DE-D87B9B4A7E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F7658301-EC51-42BC-864F-5D61EF232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4618254-6489-48C9-9380-8C2511F9E1A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89AF24E-7AAC-495E-BE63-949B3042477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02586EF-84DC-4FE2-B6F1-1570B71DF288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9ECE07E3-CB03-493E-AC3C-3EC88592D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54B14C0C-B4F1-4217-BA87-04175F5B2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5B3A81B-72B2-4672-9C21-9BC34CD966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474F1B8E-B629-4EDD-B771-31DEF01D65D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554447B-B6B1-4B16-B687-980BF70CE190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CC3FFC9B-3737-4320-9F53-87BD1B4E40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id="{3CC27319-8B76-4625-9042-D1B69396E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9E5BE3FF-AFFD-4453-A27C-35603952B6C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7EF553D-D4A1-4390-8FFA-06E8B895B75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9156DE4-13F0-4482-84CF-6A72C09E6632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BEB86849-C3B5-4AFE-B4AB-729EB9EE7C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5" name="Rectangle 3">
            <a:extLst>
              <a:ext uri="{FF2B5EF4-FFF2-40B4-BE49-F238E27FC236}">
                <a16:creationId xmlns:a16="http://schemas.microsoft.com/office/drawing/2014/main" id="{528A20D3-B840-4577-B370-0DC60FD7C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2503552-FC8E-4BB9-BCE1-2059B30C8B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0407BE1-5ED1-43E7-BC6B-3173DE1C4C2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02F291D-2CA1-43A3-855A-635D319C8AFE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9091552B-3ABD-4EEB-8F78-8F0F7D34F3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BF6C5A71-F7F1-45C2-9753-405CC56BFB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726052DE-E5B7-454D-B982-3EC994FC1DC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FADE94F2-B64F-4F94-8EE3-F335BC82941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53C7932-7D8C-4B46-A34A-98522AF89BC5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D9E3C919-95F0-4472-A910-E90DC624B1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08939D2A-7391-41DC-811F-ECBC38B0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2A61C60-644F-4B11-8F6A-07D4C139F10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EC3AC99-10EF-4E8A-ACF7-704F3EF39DA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09F7F66-E60C-4BF8-9473-11D771A3A6A4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C6C6EB12-2BD8-4FC5-86BD-9C45136244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22EF715F-D43E-45EE-833C-74820D30D6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60C564E-0B66-46B8-A298-937B9C12955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ADA2C123-ECED-4B6C-9A0D-6ABAD9F0AD4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44B7E38-E5F4-48E8-A4BB-49DEA557D4B3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0939956C-FB86-46E6-B343-CEE605C693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>
            <a:extLst>
              <a:ext uri="{FF2B5EF4-FFF2-40B4-BE49-F238E27FC236}">
                <a16:creationId xmlns:a16="http://schemas.microsoft.com/office/drawing/2014/main" id="{CFDB0B80-5F3F-490F-8CE9-EFA4290D9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38700897-C1D6-450F-8B53-12D30EAA0D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A9249BC2-8105-4C1A-BCF6-2AD73885FD3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DE121CD-340A-4073-A13E-EEACCF86A40C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2A7C856E-82F6-4A14-A5D6-4C64F2EAC3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>
            <a:extLst>
              <a:ext uri="{FF2B5EF4-FFF2-40B4-BE49-F238E27FC236}">
                <a16:creationId xmlns:a16="http://schemas.microsoft.com/office/drawing/2014/main" id="{6F91BE2D-2E32-4865-9AF3-A5FF49C3E3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C986567D-0867-4FAB-9A52-824BA7689ED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56F9B24-3D41-476A-94A9-05C474F5C69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11F2829-52EC-443A-8276-925A8FE9DE44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C502D6EC-A009-453F-ACE7-021B4C4E4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>
            <a:extLst>
              <a:ext uri="{FF2B5EF4-FFF2-40B4-BE49-F238E27FC236}">
                <a16:creationId xmlns:a16="http://schemas.microsoft.com/office/drawing/2014/main" id="{29C45A51-20CD-4801-AD2F-1DB634F9D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6044508-5F5E-45F9-9D69-4034D493F8B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CCBBA8A-9CB1-4F5D-82EB-39DFEC2D270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28D63D7-8642-4AB1-82C2-13B9030839C7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9D547FD4-830F-4D9C-8254-CB666348FB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2B0C3B0D-1A5B-4B1C-B6E9-B25DF068F7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121DC5A-F99E-467D-B176-6A375451617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9E23399A-25B6-4E2A-8CE8-5543D49B934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4740ACF-68D8-4C62-B310-7C68F7449BDC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551B0484-AF11-4B07-8860-008D666C41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1" name="Rectangle 3">
            <a:extLst>
              <a:ext uri="{FF2B5EF4-FFF2-40B4-BE49-F238E27FC236}">
                <a16:creationId xmlns:a16="http://schemas.microsoft.com/office/drawing/2014/main" id="{816CCE42-45B2-4E13-BF3E-29101AF99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These essential questions were created for the 4-H Natural Resources Curriculum in KY.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F227BB0-A707-4DF4-B5CD-28E20AD3BE2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A7DBD74-A7E9-4246-9B45-44C737DB448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7D34171-EE6B-45DA-BCDE-4722517CBB80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7108" name="Rectangle 2">
            <a:extLst>
              <a:ext uri="{FF2B5EF4-FFF2-40B4-BE49-F238E27FC236}">
                <a16:creationId xmlns:a16="http://schemas.microsoft.com/office/drawing/2014/main" id="{CB5044D1-F922-48EC-AAD4-54FA60C8D1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9" name="Rectangle 3">
            <a:extLst>
              <a:ext uri="{FF2B5EF4-FFF2-40B4-BE49-F238E27FC236}">
                <a16:creationId xmlns:a16="http://schemas.microsoft.com/office/drawing/2014/main" id="{FC36EEC1-5FDD-4748-9D8B-4C82E4879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Questions formulated by an extension agent and extension associate in KY for a state wide natural resource 4-H curriculum.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309F541-B407-4C2F-8340-DEAC46199EB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F1DFDAE7-1CAD-48DB-BFA9-F91904C2E10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E8CD317-376C-49AE-9A91-D6F8968998BE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50BB69A5-E0E5-4085-A376-8B776DF94D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>
            <a:extLst>
              <a:ext uri="{FF2B5EF4-FFF2-40B4-BE49-F238E27FC236}">
                <a16:creationId xmlns:a16="http://schemas.microsoft.com/office/drawing/2014/main" id="{19A72E6A-19C9-4438-A525-4205A11681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1205C196-5C98-4A96-A9CA-6148AC17E44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ADCCD716-6B9F-4FBA-A6D2-A21C91211A2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728DB83-CEED-40DC-8931-3DD604AC2E33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1150B223-ACF9-4CA8-B39D-E008160D3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>
            <a:extLst>
              <a:ext uri="{FF2B5EF4-FFF2-40B4-BE49-F238E27FC236}">
                <a16:creationId xmlns:a16="http://schemas.microsoft.com/office/drawing/2014/main" id="{A4783D65-DFC8-404D-9A03-B245D5E744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18E9355-DAE5-4AB7-AB2D-06DB135A1F4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B2E26EDB-8C04-4DAA-BD90-8409C5DC3C2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FB95191-81E5-427A-9BE3-29FCA56E8183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4F9D2B84-5D77-46F1-991F-F0B2E2DEFC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EAF615CC-5E34-4C53-857B-86D30B001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BEB5E30-006E-49CE-9ED0-58B53987B5D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2A48382-F069-4025-9759-48C6D7C66A2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8717A60-6F0E-4CEB-A39A-52D040EC2DDE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A7BC870E-85BB-4734-8E01-FA19D32C3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1" name="Rectangle 3">
            <a:extLst>
              <a:ext uri="{FF2B5EF4-FFF2-40B4-BE49-F238E27FC236}">
                <a16:creationId xmlns:a16="http://schemas.microsoft.com/office/drawing/2014/main" id="{F244C6B5-38D2-4954-BE72-2BA778A39F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T-test was conducted using excel software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62F8B0D1-F7F4-46F9-BF72-65622A86615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960E03DC-BC0D-4F1A-B148-03D84CD46A1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47BF739-B0EE-45BF-B9C4-2BED3419BFDA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99CF7B16-66E1-441D-999D-340CA151D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>
            <a:extLst>
              <a:ext uri="{FF2B5EF4-FFF2-40B4-BE49-F238E27FC236}">
                <a16:creationId xmlns:a16="http://schemas.microsoft.com/office/drawing/2014/main" id="{49D5E065-500D-4E15-A082-D550D3C2A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A7B067A8-37DE-4E8D-9CE5-DC4907DF2DB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60E5E9F2-A65E-4A47-94AB-6B02393A807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129E41A-C5A8-4585-A5E5-2C1C191F33A9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DF3B3517-96AC-4DEE-91F5-9260576016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>
            <a:extLst>
              <a:ext uri="{FF2B5EF4-FFF2-40B4-BE49-F238E27FC236}">
                <a16:creationId xmlns:a16="http://schemas.microsoft.com/office/drawing/2014/main" id="{1E369003-6D9D-4BB6-AF6F-8024C5C4C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BB15FD5D-1865-4ACB-A345-EACAEE7EF70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8E3FDDB7-B6C7-4201-8566-81A5B7105F9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8D29EB7-97C5-4899-A3AC-8EC95EC81F33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2DC90AE7-C96B-4B20-97AC-7E267E9CCF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>
            <a:extLst>
              <a:ext uri="{FF2B5EF4-FFF2-40B4-BE49-F238E27FC236}">
                <a16:creationId xmlns:a16="http://schemas.microsoft.com/office/drawing/2014/main" id="{4BE6DE67-A8AF-45EA-84E1-DDE58EC632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BE6358F6-2E2B-48D9-956C-C17236C407F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7802E0D4-57D2-4F4E-A275-C91E9957402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C9D65C0-976C-43CD-9251-39A11A188B11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AE135FA6-FD75-4761-A848-647BE1263A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>
            <a:extLst>
              <a:ext uri="{FF2B5EF4-FFF2-40B4-BE49-F238E27FC236}">
                <a16:creationId xmlns:a16="http://schemas.microsoft.com/office/drawing/2014/main" id="{DF36629E-649D-4602-97E5-28FC94C7EA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577A2D0-A81A-422E-83D7-AC39C44615D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447DF92-2841-42CD-95EE-4A98D4E776A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1086D06-002A-4C29-B66A-7D29F0E9D711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54AC06EF-BFEE-4B40-8275-F2BF5C5E4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20F808DD-762A-4650-913D-8DB5A0513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A6CFDA08-DB3C-4FA9-96F5-AAE7BEF9377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D93FD21-B0D0-4168-983F-491201AF033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34095EB-58E4-4489-91EB-0FC06A88884D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40" name="Rectangle 2">
            <a:extLst>
              <a:ext uri="{FF2B5EF4-FFF2-40B4-BE49-F238E27FC236}">
                <a16:creationId xmlns:a16="http://schemas.microsoft.com/office/drawing/2014/main" id="{442B72A7-8AFE-4E8E-97D1-D854E7C0D2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>
            <a:extLst>
              <a:ext uri="{FF2B5EF4-FFF2-40B4-BE49-F238E27FC236}">
                <a16:creationId xmlns:a16="http://schemas.microsoft.com/office/drawing/2014/main" id="{57BDF51A-783F-4BFB-A228-98F2C7C82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DBCB2CA-386C-4818-A0A6-D78E4E9811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C93BCA78-F7EC-4C0D-A187-599EF977EAB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914E379-7C0E-422A-9896-0AEE060AA688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D7F09AA1-96FA-4BDD-8468-DDDB6285B2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>
            <a:extLst>
              <a:ext uri="{FF2B5EF4-FFF2-40B4-BE49-F238E27FC236}">
                <a16:creationId xmlns:a16="http://schemas.microsoft.com/office/drawing/2014/main" id="{BEB7E795-431B-40FF-B099-464C1F6CE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2F733A77-497F-4AE7-B86E-725C1F9E38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2E13D769-C317-4E57-9F2D-EAF57359F7D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94769E6-10DB-40FE-A2C6-B63E80115C62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947EB36C-DF88-46D7-A9C6-756B190FC6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1DCACA8C-1B2A-4C34-BA7B-23FCB057F4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1DD3955F-8CC4-4118-86DF-2476F11AB03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E1B1F160-1999-4ED2-AF57-71CAD2C5491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5A7DF0E-8594-439F-ACB8-820D194AA19D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C82BA3BF-EAE6-4E68-AF0A-37561F2D9A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>
            <a:extLst>
              <a:ext uri="{FF2B5EF4-FFF2-40B4-BE49-F238E27FC236}">
                <a16:creationId xmlns:a16="http://schemas.microsoft.com/office/drawing/2014/main" id="{45165D85-2542-43C6-A8CE-361E2E3891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0C89A3D-59B5-4A07-956B-534FBE19ABD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76959F4F-11AC-479C-B167-3988067A390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C39531D-70F4-471B-9AE1-03163DC09124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2" name="Rectangle 2">
            <a:extLst>
              <a:ext uri="{FF2B5EF4-FFF2-40B4-BE49-F238E27FC236}">
                <a16:creationId xmlns:a16="http://schemas.microsoft.com/office/drawing/2014/main" id="{4808DD02-6053-4DD7-92AA-B0865C8D9A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B41C1BC5-8FD4-4769-8B68-F2C1DAD96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AD71BF3-1675-450D-AFF5-B581734BF1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9C1A621-4253-42A7-B345-1DA8472F3B5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B8B7F4F-AFB5-46F4-A42F-FDE8A46F064F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8B89848C-3349-452F-8816-669BB0BC30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1" name="Rectangle 3">
            <a:extLst>
              <a:ext uri="{FF2B5EF4-FFF2-40B4-BE49-F238E27FC236}">
                <a16:creationId xmlns:a16="http://schemas.microsoft.com/office/drawing/2014/main" id="{99D6A10C-44AE-4A83-9478-31EAB0A97A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4198185-C00B-4217-BEAE-C2ACA6DE29A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DDA15E8-ED34-4319-AC21-F752C23FB70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50538E3-C0E6-4025-9120-2812C85327F7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099DDF53-1BC0-455E-834E-B56A5C67B1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E41126D4-6F72-4380-B3B5-A60498736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8A9550A-D6A0-4493-AC58-B5F0D1C76CB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88A2CFF-4838-47DC-A40A-822821B51A3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0E302DC-C1EB-4BBA-8839-112A3CA7AC72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A1C46417-EBC8-4D2B-9DC1-ABC9AC9E29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171B0ED3-065D-42E6-A36F-7125728E33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Need to add George travel expenses.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2FA627F-8F78-412A-8C69-E96FE7EF732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EA9DDDB-3DA9-47E7-96FC-B00AEB584C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A54F63C-49BE-4EFA-B7E2-FD7D171B0377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9CC6171D-F31A-4AC8-BD39-4700F718A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06D70CB6-CB98-48B5-B6DC-901149B43E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52ACAA9-E53B-456D-957E-16F8FAFCBEC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</a:rPr>
              <a:t>Eleanor M. Savko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6810D8F-525E-4504-AA1F-DC40F289162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D071BB6-B625-4843-983A-EDB387C06CC6}" type="datetime1">
              <a:rPr lang="en-US" altLang="en-US">
                <a:latin typeface="Times New Roman" panose="02020603050405020304" pitchFamily="18" charset="0"/>
              </a:rPr>
              <a:pPr/>
              <a:t>11/8/2019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2BF97D12-01B0-4FEF-A347-5B06E1DD8B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C9738CBC-817C-4CF7-8C71-06DDD0F96B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F780BEA6-2AEB-4302-BA75-05542108C7D6}"/>
              </a:ext>
            </a:extLst>
          </p:cNvPr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3D50F72A-9C74-4F9E-84D8-3D2F8D2214C5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50179599-8332-44E9-9455-E4B1F6403719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592305-3DA9-4AB6-992C-9729FC7F64A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689A89-073F-47F6-B603-3087547779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10D347-99B0-46AA-A703-025B87A180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C033652-8A3C-4A09-9F12-4FDEC8A8920F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AFB3E5-B91D-42A3-B1F4-286E32C64F11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35260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50BB9-25DD-41C5-89E7-7C1990475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26674-08BA-4ADF-8EF2-F58127C1D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BEDE7B-500F-41B6-B043-933D655A98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11362-9ED8-4DF3-8070-D763EAF28795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27B07-FE6D-4AC3-88BE-C1C1B8569F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F4ADF0-B32B-46A1-9A40-4F0340665C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449A5-9C06-41D2-A63C-4D172F6CA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505368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227939-3937-4743-980A-CCD53883EB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DB736-3178-49E3-A57D-DD7F33B63A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658142-F358-4B13-9E69-7BDA669B8D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6A13A-ACD3-4A12-9B46-E07639235DD4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5A1D93-60A3-4A7A-9F89-E437C02424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BC6950-1DE3-417F-A2C6-1BB1F81B16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2D8D6-ADCB-42EB-92AC-A9F370C28E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474143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A989-6DDC-4590-9761-2F5B6B79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9B63F-01B1-49BF-A0BF-3357E6961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F83A59-723B-426E-AB7C-FA2449EABD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0AE83-50FF-4196-9678-26F743236390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F5989E-A578-4DD6-BF15-1591B63C25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5059E2-F166-4067-8F0F-0BDEFC44D7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2A5DC-80E3-4FCF-87CC-D8FC51079C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322162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BE58-9307-4DE3-A05D-1AD63C9B3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F5974-E0B9-47B6-B464-5D9B11426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67C920-CD2E-4C9A-8407-A6D25EB866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0C638-B12C-4777-B8D8-742EC973CE69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4C2F20-D5B7-4D98-960D-324D4CDDEB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68BFF1-87FD-4EB5-A558-773F15A4D6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12DFA-24F2-4C3C-864C-C792855077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843929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26BB1-AD86-47FE-8523-B4CA9A23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B3F91-16A2-497F-A3E7-6449660FD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876B43-119C-499A-959D-EC8D3AF6A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11B0C-48AB-4E22-9B6A-BBA3C60183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2B9D0-CB15-46D9-A530-39A3E15DB457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8FC41-B4DC-438A-B6F9-B891A6343E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56FA51-86D5-4270-B78A-D248B56B88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0803D-3995-442E-894A-BA262A400A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156058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97BB-FFDE-4493-9B13-9A98D14B7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1A024-3D87-425C-82C7-A8FF9FA3D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A5BA5-F26A-4997-86F9-130DE38BB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80001-9658-4D08-BF45-44D892B87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7680E3-1B30-4993-8872-E536A10FC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59D0D3-5E92-4DE3-8622-296860E621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37A96-C19C-4D6B-9968-9B80705D77D0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F08143E-27B0-4397-903F-75E4558BAA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AD642EE-7746-4B37-BCE4-009075BB0A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41A0B-A177-483C-A9BA-80AB24E533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50171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8B238-ED5C-430A-B10B-40339ED4B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09B6DCE-D3EF-4039-92D8-9913247027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58016-57B8-4DC5-9170-824B7D4890D3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A2609C7-A3D6-4A15-A208-C675CD30F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CC9162-2B45-44F1-8FB2-BA3413D14D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E892B-4AD6-4D3B-AC52-4F7D441DE9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103596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2687DD4-8E7D-4261-AD50-CE873FA03C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72247-7BEF-426E-9275-38BA275B7C11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A5DEB7B-A3D6-4E87-9D5B-7721AD43DF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72DDFC-B05C-4DA2-902C-7B93CEED0C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1E400-35DD-4CA7-8B01-80F1E112DA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651942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F090E-64BC-4F69-AD6E-2B17C795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7471A-06E6-439E-B360-476E81DF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5A0E9-414E-4710-BD8A-B3A0E8D87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F87DC-EA27-4102-8265-F73C0DF10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1F87E-AC28-4365-9E6E-AA4263344AB4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8006F2-8F0D-44D6-8AF4-CAEC2D0DDF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1ED92-5D3B-4612-AC03-623B448AEB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73394-12BD-4B85-9A7B-7EA2DC87BB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341264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12CC-E4C8-4586-885E-120B8ED0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8D2DEB-B08F-4DC3-BEB1-53DFEF39B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A7823-E0AD-4F39-ABF2-05EE96045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4B4AA8-B51C-4836-9FEE-D9DE08590D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49D4D-0D2B-44BD-B00A-A74B13E07779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B26AF4-63ED-4430-A8B0-90DEA22AD3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593297-680B-450F-9D8D-31D2CC113C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10ED0-1B2E-4DEB-8C89-544B1C63EC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186921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luckydonald.deviantart.com/art/Rained-water-drops-334568972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79D460B2-0A41-4DA4-8875-3375677B6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42F03919-202E-43A4-8ABD-C5D4059D9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7460" name="Rectangle 4">
            <a:extLst>
              <a:ext uri="{FF2B5EF4-FFF2-40B4-BE49-F238E27FC236}">
                <a16:creationId xmlns:a16="http://schemas.microsoft.com/office/drawing/2014/main" id="{E4B6D3B4-ED08-4430-88F5-4EEC45242E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BF1FFA-0982-46EC-B8C2-727628BC688F}" type="datetime1">
              <a:rPr lang="en-US" altLang="en-US"/>
              <a:pPr>
                <a:defRPr/>
              </a:pPr>
              <a:t>11/8/2019</a:t>
            </a:fld>
            <a:endParaRPr lang="en-US" altLang="en-US"/>
          </a:p>
        </p:txBody>
      </p:sp>
      <p:sp>
        <p:nvSpPr>
          <p:cNvPr id="147461" name="Rectangle 5">
            <a:extLst>
              <a:ext uri="{FF2B5EF4-FFF2-40B4-BE49-F238E27FC236}">
                <a16:creationId xmlns:a16="http://schemas.microsoft.com/office/drawing/2014/main" id="{4CA39281-BEB1-4B6D-BB99-D57D0286FF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7462" name="Rectangle 6">
            <a:extLst>
              <a:ext uri="{FF2B5EF4-FFF2-40B4-BE49-F238E27FC236}">
                <a16:creationId xmlns:a16="http://schemas.microsoft.com/office/drawing/2014/main" id="{838E486A-64E3-482C-9B05-1FE365D223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5C0B3D-0FDA-4ECF-995B-F3F0AAA801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4.xml"/><Relationship Id="rId3" Type="http://schemas.openxmlformats.org/officeDocument/2006/relationships/slide" Target="slide4.xml"/><Relationship Id="rId7" Type="http://schemas.openxmlformats.org/officeDocument/2006/relationships/slide" Target="slide12.xml"/><Relationship Id="rId12" Type="http://schemas.openxmlformats.org/officeDocument/2006/relationships/slide" Target="slide22.xml"/><Relationship Id="rId17" Type="http://schemas.openxmlformats.org/officeDocument/2006/relationships/slide" Target="slide32.xml"/><Relationship Id="rId2" Type="http://schemas.openxmlformats.org/officeDocument/2006/relationships/notesSlide" Target="../notesSlides/notesSlide1.xml"/><Relationship Id="rId16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8.xml"/><Relationship Id="rId15" Type="http://schemas.openxmlformats.org/officeDocument/2006/relationships/slide" Target="slide28.xml"/><Relationship Id="rId10" Type="http://schemas.openxmlformats.org/officeDocument/2006/relationships/slide" Target="slide18.xml"/><Relationship Id="rId4" Type="http://schemas.openxmlformats.org/officeDocument/2006/relationships/slide" Target="slide6.xml"/><Relationship Id="rId9" Type="http://schemas.openxmlformats.org/officeDocument/2006/relationships/slide" Target="slide16.xml"/><Relationship Id="rId14" Type="http://schemas.openxmlformats.org/officeDocument/2006/relationships/slide" Target="slide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80">
            <a:extLst>
              <a:ext uri="{FF2B5EF4-FFF2-40B4-BE49-F238E27FC236}">
                <a16:creationId xmlns:a16="http://schemas.microsoft.com/office/drawing/2014/main" id="{3E11FAF2-613D-4D00-9192-F848FEE314D4}"/>
              </a:ext>
            </a:extLst>
          </p:cNvPr>
          <p:cNvGrpSpPr>
            <a:grpSpLocks/>
          </p:cNvGrpSpPr>
          <p:nvPr/>
        </p:nvGrpSpPr>
        <p:grpSpPr bwMode="auto">
          <a:xfrm>
            <a:off x="818954" y="1346877"/>
            <a:ext cx="7547762" cy="5175081"/>
            <a:chOff x="1" y="217"/>
            <a:chExt cx="4755" cy="3217"/>
          </a:xfrm>
        </p:grpSpPr>
        <p:sp>
          <p:nvSpPr>
            <p:cNvPr id="5124" name="AutoShape 89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C923E9F8-6200-412C-B799-A759C7345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" y="1553"/>
              <a:ext cx="1115" cy="606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200</a:t>
              </a:r>
              <a:endPara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25" name="AutoShape 9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72F7405F-D2C0-47D8-AAEF-C46E56F51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" y="2203"/>
              <a:ext cx="1107" cy="627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300</a:t>
              </a:r>
            </a:p>
          </p:txBody>
        </p:sp>
        <p:sp>
          <p:nvSpPr>
            <p:cNvPr id="5126" name="AutoShape 9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D00843D5-FE0B-4AB2-BBFD-0543D6B31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" y="2873"/>
              <a:ext cx="1107" cy="561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400</a:t>
              </a:r>
            </a:p>
          </p:txBody>
        </p:sp>
        <p:sp>
          <p:nvSpPr>
            <p:cNvPr id="5127" name="AutoShape 10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5DC05C38-4F1B-4864-AA7E-99E04B3C6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" y="966"/>
              <a:ext cx="1139" cy="554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100</a:t>
              </a:r>
              <a:endPara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28" name="AutoShape 10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6EC71438-7F3A-4BA0-9947-4097B38E8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" y="1553"/>
              <a:ext cx="1152" cy="606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200</a:t>
              </a:r>
            </a:p>
          </p:txBody>
        </p:sp>
        <p:sp>
          <p:nvSpPr>
            <p:cNvPr id="5129" name="AutoShape 103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A967F04-6CAF-458A-9A55-CB3E23472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" y="2210"/>
              <a:ext cx="1152" cy="627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300</a:t>
              </a:r>
              <a:endPara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30" name="AutoShape 104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4CD90ECF-9ECA-4E34-BBBF-39DA18892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5" y="2855"/>
              <a:ext cx="1152" cy="579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400</a:t>
              </a:r>
              <a:endPara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31" name="AutoShape 10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EA08A3A0-C09D-4AD6-BE1F-A5B91C337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7" y="942"/>
              <a:ext cx="1175" cy="550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100</a:t>
              </a:r>
              <a:endPara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32" name="AutoShape 10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33B129F6-317B-485D-9DE0-6744B201E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" y="1553"/>
              <a:ext cx="1154" cy="606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200</a:t>
              </a:r>
              <a:endPara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33" name="AutoShape 10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B1C4B4A-4F19-410C-A188-2F7223F95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" y="2224"/>
              <a:ext cx="1152" cy="606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300</a:t>
              </a:r>
              <a:endPara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34" name="AutoShape 109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BF1DA61F-6E7F-459C-91B9-F6F88571A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" y="2855"/>
              <a:ext cx="1152" cy="579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400</a:t>
              </a:r>
              <a:endPara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35" name="AutoShape 11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4C1AE705-1DDE-4C3D-B1BB-69399C2E8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" y="942"/>
              <a:ext cx="1175" cy="554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100</a:t>
              </a:r>
              <a:endPara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36" name="AutoShape 11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DD2B36DB-6F63-4366-B13F-077265EC6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1553"/>
              <a:ext cx="1179" cy="606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200</a:t>
              </a:r>
              <a:endPara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37" name="AutoShape 113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DFC12AE7-1DD8-471D-8D94-A7B24992DF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217"/>
              <a:ext cx="1202" cy="606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300</a:t>
              </a:r>
              <a:endPara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38" name="AutoShape 114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07900BA-4599-48E9-804F-217C9B6987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4" y="2855"/>
              <a:ext cx="1190" cy="579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400</a:t>
              </a:r>
              <a:endPara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43" name="AutoShape 4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F8180FB6-23C7-41A1-B8A0-1654D4C03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965"/>
              <a:ext cx="1147" cy="556"/>
            </a:xfrm>
            <a:prstGeom prst="actionButtonBlank">
              <a:avLst/>
            </a:prstGeom>
            <a:solidFill>
              <a:schemeClr val="tx1"/>
            </a:solidFill>
            <a:ln w="2540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36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" action="ppaction://hlinkshowjump?jump=nextslide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100</a:t>
              </a:r>
              <a:endPara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44" name="Rectangle 58">
              <a:extLst>
                <a:ext uri="{FF2B5EF4-FFF2-40B4-BE49-F238E27FC236}">
                  <a16:creationId xmlns:a16="http://schemas.microsoft.com/office/drawing/2014/main" id="{7A902F6D-4652-4D20-93D6-61D4797B2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" y="229"/>
              <a:ext cx="1111" cy="69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Physical Properties</a:t>
              </a:r>
            </a:p>
          </p:txBody>
        </p:sp>
        <p:sp>
          <p:nvSpPr>
            <p:cNvPr id="5145" name="Rectangle 97">
              <a:extLst>
                <a:ext uri="{FF2B5EF4-FFF2-40B4-BE49-F238E27FC236}">
                  <a16:creationId xmlns:a16="http://schemas.microsoft.com/office/drawing/2014/main" id="{F1D6DA75-B15C-4D83-8C0B-126661DC0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" y="231"/>
              <a:ext cx="1111" cy="69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Chemical Properties</a:t>
              </a:r>
            </a:p>
          </p:txBody>
        </p:sp>
        <p:sp>
          <p:nvSpPr>
            <p:cNvPr id="5146" name="Rectangle 98">
              <a:extLst>
                <a:ext uri="{FF2B5EF4-FFF2-40B4-BE49-F238E27FC236}">
                  <a16:creationId xmlns:a16="http://schemas.microsoft.com/office/drawing/2014/main" id="{7B9986DE-BF0B-4171-AA9B-DD19FA56D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7" y="217"/>
              <a:ext cx="1153" cy="69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Gimme</a:t>
              </a:r>
              <a:br>
                <a:rPr lang="en-US" alt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Oxygen!</a:t>
              </a:r>
            </a:p>
          </p:txBody>
        </p:sp>
        <p:sp>
          <p:nvSpPr>
            <p:cNvPr id="5147" name="Rectangle 99">
              <a:extLst>
                <a:ext uri="{FF2B5EF4-FFF2-40B4-BE49-F238E27FC236}">
                  <a16:creationId xmlns:a16="http://schemas.microsoft.com/office/drawing/2014/main" id="{88E4B76C-297A-4B7C-9271-71E8B0D46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21"/>
              <a:ext cx="1153" cy="69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/>
              <a:r>
                <a:rPr lang="en-US" alt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Name that Source</a:t>
              </a:r>
            </a:p>
          </p:txBody>
        </p:sp>
      </p:grpSp>
      <p:sp>
        <p:nvSpPr>
          <p:cNvPr id="5123" name="WordArt 181">
            <a:extLst>
              <a:ext uri="{FF2B5EF4-FFF2-40B4-BE49-F238E27FC236}">
                <a16:creationId xmlns:a16="http://schemas.microsoft.com/office/drawing/2014/main" id="{AE49238D-3D6A-4DA6-8E44-9A16B83CB7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7800" y="289548"/>
            <a:ext cx="6275784" cy="891201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kern="10" dirty="0">
                <a:ln w="19050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Quality Jeopardy</a:t>
            </a:r>
          </a:p>
        </p:txBody>
      </p:sp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5798F896-DC1A-470D-96A4-7BA5AF81F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AutoShape 3">
            <a:hlinkClick r:id="" action="ppaction://noaction" highlightClick="1"/>
            <a:hlinkHover r:id="" action="ppaction://hlinkshowjump?jump=firstslide"/>
            <a:extLst>
              <a:ext uri="{FF2B5EF4-FFF2-40B4-BE49-F238E27FC236}">
                <a16:creationId xmlns:a16="http://schemas.microsoft.com/office/drawing/2014/main" id="{2FA6489F-0DC1-4FC8-8180-6270B0B9A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2200"/>
            <a:ext cx="1143000" cy="6858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2E274A1E-706D-423F-BA50-5DBE46A38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124200"/>
            <a:ext cx="563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>
              <a:latin typeface="Comic Sans MS" panose="030F0702030302020204" pitchFamily="66" charset="0"/>
            </a:endParaRPr>
          </a:p>
        </p:txBody>
      </p:sp>
      <p:sp>
        <p:nvSpPr>
          <p:cNvPr id="23557" name="Text Box 16">
            <a:extLst>
              <a:ext uri="{FF2B5EF4-FFF2-40B4-BE49-F238E27FC236}">
                <a16:creationId xmlns:a16="http://schemas.microsoft.com/office/drawing/2014/main" id="{FCB70427-ECAC-4C2A-94E1-F0AA9390D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96011"/>
            <a:ext cx="5486400" cy="1785104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Chemical Properties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$100</a:t>
            </a:r>
          </a:p>
        </p:txBody>
      </p:sp>
      <p:sp>
        <p:nvSpPr>
          <p:cNvPr id="23558" name="Text Box 17">
            <a:extLst>
              <a:ext uri="{FF2B5EF4-FFF2-40B4-BE49-F238E27FC236}">
                <a16:creationId xmlns:a16="http://schemas.microsoft.com/office/drawing/2014/main" id="{2FB08E7D-3D02-4DA2-9AAA-F4475B820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124200"/>
            <a:ext cx="7467600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property of water that changes through a chemical reaction.</a:t>
            </a:r>
          </a:p>
        </p:txBody>
      </p:sp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C8AA7E21-E233-44BA-B1A1-F6217A11C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6865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AutoShap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8A41279-9FD5-4522-BE76-F550F8E82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5604" name="Text Box 6">
            <a:extLst>
              <a:ext uri="{FF2B5EF4-FFF2-40B4-BE49-F238E27FC236}">
                <a16:creationId xmlns:a16="http://schemas.microsoft.com/office/drawing/2014/main" id="{C794FB05-57DD-4412-86CE-546F1278E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5605" name="Text Box 19">
            <a:extLst>
              <a:ext uri="{FF2B5EF4-FFF2-40B4-BE49-F238E27FC236}">
                <a16:creationId xmlns:a16="http://schemas.microsoft.com/office/drawing/2014/main" id="{B989997F-A3FC-46E7-A2CF-AEA566ED0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752536"/>
            <a:ext cx="6858000" cy="707886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 chemical property?</a:t>
            </a:r>
          </a:p>
        </p:txBody>
      </p:sp>
    </p:spTree>
  </p:cSld>
  <p:clrMapOvr>
    <a:masterClrMapping/>
  </p:clrMapOvr>
  <p:transition advClick="0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28FC219C-9442-44C0-9164-0A2283E38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6865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2" name="Text Box 19">
            <a:extLst>
              <a:ext uri="{FF2B5EF4-FFF2-40B4-BE49-F238E27FC236}">
                <a16:creationId xmlns:a16="http://schemas.microsoft.com/office/drawing/2014/main" id="{FDEF0D0B-B531-4A99-8234-363F826F7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768600"/>
            <a:ext cx="746760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indicator of the acidity, </a:t>
            </a:r>
            <a:b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concentration of hydrogen ions, </a:t>
            </a:r>
            <a:b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an aqueous solution.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66E08A78-11FE-4025-9871-4546C5E48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96011"/>
            <a:ext cx="5486400" cy="1785104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Chemical Properties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$200</a:t>
            </a:r>
          </a:p>
        </p:txBody>
      </p:sp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81DBAE48-9721-42E9-9493-80289A36F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1825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AutoShape 3">
            <a:hlinkClick r:id="" action="ppaction://noaction" highlightClick="1"/>
            <a:hlinkHover r:id="" action="ppaction://hlinkshowjump?jump=firstslide"/>
            <a:extLst>
              <a:ext uri="{FF2B5EF4-FFF2-40B4-BE49-F238E27FC236}">
                <a16:creationId xmlns:a16="http://schemas.microsoft.com/office/drawing/2014/main" id="{1A2E78DF-3A68-4F1C-A44D-954BF635D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2200"/>
            <a:ext cx="1143000" cy="6858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700" name="AutoShap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8F75785-951A-41DC-BF6D-85D4BDAB4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9701" name="Text Box 27">
            <a:extLst>
              <a:ext uri="{FF2B5EF4-FFF2-40B4-BE49-F238E27FC236}">
                <a16:creationId xmlns:a16="http://schemas.microsoft.com/office/drawing/2014/main" id="{4546B260-EFF4-4DAD-80F0-55F6C5057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04009"/>
            <a:ext cx="4876800" cy="76944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pH?</a:t>
            </a:r>
          </a:p>
        </p:txBody>
      </p:sp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9D7D6007-10A7-4C9C-B96E-6E65C2784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8" name="Text Box 19">
            <a:extLst>
              <a:ext uri="{FF2B5EF4-FFF2-40B4-BE49-F238E27FC236}">
                <a16:creationId xmlns:a16="http://schemas.microsoft.com/office/drawing/2014/main" id="{62CF1BAA-0568-4B28-91B5-DD39AAAC9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149868"/>
            <a:ext cx="7086600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small non-filterable solids </a:t>
            </a:r>
            <a:b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water.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6CA56D09-2D73-407A-879E-3F70A9607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402888"/>
            <a:ext cx="5486400" cy="1785104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Chemical Properties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$300</a:t>
            </a:r>
          </a:p>
        </p:txBody>
      </p:sp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C70C6FA1-D46B-48BD-8B4E-CF5BA43BB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1825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AutoShap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39DC89F-EE7A-44DC-B965-F08B21ECE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796" name="Text Box 31">
            <a:extLst>
              <a:ext uri="{FF2B5EF4-FFF2-40B4-BE49-F238E27FC236}">
                <a16:creationId xmlns:a16="http://schemas.microsoft.com/office/drawing/2014/main" id="{BB9BFD8C-4E18-4BA1-89D0-42532F8A0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2775089"/>
            <a:ext cx="6934200" cy="132343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total dissolved solids (TDS)?</a:t>
            </a:r>
          </a:p>
        </p:txBody>
      </p:sp>
    </p:spTree>
  </p:cSld>
  <p:clrMapOvr>
    <a:masterClrMapping/>
  </p:clrMapOvr>
  <p:transition advClick="0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6E18932D-346A-4B35-B46E-E76E33BF8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844" name="Text Box 9">
            <a:extLst>
              <a:ext uri="{FF2B5EF4-FFF2-40B4-BE49-F238E27FC236}">
                <a16:creationId xmlns:a16="http://schemas.microsoft.com/office/drawing/2014/main" id="{0E8FF81F-67F8-43B3-ADD7-B92B02492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895600"/>
            <a:ext cx="7086600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indicator of a waterbody’s ability to buffer against acidity.</a:t>
            </a: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A0F0A497-8359-4DC6-8F2E-CD8200FF4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457200"/>
            <a:ext cx="5486400" cy="1785104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Chemical Properties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$400</a:t>
            </a:r>
          </a:p>
        </p:txBody>
      </p:sp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64A3DF05-B7F9-4141-B24C-074207BD0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AutoShap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C294ABC-6027-4ECA-8914-995E8AFA1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7892" name="Text Box 18">
            <a:extLst>
              <a:ext uri="{FF2B5EF4-FFF2-40B4-BE49-F238E27FC236}">
                <a16:creationId xmlns:a16="http://schemas.microsoft.com/office/drawing/2014/main" id="{DE586F37-5C1D-465F-BC73-630888345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640509"/>
            <a:ext cx="4953000" cy="76944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alkalinity?</a:t>
            </a:r>
          </a:p>
        </p:txBody>
      </p:sp>
    </p:spTree>
  </p:cSld>
  <p:clrMapOvr>
    <a:masterClrMapping/>
  </p:clrMapOvr>
  <p:transition advClick="0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5490892B-A8DA-4A15-A2F9-0E77CA76D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Text Box 10">
            <a:extLst>
              <a:ext uri="{FF2B5EF4-FFF2-40B4-BE49-F238E27FC236}">
                <a16:creationId xmlns:a16="http://schemas.microsoft.com/office/drawing/2014/main" id="{AA4A3FE3-9AE3-4109-AC65-F57B32CB6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1000"/>
            <a:ext cx="5562600" cy="178510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Gimme</a:t>
            </a: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Some Oxygen!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$100</a:t>
            </a:r>
          </a:p>
        </p:txBody>
      </p:sp>
      <p:sp>
        <p:nvSpPr>
          <p:cNvPr id="39940" name="Text Box 11">
            <a:extLst>
              <a:ext uri="{FF2B5EF4-FFF2-40B4-BE49-F238E27FC236}">
                <a16:creationId xmlns:a16="http://schemas.microsoft.com/office/drawing/2014/main" id="{334902C7-841E-4AFC-B6C3-500E71FF1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590800"/>
            <a:ext cx="7772400" cy="31700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measurement of a gas </a:t>
            </a:r>
            <a:b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an aqueous solution </a:t>
            </a:r>
            <a:b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 a critical indicator of </a:t>
            </a:r>
            <a:b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waterbody’s ability to </a:t>
            </a:r>
            <a:b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aquatic animals.</a:t>
            </a:r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>
            <a:extLst>
              <a:ext uri="{FF2B5EF4-FFF2-40B4-BE49-F238E27FC236}">
                <a16:creationId xmlns:a16="http://schemas.microsoft.com/office/drawing/2014/main" id="{58DE37C0-78E6-4314-8F9F-B121D4423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AutoShap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24A25C5-62E7-4C5C-A4EB-AF9526DB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1988" name="Text Box 20">
            <a:extLst>
              <a:ext uri="{FF2B5EF4-FFF2-40B4-BE49-F238E27FC236}">
                <a16:creationId xmlns:a16="http://schemas.microsoft.com/office/drawing/2014/main" id="{33A52000-E830-478B-93ED-4F6B43531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827338"/>
            <a:ext cx="6324600" cy="76944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dissolved oxygen?</a:t>
            </a:r>
          </a:p>
        </p:txBody>
      </p:sp>
    </p:spTree>
  </p:cSld>
  <p:clrMapOvr>
    <a:masterClrMapping/>
  </p:clrMapOvr>
  <p:transition advClick="0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310F19E0-12DF-4C33-967D-E04462D88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171" name="Text Box 4">
            <a:extLst>
              <a:ext uri="{FF2B5EF4-FFF2-40B4-BE49-F238E27FC236}">
                <a16:creationId xmlns:a16="http://schemas.microsoft.com/office/drawing/2014/main" id="{0901909C-8CE4-41C8-943F-5F7E5E527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590800"/>
            <a:ext cx="533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>
              <a:latin typeface="Comic Sans MS" panose="030F0702030302020204" pitchFamily="66" charset="0"/>
            </a:endParaRPr>
          </a:p>
        </p:txBody>
      </p:sp>
      <p:sp>
        <p:nvSpPr>
          <p:cNvPr id="7172" name="Text Box 10">
            <a:extLst>
              <a:ext uri="{FF2B5EF4-FFF2-40B4-BE49-F238E27FC236}">
                <a16:creationId xmlns:a16="http://schemas.microsoft.com/office/drawing/2014/main" id="{C352593A-BF11-42D9-8D89-A0FF64D8D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7200"/>
            <a:ext cx="5334000" cy="1785104"/>
          </a:xfrm>
          <a:prstGeom prst="rect">
            <a:avLst/>
          </a:prstGeom>
          <a:solidFill>
            <a:schemeClr val="tx2"/>
          </a:solidFill>
          <a:ln w="25400" cmpd="thickThin">
            <a:solidFill>
              <a:schemeClr val="accent4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Physical Properties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$100</a:t>
            </a:r>
          </a:p>
        </p:txBody>
      </p:sp>
      <p:sp>
        <p:nvSpPr>
          <p:cNvPr id="7173" name="Text Box 11">
            <a:extLst>
              <a:ext uri="{FF2B5EF4-FFF2-40B4-BE49-F238E27FC236}">
                <a16:creationId xmlns:a16="http://schemas.microsoft.com/office/drawing/2014/main" id="{C322609E-2C9A-4ED0-9986-B468F2CA3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95600"/>
            <a:ext cx="8458200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water property that can be observed without changing its composition.</a:t>
            </a: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9">
            <a:extLst>
              <a:ext uri="{FF2B5EF4-FFF2-40B4-BE49-F238E27FC236}">
                <a16:creationId xmlns:a16="http://schemas.microsoft.com/office/drawing/2014/main" id="{A2C9F4A6-8716-4CA2-B9AE-E5BC27439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895600"/>
            <a:ext cx="6324600" cy="13234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en-US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temperatures rise, dissolved oxygen levels….?</a:t>
            </a: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EAB0A742-A5C5-4845-A948-025F6C1D0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1000"/>
            <a:ext cx="5562600" cy="178510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Gimme</a:t>
            </a: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Some Oxygen!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$200</a:t>
            </a:r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646535D-B215-445C-8C84-4BED9D026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6083" name="Text Box 10">
            <a:extLst>
              <a:ext uri="{FF2B5EF4-FFF2-40B4-BE49-F238E27FC236}">
                <a16:creationId xmlns:a16="http://schemas.microsoft.com/office/drawing/2014/main" id="{FF55B71D-BA49-47B9-9A0E-142702761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3044279"/>
            <a:ext cx="5105400" cy="769441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decrease?</a:t>
            </a:r>
          </a:p>
        </p:txBody>
      </p:sp>
    </p:spTree>
  </p:cSld>
  <p:clrMapOvr>
    <a:masterClrMapping/>
  </p:clrMapOvr>
  <p:transition advClick="0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>
            <a:extLst>
              <a:ext uri="{FF2B5EF4-FFF2-40B4-BE49-F238E27FC236}">
                <a16:creationId xmlns:a16="http://schemas.microsoft.com/office/drawing/2014/main" id="{910FA71C-C974-46A8-B705-1300462CC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1825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2" name="Text Box 14">
            <a:extLst>
              <a:ext uri="{FF2B5EF4-FFF2-40B4-BE49-F238E27FC236}">
                <a16:creationId xmlns:a16="http://schemas.microsoft.com/office/drawing/2014/main" id="{089738C6-F21E-4A5E-92A0-3E0A5B9BD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0"/>
            <a:ext cx="792480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daily average water quality standard for dissolved oxygen concentrations.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86A0D4CA-02D2-4AE1-88B9-D273E4C17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1000"/>
            <a:ext cx="5562600" cy="178510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Gimme</a:t>
            </a: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Some Oxygen!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$300</a:t>
            </a:r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1071ED8F-B3B9-4F4A-AF9C-441673917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AutoShap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FF4D8D5-1DA2-4F53-9BF4-03E1D7852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0180" name="Text Box 20">
            <a:extLst>
              <a:ext uri="{FF2B5EF4-FFF2-40B4-BE49-F238E27FC236}">
                <a16:creationId xmlns:a16="http://schemas.microsoft.com/office/drawing/2014/main" id="{D4E67D8A-9CB0-4DDE-B7C5-243D0C73F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0560"/>
            <a:ext cx="5638800" cy="769441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5 mg/L?</a:t>
            </a:r>
          </a:p>
        </p:txBody>
      </p:sp>
    </p:spTree>
  </p:cSld>
  <p:clrMapOvr>
    <a:masterClrMapping/>
  </p:clrMapOvr>
  <p:transition advClick="0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9">
            <a:extLst>
              <a:ext uri="{FF2B5EF4-FFF2-40B4-BE49-F238E27FC236}">
                <a16:creationId xmlns:a16="http://schemas.microsoft.com/office/drawing/2014/main" id="{F4455FD2-4933-434A-BB2F-B04B6ED5F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048000"/>
            <a:ext cx="6858000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50000"/>
                  </a:schemeClr>
                </a:solidFill>
              </a:rPr>
              <a:t>A term for the amount of oxygen consumed by microorganisms as they decompose organic matter in a water body.</a:t>
            </a:r>
            <a:endParaRPr lang="en-US" altLang="en-US" sz="3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A314D9BF-2318-42AF-801A-833923D27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1000"/>
            <a:ext cx="5562600" cy="178510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Gimme</a:t>
            </a: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Some Oxygen!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$400</a:t>
            </a:r>
          </a:p>
        </p:txBody>
      </p:sp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>
            <a:extLst>
              <a:ext uri="{FF2B5EF4-FFF2-40B4-BE49-F238E27FC236}">
                <a16:creationId xmlns:a16="http://schemas.microsoft.com/office/drawing/2014/main" id="{BE00C5F2-E214-4C74-8E6B-A5960331F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5" name="AutoShap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CF74B01-8B4C-4887-9308-36476A625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4276" name="Text Box 17">
            <a:extLst>
              <a:ext uri="{FF2B5EF4-FFF2-40B4-BE49-F238E27FC236}">
                <a16:creationId xmlns:a16="http://schemas.microsoft.com/office/drawing/2014/main" id="{81A300F5-5BFF-4D53-BDC7-B4A8D3F21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590800"/>
            <a:ext cx="7239000" cy="1323439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biological oxygen demand (BOD)?</a:t>
            </a:r>
          </a:p>
        </p:txBody>
      </p:sp>
    </p:spTree>
  </p:cSld>
  <p:clrMapOvr>
    <a:masterClrMapping/>
  </p:clrMapOvr>
  <p:transition advClick="0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3">
            <a:extLst>
              <a:ext uri="{FF2B5EF4-FFF2-40B4-BE49-F238E27FC236}">
                <a16:creationId xmlns:a16="http://schemas.microsoft.com/office/drawing/2014/main" id="{F92A3520-91CD-4616-8E86-8416C579D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6865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Text Box 4">
            <a:extLst>
              <a:ext uri="{FF2B5EF4-FFF2-40B4-BE49-F238E27FC236}">
                <a16:creationId xmlns:a16="http://schemas.microsoft.com/office/drawing/2014/main" id="{70FB08A9-193B-4B60-AEDE-20D7D136A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47800"/>
            <a:ext cx="8534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>
              <a:latin typeface="Comic Sans MS" panose="030F0702030302020204" pitchFamily="66" charset="0"/>
            </a:endParaRPr>
          </a:p>
        </p:txBody>
      </p:sp>
      <p:sp>
        <p:nvSpPr>
          <p:cNvPr id="56324" name="Text Box 11">
            <a:extLst>
              <a:ext uri="{FF2B5EF4-FFF2-40B4-BE49-F238E27FC236}">
                <a16:creationId xmlns:a16="http://schemas.microsoft.com/office/drawing/2014/main" id="{BDB9485D-475E-4A0C-9550-8EBBE3BBC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39648"/>
            <a:ext cx="5029200" cy="1785104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Name that Source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$100</a:t>
            </a:r>
          </a:p>
        </p:txBody>
      </p:sp>
      <p:sp>
        <p:nvSpPr>
          <p:cNvPr id="56325" name="Text Box 12">
            <a:extLst>
              <a:ext uri="{FF2B5EF4-FFF2-40B4-BE49-F238E27FC236}">
                <a16:creationId xmlns:a16="http://schemas.microsoft.com/office/drawing/2014/main" id="{DF452C06-6042-4FEE-BCF4-EB28D4235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737450"/>
            <a:ext cx="731520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 riparian tree canopy cover raises this water quality parameter.</a:t>
            </a:r>
          </a:p>
        </p:txBody>
      </p:sp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AutoShape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E1772EB-688B-4AF5-B25E-97202EDDE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A1ADDD5C-9B41-4A5F-9BE7-14903F813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1354138"/>
            <a:ext cx="6797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 sz="4000">
              <a:latin typeface="Verdana" panose="020B0604030504040204" pitchFamily="34" charset="0"/>
            </a:endParaRPr>
          </a:p>
        </p:txBody>
      </p:sp>
      <p:sp>
        <p:nvSpPr>
          <p:cNvPr id="58373" name="Text Box 19">
            <a:extLst>
              <a:ext uri="{FF2B5EF4-FFF2-40B4-BE49-F238E27FC236}">
                <a16:creationId xmlns:a16="http://schemas.microsoft.com/office/drawing/2014/main" id="{89592D53-B734-429A-A4DB-19EC6B517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862" y="2895600"/>
            <a:ext cx="4800600" cy="1446550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water temperature?</a:t>
            </a:r>
          </a:p>
        </p:txBody>
      </p:sp>
    </p:spTree>
  </p:cSld>
  <p:clrMapOvr>
    <a:masterClrMapping/>
  </p:clrMapOvr>
  <p:transition advClick="0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>
            <a:extLst>
              <a:ext uri="{FF2B5EF4-FFF2-40B4-BE49-F238E27FC236}">
                <a16:creationId xmlns:a16="http://schemas.microsoft.com/office/drawing/2014/main" id="{E36017A2-166E-4965-8D92-BB63717CA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6865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19" name="Text Box 3">
            <a:extLst>
              <a:ext uri="{FF2B5EF4-FFF2-40B4-BE49-F238E27FC236}">
                <a16:creationId xmlns:a16="http://schemas.microsoft.com/office/drawing/2014/main" id="{836F3DDF-F986-4C10-A6DB-1A4EE585D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47800"/>
            <a:ext cx="8534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>
              <a:latin typeface="Comic Sans MS" panose="030F0702030302020204" pitchFamily="66" charset="0"/>
            </a:endParaRPr>
          </a:p>
        </p:txBody>
      </p:sp>
      <p:sp>
        <p:nvSpPr>
          <p:cNvPr id="60421" name="Text Box 11">
            <a:extLst>
              <a:ext uri="{FF2B5EF4-FFF2-40B4-BE49-F238E27FC236}">
                <a16:creationId xmlns:a16="http://schemas.microsoft.com/office/drawing/2014/main" id="{640CD66D-3655-4FCF-8BDC-DBCE9084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514600"/>
            <a:ext cx="7315200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accent4">
                    <a:lumMod val="50000"/>
                  </a:schemeClr>
                </a:solidFill>
              </a:rPr>
              <a:t>Wastewater discharge, urban runoff, and agricultural runoff can increase this water quality indicator.</a:t>
            </a:r>
            <a:endParaRPr lang="en-US" altLang="en-US" sz="3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E5ABB981-3510-4CF5-A1BA-72EA71508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39648"/>
            <a:ext cx="5029200" cy="1785104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Name that Source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$200</a:t>
            </a:r>
          </a:p>
        </p:txBody>
      </p:sp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AutoShap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ACC6BCC-F520-427D-A1E8-2CA123A55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2469" name="Text Box 23">
            <a:extLst>
              <a:ext uri="{FF2B5EF4-FFF2-40B4-BE49-F238E27FC236}">
                <a16:creationId xmlns:a16="http://schemas.microsoft.com/office/drawing/2014/main" id="{564C22BE-F064-45E6-A204-95E7DC69E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075057"/>
            <a:ext cx="6553200" cy="707886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conductivity?</a:t>
            </a:r>
            <a:endParaRPr lang="en-US" altLang="en-US" sz="2800" dirty="0">
              <a:solidFill>
                <a:srgbClr val="0099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advClick="0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CE7C0085-BCEE-47EF-84D8-D0278FC6F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6865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AutoShape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870F7E1-EE44-4CB1-9326-18B4D43EF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2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0" name="Text Box 6">
            <a:extLst>
              <a:ext uri="{FF2B5EF4-FFF2-40B4-BE49-F238E27FC236}">
                <a16:creationId xmlns:a16="http://schemas.microsoft.com/office/drawing/2014/main" id="{C60FD405-2CAA-4460-8395-89A73502E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975" y="2555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221" name="Text Box 14">
            <a:extLst>
              <a:ext uri="{FF2B5EF4-FFF2-40B4-BE49-F238E27FC236}">
                <a16:creationId xmlns:a16="http://schemas.microsoft.com/office/drawing/2014/main" id="{D35C208F-25B5-4DF8-BAB2-93F7EB8D9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87" y="2702237"/>
            <a:ext cx="5514975" cy="1453525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4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 physical property?</a:t>
            </a:r>
          </a:p>
        </p:txBody>
      </p:sp>
    </p:spTree>
  </p:cSld>
  <p:clrMapOvr>
    <a:masterClrMapping/>
  </p:clrMapOvr>
  <p:transition advClick="0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14">
            <a:extLst>
              <a:ext uri="{FF2B5EF4-FFF2-40B4-BE49-F238E27FC236}">
                <a16:creationId xmlns:a16="http://schemas.microsoft.com/office/drawing/2014/main" id="{84E38AA1-EAA3-48B1-92A4-F506C23C5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3048000"/>
            <a:ext cx="6781800" cy="2554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Contributors of nitrogen and phosphorus that can lead to excessive algal growth and oxygen depletion.</a:t>
            </a: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D6891E41-B1D1-4E1A-8743-35A5F8A32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39648"/>
            <a:ext cx="5029200" cy="1785104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Name that Source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$300</a:t>
            </a:r>
          </a:p>
        </p:txBody>
      </p:sp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7D96360-330C-4CA4-8866-7F6B98D3E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6563" name="Text Box 4">
            <a:extLst>
              <a:ext uri="{FF2B5EF4-FFF2-40B4-BE49-F238E27FC236}">
                <a16:creationId xmlns:a16="http://schemas.microsoft.com/office/drawing/2014/main" id="{115F1570-2F99-4CA3-B5F7-5FB8AC0FF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00025"/>
            <a:ext cx="685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000">
              <a:latin typeface="Comic Sans MS" panose="030F0702030302020204" pitchFamily="66" charset="0"/>
            </a:endParaRPr>
          </a:p>
        </p:txBody>
      </p:sp>
      <p:sp>
        <p:nvSpPr>
          <p:cNvPr id="66564" name="Text Box 12">
            <a:extLst>
              <a:ext uri="{FF2B5EF4-FFF2-40B4-BE49-F238E27FC236}">
                <a16:creationId xmlns:a16="http://schemas.microsoft.com/office/drawing/2014/main" id="{D6A152E5-762C-421A-AFC8-A412E0A1D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143000"/>
            <a:ext cx="5486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>
              <a:latin typeface="Comic Sans MS" panose="030F0702030302020204" pitchFamily="66" charset="0"/>
            </a:endParaRPr>
          </a:p>
        </p:txBody>
      </p:sp>
      <p:sp>
        <p:nvSpPr>
          <p:cNvPr id="66565" name="Text Box 24">
            <a:extLst>
              <a:ext uri="{FF2B5EF4-FFF2-40B4-BE49-F238E27FC236}">
                <a16:creationId xmlns:a16="http://schemas.microsoft.com/office/drawing/2014/main" id="{29C32C2E-1D70-4FEB-82D9-7F3861456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459504"/>
            <a:ext cx="7467600" cy="1938992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4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agricultural and residential fertilizers, livestock manure and human sewage?</a:t>
            </a:r>
          </a:p>
        </p:txBody>
      </p:sp>
    </p:spTree>
  </p:cSld>
  <p:clrMapOvr>
    <a:masterClrMapping/>
  </p:clrMapOvr>
  <p:transition advClick="0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3">
            <a:extLst>
              <a:ext uri="{FF2B5EF4-FFF2-40B4-BE49-F238E27FC236}">
                <a16:creationId xmlns:a16="http://schemas.microsoft.com/office/drawing/2014/main" id="{8E9DF7EE-281E-460A-8EB4-1369E9BD4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295400"/>
            <a:ext cx="601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>
              <a:latin typeface="Comic Sans MS" panose="030F0702030302020204" pitchFamily="66" charset="0"/>
            </a:endParaRPr>
          </a:p>
        </p:txBody>
      </p:sp>
      <p:sp>
        <p:nvSpPr>
          <p:cNvPr id="68612" name="Text Box 15">
            <a:extLst>
              <a:ext uri="{FF2B5EF4-FFF2-40B4-BE49-F238E27FC236}">
                <a16:creationId xmlns:a16="http://schemas.microsoft.com/office/drawing/2014/main" id="{97F718B6-4DA1-4E33-8C4B-F3DE98688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926616"/>
            <a:ext cx="762000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of high levels of metals, such as arsenic, cadmium, lead and mercury.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E3B6A3F1-687F-478A-A09F-F6E968EDF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39648"/>
            <a:ext cx="5029200" cy="1785104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Name that Source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$400</a:t>
            </a:r>
          </a:p>
        </p:txBody>
      </p:sp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9645EFB-3652-4D69-AFCE-6ADA59965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0659" name="Text Box 16">
            <a:extLst>
              <a:ext uri="{FF2B5EF4-FFF2-40B4-BE49-F238E27FC236}">
                <a16:creationId xmlns:a16="http://schemas.microsoft.com/office/drawing/2014/main" id="{6D8A2036-32B2-472D-BD01-C99B0EBBE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90800"/>
            <a:ext cx="7010400" cy="1323439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bedrock, mining, and power plant emissions?</a:t>
            </a:r>
          </a:p>
        </p:txBody>
      </p:sp>
    </p:spTree>
  </p:cSld>
  <p:clrMapOvr>
    <a:masterClrMapping/>
  </p:clrMapOvr>
  <p:transition advClick="0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3">
            <a:hlinkClick r:id="" action="ppaction://noaction" highlightClick="1"/>
            <a:hlinkHover r:id="" action="ppaction://hlinkshowjump?jump=firstslide"/>
            <a:extLst>
              <a:ext uri="{FF2B5EF4-FFF2-40B4-BE49-F238E27FC236}">
                <a16:creationId xmlns:a16="http://schemas.microsoft.com/office/drawing/2014/main" id="{D69F81A1-215D-4CF0-BC6A-1E8352B61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2200"/>
            <a:ext cx="1143000" cy="6858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267" name="Text Box 4">
            <a:extLst>
              <a:ext uri="{FF2B5EF4-FFF2-40B4-BE49-F238E27FC236}">
                <a16:creationId xmlns:a16="http://schemas.microsoft.com/office/drawing/2014/main" id="{4C868B45-75FA-466B-8507-39B7F622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775" y="30527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1268" name="Text Box 10">
            <a:extLst>
              <a:ext uri="{FF2B5EF4-FFF2-40B4-BE49-F238E27FC236}">
                <a16:creationId xmlns:a16="http://schemas.microsoft.com/office/drawing/2014/main" id="{B71D717A-EA12-4B83-9AB0-7FA042C2C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39875" y="4613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1270" name="Text Box 17">
            <a:extLst>
              <a:ext uri="{FF2B5EF4-FFF2-40B4-BE49-F238E27FC236}">
                <a16:creationId xmlns:a16="http://schemas.microsoft.com/office/drawing/2014/main" id="{F69207D2-BAFA-4954-B408-2A9D591B4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2743200"/>
            <a:ext cx="723900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measurement of the organic and inorganic solid particles </a:t>
            </a:r>
            <a:b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floating in water.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F3FBB1E3-E42A-46BA-B79D-C8BD40DAF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7200"/>
            <a:ext cx="5334000" cy="1785104"/>
          </a:xfrm>
          <a:prstGeom prst="rect">
            <a:avLst/>
          </a:prstGeom>
          <a:solidFill>
            <a:schemeClr val="tx2"/>
          </a:solidFill>
          <a:ln w="25400" cmpd="thickThin">
            <a:solidFill>
              <a:schemeClr val="accent4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Physical Properties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$200</a:t>
            </a:r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0BAFCA44-B52C-4BC0-9B5F-1559C22AB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6865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AutoShap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3AFDBD3-BB2B-4449-B1EE-5067CB8BA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6" name="Text Box 5">
            <a:extLst>
              <a:ext uri="{FF2B5EF4-FFF2-40B4-BE49-F238E27FC236}">
                <a16:creationId xmlns:a16="http://schemas.microsoft.com/office/drawing/2014/main" id="{3C25192A-D358-40F2-A7A2-6F8DE0FDA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914400"/>
            <a:ext cx="3819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Text Box 87">
            <a:extLst>
              <a:ext uri="{FF2B5EF4-FFF2-40B4-BE49-F238E27FC236}">
                <a16:creationId xmlns:a16="http://schemas.microsoft.com/office/drawing/2014/main" id="{3E2E4121-6518-4683-9134-913A590ED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2767280"/>
            <a:ext cx="5410200" cy="1323439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total suspended solids (TSS)?</a:t>
            </a:r>
          </a:p>
        </p:txBody>
      </p:sp>
    </p:spTree>
  </p:cSld>
  <p:clrMapOvr>
    <a:masterClrMapping/>
  </p:clrMapOvr>
  <p:transition advClick="0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1DF4E8C4-B2D1-40E8-8567-807B98094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1825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5AAD8A10-7645-4CC5-8AA0-15A239B31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971800"/>
            <a:ext cx="6629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>
              <a:latin typeface="Comic Sans MS" panose="030F0702030302020204" pitchFamily="66" charset="0"/>
            </a:endParaRPr>
          </a:p>
        </p:txBody>
      </p:sp>
      <p:sp>
        <p:nvSpPr>
          <p:cNvPr id="15365" name="Text Box 17">
            <a:extLst>
              <a:ext uri="{FF2B5EF4-FFF2-40B4-BE49-F238E27FC236}">
                <a16:creationId xmlns:a16="http://schemas.microsoft.com/office/drawing/2014/main" id="{090EC9EC-73A2-423C-8784-1530C43D9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14600"/>
            <a:ext cx="8382000" cy="31393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measurement of dissolved ion concentrations that relates to a waterbody’s ability to carry an electric current.</a:t>
            </a:r>
          </a:p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Also, serves as an indicator of metals and other pollutant concentrations. 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3A188581-74AF-45F2-B146-E4206C0CC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10773"/>
            <a:ext cx="5334000" cy="1785104"/>
          </a:xfrm>
          <a:prstGeom prst="rect">
            <a:avLst/>
          </a:prstGeom>
          <a:solidFill>
            <a:schemeClr val="tx2"/>
          </a:solidFill>
          <a:ln w="25400" cmpd="thickThin">
            <a:solidFill>
              <a:schemeClr val="accent4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Physical Properties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$300</a:t>
            </a:r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0392E815-7E61-4035-A0C5-002988430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AutoShap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268D38A-700E-4B62-A970-9E956A7C5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412" name="Text Box 17">
            <a:extLst>
              <a:ext uri="{FF2B5EF4-FFF2-40B4-BE49-F238E27FC236}">
                <a16:creationId xmlns:a16="http://schemas.microsoft.com/office/drawing/2014/main" id="{8F28C4B5-CC8F-4CF6-BA36-EEB7E401B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78162"/>
            <a:ext cx="5486400" cy="701675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conductivity?</a:t>
            </a:r>
          </a:p>
        </p:txBody>
      </p:sp>
    </p:spTree>
  </p:cSld>
  <p:clrMapOvr>
    <a:masterClrMapping/>
  </p:clrMapOvr>
  <p:transition advClick="0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E4359326-ACC2-4659-A373-477252DE7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Text Box 4">
            <a:extLst>
              <a:ext uri="{FF2B5EF4-FFF2-40B4-BE49-F238E27FC236}">
                <a16:creationId xmlns:a16="http://schemas.microsoft.com/office/drawing/2014/main" id="{D0B0D6D2-8ED4-46D5-B221-410701B29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676400"/>
            <a:ext cx="6248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>
              <a:latin typeface="Comic Sans MS" panose="030F0702030302020204" pitchFamily="66" charset="0"/>
            </a:endParaRPr>
          </a:p>
        </p:txBody>
      </p:sp>
      <p:sp>
        <p:nvSpPr>
          <p:cNvPr id="19461" name="Text Box 13">
            <a:extLst>
              <a:ext uri="{FF2B5EF4-FFF2-40B4-BE49-F238E27FC236}">
                <a16:creationId xmlns:a16="http://schemas.microsoft.com/office/drawing/2014/main" id="{18819C2F-B982-4119-992F-72AD05BE0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935555"/>
            <a:ext cx="6172200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Measures solid material in water through its light scattering properties.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1C38E309-C3D1-49AB-9F76-0A4F19AD8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7200"/>
            <a:ext cx="5334000" cy="1785104"/>
          </a:xfrm>
          <a:prstGeom prst="rect">
            <a:avLst/>
          </a:prstGeom>
          <a:solidFill>
            <a:schemeClr val="tx2"/>
          </a:solidFill>
          <a:ln w="25400" cmpd="thickThin">
            <a:solidFill>
              <a:schemeClr val="accent4">
                <a:lumMod val="75000"/>
              </a:schemeClr>
            </a:solidFill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Physical Properties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$400</a:t>
            </a:r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42CCDADF-8B96-47BF-A946-B9CA2CDEC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endParaRPr lang="en-US" altLang="en-US" sz="36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AutoShap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6265D4A-0E94-4964-87F1-D85828B88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chemeClr val="tx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1508" name="Text Box 11">
            <a:extLst>
              <a:ext uri="{FF2B5EF4-FFF2-40B4-BE49-F238E27FC236}">
                <a16:creationId xmlns:a16="http://schemas.microsoft.com/office/drawing/2014/main" id="{F473B4E5-7A5C-410F-80CF-ED5A08202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971800"/>
            <a:ext cx="5638800" cy="76944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turbidity?</a:t>
            </a:r>
          </a:p>
        </p:txBody>
      </p:sp>
    </p:spTree>
  </p:cSld>
  <p:clrMapOvr>
    <a:masterClrMapping/>
  </p:clrMapOvr>
  <p:transition advClick="0">
    <p:zoom/>
  </p:transition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7001</TotalTime>
  <Words>618</Words>
  <Application>Microsoft Office PowerPoint</Application>
  <PresentationFormat>On-screen Show (4:3)</PresentationFormat>
  <Paragraphs>156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Comic Sans MS</vt:lpstr>
      <vt:lpstr>Tahoma</vt:lpstr>
      <vt:lpstr>Times New Roman</vt:lpstr>
      <vt:lpstr>Verdana</vt:lpstr>
      <vt:lpstr>Wingdings</vt:lpstr>
      <vt:lpstr>Ocean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Hardin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Blank Jeopardy</dc:title>
  <dc:creator>Eleanor M. Savko</dc:creator>
  <cp:lastModifiedBy>McAlister, Malissa L.</cp:lastModifiedBy>
  <cp:revision>269</cp:revision>
  <dcterms:created xsi:type="dcterms:W3CDTF">1998-08-19T17:45:48Z</dcterms:created>
  <dcterms:modified xsi:type="dcterms:W3CDTF">2019-11-08T22:37:54Z</dcterms:modified>
</cp:coreProperties>
</file>