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36" r:id="rId2"/>
    <p:sldId id="502" r:id="rId3"/>
    <p:sldId id="504" r:id="rId4"/>
    <p:sldId id="505" r:id="rId5"/>
    <p:sldId id="506" r:id="rId6"/>
    <p:sldId id="507" r:id="rId7"/>
    <p:sldId id="503" r:id="rId8"/>
    <p:sldId id="508" r:id="rId9"/>
    <p:sldId id="469" r:id="rId10"/>
    <p:sldId id="512" r:id="rId11"/>
    <p:sldId id="513" r:id="rId12"/>
    <p:sldId id="510" r:id="rId13"/>
    <p:sldId id="514" r:id="rId14"/>
    <p:sldId id="515" r:id="rId15"/>
    <p:sldId id="516" r:id="rId16"/>
    <p:sldId id="517" r:id="rId17"/>
    <p:sldId id="518" r:id="rId18"/>
    <p:sldId id="519" r:id="rId19"/>
    <p:sldId id="520" r:id="rId20"/>
    <p:sldId id="521" r:id="rId21"/>
    <p:sldId id="525" r:id="rId22"/>
    <p:sldId id="526" r:id="rId23"/>
    <p:sldId id="523" r:id="rId24"/>
    <p:sldId id="522" r:id="rId25"/>
    <p:sldId id="524" r:id="rId26"/>
    <p:sldId id="511" r:id="rId27"/>
    <p:sldId id="528" r:id="rId28"/>
    <p:sldId id="527" r:id="rId29"/>
    <p:sldId id="529" r:id="rId30"/>
    <p:sldId id="530" r:id="rId31"/>
    <p:sldId id="509" r:id="rId3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Steven" initials="ES" lastIdx="1" clrIdx="0">
    <p:extLst>
      <p:ext uri="{19B8F6BF-5375-455C-9EA6-DF929625EA0E}">
        <p15:presenceInfo xmlns:p15="http://schemas.microsoft.com/office/powerpoint/2012/main" userId="S-1-5-21-436374069-1454471165-682003330-476601" providerId="AD"/>
      </p:ext>
    </p:extLst>
  </p:cmAuthor>
  <p:cmAuthor id="2" name="Steven Evans" initials="SE" lastIdx="1" clrIdx="1">
    <p:extLst>
      <p:ext uri="{19B8F6BF-5375-455C-9EA6-DF929625EA0E}">
        <p15:presenceInfo xmlns:p15="http://schemas.microsoft.com/office/powerpoint/2012/main" userId="62e3af207514a7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01"/>
    <a:srgbClr val="57D34D"/>
    <a:srgbClr val="CCFF99"/>
    <a:srgbClr val="FFFF99"/>
    <a:srgbClr val="0032A1"/>
    <a:srgbClr val="FD5003"/>
    <a:srgbClr val="FFDD89"/>
    <a:srgbClr val="FF9999"/>
    <a:srgbClr val="D9D9D9"/>
    <a:srgbClr val="0033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65805" autoAdjust="0"/>
  </p:normalViewPr>
  <p:slideViewPr>
    <p:cSldViewPr snapToGrid="0" snapToObjects="1">
      <p:cViewPr varScale="1">
        <p:scale>
          <a:sx n="72" d="100"/>
          <a:sy n="72" d="100"/>
        </p:scale>
        <p:origin x="1200" y="5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2" d="100"/>
          <a:sy n="82" d="100"/>
        </p:scale>
        <p:origin x="38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3277F56-FD7F-46B1-B0F9-38C995FDA837}" type="datetimeFigureOut">
              <a:rPr lang="en-US" smtClean="0"/>
              <a:t>10/7/2020</a:t>
            </a:fld>
            <a:endParaRPr lang="en-US"/>
          </a:p>
        </p:txBody>
      </p:sp>
      <p:sp>
        <p:nvSpPr>
          <p:cNvPr id="4" name="Slide Image Placeholder 3"/>
          <p:cNvSpPr>
            <a:spLocks noGrp="1" noRot="1" noChangeAspect="1"/>
          </p:cNvSpPr>
          <p:nvPr>
            <p:ph type="sldImg" idx="2"/>
          </p:nvPr>
        </p:nvSpPr>
        <p:spPr>
          <a:xfrm>
            <a:off x="1431925" y="571500"/>
            <a:ext cx="4213225" cy="3160713"/>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076188"/>
            <a:ext cx="5661660" cy="4715023"/>
          </a:xfrm>
          <a:prstGeom prst="rect">
            <a:avLst/>
          </a:prstGeom>
        </p:spPr>
        <p:txBody>
          <a:bodyPr vert="horz" lIns="93936" tIns="46968" rIns="93936" bIns="4696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E1573F1-F95D-403A-A47C-A1143ABC9F0B}" type="slidenum">
              <a:rPr lang="en-US" smtClean="0"/>
              <a:t>‹#›</a:t>
            </a:fld>
            <a:endParaRPr lang="en-US"/>
          </a:p>
        </p:txBody>
      </p:sp>
    </p:spTree>
    <p:extLst>
      <p:ext uri="{BB962C8B-B14F-4D97-AF65-F5344CB8AC3E}">
        <p14:creationId xmlns:p14="http://schemas.microsoft.com/office/powerpoint/2010/main" val="286082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8143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a:t>
            </a:fld>
            <a:endParaRPr lang="en-US"/>
          </a:p>
        </p:txBody>
      </p:sp>
    </p:spTree>
    <p:extLst>
      <p:ext uri="{BB962C8B-B14F-4D97-AF65-F5344CB8AC3E}">
        <p14:creationId xmlns:p14="http://schemas.microsoft.com/office/powerpoint/2010/main" val="390204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With a general national water context, we want to begin to ask the question:</a:t>
            </a:r>
          </a:p>
          <a:p>
            <a:pPr marL="0" indent="0">
              <a:buFont typeface="Arial" panose="020B0604020202020204" pitchFamily="34" charset="0"/>
              <a:buNone/>
            </a:pPr>
            <a:r>
              <a:rPr lang="en-US" b="0" dirty="0"/>
              <a:t>“How do we affect change?”</a:t>
            </a:r>
          </a:p>
          <a:p>
            <a:endParaRPr lang="en-US" b="0" dirty="0"/>
          </a:p>
          <a:p>
            <a:r>
              <a:rPr lang="en-US" b="0" dirty="0"/>
              <a:t>There are numerous theories out there about behavior change and science communication (one literature review documented over 60) that come from sociologists, psychologists, economists, communicators, and others.  Everyone has a model for how this is done, but perhaps you (like me) have never given it much thought to this point.  We are going to cover some of the conceptual models for behavior change, but first I’d like to know what my audience’s previous interactions with these models looks like.</a:t>
            </a:r>
          </a:p>
          <a:p>
            <a:endParaRPr lang="en-US" b="0" dirty="0"/>
          </a:p>
          <a:p>
            <a:r>
              <a:rPr lang="en-US" b="0" dirty="0"/>
              <a:t>Poll#3: Check all of the models of science communication and behavior change with which you are familiar</a:t>
            </a:r>
          </a:p>
        </p:txBody>
      </p:sp>
      <p:sp>
        <p:nvSpPr>
          <p:cNvPr id="4" name="Slide Number Placeholder 3"/>
          <p:cNvSpPr>
            <a:spLocks noGrp="1"/>
          </p:cNvSpPr>
          <p:nvPr>
            <p:ph type="sldNum" sz="quarter" idx="5"/>
          </p:nvPr>
        </p:nvSpPr>
        <p:spPr/>
        <p:txBody>
          <a:bodyPr/>
          <a:lstStyle/>
          <a:p>
            <a:fld id="{7E1573F1-F95D-403A-A47C-A1143ABC9F0B}" type="slidenum">
              <a:rPr lang="en-US" smtClean="0"/>
              <a:t>10</a:t>
            </a:fld>
            <a:endParaRPr lang="en-US"/>
          </a:p>
        </p:txBody>
      </p:sp>
    </p:spTree>
    <p:extLst>
      <p:ext uri="{BB962C8B-B14F-4D97-AF65-F5344CB8AC3E}">
        <p14:creationId xmlns:p14="http://schemas.microsoft.com/office/powerpoint/2010/main" val="332042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If you think that awareness and education is the solution, there is a good chance that you hold to the Information Deficit Model – also known as the public irrationality thesis.</a:t>
            </a:r>
          </a:p>
          <a:p>
            <a:endParaRPr lang="en-US" b="0" dirty="0"/>
          </a:p>
          <a:p>
            <a:r>
              <a:rPr lang="en-US" b="0" dirty="0"/>
              <a:t>These names come from the thought that if people just knew more, they would act differently.  Essentially, it assumes that the public’s behavior is not rationale because if people knew what you know their attitude would be changed and they would do what you do.</a:t>
            </a:r>
          </a:p>
          <a:p>
            <a:endParaRPr lang="en-US" b="0" dirty="0"/>
          </a:p>
          <a:p>
            <a:r>
              <a:rPr lang="en-US" b="0" dirty="0"/>
              <a:t>I have to confess, this was my dominate model until I began researching this topic and is probably the dominant model among most people.  </a:t>
            </a:r>
          </a:p>
          <a:p>
            <a:endParaRPr lang="en-US" b="0" dirty="0"/>
          </a:p>
          <a:p>
            <a:r>
              <a:rPr lang="en-US" b="0" dirty="0"/>
              <a:t>This is not to say that there are not places for awareness and education, but studies have been done to see whether this model is true.</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11</a:t>
            </a:fld>
            <a:endParaRPr lang="en-US"/>
          </a:p>
        </p:txBody>
      </p:sp>
    </p:spTree>
    <p:extLst>
      <p:ext uri="{BB962C8B-B14F-4D97-AF65-F5344CB8AC3E}">
        <p14:creationId xmlns:p14="http://schemas.microsoft.com/office/powerpoint/2010/main" val="251601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Dr. Dan Kahan is a professor of law and psychology at Yale and has a terrific article on the science of science communication.  His paper, as with much of this research, addresses climate change because of the contentions related to the subject area, but it applies across scientific communication.</a:t>
            </a:r>
          </a:p>
          <a:p>
            <a:endParaRPr lang="en-US" b="0" dirty="0"/>
          </a:p>
          <a:p>
            <a:r>
              <a:rPr lang="en-US" b="0" dirty="0"/>
              <a:t>On the left we see a chart of what should happen according to the public irrationality thesis or information deficit model…. As science comprehension increases the perceived risk should increase.  However, their results (based on 1540 responses) shows that it actually decreases.</a:t>
            </a:r>
          </a:p>
          <a:p>
            <a:endParaRPr lang="en-US" b="0" dirty="0"/>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12</a:t>
            </a:fld>
            <a:endParaRPr lang="en-US"/>
          </a:p>
        </p:txBody>
      </p:sp>
    </p:spTree>
    <p:extLst>
      <p:ext uri="{BB962C8B-B14F-4D97-AF65-F5344CB8AC3E}">
        <p14:creationId xmlns:p14="http://schemas.microsoft.com/office/powerpoint/2010/main" val="1424413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Therefore, Kahan proposed another model called the cultural cognition thesis.</a:t>
            </a:r>
          </a:p>
          <a:p>
            <a:endParaRPr lang="en-US" b="0" dirty="0"/>
          </a:p>
          <a:p>
            <a:r>
              <a:rPr lang="en-US" b="0" dirty="0"/>
              <a:t>He reasoned that in the same way as two opposing sports fan bases will “see” a penalty call in different ways based on their support for their team, so also people’s group affinities affect the ways that they few risks.</a:t>
            </a:r>
          </a:p>
          <a:p>
            <a:endParaRPr lang="en-US" b="0" dirty="0"/>
          </a:p>
          <a:p>
            <a:r>
              <a:rPr lang="en-US" b="0" dirty="0"/>
              <a:t>When positions on facts become associated with group </a:t>
            </a:r>
            <a:r>
              <a:rPr lang="en-US" b="0" dirty="0" err="1"/>
              <a:t>idenities</a:t>
            </a:r>
            <a:r>
              <a:rPr lang="en-US" b="0" dirty="0"/>
              <a:t>, people will selectively assess the evidence through their group.</a:t>
            </a:r>
          </a:p>
        </p:txBody>
      </p:sp>
      <p:sp>
        <p:nvSpPr>
          <p:cNvPr id="4" name="Slide Number Placeholder 3"/>
          <p:cNvSpPr>
            <a:spLocks noGrp="1"/>
          </p:cNvSpPr>
          <p:nvPr>
            <p:ph type="sldNum" sz="quarter" idx="5"/>
          </p:nvPr>
        </p:nvSpPr>
        <p:spPr/>
        <p:txBody>
          <a:bodyPr/>
          <a:lstStyle/>
          <a:p>
            <a:fld id="{7E1573F1-F95D-403A-A47C-A1143ABC9F0B}" type="slidenum">
              <a:rPr lang="en-US" smtClean="0"/>
              <a:t>13</a:t>
            </a:fld>
            <a:endParaRPr lang="en-US"/>
          </a:p>
        </p:txBody>
      </p:sp>
    </p:spTree>
    <p:extLst>
      <p:ext uri="{BB962C8B-B14F-4D97-AF65-F5344CB8AC3E}">
        <p14:creationId xmlns:p14="http://schemas.microsoft.com/office/powerpoint/2010/main" val="360084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One of the ways in which they found this shows up is in who people deem experts.</a:t>
            </a:r>
          </a:p>
          <a:p>
            <a:endParaRPr lang="en-US" b="0" dirty="0"/>
          </a:p>
          <a:p>
            <a:r>
              <a:rPr lang="en-US" b="0" dirty="0"/>
              <a:t>There is so much information out there, none of us can be experts in all of it, so we rely on our group networks to determine who is trustworthy.  Often this results in confirmation bias.</a:t>
            </a:r>
          </a:p>
          <a:p>
            <a:endParaRPr lang="en-US" b="0" dirty="0"/>
          </a:p>
          <a:p>
            <a:r>
              <a:rPr lang="en-US" b="0" dirty="0"/>
              <a:t>Here we see the results of a survey which presented an individual’s academic credentials and memberships as well as a book except from the author with 50% receiving a statement of “high risk” and 50% “low risk” – but all from the same person.  They then asked the respondent to determine whether or not the individual was an expert.    </a:t>
            </a:r>
          </a:p>
          <a:p>
            <a:endParaRPr lang="en-US" b="0" dirty="0"/>
          </a:p>
          <a:p>
            <a:r>
              <a:rPr lang="en-US" b="0" dirty="0"/>
              <a:t>You can see the results plotted by political spectrum (bottom axis from democrat (left) to republican (right)).</a:t>
            </a:r>
          </a:p>
          <a:p>
            <a:endParaRPr lang="en-US" b="0" dirty="0"/>
          </a:p>
          <a:p>
            <a:r>
              <a:rPr lang="en-US" b="0" dirty="0"/>
              <a:t>People determined whether these qualified scientists were experts based on their argument with the position of their cultural peers.</a:t>
            </a:r>
          </a:p>
        </p:txBody>
      </p:sp>
      <p:sp>
        <p:nvSpPr>
          <p:cNvPr id="4" name="Slide Number Placeholder 3"/>
          <p:cNvSpPr>
            <a:spLocks noGrp="1"/>
          </p:cNvSpPr>
          <p:nvPr>
            <p:ph type="sldNum" sz="quarter" idx="5"/>
          </p:nvPr>
        </p:nvSpPr>
        <p:spPr/>
        <p:txBody>
          <a:bodyPr/>
          <a:lstStyle/>
          <a:p>
            <a:fld id="{7E1573F1-F95D-403A-A47C-A1143ABC9F0B}" type="slidenum">
              <a:rPr lang="en-US" smtClean="0"/>
              <a:t>14</a:t>
            </a:fld>
            <a:endParaRPr lang="en-US"/>
          </a:p>
        </p:txBody>
      </p:sp>
    </p:spTree>
    <p:extLst>
      <p:ext uri="{BB962C8B-B14F-4D97-AF65-F5344CB8AC3E}">
        <p14:creationId xmlns:p14="http://schemas.microsoft.com/office/powerpoint/2010/main" val="221262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Not all scientific issues show these sorts of political skews – that is skews based on group identity.</a:t>
            </a:r>
          </a:p>
          <a:p>
            <a:endParaRPr lang="en-US" b="0" dirty="0"/>
          </a:p>
          <a:p>
            <a:r>
              <a:rPr lang="en-US" b="0" dirty="0"/>
              <a:t>In these charts you can see risk on the vertical-axis and political affiliation on the horizontal-axis.</a:t>
            </a:r>
          </a:p>
          <a:p>
            <a:endParaRPr lang="en-US" b="0" dirty="0"/>
          </a:p>
          <a:p>
            <a:r>
              <a:rPr lang="en-US" b="0" dirty="0"/>
              <a:t>You can see that the risk of global warming, private gun possession, and fracking are all strongly affected by political affiliation, but artificial food coloring, radio waves from cell phones, and genetically modified food are not.</a:t>
            </a:r>
          </a:p>
        </p:txBody>
      </p:sp>
      <p:sp>
        <p:nvSpPr>
          <p:cNvPr id="4" name="Slide Number Placeholder 3"/>
          <p:cNvSpPr>
            <a:spLocks noGrp="1"/>
          </p:cNvSpPr>
          <p:nvPr>
            <p:ph type="sldNum" sz="quarter" idx="5"/>
          </p:nvPr>
        </p:nvSpPr>
        <p:spPr/>
        <p:txBody>
          <a:bodyPr/>
          <a:lstStyle/>
          <a:p>
            <a:fld id="{7E1573F1-F95D-403A-A47C-A1143ABC9F0B}" type="slidenum">
              <a:rPr lang="en-US" smtClean="0"/>
              <a:t>15</a:t>
            </a:fld>
            <a:endParaRPr lang="en-US"/>
          </a:p>
        </p:txBody>
      </p:sp>
    </p:spTree>
    <p:extLst>
      <p:ext uri="{BB962C8B-B14F-4D97-AF65-F5344CB8AC3E}">
        <p14:creationId xmlns:p14="http://schemas.microsoft.com/office/powerpoint/2010/main" val="189395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These charts show the same information, but with the horizontal axis shown ordinary science intelligence.  It shows that actually as people are increasingly educated on these science issues that are associated with group identity, their perceived risk becomes increasingly divergent based on political affiliation.</a:t>
            </a:r>
          </a:p>
          <a:p>
            <a:endParaRPr lang="en-US" b="0" dirty="0"/>
          </a:p>
          <a:p>
            <a:r>
              <a:rPr lang="en-US" b="0" dirty="0"/>
              <a:t>What this means is that it is not just “education and awareness” that is at odds.  Increased knowledge leads to increased disagreement.</a:t>
            </a:r>
          </a:p>
        </p:txBody>
      </p:sp>
      <p:sp>
        <p:nvSpPr>
          <p:cNvPr id="4" name="Slide Number Placeholder 3"/>
          <p:cNvSpPr>
            <a:spLocks noGrp="1"/>
          </p:cNvSpPr>
          <p:nvPr>
            <p:ph type="sldNum" sz="quarter" idx="5"/>
          </p:nvPr>
        </p:nvSpPr>
        <p:spPr/>
        <p:txBody>
          <a:bodyPr/>
          <a:lstStyle/>
          <a:p>
            <a:fld id="{7E1573F1-F95D-403A-A47C-A1143ABC9F0B}" type="slidenum">
              <a:rPr lang="en-US" smtClean="0"/>
              <a:t>16</a:t>
            </a:fld>
            <a:endParaRPr lang="en-US"/>
          </a:p>
        </p:txBody>
      </p:sp>
    </p:spTree>
    <p:extLst>
      <p:ext uri="{BB962C8B-B14F-4D97-AF65-F5344CB8AC3E}">
        <p14:creationId xmlns:p14="http://schemas.microsoft.com/office/powerpoint/2010/main" val="299328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What has happened is that factual belief has become entangled with personal and group identity.</a:t>
            </a:r>
          </a:p>
          <a:p>
            <a:endParaRPr lang="en-US" b="0" dirty="0"/>
          </a:p>
          <a:p>
            <a:r>
              <a:rPr lang="en-US" b="0" dirty="0"/>
              <a:t>Therefore in communicating the information, the need is to disentangle these factors.</a:t>
            </a:r>
          </a:p>
        </p:txBody>
      </p:sp>
      <p:sp>
        <p:nvSpPr>
          <p:cNvPr id="4" name="Slide Number Placeholder 3"/>
          <p:cNvSpPr>
            <a:spLocks noGrp="1"/>
          </p:cNvSpPr>
          <p:nvPr>
            <p:ph type="sldNum" sz="quarter" idx="5"/>
          </p:nvPr>
        </p:nvSpPr>
        <p:spPr/>
        <p:txBody>
          <a:bodyPr/>
          <a:lstStyle/>
          <a:p>
            <a:fld id="{7E1573F1-F95D-403A-A47C-A1143ABC9F0B}" type="slidenum">
              <a:rPr lang="en-US" smtClean="0"/>
              <a:t>17</a:t>
            </a:fld>
            <a:endParaRPr lang="en-US"/>
          </a:p>
        </p:txBody>
      </p:sp>
    </p:spTree>
    <p:extLst>
      <p:ext uri="{BB962C8B-B14F-4D97-AF65-F5344CB8AC3E}">
        <p14:creationId xmlns:p14="http://schemas.microsoft.com/office/powerpoint/2010/main" val="207159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this point I want to introduce the Moral Foundations Theory, as it helps to shed some light upon what is going on with the “Cultural Cognition Thesis.”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Moral Foundations Theory was created by a group of social and cultural psychologists to understand why morality varies so much across cultures yet still shows so many similarities and recurrent themes. In brief, the theory proposes that several innate and universally available psychological systems are the foundations of “intuitive ethics.” Each culture then constructs virtues, narratives, and institutions on top of these foundations, thereby creating the unique moralities we see around the world, and conflicting within nations too. The five foundations were initially proposed to which a sixth (liberty / oppression was added).</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18</a:t>
            </a:fld>
            <a:endParaRPr lang="en-US"/>
          </a:p>
        </p:txBody>
      </p:sp>
    </p:spTree>
    <p:extLst>
      <p:ext uri="{BB962C8B-B14F-4D97-AF65-F5344CB8AC3E}">
        <p14:creationId xmlns:p14="http://schemas.microsoft.com/office/powerpoint/2010/main" val="218040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19</a:t>
            </a:fld>
            <a:endParaRPr lang="en-US"/>
          </a:p>
        </p:txBody>
      </p:sp>
    </p:spTree>
    <p:extLst>
      <p:ext uri="{BB962C8B-B14F-4D97-AF65-F5344CB8AC3E}">
        <p14:creationId xmlns:p14="http://schemas.microsoft.com/office/powerpoint/2010/main" val="106386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pPr marL="157169" indent="0">
              <a:lnSpc>
                <a:spcPct val="107000"/>
              </a:lnSpc>
              <a:spcBef>
                <a:spcPts val="0"/>
              </a:spcBef>
              <a:buNone/>
            </a:pPr>
            <a:r>
              <a:rPr lang="en-US" sz="1200" dirty="0">
                <a:cs typeface="Times New Roman" panose="02020603050405020304" pitchFamily="18" charset="0"/>
              </a:rPr>
              <a:t>2019 nationally representative phone survey by American Public Media and APM Research Lab</a:t>
            </a:r>
          </a:p>
          <a:p>
            <a:pPr marL="157169" indent="0">
              <a:lnSpc>
                <a:spcPct val="107000"/>
              </a:lnSpc>
              <a:spcBef>
                <a:spcPts val="0"/>
              </a:spcBef>
              <a:buNone/>
            </a:pPr>
            <a:r>
              <a:rPr lang="en-US" sz="1200" dirty="0">
                <a:cs typeface="Times New Roman" panose="02020603050405020304" pitchFamily="18" charset="0"/>
              </a:rPr>
              <a:t>1005 participants.</a:t>
            </a:r>
          </a:p>
          <a:p>
            <a:pPr marL="157169" indent="0">
              <a:lnSpc>
                <a:spcPct val="107000"/>
              </a:lnSpc>
              <a:spcBef>
                <a:spcPts val="0"/>
              </a:spcBef>
              <a:buNone/>
            </a:pPr>
            <a:endParaRPr lang="en-US" sz="1200" dirty="0">
              <a:cs typeface="Times New Roman" panose="02020603050405020304" pitchFamily="18" charset="0"/>
            </a:endParaRPr>
          </a:p>
          <a:p>
            <a:pPr marL="157169" indent="0">
              <a:lnSpc>
                <a:spcPct val="107000"/>
              </a:lnSpc>
              <a:spcBef>
                <a:spcPts val="0"/>
              </a:spcBef>
              <a:buNone/>
            </a:pPr>
            <a:r>
              <a:rPr lang="en-US" sz="1200" dirty="0">
                <a:cs typeface="Times New Roman" panose="02020603050405020304" pitchFamily="18" charset="0"/>
              </a:rPr>
              <a:t>Looked at water knowledge, connection, concerns, and action.  We are going to dig more into the results of this study to get an idea of what people think of water.</a:t>
            </a:r>
          </a:p>
          <a:p>
            <a:pPr marL="157169" indent="0">
              <a:lnSpc>
                <a:spcPct val="107000"/>
              </a:lnSpc>
              <a:spcBef>
                <a:spcPts val="0"/>
              </a:spcBef>
              <a:buNone/>
            </a:pPr>
            <a:endParaRPr lang="en-US" sz="1200" dirty="0">
              <a:cs typeface="Times New Roman" panose="02020603050405020304" pitchFamily="18" charset="0"/>
            </a:endParaRPr>
          </a:p>
          <a:p>
            <a:pPr marL="157169" indent="0">
              <a:lnSpc>
                <a:spcPct val="107000"/>
              </a:lnSpc>
              <a:spcBef>
                <a:spcPts val="0"/>
              </a:spcBef>
              <a:buNone/>
            </a:pPr>
            <a:r>
              <a:rPr lang="en-US" sz="1200" dirty="0">
                <a:cs typeface="Times New Roman" panose="02020603050405020304" pitchFamily="18" charset="0"/>
              </a:rPr>
              <a:t>Let’s see how you do:</a:t>
            </a:r>
          </a:p>
          <a:p>
            <a:pPr marL="157169" indent="0">
              <a:lnSpc>
                <a:spcPct val="107000"/>
              </a:lnSpc>
              <a:spcBef>
                <a:spcPts val="0"/>
              </a:spcBef>
              <a:buNone/>
            </a:pPr>
            <a:r>
              <a:rPr lang="en-US" sz="1200" dirty="0">
                <a:cs typeface="Times New Roman" panose="02020603050405020304" pitchFamily="18" charset="0"/>
              </a:rPr>
              <a:t>Poll #1: Knowledge of Water – 4 questions of the 10 asked….</a:t>
            </a:r>
          </a:p>
          <a:p>
            <a:pPr marL="157169" indent="0">
              <a:lnSpc>
                <a:spcPct val="107000"/>
              </a:lnSpc>
              <a:spcBef>
                <a:spcPts val="0"/>
              </a:spcBef>
              <a:buNone/>
            </a:pPr>
            <a:endParaRPr lang="en-US" sz="1200" dirty="0">
              <a:cs typeface="Times New Roman" panose="02020603050405020304" pitchFamily="18" charset="0"/>
            </a:endParaRPr>
          </a:p>
          <a:p>
            <a:pPr marL="385769" indent="-228600">
              <a:lnSpc>
                <a:spcPct val="107000"/>
              </a:lnSpc>
              <a:spcBef>
                <a:spcPts val="0"/>
              </a:spcBef>
              <a:buAutoNum type="arabicParenR"/>
            </a:pPr>
            <a:r>
              <a:rPr lang="en-US" sz="1200" dirty="0">
                <a:cs typeface="Times New Roman" panose="02020603050405020304" pitchFamily="18" charset="0"/>
              </a:rPr>
              <a:t>In most U.S. towns, when it rains, where does most of the water that goes into storm drains end up?</a:t>
            </a:r>
          </a:p>
          <a:p>
            <a:pPr marL="385769" indent="-228600">
              <a:lnSpc>
                <a:spcPct val="107000"/>
              </a:lnSpc>
              <a:spcBef>
                <a:spcPts val="0"/>
              </a:spcBef>
              <a:buAutoNum type="arabicParenR"/>
            </a:pPr>
            <a:r>
              <a:rPr lang="en-US" sz="1200" dirty="0"/>
              <a:t>Which one of the following statements is true about wetlands, such as swamps or marshes?</a:t>
            </a:r>
            <a:endParaRPr lang="en-US" sz="1200" dirty="0">
              <a:cs typeface="Times New Roman" panose="02020603050405020304" pitchFamily="18" charset="0"/>
            </a:endParaRPr>
          </a:p>
          <a:p>
            <a:pPr marL="385769" indent="-228600">
              <a:lnSpc>
                <a:spcPct val="107000"/>
              </a:lnSpc>
              <a:spcBef>
                <a:spcPts val="0"/>
              </a:spcBef>
              <a:buAutoNum type="arabicParenR"/>
            </a:pPr>
            <a:r>
              <a:rPr lang="en-US" sz="1200" dirty="0"/>
              <a:t>Do you happen to know the original source of the tap water in your home, such as a river, reservoir, or underground aquifer?</a:t>
            </a:r>
            <a:endParaRPr lang="en-US" sz="1200" dirty="0">
              <a:cs typeface="Times New Roman" panose="02020603050405020304" pitchFamily="18" charset="0"/>
            </a:endParaRPr>
          </a:p>
          <a:p>
            <a:pPr marL="385769" indent="-228600">
              <a:lnSpc>
                <a:spcPct val="107000"/>
              </a:lnSpc>
              <a:spcBef>
                <a:spcPts val="0"/>
              </a:spcBef>
              <a:buAutoNum type="arabicParenR"/>
            </a:pPr>
            <a:r>
              <a:rPr lang="en-US" sz="1200" dirty="0"/>
              <a:t>Which of these is the largest source of pollution of rivers, lakes, and oceans:</a:t>
            </a:r>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a:t>
            </a:fld>
            <a:endParaRPr lang="en-US"/>
          </a:p>
        </p:txBody>
      </p:sp>
    </p:spTree>
    <p:extLst>
      <p:ext uri="{BB962C8B-B14F-4D97-AF65-F5344CB8AC3E}">
        <p14:creationId xmlns:p14="http://schemas.microsoft.com/office/powerpoint/2010/main" val="298549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20</a:t>
            </a:fld>
            <a:endParaRPr lang="en-US"/>
          </a:p>
        </p:txBody>
      </p:sp>
    </p:spTree>
    <p:extLst>
      <p:ext uri="{BB962C8B-B14F-4D97-AF65-F5344CB8AC3E}">
        <p14:creationId xmlns:p14="http://schemas.microsoft.com/office/powerpoint/2010/main" val="1323100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21</a:t>
            </a:fld>
            <a:endParaRPr lang="en-US"/>
          </a:p>
        </p:txBody>
      </p:sp>
    </p:spTree>
    <p:extLst>
      <p:ext uri="{BB962C8B-B14F-4D97-AF65-F5344CB8AC3E}">
        <p14:creationId xmlns:p14="http://schemas.microsoft.com/office/powerpoint/2010/main" val="103883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22</a:t>
            </a:fld>
            <a:endParaRPr lang="en-US"/>
          </a:p>
        </p:txBody>
      </p:sp>
    </p:spTree>
    <p:extLst>
      <p:ext uri="{BB962C8B-B14F-4D97-AF65-F5344CB8AC3E}">
        <p14:creationId xmlns:p14="http://schemas.microsoft.com/office/powerpoint/2010/main" val="2988491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23</a:t>
            </a:fld>
            <a:endParaRPr lang="en-US"/>
          </a:p>
        </p:txBody>
      </p:sp>
    </p:spTree>
    <p:extLst>
      <p:ext uri="{BB962C8B-B14F-4D97-AF65-F5344CB8AC3E}">
        <p14:creationId xmlns:p14="http://schemas.microsoft.com/office/powerpoint/2010/main" val="65767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Paired with pictures from binding values.</a:t>
            </a:r>
          </a:p>
        </p:txBody>
      </p:sp>
      <p:sp>
        <p:nvSpPr>
          <p:cNvPr id="4" name="Slide Number Placeholder 3"/>
          <p:cNvSpPr>
            <a:spLocks noGrp="1"/>
          </p:cNvSpPr>
          <p:nvPr>
            <p:ph type="sldNum" sz="quarter" idx="5"/>
          </p:nvPr>
        </p:nvSpPr>
        <p:spPr/>
        <p:txBody>
          <a:bodyPr/>
          <a:lstStyle/>
          <a:p>
            <a:fld id="{7E1573F1-F95D-403A-A47C-A1143ABC9F0B}" type="slidenum">
              <a:rPr lang="en-US" smtClean="0"/>
              <a:t>24</a:t>
            </a:fld>
            <a:endParaRPr lang="en-US"/>
          </a:p>
        </p:txBody>
      </p:sp>
    </p:spTree>
    <p:extLst>
      <p:ext uri="{BB962C8B-B14F-4D97-AF65-F5344CB8AC3E}">
        <p14:creationId xmlns:p14="http://schemas.microsoft.com/office/powerpoint/2010/main" val="288240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25</a:t>
            </a:fld>
            <a:endParaRPr lang="en-US"/>
          </a:p>
        </p:txBody>
      </p:sp>
    </p:spTree>
    <p:extLst>
      <p:ext uri="{BB962C8B-B14F-4D97-AF65-F5344CB8AC3E}">
        <p14:creationId xmlns:p14="http://schemas.microsoft.com/office/powerpoint/2010/main" val="99199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According to the Theory of Planned Behavior, behavior is influenced by three elements:</a:t>
            </a:r>
          </a:p>
          <a:p>
            <a:endParaRPr lang="en-US" b="0" dirty="0"/>
          </a:p>
          <a:p>
            <a:r>
              <a:rPr lang="en-US" b="0" dirty="0"/>
              <a:t>Attitude: That the behavior will be beneficial to the individual. </a:t>
            </a:r>
          </a:p>
          <a:p>
            <a:r>
              <a:rPr lang="en-US" b="0" dirty="0"/>
              <a:t>Subjective norms: The belief that other people think that the behavior is acceptable. </a:t>
            </a:r>
          </a:p>
          <a:p>
            <a:r>
              <a:rPr lang="en-US" b="0" dirty="0"/>
              <a:t>Perceived ability: The belief that one has the skills and capability to change behavior. </a:t>
            </a:r>
          </a:p>
          <a:p>
            <a:endParaRPr lang="en-US" b="0" dirty="0"/>
          </a:p>
          <a:p>
            <a:r>
              <a:rPr lang="en-US" b="0" dirty="0"/>
              <a:t>The Theory of Planned Behavior can be used to change behaviors that are heavily influenced by peers and the close social network. This theory tells us that the close social network needs to be targeted to support the desired behavior change in the individual, as well as that it is important to highlight the short-term benefits of the behavior change to promote action.</a:t>
            </a:r>
          </a:p>
        </p:txBody>
      </p:sp>
      <p:sp>
        <p:nvSpPr>
          <p:cNvPr id="4" name="Slide Number Placeholder 3"/>
          <p:cNvSpPr>
            <a:spLocks noGrp="1"/>
          </p:cNvSpPr>
          <p:nvPr>
            <p:ph type="sldNum" sz="quarter" idx="5"/>
          </p:nvPr>
        </p:nvSpPr>
        <p:spPr/>
        <p:txBody>
          <a:bodyPr/>
          <a:lstStyle/>
          <a:p>
            <a:fld id="{7E1573F1-F95D-403A-A47C-A1143ABC9F0B}" type="slidenum">
              <a:rPr lang="en-US" smtClean="0"/>
              <a:t>26</a:t>
            </a:fld>
            <a:endParaRPr lang="en-US"/>
          </a:p>
        </p:txBody>
      </p:sp>
    </p:spTree>
    <p:extLst>
      <p:ext uri="{BB962C8B-B14F-4D97-AF65-F5344CB8AC3E}">
        <p14:creationId xmlns:p14="http://schemas.microsoft.com/office/powerpoint/2010/main" val="158673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Social </a:t>
            </a:r>
            <a:r>
              <a:rPr lang="en-US" dirty="0">
                <a:solidFill>
                  <a:schemeClr val="tx1"/>
                </a:solidFill>
              </a:rPr>
              <a:t>Cognitive Theory (SCT) was develop in 1986 growing out of the Social Learning Theory (SLT) from the 1960s.  It states that learning occurs in a social context with a dynamic and reciprocal interaction of the person, environment, and behavior. The unique feature of SCT is the emphasis on social influence and its emphasis on external and internal social reinforcement.   SCT considers the unique way in which individuals acquire and maintain behavior, while also considering the social environment in which individuals perform the behavior. The theory takes into account a person's past experiences, which factor into whether behavioral action will occur. These past experiences influences reinforcements, expectations, and expectancies, all of which shape whether a person will engage in a specific behavior and the reasons why a person engages in that behavior.</a:t>
            </a:r>
          </a:p>
          <a:p>
            <a:endParaRPr lang="en-US" dirty="0">
              <a:solidFill>
                <a:schemeClr val="tx1"/>
              </a:solidFill>
            </a:endParaRPr>
          </a:p>
          <a:p>
            <a:r>
              <a:rPr lang="en-US" dirty="0">
                <a:solidFill>
                  <a:schemeClr val="tx1"/>
                </a:solidFill>
              </a:rPr>
              <a:t>Reciprocal Determinism refers to the dynamic and reciprocal interaction of person (individual with a set of learned experiences), environment (external social context), and behavior (responses to stimuli to achieve goals).</a:t>
            </a:r>
          </a:p>
          <a:p>
            <a:endParaRPr lang="en-US" dirty="0">
              <a:solidFill>
                <a:schemeClr val="tx1"/>
              </a:solidFill>
            </a:endParaRPr>
          </a:p>
          <a:p>
            <a:r>
              <a:rPr lang="en-US" dirty="0">
                <a:solidFill>
                  <a:schemeClr val="tx1"/>
                </a:solidFill>
              </a:rPr>
              <a:t>In the application of the Social Learning Theory, the learner (audience) is encouraged to:</a:t>
            </a:r>
          </a:p>
          <a:p>
            <a:pPr marL="228600" indent="-228600">
              <a:buFont typeface="+mj-lt"/>
              <a:buAutoNum type="arabicPeriod"/>
            </a:pPr>
            <a:r>
              <a:rPr lang="en-US" b="0" dirty="0">
                <a:solidFill>
                  <a:schemeClr val="tx1"/>
                </a:solidFill>
                <a:effectLst/>
              </a:rPr>
              <a:t>Observe and imitate the behavior of others. </a:t>
            </a:r>
            <a:endParaRPr lang="en-US" b="0" i="1" dirty="0">
              <a:solidFill>
                <a:schemeClr val="tx1"/>
              </a:solidFill>
              <a:effectLst/>
            </a:endParaRPr>
          </a:p>
          <a:p>
            <a:pPr marL="228600" indent="-228600">
              <a:buFont typeface="+mj-lt"/>
              <a:buAutoNum type="arabicPeriod"/>
            </a:pPr>
            <a:r>
              <a:rPr lang="en-US" b="0" dirty="0">
                <a:solidFill>
                  <a:schemeClr val="tx1"/>
                </a:solidFill>
                <a:effectLst/>
              </a:rPr>
              <a:t>See positive behaviors modeled and practiced. </a:t>
            </a:r>
            <a:endParaRPr lang="en-US" b="0" i="1" dirty="0">
              <a:solidFill>
                <a:schemeClr val="tx1"/>
              </a:solidFill>
              <a:effectLst/>
            </a:endParaRPr>
          </a:p>
          <a:p>
            <a:pPr marL="228600" indent="-228600">
              <a:buFont typeface="+mj-lt"/>
              <a:buAutoNum type="arabicPeriod"/>
            </a:pPr>
            <a:r>
              <a:rPr lang="en-US" b="0" dirty="0">
                <a:solidFill>
                  <a:schemeClr val="tx1"/>
                </a:solidFill>
                <a:effectLst/>
              </a:rPr>
              <a:t>Increase his/her own capability and confidence to implement new skills. </a:t>
            </a:r>
          </a:p>
          <a:p>
            <a:pPr marL="228600" indent="-228600">
              <a:buFont typeface="+mj-lt"/>
              <a:buAutoNum type="arabicPeriod"/>
            </a:pPr>
            <a:r>
              <a:rPr lang="en-US" b="0" dirty="0">
                <a:solidFill>
                  <a:schemeClr val="tx1"/>
                </a:solidFill>
                <a:effectLst/>
              </a:rPr>
              <a:t>Gain positive attitudes about implementing those skills. Experience support from his/her environment to use those skills. </a:t>
            </a: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7E1573F1-F95D-403A-A47C-A1143ABC9F0B}" type="slidenum">
              <a:rPr lang="en-US" smtClean="0"/>
              <a:t>27</a:t>
            </a:fld>
            <a:endParaRPr lang="en-US"/>
          </a:p>
        </p:txBody>
      </p:sp>
    </p:spTree>
    <p:extLst>
      <p:ext uri="{BB962C8B-B14F-4D97-AF65-F5344CB8AC3E}">
        <p14:creationId xmlns:p14="http://schemas.microsoft.com/office/powerpoint/2010/main" val="237781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dirty="0"/>
              <a:t>The Transtheoretical Model (also called the Stages of Change Model), developed by Prochaska and DiClemente in the late 1970s, was developed to address how people quit smoking.  It focuses on the decision-making of the individual and assumes people do not change behaviors quickly and decisively but continuously through a process. </a:t>
            </a:r>
          </a:p>
          <a:p>
            <a:endParaRPr lang="en-US" dirty="0"/>
          </a:p>
          <a:p>
            <a:r>
              <a:rPr lang="en-US" dirty="0"/>
              <a:t>The TTM posits that individuals move through six stages of change: precontemplation, contemplation, preparation, action, and maintenance. For each stage of change, different intervention strategies are most effective at moving the person to the next stage of change and subsequently through the model to maintenance, the ideal stage of behavior.</a:t>
            </a:r>
          </a:p>
          <a:p>
            <a:pPr>
              <a:buFont typeface="+mj-lt"/>
              <a:buAutoNum type="arabicPeriod"/>
            </a:pPr>
            <a:r>
              <a:rPr lang="en-US" dirty="0"/>
              <a:t>Precontemplation - In this stage, people do not intend to take action in the foreseeable future (defined as within the next 6 months). </a:t>
            </a:r>
          </a:p>
          <a:p>
            <a:pPr>
              <a:buFont typeface="+mj-lt"/>
              <a:buAutoNum type="arabicPeriod"/>
            </a:pPr>
            <a:r>
              <a:rPr lang="en-US" dirty="0"/>
              <a:t>Contemplation - In this stage, people are intending to start the healthy behavior in the foreseeable future (defined as within the next 6 months). </a:t>
            </a:r>
          </a:p>
          <a:p>
            <a:pPr>
              <a:buFont typeface="+mj-lt"/>
              <a:buAutoNum type="arabicPeriod"/>
            </a:pPr>
            <a:r>
              <a:rPr lang="en-US" dirty="0"/>
              <a:t>Preparation (Determination) - In this stage, people are ready to take action within the next 30 days. People start to take small steps toward the behavior change, and they believe changing their behavior can lead to a healthier life.</a:t>
            </a:r>
          </a:p>
          <a:p>
            <a:pPr>
              <a:buFont typeface="+mj-lt"/>
              <a:buAutoNum type="arabicPeriod"/>
            </a:pPr>
            <a:r>
              <a:rPr lang="en-US" dirty="0"/>
              <a:t>Action - In this stage, people have recently changed their behavior (defined as within the last 6 months) and intend to keep moving forward with that behavior change. People may exhibit this by modifying their problem behavior or acquiring new healthy behaviors.</a:t>
            </a:r>
          </a:p>
          <a:p>
            <a:pPr>
              <a:buFont typeface="+mj-lt"/>
              <a:buAutoNum type="arabicPeriod"/>
            </a:pPr>
            <a:r>
              <a:rPr lang="en-US" dirty="0"/>
              <a:t>Maintenance - In this stage, people have sustained their behavior change for a while (defined as more than 6 months) and intend to maintain the behavior change going forward. </a:t>
            </a:r>
          </a:p>
        </p:txBody>
      </p:sp>
      <p:sp>
        <p:nvSpPr>
          <p:cNvPr id="4" name="Slide Number Placeholder 3"/>
          <p:cNvSpPr>
            <a:spLocks noGrp="1"/>
          </p:cNvSpPr>
          <p:nvPr>
            <p:ph type="sldNum" sz="quarter" idx="5"/>
          </p:nvPr>
        </p:nvSpPr>
        <p:spPr/>
        <p:txBody>
          <a:bodyPr/>
          <a:lstStyle/>
          <a:p>
            <a:fld id="{7E1573F1-F95D-403A-A47C-A1143ABC9F0B}" type="slidenum">
              <a:rPr lang="en-US" smtClean="0"/>
              <a:t>28</a:t>
            </a:fld>
            <a:endParaRPr lang="en-US"/>
          </a:p>
        </p:txBody>
      </p:sp>
    </p:spTree>
    <p:extLst>
      <p:ext uri="{BB962C8B-B14F-4D97-AF65-F5344CB8AC3E}">
        <p14:creationId xmlns:p14="http://schemas.microsoft.com/office/powerpoint/2010/main" val="3254888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solidFill>
                  <a:schemeClr val="tx1"/>
                </a:solidFill>
                <a:effectLst/>
              </a:rPr>
              <a:t> </a:t>
            </a: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7E1573F1-F95D-403A-A47C-A1143ABC9F0B}" type="slidenum">
              <a:rPr lang="en-US" smtClean="0"/>
              <a:t>29</a:t>
            </a:fld>
            <a:endParaRPr lang="en-US"/>
          </a:p>
        </p:txBody>
      </p:sp>
    </p:spTree>
    <p:extLst>
      <p:ext uri="{BB962C8B-B14F-4D97-AF65-F5344CB8AC3E}">
        <p14:creationId xmlns:p14="http://schemas.microsoft.com/office/powerpoint/2010/main" val="206911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Here are the results.  How did you compare with most Americans.</a:t>
            </a:r>
          </a:p>
          <a:p>
            <a:endParaRPr lang="en-US" b="0" dirty="0"/>
          </a:p>
          <a:p>
            <a:r>
              <a:rPr lang="en-US" b="0" dirty="0"/>
              <a:t>Poll#2: Connection with Water</a:t>
            </a:r>
          </a:p>
          <a:p>
            <a:r>
              <a:rPr lang="en-US" b="0" dirty="0"/>
              <a:t>In the warmer months, how often do you spend free time doing activities in or around bodies of water, including lakes, rivers, or the ocean?</a:t>
            </a:r>
          </a:p>
        </p:txBody>
      </p:sp>
      <p:sp>
        <p:nvSpPr>
          <p:cNvPr id="4" name="Slide Number Placeholder 3"/>
          <p:cNvSpPr>
            <a:spLocks noGrp="1"/>
          </p:cNvSpPr>
          <p:nvPr>
            <p:ph type="sldNum" sz="quarter" idx="5"/>
          </p:nvPr>
        </p:nvSpPr>
        <p:spPr/>
        <p:txBody>
          <a:bodyPr/>
          <a:lstStyle/>
          <a:p>
            <a:fld id="{7E1573F1-F95D-403A-A47C-A1143ABC9F0B}" type="slidenum">
              <a:rPr lang="en-US" smtClean="0"/>
              <a:t>3</a:t>
            </a:fld>
            <a:endParaRPr lang="en-US"/>
          </a:p>
        </p:txBody>
      </p:sp>
    </p:spTree>
    <p:extLst>
      <p:ext uri="{BB962C8B-B14F-4D97-AF65-F5344CB8AC3E}">
        <p14:creationId xmlns:p14="http://schemas.microsoft.com/office/powerpoint/2010/main" val="1578484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30</a:t>
            </a:fld>
            <a:endParaRPr lang="en-US"/>
          </a:p>
        </p:txBody>
      </p:sp>
    </p:spTree>
    <p:extLst>
      <p:ext uri="{BB962C8B-B14F-4D97-AF65-F5344CB8AC3E}">
        <p14:creationId xmlns:p14="http://schemas.microsoft.com/office/powerpoint/2010/main" val="1602263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31</a:t>
            </a:fld>
            <a:endParaRPr lang="en-US"/>
          </a:p>
        </p:txBody>
      </p:sp>
    </p:spTree>
    <p:extLst>
      <p:ext uri="{BB962C8B-B14F-4D97-AF65-F5344CB8AC3E}">
        <p14:creationId xmlns:p14="http://schemas.microsoft.com/office/powerpoint/2010/main" val="52883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You can see that 85% of respondents said water played an extremely meaningful or very meaningful role in their life.  50% had a personal connection to a waterbody.  About 2/3s recreated there (the polling question), found it important to teach children, and wanted to learn more</a:t>
            </a:r>
          </a:p>
        </p:txBody>
      </p:sp>
      <p:sp>
        <p:nvSpPr>
          <p:cNvPr id="4" name="Slide Number Placeholder 3"/>
          <p:cNvSpPr>
            <a:spLocks noGrp="1"/>
          </p:cNvSpPr>
          <p:nvPr>
            <p:ph type="sldNum" sz="quarter" idx="5"/>
          </p:nvPr>
        </p:nvSpPr>
        <p:spPr/>
        <p:txBody>
          <a:bodyPr/>
          <a:lstStyle/>
          <a:p>
            <a:fld id="{7E1573F1-F95D-403A-A47C-A1143ABC9F0B}" type="slidenum">
              <a:rPr lang="en-US" smtClean="0"/>
              <a:t>4</a:t>
            </a:fld>
            <a:endParaRPr lang="en-US"/>
          </a:p>
        </p:txBody>
      </p:sp>
    </p:spTree>
    <p:extLst>
      <p:ext uri="{BB962C8B-B14F-4D97-AF65-F5344CB8AC3E}">
        <p14:creationId xmlns:p14="http://schemas.microsoft.com/office/powerpoint/2010/main" val="416290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About the same percentage of people who thought water was meaningful were concerned about the future of water (most very concerned).  This is especially true of marginalized communities.</a:t>
            </a:r>
          </a:p>
          <a:p>
            <a:endParaRPr lang="en-US" b="0" dirty="0"/>
          </a:p>
          <a:p>
            <a:r>
              <a:rPr lang="en-US" b="0" dirty="0"/>
              <a:t>So people may not have a high level of knowledge, but nevertheless people know to be concerned.</a:t>
            </a:r>
          </a:p>
        </p:txBody>
      </p:sp>
      <p:sp>
        <p:nvSpPr>
          <p:cNvPr id="4" name="Slide Number Placeholder 3"/>
          <p:cNvSpPr>
            <a:spLocks noGrp="1"/>
          </p:cNvSpPr>
          <p:nvPr>
            <p:ph type="sldNum" sz="quarter" idx="5"/>
          </p:nvPr>
        </p:nvSpPr>
        <p:spPr/>
        <p:txBody>
          <a:bodyPr/>
          <a:lstStyle/>
          <a:p>
            <a:fld id="{7E1573F1-F95D-403A-A47C-A1143ABC9F0B}" type="slidenum">
              <a:rPr lang="en-US" smtClean="0"/>
              <a:t>5</a:t>
            </a:fld>
            <a:endParaRPr lang="en-US"/>
          </a:p>
        </p:txBody>
      </p:sp>
    </p:spTree>
    <p:extLst>
      <p:ext uri="{BB962C8B-B14F-4D97-AF65-F5344CB8AC3E}">
        <p14:creationId xmlns:p14="http://schemas.microsoft.com/office/powerpoint/2010/main" val="109584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The problem is that the actions people are taking do not match the scale of the problems.</a:t>
            </a:r>
          </a:p>
          <a:p>
            <a:endParaRPr lang="en-US" b="0" dirty="0"/>
          </a:p>
          <a:p>
            <a:r>
              <a:rPr lang="en-US" b="0" dirty="0"/>
              <a:t>While most are taking action (typically towards water conservation / reduction of use).</a:t>
            </a:r>
          </a:p>
          <a:p>
            <a:endParaRPr lang="en-US" b="0" dirty="0"/>
          </a:p>
          <a:p>
            <a:r>
              <a:rPr lang="en-US" b="0" dirty="0"/>
              <a:t>The report notes that people want to take action but need tangible ideas – easy ways to act – to make a difference.</a:t>
            </a:r>
          </a:p>
        </p:txBody>
      </p:sp>
      <p:sp>
        <p:nvSpPr>
          <p:cNvPr id="4" name="Slide Number Placeholder 3"/>
          <p:cNvSpPr>
            <a:spLocks noGrp="1"/>
          </p:cNvSpPr>
          <p:nvPr>
            <p:ph type="sldNum" sz="quarter" idx="5"/>
          </p:nvPr>
        </p:nvSpPr>
        <p:spPr/>
        <p:txBody>
          <a:bodyPr/>
          <a:lstStyle/>
          <a:p>
            <a:fld id="{7E1573F1-F95D-403A-A47C-A1143ABC9F0B}" type="slidenum">
              <a:rPr lang="en-US" smtClean="0"/>
              <a:t>6</a:t>
            </a:fld>
            <a:endParaRPr lang="en-US"/>
          </a:p>
        </p:txBody>
      </p:sp>
    </p:spTree>
    <p:extLst>
      <p:ext uri="{BB962C8B-B14F-4D97-AF65-F5344CB8AC3E}">
        <p14:creationId xmlns:p14="http://schemas.microsoft.com/office/powerpoint/2010/main" val="228347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In a nationally representative Pew Research Study conducted in January 2020, the environment was one of the top priorities for the president and Congress.</a:t>
            </a:r>
          </a:p>
        </p:txBody>
      </p:sp>
      <p:sp>
        <p:nvSpPr>
          <p:cNvPr id="4" name="Slide Number Placeholder 3"/>
          <p:cNvSpPr>
            <a:spLocks noGrp="1"/>
          </p:cNvSpPr>
          <p:nvPr>
            <p:ph type="sldNum" sz="quarter" idx="5"/>
          </p:nvPr>
        </p:nvSpPr>
        <p:spPr/>
        <p:txBody>
          <a:bodyPr/>
          <a:lstStyle/>
          <a:p>
            <a:fld id="{7E1573F1-F95D-403A-A47C-A1143ABC9F0B}" type="slidenum">
              <a:rPr lang="en-US" smtClean="0"/>
              <a:t>7</a:t>
            </a:fld>
            <a:endParaRPr lang="en-US"/>
          </a:p>
        </p:txBody>
      </p:sp>
    </p:spTree>
    <p:extLst>
      <p:ext uri="{BB962C8B-B14F-4D97-AF65-F5344CB8AC3E}">
        <p14:creationId xmlns:p14="http://schemas.microsoft.com/office/powerpoint/2010/main" val="2584613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But as we delved down deeper into the data, we see that there is a large discrepancy in the prioritization of this subject based on political party.</a:t>
            </a:r>
          </a:p>
        </p:txBody>
      </p:sp>
      <p:sp>
        <p:nvSpPr>
          <p:cNvPr id="4" name="Slide Number Placeholder 3"/>
          <p:cNvSpPr>
            <a:spLocks noGrp="1"/>
          </p:cNvSpPr>
          <p:nvPr>
            <p:ph type="sldNum" sz="quarter" idx="5"/>
          </p:nvPr>
        </p:nvSpPr>
        <p:spPr/>
        <p:txBody>
          <a:bodyPr/>
          <a:lstStyle/>
          <a:p>
            <a:fld id="{7E1573F1-F95D-403A-A47C-A1143ABC9F0B}" type="slidenum">
              <a:rPr lang="en-US" smtClean="0"/>
              <a:t>8</a:t>
            </a:fld>
            <a:endParaRPr lang="en-US"/>
          </a:p>
        </p:txBody>
      </p:sp>
    </p:spTree>
    <p:extLst>
      <p:ext uri="{BB962C8B-B14F-4D97-AF65-F5344CB8AC3E}">
        <p14:creationId xmlns:p14="http://schemas.microsoft.com/office/powerpoint/2010/main" val="357456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571500"/>
            <a:ext cx="4213225" cy="3160713"/>
          </a:xfrm>
        </p:spPr>
      </p:sp>
      <p:sp>
        <p:nvSpPr>
          <p:cNvPr id="3" name="Notes Placeholder 2"/>
          <p:cNvSpPr>
            <a:spLocks noGrp="1"/>
          </p:cNvSpPr>
          <p:nvPr>
            <p:ph type="body" idx="1"/>
          </p:nvPr>
        </p:nvSpPr>
        <p:spPr/>
        <p:txBody>
          <a:bodyPr/>
          <a:lstStyle/>
          <a:p>
            <a:r>
              <a:rPr lang="en-US" b="0" dirty="0"/>
              <a:t>So to summarize these national surveys:</a:t>
            </a:r>
          </a:p>
          <a:p>
            <a:pPr marL="171450" indent="-171450">
              <a:buFont typeface="Arial" panose="020B0604020202020204" pitchFamily="34" charset="0"/>
              <a:buChar char="•"/>
            </a:pPr>
            <a:r>
              <a:rPr lang="en-US" b="0" dirty="0"/>
              <a:t>People care about water and are willing to act even though they lack knowledge and aren’t sure what to do.  They need US to help give them simple solutions.</a:t>
            </a:r>
          </a:p>
          <a:p>
            <a:pPr marL="171450" indent="-171450">
              <a:buFont typeface="Arial" panose="020B0604020202020204" pitchFamily="34" charset="0"/>
              <a:buChar char="•"/>
            </a:pPr>
            <a:r>
              <a:rPr lang="en-US" b="0" dirty="0"/>
              <a:t>Further, while environmental concerns are deemed important they seem to have a strong political divide, but water concerns do not.</a:t>
            </a:r>
          </a:p>
          <a:p>
            <a:pPr marL="0" indent="0">
              <a:buFont typeface="Arial" panose="020B0604020202020204" pitchFamily="34" charset="0"/>
              <a:buNone/>
            </a:pPr>
            <a:endParaRPr lang="en-US" b="0" dirty="0"/>
          </a:p>
          <a:p>
            <a:pPr marL="171450" indent="-171450">
              <a:buFont typeface="Arial" panose="020B0604020202020204" pitchFamily="34" charset="0"/>
              <a:buChar char="•"/>
            </a:pPr>
            <a:endParaRPr lang="en-US" b="0" dirty="0"/>
          </a:p>
          <a:p>
            <a:endParaRPr lang="en-US" b="0" dirty="0"/>
          </a:p>
        </p:txBody>
      </p:sp>
      <p:sp>
        <p:nvSpPr>
          <p:cNvPr id="4" name="Slide Number Placeholder 3"/>
          <p:cNvSpPr>
            <a:spLocks noGrp="1"/>
          </p:cNvSpPr>
          <p:nvPr>
            <p:ph type="sldNum" sz="quarter" idx="5"/>
          </p:nvPr>
        </p:nvSpPr>
        <p:spPr/>
        <p:txBody>
          <a:bodyPr/>
          <a:lstStyle/>
          <a:p>
            <a:fld id="{7E1573F1-F95D-403A-A47C-A1143ABC9F0B}" type="slidenum">
              <a:rPr lang="en-US" smtClean="0"/>
              <a:t>9</a:t>
            </a:fld>
            <a:endParaRPr lang="en-US"/>
          </a:p>
        </p:txBody>
      </p:sp>
    </p:spTree>
    <p:extLst>
      <p:ext uri="{BB962C8B-B14F-4D97-AF65-F5344CB8AC3E}">
        <p14:creationId xmlns:p14="http://schemas.microsoft.com/office/powerpoint/2010/main" val="2172789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746" y="287848"/>
            <a:ext cx="6929342" cy="1036673"/>
          </a:xfrm>
          <a:prstGeom prst="rect">
            <a:avLst/>
          </a:prstGeom>
        </p:spPr>
      </p:pic>
      <p:pic>
        <p:nvPicPr>
          <p:cNvPr id="1030" name="Picture 6" descr="Image result for KDOW logo"/>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88446" y="287848"/>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55388" y="6129868"/>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3" y="6193395"/>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3" y="5655119"/>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899"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3"/>
            <a:ext cx="4041775"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84932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29"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474" y="274638"/>
            <a:ext cx="8225327" cy="1143000"/>
          </a:xfrm>
        </p:spPr>
        <p:txBody>
          <a:bodyPr>
            <a:noAutofit/>
          </a:bodyPr>
          <a:lstStyle>
            <a:lvl1pPr algn="l">
              <a:defRPr sz="3000" baseline="0">
                <a:solidFill>
                  <a:srgbClr val="0032A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61475" y="1316053"/>
            <a:ext cx="8225327" cy="48540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4" name="Group 3"/>
          <p:cNvGrpSpPr/>
          <p:nvPr userDrawn="1"/>
        </p:nvGrpSpPr>
        <p:grpSpPr>
          <a:xfrm>
            <a:off x="0" y="6364492"/>
            <a:ext cx="9144000" cy="486561"/>
            <a:chOff x="0" y="6364486"/>
            <a:chExt cx="9144000" cy="486561"/>
          </a:xfrm>
        </p:grpSpPr>
        <p:grpSp>
          <p:nvGrpSpPr>
            <p:cNvPr id="9" name="Group 8"/>
            <p:cNvGrpSpPr/>
            <p:nvPr userDrawn="1"/>
          </p:nvGrpSpPr>
          <p:grpSpPr>
            <a:xfrm>
              <a:off x="0" y="6364486"/>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grpSp>
    </p:spTree>
    <p:extLst>
      <p:ext uri="{BB962C8B-B14F-4D97-AF65-F5344CB8AC3E}">
        <p14:creationId xmlns:p14="http://schemas.microsoft.com/office/powerpoint/2010/main" val="221546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43926"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3"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4"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lgn="l">
              <a:defRPr sz="2700"/>
            </a:lvl1pPr>
          </a:lstStyle>
          <a:p>
            <a:r>
              <a:rPr lang="en-US" dirty="0"/>
              <a:t>Click to edit Master title style</a:t>
            </a:r>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4"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2"/>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3580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lgn="l">
              <a:defRPr sz="2700"/>
            </a:lvl1pPr>
          </a:lstStyle>
          <a:p>
            <a:r>
              <a:rPr lang="en-US" dirty="0"/>
              <a:t>Click to edit Master title style</a:t>
            </a:r>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3"/>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62680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4" y="274638"/>
            <a:ext cx="8648299" cy="1143000"/>
          </a:xfrm>
        </p:spPr>
        <p:txBody>
          <a:bodyPr>
            <a:noAutofit/>
          </a:bodyPr>
          <a:lstStyle>
            <a:lvl1pPr algn="l">
              <a:defRPr sz="2700"/>
            </a:lvl1pPr>
          </a:lstStyle>
          <a:p>
            <a:r>
              <a:rPr lang="en-US" dirty="0"/>
              <a:t>Click to edit Master title style</a:t>
            </a:r>
          </a:p>
        </p:txBody>
      </p:sp>
      <p:grpSp>
        <p:nvGrpSpPr>
          <p:cNvPr id="4" name="Group 3"/>
          <p:cNvGrpSpPr/>
          <p:nvPr userDrawn="1"/>
        </p:nvGrpSpPr>
        <p:grpSpPr>
          <a:xfrm>
            <a:off x="-12346" y="6366583"/>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255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3"/>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58495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29"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91660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3"/>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9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3"/>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70" r:id="rId6"/>
    <p:sldLayoutId id="2147483671" r:id="rId7"/>
    <p:sldLayoutId id="2147483672" r:id="rId8"/>
    <p:sldLayoutId id="2147483658" r:id="rId9"/>
    <p:sldLayoutId id="214748368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9" r:id="rId18"/>
    <p:sldLayoutId id="2147483660" r:id="rId19"/>
    <p:sldLayoutId id="2147483661" r:id="rId20"/>
    <p:sldLayoutId id="2147483662" r:id="rId21"/>
    <p:sldLayoutId id="2147483663" r:id="rId22"/>
    <p:sldLayoutId id="2147483664" r:id="rId23"/>
    <p:sldLayoutId id="2147483665"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342892"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8" indent="-257168" algn="l" defTabSz="342892"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99" indent="-214308" algn="l" defTabSz="342892"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28" indent="-171446" algn="l" defTabSz="342892"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120"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venirNext LT Pro Bold" panose="020B0804020202020204" pitchFamily="34" charset="0"/>
              </a:rPr>
              <a:t>Watershed Academy</a:t>
            </a:r>
            <a:br>
              <a:rPr lang="en-US" sz="3600" dirty="0">
                <a:latin typeface="AvenirNext LT Pro Bold" panose="020B0804020202020204" pitchFamily="34" charset="0"/>
              </a:rPr>
            </a:br>
            <a:r>
              <a:rPr lang="en-US" sz="1500" dirty="0">
                <a:latin typeface="AvenirNext LT Pro Bold" panose="020B0804020202020204" pitchFamily="34" charset="0"/>
              </a:rPr>
              <a:t>Watershed Coordinator Training Series</a:t>
            </a:r>
            <a:endParaRPr lang="en-US" sz="3600" dirty="0">
              <a:latin typeface="AvenirNext LT Pro Bold" panose="020B0804020202020204" pitchFamily="34" charset="0"/>
            </a:endParaRPr>
          </a:p>
        </p:txBody>
      </p:sp>
      <p:sp>
        <p:nvSpPr>
          <p:cNvPr id="3" name="Subtitle 2"/>
          <p:cNvSpPr>
            <a:spLocks noGrp="1"/>
          </p:cNvSpPr>
          <p:nvPr>
            <p:ph type="subTitle" idx="1"/>
          </p:nvPr>
        </p:nvSpPr>
        <p:spPr>
          <a:xfrm>
            <a:off x="1657350" y="4108849"/>
            <a:ext cx="5829300" cy="1294424"/>
          </a:xfrm>
          <a:solidFill>
            <a:schemeClr val="bg1">
              <a:alpha val="60000"/>
            </a:schemeClr>
          </a:solidFill>
        </p:spPr>
        <p:txBody>
          <a:bodyPr>
            <a:noAutofit/>
          </a:bodyPr>
          <a:lstStyle/>
          <a:p>
            <a:r>
              <a:rPr lang="en-US" b="1" dirty="0">
                <a:latin typeface="Mercury Display Semibold" panose="02000603080000020004" pitchFamily="50" charset="0"/>
              </a:rPr>
              <a:t>Module 6: Effective Communications</a:t>
            </a:r>
          </a:p>
          <a:p>
            <a:r>
              <a:rPr lang="en-US" b="1" dirty="0">
                <a:latin typeface="Mercury Display Semibold" panose="02000603080000020004" pitchFamily="50" charset="0"/>
              </a:rPr>
              <a:t>2. Science of Science Communication</a:t>
            </a:r>
          </a:p>
        </p:txBody>
      </p:sp>
    </p:spTree>
    <p:extLst>
      <p:ext uri="{BB962C8B-B14F-4D97-AF65-F5344CB8AC3E}">
        <p14:creationId xmlns:p14="http://schemas.microsoft.com/office/powerpoint/2010/main" val="136084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Science Communication and Behavior Change</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461475" y="1417638"/>
            <a:ext cx="8427692" cy="4951900"/>
          </a:xfrm>
        </p:spPr>
        <p:txBody>
          <a:bodyPr>
            <a:noAutofit/>
          </a:bodyPr>
          <a:lstStyle/>
          <a:p>
            <a:pPr marL="728669" indent="-571500">
              <a:lnSpc>
                <a:spcPct val="107000"/>
              </a:lnSpc>
              <a:spcBef>
                <a:spcPts val="0"/>
              </a:spcBef>
            </a:pPr>
            <a:r>
              <a:rPr lang="en-US" sz="2800" dirty="0">
                <a:cs typeface="Times New Roman" panose="02020603050405020304" pitchFamily="18" charset="0"/>
              </a:rPr>
              <a:t>Theories by sociologists, psychologists, economists, communicators, etc.</a:t>
            </a:r>
          </a:p>
          <a:p>
            <a:pPr marL="728669" indent="-571500">
              <a:lnSpc>
                <a:spcPct val="107000"/>
              </a:lnSpc>
              <a:spcBef>
                <a:spcPts val="0"/>
              </a:spcBef>
            </a:pPr>
            <a:r>
              <a:rPr lang="en-US" sz="2800" dirty="0">
                <a:cs typeface="Times New Roman" panose="02020603050405020304" pitchFamily="18" charset="0"/>
              </a:rPr>
              <a:t>You have one even if you don’t recognize it.</a:t>
            </a:r>
          </a:p>
          <a:p>
            <a:pPr marL="728669" indent="-571500">
              <a:lnSpc>
                <a:spcPct val="107000"/>
              </a:lnSpc>
              <a:spcBef>
                <a:spcPts val="0"/>
              </a:spcBef>
            </a:pPr>
            <a:endParaRPr lang="en-US" sz="1100" dirty="0">
              <a:cs typeface="Times New Roman" panose="02020603050405020304" pitchFamily="18" charset="0"/>
            </a:endParaRPr>
          </a:p>
          <a:p>
            <a:pPr marL="157169" indent="0">
              <a:lnSpc>
                <a:spcPct val="107000"/>
              </a:lnSpc>
              <a:spcBef>
                <a:spcPts val="0"/>
              </a:spcBef>
              <a:buNone/>
            </a:pPr>
            <a:r>
              <a:rPr lang="en-US" sz="2800" b="1" dirty="0">
                <a:cs typeface="Times New Roman" panose="02020603050405020304" pitchFamily="18" charset="0"/>
              </a:rPr>
              <a:t>Some Conceptual Models:</a:t>
            </a:r>
          </a:p>
          <a:p>
            <a:pPr marL="671519" indent="-514350">
              <a:lnSpc>
                <a:spcPct val="107000"/>
              </a:lnSpc>
              <a:spcBef>
                <a:spcPts val="0"/>
              </a:spcBef>
              <a:buFont typeface="+mj-lt"/>
              <a:buAutoNum type="arabicPeriod"/>
            </a:pPr>
            <a:r>
              <a:rPr lang="en-US" sz="2800" dirty="0">
                <a:cs typeface="Times New Roman" panose="02020603050405020304" pitchFamily="18" charset="0"/>
              </a:rPr>
              <a:t>Information Deficit Model</a:t>
            </a:r>
          </a:p>
          <a:p>
            <a:pPr marL="671519" indent="-514350">
              <a:lnSpc>
                <a:spcPct val="107000"/>
              </a:lnSpc>
              <a:spcBef>
                <a:spcPts val="0"/>
              </a:spcBef>
              <a:buFont typeface="+mj-lt"/>
              <a:buAutoNum type="arabicPeriod"/>
            </a:pPr>
            <a:r>
              <a:rPr lang="en-US" sz="2800" dirty="0"/>
              <a:t>Cultural Cognition Thesis</a:t>
            </a:r>
          </a:p>
          <a:p>
            <a:pPr marL="671519" indent="-514350">
              <a:lnSpc>
                <a:spcPct val="107000"/>
              </a:lnSpc>
              <a:spcBef>
                <a:spcPts val="0"/>
              </a:spcBef>
              <a:buFont typeface="+mj-lt"/>
              <a:buAutoNum type="arabicPeriod"/>
            </a:pPr>
            <a:r>
              <a:rPr lang="en-US" sz="2800" dirty="0"/>
              <a:t>Moral Foundations Theory </a:t>
            </a:r>
          </a:p>
          <a:p>
            <a:pPr marL="671519" indent="-514350">
              <a:lnSpc>
                <a:spcPct val="107000"/>
              </a:lnSpc>
              <a:spcBef>
                <a:spcPts val="0"/>
              </a:spcBef>
              <a:buFont typeface="+mj-lt"/>
              <a:buAutoNum type="arabicPeriod"/>
            </a:pPr>
            <a:r>
              <a:rPr lang="en-US" sz="2800" dirty="0"/>
              <a:t>Theory of Planned Behavior</a:t>
            </a:r>
          </a:p>
          <a:p>
            <a:pPr marL="671519" indent="-514350">
              <a:lnSpc>
                <a:spcPct val="107000"/>
              </a:lnSpc>
              <a:spcBef>
                <a:spcPts val="0"/>
              </a:spcBef>
              <a:buFont typeface="+mj-lt"/>
              <a:buAutoNum type="arabicPeriod"/>
            </a:pPr>
            <a:r>
              <a:rPr lang="en-US" sz="2800" dirty="0"/>
              <a:t>Stages of Change Model</a:t>
            </a:r>
          </a:p>
          <a:p>
            <a:pPr marL="671519" indent="-514350">
              <a:lnSpc>
                <a:spcPct val="107000"/>
              </a:lnSpc>
              <a:spcBef>
                <a:spcPts val="0"/>
              </a:spcBef>
              <a:buFont typeface="+mj-lt"/>
              <a:buAutoNum type="arabicPeriod"/>
            </a:pPr>
            <a:r>
              <a:rPr lang="en-US" sz="2800" dirty="0"/>
              <a:t>Social Cognitive Theory</a:t>
            </a:r>
          </a:p>
          <a:p>
            <a:pPr marL="800100" lvl="1" indent="-342900">
              <a:lnSpc>
                <a:spcPct val="107000"/>
              </a:lnSpc>
              <a:spcBef>
                <a:spcPts val="0"/>
              </a:spcBef>
              <a:buFont typeface="+mj-lt"/>
              <a:buAutoNum type="arabicPeriod"/>
            </a:pPr>
            <a:endParaRPr lang="en-US" sz="2800" dirty="0"/>
          </a:p>
        </p:txBody>
      </p:sp>
    </p:spTree>
    <p:extLst>
      <p:ext uri="{BB962C8B-B14F-4D97-AF65-F5344CB8AC3E}">
        <p14:creationId xmlns:p14="http://schemas.microsoft.com/office/powerpoint/2010/main" val="22634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Information Deficit Model </a:t>
            </a:r>
            <a:br>
              <a:rPr lang="en-US" sz="3600" dirty="0"/>
            </a:br>
            <a:r>
              <a:rPr lang="en-US" sz="3600" dirty="0"/>
              <a:t>(Public Irrationality Thesis)</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461475" y="3428999"/>
            <a:ext cx="8225327" cy="2741065"/>
          </a:xfrm>
        </p:spPr>
        <p:txBody>
          <a:bodyPr>
            <a:noAutofit/>
          </a:bodyPr>
          <a:lstStyle/>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500" dirty="0"/>
          </a:p>
        </p:txBody>
      </p:sp>
      <p:pic>
        <p:nvPicPr>
          <p:cNvPr id="4" name="Picture 3" descr="A screenshot of a cell phone&#10;&#10;Description automatically generated">
            <a:extLst>
              <a:ext uri="{FF2B5EF4-FFF2-40B4-BE49-F238E27FC236}">
                <a16:creationId xmlns:a16="http://schemas.microsoft.com/office/drawing/2014/main" id="{2CF290CD-6136-48D0-87DD-2D86D9CCA0B1}"/>
              </a:ext>
            </a:extLst>
          </p:cNvPr>
          <p:cNvPicPr>
            <a:picLocks noChangeAspect="1"/>
          </p:cNvPicPr>
          <p:nvPr/>
        </p:nvPicPr>
        <p:blipFill rotWithShape="1">
          <a:blip r:embed="rId3"/>
          <a:srcRect t="31339" b="27749"/>
          <a:stretch/>
        </p:blipFill>
        <p:spPr>
          <a:xfrm>
            <a:off x="0" y="1417638"/>
            <a:ext cx="9144000" cy="2805724"/>
          </a:xfrm>
          <a:prstGeom prst="rect">
            <a:avLst/>
          </a:prstGeom>
        </p:spPr>
      </p:pic>
      <p:sp>
        <p:nvSpPr>
          <p:cNvPr id="5" name="Rectangle 4">
            <a:extLst>
              <a:ext uri="{FF2B5EF4-FFF2-40B4-BE49-F238E27FC236}">
                <a16:creationId xmlns:a16="http://schemas.microsoft.com/office/drawing/2014/main" id="{675F538A-2146-458C-9355-F666927537A7}"/>
              </a:ext>
            </a:extLst>
          </p:cNvPr>
          <p:cNvSpPr/>
          <p:nvPr/>
        </p:nvSpPr>
        <p:spPr>
          <a:xfrm>
            <a:off x="845819" y="3785143"/>
            <a:ext cx="7452360" cy="1569660"/>
          </a:xfrm>
          <a:prstGeom prst="rect">
            <a:avLst/>
          </a:prstGeom>
          <a:noFill/>
        </p:spPr>
        <p:txBody>
          <a:bodyPr wrap="none" lIns="91440" tIns="45720" rIns="91440" bIns="45720">
            <a:spAutoFit/>
          </a:bodyPr>
          <a:lstStyle/>
          <a:p>
            <a:pPr algn="ct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“If they knew what I knew, </a:t>
            </a:r>
          </a:p>
          <a:p>
            <a:pPr algn="ct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they would do what I do.”</a:t>
            </a:r>
            <a:endPar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 name="TextBox 2">
            <a:extLst>
              <a:ext uri="{FF2B5EF4-FFF2-40B4-BE49-F238E27FC236}">
                <a16:creationId xmlns:a16="http://schemas.microsoft.com/office/drawing/2014/main" id="{F2380508-D728-44CB-9738-64C4CFCF6EC4}"/>
              </a:ext>
            </a:extLst>
          </p:cNvPr>
          <p:cNvSpPr txBox="1"/>
          <p:nvPr/>
        </p:nvSpPr>
        <p:spPr>
          <a:xfrm>
            <a:off x="320431" y="5470046"/>
            <a:ext cx="8225327" cy="584775"/>
          </a:xfrm>
          <a:prstGeom prst="rect">
            <a:avLst/>
          </a:prstGeom>
          <a:noFill/>
        </p:spPr>
        <p:txBody>
          <a:bodyPr wrap="square" rtlCol="0">
            <a:spAutoFit/>
          </a:bodyPr>
          <a:lstStyle/>
          <a:p>
            <a:pPr algn="ctr"/>
            <a:r>
              <a:rPr lang="en-US" sz="3200" dirty="0"/>
              <a:t>Solution: We need education and awareness!</a:t>
            </a:r>
          </a:p>
        </p:txBody>
      </p:sp>
    </p:spTree>
    <p:extLst>
      <p:ext uri="{BB962C8B-B14F-4D97-AF65-F5344CB8AC3E}">
        <p14:creationId xmlns:p14="http://schemas.microsoft.com/office/powerpoint/2010/main" val="390348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Information Deficit Model </a:t>
            </a:r>
            <a:br>
              <a:rPr lang="en-US" sz="3600" dirty="0"/>
            </a:br>
            <a:r>
              <a:rPr lang="en-US" sz="3600" dirty="0"/>
              <a:t>(Public Irrationality Thesis)</a:t>
            </a:r>
          </a:p>
        </p:txBody>
      </p:sp>
      <p:pic>
        <p:nvPicPr>
          <p:cNvPr id="10" name="Picture 9">
            <a:extLst>
              <a:ext uri="{FF2B5EF4-FFF2-40B4-BE49-F238E27FC236}">
                <a16:creationId xmlns:a16="http://schemas.microsoft.com/office/drawing/2014/main" id="{AF285193-16A8-4A8C-9D4E-150F679CEBC5}"/>
              </a:ext>
            </a:extLst>
          </p:cNvPr>
          <p:cNvPicPr>
            <a:picLocks noChangeAspect="1"/>
          </p:cNvPicPr>
          <p:nvPr/>
        </p:nvPicPr>
        <p:blipFill>
          <a:blip r:embed="rId3"/>
          <a:stretch>
            <a:fillRect/>
          </a:stretch>
        </p:blipFill>
        <p:spPr>
          <a:xfrm>
            <a:off x="457198" y="1508370"/>
            <a:ext cx="8302730" cy="4105796"/>
          </a:xfrm>
          <a:prstGeom prst="rect">
            <a:avLst/>
          </a:prstGeom>
        </p:spPr>
      </p:pic>
      <p:sp>
        <p:nvSpPr>
          <p:cNvPr id="12" name="TextBox 11">
            <a:extLst>
              <a:ext uri="{FF2B5EF4-FFF2-40B4-BE49-F238E27FC236}">
                <a16:creationId xmlns:a16="http://schemas.microsoft.com/office/drawing/2014/main" id="{CE7E7077-5FDE-468B-A3E4-BB3CE58CD877}"/>
              </a:ext>
            </a:extLst>
          </p:cNvPr>
          <p:cNvSpPr txBox="1"/>
          <p:nvPr/>
        </p:nvSpPr>
        <p:spPr>
          <a:xfrm>
            <a:off x="457198" y="5633259"/>
            <a:ext cx="8331202" cy="646331"/>
          </a:xfrm>
          <a:prstGeom prst="rect">
            <a:avLst/>
          </a:prstGeom>
          <a:noFill/>
        </p:spPr>
        <p:txBody>
          <a:bodyPr wrap="square">
            <a:spAutoFit/>
          </a:bodyPr>
          <a:lstStyle/>
          <a:p>
            <a:r>
              <a:rPr lang="en-US" dirty="0"/>
              <a:t>Dan Kahan.  2015. What is the “science of science of science communication?” Journal of Science Communication, Vol. 14, No. 3, 2015.</a:t>
            </a:r>
          </a:p>
        </p:txBody>
      </p:sp>
    </p:spTree>
    <p:extLst>
      <p:ext uri="{BB962C8B-B14F-4D97-AF65-F5344CB8AC3E}">
        <p14:creationId xmlns:p14="http://schemas.microsoft.com/office/powerpoint/2010/main" val="291575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Cultural Cognition Thesis</a:t>
            </a:r>
          </a:p>
        </p:txBody>
      </p:sp>
      <p:sp>
        <p:nvSpPr>
          <p:cNvPr id="3" name="Content Placeholder 2">
            <a:extLst>
              <a:ext uri="{FF2B5EF4-FFF2-40B4-BE49-F238E27FC236}">
                <a16:creationId xmlns:a16="http://schemas.microsoft.com/office/drawing/2014/main" id="{B7A16CD3-7CF2-4060-B25F-BB7A9FC436D1}"/>
              </a:ext>
            </a:extLst>
          </p:cNvPr>
          <p:cNvSpPr>
            <a:spLocks noGrp="1"/>
          </p:cNvSpPr>
          <p:nvPr>
            <p:ph idx="1"/>
          </p:nvPr>
        </p:nvSpPr>
        <p:spPr/>
        <p:txBody>
          <a:bodyPr/>
          <a:lstStyle/>
          <a:p>
            <a:r>
              <a:rPr lang="en-US" dirty="0"/>
              <a:t>“Group affinities are integral to the mental processes ordinary member of the public use to assess risk.”</a:t>
            </a:r>
          </a:p>
          <a:p>
            <a:r>
              <a:rPr lang="en-US" dirty="0"/>
              <a:t>“Motivated reasoning” refers to the tendency of people to conform their assessments of all sorts of evidence to some goal unrelated to accuracy. (i.e. rival sports teams and a penalty call)</a:t>
            </a:r>
          </a:p>
          <a:p>
            <a:r>
              <a:rPr lang="en-US" dirty="0"/>
              <a:t>When positions on facts become associated with social groups individuals selectively assess evidence in patterns that reflect their group identity. </a:t>
            </a:r>
          </a:p>
        </p:txBody>
      </p:sp>
      <p:sp>
        <p:nvSpPr>
          <p:cNvPr id="12" name="TextBox 11">
            <a:extLst>
              <a:ext uri="{FF2B5EF4-FFF2-40B4-BE49-F238E27FC236}">
                <a16:creationId xmlns:a16="http://schemas.microsoft.com/office/drawing/2014/main" id="{CE7E7077-5FDE-468B-A3E4-BB3CE58CD877}"/>
              </a:ext>
            </a:extLst>
          </p:cNvPr>
          <p:cNvSpPr txBox="1"/>
          <p:nvPr/>
        </p:nvSpPr>
        <p:spPr>
          <a:xfrm>
            <a:off x="457198" y="5633259"/>
            <a:ext cx="8331202" cy="646331"/>
          </a:xfrm>
          <a:prstGeom prst="rect">
            <a:avLst/>
          </a:prstGeom>
          <a:noFill/>
        </p:spPr>
        <p:txBody>
          <a:bodyPr wrap="square">
            <a:spAutoFit/>
          </a:bodyPr>
          <a:lstStyle/>
          <a:p>
            <a:r>
              <a:rPr lang="en-US" dirty="0"/>
              <a:t>Dan Kahan.  2015. What is the “science of science of science communication?” Journal of Science Communication, Vol. 14, No. 3, 2015.</a:t>
            </a:r>
          </a:p>
        </p:txBody>
      </p:sp>
    </p:spTree>
    <p:extLst>
      <p:ext uri="{BB962C8B-B14F-4D97-AF65-F5344CB8AC3E}">
        <p14:creationId xmlns:p14="http://schemas.microsoft.com/office/powerpoint/2010/main" val="150971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Cultural Cognition Thesis</a:t>
            </a:r>
          </a:p>
        </p:txBody>
      </p:sp>
      <p:sp>
        <p:nvSpPr>
          <p:cNvPr id="12" name="TextBox 11">
            <a:extLst>
              <a:ext uri="{FF2B5EF4-FFF2-40B4-BE49-F238E27FC236}">
                <a16:creationId xmlns:a16="http://schemas.microsoft.com/office/drawing/2014/main" id="{CE7E7077-5FDE-468B-A3E4-BB3CE58CD877}"/>
              </a:ext>
            </a:extLst>
          </p:cNvPr>
          <p:cNvSpPr txBox="1"/>
          <p:nvPr/>
        </p:nvSpPr>
        <p:spPr>
          <a:xfrm>
            <a:off x="457198" y="5633259"/>
            <a:ext cx="8331202" cy="646331"/>
          </a:xfrm>
          <a:prstGeom prst="rect">
            <a:avLst/>
          </a:prstGeom>
          <a:noFill/>
        </p:spPr>
        <p:txBody>
          <a:bodyPr wrap="square">
            <a:spAutoFit/>
          </a:bodyPr>
          <a:lstStyle/>
          <a:p>
            <a:r>
              <a:rPr lang="en-US" dirty="0"/>
              <a:t>Dan Kahan.  2015. What is the “science of science of science communication?” Journal of Science Communication, Vol. 14, No. 3, 2015.</a:t>
            </a:r>
          </a:p>
        </p:txBody>
      </p:sp>
      <p:pic>
        <p:nvPicPr>
          <p:cNvPr id="6" name="Picture 5">
            <a:extLst>
              <a:ext uri="{FF2B5EF4-FFF2-40B4-BE49-F238E27FC236}">
                <a16:creationId xmlns:a16="http://schemas.microsoft.com/office/drawing/2014/main" id="{2DB95F4A-565F-477D-B90B-93A934546346}"/>
              </a:ext>
            </a:extLst>
          </p:cNvPr>
          <p:cNvPicPr>
            <a:picLocks noChangeAspect="1"/>
          </p:cNvPicPr>
          <p:nvPr/>
        </p:nvPicPr>
        <p:blipFill>
          <a:blip r:embed="rId3"/>
          <a:stretch>
            <a:fillRect/>
          </a:stretch>
        </p:blipFill>
        <p:spPr>
          <a:xfrm>
            <a:off x="-9340" y="1417638"/>
            <a:ext cx="9140765" cy="4013103"/>
          </a:xfrm>
          <a:prstGeom prst="rect">
            <a:avLst/>
          </a:prstGeom>
        </p:spPr>
      </p:pic>
    </p:spTree>
    <p:extLst>
      <p:ext uri="{BB962C8B-B14F-4D97-AF65-F5344CB8AC3E}">
        <p14:creationId xmlns:p14="http://schemas.microsoft.com/office/powerpoint/2010/main" val="168689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7E7077-5FDE-468B-A3E4-BB3CE58CD877}"/>
              </a:ext>
            </a:extLst>
          </p:cNvPr>
          <p:cNvSpPr txBox="1"/>
          <p:nvPr/>
        </p:nvSpPr>
        <p:spPr>
          <a:xfrm>
            <a:off x="457198" y="5633259"/>
            <a:ext cx="8331202" cy="646331"/>
          </a:xfrm>
          <a:prstGeom prst="rect">
            <a:avLst/>
          </a:prstGeom>
          <a:noFill/>
        </p:spPr>
        <p:txBody>
          <a:bodyPr wrap="square">
            <a:spAutoFit/>
          </a:bodyPr>
          <a:lstStyle/>
          <a:p>
            <a:r>
              <a:rPr lang="en-US" dirty="0"/>
              <a:t>Dan Kahan.  2015. What is the “science of science of science communication?” Journal of Science Communication, Vol. 14, No. 3, 2015.</a:t>
            </a:r>
          </a:p>
        </p:txBody>
      </p:sp>
      <p:pic>
        <p:nvPicPr>
          <p:cNvPr id="3" name="Picture 2">
            <a:extLst>
              <a:ext uri="{FF2B5EF4-FFF2-40B4-BE49-F238E27FC236}">
                <a16:creationId xmlns:a16="http://schemas.microsoft.com/office/drawing/2014/main" id="{C3456872-D596-454F-BB0B-E8ED4ED10D73}"/>
              </a:ext>
            </a:extLst>
          </p:cNvPr>
          <p:cNvPicPr>
            <a:picLocks noChangeAspect="1"/>
          </p:cNvPicPr>
          <p:nvPr/>
        </p:nvPicPr>
        <p:blipFill rotWithShape="1">
          <a:blip r:embed="rId3"/>
          <a:srcRect b="41032"/>
          <a:stretch/>
        </p:blipFill>
        <p:spPr>
          <a:xfrm>
            <a:off x="614440" y="1524375"/>
            <a:ext cx="8047289" cy="4039262"/>
          </a:xfrm>
          <a:prstGeom prst="rect">
            <a:avLst/>
          </a:prstGeom>
        </p:spPr>
      </p:pic>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Cultural Cognition Thesis</a:t>
            </a:r>
          </a:p>
        </p:txBody>
      </p:sp>
    </p:spTree>
    <p:extLst>
      <p:ext uri="{BB962C8B-B14F-4D97-AF65-F5344CB8AC3E}">
        <p14:creationId xmlns:p14="http://schemas.microsoft.com/office/powerpoint/2010/main" val="268089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7E7077-5FDE-468B-A3E4-BB3CE58CD877}"/>
              </a:ext>
            </a:extLst>
          </p:cNvPr>
          <p:cNvSpPr txBox="1"/>
          <p:nvPr/>
        </p:nvSpPr>
        <p:spPr>
          <a:xfrm>
            <a:off x="457198" y="5633259"/>
            <a:ext cx="8331202" cy="646331"/>
          </a:xfrm>
          <a:prstGeom prst="rect">
            <a:avLst/>
          </a:prstGeom>
          <a:noFill/>
        </p:spPr>
        <p:txBody>
          <a:bodyPr wrap="square">
            <a:spAutoFit/>
          </a:bodyPr>
          <a:lstStyle/>
          <a:p>
            <a:r>
              <a:rPr lang="en-US" dirty="0"/>
              <a:t>Dan Kahan.  2015. What is the “science of science of science communication?” Journal of Science Communication, Vol. 14, No. 3, 2015.</a:t>
            </a:r>
          </a:p>
        </p:txBody>
      </p:sp>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Cultural Cognition Thesis</a:t>
            </a:r>
          </a:p>
        </p:txBody>
      </p:sp>
      <p:pic>
        <p:nvPicPr>
          <p:cNvPr id="2" name="Picture 1">
            <a:extLst>
              <a:ext uri="{FF2B5EF4-FFF2-40B4-BE49-F238E27FC236}">
                <a16:creationId xmlns:a16="http://schemas.microsoft.com/office/drawing/2014/main" id="{76188882-100C-4D00-B1BA-56571188BC93}"/>
              </a:ext>
            </a:extLst>
          </p:cNvPr>
          <p:cNvPicPr>
            <a:picLocks noChangeAspect="1"/>
          </p:cNvPicPr>
          <p:nvPr/>
        </p:nvPicPr>
        <p:blipFill>
          <a:blip r:embed="rId3"/>
          <a:stretch>
            <a:fillRect/>
          </a:stretch>
        </p:blipFill>
        <p:spPr>
          <a:xfrm>
            <a:off x="501452" y="1319917"/>
            <a:ext cx="8093908" cy="4193716"/>
          </a:xfrm>
          <a:prstGeom prst="rect">
            <a:avLst/>
          </a:prstGeom>
        </p:spPr>
      </p:pic>
    </p:spTree>
    <p:extLst>
      <p:ext uri="{BB962C8B-B14F-4D97-AF65-F5344CB8AC3E}">
        <p14:creationId xmlns:p14="http://schemas.microsoft.com/office/powerpoint/2010/main" val="89359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E7E7077-5FDE-468B-A3E4-BB3CE58CD877}"/>
              </a:ext>
            </a:extLst>
          </p:cNvPr>
          <p:cNvSpPr txBox="1"/>
          <p:nvPr/>
        </p:nvSpPr>
        <p:spPr>
          <a:xfrm>
            <a:off x="457198" y="5633259"/>
            <a:ext cx="8331202" cy="646331"/>
          </a:xfrm>
          <a:prstGeom prst="rect">
            <a:avLst/>
          </a:prstGeom>
          <a:noFill/>
        </p:spPr>
        <p:txBody>
          <a:bodyPr wrap="square">
            <a:spAutoFit/>
          </a:bodyPr>
          <a:lstStyle/>
          <a:p>
            <a:r>
              <a:rPr lang="en-US" dirty="0"/>
              <a:t>Dan Kahan.  2015. What is the “science of science of science communication?” Journal of Science Communication, Vol. 14, No. 3, 2015.</a:t>
            </a:r>
          </a:p>
        </p:txBody>
      </p:sp>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Cultural Cognition Thesis</a:t>
            </a:r>
          </a:p>
        </p:txBody>
      </p:sp>
      <p:sp>
        <p:nvSpPr>
          <p:cNvPr id="5" name="Content Placeholder 2">
            <a:extLst>
              <a:ext uri="{FF2B5EF4-FFF2-40B4-BE49-F238E27FC236}">
                <a16:creationId xmlns:a16="http://schemas.microsoft.com/office/drawing/2014/main" id="{2089AC13-7B17-45F8-871D-188AE282190B}"/>
              </a:ext>
            </a:extLst>
          </p:cNvPr>
          <p:cNvSpPr>
            <a:spLocks noGrp="1"/>
          </p:cNvSpPr>
          <p:nvPr>
            <p:ph idx="1"/>
          </p:nvPr>
        </p:nvSpPr>
        <p:spPr>
          <a:xfrm>
            <a:off x="461475" y="1316053"/>
            <a:ext cx="8225327" cy="4854012"/>
          </a:xfrm>
        </p:spPr>
        <p:txBody>
          <a:bodyPr>
            <a:normAutofit/>
          </a:bodyPr>
          <a:lstStyle/>
          <a:p>
            <a:r>
              <a:rPr lang="en-US" sz="3200" dirty="0"/>
              <a:t>“The fundamental source of the paradox, empirical study suggests, is the </a:t>
            </a:r>
            <a:r>
              <a:rPr lang="en-US" sz="3200" u="sng" dirty="0"/>
              <a:t>entanglement of opposing factual beliefs with people’s identities </a:t>
            </a:r>
            <a:r>
              <a:rPr lang="en-US" sz="3200" dirty="0"/>
              <a:t>as members of one or another cultural group. It’s logical to surmise, then, that the solution is to </a:t>
            </a:r>
            <a:r>
              <a:rPr lang="en-US" sz="3200" b="1" dirty="0"/>
              <a:t>disentangle knowledge and identity when communicating scientific information.</a:t>
            </a:r>
            <a:r>
              <a:rPr lang="en-US" sz="3200" dirty="0"/>
              <a:t>”</a:t>
            </a:r>
          </a:p>
        </p:txBody>
      </p:sp>
    </p:spTree>
    <p:extLst>
      <p:ext uri="{BB962C8B-B14F-4D97-AF65-F5344CB8AC3E}">
        <p14:creationId xmlns:p14="http://schemas.microsoft.com/office/powerpoint/2010/main" val="752320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Moral Foundations Theory</a:t>
            </a:r>
          </a:p>
        </p:txBody>
      </p:sp>
      <p:sp>
        <p:nvSpPr>
          <p:cNvPr id="3" name="Content Placeholder 2">
            <a:extLst>
              <a:ext uri="{FF2B5EF4-FFF2-40B4-BE49-F238E27FC236}">
                <a16:creationId xmlns:a16="http://schemas.microsoft.com/office/drawing/2014/main" id="{68AE2C68-440C-49C5-A3B8-A390D3123EEE}"/>
              </a:ext>
            </a:extLst>
          </p:cNvPr>
          <p:cNvSpPr>
            <a:spLocks noGrp="1"/>
          </p:cNvSpPr>
          <p:nvPr>
            <p:ph idx="1"/>
          </p:nvPr>
        </p:nvSpPr>
        <p:spPr>
          <a:xfrm>
            <a:off x="274099" y="1316053"/>
            <a:ext cx="6359049" cy="4114839"/>
          </a:xfrm>
        </p:spPr>
        <p:txBody>
          <a:bodyPr>
            <a:normAutofit fontScale="92500" lnSpcReduction="10000"/>
          </a:bodyPr>
          <a:lstStyle/>
          <a:p>
            <a:pPr>
              <a:buFont typeface="+mj-lt"/>
              <a:buAutoNum type="arabicPeriod"/>
            </a:pPr>
            <a:r>
              <a:rPr lang="en-US" b="1" dirty="0"/>
              <a:t>Care:</a:t>
            </a:r>
            <a:r>
              <a:rPr lang="en-US" dirty="0"/>
              <a:t> cherishing and protecting others; opposite of </a:t>
            </a:r>
            <a:r>
              <a:rPr lang="en-US" b="1" dirty="0"/>
              <a:t>harm</a:t>
            </a:r>
            <a:r>
              <a:rPr lang="en-US" dirty="0"/>
              <a:t>.</a:t>
            </a:r>
          </a:p>
          <a:p>
            <a:pPr>
              <a:buFont typeface="+mj-lt"/>
              <a:buAutoNum type="arabicPeriod"/>
            </a:pPr>
            <a:r>
              <a:rPr lang="en-US" b="1" dirty="0"/>
              <a:t>Fairness</a:t>
            </a:r>
            <a:r>
              <a:rPr lang="en-US" dirty="0"/>
              <a:t> or </a:t>
            </a:r>
            <a:r>
              <a:rPr lang="en-US" b="1" dirty="0"/>
              <a:t>proportionality:</a:t>
            </a:r>
            <a:r>
              <a:rPr lang="en-US" dirty="0"/>
              <a:t> rendering justice according to shared rules; opposite of </a:t>
            </a:r>
            <a:r>
              <a:rPr lang="en-US" b="1" dirty="0"/>
              <a:t>cheating</a:t>
            </a:r>
            <a:r>
              <a:rPr lang="en-US" dirty="0"/>
              <a:t>.</a:t>
            </a:r>
          </a:p>
          <a:p>
            <a:pPr>
              <a:buFont typeface="+mj-lt"/>
              <a:buAutoNum type="arabicPeriod"/>
            </a:pPr>
            <a:r>
              <a:rPr lang="en-US" b="1" dirty="0"/>
              <a:t>Loyalty</a:t>
            </a:r>
            <a:r>
              <a:rPr lang="en-US" dirty="0"/>
              <a:t> or </a:t>
            </a:r>
            <a:r>
              <a:rPr lang="en-US" b="1" dirty="0"/>
              <a:t>in-group:</a:t>
            </a:r>
            <a:r>
              <a:rPr lang="en-US" dirty="0"/>
              <a:t> standing with your group, family, nation; opposite of </a:t>
            </a:r>
            <a:r>
              <a:rPr lang="en-US" b="1" dirty="0"/>
              <a:t>betrayal</a:t>
            </a:r>
            <a:r>
              <a:rPr lang="en-US" dirty="0"/>
              <a:t>.</a:t>
            </a:r>
          </a:p>
          <a:p>
            <a:pPr>
              <a:buFont typeface="+mj-lt"/>
              <a:buAutoNum type="arabicPeriod"/>
            </a:pPr>
            <a:r>
              <a:rPr lang="en-US" b="1" dirty="0"/>
              <a:t>Authority</a:t>
            </a:r>
            <a:r>
              <a:rPr lang="en-US" dirty="0"/>
              <a:t> or </a:t>
            </a:r>
            <a:r>
              <a:rPr lang="en-US" b="1" dirty="0"/>
              <a:t>respect:</a:t>
            </a:r>
            <a:r>
              <a:rPr lang="en-US" dirty="0"/>
              <a:t> obeying tradition and legitimate authority; opposite of </a:t>
            </a:r>
            <a:r>
              <a:rPr lang="en-US" b="1" dirty="0"/>
              <a:t>subversion</a:t>
            </a:r>
            <a:r>
              <a:rPr lang="en-US" dirty="0"/>
              <a:t>.</a:t>
            </a:r>
          </a:p>
          <a:p>
            <a:pPr>
              <a:buFont typeface="+mj-lt"/>
              <a:buAutoNum type="arabicPeriod"/>
            </a:pPr>
            <a:r>
              <a:rPr lang="en-US" b="1" dirty="0"/>
              <a:t>Sanctity</a:t>
            </a:r>
            <a:r>
              <a:rPr lang="en-US" dirty="0"/>
              <a:t> or </a:t>
            </a:r>
            <a:r>
              <a:rPr lang="en-US" b="1" dirty="0"/>
              <a:t>purity:</a:t>
            </a:r>
            <a:r>
              <a:rPr lang="en-US" dirty="0"/>
              <a:t> abhorrence for disgusting things, foods, actions; opposite of </a:t>
            </a:r>
            <a:r>
              <a:rPr lang="en-US" b="1" dirty="0"/>
              <a:t>degradation. </a:t>
            </a:r>
          </a:p>
          <a:p>
            <a:pPr>
              <a:buFont typeface="+mj-lt"/>
              <a:buAutoNum type="arabicPeriod"/>
            </a:pPr>
            <a:r>
              <a:rPr lang="en-US" b="1" dirty="0"/>
              <a:t>Liberty:</a:t>
            </a:r>
            <a:r>
              <a:rPr lang="en-US" dirty="0"/>
              <a:t> the loathing of tyranny; opposite of </a:t>
            </a:r>
            <a:r>
              <a:rPr lang="en-US" b="1" dirty="0"/>
              <a:t>oppression</a:t>
            </a:r>
            <a:r>
              <a:rPr lang="en-US" dirty="0"/>
              <a:t>.</a:t>
            </a:r>
          </a:p>
          <a:p>
            <a:pPr>
              <a:buFont typeface="+mj-lt"/>
              <a:buAutoNum type="arabicPeriod"/>
            </a:pPr>
            <a:endParaRPr lang="en-US" dirty="0"/>
          </a:p>
        </p:txBody>
      </p:sp>
      <p:sp>
        <p:nvSpPr>
          <p:cNvPr id="7" name="TextBox 6">
            <a:extLst>
              <a:ext uri="{FF2B5EF4-FFF2-40B4-BE49-F238E27FC236}">
                <a16:creationId xmlns:a16="http://schemas.microsoft.com/office/drawing/2014/main" id="{E3116669-AB95-4347-A740-DB90BE71195C}"/>
              </a:ext>
            </a:extLst>
          </p:cNvPr>
          <p:cNvSpPr txBox="1"/>
          <p:nvPr/>
        </p:nvSpPr>
        <p:spPr>
          <a:xfrm>
            <a:off x="269823" y="5430892"/>
            <a:ext cx="8331202" cy="923330"/>
          </a:xfrm>
          <a:prstGeom prst="rect">
            <a:avLst/>
          </a:prstGeom>
          <a:noFill/>
        </p:spPr>
        <p:txBody>
          <a:bodyPr wrap="square">
            <a:spAutoFit/>
          </a:bodyPr>
          <a:lstStyle/>
          <a:p>
            <a:r>
              <a:rPr lang="en-US" dirty="0"/>
              <a:t>Graham, J.; Haidt, J.; </a:t>
            </a:r>
            <a:r>
              <a:rPr lang="en-US" dirty="0" err="1"/>
              <a:t>Koleva</a:t>
            </a:r>
            <a:r>
              <a:rPr lang="en-US" dirty="0"/>
              <a:t>, S.; </a:t>
            </a:r>
            <a:r>
              <a:rPr lang="en-US" dirty="0" err="1"/>
              <a:t>Motyl</a:t>
            </a:r>
            <a:r>
              <a:rPr lang="en-US" dirty="0"/>
              <a:t>, M.; </a:t>
            </a:r>
            <a:r>
              <a:rPr lang="en-US" dirty="0" err="1"/>
              <a:t>Iyer</a:t>
            </a:r>
            <a:r>
              <a:rPr lang="en-US" dirty="0"/>
              <a:t>, R.; Wojcik, S.; Ditto, P.H. (2013). Moral Foundations Theory: The pragmatic validity of moral pluralism. Advances in Experimental Social Psychology. 47. pp. 55–130.</a:t>
            </a:r>
          </a:p>
        </p:txBody>
      </p:sp>
      <p:sp>
        <p:nvSpPr>
          <p:cNvPr id="10" name="Right Brace 9">
            <a:extLst>
              <a:ext uri="{FF2B5EF4-FFF2-40B4-BE49-F238E27FC236}">
                <a16:creationId xmlns:a16="http://schemas.microsoft.com/office/drawing/2014/main" id="{5DA674D5-02FF-4954-9BE5-E5BDE0B86CBB}"/>
              </a:ext>
            </a:extLst>
          </p:cNvPr>
          <p:cNvSpPr/>
          <p:nvPr/>
        </p:nvSpPr>
        <p:spPr>
          <a:xfrm>
            <a:off x="6561943" y="1316053"/>
            <a:ext cx="517160" cy="10748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F974C41-DB00-483E-BE86-3E128A677F31}"/>
              </a:ext>
            </a:extLst>
          </p:cNvPr>
          <p:cNvSpPr/>
          <p:nvPr/>
        </p:nvSpPr>
        <p:spPr>
          <a:xfrm>
            <a:off x="6561943" y="2509868"/>
            <a:ext cx="517160" cy="204714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4907C37B-F131-4E7E-8334-641B2134F55B}"/>
              </a:ext>
            </a:extLst>
          </p:cNvPr>
          <p:cNvSpPr txBox="1"/>
          <p:nvPr/>
        </p:nvSpPr>
        <p:spPr>
          <a:xfrm>
            <a:off x="7195279" y="1551482"/>
            <a:ext cx="1674622" cy="646331"/>
          </a:xfrm>
          <a:prstGeom prst="rect">
            <a:avLst/>
          </a:prstGeom>
          <a:noFill/>
        </p:spPr>
        <p:txBody>
          <a:bodyPr wrap="square" rtlCol="0">
            <a:spAutoFit/>
          </a:bodyPr>
          <a:lstStyle/>
          <a:p>
            <a:r>
              <a:rPr lang="en-US" dirty="0"/>
              <a:t>Individualizing values</a:t>
            </a:r>
          </a:p>
        </p:txBody>
      </p:sp>
      <p:sp>
        <p:nvSpPr>
          <p:cNvPr id="16" name="TextBox 15">
            <a:extLst>
              <a:ext uri="{FF2B5EF4-FFF2-40B4-BE49-F238E27FC236}">
                <a16:creationId xmlns:a16="http://schemas.microsoft.com/office/drawing/2014/main" id="{9902CDDD-5E05-4C59-A422-3FD89B2056A7}"/>
              </a:ext>
            </a:extLst>
          </p:cNvPr>
          <p:cNvSpPr txBox="1"/>
          <p:nvPr/>
        </p:nvSpPr>
        <p:spPr>
          <a:xfrm>
            <a:off x="7079103" y="3210273"/>
            <a:ext cx="1674622" cy="369332"/>
          </a:xfrm>
          <a:prstGeom prst="rect">
            <a:avLst/>
          </a:prstGeom>
          <a:noFill/>
        </p:spPr>
        <p:txBody>
          <a:bodyPr wrap="square" rtlCol="0">
            <a:spAutoFit/>
          </a:bodyPr>
          <a:lstStyle/>
          <a:p>
            <a:r>
              <a:rPr lang="en-US" dirty="0"/>
              <a:t>Binding values</a:t>
            </a:r>
          </a:p>
        </p:txBody>
      </p:sp>
      <p:sp>
        <p:nvSpPr>
          <p:cNvPr id="18" name="Right Brace 17">
            <a:extLst>
              <a:ext uri="{FF2B5EF4-FFF2-40B4-BE49-F238E27FC236}">
                <a16:creationId xmlns:a16="http://schemas.microsoft.com/office/drawing/2014/main" id="{5362C83A-8A97-4162-AE77-2CC90A91E0C7}"/>
              </a:ext>
            </a:extLst>
          </p:cNvPr>
          <p:cNvSpPr/>
          <p:nvPr/>
        </p:nvSpPr>
        <p:spPr>
          <a:xfrm>
            <a:off x="6561943" y="4675947"/>
            <a:ext cx="517160" cy="4656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59E8B72-C7A2-46A4-A10C-D566703DAEA6}"/>
              </a:ext>
            </a:extLst>
          </p:cNvPr>
          <p:cNvSpPr txBox="1"/>
          <p:nvPr/>
        </p:nvSpPr>
        <p:spPr>
          <a:xfrm>
            <a:off x="7174762" y="4724120"/>
            <a:ext cx="1674622" cy="369332"/>
          </a:xfrm>
          <a:prstGeom prst="rect">
            <a:avLst/>
          </a:prstGeom>
          <a:noFill/>
        </p:spPr>
        <p:txBody>
          <a:bodyPr wrap="square" rtlCol="0">
            <a:spAutoFit/>
          </a:bodyPr>
          <a:lstStyle/>
          <a:p>
            <a:r>
              <a:rPr lang="en-US" dirty="0"/>
              <a:t>Liberty</a:t>
            </a:r>
          </a:p>
        </p:txBody>
      </p:sp>
    </p:spTree>
    <p:extLst>
      <p:ext uri="{BB962C8B-B14F-4D97-AF65-F5344CB8AC3E}">
        <p14:creationId xmlns:p14="http://schemas.microsoft.com/office/powerpoint/2010/main" val="105633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E3BD95-8776-44BD-BF2C-DF8B78FA1974}"/>
              </a:ext>
            </a:extLst>
          </p:cNvPr>
          <p:cNvPicPr>
            <a:picLocks noChangeAspect="1"/>
          </p:cNvPicPr>
          <p:nvPr/>
        </p:nvPicPr>
        <p:blipFill rotWithShape="1">
          <a:blip r:embed="rId3"/>
          <a:srcRect r="283"/>
          <a:stretch/>
        </p:blipFill>
        <p:spPr>
          <a:xfrm>
            <a:off x="54229" y="1199873"/>
            <a:ext cx="8347758" cy="5052878"/>
          </a:xfrm>
          <a:prstGeom prst="rect">
            <a:avLst/>
          </a:prstGeom>
        </p:spPr>
      </p:pic>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Moral Foundations Theory</a:t>
            </a:r>
          </a:p>
        </p:txBody>
      </p:sp>
      <p:sp>
        <p:nvSpPr>
          <p:cNvPr id="7" name="Content Placeholder 2">
            <a:extLst>
              <a:ext uri="{FF2B5EF4-FFF2-40B4-BE49-F238E27FC236}">
                <a16:creationId xmlns:a16="http://schemas.microsoft.com/office/drawing/2014/main" id="{0F7FDABF-D245-4DD3-A782-451C7150F317}"/>
              </a:ext>
            </a:extLst>
          </p:cNvPr>
          <p:cNvSpPr>
            <a:spLocks noGrp="1"/>
          </p:cNvSpPr>
          <p:nvPr>
            <p:ph idx="1"/>
          </p:nvPr>
        </p:nvSpPr>
        <p:spPr>
          <a:xfrm>
            <a:off x="5838669" y="1034322"/>
            <a:ext cx="2998033" cy="4408480"/>
          </a:xfrm>
        </p:spPr>
        <p:txBody>
          <a:bodyPr>
            <a:normAutofit fontScale="85000" lnSpcReduction="10000"/>
          </a:bodyPr>
          <a:lstStyle/>
          <a:p>
            <a:pPr>
              <a:buFont typeface="+mj-lt"/>
              <a:buAutoNum type="arabicPeriod"/>
            </a:pPr>
            <a:r>
              <a:rPr lang="en-US" b="1" dirty="0"/>
              <a:t>Individualizing values </a:t>
            </a:r>
            <a:r>
              <a:rPr lang="en-US" dirty="0"/>
              <a:t>(Care/harm and Fairness(proportionality) / cheating) highest among self identified </a:t>
            </a:r>
            <a:r>
              <a:rPr lang="en-US" b="1" dirty="0"/>
              <a:t>liberals</a:t>
            </a:r>
            <a:r>
              <a:rPr lang="en-US" dirty="0"/>
              <a:t>.</a:t>
            </a:r>
          </a:p>
          <a:p>
            <a:pPr>
              <a:buFont typeface="+mj-lt"/>
              <a:buAutoNum type="arabicPeriod"/>
            </a:pPr>
            <a:r>
              <a:rPr lang="en-US" b="1" dirty="0"/>
              <a:t>Binding Values</a:t>
            </a:r>
            <a:r>
              <a:rPr lang="en-US" dirty="0"/>
              <a:t>(loyalty, authority, and sanctity)</a:t>
            </a:r>
            <a:r>
              <a:rPr lang="en-US" b="1" dirty="0"/>
              <a:t> </a:t>
            </a:r>
            <a:r>
              <a:rPr lang="en-US" dirty="0"/>
              <a:t>higher among most </a:t>
            </a:r>
            <a:r>
              <a:rPr lang="en-US" b="1" dirty="0"/>
              <a:t>conservatives.</a:t>
            </a:r>
          </a:p>
          <a:p>
            <a:pPr>
              <a:buFont typeface="+mj-lt"/>
              <a:buAutoNum type="arabicPeriod"/>
            </a:pPr>
            <a:r>
              <a:rPr lang="en-US" b="1" dirty="0"/>
              <a:t>Liberty/oppression</a:t>
            </a:r>
            <a:r>
              <a:rPr lang="en-US" dirty="0"/>
              <a:t> (not shown) is on own axis – often strongly associated with libertarians</a:t>
            </a:r>
          </a:p>
          <a:p>
            <a:pPr>
              <a:buFont typeface="+mj-lt"/>
              <a:buAutoNum type="arabicPeriod"/>
            </a:pPr>
            <a:endParaRPr lang="en-US" dirty="0"/>
          </a:p>
        </p:txBody>
      </p:sp>
      <p:cxnSp>
        <p:nvCxnSpPr>
          <p:cNvPr id="9" name="Straight Connector 8">
            <a:extLst>
              <a:ext uri="{FF2B5EF4-FFF2-40B4-BE49-F238E27FC236}">
                <a16:creationId xmlns:a16="http://schemas.microsoft.com/office/drawing/2014/main" id="{807C498F-F4A4-49F6-BAE4-A93BDBE93C47}"/>
              </a:ext>
            </a:extLst>
          </p:cNvPr>
          <p:cNvCxnSpPr/>
          <p:nvPr/>
        </p:nvCxnSpPr>
        <p:spPr>
          <a:xfrm>
            <a:off x="3575154" y="6145967"/>
            <a:ext cx="75700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89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Opinions on Water</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sp>
        <p:nvSpPr>
          <p:cNvPr id="10" name="Content Placeholder 8">
            <a:extLst>
              <a:ext uri="{FF2B5EF4-FFF2-40B4-BE49-F238E27FC236}">
                <a16:creationId xmlns:a16="http://schemas.microsoft.com/office/drawing/2014/main" id="{B59ABBCD-7465-4968-BA24-05F6EAD1C01A}"/>
              </a:ext>
            </a:extLst>
          </p:cNvPr>
          <p:cNvSpPr txBox="1">
            <a:spLocks/>
          </p:cNvSpPr>
          <p:nvPr/>
        </p:nvSpPr>
        <p:spPr>
          <a:xfrm>
            <a:off x="355868" y="1316053"/>
            <a:ext cx="4478826" cy="4854012"/>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157169" indent="0">
              <a:lnSpc>
                <a:spcPct val="107000"/>
              </a:lnSpc>
              <a:spcBef>
                <a:spcPts val="0"/>
              </a:spcBef>
              <a:buNone/>
            </a:pPr>
            <a:r>
              <a:rPr lang="en-US" sz="2000" dirty="0">
                <a:cs typeface="Times New Roman" panose="02020603050405020304" pitchFamily="18" charset="0"/>
              </a:rPr>
              <a:t>2019 Study by American Public Media</a:t>
            </a:r>
          </a:p>
          <a:p>
            <a:pPr marL="614369" indent="-457200">
              <a:lnSpc>
                <a:spcPct val="107000"/>
              </a:lnSpc>
              <a:spcBef>
                <a:spcPts val="0"/>
              </a:spcBef>
            </a:pPr>
            <a:r>
              <a:rPr lang="en-US" sz="2000" b="1" dirty="0">
                <a:cs typeface="Times New Roman" panose="02020603050405020304" pitchFamily="18" charset="0"/>
              </a:rPr>
              <a:t>Knowledge: </a:t>
            </a:r>
            <a:r>
              <a:rPr lang="en-US" sz="2000" dirty="0">
                <a:cs typeface="Times New Roman" panose="02020603050405020304" pitchFamily="18" charset="0"/>
              </a:rPr>
              <a:t>People answered about 50% of questions about water correctly</a:t>
            </a:r>
          </a:p>
          <a:p>
            <a:pPr marL="614369" indent="-457200">
              <a:lnSpc>
                <a:spcPct val="107000"/>
              </a:lnSpc>
              <a:spcBef>
                <a:spcPts val="0"/>
              </a:spcBef>
            </a:pPr>
            <a:r>
              <a:rPr lang="en-US" sz="2000" b="1" dirty="0">
                <a:cs typeface="Times New Roman" panose="02020603050405020304" pitchFamily="18" charset="0"/>
              </a:rPr>
              <a:t>Connection: </a:t>
            </a:r>
            <a:r>
              <a:rPr lang="en-US" sz="2000" dirty="0">
                <a:cs typeface="Times New Roman" panose="02020603050405020304" pitchFamily="18" charset="0"/>
              </a:rPr>
              <a:t>everybody (85%) cares about water saying it plays a meaningful role in life and are concerned about the future.</a:t>
            </a:r>
          </a:p>
          <a:p>
            <a:pPr marL="614369" indent="-457200">
              <a:lnSpc>
                <a:spcPct val="107000"/>
              </a:lnSpc>
              <a:spcBef>
                <a:spcPts val="0"/>
              </a:spcBef>
            </a:pPr>
            <a:r>
              <a:rPr lang="en-US" sz="2000" b="1" dirty="0">
                <a:cs typeface="Times New Roman" panose="02020603050405020304" pitchFamily="18" charset="0"/>
              </a:rPr>
              <a:t>Concerns: </a:t>
            </a:r>
            <a:r>
              <a:rPr lang="en-US" sz="2000" dirty="0">
                <a:cs typeface="Times New Roman" panose="02020603050405020304" pitchFamily="18" charset="0"/>
              </a:rPr>
              <a:t>Public desires water protection and 22% have contributed $ or time toward a water organization</a:t>
            </a:r>
          </a:p>
          <a:p>
            <a:pPr marL="614369" indent="-457200">
              <a:lnSpc>
                <a:spcPct val="107000"/>
              </a:lnSpc>
              <a:spcBef>
                <a:spcPts val="0"/>
              </a:spcBef>
            </a:pPr>
            <a:r>
              <a:rPr lang="en-US" sz="2000" b="1" dirty="0">
                <a:cs typeface="Times New Roman" panose="02020603050405020304" pitchFamily="18" charset="0"/>
              </a:rPr>
              <a:t>Action: </a:t>
            </a:r>
            <a:r>
              <a:rPr lang="en-US" sz="2000" dirty="0">
                <a:cs typeface="Times New Roman" panose="02020603050405020304" pitchFamily="18" charset="0"/>
              </a:rPr>
              <a:t>7 in 10 conserve water and 16% try to keep water clean.</a:t>
            </a:r>
          </a:p>
          <a:p>
            <a:pPr marL="614369" indent="-457200">
              <a:lnSpc>
                <a:spcPct val="107000"/>
              </a:lnSpc>
              <a:spcBef>
                <a:spcPts val="0"/>
              </a:spcBef>
            </a:pPr>
            <a:endParaRPr lang="en-US" sz="2000" dirty="0">
              <a:cs typeface="Times New Roman" panose="02020603050405020304" pitchFamily="18" charset="0"/>
            </a:endParaRPr>
          </a:p>
          <a:p>
            <a:pPr marL="157169" indent="0">
              <a:lnSpc>
                <a:spcPct val="107000"/>
              </a:lnSpc>
              <a:spcBef>
                <a:spcPts val="0"/>
              </a:spcBef>
              <a:buNone/>
            </a:pPr>
            <a:endParaRPr lang="en-US" sz="2000" dirty="0"/>
          </a:p>
          <a:p>
            <a:pPr marL="800100" lvl="1" indent="-342900">
              <a:lnSpc>
                <a:spcPct val="107000"/>
              </a:lnSpc>
              <a:spcBef>
                <a:spcPts val="0"/>
              </a:spcBef>
              <a:buFont typeface="+mj-lt"/>
              <a:buAutoNum type="arabicPeriod"/>
            </a:pPr>
            <a:endParaRPr lang="en-US" sz="2000" dirty="0"/>
          </a:p>
        </p:txBody>
      </p:sp>
      <p:pic>
        <p:nvPicPr>
          <p:cNvPr id="11" name="Picture 10">
            <a:extLst>
              <a:ext uri="{FF2B5EF4-FFF2-40B4-BE49-F238E27FC236}">
                <a16:creationId xmlns:a16="http://schemas.microsoft.com/office/drawing/2014/main" id="{55EB4911-DF07-44AB-8B28-8EC0119B8D34}"/>
              </a:ext>
            </a:extLst>
          </p:cNvPr>
          <p:cNvPicPr>
            <a:picLocks noChangeAspect="1"/>
          </p:cNvPicPr>
          <p:nvPr/>
        </p:nvPicPr>
        <p:blipFill>
          <a:blip r:embed="rId3"/>
          <a:stretch>
            <a:fillRect/>
          </a:stretch>
        </p:blipFill>
        <p:spPr>
          <a:xfrm>
            <a:off x="5092701" y="818865"/>
            <a:ext cx="3898902" cy="5383207"/>
          </a:xfrm>
          <a:prstGeom prst="rect">
            <a:avLst/>
          </a:prstGeom>
        </p:spPr>
      </p:pic>
    </p:spTree>
    <p:extLst>
      <p:ext uri="{BB962C8B-B14F-4D97-AF65-F5344CB8AC3E}">
        <p14:creationId xmlns:p14="http://schemas.microsoft.com/office/powerpoint/2010/main" val="400700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Moral Foundations and Environment</a:t>
            </a:r>
          </a:p>
        </p:txBody>
      </p:sp>
      <p:sp>
        <p:nvSpPr>
          <p:cNvPr id="3" name="TextBox 2">
            <a:extLst>
              <a:ext uri="{FF2B5EF4-FFF2-40B4-BE49-F238E27FC236}">
                <a16:creationId xmlns:a16="http://schemas.microsoft.com/office/drawing/2014/main" id="{AE5BB2FD-040B-4326-976C-1EBCB7BE92F8}"/>
              </a:ext>
            </a:extLst>
          </p:cNvPr>
          <p:cNvSpPr txBox="1"/>
          <p:nvPr/>
        </p:nvSpPr>
        <p:spPr>
          <a:xfrm>
            <a:off x="406399" y="1163692"/>
            <a:ext cx="8331202" cy="830997"/>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Christopher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Wolsko</a:t>
            </a:r>
            <a:r>
              <a:rPr lang="en-US" sz="1600" dirty="0">
                <a:effectLst/>
                <a:latin typeface="Calibri" panose="020F0502020204030204" pitchFamily="34" charset="0"/>
                <a:ea typeface="Calibri" panose="020F0502020204030204" pitchFamily="34" charset="0"/>
                <a:cs typeface="Times New Roman" panose="02020603050405020304" pitchFamily="18" charset="0"/>
              </a:rPr>
              <a:t>. 2017. Expanding the range of environmental values: Political orientation, moral foundations, and the common ingroup. Journal of Environmental Psychology. Volume 51, 2017. Pages 284-294. </a:t>
            </a:r>
          </a:p>
        </p:txBody>
      </p:sp>
      <p:sp>
        <p:nvSpPr>
          <p:cNvPr id="9" name="Content Placeholder 2">
            <a:extLst>
              <a:ext uri="{FF2B5EF4-FFF2-40B4-BE49-F238E27FC236}">
                <a16:creationId xmlns:a16="http://schemas.microsoft.com/office/drawing/2014/main" id="{7CE4021F-5E1C-4A03-A7CA-BE2E153BDCF2}"/>
              </a:ext>
            </a:extLst>
          </p:cNvPr>
          <p:cNvSpPr>
            <a:spLocks noGrp="1"/>
          </p:cNvSpPr>
          <p:nvPr>
            <p:ph idx="1"/>
          </p:nvPr>
        </p:nvSpPr>
        <p:spPr>
          <a:xfrm>
            <a:off x="274099" y="1994689"/>
            <a:ext cx="8651070" cy="4131772"/>
          </a:xfrm>
        </p:spPr>
        <p:txBody>
          <a:bodyPr>
            <a:normAutofit/>
          </a:bodyPr>
          <a:lstStyle/>
          <a:p>
            <a:pPr marL="0" indent="0">
              <a:buNone/>
            </a:pPr>
            <a:r>
              <a:rPr lang="en-US" b="1" dirty="0"/>
              <a:t>Study to evaluate the connection between moral foundations, messaging,  and environmental values:</a:t>
            </a:r>
          </a:p>
          <a:p>
            <a:pPr>
              <a:buFont typeface="+mj-lt"/>
              <a:buAutoNum type="arabicPeriod"/>
            </a:pPr>
            <a:r>
              <a:rPr lang="en-US" dirty="0"/>
              <a:t>Political orientation survey</a:t>
            </a:r>
          </a:p>
          <a:p>
            <a:pPr>
              <a:buFont typeface="+mj-lt"/>
              <a:buAutoNum type="arabicPeriod"/>
            </a:pPr>
            <a:r>
              <a:rPr lang="en-US" dirty="0"/>
              <a:t>Moral framing environmental PSA from either</a:t>
            </a:r>
          </a:p>
          <a:p>
            <a:pPr lvl="1">
              <a:buFont typeface="+mj-lt"/>
              <a:buAutoNum type="arabicPeriod"/>
            </a:pPr>
            <a:r>
              <a:rPr lang="en-US" dirty="0"/>
              <a:t>Individualizing values</a:t>
            </a:r>
          </a:p>
          <a:p>
            <a:pPr lvl="1">
              <a:buFont typeface="+mj-lt"/>
              <a:buAutoNum type="arabicPeriod"/>
            </a:pPr>
            <a:r>
              <a:rPr lang="en-US" dirty="0"/>
              <a:t>Binding and liberty values</a:t>
            </a:r>
          </a:p>
          <a:p>
            <a:pPr lvl="1">
              <a:buFont typeface="+mj-lt"/>
              <a:buAutoNum type="arabicPeriod"/>
            </a:pPr>
            <a:r>
              <a:rPr lang="en-US" dirty="0"/>
              <a:t>Control (generic)</a:t>
            </a:r>
          </a:p>
          <a:p>
            <a:pPr>
              <a:buFont typeface="+mj-lt"/>
              <a:buAutoNum type="arabicPeriod"/>
            </a:pPr>
            <a:r>
              <a:rPr lang="en-US" dirty="0"/>
              <a:t>Surveys on Values, Connectedness to Nature, Conservation Intentions, and Climate Change Attitudes</a:t>
            </a:r>
          </a:p>
          <a:p>
            <a:pPr marL="0" indent="0">
              <a:buNone/>
            </a:pPr>
            <a:r>
              <a:rPr lang="en-US" b="1" dirty="0"/>
              <a:t>Repeat experiment using “expanded common in-group” PSA</a:t>
            </a:r>
          </a:p>
        </p:txBody>
      </p:sp>
    </p:spTree>
    <p:extLst>
      <p:ext uri="{BB962C8B-B14F-4D97-AF65-F5344CB8AC3E}">
        <p14:creationId xmlns:p14="http://schemas.microsoft.com/office/powerpoint/2010/main" val="36579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707960"/>
          </a:xfrm>
        </p:spPr>
        <p:txBody>
          <a:bodyPr/>
          <a:lstStyle/>
          <a:p>
            <a:r>
              <a:rPr lang="en-US" sz="3600" dirty="0"/>
              <a:t>Moral Foundations and Environment</a:t>
            </a:r>
          </a:p>
        </p:txBody>
      </p:sp>
      <p:sp>
        <p:nvSpPr>
          <p:cNvPr id="3" name="TextBox 2">
            <a:extLst>
              <a:ext uri="{FF2B5EF4-FFF2-40B4-BE49-F238E27FC236}">
                <a16:creationId xmlns:a16="http://schemas.microsoft.com/office/drawing/2014/main" id="{AE5BB2FD-040B-4326-976C-1EBCB7BE92F8}"/>
              </a:ext>
            </a:extLst>
          </p:cNvPr>
          <p:cNvSpPr txBox="1"/>
          <p:nvPr/>
        </p:nvSpPr>
        <p:spPr>
          <a:xfrm>
            <a:off x="269823" y="5430892"/>
            <a:ext cx="8331202"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Christopher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Wolsko</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2017. Expanding the range of environmental values: Political orientation, moral foundations, and the common ingroup. Journal of Environmental Psychology. Volume 51, 2017. Pages 284-294. </a:t>
            </a:r>
          </a:p>
        </p:txBody>
      </p:sp>
      <p:graphicFrame>
        <p:nvGraphicFramePr>
          <p:cNvPr id="7" name="Table 8">
            <a:extLst>
              <a:ext uri="{FF2B5EF4-FFF2-40B4-BE49-F238E27FC236}">
                <a16:creationId xmlns:a16="http://schemas.microsoft.com/office/drawing/2014/main" id="{6D843409-360E-4B9B-B7E9-76BAFE35C899}"/>
              </a:ext>
            </a:extLst>
          </p:cNvPr>
          <p:cNvGraphicFramePr>
            <a:graphicFrameLocks noGrp="1"/>
          </p:cNvGraphicFramePr>
          <p:nvPr>
            <p:extLst>
              <p:ext uri="{D42A27DB-BD31-4B8C-83A1-F6EECF244321}">
                <p14:modId xmlns:p14="http://schemas.microsoft.com/office/powerpoint/2010/main" val="2134943410"/>
              </p:ext>
            </p:extLst>
          </p:nvPr>
        </p:nvGraphicFramePr>
        <p:xfrm>
          <a:off x="329781" y="955385"/>
          <a:ext cx="4676933" cy="4450080"/>
        </p:xfrm>
        <a:graphic>
          <a:graphicData uri="http://schemas.openxmlformats.org/drawingml/2006/table">
            <a:tbl>
              <a:tblPr firstRow="1" bandRow="1">
                <a:tableStyleId>{5C22544A-7EE6-4342-B048-85BDC9FD1C3A}</a:tableStyleId>
              </a:tblPr>
              <a:tblGrid>
                <a:gridCol w="4676933">
                  <a:extLst>
                    <a:ext uri="{9D8B030D-6E8A-4147-A177-3AD203B41FA5}">
                      <a16:colId xmlns:a16="http://schemas.microsoft.com/office/drawing/2014/main" val="1760330043"/>
                    </a:ext>
                  </a:extLst>
                </a:gridCol>
              </a:tblGrid>
              <a:tr h="370840">
                <a:tc>
                  <a:txBody>
                    <a:bodyPr/>
                    <a:lstStyle/>
                    <a:p>
                      <a:r>
                        <a:rPr lang="en-US" sz="2000" dirty="0"/>
                        <a:t>Individualistic Values PSA</a:t>
                      </a:r>
                    </a:p>
                  </a:txBody>
                  <a:tcPr/>
                </a:tc>
                <a:extLst>
                  <a:ext uri="{0D108BD9-81ED-4DB2-BD59-A6C34878D82A}">
                    <a16:rowId xmlns:a16="http://schemas.microsoft.com/office/drawing/2014/main" val="3680381468"/>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Show your love for all of </a:t>
                      </a:r>
                      <a:r>
                        <a:rPr lang="en-US" sz="2000" u="sng" kern="1200" dirty="0">
                          <a:solidFill>
                            <a:schemeClr val="dk1"/>
                          </a:solidFill>
                          <a:effectLst/>
                          <a:latin typeface="+mn-lt"/>
                          <a:ea typeface="+mn-ea"/>
                          <a:cs typeface="+mn-cs"/>
                        </a:rPr>
                        <a:t>humanity</a:t>
                      </a:r>
                      <a:r>
                        <a:rPr lang="en-US" sz="2000" kern="1200" dirty="0">
                          <a:solidFill>
                            <a:schemeClr val="dk1"/>
                          </a:solidFill>
                          <a:effectLst/>
                          <a:latin typeface="+mn-lt"/>
                          <a:ea typeface="+mn-ea"/>
                          <a:cs typeface="+mn-cs"/>
                        </a:rPr>
                        <a:t> and the world in which we live by helping to </a:t>
                      </a:r>
                      <a:r>
                        <a:rPr lang="en-US" sz="2000" u="sng" kern="1200" dirty="0">
                          <a:solidFill>
                            <a:schemeClr val="dk1"/>
                          </a:solidFill>
                          <a:effectLst/>
                          <a:latin typeface="+mn-lt"/>
                          <a:ea typeface="+mn-ea"/>
                          <a:cs typeface="+mn-cs"/>
                        </a:rPr>
                        <a:t>care for our vulnerable</a:t>
                      </a:r>
                      <a:r>
                        <a:rPr lang="en-US" sz="2000" kern="1200" dirty="0">
                          <a:solidFill>
                            <a:schemeClr val="dk1"/>
                          </a:solidFill>
                          <a:effectLst/>
                          <a:latin typeface="+mn-lt"/>
                          <a:ea typeface="+mn-ea"/>
                          <a:cs typeface="+mn-cs"/>
                        </a:rPr>
                        <a:t> natural environment. Help to </a:t>
                      </a:r>
                      <a:r>
                        <a:rPr lang="en-US" sz="2000" u="sng" kern="1200" dirty="0">
                          <a:solidFill>
                            <a:schemeClr val="dk1"/>
                          </a:solidFill>
                          <a:effectLst/>
                          <a:latin typeface="+mn-lt"/>
                          <a:ea typeface="+mn-ea"/>
                          <a:cs typeface="+mn-cs"/>
                        </a:rPr>
                        <a:t>reduce the harm </a:t>
                      </a:r>
                      <a:r>
                        <a:rPr lang="en-US" sz="2000" kern="1200" dirty="0">
                          <a:solidFill>
                            <a:schemeClr val="dk1"/>
                          </a:solidFill>
                          <a:effectLst/>
                          <a:latin typeface="+mn-lt"/>
                          <a:ea typeface="+mn-ea"/>
                          <a:cs typeface="+mn-cs"/>
                        </a:rPr>
                        <a:t>done to the environment by taking action. By caring for the natural world you are helping to ensure that everyone around the world gets to </a:t>
                      </a:r>
                      <a:r>
                        <a:rPr lang="en-US" sz="2000" u="sng" kern="1200" dirty="0">
                          <a:solidFill>
                            <a:schemeClr val="dk1"/>
                          </a:solidFill>
                          <a:effectLst/>
                          <a:latin typeface="+mn-lt"/>
                          <a:ea typeface="+mn-ea"/>
                          <a:cs typeface="+mn-cs"/>
                        </a:rPr>
                        <a:t>enjoy fair access to a sustainable </a:t>
                      </a:r>
                      <a:r>
                        <a:rPr lang="en-US" sz="2000" kern="1200" dirty="0">
                          <a:solidFill>
                            <a:schemeClr val="dk1"/>
                          </a:solidFill>
                          <a:effectLst/>
                          <a:latin typeface="+mn-lt"/>
                          <a:ea typeface="+mn-ea"/>
                          <a:cs typeface="+mn-cs"/>
                        </a:rPr>
                        <a:t>environment. Do the right thing by </a:t>
                      </a:r>
                      <a:r>
                        <a:rPr lang="en-US" sz="2000" u="sng" kern="1200" dirty="0">
                          <a:solidFill>
                            <a:schemeClr val="dk1"/>
                          </a:solidFill>
                          <a:effectLst/>
                          <a:latin typeface="+mn-lt"/>
                          <a:ea typeface="+mn-ea"/>
                          <a:cs typeface="+mn-cs"/>
                        </a:rPr>
                        <a:t>preventing the suffering </a:t>
                      </a:r>
                      <a:r>
                        <a:rPr lang="en-US" sz="2000" kern="1200" dirty="0">
                          <a:solidFill>
                            <a:schemeClr val="dk1"/>
                          </a:solidFill>
                          <a:effectLst/>
                          <a:latin typeface="+mn-lt"/>
                          <a:ea typeface="+mn-ea"/>
                          <a:cs typeface="+mn-cs"/>
                        </a:rPr>
                        <a:t>of all life-forms and making sure that no one is denied their right to a healthy planet. SHOW YOUR COMPASSION.</a:t>
                      </a:r>
                    </a:p>
                  </a:txBody>
                  <a:tcPr/>
                </a:tc>
                <a:extLst>
                  <a:ext uri="{0D108BD9-81ED-4DB2-BD59-A6C34878D82A}">
                    <a16:rowId xmlns:a16="http://schemas.microsoft.com/office/drawing/2014/main" val="1678852199"/>
                  </a:ext>
                </a:extLst>
              </a:tr>
            </a:tbl>
          </a:graphicData>
        </a:graphic>
      </p:graphicFrame>
      <p:pic>
        <p:nvPicPr>
          <p:cNvPr id="4" name="Picture 3" descr="A hand holding a flower&#10;&#10;Description automatically generated">
            <a:extLst>
              <a:ext uri="{FF2B5EF4-FFF2-40B4-BE49-F238E27FC236}">
                <a16:creationId xmlns:a16="http://schemas.microsoft.com/office/drawing/2014/main" id="{88C5AB2B-4DC1-48D0-9C71-EA93613AE25B}"/>
              </a:ext>
            </a:extLst>
          </p:cNvPr>
          <p:cNvPicPr>
            <a:picLocks noChangeAspect="1"/>
          </p:cNvPicPr>
          <p:nvPr/>
        </p:nvPicPr>
        <p:blipFill rotWithShape="1">
          <a:blip r:embed="rId3"/>
          <a:srcRect t="15438"/>
          <a:stretch/>
        </p:blipFill>
        <p:spPr>
          <a:xfrm>
            <a:off x="5105546" y="982598"/>
            <a:ext cx="3122004" cy="2197827"/>
          </a:xfrm>
          <a:prstGeom prst="rect">
            <a:avLst/>
          </a:prstGeom>
        </p:spPr>
      </p:pic>
      <p:pic>
        <p:nvPicPr>
          <p:cNvPr id="1026" name="Picture 2" descr="How to Protect Your Trees from Insects and Other Damage | Jobe's">
            <a:extLst>
              <a:ext uri="{FF2B5EF4-FFF2-40B4-BE49-F238E27FC236}">
                <a16:creationId xmlns:a16="http://schemas.microsoft.com/office/drawing/2014/main" id="{CCE323DB-D524-49C9-9498-667F9C32E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546" y="3131530"/>
            <a:ext cx="3122004" cy="207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62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BB2FD-040B-4326-976C-1EBCB7BE92F8}"/>
              </a:ext>
            </a:extLst>
          </p:cNvPr>
          <p:cNvSpPr txBox="1"/>
          <p:nvPr/>
        </p:nvSpPr>
        <p:spPr>
          <a:xfrm>
            <a:off x="269823" y="5498568"/>
            <a:ext cx="8331202"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Christopher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Wolsko</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2017. Expanding the range of environmental values: Political orientation, moral foundations, and the common ingroup. Journal of Environmental Psychology. Volume 51, 2017. Pages 284-294. </a:t>
            </a:r>
          </a:p>
        </p:txBody>
      </p:sp>
      <p:graphicFrame>
        <p:nvGraphicFramePr>
          <p:cNvPr id="7" name="Table 8">
            <a:extLst>
              <a:ext uri="{FF2B5EF4-FFF2-40B4-BE49-F238E27FC236}">
                <a16:creationId xmlns:a16="http://schemas.microsoft.com/office/drawing/2014/main" id="{6D843409-360E-4B9B-B7E9-76BAFE35C899}"/>
              </a:ext>
            </a:extLst>
          </p:cNvPr>
          <p:cNvGraphicFramePr>
            <a:graphicFrameLocks noGrp="1"/>
          </p:cNvGraphicFramePr>
          <p:nvPr>
            <p:extLst>
              <p:ext uri="{D42A27DB-BD31-4B8C-83A1-F6EECF244321}">
                <p14:modId xmlns:p14="http://schemas.microsoft.com/office/powerpoint/2010/main" val="2374054149"/>
              </p:ext>
            </p:extLst>
          </p:nvPr>
        </p:nvGraphicFramePr>
        <p:xfrm>
          <a:off x="269823" y="1051530"/>
          <a:ext cx="5486403" cy="4450080"/>
        </p:xfrm>
        <a:graphic>
          <a:graphicData uri="http://schemas.openxmlformats.org/drawingml/2006/table">
            <a:tbl>
              <a:tblPr firstRow="1" bandRow="1">
                <a:tableStyleId>{5C22544A-7EE6-4342-B048-85BDC9FD1C3A}</a:tableStyleId>
              </a:tblPr>
              <a:tblGrid>
                <a:gridCol w="5486403">
                  <a:extLst>
                    <a:ext uri="{9D8B030D-6E8A-4147-A177-3AD203B41FA5}">
                      <a16:colId xmlns:a16="http://schemas.microsoft.com/office/drawing/2014/main" val="3761509511"/>
                    </a:ext>
                  </a:extLst>
                </a:gridCol>
              </a:tblGrid>
              <a:tr h="370840">
                <a:tc>
                  <a:txBody>
                    <a:bodyPr/>
                    <a:lstStyle/>
                    <a:p>
                      <a:r>
                        <a:rPr lang="en-US" sz="2000" dirty="0"/>
                        <a:t>Binding Values PSA</a:t>
                      </a:r>
                    </a:p>
                  </a:txBody>
                  <a:tcPr/>
                </a:tc>
                <a:extLst>
                  <a:ext uri="{0D108BD9-81ED-4DB2-BD59-A6C34878D82A}">
                    <a16:rowId xmlns:a16="http://schemas.microsoft.com/office/drawing/2014/main" val="3680381468"/>
                  </a:ext>
                </a:extLst>
              </a:tr>
              <a:tr h="370840">
                <a:tc>
                  <a:txBody>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lang="en-US" sz="2000" kern="1200" dirty="0">
                          <a:solidFill>
                            <a:schemeClr val="dk1"/>
                          </a:solidFill>
                          <a:effectLst/>
                          <a:latin typeface="+mn-lt"/>
                          <a:ea typeface="+mn-ea"/>
                          <a:cs typeface="+mn-cs"/>
                        </a:rPr>
                        <a:t>Show you love your country by joining the fight to protect the </a:t>
                      </a:r>
                      <a:r>
                        <a:rPr lang="en-US" sz="2000" u="sng" kern="1200" dirty="0">
                          <a:solidFill>
                            <a:schemeClr val="dk1"/>
                          </a:solidFill>
                          <a:effectLst/>
                          <a:latin typeface="+mn-lt"/>
                          <a:ea typeface="+mn-ea"/>
                          <a:cs typeface="+mn-cs"/>
                        </a:rPr>
                        <a:t>purity</a:t>
                      </a:r>
                      <a:r>
                        <a:rPr lang="en-US" sz="2000" kern="1200" dirty="0">
                          <a:solidFill>
                            <a:schemeClr val="dk1"/>
                          </a:solidFill>
                          <a:effectLst/>
                          <a:latin typeface="+mn-lt"/>
                          <a:ea typeface="+mn-ea"/>
                          <a:cs typeface="+mn-cs"/>
                        </a:rPr>
                        <a:t> of America's natural environment. Don't trust protection of the environment to the government – people </a:t>
                      </a:r>
                      <a:r>
                        <a:rPr lang="en-US" sz="2000" u="sng" kern="1200" dirty="0">
                          <a:solidFill>
                            <a:schemeClr val="dk1"/>
                          </a:solidFill>
                          <a:effectLst/>
                          <a:latin typeface="+mn-lt"/>
                          <a:ea typeface="+mn-ea"/>
                          <a:cs typeface="+mn-cs"/>
                        </a:rPr>
                        <a:t>don't need bureaucrats </a:t>
                      </a:r>
                      <a:r>
                        <a:rPr lang="en-US" sz="2000" kern="1200" dirty="0">
                          <a:solidFill>
                            <a:schemeClr val="dk1"/>
                          </a:solidFill>
                          <a:effectLst/>
                          <a:latin typeface="+mn-lt"/>
                          <a:ea typeface="+mn-ea"/>
                          <a:cs typeface="+mn-cs"/>
                        </a:rPr>
                        <a:t>to tell them how to care for their own land. Honor the American tradition of </a:t>
                      </a:r>
                      <a:r>
                        <a:rPr lang="en-US" sz="2000" u="sng" kern="1200" dirty="0">
                          <a:solidFill>
                            <a:schemeClr val="dk1"/>
                          </a:solidFill>
                          <a:effectLst/>
                          <a:latin typeface="+mn-lt"/>
                          <a:ea typeface="+mn-ea"/>
                          <a:cs typeface="+mn-cs"/>
                        </a:rPr>
                        <a:t>taking personal responsibility </a:t>
                      </a:r>
                      <a:r>
                        <a:rPr lang="en-US" sz="2000" kern="1200" dirty="0">
                          <a:solidFill>
                            <a:schemeClr val="dk1"/>
                          </a:solidFill>
                          <a:effectLst/>
                          <a:latin typeface="+mn-lt"/>
                          <a:ea typeface="+mn-ea"/>
                          <a:cs typeface="+mn-cs"/>
                        </a:rPr>
                        <a:t>for yourself and for the land you call home. By taking a tougher stance on protecting the natural environment, you will be </a:t>
                      </a:r>
                      <a:r>
                        <a:rPr lang="en-US" sz="2000" u="sng" kern="1200" dirty="0">
                          <a:solidFill>
                            <a:schemeClr val="dk1"/>
                          </a:solidFill>
                          <a:effectLst/>
                          <a:latin typeface="+mn-lt"/>
                          <a:ea typeface="+mn-ea"/>
                          <a:cs typeface="+mn-cs"/>
                        </a:rPr>
                        <a:t>honoring all of God's Creation</a:t>
                      </a:r>
                      <a:r>
                        <a:rPr lang="en-US" sz="2000" kern="1200" dirty="0">
                          <a:solidFill>
                            <a:schemeClr val="dk1"/>
                          </a:solidFill>
                          <a:effectLst/>
                          <a:latin typeface="+mn-lt"/>
                          <a:ea typeface="+mn-ea"/>
                          <a:cs typeface="+mn-cs"/>
                        </a:rPr>
                        <a:t>. Demonstrate your respect by following the examples of your </a:t>
                      </a:r>
                      <a:r>
                        <a:rPr lang="en-US" sz="2000" u="sng" kern="1200" dirty="0">
                          <a:solidFill>
                            <a:schemeClr val="dk1"/>
                          </a:solidFill>
                          <a:effectLst/>
                          <a:latin typeface="+mn-lt"/>
                          <a:ea typeface="+mn-ea"/>
                          <a:cs typeface="+mn-cs"/>
                        </a:rPr>
                        <a:t>religious and political leaders </a:t>
                      </a:r>
                      <a:r>
                        <a:rPr lang="en-US" sz="2000" kern="1200" dirty="0">
                          <a:solidFill>
                            <a:schemeClr val="dk1"/>
                          </a:solidFill>
                          <a:effectLst/>
                          <a:latin typeface="+mn-lt"/>
                          <a:ea typeface="+mn-ea"/>
                          <a:cs typeface="+mn-cs"/>
                        </a:rPr>
                        <a:t>who </a:t>
                      </a:r>
                      <a:r>
                        <a:rPr lang="en-US" sz="2000" u="sng" kern="1200" dirty="0">
                          <a:solidFill>
                            <a:schemeClr val="dk1"/>
                          </a:solidFill>
                          <a:effectLst/>
                          <a:latin typeface="+mn-lt"/>
                          <a:ea typeface="+mn-ea"/>
                          <a:cs typeface="+mn-cs"/>
                        </a:rPr>
                        <a:t>defend America's </a:t>
                      </a:r>
                      <a:r>
                        <a:rPr lang="en-US" sz="2000" kern="1200" dirty="0">
                          <a:solidFill>
                            <a:schemeClr val="dk1"/>
                          </a:solidFill>
                          <a:effectLst/>
                          <a:latin typeface="+mn-lt"/>
                          <a:ea typeface="+mn-ea"/>
                          <a:cs typeface="+mn-cs"/>
                        </a:rPr>
                        <a:t>natural environment. SHOW YOUR PATRIOTISM!</a:t>
                      </a:r>
                    </a:p>
                  </a:txBody>
                  <a:tcPr/>
                </a:tc>
                <a:extLst>
                  <a:ext uri="{0D108BD9-81ED-4DB2-BD59-A6C34878D82A}">
                    <a16:rowId xmlns:a16="http://schemas.microsoft.com/office/drawing/2014/main" val="1678852199"/>
                  </a:ext>
                </a:extLst>
              </a:tr>
            </a:tbl>
          </a:graphicData>
        </a:graphic>
      </p:graphicFrame>
      <p:sp>
        <p:nvSpPr>
          <p:cNvPr id="9" name="Title 1">
            <a:extLst>
              <a:ext uri="{FF2B5EF4-FFF2-40B4-BE49-F238E27FC236}">
                <a16:creationId xmlns:a16="http://schemas.microsoft.com/office/drawing/2014/main" id="{5460C3DC-300B-4FC5-9612-21FA3FAA02CB}"/>
              </a:ext>
            </a:extLst>
          </p:cNvPr>
          <p:cNvSpPr txBox="1">
            <a:spLocks/>
          </p:cNvSpPr>
          <p:nvPr/>
        </p:nvSpPr>
        <p:spPr>
          <a:xfrm>
            <a:off x="461474" y="274638"/>
            <a:ext cx="8225327" cy="707960"/>
          </a:xfrm>
          <a:prstGeom prst="rect">
            <a:avLst/>
          </a:prstGeom>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3600"/>
              <a:t>Moral Foundations and Environment</a:t>
            </a:r>
            <a:endParaRPr lang="en-US" sz="3600" dirty="0"/>
          </a:p>
        </p:txBody>
      </p:sp>
      <p:pic>
        <p:nvPicPr>
          <p:cNvPr id="6" name="Picture 5" descr="An eagle flying in the sky&#10;&#10;Description automatically generated">
            <a:extLst>
              <a:ext uri="{FF2B5EF4-FFF2-40B4-BE49-F238E27FC236}">
                <a16:creationId xmlns:a16="http://schemas.microsoft.com/office/drawing/2014/main" id="{8AD22342-265D-4959-A9DD-6771E47F8322}"/>
              </a:ext>
            </a:extLst>
          </p:cNvPr>
          <p:cNvPicPr>
            <a:picLocks noChangeAspect="1"/>
          </p:cNvPicPr>
          <p:nvPr/>
        </p:nvPicPr>
        <p:blipFill>
          <a:blip r:embed="rId3"/>
          <a:stretch>
            <a:fillRect/>
          </a:stretch>
        </p:blipFill>
        <p:spPr>
          <a:xfrm>
            <a:off x="5756226" y="1051530"/>
            <a:ext cx="3237872" cy="2312765"/>
          </a:xfrm>
          <a:prstGeom prst="rect">
            <a:avLst/>
          </a:prstGeom>
        </p:spPr>
      </p:pic>
      <p:pic>
        <p:nvPicPr>
          <p:cNvPr id="11" name="Picture 10" descr="Clouds in the sky&#10;&#10;Description automatically generated">
            <a:extLst>
              <a:ext uri="{FF2B5EF4-FFF2-40B4-BE49-F238E27FC236}">
                <a16:creationId xmlns:a16="http://schemas.microsoft.com/office/drawing/2014/main" id="{2937A6B6-DADE-4F6B-8238-56192E96EA49}"/>
              </a:ext>
            </a:extLst>
          </p:cNvPr>
          <p:cNvPicPr>
            <a:picLocks noChangeAspect="1"/>
          </p:cNvPicPr>
          <p:nvPr/>
        </p:nvPicPr>
        <p:blipFill>
          <a:blip r:embed="rId4"/>
          <a:stretch>
            <a:fillRect/>
          </a:stretch>
        </p:blipFill>
        <p:spPr>
          <a:xfrm>
            <a:off x="5756226" y="3364295"/>
            <a:ext cx="3237872" cy="2133744"/>
          </a:xfrm>
          <a:prstGeom prst="rect">
            <a:avLst/>
          </a:prstGeom>
        </p:spPr>
      </p:pic>
    </p:spTree>
    <p:extLst>
      <p:ext uri="{BB962C8B-B14F-4D97-AF65-F5344CB8AC3E}">
        <p14:creationId xmlns:p14="http://schemas.microsoft.com/office/powerpoint/2010/main" val="334185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BB2FD-040B-4326-976C-1EBCB7BE92F8}"/>
              </a:ext>
            </a:extLst>
          </p:cNvPr>
          <p:cNvSpPr txBox="1"/>
          <p:nvPr/>
        </p:nvSpPr>
        <p:spPr>
          <a:xfrm>
            <a:off x="269823" y="5430892"/>
            <a:ext cx="8331202"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Christopher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Wolsko</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2017. Expanding the range of environmental values: Political orientation, moral foundations, and the common ingroup. Journal of Environmental Psychology. Volume 51, 2017. Pages 284-294. </a:t>
            </a:r>
          </a:p>
        </p:txBody>
      </p:sp>
      <p:pic>
        <p:nvPicPr>
          <p:cNvPr id="4" name="Picture 3" descr="A screenshot of a cell phone&#10;&#10;Description automatically generated">
            <a:extLst>
              <a:ext uri="{FF2B5EF4-FFF2-40B4-BE49-F238E27FC236}">
                <a16:creationId xmlns:a16="http://schemas.microsoft.com/office/drawing/2014/main" id="{9B81F63E-AC20-4532-90F7-091A0D4BEB4D}"/>
              </a:ext>
            </a:extLst>
          </p:cNvPr>
          <p:cNvPicPr>
            <a:picLocks noChangeAspect="1"/>
          </p:cNvPicPr>
          <p:nvPr/>
        </p:nvPicPr>
        <p:blipFill>
          <a:blip r:embed="rId3"/>
          <a:stretch>
            <a:fillRect/>
          </a:stretch>
        </p:blipFill>
        <p:spPr>
          <a:xfrm>
            <a:off x="461473" y="1068683"/>
            <a:ext cx="5294749" cy="4230340"/>
          </a:xfrm>
          <a:prstGeom prst="rect">
            <a:avLst/>
          </a:prstGeom>
        </p:spPr>
      </p:pic>
      <p:sp>
        <p:nvSpPr>
          <p:cNvPr id="9" name="Title 1">
            <a:extLst>
              <a:ext uri="{FF2B5EF4-FFF2-40B4-BE49-F238E27FC236}">
                <a16:creationId xmlns:a16="http://schemas.microsoft.com/office/drawing/2014/main" id="{F3C26EC0-3019-4625-83AE-9F39A5265F5A}"/>
              </a:ext>
            </a:extLst>
          </p:cNvPr>
          <p:cNvSpPr>
            <a:spLocks noGrp="1"/>
          </p:cNvSpPr>
          <p:nvPr>
            <p:ph type="title"/>
          </p:nvPr>
        </p:nvSpPr>
        <p:spPr>
          <a:xfrm>
            <a:off x="461474" y="274638"/>
            <a:ext cx="8225327" cy="707960"/>
          </a:xfrm>
        </p:spPr>
        <p:txBody>
          <a:bodyPr/>
          <a:lstStyle/>
          <a:p>
            <a:r>
              <a:rPr lang="en-US" sz="3600" dirty="0"/>
              <a:t>Moral Foundations and Environment</a:t>
            </a:r>
          </a:p>
        </p:txBody>
      </p:sp>
      <p:sp>
        <p:nvSpPr>
          <p:cNvPr id="10" name="Content Placeholder 2">
            <a:extLst>
              <a:ext uri="{FF2B5EF4-FFF2-40B4-BE49-F238E27FC236}">
                <a16:creationId xmlns:a16="http://schemas.microsoft.com/office/drawing/2014/main" id="{0F034BA5-10AD-4696-9269-59CEA6F878DA}"/>
              </a:ext>
            </a:extLst>
          </p:cNvPr>
          <p:cNvSpPr>
            <a:spLocks noGrp="1"/>
          </p:cNvSpPr>
          <p:nvPr>
            <p:ph idx="1"/>
          </p:nvPr>
        </p:nvSpPr>
        <p:spPr>
          <a:xfrm>
            <a:off x="5838669" y="1034322"/>
            <a:ext cx="2998033" cy="4408480"/>
          </a:xfrm>
        </p:spPr>
        <p:txBody>
          <a:bodyPr>
            <a:normAutofit/>
          </a:bodyPr>
          <a:lstStyle/>
          <a:p>
            <a:pPr>
              <a:buFont typeface="+mj-lt"/>
              <a:buAutoNum type="arabicPeriod"/>
            </a:pPr>
            <a:r>
              <a:rPr lang="en-US" b="1" dirty="0"/>
              <a:t>Individualizing message </a:t>
            </a:r>
            <a:r>
              <a:rPr lang="en-US" dirty="0"/>
              <a:t>and control are similar (liberal appeal).  This is typical environmental messaging.</a:t>
            </a:r>
          </a:p>
          <a:p>
            <a:pPr>
              <a:buFont typeface="+mj-lt"/>
              <a:buAutoNum type="arabicPeriod"/>
            </a:pPr>
            <a:r>
              <a:rPr lang="en-US" b="1" dirty="0"/>
              <a:t>Binding message </a:t>
            </a:r>
            <a:r>
              <a:rPr lang="en-US" dirty="0"/>
              <a:t>lowered liberal but raised conservative.</a:t>
            </a:r>
          </a:p>
          <a:p>
            <a:pPr>
              <a:buFont typeface="+mj-lt"/>
              <a:buAutoNum type="arabicPeriod"/>
            </a:pPr>
            <a:endParaRPr lang="en-US" dirty="0"/>
          </a:p>
        </p:txBody>
      </p:sp>
    </p:spTree>
    <p:extLst>
      <p:ext uri="{BB962C8B-B14F-4D97-AF65-F5344CB8AC3E}">
        <p14:creationId xmlns:p14="http://schemas.microsoft.com/office/powerpoint/2010/main" val="3183714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BB2FD-040B-4326-976C-1EBCB7BE92F8}"/>
              </a:ext>
            </a:extLst>
          </p:cNvPr>
          <p:cNvSpPr txBox="1"/>
          <p:nvPr/>
        </p:nvSpPr>
        <p:spPr>
          <a:xfrm>
            <a:off x="269823" y="5430892"/>
            <a:ext cx="8331202"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Christopher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Wolsko</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2017. Expanding the range of environmental values: Political orientation, moral foundations, and the common ingroup. Journal of Environmental Psychology. Volume 51, 2017. Pages 284-294. </a:t>
            </a:r>
          </a:p>
        </p:txBody>
      </p:sp>
      <p:graphicFrame>
        <p:nvGraphicFramePr>
          <p:cNvPr id="7" name="Table 8">
            <a:extLst>
              <a:ext uri="{FF2B5EF4-FFF2-40B4-BE49-F238E27FC236}">
                <a16:creationId xmlns:a16="http://schemas.microsoft.com/office/drawing/2014/main" id="{6D843409-360E-4B9B-B7E9-76BAFE35C899}"/>
              </a:ext>
            </a:extLst>
          </p:cNvPr>
          <p:cNvGraphicFramePr>
            <a:graphicFrameLocks noGrp="1"/>
          </p:cNvGraphicFramePr>
          <p:nvPr>
            <p:extLst>
              <p:ext uri="{D42A27DB-BD31-4B8C-83A1-F6EECF244321}">
                <p14:modId xmlns:p14="http://schemas.microsoft.com/office/powerpoint/2010/main" val="2635041956"/>
              </p:ext>
            </p:extLst>
          </p:nvPr>
        </p:nvGraphicFramePr>
        <p:xfrm>
          <a:off x="365593" y="982598"/>
          <a:ext cx="8171305" cy="4494313"/>
        </p:xfrm>
        <a:graphic>
          <a:graphicData uri="http://schemas.openxmlformats.org/drawingml/2006/table">
            <a:tbl>
              <a:tblPr firstRow="1" bandRow="1">
                <a:tableStyleId>{5C22544A-7EE6-4342-B048-85BDC9FD1C3A}</a:tableStyleId>
              </a:tblPr>
              <a:tblGrid>
                <a:gridCol w="8171305">
                  <a:extLst>
                    <a:ext uri="{9D8B030D-6E8A-4147-A177-3AD203B41FA5}">
                      <a16:colId xmlns:a16="http://schemas.microsoft.com/office/drawing/2014/main" val="1760330043"/>
                    </a:ext>
                  </a:extLst>
                </a:gridCol>
              </a:tblGrid>
              <a:tr h="440473">
                <a:tc>
                  <a:txBody>
                    <a:bodyPr/>
                    <a:lstStyle/>
                    <a:p>
                      <a:r>
                        <a:rPr lang="en-US" sz="2000" dirty="0"/>
                        <a:t>Expanded Common In-Group Message PSA</a:t>
                      </a:r>
                    </a:p>
                  </a:txBody>
                  <a:tcPr/>
                </a:tc>
                <a:extLst>
                  <a:ext uri="{0D108BD9-81ED-4DB2-BD59-A6C34878D82A}">
                    <a16:rowId xmlns:a16="http://schemas.microsoft.com/office/drawing/2014/main" val="3680381468"/>
                  </a:ext>
                </a:extLst>
              </a:tr>
              <a:tr h="3928418">
                <a:tc>
                  <a:txBody>
                    <a:bodyPr/>
                    <a:lstStyle/>
                    <a:p>
                      <a:r>
                        <a:rPr lang="en-US" sz="2000" kern="1200" dirty="0">
                          <a:solidFill>
                            <a:schemeClr val="dk1"/>
                          </a:solidFill>
                          <a:effectLst/>
                          <a:latin typeface="+mn-lt"/>
                          <a:ea typeface="+mn-ea"/>
                          <a:cs typeface="+mn-cs"/>
                        </a:rPr>
                        <a:t>Conservative Values, Conserving the Environment: It is no secret that politically liberal agendas have tended to dominate discussions about the natural environment. Recently though, a large number of both liberal and conservative politicians, scientists, executives, and religious leaders have argued that traditionally conservative values are extremely well-suited for protecting the natural environment. Traditional conservative values that have been favored include:</a:t>
                      </a:r>
                    </a:p>
                    <a:p>
                      <a:r>
                        <a:rPr lang="en-US" sz="2000" kern="1200" dirty="0">
                          <a:solidFill>
                            <a:schemeClr val="dk1"/>
                          </a:solidFill>
                          <a:effectLst/>
                          <a:latin typeface="+mn-lt"/>
                          <a:ea typeface="+mn-ea"/>
                          <a:cs typeface="+mn-cs"/>
                        </a:rPr>
                        <a:t>1 Demonstrating your patriotism by protecting our natural environment</a:t>
                      </a:r>
                    </a:p>
                    <a:p>
                      <a:r>
                        <a:rPr lang="en-US" sz="2000" kern="1200" dirty="0">
                          <a:solidFill>
                            <a:schemeClr val="dk1"/>
                          </a:solidFill>
                          <a:effectLst/>
                          <a:latin typeface="+mn-lt"/>
                          <a:ea typeface="+mn-ea"/>
                          <a:cs typeface="+mn-cs"/>
                        </a:rPr>
                        <a:t>2 Taking personal responsibility – for yourself and for the land you call home</a:t>
                      </a:r>
                    </a:p>
                    <a:p>
                      <a:r>
                        <a:rPr lang="en-US" sz="2000" kern="1200" dirty="0">
                          <a:solidFill>
                            <a:schemeClr val="dk1"/>
                          </a:solidFill>
                          <a:effectLst/>
                          <a:latin typeface="+mn-lt"/>
                          <a:ea typeface="+mn-ea"/>
                          <a:cs typeface="+mn-cs"/>
                        </a:rPr>
                        <a:t>3 Making your own decisions on local land and water issues in the best interests of families, rather than leaving it to bureaucrats</a:t>
                      </a:r>
                    </a:p>
                    <a:p>
                      <a:r>
                        <a:rPr lang="en-US" sz="2000" kern="1200" dirty="0">
                          <a:solidFill>
                            <a:schemeClr val="dk1"/>
                          </a:solidFill>
                          <a:effectLst/>
                          <a:latin typeface="+mn-lt"/>
                          <a:ea typeface="+mn-ea"/>
                          <a:cs typeface="+mn-cs"/>
                        </a:rPr>
                        <a:t>4 Defending the purity of God's Creation against pollution</a:t>
                      </a:r>
                    </a:p>
                    <a:p>
                      <a:r>
                        <a:rPr lang="en-US" sz="2000" kern="1200" dirty="0">
                          <a:solidFill>
                            <a:schemeClr val="dk1"/>
                          </a:solidFill>
                          <a:effectLst/>
                          <a:latin typeface="+mn-lt"/>
                          <a:ea typeface="+mn-ea"/>
                          <a:cs typeface="+mn-cs"/>
                        </a:rPr>
                        <a:t>5 Respecting your elders and teaching your children good values</a:t>
                      </a:r>
                    </a:p>
                  </a:txBody>
                  <a:tcPr/>
                </a:tc>
                <a:extLst>
                  <a:ext uri="{0D108BD9-81ED-4DB2-BD59-A6C34878D82A}">
                    <a16:rowId xmlns:a16="http://schemas.microsoft.com/office/drawing/2014/main" val="1678852199"/>
                  </a:ext>
                </a:extLst>
              </a:tr>
            </a:tbl>
          </a:graphicData>
        </a:graphic>
      </p:graphicFrame>
      <p:sp>
        <p:nvSpPr>
          <p:cNvPr id="9" name="Title 1">
            <a:extLst>
              <a:ext uri="{FF2B5EF4-FFF2-40B4-BE49-F238E27FC236}">
                <a16:creationId xmlns:a16="http://schemas.microsoft.com/office/drawing/2014/main" id="{A5CF7EB9-CB58-4087-92B6-89ADB1AFADB2}"/>
              </a:ext>
            </a:extLst>
          </p:cNvPr>
          <p:cNvSpPr>
            <a:spLocks noGrp="1"/>
          </p:cNvSpPr>
          <p:nvPr>
            <p:ph type="title"/>
          </p:nvPr>
        </p:nvSpPr>
        <p:spPr>
          <a:xfrm>
            <a:off x="461474" y="274638"/>
            <a:ext cx="8225327" cy="707960"/>
          </a:xfrm>
        </p:spPr>
        <p:txBody>
          <a:bodyPr/>
          <a:lstStyle/>
          <a:p>
            <a:r>
              <a:rPr lang="en-US" sz="3600" dirty="0"/>
              <a:t>Moral Foundations and Environment</a:t>
            </a:r>
          </a:p>
        </p:txBody>
      </p:sp>
    </p:spTree>
    <p:extLst>
      <p:ext uri="{BB962C8B-B14F-4D97-AF65-F5344CB8AC3E}">
        <p14:creationId xmlns:p14="http://schemas.microsoft.com/office/powerpoint/2010/main" val="4236875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5BB2FD-040B-4326-976C-1EBCB7BE92F8}"/>
              </a:ext>
            </a:extLst>
          </p:cNvPr>
          <p:cNvSpPr txBox="1"/>
          <p:nvPr/>
        </p:nvSpPr>
        <p:spPr>
          <a:xfrm>
            <a:off x="269823" y="5430892"/>
            <a:ext cx="8331202" cy="923330"/>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Christopher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Wolsko</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2017. Expanding the range of environmental values: Political orientation, moral foundations, and the common ingroup. Journal of Environmental Psychology. Volume 51, 2017. Pages 284-294. </a:t>
            </a:r>
          </a:p>
        </p:txBody>
      </p:sp>
      <p:pic>
        <p:nvPicPr>
          <p:cNvPr id="5" name="Picture 4" descr="A close up of a map&#10;&#10;Description automatically generated">
            <a:extLst>
              <a:ext uri="{FF2B5EF4-FFF2-40B4-BE49-F238E27FC236}">
                <a16:creationId xmlns:a16="http://schemas.microsoft.com/office/drawing/2014/main" id="{C6D0DD86-79DA-4CF8-B9BA-F3865C27E118}"/>
              </a:ext>
            </a:extLst>
          </p:cNvPr>
          <p:cNvPicPr>
            <a:picLocks noChangeAspect="1"/>
          </p:cNvPicPr>
          <p:nvPr/>
        </p:nvPicPr>
        <p:blipFill>
          <a:blip r:embed="rId3"/>
          <a:stretch>
            <a:fillRect/>
          </a:stretch>
        </p:blipFill>
        <p:spPr>
          <a:xfrm>
            <a:off x="451378" y="1049312"/>
            <a:ext cx="5312341" cy="4244396"/>
          </a:xfrm>
          <a:prstGeom prst="rect">
            <a:avLst/>
          </a:prstGeom>
        </p:spPr>
      </p:pic>
      <p:sp>
        <p:nvSpPr>
          <p:cNvPr id="9" name="Title 1">
            <a:extLst>
              <a:ext uri="{FF2B5EF4-FFF2-40B4-BE49-F238E27FC236}">
                <a16:creationId xmlns:a16="http://schemas.microsoft.com/office/drawing/2014/main" id="{1280926A-968A-4E71-AFA7-48384C6A076D}"/>
              </a:ext>
            </a:extLst>
          </p:cNvPr>
          <p:cNvSpPr>
            <a:spLocks noGrp="1"/>
          </p:cNvSpPr>
          <p:nvPr>
            <p:ph type="title"/>
          </p:nvPr>
        </p:nvSpPr>
        <p:spPr>
          <a:xfrm>
            <a:off x="461474" y="274638"/>
            <a:ext cx="8225327" cy="707960"/>
          </a:xfrm>
        </p:spPr>
        <p:txBody>
          <a:bodyPr/>
          <a:lstStyle/>
          <a:p>
            <a:r>
              <a:rPr lang="en-US" sz="3600" dirty="0"/>
              <a:t>Moral Foundations and Environment</a:t>
            </a:r>
          </a:p>
        </p:txBody>
      </p:sp>
      <p:sp>
        <p:nvSpPr>
          <p:cNvPr id="10" name="Content Placeholder 2">
            <a:extLst>
              <a:ext uri="{FF2B5EF4-FFF2-40B4-BE49-F238E27FC236}">
                <a16:creationId xmlns:a16="http://schemas.microsoft.com/office/drawing/2014/main" id="{5A0E65C7-897A-427E-BE99-A3CD4224F838}"/>
              </a:ext>
            </a:extLst>
          </p:cNvPr>
          <p:cNvSpPr>
            <a:spLocks noGrp="1"/>
          </p:cNvSpPr>
          <p:nvPr>
            <p:ph idx="1"/>
          </p:nvPr>
        </p:nvSpPr>
        <p:spPr>
          <a:xfrm>
            <a:off x="5763719" y="1034322"/>
            <a:ext cx="3072984" cy="4408480"/>
          </a:xfrm>
        </p:spPr>
        <p:txBody>
          <a:bodyPr>
            <a:normAutofit fontScale="92500"/>
          </a:bodyPr>
          <a:lstStyle/>
          <a:p>
            <a:pPr>
              <a:buFont typeface="+mj-lt"/>
              <a:buAutoNum type="arabicPeriod"/>
            </a:pPr>
            <a:r>
              <a:rPr lang="en-US" b="1" dirty="0"/>
              <a:t>Expanded Common Ingroup </a:t>
            </a:r>
            <a:r>
              <a:rPr lang="en-US" dirty="0"/>
              <a:t>message raised conservatives to equal conservation intentions as liberal without lowering the liberal.</a:t>
            </a:r>
          </a:p>
          <a:p>
            <a:pPr>
              <a:buFont typeface="+mj-lt"/>
              <a:buAutoNum type="arabicPeriod"/>
            </a:pPr>
            <a:endParaRPr lang="en-US" dirty="0"/>
          </a:p>
          <a:p>
            <a:pPr>
              <a:buFont typeface="+mj-lt"/>
              <a:buAutoNum type="arabicPeriod"/>
            </a:pPr>
            <a:r>
              <a:rPr lang="en-US" b="1" dirty="0"/>
              <a:t>Speaking to the target group values without alienating others can help disentangle.</a:t>
            </a:r>
          </a:p>
          <a:p>
            <a:pPr>
              <a:buFont typeface="+mj-lt"/>
              <a:buAutoNum type="arabicPeriod"/>
            </a:pPr>
            <a:endParaRPr lang="en-US" dirty="0"/>
          </a:p>
        </p:txBody>
      </p:sp>
    </p:spTree>
    <p:extLst>
      <p:ext uri="{BB962C8B-B14F-4D97-AF65-F5344CB8AC3E}">
        <p14:creationId xmlns:p14="http://schemas.microsoft.com/office/powerpoint/2010/main" val="211652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Theory of Planned Behavior</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461475" y="1316053"/>
            <a:ext cx="2711571" cy="4854012"/>
          </a:xfrm>
        </p:spPr>
        <p:txBody>
          <a:bodyPr>
            <a:noAutofit/>
          </a:bodyPr>
          <a:lstStyle/>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500" dirty="0"/>
          </a:p>
        </p:txBody>
      </p:sp>
      <p:pic>
        <p:nvPicPr>
          <p:cNvPr id="4" name="Picture 3" descr="A screenshot of a cell phone&#10;&#10;Description automatically generated">
            <a:extLst>
              <a:ext uri="{FF2B5EF4-FFF2-40B4-BE49-F238E27FC236}">
                <a16:creationId xmlns:a16="http://schemas.microsoft.com/office/drawing/2014/main" id="{4E2C23FA-7364-4772-966F-99A70DAC214A}"/>
              </a:ext>
            </a:extLst>
          </p:cNvPr>
          <p:cNvPicPr>
            <a:picLocks noChangeAspect="1"/>
          </p:cNvPicPr>
          <p:nvPr/>
        </p:nvPicPr>
        <p:blipFill>
          <a:blip r:embed="rId3"/>
          <a:stretch>
            <a:fillRect/>
          </a:stretch>
        </p:blipFill>
        <p:spPr>
          <a:xfrm>
            <a:off x="291962" y="1316053"/>
            <a:ext cx="8637353" cy="4225893"/>
          </a:xfrm>
          <a:prstGeom prst="rect">
            <a:avLst/>
          </a:prstGeom>
        </p:spPr>
      </p:pic>
      <p:sp>
        <p:nvSpPr>
          <p:cNvPr id="7" name="TextBox 6">
            <a:extLst>
              <a:ext uri="{FF2B5EF4-FFF2-40B4-BE49-F238E27FC236}">
                <a16:creationId xmlns:a16="http://schemas.microsoft.com/office/drawing/2014/main" id="{E0BA9279-C913-42C0-A97B-F8295EF51E85}"/>
              </a:ext>
            </a:extLst>
          </p:cNvPr>
          <p:cNvSpPr txBox="1"/>
          <p:nvPr/>
        </p:nvSpPr>
        <p:spPr>
          <a:xfrm>
            <a:off x="209062" y="5929121"/>
            <a:ext cx="4622800" cy="369332"/>
          </a:xfrm>
          <a:prstGeom prst="rect">
            <a:avLst/>
          </a:prstGeom>
          <a:noFill/>
        </p:spPr>
        <p:txBody>
          <a:bodyPr wrap="square">
            <a:spAutoFit/>
          </a:bodyPr>
          <a:lstStyle/>
          <a:p>
            <a:r>
              <a:rPr lang="en-US" dirty="0"/>
              <a:t>Graphic: https://sbccimplementationkits.org/</a:t>
            </a:r>
          </a:p>
        </p:txBody>
      </p:sp>
    </p:spTree>
    <p:extLst>
      <p:ext uri="{BB962C8B-B14F-4D97-AF65-F5344CB8AC3E}">
        <p14:creationId xmlns:p14="http://schemas.microsoft.com/office/powerpoint/2010/main" val="199167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Social Cognitive Theory</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461475" y="1316053"/>
            <a:ext cx="2711571" cy="4854012"/>
          </a:xfrm>
        </p:spPr>
        <p:txBody>
          <a:bodyPr>
            <a:noAutofit/>
          </a:bodyPr>
          <a:lstStyle/>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500" dirty="0"/>
          </a:p>
        </p:txBody>
      </p:sp>
      <p:pic>
        <p:nvPicPr>
          <p:cNvPr id="4" name="Picture 3" descr="A close up of a card&#10;&#10;Description automatically generated">
            <a:extLst>
              <a:ext uri="{FF2B5EF4-FFF2-40B4-BE49-F238E27FC236}">
                <a16:creationId xmlns:a16="http://schemas.microsoft.com/office/drawing/2014/main" id="{1618AD4C-7D97-4C44-8371-F9F057C1EAB3}"/>
              </a:ext>
            </a:extLst>
          </p:cNvPr>
          <p:cNvPicPr>
            <a:picLocks noChangeAspect="1"/>
          </p:cNvPicPr>
          <p:nvPr/>
        </p:nvPicPr>
        <p:blipFill>
          <a:blip r:embed="rId3"/>
          <a:stretch>
            <a:fillRect/>
          </a:stretch>
        </p:blipFill>
        <p:spPr>
          <a:xfrm>
            <a:off x="461475" y="1087453"/>
            <a:ext cx="8034825" cy="4825603"/>
          </a:xfrm>
          <a:prstGeom prst="rect">
            <a:avLst/>
          </a:prstGeom>
        </p:spPr>
      </p:pic>
      <p:sp>
        <p:nvSpPr>
          <p:cNvPr id="8" name="TextBox 7">
            <a:extLst>
              <a:ext uri="{FF2B5EF4-FFF2-40B4-BE49-F238E27FC236}">
                <a16:creationId xmlns:a16="http://schemas.microsoft.com/office/drawing/2014/main" id="{6B4E21DB-54B0-4044-8CED-B43125FC6488}"/>
              </a:ext>
            </a:extLst>
          </p:cNvPr>
          <p:cNvSpPr txBox="1"/>
          <p:nvPr/>
        </p:nvSpPr>
        <p:spPr>
          <a:xfrm>
            <a:off x="137441" y="5985399"/>
            <a:ext cx="4621530" cy="369332"/>
          </a:xfrm>
          <a:prstGeom prst="rect">
            <a:avLst/>
          </a:prstGeom>
          <a:noFill/>
        </p:spPr>
        <p:txBody>
          <a:bodyPr wrap="square">
            <a:spAutoFit/>
          </a:bodyPr>
          <a:lstStyle/>
          <a:p>
            <a:r>
              <a:rPr lang="en-US" b="0" dirty="0">
                <a:effectLst/>
              </a:rPr>
              <a:t>https://sbccimplementationkits.org/</a:t>
            </a:r>
          </a:p>
        </p:txBody>
      </p:sp>
    </p:spTree>
    <p:extLst>
      <p:ext uri="{BB962C8B-B14F-4D97-AF65-F5344CB8AC3E}">
        <p14:creationId xmlns:p14="http://schemas.microsoft.com/office/powerpoint/2010/main" val="3455698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Stages of Change (The Transtheoretical Model)</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461475" y="1316053"/>
            <a:ext cx="2711571" cy="4854012"/>
          </a:xfrm>
        </p:spPr>
        <p:txBody>
          <a:bodyPr>
            <a:noAutofit/>
          </a:bodyPr>
          <a:lstStyle/>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500" dirty="0"/>
          </a:p>
        </p:txBody>
      </p:sp>
      <p:pic>
        <p:nvPicPr>
          <p:cNvPr id="5" name="Picture 4" descr="A close up of a map&#10;&#10;Description automatically generated">
            <a:extLst>
              <a:ext uri="{FF2B5EF4-FFF2-40B4-BE49-F238E27FC236}">
                <a16:creationId xmlns:a16="http://schemas.microsoft.com/office/drawing/2014/main" id="{2E6D6C65-9268-4552-A8C7-E6696DFC6664}"/>
              </a:ext>
            </a:extLst>
          </p:cNvPr>
          <p:cNvPicPr>
            <a:picLocks noChangeAspect="1"/>
          </p:cNvPicPr>
          <p:nvPr/>
        </p:nvPicPr>
        <p:blipFill>
          <a:blip r:embed="rId3"/>
          <a:stretch>
            <a:fillRect/>
          </a:stretch>
        </p:blipFill>
        <p:spPr>
          <a:xfrm>
            <a:off x="2143124" y="1047749"/>
            <a:ext cx="5224761" cy="5122315"/>
          </a:xfrm>
          <a:prstGeom prst="rect">
            <a:avLst/>
          </a:prstGeom>
        </p:spPr>
      </p:pic>
    </p:spTree>
    <p:extLst>
      <p:ext uri="{BB962C8B-B14F-4D97-AF65-F5344CB8AC3E}">
        <p14:creationId xmlns:p14="http://schemas.microsoft.com/office/powerpoint/2010/main" val="614345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a:xfrm>
            <a:off x="461475" y="223845"/>
            <a:ext cx="5397802" cy="1143000"/>
          </a:xfrm>
        </p:spPr>
        <p:txBody>
          <a:bodyPr/>
          <a:lstStyle/>
          <a:p>
            <a:r>
              <a:rPr lang="en-US" sz="3600" dirty="0"/>
              <a:t>From Awareness to Strategic Outreach </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a:xfrm>
            <a:off x="461475" y="1316053"/>
            <a:ext cx="2711571" cy="4854012"/>
          </a:xfrm>
        </p:spPr>
        <p:txBody>
          <a:bodyPr>
            <a:noAutofit/>
          </a:bodyPr>
          <a:lstStyle/>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500" dirty="0"/>
          </a:p>
        </p:txBody>
      </p:sp>
      <p:sp>
        <p:nvSpPr>
          <p:cNvPr id="8" name="TextBox 7">
            <a:extLst>
              <a:ext uri="{FF2B5EF4-FFF2-40B4-BE49-F238E27FC236}">
                <a16:creationId xmlns:a16="http://schemas.microsoft.com/office/drawing/2014/main" id="{6B4E21DB-54B0-4044-8CED-B43125FC6488}"/>
              </a:ext>
            </a:extLst>
          </p:cNvPr>
          <p:cNvSpPr txBox="1"/>
          <p:nvPr/>
        </p:nvSpPr>
        <p:spPr>
          <a:xfrm>
            <a:off x="137440" y="5763818"/>
            <a:ext cx="8646795" cy="646331"/>
          </a:xfrm>
          <a:prstGeom prst="rect">
            <a:avLst/>
          </a:prstGeom>
          <a:noFill/>
        </p:spPr>
        <p:txBody>
          <a:bodyPr wrap="square">
            <a:spAutoFit/>
          </a:bodyPr>
          <a:lstStyle/>
          <a:p>
            <a:pPr marL="0" marR="0">
              <a:spcBef>
                <a:spcPts val="0"/>
              </a:spcBef>
              <a:spcAft>
                <a:spcPts val="0"/>
              </a:spcAft>
            </a:pPr>
            <a:r>
              <a:rPr lang="en-US" sz="1800" dirty="0" err="1">
                <a:effectLst/>
                <a:ea typeface="Calibri" panose="020F0502020204030204" pitchFamily="34" charset="0"/>
                <a:cs typeface="Times New Roman" panose="02020603050405020304" pitchFamily="18" charset="0"/>
              </a:rPr>
              <a:t>Christiano</a:t>
            </a:r>
            <a:r>
              <a:rPr lang="en-US" sz="1800" dirty="0">
                <a:effectLst/>
                <a:ea typeface="Calibri" panose="020F0502020204030204" pitchFamily="34" charset="0"/>
                <a:cs typeface="Times New Roman" panose="02020603050405020304" pitchFamily="18" charset="0"/>
              </a:rPr>
              <a:t>, A. and A. </a:t>
            </a:r>
            <a:r>
              <a:rPr lang="en-US" sz="1800" dirty="0" err="1">
                <a:effectLst/>
                <a:ea typeface="Calibri" panose="020F0502020204030204" pitchFamily="34" charset="0"/>
                <a:cs typeface="Times New Roman" panose="02020603050405020304" pitchFamily="18" charset="0"/>
              </a:rPr>
              <a:t>Neimand</a:t>
            </a:r>
            <a:r>
              <a:rPr lang="en-US" sz="1800" dirty="0">
                <a:effectLst/>
                <a:ea typeface="Calibri" panose="020F0502020204030204" pitchFamily="34" charset="0"/>
                <a:cs typeface="Times New Roman" panose="02020603050405020304" pitchFamily="18" charset="0"/>
              </a:rPr>
              <a:t>. 2017. Stop Raising Awareness Already. Stanford Social Innovation Review. Spring 2017. P. 34-41</a:t>
            </a:r>
          </a:p>
        </p:txBody>
      </p:sp>
      <p:sp>
        <p:nvSpPr>
          <p:cNvPr id="7" name="TextBox 6">
            <a:extLst>
              <a:ext uri="{FF2B5EF4-FFF2-40B4-BE49-F238E27FC236}">
                <a16:creationId xmlns:a16="http://schemas.microsoft.com/office/drawing/2014/main" id="{3C8D7D9F-D5A6-41CF-9E5C-BBB3818B3EF9}"/>
              </a:ext>
            </a:extLst>
          </p:cNvPr>
          <p:cNvSpPr txBox="1"/>
          <p:nvPr/>
        </p:nvSpPr>
        <p:spPr>
          <a:xfrm>
            <a:off x="359765" y="1428215"/>
            <a:ext cx="8322760" cy="4151778"/>
          </a:xfrm>
          <a:prstGeom prst="rect">
            <a:avLst/>
          </a:prstGeom>
          <a:noFill/>
        </p:spPr>
        <p:txBody>
          <a:bodyPr wrap="square">
            <a:spAutoFit/>
          </a:bodyPr>
          <a:lstStyle/>
          <a:p>
            <a:pPr>
              <a:lnSpc>
                <a:spcPct val="107000"/>
              </a:lnSpc>
            </a:pPr>
            <a:r>
              <a:rPr lang="en-US" sz="2500" dirty="0"/>
              <a:t>When done wrong, an awareness                                      campaign carries four specific risks: </a:t>
            </a:r>
          </a:p>
          <a:p>
            <a:pPr marL="342900" indent="-342900">
              <a:lnSpc>
                <a:spcPct val="107000"/>
              </a:lnSpc>
              <a:buFont typeface="Arial" panose="020B0604020202020204" pitchFamily="34" charset="0"/>
              <a:buChar char="•"/>
            </a:pPr>
            <a:r>
              <a:rPr lang="en-US" sz="2200" b="1" dirty="0"/>
              <a:t>No action</a:t>
            </a:r>
          </a:p>
          <a:p>
            <a:pPr marL="800100" lvl="1" indent="-342900">
              <a:lnSpc>
                <a:spcPct val="107000"/>
              </a:lnSpc>
              <a:buFont typeface="+mj-lt"/>
              <a:buAutoNum type="arabicPeriod"/>
            </a:pPr>
            <a:r>
              <a:rPr lang="en-US" sz="2200" dirty="0"/>
              <a:t>Horse farms, riparian zones and EPM in opossum</a:t>
            </a:r>
          </a:p>
          <a:p>
            <a:pPr marL="342900" indent="-342900">
              <a:lnSpc>
                <a:spcPct val="107000"/>
              </a:lnSpc>
              <a:buFont typeface="Arial" panose="020B0604020202020204" pitchFamily="34" charset="0"/>
              <a:buChar char="•"/>
            </a:pPr>
            <a:r>
              <a:rPr lang="en-US" sz="2200" b="1" dirty="0"/>
              <a:t>Wrong audience</a:t>
            </a:r>
          </a:p>
          <a:p>
            <a:pPr marL="800100" lvl="1" indent="-342900">
              <a:lnSpc>
                <a:spcPct val="107000"/>
              </a:lnSpc>
              <a:buFont typeface="+mj-lt"/>
              <a:buAutoNum type="arabicPeriod"/>
            </a:pPr>
            <a:r>
              <a:rPr lang="en-US" sz="2200" dirty="0"/>
              <a:t>Detroit residents reject tree planting because of distrust of city</a:t>
            </a:r>
          </a:p>
          <a:p>
            <a:pPr marL="342900" indent="-342900">
              <a:lnSpc>
                <a:spcPct val="107000"/>
              </a:lnSpc>
              <a:buFont typeface="Arial" panose="020B0604020202020204" pitchFamily="34" charset="0"/>
              <a:buChar char="•"/>
            </a:pPr>
            <a:r>
              <a:rPr lang="en-US" sz="2200" b="1" dirty="0"/>
              <a:t>Create harm</a:t>
            </a:r>
          </a:p>
          <a:p>
            <a:pPr marL="800100" lvl="1" indent="-342900">
              <a:lnSpc>
                <a:spcPct val="107000"/>
              </a:lnSpc>
              <a:buFont typeface="+mj-lt"/>
              <a:buAutoNum type="arabicPeriod"/>
            </a:pPr>
            <a:r>
              <a:rPr lang="en-US" sz="2200" dirty="0"/>
              <a:t>“Flushable wipes” have increased the clogging of sanitary sewer systems.</a:t>
            </a:r>
          </a:p>
          <a:p>
            <a:pPr marL="342900" indent="-342900">
              <a:lnSpc>
                <a:spcPct val="107000"/>
              </a:lnSpc>
              <a:buFont typeface="Arial" panose="020B0604020202020204" pitchFamily="34" charset="0"/>
              <a:buChar char="•"/>
            </a:pPr>
            <a:r>
              <a:rPr lang="en-US" sz="2200" b="1" dirty="0"/>
              <a:t>Backlash</a:t>
            </a:r>
          </a:p>
          <a:p>
            <a:pPr marL="800100" lvl="1" indent="-342900">
              <a:lnSpc>
                <a:spcPct val="107000"/>
              </a:lnSpc>
              <a:buFont typeface="+mj-lt"/>
              <a:buAutoNum type="arabicPeriod"/>
            </a:pPr>
            <a:r>
              <a:rPr lang="en-US" sz="2200" dirty="0"/>
              <a:t>SPARROW model and Kentucky agricultural groups</a:t>
            </a:r>
          </a:p>
        </p:txBody>
      </p:sp>
      <p:pic>
        <p:nvPicPr>
          <p:cNvPr id="5" name="Picture 4">
            <a:extLst>
              <a:ext uri="{FF2B5EF4-FFF2-40B4-BE49-F238E27FC236}">
                <a16:creationId xmlns:a16="http://schemas.microsoft.com/office/drawing/2014/main" id="{DAFF6CB1-7BB8-4416-A502-21B32D3DC7C0}"/>
              </a:ext>
            </a:extLst>
          </p:cNvPr>
          <p:cNvPicPr>
            <a:picLocks noChangeAspect="1"/>
          </p:cNvPicPr>
          <p:nvPr/>
        </p:nvPicPr>
        <p:blipFill>
          <a:blip r:embed="rId3"/>
          <a:stretch>
            <a:fillRect/>
          </a:stretch>
        </p:blipFill>
        <p:spPr>
          <a:xfrm>
            <a:off x="5518323" y="237295"/>
            <a:ext cx="3265912" cy="2393479"/>
          </a:xfrm>
          <a:prstGeom prst="rect">
            <a:avLst/>
          </a:prstGeom>
        </p:spPr>
      </p:pic>
    </p:spTree>
    <p:extLst>
      <p:ext uri="{BB962C8B-B14F-4D97-AF65-F5344CB8AC3E}">
        <p14:creationId xmlns:p14="http://schemas.microsoft.com/office/powerpoint/2010/main" val="29507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Opinions on Water: What People Know</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sp>
        <p:nvSpPr>
          <p:cNvPr id="10" name="Content Placeholder 8">
            <a:extLst>
              <a:ext uri="{FF2B5EF4-FFF2-40B4-BE49-F238E27FC236}">
                <a16:creationId xmlns:a16="http://schemas.microsoft.com/office/drawing/2014/main" id="{B59ABBCD-7465-4968-BA24-05F6EAD1C01A}"/>
              </a:ext>
            </a:extLst>
          </p:cNvPr>
          <p:cNvSpPr txBox="1">
            <a:spLocks/>
          </p:cNvSpPr>
          <p:nvPr/>
        </p:nvSpPr>
        <p:spPr>
          <a:xfrm>
            <a:off x="4690970" y="1295660"/>
            <a:ext cx="4321543" cy="4854012"/>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500069" indent="-342900">
              <a:lnSpc>
                <a:spcPct val="107000"/>
              </a:lnSpc>
              <a:spcBef>
                <a:spcPts val="0"/>
              </a:spcBef>
            </a:pPr>
            <a:r>
              <a:rPr lang="en-US" sz="2300" dirty="0"/>
              <a:t>52% know where </a:t>
            </a:r>
            <a:r>
              <a:rPr lang="en-US" sz="2300" u="sng" dirty="0"/>
              <a:t>stormwater</a:t>
            </a:r>
            <a:r>
              <a:rPr lang="en-US" sz="2300" dirty="0"/>
              <a:t> ends up.</a:t>
            </a:r>
          </a:p>
          <a:p>
            <a:pPr marL="500069" indent="-342900">
              <a:lnSpc>
                <a:spcPct val="107000"/>
              </a:lnSpc>
              <a:spcBef>
                <a:spcPts val="0"/>
              </a:spcBef>
            </a:pPr>
            <a:r>
              <a:rPr lang="en-US" sz="2300" dirty="0"/>
              <a:t>49% understand the role of </a:t>
            </a:r>
            <a:r>
              <a:rPr lang="en-US" sz="2300" u="sng" dirty="0"/>
              <a:t>wetlands</a:t>
            </a:r>
            <a:r>
              <a:rPr lang="en-US" sz="2300" dirty="0"/>
              <a:t> in filtering and flooding.</a:t>
            </a:r>
          </a:p>
          <a:p>
            <a:pPr marL="500069" indent="-342900">
              <a:lnSpc>
                <a:spcPct val="107000"/>
              </a:lnSpc>
              <a:spcBef>
                <a:spcPts val="0"/>
              </a:spcBef>
            </a:pPr>
            <a:r>
              <a:rPr lang="en-US" sz="2300" dirty="0"/>
              <a:t>47% know where </a:t>
            </a:r>
            <a:r>
              <a:rPr lang="en-US" sz="2300" u="sng" dirty="0"/>
              <a:t>tap water </a:t>
            </a:r>
            <a:r>
              <a:rPr lang="en-US" sz="2300" dirty="0"/>
              <a:t>comes from.</a:t>
            </a:r>
          </a:p>
          <a:p>
            <a:pPr marL="500069" indent="-342900">
              <a:lnSpc>
                <a:spcPct val="107000"/>
              </a:lnSpc>
              <a:spcBef>
                <a:spcPts val="0"/>
              </a:spcBef>
            </a:pPr>
            <a:r>
              <a:rPr lang="en-US" sz="2300" dirty="0"/>
              <a:t>Only 23% correctly identified nonpoint source runoff as </a:t>
            </a:r>
            <a:r>
              <a:rPr lang="en-US" sz="2300" u="sng" dirty="0"/>
              <a:t>largest pollution source</a:t>
            </a:r>
            <a:r>
              <a:rPr lang="en-US" sz="2300" dirty="0"/>
              <a:t>, 38% incorrectly believe factories are responsible.</a:t>
            </a:r>
          </a:p>
        </p:txBody>
      </p:sp>
      <p:pic>
        <p:nvPicPr>
          <p:cNvPr id="3" name="Picture 2">
            <a:extLst>
              <a:ext uri="{FF2B5EF4-FFF2-40B4-BE49-F238E27FC236}">
                <a16:creationId xmlns:a16="http://schemas.microsoft.com/office/drawing/2014/main" id="{D6CF966B-2890-459B-BD31-006E17F464A0}"/>
              </a:ext>
            </a:extLst>
          </p:cNvPr>
          <p:cNvPicPr>
            <a:picLocks noChangeAspect="1"/>
          </p:cNvPicPr>
          <p:nvPr/>
        </p:nvPicPr>
        <p:blipFill>
          <a:blip r:embed="rId3"/>
          <a:stretch>
            <a:fillRect/>
          </a:stretch>
        </p:blipFill>
        <p:spPr>
          <a:xfrm>
            <a:off x="131486" y="1207368"/>
            <a:ext cx="4559485" cy="3921095"/>
          </a:xfrm>
          <a:prstGeom prst="rect">
            <a:avLst/>
          </a:prstGeom>
        </p:spPr>
      </p:pic>
      <p:sp>
        <p:nvSpPr>
          <p:cNvPr id="8" name="TextBox 7">
            <a:extLst>
              <a:ext uri="{FF2B5EF4-FFF2-40B4-BE49-F238E27FC236}">
                <a16:creationId xmlns:a16="http://schemas.microsoft.com/office/drawing/2014/main" id="{28845FD1-EDEF-48C7-888F-8603E525365A}"/>
              </a:ext>
            </a:extLst>
          </p:cNvPr>
          <p:cNvSpPr txBox="1"/>
          <p:nvPr/>
        </p:nvSpPr>
        <p:spPr>
          <a:xfrm>
            <a:off x="-46892" y="5909995"/>
            <a:ext cx="4622800" cy="368755"/>
          </a:xfrm>
          <a:prstGeom prst="rect">
            <a:avLst/>
          </a:prstGeom>
          <a:noFill/>
        </p:spPr>
        <p:txBody>
          <a:bodyPr wrap="square">
            <a:spAutoFit/>
          </a:bodyPr>
          <a:lstStyle/>
          <a:p>
            <a:pPr marL="157169" indent="0">
              <a:lnSpc>
                <a:spcPct val="107000"/>
              </a:lnSpc>
              <a:spcBef>
                <a:spcPts val="0"/>
              </a:spcBef>
              <a:buNone/>
            </a:pPr>
            <a:r>
              <a:rPr lang="en-US" sz="1800" dirty="0">
                <a:cs typeface="Times New Roman" panose="02020603050405020304" pitchFamily="18" charset="0"/>
              </a:rPr>
              <a:t>2019, American Public Media</a:t>
            </a:r>
          </a:p>
        </p:txBody>
      </p:sp>
    </p:spTree>
    <p:extLst>
      <p:ext uri="{BB962C8B-B14F-4D97-AF65-F5344CB8AC3E}">
        <p14:creationId xmlns:p14="http://schemas.microsoft.com/office/powerpoint/2010/main" val="72909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D1B9ED-EF5A-4652-AD83-9A578316C637}"/>
              </a:ext>
            </a:extLst>
          </p:cNvPr>
          <p:cNvSpPr>
            <a:spLocks noGrp="1"/>
          </p:cNvSpPr>
          <p:nvPr>
            <p:ph type="title"/>
          </p:nvPr>
        </p:nvSpPr>
        <p:spPr>
          <a:xfrm>
            <a:off x="461474" y="274638"/>
            <a:ext cx="8225327" cy="1143000"/>
          </a:xfrm>
        </p:spPr>
        <p:txBody>
          <a:bodyPr/>
          <a:lstStyle/>
          <a:p>
            <a:r>
              <a:rPr lang="en-US" sz="3600" dirty="0"/>
              <a:t>Values of Outreach </a:t>
            </a:r>
          </a:p>
        </p:txBody>
      </p:sp>
      <p:sp>
        <p:nvSpPr>
          <p:cNvPr id="3" name="Content Placeholder 2">
            <a:extLst>
              <a:ext uri="{FF2B5EF4-FFF2-40B4-BE49-F238E27FC236}">
                <a16:creationId xmlns:a16="http://schemas.microsoft.com/office/drawing/2014/main" id="{68AE2C68-440C-49C5-A3B8-A390D3123EEE}"/>
              </a:ext>
            </a:extLst>
          </p:cNvPr>
          <p:cNvSpPr>
            <a:spLocks noGrp="1"/>
          </p:cNvSpPr>
          <p:nvPr>
            <p:ph idx="1"/>
          </p:nvPr>
        </p:nvSpPr>
        <p:spPr>
          <a:xfrm>
            <a:off x="274099" y="1316053"/>
            <a:ext cx="8412702" cy="4905285"/>
          </a:xfrm>
        </p:spPr>
        <p:txBody>
          <a:bodyPr>
            <a:normAutofit/>
          </a:bodyPr>
          <a:lstStyle/>
          <a:p>
            <a:r>
              <a:rPr lang="en-US" sz="2800" b="1" dirty="0"/>
              <a:t>Listening and Participation </a:t>
            </a:r>
          </a:p>
          <a:p>
            <a:pPr lvl="1"/>
            <a:r>
              <a:rPr lang="en-US" sz="2200" dirty="0"/>
              <a:t>We tend to automatically lump things into agree or disagree.  Engagement must have two-way communication to be shaped effectively</a:t>
            </a:r>
          </a:p>
          <a:p>
            <a:r>
              <a:rPr lang="en-US" sz="2800" b="1" dirty="0"/>
              <a:t>Trust </a:t>
            </a:r>
          </a:p>
          <a:p>
            <a:pPr lvl="1"/>
            <a:r>
              <a:rPr lang="en-US" sz="2500" dirty="0"/>
              <a:t>Trust is based on perceived competence and warmth</a:t>
            </a:r>
          </a:p>
          <a:p>
            <a:pPr lvl="1"/>
            <a:r>
              <a:rPr lang="en-US" sz="2500" dirty="0"/>
              <a:t>People want to know your point of view and humanity</a:t>
            </a:r>
            <a:endParaRPr lang="en-US" sz="2200" dirty="0"/>
          </a:p>
          <a:p>
            <a:r>
              <a:rPr lang="en-US" sz="2800" b="1" dirty="0"/>
              <a:t>Positive Identity</a:t>
            </a:r>
          </a:p>
          <a:p>
            <a:pPr lvl="1"/>
            <a:r>
              <a:rPr lang="en-US" sz="2500" dirty="0"/>
              <a:t>People are more likely to accept messages that reinforce or build their social identity and belonging</a:t>
            </a:r>
          </a:p>
        </p:txBody>
      </p:sp>
      <p:pic>
        <p:nvPicPr>
          <p:cNvPr id="4" name="Picture 3" descr="A picture containing drawing&#10;&#10;Description automatically generated">
            <a:extLst>
              <a:ext uri="{FF2B5EF4-FFF2-40B4-BE49-F238E27FC236}">
                <a16:creationId xmlns:a16="http://schemas.microsoft.com/office/drawing/2014/main" id="{4C7D0ECD-60C5-49E6-8BC5-827B439E1443}"/>
              </a:ext>
            </a:extLst>
          </p:cNvPr>
          <p:cNvPicPr>
            <a:picLocks noChangeAspect="1"/>
          </p:cNvPicPr>
          <p:nvPr/>
        </p:nvPicPr>
        <p:blipFill rotWithShape="1">
          <a:blip r:embed="rId3"/>
          <a:srcRect r="16276"/>
          <a:stretch/>
        </p:blipFill>
        <p:spPr>
          <a:xfrm>
            <a:off x="5962103" y="423004"/>
            <a:ext cx="3181897" cy="1200150"/>
          </a:xfrm>
          <a:prstGeom prst="rect">
            <a:avLst/>
          </a:prstGeom>
        </p:spPr>
      </p:pic>
    </p:spTree>
    <p:extLst>
      <p:ext uri="{BB962C8B-B14F-4D97-AF65-F5344CB8AC3E}">
        <p14:creationId xmlns:p14="http://schemas.microsoft.com/office/powerpoint/2010/main" val="67173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You need an outreach strategy…</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500" dirty="0"/>
          </a:p>
        </p:txBody>
      </p:sp>
      <p:pic>
        <p:nvPicPr>
          <p:cNvPr id="4" name="Picture 3" descr="A close up of a logo&#10;&#10;Description automatically generated">
            <a:extLst>
              <a:ext uri="{FF2B5EF4-FFF2-40B4-BE49-F238E27FC236}">
                <a16:creationId xmlns:a16="http://schemas.microsoft.com/office/drawing/2014/main" id="{F63A2AF3-FBB4-4CE9-BF38-34EFC7E7C6AF}"/>
              </a:ext>
            </a:extLst>
          </p:cNvPr>
          <p:cNvPicPr>
            <a:picLocks noChangeAspect="1"/>
          </p:cNvPicPr>
          <p:nvPr/>
        </p:nvPicPr>
        <p:blipFill>
          <a:blip r:embed="rId3"/>
          <a:stretch>
            <a:fillRect/>
          </a:stretch>
        </p:blipFill>
        <p:spPr>
          <a:xfrm>
            <a:off x="457198" y="1417638"/>
            <a:ext cx="7942115" cy="3176847"/>
          </a:xfrm>
          <a:prstGeom prst="rect">
            <a:avLst/>
          </a:prstGeom>
        </p:spPr>
      </p:pic>
      <p:sp>
        <p:nvSpPr>
          <p:cNvPr id="6" name="Title 1">
            <a:extLst>
              <a:ext uri="{FF2B5EF4-FFF2-40B4-BE49-F238E27FC236}">
                <a16:creationId xmlns:a16="http://schemas.microsoft.com/office/drawing/2014/main" id="{428B464E-B11C-46AC-AB63-5548D08EEFB5}"/>
              </a:ext>
            </a:extLst>
          </p:cNvPr>
          <p:cNvSpPr txBox="1">
            <a:spLocks/>
          </p:cNvSpPr>
          <p:nvPr/>
        </p:nvSpPr>
        <p:spPr>
          <a:xfrm>
            <a:off x="457198" y="4970447"/>
            <a:ext cx="8225327" cy="1143000"/>
          </a:xfrm>
          <a:prstGeom prst="rect">
            <a:avLst/>
          </a:prstGeom>
        </p:spPr>
        <p:txBody>
          <a:bodyPr vert="horz" lIns="91440" tIns="45720" rIns="91440" bIns="45720" rtlCol="0" anchor="ctr">
            <a:noAutofit/>
          </a:bodyPr>
          <a:lstStyle>
            <a:lvl1pPr algn="l" defTabSz="342892" rtl="0" eaLnBrk="1" latinLnBrk="0" hangingPunct="1">
              <a:spcBef>
                <a:spcPct val="0"/>
              </a:spcBef>
              <a:buNone/>
              <a:defRPr sz="3000" b="1" i="0" kern="1200" baseline="0">
                <a:solidFill>
                  <a:srgbClr val="0032A1"/>
                </a:solidFill>
                <a:latin typeface="Calibri" panose="020F0502020204030204" pitchFamily="34" charset="0"/>
                <a:ea typeface="+mj-ea"/>
                <a:cs typeface="Calibri" panose="020F0502020204030204" pitchFamily="34" charset="0"/>
              </a:defRPr>
            </a:lvl1pPr>
          </a:lstStyle>
          <a:p>
            <a:r>
              <a:rPr lang="en-US" sz="3600" dirty="0"/>
              <a:t>… and we’re going to help you build it.</a:t>
            </a:r>
          </a:p>
        </p:txBody>
      </p:sp>
    </p:spTree>
    <p:extLst>
      <p:ext uri="{BB962C8B-B14F-4D97-AF65-F5344CB8AC3E}">
        <p14:creationId xmlns:p14="http://schemas.microsoft.com/office/powerpoint/2010/main" val="335007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Opinions on Water: How People Connect</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sp>
        <p:nvSpPr>
          <p:cNvPr id="10" name="Content Placeholder 8">
            <a:extLst>
              <a:ext uri="{FF2B5EF4-FFF2-40B4-BE49-F238E27FC236}">
                <a16:creationId xmlns:a16="http://schemas.microsoft.com/office/drawing/2014/main" id="{B59ABBCD-7465-4968-BA24-05F6EAD1C01A}"/>
              </a:ext>
            </a:extLst>
          </p:cNvPr>
          <p:cNvSpPr txBox="1">
            <a:spLocks/>
          </p:cNvSpPr>
          <p:nvPr/>
        </p:nvSpPr>
        <p:spPr>
          <a:xfrm>
            <a:off x="4690970" y="1295660"/>
            <a:ext cx="4321543" cy="4854012"/>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500069" indent="-342900">
              <a:lnSpc>
                <a:spcPct val="107000"/>
              </a:lnSpc>
              <a:spcBef>
                <a:spcPts val="0"/>
              </a:spcBef>
            </a:pPr>
            <a:r>
              <a:rPr lang="en-US" sz="2300" dirty="0"/>
              <a:t>Half of respondents feel </a:t>
            </a:r>
            <a:r>
              <a:rPr lang="en-US" sz="2300" u="sng" dirty="0"/>
              <a:t>personal connection </a:t>
            </a:r>
            <a:r>
              <a:rPr lang="en-US" sz="2300" dirty="0"/>
              <a:t>to a specific water body.</a:t>
            </a:r>
          </a:p>
          <a:p>
            <a:pPr marL="500069" indent="-342900">
              <a:lnSpc>
                <a:spcPct val="107000"/>
              </a:lnSpc>
              <a:spcBef>
                <a:spcPts val="0"/>
              </a:spcBef>
            </a:pPr>
            <a:r>
              <a:rPr lang="en-US" sz="2300" dirty="0"/>
              <a:t>62% </a:t>
            </a:r>
            <a:r>
              <a:rPr lang="en-US" sz="2300" u="sng" dirty="0"/>
              <a:t>recreate</a:t>
            </a:r>
            <a:r>
              <a:rPr lang="en-US" sz="2300" dirty="0"/>
              <a:t> in or around water body at least once per month in warmer months.</a:t>
            </a:r>
          </a:p>
          <a:p>
            <a:pPr marL="500069" indent="-342900">
              <a:lnSpc>
                <a:spcPct val="107000"/>
              </a:lnSpc>
              <a:spcBef>
                <a:spcPts val="0"/>
              </a:spcBef>
            </a:pPr>
            <a:r>
              <a:rPr lang="en-US" sz="2300" dirty="0"/>
              <a:t>67% feel it is important for </a:t>
            </a:r>
            <a:r>
              <a:rPr lang="en-US" sz="2300" u="sng" dirty="0"/>
              <a:t>children</a:t>
            </a:r>
            <a:r>
              <a:rPr lang="en-US" sz="2300" dirty="0"/>
              <a:t> to learn more about water resources.</a:t>
            </a:r>
          </a:p>
          <a:p>
            <a:pPr marL="500069" indent="-342900">
              <a:lnSpc>
                <a:spcPct val="107000"/>
              </a:lnSpc>
              <a:spcBef>
                <a:spcPts val="0"/>
              </a:spcBef>
            </a:pPr>
            <a:r>
              <a:rPr lang="en-US" sz="2300" dirty="0"/>
              <a:t>65% are at least somewhat interested in </a:t>
            </a:r>
            <a:r>
              <a:rPr lang="en-US" sz="2300" u="sng" dirty="0"/>
              <a:t>learning more</a:t>
            </a:r>
            <a:r>
              <a:rPr lang="en-US" sz="2300" dirty="0"/>
              <a:t>.</a:t>
            </a:r>
          </a:p>
        </p:txBody>
      </p:sp>
      <p:sp>
        <p:nvSpPr>
          <p:cNvPr id="8" name="TextBox 7">
            <a:extLst>
              <a:ext uri="{FF2B5EF4-FFF2-40B4-BE49-F238E27FC236}">
                <a16:creationId xmlns:a16="http://schemas.microsoft.com/office/drawing/2014/main" id="{28845FD1-EDEF-48C7-888F-8603E525365A}"/>
              </a:ext>
            </a:extLst>
          </p:cNvPr>
          <p:cNvSpPr txBox="1"/>
          <p:nvPr/>
        </p:nvSpPr>
        <p:spPr>
          <a:xfrm>
            <a:off x="-46892" y="5909995"/>
            <a:ext cx="4622800" cy="368755"/>
          </a:xfrm>
          <a:prstGeom prst="rect">
            <a:avLst/>
          </a:prstGeom>
          <a:noFill/>
        </p:spPr>
        <p:txBody>
          <a:bodyPr wrap="square">
            <a:spAutoFit/>
          </a:bodyPr>
          <a:lstStyle/>
          <a:p>
            <a:pPr marL="157169" indent="0">
              <a:lnSpc>
                <a:spcPct val="107000"/>
              </a:lnSpc>
              <a:spcBef>
                <a:spcPts val="0"/>
              </a:spcBef>
              <a:buNone/>
            </a:pPr>
            <a:r>
              <a:rPr lang="en-US" sz="1800" dirty="0">
                <a:cs typeface="Times New Roman" panose="02020603050405020304" pitchFamily="18" charset="0"/>
              </a:rPr>
              <a:t>2019, American Public Media</a:t>
            </a:r>
          </a:p>
        </p:txBody>
      </p:sp>
      <p:pic>
        <p:nvPicPr>
          <p:cNvPr id="4" name="Picture 3">
            <a:extLst>
              <a:ext uri="{FF2B5EF4-FFF2-40B4-BE49-F238E27FC236}">
                <a16:creationId xmlns:a16="http://schemas.microsoft.com/office/drawing/2014/main" id="{5872FADC-725A-4541-8FBB-7EF2368644D2}"/>
              </a:ext>
            </a:extLst>
          </p:cNvPr>
          <p:cNvPicPr>
            <a:picLocks noChangeAspect="1"/>
          </p:cNvPicPr>
          <p:nvPr/>
        </p:nvPicPr>
        <p:blipFill>
          <a:blip r:embed="rId3"/>
          <a:stretch>
            <a:fillRect/>
          </a:stretch>
        </p:blipFill>
        <p:spPr>
          <a:xfrm>
            <a:off x="257193" y="1261171"/>
            <a:ext cx="4439792" cy="3248306"/>
          </a:xfrm>
          <a:prstGeom prst="rect">
            <a:avLst/>
          </a:prstGeom>
        </p:spPr>
      </p:pic>
    </p:spTree>
    <p:extLst>
      <p:ext uri="{BB962C8B-B14F-4D97-AF65-F5344CB8AC3E}">
        <p14:creationId xmlns:p14="http://schemas.microsoft.com/office/powerpoint/2010/main" val="4115782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Opinions on Water: People’s Concerns</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sp>
        <p:nvSpPr>
          <p:cNvPr id="10" name="Content Placeholder 8">
            <a:extLst>
              <a:ext uri="{FF2B5EF4-FFF2-40B4-BE49-F238E27FC236}">
                <a16:creationId xmlns:a16="http://schemas.microsoft.com/office/drawing/2014/main" id="{B59ABBCD-7465-4968-BA24-05F6EAD1C01A}"/>
              </a:ext>
            </a:extLst>
          </p:cNvPr>
          <p:cNvSpPr txBox="1">
            <a:spLocks/>
          </p:cNvSpPr>
          <p:nvPr/>
        </p:nvSpPr>
        <p:spPr>
          <a:xfrm>
            <a:off x="257194" y="3450213"/>
            <a:ext cx="8755320" cy="2719852"/>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500069" indent="-342900">
              <a:lnSpc>
                <a:spcPct val="107000"/>
              </a:lnSpc>
              <a:spcBef>
                <a:spcPts val="0"/>
              </a:spcBef>
            </a:pPr>
            <a:r>
              <a:rPr lang="en-US" sz="2300" dirty="0"/>
              <a:t>84% </a:t>
            </a:r>
            <a:r>
              <a:rPr lang="en-US" sz="2300" u="sng" dirty="0"/>
              <a:t>concerned about the future</a:t>
            </a:r>
            <a:r>
              <a:rPr lang="en-US" sz="2300" dirty="0"/>
              <a:t> of water resources like lakes, rivers, &amp; streams</a:t>
            </a:r>
          </a:p>
          <a:p>
            <a:pPr marL="500069" indent="-342900">
              <a:lnSpc>
                <a:spcPct val="107000"/>
              </a:lnSpc>
              <a:spcBef>
                <a:spcPts val="0"/>
              </a:spcBef>
            </a:pPr>
            <a:r>
              <a:rPr lang="en-US" sz="2300" dirty="0"/>
              <a:t>“</a:t>
            </a:r>
            <a:r>
              <a:rPr lang="en-US" sz="2300" b="1" dirty="0"/>
              <a:t>Despite not having high levels of knowledge </a:t>
            </a:r>
            <a:r>
              <a:rPr lang="en-US" sz="2300" dirty="0"/>
              <a:t>about water, people living in the U.S. are </a:t>
            </a:r>
            <a:r>
              <a:rPr lang="en-US" sz="2300" b="1" dirty="0"/>
              <a:t>very concerned about the future of water </a:t>
            </a:r>
            <a:r>
              <a:rPr lang="en-US" sz="2300" dirty="0"/>
              <a:t>resources. While this concern cuts across demographic categories, </a:t>
            </a:r>
            <a:r>
              <a:rPr lang="en-US" sz="2300" u="sng" dirty="0"/>
              <a:t>marginalized communities are acutely aware of issues </a:t>
            </a:r>
            <a:r>
              <a:rPr lang="en-US" sz="2300" dirty="0"/>
              <a:t>facing our water resources.” </a:t>
            </a:r>
          </a:p>
        </p:txBody>
      </p:sp>
      <p:sp>
        <p:nvSpPr>
          <p:cNvPr id="8" name="TextBox 7">
            <a:extLst>
              <a:ext uri="{FF2B5EF4-FFF2-40B4-BE49-F238E27FC236}">
                <a16:creationId xmlns:a16="http://schemas.microsoft.com/office/drawing/2014/main" id="{28845FD1-EDEF-48C7-888F-8603E525365A}"/>
              </a:ext>
            </a:extLst>
          </p:cNvPr>
          <p:cNvSpPr txBox="1"/>
          <p:nvPr/>
        </p:nvSpPr>
        <p:spPr>
          <a:xfrm>
            <a:off x="5845908" y="5966636"/>
            <a:ext cx="3166606" cy="368755"/>
          </a:xfrm>
          <a:prstGeom prst="rect">
            <a:avLst/>
          </a:prstGeom>
          <a:noFill/>
        </p:spPr>
        <p:txBody>
          <a:bodyPr wrap="square">
            <a:spAutoFit/>
          </a:bodyPr>
          <a:lstStyle/>
          <a:p>
            <a:pPr marL="157169" indent="0">
              <a:lnSpc>
                <a:spcPct val="107000"/>
              </a:lnSpc>
              <a:spcBef>
                <a:spcPts val="0"/>
              </a:spcBef>
              <a:buNone/>
            </a:pPr>
            <a:r>
              <a:rPr lang="en-US" sz="1800" dirty="0">
                <a:cs typeface="Times New Roman" panose="02020603050405020304" pitchFamily="18" charset="0"/>
              </a:rPr>
              <a:t>2019, American Public Media</a:t>
            </a:r>
          </a:p>
        </p:txBody>
      </p:sp>
      <p:pic>
        <p:nvPicPr>
          <p:cNvPr id="7" name="Picture 6">
            <a:extLst>
              <a:ext uri="{FF2B5EF4-FFF2-40B4-BE49-F238E27FC236}">
                <a16:creationId xmlns:a16="http://schemas.microsoft.com/office/drawing/2014/main" id="{77FF2FE0-B458-4F5B-970E-8DF32D27FE5E}"/>
              </a:ext>
            </a:extLst>
          </p:cNvPr>
          <p:cNvPicPr>
            <a:picLocks noChangeAspect="1"/>
          </p:cNvPicPr>
          <p:nvPr/>
        </p:nvPicPr>
        <p:blipFill>
          <a:blip r:embed="rId3"/>
          <a:stretch>
            <a:fillRect/>
          </a:stretch>
        </p:blipFill>
        <p:spPr>
          <a:xfrm>
            <a:off x="1065449" y="1097768"/>
            <a:ext cx="7020917" cy="2454030"/>
          </a:xfrm>
          <a:prstGeom prst="rect">
            <a:avLst/>
          </a:prstGeom>
        </p:spPr>
      </p:pic>
    </p:spTree>
    <p:extLst>
      <p:ext uri="{BB962C8B-B14F-4D97-AF65-F5344CB8AC3E}">
        <p14:creationId xmlns:p14="http://schemas.microsoft.com/office/powerpoint/2010/main" val="424688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Opinions on Water: Action</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sp>
        <p:nvSpPr>
          <p:cNvPr id="10" name="Content Placeholder 8">
            <a:extLst>
              <a:ext uri="{FF2B5EF4-FFF2-40B4-BE49-F238E27FC236}">
                <a16:creationId xmlns:a16="http://schemas.microsoft.com/office/drawing/2014/main" id="{B59ABBCD-7465-4968-BA24-05F6EAD1C01A}"/>
              </a:ext>
            </a:extLst>
          </p:cNvPr>
          <p:cNvSpPr txBox="1">
            <a:spLocks/>
          </p:cNvSpPr>
          <p:nvPr/>
        </p:nvSpPr>
        <p:spPr>
          <a:xfrm>
            <a:off x="4690970" y="1295660"/>
            <a:ext cx="4321543" cy="4854012"/>
          </a:xfrm>
          <a:prstGeom prst="rect">
            <a:avLst/>
          </a:prstGeom>
        </p:spPr>
        <p:txBody>
          <a:bodyPr vert="horz" lIns="91440" tIns="45720" rIns="91440" bIns="45720" rtlCol="0">
            <a:noAutofit/>
          </a:bodyPr>
          <a:lstStyle>
            <a:lvl1pPr marL="257168" indent="-257168" algn="l" defTabSz="342892" rtl="0" eaLnBrk="1" latinLnBrk="0" hangingPunct="1">
              <a:spcBef>
                <a:spcPct val="20000"/>
              </a:spcBef>
              <a:buFont typeface="Arial"/>
              <a:buChar char="•"/>
              <a:defRPr sz="2400" b="0" i="0" kern="1200">
                <a:solidFill>
                  <a:schemeClr val="tx1"/>
                </a:solidFill>
                <a:latin typeface="Calibri" panose="020F0502020204030204" pitchFamily="34" charset="0"/>
                <a:ea typeface="+mn-ea"/>
                <a:cs typeface="Calibri" panose="020F0502020204030204" pitchFamily="34" charset="0"/>
              </a:defRPr>
            </a:lvl1pPr>
            <a:lvl2pPr marL="557199" indent="-214308" algn="l" defTabSz="342892" rtl="0" eaLnBrk="1" latinLnBrk="0" hangingPunct="1">
              <a:spcBef>
                <a:spcPct val="20000"/>
              </a:spcBef>
              <a:buFont typeface="Arial"/>
              <a:buChar char="–"/>
              <a:defRPr sz="2100" b="0" i="0" kern="1200">
                <a:solidFill>
                  <a:schemeClr val="tx1"/>
                </a:solidFill>
                <a:latin typeface="Calibri" panose="020F0502020204030204" pitchFamily="34" charset="0"/>
                <a:ea typeface="+mn-ea"/>
                <a:cs typeface="Calibri" panose="020F0502020204030204" pitchFamily="34" charset="0"/>
              </a:defRPr>
            </a:lvl2pPr>
            <a:lvl3pPr marL="857228" indent="-171446" algn="l" defTabSz="342892"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3pPr>
            <a:lvl4pPr marL="1200120" indent="-171446" algn="l" defTabSz="342892" rtl="0" eaLnBrk="1" latinLnBrk="0" hangingPunct="1">
              <a:spcBef>
                <a:spcPct val="20000"/>
              </a:spcBef>
              <a:buFont typeface="Arial"/>
              <a:buChar char="–"/>
              <a:defRPr sz="1500" b="0" i="0" kern="1200">
                <a:solidFill>
                  <a:schemeClr val="tx1"/>
                </a:solidFill>
                <a:latin typeface="Calibri" panose="020F0502020204030204" pitchFamily="34" charset="0"/>
                <a:ea typeface="+mn-ea"/>
                <a:cs typeface="Calibri" panose="020F0502020204030204" pitchFamily="34" charset="0"/>
              </a:defRPr>
            </a:lvl4pPr>
            <a:lvl5pPr marL="1543012" indent="-171446" algn="l" defTabSz="342892"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500069" indent="-342900">
              <a:lnSpc>
                <a:spcPct val="107000"/>
              </a:lnSpc>
              <a:spcBef>
                <a:spcPts val="0"/>
              </a:spcBef>
            </a:pPr>
            <a:r>
              <a:rPr lang="en-US" sz="2300" dirty="0"/>
              <a:t>Actions do not match the </a:t>
            </a:r>
            <a:r>
              <a:rPr lang="en-US" sz="2300" u="sng" dirty="0"/>
              <a:t>scale</a:t>
            </a:r>
            <a:r>
              <a:rPr lang="en-US" sz="2300" dirty="0"/>
              <a:t> of problems </a:t>
            </a:r>
          </a:p>
          <a:p>
            <a:pPr marL="500069" indent="-342900">
              <a:lnSpc>
                <a:spcPct val="107000"/>
              </a:lnSpc>
              <a:spcBef>
                <a:spcPts val="0"/>
              </a:spcBef>
            </a:pPr>
            <a:r>
              <a:rPr lang="en-US" sz="2300" dirty="0"/>
              <a:t>7 in 10 report taking </a:t>
            </a:r>
            <a:r>
              <a:rPr lang="en-US" sz="2300" u="sng" dirty="0"/>
              <a:t>some action </a:t>
            </a:r>
            <a:r>
              <a:rPr lang="en-US" sz="2300" dirty="0"/>
              <a:t>to protect water in daily life (mostly water reduction)</a:t>
            </a:r>
          </a:p>
          <a:p>
            <a:pPr marL="500069" indent="-342900">
              <a:lnSpc>
                <a:spcPct val="107000"/>
              </a:lnSpc>
              <a:spcBef>
                <a:spcPts val="0"/>
              </a:spcBef>
            </a:pPr>
            <a:r>
              <a:rPr lang="en-US" sz="2300" dirty="0"/>
              <a:t>“People want to take action. Our water community needs to work together to support them with </a:t>
            </a:r>
            <a:r>
              <a:rPr lang="en-US" sz="2300" b="1" dirty="0"/>
              <a:t>tangible and coordinated ideas for action that will drive change</a:t>
            </a:r>
            <a:r>
              <a:rPr lang="en-US" sz="2300" dirty="0"/>
              <a:t>.”</a:t>
            </a:r>
          </a:p>
        </p:txBody>
      </p:sp>
      <p:sp>
        <p:nvSpPr>
          <p:cNvPr id="8" name="TextBox 7">
            <a:extLst>
              <a:ext uri="{FF2B5EF4-FFF2-40B4-BE49-F238E27FC236}">
                <a16:creationId xmlns:a16="http://schemas.microsoft.com/office/drawing/2014/main" id="{28845FD1-EDEF-48C7-888F-8603E525365A}"/>
              </a:ext>
            </a:extLst>
          </p:cNvPr>
          <p:cNvSpPr txBox="1"/>
          <p:nvPr/>
        </p:nvSpPr>
        <p:spPr>
          <a:xfrm>
            <a:off x="-46892" y="5909995"/>
            <a:ext cx="4622800" cy="368755"/>
          </a:xfrm>
          <a:prstGeom prst="rect">
            <a:avLst/>
          </a:prstGeom>
          <a:noFill/>
        </p:spPr>
        <p:txBody>
          <a:bodyPr wrap="square">
            <a:spAutoFit/>
          </a:bodyPr>
          <a:lstStyle/>
          <a:p>
            <a:pPr marL="157169" indent="0">
              <a:lnSpc>
                <a:spcPct val="107000"/>
              </a:lnSpc>
              <a:spcBef>
                <a:spcPts val="0"/>
              </a:spcBef>
              <a:buNone/>
            </a:pPr>
            <a:r>
              <a:rPr lang="en-US" sz="1800" dirty="0">
                <a:cs typeface="Times New Roman" panose="02020603050405020304" pitchFamily="18" charset="0"/>
              </a:rPr>
              <a:t>2019, American Public Media</a:t>
            </a:r>
          </a:p>
        </p:txBody>
      </p:sp>
      <p:pic>
        <p:nvPicPr>
          <p:cNvPr id="3" name="Picture 2">
            <a:extLst>
              <a:ext uri="{FF2B5EF4-FFF2-40B4-BE49-F238E27FC236}">
                <a16:creationId xmlns:a16="http://schemas.microsoft.com/office/drawing/2014/main" id="{863746B8-D509-4035-B2EC-F23A8229268D}"/>
              </a:ext>
            </a:extLst>
          </p:cNvPr>
          <p:cNvPicPr>
            <a:picLocks noChangeAspect="1"/>
          </p:cNvPicPr>
          <p:nvPr/>
        </p:nvPicPr>
        <p:blipFill>
          <a:blip r:embed="rId3"/>
          <a:stretch>
            <a:fillRect/>
          </a:stretch>
        </p:blipFill>
        <p:spPr>
          <a:xfrm>
            <a:off x="205903" y="1407029"/>
            <a:ext cx="4542371" cy="3318644"/>
          </a:xfrm>
          <a:prstGeom prst="rect">
            <a:avLst/>
          </a:prstGeom>
        </p:spPr>
      </p:pic>
    </p:spTree>
    <p:extLst>
      <p:ext uri="{BB962C8B-B14F-4D97-AF65-F5344CB8AC3E}">
        <p14:creationId xmlns:p14="http://schemas.microsoft.com/office/powerpoint/2010/main" val="85975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Top National Priorities February 2020</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pic>
        <p:nvPicPr>
          <p:cNvPr id="3" name="Picture 2">
            <a:extLst>
              <a:ext uri="{FF2B5EF4-FFF2-40B4-BE49-F238E27FC236}">
                <a16:creationId xmlns:a16="http://schemas.microsoft.com/office/drawing/2014/main" id="{E8C58A39-7C66-4710-A6EC-5A96BD17931C}"/>
              </a:ext>
            </a:extLst>
          </p:cNvPr>
          <p:cNvPicPr>
            <a:picLocks noChangeAspect="1"/>
          </p:cNvPicPr>
          <p:nvPr/>
        </p:nvPicPr>
        <p:blipFill rotWithShape="1">
          <a:blip r:embed="rId3"/>
          <a:srcRect t="23606"/>
          <a:stretch/>
        </p:blipFill>
        <p:spPr>
          <a:xfrm>
            <a:off x="1862504" y="1653940"/>
            <a:ext cx="4942871" cy="4063749"/>
          </a:xfrm>
          <a:prstGeom prst="rect">
            <a:avLst/>
          </a:prstGeom>
        </p:spPr>
      </p:pic>
      <p:sp>
        <p:nvSpPr>
          <p:cNvPr id="6" name="TextBox 5">
            <a:extLst>
              <a:ext uri="{FF2B5EF4-FFF2-40B4-BE49-F238E27FC236}">
                <a16:creationId xmlns:a16="http://schemas.microsoft.com/office/drawing/2014/main" id="{C35A4090-FADF-42A6-B804-9005E1BF8077}"/>
              </a:ext>
            </a:extLst>
          </p:cNvPr>
          <p:cNvSpPr txBox="1"/>
          <p:nvPr/>
        </p:nvSpPr>
        <p:spPr>
          <a:xfrm>
            <a:off x="222737" y="5717689"/>
            <a:ext cx="8331202" cy="646331"/>
          </a:xfrm>
          <a:prstGeom prst="rect">
            <a:avLst/>
          </a:prstGeom>
          <a:noFill/>
        </p:spPr>
        <p:txBody>
          <a:bodyPr wrap="square">
            <a:spAutoFit/>
          </a:bodyPr>
          <a:lstStyle/>
          <a:p>
            <a:r>
              <a:rPr lang="en-US" dirty="0"/>
              <a:t>https://www.pewresearch.org/politics/2020/02/13/as-economic-concerns-recede-environmental-protection-rises-on-the-publics-policy-agenda/</a:t>
            </a:r>
          </a:p>
        </p:txBody>
      </p:sp>
      <p:pic>
        <p:nvPicPr>
          <p:cNvPr id="5" name="Picture 4">
            <a:extLst>
              <a:ext uri="{FF2B5EF4-FFF2-40B4-BE49-F238E27FC236}">
                <a16:creationId xmlns:a16="http://schemas.microsoft.com/office/drawing/2014/main" id="{494652E1-0B40-49E5-861A-4EFBD2790D2C}"/>
              </a:ext>
            </a:extLst>
          </p:cNvPr>
          <p:cNvPicPr>
            <a:picLocks noChangeAspect="1"/>
          </p:cNvPicPr>
          <p:nvPr/>
        </p:nvPicPr>
        <p:blipFill rotWithShape="1">
          <a:blip r:embed="rId3"/>
          <a:srcRect t="12264" b="79436"/>
          <a:stretch/>
        </p:blipFill>
        <p:spPr>
          <a:xfrm>
            <a:off x="1862504" y="1257049"/>
            <a:ext cx="5781757" cy="516453"/>
          </a:xfrm>
          <a:prstGeom prst="rect">
            <a:avLst/>
          </a:prstGeom>
        </p:spPr>
      </p:pic>
      <p:sp>
        <p:nvSpPr>
          <p:cNvPr id="4" name="Arrow: Left 3">
            <a:extLst>
              <a:ext uri="{FF2B5EF4-FFF2-40B4-BE49-F238E27FC236}">
                <a16:creationId xmlns:a16="http://schemas.microsoft.com/office/drawing/2014/main" id="{2600D17A-B184-4145-BBEB-38F7F02D8289}"/>
              </a:ext>
            </a:extLst>
          </p:cNvPr>
          <p:cNvSpPr/>
          <p:nvPr/>
        </p:nvSpPr>
        <p:spPr>
          <a:xfrm>
            <a:off x="6833153" y="2319117"/>
            <a:ext cx="846504" cy="51645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2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Top National Priorities February 2020</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157169" indent="0">
              <a:lnSpc>
                <a:spcPct val="107000"/>
              </a:lnSpc>
              <a:spcBef>
                <a:spcPts val="0"/>
              </a:spcBef>
              <a:buNone/>
            </a:pPr>
            <a:endParaRPr lang="en-US" sz="2800" dirty="0"/>
          </a:p>
          <a:p>
            <a:pPr marL="800100" lvl="1" indent="-342900">
              <a:lnSpc>
                <a:spcPct val="107000"/>
              </a:lnSpc>
              <a:spcBef>
                <a:spcPts val="0"/>
              </a:spcBef>
              <a:buFont typeface="+mj-lt"/>
              <a:buAutoNum type="arabicPeriod"/>
            </a:pPr>
            <a:endParaRPr lang="en-US" sz="2500" dirty="0"/>
          </a:p>
        </p:txBody>
      </p:sp>
      <p:sp>
        <p:nvSpPr>
          <p:cNvPr id="6" name="TextBox 5">
            <a:extLst>
              <a:ext uri="{FF2B5EF4-FFF2-40B4-BE49-F238E27FC236}">
                <a16:creationId xmlns:a16="http://schemas.microsoft.com/office/drawing/2014/main" id="{C35A4090-FADF-42A6-B804-9005E1BF8077}"/>
              </a:ext>
            </a:extLst>
          </p:cNvPr>
          <p:cNvSpPr txBox="1"/>
          <p:nvPr/>
        </p:nvSpPr>
        <p:spPr>
          <a:xfrm>
            <a:off x="457198" y="5633259"/>
            <a:ext cx="8331202" cy="646331"/>
          </a:xfrm>
          <a:prstGeom prst="rect">
            <a:avLst/>
          </a:prstGeom>
          <a:noFill/>
        </p:spPr>
        <p:txBody>
          <a:bodyPr wrap="square">
            <a:spAutoFit/>
          </a:bodyPr>
          <a:lstStyle/>
          <a:p>
            <a:r>
              <a:rPr lang="en-US" dirty="0"/>
              <a:t>https://www.pewresearch.org/politics/2020/02/13/as-economic-concerns-recede-environmental-protection-rises-on-the-publics-policy-agenda/</a:t>
            </a:r>
          </a:p>
        </p:txBody>
      </p:sp>
      <p:pic>
        <p:nvPicPr>
          <p:cNvPr id="5" name="Picture 4">
            <a:extLst>
              <a:ext uri="{FF2B5EF4-FFF2-40B4-BE49-F238E27FC236}">
                <a16:creationId xmlns:a16="http://schemas.microsoft.com/office/drawing/2014/main" id="{494652E1-0B40-49E5-861A-4EFBD2790D2C}"/>
              </a:ext>
            </a:extLst>
          </p:cNvPr>
          <p:cNvPicPr>
            <a:picLocks noChangeAspect="1"/>
          </p:cNvPicPr>
          <p:nvPr/>
        </p:nvPicPr>
        <p:blipFill rotWithShape="1">
          <a:blip r:embed="rId3"/>
          <a:srcRect t="12264" b="79436"/>
          <a:stretch/>
        </p:blipFill>
        <p:spPr>
          <a:xfrm>
            <a:off x="1004920" y="1166736"/>
            <a:ext cx="7235758" cy="646331"/>
          </a:xfrm>
          <a:prstGeom prst="rect">
            <a:avLst/>
          </a:prstGeom>
        </p:spPr>
      </p:pic>
      <p:pic>
        <p:nvPicPr>
          <p:cNvPr id="8" name="Picture 7">
            <a:extLst>
              <a:ext uri="{FF2B5EF4-FFF2-40B4-BE49-F238E27FC236}">
                <a16:creationId xmlns:a16="http://schemas.microsoft.com/office/drawing/2014/main" id="{0616D77B-A7B8-4D8F-8B6B-6C0F8DA7FE6F}"/>
              </a:ext>
            </a:extLst>
          </p:cNvPr>
          <p:cNvPicPr>
            <a:picLocks noChangeAspect="1"/>
          </p:cNvPicPr>
          <p:nvPr/>
        </p:nvPicPr>
        <p:blipFill rotWithShape="1">
          <a:blip r:embed="rId4"/>
          <a:srcRect t="12688" b="46016"/>
          <a:stretch/>
        </p:blipFill>
        <p:spPr>
          <a:xfrm>
            <a:off x="1575486" y="1616471"/>
            <a:ext cx="5993025" cy="3942129"/>
          </a:xfrm>
          <a:prstGeom prst="rect">
            <a:avLst/>
          </a:prstGeom>
        </p:spPr>
      </p:pic>
      <p:sp>
        <p:nvSpPr>
          <p:cNvPr id="4" name="Arrow: Left 3">
            <a:extLst>
              <a:ext uri="{FF2B5EF4-FFF2-40B4-BE49-F238E27FC236}">
                <a16:creationId xmlns:a16="http://schemas.microsoft.com/office/drawing/2014/main" id="{982C329F-3576-4EB5-A900-64A95489DBC9}"/>
              </a:ext>
            </a:extLst>
          </p:cNvPr>
          <p:cNvSpPr/>
          <p:nvPr/>
        </p:nvSpPr>
        <p:spPr>
          <a:xfrm>
            <a:off x="7568511" y="3484832"/>
            <a:ext cx="1122568" cy="51645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1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0406-5632-42F9-8ECF-249D6D98C77B}"/>
              </a:ext>
            </a:extLst>
          </p:cNvPr>
          <p:cNvSpPr>
            <a:spLocks noGrp="1"/>
          </p:cNvSpPr>
          <p:nvPr>
            <p:ph type="title"/>
          </p:nvPr>
        </p:nvSpPr>
        <p:spPr/>
        <p:txBody>
          <a:bodyPr/>
          <a:lstStyle/>
          <a:p>
            <a:r>
              <a:rPr lang="en-US" sz="3600" dirty="0"/>
              <a:t>Opinions on Water Resources </a:t>
            </a:r>
          </a:p>
        </p:txBody>
      </p:sp>
      <p:sp>
        <p:nvSpPr>
          <p:cNvPr id="9" name="Content Placeholder 8">
            <a:extLst>
              <a:ext uri="{FF2B5EF4-FFF2-40B4-BE49-F238E27FC236}">
                <a16:creationId xmlns:a16="http://schemas.microsoft.com/office/drawing/2014/main" id="{72D803F6-3994-49CF-ACEC-EFAAB940DC9C}"/>
              </a:ext>
            </a:extLst>
          </p:cNvPr>
          <p:cNvSpPr>
            <a:spLocks noGrp="1"/>
          </p:cNvSpPr>
          <p:nvPr>
            <p:ph idx="1"/>
          </p:nvPr>
        </p:nvSpPr>
        <p:spPr/>
        <p:txBody>
          <a:bodyPr>
            <a:noAutofit/>
          </a:bodyPr>
          <a:lstStyle/>
          <a:p>
            <a:pPr marL="500069" indent="-342900">
              <a:lnSpc>
                <a:spcPct val="107000"/>
              </a:lnSpc>
              <a:spcBef>
                <a:spcPts val="0"/>
              </a:spcBef>
              <a:buFont typeface="+mj-lt"/>
              <a:buAutoNum type="arabicPeriod"/>
            </a:pPr>
            <a:r>
              <a:rPr lang="en-US" sz="2800" dirty="0">
                <a:ea typeface="Calibri" panose="020F0502020204030204" pitchFamily="34" charset="0"/>
                <a:cs typeface="Times New Roman" panose="02020603050405020304" pitchFamily="18" charset="0"/>
              </a:rPr>
              <a:t>Overwhelmingly </a:t>
            </a:r>
            <a:r>
              <a:rPr lang="en-US" sz="2800" b="1" dirty="0">
                <a:ea typeface="Calibri" panose="020F0502020204030204" pitchFamily="34" charset="0"/>
                <a:cs typeface="Times New Roman" panose="02020603050405020304" pitchFamily="18" charset="0"/>
              </a:rPr>
              <a:t>people care </a:t>
            </a:r>
            <a:r>
              <a:rPr lang="en-US" sz="2800" dirty="0">
                <a:ea typeface="Calibri" panose="020F0502020204030204" pitchFamily="34" charset="0"/>
                <a:cs typeface="Times New Roman" panose="02020603050405020304" pitchFamily="18" charset="0"/>
              </a:rPr>
              <a:t>about water resources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00069" indent="-342900">
              <a:lnSpc>
                <a:spcPct val="107000"/>
              </a:lnSpc>
              <a:spcBef>
                <a:spcPts val="0"/>
              </a:spcBef>
              <a:buFont typeface="+mj-lt"/>
              <a:buAutoNum type="arabicPeriod"/>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00069" indent="-342900">
              <a:lnSpc>
                <a:spcPct val="107000"/>
              </a:lnSpc>
              <a:spcBef>
                <a:spcPts val="0"/>
              </a:spcBef>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Despite lacking knowledge,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people value </a:t>
            </a:r>
            <a:r>
              <a:rPr lang="en-US" sz="2800" dirty="0">
                <a:effectLst/>
                <a:latin typeface="Calibri" panose="020F0502020204030204" pitchFamily="34" charset="0"/>
                <a:ea typeface="Calibri" panose="020F0502020204030204" pitchFamily="34" charset="0"/>
                <a:cs typeface="Times New Roman" panose="02020603050405020304" pitchFamily="18" charset="0"/>
              </a:rPr>
              <a:t>water resources,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are concerned </a:t>
            </a:r>
            <a:r>
              <a:rPr lang="en-US" sz="2800" dirty="0">
                <a:effectLst/>
                <a:latin typeface="Calibri" panose="020F0502020204030204" pitchFamily="34" charset="0"/>
                <a:ea typeface="Calibri" panose="020F0502020204030204" pitchFamily="34" charset="0"/>
                <a:cs typeface="Times New Roman" panose="02020603050405020304" pitchFamily="18" charset="0"/>
              </a:rPr>
              <a:t>about the future of water resources, and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are willing to act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see public policy change on water and environmental issues.</a:t>
            </a:r>
          </a:p>
          <a:p>
            <a:pPr marL="500069" indent="-342900">
              <a:lnSpc>
                <a:spcPct val="107000"/>
              </a:lnSpc>
              <a:spcBef>
                <a:spcPts val="0"/>
              </a:spcBef>
              <a:buFont typeface="+mj-lt"/>
              <a:buAutoNum type="arabicPeriod"/>
            </a:pPr>
            <a:endParaRPr lang="en-US" sz="2800" dirty="0">
              <a:ea typeface="Calibri" panose="020F0502020204030204" pitchFamily="34" charset="0"/>
              <a:cs typeface="Times New Roman" panose="02020603050405020304" pitchFamily="18" charset="0"/>
            </a:endParaRPr>
          </a:p>
          <a:p>
            <a:pPr marL="500069" indent="-342900">
              <a:lnSpc>
                <a:spcPct val="107000"/>
              </a:lnSpc>
              <a:spcBef>
                <a:spcPts val="0"/>
              </a:spcBef>
              <a:buFont typeface="+mj-lt"/>
              <a:buAutoNum type="arabicPeriod"/>
            </a:pPr>
            <a:r>
              <a:rPr lang="en-US" sz="2800" dirty="0">
                <a:ea typeface="Calibri" panose="020F0502020204030204" pitchFamily="34" charset="0"/>
                <a:cs typeface="Times New Roman" panose="02020603050405020304" pitchFamily="18" charset="0"/>
              </a:rPr>
              <a:t>While concern over </a:t>
            </a:r>
            <a:r>
              <a:rPr lang="en-US" sz="2800" u="sng" dirty="0">
                <a:ea typeface="Calibri" panose="020F0502020204030204" pitchFamily="34" charset="0"/>
                <a:cs typeface="Times New Roman" panose="02020603050405020304" pitchFamily="18" charset="0"/>
              </a:rPr>
              <a:t>water does not </a:t>
            </a:r>
            <a:r>
              <a:rPr lang="en-US" sz="2800" dirty="0">
                <a:ea typeface="Calibri" panose="020F0502020204030204" pitchFamily="34" charset="0"/>
                <a:cs typeface="Times New Roman" panose="02020603050405020304" pitchFamily="18" charset="0"/>
              </a:rPr>
              <a:t>show a difference by </a:t>
            </a:r>
            <a:r>
              <a:rPr lang="en-US" sz="2800" b="1" dirty="0">
                <a:ea typeface="Calibri" panose="020F0502020204030204" pitchFamily="34" charset="0"/>
                <a:cs typeface="Times New Roman" panose="02020603050405020304" pitchFamily="18" charset="0"/>
              </a:rPr>
              <a:t>political affiliation</a:t>
            </a:r>
            <a:r>
              <a:rPr lang="en-US" sz="2800" dirty="0">
                <a:ea typeface="Calibri" panose="020F0502020204030204" pitchFamily="34" charset="0"/>
                <a:cs typeface="Times New Roman" panose="02020603050405020304" pitchFamily="18" charset="0"/>
              </a:rPr>
              <a:t>, </a:t>
            </a:r>
            <a:r>
              <a:rPr lang="en-US" sz="2800" u="sng" dirty="0">
                <a:ea typeface="Calibri" panose="020F0502020204030204" pitchFamily="34" charset="0"/>
                <a:cs typeface="Times New Roman" panose="02020603050405020304" pitchFamily="18" charset="0"/>
              </a:rPr>
              <a:t>environmental concerns</a:t>
            </a:r>
            <a:r>
              <a:rPr lang="en-US" sz="2800" dirty="0">
                <a:ea typeface="Calibri" panose="020F0502020204030204" pitchFamily="34" charset="0"/>
                <a:cs typeface="Times New Roman" panose="02020603050405020304" pitchFamily="18" charset="0"/>
              </a:rPr>
              <a:t> show a strong difference.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00069" indent="-342900">
              <a:lnSpc>
                <a:spcPct val="107000"/>
              </a:lnSpc>
              <a:spcBef>
                <a:spcPts val="0"/>
              </a:spcBef>
              <a:buFont typeface="+mj-lt"/>
              <a:buAutoNum type="arabicPeriod"/>
            </a:pPr>
            <a:endParaRPr lang="en-US" sz="2800" dirty="0"/>
          </a:p>
          <a:p>
            <a:pPr marL="500069" indent="-342900">
              <a:lnSpc>
                <a:spcPct val="107000"/>
              </a:lnSpc>
              <a:spcBef>
                <a:spcPts val="0"/>
              </a:spcBef>
              <a:buFont typeface="+mj-lt"/>
              <a:buAutoNum type="arabicPeriod"/>
            </a:pPr>
            <a:endParaRPr lang="en-US" sz="2800" dirty="0"/>
          </a:p>
          <a:p>
            <a:pPr marL="800100" lvl="1" indent="-342900">
              <a:lnSpc>
                <a:spcPct val="107000"/>
              </a:lnSpc>
              <a:spcBef>
                <a:spcPts val="0"/>
              </a:spcBef>
              <a:buFont typeface="+mj-lt"/>
              <a:buAutoNum type="arabicPeriod"/>
            </a:pPr>
            <a:endParaRPr lang="en-US" sz="2400" dirty="0"/>
          </a:p>
        </p:txBody>
      </p:sp>
    </p:spTree>
    <p:extLst>
      <p:ext uri="{BB962C8B-B14F-4D97-AF65-F5344CB8AC3E}">
        <p14:creationId xmlns:p14="http://schemas.microsoft.com/office/powerpoint/2010/main" val="2185017884"/>
      </p:ext>
    </p:extLst>
  </p:cSld>
  <p:clrMapOvr>
    <a:masterClrMapping/>
  </p:clrMapOvr>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61233</TotalTime>
  <Words>4113</Words>
  <Application>Microsoft Office PowerPoint</Application>
  <PresentationFormat>On-screen Show (4:3)</PresentationFormat>
  <Paragraphs>282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Avenir Next Regular</vt:lpstr>
      <vt:lpstr>AvenirNext LT Pro Bold</vt:lpstr>
      <vt:lpstr>Calibri</vt:lpstr>
      <vt:lpstr>Mercury Display</vt:lpstr>
      <vt:lpstr>Mercury Display Semibold</vt:lpstr>
      <vt:lpstr>Times New Roman</vt:lpstr>
      <vt:lpstr>UK Primary White Standard</vt:lpstr>
      <vt:lpstr>Watershed Academy Watershed Coordinator Training Series</vt:lpstr>
      <vt:lpstr>Opinions on Water</vt:lpstr>
      <vt:lpstr>Opinions on Water: What People Know</vt:lpstr>
      <vt:lpstr>Opinions on Water: How People Connect</vt:lpstr>
      <vt:lpstr>Opinions on Water: People’s Concerns</vt:lpstr>
      <vt:lpstr>Opinions on Water: Action</vt:lpstr>
      <vt:lpstr>Top National Priorities February 2020</vt:lpstr>
      <vt:lpstr>Top National Priorities February 2020</vt:lpstr>
      <vt:lpstr>Opinions on Water Resources </vt:lpstr>
      <vt:lpstr>Science Communication and Behavior Change</vt:lpstr>
      <vt:lpstr>Information Deficit Model  (Public Irrationality Thesis)</vt:lpstr>
      <vt:lpstr>Information Deficit Model  (Public Irrationality Thesis)</vt:lpstr>
      <vt:lpstr>Cultural Cognition Thesis</vt:lpstr>
      <vt:lpstr>Cultural Cognition Thesis</vt:lpstr>
      <vt:lpstr>Cultural Cognition Thesis</vt:lpstr>
      <vt:lpstr>Cultural Cognition Thesis</vt:lpstr>
      <vt:lpstr>Cultural Cognition Thesis</vt:lpstr>
      <vt:lpstr>Moral Foundations Theory</vt:lpstr>
      <vt:lpstr>Moral Foundations Theory</vt:lpstr>
      <vt:lpstr>Moral Foundations and Environment</vt:lpstr>
      <vt:lpstr>Moral Foundations and Environment</vt:lpstr>
      <vt:lpstr>PowerPoint Presentation</vt:lpstr>
      <vt:lpstr>Moral Foundations and Environment</vt:lpstr>
      <vt:lpstr>Moral Foundations and Environment</vt:lpstr>
      <vt:lpstr>Moral Foundations and Environment</vt:lpstr>
      <vt:lpstr>Theory of Planned Behavior</vt:lpstr>
      <vt:lpstr>Social Cognitive Theory</vt:lpstr>
      <vt:lpstr>Stages of Change (The Transtheoretical Model)</vt:lpstr>
      <vt:lpstr>From Awareness to Strategic Outreach </vt:lpstr>
      <vt:lpstr>Values of Outreach </vt:lpstr>
      <vt:lpstr>You need an outreach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Steven</dc:creator>
  <cp:lastModifiedBy>Steven Evans</cp:lastModifiedBy>
  <cp:revision>703</cp:revision>
  <cp:lastPrinted>2020-05-06T15:03:41Z</cp:lastPrinted>
  <dcterms:created xsi:type="dcterms:W3CDTF">2018-02-01T15:12:04Z</dcterms:created>
  <dcterms:modified xsi:type="dcterms:W3CDTF">2020-10-07T16:33:45Z</dcterms:modified>
</cp:coreProperties>
</file>