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2"/>
  </p:notesMasterIdLst>
  <p:sldIdLst>
    <p:sldId id="436" r:id="rId5"/>
    <p:sldId id="533" r:id="rId6"/>
    <p:sldId id="441" r:id="rId7"/>
    <p:sldId id="448" r:id="rId8"/>
    <p:sldId id="449" r:id="rId9"/>
    <p:sldId id="529" r:id="rId10"/>
    <p:sldId id="495" r:id="rId11"/>
    <p:sldId id="521" r:id="rId12"/>
    <p:sldId id="445" r:id="rId13"/>
    <p:sldId id="447" r:id="rId14"/>
    <p:sldId id="493" r:id="rId15"/>
    <p:sldId id="497" r:id="rId16"/>
    <p:sldId id="496" r:id="rId17"/>
    <p:sldId id="491" r:id="rId18"/>
    <p:sldId id="492" r:id="rId19"/>
    <p:sldId id="510" r:id="rId20"/>
    <p:sldId id="547" r:id="rId21"/>
    <p:sldId id="526" r:id="rId22"/>
    <p:sldId id="506" r:id="rId23"/>
    <p:sldId id="498" r:id="rId24"/>
    <p:sldId id="509" r:id="rId25"/>
    <p:sldId id="500" r:id="rId26"/>
    <p:sldId id="505" r:id="rId27"/>
    <p:sldId id="530" r:id="rId28"/>
    <p:sldId id="511" r:id="rId29"/>
    <p:sldId id="528" r:id="rId30"/>
    <p:sldId id="531" r:id="rId31"/>
    <p:sldId id="501" r:id="rId32"/>
    <p:sldId id="512" r:id="rId33"/>
    <p:sldId id="502" r:id="rId34"/>
    <p:sldId id="507" r:id="rId35"/>
    <p:sldId id="525" r:id="rId36"/>
    <p:sldId id="513" r:id="rId37"/>
    <p:sldId id="519" r:id="rId38"/>
    <p:sldId id="514" r:id="rId39"/>
    <p:sldId id="442" r:id="rId40"/>
    <p:sldId id="444" r:id="rId41"/>
    <p:sldId id="522" r:id="rId42"/>
    <p:sldId id="517" r:id="rId43"/>
    <p:sldId id="518" r:id="rId44"/>
    <p:sldId id="516" r:id="rId45"/>
    <p:sldId id="508" r:id="rId46"/>
    <p:sldId id="523" r:id="rId47"/>
    <p:sldId id="524" r:id="rId48"/>
    <p:sldId id="520" r:id="rId49"/>
    <p:sldId id="504" r:id="rId50"/>
    <p:sldId id="534" r:id="rId51"/>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A1"/>
    <a:srgbClr val="287A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83CC0F-D02A-42AB-A0D3-2EE1271BBCBB}" v="95" dt="2020-05-14T14:16:30.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76498" autoAdjust="0"/>
  </p:normalViewPr>
  <p:slideViewPr>
    <p:cSldViewPr snapToGrid="0">
      <p:cViewPr varScale="1">
        <p:scale>
          <a:sx n="55" d="100"/>
          <a:sy n="55" d="100"/>
        </p:scale>
        <p:origin x="1734" y="6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81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AFD91424-1A1C-4AF7-9A84-E433B06F143A}" type="datetimeFigureOut">
              <a:rPr lang="en-US" smtClean="0"/>
              <a:t>6/11/2020</a:t>
            </a:fld>
            <a:endParaRPr lang="en-US"/>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49CDB44E-0136-41DE-A096-883413404D35}" type="slidenum">
              <a:rPr lang="en-US" smtClean="0"/>
              <a:t>‹#›</a:t>
            </a:fld>
            <a:endParaRPr lang="en-US"/>
          </a:p>
        </p:txBody>
      </p:sp>
    </p:spTree>
    <p:extLst>
      <p:ext uri="{BB962C8B-B14F-4D97-AF65-F5344CB8AC3E}">
        <p14:creationId xmlns:p14="http://schemas.microsoft.com/office/powerpoint/2010/main" val="3294625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ater.vic.gov.au/waterways-and-catchments/riparian-land"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onservation.ky.gov/Pages/ConservationDistricts.aspx"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ca.uky.edu/county/"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9682">
              <a:defRPr/>
            </a:pPr>
            <a:fld id="{7E1573F1-F95D-403A-A47C-A1143ABC9F0B}" type="slidenum">
              <a:rPr lang="en-US">
                <a:solidFill>
                  <a:prstClr val="black"/>
                </a:solidFill>
                <a:latin typeface="Calibri" panose="020F0502020204030204"/>
              </a:rPr>
              <a:pPr defTabSz="469682">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pPr defTabSz="939363">
              <a:defRPr/>
            </a:pPr>
            <a:r>
              <a:rPr lang="en-US" b="1" dirty="0"/>
              <a:t>This slide outlines the simplified, general progression of how BMPs are selected and implemented. The next module, Module 5 of Watershed Partners, will include much more detail on how to work with local and state partners, as well as the specifics of related Farm Bill technical and funding assistance programs.</a:t>
            </a:r>
          </a:p>
          <a:p>
            <a:endParaRPr lang="en-US" dirty="0"/>
          </a:p>
          <a:p>
            <a:r>
              <a:rPr lang="en-US" dirty="0"/>
              <a:t>If assistance is needed at any point, farmers should contact their county Soil Conservation District or their nearest NRCS office.</a:t>
            </a:r>
          </a:p>
          <a:p>
            <a:endParaRPr lang="en-US" dirty="0"/>
          </a:p>
          <a:p>
            <a:r>
              <a:rPr lang="en-US" dirty="0"/>
              <a:t>Once practices are selected, guidance is offered on proper installation and, if cost-share funding has been awarded, these agencies will assist with processing repayments for the installation costs.  </a:t>
            </a:r>
          </a:p>
          <a:p>
            <a:endParaRPr lang="en-US" dirty="0"/>
          </a:p>
          <a:p>
            <a:r>
              <a:rPr lang="en-US" dirty="0"/>
              <a:t>Frequently, farmer labor is used as the matching contribution for funds, which typically range from 10 to 25% of the overall project cost.</a:t>
            </a:r>
          </a:p>
          <a:p>
            <a:endParaRPr lang="en-US" dirty="0"/>
          </a:p>
          <a:p>
            <a:r>
              <a:rPr lang="en-US" b="0"/>
              <a:t>(CLICK) </a:t>
            </a:r>
            <a:r>
              <a:rPr lang="en-US" b="1"/>
              <a:t>It </a:t>
            </a:r>
            <a:r>
              <a:rPr lang="en-US" b="1" dirty="0"/>
              <a:t>is important to remember that ag BMPs are voluntary, and there is not a mechanism for requiring their use unless citizen complaints bring violations to the attention of the Division of Water.</a:t>
            </a:r>
          </a:p>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11</a:t>
            </a:fld>
            <a:endParaRPr lang="en-US"/>
          </a:p>
        </p:txBody>
      </p:sp>
    </p:spTree>
    <p:extLst>
      <p:ext uri="{BB962C8B-B14F-4D97-AF65-F5344CB8AC3E}">
        <p14:creationId xmlns:p14="http://schemas.microsoft.com/office/powerpoint/2010/main" val="180333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dirty="0"/>
              <a:t>The Ag Water Quality Act is enforced when there are complaints to the Kentucky Division of Water.</a:t>
            </a:r>
          </a:p>
          <a:p>
            <a:endParaRPr lang="en-US" dirty="0"/>
          </a:p>
          <a:p>
            <a:r>
              <a:rPr lang="en-US" dirty="0"/>
              <a:t>If a site visit confirms that violations are occurring, a corrective measures process is followed to address the problem.</a:t>
            </a:r>
          </a:p>
        </p:txBody>
      </p:sp>
      <p:sp>
        <p:nvSpPr>
          <p:cNvPr id="4" name="Slide Number Placeholder 3"/>
          <p:cNvSpPr>
            <a:spLocks noGrp="1"/>
          </p:cNvSpPr>
          <p:nvPr>
            <p:ph type="sldNum" sz="quarter" idx="5"/>
          </p:nvPr>
        </p:nvSpPr>
        <p:spPr/>
        <p:txBody>
          <a:bodyPr/>
          <a:lstStyle/>
          <a:p>
            <a:fld id="{49CDB44E-0136-41DE-A096-883413404D35}" type="slidenum">
              <a:rPr lang="en-US" smtClean="0"/>
              <a:t>12</a:t>
            </a:fld>
            <a:endParaRPr lang="en-US"/>
          </a:p>
        </p:txBody>
      </p:sp>
    </p:spTree>
    <p:extLst>
      <p:ext uri="{BB962C8B-B14F-4D97-AF65-F5344CB8AC3E}">
        <p14:creationId xmlns:p14="http://schemas.microsoft.com/office/powerpoint/2010/main" val="2356932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13</a:t>
            </a:fld>
            <a:endParaRPr lang="en-US"/>
          </a:p>
        </p:txBody>
      </p:sp>
    </p:spTree>
    <p:extLst>
      <p:ext uri="{BB962C8B-B14F-4D97-AF65-F5344CB8AC3E}">
        <p14:creationId xmlns:p14="http://schemas.microsoft.com/office/powerpoint/2010/main" val="3409276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dirty="0"/>
              <a:t>When an NRCS agent provides assistance, these are the general steps he or she will use in the planning and implementation process.  </a:t>
            </a:r>
          </a:p>
          <a:p>
            <a:endParaRPr lang="en-US" dirty="0"/>
          </a:p>
          <a:p>
            <a:r>
              <a:rPr lang="en-US" dirty="0"/>
              <a:t>These should look very familiar, as they follow a similar progression to the steps of watershed planning and implementation!</a:t>
            </a:r>
          </a:p>
        </p:txBody>
      </p:sp>
      <p:sp>
        <p:nvSpPr>
          <p:cNvPr id="4" name="Slide Number Placeholder 3"/>
          <p:cNvSpPr>
            <a:spLocks noGrp="1"/>
          </p:cNvSpPr>
          <p:nvPr>
            <p:ph type="sldNum" sz="quarter" idx="5"/>
          </p:nvPr>
        </p:nvSpPr>
        <p:spPr/>
        <p:txBody>
          <a:bodyPr/>
          <a:lstStyle/>
          <a:p>
            <a:fld id="{49CDB44E-0136-41DE-A096-883413404D35}" type="slidenum">
              <a:rPr lang="en-US" smtClean="0"/>
              <a:t>14</a:t>
            </a:fld>
            <a:endParaRPr lang="en-US"/>
          </a:p>
        </p:txBody>
      </p:sp>
    </p:spTree>
    <p:extLst>
      <p:ext uri="{BB962C8B-B14F-4D97-AF65-F5344CB8AC3E}">
        <p14:creationId xmlns:p14="http://schemas.microsoft.com/office/powerpoint/2010/main" val="3532802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dirty="0"/>
              <a:t>As with watershed plans, site specific ag BMP plans and related maps are created for management of identified resource concerns.</a:t>
            </a:r>
          </a:p>
          <a:p>
            <a:endParaRPr lang="en-US" dirty="0"/>
          </a:p>
          <a:p>
            <a:r>
              <a:rPr lang="en-US" dirty="0"/>
              <a:t>In coordination with the NRCS, a </a:t>
            </a:r>
            <a:r>
              <a:rPr lang="en-US" b="1" dirty="0"/>
              <a:t>conservation plan map </a:t>
            </a:r>
            <a:r>
              <a:rPr lang="en-US" b="0" dirty="0"/>
              <a:t>can be </a:t>
            </a:r>
            <a:r>
              <a:rPr lang="en-US" dirty="0"/>
              <a:t>created for the property with delineations of the recommended BMPs.</a:t>
            </a:r>
          </a:p>
          <a:p>
            <a:endParaRPr lang="en-US" dirty="0"/>
          </a:p>
          <a:p>
            <a:r>
              <a:rPr lang="en-US" dirty="0"/>
              <a:t>The plan is based on soil types, expected land use and production goals, known natural resource problems, topography, and other site-specific factors.</a:t>
            </a:r>
          </a:p>
          <a:p>
            <a:endParaRPr lang="en-US" dirty="0"/>
          </a:p>
          <a:p>
            <a:r>
              <a:rPr lang="en-US" dirty="0"/>
              <a:t>In this particular example, the </a:t>
            </a:r>
            <a:r>
              <a:rPr lang="en-US" u="sng" dirty="0"/>
              <a:t>yellow lines show property boundaries</a:t>
            </a:r>
            <a:r>
              <a:rPr lang="en-US" dirty="0"/>
              <a:t>., the </a:t>
            </a:r>
            <a:r>
              <a:rPr lang="en-US" u="sng" dirty="0"/>
              <a:t>red lines show fence borders</a:t>
            </a:r>
            <a:r>
              <a:rPr lang="en-US" dirty="0"/>
              <a:t>, and a </a:t>
            </a:r>
            <a:r>
              <a:rPr lang="en-US" u="sng" dirty="0"/>
              <a:t>water pipeline is show with a blue line</a:t>
            </a:r>
            <a:r>
              <a:rPr lang="en-US" dirty="0"/>
              <a:t>.  </a:t>
            </a:r>
          </a:p>
          <a:p>
            <a:r>
              <a:rPr lang="en-US" dirty="0"/>
              <a:t>Additional features are watering facilities (or tanks), animal trails and walkways, and stream crossings.  </a:t>
            </a:r>
          </a:p>
          <a:p>
            <a:r>
              <a:rPr lang="en-US" dirty="0"/>
              <a:t>The 10 fields are divided into pasture and forested areas.  You can see that there is some overlap between these uses and the underlying soil types.</a:t>
            </a:r>
          </a:p>
        </p:txBody>
      </p:sp>
      <p:sp>
        <p:nvSpPr>
          <p:cNvPr id="4" name="Slide Number Placeholder 3"/>
          <p:cNvSpPr>
            <a:spLocks noGrp="1"/>
          </p:cNvSpPr>
          <p:nvPr>
            <p:ph type="sldNum" sz="quarter" idx="5"/>
          </p:nvPr>
        </p:nvSpPr>
        <p:spPr/>
        <p:txBody>
          <a:bodyPr/>
          <a:lstStyle/>
          <a:p>
            <a:fld id="{49CDB44E-0136-41DE-A096-883413404D35}" type="slidenum">
              <a:rPr lang="en-US" smtClean="0"/>
              <a:t>15</a:t>
            </a:fld>
            <a:endParaRPr lang="en-US"/>
          </a:p>
        </p:txBody>
      </p:sp>
    </p:spTree>
    <p:extLst>
      <p:ext uri="{BB962C8B-B14F-4D97-AF65-F5344CB8AC3E}">
        <p14:creationId xmlns:p14="http://schemas.microsoft.com/office/powerpoint/2010/main" val="186954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review some of the specific agricultural management practices, </a:t>
            </a:r>
            <a:r>
              <a:rPr lang="en-US" b="1" dirty="0"/>
              <a:t>beginning with those that related to livestock farming</a:t>
            </a:r>
            <a:r>
              <a:rPr lang="en-US" dirty="0"/>
              <a:t>.</a:t>
            </a:r>
          </a:p>
        </p:txBody>
      </p:sp>
      <p:sp>
        <p:nvSpPr>
          <p:cNvPr id="4" name="Slide Number Placeholder 3"/>
          <p:cNvSpPr>
            <a:spLocks noGrp="1"/>
          </p:cNvSpPr>
          <p:nvPr>
            <p:ph type="sldNum" sz="quarter" idx="5"/>
          </p:nvPr>
        </p:nvSpPr>
        <p:spPr/>
        <p:txBody>
          <a:bodyPr/>
          <a:lstStyle/>
          <a:p>
            <a:fld id="{49CDB44E-0136-41DE-A096-883413404D35}" type="slidenum">
              <a:rPr lang="en-US" smtClean="0"/>
              <a:t>16</a:t>
            </a:fld>
            <a:endParaRPr lang="en-US"/>
          </a:p>
        </p:txBody>
      </p:sp>
    </p:spTree>
    <p:extLst>
      <p:ext uri="{BB962C8B-B14F-4D97-AF65-F5344CB8AC3E}">
        <p14:creationId xmlns:p14="http://schemas.microsoft.com/office/powerpoint/2010/main" val="2093428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format that will be used to describe each of the following stormwater BMPs.</a:t>
            </a:r>
          </a:p>
          <a:p>
            <a:endParaRPr lang="en-US" dirty="0"/>
          </a:p>
          <a:p>
            <a:r>
              <a:rPr lang="en-US" dirty="0"/>
              <a:t>The </a:t>
            </a:r>
            <a:r>
              <a:rPr lang="en-US" b="1" dirty="0"/>
              <a:t>title </a:t>
            </a:r>
            <a:r>
              <a:rPr lang="en-US" dirty="0"/>
              <a:t>will name the practice and label it as structural or non-structural.</a:t>
            </a:r>
          </a:p>
          <a:p>
            <a:endParaRPr lang="en-US" dirty="0"/>
          </a:p>
          <a:p>
            <a:r>
              <a:rPr lang="en-US" dirty="0"/>
              <a:t>A </a:t>
            </a:r>
            <a:r>
              <a:rPr lang="en-US" b="1" dirty="0"/>
              <a:t>short description </a:t>
            </a:r>
            <a:r>
              <a:rPr lang="en-US" dirty="0"/>
              <a:t>with pros and cons will be provided.</a:t>
            </a:r>
          </a:p>
          <a:p>
            <a:endParaRPr lang="en-US" dirty="0"/>
          </a:p>
          <a:p>
            <a:r>
              <a:rPr lang="en-US" dirty="0"/>
              <a:t>The </a:t>
            </a:r>
            <a:r>
              <a:rPr lang="en-US" b="1" dirty="0"/>
              <a:t>pollutants addressed</a:t>
            </a:r>
            <a:r>
              <a:rPr lang="en-US" dirty="0"/>
              <a:t> will list the contaminants typically removed by the practice.</a:t>
            </a:r>
          </a:p>
          <a:p>
            <a:endParaRPr lang="en-US" dirty="0"/>
          </a:p>
          <a:p>
            <a:r>
              <a:rPr lang="en-US" dirty="0"/>
              <a:t>And, three symbols are used for </a:t>
            </a:r>
            <a:r>
              <a:rPr lang="en-US" b="1" dirty="0"/>
              <a:t>relative ratings of low, medium or high for Cost, Maintenance Needs and Treatment Effectiveness</a:t>
            </a:r>
            <a:r>
              <a:rPr lang="en-US" dirty="0"/>
              <a:t>.</a:t>
            </a:r>
          </a:p>
        </p:txBody>
      </p:sp>
      <p:sp>
        <p:nvSpPr>
          <p:cNvPr id="4" name="Slide Number Placeholder 3"/>
          <p:cNvSpPr>
            <a:spLocks noGrp="1"/>
          </p:cNvSpPr>
          <p:nvPr>
            <p:ph type="sldNum" sz="quarter" idx="5"/>
          </p:nvPr>
        </p:nvSpPr>
        <p:spPr/>
        <p:txBody>
          <a:bodyPr/>
          <a:lstStyle/>
          <a:p>
            <a:fld id="{49CDB44E-0136-41DE-A096-883413404D35}" type="slidenum">
              <a:rPr lang="en-US" smtClean="0"/>
              <a:t>17</a:t>
            </a:fld>
            <a:endParaRPr lang="en-US"/>
          </a:p>
        </p:txBody>
      </p:sp>
    </p:spTree>
    <p:extLst>
      <p:ext uri="{BB962C8B-B14F-4D97-AF65-F5344CB8AC3E}">
        <p14:creationId xmlns:p14="http://schemas.microsoft.com/office/powerpoint/2010/main" val="1722732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helpful to think through the following BMPs as components of a </a:t>
            </a:r>
            <a:r>
              <a:rPr lang="en-US" b="1" dirty="0"/>
              <a:t>herd management system </a:t>
            </a:r>
            <a:r>
              <a:rPr lang="en-US" dirty="0"/>
              <a:t>that:</a:t>
            </a:r>
          </a:p>
          <a:p>
            <a:pPr marL="176131" indent="-176131">
              <a:buFontTx/>
              <a:buChar char="-"/>
            </a:pPr>
            <a:r>
              <a:rPr lang="en-US" dirty="0"/>
              <a:t>makes day-to-day farming operations more efficient and easier</a:t>
            </a:r>
          </a:p>
          <a:p>
            <a:pPr marL="176131" marR="0" lvl="0" indent="-176131" algn="l" defTabSz="914400" rtl="0" eaLnBrk="1" fontAlgn="auto" latinLnBrk="0" hangingPunct="1">
              <a:lnSpc>
                <a:spcPct val="100000"/>
              </a:lnSpc>
              <a:spcBef>
                <a:spcPts val="0"/>
              </a:spcBef>
              <a:spcAft>
                <a:spcPts val="0"/>
              </a:spcAft>
              <a:buClrTx/>
              <a:buSzTx/>
              <a:buFontTx/>
              <a:buChar char="-"/>
              <a:tabLst/>
              <a:defRPr/>
            </a:pPr>
            <a:r>
              <a:rPr lang="en-US" dirty="0"/>
              <a:t>enables healthy livestock populations</a:t>
            </a:r>
          </a:p>
          <a:p>
            <a:pPr marL="176131" indent="-176131">
              <a:buFontTx/>
              <a:buChar char="-"/>
            </a:pPr>
            <a:r>
              <a:rPr lang="en-US" dirty="0"/>
              <a:t>protects soil and water resources.</a:t>
            </a:r>
          </a:p>
          <a:p>
            <a:endParaRPr lang="en-US" dirty="0"/>
          </a:p>
          <a:p>
            <a:r>
              <a:rPr lang="en-US" dirty="0"/>
              <a:t>A herd management system includes several options that can be installed to function together for optimal efficiency, including: a rotational grazing plan with multiple fenced pastures, livestock exclusion fencing, limited stream crossings, offsite water sources, and artificial shade structures.</a:t>
            </a:r>
          </a:p>
          <a:p>
            <a:endParaRPr lang="en-US" dirty="0"/>
          </a:p>
          <a:p>
            <a:r>
              <a:rPr lang="en-US" dirty="0"/>
              <a:t>This example from UK’s Coldstream Research Farm includes (CLICK) </a:t>
            </a:r>
            <a:r>
              <a:rPr lang="en-US" b="1" dirty="0"/>
              <a:t>Livestock Exclusion Fencing</a:t>
            </a:r>
            <a:r>
              <a:rPr lang="en-US" dirty="0"/>
              <a:t>, a (CLICK) </a:t>
            </a:r>
            <a:r>
              <a:rPr lang="en-US" b="1" dirty="0"/>
              <a:t>Gated Stream Crossing</a:t>
            </a:r>
            <a:r>
              <a:rPr lang="en-US" dirty="0"/>
              <a:t>, a spring that was developed as an (CLICK) </a:t>
            </a:r>
            <a:r>
              <a:rPr lang="en-US" b="1" dirty="0"/>
              <a:t>Alternative Water Source,</a:t>
            </a:r>
            <a:r>
              <a:rPr lang="en-US" dirty="0"/>
              <a:t> an (CLICK) </a:t>
            </a:r>
            <a:r>
              <a:rPr lang="en-US" b="1" dirty="0"/>
              <a:t>Enhanced Buffer Area </a:t>
            </a:r>
            <a:r>
              <a:rPr lang="en-US" dirty="0"/>
              <a:t>and (CLICK) Erosion Control Structure (grassed waterway?) to prevent a gully from forming in the pasture.</a:t>
            </a:r>
          </a:p>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18</a:t>
            </a:fld>
            <a:endParaRPr lang="en-US"/>
          </a:p>
        </p:txBody>
      </p:sp>
    </p:spTree>
    <p:extLst>
      <p:ext uri="{BB962C8B-B14F-4D97-AF65-F5344CB8AC3E}">
        <p14:creationId xmlns:p14="http://schemas.microsoft.com/office/powerpoint/2010/main" val="1292539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808038"/>
            <a:ext cx="4213225" cy="3159125"/>
          </a:xfrm>
        </p:spPr>
      </p:sp>
      <p:sp>
        <p:nvSpPr>
          <p:cNvPr id="3" name="Notes Placeholder 2"/>
          <p:cNvSpPr>
            <a:spLocks noGrp="1"/>
          </p:cNvSpPr>
          <p:nvPr>
            <p:ph type="body" idx="1"/>
          </p:nvPr>
        </p:nvSpPr>
        <p:spPr>
          <a:xfrm>
            <a:off x="707708" y="4201680"/>
            <a:ext cx="5661660" cy="4166568"/>
          </a:xfrm>
        </p:spPr>
        <p:txBody>
          <a:bodyPr/>
          <a:lstStyle/>
          <a:p>
            <a:pPr defTabSz="939363">
              <a:defRPr/>
            </a:pPr>
            <a:r>
              <a:rPr lang="en-US" dirty="0"/>
              <a:t>Rotational grazing and prescribed grazing provide forage needs without overgrazing pastures. </a:t>
            </a:r>
          </a:p>
          <a:p>
            <a:pPr defTabSz="939363">
              <a:defRPr/>
            </a:pPr>
            <a:r>
              <a:rPr lang="en-US" dirty="0"/>
              <a:t>Overgrazed pastures reduce forage productivity and can lead to erosion, compaction, and muddy  winter conditions.</a:t>
            </a:r>
          </a:p>
          <a:p>
            <a:pPr defTabSz="939363">
              <a:defRPr/>
            </a:pPr>
            <a:endParaRPr lang="en-US" dirty="0"/>
          </a:p>
          <a:p>
            <a:pPr defTabSz="939363">
              <a:defRPr/>
            </a:pPr>
            <a:r>
              <a:rPr lang="en-US" dirty="0"/>
              <a:t>In a prescribed grazing approach, two or more pastures are alternately rested and grazed in a planned sequence to maintain minimum recommended grazing coverage, which is typically estimated by forage height.</a:t>
            </a:r>
          </a:p>
          <a:p>
            <a:pPr defTabSz="939363">
              <a:defRPr/>
            </a:pPr>
            <a:endParaRPr lang="en-US" b="1" dirty="0"/>
          </a:p>
          <a:p>
            <a:pPr lvl="0">
              <a:buClrTx/>
            </a:pPr>
            <a:r>
              <a:rPr lang="en-US" b="1" dirty="0"/>
              <a:t>Proper Grazing Use </a:t>
            </a:r>
            <a:r>
              <a:rPr lang="en-US" b="0" dirty="0"/>
              <a:t>is another livestock BMP.  It refers to </a:t>
            </a:r>
            <a:r>
              <a:rPr lang="en-US" b="1" dirty="0"/>
              <a:t>stocking density</a:t>
            </a:r>
            <a:r>
              <a:rPr lang="en-US" dirty="0"/>
              <a:t>, or the number of animals in a specific area (i.e. # of cows/acre of pasture), so that grazing occurs at an intensity that maintains quality and quantity of forage while simultaneously protecting soil resources.</a:t>
            </a:r>
          </a:p>
          <a:p>
            <a:pPr lvl="0">
              <a:buClrTx/>
            </a:pPr>
            <a:endParaRPr lang="en-US" dirty="0"/>
          </a:p>
          <a:p>
            <a:pPr lvl="0">
              <a:buClrTx/>
            </a:pPr>
            <a:r>
              <a:rPr lang="en-US" dirty="0"/>
              <a:t>Target Pollutants of this BMP: bacteria, nutrients, sediment (these pollutants are pretty consistent throughout for livestock farming BMPs)</a:t>
            </a:r>
          </a:p>
          <a:p>
            <a:pPr lvl="0">
              <a:buClrTx/>
            </a:pPr>
            <a:r>
              <a:rPr lang="en-US" dirty="0"/>
              <a:t>Relative ratings of: </a:t>
            </a:r>
            <a:r>
              <a:rPr lang="en-US" u="sng" dirty="0"/>
              <a:t>Cost</a:t>
            </a:r>
            <a:r>
              <a:rPr lang="en-US" dirty="0"/>
              <a:t> – medium, </a:t>
            </a:r>
            <a:r>
              <a:rPr lang="en-US" u="sng" dirty="0"/>
              <a:t>Feasibility</a:t>
            </a:r>
            <a:r>
              <a:rPr lang="en-US" dirty="0"/>
              <a:t> – medium, </a:t>
            </a:r>
            <a:r>
              <a:rPr lang="en-US" u="sng" dirty="0"/>
              <a:t>Effectiveness</a:t>
            </a:r>
            <a:r>
              <a:rPr lang="en-US" dirty="0"/>
              <a:t> – high </a:t>
            </a:r>
          </a:p>
          <a:p>
            <a:pPr lvl="0">
              <a:buClrTx/>
            </a:pPr>
            <a:endParaRPr lang="en-US" dirty="0"/>
          </a:p>
          <a:p>
            <a:pPr defTabSz="939363">
              <a:defRPr/>
            </a:pPr>
            <a:r>
              <a:rPr lang="en-US" dirty="0"/>
              <a:t>Photo 1: </a:t>
            </a:r>
            <a:r>
              <a:rPr lang="en-US" dirty="0">
                <a:latin typeface="Calibri" panose="020F0502020204030204" pitchFamily="34" charset="0"/>
                <a:cs typeface="Calibri" panose="020F0502020204030204" pitchFamily="34" charset="0"/>
              </a:rPr>
              <a:t>Land fenced into separate pastures for rotational grazing</a:t>
            </a:r>
          </a:p>
          <a:p>
            <a:pPr defTabSz="939363">
              <a:defRPr/>
            </a:pPr>
            <a:r>
              <a:rPr lang="en-US" dirty="0"/>
              <a:t>Photo 2: </a:t>
            </a:r>
            <a:r>
              <a:rPr lang="en-US" dirty="0">
                <a:latin typeface="Calibri" panose="020F0502020204030204" pitchFamily="34" charset="0"/>
                <a:cs typeface="Calibri" panose="020F0502020204030204" pitchFamily="34" charset="0"/>
              </a:rPr>
              <a:t>Use of temporary fencing to divide pasture areas, further distributing and minimizing grazing impacts. Note shared watering sources at central points.</a:t>
            </a:r>
          </a:p>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19</a:t>
            </a:fld>
            <a:endParaRPr lang="en-US"/>
          </a:p>
        </p:txBody>
      </p:sp>
    </p:spTree>
    <p:extLst>
      <p:ext uri="{BB962C8B-B14F-4D97-AF65-F5344CB8AC3E}">
        <p14:creationId xmlns:p14="http://schemas.microsoft.com/office/powerpoint/2010/main" val="4286875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Allowing livestock to have free access to streams and other natural waterbodies can cause more problems than just the added nutrient and pathogenic contributions.</a:t>
            </a:r>
          </a:p>
          <a:p>
            <a:endParaRPr lang="en-US" dirty="0"/>
          </a:p>
          <a:p>
            <a:r>
              <a:rPr lang="en-US" dirty="0"/>
              <a:t>It also allows trampling of the banks and loss of vegetation, causing increased erosion and silt and sediment contributions to the adjacent waterway.</a:t>
            </a:r>
          </a:p>
          <a:p>
            <a:endParaRPr lang="en-US" dirty="0"/>
          </a:p>
          <a:p>
            <a:r>
              <a:rPr lang="en-US" dirty="0"/>
              <a:t>Livestock exclusion fencing provides a barrier between livestock and the stream, river, pond or lake.</a:t>
            </a:r>
          </a:p>
          <a:p>
            <a:endParaRPr lang="en-US" dirty="0"/>
          </a:p>
          <a:p>
            <a:r>
              <a:rPr lang="en-US" dirty="0"/>
              <a:t>When considering this BMP option, technical advisors can help determine the best type of fencing to use and the best alternative drinking water source for the animals, if needed.</a:t>
            </a:r>
          </a:p>
        </p:txBody>
      </p:sp>
      <p:sp>
        <p:nvSpPr>
          <p:cNvPr id="4" name="Slide Number Placeholder 3"/>
          <p:cNvSpPr>
            <a:spLocks noGrp="1"/>
          </p:cNvSpPr>
          <p:nvPr>
            <p:ph type="sldNum" sz="quarter" idx="5"/>
          </p:nvPr>
        </p:nvSpPr>
        <p:spPr/>
        <p:txBody>
          <a:bodyPr/>
          <a:lstStyle/>
          <a:p>
            <a:fld id="{49CDB44E-0136-41DE-A096-883413404D35}" type="slidenum">
              <a:rPr lang="en-US" smtClean="0"/>
              <a:t>20</a:t>
            </a:fld>
            <a:endParaRPr lang="en-US"/>
          </a:p>
        </p:txBody>
      </p:sp>
    </p:spTree>
    <p:extLst>
      <p:ext uri="{BB962C8B-B14F-4D97-AF65-F5344CB8AC3E}">
        <p14:creationId xmlns:p14="http://schemas.microsoft.com/office/powerpoint/2010/main" val="427798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dirty="0"/>
              <a:t>Agricultural best management practices improve water quality by </a:t>
            </a:r>
            <a:r>
              <a:rPr lang="en-US" b="1" dirty="0"/>
              <a:t>reducing pollutant contributions.  </a:t>
            </a:r>
            <a:r>
              <a:rPr lang="en-US" dirty="0"/>
              <a:t>These pollutants can </a:t>
            </a:r>
            <a:r>
              <a:rPr lang="en-US" b="1" dirty="0"/>
              <a:t>include soil or sediment, nutrients (mainly nitrogen and phosphorus), chemical pesticides and herbicides and animal-related bacteria and pathogens.</a:t>
            </a:r>
          </a:p>
          <a:p>
            <a:endParaRPr lang="en-US" dirty="0"/>
          </a:p>
          <a:p>
            <a:r>
              <a:rPr lang="en-US" dirty="0"/>
              <a:t>Recommended practices </a:t>
            </a:r>
            <a:r>
              <a:rPr lang="en-US" b="1" dirty="0"/>
              <a:t>can also improve riparian habitat along waterways </a:t>
            </a:r>
            <a:r>
              <a:rPr lang="en-US" dirty="0"/>
              <a:t>throughout and downstream of the farm </a:t>
            </a:r>
            <a:r>
              <a:rPr lang="en-US" b="1" dirty="0"/>
              <a:t>AND help regulate stream volumes and velocities by limiting runoff.</a:t>
            </a:r>
          </a:p>
        </p:txBody>
      </p:sp>
      <p:sp>
        <p:nvSpPr>
          <p:cNvPr id="4" name="Slide Number Placeholder 3"/>
          <p:cNvSpPr>
            <a:spLocks noGrp="1"/>
          </p:cNvSpPr>
          <p:nvPr>
            <p:ph type="sldNum" sz="quarter" idx="10"/>
          </p:nvPr>
        </p:nvSpPr>
        <p:spPr/>
        <p:txBody>
          <a:bodyPr/>
          <a:lstStyle/>
          <a:p>
            <a:pPr defTabSz="469682">
              <a:defRPr/>
            </a:pPr>
            <a:fld id="{7E1573F1-F95D-403A-A47C-A1143ABC9F0B}" type="slidenum">
              <a:rPr lang="en-US">
                <a:solidFill>
                  <a:prstClr val="black"/>
                </a:solidFill>
                <a:latin typeface="Calibri" panose="020F0502020204030204"/>
              </a:rPr>
              <a:pPr defTabSz="469682">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835353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option for maintaining the stream as a water source, is a limited stream crossing.  This also enables easy access from one pasture to another adjacent pasture.</a:t>
            </a:r>
          </a:p>
          <a:p>
            <a:endParaRPr lang="en-US" dirty="0"/>
          </a:p>
          <a:p>
            <a:r>
              <a:rPr lang="en-US" dirty="0"/>
              <a:t>For this practice, fencing is used to confine the area and geotextile fabric and rock are used to protect the exposed banks from erosion. </a:t>
            </a:r>
          </a:p>
          <a:p>
            <a:endParaRPr lang="en-US" dirty="0"/>
          </a:p>
          <a:p>
            <a:r>
              <a:rPr lang="en-US" dirty="0"/>
              <a:t>Hanging flood gates over the stream will restrict livestock but swing out during high flows.</a:t>
            </a:r>
          </a:p>
          <a:p>
            <a:endParaRPr lang="en-US" dirty="0"/>
          </a:p>
          <a:p>
            <a:r>
              <a:rPr lang="en-US" dirty="0"/>
              <a:t>It is also important to consider slopes and stream characteristics for optimal siting of stream crossings and access points.</a:t>
            </a:r>
          </a:p>
          <a:p>
            <a:endParaRPr lang="en-US" dirty="0"/>
          </a:p>
          <a:p>
            <a:r>
              <a:rPr lang="en-US" dirty="0"/>
              <a:t>Stream crossings should be located in straight sections where the stream bed is stable or where grade control can be provided to create stability. Avoid locations such as bends, abrupt changes in channel grade, areas of excessive seepage, confluences of tributaries, or areas that are immediately upstream or downstream of a bridge or culvert. Also, avoid stream banks that are greater than 5 feet in height.</a:t>
            </a:r>
          </a:p>
          <a:p>
            <a:endParaRPr lang="en-US" dirty="0"/>
          </a:p>
          <a:p>
            <a:r>
              <a:rPr lang="en-US" dirty="0"/>
              <a:t>Source: Stream Crossings for Cattle, University of Kentucky, Department of Agriculture, AEN-101</a:t>
            </a:r>
          </a:p>
        </p:txBody>
      </p:sp>
      <p:sp>
        <p:nvSpPr>
          <p:cNvPr id="4" name="Slide Number Placeholder 3"/>
          <p:cNvSpPr>
            <a:spLocks noGrp="1"/>
          </p:cNvSpPr>
          <p:nvPr>
            <p:ph type="sldNum" sz="quarter" idx="5"/>
          </p:nvPr>
        </p:nvSpPr>
        <p:spPr/>
        <p:txBody>
          <a:bodyPr/>
          <a:lstStyle/>
          <a:p>
            <a:fld id="{49CDB44E-0136-41DE-A096-883413404D35}" type="slidenum">
              <a:rPr lang="en-US" smtClean="0"/>
              <a:t>21</a:t>
            </a:fld>
            <a:endParaRPr lang="en-US"/>
          </a:p>
        </p:txBody>
      </p:sp>
    </p:spTree>
    <p:extLst>
      <p:ext uri="{BB962C8B-B14F-4D97-AF65-F5344CB8AC3E}">
        <p14:creationId xmlns:p14="http://schemas.microsoft.com/office/powerpoint/2010/main" val="2138849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4038" y="668338"/>
            <a:ext cx="3429000" cy="2571750"/>
          </a:xfrm>
        </p:spPr>
      </p:sp>
      <p:sp>
        <p:nvSpPr>
          <p:cNvPr id="3" name="Notes Placeholder 2"/>
          <p:cNvSpPr>
            <a:spLocks noGrp="1"/>
          </p:cNvSpPr>
          <p:nvPr>
            <p:ph type="body" idx="1"/>
          </p:nvPr>
        </p:nvSpPr>
        <p:spPr>
          <a:xfrm>
            <a:off x="707708" y="3476042"/>
            <a:ext cx="5661660" cy="4716649"/>
          </a:xfrm>
        </p:spPr>
        <p:txBody>
          <a:bodyPr/>
          <a:lstStyle/>
          <a:p>
            <a:r>
              <a:rPr lang="en-US" altLang="en-US" b="0" dirty="0"/>
              <a:t>General guidance on livestock watering advises farmers to keep clean water within 800 ft. of animals and discourage loafing at the water point.  Ideally, animals should take a drink and leave to minimize soil compaction and enable free access to others.</a:t>
            </a:r>
          </a:p>
          <a:p>
            <a:endParaRPr lang="en-US" altLang="en-US" b="0" dirty="0"/>
          </a:p>
          <a:p>
            <a:r>
              <a:rPr lang="en-US" altLang="en-US" b="0" dirty="0"/>
              <a:t>These measures also reduce erosion and sediment loading to waterways and improve livestock health.</a:t>
            </a:r>
          </a:p>
          <a:p>
            <a:endParaRPr lang="en-US" altLang="en-US" b="0" dirty="0"/>
          </a:p>
          <a:p>
            <a:r>
              <a:rPr lang="en-US" altLang="en-US" b="0" dirty="0"/>
              <a:t>The water tank in the lower picture is a more typical style seen in Kentucky pastures, but the upper photo shows a prototype of a tire waterer being used at the Eden Shale demonstration farm.  The tire waterer (fabricated from a used equipment tire) has the following advantages and disadvantages.</a:t>
            </a:r>
          </a:p>
          <a:p>
            <a:pPr lvl="1"/>
            <a:endParaRPr lang="en-US" altLang="en-US" b="1" dirty="0"/>
          </a:p>
          <a:p>
            <a:pPr fontAlgn="t"/>
            <a:r>
              <a:rPr lang="en-US" sz="1100" u="sng" dirty="0"/>
              <a:t>Advantages</a:t>
            </a:r>
            <a:br>
              <a:rPr lang="en-US" sz="1100" dirty="0"/>
            </a:br>
            <a:r>
              <a:rPr lang="en-US" sz="1100" b="1" dirty="0"/>
              <a:t>Size.</a:t>
            </a:r>
            <a:r>
              <a:rPr lang="en-US" sz="1100" dirty="0"/>
              <a:t> A larger diameter means more livestock can drink at one time (e.g., 10-16 head versus one to two for automatic water fountains).</a:t>
            </a:r>
            <a:br>
              <a:rPr lang="en-US" sz="1100" dirty="0"/>
            </a:br>
            <a:r>
              <a:rPr lang="en-US" sz="1100" b="1" dirty="0"/>
              <a:t>Cost. </a:t>
            </a:r>
            <a:r>
              <a:rPr lang="en-US" sz="1100" dirty="0"/>
              <a:t>Used heavy duty tires may be free if picked-up. Expect additional costs for tires if delivery is required and if the sidewall is already removed.</a:t>
            </a:r>
            <a:br>
              <a:rPr lang="en-US" sz="1100" dirty="0"/>
            </a:br>
            <a:r>
              <a:rPr lang="en-US" sz="1100" b="1" dirty="0"/>
              <a:t>Durability.</a:t>
            </a:r>
            <a:r>
              <a:rPr lang="en-US" sz="1100" dirty="0"/>
              <a:t> Heavy duty tires are durable and can withstand forces exerted by large livestock.</a:t>
            </a:r>
            <a:br>
              <a:rPr lang="en-US" sz="1100" dirty="0"/>
            </a:br>
            <a:endParaRPr lang="en-US" sz="1100" dirty="0"/>
          </a:p>
          <a:p>
            <a:pPr fontAlgn="t"/>
            <a:r>
              <a:rPr lang="en-US" sz="1100" u="sng" dirty="0"/>
              <a:t>​Disadvantages</a:t>
            </a:r>
            <a:br>
              <a:rPr lang="en-US" sz="1100" dirty="0"/>
            </a:br>
            <a:r>
              <a:rPr lang="en-US" sz="1100" b="1" dirty="0"/>
              <a:t>Availability.</a:t>
            </a:r>
            <a:r>
              <a:rPr lang="en-US" sz="1100" dirty="0"/>
              <a:t> Identifying a local source of heavy duty tires may be challenging. </a:t>
            </a:r>
          </a:p>
          <a:p>
            <a:pPr fontAlgn="t"/>
            <a:r>
              <a:rPr lang="en-US" sz="1100" b="1" dirty="0"/>
              <a:t>Handling. </a:t>
            </a:r>
            <a:r>
              <a:rPr lang="en-US" sz="1100" dirty="0"/>
              <a:t>Large tires can weigh over 1,000 lb. meaning a tractor with a front-end loader along with a set of chains is required to move and place the tire.</a:t>
            </a:r>
            <a:br>
              <a:rPr lang="en-US" sz="1100" dirty="0"/>
            </a:br>
            <a:r>
              <a:rPr lang="en-US" sz="1100" b="1" dirty="0"/>
              <a:t>Sidewall removal.</a:t>
            </a:r>
            <a:r>
              <a:rPr lang="en-US" sz="1100" dirty="0"/>
              <a:t> Cutting out the sidewall is difficult, especially if the tire is steel belted. </a:t>
            </a:r>
          </a:p>
          <a:p>
            <a:pPr fontAlgn="t"/>
            <a:r>
              <a:rPr lang="en-US" sz="1100" b="1" dirty="0"/>
              <a:t>Freezing.</a:t>
            </a:r>
            <a:r>
              <a:rPr lang="en-US" sz="1100" dirty="0"/>
              <a:t> As with an automatic water fountain, the water in tire-tank waterers can freeze. While the tire itself provides insulation, the surface of the water is exposed to air and wind.</a:t>
            </a:r>
          </a:p>
          <a:p>
            <a:pPr fontAlgn="t"/>
            <a:endParaRPr lang="en-US" sz="1100" dirty="0"/>
          </a:p>
          <a:p>
            <a:pPr fontAlgn="t"/>
            <a:r>
              <a:rPr lang="en-US" sz="1100" dirty="0"/>
              <a:t>Source: Alternative Water Source: Developing Springs for Livestock, University of Kentucky, College of Agriculture, AEN-98</a:t>
            </a:r>
          </a:p>
          <a:p>
            <a:pPr lvl="1"/>
            <a:endParaRPr lang="en-US" altLang="en-US" sz="1100" b="1" dirty="0"/>
          </a:p>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22</a:t>
            </a:fld>
            <a:endParaRPr lang="en-US"/>
          </a:p>
        </p:txBody>
      </p:sp>
    </p:spTree>
    <p:extLst>
      <p:ext uri="{BB962C8B-B14F-4D97-AF65-F5344CB8AC3E}">
        <p14:creationId xmlns:p14="http://schemas.microsoft.com/office/powerpoint/2010/main" val="2221283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dirty="0"/>
              <a:t>Shade in pasture-based farming systems helps reduce heat-related stress to livestock, which can result in decreases in milk production, feed intake, weight gains, and fertility.</a:t>
            </a:r>
          </a:p>
          <a:p>
            <a:endParaRPr lang="en-US" dirty="0"/>
          </a:p>
          <a:p>
            <a:r>
              <a:rPr lang="en-US" dirty="0"/>
              <a:t>Natural shade from trees is preferred, but permanent and portable shade structures can also be used.  </a:t>
            </a:r>
          </a:p>
          <a:p>
            <a:endParaRPr lang="en-US" dirty="0"/>
          </a:p>
          <a:p>
            <a:r>
              <a:rPr lang="en-US" dirty="0"/>
              <a:t>Permanent structures are most frequently used in lots, rather than in grazing systems. </a:t>
            </a:r>
          </a:p>
          <a:p>
            <a:endParaRPr lang="en-US" dirty="0"/>
          </a:p>
          <a:p>
            <a:r>
              <a:rPr lang="en-US" dirty="0"/>
              <a:t>Portable structures are less costly and can be moved on skidders, making them more appropriate for rotational grazing.</a:t>
            </a:r>
          </a:p>
          <a:p>
            <a:r>
              <a:rPr lang="en-US" dirty="0"/>
              <a:t>They are generally about 10 x 20 feet in size and can be built from pipe that is welded to make a frame with a skid-type bottom and covered with a shade cloth or corrugated metal.  These portable structures should be moved around the pasture periodically to prevent overgrazed areas from developing.</a:t>
            </a:r>
          </a:p>
          <a:p>
            <a:endParaRPr lang="en-US" dirty="0"/>
          </a:p>
          <a:p>
            <a:r>
              <a:rPr lang="en-US" dirty="0"/>
              <a:t>Source:  Shade Options for Grazing Cattle, University of Kentucky, College of Agriculture, AEN-99</a:t>
            </a:r>
          </a:p>
        </p:txBody>
      </p:sp>
      <p:sp>
        <p:nvSpPr>
          <p:cNvPr id="4" name="Slide Number Placeholder 3"/>
          <p:cNvSpPr>
            <a:spLocks noGrp="1"/>
          </p:cNvSpPr>
          <p:nvPr>
            <p:ph type="sldNum" sz="quarter" idx="5"/>
          </p:nvPr>
        </p:nvSpPr>
        <p:spPr/>
        <p:txBody>
          <a:bodyPr/>
          <a:lstStyle/>
          <a:p>
            <a:fld id="{49CDB44E-0136-41DE-A096-883413404D35}" type="slidenum">
              <a:rPr lang="en-US" smtClean="0"/>
              <a:t>23</a:t>
            </a:fld>
            <a:endParaRPr lang="en-US"/>
          </a:p>
        </p:txBody>
      </p:sp>
    </p:spTree>
    <p:extLst>
      <p:ext uri="{BB962C8B-B14F-4D97-AF65-F5344CB8AC3E}">
        <p14:creationId xmlns:p14="http://schemas.microsoft.com/office/powerpoint/2010/main" val="1239137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Livestock waste can be a significant contributor of bacteria, pathogens, and nutrients to waterbodies.</a:t>
            </a:r>
          </a:p>
          <a:p>
            <a:endParaRPr lang="en-US" dirty="0"/>
          </a:p>
          <a:p>
            <a:r>
              <a:rPr lang="en-US" dirty="0"/>
              <a:t>Nitrates have the potential to make the livestock’s own water sources unhealthy, or even toxic.</a:t>
            </a:r>
          </a:p>
          <a:p>
            <a:endParaRPr lang="en-US" dirty="0"/>
          </a:p>
          <a:p>
            <a:r>
              <a:rPr lang="en-US" dirty="0"/>
              <a:t>Nitrogen and phosphorus from manure can also lead to heavy algal blooms that decay and consume dissolved oxygen, potentially killing off fish and other aquatic life.</a:t>
            </a:r>
          </a:p>
          <a:p>
            <a:endParaRPr lang="en-US" dirty="0"/>
          </a:p>
          <a:p>
            <a:r>
              <a:rPr lang="en-US" dirty="0"/>
              <a:t>And, the added sediment and odors make for an unpleasant stream situation!</a:t>
            </a:r>
          </a:p>
          <a:p>
            <a:endParaRPr lang="en-US" dirty="0"/>
          </a:p>
          <a:p>
            <a:r>
              <a:rPr lang="en-US" dirty="0"/>
              <a:t>According to Greek legend, Hercules cleaned out the Augean Stables in a single day by diverting the flow of two rivers through the stables and washing away all of the manure from thousands of animals that had accumulated over 30 years!</a:t>
            </a:r>
          </a:p>
          <a:p>
            <a:endParaRPr lang="en-US" dirty="0"/>
          </a:p>
          <a:p>
            <a:r>
              <a:rPr lang="en-US" dirty="0"/>
              <a:t>While impressive as a physical feat, this is not impressive to a water quality professional!  We want to keep animal waste as far away from our streams and rivers as possible.  </a:t>
            </a:r>
          </a:p>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24</a:t>
            </a:fld>
            <a:endParaRPr lang="en-US"/>
          </a:p>
        </p:txBody>
      </p:sp>
    </p:spTree>
    <p:extLst>
      <p:ext uri="{BB962C8B-B14F-4D97-AF65-F5344CB8AC3E}">
        <p14:creationId xmlns:p14="http://schemas.microsoft.com/office/powerpoint/2010/main" val="2348369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dirty="0"/>
              <a:t>One way to ensure this happens is by planning a system to manage liquid and solid manure in ways that protect soil and water resources.</a:t>
            </a:r>
          </a:p>
          <a:p>
            <a:endParaRPr lang="en-US" dirty="0"/>
          </a:p>
          <a:p>
            <a:pPr defTabSz="939363">
              <a:defRPr/>
            </a:pPr>
            <a:r>
              <a:rPr lang="en-US" dirty="0"/>
              <a:t>Because of the high nutrient content in manure,  a manure management plan is part of Kentucky’s Nutrient Management Planning guidance.</a:t>
            </a:r>
            <a:endParaRPr lang="en-US" b="1" dirty="0"/>
          </a:p>
          <a:p>
            <a:endParaRPr lang="en-US" dirty="0"/>
          </a:p>
          <a:p>
            <a:r>
              <a:rPr lang="en-US" dirty="0"/>
              <a:t>This aspect of the plan:</a:t>
            </a:r>
          </a:p>
          <a:p>
            <a:pPr marL="176131" indent="-176131">
              <a:buFont typeface="Arial" panose="020B0604020202020204" pitchFamily="34" charset="0"/>
              <a:buChar char="•"/>
            </a:pPr>
            <a:r>
              <a:rPr lang="en-US" dirty="0"/>
              <a:t>Guides management of all plant nutrients associated with animal manure (and crop applications)</a:t>
            </a:r>
          </a:p>
          <a:p>
            <a:pPr marL="176131" indent="-176131">
              <a:buFont typeface="Arial" panose="020B0604020202020204" pitchFamily="34" charset="0"/>
              <a:buChar char="•"/>
            </a:pPr>
            <a:r>
              <a:rPr lang="en-US" dirty="0"/>
              <a:t>Limits amount of nutrients lost to leaching, runoff and volatilization</a:t>
            </a:r>
          </a:p>
          <a:p>
            <a:pPr marL="176131" indent="-176131">
              <a:buFont typeface="Arial" panose="020B0604020202020204" pitchFamily="34" charset="0"/>
              <a:buChar char="•"/>
            </a:pPr>
            <a:r>
              <a:rPr lang="en-US" dirty="0"/>
              <a:t>Optimizes on-farm nutrient availability and use</a:t>
            </a:r>
          </a:p>
          <a:p>
            <a:pPr marL="176131" indent="-176131">
              <a:buFont typeface="Arial" panose="020B0604020202020204" pitchFamily="34" charset="0"/>
              <a:buChar char="•"/>
            </a:pPr>
            <a:endParaRPr lang="en-US" dirty="0"/>
          </a:p>
          <a:p>
            <a:r>
              <a:rPr lang="en-US" dirty="0"/>
              <a:t>Graphic: A farmer uses a manure spreader to apply it as a crop fertilizer</a:t>
            </a:r>
            <a:r>
              <a:rPr lang="en-US" u="sng" dirty="0"/>
              <a:t>.  This practice requires that farmers first determine the nutrient content of the manure, the crop’s nutrient needs, and field application rates.  The application equipment should then be calibrated to ensure accurate application rates.</a:t>
            </a:r>
          </a:p>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25</a:t>
            </a:fld>
            <a:endParaRPr lang="en-US"/>
          </a:p>
        </p:txBody>
      </p:sp>
    </p:spTree>
    <p:extLst>
      <p:ext uri="{BB962C8B-B14F-4D97-AF65-F5344CB8AC3E}">
        <p14:creationId xmlns:p14="http://schemas.microsoft.com/office/powerpoint/2010/main" val="2166061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0688" y="377825"/>
            <a:ext cx="3695700" cy="2771775"/>
          </a:xfrm>
        </p:spPr>
      </p:sp>
      <p:sp>
        <p:nvSpPr>
          <p:cNvPr id="3" name="Notes Placeholder 2"/>
          <p:cNvSpPr>
            <a:spLocks noGrp="1"/>
          </p:cNvSpPr>
          <p:nvPr>
            <p:ph type="body" idx="1"/>
          </p:nvPr>
        </p:nvSpPr>
        <p:spPr>
          <a:xfrm>
            <a:off x="707708" y="3288780"/>
            <a:ext cx="5661660" cy="5442287"/>
          </a:xfrm>
        </p:spPr>
        <p:txBody>
          <a:bodyPr/>
          <a:lstStyle/>
          <a:p>
            <a:r>
              <a:rPr lang="en-US" dirty="0"/>
              <a:t>The Kentucky Ag Water Quality Act states that landowners with 10 or more acres who land-apply plant-available nutrients or who export manure must develop and implement a Nutrient Management Plan as part of their Ag Water Quality Plan.  UK has also developed guidance and technical resources for the development of this aspect of planning.</a:t>
            </a:r>
          </a:p>
          <a:p>
            <a:endParaRPr lang="en-US" dirty="0"/>
          </a:p>
          <a:p>
            <a:pPr defTabSz="939363">
              <a:defRPr/>
            </a:pPr>
            <a:r>
              <a:rPr lang="en-US" b="1" dirty="0"/>
              <a:t>The ultimate goal of nutrient management planning is to develop a strategy for utilizing manure </a:t>
            </a:r>
            <a:r>
              <a:rPr lang="en-US" b="1" u="sng" dirty="0"/>
              <a:t>and</a:t>
            </a:r>
            <a:r>
              <a:rPr lang="en-US" b="1" dirty="0"/>
              <a:t> inorganic fertilizer sources on the farm without polluting the environment. </a:t>
            </a:r>
          </a:p>
          <a:p>
            <a:endParaRPr lang="en-US" dirty="0"/>
          </a:p>
          <a:p>
            <a:r>
              <a:rPr lang="en-US" dirty="0"/>
              <a:t>All nutrient management plans can be simplified into the 4-R concept: right source (fertilizer type), right place (application method), right amount (for site-specific needs), and the right time for application. </a:t>
            </a:r>
          </a:p>
          <a:p>
            <a:endParaRPr lang="en-US" dirty="0"/>
          </a:p>
          <a:p>
            <a:r>
              <a:rPr lang="en-US" b="1" u="sng" dirty="0"/>
              <a:t>The basic steps for developing a nutrient management plan: </a:t>
            </a:r>
          </a:p>
          <a:p>
            <a:r>
              <a:rPr lang="en-US" dirty="0"/>
              <a:t>1. Determine the </a:t>
            </a:r>
            <a:r>
              <a:rPr lang="en-US" b="1" dirty="0"/>
              <a:t>total volume and amount of nutrients generated. </a:t>
            </a:r>
          </a:p>
          <a:p>
            <a:r>
              <a:rPr lang="en-US" dirty="0"/>
              <a:t>2. Determine </a:t>
            </a:r>
            <a:r>
              <a:rPr lang="en-US" b="1" dirty="0"/>
              <a:t>soil fertility. </a:t>
            </a:r>
          </a:p>
          <a:p>
            <a:r>
              <a:rPr lang="en-US" dirty="0"/>
              <a:t>3. Determine application rates </a:t>
            </a:r>
            <a:r>
              <a:rPr lang="en-US" b="1" dirty="0"/>
              <a:t>(right rate) </a:t>
            </a:r>
            <a:r>
              <a:rPr lang="en-US" dirty="0"/>
              <a:t>based on existing soil fertility, crop requirements, application timing </a:t>
            </a:r>
            <a:r>
              <a:rPr lang="en-US" b="1" dirty="0"/>
              <a:t>(right time), </a:t>
            </a:r>
            <a:r>
              <a:rPr lang="en-US" dirty="0"/>
              <a:t>application method </a:t>
            </a:r>
            <a:r>
              <a:rPr lang="en-US" b="1" dirty="0"/>
              <a:t>(right place), </a:t>
            </a:r>
            <a:r>
              <a:rPr lang="en-US" dirty="0"/>
              <a:t>and fertilizer type (e.g. commercial fertilizer versus slow release fertilizer or additives to slow release) </a:t>
            </a:r>
            <a:r>
              <a:rPr lang="en-US" b="1" dirty="0"/>
              <a:t>(right source). </a:t>
            </a:r>
          </a:p>
          <a:p>
            <a:r>
              <a:rPr lang="en-US" dirty="0"/>
              <a:t>4. Create a </a:t>
            </a:r>
            <a:r>
              <a:rPr lang="en-US" b="1" dirty="0"/>
              <a:t>cropping plan for utilizing generated manure</a:t>
            </a:r>
            <a:r>
              <a:rPr lang="en-US" dirty="0"/>
              <a:t>, based on storage capacity, on a field-by-field basis for a total of five years. </a:t>
            </a:r>
          </a:p>
          <a:p>
            <a:r>
              <a:rPr lang="en-US" dirty="0"/>
              <a:t>5. Implement the plan and keep records. </a:t>
            </a:r>
          </a:p>
        </p:txBody>
      </p:sp>
      <p:sp>
        <p:nvSpPr>
          <p:cNvPr id="4" name="Slide Number Placeholder 3"/>
          <p:cNvSpPr>
            <a:spLocks noGrp="1"/>
          </p:cNvSpPr>
          <p:nvPr>
            <p:ph type="sldNum" sz="quarter" idx="5"/>
          </p:nvPr>
        </p:nvSpPr>
        <p:spPr/>
        <p:txBody>
          <a:bodyPr/>
          <a:lstStyle/>
          <a:p>
            <a:fld id="{49CDB44E-0136-41DE-A096-883413404D35}" type="slidenum">
              <a:rPr lang="en-US" smtClean="0"/>
              <a:t>26</a:t>
            </a:fld>
            <a:endParaRPr lang="en-US"/>
          </a:p>
        </p:txBody>
      </p:sp>
    </p:spTree>
    <p:extLst>
      <p:ext uri="{BB962C8B-B14F-4D97-AF65-F5344CB8AC3E}">
        <p14:creationId xmlns:p14="http://schemas.microsoft.com/office/powerpoint/2010/main" val="2749850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Farmers may see several benefits from developing and implementing a Nutrient Management Plan.</a:t>
            </a:r>
          </a:p>
          <a:p>
            <a:endParaRPr lang="en-US" dirty="0"/>
          </a:p>
          <a:p>
            <a:r>
              <a:rPr lang="en-US" dirty="0"/>
              <a:t>These may include:</a:t>
            </a:r>
          </a:p>
          <a:p>
            <a:pPr marL="176131" indent="-176131">
              <a:buFontTx/>
              <a:buChar char="-"/>
            </a:pPr>
            <a:r>
              <a:rPr lang="en-US" dirty="0"/>
              <a:t>Reduced fertilizer costs</a:t>
            </a:r>
          </a:p>
          <a:p>
            <a:pPr marL="176131" indent="-176131">
              <a:buFontTx/>
              <a:buChar char="-"/>
            </a:pPr>
            <a:r>
              <a:rPr lang="en-US" dirty="0"/>
              <a:t>Potentially better crop yields</a:t>
            </a:r>
          </a:p>
          <a:p>
            <a:pPr marL="176131" indent="-176131">
              <a:buFontTx/>
              <a:buChar char="-"/>
            </a:pPr>
            <a:r>
              <a:rPr lang="en-US" dirty="0"/>
              <a:t>Maximization of onsite nutrient use by plants, and </a:t>
            </a:r>
            <a:r>
              <a:rPr lang="en-US" dirty="0" err="1"/>
              <a:t>minimzed</a:t>
            </a:r>
            <a:r>
              <a:rPr lang="en-US" dirty="0"/>
              <a:t> nutrient losses from the property</a:t>
            </a:r>
          </a:p>
          <a:p>
            <a:pPr marL="176131" indent="-176131">
              <a:buFontTx/>
              <a:buChar char="-"/>
            </a:pPr>
            <a:r>
              <a:rPr lang="en-US" dirty="0"/>
              <a:t>Assistance with applications for EQIP and other cost-share opportunities for the operation</a:t>
            </a:r>
          </a:p>
          <a:p>
            <a:pPr marL="176131" indent="-176131">
              <a:buFontTx/>
              <a:buChar char="-"/>
            </a:pPr>
            <a:r>
              <a:rPr lang="en-US" dirty="0"/>
              <a:t>Due-diligence proof of effort if faced with a water-quality complaint that may be stemming from their property</a:t>
            </a:r>
          </a:p>
          <a:p>
            <a:pPr marL="176131" indent="-176131">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27</a:t>
            </a:fld>
            <a:endParaRPr lang="en-US"/>
          </a:p>
        </p:txBody>
      </p:sp>
    </p:spTree>
    <p:extLst>
      <p:ext uri="{BB962C8B-B14F-4D97-AF65-F5344CB8AC3E}">
        <p14:creationId xmlns:p14="http://schemas.microsoft.com/office/powerpoint/2010/main" val="989344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Manure storage structures can take many forms, including ponds, tanks, lagoons, basins, stack pads.  Some are covered and other are not, depending on the need for the end product to be dry.</a:t>
            </a:r>
          </a:p>
          <a:p>
            <a:endParaRPr lang="en-US" dirty="0"/>
          </a:p>
          <a:p>
            <a:r>
              <a:rPr lang="en-US" dirty="0"/>
              <a:t>These structures are best used with a comprehensive manure management system that helps outline practices for managing liquid and solid manure, including its runoff from concentrated areas.</a:t>
            </a:r>
          </a:p>
        </p:txBody>
      </p:sp>
      <p:sp>
        <p:nvSpPr>
          <p:cNvPr id="4" name="Slide Number Placeholder 3"/>
          <p:cNvSpPr>
            <a:spLocks noGrp="1"/>
          </p:cNvSpPr>
          <p:nvPr>
            <p:ph type="sldNum" sz="quarter" idx="5"/>
          </p:nvPr>
        </p:nvSpPr>
        <p:spPr/>
        <p:txBody>
          <a:bodyPr/>
          <a:lstStyle/>
          <a:p>
            <a:fld id="{49CDB44E-0136-41DE-A096-883413404D35}" type="slidenum">
              <a:rPr lang="en-US" smtClean="0"/>
              <a:t>28</a:t>
            </a:fld>
            <a:endParaRPr lang="en-US"/>
          </a:p>
        </p:txBody>
      </p:sp>
    </p:spTree>
    <p:extLst>
      <p:ext uri="{BB962C8B-B14F-4D97-AF65-F5344CB8AC3E}">
        <p14:creationId xmlns:p14="http://schemas.microsoft.com/office/powerpoint/2010/main" val="715114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construction of a storage pond is another option that allows manure to be stored and timed for land applications when it’s needed and weather and other conditions are most favorable.</a:t>
            </a:r>
          </a:p>
          <a:p>
            <a:endParaRPr lang="en-US" dirty="0"/>
          </a:p>
          <a:p>
            <a:r>
              <a:rPr lang="en-US" dirty="0"/>
              <a:t>Manure retention also reduces the likelihood that is will pollute streams and other waterbodies.</a:t>
            </a:r>
          </a:p>
          <a:p>
            <a:endParaRPr lang="en-US" dirty="0"/>
          </a:p>
          <a:p>
            <a:r>
              <a:rPr lang="en-US" dirty="0"/>
              <a:t>Ponds are sized to meet estimates of projected solid and liquid volumes, surface water runoff, and frequency of pumping.  Their depth and shape are not critical, as long as the design capacity is achieved.</a:t>
            </a:r>
          </a:p>
          <a:p>
            <a:endParaRPr lang="en-US" dirty="0"/>
          </a:p>
          <a:p>
            <a:r>
              <a:rPr lang="en-US" dirty="0"/>
              <a:t>The embankment and surrounding areas of the pond should be vegetated.</a:t>
            </a:r>
          </a:p>
          <a:p>
            <a:endParaRPr lang="en-US" dirty="0"/>
          </a:p>
          <a:p>
            <a:r>
              <a:rPr lang="en-US" dirty="0"/>
              <a:t>A concrete ramps into the pond may be recommended for ease of pumping and hauling and to protect the integrity of the pond liner.</a:t>
            </a:r>
          </a:p>
          <a:p>
            <a:endParaRPr lang="en-US" dirty="0"/>
          </a:p>
          <a:p>
            <a:r>
              <a:rPr lang="en-US" dirty="0"/>
              <a:t>Manure storage ponds require a permit from the Kentucky Division of Water.</a:t>
            </a:r>
          </a:p>
          <a:p>
            <a:pPr marL="176131" indent="-176131">
              <a:buFontTx/>
              <a:buChar char="-"/>
            </a:pPr>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29</a:t>
            </a:fld>
            <a:endParaRPr lang="en-US"/>
          </a:p>
        </p:txBody>
      </p:sp>
    </p:spTree>
    <p:extLst>
      <p:ext uri="{BB962C8B-B14F-4D97-AF65-F5344CB8AC3E}">
        <p14:creationId xmlns:p14="http://schemas.microsoft.com/office/powerpoint/2010/main" val="3360322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construction techniques, the installation of feeding and heavy use areas should be conducted in a way that recognizes and avoids areas prone to water quality or soil erosion problems.  For this reason, they should be located in upland areas away from streams or other waterways.</a:t>
            </a:r>
          </a:p>
          <a:p>
            <a:endParaRPr lang="en-US" dirty="0"/>
          </a:p>
          <a:p>
            <a:r>
              <a:rPr lang="en-US" dirty="0"/>
              <a:t>Design of the structure needs to factor surface and subsurface drainage and the disposal of runoff without erosion.</a:t>
            </a:r>
          </a:p>
          <a:p>
            <a:endParaRPr lang="en-US" dirty="0"/>
          </a:p>
          <a:p>
            <a:r>
              <a:rPr lang="en-US" dirty="0"/>
              <a:t>The feeding areas shown in the photos used fenced areas with hardened surfaces and contained feed access.  These are also referred to as Winter Feeding Structures.</a:t>
            </a:r>
          </a:p>
          <a:p>
            <a:r>
              <a:rPr lang="en-US" dirty="0"/>
              <a:t>This allows for a more controlled, lower impact feeding area, as well as one that is more easily managed by the farmer.  </a:t>
            </a:r>
          </a:p>
          <a:p>
            <a:r>
              <a:rPr lang="en-US" dirty="0"/>
              <a:t>It can be opened on various sides to enable staggered feeding of separate herds if necessary.</a:t>
            </a:r>
          </a:p>
          <a:p>
            <a:endParaRPr lang="en-US" dirty="0"/>
          </a:p>
          <a:p>
            <a:pPr defTabSz="939363">
              <a:defRPr/>
            </a:pPr>
            <a:r>
              <a:rPr lang="en-US" dirty="0"/>
              <a:t>(This practice is described in Kentucky Ag Water Quality Plan Livestock BMP #14.)</a:t>
            </a:r>
          </a:p>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30</a:t>
            </a:fld>
            <a:endParaRPr lang="en-US"/>
          </a:p>
        </p:txBody>
      </p:sp>
    </p:spTree>
    <p:extLst>
      <p:ext uri="{BB962C8B-B14F-4D97-AF65-F5344CB8AC3E}">
        <p14:creationId xmlns:p14="http://schemas.microsoft.com/office/powerpoint/2010/main" val="34992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dirty="0"/>
              <a:t>In addition to helping care for natural resources, farmers need to see how these BMPs will help them more directly.  This includes increasing the farm’s profitability and making day-to-day farm work easier.</a:t>
            </a:r>
          </a:p>
          <a:p>
            <a:endParaRPr lang="en-US" dirty="0"/>
          </a:p>
          <a:p>
            <a:r>
              <a:rPr lang="en-US" dirty="0"/>
              <a:t>Some examples of ways that practices can help farmers achieve greater profits are:</a:t>
            </a:r>
          </a:p>
          <a:p>
            <a:endParaRPr lang="en-US" dirty="0"/>
          </a:p>
          <a:p>
            <a:pPr marL="176131" indent="-176131">
              <a:buFontTx/>
              <a:buChar char="-"/>
            </a:pPr>
            <a:r>
              <a:rPr lang="en-US" dirty="0"/>
              <a:t>Increased crop health and productivity through preventing soil and nutrient loss from their land</a:t>
            </a:r>
          </a:p>
          <a:p>
            <a:pPr marL="176131" indent="-176131">
              <a:buFontTx/>
              <a:buChar char="-"/>
            </a:pPr>
            <a:r>
              <a:rPr lang="en-US" dirty="0"/>
              <a:t>Preserving land acreage by preventing land loss to streambank erosion</a:t>
            </a:r>
          </a:p>
          <a:p>
            <a:pPr marL="176131" indent="-176131">
              <a:buFontTx/>
              <a:buChar char="-"/>
            </a:pPr>
            <a:r>
              <a:rPr lang="en-US" dirty="0"/>
              <a:t>Fostering healthier, more valuable livestock through easier feeding and watering access</a:t>
            </a:r>
          </a:p>
          <a:p>
            <a:pPr marL="176131" indent="-176131">
              <a:buFontTx/>
              <a:buChar char="-"/>
            </a:pPr>
            <a:r>
              <a:rPr lang="en-US" dirty="0"/>
              <a:t>Easier, more comfortable (drier, safer) working conditions created by better design for livestock care—including feeding, watering, immunizing, and birthing conditions.</a:t>
            </a:r>
          </a:p>
        </p:txBody>
      </p:sp>
      <p:sp>
        <p:nvSpPr>
          <p:cNvPr id="4" name="Slide Number Placeholder 3"/>
          <p:cNvSpPr>
            <a:spLocks noGrp="1"/>
          </p:cNvSpPr>
          <p:nvPr>
            <p:ph type="sldNum" sz="quarter" idx="5"/>
          </p:nvPr>
        </p:nvSpPr>
        <p:spPr/>
        <p:txBody>
          <a:bodyPr/>
          <a:lstStyle/>
          <a:p>
            <a:fld id="{49CDB44E-0136-41DE-A096-883413404D35}" type="slidenum">
              <a:rPr lang="en-US" smtClean="0"/>
              <a:t>4</a:t>
            </a:fld>
            <a:endParaRPr lang="en-US"/>
          </a:p>
        </p:txBody>
      </p:sp>
    </p:spTree>
    <p:extLst>
      <p:ext uri="{BB962C8B-B14F-4D97-AF65-F5344CB8AC3E}">
        <p14:creationId xmlns:p14="http://schemas.microsoft.com/office/powerpoint/2010/main" val="168666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dirty="0"/>
              <a:t>This practice </a:t>
            </a:r>
            <a:r>
              <a:rPr lang="en-US" b="1" dirty="0"/>
              <a:t>can be used in both livestock and crop situations to ensure protection of riparian areas.</a:t>
            </a:r>
          </a:p>
          <a:p>
            <a:endParaRPr lang="en-US" b="1" dirty="0"/>
          </a:p>
          <a:p>
            <a:r>
              <a:rPr lang="en-US" b="1" dirty="0"/>
              <a:t>Livestock exclusion fencing enables this practice when pastureland borders streams. </a:t>
            </a:r>
          </a:p>
          <a:p>
            <a:endParaRPr lang="en-US" dirty="0"/>
          </a:p>
          <a:p>
            <a:r>
              <a:rPr lang="en-US" dirty="0"/>
              <a:t>Riparian area protection from livestock is easiest when these are an “edge-of-field” practice, rather than one that is situated in the middle of a functioning pasture.</a:t>
            </a:r>
          </a:p>
          <a:p>
            <a:br>
              <a:rPr lang="en-US" dirty="0"/>
            </a:br>
            <a:r>
              <a:rPr lang="en-US" dirty="0"/>
              <a:t>Another option is to use temporary fencing to allow occasional grazing, sometimes called “flash grazing,” that does not allow significant damage to the riparian vegetation.</a:t>
            </a:r>
          </a:p>
        </p:txBody>
      </p:sp>
      <p:sp>
        <p:nvSpPr>
          <p:cNvPr id="4" name="Slide Number Placeholder 3"/>
          <p:cNvSpPr>
            <a:spLocks noGrp="1"/>
          </p:cNvSpPr>
          <p:nvPr>
            <p:ph type="sldNum" sz="quarter" idx="5"/>
          </p:nvPr>
        </p:nvSpPr>
        <p:spPr/>
        <p:txBody>
          <a:bodyPr/>
          <a:lstStyle/>
          <a:p>
            <a:fld id="{49CDB44E-0136-41DE-A096-883413404D35}" type="slidenum">
              <a:rPr lang="en-US" smtClean="0"/>
              <a:t>31</a:t>
            </a:fld>
            <a:endParaRPr lang="en-US"/>
          </a:p>
        </p:txBody>
      </p:sp>
    </p:spTree>
    <p:extLst>
      <p:ext uri="{BB962C8B-B14F-4D97-AF65-F5344CB8AC3E}">
        <p14:creationId xmlns:p14="http://schemas.microsoft.com/office/powerpoint/2010/main" val="2068854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 between the bank stability of protected vs unprotected riparian areas is stark.  </a:t>
            </a:r>
          </a:p>
          <a:p>
            <a:endParaRPr lang="en-US" dirty="0"/>
          </a:p>
          <a:p>
            <a:r>
              <a:rPr lang="en-US" dirty="0"/>
              <a:t>Wherever possible, this practice should be adopted although it may require some creative marketing, since it can require the installation of significant lengths of fencing and long-term maintenance of the fencing and the loss of some land, shade and access to a water source.</a:t>
            </a:r>
          </a:p>
        </p:txBody>
      </p:sp>
      <p:sp>
        <p:nvSpPr>
          <p:cNvPr id="4" name="Slide Number Placeholder 3"/>
          <p:cNvSpPr>
            <a:spLocks noGrp="1"/>
          </p:cNvSpPr>
          <p:nvPr>
            <p:ph type="sldNum" sz="quarter" idx="5"/>
          </p:nvPr>
        </p:nvSpPr>
        <p:spPr/>
        <p:txBody>
          <a:bodyPr/>
          <a:lstStyle/>
          <a:p>
            <a:fld id="{49CDB44E-0136-41DE-A096-883413404D35}" type="slidenum">
              <a:rPr lang="en-US" smtClean="0"/>
              <a:t>32</a:t>
            </a:fld>
            <a:endParaRPr lang="en-US"/>
          </a:p>
        </p:txBody>
      </p:sp>
    </p:spTree>
    <p:extLst>
      <p:ext uri="{BB962C8B-B14F-4D97-AF65-F5344CB8AC3E}">
        <p14:creationId xmlns:p14="http://schemas.microsoft.com/office/powerpoint/2010/main" val="3397068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b="1" dirty="0"/>
              <a:t>Another non-structural practice is the recommendation for dead animal disposal.</a:t>
            </a:r>
          </a:p>
          <a:p>
            <a:endParaRPr lang="en-US" dirty="0"/>
          </a:p>
          <a:p>
            <a:r>
              <a:rPr lang="en-US" dirty="0"/>
              <a:t>Acceptable methods for disposing of animal mortalities in Kentucky are </a:t>
            </a:r>
            <a:r>
              <a:rPr lang="en-US" b="1" dirty="0"/>
              <a:t>incineration, burial, removal by a licensed rendering company, disposal in an approved landfill, and composting</a:t>
            </a:r>
            <a:r>
              <a:rPr lang="en-US" dirty="0"/>
              <a:t>. (KRS.257.160)</a:t>
            </a:r>
          </a:p>
          <a:p>
            <a:endParaRPr lang="en-US" dirty="0"/>
          </a:p>
          <a:p>
            <a:r>
              <a:rPr lang="en-US" dirty="0"/>
              <a:t>Each of these methods must be accomplished within 48 hours of the animal’s death unless it is stored in a cooler.</a:t>
            </a:r>
          </a:p>
          <a:p>
            <a:endParaRPr lang="en-US" dirty="0"/>
          </a:p>
          <a:p>
            <a:r>
              <a:rPr lang="en-US" dirty="0"/>
              <a:t>Some counties </a:t>
            </a:r>
            <a:r>
              <a:rPr lang="en-US" b="1" dirty="0"/>
              <a:t>have programs that assist with dead animal haulage</a:t>
            </a:r>
            <a:r>
              <a:rPr lang="en-US" dirty="0"/>
              <a:t>.  Producers should check with their county conservation districts for availability of this service.</a:t>
            </a:r>
          </a:p>
          <a:p>
            <a:endParaRPr lang="en-US" dirty="0"/>
          </a:p>
          <a:p>
            <a:r>
              <a:rPr lang="en-US" dirty="0"/>
              <a:t>In relation to water quality--If you are using composting or burial, there are restrictions for </a:t>
            </a:r>
            <a:r>
              <a:rPr lang="en-US" b="1" dirty="0"/>
              <a:t>locating the animal at least 100 feet away from waterbodies and sinkholes</a:t>
            </a:r>
            <a:r>
              <a:rPr lang="en-US" dirty="0"/>
              <a:t>.  </a:t>
            </a:r>
          </a:p>
          <a:p>
            <a:endParaRPr lang="en-US" dirty="0"/>
          </a:p>
          <a:p>
            <a:r>
              <a:rPr lang="en-US" dirty="0"/>
              <a:t>And, animal composting facilities need to develop </a:t>
            </a:r>
            <a:r>
              <a:rPr lang="en-US" b="1" dirty="0"/>
              <a:t>Groundwater Protection Plans</a:t>
            </a:r>
            <a:r>
              <a:rPr lang="en-US" dirty="0"/>
              <a:t>.</a:t>
            </a:r>
          </a:p>
        </p:txBody>
      </p:sp>
      <p:sp>
        <p:nvSpPr>
          <p:cNvPr id="4" name="Slide Number Placeholder 3"/>
          <p:cNvSpPr>
            <a:spLocks noGrp="1"/>
          </p:cNvSpPr>
          <p:nvPr>
            <p:ph type="sldNum" sz="quarter" idx="5"/>
          </p:nvPr>
        </p:nvSpPr>
        <p:spPr/>
        <p:txBody>
          <a:bodyPr/>
          <a:lstStyle/>
          <a:p>
            <a:fld id="{49CDB44E-0136-41DE-A096-883413404D35}" type="slidenum">
              <a:rPr lang="en-US" smtClean="0"/>
              <a:t>33</a:t>
            </a:fld>
            <a:endParaRPr lang="en-US"/>
          </a:p>
        </p:txBody>
      </p:sp>
    </p:spTree>
    <p:extLst>
      <p:ext uri="{BB962C8B-B14F-4D97-AF65-F5344CB8AC3E}">
        <p14:creationId xmlns:p14="http://schemas.microsoft.com/office/powerpoint/2010/main" val="1069313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very helpful to offer opportunities for current and potential farmers, as well as the general public, to see the successful implementation of agricultural BMPs.  Seeing is believing, and a lot of valuable information transfer can take place during these events.</a:t>
            </a:r>
          </a:p>
          <a:p>
            <a:endParaRPr lang="en-US" dirty="0"/>
          </a:p>
          <a:p>
            <a:r>
              <a:rPr lang="en-US" dirty="0"/>
              <a:t>Eden Shale Farm in Owen County is a research farm owned by the University of Kentucky and managed by the Kentucky Cattleman’s Association.  It offers regular tours of the many BMPs that have been installed there.  Additionally, the research that continues there provides a helpful basis for BMP effectiveness and feasibility.  And, the farm’s managers can offer suggested modifications of BMPs to best suit individual farming operations.</a:t>
            </a:r>
          </a:p>
        </p:txBody>
      </p:sp>
      <p:sp>
        <p:nvSpPr>
          <p:cNvPr id="4" name="Slide Number Placeholder 3"/>
          <p:cNvSpPr>
            <a:spLocks noGrp="1"/>
          </p:cNvSpPr>
          <p:nvPr>
            <p:ph type="sldNum" sz="quarter" idx="5"/>
          </p:nvPr>
        </p:nvSpPr>
        <p:spPr/>
        <p:txBody>
          <a:bodyPr/>
          <a:lstStyle/>
          <a:p>
            <a:fld id="{49CDB44E-0136-41DE-A096-883413404D35}" type="slidenum">
              <a:rPr lang="en-US" smtClean="0"/>
              <a:t>34</a:t>
            </a:fld>
            <a:endParaRPr lang="en-US"/>
          </a:p>
        </p:txBody>
      </p:sp>
    </p:spTree>
    <p:extLst>
      <p:ext uri="{BB962C8B-B14F-4D97-AF65-F5344CB8AC3E}">
        <p14:creationId xmlns:p14="http://schemas.microsoft.com/office/powerpoint/2010/main" val="3638667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switch focus to those BMPs that address water quality concerns related to crop farming.</a:t>
            </a:r>
          </a:p>
        </p:txBody>
      </p:sp>
      <p:sp>
        <p:nvSpPr>
          <p:cNvPr id="4" name="Slide Number Placeholder 3"/>
          <p:cNvSpPr>
            <a:spLocks noGrp="1"/>
          </p:cNvSpPr>
          <p:nvPr>
            <p:ph type="sldNum" sz="quarter" idx="5"/>
          </p:nvPr>
        </p:nvSpPr>
        <p:spPr/>
        <p:txBody>
          <a:bodyPr/>
          <a:lstStyle/>
          <a:p>
            <a:fld id="{49CDB44E-0136-41DE-A096-883413404D35}" type="slidenum">
              <a:rPr lang="en-US" smtClean="0"/>
              <a:t>35</a:t>
            </a:fld>
            <a:endParaRPr lang="en-US"/>
          </a:p>
        </p:txBody>
      </p:sp>
    </p:spTree>
    <p:extLst>
      <p:ext uri="{BB962C8B-B14F-4D97-AF65-F5344CB8AC3E}">
        <p14:creationId xmlns:p14="http://schemas.microsoft.com/office/powerpoint/2010/main" val="2167745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dirty="0"/>
              <a:t>The filter strip should be placed on the lower edge of row crop fields, especially if they are adjacent to intermittent or perennial streams, sink holes, wells or lakes.</a:t>
            </a:r>
          </a:p>
          <a:p>
            <a:endParaRPr lang="en-US" dirty="0"/>
          </a:p>
          <a:p>
            <a:r>
              <a:rPr lang="en-US" dirty="0"/>
              <a:t>This practice works best on slopes of 5% or less.</a:t>
            </a:r>
          </a:p>
          <a:p>
            <a:endParaRPr lang="en-US" dirty="0"/>
          </a:p>
          <a:p>
            <a:r>
              <a:rPr lang="en-US" dirty="0"/>
              <a:t>Some fertilization of the filter strip vegetation may be necessary to maintain adequate vegetative growth and BMP effectiveness, and it will need to be mowed to eliminate woody plants.</a:t>
            </a:r>
          </a:p>
          <a:p>
            <a:br>
              <a:rPr lang="en-US" dirty="0"/>
            </a:br>
            <a:r>
              <a:rPr lang="en-US" dirty="0"/>
              <a:t>These areas should not be used as a roadway and should be protected from herbicide drift from surrounding cropland application.</a:t>
            </a:r>
          </a:p>
          <a:p>
            <a:pPr marL="176131" indent="-176131">
              <a:buFontTx/>
              <a:buChar char="-"/>
            </a:pPr>
            <a:endParaRPr lang="en-US" dirty="0"/>
          </a:p>
          <a:p>
            <a:r>
              <a:rPr lang="en-US" dirty="0"/>
              <a:t>Filter strips are also recommended to intercept runoff from animals that are contained in confined areas.</a:t>
            </a:r>
          </a:p>
        </p:txBody>
      </p:sp>
      <p:sp>
        <p:nvSpPr>
          <p:cNvPr id="4" name="Slide Number Placeholder 3"/>
          <p:cNvSpPr>
            <a:spLocks noGrp="1"/>
          </p:cNvSpPr>
          <p:nvPr>
            <p:ph type="sldNum" sz="quarter" idx="5"/>
          </p:nvPr>
        </p:nvSpPr>
        <p:spPr/>
        <p:txBody>
          <a:bodyPr/>
          <a:lstStyle/>
          <a:p>
            <a:fld id="{49CDB44E-0136-41DE-A096-883413404D35}" type="slidenum">
              <a:rPr lang="en-US" smtClean="0"/>
              <a:t>36</a:t>
            </a:fld>
            <a:endParaRPr lang="en-US"/>
          </a:p>
        </p:txBody>
      </p:sp>
    </p:spTree>
    <p:extLst>
      <p:ext uri="{BB962C8B-B14F-4D97-AF65-F5344CB8AC3E}">
        <p14:creationId xmlns:p14="http://schemas.microsoft.com/office/powerpoint/2010/main" val="1971121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pPr defTabSz="939363">
              <a:defRPr/>
            </a:pPr>
            <a:r>
              <a:rPr lang="en-US" b="1" dirty="0"/>
              <a:t>Grassed waterways are similar to filter strips, but are also used to slow and channel water from upslope fields to a stable outlet, in addition to filtering runoff.</a:t>
            </a:r>
          </a:p>
          <a:p>
            <a:pPr defTabSz="939363">
              <a:defRPr/>
            </a:pPr>
            <a:endParaRPr lang="en-US" dirty="0"/>
          </a:p>
          <a:p>
            <a:pPr defTabSz="939363">
              <a:defRPr/>
            </a:pPr>
            <a:r>
              <a:rPr lang="en-US" dirty="0"/>
              <a:t>They are usually constructed in natural water pathways where concentrated flows are likely to form erosive </a:t>
            </a:r>
            <a:r>
              <a:rPr lang="en-US" dirty="0" err="1"/>
              <a:t>gulleys</a:t>
            </a:r>
            <a:r>
              <a:rPr lang="en-US" dirty="0"/>
              <a:t>.  </a:t>
            </a:r>
          </a:p>
          <a:p>
            <a:endParaRPr lang="en-US" dirty="0"/>
          </a:p>
          <a:p>
            <a:r>
              <a:rPr lang="en-US" dirty="0"/>
              <a:t>The decreased runoff volumes and velocity </a:t>
            </a:r>
            <a:r>
              <a:rPr lang="en-US" b="1" dirty="0"/>
              <a:t>reduce erosion and sediment transport </a:t>
            </a:r>
            <a:r>
              <a:rPr lang="en-US" dirty="0"/>
              <a:t>and may also </a:t>
            </a:r>
            <a:r>
              <a:rPr lang="en-US" b="1" dirty="0"/>
              <a:t>decrease associated phosphorus </a:t>
            </a:r>
            <a:r>
              <a:rPr lang="en-US" dirty="0"/>
              <a:t>runoff through removal of soil-adsorbed particles and infiltration.</a:t>
            </a:r>
          </a:p>
          <a:p>
            <a:endParaRPr lang="en-US" dirty="0"/>
          </a:p>
          <a:p>
            <a:r>
              <a:rPr lang="en-US" dirty="0"/>
              <a:t>It is </a:t>
            </a:r>
            <a:r>
              <a:rPr lang="en-US" b="1" dirty="0"/>
              <a:t>important to maintain the BMP design width of adequate vegetation to ensure continued effectiveness of this practice</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37</a:t>
            </a:fld>
            <a:endParaRPr lang="en-US"/>
          </a:p>
        </p:txBody>
      </p:sp>
    </p:spTree>
    <p:extLst>
      <p:ext uri="{BB962C8B-B14F-4D97-AF65-F5344CB8AC3E}">
        <p14:creationId xmlns:p14="http://schemas.microsoft.com/office/powerpoint/2010/main" val="512181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crops help prevent soil erosion and loss.  </a:t>
            </a:r>
          </a:p>
          <a:p>
            <a:endParaRPr lang="en-US" dirty="0"/>
          </a:p>
          <a:p>
            <a:r>
              <a:rPr lang="en-US" dirty="0"/>
              <a:t>They also help retain soil moisture and can trap nutrients to preserve soil fertility.</a:t>
            </a:r>
          </a:p>
          <a:p>
            <a:endParaRPr lang="en-US" dirty="0"/>
          </a:p>
          <a:p>
            <a:r>
              <a:rPr lang="en-US" dirty="0"/>
              <a:t>Some cover crops, such as crimson clover and hairy vetch, can help add nitrogen to the soil through biological fixation of nitrogen from the atmosphere.</a:t>
            </a:r>
          </a:p>
        </p:txBody>
      </p:sp>
      <p:sp>
        <p:nvSpPr>
          <p:cNvPr id="4" name="Slide Number Placeholder 3"/>
          <p:cNvSpPr>
            <a:spLocks noGrp="1"/>
          </p:cNvSpPr>
          <p:nvPr>
            <p:ph type="sldNum" sz="quarter" idx="5"/>
          </p:nvPr>
        </p:nvSpPr>
        <p:spPr/>
        <p:txBody>
          <a:bodyPr/>
          <a:lstStyle/>
          <a:p>
            <a:fld id="{49CDB44E-0136-41DE-A096-883413404D35}" type="slidenum">
              <a:rPr lang="en-US" smtClean="0"/>
              <a:t>38</a:t>
            </a:fld>
            <a:endParaRPr lang="en-US"/>
          </a:p>
        </p:txBody>
      </p:sp>
    </p:spTree>
    <p:extLst>
      <p:ext uri="{BB962C8B-B14F-4D97-AF65-F5344CB8AC3E}">
        <p14:creationId xmlns:p14="http://schemas.microsoft.com/office/powerpoint/2010/main" val="359861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practice, at least any tillage or planting system can be used that maintained at least 30% coverage by crop residue after planting.</a:t>
            </a:r>
          </a:p>
          <a:p>
            <a:endParaRPr lang="en-US" dirty="0"/>
          </a:p>
          <a:p>
            <a:r>
              <a:rPr lang="en-US" dirty="0"/>
              <a:t>This practice may require farm machinery that can distribute crop residues evenly over the field.</a:t>
            </a:r>
          </a:p>
          <a:p>
            <a:endParaRPr lang="en-US" dirty="0"/>
          </a:p>
          <a:p>
            <a:r>
              <a:rPr lang="en-US" dirty="0"/>
              <a:t>Reduced tillage or no-tillage should be selected in cropping systems when practical.</a:t>
            </a:r>
          </a:p>
        </p:txBody>
      </p:sp>
      <p:sp>
        <p:nvSpPr>
          <p:cNvPr id="4" name="Slide Number Placeholder 3"/>
          <p:cNvSpPr>
            <a:spLocks noGrp="1"/>
          </p:cNvSpPr>
          <p:nvPr>
            <p:ph type="sldNum" sz="quarter" idx="5"/>
          </p:nvPr>
        </p:nvSpPr>
        <p:spPr/>
        <p:txBody>
          <a:bodyPr/>
          <a:lstStyle/>
          <a:p>
            <a:fld id="{49CDB44E-0136-41DE-A096-883413404D35}" type="slidenum">
              <a:rPr lang="en-US" smtClean="0"/>
              <a:t>39</a:t>
            </a:fld>
            <a:endParaRPr lang="en-US"/>
          </a:p>
        </p:txBody>
      </p:sp>
    </p:spTree>
    <p:extLst>
      <p:ext uri="{BB962C8B-B14F-4D97-AF65-F5344CB8AC3E}">
        <p14:creationId xmlns:p14="http://schemas.microsoft.com/office/powerpoint/2010/main" val="3094203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practices are often combined to minimize soil erosion and runoff pollution.</a:t>
            </a:r>
          </a:p>
          <a:p>
            <a:endParaRPr lang="en-US" dirty="0"/>
          </a:p>
          <a:p>
            <a:r>
              <a:rPr lang="en-US" dirty="0"/>
              <a:t>Contour farming refers to crop practices that enable all related operations (plowing, land preparation, planting, cultivating, and harvesting) to be conducted across the slope, rather than up and down the slope.</a:t>
            </a:r>
          </a:p>
          <a:p>
            <a:endParaRPr lang="en-US" dirty="0"/>
          </a:p>
          <a:p>
            <a:r>
              <a:rPr lang="en-US" dirty="0"/>
              <a:t>Existing natural waterways within the crop area should be left undisturbed.</a:t>
            </a:r>
          </a:p>
          <a:p>
            <a:endParaRPr lang="en-US" dirty="0"/>
          </a:p>
          <a:p>
            <a:r>
              <a:rPr lang="en-US" dirty="0"/>
              <a:t>Strip cropping typically involves breaking the field into alternating bands of row crops and close-growing crops, such as hay, small grains, or grass.</a:t>
            </a:r>
          </a:p>
          <a:p>
            <a:endParaRPr lang="en-US" dirty="0"/>
          </a:p>
          <a:p>
            <a:r>
              <a:rPr lang="en-US" dirty="0"/>
              <a:t>Strip width should be adjusted to fit equipment dimensions, and alternate crops should be selected to fit well into the overall farm operation and existing soil conditions.</a:t>
            </a:r>
          </a:p>
          <a:p>
            <a:endParaRPr lang="en-US" dirty="0"/>
          </a:p>
          <a:p>
            <a:r>
              <a:rPr lang="en-US" dirty="0"/>
              <a:t>These BMPs are not practical in karst areas or fields with short slopes that break in different directions.</a:t>
            </a:r>
          </a:p>
          <a:p>
            <a:endParaRPr lang="en-US" dirty="0"/>
          </a:p>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40</a:t>
            </a:fld>
            <a:endParaRPr lang="en-US"/>
          </a:p>
        </p:txBody>
      </p:sp>
    </p:spTree>
    <p:extLst>
      <p:ext uri="{BB962C8B-B14F-4D97-AF65-F5344CB8AC3E}">
        <p14:creationId xmlns:p14="http://schemas.microsoft.com/office/powerpoint/2010/main" val="1496417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dirty="0"/>
              <a:t>This graphic provides a comparison of a farm managed with conservation practices in the lower half vs. a farm without practices in place (upper half).</a:t>
            </a:r>
          </a:p>
          <a:p>
            <a:endParaRPr lang="en-US" dirty="0"/>
          </a:p>
          <a:p>
            <a:r>
              <a:rPr lang="en-US" dirty="0"/>
              <a:t>You can see that the </a:t>
            </a:r>
            <a:r>
              <a:rPr lang="en-US" b="1" dirty="0"/>
              <a:t>limited livestock access to the creek with off-stream watering and the protected riparian vegetation</a:t>
            </a:r>
            <a:r>
              <a:rPr lang="en-US" dirty="0"/>
              <a:t> by the crop land have </a:t>
            </a:r>
            <a:r>
              <a:rPr lang="en-US" u="sng" dirty="0"/>
              <a:t>enabled habitat to thrive, supporting bird, fish and other species</a:t>
            </a:r>
            <a:r>
              <a:rPr lang="en-US" dirty="0"/>
              <a:t>. </a:t>
            </a:r>
          </a:p>
          <a:p>
            <a:endParaRPr lang="en-US" dirty="0"/>
          </a:p>
          <a:p>
            <a:r>
              <a:rPr lang="en-US" dirty="0"/>
              <a:t>The </a:t>
            </a:r>
            <a:r>
              <a:rPr lang="en-US" b="1" u="none" dirty="0"/>
              <a:t>stream buffers </a:t>
            </a:r>
            <a:r>
              <a:rPr lang="en-US" dirty="0"/>
              <a:t>also </a:t>
            </a:r>
            <a:r>
              <a:rPr lang="en-US" u="sng" dirty="0"/>
              <a:t>limit stream bed and bank erosion, reducing pollutants in the stream and preventing loss of property as land is eroded away</a:t>
            </a:r>
            <a:r>
              <a:rPr lang="en-US" dirty="0"/>
              <a:t>.</a:t>
            </a:r>
          </a:p>
          <a:p>
            <a:endParaRPr lang="en-US" dirty="0"/>
          </a:p>
          <a:p>
            <a:r>
              <a:rPr lang="en-US" dirty="0"/>
              <a:t>Source: </a:t>
            </a:r>
            <a:r>
              <a:rPr lang="en-US" dirty="0">
                <a:hlinkClick r:id="rId3"/>
              </a:rPr>
              <a:t>https://www.water.vic.gov.au/waterways-and-catchments/riparian-land</a:t>
            </a:r>
            <a:r>
              <a:rPr lang="en-US" dirty="0"/>
              <a:t> (</a:t>
            </a:r>
            <a:r>
              <a:rPr lang="en-US" dirty="0" err="1"/>
              <a:t>Austrailia</a:t>
            </a:r>
            <a:r>
              <a:rPr lang="en-US" dirty="0"/>
              <a:t>)</a:t>
            </a:r>
          </a:p>
        </p:txBody>
      </p:sp>
      <p:sp>
        <p:nvSpPr>
          <p:cNvPr id="4" name="Slide Number Placeholder 3"/>
          <p:cNvSpPr>
            <a:spLocks noGrp="1"/>
          </p:cNvSpPr>
          <p:nvPr>
            <p:ph type="sldNum" sz="quarter" idx="5"/>
          </p:nvPr>
        </p:nvSpPr>
        <p:spPr/>
        <p:txBody>
          <a:bodyPr/>
          <a:lstStyle/>
          <a:p>
            <a:fld id="{49CDB44E-0136-41DE-A096-883413404D35}" type="slidenum">
              <a:rPr lang="en-US" smtClean="0"/>
              <a:t>5</a:t>
            </a:fld>
            <a:endParaRPr lang="en-US"/>
          </a:p>
        </p:txBody>
      </p:sp>
    </p:spTree>
    <p:extLst>
      <p:ext uri="{BB962C8B-B14F-4D97-AF65-F5344CB8AC3E}">
        <p14:creationId xmlns:p14="http://schemas.microsoft.com/office/powerpoint/2010/main" val="25969788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dirty="0"/>
              <a:t>When agricultural lands are retired, farmers may choose to plant them with perennial vegetation that protects valuable water and soil resources.  There may even be cost-share funding available to encourage this practice.</a:t>
            </a:r>
          </a:p>
          <a:p>
            <a:endParaRPr lang="en-US" dirty="0"/>
          </a:p>
          <a:p>
            <a:r>
              <a:rPr lang="en-US" dirty="0"/>
              <a:t>When planting grasses or legumes, it is necessary to mow periodically to control weeds, and herbicides can be used if needed to eradicate invasive or noxious vegetation, such as multi-flora rose, Johnson grass and thistles.</a:t>
            </a:r>
          </a:p>
          <a:p>
            <a:endParaRPr lang="en-US" dirty="0"/>
          </a:p>
          <a:p>
            <a:r>
              <a:rPr lang="en-US" dirty="0"/>
              <a:t>When trees and shrubs are also planted, mowing can occur as necessary to avoid competition with emerging seedlings.</a:t>
            </a:r>
          </a:p>
        </p:txBody>
      </p:sp>
      <p:sp>
        <p:nvSpPr>
          <p:cNvPr id="4" name="Slide Number Placeholder 3"/>
          <p:cNvSpPr>
            <a:spLocks noGrp="1"/>
          </p:cNvSpPr>
          <p:nvPr>
            <p:ph type="sldNum" sz="quarter" idx="5"/>
          </p:nvPr>
        </p:nvSpPr>
        <p:spPr/>
        <p:txBody>
          <a:bodyPr/>
          <a:lstStyle/>
          <a:p>
            <a:fld id="{49CDB44E-0136-41DE-A096-883413404D35}" type="slidenum">
              <a:rPr lang="en-US" smtClean="0"/>
              <a:t>41</a:t>
            </a:fld>
            <a:endParaRPr lang="en-US"/>
          </a:p>
        </p:txBody>
      </p:sp>
    </p:spTree>
    <p:extLst>
      <p:ext uri="{BB962C8B-B14F-4D97-AF65-F5344CB8AC3E}">
        <p14:creationId xmlns:p14="http://schemas.microsoft.com/office/powerpoint/2010/main" val="2021936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dirty="0"/>
              <a:t>Precision agriculture offers a lot of potential for </a:t>
            </a:r>
            <a:r>
              <a:rPr lang="en-US" u="sng" dirty="0"/>
              <a:t>optimum profitability, sustainability, and protection of the environment</a:t>
            </a:r>
            <a:r>
              <a:rPr lang="en-US" dirty="0"/>
              <a:t>. </a:t>
            </a:r>
          </a:p>
          <a:p>
            <a:endParaRPr lang="en-US" dirty="0"/>
          </a:p>
          <a:p>
            <a:r>
              <a:rPr lang="en-US" dirty="0"/>
              <a:t>It results in a very site-specific farming plan that uses data that relates to the field’s soils, crop types, nutrients, pests, moisture, and crop yields.</a:t>
            </a:r>
          </a:p>
          <a:p>
            <a:endParaRPr lang="en-US" dirty="0"/>
          </a:p>
          <a:p>
            <a:r>
              <a:rPr lang="en-US" dirty="0"/>
              <a:t>Soil and water quality benefits can result from </a:t>
            </a:r>
            <a:r>
              <a:rPr lang="en-US" b="1" dirty="0"/>
              <a:t>reduced or targeted application of inputs such as nutrients, pesticides, and irrigation water</a:t>
            </a:r>
            <a:r>
              <a:rPr lang="en-US" dirty="0"/>
              <a:t>. </a:t>
            </a:r>
          </a:p>
          <a:p>
            <a:endParaRPr lang="en-US" dirty="0"/>
          </a:p>
          <a:p>
            <a:r>
              <a:rPr lang="en-US" dirty="0"/>
              <a:t>When used to </a:t>
            </a:r>
            <a:r>
              <a:rPr lang="en-US" b="1" u="none" dirty="0"/>
              <a:t>precisely control where equipment travels in a field</a:t>
            </a:r>
            <a:r>
              <a:rPr lang="en-US" dirty="0"/>
              <a:t>, precision agriculture </a:t>
            </a:r>
            <a:r>
              <a:rPr lang="en-US" b="1" u="sng" dirty="0"/>
              <a:t>can also reduce soil compaction and erosion</a:t>
            </a:r>
            <a:r>
              <a:rPr lang="en-US" u="sng" dirty="0"/>
              <a:t>. </a:t>
            </a:r>
          </a:p>
          <a:p>
            <a:endParaRPr lang="en-US" u="sng" dirty="0"/>
          </a:p>
          <a:p>
            <a:r>
              <a:rPr lang="en-US" b="1" u="none" dirty="0"/>
              <a:t>Avoidance of environmentally sensitive areas </a:t>
            </a:r>
            <a:r>
              <a:rPr lang="en-US" b="0" dirty="0"/>
              <a:t>can greatly </a:t>
            </a:r>
            <a:r>
              <a:rPr lang="en-US" b="1" u="sng" dirty="0"/>
              <a:t>reduce off-site delivery of runoff pollutants</a:t>
            </a:r>
            <a:r>
              <a:rPr lang="en-US" dirty="0"/>
              <a:t>. </a:t>
            </a:r>
          </a:p>
          <a:p>
            <a:endParaRPr lang="en-US" dirty="0"/>
          </a:p>
          <a:p>
            <a:r>
              <a:rPr lang="en-US" dirty="0"/>
              <a:t>Variable rate irrigation can enable improvements in </a:t>
            </a:r>
            <a:r>
              <a:rPr lang="en-US" b="1" dirty="0"/>
              <a:t>water use efficiency</a:t>
            </a:r>
            <a:r>
              <a:rPr lang="en-US" dirty="0"/>
              <a:t>, providing both economic and environmental benefit.  </a:t>
            </a:r>
          </a:p>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42</a:t>
            </a:fld>
            <a:endParaRPr lang="en-US"/>
          </a:p>
        </p:txBody>
      </p:sp>
    </p:spTree>
    <p:extLst>
      <p:ext uri="{BB962C8B-B14F-4D97-AF65-F5344CB8AC3E}">
        <p14:creationId xmlns:p14="http://schemas.microsoft.com/office/powerpoint/2010/main" val="14855708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section of the Agriculture Water Quality Plan is dedicated to BMPs related to pesticide and fertilizer storage and use.</a:t>
            </a:r>
          </a:p>
          <a:p>
            <a:endParaRPr lang="en-US" dirty="0"/>
          </a:p>
          <a:p>
            <a:r>
              <a:rPr lang="en-US" dirty="0"/>
              <a:t>Although many of the BMPs relate to bulk quantities of these chemicals, the document also contains a BMP specific to operations storing small quantities, which is frequently more relevant for individual farming operations.</a:t>
            </a:r>
          </a:p>
          <a:p>
            <a:endParaRPr lang="en-US" dirty="0"/>
          </a:p>
          <a:p>
            <a:r>
              <a:rPr lang="en-US" dirty="0"/>
              <a:t>This BMP includes requirements for storage distances from wells, sinkholes, springs, cisterns and streams.</a:t>
            </a:r>
          </a:p>
          <a:p>
            <a:endParaRPr lang="en-US" dirty="0"/>
          </a:p>
          <a:p>
            <a:r>
              <a:rPr lang="en-US" dirty="0">
                <a:latin typeface="Calibri" panose="020F0502020204030204" pitchFamily="34" charset="0"/>
                <a:cs typeface="Calibri" panose="020F0502020204030204" pitchFamily="34" charset="0"/>
              </a:rPr>
              <a:t>Locate storage facilities:</a:t>
            </a:r>
          </a:p>
          <a:p>
            <a:pPr marL="800100" lvl="1" indent="-342900">
              <a:buFont typeface="Wingdings" panose="05000000000000000000" pitchFamily="2" charset="2"/>
              <a:buChar char="Ø"/>
            </a:pPr>
            <a:r>
              <a:rPr lang="en-US" u="sng" dirty="0">
                <a:latin typeface="Calibri" panose="020F0502020204030204" pitchFamily="34" charset="0"/>
                <a:cs typeface="Calibri" panose="020F0502020204030204" pitchFamily="34" charset="0"/>
              </a:rPr>
              <a:t>100</a:t>
            </a:r>
            <a:r>
              <a:rPr lang="en-US" dirty="0">
                <a:latin typeface="Calibri" panose="020F0502020204030204" pitchFamily="34" charset="0"/>
                <a:cs typeface="Calibri" panose="020F0502020204030204" pitchFamily="34" charset="0"/>
              </a:rPr>
              <a:t> feet minimum away from sinkholes</a:t>
            </a:r>
          </a:p>
          <a:p>
            <a:pPr marL="800100" lvl="1" indent="-342900">
              <a:buFont typeface="Wingdings" panose="05000000000000000000" pitchFamily="2" charset="2"/>
              <a:buChar char="Ø"/>
            </a:pPr>
            <a:r>
              <a:rPr lang="en-US" u="sng" dirty="0">
                <a:latin typeface="Calibri" panose="020F0502020204030204" pitchFamily="34" charset="0"/>
                <a:cs typeface="Calibri" panose="020F0502020204030204" pitchFamily="34" charset="0"/>
              </a:rPr>
              <a:t>200</a:t>
            </a:r>
            <a:r>
              <a:rPr lang="en-US" dirty="0">
                <a:latin typeface="Calibri" panose="020F0502020204030204" pitchFamily="34" charset="0"/>
                <a:cs typeface="Calibri" panose="020F0502020204030204" pitchFamily="34" charset="0"/>
              </a:rPr>
              <a:t> feet from private domestic wells</a:t>
            </a:r>
          </a:p>
          <a:p>
            <a:pPr marL="800100" lvl="1" indent="-342900">
              <a:buFont typeface="Wingdings" panose="05000000000000000000" pitchFamily="2" charset="2"/>
              <a:buChar char="Ø"/>
            </a:pPr>
            <a:r>
              <a:rPr lang="en-US" u="sng" dirty="0">
                <a:latin typeface="Calibri" panose="020F0502020204030204" pitchFamily="34" charset="0"/>
                <a:cs typeface="Calibri" panose="020F0502020204030204" pitchFamily="34" charset="0"/>
              </a:rPr>
              <a:t>200</a:t>
            </a:r>
            <a:r>
              <a:rPr lang="en-US" dirty="0">
                <a:latin typeface="Calibri" panose="020F0502020204030204" pitchFamily="34" charset="0"/>
                <a:cs typeface="Calibri" panose="020F0502020204030204" pitchFamily="34" charset="0"/>
              </a:rPr>
              <a:t> feet from springs &amp; cisterns</a:t>
            </a:r>
          </a:p>
          <a:p>
            <a:pPr marL="800100" lvl="1" indent="-342900">
              <a:buFont typeface="Wingdings" panose="05000000000000000000" pitchFamily="2" charset="2"/>
              <a:buChar char="Ø"/>
            </a:pPr>
            <a:r>
              <a:rPr lang="en-US" u="sng" dirty="0">
                <a:latin typeface="Calibri" panose="020F0502020204030204" pitchFamily="34" charset="0"/>
                <a:cs typeface="Calibri" panose="020F0502020204030204" pitchFamily="34" charset="0"/>
              </a:rPr>
              <a:t>400</a:t>
            </a:r>
            <a:r>
              <a:rPr lang="en-US" dirty="0">
                <a:latin typeface="Calibri" panose="020F0502020204030204" pitchFamily="34" charset="0"/>
                <a:cs typeface="Calibri" panose="020F0502020204030204" pitchFamily="34" charset="0"/>
              </a:rPr>
              <a:t> feet from open sinkholes and perennial streams</a:t>
            </a:r>
          </a:p>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43</a:t>
            </a:fld>
            <a:endParaRPr lang="en-US"/>
          </a:p>
        </p:txBody>
      </p:sp>
    </p:spTree>
    <p:extLst>
      <p:ext uri="{BB962C8B-B14F-4D97-AF65-F5344CB8AC3E}">
        <p14:creationId xmlns:p14="http://schemas.microsoft.com/office/powerpoint/2010/main" val="864630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631825"/>
            <a:ext cx="4213225" cy="3160713"/>
          </a:xfrm>
        </p:spPr>
      </p:sp>
      <p:sp>
        <p:nvSpPr>
          <p:cNvPr id="3" name="Notes Placeholder 2"/>
          <p:cNvSpPr>
            <a:spLocks noGrp="1"/>
          </p:cNvSpPr>
          <p:nvPr>
            <p:ph type="body" idx="1"/>
          </p:nvPr>
        </p:nvSpPr>
        <p:spPr>
          <a:xfrm>
            <a:off x="707708" y="4026122"/>
            <a:ext cx="5661660" cy="4131457"/>
          </a:xfrm>
        </p:spPr>
        <p:txBody>
          <a:bodyPr/>
          <a:lstStyle/>
          <a:p>
            <a:r>
              <a:rPr lang="en-US" b="1" dirty="0"/>
              <a:t>Additional BMPs are available for other pesticide and fertilizer-related activities.  These all relate to protecting water quality from contamination by these chemicals.</a:t>
            </a:r>
          </a:p>
          <a:p>
            <a:endParaRPr lang="en-US" dirty="0"/>
          </a:p>
          <a:p>
            <a:r>
              <a:rPr lang="en-US" b="1" dirty="0"/>
              <a:t>Mixing, Loading and Handling BMP:</a:t>
            </a:r>
          </a:p>
          <a:p>
            <a:pPr marL="176131" indent="-176131">
              <a:buFontTx/>
              <a:buChar char="-"/>
            </a:pPr>
            <a:r>
              <a:rPr lang="en-US" dirty="0"/>
              <a:t>Follow label requirements</a:t>
            </a:r>
          </a:p>
          <a:p>
            <a:pPr marL="176131" indent="-176131">
              <a:buFontTx/>
              <a:buChar char="-"/>
            </a:pPr>
            <a:r>
              <a:rPr lang="en-US" dirty="0"/>
              <a:t>Follow applicator regulations for restricted-use pesticides</a:t>
            </a:r>
          </a:p>
          <a:p>
            <a:pPr marL="176131" indent="-176131">
              <a:buFontTx/>
              <a:buChar char="-"/>
            </a:pPr>
            <a:r>
              <a:rPr lang="en-US" dirty="0"/>
              <a:t>Use backflow prevention</a:t>
            </a:r>
          </a:p>
          <a:p>
            <a:endParaRPr lang="en-US" dirty="0"/>
          </a:p>
          <a:p>
            <a:r>
              <a:rPr lang="en-US" b="1" dirty="0"/>
              <a:t>Container Disposal BMP:</a:t>
            </a:r>
          </a:p>
          <a:p>
            <a:pPr marL="176131" indent="-176131">
              <a:buFontTx/>
              <a:buChar char="-"/>
            </a:pPr>
            <a:r>
              <a:rPr lang="en-US" dirty="0"/>
              <a:t>Dispose of non-returnable containers according to label directions</a:t>
            </a:r>
          </a:p>
          <a:p>
            <a:pPr marL="176131" indent="-176131">
              <a:buFontTx/>
              <a:buChar char="-"/>
            </a:pPr>
            <a:r>
              <a:rPr lang="en-US" dirty="0"/>
              <a:t>Recycle or return containers if possible.  </a:t>
            </a:r>
            <a:r>
              <a:rPr lang="en-US" b="1" dirty="0"/>
              <a:t>The Kentucky Dept. of Agriculture sponsors a Rinse and Return program, which is often coordinated by County Cooperative Extension Service offices</a:t>
            </a:r>
          </a:p>
          <a:p>
            <a:pPr marL="176131" indent="-176131">
              <a:buFontTx/>
              <a:buChar char="-"/>
            </a:pPr>
            <a:r>
              <a:rPr lang="en-US" dirty="0"/>
              <a:t>DO NOT dump or burn containers</a:t>
            </a:r>
          </a:p>
          <a:p>
            <a:pPr marL="176131" indent="-176131">
              <a:buFontTx/>
              <a:buChar char="-"/>
            </a:pPr>
            <a:r>
              <a:rPr lang="en-US" dirty="0"/>
              <a:t>Triple or pressure rinse containers</a:t>
            </a:r>
          </a:p>
          <a:p>
            <a:pPr marL="176131" indent="-176131">
              <a:buFontTx/>
              <a:buChar char="-"/>
            </a:pPr>
            <a:r>
              <a:rPr lang="en-US" dirty="0"/>
              <a:t>Puncture containers for safer disposal</a:t>
            </a:r>
          </a:p>
          <a:p>
            <a:pPr marL="176131" indent="-176131">
              <a:buFontTx/>
              <a:buChar char="-"/>
            </a:pPr>
            <a:endParaRPr lang="en-US" dirty="0"/>
          </a:p>
          <a:p>
            <a:r>
              <a:rPr lang="en-US" b="1" dirty="0"/>
              <a:t>Applying Pesticides BMP:</a:t>
            </a:r>
          </a:p>
          <a:p>
            <a:pPr marL="352261" indent="-352261">
              <a:buFontTx/>
              <a:buChar char="-"/>
            </a:pPr>
            <a:r>
              <a:rPr lang="en-US" dirty="0"/>
              <a:t>Having a Private Applicator Card certifying the holder has participated in an educational program for the application of pesticides, which includes training by the Cooperative Extension Office</a:t>
            </a:r>
          </a:p>
        </p:txBody>
      </p:sp>
      <p:sp>
        <p:nvSpPr>
          <p:cNvPr id="4" name="Slide Number Placeholder 3"/>
          <p:cNvSpPr>
            <a:spLocks noGrp="1"/>
          </p:cNvSpPr>
          <p:nvPr>
            <p:ph type="sldNum" sz="quarter" idx="5"/>
          </p:nvPr>
        </p:nvSpPr>
        <p:spPr/>
        <p:txBody>
          <a:bodyPr/>
          <a:lstStyle/>
          <a:p>
            <a:fld id="{49CDB44E-0136-41DE-A096-883413404D35}" type="slidenum">
              <a:rPr lang="en-US" smtClean="0"/>
              <a:t>44</a:t>
            </a:fld>
            <a:endParaRPr lang="en-US"/>
          </a:p>
        </p:txBody>
      </p:sp>
    </p:spTree>
    <p:extLst>
      <p:ext uri="{BB962C8B-B14F-4D97-AF65-F5344CB8AC3E}">
        <p14:creationId xmlns:p14="http://schemas.microsoft.com/office/powerpoint/2010/main" val="29555624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covered several agricultural BMPs in some detail here, and there is a lot more information out there to learn more—especially on the NRCS website and the Kentucky Agriculture Water Quality Planning website.</a:t>
            </a:r>
          </a:p>
          <a:p>
            <a:endParaRPr lang="en-US" dirty="0"/>
          </a:p>
          <a:p>
            <a:r>
              <a:rPr lang="en-US" dirty="0"/>
              <a:t>If you are providing a more basic presentation to a generalized watershed group, you may want to use these basic recommendations for protecting</a:t>
            </a:r>
            <a:r>
              <a:rPr lang="en-US" baseline="0" dirty="0"/>
              <a:t> water quality on the farm. </a:t>
            </a:r>
          </a:p>
        </p:txBody>
      </p:sp>
      <p:sp>
        <p:nvSpPr>
          <p:cNvPr id="4" name="Slide Number Placeholder 3"/>
          <p:cNvSpPr>
            <a:spLocks noGrp="1"/>
          </p:cNvSpPr>
          <p:nvPr>
            <p:ph type="sldNum" sz="quarter" idx="10"/>
          </p:nvPr>
        </p:nvSpPr>
        <p:spPr/>
        <p:txBody>
          <a:bodyPr/>
          <a:lstStyle/>
          <a:p>
            <a:fld id="{CD5089F4-29F9-428F-9DCC-1A2AFD3E21EF}" type="slidenum">
              <a:rPr lang="en-US" smtClean="0"/>
              <a:pPr/>
              <a:t>45</a:t>
            </a:fld>
            <a:endParaRPr lang="en-US"/>
          </a:p>
        </p:txBody>
      </p:sp>
    </p:spTree>
    <p:extLst>
      <p:ext uri="{BB962C8B-B14F-4D97-AF65-F5344CB8AC3E}">
        <p14:creationId xmlns:p14="http://schemas.microsoft.com/office/powerpoint/2010/main" val="9024753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Agricultural operations that do incorporate these practices can be recognized by Kentucky’s EXCEL program as Kentucky EXCEL Farms.</a:t>
            </a:r>
          </a:p>
          <a:p>
            <a:endParaRPr lang="en-US" dirty="0"/>
          </a:p>
          <a:p>
            <a:r>
              <a:rPr lang="en-US" dirty="0"/>
              <a:t>The recognition is renewable on an annual basis as long as an application is submitted with documentation of at least one voluntary environmental project.</a:t>
            </a:r>
          </a:p>
          <a:p>
            <a:endParaRPr lang="en-US" dirty="0"/>
          </a:p>
          <a:p>
            <a:r>
              <a:rPr lang="en-US" dirty="0"/>
              <a:t>The project can even be the development of an Agriculture Water Quality Plan.</a:t>
            </a:r>
          </a:p>
          <a:p>
            <a:endParaRPr lang="en-US" dirty="0"/>
          </a:p>
          <a:p>
            <a:r>
              <a:rPr lang="en-US" dirty="0"/>
              <a:t>Membership benefits includes assistance with developing a plan, as well as many different networking and continuing education opportunities. </a:t>
            </a:r>
          </a:p>
          <a:p>
            <a:endParaRPr lang="en-US" dirty="0"/>
          </a:p>
          <a:p>
            <a:r>
              <a:rPr lang="en-US" dirty="0"/>
              <a:t>And, if necessary, EXCEL program staff can assist with any compliance arrangements.</a:t>
            </a:r>
          </a:p>
        </p:txBody>
      </p:sp>
      <p:sp>
        <p:nvSpPr>
          <p:cNvPr id="4" name="Slide Number Placeholder 3"/>
          <p:cNvSpPr>
            <a:spLocks noGrp="1"/>
          </p:cNvSpPr>
          <p:nvPr>
            <p:ph type="sldNum" sz="quarter" idx="5"/>
          </p:nvPr>
        </p:nvSpPr>
        <p:spPr/>
        <p:txBody>
          <a:bodyPr/>
          <a:lstStyle/>
          <a:p>
            <a:fld id="{49CDB44E-0136-41DE-A096-883413404D35}" type="slidenum">
              <a:rPr lang="en-US" smtClean="0"/>
              <a:t>46</a:t>
            </a:fld>
            <a:endParaRPr lang="en-US"/>
          </a:p>
        </p:txBody>
      </p:sp>
    </p:spTree>
    <p:extLst>
      <p:ext uri="{BB962C8B-B14F-4D97-AF65-F5344CB8AC3E}">
        <p14:creationId xmlns:p14="http://schemas.microsoft.com/office/powerpoint/2010/main" val="403345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encouraging farmer use of BMPs, it’s helpful to emphasize the potential for cost savings and profit increases.  Farms often operate with thin profit margins, so any way to increase that margin could be appealing.</a:t>
            </a:r>
          </a:p>
          <a:p>
            <a:endParaRPr lang="en-US" dirty="0"/>
          </a:p>
          <a:p>
            <a:r>
              <a:rPr lang="en-US" dirty="0"/>
              <a:t>For example:</a:t>
            </a:r>
          </a:p>
          <a:p>
            <a:pPr marL="176131" indent="-176131">
              <a:buFontTx/>
              <a:buChar char="-"/>
            </a:pPr>
            <a:r>
              <a:rPr lang="en-US" dirty="0"/>
              <a:t>Preserving valuable top soil will help ensure that this valuable resource is there to support healthier crops and pasture land.</a:t>
            </a:r>
          </a:p>
          <a:p>
            <a:pPr marL="176131" indent="-176131">
              <a:buFontTx/>
              <a:buChar char="-"/>
            </a:pPr>
            <a:r>
              <a:rPr lang="en-US" dirty="0"/>
              <a:t>By using practices that reduce the need for extra tilling, time and fuel and labor costs can be saved.</a:t>
            </a:r>
          </a:p>
          <a:p>
            <a:pPr marL="176131" indent="-176131">
              <a:buFontTx/>
              <a:buChar char="-"/>
            </a:pPr>
            <a:r>
              <a:rPr lang="en-US" dirty="0"/>
              <a:t>With more precise chemical and fertilizer applications in limited areas where it is most needed, these expenditures can be reduced.</a:t>
            </a:r>
          </a:p>
          <a:p>
            <a:pPr marL="176131" indent="-176131">
              <a:buFontTx/>
              <a:buChar char="-"/>
            </a:pPr>
            <a:r>
              <a:rPr lang="en-US" dirty="0"/>
              <a:t>Improved pasture land produces healthier, more valuable livestock.</a:t>
            </a:r>
          </a:p>
          <a:p>
            <a:br>
              <a:rPr lang="en-US" dirty="0"/>
            </a:br>
            <a:r>
              <a:rPr lang="en-US" dirty="0"/>
              <a:t>So, for many land and water conservation is important, but financial and operating efficiency advantages may be stronger selling points.</a:t>
            </a:r>
          </a:p>
          <a:p>
            <a:pPr marL="176131" indent="-176131">
              <a:buFontTx/>
              <a:buChar char="-"/>
            </a:pPr>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6</a:t>
            </a:fld>
            <a:endParaRPr lang="en-US"/>
          </a:p>
        </p:txBody>
      </p:sp>
    </p:spTree>
    <p:extLst>
      <p:ext uri="{BB962C8B-B14F-4D97-AF65-F5344CB8AC3E}">
        <p14:creationId xmlns:p14="http://schemas.microsoft.com/office/powerpoint/2010/main" val="3252507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dirty="0"/>
              <a:t>In order to protect surface and groundwater resources from pollution related to agricultural and silvicultural activities, the Kentucky General Assembly passed the Kentucky Agriculture Water Quality Act in 1994. </a:t>
            </a:r>
          </a:p>
          <a:p>
            <a:endParaRPr lang="en-US" dirty="0"/>
          </a:p>
          <a:p>
            <a:r>
              <a:rPr lang="en-US" dirty="0"/>
              <a:t>This Act requires Agriculture Water Quality Plans for any landowner who uses 10 or more acres for agricultural or silvicultural activities.</a:t>
            </a:r>
          </a:p>
          <a:p>
            <a:endParaRPr lang="en-US" dirty="0"/>
          </a:p>
          <a:p>
            <a:r>
              <a:rPr lang="en-US" dirty="0"/>
              <a:t>Plans are also required with any applications for cost-share assistance provided by farm management funds, including state-cost share, NRCS’s EQIP (Environmental Quality Incentives Program) and Kentucky’s CAIP (County Agriculture Investment Program) funds.</a:t>
            </a:r>
          </a:p>
        </p:txBody>
      </p:sp>
      <p:sp>
        <p:nvSpPr>
          <p:cNvPr id="4" name="Slide Number Placeholder 3"/>
          <p:cNvSpPr>
            <a:spLocks noGrp="1"/>
          </p:cNvSpPr>
          <p:nvPr>
            <p:ph type="sldNum" sz="quarter" idx="5"/>
          </p:nvPr>
        </p:nvSpPr>
        <p:spPr/>
        <p:txBody>
          <a:bodyPr/>
          <a:lstStyle/>
          <a:p>
            <a:fld id="{49CDB44E-0136-41DE-A096-883413404D35}" type="slidenum">
              <a:rPr lang="en-US" smtClean="0"/>
              <a:t>7</a:t>
            </a:fld>
            <a:endParaRPr lang="en-US"/>
          </a:p>
        </p:txBody>
      </p:sp>
    </p:spTree>
    <p:extLst>
      <p:ext uri="{BB962C8B-B14F-4D97-AF65-F5344CB8AC3E}">
        <p14:creationId xmlns:p14="http://schemas.microsoft.com/office/powerpoint/2010/main" val="3211128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plans are, most simply put, a list of the BMPs that should be implemented on a specific farm to help protect water quality.</a:t>
            </a:r>
          </a:p>
          <a:p>
            <a:endParaRPr lang="en-US" dirty="0"/>
          </a:p>
          <a:p>
            <a:r>
              <a:rPr lang="en-US" dirty="0"/>
              <a:t>Sections of the plan are devoted to protecting from pollution sources that relate to:</a:t>
            </a:r>
          </a:p>
          <a:p>
            <a:pPr marL="176131" indent="-176131">
              <a:buFontTx/>
              <a:buChar char="-"/>
            </a:pPr>
            <a:r>
              <a:rPr lang="en-US" dirty="0"/>
              <a:t>Livestock</a:t>
            </a:r>
          </a:p>
          <a:p>
            <a:pPr marL="176131" indent="-176131">
              <a:buFontTx/>
              <a:buChar char="-"/>
            </a:pPr>
            <a:r>
              <a:rPr lang="en-US" dirty="0"/>
              <a:t>Crops</a:t>
            </a:r>
          </a:p>
          <a:p>
            <a:pPr marL="176131" indent="-176131">
              <a:buFontTx/>
              <a:buChar char="-"/>
            </a:pPr>
            <a:r>
              <a:rPr lang="en-US" dirty="0"/>
              <a:t>Pesticide and Fertilizers</a:t>
            </a:r>
          </a:p>
          <a:p>
            <a:pPr marL="176131" indent="-176131">
              <a:buFontTx/>
              <a:buChar char="-"/>
            </a:pPr>
            <a:r>
              <a:rPr lang="en-US" dirty="0"/>
              <a:t>Farmsteads</a:t>
            </a:r>
          </a:p>
          <a:p>
            <a:pPr marL="176131" indent="-176131">
              <a:buFontTx/>
              <a:buChar char="-"/>
            </a:pPr>
            <a:r>
              <a:rPr lang="en-US" dirty="0"/>
              <a:t>Forestry</a:t>
            </a:r>
          </a:p>
          <a:p>
            <a:pPr marL="176131" indent="-176131">
              <a:buFontTx/>
              <a:buChar char="-"/>
            </a:pPr>
            <a:r>
              <a:rPr lang="en-US" dirty="0"/>
              <a:t>Streams and Other Waters</a:t>
            </a:r>
          </a:p>
          <a:p>
            <a:pPr marL="176131" indent="-176131">
              <a:buFontTx/>
              <a:buChar char="-"/>
            </a:pPr>
            <a:endParaRPr lang="en-US" dirty="0"/>
          </a:p>
          <a:p>
            <a:pPr defTabSz="939363">
              <a:defRPr/>
            </a:pPr>
            <a:r>
              <a:rPr lang="en-US" dirty="0"/>
              <a:t>The Kentucky Agriculture Water Quality Authority developed the listings of BMPs, along with technical references and the existing regulatory requirements, to be used by agriculture and silviculture producers to build their own individualized plans that fit their unique operations.  </a:t>
            </a:r>
          </a:p>
          <a:p>
            <a:pPr defTabSz="939363">
              <a:defRPr/>
            </a:pPr>
            <a:endParaRPr lang="en-US" dirty="0"/>
          </a:p>
          <a:p>
            <a:pPr defTabSz="939363">
              <a:defRPr/>
            </a:pPr>
            <a:r>
              <a:rPr lang="en-US" dirty="0"/>
              <a:t>In this way, it is hoped that producers have maximum flexibility to address nonpoint source problems on their own or by using available technical and financial assistance.</a:t>
            </a:r>
          </a:p>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8</a:t>
            </a:fld>
            <a:endParaRPr lang="en-US"/>
          </a:p>
        </p:txBody>
      </p:sp>
    </p:spTree>
    <p:extLst>
      <p:ext uri="{BB962C8B-B14F-4D97-AF65-F5344CB8AC3E}">
        <p14:creationId xmlns:p14="http://schemas.microsoft.com/office/powerpoint/2010/main" val="3109635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dirty="0"/>
              <a:t>The University of Kentucky created this web-based planning tool to be used by landowners to assess their operation and identify best management practices to be included in their individual plan. </a:t>
            </a:r>
          </a:p>
          <a:p>
            <a:endParaRPr lang="en-US" dirty="0"/>
          </a:p>
          <a:p>
            <a:pPr defTabSz="939363">
              <a:defRPr/>
            </a:pPr>
            <a:r>
              <a:rPr lang="en-US" dirty="0"/>
              <a:t>The producer workbook</a:t>
            </a:r>
            <a:r>
              <a:rPr lang="en-US" baseline="0" dirty="0"/>
              <a:t> can be used </a:t>
            </a:r>
            <a:r>
              <a:rPr lang="en-US" b="1" baseline="0" dirty="0"/>
              <a:t>as a fillable PDF form and saved to a computer </a:t>
            </a:r>
            <a:r>
              <a:rPr lang="en-US" baseline="0" dirty="0"/>
              <a:t>(use download button) or </a:t>
            </a:r>
            <a:r>
              <a:rPr lang="en-US" b="1" baseline="0" dirty="0"/>
              <a:t>can be printed and used as hardcopy</a:t>
            </a:r>
            <a:r>
              <a:rPr lang="en-US" baseline="0" dirty="0"/>
              <a:t>.</a:t>
            </a:r>
            <a:endParaRPr lang="en-US" dirty="0"/>
          </a:p>
          <a:p>
            <a:endParaRPr lang="en-US" dirty="0"/>
          </a:p>
          <a:p>
            <a:r>
              <a:rPr lang="en-US" dirty="0"/>
              <a:t>Landowners are led through a series of questions about their operations to help them determine what practices may be needed.</a:t>
            </a:r>
          </a:p>
          <a:p>
            <a:endParaRPr lang="en-US" dirty="0"/>
          </a:p>
          <a:p>
            <a:r>
              <a:rPr lang="en-US" dirty="0"/>
              <a:t>After identifying the appropriate best management practices, landowners/land users are responsible for implementing these practices on their land. </a:t>
            </a:r>
          </a:p>
          <a:p>
            <a:endParaRPr lang="en-US" dirty="0"/>
          </a:p>
          <a:p>
            <a:r>
              <a:rPr lang="en-US" dirty="0"/>
              <a:t>Assistance to develop and implement the plan can be obtained by contacting the local </a:t>
            </a:r>
            <a:r>
              <a:rPr lang="en-US" u="sng" dirty="0">
                <a:solidFill>
                  <a:schemeClr val="tx1"/>
                </a:solidFill>
              </a:rPr>
              <a:t>Soil </a:t>
            </a:r>
            <a:r>
              <a:rPr lang="en-US" u="sng" dirty="0">
                <a:solidFill>
                  <a:schemeClr val="tx1"/>
                </a:solidFill>
                <a:hlinkClick r:id="rId3">
                  <a:extLst>
                    <a:ext uri="{A12FA001-AC4F-418D-AE19-62706E023703}">
                      <ahyp:hlinkClr xmlns:ahyp="http://schemas.microsoft.com/office/drawing/2018/hyperlinkcolor" val="tx"/>
                    </a:ext>
                  </a:extLst>
                </a:hlinkClick>
              </a:rPr>
              <a:t>Conservation District Office</a:t>
            </a:r>
            <a:r>
              <a:rPr lang="en-US" u="none" dirty="0">
                <a:solidFill>
                  <a:schemeClr val="tx1"/>
                </a:solidFill>
              </a:rPr>
              <a:t> </a:t>
            </a:r>
            <a:r>
              <a:rPr lang="en-US" dirty="0"/>
              <a:t>or </a:t>
            </a:r>
            <a:r>
              <a:rPr lang="en-US" u="sng" dirty="0">
                <a:solidFill>
                  <a:schemeClr val="tx1"/>
                </a:solidFill>
                <a:hlinkClick r:id="rId4">
                  <a:extLst>
                    <a:ext uri="{A12FA001-AC4F-418D-AE19-62706E023703}">
                      <ahyp:hlinkClr xmlns:ahyp="http://schemas.microsoft.com/office/drawing/2018/hyperlinkcolor" val="tx"/>
                    </a:ext>
                  </a:extLst>
                </a:hlinkClick>
              </a:rPr>
              <a:t>Cooperative Extension Service Office</a:t>
            </a:r>
            <a:r>
              <a:rPr lang="en-US" dirty="0"/>
              <a:t>.  Frequently, these agencies will put farmers in contact with an area NRCS agent, who can provide further technical guidance on plan development, especially with BMP design and installation.</a:t>
            </a:r>
          </a:p>
          <a:p>
            <a:endParaRPr lang="en-US" dirty="0"/>
          </a:p>
          <a:p>
            <a:r>
              <a:rPr lang="en-US" dirty="0"/>
              <a:t>Each of these agencies can also provide assistance with identifying and applying for related cost-share assistance.</a:t>
            </a:r>
          </a:p>
          <a:p>
            <a:endParaRPr lang="en-US" dirty="0"/>
          </a:p>
        </p:txBody>
      </p:sp>
      <p:sp>
        <p:nvSpPr>
          <p:cNvPr id="4" name="Slide Number Placeholder 3"/>
          <p:cNvSpPr>
            <a:spLocks noGrp="1"/>
          </p:cNvSpPr>
          <p:nvPr>
            <p:ph type="sldNum" sz="quarter" idx="5"/>
          </p:nvPr>
        </p:nvSpPr>
        <p:spPr/>
        <p:txBody>
          <a:bodyPr/>
          <a:lstStyle/>
          <a:p>
            <a:fld id="{49CDB44E-0136-41DE-A096-883413404D35}" type="slidenum">
              <a:rPr lang="en-US" smtClean="0"/>
              <a:t>9</a:t>
            </a:fld>
            <a:endParaRPr lang="en-US"/>
          </a:p>
        </p:txBody>
      </p:sp>
    </p:spTree>
    <p:extLst>
      <p:ext uri="{BB962C8B-B14F-4D97-AF65-F5344CB8AC3E}">
        <p14:creationId xmlns:p14="http://schemas.microsoft.com/office/powerpoint/2010/main" val="185186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r>
              <a:rPr lang="en-US" dirty="0"/>
              <a:t>There are several videos on the Ky Ag Water Quality Plan website that highlight farmer participation in planning and how has helped them achieve success.  These real-world case studies offer great personal insights into why using best practices makes sense and how it can help run a more efficient, more profitable farming operation.</a:t>
            </a:r>
          </a:p>
          <a:p>
            <a:endParaRPr lang="en-US" dirty="0"/>
          </a:p>
          <a:p>
            <a:r>
              <a:rPr lang="en-US" dirty="0"/>
              <a:t>We don’t have time to watch the videos during this presentation, but you are encouraged to check them out later.</a:t>
            </a:r>
          </a:p>
        </p:txBody>
      </p:sp>
      <p:sp>
        <p:nvSpPr>
          <p:cNvPr id="4" name="Slide Number Placeholder 3"/>
          <p:cNvSpPr>
            <a:spLocks noGrp="1"/>
          </p:cNvSpPr>
          <p:nvPr>
            <p:ph type="sldNum" sz="quarter" idx="5"/>
          </p:nvPr>
        </p:nvSpPr>
        <p:spPr/>
        <p:txBody>
          <a:bodyPr/>
          <a:lstStyle/>
          <a:p>
            <a:fld id="{49CDB44E-0136-41DE-A096-883413404D35}" type="slidenum">
              <a:rPr lang="en-US" smtClean="0"/>
              <a:t>10</a:t>
            </a:fld>
            <a:endParaRPr lang="en-US"/>
          </a:p>
        </p:txBody>
      </p:sp>
    </p:spTree>
    <p:extLst>
      <p:ext uri="{BB962C8B-B14F-4D97-AF65-F5344CB8AC3E}">
        <p14:creationId xmlns:p14="http://schemas.microsoft.com/office/powerpoint/2010/main" val="1385407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685800" y="1966823"/>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9"/>
            <a:ext cx="7772400" cy="1470025"/>
          </a:xfrm>
        </p:spPr>
        <p:txBody>
          <a:bodyPr>
            <a:normAutofit/>
          </a:bodyPr>
          <a:lstStyle>
            <a:lvl1pPr>
              <a:defRPr sz="3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9746" y="287844"/>
            <a:ext cx="6929342" cy="1036673"/>
          </a:xfrm>
          <a:prstGeom prst="rect">
            <a:avLst/>
          </a:prstGeom>
        </p:spPr>
      </p:pic>
      <p:pic>
        <p:nvPicPr>
          <p:cNvPr id="1030" name="Picture 6" descr="Image result for KDOW logo"/>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88446" y="287844"/>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55386" y="6129864"/>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1" y="6193392"/>
            <a:ext cx="8248475" cy="173124"/>
          </a:xfrm>
          <a:prstGeom prst="rect">
            <a:avLst/>
          </a:prstGeom>
          <a:noFill/>
        </p:spPr>
        <p:txBody>
          <a:bodyPr wrap="square" rtlCol="0">
            <a:spAutoFit/>
          </a:bodyPr>
          <a:lstStyle/>
          <a:p>
            <a:r>
              <a:rPr lang="en-US" sz="525" dirty="0">
                <a:latin typeface="Avenir Next Regular"/>
              </a:rPr>
              <a:t>Watershed</a:t>
            </a:r>
            <a:r>
              <a:rPr lang="en-US" sz="525"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525" dirty="0">
              <a:latin typeface="Avenir Next Regular"/>
            </a:endParaRPr>
          </a:p>
        </p:txBody>
      </p:sp>
      <p:sp>
        <p:nvSpPr>
          <p:cNvPr id="4" name="Rectangle 3"/>
          <p:cNvSpPr/>
          <p:nvPr userDrawn="1"/>
        </p:nvSpPr>
        <p:spPr>
          <a:xfrm>
            <a:off x="601911" y="5655116"/>
            <a:ext cx="2650655" cy="173124"/>
          </a:xfrm>
          <a:prstGeom prst="rect">
            <a:avLst/>
          </a:prstGeom>
          <a:noFill/>
        </p:spPr>
        <p:txBody>
          <a:bodyPr wrap="square" rtlCol="0">
            <a:spAutoFit/>
          </a:bodyPr>
          <a:lstStyle/>
          <a:p>
            <a:pPr lvl="0"/>
            <a:r>
              <a:rPr lang="en-US" sz="525" dirty="0">
                <a:latin typeface="Avenir Next Regular"/>
              </a:rPr>
              <a:t>Watershed image via</a:t>
            </a:r>
            <a:r>
              <a:rPr lang="en-US" sz="525" baseline="0" dirty="0">
                <a:latin typeface="Avenir Next Regular"/>
              </a:rPr>
              <a:t> </a:t>
            </a:r>
            <a:r>
              <a:rPr lang="en-US" sz="525" dirty="0">
                <a:latin typeface="Avenir Next Regular"/>
              </a:rPr>
              <a:t>http://ian.umces.edu</a:t>
            </a:r>
          </a:p>
        </p:txBody>
      </p:sp>
    </p:spTree>
    <p:extLst>
      <p:ext uri="{BB962C8B-B14F-4D97-AF65-F5344CB8AC3E}">
        <p14:creationId xmlns:p14="http://schemas.microsoft.com/office/powerpoint/2010/main" val="2856326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9"/>
            <a:ext cx="7772400" cy="1470025"/>
          </a:xfrm>
        </p:spPr>
        <p:txBody>
          <a:bodyPr>
            <a:normAutofit/>
          </a:bodyPr>
          <a:lstStyle>
            <a:lvl1pPr>
              <a:defRPr sz="3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309889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4" y="274638"/>
            <a:ext cx="6927706"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6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7" y="274638"/>
            <a:ext cx="6956903"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470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838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7" y="274638"/>
            <a:ext cx="7037194"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2719380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737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1" y="1572272"/>
            <a:ext cx="3008313" cy="116205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734322"/>
            <a:ext cx="3008313" cy="3391840"/>
          </a:xfrm>
        </p:spPr>
        <p:txBody>
          <a:bodyPr/>
          <a:lstStyle>
            <a:lvl1pPr marL="0" indent="0">
              <a:buNone/>
              <a:defRPr sz="1050">
                <a:solidFill>
                  <a:schemeClr val="tx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2620009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477063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4" y="274638"/>
            <a:ext cx="6777435"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976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987127" y="1600202"/>
            <a:ext cx="3196675"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2"/>
            <a:ext cx="3200616"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469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2" y="274638"/>
            <a:ext cx="8225327" cy="1143000"/>
          </a:xfrm>
        </p:spPr>
        <p:txBody>
          <a:bodyPr>
            <a:noAutofit/>
          </a:bodyPr>
          <a:lstStyle>
            <a:lvl1pPr algn="l">
              <a:defRPr sz="3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3"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8"/>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3968972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4" y="274638"/>
            <a:ext cx="6725596"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43924" y="2174875"/>
            <a:ext cx="319279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9550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5" y="274638"/>
            <a:ext cx="6946286"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1051407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9426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4285271" y="273050"/>
            <a:ext cx="4596299" cy="62415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2954568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1764132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318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70" y="274638"/>
            <a:ext cx="8470810"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276469" y="1600202"/>
            <a:ext cx="4112478"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2" y="1600202"/>
            <a:ext cx="4150979"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410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8528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2" y="274638"/>
            <a:ext cx="8648299"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120977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5868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70" y="274638"/>
            <a:ext cx="8470810" cy="1143000"/>
          </a:xfrm>
        </p:spPr>
        <p:txBody>
          <a:bodyPr>
            <a:noAutofit/>
          </a:bodyPr>
          <a:lstStyle>
            <a:lvl1pPr algn="l">
              <a:defRPr sz="2700"/>
            </a:lvl1pPr>
          </a:lstStyle>
          <a:p>
            <a:r>
              <a:rPr lang="en-US" dirty="0"/>
              <a:t>Click to edit Master title style</a:t>
            </a:r>
          </a:p>
        </p:txBody>
      </p:sp>
      <p:sp>
        <p:nvSpPr>
          <p:cNvPr id="3" name="Content Placeholder 2"/>
          <p:cNvSpPr>
            <a:spLocks noGrp="1"/>
          </p:cNvSpPr>
          <p:nvPr>
            <p:ph sz="half" idx="1"/>
          </p:nvPr>
        </p:nvSpPr>
        <p:spPr>
          <a:xfrm>
            <a:off x="276469" y="1600202"/>
            <a:ext cx="4112478"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2" y="1600202"/>
            <a:ext cx="4150979"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8"/>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515055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404027" y="273050"/>
            <a:ext cx="5477543" cy="60687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444237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51072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27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9"/>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0"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51223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2" y="274638"/>
            <a:ext cx="8648299" cy="1143000"/>
          </a:xfrm>
        </p:spPr>
        <p:txBody>
          <a:bodyPr>
            <a:noAutofit/>
          </a:bodyPr>
          <a:lstStyle>
            <a:lvl1pPr algn="l">
              <a:defRPr sz="2700"/>
            </a:lvl1pPr>
          </a:lstStyle>
          <a:p>
            <a:r>
              <a:rPr lang="en-US" dirty="0"/>
              <a:t>Click to edit Master title style</a:t>
            </a:r>
          </a:p>
        </p:txBody>
      </p:sp>
      <p:grpSp>
        <p:nvGrpSpPr>
          <p:cNvPr id="4" name="Group 3"/>
          <p:cNvGrpSpPr/>
          <p:nvPr userDrawn="1"/>
        </p:nvGrpSpPr>
        <p:grpSpPr>
          <a:xfrm>
            <a:off x="-12346" y="6366579"/>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06366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9"/>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4190303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404027" y="273050"/>
            <a:ext cx="5477543" cy="60687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6" name="TextBox 5"/>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438994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9"/>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127643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9"/>
            <a:ext cx="7772400" cy="1470025"/>
          </a:xfrm>
        </p:spPr>
        <p:txBody>
          <a:bodyPr>
            <a:normAutofit/>
          </a:bodyPr>
          <a:lstStyle>
            <a:lvl1pPr>
              <a:defRPr sz="3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419940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0125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ctr" defTabSz="342900" rtl="0" eaLnBrk="1" latinLnBrk="0" hangingPunct="1">
        <a:spcBef>
          <a:spcPct val="0"/>
        </a:spcBef>
        <a:buNone/>
        <a:defRPr sz="3300" b="1" i="0" kern="1200">
          <a:solidFill>
            <a:schemeClr val="tx1"/>
          </a:solidFill>
          <a:latin typeface="Avenir Next Regular"/>
          <a:ea typeface="+mj-ea"/>
          <a:cs typeface="Avenir Next Regular"/>
        </a:defRPr>
      </a:lvl1pPr>
    </p:titleStyle>
    <p:bodyStyle>
      <a:lvl1pPr marL="257175" indent="-257175" algn="l" defTabSz="342900" rtl="0" eaLnBrk="1" latinLnBrk="0" hangingPunct="1">
        <a:spcBef>
          <a:spcPct val="20000"/>
        </a:spcBef>
        <a:buFont typeface="Arial"/>
        <a:buChar char="•"/>
        <a:defRPr sz="2400" b="0" i="0" kern="1200">
          <a:solidFill>
            <a:schemeClr val="tx1"/>
          </a:solidFill>
          <a:latin typeface="Mercury Display"/>
          <a:ea typeface="+mn-ea"/>
          <a:cs typeface="Mercury Display"/>
        </a:defRPr>
      </a:lvl1pPr>
      <a:lvl2pPr marL="557213" indent="-214313" algn="l" defTabSz="342900" rtl="0" eaLnBrk="1" latinLnBrk="0" hangingPunct="1">
        <a:spcBef>
          <a:spcPct val="20000"/>
        </a:spcBef>
        <a:buFont typeface="Arial"/>
        <a:buChar char="–"/>
        <a:defRPr sz="2100" b="0" i="0" kern="1200">
          <a:solidFill>
            <a:schemeClr val="tx1"/>
          </a:solidFill>
          <a:latin typeface="Mercury Display"/>
          <a:ea typeface="+mn-ea"/>
          <a:cs typeface="Mercury Display"/>
        </a:defRPr>
      </a:lvl2pPr>
      <a:lvl3pPr marL="857250" indent="-171450" algn="l" defTabSz="342900" rtl="0" eaLnBrk="1" latinLnBrk="0" hangingPunct="1">
        <a:spcBef>
          <a:spcPct val="20000"/>
        </a:spcBef>
        <a:buFont typeface="Arial"/>
        <a:buChar char="•"/>
        <a:defRPr sz="1800" b="0" i="0" kern="1200">
          <a:solidFill>
            <a:schemeClr val="tx1"/>
          </a:solidFill>
          <a:latin typeface="Mercury Display"/>
          <a:ea typeface="+mn-ea"/>
          <a:cs typeface="Mercury Display"/>
        </a:defRPr>
      </a:lvl3pPr>
      <a:lvl4pPr marL="12001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4pPr>
      <a:lvl5pPr marL="15430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heresthebenefit.blogspot.ca/2012_06_01_archive.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openclipart.org/detail/70669/summer-shovel-by-pianobrad" TargetMode="External"/><Relationship Id="rId5" Type="http://schemas.openxmlformats.org/officeDocument/2006/relationships/image" Target="../media/image33.png"/><Relationship Id="rId4" Type="http://schemas.openxmlformats.org/officeDocument/2006/relationships/hyperlink" Target="http://www.publicdomainpictures.net/view-image.php?image=82321&amp;picture=dollar-sig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ket.pbslearningmedia.org/resource/ket08.sci.ess.watcyc.farmsol/farm-solutions-to-water-pollution/#.XrqbAmhKiU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riting-the-wrongs.blogspot.com/2012_03_01_archive.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49154"/>
            <a:ext cx="7772400" cy="1470025"/>
          </a:xfrm>
        </p:spPr>
        <p:txBody>
          <a:bodyPr>
            <a:normAutofit/>
          </a:bodyPr>
          <a:lstStyle/>
          <a:p>
            <a:r>
              <a:rPr lang="en-US" sz="3600" dirty="0">
                <a:latin typeface="AvenirNext LT Pro Bold" panose="020B0804020202020204" pitchFamily="34" charset="0"/>
              </a:rPr>
              <a:t>Watershed Academy</a:t>
            </a:r>
            <a:br>
              <a:rPr lang="en-US" sz="3600" dirty="0">
                <a:latin typeface="AvenirNext LT Pro Bold" panose="020B0804020202020204" pitchFamily="34" charset="0"/>
              </a:rPr>
            </a:br>
            <a:r>
              <a:rPr lang="en-US" sz="2400" dirty="0">
                <a:latin typeface="AvenirNext LT Pro Bold" panose="020B0804020202020204" pitchFamily="34" charset="0"/>
              </a:rPr>
              <a:t>Watershed Coordinator Training Series</a:t>
            </a:r>
          </a:p>
        </p:txBody>
      </p:sp>
      <p:sp>
        <p:nvSpPr>
          <p:cNvPr id="3" name="Subtitle 2"/>
          <p:cNvSpPr>
            <a:spLocks noGrp="1"/>
          </p:cNvSpPr>
          <p:nvPr>
            <p:ph type="subTitle" idx="1"/>
          </p:nvPr>
        </p:nvSpPr>
        <p:spPr>
          <a:xfrm>
            <a:off x="1657349" y="4108846"/>
            <a:ext cx="5904985" cy="1470025"/>
          </a:xfrm>
          <a:solidFill>
            <a:schemeClr val="bg1">
              <a:alpha val="60000"/>
            </a:schemeClr>
          </a:solidFill>
        </p:spPr>
        <p:txBody>
          <a:bodyPr>
            <a:noAutofit/>
          </a:bodyPr>
          <a:lstStyle/>
          <a:p>
            <a:r>
              <a:rPr lang="en-US" sz="2800" b="1" dirty="0">
                <a:latin typeface="Mercury Display Semibold" panose="02000603080000020004" pitchFamily="50" charset="0"/>
              </a:rPr>
              <a:t>Land Use Impacts &amp; </a:t>
            </a:r>
          </a:p>
          <a:p>
            <a:r>
              <a:rPr lang="en-US" sz="2800" b="1" dirty="0">
                <a:latin typeface="Mercury Display Semibold" panose="02000603080000020004" pitchFamily="50" charset="0"/>
              </a:rPr>
              <a:t>Related Best Management Practices</a:t>
            </a:r>
          </a:p>
          <a:p>
            <a:r>
              <a:rPr lang="en-US" b="1" dirty="0">
                <a:latin typeface="Mercury Display Semibold" panose="02000603080000020004" pitchFamily="50" charset="0"/>
              </a:rPr>
              <a:t>3</a:t>
            </a:r>
            <a:r>
              <a:rPr lang="en-US" b="1">
                <a:latin typeface="Mercury Display Semibold" panose="02000603080000020004" pitchFamily="50" charset="0"/>
              </a:rPr>
              <a:t>. </a:t>
            </a:r>
            <a:r>
              <a:rPr lang="en-US" b="1" dirty="0">
                <a:latin typeface="Mercury Display Semibold" panose="02000603080000020004" pitchFamily="50" charset="0"/>
              </a:rPr>
              <a:t>Agricultural BMPs</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5134BB-C811-4618-A9EA-51C3E0B2000E}"/>
              </a:ext>
            </a:extLst>
          </p:cNvPr>
          <p:cNvPicPr>
            <a:picLocks noChangeAspect="1"/>
          </p:cNvPicPr>
          <p:nvPr/>
        </p:nvPicPr>
        <p:blipFill>
          <a:blip r:embed="rId3"/>
          <a:stretch>
            <a:fillRect/>
          </a:stretch>
        </p:blipFill>
        <p:spPr>
          <a:xfrm>
            <a:off x="123164" y="3802659"/>
            <a:ext cx="4448835" cy="2468813"/>
          </a:xfrm>
          <a:prstGeom prst="rect">
            <a:avLst/>
          </a:prstGeom>
        </p:spPr>
      </p:pic>
      <p:pic>
        <p:nvPicPr>
          <p:cNvPr id="4" name="Picture 3">
            <a:extLst>
              <a:ext uri="{FF2B5EF4-FFF2-40B4-BE49-F238E27FC236}">
                <a16:creationId xmlns:a16="http://schemas.microsoft.com/office/drawing/2014/main" id="{778189E1-82E7-46E2-AE85-C44F06852D67}"/>
              </a:ext>
            </a:extLst>
          </p:cNvPr>
          <p:cNvPicPr>
            <a:picLocks noChangeAspect="1"/>
          </p:cNvPicPr>
          <p:nvPr/>
        </p:nvPicPr>
        <p:blipFill rotWithShape="1">
          <a:blip r:embed="rId4"/>
          <a:srcRect r="2807"/>
          <a:stretch/>
        </p:blipFill>
        <p:spPr>
          <a:xfrm>
            <a:off x="4756990" y="1147632"/>
            <a:ext cx="4263846" cy="2521543"/>
          </a:xfrm>
          <a:prstGeom prst="rect">
            <a:avLst/>
          </a:prstGeom>
        </p:spPr>
      </p:pic>
      <p:pic>
        <p:nvPicPr>
          <p:cNvPr id="5" name="Picture 4">
            <a:extLst>
              <a:ext uri="{FF2B5EF4-FFF2-40B4-BE49-F238E27FC236}">
                <a16:creationId xmlns:a16="http://schemas.microsoft.com/office/drawing/2014/main" id="{741130E1-9BE8-438C-A67B-D18A10D81009}"/>
              </a:ext>
            </a:extLst>
          </p:cNvPr>
          <p:cNvPicPr>
            <a:picLocks noChangeAspect="1"/>
          </p:cNvPicPr>
          <p:nvPr/>
        </p:nvPicPr>
        <p:blipFill rotWithShape="1">
          <a:blip r:embed="rId5"/>
          <a:srcRect l="-491" t="-2239" r="491" b="2239"/>
          <a:stretch/>
        </p:blipFill>
        <p:spPr>
          <a:xfrm>
            <a:off x="101097" y="1089879"/>
            <a:ext cx="4492967" cy="2579296"/>
          </a:xfrm>
          <a:prstGeom prst="rect">
            <a:avLst/>
          </a:prstGeom>
        </p:spPr>
      </p:pic>
      <p:pic>
        <p:nvPicPr>
          <p:cNvPr id="6" name="Picture 5">
            <a:extLst>
              <a:ext uri="{FF2B5EF4-FFF2-40B4-BE49-F238E27FC236}">
                <a16:creationId xmlns:a16="http://schemas.microsoft.com/office/drawing/2014/main" id="{FD1F11EC-BD74-4A82-830E-4EB70800B24C}"/>
              </a:ext>
            </a:extLst>
          </p:cNvPr>
          <p:cNvPicPr>
            <a:picLocks noChangeAspect="1"/>
          </p:cNvPicPr>
          <p:nvPr/>
        </p:nvPicPr>
        <p:blipFill>
          <a:blip r:embed="rId6"/>
          <a:stretch>
            <a:fillRect/>
          </a:stretch>
        </p:blipFill>
        <p:spPr>
          <a:xfrm>
            <a:off x="4756990" y="3854779"/>
            <a:ext cx="4263846" cy="2416693"/>
          </a:xfrm>
          <a:prstGeom prst="rect">
            <a:avLst/>
          </a:prstGeom>
        </p:spPr>
      </p:pic>
      <p:sp>
        <p:nvSpPr>
          <p:cNvPr id="7" name="Rectangle 6">
            <a:extLst>
              <a:ext uri="{FF2B5EF4-FFF2-40B4-BE49-F238E27FC236}">
                <a16:creationId xmlns:a16="http://schemas.microsoft.com/office/drawing/2014/main" id="{B0C14455-88AC-419C-A9E9-84F68A973F3B}"/>
              </a:ext>
            </a:extLst>
          </p:cNvPr>
          <p:cNvSpPr/>
          <p:nvPr/>
        </p:nvSpPr>
        <p:spPr>
          <a:xfrm>
            <a:off x="123164" y="12661"/>
            <a:ext cx="8594324" cy="1077218"/>
          </a:xfrm>
          <a:prstGeom prst="rect">
            <a:avLst/>
          </a:prstGeom>
        </p:spPr>
        <p:txBody>
          <a:bodyPr wrap="square">
            <a:spAutoFit/>
          </a:bodyPr>
          <a:lstStyle/>
          <a:p>
            <a:r>
              <a:rPr lang="en-US" sz="3600" b="1" dirty="0">
                <a:solidFill>
                  <a:srgbClr val="0032A1"/>
                </a:solidFill>
                <a:latin typeface="Calibri" panose="020F0502020204030204" pitchFamily="34" charset="0"/>
                <a:ea typeface="+mj-ea"/>
                <a:cs typeface="Calibri" panose="020F0502020204030204" pitchFamily="34" charset="0"/>
              </a:rPr>
              <a:t>Farmer Stories/Testimonials </a:t>
            </a:r>
            <a:r>
              <a:rPr lang="en-US" sz="2800" i="1" dirty="0">
                <a:solidFill>
                  <a:srgbClr val="0032A1"/>
                </a:solidFill>
                <a:latin typeface="Calibri" panose="020F0502020204030204" pitchFamily="34" charset="0"/>
                <a:ea typeface="+mj-ea"/>
                <a:cs typeface="Calibri" panose="020F0502020204030204" pitchFamily="34" charset="0"/>
              </a:rPr>
              <a:t>(www.uky.edu/bae/awqp)</a:t>
            </a:r>
            <a:endParaRPr lang="en-US" sz="2800" i="1" dirty="0"/>
          </a:p>
        </p:txBody>
      </p:sp>
    </p:spTree>
    <p:extLst>
      <p:ext uri="{BB962C8B-B14F-4D97-AF65-F5344CB8AC3E}">
        <p14:creationId xmlns:p14="http://schemas.microsoft.com/office/powerpoint/2010/main" val="4224234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AE7E-06B3-43C4-9703-3CA0090B1BF8}"/>
              </a:ext>
            </a:extLst>
          </p:cNvPr>
          <p:cNvSpPr>
            <a:spLocks noGrp="1"/>
          </p:cNvSpPr>
          <p:nvPr>
            <p:ph type="title"/>
          </p:nvPr>
        </p:nvSpPr>
        <p:spPr>
          <a:xfrm>
            <a:off x="446979" y="189986"/>
            <a:ext cx="8466284" cy="955908"/>
          </a:xfrm>
        </p:spPr>
        <p:txBody>
          <a:bodyPr/>
          <a:lstStyle/>
          <a:p>
            <a:r>
              <a:rPr lang="en-US" sz="3600" dirty="0"/>
              <a:t>How are Agricultural BMPs implemented </a:t>
            </a:r>
            <a:br>
              <a:rPr lang="en-US" sz="3600" dirty="0"/>
            </a:br>
            <a:r>
              <a:rPr lang="en-US" sz="3600" dirty="0"/>
              <a:t>in Kentucky?</a:t>
            </a:r>
          </a:p>
        </p:txBody>
      </p:sp>
      <p:sp>
        <p:nvSpPr>
          <p:cNvPr id="3" name="Content Placeholder 2">
            <a:extLst>
              <a:ext uri="{FF2B5EF4-FFF2-40B4-BE49-F238E27FC236}">
                <a16:creationId xmlns:a16="http://schemas.microsoft.com/office/drawing/2014/main" id="{8DFAC6CB-D5A6-429F-8D67-9F6CF6DED2E0}"/>
              </a:ext>
            </a:extLst>
          </p:cNvPr>
          <p:cNvSpPr>
            <a:spLocks noGrp="1"/>
          </p:cNvSpPr>
          <p:nvPr>
            <p:ph idx="1"/>
          </p:nvPr>
        </p:nvSpPr>
        <p:spPr>
          <a:xfrm>
            <a:off x="446980" y="1248971"/>
            <a:ext cx="8176160" cy="5024507"/>
          </a:xfrm>
          <a:solidFill>
            <a:schemeClr val="bg2"/>
          </a:solidFill>
          <a:ln w="28575">
            <a:solidFill>
              <a:schemeClr val="accent1"/>
            </a:solidFill>
          </a:ln>
        </p:spPr>
        <p:txBody>
          <a:bodyPr>
            <a:normAutofit fontScale="62500" lnSpcReduction="20000"/>
          </a:bodyPr>
          <a:lstStyle/>
          <a:p>
            <a:endParaRPr lang="en-US" sz="1600" dirty="0"/>
          </a:p>
          <a:p>
            <a:r>
              <a:rPr lang="en-US" sz="3800" dirty="0"/>
              <a:t>Producer obtains planning document or creates online form</a:t>
            </a:r>
          </a:p>
          <a:p>
            <a:endParaRPr lang="en-US" sz="1800" dirty="0"/>
          </a:p>
          <a:p>
            <a:r>
              <a:rPr lang="en-US" sz="3800" dirty="0"/>
              <a:t>Plan developed </a:t>
            </a:r>
            <a:r>
              <a:rPr lang="en-US" sz="3800" i="1" dirty="0"/>
              <a:t>(with assistance from Soil Conservation District, Cooperative Extension or NRCS staff, if needed)</a:t>
            </a:r>
          </a:p>
          <a:p>
            <a:r>
              <a:rPr lang="en-US" sz="1800" i="1" dirty="0"/>
              <a:t>, </a:t>
            </a:r>
          </a:p>
          <a:p>
            <a:r>
              <a:rPr lang="en-US" sz="3800" dirty="0"/>
              <a:t>Producer may apply for cost-share assistance to install BMPs </a:t>
            </a:r>
          </a:p>
          <a:p>
            <a:pPr lvl="1"/>
            <a:r>
              <a:rPr lang="en-US" sz="3800" dirty="0"/>
              <a:t>Applications to local Soil Conservation District Office</a:t>
            </a:r>
          </a:p>
          <a:p>
            <a:pPr lvl="1"/>
            <a:r>
              <a:rPr lang="en-US" sz="3800" dirty="0"/>
              <a:t>Must have completed Ag Water Quality Plan</a:t>
            </a:r>
          </a:p>
          <a:p>
            <a:pPr lvl="1"/>
            <a:endParaRPr lang="en-US" sz="1800" i="1" dirty="0"/>
          </a:p>
          <a:p>
            <a:r>
              <a:rPr lang="en-US" sz="3800" dirty="0"/>
              <a:t>Management Practices installed, with/without $ assistance</a:t>
            </a:r>
          </a:p>
          <a:p>
            <a:endParaRPr lang="en-US" sz="1600" dirty="0"/>
          </a:p>
          <a:p>
            <a:r>
              <a:rPr lang="en-US" sz="3800" dirty="0"/>
              <a:t>If using cost-share, proper BMP installation is verified and cost-reimbursement approved</a:t>
            </a:r>
          </a:p>
          <a:p>
            <a:pPr marL="0" indent="0">
              <a:buNone/>
            </a:pPr>
            <a:endParaRPr lang="en-US" dirty="0"/>
          </a:p>
          <a:p>
            <a:pPr marL="0" indent="0" algn="ctr">
              <a:buNone/>
            </a:pPr>
            <a:r>
              <a:rPr lang="en-US" sz="4000" b="1" i="1" dirty="0"/>
              <a:t>Ag practices for water quality are voluntary.</a:t>
            </a:r>
            <a:endParaRPr lang="en-US" sz="4000" b="1" dirty="0"/>
          </a:p>
        </p:txBody>
      </p:sp>
    </p:spTree>
    <p:extLst>
      <p:ext uri="{BB962C8B-B14F-4D97-AF65-F5344CB8AC3E}">
        <p14:creationId xmlns:p14="http://schemas.microsoft.com/office/powerpoint/2010/main" val="36364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6554-477D-4130-A340-DF09E593B7B0}"/>
              </a:ext>
            </a:extLst>
          </p:cNvPr>
          <p:cNvSpPr>
            <a:spLocks noGrp="1"/>
          </p:cNvSpPr>
          <p:nvPr>
            <p:ph type="title"/>
          </p:nvPr>
        </p:nvSpPr>
        <p:spPr>
          <a:xfrm>
            <a:off x="352167" y="152915"/>
            <a:ext cx="8439665" cy="1110016"/>
          </a:xfrm>
        </p:spPr>
        <p:txBody>
          <a:bodyPr/>
          <a:lstStyle/>
          <a:p>
            <a:r>
              <a:rPr lang="en-US" sz="3200" dirty="0"/>
              <a:t>Kentucky Division of Water enforces Agriculture Water Quality Act on a </a:t>
            </a:r>
            <a:r>
              <a:rPr lang="en-US" sz="3200" u="sng" dirty="0"/>
              <a:t>complaints-driven basis</a:t>
            </a:r>
            <a:r>
              <a:rPr lang="en-US" sz="3200" dirty="0"/>
              <a:t>.</a:t>
            </a:r>
          </a:p>
        </p:txBody>
      </p:sp>
      <p:sp>
        <p:nvSpPr>
          <p:cNvPr id="3" name="Content Placeholder 2">
            <a:extLst>
              <a:ext uri="{FF2B5EF4-FFF2-40B4-BE49-F238E27FC236}">
                <a16:creationId xmlns:a16="http://schemas.microsoft.com/office/drawing/2014/main" id="{D55341A5-08F9-4008-93BF-E71973ADB78E}"/>
              </a:ext>
            </a:extLst>
          </p:cNvPr>
          <p:cNvSpPr>
            <a:spLocks noGrp="1"/>
          </p:cNvSpPr>
          <p:nvPr>
            <p:ph idx="1"/>
          </p:nvPr>
        </p:nvSpPr>
        <p:spPr>
          <a:xfrm>
            <a:off x="352167" y="1382061"/>
            <a:ext cx="5689673" cy="4845743"/>
          </a:xfrm>
        </p:spPr>
        <p:txBody>
          <a:bodyPr>
            <a:normAutofit/>
          </a:bodyPr>
          <a:lstStyle/>
          <a:p>
            <a:pPr marL="0" indent="0">
              <a:buNone/>
            </a:pPr>
            <a:r>
              <a:rPr lang="en-US" sz="2800" dirty="0"/>
              <a:t>Non-compliance occurs when:</a:t>
            </a:r>
          </a:p>
          <a:p>
            <a:pPr marL="0" indent="0">
              <a:buNone/>
            </a:pPr>
            <a:r>
              <a:rPr lang="en-US" dirty="0"/>
              <a:t>KDOW staff document that a person engaged in agricultural activities is conducting or allowing conduct of operation that results in water pollution</a:t>
            </a:r>
          </a:p>
          <a:p>
            <a:endParaRPr lang="en-US" dirty="0"/>
          </a:p>
          <a:p>
            <a:pPr>
              <a:buFont typeface="Wingdings" panose="05000000000000000000" pitchFamily="2" charset="2"/>
              <a:buChar char="Ø"/>
            </a:pPr>
            <a:r>
              <a:rPr lang="en-US" dirty="0"/>
              <a:t>Site Inspection</a:t>
            </a:r>
          </a:p>
          <a:p>
            <a:pPr>
              <a:buFont typeface="Wingdings" panose="05000000000000000000" pitchFamily="2" charset="2"/>
              <a:buChar char="Ø"/>
            </a:pPr>
            <a:r>
              <a:rPr lang="en-US" dirty="0"/>
              <a:t>Talks to farmer </a:t>
            </a:r>
          </a:p>
          <a:p>
            <a:pPr>
              <a:buFont typeface="Wingdings" panose="05000000000000000000" pitchFamily="2" charset="2"/>
              <a:buChar char="Ø"/>
            </a:pPr>
            <a:r>
              <a:rPr lang="en-US" dirty="0"/>
              <a:t>Requests plan or has farmer develop one</a:t>
            </a:r>
          </a:p>
          <a:p>
            <a:pPr>
              <a:buFont typeface="Wingdings" panose="05000000000000000000" pitchFamily="2" charset="2"/>
              <a:buChar char="Ø"/>
            </a:pPr>
            <a:r>
              <a:rPr lang="en-US" dirty="0"/>
              <a:t>Directs farmer to technical assistance for needed practice(s)</a:t>
            </a:r>
          </a:p>
        </p:txBody>
      </p:sp>
      <p:pic>
        <p:nvPicPr>
          <p:cNvPr id="5" name="Picture 4">
            <a:extLst>
              <a:ext uri="{FF2B5EF4-FFF2-40B4-BE49-F238E27FC236}">
                <a16:creationId xmlns:a16="http://schemas.microsoft.com/office/drawing/2014/main" id="{5C09B716-C134-4A27-8DA3-B2EACBB11800}"/>
              </a:ext>
            </a:extLst>
          </p:cNvPr>
          <p:cNvPicPr>
            <a:picLocks noChangeAspect="1"/>
          </p:cNvPicPr>
          <p:nvPr/>
        </p:nvPicPr>
        <p:blipFill>
          <a:blip r:embed="rId3"/>
          <a:stretch>
            <a:fillRect/>
          </a:stretch>
        </p:blipFill>
        <p:spPr>
          <a:xfrm>
            <a:off x="6476536" y="1382061"/>
            <a:ext cx="2315296" cy="2315296"/>
          </a:xfrm>
          <a:prstGeom prst="rect">
            <a:avLst/>
          </a:prstGeom>
        </p:spPr>
      </p:pic>
    </p:spTree>
    <p:extLst>
      <p:ext uri="{BB962C8B-B14F-4D97-AF65-F5344CB8AC3E}">
        <p14:creationId xmlns:p14="http://schemas.microsoft.com/office/powerpoint/2010/main" val="4100033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23621-A598-40BA-83A0-8E0EA937E7EA}"/>
              </a:ext>
            </a:extLst>
          </p:cNvPr>
          <p:cNvSpPr>
            <a:spLocks noGrp="1"/>
          </p:cNvSpPr>
          <p:nvPr>
            <p:ph type="title"/>
          </p:nvPr>
        </p:nvSpPr>
        <p:spPr>
          <a:xfrm>
            <a:off x="547971" y="115845"/>
            <a:ext cx="8225327" cy="857250"/>
          </a:xfrm>
        </p:spPr>
        <p:txBody>
          <a:bodyPr/>
          <a:lstStyle/>
          <a:p>
            <a:r>
              <a:rPr lang="en-US" sz="4000" dirty="0"/>
              <a:t>Ag Water Quality Plans…in summary</a:t>
            </a:r>
          </a:p>
        </p:txBody>
      </p:sp>
      <p:sp>
        <p:nvSpPr>
          <p:cNvPr id="3" name="Content Placeholder 2">
            <a:extLst>
              <a:ext uri="{FF2B5EF4-FFF2-40B4-BE49-F238E27FC236}">
                <a16:creationId xmlns:a16="http://schemas.microsoft.com/office/drawing/2014/main" id="{27426A79-9FCD-4EBB-A261-C71084E9E8B6}"/>
              </a:ext>
            </a:extLst>
          </p:cNvPr>
          <p:cNvSpPr>
            <a:spLocks noGrp="1"/>
          </p:cNvSpPr>
          <p:nvPr>
            <p:ph idx="1"/>
          </p:nvPr>
        </p:nvSpPr>
        <p:spPr>
          <a:xfrm>
            <a:off x="461472" y="1135141"/>
            <a:ext cx="8221055" cy="4698500"/>
          </a:xfrm>
          <a:solidFill>
            <a:schemeClr val="bg2"/>
          </a:solidFill>
          <a:ln w="28575">
            <a:solidFill>
              <a:schemeClr val="accent1"/>
            </a:solidFill>
          </a:ln>
        </p:spPr>
        <p:txBody>
          <a:bodyPr>
            <a:normAutofit/>
          </a:bodyPr>
          <a:lstStyle/>
          <a:p>
            <a:r>
              <a:rPr lang="en-US" dirty="0"/>
              <a:t>Must use practices outlined in the state planning guidance, unless special permission is given.</a:t>
            </a:r>
            <a:br>
              <a:rPr lang="en-US" dirty="0"/>
            </a:br>
            <a:endParaRPr lang="en-US" sz="1000" dirty="0"/>
          </a:p>
          <a:p>
            <a:r>
              <a:rPr lang="en-US" dirty="0"/>
              <a:t>Plan does not have to be filed or approved, but…</a:t>
            </a:r>
            <a:br>
              <a:rPr lang="en-US" dirty="0"/>
            </a:br>
            <a:r>
              <a:rPr lang="en-US" dirty="0"/>
              <a:t>you must produce a copy of the plan if a water quality problem is caused by your farm.</a:t>
            </a:r>
            <a:br>
              <a:rPr lang="en-US" dirty="0"/>
            </a:br>
            <a:endParaRPr lang="en-US" sz="1000" dirty="0"/>
          </a:p>
          <a:p>
            <a:r>
              <a:rPr lang="en-US" b="1" dirty="0"/>
              <a:t>If you have a plan and problems are found,…</a:t>
            </a:r>
            <a:br>
              <a:rPr lang="en-US" dirty="0"/>
            </a:br>
            <a:r>
              <a:rPr lang="en-US" dirty="0"/>
              <a:t>will need to work with the Ag Water Quality Authority to change the plan and implement corrective measures.</a:t>
            </a:r>
            <a:br>
              <a:rPr lang="en-US" dirty="0"/>
            </a:br>
            <a:endParaRPr lang="en-US" sz="1000" dirty="0"/>
          </a:p>
          <a:p>
            <a:r>
              <a:rPr lang="en-US" b="1" dirty="0"/>
              <a:t>If problems are found and you do </a:t>
            </a:r>
            <a:r>
              <a:rPr lang="en-US" b="1" u="sng" dirty="0"/>
              <a:t>not</a:t>
            </a:r>
            <a:r>
              <a:rPr lang="en-US" b="1" dirty="0"/>
              <a:t> have a plan,…</a:t>
            </a:r>
            <a:br>
              <a:rPr lang="en-US" dirty="0"/>
            </a:br>
            <a:r>
              <a:rPr lang="en-US" dirty="0"/>
              <a:t>can be issued violations, fines, and other penalties.</a:t>
            </a:r>
          </a:p>
        </p:txBody>
      </p:sp>
    </p:spTree>
    <p:extLst>
      <p:ext uri="{BB962C8B-B14F-4D97-AF65-F5344CB8AC3E}">
        <p14:creationId xmlns:p14="http://schemas.microsoft.com/office/powerpoint/2010/main" val="3193628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D21A2-F3D4-40D5-B759-C4E15DB9BDA0}"/>
              </a:ext>
            </a:extLst>
          </p:cNvPr>
          <p:cNvSpPr>
            <a:spLocks noGrp="1"/>
          </p:cNvSpPr>
          <p:nvPr>
            <p:ph type="title"/>
          </p:nvPr>
        </p:nvSpPr>
        <p:spPr>
          <a:xfrm>
            <a:off x="360481" y="219389"/>
            <a:ext cx="8225327" cy="1139854"/>
          </a:xfrm>
        </p:spPr>
        <p:txBody>
          <a:bodyPr/>
          <a:lstStyle/>
          <a:p>
            <a:r>
              <a:rPr lang="en-US" sz="4000" dirty="0"/>
              <a:t>9 Steps of Conservation Planning (NRCS)</a:t>
            </a:r>
          </a:p>
        </p:txBody>
      </p:sp>
      <p:sp>
        <p:nvSpPr>
          <p:cNvPr id="3" name="Content Placeholder 2">
            <a:extLst>
              <a:ext uri="{FF2B5EF4-FFF2-40B4-BE49-F238E27FC236}">
                <a16:creationId xmlns:a16="http://schemas.microsoft.com/office/drawing/2014/main" id="{60DE8AEE-45A4-4E2B-983C-874542D41D06}"/>
              </a:ext>
            </a:extLst>
          </p:cNvPr>
          <p:cNvSpPr>
            <a:spLocks noGrp="1"/>
          </p:cNvSpPr>
          <p:nvPr>
            <p:ph idx="1"/>
          </p:nvPr>
        </p:nvSpPr>
        <p:spPr>
          <a:xfrm>
            <a:off x="803189" y="1721653"/>
            <a:ext cx="7881475" cy="4543223"/>
          </a:xfrm>
        </p:spPr>
        <p:txBody>
          <a:bodyPr>
            <a:normAutofit/>
          </a:bodyPr>
          <a:lstStyle/>
          <a:p>
            <a:pPr marL="0" indent="0">
              <a:buNone/>
            </a:pPr>
            <a:r>
              <a:rPr lang="en-US" dirty="0"/>
              <a:t>1.  Identify problems and opportunities</a:t>
            </a:r>
          </a:p>
          <a:p>
            <a:pPr marL="0" indent="0">
              <a:buNone/>
            </a:pPr>
            <a:r>
              <a:rPr lang="en-US" dirty="0"/>
              <a:t>2.  Determine objectives</a:t>
            </a:r>
          </a:p>
          <a:p>
            <a:pPr marL="0" indent="0">
              <a:buNone/>
            </a:pPr>
            <a:r>
              <a:rPr lang="en-US" dirty="0"/>
              <a:t>3.  Inventory resources</a:t>
            </a:r>
          </a:p>
          <a:p>
            <a:pPr marL="0" indent="0">
              <a:buNone/>
            </a:pPr>
            <a:r>
              <a:rPr lang="en-US" dirty="0"/>
              <a:t>4.  Analyze resource data</a:t>
            </a:r>
          </a:p>
          <a:p>
            <a:pPr marL="0" indent="0">
              <a:buNone/>
            </a:pPr>
            <a:r>
              <a:rPr lang="en-US" dirty="0"/>
              <a:t>5.  Formulate alternatives</a:t>
            </a:r>
          </a:p>
          <a:p>
            <a:pPr marL="0" indent="0">
              <a:buNone/>
            </a:pPr>
            <a:r>
              <a:rPr lang="en-US" dirty="0"/>
              <a:t>6.  Evaluate alternatives</a:t>
            </a:r>
          </a:p>
          <a:p>
            <a:pPr marL="0" indent="0">
              <a:buNone/>
            </a:pPr>
            <a:r>
              <a:rPr lang="en-US" dirty="0"/>
              <a:t>7.  Make decisions</a:t>
            </a:r>
          </a:p>
          <a:p>
            <a:pPr marL="0" indent="0">
              <a:buNone/>
            </a:pPr>
            <a:r>
              <a:rPr lang="en-US" dirty="0"/>
              <a:t>8.  Implement the plan</a:t>
            </a:r>
          </a:p>
          <a:p>
            <a:pPr marL="0" indent="0">
              <a:buNone/>
            </a:pPr>
            <a:r>
              <a:rPr lang="en-US" dirty="0"/>
              <a:t>9.  Evaluate the plan</a:t>
            </a:r>
          </a:p>
          <a:p>
            <a:pPr marL="0" indent="0">
              <a:buNone/>
            </a:pPr>
            <a:endParaRPr lang="en-US" dirty="0"/>
          </a:p>
        </p:txBody>
      </p:sp>
      <p:pic>
        <p:nvPicPr>
          <p:cNvPr id="5" name="Picture 4" descr="A close up of a logo&#10;&#10;Description automatically generated">
            <a:extLst>
              <a:ext uri="{FF2B5EF4-FFF2-40B4-BE49-F238E27FC236}">
                <a16:creationId xmlns:a16="http://schemas.microsoft.com/office/drawing/2014/main" id="{2FD08C68-BF71-4BBE-8ABC-281A4C31D5E5}"/>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189837" y="3058646"/>
            <a:ext cx="2613454" cy="2392943"/>
          </a:xfrm>
          <a:prstGeom prst="rect">
            <a:avLst/>
          </a:prstGeom>
        </p:spPr>
      </p:pic>
    </p:spTree>
    <p:extLst>
      <p:ext uri="{BB962C8B-B14F-4D97-AF65-F5344CB8AC3E}">
        <p14:creationId xmlns:p14="http://schemas.microsoft.com/office/powerpoint/2010/main" val="3713070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88181-7ABE-473A-A404-95883BDE163A}"/>
              </a:ext>
            </a:extLst>
          </p:cNvPr>
          <p:cNvSpPr>
            <a:spLocks noGrp="1"/>
          </p:cNvSpPr>
          <p:nvPr>
            <p:ph type="title"/>
          </p:nvPr>
        </p:nvSpPr>
        <p:spPr>
          <a:xfrm>
            <a:off x="222535" y="162046"/>
            <a:ext cx="4685131" cy="1001160"/>
          </a:xfrm>
        </p:spPr>
        <p:txBody>
          <a:bodyPr/>
          <a:lstStyle/>
          <a:p>
            <a:pPr algn="ctr"/>
            <a:r>
              <a:rPr lang="en-US" sz="3600" dirty="0"/>
              <a:t>Conservation Plan Map</a:t>
            </a:r>
          </a:p>
        </p:txBody>
      </p:sp>
      <p:pic>
        <p:nvPicPr>
          <p:cNvPr id="4" name="Content Placeholder 3" descr="ConsPlanMap2009.jpg">
            <a:extLst>
              <a:ext uri="{FF2B5EF4-FFF2-40B4-BE49-F238E27FC236}">
                <a16:creationId xmlns:a16="http://schemas.microsoft.com/office/drawing/2014/main" id="{113A0491-7F5D-43DE-8DC5-0D6D19CC93D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02489" y="1163206"/>
            <a:ext cx="4525222" cy="5173652"/>
          </a:xfrm>
        </p:spPr>
      </p:pic>
      <p:pic>
        <p:nvPicPr>
          <p:cNvPr id="5" name="Picture 4">
            <a:extLst>
              <a:ext uri="{FF2B5EF4-FFF2-40B4-BE49-F238E27FC236}">
                <a16:creationId xmlns:a16="http://schemas.microsoft.com/office/drawing/2014/main" id="{BC3C30C4-E654-4A34-842B-16C07D8D44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07665" y="1404434"/>
            <a:ext cx="3991163" cy="4473871"/>
          </a:xfrm>
          <a:prstGeom prst="rect">
            <a:avLst/>
          </a:prstGeom>
        </p:spPr>
      </p:pic>
      <p:sp>
        <p:nvSpPr>
          <p:cNvPr id="6" name="TextBox 5">
            <a:extLst>
              <a:ext uri="{FF2B5EF4-FFF2-40B4-BE49-F238E27FC236}">
                <a16:creationId xmlns:a16="http://schemas.microsoft.com/office/drawing/2014/main" id="{4E8F1FC6-81E4-4944-B667-E3B2E261BC2F}"/>
              </a:ext>
            </a:extLst>
          </p:cNvPr>
          <p:cNvSpPr txBox="1"/>
          <p:nvPr/>
        </p:nvSpPr>
        <p:spPr>
          <a:xfrm>
            <a:off x="5413966" y="758103"/>
            <a:ext cx="2978560" cy="646331"/>
          </a:xfrm>
          <a:prstGeom prst="rect">
            <a:avLst/>
          </a:prstGeom>
          <a:noFill/>
        </p:spPr>
        <p:txBody>
          <a:bodyPr wrap="square" rtlCol="0">
            <a:spAutoFit/>
          </a:bodyPr>
          <a:lstStyle/>
          <a:p>
            <a:pPr algn="ctr"/>
            <a:r>
              <a:rPr lang="en-US" sz="3600" b="1" dirty="0">
                <a:solidFill>
                  <a:srgbClr val="0032A1"/>
                </a:solidFill>
                <a:latin typeface="Calibri" panose="020F0502020204030204" pitchFamily="34" charset="0"/>
                <a:ea typeface="+mj-ea"/>
                <a:cs typeface="Calibri" panose="020F0502020204030204" pitchFamily="34" charset="0"/>
              </a:rPr>
              <a:t>Soils Map</a:t>
            </a:r>
            <a:endParaRPr lang="en-US" sz="3600" b="1" dirty="0">
              <a:solidFill>
                <a:schemeClr val="accent6"/>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70937D5-4B15-47B2-A104-D0C068F57A2B}"/>
              </a:ext>
            </a:extLst>
          </p:cNvPr>
          <p:cNvSpPr txBox="1"/>
          <p:nvPr/>
        </p:nvSpPr>
        <p:spPr>
          <a:xfrm>
            <a:off x="5677396" y="6045663"/>
            <a:ext cx="3124442" cy="369332"/>
          </a:xfrm>
          <a:prstGeom prst="rect">
            <a:avLst/>
          </a:prstGeom>
          <a:noFill/>
        </p:spPr>
        <p:txBody>
          <a:bodyPr wrap="square" rtlCol="0">
            <a:spAutoFit/>
          </a:bodyPr>
          <a:lstStyle/>
          <a:p>
            <a:pPr algn="r"/>
            <a:r>
              <a:rPr lang="en-US" dirty="0"/>
              <a:t>Source: NRCS</a:t>
            </a:r>
          </a:p>
        </p:txBody>
      </p:sp>
    </p:spTree>
    <p:extLst>
      <p:ext uri="{BB962C8B-B14F-4D97-AF65-F5344CB8AC3E}">
        <p14:creationId xmlns:p14="http://schemas.microsoft.com/office/powerpoint/2010/main" val="1386381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B311D3-2013-425A-98DE-3715057EE676}"/>
              </a:ext>
            </a:extLst>
          </p:cNvPr>
          <p:cNvPicPr>
            <a:picLocks noChangeAspect="1"/>
          </p:cNvPicPr>
          <p:nvPr/>
        </p:nvPicPr>
        <p:blipFill rotWithShape="1">
          <a:blip r:embed="rId3"/>
          <a:srcRect t="15672"/>
          <a:stretch/>
        </p:blipFill>
        <p:spPr>
          <a:xfrm>
            <a:off x="2360098" y="2384384"/>
            <a:ext cx="4423803" cy="3516017"/>
          </a:xfrm>
          <a:prstGeom prst="rect">
            <a:avLst/>
          </a:prstGeom>
        </p:spPr>
      </p:pic>
      <p:sp>
        <p:nvSpPr>
          <p:cNvPr id="4" name="Title 3">
            <a:extLst>
              <a:ext uri="{FF2B5EF4-FFF2-40B4-BE49-F238E27FC236}">
                <a16:creationId xmlns:a16="http://schemas.microsoft.com/office/drawing/2014/main" id="{D2D8E237-0FD7-4D80-8371-EBAE14B51334}"/>
              </a:ext>
            </a:extLst>
          </p:cNvPr>
          <p:cNvSpPr>
            <a:spLocks noGrp="1"/>
          </p:cNvSpPr>
          <p:nvPr>
            <p:ph type="title"/>
          </p:nvPr>
        </p:nvSpPr>
        <p:spPr>
          <a:xfrm>
            <a:off x="496529" y="1399720"/>
            <a:ext cx="8150939" cy="857250"/>
          </a:xfrm>
        </p:spPr>
        <p:txBody>
          <a:bodyPr/>
          <a:lstStyle/>
          <a:p>
            <a:pPr algn="ctr"/>
            <a:r>
              <a:rPr lang="en-US" sz="4000" dirty="0"/>
              <a:t>Livestock-Related BMPs</a:t>
            </a:r>
          </a:p>
        </p:txBody>
      </p:sp>
    </p:spTree>
    <p:extLst>
      <p:ext uri="{BB962C8B-B14F-4D97-AF65-F5344CB8AC3E}">
        <p14:creationId xmlns:p14="http://schemas.microsoft.com/office/powerpoint/2010/main" val="4258738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9EB6F-E3B3-4082-BBDD-65D3C0CF331B}"/>
              </a:ext>
            </a:extLst>
          </p:cNvPr>
          <p:cNvSpPr>
            <a:spLocks noGrp="1"/>
          </p:cNvSpPr>
          <p:nvPr>
            <p:ph type="title"/>
          </p:nvPr>
        </p:nvSpPr>
        <p:spPr>
          <a:xfrm>
            <a:off x="415655" y="412637"/>
            <a:ext cx="8319110" cy="703613"/>
          </a:xfrm>
        </p:spPr>
        <p:txBody>
          <a:bodyPr/>
          <a:lstStyle/>
          <a:p>
            <a:r>
              <a:rPr lang="en-US" sz="4000" dirty="0">
                <a:solidFill>
                  <a:schemeClr val="tx2"/>
                </a:solidFill>
                <a:latin typeface="Avenir Next Regular"/>
              </a:rPr>
              <a:t>Guide to BMP Information</a:t>
            </a:r>
          </a:p>
        </p:txBody>
      </p:sp>
      <p:sp>
        <p:nvSpPr>
          <p:cNvPr id="4" name="TextBox 3">
            <a:extLst>
              <a:ext uri="{FF2B5EF4-FFF2-40B4-BE49-F238E27FC236}">
                <a16:creationId xmlns:a16="http://schemas.microsoft.com/office/drawing/2014/main" id="{677385C0-6FED-4811-B16E-D50881A63610}"/>
              </a:ext>
            </a:extLst>
          </p:cNvPr>
          <p:cNvSpPr txBox="1"/>
          <p:nvPr/>
        </p:nvSpPr>
        <p:spPr>
          <a:xfrm>
            <a:off x="415655" y="1286984"/>
            <a:ext cx="4620369" cy="1938992"/>
          </a:xfrm>
          <a:prstGeom prst="rect">
            <a:avLst/>
          </a:prstGeom>
          <a:noFill/>
          <a:ln w="25400">
            <a:noFill/>
          </a:ln>
        </p:spPr>
        <p:txBody>
          <a:bodyPr wrap="square" rtlCol="0">
            <a:spAutoFit/>
          </a:bodyPr>
          <a:lstStyle/>
          <a:p>
            <a:r>
              <a:rPr lang="en-US" sz="2400" b="1" dirty="0">
                <a:solidFill>
                  <a:schemeClr val="tx2"/>
                </a:solidFill>
                <a:latin typeface="Calibri" panose="020F0502020204030204" pitchFamily="34" charset="0"/>
                <a:cs typeface="Calibri" panose="020F0502020204030204" pitchFamily="34" charset="0"/>
              </a:rPr>
              <a:t>Description</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General description of the BMP with some design considerations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Pros and Cons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Examples</a:t>
            </a:r>
          </a:p>
        </p:txBody>
      </p:sp>
      <p:pic>
        <p:nvPicPr>
          <p:cNvPr id="6" name="Picture 5">
            <a:extLst>
              <a:ext uri="{FF2B5EF4-FFF2-40B4-BE49-F238E27FC236}">
                <a16:creationId xmlns:a16="http://schemas.microsoft.com/office/drawing/2014/main" id="{8C665CF1-7D48-4AE6-B88E-19E0C59F44D8}"/>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991102" y="3621668"/>
            <a:ext cx="480575" cy="480575"/>
          </a:xfrm>
          <a:prstGeom prst="rect">
            <a:avLst/>
          </a:prstGeom>
        </p:spPr>
      </p:pic>
      <p:pic>
        <p:nvPicPr>
          <p:cNvPr id="8" name="Picture 7" descr="A close up of a logo&#10;&#10;Description automatically generated">
            <a:extLst>
              <a:ext uri="{FF2B5EF4-FFF2-40B4-BE49-F238E27FC236}">
                <a16:creationId xmlns:a16="http://schemas.microsoft.com/office/drawing/2014/main" id="{26D0E735-2F03-4FA8-906F-F0E1BCEB8254}"/>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3056124" y="4309390"/>
            <a:ext cx="347020" cy="580470"/>
          </a:xfrm>
          <a:prstGeom prst="rect">
            <a:avLst/>
          </a:prstGeom>
        </p:spPr>
      </p:pic>
      <p:sp>
        <p:nvSpPr>
          <p:cNvPr id="11" name="Content Placeholder 10">
            <a:extLst>
              <a:ext uri="{FF2B5EF4-FFF2-40B4-BE49-F238E27FC236}">
                <a16:creationId xmlns:a16="http://schemas.microsoft.com/office/drawing/2014/main" id="{539E8327-01AB-413D-90A9-C10D00D5137E}"/>
              </a:ext>
            </a:extLst>
          </p:cNvPr>
          <p:cNvSpPr>
            <a:spLocks noGrp="1"/>
          </p:cNvSpPr>
          <p:nvPr>
            <p:ph idx="1"/>
          </p:nvPr>
        </p:nvSpPr>
        <p:spPr>
          <a:xfrm>
            <a:off x="5582901" y="1286984"/>
            <a:ext cx="3216016" cy="1264944"/>
          </a:xfrm>
        </p:spPr>
        <p:txBody>
          <a:bodyPr>
            <a:normAutofit/>
          </a:bodyPr>
          <a:lstStyle/>
          <a:p>
            <a:pPr marL="0" indent="0">
              <a:buNone/>
            </a:pPr>
            <a:r>
              <a:rPr lang="en-US" b="1" dirty="0">
                <a:solidFill>
                  <a:schemeClr val="tx2"/>
                </a:solidFill>
              </a:rPr>
              <a:t>Pollutants Addressed:</a:t>
            </a:r>
            <a:r>
              <a:rPr lang="en-US" b="1" dirty="0"/>
              <a:t> </a:t>
            </a:r>
            <a:r>
              <a:rPr lang="en-US" dirty="0">
                <a:solidFill>
                  <a:schemeClr val="accent1"/>
                </a:solidFill>
              </a:rPr>
              <a:t>List of contaminants typically removed </a:t>
            </a:r>
            <a:endParaRPr lang="en-US" dirty="0"/>
          </a:p>
        </p:txBody>
      </p:sp>
      <p:pic>
        <p:nvPicPr>
          <p:cNvPr id="7" name="Picture 6">
            <a:extLst>
              <a:ext uri="{FF2B5EF4-FFF2-40B4-BE49-F238E27FC236}">
                <a16:creationId xmlns:a16="http://schemas.microsoft.com/office/drawing/2014/main" id="{835B417E-573D-4AB2-9792-32D2CE8590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43275" y="5100653"/>
            <a:ext cx="469329" cy="467243"/>
          </a:xfrm>
          <a:prstGeom prst="rect">
            <a:avLst/>
          </a:prstGeom>
        </p:spPr>
      </p:pic>
      <p:sp>
        <p:nvSpPr>
          <p:cNvPr id="10" name="TextBox 9">
            <a:extLst>
              <a:ext uri="{FF2B5EF4-FFF2-40B4-BE49-F238E27FC236}">
                <a16:creationId xmlns:a16="http://schemas.microsoft.com/office/drawing/2014/main" id="{5D14AC79-C512-4F3A-8865-2D22F9AFC2A4}"/>
              </a:ext>
            </a:extLst>
          </p:cNvPr>
          <p:cNvSpPr txBox="1"/>
          <p:nvPr/>
        </p:nvSpPr>
        <p:spPr>
          <a:xfrm>
            <a:off x="204716" y="3567075"/>
            <a:ext cx="2786386" cy="2185214"/>
          </a:xfrm>
          <a:prstGeom prst="rect">
            <a:avLst/>
          </a:prstGeom>
          <a:noFill/>
        </p:spPr>
        <p:txBody>
          <a:bodyPr wrap="square" rtlCol="0">
            <a:spAutoFit/>
          </a:bodyPr>
          <a:lstStyle/>
          <a:p>
            <a:pPr algn="r"/>
            <a:r>
              <a:rPr lang="en-US" sz="2400" b="1" dirty="0">
                <a:latin typeface="Calibri" panose="020F0502020204030204" pitchFamily="34" charset="0"/>
                <a:cs typeface="Calibri" panose="020F0502020204030204" pitchFamily="34" charset="0"/>
              </a:rPr>
              <a:t>Relative Cost Rating</a:t>
            </a:r>
          </a:p>
          <a:p>
            <a:pPr algn="r"/>
            <a:endParaRPr lang="en-US" sz="2400" b="1" dirty="0">
              <a:latin typeface="Calibri" panose="020F0502020204030204" pitchFamily="34" charset="0"/>
              <a:cs typeface="Calibri" panose="020F0502020204030204" pitchFamily="34" charset="0"/>
            </a:endParaRPr>
          </a:p>
          <a:p>
            <a:pPr algn="r"/>
            <a:r>
              <a:rPr lang="en-US" sz="2400" b="1" dirty="0">
                <a:latin typeface="Calibri" panose="020F0502020204030204" pitchFamily="34" charset="0"/>
                <a:cs typeface="Calibri" panose="020F0502020204030204" pitchFamily="34" charset="0"/>
              </a:rPr>
              <a:t>Maintenance</a:t>
            </a:r>
          </a:p>
          <a:p>
            <a:pPr algn="r"/>
            <a:endParaRPr lang="en-US" sz="1600" b="1" dirty="0">
              <a:latin typeface="Calibri" panose="020F0502020204030204" pitchFamily="34" charset="0"/>
              <a:cs typeface="Calibri" panose="020F0502020204030204" pitchFamily="34" charset="0"/>
            </a:endParaRPr>
          </a:p>
          <a:p>
            <a:pPr algn="r"/>
            <a:r>
              <a:rPr lang="en-US" sz="2400" b="1" dirty="0">
                <a:latin typeface="Calibri" panose="020F0502020204030204" pitchFamily="34" charset="0"/>
                <a:cs typeface="Calibri" panose="020F0502020204030204" pitchFamily="34" charset="0"/>
              </a:rPr>
              <a:t>Treatment Effectiveness</a:t>
            </a:r>
          </a:p>
        </p:txBody>
      </p:sp>
      <p:graphicFrame>
        <p:nvGraphicFramePr>
          <p:cNvPr id="9" name="Table 11">
            <a:extLst>
              <a:ext uri="{FF2B5EF4-FFF2-40B4-BE49-F238E27FC236}">
                <a16:creationId xmlns:a16="http://schemas.microsoft.com/office/drawing/2014/main" id="{96806361-1A5A-4967-BD9B-191BEC08DFF7}"/>
              </a:ext>
            </a:extLst>
          </p:cNvPr>
          <p:cNvGraphicFramePr>
            <a:graphicFrameLocks noGrp="1"/>
          </p:cNvGraphicFramePr>
          <p:nvPr/>
        </p:nvGraphicFramePr>
        <p:xfrm>
          <a:off x="3619400" y="2900087"/>
          <a:ext cx="5375083" cy="2734926"/>
        </p:xfrm>
        <a:graphic>
          <a:graphicData uri="http://schemas.openxmlformats.org/drawingml/2006/table">
            <a:tbl>
              <a:tblPr firstRow="1" bandRow="1">
                <a:tableStyleId>{5C22544A-7EE6-4342-B048-85BDC9FD1C3A}</a:tableStyleId>
              </a:tblPr>
              <a:tblGrid>
                <a:gridCol w="1521374">
                  <a:extLst>
                    <a:ext uri="{9D8B030D-6E8A-4147-A177-3AD203B41FA5}">
                      <a16:colId xmlns:a16="http://schemas.microsoft.com/office/drawing/2014/main" val="2047842152"/>
                    </a:ext>
                  </a:extLst>
                </a:gridCol>
                <a:gridCol w="1778096">
                  <a:extLst>
                    <a:ext uri="{9D8B030D-6E8A-4147-A177-3AD203B41FA5}">
                      <a16:colId xmlns:a16="http://schemas.microsoft.com/office/drawing/2014/main" val="3485480778"/>
                    </a:ext>
                  </a:extLst>
                </a:gridCol>
                <a:gridCol w="2075613">
                  <a:extLst>
                    <a:ext uri="{9D8B030D-6E8A-4147-A177-3AD203B41FA5}">
                      <a16:colId xmlns:a16="http://schemas.microsoft.com/office/drawing/2014/main" val="1582376420"/>
                    </a:ext>
                  </a:extLst>
                </a:gridCol>
              </a:tblGrid>
              <a:tr h="573973">
                <a:tc>
                  <a:txBody>
                    <a:bodyPr/>
                    <a:lstStyle/>
                    <a:p>
                      <a:pPr algn="ctr"/>
                      <a:r>
                        <a:rPr lang="en-US" sz="2100" dirty="0">
                          <a:solidFill>
                            <a:schemeClr val="bg1"/>
                          </a:solidFill>
                          <a:latin typeface="Calibri" panose="020F0502020204030204" pitchFamily="34" charset="0"/>
                          <a:cs typeface="Calibri" panose="020F0502020204030204" pitchFamily="34" charset="0"/>
                        </a:rPr>
                        <a:t>Low</a:t>
                      </a:r>
                    </a:p>
                  </a:txBody>
                  <a:tcPr marL="68580" marR="68580" marT="34290" marB="34290"/>
                </a:tc>
                <a:tc>
                  <a:txBody>
                    <a:bodyPr/>
                    <a:lstStyle/>
                    <a:p>
                      <a:pPr algn="ctr"/>
                      <a:r>
                        <a:rPr lang="en-US" sz="2100" dirty="0">
                          <a:solidFill>
                            <a:schemeClr val="bg1"/>
                          </a:solidFill>
                          <a:latin typeface="Calibri" panose="020F0502020204030204" pitchFamily="34" charset="0"/>
                          <a:cs typeface="Calibri" panose="020F0502020204030204" pitchFamily="34" charset="0"/>
                        </a:rPr>
                        <a:t>Medium</a:t>
                      </a:r>
                    </a:p>
                  </a:txBody>
                  <a:tcPr marL="68580" marR="68580" marT="34290" marB="34290"/>
                </a:tc>
                <a:tc>
                  <a:txBody>
                    <a:bodyPr/>
                    <a:lstStyle/>
                    <a:p>
                      <a:pPr algn="ctr"/>
                      <a:r>
                        <a:rPr lang="en-US" sz="2100" dirty="0">
                          <a:solidFill>
                            <a:schemeClr val="bg1"/>
                          </a:solidFill>
                          <a:latin typeface="Calibri" panose="020F0502020204030204" pitchFamily="34" charset="0"/>
                          <a:cs typeface="Calibri" panose="020F0502020204030204" pitchFamily="34" charset="0"/>
                        </a:rPr>
                        <a:t>High</a:t>
                      </a:r>
                    </a:p>
                  </a:txBody>
                  <a:tcPr marL="68580" marR="68580" marT="34290" marB="34290"/>
                </a:tc>
                <a:extLst>
                  <a:ext uri="{0D108BD9-81ED-4DB2-BD59-A6C34878D82A}">
                    <a16:rowId xmlns:a16="http://schemas.microsoft.com/office/drawing/2014/main" val="554874214"/>
                  </a:ext>
                </a:extLst>
              </a:tr>
              <a:tr h="743633">
                <a:tc>
                  <a:txBody>
                    <a:bodyPr/>
                    <a:lstStyle/>
                    <a:p>
                      <a:pPr algn="ctr"/>
                      <a:r>
                        <a:rPr lang="en-US" sz="2100" dirty="0">
                          <a:latin typeface="Calibri" panose="020F0502020204030204" pitchFamily="34" charset="0"/>
                          <a:cs typeface="Calibri" panose="020F0502020204030204" pitchFamily="34" charset="0"/>
                        </a:rPr>
                        <a:t>&lt;$1,000</a:t>
                      </a:r>
                    </a:p>
                  </a:txBody>
                  <a:tcPr marL="68580" marR="68580" marT="34290" marB="34290"/>
                </a:tc>
                <a:tc>
                  <a:txBody>
                    <a:bodyPr/>
                    <a:lstStyle/>
                    <a:p>
                      <a:pPr algn="ctr"/>
                      <a:r>
                        <a:rPr lang="en-US" sz="2100" dirty="0">
                          <a:latin typeface="Calibri" panose="020F0502020204030204" pitchFamily="34" charset="0"/>
                          <a:cs typeface="Calibri" panose="020F0502020204030204" pitchFamily="34" charset="0"/>
                        </a:rPr>
                        <a:t>$1,000 - $10,000</a:t>
                      </a:r>
                    </a:p>
                  </a:txBody>
                  <a:tcPr marL="68580" marR="68580" marT="34290" marB="34290"/>
                </a:tc>
                <a:tc>
                  <a:txBody>
                    <a:bodyPr/>
                    <a:lstStyle/>
                    <a:p>
                      <a:pPr algn="ctr"/>
                      <a:r>
                        <a:rPr lang="en-US" sz="2100" dirty="0">
                          <a:latin typeface="Calibri" panose="020F0502020204030204" pitchFamily="34" charset="0"/>
                          <a:cs typeface="Calibri" panose="020F0502020204030204" pitchFamily="34" charset="0"/>
                        </a:rPr>
                        <a:t>$&gt;10,000</a:t>
                      </a:r>
                    </a:p>
                  </a:txBody>
                  <a:tcPr marL="68580" marR="68580" marT="34290" marB="34290"/>
                </a:tc>
                <a:extLst>
                  <a:ext uri="{0D108BD9-81ED-4DB2-BD59-A6C34878D82A}">
                    <a16:rowId xmlns:a16="http://schemas.microsoft.com/office/drawing/2014/main" val="4192403335"/>
                  </a:ext>
                </a:extLst>
              </a:tr>
              <a:tr h="708660">
                <a:tc>
                  <a:txBody>
                    <a:bodyPr/>
                    <a:lstStyle/>
                    <a:p>
                      <a:pPr algn="ctr"/>
                      <a:r>
                        <a:rPr lang="en-US" sz="2100" dirty="0">
                          <a:latin typeface="Calibri" panose="020F0502020204030204" pitchFamily="34" charset="0"/>
                          <a:cs typeface="Calibri" panose="020F0502020204030204" pitchFamily="34" charset="0"/>
                        </a:rPr>
                        <a:t>Annual, or low cost</a:t>
                      </a:r>
                    </a:p>
                  </a:txBody>
                  <a:tcPr marL="68580" marR="68580" marT="34290" marB="34290"/>
                </a:tc>
                <a:tc>
                  <a:txBody>
                    <a:bodyPr/>
                    <a:lstStyle/>
                    <a:p>
                      <a:pPr algn="ctr"/>
                      <a:r>
                        <a:rPr lang="en-US" sz="2100" dirty="0">
                          <a:latin typeface="Calibri" panose="020F0502020204030204" pitchFamily="34" charset="0"/>
                          <a:cs typeface="Calibri" panose="020F0502020204030204" pitchFamily="34" charset="0"/>
                        </a:rPr>
                        <a:t>Monthly, or mid-cost</a:t>
                      </a:r>
                    </a:p>
                  </a:txBody>
                  <a:tcPr marL="68580" marR="68580" marT="34290" marB="34290"/>
                </a:tc>
                <a:tc>
                  <a:txBody>
                    <a:bodyPr/>
                    <a:lstStyle/>
                    <a:p>
                      <a:pPr algn="ctr"/>
                      <a:r>
                        <a:rPr lang="en-US" sz="2100" dirty="0">
                          <a:latin typeface="Calibri" panose="020F0502020204030204" pitchFamily="34" charset="0"/>
                          <a:cs typeface="Calibri" panose="020F0502020204030204" pitchFamily="34" charset="0"/>
                        </a:rPr>
                        <a:t>Weekly, or high cost</a:t>
                      </a:r>
                    </a:p>
                  </a:txBody>
                  <a:tcPr marL="68580" marR="68580" marT="34290" marB="34290"/>
                </a:tc>
                <a:extLst>
                  <a:ext uri="{0D108BD9-81ED-4DB2-BD59-A6C34878D82A}">
                    <a16:rowId xmlns:a16="http://schemas.microsoft.com/office/drawing/2014/main" val="2720453637"/>
                  </a:ext>
                </a:extLst>
              </a:tr>
              <a:tr h="708660">
                <a:tc>
                  <a:txBody>
                    <a:bodyPr/>
                    <a:lstStyle/>
                    <a:p>
                      <a:pPr algn="ctr"/>
                      <a:r>
                        <a:rPr lang="en-US" sz="2100" dirty="0">
                          <a:latin typeface="Calibri" panose="020F0502020204030204" pitchFamily="34" charset="0"/>
                          <a:cs typeface="Calibri" panose="020F0502020204030204" pitchFamily="34" charset="0"/>
                        </a:rPr>
                        <a:t>Low </a:t>
                      </a:r>
                    </a:p>
                    <a:p>
                      <a:pPr algn="ctr"/>
                      <a:r>
                        <a:rPr lang="en-US" sz="2100" dirty="0">
                          <a:latin typeface="Calibri" panose="020F0502020204030204" pitchFamily="34" charset="0"/>
                          <a:cs typeface="Calibri" panose="020F0502020204030204" pitchFamily="34" charset="0"/>
                        </a:rPr>
                        <a:t>removal</a:t>
                      </a:r>
                    </a:p>
                  </a:txBody>
                  <a:tcPr marL="68580" marR="68580" marT="34290" marB="34290"/>
                </a:tc>
                <a:tc>
                  <a:txBody>
                    <a:bodyPr/>
                    <a:lstStyle/>
                    <a:p>
                      <a:pPr algn="ctr"/>
                      <a:r>
                        <a:rPr lang="en-US" sz="2100" dirty="0">
                          <a:latin typeface="Calibri" panose="020F0502020204030204" pitchFamily="34" charset="0"/>
                          <a:cs typeface="Calibri" panose="020F0502020204030204" pitchFamily="34" charset="0"/>
                        </a:rPr>
                        <a:t>Medium removal</a:t>
                      </a:r>
                    </a:p>
                  </a:txBody>
                  <a:tcPr marL="68580" marR="68580" marT="34290" marB="34290"/>
                </a:tc>
                <a:tc>
                  <a:txBody>
                    <a:bodyPr/>
                    <a:lstStyle/>
                    <a:p>
                      <a:pPr algn="ctr"/>
                      <a:r>
                        <a:rPr lang="en-US" sz="2100" dirty="0">
                          <a:latin typeface="Calibri" panose="020F0502020204030204" pitchFamily="34" charset="0"/>
                          <a:cs typeface="Calibri" panose="020F0502020204030204" pitchFamily="34" charset="0"/>
                        </a:rPr>
                        <a:t>High </a:t>
                      </a:r>
                    </a:p>
                    <a:p>
                      <a:pPr algn="ctr"/>
                      <a:r>
                        <a:rPr lang="en-US" sz="2100" dirty="0">
                          <a:latin typeface="Calibri" panose="020F0502020204030204" pitchFamily="34" charset="0"/>
                          <a:cs typeface="Calibri" panose="020F0502020204030204" pitchFamily="34" charset="0"/>
                        </a:rPr>
                        <a:t>removal</a:t>
                      </a:r>
                    </a:p>
                  </a:txBody>
                  <a:tcPr marL="68580" marR="68580" marT="34290" marB="34290"/>
                </a:tc>
                <a:extLst>
                  <a:ext uri="{0D108BD9-81ED-4DB2-BD59-A6C34878D82A}">
                    <a16:rowId xmlns:a16="http://schemas.microsoft.com/office/drawing/2014/main" val="196894235"/>
                  </a:ext>
                </a:extLst>
              </a:tr>
            </a:tbl>
          </a:graphicData>
        </a:graphic>
      </p:graphicFrame>
    </p:spTree>
    <p:extLst>
      <p:ext uri="{BB962C8B-B14F-4D97-AF65-F5344CB8AC3E}">
        <p14:creationId xmlns:p14="http://schemas.microsoft.com/office/powerpoint/2010/main" val="1172431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20EC1-7408-48DA-8859-3EEA6EDB0FB2}"/>
              </a:ext>
            </a:extLst>
          </p:cNvPr>
          <p:cNvSpPr>
            <a:spLocks noGrp="1"/>
          </p:cNvSpPr>
          <p:nvPr>
            <p:ph type="title"/>
          </p:nvPr>
        </p:nvSpPr>
        <p:spPr>
          <a:xfrm>
            <a:off x="312517" y="0"/>
            <a:ext cx="6701742" cy="1143000"/>
          </a:xfrm>
        </p:spPr>
        <p:txBody>
          <a:bodyPr/>
          <a:lstStyle/>
          <a:p>
            <a:r>
              <a:rPr lang="en-US" sz="4000" dirty="0">
                <a:solidFill>
                  <a:schemeClr val="tx2"/>
                </a:solidFill>
              </a:rPr>
              <a:t>Herd Management System</a:t>
            </a:r>
          </a:p>
        </p:txBody>
      </p:sp>
      <p:pic>
        <p:nvPicPr>
          <p:cNvPr id="3" name="Picture 2">
            <a:extLst>
              <a:ext uri="{FF2B5EF4-FFF2-40B4-BE49-F238E27FC236}">
                <a16:creationId xmlns:a16="http://schemas.microsoft.com/office/drawing/2014/main" id="{8518C008-5F0D-4589-8F91-5092C84303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8932" y="1235087"/>
            <a:ext cx="4502550" cy="398220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4D52FFB0-66E2-403A-9578-AC73CEFCF7B7}"/>
              </a:ext>
            </a:extLst>
          </p:cNvPr>
          <p:cNvSpPr txBox="1"/>
          <p:nvPr/>
        </p:nvSpPr>
        <p:spPr>
          <a:xfrm>
            <a:off x="312517" y="1079675"/>
            <a:ext cx="4016415" cy="4462760"/>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latin typeface="Calibri" panose="020F0502020204030204" pitchFamily="34" charset="0"/>
                <a:cs typeface="Calibri" panose="020F0502020204030204" pitchFamily="34" charset="0"/>
              </a:rPr>
              <a:t>More efficient</a:t>
            </a:r>
          </a:p>
          <a:p>
            <a:pPr marL="457200" indent="-457200">
              <a:buFont typeface="Wingdings" panose="05000000000000000000" pitchFamily="2" charset="2"/>
              <a:buChar char="Ø"/>
            </a:pPr>
            <a:r>
              <a:rPr lang="en-US" sz="2800" dirty="0">
                <a:latin typeface="Calibri" panose="020F0502020204030204" pitchFamily="34" charset="0"/>
                <a:cs typeface="Calibri" panose="020F0502020204030204" pitchFamily="34" charset="0"/>
              </a:rPr>
              <a:t>Healthier livestock</a:t>
            </a:r>
          </a:p>
          <a:p>
            <a:pPr marL="457200" indent="-457200">
              <a:buFont typeface="Wingdings" panose="05000000000000000000" pitchFamily="2" charset="2"/>
              <a:buChar char="Ø"/>
            </a:pPr>
            <a:r>
              <a:rPr lang="en-US" sz="2800" dirty="0">
                <a:latin typeface="Calibri" panose="020F0502020204030204" pitchFamily="34" charset="0"/>
                <a:cs typeface="Calibri" panose="020F0502020204030204" pitchFamily="34" charset="0"/>
              </a:rPr>
              <a:t>Protects soil/water</a:t>
            </a:r>
          </a:p>
          <a:p>
            <a:endParaRPr lang="en-US" sz="2800" dirty="0">
              <a:latin typeface="Calibri" panose="020F0502020204030204" pitchFamily="34" charset="0"/>
              <a:cs typeface="Calibri" panose="020F0502020204030204" pitchFamily="34" charset="0"/>
            </a:endParaRPr>
          </a:p>
          <a:p>
            <a:r>
              <a:rPr lang="en-US" sz="2800" u="sng" dirty="0">
                <a:solidFill>
                  <a:schemeClr val="accent1"/>
                </a:solidFill>
                <a:latin typeface="Calibri" panose="020F0502020204030204" pitchFamily="34" charset="0"/>
                <a:cs typeface="Calibri" panose="020F0502020204030204" pitchFamily="34" charset="0"/>
              </a:rPr>
              <a:t>Potential Components: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Rotational Grazing</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Stocking Density</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Livestock Exclusion Fencing</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Limited Stream Crossing</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Offsite Water Source</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Shade Structure </a:t>
            </a:r>
          </a:p>
        </p:txBody>
      </p:sp>
      <p:sp>
        <p:nvSpPr>
          <p:cNvPr id="5" name="TextBox 4">
            <a:extLst>
              <a:ext uri="{FF2B5EF4-FFF2-40B4-BE49-F238E27FC236}">
                <a16:creationId xmlns:a16="http://schemas.microsoft.com/office/drawing/2014/main" id="{82A381E6-7BE2-42CB-BB65-967CF7CA856C}"/>
              </a:ext>
            </a:extLst>
          </p:cNvPr>
          <p:cNvSpPr txBox="1"/>
          <p:nvPr/>
        </p:nvSpPr>
        <p:spPr>
          <a:xfrm>
            <a:off x="6273942" y="5217294"/>
            <a:ext cx="2557541" cy="276999"/>
          </a:xfrm>
          <a:prstGeom prst="rect">
            <a:avLst/>
          </a:prstGeom>
          <a:noFill/>
        </p:spPr>
        <p:txBody>
          <a:bodyPr wrap="square" rtlCol="0">
            <a:spAutoFit/>
          </a:bodyPr>
          <a:lstStyle/>
          <a:p>
            <a:pPr algn="r"/>
            <a:r>
              <a:rPr lang="en-US" sz="1200" dirty="0"/>
              <a:t>University of Kentucky College of Ag</a:t>
            </a:r>
          </a:p>
        </p:txBody>
      </p:sp>
      <p:cxnSp>
        <p:nvCxnSpPr>
          <p:cNvPr id="7" name="Straight Arrow Connector 6">
            <a:extLst>
              <a:ext uri="{FF2B5EF4-FFF2-40B4-BE49-F238E27FC236}">
                <a16:creationId xmlns:a16="http://schemas.microsoft.com/office/drawing/2014/main" id="{08CF18D0-93E3-4004-9217-0D70D1417188}"/>
              </a:ext>
            </a:extLst>
          </p:cNvPr>
          <p:cNvCxnSpPr/>
          <p:nvPr/>
        </p:nvCxnSpPr>
        <p:spPr>
          <a:xfrm flipV="1">
            <a:off x="5463251" y="4305782"/>
            <a:ext cx="486136" cy="601884"/>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958D2FF9-594F-42BB-985C-841C75DDA56F}"/>
              </a:ext>
            </a:extLst>
          </p:cNvPr>
          <p:cNvSpPr/>
          <p:nvPr/>
        </p:nvSpPr>
        <p:spPr>
          <a:xfrm>
            <a:off x="6580208" y="4027990"/>
            <a:ext cx="636608" cy="879676"/>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3D9E08D-1ABC-40F6-927A-1F1308BC9902}"/>
              </a:ext>
            </a:extLst>
          </p:cNvPr>
          <p:cNvSpPr/>
          <p:nvPr/>
        </p:nvSpPr>
        <p:spPr>
          <a:xfrm rot="21286979">
            <a:off x="7378232" y="1784756"/>
            <a:ext cx="659783" cy="1922191"/>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C8E0923-0EE2-45DD-8C5C-2E42916C0CEA}"/>
              </a:ext>
            </a:extLst>
          </p:cNvPr>
          <p:cNvSpPr/>
          <p:nvPr/>
        </p:nvSpPr>
        <p:spPr>
          <a:xfrm>
            <a:off x="4710896" y="3298785"/>
            <a:ext cx="3808071" cy="1238491"/>
          </a:xfrm>
          <a:custGeom>
            <a:avLst/>
            <a:gdLst>
              <a:gd name="connsiteX0" fmla="*/ 0 w 3808071"/>
              <a:gd name="connsiteY0" fmla="*/ 254643 h 1238491"/>
              <a:gd name="connsiteX1" fmla="*/ 104172 w 3808071"/>
              <a:gd name="connsiteY1" fmla="*/ 231493 h 1238491"/>
              <a:gd name="connsiteX2" fmla="*/ 185195 w 3808071"/>
              <a:gd name="connsiteY2" fmla="*/ 208344 h 1238491"/>
              <a:gd name="connsiteX3" fmla="*/ 289367 w 3808071"/>
              <a:gd name="connsiteY3" fmla="*/ 162045 h 1238491"/>
              <a:gd name="connsiteX4" fmla="*/ 393539 w 3808071"/>
              <a:gd name="connsiteY4" fmla="*/ 138896 h 1238491"/>
              <a:gd name="connsiteX5" fmla="*/ 497712 w 3808071"/>
              <a:gd name="connsiteY5" fmla="*/ 115747 h 1238491"/>
              <a:gd name="connsiteX6" fmla="*/ 544010 w 3808071"/>
              <a:gd name="connsiteY6" fmla="*/ 92597 h 1238491"/>
              <a:gd name="connsiteX7" fmla="*/ 636608 w 3808071"/>
              <a:gd name="connsiteY7" fmla="*/ 69448 h 1238491"/>
              <a:gd name="connsiteX8" fmla="*/ 717631 w 3808071"/>
              <a:gd name="connsiteY8" fmla="*/ 46299 h 1238491"/>
              <a:gd name="connsiteX9" fmla="*/ 787079 w 3808071"/>
              <a:gd name="connsiteY9" fmla="*/ 23149 h 1238491"/>
              <a:gd name="connsiteX10" fmla="*/ 821803 w 3808071"/>
              <a:gd name="connsiteY10" fmla="*/ 11574 h 1238491"/>
              <a:gd name="connsiteX11" fmla="*/ 868101 w 3808071"/>
              <a:gd name="connsiteY11" fmla="*/ 0 h 1238491"/>
              <a:gd name="connsiteX12" fmla="*/ 1030147 w 3808071"/>
              <a:gd name="connsiteY12" fmla="*/ 11574 h 1238491"/>
              <a:gd name="connsiteX13" fmla="*/ 1076446 w 3808071"/>
              <a:gd name="connsiteY13" fmla="*/ 23149 h 1238491"/>
              <a:gd name="connsiteX14" fmla="*/ 1169043 w 3808071"/>
              <a:gd name="connsiteY14" fmla="*/ 92597 h 1238491"/>
              <a:gd name="connsiteX15" fmla="*/ 1192193 w 3808071"/>
              <a:gd name="connsiteY15" fmla="*/ 162045 h 1238491"/>
              <a:gd name="connsiteX16" fmla="*/ 1203767 w 3808071"/>
              <a:gd name="connsiteY16" fmla="*/ 196769 h 1238491"/>
              <a:gd name="connsiteX17" fmla="*/ 1215342 w 3808071"/>
              <a:gd name="connsiteY17" fmla="*/ 277792 h 1238491"/>
              <a:gd name="connsiteX18" fmla="*/ 1226917 w 3808071"/>
              <a:gd name="connsiteY18" fmla="*/ 532435 h 1238491"/>
              <a:gd name="connsiteX19" fmla="*/ 1238491 w 3808071"/>
              <a:gd name="connsiteY19" fmla="*/ 567159 h 1238491"/>
              <a:gd name="connsiteX20" fmla="*/ 1261641 w 3808071"/>
              <a:gd name="connsiteY20" fmla="*/ 590309 h 1238491"/>
              <a:gd name="connsiteX21" fmla="*/ 1296365 w 3808071"/>
              <a:gd name="connsiteY21" fmla="*/ 648182 h 1238491"/>
              <a:gd name="connsiteX22" fmla="*/ 1307939 w 3808071"/>
              <a:gd name="connsiteY22" fmla="*/ 682906 h 1238491"/>
              <a:gd name="connsiteX23" fmla="*/ 1377388 w 3808071"/>
              <a:gd name="connsiteY23" fmla="*/ 775504 h 1238491"/>
              <a:gd name="connsiteX24" fmla="*/ 1412112 w 3808071"/>
              <a:gd name="connsiteY24" fmla="*/ 833377 h 1238491"/>
              <a:gd name="connsiteX25" fmla="*/ 1423686 w 3808071"/>
              <a:gd name="connsiteY25" fmla="*/ 868101 h 1238491"/>
              <a:gd name="connsiteX26" fmla="*/ 1446836 w 3808071"/>
              <a:gd name="connsiteY26" fmla="*/ 891250 h 1238491"/>
              <a:gd name="connsiteX27" fmla="*/ 1469985 w 3808071"/>
              <a:gd name="connsiteY27" fmla="*/ 925974 h 1238491"/>
              <a:gd name="connsiteX28" fmla="*/ 1516284 w 3808071"/>
              <a:gd name="connsiteY28" fmla="*/ 1006997 h 1238491"/>
              <a:gd name="connsiteX29" fmla="*/ 1539433 w 3808071"/>
              <a:gd name="connsiteY29" fmla="*/ 1030147 h 1238491"/>
              <a:gd name="connsiteX30" fmla="*/ 1562582 w 3808071"/>
              <a:gd name="connsiteY30" fmla="*/ 1064871 h 1238491"/>
              <a:gd name="connsiteX31" fmla="*/ 1597307 w 3808071"/>
              <a:gd name="connsiteY31" fmla="*/ 1076445 h 1238491"/>
              <a:gd name="connsiteX32" fmla="*/ 1620456 w 3808071"/>
              <a:gd name="connsiteY32" fmla="*/ 1099595 h 1238491"/>
              <a:gd name="connsiteX33" fmla="*/ 1655180 w 3808071"/>
              <a:gd name="connsiteY33" fmla="*/ 1122744 h 1238491"/>
              <a:gd name="connsiteX34" fmla="*/ 1678329 w 3808071"/>
              <a:gd name="connsiteY34" fmla="*/ 1157468 h 1238491"/>
              <a:gd name="connsiteX35" fmla="*/ 1724628 w 3808071"/>
              <a:gd name="connsiteY35" fmla="*/ 1169043 h 1238491"/>
              <a:gd name="connsiteX36" fmla="*/ 1805651 w 3808071"/>
              <a:gd name="connsiteY36" fmla="*/ 1192192 h 1238491"/>
              <a:gd name="connsiteX37" fmla="*/ 1828800 w 3808071"/>
              <a:gd name="connsiteY37" fmla="*/ 1215342 h 1238491"/>
              <a:gd name="connsiteX38" fmla="*/ 1956122 w 3808071"/>
              <a:gd name="connsiteY38" fmla="*/ 1238491 h 1238491"/>
              <a:gd name="connsiteX39" fmla="*/ 2083443 w 3808071"/>
              <a:gd name="connsiteY39" fmla="*/ 1226916 h 1238491"/>
              <a:gd name="connsiteX40" fmla="*/ 2129742 w 3808071"/>
              <a:gd name="connsiteY40" fmla="*/ 1203767 h 1238491"/>
              <a:gd name="connsiteX41" fmla="*/ 2233914 w 3808071"/>
              <a:gd name="connsiteY41" fmla="*/ 1122744 h 1238491"/>
              <a:gd name="connsiteX42" fmla="*/ 2257063 w 3808071"/>
              <a:gd name="connsiteY42" fmla="*/ 1088020 h 1238491"/>
              <a:gd name="connsiteX43" fmla="*/ 2291788 w 3808071"/>
              <a:gd name="connsiteY43" fmla="*/ 1064871 h 1238491"/>
              <a:gd name="connsiteX44" fmla="*/ 2372810 w 3808071"/>
              <a:gd name="connsiteY44" fmla="*/ 972273 h 1238491"/>
              <a:gd name="connsiteX45" fmla="*/ 2453833 w 3808071"/>
              <a:gd name="connsiteY45" fmla="*/ 902825 h 1238491"/>
              <a:gd name="connsiteX46" fmla="*/ 2511707 w 3808071"/>
              <a:gd name="connsiteY46" fmla="*/ 833377 h 1238491"/>
              <a:gd name="connsiteX47" fmla="*/ 2581155 w 3808071"/>
              <a:gd name="connsiteY47" fmla="*/ 775504 h 1238491"/>
              <a:gd name="connsiteX48" fmla="*/ 2604304 w 3808071"/>
              <a:gd name="connsiteY48" fmla="*/ 740780 h 1238491"/>
              <a:gd name="connsiteX49" fmla="*/ 2639028 w 3808071"/>
              <a:gd name="connsiteY49" fmla="*/ 729205 h 1238491"/>
              <a:gd name="connsiteX50" fmla="*/ 2673752 w 3808071"/>
              <a:gd name="connsiteY50" fmla="*/ 706056 h 1238491"/>
              <a:gd name="connsiteX51" fmla="*/ 2743200 w 3808071"/>
              <a:gd name="connsiteY51" fmla="*/ 659757 h 1238491"/>
              <a:gd name="connsiteX52" fmla="*/ 2777924 w 3808071"/>
              <a:gd name="connsiteY52" fmla="*/ 636607 h 1238491"/>
              <a:gd name="connsiteX53" fmla="*/ 2847372 w 3808071"/>
              <a:gd name="connsiteY53" fmla="*/ 613458 h 1238491"/>
              <a:gd name="connsiteX54" fmla="*/ 2882096 w 3808071"/>
              <a:gd name="connsiteY54" fmla="*/ 590309 h 1238491"/>
              <a:gd name="connsiteX55" fmla="*/ 2963119 w 3808071"/>
              <a:gd name="connsiteY55" fmla="*/ 567159 h 1238491"/>
              <a:gd name="connsiteX56" fmla="*/ 3113590 w 3808071"/>
              <a:gd name="connsiteY56" fmla="*/ 544010 h 1238491"/>
              <a:gd name="connsiteX57" fmla="*/ 3229337 w 3808071"/>
              <a:gd name="connsiteY57" fmla="*/ 555585 h 1238491"/>
              <a:gd name="connsiteX58" fmla="*/ 3483980 w 3808071"/>
              <a:gd name="connsiteY58" fmla="*/ 567159 h 1238491"/>
              <a:gd name="connsiteX59" fmla="*/ 3518704 w 3808071"/>
              <a:gd name="connsiteY59" fmla="*/ 578734 h 1238491"/>
              <a:gd name="connsiteX60" fmla="*/ 3565003 w 3808071"/>
              <a:gd name="connsiteY60" fmla="*/ 590309 h 1238491"/>
              <a:gd name="connsiteX61" fmla="*/ 3599727 w 3808071"/>
              <a:gd name="connsiteY61" fmla="*/ 601883 h 1238491"/>
              <a:gd name="connsiteX62" fmla="*/ 3657600 w 3808071"/>
              <a:gd name="connsiteY62" fmla="*/ 613458 h 1238491"/>
              <a:gd name="connsiteX63" fmla="*/ 3692324 w 3808071"/>
              <a:gd name="connsiteY63" fmla="*/ 625033 h 1238491"/>
              <a:gd name="connsiteX64" fmla="*/ 3808071 w 3808071"/>
              <a:gd name="connsiteY64" fmla="*/ 625033 h 123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808071" h="1238491">
                <a:moveTo>
                  <a:pt x="0" y="254643"/>
                </a:moveTo>
                <a:cubicBezTo>
                  <a:pt x="125348" y="233751"/>
                  <a:pt x="24379" y="254290"/>
                  <a:pt x="104172" y="231493"/>
                </a:cubicBezTo>
                <a:cubicBezTo>
                  <a:pt x="121486" y="226546"/>
                  <a:pt x="166688" y="217597"/>
                  <a:pt x="185195" y="208344"/>
                </a:cubicBezTo>
                <a:cubicBezTo>
                  <a:pt x="249848" y="176018"/>
                  <a:pt x="189838" y="181949"/>
                  <a:pt x="289367" y="162045"/>
                </a:cubicBezTo>
                <a:cubicBezTo>
                  <a:pt x="463841" y="127153"/>
                  <a:pt x="246487" y="171575"/>
                  <a:pt x="393539" y="138896"/>
                </a:cubicBezTo>
                <a:cubicBezTo>
                  <a:pt x="525846" y="109494"/>
                  <a:pt x="384754" y="143985"/>
                  <a:pt x="497712" y="115747"/>
                </a:cubicBezTo>
                <a:cubicBezTo>
                  <a:pt x="513145" y="108030"/>
                  <a:pt x="527641" y="98053"/>
                  <a:pt x="544010" y="92597"/>
                </a:cubicBezTo>
                <a:cubicBezTo>
                  <a:pt x="574193" y="82536"/>
                  <a:pt x="606425" y="79509"/>
                  <a:pt x="636608" y="69448"/>
                </a:cubicBezTo>
                <a:cubicBezTo>
                  <a:pt x="753305" y="30548"/>
                  <a:pt x="572293" y="89900"/>
                  <a:pt x="717631" y="46299"/>
                </a:cubicBezTo>
                <a:cubicBezTo>
                  <a:pt x="741004" y="39287"/>
                  <a:pt x="763930" y="30866"/>
                  <a:pt x="787079" y="23149"/>
                </a:cubicBezTo>
                <a:cubicBezTo>
                  <a:pt x="798654" y="19291"/>
                  <a:pt x="809966" y="14533"/>
                  <a:pt x="821803" y="11574"/>
                </a:cubicBezTo>
                <a:lnTo>
                  <a:pt x="868101" y="0"/>
                </a:lnTo>
                <a:cubicBezTo>
                  <a:pt x="922116" y="3858"/>
                  <a:pt x="976325" y="5594"/>
                  <a:pt x="1030147" y="11574"/>
                </a:cubicBezTo>
                <a:cubicBezTo>
                  <a:pt x="1045958" y="13331"/>
                  <a:pt x="1063210" y="14325"/>
                  <a:pt x="1076446" y="23149"/>
                </a:cubicBezTo>
                <a:cubicBezTo>
                  <a:pt x="1209442" y="111814"/>
                  <a:pt x="1078699" y="62484"/>
                  <a:pt x="1169043" y="92597"/>
                </a:cubicBezTo>
                <a:lnTo>
                  <a:pt x="1192193" y="162045"/>
                </a:lnTo>
                <a:lnTo>
                  <a:pt x="1203767" y="196769"/>
                </a:lnTo>
                <a:cubicBezTo>
                  <a:pt x="1207625" y="223777"/>
                  <a:pt x="1213465" y="250575"/>
                  <a:pt x="1215342" y="277792"/>
                </a:cubicBezTo>
                <a:cubicBezTo>
                  <a:pt x="1221188" y="362559"/>
                  <a:pt x="1220141" y="447737"/>
                  <a:pt x="1226917" y="532435"/>
                </a:cubicBezTo>
                <a:cubicBezTo>
                  <a:pt x="1227890" y="544597"/>
                  <a:pt x="1232214" y="556697"/>
                  <a:pt x="1238491" y="567159"/>
                </a:cubicBezTo>
                <a:cubicBezTo>
                  <a:pt x="1244106" y="576517"/>
                  <a:pt x="1253924" y="582592"/>
                  <a:pt x="1261641" y="590309"/>
                </a:cubicBezTo>
                <a:cubicBezTo>
                  <a:pt x="1294428" y="688676"/>
                  <a:pt x="1248700" y="568741"/>
                  <a:pt x="1296365" y="648182"/>
                </a:cubicBezTo>
                <a:cubicBezTo>
                  <a:pt x="1302642" y="658644"/>
                  <a:pt x="1302014" y="672241"/>
                  <a:pt x="1307939" y="682906"/>
                </a:cubicBezTo>
                <a:cubicBezTo>
                  <a:pt x="1340658" y="741801"/>
                  <a:pt x="1342266" y="740382"/>
                  <a:pt x="1377388" y="775504"/>
                </a:cubicBezTo>
                <a:cubicBezTo>
                  <a:pt x="1410175" y="873871"/>
                  <a:pt x="1364447" y="753936"/>
                  <a:pt x="1412112" y="833377"/>
                </a:cubicBezTo>
                <a:cubicBezTo>
                  <a:pt x="1418389" y="843839"/>
                  <a:pt x="1417409" y="857639"/>
                  <a:pt x="1423686" y="868101"/>
                </a:cubicBezTo>
                <a:cubicBezTo>
                  <a:pt x="1429301" y="877459"/>
                  <a:pt x="1440019" y="882729"/>
                  <a:pt x="1446836" y="891250"/>
                </a:cubicBezTo>
                <a:cubicBezTo>
                  <a:pt x="1455526" y="902113"/>
                  <a:pt x="1463083" y="913896"/>
                  <a:pt x="1469985" y="925974"/>
                </a:cubicBezTo>
                <a:cubicBezTo>
                  <a:pt x="1493752" y="967568"/>
                  <a:pt x="1488080" y="971742"/>
                  <a:pt x="1516284" y="1006997"/>
                </a:cubicBezTo>
                <a:cubicBezTo>
                  <a:pt x="1523101" y="1015518"/>
                  <a:pt x="1532616" y="1021625"/>
                  <a:pt x="1539433" y="1030147"/>
                </a:cubicBezTo>
                <a:cubicBezTo>
                  <a:pt x="1548123" y="1041010"/>
                  <a:pt x="1551719" y="1056181"/>
                  <a:pt x="1562582" y="1064871"/>
                </a:cubicBezTo>
                <a:cubicBezTo>
                  <a:pt x="1572109" y="1072493"/>
                  <a:pt x="1585732" y="1072587"/>
                  <a:pt x="1597307" y="1076445"/>
                </a:cubicBezTo>
                <a:cubicBezTo>
                  <a:pt x="1605023" y="1084162"/>
                  <a:pt x="1611935" y="1092778"/>
                  <a:pt x="1620456" y="1099595"/>
                </a:cubicBezTo>
                <a:cubicBezTo>
                  <a:pt x="1631319" y="1108285"/>
                  <a:pt x="1645343" y="1112907"/>
                  <a:pt x="1655180" y="1122744"/>
                </a:cubicBezTo>
                <a:cubicBezTo>
                  <a:pt x="1665017" y="1132581"/>
                  <a:pt x="1666754" y="1149752"/>
                  <a:pt x="1678329" y="1157468"/>
                </a:cubicBezTo>
                <a:cubicBezTo>
                  <a:pt x="1691565" y="1166292"/>
                  <a:pt x="1709332" y="1164673"/>
                  <a:pt x="1724628" y="1169043"/>
                </a:cubicBezTo>
                <a:cubicBezTo>
                  <a:pt x="1840825" y="1202243"/>
                  <a:pt x="1660965" y="1156023"/>
                  <a:pt x="1805651" y="1192192"/>
                </a:cubicBezTo>
                <a:cubicBezTo>
                  <a:pt x="1813367" y="1199909"/>
                  <a:pt x="1819442" y="1209727"/>
                  <a:pt x="1828800" y="1215342"/>
                </a:cubicBezTo>
                <a:cubicBezTo>
                  <a:pt x="1856970" y="1232244"/>
                  <a:pt x="1943365" y="1236896"/>
                  <a:pt x="1956122" y="1238491"/>
                </a:cubicBezTo>
                <a:cubicBezTo>
                  <a:pt x="1998562" y="1234633"/>
                  <a:pt x="2041655" y="1235274"/>
                  <a:pt x="2083443" y="1226916"/>
                </a:cubicBezTo>
                <a:cubicBezTo>
                  <a:pt x="2100362" y="1223532"/>
                  <a:pt x="2114946" y="1212644"/>
                  <a:pt x="2129742" y="1203767"/>
                </a:cubicBezTo>
                <a:cubicBezTo>
                  <a:pt x="2172759" y="1177957"/>
                  <a:pt x="2203080" y="1159745"/>
                  <a:pt x="2233914" y="1122744"/>
                </a:cubicBezTo>
                <a:cubicBezTo>
                  <a:pt x="2242820" y="1112057"/>
                  <a:pt x="2247226" y="1097856"/>
                  <a:pt x="2257063" y="1088020"/>
                </a:cubicBezTo>
                <a:cubicBezTo>
                  <a:pt x="2266900" y="1078183"/>
                  <a:pt x="2281319" y="1074032"/>
                  <a:pt x="2291788" y="1064871"/>
                </a:cubicBezTo>
                <a:cubicBezTo>
                  <a:pt x="2416281" y="955940"/>
                  <a:pt x="2305574" y="1050715"/>
                  <a:pt x="2372810" y="972273"/>
                </a:cubicBezTo>
                <a:cubicBezTo>
                  <a:pt x="2442364" y="891126"/>
                  <a:pt x="2392396" y="954022"/>
                  <a:pt x="2453833" y="902825"/>
                </a:cubicBezTo>
                <a:cubicBezTo>
                  <a:pt x="2509165" y="856715"/>
                  <a:pt x="2470323" y="883037"/>
                  <a:pt x="2511707" y="833377"/>
                </a:cubicBezTo>
                <a:cubicBezTo>
                  <a:pt x="2539558" y="799956"/>
                  <a:pt x="2547011" y="798266"/>
                  <a:pt x="2581155" y="775504"/>
                </a:cubicBezTo>
                <a:cubicBezTo>
                  <a:pt x="2588871" y="763929"/>
                  <a:pt x="2593441" y="749470"/>
                  <a:pt x="2604304" y="740780"/>
                </a:cubicBezTo>
                <a:cubicBezTo>
                  <a:pt x="2613831" y="733158"/>
                  <a:pt x="2628115" y="734661"/>
                  <a:pt x="2639028" y="729205"/>
                </a:cubicBezTo>
                <a:cubicBezTo>
                  <a:pt x="2651470" y="722984"/>
                  <a:pt x="2662889" y="714746"/>
                  <a:pt x="2673752" y="706056"/>
                </a:cubicBezTo>
                <a:cubicBezTo>
                  <a:pt x="2751118" y="644163"/>
                  <a:pt x="2620707" y="729753"/>
                  <a:pt x="2743200" y="659757"/>
                </a:cubicBezTo>
                <a:cubicBezTo>
                  <a:pt x="2755278" y="652855"/>
                  <a:pt x="2765212" y="642257"/>
                  <a:pt x="2777924" y="636607"/>
                </a:cubicBezTo>
                <a:cubicBezTo>
                  <a:pt x="2800222" y="626697"/>
                  <a:pt x="2827069" y="626993"/>
                  <a:pt x="2847372" y="613458"/>
                </a:cubicBezTo>
                <a:cubicBezTo>
                  <a:pt x="2858947" y="605742"/>
                  <a:pt x="2869654" y="596530"/>
                  <a:pt x="2882096" y="590309"/>
                </a:cubicBezTo>
                <a:cubicBezTo>
                  <a:pt x="2897564" y="582575"/>
                  <a:pt x="2949767" y="570126"/>
                  <a:pt x="2963119" y="567159"/>
                </a:cubicBezTo>
                <a:cubicBezTo>
                  <a:pt x="3031285" y="552011"/>
                  <a:pt x="3033426" y="554031"/>
                  <a:pt x="3113590" y="544010"/>
                </a:cubicBezTo>
                <a:cubicBezTo>
                  <a:pt x="3152172" y="547868"/>
                  <a:pt x="3190638" y="553166"/>
                  <a:pt x="3229337" y="555585"/>
                </a:cubicBezTo>
                <a:cubicBezTo>
                  <a:pt x="3314140" y="560885"/>
                  <a:pt x="3399282" y="560383"/>
                  <a:pt x="3483980" y="567159"/>
                </a:cubicBezTo>
                <a:cubicBezTo>
                  <a:pt x="3496142" y="568132"/>
                  <a:pt x="3506973" y="575382"/>
                  <a:pt x="3518704" y="578734"/>
                </a:cubicBezTo>
                <a:cubicBezTo>
                  <a:pt x="3534000" y="583104"/>
                  <a:pt x="3549707" y="585939"/>
                  <a:pt x="3565003" y="590309"/>
                </a:cubicBezTo>
                <a:cubicBezTo>
                  <a:pt x="3576734" y="593661"/>
                  <a:pt x="3587891" y="598924"/>
                  <a:pt x="3599727" y="601883"/>
                </a:cubicBezTo>
                <a:cubicBezTo>
                  <a:pt x="3618813" y="606654"/>
                  <a:pt x="3638514" y="608686"/>
                  <a:pt x="3657600" y="613458"/>
                </a:cubicBezTo>
                <a:cubicBezTo>
                  <a:pt x="3669436" y="616417"/>
                  <a:pt x="3680159" y="624097"/>
                  <a:pt x="3692324" y="625033"/>
                </a:cubicBezTo>
                <a:cubicBezTo>
                  <a:pt x="3730793" y="627992"/>
                  <a:pt x="3769489" y="625033"/>
                  <a:pt x="3808071" y="625033"/>
                </a:cubicBezTo>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34A49F-91C6-4267-A8FE-A3B5B34DA478}"/>
              </a:ext>
            </a:extLst>
          </p:cNvPr>
          <p:cNvSpPr/>
          <p:nvPr/>
        </p:nvSpPr>
        <p:spPr>
          <a:xfrm>
            <a:off x="5394653" y="1174578"/>
            <a:ext cx="831833" cy="1818811"/>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006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994C-9385-473B-B632-AFC0E96EB3CD}"/>
              </a:ext>
            </a:extLst>
          </p:cNvPr>
          <p:cNvSpPr>
            <a:spLocks noGrp="1"/>
          </p:cNvSpPr>
          <p:nvPr>
            <p:ph type="title"/>
          </p:nvPr>
        </p:nvSpPr>
        <p:spPr>
          <a:xfrm>
            <a:off x="399877" y="56034"/>
            <a:ext cx="8584872" cy="1251325"/>
          </a:xfrm>
        </p:spPr>
        <p:txBody>
          <a:bodyPr/>
          <a:lstStyle/>
          <a:p>
            <a:r>
              <a:rPr lang="en-US" sz="3600" dirty="0">
                <a:solidFill>
                  <a:schemeClr val="tx2"/>
                </a:solidFill>
              </a:rPr>
              <a:t>Non-Structural Practice – </a:t>
            </a:r>
            <a:r>
              <a:rPr lang="en-US" sz="3600" dirty="0">
                <a:solidFill>
                  <a:schemeClr val="accent1"/>
                </a:solidFill>
              </a:rPr>
              <a:t>Rotational or Prescribed Grazing </a:t>
            </a:r>
          </a:p>
        </p:txBody>
      </p:sp>
      <p:pic>
        <p:nvPicPr>
          <p:cNvPr id="5" name="Picture 4">
            <a:extLst>
              <a:ext uri="{FF2B5EF4-FFF2-40B4-BE49-F238E27FC236}">
                <a16:creationId xmlns:a16="http://schemas.microsoft.com/office/drawing/2014/main" id="{BF08D144-2CA6-4539-8783-D5685A39AB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6590" y="1307359"/>
            <a:ext cx="3838159" cy="2265290"/>
          </a:xfrm>
          <a:prstGeom prst="rect">
            <a:avLst/>
          </a:prstGeom>
        </p:spPr>
      </p:pic>
      <p:pic>
        <p:nvPicPr>
          <p:cNvPr id="6" name="Picture 5">
            <a:extLst>
              <a:ext uri="{FF2B5EF4-FFF2-40B4-BE49-F238E27FC236}">
                <a16:creationId xmlns:a16="http://schemas.microsoft.com/office/drawing/2014/main" id="{351921FB-0250-4419-BC99-B8497135F0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6284" y="3804334"/>
            <a:ext cx="4128464" cy="2436628"/>
          </a:xfrm>
          <a:prstGeom prst="rect">
            <a:avLst/>
          </a:prstGeom>
        </p:spPr>
      </p:pic>
      <p:sp>
        <p:nvSpPr>
          <p:cNvPr id="10" name="Content Placeholder 8">
            <a:extLst>
              <a:ext uri="{FF2B5EF4-FFF2-40B4-BE49-F238E27FC236}">
                <a16:creationId xmlns:a16="http://schemas.microsoft.com/office/drawing/2014/main" id="{BAC57C32-3854-407A-AF4C-E54C19DF64A3}"/>
              </a:ext>
            </a:extLst>
          </p:cNvPr>
          <p:cNvSpPr txBox="1">
            <a:spLocks/>
          </p:cNvSpPr>
          <p:nvPr/>
        </p:nvSpPr>
        <p:spPr>
          <a:xfrm>
            <a:off x="399877" y="1207065"/>
            <a:ext cx="4652319" cy="2436629"/>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Two or more pastures are alternately rested and grazed in a planned sequence to maintain minimum recommended grazing coverage, typically based on forage height.</a:t>
            </a:r>
          </a:p>
        </p:txBody>
      </p:sp>
      <p:pic>
        <p:nvPicPr>
          <p:cNvPr id="3" name="Picture 2">
            <a:extLst>
              <a:ext uri="{FF2B5EF4-FFF2-40B4-BE49-F238E27FC236}">
                <a16:creationId xmlns:a16="http://schemas.microsoft.com/office/drawing/2014/main" id="{EF96F34B-B606-45C2-BE9F-65212B9499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8227" y="4534930"/>
            <a:ext cx="539475" cy="1706032"/>
          </a:xfrm>
          <a:prstGeom prst="rect">
            <a:avLst/>
          </a:prstGeom>
        </p:spPr>
      </p:pic>
      <p:sp>
        <p:nvSpPr>
          <p:cNvPr id="4" name="TextBox 3">
            <a:extLst>
              <a:ext uri="{FF2B5EF4-FFF2-40B4-BE49-F238E27FC236}">
                <a16:creationId xmlns:a16="http://schemas.microsoft.com/office/drawing/2014/main" id="{214C0959-D213-4ED5-8EB2-C60D831300D9}"/>
              </a:ext>
            </a:extLst>
          </p:cNvPr>
          <p:cNvSpPr txBox="1"/>
          <p:nvPr/>
        </p:nvSpPr>
        <p:spPr>
          <a:xfrm>
            <a:off x="1543391" y="4534930"/>
            <a:ext cx="1706436" cy="1815882"/>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Medium</a:t>
            </a:r>
          </a:p>
          <a:p>
            <a:endParaRPr lang="en-US" sz="20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Medium</a:t>
            </a:r>
          </a:p>
          <a:p>
            <a:endParaRPr lang="en-US" sz="20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a:t>
            </a:r>
          </a:p>
        </p:txBody>
      </p:sp>
      <p:sp>
        <p:nvSpPr>
          <p:cNvPr id="8" name="Content Placeholder 10">
            <a:extLst>
              <a:ext uri="{FF2B5EF4-FFF2-40B4-BE49-F238E27FC236}">
                <a16:creationId xmlns:a16="http://schemas.microsoft.com/office/drawing/2014/main" id="{BF224E02-DBBE-4776-BFBD-126A5AC0197E}"/>
              </a:ext>
            </a:extLst>
          </p:cNvPr>
          <p:cNvSpPr txBox="1">
            <a:spLocks/>
          </p:cNvSpPr>
          <p:nvPr/>
        </p:nvSpPr>
        <p:spPr>
          <a:xfrm>
            <a:off x="399877" y="3531640"/>
            <a:ext cx="3823631" cy="857250"/>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Bacteria, Nutrients, Sediment</a:t>
            </a:r>
            <a:endParaRPr lang="en-US" sz="2400" dirty="0"/>
          </a:p>
        </p:txBody>
      </p:sp>
      <p:sp>
        <p:nvSpPr>
          <p:cNvPr id="7" name="Oval 6">
            <a:extLst>
              <a:ext uri="{FF2B5EF4-FFF2-40B4-BE49-F238E27FC236}">
                <a16:creationId xmlns:a16="http://schemas.microsoft.com/office/drawing/2014/main" id="{9C9BFEC3-99C6-4402-81E7-F3281AB90853}"/>
              </a:ext>
            </a:extLst>
          </p:cNvPr>
          <p:cNvSpPr/>
          <p:nvPr/>
        </p:nvSpPr>
        <p:spPr>
          <a:xfrm>
            <a:off x="6447099" y="4745620"/>
            <a:ext cx="231493" cy="254643"/>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B81B860-DC93-4839-B602-2605FD52D384}"/>
              </a:ext>
            </a:extLst>
          </p:cNvPr>
          <p:cNvSpPr/>
          <p:nvPr/>
        </p:nvSpPr>
        <p:spPr>
          <a:xfrm>
            <a:off x="7164729" y="5000263"/>
            <a:ext cx="231493" cy="254643"/>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E7CC833-2726-4984-BF18-DE05A39CA6C1}"/>
              </a:ext>
            </a:extLst>
          </p:cNvPr>
          <p:cNvSpPr/>
          <p:nvPr/>
        </p:nvSpPr>
        <p:spPr>
          <a:xfrm>
            <a:off x="7396222" y="4398249"/>
            <a:ext cx="257229" cy="273361"/>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A67641D-E325-4499-8CC4-C7FD66C2BD89}"/>
              </a:ext>
            </a:extLst>
          </p:cNvPr>
          <p:cNvSpPr/>
          <p:nvPr/>
        </p:nvSpPr>
        <p:spPr>
          <a:xfrm>
            <a:off x="7167315" y="5611253"/>
            <a:ext cx="228908" cy="254643"/>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06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13A7CD-F5B4-4B90-8BA0-B2996CD0A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2576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E74BFAC-C46C-485A-8F94-019BED9E2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832" y="972713"/>
            <a:ext cx="3810000" cy="285750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DD080E2A-E375-4563-92D7-680035EAD7EA}"/>
              </a:ext>
            </a:extLst>
          </p:cNvPr>
          <p:cNvPicPr>
            <a:picLocks noChangeAspect="1"/>
          </p:cNvPicPr>
          <p:nvPr/>
        </p:nvPicPr>
        <p:blipFill>
          <a:blip r:embed="rId4"/>
          <a:stretch>
            <a:fillRect/>
          </a:stretch>
        </p:blipFill>
        <p:spPr>
          <a:xfrm>
            <a:off x="3992383" y="3311253"/>
            <a:ext cx="3810000" cy="28575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E94AE39-0190-4883-8F05-065A9A1CFC91}"/>
              </a:ext>
            </a:extLst>
          </p:cNvPr>
          <p:cNvSpPr>
            <a:spLocks noGrp="1"/>
          </p:cNvSpPr>
          <p:nvPr>
            <p:ph type="title"/>
          </p:nvPr>
        </p:nvSpPr>
        <p:spPr>
          <a:xfrm>
            <a:off x="262924" y="161779"/>
            <a:ext cx="8881076" cy="1059239"/>
          </a:xfrm>
        </p:spPr>
        <p:txBody>
          <a:bodyPr/>
          <a:lstStyle/>
          <a:p>
            <a:r>
              <a:rPr lang="en-US" sz="3600" dirty="0"/>
              <a:t>Structural Practice – </a:t>
            </a:r>
            <a:r>
              <a:rPr lang="en-US" sz="3600" dirty="0">
                <a:solidFill>
                  <a:schemeClr val="accent1"/>
                </a:solidFill>
              </a:rPr>
              <a:t>Livestock Exclusion Fencing</a:t>
            </a:r>
          </a:p>
        </p:txBody>
      </p:sp>
      <p:sp>
        <p:nvSpPr>
          <p:cNvPr id="3" name="TextBox 2">
            <a:extLst>
              <a:ext uri="{FF2B5EF4-FFF2-40B4-BE49-F238E27FC236}">
                <a16:creationId xmlns:a16="http://schemas.microsoft.com/office/drawing/2014/main" id="{261CA3E1-745A-4BEC-A6DF-C9284588CA78}"/>
              </a:ext>
            </a:extLst>
          </p:cNvPr>
          <p:cNvSpPr txBox="1"/>
          <p:nvPr/>
        </p:nvSpPr>
        <p:spPr>
          <a:xfrm>
            <a:off x="295539" y="1221019"/>
            <a:ext cx="4109328"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The use of fencing to provide a barrier between livestock and a natural waterway.</a:t>
            </a:r>
          </a:p>
        </p:txBody>
      </p:sp>
      <p:pic>
        <p:nvPicPr>
          <p:cNvPr id="9" name="Picture 8">
            <a:extLst>
              <a:ext uri="{FF2B5EF4-FFF2-40B4-BE49-F238E27FC236}">
                <a16:creationId xmlns:a16="http://schemas.microsoft.com/office/drawing/2014/main" id="{6D141D19-A22D-4337-852E-A8CD0D667DFC}"/>
              </a:ext>
            </a:extLst>
          </p:cNvPr>
          <p:cNvPicPr>
            <a:picLocks noChangeAspect="1"/>
          </p:cNvPicPr>
          <p:nvPr/>
        </p:nvPicPr>
        <p:blipFill>
          <a:blip r:embed="rId5"/>
          <a:stretch>
            <a:fillRect/>
          </a:stretch>
        </p:blipFill>
        <p:spPr>
          <a:xfrm>
            <a:off x="492103" y="4063798"/>
            <a:ext cx="597460" cy="1896020"/>
          </a:xfrm>
          <a:prstGeom prst="rect">
            <a:avLst/>
          </a:prstGeom>
        </p:spPr>
      </p:pic>
      <p:sp>
        <p:nvSpPr>
          <p:cNvPr id="10" name="TextBox 9">
            <a:extLst>
              <a:ext uri="{FF2B5EF4-FFF2-40B4-BE49-F238E27FC236}">
                <a16:creationId xmlns:a16="http://schemas.microsoft.com/office/drawing/2014/main" id="{D3C32CD0-4132-46E9-A88E-C7E36FA7185D}"/>
              </a:ext>
            </a:extLst>
          </p:cNvPr>
          <p:cNvSpPr txBox="1"/>
          <p:nvPr/>
        </p:nvSpPr>
        <p:spPr>
          <a:xfrm>
            <a:off x="1272693" y="4102764"/>
            <a:ext cx="2719690" cy="1938992"/>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Medium to High</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Medium</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a:t>
            </a:r>
          </a:p>
        </p:txBody>
      </p:sp>
      <p:sp>
        <p:nvSpPr>
          <p:cNvPr id="11" name="TextBox 10">
            <a:extLst>
              <a:ext uri="{FF2B5EF4-FFF2-40B4-BE49-F238E27FC236}">
                <a16:creationId xmlns:a16="http://schemas.microsoft.com/office/drawing/2014/main" id="{DD25657F-8B8A-4FA6-A408-42841EDA3CA1}"/>
              </a:ext>
            </a:extLst>
          </p:cNvPr>
          <p:cNvSpPr txBox="1"/>
          <p:nvPr/>
        </p:nvSpPr>
        <p:spPr>
          <a:xfrm>
            <a:off x="5350205" y="1253091"/>
            <a:ext cx="242614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Without Fencing</a:t>
            </a:r>
          </a:p>
        </p:txBody>
      </p:sp>
      <p:sp>
        <p:nvSpPr>
          <p:cNvPr id="12" name="TextBox 11">
            <a:extLst>
              <a:ext uri="{FF2B5EF4-FFF2-40B4-BE49-F238E27FC236}">
                <a16:creationId xmlns:a16="http://schemas.microsoft.com/office/drawing/2014/main" id="{CA6ABEC9-B013-435E-96A7-5F612D5547F1}"/>
              </a:ext>
            </a:extLst>
          </p:cNvPr>
          <p:cNvSpPr txBox="1"/>
          <p:nvPr/>
        </p:nvSpPr>
        <p:spPr>
          <a:xfrm>
            <a:off x="5791050" y="5210759"/>
            <a:ext cx="1243398"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With Fencing</a:t>
            </a:r>
          </a:p>
        </p:txBody>
      </p:sp>
      <p:sp>
        <p:nvSpPr>
          <p:cNvPr id="13" name="Content Placeholder 10">
            <a:extLst>
              <a:ext uri="{FF2B5EF4-FFF2-40B4-BE49-F238E27FC236}">
                <a16:creationId xmlns:a16="http://schemas.microsoft.com/office/drawing/2014/main" id="{AB9F8841-66B7-447F-8D1F-147FACBAD909}"/>
              </a:ext>
            </a:extLst>
          </p:cNvPr>
          <p:cNvSpPr txBox="1">
            <a:spLocks/>
          </p:cNvSpPr>
          <p:nvPr/>
        </p:nvSpPr>
        <p:spPr>
          <a:xfrm>
            <a:off x="295539" y="2670160"/>
            <a:ext cx="3823631" cy="857250"/>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Bacteria, Nutrients, Sediment</a:t>
            </a:r>
            <a:endParaRPr lang="en-US" sz="2400" dirty="0"/>
          </a:p>
        </p:txBody>
      </p:sp>
    </p:spTree>
    <p:extLst>
      <p:ext uri="{BB962C8B-B14F-4D97-AF65-F5344CB8AC3E}">
        <p14:creationId xmlns:p14="http://schemas.microsoft.com/office/powerpoint/2010/main" val="4288490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617C-45C2-43F6-9268-EA1DCAC27C52}"/>
              </a:ext>
            </a:extLst>
          </p:cNvPr>
          <p:cNvSpPr>
            <a:spLocks noGrp="1"/>
          </p:cNvSpPr>
          <p:nvPr>
            <p:ph type="title"/>
          </p:nvPr>
        </p:nvSpPr>
        <p:spPr>
          <a:xfrm>
            <a:off x="315097" y="40932"/>
            <a:ext cx="8684938" cy="857250"/>
          </a:xfrm>
        </p:spPr>
        <p:txBody>
          <a:bodyPr/>
          <a:lstStyle/>
          <a:p>
            <a:r>
              <a:rPr lang="en-US" sz="3600" dirty="0"/>
              <a:t>Structural Practice – </a:t>
            </a:r>
            <a:r>
              <a:rPr lang="en-US" sz="3600" dirty="0">
                <a:solidFill>
                  <a:schemeClr val="accent1"/>
                </a:solidFill>
              </a:rPr>
              <a:t>Limited Stream Access</a:t>
            </a:r>
          </a:p>
        </p:txBody>
      </p:sp>
      <p:sp>
        <p:nvSpPr>
          <p:cNvPr id="3" name="Content Placeholder 2">
            <a:extLst>
              <a:ext uri="{FF2B5EF4-FFF2-40B4-BE49-F238E27FC236}">
                <a16:creationId xmlns:a16="http://schemas.microsoft.com/office/drawing/2014/main" id="{1F576DB7-41A0-4366-86B1-AB628874EC67}"/>
              </a:ext>
            </a:extLst>
          </p:cNvPr>
          <p:cNvSpPr>
            <a:spLocks noGrp="1"/>
          </p:cNvSpPr>
          <p:nvPr>
            <p:ph idx="1"/>
          </p:nvPr>
        </p:nvSpPr>
        <p:spPr>
          <a:xfrm>
            <a:off x="394189" y="898182"/>
            <a:ext cx="4531841" cy="2252791"/>
          </a:xfrm>
        </p:spPr>
        <p:txBody>
          <a:bodyPr/>
          <a:lstStyle/>
          <a:p>
            <a:pPr marL="0" indent="0">
              <a:buNone/>
            </a:pPr>
            <a:r>
              <a:rPr lang="en-US" dirty="0"/>
              <a:t>A limited stream crossing that enables livestock to have continued access to a natural water source and adjacent pastureland.</a:t>
            </a:r>
          </a:p>
        </p:txBody>
      </p:sp>
      <p:pic>
        <p:nvPicPr>
          <p:cNvPr id="5" name="Picture 4">
            <a:extLst>
              <a:ext uri="{FF2B5EF4-FFF2-40B4-BE49-F238E27FC236}">
                <a16:creationId xmlns:a16="http://schemas.microsoft.com/office/drawing/2014/main" id="{E07AD051-5EAE-4B5A-A041-516480AE15A7}"/>
              </a:ext>
            </a:extLst>
          </p:cNvPr>
          <p:cNvPicPr>
            <a:picLocks noChangeAspect="1"/>
          </p:cNvPicPr>
          <p:nvPr/>
        </p:nvPicPr>
        <p:blipFill>
          <a:blip r:embed="rId3"/>
          <a:stretch>
            <a:fillRect/>
          </a:stretch>
        </p:blipFill>
        <p:spPr>
          <a:xfrm>
            <a:off x="675233" y="4153188"/>
            <a:ext cx="597460" cy="1896020"/>
          </a:xfrm>
          <a:prstGeom prst="rect">
            <a:avLst/>
          </a:prstGeom>
        </p:spPr>
      </p:pic>
      <p:sp>
        <p:nvSpPr>
          <p:cNvPr id="7" name="TextBox 6">
            <a:extLst>
              <a:ext uri="{FF2B5EF4-FFF2-40B4-BE49-F238E27FC236}">
                <a16:creationId xmlns:a16="http://schemas.microsoft.com/office/drawing/2014/main" id="{4A722A72-BC86-45E8-B8DE-410493491DA3}"/>
              </a:ext>
            </a:extLst>
          </p:cNvPr>
          <p:cNvSpPr txBox="1"/>
          <p:nvPr/>
        </p:nvSpPr>
        <p:spPr>
          <a:xfrm>
            <a:off x="1272693" y="4102764"/>
            <a:ext cx="2719690" cy="1938992"/>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Medium to High</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Medium to High</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a:t>
            </a:r>
          </a:p>
        </p:txBody>
      </p:sp>
      <p:sp>
        <p:nvSpPr>
          <p:cNvPr id="8" name="Content Placeholder 10">
            <a:extLst>
              <a:ext uri="{FF2B5EF4-FFF2-40B4-BE49-F238E27FC236}">
                <a16:creationId xmlns:a16="http://schemas.microsoft.com/office/drawing/2014/main" id="{0E69D92E-B12E-4986-A299-A17DDD3AB585}"/>
              </a:ext>
            </a:extLst>
          </p:cNvPr>
          <p:cNvSpPr txBox="1">
            <a:spLocks/>
          </p:cNvSpPr>
          <p:nvPr/>
        </p:nvSpPr>
        <p:spPr>
          <a:xfrm>
            <a:off x="354030" y="3000375"/>
            <a:ext cx="3823631" cy="857250"/>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Bacteria, Nutrients, Sediment</a:t>
            </a:r>
            <a:endParaRPr lang="en-US" sz="2400" dirty="0"/>
          </a:p>
        </p:txBody>
      </p:sp>
      <p:sp>
        <p:nvSpPr>
          <p:cNvPr id="10" name="TextBox 9">
            <a:extLst>
              <a:ext uri="{FF2B5EF4-FFF2-40B4-BE49-F238E27FC236}">
                <a16:creationId xmlns:a16="http://schemas.microsoft.com/office/drawing/2014/main" id="{F23BDE79-0AE3-469E-830C-02603E5B4AD5}"/>
              </a:ext>
            </a:extLst>
          </p:cNvPr>
          <p:cNvSpPr txBox="1"/>
          <p:nvPr/>
        </p:nvSpPr>
        <p:spPr>
          <a:xfrm>
            <a:off x="6139651" y="6041756"/>
            <a:ext cx="3004349" cy="307777"/>
          </a:xfrm>
          <a:prstGeom prst="rect">
            <a:avLst/>
          </a:prstGeom>
          <a:noFill/>
        </p:spPr>
        <p:txBody>
          <a:bodyPr wrap="square" rtlCol="0">
            <a:spAutoFit/>
          </a:bodyPr>
          <a:lstStyle/>
          <a:p>
            <a:r>
              <a:rPr lang="en-US" sz="1400" dirty="0"/>
              <a:t>University of Kentucky College of Ag</a:t>
            </a:r>
          </a:p>
        </p:txBody>
      </p:sp>
      <p:pic>
        <p:nvPicPr>
          <p:cNvPr id="4" name="Picture 3">
            <a:extLst>
              <a:ext uri="{FF2B5EF4-FFF2-40B4-BE49-F238E27FC236}">
                <a16:creationId xmlns:a16="http://schemas.microsoft.com/office/drawing/2014/main" id="{A46A2E49-2EB9-4F6B-99DF-CEEDB9961A2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464610" y="1911565"/>
            <a:ext cx="4362450" cy="3590925"/>
          </a:xfrm>
          <a:prstGeom prst="rect">
            <a:avLst/>
          </a:prstGeom>
        </p:spPr>
      </p:pic>
    </p:spTree>
    <p:extLst>
      <p:ext uri="{BB962C8B-B14F-4D97-AF65-F5344CB8AC3E}">
        <p14:creationId xmlns:p14="http://schemas.microsoft.com/office/powerpoint/2010/main" val="2752718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0639AF-CDDE-4257-B1B5-E33B02DD38FB}"/>
              </a:ext>
            </a:extLst>
          </p:cNvPr>
          <p:cNvPicPr>
            <a:picLocks noChangeAspect="1"/>
          </p:cNvPicPr>
          <p:nvPr/>
        </p:nvPicPr>
        <p:blipFill>
          <a:blip r:embed="rId3"/>
          <a:stretch>
            <a:fillRect/>
          </a:stretch>
        </p:blipFill>
        <p:spPr>
          <a:xfrm>
            <a:off x="4351534" y="3488891"/>
            <a:ext cx="3715473" cy="2768027"/>
          </a:xfrm>
          <a:prstGeom prst="rect">
            <a:avLst/>
          </a:prstGeom>
        </p:spPr>
      </p:pic>
      <p:pic>
        <p:nvPicPr>
          <p:cNvPr id="7" name="Picture 6">
            <a:extLst>
              <a:ext uri="{FF2B5EF4-FFF2-40B4-BE49-F238E27FC236}">
                <a16:creationId xmlns:a16="http://schemas.microsoft.com/office/drawing/2014/main" id="{FCB29FE5-4131-4160-B356-0D03F7E441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423" y="858420"/>
            <a:ext cx="3347587" cy="2510690"/>
          </a:xfrm>
          <a:prstGeom prst="rect">
            <a:avLst/>
          </a:prstGeom>
        </p:spPr>
      </p:pic>
      <p:sp>
        <p:nvSpPr>
          <p:cNvPr id="2" name="Title 1">
            <a:extLst>
              <a:ext uri="{FF2B5EF4-FFF2-40B4-BE49-F238E27FC236}">
                <a16:creationId xmlns:a16="http://schemas.microsoft.com/office/drawing/2014/main" id="{7E94AE39-0190-4883-8F05-065A9A1CFC91}"/>
              </a:ext>
            </a:extLst>
          </p:cNvPr>
          <p:cNvSpPr>
            <a:spLocks noGrp="1"/>
          </p:cNvSpPr>
          <p:nvPr>
            <p:ph type="title"/>
          </p:nvPr>
        </p:nvSpPr>
        <p:spPr>
          <a:xfrm>
            <a:off x="241611" y="207709"/>
            <a:ext cx="8660777" cy="981947"/>
          </a:xfrm>
        </p:spPr>
        <p:txBody>
          <a:bodyPr/>
          <a:lstStyle/>
          <a:p>
            <a:r>
              <a:rPr lang="en-US" sz="3600" dirty="0"/>
              <a:t>Structural Practice – </a:t>
            </a:r>
            <a:r>
              <a:rPr lang="en-US" sz="3600" dirty="0">
                <a:solidFill>
                  <a:schemeClr val="accent1"/>
                </a:solidFill>
              </a:rPr>
              <a:t>Alternative Livestock Water Systems</a:t>
            </a:r>
          </a:p>
        </p:txBody>
      </p:sp>
      <p:sp>
        <p:nvSpPr>
          <p:cNvPr id="12" name="TextBox 11">
            <a:extLst>
              <a:ext uri="{FF2B5EF4-FFF2-40B4-BE49-F238E27FC236}">
                <a16:creationId xmlns:a16="http://schemas.microsoft.com/office/drawing/2014/main" id="{DAFEAE5B-5956-4E66-98BB-B990416A677F}"/>
              </a:ext>
            </a:extLst>
          </p:cNvPr>
          <p:cNvSpPr txBox="1"/>
          <p:nvPr/>
        </p:nvSpPr>
        <p:spPr>
          <a:xfrm>
            <a:off x="6209271" y="3008566"/>
            <a:ext cx="2815836" cy="300082"/>
          </a:xfrm>
          <a:prstGeom prst="rect">
            <a:avLst/>
          </a:prstGeom>
          <a:noFill/>
        </p:spPr>
        <p:txBody>
          <a:bodyPr wrap="square" rtlCol="0">
            <a:spAutoFit/>
          </a:bodyPr>
          <a:lstStyle/>
          <a:p>
            <a:r>
              <a:rPr lang="en-US" sz="1350" dirty="0">
                <a:solidFill>
                  <a:schemeClr val="bg1"/>
                </a:solidFill>
              </a:rPr>
              <a:t>Tire Waterer at Eden Shale Farm, KY</a:t>
            </a:r>
          </a:p>
        </p:txBody>
      </p:sp>
      <p:sp>
        <p:nvSpPr>
          <p:cNvPr id="6" name="TextBox 5">
            <a:extLst>
              <a:ext uri="{FF2B5EF4-FFF2-40B4-BE49-F238E27FC236}">
                <a16:creationId xmlns:a16="http://schemas.microsoft.com/office/drawing/2014/main" id="{7E817972-FD10-41B9-AC11-DC196F9AF105}"/>
              </a:ext>
            </a:extLst>
          </p:cNvPr>
          <p:cNvSpPr txBox="1"/>
          <p:nvPr/>
        </p:nvSpPr>
        <p:spPr>
          <a:xfrm>
            <a:off x="319370" y="1264497"/>
            <a:ext cx="4976684" cy="1938992"/>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Water supply other than a present system (generally a stream), which may include a spring development, pipeline and tank or temporary water system.</a:t>
            </a:r>
          </a:p>
        </p:txBody>
      </p:sp>
      <p:sp>
        <p:nvSpPr>
          <p:cNvPr id="8" name="Content Placeholder 10">
            <a:extLst>
              <a:ext uri="{FF2B5EF4-FFF2-40B4-BE49-F238E27FC236}">
                <a16:creationId xmlns:a16="http://schemas.microsoft.com/office/drawing/2014/main" id="{1F94F41C-9DF2-43F9-9FA5-008459765308}"/>
              </a:ext>
            </a:extLst>
          </p:cNvPr>
          <p:cNvSpPr txBox="1">
            <a:spLocks/>
          </p:cNvSpPr>
          <p:nvPr/>
        </p:nvSpPr>
        <p:spPr>
          <a:xfrm>
            <a:off x="368253" y="3225887"/>
            <a:ext cx="3823631" cy="857250"/>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Bacteria, Nutrients, Sediment</a:t>
            </a:r>
            <a:endParaRPr lang="en-US" sz="2400" dirty="0"/>
          </a:p>
        </p:txBody>
      </p:sp>
      <p:pic>
        <p:nvPicPr>
          <p:cNvPr id="9" name="Picture 8">
            <a:extLst>
              <a:ext uri="{FF2B5EF4-FFF2-40B4-BE49-F238E27FC236}">
                <a16:creationId xmlns:a16="http://schemas.microsoft.com/office/drawing/2014/main" id="{AFFDED32-2DAB-4B75-8CB7-A7B7F9BFFE01}"/>
              </a:ext>
            </a:extLst>
          </p:cNvPr>
          <p:cNvPicPr>
            <a:picLocks noChangeAspect="1"/>
          </p:cNvPicPr>
          <p:nvPr/>
        </p:nvPicPr>
        <p:blipFill>
          <a:blip r:embed="rId5"/>
          <a:stretch>
            <a:fillRect/>
          </a:stretch>
        </p:blipFill>
        <p:spPr>
          <a:xfrm>
            <a:off x="519961" y="4322950"/>
            <a:ext cx="597460" cy="1896020"/>
          </a:xfrm>
          <a:prstGeom prst="rect">
            <a:avLst/>
          </a:prstGeom>
        </p:spPr>
      </p:pic>
      <p:sp>
        <p:nvSpPr>
          <p:cNvPr id="10" name="TextBox 9">
            <a:extLst>
              <a:ext uri="{FF2B5EF4-FFF2-40B4-BE49-F238E27FC236}">
                <a16:creationId xmlns:a16="http://schemas.microsoft.com/office/drawing/2014/main" id="{727E4298-1937-4EC4-A327-F6869FF16C7F}"/>
              </a:ext>
            </a:extLst>
          </p:cNvPr>
          <p:cNvSpPr txBox="1"/>
          <p:nvPr/>
        </p:nvSpPr>
        <p:spPr>
          <a:xfrm>
            <a:off x="1216566" y="4279978"/>
            <a:ext cx="2719690" cy="1938992"/>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Medium to High</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Low</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Medium</a:t>
            </a:r>
          </a:p>
        </p:txBody>
      </p:sp>
    </p:spTree>
    <p:extLst>
      <p:ext uri="{BB962C8B-B14F-4D97-AF65-F5344CB8AC3E}">
        <p14:creationId xmlns:p14="http://schemas.microsoft.com/office/powerpoint/2010/main" val="2089164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2A7E3-489D-4DC5-8283-1FB1789C17B9}"/>
              </a:ext>
            </a:extLst>
          </p:cNvPr>
          <p:cNvSpPr>
            <a:spLocks noGrp="1"/>
          </p:cNvSpPr>
          <p:nvPr>
            <p:ph type="title"/>
          </p:nvPr>
        </p:nvSpPr>
        <p:spPr>
          <a:xfrm>
            <a:off x="280220" y="128201"/>
            <a:ext cx="8225327" cy="857250"/>
          </a:xfrm>
        </p:spPr>
        <p:txBody>
          <a:bodyPr/>
          <a:lstStyle/>
          <a:p>
            <a:r>
              <a:rPr lang="en-US" sz="3600" dirty="0"/>
              <a:t>Structural Practice – </a:t>
            </a:r>
            <a:r>
              <a:rPr lang="en-US" sz="3600" dirty="0">
                <a:solidFill>
                  <a:schemeClr val="accent1"/>
                </a:solidFill>
              </a:rPr>
              <a:t>Shade Structures</a:t>
            </a:r>
          </a:p>
        </p:txBody>
      </p:sp>
      <p:sp>
        <p:nvSpPr>
          <p:cNvPr id="3" name="TextBox 2">
            <a:extLst>
              <a:ext uri="{FF2B5EF4-FFF2-40B4-BE49-F238E27FC236}">
                <a16:creationId xmlns:a16="http://schemas.microsoft.com/office/drawing/2014/main" id="{CC098C5A-67F3-4B64-AD74-0EF2D5701A3A}"/>
              </a:ext>
            </a:extLst>
          </p:cNvPr>
          <p:cNvSpPr txBox="1"/>
          <p:nvPr/>
        </p:nvSpPr>
        <p:spPr>
          <a:xfrm>
            <a:off x="280220" y="985451"/>
            <a:ext cx="4533493" cy="3662541"/>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 structure that provides shade for livestock when access to natural riparian area trees is limited by stream exclusion fencing.</a:t>
            </a:r>
          </a:p>
          <a:p>
            <a:pPr marL="342900" indent="-342900">
              <a:buFont typeface="Arial" panose="020B0604020202020204" pitchFamily="34" charset="0"/>
              <a:buChar char="•"/>
            </a:pPr>
            <a:endParaRPr lang="en-US" sz="1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Reduces stress on livestock and can be located in areas that are less likely to contribute runoff pollution of waterways.</a:t>
            </a:r>
          </a:p>
          <a:p>
            <a:pPr marL="342900" indent="-342900">
              <a:buFont typeface="Arial" panose="020B0604020202020204" pitchFamily="34" charset="0"/>
              <a:buChar char="•"/>
            </a:pPr>
            <a:r>
              <a:rPr lang="en-US" sz="2100" dirty="0">
                <a:latin typeface="Calibri" panose="020F0502020204030204" pitchFamily="34" charset="0"/>
                <a:cs typeface="Calibri" panose="020F0502020204030204" pitchFamily="34" charset="0"/>
              </a:rPr>
              <a:t>Can be permanent or portable for rotational grazing.</a:t>
            </a:r>
          </a:p>
        </p:txBody>
      </p:sp>
      <p:sp>
        <p:nvSpPr>
          <p:cNvPr id="4" name="TextBox 3">
            <a:extLst>
              <a:ext uri="{FF2B5EF4-FFF2-40B4-BE49-F238E27FC236}">
                <a16:creationId xmlns:a16="http://schemas.microsoft.com/office/drawing/2014/main" id="{BA7F4B0B-87BB-4BE7-AD78-3B95E5D376B1}"/>
              </a:ext>
            </a:extLst>
          </p:cNvPr>
          <p:cNvSpPr txBox="1"/>
          <p:nvPr/>
        </p:nvSpPr>
        <p:spPr>
          <a:xfrm>
            <a:off x="5369024" y="3948682"/>
            <a:ext cx="3512408" cy="300082"/>
          </a:xfrm>
          <a:prstGeom prst="rect">
            <a:avLst/>
          </a:prstGeom>
          <a:noFill/>
        </p:spPr>
        <p:txBody>
          <a:bodyPr wrap="square" rtlCol="0">
            <a:spAutoFit/>
          </a:bodyPr>
          <a:lstStyle/>
          <a:p>
            <a:pPr algn="r"/>
            <a:r>
              <a:rPr lang="en-US" sz="1350" dirty="0"/>
              <a:t>Portable shade structure, UK College of Ag</a:t>
            </a:r>
          </a:p>
        </p:txBody>
      </p:sp>
      <p:sp>
        <p:nvSpPr>
          <p:cNvPr id="7" name="Content Placeholder 10">
            <a:extLst>
              <a:ext uri="{FF2B5EF4-FFF2-40B4-BE49-F238E27FC236}">
                <a16:creationId xmlns:a16="http://schemas.microsoft.com/office/drawing/2014/main" id="{9B09F174-300B-4AC2-BD8E-C29B7B0AA29A}"/>
              </a:ext>
            </a:extLst>
          </p:cNvPr>
          <p:cNvSpPr txBox="1">
            <a:spLocks/>
          </p:cNvSpPr>
          <p:nvPr/>
        </p:nvSpPr>
        <p:spPr>
          <a:xfrm>
            <a:off x="606891" y="4828855"/>
            <a:ext cx="3823631" cy="857250"/>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Bacteria, Nutrients, Sediment</a:t>
            </a:r>
            <a:endParaRPr lang="en-US" sz="2400" dirty="0"/>
          </a:p>
        </p:txBody>
      </p:sp>
      <p:pic>
        <p:nvPicPr>
          <p:cNvPr id="8" name="Picture 7">
            <a:extLst>
              <a:ext uri="{FF2B5EF4-FFF2-40B4-BE49-F238E27FC236}">
                <a16:creationId xmlns:a16="http://schemas.microsoft.com/office/drawing/2014/main" id="{1001726D-E5E1-47E6-AFA5-270533D7C579}"/>
              </a:ext>
            </a:extLst>
          </p:cNvPr>
          <p:cNvPicPr>
            <a:picLocks noChangeAspect="1"/>
          </p:cNvPicPr>
          <p:nvPr/>
        </p:nvPicPr>
        <p:blipFill>
          <a:blip r:embed="rId3"/>
          <a:stretch>
            <a:fillRect/>
          </a:stretch>
        </p:blipFill>
        <p:spPr>
          <a:xfrm>
            <a:off x="5217616" y="4463326"/>
            <a:ext cx="500496" cy="1588308"/>
          </a:xfrm>
          <a:prstGeom prst="rect">
            <a:avLst/>
          </a:prstGeom>
        </p:spPr>
      </p:pic>
      <p:sp>
        <p:nvSpPr>
          <p:cNvPr id="9" name="TextBox 8">
            <a:extLst>
              <a:ext uri="{FF2B5EF4-FFF2-40B4-BE49-F238E27FC236}">
                <a16:creationId xmlns:a16="http://schemas.microsoft.com/office/drawing/2014/main" id="{3B101431-D00F-47A1-BED6-8B6A20944294}"/>
              </a:ext>
            </a:extLst>
          </p:cNvPr>
          <p:cNvSpPr txBox="1"/>
          <p:nvPr/>
        </p:nvSpPr>
        <p:spPr>
          <a:xfrm>
            <a:off x="5855108" y="4481974"/>
            <a:ext cx="2618307" cy="1569660"/>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Medium</a:t>
            </a:r>
          </a:p>
          <a:p>
            <a:endParaRPr lang="en-US" sz="12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Low</a:t>
            </a:r>
          </a:p>
          <a:p>
            <a:endParaRPr lang="en-US" sz="12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Medium</a:t>
            </a:r>
          </a:p>
        </p:txBody>
      </p:sp>
      <p:pic>
        <p:nvPicPr>
          <p:cNvPr id="6" name="Picture 5">
            <a:extLst>
              <a:ext uri="{FF2B5EF4-FFF2-40B4-BE49-F238E27FC236}">
                <a16:creationId xmlns:a16="http://schemas.microsoft.com/office/drawing/2014/main" id="{837C1E26-C571-40E0-A974-ECB679A5A57D}"/>
              </a:ext>
            </a:extLst>
          </p:cNvPr>
          <p:cNvPicPr>
            <a:picLocks noChangeAspect="1"/>
          </p:cNvPicPr>
          <p:nvPr/>
        </p:nvPicPr>
        <p:blipFill>
          <a:blip r:embed="rId4"/>
          <a:stretch>
            <a:fillRect/>
          </a:stretch>
        </p:blipFill>
        <p:spPr>
          <a:xfrm>
            <a:off x="4950709" y="1153259"/>
            <a:ext cx="3930723" cy="27515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8682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DF7F8-2D0D-450C-AC03-FFA051F51C6E}"/>
              </a:ext>
            </a:extLst>
          </p:cNvPr>
          <p:cNvSpPr>
            <a:spLocks noGrp="1"/>
          </p:cNvSpPr>
          <p:nvPr>
            <p:ph type="title"/>
          </p:nvPr>
        </p:nvSpPr>
        <p:spPr>
          <a:xfrm>
            <a:off x="459336" y="46522"/>
            <a:ext cx="8225327" cy="1143000"/>
          </a:xfrm>
        </p:spPr>
        <p:txBody>
          <a:bodyPr/>
          <a:lstStyle/>
          <a:p>
            <a:r>
              <a:rPr lang="en-US" sz="3600" dirty="0"/>
              <a:t>Managing Livestock Waste</a:t>
            </a:r>
          </a:p>
        </p:txBody>
      </p:sp>
      <p:sp>
        <p:nvSpPr>
          <p:cNvPr id="3" name="Content Placeholder 2">
            <a:extLst>
              <a:ext uri="{FF2B5EF4-FFF2-40B4-BE49-F238E27FC236}">
                <a16:creationId xmlns:a16="http://schemas.microsoft.com/office/drawing/2014/main" id="{3668589D-068C-498D-8946-A2D3022F98FE}"/>
              </a:ext>
            </a:extLst>
          </p:cNvPr>
          <p:cNvSpPr>
            <a:spLocks noGrp="1"/>
          </p:cNvSpPr>
          <p:nvPr>
            <p:ph idx="1"/>
          </p:nvPr>
        </p:nvSpPr>
        <p:spPr>
          <a:xfrm>
            <a:off x="459336" y="1096925"/>
            <a:ext cx="8335287" cy="3982450"/>
          </a:xfrm>
        </p:spPr>
        <p:txBody>
          <a:bodyPr>
            <a:normAutofit/>
          </a:bodyPr>
          <a:lstStyle/>
          <a:p>
            <a:pPr marL="0" indent="0">
              <a:buNone/>
            </a:pPr>
            <a:r>
              <a:rPr lang="en-US" sz="2800" b="1" dirty="0"/>
              <a:t>When livestock waste washes into waterbodies, it can:</a:t>
            </a:r>
          </a:p>
          <a:p>
            <a:pPr>
              <a:buFontTx/>
              <a:buChar char="-"/>
            </a:pPr>
            <a:r>
              <a:rPr lang="en-US" dirty="0"/>
              <a:t>Raise nitrate concentrations to dangerous levels </a:t>
            </a:r>
          </a:p>
          <a:p>
            <a:pPr marL="0" indent="0">
              <a:buNone/>
            </a:pPr>
            <a:r>
              <a:rPr lang="en-US" i="1" dirty="0"/>
              <a:t>(impacting the livestock’s own drinking water source)</a:t>
            </a:r>
          </a:p>
          <a:p>
            <a:pPr>
              <a:buFontTx/>
              <a:buChar char="-"/>
            </a:pPr>
            <a:r>
              <a:rPr lang="en-US" i="1" dirty="0"/>
              <a:t>Produce algal blooms by elevating nitrogen and phosphorus levels</a:t>
            </a:r>
          </a:p>
          <a:p>
            <a:pPr>
              <a:buFontTx/>
              <a:buChar char="-"/>
            </a:pPr>
            <a:r>
              <a:rPr lang="en-US" i="1" dirty="0"/>
              <a:t>Cause fish kills</a:t>
            </a:r>
          </a:p>
          <a:p>
            <a:pPr>
              <a:buFontTx/>
              <a:buChar char="-"/>
            </a:pPr>
            <a:r>
              <a:rPr lang="en-US" i="1" dirty="0"/>
              <a:t>Create noxious odors</a:t>
            </a:r>
          </a:p>
          <a:p>
            <a:pPr>
              <a:buFontTx/>
              <a:buChar char="-"/>
            </a:pPr>
            <a:r>
              <a:rPr lang="en-US" i="1" dirty="0"/>
              <a:t>Increase water turbidity</a:t>
            </a:r>
          </a:p>
          <a:p>
            <a:pPr>
              <a:buFontTx/>
              <a:buChar char="-"/>
            </a:pPr>
            <a:r>
              <a:rPr lang="en-US" i="1" dirty="0"/>
              <a:t>Add pathogenic contaminants</a:t>
            </a:r>
          </a:p>
        </p:txBody>
      </p:sp>
      <p:pic>
        <p:nvPicPr>
          <p:cNvPr id="5" name="Picture 4">
            <a:extLst>
              <a:ext uri="{FF2B5EF4-FFF2-40B4-BE49-F238E27FC236}">
                <a16:creationId xmlns:a16="http://schemas.microsoft.com/office/drawing/2014/main" id="{6B9B8B07-F710-44FF-ADEE-D1D2961E984C}"/>
              </a:ext>
            </a:extLst>
          </p:cNvPr>
          <p:cNvPicPr>
            <a:picLocks noChangeAspect="1"/>
          </p:cNvPicPr>
          <p:nvPr/>
        </p:nvPicPr>
        <p:blipFill>
          <a:blip r:embed="rId3"/>
          <a:stretch>
            <a:fillRect/>
          </a:stretch>
        </p:blipFill>
        <p:spPr>
          <a:xfrm>
            <a:off x="5914663" y="3005216"/>
            <a:ext cx="2278044" cy="3247212"/>
          </a:xfrm>
          <a:prstGeom prst="rect">
            <a:avLst/>
          </a:prstGeom>
        </p:spPr>
      </p:pic>
    </p:spTree>
    <p:extLst>
      <p:ext uri="{BB962C8B-B14F-4D97-AF65-F5344CB8AC3E}">
        <p14:creationId xmlns:p14="http://schemas.microsoft.com/office/powerpoint/2010/main" val="3703787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0">
            <a:extLst>
              <a:ext uri="{FF2B5EF4-FFF2-40B4-BE49-F238E27FC236}">
                <a16:creationId xmlns:a16="http://schemas.microsoft.com/office/drawing/2014/main" id="{13F12C3B-DD68-4E39-95A5-09AFB42538E9}"/>
              </a:ext>
            </a:extLst>
          </p:cNvPr>
          <p:cNvSpPr txBox="1">
            <a:spLocks/>
          </p:cNvSpPr>
          <p:nvPr/>
        </p:nvSpPr>
        <p:spPr>
          <a:xfrm>
            <a:off x="519962" y="2555562"/>
            <a:ext cx="3416294" cy="1068965"/>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Bacteria, Nutrients, Sediment</a:t>
            </a:r>
            <a:endParaRPr lang="en-US" sz="2400" dirty="0"/>
          </a:p>
        </p:txBody>
      </p:sp>
      <p:sp>
        <p:nvSpPr>
          <p:cNvPr id="2" name="Title 1">
            <a:extLst>
              <a:ext uri="{FF2B5EF4-FFF2-40B4-BE49-F238E27FC236}">
                <a16:creationId xmlns:a16="http://schemas.microsoft.com/office/drawing/2014/main" id="{3C32E2CA-2D66-4A60-98F4-C6902DCD6996}"/>
              </a:ext>
            </a:extLst>
          </p:cNvPr>
          <p:cNvSpPr>
            <a:spLocks noGrp="1"/>
          </p:cNvSpPr>
          <p:nvPr>
            <p:ph type="title"/>
          </p:nvPr>
        </p:nvSpPr>
        <p:spPr>
          <a:xfrm>
            <a:off x="459336" y="149720"/>
            <a:ext cx="8252178" cy="1068965"/>
          </a:xfrm>
        </p:spPr>
        <p:txBody>
          <a:bodyPr/>
          <a:lstStyle/>
          <a:p>
            <a:r>
              <a:rPr lang="en-US" sz="3600" dirty="0"/>
              <a:t>Non-Structural Practice – </a:t>
            </a:r>
            <a:r>
              <a:rPr lang="en-US" sz="3600" dirty="0">
                <a:solidFill>
                  <a:schemeClr val="accent1"/>
                </a:solidFill>
              </a:rPr>
              <a:t>Manure Management System</a:t>
            </a:r>
          </a:p>
        </p:txBody>
      </p:sp>
      <p:sp>
        <p:nvSpPr>
          <p:cNvPr id="3" name="Content Placeholder 2">
            <a:extLst>
              <a:ext uri="{FF2B5EF4-FFF2-40B4-BE49-F238E27FC236}">
                <a16:creationId xmlns:a16="http://schemas.microsoft.com/office/drawing/2014/main" id="{D1C85395-5167-4592-A635-89E3619C2F82}"/>
              </a:ext>
            </a:extLst>
          </p:cNvPr>
          <p:cNvSpPr>
            <a:spLocks noGrp="1"/>
          </p:cNvSpPr>
          <p:nvPr>
            <p:ph idx="1"/>
          </p:nvPr>
        </p:nvSpPr>
        <p:spPr>
          <a:xfrm>
            <a:off x="459335" y="1259877"/>
            <a:ext cx="8252179" cy="1068965"/>
          </a:xfrm>
        </p:spPr>
        <p:txBody>
          <a:bodyPr>
            <a:normAutofit fontScale="92500" lnSpcReduction="20000"/>
          </a:bodyPr>
          <a:lstStyle/>
          <a:p>
            <a:pPr marL="0" indent="0">
              <a:buNone/>
            </a:pPr>
            <a:r>
              <a:rPr lang="en-US" sz="2800" dirty="0"/>
              <a:t>A planned system for managing liquid and solid manure and associated runoff with components that do not degrade soil or water resources.</a:t>
            </a:r>
          </a:p>
          <a:p>
            <a:pPr marL="0" indent="0">
              <a:buNone/>
            </a:pPr>
            <a:endParaRPr lang="en-US" dirty="0"/>
          </a:p>
        </p:txBody>
      </p:sp>
      <p:pic>
        <p:nvPicPr>
          <p:cNvPr id="7" name="Picture 6">
            <a:extLst>
              <a:ext uri="{FF2B5EF4-FFF2-40B4-BE49-F238E27FC236}">
                <a16:creationId xmlns:a16="http://schemas.microsoft.com/office/drawing/2014/main" id="{53C1A630-6E89-456C-B741-790918B1A609}"/>
              </a:ext>
            </a:extLst>
          </p:cNvPr>
          <p:cNvPicPr>
            <a:picLocks noChangeAspect="1"/>
          </p:cNvPicPr>
          <p:nvPr/>
        </p:nvPicPr>
        <p:blipFill>
          <a:blip r:embed="rId3"/>
          <a:stretch>
            <a:fillRect/>
          </a:stretch>
        </p:blipFill>
        <p:spPr>
          <a:xfrm>
            <a:off x="519961" y="4322950"/>
            <a:ext cx="597460" cy="1896020"/>
          </a:xfrm>
          <a:prstGeom prst="rect">
            <a:avLst/>
          </a:prstGeom>
        </p:spPr>
      </p:pic>
      <p:sp>
        <p:nvSpPr>
          <p:cNvPr id="8" name="TextBox 7">
            <a:extLst>
              <a:ext uri="{FF2B5EF4-FFF2-40B4-BE49-F238E27FC236}">
                <a16:creationId xmlns:a16="http://schemas.microsoft.com/office/drawing/2014/main" id="{7E78934E-D32A-4AEE-A01D-8FEFA73BEE7C}"/>
              </a:ext>
            </a:extLst>
          </p:cNvPr>
          <p:cNvSpPr txBox="1"/>
          <p:nvPr/>
        </p:nvSpPr>
        <p:spPr>
          <a:xfrm>
            <a:off x="1216566" y="4279978"/>
            <a:ext cx="2719690" cy="1938992"/>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Low to Medium</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Low to Medium</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a:t>
            </a:r>
          </a:p>
        </p:txBody>
      </p:sp>
      <p:pic>
        <p:nvPicPr>
          <p:cNvPr id="9" name="Picture 8">
            <a:extLst>
              <a:ext uri="{FF2B5EF4-FFF2-40B4-BE49-F238E27FC236}">
                <a16:creationId xmlns:a16="http://schemas.microsoft.com/office/drawing/2014/main" id="{F7A96F47-10E6-484A-9AC6-0855C8CFE673}"/>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052038" y="2612255"/>
            <a:ext cx="4572000" cy="342139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83B632D9-14F0-4C4D-A009-80A7F6EABE82}"/>
              </a:ext>
            </a:extLst>
          </p:cNvPr>
          <p:cNvSpPr txBox="1"/>
          <p:nvPr/>
        </p:nvSpPr>
        <p:spPr>
          <a:xfrm>
            <a:off x="4953965" y="6065081"/>
            <a:ext cx="3757549" cy="307777"/>
          </a:xfrm>
          <a:prstGeom prst="rect">
            <a:avLst/>
          </a:prstGeom>
          <a:noFill/>
        </p:spPr>
        <p:txBody>
          <a:bodyPr wrap="square" rtlCol="0">
            <a:spAutoFit/>
          </a:bodyPr>
          <a:lstStyle/>
          <a:p>
            <a:pPr algn="r"/>
            <a:r>
              <a:rPr lang="en-US" sz="1400" dirty="0"/>
              <a:t>University of Kentucky Dept of Ag</a:t>
            </a:r>
          </a:p>
        </p:txBody>
      </p:sp>
      <p:pic>
        <p:nvPicPr>
          <p:cNvPr id="4" name="Picture 3">
            <a:extLst>
              <a:ext uri="{FF2B5EF4-FFF2-40B4-BE49-F238E27FC236}">
                <a16:creationId xmlns:a16="http://schemas.microsoft.com/office/drawing/2014/main" id="{7AB6069D-B335-4A48-B4DF-8F6B9DDC69D7}"/>
              </a:ext>
            </a:extLst>
          </p:cNvPr>
          <p:cNvPicPr>
            <a:picLocks noChangeAspect="1"/>
          </p:cNvPicPr>
          <p:nvPr/>
        </p:nvPicPr>
        <p:blipFill>
          <a:blip r:embed="rId6"/>
          <a:stretch>
            <a:fillRect/>
          </a:stretch>
        </p:blipFill>
        <p:spPr>
          <a:xfrm>
            <a:off x="3707161" y="2177031"/>
            <a:ext cx="2493607" cy="1614524"/>
          </a:xfrm>
          <a:prstGeom prst="rect">
            <a:avLst/>
          </a:prstGeom>
        </p:spPr>
      </p:pic>
    </p:spTree>
    <p:extLst>
      <p:ext uri="{BB962C8B-B14F-4D97-AF65-F5344CB8AC3E}">
        <p14:creationId xmlns:p14="http://schemas.microsoft.com/office/powerpoint/2010/main" val="1280232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1ED2-CBA3-4AD4-90B9-621BB2B691BF}"/>
              </a:ext>
            </a:extLst>
          </p:cNvPr>
          <p:cNvSpPr>
            <a:spLocks noGrp="1"/>
          </p:cNvSpPr>
          <p:nvPr>
            <p:ph type="title"/>
          </p:nvPr>
        </p:nvSpPr>
        <p:spPr>
          <a:xfrm>
            <a:off x="459336" y="116435"/>
            <a:ext cx="8225327" cy="1143000"/>
          </a:xfrm>
        </p:spPr>
        <p:txBody>
          <a:bodyPr/>
          <a:lstStyle/>
          <a:p>
            <a:r>
              <a:rPr lang="en-US" sz="3600" dirty="0">
                <a:solidFill>
                  <a:schemeClr val="tx2"/>
                </a:solidFill>
              </a:rPr>
              <a:t>Non-Structural Practice – </a:t>
            </a:r>
            <a:br>
              <a:rPr lang="en-US" sz="3600" dirty="0">
                <a:solidFill>
                  <a:schemeClr val="tx2"/>
                </a:solidFill>
              </a:rPr>
            </a:br>
            <a:r>
              <a:rPr lang="en-US" sz="3600" dirty="0">
                <a:solidFill>
                  <a:schemeClr val="accent1"/>
                </a:solidFill>
              </a:rPr>
              <a:t>Nutrient Management Plan</a:t>
            </a:r>
            <a:endParaRPr lang="en-US" sz="3600" dirty="0"/>
          </a:p>
        </p:txBody>
      </p:sp>
      <p:sp>
        <p:nvSpPr>
          <p:cNvPr id="3" name="Content Placeholder 2">
            <a:extLst>
              <a:ext uri="{FF2B5EF4-FFF2-40B4-BE49-F238E27FC236}">
                <a16:creationId xmlns:a16="http://schemas.microsoft.com/office/drawing/2014/main" id="{9ADB8D9F-EE8C-4741-A68C-D2334168E9DF}"/>
              </a:ext>
            </a:extLst>
          </p:cNvPr>
          <p:cNvSpPr>
            <a:spLocks noGrp="1"/>
          </p:cNvSpPr>
          <p:nvPr>
            <p:ph idx="1"/>
          </p:nvPr>
        </p:nvSpPr>
        <p:spPr/>
        <p:txBody>
          <a:bodyPr/>
          <a:lstStyle/>
          <a:p>
            <a:pPr marL="0" indent="0">
              <a:buNone/>
            </a:pPr>
            <a:r>
              <a:rPr lang="en-US" dirty="0"/>
              <a:t>All farms with 10 or more acres that land apply animal manures, commercial fertilizers, or other soil amendments as plant available nutrients are required to develop and implement a Nutrient Management Plan (NMP) as part of their Kentucky Agriculture Water Quality Plan (KAWQP). </a:t>
            </a:r>
          </a:p>
        </p:txBody>
      </p:sp>
      <p:sp>
        <p:nvSpPr>
          <p:cNvPr id="4" name="TextBox 3">
            <a:extLst>
              <a:ext uri="{FF2B5EF4-FFF2-40B4-BE49-F238E27FC236}">
                <a16:creationId xmlns:a16="http://schemas.microsoft.com/office/drawing/2014/main" id="{48BCA4D1-6DB8-4937-9439-B982FDDF754D}"/>
              </a:ext>
            </a:extLst>
          </p:cNvPr>
          <p:cNvSpPr txBox="1"/>
          <p:nvPr/>
        </p:nvSpPr>
        <p:spPr>
          <a:xfrm>
            <a:off x="459335" y="3549027"/>
            <a:ext cx="8225327" cy="2677656"/>
          </a:xfrm>
          <a:prstGeom prst="rect">
            <a:avLst/>
          </a:prstGeom>
          <a:noFill/>
          <a:ln w="28575">
            <a:solidFill>
              <a:schemeClr val="accent1"/>
            </a:solidFill>
          </a:ln>
        </p:spPr>
        <p:txBody>
          <a:bodyPr wrap="square" rtlCol="0">
            <a:spAutoFit/>
          </a:bodyPr>
          <a:lstStyle/>
          <a:p>
            <a:r>
              <a:rPr lang="en-US" sz="2800" b="1" dirty="0">
                <a:solidFill>
                  <a:schemeClr val="accent1"/>
                </a:solidFill>
                <a:latin typeface="Calibri" panose="020F0502020204030204" pitchFamily="34" charset="0"/>
                <a:cs typeface="Calibri" panose="020F0502020204030204" pitchFamily="34" charset="0"/>
              </a:rPr>
              <a:t>4-R Concept:</a:t>
            </a:r>
          </a:p>
          <a:p>
            <a:r>
              <a:rPr lang="en-US" sz="2800" b="1" dirty="0">
                <a:solidFill>
                  <a:schemeClr val="accent1"/>
                </a:solidFill>
                <a:latin typeface="Calibri" panose="020F0502020204030204" pitchFamily="34" charset="0"/>
                <a:cs typeface="Calibri" panose="020F0502020204030204" pitchFamily="34" charset="0"/>
              </a:rPr>
              <a:t>R</a:t>
            </a:r>
            <a:r>
              <a:rPr lang="en-US" sz="2800" dirty="0">
                <a:solidFill>
                  <a:schemeClr val="accent1"/>
                </a:solidFill>
                <a:latin typeface="Calibri" panose="020F0502020204030204" pitchFamily="34" charset="0"/>
                <a:cs typeface="Calibri" panose="020F0502020204030204" pitchFamily="34" charset="0"/>
              </a:rPr>
              <a:t>ight source </a:t>
            </a:r>
            <a:r>
              <a:rPr lang="en-US" sz="2800" dirty="0">
                <a:latin typeface="Calibri" panose="020F0502020204030204" pitchFamily="34" charset="0"/>
                <a:cs typeface="Calibri" panose="020F0502020204030204" pitchFamily="34" charset="0"/>
              </a:rPr>
              <a:t>– fertilizer type</a:t>
            </a:r>
          </a:p>
          <a:p>
            <a:r>
              <a:rPr lang="en-US" sz="2800" b="1" dirty="0">
                <a:solidFill>
                  <a:schemeClr val="accent1"/>
                </a:solidFill>
                <a:latin typeface="Calibri" panose="020F0502020204030204" pitchFamily="34" charset="0"/>
                <a:cs typeface="Calibri" panose="020F0502020204030204" pitchFamily="34" charset="0"/>
              </a:rPr>
              <a:t>R</a:t>
            </a:r>
            <a:r>
              <a:rPr lang="en-US" sz="2800" dirty="0">
                <a:solidFill>
                  <a:schemeClr val="accent1"/>
                </a:solidFill>
                <a:latin typeface="Calibri" panose="020F0502020204030204" pitchFamily="34" charset="0"/>
                <a:cs typeface="Calibri" panose="020F0502020204030204" pitchFamily="34" charset="0"/>
              </a:rPr>
              <a:t>ight place </a:t>
            </a:r>
            <a:r>
              <a:rPr lang="en-US" sz="2800" dirty="0">
                <a:latin typeface="Calibri" panose="020F0502020204030204" pitchFamily="34" charset="0"/>
                <a:cs typeface="Calibri" panose="020F0502020204030204" pitchFamily="34" charset="0"/>
              </a:rPr>
              <a:t>– application method</a:t>
            </a:r>
          </a:p>
          <a:p>
            <a:r>
              <a:rPr lang="en-US" sz="2800" b="1" dirty="0">
                <a:solidFill>
                  <a:schemeClr val="accent1"/>
                </a:solidFill>
                <a:latin typeface="Calibri" panose="020F0502020204030204" pitchFamily="34" charset="0"/>
                <a:cs typeface="Calibri" panose="020F0502020204030204" pitchFamily="34" charset="0"/>
              </a:rPr>
              <a:t>R</a:t>
            </a:r>
            <a:r>
              <a:rPr lang="en-US" sz="2800" dirty="0">
                <a:solidFill>
                  <a:schemeClr val="accent1"/>
                </a:solidFill>
                <a:latin typeface="Calibri" panose="020F0502020204030204" pitchFamily="34" charset="0"/>
                <a:cs typeface="Calibri" panose="020F0502020204030204" pitchFamily="34" charset="0"/>
              </a:rPr>
              <a:t>ight amount/rate </a:t>
            </a:r>
            <a:r>
              <a:rPr lang="en-US" sz="2800" dirty="0">
                <a:latin typeface="Calibri" panose="020F0502020204030204" pitchFamily="34" charset="0"/>
                <a:cs typeface="Calibri" panose="020F0502020204030204" pitchFamily="34" charset="0"/>
              </a:rPr>
              <a:t>– based on soil fertility, crop needs, application timing</a:t>
            </a:r>
          </a:p>
          <a:p>
            <a:r>
              <a:rPr lang="en-US" sz="2800" b="1" dirty="0">
                <a:solidFill>
                  <a:schemeClr val="accent1"/>
                </a:solidFill>
                <a:latin typeface="Calibri" panose="020F0502020204030204" pitchFamily="34" charset="0"/>
                <a:cs typeface="Calibri" panose="020F0502020204030204" pitchFamily="34" charset="0"/>
              </a:rPr>
              <a:t>R</a:t>
            </a:r>
            <a:r>
              <a:rPr lang="en-US" sz="2800" dirty="0">
                <a:solidFill>
                  <a:schemeClr val="accent1"/>
                </a:solidFill>
                <a:latin typeface="Calibri" panose="020F0502020204030204" pitchFamily="34" charset="0"/>
                <a:cs typeface="Calibri" panose="020F0502020204030204" pitchFamily="34" charset="0"/>
              </a:rPr>
              <a:t>ight time </a:t>
            </a:r>
            <a:r>
              <a:rPr lang="en-US" sz="2800" dirty="0">
                <a:latin typeface="Calibri" panose="020F0502020204030204" pitchFamily="34" charset="0"/>
                <a:cs typeface="Calibri" panose="020F0502020204030204" pitchFamily="34" charset="0"/>
              </a:rPr>
              <a:t>– application timing</a:t>
            </a:r>
          </a:p>
        </p:txBody>
      </p:sp>
    </p:spTree>
    <p:extLst>
      <p:ext uri="{BB962C8B-B14F-4D97-AF65-F5344CB8AC3E}">
        <p14:creationId xmlns:p14="http://schemas.microsoft.com/office/powerpoint/2010/main" val="1438110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4D31-D301-444F-BF65-59485B945957}"/>
              </a:ext>
            </a:extLst>
          </p:cNvPr>
          <p:cNvSpPr>
            <a:spLocks noGrp="1"/>
          </p:cNvSpPr>
          <p:nvPr>
            <p:ph type="title"/>
          </p:nvPr>
        </p:nvSpPr>
        <p:spPr>
          <a:xfrm>
            <a:off x="219920" y="0"/>
            <a:ext cx="8464744" cy="957906"/>
          </a:xfrm>
        </p:spPr>
        <p:txBody>
          <a:bodyPr/>
          <a:lstStyle/>
          <a:p>
            <a:r>
              <a:rPr lang="en-US" sz="3200" dirty="0"/>
              <a:t>Farmer Interest in a Nutrient Management Plan:</a:t>
            </a:r>
          </a:p>
        </p:txBody>
      </p:sp>
      <p:sp>
        <p:nvSpPr>
          <p:cNvPr id="3" name="Content Placeholder 2">
            <a:extLst>
              <a:ext uri="{FF2B5EF4-FFF2-40B4-BE49-F238E27FC236}">
                <a16:creationId xmlns:a16="http://schemas.microsoft.com/office/drawing/2014/main" id="{E064C12E-CF9A-4577-842C-E4D932F26EF1}"/>
              </a:ext>
            </a:extLst>
          </p:cNvPr>
          <p:cNvSpPr>
            <a:spLocks noGrp="1"/>
          </p:cNvSpPr>
          <p:nvPr>
            <p:ph idx="1"/>
          </p:nvPr>
        </p:nvSpPr>
        <p:spPr>
          <a:xfrm>
            <a:off x="459336" y="3766112"/>
            <a:ext cx="8225327" cy="2404641"/>
          </a:xfrm>
        </p:spPr>
        <p:txBody>
          <a:bodyPr/>
          <a:lstStyle/>
          <a:p>
            <a:r>
              <a:rPr lang="en-US" dirty="0"/>
              <a:t>Reduced fertilizer costs</a:t>
            </a:r>
          </a:p>
          <a:p>
            <a:r>
              <a:rPr lang="en-US" dirty="0"/>
              <a:t>Potential to increase crop yields</a:t>
            </a:r>
          </a:p>
          <a:p>
            <a:r>
              <a:rPr lang="en-US" dirty="0"/>
              <a:t>Maximized nutrient uptake, minimized nutrient loss</a:t>
            </a:r>
          </a:p>
          <a:p>
            <a:r>
              <a:rPr lang="en-US" dirty="0"/>
              <a:t>Help qualify for EQIP and other cost-share opportunities</a:t>
            </a:r>
          </a:p>
          <a:p>
            <a:r>
              <a:rPr lang="en-US" dirty="0"/>
              <a:t>Documentation if faced with water quality complaint</a:t>
            </a:r>
          </a:p>
        </p:txBody>
      </p:sp>
      <p:pic>
        <p:nvPicPr>
          <p:cNvPr id="4" name="Picture 3">
            <a:extLst>
              <a:ext uri="{FF2B5EF4-FFF2-40B4-BE49-F238E27FC236}">
                <a16:creationId xmlns:a16="http://schemas.microsoft.com/office/drawing/2014/main" id="{1C095FCA-45A1-48FB-BC23-BE07D9D833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8808" y="999192"/>
            <a:ext cx="4186381" cy="2442055"/>
          </a:xfrm>
          <a:prstGeom prst="rect">
            <a:avLst/>
          </a:prstGeom>
        </p:spPr>
      </p:pic>
      <p:sp>
        <p:nvSpPr>
          <p:cNvPr id="5" name="TextBox 4">
            <a:extLst>
              <a:ext uri="{FF2B5EF4-FFF2-40B4-BE49-F238E27FC236}">
                <a16:creationId xmlns:a16="http://schemas.microsoft.com/office/drawing/2014/main" id="{271B2F09-3DE6-432D-AFD9-770BDB1B0049}"/>
              </a:ext>
            </a:extLst>
          </p:cNvPr>
          <p:cNvSpPr txBox="1"/>
          <p:nvPr/>
        </p:nvSpPr>
        <p:spPr>
          <a:xfrm>
            <a:off x="3045967" y="3441247"/>
            <a:ext cx="3619222" cy="286473"/>
          </a:xfrm>
          <a:prstGeom prst="rect">
            <a:avLst/>
          </a:prstGeom>
          <a:noFill/>
        </p:spPr>
        <p:txBody>
          <a:bodyPr wrap="square" rtlCol="0">
            <a:spAutoFit/>
          </a:bodyPr>
          <a:lstStyle/>
          <a:p>
            <a:pPr algn="r"/>
            <a:r>
              <a:rPr lang="en-US" sz="1200" dirty="0"/>
              <a:t>University of Kentucky College of Ag</a:t>
            </a:r>
          </a:p>
        </p:txBody>
      </p:sp>
    </p:spTree>
    <p:extLst>
      <p:ext uri="{BB962C8B-B14F-4D97-AF65-F5344CB8AC3E}">
        <p14:creationId xmlns:p14="http://schemas.microsoft.com/office/powerpoint/2010/main" val="3182450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9A61D-B848-46CF-BA4D-AFC277C8F6F5}"/>
              </a:ext>
            </a:extLst>
          </p:cNvPr>
          <p:cNvSpPr>
            <a:spLocks noGrp="1"/>
          </p:cNvSpPr>
          <p:nvPr>
            <p:ph type="title"/>
          </p:nvPr>
        </p:nvSpPr>
        <p:spPr>
          <a:xfrm>
            <a:off x="60662" y="904"/>
            <a:ext cx="9119286" cy="857250"/>
          </a:xfrm>
        </p:spPr>
        <p:txBody>
          <a:bodyPr/>
          <a:lstStyle/>
          <a:p>
            <a:r>
              <a:rPr lang="en-US" sz="3600" dirty="0"/>
              <a:t>Structural Practice – </a:t>
            </a:r>
            <a:r>
              <a:rPr lang="en-US" sz="3600" dirty="0">
                <a:solidFill>
                  <a:schemeClr val="accent1"/>
                </a:solidFill>
              </a:rPr>
              <a:t>Manure Storage Structure</a:t>
            </a:r>
          </a:p>
        </p:txBody>
      </p:sp>
      <p:pic>
        <p:nvPicPr>
          <p:cNvPr id="4" name="Content Placeholder 3">
            <a:extLst>
              <a:ext uri="{FF2B5EF4-FFF2-40B4-BE49-F238E27FC236}">
                <a16:creationId xmlns:a16="http://schemas.microsoft.com/office/drawing/2014/main" id="{FF3ADA5B-AC4C-44AE-9CCE-8CB87FE8BC2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189955" y="1167311"/>
            <a:ext cx="3658409" cy="186502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884C969-249D-4CCA-9A81-D1B9C647D6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7186" y="3429000"/>
            <a:ext cx="3586281" cy="2680869"/>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6CFACF57-3930-4D89-A7CA-34BADA6F68BD}"/>
              </a:ext>
            </a:extLst>
          </p:cNvPr>
          <p:cNvSpPr txBox="1"/>
          <p:nvPr/>
        </p:nvSpPr>
        <p:spPr>
          <a:xfrm>
            <a:off x="295636" y="814400"/>
            <a:ext cx="4561550" cy="2308324"/>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 permanent facility used to temporarily store solid livestock manure or agricultural waste until it can be removed and properly applied to land using a nutrient management plan.</a:t>
            </a:r>
          </a:p>
        </p:txBody>
      </p:sp>
      <p:sp>
        <p:nvSpPr>
          <p:cNvPr id="6" name="TextBox 5">
            <a:extLst>
              <a:ext uri="{FF2B5EF4-FFF2-40B4-BE49-F238E27FC236}">
                <a16:creationId xmlns:a16="http://schemas.microsoft.com/office/drawing/2014/main" id="{830E990E-421E-4BE9-B399-A5AFDF8A84AB}"/>
              </a:ext>
            </a:extLst>
          </p:cNvPr>
          <p:cNvSpPr txBox="1"/>
          <p:nvPr/>
        </p:nvSpPr>
        <p:spPr>
          <a:xfrm>
            <a:off x="1216566" y="4279978"/>
            <a:ext cx="2719690" cy="1754326"/>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High</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Medium to High</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a:t>
            </a:r>
          </a:p>
        </p:txBody>
      </p:sp>
      <p:pic>
        <p:nvPicPr>
          <p:cNvPr id="7" name="Picture 6">
            <a:extLst>
              <a:ext uri="{FF2B5EF4-FFF2-40B4-BE49-F238E27FC236}">
                <a16:creationId xmlns:a16="http://schemas.microsoft.com/office/drawing/2014/main" id="{299C7114-AC2D-4BD6-956B-60B7BB05F5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9961" y="4322950"/>
            <a:ext cx="539269" cy="1711354"/>
          </a:xfrm>
          <a:prstGeom prst="rect">
            <a:avLst/>
          </a:prstGeom>
        </p:spPr>
      </p:pic>
      <p:sp>
        <p:nvSpPr>
          <p:cNvPr id="8" name="Content Placeholder 10">
            <a:extLst>
              <a:ext uri="{FF2B5EF4-FFF2-40B4-BE49-F238E27FC236}">
                <a16:creationId xmlns:a16="http://schemas.microsoft.com/office/drawing/2014/main" id="{987866E0-B0BA-46D8-82CC-08E1E25DF9EC}"/>
              </a:ext>
            </a:extLst>
          </p:cNvPr>
          <p:cNvSpPr txBox="1">
            <a:spLocks/>
          </p:cNvSpPr>
          <p:nvPr/>
        </p:nvSpPr>
        <p:spPr>
          <a:xfrm>
            <a:off x="295636" y="3253985"/>
            <a:ext cx="3991179" cy="1068965"/>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Bacteria, Nutrients</a:t>
            </a:r>
            <a:endParaRPr lang="en-US" sz="2400" dirty="0"/>
          </a:p>
        </p:txBody>
      </p:sp>
    </p:spTree>
    <p:extLst>
      <p:ext uri="{BB962C8B-B14F-4D97-AF65-F5344CB8AC3E}">
        <p14:creationId xmlns:p14="http://schemas.microsoft.com/office/powerpoint/2010/main" val="4143206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37CDA8-50FF-4421-A613-A4BA4102E5A8}"/>
              </a:ext>
            </a:extLst>
          </p:cNvPr>
          <p:cNvSpPr>
            <a:spLocks noGrp="1"/>
          </p:cNvSpPr>
          <p:nvPr>
            <p:ph idx="1"/>
          </p:nvPr>
        </p:nvSpPr>
        <p:spPr>
          <a:xfrm>
            <a:off x="503499" y="759088"/>
            <a:ext cx="8507392" cy="1320766"/>
          </a:xfrm>
        </p:spPr>
        <p:txBody>
          <a:bodyPr/>
          <a:lstStyle/>
          <a:p>
            <a:pPr marL="0" indent="0">
              <a:buNone/>
            </a:pPr>
            <a:r>
              <a:rPr lang="en-US" dirty="0"/>
              <a:t>A reservoir, pit or pond for the temporary storage of liquid and/or solid livestock manure, waste water and/or other polluted runoff prior to land application.</a:t>
            </a:r>
          </a:p>
        </p:txBody>
      </p:sp>
      <p:sp>
        <p:nvSpPr>
          <p:cNvPr id="5" name="Title 1">
            <a:extLst>
              <a:ext uri="{FF2B5EF4-FFF2-40B4-BE49-F238E27FC236}">
                <a16:creationId xmlns:a16="http://schemas.microsoft.com/office/drawing/2014/main" id="{B62005E1-EB63-4B74-AC2C-11CA68670E64}"/>
              </a:ext>
            </a:extLst>
          </p:cNvPr>
          <p:cNvSpPr txBox="1">
            <a:spLocks/>
          </p:cNvSpPr>
          <p:nvPr/>
        </p:nvSpPr>
        <p:spPr>
          <a:xfrm>
            <a:off x="370390" y="21176"/>
            <a:ext cx="8773610" cy="857250"/>
          </a:xfrm>
          <a:prstGeom prst="rect">
            <a:avLst/>
          </a:prstGeom>
        </p:spPr>
        <p:txBody>
          <a:bodyPr vert="horz" lIns="91440" tIns="45720" rIns="91440" bIns="45720" rtlCol="0" anchor="ctr">
            <a:noAutofit/>
          </a:bodyPr>
          <a:lstStyle>
            <a:lvl1pPr algn="l" defTabSz="342900" rtl="0" eaLnBrk="1" latinLnBrk="0" hangingPunct="1">
              <a:spcBef>
                <a:spcPct val="0"/>
              </a:spcBef>
              <a:buNone/>
              <a:defRPr sz="3000" b="1" i="0" kern="1200" baseline="0">
                <a:solidFill>
                  <a:srgbClr val="0032A1"/>
                </a:solidFill>
                <a:latin typeface="Calibri" panose="020F0502020204030204" pitchFamily="34" charset="0"/>
                <a:ea typeface="+mj-ea"/>
                <a:cs typeface="Calibri" panose="020F0502020204030204" pitchFamily="34" charset="0"/>
              </a:defRPr>
            </a:lvl1pPr>
          </a:lstStyle>
          <a:p>
            <a:r>
              <a:rPr lang="en-US" sz="3600" dirty="0"/>
              <a:t>Structural Practice – </a:t>
            </a:r>
            <a:r>
              <a:rPr lang="en-US" sz="3600" dirty="0">
                <a:solidFill>
                  <a:schemeClr val="accent1"/>
                </a:solidFill>
              </a:rPr>
              <a:t>Manure Storage Pond</a:t>
            </a:r>
          </a:p>
        </p:txBody>
      </p:sp>
      <p:sp>
        <p:nvSpPr>
          <p:cNvPr id="8" name="Content Placeholder 10">
            <a:extLst>
              <a:ext uri="{FF2B5EF4-FFF2-40B4-BE49-F238E27FC236}">
                <a16:creationId xmlns:a16="http://schemas.microsoft.com/office/drawing/2014/main" id="{2EACBCEC-537F-4BD2-B685-7851A5E632B0}"/>
              </a:ext>
            </a:extLst>
          </p:cNvPr>
          <p:cNvSpPr txBox="1">
            <a:spLocks/>
          </p:cNvSpPr>
          <p:nvPr/>
        </p:nvSpPr>
        <p:spPr>
          <a:xfrm>
            <a:off x="462722" y="2731178"/>
            <a:ext cx="2847638" cy="1068965"/>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p>
          <a:p>
            <a:pPr marL="0" indent="0">
              <a:buFont typeface="Arial"/>
              <a:buNone/>
            </a:pPr>
            <a:r>
              <a:rPr lang="en-US" sz="2400" dirty="0">
                <a:solidFill>
                  <a:schemeClr val="accent1"/>
                </a:solidFill>
              </a:rPr>
              <a:t>Bacteria, Nutrients</a:t>
            </a:r>
            <a:endParaRPr lang="en-US" sz="2400" dirty="0"/>
          </a:p>
        </p:txBody>
      </p:sp>
      <p:pic>
        <p:nvPicPr>
          <p:cNvPr id="10" name="Picture 9">
            <a:extLst>
              <a:ext uri="{FF2B5EF4-FFF2-40B4-BE49-F238E27FC236}">
                <a16:creationId xmlns:a16="http://schemas.microsoft.com/office/drawing/2014/main" id="{A0A5FAEA-CFD8-40F3-B9A7-D08E54501C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283" y="4126822"/>
            <a:ext cx="539269" cy="1711354"/>
          </a:xfrm>
          <a:prstGeom prst="rect">
            <a:avLst/>
          </a:prstGeom>
        </p:spPr>
      </p:pic>
      <p:sp>
        <p:nvSpPr>
          <p:cNvPr id="11" name="TextBox 10">
            <a:extLst>
              <a:ext uri="{FF2B5EF4-FFF2-40B4-BE49-F238E27FC236}">
                <a16:creationId xmlns:a16="http://schemas.microsoft.com/office/drawing/2014/main" id="{D86910D4-F494-41E0-897B-460BDF5B84AD}"/>
              </a:ext>
            </a:extLst>
          </p:cNvPr>
          <p:cNvSpPr txBox="1"/>
          <p:nvPr/>
        </p:nvSpPr>
        <p:spPr>
          <a:xfrm>
            <a:off x="1338745" y="4126822"/>
            <a:ext cx="1010916" cy="1754326"/>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High</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a:t>
            </a:r>
          </a:p>
        </p:txBody>
      </p:sp>
      <p:pic>
        <p:nvPicPr>
          <p:cNvPr id="2" name="Picture 1">
            <a:extLst>
              <a:ext uri="{FF2B5EF4-FFF2-40B4-BE49-F238E27FC236}">
                <a16:creationId xmlns:a16="http://schemas.microsoft.com/office/drawing/2014/main" id="{E37F6CAD-BB2C-4605-9DB1-F702CF3D69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5021" y="2136584"/>
            <a:ext cx="5765870" cy="284591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EA21BCF-F649-4433-ABA5-8CFE16FEB5F0}"/>
              </a:ext>
            </a:extLst>
          </p:cNvPr>
          <p:cNvSpPr txBox="1"/>
          <p:nvPr/>
        </p:nvSpPr>
        <p:spPr>
          <a:xfrm>
            <a:off x="5937813" y="4850096"/>
            <a:ext cx="2986267" cy="307777"/>
          </a:xfrm>
          <a:prstGeom prst="rect">
            <a:avLst/>
          </a:prstGeom>
          <a:noFill/>
        </p:spPr>
        <p:txBody>
          <a:bodyPr wrap="square" rtlCol="0">
            <a:spAutoFit/>
          </a:bodyPr>
          <a:lstStyle/>
          <a:p>
            <a:pPr algn="r"/>
            <a:r>
              <a:rPr lang="en-US" sz="1400" dirty="0"/>
              <a:t>University of Kentucky Dept. of Ag</a:t>
            </a:r>
          </a:p>
        </p:txBody>
      </p:sp>
    </p:spTree>
    <p:extLst>
      <p:ext uri="{BB962C8B-B14F-4D97-AF65-F5344CB8AC3E}">
        <p14:creationId xmlns:p14="http://schemas.microsoft.com/office/powerpoint/2010/main" val="2797028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6406" y="141201"/>
            <a:ext cx="8668675" cy="857250"/>
          </a:xfrm>
        </p:spPr>
        <p:txBody>
          <a:bodyPr/>
          <a:lstStyle/>
          <a:p>
            <a:pPr algn="l"/>
            <a:r>
              <a:rPr lang="en-US" sz="3600" dirty="0"/>
              <a:t>Agricultural BMPs improve water quality by:</a:t>
            </a:r>
          </a:p>
        </p:txBody>
      </p:sp>
      <p:sp>
        <p:nvSpPr>
          <p:cNvPr id="9" name="Rectangle 8">
            <a:extLst>
              <a:ext uri="{FF2B5EF4-FFF2-40B4-BE49-F238E27FC236}">
                <a16:creationId xmlns:a16="http://schemas.microsoft.com/office/drawing/2014/main" id="{D7730034-DC66-4B20-AD3D-46631A3FDED7}"/>
              </a:ext>
            </a:extLst>
          </p:cNvPr>
          <p:cNvSpPr/>
          <p:nvPr/>
        </p:nvSpPr>
        <p:spPr>
          <a:xfrm>
            <a:off x="7476565" y="4697730"/>
            <a:ext cx="915168" cy="50023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Times New Roman"/>
            </a:endParaRPr>
          </a:p>
        </p:txBody>
      </p:sp>
      <p:sp>
        <p:nvSpPr>
          <p:cNvPr id="18" name="TextBox 17">
            <a:extLst>
              <a:ext uri="{FF2B5EF4-FFF2-40B4-BE49-F238E27FC236}">
                <a16:creationId xmlns:a16="http://schemas.microsoft.com/office/drawing/2014/main" id="{FE0025D9-E779-4909-9B84-0483AC620ACF}"/>
              </a:ext>
            </a:extLst>
          </p:cNvPr>
          <p:cNvSpPr txBox="1"/>
          <p:nvPr/>
        </p:nvSpPr>
        <p:spPr>
          <a:xfrm>
            <a:off x="257472" y="1091428"/>
            <a:ext cx="6734958" cy="4832092"/>
          </a:xfrm>
          <a:prstGeom prst="rect">
            <a:avLst/>
          </a:prstGeom>
          <a:noFill/>
        </p:spPr>
        <p:txBody>
          <a:bodyPr wrap="square" rtlCol="0">
            <a:spAutoFit/>
          </a:bodyPr>
          <a:lstStyle/>
          <a:p>
            <a:r>
              <a:rPr lang="en-US" sz="2800" b="1" dirty="0">
                <a:solidFill>
                  <a:schemeClr val="accent1"/>
                </a:solidFill>
                <a:latin typeface="Calibri" panose="020F0502020204030204" pitchFamily="34" charset="0"/>
                <a:cs typeface="Calibri" panose="020F0502020204030204" pitchFamily="34" charset="0"/>
              </a:rPr>
              <a:t>Reducing water pollutants:</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Soil/sediment </a:t>
            </a:r>
            <a:r>
              <a:rPr lang="en-US" sz="2400" i="1" dirty="0">
                <a:latin typeface="Calibri" panose="020F0502020204030204" pitchFamily="34" charset="0"/>
                <a:cs typeface="Calibri" panose="020F0502020204030204" pitchFamily="34" charset="0"/>
              </a:rPr>
              <a:t>(erosion)</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Nutrients </a:t>
            </a:r>
            <a:r>
              <a:rPr lang="en-US" sz="2400" i="1" dirty="0">
                <a:latin typeface="Calibri" panose="020F0502020204030204" pitchFamily="34" charset="0"/>
                <a:cs typeface="Calibri" panose="020F0502020204030204" pitchFamily="34" charset="0"/>
              </a:rPr>
              <a:t>(primarily nitrogen and phosphorus)</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Chemical pesticides</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Chemical herbicides</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Bacteria/pathogens </a:t>
            </a:r>
            <a:r>
              <a:rPr lang="en-US" sz="2400" i="1" dirty="0">
                <a:latin typeface="Calibri" panose="020F0502020204030204" pitchFamily="34" charset="0"/>
                <a:cs typeface="Calibri" panose="020F0502020204030204" pitchFamily="34" charset="0"/>
              </a:rPr>
              <a:t>(animal waste)</a:t>
            </a:r>
          </a:p>
          <a:p>
            <a:pPr marL="214313" indent="-214313">
              <a:buFontTx/>
              <a:buChar char="-"/>
            </a:pPr>
            <a:endParaRPr lang="en-US" sz="2400" dirty="0">
              <a:latin typeface="Calibri" panose="020F0502020204030204" pitchFamily="34" charset="0"/>
              <a:cs typeface="Calibri" panose="020F0502020204030204" pitchFamily="34" charset="0"/>
            </a:endParaRPr>
          </a:p>
          <a:p>
            <a:r>
              <a:rPr lang="en-US" sz="2800" b="1" dirty="0">
                <a:solidFill>
                  <a:schemeClr val="accent1"/>
                </a:solidFill>
                <a:latin typeface="Calibri" panose="020F0502020204030204" pitchFamily="34" charset="0"/>
                <a:cs typeface="Calibri" panose="020F0502020204030204" pitchFamily="34" charset="0"/>
              </a:rPr>
              <a:t>Improving riparian habitat</a:t>
            </a:r>
          </a:p>
          <a:p>
            <a:endParaRPr lang="en-US" sz="2800" dirty="0">
              <a:solidFill>
                <a:schemeClr val="accent1"/>
              </a:solidFill>
              <a:latin typeface="Calibri" panose="020F0502020204030204" pitchFamily="34" charset="0"/>
              <a:cs typeface="Calibri" panose="020F0502020204030204" pitchFamily="34" charset="0"/>
            </a:endParaRPr>
          </a:p>
          <a:p>
            <a:pPr>
              <a:tabLst>
                <a:tab pos="457200" algn="l"/>
              </a:tabLst>
            </a:pPr>
            <a:r>
              <a:rPr lang="en-US" sz="2800" b="1" dirty="0">
                <a:solidFill>
                  <a:schemeClr val="accent1"/>
                </a:solidFill>
                <a:latin typeface="Calibri" panose="020F0502020204030204" pitchFamily="34" charset="0"/>
                <a:cs typeface="Calibri" panose="020F0502020204030204" pitchFamily="34" charset="0"/>
              </a:rPr>
              <a:t>Helping regulate stream flows by </a:t>
            </a:r>
            <a:br>
              <a:rPr lang="en-US" sz="2800" b="1" dirty="0">
                <a:solidFill>
                  <a:schemeClr val="accent1"/>
                </a:solidFill>
                <a:latin typeface="Calibri" panose="020F0502020204030204" pitchFamily="34" charset="0"/>
                <a:cs typeface="Calibri" panose="020F0502020204030204" pitchFamily="34" charset="0"/>
              </a:rPr>
            </a:br>
            <a:r>
              <a:rPr lang="en-US" sz="2800" b="1" dirty="0">
                <a:solidFill>
                  <a:schemeClr val="accent1"/>
                </a:solidFill>
                <a:latin typeface="Calibri" panose="020F0502020204030204" pitchFamily="34" charset="0"/>
                <a:cs typeface="Calibri" panose="020F0502020204030204" pitchFamily="34" charset="0"/>
              </a:rPr>
              <a:t>slowing &amp; reducing runoff</a:t>
            </a:r>
          </a:p>
          <a:p>
            <a:pPr marL="214313" indent="-214313">
              <a:buFontTx/>
              <a:buChar char="-"/>
            </a:pPr>
            <a:endParaRPr lang="en-US" sz="2400" dirty="0"/>
          </a:p>
        </p:txBody>
      </p:sp>
      <p:pic>
        <p:nvPicPr>
          <p:cNvPr id="2" name="Picture 1">
            <a:extLst>
              <a:ext uri="{FF2B5EF4-FFF2-40B4-BE49-F238E27FC236}">
                <a16:creationId xmlns:a16="http://schemas.microsoft.com/office/drawing/2014/main" id="{794832AD-4B96-4D6A-8B8A-27B3BF0446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2949" y="3555142"/>
            <a:ext cx="3363097" cy="23683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0100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79465E3-035A-438B-821D-D865D32CD6F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050825" y="898423"/>
            <a:ext cx="3595816" cy="270130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F4A41EB-1AFA-45A0-BB4A-4D36BB7DDAFF}"/>
              </a:ext>
            </a:extLst>
          </p:cNvPr>
          <p:cNvSpPr txBox="1"/>
          <p:nvPr/>
        </p:nvSpPr>
        <p:spPr>
          <a:xfrm>
            <a:off x="261255" y="1313251"/>
            <a:ext cx="4789570" cy="1938992"/>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The use of vegetative cover, hard surfacing or structures to manage heavily used livestock areas for protection from soil erosion and water quality problems.</a:t>
            </a:r>
          </a:p>
        </p:txBody>
      </p:sp>
      <p:pic>
        <p:nvPicPr>
          <p:cNvPr id="9" name="Picture 8">
            <a:extLst>
              <a:ext uri="{FF2B5EF4-FFF2-40B4-BE49-F238E27FC236}">
                <a16:creationId xmlns:a16="http://schemas.microsoft.com/office/drawing/2014/main" id="{B3AF7AFC-14D7-4BED-B573-07F4C251A7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50825" y="3765185"/>
            <a:ext cx="3600686" cy="2380972"/>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A7E99D42-6FDE-420B-8F1A-CD248AC78E3D}"/>
              </a:ext>
            </a:extLst>
          </p:cNvPr>
          <p:cNvSpPr txBox="1">
            <a:spLocks/>
          </p:cNvSpPr>
          <p:nvPr/>
        </p:nvSpPr>
        <p:spPr>
          <a:xfrm>
            <a:off x="261255" y="226393"/>
            <a:ext cx="8882745" cy="1037665"/>
          </a:xfrm>
          <a:prstGeom prst="rect">
            <a:avLst/>
          </a:prstGeom>
        </p:spPr>
        <p:txBody>
          <a:bodyPr vert="horz" lIns="91440" tIns="45720" rIns="91440" bIns="45720" rtlCol="0" anchor="ctr">
            <a:noAutofit/>
          </a:bodyPr>
          <a:lstStyle>
            <a:lvl1pPr algn="l" defTabSz="342900" rtl="0" eaLnBrk="1" latinLnBrk="0" hangingPunct="1">
              <a:spcBef>
                <a:spcPct val="0"/>
              </a:spcBef>
              <a:buNone/>
              <a:defRPr sz="3000" b="1" i="0" kern="1200" baseline="0">
                <a:solidFill>
                  <a:srgbClr val="0032A1"/>
                </a:solidFill>
                <a:latin typeface="Calibri" panose="020F0502020204030204" pitchFamily="34" charset="0"/>
                <a:ea typeface="+mj-ea"/>
                <a:cs typeface="Calibri" panose="020F0502020204030204" pitchFamily="34" charset="0"/>
              </a:defRPr>
            </a:lvl1pPr>
          </a:lstStyle>
          <a:p>
            <a:r>
              <a:rPr lang="en-US" sz="3600" dirty="0"/>
              <a:t>Structural Practice – </a:t>
            </a:r>
            <a:r>
              <a:rPr lang="en-US" sz="3600" dirty="0">
                <a:solidFill>
                  <a:schemeClr val="accent1"/>
                </a:solidFill>
              </a:rPr>
              <a:t>Feeding &amp; Heavy Use Areas</a:t>
            </a:r>
          </a:p>
        </p:txBody>
      </p:sp>
      <p:sp>
        <p:nvSpPr>
          <p:cNvPr id="10" name="Content Placeholder 10">
            <a:extLst>
              <a:ext uri="{FF2B5EF4-FFF2-40B4-BE49-F238E27FC236}">
                <a16:creationId xmlns:a16="http://schemas.microsoft.com/office/drawing/2014/main" id="{B567358D-CEB5-4425-BFC8-4541B4A3E5C0}"/>
              </a:ext>
            </a:extLst>
          </p:cNvPr>
          <p:cNvSpPr txBox="1">
            <a:spLocks/>
          </p:cNvSpPr>
          <p:nvPr/>
        </p:nvSpPr>
        <p:spPr>
          <a:xfrm>
            <a:off x="263799" y="3301435"/>
            <a:ext cx="3663387" cy="1068965"/>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Bacteria, Nutrients, Sediment</a:t>
            </a:r>
            <a:endParaRPr lang="en-US" sz="2400" dirty="0"/>
          </a:p>
        </p:txBody>
      </p:sp>
      <p:pic>
        <p:nvPicPr>
          <p:cNvPr id="11" name="Picture 10">
            <a:extLst>
              <a:ext uri="{FF2B5EF4-FFF2-40B4-BE49-F238E27FC236}">
                <a16:creationId xmlns:a16="http://schemas.microsoft.com/office/drawing/2014/main" id="{8FD1F104-4BD2-4D52-98FF-537D59B38129}"/>
              </a:ext>
            </a:extLst>
          </p:cNvPr>
          <p:cNvPicPr>
            <a:picLocks noChangeAspect="1"/>
          </p:cNvPicPr>
          <p:nvPr/>
        </p:nvPicPr>
        <p:blipFill>
          <a:blip r:embed="rId5"/>
          <a:stretch>
            <a:fillRect/>
          </a:stretch>
        </p:blipFill>
        <p:spPr>
          <a:xfrm>
            <a:off x="657728" y="4370400"/>
            <a:ext cx="536494" cy="1713124"/>
          </a:xfrm>
          <a:prstGeom prst="rect">
            <a:avLst/>
          </a:prstGeom>
        </p:spPr>
      </p:pic>
      <p:sp>
        <p:nvSpPr>
          <p:cNvPr id="12" name="TextBox 11">
            <a:extLst>
              <a:ext uri="{FF2B5EF4-FFF2-40B4-BE49-F238E27FC236}">
                <a16:creationId xmlns:a16="http://schemas.microsoft.com/office/drawing/2014/main" id="{190295DA-3020-4B6E-B4B1-2D5F75DF04F4}"/>
              </a:ext>
            </a:extLst>
          </p:cNvPr>
          <p:cNvSpPr txBox="1"/>
          <p:nvPr/>
        </p:nvSpPr>
        <p:spPr>
          <a:xfrm>
            <a:off x="1306994" y="4391612"/>
            <a:ext cx="2507419" cy="1754326"/>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Low to Medium</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Low</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Medium</a:t>
            </a:r>
          </a:p>
        </p:txBody>
      </p:sp>
    </p:spTree>
    <p:extLst>
      <p:ext uri="{BB962C8B-B14F-4D97-AF65-F5344CB8AC3E}">
        <p14:creationId xmlns:p14="http://schemas.microsoft.com/office/powerpoint/2010/main" val="3209546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67AD5-7952-4C09-86DA-EBE2B080649A}"/>
              </a:ext>
            </a:extLst>
          </p:cNvPr>
          <p:cNvSpPr>
            <a:spLocks noGrp="1"/>
          </p:cNvSpPr>
          <p:nvPr>
            <p:ph type="title"/>
          </p:nvPr>
        </p:nvSpPr>
        <p:spPr>
          <a:xfrm>
            <a:off x="247850" y="177628"/>
            <a:ext cx="8648299" cy="956105"/>
          </a:xfrm>
        </p:spPr>
        <p:txBody>
          <a:bodyPr/>
          <a:lstStyle/>
          <a:p>
            <a:r>
              <a:rPr lang="en-US" sz="3600" dirty="0">
                <a:solidFill>
                  <a:schemeClr val="tx2"/>
                </a:solidFill>
              </a:rPr>
              <a:t>Non-Structural Practice – </a:t>
            </a:r>
            <a:r>
              <a:rPr lang="en-US" sz="3600" dirty="0">
                <a:solidFill>
                  <a:schemeClr val="accent1"/>
                </a:solidFill>
              </a:rPr>
              <a:t>Riparian Area Protection</a:t>
            </a:r>
          </a:p>
        </p:txBody>
      </p:sp>
      <p:sp>
        <p:nvSpPr>
          <p:cNvPr id="3" name="Content Placeholder 8">
            <a:extLst>
              <a:ext uri="{FF2B5EF4-FFF2-40B4-BE49-F238E27FC236}">
                <a16:creationId xmlns:a16="http://schemas.microsoft.com/office/drawing/2014/main" id="{9515B189-9C0F-44F5-B6F9-EB0B90924DD2}"/>
              </a:ext>
            </a:extLst>
          </p:cNvPr>
          <p:cNvSpPr txBox="1">
            <a:spLocks/>
          </p:cNvSpPr>
          <p:nvPr/>
        </p:nvSpPr>
        <p:spPr>
          <a:xfrm>
            <a:off x="247850" y="1133734"/>
            <a:ext cx="4979058" cy="3067564"/>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An area of trees, woody shrubs, grasses and other vegetation located adjacent to waterbodies and wetlands that is protected from livestock.</a:t>
            </a:r>
          </a:p>
          <a:p>
            <a:pPr marL="0" indent="0">
              <a:buNone/>
            </a:pPr>
            <a:endParaRPr lang="en-US" sz="1000" dirty="0"/>
          </a:p>
          <a:p>
            <a:r>
              <a:rPr lang="en-US" sz="2400" dirty="0"/>
              <a:t>Typically, an “edge-of-field” practice</a:t>
            </a:r>
          </a:p>
          <a:p>
            <a:r>
              <a:rPr lang="en-US" sz="2400" dirty="0"/>
              <a:t>Also improves aquatic habitat and reduces streambank erosion</a:t>
            </a:r>
          </a:p>
        </p:txBody>
      </p:sp>
      <p:sp>
        <p:nvSpPr>
          <p:cNvPr id="5" name="TextBox 4">
            <a:extLst>
              <a:ext uri="{FF2B5EF4-FFF2-40B4-BE49-F238E27FC236}">
                <a16:creationId xmlns:a16="http://schemas.microsoft.com/office/drawing/2014/main" id="{C575C218-78DC-4FE1-B86E-124E6420D09E}"/>
              </a:ext>
            </a:extLst>
          </p:cNvPr>
          <p:cNvSpPr txBox="1"/>
          <p:nvPr/>
        </p:nvSpPr>
        <p:spPr>
          <a:xfrm>
            <a:off x="5459256" y="3761831"/>
            <a:ext cx="3462147" cy="300082"/>
          </a:xfrm>
          <a:prstGeom prst="rect">
            <a:avLst/>
          </a:prstGeom>
          <a:noFill/>
        </p:spPr>
        <p:txBody>
          <a:bodyPr wrap="square" rtlCol="0">
            <a:spAutoFit/>
          </a:bodyPr>
          <a:lstStyle/>
          <a:p>
            <a:pPr algn="r"/>
            <a:r>
              <a:rPr lang="en-US" sz="1350" dirty="0"/>
              <a:t>Source: UK Cooperative Extension</a:t>
            </a:r>
          </a:p>
        </p:txBody>
      </p:sp>
      <p:pic>
        <p:nvPicPr>
          <p:cNvPr id="6" name="Picture 5">
            <a:extLst>
              <a:ext uri="{FF2B5EF4-FFF2-40B4-BE49-F238E27FC236}">
                <a16:creationId xmlns:a16="http://schemas.microsoft.com/office/drawing/2014/main" id="{38879041-DAB8-40CC-B29D-16C518E88C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3066" y="4201297"/>
            <a:ext cx="599303" cy="1895232"/>
          </a:xfrm>
          <a:prstGeom prst="rect">
            <a:avLst/>
          </a:prstGeom>
        </p:spPr>
      </p:pic>
      <p:sp>
        <p:nvSpPr>
          <p:cNvPr id="7" name="TextBox 6">
            <a:extLst>
              <a:ext uri="{FF2B5EF4-FFF2-40B4-BE49-F238E27FC236}">
                <a16:creationId xmlns:a16="http://schemas.microsoft.com/office/drawing/2014/main" id="{7F4DFF82-7349-4671-AA65-E30F6BC8C571}"/>
              </a:ext>
            </a:extLst>
          </p:cNvPr>
          <p:cNvSpPr txBox="1"/>
          <p:nvPr/>
        </p:nvSpPr>
        <p:spPr>
          <a:xfrm>
            <a:off x="6424310" y="4201297"/>
            <a:ext cx="2719690" cy="1938992"/>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Medium to High</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Low to Medium</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a:t>
            </a:r>
          </a:p>
        </p:txBody>
      </p:sp>
      <p:sp>
        <p:nvSpPr>
          <p:cNvPr id="8" name="Content Placeholder 10">
            <a:extLst>
              <a:ext uri="{FF2B5EF4-FFF2-40B4-BE49-F238E27FC236}">
                <a16:creationId xmlns:a16="http://schemas.microsoft.com/office/drawing/2014/main" id="{4C1ECDA2-D83E-4C56-8A1E-BA4005D5F48D}"/>
              </a:ext>
            </a:extLst>
          </p:cNvPr>
          <p:cNvSpPr txBox="1">
            <a:spLocks/>
          </p:cNvSpPr>
          <p:nvPr/>
        </p:nvSpPr>
        <p:spPr>
          <a:xfrm>
            <a:off x="474881" y="4402601"/>
            <a:ext cx="3823631" cy="1141671"/>
          </a:xfrm>
          <a:prstGeom prst="rect">
            <a:avLst/>
          </a:prstGeom>
          <a:solidFill>
            <a:schemeClr val="bg1"/>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Bacteria, Nutrients, Sediment, Organic Material</a:t>
            </a:r>
            <a:endParaRPr lang="en-US" sz="2400" dirty="0"/>
          </a:p>
        </p:txBody>
      </p:sp>
      <p:pic>
        <p:nvPicPr>
          <p:cNvPr id="9" name="Picture 8">
            <a:extLst>
              <a:ext uri="{FF2B5EF4-FFF2-40B4-BE49-F238E27FC236}">
                <a16:creationId xmlns:a16="http://schemas.microsoft.com/office/drawing/2014/main" id="{BC320717-88C6-4560-B806-2A03052917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6908" y="1186132"/>
            <a:ext cx="3694496" cy="2618459"/>
          </a:xfrm>
          <a:prstGeom prst="rect">
            <a:avLst/>
          </a:prstGeom>
        </p:spPr>
      </p:pic>
    </p:spTree>
    <p:extLst>
      <p:ext uri="{BB962C8B-B14F-4D97-AF65-F5344CB8AC3E}">
        <p14:creationId xmlns:p14="http://schemas.microsoft.com/office/powerpoint/2010/main" val="201585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D01AB-0B1D-4A13-9D8C-55C640D920B8}"/>
              </a:ext>
            </a:extLst>
          </p:cNvPr>
          <p:cNvSpPr>
            <a:spLocks noGrp="1"/>
          </p:cNvSpPr>
          <p:nvPr>
            <p:ph type="title"/>
          </p:nvPr>
        </p:nvSpPr>
        <p:spPr>
          <a:xfrm>
            <a:off x="247850" y="101017"/>
            <a:ext cx="8648299" cy="674486"/>
          </a:xfrm>
        </p:spPr>
        <p:txBody>
          <a:bodyPr/>
          <a:lstStyle/>
          <a:p>
            <a:r>
              <a:rPr lang="en-US" sz="3600" dirty="0">
                <a:solidFill>
                  <a:schemeClr val="tx2"/>
                </a:solidFill>
              </a:rPr>
              <a:t>Unprotected vs Protected Riparian Areas</a:t>
            </a:r>
          </a:p>
        </p:txBody>
      </p:sp>
      <p:pic>
        <p:nvPicPr>
          <p:cNvPr id="3" name="Picture 2">
            <a:extLst>
              <a:ext uri="{FF2B5EF4-FFF2-40B4-BE49-F238E27FC236}">
                <a16:creationId xmlns:a16="http://schemas.microsoft.com/office/drawing/2014/main" id="{AA9E45E6-E809-4991-BEEF-61FCAD2B8D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850" y="775503"/>
            <a:ext cx="4944335" cy="322663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C46325E-EE1B-4F36-BC6F-B8A9F9057E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9041" y="2775097"/>
            <a:ext cx="5237108" cy="34804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5390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8E5C8-60E7-439E-8D92-94B6B8900EFE}"/>
              </a:ext>
            </a:extLst>
          </p:cNvPr>
          <p:cNvSpPr>
            <a:spLocks noGrp="1"/>
          </p:cNvSpPr>
          <p:nvPr>
            <p:ph type="title"/>
          </p:nvPr>
        </p:nvSpPr>
        <p:spPr>
          <a:xfrm>
            <a:off x="459336" y="243791"/>
            <a:ext cx="8225327" cy="857250"/>
          </a:xfrm>
        </p:spPr>
        <p:txBody>
          <a:bodyPr/>
          <a:lstStyle/>
          <a:p>
            <a:r>
              <a:rPr lang="en-US" sz="3600" dirty="0"/>
              <a:t>Non-Structural Practice - </a:t>
            </a:r>
            <a:r>
              <a:rPr lang="en-US" sz="3600" dirty="0">
                <a:solidFill>
                  <a:schemeClr val="accent1"/>
                </a:solidFill>
              </a:rPr>
              <a:t>Dead Animal Disposal</a:t>
            </a:r>
          </a:p>
        </p:txBody>
      </p:sp>
      <p:sp>
        <p:nvSpPr>
          <p:cNvPr id="3" name="Content Placeholder 2">
            <a:extLst>
              <a:ext uri="{FF2B5EF4-FFF2-40B4-BE49-F238E27FC236}">
                <a16:creationId xmlns:a16="http://schemas.microsoft.com/office/drawing/2014/main" id="{37B09D08-EF67-4188-9A8F-54F61DA3E50B}"/>
              </a:ext>
            </a:extLst>
          </p:cNvPr>
          <p:cNvSpPr>
            <a:spLocks noGrp="1"/>
          </p:cNvSpPr>
          <p:nvPr>
            <p:ph idx="1"/>
          </p:nvPr>
        </p:nvSpPr>
        <p:spPr>
          <a:xfrm>
            <a:off x="459336" y="1334746"/>
            <a:ext cx="4396802" cy="3767178"/>
          </a:xfrm>
        </p:spPr>
        <p:txBody>
          <a:bodyPr>
            <a:normAutofit fontScale="92500" lnSpcReduction="20000"/>
          </a:bodyPr>
          <a:lstStyle/>
          <a:p>
            <a:pPr marL="0" indent="0">
              <a:buNone/>
            </a:pPr>
            <a:r>
              <a:rPr lang="en-US" dirty="0"/>
              <a:t>Legally and environmentally acceptable methods of disposing of dead livestock, typically burial or incineration.</a:t>
            </a:r>
          </a:p>
          <a:p>
            <a:pPr marL="0" indent="0">
              <a:buNone/>
            </a:pPr>
            <a:endParaRPr lang="en-US" sz="1300" dirty="0"/>
          </a:p>
          <a:p>
            <a:pPr marL="0" indent="0">
              <a:buNone/>
            </a:pPr>
            <a:r>
              <a:rPr lang="en-US" dirty="0"/>
              <a:t>Some counties have programs that pick up dead livestock for free or minimal charge.</a:t>
            </a:r>
          </a:p>
          <a:p>
            <a:pPr marL="0" indent="0">
              <a:buNone/>
            </a:pPr>
            <a:endParaRPr lang="en-US" sz="1300" dirty="0"/>
          </a:p>
          <a:p>
            <a:pPr marL="0" indent="0">
              <a:buNone/>
            </a:pPr>
            <a:r>
              <a:rPr lang="en-US" sz="2600" dirty="0"/>
              <a:t>Carcasses should not be buried in areas subject to flooding or closer than 100 feet to a stream, well, spring, lake, or sinkhole.</a:t>
            </a:r>
          </a:p>
        </p:txBody>
      </p:sp>
      <p:pic>
        <p:nvPicPr>
          <p:cNvPr id="4" name="Picture 3">
            <a:extLst>
              <a:ext uri="{FF2B5EF4-FFF2-40B4-BE49-F238E27FC236}">
                <a16:creationId xmlns:a16="http://schemas.microsoft.com/office/drawing/2014/main" id="{E09A9D22-0713-4EEC-8583-856CDD00025F}"/>
              </a:ext>
            </a:extLst>
          </p:cNvPr>
          <p:cNvPicPr>
            <a:picLocks noChangeAspect="1"/>
          </p:cNvPicPr>
          <p:nvPr/>
        </p:nvPicPr>
        <p:blipFill>
          <a:blip r:embed="rId3"/>
          <a:stretch>
            <a:fillRect/>
          </a:stretch>
        </p:blipFill>
        <p:spPr>
          <a:xfrm>
            <a:off x="4856138" y="1650375"/>
            <a:ext cx="3958821" cy="1567960"/>
          </a:xfrm>
          <a:prstGeom prst="rect">
            <a:avLst/>
          </a:prstGeom>
        </p:spPr>
      </p:pic>
      <p:sp>
        <p:nvSpPr>
          <p:cNvPr id="7" name="Content Placeholder 10">
            <a:extLst>
              <a:ext uri="{FF2B5EF4-FFF2-40B4-BE49-F238E27FC236}">
                <a16:creationId xmlns:a16="http://schemas.microsoft.com/office/drawing/2014/main" id="{EEFFE6F4-97C7-4C0F-8418-BBF3AB96E109}"/>
              </a:ext>
            </a:extLst>
          </p:cNvPr>
          <p:cNvSpPr txBox="1">
            <a:spLocks/>
          </p:cNvSpPr>
          <p:nvPr/>
        </p:nvSpPr>
        <p:spPr>
          <a:xfrm>
            <a:off x="459336" y="5101923"/>
            <a:ext cx="3869041" cy="949113"/>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Bacteria, Pathogens</a:t>
            </a:r>
            <a:endParaRPr lang="en-US" sz="2400" dirty="0"/>
          </a:p>
        </p:txBody>
      </p:sp>
      <p:pic>
        <p:nvPicPr>
          <p:cNvPr id="8" name="Picture 7">
            <a:extLst>
              <a:ext uri="{FF2B5EF4-FFF2-40B4-BE49-F238E27FC236}">
                <a16:creationId xmlns:a16="http://schemas.microsoft.com/office/drawing/2014/main" id="{F51FFD97-FDDF-4D75-AB5D-DAE6A4FF334B}"/>
              </a:ext>
            </a:extLst>
          </p:cNvPr>
          <p:cNvPicPr>
            <a:picLocks noChangeAspect="1"/>
          </p:cNvPicPr>
          <p:nvPr/>
        </p:nvPicPr>
        <p:blipFill>
          <a:blip r:embed="rId4"/>
          <a:stretch>
            <a:fillRect/>
          </a:stretch>
        </p:blipFill>
        <p:spPr>
          <a:xfrm>
            <a:off x="5264452" y="4224760"/>
            <a:ext cx="536494" cy="1713124"/>
          </a:xfrm>
          <a:prstGeom prst="rect">
            <a:avLst/>
          </a:prstGeom>
        </p:spPr>
      </p:pic>
      <p:sp>
        <p:nvSpPr>
          <p:cNvPr id="10" name="TextBox 9">
            <a:extLst>
              <a:ext uri="{FF2B5EF4-FFF2-40B4-BE49-F238E27FC236}">
                <a16:creationId xmlns:a16="http://schemas.microsoft.com/office/drawing/2014/main" id="{957BDE22-3FEC-49DD-9A1B-F10CBE844B33}"/>
              </a:ext>
            </a:extLst>
          </p:cNvPr>
          <p:cNvSpPr txBox="1"/>
          <p:nvPr/>
        </p:nvSpPr>
        <p:spPr>
          <a:xfrm>
            <a:off x="5971591" y="4224760"/>
            <a:ext cx="2507419" cy="1754326"/>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Low</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Low to Medium</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Medium</a:t>
            </a:r>
          </a:p>
        </p:txBody>
      </p:sp>
      <p:sp>
        <p:nvSpPr>
          <p:cNvPr id="5" name="TextBox 4">
            <a:extLst>
              <a:ext uri="{FF2B5EF4-FFF2-40B4-BE49-F238E27FC236}">
                <a16:creationId xmlns:a16="http://schemas.microsoft.com/office/drawing/2014/main" id="{658C7DC4-A4E9-4B3F-8E40-E7AAD52FF04F}"/>
              </a:ext>
            </a:extLst>
          </p:cNvPr>
          <p:cNvSpPr txBox="1"/>
          <p:nvPr/>
        </p:nvSpPr>
        <p:spPr>
          <a:xfrm>
            <a:off x="5532699" y="3185482"/>
            <a:ext cx="3038685" cy="430887"/>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Burial or Composting</a:t>
            </a:r>
          </a:p>
        </p:txBody>
      </p:sp>
    </p:spTree>
    <p:extLst>
      <p:ext uri="{BB962C8B-B14F-4D97-AF65-F5344CB8AC3E}">
        <p14:creationId xmlns:p14="http://schemas.microsoft.com/office/powerpoint/2010/main" val="2166375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F147-7A5F-4BE0-B794-649C78C7D431}"/>
              </a:ext>
            </a:extLst>
          </p:cNvPr>
          <p:cNvSpPr>
            <a:spLocks noGrp="1"/>
          </p:cNvSpPr>
          <p:nvPr>
            <p:ph type="title"/>
          </p:nvPr>
        </p:nvSpPr>
        <p:spPr>
          <a:xfrm>
            <a:off x="368874" y="124167"/>
            <a:ext cx="8532058" cy="1143000"/>
          </a:xfrm>
        </p:spPr>
        <p:txBody>
          <a:bodyPr/>
          <a:lstStyle/>
          <a:p>
            <a:r>
              <a:rPr lang="en-US" sz="3600" dirty="0"/>
              <a:t>Non-Structural Practice – </a:t>
            </a:r>
            <a:br>
              <a:rPr lang="en-US" sz="3600" dirty="0"/>
            </a:br>
            <a:r>
              <a:rPr lang="en-US" sz="3600" dirty="0">
                <a:solidFill>
                  <a:schemeClr val="accent1"/>
                </a:solidFill>
              </a:rPr>
              <a:t>Educational BMP Demonstration Field Days</a:t>
            </a:r>
          </a:p>
        </p:txBody>
      </p:sp>
      <p:pic>
        <p:nvPicPr>
          <p:cNvPr id="1026" name="Picture 2" descr="Image result for eden shale farm">
            <a:extLst>
              <a:ext uri="{FF2B5EF4-FFF2-40B4-BE49-F238E27FC236}">
                <a16:creationId xmlns:a16="http://schemas.microsoft.com/office/drawing/2014/main" id="{E9BBECDE-5EC4-4E0A-BB9F-437DB32DE693}"/>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096442" y="2672174"/>
            <a:ext cx="4951113" cy="3298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5C01B0-D690-43E8-B0A4-3B5E6A875F35}"/>
              </a:ext>
            </a:extLst>
          </p:cNvPr>
          <p:cNvSpPr txBox="1"/>
          <p:nvPr/>
        </p:nvSpPr>
        <p:spPr>
          <a:xfrm>
            <a:off x="4571999" y="5970175"/>
            <a:ext cx="2475556" cy="369332"/>
          </a:xfrm>
          <a:prstGeom prst="rect">
            <a:avLst/>
          </a:prstGeom>
          <a:noFill/>
        </p:spPr>
        <p:txBody>
          <a:bodyPr wrap="square" rtlCol="0">
            <a:spAutoFit/>
          </a:bodyPr>
          <a:lstStyle/>
          <a:p>
            <a:pPr algn="r"/>
            <a:r>
              <a:rPr lang="en-US" dirty="0"/>
              <a:t>Eden Shale Farm</a:t>
            </a:r>
          </a:p>
        </p:txBody>
      </p:sp>
      <p:sp>
        <p:nvSpPr>
          <p:cNvPr id="5" name="TextBox 4">
            <a:extLst>
              <a:ext uri="{FF2B5EF4-FFF2-40B4-BE49-F238E27FC236}">
                <a16:creationId xmlns:a16="http://schemas.microsoft.com/office/drawing/2014/main" id="{35BAB0FB-B3CB-43A8-967E-CDFD8AD836B2}"/>
              </a:ext>
            </a:extLst>
          </p:cNvPr>
          <p:cNvSpPr txBox="1"/>
          <p:nvPr/>
        </p:nvSpPr>
        <p:spPr>
          <a:xfrm>
            <a:off x="368874" y="1267167"/>
            <a:ext cx="8406251"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Public events designed to showcase agricultural BMPs for farmers and the public during which relevant information is provided to enable broader acceptance and use.</a:t>
            </a:r>
          </a:p>
        </p:txBody>
      </p:sp>
    </p:spTree>
    <p:extLst>
      <p:ext uri="{BB962C8B-B14F-4D97-AF65-F5344CB8AC3E}">
        <p14:creationId xmlns:p14="http://schemas.microsoft.com/office/powerpoint/2010/main" val="3932849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7BFE0D-CF32-4397-93BA-B538E021D2A1}"/>
              </a:ext>
            </a:extLst>
          </p:cNvPr>
          <p:cNvSpPr>
            <a:spLocks noGrp="1"/>
          </p:cNvSpPr>
          <p:nvPr>
            <p:ph type="title"/>
          </p:nvPr>
        </p:nvSpPr>
        <p:spPr>
          <a:xfrm>
            <a:off x="824192" y="1691800"/>
            <a:ext cx="7495613" cy="857250"/>
          </a:xfrm>
        </p:spPr>
        <p:txBody>
          <a:bodyPr/>
          <a:lstStyle/>
          <a:p>
            <a:pPr algn="ctr"/>
            <a:r>
              <a:rPr lang="en-US" sz="4000" dirty="0"/>
              <a:t>Crop-Related BMPs</a:t>
            </a:r>
          </a:p>
        </p:txBody>
      </p:sp>
      <p:pic>
        <p:nvPicPr>
          <p:cNvPr id="2" name="Picture 1">
            <a:extLst>
              <a:ext uri="{FF2B5EF4-FFF2-40B4-BE49-F238E27FC236}">
                <a16:creationId xmlns:a16="http://schemas.microsoft.com/office/drawing/2014/main" id="{99224DC7-AF2B-46C0-A5AF-A899792D0797}"/>
              </a:ext>
            </a:extLst>
          </p:cNvPr>
          <p:cNvPicPr>
            <a:picLocks noChangeAspect="1"/>
          </p:cNvPicPr>
          <p:nvPr/>
        </p:nvPicPr>
        <p:blipFill rotWithShape="1">
          <a:blip r:embed="rId3"/>
          <a:srcRect t="15595" b="10278"/>
          <a:stretch/>
        </p:blipFill>
        <p:spPr>
          <a:xfrm>
            <a:off x="1952624" y="2751606"/>
            <a:ext cx="5238750" cy="2824223"/>
          </a:xfrm>
          <a:prstGeom prst="rect">
            <a:avLst/>
          </a:prstGeom>
        </p:spPr>
      </p:pic>
    </p:spTree>
    <p:extLst>
      <p:ext uri="{BB962C8B-B14F-4D97-AF65-F5344CB8AC3E}">
        <p14:creationId xmlns:p14="http://schemas.microsoft.com/office/powerpoint/2010/main" val="4271387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9EB6F-E3B3-4082-BBDD-65D3C0CF331B}"/>
              </a:ext>
            </a:extLst>
          </p:cNvPr>
          <p:cNvSpPr>
            <a:spLocks noGrp="1"/>
          </p:cNvSpPr>
          <p:nvPr>
            <p:ph type="title"/>
          </p:nvPr>
        </p:nvSpPr>
        <p:spPr>
          <a:xfrm>
            <a:off x="222422" y="93320"/>
            <a:ext cx="8699156" cy="857250"/>
          </a:xfrm>
        </p:spPr>
        <p:txBody>
          <a:bodyPr/>
          <a:lstStyle/>
          <a:p>
            <a:r>
              <a:rPr lang="en-US" sz="3600" dirty="0">
                <a:solidFill>
                  <a:schemeClr val="accent6"/>
                </a:solidFill>
              </a:rPr>
              <a:t>Structural Practice – </a:t>
            </a:r>
            <a:r>
              <a:rPr lang="en-US" sz="3600" dirty="0">
                <a:solidFill>
                  <a:schemeClr val="accent1"/>
                </a:solidFill>
              </a:rPr>
              <a:t>Filter or Buffer Strips </a:t>
            </a:r>
          </a:p>
        </p:txBody>
      </p:sp>
      <p:sp>
        <p:nvSpPr>
          <p:cNvPr id="9" name="Content Placeholder 8">
            <a:extLst>
              <a:ext uri="{FF2B5EF4-FFF2-40B4-BE49-F238E27FC236}">
                <a16:creationId xmlns:a16="http://schemas.microsoft.com/office/drawing/2014/main" id="{55C71370-E56C-4CD0-95D5-0F1EA4A6504B}"/>
              </a:ext>
            </a:extLst>
          </p:cNvPr>
          <p:cNvSpPr>
            <a:spLocks noGrp="1"/>
          </p:cNvSpPr>
          <p:nvPr>
            <p:ph idx="1"/>
          </p:nvPr>
        </p:nvSpPr>
        <p:spPr>
          <a:xfrm>
            <a:off x="222422" y="885138"/>
            <a:ext cx="4538739" cy="4497090"/>
          </a:xfrm>
        </p:spPr>
        <p:txBody>
          <a:bodyPr>
            <a:noAutofit/>
          </a:bodyPr>
          <a:lstStyle/>
          <a:p>
            <a:pPr marL="0" indent="0">
              <a:buNone/>
            </a:pPr>
            <a:r>
              <a:rPr lang="en-US" dirty="0"/>
              <a:t>Planting or maintenance of dense grass sod in strips that serve as a border between cropland and waterways or land used for other purposes.</a:t>
            </a:r>
          </a:p>
          <a:p>
            <a:pPr marL="0" indent="0">
              <a:buNone/>
            </a:pPr>
            <a:endParaRPr lang="en-US" sz="1000" dirty="0"/>
          </a:p>
          <a:p>
            <a:r>
              <a:rPr lang="en-US" dirty="0"/>
              <a:t>Filter sediment, organic matter, nutrients and other pollutants from runoff</a:t>
            </a:r>
          </a:p>
          <a:p>
            <a:r>
              <a:rPr lang="en-US" dirty="0"/>
              <a:t>Increases infiltration of runoff</a:t>
            </a:r>
          </a:p>
          <a:p>
            <a:r>
              <a:rPr lang="en-US" dirty="0"/>
              <a:t>Can also serve as wildlife habitat</a:t>
            </a:r>
          </a:p>
        </p:txBody>
      </p:sp>
      <p:pic>
        <p:nvPicPr>
          <p:cNvPr id="3" name="Picture 2">
            <a:extLst>
              <a:ext uri="{FF2B5EF4-FFF2-40B4-BE49-F238E27FC236}">
                <a16:creationId xmlns:a16="http://schemas.microsoft.com/office/drawing/2014/main" id="{4AAC6137-24A2-4E42-901B-9D1C9BB82C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1161" y="1066400"/>
            <a:ext cx="4180858" cy="278027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A3F71CE8-EE00-409E-BA13-EDA312B5B004}"/>
              </a:ext>
            </a:extLst>
          </p:cNvPr>
          <p:cNvSpPr txBox="1"/>
          <p:nvPr/>
        </p:nvSpPr>
        <p:spPr>
          <a:xfrm>
            <a:off x="6641679" y="3886086"/>
            <a:ext cx="2279899" cy="300082"/>
          </a:xfrm>
          <a:prstGeom prst="rect">
            <a:avLst/>
          </a:prstGeom>
          <a:noFill/>
        </p:spPr>
        <p:txBody>
          <a:bodyPr wrap="square" rtlCol="0">
            <a:spAutoFit/>
          </a:bodyPr>
          <a:lstStyle/>
          <a:p>
            <a:r>
              <a:rPr lang="en-US" sz="1350" dirty="0"/>
              <a:t>Source: Ohio State University</a:t>
            </a:r>
          </a:p>
        </p:txBody>
      </p:sp>
      <p:sp>
        <p:nvSpPr>
          <p:cNvPr id="6" name="Content Placeholder 10">
            <a:extLst>
              <a:ext uri="{FF2B5EF4-FFF2-40B4-BE49-F238E27FC236}">
                <a16:creationId xmlns:a16="http://schemas.microsoft.com/office/drawing/2014/main" id="{D7E12067-3F66-49D3-A24B-5C4DFDDCB905}"/>
              </a:ext>
            </a:extLst>
          </p:cNvPr>
          <p:cNvSpPr txBox="1">
            <a:spLocks/>
          </p:cNvSpPr>
          <p:nvPr/>
        </p:nvSpPr>
        <p:spPr>
          <a:xfrm>
            <a:off x="871501" y="5115612"/>
            <a:ext cx="3240580" cy="857250"/>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Sediment/Silt, Nutrients</a:t>
            </a:r>
            <a:endParaRPr lang="en-US" sz="2400" dirty="0"/>
          </a:p>
        </p:txBody>
      </p:sp>
      <p:pic>
        <p:nvPicPr>
          <p:cNvPr id="7" name="Picture 6">
            <a:extLst>
              <a:ext uri="{FF2B5EF4-FFF2-40B4-BE49-F238E27FC236}">
                <a16:creationId xmlns:a16="http://schemas.microsoft.com/office/drawing/2014/main" id="{F4AE3359-E6C4-4466-87B4-7E22C1E231C5}"/>
              </a:ext>
            </a:extLst>
          </p:cNvPr>
          <p:cNvPicPr>
            <a:picLocks noChangeAspect="1"/>
          </p:cNvPicPr>
          <p:nvPr/>
        </p:nvPicPr>
        <p:blipFill>
          <a:blip r:embed="rId4"/>
          <a:stretch>
            <a:fillRect/>
          </a:stretch>
        </p:blipFill>
        <p:spPr>
          <a:xfrm>
            <a:off x="5719810" y="4546267"/>
            <a:ext cx="536494" cy="1713124"/>
          </a:xfrm>
          <a:prstGeom prst="rect">
            <a:avLst/>
          </a:prstGeom>
        </p:spPr>
      </p:pic>
      <p:sp>
        <p:nvSpPr>
          <p:cNvPr id="8" name="TextBox 7">
            <a:extLst>
              <a:ext uri="{FF2B5EF4-FFF2-40B4-BE49-F238E27FC236}">
                <a16:creationId xmlns:a16="http://schemas.microsoft.com/office/drawing/2014/main" id="{48028FBD-AC7C-4F03-8CF2-24922BED9C7D}"/>
              </a:ext>
            </a:extLst>
          </p:cNvPr>
          <p:cNvSpPr txBox="1"/>
          <p:nvPr/>
        </p:nvSpPr>
        <p:spPr>
          <a:xfrm>
            <a:off x="6330407" y="4525666"/>
            <a:ext cx="1690849" cy="1754326"/>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Low</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Low</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Medium</a:t>
            </a:r>
          </a:p>
        </p:txBody>
      </p:sp>
    </p:spTree>
    <p:extLst>
      <p:ext uri="{BB962C8B-B14F-4D97-AF65-F5344CB8AC3E}">
        <p14:creationId xmlns:p14="http://schemas.microsoft.com/office/powerpoint/2010/main" val="652714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DCCF-A79E-4121-A3E5-78ED6E66A73A}"/>
              </a:ext>
            </a:extLst>
          </p:cNvPr>
          <p:cNvSpPr>
            <a:spLocks noGrp="1"/>
          </p:cNvSpPr>
          <p:nvPr>
            <p:ph type="title"/>
          </p:nvPr>
        </p:nvSpPr>
        <p:spPr>
          <a:xfrm>
            <a:off x="393539" y="52581"/>
            <a:ext cx="8163114" cy="857250"/>
          </a:xfrm>
        </p:spPr>
        <p:txBody>
          <a:bodyPr/>
          <a:lstStyle/>
          <a:p>
            <a:r>
              <a:rPr lang="en-US" sz="3600" dirty="0">
                <a:solidFill>
                  <a:schemeClr val="tx2"/>
                </a:solidFill>
              </a:rPr>
              <a:t>Structural Practice – </a:t>
            </a:r>
            <a:r>
              <a:rPr lang="en-US" sz="3600" dirty="0">
                <a:solidFill>
                  <a:schemeClr val="accent1"/>
                </a:solidFill>
              </a:rPr>
              <a:t>Grassed Waterways</a:t>
            </a:r>
          </a:p>
        </p:txBody>
      </p:sp>
      <p:sp>
        <p:nvSpPr>
          <p:cNvPr id="9" name="Content Placeholder 8">
            <a:extLst>
              <a:ext uri="{FF2B5EF4-FFF2-40B4-BE49-F238E27FC236}">
                <a16:creationId xmlns:a16="http://schemas.microsoft.com/office/drawing/2014/main" id="{A3F71770-CA12-481E-B023-EBCE735B112D}"/>
              </a:ext>
            </a:extLst>
          </p:cNvPr>
          <p:cNvSpPr txBox="1">
            <a:spLocks/>
          </p:cNvSpPr>
          <p:nvPr/>
        </p:nvSpPr>
        <p:spPr>
          <a:xfrm>
            <a:off x="257185" y="1989201"/>
            <a:ext cx="4630110" cy="2809821"/>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3" name="TextBox 2">
            <a:extLst>
              <a:ext uri="{FF2B5EF4-FFF2-40B4-BE49-F238E27FC236}">
                <a16:creationId xmlns:a16="http://schemas.microsoft.com/office/drawing/2014/main" id="{ECBAF62B-42EE-4665-8C6D-BDA6B439939F}"/>
              </a:ext>
            </a:extLst>
          </p:cNvPr>
          <p:cNvSpPr txBox="1"/>
          <p:nvPr/>
        </p:nvSpPr>
        <p:spPr>
          <a:xfrm>
            <a:off x="376788" y="781185"/>
            <a:ext cx="8493276"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A natural or constructed channel, usually broad and shallow, covered with erosion-reducing grasses. Carries surface runoff from field, terrace or diversion to a suitable outlet.</a:t>
            </a:r>
          </a:p>
        </p:txBody>
      </p:sp>
      <p:sp>
        <p:nvSpPr>
          <p:cNvPr id="11" name="Content Placeholder 10">
            <a:extLst>
              <a:ext uri="{FF2B5EF4-FFF2-40B4-BE49-F238E27FC236}">
                <a16:creationId xmlns:a16="http://schemas.microsoft.com/office/drawing/2014/main" id="{CD48DBCD-5BCB-4880-8713-A6F98677A1C0}"/>
              </a:ext>
            </a:extLst>
          </p:cNvPr>
          <p:cNvSpPr txBox="1">
            <a:spLocks/>
          </p:cNvSpPr>
          <p:nvPr/>
        </p:nvSpPr>
        <p:spPr>
          <a:xfrm>
            <a:off x="558596" y="2571750"/>
            <a:ext cx="3191601" cy="857250"/>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Sediment/Silt, Nutrients</a:t>
            </a:r>
            <a:endParaRPr lang="en-US" sz="2400" dirty="0"/>
          </a:p>
        </p:txBody>
      </p:sp>
      <p:pic>
        <p:nvPicPr>
          <p:cNvPr id="12" name="Picture 11">
            <a:extLst>
              <a:ext uri="{FF2B5EF4-FFF2-40B4-BE49-F238E27FC236}">
                <a16:creationId xmlns:a16="http://schemas.microsoft.com/office/drawing/2014/main" id="{2A5352E0-612C-474E-A2FE-F662E33BB723}"/>
              </a:ext>
            </a:extLst>
          </p:cNvPr>
          <p:cNvPicPr>
            <a:picLocks noChangeAspect="1"/>
          </p:cNvPicPr>
          <p:nvPr/>
        </p:nvPicPr>
        <p:blipFill>
          <a:blip r:embed="rId3"/>
          <a:stretch>
            <a:fillRect/>
          </a:stretch>
        </p:blipFill>
        <p:spPr>
          <a:xfrm>
            <a:off x="558596" y="4036851"/>
            <a:ext cx="536494" cy="1713124"/>
          </a:xfrm>
          <a:prstGeom prst="rect">
            <a:avLst/>
          </a:prstGeom>
        </p:spPr>
      </p:pic>
      <p:sp>
        <p:nvSpPr>
          <p:cNvPr id="13" name="TextBox 12">
            <a:extLst>
              <a:ext uri="{FF2B5EF4-FFF2-40B4-BE49-F238E27FC236}">
                <a16:creationId xmlns:a16="http://schemas.microsoft.com/office/drawing/2014/main" id="{44323A79-50D1-4F5B-B172-EEE668282208}"/>
              </a:ext>
            </a:extLst>
          </p:cNvPr>
          <p:cNvSpPr txBox="1"/>
          <p:nvPr/>
        </p:nvSpPr>
        <p:spPr>
          <a:xfrm>
            <a:off x="1267432" y="3999413"/>
            <a:ext cx="2507419" cy="1754326"/>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Low to Medium</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Low</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a:t>
            </a:r>
          </a:p>
        </p:txBody>
      </p:sp>
      <p:pic>
        <p:nvPicPr>
          <p:cNvPr id="4" name="Picture 3">
            <a:extLst>
              <a:ext uri="{FF2B5EF4-FFF2-40B4-BE49-F238E27FC236}">
                <a16:creationId xmlns:a16="http://schemas.microsoft.com/office/drawing/2014/main" id="{0BFE9381-D00D-4576-9A46-310DDB6566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9740" y="2371698"/>
            <a:ext cx="4840324" cy="322438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C520FAE-2216-40C7-BB63-81C8BEC2EFE3}"/>
              </a:ext>
            </a:extLst>
          </p:cNvPr>
          <p:cNvSpPr txBox="1"/>
          <p:nvPr/>
        </p:nvSpPr>
        <p:spPr>
          <a:xfrm>
            <a:off x="5481224" y="5596086"/>
            <a:ext cx="3388840" cy="307777"/>
          </a:xfrm>
          <a:prstGeom prst="rect">
            <a:avLst/>
          </a:prstGeom>
          <a:noFill/>
        </p:spPr>
        <p:txBody>
          <a:bodyPr wrap="square" rtlCol="0">
            <a:spAutoFit/>
          </a:bodyPr>
          <a:lstStyle/>
          <a:p>
            <a:pPr algn="r"/>
            <a:r>
              <a:rPr lang="en-US" sz="1400" dirty="0"/>
              <a:t>Source: University of Kentucky</a:t>
            </a:r>
          </a:p>
        </p:txBody>
      </p:sp>
    </p:spTree>
    <p:extLst>
      <p:ext uri="{BB962C8B-B14F-4D97-AF65-F5344CB8AC3E}">
        <p14:creationId xmlns:p14="http://schemas.microsoft.com/office/powerpoint/2010/main" val="1349526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45F9-423E-44AA-8F57-FBD3672F0736}"/>
              </a:ext>
            </a:extLst>
          </p:cNvPr>
          <p:cNvSpPr>
            <a:spLocks noGrp="1"/>
          </p:cNvSpPr>
          <p:nvPr>
            <p:ph type="title"/>
          </p:nvPr>
        </p:nvSpPr>
        <p:spPr>
          <a:xfrm>
            <a:off x="461473" y="0"/>
            <a:ext cx="8225327" cy="949124"/>
          </a:xfrm>
        </p:spPr>
        <p:txBody>
          <a:bodyPr/>
          <a:lstStyle/>
          <a:p>
            <a:r>
              <a:rPr lang="en-US" sz="4000" dirty="0"/>
              <a:t>Non-Structural Practice – </a:t>
            </a:r>
            <a:r>
              <a:rPr lang="en-US" sz="4000" dirty="0">
                <a:solidFill>
                  <a:schemeClr val="accent1"/>
                </a:solidFill>
              </a:rPr>
              <a:t>Cover Crop</a:t>
            </a:r>
          </a:p>
        </p:txBody>
      </p:sp>
      <p:sp>
        <p:nvSpPr>
          <p:cNvPr id="3" name="Content Placeholder 2">
            <a:extLst>
              <a:ext uri="{FF2B5EF4-FFF2-40B4-BE49-F238E27FC236}">
                <a16:creationId xmlns:a16="http://schemas.microsoft.com/office/drawing/2014/main" id="{A7FBFAC0-502B-4B94-9C37-32D11224712A}"/>
              </a:ext>
            </a:extLst>
          </p:cNvPr>
          <p:cNvSpPr>
            <a:spLocks noGrp="1"/>
          </p:cNvSpPr>
          <p:nvPr>
            <p:ph idx="1"/>
          </p:nvPr>
        </p:nvSpPr>
        <p:spPr>
          <a:xfrm>
            <a:off x="507897" y="821376"/>
            <a:ext cx="8123931" cy="1143000"/>
          </a:xfrm>
        </p:spPr>
        <p:txBody>
          <a:bodyPr>
            <a:normAutofit fontScale="92500" lnSpcReduction="20000"/>
          </a:bodyPr>
          <a:lstStyle/>
          <a:p>
            <a:pPr marL="0" indent="0">
              <a:buNone/>
            </a:pPr>
            <a:r>
              <a:rPr lang="en-US" sz="2800" dirty="0"/>
              <a:t>A close‑growing crop (grass, legume, or small grain) grown primarily for the purpose of temporarily protecting from erosion and improving the soil.</a:t>
            </a:r>
          </a:p>
          <a:p>
            <a:pPr marL="0" indent="0">
              <a:buNone/>
            </a:pPr>
            <a:endParaRPr lang="en-US" dirty="0"/>
          </a:p>
        </p:txBody>
      </p:sp>
      <p:sp>
        <p:nvSpPr>
          <p:cNvPr id="6" name="Content Placeholder 10">
            <a:extLst>
              <a:ext uri="{FF2B5EF4-FFF2-40B4-BE49-F238E27FC236}">
                <a16:creationId xmlns:a16="http://schemas.microsoft.com/office/drawing/2014/main" id="{E1846718-D1F9-4507-8134-68E5D5A6801C}"/>
              </a:ext>
            </a:extLst>
          </p:cNvPr>
          <p:cNvSpPr txBox="1">
            <a:spLocks/>
          </p:cNvSpPr>
          <p:nvPr/>
        </p:nvSpPr>
        <p:spPr>
          <a:xfrm>
            <a:off x="583250" y="2210343"/>
            <a:ext cx="3191601" cy="857250"/>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Sediment/Silt, Nutrients</a:t>
            </a:r>
            <a:endParaRPr lang="en-US" sz="2400" dirty="0"/>
          </a:p>
        </p:txBody>
      </p:sp>
      <p:pic>
        <p:nvPicPr>
          <p:cNvPr id="7" name="Picture 6">
            <a:extLst>
              <a:ext uri="{FF2B5EF4-FFF2-40B4-BE49-F238E27FC236}">
                <a16:creationId xmlns:a16="http://schemas.microsoft.com/office/drawing/2014/main" id="{093E5FA1-2767-4581-AE99-4C3F446405BB}"/>
              </a:ext>
            </a:extLst>
          </p:cNvPr>
          <p:cNvPicPr>
            <a:picLocks noChangeAspect="1"/>
          </p:cNvPicPr>
          <p:nvPr/>
        </p:nvPicPr>
        <p:blipFill>
          <a:blip r:embed="rId3"/>
          <a:stretch>
            <a:fillRect/>
          </a:stretch>
        </p:blipFill>
        <p:spPr>
          <a:xfrm>
            <a:off x="644767" y="3845567"/>
            <a:ext cx="536494" cy="1713124"/>
          </a:xfrm>
          <a:prstGeom prst="rect">
            <a:avLst/>
          </a:prstGeom>
        </p:spPr>
      </p:pic>
      <p:sp>
        <p:nvSpPr>
          <p:cNvPr id="8" name="TextBox 7">
            <a:extLst>
              <a:ext uri="{FF2B5EF4-FFF2-40B4-BE49-F238E27FC236}">
                <a16:creationId xmlns:a16="http://schemas.microsoft.com/office/drawing/2014/main" id="{35641C56-01E2-4D99-B0AD-CE9C4E07E51A}"/>
              </a:ext>
            </a:extLst>
          </p:cNvPr>
          <p:cNvSpPr txBox="1"/>
          <p:nvPr/>
        </p:nvSpPr>
        <p:spPr>
          <a:xfrm>
            <a:off x="1267432" y="3790408"/>
            <a:ext cx="2507419" cy="1754326"/>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Medium</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Medium</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a:t>
            </a:r>
          </a:p>
        </p:txBody>
      </p:sp>
      <p:pic>
        <p:nvPicPr>
          <p:cNvPr id="9" name="Picture 8">
            <a:extLst>
              <a:ext uri="{FF2B5EF4-FFF2-40B4-BE49-F238E27FC236}">
                <a16:creationId xmlns:a16="http://schemas.microsoft.com/office/drawing/2014/main" id="{771E9033-A354-4CE5-A83C-680CDD55FEB1}"/>
              </a:ext>
            </a:extLst>
          </p:cNvPr>
          <p:cNvPicPr>
            <a:picLocks noChangeAspect="1"/>
          </p:cNvPicPr>
          <p:nvPr/>
        </p:nvPicPr>
        <p:blipFill>
          <a:blip r:embed="rId4"/>
          <a:stretch>
            <a:fillRect/>
          </a:stretch>
        </p:blipFill>
        <p:spPr>
          <a:xfrm>
            <a:off x="3861022" y="2465255"/>
            <a:ext cx="5004198" cy="3189489"/>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0C6E14B4-E3B0-4060-A4C9-23C340C73E84}"/>
              </a:ext>
            </a:extLst>
          </p:cNvPr>
          <p:cNvSpPr txBox="1"/>
          <p:nvPr/>
        </p:nvSpPr>
        <p:spPr>
          <a:xfrm>
            <a:off x="5555848" y="5654744"/>
            <a:ext cx="3309372" cy="276999"/>
          </a:xfrm>
          <a:prstGeom prst="rect">
            <a:avLst/>
          </a:prstGeom>
          <a:noFill/>
        </p:spPr>
        <p:txBody>
          <a:bodyPr wrap="square" rtlCol="0">
            <a:spAutoFit/>
          </a:bodyPr>
          <a:lstStyle/>
          <a:p>
            <a:pPr algn="r"/>
            <a:r>
              <a:rPr lang="en-US" sz="1200" dirty="0"/>
              <a:t>UK Cooperative Extension</a:t>
            </a:r>
          </a:p>
        </p:txBody>
      </p:sp>
    </p:spTree>
    <p:extLst>
      <p:ext uri="{BB962C8B-B14F-4D97-AF65-F5344CB8AC3E}">
        <p14:creationId xmlns:p14="http://schemas.microsoft.com/office/powerpoint/2010/main" val="2118428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5257B-A8CE-4F95-A695-510AB3BCD028}"/>
              </a:ext>
            </a:extLst>
          </p:cNvPr>
          <p:cNvSpPr>
            <a:spLocks noGrp="1"/>
          </p:cNvSpPr>
          <p:nvPr>
            <p:ph type="title"/>
          </p:nvPr>
        </p:nvSpPr>
        <p:spPr>
          <a:xfrm>
            <a:off x="343590" y="92597"/>
            <a:ext cx="8456820" cy="857250"/>
          </a:xfrm>
        </p:spPr>
        <p:txBody>
          <a:bodyPr/>
          <a:lstStyle/>
          <a:p>
            <a:r>
              <a:rPr lang="en-US" sz="3200" dirty="0"/>
              <a:t>Non-Structural Practice – </a:t>
            </a:r>
            <a:r>
              <a:rPr lang="en-US" sz="3200" dirty="0">
                <a:solidFill>
                  <a:schemeClr val="accent1"/>
                </a:solidFill>
              </a:rPr>
              <a:t>Conservation Tillage</a:t>
            </a:r>
          </a:p>
        </p:txBody>
      </p:sp>
      <p:sp>
        <p:nvSpPr>
          <p:cNvPr id="3" name="Content Placeholder 2">
            <a:extLst>
              <a:ext uri="{FF2B5EF4-FFF2-40B4-BE49-F238E27FC236}">
                <a16:creationId xmlns:a16="http://schemas.microsoft.com/office/drawing/2014/main" id="{D6EEF2AA-5AFE-45FA-8B53-2D09C9620B5B}"/>
              </a:ext>
            </a:extLst>
          </p:cNvPr>
          <p:cNvSpPr>
            <a:spLocks noGrp="1"/>
          </p:cNvSpPr>
          <p:nvPr>
            <p:ph idx="1"/>
          </p:nvPr>
        </p:nvSpPr>
        <p:spPr>
          <a:xfrm>
            <a:off x="343590" y="860442"/>
            <a:ext cx="8456820" cy="1026231"/>
          </a:xfrm>
        </p:spPr>
        <p:txBody>
          <a:bodyPr/>
          <a:lstStyle/>
          <a:p>
            <a:pPr marL="0" indent="0">
              <a:buNone/>
            </a:pPr>
            <a:r>
              <a:rPr lang="en-US" dirty="0"/>
              <a:t>A tillage and planting system that maintains plant residue on the soil surface to control erosion.</a:t>
            </a:r>
          </a:p>
        </p:txBody>
      </p:sp>
      <p:pic>
        <p:nvPicPr>
          <p:cNvPr id="4" name="Picture 3">
            <a:extLst>
              <a:ext uri="{FF2B5EF4-FFF2-40B4-BE49-F238E27FC236}">
                <a16:creationId xmlns:a16="http://schemas.microsoft.com/office/drawing/2014/main" id="{CA9EC7BC-4996-4059-BDC9-F7CD6B7AE6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8991" y="1825063"/>
            <a:ext cx="5007590" cy="3359855"/>
          </a:xfrm>
          <a:prstGeom prst="rect">
            <a:avLst/>
          </a:prstGeom>
        </p:spPr>
      </p:pic>
      <p:sp>
        <p:nvSpPr>
          <p:cNvPr id="5" name="TextBox 4">
            <a:extLst>
              <a:ext uri="{FF2B5EF4-FFF2-40B4-BE49-F238E27FC236}">
                <a16:creationId xmlns:a16="http://schemas.microsoft.com/office/drawing/2014/main" id="{4B545E7F-25AE-435D-A46C-CB2237F647C4}"/>
              </a:ext>
            </a:extLst>
          </p:cNvPr>
          <p:cNvSpPr txBox="1"/>
          <p:nvPr/>
        </p:nvSpPr>
        <p:spPr>
          <a:xfrm>
            <a:off x="5306321" y="5184918"/>
            <a:ext cx="3684400" cy="276999"/>
          </a:xfrm>
          <a:prstGeom prst="rect">
            <a:avLst/>
          </a:prstGeom>
          <a:noFill/>
        </p:spPr>
        <p:txBody>
          <a:bodyPr wrap="square" rtlCol="0">
            <a:spAutoFit/>
          </a:bodyPr>
          <a:lstStyle/>
          <a:p>
            <a:pPr algn="r"/>
            <a:r>
              <a:rPr lang="en-US" sz="1200" dirty="0"/>
              <a:t>Wikimedia Commons</a:t>
            </a:r>
          </a:p>
        </p:txBody>
      </p:sp>
      <p:sp>
        <p:nvSpPr>
          <p:cNvPr id="6" name="Content Placeholder 10">
            <a:extLst>
              <a:ext uri="{FF2B5EF4-FFF2-40B4-BE49-F238E27FC236}">
                <a16:creationId xmlns:a16="http://schemas.microsoft.com/office/drawing/2014/main" id="{945188C6-51D8-4345-A3C3-90FC86BD3703}"/>
              </a:ext>
            </a:extLst>
          </p:cNvPr>
          <p:cNvSpPr txBox="1">
            <a:spLocks/>
          </p:cNvSpPr>
          <p:nvPr/>
        </p:nvSpPr>
        <p:spPr>
          <a:xfrm>
            <a:off x="343590" y="2225893"/>
            <a:ext cx="3191601" cy="857250"/>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Sediment/Silt, Nutrients</a:t>
            </a:r>
            <a:endParaRPr lang="en-US" sz="2400" dirty="0"/>
          </a:p>
        </p:txBody>
      </p:sp>
      <p:pic>
        <p:nvPicPr>
          <p:cNvPr id="7" name="Picture 6">
            <a:extLst>
              <a:ext uri="{FF2B5EF4-FFF2-40B4-BE49-F238E27FC236}">
                <a16:creationId xmlns:a16="http://schemas.microsoft.com/office/drawing/2014/main" id="{2CC54ECA-3CDF-4ACF-9095-FD5473F3DDD6}"/>
              </a:ext>
            </a:extLst>
          </p:cNvPr>
          <p:cNvPicPr>
            <a:picLocks noChangeAspect="1"/>
          </p:cNvPicPr>
          <p:nvPr/>
        </p:nvPicPr>
        <p:blipFill>
          <a:blip r:embed="rId4"/>
          <a:stretch>
            <a:fillRect/>
          </a:stretch>
        </p:blipFill>
        <p:spPr>
          <a:xfrm>
            <a:off x="558596" y="4036851"/>
            <a:ext cx="536494" cy="1713124"/>
          </a:xfrm>
          <a:prstGeom prst="rect">
            <a:avLst/>
          </a:prstGeom>
        </p:spPr>
      </p:pic>
      <p:sp>
        <p:nvSpPr>
          <p:cNvPr id="8" name="TextBox 7">
            <a:extLst>
              <a:ext uri="{FF2B5EF4-FFF2-40B4-BE49-F238E27FC236}">
                <a16:creationId xmlns:a16="http://schemas.microsoft.com/office/drawing/2014/main" id="{7DB434D7-F136-45FE-B42D-8B9B698751CE}"/>
              </a:ext>
            </a:extLst>
          </p:cNvPr>
          <p:cNvSpPr txBox="1"/>
          <p:nvPr/>
        </p:nvSpPr>
        <p:spPr>
          <a:xfrm>
            <a:off x="1267432" y="3999413"/>
            <a:ext cx="2507419" cy="1754326"/>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Low</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Low</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Medium</a:t>
            </a:r>
          </a:p>
        </p:txBody>
      </p:sp>
    </p:spTree>
    <p:extLst>
      <p:ext uri="{BB962C8B-B14F-4D97-AF65-F5344CB8AC3E}">
        <p14:creationId xmlns:p14="http://schemas.microsoft.com/office/powerpoint/2010/main" val="34936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F260-4E2F-4419-8C4F-45DCAA9613D8}"/>
              </a:ext>
            </a:extLst>
          </p:cNvPr>
          <p:cNvSpPr>
            <a:spLocks noGrp="1"/>
          </p:cNvSpPr>
          <p:nvPr>
            <p:ph type="title"/>
          </p:nvPr>
        </p:nvSpPr>
        <p:spPr>
          <a:xfrm>
            <a:off x="252883" y="72114"/>
            <a:ext cx="8610465" cy="857250"/>
          </a:xfrm>
        </p:spPr>
        <p:txBody>
          <a:bodyPr/>
          <a:lstStyle/>
          <a:p>
            <a:r>
              <a:rPr lang="en-US" sz="4000" dirty="0"/>
              <a:t>Economics, Efficiency and Environment</a:t>
            </a:r>
          </a:p>
        </p:txBody>
      </p:sp>
      <p:sp>
        <p:nvSpPr>
          <p:cNvPr id="3" name="Content Placeholder 2">
            <a:extLst>
              <a:ext uri="{FF2B5EF4-FFF2-40B4-BE49-F238E27FC236}">
                <a16:creationId xmlns:a16="http://schemas.microsoft.com/office/drawing/2014/main" id="{C60219A6-C3EE-4EC2-BF9A-A83ED0C4597B}"/>
              </a:ext>
            </a:extLst>
          </p:cNvPr>
          <p:cNvSpPr>
            <a:spLocks noGrp="1"/>
          </p:cNvSpPr>
          <p:nvPr>
            <p:ph idx="1"/>
          </p:nvPr>
        </p:nvSpPr>
        <p:spPr>
          <a:xfrm>
            <a:off x="445451" y="3237205"/>
            <a:ext cx="8225327" cy="2604823"/>
          </a:xfrm>
        </p:spPr>
        <p:txBody>
          <a:bodyPr/>
          <a:lstStyle/>
          <a:p>
            <a:pPr marL="0" indent="0">
              <a:buNone/>
            </a:pPr>
            <a:r>
              <a:rPr lang="en-US" dirty="0"/>
              <a:t>In order to achieve successful agricultural BMP implementation, farmers must be able to see how the practices will:</a:t>
            </a:r>
          </a:p>
          <a:p>
            <a:pPr>
              <a:buFontTx/>
              <a:buChar char="-"/>
            </a:pPr>
            <a:r>
              <a:rPr lang="en-US" dirty="0">
                <a:solidFill>
                  <a:srgbClr val="287A51"/>
                </a:solidFill>
              </a:rPr>
              <a:t>Increase farming profitability</a:t>
            </a:r>
          </a:p>
          <a:p>
            <a:pPr>
              <a:buFontTx/>
              <a:buChar char="-"/>
            </a:pPr>
            <a:r>
              <a:rPr lang="en-US" dirty="0">
                <a:solidFill>
                  <a:srgbClr val="287A51"/>
                </a:solidFill>
              </a:rPr>
              <a:t>Make their day-to-day farming practices easier</a:t>
            </a:r>
          </a:p>
          <a:p>
            <a:pPr>
              <a:buFontTx/>
              <a:buChar char="-"/>
            </a:pPr>
            <a:r>
              <a:rPr lang="en-US" dirty="0">
                <a:solidFill>
                  <a:srgbClr val="287A51"/>
                </a:solidFill>
              </a:rPr>
              <a:t>Improve the land, soil and water quality on their property</a:t>
            </a:r>
          </a:p>
        </p:txBody>
      </p:sp>
      <p:pic>
        <p:nvPicPr>
          <p:cNvPr id="5" name="Picture 4">
            <a:extLst>
              <a:ext uri="{FF2B5EF4-FFF2-40B4-BE49-F238E27FC236}">
                <a16:creationId xmlns:a16="http://schemas.microsoft.com/office/drawing/2014/main" id="{0F94B648-6874-4623-9DAD-63F4E9102D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48" y="1023690"/>
            <a:ext cx="3285804" cy="173555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6214DDB-97BE-44CE-941A-C5BB6359C6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5804" y="1028219"/>
            <a:ext cx="2628414" cy="175569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BAC41EF-7EEB-44A4-8A3A-01910CDAE2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4218" y="1028219"/>
            <a:ext cx="3162234" cy="1760228"/>
          </a:xfrm>
          <a:prstGeom prst="rect">
            <a:avLst/>
          </a:prstGeom>
        </p:spPr>
      </p:pic>
      <p:sp>
        <p:nvSpPr>
          <p:cNvPr id="9" name="TextBox 8">
            <a:extLst>
              <a:ext uri="{FF2B5EF4-FFF2-40B4-BE49-F238E27FC236}">
                <a16:creationId xmlns:a16="http://schemas.microsoft.com/office/drawing/2014/main" id="{B7F2CFDE-2AA4-4612-8FEF-6D77F0683F15}"/>
              </a:ext>
            </a:extLst>
          </p:cNvPr>
          <p:cNvSpPr txBox="1"/>
          <p:nvPr/>
        </p:nvSpPr>
        <p:spPr>
          <a:xfrm>
            <a:off x="7491017" y="2783918"/>
            <a:ext cx="1585435" cy="261610"/>
          </a:xfrm>
          <a:prstGeom prst="rect">
            <a:avLst/>
          </a:prstGeom>
          <a:noFill/>
        </p:spPr>
        <p:txBody>
          <a:bodyPr wrap="square" rtlCol="0">
            <a:spAutoFit/>
          </a:bodyPr>
          <a:lstStyle/>
          <a:p>
            <a:pPr algn="r"/>
            <a:r>
              <a:rPr lang="en-US" sz="1100" dirty="0">
                <a:latin typeface="Calibri" panose="020F0502020204030204" pitchFamily="34" charset="0"/>
                <a:cs typeface="Calibri" panose="020F0502020204030204" pitchFamily="34" charset="0"/>
              </a:rPr>
              <a:t>Photo by Bob Bell</a:t>
            </a:r>
          </a:p>
        </p:txBody>
      </p:sp>
    </p:spTree>
    <p:extLst>
      <p:ext uri="{BB962C8B-B14F-4D97-AF65-F5344CB8AC3E}">
        <p14:creationId xmlns:p14="http://schemas.microsoft.com/office/powerpoint/2010/main" val="1311041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205C9-58C2-4360-80C0-C54AD2402361}"/>
              </a:ext>
            </a:extLst>
          </p:cNvPr>
          <p:cNvSpPr>
            <a:spLocks noGrp="1"/>
          </p:cNvSpPr>
          <p:nvPr>
            <p:ph type="title"/>
          </p:nvPr>
        </p:nvSpPr>
        <p:spPr>
          <a:xfrm>
            <a:off x="306308" y="-1"/>
            <a:ext cx="8225327" cy="1273215"/>
          </a:xfrm>
        </p:spPr>
        <p:txBody>
          <a:bodyPr/>
          <a:lstStyle/>
          <a:p>
            <a:r>
              <a:rPr lang="en-US" sz="3600" dirty="0"/>
              <a:t>Non-Structural Practice – </a:t>
            </a:r>
            <a:r>
              <a:rPr lang="en-US" sz="3600" dirty="0">
                <a:solidFill>
                  <a:schemeClr val="accent1"/>
                </a:solidFill>
              </a:rPr>
              <a:t>Contour Farming and Strip Cropping</a:t>
            </a:r>
          </a:p>
        </p:txBody>
      </p:sp>
      <p:sp>
        <p:nvSpPr>
          <p:cNvPr id="3" name="Content Placeholder 2">
            <a:extLst>
              <a:ext uri="{FF2B5EF4-FFF2-40B4-BE49-F238E27FC236}">
                <a16:creationId xmlns:a16="http://schemas.microsoft.com/office/drawing/2014/main" id="{50C436BB-FBB8-47AA-A79D-ADE8A502EB8D}"/>
              </a:ext>
            </a:extLst>
          </p:cNvPr>
          <p:cNvSpPr>
            <a:spLocks noGrp="1"/>
          </p:cNvSpPr>
          <p:nvPr>
            <p:ph idx="1"/>
          </p:nvPr>
        </p:nvSpPr>
        <p:spPr>
          <a:xfrm>
            <a:off x="306308" y="1178375"/>
            <a:ext cx="8132729" cy="1574048"/>
          </a:xfrm>
        </p:spPr>
        <p:txBody>
          <a:bodyPr>
            <a:noAutofit/>
          </a:bodyPr>
          <a:lstStyle/>
          <a:p>
            <a:pPr marL="0" indent="0">
              <a:buNone/>
            </a:pPr>
            <a:r>
              <a:rPr lang="en-US" b="1" dirty="0"/>
              <a:t>Contour Farming </a:t>
            </a:r>
            <a:r>
              <a:rPr lang="en-US" dirty="0"/>
              <a:t>– Tilling and planting across the slope and along the contours of the land</a:t>
            </a:r>
          </a:p>
          <a:p>
            <a:pPr marL="0" indent="0">
              <a:buNone/>
            </a:pPr>
            <a:r>
              <a:rPr lang="en-US" b="1" dirty="0"/>
              <a:t>Strip Cropping </a:t>
            </a:r>
            <a:r>
              <a:rPr lang="en-US" dirty="0"/>
              <a:t>– a system of growing two different crops in alternate strips on the contour</a:t>
            </a:r>
          </a:p>
        </p:txBody>
      </p:sp>
      <p:pic>
        <p:nvPicPr>
          <p:cNvPr id="4" name="Picture 3">
            <a:extLst>
              <a:ext uri="{FF2B5EF4-FFF2-40B4-BE49-F238E27FC236}">
                <a16:creationId xmlns:a16="http://schemas.microsoft.com/office/drawing/2014/main" id="{FD8ED3E9-0504-494C-A1CE-2B3EADD1D19A}"/>
              </a:ext>
            </a:extLst>
          </p:cNvPr>
          <p:cNvPicPr>
            <a:picLocks noChangeAspect="1"/>
          </p:cNvPicPr>
          <p:nvPr/>
        </p:nvPicPr>
        <p:blipFill>
          <a:blip r:embed="rId3"/>
          <a:stretch>
            <a:fillRect/>
          </a:stretch>
        </p:blipFill>
        <p:spPr>
          <a:xfrm>
            <a:off x="547021" y="4380169"/>
            <a:ext cx="536494" cy="1713124"/>
          </a:xfrm>
          <a:prstGeom prst="rect">
            <a:avLst/>
          </a:prstGeom>
        </p:spPr>
      </p:pic>
      <p:sp>
        <p:nvSpPr>
          <p:cNvPr id="5" name="TextBox 4">
            <a:extLst>
              <a:ext uri="{FF2B5EF4-FFF2-40B4-BE49-F238E27FC236}">
                <a16:creationId xmlns:a16="http://schemas.microsoft.com/office/drawing/2014/main" id="{8C3FBA39-C291-4802-955A-CDD1D0F9D742}"/>
              </a:ext>
            </a:extLst>
          </p:cNvPr>
          <p:cNvSpPr txBox="1"/>
          <p:nvPr/>
        </p:nvSpPr>
        <p:spPr>
          <a:xfrm>
            <a:off x="1288883" y="4338967"/>
            <a:ext cx="2507419" cy="1754326"/>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Low to Medium</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Medium</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a:t>
            </a:r>
          </a:p>
        </p:txBody>
      </p:sp>
      <p:sp>
        <p:nvSpPr>
          <p:cNvPr id="6" name="Content Placeholder 10">
            <a:extLst>
              <a:ext uri="{FF2B5EF4-FFF2-40B4-BE49-F238E27FC236}">
                <a16:creationId xmlns:a16="http://schemas.microsoft.com/office/drawing/2014/main" id="{61018C8F-B1F5-40BB-B151-8FAB17F297C0}"/>
              </a:ext>
            </a:extLst>
          </p:cNvPr>
          <p:cNvSpPr txBox="1">
            <a:spLocks/>
          </p:cNvSpPr>
          <p:nvPr/>
        </p:nvSpPr>
        <p:spPr>
          <a:xfrm>
            <a:off x="372735" y="3057381"/>
            <a:ext cx="3191601" cy="857250"/>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Sediment/Silt, Nutrients</a:t>
            </a:r>
            <a:endParaRPr lang="en-US" sz="2400" dirty="0"/>
          </a:p>
        </p:txBody>
      </p:sp>
      <p:pic>
        <p:nvPicPr>
          <p:cNvPr id="7" name="Picture 6">
            <a:extLst>
              <a:ext uri="{FF2B5EF4-FFF2-40B4-BE49-F238E27FC236}">
                <a16:creationId xmlns:a16="http://schemas.microsoft.com/office/drawing/2014/main" id="{E1AD9CB5-711E-4205-AA2D-7F3C3B1CA424}"/>
              </a:ext>
            </a:extLst>
          </p:cNvPr>
          <p:cNvPicPr>
            <a:picLocks noChangeAspect="1"/>
          </p:cNvPicPr>
          <p:nvPr/>
        </p:nvPicPr>
        <p:blipFill>
          <a:blip r:embed="rId4"/>
          <a:stretch>
            <a:fillRect/>
          </a:stretch>
        </p:blipFill>
        <p:spPr>
          <a:xfrm>
            <a:off x="4757195" y="2546796"/>
            <a:ext cx="4014070" cy="347197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5EA23B1-CD3D-4897-804C-F092E06E0095}"/>
              </a:ext>
            </a:extLst>
          </p:cNvPr>
          <p:cNvSpPr txBox="1"/>
          <p:nvPr/>
        </p:nvSpPr>
        <p:spPr>
          <a:xfrm>
            <a:off x="7361499" y="6018773"/>
            <a:ext cx="1409766" cy="276999"/>
          </a:xfrm>
          <a:prstGeom prst="rect">
            <a:avLst/>
          </a:prstGeom>
          <a:noFill/>
        </p:spPr>
        <p:txBody>
          <a:bodyPr wrap="square" rtlCol="0">
            <a:spAutoFit/>
          </a:bodyPr>
          <a:lstStyle/>
          <a:p>
            <a:pPr algn="r"/>
            <a:r>
              <a:rPr lang="en-US" sz="1200" dirty="0"/>
              <a:t>NRCS</a:t>
            </a:r>
          </a:p>
        </p:txBody>
      </p:sp>
    </p:spTree>
    <p:extLst>
      <p:ext uri="{BB962C8B-B14F-4D97-AF65-F5344CB8AC3E}">
        <p14:creationId xmlns:p14="http://schemas.microsoft.com/office/powerpoint/2010/main" val="3939167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34418-8CC0-439E-BAE3-F8EF3BE1181B}"/>
              </a:ext>
            </a:extLst>
          </p:cNvPr>
          <p:cNvSpPr>
            <a:spLocks noGrp="1"/>
          </p:cNvSpPr>
          <p:nvPr>
            <p:ph type="title"/>
          </p:nvPr>
        </p:nvSpPr>
        <p:spPr>
          <a:xfrm>
            <a:off x="341453" y="14547"/>
            <a:ext cx="8802547" cy="957725"/>
          </a:xfrm>
        </p:spPr>
        <p:txBody>
          <a:bodyPr/>
          <a:lstStyle/>
          <a:p>
            <a:r>
              <a:rPr lang="en-US" sz="3200" dirty="0"/>
              <a:t>Non-Structural Practice – </a:t>
            </a:r>
            <a:r>
              <a:rPr lang="en-US" sz="3200" dirty="0">
                <a:solidFill>
                  <a:schemeClr val="accent1"/>
                </a:solidFill>
              </a:rPr>
              <a:t>Conservation Coverage</a:t>
            </a:r>
          </a:p>
        </p:txBody>
      </p:sp>
      <p:sp>
        <p:nvSpPr>
          <p:cNvPr id="3" name="Content Placeholder 2">
            <a:extLst>
              <a:ext uri="{FF2B5EF4-FFF2-40B4-BE49-F238E27FC236}">
                <a16:creationId xmlns:a16="http://schemas.microsoft.com/office/drawing/2014/main" id="{2EF8F1C9-2CAB-49E3-A4FC-80AE4F4B09AF}"/>
              </a:ext>
            </a:extLst>
          </p:cNvPr>
          <p:cNvSpPr>
            <a:spLocks noGrp="1"/>
          </p:cNvSpPr>
          <p:nvPr>
            <p:ph idx="1"/>
          </p:nvPr>
        </p:nvSpPr>
        <p:spPr>
          <a:xfrm>
            <a:off x="399326" y="848498"/>
            <a:ext cx="8345347" cy="1315818"/>
          </a:xfrm>
        </p:spPr>
        <p:txBody>
          <a:bodyPr/>
          <a:lstStyle/>
          <a:p>
            <a:pPr marL="0" indent="0">
              <a:buNone/>
            </a:pPr>
            <a:r>
              <a:rPr lang="en-US" dirty="0"/>
              <a:t>Establishment and maintenance of perennial vegetative cover to protect soil and water resource </a:t>
            </a:r>
            <a:r>
              <a:rPr lang="en-US" u="sng" dirty="0"/>
              <a:t>on land that has been retired from agricultural production</a:t>
            </a:r>
            <a:r>
              <a:rPr lang="en-US" dirty="0"/>
              <a:t> (i.e., grass, legume, tree, shrubs).</a:t>
            </a:r>
          </a:p>
        </p:txBody>
      </p:sp>
      <p:pic>
        <p:nvPicPr>
          <p:cNvPr id="5" name="Picture 4" descr="A large green field with trees in the background&#10;&#10;Description automatically generated">
            <a:extLst>
              <a:ext uri="{FF2B5EF4-FFF2-40B4-BE49-F238E27FC236}">
                <a16:creationId xmlns:a16="http://schemas.microsoft.com/office/drawing/2014/main" id="{34A85A5E-BC9E-4AD0-A8FD-A906FF9462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7193" y="2304409"/>
            <a:ext cx="4855353" cy="322829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9286A73-EC5D-462B-9604-42059C52CCCA}"/>
              </a:ext>
            </a:extLst>
          </p:cNvPr>
          <p:cNvSpPr txBox="1"/>
          <p:nvPr/>
        </p:nvSpPr>
        <p:spPr>
          <a:xfrm>
            <a:off x="7257326" y="5472976"/>
            <a:ext cx="1545220" cy="276999"/>
          </a:xfrm>
          <a:prstGeom prst="rect">
            <a:avLst/>
          </a:prstGeom>
          <a:noFill/>
        </p:spPr>
        <p:txBody>
          <a:bodyPr wrap="square" rtlCol="0">
            <a:spAutoFit/>
          </a:bodyPr>
          <a:lstStyle/>
          <a:p>
            <a:pPr algn="r"/>
            <a:r>
              <a:rPr lang="en-US" sz="1200" dirty="0"/>
              <a:t>Iowa NRCS</a:t>
            </a:r>
          </a:p>
        </p:txBody>
      </p:sp>
      <p:sp>
        <p:nvSpPr>
          <p:cNvPr id="7" name="Content Placeholder 10">
            <a:extLst>
              <a:ext uri="{FF2B5EF4-FFF2-40B4-BE49-F238E27FC236}">
                <a16:creationId xmlns:a16="http://schemas.microsoft.com/office/drawing/2014/main" id="{2167A1AD-045E-497F-B4D0-6507A4F93128}"/>
              </a:ext>
            </a:extLst>
          </p:cNvPr>
          <p:cNvSpPr txBox="1">
            <a:spLocks/>
          </p:cNvSpPr>
          <p:nvPr/>
        </p:nvSpPr>
        <p:spPr>
          <a:xfrm>
            <a:off x="399326" y="2502744"/>
            <a:ext cx="3350871" cy="857250"/>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Sediment/Silt, Nutrients</a:t>
            </a:r>
            <a:endParaRPr lang="en-US" sz="2400" dirty="0"/>
          </a:p>
        </p:txBody>
      </p:sp>
      <p:pic>
        <p:nvPicPr>
          <p:cNvPr id="8" name="Picture 7">
            <a:extLst>
              <a:ext uri="{FF2B5EF4-FFF2-40B4-BE49-F238E27FC236}">
                <a16:creationId xmlns:a16="http://schemas.microsoft.com/office/drawing/2014/main" id="{2352678A-D74B-4CF0-BB9B-4659CF9986B5}"/>
              </a:ext>
            </a:extLst>
          </p:cNvPr>
          <p:cNvPicPr>
            <a:picLocks noChangeAspect="1"/>
          </p:cNvPicPr>
          <p:nvPr/>
        </p:nvPicPr>
        <p:blipFill>
          <a:blip r:embed="rId4"/>
          <a:stretch>
            <a:fillRect/>
          </a:stretch>
        </p:blipFill>
        <p:spPr>
          <a:xfrm>
            <a:off x="558596" y="4036851"/>
            <a:ext cx="536494" cy="1713124"/>
          </a:xfrm>
          <a:prstGeom prst="rect">
            <a:avLst/>
          </a:prstGeom>
        </p:spPr>
      </p:pic>
      <p:sp>
        <p:nvSpPr>
          <p:cNvPr id="9" name="TextBox 8">
            <a:extLst>
              <a:ext uri="{FF2B5EF4-FFF2-40B4-BE49-F238E27FC236}">
                <a16:creationId xmlns:a16="http://schemas.microsoft.com/office/drawing/2014/main" id="{BA1DFE12-7403-4CCF-B8D5-4A84FAEA6913}"/>
              </a:ext>
            </a:extLst>
          </p:cNvPr>
          <p:cNvSpPr txBox="1"/>
          <p:nvPr/>
        </p:nvSpPr>
        <p:spPr>
          <a:xfrm>
            <a:off x="1267432" y="3999413"/>
            <a:ext cx="2507419" cy="1754326"/>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Low to Medium</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Medium</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a:t>
            </a:r>
          </a:p>
        </p:txBody>
      </p:sp>
    </p:spTree>
    <p:extLst>
      <p:ext uri="{BB962C8B-B14F-4D97-AF65-F5344CB8AC3E}">
        <p14:creationId xmlns:p14="http://schemas.microsoft.com/office/powerpoint/2010/main" val="753298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34418-8CC0-439E-BAE3-F8EF3BE1181B}"/>
              </a:ext>
            </a:extLst>
          </p:cNvPr>
          <p:cNvSpPr>
            <a:spLocks noGrp="1"/>
          </p:cNvSpPr>
          <p:nvPr>
            <p:ph type="title"/>
          </p:nvPr>
        </p:nvSpPr>
        <p:spPr>
          <a:xfrm>
            <a:off x="125647" y="78549"/>
            <a:ext cx="9018354" cy="857250"/>
          </a:xfrm>
        </p:spPr>
        <p:txBody>
          <a:bodyPr/>
          <a:lstStyle/>
          <a:p>
            <a:r>
              <a:rPr lang="en-US" sz="3600" dirty="0"/>
              <a:t>Non-Structural Practice - </a:t>
            </a:r>
            <a:r>
              <a:rPr lang="en-US" sz="3600" dirty="0">
                <a:solidFill>
                  <a:schemeClr val="accent1"/>
                </a:solidFill>
              </a:rPr>
              <a:t>Precision Agriculture</a:t>
            </a:r>
          </a:p>
        </p:txBody>
      </p:sp>
      <p:sp>
        <p:nvSpPr>
          <p:cNvPr id="3" name="Content Placeholder 2">
            <a:extLst>
              <a:ext uri="{FF2B5EF4-FFF2-40B4-BE49-F238E27FC236}">
                <a16:creationId xmlns:a16="http://schemas.microsoft.com/office/drawing/2014/main" id="{2EF8F1C9-2CAB-49E3-A4FC-80AE4F4B09AF}"/>
              </a:ext>
            </a:extLst>
          </p:cNvPr>
          <p:cNvSpPr>
            <a:spLocks noGrp="1"/>
          </p:cNvSpPr>
          <p:nvPr>
            <p:ph idx="1"/>
          </p:nvPr>
        </p:nvSpPr>
        <p:spPr>
          <a:xfrm>
            <a:off x="206829" y="935800"/>
            <a:ext cx="5210123" cy="3277386"/>
          </a:xfrm>
        </p:spPr>
        <p:txBody>
          <a:bodyPr/>
          <a:lstStyle/>
          <a:p>
            <a:pPr marL="0" indent="0">
              <a:buNone/>
            </a:pPr>
            <a:r>
              <a:rPr lang="en-US" dirty="0"/>
              <a:t>The use of information technology to more accurately optimize farming practices to the capability of the land.</a:t>
            </a:r>
          </a:p>
          <a:p>
            <a:pPr marL="0" indent="0">
              <a:buNone/>
            </a:pPr>
            <a:r>
              <a:rPr lang="en-US" dirty="0"/>
              <a:t>Considers productivity </a:t>
            </a:r>
            <a:r>
              <a:rPr lang="en-US" u="sng" dirty="0"/>
              <a:t>and</a:t>
            </a:r>
            <a:r>
              <a:rPr lang="en-US" dirty="0"/>
              <a:t> environmental impacts.</a:t>
            </a:r>
          </a:p>
          <a:p>
            <a:pPr marL="0" indent="0">
              <a:buNone/>
            </a:pPr>
            <a:r>
              <a:rPr lang="en-US" dirty="0"/>
              <a:t>Can assist with crop location and more efficient use of water, fertilizers and pesticides—reducing farming costs.</a:t>
            </a:r>
          </a:p>
        </p:txBody>
      </p:sp>
      <p:pic>
        <p:nvPicPr>
          <p:cNvPr id="4" name="Picture 3">
            <a:extLst>
              <a:ext uri="{FF2B5EF4-FFF2-40B4-BE49-F238E27FC236}">
                <a16:creationId xmlns:a16="http://schemas.microsoft.com/office/drawing/2014/main" id="{FE004A59-06DF-41A1-B71A-B4EC68E644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5863" y="3838162"/>
            <a:ext cx="3136664" cy="2350256"/>
          </a:xfrm>
          <a:prstGeom prst="rect">
            <a:avLst/>
          </a:prstGeom>
        </p:spPr>
      </p:pic>
      <p:pic>
        <p:nvPicPr>
          <p:cNvPr id="5" name="Picture 4">
            <a:extLst>
              <a:ext uri="{FF2B5EF4-FFF2-40B4-BE49-F238E27FC236}">
                <a16:creationId xmlns:a16="http://schemas.microsoft.com/office/drawing/2014/main" id="{E4062886-D1EC-4353-98DB-E48F5224B9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5863" y="1329338"/>
            <a:ext cx="3136664" cy="2354784"/>
          </a:xfrm>
          <a:prstGeom prst="rect">
            <a:avLst/>
          </a:prstGeom>
        </p:spPr>
      </p:pic>
      <p:sp>
        <p:nvSpPr>
          <p:cNvPr id="6" name="Content Placeholder 10">
            <a:extLst>
              <a:ext uri="{FF2B5EF4-FFF2-40B4-BE49-F238E27FC236}">
                <a16:creationId xmlns:a16="http://schemas.microsoft.com/office/drawing/2014/main" id="{0F0FE39B-BD21-4BB2-A4B5-FA2DEC32CE86}"/>
              </a:ext>
            </a:extLst>
          </p:cNvPr>
          <p:cNvSpPr txBox="1">
            <a:spLocks/>
          </p:cNvSpPr>
          <p:nvPr/>
        </p:nvSpPr>
        <p:spPr>
          <a:xfrm>
            <a:off x="461473" y="4278924"/>
            <a:ext cx="2235429" cy="1573428"/>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tx2"/>
                </a:solidFill>
              </a:rPr>
              <a:t>Target Pollutants:</a:t>
            </a:r>
            <a:r>
              <a:rPr lang="en-US" sz="2400" b="1" dirty="0"/>
              <a:t> </a:t>
            </a:r>
            <a:r>
              <a:rPr lang="en-US" sz="2400" dirty="0">
                <a:solidFill>
                  <a:schemeClr val="accent1"/>
                </a:solidFill>
              </a:rPr>
              <a:t>Sediment/Silt, </a:t>
            </a:r>
          </a:p>
          <a:p>
            <a:pPr marL="0" indent="0">
              <a:buFont typeface="Arial"/>
              <a:buNone/>
            </a:pPr>
            <a:r>
              <a:rPr lang="en-US" sz="2400" dirty="0">
                <a:solidFill>
                  <a:schemeClr val="accent1"/>
                </a:solidFill>
              </a:rPr>
              <a:t>Nutrients</a:t>
            </a:r>
            <a:endParaRPr lang="en-US" sz="2400" dirty="0"/>
          </a:p>
        </p:txBody>
      </p:sp>
      <p:pic>
        <p:nvPicPr>
          <p:cNvPr id="7" name="Picture 6">
            <a:extLst>
              <a:ext uri="{FF2B5EF4-FFF2-40B4-BE49-F238E27FC236}">
                <a16:creationId xmlns:a16="http://schemas.microsoft.com/office/drawing/2014/main" id="{884BA356-847A-4B29-BEA3-89152108532E}"/>
              </a:ext>
            </a:extLst>
          </p:cNvPr>
          <p:cNvPicPr>
            <a:picLocks noChangeAspect="1"/>
          </p:cNvPicPr>
          <p:nvPr/>
        </p:nvPicPr>
        <p:blipFill>
          <a:blip r:embed="rId5"/>
          <a:stretch>
            <a:fillRect/>
          </a:stretch>
        </p:blipFill>
        <p:spPr>
          <a:xfrm>
            <a:off x="3038518" y="4278924"/>
            <a:ext cx="536494" cy="1713124"/>
          </a:xfrm>
          <a:prstGeom prst="rect">
            <a:avLst/>
          </a:prstGeom>
        </p:spPr>
      </p:pic>
      <p:sp>
        <p:nvSpPr>
          <p:cNvPr id="8" name="TextBox 7">
            <a:extLst>
              <a:ext uri="{FF2B5EF4-FFF2-40B4-BE49-F238E27FC236}">
                <a16:creationId xmlns:a16="http://schemas.microsoft.com/office/drawing/2014/main" id="{5A65EB41-BB57-4DB5-BAC2-0E1870611952}"/>
              </a:ext>
            </a:extLst>
          </p:cNvPr>
          <p:cNvSpPr txBox="1"/>
          <p:nvPr/>
        </p:nvSpPr>
        <p:spPr>
          <a:xfrm>
            <a:off x="3703923" y="4278924"/>
            <a:ext cx="1484318" cy="1754326"/>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Medium</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Medium</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a:t>
            </a:r>
          </a:p>
        </p:txBody>
      </p:sp>
    </p:spTree>
    <p:extLst>
      <p:ext uri="{BB962C8B-B14F-4D97-AF65-F5344CB8AC3E}">
        <p14:creationId xmlns:p14="http://schemas.microsoft.com/office/powerpoint/2010/main" val="2889235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7DF6-70D0-432A-A48D-68B4892FAA9E}"/>
              </a:ext>
            </a:extLst>
          </p:cNvPr>
          <p:cNvSpPr>
            <a:spLocks noGrp="1"/>
          </p:cNvSpPr>
          <p:nvPr>
            <p:ph type="title"/>
          </p:nvPr>
        </p:nvSpPr>
        <p:spPr>
          <a:xfrm>
            <a:off x="388427" y="49294"/>
            <a:ext cx="8225327" cy="1143000"/>
          </a:xfrm>
        </p:spPr>
        <p:txBody>
          <a:bodyPr/>
          <a:lstStyle/>
          <a:p>
            <a:r>
              <a:rPr lang="en-US" sz="3600" dirty="0"/>
              <a:t>Non-Structural Practice – </a:t>
            </a:r>
            <a:r>
              <a:rPr lang="en-US" sz="3600" dirty="0">
                <a:solidFill>
                  <a:schemeClr val="accent1"/>
                </a:solidFill>
              </a:rPr>
              <a:t>Storage of Liquid and Dry Pesticides (Small Quantities)</a:t>
            </a:r>
          </a:p>
        </p:txBody>
      </p:sp>
      <p:sp>
        <p:nvSpPr>
          <p:cNvPr id="3" name="Content Placeholder 2">
            <a:extLst>
              <a:ext uri="{FF2B5EF4-FFF2-40B4-BE49-F238E27FC236}">
                <a16:creationId xmlns:a16="http://schemas.microsoft.com/office/drawing/2014/main" id="{7B7EC5BE-F755-49B1-AE0B-220018498EAD}"/>
              </a:ext>
            </a:extLst>
          </p:cNvPr>
          <p:cNvSpPr>
            <a:spLocks noGrp="1"/>
          </p:cNvSpPr>
          <p:nvPr>
            <p:ph idx="1"/>
          </p:nvPr>
        </p:nvSpPr>
        <p:spPr>
          <a:xfrm>
            <a:off x="459335" y="1154164"/>
            <a:ext cx="8225327" cy="816388"/>
          </a:xfrm>
        </p:spPr>
        <p:txBody>
          <a:bodyPr>
            <a:normAutofit lnSpcReduction="10000"/>
          </a:bodyPr>
          <a:lstStyle/>
          <a:p>
            <a:pPr marL="0" indent="0">
              <a:buNone/>
            </a:pPr>
            <a:r>
              <a:rPr lang="en-US" dirty="0"/>
              <a:t>This BMP applies to storage, over any period of time, of dry pesticides (&lt; 300 pounds) and liquid pesticides (&lt; 300 gallons).</a:t>
            </a:r>
          </a:p>
        </p:txBody>
      </p:sp>
      <p:pic>
        <p:nvPicPr>
          <p:cNvPr id="5" name="Picture 4">
            <a:extLst>
              <a:ext uri="{FF2B5EF4-FFF2-40B4-BE49-F238E27FC236}">
                <a16:creationId xmlns:a16="http://schemas.microsoft.com/office/drawing/2014/main" id="{03E4C0CE-A547-41D9-B7C6-DDD6140269CA}"/>
              </a:ext>
            </a:extLst>
          </p:cNvPr>
          <p:cNvPicPr>
            <a:picLocks noChangeAspect="1"/>
          </p:cNvPicPr>
          <p:nvPr/>
        </p:nvPicPr>
        <p:blipFill rotWithShape="1">
          <a:blip r:embed="rId3"/>
          <a:srcRect r="11914"/>
          <a:stretch/>
        </p:blipFill>
        <p:spPr>
          <a:xfrm>
            <a:off x="3552784" y="3803697"/>
            <a:ext cx="2048055" cy="1550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9C9DA13C-8B51-4986-B7C9-B2A5251B4B4C}"/>
              </a:ext>
            </a:extLst>
          </p:cNvPr>
          <p:cNvPicPr>
            <a:picLocks noChangeAspect="1"/>
          </p:cNvPicPr>
          <p:nvPr/>
        </p:nvPicPr>
        <p:blipFill>
          <a:blip r:embed="rId4"/>
          <a:stretch>
            <a:fillRect/>
          </a:stretch>
        </p:blipFill>
        <p:spPr>
          <a:xfrm>
            <a:off x="628718" y="2501388"/>
            <a:ext cx="2048055" cy="1601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D9925153-C2C6-4A13-AFF8-31910645EC5E}"/>
              </a:ext>
            </a:extLst>
          </p:cNvPr>
          <p:cNvPicPr>
            <a:picLocks noChangeAspect="1"/>
          </p:cNvPicPr>
          <p:nvPr/>
        </p:nvPicPr>
        <p:blipFill>
          <a:blip r:embed="rId5"/>
          <a:stretch>
            <a:fillRect/>
          </a:stretch>
        </p:blipFill>
        <p:spPr>
          <a:xfrm>
            <a:off x="1121890" y="4466825"/>
            <a:ext cx="915688" cy="1322116"/>
          </a:xfrm>
          <a:prstGeom prst="rect">
            <a:avLst/>
          </a:prstGeom>
        </p:spPr>
      </p:pic>
      <p:pic>
        <p:nvPicPr>
          <p:cNvPr id="9" name="Picture 8">
            <a:extLst>
              <a:ext uri="{FF2B5EF4-FFF2-40B4-BE49-F238E27FC236}">
                <a16:creationId xmlns:a16="http://schemas.microsoft.com/office/drawing/2014/main" id="{87E60963-7246-4FB0-A130-995D555E2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460" y="2074721"/>
            <a:ext cx="1662759" cy="2212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1" name="Straight Arrow Connector 10">
            <a:extLst>
              <a:ext uri="{FF2B5EF4-FFF2-40B4-BE49-F238E27FC236}">
                <a16:creationId xmlns:a16="http://schemas.microsoft.com/office/drawing/2014/main" id="{2157046F-09E1-4BCC-B0ED-D04E15146F3E}"/>
              </a:ext>
            </a:extLst>
          </p:cNvPr>
          <p:cNvCxnSpPr>
            <a:cxnSpLocks/>
          </p:cNvCxnSpPr>
          <p:nvPr/>
        </p:nvCxnSpPr>
        <p:spPr>
          <a:xfrm flipV="1">
            <a:off x="5797366" y="3429000"/>
            <a:ext cx="1117951" cy="91450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3F1B1570-DF80-42D4-B257-4230A8E84222}"/>
              </a:ext>
            </a:extLst>
          </p:cNvPr>
          <p:cNvCxnSpPr>
            <a:cxnSpLocks/>
          </p:cNvCxnSpPr>
          <p:nvPr/>
        </p:nvCxnSpPr>
        <p:spPr>
          <a:xfrm flipH="1" flipV="1">
            <a:off x="2809905" y="3302361"/>
            <a:ext cx="629622" cy="52789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F812D25-BC57-48BB-86CC-03651B7B5697}"/>
              </a:ext>
            </a:extLst>
          </p:cNvPr>
          <p:cNvSpPr txBox="1"/>
          <p:nvPr/>
        </p:nvSpPr>
        <p:spPr>
          <a:xfrm>
            <a:off x="3088447" y="3148953"/>
            <a:ext cx="1047809"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100 ft</a:t>
            </a:r>
          </a:p>
        </p:txBody>
      </p:sp>
      <p:sp>
        <p:nvSpPr>
          <p:cNvPr id="18" name="TextBox 17">
            <a:extLst>
              <a:ext uri="{FF2B5EF4-FFF2-40B4-BE49-F238E27FC236}">
                <a16:creationId xmlns:a16="http://schemas.microsoft.com/office/drawing/2014/main" id="{894E5F70-6525-42E7-B6AC-BB8391915377}"/>
              </a:ext>
            </a:extLst>
          </p:cNvPr>
          <p:cNvSpPr txBox="1"/>
          <p:nvPr/>
        </p:nvSpPr>
        <p:spPr>
          <a:xfrm>
            <a:off x="733181" y="3610618"/>
            <a:ext cx="1704742" cy="461665"/>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Sinkholes</a:t>
            </a:r>
          </a:p>
        </p:txBody>
      </p:sp>
      <p:sp>
        <p:nvSpPr>
          <p:cNvPr id="19" name="TextBox 18">
            <a:extLst>
              <a:ext uri="{FF2B5EF4-FFF2-40B4-BE49-F238E27FC236}">
                <a16:creationId xmlns:a16="http://schemas.microsoft.com/office/drawing/2014/main" id="{352C35CC-D04D-4C5A-B78B-236F181F5086}"/>
              </a:ext>
            </a:extLst>
          </p:cNvPr>
          <p:cNvSpPr txBox="1"/>
          <p:nvPr/>
        </p:nvSpPr>
        <p:spPr>
          <a:xfrm>
            <a:off x="7196944" y="3560295"/>
            <a:ext cx="1404186" cy="830997"/>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Perennial streams</a:t>
            </a:r>
          </a:p>
        </p:txBody>
      </p:sp>
      <p:sp>
        <p:nvSpPr>
          <p:cNvPr id="20" name="TextBox 19">
            <a:extLst>
              <a:ext uri="{FF2B5EF4-FFF2-40B4-BE49-F238E27FC236}">
                <a16:creationId xmlns:a16="http://schemas.microsoft.com/office/drawing/2014/main" id="{304F175B-50B9-4800-BB35-9940AC5D5A40}"/>
              </a:ext>
            </a:extLst>
          </p:cNvPr>
          <p:cNvSpPr txBox="1"/>
          <p:nvPr/>
        </p:nvSpPr>
        <p:spPr>
          <a:xfrm>
            <a:off x="287983" y="5717555"/>
            <a:ext cx="2270960" cy="646331"/>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Domestic wells, springs, cisterns</a:t>
            </a:r>
          </a:p>
        </p:txBody>
      </p:sp>
      <p:sp>
        <p:nvSpPr>
          <p:cNvPr id="21" name="TextBox 20">
            <a:extLst>
              <a:ext uri="{FF2B5EF4-FFF2-40B4-BE49-F238E27FC236}">
                <a16:creationId xmlns:a16="http://schemas.microsoft.com/office/drawing/2014/main" id="{AD301269-D3B4-48DF-86B7-3E4F35077C5C}"/>
              </a:ext>
            </a:extLst>
          </p:cNvPr>
          <p:cNvSpPr txBox="1"/>
          <p:nvPr/>
        </p:nvSpPr>
        <p:spPr>
          <a:xfrm>
            <a:off x="5704181" y="4326218"/>
            <a:ext cx="949124"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400 ft</a:t>
            </a:r>
          </a:p>
        </p:txBody>
      </p:sp>
      <p:cxnSp>
        <p:nvCxnSpPr>
          <p:cNvPr id="22" name="Straight Arrow Connector 21">
            <a:extLst>
              <a:ext uri="{FF2B5EF4-FFF2-40B4-BE49-F238E27FC236}">
                <a16:creationId xmlns:a16="http://schemas.microsoft.com/office/drawing/2014/main" id="{9E705C87-2CB3-41D4-9E0C-5A0A15D416C1}"/>
              </a:ext>
            </a:extLst>
          </p:cNvPr>
          <p:cNvCxnSpPr>
            <a:cxnSpLocks/>
          </p:cNvCxnSpPr>
          <p:nvPr/>
        </p:nvCxnSpPr>
        <p:spPr>
          <a:xfrm flipH="1">
            <a:off x="2150835" y="5175745"/>
            <a:ext cx="1288692" cy="26873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2F51DF96-3547-483A-94DC-D47F4458E16A}"/>
              </a:ext>
            </a:extLst>
          </p:cNvPr>
          <p:cNvSpPr txBox="1"/>
          <p:nvPr/>
        </p:nvSpPr>
        <p:spPr>
          <a:xfrm>
            <a:off x="2152868" y="4865516"/>
            <a:ext cx="1047809"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200 ft</a:t>
            </a:r>
          </a:p>
        </p:txBody>
      </p:sp>
      <p:pic>
        <p:nvPicPr>
          <p:cNvPr id="27" name="Picture 26">
            <a:extLst>
              <a:ext uri="{FF2B5EF4-FFF2-40B4-BE49-F238E27FC236}">
                <a16:creationId xmlns:a16="http://schemas.microsoft.com/office/drawing/2014/main" id="{B4C09DCD-D17D-4FE5-88BA-2D02F57F7CFE}"/>
              </a:ext>
            </a:extLst>
          </p:cNvPr>
          <p:cNvPicPr>
            <a:picLocks noChangeAspect="1"/>
          </p:cNvPicPr>
          <p:nvPr/>
        </p:nvPicPr>
        <p:blipFill rotWithShape="1">
          <a:blip r:embed="rId7"/>
          <a:srcRect t="5055"/>
          <a:stretch/>
        </p:blipFill>
        <p:spPr>
          <a:xfrm>
            <a:off x="6685702" y="4552392"/>
            <a:ext cx="2295897" cy="1640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TextBox 27">
            <a:extLst>
              <a:ext uri="{FF2B5EF4-FFF2-40B4-BE49-F238E27FC236}">
                <a16:creationId xmlns:a16="http://schemas.microsoft.com/office/drawing/2014/main" id="{7E278C00-F842-41D0-8945-FC450DD6139A}"/>
              </a:ext>
            </a:extLst>
          </p:cNvPr>
          <p:cNvSpPr txBox="1"/>
          <p:nvPr/>
        </p:nvSpPr>
        <p:spPr>
          <a:xfrm>
            <a:off x="7618073" y="4680849"/>
            <a:ext cx="1404186" cy="830997"/>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Open </a:t>
            </a:r>
          </a:p>
          <a:p>
            <a:pPr algn="ctr"/>
            <a:r>
              <a:rPr lang="en-US" sz="2400" dirty="0">
                <a:solidFill>
                  <a:schemeClr val="bg1"/>
                </a:solidFill>
                <a:latin typeface="Calibri" panose="020F0502020204030204" pitchFamily="34" charset="0"/>
                <a:cs typeface="Calibri" panose="020F0502020204030204" pitchFamily="34" charset="0"/>
              </a:rPr>
              <a:t>sinkholes</a:t>
            </a:r>
          </a:p>
        </p:txBody>
      </p:sp>
      <p:cxnSp>
        <p:nvCxnSpPr>
          <p:cNvPr id="29" name="Straight Arrow Connector 28">
            <a:extLst>
              <a:ext uri="{FF2B5EF4-FFF2-40B4-BE49-F238E27FC236}">
                <a16:creationId xmlns:a16="http://schemas.microsoft.com/office/drawing/2014/main" id="{807B44CB-8CC0-4DD2-A435-E6F9AAFCF1E1}"/>
              </a:ext>
            </a:extLst>
          </p:cNvPr>
          <p:cNvCxnSpPr>
            <a:cxnSpLocks/>
          </p:cNvCxnSpPr>
          <p:nvPr/>
        </p:nvCxnSpPr>
        <p:spPr>
          <a:xfrm>
            <a:off x="5797366" y="4799704"/>
            <a:ext cx="762754" cy="37604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7805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55728-9BD5-4019-8791-1ABD45D9BEC3}"/>
              </a:ext>
            </a:extLst>
          </p:cNvPr>
          <p:cNvSpPr>
            <a:spLocks noGrp="1"/>
          </p:cNvSpPr>
          <p:nvPr>
            <p:ph type="title"/>
          </p:nvPr>
        </p:nvSpPr>
        <p:spPr>
          <a:xfrm>
            <a:off x="461473" y="116435"/>
            <a:ext cx="8225327" cy="1143000"/>
          </a:xfrm>
        </p:spPr>
        <p:txBody>
          <a:bodyPr/>
          <a:lstStyle/>
          <a:p>
            <a:r>
              <a:rPr lang="en-US" sz="3600" dirty="0"/>
              <a:t>Non-Structural Practice – Additional Pesticide &amp; Fertilizer BMPs</a:t>
            </a:r>
          </a:p>
        </p:txBody>
      </p:sp>
      <p:sp>
        <p:nvSpPr>
          <p:cNvPr id="3" name="Content Placeholder 2">
            <a:extLst>
              <a:ext uri="{FF2B5EF4-FFF2-40B4-BE49-F238E27FC236}">
                <a16:creationId xmlns:a16="http://schemas.microsoft.com/office/drawing/2014/main" id="{6F537E38-4A94-4D3A-933D-57E231677B5A}"/>
              </a:ext>
            </a:extLst>
          </p:cNvPr>
          <p:cNvSpPr>
            <a:spLocks noGrp="1"/>
          </p:cNvSpPr>
          <p:nvPr>
            <p:ph idx="1"/>
          </p:nvPr>
        </p:nvSpPr>
        <p:spPr>
          <a:xfrm>
            <a:off x="461473" y="1396119"/>
            <a:ext cx="8532056" cy="3739382"/>
          </a:xfrm>
        </p:spPr>
        <p:txBody>
          <a:bodyPr>
            <a:normAutofit/>
          </a:bodyPr>
          <a:lstStyle/>
          <a:p>
            <a:r>
              <a:rPr lang="en-US" sz="2800" dirty="0"/>
              <a:t>Mixing, Loading, and Handling</a:t>
            </a:r>
          </a:p>
          <a:p>
            <a:pPr lvl="1"/>
            <a:r>
              <a:rPr lang="en-US" sz="2400" dirty="0"/>
              <a:t>Avoid mixing and measuring within label-required distances of waterbodies or entry points (wells, springs, sinkholes)</a:t>
            </a:r>
          </a:p>
          <a:p>
            <a:r>
              <a:rPr lang="en-US" sz="2800" dirty="0"/>
              <a:t>Container Disposal </a:t>
            </a:r>
          </a:p>
          <a:p>
            <a:pPr lvl="1"/>
            <a:r>
              <a:rPr lang="en-US" sz="2400" dirty="0"/>
              <a:t>Kentucky Rinse and Return Program</a:t>
            </a:r>
          </a:p>
          <a:p>
            <a:r>
              <a:rPr lang="en-US" sz="2800" dirty="0"/>
              <a:t>Applying Pesticides</a:t>
            </a:r>
          </a:p>
          <a:p>
            <a:pPr lvl="1">
              <a:buFontTx/>
              <a:buChar char="-"/>
            </a:pPr>
            <a:r>
              <a:rPr lang="en-US" sz="2400" dirty="0"/>
              <a:t>Restricted-use pesticide applications may require commercial operator training and a license</a:t>
            </a:r>
            <a:endParaRPr lang="en-US" sz="2800" dirty="0"/>
          </a:p>
        </p:txBody>
      </p:sp>
      <p:pic>
        <p:nvPicPr>
          <p:cNvPr id="4" name="Picture 3">
            <a:extLst>
              <a:ext uri="{FF2B5EF4-FFF2-40B4-BE49-F238E27FC236}">
                <a16:creationId xmlns:a16="http://schemas.microsoft.com/office/drawing/2014/main" id="{CC4F4071-B0E1-45C2-AA79-554172FE6038}"/>
              </a:ext>
            </a:extLst>
          </p:cNvPr>
          <p:cNvPicPr>
            <a:picLocks noChangeAspect="1"/>
          </p:cNvPicPr>
          <p:nvPr/>
        </p:nvPicPr>
        <p:blipFill>
          <a:blip r:embed="rId3"/>
          <a:stretch>
            <a:fillRect/>
          </a:stretch>
        </p:blipFill>
        <p:spPr>
          <a:xfrm>
            <a:off x="4572000" y="4917036"/>
            <a:ext cx="4417145" cy="1420021"/>
          </a:xfrm>
          <a:prstGeom prst="rect">
            <a:avLst/>
          </a:prstGeom>
        </p:spPr>
      </p:pic>
    </p:spTree>
    <p:extLst>
      <p:ext uri="{BB962C8B-B14F-4D97-AF65-F5344CB8AC3E}">
        <p14:creationId xmlns:p14="http://schemas.microsoft.com/office/powerpoint/2010/main" val="2556559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41453" y="151977"/>
            <a:ext cx="8225327" cy="1143000"/>
          </a:xfrm>
        </p:spPr>
        <p:txBody>
          <a:bodyPr>
            <a:normAutofit/>
          </a:bodyPr>
          <a:lstStyle/>
          <a:p>
            <a:pPr eaLnBrk="1" hangingPunct="1">
              <a:defRPr/>
            </a:pPr>
            <a:r>
              <a:rPr lang="en-US" sz="4000" dirty="0"/>
              <a:t>Simple Steps to Protect Water Quality</a:t>
            </a:r>
          </a:p>
        </p:txBody>
      </p:sp>
      <p:sp>
        <p:nvSpPr>
          <p:cNvPr id="65539" name="Rectangle 3"/>
          <p:cNvSpPr>
            <a:spLocks noGrp="1" noChangeArrowheads="1"/>
          </p:cNvSpPr>
          <p:nvPr>
            <p:ph type="body" idx="1"/>
          </p:nvPr>
        </p:nvSpPr>
        <p:spPr>
          <a:xfrm>
            <a:off x="341452" y="1294977"/>
            <a:ext cx="8362709" cy="4365043"/>
          </a:xfrm>
        </p:spPr>
        <p:txBody>
          <a:bodyPr/>
          <a:lstStyle/>
          <a:p>
            <a:pPr eaLnBrk="1" hangingPunct="1">
              <a:buClrTx/>
              <a:defRPr/>
            </a:pPr>
            <a:r>
              <a:rPr lang="en-US" sz="3200" dirty="0"/>
              <a:t>Develop and implement a Kentucky Agriculture Water Quality Plan</a:t>
            </a:r>
          </a:p>
          <a:p>
            <a:pPr>
              <a:buClrTx/>
              <a:defRPr/>
            </a:pPr>
            <a:r>
              <a:rPr lang="en-US" sz="3200" dirty="0"/>
              <a:t>Implement a nutrient management plan</a:t>
            </a:r>
          </a:p>
          <a:p>
            <a:pPr eaLnBrk="1" hangingPunct="1">
              <a:buClrTx/>
              <a:defRPr/>
            </a:pPr>
            <a:r>
              <a:rPr lang="en-US" sz="3200" dirty="0"/>
              <a:t>Get a soil test</a:t>
            </a:r>
          </a:p>
          <a:p>
            <a:pPr eaLnBrk="1" hangingPunct="1">
              <a:buClrTx/>
              <a:defRPr/>
            </a:pPr>
            <a:r>
              <a:rPr lang="en-US" sz="3200" dirty="0"/>
              <a:t>Install stream buffers </a:t>
            </a:r>
          </a:p>
          <a:p>
            <a:pPr eaLnBrk="1" hangingPunct="1">
              <a:buClrTx/>
              <a:defRPr/>
            </a:pPr>
            <a:r>
              <a:rPr lang="en-US" sz="3200" dirty="0"/>
              <a:t>Handle farm chemicals wisely</a:t>
            </a:r>
          </a:p>
          <a:p>
            <a:pPr>
              <a:buClrTx/>
              <a:defRPr/>
            </a:pPr>
            <a:r>
              <a:rPr lang="en-US" sz="3200" dirty="0"/>
              <a:t>Dispose of dead animals properly</a:t>
            </a:r>
          </a:p>
          <a:p>
            <a:pPr eaLnBrk="1" hangingPunct="1">
              <a:defRPr/>
            </a:pPr>
            <a:endParaRPr lang="en-US" sz="3200" dirty="0"/>
          </a:p>
          <a:p>
            <a:pPr eaLnBrk="1" hangingPunct="1">
              <a:buNone/>
              <a:defRPr/>
            </a:pPr>
            <a:endParaRPr lang="en-US" dirty="0"/>
          </a:p>
        </p:txBody>
      </p:sp>
      <p:pic>
        <p:nvPicPr>
          <p:cNvPr id="4" name="Picture 4" descr="MCj0250422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39000" y="3810000"/>
            <a:ext cx="1739900" cy="2671763"/>
          </a:xfrm>
          <a:prstGeom prst="rect">
            <a:avLst/>
          </a:prstGeom>
          <a:noFill/>
          <a:ln w="9525">
            <a:noFill/>
            <a:miter lim="800000"/>
            <a:headEnd/>
            <a:tailEnd/>
          </a:ln>
        </p:spPr>
      </p:pic>
    </p:spTree>
    <p:extLst>
      <p:ext uri="{BB962C8B-B14F-4D97-AF65-F5344CB8AC3E}">
        <p14:creationId xmlns:p14="http://schemas.microsoft.com/office/powerpoint/2010/main" val="2422536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22B5-5BF1-4932-AE5F-B02D30BAB39C}"/>
              </a:ext>
            </a:extLst>
          </p:cNvPr>
          <p:cNvSpPr>
            <a:spLocks noGrp="1"/>
          </p:cNvSpPr>
          <p:nvPr>
            <p:ph type="title"/>
          </p:nvPr>
        </p:nvSpPr>
        <p:spPr>
          <a:xfrm>
            <a:off x="459336" y="318741"/>
            <a:ext cx="8225327" cy="857250"/>
          </a:xfrm>
        </p:spPr>
        <p:txBody>
          <a:bodyPr/>
          <a:lstStyle/>
          <a:p>
            <a:r>
              <a:rPr lang="en-US" sz="4000" dirty="0"/>
              <a:t>Kentucky EXCEL Farms</a:t>
            </a:r>
            <a:br>
              <a:rPr lang="en-US" sz="4000" dirty="0"/>
            </a:br>
            <a:r>
              <a:rPr lang="en-US" sz="2800" dirty="0"/>
              <a:t>(</a:t>
            </a:r>
            <a:r>
              <a:rPr lang="en-US" sz="2800" dirty="0" err="1"/>
              <a:t>EXCellence</a:t>
            </a:r>
            <a:r>
              <a:rPr lang="en-US" sz="2800" dirty="0"/>
              <a:t> in Environmental Leadership)</a:t>
            </a:r>
          </a:p>
        </p:txBody>
      </p:sp>
      <p:sp>
        <p:nvSpPr>
          <p:cNvPr id="3" name="Content Placeholder 2">
            <a:extLst>
              <a:ext uri="{FF2B5EF4-FFF2-40B4-BE49-F238E27FC236}">
                <a16:creationId xmlns:a16="http://schemas.microsoft.com/office/drawing/2014/main" id="{9AC2B697-A956-408F-85A1-0A4E73B0052C}"/>
              </a:ext>
            </a:extLst>
          </p:cNvPr>
          <p:cNvSpPr>
            <a:spLocks noGrp="1"/>
          </p:cNvSpPr>
          <p:nvPr>
            <p:ph idx="1"/>
          </p:nvPr>
        </p:nvSpPr>
        <p:spPr>
          <a:xfrm>
            <a:off x="459336" y="1523232"/>
            <a:ext cx="6426380" cy="4315702"/>
          </a:xfrm>
        </p:spPr>
        <p:txBody>
          <a:bodyPr/>
          <a:lstStyle/>
          <a:p>
            <a:r>
              <a:rPr lang="en-US" dirty="0"/>
              <a:t>Program that recognizes agricultural operations that incorporate good stewardship of the land and water.</a:t>
            </a:r>
          </a:p>
          <a:p>
            <a:r>
              <a:rPr lang="en-US" dirty="0"/>
              <a:t>Provides enhanced access to agency personnel, recognition and marketing opportunities</a:t>
            </a:r>
          </a:p>
          <a:p>
            <a:r>
              <a:rPr lang="en-US" dirty="0"/>
              <a:t>One-year, renewable membership</a:t>
            </a:r>
          </a:p>
          <a:p>
            <a:r>
              <a:rPr lang="en-US" dirty="0"/>
              <a:t>Apply and submit at least one voluntary environmental project each year, which can include developing an Ag Water Quality Plan!</a:t>
            </a:r>
          </a:p>
        </p:txBody>
      </p:sp>
      <p:pic>
        <p:nvPicPr>
          <p:cNvPr id="4" name="Picture 3">
            <a:extLst>
              <a:ext uri="{FF2B5EF4-FFF2-40B4-BE49-F238E27FC236}">
                <a16:creationId xmlns:a16="http://schemas.microsoft.com/office/drawing/2014/main" id="{06454497-FEE3-4EE5-A8E2-E624DD451480}"/>
              </a:ext>
            </a:extLst>
          </p:cNvPr>
          <p:cNvPicPr>
            <a:picLocks noChangeAspect="1"/>
          </p:cNvPicPr>
          <p:nvPr/>
        </p:nvPicPr>
        <p:blipFill>
          <a:blip r:embed="rId3"/>
          <a:stretch>
            <a:fillRect/>
          </a:stretch>
        </p:blipFill>
        <p:spPr>
          <a:xfrm>
            <a:off x="6742358" y="230342"/>
            <a:ext cx="2309045" cy="2238540"/>
          </a:xfrm>
          <a:prstGeom prst="rect">
            <a:avLst/>
          </a:prstGeom>
        </p:spPr>
      </p:pic>
    </p:spTree>
    <p:extLst>
      <p:ext uri="{BB962C8B-B14F-4D97-AF65-F5344CB8AC3E}">
        <p14:creationId xmlns:p14="http://schemas.microsoft.com/office/powerpoint/2010/main" val="2332360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8C85-89FF-4E1D-9937-CC2654611E61}"/>
              </a:ext>
            </a:extLst>
          </p:cNvPr>
          <p:cNvSpPr>
            <a:spLocks noGrp="1"/>
          </p:cNvSpPr>
          <p:nvPr>
            <p:ph type="title"/>
          </p:nvPr>
        </p:nvSpPr>
        <p:spPr>
          <a:xfrm>
            <a:off x="461472" y="150744"/>
            <a:ext cx="8225327" cy="1143000"/>
          </a:xfrm>
        </p:spPr>
        <p:txBody>
          <a:bodyPr/>
          <a:lstStyle/>
          <a:p>
            <a:r>
              <a:rPr lang="en-US" dirty="0"/>
              <a:t>Farm Solutions to Water Pollution, </a:t>
            </a:r>
            <a:br>
              <a:rPr lang="en-US" dirty="0"/>
            </a:br>
            <a:r>
              <a:rPr lang="en-US" sz="2400" b="0" dirty="0"/>
              <a:t>produced by Kentucky Education Television, 2008</a:t>
            </a:r>
          </a:p>
        </p:txBody>
      </p:sp>
      <p:sp>
        <p:nvSpPr>
          <p:cNvPr id="6" name="Content Placeholder 5">
            <a:extLst>
              <a:ext uri="{FF2B5EF4-FFF2-40B4-BE49-F238E27FC236}">
                <a16:creationId xmlns:a16="http://schemas.microsoft.com/office/drawing/2014/main" id="{6270ECFA-6B7A-4D50-A3E4-EEBC07FC2547}"/>
              </a:ext>
            </a:extLst>
          </p:cNvPr>
          <p:cNvSpPr>
            <a:spLocks noGrp="1"/>
          </p:cNvSpPr>
          <p:nvPr>
            <p:ph idx="1"/>
          </p:nvPr>
        </p:nvSpPr>
        <p:spPr>
          <a:xfrm>
            <a:off x="461472" y="5198939"/>
            <a:ext cx="8225327" cy="936817"/>
          </a:xfrm>
        </p:spPr>
        <p:txBody>
          <a:bodyPr/>
          <a:lstStyle/>
          <a:p>
            <a:pPr marL="0" indent="0">
              <a:buNone/>
            </a:pPr>
            <a:r>
              <a:rPr lang="en-US" dirty="0">
                <a:hlinkClick r:id="rId2"/>
              </a:rPr>
              <a:t>https://ket.pbslearningmedia.org/resource/ket08.sci.ess.watcyc.farmsol/farm-solutions-to-water-pollution/#.XrqbAmhKiUl</a:t>
            </a:r>
            <a:endParaRPr lang="en-US" dirty="0"/>
          </a:p>
        </p:txBody>
      </p:sp>
      <p:pic>
        <p:nvPicPr>
          <p:cNvPr id="7" name="Picture 6">
            <a:extLst>
              <a:ext uri="{FF2B5EF4-FFF2-40B4-BE49-F238E27FC236}">
                <a16:creationId xmlns:a16="http://schemas.microsoft.com/office/drawing/2014/main" id="{089095DE-0A2B-4CD0-B3DD-1B5758144662}"/>
              </a:ext>
            </a:extLst>
          </p:cNvPr>
          <p:cNvPicPr>
            <a:picLocks noChangeAspect="1"/>
          </p:cNvPicPr>
          <p:nvPr/>
        </p:nvPicPr>
        <p:blipFill>
          <a:blip r:embed="rId3"/>
          <a:stretch>
            <a:fillRect/>
          </a:stretch>
        </p:blipFill>
        <p:spPr>
          <a:xfrm>
            <a:off x="1917424" y="1366017"/>
            <a:ext cx="5309151" cy="3760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4020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FEE0B83-81D7-4292-917D-13DC93B9DC38}"/>
              </a:ext>
            </a:extLst>
          </p:cNvPr>
          <p:cNvPicPr>
            <a:picLocks noGrp="1" noChangeAspect="1"/>
          </p:cNvPicPr>
          <p:nvPr>
            <p:ph idx="1"/>
          </p:nvPr>
        </p:nvPicPr>
        <p:blipFill>
          <a:blip r:embed="rId3"/>
          <a:stretch>
            <a:fillRect/>
          </a:stretch>
        </p:blipFill>
        <p:spPr>
          <a:xfrm>
            <a:off x="1591426" y="421588"/>
            <a:ext cx="7416650" cy="5309842"/>
          </a:xfrm>
          <a:prstGeom prst="rect">
            <a:avLst/>
          </a:prstGeom>
        </p:spPr>
      </p:pic>
      <p:sp>
        <p:nvSpPr>
          <p:cNvPr id="2" name="TextBox 1">
            <a:extLst>
              <a:ext uri="{FF2B5EF4-FFF2-40B4-BE49-F238E27FC236}">
                <a16:creationId xmlns:a16="http://schemas.microsoft.com/office/drawing/2014/main" id="{6C012FAD-103E-4339-880E-67CC51CFE701}"/>
              </a:ext>
            </a:extLst>
          </p:cNvPr>
          <p:cNvSpPr txBox="1"/>
          <p:nvPr/>
        </p:nvSpPr>
        <p:spPr>
          <a:xfrm>
            <a:off x="135924" y="1442571"/>
            <a:ext cx="1455502"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Without Management Practices</a:t>
            </a:r>
          </a:p>
        </p:txBody>
      </p:sp>
      <p:sp>
        <p:nvSpPr>
          <p:cNvPr id="3" name="TextBox 2">
            <a:extLst>
              <a:ext uri="{FF2B5EF4-FFF2-40B4-BE49-F238E27FC236}">
                <a16:creationId xmlns:a16="http://schemas.microsoft.com/office/drawing/2014/main" id="{8769980B-C774-4238-8CC1-1F9D56056B3F}"/>
              </a:ext>
            </a:extLst>
          </p:cNvPr>
          <p:cNvSpPr txBox="1"/>
          <p:nvPr/>
        </p:nvSpPr>
        <p:spPr>
          <a:xfrm>
            <a:off x="135924" y="3429000"/>
            <a:ext cx="1455502"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With</a:t>
            </a:r>
          </a:p>
          <a:p>
            <a:r>
              <a:rPr lang="en-US" dirty="0">
                <a:latin typeface="Calibri" panose="020F0502020204030204" pitchFamily="34" charset="0"/>
                <a:cs typeface="Calibri" panose="020F0502020204030204" pitchFamily="34" charset="0"/>
              </a:rPr>
              <a:t>Management </a:t>
            </a:r>
          </a:p>
          <a:p>
            <a:r>
              <a:rPr lang="en-US" dirty="0">
                <a:latin typeface="Calibri" panose="020F0502020204030204" pitchFamily="34" charset="0"/>
                <a:cs typeface="Calibri" panose="020F0502020204030204" pitchFamily="34" charset="0"/>
              </a:rPr>
              <a:t>Practices</a:t>
            </a:r>
          </a:p>
        </p:txBody>
      </p:sp>
      <p:cxnSp>
        <p:nvCxnSpPr>
          <p:cNvPr id="6" name="Straight Connector 5">
            <a:extLst>
              <a:ext uri="{FF2B5EF4-FFF2-40B4-BE49-F238E27FC236}">
                <a16:creationId xmlns:a16="http://schemas.microsoft.com/office/drawing/2014/main" id="{FA2607EB-5192-41B8-8DE7-BFB9CF727C9D}"/>
              </a:ext>
            </a:extLst>
          </p:cNvPr>
          <p:cNvCxnSpPr>
            <a:cxnSpLocks/>
          </p:cNvCxnSpPr>
          <p:nvPr/>
        </p:nvCxnSpPr>
        <p:spPr>
          <a:xfrm>
            <a:off x="247135" y="2812708"/>
            <a:ext cx="8760941"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9967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20E4-F00D-421E-B9A6-6F61718392DB}"/>
              </a:ext>
            </a:extLst>
          </p:cNvPr>
          <p:cNvSpPr>
            <a:spLocks noGrp="1"/>
          </p:cNvSpPr>
          <p:nvPr>
            <p:ph type="title"/>
          </p:nvPr>
        </p:nvSpPr>
        <p:spPr>
          <a:xfrm>
            <a:off x="457200" y="0"/>
            <a:ext cx="8225327" cy="983848"/>
          </a:xfrm>
        </p:spPr>
        <p:txBody>
          <a:bodyPr/>
          <a:lstStyle/>
          <a:p>
            <a:r>
              <a:rPr lang="en-US" sz="3600" dirty="0"/>
              <a:t>“The bottom line” support for Ag BMPs</a:t>
            </a:r>
          </a:p>
        </p:txBody>
      </p:sp>
      <p:sp>
        <p:nvSpPr>
          <p:cNvPr id="3" name="Content Placeholder 2">
            <a:extLst>
              <a:ext uri="{FF2B5EF4-FFF2-40B4-BE49-F238E27FC236}">
                <a16:creationId xmlns:a16="http://schemas.microsoft.com/office/drawing/2014/main" id="{8755B320-5435-498F-911D-32DDAA558B71}"/>
              </a:ext>
            </a:extLst>
          </p:cNvPr>
          <p:cNvSpPr>
            <a:spLocks noGrp="1"/>
          </p:cNvSpPr>
          <p:nvPr>
            <p:ph idx="1"/>
          </p:nvPr>
        </p:nvSpPr>
        <p:spPr>
          <a:xfrm>
            <a:off x="461473" y="821804"/>
            <a:ext cx="8346861" cy="5544272"/>
          </a:xfrm>
        </p:spPr>
        <p:txBody>
          <a:bodyPr>
            <a:normAutofit/>
          </a:bodyPr>
          <a:lstStyle/>
          <a:p>
            <a:pPr marL="0" indent="0">
              <a:buNone/>
            </a:pPr>
            <a:r>
              <a:rPr lang="en-US" sz="2600" dirty="0"/>
              <a:t>Cost-savings and profit increases are the most powerful selling points for implementing agricultural BMPs.</a:t>
            </a:r>
          </a:p>
          <a:p>
            <a:pPr marL="0" indent="0">
              <a:buNone/>
            </a:pPr>
            <a:endParaRPr lang="en-US" sz="1000" b="1" dirty="0"/>
          </a:p>
          <a:p>
            <a:pPr marL="0" indent="0">
              <a:buNone/>
            </a:pPr>
            <a:endParaRPr lang="en-US" dirty="0">
              <a:solidFill>
                <a:schemeClr val="accent1"/>
              </a:solidFill>
            </a:endParaRPr>
          </a:p>
        </p:txBody>
      </p:sp>
      <p:sp>
        <p:nvSpPr>
          <p:cNvPr id="4" name="TextBox 3">
            <a:extLst>
              <a:ext uri="{FF2B5EF4-FFF2-40B4-BE49-F238E27FC236}">
                <a16:creationId xmlns:a16="http://schemas.microsoft.com/office/drawing/2014/main" id="{C424A321-3889-4885-BD70-49D229558191}"/>
              </a:ext>
            </a:extLst>
          </p:cNvPr>
          <p:cNvSpPr txBox="1"/>
          <p:nvPr/>
        </p:nvSpPr>
        <p:spPr>
          <a:xfrm>
            <a:off x="507527" y="2024279"/>
            <a:ext cx="8124671" cy="3139321"/>
          </a:xfrm>
          <a:prstGeom prst="rect">
            <a:avLst/>
          </a:prstGeom>
          <a:solidFill>
            <a:schemeClr val="bg2"/>
          </a:solidFill>
          <a:ln w="28575">
            <a:solidFill>
              <a:schemeClr val="accent1"/>
            </a:solidFill>
          </a:ln>
        </p:spPr>
        <p:txBody>
          <a:bodyPr wrap="square" rtlCol="0">
            <a:spAutoFit/>
          </a:bodyPr>
          <a:lstStyle/>
          <a:p>
            <a:r>
              <a:rPr lang="en-US" sz="2400" b="1" dirty="0">
                <a:solidFill>
                  <a:schemeClr val="accent1"/>
                </a:solidFill>
                <a:latin typeface="Calibri" panose="020F0502020204030204" pitchFamily="34" charset="0"/>
                <a:cs typeface="Calibri" panose="020F0502020204030204" pitchFamily="34" charset="0"/>
              </a:rPr>
              <a:t>Soil loss = loss of valuable resource</a:t>
            </a:r>
          </a:p>
          <a:p>
            <a:r>
              <a:rPr lang="en-US" sz="2400" i="1" dirty="0">
                <a:latin typeface="Calibri" panose="020F0502020204030204" pitchFamily="34" charset="0"/>
                <a:cs typeface="Calibri" panose="020F0502020204030204" pitchFamily="34" charset="0"/>
              </a:rPr>
              <a:t>“My soil is my bank account. And erosion is like going to my savings account, drawing a little money out every day, and then throwing it away.”</a:t>
            </a:r>
          </a:p>
          <a:p>
            <a:endParaRPr lang="en-US" sz="1000" i="1" dirty="0">
              <a:latin typeface="Calibri" panose="020F0502020204030204" pitchFamily="34" charset="0"/>
              <a:cs typeface="Calibri" panose="020F0502020204030204" pitchFamily="34" charset="0"/>
            </a:endParaRPr>
          </a:p>
          <a:p>
            <a:r>
              <a:rPr lang="en-US" sz="2400" b="1" dirty="0">
                <a:solidFill>
                  <a:schemeClr val="accent1"/>
                </a:solidFill>
                <a:latin typeface="Calibri" panose="020F0502020204030204" pitchFamily="34" charset="0"/>
                <a:cs typeface="Calibri" panose="020F0502020204030204" pitchFamily="34" charset="0"/>
              </a:rPr>
              <a:t>Reduced tilling = Lower fuel costs</a:t>
            </a:r>
          </a:p>
          <a:p>
            <a:endParaRPr lang="en-US" sz="1000" b="1" dirty="0">
              <a:solidFill>
                <a:schemeClr val="accent1"/>
              </a:solidFill>
              <a:latin typeface="Calibri" panose="020F0502020204030204" pitchFamily="34" charset="0"/>
              <a:cs typeface="Calibri" panose="020F0502020204030204" pitchFamily="34" charset="0"/>
            </a:endParaRPr>
          </a:p>
          <a:p>
            <a:r>
              <a:rPr lang="en-US" sz="2400" b="1" dirty="0">
                <a:solidFill>
                  <a:schemeClr val="accent1"/>
                </a:solidFill>
                <a:latin typeface="Calibri" panose="020F0502020204030204" pitchFamily="34" charset="0"/>
                <a:cs typeface="Calibri" panose="020F0502020204030204" pitchFamily="34" charset="0"/>
              </a:rPr>
              <a:t>More precise chemical applications = Lower chemical cost</a:t>
            </a:r>
          </a:p>
          <a:p>
            <a:endParaRPr lang="en-US" sz="1000" b="1" dirty="0">
              <a:solidFill>
                <a:schemeClr val="accent1"/>
              </a:solidFill>
              <a:latin typeface="Calibri" panose="020F0502020204030204" pitchFamily="34" charset="0"/>
              <a:cs typeface="Calibri" panose="020F0502020204030204" pitchFamily="34" charset="0"/>
            </a:endParaRPr>
          </a:p>
          <a:p>
            <a:r>
              <a:rPr lang="en-US" sz="2400" b="1" dirty="0">
                <a:solidFill>
                  <a:schemeClr val="accent1"/>
                </a:solidFill>
                <a:latin typeface="Calibri" panose="020F0502020204030204" pitchFamily="34" charset="0"/>
                <a:cs typeface="Calibri" panose="020F0502020204030204" pitchFamily="34" charset="0"/>
              </a:rPr>
              <a:t>Improved pasture settings = Healthier, more valuable livestock </a:t>
            </a:r>
          </a:p>
        </p:txBody>
      </p:sp>
      <p:sp>
        <p:nvSpPr>
          <p:cNvPr id="5" name="TextBox 4">
            <a:extLst>
              <a:ext uri="{FF2B5EF4-FFF2-40B4-BE49-F238E27FC236}">
                <a16:creationId xmlns:a16="http://schemas.microsoft.com/office/drawing/2014/main" id="{4B3CF91F-38DD-4221-A3BA-FD0CA973C24F}"/>
              </a:ext>
            </a:extLst>
          </p:cNvPr>
          <p:cNvSpPr txBox="1"/>
          <p:nvPr/>
        </p:nvSpPr>
        <p:spPr>
          <a:xfrm>
            <a:off x="507527" y="5373034"/>
            <a:ext cx="8124671" cy="830997"/>
          </a:xfrm>
          <a:prstGeom prst="rect">
            <a:avLst/>
          </a:prstGeom>
          <a:noFill/>
        </p:spPr>
        <p:txBody>
          <a:bodyPr wrap="square" rtlCol="0">
            <a:spAutoFit/>
          </a:bodyPr>
          <a:lstStyle/>
          <a:p>
            <a:pPr algn="ctr"/>
            <a:r>
              <a:rPr lang="en-US" sz="2400" i="1" dirty="0">
                <a:solidFill>
                  <a:schemeClr val="accent1"/>
                </a:solidFill>
                <a:highlight>
                  <a:srgbClr val="FFFF00"/>
                </a:highlight>
                <a:latin typeface="Calibri" panose="020F0502020204030204" pitchFamily="34" charset="0"/>
                <a:cs typeface="Calibri" panose="020F0502020204030204" pitchFamily="34" charset="0"/>
              </a:rPr>
              <a:t>Land and water stewardship are motivators, but they are likely to be secondary to financial and efficiency considerations</a:t>
            </a:r>
            <a:r>
              <a:rPr lang="en-US" sz="2400" i="1" dirty="0">
                <a:solidFill>
                  <a:schemeClr val="accent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59717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B4911-341E-44A5-84FB-5E05DE8EEC81}"/>
              </a:ext>
            </a:extLst>
          </p:cNvPr>
          <p:cNvSpPr>
            <a:spLocks noGrp="1"/>
          </p:cNvSpPr>
          <p:nvPr>
            <p:ph type="title"/>
          </p:nvPr>
        </p:nvSpPr>
        <p:spPr>
          <a:xfrm>
            <a:off x="256404" y="185351"/>
            <a:ext cx="8343900" cy="787743"/>
          </a:xfrm>
        </p:spPr>
        <p:txBody>
          <a:bodyPr/>
          <a:lstStyle/>
          <a:p>
            <a:r>
              <a:rPr lang="en-US" sz="3600" dirty="0"/>
              <a:t>Kentucky Agriculture Water Quality Plan</a:t>
            </a:r>
          </a:p>
        </p:txBody>
      </p:sp>
      <p:sp>
        <p:nvSpPr>
          <p:cNvPr id="3" name="Content Placeholder 2">
            <a:extLst>
              <a:ext uri="{FF2B5EF4-FFF2-40B4-BE49-F238E27FC236}">
                <a16:creationId xmlns:a16="http://schemas.microsoft.com/office/drawing/2014/main" id="{A6AB2803-2C69-4072-810A-32E246471F11}"/>
              </a:ext>
            </a:extLst>
          </p:cNvPr>
          <p:cNvSpPr>
            <a:spLocks noGrp="1"/>
          </p:cNvSpPr>
          <p:nvPr>
            <p:ph idx="1"/>
          </p:nvPr>
        </p:nvSpPr>
        <p:spPr>
          <a:xfrm>
            <a:off x="392328" y="973094"/>
            <a:ext cx="5847834" cy="6487297"/>
          </a:xfrm>
        </p:spPr>
        <p:txBody>
          <a:bodyPr>
            <a:noAutofit/>
          </a:bodyPr>
          <a:lstStyle/>
          <a:p>
            <a:pPr marL="0" indent="0">
              <a:buNone/>
            </a:pPr>
            <a:r>
              <a:rPr lang="en-US" b="1" dirty="0">
                <a:solidFill>
                  <a:schemeClr val="accent6"/>
                </a:solidFill>
              </a:rPr>
              <a:t>When?</a:t>
            </a:r>
          </a:p>
          <a:p>
            <a:pPr marL="0" indent="0">
              <a:buNone/>
            </a:pPr>
            <a:r>
              <a:rPr lang="en-US" dirty="0"/>
              <a:t>Kentucky General Assembly passed related act in 1994</a:t>
            </a:r>
          </a:p>
          <a:p>
            <a:pPr marL="0" indent="0">
              <a:buNone/>
            </a:pPr>
            <a:endParaRPr lang="en-US" sz="1200" dirty="0"/>
          </a:p>
          <a:p>
            <a:pPr marL="0" indent="0">
              <a:buNone/>
            </a:pPr>
            <a:r>
              <a:rPr lang="en-US" b="1" dirty="0">
                <a:solidFill>
                  <a:schemeClr val="accent6"/>
                </a:solidFill>
              </a:rPr>
              <a:t>Who?</a:t>
            </a:r>
          </a:p>
          <a:p>
            <a:pPr marL="0" indent="0">
              <a:buNone/>
            </a:pPr>
            <a:r>
              <a:rPr lang="en-US" dirty="0"/>
              <a:t>Any landowner who operates 10 or more acres for agriculture or silviculture (forestry) </a:t>
            </a:r>
            <a:r>
              <a:rPr lang="en-US" u="sng" dirty="0"/>
              <a:t>OR</a:t>
            </a:r>
            <a:r>
              <a:rPr lang="en-US" dirty="0"/>
              <a:t> who applies for payments from agriculture programs under an agreement with state or federal government</a:t>
            </a:r>
          </a:p>
          <a:p>
            <a:pPr marL="0" indent="0">
              <a:buNone/>
            </a:pPr>
            <a:endParaRPr lang="en-US" sz="1200" dirty="0"/>
          </a:p>
          <a:p>
            <a:pPr marL="0" indent="0">
              <a:buNone/>
            </a:pPr>
            <a:r>
              <a:rPr lang="en-US" b="1" dirty="0">
                <a:solidFill>
                  <a:schemeClr val="accent6"/>
                </a:solidFill>
              </a:rPr>
              <a:t>Why?</a:t>
            </a:r>
          </a:p>
          <a:p>
            <a:pPr marL="0" indent="0">
              <a:buNone/>
            </a:pPr>
            <a:r>
              <a:rPr lang="en-US" dirty="0"/>
              <a:t>To protect surface and ground water from being polluted by farming operations</a:t>
            </a:r>
          </a:p>
        </p:txBody>
      </p:sp>
      <p:pic>
        <p:nvPicPr>
          <p:cNvPr id="4" name="Picture 3">
            <a:extLst>
              <a:ext uri="{FF2B5EF4-FFF2-40B4-BE49-F238E27FC236}">
                <a16:creationId xmlns:a16="http://schemas.microsoft.com/office/drawing/2014/main" id="{C11A60F9-E152-4CE5-BCEB-F372B07310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4882" y="973094"/>
            <a:ext cx="2652714" cy="3018138"/>
          </a:xfrm>
          <a:prstGeom prst="rect">
            <a:avLst/>
          </a:prstGeom>
          <a:ln w="12700">
            <a:solidFill>
              <a:schemeClr val="tx1"/>
            </a:solidFill>
          </a:ln>
        </p:spPr>
      </p:pic>
    </p:spTree>
    <p:extLst>
      <p:ext uri="{BB962C8B-B14F-4D97-AF65-F5344CB8AC3E}">
        <p14:creationId xmlns:p14="http://schemas.microsoft.com/office/powerpoint/2010/main" val="3806757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D5E4-0BE5-4EFF-A47B-94D661ED4D4E}"/>
              </a:ext>
            </a:extLst>
          </p:cNvPr>
          <p:cNvSpPr>
            <a:spLocks noGrp="1"/>
          </p:cNvSpPr>
          <p:nvPr>
            <p:ph type="title"/>
          </p:nvPr>
        </p:nvSpPr>
        <p:spPr>
          <a:xfrm>
            <a:off x="368875" y="0"/>
            <a:ext cx="8225327" cy="1143000"/>
          </a:xfrm>
        </p:spPr>
        <p:txBody>
          <a:bodyPr/>
          <a:lstStyle/>
          <a:p>
            <a:r>
              <a:rPr lang="en-US" sz="4000" dirty="0"/>
              <a:t>What is an Ag Water Quality Plan?</a:t>
            </a:r>
          </a:p>
        </p:txBody>
      </p:sp>
      <p:sp>
        <p:nvSpPr>
          <p:cNvPr id="3" name="Content Placeholder 2">
            <a:extLst>
              <a:ext uri="{FF2B5EF4-FFF2-40B4-BE49-F238E27FC236}">
                <a16:creationId xmlns:a16="http://schemas.microsoft.com/office/drawing/2014/main" id="{086AA85A-B55F-4AC6-9C27-7667009DFF82}"/>
              </a:ext>
            </a:extLst>
          </p:cNvPr>
          <p:cNvSpPr>
            <a:spLocks noGrp="1"/>
          </p:cNvSpPr>
          <p:nvPr>
            <p:ph idx="1"/>
          </p:nvPr>
        </p:nvSpPr>
        <p:spPr>
          <a:xfrm>
            <a:off x="459336" y="1001994"/>
            <a:ext cx="8225327" cy="4854012"/>
          </a:xfrm>
        </p:spPr>
        <p:txBody>
          <a:bodyPr/>
          <a:lstStyle/>
          <a:p>
            <a:pPr marL="0" indent="0">
              <a:buNone/>
            </a:pPr>
            <a:r>
              <a:rPr lang="en-US" dirty="0"/>
              <a:t>A plan is the list of BMPs to be implemented on the farm to protect water quality.  It includes considerations for addressing:</a:t>
            </a:r>
          </a:p>
          <a:p>
            <a:pPr marL="0" indent="0">
              <a:buNone/>
            </a:pPr>
            <a:endParaRPr lang="en-US" sz="1400" dirty="0"/>
          </a:p>
          <a:p>
            <a:pPr lvl="1">
              <a:buFont typeface="Arial" panose="020B0604020202020204" pitchFamily="34" charset="0"/>
              <a:buChar char="•"/>
            </a:pPr>
            <a:r>
              <a:rPr lang="en-US" sz="2400" dirty="0">
                <a:solidFill>
                  <a:schemeClr val="accent1"/>
                </a:solidFill>
              </a:rPr>
              <a:t>Livestock</a:t>
            </a:r>
          </a:p>
          <a:p>
            <a:pPr lvl="1">
              <a:buFont typeface="Arial" panose="020B0604020202020204" pitchFamily="34" charset="0"/>
              <a:buChar char="•"/>
            </a:pPr>
            <a:r>
              <a:rPr lang="en-US" sz="2400" dirty="0">
                <a:solidFill>
                  <a:schemeClr val="accent1"/>
                </a:solidFill>
              </a:rPr>
              <a:t>Crops</a:t>
            </a:r>
          </a:p>
          <a:p>
            <a:pPr lvl="1">
              <a:buFont typeface="Arial" panose="020B0604020202020204" pitchFamily="34" charset="0"/>
              <a:buChar char="•"/>
            </a:pPr>
            <a:r>
              <a:rPr lang="en-US" sz="2400" dirty="0">
                <a:solidFill>
                  <a:schemeClr val="accent1"/>
                </a:solidFill>
              </a:rPr>
              <a:t>Pesticides and Fertilizers</a:t>
            </a:r>
          </a:p>
          <a:p>
            <a:pPr lvl="1">
              <a:buFont typeface="Arial" panose="020B0604020202020204" pitchFamily="34" charset="0"/>
              <a:buChar char="•"/>
            </a:pPr>
            <a:r>
              <a:rPr lang="en-US" sz="2400" dirty="0">
                <a:solidFill>
                  <a:schemeClr val="accent1"/>
                </a:solidFill>
              </a:rPr>
              <a:t>Farmstead</a:t>
            </a:r>
          </a:p>
          <a:p>
            <a:pPr lvl="1">
              <a:buFont typeface="Arial" panose="020B0604020202020204" pitchFamily="34" charset="0"/>
              <a:buChar char="•"/>
            </a:pPr>
            <a:r>
              <a:rPr lang="en-US" sz="2400" dirty="0">
                <a:solidFill>
                  <a:schemeClr val="accent1"/>
                </a:solidFill>
              </a:rPr>
              <a:t>Forestry</a:t>
            </a:r>
          </a:p>
          <a:p>
            <a:pPr lvl="1">
              <a:buFont typeface="Arial" panose="020B0604020202020204" pitchFamily="34" charset="0"/>
              <a:buChar char="•"/>
            </a:pPr>
            <a:r>
              <a:rPr lang="en-US" sz="2400" dirty="0">
                <a:solidFill>
                  <a:schemeClr val="accent1"/>
                </a:solidFill>
              </a:rPr>
              <a:t>Streams and Other Waters</a:t>
            </a:r>
          </a:p>
          <a:p>
            <a:pPr marL="0" indent="0">
              <a:buNone/>
            </a:pPr>
            <a:endParaRPr lang="en-US" dirty="0"/>
          </a:p>
          <a:p>
            <a:pPr marL="0" indent="0">
              <a:buNone/>
            </a:pPr>
            <a:r>
              <a:rPr lang="en-US" dirty="0"/>
              <a:t>Plans should be updated and reflect current farm activities.</a:t>
            </a:r>
          </a:p>
        </p:txBody>
      </p:sp>
      <p:pic>
        <p:nvPicPr>
          <p:cNvPr id="5" name="Picture 4">
            <a:extLst>
              <a:ext uri="{FF2B5EF4-FFF2-40B4-BE49-F238E27FC236}">
                <a16:creationId xmlns:a16="http://schemas.microsoft.com/office/drawing/2014/main" id="{B2478461-EFE5-4E84-B091-852EF5B8A6F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00264" y="2165249"/>
            <a:ext cx="3125164" cy="234387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F067E35-2110-4086-8E5B-06422EC7F948}"/>
              </a:ext>
            </a:extLst>
          </p:cNvPr>
          <p:cNvSpPr txBox="1"/>
          <p:nvPr/>
        </p:nvSpPr>
        <p:spPr>
          <a:xfrm>
            <a:off x="0" y="6858000"/>
            <a:ext cx="9144000" cy="230832"/>
          </a:xfrm>
          <a:prstGeom prst="rect">
            <a:avLst/>
          </a:prstGeom>
          <a:noFill/>
        </p:spPr>
        <p:txBody>
          <a:bodyPr wrap="square" rtlCol="0">
            <a:spAutoFit/>
          </a:bodyPr>
          <a:lstStyle/>
          <a:p>
            <a:r>
              <a:rPr lang="en-US" sz="900">
                <a:hlinkClick r:id="rId4" tooltip="http://writing-the-wrongs.blogspot.com/2012_03_01_archive.html"/>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1206244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E73C78-9C08-4B9A-909F-93FD75B9DD36}"/>
              </a:ext>
            </a:extLst>
          </p:cNvPr>
          <p:cNvSpPr/>
          <p:nvPr/>
        </p:nvSpPr>
        <p:spPr>
          <a:xfrm>
            <a:off x="237160" y="94782"/>
            <a:ext cx="8594324" cy="1200329"/>
          </a:xfrm>
          <a:prstGeom prst="rect">
            <a:avLst/>
          </a:prstGeom>
        </p:spPr>
        <p:txBody>
          <a:bodyPr wrap="square">
            <a:spAutoFit/>
          </a:bodyPr>
          <a:lstStyle/>
          <a:p>
            <a:r>
              <a:rPr lang="en-US" sz="3600" b="1" dirty="0">
                <a:solidFill>
                  <a:srgbClr val="0032A1"/>
                </a:solidFill>
                <a:latin typeface="Calibri" panose="020F0502020204030204" pitchFamily="34" charset="0"/>
                <a:ea typeface="+mj-ea"/>
                <a:cs typeface="Calibri" panose="020F0502020204030204" pitchFamily="34" charset="0"/>
              </a:rPr>
              <a:t>Kentucky Agriculture Water Quality Planning Tool</a:t>
            </a:r>
            <a:r>
              <a:rPr lang="en-US" sz="3600" b="1" i="1" dirty="0">
                <a:solidFill>
                  <a:srgbClr val="0032A1"/>
                </a:solidFill>
                <a:latin typeface="Calibri" panose="020F0502020204030204" pitchFamily="34" charset="0"/>
                <a:ea typeface="+mj-ea"/>
                <a:cs typeface="Calibri" panose="020F0502020204030204" pitchFamily="34" charset="0"/>
              </a:rPr>
              <a:t> (www.uky.edu/bae/awqp)</a:t>
            </a:r>
            <a:endParaRPr lang="en-US" sz="3600" i="1" dirty="0"/>
          </a:p>
        </p:txBody>
      </p:sp>
      <p:pic>
        <p:nvPicPr>
          <p:cNvPr id="2" name="Picture 1">
            <a:extLst>
              <a:ext uri="{FF2B5EF4-FFF2-40B4-BE49-F238E27FC236}">
                <a16:creationId xmlns:a16="http://schemas.microsoft.com/office/drawing/2014/main" id="{65CA1F6F-D186-4086-8946-0C46267324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2899" y="1412111"/>
            <a:ext cx="6562845" cy="5445889"/>
          </a:xfrm>
          <a:prstGeom prst="rect">
            <a:avLst/>
          </a:prstGeom>
        </p:spPr>
      </p:pic>
      <p:pic>
        <p:nvPicPr>
          <p:cNvPr id="9" name="Picture 8">
            <a:extLst>
              <a:ext uri="{FF2B5EF4-FFF2-40B4-BE49-F238E27FC236}">
                <a16:creationId xmlns:a16="http://schemas.microsoft.com/office/drawing/2014/main" id="{127503E4-3125-448F-A994-C29777B1F5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2487" y="5046562"/>
            <a:ext cx="1423686" cy="300942"/>
          </a:xfrm>
          <a:prstGeom prst="rect">
            <a:avLst/>
          </a:prstGeom>
        </p:spPr>
      </p:pic>
    </p:spTree>
    <p:extLst>
      <p:ext uri="{BB962C8B-B14F-4D97-AF65-F5344CB8AC3E}">
        <p14:creationId xmlns:p14="http://schemas.microsoft.com/office/powerpoint/2010/main" val="4151678226"/>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784C88C48B1594BB0B661E058B8F7DE" ma:contentTypeVersion="13" ma:contentTypeDescription="Create a new document." ma:contentTypeScope="" ma:versionID="732847de115f0dace2ce287cba8b51f9">
  <xsd:schema xmlns:xsd="http://www.w3.org/2001/XMLSchema" xmlns:xs="http://www.w3.org/2001/XMLSchema" xmlns:p="http://schemas.microsoft.com/office/2006/metadata/properties" xmlns:ns3="9895f8bc-a2f2-489a-b728-feea37ebc857" xmlns:ns4="47e4127d-1d07-4d4a-80ce-5b8cc81159bb" targetNamespace="http://schemas.microsoft.com/office/2006/metadata/properties" ma:root="true" ma:fieldsID="d4cba06e0efeaf31ed01816a1a86f14a" ns3:_="" ns4:_="">
    <xsd:import namespace="9895f8bc-a2f2-489a-b728-feea37ebc857"/>
    <xsd:import namespace="47e4127d-1d07-4d4a-80ce-5b8cc81159b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5f8bc-a2f2-489a-b728-feea37ebc85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e4127d-1d07-4d4a-80ce-5b8cc81159b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FCF642-C7AF-4272-9CF9-43513C7EEA33}">
  <ds:schemaRefs>
    <ds:schemaRef ds:uri="47e4127d-1d07-4d4a-80ce-5b8cc81159bb"/>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9895f8bc-a2f2-489a-b728-feea37ebc857"/>
    <ds:schemaRef ds:uri="http://www.w3.org/XML/1998/namespace"/>
  </ds:schemaRefs>
</ds:datastoreItem>
</file>

<file path=customXml/itemProps2.xml><?xml version="1.0" encoding="utf-8"?>
<ds:datastoreItem xmlns:ds="http://schemas.openxmlformats.org/officeDocument/2006/customXml" ds:itemID="{9E15E564-8147-4898-9F85-CEBFD8C3DB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95f8bc-a2f2-489a-b728-feea37ebc857"/>
    <ds:schemaRef ds:uri="47e4127d-1d07-4d4a-80ce-5b8cc81159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43ADF5-78BE-44EB-9325-B30520F7DE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18307</TotalTime>
  <Words>7276</Words>
  <Application>Microsoft Office PowerPoint</Application>
  <PresentationFormat>On-screen Show (4:3)</PresentationFormat>
  <Paragraphs>753</Paragraphs>
  <Slides>47</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Avenir Next Regular</vt:lpstr>
      <vt:lpstr>AvenirNext LT Pro Bold</vt:lpstr>
      <vt:lpstr>Calibri</vt:lpstr>
      <vt:lpstr>Mercury Display</vt:lpstr>
      <vt:lpstr>Mercury Display Semibold</vt:lpstr>
      <vt:lpstr>Times New Roman</vt:lpstr>
      <vt:lpstr>Wingdings</vt:lpstr>
      <vt:lpstr>UK Primary White Standard</vt:lpstr>
      <vt:lpstr>Watershed Academy Watershed Coordinator Training Series</vt:lpstr>
      <vt:lpstr>PowerPoint Presentation</vt:lpstr>
      <vt:lpstr>Agricultural BMPs improve water quality by:</vt:lpstr>
      <vt:lpstr>Economics, Efficiency and Environment</vt:lpstr>
      <vt:lpstr>PowerPoint Presentation</vt:lpstr>
      <vt:lpstr>“The bottom line” support for Ag BMPs</vt:lpstr>
      <vt:lpstr>Kentucky Agriculture Water Quality Plan</vt:lpstr>
      <vt:lpstr>What is an Ag Water Quality Plan?</vt:lpstr>
      <vt:lpstr>PowerPoint Presentation</vt:lpstr>
      <vt:lpstr>PowerPoint Presentation</vt:lpstr>
      <vt:lpstr>How are Agricultural BMPs implemented  in Kentucky?</vt:lpstr>
      <vt:lpstr>Kentucky Division of Water enforces Agriculture Water Quality Act on a complaints-driven basis.</vt:lpstr>
      <vt:lpstr>Ag Water Quality Plans…in summary</vt:lpstr>
      <vt:lpstr>9 Steps of Conservation Planning (NRCS)</vt:lpstr>
      <vt:lpstr>Conservation Plan Map</vt:lpstr>
      <vt:lpstr>Livestock-Related BMPs</vt:lpstr>
      <vt:lpstr>Guide to BMP Information</vt:lpstr>
      <vt:lpstr>Herd Management System</vt:lpstr>
      <vt:lpstr>Non-Structural Practice – Rotational or Prescribed Grazing </vt:lpstr>
      <vt:lpstr>Structural Practice – Livestock Exclusion Fencing</vt:lpstr>
      <vt:lpstr>Structural Practice – Limited Stream Access</vt:lpstr>
      <vt:lpstr>Structural Practice – Alternative Livestock Water Systems</vt:lpstr>
      <vt:lpstr>Structural Practice – Shade Structures</vt:lpstr>
      <vt:lpstr>Managing Livestock Waste</vt:lpstr>
      <vt:lpstr>Non-Structural Practice – Manure Management System</vt:lpstr>
      <vt:lpstr>Non-Structural Practice –  Nutrient Management Plan</vt:lpstr>
      <vt:lpstr>Farmer Interest in a Nutrient Management Plan:</vt:lpstr>
      <vt:lpstr>Structural Practice – Manure Storage Structure</vt:lpstr>
      <vt:lpstr>PowerPoint Presentation</vt:lpstr>
      <vt:lpstr>PowerPoint Presentation</vt:lpstr>
      <vt:lpstr>Non-Structural Practice – Riparian Area Protection</vt:lpstr>
      <vt:lpstr>Unprotected vs Protected Riparian Areas</vt:lpstr>
      <vt:lpstr>Non-Structural Practice - Dead Animal Disposal</vt:lpstr>
      <vt:lpstr>Non-Structural Practice –  Educational BMP Demonstration Field Days</vt:lpstr>
      <vt:lpstr>Crop-Related BMPs</vt:lpstr>
      <vt:lpstr>Structural Practice – Filter or Buffer Strips </vt:lpstr>
      <vt:lpstr>Structural Practice – Grassed Waterways</vt:lpstr>
      <vt:lpstr>Non-Structural Practice – Cover Crop</vt:lpstr>
      <vt:lpstr>Non-Structural Practice – Conservation Tillage</vt:lpstr>
      <vt:lpstr>Non-Structural Practice – Contour Farming and Strip Cropping</vt:lpstr>
      <vt:lpstr>Non-Structural Practice – Conservation Coverage</vt:lpstr>
      <vt:lpstr>Non-Structural Practice - Precision Agriculture</vt:lpstr>
      <vt:lpstr>Non-Structural Practice – Storage of Liquid and Dry Pesticides (Small Quantities)</vt:lpstr>
      <vt:lpstr>Non-Structural Practice – Additional Pesticide &amp; Fertilizer BMPs</vt:lpstr>
      <vt:lpstr>Simple Steps to Protect Water Quality</vt:lpstr>
      <vt:lpstr>Kentucky EXCEL Farms (EXCellence in Environmental Leadership)</vt:lpstr>
      <vt:lpstr>Farm Solutions to Water Pollution,  produced by Kentucky Education Television, 2008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Watershed Academy Watershed Coordinator Training Series</dc:title>
  <dc:creator>McAlister, Malissa L.</dc:creator>
  <cp:lastModifiedBy>Koyagi, Emily</cp:lastModifiedBy>
  <cp:revision>167</cp:revision>
  <cp:lastPrinted>2020-05-13T13:48:31Z</cp:lastPrinted>
  <dcterms:created xsi:type="dcterms:W3CDTF">2019-06-28T14:19:48Z</dcterms:created>
  <dcterms:modified xsi:type="dcterms:W3CDTF">2020-06-11T17:38:32Z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0x0101002784C88C48B1594BB0B661E058B8F7DE</vt:lpwstr>
  </property>
</Properties>
</file>