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6.xml" ContentType="application/vnd.openxmlformats-officedocument.presentationml.tags+xml"/>
  <Override PartName="/ppt/notesSlides/notesSlide29.xml" ContentType="application/vnd.openxmlformats-officedocument.presentationml.notesSlide+xml"/>
  <Override PartName="/ppt/tags/tag17.xml" ContentType="application/vnd.openxmlformats-officedocument.presentationml.tags+xml"/>
  <Override PartName="/ppt/notesSlides/notesSlide30.xml" ContentType="application/vnd.openxmlformats-officedocument.presentationml.notesSlide+xml"/>
  <Override PartName="/ppt/tags/tag18.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1"/>
  </p:notesMasterIdLst>
  <p:sldIdLst>
    <p:sldId id="436" r:id="rId5"/>
    <p:sldId id="469" r:id="rId6"/>
    <p:sldId id="479" r:id="rId7"/>
    <p:sldId id="556" r:id="rId8"/>
    <p:sldId id="557" r:id="rId9"/>
    <p:sldId id="558" r:id="rId10"/>
    <p:sldId id="559" r:id="rId11"/>
    <p:sldId id="560" r:id="rId12"/>
    <p:sldId id="576" r:id="rId13"/>
    <p:sldId id="593" r:id="rId14"/>
    <p:sldId id="520" r:id="rId15"/>
    <p:sldId id="561" r:id="rId16"/>
    <p:sldId id="562" r:id="rId17"/>
    <p:sldId id="519" r:id="rId18"/>
    <p:sldId id="563" r:id="rId19"/>
    <p:sldId id="565" r:id="rId20"/>
    <p:sldId id="490" r:id="rId21"/>
    <p:sldId id="564" r:id="rId22"/>
    <p:sldId id="571" r:id="rId23"/>
    <p:sldId id="566" r:id="rId24"/>
    <p:sldId id="572" r:id="rId25"/>
    <p:sldId id="567" r:id="rId26"/>
    <p:sldId id="568" r:id="rId27"/>
    <p:sldId id="569" r:id="rId28"/>
    <p:sldId id="575" r:id="rId29"/>
    <p:sldId id="570" r:id="rId30"/>
    <p:sldId id="590" r:id="rId31"/>
    <p:sldId id="483" r:id="rId32"/>
    <p:sldId id="591" r:id="rId33"/>
    <p:sldId id="594" r:id="rId34"/>
    <p:sldId id="595" r:id="rId35"/>
    <p:sldId id="524" r:id="rId36"/>
    <p:sldId id="547" r:id="rId37"/>
    <p:sldId id="574" r:id="rId38"/>
    <p:sldId id="587" r:id="rId39"/>
    <p:sldId id="581" r:id="rId40"/>
    <p:sldId id="577" r:id="rId41"/>
    <p:sldId id="578" r:id="rId42"/>
    <p:sldId id="579" r:id="rId43"/>
    <p:sldId id="582" r:id="rId44"/>
    <p:sldId id="583" r:id="rId45"/>
    <p:sldId id="584" r:id="rId46"/>
    <p:sldId id="585" r:id="rId47"/>
    <p:sldId id="586" r:id="rId48"/>
    <p:sldId id="588" r:id="rId49"/>
    <p:sldId id="589" r:id="rId50"/>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s, Steven" initials="ES" lastIdx="1" clrIdx="0">
    <p:extLst>
      <p:ext uri="{19B8F6BF-5375-455C-9EA6-DF929625EA0E}">
        <p15:presenceInfo xmlns:p15="http://schemas.microsoft.com/office/powerpoint/2012/main" userId="S-1-5-21-436374069-1454471165-682003330-4766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A1"/>
    <a:srgbClr val="FF99FF"/>
    <a:srgbClr val="CC6600"/>
    <a:srgbClr val="006600"/>
    <a:srgbClr val="FFAA01"/>
    <a:srgbClr val="FFFF99"/>
    <a:srgbClr val="CCAF66"/>
    <a:srgbClr val="CC9900"/>
    <a:srgbClr val="57D34D"/>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64152" autoAdjust="0"/>
  </p:normalViewPr>
  <p:slideViewPr>
    <p:cSldViewPr snapToGrid="0" snapToObjects="1">
      <p:cViewPr>
        <p:scale>
          <a:sx n="63" d="100"/>
          <a:sy n="63" d="100"/>
        </p:scale>
        <p:origin x="612" y="25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2" d="100"/>
          <a:sy n="82" d="100"/>
        </p:scale>
        <p:origin x="381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93277F56-FD7F-46B1-B0F9-38C995FDA837}" type="datetimeFigureOut">
              <a:rPr lang="en-US" smtClean="0"/>
              <a:t>10/28/2020</a:t>
            </a:fld>
            <a:endParaRPr lang="en-US"/>
          </a:p>
        </p:txBody>
      </p:sp>
      <p:sp>
        <p:nvSpPr>
          <p:cNvPr id="4" name="Slide Image Placeholder 3"/>
          <p:cNvSpPr>
            <a:spLocks noGrp="1" noRot="1" noChangeAspect="1"/>
          </p:cNvSpPr>
          <p:nvPr>
            <p:ph type="sldImg" idx="2"/>
          </p:nvPr>
        </p:nvSpPr>
        <p:spPr>
          <a:xfrm>
            <a:off x="1431925" y="571500"/>
            <a:ext cx="4213225" cy="3160713"/>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076188"/>
            <a:ext cx="5661660" cy="4715023"/>
          </a:xfrm>
          <a:prstGeom prst="rect">
            <a:avLst/>
          </a:prstGeom>
        </p:spPr>
        <p:txBody>
          <a:bodyPr vert="horz" lIns="93936" tIns="46968" rIns="93936" bIns="46968"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7E1573F1-F95D-403A-A47C-A1143ABC9F0B}" type="slidenum">
              <a:rPr lang="en-US" smtClean="0"/>
              <a:t>‹#›</a:t>
            </a:fld>
            <a:endParaRPr lang="en-US"/>
          </a:p>
        </p:txBody>
      </p:sp>
    </p:spTree>
    <p:extLst>
      <p:ext uri="{BB962C8B-B14F-4D97-AF65-F5344CB8AC3E}">
        <p14:creationId xmlns:p14="http://schemas.microsoft.com/office/powerpoint/2010/main" val="286082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814388"/>
            <a:ext cx="421322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1</a:t>
            </a:fld>
            <a:endParaRPr lang="en-US"/>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Water Words that Work organization was formed after a presentation by this name was given at a River Network River Rally in Virginia in 2004.  Following the favorable response, the speaker started a blog, then a one-man business, then a small organization that provides individualized assistance to assist with water communications.  </a:t>
            </a:r>
          </a:p>
          <a:p>
            <a:endParaRPr lang="en-US" dirty="0"/>
          </a:p>
          <a:p>
            <a:r>
              <a:rPr lang="en-US" dirty="0"/>
              <a:t>The basic premise of the initial presentation was that there are key words that will be better understood and more effective at communicating your message than others.</a:t>
            </a:r>
          </a:p>
          <a:p>
            <a:endParaRPr lang="en-US" dirty="0"/>
          </a:p>
          <a:p>
            <a:r>
              <a:rPr lang="en-US" dirty="0"/>
              <a:t>Here are a few examples of water specific jargon.</a:t>
            </a:r>
          </a:p>
        </p:txBody>
      </p:sp>
      <p:sp>
        <p:nvSpPr>
          <p:cNvPr id="4" name="Slide Number Placeholder 3"/>
          <p:cNvSpPr>
            <a:spLocks noGrp="1"/>
          </p:cNvSpPr>
          <p:nvPr>
            <p:ph type="sldNum" sz="quarter" idx="5"/>
          </p:nvPr>
        </p:nvSpPr>
        <p:spPr/>
        <p:txBody>
          <a:bodyPr/>
          <a:lstStyle/>
          <a:p>
            <a:fld id="{7E1573F1-F95D-403A-A47C-A1143ABC9F0B}" type="slidenum">
              <a:rPr lang="en-US" smtClean="0"/>
              <a:t>10</a:t>
            </a:fld>
            <a:endParaRPr lang="en-US"/>
          </a:p>
        </p:txBody>
      </p:sp>
    </p:spTree>
    <p:extLst>
      <p:ext uri="{BB962C8B-B14F-4D97-AF65-F5344CB8AC3E}">
        <p14:creationId xmlns:p14="http://schemas.microsoft.com/office/powerpoint/2010/main" val="3316034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You can consider your audience in developing the hook that resonates best with their profession or world view.</a:t>
            </a:r>
          </a:p>
          <a:p>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A technical audience might respond to charts and graphs.</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Developers, the business community and local officials may be best approached with cost and effectiveness measures.</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And, you may reach a more general audience best with emotional connections.</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Here is an example for cash washing in the EPA Toolbox</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Beware of exaggerating as that might backfire , and only use trusted sources.</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11</a:t>
            </a:fld>
            <a:endParaRPr lang="en-US"/>
          </a:p>
        </p:txBody>
      </p:sp>
    </p:spTree>
    <p:extLst>
      <p:ext uri="{BB962C8B-B14F-4D97-AF65-F5344CB8AC3E}">
        <p14:creationId xmlns:p14="http://schemas.microsoft.com/office/powerpoint/2010/main" val="713239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of communicating in images, the Lexington-Fayette Urban County Government (LFUCG) conducted a focus group study with different messages directed at picking up dog waste. </a:t>
            </a:r>
          </a:p>
          <a:p>
            <a:endParaRPr lang="en-US" dirty="0"/>
          </a:p>
          <a:p>
            <a:r>
              <a:rPr lang="en-US" dirty="0"/>
              <a:t>Survey question: Of these messages, choose which one you think is best?</a:t>
            </a:r>
          </a:p>
          <a:p>
            <a:endParaRPr lang="en-US" dirty="0"/>
          </a:p>
          <a:p>
            <a:r>
              <a:rPr lang="en-US" dirty="0"/>
              <a:t>The focus group rated each of these on a scale from 0 to 10 in terms of useful information, clear message, and motivation.  The also voted which one they thought best and described the scores. The scores (from best to worst) were as follows:</a:t>
            </a:r>
          </a:p>
          <a:p>
            <a:r>
              <a:rPr lang="en-US" dirty="0"/>
              <a:t>#2 – Try Swimming in It = 8.44 (4 best votes)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 Do Your Duty (Weiner dog) = 6.39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 Pet Waste Thank You = 6.17 overall</a:t>
            </a:r>
          </a:p>
          <a:p>
            <a:r>
              <a:rPr lang="en-US" dirty="0"/>
              <a:t>#5 – Do Your Duty (Leash) = 6.06</a:t>
            </a:r>
          </a:p>
          <a:p>
            <a:r>
              <a:rPr lang="en-US" dirty="0"/>
              <a:t>#4 – Picking up after Your Dog = 4.06 </a:t>
            </a:r>
          </a:p>
          <a:p>
            <a:endParaRPr lang="en-US" dirty="0"/>
          </a:p>
          <a:p>
            <a:r>
              <a:rPr lang="en-US" dirty="0"/>
              <a:t>For #2 one respondent said “Clear message. Dog looks sad I would pick it up. Pollution message.  Gross image.”</a:t>
            </a:r>
          </a:p>
          <a:p>
            <a:endParaRPr lang="en-US" dirty="0"/>
          </a:p>
          <a:p>
            <a:r>
              <a:rPr lang="en-US" dirty="0"/>
              <a:t>This helps to demonstrate the power of communicating by images and even specifics such as the type of dog to use.</a:t>
            </a:r>
          </a:p>
        </p:txBody>
      </p:sp>
      <p:sp>
        <p:nvSpPr>
          <p:cNvPr id="4" name="Slide Number Placeholder 3"/>
          <p:cNvSpPr>
            <a:spLocks noGrp="1"/>
          </p:cNvSpPr>
          <p:nvPr>
            <p:ph type="sldNum" sz="quarter" idx="5"/>
          </p:nvPr>
        </p:nvSpPr>
        <p:spPr/>
        <p:txBody>
          <a:bodyPr/>
          <a:lstStyle/>
          <a:p>
            <a:fld id="{7E1573F1-F95D-403A-A47C-A1143ABC9F0B}" type="slidenum">
              <a:rPr lang="en-US" smtClean="0"/>
              <a:t>12</a:t>
            </a:fld>
            <a:endParaRPr lang="en-US"/>
          </a:p>
        </p:txBody>
      </p:sp>
    </p:spTree>
    <p:extLst>
      <p:ext uri="{BB962C8B-B14F-4D97-AF65-F5344CB8AC3E}">
        <p14:creationId xmlns:p14="http://schemas.microsoft.com/office/powerpoint/2010/main" val="980879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principle of effective communication is intentionally invoking emotions.</a:t>
            </a:r>
          </a:p>
          <a:p>
            <a:endParaRPr lang="en-US" dirty="0"/>
          </a:p>
          <a:p>
            <a:r>
              <a:rPr lang="en-US" dirty="0"/>
              <a:t>This means thinking about they way in which your communications make people feel.</a:t>
            </a:r>
          </a:p>
        </p:txBody>
      </p:sp>
      <p:sp>
        <p:nvSpPr>
          <p:cNvPr id="4" name="Slide Number Placeholder 3"/>
          <p:cNvSpPr>
            <a:spLocks noGrp="1"/>
          </p:cNvSpPr>
          <p:nvPr>
            <p:ph type="sldNum" sz="quarter" idx="5"/>
          </p:nvPr>
        </p:nvSpPr>
        <p:spPr/>
        <p:txBody>
          <a:bodyPr/>
          <a:lstStyle/>
          <a:p>
            <a:fld id="{7E1573F1-F95D-403A-A47C-A1143ABC9F0B}" type="slidenum">
              <a:rPr lang="en-US" smtClean="0"/>
              <a:t>13</a:t>
            </a:fld>
            <a:endParaRPr lang="en-US"/>
          </a:p>
        </p:txBody>
      </p:sp>
    </p:spTree>
    <p:extLst>
      <p:ext uri="{BB962C8B-B14F-4D97-AF65-F5344CB8AC3E}">
        <p14:creationId xmlns:p14="http://schemas.microsoft.com/office/powerpoint/2010/main" val="2830056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want to frame your message in a way that relates to peoples’ values, context, anecdotes and stereotypes.</a:t>
            </a:r>
          </a:p>
          <a:p>
            <a:endParaRPr lang="en-US" dirty="0"/>
          </a:p>
          <a:p>
            <a:r>
              <a:rPr lang="en-US" dirty="0"/>
              <a:t>Try to find ways to make the concept fit into something that they already understand and that they want or like.</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14</a:t>
            </a:fld>
            <a:endParaRPr lang="en-US"/>
          </a:p>
        </p:txBody>
      </p:sp>
    </p:spTree>
    <p:extLst>
      <p:ext uri="{BB962C8B-B14F-4D97-AF65-F5344CB8AC3E}">
        <p14:creationId xmlns:p14="http://schemas.microsoft.com/office/powerpoint/2010/main" val="567713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Christiano</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Neimand</a:t>
            </a:r>
            <a:r>
              <a:rPr lang="en-US" sz="1800" dirty="0">
                <a:effectLst/>
                <a:latin typeface="Calibri" panose="020F0502020204030204" pitchFamily="34" charset="0"/>
                <a:ea typeface="Calibri" panose="020F0502020204030204" pitchFamily="34" charset="0"/>
                <a:cs typeface="Times New Roman" panose="02020603050405020304" pitchFamily="18" charset="0"/>
              </a:rPr>
              <a:t> address three of the strongest emotions that are often used with messaging.</a:t>
            </a:r>
            <a:endParaRPr lang="en-US" sz="1800" dirty="0">
              <a:effectLst/>
              <a:latin typeface="FreightText-Medium"/>
              <a:ea typeface="Calibri" panose="020F0502020204030204" pitchFamily="34" charset="0"/>
              <a:cs typeface="FreightText-Medium"/>
            </a:endParaRPr>
          </a:p>
          <a:p>
            <a:pPr marL="0" marR="0">
              <a:spcBef>
                <a:spcPts val="0"/>
              </a:spcBef>
              <a:spcAft>
                <a:spcPts val="0"/>
              </a:spcAft>
            </a:pPr>
            <a:endParaRPr lang="en-US" sz="1800" dirty="0">
              <a:effectLst/>
              <a:latin typeface="FreightText-Medium"/>
              <a:ea typeface="Calibri" panose="020F0502020204030204" pitchFamily="34" charset="0"/>
              <a:cs typeface="FreightText-Medium"/>
            </a:endParaRPr>
          </a:p>
          <a:p>
            <a:pPr marL="0" marR="0">
              <a:spcBef>
                <a:spcPts val="0"/>
              </a:spcBef>
              <a:spcAft>
                <a:spcPts val="0"/>
              </a:spcAft>
            </a:pPr>
            <a:r>
              <a:rPr lang="en-US" sz="1800" dirty="0">
                <a:effectLst/>
                <a:latin typeface="FreightText-Medium"/>
                <a:ea typeface="Calibri" panose="020F0502020204030204" pitchFamily="34" charset="0"/>
                <a:cs typeface="FreightText-Medium"/>
              </a:rPr>
              <a:t>(Click) Sadness of Feeling Bad:</a:t>
            </a:r>
          </a:p>
          <a:p>
            <a:pPr marL="0" marR="0">
              <a:spcBef>
                <a:spcPts val="0"/>
              </a:spcBef>
              <a:spcAft>
                <a:spcPts val="0"/>
              </a:spcAft>
            </a:pPr>
            <a:r>
              <a:rPr lang="en-US" sz="1800" dirty="0">
                <a:effectLst/>
                <a:latin typeface="FreightText-Medium"/>
                <a:ea typeface="Calibri" panose="020F0502020204030204" pitchFamily="34" charset="0"/>
                <a:cs typeface="FreightText-Medium"/>
              </a:rPr>
              <a:t>“Relying on sadness as a way to “pull on heartstrings” may actually result in your community tuning you out entirely. People tend to avoid or remain unmoved by stories and situations that attempt to make them feel bad.”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FreightText-Medium"/>
                <a:ea typeface="Calibri" panose="020F0502020204030204" pitchFamily="34" charset="0"/>
                <a:cs typeface="FreightText-Medium"/>
              </a:rPr>
              <a:t>“Research tells us that people are really good at avoiding information for three reasons: It makes them feel bad; it obligates them to do something they do not want to do; or it threatens their identity, values, and worldview.”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FreightText-Medium"/>
                <a:ea typeface="Calibri" panose="020F0502020204030204" pitchFamily="34" charset="0"/>
                <a:cs typeface="FreightText-Medium"/>
              </a:rPr>
              <a:t> </a:t>
            </a:r>
          </a:p>
          <a:p>
            <a:pPr marL="0" marR="0">
              <a:spcBef>
                <a:spcPts val="0"/>
              </a:spcBef>
              <a:spcAft>
                <a:spcPts val="0"/>
              </a:spcAft>
            </a:pPr>
            <a:r>
              <a:rPr lang="en-US" sz="1800" dirty="0">
                <a:effectLst/>
                <a:latin typeface="FreightText-Medium"/>
                <a:ea typeface="Calibri" panose="020F0502020204030204" pitchFamily="34" charset="0"/>
                <a:cs typeface="Times New Roman" panose="02020603050405020304" pitchFamily="18" charset="0"/>
              </a:rPr>
              <a:t>(Click) Wonder or Connectedness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FreightText-Medium"/>
                <a:ea typeface="Calibri" panose="020F0502020204030204" pitchFamily="34" charset="0"/>
                <a:cs typeface="FreightText-Medium"/>
              </a:rPr>
              <a:t>“Although people avoid information that makes them feel bad, they are attracted to things associated with pleasant emotions. For example, awe—the feeling of wonder that comes with seeing a brilliant landscape or sunset—opens us to connecting with others because we feel smaller and more connected to other humans.”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FreightText-Medium"/>
                <a:ea typeface="Calibri" panose="020F0502020204030204" pitchFamily="34" charset="0"/>
                <a:cs typeface="FreightText-Medium"/>
              </a:rPr>
              <a:t> </a:t>
            </a:r>
          </a:p>
          <a:p>
            <a:pPr marL="0" marR="0">
              <a:spcBef>
                <a:spcPts val="0"/>
              </a:spcBef>
              <a:spcAft>
                <a:spcPts val="0"/>
              </a:spcAft>
            </a:pPr>
            <a:r>
              <a:rPr lang="en-US" sz="1800" dirty="0">
                <a:effectLst/>
                <a:latin typeface="FreightText-Medium"/>
                <a:ea typeface="Calibri" panose="020F0502020204030204" pitchFamily="34" charset="0"/>
                <a:cs typeface="Times New Roman" panose="02020603050405020304" pitchFamily="18" charset="0"/>
              </a:rPr>
              <a:t>(Click) Pride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FreightText-Medium"/>
                <a:ea typeface="Calibri" panose="020F0502020204030204" pitchFamily="34" charset="0"/>
                <a:cs typeface="FreightText-Medium"/>
              </a:rPr>
              <a:t>Another pleasant emotion, pride, can be exceptionally powerful. Researchers have found that people anticipating feeling pride in helping the environment were more likely to take positive action than those anticipating guilt for having failed to do so.”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How is your message connecting to these emotions.</a:t>
            </a:r>
          </a:p>
        </p:txBody>
      </p:sp>
      <p:sp>
        <p:nvSpPr>
          <p:cNvPr id="4" name="Slide Number Placeholder 3"/>
          <p:cNvSpPr>
            <a:spLocks noGrp="1"/>
          </p:cNvSpPr>
          <p:nvPr>
            <p:ph type="sldNum" sz="quarter" idx="5"/>
          </p:nvPr>
        </p:nvSpPr>
        <p:spPr/>
        <p:txBody>
          <a:bodyPr/>
          <a:lstStyle/>
          <a:p>
            <a:fld id="{7E1573F1-F95D-403A-A47C-A1143ABC9F0B}" type="slidenum">
              <a:rPr lang="en-US" smtClean="0"/>
              <a:t>15</a:t>
            </a:fld>
            <a:endParaRPr lang="en-US"/>
          </a:p>
        </p:txBody>
      </p:sp>
    </p:spTree>
    <p:extLst>
      <p:ext uri="{BB962C8B-B14F-4D97-AF65-F5344CB8AC3E}">
        <p14:creationId xmlns:p14="http://schemas.microsoft.com/office/powerpoint/2010/main" val="1288204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FreightText-Medium"/>
                <a:ea typeface="Calibri" panose="020F0502020204030204" pitchFamily="34" charset="0"/>
                <a:cs typeface="FreightText-Medium"/>
              </a:rPr>
              <a:t>These maps produced by researchers in Finland had 700 participants describe increased or decreased sensations as a result of emotional words, stories, videos, or images.</a:t>
            </a:r>
          </a:p>
          <a:p>
            <a:pPr marL="0" marR="0">
              <a:spcBef>
                <a:spcPts val="0"/>
              </a:spcBef>
              <a:spcAft>
                <a:spcPts val="0"/>
              </a:spcAft>
            </a:pPr>
            <a:endParaRPr lang="en-US" sz="1800" dirty="0">
              <a:effectLst/>
              <a:latin typeface="FreightText-Medium"/>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FreightText-Medium"/>
                <a:ea typeface="Calibri" panose="020F0502020204030204" pitchFamily="34" charset="0"/>
                <a:cs typeface="Times New Roman" panose="02020603050405020304" pitchFamily="18" charset="0"/>
              </a:rPr>
              <a:t>What this shows is that messages physically affect the body.  Think about how and where you feel these emotions. Your message is creating physical responses in your audience.  What effects do you desire your message to create in others? </a:t>
            </a:r>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16</a:t>
            </a:fld>
            <a:endParaRPr lang="en-US"/>
          </a:p>
        </p:txBody>
      </p:sp>
    </p:spTree>
    <p:extLst>
      <p:ext uri="{BB962C8B-B14F-4D97-AF65-F5344CB8AC3E}">
        <p14:creationId xmlns:p14="http://schemas.microsoft.com/office/powerpoint/2010/main" val="1375121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crafting your message, trying to appeal to motivations may increase the likelihood of people adopting the targeted action.  Think about your specific audience and what they value and try to connect with that.</a:t>
            </a:r>
          </a:p>
        </p:txBody>
      </p:sp>
      <p:sp>
        <p:nvSpPr>
          <p:cNvPr id="4" name="Slide Number Placeholder 3"/>
          <p:cNvSpPr>
            <a:spLocks noGrp="1"/>
          </p:cNvSpPr>
          <p:nvPr>
            <p:ph type="sldNum" sz="quarter" idx="5"/>
          </p:nvPr>
        </p:nvSpPr>
        <p:spPr/>
        <p:txBody>
          <a:bodyPr/>
          <a:lstStyle/>
          <a:p>
            <a:fld id="{7E1573F1-F95D-403A-A47C-A1143ABC9F0B}" type="slidenum">
              <a:rPr lang="en-US" smtClean="0"/>
              <a:t>17</a:t>
            </a:fld>
            <a:endParaRPr lang="en-US"/>
          </a:p>
        </p:txBody>
      </p:sp>
    </p:spTree>
    <p:extLst>
      <p:ext uri="{BB962C8B-B14F-4D97-AF65-F5344CB8AC3E}">
        <p14:creationId xmlns:p14="http://schemas.microsoft.com/office/powerpoint/2010/main" val="1942903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fourth principle is creating meaningful calls to action.  Here is the quote listing the three essential elements of a meaningful call.</a:t>
            </a:r>
          </a:p>
        </p:txBody>
      </p:sp>
      <p:sp>
        <p:nvSpPr>
          <p:cNvPr id="4" name="Slide Number Placeholder 3"/>
          <p:cNvSpPr>
            <a:spLocks noGrp="1"/>
          </p:cNvSpPr>
          <p:nvPr>
            <p:ph type="sldNum" sz="quarter" idx="5"/>
          </p:nvPr>
        </p:nvSpPr>
        <p:spPr/>
        <p:txBody>
          <a:bodyPr/>
          <a:lstStyle/>
          <a:p>
            <a:fld id="{7E1573F1-F95D-403A-A47C-A1143ABC9F0B}" type="slidenum">
              <a:rPr lang="en-US" smtClean="0"/>
              <a:t>18</a:t>
            </a:fld>
            <a:endParaRPr lang="en-US"/>
          </a:p>
        </p:txBody>
      </p:sp>
    </p:spTree>
    <p:extLst>
      <p:ext uri="{BB962C8B-B14F-4D97-AF65-F5344CB8AC3E}">
        <p14:creationId xmlns:p14="http://schemas.microsoft.com/office/powerpoint/2010/main" val="3527188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Researchers in social psychology did a series of experiments which showed that (click) specific, concrete instructions for socially-beneficial behaviors actually maximized the amount of happiness that people had from engaging in the behaviors.  Specific tasks that people know how to do are key.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did they test this?  Among other experiments, they used two groups.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group was asked to (click) “support environmental sustainability.” The other group was asked to (click) “increase the amount of materials or resources that are recycled or reused.” The 70 participants had 24 hours to complete their tasks. In a follow-up survey, the researchers assessed how happy the participants were with their 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Participants who had the concrete goal of increasing resources for recycling reported greater happiness.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in spite of the fact that both sets of people ended up doing about the same 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improved happiness came because the expectations of the participants and the reality of what occurred were similar.  They weren’t let down about what they ended up doing.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add happiness to people’s lives be giving them clear instructions about what they need to do.  This takes the weight of figuring out what should be done off of the audience and on to the message creators.  The better you do your job, the more satisfied they will feel because they helped make the world a better place!</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19</a:t>
            </a:fld>
            <a:endParaRPr lang="en-US"/>
          </a:p>
        </p:txBody>
      </p:sp>
    </p:spTree>
    <p:extLst>
      <p:ext uri="{BB962C8B-B14F-4D97-AF65-F5344CB8AC3E}">
        <p14:creationId xmlns:p14="http://schemas.microsoft.com/office/powerpoint/2010/main" val="367392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571500"/>
            <a:ext cx="4213225" cy="3160713"/>
          </a:xfrm>
        </p:spPr>
      </p:sp>
      <p:sp>
        <p:nvSpPr>
          <p:cNvPr id="3" name="Notes Placeholder 2"/>
          <p:cNvSpPr>
            <a:spLocks noGrp="1"/>
          </p:cNvSpPr>
          <p:nvPr>
            <p:ph type="body" idx="1"/>
          </p:nvPr>
        </p:nvSpPr>
        <p:spPr/>
        <p:txBody>
          <a:bodyPr/>
          <a:lstStyle/>
          <a:p>
            <a:pPr marL="157169" indent="0" algn="l">
              <a:lnSpc>
                <a:spcPct val="107000"/>
              </a:lnSpc>
              <a:spcBef>
                <a:spcPts val="0"/>
              </a:spcBef>
              <a:buFont typeface="+mj-l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This presentation is focused on the 3</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2800" dirty="0">
                <a:effectLst/>
                <a:latin typeface="Calibri" panose="020F0502020204030204" pitchFamily="34" charset="0"/>
                <a:ea typeface="Calibri" panose="020F0502020204030204" pitchFamily="34" charset="0"/>
                <a:cs typeface="Times New Roman" panose="02020603050405020304" pitchFamily="18" charset="0"/>
              </a:rPr>
              <a:t> step of our outreach campaign development: creating the message.</a:t>
            </a:r>
            <a:endParaRPr lang="en-US" sz="2800" dirty="0"/>
          </a:p>
          <a:p>
            <a:endParaRPr lang="en-US" b="0" dirty="0"/>
          </a:p>
        </p:txBody>
      </p:sp>
      <p:sp>
        <p:nvSpPr>
          <p:cNvPr id="4" name="Slide Number Placeholder 3"/>
          <p:cNvSpPr>
            <a:spLocks noGrp="1"/>
          </p:cNvSpPr>
          <p:nvPr>
            <p:ph type="sldNum" sz="quarter" idx="5"/>
          </p:nvPr>
        </p:nvSpPr>
        <p:spPr/>
        <p:txBody>
          <a:bodyPr/>
          <a:lstStyle/>
          <a:p>
            <a:fld id="{7E1573F1-F95D-403A-A47C-A1143ABC9F0B}" type="slidenum">
              <a:rPr lang="en-US" smtClean="0"/>
              <a:t>2</a:t>
            </a:fld>
            <a:endParaRPr lang="en-US"/>
          </a:p>
        </p:txBody>
      </p:sp>
    </p:spTree>
    <p:extLst>
      <p:ext uri="{BB962C8B-B14F-4D97-AF65-F5344CB8AC3E}">
        <p14:creationId xmlns:p14="http://schemas.microsoft.com/office/powerpoint/2010/main" val="2172789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effectLst/>
                <a:latin typeface="Calibri" panose="020F0502020204030204" pitchFamily="34" charset="0"/>
                <a:ea typeface="Calibri" panose="020F0502020204030204" pitchFamily="34" charset="0"/>
                <a:cs typeface="Times New Roman" panose="02020603050405020304" pitchFamily="18" charset="0"/>
              </a:rPr>
              <a:t>Christiano</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Neimand</a:t>
            </a:r>
            <a:r>
              <a:rPr lang="en-US" sz="1200" dirty="0">
                <a:effectLst/>
                <a:latin typeface="Calibri" panose="020F0502020204030204" pitchFamily="34" charset="0"/>
                <a:ea typeface="Calibri" panose="020F0502020204030204" pitchFamily="34" charset="0"/>
                <a:cs typeface="Times New Roman" panose="02020603050405020304" pitchFamily="18" charset="0"/>
              </a:rPr>
              <a:t> also address the need for obvious connectedness between the action and the cause of the problem in social psychological research:</a:t>
            </a:r>
            <a:endParaRPr lang="en-US" dirty="0"/>
          </a:p>
          <a:p>
            <a:r>
              <a:rPr lang="en-US" dirty="0"/>
              <a:t>“when people feel as though their actions will not make a difference, they are less likely to take action. The negative feelings outweigh any positive feelings they might have had from the action. The researchers refer to this as “pseudo-inefficacy.”</a:t>
            </a:r>
          </a:p>
          <a:p>
            <a:endParaRPr lang="en-US" dirty="0"/>
          </a:p>
          <a:p>
            <a:r>
              <a:rPr lang="en-US" dirty="0"/>
              <a:t>“If people believe they have no power to produce results, they will not attempt to make things happen.”</a:t>
            </a:r>
          </a:p>
          <a:p>
            <a:endParaRPr lang="en-US" dirty="0"/>
          </a:p>
          <a:p>
            <a:r>
              <a:rPr lang="en-US" dirty="0"/>
              <a:t>If you set your goals too high, you might lose the battle before you start it because people won’t try unless they think they can succeed.</a:t>
            </a:r>
          </a:p>
        </p:txBody>
      </p:sp>
      <p:sp>
        <p:nvSpPr>
          <p:cNvPr id="4" name="Slide Number Placeholder 3"/>
          <p:cNvSpPr>
            <a:spLocks noGrp="1"/>
          </p:cNvSpPr>
          <p:nvPr>
            <p:ph type="sldNum" sz="quarter" idx="5"/>
          </p:nvPr>
        </p:nvSpPr>
        <p:spPr/>
        <p:txBody>
          <a:bodyPr/>
          <a:lstStyle/>
          <a:p>
            <a:fld id="{7E1573F1-F95D-403A-A47C-A1143ABC9F0B}" type="slidenum">
              <a:rPr lang="en-US" smtClean="0"/>
              <a:t>20</a:t>
            </a:fld>
            <a:endParaRPr lang="en-US"/>
          </a:p>
        </p:txBody>
      </p:sp>
    </p:spTree>
    <p:extLst>
      <p:ext uri="{BB962C8B-B14F-4D97-AF65-F5344CB8AC3E}">
        <p14:creationId xmlns:p14="http://schemas.microsoft.com/office/powerpoint/2010/main" val="2713777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Thirdly, they need to know how to do it…. And not conceptually, but actually incorporating it into a daily routine.</a:t>
            </a:r>
          </a:p>
          <a:p>
            <a:endParaRPr lang="en-US" dirty="0"/>
          </a:p>
          <a:p>
            <a:r>
              <a:rPr lang="en-US" dirty="0"/>
              <a:t>A person can know everything about how treat invasive species along a riparian zone, but until they can figure out how to incorporate that into their schedule, they are not going to take action.</a:t>
            </a:r>
          </a:p>
          <a:p>
            <a:endParaRPr lang="en-US" dirty="0"/>
          </a:p>
          <a:p>
            <a:r>
              <a:rPr lang="en-US" dirty="0"/>
              <a:t>Mostly people operate within set boundaries and habits.  Sometimes you need to show how the action can be taken without a lot of inconvenience.</a:t>
            </a:r>
          </a:p>
        </p:txBody>
      </p:sp>
      <p:sp>
        <p:nvSpPr>
          <p:cNvPr id="4" name="Slide Number Placeholder 3"/>
          <p:cNvSpPr>
            <a:spLocks noGrp="1"/>
          </p:cNvSpPr>
          <p:nvPr>
            <p:ph type="sldNum" sz="quarter" idx="5"/>
          </p:nvPr>
        </p:nvSpPr>
        <p:spPr/>
        <p:txBody>
          <a:bodyPr/>
          <a:lstStyle/>
          <a:p>
            <a:fld id="{7E1573F1-F95D-403A-A47C-A1143ABC9F0B}" type="slidenum">
              <a:rPr lang="en-US" smtClean="0"/>
              <a:t>21</a:t>
            </a:fld>
            <a:endParaRPr lang="en-US"/>
          </a:p>
        </p:txBody>
      </p:sp>
    </p:spTree>
    <p:extLst>
      <p:ext uri="{BB962C8B-B14F-4D97-AF65-F5344CB8AC3E}">
        <p14:creationId xmlns:p14="http://schemas.microsoft.com/office/powerpoint/2010/main" val="3542849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last principle is telling stories rather than providing messages.  (click) Stories have a beginning, middle, and end.  They have plot and conflict and resolution.  All of these need to be in there.  If you don’t have them, its not a story.</a:t>
            </a:r>
          </a:p>
          <a:p>
            <a:endParaRPr lang="en-US" dirty="0"/>
          </a:p>
          <a:p>
            <a:r>
              <a:rPr lang="en-US" dirty="0"/>
              <a:t>(click) People remember stories 22 times better than facts.  People can connect with stories and relate those stories to others.  </a:t>
            </a:r>
          </a:p>
        </p:txBody>
      </p:sp>
      <p:sp>
        <p:nvSpPr>
          <p:cNvPr id="4" name="Slide Number Placeholder 3"/>
          <p:cNvSpPr>
            <a:spLocks noGrp="1"/>
          </p:cNvSpPr>
          <p:nvPr>
            <p:ph type="sldNum" sz="quarter" idx="5"/>
          </p:nvPr>
        </p:nvSpPr>
        <p:spPr/>
        <p:txBody>
          <a:bodyPr/>
          <a:lstStyle/>
          <a:p>
            <a:fld id="{7E1573F1-F95D-403A-A47C-A1143ABC9F0B}" type="slidenum">
              <a:rPr lang="en-US" smtClean="0"/>
              <a:t>22</a:t>
            </a:fld>
            <a:endParaRPr lang="en-US"/>
          </a:p>
        </p:txBody>
      </p:sp>
    </p:spTree>
    <p:extLst>
      <p:ext uri="{BB962C8B-B14F-4D97-AF65-F5344CB8AC3E}">
        <p14:creationId xmlns:p14="http://schemas.microsoft.com/office/powerpoint/2010/main" val="1191692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previous presentation, we mentioned that trust is typically based on perceived competence and warmth.  Because doctors are often less warm, nurses are more trusted.</a:t>
            </a:r>
          </a:p>
          <a:p>
            <a:endParaRPr lang="en-US" dirty="0"/>
          </a:p>
          <a:p>
            <a:r>
              <a:rPr lang="en-US" dirty="0"/>
              <a:t>(Click)</a:t>
            </a:r>
          </a:p>
          <a:p>
            <a:r>
              <a:rPr lang="en-US" dirty="0"/>
              <a:t>Scientists are often respected because of their expertise but are not trusted because they are not warm.  </a:t>
            </a:r>
          </a:p>
          <a:p>
            <a:endParaRPr lang="en-US" dirty="0"/>
          </a:p>
          <a:p>
            <a:r>
              <a:rPr lang="en-US" dirty="0"/>
              <a:t>Story-telling is a way for scientists to communicate their message in a way that will increase their trust.  </a:t>
            </a:r>
          </a:p>
          <a:p>
            <a:endParaRPr lang="en-US" dirty="0"/>
          </a:p>
          <a:p>
            <a:r>
              <a:rPr lang="en-US" dirty="0"/>
              <a:t>You may not be much of a storyteller but you can get better with practice.  I’ve provided a like to a paper that describes a workshop that helped scientists move through a cycle of learning, implementing what you learn, practicing in front of peers, and then in front of the target audience, getting feedback on the storytelling, and then thinking about how you can improve.</a:t>
            </a:r>
          </a:p>
        </p:txBody>
      </p:sp>
      <p:sp>
        <p:nvSpPr>
          <p:cNvPr id="4" name="Slide Number Placeholder 3"/>
          <p:cNvSpPr>
            <a:spLocks noGrp="1"/>
          </p:cNvSpPr>
          <p:nvPr>
            <p:ph type="sldNum" sz="quarter" idx="5"/>
          </p:nvPr>
        </p:nvSpPr>
        <p:spPr/>
        <p:txBody>
          <a:bodyPr/>
          <a:lstStyle/>
          <a:p>
            <a:fld id="{7E1573F1-F95D-403A-A47C-A1143ABC9F0B}" type="slidenum">
              <a:rPr lang="en-US" smtClean="0"/>
              <a:t>23</a:t>
            </a:fld>
            <a:endParaRPr lang="en-US"/>
          </a:p>
        </p:txBody>
      </p:sp>
    </p:spTree>
    <p:extLst>
      <p:ext uri="{BB962C8B-B14F-4D97-AF65-F5344CB8AC3E}">
        <p14:creationId xmlns:p14="http://schemas.microsoft.com/office/powerpoint/2010/main" val="658622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dvOT1ef757c0"/>
                <a:ea typeface="Calibri" panose="020F0502020204030204" pitchFamily="34" charset="0"/>
                <a:cs typeface="AdvOT1ef757c0"/>
              </a:rPr>
              <a:t>One of the things you can do is try to plot the fortune of the characters in your story between prosperity and despair.  Any story can be plotted in this way (from Cinderella to Harry Potter) to show that (1) the fortunes of the main character change as the result of a major problem they face and (2) the story nearly always ends with a resolution to the problem</a:t>
            </a:r>
            <a:r>
              <a:rPr lang="en-US" sz="1800" dirty="0">
                <a:effectLst/>
                <a:latin typeface="AdvOT1ef757c0+20"/>
                <a:ea typeface="Calibri" panose="020F0502020204030204" pitchFamily="34" charset="0"/>
                <a:cs typeface="AdvOT1ef757c0+20"/>
              </a:rPr>
              <a:t>—</a:t>
            </a:r>
            <a:r>
              <a:rPr lang="en-US" sz="1800" dirty="0">
                <a:effectLst/>
                <a:latin typeface="AdvOT1ef757c0"/>
                <a:ea typeface="Calibri" panose="020F0502020204030204" pitchFamily="34" charset="0"/>
                <a:cs typeface="AdvOT1ef757c0"/>
              </a:rPr>
              <a:t>typically resulting in good fortune for the main character (</a:t>
            </a:r>
            <a:r>
              <a:rPr lang="en-US" sz="1800" dirty="0">
                <a:effectLst/>
                <a:latin typeface="AdvOTb65e897d.B"/>
                <a:ea typeface="Calibri" panose="020F0502020204030204" pitchFamily="34" charset="0"/>
                <a:cs typeface="AdvOTb65e897d.B"/>
              </a:rPr>
              <a:t>Figs. 2b</a:t>
            </a:r>
            <a:r>
              <a:rPr lang="en-US" sz="1800" dirty="0">
                <a:effectLst/>
                <a:latin typeface="AdvOT1ef757c0+20"/>
                <a:ea typeface="Calibri" panose="020F0502020204030204" pitchFamily="34" charset="0"/>
                <a:cs typeface="AdvOT1ef757c0+20"/>
              </a:rPr>
              <a:t>–</a:t>
            </a:r>
            <a:r>
              <a:rPr lang="en-US" sz="1800" dirty="0">
                <a:effectLst/>
                <a:latin typeface="AdvOTb65e897d.B"/>
                <a:ea typeface="Calibri" panose="020F0502020204030204" pitchFamily="34" charset="0"/>
                <a:cs typeface="AdvOTb65e897d.B"/>
              </a:rPr>
              <a:t>2d</a:t>
            </a:r>
            <a:r>
              <a:rPr lang="en-US" sz="1800" dirty="0">
                <a:effectLst/>
                <a:latin typeface="AdvOT1ef757c0"/>
                <a:ea typeface="Calibri" panose="020F0502020204030204" pitchFamily="34" charset="0"/>
                <a:cs typeface="AdvOT1ef757c0"/>
              </a:rPr>
              <a:t>). If there is no change in fortune</a:t>
            </a:r>
            <a:r>
              <a:rPr lang="en-US" sz="1800" dirty="0">
                <a:effectLst/>
                <a:latin typeface="AdvOT1ef757c0+20"/>
                <a:ea typeface="Calibri" panose="020F0502020204030204" pitchFamily="34" charset="0"/>
                <a:cs typeface="AdvOT1ef757c0+20"/>
              </a:rPr>
              <a:t>—</a:t>
            </a:r>
            <a:r>
              <a:rPr lang="en-US" sz="1800" dirty="0">
                <a:effectLst/>
                <a:latin typeface="AdvOT1ef757c0"/>
                <a:ea typeface="Calibri" panose="020F0502020204030204" pitchFamily="34" charset="0"/>
                <a:cs typeface="AdvOT1ef757c0"/>
              </a:rPr>
              <a:t>no drama</a:t>
            </a:r>
            <a:r>
              <a:rPr lang="en-US" sz="1800" dirty="0">
                <a:effectLst/>
                <a:latin typeface="AdvOT1ef757c0+20"/>
                <a:ea typeface="Calibri" panose="020F0502020204030204" pitchFamily="34" charset="0"/>
                <a:cs typeface="AdvOT1ef757c0+20"/>
              </a:rPr>
              <a:t>— </a:t>
            </a:r>
            <a:r>
              <a:rPr lang="en-US" sz="1800" dirty="0">
                <a:effectLst/>
                <a:latin typeface="AdvOT1ef757c0"/>
                <a:ea typeface="Calibri" panose="020F0502020204030204" pitchFamily="34" charset="0"/>
                <a:cs typeface="AdvOT1ef757c0"/>
              </a:rPr>
              <a:t>then it is not a story (</a:t>
            </a:r>
            <a:r>
              <a:rPr lang="en-US" sz="1800" dirty="0">
                <a:effectLst/>
                <a:latin typeface="AdvOTb65e897d.B"/>
                <a:ea typeface="Calibri" panose="020F0502020204030204" pitchFamily="34" charset="0"/>
                <a:cs typeface="AdvOTb65e897d.B"/>
              </a:rPr>
              <a:t>Fig. 2a</a:t>
            </a:r>
            <a:r>
              <a:rPr lang="en-US" sz="1800" dirty="0">
                <a:effectLst/>
                <a:latin typeface="AdvOT1ef757c0"/>
                <a:ea typeface="Calibri" panose="020F0502020204030204" pitchFamily="34" charset="0"/>
                <a:cs typeface="AdvOT1ef757c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a:spcBef>
                <a:spcPts val="0"/>
              </a:spcBef>
              <a:spcAft>
                <a:spcPts val="0"/>
              </a:spcAft>
            </a:pPr>
            <a:r>
              <a:rPr lang="en-US" sz="1800" dirty="0">
                <a:solidFill>
                  <a:srgbClr val="000000"/>
                </a:solidFill>
                <a:effectLst/>
                <a:latin typeface="AdvOT1ef757c0"/>
                <a:ea typeface="Calibri" panose="020F0502020204030204" pitchFamily="34" charset="0"/>
                <a:cs typeface="AdvOT1ef757c0"/>
              </a:rPr>
              <a:t>Some stories have greater relevance than others for storytelling: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000000"/>
              </a:buClr>
              <a:buFont typeface="AdvOT1ef757c0"/>
              <a:buAutoNum type="arabicParenR"/>
            </a:pPr>
            <a:r>
              <a:rPr lang="en-US" sz="1800" u="sng" dirty="0">
                <a:effectLst/>
                <a:latin typeface="FreightText-Medium"/>
                <a:ea typeface="Calibri" panose="020F0502020204030204" pitchFamily="34" charset="0"/>
                <a:cs typeface="FreightText-Medium"/>
              </a:rPr>
              <a:t>Discovery</a:t>
            </a:r>
            <a:r>
              <a:rPr lang="en-US" sz="1800" dirty="0">
                <a:effectLst/>
                <a:latin typeface="FreightText-Medium"/>
                <a:ea typeface="Calibri" panose="020F0502020204030204" pitchFamily="34" charset="0"/>
                <a:cs typeface="FreightText-Medium"/>
              </a:rPr>
              <a:t> - The listener invests in our well-being as we take them on a journey through the successes and failures of our experiments, analyses, or field experiences. This process builds tension and expectation as we move closer to a discovery. The key to this type of story is that the result of these experiences (i.e., our discovery) is unexpected, increasing our overall understanding in ways we could not have imagined at the outset.</a:t>
            </a:r>
          </a:p>
          <a:p>
            <a:pPr marL="457200" marR="0" lvl="1" indent="0">
              <a:spcBef>
                <a:spcPts val="0"/>
              </a:spcBef>
              <a:spcAft>
                <a:spcPts val="0"/>
              </a:spcAft>
              <a:buClr>
                <a:srgbClr val="000000"/>
              </a:buClr>
              <a:buFont typeface="AdvOT1ef757c0"/>
              <a:buNone/>
            </a:pPr>
            <a:r>
              <a:rPr lang="en-US" sz="1800" dirty="0">
                <a:effectLst/>
                <a:latin typeface="FreightText-Medium"/>
                <a:ea typeface="Calibri" panose="020F0502020204030204" pitchFamily="34" charset="0"/>
                <a:cs typeface="AdvOT1ef757c0"/>
              </a:rPr>
              <a:t>This is easy to do for watersheds.  What did you learn? What about setbacks? How did stakeholders react?  How did teamwork overcome?</a:t>
            </a:r>
            <a:endParaRPr lang="en-US" sz="1800" dirty="0">
              <a:effectLst/>
              <a:latin typeface="Calibri" panose="020F0502020204030204" pitchFamily="34" charset="0"/>
              <a:ea typeface="Calibri" panose="020F0502020204030204" pitchFamily="34" charset="0"/>
              <a:cs typeface="AdvOT1ef757c0"/>
            </a:endParaRPr>
          </a:p>
          <a:p>
            <a:pPr marL="342900" marR="0" lvl="0" indent="-342900">
              <a:spcBef>
                <a:spcPts val="0"/>
              </a:spcBef>
              <a:spcAft>
                <a:spcPts val="0"/>
              </a:spcAft>
              <a:buClr>
                <a:srgbClr val="000000"/>
              </a:buClr>
              <a:buFont typeface="AdvOT1ef757c0"/>
              <a:buAutoNum type="arabicParenR"/>
            </a:pPr>
            <a:r>
              <a:rPr lang="en-US" sz="1800" u="sng" dirty="0">
                <a:effectLst/>
                <a:latin typeface="FreightText-Medium"/>
                <a:ea typeface="Calibri" panose="020F0502020204030204" pitchFamily="34" charset="0"/>
                <a:cs typeface="FreightText-Medium"/>
              </a:rPr>
              <a:t>Rescue</a:t>
            </a:r>
            <a:r>
              <a:rPr lang="en-US" sz="1800" dirty="0">
                <a:effectLst/>
                <a:latin typeface="FreightText-Medium"/>
                <a:ea typeface="Calibri" panose="020F0502020204030204" pitchFamily="34" charset="0"/>
                <a:cs typeface="FreightText-Medium"/>
              </a:rPr>
              <a:t> - The key to this story’s progression is that the audience steps into the story at a high point in the character’s fortunes. They then experience a traumatic loss—followed by a recovery aided by science—as the story unfolds</a:t>
            </a:r>
          </a:p>
          <a:p>
            <a:pPr marL="457200" marR="0" lvl="1" indent="0">
              <a:spcBef>
                <a:spcPts val="0"/>
              </a:spcBef>
              <a:spcAft>
                <a:spcPts val="0"/>
              </a:spcAft>
              <a:buClr>
                <a:srgbClr val="000000"/>
              </a:buClr>
              <a:buFont typeface="AdvOT1ef757c0"/>
              <a:buNone/>
            </a:pPr>
            <a:r>
              <a:rPr lang="en-US" sz="1800" dirty="0">
                <a:effectLst/>
                <a:latin typeface="FreightText-Medium"/>
                <a:ea typeface="Calibri" panose="020F0502020204030204" pitchFamily="34" charset="0"/>
                <a:cs typeface="AdvOT1ef757c0"/>
              </a:rPr>
              <a:t>This could be used for someone that buys a piece of land that is impacted by pollution, but then is restored to great habitat conditions.  Think BMP success stories.</a:t>
            </a:r>
            <a:endParaRPr lang="en-US" sz="1800" dirty="0">
              <a:effectLst/>
              <a:latin typeface="Calibri" panose="020F0502020204030204" pitchFamily="34" charset="0"/>
              <a:ea typeface="Calibri" panose="020F0502020204030204" pitchFamily="34" charset="0"/>
              <a:cs typeface="AdvOT1ef757c0"/>
            </a:endParaRPr>
          </a:p>
          <a:p>
            <a:pPr marL="342900" marR="0" lvl="0" indent="-342900">
              <a:spcBef>
                <a:spcPts val="0"/>
              </a:spcBef>
              <a:spcAft>
                <a:spcPts val="0"/>
              </a:spcAft>
              <a:buClr>
                <a:srgbClr val="000000"/>
              </a:buClr>
              <a:buFont typeface="AdvOT1ef757c0"/>
              <a:buAutoNum type="arabicParenR"/>
            </a:pPr>
            <a:r>
              <a:rPr lang="en-US" sz="1800" u="sng" dirty="0">
                <a:effectLst/>
                <a:latin typeface="FreightText-Medium"/>
                <a:ea typeface="Calibri" panose="020F0502020204030204" pitchFamily="34" charset="0"/>
                <a:cs typeface="FreightText-Medium"/>
              </a:rPr>
              <a:t>Mystery</a:t>
            </a:r>
            <a:r>
              <a:rPr lang="en-US" sz="1800" dirty="0">
                <a:effectLst/>
                <a:latin typeface="FreightText-Medium"/>
                <a:ea typeface="Calibri" panose="020F0502020204030204" pitchFamily="34" charset="0"/>
                <a:cs typeface="FreightText-Medium"/>
              </a:rPr>
              <a:t> - Often phenomena occur that we cannot readily explain, and there is much at stake—often for society—by not understanding how, why, and what has transpired. Part of what drives science is the desire to solve mysteries and uncover a new understanding of the world, leaving us at a story high.</a:t>
            </a:r>
          </a:p>
          <a:p>
            <a:pPr marL="457200" marR="0" lvl="1" indent="0">
              <a:spcBef>
                <a:spcPts val="0"/>
              </a:spcBef>
              <a:spcAft>
                <a:spcPts val="0"/>
              </a:spcAft>
              <a:buClr>
                <a:srgbClr val="000000"/>
              </a:buClr>
              <a:buFont typeface="AdvOT1ef757c0"/>
              <a:buNone/>
            </a:pPr>
            <a:r>
              <a:rPr lang="en-US" sz="1800" dirty="0">
                <a:effectLst/>
                <a:latin typeface="FreightText-Medium"/>
                <a:ea typeface="Calibri" panose="020F0502020204030204" pitchFamily="34" charset="0"/>
                <a:cs typeface="Times New Roman" panose="02020603050405020304" pitchFamily="18" charset="0"/>
              </a:rPr>
              <a:t>This is great when you are still researching the area.  What do you know? What mystery </a:t>
            </a:r>
            <a:r>
              <a:rPr lang="en-US" sz="1800" dirty="0" err="1">
                <a:effectLst/>
                <a:latin typeface="FreightText-Medium"/>
                <a:ea typeface="Calibri" panose="020F0502020204030204" pitchFamily="34" charset="0"/>
                <a:cs typeface="Times New Roman" panose="02020603050405020304" pitchFamily="18" charset="0"/>
              </a:rPr>
              <a:t>stil</a:t>
            </a:r>
            <a:r>
              <a:rPr lang="en-US" sz="1800" dirty="0">
                <a:effectLst/>
                <a:latin typeface="FreightText-Medium"/>
                <a:ea typeface="Calibri" panose="020F0502020204030204" pitchFamily="34" charset="0"/>
                <a:cs typeface="Times New Roman" panose="02020603050405020304" pitchFamily="18" charset="0"/>
              </a:rPr>
              <a:t> remains?  Can people help you solve the mystery?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24</a:t>
            </a:fld>
            <a:endParaRPr lang="en-US"/>
          </a:p>
        </p:txBody>
      </p:sp>
    </p:spTree>
    <p:extLst>
      <p:ext uri="{BB962C8B-B14F-4D97-AF65-F5344CB8AC3E}">
        <p14:creationId xmlns:p14="http://schemas.microsoft.com/office/powerpoint/2010/main" val="3302399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lesson that scientists need to understand about communication is that NO ONE outside of scientists bury the lead.  Read a news article as opposed to a science journal.  The newspaper will tell you everything you need to know in the first paragraph or two with some of the background buried deep in the article.  They know people tune out easily.</a:t>
            </a:r>
          </a:p>
          <a:p>
            <a:endParaRPr lang="en-US" dirty="0"/>
          </a:p>
          <a:p>
            <a:r>
              <a:rPr lang="en-US" dirty="0"/>
              <a:t>Unless you are communicating to a scientific audience (or developing a mystery story), beware of following the background / methods / results format. </a:t>
            </a:r>
          </a:p>
        </p:txBody>
      </p:sp>
      <p:sp>
        <p:nvSpPr>
          <p:cNvPr id="4" name="Slide Number Placeholder 3"/>
          <p:cNvSpPr>
            <a:spLocks noGrp="1"/>
          </p:cNvSpPr>
          <p:nvPr>
            <p:ph type="sldNum" sz="quarter" idx="5"/>
          </p:nvPr>
        </p:nvSpPr>
        <p:spPr/>
        <p:txBody>
          <a:bodyPr/>
          <a:lstStyle/>
          <a:p>
            <a:fld id="{7E1573F1-F95D-403A-A47C-A1143ABC9F0B}" type="slidenum">
              <a:rPr lang="en-US" smtClean="0"/>
              <a:t>25</a:t>
            </a:fld>
            <a:endParaRPr lang="en-US"/>
          </a:p>
        </p:txBody>
      </p:sp>
    </p:spTree>
    <p:extLst>
      <p:ext uri="{BB962C8B-B14F-4D97-AF65-F5344CB8AC3E}">
        <p14:creationId xmlns:p14="http://schemas.microsoft.com/office/powerpoint/2010/main" val="3586209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dvOT1ef757c0"/>
                <a:ea typeface="Calibri" panose="020F0502020204030204" pitchFamily="34" charset="0"/>
                <a:cs typeface="AdvOT1ef757c0"/>
              </a:rPr>
              <a:t>Here are some tips on story writing…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26</a:t>
            </a:fld>
            <a:endParaRPr lang="en-US"/>
          </a:p>
        </p:txBody>
      </p:sp>
    </p:spTree>
    <p:extLst>
      <p:ext uri="{BB962C8B-B14F-4D97-AF65-F5344CB8AC3E}">
        <p14:creationId xmlns:p14="http://schemas.microsoft.com/office/powerpoint/2010/main" val="1757579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completes our overview of the five principles for more effective communication.  Hopefully I’ve left you with some images in your mind related to each of those principles.</a:t>
            </a:r>
          </a:p>
        </p:txBody>
      </p:sp>
      <p:sp>
        <p:nvSpPr>
          <p:cNvPr id="4" name="Slide Number Placeholder 3"/>
          <p:cNvSpPr>
            <a:spLocks noGrp="1"/>
          </p:cNvSpPr>
          <p:nvPr>
            <p:ph type="sldNum" sz="quarter" idx="5"/>
          </p:nvPr>
        </p:nvSpPr>
        <p:spPr/>
        <p:txBody>
          <a:bodyPr/>
          <a:lstStyle/>
          <a:p>
            <a:fld id="{7E1573F1-F95D-403A-A47C-A1143ABC9F0B}" type="slidenum">
              <a:rPr lang="en-US" smtClean="0"/>
              <a:t>27</a:t>
            </a:fld>
            <a:endParaRPr lang="en-US"/>
          </a:p>
        </p:txBody>
      </p:sp>
    </p:spTree>
    <p:extLst>
      <p:ext uri="{BB962C8B-B14F-4D97-AF65-F5344CB8AC3E}">
        <p14:creationId xmlns:p14="http://schemas.microsoft.com/office/powerpoint/2010/main" val="3195927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What do you want people to think or feel when they see or hear your brand?</a:t>
            </a:r>
          </a:p>
          <a:p>
            <a:endParaRPr lang="en-US" sz="8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Branding can affect level of trust and likelihood that message is accepted and spreads through social diffusion. </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28</a:t>
            </a:fld>
            <a:endParaRPr lang="en-US"/>
          </a:p>
        </p:txBody>
      </p:sp>
    </p:spTree>
    <p:extLst>
      <p:ext uri="{BB962C8B-B14F-4D97-AF65-F5344CB8AC3E}">
        <p14:creationId xmlns:p14="http://schemas.microsoft.com/office/powerpoint/2010/main" val="2112157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When we think about brands, we tend to think of just a logo, but a brand should extend across all of your communications.  Consistency is key.</a:t>
            </a:r>
          </a:p>
          <a:p>
            <a:r>
              <a:rPr lang="en-US" sz="1200" dirty="0">
                <a:latin typeface="Calibri" panose="020F0502020204030204" pitchFamily="34" charset="0"/>
                <a:cs typeface="Calibri" panose="020F0502020204030204" pitchFamily="34" charset="0"/>
              </a:rPr>
              <a:t>It should include:</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Logo as well as variations and when to use and not use.</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Core color palette themes.</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Not just the fonts, but the hierarchy as well… what is a heading… text.</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All forms, reports, presentations, letterheads, business cards, etc. should have a consistent look.</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In some cases you might need guidance what types of images to use (simple, clean look or fun cartoony, etc.)</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Finally, you might need some statements about the tone or voice for communications.  How are you looking to be viewed: professional / formal? Casual and humorous? Playful and fun?  What is appropriate and what is not.</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29</a:t>
            </a:fld>
            <a:endParaRPr lang="en-US"/>
          </a:p>
        </p:txBody>
      </p:sp>
    </p:spTree>
    <p:extLst>
      <p:ext uri="{BB962C8B-B14F-4D97-AF65-F5344CB8AC3E}">
        <p14:creationId xmlns:p14="http://schemas.microsoft.com/office/powerpoint/2010/main" val="3771065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you’ll remember this is where you get to be creative and use the information you have gathered to create your message or, likely, messages!</a:t>
            </a:r>
          </a:p>
          <a:p>
            <a:endParaRPr lang="en-US" dirty="0"/>
          </a:p>
          <a:p>
            <a:r>
              <a:rPr lang="en-US" dirty="0"/>
              <a:t>It’s time to prompt the knowledge, attitudes and actions that will help you achieve your water quality objectives.</a:t>
            </a:r>
          </a:p>
          <a:p>
            <a:endParaRPr lang="en-US" dirty="0"/>
          </a:p>
          <a:p>
            <a:r>
              <a:rPr lang="en-US" dirty="0"/>
              <a:t>Begin by reflecting on your water quality objectives.</a:t>
            </a:r>
          </a:p>
          <a:p>
            <a:endParaRPr lang="en-US" dirty="0"/>
          </a:p>
          <a:p>
            <a:r>
              <a:rPr lang="en-US" dirty="0"/>
              <a:t>Then, when developing your related message:</a:t>
            </a:r>
          </a:p>
          <a:p>
            <a:pPr marL="171450" indent="-171450">
              <a:buFontTx/>
              <a:buChar char="-"/>
            </a:pPr>
            <a:r>
              <a:rPr lang="en-US" dirty="0"/>
              <a:t>Be clear and specific</a:t>
            </a:r>
          </a:p>
          <a:p>
            <a:pPr marL="171450" indent="-171450">
              <a:buFontTx/>
              <a:buChar char="-"/>
            </a:pPr>
            <a:r>
              <a:rPr lang="en-US" dirty="0"/>
              <a:t>Engage your audience</a:t>
            </a:r>
          </a:p>
          <a:p>
            <a:pPr marL="171450" indent="-171450">
              <a:buFontTx/>
              <a:buChar char="-"/>
            </a:pPr>
            <a:r>
              <a:rPr lang="en-US" dirty="0"/>
              <a:t>Make sure you do this by connecting with their values and appealing to them on their own terms.</a:t>
            </a:r>
          </a:p>
          <a:p>
            <a:pPr marL="171450" indent="-171450">
              <a:buFontTx/>
              <a:buChar char="-"/>
            </a:pPr>
            <a:r>
              <a:rPr lang="en-US" dirty="0"/>
              <a:t>In many cases, you will need to begin by building awareness of the issue before you can advocate for action.</a:t>
            </a:r>
          </a:p>
          <a:p>
            <a:pPr marL="171450" indent="-171450">
              <a:buFontTx/>
              <a:buChar char="-"/>
            </a:pPr>
            <a:r>
              <a:rPr lang="en-US" dirty="0"/>
              <a:t>And, prompt a response by providing clear, specific actions the audience members can take. </a:t>
            </a:r>
          </a:p>
        </p:txBody>
      </p:sp>
      <p:sp>
        <p:nvSpPr>
          <p:cNvPr id="4" name="Slide Number Placeholder 3"/>
          <p:cNvSpPr>
            <a:spLocks noGrp="1"/>
          </p:cNvSpPr>
          <p:nvPr>
            <p:ph type="sldNum" sz="quarter" idx="5"/>
          </p:nvPr>
        </p:nvSpPr>
        <p:spPr/>
        <p:txBody>
          <a:bodyPr/>
          <a:lstStyle/>
          <a:p>
            <a:fld id="{7E1573F1-F95D-403A-A47C-A1143ABC9F0B}" type="slidenum">
              <a:rPr lang="en-US" smtClean="0"/>
              <a:t>3</a:t>
            </a:fld>
            <a:endParaRPr lang="en-US"/>
          </a:p>
        </p:txBody>
      </p:sp>
    </p:spTree>
    <p:extLst>
      <p:ext uri="{BB962C8B-B14F-4D97-AF65-F5344CB8AC3E}">
        <p14:creationId xmlns:p14="http://schemas.microsoft.com/office/powerpoint/2010/main" val="3402207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An example of an organization that has been going through a re-branding process is the “Clean Water Professionals of Kentucky and Tennessee.”</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This organization was formally known as the Kentucky-Tennessee Water Environment Association.</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They realized that “Water Environment” did not make sense (what is it?) and that referring to everything in terms of “wastewater” or stormwater or drinking water erased the interconnectedness between these resources.  Further, the term “wastewater” gives a connotation that it is worthless or not being put to good use.  Therefore “cleaning” water was emphasized in all their terminology.</a:t>
            </a:r>
          </a:p>
          <a:p>
            <a:endParaRPr lang="en-US"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30</a:t>
            </a:fld>
            <a:endParaRPr lang="en-US"/>
          </a:p>
        </p:txBody>
      </p:sp>
    </p:spTree>
    <p:extLst>
      <p:ext uri="{BB962C8B-B14F-4D97-AF65-F5344CB8AC3E}">
        <p14:creationId xmlns:p14="http://schemas.microsoft.com/office/powerpoint/2010/main" val="784332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the branding materials that are available on their website.</a:t>
            </a:r>
          </a:p>
        </p:txBody>
      </p:sp>
      <p:sp>
        <p:nvSpPr>
          <p:cNvPr id="4" name="Slide Number Placeholder 3"/>
          <p:cNvSpPr>
            <a:spLocks noGrp="1"/>
          </p:cNvSpPr>
          <p:nvPr>
            <p:ph type="sldNum" sz="quarter" idx="5"/>
          </p:nvPr>
        </p:nvSpPr>
        <p:spPr/>
        <p:txBody>
          <a:bodyPr/>
          <a:lstStyle/>
          <a:p>
            <a:fld id="{7E1573F1-F95D-403A-A47C-A1143ABC9F0B}" type="slidenum">
              <a:rPr lang="en-US" smtClean="0"/>
              <a:t>31</a:t>
            </a:fld>
            <a:endParaRPr lang="en-US"/>
          </a:p>
        </p:txBody>
      </p:sp>
    </p:spTree>
    <p:extLst>
      <p:ext uri="{BB962C8B-B14F-4D97-AF65-F5344CB8AC3E}">
        <p14:creationId xmlns:p14="http://schemas.microsoft.com/office/powerpoint/2010/main" val="8042385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Now, you can start thinking through a scenario with this Building Blocks Worksheet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dirty="0"/>
              <a:t>However, we first want to explore a tool to help you clarify your message.</a:t>
            </a:r>
          </a:p>
        </p:txBody>
      </p:sp>
      <p:sp>
        <p:nvSpPr>
          <p:cNvPr id="4" name="Slide Number Placeholder 3"/>
          <p:cNvSpPr>
            <a:spLocks noGrp="1"/>
          </p:cNvSpPr>
          <p:nvPr>
            <p:ph type="sldNum" sz="quarter" idx="5"/>
          </p:nvPr>
        </p:nvSpPr>
        <p:spPr/>
        <p:txBody>
          <a:bodyPr/>
          <a:lstStyle/>
          <a:p>
            <a:fld id="{7E1573F1-F95D-403A-A47C-A1143ABC9F0B}" type="slidenum">
              <a:rPr lang="en-US" smtClean="0"/>
              <a:t>32</a:t>
            </a:fld>
            <a:endParaRPr lang="en-US"/>
          </a:p>
        </p:txBody>
      </p:sp>
    </p:spTree>
    <p:extLst>
      <p:ext uri="{BB962C8B-B14F-4D97-AF65-F5344CB8AC3E}">
        <p14:creationId xmlns:p14="http://schemas.microsoft.com/office/powerpoint/2010/main" val="1115935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will introduce you to the COMPASS Message Box as a tool to help you create your message and tell your story.</a:t>
            </a:r>
          </a:p>
          <a:p>
            <a:endParaRPr lang="en-US" dirty="0"/>
          </a:p>
          <a:p>
            <a:r>
              <a:rPr lang="en-US" dirty="0"/>
              <a:t>This tool was developed specifically to help scientists work to better communicate their findings and research, but it is a really helpful way of thinking through your message and how it communicates</a:t>
            </a:r>
          </a:p>
        </p:txBody>
      </p:sp>
      <p:sp>
        <p:nvSpPr>
          <p:cNvPr id="4" name="Slide Number Placeholder 3"/>
          <p:cNvSpPr>
            <a:spLocks noGrp="1"/>
          </p:cNvSpPr>
          <p:nvPr>
            <p:ph type="sldNum" sz="quarter" idx="5"/>
          </p:nvPr>
        </p:nvSpPr>
        <p:spPr/>
        <p:txBody>
          <a:bodyPr/>
          <a:lstStyle/>
          <a:p>
            <a:fld id="{7E1573F1-F95D-403A-A47C-A1143ABC9F0B}" type="slidenum">
              <a:rPr lang="en-US" smtClean="0"/>
              <a:t>33</a:t>
            </a:fld>
            <a:endParaRPr lang="en-US"/>
          </a:p>
        </p:txBody>
      </p:sp>
    </p:spTree>
    <p:extLst>
      <p:ext uri="{BB962C8B-B14F-4D97-AF65-F5344CB8AC3E}">
        <p14:creationId xmlns:p14="http://schemas.microsoft.com/office/powerpoint/2010/main" val="980062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COMPASS Science Communications has graciously allowed us to utilize their material, but you can dig deeper using their workbook online as a reference.  You can also reach out to them if you are looking for personal coaching through an outreach campaign, they are a nonprofit and they offer that as one of their services.</a:t>
            </a:r>
          </a:p>
          <a:p>
            <a:endParaRPr lang="en-US" dirty="0"/>
          </a:p>
          <a:p>
            <a:r>
              <a:rPr lang="en-US" dirty="0"/>
              <a:t>We have provided you with a version of the Message Box in our outreach campaign development spreadsheet workbook.</a:t>
            </a:r>
          </a:p>
        </p:txBody>
      </p:sp>
      <p:sp>
        <p:nvSpPr>
          <p:cNvPr id="4" name="Slide Number Placeholder 3"/>
          <p:cNvSpPr>
            <a:spLocks noGrp="1"/>
          </p:cNvSpPr>
          <p:nvPr>
            <p:ph type="sldNum" sz="quarter" idx="5"/>
          </p:nvPr>
        </p:nvSpPr>
        <p:spPr/>
        <p:txBody>
          <a:bodyPr/>
          <a:lstStyle/>
          <a:p>
            <a:fld id="{7E1573F1-F95D-403A-A47C-A1143ABC9F0B}" type="slidenum">
              <a:rPr lang="en-US" smtClean="0"/>
              <a:t>34</a:t>
            </a:fld>
            <a:endParaRPr lang="en-US"/>
          </a:p>
        </p:txBody>
      </p:sp>
    </p:spTree>
    <p:extLst>
      <p:ext uri="{BB962C8B-B14F-4D97-AF65-F5344CB8AC3E}">
        <p14:creationId xmlns:p14="http://schemas.microsoft.com/office/powerpoint/2010/main" val="1283566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should you use the Message Box?</a:t>
            </a:r>
          </a:p>
          <a:p>
            <a:endParaRPr lang="en-US" dirty="0"/>
          </a:p>
          <a:p>
            <a:r>
              <a:rPr lang="en-US" dirty="0"/>
              <a:t>If you are looking to develop a slogan type message, this might not be the best tool.  However, it will help you to think through larger messages so that you can:</a:t>
            </a:r>
          </a:p>
          <a:p>
            <a:endParaRPr lang="en-US" dirty="0"/>
          </a:p>
          <a:p>
            <a:r>
              <a:rPr lang="en-US" dirty="0"/>
              <a:t>(Click through 7 uses)</a:t>
            </a:r>
          </a:p>
          <a:p>
            <a:endParaRPr lang="en-US" dirty="0"/>
          </a:p>
          <a:p>
            <a:r>
              <a:rPr lang="en-US" dirty="0"/>
              <a:t>The message box can be a quick way to organize your thoughts and information that you can be sure it is easily accessible, and you can pound home the main points without going on tangents.</a:t>
            </a:r>
          </a:p>
        </p:txBody>
      </p:sp>
      <p:sp>
        <p:nvSpPr>
          <p:cNvPr id="4" name="Slide Number Placeholder 3"/>
          <p:cNvSpPr>
            <a:spLocks noGrp="1"/>
          </p:cNvSpPr>
          <p:nvPr>
            <p:ph type="sldNum" sz="quarter" idx="5"/>
          </p:nvPr>
        </p:nvSpPr>
        <p:spPr/>
        <p:txBody>
          <a:bodyPr/>
          <a:lstStyle/>
          <a:p>
            <a:fld id="{7E1573F1-F95D-403A-A47C-A1143ABC9F0B}" type="slidenum">
              <a:rPr lang="en-US" smtClean="0"/>
              <a:t>35</a:t>
            </a:fld>
            <a:endParaRPr lang="en-US"/>
          </a:p>
        </p:txBody>
      </p:sp>
    </p:spTree>
    <p:extLst>
      <p:ext uri="{BB962C8B-B14F-4D97-AF65-F5344CB8AC3E}">
        <p14:creationId xmlns:p14="http://schemas.microsoft.com/office/powerpoint/2010/main" val="4110206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order in which you move through the elements of the message box do not really matter except that you must begin with the target audience at the top.</a:t>
            </a:r>
          </a:p>
          <a:p>
            <a:endParaRPr lang="en-US" dirty="0"/>
          </a:p>
          <a:p>
            <a:r>
              <a:rPr lang="en-US" dirty="0"/>
              <a:t>If you have more than one target audience, you will need more than one message box.  </a:t>
            </a:r>
          </a:p>
          <a:p>
            <a:endParaRPr lang="en-US" dirty="0"/>
          </a:p>
          <a:p>
            <a:r>
              <a:rPr lang="en-US" dirty="0"/>
              <a:t>This is one of the ways in which you can decide if you have defined your target audience too narrowly – if your message is the same for several of your groups, then perhaps you should consider broadening your target audience.  However, if you need to emphasize difference aspects, particularly in the “so what,” “solution,” or “solutions” areas then you might need separate message boxes.</a:t>
            </a:r>
          </a:p>
          <a:p>
            <a:endParaRPr lang="en-US" dirty="0"/>
          </a:p>
          <a:p>
            <a:r>
              <a:rPr lang="en-US" dirty="0"/>
              <a:t>At this point, we should also note that the audience and issue sections will likely be a short phrase or a few words.  For the other sections, you want to seek to have no more than 5 points – because remember our short-term memory gets maxed out at 3-5 items.</a:t>
            </a:r>
          </a:p>
        </p:txBody>
      </p:sp>
      <p:sp>
        <p:nvSpPr>
          <p:cNvPr id="4" name="Slide Number Placeholder 3"/>
          <p:cNvSpPr>
            <a:spLocks noGrp="1"/>
          </p:cNvSpPr>
          <p:nvPr>
            <p:ph type="sldNum" sz="quarter" idx="5"/>
          </p:nvPr>
        </p:nvSpPr>
        <p:spPr/>
        <p:txBody>
          <a:bodyPr/>
          <a:lstStyle/>
          <a:p>
            <a:fld id="{7E1573F1-F95D-403A-A47C-A1143ABC9F0B}" type="slidenum">
              <a:rPr lang="en-US" smtClean="0"/>
              <a:t>36</a:t>
            </a:fld>
            <a:endParaRPr lang="en-US"/>
          </a:p>
        </p:txBody>
      </p:sp>
    </p:spTree>
    <p:extLst>
      <p:ext uri="{BB962C8B-B14F-4D97-AF65-F5344CB8AC3E}">
        <p14:creationId xmlns:p14="http://schemas.microsoft.com/office/powerpoint/2010/main" val="3233133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Likely, after the target audience, you may want to move to the “issue” section to start, or come back to this after you’ve worked on some of the other sections.</a:t>
            </a:r>
          </a:p>
          <a:p>
            <a:endParaRPr lang="en-US" dirty="0"/>
          </a:p>
          <a:p>
            <a:r>
              <a:rPr lang="en-US" dirty="0"/>
              <a:t>Here you want to have a (click) short phrase that sets (click) the big picture or broader context for your message.  All of the other components of the message box should be able to relate to the “issue” This will help to (click) frame the problem you are seeking to address.</a:t>
            </a:r>
          </a:p>
          <a:p>
            <a:endParaRPr lang="en-US" dirty="0"/>
          </a:p>
          <a:p>
            <a:r>
              <a:rPr lang="en-US" dirty="0"/>
              <a:t>You might want to refer back to your project forces, goals, and objectives to determine the issue, but beware of being overly specific.</a:t>
            </a:r>
          </a:p>
          <a:p>
            <a:r>
              <a:rPr lang="en-US" dirty="0"/>
              <a:t>(click) you want to connect with a national or state level issue or perhaps keywords that others may do an internet search for in order to find information on your topic.</a:t>
            </a:r>
          </a:p>
          <a:p>
            <a:endParaRPr lang="en-US" dirty="0"/>
          </a:p>
          <a:p>
            <a:r>
              <a:rPr lang="en-US" dirty="0"/>
              <a:t>One way of find this might be using a word cloud or doing some internet searches yourself.  </a:t>
            </a:r>
          </a:p>
          <a:p>
            <a:endParaRPr lang="en-US" dirty="0"/>
          </a:p>
          <a:p>
            <a:r>
              <a:rPr lang="en-US" dirty="0"/>
              <a:t>Some examples might be “Healthy Waters for Aquatic Wildlife” or “Nutrient Pollution” perhaps “Clean Water” or “Safe Swimming in Creek” or “Stream Monitoring”</a:t>
            </a:r>
          </a:p>
          <a:p>
            <a:r>
              <a:rPr lang="en-US" dirty="0"/>
              <a:t> </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37</a:t>
            </a:fld>
            <a:endParaRPr lang="en-US"/>
          </a:p>
        </p:txBody>
      </p:sp>
    </p:spTree>
    <p:extLst>
      <p:ext uri="{BB962C8B-B14F-4D97-AF65-F5344CB8AC3E}">
        <p14:creationId xmlns:p14="http://schemas.microsoft.com/office/powerpoint/2010/main" val="3872480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section is the area at the top of the page.  </a:t>
            </a:r>
          </a:p>
          <a:p>
            <a:r>
              <a:rPr lang="en-US" dirty="0"/>
              <a:t>You may feel like the issue and the problem overlap, but (click) the problem is the specific slice of the issue that is specific and focused to your project or locality.  </a:t>
            </a:r>
          </a:p>
          <a:p>
            <a:endParaRPr lang="en-US" dirty="0"/>
          </a:p>
          <a:p>
            <a:r>
              <a:rPr lang="en-US" dirty="0"/>
              <a:t>(click) Some examples might be:</a:t>
            </a:r>
          </a:p>
          <a:p>
            <a:pPr marL="171450" indent="-171450">
              <a:buFont typeface="Arial" panose="020B0604020202020204" pitchFamily="34" charset="0"/>
              <a:buChar char="•"/>
            </a:pPr>
            <a:r>
              <a:rPr lang="en-US" dirty="0"/>
              <a:t>Troubling trend in the data</a:t>
            </a:r>
          </a:p>
          <a:p>
            <a:pPr marL="628650" lvl="1" indent="-171450">
              <a:buFont typeface="Arial" panose="020B0604020202020204" pitchFamily="34" charset="0"/>
              <a:buChar char="•"/>
            </a:pPr>
            <a:r>
              <a:rPr lang="en-US" dirty="0"/>
              <a:t>Perhaps how few streams are able to be monitored by the Division of Water due to staff limitations when addressing Water monitoring</a:t>
            </a:r>
          </a:p>
          <a:p>
            <a:pPr marL="628650" lvl="1" indent="-171450">
              <a:buFont typeface="Arial" panose="020B0604020202020204" pitchFamily="34" charset="0"/>
              <a:buChar char="•"/>
            </a:pPr>
            <a:r>
              <a:rPr lang="en-US" dirty="0"/>
              <a:t>Perhaps the rise of harmful algal blooms or fish kills when addressing nutrients</a:t>
            </a:r>
          </a:p>
          <a:p>
            <a:pPr marL="171450" lvl="0" indent="-171450">
              <a:buFont typeface="Arial" panose="020B0604020202020204" pitchFamily="34" charset="0"/>
              <a:buChar char="•"/>
            </a:pPr>
            <a:r>
              <a:rPr lang="en-US" dirty="0"/>
              <a:t>Impact to human or aquatic health</a:t>
            </a:r>
          </a:p>
          <a:p>
            <a:pPr marL="628650" lvl="1" indent="-171450">
              <a:buFont typeface="Arial" panose="020B0604020202020204" pitchFamily="34" charset="0"/>
              <a:buChar char="•"/>
            </a:pPr>
            <a:r>
              <a:rPr lang="en-US" dirty="0"/>
              <a:t>Perhaps some children got sick when playing in the creek and the data showed it is not safe for swimming or wading</a:t>
            </a:r>
          </a:p>
          <a:p>
            <a:pPr marL="628650" lvl="1" indent="-171450">
              <a:buFont typeface="Arial" panose="020B0604020202020204" pitchFamily="34" charset="0"/>
              <a:buChar char="•"/>
            </a:pPr>
            <a:r>
              <a:rPr lang="en-US" dirty="0"/>
              <a:t>Perhaps the swimming holes have dried up due to changes in the impervious surface area</a:t>
            </a:r>
          </a:p>
          <a:p>
            <a:pPr marL="628650" lvl="1" indent="-171450">
              <a:buFont typeface="Arial" panose="020B0604020202020204" pitchFamily="34" charset="0"/>
              <a:buChar char="•"/>
            </a:pPr>
            <a:r>
              <a:rPr lang="en-US" dirty="0"/>
              <a:t>Perhaps the pollution sensitive aquatic organisms are disappearing from the stream (might have to work on selling that depending on audience).</a:t>
            </a:r>
          </a:p>
          <a:p>
            <a:pPr marL="0" lvl="0" indent="0">
              <a:buFont typeface="Arial" panose="020B0604020202020204" pitchFamily="34" charset="0"/>
              <a:buNone/>
            </a:pPr>
            <a:r>
              <a:rPr lang="en-US" dirty="0"/>
              <a:t>(Click) Your goal is to help the audience understand why this is a problem.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(Click) Often you may have several points related to the same problem, but beware of having multiple problems listed together.  If you have several, try to pick the priority problem… remember your behavior prioritization selection process.</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Remember, you only have 5 or less points to make sure, so be sure they are vivid and communicate.</a:t>
            </a:r>
          </a:p>
        </p:txBody>
      </p:sp>
      <p:sp>
        <p:nvSpPr>
          <p:cNvPr id="4" name="Slide Number Placeholder 3"/>
          <p:cNvSpPr>
            <a:spLocks noGrp="1"/>
          </p:cNvSpPr>
          <p:nvPr>
            <p:ph type="sldNum" sz="quarter" idx="5"/>
          </p:nvPr>
        </p:nvSpPr>
        <p:spPr/>
        <p:txBody>
          <a:bodyPr/>
          <a:lstStyle/>
          <a:p>
            <a:fld id="{7E1573F1-F95D-403A-A47C-A1143ABC9F0B}" type="slidenum">
              <a:rPr lang="en-US" smtClean="0"/>
              <a:t>38</a:t>
            </a:fld>
            <a:endParaRPr lang="en-US"/>
          </a:p>
        </p:txBody>
      </p:sp>
    </p:spTree>
    <p:extLst>
      <p:ext uri="{BB962C8B-B14F-4D97-AF65-F5344CB8AC3E}">
        <p14:creationId xmlns:p14="http://schemas.microsoft.com/office/powerpoint/2010/main" val="126977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want to look at the “So what” of the message box.</a:t>
            </a:r>
          </a:p>
          <a:p>
            <a:endParaRPr lang="en-US" dirty="0"/>
          </a:p>
          <a:p>
            <a:r>
              <a:rPr lang="en-US" dirty="0"/>
              <a:t>For this element, the target audience is crucial because you need to think in terms of why that particular audience cares.</a:t>
            </a:r>
          </a:p>
          <a:p>
            <a:endParaRPr lang="en-US" dirty="0"/>
          </a:p>
          <a:p>
            <a:r>
              <a:rPr lang="en-US" dirty="0"/>
              <a:t>The illustration shows a prism through which the message is filtered and then individualized by the audience.  </a:t>
            </a:r>
          </a:p>
          <a:p>
            <a:endParaRPr lang="en-US" dirty="0"/>
          </a:p>
          <a:p>
            <a:r>
              <a:rPr lang="en-US" dirty="0"/>
              <a:t>Look at the examples provided in the graphic and step through them. </a:t>
            </a:r>
          </a:p>
          <a:p>
            <a:endParaRPr lang="en-US" dirty="0"/>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39</a:t>
            </a:fld>
            <a:endParaRPr lang="en-US"/>
          </a:p>
        </p:txBody>
      </p:sp>
    </p:spTree>
    <p:extLst>
      <p:ext uri="{BB962C8B-B14F-4D97-AF65-F5344CB8AC3E}">
        <p14:creationId xmlns:p14="http://schemas.microsoft.com/office/powerpoint/2010/main" val="3573284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thinking about crafting your message, it is important to think for a moment about what makes people care… about anything?</a:t>
            </a:r>
          </a:p>
          <a:p>
            <a:endParaRPr lang="en-US" dirty="0"/>
          </a:p>
          <a:p>
            <a:r>
              <a:rPr lang="en-US" dirty="0"/>
              <a:t>This quote from Maya Angelou is a powerful one.  The things that stay with you are the one’s that make you feel in a deep way or someone connect with feelings you already have.</a:t>
            </a:r>
          </a:p>
          <a:p>
            <a:endParaRPr lang="en-US" dirty="0"/>
          </a:p>
          <a:p>
            <a:r>
              <a:rPr lang="en-US" dirty="0"/>
              <a:t>We react emotionally before we act logically.  Think about it: as your body develops it must take the different stimuli from the environment and begin to prepare for action or reaction, and this begins before we even know how to speak.  Our feelings have much more to do with how we behave than perhaps we would like to admit.</a:t>
            </a:r>
          </a:p>
        </p:txBody>
      </p:sp>
      <p:sp>
        <p:nvSpPr>
          <p:cNvPr id="4" name="Slide Number Placeholder 3"/>
          <p:cNvSpPr>
            <a:spLocks noGrp="1"/>
          </p:cNvSpPr>
          <p:nvPr>
            <p:ph type="sldNum" sz="quarter" idx="5"/>
          </p:nvPr>
        </p:nvSpPr>
        <p:spPr/>
        <p:txBody>
          <a:bodyPr/>
          <a:lstStyle/>
          <a:p>
            <a:fld id="{7E1573F1-F95D-403A-A47C-A1143ABC9F0B}" type="slidenum">
              <a:rPr lang="en-US" smtClean="0"/>
              <a:t>4</a:t>
            </a:fld>
            <a:endParaRPr lang="en-US"/>
          </a:p>
        </p:txBody>
      </p:sp>
    </p:spTree>
    <p:extLst>
      <p:ext uri="{BB962C8B-B14F-4D97-AF65-F5344CB8AC3E}">
        <p14:creationId xmlns:p14="http://schemas.microsoft.com/office/powerpoint/2010/main" val="513835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see the “So what” box is to the right.</a:t>
            </a:r>
          </a:p>
          <a:p>
            <a:endParaRPr lang="en-US" dirty="0"/>
          </a:p>
          <a:p>
            <a:r>
              <a:rPr lang="en-US" dirty="0"/>
              <a:t>Here is where your target audience characterization comes into play.</a:t>
            </a:r>
          </a:p>
          <a:p>
            <a:endParaRPr lang="en-US" dirty="0"/>
          </a:p>
          <a:p>
            <a:r>
              <a:rPr lang="en-US" dirty="0"/>
              <a:t>Think about the 3-5 audience specific reasons that appeal to things that they care about.  You are explaining why they should care by appealing to their motivations.  How does it impact them.  Your goal here is to CONNECT and resonate.</a:t>
            </a:r>
          </a:p>
          <a:p>
            <a:endParaRPr lang="en-US" dirty="0"/>
          </a:p>
          <a:p>
            <a:r>
              <a:rPr lang="en-US" dirty="0"/>
              <a:t>This will likely provoke thoughts about how they might be benefitted.  Some of that may be appropriate here or their may be overlap.  That is fine.  The goal is to find and communicate the items that are most important.</a:t>
            </a:r>
          </a:p>
        </p:txBody>
      </p:sp>
      <p:sp>
        <p:nvSpPr>
          <p:cNvPr id="4" name="Slide Number Placeholder 3"/>
          <p:cNvSpPr>
            <a:spLocks noGrp="1"/>
          </p:cNvSpPr>
          <p:nvPr>
            <p:ph type="sldNum" sz="quarter" idx="5"/>
          </p:nvPr>
        </p:nvSpPr>
        <p:spPr/>
        <p:txBody>
          <a:bodyPr/>
          <a:lstStyle/>
          <a:p>
            <a:fld id="{7E1573F1-F95D-403A-A47C-A1143ABC9F0B}" type="slidenum">
              <a:rPr lang="en-US" smtClean="0"/>
              <a:t>40</a:t>
            </a:fld>
            <a:endParaRPr lang="en-US"/>
          </a:p>
        </p:txBody>
      </p:sp>
    </p:spTree>
    <p:extLst>
      <p:ext uri="{BB962C8B-B14F-4D97-AF65-F5344CB8AC3E}">
        <p14:creationId xmlns:p14="http://schemas.microsoft.com/office/powerpoint/2010/main" val="22771950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Solution Section is located at the bottom of the form.</a:t>
            </a:r>
          </a:p>
          <a:p>
            <a:endParaRPr lang="en-US" dirty="0"/>
          </a:p>
          <a:p>
            <a:r>
              <a:rPr lang="en-US" dirty="0"/>
              <a:t>(Click) Here is where you put your proposed solution to the problem… i.e. the behavior to be changed.</a:t>
            </a:r>
          </a:p>
          <a:p>
            <a:endParaRPr lang="en-US" dirty="0"/>
          </a:p>
          <a:p>
            <a:r>
              <a:rPr lang="en-US" dirty="0"/>
              <a:t>(click) You might have a few solutions be careful about more than 3-5 points or solutions.  Remember, you will increase the happiness of your audience if you make your solutions concrete and easy to carry out.  Provide as much clarity as possible.  There must be a clear connection between the problem and the solution, so you might need to adjust the problem statement if the solution is too narrow.</a:t>
            </a:r>
          </a:p>
          <a:p>
            <a:endParaRPr lang="en-US" dirty="0"/>
          </a:p>
          <a:p>
            <a:r>
              <a:rPr lang="en-US" dirty="0"/>
              <a:t>(click) Remember that people will not act if they do not believe the action matches the scale of the problem.  Here is where you sell why this will work.  </a:t>
            </a:r>
          </a:p>
          <a:p>
            <a:endParaRPr lang="en-US" dirty="0"/>
          </a:p>
          <a:p>
            <a:r>
              <a:rPr lang="en-US" dirty="0"/>
              <a:t>(click) you may want to speak to barriers and show why this approach will work,</a:t>
            </a:r>
          </a:p>
        </p:txBody>
      </p:sp>
      <p:sp>
        <p:nvSpPr>
          <p:cNvPr id="4" name="Slide Number Placeholder 3"/>
          <p:cNvSpPr>
            <a:spLocks noGrp="1"/>
          </p:cNvSpPr>
          <p:nvPr>
            <p:ph type="sldNum" sz="quarter" idx="5"/>
          </p:nvPr>
        </p:nvSpPr>
        <p:spPr/>
        <p:txBody>
          <a:bodyPr/>
          <a:lstStyle/>
          <a:p>
            <a:fld id="{7E1573F1-F95D-403A-A47C-A1143ABC9F0B}" type="slidenum">
              <a:rPr lang="en-US" smtClean="0"/>
              <a:t>41</a:t>
            </a:fld>
            <a:endParaRPr lang="en-US"/>
          </a:p>
        </p:txBody>
      </p:sp>
    </p:spTree>
    <p:extLst>
      <p:ext uri="{BB962C8B-B14F-4D97-AF65-F5344CB8AC3E}">
        <p14:creationId xmlns:p14="http://schemas.microsoft.com/office/powerpoint/2010/main" val="18450621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benefits section (to the left)</a:t>
            </a:r>
          </a:p>
          <a:p>
            <a:endParaRPr lang="en-US" dirty="0"/>
          </a:p>
          <a:p>
            <a:r>
              <a:rPr lang="en-US" dirty="0"/>
              <a:t>(click) you want to list the good things achieved by the action.  In your so-what, section, you might list negative consequences of inaction while here you list positive benefits or in the so what you may list specific issues related to the audience and here you list broader societal good.</a:t>
            </a:r>
          </a:p>
          <a:p>
            <a:endParaRPr lang="en-US" dirty="0"/>
          </a:p>
          <a:p>
            <a:r>
              <a:rPr lang="en-US" dirty="0"/>
              <a:t>(click) Here you do need to be careful of overpromising, as remember, you want perception to match reality.  Are their statistics that show change?  Are their case studies you can reference?  You don’t want to over-qualify your statements of benefits but you want to be sure that people don’t blow you off because you’ve presented a panacea.</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42</a:t>
            </a:fld>
            <a:endParaRPr lang="en-US"/>
          </a:p>
        </p:txBody>
      </p:sp>
    </p:spTree>
    <p:extLst>
      <p:ext uri="{BB962C8B-B14F-4D97-AF65-F5344CB8AC3E}">
        <p14:creationId xmlns:p14="http://schemas.microsoft.com/office/powerpoint/2010/main" val="30078128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move through the Message Box, it will likely take you several drafts to improve it.  Its not ever “done” but you want to get comfortable with it.</a:t>
            </a:r>
          </a:p>
          <a:p>
            <a:endParaRPr lang="en-US" dirty="0"/>
          </a:p>
          <a:p>
            <a:r>
              <a:rPr lang="en-US" dirty="0"/>
              <a:t>(click) You might become aware of the need for some statistics in some sections.  Depending on the audience, these can help strengthen the argument but beware of burying people in stats.</a:t>
            </a:r>
          </a:p>
          <a:p>
            <a:endParaRPr lang="en-US" dirty="0"/>
          </a:p>
          <a:p>
            <a:r>
              <a:rPr lang="en-US" dirty="0"/>
              <a:t>(click) Remember to give specific examples and communicate with vivid images, emotion, and metaphors.  You may recognize the need for these, so not that – do your research on success stories perhaps and circle back to it.</a:t>
            </a:r>
          </a:p>
          <a:p>
            <a:endParaRPr lang="en-US" dirty="0"/>
          </a:p>
          <a:p>
            <a:r>
              <a:rPr lang="en-US" dirty="0"/>
              <a:t>(click) Finally, we want to emphasize that when delivering your message, you might not deliver the message in the same order in which you developed it.  If you are doing a TV interview however, it can help you return again and again to the key messages.  On a webpage, you can be sure to highlight these key items.  In a social media campaign, you might just release specific items related to each point.</a:t>
            </a:r>
          </a:p>
          <a:p>
            <a:endParaRPr lang="en-US" dirty="0"/>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43</a:t>
            </a:fld>
            <a:endParaRPr lang="en-US"/>
          </a:p>
        </p:txBody>
      </p:sp>
    </p:spTree>
    <p:extLst>
      <p:ext uri="{BB962C8B-B14F-4D97-AF65-F5344CB8AC3E}">
        <p14:creationId xmlns:p14="http://schemas.microsoft.com/office/powerpoint/2010/main" val="23983170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Explore this message</a:t>
            </a:r>
          </a:p>
        </p:txBody>
      </p:sp>
      <p:sp>
        <p:nvSpPr>
          <p:cNvPr id="4" name="Slide Number Placeholder 3"/>
          <p:cNvSpPr>
            <a:spLocks noGrp="1"/>
          </p:cNvSpPr>
          <p:nvPr>
            <p:ph type="sldNum" sz="quarter" idx="5"/>
          </p:nvPr>
        </p:nvSpPr>
        <p:spPr/>
        <p:txBody>
          <a:bodyPr/>
          <a:lstStyle/>
          <a:p>
            <a:fld id="{7E1573F1-F95D-403A-A47C-A1143ABC9F0B}" type="slidenum">
              <a:rPr lang="en-US" smtClean="0"/>
              <a:t>44</a:t>
            </a:fld>
            <a:endParaRPr lang="en-US"/>
          </a:p>
        </p:txBody>
      </p:sp>
    </p:spTree>
    <p:extLst>
      <p:ext uri="{BB962C8B-B14F-4D97-AF65-F5344CB8AC3E}">
        <p14:creationId xmlns:p14="http://schemas.microsoft.com/office/powerpoint/2010/main" val="10476584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What I would like to do is to take a few moments to work through a message as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First, you will want to decide on a topic for your group to work through… I’ll leave it to our facilitators to come up with examples, or if a member of the group has a topic of interest.  Agree on the target audience and problem, and then, we want to take about five minutes to work through the message box individually.  Then as a group, share your idea on each section and condense them into one overall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Some examples could be: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Encouraging industries to support citizen water quality monitoring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Working with farmers to expand riparian zones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Reducing fertilizer use on home lawn and gardens to address nutrient pollution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Encouraging rural homeowners to replace their septic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When developing your objectives, think through some of the questions highlighted in yellow.  Later, we will be discussing ways to evaluate your outreach campaign, but it is good to start building in ways to assess each step of the process so that you can adjust and stay on track to meeting your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You may also want to begin to prioritize your objectives by what is most important to achieving your goal and the sequencing of how they are carried out.</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45</a:t>
            </a:fld>
            <a:endParaRPr lang="en-US"/>
          </a:p>
        </p:txBody>
      </p:sp>
    </p:spTree>
    <p:extLst>
      <p:ext uri="{BB962C8B-B14F-4D97-AF65-F5344CB8AC3E}">
        <p14:creationId xmlns:p14="http://schemas.microsoft.com/office/powerpoint/2010/main" val="2103757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want to divide into groups a practice our professional elevator pitches.  This is a good exercise to engage in during regular meetings… everyone needs practice, so try your pitch – receive constructive feedback and then let another person try.</a:t>
            </a:r>
          </a:p>
        </p:txBody>
      </p:sp>
      <p:sp>
        <p:nvSpPr>
          <p:cNvPr id="4" name="Slide Number Placeholder 3"/>
          <p:cNvSpPr>
            <a:spLocks noGrp="1"/>
          </p:cNvSpPr>
          <p:nvPr>
            <p:ph type="sldNum" sz="quarter" idx="5"/>
          </p:nvPr>
        </p:nvSpPr>
        <p:spPr/>
        <p:txBody>
          <a:bodyPr/>
          <a:lstStyle/>
          <a:p>
            <a:fld id="{7E1573F1-F95D-403A-A47C-A1143ABC9F0B}" type="slidenum">
              <a:rPr lang="en-US" smtClean="0"/>
              <a:t>46</a:t>
            </a:fld>
            <a:endParaRPr lang="en-US"/>
          </a:p>
        </p:txBody>
      </p:sp>
    </p:spTree>
    <p:extLst>
      <p:ext uri="{BB962C8B-B14F-4D97-AF65-F5344CB8AC3E}">
        <p14:creationId xmlns:p14="http://schemas.microsoft.com/office/powerpoint/2010/main" val="474162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what we are going to discuss today has comes from a great paper from the Stanford Social Innovation Review by </a:t>
            </a:r>
            <a:r>
              <a:rPr lang="en-US" dirty="0" err="1"/>
              <a:t>Christiano</a:t>
            </a:r>
            <a:r>
              <a:rPr lang="en-US" dirty="0"/>
              <a:t> and </a:t>
            </a:r>
            <a:r>
              <a:rPr lang="en-US" dirty="0" err="1"/>
              <a:t>Neimand</a:t>
            </a:r>
            <a:r>
              <a:rPr lang="en-US" dirty="0"/>
              <a:t>.  They list five principles for more effective communications.  We will use these five principles as an outline for how to create better messages.</a:t>
            </a:r>
          </a:p>
        </p:txBody>
      </p:sp>
      <p:sp>
        <p:nvSpPr>
          <p:cNvPr id="4" name="Slide Number Placeholder 3"/>
          <p:cNvSpPr>
            <a:spLocks noGrp="1"/>
          </p:cNvSpPr>
          <p:nvPr>
            <p:ph type="sldNum" sz="quarter" idx="5"/>
          </p:nvPr>
        </p:nvSpPr>
        <p:spPr/>
        <p:txBody>
          <a:bodyPr/>
          <a:lstStyle/>
          <a:p>
            <a:fld id="{7E1573F1-F95D-403A-A47C-A1143ABC9F0B}" type="slidenum">
              <a:rPr lang="en-US" smtClean="0"/>
              <a:t>5</a:t>
            </a:fld>
            <a:endParaRPr lang="en-US"/>
          </a:p>
        </p:txBody>
      </p:sp>
    </p:spTree>
    <p:extLst>
      <p:ext uri="{BB962C8B-B14F-4D97-AF65-F5344CB8AC3E}">
        <p14:creationId xmlns:p14="http://schemas.microsoft.com/office/powerpoint/2010/main" val="1159905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principle is to “Join the Community.”  Here is how they summarize this action.</a:t>
            </a:r>
          </a:p>
        </p:txBody>
      </p:sp>
      <p:sp>
        <p:nvSpPr>
          <p:cNvPr id="4" name="Slide Number Placeholder 3"/>
          <p:cNvSpPr>
            <a:spLocks noGrp="1"/>
          </p:cNvSpPr>
          <p:nvPr>
            <p:ph type="sldNum" sz="quarter" idx="5"/>
          </p:nvPr>
        </p:nvSpPr>
        <p:spPr/>
        <p:txBody>
          <a:bodyPr/>
          <a:lstStyle/>
          <a:p>
            <a:fld id="{7E1573F1-F95D-403A-A47C-A1143ABC9F0B}" type="slidenum">
              <a:rPr lang="en-US" smtClean="0"/>
              <a:t>6</a:t>
            </a:fld>
            <a:endParaRPr lang="en-US"/>
          </a:p>
        </p:txBody>
      </p:sp>
    </p:spTree>
    <p:extLst>
      <p:ext uri="{BB962C8B-B14F-4D97-AF65-F5344CB8AC3E}">
        <p14:creationId xmlns:p14="http://schemas.microsoft.com/office/powerpoint/2010/main" val="2170552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Joining the community means joining the conversation.  Think about how you might consider joining the conversation at a social outing.  Likely you listen to what other people are talking about and try to add to the conversation in a meaningful way.  (Click) You are seeking to provide a gift to others by sharing something meaningful or learning about what is meaningful to them.</a:t>
            </a:r>
          </a:p>
          <a:p>
            <a:endParaRPr lang="en-US" dirty="0"/>
          </a:p>
          <a:p>
            <a:r>
              <a:rPr lang="en-US" dirty="0"/>
              <a:t>It would be awkward to enter a social gathering and shout your demands to the group at large.  This is not respecting the existing conversation.  (Click) Megaphones are reserved for when conversation has broken down.  There is a time for such messaging, but it is typically when other conversation avenues have been exhausted.</a:t>
            </a:r>
          </a:p>
          <a:p>
            <a:endParaRPr lang="en-US" dirty="0"/>
          </a:p>
          <a:p>
            <a:r>
              <a:rPr lang="en-US" dirty="0"/>
              <a:t>Whether you are entering into an individual conversation or putting up a billboard for public dialogue, remember that you are seeking to join the community and the conversation to provide a gift of how the world can be made better.</a:t>
            </a:r>
          </a:p>
        </p:txBody>
      </p:sp>
      <p:sp>
        <p:nvSpPr>
          <p:cNvPr id="4" name="Slide Number Placeholder 3"/>
          <p:cNvSpPr>
            <a:spLocks noGrp="1"/>
          </p:cNvSpPr>
          <p:nvPr>
            <p:ph type="sldNum" sz="quarter" idx="5"/>
          </p:nvPr>
        </p:nvSpPr>
        <p:spPr/>
        <p:txBody>
          <a:bodyPr/>
          <a:lstStyle/>
          <a:p>
            <a:fld id="{7E1573F1-F95D-403A-A47C-A1143ABC9F0B}" type="slidenum">
              <a:rPr lang="en-US" smtClean="0"/>
              <a:t>7</a:t>
            </a:fld>
            <a:endParaRPr lang="en-US"/>
          </a:p>
        </p:txBody>
      </p:sp>
    </p:spTree>
    <p:extLst>
      <p:ext uri="{BB962C8B-B14F-4D97-AF65-F5344CB8AC3E}">
        <p14:creationId xmlns:p14="http://schemas.microsoft.com/office/powerpoint/2010/main" val="1367283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communicate in images.  If you have ever taken a memory improvement class, they probably taught you to use your other senses to help move items from short term memory to long term memory.  This is because our brains store memory better when they involve these other areas of the brain.  The human mind can only store 3-5 pieces of information in working memory at a time.</a:t>
            </a:r>
          </a:p>
          <a:p>
            <a:endParaRPr lang="en-US" dirty="0"/>
          </a:p>
          <a:p>
            <a:r>
              <a:rPr lang="en-US" dirty="0"/>
              <a:t>(Click)</a:t>
            </a:r>
          </a:p>
          <a:p>
            <a:r>
              <a:rPr lang="en-US" dirty="0"/>
              <a:t>The old proverb “a picture is worth 1000 words” is scientifically true at least in principle.  Visually language helps to connect, but may not come naturally to those trained in to write technical science reports.</a:t>
            </a:r>
          </a:p>
          <a:p>
            <a:endParaRPr lang="en-US" dirty="0"/>
          </a:p>
          <a:p>
            <a:r>
              <a:rPr lang="en-US" dirty="0"/>
              <a:t>Using visual language to communicate helps your message to be remembered.  So think about the images you are placing in people’s brains?  (click) Perhaps draw a picture of the images that your metaphors are creating. What type of long term impression are you communicating?</a:t>
            </a:r>
          </a:p>
        </p:txBody>
      </p:sp>
      <p:sp>
        <p:nvSpPr>
          <p:cNvPr id="4" name="Slide Number Placeholder 3"/>
          <p:cNvSpPr>
            <a:spLocks noGrp="1"/>
          </p:cNvSpPr>
          <p:nvPr>
            <p:ph type="sldNum" sz="quarter" idx="5"/>
          </p:nvPr>
        </p:nvSpPr>
        <p:spPr/>
        <p:txBody>
          <a:bodyPr/>
          <a:lstStyle/>
          <a:p>
            <a:fld id="{7E1573F1-F95D-403A-A47C-A1143ABC9F0B}" type="slidenum">
              <a:rPr lang="en-US" smtClean="0"/>
              <a:t>8</a:t>
            </a:fld>
            <a:endParaRPr lang="en-US"/>
          </a:p>
        </p:txBody>
      </p:sp>
    </p:spTree>
    <p:extLst>
      <p:ext uri="{BB962C8B-B14F-4D97-AF65-F5344CB8AC3E}">
        <p14:creationId xmlns:p14="http://schemas.microsoft.com/office/powerpoint/2010/main" val="840656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Water professionals are notorious for using words, terms and acronyms that the general public is not familiar with and likely does not understand.  In your communications, it is imperative to try to tone down this use of jargon and ensure that you are using vocabulary that successfully communicates your message.</a:t>
            </a:r>
          </a:p>
          <a:p>
            <a:endParaRPr lang="en-US" dirty="0"/>
          </a:p>
          <a:p>
            <a:r>
              <a:rPr lang="en-US" dirty="0"/>
              <a:t>Because your brain’s storage is limited, by using jargon or acronyms, even when you explain them, people may become lost and may not be able to follow you because they are trying to remember what the word means or they may have already forgotten.  All of that takes up valuable short term memory.</a:t>
            </a:r>
          </a:p>
          <a:p>
            <a:endParaRPr lang="en-US" dirty="0"/>
          </a:p>
          <a:p>
            <a:r>
              <a:rPr lang="en-US" dirty="0"/>
              <a:t>Further, make sure you speak in language familiar to your audience.  Scientific discipline specific language might as well be a foreign language to outside audiences.  Here are some instances in which scientific words mean something very different to scientists vs the general public.</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9</a:t>
            </a:fld>
            <a:endParaRPr lang="en-US"/>
          </a:p>
        </p:txBody>
      </p:sp>
    </p:spTree>
    <p:extLst>
      <p:ext uri="{BB962C8B-B14F-4D97-AF65-F5344CB8AC3E}">
        <p14:creationId xmlns:p14="http://schemas.microsoft.com/office/powerpoint/2010/main" val="1515331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685800" y="1966823"/>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42"/>
            <a:ext cx="7772400" cy="1470025"/>
          </a:xfrm>
        </p:spPr>
        <p:txBody>
          <a:bodyPr>
            <a:normAutofit/>
          </a:bodyPr>
          <a:lstStyle>
            <a:lvl1pPr>
              <a:defRPr sz="3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9746" y="287848"/>
            <a:ext cx="6929342" cy="1036673"/>
          </a:xfrm>
          <a:prstGeom prst="rect">
            <a:avLst/>
          </a:prstGeom>
        </p:spPr>
      </p:pic>
      <p:pic>
        <p:nvPicPr>
          <p:cNvPr id="1030" name="Picture 6" descr="Image result for KDOW logo"/>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88446" y="287848"/>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55388" y="6129868"/>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3" y="6193395"/>
            <a:ext cx="8248475" cy="173124"/>
          </a:xfrm>
          <a:prstGeom prst="rect">
            <a:avLst/>
          </a:prstGeom>
          <a:noFill/>
        </p:spPr>
        <p:txBody>
          <a:bodyPr wrap="square" rtlCol="0">
            <a:spAutoFit/>
          </a:bodyPr>
          <a:lstStyle/>
          <a:p>
            <a:r>
              <a:rPr lang="en-US" sz="525" dirty="0">
                <a:latin typeface="Avenir Next Regular"/>
              </a:rPr>
              <a:t>Watershed</a:t>
            </a:r>
            <a:r>
              <a:rPr lang="en-US" sz="525"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525" dirty="0">
              <a:latin typeface="Avenir Next Regular"/>
            </a:endParaRPr>
          </a:p>
        </p:txBody>
      </p:sp>
      <p:sp>
        <p:nvSpPr>
          <p:cNvPr id="4" name="Rectangle 3"/>
          <p:cNvSpPr/>
          <p:nvPr userDrawn="1"/>
        </p:nvSpPr>
        <p:spPr>
          <a:xfrm>
            <a:off x="601913" y="5655119"/>
            <a:ext cx="2650655" cy="173124"/>
          </a:xfrm>
          <a:prstGeom prst="rect">
            <a:avLst/>
          </a:prstGeom>
          <a:noFill/>
        </p:spPr>
        <p:txBody>
          <a:bodyPr wrap="square" rtlCol="0">
            <a:spAutoFit/>
          </a:bodyPr>
          <a:lstStyle/>
          <a:p>
            <a:pPr lvl="0"/>
            <a:r>
              <a:rPr lang="en-US" sz="525" dirty="0">
                <a:latin typeface="Avenir Next Regular"/>
              </a:rPr>
              <a:t>Watershed image via</a:t>
            </a:r>
            <a:r>
              <a:rPr lang="en-US" sz="525" baseline="0" dirty="0">
                <a:latin typeface="Avenir Next Regular"/>
              </a:rPr>
              <a:t> </a:t>
            </a:r>
            <a:r>
              <a:rPr lang="en-US" sz="525" dirty="0">
                <a:latin typeface="Avenir Next Regular"/>
              </a:rPr>
              <a:t>http://ian.umces.edu</a:t>
            </a:r>
          </a:p>
        </p:txBody>
      </p:sp>
    </p:spTree>
    <p:extLst>
      <p:ext uri="{BB962C8B-B14F-4D97-AF65-F5344CB8AC3E}">
        <p14:creationId xmlns:p14="http://schemas.microsoft.com/office/powerpoint/2010/main" val="245273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43"/>
            <a:ext cx="7772400" cy="1470025"/>
          </a:xfrm>
        </p:spPr>
        <p:txBody>
          <a:bodyPr>
            <a:normAutofit/>
          </a:bodyPr>
          <a:lstStyle>
            <a:lvl1pPr>
              <a:defRPr sz="3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296688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5" y="274638"/>
            <a:ext cx="6927706"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55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9" y="274638"/>
            <a:ext cx="6956903"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5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1500" b="1" i="0">
                <a:latin typeface="Avenir Next Regular"/>
                <a:cs typeface="Avenir Next Regular"/>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8" y="1535113"/>
            <a:ext cx="4041775" cy="639762"/>
          </a:xfrm>
        </p:spPr>
        <p:txBody>
          <a:bodyPr anchor="b">
            <a:normAutofit/>
          </a:bodyPr>
          <a:lstStyle>
            <a:lvl1pPr marL="0" indent="0">
              <a:buNone/>
              <a:defRPr sz="1500" b="1" i="0">
                <a:latin typeface="Avenir Next Regular"/>
                <a:cs typeface="Avenir Next Regular"/>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34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7" y="274638"/>
            <a:ext cx="7037194" cy="1143000"/>
          </a:xfrm>
        </p:spPr>
        <p:txBody>
          <a:bodyPr>
            <a:no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393125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56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2" y="1572272"/>
            <a:ext cx="3008313" cy="116205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2734322"/>
            <a:ext cx="3008313" cy="3391840"/>
          </a:xfrm>
        </p:spPr>
        <p:txBody>
          <a:bodyPr/>
          <a:lstStyle>
            <a:lvl1pPr marL="0" indent="0">
              <a:buNone/>
              <a:defRPr sz="1050">
                <a:solidFill>
                  <a:schemeClr val="tx2"/>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Tree>
    <p:extLst>
      <p:ext uri="{BB962C8B-B14F-4D97-AF65-F5344CB8AC3E}">
        <p14:creationId xmlns:p14="http://schemas.microsoft.com/office/powerpoint/2010/main" val="8493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solidFill>
                  <a:srgbClr val="0C377B"/>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Tree>
    <p:extLst>
      <p:ext uri="{BB962C8B-B14F-4D97-AF65-F5344CB8AC3E}">
        <p14:creationId xmlns:p14="http://schemas.microsoft.com/office/powerpoint/2010/main" val="337231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4" y="274638"/>
            <a:ext cx="6777435"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318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987129" y="1600206"/>
            <a:ext cx="3196675"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6"/>
            <a:ext cx="3200616"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3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4" y="274638"/>
            <a:ext cx="8225327" cy="1143000"/>
          </a:xfrm>
        </p:spPr>
        <p:txBody>
          <a:bodyPr>
            <a:noAutofit/>
          </a:bodyPr>
          <a:lstStyle>
            <a:lvl1pPr algn="l">
              <a:defRPr sz="3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5" y="1316053"/>
            <a:ext cx="8225327"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92"/>
            <a:ext cx="9144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221546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5" y="274638"/>
            <a:ext cx="6725596" cy="1143000"/>
          </a:xfrm>
        </p:spPr>
        <p:txBody>
          <a:bodyPr>
            <a:no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1500" b="1" i="0">
                <a:latin typeface="Avenir Next Regular"/>
                <a:cs typeface="Avenir Next Regular"/>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1943926" y="2174875"/>
            <a:ext cx="3192799"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1500" b="1" i="0">
                <a:latin typeface="Avenir Next Regular"/>
                <a:cs typeface="Avenir Next Regular"/>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306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6" y="274638"/>
            <a:ext cx="6946286" cy="1143000"/>
          </a:xfrm>
        </p:spPr>
        <p:txBody>
          <a:bodyPr>
            <a:no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16447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32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4285273" y="273050"/>
            <a:ext cx="4596299" cy="62415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050">
                <a:solidFill>
                  <a:srgbClr val="0C377B"/>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Tree>
    <p:extLst>
      <p:ext uri="{BB962C8B-B14F-4D97-AF65-F5344CB8AC3E}">
        <p14:creationId xmlns:p14="http://schemas.microsoft.com/office/powerpoint/2010/main" val="149133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Tree>
    <p:extLst>
      <p:ext uri="{BB962C8B-B14F-4D97-AF65-F5344CB8AC3E}">
        <p14:creationId xmlns:p14="http://schemas.microsoft.com/office/powerpoint/2010/main" val="324277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72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71" y="274638"/>
            <a:ext cx="8470810"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276469" y="1600206"/>
            <a:ext cx="4112478"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4" y="1600206"/>
            <a:ext cx="4150979"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44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1500" b="1" i="0">
                <a:latin typeface="Avenir Next Regular"/>
                <a:cs typeface="Avenir Next Regular"/>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1500" b="1" i="0">
                <a:latin typeface="Avenir Next Regular"/>
                <a:cs typeface="Avenir Next Regular"/>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57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4" y="274638"/>
            <a:ext cx="8648299" cy="1143000"/>
          </a:xfrm>
        </p:spPr>
        <p:txBody>
          <a:bodyPr>
            <a:no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2050194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41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71" y="274638"/>
            <a:ext cx="8470810" cy="1143000"/>
          </a:xfrm>
        </p:spPr>
        <p:txBody>
          <a:bodyPr>
            <a:noAutofit/>
          </a:bodyPr>
          <a:lstStyle>
            <a:lvl1pPr algn="l">
              <a:defRPr sz="2700"/>
            </a:lvl1pPr>
          </a:lstStyle>
          <a:p>
            <a:r>
              <a:rPr lang="en-US" dirty="0"/>
              <a:t>Click to edit Master title style</a:t>
            </a:r>
          </a:p>
        </p:txBody>
      </p:sp>
      <p:sp>
        <p:nvSpPr>
          <p:cNvPr id="3" name="Content Placeholder 2"/>
          <p:cNvSpPr>
            <a:spLocks noGrp="1"/>
          </p:cNvSpPr>
          <p:nvPr>
            <p:ph sz="half" idx="1"/>
          </p:nvPr>
        </p:nvSpPr>
        <p:spPr>
          <a:xfrm>
            <a:off x="276469" y="1600206"/>
            <a:ext cx="4112478"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4" y="1600206"/>
            <a:ext cx="4150979"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92"/>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3580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404029" y="273050"/>
            <a:ext cx="5477543" cy="60687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050">
                <a:solidFill>
                  <a:srgbClr val="0C377B"/>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Tree>
    <p:extLst>
      <p:ext uri="{BB962C8B-B14F-4D97-AF65-F5344CB8AC3E}">
        <p14:creationId xmlns:p14="http://schemas.microsoft.com/office/powerpoint/2010/main" val="2075801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Tree>
    <p:extLst>
      <p:ext uri="{BB962C8B-B14F-4D97-AF65-F5344CB8AC3E}">
        <p14:creationId xmlns:p14="http://schemas.microsoft.com/office/powerpoint/2010/main" val="425195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27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1500" b="1" i="0">
                <a:latin typeface="Avenir Next Regular"/>
                <a:cs typeface="Avenir Next Regular"/>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1500" b="1" i="0">
                <a:latin typeface="Avenir Next Regular"/>
                <a:cs typeface="Avenir Next Regular"/>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83"/>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0"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2680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4" y="274638"/>
            <a:ext cx="8648299" cy="1143000"/>
          </a:xfrm>
        </p:spPr>
        <p:txBody>
          <a:bodyPr>
            <a:noAutofit/>
          </a:bodyPr>
          <a:lstStyle>
            <a:lvl1pPr algn="l">
              <a:defRPr sz="2700"/>
            </a:lvl1pPr>
          </a:lstStyle>
          <a:p>
            <a:r>
              <a:rPr lang="en-US" dirty="0"/>
              <a:t>Click to edit Master title style</a:t>
            </a:r>
          </a:p>
        </p:txBody>
      </p:sp>
      <p:grpSp>
        <p:nvGrpSpPr>
          <p:cNvPr id="4" name="Group 3"/>
          <p:cNvGrpSpPr/>
          <p:nvPr userDrawn="1"/>
        </p:nvGrpSpPr>
        <p:grpSpPr>
          <a:xfrm>
            <a:off x="-12346" y="6366583"/>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71255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83"/>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8495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404029" y="273050"/>
            <a:ext cx="5477543" cy="60687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050">
                <a:solidFill>
                  <a:srgbClr val="0C377B"/>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6" name="TextBox 5"/>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1660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83"/>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10" name="TextBox 9"/>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094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43"/>
            <a:ext cx="7772400" cy="1470025"/>
          </a:xfrm>
        </p:spPr>
        <p:txBody>
          <a:bodyPr>
            <a:normAutofit/>
          </a:bodyPr>
          <a:lstStyle>
            <a:lvl1pPr>
              <a:defRPr sz="3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296731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433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72" r:id="rId8"/>
    <p:sldLayoutId id="2147483658" r:id="rId9"/>
    <p:sldLayoutId id="214748368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9" r:id="rId18"/>
    <p:sldLayoutId id="2147483660" r:id="rId19"/>
    <p:sldLayoutId id="2147483661" r:id="rId20"/>
    <p:sldLayoutId id="2147483662" r:id="rId21"/>
    <p:sldLayoutId id="2147483663" r:id="rId22"/>
    <p:sldLayoutId id="2147483664" r:id="rId23"/>
    <p:sldLayoutId id="2147483665"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ctr" defTabSz="342892" rtl="0" eaLnBrk="1" latinLnBrk="0" hangingPunct="1">
        <a:spcBef>
          <a:spcPct val="0"/>
        </a:spcBef>
        <a:buNone/>
        <a:defRPr sz="3300" b="1" i="0" kern="1200">
          <a:solidFill>
            <a:schemeClr val="tx1"/>
          </a:solidFill>
          <a:latin typeface="Avenir Next Regular"/>
          <a:ea typeface="+mj-ea"/>
          <a:cs typeface="Avenir Next Regular"/>
        </a:defRPr>
      </a:lvl1pPr>
    </p:titleStyle>
    <p:bodyStyle>
      <a:lvl1pPr marL="257168" indent="-257168" algn="l" defTabSz="342892" rtl="0" eaLnBrk="1" latinLnBrk="0" hangingPunct="1">
        <a:spcBef>
          <a:spcPct val="20000"/>
        </a:spcBef>
        <a:buFont typeface="Arial"/>
        <a:buChar char="•"/>
        <a:defRPr sz="2400" b="0" i="0" kern="1200">
          <a:solidFill>
            <a:schemeClr val="tx1"/>
          </a:solidFill>
          <a:latin typeface="Mercury Display"/>
          <a:ea typeface="+mn-ea"/>
          <a:cs typeface="Mercury Display"/>
        </a:defRPr>
      </a:lvl1pPr>
      <a:lvl2pPr marL="557199" indent="-214308" algn="l" defTabSz="342892" rtl="0" eaLnBrk="1" latinLnBrk="0" hangingPunct="1">
        <a:spcBef>
          <a:spcPct val="20000"/>
        </a:spcBef>
        <a:buFont typeface="Arial"/>
        <a:buChar char="–"/>
        <a:defRPr sz="2100" b="0" i="0" kern="1200">
          <a:solidFill>
            <a:schemeClr val="tx1"/>
          </a:solidFill>
          <a:latin typeface="Mercury Display"/>
          <a:ea typeface="+mn-ea"/>
          <a:cs typeface="Mercury Display"/>
        </a:defRPr>
      </a:lvl2pPr>
      <a:lvl3pPr marL="857228" indent="-171446" algn="l" defTabSz="342892" rtl="0" eaLnBrk="1" latinLnBrk="0" hangingPunct="1">
        <a:spcBef>
          <a:spcPct val="20000"/>
        </a:spcBef>
        <a:buFont typeface="Arial"/>
        <a:buChar char="•"/>
        <a:defRPr sz="1800" b="0" i="0" kern="1200">
          <a:solidFill>
            <a:schemeClr val="tx1"/>
          </a:solidFill>
          <a:latin typeface="Mercury Display"/>
          <a:ea typeface="+mn-ea"/>
          <a:cs typeface="Mercury Display"/>
        </a:defRPr>
      </a:lvl3pPr>
      <a:lvl4pPr marL="1200120" indent="-171446" algn="l" defTabSz="342892" rtl="0" eaLnBrk="1" latinLnBrk="0" hangingPunct="1">
        <a:spcBef>
          <a:spcPct val="20000"/>
        </a:spcBef>
        <a:buFont typeface="Arial"/>
        <a:buChar char="–"/>
        <a:defRPr sz="1500" b="0" i="0" kern="1200">
          <a:solidFill>
            <a:schemeClr val="tx1"/>
          </a:solidFill>
          <a:latin typeface="Mercury Display"/>
          <a:ea typeface="+mn-ea"/>
          <a:cs typeface="Mercury Display"/>
        </a:defRPr>
      </a:lvl4pPr>
      <a:lvl5pPr marL="1543012" indent="-171446" algn="l" defTabSz="342892"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fif"/></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jpg"/><Relationship Id="rId7" Type="http://schemas.openxmlformats.org/officeDocument/2006/relationships/hyperlink" Target="https://creativecommons.org/licenses/by-sa/3.0/" TargetMode="External"/><Relationship Id="rId12"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en.wikipedia.org/wiki/File:Ambox_clock.svg" TargetMode="External"/><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hyperlink" Target="http://energy-alaska.wikidot.com/current-costs-future-projections" TargetMode="External"/><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2.emf"/></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AvenirNext LT Pro Bold" panose="020B0804020202020204" pitchFamily="34" charset="0"/>
              </a:rPr>
              <a:t>Watershed Academy</a:t>
            </a:r>
            <a:br>
              <a:rPr lang="en-US" sz="3600" dirty="0">
                <a:latin typeface="AvenirNext LT Pro Bold" panose="020B0804020202020204" pitchFamily="34" charset="0"/>
              </a:rPr>
            </a:br>
            <a:r>
              <a:rPr lang="en-US" sz="1500" dirty="0">
                <a:latin typeface="AvenirNext LT Pro Bold" panose="020B0804020202020204" pitchFamily="34" charset="0"/>
              </a:rPr>
              <a:t>Watershed Coordinator Training Series</a:t>
            </a:r>
            <a:endParaRPr lang="en-US" sz="3600" dirty="0">
              <a:latin typeface="AvenirNext LT Pro Bold" panose="020B0804020202020204" pitchFamily="34" charset="0"/>
            </a:endParaRPr>
          </a:p>
        </p:txBody>
      </p:sp>
      <p:sp>
        <p:nvSpPr>
          <p:cNvPr id="3" name="Subtitle 2"/>
          <p:cNvSpPr>
            <a:spLocks noGrp="1"/>
          </p:cNvSpPr>
          <p:nvPr>
            <p:ph type="subTitle" idx="1"/>
          </p:nvPr>
        </p:nvSpPr>
        <p:spPr>
          <a:xfrm>
            <a:off x="1657350" y="4108849"/>
            <a:ext cx="5829300" cy="1294424"/>
          </a:xfrm>
          <a:solidFill>
            <a:schemeClr val="bg1">
              <a:alpha val="60000"/>
            </a:schemeClr>
          </a:solidFill>
        </p:spPr>
        <p:txBody>
          <a:bodyPr>
            <a:noAutofit/>
          </a:bodyPr>
          <a:lstStyle/>
          <a:p>
            <a:r>
              <a:rPr lang="en-US" b="1" dirty="0">
                <a:latin typeface="Mercury Display Semibold" panose="02000603080000020004" pitchFamily="50" charset="0"/>
              </a:rPr>
              <a:t>Effective Communications</a:t>
            </a:r>
          </a:p>
          <a:p>
            <a:r>
              <a:rPr lang="en-US" b="1">
                <a:latin typeface="Mercury Display Semibold" panose="02000603080000020004" pitchFamily="50" charset="0"/>
              </a:rPr>
              <a:t>9. </a:t>
            </a:r>
            <a:r>
              <a:rPr lang="en-US" b="1" dirty="0">
                <a:latin typeface="Mercury Display Semibold" panose="02000603080000020004" pitchFamily="50" charset="0"/>
              </a:rPr>
              <a:t>Step 3 – Creating the Message</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DF62B-4F0E-473C-BBA9-6E0AA987E434}"/>
              </a:ext>
            </a:extLst>
          </p:cNvPr>
          <p:cNvSpPr>
            <a:spLocks noGrp="1"/>
          </p:cNvSpPr>
          <p:nvPr>
            <p:ph type="title"/>
          </p:nvPr>
        </p:nvSpPr>
        <p:spPr>
          <a:xfrm>
            <a:off x="461474" y="0"/>
            <a:ext cx="8225327" cy="1143000"/>
          </a:xfrm>
        </p:spPr>
        <p:txBody>
          <a:bodyPr/>
          <a:lstStyle/>
          <a:p>
            <a:r>
              <a:rPr lang="en-US" sz="4000" i="1" dirty="0"/>
              <a:t>Water Words that Work</a:t>
            </a:r>
            <a:br>
              <a:rPr lang="en-US" sz="4000" i="1" dirty="0"/>
            </a:br>
            <a:r>
              <a:rPr lang="en-US" sz="2400" b="0" i="1" dirty="0"/>
              <a:t>waterwordsthatwork.com</a:t>
            </a:r>
          </a:p>
        </p:txBody>
      </p:sp>
      <p:sp>
        <p:nvSpPr>
          <p:cNvPr id="6" name="Content Placeholder 5">
            <a:extLst>
              <a:ext uri="{FF2B5EF4-FFF2-40B4-BE49-F238E27FC236}">
                <a16:creationId xmlns:a16="http://schemas.microsoft.com/office/drawing/2014/main" id="{E8034610-5D91-4CE2-BF26-4F6176D65378}"/>
              </a:ext>
            </a:extLst>
          </p:cNvPr>
          <p:cNvSpPr>
            <a:spLocks noGrp="1"/>
          </p:cNvSpPr>
          <p:nvPr>
            <p:ph idx="1"/>
          </p:nvPr>
        </p:nvSpPr>
        <p:spPr>
          <a:xfrm>
            <a:off x="461475" y="1143001"/>
            <a:ext cx="8225327" cy="1600200"/>
          </a:xfrm>
        </p:spPr>
        <p:txBody>
          <a:bodyPr/>
          <a:lstStyle/>
          <a:p>
            <a:pPr marL="0" indent="0">
              <a:buNone/>
            </a:pPr>
            <a:r>
              <a:rPr lang="en-US" i="1" dirty="0"/>
              <a:t>Our mission is to ensure the American people enjoy clean and safe water, outdoors and at home. We do this by helping our clients and students succeed with their outreach and communication.</a:t>
            </a:r>
          </a:p>
        </p:txBody>
      </p:sp>
      <p:sp>
        <p:nvSpPr>
          <p:cNvPr id="7" name="TextBox 6">
            <a:extLst>
              <a:ext uri="{FF2B5EF4-FFF2-40B4-BE49-F238E27FC236}">
                <a16:creationId xmlns:a16="http://schemas.microsoft.com/office/drawing/2014/main" id="{FC3B203B-09D4-4D75-A243-088C3D2393FB}"/>
              </a:ext>
            </a:extLst>
          </p:cNvPr>
          <p:cNvSpPr txBox="1"/>
          <p:nvPr/>
        </p:nvSpPr>
        <p:spPr>
          <a:xfrm>
            <a:off x="461475" y="2806263"/>
            <a:ext cx="8051904" cy="3477875"/>
          </a:xfrm>
          <a:prstGeom prst="rect">
            <a:avLst/>
          </a:prstGeom>
          <a:solidFill>
            <a:schemeClr val="accent6">
              <a:lumMod val="20000"/>
              <a:lumOff val="80000"/>
            </a:schemeClr>
          </a:solidFill>
          <a:ln w="28575">
            <a:solidFill>
              <a:schemeClr val="accent1"/>
            </a:solidFill>
          </a:ln>
        </p:spPr>
        <p:txBody>
          <a:bodyPr wrap="square" rtlCol="0">
            <a:spAutoFit/>
          </a:bodyPr>
          <a:lstStyle/>
          <a:p>
            <a:r>
              <a:rPr lang="en-US" sz="2800" b="1" dirty="0">
                <a:latin typeface="Calibri" panose="020F0502020204030204" pitchFamily="34" charset="0"/>
                <a:cs typeface="Calibri" panose="020F0502020204030204" pitchFamily="34" charset="0"/>
              </a:rPr>
              <a:t>Professional Term					Water Word</a:t>
            </a:r>
          </a:p>
          <a:p>
            <a:r>
              <a:rPr lang="en-US" sz="2400" dirty="0">
                <a:latin typeface="Calibri" panose="020F0502020204030204" pitchFamily="34" charset="0"/>
                <a:cs typeface="Calibri" panose="020F0502020204030204" pitchFamily="34" charset="0"/>
              </a:rPr>
              <a:t>acute									short-term</a:t>
            </a:r>
          </a:p>
          <a:p>
            <a:r>
              <a:rPr lang="en-US" sz="2400" dirty="0">
                <a:latin typeface="Calibri" panose="020F0502020204030204" pitchFamily="34" charset="0"/>
                <a:cs typeface="Calibri" panose="020F0502020204030204" pitchFamily="34" charset="0"/>
              </a:rPr>
              <a:t>adjacent								along</a:t>
            </a:r>
          </a:p>
          <a:p>
            <a:r>
              <a:rPr lang="en-US" sz="2400" dirty="0">
                <a:latin typeface="Calibri" panose="020F0502020204030204" pitchFamily="34" charset="0"/>
                <a:cs typeface="Calibri" panose="020F0502020204030204" pitchFamily="34" charset="0"/>
              </a:rPr>
              <a:t>best management practices			conservation activities</a:t>
            </a:r>
          </a:p>
          <a:p>
            <a:r>
              <a:rPr lang="en-US" sz="2400" dirty="0">
                <a:latin typeface="Calibri" panose="020F0502020204030204" pitchFamily="34" charset="0"/>
                <a:cs typeface="Calibri" panose="020F0502020204030204" pitchFamily="34" charset="0"/>
              </a:rPr>
              <a:t>degraded								worsened health</a:t>
            </a:r>
          </a:p>
          <a:p>
            <a:r>
              <a:rPr lang="en-US" sz="2400" dirty="0">
                <a:latin typeface="Calibri" panose="020F0502020204030204" pitchFamily="34" charset="0"/>
                <a:cs typeface="Calibri" panose="020F0502020204030204" pitchFamily="34" charset="0"/>
              </a:rPr>
              <a:t>discharge								release</a:t>
            </a:r>
          </a:p>
          <a:p>
            <a:r>
              <a:rPr lang="en-US" sz="2400" dirty="0">
                <a:latin typeface="Calibri" panose="020F0502020204030204" pitchFamily="34" charset="0"/>
                <a:cs typeface="Calibri" panose="020F0502020204030204" pitchFamily="34" charset="0"/>
              </a:rPr>
              <a:t>greenspace							natural areas</a:t>
            </a:r>
          </a:p>
          <a:p>
            <a:r>
              <a:rPr lang="en-US" sz="2400" dirty="0">
                <a:latin typeface="Calibri" panose="020F0502020204030204" pitchFamily="34" charset="0"/>
                <a:cs typeface="Calibri" panose="020F0502020204030204" pitchFamily="34" charset="0"/>
              </a:rPr>
              <a:t>impaired								of poor health/unhealthy</a:t>
            </a:r>
          </a:p>
          <a:p>
            <a:r>
              <a:rPr lang="en-US" sz="2400" dirty="0">
                <a:latin typeface="Calibri" panose="020F0502020204030204" pitchFamily="34" charset="0"/>
                <a:cs typeface="Calibri" panose="020F0502020204030204" pitchFamily="34" charset="0"/>
              </a:rPr>
              <a:t>native									naturally occurring</a:t>
            </a:r>
          </a:p>
        </p:txBody>
      </p:sp>
    </p:spTree>
    <p:extLst>
      <p:ext uri="{BB962C8B-B14F-4D97-AF65-F5344CB8AC3E}">
        <p14:creationId xmlns:p14="http://schemas.microsoft.com/office/powerpoint/2010/main" val="2153758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391EF-4F86-4B08-96A4-1EA493BABADD}"/>
              </a:ext>
            </a:extLst>
          </p:cNvPr>
          <p:cNvSpPr>
            <a:spLocks noGrp="1"/>
          </p:cNvSpPr>
          <p:nvPr>
            <p:ph type="title"/>
          </p:nvPr>
        </p:nvSpPr>
        <p:spPr>
          <a:xfrm>
            <a:off x="461474" y="148313"/>
            <a:ext cx="8225327" cy="1143000"/>
          </a:xfrm>
        </p:spPr>
        <p:txBody>
          <a:bodyPr/>
          <a:lstStyle/>
          <a:p>
            <a:r>
              <a:rPr lang="en-US" sz="4000" dirty="0"/>
              <a:t>What’s your hook?</a:t>
            </a:r>
          </a:p>
        </p:txBody>
      </p:sp>
      <p:sp>
        <p:nvSpPr>
          <p:cNvPr id="9" name="TextBox 8">
            <a:extLst>
              <a:ext uri="{FF2B5EF4-FFF2-40B4-BE49-F238E27FC236}">
                <a16:creationId xmlns:a16="http://schemas.microsoft.com/office/drawing/2014/main" id="{B366ADB5-F6CB-4945-A6C5-D4B30C02B745}"/>
              </a:ext>
            </a:extLst>
          </p:cNvPr>
          <p:cNvSpPr txBox="1"/>
          <p:nvPr/>
        </p:nvSpPr>
        <p:spPr>
          <a:xfrm>
            <a:off x="457199" y="1190786"/>
            <a:ext cx="4354607" cy="2246769"/>
          </a:xfrm>
          <a:prstGeom prst="rect">
            <a:avLst/>
          </a:prstGeom>
          <a:noFill/>
        </p:spPr>
        <p:txBody>
          <a:bodyPr wrap="square" rtlCol="0">
            <a:spAutoFit/>
          </a:bodyPr>
          <a:lstStyle/>
          <a:p>
            <a:r>
              <a:rPr lang="en-US" sz="2800" dirty="0">
                <a:solidFill>
                  <a:schemeClr val="accent1"/>
                </a:solidFill>
                <a:latin typeface="Calibri" panose="020F0502020204030204" pitchFamily="34" charset="0"/>
                <a:cs typeface="Calibri" panose="020F0502020204030204" pitchFamily="34" charset="0"/>
              </a:rPr>
              <a:t>Make your message lively and personal so that it resonates with the audience and prompts them to respond.</a:t>
            </a:r>
          </a:p>
        </p:txBody>
      </p:sp>
      <p:sp>
        <p:nvSpPr>
          <p:cNvPr id="10" name="TextBox 9">
            <a:extLst>
              <a:ext uri="{FF2B5EF4-FFF2-40B4-BE49-F238E27FC236}">
                <a16:creationId xmlns:a16="http://schemas.microsoft.com/office/drawing/2014/main" id="{98147B21-338E-4FED-A607-96351873A206}"/>
              </a:ext>
            </a:extLst>
          </p:cNvPr>
          <p:cNvSpPr txBox="1"/>
          <p:nvPr/>
        </p:nvSpPr>
        <p:spPr>
          <a:xfrm>
            <a:off x="461681" y="3441625"/>
            <a:ext cx="4604589" cy="1938992"/>
          </a:xfrm>
          <a:prstGeom prst="rect">
            <a:avLst/>
          </a:prstGeom>
          <a:noFill/>
        </p:spPr>
        <p:txBody>
          <a:bodyPr wrap="square" rtlCol="0">
            <a:spAutoFit/>
          </a:bodyPr>
          <a:lstStyle/>
          <a:p>
            <a:pPr marL="342900" indent="-342900">
              <a:buClr>
                <a:schemeClr val="accent5"/>
              </a:buClr>
              <a:buFont typeface="Wingdings" panose="05000000000000000000" pitchFamily="2" charset="2"/>
              <a:buChar char="Ø"/>
            </a:pPr>
            <a:r>
              <a:rPr lang="en-US" sz="2400" dirty="0">
                <a:latin typeface="Calibri" panose="020F0502020204030204" pitchFamily="34" charset="0"/>
                <a:cs typeface="Calibri" panose="020F0502020204030204" pitchFamily="34" charset="0"/>
              </a:rPr>
              <a:t>Use humor, light-heartedness</a:t>
            </a:r>
          </a:p>
          <a:p>
            <a:pPr marL="342900" indent="-342900">
              <a:buClr>
                <a:schemeClr val="accent5"/>
              </a:buClr>
              <a:buFont typeface="Wingdings" panose="05000000000000000000" pitchFamily="2" charset="2"/>
              <a:buChar char="Ø"/>
            </a:pPr>
            <a:r>
              <a:rPr lang="en-US" sz="2400" dirty="0">
                <a:latin typeface="Calibri" panose="020F0502020204030204" pitchFamily="34" charset="0"/>
                <a:cs typeface="Calibri" panose="020F0502020204030204" pitchFamily="34" charset="0"/>
              </a:rPr>
              <a:t>Portray issue through stories</a:t>
            </a:r>
          </a:p>
          <a:p>
            <a:pPr marL="342900" indent="-342900">
              <a:buClr>
                <a:schemeClr val="accent5"/>
              </a:buClr>
              <a:buFont typeface="Wingdings" panose="05000000000000000000" pitchFamily="2" charset="2"/>
              <a:buChar char="Ø"/>
            </a:pPr>
            <a:r>
              <a:rPr lang="en-US" sz="2400" dirty="0">
                <a:latin typeface="Calibri" panose="020F0502020204030204" pitchFamily="34" charset="0"/>
                <a:cs typeface="Calibri" panose="020F0502020204030204" pitchFamily="34" charset="0"/>
              </a:rPr>
              <a:t>Use trusted sources</a:t>
            </a:r>
          </a:p>
          <a:p>
            <a:pPr marL="342900" indent="-342900">
              <a:buClr>
                <a:schemeClr val="accent5"/>
              </a:buClr>
              <a:buFont typeface="Wingdings" panose="05000000000000000000" pitchFamily="2" charset="2"/>
              <a:buChar char="Ø"/>
            </a:pPr>
            <a:r>
              <a:rPr lang="en-US" sz="2400" dirty="0">
                <a:latin typeface="Calibri" panose="020F0502020204030204" pitchFamily="34" charset="0"/>
                <a:cs typeface="Calibri" panose="020F0502020204030204" pitchFamily="34" charset="0"/>
              </a:rPr>
              <a:t>Don’t exaggerate situation/consequences</a:t>
            </a:r>
          </a:p>
        </p:txBody>
      </p:sp>
      <p:pic>
        <p:nvPicPr>
          <p:cNvPr id="7" name="Picture 6">
            <a:extLst>
              <a:ext uri="{FF2B5EF4-FFF2-40B4-BE49-F238E27FC236}">
                <a16:creationId xmlns:a16="http://schemas.microsoft.com/office/drawing/2014/main" id="{3E317D23-048C-4C7A-BB09-69A0CF26DDA9}"/>
              </a:ext>
            </a:extLst>
          </p:cNvPr>
          <p:cNvPicPr>
            <a:picLocks noChangeAspect="1"/>
          </p:cNvPicPr>
          <p:nvPr/>
        </p:nvPicPr>
        <p:blipFill>
          <a:blip r:embed="rId3"/>
          <a:stretch>
            <a:fillRect/>
          </a:stretch>
        </p:blipFill>
        <p:spPr>
          <a:xfrm>
            <a:off x="4886521" y="0"/>
            <a:ext cx="4252998" cy="5905491"/>
          </a:xfrm>
          <a:prstGeom prst="rect">
            <a:avLst/>
          </a:prstGeom>
        </p:spPr>
      </p:pic>
      <p:sp>
        <p:nvSpPr>
          <p:cNvPr id="8" name="TextBox 7">
            <a:extLst>
              <a:ext uri="{FF2B5EF4-FFF2-40B4-BE49-F238E27FC236}">
                <a16:creationId xmlns:a16="http://schemas.microsoft.com/office/drawing/2014/main" id="{3FBADEDC-AFDC-4A22-99A1-DED034CE7B55}"/>
              </a:ext>
            </a:extLst>
          </p:cNvPr>
          <p:cNvSpPr txBox="1"/>
          <p:nvPr/>
        </p:nvSpPr>
        <p:spPr>
          <a:xfrm>
            <a:off x="457199" y="5905491"/>
            <a:ext cx="8682319" cy="461665"/>
          </a:xfrm>
          <a:prstGeom prst="rect">
            <a:avLst/>
          </a:prstGeom>
          <a:noFill/>
        </p:spPr>
        <p:txBody>
          <a:bodyPr wrap="square" rtlCol="0">
            <a:spAutoFit/>
          </a:bodyPr>
          <a:lstStyle/>
          <a:p>
            <a:pPr algn="r"/>
            <a:r>
              <a:rPr lang="en-US" sz="2400" i="1" dirty="0">
                <a:latin typeface="Calibri" panose="020F0502020204030204" pitchFamily="34" charset="0"/>
                <a:cs typeface="Calibri" panose="020F0502020204030204" pitchFamily="34" charset="0"/>
              </a:rPr>
              <a:t>Find this and more ideas at US EPA NPS Outreach Toolbox.</a:t>
            </a:r>
          </a:p>
        </p:txBody>
      </p:sp>
    </p:spTree>
    <p:extLst>
      <p:ext uri="{BB962C8B-B14F-4D97-AF65-F5344CB8AC3E}">
        <p14:creationId xmlns:p14="http://schemas.microsoft.com/office/powerpoint/2010/main" val="1956074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391EF-4F86-4B08-96A4-1EA493BABADD}"/>
              </a:ext>
            </a:extLst>
          </p:cNvPr>
          <p:cNvSpPr>
            <a:spLocks noGrp="1"/>
          </p:cNvSpPr>
          <p:nvPr>
            <p:ph type="title"/>
          </p:nvPr>
        </p:nvSpPr>
        <p:spPr>
          <a:xfrm>
            <a:off x="461474" y="148313"/>
            <a:ext cx="8225327" cy="1143000"/>
          </a:xfrm>
        </p:spPr>
        <p:txBody>
          <a:bodyPr/>
          <a:lstStyle/>
          <a:p>
            <a:r>
              <a:rPr lang="en-US" sz="4000" dirty="0"/>
              <a:t>Lexington Stormwater Focus Group Study: Dog Waste</a:t>
            </a:r>
          </a:p>
        </p:txBody>
      </p:sp>
      <p:sp>
        <p:nvSpPr>
          <p:cNvPr id="8" name="TextBox 7">
            <a:extLst>
              <a:ext uri="{FF2B5EF4-FFF2-40B4-BE49-F238E27FC236}">
                <a16:creationId xmlns:a16="http://schemas.microsoft.com/office/drawing/2014/main" id="{3FBADEDC-AFDC-4A22-99A1-DED034CE7B55}"/>
              </a:ext>
            </a:extLst>
          </p:cNvPr>
          <p:cNvSpPr txBox="1"/>
          <p:nvPr/>
        </p:nvSpPr>
        <p:spPr>
          <a:xfrm>
            <a:off x="457199" y="5905491"/>
            <a:ext cx="8682319" cy="461665"/>
          </a:xfrm>
          <a:prstGeom prst="rect">
            <a:avLst/>
          </a:prstGeom>
          <a:noFill/>
        </p:spPr>
        <p:txBody>
          <a:bodyPr wrap="square" rtlCol="0">
            <a:spAutoFit/>
          </a:bodyPr>
          <a:lstStyle/>
          <a:p>
            <a:pPr algn="r"/>
            <a:r>
              <a:rPr lang="en-US" sz="2400" i="1" dirty="0">
                <a:latin typeface="Calibri" panose="020F0502020204030204" pitchFamily="34" charset="0"/>
                <a:cs typeface="Calibri" panose="020F0502020204030204" pitchFamily="34" charset="0"/>
              </a:rPr>
              <a:t>Opinion Works 2018</a:t>
            </a:r>
          </a:p>
        </p:txBody>
      </p:sp>
      <p:pic>
        <p:nvPicPr>
          <p:cNvPr id="3" name="Picture 2">
            <a:extLst>
              <a:ext uri="{FF2B5EF4-FFF2-40B4-BE49-F238E27FC236}">
                <a16:creationId xmlns:a16="http://schemas.microsoft.com/office/drawing/2014/main" id="{5D11F43E-3B2F-4A7F-AA5E-A9BDB2145896}"/>
              </a:ext>
            </a:extLst>
          </p:cNvPr>
          <p:cNvPicPr>
            <a:picLocks noChangeAspect="1"/>
          </p:cNvPicPr>
          <p:nvPr/>
        </p:nvPicPr>
        <p:blipFill>
          <a:blip r:embed="rId3"/>
          <a:stretch>
            <a:fillRect/>
          </a:stretch>
        </p:blipFill>
        <p:spPr>
          <a:xfrm>
            <a:off x="1957958" y="1680920"/>
            <a:ext cx="2713477" cy="2121671"/>
          </a:xfrm>
          <a:prstGeom prst="rect">
            <a:avLst/>
          </a:prstGeom>
        </p:spPr>
      </p:pic>
      <p:pic>
        <p:nvPicPr>
          <p:cNvPr id="4" name="Picture 3">
            <a:extLst>
              <a:ext uri="{FF2B5EF4-FFF2-40B4-BE49-F238E27FC236}">
                <a16:creationId xmlns:a16="http://schemas.microsoft.com/office/drawing/2014/main" id="{E3EE3F56-C86D-4305-9C31-D3A42451F0DC}"/>
              </a:ext>
            </a:extLst>
          </p:cNvPr>
          <p:cNvPicPr>
            <a:picLocks noChangeAspect="1"/>
          </p:cNvPicPr>
          <p:nvPr/>
        </p:nvPicPr>
        <p:blipFill>
          <a:blip r:embed="rId4"/>
          <a:stretch>
            <a:fillRect/>
          </a:stretch>
        </p:blipFill>
        <p:spPr>
          <a:xfrm>
            <a:off x="4863196" y="2055808"/>
            <a:ext cx="4276322" cy="1201267"/>
          </a:xfrm>
          <a:prstGeom prst="rect">
            <a:avLst/>
          </a:prstGeom>
        </p:spPr>
      </p:pic>
      <p:pic>
        <p:nvPicPr>
          <p:cNvPr id="5" name="Picture 4">
            <a:extLst>
              <a:ext uri="{FF2B5EF4-FFF2-40B4-BE49-F238E27FC236}">
                <a16:creationId xmlns:a16="http://schemas.microsoft.com/office/drawing/2014/main" id="{D7BA6B35-5BF3-4CBC-8C34-463043C645F7}"/>
              </a:ext>
            </a:extLst>
          </p:cNvPr>
          <p:cNvPicPr>
            <a:picLocks noChangeAspect="1"/>
          </p:cNvPicPr>
          <p:nvPr/>
        </p:nvPicPr>
        <p:blipFill>
          <a:blip r:embed="rId5"/>
          <a:stretch>
            <a:fillRect/>
          </a:stretch>
        </p:blipFill>
        <p:spPr>
          <a:xfrm>
            <a:off x="306219" y="1616576"/>
            <a:ext cx="1538956" cy="2250361"/>
          </a:xfrm>
          <a:prstGeom prst="rect">
            <a:avLst/>
          </a:prstGeom>
        </p:spPr>
      </p:pic>
      <p:pic>
        <p:nvPicPr>
          <p:cNvPr id="6" name="Picture 5">
            <a:extLst>
              <a:ext uri="{FF2B5EF4-FFF2-40B4-BE49-F238E27FC236}">
                <a16:creationId xmlns:a16="http://schemas.microsoft.com/office/drawing/2014/main" id="{A55A0156-E4C2-452F-AA34-C845659ACB77}"/>
              </a:ext>
            </a:extLst>
          </p:cNvPr>
          <p:cNvPicPr>
            <a:picLocks noChangeAspect="1"/>
          </p:cNvPicPr>
          <p:nvPr/>
        </p:nvPicPr>
        <p:blipFill>
          <a:blip r:embed="rId6"/>
          <a:stretch>
            <a:fillRect/>
          </a:stretch>
        </p:blipFill>
        <p:spPr>
          <a:xfrm>
            <a:off x="4572000" y="3892625"/>
            <a:ext cx="4449632" cy="1969676"/>
          </a:xfrm>
          <a:prstGeom prst="rect">
            <a:avLst/>
          </a:prstGeom>
        </p:spPr>
      </p:pic>
      <p:pic>
        <p:nvPicPr>
          <p:cNvPr id="11" name="Picture 10">
            <a:extLst>
              <a:ext uri="{FF2B5EF4-FFF2-40B4-BE49-F238E27FC236}">
                <a16:creationId xmlns:a16="http://schemas.microsoft.com/office/drawing/2014/main" id="{8B30E7F4-8AC0-41B3-8C15-E0337C71E4D3}"/>
              </a:ext>
            </a:extLst>
          </p:cNvPr>
          <p:cNvPicPr>
            <a:picLocks noChangeAspect="1"/>
          </p:cNvPicPr>
          <p:nvPr/>
        </p:nvPicPr>
        <p:blipFill>
          <a:blip r:embed="rId7"/>
          <a:stretch>
            <a:fillRect/>
          </a:stretch>
        </p:blipFill>
        <p:spPr>
          <a:xfrm>
            <a:off x="440499" y="4101884"/>
            <a:ext cx="3939316" cy="1766079"/>
          </a:xfrm>
          <a:prstGeom prst="rect">
            <a:avLst/>
          </a:prstGeom>
        </p:spPr>
      </p:pic>
      <p:sp>
        <p:nvSpPr>
          <p:cNvPr id="12" name="Rectangle 11">
            <a:extLst>
              <a:ext uri="{FF2B5EF4-FFF2-40B4-BE49-F238E27FC236}">
                <a16:creationId xmlns:a16="http://schemas.microsoft.com/office/drawing/2014/main" id="{6E69F83E-6E81-405B-824E-2FA541D22775}"/>
              </a:ext>
            </a:extLst>
          </p:cNvPr>
          <p:cNvSpPr/>
          <p:nvPr/>
        </p:nvSpPr>
        <p:spPr>
          <a:xfrm>
            <a:off x="-72022" y="1211896"/>
            <a:ext cx="53091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1</a:t>
            </a:r>
          </a:p>
        </p:txBody>
      </p:sp>
      <p:sp>
        <p:nvSpPr>
          <p:cNvPr id="15" name="Rectangle 14">
            <a:extLst>
              <a:ext uri="{FF2B5EF4-FFF2-40B4-BE49-F238E27FC236}">
                <a16:creationId xmlns:a16="http://schemas.microsoft.com/office/drawing/2014/main" id="{E6F551BB-6948-4ECB-932A-EEFB16379D1F}"/>
              </a:ext>
            </a:extLst>
          </p:cNvPr>
          <p:cNvSpPr/>
          <p:nvPr/>
        </p:nvSpPr>
        <p:spPr>
          <a:xfrm>
            <a:off x="1895942" y="1284362"/>
            <a:ext cx="53091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2</a:t>
            </a:r>
          </a:p>
        </p:txBody>
      </p:sp>
      <p:sp>
        <p:nvSpPr>
          <p:cNvPr id="17" name="Rectangle 16">
            <a:extLst>
              <a:ext uri="{FF2B5EF4-FFF2-40B4-BE49-F238E27FC236}">
                <a16:creationId xmlns:a16="http://schemas.microsoft.com/office/drawing/2014/main" id="{88E696CB-A05E-4086-B753-FC4DE6AFE0F3}"/>
              </a:ext>
            </a:extLst>
          </p:cNvPr>
          <p:cNvSpPr/>
          <p:nvPr/>
        </p:nvSpPr>
        <p:spPr>
          <a:xfrm>
            <a:off x="4718798" y="1286657"/>
            <a:ext cx="53091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3</a:t>
            </a:r>
          </a:p>
        </p:txBody>
      </p:sp>
      <p:sp>
        <p:nvSpPr>
          <p:cNvPr id="19" name="Rectangle 18">
            <a:extLst>
              <a:ext uri="{FF2B5EF4-FFF2-40B4-BE49-F238E27FC236}">
                <a16:creationId xmlns:a16="http://schemas.microsoft.com/office/drawing/2014/main" id="{30A20671-72C1-4BD0-94BA-41B6D3E10214}"/>
              </a:ext>
            </a:extLst>
          </p:cNvPr>
          <p:cNvSpPr/>
          <p:nvPr/>
        </p:nvSpPr>
        <p:spPr>
          <a:xfrm>
            <a:off x="9754" y="3776461"/>
            <a:ext cx="53091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4</a:t>
            </a:r>
          </a:p>
        </p:txBody>
      </p:sp>
      <p:sp>
        <p:nvSpPr>
          <p:cNvPr id="21" name="Rectangle 20">
            <a:extLst>
              <a:ext uri="{FF2B5EF4-FFF2-40B4-BE49-F238E27FC236}">
                <a16:creationId xmlns:a16="http://schemas.microsoft.com/office/drawing/2014/main" id="{79A2B2E8-2308-4867-B33E-E4E6F86A5768}"/>
              </a:ext>
            </a:extLst>
          </p:cNvPr>
          <p:cNvSpPr/>
          <p:nvPr/>
        </p:nvSpPr>
        <p:spPr>
          <a:xfrm>
            <a:off x="4810560" y="3299523"/>
            <a:ext cx="53091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5</a:t>
            </a:r>
          </a:p>
        </p:txBody>
      </p:sp>
    </p:spTree>
    <p:extLst>
      <p:ext uri="{BB962C8B-B14F-4D97-AF65-F5344CB8AC3E}">
        <p14:creationId xmlns:p14="http://schemas.microsoft.com/office/powerpoint/2010/main" val="2996786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3. Invoking Emotions with Intention</a:t>
            </a:r>
          </a:p>
        </p:txBody>
      </p:sp>
      <p:sp>
        <p:nvSpPr>
          <p:cNvPr id="5" name="Content Placeholder 8">
            <a:extLst>
              <a:ext uri="{FF2B5EF4-FFF2-40B4-BE49-F238E27FC236}">
                <a16:creationId xmlns:a16="http://schemas.microsoft.com/office/drawing/2014/main" id="{B4144869-F4AD-4B29-9B16-E164CF28806C}"/>
              </a:ext>
            </a:extLst>
          </p:cNvPr>
          <p:cNvSpPr>
            <a:spLocks noGrp="1"/>
          </p:cNvSpPr>
          <p:nvPr>
            <p:ph idx="1"/>
          </p:nvPr>
        </p:nvSpPr>
        <p:spPr>
          <a:xfrm>
            <a:off x="174813" y="1126888"/>
            <a:ext cx="8643262" cy="3173263"/>
          </a:xfrm>
        </p:spPr>
        <p:txBody>
          <a:bodyPr>
            <a:noAutofit/>
          </a:bodyPr>
          <a:lstStyle/>
          <a:p>
            <a:pPr marL="157169" indent="0">
              <a:lnSpc>
                <a:spcPct val="107000"/>
              </a:lnSpc>
              <a:spcBef>
                <a:spcPts val="0"/>
              </a:spcBef>
              <a:buNone/>
            </a:pPr>
            <a:r>
              <a:rPr lang="en-US" sz="3600" dirty="0"/>
              <a:t>“Think about what you’re trying to get people to do and how they would feel if they were doing it. Then think about stories that would make them feel that way.”</a:t>
            </a:r>
            <a:endParaRPr lang="en-US" sz="4800" dirty="0"/>
          </a:p>
        </p:txBody>
      </p:sp>
      <p:sp>
        <p:nvSpPr>
          <p:cNvPr id="15" name="TextBox 14">
            <a:extLst>
              <a:ext uri="{FF2B5EF4-FFF2-40B4-BE49-F238E27FC236}">
                <a16:creationId xmlns:a16="http://schemas.microsoft.com/office/drawing/2014/main" id="{C9852B05-A86E-47B0-B9BA-4B24237770E5}"/>
              </a:ext>
            </a:extLst>
          </p:cNvPr>
          <p:cNvSpPr txBox="1"/>
          <p:nvPr/>
        </p:nvSpPr>
        <p:spPr>
          <a:xfrm>
            <a:off x="536313" y="5586797"/>
            <a:ext cx="8308055" cy="646331"/>
          </a:xfrm>
          <a:prstGeom prst="rect">
            <a:avLst/>
          </a:prstGeom>
          <a:noFill/>
        </p:spPr>
        <p:txBody>
          <a:bodyPr wrap="square">
            <a:spAutoFit/>
          </a:bodyPr>
          <a:lstStyle/>
          <a:p>
            <a:pPr marL="0" marR="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Christiano</a:t>
            </a:r>
            <a:r>
              <a:rPr lang="en-US" sz="1800" dirty="0">
                <a:effectLst/>
                <a:latin typeface="Calibri" panose="020F0502020204030204" pitchFamily="34" charset="0"/>
                <a:ea typeface="Calibri" panose="020F0502020204030204" pitchFamily="34" charset="0"/>
                <a:cs typeface="Times New Roman" panose="02020603050405020304" pitchFamily="18" charset="0"/>
              </a:rPr>
              <a:t>, A. and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Neimand</a:t>
            </a:r>
            <a:r>
              <a:rPr lang="en-US" sz="1800" dirty="0">
                <a:effectLst/>
                <a:latin typeface="Calibri" panose="020F0502020204030204" pitchFamily="34" charset="0"/>
                <a:ea typeface="Calibri" panose="020F0502020204030204" pitchFamily="34" charset="0"/>
                <a:cs typeface="Times New Roman" panose="02020603050405020304" pitchFamily="18" charset="0"/>
              </a:rPr>
              <a:t>. 2018. The Science of What Makes People Care. Stanford Social Innovation Review. Fall 2018. P. 26-33</a:t>
            </a:r>
          </a:p>
        </p:txBody>
      </p:sp>
    </p:spTree>
    <p:custDataLst>
      <p:tags r:id="rId1"/>
    </p:custDataLst>
    <p:extLst>
      <p:ext uri="{BB962C8B-B14F-4D97-AF65-F5344CB8AC3E}">
        <p14:creationId xmlns:p14="http://schemas.microsoft.com/office/powerpoint/2010/main" val="388559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CBF8B5-08D0-48D8-B657-F56701A451D6}"/>
              </a:ext>
            </a:extLst>
          </p:cNvPr>
          <p:cNvPicPr>
            <a:picLocks noChangeAspect="1"/>
          </p:cNvPicPr>
          <p:nvPr/>
        </p:nvPicPr>
        <p:blipFill rotWithShape="1">
          <a:blip r:embed="rId3"/>
          <a:srcRect l="2003" t="16482" b="5158"/>
          <a:stretch/>
        </p:blipFill>
        <p:spPr>
          <a:xfrm>
            <a:off x="1930960" y="896380"/>
            <a:ext cx="5588666" cy="3355116"/>
          </a:xfrm>
          <a:prstGeom prst="rect">
            <a:avLst/>
          </a:prstGeom>
        </p:spPr>
      </p:pic>
      <p:sp>
        <p:nvSpPr>
          <p:cNvPr id="2" name="Title 1">
            <a:extLst>
              <a:ext uri="{FF2B5EF4-FFF2-40B4-BE49-F238E27FC236}">
                <a16:creationId xmlns:a16="http://schemas.microsoft.com/office/drawing/2014/main" id="{09851E6B-9243-41DD-A066-A580D2C081F5}"/>
              </a:ext>
            </a:extLst>
          </p:cNvPr>
          <p:cNvSpPr>
            <a:spLocks noGrp="1"/>
          </p:cNvSpPr>
          <p:nvPr>
            <p:ph type="title"/>
          </p:nvPr>
        </p:nvSpPr>
        <p:spPr>
          <a:xfrm>
            <a:off x="459336" y="7490"/>
            <a:ext cx="8225327" cy="1143000"/>
          </a:xfrm>
        </p:spPr>
        <p:txBody>
          <a:bodyPr/>
          <a:lstStyle/>
          <a:p>
            <a:r>
              <a:rPr lang="en-US" sz="4000" dirty="0"/>
              <a:t>Framing Your Message</a:t>
            </a:r>
          </a:p>
        </p:txBody>
      </p:sp>
      <p:sp>
        <p:nvSpPr>
          <p:cNvPr id="3" name="Content Placeholder 2">
            <a:extLst>
              <a:ext uri="{FF2B5EF4-FFF2-40B4-BE49-F238E27FC236}">
                <a16:creationId xmlns:a16="http://schemas.microsoft.com/office/drawing/2014/main" id="{AC4CA7D3-B720-4165-AC5A-A5A63666071F}"/>
              </a:ext>
            </a:extLst>
          </p:cNvPr>
          <p:cNvSpPr>
            <a:spLocks noGrp="1"/>
          </p:cNvSpPr>
          <p:nvPr>
            <p:ph idx="1"/>
          </p:nvPr>
        </p:nvSpPr>
        <p:spPr>
          <a:xfrm>
            <a:off x="324866" y="4251496"/>
            <a:ext cx="8494266" cy="2000694"/>
          </a:xfrm>
          <a:ln w="63500" cap="sq" cmpd="sng">
            <a:noFill/>
            <a:miter lim="800000"/>
          </a:ln>
        </p:spPr>
        <p:txBody>
          <a:bodyPr>
            <a:normAutofit/>
          </a:bodyPr>
          <a:lstStyle/>
          <a:p>
            <a:pPr>
              <a:buClr>
                <a:schemeClr val="accent5"/>
              </a:buClr>
              <a:buFont typeface="Wingdings" panose="05000000000000000000" pitchFamily="2" charset="2"/>
              <a:buChar char="Ø"/>
            </a:pPr>
            <a:r>
              <a:rPr lang="en-US" sz="2800" i="1" dirty="0"/>
              <a:t>Story lines that make an issue relevant to a particular audience.</a:t>
            </a:r>
          </a:p>
          <a:p>
            <a:pPr>
              <a:buClr>
                <a:schemeClr val="accent5"/>
              </a:buClr>
              <a:buFont typeface="Wingdings" panose="05000000000000000000" pitchFamily="2" charset="2"/>
              <a:buChar char="Ø"/>
            </a:pPr>
            <a:r>
              <a:rPr lang="en-US" sz="2800" i="1" dirty="0"/>
              <a:t>Puts a particular spin (or frame) on factual information.</a:t>
            </a:r>
          </a:p>
          <a:p>
            <a:pPr>
              <a:buClr>
                <a:schemeClr val="accent5"/>
              </a:buClr>
              <a:buFont typeface="Wingdings" panose="05000000000000000000" pitchFamily="2" charset="2"/>
              <a:buChar char="Ø"/>
            </a:pPr>
            <a:r>
              <a:rPr lang="en-US" sz="2800" i="1" dirty="0"/>
              <a:t>Goal is to alter someone’s opinion on an issue.</a:t>
            </a:r>
            <a:endParaRPr lang="en-US" dirty="0"/>
          </a:p>
        </p:txBody>
      </p:sp>
    </p:spTree>
    <p:extLst>
      <p:ext uri="{BB962C8B-B14F-4D97-AF65-F5344CB8AC3E}">
        <p14:creationId xmlns:p14="http://schemas.microsoft.com/office/powerpoint/2010/main" val="1443360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3. Invoking Emotions with Intention</a:t>
            </a:r>
          </a:p>
        </p:txBody>
      </p:sp>
      <p:sp>
        <p:nvSpPr>
          <p:cNvPr id="5" name="Content Placeholder 8">
            <a:extLst>
              <a:ext uri="{FF2B5EF4-FFF2-40B4-BE49-F238E27FC236}">
                <a16:creationId xmlns:a16="http://schemas.microsoft.com/office/drawing/2014/main" id="{B4144869-F4AD-4B29-9B16-E164CF28806C}"/>
              </a:ext>
            </a:extLst>
          </p:cNvPr>
          <p:cNvSpPr>
            <a:spLocks noGrp="1"/>
          </p:cNvSpPr>
          <p:nvPr>
            <p:ph idx="1"/>
          </p:nvPr>
        </p:nvSpPr>
        <p:spPr>
          <a:xfrm>
            <a:off x="-89505" y="1078691"/>
            <a:ext cx="3889981" cy="646332"/>
          </a:xfrm>
        </p:spPr>
        <p:txBody>
          <a:bodyPr>
            <a:noAutofit/>
          </a:bodyPr>
          <a:lstStyle/>
          <a:p>
            <a:pPr marL="157169" indent="0">
              <a:lnSpc>
                <a:spcPct val="107000"/>
              </a:lnSpc>
              <a:spcBef>
                <a:spcPts val="0"/>
              </a:spcBef>
              <a:buNone/>
            </a:pPr>
            <a:r>
              <a:rPr lang="en-US" sz="3600" b="1" dirty="0"/>
              <a:t>Sadness / Feel Bad</a:t>
            </a:r>
            <a:endParaRPr lang="en-US" sz="4800" b="1" dirty="0"/>
          </a:p>
        </p:txBody>
      </p:sp>
      <p:pic>
        <p:nvPicPr>
          <p:cNvPr id="4" name="Picture 3" descr="A person looking towards the camera&#10;&#10;Description automatically generated">
            <a:extLst>
              <a:ext uri="{FF2B5EF4-FFF2-40B4-BE49-F238E27FC236}">
                <a16:creationId xmlns:a16="http://schemas.microsoft.com/office/drawing/2014/main" id="{44E1D498-2084-4A43-A677-6947C571DD28}"/>
              </a:ext>
            </a:extLst>
          </p:cNvPr>
          <p:cNvPicPr>
            <a:picLocks noChangeAspect="1"/>
          </p:cNvPicPr>
          <p:nvPr/>
        </p:nvPicPr>
        <p:blipFill rotWithShape="1">
          <a:blip r:embed="rId4"/>
          <a:srcRect b="7373"/>
          <a:stretch/>
        </p:blipFill>
        <p:spPr>
          <a:xfrm>
            <a:off x="214844" y="1769789"/>
            <a:ext cx="2809961" cy="3743325"/>
          </a:xfrm>
          <a:prstGeom prst="rect">
            <a:avLst/>
          </a:prstGeom>
        </p:spPr>
      </p:pic>
      <p:sp>
        <p:nvSpPr>
          <p:cNvPr id="7" name="Content Placeholder 8">
            <a:extLst>
              <a:ext uri="{FF2B5EF4-FFF2-40B4-BE49-F238E27FC236}">
                <a16:creationId xmlns:a16="http://schemas.microsoft.com/office/drawing/2014/main" id="{0A7B2E4C-782D-4BEF-AEE8-2A740AA0DEFC}"/>
              </a:ext>
            </a:extLst>
          </p:cNvPr>
          <p:cNvSpPr txBox="1">
            <a:spLocks/>
          </p:cNvSpPr>
          <p:nvPr/>
        </p:nvSpPr>
        <p:spPr>
          <a:xfrm>
            <a:off x="2541555" y="5707950"/>
            <a:ext cx="4414838" cy="646332"/>
          </a:xfrm>
          <a:prstGeom prst="rect">
            <a:avLst/>
          </a:prstGeom>
        </p:spPr>
        <p:txBody>
          <a:bodyPr vert="horz" lIns="91440" tIns="45720" rIns="91440" bIns="45720" rtlCol="0">
            <a:noAutofit/>
          </a:bodyPr>
          <a:lstStyle>
            <a:lvl1pPr marL="257168" indent="-257168" algn="l" defTabSz="342892"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1pPr>
            <a:lvl2pPr marL="557199" indent="-214308" algn="l" defTabSz="342892" rtl="0" eaLnBrk="1" latinLnBrk="0" hangingPunct="1">
              <a:spcBef>
                <a:spcPct val="20000"/>
              </a:spcBef>
              <a:buFont typeface="Arial"/>
              <a:buChar char="–"/>
              <a:defRPr sz="2100" b="0" i="0" kern="1200">
                <a:solidFill>
                  <a:schemeClr val="tx1"/>
                </a:solidFill>
                <a:latin typeface="Calibri" panose="020F0502020204030204" pitchFamily="34" charset="0"/>
                <a:ea typeface="+mn-ea"/>
                <a:cs typeface="Calibri" panose="020F0502020204030204" pitchFamily="34" charset="0"/>
              </a:defRPr>
            </a:lvl2pPr>
            <a:lvl3pPr marL="857228" indent="-171446" algn="l" defTabSz="342892" rtl="0" eaLnBrk="1" latinLnBrk="0" hangingPunct="1">
              <a:spcBef>
                <a:spcPct val="20000"/>
              </a:spcBef>
              <a:buFont typeface="Arial"/>
              <a:buChar char="•"/>
              <a:defRPr sz="1800" b="0" i="0" kern="1200">
                <a:solidFill>
                  <a:schemeClr val="tx1"/>
                </a:solidFill>
                <a:latin typeface="Calibri" panose="020F0502020204030204" pitchFamily="34" charset="0"/>
                <a:ea typeface="+mn-ea"/>
                <a:cs typeface="Calibri" panose="020F0502020204030204" pitchFamily="34" charset="0"/>
              </a:defRPr>
            </a:lvl3pPr>
            <a:lvl4pPr marL="1200120" indent="-171446" algn="l" defTabSz="342892" rtl="0" eaLnBrk="1" latinLnBrk="0" hangingPunct="1">
              <a:spcBef>
                <a:spcPct val="20000"/>
              </a:spcBef>
              <a:buFont typeface="Arial"/>
              <a:buChar char="–"/>
              <a:defRPr sz="1500" b="0" i="0" kern="1200">
                <a:solidFill>
                  <a:schemeClr val="tx1"/>
                </a:solidFill>
                <a:latin typeface="Calibri" panose="020F0502020204030204" pitchFamily="34" charset="0"/>
                <a:ea typeface="+mn-ea"/>
                <a:cs typeface="Calibri" panose="020F0502020204030204" pitchFamily="34" charset="0"/>
              </a:defRPr>
            </a:lvl4pPr>
            <a:lvl5pPr marL="1543012" indent="-171446" algn="l" defTabSz="342892"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157169" indent="0">
              <a:lnSpc>
                <a:spcPct val="107000"/>
              </a:lnSpc>
              <a:spcBef>
                <a:spcPts val="0"/>
              </a:spcBef>
              <a:buFont typeface="Arial"/>
              <a:buNone/>
            </a:pPr>
            <a:r>
              <a:rPr lang="en-US" sz="3600" b="1" dirty="0"/>
              <a:t>Wonder / Connected</a:t>
            </a:r>
            <a:endParaRPr lang="en-US" sz="4800" b="1" dirty="0"/>
          </a:p>
        </p:txBody>
      </p:sp>
      <p:pic>
        <p:nvPicPr>
          <p:cNvPr id="8" name="Picture 7" descr="A sunset over a body of water&#10;&#10;Description automatically generated">
            <a:extLst>
              <a:ext uri="{FF2B5EF4-FFF2-40B4-BE49-F238E27FC236}">
                <a16:creationId xmlns:a16="http://schemas.microsoft.com/office/drawing/2014/main" id="{4D0C1CAB-043D-4E32-A6EB-0336D3238DD9}"/>
              </a:ext>
            </a:extLst>
          </p:cNvPr>
          <p:cNvPicPr>
            <a:picLocks noChangeAspect="1"/>
          </p:cNvPicPr>
          <p:nvPr/>
        </p:nvPicPr>
        <p:blipFill rotWithShape="1">
          <a:blip r:embed="rId5"/>
          <a:srcRect r="37891"/>
          <a:stretch/>
        </p:blipFill>
        <p:spPr>
          <a:xfrm>
            <a:off x="3329154" y="2050778"/>
            <a:ext cx="2839641" cy="3417570"/>
          </a:xfrm>
          <a:prstGeom prst="rect">
            <a:avLst/>
          </a:prstGeom>
        </p:spPr>
      </p:pic>
      <p:sp>
        <p:nvSpPr>
          <p:cNvPr id="10" name="Content Placeholder 8">
            <a:extLst>
              <a:ext uri="{FF2B5EF4-FFF2-40B4-BE49-F238E27FC236}">
                <a16:creationId xmlns:a16="http://schemas.microsoft.com/office/drawing/2014/main" id="{9CBEC8F3-1787-4506-AB56-EAC762A8C84E}"/>
              </a:ext>
            </a:extLst>
          </p:cNvPr>
          <p:cNvSpPr txBox="1">
            <a:spLocks/>
          </p:cNvSpPr>
          <p:nvPr/>
        </p:nvSpPr>
        <p:spPr>
          <a:xfrm>
            <a:off x="6264537" y="1078691"/>
            <a:ext cx="2664619" cy="646332"/>
          </a:xfrm>
          <a:prstGeom prst="rect">
            <a:avLst/>
          </a:prstGeom>
        </p:spPr>
        <p:txBody>
          <a:bodyPr vert="horz" lIns="91440" tIns="45720" rIns="91440" bIns="45720" rtlCol="0">
            <a:noAutofit/>
          </a:bodyPr>
          <a:lstStyle>
            <a:lvl1pPr marL="257168" indent="-257168" algn="l" defTabSz="342892"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1pPr>
            <a:lvl2pPr marL="557199" indent="-214308" algn="l" defTabSz="342892" rtl="0" eaLnBrk="1" latinLnBrk="0" hangingPunct="1">
              <a:spcBef>
                <a:spcPct val="20000"/>
              </a:spcBef>
              <a:buFont typeface="Arial"/>
              <a:buChar char="–"/>
              <a:defRPr sz="2100" b="0" i="0" kern="1200">
                <a:solidFill>
                  <a:schemeClr val="tx1"/>
                </a:solidFill>
                <a:latin typeface="Calibri" panose="020F0502020204030204" pitchFamily="34" charset="0"/>
                <a:ea typeface="+mn-ea"/>
                <a:cs typeface="Calibri" panose="020F0502020204030204" pitchFamily="34" charset="0"/>
              </a:defRPr>
            </a:lvl2pPr>
            <a:lvl3pPr marL="857228" indent="-171446" algn="l" defTabSz="342892" rtl="0" eaLnBrk="1" latinLnBrk="0" hangingPunct="1">
              <a:spcBef>
                <a:spcPct val="20000"/>
              </a:spcBef>
              <a:buFont typeface="Arial"/>
              <a:buChar char="•"/>
              <a:defRPr sz="1800" b="0" i="0" kern="1200">
                <a:solidFill>
                  <a:schemeClr val="tx1"/>
                </a:solidFill>
                <a:latin typeface="Calibri" panose="020F0502020204030204" pitchFamily="34" charset="0"/>
                <a:ea typeface="+mn-ea"/>
                <a:cs typeface="Calibri" panose="020F0502020204030204" pitchFamily="34" charset="0"/>
              </a:defRPr>
            </a:lvl3pPr>
            <a:lvl4pPr marL="1200120" indent="-171446" algn="l" defTabSz="342892" rtl="0" eaLnBrk="1" latinLnBrk="0" hangingPunct="1">
              <a:spcBef>
                <a:spcPct val="20000"/>
              </a:spcBef>
              <a:buFont typeface="Arial"/>
              <a:buChar char="–"/>
              <a:defRPr sz="1500" b="0" i="0" kern="1200">
                <a:solidFill>
                  <a:schemeClr val="tx1"/>
                </a:solidFill>
                <a:latin typeface="Calibri" panose="020F0502020204030204" pitchFamily="34" charset="0"/>
                <a:ea typeface="+mn-ea"/>
                <a:cs typeface="Calibri" panose="020F0502020204030204" pitchFamily="34" charset="0"/>
              </a:defRPr>
            </a:lvl4pPr>
            <a:lvl5pPr marL="1543012" indent="-171446" algn="l" defTabSz="342892"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157169" indent="0" algn="ctr">
              <a:lnSpc>
                <a:spcPct val="107000"/>
              </a:lnSpc>
              <a:spcBef>
                <a:spcPts val="0"/>
              </a:spcBef>
              <a:buFont typeface="Arial"/>
              <a:buNone/>
            </a:pPr>
            <a:r>
              <a:rPr lang="en-US" sz="3600" b="1" dirty="0"/>
              <a:t>Pride</a:t>
            </a:r>
            <a:endParaRPr lang="en-US" sz="4800" b="1" dirty="0"/>
          </a:p>
        </p:txBody>
      </p:sp>
      <p:pic>
        <p:nvPicPr>
          <p:cNvPr id="11" name="Picture 10" descr="A child posing for the camera&#10;&#10;Description automatically generated">
            <a:extLst>
              <a:ext uri="{FF2B5EF4-FFF2-40B4-BE49-F238E27FC236}">
                <a16:creationId xmlns:a16="http://schemas.microsoft.com/office/drawing/2014/main" id="{8E059A82-361B-4C66-948E-9546ED279057}"/>
              </a:ext>
            </a:extLst>
          </p:cNvPr>
          <p:cNvPicPr>
            <a:picLocks noChangeAspect="1"/>
          </p:cNvPicPr>
          <p:nvPr/>
        </p:nvPicPr>
        <p:blipFill rotWithShape="1">
          <a:blip r:embed="rId6"/>
          <a:srcRect l="13572" r="18286"/>
          <a:stretch/>
        </p:blipFill>
        <p:spPr>
          <a:xfrm>
            <a:off x="6392291" y="1725023"/>
            <a:ext cx="2687415" cy="3938161"/>
          </a:xfrm>
          <a:prstGeom prst="rect">
            <a:avLst/>
          </a:prstGeom>
        </p:spPr>
      </p:pic>
    </p:spTree>
    <p:custDataLst>
      <p:tags r:id="rId1"/>
    </p:custDataLst>
    <p:extLst>
      <p:ext uri="{BB962C8B-B14F-4D97-AF65-F5344CB8AC3E}">
        <p14:creationId xmlns:p14="http://schemas.microsoft.com/office/powerpoint/2010/main" val="153707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3. Invoking Emotions with Intention</a:t>
            </a:r>
          </a:p>
        </p:txBody>
      </p:sp>
      <p:pic>
        <p:nvPicPr>
          <p:cNvPr id="12" name="Content Placeholder 11">
            <a:extLst>
              <a:ext uri="{FF2B5EF4-FFF2-40B4-BE49-F238E27FC236}">
                <a16:creationId xmlns:a16="http://schemas.microsoft.com/office/drawing/2014/main" id="{D9BA9CAF-9DC0-4191-96D6-0474F1C7536D}"/>
              </a:ext>
            </a:extLst>
          </p:cNvPr>
          <p:cNvPicPr>
            <a:picLocks noGrp="1" noChangeAspect="1"/>
          </p:cNvPicPr>
          <p:nvPr>
            <p:ph idx="1"/>
          </p:nvPr>
        </p:nvPicPr>
        <p:blipFill>
          <a:blip r:embed="rId3"/>
          <a:stretch>
            <a:fillRect/>
          </a:stretch>
        </p:blipFill>
        <p:spPr>
          <a:xfrm>
            <a:off x="282231" y="924316"/>
            <a:ext cx="8718894" cy="4812829"/>
          </a:xfrm>
        </p:spPr>
      </p:pic>
      <p:sp>
        <p:nvSpPr>
          <p:cNvPr id="14" name="TextBox 13">
            <a:extLst>
              <a:ext uri="{FF2B5EF4-FFF2-40B4-BE49-F238E27FC236}">
                <a16:creationId xmlns:a16="http://schemas.microsoft.com/office/drawing/2014/main" id="{3B68E358-F614-4053-8BBF-AEEE0A65946D}"/>
              </a:ext>
            </a:extLst>
          </p:cNvPr>
          <p:cNvSpPr txBox="1"/>
          <p:nvPr/>
        </p:nvSpPr>
        <p:spPr>
          <a:xfrm>
            <a:off x="142875" y="5737145"/>
            <a:ext cx="8493919" cy="646331"/>
          </a:xfrm>
          <a:prstGeom prst="rect">
            <a:avLst/>
          </a:prstGeom>
          <a:noFill/>
        </p:spPr>
        <p:txBody>
          <a:bodyPr wrap="square">
            <a:spAutoFit/>
          </a:bodyPr>
          <a:lstStyle/>
          <a:p>
            <a:r>
              <a:rPr lang="en-US" dirty="0" err="1"/>
              <a:t>Nummenmaa</a:t>
            </a:r>
            <a:r>
              <a:rPr lang="en-US" dirty="0"/>
              <a:t>, L., E. </a:t>
            </a:r>
            <a:r>
              <a:rPr lang="en-US" dirty="0" err="1"/>
              <a:t>Glerean</a:t>
            </a:r>
            <a:r>
              <a:rPr lang="en-US" dirty="0"/>
              <a:t>, R. Hari, JK. Hietanen.  Dec 2013. Bodily maps of emotions</a:t>
            </a:r>
          </a:p>
          <a:p>
            <a:r>
              <a:rPr lang="en-US" dirty="0"/>
              <a:t>Proceedings of the National Academy of Sciences. DOI: 10.1073/pnas.1321664111 </a:t>
            </a:r>
          </a:p>
        </p:txBody>
      </p:sp>
    </p:spTree>
    <p:extLst>
      <p:ext uri="{BB962C8B-B14F-4D97-AF65-F5344CB8AC3E}">
        <p14:creationId xmlns:p14="http://schemas.microsoft.com/office/powerpoint/2010/main" val="2605210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Appeal to motivations, values or benefits</a:t>
            </a:r>
          </a:p>
        </p:txBody>
      </p:sp>
      <p:pic>
        <p:nvPicPr>
          <p:cNvPr id="4" name="Picture 3">
            <a:extLst>
              <a:ext uri="{FF2B5EF4-FFF2-40B4-BE49-F238E27FC236}">
                <a16:creationId xmlns:a16="http://schemas.microsoft.com/office/drawing/2014/main" id="{2296C78B-1B92-488A-8C22-73CD5149786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3716" y="1457250"/>
            <a:ext cx="1321606" cy="1612359"/>
          </a:xfrm>
          <a:prstGeom prst="rect">
            <a:avLst/>
          </a:prstGeom>
        </p:spPr>
      </p:pic>
      <p:sp>
        <p:nvSpPr>
          <p:cNvPr id="7" name="TextBox 6">
            <a:extLst>
              <a:ext uri="{FF2B5EF4-FFF2-40B4-BE49-F238E27FC236}">
                <a16:creationId xmlns:a16="http://schemas.microsoft.com/office/drawing/2014/main" id="{3A16370D-6490-4398-BA8A-26572A5B7962}"/>
              </a:ext>
            </a:extLst>
          </p:cNvPr>
          <p:cNvSpPr txBox="1"/>
          <p:nvPr/>
        </p:nvSpPr>
        <p:spPr>
          <a:xfrm>
            <a:off x="206764" y="2940123"/>
            <a:ext cx="1846170"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Cost-Saving</a:t>
            </a:r>
          </a:p>
        </p:txBody>
      </p:sp>
      <p:pic>
        <p:nvPicPr>
          <p:cNvPr id="9" name="Picture 8">
            <a:extLst>
              <a:ext uri="{FF2B5EF4-FFF2-40B4-BE49-F238E27FC236}">
                <a16:creationId xmlns:a16="http://schemas.microsoft.com/office/drawing/2014/main" id="{EEBE27C9-2471-41B7-9185-649B3736AEC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927438" y="1327764"/>
            <a:ext cx="1612359" cy="1612359"/>
          </a:xfrm>
          <a:prstGeom prst="rect">
            <a:avLst/>
          </a:prstGeom>
        </p:spPr>
      </p:pic>
      <p:sp>
        <p:nvSpPr>
          <p:cNvPr id="10" name="TextBox 9">
            <a:extLst>
              <a:ext uri="{FF2B5EF4-FFF2-40B4-BE49-F238E27FC236}">
                <a16:creationId xmlns:a16="http://schemas.microsoft.com/office/drawing/2014/main" id="{8D67342B-4F29-4B84-BB2C-D40BA8B8BA97}"/>
              </a:ext>
            </a:extLst>
          </p:cNvPr>
          <p:cNvSpPr txBox="1"/>
          <p:nvPr/>
        </p:nvSpPr>
        <p:spPr>
          <a:xfrm>
            <a:off x="4563896" y="9551886"/>
            <a:ext cx="732004" cy="1061829"/>
          </a:xfrm>
          <a:prstGeom prst="rect">
            <a:avLst/>
          </a:prstGeom>
          <a:noFill/>
        </p:spPr>
        <p:txBody>
          <a:bodyPr wrap="square" rtlCol="0">
            <a:spAutoFit/>
          </a:bodyPr>
          <a:lstStyle/>
          <a:p>
            <a:r>
              <a:rPr lang="en-US" sz="900">
                <a:hlinkClick r:id="rId6" tooltip="https://en.wikipedia.org/wiki/File:Ambox_clock.svg"/>
              </a:rPr>
              <a:t>This Photo</a:t>
            </a:r>
            <a:r>
              <a:rPr lang="en-US" sz="900"/>
              <a:t> by Unknown Author is licensed under </a:t>
            </a:r>
            <a:r>
              <a:rPr lang="en-US" sz="900">
                <a:hlinkClick r:id="rId7" tooltip="https://creativecommons.org/licenses/by-sa/3.0/"/>
              </a:rPr>
              <a:t>CC BY-SA</a:t>
            </a:r>
            <a:endParaRPr lang="en-US" sz="900"/>
          </a:p>
        </p:txBody>
      </p:sp>
      <p:sp>
        <p:nvSpPr>
          <p:cNvPr id="11" name="TextBox 10">
            <a:extLst>
              <a:ext uri="{FF2B5EF4-FFF2-40B4-BE49-F238E27FC236}">
                <a16:creationId xmlns:a16="http://schemas.microsoft.com/office/drawing/2014/main" id="{24AEB5E0-4304-41A3-8CD6-866EAABAB846}"/>
              </a:ext>
            </a:extLst>
          </p:cNvPr>
          <p:cNvSpPr txBox="1"/>
          <p:nvPr/>
        </p:nvSpPr>
        <p:spPr>
          <a:xfrm>
            <a:off x="4810532" y="3024339"/>
            <a:ext cx="1846169"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Time Saving</a:t>
            </a:r>
          </a:p>
        </p:txBody>
      </p:sp>
      <p:pic>
        <p:nvPicPr>
          <p:cNvPr id="12" name="Picture 11">
            <a:extLst>
              <a:ext uri="{FF2B5EF4-FFF2-40B4-BE49-F238E27FC236}">
                <a16:creationId xmlns:a16="http://schemas.microsoft.com/office/drawing/2014/main" id="{EA4BD3A5-C5E2-4148-8FAA-21AC0F28EA22}"/>
              </a:ext>
            </a:extLst>
          </p:cNvPr>
          <p:cNvPicPr>
            <a:picLocks noChangeAspect="1"/>
          </p:cNvPicPr>
          <p:nvPr/>
        </p:nvPicPr>
        <p:blipFill>
          <a:blip r:embed="rId8"/>
          <a:stretch>
            <a:fillRect/>
          </a:stretch>
        </p:blipFill>
        <p:spPr>
          <a:xfrm>
            <a:off x="6853347" y="1003394"/>
            <a:ext cx="2143125" cy="2143125"/>
          </a:xfrm>
          <a:prstGeom prst="rect">
            <a:avLst/>
          </a:prstGeom>
        </p:spPr>
      </p:pic>
      <p:sp>
        <p:nvSpPr>
          <p:cNvPr id="13" name="TextBox 12">
            <a:extLst>
              <a:ext uri="{FF2B5EF4-FFF2-40B4-BE49-F238E27FC236}">
                <a16:creationId xmlns:a16="http://schemas.microsoft.com/office/drawing/2014/main" id="{4E873BBE-620A-4B5C-BDF3-ADBAD2DB2935}"/>
              </a:ext>
            </a:extLst>
          </p:cNvPr>
          <p:cNvSpPr txBox="1"/>
          <p:nvPr/>
        </p:nvSpPr>
        <p:spPr>
          <a:xfrm>
            <a:off x="7147929" y="3061422"/>
            <a:ext cx="1846171"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Convenient!</a:t>
            </a:r>
          </a:p>
        </p:txBody>
      </p:sp>
      <p:pic>
        <p:nvPicPr>
          <p:cNvPr id="14" name="Picture 13">
            <a:extLst>
              <a:ext uri="{FF2B5EF4-FFF2-40B4-BE49-F238E27FC236}">
                <a16:creationId xmlns:a16="http://schemas.microsoft.com/office/drawing/2014/main" id="{233105BC-677D-4595-853B-D8EB53576C72}"/>
              </a:ext>
            </a:extLst>
          </p:cNvPr>
          <p:cNvPicPr>
            <a:picLocks noChangeAspect="1"/>
          </p:cNvPicPr>
          <p:nvPr/>
        </p:nvPicPr>
        <p:blipFill>
          <a:blip r:embed="rId9"/>
          <a:stretch>
            <a:fillRect/>
          </a:stretch>
        </p:blipFill>
        <p:spPr>
          <a:xfrm>
            <a:off x="2261630" y="1524236"/>
            <a:ext cx="1954934" cy="1303289"/>
          </a:xfrm>
          <a:prstGeom prst="rect">
            <a:avLst/>
          </a:prstGeom>
        </p:spPr>
      </p:pic>
      <p:sp>
        <p:nvSpPr>
          <p:cNvPr id="15" name="TextBox 14">
            <a:extLst>
              <a:ext uri="{FF2B5EF4-FFF2-40B4-BE49-F238E27FC236}">
                <a16:creationId xmlns:a16="http://schemas.microsoft.com/office/drawing/2014/main" id="{FC36E5A9-9CD6-4943-BE56-38BBEE1EA28B}"/>
              </a:ext>
            </a:extLst>
          </p:cNvPr>
          <p:cNvSpPr txBox="1"/>
          <p:nvPr/>
        </p:nvSpPr>
        <p:spPr>
          <a:xfrm>
            <a:off x="2560081" y="2994040"/>
            <a:ext cx="1418762"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No Cost!</a:t>
            </a:r>
          </a:p>
        </p:txBody>
      </p:sp>
      <p:pic>
        <p:nvPicPr>
          <p:cNvPr id="16" name="Picture 15">
            <a:extLst>
              <a:ext uri="{FF2B5EF4-FFF2-40B4-BE49-F238E27FC236}">
                <a16:creationId xmlns:a16="http://schemas.microsoft.com/office/drawing/2014/main" id="{83927713-162E-4080-8128-F3816CFF057C}"/>
              </a:ext>
            </a:extLst>
          </p:cNvPr>
          <p:cNvPicPr>
            <a:picLocks noChangeAspect="1"/>
          </p:cNvPicPr>
          <p:nvPr/>
        </p:nvPicPr>
        <p:blipFill>
          <a:blip r:embed="rId10"/>
          <a:stretch>
            <a:fillRect/>
          </a:stretch>
        </p:blipFill>
        <p:spPr>
          <a:xfrm>
            <a:off x="976188" y="3405898"/>
            <a:ext cx="2143125" cy="2143125"/>
          </a:xfrm>
          <a:prstGeom prst="rect">
            <a:avLst/>
          </a:prstGeom>
        </p:spPr>
      </p:pic>
      <p:sp>
        <p:nvSpPr>
          <p:cNvPr id="17" name="TextBox 16">
            <a:extLst>
              <a:ext uri="{FF2B5EF4-FFF2-40B4-BE49-F238E27FC236}">
                <a16:creationId xmlns:a16="http://schemas.microsoft.com/office/drawing/2014/main" id="{80428DBF-A0EA-4D77-B315-F9CA57B2EFFE}"/>
              </a:ext>
            </a:extLst>
          </p:cNvPr>
          <p:cNvSpPr txBox="1"/>
          <p:nvPr/>
        </p:nvSpPr>
        <p:spPr>
          <a:xfrm>
            <a:off x="1097752" y="5499773"/>
            <a:ext cx="1899995" cy="830997"/>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Improved Health</a:t>
            </a:r>
          </a:p>
        </p:txBody>
      </p:sp>
      <p:pic>
        <p:nvPicPr>
          <p:cNvPr id="18" name="Picture 17">
            <a:extLst>
              <a:ext uri="{FF2B5EF4-FFF2-40B4-BE49-F238E27FC236}">
                <a16:creationId xmlns:a16="http://schemas.microsoft.com/office/drawing/2014/main" id="{E5C5D0BF-0DBF-47CC-A8F7-0803D4EB17D5}"/>
              </a:ext>
            </a:extLst>
          </p:cNvPr>
          <p:cNvPicPr>
            <a:picLocks noChangeAspect="1"/>
          </p:cNvPicPr>
          <p:nvPr/>
        </p:nvPicPr>
        <p:blipFill>
          <a:blip r:embed="rId11"/>
          <a:stretch>
            <a:fillRect/>
          </a:stretch>
        </p:blipFill>
        <p:spPr>
          <a:xfrm>
            <a:off x="6231321" y="3787269"/>
            <a:ext cx="2202070" cy="1524510"/>
          </a:xfrm>
          <a:prstGeom prst="rect">
            <a:avLst/>
          </a:prstGeom>
        </p:spPr>
      </p:pic>
      <p:sp>
        <p:nvSpPr>
          <p:cNvPr id="19" name="TextBox 18">
            <a:extLst>
              <a:ext uri="{FF2B5EF4-FFF2-40B4-BE49-F238E27FC236}">
                <a16:creationId xmlns:a16="http://schemas.microsoft.com/office/drawing/2014/main" id="{985812AB-CDAB-4043-AB26-178BCE188A80}"/>
              </a:ext>
            </a:extLst>
          </p:cNvPr>
          <p:cNvSpPr txBox="1"/>
          <p:nvPr/>
        </p:nvSpPr>
        <p:spPr>
          <a:xfrm>
            <a:off x="6496900" y="5336205"/>
            <a:ext cx="1670912" cy="830997"/>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Award/</a:t>
            </a:r>
          </a:p>
          <a:p>
            <a:pPr algn="ctr"/>
            <a:r>
              <a:rPr lang="en-US" sz="2400" dirty="0">
                <a:latin typeface="Calibri" panose="020F0502020204030204" pitchFamily="34" charset="0"/>
                <a:cs typeface="Calibri" panose="020F0502020204030204" pitchFamily="34" charset="0"/>
              </a:rPr>
              <a:t>Recognition</a:t>
            </a:r>
          </a:p>
        </p:txBody>
      </p:sp>
      <p:pic>
        <p:nvPicPr>
          <p:cNvPr id="20" name="Picture 19">
            <a:extLst>
              <a:ext uri="{FF2B5EF4-FFF2-40B4-BE49-F238E27FC236}">
                <a16:creationId xmlns:a16="http://schemas.microsoft.com/office/drawing/2014/main" id="{8DD3E2A1-C392-4AE6-9281-A0BFC76493DC}"/>
              </a:ext>
            </a:extLst>
          </p:cNvPr>
          <p:cNvPicPr>
            <a:picLocks noChangeAspect="1"/>
          </p:cNvPicPr>
          <p:nvPr/>
        </p:nvPicPr>
        <p:blipFill>
          <a:blip r:embed="rId12"/>
          <a:stretch>
            <a:fillRect/>
          </a:stretch>
        </p:blipFill>
        <p:spPr>
          <a:xfrm>
            <a:off x="3426067" y="3774506"/>
            <a:ext cx="2447835" cy="1438103"/>
          </a:xfrm>
          <a:prstGeom prst="rect">
            <a:avLst/>
          </a:prstGeom>
        </p:spPr>
      </p:pic>
      <p:sp>
        <p:nvSpPr>
          <p:cNvPr id="21" name="TextBox 20">
            <a:extLst>
              <a:ext uri="{FF2B5EF4-FFF2-40B4-BE49-F238E27FC236}">
                <a16:creationId xmlns:a16="http://schemas.microsoft.com/office/drawing/2014/main" id="{10ABF6A3-D47C-438D-BCE4-13AE07186DB5}"/>
              </a:ext>
            </a:extLst>
          </p:cNvPr>
          <p:cNvSpPr txBox="1"/>
          <p:nvPr/>
        </p:nvSpPr>
        <p:spPr>
          <a:xfrm>
            <a:off x="3893943" y="5092190"/>
            <a:ext cx="1670912" cy="120032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Assists with Regulatory Compliance</a:t>
            </a:r>
          </a:p>
        </p:txBody>
      </p:sp>
    </p:spTree>
    <p:extLst>
      <p:ext uri="{BB962C8B-B14F-4D97-AF65-F5344CB8AC3E}">
        <p14:creationId xmlns:p14="http://schemas.microsoft.com/office/powerpoint/2010/main" val="2250963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4. Create Meaningful Calls to Action</a:t>
            </a:r>
          </a:p>
        </p:txBody>
      </p:sp>
      <p:sp>
        <p:nvSpPr>
          <p:cNvPr id="5" name="Content Placeholder 8">
            <a:extLst>
              <a:ext uri="{FF2B5EF4-FFF2-40B4-BE49-F238E27FC236}">
                <a16:creationId xmlns:a16="http://schemas.microsoft.com/office/drawing/2014/main" id="{B4144869-F4AD-4B29-9B16-E164CF28806C}"/>
              </a:ext>
            </a:extLst>
          </p:cNvPr>
          <p:cNvSpPr>
            <a:spLocks noGrp="1"/>
          </p:cNvSpPr>
          <p:nvPr>
            <p:ph idx="1"/>
          </p:nvPr>
        </p:nvSpPr>
        <p:spPr>
          <a:xfrm>
            <a:off x="174813" y="1126888"/>
            <a:ext cx="8643262" cy="3980893"/>
          </a:xfrm>
        </p:spPr>
        <p:txBody>
          <a:bodyPr>
            <a:noAutofit/>
          </a:bodyPr>
          <a:lstStyle/>
          <a:p>
            <a:pPr marL="157169" indent="0">
              <a:lnSpc>
                <a:spcPct val="107000"/>
              </a:lnSpc>
              <a:spcBef>
                <a:spcPts val="0"/>
              </a:spcBef>
              <a:buNone/>
            </a:pPr>
            <a:r>
              <a:rPr lang="en-US" sz="3600" dirty="0"/>
              <a:t>“Review your calls to action to make sure they ask communities to do:</a:t>
            </a:r>
          </a:p>
          <a:p>
            <a:pPr marL="900119" indent="-742950">
              <a:lnSpc>
                <a:spcPct val="107000"/>
              </a:lnSpc>
              <a:spcBef>
                <a:spcPts val="0"/>
              </a:spcBef>
              <a:buFont typeface="+mj-lt"/>
              <a:buAutoNum type="arabicPeriod"/>
            </a:pPr>
            <a:r>
              <a:rPr lang="en-US" sz="3600" dirty="0"/>
              <a:t>something specific </a:t>
            </a:r>
          </a:p>
          <a:p>
            <a:pPr marL="900119" indent="-742950">
              <a:lnSpc>
                <a:spcPct val="107000"/>
              </a:lnSpc>
              <a:spcBef>
                <a:spcPts val="0"/>
              </a:spcBef>
              <a:buFont typeface="+mj-lt"/>
              <a:buAutoNum type="arabicPeriod"/>
            </a:pPr>
            <a:r>
              <a:rPr lang="en-US" sz="3600" dirty="0"/>
              <a:t>that will connect them to the cause and</a:t>
            </a:r>
          </a:p>
          <a:p>
            <a:pPr marL="900119" indent="-742950">
              <a:lnSpc>
                <a:spcPct val="107000"/>
              </a:lnSpc>
              <a:spcBef>
                <a:spcPts val="0"/>
              </a:spcBef>
              <a:buFont typeface="+mj-lt"/>
              <a:buAutoNum type="arabicPeriod"/>
            </a:pPr>
            <a:r>
              <a:rPr lang="en-US" sz="3600" dirty="0"/>
              <a:t>that they know how to do.”</a:t>
            </a:r>
            <a:endParaRPr lang="en-US" sz="4800" dirty="0"/>
          </a:p>
        </p:txBody>
      </p:sp>
      <p:sp>
        <p:nvSpPr>
          <p:cNvPr id="15" name="TextBox 14">
            <a:extLst>
              <a:ext uri="{FF2B5EF4-FFF2-40B4-BE49-F238E27FC236}">
                <a16:creationId xmlns:a16="http://schemas.microsoft.com/office/drawing/2014/main" id="{C9852B05-A86E-47B0-B9BA-4B24237770E5}"/>
              </a:ext>
            </a:extLst>
          </p:cNvPr>
          <p:cNvSpPr txBox="1"/>
          <p:nvPr/>
        </p:nvSpPr>
        <p:spPr>
          <a:xfrm>
            <a:off x="536313" y="5586797"/>
            <a:ext cx="8308055" cy="646331"/>
          </a:xfrm>
          <a:prstGeom prst="rect">
            <a:avLst/>
          </a:prstGeom>
          <a:noFill/>
        </p:spPr>
        <p:txBody>
          <a:bodyPr wrap="square">
            <a:spAutoFit/>
          </a:bodyPr>
          <a:lstStyle/>
          <a:p>
            <a:pPr marL="0" marR="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Christiano</a:t>
            </a:r>
            <a:r>
              <a:rPr lang="en-US" sz="1800" dirty="0">
                <a:effectLst/>
                <a:latin typeface="Calibri" panose="020F0502020204030204" pitchFamily="34" charset="0"/>
                <a:ea typeface="Calibri" panose="020F0502020204030204" pitchFamily="34" charset="0"/>
                <a:cs typeface="Times New Roman" panose="02020603050405020304" pitchFamily="18" charset="0"/>
              </a:rPr>
              <a:t>, A. and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Neimand</a:t>
            </a:r>
            <a:r>
              <a:rPr lang="en-US" sz="1800" dirty="0">
                <a:effectLst/>
                <a:latin typeface="Calibri" panose="020F0502020204030204" pitchFamily="34" charset="0"/>
                <a:ea typeface="Calibri" panose="020F0502020204030204" pitchFamily="34" charset="0"/>
                <a:cs typeface="Times New Roman" panose="02020603050405020304" pitchFamily="18" charset="0"/>
              </a:rPr>
              <a:t>. 2018. The Science of What Makes People Care. Stanford Social Innovation Review. Fall 2018. P. 26-33</a:t>
            </a:r>
          </a:p>
        </p:txBody>
      </p:sp>
    </p:spTree>
    <p:custDataLst>
      <p:tags r:id="rId1"/>
    </p:custDataLst>
    <p:extLst>
      <p:ext uri="{BB962C8B-B14F-4D97-AF65-F5344CB8AC3E}">
        <p14:creationId xmlns:p14="http://schemas.microsoft.com/office/powerpoint/2010/main" val="32058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4. Create Meaningful Calls to Action</a:t>
            </a:r>
          </a:p>
        </p:txBody>
      </p:sp>
      <p:sp>
        <p:nvSpPr>
          <p:cNvPr id="5" name="Content Placeholder 8">
            <a:extLst>
              <a:ext uri="{FF2B5EF4-FFF2-40B4-BE49-F238E27FC236}">
                <a16:creationId xmlns:a16="http://schemas.microsoft.com/office/drawing/2014/main" id="{B4144869-F4AD-4B29-9B16-E164CF28806C}"/>
              </a:ext>
            </a:extLst>
          </p:cNvPr>
          <p:cNvSpPr>
            <a:spLocks noGrp="1"/>
          </p:cNvSpPr>
          <p:nvPr>
            <p:ph idx="1"/>
          </p:nvPr>
        </p:nvSpPr>
        <p:spPr>
          <a:xfrm>
            <a:off x="174813" y="912576"/>
            <a:ext cx="6247418" cy="4673837"/>
          </a:xfrm>
        </p:spPr>
        <p:txBody>
          <a:bodyPr>
            <a:noAutofit/>
          </a:bodyPr>
          <a:lstStyle/>
          <a:p>
            <a:pPr marL="0" indent="0">
              <a:buNone/>
            </a:pPr>
            <a:r>
              <a:rPr lang="en-US" sz="2800" b="1" dirty="0">
                <a:solidFill>
                  <a:srgbClr val="0032A1"/>
                </a:solidFill>
              </a:rPr>
              <a:t>1. Specific, Concrete Socially Beneficial Behavior Maximizes Happiness</a:t>
            </a:r>
            <a:endParaRPr lang="en-US" sz="2800" dirty="0">
              <a:solidFill>
                <a:srgbClr val="0032A1"/>
              </a:solidFill>
            </a:endParaRPr>
          </a:p>
          <a:p>
            <a:pPr marL="0" indent="0">
              <a:buNone/>
            </a:pPr>
            <a:r>
              <a:rPr lang="en-US" b="1" dirty="0"/>
              <a:t>Two groups given 24 hours to either:</a:t>
            </a:r>
          </a:p>
          <a:p>
            <a:pPr marL="457200" indent="-457200">
              <a:buFont typeface="+mj-lt"/>
              <a:buAutoNum type="arabicPeriod"/>
            </a:pPr>
            <a:r>
              <a:rPr lang="en-US" sz="2000" dirty="0"/>
              <a:t>“Support environmental sustainability” or</a:t>
            </a:r>
          </a:p>
          <a:p>
            <a:pPr marL="457200" indent="-457200">
              <a:buFont typeface="+mj-lt"/>
              <a:buAutoNum type="arabicPeriod"/>
            </a:pPr>
            <a:r>
              <a:rPr lang="en-US" sz="2000" dirty="0"/>
              <a:t>“Increase the amount of materials or resources that are recycled or reused.”</a:t>
            </a:r>
          </a:p>
          <a:p>
            <a:pPr marL="0" indent="0">
              <a:buNone/>
            </a:pPr>
            <a:r>
              <a:rPr lang="en-US" b="1" dirty="0"/>
              <a:t>Study found #2 was statistically:</a:t>
            </a:r>
          </a:p>
          <a:p>
            <a:r>
              <a:rPr lang="en-US" sz="2000" dirty="0"/>
              <a:t>to be more concrete than abstract, </a:t>
            </a:r>
          </a:p>
          <a:p>
            <a:r>
              <a:rPr lang="en-US" sz="2000" dirty="0"/>
              <a:t>provide a lower gap between expectation and reality, </a:t>
            </a:r>
          </a:p>
          <a:p>
            <a:r>
              <a:rPr lang="en-US" sz="2000" dirty="0"/>
              <a:t>Gave more personal happiness to the giver</a:t>
            </a:r>
          </a:p>
          <a:p>
            <a:r>
              <a:rPr lang="en-US" sz="2000" u="sng" dirty="0"/>
              <a:t>Although the types of acts did not differ</a:t>
            </a:r>
          </a:p>
        </p:txBody>
      </p:sp>
      <p:sp>
        <p:nvSpPr>
          <p:cNvPr id="15" name="TextBox 14">
            <a:extLst>
              <a:ext uri="{FF2B5EF4-FFF2-40B4-BE49-F238E27FC236}">
                <a16:creationId xmlns:a16="http://schemas.microsoft.com/office/drawing/2014/main" id="{C9852B05-A86E-47B0-B9BA-4B24237770E5}"/>
              </a:ext>
            </a:extLst>
          </p:cNvPr>
          <p:cNvSpPr txBox="1"/>
          <p:nvPr/>
        </p:nvSpPr>
        <p:spPr>
          <a:xfrm>
            <a:off x="174813" y="5479640"/>
            <a:ext cx="8969187" cy="1200329"/>
          </a:xfrm>
          <a:prstGeom prst="rect">
            <a:avLst/>
          </a:prstGeom>
          <a:noFill/>
        </p:spPr>
        <p:txBody>
          <a:bodyPr wrap="square">
            <a:spAutoFit/>
          </a:bodyPr>
          <a:lstStyle/>
          <a:p>
            <a:r>
              <a:rPr lang="en-US" dirty="0"/>
              <a:t>Rudd, M., J. Aaker, and MI. Norton. 2014. “Getting the Most Out of Giving: Concretely Framing a Prosocial Goal Maximizes Happiness,” Journal of Experimental Social Psychology, vol. 54, 2014, pp. 11-24. http://nrs.harvard.edu/urn-3:HUL.InstRepos:12534961</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drawing&#10;&#10;Description automatically generated">
            <a:extLst>
              <a:ext uri="{FF2B5EF4-FFF2-40B4-BE49-F238E27FC236}">
                <a16:creationId xmlns:a16="http://schemas.microsoft.com/office/drawing/2014/main" id="{4F9B8BB0-116B-4D62-8DD3-E9A688DC3A03}"/>
              </a:ext>
            </a:extLst>
          </p:cNvPr>
          <p:cNvPicPr>
            <a:picLocks noChangeAspect="1"/>
          </p:cNvPicPr>
          <p:nvPr/>
        </p:nvPicPr>
        <p:blipFill>
          <a:blip r:embed="rId4"/>
          <a:stretch>
            <a:fillRect/>
          </a:stretch>
        </p:blipFill>
        <p:spPr>
          <a:xfrm>
            <a:off x="6269663" y="1805915"/>
            <a:ext cx="2874337" cy="2874337"/>
          </a:xfrm>
          <a:prstGeom prst="rect">
            <a:avLst/>
          </a:prstGeom>
        </p:spPr>
      </p:pic>
    </p:spTree>
    <p:custDataLst>
      <p:tags r:id="rId1"/>
    </p:custDataLst>
    <p:extLst>
      <p:ext uri="{BB962C8B-B14F-4D97-AF65-F5344CB8AC3E}">
        <p14:creationId xmlns:p14="http://schemas.microsoft.com/office/powerpoint/2010/main" val="298844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90406-5632-42F9-8ECF-249D6D98C77B}"/>
              </a:ext>
            </a:extLst>
          </p:cNvPr>
          <p:cNvSpPr>
            <a:spLocks noGrp="1"/>
          </p:cNvSpPr>
          <p:nvPr>
            <p:ph type="title"/>
          </p:nvPr>
        </p:nvSpPr>
        <p:spPr>
          <a:xfrm>
            <a:off x="174812" y="0"/>
            <a:ext cx="8807823" cy="1007461"/>
          </a:xfrm>
        </p:spPr>
        <p:txBody>
          <a:bodyPr/>
          <a:lstStyle/>
          <a:p>
            <a:r>
              <a:rPr lang="en-US" sz="3600" dirty="0"/>
              <a:t>Developing a Watershed Outreach Campaign</a:t>
            </a:r>
          </a:p>
        </p:txBody>
      </p:sp>
      <p:sp>
        <p:nvSpPr>
          <p:cNvPr id="9" name="Content Placeholder 8">
            <a:extLst>
              <a:ext uri="{FF2B5EF4-FFF2-40B4-BE49-F238E27FC236}">
                <a16:creationId xmlns:a16="http://schemas.microsoft.com/office/drawing/2014/main" id="{72D803F6-3994-49CF-ACEC-EFAAB940DC9C}"/>
              </a:ext>
            </a:extLst>
          </p:cNvPr>
          <p:cNvSpPr>
            <a:spLocks noGrp="1"/>
          </p:cNvSpPr>
          <p:nvPr>
            <p:ph idx="1"/>
          </p:nvPr>
        </p:nvSpPr>
        <p:spPr>
          <a:xfrm>
            <a:off x="174813" y="1004899"/>
            <a:ext cx="8643262" cy="5255665"/>
          </a:xfrm>
        </p:spPr>
        <p:txBody>
          <a:bodyPr>
            <a:noAutofit/>
          </a:bodyPr>
          <a:lstStyle/>
          <a:p>
            <a:pPr marL="614369" indent="-457200">
              <a:lnSpc>
                <a:spcPct val="107000"/>
              </a:lnSpc>
              <a:spcBef>
                <a:spcPts val="0"/>
              </a:spcBef>
            </a:pPr>
            <a:r>
              <a:rPr lang="en-US" sz="3600" b="1" dirty="0">
                <a:solidFill>
                  <a:srgbClr val="0032A1"/>
                </a:solidFill>
                <a:effectLst/>
                <a:ea typeface="Calibri" panose="020F0502020204030204" pitchFamily="34" charset="0"/>
                <a:cs typeface="Times New Roman" panose="02020603050405020304" pitchFamily="18" charset="0"/>
              </a:rPr>
              <a:t>STEP 1: </a:t>
            </a:r>
            <a:r>
              <a:rPr lang="en-US" sz="3600" dirty="0">
                <a:effectLst/>
                <a:ea typeface="Calibri" panose="020F0502020204030204" pitchFamily="34" charset="0"/>
                <a:cs typeface="Times New Roman" panose="02020603050405020304" pitchFamily="18" charset="0"/>
              </a:rPr>
              <a:t>Define the </a:t>
            </a:r>
            <a:r>
              <a:rPr lang="en-US" sz="3600" b="1" dirty="0">
                <a:effectLst/>
                <a:ea typeface="Calibri" panose="020F0502020204030204" pitchFamily="34" charset="0"/>
                <a:cs typeface="Times New Roman" panose="02020603050405020304" pitchFamily="18" charset="0"/>
              </a:rPr>
              <a:t>driving forces, goals, and objectives</a:t>
            </a:r>
          </a:p>
          <a:p>
            <a:pPr marL="614369" indent="-457200">
              <a:lnSpc>
                <a:spcPct val="107000"/>
              </a:lnSpc>
              <a:spcBef>
                <a:spcPts val="0"/>
              </a:spcBef>
            </a:pPr>
            <a:r>
              <a:rPr lang="en-US" sz="3600" b="1" dirty="0">
                <a:solidFill>
                  <a:srgbClr val="0032A1"/>
                </a:solidFill>
                <a:ea typeface="Calibri" panose="020F0502020204030204" pitchFamily="34" charset="0"/>
                <a:cs typeface="Times New Roman" panose="02020603050405020304" pitchFamily="18" charset="0"/>
              </a:rPr>
              <a:t>STEP 2: </a:t>
            </a:r>
            <a:r>
              <a:rPr lang="en-US" sz="3600" dirty="0">
                <a:effectLst/>
                <a:ea typeface="Calibri" panose="020F0502020204030204" pitchFamily="34" charset="0"/>
                <a:cs typeface="Times New Roman" panose="02020603050405020304" pitchFamily="18" charset="0"/>
              </a:rPr>
              <a:t>Identify and analyze the </a:t>
            </a:r>
            <a:r>
              <a:rPr lang="en-US" sz="3600" b="1" dirty="0">
                <a:effectLst/>
                <a:ea typeface="Calibri" panose="020F0502020204030204" pitchFamily="34" charset="0"/>
                <a:cs typeface="Times New Roman" panose="02020603050405020304" pitchFamily="18" charset="0"/>
              </a:rPr>
              <a:t>target audience</a:t>
            </a:r>
            <a:endParaRPr lang="en-US" sz="3600" dirty="0">
              <a:effectLst/>
              <a:ea typeface="Calibri" panose="020F0502020204030204" pitchFamily="34" charset="0"/>
              <a:cs typeface="Times New Roman" panose="02020603050405020304" pitchFamily="18" charset="0"/>
            </a:endParaRPr>
          </a:p>
          <a:p>
            <a:pPr marL="614369" indent="-457200">
              <a:lnSpc>
                <a:spcPct val="107000"/>
              </a:lnSpc>
              <a:spcBef>
                <a:spcPts val="0"/>
              </a:spcBef>
            </a:pPr>
            <a:r>
              <a:rPr lang="en-US" sz="3600" b="1" dirty="0">
                <a:solidFill>
                  <a:srgbClr val="0032A1"/>
                </a:solidFill>
                <a:highlight>
                  <a:srgbClr val="FFFF00"/>
                </a:highlight>
                <a:ea typeface="Calibri" panose="020F0502020204030204" pitchFamily="34" charset="0"/>
                <a:cs typeface="Times New Roman" panose="02020603050405020304" pitchFamily="18" charset="0"/>
              </a:rPr>
              <a:t>STEP 3: </a:t>
            </a:r>
            <a:r>
              <a:rPr lang="en-US" sz="3600" b="1" dirty="0">
                <a:effectLst/>
                <a:highlight>
                  <a:srgbClr val="FFFF00"/>
                </a:highlight>
                <a:ea typeface="Calibri" panose="020F0502020204030204" pitchFamily="34" charset="0"/>
                <a:cs typeface="Times New Roman" panose="02020603050405020304" pitchFamily="18" charset="0"/>
              </a:rPr>
              <a:t>Create</a:t>
            </a:r>
            <a:r>
              <a:rPr lang="en-US" sz="3600" dirty="0">
                <a:effectLst/>
                <a:highlight>
                  <a:srgbClr val="FFFF00"/>
                </a:highlight>
                <a:ea typeface="Calibri" panose="020F0502020204030204" pitchFamily="34" charset="0"/>
                <a:cs typeface="Times New Roman" panose="02020603050405020304" pitchFamily="18" charset="0"/>
              </a:rPr>
              <a:t> </a:t>
            </a:r>
            <a:r>
              <a:rPr lang="en-US" sz="3600" b="1" dirty="0">
                <a:effectLst/>
                <a:highlight>
                  <a:srgbClr val="FFFF00"/>
                </a:highlight>
                <a:ea typeface="Calibri" panose="020F0502020204030204" pitchFamily="34" charset="0"/>
                <a:cs typeface="Times New Roman" panose="02020603050405020304" pitchFamily="18" charset="0"/>
              </a:rPr>
              <a:t>the message</a:t>
            </a:r>
          </a:p>
          <a:p>
            <a:pPr marL="614369" indent="-457200">
              <a:lnSpc>
                <a:spcPct val="107000"/>
              </a:lnSpc>
              <a:spcBef>
                <a:spcPts val="0"/>
              </a:spcBef>
            </a:pPr>
            <a:r>
              <a:rPr lang="en-US" sz="3600" b="1" dirty="0">
                <a:solidFill>
                  <a:srgbClr val="0032A1"/>
                </a:solidFill>
                <a:ea typeface="Calibri" panose="020F0502020204030204" pitchFamily="34" charset="0"/>
                <a:cs typeface="Times New Roman" panose="02020603050405020304" pitchFamily="18" charset="0"/>
              </a:rPr>
              <a:t>STEP 4: </a:t>
            </a:r>
            <a:r>
              <a:rPr lang="en-US" sz="3600" b="1" dirty="0">
                <a:effectLst/>
                <a:ea typeface="Calibri" panose="020F0502020204030204" pitchFamily="34" charset="0"/>
                <a:cs typeface="Times New Roman" panose="02020603050405020304" pitchFamily="18" charset="0"/>
              </a:rPr>
              <a:t>Package</a:t>
            </a:r>
            <a:r>
              <a:rPr lang="en-US" sz="3600" dirty="0">
                <a:effectLst/>
                <a:ea typeface="Calibri" panose="020F0502020204030204" pitchFamily="34" charset="0"/>
                <a:cs typeface="Times New Roman" panose="02020603050405020304" pitchFamily="18" charset="0"/>
              </a:rPr>
              <a:t> the message</a:t>
            </a:r>
          </a:p>
          <a:p>
            <a:pPr marL="614369" indent="-457200">
              <a:lnSpc>
                <a:spcPct val="107000"/>
              </a:lnSpc>
              <a:spcBef>
                <a:spcPts val="0"/>
              </a:spcBef>
            </a:pPr>
            <a:r>
              <a:rPr lang="en-US" sz="3600" b="1" dirty="0">
                <a:solidFill>
                  <a:srgbClr val="0032A1"/>
                </a:solidFill>
                <a:ea typeface="Calibri" panose="020F0502020204030204" pitchFamily="34" charset="0"/>
                <a:cs typeface="Times New Roman" panose="02020603050405020304" pitchFamily="18" charset="0"/>
              </a:rPr>
              <a:t>STEP 5: </a:t>
            </a:r>
            <a:r>
              <a:rPr lang="en-US" sz="3600" b="1" dirty="0">
                <a:effectLst/>
                <a:ea typeface="Calibri" panose="020F0502020204030204" pitchFamily="34" charset="0"/>
                <a:cs typeface="Times New Roman" panose="02020603050405020304" pitchFamily="18" charset="0"/>
              </a:rPr>
              <a:t>Distribute</a:t>
            </a:r>
            <a:r>
              <a:rPr lang="en-US" sz="3600" dirty="0">
                <a:effectLst/>
                <a:ea typeface="Calibri" panose="020F0502020204030204" pitchFamily="34" charset="0"/>
                <a:cs typeface="Times New Roman" panose="02020603050405020304" pitchFamily="18" charset="0"/>
              </a:rPr>
              <a:t> the message </a:t>
            </a:r>
          </a:p>
          <a:p>
            <a:pPr marL="614369" indent="-457200">
              <a:lnSpc>
                <a:spcPct val="107000"/>
              </a:lnSpc>
              <a:spcBef>
                <a:spcPts val="0"/>
              </a:spcBef>
            </a:pPr>
            <a:r>
              <a:rPr lang="en-US" sz="3600" b="1" dirty="0">
                <a:solidFill>
                  <a:srgbClr val="0032A1"/>
                </a:solidFill>
                <a:ea typeface="Calibri" panose="020F0502020204030204" pitchFamily="34" charset="0"/>
                <a:cs typeface="Times New Roman" panose="02020603050405020304" pitchFamily="18" charset="0"/>
              </a:rPr>
              <a:t>STEP 6: </a:t>
            </a:r>
            <a:r>
              <a:rPr lang="en-US" sz="3600" b="1" dirty="0">
                <a:effectLst/>
                <a:ea typeface="Calibri" panose="020F0502020204030204" pitchFamily="34" charset="0"/>
                <a:cs typeface="Times New Roman" panose="02020603050405020304" pitchFamily="18" charset="0"/>
              </a:rPr>
              <a:t>Evaluate</a:t>
            </a:r>
            <a:r>
              <a:rPr lang="en-US" sz="3600" dirty="0">
                <a:effectLst/>
                <a:ea typeface="Calibri" panose="020F0502020204030204" pitchFamily="34" charset="0"/>
                <a:cs typeface="Times New Roman" panose="02020603050405020304" pitchFamily="18" charset="0"/>
              </a:rPr>
              <a:t> the outreach campaign</a:t>
            </a:r>
            <a:endParaRPr lang="en-US" sz="3600" dirty="0"/>
          </a:p>
        </p:txBody>
      </p:sp>
    </p:spTree>
    <p:custDataLst>
      <p:tags r:id="rId1"/>
    </p:custDataLst>
    <p:extLst>
      <p:ext uri="{BB962C8B-B14F-4D97-AF65-F5344CB8AC3E}">
        <p14:creationId xmlns:p14="http://schemas.microsoft.com/office/powerpoint/2010/main" val="2185017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4. Create Meaningful Calls to Action</a:t>
            </a:r>
          </a:p>
        </p:txBody>
      </p:sp>
      <p:sp>
        <p:nvSpPr>
          <p:cNvPr id="5" name="Content Placeholder 8">
            <a:extLst>
              <a:ext uri="{FF2B5EF4-FFF2-40B4-BE49-F238E27FC236}">
                <a16:creationId xmlns:a16="http://schemas.microsoft.com/office/drawing/2014/main" id="{B4144869-F4AD-4B29-9B16-E164CF28806C}"/>
              </a:ext>
            </a:extLst>
          </p:cNvPr>
          <p:cNvSpPr>
            <a:spLocks noGrp="1"/>
          </p:cNvSpPr>
          <p:nvPr>
            <p:ph idx="1"/>
          </p:nvPr>
        </p:nvSpPr>
        <p:spPr>
          <a:xfrm>
            <a:off x="174813" y="1126888"/>
            <a:ext cx="8643262" cy="3980893"/>
          </a:xfrm>
        </p:spPr>
        <p:txBody>
          <a:bodyPr>
            <a:noAutofit/>
          </a:bodyPr>
          <a:lstStyle/>
          <a:p>
            <a:pPr marL="0" indent="0">
              <a:buNone/>
            </a:pPr>
            <a:r>
              <a:rPr lang="en-US" sz="2800" b="1" dirty="0">
                <a:solidFill>
                  <a:srgbClr val="0032A1"/>
                </a:solidFill>
              </a:rPr>
              <a:t>2. Connect them to the cause</a:t>
            </a:r>
          </a:p>
        </p:txBody>
      </p:sp>
      <p:sp>
        <p:nvSpPr>
          <p:cNvPr id="15" name="TextBox 14">
            <a:extLst>
              <a:ext uri="{FF2B5EF4-FFF2-40B4-BE49-F238E27FC236}">
                <a16:creationId xmlns:a16="http://schemas.microsoft.com/office/drawing/2014/main" id="{C9852B05-A86E-47B0-B9BA-4B24237770E5}"/>
              </a:ext>
            </a:extLst>
          </p:cNvPr>
          <p:cNvSpPr txBox="1"/>
          <p:nvPr/>
        </p:nvSpPr>
        <p:spPr>
          <a:xfrm>
            <a:off x="536313" y="5586797"/>
            <a:ext cx="8308055" cy="646331"/>
          </a:xfrm>
          <a:prstGeom prst="rect">
            <a:avLst/>
          </a:prstGeom>
          <a:noFill/>
        </p:spPr>
        <p:txBody>
          <a:bodyPr wrap="square">
            <a:spAutoFit/>
          </a:bodyPr>
          <a:lstStyle/>
          <a:p>
            <a:pPr marL="0" marR="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Christiano</a:t>
            </a:r>
            <a:r>
              <a:rPr lang="en-US" sz="1800" dirty="0">
                <a:effectLst/>
                <a:latin typeface="Calibri" panose="020F0502020204030204" pitchFamily="34" charset="0"/>
                <a:ea typeface="Calibri" panose="020F0502020204030204" pitchFamily="34" charset="0"/>
                <a:cs typeface="Times New Roman" panose="02020603050405020304" pitchFamily="18" charset="0"/>
              </a:rPr>
              <a:t>, A. and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Neimand</a:t>
            </a:r>
            <a:r>
              <a:rPr lang="en-US" sz="1800" dirty="0">
                <a:effectLst/>
                <a:latin typeface="Calibri" panose="020F0502020204030204" pitchFamily="34" charset="0"/>
                <a:ea typeface="Calibri" panose="020F0502020204030204" pitchFamily="34" charset="0"/>
                <a:cs typeface="Times New Roman" panose="02020603050405020304" pitchFamily="18" charset="0"/>
              </a:rPr>
              <a:t>. 2018. The Science of What Makes People Care. Stanford Social Innovation Review. Fall 2018. P. 26-33</a:t>
            </a:r>
          </a:p>
        </p:txBody>
      </p:sp>
      <p:pic>
        <p:nvPicPr>
          <p:cNvPr id="4" name="Picture 3" descr="A picture containing drawing&#10;&#10;Description automatically generated">
            <a:extLst>
              <a:ext uri="{FF2B5EF4-FFF2-40B4-BE49-F238E27FC236}">
                <a16:creationId xmlns:a16="http://schemas.microsoft.com/office/drawing/2014/main" id="{5EB5F92F-71D1-4F0A-837F-A4A8AC61FB86}"/>
              </a:ext>
            </a:extLst>
          </p:cNvPr>
          <p:cNvPicPr>
            <a:picLocks noChangeAspect="1"/>
          </p:cNvPicPr>
          <p:nvPr/>
        </p:nvPicPr>
        <p:blipFill>
          <a:blip r:embed="rId4"/>
          <a:stretch>
            <a:fillRect/>
          </a:stretch>
        </p:blipFill>
        <p:spPr>
          <a:xfrm>
            <a:off x="4136231" y="1605904"/>
            <a:ext cx="4485661" cy="252318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D8B12E70-5FE6-451A-A288-4A0A003E8869}"/>
              </a:ext>
            </a:extLst>
          </p:cNvPr>
          <p:cNvPicPr>
            <a:picLocks noChangeAspect="1"/>
          </p:cNvPicPr>
          <p:nvPr/>
        </p:nvPicPr>
        <p:blipFill rotWithShape="1">
          <a:blip r:embed="rId5"/>
          <a:srcRect l="13155" r="13696"/>
          <a:stretch/>
        </p:blipFill>
        <p:spPr>
          <a:xfrm>
            <a:off x="778669" y="1605904"/>
            <a:ext cx="3357562" cy="2581913"/>
          </a:xfrm>
          <a:prstGeom prst="rect">
            <a:avLst/>
          </a:prstGeom>
        </p:spPr>
      </p:pic>
      <p:pic>
        <p:nvPicPr>
          <p:cNvPr id="9" name="Picture 8" descr="A drawing of a person&#10;&#10;Description automatically generated">
            <a:extLst>
              <a:ext uri="{FF2B5EF4-FFF2-40B4-BE49-F238E27FC236}">
                <a16:creationId xmlns:a16="http://schemas.microsoft.com/office/drawing/2014/main" id="{898CB6DD-224D-40D1-980B-E53A0F77FCB1}"/>
              </a:ext>
            </a:extLst>
          </p:cNvPr>
          <p:cNvPicPr>
            <a:picLocks noChangeAspect="1"/>
          </p:cNvPicPr>
          <p:nvPr/>
        </p:nvPicPr>
        <p:blipFill>
          <a:blip r:embed="rId6"/>
          <a:stretch>
            <a:fillRect/>
          </a:stretch>
        </p:blipFill>
        <p:spPr>
          <a:xfrm>
            <a:off x="3162299" y="4129088"/>
            <a:ext cx="1947863" cy="1504950"/>
          </a:xfrm>
          <a:prstGeom prst="rect">
            <a:avLst/>
          </a:prstGeom>
        </p:spPr>
      </p:pic>
    </p:spTree>
    <p:custDataLst>
      <p:tags r:id="rId1"/>
    </p:custDataLst>
    <p:extLst>
      <p:ext uri="{BB962C8B-B14F-4D97-AF65-F5344CB8AC3E}">
        <p14:creationId xmlns:p14="http://schemas.microsoft.com/office/powerpoint/2010/main" val="2356044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4. Create Meaningful Calls to Action</a:t>
            </a:r>
          </a:p>
        </p:txBody>
      </p:sp>
      <p:sp>
        <p:nvSpPr>
          <p:cNvPr id="5" name="Content Placeholder 8">
            <a:extLst>
              <a:ext uri="{FF2B5EF4-FFF2-40B4-BE49-F238E27FC236}">
                <a16:creationId xmlns:a16="http://schemas.microsoft.com/office/drawing/2014/main" id="{B4144869-F4AD-4B29-9B16-E164CF28806C}"/>
              </a:ext>
            </a:extLst>
          </p:cNvPr>
          <p:cNvSpPr>
            <a:spLocks noGrp="1"/>
          </p:cNvSpPr>
          <p:nvPr>
            <p:ph idx="1"/>
          </p:nvPr>
        </p:nvSpPr>
        <p:spPr>
          <a:xfrm>
            <a:off x="174813" y="1126888"/>
            <a:ext cx="7764230" cy="3980893"/>
          </a:xfrm>
        </p:spPr>
        <p:txBody>
          <a:bodyPr>
            <a:noAutofit/>
          </a:bodyPr>
          <a:lstStyle/>
          <a:p>
            <a:pPr marL="0" indent="0">
              <a:buNone/>
            </a:pPr>
            <a:r>
              <a:rPr lang="en-US" sz="2800" b="1" dirty="0">
                <a:solidFill>
                  <a:srgbClr val="0032A1"/>
                </a:solidFill>
              </a:rPr>
              <a:t>3. They Need to Know How to Do It</a:t>
            </a:r>
          </a:p>
        </p:txBody>
      </p:sp>
      <p:sp>
        <p:nvSpPr>
          <p:cNvPr id="15" name="TextBox 14">
            <a:extLst>
              <a:ext uri="{FF2B5EF4-FFF2-40B4-BE49-F238E27FC236}">
                <a16:creationId xmlns:a16="http://schemas.microsoft.com/office/drawing/2014/main" id="{C9852B05-A86E-47B0-B9BA-4B24237770E5}"/>
              </a:ext>
            </a:extLst>
          </p:cNvPr>
          <p:cNvSpPr txBox="1"/>
          <p:nvPr/>
        </p:nvSpPr>
        <p:spPr>
          <a:xfrm>
            <a:off x="536313" y="5586797"/>
            <a:ext cx="8308055" cy="646331"/>
          </a:xfrm>
          <a:prstGeom prst="rect">
            <a:avLst/>
          </a:prstGeom>
          <a:noFill/>
        </p:spPr>
        <p:txBody>
          <a:bodyPr wrap="square">
            <a:spAutoFit/>
          </a:bodyPr>
          <a:lstStyle/>
          <a:p>
            <a:pPr marL="0" marR="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Christiano</a:t>
            </a:r>
            <a:r>
              <a:rPr lang="en-US" sz="1800" dirty="0">
                <a:effectLst/>
                <a:latin typeface="Calibri" panose="020F0502020204030204" pitchFamily="34" charset="0"/>
                <a:ea typeface="Calibri" panose="020F0502020204030204" pitchFamily="34" charset="0"/>
                <a:cs typeface="Times New Roman" panose="02020603050405020304" pitchFamily="18" charset="0"/>
              </a:rPr>
              <a:t>, A. and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Neimand</a:t>
            </a:r>
            <a:r>
              <a:rPr lang="en-US" sz="1800" dirty="0">
                <a:effectLst/>
                <a:latin typeface="Calibri" panose="020F0502020204030204" pitchFamily="34" charset="0"/>
                <a:ea typeface="Calibri" panose="020F0502020204030204" pitchFamily="34" charset="0"/>
                <a:cs typeface="Times New Roman" panose="02020603050405020304" pitchFamily="18" charset="0"/>
              </a:rPr>
              <a:t>. 2018. The Science of What Makes People Care. Stanford Social Innovation Review. Fall 2018. P. 26-33</a:t>
            </a:r>
          </a:p>
        </p:txBody>
      </p:sp>
      <p:pic>
        <p:nvPicPr>
          <p:cNvPr id="7" name="Picture 6">
            <a:extLst>
              <a:ext uri="{FF2B5EF4-FFF2-40B4-BE49-F238E27FC236}">
                <a16:creationId xmlns:a16="http://schemas.microsoft.com/office/drawing/2014/main" id="{1869CB4A-9E9C-4487-9118-84E6BF10EA66}"/>
              </a:ext>
            </a:extLst>
          </p:cNvPr>
          <p:cNvPicPr>
            <a:picLocks noChangeAspect="1"/>
          </p:cNvPicPr>
          <p:nvPr/>
        </p:nvPicPr>
        <p:blipFill>
          <a:blip r:embed="rId4"/>
          <a:stretch>
            <a:fillRect/>
          </a:stretch>
        </p:blipFill>
        <p:spPr>
          <a:xfrm>
            <a:off x="4452252" y="2066483"/>
            <a:ext cx="4691748" cy="3129359"/>
          </a:xfrm>
          <a:prstGeom prst="rect">
            <a:avLst/>
          </a:prstGeom>
        </p:spPr>
      </p:pic>
      <p:sp>
        <p:nvSpPr>
          <p:cNvPr id="9" name="Content Placeholder 8">
            <a:extLst>
              <a:ext uri="{FF2B5EF4-FFF2-40B4-BE49-F238E27FC236}">
                <a16:creationId xmlns:a16="http://schemas.microsoft.com/office/drawing/2014/main" id="{5D1F6BE2-B3E1-4E63-BA34-CA856C09467D}"/>
              </a:ext>
            </a:extLst>
          </p:cNvPr>
          <p:cNvSpPr txBox="1">
            <a:spLocks/>
          </p:cNvSpPr>
          <p:nvPr/>
        </p:nvSpPr>
        <p:spPr>
          <a:xfrm>
            <a:off x="536313" y="2066482"/>
            <a:ext cx="3915939" cy="2758415"/>
          </a:xfrm>
          <a:prstGeom prst="rect">
            <a:avLst/>
          </a:prstGeom>
        </p:spPr>
        <p:txBody>
          <a:bodyPr vert="horz" lIns="91440" tIns="45720" rIns="91440" bIns="45720" rtlCol="0">
            <a:noAutofit/>
          </a:bodyPr>
          <a:lstStyle>
            <a:lvl1pPr marL="257168" indent="-257168" algn="l" defTabSz="342892"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1pPr>
            <a:lvl2pPr marL="557199" indent="-214308" algn="l" defTabSz="342892" rtl="0" eaLnBrk="1" latinLnBrk="0" hangingPunct="1">
              <a:spcBef>
                <a:spcPct val="20000"/>
              </a:spcBef>
              <a:buFont typeface="Arial"/>
              <a:buChar char="–"/>
              <a:defRPr sz="2100" b="0" i="0" kern="1200">
                <a:solidFill>
                  <a:schemeClr val="tx1"/>
                </a:solidFill>
                <a:latin typeface="Calibri" panose="020F0502020204030204" pitchFamily="34" charset="0"/>
                <a:ea typeface="+mn-ea"/>
                <a:cs typeface="Calibri" panose="020F0502020204030204" pitchFamily="34" charset="0"/>
              </a:defRPr>
            </a:lvl2pPr>
            <a:lvl3pPr marL="857228" indent="-171446" algn="l" defTabSz="342892" rtl="0" eaLnBrk="1" latinLnBrk="0" hangingPunct="1">
              <a:spcBef>
                <a:spcPct val="20000"/>
              </a:spcBef>
              <a:buFont typeface="Arial"/>
              <a:buChar char="•"/>
              <a:defRPr sz="1800" b="0" i="0" kern="1200">
                <a:solidFill>
                  <a:schemeClr val="tx1"/>
                </a:solidFill>
                <a:latin typeface="Calibri" panose="020F0502020204030204" pitchFamily="34" charset="0"/>
                <a:ea typeface="+mn-ea"/>
                <a:cs typeface="Calibri" panose="020F0502020204030204" pitchFamily="34" charset="0"/>
              </a:defRPr>
            </a:lvl3pPr>
            <a:lvl4pPr marL="1200120" indent="-171446" algn="l" defTabSz="342892" rtl="0" eaLnBrk="1" latinLnBrk="0" hangingPunct="1">
              <a:spcBef>
                <a:spcPct val="20000"/>
              </a:spcBef>
              <a:buFont typeface="Arial"/>
              <a:buChar char="–"/>
              <a:defRPr sz="1500" b="0" i="0" kern="1200">
                <a:solidFill>
                  <a:schemeClr val="tx1"/>
                </a:solidFill>
                <a:latin typeface="Calibri" panose="020F0502020204030204" pitchFamily="34" charset="0"/>
                <a:ea typeface="+mn-ea"/>
                <a:cs typeface="Calibri" panose="020F0502020204030204" pitchFamily="34" charset="0"/>
              </a:defRPr>
            </a:lvl4pPr>
            <a:lvl5pPr marL="1543012" indent="-171446" algn="l" defTabSz="342892"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r>
              <a:rPr lang="en-US" sz="2800" dirty="0"/>
              <a:t>Not just conceptually.</a:t>
            </a:r>
          </a:p>
          <a:p>
            <a:endParaRPr lang="en-US" sz="2800" dirty="0"/>
          </a:p>
          <a:p>
            <a:r>
              <a:rPr lang="en-US" sz="2800" dirty="0"/>
              <a:t>How can they easily incorporate it into their daily routines and habits?</a:t>
            </a:r>
          </a:p>
        </p:txBody>
      </p:sp>
    </p:spTree>
    <p:custDataLst>
      <p:tags r:id="rId1"/>
    </p:custDataLst>
    <p:extLst>
      <p:ext uri="{BB962C8B-B14F-4D97-AF65-F5344CB8AC3E}">
        <p14:creationId xmlns:p14="http://schemas.microsoft.com/office/powerpoint/2010/main" val="79680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5. Tell Better Stories</a:t>
            </a:r>
          </a:p>
        </p:txBody>
      </p:sp>
      <p:sp>
        <p:nvSpPr>
          <p:cNvPr id="5" name="Content Placeholder 8">
            <a:extLst>
              <a:ext uri="{FF2B5EF4-FFF2-40B4-BE49-F238E27FC236}">
                <a16:creationId xmlns:a16="http://schemas.microsoft.com/office/drawing/2014/main" id="{B4144869-F4AD-4B29-9B16-E164CF28806C}"/>
              </a:ext>
            </a:extLst>
          </p:cNvPr>
          <p:cNvSpPr>
            <a:spLocks noGrp="1"/>
          </p:cNvSpPr>
          <p:nvPr>
            <p:ph idx="1"/>
          </p:nvPr>
        </p:nvSpPr>
        <p:spPr>
          <a:xfrm>
            <a:off x="174813" y="1126888"/>
            <a:ext cx="8643262" cy="3980893"/>
          </a:xfrm>
        </p:spPr>
        <p:txBody>
          <a:bodyPr>
            <a:noAutofit/>
          </a:bodyPr>
          <a:lstStyle/>
          <a:p>
            <a:r>
              <a:rPr lang="en-US" sz="3600" dirty="0"/>
              <a:t>“Go beyond simply sharing messages to telling interesting stories with a beginning, middle, and end.”</a:t>
            </a:r>
          </a:p>
          <a:p>
            <a:endParaRPr lang="en-US" dirty="0"/>
          </a:p>
          <a:p>
            <a:r>
              <a:rPr lang="en-US" dirty="0"/>
              <a:t>“Stories have characters; a beginning, middle, and end; plot, conflict, and resolution. If you do not include these elements, you are not telling a story.”</a:t>
            </a:r>
          </a:p>
          <a:p>
            <a:endParaRPr lang="en-US" dirty="0"/>
          </a:p>
          <a:p>
            <a:r>
              <a:rPr lang="en-US" dirty="0"/>
              <a:t>Stories are remembered 22 times better than facts only.</a:t>
            </a:r>
          </a:p>
          <a:p>
            <a:endParaRPr lang="en-US" sz="3600" dirty="0"/>
          </a:p>
        </p:txBody>
      </p:sp>
      <p:sp>
        <p:nvSpPr>
          <p:cNvPr id="15" name="TextBox 14">
            <a:extLst>
              <a:ext uri="{FF2B5EF4-FFF2-40B4-BE49-F238E27FC236}">
                <a16:creationId xmlns:a16="http://schemas.microsoft.com/office/drawing/2014/main" id="{C9852B05-A86E-47B0-B9BA-4B24237770E5}"/>
              </a:ext>
            </a:extLst>
          </p:cNvPr>
          <p:cNvSpPr txBox="1"/>
          <p:nvPr/>
        </p:nvSpPr>
        <p:spPr>
          <a:xfrm>
            <a:off x="536313" y="5586797"/>
            <a:ext cx="8308055" cy="646331"/>
          </a:xfrm>
          <a:prstGeom prst="rect">
            <a:avLst/>
          </a:prstGeom>
          <a:noFill/>
        </p:spPr>
        <p:txBody>
          <a:bodyPr wrap="square">
            <a:spAutoFit/>
          </a:bodyPr>
          <a:lstStyle/>
          <a:p>
            <a:pPr marL="0" marR="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Christiano</a:t>
            </a:r>
            <a:r>
              <a:rPr lang="en-US" sz="1800" dirty="0">
                <a:effectLst/>
                <a:latin typeface="Calibri" panose="020F0502020204030204" pitchFamily="34" charset="0"/>
                <a:ea typeface="Calibri" panose="020F0502020204030204" pitchFamily="34" charset="0"/>
                <a:cs typeface="Times New Roman" panose="02020603050405020304" pitchFamily="18" charset="0"/>
              </a:rPr>
              <a:t>, A. and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Neimand</a:t>
            </a:r>
            <a:r>
              <a:rPr lang="en-US" sz="1800" dirty="0">
                <a:effectLst/>
                <a:latin typeface="Calibri" panose="020F0502020204030204" pitchFamily="34" charset="0"/>
                <a:ea typeface="Calibri" panose="020F0502020204030204" pitchFamily="34" charset="0"/>
                <a:cs typeface="Times New Roman" panose="02020603050405020304" pitchFamily="18" charset="0"/>
              </a:rPr>
              <a:t>. 2018. The Science of What Makes People Care. Stanford Social Innovation Review. Fall 2018. P. 26-33</a:t>
            </a:r>
          </a:p>
        </p:txBody>
      </p:sp>
    </p:spTree>
    <p:custDataLst>
      <p:tags r:id="rId1"/>
    </p:custDataLst>
    <p:extLst>
      <p:ext uri="{BB962C8B-B14F-4D97-AF65-F5344CB8AC3E}">
        <p14:creationId xmlns:p14="http://schemas.microsoft.com/office/powerpoint/2010/main" val="292659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5. Tell Better Stories</a:t>
            </a:r>
          </a:p>
        </p:txBody>
      </p:sp>
      <p:sp>
        <p:nvSpPr>
          <p:cNvPr id="5" name="Content Placeholder 8">
            <a:extLst>
              <a:ext uri="{FF2B5EF4-FFF2-40B4-BE49-F238E27FC236}">
                <a16:creationId xmlns:a16="http://schemas.microsoft.com/office/drawing/2014/main" id="{B4144869-F4AD-4B29-9B16-E164CF28806C}"/>
              </a:ext>
            </a:extLst>
          </p:cNvPr>
          <p:cNvSpPr>
            <a:spLocks noGrp="1"/>
          </p:cNvSpPr>
          <p:nvPr>
            <p:ph idx="1"/>
          </p:nvPr>
        </p:nvSpPr>
        <p:spPr>
          <a:xfrm>
            <a:off x="150020" y="1227285"/>
            <a:ext cx="4153204" cy="3980893"/>
          </a:xfrm>
        </p:spPr>
        <p:txBody>
          <a:bodyPr>
            <a:noAutofit/>
          </a:bodyPr>
          <a:lstStyle/>
          <a:p>
            <a:r>
              <a:rPr lang="en-US" dirty="0"/>
              <a:t>“The detached and technical way in which scientists describe their research contributes to the perception of scientists as competent (i.e., worthy of respect due to their expertise) but also </a:t>
            </a:r>
            <a:r>
              <a:rPr lang="en-US" u="sng" dirty="0"/>
              <a:t>“cold”—and as a result, less likely to be trusted”</a:t>
            </a:r>
          </a:p>
        </p:txBody>
      </p:sp>
      <p:sp>
        <p:nvSpPr>
          <p:cNvPr id="15" name="TextBox 14">
            <a:extLst>
              <a:ext uri="{FF2B5EF4-FFF2-40B4-BE49-F238E27FC236}">
                <a16:creationId xmlns:a16="http://schemas.microsoft.com/office/drawing/2014/main" id="{C9852B05-A86E-47B0-B9BA-4B24237770E5}"/>
              </a:ext>
            </a:extLst>
          </p:cNvPr>
          <p:cNvSpPr txBox="1"/>
          <p:nvPr/>
        </p:nvSpPr>
        <p:spPr>
          <a:xfrm>
            <a:off x="92869" y="5522503"/>
            <a:ext cx="8958262" cy="923330"/>
          </a:xfrm>
          <a:prstGeom prst="rect">
            <a:avLst/>
          </a:prstGeom>
          <a:noFill/>
        </p:spPr>
        <p:txBody>
          <a:bodyPr wrap="square">
            <a:spAutoFit/>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Green SJ, Grorud-Colvert K, and Mannix H. 2018. Uniting science and stories: Perspectives on the value of storytelling for communicating science. FACETS 3:164–173. doi:10.1139/facets-2016-0079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A03A407-BC73-44A9-9C30-92F7E69EAF09}"/>
              </a:ext>
            </a:extLst>
          </p:cNvPr>
          <p:cNvPicPr/>
          <p:nvPr/>
        </p:nvPicPr>
        <p:blipFill rotWithShape="1">
          <a:blip r:embed="rId4">
            <a:extLst>
              <a:ext uri="{28A0092B-C50C-407E-A947-70E740481C1C}">
                <a14:useLocalDpi xmlns:a14="http://schemas.microsoft.com/office/drawing/2010/main" val="0"/>
              </a:ext>
            </a:extLst>
          </a:blip>
          <a:srcRect r="48388"/>
          <a:stretch/>
        </p:blipFill>
        <p:spPr bwMode="auto">
          <a:xfrm>
            <a:off x="4471986" y="1230328"/>
            <a:ext cx="4521994" cy="4295218"/>
          </a:xfrm>
          <a:prstGeom prst="rect">
            <a:avLst/>
          </a:prstGeom>
          <a:noFill/>
          <a:ln>
            <a:noFill/>
          </a:ln>
        </p:spPr>
      </p:pic>
      <p:sp>
        <p:nvSpPr>
          <p:cNvPr id="9" name="TextBox 8">
            <a:extLst>
              <a:ext uri="{FF2B5EF4-FFF2-40B4-BE49-F238E27FC236}">
                <a16:creationId xmlns:a16="http://schemas.microsoft.com/office/drawing/2014/main" id="{5671E4C7-7569-4756-A93B-9A9D8C051187}"/>
              </a:ext>
            </a:extLst>
          </p:cNvPr>
          <p:cNvSpPr txBox="1"/>
          <p:nvPr/>
        </p:nvSpPr>
        <p:spPr>
          <a:xfrm>
            <a:off x="4651473" y="716179"/>
            <a:ext cx="4091585" cy="707886"/>
          </a:xfrm>
          <a:prstGeom prst="rect">
            <a:avLst/>
          </a:prstGeom>
          <a:noFill/>
        </p:spPr>
        <p:txBody>
          <a:bodyPr wrap="square">
            <a:spAutoFit/>
          </a:bodyPr>
          <a:lstStyle/>
          <a:p>
            <a:pPr algn="ctr"/>
            <a:r>
              <a:rPr lang="en-US" sz="2000" b="1" dirty="0"/>
              <a:t>Steps in Science Communication</a:t>
            </a:r>
          </a:p>
          <a:p>
            <a:pPr algn="ctr"/>
            <a:r>
              <a:rPr lang="en-US" sz="2000" b="1" dirty="0"/>
              <a:t>Storytelling Training Process</a:t>
            </a:r>
          </a:p>
        </p:txBody>
      </p:sp>
    </p:spTree>
    <p:custDataLst>
      <p:tags r:id="rId1"/>
    </p:custDataLst>
    <p:extLst>
      <p:ext uri="{BB962C8B-B14F-4D97-AF65-F5344CB8AC3E}">
        <p14:creationId xmlns:p14="http://schemas.microsoft.com/office/powerpoint/2010/main" val="110836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5. Tell Better Stories</a:t>
            </a:r>
          </a:p>
        </p:txBody>
      </p:sp>
      <p:sp>
        <p:nvSpPr>
          <p:cNvPr id="15" name="TextBox 14">
            <a:extLst>
              <a:ext uri="{FF2B5EF4-FFF2-40B4-BE49-F238E27FC236}">
                <a16:creationId xmlns:a16="http://schemas.microsoft.com/office/drawing/2014/main" id="{C9852B05-A86E-47B0-B9BA-4B24237770E5}"/>
              </a:ext>
            </a:extLst>
          </p:cNvPr>
          <p:cNvSpPr txBox="1"/>
          <p:nvPr/>
        </p:nvSpPr>
        <p:spPr>
          <a:xfrm>
            <a:off x="92869" y="5522503"/>
            <a:ext cx="8958262" cy="923330"/>
          </a:xfrm>
          <a:prstGeom prst="rect">
            <a:avLst/>
          </a:prstGeom>
          <a:noFill/>
        </p:spPr>
        <p:txBody>
          <a:bodyPr wrap="square">
            <a:spAutoFit/>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Green SJ, Grorud-Colvert K, and Mannix H. 2018. Uniting science and stories: Perspectives on the value of storytelling for communicating science. FACETS 3:164–173. doi:10.1139/facets-2016-0079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F941E9D-E5BC-4B2F-9B3C-98FF9DF8AF45}"/>
              </a:ext>
            </a:extLst>
          </p:cNvPr>
          <p:cNvPicPr/>
          <p:nvPr/>
        </p:nvPicPr>
        <p:blipFill rotWithShape="1">
          <a:blip r:embed="rId3" cstate="print">
            <a:extLst>
              <a:ext uri="{28A0092B-C50C-407E-A947-70E740481C1C}">
                <a14:useLocalDpi xmlns:a14="http://schemas.microsoft.com/office/drawing/2010/main" val="0"/>
              </a:ext>
            </a:extLst>
          </a:blip>
          <a:srcRect b="15191"/>
          <a:stretch/>
        </p:blipFill>
        <p:spPr bwMode="auto">
          <a:xfrm>
            <a:off x="0" y="850107"/>
            <a:ext cx="8886825" cy="4722402"/>
          </a:xfrm>
          <a:prstGeom prst="rect">
            <a:avLst/>
          </a:prstGeom>
          <a:noFill/>
          <a:ln>
            <a:noFill/>
          </a:ln>
        </p:spPr>
      </p:pic>
    </p:spTree>
    <p:extLst>
      <p:ext uri="{BB962C8B-B14F-4D97-AF65-F5344CB8AC3E}">
        <p14:creationId xmlns:p14="http://schemas.microsoft.com/office/powerpoint/2010/main" val="1130428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5. Tell Better Stories</a:t>
            </a:r>
          </a:p>
        </p:txBody>
      </p:sp>
      <p:sp>
        <p:nvSpPr>
          <p:cNvPr id="7" name="TextBox 6">
            <a:extLst>
              <a:ext uri="{FF2B5EF4-FFF2-40B4-BE49-F238E27FC236}">
                <a16:creationId xmlns:a16="http://schemas.microsoft.com/office/drawing/2014/main" id="{B9457764-829A-4E4D-9261-03BD683989AC}"/>
              </a:ext>
            </a:extLst>
          </p:cNvPr>
          <p:cNvSpPr txBox="1"/>
          <p:nvPr/>
        </p:nvSpPr>
        <p:spPr>
          <a:xfrm>
            <a:off x="340995" y="1126888"/>
            <a:ext cx="8410099" cy="1384995"/>
          </a:xfrm>
          <a:prstGeom prst="rect">
            <a:avLst/>
          </a:prstGeom>
          <a:noFill/>
        </p:spPr>
        <p:txBody>
          <a:bodyPr wrap="square">
            <a:spAutoFit/>
          </a:bodyPr>
          <a:lstStyle/>
          <a:p>
            <a:pPr marL="0" marR="0">
              <a:spcBef>
                <a:spcPts val="0"/>
              </a:spcBef>
              <a:spcAft>
                <a:spcPts val="0"/>
              </a:spcAft>
            </a:pPr>
            <a:r>
              <a:rPr lang="en-US" sz="2800" b="1" dirty="0">
                <a:effectLst/>
                <a:latin typeface="FreightText-Medium"/>
                <a:ea typeface="Calibri" panose="020F0502020204030204" pitchFamily="34" charset="0"/>
                <a:cs typeface="FreightText-Medium"/>
              </a:rPr>
              <a:t>Lessons and tips for a science story:</a:t>
            </a:r>
          </a:p>
          <a:p>
            <a:pPr marL="571500" marR="0" indent="-571500">
              <a:spcBef>
                <a:spcPts val="0"/>
              </a:spcBef>
              <a:spcAft>
                <a:spcPts val="0"/>
              </a:spcAft>
              <a:buFont typeface="Arial" panose="020B0604020202020204" pitchFamily="34" charset="0"/>
              <a:buChar char="•"/>
            </a:pPr>
            <a:r>
              <a:rPr lang="en-US" sz="2800" dirty="0">
                <a:latin typeface="FreightText-Medium"/>
                <a:ea typeface="Calibri" panose="020F0502020204030204" pitchFamily="34" charset="0"/>
                <a:cs typeface="Times New Roman" panose="02020603050405020304" pitchFamily="18" charset="0"/>
              </a:rPr>
              <a:t>Difference between a news article and a science paper</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14C35C6-D610-49F5-8B5C-CF58637F3A1E}"/>
              </a:ext>
            </a:extLst>
          </p:cNvPr>
          <p:cNvPicPr>
            <a:picLocks noChangeAspect="1"/>
          </p:cNvPicPr>
          <p:nvPr/>
        </p:nvPicPr>
        <p:blipFill>
          <a:blip r:embed="rId3"/>
          <a:stretch>
            <a:fillRect/>
          </a:stretch>
        </p:blipFill>
        <p:spPr>
          <a:xfrm>
            <a:off x="0" y="2528546"/>
            <a:ext cx="8803005" cy="2882307"/>
          </a:xfrm>
          <a:prstGeom prst="rect">
            <a:avLst/>
          </a:prstGeom>
        </p:spPr>
      </p:pic>
    </p:spTree>
    <p:extLst>
      <p:ext uri="{BB962C8B-B14F-4D97-AF65-F5344CB8AC3E}">
        <p14:creationId xmlns:p14="http://schemas.microsoft.com/office/powerpoint/2010/main" val="3939554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5. Tell Better Stories</a:t>
            </a:r>
          </a:p>
        </p:txBody>
      </p:sp>
      <p:sp>
        <p:nvSpPr>
          <p:cNvPr id="15" name="TextBox 14">
            <a:extLst>
              <a:ext uri="{FF2B5EF4-FFF2-40B4-BE49-F238E27FC236}">
                <a16:creationId xmlns:a16="http://schemas.microsoft.com/office/drawing/2014/main" id="{C9852B05-A86E-47B0-B9BA-4B24237770E5}"/>
              </a:ext>
            </a:extLst>
          </p:cNvPr>
          <p:cNvSpPr txBox="1"/>
          <p:nvPr/>
        </p:nvSpPr>
        <p:spPr>
          <a:xfrm>
            <a:off x="92869" y="5522503"/>
            <a:ext cx="8958262" cy="923330"/>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Green SJ,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Grorud-Colvert</a:t>
            </a:r>
            <a:r>
              <a:rPr lang="en-US" sz="1800" dirty="0">
                <a:effectLst/>
                <a:latin typeface="Calibri" panose="020F0502020204030204" pitchFamily="34" charset="0"/>
                <a:ea typeface="Calibri" panose="020F0502020204030204" pitchFamily="34" charset="0"/>
                <a:cs typeface="Times New Roman" panose="02020603050405020304" pitchFamily="18" charset="0"/>
              </a:rPr>
              <a:t> K, and Mannix H. 2018. Uniting science and stories: Perspectives on the value of storytelling for communicating science. FACETS 3:164–173. doi:10.1139/facets-2016-0079</a:t>
            </a:r>
          </a:p>
        </p:txBody>
      </p:sp>
      <p:sp>
        <p:nvSpPr>
          <p:cNvPr id="7" name="TextBox 6">
            <a:extLst>
              <a:ext uri="{FF2B5EF4-FFF2-40B4-BE49-F238E27FC236}">
                <a16:creationId xmlns:a16="http://schemas.microsoft.com/office/drawing/2014/main" id="{B9457764-829A-4E4D-9261-03BD683989AC}"/>
              </a:ext>
            </a:extLst>
          </p:cNvPr>
          <p:cNvSpPr txBox="1"/>
          <p:nvPr/>
        </p:nvSpPr>
        <p:spPr>
          <a:xfrm>
            <a:off x="340995" y="1126888"/>
            <a:ext cx="8410099" cy="4031873"/>
          </a:xfrm>
          <a:prstGeom prst="rect">
            <a:avLst/>
          </a:prstGeom>
          <a:noFill/>
        </p:spPr>
        <p:txBody>
          <a:bodyPr wrap="square">
            <a:spAutoFit/>
          </a:bodyPr>
          <a:lstStyle/>
          <a:p>
            <a:pPr marL="0" marR="0">
              <a:spcBef>
                <a:spcPts val="0"/>
              </a:spcBef>
              <a:spcAft>
                <a:spcPts val="0"/>
              </a:spcAft>
            </a:pPr>
            <a:r>
              <a:rPr lang="en-US" sz="3200" b="1" dirty="0">
                <a:effectLst/>
                <a:latin typeface="FreightText-Medium"/>
                <a:ea typeface="Calibri" panose="020F0502020204030204" pitchFamily="34" charset="0"/>
                <a:cs typeface="FreightText-Medium"/>
              </a:rPr>
              <a:t>Lessons and tips for a science story:</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000000"/>
              </a:buClr>
              <a:buFont typeface="AdvOT1ef757c0"/>
              <a:buAutoNum type="arabicParenR"/>
            </a:pPr>
            <a:r>
              <a:rPr lang="en-US" sz="3200" dirty="0">
                <a:effectLst/>
                <a:latin typeface="FreightText-Medium"/>
                <a:ea typeface="Calibri" panose="020F0502020204030204" pitchFamily="34" charset="0"/>
                <a:cs typeface="FreightText-Medium"/>
              </a:rPr>
              <a:t>Identify your take-home message first.  Think of the so-what and why the audience would care</a:t>
            </a:r>
            <a:endParaRPr lang="en-US" sz="4000" dirty="0">
              <a:effectLst/>
              <a:latin typeface="Calibri" panose="020F0502020204030204" pitchFamily="34" charset="0"/>
              <a:ea typeface="Calibri" panose="020F0502020204030204" pitchFamily="34" charset="0"/>
              <a:cs typeface="AdvOT1ef757c0"/>
            </a:endParaRPr>
          </a:p>
          <a:p>
            <a:pPr marL="342900" marR="0" lvl="0" indent="-342900">
              <a:spcBef>
                <a:spcPts val="0"/>
              </a:spcBef>
              <a:spcAft>
                <a:spcPts val="0"/>
              </a:spcAft>
              <a:buClr>
                <a:srgbClr val="000000"/>
              </a:buClr>
              <a:buFont typeface="AdvOT1ef757c0"/>
              <a:buAutoNum type="arabicParenR"/>
            </a:pPr>
            <a:r>
              <a:rPr lang="en-US" sz="3200" dirty="0">
                <a:effectLst/>
                <a:latin typeface="FreightText-Medium"/>
                <a:ea typeface="Calibri" panose="020F0502020204030204" pitchFamily="34" charset="0"/>
                <a:cs typeface="FreightText-Medium"/>
              </a:rPr>
              <a:t>Remember the shape of your story</a:t>
            </a:r>
            <a:endParaRPr lang="en-US" sz="4000" dirty="0">
              <a:effectLst/>
              <a:latin typeface="Calibri" panose="020F0502020204030204" pitchFamily="34" charset="0"/>
              <a:ea typeface="Calibri" panose="020F0502020204030204" pitchFamily="34" charset="0"/>
              <a:cs typeface="AdvOT1ef757c0"/>
            </a:endParaRPr>
          </a:p>
          <a:p>
            <a:pPr marL="342900" marR="0" lvl="0" indent="-342900">
              <a:spcBef>
                <a:spcPts val="0"/>
              </a:spcBef>
              <a:spcAft>
                <a:spcPts val="0"/>
              </a:spcAft>
              <a:buClr>
                <a:srgbClr val="000000"/>
              </a:buClr>
              <a:buFont typeface="AdvOT1ef757c0"/>
              <a:buAutoNum type="arabicParenR"/>
            </a:pPr>
            <a:r>
              <a:rPr lang="en-US" sz="3200" dirty="0">
                <a:effectLst/>
                <a:latin typeface="FreightText-Medium"/>
                <a:ea typeface="Calibri" panose="020F0502020204030204" pitchFamily="34" charset="0"/>
                <a:cs typeface="FreightText-Medium"/>
              </a:rPr>
              <a:t>Consider the sale and timing of your story</a:t>
            </a:r>
            <a:endParaRPr lang="en-US" sz="4000" dirty="0">
              <a:effectLst/>
              <a:latin typeface="Calibri" panose="020F0502020204030204" pitchFamily="34" charset="0"/>
              <a:ea typeface="Calibri" panose="020F0502020204030204" pitchFamily="34" charset="0"/>
              <a:cs typeface="AdvOT1ef757c0"/>
            </a:endParaRPr>
          </a:p>
          <a:p>
            <a:pPr marL="342900" marR="0" lvl="0" indent="-342900">
              <a:spcBef>
                <a:spcPts val="0"/>
              </a:spcBef>
              <a:spcAft>
                <a:spcPts val="0"/>
              </a:spcAft>
              <a:buClr>
                <a:srgbClr val="000000"/>
              </a:buClr>
              <a:buFont typeface="AdvOT1ef757c0"/>
              <a:buAutoNum type="arabicParenR"/>
            </a:pPr>
            <a:r>
              <a:rPr lang="en-US" sz="3200" dirty="0">
                <a:effectLst/>
                <a:latin typeface="FreightText-Medium"/>
                <a:ea typeface="Calibri" panose="020F0502020204030204" pitchFamily="34" charset="0"/>
                <a:cs typeface="FreightText-Medium"/>
              </a:rPr>
              <a:t>Use vivid language</a:t>
            </a:r>
            <a:endParaRPr lang="en-US" sz="4000" dirty="0">
              <a:effectLst/>
              <a:latin typeface="Calibri" panose="020F0502020204030204" pitchFamily="34" charset="0"/>
              <a:ea typeface="Calibri" panose="020F0502020204030204" pitchFamily="34" charset="0"/>
              <a:cs typeface="AdvOT1ef757c0"/>
            </a:endParaRPr>
          </a:p>
          <a:p>
            <a:pPr marL="342900" marR="0" lvl="0" indent="-342900">
              <a:spcBef>
                <a:spcPts val="0"/>
              </a:spcBef>
              <a:spcAft>
                <a:spcPts val="0"/>
              </a:spcAft>
              <a:buClr>
                <a:srgbClr val="000000"/>
              </a:buClr>
              <a:buFont typeface="AdvOT1ef757c0"/>
              <a:buAutoNum type="arabicParenR"/>
            </a:pPr>
            <a:r>
              <a:rPr lang="en-US" sz="3200" dirty="0">
                <a:effectLst/>
                <a:latin typeface="FreightText-Medium"/>
                <a:ea typeface="Calibri" panose="020F0502020204030204" pitchFamily="34" charset="0"/>
                <a:cs typeface="FreightText-Medium"/>
              </a:rPr>
              <a:t>Get feedback. Pause. Reflect. Try again.</a:t>
            </a:r>
            <a:endParaRPr lang="en-US" sz="4000" dirty="0">
              <a:effectLst/>
              <a:latin typeface="Calibri" panose="020F0502020204030204" pitchFamily="34" charset="0"/>
              <a:ea typeface="Calibri" panose="020F0502020204030204" pitchFamily="34" charset="0"/>
              <a:cs typeface="AdvOT1ef757c0"/>
            </a:endParaRPr>
          </a:p>
          <a:p>
            <a:pPr marL="342900" marR="0" lvl="0" indent="-342900">
              <a:spcBef>
                <a:spcPts val="0"/>
              </a:spcBef>
              <a:spcAft>
                <a:spcPts val="0"/>
              </a:spcAft>
              <a:buClr>
                <a:srgbClr val="000000"/>
              </a:buClr>
              <a:buFont typeface="AdvOT1ef757c0"/>
              <a:buAutoNum type="arabicParenR"/>
            </a:pPr>
            <a:r>
              <a:rPr lang="en-US" sz="3200" dirty="0">
                <a:effectLst/>
                <a:latin typeface="FreightText-Medium"/>
                <a:ea typeface="Calibri" panose="020F0502020204030204" pitchFamily="34" charset="0"/>
                <a:cs typeface="FreightText-Medium"/>
              </a:rPr>
              <a:t>Discomfort and transformation</a:t>
            </a:r>
            <a:endParaRPr lang="en-US" sz="4000" dirty="0">
              <a:effectLst/>
              <a:latin typeface="Calibri" panose="020F0502020204030204" pitchFamily="34" charset="0"/>
              <a:ea typeface="Calibri" panose="020F0502020204030204" pitchFamily="34" charset="0"/>
              <a:cs typeface="AdvOT1ef757c0"/>
            </a:endParaRPr>
          </a:p>
        </p:txBody>
      </p:sp>
    </p:spTree>
    <p:extLst>
      <p:ext uri="{BB962C8B-B14F-4D97-AF65-F5344CB8AC3E}">
        <p14:creationId xmlns:p14="http://schemas.microsoft.com/office/powerpoint/2010/main" val="1701002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Five Principles for More Effective Communication</a:t>
            </a:r>
          </a:p>
        </p:txBody>
      </p:sp>
      <p:sp>
        <p:nvSpPr>
          <p:cNvPr id="22" name="TextBox 21">
            <a:extLst>
              <a:ext uri="{FF2B5EF4-FFF2-40B4-BE49-F238E27FC236}">
                <a16:creationId xmlns:a16="http://schemas.microsoft.com/office/drawing/2014/main" id="{088C812B-B211-4895-8449-C690A113D186}"/>
              </a:ext>
            </a:extLst>
          </p:cNvPr>
          <p:cNvSpPr txBox="1"/>
          <p:nvPr/>
        </p:nvSpPr>
        <p:spPr>
          <a:xfrm>
            <a:off x="536313" y="5586797"/>
            <a:ext cx="8308055" cy="646331"/>
          </a:xfrm>
          <a:prstGeom prst="rect">
            <a:avLst/>
          </a:prstGeom>
          <a:noFill/>
        </p:spPr>
        <p:txBody>
          <a:bodyPr wrap="square">
            <a:spAutoFit/>
          </a:bodyPr>
          <a:lstStyle/>
          <a:p>
            <a:pPr marL="0" marR="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Christiano</a:t>
            </a:r>
            <a:r>
              <a:rPr lang="en-US" sz="1800" dirty="0">
                <a:effectLst/>
                <a:latin typeface="Calibri" panose="020F0502020204030204" pitchFamily="34" charset="0"/>
                <a:ea typeface="Calibri" panose="020F0502020204030204" pitchFamily="34" charset="0"/>
                <a:cs typeface="Times New Roman" panose="02020603050405020304" pitchFamily="18" charset="0"/>
              </a:rPr>
              <a:t>, A. and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Neimand</a:t>
            </a:r>
            <a:r>
              <a:rPr lang="en-US" sz="1800" dirty="0">
                <a:effectLst/>
                <a:latin typeface="Calibri" panose="020F0502020204030204" pitchFamily="34" charset="0"/>
                <a:ea typeface="Calibri" panose="020F0502020204030204" pitchFamily="34" charset="0"/>
                <a:cs typeface="Times New Roman" panose="02020603050405020304" pitchFamily="18" charset="0"/>
              </a:rPr>
              <a:t>. 2018. The Science of What Makes People Care. Stanford Social Innovation Review. Fall 2018. P. 26-33</a:t>
            </a:r>
          </a:p>
        </p:txBody>
      </p:sp>
      <p:sp>
        <p:nvSpPr>
          <p:cNvPr id="5" name="Content Placeholder 8">
            <a:extLst>
              <a:ext uri="{FF2B5EF4-FFF2-40B4-BE49-F238E27FC236}">
                <a16:creationId xmlns:a16="http://schemas.microsoft.com/office/drawing/2014/main" id="{B4144869-F4AD-4B29-9B16-E164CF28806C}"/>
              </a:ext>
            </a:extLst>
          </p:cNvPr>
          <p:cNvSpPr>
            <a:spLocks noGrp="1"/>
          </p:cNvSpPr>
          <p:nvPr>
            <p:ph idx="1"/>
          </p:nvPr>
        </p:nvSpPr>
        <p:spPr>
          <a:xfrm>
            <a:off x="174813" y="1550194"/>
            <a:ext cx="8643262" cy="4036604"/>
          </a:xfrm>
        </p:spPr>
        <p:txBody>
          <a:bodyPr>
            <a:noAutofit/>
          </a:bodyPr>
          <a:lstStyle/>
          <a:p>
            <a:pPr marL="900119" indent="-742950">
              <a:lnSpc>
                <a:spcPct val="107000"/>
              </a:lnSpc>
              <a:spcBef>
                <a:spcPts val="0"/>
              </a:spcBef>
              <a:buFont typeface="+mj-lt"/>
              <a:buAutoNum type="arabicPeriod"/>
            </a:pPr>
            <a:r>
              <a:rPr lang="en-US" sz="3600" dirty="0"/>
              <a:t>Join the Community</a:t>
            </a:r>
          </a:p>
          <a:p>
            <a:pPr marL="900119" indent="-742950">
              <a:lnSpc>
                <a:spcPct val="107000"/>
              </a:lnSpc>
              <a:spcBef>
                <a:spcPts val="0"/>
              </a:spcBef>
              <a:buFont typeface="+mj-lt"/>
              <a:buAutoNum type="arabicPeriod"/>
            </a:pPr>
            <a:r>
              <a:rPr lang="en-US" sz="3600" dirty="0"/>
              <a:t>Communicate in Images</a:t>
            </a:r>
          </a:p>
          <a:p>
            <a:pPr marL="900119" indent="-742950">
              <a:lnSpc>
                <a:spcPct val="107000"/>
              </a:lnSpc>
              <a:spcBef>
                <a:spcPts val="0"/>
              </a:spcBef>
              <a:buFont typeface="+mj-lt"/>
              <a:buAutoNum type="arabicPeriod"/>
            </a:pPr>
            <a:r>
              <a:rPr lang="en-US" sz="3600" dirty="0"/>
              <a:t>Invoking Emotions with Intention</a:t>
            </a:r>
          </a:p>
          <a:p>
            <a:pPr marL="900119" indent="-742950">
              <a:lnSpc>
                <a:spcPct val="107000"/>
              </a:lnSpc>
              <a:spcBef>
                <a:spcPts val="0"/>
              </a:spcBef>
              <a:buFont typeface="+mj-lt"/>
              <a:buAutoNum type="arabicPeriod"/>
            </a:pPr>
            <a:r>
              <a:rPr lang="en-US" sz="3600" dirty="0"/>
              <a:t>Create Meaningful Calls to Action</a:t>
            </a:r>
          </a:p>
          <a:p>
            <a:pPr marL="900119" indent="-742950">
              <a:lnSpc>
                <a:spcPct val="107000"/>
              </a:lnSpc>
              <a:spcBef>
                <a:spcPts val="0"/>
              </a:spcBef>
              <a:buFont typeface="+mj-lt"/>
              <a:buAutoNum type="arabicPeriod"/>
            </a:pPr>
            <a:r>
              <a:rPr lang="en-US" sz="3600" dirty="0"/>
              <a:t>Tell Better Stories</a:t>
            </a:r>
          </a:p>
        </p:txBody>
      </p:sp>
    </p:spTree>
    <p:custDataLst>
      <p:tags r:id="rId1"/>
    </p:custDataLst>
    <p:extLst>
      <p:ext uri="{BB962C8B-B14F-4D97-AF65-F5344CB8AC3E}">
        <p14:creationId xmlns:p14="http://schemas.microsoft.com/office/powerpoint/2010/main" val="361058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09077" y="-11675"/>
            <a:ext cx="8225327" cy="1143000"/>
          </a:xfrm>
        </p:spPr>
        <p:txBody>
          <a:bodyPr/>
          <a:lstStyle/>
          <a:p>
            <a:r>
              <a:rPr lang="en-US" sz="3600" dirty="0"/>
              <a:t>Branding Your Program</a:t>
            </a:r>
          </a:p>
        </p:txBody>
      </p:sp>
      <p:sp>
        <p:nvSpPr>
          <p:cNvPr id="5" name="Content Placeholder 4">
            <a:extLst>
              <a:ext uri="{FF2B5EF4-FFF2-40B4-BE49-F238E27FC236}">
                <a16:creationId xmlns:a16="http://schemas.microsoft.com/office/drawing/2014/main" id="{B109BEDD-A936-4C92-8D62-0A313AF6FB02}"/>
              </a:ext>
            </a:extLst>
          </p:cNvPr>
          <p:cNvSpPr>
            <a:spLocks noGrp="1"/>
          </p:cNvSpPr>
          <p:nvPr>
            <p:ph idx="1"/>
          </p:nvPr>
        </p:nvSpPr>
        <p:spPr>
          <a:xfrm>
            <a:off x="309078" y="875688"/>
            <a:ext cx="8499718" cy="1556375"/>
          </a:xfrm>
        </p:spPr>
        <p:txBody>
          <a:bodyPr>
            <a:normAutofit/>
          </a:bodyPr>
          <a:lstStyle/>
          <a:p>
            <a:pPr marL="0" indent="0">
              <a:buNone/>
            </a:pPr>
            <a:r>
              <a:rPr lang="en-US" sz="2800" dirty="0">
                <a:solidFill>
                  <a:schemeClr val="accent1"/>
                </a:solidFill>
              </a:rPr>
              <a:t>A brand is a trademark, name, phrase, logo or design used by an organization.  Can also be a behavior your group is focused on addressing.</a:t>
            </a:r>
          </a:p>
        </p:txBody>
      </p:sp>
      <p:pic>
        <p:nvPicPr>
          <p:cNvPr id="6" name="Picture 5">
            <a:extLst>
              <a:ext uri="{FF2B5EF4-FFF2-40B4-BE49-F238E27FC236}">
                <a16:creationId xmlns:a16="http://schemas.microsoft.com/office/drawing/2014/main" id="{55065401-04E9-4B99-9E78-64D93CFF03AE}"/>
              </a:ext>
            </a:extLst>
          </p:cNvPr>
          <p:cNvPicPr>
            <a:picLocks noChangeAspect="1"/>
          </p:cNvPicPr>
          <p:nvPr/>
        </p:nvPicPr>
        <p:blipFill>
          <a:blip r:embed="rId3"/>
          <a:stretch>
            <a:fillRect/>
          </a:stretch>
        </p:blipFill>
        <p:spPr>
          <a:xfrm>
            <a:off x="660998" y="2772349"/>
            <a:ext cx="3333750" cy="1304925"/>
          </a:xfrm>
          <a:prstGeom prst="rect">
            <a:avLst/>
          </a:prstGeom>
          <a:ln>
            <a:solidFill>
              <a:schemeClr val="tx1"/>
            </a:solidFill>
          </a:ln>
        </p:spPr>
      </p:pic>
      <p:sp>
        <p:nvSpPr>
          <p:cNvPr id="10" name="TextBox 9">
            <a:extLst>
              <a:ext uri="{FF2B5EF4-FFF2-40B4-BE49-F238E27FC236}">
                <a16:creationId xmlns:a16="http://schemas.microsoft.com/office/drawing/2014/main" id="{C067C41C-5CF0-4AD1-BC8F-54DF638318D5}"/>
              </a:ext>
            </a:extLst>
          </p:cNvPr>
          <p:cNvSpPr txBox="1"/>
          <p:nvPr/>
        </p:nvSpPr>
        <p:spPr>
          <a:xfrm>
            <a:off x="660998" y="4074119"/>
            <a:ext cx="1154355"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Maine DEP</a:t>
            </a:r>
          </a:p>
        </p:txBody>
      </p:sp>
      <p:pic>
        <p:nvPicPr>
          <p:cNvPr id="11" name="Picture 10">
            <a:extLst>
              <a:ext uri="{FF2B5EF4-FFF2-40B4-BE49-F238E27FC236}">
                <a16:creationId xmlns:a16="http://schemas.microsoft.com/office/drawing/2014/main" id="{7687AFB4-AADE-4F71-8A12-F509A0F3259C}"/>
              </a:ext>
            </a:extLst>
          </p:cNvPr>
          <p:cNvPicPr>
            <a:picLocks noChangeAspect="1"/>
          </p:cNvPicPr>
          <p:nvPr/>
        </p:nvPicPr>
        <p:blipFill>
          <a:blip r:embed="rId4"/>
          <a:stretch>
            <a:fillRect/>
          </a:stretch>
        </p:blipFill>
        <p:spPr>
          <a:xfrm>
            <a:off x="2441938" y="4493127"/>
            <a:ext cx="3959603" cy="1653542"/>
          </a:xfrm>
          <a:prstGeom prst="rect">
            <a:avLst/>
          </a:prstGeom>
        </p:spPr>
      </p:pic>
      <p:pic>
        <p:nvPicPr>
          <p:cNvPr id="12" name="Picture 11">
            <a:extLst>
              <a:ext uri="{FF2B5EF4-FFF2-40B4-BE49-F238E27FC236}">
                <a16:creationId xmlns:a16="http://schemas.microsoft.com/office/drawing/2014/main" id="{E041A95F-3BE2-427B-996F-29C651E5A68F}"/>
              </a:ext>
            </a:extLst>
          </p:cNvPr>
          <p:cNvPicPr>
            <a:picLocks noChangeAspect="1"/>
          </p:cNvPicPr>
          <p:nvPr/>
        </p:nvPicPr>
        <p:blipFill>
          <a:blip r:embed="rId5"/>
          <a:stretch>
            <a:fillRect/>
          </a:stretch>
        </p:blipFill>
        <p:spPr>
          <a:xfrm>
            <a:off x="6584178" y="1801931"/>
            <a:ext cx="2132863" cy="3083822"/>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131A4707-C11D-44D2-BEA5-975676B47976}"/>
              </a:ext>
            </a:extLst>
          </p:cNvPr>
          <p:cNvSpPr txBox="1"/>
          <p:nvPr/>
        </p:nvSpPr>
        <p:spPr>
          <a:xfrm>
            <a:off x="6776631" y="4885753"/>
            <a:ext cx="2192557"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Sanitation District 1’s “Splash McClean” mascot</a:t>
            </a:r>
          </a:p>
        </p:txBody>
      </p:sp>
    </p:spTree>
    <p:extLst>
      <p:ext uri="{BB962C8B-B14F-4D97-AF65-F5344CB8AC3E}">
        <p14:creationId xmlns:p14="http://schemas.microsoft.com/office/powerpoint/2010/main" val="4212798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09077" y="-11675"/>
            <a:ext cx="8225327" cy="1143000"/>
          </a:xfrm>
        </p:spPr>
        <p:txBody>
          <a:bodyPr/>
          <a:lstStyle/>
          <a:p>
            <a:r>
              <a:rPr lang="en-US" sz="3600" dirty="0"/>
              <a:t>Brand Style Guide</a:t>
            </a:r>
          </a:p>
        </p:txBody>
      </p:sp>
      <p:sp>
        <p:nvSpPr>
          <p:cNvPr id="5" name="Content Placeholder 4">
            <a:extLst>
              <a:ext uri="{FF2B5EF4-FFF2-40B4-BE49-F238E27FC236}">
                <a16:creationId xmlns:a16="http://schemas.microsoft.com/office/drawing/2014/main" id="{B109BEDD-A936-4C92-8D62-0A313AF6FB02}"/>
              </a:ext>
            </a:extLst>
          </p:cNvPr>
          <p:cNvSpPr>
            <a:spLocks noGrp="1"/>
          </p:cNvSpPr>
          <p:nvPr>
            <p:ph idx="1"/>
          </p:nvPr>
        </p:nvSpPr>
        <p:spPr>
          <a:xfrm>
            <a:off x="309078" y="875688"/>
            <a:ext cx="8499718" cy="1556375"/>
          </a:xfrm>
        </p:spPr>
        <p:txBody>
          <a:bodyPr>
            <a:normAutofit/>
          </a:bodyPr>
          <a:lstStyle/>
          <a:p>
            <a:pPr marL="0" indent="0">
              <a:buNone/>
            </a:pPr>
            <a:r>
              <a:rPr lang="en-US" sz="2800" dirty="0">
                <a:solidFill>
                  <a:schemeClr val="accent1"/>
                </a:solidFill>
              </a:rPr>
              <a:t>A brand style guide lays out all the visual details of your brand.  It maintains consistency across communications</a:t>
            </a:r>
          </a:p>
        </p:txBody>
      </p:sp>
      <p:sp>
        <p:nvSpPr>
          <p:cNvPr id="9" name="Content Placeholder 8">
            <a:extLst>
              <a:ext uri="{FF2B5EF4-FFF2-40B4-BE49-F238E27FC236}">
                <a16:creationId xmlns:a16="http://schemas.microsoft.com/office/drawing/2014/main" id="{56A13079-D374-4709-8D3B-C36FAB7307C1}"/>
              </a:ext>
            </a:extLst>
          </p:cNvPr>
          <p:cNvSpPr txBox="1">
            <a:spLocks/>
          </p:cNvSpPr>
          <p:nvPr/>
        </p:nvSpPr>
        <p:spPr>
          <a:xfrm>
            <a:off x="174813" y="2018688"/>
            <a:ext cx="3904611" cy="3568110"/>
          </a:xfrm>
          <a:prstGeom prst="rect">
            <a:avLst/>
          </a:prstGeom>
        </p:spPr>
        <p:txBody>
          <a:bodyPr vert="horz" lIns="91440" tIns="45720" rIns="91440" bIns="45720" rtlCol="0">
            <a:noAutofit/>
          </a:bodyPr>
          <a:lstStyle>
            <a:lvl1pPr marL="257168" indent="-257168" algn="l" defTabSz="342892"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1pPr>
            <a:lvl2pPr marL="557199" indent="-214308" algn="l" defTabSz="342892" rtl="0" eaLnBrk="1" latinLnBrk="0" hangingPunct="1">
              <a:spcBef>
                <a:spcPct val="20000"/>
              </a:spcBef>
              <a:buFont typeface="Arial"/>
              <a:buChar char="–"/>
              <a:defRPr sz="2100" b="0" i="0" kern="1200">
                <a:solidFill>
                  <a:schemeClr val="tx1"/>
                </a:solidFill>
                <a:latin typeface="Calibri" panose="020F0502020204030204" pitchFamily="34" charset="0"/>
                <a:ea typeface="+mn-ea"/>
                <a:cs typeface="Calibri" panose="020F0502020204030204" pitchFamily="34" charset="0"/>
              </a:defRPr>
            </a:lvl2pPr>
            <a:lvl3pPr marL="857228" indent="-171446" algn="l" defTabSz="342892" rtl="0" eaLnBrk="1" latinLnBrk="0" hangingPunct="1">
              <a:spcBef>
                <a:spcPct val="20000"/>
              </a:spcBef>
              <a:buFont typeface="Arial"/>
              <a:buChar char="•"/>
              <a:defRPr sz="1800" b="0" i="0" kern="1200">
                <a:solidFill>
                  <a:schemeClr val="tx1"/>
                </a:solidFill>
                <a:latin typeface="Calibri" panose="020F0502020204030204" pitchFamily="34" charset="0"/>
                <a:ea typeface="+mn-ea"/>
                <a:cs typeface="Calibri" panose="020F0502020204030204" pitchFamily="34" charset="0"/>
              </a:defRPr>
            </a:lvl3pPr>
            <a:lvl4pPr marL="1200120" indent="-171446" algn="l" defTabSz="342892" rtl="0" eaLnBrk="1" latinLnBrk="0" hangingPunct="1">
              <a:spcBef>
                <a:spcPct val="20000"/>
              </a:spcBef>
              <a:buFont typeface="Arial"/>
              <a:buChar char="–"/>
              <a:defRPr sz="1500" b="0" i="0" kern="1200">
                <a:solidFill>
                  <a:schemeClr val="tx1"/>
                </a:solidFill>
                <a:latin typeface="Calibri" panose="020F0502020204030204" pitchFamily="34" charset="0"/>
                <a:ea typeface="+mn-ea"/>
                <a:cs typeface="Calibri" panose="020F0502020204030204" pitchFamily="34" charset="0"/>
              </a:defRPr>
            </a:lvl4pPr>
            <a:lvl5pPr marL="1543012" indent="-171446" algn="l" defTabSz="342892"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900119" indent="-742950">
              <a:lnSpc>
                <a:spcPct val="107000"/>
              </a:lnSpc>
              <a:spcBef>
                <a:spcPts val="0"/>
              </a:spcBef>
              <a:buFont typeface="+mj-lt"/>
              <a:buAutoNum type="arabicPeriod"/>
            </a:pPr>
            <a:r>
              <a:rPr lang="en-US" sz="2800" dirty="0"/>
              <a:t>Logos </a:t>
            </a:r>
          </a:p>
          <a:p>
            <a:pPr marL="900119" indent="-742950">
              <a:lnSpc>
                <a:spcPct val="107000"/>
              </a:lnSpc>
              <a:spcBef>
                <a:spcPts val="0"/>
              </a:spcBef>
              <a:buFont typeface="+mj-lt"/>
              <a:buAutoNum type="arabicPeriod"/>
            </a:pPr>
            <a:r>
              <a:rPr lang="en-US" sz="2800" dirty="0"/>
              <a:t>Core Color Palette</a:t>
            </a:r>
          </a:p>
          <a:p>
            <a:pPr marL="900119" indent="-742950">
              <a:lnSpc>
                <a:spcPct val="107000"/>
              </a:lnSpc>
              <a:spcBef>
                <a:spcPts val="0"/>
              </a:spcBef>
              <a:buFont typeface="+mj-lt"/>
              <a:buAutoNum type="arabicPeriod"/>
            </a:pPr>
            <a:r>
              <a:rPr lang="en-US" sz="2800" dirty="0"/>
              <a:t>Fonts (Styles and sizes)</a:t>
            </a:r>
          </a:p>
          <a:p>
            <a:pPr marL="900119" indent="-742950">
              <a:lnSpc>
                <a:spcPct val="107000"/>
              </a:lnSpc>
              <a:spcBef>
                <a:spcPts val="0"/>
              </a:spcBef>
              <a:buFont typeface="+mj-lt"/>
              <a:buAutoNum type="arabicPeriod"/>
            </a:pPr>
            <a:r>
              <a:rPr lang="en-US" sz="2800" dirty="0"/>
              <a:t>Presentations / Reports</a:t>
            </a:r>
          </a:p>
          <a:p>
            <a:pPr marL="900119" indent="-742950">
              <a:lnSpc>
                <a:spcPct val="107000"/>
              </a:lnSpc>
              <a:spcBef>
                <a:spcPts val="0"/>
              </a:spcBef>
              <a:buFont typeface="+mj-lt"/>
              <a:buAutoNum type="arabicPeriod"/>
            </a:pPr>
            <a:r>
              <a:rPr lang="en-US" sz="2800" dirty="0"/>
              <a:t>Image Guides</a:t>
            </a:r>
          </a:p>
          <a:p>
            <a:pPr marL="900119" indent="-742950">
              <a:lnSpc>
                <a:spcPct val="107000"/>
              </a:lnSpc>
              <a:spcBef>
                <a:spcPts val="0"/>
              </a:spcBef>
              <a:buFont typeface="+mj-lt"/>
              <a:buAutoNum type="arabicPeriod"/>
            </a:pPr>
            <a:r>
              <a:rPr lang="en-US" sz="2800" dirty="0"/>
              <a:t>Tone or Voice</a:t>
            </a:r>
          </a:p>
        </p:txBody>
      </p:sp>
      <p:pic>
        <p:nvPicPr>
          <p:cNvPr id="4" name="Picture 3" descr="A screenshot of a cell phone&#10;&#10;Description automatically generated">
            <a:extLst>
              <a:ext uri="{FF2B5EF4-FFF2-40B4-BE49-F238E27FC236}">
                <a16:creationId xmlns:a16="http://schemas.microsoft.com/office/drawing/2014/main" id="{2F654DE6-22B9-4666-B39D-897FB15F29A5}"/>
              </a:ext>
            </a:extLst>
          </p:cNvPr>
          <p:cNvPicPr>
            <a:picLocks noChangeAspect="1"/>
          </p:cNvPicPr>
          <p:nvPr/>
        </p:nvPicPr>
        <p:blipFill>
          <a:blip r:embed="rId4"/>
          <a:stretch>
            <a:fillRect/>
          </a:stretch>
        </p:blipFill>
        <p:spPr>
          <a:xfrm>
            <a:off x="4079424" y="2018688"/>
            <a:ext cx="5064576" cy="3794387"/>
          </a:xfrm>
          <a:prstGeom prst="rect">
            <a:avLst/>
          </a:prstGeom>
        </p:spPr>
      </p:pic>
    </p:spTree>
    <p:custDataLst>
      <p:tags r:id="rId1"/>
    </p:custDataLst>
    <p:extLst>
      <p:ext uri="{BB962C8B-B14F-4D97-AF65-F5344CB8AC3E}">
        <p14:creationId xmlns:p14="http://schemas.microsoft.com/office/powerpoint/2010/main" val="230420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BE357-DE98-492D-A37A-A03877A39C89}"/>
              </a:ext>
            </a:extLst>
          </p:cNvPr>
          <p:cNvPicPr>
            <a:picLocks noChangeAspect="1"/>
          </p:cNvPicPr>
          <p:nvPr/>
        </p:nvPicPr>
        <p:blipFill>
          <a:blip r:embed="rId4"/>
          <a:stretch>
            <a:fillRect/>
          </a:stretch>
        </p:blipFill>
        <p:spPr>
          <a:xfrm>
            <a:off x="7562498" y="78323"/>
            <a:ext cx="1364464" cy="1091571"/>
          </a:xfrm>
          <a:prstGeom prst="rect">
            <a:avLst/>
          </a:prstGeom>
        </p:spPr>
      </p:pic>
      <p:sp>
        <p:nvSpPr>
          <p:cNvPr id="4" name="Oval 3">
            <a:extLst>
              <a:ext uri="{FF2B5EF4-FFF2-40B4-BE49-F238E27FC236}">
                <a16:creationId xmlns:a16="http://schemas.microsoft.com/office/drawing/2014/main" id="{B71AFE99-1F80-48CC-A938-F2AB2C413A75}"/>
              </a:ext>
            </a:extLst>
          </p:cNvPr>
          <p:cNvSpPr/>
          <p:nvPr/>
        </p:nvSpPr>
        <p:spPr>
          <a:xfrm rot="20937198">
            <a:off x="471397" y="1105064"/>
            <a:ext cx="8219953" cy="5132290"/>
          </a:xfrm>
          <a:prstGeom prst="ellipse">
            <a:avLst/>
          </a:prstGeom>
          <a:solidFill>
            <a:srgbClr val="CCAF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  </a:t>
            </a:r>
          </a:p>
          <a:p>
            <a:pPr algn="ctr"/>
            <a:r>
              <a:rPr lang="en-US" sz="4000" b="1" dirty="0">
                <a:solidFill>
                  <a:schemeClr val="bg2">
                    <a:lumMod val="25000"/>
                  </a:schemeClr>
                </a:solidFill>
                <a:latin typeface="Calibri" panose="020F0502020204030204" pitchFamily="34" charset="0"/>
                <a:cs typeface="Calibri" panose="020F0502020204030204" pitchFamily="34" charset="0"/>
              </a:rPr>
              <a:t>Your Message</a:t>
            </a:r>
          </a:p>
        </p:txBody>
      </p:sp>
      <p:sp>
        <p:nvSpPr>
          <p:cNvPr id="13" name="Cloud 12">
            <a:extLst>
              <a:ext uri="{FF2B5EF4-FFF2-40B4-BE49-F238E27FC236}">
                <a16:creationId xmlns:a16="http://schemas.microsoft.com/office/drawing/2014/main" id="{83B376FC-FBEA-4D2D-A8B8-E81660365BF3}"/>
              </a:ext>
            </a:extLst>
          </p:cNvPr>
          <p:cNvSpPr/>
          <p:nvPr/>
        </p:nvSpPr>
        <p:spPr>
          <a:xfrm>
            <a:off x="6304308" y="3153071"/>
            <a:ext cx="2233017" cy="120622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bg1"/>
                </a:solidFill>
                <a:latin typeface="Calibri" panose="020F0502020204030204" pitchFamily="34" charset="0"/>
                <a:cs typeface="Calibri" panose="020F0502020204030204" pitchFamily="34" charset="0"/>
              </a:rPr>
              <a:t>Connect to audience values</a:t>
            </a:r>
          </a:p>
        </p:txBody>
      </p:sp>
      <p:sp>
        <p:nvSpPr>
          <p:cNvPr id="14" name="Cloud 13">
            <a:extLst>
              <a:ext uri="{FF2B5EF4-FFF2-40B4-BE49-F238E27FC236}">
                <a16:creationId xmlns:a16="http://schemas.microsoft.com/office/drawing/2014/main" id="{FF4F90A2-7F70-48AB-8E57-300023DC2765}"/>
              </a:ext>
            </a:extLst>
          </p:cNvPr>
          <p:cNvSpPr/>
          <p:nvPr/>
        </p:nvSpPr>
        <p:spPr>
          <a:xfrm>
            <a:off x="5324035" y="1502072"/>
            <a:ext cx="1960546" cy="1630297"/>
          </a:xfrm>
          <a:prstGeom prst="cloud">
            <a:avLst/>
          </a:prstGeom>
          <a:solidFill>
            <a:srgbClr val="92D050"/>
          </a:solidFill>
          <a:ln>
            <a:solidFill>
              <a:srgbClr val="00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latin typeface="Calibri" panose="020F0502020204030204" pitchFamily="34" charset="0"/>
                <a:cs typeface="Calibri" panose="020F0502020204030204" pitchFamily="34" charset="0"/>
              </a:rPr>
              <a:t>Engage your audience</a:t>
            </a:r>
          </a:p>
        </p:txBody>
      </p:sp>
      <p:sp>
        <p:nvSpPr>
          <p:cNvPr id="15" name="Oval 14">
            <a:extLst>
              <a:ext uri="{FF2B5EF4-FFF2-40B4-BE49-F238E27FC236}">
                <a16:creationId xmlns:a16="http://schemas.microsoft.com/office/drawing/2014/main" id="{D5A243D9-CE69-4F51-BF60-5A2363F2ABB8}"/>
              </a:ext>
            </a:extLst>
          </p:cNvPr>
          <p:cNvSpPr/>
          <p:nvPr/>
        </p:nvSpPr>
        <p:spPr>
          <a:xfrm>
            <a:off x="938548" y="4274674"/>
            <a:ext cx="1117242" cy="83912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75AF8AD5-4425-4265-A70C-5814018A4ABD}"/>
              </a:ext>
            </a:extLst>
          </p:cNvPr>
          <p:cNvSpPr/>
          <p:nvPr/>
        </p:nvSpPr>
        <p:spPr>
          <a:xfrm>
            <a:off x="4555631" y="4316320"/>
            <a:ext cx="2537896" cy="1477045"/>
          </a:xfrm>
          <a:prstGeom prst="cloud">
            <a:avLst/>
          </a:prstGeom>
          <a:solidFill>
            <a:schemeClr val="accent2">
              <a:lumMod val="40000"/>
              <a:lumOff val="6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bg1"/>
                </a:solidFill>
                <a:latin typeface="Calibri" panose="020F0502020204030204" pitchFamily="34" charset="0"/>
                <a:cs typeface="Calibri" panose="020F0502020204030204" pitchFamily="34" charset="0"/>
              </a:rPr>
              <a:t>Bring about awareness or change</a:t>
            </a:r>
          </a:p>
        </p:txBody>
      </p:sp>
      <p:sp>
        <p:nvSpPr>
          <p:cNvPr id="17" name="Cloud 16">
            <a:extLst>
              <a:ext uri="{FF2B5EF4-FFF2-40B4-BE49-F238E27FC236}">
                <a16:creationId xmlns:a16="http://schemas.microsoft.com/office/drawing/2014/main" id="{AA9D7A29-D4A5-4F9D-BB01-B81115B6659B}"/>
              </a:ext>
            </a:extLst>
          </p:cNvPr>
          <p:cNvSpPr/>
          <p:nvPr/>
        </p:nvSpPr>
        <p:spPr>
          <a:xfrm>
            <a:off x="1868486" y="4694237"/>
            <a:ext cx="2428991" cy="1286087"/>
          </a:xfrm>
          <a:prstGeom prst="cloud">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bg1"/>
                </a:solidFill>
                <a:latin typeface="Calibri" panose="020F0502020204030204" pitchFamily="34" charset="0"/>
                <a:cs typeface="Calibri" panose="020F0502020204030204" pitchFamily="34" charset="0"/>
              </a:rPr>
              <a:t>Articulate needed actions</a:t>
            </a:r>
          </a:p>
        </p:txBody>
      </p:sp>
      <p:sp>
        <p:nvSpPr>
          <p:cNvPr id="18" name="Cloud 17">
            <a:extLst>
              <a:ext uri="{FF2B5EF4-FFF2-40B4-BE49-F238E27FC236}">
                <a16:creationId xmlns:a16="http://schemas.microsoft.com/office/drawing/2014/main" id="{02EFDCD2-5F84-4F2C-979D-58A4809FFF22}"/>
              </a:ext>
            </a:extLst>
          </p:cNvPr>
          <p:cNvSpPr/>
          <p:nvPr/>
        </p:nvSpPr>
        <p:spPr>
          <a:xfrm>
            <a:off x="901597" y="2672140"/>
            <a:ext cx="2780057" cy="1464676"/>
          </a:xfrm>
          <a:prstGeom prst="cloud">
            <a:avLst/>
          </a:prstGeom>
          <a:solidFill>
            <a:srgbClr val="FFFF99"/>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tx1"/>
                </a:solidFill>
                <a:latin typeface="Calibri" panose="020F0502020204030204" pitchFamily="34" charset="0"/>
                <a:cs typeface="Calibri" panose="020F0502020204030204" pitchFamily="34" charset="0"/>
              </a:rPr>
              <a:t>Consider Water Quality Objectives</a:t>
            </a:r>
          </a:p>
        </p:txBody>
      </p:sp>
      <p:sp>
        <p:nvSpPr>
          <p:cNvPr id="19" name="Cloud 18">
            <a:extLst>
              <a:ext uri="{FF2B5EF4-FFF2-40B4-BE49-F238E27FC236}">
                <a16:creationId xmlns:a16="http://schemas.microsoft.com/office/drawing/2014/main" id="{A44EFF66-45F1-434E-A1F3-945747EFCF4B}"/>
              </a:ext>
            </a:extLst>
          </p:cNvPr>
          <p:cNvSpPr/>
          <p:nvPr/>
        </p:nvSpPr>
        <p:spPr>
          <a:xfrm>
            <a:off x="3314571" y="1333403"/>
            <a:ext cx="1903011" cy="1561891"/>
          </a:xfrm>
          <a:prstGeom prst="cloud">
            <a:avLst/>
          </a:prstGeom>
          <a:solidFill>
            <a:srgbClr val="FFC000"/>
          </a:solidFill>
          <a:ln>
            <a:solidFill>
              <a:srgbClr val="FFAA0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Calibri" panose="020F0502020204030204" pitchFamily="34" charset="0"/>
                <a:cs typeface="Calibri" panose="020F0502020204030204" pitchFamily="34" charset="0"/>
              </a:rPr>
              <a:t>Be clear and specific</a:t>
            </a:r>
          </a:p>
        </p:txBody>
      </p:sp>
      <p:sp>
        <p:nvSpPr>
          <p:cNvPr id="20" name="Title 1">
            <a:extLst>
              <a:ext uri="{FF2B5EF4-FFF2-40B4-BE49-F238E27FC236}">
                <a16:creationId xmlns:a16="http://schemas.microsoft.com/office/drawing/2014/main" id="{C811BFED-5769-40CE-84C6-CDB19B1607B9}"/>
              </a:ext>
            </a:extLst>
          </p:cNvPr>
          <p:cNvSpPr txBox="1">
            <a:spLocks/>
          </p:cNvSpPr>
          <p:nvPr/>
        </p:nvSpPr>
        <p:spPr>
          <a:xfrm>
            <a:off x="198603" y="125031"/>
            <a:ext cx="6590045" cy="819620"/>
          </a:xfrm>
          <a:prstGeom prst="rect">
            <a:avLst/>
          </a:prstGeom>
          <a:solidFill>
            <a:schemeClr val="accent2">
              <a:lumMod val="40000"/>
              <a:lumOff val="60000"/>
            </a:schemeClr>
          </a:solidFill>
          <a:ln>
            <a:solidFill>
              <a:schemeClr val="accent2">
                <a:lumMod val="60000"/>
                <a:lumOff val="40000"/>
              </a:schemeClr>
            </a:solidFill>
          </a:ln>
        </p:spPr>
        <p:txBody>
          <a:bodyPr vert="horz" lIns="91440" tIns="45720" rIns="91440" bIns="45720" rtlCol="0" anchor="ctr">
            <a:noAutofit/>
          </a:bodyPr>
          <a:lstStyle>
            <a:lvl1pPr algn="l" defTabSz="342892" rtl="0" eaLnBrk="1" latinLnBrk="0" hangingPunct="1">
              <a:spcBef>
                <a:spcPct val="0"/>
              </a:spcBef>
              <a:buNone/>
              <a:defRPr sz="3000" b="1" i="0" kern="1200" baseline="0">
                <a:solidFill>
                  <a:srgbClr val="0032A1"/>
                </a:solidFill>
                <a:latin typeface="Calibri" panose="020F0502020204030204" pitchFamily="34" charset="0"/>
                <a:ea typeface="+mj-ea"/>
                <a:cs typeface="Calibri" panose="020F0502020204030204" pitchFamily="34" charset="0"/>
              </a:defRPr>
            </a:lvl1pPr>
          </a:lstStyle>
          <a:p>
            <a:r>
              <a:rPr lang="en-US" sz="4000" dirty="0">
                <a:solidFill>
                  <a:schemeClr val="bg1"/>
                </a:solidFill>
              </a:rPr>
              <a:t>STEP 3: Create the Message(s)</a:t>
            </a:r>
          </a:p>
        </p:txBody>
      </p:sp>
      <p:sp>
        <p:nvSpPr>
          <p:cNvPr id="2" name="Title 1">
            <a:extLst>
              <a:ext uri="{FF2B5EF4-FFF2-40B4-BE49-F238E27FC236}">
                <a16:creationId xmlns:a16="http://schemas.microsoft.com/office/drawing/2014/main" id="{067812A5-6979-4167-98AD-38A68DF1B39F}"/>
              </a:ext>
            </a:extLst>
          </p:cNvPr>
          <p:cNvSpPr txBox="1">
            <a:spLocks/>
          </p:cNvSpPr>
          <p:nvPr/>
        </p:nvSpPr>
        <p:spPr>
          <a:xfrm>
            <a:off x="198603" y="125031"/>
            <a:ext cx="7469682" cy="819620"/>
          </a:xfrm>
          <a:prstGeom prst="rect">
            <a:avLst/>
          </a:prstGeom>
          <a:solidFill>
            <a:schemeClr val="accent2">
              <a:lumMod val="40000"/>
              <a:lumOff val="60000"/>
            </a:schemeClr>
          </a:solidFill>
          <a:ln>
            <a:solidFill>
              <a:schemeClr val="accent2">
                <a:lumMod val="60000"/>
                <a:lumOff val="40000"/>
              </a:schemeClr>
            </a:solidFill>
          </a:ln>
        </p:spPr>
        <p:txBody>
          <a:bodyPr vert="horz" lIns="91440" tIns="45720" rIns="91440" bIns="45720" rtlCol="0" anchor="ctr">
            <a:noAutofit/>
          </a:bodyPr>
          <a:lstStyle>
            <a:lvl1pPr algn="l" defTabSz="342892" rtl="0" eaLnBrk="1" latinLnBrk="0" hangingPunct="1">
              <a:spcBef>
                <a:spcPct val="0"/>
              </a:spcBef>
              <a:buNone/>
              <a:defRPr sz="3000" b="1" i="0" kern="1200" baseline="0">
                <a:solidFill>
                  <a:srgbClr val="0032A1"/>
                </a:solidFill>
                <a:latin typeface="Calibri" panose="020F0502020204030204" pitchFamily="34" charset="0"/>
                <a:ea typeface="+mj-ea"/>
                <a:cs typeface="Calibri" panose="020F0502020204030204" pitchFamily="34" charset="0"/>
              </a:defRPr>
            </a:lvl1pPr>
          </a:lstStyle>
          <a:p>
            <a:r>
              <a:rPr lang="en-US" sz="4000" dirty="0">
                <a:solidFill>
                  <a:schemeClr val="bg1"/>
                </a:solidFill>
              </a:rPr>
              <a:t>STEP 3: Create the Message(s)</a:t>
            </a:r>
          </a:p>
        </p:txBody>
      </p:sp>
    </p:spTree>
    <p:custDataLst>
      <p:tags r:id="rId1"/>
    </p:custDataLst>
    <p:extLst>
      <p:ext uri="{BB962C8B-B14F-4D97-AF65-F5344CB8AC3E}">
        <p14:creationId xmlns:p14="http://schemas.microsoft.com/office/powerpoint/2010/main" val="16801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P spid="1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09077" y="-11675"/>
            <a:ext cx="8225327" cy="1143000"/>
          </a:xfrm>
        </p:spPr>
        <p:txBody>
          <a:bodyPr/>
          <a:lstStyle/>
          <a:p>
            <a:r>
              <a:rPr lang="en-US" sz="3600" dirty="0"/>
              <a:t>Rebranding: Clean Water Professionals</a:t>
            </a:r>
          </a:p>
        </p:txBody>
      </p:sp>
      <p:pic>
        <p:nvPicPr>
          <p:cNvPr id="7" name="Picture 6" descr="A picture containing table&#10;&#10;Description automatically generated">
            <a:extLst>
              <a:ext uri="{FF2B5EF4-FFF2-40B4-BE49-F238E27FC236}">
                <a16:creationId xmlns:a16="http://schemas.microsoft.com/office/drawing/2014/main" id="{3DD2292B-61CC-44CA-B505-3B4438092BD2}"/>
              </a:ext>
            </a:extLst>
          </p:cNvPr>
          <p:cNvPicPr>
            <a:picLocks noChangeAspect="1"/>
          </p:cNvPicPr>
          <p:nvPr/>
        </p:nvPicPr>
        <p:blipFill>
          <a:blip r:embed="rId4"/>
          <a:stretch>
            <a:fillRect/>
          </a:stretch>
        </p:blipFill>
        <p:spPr>
          <a:xfrm>
            <a:off x="1041199" y="3515696"/>
            <a:ext cx="6761080" cy="2572508"/>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4CB7096E-6CBE-47D9-8CCA-7316E6AE4DDD}"/>
              </a:ext>
            </a:extLst>
          </p:cNvPr>
          <p:cNvPicPr>
            <a:picLocks noChangeAspect="1"/>
          </p:cNvPicPr>
          <p:nvPr/>
        </p:nvPicPr>
        <p:blipFill>
          <a:blip r:embed="rId5"/>
          <a:stretch>
            <a:fillRect/>
          </a:stretch>
        </p:blipFill>
        <p:spPr>
          <a:xfrm>
            <a:off x="1346301" y="1315688"/>
            <a:ext cx="6150877" cy="2215901"/>
          </a:xfrm>
          <a:prstGeom prst="rect">
            <a:avLst/>
          </a:prstGeom>
        </p:spPr>
      </p:pic>
      <p:sp>
        <p:nvSpPr>
          <p:cNvPr id="17" name="TextBox 16">
            <a:extLst>
              <a:ext uri="{FF2B5EF4-FFF2-40B4-BE49-F238E27FC236}">
                <a16:creationId xmlns:a16="http://schemas.microsoft.com/office/drawing/2014/main" id="{8EED1BB4-F94B-43AA-89AF-89A1B012481A}"/>
              </a:ext>
            </a:extLst>
          </p:cNvPr>
          <p:cNvSpPr txBox="1"/>
          <p:nvPr/>
        </p:nvSpPr>
        <p:spPr>
          <a:xfrm>
            <a:off x="309077" y="6086594"/>
            <a:ext cx="4625340" cy="369332"/>
          </a:xfrm>
          <a:prstGeom prst="rect">
            <a:avLst/>
          </a:prstGeom>
          <a:noFill/>
        </p:spPr>
        <p:txBody>
          <a:bodyPr wrap="square">
            <a:spAutoFit/>
          </a:bodyPr>
          <a:lstStyle/>
          <a:p>
            <a:r>
              <a:rPr lang="en-US" dirty="0"/>
              <a:t>https://www.cleanwaterprofessionals.org/</a:t>
            </a:r>
          </a:p>
        </p:txBody>
      </p:sp>
    </p:spTree>
    <p:custDataLst>
      <p:tags r:id="rId1"/>
    </p:custDataLst>
    <p:extLst>
      <p:ext uri="{BB962C8B-B14F-4D97-AF65-F5344CB8AC3E}">
        <p14:creationId xmlns:p14="http://schemas.microsoft.com/office/powerpoint/2010/main" val="1435818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09077" y="-11675"/>
            <a:ext cx="8225327" cy="1143000"/>
          </a:xfrm>
        </p:spPr>
        <p:txBody>
          <a:bodyPr/>
          <a:lstStyle/>
          <a:p>
            <a:r>
              <a:rPr lang="en-US" sz="3600" dirty="0"/>
              <a:t>Rebranding: Clean Water Professionals</a:t>
            </a:r>
          </a:p>
        </p:txBody>
      </p:sp>
      <p:sp>
        <p:nvSpPr>
          <p:cNvPr id="17" name="TextBox 16">
            <a:extLst>
              <a:ext uri="{FF2B5EF4-FFF2-40B4-BE49-F238E27FC236}">
                <a16:creationId xmlns:a16="http://schemas.microsoft.com/office/drawing/2014/main" id="{8EED1BB4-F94B-43AA-89AF-89A1B012481A}"/>
              </a:ext>
            </a:extLst>
          </p:cNvPr>
          <p:cNvSpPr txBox="1"/>
          <p:nvPr/>
        </p:nvSpPr>
        <p:spPr>
          <a:xfrm>
            <a:off x="309077" y="6086594"/>
            <a:ext cx="4625340" cy="369332"/>
          </a:xfrm>
          <a:prstGeom prst="rect">
            <a:avLst/>
          </a:prstGeom>
          <a:noFill/>
        </p:spPr>
        <p:txBody>
          <a:bodyPr wrap="square">
            <a:spAutoFit/>
          </a:bodyPr>
          <a:lstStyle/>
          <a:p>
            <a:r>
              <a:rPr lang="en-US" dirty="0"/>
              <a:t>https://www.cleanwaterprofessionals.org/</a:t>
            </a:r>
          </a:p>
        </p:txBody>
      </p:sp>
      <p:pic>
        <p:nvPicPr>
          <p:cNvPr id="9" name="Picture 8" descr="Diagram&#10;&#10;Description automatically generated">
            <a:extLst>
              <a:ext uri="{FF2B5EF4-FFF2-40B4-BE49-F238E27FC236}">
                <a16:creationId xmlns:a16="http://schemas.microsoft.com/office/drawing/2014/main" id="{77015760-84C2-4F42-94B9-AACD19C229D7}"/>
              </a:ext>
            </a:extLst>
          </p:cNvPr>
          <p:cNvPicPr>
            <a:picLocks noChangeAspect="1"/>
          </p:cNvPicPr>
          <p:nvPr/>
        </p:nvPicPr>
        <p:blipFill>
          <a:blip r:embed="rId4"/>
          <a:stretch>
            <a:fillRect/>
          </a:stretch>
        </p:blipFill>
        <p:spPr>
          <a:xfrm>
            <a:off x="2621748" y="3231341"/>
            <a:ext cx="3249914" cy="2724396"/>
          </a:xfrm>
          <a:prstGeom prst="rect">
            <a:avLst/>
          </a:prstGeom>
        </p:spPr>
      </p:pic>
      <p:pic>
        <p:nvPicPr>
          <p:cNvPr id="6" name="Picture 5" descr="Diagram&#10;&#10;Description automatically generated">
            <a:extLst>
              <a:ext uri="{FF2B5EF4-FFF2-40B4-BE49-F238E27FC236}">
                <a16:creationId xmlns:a16="http://schemas.microsoft.com/office/drawing/2014/main" id="{294C4C04-A24D-4F33-B4BB-B92B6AD383CD}"/>
              </a:ext>
            </a:extLst>
          </p:cNvPr>
          <p:cNvPicPr>
            <a:picLocks noChangeAspect="1"/>
          </p:cNvPicPr>
          <p:nvPr/>
        </p:nvPicPr>
        <p:blipFill>
          <a:blip r:embed="rId5"/>
          <a:stretch>
            <a:fillRect/>
          </a:stretch>
        </p:blipFill>
        <p:spPr>
          <a:xfrm>
            <a:off x="5436887" y="1197755"/>
            <a:ext cx="3249913" cy="2724395"/>
          </a:xfrm>
          <a:prstGeom prst="rect">
            <a:avLst/>
          </a:prstGeom>
        </p:spPr>
      </p:pic>
      <p:pic>
        <p:nvPicPr>
          <p:cNvPr id="4" name="Picture 3">
            <a:extLst>
              <a:ext uri="{FF2B5EF4-FFF2-40B4-BE49-F238E27FC236}">
                <a16:creationId xmlns:a16="http://schemas.microsoft.com/office/drawing/2014/main" id="{FF4FD9F9-D3C3-4D9B-A77D-F6CD075BD7AC}"/>
              </a:ext>
            </a:extLst>
          </p:cNvPr>
          <p:cNvPicPr>
            <a:picLocks noChangeAspect="1"/>
          </p:cNvPicPr>
          <p:nvPr/>
        </p:nvPicPr>
        <p:blipFill>
          <a:blip r:embed="rId6"/>
          <a:stretch>
            <a:fillRect/>
          </a:stretch>
        </p:blipFill>
        <p:spPr>
          <a:xfrm>
            <a:off x="67103" y="1131325"/>
            <a:ext cx="3007940" cy="2937755"/>
          </a:xfrm>
          <a:prstGeom prst="rect">
            <a:avLst/>
          </a:prstGeom>
        </p:spPr>
      </p:pic>
    </p:spTree>
    <p:custDataLst>
      <p:tags r:id="rId1"/>
    </p:custDataLst>
    <p:extLst>
      <p:ext uri="{BB962C8B-B14F-4D97-AF65-F5344CB8AC3E}">
        <p14:creationId xmlns:p14="http://schemas.microsoft.com/office/powerpoint/2010/main" val="2069951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4F39-03C8-44C4-A6B0-6BDD8517471B}"/>
              </a:ext>
            </a:extLst>
          </p:cNvPr>
          <p:cNvSpPr>
            <a:spLocks noGrp="1"/>
          </p:cNvSpPr>
          <p:nvPr>
            <p:ph type="title"/>
          </p:nvPr>
        </p:nvSpPr>
        <p:spPr>
          <a:xfrm>
            <a:off x="459336" y="5697"/>
            <a:ext cx="8225327" cy="895256"/>
          </a:xfrm>
        </p:spPr>
        <p:txBody>
          <a:bodyPr/>
          <a:lstStyle/>
          <a:p>
            <a:r>
              <a:rPr lang="en-US" sz="3600" dirty="0"/>
              <a:t>ACTIVITY: Building Blocks Worksheet</a:t>
            </a:r>
          </a:p>
        </p:txBody>
      </p:sp>
      <p:pic>
        <p:nvPicPr>
          <p:cNvPr id="4" name="Content Placeholder 3">
            <a:extLst>
              <a:ext uri="{FF2B5EF4-FFF2-40B4-BE49-F238E27FC236}">
                <a16:creationId xmlns:a16="http://schemas.microsoft.com/office/drawing/2014/main" id="{45391A66-2E5D-4891-A685-097ECF6F6D93}"/>
              </a:ext>
            </a:extLst>
          </p:cNvPr>
          <p:cNvPicPr>
            <a:picLocks noGrp="1" noChangeAspect="1"/>
          </p:cNvPicPr>
          <p:nvPr>
            <p:ph idx="1"/>
          </p:nvPr>
        </p:nvPicPr>
        <p:blipFill rotWithShape="1">
          <a:blip r:embed="rId3"/>
          <a:srcRect l="2113" r="5616" b="2193"/>
          <a:stretch/>
        </p:blipFill>
        <p:spPr>
          <a:xfrm rot="5400000">
            <a:off x="1809038" y="-128159"/>
            <a:ext cx="5445235" cy="7503459"/>
          </a:xfrm>
          <a:prstGeom prst="rect">
            <a:avLst/>
          </a:prstGeom>
        </p:spPr>
      </p:pic>
      <p:sp>
        <p:nvSpPr>
          <p:cNvPr id="9" name="TextBox 8">
            <a:extLst>
              <a:ext uri="{FF2B5EF4-FFF2-40B4-BE49-F238E27FC236}">
                <a16:creationId xmlns:a16="http://schemas.microsoft.com/office/drawing/2014/main" id="{98451C40-1330-4455-A809-8FB175DF4C65}"/>
              </a:ext>
            </a:extLst>
          </p:cNvPr>
          <p:cNvSpPr txBox="1"/>
          <p:nvPr/>
        </p:nvSpPr>
        <p:spPr>
          <a:xfrm>
            <a:off x="1452278" y="3154157"/>
            <a:ext cx="6158754" cy="1938992"/>
          </a:xfrm>
          <a:prstGeom prst="rect">
            <a:avLst/>
          </a:prstGeom>
          <a:solidFill>
            <a:srgbClr val="FFFF00"/>
          </a:solidFill>
          <a:ln>
            <a:solidFill>
              <a:schemeClr val="tx1"/>
            </a:solidFill>
          </a:ln>
        </p:spPr>
        <p:txBody>
          <a:bodyPr wrap="square" rtlCol="0">
            <a:spAutoFit/>
          </a:bodyPr>
          <a:lstStyle/>
          <a:p>
            <a:pPr marL="342900" indent="-342900">
              <a:buFont typeface="Arial" panose="020B0604020202020204" pitchFamily="34" charset="0"/>
              <a:buChar char="•"/>
            </a:pPr>
            <a:r>
              <a:rPr lang="en-US" sz="2000" dirty="0">
                <a:solidFill>
                  <a:srgbClr val="006600"/>
                </a:solidFill>
                <a:latin typeface="Calibri" panose="020F0502020204030204" pitchFamily="34" charset="0"/>
                <a:cs typeface="Calibri" panose="020F0502020204030204" pitchFamily="34" charset="0"/>
              </a:rPr>
              <a:t>Make sure your message targets the audience.</a:t>
            </a:r>
          </a:p>
          <a:p>
            <a:pPr marL="342900" indent="-342900">
              <a:buFont typeface="Arial" panose="020B0604020202020204" pitchFamily="34" charset="0"/>
              <a:buChar char="•"/>
            </a:pPr>
            <a:r>
              <a:rPr lang="en-US" sz="2000" dirty="0">
                <a:solidFill>
                  <a:srgbClr val="006600"/>
                </a:solidFill>
                <a:latin typeface="Calibri" panose="020F0502020204030204" pitchFamily="34" charset="0"/>
                <a:cs typeface="Calibri" panose="020F0502020204030204" pitchFamily="34" charset="0"/>
              </a:rPr>
              <a:t>Write simply and directly.</a:t>
            </a:r>
          </a:p>
          <a:p>
            <a:pPr marL="342900" indent="-342900">
              <a:buFont typeface="Arial" panose="020B0604020202020204" pitchFamily="34" charset="0"/>
              <a:buChar char="•"/>
            </a:pPr>
            <a:r>
              <a:rPr lang="en-US" sz="2000" dirty="0">
                <a:solidFill>
                  <a:srgbClr val="006600"/>
                </a:solidFill>
                <a:latin typeface="Calibri" panose="020F0502020204030204" pitchFamily="34" charset="0"/>
                <a:cs typeface="Calibri" panose="020F0502020204030204" pitchFamily="34" charset="0"/>
              </a:rPr>
              <a:t>Use the active voice.</a:t>
            </a:r>
          </a:p>
          <a:p>
            <a:pPr marL="342900" indent="-342900">
              <a:buFont typeface="Arial" panose="020B0604020202020204" pitchFamily="34" charset="0"/>
              <a:buChar char="•"/>
            </a:pPr>
            <a:r>
              <a:rPr lang="en-US" sz="2000" dirty="0">
                <a:solidFill>
                  <a:srgbClr val="006600"/>
                </a:solidFill>
                <a:latin typeface="Calibri" panose="020F0502020204030204" pitchFamily="34" charset="0"/>
                <a:cs typeface="Calibri" panose="020F0502020204030204" pitchFamily="34" charset="0"/>
              </a:rPr>
              <a:t>Write in simple declarative sentences.</a:t>
            </a:r>
          </a:p>
          <a:p>
            <a:pPr marL="342900" indent="-342900">
              <a:buFont typeface="Arial" panose="020B0604020202020204" pitchFamily="34" charset="0"/>
              <a:buChar char="•"/>
            </a:pPr>
            <a:r>
              <a:rPr lang="en-US" sz="2000" dirty="0">
                <a:solidFill>
                  <a:srgbClr val="006600"/>
                </a:solidFill>
                <a:latin typeface="Calibri" panose="020F0502020204030204" pitchFamily="34" charset="0"/>
                <a:cs typeface="Calibri" panose="020F0502020204030204" pitchFamily="34" charset="0"/>
              </a:rPr>
              <a:t>Avoid use of technical terms, jargon and acronyms unless the audience is familiar with them.</a:t>
            </a:r>
          </a:p>
        </p:txBody>
      </p:sp>
      <p:sp>
        <p:nvSpPr>
          <p:cNvPr id="11" name="Oval 10">
            <a:extLst>
              <a:ext uri="{FF2B5EF4-FFF2-40B4-BE49-F238E27FC236}">
                <a16:creationId xmlns:a16="http://schemas.microsoft.com/office/drawing/2014/main" id="{D8D85AD3-3C92-4247-99A3-8F2730CE312F}"/>
              </a:ext>
            </a:extLst>
          </p:cNvPr>
          <p:cNvSpPr/>
          <p:nvPr/>
        </p:nvSpPr>
        <p:spPr>
          <a:xfrm>
            <a:off x="3239031" y="1882588"/>
            <a:ext cx="793376" cy="37651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04953C99-6760-4825-B147-664E098796E1}"/>
              </a:ext>
            </a:extLst>
          </p:cNvPr>
          <p:cNvSpPr/>
          <p:nvPr/>
        </p:nvSpPr>
        <p:spPr>
          <a:xfrm>
            <a:off x="3394527" y="1231637"/>
            <a:ext cx="482383" cy="59167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1102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90E34B5D-AB29-495E-ADC1-F1C70547496C}"/>
              </a:ext>
            </a:extLst>
          </p:cNvPr>
          <p:cNvPicPr>
            <a:picLocks noChangeAspect="1"/>
          </p:cNvPicPr>
          <p:nvPr/>
        </p:nvPicPr>
        <p:blipFill>
          <a:blip r:embed="rId3"/>
          <a:stretch>
            <a:fillRect/>
          </a:stretch>
        </p:blipFill>
        <p:spPr>
          <a:xfrm>
            <a:off x="552262" y="2005784"/>
            <a:ext cx="7849354" cy="4297654"/>
          </a:xfrm>
          <a:prstGeom prst="rect">
            <a:avLst/>
          </a:prstGeom>
        </p:spPr>
      </p:pic>
      <p:sp>
        <p:nvSpPr>
          <p:cNvPr id="6" name="Title 1">
            <a:extLst>
              <a:ext uri="{FF2B5EF4-FFF2-40B4-BE49-F238E27FC236}">
                <a16:creationId xmlns:a16="http://schemas.microsoft.com/office/drawing/2014/main" id="{59930CFD-1B63-4EB8-ADEA-908EE32167CC}"/>
              </a:ext>
            </a:extLst>
          </p:cNvPr>
          <p:cNvSpPr txBox="1">
            <a:spLocks/>
          </p:cNvSpPr>
          <p:nvPr/>
        </p:nvSpPr>
        <p:spPr>
          <a:xfrm>
            <a:off x="198603" y="125031"/>
            <a:ext cx="8755274" cy="1143000"/>
          </a:xfrm>
          <a:prstGeom prst="rect">
            <a:avLst/>
          </a:prstGeom>
          <a:solidFill>
            <a:schemeClr val="accent2">
              <a:lumMod val="40000"/>
              <a:lumOff val="60000"/>
            </a:schemeClr>
          </a:solidFill>
          <a:ln>
            <a:solidFill>
              <a:schemeClr val="accent2">
                <a:lumMod val="60000"/>
                <a:lumOff val="40000"/>
              </a:schemeClr>
            </a:solidFill>
          </a:ln>
        </p:spPr>
        <p:txBody>
          <a:bodyPr vert="horz" lIns="91440" tIns="45720" rIns="91440" bIns="45720" rtlCol="0" anchor="ctr">
            <a:noAutofit/>
          </a:bodyPr>
          <a:lstStyle>
            <a:lvl1pPr algn="l" defTabSz="342892" rtl="0" eaLnBrk="1" latinLnBrk="0" hangingPunct="1">
              <a:spcBef>
                <a:spcPct val="0"/>
              </a:spcBef>
              <a:buNone/>
              <a:defRPr sz="3000" b="1" i="0" kern="1200" baseline="0">
                <a:solidFill>
                  <a:srgbClr val="0032A1"/>
                </a:solidFill>
                <a:latin typeface="Calibri" panose="020F0502020204030204" pitchFamily="34" charset="0"/>
                <a:ea typeface="+mj-ea"/>
                <a:cs typeface="Calibri" panose="020F0502020204030204" pitchFamily="34" charset="0"/>
              </a:defRPr>
            </a:lvl1pPr>
          </a:lstStyle>
          <a:p>
            <a:r>
              <a:rPr lang="en-US" sz="4000" dirty="0">
                <a:solidFill>
                  <a:schemeClr val="bg1"/>
                </a:solidFill>
              </a:rPr>
              <a:t>STEP 3: Create the Message(s)</a:t>
            </a:r>
          </a:p>
        </p:txBody>
      </p:sp>
      <p:sp>
        <p:nvSpPr>
          <p:cNvPr id="7" name="Content Placeholder 2">
            <a:extLst>
              <a:ext uri="{FF2B5EF4-FFF2-40B4-BE49-F238E27FC236}">
                <a16:creationId xmlns:a16="http://schemas.microsoft.com/office/drawing/2014/main" id="{902E89FB-960B-4315-BAFE-07E4160B0D69}"/>
              </a:ext>
            </a:extLst>
          </p:cNvPr>
          <p:cNvSpPr txBox="1">
            <a:spLocks/>
          </p:cNvSpPr>
          <p:nvPr/>
        </p:nvSpPr>
        <p:spPr>
          <a:xfrm>
            <a:off x="3539905" y="1320021"/>
            <a:ext cx="5051833" cy="969879"/>
          </a:xfrm>
          <a:prstGeom prst="rect">
            <a:avLst/>
          </a:prstGeom>
          <a:ln w="28575">
            <a:noFill/>
          </a:ln>
        </p:spPr>
        <p:txBody>
          <a:bodyPr>
            <a:normAutofit/>
          </a:bodyPr>
          <a:lstStyle>
            <a:lvl1pPr marL="257168" indent="-257168" algn="l" defTabSz="342892" rtl="0" eaLnBrk="1" latinLnBrk="0" hangingPunct="1">
              <a:spcBef>
                <a:spcPct val="20000"/>
              </a:spcBef>
              <a:buFont typeface="Arial"/>
              <a:buChar char="•"/>
              <a:defRPr sz="2400" b="0" i="0" kern="1200">
                <a:solidFill>
                  <a:schemeClr val="tx1"/>
                </a:solidFill>
                <a:latin typeface="Mercury Display"/>
                <a:ea typeface="+mn-ea"/>
                <a:cs typeface="Mercury Display"/>
              </a:defRPr>
            </a:lvl1pPr>
            <a:lvl2pPr marL="557199" indent="-214308" algn="l" defTabSz="342892" rtl="0" eaLnBrk="1" latinLnBrk="0" hangingPunct="1">
              <a:spcBef>
                <a:spcPct val="20000"/>
              </a:spcBef>
              <a:buFont typeface="Arial"/>
              <a:buChar char="–"/>
              <a:defRPr sz="2100" b="0" i="0" kern="1200">
                <a:solidFill>
                  <a:schemeClr val="tx1"/>
                </a:solidFill>
                <a:latin typeface="Mercury Display"/>
                <a:ea typeface="+mn-ea"/>
                <a:cs typeface="Mercury Display"/>
              </a:defRPr>
            </a:lvl2pPr>
            <a:lvl3pPr marL="857228" indent="-171446" algn="l" defTabSz="342892" rtl="0" eaLnBrk="1" latinLnBrk="0" hangingPunct="1">
              <a:spcBef>
                <a:spcPct val="20000"/>
              </a:spcBef>
              <a:buFont typeface="Arial"/>
              <a:buChar char="•"/>
              <a:defRPr sz="1800" b="0" i="0" kern="1200">
                <a:solidFill>
                  <a:schemeClr val="tx1"/>
                </a:solidFill>
                <a:latin typeface="Mercury Display"/>
                <a:ea typeface="+mn-ea"/>
                <a:cs typeface="Mercury Display"/>
              </a:defRPr>
            </a:lvl3pPr>
            <a:lvl4pPr marL="1200120" indent="-171446" algn="l" defTabSz="342892" rtl="0" eaLnBrk="1" latinLnBrk="0" hangingPunct="1">
              <a:spcBef>
                <a:spcPct val="20000"/>
              </a:spcBef>
              <a:buFont typeface="Arial"/>
              <a:buChar char="–"/>
              <a:defRPr sz="1500" b="0" i="0" kern="1200">
                <a:solidFill>
                  <a:schemeClr val="tx1"/>
                </a:solidFill>
                <a:latin typeface="Mercury Display"/>
                <a:ea typeface="+mn-ea"/>
                <a:cs typeface="Mercury Display"/>
              </a:defRPr>
            </a:lvl4pPr>
            <a:lvl5pPr marL="1543012" indent="-171446" algn="l" defTabSz="342892"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4000" b="1" dirty="0"/>
              <a:t>Message Box</a:t>
            </a:r>
          </a:p>
        </p:txBody>
      </p:sp>
      <p:pic>
        <p:nvPicPr>
          <p:cNvPr id="8" name="Picture 7">
            <a:extLst>
              <a:ext uri="{FF2B5EF4-FFF2-40B4-BE49-F238E27FC236}">
                <a16:creationId xmlns:a16="http://schemas.microsoft.com/office/drawing/2014/main" id="{3EF8CA65-6ECC-4A99-AFD1-83126AC48C4A}"/>
              </a:ext>
            </a:extLst>
          </p:cNvPr>
          <p:cNvPicPr>
            <a:picLocks noChangeAspect="1"/>
          </p:cNvPicPr>
          <p:nvPr/>
        </p:nvPicPr>
        <p:blipFill>
          <a:blip r:embed="rId4"/>
          <a:stretch>
            <a:fillRect/>
          </a:stretch>
        </p:blipFill>
        <p:spPr>
          <a:xfrm>
            <a:off x="742384" y="1302258"/>
            <a:ext cx="2743199" cy="721289"/>
          </a:xfrm>
          <a:prstGeom prst="rect">
            <a:avLst/>
          </a:prstGeom>
        </p:spPr>
      </p:pic>
    </p:spTree>
    <p:extLst>
      <p:ext uri="{BB962C8B-B14F-4D97-AF65-F5344CB8AC3E}">
        <p14:creationId xmlns:p14="http://schemas.microsoft.com/office/powerpoint/2010/main" val="990600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5968-92C9-4F7F-A855-73B62591B6D8}"/>
              </a:ext>
            </a:extLst>
          </p:cNvPr>
          <p:cNvSpPr>
            <a:spLocks noGrp="1"/>
          </p:cNvSpPr>
          <p:nvPr>
            <p:ph type="title"/>
          </p:nvPr>
        </p:nvSpPr>
        <p:spPr>
          <a:xfrm>
            <a:off x="459336" y="0"/>
            <a:ext cx="8225327" cy="1143000"/>
          </a:xfrm>
        </p:spPr>
        <p:txBody>
          <a:bodyPr/>
          <a:lstStyle/>
          <a:p>
            <a:r>
              <a:rPr lang="en-US" sz="4000" dirty="0"/>
              <a:t>How to Use the Message Box</a:t>
            </a:r>
          </a:p>
        </p:txBody>
      </p:sp>
      <p:sp>
        <p:nvSpPr>
          <p:cNvPr id="3" name="Content Placeholder 2">
            <a:extLst>
              <a:ext uri="{FF2B5EF4-FFF2-40B4-BE49-F238E27FC236}">
                <a16:creationId xmlns:a16="http://schemas.microsoft.com/office/drawing/2014/main" id="{2412D132-A744-4049-9031-5C60FDE3B302}"/>
              </a:ext>
            </a:extLst>
          </p:cNvPr>
          <p:cNvSpPr>
            <a:spLocks noGrp="1"/>
          </p:cNvSpPr>
          <p:nvPr>
            <p:ph idx="1"/>
          </p:nvPr>
        </p:nvSpPr>
        <p:spPr>
          <a:xfrm>
            <a:off x="461475" y="1142999"/>
            <a:ext cx="4110525" cy="5021317"/>
          </a:xfrm>
        </p:spPr>
        <p:txBody>
          <a:bodyPr>
            <a:normAutofit/>
          </a:bodyPr>
          <a:lstStyle/>
          <a:p>
            <a:r>
              <a:rPr lang="en-US" sz="4000" b="1" dirty="0"/>
              <a:t>Workbook is available online</a:t>
            </a:r>
          </a:p>
          <a:p>
            <a:endParaRPr lang="en-US" dirty="0"/>
          </a:p>
          <a:p>
            <a:r>
              <a:rPr lang="en-US" dirty="0"/>
              <a:t>Written to help scientists communicate better.</a:t>
            </a:r>
          </a:p>
          <a:p>
            <a:endParaRPr lang="en-US" dirty="0"/>
          </a:p>
          <a:p>
            <a:r>
              <a:rPr lang="en-US" dirty="0"/>
              <a:t>https://www.compassscicomm.org/wp-content/uploads/2020/05/The-Message-Box-Workbook.pdf</a:t>
            </a:r>
          </a:p>
          <a:p>
            <a:endParaRPr lang="en-US" dirty="0"/>
          </a:p>
        </p:txBody>
      </p:sp>
      <p:pic>
        <p:nvPicPr>
          <p:cNvPr id="8" name="Picture 7">
            <a:extLst>
              <a:ext uri="{FF2B5EF4-FFF2-40B4-BE49-F238E27FC236}">
                <a16:creationId xmlns:a16="http://schemas.microsoft.com/office/drawing/2014/main" id="{B70B3EFF-3227-44B0-8616-791F54BA0536}"/>
              </a:ext>
            </a:extLst>
          </p:cNvPr>
          <p:cNvPicPr>
            <a:picLocks noChangeAspect="1"/>
          </p:cNvPicPr>
          <p:nvPr/>
        </p:nvPicPr>
        <p:blipFill>
          <a:blip r:embed="rId3"/>
          <a:stretch>
            <a:fillRect/>
          </a:stretch>
        </p:blipFill>
        <p:spPr>
          <a:xfrm>
            <a:off x="5032241" y="1222802"/>
            <a:ext cx="3306240" cy="441239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8315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5968-92C9-4F7F-A855-73B62591B6D8}"/>
              </a:ext>
            </a:extLst>
          </p:cNvPr>
          <p:cNvSpPr>
            <a:spLocks noGrp="1"/>
          </p:cNvSpPr>
          <p:nvPr>
            <p:ph type="title"/>
          </p:nvPr>
        </p:nvSpPr>
        <p:spPr>
          <a:xfrm>
            <a:off x="459336" y="0"/>
            <a:ext cx="8225327" cy="1143000"/>
          </a:xfrm>
        </p:spPr>
        <p:txBody>
          <a:bodyPr/>
          <a:lstStyle/>
          <a:p>
            <a:r>
              <a:rPr lang="en-US" sz="4000" dirty="0"/>
              <a:t>How to Use the Message Box</a:t>
            </a:r>
          </a:p>
        </p:txBody>
      </p:sp>
      <p:sp>
        <p:nvSpPr>
          <p:cNvPr id="3" name="Content Placeholder 2">
            <a:extLst>
              <a:ext uri="{FF2B5EF4-FFF2-40B4-BE49-F238E27FC236}">
                <a16:creationId xmlns:a16="http://schemas.microsoft.com/office/drawing/2014/main" id="{2412D132-A744-4049-9031-5C60FDE3B302}"/>
              </a:ext>
            </a:extLst>
          </p:cNvPr>
          <p:cNvSpPr>
            <a:spLocks noGrp="1"/>
          </p:cNvSpPr>
          <p:nvPr>
            <p:ph idx="1"/>
          </p:nvPr>
        </p:nvSpPr>
        <p:spPr>
          <a:xfrm>
            <a:off x="461475" y="1142999"/>
            <a:ext cx="8223188" cy="5021317"/>
          </a:xfrm>
        </p:spPr>
        <p:txBody>
          <a:bodyPr>
            <a:normAutofit/>
          </a:bodyPr>
          <a:lstStyle/>
          <a:p>
            <a:pPr marL="0" indent="0">
              <a:buNone/>
            </a:pPr>
            <a:r>
              <a:rPr lang="en-US" sz="4000" b="1" dirty="0"/>
              <a:t>Why Use Message Box?</a:t>
            </a:r>
          </a:p>
          <a:p>
            <a:r>
              <a:rPr lang="en-US" sz="3200" dirty="0"/>
              <a:t>Telling Your Watershed Story</a:t>
            </a:r>
          </a:p>
          <a:p>
            <a:r>
              <a:rPr lang="en-US" sz="3200" dirty="0"/>
              <a:t>Talking to Leadership</a:t>
            </a:r>
          </a:p>
          <a:p>
            <a:r>
              <a:rPr lang="en-US" sz="3200" dirty="0"/>
              <a:t>Interviews</a:t>
            </a:r>
          </a:p>
          <a:p>
            <a:r>
              <a:rPr lang="en-US" sz="3200" dirty="0"/>
              <a:t>Press Releases</a:t>
            </a:r>
          </a:p>
          <a:p>
            <a:r>
              <a:rPr lang="en-US" sz="3200" dirty="0"/>
              <a:t>Websites</a:t>
            </a:r>
          </a:p>
          <a:p>
            <a:r>
              <a:rPr lang="en-US" sz="3200" dirty="0"/>
              <a:t>Funding Applications</a:t>
            </a:r>
          </a:p>
          <a:p>
            <a:r>
              <a:rPr lang="en-US" sz="3200" dirty="0"/>
              <a:t>Elevator Pitch</a:t>
            </a:r>
          </a:p>
        </p:txBody>
      </p:sp>
    </p:spTree>
    <p:extLst>
      <p:ext uri="{BB962C8B-B14F-4D97-AF65-F5344CB8AC3E}">
        <p14:creationId xmlns:p14="http://schemas.microsoft.com/office/powerpoint/2010/main" val="32105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5968-92C9-4F7F-A855-73B62591B6D8}"/>
              </a:ext>
            </a:extLst>
          </p:cNvPr>
          <p:cNvSpPr>
            <a:spLocks noGrp="1"/>
          </p:cNvSpPr>
          <p:nvPr>
            <p:ph type="title"/>
          </p:nvPr>
        </p:nvSpPr>
        <p:spPr>
          <a:xfrm>
            <a:off x="459336" y="0"/>
            <a:ext cx="8225327" cy="1143000"/>
          </a:xfrm>
        </p:spPr>
        <p:txBody>
          <a:bodyPr/>
          <a:lstStyle/>
          <a:p>
            <a:r>
              <a:rPr lang="en-US" sz="4000" dirty="0"/>
              <a:t>How to Use the Message Box</a:t>
            </a:r>
          </a:p>
        </p:txBody>
      </p:sp>
      <p:sp>
        <p:nvSpPr>
          <p:cNvPr id="3" name="Content Placeholder 2">
            <a:extLst>
              <a:ext uri="{FF2B5EF4-FFF2-40B4-BE49-F238E27FC236}">
                <a16:creationId xmlns:a16="http://schemas.microsoft.com/office/drawing/2014/main" id="{2412D132-A744-4049-9031-5C60FDE3B302}"/>
              </a:ext>
            </a:extLst>
          </p:cNvPr>
          <p:cNvSpPr>
            <a:spLocks noGrp="1"/>
          </p:cNvSpPr>
          <p:nvPr>
            <p:ph idx="1"/>
          </p:nvPr>
        </p:nvSpPr>
        <p:spPr>
          <a:xfrm>
            <a:off x="461475" y="1143000"/>
            <a:ext cx="8225327" cy="4412394"/>
          </a:xfrm>
        </p:spPr>
        <p:txBody>
          <a:bodyPr>
            <a:normAutofit/>
          </a:bodyPr>
          <a:lstStyle/>
          <a:p>
            <a:r>
              <a:rPr lang="en-US" dirty="0"/>
              <a:t>You must identify the </a:t>
            </a:r>
            <a:r>
              <a:rPr lang="en-US" b="1" dirty="0"/>
              <a:t>target audience first</a:t>
            </a:r>
            <a:r>
              <a:rPr lang="en-US" dirty="0"/>
              <a:t>, </a:t>
            </a:r>
          </a:p>
          <a:p>
            <a:pPr lvl="1"/>
            <a:r>
              <a:rPr lang="en-US" dirty="0"/>
              <a:t>You need one per audience, if you have multiple audiences</a:t>
            </a:r>
          </a:p>
        </p:txBody>
      </p:sp>
      <p:pic>
        <p:nvPicPr>
          <p:cNvPr id="5" name="Picture 4" descr="A screenshot of a cell phone&#10;&#10;Description automatically generated">
            <a:extLst>
              <a:ext uri="{FF2B5EF4-FFF2-40B4-BE49-F238E27FC236}">
                <a16:creationId xmlns:a16="http://schemas.microsoft.com/office/drawing/2014/main" id="{8EDB25EC-47D4-4C6E-8B85-847EFB6E4343}"/>
              </a:ext>
            </a:extLst>
          </p:cNvPr>
          <p:cNvPicPr>
            <a:picLocks noChangeAspect="1"/>
          </p:cNvPicPr>
          <p:nvPr/>
        </p:nvPicPr>
        <p:blipFill>
          <a:blip r:embed="rId3"/>
          <a:stretch>
            <a:fillRect/>
          </a:stretch>
        </p:blipFill>
        <p:spPr>
          <a:xfrm>
            <a:off x="552262" y="2018781"/>
            <a:ext cx="7849354" cy="4297654"/>
          </a:xfrm>
          <a:prstGeom prst="rect">
            <a:avLst/>
          </a:prstGeom>
        </p:spPr>
      </p:pic>
      <p:sp>
        <p:nvSpPr>
          <p:cNvPr id="4" name="Oval 3">
            <a:extLst>
              <a:ext uri="{FF2B5EF4-FFF2-40B4-BE49-F238E27FC236}">
                <a16:creationId xmlns:a16="http://schemas.microsoft.com/office/drawing/2014/main" id="{48AA61FE-6302-4F80-895D-EBFA7D5C9E7F}"/>
              </a:ext>
            </a:extLst>
          </p:cNvPr>
          <p:cNvSpPr/>
          <p:nvPr/>
        </p:nvSpPr>
        <p:spPr>
          <a:xfrm>
            <a:off x="461475" y="1929082"/>
            <a:ext cx="6228885" cy="71383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056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5968-92C9-4F7F-A855-73B62591B6D8}"/>
              </a:ext>
            </a:extLst>
          </p:cNvPr>
          <p:cNvSpPr>
            <a:spLocks noGrp="1"/>
          </p:cNvSpPr>
          <p:nvPr>
            <p:ph type="title"/>
          </p:nvPr>
        </p:nvSpPr>
        <p:spPr>
          <a:xfrm>
            <a:off x="459336" y="0"/>
            <a:ext cx="8225327" cy="1143000"/>
          </a:xfrm>
        </p:spPr>
        <p:txBody>
          <a:bodyPr/>
          <a:lstStyle/>
          <a:p>
            <a:r>
              <a:rPr lang="en-US" sz="4000" dirty="0"/>
              <a:t>How to Use the Message Box</a:t>
            </a:r>
          </a:p>
        </p:txBody>
      </p:sp>
      <p:sp>
        <p:nvSpPr>
          <p:cNvPr id="3" name="Content Placeholder 2">
            <a:extLst>
              <a:ext uri="{FF2B5EF4-FFF2-40B4-BE49-F238E27FC236}">
                <a16:creationId xmlns:a16="http://schemas.microsoft.com/office/drawing/2014/main" id="{2412D132-A744-4049-9031-5C60FDE3B302}"/>
              </a:ext>
            </a:extLst>
          </p:cNvPr>
          <p:cNvSpPr>
            <a:spLocks noGrp="1"/>
          </p:cNvSpPr>
          <p:nvPr>
            <p:ph idx="1"/>
          </p:nvPr>
        </p:nvSpPr>
        <p:spPr>
          <a:xfrm>
            <a:off x="461475" y="1143000"/>
            <a:ext cx="8225327" cy="5105400"/>
          </a:xfrm>
        </p:spPr>
        <p:txBody>
          <a:bodyPr>
            <a:normAutofit/>
          </a:bodyPr>
          <a:lstStyle/>
          <a:p>
            <a:pPr marL="0" indent="0">
              <a:buNone/>
            </a:pPr>
            <a:r>
              <a:rPr lang="en-US" sz="3200" b="1" dirty="0"/>
              <a:t>Issue:</a:t>
            </a:r>
          </a:p>
          <a:p>
            <a:r>
              <a:rPr lang="en-US" sz="3200" dirty="0"/>
              <a:t>Short phrase</a:t>
            </a:r>
          </a:p>
          <a:p>
            <a:r>
              <a:rPr lang="en-US" sz="3200" dirty="0"/>
              <a:t>Broader context – big picture</a:t>
            </a:r>
          </a:p>
          <a:p>
            <a:r>
              <a:rPr lang="en-US" sz="3200" dirty="0"/>
              <a:t>Frames the problem</a:t>
            </a:r>
          </a:p>
          <a:p>
            <a:r>
              <a:rPr lang="en-US" sz="3200" dirty="0"/>
              <a:t>What is the national or state issue?</a:t>
            </a:r>
          </a:p>
          <a:p>
            <a:r>
              <a:rPr lang="en-US" sz="3200" dirty="0"/>
              <a:t>What are keywords that would bring up related information online?</a:t>
            </a:r>
          </a:p>
          <a:p>
            <a:pPr lvl="1"/>
            <a:r>
              <a:rPr lang="en-US" sz="2900" dirty="0"/>
              <a:t>Consider starting with a word cloud and then reducing</a:t>
            </a:r>
          </a:p>
        </p:txBody>
      </p:sp>
      <p:pic>
        <p:nvPicPr>
          <p:cNvPr id="5" name="Picture 4" descr="A screenshot of a cell phone&#10;&#10;Description automatically generated">
            <a:extLst>
              <a:ext uri="{FF2B5EF4-FFF2-40B4-BE49-F238E27FC236}">
                <a16:creationId xmlns:a16="http://schemas.microsoft.com/office/drawing/2014/main" id="{1A69590F-7A05-45F4-8C43-25385990118A}"/>
              </a:ext>
            </a:extLst>
          </p:cNvPr>
          <p:cNvPicPr>
            <a:picLocks noChangeAspect="1"/>
          </p:cNvPicPr>
          <p:nvPr/>
        </p:nvPicPr>
        <p:blipFill>
          <a:blip r:embed="rId3"/>
          <a:stretch>
            <a:fillRect/>
          </a:stretch>
        </p:blipFill>
        <p:spPr>
          <a:xfrm>
            <a:off x="6564064" y="873441"/>
            <a:ext cx="2579936" cy="1412559"/>
          </a:xfrm>
          <a:prstGeom prst="rect">
            <a:avLst/>
          </a:prstGeom>
        </p:spPr>
      </p:pic>
      <p:sp>
        <p:nvSpPr>
          <p:cNvPr id="6" name="Oval 5">
            <a:extLst>
              <a:ext uri="{FF2B5EF4-FFF2-40B4-BE49-F238E27FC236}">
                <a16:creationId xmlns:a16="http://schemas.microsoft.com/office/drawing/2014/main" id="{44F45CD1-0CCB-46A9-A0A5-CA81DF06D17B}"/>
              </a:ext>
            </a:extLst>
          </p:cNvPr>
          <p:cNvSpPr/>
          <p:nvPr/>
        </p:nvSpPr>
        <p:spPr>
          <a:xfrm>
            <a:off x="7239000" y="1302606"/>
            <a:ext cx="1295400" cy="71383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248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5968-92C9-4F7F-A855-73B62591B6D8}"/>
              </a:ext>
            </a:extLst>
          </p:cNvPr>
          <p:cNvSpPr>
            <a:spLocks noGrp="1"/>
          </p:cNvSpPr>
          <p:nvPr>
            <p:ph type="title"/>
          </p:nvPr>
        </p:nvSpPr>
        <p:spPr>
          <a:xfrm>
            <a:off x="459336" y="0"/>
            <a:ext cx="8225327" cy="1143000"/>
          </a:xfrm>
        </p:spPr>
        <p:txBody>
          <a:bodyPr/>
          <a:lstStyle/>
          <a:p>
            <a:r>
              <a:rPr lang="en-US" sz="4000" dirty="0"/>
              <a:t>How to Use the Message </a:t>
            </a:r>
            <a:br>
              <a:rPr lang="en-US" sz="4000" dirty="0"/>
            </a:br>
            <a:r>
              <a:rPr lang="en-US" sz="4000" dirty="0"/>
              <a:t>Box</a:t>
            </a:r>
          </a:p>
        </p:txBody>
      </p:sp>
      <p:sp>
        <p:nvSpPr>
          <p:cNvPr id="3" name="Content Placeholder 2">
            <a:extLst>
              <a:ext uri="{FF2B5EF4-FFF2-40B4-BE49-F238E27FC236}">
                <a16:creationId xmlns:a16="http://schemas.microsoft.com/office/drawing/2014/main" id="{2412D132-A744-4049-9031-5C60FDE3B302}"/>
              </a:ext>
            </a:extLst>
          </p:cNvPr>
          <p:cNvSpPr>
            <a:spLocks noGrp="1"/>
          </p:cNvSpPr>
          <p:nvPr>
            <p:ph idx="1"/>
          </p:nvPr>
        </p:nvSpPr>
        <p:spPr>
          <a:xfrm>
            <a:off x="461475" y="1143000"/>
            <a:ext cx="8225327" cy="4412394"/>
          </a:xfrm>
        </p:spPr>
        <p:txBody>
          <a:bodyPr>
            <a:normAutofit/>
          </a:bodyPr>
          <a:lstStyle/>
          <a:p>
            <a:pPr marL="0" indent="0">
              <a:buNone/>
            </a:pPr>
            <a:r>
              <a:rPr lang="en-US" sz="3200" b="1" dirty="0"/>
              <a:t>Problem:</a:t>
            </a:r>
          </a:p>
          <a:p>
            <a:r>
              <a:rPr lang="en-US" sz="3200" dirty="0"/>
              <a:t>Differs from the Issue in that it is more focused to your project or locality</a:t>
            </a:r>
          </a:p>
          <a:p>
            <a:pPr lvl="1"/>
            <a:r>
              <a:rPr lang="en-US" sz="2900" dirty="0"/>
              <a:t>Troubling trend in the data? </a:t>
            </a:r>
          </a:p>
          <a:p>
            <a:pPr lvl="1"/>
            <a:r>
              <a:rPr lang="en-US" sz="2900" dirty="0"/>
              <a:t>Impact to human or aquatic health?</a:t>
            </a:r>
          </a:p>
          <a:p>
            <a:r>
              <a:rPr lang="en-US" sz="3200" dirty="0"/>
              <a:t> Why should the audience see this as a problem?</a:t>
            </a:r>
          </a:p>
          <a:p>
            <a:r>
              <a:rPr lang="en-US" sz="3200" dirty="0"/>
              <a:t>Beware of having more than one problem</a:t>
            </a:r>
          </a:p>
        </p:txBody>
      </p:sp>
      <p:pic>
        <p:nvPicPr>
          <p:cNvPr id="5" name="Picture 4" descr="A screenshot of a cell phone&#10;&#10;Description automatically generated">
            <a:extLst>
              <a:ext uri="{FF2B5EF4-FFF2-40B4-BE49-F238E27FC236}">
                <a16:creationId xmlns:a16="http://schemas.microsoft.com/office/drawing/2014/main" id="{651E7768-C0E1-43A3-A8E3-F4F0E1812064}"/>
              </a:ext>
            </a:extLst>
          </p:cNvPr>
          <p:cNvPicPr>
            <a:picLocks noChangeAspect="1"/>
          </p:cNvPicPr>
          <p:nvPr/>
        </p:nvPicPr>
        <p:blipFill>
          <a:blip r:embed="rId3"/>
          <a:stretch>
            <a:fillRect/>
          </a:stretch>
        </p:blipFill>
        <p:spPr>
          <a:xfrm>
            <a:off x="6320224" y="167161"/>
            <a:ext cx="2579936" cy="1412559"/>
          </a:xfrm>
          <a:prstGeom prst="rect">
            <a:avLst/>
          </a:prstGeom>
        </p:spPr>
      </p:pic>
      <p:sp>
        <p:nvSpPr>
          <p:cNvPr id="7" name="Oval 6">
            <a:extLst>
              <a:ext uri="{FF2B5EF4-FFF2-40B4-BE49-F238E27FC236}">
                <a16:creationId xmlns:a16="http://schemas.microsoft.com/office/drawing/2014/main" id="{B5AC8DF6-CA5C-48EB-A5AE-2076AEF8888F}"/>
              </a:ext>
            </a:extLst>
          </p:cNvPr>
          <p:cNvSpPr/>
          <p:nvPr/>
        </p:nvSpPr>
        <p:spPr>
          <a:xfrm>
            <a:off x="6461761" y="159605"/>
            <a:ext cx="2222902" cy="71383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22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39D342-8362-49D0-AC65-E0BDC49E8D9B}"/>
              </a:ext>
            </a:extLst>
          </p:cNvPr>
          <p:cNvPicPr>
            <a:picLocks noChangeAspect="1"/>
          </p:cNvPicPr>
          <p:nvPr/>
        </p:nvPicPr>
        <p:blipFill>
          <a:blip r:embed="rId3"/>
          <a:stretch>
            <a:fillRect/>
          </a:stretch>
        </p:blipFill>
        <p:spPr>
          <a:xfrm>
            <a:off x="391965" y="1639271"/>
            <a:ext cx="8290560" cy="4622403"/>
          </a:xfrm>
          <a:prstGeom prst="rect">
            <a:avLst/>
          </a:prstGeom>
        </p:spPr>
      </p:pic>
      <p:sp>
        <p:nvSpPr>
          <p:cNvPr id="2" name="Title 1">
            <a:extLst>
              <a:ext uri="{FF2B5EF4-FFF2-40B4-BE49-F238E27FC236}">
                <a16:creationId xmlns:a16="http://schemas.microsoft.com/office/drawing/2014/main" id="{12B95968-92C9-4F7F-A855-73B62591B6D8}"/>
              </a:ext>
            </a:extLst>
          </p:cNvPr>
          <p:cNvSpPr>
            <a:spLocks noGrp="1"/>
          </p:cNvSpPr>
          <p:nvPr>
            <p:ph type="title"/>
          </p:nvPr>
        </p:nvSpPr>
        <p:spPr>
          <a:xfrm>
            <a:off x="459336" y="0"/>
            <a:ext cx="8225327" cy="1143000"/>
          </a:xfrm>
        </p:spPr>
        <p:txBody>
          <a:bodyPr/>
          <a:lstStyle/>
          <a:p>
            <a:r>
              <a:rPr lang="en-US" sz="4000" dirty="0"/>
              <a:t>How to Use the Message Box</a:t>
            </a:r>
          </a:p>
        </p:txBody>
      </p:sp>
      <p:sp>
        <p:nvSpPr>
          <p:cNvPr id="3" name="Content Placeholder 2">
            <a:extLst>
              <a:ext uri="{FF2B5EF4-FFF2-40B4-BE49-F238E27FC236}">
                <a16:creationId xmlns:a16="http://schemas.microsoft.com/office/drawing/2014/main" id="{2412D132-A744-4049-9031-5C60FDE3B302}"/>
              </a:ext>
            </a:extLst>
          </p:cNvPr>
          <p:cNvSpPr>
            <a:spLocks noGrp="1"/>
          </p:cNvSpPr>
          <p:nvPr>
            <p:ph idx="1"/>
          </p:nvPr>
        </p:nvSpPr>
        <p:spPr>
          <a:xfrm>
            <a:off x="461475" y="1142999"/>
            <a:ext cx="4110525" cy="5100145"/>
          </a:xfrm>
        </p:spPr>
        <p:txBody>
          <a:bodyPr>
            <a:normAutofit/>
          </a:bodyPr>
          <a:lstStyle/>
          <a:p>
            <a:r>
              <a:rPr lang="en-US" sz="3200" b="1" dirty="0"/>
              <a:t>So What?:</a:t>
            </a:r>
          </a:p>
        </p:txBody>
      </p:sp>
    </p:spTree>
    <p:extLst>
      <p:ext uri="{BB962C8B-B14F-4D97-AF65-F5344CB8AC3E}">
        <p14:creationId xmlns:p14="http://schemas.microsoft.com/office/powerpoint/2010/main" val="3394378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What Makes People Care?</a:t>
            </a:r>
          </a:p>
        </p:txBody>
      </p:sp>
      <p:pic>
        <p:nvPicPr>
          <p:cNvPr id="25" name="Picture 24" descr="A person wearing a hat&#10;&#10;Description automatically generated">
            <a:extLst>
              <a:ext uri="{FF2B5EF4-FFF2-40B4-BE49-F238E27FC236}">
                <a16:creationId xmlns:a16="http://schemas.microsoft.com/office/drawing/2014/main" id="{44936E1D-732E-4EFB-AEC3-C059F1B38EAE}"/>
              </a:ext>
            </a:extLst>
          </p:cNvPr>
          <p:cNvPicPr>
            <a:picLocks noChangeAspect="1"/>
          </p:cNvPicPr>
          <p:nvPr/>
        </p:nvPicPr>
        <p:blipFill>
          <a:blip r:embed="rId3"/>
          <a:stretch>
            <a:fillRect/>
          </a:stretch>
        </p:blipFill>
        <p:spPr>
          <a:xfrm>
            <a:off x="905252" y="1023457"/>
            <a:ext cx="6972010" cy="4573935"/>
          </a:xfrm>
          <a:prstGeom prst="rect">
            <a:avLst/>
          </a:prstGeom>
        </p:spPr>
      </p:pic>
    </p:spTree>
    <p:extLst>
      <p:ext uri="{BB962C8B-B14F-4D97-AF65-F5344CB8AC3E}">
        <p14:creationId xmlns:p14="http://schemas.microsoft.com/office/powerpoint/2010/main" val="1709374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5968-92C9-4F7F-A855-73B62591B6D8}"/>
              </a:ext>
            </a:extLst>
          </p:cNvPr>
          <p:cNvSpPr>
            <a:spLocks noGrp="1"/>
          </p:cNvSpPr>
          <p:nvPr>
            <p:ph type="title"/>
          </p:nvPr>
        </p:nvSpPr>
        <p:spPr>
          <a:xfrm>
            <a:off x="459336" y="0"/>
            <a:ext cx="8225327" cy="1143000"/>
          </a:xfrm>
        </p:spPr>
        <p:txBody>
          <a:bodyPr/>
          <a:lstStyle/>
          <a:p>
            <a:r>
              <a:rPr lang="en-US" sz="4000" dirty="0"/>
              <a:t>How to Use the Message </a:t>
            </a:r>
            <a:br>
              <a:rPr lang="en-US" sz="4000" dirty="0"/>
            </a:br>
            <a:r>
              <a:rPr lang="en-US" sz="4000" dirty="0"/>
              <a:t>Box</a:t>
            </a:r>
          </a:p>
        </p:txBody>
      </p:sp>
      <p:sp>
        <p:nvSpPr>
          <p:cNvPr id="3" name="Content Placeholder 2">
            <a:extLst>
              <a:ext uri="{FF2B5EF4-FFF2-40B4-BE49-F238E27FC236}">
                <a16:creationId xmlns:a16="http://schemas.microsoft.com/office/drawing/2014/main" id="{2412D132-A744-4049-9031-5C60FDE3B302}"/>
              </a:ext>
            </a:extLst>
          </p:cNvPr>
          <p:cNvSpPr>
            <a:spLocks noGrp="1"/>
          </p:cNvSpPr>
          <p:nvPr>
            <p:ph idx="1"/>
          </p:nvPr>
        </p:nvSpPr>
        <p:spPr>
          <a:xfrm>
            <a:off x="461475" y="1142999"/>
            <a:ext cx="8223188" cy="5100145"/>
          </a:xfrm>
        </p:spPr>
        <p:txBody>
          <a:bodyPr>
            <a:normAutofit/>
          </a:bodyPr>
          <a:lstStyle/>
          <a:p>
            <a:pPr marL="0" indent="0">
              <a:buNone/>
            </a:pPr>
            <a:r>
              <a:rPr lang="en-US" sz="3200" b="1" dirty="0"/>
              <a:t>So What?:</a:t>
            </a:r>
          </a:p>
          <a:p>
            <a:r>
              <a:rPr lang="en-US" sz="3200" dirty="0"/>
              <a:t>How does your message connect to what is important to the audience? </a:t>
            </a:r>
          </a:p>
          <a:p>
            <a:r>
              <a:rPr lang="en-US" sz="3200" dirty="0"/>
              <a:t>How does it connect with their identity and values?</a:t>
            </a:r>
          </a:p>
          <a:p>
            <a:r>
              <a:rPr lang="en-US" sz="3200" dirty="0"/>
              <a:t>Only 3-5 total reasons to care</a:t>
            </a:r>
            <a:endParaRPr lang="en-US" sz="2800" dirty="0"/>
          </a:p>
        </p:txBody>
      </p:sp>
      <p:pic>
        <p:nvPicPr>
          <p:cNvPr id="5" name="Picture 4" descr="A screenshot of a cell phone&#10;&#10;Description automatically generated">
            <a:extLst>
              <a:ext uri="{FF2B5EF4-FFF2-40B4-BE49-F238E27FC236}">
                <a16:creationId xmlns:a16="http://schemas.microsoft.com/office/drawing/2014/main" id="{D776EE4B-0323-4D42-9AC5-593320FE3571}"/>
              </a:ext>
            </a:extLst>
          </p:cNvPr>
          <p:cNvPicPr>
            <a:picLocks noChangeAspect="1"/>
          </p:cNvPicPr>
          <p:nvPr/>
        </p:nvPicPr>
        <p:blipFill>
          <a:blip r:embed="rId3"/>
          <a:stretch>
            <a:fillRect/>
          </a:stretch>
        </p:blipFill>
        <p:spPr>
          <a:xfrm>
            <a:off x="6320224" y="167161"/>
            <a:ext cx="2579936" cy="1412559"/>
          </a:xfrm>
          <a:prstGeom prst="rect">
            <a:avLst/>
          </a:prstGeom>
        </p:spPr>
      </p:pic>
      <p:sp>
        <p:nvSpPr>
          <p:cNvPr id="7" name="Oval 6">
            <a:extLst>
              <a:ext uri="{FF2B5EF4-FFF2-40B4-BE49-F238E27FC236}">
                <a16:creationId xmlns:a16="http://schemas.microsoft.com/office/drawing/2014/main" id="{E148F81C-01D4-4256-9EB2-6849DBAB2EBA}"/>
              </a:ext>
            </a:extLst>
          </p:cNvPr>
          <p:cNvSpPr/>
          <p:nvPr/>
        </p:nvSpPr>
        <p:spPr>
          <a:xfrm>
            <a:off x="7916112" y="571500"/>
            <a:ext cx="1295400" cy="71383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7594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5968-92C9-4F7F-A855-73B62591B6D8}"/>
              </a:ext>
            </a:extLst>
          </p:cNvPr>
          <p:cNvSpPr>
            <a:spLocks noGrp="1"/>
          </p:cNvSpPr>
          <p:nvPr>
            <p:ph type="title"/>
          </p:nvPr>
        </p:nvSpPr>
        <p:spPr>
          <a:xfrm>
            <a:off x="459336" y="0"/>
            <a:ext cx="8225327" cy="1143000"/>
          </a:xfrm>
        </p:spPr>
        <p:txBody>
          <a:bodyPr/>
          <a:lstStyle/>
          <a:p>
            <a:r>
              <a:rPr lang="en-US" sz="4000" dirty="0"/>
              <a:t>How to Use the Message </a:t>
            </a:r>
            <a:br>
              <a:rPr lang="en-US" sz="4000" dirty="0"/>
            </a:br>
            <a:r>
              <a:rPr lang="en-US" sz="4000" dirty="0"/>
              <a:t>Box</a:t>
            </a:r>
          </a:p>
        </p:txBody>
      </p:sp>
      <p:sp>
        <p:nvSpPr>
          <p:cNvPr id="3" name="Content Placeholder 2">
            <a:extLst>
              <a:ext uri="{FF2B5EF4-FFF2-40B4-BE49-F238E27FC236}">
                <a16:creationId xmlns:a16="http://schemas.microsoft.com/office/drawing/2014/main" id="{2412D132-A744-4049-9031-5C60FDE3B302}"/>
              </a:ext>
            </a:extLst>
          </p:cNvPr>
          <p:cNvSpPr>
            <a:spLocks noGrp="1"/>
          </p:cNvSpPr>
          <p:nvPr>
            <p:ph idx="1"/>
          </p:nvPr>
        </p:nvSpPr>
        <p:spPr>
          <a:xfrm>
            <a:off x="461475" y="1142999"/>
            <a:ext cx="8223188" cy="5100145"/>
          </a:xfrm>
        </p:spPr>
        <p:txBody>
          <a:bodyPr>
            <a:normAutofit/>
          </a:bodyPr>
          <a:lstStyle/>
          <a:p>
            <a:pPr marL="0" indent="0">
              <a:buNone/>
            </a:pPr>
            <a:r>
              <a:rPr lang="en-US" sz="3200" b="1" dirty="0"/>
              <a:t>Solution:</a:t>
            </a:r>
          </a:p>
          <a:p>
            <a:r>
              <a:rPr lang="en-US" sz="3200" dirty="0"/>
              <a:t>What is the behavior that you want them to change?</a:t>
            </a:r>
          </a:p>
          <a:p>
            <a:r>
              <a:rPr lang="en-US" sz="3200" dirty="0"/>
              <a:t>How should the act?</a:t>
            </a:r>
          </a:p>
          <a:p>
            <a:r>
              <a:rPr lang="en-US" sz="3200" dirty="0"/>
              <a:t>Be careful about too many solutions (do the work and prioritize)</a:t>
            </a:r>
          </a:p>
          <a:p>
            <a:r>
              <a:rPr lang="en-US" sz="3200" dirty="0"/>
              <a:t>Must be related to problem at the same scale</a:t>
            </a:r>
          </a:p>
          <a:p>
            <a:r>
              <a:rPr lang="en-US" sz="3200" dirty="0"/>
              <a:t>Address anticipated barriers </a:t>
            </a:r>
            <a:endParaRPr lang="en-US" sz="2800" dirty="0"/>
          </a:p>
        </p:txBody>
      </p:sp>
      <p:pic>
        <p:nvPicPr>
          <p:cNvPr id="5" name="Picture 4" descr="A screenshot of a cell phone&#10;&#10;Description automatically generated">
            <a:extLst>
              <a:ext uri="{FF2B5EF4-FFF2-40B4-BE49-F238E27FC236}">
                <a16:creationId xmlns:a16="http://schemas.microsoft.com/office/drawing/2014/main" id="{B92FCF2F-CEE6-4133-AA21-6A6AC1205687}"/>
              </a:ext>
            </a:extLst>
          </p:cNvPr>
          <p:cNvPicPr>
            <a:picLocks noChangeAspect="1"/>
          </p:cNvPicPr>
          <p:nvPr/>
        </p:nvPicPr>
        <p:blipFill>
          <a:blip r:embed="rId3"/>
          <a:stretch>
            <a:fillRect/>
          </a:stretch>
        </p:blipFill>
        <p:spPr>
          <a:xfrm>
            <a:off x="6320224" y="167161"/>
            <a:ext cx="2579936" cy="1412559"/>
          </a:xfrm>
          <a:prstGeom prst="rect">
            <a:avLst/>
          </a:prstGeom>
        </p:spPr>
      </p:pic>
      <p:sp>
        <p:nvSpPr>
          <p:cNvPr id="7" name="Oval 6">
            <a:extLst>
              <a:ext uri="{FF2B5EF4-FFF2-40B4-BE49-F238E27FC236}">
                <a16:creationId xmlns:a16="http://schemas.microsoft.com/office/drawing/2014/main" id="{C258D3E3-452A-4D5C-97EC-220E6D820FAD}"/>
              </a:ext>
            </a:extLst>
          </p:cNvPr>
          <p:cNvSpPr/>
          <p:nvPr/>
        </p:nvSpPr>
        <p:spPr>
          <a:xfrm>
            <a:off x="6629400" y="953243"/>
            <a:ext cx="1935480" cy="71383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83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5968-92C9-4F7F-A855-73B62591B6D8}"/>
              </a:ext>
            </a:extLst>
          </p:cNvPr>
          <p:cNvSpPr>
            <a:spLocks noGrp="1"/>
          </p:cNvSpPr>
          <p:nvPr>
            <p:ph type="title"/>
          </p:nvPr>
        </p:nvSpPr>
        <p:spPr>
          <a:xfrm>
            <a:off x="459336" y="0"/>
            <a:ext cx="8225327" cy="1143000"/>
          </a:xfrm>
        </p:spPr>
        <p:txBody>
          <a:bodyPr/>
          <a:lstStyle/>
          <a:p>
            <a:r>
              <a:rPr lang="en-US" sz="4000" dirty="0"/>
              <a:t>How to Use the Message </a:t>
            </a:r>
            <a:br>
              <a:rPr lang="en-US" sz="4000" dirty="0"/>
            </a:br>
            <a:r>
              <a:rPr lang="en-US" sz="4000" dirty="0"/>
              <a:t>Box</a:t>
            </a:r>
          </a:p>
        </p:txBody>
      </p:sp>
      <p:sp>
        <p:nvSpPr>
          <p:cNvPr id="3" name="Content Placeholder 2">
            <a:extLst>
              <a:ext uri="{FF2B5EF4-FFF2-40B4-BE49-F238E27FC236}">
                <a16:creationId xmlns:a16="http://schemas.microsoft.com/office/drawing/2014/main" id="{2412D132-A744-4049-9031-5C60FDE3B302}"/>
              </a:ext>
            </a:extLst>
          </p:cNvPr>
          <p:cNvSpPr>
            <a:spLocks noGrp="1"/>
          </p:cNvSpPr>
          <p:nvPr>
            <p:ph idx="1"/>
          </p:nvPr>
        </p:nvSpPr>
        <p:spPr>
          <a:xfrm>
            <a:off x="461475" y="1142999"/>
            <a:ext cx="8223188" cy="5100145"/>
          </a:xfrm>
        </p:spPr>
        <p:txBody>
          <a:bodyPr>
            <a:normAutofit/>
          </a:bodyPr>
          <a:lstStyle/>
          <a:p>
            <a:pPr marL="0" indent="0">
              <a:buNone/>
            </a:pPr>
            <a:r>
              <a:rPr lang="en-US" sz="3200" b="1" dirty="0"/>
              <a:t>Benefit:</a:t>
            </a:r>
          </a:p>
          <a:p>
            <a:r>
              <a:rPr lang="en-US" sz="3200" dirty="0"/>
              <a:t>Good things that will happen if change is made</a:t>
            </a:r>
          </a:p>
          <a:p>
            <a:r>
              <a:rPr lang="en-US" sz="3200" dirty="0"/>
              <a:t>Be careful about overpromising (may need to clarify Problem, or qualify) </a:t>
            </a:r>
            <a:endParaRPr lang="en-US" sz="2800" dirty="0"/>
          </a:p>
        </p:txBody>
      </p:sp>
      <p:pic>
        <p:nvPicPr>
          <p:cNvPr id="5" name="Picture 4" descr="A screenshot of a cell phone&#10;&#10;Description automatically generated">
            <a:extLst>
              <a:ext uri="{FF2B5EF4-FFF2-40B4-BE49-F238E27FC236}">
                <a16:creationId xmlns:a16="http://schemas.microsoft.com/office/drawing/2014/main" id="{69763AB0-E114-4004-AC7E-9C0B2BAB21AE}"/>
              </a:ext>
            </a:extLst>
          </p:cNvPr>
          <p:cNvPicPr>
            <a:picLocks noChangeAspect="1"/>
          </p:cNvPicPr>
          <p:nvPr/>
        </p:nvPicPr>
        <p:blipFill>
          <a:blip r:embed="rId3"/>
          <a:stretch>
            <a:fillRect/>
          </a:stretch>
        </p:blipFill>
        <p:spPr>
          <a:xfrm>
            <a:off x="6320224" y="167161"/>
            <a:ext cx="2579936" cy="1412559"/>
          </a:xfrm>
          <a:prstGeom prst="rect">
            <a:avLst/>
          </a:prstGeom>
        </p:spPr>
      </p:pic>
      <p:sp>
        <p:nvSpPr>
          <p:cNvPr id="7" name="Oval 6">
            <a:extLst>
              <a:ext uri="{FF2B5EF4-FFF2-40B4-BE49-F238E27FC236}">
                <a16:creationId xmlns:a16="http://schemas.microsoft.com/office/drawing/2014/main" id="{98BE7AB4-5DE3-43D9-9AD0-120C9CCE7C4A}"/>
              </a:ext>
            </a:extLst>
          </p:cNvPr>
          <p:cNvSpPr/>
          <p:nvPr/>
        </p:nvSpPr>
        <p:spPr>
          <a:xfrm>
            <a:off x="6126480" y="571500"/>
            <a:ext cx="1333500" cy="738661"/>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910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5968-92C9-4F7F-A855-73B62591B6D8}"/>
              </a:ext>
            </a:extLst>
          </p:cNvPr>
          <p:cNvSpPr>
            <a:spLocks noGrp="1"/>
          </p:cNvSpPr>
          <p:nvPr>
            <p:ph type="title"/>
          </p:nvPr>
        </p:nvSpPr>
        <p:spPr>
          <a:xfrm>
            <a:off x="459336" y="0"/>
            <a:ext cx="8225327" cy="1143000"/>
          </a:xfrm>
        </p:spPr>
        <p:txBody>
          <a:bodyPr/>
          <a:lstStyle/>
          <a:p>
            <a:r>
              <a:rPr lang="en-US" sz="4000" dirty="0"/>
              <a:t>How to Use the Message Box</a:t>
            </a:r>
          </a:p>
        </p:txBody>
      </p:sp>
      <p:sp>
        <p:nvSpPr>
          <p:cNvPr id="3" name="Content Placeholder 2">
            <a:extLst>
              <a:ext uri="{FF2B5EF4-FFF2-40B4-BE49-F238E27FC236}">
                <a16:creationId xmlns:a16="http://schemas.microsoft.com/office/drawing/2014/main" id="{2412D132-A744-4049-9031-5C60FDE3B302}"/>
              </a:ext>
            </a:extLst>
          </p:cNvPr>
          <p:cNvSpPr>
            <a:spLocks noGrp="1"/>
          </p:cNvSpPr>
          <p:nvPr>
            <p:ph idx="1"/>
          </p:nvPr>
        </p:nvSpPr>
        <p:spPr>
          <a:xfrm>
            <a:off x="461475" y="1142999"/>
            <a:ext cx="8223188" cy="5100145"/>
          </a:xfrm>
        </p:spPr>
        <p:txBody>
          <a:bodyPr>
            <a:normAutofit/>
          </a:bodyPr>
          <a:lstStyle/>
          <a:p>
            <a:pPr marL="0" indent="0">
              <a:buNone/>
            </a:pPr>
            <a:r>
              <a:rPr lang="en-US" sz="3200" b="1" dirty="0"/>
              <a:t>How to Improve Your Message Box:</a:t>
            </a:r>
          </a:p>
          <a:p>
            <a:r>
              <a:rPr lang="en-US" sz="3200" dirty="0"/>
              <a:t>Is there data that would strengthen a section?  Stats should not be overly used, but they can be powerful if illustrative</a:t>
            </a:r>
          </a:p>
          <a:p>
            <a:r>
              <a:rPr lang="en-US" sz="3200" dirty="0"/>
              <a:t>Give specific examples</a:t>
            </a:r>
          </a:p>
          <a:p>
            <a:r>
              <a:rPr lang="en-US" sz="3200" dirty="0"/>
              <a:t>Use metaphors</a:t>
            </a:r>
          </a:p>
          <a:p>
            <a:r>
              <a:rPr lang="en-US" sz="3200" dirty="0"/>
              <a:t>You may not </a:t>
            </a:r>
            <a:r>
              <a:rPr lang="en-US" sz="3200" u="sng" dirty="0"/>
              <a:t>deliver</a:t>
            </a:r>
            <a:r>
              <a:rPr lang="en-US" sz="3200" dirty="0"/>
              <a:t> the message in the same order you developed it, but you can use it to emphasize the key points</a:t>
            </a:r>
          </a:p>
          <a:p>
            <a:endParaRPr lang="en-US" sz="2800" dirty="0"/>
          </a:p>
        </p:txBody>
      </p:sp>
    </p:spTree>
    <p:extLst>
      <p:ext uri="{BB962C8B-B14F-4D97-AF65-F5344CB8AC3E}">
        <p14:creationId xmlns:p14="http://schemas.microsoft.com/office/powerpoint/2010/main" val="54851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5968-92C9-4F7F-A855-73B62591B6D8}"/>
              </a:ext>
            </a:extLst>
          </p:cNvPr>
          <p:cNvSpPr>
            <a:spLocks noGrp="1"/>
          </p:cNvSpPr>
          <p:nvPr>
            <p:ph type="title"/>
          </p:nvPr>
        </p:nvSpPr>
        <p:spPr>
          <a:xfrm>
            <a:off x="459336" y="0"/>
            <a:ext cx="8225327" cy="1143000"/>
          </a:xfrm>
        </p:spPr>
        <p:txBody>
          <a:bodyPr/>
          <a:lstStyle/>
          <a:p>
            <a:r>
              <a:rPr lang="en-US" sz="4000" dirty="0"/>
              <a:t>Examples</a:t>
            </a:r>
          </a:p>
        </p:txBody>
      </p:sp>
      <p:sp>
        <p:nvSpPr>
          <p:cNvPr id="5" name="Content Placeholder 4">
            <a:extLst>
              <a:ext uri="{FF2B5EF4-FFF2-40B4-BE49-F238E27FC236}">
                <a16:creationId xmlns:a16="http://schemas.microsoft.com/office/drawing/2014/main" id="{72961DF3-A811-4910-A475-FE0B505CA8A1}"/>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1F02C58A-45E8-40EF-8084-78BC0C639E90}"/>
              </a:ext>
            </a:extLst>
          </p:cNvPr>
          <p:cNvPicPr>
            <a:picLocks noChangeAspect="1"/>
          </p:cNvPicPr>
          <p:nvPr/>
        </p:nvPicPr>
        <p:blipFill>
          <a:blip r:embed="rId3"/>
          <a:stretch>
            <a:fillRect/>
          </a:stretch>
        </p:blipFill>
        <p:spPr>
          <a:xfrm>
            <a:off x="457198" y="853208"/>
            <a:ext cx="8225327" cy="5507645"/>
          </a:xfrm>
          <a:prstGeom prst="rect">
            <a:avLst/>
          </a:prstGeom>
        </p:spPr>
      </p:pic>
    </p:spTree>
    <p:extLst>
      <p:ext uri="{BB962C8B-B14F-4D97-AF65-F5344CB8AC3E}">
        <p14:creationId xmlns:p14="http://schemas.microsoft.com/office/powerpoint/2010/main" val="1520530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5968-92C9-4F7F-A855-73B62591B6D8}"/>
              </a:ext>
            </a:extLst>
          </p:cNvPr>
          <p:cNvSpPr>
            <a:spLocks noGrp="1"/>
          </p:cNvSpPr>
          <p:nvPr>
            <p:ph type="title"/>
          </p:nvPr>
        </p:nvSpPr>
        <p:spPr>
          <a:xfrm>
            <a:off x="459336" y="0"/>
            <a:ext cx="8225327" cy="1143000"/>
          </a:xfrm>
        </p:spPr>
        <p:txBody>
          <a:bodyPr/>
          <a:lstStyle/>
          <a:p>
            <a:r>
              <a:rPr lang="en-US" sz="4000" dirty="0"/>
              <a:t>Practice</a:t>
            </a:r>
          </a:p>
        </p:txBody>
      </p:sp>
      <p:pic>
        <p:nvPicPr>
          <p:cNvPr id="3" name="Content Placeholder 2" descr="A screenshot of a cell phone&#10;&#10;Description automatically generated">
            <a:extLst>
              <a:ext uri="{FF2B5EF4-FFF2-40B4-BE49-F238E27FC236}">
                <a16:creationId xmlns:a16="http://schemas.microsoft.com/office/drawing/2014/main" id="{3C9B30D5-CB83-4E0E-BBD5-89271FC96C99}"/>
              </a:ext>
            </a:extLst>
          </p:cNvPr>
          <p:cNvPicPr>
            <a:picLocks noGrp="1" noChangeAspect="1"/>
          </p:cNvPicPr>
          <p:nvPr>
            <p:ph idx="1"/>
          </p:nvPr>
        </p:nvPicPr>
        <p:blipFill>
          <a:blip r:embed="rId3"/>
          <a:stretch>
            <a:fillRect/>
          </a:stretch>
        </p:blipFill>
        <p:spPr>
          <a:xfrm>
            <a:off x="461963" y="1491707"/>
            <a:ext cx="8224837" cy="4503236"/>
          </a:xfrm>
          <a:prstGeom prst="rect">
            <a:avLst/>
          </a:prstGeom>
        </p:spPr>
      </p:pic>
    </p:spTree>
    <p:extLst>
      <p:ext uri="{BB962C8B-B14F-4D97-AF65-F5344CB8AC3E}">
        <p14:creationId xmlns:p14="http://schemas.microsoft.com/office/powerpoint/2010/main" val="23389924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5968-92C9-4F7F-A855-73B62591B6D8}"/>
              </a:ext>
            </a:extLst>
          </p:cNvPr>
          <p:cNvSpPr>
            <a:spLocks noGrp="1"/>
          </p:cNvSpPr>
          <p:nvPr>
            <p:ph type="title"/>
          </p:nvPr>
        </p:nvSpPr>
        <p:spPr>
          <a:xfrm>
            <a:off x="459336" y="0"/>
            <a:ext cx="8225327" cy="1143000"/>
          </a:xfrm>
        </p:spPr>
        <p:txBody>
          <a:bodyPr/>
          <a:lstStyle/>
          <a:p>
            <a:r>
              <a:rPr lang="en-US" sz="4000" dirty="0"/>
              <a:t>Practice Your Elevator Pitch</a:t>
            </a:r>
          </a:p>
        </p:txBody>
      </p:sp>
      <p:sp>
        <p:nvSpPr>
          <p:cNvPr id="5" name="Content Placeholder 4">
            <a:extLst>
              <a:ext uri="{FF2B5EF4-FFF2-40B4-BE49-F238E27FC236}">
                <a16:creationId xmlns:a16="http://schemas.microsoft.com/office/drawing/2014/main" id="{72961DF3-A811-4910-A475-FE0B505CA8A1}"/>
              </a:ext>
            </a:extLst>
          </p:cNvPr>
          <p:cNvSpPr>
            <a:spLocks noGrp="1"/>
          </p:cNvSpPr>
          <p:nvPr>
            <p:ph idx="1"/>
          </p:nvPr>
        </p:nvSpPr>
        <p:spPr>
          <a:xfrm>
            <a:off x="461475" y="4320560"/>
            <a:ext cx="8042445" cy="1849504"/>
          </a:xfrm>
        </p:spPr>
        <p:txBody>
          <a:bodyPr numCol="2">
            <a:normAutofit/>
          </a:bodyPr>
          <a:lstStyle/>
          <a:p>
            <a:r>
              <a:rPr lang="en-US" sz="3200" dirty="0"/>
              <a:t>What do you do?</a:t>
            </a:r>
          </a:p>
          <a:p>
            <a:r>
              <a:rPr lang="en-US" sz="3200" dirty="0"/>
              <a:t>Why does it matter?</a:t>
            </a:r>
          </a:p>
          <a:p>
            <a:r>
              <a:rPr lang="en-US" sz="3200" dirty="0"/>
              <a:t>Why do you care?</a:t>
            </a:r>
          </a:p>
          <a:p>
            <a:pPr marL="0" indent="0">
              <a:buNone/>
            </a:pPr>
            <a:endParaRPr lang="en-US" sz="3200" dirty="0"/>
          </a:p>
          <a:p>
            <a:pPr marL="0" indent="0">
              <a:buNone/>
            </a:pPr>
            <a:r>
              <a:rPr lang="en-US" sz="3200" dirty="0"/>
              <a:t>~30 Seconds</a:t>
            </a:r>
          </a:p>
        </p:txBody>
      </p:sp>
      <p:pic>
        <p:nvPicPr>
          <p:cNvPr id="4" name="Picture 3" descr="A picture containing text&#10;&#10;Description automatically generated">
            <a:extLst>
              <a:ext uri="{FF2B5EF4-FFF2-40B4-BE49-F238E27FC236}">
                <a16:creationId xmlns:a16="http://schemas.microsoft.com/office/drawing/2014/main" id="{912EC1E9-88EA-46A0-97F6-091CB26E27F1}"/>
              </a:ext>
            </a:extLst>
          </p:cNvPr>
          <p:cNvPicPr>
            <a:picLocks noChangeAspect="1"/>
          </p:cNvPicPr>
          <p:nvPr/>
        </p:nvPicPr>
        <p:blipFill>
          <a:blip r:embed="rId3"/>
          <a:stretch>
            <a:fillRect/>
          </a:stretch>
        </p:blipFill>
        <p:spPr>
          <a:xfrm>
            <a:off x="1653539" y="1036320"/>
            <a:ext cx="5836920" cy="3284240"/>
          </a:xfrm>
          <a:prstGeom prst="rect">
            <a:avLst/>
          </a:prstGeom>
        </p:spPr>
      </p:pic>
    </p:spTree>
    <p:extLst>
      <p:ext uri="{BB962C8B-B14F-4D97-AF65-F5344CB8AC3E}">
        <p14:creationId xmlns:p14="http://schemas.microsoft.com/office/powerpoint/2010/main" val="1881839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Five Principles for More Effective Communication</a:t>
            </a:r>
          </a:p>
        </p:txBody>
      </p:sp>
      <p:sp>
        <p:nvSpPr>
          <p:cNvPr id="22" name="TextBox 21">
            <a:extLst>
              <a:ext uri="{FF2B5EF4-FFF2-40B4-BE49-F238E27FC236}">
                <a16:creationId xmlns:a16="http://schemas.microsoft.com/office/drawing/2014/main" id="{088C812B-B211-4895-8449-C690A113D186}"/>
              </a:ext>
            </a:extLst>
          </p:cNvPr>
          <p:cNvSpPr txBox="1"/>
          <p:nvPr/>
        </p:nvSpPr>
        <p:spPr>
          <a:xfrm>
            <a:off x="536313" y="5586797"/>
            <a:ext cx="8308055" cy="646331"/>
          </a:xfrm>
          <a:prstGeom prst="rect">
            <a:avLst/>
          </a:prstGeom>
          <a:noFill/>
        </p:spPr>
        <p:txBody>
          <a:bodyPr wrap="square">
            <a:spAutoFit/>
          </a:bodyPr>
          <a:lstStyle/>
          <a:p>
            <a:pPr marL="0" marR="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Christiano</a:t>
            </a:r>
            <a:r>
              <a:rPr lang="en-US" sz="1800" dirty="0">
                <a:effectLst/>
                <a:latin typeface="Calibri" panose="020F0502020204030204" pitchFamily="34" charset="0"/>
                <a:ea typeface="Calibri" panose="020F0502020204030204" pitchFamily="34" charset="0"/>
                <a:cs typeface="Times New Roman" panose="02020603050405020304" pitchFamily="18" charset="0"/>
              </a:rPr>
              <a:t>, A. and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Neimand</a:t>
            </a:r>
            <a:r>
              <a:rPr lang="en-US" sz="1800" dirty="0">
                <a:effectLst/>
                <a:latin typeface="Calibri" panose="020F0502020204030204" pitchFamily="34" charset="0"/>
                <a:ea typeface="Calibri" panose="020F0502020204030204" pitchFamily="34" charset="0"/>
                <a:cs typeface="Times New Roman" panose="02020603050405020304" pitchFamily="18" charset="0"/>
              </a:rPr>
              <a:t>. 2018. The Science of What Makes People Care. Stanford Social Innovation Review. Fall 2018. P. 26-33</a:t>
            </a:r>
          </a:p>
        </p:txBody>
      </p:sp>
      <p:sp>
        <p:nvSpPr>
          <p:cNvPr id="5" name="Content Placeholder 8">
            <a:extLst>
              <a:ext uri="{FF2B5EF4-FFF2-40B4-BE49-F238E27FC236}">
                <a16:creationId xmlns:a16="http://schemas.microsoft.com/office/drawing/2014/main" id="{B4144869-F4AD-4B29-9B16-E164CF28806C}"/>
              </a:ext>
            </a:extLst>
          </p:cNvPr>
          <p:cNvSpPr>
            <a:spLocks noGrp="1"/>
          </p:cNvSpPr>
          <p:nvPr>
            <p:ph idx="1"/>
          </p:nvPr>
        </p:nvSpPr>
        <p:spPr>
          <a:xfrm>
            <a:off x="174813" y="1550194"/>
            <a:ext cx="8643262" cy="4036604"/>
          </a:xfrm>
        </p:spPr>
        <p:txBody>
          <a:bodyPr>
            <a:noAutofit/>
          </a:bodyPr>
          <a:lstStyle/>
          <a:p>
            <a:pPr marL="900119" indent="-742950">
              <a:lnSpc>
                <a:spcPct val="107000"/>
              </a:lnSpc>
              <a:spcBef>
                <a:spcPts val="0"/>
              </a:spcBef>
              <a:buFont typeface="+mj-lt"/>
              <a:buAutoNum type="arabicPeriod"/>
            </a:pPr>
            <a:r>
              <a:rPr lang="en-US" sz="3600" dirty="0"/>
              <a:t>Join the Community</a:t>
            </a:r>
          </a:p>
          <a:p>
            <a:pPr marL="900119" indent="-742950">
              <a:lnSpc>
                <a:spcPct val="107000"/>
              </a:lnSpc>
              <a:spcBef>
                <a:spcPts val="0"/>
              </a:spcBef>
              <a:buFont typeface="+mj-lt"/>
              <a:buAutoNum type="arabicPeriod"/>
            </a:pPr>
            <a:r>
              <a:rPr lang="en-US" sz="3600" dirty="0"/>
              <a:t>Communicate in Images</a:t>
            </a:r>
          </a:p>
          <a:p>
            <a:pPr marL="900119" indent="-742950">
              <a:lnSpc>
                <a:spcPct val="107000"/>
              </a:lnSpc>
              <a:spcBef>
                <a:spcPts val="0"/>
              </a:spcBef>
              <a:buFont typeface="+mj-lt"/>
              <a:buAutoNum type="arabicPeriod"/>
            </a:pPr>
            <a:r>
              <a:rPr lang="en-US" sz="3600" dirty="0"/>
              <a:t>Invoking Emotions with Intention</a:t>
            </a:r>
          </a:p>
          <a:p>
            <a:pPr marL="900119" indent="-742950">
              <a:lnSpc>
                <a:spcPct val="107000"/>
              </a:lnSpc>
              <a:spcBef>
                <a:spcPts val="0"/>
              </a:spcBef>
              <a:buFont typeface="+mj-lt"/>
              <a:buAutoNum type="arabicPeriod"/>
            </a:pPr>
            <a:r>
              <a:rPr lang="en-US" sz="3600" dirty="0"/>
              <a:t>Create Meaningful Calls to Action</a:t>
            </a:r>
          </a:p>
          <a:p>
            <a:pPr marL="900119" indent="-742950">
              <a:lnSpc>
                <a:spcPct val="107000"/>
              </a:lnSpc>
              <a:spcBef>
                <a:spcPts val="0"/>
              </a:spcBef>
              <a:buFont typeface="+mj-lt"/>
              <a:buAutoNum type="arabicPeriod"/>
            </a:pPr>
            <a:r>
              <a:rPr lang="en-US" sz="3600" dirty="0"/>
              <a:t>Tell Better Stories</a:t>
            </a:r>
          </a:p>
        </p:txBody>
      </p:sp>
    </p:spTree>
    <p:custDataLst>
      <p:tags r:id="rId1"/>
    </p:custDataLst>
    <p:extLst>
      <p:ext uri="{BB962C8B-B14F-4D97-AF65-F5344CB8AC3E}">
        <p14:creationId xmlns:p14="http://schemas.microsoft.com/office/powerpoint/2010/main" val="5790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1. Join the Community</a:t>
            </a:r>
          </a:p>
        </p:txBody>
      </p:sp>
      <p:sp>
        <p:nvSpPr>
          <p:cNvPr id="5" name="Content Placeholder 8">
            <a:extLst>
              <a:ext uri="{FF2B5EF4-FFF2-40B4-BE49-F238E27FC236}">
                <a16:creationId xmlns:a16="http://schemas.microsoft.com/office/drawing/2014/main" id="{B4144869-F4AD-4B29-9B16-E164CF28806C}"/>
              </a:ext>
            </a:extLst>
          </p:cNvPr>
          <p:cNvSpPr>
            <a:spLocks noGrp="1"/>
          </p:cNvSpPr>
          <p:nvPr>
            <p:ph idx="1"/>
          </p:nvPr>
        </p:nvSpPr>
        <p:spPr>
          <a:xfrm>
            <a:off x="174813" y="1126888"/>
            <a:ext cx="8643262" cy="3173263"/>
          </a:xfrm>
        </p:spPr>
        <p:txBody>
          <a:bodyPr>
            <a:noAutofit/>
          </a:bodyPr>
          <a:lstStyle/>
          <a:p>
            <a:pPr marL="157169" indent="0">
              <a:lnSpc>
                <a:spcPct val="107000"/>
              </a:lnSpc>
              <a:spcBef>
                <a:spcPts val="0"/>
              </a:spcBef>
              <a:buNone/>
            </a:pPr>
            <a:r>
              <a:rPr lang="en-US" sz="3600" dirty="0"/>
              <a:t>“Identify a group whose change in behavior could make a profound difference for your issue or inspire others to take action and figure out how to </a:t>
            </a:r>
            <a:r>
              <a:rPr lang="en-US" sz="3600" u="sng" dirty="0"/>
              <a:t>bring that group value</a:t>
            </a:r>
            <a:r>
              <a:rPr lang="en-US" sz="3600" dirty="0"/>
              <a:t>.”</a:t>
            </a:r>
            <a:endParaRPr lang="en-US" sz="4800" dirty="0"/>
          </a:p>
        </p:txBody>
      </p:sp>
      <p:sp>
        <p:nvSpPr>
          <p:cNvPr id="15" name="TextBox 14">
            <a:extLst>
              <a:ext uri="{FF2B5EF4-FFF2-40B4-BE49-F238E27FC236}">
                <a16:creationId xmlns:a16="http://schemas.microsoft.com/office/drawing/2014/main" id="{C9852B05-A86E-47B0-B9BA-4B24237770E5}"/>
              </a:ext>
            </a:extLst>
          </p:cNvPr>
          <p:cNvSpPr txBox="1"/>
          <p:nvPr/>
        </p:nvSpPr>
        <p:spPr>
          <a:xfrm>
            <a:off x="536313" y="5586797"/>
            <a:ext cx="8308055" cy="646331"/>
          </a:xfrm>
          <a:prstGeom prst="rect">
            <a:avLst/>
          </a:prstGeom>
          <a:noFill/>
        </p:spPr>
        <p:txBody>
          <a:bodyPr wrap="square">
            <a:spAutoFit/>
          </a:bodyPr>
          <a:lstStyle/>
          <a:p>
            <a:pPr marL="0" marR="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Christiano</a:t>
            </a:r>
            <a:r>
              <a:rPr lang="en-US" sz="1800" dirty="0">
                <a:effectLst/>
                <a:latin typeface="Calibri" panose="020F0502020204030204" pitchFamily="34" charset="0"/>
                <a:ea typeface="Calibri" panose="020F0502020204030204" pitchFamily="34" charset="0"/>
                <a:cs typeface="Times New Roman" panose="02020603050405020304" pitchFamily="18" charset="0"/>
              </a:rPr>
              <a:t>, A. and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Neimand</a:t>
            </a:r>
            <a:r>
              <a:rPr lang="en-US" sz="1800" dirty="0">
                <a:effectLst/>
                <a:latin typeface="Calibri" panose="020F0502020204030204" pitchFamily="34" charset="0"/>
                <a:ea typeface="Calibri" panose="020F0502020204030204" pitchFamily="34" charset="0"/>
                <a:cs typeface="Times New Roman" panose="02020603050405020304" pitchFamily="18" charset="0"/>
              </a:rPr>
              <a:t>. 2018. The Science of What Makes People Care. Stanford Social Innovation Review. Fall 2018. P. 26-33</a:t>
            </a:r>
          </a:p>
        </p:txBody>
      </p:sp>
    </p:spTree>
    <p:custDataLst>
      <p:tags r:id="rId1"/>
    </p:custDataLst>
    <p:extLst>
      <p:ext uri="{BB962C8B-B14F-4D97-AF65-F5344CB8AC3E}">
        <p14:creationId xmlns:p14="http://schemas.microsoft.com/office/powerpoint/2010/main" val="213738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1. Join the </a:t>
            </a:r>
            <a:r>
              <a:rPr lang="en-US" sz="3600" u="sng" dirty="0"/>
              <a:t>Conversation</a:t>
            </a:r>
          </a:p>
        </p:txBody>
      </p:sp>
      <p:pic>
        <p:nvPicPr>
          <p:cNvPr id="9" name="Picture 8" descr="A close up of a logo&#10;&#10;Description automatically generated">
            <a:extLst>
              <a:ext uri="{FF2B5EF4-FFF2-40B4-BE49-F238E27FC236}">
                <a16:creationId xmlns:a16="http://schemas.microsoft.com/office/drawing/2014/main" id="{62ADF4B3-A371-42CD-B815-95EC3B6655AF}"/>
              </a:ext>
            </a:extLst>
          </p:cNvPr>
          <p:cNvPicPr>
            <a:picLocks noChangeAspect="1"/>
          </p:cNvPicPr>
          <p:nvPr/>
        </p:nvPicPr>
        <p:blipFill>
          <a:blip r:embed="rId4"/>
          <a:stretch>
            <a:fillRect/>
          </a:stretch>
        </p:blipFill>
        <p:spPr>
          <a:xfrm>
            <a:off x="5289231" y="2348045"/>
            <a:ext cx="3015282" cy="2846426"/>
          </a:xfrm>
          <a:prstGeom prst="rect">
            <a:avLst/>
          </a:prstGeom>
        </p:spPr>
      </p:pic>
      <p:pic>
        <p:nvPicPr>
          <p:cNvPr id="11" name="Picture 10" descr="A picture containing toy&#10;&#10;Description automatically generated">
            <a:extLst>
              <a:ext uri="{FF2B5EF4-FFF2-40B4-BE49-F238E27FC236}">
                <a16:creationId xmlns:a16="http://schemas.microsoft.com/office/drawing/2014/main" id="{5ABCF868-74A9-4D35-8223-054E59332C65}"/>
              </a:ext>
            </a:extLst>
          </p:cNvPr>
          <p:cNvPicPr>
            <a:picLocks noChangeAspect="1"/>
          </p:cNvPicPr>
          <p:nvPr/>
        </p:nvPicPr>
        <p:blipFill>
          <a:blip r:embed="rId5"/>
          <a:stretch>
            <a:fillRect/>
          </a:stretch>
        </p:blipFill>
        <p:spPr>
          <a:xfrm>
            <a:off x="417039" y="2409565"/>
            <a:ext cx="3660997" cy="2846425"/>
          </a:xfrm>
          <a:prstGeom prst="rect">
            <a:avLst/>
          </a:prstGeom>
        </p:spPr>
      </p:pic>
      <p:sp>
        <p:nvSpPr>
          <p:cNvPr id="12" name="Rectangle 11">
            <a:extLst>
              <a:ext uri="{FF2B5EF4-FFF2-40B4-BE49-F238E27FC236}">
                <a16:creationId xmlns:a16="http://schemas.microsoft.com/office/drawing/2014/main" id="{FBA134A4-18BD-4D46-8A83-A9E424A9F934}"/>
              </a:ext>
            </a:extLst>
          </p:cNvPr>
          <p:cNvSpPr/>
          <p:nvPr/>
        </p:nvSpPr>
        <p:spPr>
          <a:xfrm>
            <a:off x="4171890" y="3321950"/>
            <a:ext cx="80021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vs</a:t>
            </a:r>
          </a:p>
        </p:txBody>
      </p:sp>
      <p:sp>
        <p:nvSpPr>
          <p:cNvPr id="13" name="Rectangle 12">
            <a:extLst>
              <a:ext uri="{FF2B5EF4-FFF2-40B4-BE49-F238E27FC236}">
                <a16:creationId xmlns:a16="http://schemas.microsoft.com/office/drawing/2014/main" id="{FB75C4C0-38F3-4E7D-9E28-F836C77CE85A}"/>
              </a:ext>
            </a:extLst>
          </p:cNvPr>
          <p:cNvSpPr/>
          <p:nvPr/>
        </p:nvSpPr>
        <p:spPr>
          <a:xfrm>
            <a:off x="124353" y="5130947"/>
            <a:ext cx="9131976" cy="1200329"/>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chemeClr val="accent2">
                    <a:lumMod val="40000"/>
                    <a:lumOff val="60000"/>
                  </a:schemeClr>
                </a:solidFill>
                <a:effectLst/>
              </a:rPr>
              <a:t>Reserve megaphones for when </a:t>
            </a:r>
          </a:p>
          <a:p>
            <a:pPr algn="ctr"/>
            <a:r>
              <a:rPr lang="en-US" sz="3600" b="1" cap="none" spc="0" dirty="0">
                <a:ln w="22225">
                  <a:solidFill>
                    <a:schemeClr val="accent2"/>
                  </a:solidFill>
                  <a:prstDash val="solid"/>
                </a:ln>
                <a:solidFill>
                  <a:schemeClr val="accent2">
                    <a:lumMod val="40000"/>
                    <a:lumOff val="60000"/>
                  </a:schemeClr>
                </a:solidFill>
                <a:effectLst/>
              </a:rPr>
              <a:t>ordinary public conversation breaks down</a:t>
            </a:r>
          </a:p>
        </p:txBody>
      </p:sp>
      <p:sp>
        <p:nvSpPr>
          <p:cNvPr id="6" name="Rectangle 5">
            <a:extLst>
              <a:ext uri="{FF2B5EF4-FFF2-40B4-BE49-F238E27FC236}">
                <a16:creationId xmlns:a16="http://schemas.microsoft.com/office/drawing/2014/main" id="{F5CB39E1-C8EC-4796-8D48-65E74B56AD26}"/>
              </a:ext>
            </a:extLst>
          </p:cNvPr>
          <p:cNvSpPr/>
          <p:nvPr/>
        </p:nvSpPr>
        <p:spPr>
          <a:xfrm>
            <a:off x="0" y="1078623"/>
            <a:ext cx="9131976" cy="1200329"/>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chemeClr val="accent2">
                    <a:lumMod val="40000"/>
                    <a:lumOff val="60000"/>
                  </a:schemeClr>
                </a:solidFill>
                <a:effectLst/>
              </a:rPr>
              <a:t>Good conversation seeks to add value to</a:t>
            </a:r>
          </a:p>
          <a:p>
            <a:pPr algn="ctr"/>
            <a:r>
              <a:rPr lang="en-US" sz="3600" b="1" dirty="0">
                <a:ln w="22225">
                  <a:solidFill>
                    <a:schemeClr val="accent2"/>
                  </a:solidFill>
                  <a:prstDash val="solid"/>
                </a:ln>
                <a:solidFill>
                  <a:schemeClr val="accent2">
                    <a:lumMod val="40000"/>
                    <a:lumOff val="60000"/>
                  </a:schemeClr>
                </a:solidFill>
              </a:rPr>
              <a:t>the individuals in existing conversation</a:t>
            </a:r>
            <a:endParaRPr lang="en-US" sz="3600" b="1" cap="none" spc="0" dirty="0">
              <a:ln w="22225">
                <a:solidFill>
                  <a:schemeClr val="accent2"/>
                </a:solidFill>
                <a:prstDash val="solid"/>
              </a:ln>
              <a:solidFill>
                <a:schemeClr val="accent2">
                  <a:lumMod val="40000"/>
                  <a:lumOff val="60000"/>
                </a:schemeClr>
              </a:solidFill>
              <a:effectLst/>
            </a:endParaRPr>
          </a:p>
        </p:txBody>
      </p:sp>
    </p:spTree>
    <p:custDataLst>
      <p:tags r:id="rId1"/>
    </p:custDataLst>
    <p:extLst>
      <p:ext uri="{BB962C8B-B14F-4D97-AF65-F5344CB8AC3E}">
        <p14:creationId xmlns:p14="http://schemas.microsoft.com/office/powerpoint/2010/main" val="71940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2. Communicate in </a:t>
            </a:r>
            <a:br>
              <a:rPr lang="en-US" sz="3600" dirty="0"/>
            </a:br>
            <a:r>
              <a:rPr lang="en-US" sz="3600" dirty="0"/>
              <a:t>Images</a:t>
            </a:r>
          </a:p>
        </p:txBody>
      </p:sp>
      <p:sp>
        <p:nvSpPr>
          <p:cNvPr id="5" name="Content Placeholder 8">
            <a:extLst>
              <a:ext uri="{FF2B5EF4-FFF2-40B4-BE49-F238E27FC236}">
                <a16:creationId xmlns:a16="http://schemas.microsoft.com/office/drawing/2014/main" id="{B4144869-F4AD-4B29-9B16-E164CF28806C}"/>
              </a:ext>
            </a:extLst>
          </p:cNvPr>
          <p:cNvSpPr>
            <a:spLocks noGrp="1"/>
          </p:cNvSpPr>
          <p:nvPr>
            <p:ph idx="1"/>
          </p:nvPr>
        </p:nvSpPr>
        <p:spPr>
          <a:xfrm>
            <a:off x="174813" y="1126888"/>
            <a:ext cx="4875818" cy="4322442"/>
          </a:xfrm>
        </p:spPr>
        <p:txBody>
          <a:bodyPr>
            <a:noAutofit/>
          </a:bodyPr>
          <a:lstStyle/>
          <a:p>
            <a:pPr marL="0" lvl="0" indent="0">
              <a:buNone/>
            </a:pPr>
            <a:r>
              <a:rPr lang="en-US" sz="3600" dirty="0"/>
              <a:t>“Use visual language instead of abstract concepts to help people connect with your work.”</a:t>
            </a:r>
          </a:p>
          <a:p>
            <a:endParaRPr lang="en-US" sz="1600" dirty="0"/>
          </a:p>
          <a:p>
            <a:r>
              <a:rPr lang="en-US" sz="3600" dirty="0"/>
              <a:t>Draw the images your presentation is putting in people’s brains.</a:t>
            </a:r>
            <a:endParaRPr lang="en-US" dirty="0"/>
          </a:p>
        </p:txBody>
      </p:sp>
      <p:sp>
        <p:nvSpPr>
          <p:cNvPr id="15" name="TextBox 14">
            <a:extLst>
              <a:ext uri="{FF2B5EF4-FFF2-40B4-BE49-F238E27FC236}">
                <a16:creationId xmlns:a16="http://schemas.microsoft.com/office/drawing/2014/main" id="{C9852B05-A86E-47B0-B9BA-4B24237770E5}"/>
              </a:ext>
            </a:extLst>
          </p:cNvPr>
          <p:cNvSpPr txBox="1"/>
          <p:nvPr/>
        </p:nvSpPr>
        <p:spPr>
          <a:xfrm>
            <a:off x="536313" y="5586797"/>
            <a:ext cx="8308055" cy="646331"/>
          </a:xfrm>
          <a:prstGeom prst="rect">
            <a:avLst/>
          </a:prstGeom>
          <a:noFill/>
        </p:spPr>
        <p:txBody>
          <a:bodyPr wrap="square">
            <a:spAutoFit/>
          </a:bodyPr>
          <a:lstStyle/>
          <a:p>
            <a:pPr marL="0" marR="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Christiano</a:t>
            </a:r>
            <a:r>
              <a:rPr lang="en-US" sz="1800" dirty="0">
                <a:effectLst/>
                <a:latin typeface="Calibri" panose="020F0502020204030204" pitchFamily="34" charset="0"/>
                <a:ea typeface="Calibri" panose="020F0502020204030204" pitchFamily="34" charset="0"/>
                <a:cs typeface="Times New Roman" panose="02020603050405020304" pitchFamily="18" charset="0"/>
              </a:rPr>
              <a:t>, A. and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Neimand</a:t>
            </a:r>
            <a:r>
              <a:rPr lang="en-US" sz="1800" dirty="0">
                <a:effectLst/>
                <a:latin typeface="Calibri" panose="020F0502020204030204" pitchFamily="34" charset="0"/>
                <a:ea typeface="Calibri" panose="020F0502020204030204" pitchFamily="34" charset="0"/>
                <a:cs typeface="Times New Roman" panose="02020603050405020304" pitchFamily="18" charset="0"/>
              </a:rPr>
              <a:t>. 2018. The Science of What Makes People Care. Stanford Social Innovation Review. Fall 2018. P. 26-33</a:t>
            </a:r>
          </a:p>
        </p:txBody>
      </p:sp>
      <p:pic>
        <p:nvPicPr>
          <p:cNvPr id="4" name="Picture 3" descr="A screenshot of text&#10;&#10;Description automatically generated">
            <a:extLst>
              <a:ext uri="{FF2B5EF4-FFF2-40B4-BE49-F238E27FC236}">
                <a16:creationId xmlns:a16="http://schemas.microsoft.com/office/drawing/2014/main" id="{A7B8D995-8312-474D-9C4F-1EB443A120BD}"/>
              </a:ext>
            </a:extLst>
          </p:cNvPr>
          <p:cNvPicPr>
            <a:picLocks noChangeAspect="1"/>
          </p:cNvPicPr>
          <p:nvPr/>
        </p:nvPicPr>
        <p:blipFill>
          <a:blip r:embed="rId4"/>
          <a:stretch>
            <a:fillRect/>
          </a:stretch>
        </p:blipFill>
        <p:spPr>
          <a:xfrm>
            <a:off x="5143499" y="77724"/>
            <a:ext cx="3918556" cy="5544984"/>
          </a:xfrm>
          <a:prstGeom prst="rect">
            <a:avLst/>
          </a:prstGeom>
        </p:spPr>
      </p:pic>
      <p:sp>
        <p:nvSpPr>
          <p:cNvPr id="8" name="TextBox 7">
            <a:extLst>
              <a:ext uri="{FF2B5EF4-FFF2-40B4-BE49-F238E27FC236}">
                <a16:creationId xmlns:a16="http://schemas.microsoft.com/office/drawing/2014/main" id="{822691B6-9B57-4C49-A960-FB1CE176369A}"/>
              </a:ext>
            </a:extLst>
          </p:cNvPr>
          <p:cNvSpPr txBox="1"/>
          <p:nvPr/>
        </p:nvSpPr>
        <p:spPr>
          <a:xfrm>
            <a:off x="6547454" y="5279020"/>
            <a:ext cx="2514601" cy="307777"/>
          </a:xfrm>
          <a:prstGeom prst="rect">
            <a:avLst/>
          </a:prstGeom>
          <a:noFill/>
        </p:spPr>
        <p:txBody>
          <a:bodyPr wrap="square">
            <a:spAutoFit/>
          </a:bodyPr>
          <a:lstStyle/>
          <a:p>
            <a:r>
              <a:rPr lang="en-US" sz="1400" dirty="0"/>
              <a:t>www.enchantingmarketing.com/</a:t>
            </a:r>
          </a:p>
        </p:txBody>
      </p:sp>
    </p:spTree>
    <p:custDataLst>
      <p:tags r:id="rId1"/>
    </p:custDataLst>
    <p:extLst>
      <p:ext uri="{BB962C8B-B14F-4D97-AF65-F5344CB8AC3E}">
        <p14:creationId xmlns:p14="http://schemas.microsoft.com/office/powerpoint/2010/main" val="409040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577678" y="-16112"/>
            <a:ext cx="8225327" cy="1143000"/>
          </a:xfrm>
        </p:spPr>
        <p:txBody>
          <a:bodyPr/>
          <a:lstStyle/>
          <a:p>
            <a:r>
              <a:rPr lang="en-US" sz="3600" dirty="0"/>
              <a:t>Beware of Jargon</a:t>
            </a:r>
          </a:p>
        </p:txBody>
      </p:sp>
      <p:sp>
        <p:nvSpPr>
          <p:cNvPr id="9" name="TextBox 8">
            <a:extLst>
              <a:ext uri="{FF2B5EF4-FFF2-40B4-BE49-F238E27FC236}">
                <a16:creationId xmlns:a16="http://schemas.microsoft.com/office/drawing/2014/main" id="{5A5F8482-9E41-4B55-9F51-5CC14CA82126}"/>
              </a:ext>
            </a:extLst>
          </p:cNvPr>
          <p:cNvSpPr txBox="1"/>
          <p:nvPr/>
        </p:nvSpPr>
        <p:spPr>
          <a:xfrm>
            <a:off x="0" y="5766061"/>
            <a:ext cx="8794374" cy="646331"/>
          </a:xfrm>
          <a:prstGeom prst="rect">
            <a:avLst/>
          </a:prstGeom>
          <a:noFill/>
        </p:spPr>
        <p:txBody>
          <a:bodyPr wrap="square">
            <a:spAutoFit/>
          </a:bodyPr>
          <a:lstStyle/>
          <a:p>
            <a:r>
              <a:rPr lang="en-US" dirty="0"/>
              <a:t>https://climatecommunication.org/wp-content/uploads/2011/10/Somerville-Hassol-Physics-Today-2011.pdf</a:t>
            </a:r>
          </a:p>
        </p:txBody>
      </p:sp>
      <p:grpSp>
        <p:nvGrpSpPr>
          <p:cNvPr id="13" name="Group 12">
            <a:extLst>
              <a:ext uri="{FF2B5EF4-FFF2-40B4-BE49-F238E27FC236}">
                <a16:creationId xmlns:a16="http://schemas.microsoft.com/office/drawing/2014/main" id="{13932BAE-5581-42ED-A5FF-AE16C7C5BA41}"/>
              </a:ext>
            </a:extLst>
          </p:cNvPr>
          <p:cNvGrpSpPr/>
          <p:nvPr/>
        </p:nvGrpSpPr>
        <p:grpSpPr>
          <a:xfrm>
            <a:off x="170497" y="836367"/>
            <a:ext cx="8453379" cy="4713095"/>
            <a:chOff x="734952" y="836367"/>
            <a:chExt cx="7674096" cy="3830227"/>
          </a:xfrm>
        </p:grpSpPr>
        <p:pic>
          <p:nvPicPr>
            <p:cNvPr id="6" name="Picture 5">
              <a:extLst>
                <a:ext uri="{FF2B5EF4-FFF2-40B4-BE49-F238E27FC236}">
                  <a16:creationId xmlns:a16="http://schemas.microsoft.com/office/drawing/2014/main" id="{A990F0AB-C601-416F-BC49-B4D11EF4661F}"/>
                </a:ext>
              </a:extLst>
            </p:cNvPr>
            <p:cNvPicPr>
              <a:picLocks noChangeAspect="1"/>
            </p:cNvPicPr>
            <p:nvPr/>
          </p:nvPicPr>
          <p:blipFill rotWithShape="1">
            <a:blip r:embed="rId3"/>
            <a:srcRect t="30319" b="19820"/>
            <a:stretch/>
          </p:blipFill>
          <p:spPr>
            <a:xfrm>
              <a:off x="734952" y="1826968"/>
              <a:ext cx="7674096" cy="2839626"/>
            </a:xfrm>
            <a:prstGeom prst="rect">
              <a:avLst/>
            </a:prstGeom>
          </p:spPr>
        </p:pic>
        <p:pic>
          <p:nvPicPr>
            <p:cNvPr id="11" name="Picture 10">
              <a:extLst>
                <a:ext uri="{FF2B5EF4-FFF2-40B4-BE49-F238E27FC236}">
                  <a16:creationId xmlns:a16="http://schemas.microsoft.com/office/drawing/2014/main" id="{8F8D78C2-C818-4291-9382-27651D03E593}"/>
                </a:ext>
              </a:extLst>
            </p:cNvPr>
            <p:cNvPicPr>
              <a:picLocks noChangeAspect="1"/>
            </p:cNvPicPr>
            <p:nvPr/>
          </p:nvPicPr>
          <p:blipFill rotWithShape="1">
            <a:blip r:embed="rId3"/>
            <a:srcRect b="82606"/>
            <a:stretch/>
          </p:blipFill>
          <p:spPr>
            <a:xfrm>
              <a:off x="734952" y="836367"/>
              <a:ext cx="7674096" cy="990600"/>
            </a:xfrm>
            <a:prstGeom prst="rect">
              <a:avLst/>
            </a:prstGeom>
          </p:spPr>
        </p:pic>
      </p:grpSp>
    </p:spTree>
    <p:extLst>
      <p:ext uri="{BB962C8B-B14F-4D97-AF65-F5344CB8AC3E}">
        <p14:creationId xmlns:p14="http://schemas.microsoft.com/office/powerpoint/2010/main" val="20158993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1|1.9|3.1|1.4"/>
</p:tagLst>
</file>

<file path=ppt/tags/tag10.xml><?xml version="1.0" encoding="utf-8"?>
<p:tagLst xmlns:a="http://schemas.openxmlformats.org/drawingml/2006/main" xmlns:r="http://schemas.openxmlformats.org/officeDocument/2006/relationships" xmlns:p="http://schemas.openxmlformats.org/presentationml/2006/main">
  <p:tag name="TIMING" val="|5.3|19.3|4.4|5.3|16.7"/>
</p:tagLst>
</file>

<file path=ppt/tags/tag11.xml><?xml version="1.0" encoding="utf-8"?>
<p:tagLst xmlns:a="http://schemas.openxmlformats.org/drawingml/2006/main" xmlns:r="http://schemas.openxmlformats.org/officeDocument/2006/relationships" xmlns:p="http://schemas.openxmlformats.org/presentationml/2006/main">
  <p:tag name="TIMING" val="|44.2"/>
</p:tagLst>
</file>

<file path=ppt/tags/tag12.xml><?xml version="1.0" encoding="utf-8"?>
<p:tagLst xmlns:a="http://schemas.openxmlformats.org/drawingml/2006/main" xmlns:r="http://schemas.openxmlformats.org/officeDocument/2006/relationships" xmlns:p="http://schemas.openxmlformats.org/presentationml/2006/main">
  <p:tag name="TIMING" val="|7.3"/>
</p:tagLst>
</file>

<file path=ppt/tags/tag13.xml><?xml version="1.0" encoding="utf-8"?>
<p:tagLst xmlns:a="http://schemas.openxmlformats.org/drawingml/2006/main" xmlns:r="http://schemas.openxmlformats.org/officeDocument/2006/relationships" xmlns:p="http://schemas.openxmlformats.org/presentationml/2006/main">
  <p:tag name="TIMING" val="|4.4|12.6"/>
</p:tagLst>
</file>

<file path=ppt/tags/tag14.xml><?xml version="1.0" encoding="utf-8"?>
<p:tagLst xmlns:a="http://schemas.openxmlformats.org/drawingml/2006/main" xmlns:r="http://schemas.openxmlformats.org/officeDocument/2006/relationships" xmlns:p="http://schemas.openxmlformats.org/presentationml/2006/main">
  <p:tag name="TIMING" val="|12.6"/>
</p:tagLst>
</file>

<file path=ppt/tags/tag15.xml><?xml version="1.0" encoding="utf-8"?>
<p:tagLst xmlns:a="http://schemas.openxmlformats.org/drawingml/2006/main" xmlns:r="http://schemas.openxmlformats.org/officeDocument/2006/relationships" xmlns:p="http://schemas.openxmlformats.org/presentationml/2006/main">
  <p:tag name="TIMING" val="|8.7|6.3|10.4|9.3|12.3"/>
</p:tagLst>
</file>

<file path=ppt/tags/tag16.xml><?xml version="1.0" encoding="utf-8"?>
<p:tagLst xmlns:a="http://schemas.openxmlformats.org/drawingml/2006/main" xmlns:r="http://schemas.openxmlformats.org/officeDocument/2006/relationships" xmlns:p="http://schemas.openxmlformats.org/presentationml/2006/main">
  <p:tag name="TIMING" val="|21.2|4|17.2|5.6|32.7"/>
</p:tagLst>
</file>

<file path=ppt/tags/tag17.xml><?xml version="1.0" encoding="utf-8"?>
<p:tagLst xmlns:a="http://schemas.openxmlformats.org/drawingml/2006/main" xmlns:r="http://schemas.openxmlformats.org/officeDocument/2006/relationships" xmlns:p="http://schemas.openxmlformats.org/presentationml/2006/main">
  <p:tag name="TIMING" val="|21.2|4|17.2|5.6|32.7"/>
</p:tagLst>
</file>

<file path=ppt/tags/tag18.xml><?xml version="1.0" encoding="utf-8"?>
<p:tagLst xmlns:a="http://schemas.openxmlformats.org/drawingml/2006/main" xmlns:r="http://schemas.openxmlformats.org/officeDocument/2006/relationships" xmlns:p="http://schemas.openxmlformats.org/presentationml/2006/main">
  <p:tag name="TIMING" val="|21.2|4|17.2|5.6|32.7"/>
</p:tagLst>
</file>

<file path=ppt/tags/tag2.xml><?xml version="1.0" encoding="utf-8"?>
<p:tagLst xmlns:a="http://schemas.openxmlformats.org/drawingml/2006/main" xmlns:r="http://schemas.openxmlformats.org/officeDocument/2006/relationships" xmlns:p="http://schemas.openxmlformats.org/presentationml/2006/main">
  <p:tag name="TIMING" val="|14.4|4.7|2.9|1.9|5.2|6.7"/>
</p:tagLst>
</file>

<file path=ppt/tags/tag3.xml><?xml version="1.0" encoding="utf-8"?>
<p:tagLst xmlns:a="http://schemas.openxmlformats.org/drawingml/2006/main" xmlns:r="http://schemas.openxmlformats.org/officeDocument/2006/relationships" xmlns:p="http://schemas.openxmlformats.org/presentationml/2006/main">
  <p:tag name="TIMING" val="|19.3|1.5|2.1|2.2|2.3"/>
</p:tagLst>
</file>

<file path=ppt/tags/tag4.xml><?xml version="1.0" encoding="utf-8"?>
<p:tagLst xmlns:a="http://schemas.openxmlformats.org/drawingml/2006/main" xmlns:r="http://schemas.openxmlformats.org/officeDocument/2006/relationships" xmlns:p="http://schemas.openxmlformats.org/presentationml/2006/main">
  <p:tag name="TIMING" val="|3.7"/>
</p:tagLst>
</file>

<file path=ppt/tags/tag5.xml><?xml version="1.0" encoding="utf-8"?>
<p:tagLst xmlns:a="http://schemas.openxmlformats.org/drawingml/2006/main" xmlns:r="http://schemas.openxmlformats.org/officeDocument/2006/relationships" xmlns:p="http://schemas.openxmlformats.org/presentationml/2006/main">
  <p:tag name="TIMING" val="|12.9|14.6"/>
</p:tagLst>
</file>

<file path=ppt/tags/tag6.xml><?xml version="1.0" encoding="utf-8"?>
<p:tagLst xmlns:a="http://schemas.openxmlformats.org/drawingml/2006/main" xmlns:r="http://schemas.openxmlformats.org/officeDocument/2006/relationships" xmlns:p="http://schemas.openxmlformats.org/presentationml/2006/main">
  <p:tag name="TIMING" val="|25.1|23.8"/>
</p:tagLst>
</file>

<file path=ppt/tags/tag7.xml><?xml version="1.0" encoding="utf-8"?>
<p:tagLst xmlns:a="http://schemas.openxmlformats.org/drawingml/2006/main" xmlns:r="http://schemas.openxmlformats.org/officeDocument/2006/relationships" xmlns:p="http://schemas.openxmlformats.org/presentationml/2006/main">
  <p:tag name="TIMING" val="|9.3"/>
</p:tagLst>
</file>

<file path=ppt/tags/tag8.xml><?xml version="1.0" encoding="utf-8"?>
<p:tagLst xmlns:a="http://schemas.openxmlformats.org/drawingml/2006/main" xmlns:r="http://schemas.openxmlformats.org/officeDocument/2006/relationships" xmlns:p="http://schemas.openxmlformats.org/presentationml/2006/main">
  <p:tag name="TIMING" val="|6.5|34.1|28.1"/>
</p:tagLst>
</file>

<file path=ppt/tags/tag9.xml><?xml version="1.0" encoding="utf-8"?>
<p:tagLst xmlns:a="http://schemas.openxmlformats.org/drawingml/2006/main" xmlns:r="http://schemas.openxmlformats.org/officeDocument/2006/relationships" xmlns:p="http://schemas.openxmlformats.org/presentationml/2006/main">
  <p:tag name="TIMING" val="|10.2|4.6|1.8|2.8"/>
</p:tagLst>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784C88C48B1594BB0B661E058B8F7DE" ma:contentTypeVersion="13" ma:contentTypeDescription="Create a new document." ma:contentTypeScope="" ma:versionID="732847de115f0dace2ce287cba8b51f9">
  <xsd:schema xmlns:xsd="http://www.w3.org/2001/XMLSchema" xmlns:xs="http://www.w3.org/2001/XMLSchema" xmlns:p="http://schemas.microsoft.com/office/2006/metadata/properties" xmlns:ns3="9895f8bc-a2f2-489a-b728-feea37ebc857" xmlns:ns4="47e4127d-1d07-4d4a-80ce-5b8cc81159bb" targetNamespace="http://schemas.microsoft.com/office/2006/metadata/properties" ma:root="true" ma:fieldsID="d4cba06e0efeaf31ed01816a1a86f14a" ns3:_="" ns4:_="">
    <xsd:import namespace="9895f8bc-a2f2-489a-b728-feea37ebc857"/>
    <xsd:import namespace="47e4127d-1d07-4d4a-80ce-5b8cc81159b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5f8bc-a2f2-489a-b728-feea37ebc85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e4127d-1d07-4d4a-80ce-5b8cc81159b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0C319D-BF48-4086-93FF-C61D94209341}">
  <ds:schemaRefs>
    <ds:schemaRef ds:uri="http://schemas.microsoft.com/office/2006/documentManagement/types"/>
    <ds:schemaRef ds:uri="http://schemas.openxmlformats.org/package/2006/metadata/core-properties"/>
    <ds:schemaRef ds:uri="http://purl.org/dc/elements/1.1/"/>
    <ds:schemaRef ds:uri="http://www.w3.org/XML/1998/namespace"/>
    <ds:schemaRef ds:uri="http://purl.org/dc/terms/"/>
    <ds:schemaRef ds:uri="http://schemas.microsoft.com/office/infopath/2007/PartnerControls"/>
    <ds:schemaRef ds:uri="47e4127d-1d07-4d4a-80ce-5b8cc81159bb"/>
    <ds:schemaRef ds:uri="9895f8bc-a2f2-489a-b728-feea37ebc857"/>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FFBDD1E-229D-4DDC-B839-393D93EB2C16}">
  <ds:schemaRefs>
    <ds:schemaRef ds:uri="http://schemas.microsoft.com/sharepoint/v3/contenttype/forms"/>
  </ds:schemaRefs>
</ds:datastoreItem>
</file>

<file path=customXml/itemProps3.xml><?xml version="1.0" encoding="utf-8"?>
<ds:datastoreItem xmlns:ds="http://schemas.openxmlformats.org/officeDocument/2006/customXml" ds:itemID="{3D79F078-5AAB-454A-93BF-2D513ADECF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95f8bc-a2f2-489a-b728-feea37ebc857"/>
    <ds:schemaRef ds:uri="47e4127d-1d07-4d4a-80ce-5b8cc81159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71177</TotalTime>
  <Words>7129</Words>
  <Application>Microsoft Office PowerPoint</Application>
  <PresentationFormat>On-screen Show (4:3)</PresentationFormat>
  <Paragraphs>543</Paragraphs>
  <Slides>46</Slides>
  <Notes>46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AdvOT1ef757c0</vt:lpstr>
      <vt:lpstr>AdvOT1ef757c0+20</vt:lpstr>
      <vt:lpstr>AdvOTb65e897d.B</vt:lpstr>
      <vt:lpstr>Arial</vt:lpstr>
      <vt:lpstr>Avenir Next Regular</vt:lpstr>
      <vt:lpstr>AvenirNext LT Pro Bold</vt:lpstr>
      <vt:lpstr>Calibri</vt:lpstr>
      <vt:lpstr>FreightText-Medium</vt:lpstr>
      <vt:lpstr>Mercury Display</vt:lpstr>
      <vt:lpstr>Mercury Display Semibold</vt:lpstr>
      <vt:lpstr>Times New Roman</vt:lpstr>
      <vt:lpstr>Wingdings</vt:lpstr>
      <vt:lpstr>UK Primary White Standard</vt:lpstr>
      <vt:lpstr>Watershed Academy Watershed Coordinator Training Series</vt:lpstr>
      <vt:lpstr>Developing a Watershed Outreach Campaign</vt:lpstr>
      <vt:lpstr>PowerPoint Presentation</vt:lpstr>
      <vt:lpstr>What Makes People Care?</vt:lpstr>
      <vt:lpstr>Five Principles for More Effective Communication</vt:lpstr>
      <vt:lpstr>1. Join the Community</vt:lpstr>
      <vt:lpstr>1. Join the Conversation</vt:lpstr>
      <vt:lpstr>2. Communicate in  Images</vt:lpstr>
      <vt:lpstr>Beware of Jargon</vt:lpstr>
      <vt:lpstr>Water Words that Work waterwordsthatwork.com</vt:lpstr>
      <vt:lpstr>What’s your hook?</vt:lpstr>
      <vt:lpstr>Lexington Stormwater Focus Group Study: Dog Waste</vt:lpstr>
      <vt:lpstr>3. Invoking Emotions with Intention</vt:lpstr>
      <vt:lpstr>Framing Your Message</vt:lpstr>
      <vt:lpstr>3. Invoking Emotions with Intention</vt:lpstr>
      <vt:lpstr>3. Invoking Emotions with Intention</vt:lpstr>
      <vt:lpstr>Appeal to motivations, values or benefits</vt:lpstr>
      <vt:lpstr>4. Create Meaningful Calls to Action</vt:lpstr>
      <vt:lpstr>4. Create Meaningful Calls to Action</vt:lpstr>
      <vt:lpstr>4. Create Meaningful Calls to Action</vt:lpstr>
      <vt:lpstr>4. Create Meaningful Calls to Action</vt:lpstr>
      <vt:lpstr>5. Tell Better Stories</vt:lpstr>
      <vt:lpstr>5. Tell Better Stories</vt:lpstr>
      <vt:lpstr>5. Tell Better Stories</vt:lpstr>
      <vt:lpstr>5. Tell Better Stories</vt:lpstr>
      <vt:lpstr>5. Tell Better Stories</vt:lpstr>
      <vt:lpstr>Five Principles for More Effective Communication</vt:lpstr>
      <vt:lpstr>Branding Your Program</vt:lpstr>
      <vt:lpstr>Brand Style Guide</vt:lpstr>
      <vt:lpstr>Rebranding: Clean Water Professionals</vt:lpstr>
      <vt:lpstr>Rebranding: Clean Water Professionals</vt:lpstr>
      <vt:lpstr>ACTIVITY: Building Blocks Worksheet</vt:lpstr>
      <vt:lpstr>PowerPoint Presentation</vt:lpstr>
      <vt:lpstr>How to Use the Message Box</vt:lpstr>
      <vt:lpstr>How to Use the Message Box</vt:lpstr>
      <vt:lpstr>How to Use the Message Box</vt:lpstr>
      <vt:lpstr>How to Use the Message Box</vt:lpstr>
      <vt:lpstr>How to Use the Message  Box</vt:lpstr>
      <vt:lpstr>How to Use the Message Box</vt:lpstr>
      <vt:lpstr>How to Use the Message  Box</vt:lpstr>
      <vt:lpstr>How to Use the Message  Box</vt:lpstr>
      <vt:lpstr>How to Use the Message  Box</vt:lpstr>
      <vt:lpstr>How to Use the Message Box</vt:lpstr>
      <vt:lpstr>Examples</vt:lpstr>
      <vt:lpstr>Practice</vt:lpstr>
      <vt:lpstr>Practice Your Elevator Pitch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Steven</dc:creator>
  <cp:lastModifiedBy>Steven Evans</cp:lastModifiedBy>
  <cp:revision>751</cp:revision>
  <cp:lastPrinted>2020-05-06T15:03:41Z</cp:lastPrinted>
  <dcterms:created xsi:type="dcterms:W3CDTF">2018-02-01T15:12:04Z</dcterms:created>
  <dcterms:modified xsi:type="dcterms:W3CDTF">2020-10-28T16:48:31Z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0x0101002784C88C48B1594BB0B661E058B8F7DE</vt:lpwstr>
  </property>
</Properties>
</file>