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9" r:id="rId2"/>
    <p:sldId id="530" r:id="rId3"/>
    <p:sldId id="540" r:id="rId4"/>
    <p:sldId id="533" r:id="rId5"/>
    <p:sldId id="535" r:id="rId6"/>
    <p:sldId id="536" r:id="rId7"/>
    <p:sldId id="539" r:id="rId8"/>
    <p:sldId id="541" r:id="rId9"/>
    <p:sldId id="537" r:id="rId10"/>
    <p:sldId id="538" r:id="rId11"/>
    <p:sldId id="531" r:id="rId12"/>
    <p:sldId id="542" r:id="rId13"/>
    <p:sldId id="543" r:id="rId14"/>
    <p:sldId id="544" r:id="rId15"/>
    <p:sldId id="532" r:id="rId16"/>
    <p:sldId id="442" r:id="rId17"/>
    <p:sldId id="548" r:id="rId18"/>
    <p:sldId id="549" r:id="rId19"/>
    <p:sldId id="444" r:id="rId20"/>
    <p:sldId id="546" r:id="rId21"/>
    <p:sldId id="446" r:id="rId22"/>
    <p:sldId id="451" r:id="rId23"/>
    <p:sldId id="547" r:id="rId24"/>
    <p:sldId id="462" r:id="rId25"/>
    <p:sldId id="550" r:id="rId26"/>
    <p:sldId id="551" r:id="rId27"/>
    <p:sldId id="453" r:id="rId28"/>
    <p:sldId id="552" r:id="rId29"/>
    <p:sldId id="553" r:id="rId30"/>
    <p:sldId id="445" r:id="rId31"/>
    <p:sldId id="555" r:id="rId32"/>
    <p:sldId id="554" r:id="rId33"/>
    <p:sldId id="556" r:id="rId34"/>
    <p:sldId id="557" r:id="rId35"/>
    <p:sldId id="558" r:id="rId36"/>
    <p:sldId id="559" r:id="rId37"/>
    <p:sldId id="447" r:id="rId38"/>
    <p:sldId id="561" r:id="rId39"/>
    <p:sldId id="560" r:id="rId40"/>
    <p:sldId id="562" r:id="rId41"/>
    <p:sldId id="565" r:id="rId42"/>
    <p:sldId id="564"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37"/>
    <a:srgbClr val="0032A1"/>
    <a:srgbClr val="0033A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9048E9-DB93-4485-A9C9-4648B603CAE5}" v="751" dt="2020-06-12T13:41:56.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90" autoAdjust="0"/>
  </p:normalViewPr>
  <p:slideViewPr>
    <p:cSldViewPr snapToGrid="0" snapToObjects="1">
      <p:cViewPr varScale="1">
        <p:scale>
          <a:sx n="71" d="100"/>
          <a:sy n="71" d="100"/>
        </p:scale>
        <p:origin x="357" y="27"/>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b="1"/>
              <a:t>Land in Farms by Use</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376638171948575"/>
          <c:y val="0.23360201392507393"/>
          <c:w val="0.57248631341706391"/>
          <c:h val="0.56513542316657128"/>
        </c:manualLayout>
      </c:layout>
      <c:barChart>
        <c:barDir val="bar"/>
        <c:grouping val="stacked"/>
        <c:varyColors val="0"/>
        <c:ser>
          <c:idx val="0"/>
          <c:order val="0"/>
          <c:tx>
            <c:strRef>
              <c:f>Sheet1!$B$1</c:f>
              <c:strCache>
                <c:ptCount val="1"/>
                <c:pt idx="0">
                  <c:v>% of Total</c:v>
                </c:pt>
              </c:strCache>
            </c:strRef>
          </c:tx>
          <c:spPr>
            <a:solidFill>
              <a:schemeClr val="accent2"/>
            </a:solidFill>
            <a:ln>
              <a:noFill/>
            </a:ln>
            <a:effectLst/>
          </c:spPr>
          <c:invertIfNegative val="0"/>
          <c:dLbls>
            <c:dLbl>
              <c:idx val="0"/>
              <c:layout>
                <c:manualLayout>
                  <c:x val="0.32457511869430083"/>
                  <c:y val="-1.08930359620287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0E-47E8-8A11-199AD25BFDB1}"/>
                </c:ext>
              </c:extLst>
            </c:dLbl>
            <c:dLbl>
              <c:idx val="1"/>
              <c:layout>
                <c:manualLayout>
                  <c:x val="0.2090483815319226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80E-47E8-8A11-199AD25BFDB1}"/>
                </c:ext>
              </c:extLst>
            </c:dLbl>
            <c:dLbl>
              <c:idx val="2"/>
              <c:layout>
                <c:manualLayout>
                  <c:x val="0.19804583513550558"/>
                  <c:y val="-5.446517981014381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0E-47E8-8A11-199AD25BFDB1}"/>
                </c:ext>
              </c:extLst>
            </c:dLbl>
            <c:dLbl>
              <c:idx val="3"/>
              <c:layout>
                <c:manualLayout>
                  <c:x val="0.11002546396416987"/>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0E-47E8-8A11-199AD25BFDB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Cropland</c:v>
                </c:pt>
                <c:pt idx="1">
                  <c:v>Pastureland</c:v>
                </c:pt>
                <c:pt idx="2">
                  <c:v>Woodland</c:v>
                </c:pt>
                <c:pt idx="3">
                  <c:v>Other</c:v>
                </c:pt>
              </c:strCache>
            </c:strRef>
          </c:cat>
          <c:val>
            <c:numRef>
              <c:f>Sheet1!$B$2:$B$5</c:f>
              <c:numCache>
                <c:formatCode>0.00%</c:formatCode>
                <c:ptCount val="4"/>
                <c:pt idx="0">
                  <c:v>0.51153822652807668</c:v>
                </c:pt>
                <c:pt idx="1">
                  <c:v>0.23058376840718839</c:v>
                </c:pt>
                <c:pt idx="2">
                  <c:v>0.20753200331065538</c:v>
                </c:pt>
                <c:pt idx="3">
                  <c:v>5.0346001754079529E-2</c:v>
                </c:pt>
              </c:numCache>
            </c:numRef>
          </c:val>
          <c:extLst>
            <c:ext xmlns:c16="http://schemas.microsoft.com/office/drawing/2014/chart" uri="{C3380CC4-5D6E-409C-BE32-E72D297353CC}">
              <c16:uniqueId val="{00000000-A8C6-4FBF-BB72-4765251F64C0}"/>
            </c:ext>
          </c:extLst>
        </c:ser>
        <c:dLbls>
          <c:showLegendKey val="0"/>
          <c:showVal val="0"/>
          <c:showCatName val="0"/>
          <c:showSerName val="0"/>
          <c:showPercent val="0"/>
          <c:showBubbleSize val="0"/>
        </c:dLbls>
        <c:gapWidth val="150"/>
        <c:overlap val="100"/>
        <c:axId val="815792272"/>
        <c:axId val="839190992"/>
      </c:barChart>
      <c:catAx>
        <c:axId val="81579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9190992"/>
        <c:crosses val="autoZero"/>
        <c:auto val="1"/>
        <c:lblAlgn val="ctr"/>
        <c:lblOffset val="100"/>
        <c:noMultiLvlLbl val="0"/>
      </c:catAx>
      <c:valAx>
        <c:axId val="839190992"/>
        <c:scaling>
          <c:orientation val="minMax"/>
          <c:max val="0.60000000000000009"/>
        </c:scaling>
        <c:delete val="0"/>
        <c:axPos val="b"/>
        <c:majorGridlines>
          <c:spPr>
            <a:ln w="15875" cap="flat" cmpd="sng" algn="ctr">
              <a:solidFill>
                <a:schemeClr val="accent4"/>
              </a:solidFill>
              <a:round/>
            </a:ln>
            <a:effectLst/>
          </c:spPr>
        </c:majorGridlines>
        <c:minorGridlines>
          <c:spPr>
            <a:ln w="9525" cap="flat" cmpd="sng" algn="ctr">
              <a:solidFill>
                <a:schemeClr val="accent3"/>
              </a:solidFill>
              <a:round/>
            </a:ln>
            <a:effectLst/>
          </c:spPr>
        </c:min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15792272"/>
        <c:crosses val="autoZero"/>
        <c:crossBetween val="between"/>
        <c:majorUnit val="0.2"/>
        <c:min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b="1"/>
              <a:t>Farm Size by Percentage</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600208831795972"/>
          <c:y val="0.16882179840726466"/>
          <c:w val="0.57211551894008228"/>
          <c:h val="0.59397331816179511"/>
        </c:manualLayout>
      </c:layout>
      <c:barChart>
        <c:barDir val="bar"/>
        <c:grouping val="stacked"/>
        <c:varyColors val="0"/>
        <c:ser>
          <c:idx val="0"/>
          <c:order val="0"/>
          <c:tx>
            <c:strRef>
              <c:f>Sheet1!$B$1</c:f>
              <c:strCache>
                <c:ptCount val="1"/>
                <c:pt idx="0">
                  <c:v>% of Total</c:v>
                </c:pt>
              </c:strCache>
            </c:strRef>
          </c:tx>
          <c:spPr>
            <a:solidFill>
              <a:schemeClr val="accent1"/>
            </a:solidFill>
            <a:ln>
              <a:noFill/>
            </a:ln>
            <a:effectLst/>
          </c:spPr>
          <c:invertIfNegative val="0"/>
          <c:dLbls>
            <c:dLbl>
              <c:idx val="0"/>
              <c:layout>
                <c:manualLayout>
                  <c:x val="9.9022917567752833E-2"/>
                  <c:y val="8.037922527589424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3D-45A6-8EC7-09DA86263BB7}"/>
                </c:ext>
              </c:extLst>
            </c:dLbl>
            <c:dLbl>
              <c:idx val="1"/>
              <c:layout>
                <c:manualLayout>
                  <c:x val="0.29156747950504991"/>
                  <c:y val="-8.037922527589424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3D-45A6-8EC7-09DA86263BB7}"/>
                </c:ext>
              </c:extLst>
            </c:dLbl>
            <c:dLbl>
              <c:idx val="2"/>
              <c:layout>
                <c:manualLayout>
                  <c:x val="0.31357257229788388"/>
                  <c:y val="-4.38437202673983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3D-45A6-8EC7-09DA86263BB7}"/>
                </c:ext>
              </c:extLst>
            </c:dLbl>
            <c:dLbl>
              <c:idx val="3"/>
              <c:layout>
                <c:manualLayout>
                  <c:x val="0.1760407423426717"/>
                  <c:y val="-4.3843720267398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3D-45A6-8EC7-09DA86263BB7}"/>
                </c:ext>
              </c:extLst>
            </c:dLbl>
            <c:dLbl>
              <c:idx val="4"/>
              <c:layout>
                <c:manualLayout>
                  <c:x val="7.9768461374023172E-2"/>
                  <c:y val="-4.38437202673983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3D-45A6-8EC7-09DA86263BB7}"/>
                </c:ext>
              </c:extLst>
            </c:dLbl>
            <c:dLbl>
              <c:idx val="5"/>
              <c:layout>
                <c:manualLayout>
                  <c:x val="7.9768461374023117E-2"/>
                  <c:y val="-4.38437202673983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3D-45A6-8EC7-09DA86263BB7}"/>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1 to 9</c:v>
                </c:pt>
                <c:pt idx="1">
                  <c:v>10 to 49</c:v>
                </c:pt>
                <c:pt idx="2">
                  <c:v>50 to 179</c:v>
                </c:pt>
                <c:pt idx="3">
                  <c:v>180 to 499</c:v>
                </c:pt>
                <c:pt idx="4">
                  <c:v>500 to 999</c:v>
                </c:pt>
                <c:pt idx="5">
                  <c:v>1000 +</c:v>
                </c:pt>
              </c:strCache>
            </c:strRef>
          </c:cat>
          <c:val>
            <c:numRef>
              <c:f>Sheet1!$B$2:$B$7</c:f>
              <c:numCache>
                <c:formatCode>0%</c:formatCode>
                <c:ptCount val="6"/>
                <c:pt idx="0">
                  <c:v>0.08</c:v>
                </c:pt>
                <c:pt idx="1">
                  <c:v>0.32</c:v>
                </c:pt>
                <c:pt idx="2">
                  <c:v>0.37</c:v>
                </c:pt>
                <c:pt idx="3">
                  <c:v>0.16</c:v>
                </c:pt>
                <c:pt idx="4">
                  <c:v>0.04</c:v>
                </c:pt>
                <c:pt idx="5">
                  <c:v>0.02</c:v>
                </c:pt>
              </c:numCache>
            </c:numRef>
          </c:val>
          <c:extLst>
            <c:ext xmlns:c16="http://schemas.microsoft.com/office/drawing/2014/chart" uri="{C3380CC4-5D6E-409C-BE32-E72D297353CC}">
              <c16:uniqueId val="{00000000-2930-480F-B4E9-63ACBD72235A}"/>
            </c:ext>
          </c:extLst>
        </c:ser>
        <c:dLbls>
          <c:showLegendKey val="0"/>
          <c:showVal val="0"/>
          <c:showCatName val="0"/>
          <c:showSerName val="0"/>
          <c:showPercent val="0"/>
          <c:showBubbleSize val="0"/>
        </c:dLbls>
        <c:gapWidth val="150"/>
        <c:overlap val="100"/>
        <c:axId val="815792272"/>
        <c:axId val="839190992"/>
      </c:barChart>
      <c:catAx>
        <c:axId val="81579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9190992"/>
        <c:crosses val="autoZero"/>
        <c:auto val="1"/>
        <c:lblAlgn val="ctr"/>
        <c:lblOffset val="100"/>
        <c:noMultiLvlLbl val="0"/>
      </c:catAx>
      <c:valAx>
        <c:axId val="839190992"/>
        <c:scaling>
          <c:orientation val="minMax"/>
          <c:max val="0.4"/>
          <c:min val="0"/>
        </c:scaling>
        <c:delete val="0"/>
        <c:axPos val="b"/>
        <c:majorGridlines>
          <c:spPr>
            <a:ln w="9525" cap="flat" cmpd="sng" algn="ctr">
              <a:solidFill>
                <a:schemeClr val="accent4"/>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 of Farms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1579227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80" b="1" i="0" u="none" strike="noStrike" kern="1200" spc="0" baseline="0">
                <a:solidFill>
                  <a:schemeClr val="tx1">
                    <a:lumMod val="65000"/>
                    <a:lumOff val="35000"/>
                  </a:schemeClr>
                </a:solidFill>
                <a:latin typeface="+mn-lt"/>
                <a:ea typeface="+mn-ea"/>
                <a:cs typeface="+mn-cs"/>
              </a:defRPr>
            </a:pPr>
            <a:r>
              <a:rPr lang="en-US" b="1"/>
              <a:t>Farm by Value of Sales</a:t>
            </a:r>
          </a:p>
        </c:rich>
      </c:tx>
      <c:overlay val="0"/>
      <c:spPr>
        <a:noFill/>
        <a:ln>
          <a:noFill/>
        </a:ln>
        <a:effectLst/>
      </c:spPr>
      <c:txPr>
        <a:bodyPr rot="0" spcFirstLastPara="1" vertOverflow="ellipsis" vert="horz" wrap="square" anchor="ctr" anchorCtr="1"/>
        <a:lstStyle/>
        <a:p>
          <a:pPr>
            <a:defRPr sz="288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6600208831795972"/>
          <c:y val="0.16882179840726466"/>
          <c:w val="0.57211551894008228"/>
          <c:h val="0.59397331816179511"/>
        </c:manualLayout>
      </c:layout>
      <c:barChart>
        <c:barDir val="bar"/>
        <c:grouping val="stacked"/>
        <c:varyColors val="0"/>
        <c:ser>
          <c:idx val="0"/>
          <c:order val="0"/>
          <c:tx>
            <c:strRef>
              <c:f>Sheet1!$B$1</c:f>
              <c:strCache>
                <c:ptCount val="1"/>
                <c:pt idx="0">
                  <c:v>% of Total</c:v>
                </c:pt>
              </c:strCache>
            </c:strRef>
          </c:tx>
          <c:spPr>
            <a:solidFill>
              <a:srgbClr val="00B050"/>
            </a:solidFill>
            <a:ln>
              <a:noFill/>
            </a:ln>
            <a:effectLst/>
          </c:spPr>
          <c:invertIfNegative val="0"/>
          <c:cat>
            <c:strRef>
              <c:f>Sheet1!$A$2:$A$8</c:f>
              <c:strCache>
                <c:ptCount val="7"/>
                <c:pt idx="0">
                  <c:v>$100k +</c:v>
                </c:pt>
                <c:pt idx="1">
                  <c:v>$50k - $99.9k</c:v>
                </c:pt>
                <c:pt idx="2">
                  <c:v>$25k - $49.9k</c:v>
                </c:pt>
                <c:pt idx="3">
                  <c:v>$10k - $24.9k</c:v>
                </c:pt>
                <c:pt idx="4">
                  <c:v>$5k - $9.9k</c:v>
                </c:pt>
                <c:pt idx="5">
                  <c:v>$2.5k - $4.9k</c:v>
                </c:pt>
                <c:pt idx="6">
                  <c:v>&lt; $2.5k</c:v>
                </c:pt>
              </c:strCache>
            </c:strRef>
          </c:cat>
          <c:val>
            <c:numRef>
              <c:f>Sheet1!$B$2:$B$8</c:f>
              <c:numCache>
                <c:formatCode>0%</c:formatCode>
                <c:ptCount val="7"/>
                <c:pt idx="0">
                  <c:v>0.09</c:v>
                </c:pt>
                <c:pt idx="1">
                  <c:v>0.05</c:v>
                </c:pt>
                <c:pt idx="2">
                  <c:v>0.08</c:v>
                </c:pt>
                <c:pt idx="3">
                  <c:v>0.13</c:v>
                </c:pt>
                <c:pt idx="4">
                  <c:v>0.13</c:v>
                </c:pt>
                <c:pt idx="5">
                  <c:v>0.11</c:v>
                </c:pt>
                <c:pt idx="6">
                  <c:v>0.42</c:v>
                </c:pt>
              </c:numCache>
            </c:numRef>
          </c:val>
          <c:extLst>
            <c:ext xmlns:c16="http://schemas.microsoft.com/office/drawing/2014/chart" uri="{C3380CC4-5D6E-409C-BE32-E72D297353CC}">
              <c16:uniqueId val="{00000000-2930-480F-B4E9-63ACBD72235A}"/>
            </c:ext>
          </c:extLst>
        </c:ser>
        <c:dLbls>
          <c:showLegendKey val="0"/>
          <c:showVal val="0"/>
          <c:showCatName val="0"/>
          <c:showSerName val="0"/>
          <c:showPercent val="0"/>
          <c:showBubbleSize val="0"/>
        </c:dLbls>
        <c:gapWidth val="150"/>
        <c:overlap val="100"/>
        <c:axId val="815792272"/>
        <c:axId val="839190992"/>
      </c:barChart>
      <c:catAx>
        <c:axId val="81579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839190992"/>
        <c:crosses val="autoZero"/>
        <c:auto val="1"/>
        <c:lblAlgn val="ctr"/>
        <c:lblOffset val="100"/>
        <c:noMultiLvlLbl val="0"/>
      </c:catAx>
      <c:valAx>
        <c:axId val="839190992"/>
        <c:scaling>
          <c:orientation val="minMax"/>
          <c:max val="0.4"/>
          <c:min val="0"/>
        </c:scaling>
        <c:delete val="0"/>
        <c:axPos val="b"/>
        <c:majorGridlines>
          <c:spPr>
            <a:ln w="9525" cap="flat" cmpd="sng" algn="ctr">
              <a:solidFill>
                <a:schemeClr val="accent4"/>
              </a:solidFill>
              <a:round/>
            </a:ln>
            <a:effectLst/>
          </c:spPr>
        </c:majorGridlines>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a:t>% of Farms</a:t>
                </a:r>
              </a:p>
            </c:rich>
          </c:tx>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81579227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b="1" dirty="0"/>
              <a:t>Crops</a:t>
            </a:r>
          </a:p>
          <a:p>
            <a:pPr>
              <a:defRPr b="1"/>
            </a:pPr>
            <a:r>
              <a:rPr lang="en-US" b="1" dirty="0"/>
              <a:t>$2.5 billion (44%)</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2976725932417076"/>
          <c:y val="0.20270394176362277"/>
          <c:w val="0.57211551894008228"/>
          <c:h val="0.59397331816179511"/>
        </c:manualLayout>
      </c:layout>
      <c:barChart>
        <c:barDir val="bar"/>
        <c:grouping val="stacked"/>
        <c:varyColors val="0"/>
        <c:ser>
          <c:idx val="0"/>
          <c:order val="0"/>
          <c:tx>
            <c:strRef>
              <c:f>Sheet1!$B$1</c:f>
              <c:strCache>
                <c:ptCount val="1"/>
                <c:pt idx="0">
                  <c:v>% of Total</c:v>
                </c:pt>
              </c:strCache>
            </c:strRef>
          </c:tx>
          <c:spPr>
            <a:solidFill>
              <a:srgbClr val="00B050"/>
            </a:solidFill>
            <a:ln>
              <a:noFill/>
            </a:ln>
            <a:effectLst/>
          </c:spPr>
          <c:invertIfNegative val="0"/>
          <c:dPt>
            <c:idx val="6"/>
            <c:invertIfNegative val="0"/>
            <c:bubble3D val="0"/>
            <c:spPr>
              <a:solidFill>
                <a:srgbClr val="007A37"/>
              </a:solidFill>
              <a:ln>
                <a:noFill/>
              </a:ln>
              <a:effectLst/>
            </c:spPr>
            <c:extLst>
              <c:ext xmlns:c16="http://schemas.microsoft.com/office/drawing/2014/chart" uri="{C3380CC4-5D6E-409C-BE32-E72D297353CC}">
                <c16:uniqueId val="{00000001-0195-48F6-BDCB-7FFA86376032}"/>
              </c:ext>
            </c:extLst>
          </c:dPt>
          <c:cat>
            <c:strRef>
              <c:f>Sheet1!$A$2:$A$8</c:f>
              <c:strCache>
                <c:ptCount val="7"/>
                <c:pt idx="0">
                  <c:v>Christmas trees</c:v>
                </c:pt>
                <c:pt idx="1">
                  <c:v>Fruits and nuts</c:v>
                </c:pt>
                <c:pt idx="2">
                  <c:v>Veggies</c:v>
                </c:pt>
                <c:pt idx="3">
                  <c:v>Nursery, sod</c:v>
                </c:pt>
                <c:pt idx="4">
                  <c:v>Hay and other</c:v>
                </c:pt>
                <c:pt idx="5">
                  <c:v>Tobacco</c:v>
                </c:pt>
                <c:pt idx="6">
                  <c:v>Grains and beans</c:v>
                </c:pt>
              </c:strCache>
            </c:strRef>
          </c:cat>
          <c:val>
            <c:numRef>
              <c:f>Sheet1!$B$2:$B$8</c:f>
              <c:numCache>
                <c:formatCode>0%</c:formatCode>
                <c:ptCount val="7"/>
                <c:pt idx="0">
                  <c:v>1.3025926710075929E-4</c:v>
                </c:pt>
                <c:pt idx="1">
                  <c:v>3.1305512682372814E-3</c:v>
                </c:pt>
                <c:pt idx="2">
                  <c:v>1.320970640112141E-2</c:v>
                </c:pt>
                <c:pt idx="3">
                  <c:v>3.2663986972499157E-2</c:v>
                </c:pt>
                <c:pt idx="4">
                  <c:v>7.647478282907387E-2</c:v>
                </c:pt>
                <c:pt idx="5">
                  <c:v>0.13822200429265283</c:v>
                </c:pt>
                <c:pt idx="6">
                  <c:v>0.73616870896931474</c:v>
                </c:pt>
              </c:numCache>
            </c:numRef>
          </c:val>
          <c:extLst>
            <c:ext xmlns:c16="http://schemas.microsoft.com/office/drawing/2014/chart" uri="{C3380CC4-5D6E-409C-BE32-E72D297353CC}">
              <c16:uniqueId val="{00000000-2930-480F-B4E9-63ACBD72235A}"/>
            </c:ext>
          </c:extLst>
        </c:ser>
        <c:dLbls>
          <c:showLegendKey val="0"/>
          <c:showVal val="0"/>
          <c:showCatName val="0"/>
          <c:showSerName val="0"/>
          <c:showPercent val="0"/>
          <c:showBubbleSize val="0"/>
        </c:dLbls>
        <c:gapWidth val="150"/>
        <c:overlap val="100"/>
        <c:axId val="815792272"/>
        <c:axId val="839190992"/>
      </c:barChart>
      <c:catAx>
        <c:axId val="81579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9190992"/>
        <c:crosses val="autoZero"/>
        <c:auto val="1"/>
        <c:lblAlgn val="ctr"/>
        <c:lblOffset val="100"/>
        <c:noMultiLvlLbl val="0"/>
      </c:catAx>
      <c:valAx>
        <c:axId val="839190992"/>
        <c:scaling>
          <c:orientation val="minMax"/>
          <c:max val="0.4"/>
          <c:min val="0"/>
        </c:scaling>
        <c:delete val="0"/>
        <c:axPos val="b"/>
        <c:majorGridlines>
          <c:spPr>
            <a:ln w="9525" cap="flat" cmpd="sng" algn="ctr">
              <a:solidFill>
                <a:schemeClr val="accent4"/>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a:t>% of Crop Sales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1579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b="1" dirty="0"/>
              <a:t>Animals and Products</a:t>
            </a:r>
          </a:p>
          <a:p>
            <a:pPr>
              <a:defRPr b="1"/>
            </a:pPr>
            <a:r>
              <a:rPr lang="en-US" b="1" dirty="0"/>
              <a:t>$3.2 billion (56%)</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2987706820257593"/>
          <c:y val="0.20559085099268556"/>
          <c:w val="0.57211551894008228"/>
          <c:h val="0.59397331816179511"/>
        </c:manualLayout>
      </c:layout>
      <c:barChart>
        <c:barDir val="bar"/>
        <c:grouping val="stacked"/>
        <c:varyColors val="0"/>
        <c:ser>
          <c:idx val="0"/>
          <c:order val="0"/>
          <c:tx>
            <c:strRef>
              <c:f>Sheet1!$B$1</c:f>
              <c:strCache>
                <c:ptCount val="1"/>
                <c:pt idx="0">
                  <c:v>% of Total</c:v>
                </c:pt>
              </c:strCache>
            </c:strRef>
          </c:tx>
          <c:spPr>
            <a:solidFill>
              <a:srgbClr val="FFC000"/>
            </a:solidFill>
            <a:ln>
              <a:noFill/>
            </a:ln>
            <a:effectLst/>
          </c:spPr>
          <c:invertIfNegative val="0"/>
          <c:cat>
            <c:strRef>
              <c:f>Sheet1!$A$2:$A$9</c:f>
              <c:strCache>
                <c:ptCount val="8"/>
                <c:pt idx="0">
                  <c:v>Aquaculture</c:v>
                </c:pt>
                <c:pt idx="1">
                  <c:v>Sheep, goats</c:v>
                </c:pt>
                <c:pt idx="2">
                  <c:v>Other</c:v>
                </c:pt>
                <c:pt idx="3">
                  <c:v>Pigs</c:v>
                </c:pt>
                <c:pt idx="4">
                  <c:v>Milk</c:v>
                </c:pt>
                <c:pt idx="5">
                  <c:v>Horses, mules</c:v>
                </c:pt>
                <c:pt idx="6">
                  <c:v>Cattle and calves</c:v>
                </c:pt>
                <c:pt idx="7">
                  <c:v>Poultry and Eggs</c:v>
                </c:pt>
              </c:strCache>
            </c:strRef>
          </c:cat>
          <c:val>
            <c:numRef>
              <c:f>Sheet1!$B$2:$B$9</c:f>
              <c:numCache>
                <c:formatCode>0.00%</c:formatCode>
                <c:ptCount val="8"/>
                <c:pt idx="0">
                  <c:v>1.0698087763733671E-3</c:v>
                </c:pt>
                <c:pt idx="1">
                  <c:v>3.6886506114019719E-3</c:v>
                </c:pt>
                <c:pt idx="2">
                  <c:v>3.3933270833978506E-2</c:v>
                </c:pt>
                <c:pt idx="3">
                  <c:v>4.0050887863081995E-2</c:v>
                </c:pt>
                <c:pt idx="4">
                  <c:v>5.2180705091570315E-2</c:v>
                </c:pt>
                <c:pt idx="5">
                  <c:v>0.14569857105454054</c:v>
                </c:pt>
                <c:pt idx="6">
                  <c:v>0.31355626021127786</c:v>
                </c:pt>
                <c:pt idx="7">
                  <c:v>0.40982184555777545</c:v>
                </c:pt>
              </c:numCache>
            </c:numRef>
          </c:val>
          <c:extLst>
            <c:ext xmlns:c16="http://schemas.microsoft.com/office/drawing/2014/chart" uri="{C3380CC4-5D6E-409C-BE32-E72D297353CC}">
              <c16:uniqueId val="{00000000-0A66-41E5-B27E-C0E07599660B}"/>
            </c:ext>
          </c:extLst>
        </c:ser>
        <c:dLbls>
          <c:showLegendKey val="0"/>
          <c:showVal val="0"/>
          <c:showCatName val="0"/>
          <c:showSerName val="0"/>
          <c:showPercent val="0"/>
          <c:showBubbleSize val="0"/>
        </c:dLbls>
        <c:gapWidth val="150"/>
        <c:overlap val="100"/>
        <c:axId val="815792272"/>
        <c:axId val="839190992"/>
      </c:barChart>
      <c:catAx>
        <c:axId val="815792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39190992"/>
        <c:crosses val="autoZero"/>
        <c:auto val="1"/>
        <c:lblAlgn val="ctr"/>
        <c:lblOffset val="100"/>
        <c:noMultiLvlLbl val="0"/>
      </c:catAx>
      <c:valAx>
        <c:axId val="839190992"/>
        <c:scaling>
          <c:orientation val="minMax"/>
          <c:max val="0.4"/>
          <c:min val="0"/>
        </c:scaling>
        <c:delete val="0"/>
        <c:axPos val="b"/>
        <c:majorGridlines>
          <c:spPr>
            <a:ln w="9525" cap="flat" cmpd="sng" algn="ctr">
              <a:solidFill>
                <a:schemeClr val="accent4"/>
              </a:solid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dirty="0"/>
                  <a:t>% of Animal Sales</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15792272"/>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2T13:23:44.914"/>
    </inkml:context>
    <inkml:brush xml:id="br0">
      <inkml:brushProperty name="width" value="0.35" units="cm"/>
      <inkml:brushProperty name="height" value="0.35" units="cm"/>
      <inkml:brushProperty name="color" value="#E71224"/>
    </inkml:brush>
  </inkml:definitions>
  <inkml:trace contextRef="#ctx0" brushRef="#br0">613 117 160,'-8'2'2318,"6"-7"4276,-2-6-5320,3 11-1280,1-1-1,0 1 0,-1-1 0,1 1 0,0-1 0,0 0 1,0 1-1,-1-1 0,1 1 0,0-1 0,0 0 0,0 1 1,0-1-1,0 0 0,0 1 0,0-1 0,0 1 0,0-1 1,1 0-1,-1 1 0,0-1 0,0 1 0,0-1 1,1 0-1,-1 1 0,0-1 0,1 1 0,0-1 0,15-13 1008,-3 2-438,-4 0-380,5-10 880,-13 21-1042,-1 0 0,1 0 0,-1 0 0,1 0-1,-1 0 1,0 0 0,0-1 0,1 1 0,-1 0-1,0 0 1,0 0 0,0 0 0,0-1 0,0 1-1,0 0 1,-1 0 0,1-2 0,0 3-21,-1-1 1,1 1-1,0 0 1,0 0-1,0 0 0,-1-1 1,1 1-1,0 0 1,0 0-1,-1 0 0,1-1 1,0 1-1,0 0 0,-1 0 1,1 0-1,0 0 1,-1 0-1,1 0 0,0 0 1,-1 0-1,1 0 1,0 0-1,0 0 0,-1 0 1,1 0-1,0 0 1,-1 0-1,1 0 0,0 0 1,-1 0-1,1 0 1,0 0-1,0 0 0,-1 0 1,1 1-1,0-1 1,0 0-1,-1 0 0,1 1 1,-14 8 82,10-6-22,-27 16 433,21-13-73,0 0-1,0 1 0,-16 14 1,22-18-391,1 0 0,-1-1 0,0 1 0,0-1 0,-1 1 0,1-1 0,-6 1 0,5-1-7,0 0 0,0 0 0,1 1 0,-1-1 0,-7 6 1,7-3 35,0-1 0,0 0 0,0-1 0,-1 1 0,0-1 0,0 0 0,0-1 0,0 1 0,0-1 1,0-1-1,-10 3 0,-14 4 84,24-6-99,0 0 0,0-1 1,-8 2-1,-34 4 158,38-5-202,1-1 0,-15 1 0,-13 1 0,16 0-24,15-2 16,0-1 1,1 1-1,-1 0 1,0 1 0,-6 2-1,4 0 42,0 0 0,0 0-1,0 1 1,1 0 0,-10 8 0,13-9-34,1 0 0,-1 0 0,1 0 0,0 1 0,0-1-1,0 1 1,1-1 0,-4 9 0,0 5 39,-5 19-1,2-6-61,5-13 178,0 0 0,-2 28 0,2-12 196,4-30-332,-1 2 18,0 0 0,0 0 0,1 1 0,0-1 0,0 0 0,0 0 0,2 8 0,0 0 215,-2-12-263,0 0 0,0 0 1,1 0-1,-1 0 0,0 0 0,1 0 0,-1 0 1,1 0-1,0 0 0,2 3 0,-2 0 40,0 0 1,0 1-1,0-1 0,-1 0 1,1 0-1,-1 1 0,0-1 0,-2 7 1,1 7 10,2 4-85,4 32-1,-3-46 30,0 0 0,1 0 0,1 0 0,-1 0 0,8 12 0,-10-20 24,0 0-1,0 0 0,0 0 1,0-1-1,0 1 0,0 0 1,0 0-1,0-1 0,0 1 1,1-1-1,-1 1 0,0-1 1,0 1-1,1-1 0,-1 0 1,3 1-1,25 1-103,-18-1 126,-6 0-31,0 0-1,-1 1 1,1 0-1,0 0 1,-1 0-1,1 1 0,4 3 1,13 6-195,3 0 727,-11-5-502,1 0 0,29 8 1,-39-13-20,0 1 1,-1-1 0,1 1-1,-1 0 1,1 0 0,-1 0-1,0 1 1,-1-1 0,1 1-1,0 0 1,3 6 0,0-1 25,-4-5-49,0 0 0,0 0 0,0-1 1,1 1-1,-1-1 0,7 4 0,-6-4 13,0 0 0,-1 0 0,1 0 1,-1 1-1,0-1 0,0 1 0,0 0 0,0 0 0,-1 0 0,1 0 0,-1 0 0,2 5 0,2 7 15,-2 0 0,5 20 0,3 13 3,-2-17-18,8 47 0,-16-65 4,0 0 0,0 15-1,-2-25 4,0 0 1,0 0-1,1 0 0,0 0 1,-1-1-1,1 1 0,1 0 1,-1 0-1,0 0 0,1-1 1,0 1-1,0-1 0,0 1 1,0-1-1,4 4 0,-4-5-2,0-1-1,1 0 0,-1 1 1,0-1-1,1 0 1,-1-1-1,1 1 0,-1 0 1,1-1-1,-1 1 0,4-1 1,31 1 65,-29-1-65,144-8 218,-148 7-222,57 0 31,-34 2 48,-24-1-81,0 0 0,-1 0 0,1 0-1,0 0 1,0 1 0,-1-1 0,1 1-1,0 0 1,-1-1 0,1 1 0,-1 1-1,1-1 1,-1 0 0,0 1 0,1-1-1,2 4 1,-3-4 9,-1 0-1,1 0 1,0 0 0,0-1 0,0 1-1,-1 0 1,1-1 0,0 1-1,0-1 1,0 1 0,0-1 0,0 0-1,0 0 1,0 0 0,4 0-1,14 1 62,15 9-158,36 8 91,-61-17 33,0 1 0,0-2 0,0 1 0,0-1 0,13-2 0,119-21 338,-132 22-380,1 1 0,-1 0 0,1 0 1,-1 1-1,1 0 0,16 5 0,-16-4 81,-1-1-1,1 0 1,-1-1-1,1 0 1,18-2-1,10 0 67,85-3-81,-120 5-45,-1 1 0,1-1 1,-1 1-1,1 0 0,-1 0 0,0 0 1,5 2-1,14 5-59,3-5 61,1 0-1,-1-1 0,1-1 0,0-2 1,-1-1-1,48-9 0,7-7-122,-76 17 107,0 0 0,0-1 0,-1 1 0,1-1 0,0 1 0,-1-1 0,1-1 0,4-2 0,-8 4-3,1 0-1,-1 0 0,0 0 1,0 0-1,0-1 0,0 1 1,0 0-1,0 0 0,0 0 1,0 0-1,0 0 0,0 0 1,-1 0-1,1 0 0,-1-2 1,-1-5 93,2-3-43,-2 1 0,1-1 0,-1 1 0,-1 0 0,-5-14 0,4 14-67,1 0-1,0 0 1,1-1 0,0 1 0,-1-16-1,4 16 54,0-1 0,0 1-1,1-1 1,0 1-1,1-1 1,0 1-1,1 0 1,7-15 0,5-13-299,-10 25 220,-1 0 1,1 0-1,15-23 1,-2 8 62,-14 20-10,0 0-1,8-11 1,5 6-63,-15 11 60,0 0 0,0 0 0,0 0 0,-1 0 0,5-5 0,-3 3-9,0 1 0,0-1 0,1 1 1,-1 0-1,1 0 0,-1 0 0,9-3 0,-7 3 16,1-1 0,-1 1 0,0-1 0,5-5 0,-8 6-12,0 1 0,0-1 0,-1 0 0,0-1 0,0 1 0,0 0 0,0-1 0,0 1 0,-1-1 0,1 1 0,-1-1 0,0 0 0,0 0 0,0 1 0,0-7 0,-1-4 3,0 0 0,-1 0 0,-2-14-1,-1-21-51,4 45 63,-1 0-1,1 0 1,0 1 0,-1-1-1,0 0 1,0 1-1,0-1 1,0 1-1,-1-1 1,1 1-1,-4-5 1,0 1 4,0 0 0,-1 0 0,-9-8-1,4 5 22,2 1-23,-2-2-31,-14-17 0,22 23 38,0 1 1,0 0 0,0-1-1,1 1 1,0-1 0,0 0 0,0 0-1,-1-6 1,-9-33-66,7 30 22,1 0 0,-2-19-1,-2 2 3,5 25 3,1 0-1,1 0 1,-2-9-1,3 13 19,0-1 1,-1 1-1,1-1 0,-1 1 1,1-1-1,-1 1 1,0-1-1,0 1 0,0 0 1,0-1-1,0 1 0,-1 0 1,1 0-1,-1 0 1,1 0-1,-1 0 0,0 0 1,0 0-1,0 0 0,0 1 1,0-1-1,0 1 1,0 0-1,-1-1 0,1 1 1,-3-1-1,-10-4-114,13 5 109,0 0 0,1 0-1,-1 1 1,0-1 0,0 0 0,0 1 0,0-1-1,0 1 1,-3-1 0,-154-5 19,111 1 69,45 5-82,0-1 0,1 0-1,-1 1 1,0-1-1,1 0 1,-1 0 0,1-1-1,0 1 1,-1 0 0,1-1-1,0 1 1,-4-5-1,3 4-10,0 0 0,0-1-1,0 1 1,0 1 0,-6-4-1,7 4 5,0 0 0,1 0-1,-1-1 1,0 1-1,1-1 1,-1 1 0,1-1-1,-1 1 1,1-1-1,0 0 1,0 0 0,0 0-1,0 0 1,0 0-1,0 0 1,1 0-1,-2-2 1,1 0 13,0 1 0,-1-1-1,0 1 1,0-1 0,-2-2 0,0-7 20,4 12-30,0 0 1,0 0 0,0 0 0,0 0 0,0-1 0,0 1 0,-1 0 0,1 0 0,0 0 0,-1 0 0,1 0-1,-1 1 1,1-1 0,-1 0 0,1 0 0,-1 0 0,0 0 0,1 0 0,-1 1 0,0-1 0,0 0 0,1 1-1,-2-2 1,0 3-7,0-1-1,1 0 0,-1 1 0,0-1 0,1 1 1,-1 0-1,1-1 0,-1 1 0,1 0 0,-2 1 1,-2 1 140,0-2-129,-1 1-1,1-1 0,0 1 0,-1-1 1,-6 0-1,-20 4-81,-12 3 181,34-7-74,1 0-1,0 1 0,0 0 1,-14 6-1,10-4-45,0 0 0,0-1 0,-23 4 0,35-7 26,-14 5-86,14-5 78,0 1 1,-1-1 0,1 1 0,-1-1 0,1 1 0,-1-1 0,1 0 0,-1 1 0,-2-1 0,2 0 3,0 0 1,-1 1 0,1-1-1,0 1 1,-1-1 0,1 1 0,0 0-1,0 0 1,0 0 0,0 0-1,0 0 1,0 0 0,-3 3-1,-20 22 22,19-19 5,-4-1-111,10-6 74,-1 1 1,0-1 0,0 0-1,1 1 1,-1-1 0,0 0-1,1 1 1,-1-1-1,0 1 1,1-1 0,-1 1-1,0 0 1,1-1 0,-1 1-1,0 1 1,1-1 3,-1 0 1,0 0-1,0 0 1,1 0-1,-1 0 1,0 0-1,0 0 1,0 0-1,0-1 1,0 1-1,0 0 1,-1-1-1,1 1 1,0 0-1,0-1 1,0 1-1,-1-1 1,1 0-1,-2 1 1,-2-1-52,0 1 0,0-1 0,-9-1 0,9 0 97,1 1 0,0 0 0,0 0-1,0 0 1,0 1 0,-5 0 0,1 1-69,-1-1-1,1 0 1,-1-1-1,1 1 1,-12-2-1,7 0 35,-22 2-1,27-1-78,1 1 0,-1-2 0,-13-1 1,-10 0 12,28 2 48,-1 0 0,1 0-1,0 0 1,-1 0 0,1-1-1,0 1 1,-1-1 0,1 0-1,0 0 1,0 0 0,-1 0-1,1-1 1,0 1 0,0-1-1,-5-4 1,-10-9-251,9 9 253,1-1 0,-10-11 0,15 15-35,0 0 0,0 1 1,0 0-1,0-1 0,-1 1 1,1 1-1,-8-4 0,10 5 4,-39-13-5707,23 5 4198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802E8-35C2-4C92-9C34-B5ACCDA0DC47}" type="datetimeFigureOut">
              <a:rPr lang="en-US" smtClean="0"/>
              <a:t>6/16/2020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47911B-C8F4-487E-B899-CD7795636849}" type="slidenum">
              <a:rPr lang="en-US" smtClean="0"/>
              <a:t>‹#›</a:t>
            </a:fld>
            <a:endParaRPr lang="en-US"/>
          </a:p>
        </p:txBody>
      </p:sp>
    </p:spTree>
    <p:extLst>
      <p:ext uri="{BB962C8B-B14F-4D97-AF65-F5344CB8AC3E}">
        <p14:creationId xmlns:p14="http://schemas.microsoft.com/office/powerpoint/2010/main" val="4518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to everyone.</a:t>
            </a:r>
          </a:p>
          <a:p>
            <a:endParaRPr lang="en-US" dirty="0"/>
          </a:p>
          <a:p>
            <a:r>
              <a:rPr lang="en-US" dirty="0"/>
              <a:t>This presentation is part of our “Likely Partner” series focusing on an overview of agricultural partner organizations.  The goal of the presentation is to provide some context for later presentations from the partners themselves.</a:t>
            </a:r>
          </a:p>
          <a:p>
            <a:endParaRPr lang="en-US" dirty="0"/>
          </a:p>
          <a:p>
            <a:r>
              <a:rPr lang="en-US" dirty="0"/>
              <a:t>[Personal Aside] Although my grandparents and uncles are farmers, I was not raised on a farm and have not worked extensively with the farming community.  So I developed this presentation as an outsider who relied on others to help me understand how the agricultural community works.  In particular, Cooperative Extension and the Division of Conservation helped answering many of my questions.  My hope is to provide an introduction to new coordinators and to provide a refresher or a few new concepts for those who are farmers or work with them regularly.</a:t>
            </a:r>
          </a:p>
        </p:txBody>
      </p:sp>
      <p:sp>
        <p:nvSpPr>
          <p:cNvPr id="4" name="Slide Number Placeholder 3"/>
          <p:cNvSpPr>
            <a:spLocks noGrp="1"/>
          </p:cNvSpPr>
          <p:nvPr>
            <p:ph type="sldNum" sz="quarter" idx="5"/>
          </p:nvPr>
        </p:nvSpPr>
        <p:spPr/>
        <p:txBody>
          <a:bodyPr/>
          <a:lstStyle/>
          <a:p>
            <a:fld id="{BE47911B-C8F4-487E-B899-CD7795636849}" type="slidenum">
              <a:rPr lang="en-US" smtClean="0"/>
              <a:t>1</a:t>
            </a:fld>
            <a:endParaRPr lang="en-US"/>
          </a:p>
        </p:txBody>
      </p:sp>
    </p:spTree>
    <p:extLst>
      <p:ext uri="{BB962C8B-B14F-4D97-AF65-F5344CB8AC3E}">
        <p14:creationId xmlns:p14="http://schemas.microsoft.com/office/powerpoint/2010/main" val="2680914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Additionally, CEDIK has a webpage where you can see the breakdown of farming data from each county.  Here is the information from Graves County, as an example.  You can see top products, a breakdown on the farm operations, the total land in farms, farm sizes, farm sales, and number of operators.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use this information to get a better sense of your local farm community and some of the struggles and challenges they face.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10</a:t>
            </a:fld>
            <a:endParaRPr lang="en-US"/>
          </a:p>
        </p:txBody>
      </p:sp>
    </p:spTree>
    <p:extLst>
      <p:ext uri="{BB962C8B-B14F-4D97-AF65-F5344CB8AC3E}">
        <p14:creationId xmlns:p14="http://schemas.microsoft.com/office/powerpoint/2010/main" val="1979365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as we’ve looked at a profile of the agricultural community in Kentucky, it should give us some idea of questions farmers are wrestling with daily.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Farmers are facing questions like how to support their family and wondering how the markets will hold up (or the weather).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are likely thinking about how to pay for equipment and supplies – how to farm more profitably and efficiency.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Among these questions is how to care about the land and water resources.  However, there are also concerns that the environmental concerns may threaten the rest of their concerns.  So there can be trust issues because (like any other community) they think that people outside the community do not understand the demands and challenges farmers face.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if you are a farmer, who would you trust to speak to these issues?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Likely – above all - OTHER FARMERS!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11</a:t>
            </a:fld>
            <a:endParaRPr lang="en-US"/>
          </a:p>
        </p:txBody>
      </p:sp>
    </p:spTree>
    <p:extLst>
      <p:ext uri="{BB962C8B-B14F-4D97-AF65-F5344CB8AC3E}">
        <p14:creationId xmlns:p14="http://schemas.microsoft.com/office/powerpoint/2010/main" val="1760490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this reason, the SERA-46 </a:t>
            </a:r>
            <a:r>
              <a:rPr lang="en-US" sz="1200" b="0" kern="1200" dirty="0">
                <a:solidFill>
                  <a:schemeClr val="tx1"/>
                </a:solidFill>
                <a:effectLst/>
                <a:latin typeface="+mn-lt"/>
                <a:ea typeface="+mn-ea"/>
                <a:cs typeface="+mn-cs"/>
              </a:rPr>
              <a:t>group (Southern Extension and Research Activities Committee Number 46), which is composed of </a:t>
            </a:r>
            <a:r>
              <a:rPr lang="en-US" sz="1200" kern="1200" dirty="0">
                <a:solidFill>
                  <a:schemeClr val="tx1"/>
                </a:solidFill>
                <a:effectLst/>
                <a:latin typeface="+mn-lt"/>
                <a:ea typeface="+mn-ea"/>
                <a:cs typeface="+mn-cs"/>
              </a:rPr>
              <a:t>USDA National Institute of Food and Agriculture (NIFA) and land-grant university funded committees, was created to operationalize a joint effort to address the Mississippi River / Gulf of Mexico Nutrient and Hypoxia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group, including Kentucky’s Dr. Amanda Gumbert, put out a report in 2019 on “Fostering and Facilitating Farmer Leadership in Watershed Management Projects: A Needs Assessment.”  This report summarizes some of the ways in which farmers are taking the lead in watershed management and others can support them in this effort.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will take a look at two of these areas – leadership and support.  </a:t>
            </a:r>
          </a:p>
        </p:txBody>
      </p:sp>
      <p:sp>
        <p:nvSpPr>
          <p:cNvPr id="4" name="Slide Number Placeholder 3"/>
          <p:cNvSpPr>
            <a:spLocks noGrp="1"/>
          </p:cNvSpPr>
          <p:nvPr>
            <p:ph type="sldNum" sz="quarter" idx="10"/>
          </p:nvPr>
        </p:nvSpPr>
        <p:spPr/>
        <p:txBody>
          <a:bodyPr/>
          <a:lstStyle/>
          <a:p>
            <a:fld id="{7E1573F1-F95D-403A-A47C-A1143ABC9F0B}" type="slidenum">
              <a:rPr lang="en-US" smtClean="0"/>
              <a:t>12</a:t>
            </a:fld>
            <a:endParaRPr lang="en-US"/>
          </a:p>
        </p:txBody>
      </p:sp>
    </p:spTree>
    <p:extLst>
      <p:ext uri="{BB962C8B-B14F-4D97-AF65-F5344CB8AC3E}">
        <p14:creationId xmlns:p14="http://schemas.microsoft.com/office/powerpoint/2010/main" val="1200214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Farmers are leading in watershed management in three ways, representing incremental involvement.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is recruiting.  One farmer who is an early adopter of practices talks to other farmers in their web of influence and by showing practices on their farms.  So if you have a few farmers who have bought into the goals of the watershed planning, you can empower them to reach out to their networks.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second is consulting.  In this approach, farmers take more leadership by forming an advisory group to direct the goals, BMPs, tactics, and strategies of the plan.  Perhaps various scenarios for BMP implementation are demonstrated and the farmer choose the ones they believe would be most successful.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third – watershed-level leadership – farmers share decision making with government agencies on where to direct implementation funding through peers elected to represent them.  So here, the farmers are involved not only in the planning but also the implementation funding efforts.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provide some models to think about how you can empower the farming community to a greater degree in your watershed.  So how can you support these supports?</a:t>
            </a:r>
          </a:p>
        </p:txBody>
      </p:sp>
      <p:sp>
        <p:nvSpPr>
          <p:cNvPr id="4" name="Slide Number Placeholder 3"/>
          <p:cNvSpPr>
            <a:spLocks noGrp="1"/>
          </p:cNvSpPr>
          <p:nvPr>
            <p:ph type="sldNum" sz="quarter" idx="10"/>
          </p:nvPr>
        </p:nvSpPr>
        <p:spPr/>
        <p:txBody>
          <a:bodyPr/>
          <a:lstStyle/>
          <a:p>
            <a:fld id="{7E1573F1-F95D-403A-A47C-A1143ABC9F0B}" type="slidenum">
              <a:rPr lang="en-US" smtClean="0"/>
              <a:t>13</a:t>
            </a:fld>
            <a:endParaRPr lang="en-US"/>
          </a:p>
        </p:txBody>
      </p:sp>
    </p:spTree>
    <p:extLst>
      <p:ext uri="{BB962C8B-B14F-4D97-AF65-F5344CB8AC3E}">
        <p14:creationId xmlns:p14="http://schemas.microsoft.com/office/powerpoint/2010/main" val="624932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SERA-46 report identifies 6 ways in which leadership can be supported.</a:t>
            </a:r>
          </a:p>
          <a:p>
            <a:endParaRPr lang="en-US" sz="1200" kern="1200" dirty="0">
              <a:solidFill>
                <a:schemeClr val="tx1"/>
              </a:solidFill>
              <a:effectLst/>
              <a:latin typeface="+mn-lt"/>
              <a:ea typeface="+mn-ea"/>
              <a:cs typeface="+mn-cs"/>
            </a:endParaRPr>
          </a:p>
          <a:p>
            <a:pPr marL="228600" indent="-228600">
              <a:buAutoNum type="arabicPeriod"/>
            </a:pPr>
            <a:r>
              <a:rPr lang="en-US" sz="1200" kern="1200" dirty="0">
                <a:solidFill>
                  <a:schemeClr val="tx1"/>
                </a:solidFill>
                <a:effectLst/>
                <a:latin typeface="+mn-lt"/>
                <a:ea typeface="+mn-ea"/>
                <a:cs typeface="+mn-cs"/>
              </a:rPr>
              <a:t>Initiate – that means you reach out to a few farmers and build interest and relationship with them.  Then you ask them to reach out to their networks in a snowball effect where more are reached as the word travels.</a:t>
            </a:r>
          </a:p>
          <a:p>
            <a:pPr marL="228600" indent="-228600">
              <a:buAutoNum type="arabicPeriod"/>
            </a:pPr>
            <a:r>
              <a:rPr lang="en-US" sz="1200" kern="1200" dirty="0">
                <a:solidFill>
                  <a:schemeClr val="tx1"/>
                </a:solidFill>
                <a:effectLst/>
                <a:latin typeface="+mn-lt"/>
                <a:ea typeface="+mn-ea"/>
                <a:cs typeface="+mn-cs"/>
              </a:rPr>
              <a:t>Facilitate – sometimes just coordinating meetings and acting to facilitate and prompt conversation can start and sustain the conversation, which may take time.</a:t>
            </a:r>
          </a:p>
          <a:p>
            <a:pPr marL="228600" indent="-228600">
              <a:buAutoNum type="arabicPeriod"/>
            </a:pPr>
            <a:r>
              <a:rPr lang="en-US" sz="1200" kern="1200" dirty="0">
                <a:solidFill>
                  <a:schemeClr val="tx1"/>
                </a:solidFill>
                <a:effectLst/>
                <a:latin typeface="+mn-lt"/>
                <a:ea typeface="+mn-ea"/>
                <a:cs typeface="+mn-cs"/>
              </a:rPr>
              <a:t>Material support – You can provide a website for them, provide them with access to your meeting rooms, or provide money to incentivize implementation.</a:t>
            </a:r>
          </a:p>
          <a:p>
            <a:pPr marL="228600" indent="-228600">
              <a:buAutoNum type="arabicPeriod"/>
            </a:pPr>
            <a:r>
              <a:rPr lang="en-US" sz="1200" kern="1200" dirty="0">
                <a:solidFill>
                  <a:schemeClr val="tx1"/>
                </a:solidFill>
                <a:effectLst/>
                <a:latin typeface="+mn-lt"/>
                <a:ea typeface="+mn-ea"/>
                <a:cs typeface="+mn-cs"/>
              </a:rPr>
              <a:t>Technical – This can include technical information about how to install BMPs as well as monitoring of the improvement of water quality or conducting field research trials.</a:t>
            </a:r>
          </a:p>
          <a:p>
            <a:pPr marL="228600" indent="-228600">
              <a:buAutoNum type="arabicPeriod"/>
            </a:pPr>
            <a:r>
              <a:rPr lang="en-US" sz="1200" kern="1200" dirty="0">
                <a:solidFill>
                  <a:schemeClr val="tx1"/>
                </a:solidFill>
                <a:effectLst/>
                <a:latin typeface="+mn-lt"/>
                <a:ea typeface="+mn-ea"/>
                <a:cs typeface="+mn-cs"/>
              </a:rPr>
              <a:t>Educational – education may be in two forms 1) on the science of watersheds or 2) on improving leadership skills such as facilitation, communication, and outreach.</a:t>
            </a:r>
          </a:p>
          <a:p>
            <a:pPr marL="228600" indent="-228600">
              <a:buAutoNum type="arabicPeriod"/>
            </a:pPr>
            <a:r>
              <a:rPr lang="en-US" sz="1200" kern="1200" dirty="0">
                <a:solidFill>
                  <a:schemeClr val="tx1"/>
                </a:solidFill>
                <a:effectLst/>
                <a:latin typeface="+mn-lt"/>
                <a:ea typeface="+mn-ea"/>
                <a:cs typeface="+mn-cs"/>
              </a:rPr>
              <a:t>Motivational – There are many different motivators for farmers.  Helping them to see how engaging in watershed planning and implementation can address these concerns can encourage participation.</a:t>
            </a:r>
          </a:p>
        </p:txBody>
      </p:sp>
      <p:sp>
        <p:nvSpPr>
          <p:cNvPr id="4" name="Slide Number Placeholder 3"/>
          <p:cNvSpPr>
            <a:spLocks noGrp="1"/>
          </p:cNvSpPr>
          <p:nvPr>
            <p:ph type="sldNum" sz="quarter" idx="10"/>
          </p:nvPr>
        </p:nvSpPr>
        <p:spPr/>
        <p:txBody>
          <a:bodyPr/>
          <a:lstStyle/>
          <a:p>
            <a:fld id="{7E1573F1-F95D-403A-A47C-A1143ABC9F0B}" type="slidenum">
              <a:rPr lang="en-US" smtClean="0"/>
              <a:t>14</a:t>
            </a:fld>
            <a:endParaRPr lang="en-US"/>
          </a:p>
        </p:txBody>
      </p:sp>
    </p:spTree>
    <p:extLst>
      <p:ext uri="{BB962C8B-B14F-4D97-AF65-F5344CB8AC3E}">
        <p14:creationId xmlns:p14="http://schemas.microsoft.com/office/powerpoint/2010/main" val="233407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having learned a bit about the farmers and how they can lead, let’s take a look at the organizations that compose the world of Kentucky agriculture and a little about what they do.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may feel like a whirlwind tour but remember you will get subsequent presentation later from partners.  The goal is to understand how they fit in the overall community.</a:t>
            </a:r>
          </a:p>
        </p:txBody>
      </p:sp>
      <p:sp>
        <p:nvSpPr>
          <p:cNvPr id="4" name="Slide Number Placeholder 3"/>
          <p:cNvSpPr>
            <a:spLocks noGrp="1"/>
          </p:cNvSpPr>
          <p:nvPr>
            <p:ph type="sldNum" sz="quarter" idx="10"/>
          </p:nvPr>
        </p:nvSpPr>
        <p:spPr/>
        <p:txBody>
          <a:bodyPr/>
          <a:lstStyle/>
          <a:p>
            <a:fld id="{7E1573F1-F95D-403A-A47C-A1143ABC9F0B}" type="slidenum">
              <a:rPr lang="en-US" smtClean="0"/>
              <a:t>15</a:t>
            </a:fld>
            <a:endParaRPr lang="en-US"/>
          </a:p>
        </p:txBody>
      </p:sp>
    </p:spTree>
    <p:extLst>
      <p:ext uri="{BB962C8B-B14F-4D97-AF65-F5344CB8AC3E}">
        <p14:creationId xmlns:p14="http://schemas.microsoft.com/office/powerpoint/2010/main" val="1830699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First, we want to begin at the local level –the county -  in which two organizations serve as the “first stop” for farmer assistance depending on how you talk to.</a:t>
            </a:r>
          </a:p>
          <a:p>
            <a:endParaRPr lang="en-US" sz="1000" dirty="0"/>
          </a:p>
          <a:p>
            <a:r>
              <a:rPr lang="en-US" sz="1000" dirty="0"/>
              <a:t>That is the Soil and water conservation districts and the Cooperative Extension Service.</a:t>
            </a:r>
          </a:p>
          <a:p>
            <a:r>
              <a:rPr lang="en-US" sz="1000" dirty="0"/>
              <a:t>We will begin with the Conservation districts</a:t>
            </a:r>
          </a:p>
        </p:txBody>
      </p:sp>
      <p:sp>
        <p:nvSpPr>
          <p:cNvPr id="4" name="Slide Number Placeholder 3"/>
          <p:cNvSpPr>
            <a:spLocks noGrp="1"/>
          </p:cNvSpPr>
          <p:nvPr>
            <p:ph type="sldNum" sz="quarter" idx="10"/>
          </p:nvPr>
        </p:nvSpPr>
        <p:spPr/>
        <p:txBody>
          <a:bodyPr/>
          <a:lstStyle/>
          <a:p>
            <a:fld id="{7E1573F1-F95D-403A-A47C-A1143ABC9F0B}" type="slidenum">
              <a:rPr lang="en-US" smtClean="0"/>
              <a:t>16</a:t>
            </a:fld>
            <a:endParaRPr lang="en-US"/>
          </a:p>
        </p:txBody>
      </p:sp>
    </p:spTree>
    <p:extLst>
      <p:ext uri="{BB962C8B-B14F-4D97-AF65-F5344CB8AC3E}">
        <p14:creationId xmlns:p14="http://schemas.microsoft.com/office/powerpoint/2010/main" val="4002052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There are 121 Soil and Water Conservation Districts, or “Conservation Districts” in Kentucky – one per county with 2 in Logan County.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They are all special districts and you elect the 7-member board in your county election.  Together there are 847 conservation district board members statewide.  This is an unpaid board (except for meeting expenses and travel) but the districts have income from counties, property taxes, state contributions, grants, and donations.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All have at least 1 employee. If sufficient funding, they may hire technicians and additional staff.</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The purpose is to conserve and develop all renewable resources as stated by the governing statute in KRS Chapter 262.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The statute has a really broad and inclusive list of what “all natural resources” means.  We might tend to think just about farms, but it includes forestation efforts – parks /greenbelts, and protecting fish and wildlife.  So you can see these are all key issues for watershed planning, so you should be working with the conservation district if you are not already.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000" dirty="0"/>
              <a:t>We are doing to hear next week from Allan Bryant, with the Henry County Conservation District, to learn more about this essential partner in watershed planning.  </a:t>
            </a:r>
          </a:p>
          <a:p>
            <a:endParaRPr lang="en-US" sz="1000" dirty="0"/>
          </a:p>
          <a:p>
            <a:r>
              <a:rPr lang="en-US" sz="1000" dirty="0"/>
              <a:t>I would note that if you want to do a deep dive on the Conservation Districts, the Conservation District Supervisor’s Handbook is available as a pocket guide on Division of Conservation Website under “Supervisor Training” </a:t>
            </a:r>
            <a:endParaRPr lang="en-US" sz="900" dirty="0">
              <a:latin typeface="Calibri" panose="020F0502020204030204" pitchFamily="34" charset="0"/>
              <a:cs typeface="Calibri" panose="020F0502020204030204" pitchFamily="34" charset="0"/>
            </a:endParaRP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17</a:t>
            </a:fld>
            <a:endParaRPr lang="en-US"/>
          </a:p>
        </p:txBody>
      </p:sp>
    </p:spTree>
    <p:extLst>
      <p:ext uri="{BB962C8B-B14F-4D97-AF65-F5344CB8AC3E}">
        <p14:creationId xmlns:p14="http://schemas.microsoft.com/office/powerpoint/2010/main" val="1080908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Because conservation districts are such a key partner, they have a whole universe of organizations that support their efforts.  Which we will quickly overview.</a:t>
            </a:r>
          </a:p>
          <a:p>
            <a:endParaRPr lang="en-US" sz="1000" dirty="0"/>
          </a:p>
          <a:p>
            <a:r>
              <a:rPr lang="en-US" sz="1000" dirty="0"/>
              <a:t>This includes professional, peer organizations such as the Kentucky Association of Conservation Districts and the state organization the Kentucky Division of Conservation.  These organizations help train and promote conservation districts in the state.</a:t>
            </a:r>
          </a:p>
          <a:p>
            <a:endParaRPr lang="en-US" sz="1000" dirty="0"/>
          </a:p>
          <a:p>
            <a:r>
              <a:rPr lang="en-US" sz="1000" dirty="0"/>
              <a:t>There is also a representative organization from among the conservation districts that helps shape their policy and rank out cost-share projects statewide.</a:t>
            </a:r>
          </a:p>
          <a:p>
            <a:endParaRPr lang="en-US" sz="1000" dirty="0"/>
          </a:p>
          <a:p>
            <a:r>
              <a:rPr lang="en-US" sz="1000" dirty="0"/>
              <a:t>Finally, there are several independent special districts that may be formed by conservation districts.</a:t>
            </a:r>
          </a:p>
          <a:p>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18</a:t>
            </a:fld>
            <a:endParaRPr lang="en-US"/>
          </a:p>
        </p:txBody>
      </p:sp>
    </p:spTree>
    <p:extLst>
      <p:ext uri="{BB962C8B-B14F-4D97-AF65-F5344CB8AC3E}">
        <p14:creationId xmlns:p14="http://schemas.microsoft.com/office/powerpoint/2010/main" val="617915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Kentucky Association of Conservation Districts is the professional organization amongst these districts.  It helps with information of administration, encouraging partner cooperation, and promoting the conservation district need and message.  This is not an organization that watershed coordinators will typically interact with unless you have a statewide message.  There is also a national association of conservation districts that provides similar support at the national level.</a:t>
            </a:r>
          </a:p>
        </p:txBody>
      </p:sp>
      <p:sp>
        <p:nvSpPr>
          <p:cNvPr id="4" name="Slide Number Placeholder 3"/>
          <p:cNvSpPr>
            <a:spLocks noGrp="1"/>
          </p:cNvSpPr>
          <p:nvPr>
            <p:ph type="sldNum" sz="quarter" idx="10"/>
          </p:nvPr>
        </p:nvSpPr>
        <p:spPr/>
        <p:txBody>
          <a:bodyPr/>
          <a:lstStyle/>
          <a:p>
            <a:fld id="{7E1573F1-F95D-403A-A47C-A1143ABC9F0B}" type="slidenum">
              <a:rPr lang="en-US" smtClean="0"/>
              <a:t>19</a:t>
            </a:fld>
            <a:endParaRPr lang="en-US"/>
          </a:p>
        </p:txBody>
      </p:sp>
    </p:spTree>
    <p:extLst>
      <p:ext uri="{BB962C8B-B14F-4D97-AF65-F5344CB8AC3E}">
        <p14:creationId xmlns:p14="http://schemas.microsoft.com/office/powerpoint/2010/main" val="1150424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this presentation, we will introduce you to Kentucky farmers via statewide statistics, speak to some national efforts to promote farmer leadership in watershed management, and then cover a who’s who of the major ag organizations in the state.</a:t>
            </a:r>
          </a:p>
        </p:txBody>
      </p:sp>
      <p:sp>
        <p:nvSpPr>
          <p:cNvPr id="4" name="Slide Number Placeholder 3"/>
          <p:cNvSpPr>
            <a:spLocks noGrp="1"/>
          </p:cNvSpPr>
          <p:nvPr>
            <p:ph type="sldNum" sz="quarter" idx="10"/>
          </p:nvPr>
        </p:nvSpPr>
        <p:spPr/>
        <p:txBody>
          <a:bodyPr/>
          <a:lstStyle/>
          <a:p>
            <a:fld id="{7E1573F1-F95D-403A-A47C-A1143ABC9F0B}" type="slidenum">
              <a:rPr lang="en-US" smtClean="0"/>
              <a:t>2</a:t>
            </a:fld>
            <a:endParaRPr lang="en-US"/>
          </a:p>
        </p:txBody>
      </p:sp>
    </p:spTree>
    <p:extLst>
      <p:ext uri="{BB962C8B-B14F-4D97-AF65-F5344CB8AC3E}">
        <p14:creationId xmlns:p14="http://schemas.microsoft.com/office/powerpoint/2010/main" val="3155857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Also supporting CDs is the Kentucky Association of Conservation District Employees.  They do have some good training and outreach materials on their website, but this is not necessarily an organization that a watershed coordinator would interact with.  They help educate the conservation district employees on items such as website development, providing technical guidance on field practices, and youth education.</a:t>
            </a:r>
          </a:p>
        </p:txBody>
      </p:sp>
      <p:sp>
        <p:nvSpPr>
          <p:cNvPr id="4" name="Slide Number Placeholder 3"/>
          <p:cNvSpPr>
            <a:spLocks noGrp="1"/>
          </p:cNvSpPr>
          <p:nvPr>
            <p:ph type="sldNum" sz="quarter" idx="10"/>
          </p:nvPr>
        </p:nvSpPr>
        <p:spPr/>
        <p:txBody>
          <a:bodyPr/>
          <a:lstStyle/>
          <a:p>
            <a:fld id="{7E1573F1-F95D-403A-A47C-A1143ABC9F0B}" type="slidenum">
              <a:rPr lang="en-US" smtClean="0"/>
              <a:t>20</a:t>
            </a:fld>
            <a:endParaRPr lang="en-US"/>
          </a:p>
        </p:txBody>
      </p:sp>
    </p:spTree>
    <p:extLst>
      <p:ext uri="{BB962C8B-B14F-4D97-AF65-F5344CB8AC3E}">
        <p14:creationId xmlns:p14="http://schemas.microsoft.com/office/powerpoint/2010/main" val="3769954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Soil and Water Conservation Commission is the representative leadership group for conservation districts.  It is formed from 9 of the 847 supervisors, and they help set policy, rules, and regulations for conservation districts and very importantly, they rank state cost share applications for funding.</a:t>
            </a:r>
          </a:p>
        </p:txBody>
      </p:sp>
      <p:sp>
        <p:nvSpPr>
          <p:cNvPr id="4" name="Slide Number Placeholder 3"/>
          <p:cNvSpPr>
            <a:spLocks noGrp="1"/>
          </p:cNvSpPr>
          <p:nvPr>
            <p:ph type="sldNum" sz="quarter" idx="10"/>
          </p:nvPr>
        </p:nvSpPr>
        <p:spPr/>
        <p:txBody>
          <a:bodyPr/>
          <a:lstStyle/>
          <a:p>
            <a:fld id="{7E1573F1-F95D-403A-A47C-A1143ABC9F0B}" type="slidenum">
              <a:rPr lang="en-US" smtClean="0"/>
              <a:t>21</a:t>
            </a:fld>
            <a:endParaRPr lang="en-US"/>
          </a:p>
        </p:txBody>
      </p:sp>
    </p:spTree>
    <p:extLst>
      <p:ext uri="{BB962C8B-B14F-4D97-AF65-F5344CB8AC3E}">
        <p14:creationId xmlns:p14="http://schemas.microsoft.com/office/powerpoint/2010/main" val="2200526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Agriculture Districts is a special district, governed by KRS 262.850 that is set up to encourage and develop agricultural lands by preventing them from being annexed by cities and providing some lower taxes and extra chances for cost share funding. </a:t>
            </a:r>
          </a:p>
          <a:p>
            <a:r>
              <a:rPr lang="en-US" sz="1200" b="0" i="0" u="none" strike="noStrike" kern="1200" baseline="0" dirty="0">
                <a:solidFill>
                  <a:schemeClr val="tx1"/>
                </a:solidFill>
                <a:latin typeface="+mn-lt"/>
                <a:ea typeface="+mn-ea"/>
                <a:cs typeface="+mn-cs"/>
              </a:rPr>
              <a:t>To form an agricultural district, a landowner of over 250 continuous acres petitions the CD. The district must be renewed every 5 years.</a:t>
            </a:r>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22</a:t>
            </a:fld>
            <a:endParaRPr lang="en-US"/>
          </a:p>
        </p:txBody>
      </p:sp>
    </p:spTree>
    <p:extLst>
      <p:ext uri="{BB962C8B-B14F-4D97-AF65-F5344CB8AC3E}">
        <p14:creationId xmlns:p14="http://schemas.microsoft.com/office/powerpoint/2010/main" val="16056488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green areas in this map, obtained from the Division of Conservation, show the current agricultural districts in the state with the orange lines showing the county borders.  You can see that some counties are much more active in the use of these areas than others.</a:t>
            </a:r>
          </a:p>
        </p:txBody>
      </p:sp>
      <p:sp>
        <p:nvSpPr>
          <p:cNvPr id="4" name="Slide Number Placeholder 3"/>
          <p:cNvSpPr>
            <a:spLocks noGrp="1"/>
          </p:cNvSpPr>
          <p:nvPr>
            <p:ph type="sldNum" sz="quarter" idx="10"/>
          </p:nvPr>
        </p:nvSpPr>
        <p:spPr/>
        <p:txBody>
          <a:bodyPr/>
          <a:lstStyle/>
          <a:p>
            <a:fld id="{7E1573F1-F95D-403A-A47C-A1143ABC9F0B}" type="slidenum">
              <a:rPr lang="en-US" smtClean="0"/>
              <a:t>23</a:t>
            </a:fld>
            <a:endParaRPr lang="en-US"/>
          </a:p>
        </p:txBody>
      </p:sp>
    </p:spTree>
    <p:extLst>
      <p:ext uri="{BB962C8B-B14F-4D97-AF65-F5344CB8AC3E}">
        <p14:creationId xmlns:p14="http://schemas.microsoft.com/office/powerpoint/2010/main" val="3264432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Another sub-district of the CD is the Watershed Conservancy District.  These can be set up when more than 25 landowner propose it to the CD to initiate a hearing and referendum.  They have their own budget – funded by a flat rate or a millage (property tax) and typically a 5-member board to govern them (unless they cross county lines).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These are specially formed for developing a executing plans related to water conservation, flood control, erosion and sediment damage.  Typically, these have dams that are being managed via this district.</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24</a:t>
            </a:fld>
            <a:endParaRPr lang="en-US"/>
          </a:p>
        </p:txBody>
      </p:sp>
    </p:spTree>
    <p:extLst>
      <p:ext uri="{BB962C8B-B14F-4D97-AF65-F5344CB8AC3E}">
        <p14:creationId xmlns:p14="http://schemas.microsoft.com/office/powerpoint/2010/main" val="2708321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Here is a map of the Watershed Conservancy Districts (shown in blue) in the state overlaid with county and river basin boundaries.  So especially in the Green / </a:t>
            </a:r>
            <a:r>
              <a:rPr lang="en-US" sz="1200" b="0" i="0" u="none" strike="noStrike" kern="1200" baseline="0" dirty="0" err="1">
                <a:solidFill>
                  <a:schemeClr val="tx1"/>
                </a:solidFill>
                <a:latin typeface="+mn-lt"/>
                <a:ea typeface="+mn-ea"/>
                <a:cs typeface="+mn-cs"/>
              </a:rPr>
              <a:t>Tradewater</a:t>
            </a:r>
            <a:r>
              <a:rPr lang="en-US" sz="1200" b="0" i="0" u="none" strike="noStrike" kern="1200" baseline="0" dirty="0">
                <a:solidFill>
                  <a:schemeClr val="tx1"/>
                </a:solidFill>
                <a:latin typeface="+mn-lt"/>
                <a:ea typeface="+mn-ea"/>
                <a:cs typeface="+mn-cs"/>
              </a:rPr>
              <a:t> basin these are used extensively. </a:t>
            </a:r>
          </a:p>
        </p:txBody>
      </p:sp>
      <p:sp>
        <p:nvSpPr>
          <p:cNvPr id="4" name="Slide Number Placeholder 3"/>
          <p:cNvSpPr>
            <a:spLocks noGrp="1"/>
          </p:cNvSpPr>
          <p:nvPr>
            <p:ph type="sldNum" sz="quarter" idx="10"/>
          </p:nvPr>
        </p:nvSpPr>
        <p:spPr/>
        <p:txBody>
          <a:bodyPr/>
          <a:lstStyle/>
          <a:p>
            <a:fld id="{7E1573F1-F95D-403A-A47C-A1143ABC9F0B}" type="slidenum">
              <a:rPr lang="en-US" smtClean="0"/>
              <a:t>25</a:t>
            </a:fld>
            <a:endParaRPr lang="en-US"/>
          </a:p>
        </p:txBody>
      </p:sp>
    </p:spTree>
    <p:extLst>
      <p:ext uri="{BB962C8B-B14F-4D97-AF65-F5344CB8AC3E}">
        <p14:creationId xmlns:p14="http://schemas.microsoft.com/office/powerpoint/2010/main" val="3670027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we’ve overview the conservation districts, so let’s turn to the other local hub: cooperative extension</a:t>
            </a:r>
          </a:p>
        </p:txBody>
      </p:sp>
      <p:sp>
        <p:nvSpPr>
          <p:cNvPr id="4" name="Slide Number Placeholder 3"/>
          <p:cNvSpPr>
            <a:spLocks noGrp="1"/>
          </p:cNvSpPr>
          <p:nvPr>
            <p:ph type="sldNum" sz="quarter" idx="10"/>
          </p:nvPr>
        </p:nvSpPr>
        <p:spPr/>
        <p:txBody>
          <a:bodyPr/>
          <a:lstStyle/>
          <a:p>
            <a:fld id="{7E1573F1-F95D-403A-A47C-A1143ABC9F0B}" type="slidenum">
              <a:rPr lang="en-US" smtClean="0"/>
              <a:t>26</a:t>
            </a:fld>
            <a:endParaRPr lang="en-US"/>
          </a:p>
        </p:txBody>
      </p:sp>
    </p:spTree>
    <p:extLst>
      <p:ext uri="{BB962C8B-B14F-4D97-AF65-F5344CB8AC3E}">
        <p14:creationId xmlns:p14="http://schemas.microsoft.com/office/powerpoint/2010/main" val="9161830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Amanda Gumbert is going to talk to us more about Cooperative Extension next week, but as a quick overview…</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Cooperative Extension service was formed as a result or the Morrill Act (which created land-grant institutions to focus on farming and mechanical skills) and the Smith-Lever Act which created the cooperative extension service at each land-grant university.  The focus was on distributing information produced by agricultural research.  In Kentucky, the local extension offices (which are co-extensive with the county) are governed by KRS 164.605-.675.</a:t>
            </a:r>
          </a:p>
          <a:p>
            <a:endParaRPr lang="en-US" sz="1200" b="1"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Cooperative extension service districts promote agricultural practices, techniques, and research, as well as subjects related to home economics and rural and community life throughout Kentucky in concert with the University of Kentucky and the US Department of Agriculture.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Funding is through a cooperative extension district education tax as well as fees, general funds from the county or education districts or accepted private funding. </a:t>
            </a:r>
          </a:p>
        </p:txBody>
      </p:sp>
      <p:sp>
        <p:nvSpPr>
          <p:cNvPr id="4" name="Slide Number Placeholder 3"/>
          <p:cNvSpPr>
            <a:spLocks noGrp="1"/>
          </p:cNvSpPr>
          <p:nvPr>
            <p:ph type="sldNum" sz="quarter" idx="10"/>
          </p:nvPr>
        </p:nvSpPr>
        <p:spPr/>
        <p:txBody>
          <a:bodyPr/>
          <a:lstStyle/>
          <a:p>
            <a:fld id="{7E1573F1-F95D-403A-A47C-A1143ABC9F0B}" type="slidenum">
              <a:rPr lang="en-US" smtClean="0"/>
              <a:t>27</a:t>
            </a:fld>
            <a:endParaRPr lang="en-US"/>
          </a:p>
        </p:txBody>
      </p:sp>
    </p:spTree>
    <p:extLst>
      <p:ext uri="{BB962C8B-B14F-4D97-AF65-F5344CB8AC3E}">
        <p14:creationId xmlns:p14="http://schemas.microsoft.com/office/powerpoint/2010/main" val="2985198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Cooperative extension service districts are controlled by two levels of governance at the local level: a larger council of 15-40 citizens whose major interest is agriculture and home economics, such as farm bureaus, homemaker councils, 4-H Club councils, and commodity groups.  Then there is the local extension board, composed of the county judge/executive and six citizen members of the district (KRS 164.630). The county judge/executive makes the appointments, with the approval of the fiscal court, from nominations submitted by the extension council.</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Then at the state level through the University of Kentucky and Kentucky State University you have a whole number of administrative support staff, program coordinators, researchers and technical specialists.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28</a:t>
            </a:fld>
            <a:endParaRPr lang="en-US"/>
          </a:p>
        </p:txBody>
      </p:sp>
    </p:spTree>
    <p:extLst>
      <p:ext uri="{BB962C8B-B14F-4D97-AF65-F5344CB8AC3E}">
        <p14:creationId xmlns:p14="http://schemas.microsoft.com/office/powerpoint/2010/main" val="1686264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Having looked at the local level – let’s look at some of the state partners.</a:t>
            </a:r>
          </a:p>
        </p:txBody>
      </p:sp>
      <p:sp>
        <p:nvSpPr>
          <p:cNvPr id="4" name="Slide Number Placeholder 3"/>
          <p:cNvSpPr>
            <a:spLocks noGrp="1"/>
          </p:cNvSpPr>
          <p:nvPr>
            <p:ph type="sldNum" sz="quarter" idx="10"/>
          </p:nvPr>
        </p:nvSpPr>
        <p:spPr/>
        <p:txBody>
          <a:bodyPr/>
          <a:lstStyle/>
          <a:p>
            <a:fld id="{7E1573F1-F95D-403A-A47C-A1143ABC9F0B}" type="slidenum">
              <a:rPr lang="en-US" smtClean="0"/>
              <a:t>29</a:t>
            </a:fld>
            <a:endParaRPr lang="en-US"/>
          </a:p>
        </p:txBody>
      </p:sp>
    </p:spTree>
    <p:extLst>
      <p:ext uri="{BB962C8B-B14F-4D97-AF65-F5344CB8AC3E}">
        <p14:creationId xmlns:p14="http://schemas.microsoft.com/office/powerpoint/2010/main" val="1123685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Ok.  So we start with an introduction to Kentucky farmers (also known as producers) by consulting the 2017 census of agriculture from the USDA National Agricultural Statistics Service.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will briefly look at the farm sizes, people, finances, and products to get an idea of what we mean when we talk about agriculture in Kentucky.</a:t>
            </a:r>
          </a:p>
        </p:txBody>
      </p:sp>
      <p:sp>
        <p:nvSpPr>
          <p:cNvPr id="4" name="Slide Number Placeholder 3"/>
          <p:cNvSpPr>
            <a:spLocks noGrp="1"/>
          </p:cNvSpPr>
          <p:nvPr>
            <p:ph type="sldNum" sz="quarter" idx="10"/>
          </p:nvPr>
        </p:nvSpPr>
        <p:spPr/>
        <p:txBody>
          <a:bodyPr/>
          <a:lstStyle/>
          <a:p>
            <a:fld id="{7E1573F1-F95D-403A-A47C-A1143ABC9F0B}" type="slidenum">
              <a:rPr lang="en-US" smtClean="0"/>
              <a:t>3</a:t>
            </a:fld>
            <a:endParaRPr lang="en-US"/>
          </a:p>
        </p:txBody>
      </p:sp>
    </p:spTree>
    <p:extLst>
      <p:ext uri="{BB962C8B-B14F-4D97-AF65-F5344CB8AC3E}">
        <p14:creationId xmlns:p14="http://schemas.microsoft.com/office/powerpoint/2010/main" val="2436108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DOC serves to educate and assist farmers and conservation districts.  We will be hearing from Paulette Akers, the director of the Division of Conservation next week.  </a:t>
            </a:r>
          </a:p>
          <a:p>
            <a:endParaRPr lang="en-US" sz="1000" dirty="0"/>
          </a:p>
          <a:p>
            <a:r>
              <a:rPr lang="en-US" sz="1000" dirty="0"/>
              <a:t>DOC has a number of field representatives that advise the CD boards and train supervisors among other duties.  </a:t>
            </a:r>
          </a:p>
          <a:p>
            <a:endParaRPr lang="en-US" sz="1000" dirty="0"/>
          </a:p>
          <a:p>
            <a:r>
              <a:rPr lang="en-US" sz="1000" dirty="0"/>
              <a:t>They also administer a number of programs including the AWQA, providing direct aid to CDs, cost share, equipment loans, and the ag district program.</a:t>
            </a:r>
          </a:p>
        </p:txBody>
      </p:sp>
      <p:sp>
        <p:nvSpPr>
          <p:cNvPr id="4" name="Slide Number Placeholder 3"/>
          <p:cNvSpPr>
            <a:spLocks noGrp="1"/>
          </p:cNvSpPr>
          <p:nvPr>
            <p:ph type="sldNum" sz="quarter" idx="10"/>
          </p:nvPr>
        </p:nvSpPr>
        <p:spPr/>
        <p:txBody>
          <a:bodyPr/>
          <a:lstStyle/>
          <a:p>
            <a:fld id="{7E1573F1-F95D-403A-A47C-A1143ABC9F0B}" type="slidenum">
              <a:rPr lang="en-US" smtClean="0"/>
              <a:t>30</a:t>
            </a:fld>
            <a:endParaRPr lang="en-US"/>
          </a:p>
        </p:txBody>
      </p:sp>
    </p:spTree>
    <p:extLst>
      <p:ext uri="{BB962C8B-B14F-4D97-AF65-F5344CB8AC3E}">
        <p14:creationId xmlns:p14="http://schemas.microsoft.com/office/powerpoint/2010/main" val="25171668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Stefanie Osterman will be presenting next week on the Governor’s Office of Agricultural Development, which serves as a link between the Governor’s Office and Ag Industries.  The GOAP administers two major funding programs, which each have independent boards: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Kentucky Agricultural Development Board oversees the tobacco settlement funds to increase farm income and stimulate markets.  Within that fund is the County Agricultural Investment Program or (CAIP) – frequently referred to as state cost share.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Kentucky Agricultural Finance Corporation Board issues low interest rates for lending to farmers and agribusiness.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31</a:t>
            </a:fld>
            <a:endParaRPr lang="en-US"/>
          </a:p>
        </p:txBody>
      </p:sp>
    </p:spTree>
    <p:extLst>
      <p:ext uri="{BB962C8B-B14F-4D97-AF65-F5344CB8AC3E}">
        <p14:creationId xmlns:p14="http://schemas.microsoft.com/office/powerpoint/2010/main" val="2658216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for the most part, watershed coordinators will not interact with the Kentucky Department of Agriculture which focuses more on promoting agricultural products in the state, there are a few programs in which you might work with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Within the Office of Agricultural Marketing (which includes the Kentucky Proud program – sort of the flagbearer program for Ky dept of ag is the PACE program for Ag Easements, which I’ll discuss in a little more depth.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might also interact with the pesticide regulation program within the office of consumer and environmental protection – particularly if you are going to do riparian cleanups or aquatic herbicide applications and will need certification.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Finally, the Office of the State Veterinarian includes regulation for animal composting.</a:t>
            </a:r>
          </a:p>
        </p:txBody>
      </p:sp>
      <p:sp>
        <p:nvSpPr>
          <p:cNvPr id="4" name="Slide Number Placeholder 3"/>
          <p:cNvSpPr>
            <a:spLocks noGrp="1"/>
          </p:cNvSpPr>
          <p:nvPr>
            <p:ph type="sldNum" sz="quarter" idx="10"/>
          </p:nvPr>
        </p:nvSpPr>
        <p:spPr/>
        <p:txBody>
          <a:bodyPr/>
          <a:lstStyle/>
          <a:p>
            <a:fld id="{7E1573F1-F95D-403A-A47C-A1143ABC9F0B}" type="slidenum">
              <a:rPr lang="en-US" smtClean="0"/>
              <a:t>32</a:t>
            </a:fld>
            <a:endParaRPr lang="en-US"/>
          </a:p>
        </p:txBody>
      </p:sp>
    </p:spTree>
    <p:extLst>
      <p:ext uri="{BB962C8B-B14F-4D97-AF65-F5344CB8AC3E}">
        <p14:creationId xmlns:p14="http://schemas.microsoft.com/office/powerpoint/2010/main" val="9076460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mentioned the PACE program, and this program works with farmers to forever protect farmland for development through an agricultural easement.  This can provide farmers with a tax deduction that can be claimed over multiple years as well as a property tax deduction that can provide some financial incentives for protecting farming, open space, or forests.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1994, more than 31,500 acres have been enrolled.  Note that no work has been done in eastern Kentucky – but it could be used to protect forest there even while allowing timber harvesting. </a:t>
            </a:r>
          </a:p>
        </p:txBody>
      </p:sp>
      <p:sp>
        <p:nvSpPr>
          <p:cNvPr id="4" name="Slide Number Placeholder 3"/>
          <p:cNvSpPr>
            <a:spLocks noGrp="1"/>
          </p:cNvSpPr>
          <p:nvPr>
            <p:ph type="sldNum" sz="quarter" idx="10"/>
          </p:nvPr>
        </p:nvSpPr>
        <p:spPr/>
        <p:txBody>
          <a:bodyPr/>
          <a:lstStyle/>
          <a:p>
            <a:fld id="{7E1573F1-F95D-403A-A47C-A1143ABC9F0B}" type="slidenum">
              <a:rPr lang="en-US" smtClean="0"/>
              <a:t>33</a:t>
            </a:fld>
            <a:endParaRPr lang="en-US"/>
          </a:p>
        </p:txBody>
      </p:sp>
    </p:spTree>
    <p:extLst>
      <p:ext uri="{BB962C8B-B14F-4D97-AF65-F5344CB8AC3E}">
        <p14:creationId xmlns:p14="http://schemas.microsoft.com/office/powerpoint/2010/main" val="1530033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Now let’s move to our federal partners who will be presenting subsequent to this presentation.</a:t>
            </a:r>
          </a:p>
        </p:txBody>
      </p:sp>
      <p:sp>
        <p:nvSpPr>
          <p:cNvPr id="4" name="Slide Number Placeholder 3"/>
          <p:cNvSpPr>
            <a:spLocks noGrp="1"/>
          </p:cNvSpPr>
          <p:nvPr>
            <p:ph type="sldNum" sz="quarter" idx="10"/>
          </p:nvPr>
        </p:nvSpPr>
        <p:spPr/>
        <p:txBody>
          <a:bodyPr/>
          <a:lstStyle/>
          <a:p>
            <a:fld id="{7E1573F1-F95D-403A-A47C-A1143ABC9F0B}" type="slidenum">
              <a:rPr lang="en-US" smtClean="0"/>
              <a:t>34</a:t>
            </a:fld>
            <a:endParaRPr lang="en-US"/>
          </a:p>
        </p:txBody>
      </p:sp>
    </p:spTree>
    <p:extLst>
      <p:ext uri="{BB962C8B-B14F-4D97-AF65-F5344CB8AC3E}">
        <p14:creationId xmlns:p14="http://schemas.microsoft.com/office/powerpoint/2010/main" val="37753312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Sonya Keith will be presenting on the Natural Resources Conservation District programs related to water.  They are a non-regulatory division of the USDA geared towards providing financial and technical assistance to farmers who voluntarily want to put conservation practices on the ground.  They have several funding programs and planning mechanisms to achieve this.</a:t>
            </a:r>
          </a:p>
        </p:txBody>
      </p:sp>
      <p:sp>
        <p:nvSpPr>
          <p:cNvPr id="4" name="Slide Number Placeholder 3"/>
          <p:cNvSpPr>
            <a:spLocks noGrp="1"/>
          </p:cNvSpPr>
          <p:nvPr>
            <p:ph type="sldNum" sz="quarter" idx="10"/>
          </p:nvPr>
        </p:nvSpPr>
        <p:spPr/>
        <p:txBody>
          <a:bodyPr/>
          <a:lstStyle/>
          <a:p>
            <a:fld id="{7E1573F1-F95D-403A-A47C-A1143ABC9F0B}" type="slidenum">
              <a:rPr lang="en-US" smtClean="0"/>
              <a:t>35</a:t>
            </a:fld>
            <a:endParaRPr lang="en-US"/>
          </a:p>
        </p:txBody>
      </p:sp>
    </p:spTree>
    <p:extLst>
      <p:ext uri="{BB962C8B-B14F-4D97-AF65-F5344CB8AC3E}">
        <p14:creationId xmlns:p14="http://schemas.microsoft.com/office/powerpoint/2010/main" val="10740017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CRP Program is described by the USDA as its single-largest, most effective environmental program. It is governed by the Farm Service Agency a separate division of USDA.  </a:t>
            </a:r>
          </a:p>
          <a:p>
            <a:endParaRPr lang="en-US" dirty="0"/>
          </a:p>
          <a:p>
            <a:r>
              <a:rPr lang="en-US" dirty="0"/>
              <a:t>Kellie Samuels will be presenting on the FSA, which implements ag policy, administers credit and loan programs, as well as a number of other farm assistance programs of which conservation is one.</a:t>
            </a:r>
          </a:p>
          <a:p>
            <a:endParaRPr lang="en-US" dirty="0"/>
          </a:p>
          <a:p>
            <a:r>
              <a:rPr lang="en-US" dirty="0"/>
              <a:t>Producers enroll in CRP and plant long-term, resource-conserving covers to improve water quality, control soil erosion and enhance habitats for waterfowl and wildlife. In return, USDA provides producers with annual rental payments. CRP contract duration is from 10 to 15 years.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36</a:t>
            </a:fld>
            <a:endParaRPr lang="en-US"/>
          </a:p>
        </p:txBody>
      </p:sp>
    </p:spTree>
    <p:extLst>
      <p:ext uri="{BB962C8B-B14F-4D97-AF65-F5344CB8AC3E}">
        <p14:creationId xmlns:p14="http://schemas.microsoft.com/office/powerpoint/2010/main" val="1112872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So we’ve talked about the governmental partners, but there is a whole orbit of commodity groups and nonprofits that you may want to reach to talk to specific sub-communities in your watershed.  I’ll only mention a few in depth but want to introduce you to the existence of these other orgs.</a:t>
            </a:r>
          </a:p>
        </p:txBody>
      </p:sp>
      <p:sp>
        <p:nvSpPr>
          <p:cNvPr id="4" name="Slide Number Placeholder 3"/>
          <p:cNvSpPr>
            <a:spLocks noGrp="1"/>
          </p:cNvSpPr>
          <p:nvPr>
            <p:ph type="sldNum" sz="quarter" idx="10"/>
          </p:nvPr>
        </p:nvSpPr>
        <p:spPr/>
        <p:txBody>
          <a:bodyPr/>
          <a:lstStyle/>
          <a:p>
            <a:fld id="{7E1573F1-F95D-403A-A47C-A1143ABC9F0B}" type="slidenum">
              <a:rPr lang="en-US" smtClean="0"/>
              <a:t>37</a:t>
            </a:fld>
            <a:endParaRPr lang="en-US"/>
          </a:p>
        </p:txBody>
      </p:sp>
    </p:spTree>
    <p:extLst>
      <p:ext uri="{BB962C8B-B14F-4D97-AF65-F5344CB8AC3E}">
        <p14:creationId xmlns:p14="http://schemas.microsoft.com/office/powerpoint/2010/main" val="3767981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Kentucky Farm Bureau has an insurance arm but also a federation arm which describes itself as “the Voice of Kentucky Agriculture” serving to advocate for farms, but also to develop leadership through youth development and woman’s leadership programs.  They also provide market information on various commodities.</a:t>
            </a:r>
          </a:p>
          <a:p>
            <a:endParaRPr lang="en-US" sz="1000" dirty="0"/>
          </a:p>
          <a:p>
            <a:r>
              <a:rPr lang="en-US" sz="1000" dirty="0"/>
              <a:t>One of the ways in which Farm Bureau is involved in watershed is the “Water Management Working Group and Task Force” assembled by the Farm Bureau.  This task force, comprised of various research, regulatory, and water-related organizations is tasked with researching inadequate water supplies available for ag uses and examine was to address the deficiency.  </a:t>
            </a:r>
          </a:p>
        </p:txBody>
      </p:sp>
      <p:sp>
        <p:nvSpPr>
          <p:cNvPr id="4" name="Slide Number Placeholder 3"/>
          <p:cNvSpPr>
            <a:spLocks noGrp="1"/>
          </p:cNvSpPr>
          <p:nvPr>
            <p:ph type="sldNum" sz="quarter" idx="10"/>
          </p:nvPr>
        </p:nvSpPr>
        <p:spPr/>
        <p:txBody>
          <a:bodyPr/>
          <a:lstStyle/>
          <a:p>
            <a:fld id="{7E1573F1-F95D-403A-A47C-A1143ABC9F0B}" type="slidenum">
              <a:rPr lang="en-US" smtClean="0"/>
              <a:t>38</a:t>
            </a:fld>
            <a:endParaRPr lang="en-US"/>
          </a:p>
        </p:txBody>
      </p:sp>
    </p:spTree>
    <p:extLst>
      <p:ext uri="{BB962C8B-B14F-4D97-AF65-F5344CB8AC3E}">
        <p14:creationId xmlns:p14="http://schemas.microsoft.com/office/powerpoint/2010/main" val="34586978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Another organizations that provides a lot of assistance to farmers is KCARD – the Kentucky Center for Agriculture and Rural Development.  This nonprofit seeks to help farmers find funding and expand their business by providing educational opportunities, technical assistance, and business support.</a:t>
            </a:r>
          </a:p>
        </p:txBody>
      </p:sp>
      <p:sp>
        <p:nvSpPr>
          <p:cNvPr id="4" name="Slide Number Placeholder 3"/>
          <p:cNvSpPr>
            <a:spLocks noGrp="1"/>
          </p:cNvSpPr>
          <p:nvPr>
            <p:ph type="sldNum" sz="quarter" idx="10"/>
          </p:nvPr>
        </p:nvSpPr>
        <p:spPr/>
        <p:txBody>
          <a:bodyPr/>
          <a:lstStyle/>
          <a:p>
            <a:fld id="{7E1573F1-F95D-403A-A47C-A1143ABC9F0B}" type="slidenum">
              <a:rPr lang="en-US" smtClean="0"/>
              <a:t>39</a:t>
            </a:fld>
            <a:endParaRPr lang="en-US"/>
          </a:p>
        </p:txBody>
      </p:sp>
    </p:spTree>
    <p:extLst>
      <p:ext uri="{BB962C8B-B14F-4D97-AF65-F5344CB8AC3E}">
        <p14:creationId xmlns:p14="http://schemas.microsoft.com/office/powerpoint/2010/main" val="133669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we think about the state of Kentucky, one statistic that stands out is that 50% of the state is categorized as farmland according to USDA.  This may seem striking to you, but when you see what it encompasses that number may make more sense.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were 76,000 farms in 2017 and that number has been slowly but steadily shrinking over the past 10 years or 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average farm is 171 acres or a little over a quarter of a square mile.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in the top chart you can see the percentage of farms by size in acreage.  So you can see that 40% are 50 acres or below.  37% are 50-180 acres.  Only 6% are larger than 500 acres, but these tend to skew the average high.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Finally we can see the type of land in farms, with about half in cropland and near equal amounts for woodland and pastureland.  Other includes lands on farms occupied by houses, ponds, roads, or wasteland.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lots of Kentucky in lots of small farms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4</a:t>
            </a:fld>
            <a:endParaRPr lang="en-US"/>
          </a:p>
        </p:txBody>
      </p:sp>
    </p:spTree>
    <p:extLst>
      <p:ext uri="{BB962C8B-B14F-4D97-AF65-F5344CB8AC3E}">
        <p14:creationId xmlns:p14="http://schemas.microsoft.com/office/powerpoint/2010/main" val="4040649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 Kentucky Ag Council is sort of an umbrella organization for ag – focused on communication within the ag community of common goals.  They have a strategic plan available online to help increase farm income and improve the quality of life in Kentucky.  I would recommend that you read at least the executive summary of this plan to understand some of the issues in the farm community.</a:t>
            </a:r>
          </a:p>
        </p:txBody>
      </p:sp>
      <p:sp>
        <p:nvSpPr>
          <p:cNvPr id="4" name="Slide Number Placeholder 3"/>
          <p:cNvSpPr>
            <a:spLocks noGrp="1"/>
          </p:cNvSpPr>
          <p:nvPr>
            <p:ph type="sldNum" sz="quarter" idx="10"/>
          </p:nvPr>
        </p:nvSpPr>
        <p:spPr/>
        <p:txBody>
          <a:bodyPr/>
          <a:lstStyle/>
          <a:p>
            <a:fld id="{7E1573F1-F95D-403A-A47C-A1143ABC9F0B}" type="slidenum">
              <a:rPr lang="en-US" smtClean="0"/>
              <a:t>40</a:t>
            </a:fld>
            <a:endParaRPr lang="en-US"/>
          </a:p>
        </p:txBody>
      </p:sp>
    </p:spTree>
    <p:extLst>
      <p:ext uri="{BB962C8B-B14F-4D97-AF65-F5344CB8AC3E}">
        <p14:creationId xmlns:p14="http://schemas.microsoft.com/office/powerpoint/2010/main" val="5915947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Finally, I want to mention Resource Conservation and Development Councils.  To my knowledge the Jackson Purchase and the </a:t>
            </a:r>
            <a:r>
              <a:rPr lang="en-US" sz="1000" dirty="0" err="1"/>
              <a:t>Pennyrile</a:t>
            </a:r>
            <a:r>
              <a:rPr lang="en-US" sz="1000" dirty="0"/>
              <a:t> RC&amp;Ds in western Kentucky are the most active RC&amp;Ds in the state.  These organizations are nonprofits set up originally in 1962 and later sustained by the Farm Bill and other grants to help communities interact with the federal government to conserve natural resources and improve rural economies.</a:t>
            </a:r>
          </a:p>
          <a:p>
            <a:endParaRPr lang="en-US" sz="1000" dirty="0"/>
          </a:p>
          <a:p>
            <a:r>
              <a:rPr lang="en-US" sz="1000" dirty="0"/>
              <a:t>The Jackson Purchase Foundation funds the Four Rivers Basin Coordinator.</a:t>
            </a:r>
          </a:p>
        </p:txBody>
      </p:sp>
      <p:sp>
        <p:nvSpPr>
          <p:cNvPr id="4" name="Slide Number Placeholder 3"/>
          <p:cNvSpPr>
            <a:spLocks noGrp="1"/>
          </p:cNvSpPr>
          <p:nvPr>
            <p:ph type="sldNum" sz="quarter" idx="10"/>
          </p:nvPr>
        </p:nvSpPr>
        <p:spPr/>
        <p:txBody>
          <a:bodyPr/>
          <a:lstStyle/>
          <a:p>
            <a:fld id="{7E1573F1-F95D-403A-A47C-A1143ABC9F0B}" type="slidenum">
              <a:rPr lang="en-US" smtClean="0"/>
              <a:t>41</a:t>
            </a:fld>
            <a:endParaRPr lang="en-US"/>
          </a:p>
        </p:txBody>
      </p:sp>
    </p:spTree>
    <p:extLst>
      <p:ext uri="{BB962C8B-B14F-4D97-AF65-F5344CB8AC3E}">
        <p14:creationId xmlns:p14="http://schemas.microsoft.com/office/powerpoint/2010/main" val="291343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There are a whole host of commodity groups and other ag organizations that have independent chapters or work with specific ag communities on issues related to that particular commodity or issue.  It many cases, working through local farmers for an opportunity to speak at a commodity group meeting can be a helpful way to recruit participation in watershed management and implementation activities.</a:t>
            </a:r>
          </a:p>
          <a:p>
            <a:endParaRPr lang="en-US" sz="1000" dirty="0"/>
          </a:p>
          <a:p>
            <a:r>
              <a:rPr lang="en-US" sz="1000" dirty="0"/>
              <a:t>And with that, </a:t>
            </a:r>
            <a:r>
              <a:rPr lang="en-US" sz="1000"/>
              <a:t>I hope </a:t>
            </a:r>
            <a:r>
              <a:rPr lang="en-US" sz="1000" dirty="0"/>
              <a:t>you have a little better understanding of the agricultural community and are prepared for </a:t>
            </a:r>
            <a:r>
              <a:rPr lang="en-US" sz="1000"/>
              <a:t>the presentations to come</a:t>
            </a:r>
            <a:endParaRPr lang="en-US" sz="1000" dirty="0"/>
          </a:p>
        </p:txBody>
      </p:sp>
      <p:sp>
        <p:nvSpPr>
          <p:cNvPr id="4" name="Slide Number Placeholder 3"/>
          <p:cNvSpPr>
            <a:spLocks noGrp="1"/>
          </p:cNvSpPr>
          <p:nvPr>
            <p:ph type="sldNum" sz="quarter" idx="10"/>
          </p:nvPr>
        </p:nvSpPr>
        <p:spPr/>
        <p:txBody>
          <a:bodyPr/>
          <a:lstStyle/>
          <a:p>
            <a:fld id="{7E1573F1-F95D-403A-A47C-A1143ABC9F0B}" type="slidenum">
              <a:rPr lang="en-US" smtClean="0"/>
              <a:t>42</a:t>
            </a:fld>
            <a:endParaRPr lang="en-US"/>
          </a:p>
        </p:txBody>
      </p:sp>
    </p:spTree>
    <p:extLst>
      <p:ext uri="{BB962C8B-B14F-4D97-AF65-F5344CB8AC3E}">
        <p14:creationId xmlns:p14="http://schemas.microsoft.com/office/powerpoint/2010/main" val="12992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we take a look at the people, we can see that almost all farms are family farms with under a quarter of them hiring labor.  So you have a lot of farmers that are doing this as a family and only the family unit.  The average operator is 58 years old, but for those who are farming full-time the age is much younger at 42 years old.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all the farmers of the state 29% are new and beginning farmers, which was a hirer number than I anticipated.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quite a few younger farmers working full-time as well as a number of older farmers doing it part time.</a:t>
            </a:r>
          </a:p>
        </p:txBody>
      </p:sp>
      <p:sp>
        <p:nvSpPr>
          <p:cNvPr id="4" name="Slide Number Placeholder 3"/>
          <p:cNvSpPr>
            <a:spLocks noGrp="1"/>
          </p:cNvSpPr>
          <p:nvPr>
            <p:ph type="sldNum" sz="quarter" idx="10"/>
          </p:nvPr>
        </p:nvSpPr>
        <p:spPr/>
        <p:txBody>
          <a:bodyPr/>
          <a:lstStyle/>
          <a:p>
            <a:fld id="{7E1573F1-F95D-403A-A47C-A1143ABC9F0B}" type="slidenum">
              <a:rPr lang="en-US" smtClean="0"/>
              <a:t>5</a:t>
            </a:fld>
            <a:endParaRPr lang="en-US"/>
          </a:p>
        </p:txBody>
      </p:sp>
    </p:spTree>
    <p:extLst>
      <p:ext uri="{BB962C8B-B14F-4D97-AF65-F5344CB8AC3E}">
        <p14:creationId xmlns:p14="http://schemas.microsoft.com/office/powerpoint/2010/main" val="2838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Farming itself is a $5.7 billion dollar industry in Kentucky.  However, 2/3 of farms make less than $10K in sales per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(click) Here you can see the breakdown in the annual value of sales per year.  So 40% of farms made less than $2500 in the year.  As we shall see, there are a lot of small farms that produce hay.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when you think about the farmers, many of them are funding things on their own dime and many are working part-time out of love for farming.  That’s a lot of pressures and a lot to keep up with.</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6</a:t>
            </a:fld>
            <a:endParaRPr lang="en-US"/>
          </a:p>
        </p:txBody>
      </p:sp>
    </p:spTree>
    <p:extLst>
      <p:ext uri="{BB962C8B-B14F-4D97-AF65-F5344CB8AC3E}">
        <p14:creationId xmlns:p14="http://schemas.microsoft.com/office/powerpoint/2010/main" val="3896799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turn to farm products, we tend to think of Kentucky as the horse capital of the world.  But is that a right conception of the agricultural economy of the state?  Try to guess what the top products are in terms of sales.  I’ll give you a few minutes.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7</a:t>
            </a:fld>
            <a:endParaRPr lang="en-US"/>
          </a:p>
        </p:txBody>
      </p:sp>
    </p:spTree>
    <p:extLst>
      <p:ext uri="{BB962C8B-B14F-4D97-AF65-F5344CB8AC3E}">
        <p14:creationId xmlns:p14="http://schemas.microsoft.com/office/powerpoint/2010/main" val="204809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first of all, we want to note that the breakdown of the $5.7 billion industry between animals and their products and crops is 56% to 44%.  So almost even in terms of that divide.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animal products, poultry and eggs represent 40% of the sales (in dollars) with cattle / calf operations second.  Horses are third amongst animals.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crops, grains and beans (which includes corn, soybeans, and wheat – in that order) are very dominant.  Tobacco follows and then hay.  It should be noted that hay accounts for almost a third of all cropland in the state.</a:t>
            </a:r>
          </a:p>
        </p:txBody>
      </p:sp>
      <p:sp>
        <p:nvSpPr>
          <p:cNvPr id="4" name="Slide Number Placeholder 3"/>
          <p:cNvSpPr>
            <a:spLocks noGrp="1"/>
          </p:cNvSpPr>
          <p:nvPr>
            <p:ph type="sldNum" sz="quarter" idx="10"/>
          </p:nvPr>
        </p:nvSpPr>
        <p:spPr/>
        <p:txBody>
          <a:bodyPr/>
          <a:lstStyle/>
          <a:p>
            <a:fld id="{7E1573F1-F95D-403A-A47C-A1143ABC9F0B}" type="slidenum">
              <a:rPr lang="en-US" smtClean="0"/>
              <a:t>8</a:t>
            </a:fld>
            <a:endParaRPr lang="en-US"/>
          </a:p>
        </p:txBody>
      </p:sp>
    </p:spTree>
    <p:extLst>
      <p:ext uri="{BB962C8B-B14F-4D97-AF65-F5344CB8AC3E}">
        <p14:creationId xmlns:p14="http://schemas.microsoft.com/office/powerpoint/2010/main" val="915182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how does this break down by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University of Kentucky CEDIK produced this map from 2012 data but it displays a lot for data including both the amount of sales (size of dots) and the type of sales with green = crop sales and red = animal sales and yellow being a 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Top counties from 2017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Graves (6% of ag sales - chickens and eggs) – the ag capital of the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Fayette (3.8%), Bourbon (3.7%) (both horses / cows),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Christian (3.6% grain, corn, soybeans – in that order),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McLean (3.3% Poultry / Egg then grains and beans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1573F1-F95D-403A-A47C-A1143ABC9F0B}" type="slidenum">
              <a:rPr lang="en-US" smtClean="0"/>
              <a:t>9</a:t>
            </a:fld>
            <a:endParaRPr lang="en-US"/>
          </a:p>
        </p:txBody>
      </p:sp>
    </p:spTree>
    <p:extLst>
      <p:ext uri="{BB962C8B-B14F-4D97-AF65-F5344CB8AC3E}">
        <p14:creationId xmlns:p14="http://schemas.microsoft.com/office/powerpoint/2010/main" val="41563347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34" name="Picture 10" descr="River 3D: catchment River 3D: catchment symbol,vector,illustration,diagram,template,base,ecosystem,aquatic,freshwater,marine,mountains river,streams,creeks,springs,water,table"/>
          <p:cNvPicPr>
            <a:picLocks noChangeAspect="1" noChangeArrowheads="1"/>
          </p:cNvPicPr>
          <p:nvPr userDrawn="1"/>
        </p:nvPicPr>
        <p:blipFill>
          <a:blip r:embed="rId2">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85800" y="1966821"/>
            <a:ext cx="7772400" cy="3750183"/>
          </a:xfrm>
          <a:prstGeom prst="rect">
            <a:avLst/>
          </a:prstGeom>
          <a:noFill/>
          <a:effectLst>
            <a:outerShdw blurRad="50800" dist="50800" dir="5400000" algn="ctr" rotWithShape="0">
              <a:schemeClr val="bg1"/>
            </a:outerShdw>
          </a:effectLst>
        </p:spPr>
      </p:pic>
      <p:sp>
        <p:nvSpPr>
          <p:cNvPr id="2" name="Title 1"/>
          <p:cNvSpPr>
            <a:spLocks noGrp="1"/>
          </p:cNvSpPr>
          <p:nvPr>
            <p:ph type="ctrTitle"/>
          </p:nvPr>
        </p:nvSpPr>
        <p:spPr>
          <a:xfrm>
            <a:off x="685800" y="2865437"/>
            <a:ext cx="7772400" cy="1470025"/>
          </a:xfrm>
        </p:spPr>
        <p:txBody>
          <a:bodyPr>
            <a:normAutofit/>
          </a:bodyPr>
          <a:lstStyle>
            <a:lvl1pPr>
              <a:defRPr sz="4000"/>
            </a:lvl1pPr>
          </a:lstStyle>
          <a:p>
            <a:r>
              <a:rPr lang="en-US" dirty="0"/>
              <a:t>Click to edit Master title style</a:t>
            </a:r>
          </a:p>
        </p:txBody>
      </p:sp>
      <p:sp>
        <p:nvSpPr>
          <p:cNvPr id="11" name="Subtitle 2"/>
          <p:cNvSpPr>
            <a:spLocks noGrp="1"/>
          </p:cNvSpPr>
          <p:nvPr>
            <p:ph type="subTitle" idx="1"/>
          </p:nvPr>
        </p:nvSpPr>
        <p:spPr>
          <a:xfrm>
            <a:off x="1372803" y="4610670"/>
            <a:ext cx="6400800" cy="1106334"/>
          </a:xfrm>
        </p:spPr>
        <p:txBody>
          <a:bodyPr/>
          <a:lstStyle>
            <a:lvl1pPr marL="0" indent="0" algn="ctr">
              <a:buNone/>
              <a:defRPr>
                <a:solidFill>
                  <a:schemeClr val="tx2"/>
                </a:solidFill>
              </a:defRPr>
            </a:lvl1pPr>
          </a:lstStyle>
          <a:p>
            <a:r>
              <a:rPr lang="en-US" dirty="0"/>
              <a:t>Click to edit Master subtitle style</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9746" y="287842"/>
            <a:ext cx="6929342" cy="1036673"/>
          </a:xfrm>
          <a:prstGeom prst="rect">
            <a:avLst/>
          </a:prstGeom>
        </p:spPr>
      </p:pic>
      <p:pic>
        <p:nvPicPr>
          <p:cNvPr id="1030" name="Picture 6" descr="Image result for KDOW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88446" y="287842"/>
            <a:ext cx="1069754" cy="10652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PA logo"/>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55385" y="6129862"/>
            <a:ext cx="330415" cy="32711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685800" y="6193391"/>
            <a:ext cx="8248475" cy="307777"/>
          </a:xfrm>
          <a:prstGeom prst="rect">
            <a:avLst/>
          </a:prstGeom>
          <a:noFill/>
        </p:spPr>
        <p:txBody>
          <a:bodyPr wrap="square" rtlCol="0">
            <a:spAutoFit/>
          </a:bodyPr>
          <a:lstStyle/>
          <a:p>
            <a:r>
              <a:rPr lang="en-US" sz="700" dirty="0">
                <a:latin typeface="Avenir Next Regular"/>
              </a:rPr>
              <a:t>Watershed</a:t>
            </a:r>
            <a:r>
              <a:rPr lang="en-US" sz="700" baseline="0" dirty="0">
                <a:latin typeface="Avenir Next Regular"/>
              </a:rPr>
              <a:t> Academy Training Series was funded in part by a grant from the U.S. Environmental Protection Agency under §319(h) of the Clean Water Act through the Kentucky Division of Water to the Kentucky Water Resources Research Institute (Grant # PPG BG 00D21416).</a:t>
            </a:r>
            <a:endParaRPr lang="en-US" sz="700" dirty="0">
              <a:latin typeface="Avenir Next Regular"/>
            </a:endParaRPr>
          </a:p>
        </p:txBody>
      </p:sp>
      <p:sp>
        <p:nvSpPr>
          <p:cNvPr id="4" name="Rectangle 3"/>
          <p:cNvSpPr/>
          <p:nvPr userDrawn="1"/>
        </p:nvSpPr>
        <p:spPr>
          <a:xfrm>
            <a:off x="601910" y="5655115"/>
            <a:ext cx="2650655" cy="200055"/>
          </a:xfrm>
          <a:prstGeom prst="rect">
            <a:avLst/>
          </a:prstGeom>
          <a:noFill/>
        </p:spPr>
        <p:txBody>
          <a:bodyPr wrap="square" rtlCol="0">
            <a:spAutoFit/>
          </a:bodyPr>
          <a:lstStyle/>
          <a:p>
            <a:pPr lvl="0"/>
            <a:r>
              <a:rPr lang="en-US" sz="700" dirty="0">
                <a:latin typeface="Avenir Next Regular"/>
              </a:rPr>
              <a:t>Watershed image via</a:t>
            </a:r>
            <a:r>
              <a:rPr lang="en-US" sz="700" baseline="0" dirty="0">
                <a:latin typeface="Avenir Next Regular"/>
              </a:rPr>
              <a:t> </a:t>
            </a:r>
            <a:r>
              <a:rPr lang="en-US" sz="700" dirty="0">
                <a:latin typeface="Avenir Next Regular"/>
              </a:rPr>
              <a:t>http://ian.umces.edu</a:t>
            </a:r>
          </a:p>
        </p:txBody>
      </p:sp>
    </p:spTree>
    <p:extLst>
      <p:ext uri="{BB962C8B-B14F-4D97-AF65-F5344CB8AC3E}">
        <p14:creationId xmlns:p14="http://schemas.microsoft.com/office/powerpoint/2010/main" val="245273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descr="Standard-Slide-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solidFill>
                  <a:schemeClr val="bg1"/>
                </a:solidFill>
              </a:defRPr>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accent3"/>
                </a:solidFill>
              </a:defRPr>
            </a:lvl1pPr>
          </a:lstStyle>
          <a:p>
            <a:r>
              <a:rPr lang="en-US"/>
              <a:t>Click to edit Master subtitle style</a:t>
            </a:r>
            <a:endParaRPr lang="en-US" dirty="0"/>
          </a:p>
        </p:txBody>
      </p:sp>
    </p:spTree>
    <p:extLst>
      <p:ext uri="{BB962C8B-B14F-4D97-AF65-F5344CB8AC3E}">
        <p14:creationId xmlns:p14="http://schemas.microsoft.com/office/powerpoint/2010/main" val="29668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59093" y="274638"/>
            <a:ext cx="6927706"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557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9896" y="274638"/>
            <a:ext cx="6956903"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8453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1" name="Picture 10"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2596" y="274638"/>
            <a:ext cx="6964203"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3451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7" name="Picture 6"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649606" y="274638"/>
            <a:ext cx="7037194"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3931254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656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72272"/>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734322"/>
            <a:ext cx="3008313" cy="3391840"/>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849321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pic>
        <p:nvPicPr>
          <p:cNvPr id="9" name="Picture 8" descr="Standard-Slide-1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372311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3" y="274638"/>
            <a:ext cx="6777435"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1909364" y="1600200"/>
            <a:ext cx="6777435" cy="497484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1318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26647" y="274638"/>
            <a:ext cx="682063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1987126" y="1600200"/>
            <a:ext cx="31966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486184" y="1600200"/>
            <a:ext cx="32006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37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364486"/>
            <a:ext cx="9144000" cy="486561"/>
            <a:chOff x="0" y="6364486"/>
            <a:chExt cx="9144000" cy="486561"/>
          </a:xfrm>
        </p:grpSpPr>
        <p:sp>
          <p:nvSpPr>
            <p:cNvPr id="8" name="Rectangle 7"/>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215464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pic>
        <p:nvPicPr>
          <p:cNvPr id="10" name="Picture 9"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61203" y="274638"/>
            <a:ext cx="672559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43923" y="1535113"/>
            <a:ext cx="319280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43923" y="2174875"/>
            <a:ext cx="319279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486184" y="1535113"/>
            <a:ext cx="3200616"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486184" y="2174875"/>
            <a:ext cx="32006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306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35284" y="274638"/>
            <a:ext cx="6946286"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16447434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327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09365" y="273050"/>
            <a:ext cx="2160948" cy="13253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285270" y="273050"/>
            <a:ext cx="4596299" cy="62415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09365" y="1598400"/>
            <a:ext cx="2160948" cy="49161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49133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pic>
        <p:nvPicPr>
          <p:cNvPr id="8" name="Picture 7" descr="Standard-Slid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53532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3532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3532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779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1507" y="274638"/>
            <a:ext cx="8315292"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71506" y="1600200"/>
            <a:ext cx="8315294" cy="4707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17289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4422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4_Comparison">
    <p:spTree>
      <p:nvGrpSpPr>
        <p:cNvPr id="1" name=""/>
        <p:cNvGrpSpPr/>
        <p:nvPr/>
      </p:nvGrpSpPr>
      <p:grpSpPr>
        <a:xfrm>
          <a:off x="0" y="0"/>
          <a:ext cx="0" cy="0"/>
          <a:chOff x="0" y="0"/>
          <a:chExt cx="0" cy="0"/>
        </a:xfrm>
      </p:grpSpPr>
      <p:pic>
        <p:nvPicPr>
          <p:cNvPr id="8" name="Picture 7"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9578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4" name="Picture 3"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spTree>
    <p:extLst>
      <p:ext uri="{BB962C8B-B14F-4D97-AF65-F5344CB8AC3E}">
        <p14:creationId xmlns:p14="http://schemas.microsoft.com/office/powerpoint/2010/main" val="2050194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pic>
        <p:nvPicPr>
          <p:cNvPr id="3" name="Picture 2"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4416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6469" y="274638"/>
            <a:ext cx="8470810" cy="1143000"/>
          </a:xfrm>
        </p:spPr>
        <p:txBody>
          <a:bodyPr>
            <a:noAutofit/>
          </a:bodyPr>
          <a:lstStyle>
            <a:lvl1pPr>
              <a:defRPr sz="3600"/>
            </a:lvl1pPr>
          </a:lstStyle>
          <a:p>
            <a:r>
              <a:rPr lang="en-US"/>
              <a:t>Click to edit Master title style</a:t>
            </a:r>
            <a:endParaRPr lang="en-US" dirty="0"/>
          </a:p>
        </p:txBody>
      </p:sp>
      <p:sp>
        <p:nvSpPr>
          <p:cNvPr id="3" name="Content Placeholder 2"/>
          <p:cNvSpPr>
            <a:spLocks noGrp="1"/>
          </p:cNvSpPr>
          <p:nvPr>
            <p:ph sz="half" idx="1"/>
          </p:nvPr>
        </p:nvSpPr>
        <p:spPr>
          <a:xfrm>
            <a:off x="276469" y="1600200"/>
            <a:ext cx="4112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35821" y="1600200"/>
            <a:ext cx="415097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6364486"/>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13580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075801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4_Picture with Caption">
    <p:spTree>
      <p:nvGrpSpPr>
        <p:cNvPr id="1" name=""/>
        <p:cNvGrpSpPr/>
        <p:nvPr/>
      </p:nvGrpSpPr>
      <p:grpSpPr>
        <a:xfrm>
          <a:off x="0" y="0"/>
          <a:ext cx="0" cy="0"/>
          <a:chOff x="0" y="0"/>
          <a:chExt cx="0" cy="0"/>
        </a:xfrm>
      </p:grpSpPr>
      <p:pic>
        <p:nvPicPr>
          <p:cNvPr id="6" name="Picture 5" descr="Standard-Slide-1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4251950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2793" y="274638"/>
            <a:ext cx="8514006" cy="1143000"/>
          </a:xfrm>
        </p:spPr>
        <p:txBody>
          <a:bodyPr>
            <a:no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90041" y="1535113"/>
            <a:ext cx="4108602"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90041" y="2174875"/>
            <a:ext cx="410860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79020" y="1535113"/>
            <a:ext cx="4107780" cy="639762"/>
          </a:xfrm>
        </p:spPr>
        <p:txBody>
          <a:bodyPr anchor="b">
            <a:normAutofit/>
          </a:bodyPr>
          <a:lstStyle>
            <a:lvl1pPr marL="0" indent="0">
              <a:buNone/>
              <a:defRPr sz="2000" b="1" i="0">
                <a:latin typeface="Avenir Next Regular"/>
                <a:cs typeface="Avenir Next Regular"/>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579020" y="2174875"/>
            <a:ext cx="410778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oup 7"/>
          <p:cNvGrpSpPr/>
          <p:nvPr userDrawn="1"/>
        </p:nvGrpSpPr>
        <p:grpSpPr>
          <a:xfrm>
            <a:off x="-12346" y="6366577"/>
            <a:ext cx="9144000" cy="486561"/>
            <a:chOff x="0" y="6364486"/>
            <a:chExt cx="9144000" cy="486561"/>
          </a:xfrm>
        </p:grpSpPr>
        <p:sp>
          <p:nvSpPr>
            <p:cNvPr id="9" name="Rectangle 8"/>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12" name="TextBox 11"/>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2626803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3271" y="274638"/>
            <a:ext cx="8648299" cy="1143000"/>
          </a:xfrm>
        </p:spPr>
        <p:txBody>
          <a:bodyPr>
            <a:noAutofit/>
          </a:bodyPr>
          <a:lstStyle>
            <a:lvl1pPr>
              <a:defRPr sz="3600"/>
            </a:lvl1pPr>
          </a:lstStyle>
          <a:p>
            <a:r>
              <a:rPr lang="en-US"/>
              <a:t>Click to edit Master title style</a:t>
            </a:r>
            <a:endParaRPr lang="en-US" dirty="0"/>
          </a:p>
        </p:txBody>
      </p:sp>
      <p:grpSp>
        <p:nvGrpSpPr>
          <p:cNvPr id="4" name="Group 3"/>
          <p:cNvGrpSpPr/>
          <p:nvPr userDrawn="1"/>
        </p:nvGrpSpPr>
        <p:grpSpPr>
          <a:xfrm>
            <a:off x="-12346" y="6366577"/>
            <a:ext cx="9144000" cy="486561"/>
            <a:chOff x="0" y="6364486"/>
            <a:chExt cx="9144000" cy="486561"/>
          </a:xfrm>
        </p:grpSpPr>
        <p:sp>
          <p:nvSpPr>
            <p:cNvPr id="5" name="Rectangle 4"/>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8" name="TextBox 7"/>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712553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grpSp>
        <p:nvGrpSpPr>
          <p:cNvPr id="3" name="Group 2"/>
          <p:cNvGrpSpPr/>
          <p:nvPr userDrawn="1"/>
        </p:nvGrpSpPr>
        <p:grpSpPr>
          <a:xfrm>
            <a:off x="-12346" y="6366577"/>
            <a:ext cx="9144000" cy="486561"/>
            <a:chOff x="0" y="6364486"/>
            <a:chExt cx="9144000" cy="486561"/>
          </a:xfrm>
        </p:grpSpPr>
        <p:sp>
          <p:nvSpPr>
            <p:cNvPr id="4" name="Rectangle 3"/>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7" name="TextBox 6"/>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584958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3_Content with Caption">
    <p:spTree>
      <p:nvGrpSpPr>
        <p:cNvPr id="1" name=""/>
        <p:cNvGrpSpPr/>
        <p:nvPr/>
      </p:nvGrpSpPr>
      <p:grpSpPr>
        <a:xfrm>
          <a:off x="0" y="0"/>
          <a:ext cx="0" cy="0"/>
          <a:chOff x="0" y="0"/>
          <a:chExt cx="0" cy="0"/>
        </a:xfrm>
      </p:grpSpPr>
      <p:pic>
        <p:nvPicPr>
          <p:cNvPr id="5" name="Picture 4" descr="Standard-Slid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31983" y="273050"/>
            <a:ext cx="2738772" cy="1278765"/>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404026" y="273050"/>
            <a:ext cx="5477543" cy="60687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983" y="1598400"/>
            <a:ext cx="2738772" cy="4743360"/>
          </a:xfrm>
        </p:spPr>
        <p:txBody>
          <a:bodyPr/>
          <a:lstStyle>
            <a:lvl1pPr marL="0" indent="0">
              <a:buNone/>
              <a:defRPr sz="1400">
                <a:solidFill>
                  <a:srgbClr val="0C377B"/>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TextBox 5"/>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916602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3_Picture with Caption">
    <p:spTree>
      <p:nvGrpSpPr>
        <p:cNvPr id="1" name=""/>
        <p:cNvGrpSpPr/>
        <p:nvPr/>
      </p:nvGrpSpPr>
      <p:grpSpPr>
        <a:xfrm>
          <a:off x="0" y="0"/>
          <a:ext cx="0" cy="0"/>
          <a:chOff x="0" y="0"/>
          <a:chExt cx="0" cy="0"/>
        </a:xfrm>
      </p:grpSpPr>
      <p:grpSp>
        <p:nvGrpSpPr>
          <p:cNvPr id="6" name="Group 5"/>
          <p:cNvGrpSpPr/>
          <p:nvPr userDrawn="1"/>
        </p:nvGrpSpPr>
        <p:grpSpPr>
          <a:xfrm>
            <a:off x="-12346" y="6366577"/>
            <a:ext cx="9144000" cy="486561"/>
            <a:chOff x="0" y="6364486"/>
            <a:chExt cx="9144000" cy="486561"/>
          </a:xfrm>
        </p:grpSpPr>
        <p:sp>
          <p:nvSpPr>
            <p:cNvPr id="7" name="Rectangle 6"/>
            <p:cNvSpPr/>
            <p:nvPr userDrawn="1"/>
          </p:nvSpPr>
          <p:spPr>
            <a:xfrm>
              <a:off x="0" y="6364486"/>
              <a:ext cx="9144000" cy="486561"/>
            </a:xfrm>
            <a:prstGeom prst="rect">
              <a:avLst/>
            </a:prstGeom>
            <a:solidFill>
              <a:srgbClr val="0033A1"/>
            </a:solidFill>
            <a:ln>
              <a:solidFill>
                <a:srgbClr val="0032A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6" descr="Image result for KDOW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86133" y="6364486"/>
              <a:ext cx="478172" cy="4761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5124" y="6394208"/>
              <a:ext cx="2994870" cy="448051"/>
            </a:xfrm>
            <a:prstGeom prst="rect">
              <a:avLst/>
            </a:prstGeom>
          </p:spPr>
        </p:pic>
      </p:grpSp>
      <p:sp>
        <p:nvSpPr>
          <p:cNvPr id="2" name="Title 1"/>
          <p:cNvSpPr>
            <a:spLocks noGrp="1"/>
          </p:cNvSpPr>
          <p:nvPr>
            <p:ph type="title"/>
          </p:nvPr>
        </p:nvSpPr>
        <p:spPr>
          <a:xfrm>
            <a:off x="1870074"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70074"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870074"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Box 9"/>
          <p:cNvSpPr txBox="1"/>
          <p:nvPr userDrawn="1"/>
        </p:nvSpPr>
        <p:spPr>
          <a:xfrm>
            <a:off x="371506" y="6429469"/>
            <a:ext cx="3070434" cy="377528"/>
          </a:xfrm>
          <a:prstGeom prst="rect">
            <a:avLst/>
          </a:prstGeom>
          <a:noFill/>
        </p:spPr>
        <p:txBody>
          <a:bodyPr wrap="square" rtlCol="0">
            <a:spAutoFit/>
          </a:bodyPr>
          <a:lstStyle/>
          <a:p>
            <a:r>
              <a:rPr lang="en-US" dirty="0">
                <a:solidFill>
                  <a:schemeClr val="bg1"/>
                </a:solidFill>
                <a:latin typeface="AvenirNext LT Pro Bold" panose="020B0804020202020204" pitchFamily="34" charset="0"/>
              </a:rPr>
              <a:t>Watershed Academy</a:t>
            </a:r>
          </a:p>
        </p:txBody>
      </p:sp>
    </p:spTree>
    <p:extLst>
      <p:ext uri="{BB962C8B-B14F-4D97-AF65-F5344CB8AC3E}">
        <p14:creationId xmlns:p14="http://schemas.microsoft.com/office/powerpoint/2010/main" val="3094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descr="Standard-Slid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12637"/>
            <a:ext cx="7772400" cy="1470025"/>
          </a:xfrm>
        </p:spPr>
        <p:txBody>
          <a:bodyPr>
            <a:normAutofit/>
          </a:bodyPr>
          <a:lstStyle>
            <a:lvl1pPr>
              <a:defRPr sz="4000"/>
            </a:lvl1pPr>
          </a:lstStyle>
          <a:p>
            <a:r>
              <a:rPr lang="en-US"/>
              <a:t>Click to edit Master title style</a:t>
            </a:r>
            <a:endParaRPr lang="en-US" dirty="0"/>
          </a:p>
        </p:txBody>
      </p:sp>
      <p:sp>
        <p:nvSpPr>
          <p:cNvPr id="11" name="Subtitle 2"/>
          <p:cNvSpPr>
            <a:spLocks noGrp="1"/>
          </p:cNvSpPr>
          <p:nvPr>
            <p:ph type="subTitle" idx="1"/>
          </p:nvPr>
        </p:nvSpPr>
        <p:spPr>
          <a:xfrm>
            <a:off x="1371600" y="3279666"/>
            <a:ext cx="6400800" cy="1106334"/>
          </a:xfrm>
        </p:spPr>
        <p:txBody>
          <a:bodyPr/>
          <a:lstStyle>
            <a:lvl1pPr marL="0" indent="0" algn="ctr">
              <a:buNone/>
              <a:defRPr>
                <a:solidFill>
                  <a:schemeClr val="tx2"/>
                </a:solidFill>
              </a:defRPr>
            </a:lvl1pPr>
          </a:lstStyle>
          <a:p>
            <a:r>
              <a:rPr lang="en-US"/>
              <a:t>Click to edit Master subtitle style</a:t>
            </a:r>
            <a:endParaRPr lang="en-US" dirty="0"/>
          </a:p>
        </p:txBody>
      </p:sp>
    </p:spTree>
    <p:extLst>
      <p:ext uri="{BB962C8B-B14F-4D97-AF65-F5344CB8AC3E}">
        <p14:creationId xmlns:p14="http://schemas.microsoft.com/office/powerpoint/2010/main" val="2967311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304335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68" r:id="rId4"/>
    <p:sldLayoutId id="2147483669" r:id="rId5"/>
    <p:sldLayoutId id="2147483670" r:id="rId6"/>
    <p:sldLayoutId id="2147483671" r:id="rId7"/>
    <p:sldLayoutId id="2147483672" r:id="rId8"/>
    <p:sldLayoutId id="2147483658" r:id="rId9"/>
    <p:sldLayoutId id="214748368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9" r:id="rId18"/>
    <p:sldLayoutId id="2147483660" r:id="rId19"/>
    <p:sldLayoutId id="2147483661" r:id="rId20"/>
    <p:sldLayoutId id="2147483662" r:id="rId21"/>
    <p:sldLayoutId id="2147483663" r:id="rId22"/>
    <p:sldLayoutId id="2147483664" r:id="rId23"/>
    <p:sldLayoutId id="2147483665" r:id="rId24"/>
    <p:sldLayoutId id="2147483673" r:id="rId25"/>
    <p:sldLayoutId id="2147483674" r:id="rId26"/>
    <p:sldLayoutId id="2147483675" r:id="rId27"/>
    <p:sldLayoutId id="2147483676" r:id="rId28"/>
    <p:sldLayoutId id="2147483677" r:id="rId29"/>
    <p:sldLayoutId id="2147483678" r:id="rId30"/>
    <p:sldLayoutId id="2147483679" r:id="rId31"/>
  </p:sldLayoutIdLst>
  <p:txStyles>
    <p:titleStyle>
      <a:lvl1pPr algn="ctr" defTabSz="457200" rtl="0" eaLnBrk="1" latinLnBrk="0" hangingPunct="1">
        <a:spcBef>
          <a:spcPct val="0"/>
        </a:spcBef>
        <a:buNone/>
        <a:defRPr sz="4400" b="1" i="0" kern="1200">
          <a:solidFill>
            <a:schemeClr val="tx1"/>
          </a:solidFill>
          <a:latin typeface="Avenir Next Regular"/>
          <a:ea typeface="+mj-ea"/>
          <a:cs typeface="Avenir Next Regular"/>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fif"/></Relationships>
</file>

<file path=ppt/slides/_rels/slide17.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3.jfif"/><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fi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fi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1.gif"/><Relationship Id="rId7"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3.png"/><Relationship Id="rId4" Type="http://schemas.openxmlformats.org/officeDocument/2006/relationships/image" Target="../media/image32.jfif"/><Relationship Id="rId9" Type="http://schemas.openxmlformats.org/officeDocument/2006/relationships/image" Target="../media/image43.jfif"/></Relationships>
</file>

<file path=ppt/slides/_rels/slide3.xml.rels><?xml version="1.0" encoding="UTF-8" standalone="yes"?>
<Relationships xmlns="http://schemas.openxmlformats.org/package/2006/relationships"><Relationship Id="rId3" Type="http://schemas.openxmlformats.org/officeDocument/2006/relationships/image" Target="../media/image18.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2.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tmp"/></Relationships>
</file>

<file path=ppt/slides/_rels/slide34.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1.gif"/><Relationship Id="rId7" Type="http://schemas.openxmlformats.org/officeDocument/2006/relationships/image" Target="../media/image41.jpeg"/><Relationship Id="rId12" Type="http://schemas.openxmlformats.org/officeDocument/2006/relationships/image" Target="../media/image48.jfi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jpeg"/><Relationship Id="rId11" Type="http://schemas.openxmlformats.org/officeDocument/2006/relationships/image" Target="../media/image47.png"/><Relationship Id="rId5" Type="http://schemas.openxmlformats.org/officeDocument/2006/relationships/image" Target="../media/image33.png"/><Relationship Id="rId10" Type="http://schemas.openxmlformats.org/officeDocument/2006/relationships/image" Target="../media/image46.jfif"/><Relationship Id="rId4" Type="http://schemas.openxmlformats.org/officeDocument/2006/relationships/image" Target="../media/image32.jfif"/><Relationship Id="rId9" Type="http://schemas.openxmlformats.org/officeDocument/2006/relationships/image" Target="../media/image43.jfif"/></Relationships>
</file>

<file path=ppt/slides/_rels/slide35.xml.rels><?xml version="1.0" encoding="UTF-8" standalone="yes"?>
<Relationships xmlns="http://schemas.openxmlformats.org/package/2006/relationships"><Relationship Id="rId3" Type="http://schemas.openxmlformats.org/officeDocument/2006/relationships/image" Target="../media/image49.jf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f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jfif"/><Relationship Id="rId12" Type="http://schemas.openxmlformats.org/officeDocument/2006/relationships/image" Target="../media/image60.jf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4.jfif"/><Relationship Id="rId11" Type="http://schemas.openxmlformats.org/officeDocument/2006/relationships/image" Target="../media/image59.jfif"/><Relationship Id="rId5" Type="http://schemas.openxmlformats.org/officeDocument/2006/relationships/image" Target="../media/image53.png"/><Relationship Id="rId15" Type="http://schemas.openxmlformats.org/officeDocument/2006/relationships/image" Target="../media/image63.tmp"/><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jfif"/><Relationship Id="rId1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hyperlink" Target="http://www.kyfb.com/federatio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jfif"/><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hyperlink" Target="https://www.kcard.info/"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hyperlink" Target="http://www.kyagcouncil.org/"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3.tmp"/><Relationship Id="rId4" Type="http://schemas.openxmlformats.org/officeDocument/2006/relationships/image" Target="../media/image65.tmp"/></Relationships>
</file>

<file path=ppt/slides/_rels/slide41.xml.rels><?xml version="1.0" encoding="UTF-8" standalone="yes"?>
<Relationships xmlns="http://schemas.openxmlformats.org/package/2006/relationships"><Relationship Id="rId3" Type="http://schemas.openxmlformats.org/officeDocument/2006/relationships/image" Target="../media/image66.jfi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customXml" Target="../ink/ink1.xml"/></Relationships>
</file>

<file path=ppt/slides/_rels/slide42.xml.rels><?xml version="1.0" encoding="UTF-8" standalone="yes"?>
<Relationships xmlns="http://schemas.openxmlformats.org/package/2006/relationships"><Relationship Id="rId8" Type="http://schemas.openxmlformats.org/officeDocument/2006/relationships/hyperlink" Target="https://kysoy.org/" TargetMode="External"/><Relationship Id="rId3" Type="http://schemas.openxmlformats.org/officeDocument/2006/relationships/hyperlink" Target="https://kycattle.org/" TargetMode="External"/><Relationship Id="rId7" Type="http://schemas.openxmlformats.org/officeDocument/2006/relationships/hyperlink" Target="https://kybourbon.com/" TargetMode="External"/><Relationship Id="rId12" Type="http://schemas.openxmlformats.org/officeDocument/2006/relationships/hyperlink" Target="https://www.blacksoil.life/"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www.kypoultry.org/" TargetMode="External"/><Relationship Id="rId11" Type="http://schemas.openxmlformats.org/officeDocument/2006/relationships/hyperlink" Target="http://www.kywomeninag.com/" TargetMode="External"/><Relationship Id="rId5" Type="http://schemas.openxmlformats.org/officeDocument/2006/relationships/hyperlink" Target="http://www.kentuckyhorse.org/" TargetMode="External"/><Relationship Id="rId10" Type="http://schemas.openxmlformats.org/officeDocument/2006/relationships/hyperlink" Target="http://www.oak-ky.org/" TargetMode="External"/><Relationship Id="rId4" Type="http://schemas.openxmlformats.org/officeDocument/2006/relationships/hyperlink" Target="http://www.kydairy.org/" TargetMode="External"/><Relationship Id="rId9" Type="http://schemas.openxmlformats.org/officeDocument/2006/relationships/hyperlink" Target="https://www.kycorn.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tmp"/><Relationship Id="rId4" Type="http://schemas.openxmlformats.org/officeDocument/2006/relationships/image" Target="../media/image21.jfif"/></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tm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5.xml"/><Relationship Id="rId4" Type="http://schemas.openxmlformats.org/officeDocument/2006/relationships/image" Target="../media/image19.tm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dirty="0">
                <a:latin typeface="AvenirNext LT Pro Bold" panose="020B0804020202020204" pitchFamily="34" charset="0"/>
              </a:rPr>
              <a:t>Watershed Academy</a:t>
            </a:r>
            <a:br>
              <a:rPr lang="en-US" sz="4800" dirty="0">
                <a:latin typeface="AvenirNext LT Pro Bold" panose="020B0804020202020204" pitchFamily="34" charset="0"/>
              </a:rPr>
            </a:br>
            <a:r>
              <a:rPr lang="en-US" sz="2000" dirty="0">
                <a:latin typeface="AvenirNext LT Pro Bold" panose="020B0804020202020204" pitchFamily="34" charset="0"/>
              </a:rPr>
              <a:t>Watershed Coordinator Training Series</a:t>
            </a:r>
            <a:endParaRPr lang="en-US" sz="4800" dirty="0">
              <a:latin typeface="AvenirNext LT Pro Bold" panose="020B0804020202020204" pitchFamily="34" charset="0"/>
            </a:endParaRPr>
          </a:p>
        </p:txBody>
      </p:sp>
      <p:sp>
        <p:nvSpPr>
          <p:cNvPr id="3" name="Subtitle 2"/>
          <p:cNvSpPr>
            <a:spLocks noGrp="1"/>
          </p:cNvSpPr>
          <p:nvPr>
            <p:ph type="subTitle" idx="1"/>
          </p:nvPr>
        </p:nvSpPr>
        <p:spPr>
          <a:xfrm>
            <a:off x="685800" y="4657060"/>
            <a:ext cx="7772400" cy="1059944"/>
          </a:xfrm>
          <a:solidFill>
            <a:schemeClr val="bg1">
              <a:alpha val="60000"/>
            </a:schemeClr>
          </a:solidFill>
        </p:spPr>
        <p:txBody>
          <a:bodyPr>
            <a:noAutofit/>
          </a:bodyPr>
          <a:lstStyle/>
          <a:p>
            <a:r>
              <a:rPr lang="en-US" sz="2800" b="1" dirty="0">
                <a:latin typeface="Mercury Display Semibold" panose="02000603080000020004" pitchFamily="50" charset="0"/>
              </a:rPr>
              <a:t>Likely Partners</a:t>
            </a:r>
          </a:p>
          <a:p>
            <a:r>
              <a:rPr lang="en-US" sz="2000" b="1" dirty="0">
                <a:latin typeface="Mercury Display Semibold" panose="02000603080000020004" pitchFamily="50" charset="0"/>
              </a:rPr>
              <a:t>3. Agricultural Partner Organizations</a:t>
            </a:r>
          </a:p>
        </p:txBody>
      </p:sp>
    </p:spTree>
    <p:extLst>
      <p:ext uri="{BB962C8B-B14F-4D97-AF65-F5344CB8AC3E}">
        <p14:creationId xmlns:p14="http://schemas.microsoft.com/office/powerpoint/2010/main" val="1047880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automatically generated">
            <a:extLst>
              <a:ext uri="{FF2B5EF4-FFF2-40B4-BE49-F238E27FC236}">
                <a16:creationId xmlns:a16="http://schemas.microsoft.com/office/drawing/2014/main" id="{0E84AF06-2FA0-4B13-AAC0-F2EDAB85419C}"/>
              </a:ext>
            </a:extLst>
          </p:cNvPr>
          <p:cNvPicPr>
            <a:picLocks noGrp="1" noChangeAspect="1"/>
          </p:cNvPicPr>
          <p:nvPr>
            <p:ph idx="1"/>
          </p:nvPr>
        </p:nvPicPr>
        <p:blipFill>
          <a:blip r:embed="rId3"/>
          <a:stretch>
            <a:fillRect/>
          </a:stretch>
        </p:blipFill>
        <p:spPr>
          <a:xfrm>
            <a:off x="905509" y="0"/>
            <a:ext cx="7332982" cy="5971514"/>
          </a:xfrm>
        </p:spPr>
      </p:pic>
      <p:sp>
        <p:nvSpPr>
          <p:cNvPr id="8" name="Rectangle 7">
            <a:extLst>
              <a:ext uri="{FF2B5EF4-FFF2-40B4-BE49-F238E27FC236}">
                <a16:creationId xmlns:a16="http://schemas.microsoft.com/office/drawing/2014/main" id="{9B1B4A16-681F-4291-B7E3-C119CAF3CE81}"/>
              </a:ext>
            </a:extLst>
          </p:cNvPr>
          <p:cNvSpPr/>
          <p:nvPr/>
        </p:nvSpPr>
        <p:spPr>
          <a:xfrm>
            <a:off x="688673" y="5922206"/>
            <a:ext cx="7680960" cy="461665"/>
          </a:xfrm>
          <a:prstGeom prst="rect">
            <a:avLst/>
          </a:prstGeom>
        </p:spPr>
        <p:txBody>
          <a:bodyPr wrap="square">
            <a:spAutoFit/>
          </a:bodyPr>
          <a:lstStyle/>
          <a:p>
            <a:pPr algn="ctr"/>
            <a:r>
              <a:rPr lang="en-US" sz="2400" b="1" dirty="0"/>
              <a:t>http://cedik.ca.uky.edu/data_profiles/ag_and_food</a:t>
            </a:r>
          </a:p>
        </p:txBody>
      </p:sp>
    </p:spTree>
    <p:extLst>
      <p:ext uri="{BB962C8B-B14F-4D97-AF65-F5344CB8AC3E}">
        <p14:creationId xmlns:p14="http://schemas.microsoft.com/office/powerpoint/2010/main" val="2126159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A1DB57EC-98C8-478D-A300-0D1C882E3A00}"/>
              </a:ext>
            </a:extLst>
          </p:cNvPr>
          <p:cNvPicPr>
            <a:picLocks noChangeAspect="1"/>
          </p:cNvPicPr>
          <p:nvPr/>
        </p:nvPicPr>
        <p:blipFill rotWithShape="1">
          <a:blip r:embed="rId3"/>
          <a:srcRect l="32136" t="10137" r="29453"/>
          <a:stretch/>
        </p:blipFill>
        <p:spPr>
          <a:xfrm>
            <a:off x="3142943" y="362104"/>
            <a:ext cx="3641880" cy="4792653"/>
          </a:xfrm>
          <a:prstGeom prst="rect">
            <a:avLst/>
          </a:prstGeom>
        </p:spPr>
      </p:pic>
      <p:sp>
        <p:nvSpPr>
          <p:cNvPr id="5" name="Content Placeholder 4"/>
          <p:cNvSpPr>
            <a:spLocks noGrp="1"/>
          </p:cNvSpPr>
          <p:nvPr>
            <p:ph idx="1"/>
          </p:nvPr>
        </p:nvSpPr>
        <p:spPr>
          <a:xfrm>
            <a:off x="285812" y="137473"/>
            <a:ext cx="3540301" cy="5321318"/>
          </a:xfrm>
        </p:spPr>
        <p:txBody>
          <a:bodyPr>
            <a:normAutofit lnSpcReduction="10000"/>
          </a:bodyPr>
          <a:lstStyle/>
          <a:p>
            <a:pPr marL="0" indent="0">
              <a:buNone/>
            </a:pPr>
            <a:r>
              <a:rPr lang="en-US" dirty="0">
                <a:latin typeface="Calibri" panose="020F0502020204030204" pitchFamily="34" charset="0"/>
                <a:cs typeface="Calibri" panose="020F0502020204030204" pitchFamily="34" charset="0"/>
              </a:rPr>
              <a:t>How can I support my family?</a:t>
            </a:r>
          </a:p>
          <a:p>
            <a:pPr marL="0" indent="0">
              <a:buNone/>
            </a:pPr>
            <a:endParaRPr lang="en-US" sz="3200"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Do I have supplies or equipment </a:t>
            </a:r>
            <a:r>
              <a:rPr lang="en-US" sz="3200" dirty="0">
                <a:latin typeface="Calibri" panose="020F0502020204030204" pitchFamily="34" charset="0"/>
                <a:cs typeface="Calibri" panose="020F0502020204030204" pitchFamily="34" charset="0"/>
              </a:rPr>
              <a:t>I need?</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What can I improve my land and water resources?</a:t>
            </a:r>
            <a:endParaRPr lang="en-US" sz="3200" dirty="0">
              <a:latin typeface="Calibri" panose="020F0502020204030204" pitchFamily="34" charset="0"/>
              <a:cs typeface="Calibri" panose="020F0502020204030204" pitchFamily="34" charset="0"/>
            </a:endParaRPr>
          </a:p>
        </p:txBody>
      </p:sp>
      <p:sp>
        <p:nvSpPr>
          <p:cNvPr id="16" name="Content Placeholder 4">
            <a:extLst>
              <a:ext uri="{FF2B5EF4-FFF2-40B4-BE49-F238E27FC236}">
                <a16:creationId xmlns:a16="http://schemas.microsoft.com/office/drawing/2014/main" id="{1030C344-86E5-4A07-BBAA-57B37EBF3077}"/>
              </a:ext>
            </a:extLst>
          </p:cNvPr>
          <p:cNvSpPr txBox="1">
            <a:spLocks/>
          </p:cNvSpPr>
          <p:nvPr/>
        </p:nvSpPr>
        <p:spPr>
          <a:xfrm>
            <a:off x="5451566" y="690096"/>
            <a:ext cx="3540301" cy="491822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Mercury Display"/>
                <a:ea typeface="+mn-ea"/>
                <a:cs typeface="Mercury Display"/>
              </a:defRPr>
            </a:lvl1pPr>
            <a:lvl2pPr marL="742950" indent="-285750" algn="l" defTabSz="457200" rtl="0" eaLnBrk="1" latinLnBrk="0" hangingPunct="1">
              <a:spcBef>
                <a:spcPct val="20000"/>
              </a:spcBef>
              <a:buFont typeface="Arial"/>
              <a:buChar char="–"/>
              <a:defRPr sz="2800" b="0" i="0" kern="1200">
                <a:solidFill>
                  <a:schemeClr val="tx1"/>
                </a:solidFill>
                <a:latin typeface="Mercury Display"/>
                <a:ea typeface="+mn-ea"/>
                <a:cs typeface="Mercury Display"/>
              </a:defRPr>
            </a:lvl2pPr>
            <a:lvl3pPr marL="1143000" indent="-228600" algn="l" defTabSz="457200" rtl="0" eaLnBrk="1" latinLnBrk="0" hangingPunct="1">
              <a:spcBef>
                <a:spcPct val="20000"/>
              </a:spcBef>
              <a:buFont typeface="Arial"/>
              <a:buChar char="•"/>
              <a:defRPr sz="2400" b="0" i="0" kern="1200">
                <a:solidFill>
                  <a:schemeClr val="tx1"/>
                </a:solidFill>
                <a:latin typeface="Mercury Display"/>
                <a:ea typeface="+mn-ea"/>
                <a:cs typeface="Mercury Display"/>
              </a:defRPr>
            </a:lvl3pPr>
            <a:lvl4pPr marL="16002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4pPr>
            <a:lvl5pPr marL="2057400" indent="-228600" algn="l" defTabSz="457200" rtl="0" eaLnBrk="1" latinLnBrk="0" hangingPunct="1">
              <a:spcBef>
                <a:spcPct val="20000"/>
              </a:spcBef>
              <a:buFont typeface="Arial"/>
              <a:buChar char="»"/>
              <a:defRPr sz="2000" b="0" i="0" kern="1200">
                <a:solidFill>
                  <a:schemeClr val="tx1"/>
                </a:solidFill>
                <a:latin typeface="Mercury Display"/>
                <a:ea typeface="+mn-ea"/>
                <a:cs typeface="Mercury Displa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pPr>
            <a:r>
              <a:rPr lang="en-US" dirty="0">
                <a:latin typeface="Calibri" panose="020F0502020204030204" pitchFamily="34" charset="0"/>
                <a:cs typeface="Calibri" panose="020F0502020204030204" pitchFamily="34" charset="0"/>
              </a:rPr>
              <a:t>Will my produce make it to the market?</a:t>
            </a:r>
          </a:p>
          <a:p>
            <a:pPr marL="0" indent="0" algn="r">
              <a:buNone/>
            </a:pPr>
            <a:endParaRPr lang="en-US" dirty="0">
              <a:latin typeface="Calibri" panose="020F0502020204030204" pitchFamily="34" charset="0"/>
              <a:cs typeface="Calibri" panose="020F0502020204030204" pitchFamily="34" charset="0"/>
            </a:endParaRPr>
          </a:p>
          <a:p>
            <a:pPr marL="0" indent="0" algn="r">
              <a:buNone/>
            </a:pPr>
            <a:r>
              <a:rPr lang="en-US" dirty="0">
                <a:latin typeface="Calibri" panose="020F0502020204030204" pitchFamily="34" charset="0"/>
                <a:cs typeface="Calibri" panose="020F0502020204030204" pitchFamily="34" charset="0"/>
              </a:rPr>
              <a:t>How can I make a profit / keep farming?</a:t>
            </a:r>
          </a:p>
          <a:p>
            <a:pPr marL="0" indent="0" algn="r">
              <a:buNone/>
            </a:pPr>
            <a:endParaRPr lang="en-US" dirty="0">
              <a:latin typeface="Calibri" panose="020F0502020204030204" pitchFamily="34" charset="0"/>
              <a:cs typeface="Calibri" panose="020F0502020204030204" pitchFamily="34" charset="0"/>
            </a:endParaRPr>
          </a:p>
          <a:p>
            <a:pPr marL="0" indent="0" algn="r">
              <a:buNone/>
            </a:pPr>
            <a:r>
              <a:rPr lang="en-US" dirty="0">
                <a:latin typeface="Calibri" panose="020F0502020204030204" pitchFamily="34" charset="0"/>
                <a:cs typeface="Calibri" panose="020F0502020204030204" pitchFamily="34" charset="0"/>
              </a:rPr>
              <a:t>Do I have time? </a:t>
            </a:r>
          </a:p>
          <a:p>
            <a:pPr marL="0" indent="0" algn="r">
              <a:buNone/>
            </a:pPr>
            <a:r>
              <a:rPr lang="en-US" dirty="0">
                <a:latin typeface="Calibri" panose="020F0502020204030204" pitchFamily="34" charset="0"/>
                <a:cs typeface="Calibri" panose="020F0502020204030204" pitchFamily="34" charset="0"/>
              </a:rPr>
              <a:t>How can I be more efficient?</a:t>
            </a:r>
          </a:p>
        </p:txBody>
      </p:sp>
      <p:sp>
        <p:nvSpPr>
          <p:cNvPr id="17" name="Rectangle 16">
            <a:extLst>
              <a:ext uri="{FF2B5EF4-FFF2-40B4-BE49-F238E27FC236}">
                <a16:creationId xmlns:a16="http://schemas.microsoft.com/office/drawing/2014/main" id="{21FFD906-B9D7-4799-9E99-71613CAADA3E}"/>
              </a:ext>
            </a:extLst>
          </p:cNvPr>
          <p:cNvSpPr/>
          <p:nvPr/>
        </p:nvSpPr>
        <p:spPr>
          <a:xfrm>
            <a:off x="285811" y="5177024"/>
            <a:ext cx="8570805" cy="584775"/>
          </a:xfrm>
          <a:prstGeom prst="rect">
            <a:avLst/>
          </a:prstGeom>
        </p:spPr>
        <p:txBody>
          <a:bodyPr wrap="square">
            <a:spAutoFit/>
          </a:bodyPr>
          <a:lstStyle/>
          <a:p>
            <a:pPr algn="ctr"/>
            <a:r>
              <a:rPr lang="en-US" sz="3200" b="1" dirty="0">
                <a:latin typeface="Calibri" panose="020F0502020204030204" pitchFamily="34" charset="0"/>
                <a:cs typeface="Calibri" panose="020F0502020204030204" pitchFamily="34" charset="0"/>
              </a:rPr>
              <a:t>Who Understands These Challenges?</a:t>
            </a:r>
          </a:p>
        </p:txBody>
      </p:sp>
      <p:sp>
        <p:nvSpPr>
          <p:cNvPr id="18" name="Rectangle 17">
            <a:extLst>
              <a:ext uri="{FF2B5EF4-FFF2-40B4-BE49-F238E27FC236}">
                <a16:creationId xmlns:a16="http://schemas.microsoft.com/office/drawing/2014/main" id="{DCEB57CC-E8E7-485F-A2BF-D162D3035FAD}"/>
              </a:ext>
            </a:extLst>
          </p:cNvPr>
          <p:cNvSpPr/>
          <p:nvPr/>
        </p:nvSpPr>
        <p:spPr>
          <a:xfrm>
            <a:off x="285812" y="5683422"/>
            <a:ext cx="8570805" cy="707886"/>
          </a:xfrm>
          <a:prstGeom prst="rect">
            <a:avLst/>
          </a:prstGeom>
        </p:spPr>
        <p:txBody>
          <a:bodyPr wrap="square">
            <a:spAutoFit/>
          </a:bodyPr>
          <a:lstStyle/>
          <a:p>
            <a:pPr algn="ctr"/>
            <a:r>
              <a:rPr lang="en-US" sz="4000" b="1" dirty="0">
                <a:latin typeface="Calibri" panose="020F0502020204030204" pitchFamily="34" charset="0"/>
                <a:cs typeface="Calibri" panose="020F0502020204030204" pitchFamily="34" charset="0"/>
              </a:rPr>
              <a:t>Other Farmers!</a:t>
            </a:r>
          </a:p>
        </p:txBody>
      </p:sp>
    </p:spTree>
    <p:extLst>
      <p:ext uri="{BB962C8B-B14F-4D97-AF65-F5344CB8AC3E}">
        <p14:creationId xmlns:p14="http://schemas.microsoft.com/office/powerpoint/2010/main" val="334245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Farmer-Led Watershed Management</a:t>
            </a:r>
          </a:p>
        </p:txBody>
      </p:sp>
      <p:sp>
        <p:nvSpPr>
          <p:cNvPr id="5" name="Content Placeholder 4"/>
          <p:cNvSpPr>
            <a:spLocks noGrp="1"/>
          </p:cNvSpPr>
          <p:nvPr>
            <p:ph idx="1"/>
          </p:nvPr>
        </p:nvSpPr>
        <p:spPr>
          <a:xfrm>
            <a:off x="285813" y="1417638"/>
            <a:ext cx="5631466" cy="4707000"/>
          </a:xfrm>
        </p:spPr>
        <p:txBody>
          <a:bodyPr>
            <a:normAutofit fontScale="92500" lnSpcReduction="20000"/>
          </a:bodyPr>
          <a:lstStyle/>
          <a:p>
            <a:pPr marL="742950" indent="-742950">
              <a:buFont typeface="+mj-lt"/>
              <a:buAutoNum type="alphaUcPeriod"/>
            </a:pPr>
            <a:r>
              <a:rPr lang="en-US" sz="3200" dirty="0">
                <a:latin typeface="Calibri" panose="020F0502020204030204" pitchFamily="34" charset="0"/>
                <a:cs typeface="Calibri" panose="020F0502020204030204" pitchFamily="34" charset="0"/>
              </a:rPr>
              <a:t>Farmer Leadership</a:t>
            </a:r>
          </a:p>
          <a:p>
            <a:pPr marL="914400" lvl="1" indent="-514350">
              <a:buFont typeface="+mj-lt"/>
              <a:buAutoNum type="arabicPeriod"/>
            </a:pPr>
            <a:r>
              <a:rPr lang="en-US" dirty="0">
                <a:latin typeface="Calibri" panose="020F0502020204030204" pitchFamily="34" charset="0"/>
                <a:cs typeface="Calibri" panose="020F0502020204030204" pitchFamily="34" charset="0"/>
              </a:rPr>
              <a:t>Peer-to-Peer</a:t>
            </a:r>
          </a:p>
          <a:p>
            <a:pPr marL="914400" lvl="1" indent="-514350">
              <a:buFont typeface="+mj-lt"/>
              <a:buAutoNum type="arabicPeriod"/>
            </a:pPr>
            <a:r>
              <a:rPr lang="en-US" dirty="0">
                <a:latin typeface="Calibri" panose="020F0502020204030204" pitchFamily="34" charset="0"/>
                <a:cs typeface="Calibri" panose="020F0502020204030204" pitchFamily="34" charset="0"/>
              </a:rPr>
              <a:t>Consultation</a:t>
            </a:r>
          </a:p>
          <a:p>
            <a:pPr marL="914400" lvl="1" indent="-514350">
              <a:buFont typeface="+mj-lt"/>
              <a:buAutoNum type="arabicPeriod"/>
            </a:pPr>
            <a:r>
              <a:rPr lang="en-US" dirty="0">
                <a:latin typeface="Calibri" panose="020F0502020204030204" pitchFamily="34" charset="0"/>
                <a:cs typeface="Calibri" panose="020F0502020204030204" pitchFamily="34" charset="0"/>
              </a:rPr>
              <a:t>Watershed-Level</a:t>
            </a:r>
          </a:p>
          <a:p>
            <a:pPr marL="742950" indent="-742950">
              <a:buFont typeface="+mj-lt"/>
              <a:buAutoNum type="alphaUcPeriod"/>
            </a:pPr>
            <a:r>
              <a:rPr lang="en-US" dirty="0">
                <a:latin typeface="Calibri" panose="020F0502020204030204" pitchFamily="34" charset="0"/>
                <a:cs typeface="Calibri" panose="020F0502020204030204" pitchFamily="34" charset="0"/>
              </a:rPr>
              <a:t>Supporting Farmer Leadership</a:t>
            </a:r>
          </a:p>
          <a:p>
            <a:pPr marL="914400" lvl="1" indent="-514350">
              <a:buFont typeface="+mj-lt"/>
              <a:buAutoNum type="arabicPeriod"/>
            </a:pPr>
            <a:r>
              <a:rPr lang="en-US" dirty="0">
                <a:latin typeface="Calibri" panose="020F0502020204030204" pitchFamily="34" charset="0"/>
                <a:cs typeface="Calibri" panose="020F0502020204030204" pitchFamily="34" charset="0"/>
              </a:rPr>
              <a:t>Initiating</a:t>
            </a:r>
          </a:p>
          <a:p>
            <a:pPr marL="914400" lvl="1" indent="-514350">
              <a:buFont typeface="+mj-lt"/>
              <a:buAutoNum type="arabicPeriod"/>
            </a:pPr>
            <a:r>
              <a:rPr lang="en-US" dirty="0">
                <a:latin typeface="Calibri" panose="020F0502020204030204" pitchFamily="34" charset="0"/>
                <a:cs typeface="Calibri" panose="020F0502020204030204" pitchFamily="34" charset="0"/>
              </a:rPr>
              <a:t>Facilitating</a:t>
            </a:r>
          </a:p>
          <a:p>
            <a:pPr marL="914400" lvl="1" indent="-514350">
              <a:buFont typeface="+mj-lt"/>
              <a:buAutoNum type="arabicPeriod"/>
            </a:pPr>
            <a:r>
              <a:rPr lang="en-US" dirty="0">
                <a:latin typeface="Calibri" panose="020F0502020204030204" pitchFamily="34" charset="0"/>
                <a:cs typeface="Calibri" panose="020F0502020204030204" pitchFamily="34" charset="0"/>
              </a:rPr>
              <a:t>Material</a:t>
            </a:r>
          </a:p>
          <a:p>
            <a:pPr marL="914400" lvl="1" indent="-514350">
              <a:buFont typeface="+mj-lt"/>
              <a:buAutoNum type="arabicPeriod"/>
            </a:pPr>
            <a:r>
              <a:rPr lang="en-US" dirty="0">
                <a:latin typeface="Calibri" panose="020F0502020204030204" pitchFamily="34" charset="0"/>
                <a:cs typeface="Calibri" panose="020F0502020204030204" pitchFamily="34" charset="0"/>
              </a:rPr>
              <a:t>Technical</a:t>
            </a:r>
          </a:p>
          <a:p>
            <a:pPr marL="914400" lvl="1" indent="-514350">
              <a:buFont typeface="+mj-lt"/>
              <a:buAutoNum type="arabicPeriod"/>
            </a:pPr>
            <a:r>
              <a:rPr lang="en-US" dirty="0">
                <a:latin typeface="Calibri" panose="020F0502020204030204" pitchFamily="34" charset="0"/>
                <a:cs typeface="Calibri" panose="020F0502020204030204" pitchFamily="34" charset="0"/>
              </a:rPr>
              <a:t>Educational</a:t>
            </a:r>
          </a:p>
          <a:p>
            <a:pPr marL="914400" lvl="1" indent="-514350">
              <a:buFont typeface="+mj-lt"/>
              <a:buAutoNum type="arabicPeriod"/>
            </a:pPr>
            <a:r>
              <a:rPr lang="en-US" dirty="0">
                <a:latin typeface="Calibri" panose="020F0502020204030204" pitchFamily="34" charset="0"/>
                <a:cs typeface="Calibri" panose="020F0502020204030204" pitchFamily="34" charset="0"/>
              </a:rPr>
              <a:t>Motivational</a:t>
            </a:r>
          </a:p>
          <a:p>
            <a:pPr marL="742950" indent="-742950">
              <a:buFont typeface="+mj-lt"/>
              <a:buAutoNum type="alphaUcPeriod"/>
            </a:pPr>
            <a:endParaRPr lang="en-US" dirty="0">
              <a:latin typeface="Calibri" panose="020F0502020204030204" pitchFamily="34" charset="0"/>
              <a:cs typeface="Calibri" panose="020F0502020204030204" pitchFamily="34" charset="0"/>
            </a:endParaRPr>
          </a:p>
          <a:p>
            <a:pPr marL="742950" indent="-742950">
              <a:buFont typeface="+mj-lt"/>
              <a:buAutoNum type="alphaUcPeriod"/>
            </a:pPr>
            <a:endParaRPr lang="en-US" sz="3200" dirty="0">
              <a:latin typeface="Calibri" panose="020F0502020204030204" pitchFamily="34" charset="0"/>
              <a:cs typeface="Calibri" panose="020F0502020204030204" pitchFamily="34" charset="0"/>
            </a:endParaRPr>
          </a:p>
        </p:txBody>
      </p:sp>
      <p:pic>
        <p:nvPicPr>
          <p:cNvPr id="7" name="Picture 6" descr="A close up of text on a black background&#10;&#10;Description automatically generated">
            <a:extLst>
              <a:ext uri="{FF2B5EF4-FFF2-40B4-BE49-F238E27FC236}">
                <a16:creationId xmlns:a16="http://schemas.microsoft.com/office/drawing/2014/main" id="{A4D624D4-2D90-4AD4-B1E4-90340A7F0CBC}"/>
              </a:ext>
            </a:extLst>
          </p:cNvPr>
          <p:cNvPicPr>
            <a:picLocks noChangeAspect="1"/>
          </p:cNvPicPr>
          <p:nvPr/>
        </p:nvPicPr>
        <p:blipFill>
          <a:blip r:embed="rId3"/>
          <a:stretch>
            <a:fillRect/>
          </a:stretch>
        </p:blipFill>
        <p:spPr>
          <a:xfrm>
            <a:off x="6130464" y="1294855"/>
            <a:ext cx="2343150" cy="2857500"/>
          </a:xfrm>
          <a:prstGeom prst="rect">
            <a:avLst/>
          </a:prstGeom>
        </p:spPr>
      </p:pic>
      <p:sp>
        <p:nvSpPr>
          <p:cNvPr id="8" name="TextBox 7">
            <a:extLst>
              <a:ext uri="{FF2B5EF4-FFF2-40B4-BE49-F238E27FC236}">
                <a16:creationId xmlns:a16="http://schemas.microsoft.com/office/drawing/2014/main" id="{98870BD3-DBC3-42A9-B67F-1FEFA8DCF7C1}"/>
              </a:ext>
            </a:extLst>
          </p:cNvPr>
          <p:cNvSpPr txBox="1"/>
          <p:nvPr/>
        </p:nvSpPr>
        <p:spPr>
          <a:xfrm>
            <a:off x="3910149" y="4510525"/>
            <a:ext cx="5072743" cy="1200329"/>
          </a:xfrm>
          <a:prstGeom prst="rect">
            <a:avLst/>
          </a:prstGeom>
          <a:solidFill>
            <a:schemeClr val="accent1">
              <a:lumMod val="20000"/>
              <a:lumOff val="80000"/>
            </a:schemeClr>
          </a:solidFill>
        </p:spPr>
        <p:txBody>
          <a:bodyPr wrap="square" rtlCol="0">
            <a:spAutoFit/>
          </a:bodyPr>
          <a:lstStyle/>
          <a:p>
            <a:r>
              <a:rPr lang="en-US" sz="2400" b="1" dirty="0">
                <a:latin typeface="Agency FB" panose="020B0503020202020204" pitchFamily="34" charset="0"/>
              </a:rPr>
              <a:t>Fostering and Facilitating Farmer Leadership in Watershed Management Projects: A Needs Assessment (February 2019)</a:t>
            </a:r>
          </a:p>
        </p:txBody>
      </p:sp>
      <p:sp>
        <p:nvSpPr>
          <p:cNvPr id="9" name="Rectangle 8">
            <a:extLst>
              <a:ext uri="{FF2B5EF4-FFF2-40B4-BE49-F238E27FC236}">
                <a16:creationId xmlns:a16="http://schemas.microsoft.com/office/drawing/2014/main" id="{3682844D-0C4D-4283-9B0D-820E202D4B03}"/>
              </a:ext>
            </a:extLst>
          </p:cNvPr>
          <p:cNvSpPr/>
          <p:nvPr/>
        </p:nvSpPr>
        <p:spPr>
          <a:xfrm>
            <a:off x="2466333" y="5962198"/>
            <a:ext cx="6770914" cy="369332"/>
          </a:xfrm>
          <a:prstGeom prst="rect">
            <a:avLst/>
          </a:prstGeom>
        </p:spPr>
        <p:txBody>
          <a:bodyPr wrap="square">
            <a:spAutoFit/>
          </a:bodyPr>
          <a:lstStyle/>
          <a:p>
            <a:r>
              <a:rPr lang="en-US" dirty="0"/>
              <a:t>https://northcentralwater.org/files/2019/07/MARBreport-7-2019.pdf</a:t>
            </a:r>
          </a:p>
        </p:txBody>
      </p:sp>
    </p:spTree>
    <p:extLst>
      <p:ext uri="{BB962C8B-B14F-4D97-AF65-F5344CB8AC3E}">
        <p14:creationId xmlns:p14="http://schemas.microsoft.com/office/powerpoint/2010/main" val="724983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Farmer Leadership</a:t>
            </a:r>
          </a:p>
        </p:txBody>
      </p:sp>
      <p:sp>
        <p:nvSpPr>
          <p:cNvPr id="5" name="Content Placeholder 4"/>
          <p:cNvSpPr>
            <a:spLocks noGrp="1"/>
          </p:cNvSpPr>
          <p:nvPr>
            <p:ph idx="1"/>
          </p:nvPr>
        </p:nvSpPr>
        <p:spPr>
          <a:xfrm>
            <a:off x="285813" y="1550126"/>
            <a:ext cx="8315292" cy="4574511"/>
          </a:xfrm>
        </p:spPr>
        <p:txBody>
          <a:bodyPr>
            <a:normAutofit lnSpcReduction="10000"/>
          </a:bodyPr>
          <a:lstStyle/>
          <a:p>
            <a:pPr marL="514350" indent="-514350">
              <a:buFont typeface="+mj-lt"/>
              <a:buAutoNum type="arabicPeriod"/>
            </a:pPr>
            <a:r>
              <a:rPr lang="en-US" b="1" dirty="0">
                <a:latin typeface="Calibri" panose="020F0502020204030204" pitchFamily="34" charset="0"/>
                <a:cs typeface="Calibri" panose="020F0502020204030204" pitchFamily="34" charset="0"/>
              </a:rPr>
              <a:t>Peer-to-Peer</a:t>
            </a:r>
          </a:p>
          <a:p>
            <a:pPr marL="400050" lvl="1" indent="0">
              <a:buNone/>
            </a:pPr>
            <a:r>
              <a:rPr lang="en-US" dirty="0">
                <a:latin typeface="Calibri" panose="020F0502020204030204" pitchFamily="34" charset="0"/>
                <a:cs typeface="Calibri" panose="020F0502020204030204" pitchFamily="34" charset="0"/>
              </a:rPr>
              <a:t>Farmers recruit peers through “web of influence” via field days at demonstration projects and other interactions</a:t>
            </a:r>
          </a:p>
          <a:p>
            <a:pPr marL="514350" indent="-514350">
              <a:buFont typeface="+mj-lt"/>
              <a:buAutoNum type="arabicPeriod"/>
            </a:pPr>
            <a:r>
              <a:rPr lang="en-US" b="1" dirty="0">
                <a:latin typeface="Calibri" panose="020F0502020204030204" pitchFamily="34" charset="0"/>
                <a:cs typeface="Calibri" panose="020F0502020204030204" pitchFamily="34" charset="0"/>
              </a:rPr>
              <a:t>Consultation</a:t>
            </a:r>
          </a:p>
          <a:p>
            <a:pPr marL="400050" lvl="1" indent="0">
              <a:buNone/>
            </a:pPr>
            <a:r>
              <a:rPr lang="en-US" dirty="0">
                <a:latin typeface="Calibri" panose="020F0502020204030204" pitchFamily="34" charset="0"/>
                <a:cs typeface="Calibri" panose="020F0502020204030204" pitchFamily="34" charset="0"/>
              </a:rPr>
              <a:t>Farmer advisory group to direct goals, BMPs, tactics and strategies by evaluating management scenarios</a:t>
            </a:r>
          </a:p>
          <a:p>
            <a:pPr marL="514350" indent="-514350">
              <a:buFont typeface="+mj-lt"/>
              <a:buAutoNum type="arabicPeriod"/>
            </a:pPr>
            <a:r>
              <a:rPr lang="en-US" b="1" dirty="0">
                <a:latin typeface="Calibri" panose="020F0502020204030204" pitchFamily="34" charset="0"/>
                <a:cs typeface="Calibri" panose="020F0502020204030204" pitchFamily="34" charset="0"/>
              </a:rPr>
              <a:t>Watershed-Level</a:t>
            </a:r>
          </a:p>
          <a:p>
            <a:pPr marL="400050" lvl="1" indent="0">
              <a:buNone/>
            </a:pPr>
            <a:r>
              <a:rPr lang="en-US" dirty="0">
                <a:latin typeface="Calibri" panose="020F0502020204030204" pitchFamily="34" charset="0"/>
                <a:cs typeface="Calibri" panose="020F0502020204030204" pitchFamily="34" charset="0"/>
              </a:rPr>
              <a:t>Shared decision making with government agencies on directing implementation funds via elected peers</a:t>
            </a:r>
          </a:p>
          <a:p>
            <a:pPr marL="514350" indent="-514350">
              <a:buFont typeface="+mj-lt"/>
              <a:buAutoNum type="arabicPeriod"/>
            </a:pPr>
            <a:endParaRPr lang="en-US" sz="3200" dirty="0">
              <a:latin typeface="Calibri" panose="020F0502020204030204" pitchFamily="34" charset="0"/>
              <a:cs typeface="Calibri" panose="020F0502020204030204" pitchFamily="34" charset="0"/>
            </a:endParaRPr>
          </a:p>
        </p:txBody>
      </p:sp>
      <p:pic>
        <p:nvPicPr>
          <p:cNvPr id="3" name="Picture 2" descr="A picture containing man, game&#10;&#10;Description automatically generated">
            <a:extLst>
              <a:ext uri="{FF2B5EF4-FFF2-40B4-BE49-F238E27FC236}">
                <a16:creationId xmlns:a16="http://schemas.microsoft.com/office/drawing/2014/main" id="{5B21E660-B1BD-4F37-8EEF-16AAEEAE28FD}"/>
              </a:ext>
            </a:extLst>
          </p:cNvPr>
          <p:cNvPicPr>
            <a:picLocks noChangeAspect="1"/>
          </p:cNvPicPr>
          <p:nvPr/>
        </p:nvPicPr>
        <p:blipFill rotWithShape="1">
          <a:blip r:embed="rId3"/>
          <a:srcRect l="18571" r="18286"/>
          <a:stretch/>
        </p:blipFill>
        <p:spPr>
          <a:xfrm>
            <a:off x="5786899" y="81643"/>
            <a:ext cx="2814206" cy="1938746"/>
          </a:xfrm>
          <a:prstGeom prst="rect">
            <a:avLst/>
          </a:prstGeom>
        </p:spPr>
      </p:pic>
    </p:spTree>
    <p:extLst>
      <p:ext uri="{BB962C8B-B14F-4D97-AF65-F5344CB8AC3E}">
        <p14:creationId xmlns:p14="http://schemas.microsoft.com/office/powerpoint/2010/main" val="2559872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Supporting Farmer Leadership</a:t>
            </a:r>
          </a:p>
        </p:txBody>
      </p:sp>
      <p:sp>
        <p:nvSpPr>
          <p:cNvPr id="5" name="Content Placeholder 4"/>
          <p:cNvSpPr>
            <a:spLocks noGrp="1"/>
          </p:cNvSpPr>
          <p:nvPr>
            <p:ph idx="1"/>
          </p:nvPr>
        </p:nvSpPr>
        <p:spPr>
          <a:xfrm>
            <a:off x="285813" y="1417638"/>
            <a:ext cx="8315292" cy="4707000"/>
          </a:xfrm>
        </p:spPr>
        <p:txBody>
          <a:bodyPr>
            <a:normAutofit fontScale="92500" lnSpcReduction="10000"/>
          </a:bodyPr>
          <a:lstStyle/>
          <a:p>
            <a:r>
              <a:rPr lang="en-US" b="1" dirty="0">
                <a:latin typeface="Calibri" panose="020F0502020204030204" pitchFamily="34" charset="0"/>
                <a:cs typeface="Calibri" panose="020F0502020204030204" pitchFamily="34" charset="0"/>
              </a:rPr>
              <a:t>Initiate: </a:t>
            </a:r>
            <a:r>
              <a:rPr lang="en-US" dirty="0">
                <a:latin typeface="Calibri" panose="020F0502020204030204" pitchFamily="34" charset="0"/>
                <a:cs typeface="Calibri" panose="020F0502020204030204" pitchFamily="34" charset="0"/>
              </a:rPr>
              <a:t>Reach out,  snowball invitation approach</a:t>
            </a:r>
          </a:p>
          <a:p>
            <a:r>
              <a:rPr lang="en-US" b="1" dirty="0">
                <a:latin typeface="Calibri" panose="020F0502020204030204" pitchFamily="34" charset="0"/>
                <a:cs typeface="Calibri" panose="020F0502020204030204" pitchFamily="34" charset="0"/>
              </a:rPr>
              <a:t>Facilitate: </a:t>
            </a:r>
            <a:r>
              <a:rPr lang="en-US" dirty="0">
                <a:latin typeface="Calibri" panose="020F0502020204030204" pitchFamily="34" charset="0"/>
                <a:cs typeface="Calibri" panose="020F0502020204030204" pitchFamily="34" charset="0"/>
              </a:rPr>
              <a:t>Coordinate and facilitate meetings</a:t>
            </a:r>
          </a:p>
          <a:p>
            <a:r>
              <a:rPr lang="en-US" b="1" dirty="0">
                <a:latin typeface="Calibri" panose="020F0502020204030204" pitchFamily="34" charset="0"/>
                <a:cs typeface="Calibri" panose="020F0502020204030204" pitchFamily="34" charset="0"/>
              </a:rPr>
              <a:t>Material: </a:t>
            </a:r>
            <a:r>
              <a:rPr lang="en-US" dirty="0">
                <a:latin typeface="Calibri" panose="020F0502020204030204" pitchFamily="34" charset="0"/>
                <a:cs typeface="Calibri" panose="020F0502020204030204" pitchFamily="34" charset="0"/>
              </a:rPr>
              <a:t>Website, meeting space, incentive payments</a:t>
            </a:r>
          </a:p>
          <a:p>
            <a:r>
              <a:rPr lang="en-US" b="1" dirty="0">
                <a:latin typeface="Calibri" panose="020F0502020204030204" pitchFamily="34" charset="0"/>
                <a:cs typeface="Calibri" panose="020F0502020204030204" pitchFamily="34" charset="0"/>
              </a:rPr>
              <a:t>Technical: </a:t>
            </a:r>
            <a:r>
              <a:rPr lang="en-US" dirty="0">
                <a:latin typeface="Calibri" panose="020F0502020204030204" pitchFamily="34" charset="0"/>
                <a:cs typeface="Calibri" panose="020F0502020204030204" pitchFamily="34" charset="0"/>
              </a:rPr>
              <a:t>monitoring, field research trials, </a:t>
            </a:r>
            <a:r>
              <a:rPr lang="en-US" dirty="0"/>
              <a:t>information/guidance</a:t>
            </a:r>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Educational: </a:t>
            </a:r>
            <a:r>
              <a:rPr lang="en-US" dirty="0">
                <a:latin typeface="Calibri" panose="020F0502020204030204" pitchFamily="34" charset="0"/>
                <a:cs typeface="Calibri" panose="020F0502020204030204" pitchFamily="34" charset="0"/>
              </a:rPr>
              <a:t>watershed science or leadership skills</a:t>
            </a:r>
          </a:p>
          <a:p>
            <a:r>
              <a:rPr lang="en-US" b="1" dirty="0">
                <a:latin typeface="Calibri" panose="020F0502020204030204" pitchFamily="34" charset="0"/>
                <a:cs typeface="Calibri" panose="020F0502020204030204" pitchFamily="34" charset="0"/>
              </a:rPr>
              <a:t>Motivational: </a:t>
            </a:r>
            <a:r>
              <a:rPr lang="en-US" dirty="0">
                <a:latin typeface="Calibri" panose="020F0502020204030204" pitchFamily="34" charset="0"/>
                <a:cs typeface="Calibri" panose="020F0502020204030204" pitchFamily="34" charset="0"/>
              </a:rPr>
              <a:t>help avoid regulation, establish baselines, address crises, improve finances, etc.</a:t>
            </a:r>
          </a:p>
          <a:p>
            <a:endParaRPr lang="en-US"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343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Who’s Who of Kentucky Agriculture Partners</a:t>
            </a:r>
          </a:p>
        </p:txBody>
      </p:sp>
      <p:sp>
        <p:nvSpPr>
          <p:cNvPr id="3" name="Content Placeholder 2">
            <a:extLst>
              <a:ext uri="{FF2B5EF4-FFF2-40B4-BE49-F238E27FC236}">
                <a16:creationId xmlns:a16="http://schemas.microsoft.com/office/drawing/2014/main" id="{B82900DF-E845-4639-B46B-1D42DD6BAF95}"/>
              </a:ext>
            </a:extLst>
          </p:cNvPr>
          <p:cNvSpPr>
            <a:spLocks noGrp="1"/>
          </p:cNvSpPr>
          <p:nvPr>
            <p:ph idx="1"/>
          </p:nvPr>
        </p:nvSpPr>
        <p:spPr>
          <a:xfrm>
            <a:off x="371506" y="1600200"/>
            <a:ext cx="5545773" cy="4707000"/>
          </a:xfrm>
        </p:spPr>
        <p:txBody>
          <a:bodyPr>
            <a:normAutofit/>
          </a:bodyPr>
          <a:lstStyle/>
          <a:p>
            <a:pPr marL="742950" indent="-742950">
              <a:buFont typeface="+mj-lt"/>
              <a:buAutoNum type="alphaUcPeriod"/>
            </a:pPr>
            <a:r>
              <a:rPr lang="en-US" sz="3600" b="1" dirty="0"/>
              <a:t>Local</a:t>
            </a:r>
          </a:p>
          <a:p>
            <a:pPr marL="742950" indent="-742950">
              <a:buFont typeface="+mj-lt"/>
              <a:buAutoNum type="alphaUcPeriod"/>
            </a:pPr>
            <a:r>
              <a:rPr lang="en-US" sz="3600" b="1" dirty="0"/>
              <a:t>State</a:t>
            </a:r>
          </a:p>
          <a:p>
            <a:pPr marL="742950" indent="-742950">
              <a:buFont typeface="+mj-lt"/>
              <a:buAutoNum type="alphaUcPeriod"/>
            </a:pPr>
            <a:r>
              <a:rPr lang="en-US" sz="3600" b="1" dirty="0"/>
              <a:t>Federal</a:t>
            </a:r>
          </a:p>
          <a:p>
            <a:pPr marL="742950" indent="-742950">
              <a:buFont typeface="+mj-lt"/>
              <a:buAutoNum type="alphaUcPeriod"/>
            </a:pPr>
            <a:r>
              <a:rPr lang="en-US" sz="3600" b="1" dirty="0"/>
              <a:t>Non-profits and Commodity Groups </a:t>
            </a:r>
          </a:p>
          <a:p>
            <a:pPr marL="742950" indent="-742950">
              <a:buFont typeface="+mj-lt"/>
              <a:buAutoNum type="alphaUcPeriod"/>
            </a:pPr>
            <a:endParaRPr lang="en-US" sz="3600" b="1" dirty="0"/>
          </a:p>
        </p:txBody>
      </p:sp>
      <p:pic>
        <p:nvPicPr>
          <p:cNvPr id="7" name="Picture 6">
            <a:extLst>
              <a:ext uri="{FF2B5EF4-FFF2-40B4-BE49-F238E27FC236}">
                <a16:creationId xmlns:a16="http://schemas.microsoft.com/office/drawing/2014/main" id="{70A80252-1BF5-4028-A931-5F0F126CEED9}"/>
              </a:ext>
            </a:extLst>
          </p:cNvPr>
          <p:cNvPicPr>
            <a:picLocks noChangeAspect="1"/>
          </p:cNvPicPr>
          <p:nvPr/>
        </p:nvPicPr>
        <p:blipFill rotWithShape="1">
          <a:blip r:embed="rId3"/>
          <a:srcRect l="28067" r="29776"/>
          <a:stretch/>
        </p:blipFill>
        <p:spPr>
          <a:xfrm>
            <a:off x="5917279" y="1417638"/>
            <a:ext cx="2940908" cy="4278312"/>
          </a:xfrm>
          <a:prstGeom prst="rect">
            <a:avLst/>
          </a:prstGeom>
        </p:spPr>
      </p:pic>
    </p:spTree>
    <p:extLst>
      <p:ext uri="{BB962C8B-B14F-4D97-AF65-F5344CB8AC3E}">
        <p14:creationId xmlns:p14="http://schemas.microsoft.com/office/powerpoint/2010/main" val="1489146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E89626DD-BB9D-4F78-92AD-386BC5811F22}"/>
              </a:ext>
            </a:extLst>
          </p:cNvPr>
          <p:cNvPicPr>
            <a:picLocks noChangeAspect="1"/>
          </p:cNvPicPr>
          <p:nvPr/>
        </p:nvPicPr>
        <p:blipFill>
          <a:blip r:embed="rId3"/>
          <a:stretch>
            <a:fillRect/>
          </a:stretch>
        </p:blipFill>
        <p:spPr>
          <a:xfrm>
            <a:off x="2307852" y="140607"/>
            <a:ext cx="4528296" cy="2248745"/>
          </a:xfrm>
          <a:prstGeom prst="rect">
            <a:avLst/>
          </a:prstGeom>
        </p:spPr>
      </p:pic>
      <p:sp>
        <p:nvSpPr>
          <p:cNvPr id="4" name="Title 3"/>
          <p:cNvSpPr>
            <a:spLocks noGrp="1"/>
          </p:cNvSpPr>
          <p:nvPr>
            <p:ph type="title"/>
          </p:nvPr>
        </p:nvSpPr>
        <p:spPr/>
        <p:txBody>
          <a:bodyPr/>
          <a:lstStyle/>
          <a:p>
            <a:pPr algn="l"/>
            <a:r>
              <a:rPr lang="en-US" dirty="0">
                <a:solidFill>
                  <a:srgbClr val="0032A1"/>
                </a:solidFill>
              </a:rPr>
              <a:t>Local Hubs</a:t>
            </a:r>
          </a:p>
        </p:txBody>
      </p:sp>
      <p:pic>
        <p:nvPicPr>
          <p:cNvPr id="7" name="Picture 6" descr="A picture containing food, drawing&#10;&#10;Description automatically generated">
            <a:extLst>
              <a:ext uri="{FF2B5EF4-FFF2-40B4-BE49-F238E27FC236}">
                <a16:creationId xmlns:a16="http://schemas.microsoft.com/office/drawing/2014/main" id="{4F493686-8AD4-4275-98B6-7427E2C67EE2}"/>
              </a:ext>
            </a:extLst>
          </p:cNvPr>
          <p:cNvPicPr>
            <a:picLocks noChangeAspect="1"/>
          </p:cNvPicPr>
          <p:nvPr/>
        </p:nvPicPr>
        <p:blipFill>
          <a:blip r:embed="rId4"/>
          <a:stretch>
            <a:fillRect/>
          </a:stretch>
        </p:blipFill>
        <p:spPr>
          <a:xfrm>
            <a:off x="1277030" y="2711569"/>
            <a:ext cx="2061643" cy="2079295"/>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F9C8C041-4E1E-4F82-A509-EF2BAE7E2AA7}"/>
              </a:ext>
            </a:extLst>
          </p:cNvPr>
          <p:cNvPicPr>
            <a:picLocks noChangeAspect="1"/>
          </p:cNvPicPr>
          <p:nvPr/>
        </p:nvPicPr>
        <p:blipFill>
          <a:blip r:embed="rId5"/>
          <a:stretch>
            <a:fillRect/>
          </a:stretch>
        </p:blipFill>
        <p:spPr>
          <a:xfrm>
            <a:off x="3662023" y="2909750"/>
            <a:ext cx="5412309" cy="1682932"/>
          </a:xfrm>
          <a:prstGeom prst="rect">
            <a:avLst/>
          </a:prstGeom>
        </p:spPr>
      </p:pic>
      <p:sp>
        <p:nvSpPr>
          <p:cNvPr id="15" name="Rectangle 14">
            <a:extLst>
              <a:ext uri="{FF2B5EF4-FFF2-40B4-BE49-F238E27FC236}">
                <a16:creationId xmlns:a16="http://schemas.microsoft.com/office/drawing/2014/main" id="{33D16D20-5814-4E70-9ABE-95071FE34AC6}"/>
              </a:ext>
            </a:extLst>
          </p:cNvPr>
          <p:cNvSpPr/>
          <p:nvPr/>
        </p:nvSpPr>
        <p:spPr>
          <a:xfrm>
            <a:off x="371507" y="5121754"/>
            <a:ext cx="8315292" cy="1077218"/>
          </a:xfrm>
          <a:prstGeom prst="rect">
            <a:avLst/>
          </a:prstGeom>
          <a:solidFill>
            <a:schemeClr val="tx2">
              <a:lumMod val="20000"/>
              <a:lumOff val="80000"/>
            </a:schemeClr>
          </a:solidFill>
          <a:ln>
            <a:solidFill>
              <a:schemeClr val="tx2"/>
            </a:solidFill>
          </a:ln>
        </p:spPr>
        <p:txBody>
          <a:bodyPr wrap="square">
            <a:spAutoFit/>
          </a:bodyPr>
          <a:lstStyle/>
          <a:p>
            <a:pPr algn="ctr"/>
            <a:r>
              <a:rPr lang="en-US" sz="3200" b="1" dirty="0">
                <a:latin typeface="AvenirNext LT Pro Bold" panose="020B0804020202020204"/>
              </a:rPr>
              <a:t>First stop for farmers seeking cost share and technical assistance.</a:t>
            </a:r>
          </a:p>
        </p:txBody>
      </p:sp>
    </p:spTree>
    <p:extLst>
      <p:ext uri="{BB962C8B-B14F-4D97-AF65-F5344CB8AC3E}">
        <p14:creationId xmlns:p14="http://schemas.microsoft.com/office/powerpoint/2010/main" val="3356221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Soil and Water Conservation </a:t>
            </a:r>
            <a:br>
              <a:rPr lang="en-US" dirty="0">
                <a:solidFill>
                  <a:srgbClr val="0032A1"/>
                </a:solidFill>
              </a:rPr>
            </a:br>
            <a:r>
              <a:rPr lang="en-US" dirty="0">
                <a:solidFill>
                  <a:srgbClr val="0032A1"/>
                </a:solidFill>
              </a:rPr>
              <a:t>Districts</a:t>
            </a:r>
          </a:p>
        </p:txBody>
      </p:sp>
      <p:sp>
        <p:nvSpPr>
          <p:cNvPr id="5" name="Content Placeholder 4"/>
          <p:cNvSpPr>
            <a:spLocks noGrp="1"/>
          </p:cNvSpPr>
          <p:nvPr>
            <p:ph idx="1"/>
          </p:nvPr>
        </p:nvSpPr>
        <p:spPr>
          <a:xfrm>
            <a:off x="285813" y="1417637"/>
            <a:ext cx="8400986" cy="2831633"/>
          </a:xfrm>
        </p:spPr>
        <p:txBody>
          <a:bodyPr>
            <a:normAutofit fontScale="92500"/>
          </a:bodyPr>
          <a:lstStyle/>
          <a:p>
            <a:r>
              <a:rPr lang="en-US" sz="2800" dirty="0"/>
              <a:t>121 Districts.  All are independent with elected                       7-member board of supervisors (847 statewide)</a:t>
            </a:r>
          </a:p>
          <a:p>
            <a:r>
              <a:rPr lang="en-US" sz="2800" dirty="0"/>
              <a:t>Funded by county fiscal court, property taxes, direct aid state contributions and grants, and business donations</a:t>
            </a:r>
          </a:p>
          <a:p>
            <a:r>
              <a:rPr lang="en-US" sz="2800" dirty="0"/>
              <a:t>Purpose: “Conserve and develop </a:t>
            </a:r>
            <a:r>
              <a:rPr lang="en-US" sz="2800" u="sng" dirty="0"/>
              <a:t>all renewable              natural resources</a:t>
            </a:r>
            <a:r>
              <a:rPr lang="en-US" sz="2800" dirty="0"/>
              <a:t> within the district.”  Includes (KRS 262):</a:t>
            </a:r>
            <a:endParaRPr lang="en-US" sz="2400" dirty="0"/>
          </a:p>
        </p:txBody>
      </p:sp>
      <p:pic>
        <p:nvPicPr>
          <p:cNvPr id="6" name="Picture 5" descr="A picture containing food, drawing&#10;&#10;Description automatically generated">
            <a:extLst>
              <a:ext uri="{FF2B5EF4-FFF2-40B4-BE49-F238E27FC236}">
                <a16:creationId xmlns:a16="http://schemas.microsoft.com/office/drawing/2014/main" id="{3B2EB1C3-6185-4763-AC57-795700FB41EB}"/>
              </a:ext>
            </a:extLst>
          </p:cNvPr>
          <p:cNvPicPr>
            <a:picLocks noChangeAspect="1"/>
          </p:cNvPicPr>
          <p:nvPr/>
        </p:nvPicPr>
        <p:blipFill>
          <a:blip r:embed="rId3"/>
          <a:stretch>
            <a:fillRect/>
          </a:stretch>
        </p:blipFill>
        <p:spPr>
          <a:xfrm>
            <a:off x="7207446" y="208272"/>
            <a:ext cx="1479352" cy="1492018"/>
          </a:xfrm>
          <a:prstGeom prst="rect">
            <a:avLst/>
          </a:prstGeom>
        </p:spPr>
      </p:pic>
      <p:sp>
        <p:nvSpPr>
          <p:cNvPr id="2" name="Rectangle 1">
            <a:extLst>
              <a:ext uri="{FF2B5EF4-FFF2-40B4-BE49-F238E27FC236}">
                <a16:creationId xmlns:a16="http://schemas.microsoft.com/office/drawing/2014/main" id="{02BBF46F-ADDE-47A8-A320-2F04960D3227}"/>
              </a:ext>
            </a:extLst>
          </p:cNvPr>
          <p:cNvSpPr/>
          <p:nvPr/>
        </p:nvSpPr>
        <p:spPr>
          <a:xfrm>
            <a:off x="232795" y="4089207"/>
            <a:ext cx="8400985" cy="2286000"/>
          </a:xfrm>
          <a:prstGeom prst="rect">
            <a:avLst/>
          </a:prstGeom>
        </p:spPr>
        <p:txBody>
          <a:bodyPr wrap="square" numCol="2">
            <a:spAutoFit/>
          </a:bodyPr>
          <a:lstStyle/>
          <a:p>
            <a:pPr marL="914400" lvl="1" indent="-457200">
              <a:buFont typeface="Arial" panose="020B0604020202020204" pitchFamily="34" charset="0"/>
              <a:buChar char="•"/>
            </a:pPr>
            <a:r>
              <a:rPr lang="en-US" sz="2000" dirty="0">
                <a:latin typeface="Mercury Display"/>
              </a:rPr>
              <a:t>Ag conservation practices</a:t>
            </a:r>
          </a:p>
          <a:p>
            <a:pPr marL="914400" lvl="1" indent="-457200">
              <a:buFont typeface="Arial" panose="020B0604020202020204" pitchFamily="34" charset="0"/>
              <a:buChar char="•"/>
            </a:pPr>
            <a:r>
              <a:rPr lang="en-US" sz="2000" dirty="0">
                <a:latin typeface="Mercury Display"/>
              </a:rPr>
              <a:t>Soil erosion</a:t>
            </a:r>
          </a:p>
          <a:p>
            <a:pPr marL="914400" lvl="1" indent="-457200">
              <a:buFont typeface="Arial" panose="020B0604020202020204" pitchFamily="34" charset="0"/>
              <a:buChar char="•"/>
            </a:pPr>
            <a:r>
              <a:rPr lang="en-US" sz="2000" dirty="0">
                <a:latin typeface="Mercury Display"/>
              </a:rPr>
              <a:t>Water runoff</a:t>
            </a:r>
          </a:p>
          <a:p>
            <a:pPr marL="914400" lvl="1" indent="-457200">
              <a:buFont typeface="Arial" panose="020B0604020202020204" pitchFamily="34" charset="0"/>
              <a:buChar char="•"/>
            </a:pPr>
            <a:r>
              <a:rPr lang="en-US" sz="2000" dirty="0">
                <a:latin typeface="Mercury Display"/>
              </a:rPr>
              <a:t>Flood control</a:t>
            </a:r>
          </a:p>
          <a:p>
            <a:pPr marL="914400" lvl="1" indent="-457200">
              <a:buFont typeface="Arial" panose="020B0604020202020204" pitchFamily="34" charset="0"/>
              <a:buChar char="•"/>
            </a:pPr>
            <a:r>
              <a:rPr lang="en-US" sz="2000" dirty="0">
                <a:latin typeface="Mercury Display"/>
              </a:rPr>
              <a:t>Floodplains</a:t>
            </a:r>
          </a:p>
          <a:p>
            <a:pPr marL="914400" lvl="1" indent="-457200">
              <a:buFont typeface="Arial" panose="020B0604020202020204" pitchFamily="34" charset="0"/>
              <a:buChar char="•"/>
            </a:pPr>
            <a:r>
              <a:rPr lang="en-US" sz="2000" dirty="0">
                <a:latin typeface="Mercury Display"/>
              </a:rPr>
              <a:t>Water supply</a:t>
            </a:r>
          </a:p>
          <a:p>
            <a:pPr marL="914400" lvl="1" indent="-457200">
              <a:buFont typeface="Arial" panose="020B0604020202020204" pitchFamily="34" charset="0"/>
              <a:buChar char="•"/>
            </a:pPr>
            <a:r>
              <a:rPr lang="en-US" sz="2000" dirty="0">
                <a:latin typeface="Mercury Display"/>
              </a:rPr>
              <a:t>Sedimentation and pollution</a:t>
            </a:r>
          </a:p>
          <a:p>
            <a:pPr marL="914400" lvl="1" indent="-457200">
              <a:buFont typeface="Arial" panose="020B0604020202020204" pitchFamily="34" charset="0"/>
              <a:buChar char="•"/>
            </a:pPr>
            <a:r>
              <a:rPr lang="en-US" sz="2000" dirty="0">
                <a:latin typeface="Mercury Display"/>
              </a:rPr>
              <a:t>Reforestation</a:t>
            </a:r>
          </a:p>
          <a:p>
            <a:pPr marL="914400" lvl="1" indent="-457200">
              <a:buFont typeface="Arial" panose="020B0604020202020204" pitchFamily="34" charset="0"/>
              <a:buChar char="•"/>
            </a:pPr>
            <a:r>
              <a:rPr lang="en-US" sz="2000" dirty="0">
                <a:latin typeface="Mercury Display"/>
              </a:rPr>
              <a:t>Parks and Rec</a:t>
            </a:r>
          </a:p>
          <a:p>
            <a:pPr marL="914400" lvl="1" indent="-457200">
              <a:buFont typeface="Arial" panose="020B0604020202020204" pitchFamily="34" charset="0"/>
              <a:buChar char="•"/>
            </a:pPr>
            <a:r>
              <a:rPr lang="en-US" sz="2000" dirty="0">
                <a:latin typeface="Mercury Display"/>
              </a:rPr>
              <a:t>Greenbelts</a:t>
            </a:r>
          </a:p>
          <a:p>
            <a:pPr marL="914400" lvl="1" indent="-457200">
              <a:buFont typeface="Arial" panose="020B0604020202020204" pitchFamily="34" charset="0"/>
              <a:buChar char="•"/>
            </a:pPr>
            <a:r>
              <a:rPr lang="en-US" sz="2000" dirty="0">
                <a:latin typeface="Mercury Display"/>
              </a:rPr>
              <a:t>Protect Fish and Wildlife</a:t>
            </a:r>
          </a:p>
          <a:p>
            <a:pPr marL="914400" lvl="1" indent="-457200">
              <a:buFont typeface="Arial" panose="020B0604020202020204" pitchFamily="34" charset="0"/>
              <a:buChar char="•"/>
            </a:pPr>
            <a:r>
              <a:rPr lang="en-US" sz="2000" dirty="0">
                <a:latin typeface="Mercury Display"/>
              </a:rPr>
              <a:t>Minimize impact of development on natural resources</a:t>
            </a:r>
          </a:p>
        </p:txBody>
      </p:sp>
    </p:spTree>
    <p:extLst>
      <p:ext uri="{BB962C8B-B14F-4D97-AF65-F5344CB8AC3E}">
        <p14:creationId xmlns:p14="http://schemas.microsoft.com/office/powerpoint/2010/main" val="975966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Local Hubs</a:t>
            </a:r>
          </a:p>
        </p:txBody>
      </p:sp>
      <p:sp>
        <p:nvSpPr>
          <p:cNvPr id="5" name="Content Placeholder 4"/>
          <p:cNvSpPr>
            <a:spLocks noGrp="1"/>
          </p:cNvSpPr>
          <p:nvPr>
            <p:ph idx="1"/>
          </p:nvPr>
        </p:nvSpPr>
        <p:spPr>
          <a:xfrm>
            <a:off x="285813" y="2523383"/>
            <a:ext cx="8400986" cy="3877417"/>
          </a:xfrm>
        </p:spPr>
        <p:txBody>
          <a:bodyPr numCol="1">
            <a:normAutofit fontScale="77500" lnSpcReduction="20000"/>
          </a:bodyPr>
          <a:lstStyle/>
          <a:p>
            <a:pPr marL="0" indent="0">
              <a:buNone/>
            </a:pPr>
            <a:r>
              <a:rPr lang="en-US" sz="3600" b="1" dirty="0"/>
              <a:t>Conservation District-Related Organizations</a:t>
            </a:r>
          </a:p>
          <a:p>
            <a:r>
              <a:rPr lang="en-US" sz="3600" dirty="0"/>
              <a:t>Support Associations and Training</a:t>
            </a:r>
          </a:p>
          <a:p>
            <a:pPr lvl="1"/>
            <a:r>
              <a:rPr lang="en-US" sz="3200" dirty="0"/>
              <a:t>KACD / KACDE / NACD</a:t>
            </a:r>
          </a:p>
          <a:p>
            <a:pPr lvl="1"/>
            <a:r>
              <a:rPr lang="en-US" sz="3200" dirty="0"/>
              <a:t>Kentucky Division of Conservation</a:t>
            </a:r>
          </a:p>
          <a:p>
            <a:r>
              <a:rPr lang="en-US" sz="3600" dirty="0"/>
              <a:t>Policy and Ranking Cost Share</a:t>
            </a:r>
          </a:p>
          <a:p>
            <a:pPr lvl="1"/>
            <a:r>
              <a:rPr lang="en-US" sz="3200" dirty="0"/>
              <a:t>Soil and Water Conservation Commission</a:t>
            </a:r>
          </a:p>
          <a:p>
            <a:r>
              <a:rPr lang="en-US" sz="3600" dirty="0"/>
              <a:t>Independent Subdistricts: </a:t>
            </a:r>
          </a:p>
          <a:p>
            <a:pPr lvl="1"/>
            <a:r>
              <a:rPr lang="en-US" sz="3200" dirty="0"/>
              <a:t>Agricultural Districts</a:t>
            </a:r>
          </a:p>
          <a:p>
            <a:pPr lvl="1"/>
            <a:r>
              <a:rPr lang="en-US" sz="3200" dirty="0"/>
              <a:t>Watershed Conservancy Districts</a:t>
            </a:r>
          </a:p>
        </p:txBody>
      </p:sp>
      <p:pic>
        <p:nvPicPr>
          <p:cNvPr id="8" name="Picture 7" descr="A close up of a map&#10;&#10;Description automatically generated">
            <a:extLst>
              <a:ext uri="{FF2B5EF4-FFF2-40B4-BE49-F238E27FC236}">
                <a16:creationId xmlns:a16="http://schemas.microsoft.com/office/drawing/2014/main" id="{888F0590-FCFD-4188-854E-3AED41E0B291}"/>
              </a:ext>
            </a:extLst>
          </p:cNvPr>
          <p:cNvPicPr>
            <a:picLocks noChangeAspect="1"/>
          </p:cNvPicPr>
          <p:nvPr/>
        </p:nvPicPr>
        <p:blipFill>
          <a:blip r:embed="rId3"/>
          <a:stretch>
            <a:fillRect/>
          </a:stretch>
        </p:blipFill>
        <p:spPr>
          <a:xfrm>
            <a:off x="2307852" y="140607"/>
            <a:ext cx="4528296" cy="2248745"/>
          </a:xfrm>
          <a:prstGeom prst="rect">
            <a:avLst/>
          </a:prstGeom>
        </p:spPr>
      </p:pic>
      <p:pic>
        <p:nvPicPr>
          <p:cNvPr id="7" name="Picture 6" descr="A picture containing food, drawing&#10;&#10;Description automatically generated">
            <a:extLst>
              <a:ext uri="{FF2B5EF4-FFF2-40B4-BE49-F238E27FC236}">
                <a16:creationId xmlns:a16="http://schemas.microsoft.com/office/drawing/2014/main" id="{4F493686-8AD4-4275-98B6-7427E2C67E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19" b="99491" l="685" r="99829">
                        <a14:foregroundMark x1="48801" y1="10866" x2="16952" y2="22581"/>
                        <a14:foregroundMark x1="16952" y1="22581" x2="6336" y2="56197"/>
                        <a14:foregroundMark x1="6336" y1="56197" x2="24829" y2="83871"/>
                        <a14:foregroundMark x1="24829" y1="83871" x2="58562" y2="90153"/>
                        <a14:foregroundMark x1="58562" y1="90153" x2="88014" y2="71477"/>
                        <a14:foregroundMark x1="88014" y1="71477" x2="95377" y2="38200"/>
                        <a14:foregroundMark x1="95377" y1="38200" x2="68493" y2="15959"/>
                        <a14:foregroundMark x1="68493" y1="15959" x2="30651" y2="10187"/>
                        <a14:foregroundMark x1="74315" y1="11885" x2="41438" y2="2886"/>
                        <a14:foregroundMark x1="41438" y1="2886" x2="12842" y2="21053"/>
                        <a14:foregroundMark x1="12842" y1="21053" x2="4452" y2="37691"/>
                        <a14:foregroundMark x1="45205" y1="2547" x2="77226" y2="11885"/>
                        <a14:foregroundMark x1="77226" y1="11885" x2="91781" y2="26146"/>
                        <a14:foregroundMark x1="79795" y1="88625" x2="47945" y2="98302"/>
                        <a14:foregroundMark x1="47945" y1="98302" x2="16267" y2="84890"/>
                        <a14:foregroundMark x1="16267" y1="84890" x2="1541" y2="58404"/>
                        <a14:foregroundMark x1="35616" y1="25297" x2="35616" y2="25297"/>
                        <a14:foregroundMark x1="35616" y1="25297" x2="35616" y2="25297"/>
                        <a14:foregroundMark x1="35616" y1="25297" x2="36815" y2="25297"/>
                        <a14:foregroundMark x1="36815" y1="26655" x2="37158" y2="24958"/>
                        <a14:foregroundMark x1="84760" y1="34635" x2="89384" y2="67233"/>
                        <a14:foregroundMark x1="89384" y1="67233" x2="68836" y2="93888"/>
                        <a14:foregroundMark x1="68836" y1="93888" x2="35959" y2="99660"/>
                        <a14:foregroundMark x1="35959" y1="99660" x2="10788" y2="77080"/>
                        <a14:foregroundMark x1="10788" y1="77080" x2="6336" y2="43633"/>
                        <a14:foregroundMark x1="6336" y1="43633" x2="9247" y2="33786"/>
                        <a14:foregroundMark x1="30822" y1="95756" x2="3596" y2="34975"/>
                        <a14:foregroundMark x1="3596" y1="34975" x2="24829" y2="7470"/>
                        <a14:foregroundMark x1="24829" y1="7470" x2="58219" y2="3226"/>
                        <a14:foregroundMark x1="58219" y1="3226" x2="88014" y2="20543"/>
                        <a14:foregroundMark x1="88014" y1="20543" x2="98801" y2="51952"/>
                        <a14:foregroundMark x1="98801" y1="51952" x2="98459" y2="55857"/>
                        <a14:foregroundMark x1="12500" y1="83192" x2="3253" y2="51443"/>
                        <a14:foregroundMark x1="3253" y1="51443" x2="14555" y2="19864"/>
                        <a14:foregroundMark x1="14555" y1="19864" x2="7021" y2="26995"/>
                        <a14:foregroundMark x1="43151" y1="1868" x2="75856" y2="8998"/>
                        <a14:foregroundMark x1="75856" y1="8998" x2="94692" y2="37012"/>
                        <a14:foregroundMark x1="94692" y1="37012" x2="92637" y2="70119"/>
                        <a14:foregroundMark x1="92637" y1="70119" x2="69863" y2="94228"/>
                        <a14:foregroundMark x1="69863" y1="94228" x2="36815" y2="97963"/>
                        <a14:foregroundMark x1="36815" y1="97963" x2="36815" y2="97963"/>
                        <a14:foregroundMark x1="3082" y1="59593" x2="7192" y2="26316"/>
                        <a14:foregroundMark x1="7192" y1="26316" x2="33562" y2="5433"/>
                        <a14:foregroundMark x1="33562" y1="5433" x2="19863" y2="11885"/>
                        <a14:foregroundMark x1="4110" y1="35993" x2="1027" y2="65874"/>
                        <a14:foregroundMark x1="4966" y1="37521" x2="2740" y2="56197"/>
                        <a14:foregroundMark x1="1199" y1="47708" x2="5822" y2="34635"/>
                        <a14:foregroundMark x1="66952" y1="95416" x2="48630" y2="98472"/>
                        <a14:foregroundMark x1="78938" y1="89474" x2="97260" y2="60441"/>
                        <a14:foregroundMark x1="97260" y1="60441" x2="87500" y2="81154"/>
                        <a14:foregroundMark x1="94178" y1="68421" x2="98116" y2="35654"/>
                        <a14:foregroundMark x1="98116" y1="35654" x2="90753" y2="26146"/>
                        <a14:foregroundMark x1="88699" y1="78438" x2="88699" y2="79796"/>
                        <a14:foregroundMark x1="95548" y1="65365" x2="88699" y2="77759"/>
                        <a14:foregroundMark x1="90925" y1="77759" x2="95890" y2="65535"/>
                        <a14:foregroundMark x1="74315" y1="9677" x2="46233" y2="3056"/>
                        <a14:foregroundMark x1="75514" y1="10187" x2="46918" y2="1019"/>
                        <a14:foregroundMark x1="51370" y1="2207" x2="59760" y2="2547"/>
                        <a14:foregroundMark x1="59418" y1="3396" x2="73459" y2="8489"/>
                        <a14:foregroundMark x1="60616" y1="2716" x2="73288" y2="7640"/>
                        <a14:foregroundMark x1="47945" y1="1188" x2="79452" y2="12903"/>
                        <a14:foregroundMark x1="79452" y1="12903" x2="97774" y2="41426"/>
                        <a14:foregroundMark x1="97774" y1="41426" x2="93151" y2="74194"/>
                        <a14:foregroundMark x1="93151" y1="74194" x2="69178" y2="97114"/>
                        <a14:foregroundMark x1="69178" y1="97114" x2="82363" y2="85399"/>
                        <a14:foregroundMark x1="48288" y1="2377" x2="80651" y2="11375"/>
                        <a14:foregroundMark x1="80651" y1="11375" x2="98973" y2="40407"/>
                        <a14:foregroundMark x1="98973" y1="40407" x2="94178" y2="74194"/>
                        <a14:foregroundMark x1="94178" y1="74194" x2="68493" y2="97114"/>
                        <a14:foregroundMark x1="68493" y1="97114" x2="67466" y2="98981"/>
                        <a14:foregroundMark x1="81507" y1="11375" x2="99829" y2="46350"/>
                      </a14:backgroundRemoval>
                    </a14:imgEffect>
                  </a14:imgLayer>
                </a14:imgProps>
              </a:ext>
            </a:extLst>
          </a:blip>
          <a:stretch>
            <a:fillRect/>
          </a:stretch>
        </p:blipFill>
        <p:spPr>
          <a:xfrm>
            <a:off x="3853360" y="826876"/>
            <a:ext cx="1437279" cy="1449585"/>
          </a:xfrm>
          <a:prstGeom prst="rect">
            <a:avLst/>
          </a:prstGeom>
        </p:spPr>
      </p:pic>
    </p:spTree>
    <p:extLst>
      <p:ext uri="{BB962C8B-B14F-4D97-AF65-F5344CB8AC3E}">
        <p14:creationId xmlns:p14="http://schemas.microsoft.com/office/powerpoint/2010/main" val="427339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Association of           Conservation Districts (KACD)</a:t>
            </a:r>
          </a:p>
        </p:txBody>
      </p:sp>
      <p:sp>
        <p:nvSpPr>
          <p:cNvPr id="5" name="Content Placeholder 4"/>
          <p:cNvSpPr>
            <a:spLocks noGrp="1"/>
          </p:cNvSpPr>
          <p:nvPr>
            <p:ph idx="1"/>
          </p:nvPr>
        </p:nvSpPr>
        <p:spPr>
          <a:xfrm>
            <a:off x="285812" y="1417637"/>
            <a:ext cx="5775774" cy="4961039"/>
          </a:xfrm>
        </p:spPr>
        <p:txBody>
          <a:bodyPr>
            <a:normAutofit fontScale="77500" lnSpcReduction="20000"/>
          </a:bodyPr>
          <a:lstStyle/>
          <a:p>
            <a:r>
              <a:rPr lang="en-US" sz="3600" dirty="0"/>
              <a:t>Non-profit organization for independent districts</a:t>
            </a:r>
          </a:p>
          <a:p>
            <a:r>
              <a:rPr lang="en-US" sz="3600" dirty="0"/>
              <a:t>Mission:</a:t>
            </a:r>
          </a:p>
          <a:p>
            <a:pPr lvl="1"/>
            <a:r>
              <a:rPr lang="en-US" sz="3200" dirty="0"/>
              <a:t>information relating to the administration and operation…; </a:t>
            </a:r>
          </a:p>
          <a:p>
            <a:pPr lvl="1"/>
            <a:r>
              <a:rPr lang="en-US" sz="3200" dirty="0"/>
              <a:t>cooperation between districts and agencies and organizations…; </a:t>
            </a:r>
          </a:p>
          <a:p>
            <a:pPr lvl="1"/>
            <a:r>
              <a:rPr lang="en-US" sz="3200" dirty="0"/>
              <a:t>promote welfare of conservation districts …; and </a:t>
            </a:r>
          </a:p>
          <a:p>
            <a:pPr lvl="1"/>
            <a:r>
              <a:rPr lang="en-US" sz="3200" dirty="0"/>
              <a:t>maintain strong and active membership….</a:t>
            </a:r>
          </a:p>
          <a:p>
            <a:r>
              <a:rPr lang="en-US" sz="3600" dirty="0"/>
              <a:t>National Association of Conservation Districts (NACD)</a:t>
            </a:r>
          </a:p>
        </p:txBody>
      </p:sp>
      <p:sp>
        <p:nvSpPr>
          <p:cNvPr id="6" name="Rectangle 5">
            <a:extLst>
              <a:ext uri="{FF2B5EF4-FFF2-40B4-BE49-F238E27FC236}">
                <a16:creationId xmlns:a16="http://schemas.microsoft.com/office/drawing/2014/main" id="{E3513491-68C0-429B-9A4B-F9653BA85DBA}"/>
              </a:ext>
            </a:extLst>
          </p:cNvPr>
          <p:cNvSpPr/>
          <p:nvPr/>
        </p:nvSpPr>
        <p:spPr>
          <a:xfrm>
            <a:off x="6061587" y="2197115"/>
            <a:ext cx="3017826" cy="2677656"/>
          </a:xfrm>
          <a:prstGeom prst="rect">
            <a:avLst/>
          </a:prstGeom>
          <a:solidFill>
            <a:schemeClr val="accent1">
              <a:lumMod val="40000"/>
              <a:lumOff val="60000"/>
            </a:schemeClr>
          </a:solidFill>
          <a:ln>
            <a:solidFill>
              <a:schemeClr val="accent1"/>
            </a:solidFill>
          </a:ln>
        </p:spPr>
        <p:txBody>
          <a:bodyPr wrap="square">
            <a:spAutoFit/>
          </a:bodyPr>
          <a:lstStyle/>
          <a:p>
            <a:r>
              <a:rPr lang="en-US" sz="2800" dirty="0">
                <a:latin typeface="Mercury Display"/>
              </a:rPr>
              <a:t>Professional org to helps maintain health and message of  conservation district needs.</a:t>
            </a:r>
          </a:p>
        </p:txBody>
      </p:sp>
      <p:pic>
        <p:nvPicPr>
          <p:cNvPr id="8" name="Picture 7" descr="A picture containing food, drawing&#10;&#10;Description automatically generated">
            <a:extLst>
              <a:ext uri="{FF2B5EF4-FFF2-40B4-BE49-F238E27FC236}">
                <a16:creationId xmlns:a16="http://schemas.microsoft.com/office/drawing/2014/main" id="{D49BEFB2-1CEB-4933-B5F6-AA2D8CE25577}"/>
              </a:ext>
            </a:extLst>
          </p:cNvPr>
          <p:cNvPicPr>
            <a:picLocks noChangeAspect="1"/>
          </p:cNvPicPr>
          <p:nvPr/>
        </p:nvPicPr>
        <p:blipFill>
          <a:blip r:embed="rId3"/>
          <a:stretch>
            <a:fillRect/>
          </a:stretch>
        </p:blipFill>
        <p:spPr>
          <a:xfrm>
            <a:off x="7207446" y="274638"/>
            <a:ext cx="1479352" cy="1492018"/>
          </a:xfrm>
          <a:prstGeom prst="rect">
            <a:avLst/>
          </a:prstGeom>
        </p:spPr>
      </p:pic>
      <p:pic>
        <p:nvPicPr>
          <p:cNvPr id="3" name="Graphic 2">
            <a:extLst>
              <a:ext uri="{FF2B5EF4-FFF2-40B4-BE49-F238E27FC236}">
                <a16:creationId xmlns:a16="http://schemas.microsoft.com/office/drawing/2014/main" id="{8ECB440E-39F8-4CE1-A932-F1FE5B83BF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18580" y="5031027"/>
            <a:ext cx="1453330" cy="1191393"/>
          </a:xfrm>
          <a:prstGeom prst="rect">
            <a:avLst/>
          </a:prstGeom>
        </p:spPr>
      </p:pic>
    </p:spTree>
    <p:extLst>
      <p:ext uri="{BB962C8B-B14F-4D97-AF65-F5344CB8AC3E}">
        <p14:creationId xmlns:p14="http://schemas.microsoft.com/office/powerpoint/2010/main" val="114695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Agricultural Partners Overview</a:t>
            </a:r>
          </a:p>
        </p:txBody>
      </p:sp>
      <p:sp>
        <p:nvSpPr>
          <p:cNvPr id="5" name="Content Placeholder 4"/>
          <p:cNvSpPr>
            <a:spLocks noGrp="1"/>
          </p:cNvSpPr>
          <p:nvPr>
            <p:ph idx="1"/>
          </p:nvPr>
        </p:nvSpPr>
        <p:spPr>
          <a:xfrm>
            <a:off x="285813" y="1417638"/>
            <a:ext cx="8486680" cy="4707000"/>
          </a:xfrm>
        </p:spPr>
        <p:txBody>
          <a:bodyPr>
            <a:normAutofit/>
          </a:bodyPr>
          <a:lstStyle/>
          <a:p>
            <a:pPr marL="514350" indent="-514350">
              <a:buFont typeface="+mj-lt"/>
              <a:buAutoNum type="arabicPeriod"/>
            </a:pPr>
            <a:r>
              <a:rPr lang="en-US" sz="3200" dirty="0">
                <a:latin typeface="Calibri" panose="020F0502020204030204" pitchFamily="34" charset="0"/>
                <a:cs typeface="Calibri" panose="020F0502020204030204" pitchFamily="34" charset="0"/>
              </a:rPr>
              <a:t>Introduction to Kentucky Farmers</a:t>
            </a:r>
          </a:p>
          <a:p>
            <a:pPr marL="514350" indent="-514350">
              <a:buFont typeface="+mj-lt"/>
              <a:buAutoNum type="arabicPeriod"/>
            </a:pPr>
            <a:r>
              <a:rPr lang="en-US" dirty="0">
                <a:latin typeface="Calibri" panose="020F0502020204030204" pitchFamily="34" charset="0"/>
                <a:cs typeface="Calibri" panose="020F0502020204030204" pitchFamily="34" charset="0"/>
              </a:rPr>
              <a:t>How Farmers Can Lead Watershed Management</a:t>
            </a:r>
          </a:p>
          <a:p>
            <a:pPr marL="514350" indent="-514350">
              <a:buFont typeface="+mj-lt"/>
              <a:buAutoNum type="arabicPeriod"/>
            </a:pPr>
            <a:r>
              <a:rPr lang="en-US" dirty="0">
                <a:latin typeface="Calibri" panose="020F0502020204030204" pitchFamily="34" charset="0"/>
                <a:cs typeface="Calibri" panose="020F0502020204030204" pitchFamily="34" charset="0"/>
              </a:rPr>
              <a:t>Who’s Who of Kentucky Agriculture</a:t>
            </a:r>
            <a:endParaRPr lang="en-US" sz="3200" dirty="0">
              <a:latin typeface="Calibri" panose="020F0502020204030204" pitchFamily="34" charset="0"/>
              <a:cs typeface="Calibri" panose="020F0502020204030204" pitchFamily="34" charset="0"/>
            </a:endParaRPr>
          </a:p>
          <a:p>
            <a:pPr marL="514350" indent="-514350">
              <a:buFont typeface="+mj-lt"/>
              <a:buAutoNum type="arabicPeriod"/>
            </a:pPr>
            <a:endParaRPr lang="en-US" dirty="0">
              <a:latin typeface="Calibri" panose="020F0502020204030204" pitchFamily="34" charset="0"/>
              <a:cs typeface="Calibri" panose="020F0502020204030204" pitchFamily="34" charset="0"/>
            </a:endParaRPr>
          </a:p>
        </p:txBody>
      </p:sp>
      <p:pic>
        <p:nvPicPr>
          <p:cNvPr id="3" name="Picture 2" descr="A picture containing food&#10;&#10;Description automatically generated">
            <a:extLst>
              <a:ext uri="{FF2B5EF4-FFF2-40B4-BE49-F238E27FC236}">
                <a16:creationId xmlns:a16="http://schemas.microsoft.com/office/drawing/2014/main" id="{436881CE-120B-4FFE-A955-962916F54C6C}"/>
              </a:ext>
            </a:extLst>
          </p:cNvPr>
          <p:cNvPicPr>
            <a:picLocks noChangeAspect="1"/>
          </p:cNvPicPr>
          <p:nvPr/>
        </p:nvPicPr>
        <p:blipFill rotWithShape="1">
          <a:blip r:embed="rId3"/>
          <a:srcRect r="50000" b="50000"/>
          <a:stretch/>
        </p:blipFill>
        <p:spPr>
          <a:xfrm>
            <a:off x="368849" y="4212554"/>
            <a:ext cx="1899080" cy="1917517"/>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236D54E0-8512-470E-94A4-D289FFB724DB}"/>
              </a:ext>
            </a:extLst>
          </p:cNvPr>
          <p:cNvPicPr>
            <a:picLocks noChangeAspect="1"/>
          </p:cNvPicPr>
          <p:nvPr/>
        </p:nvPicPr>
        <p:blipFill rotWithShape="1">
          <a:blip r:embed="rId3"/>
          <a:srcRect t="50835" r="50000"/>
          <a:stretch/>
        </p:blipFill>
        <p:spPr>
          <a:xfrm>
            <a:off x="7159784" y="2223249"/>
            <a:ext cx="1971330" cy="1957232"/>
          </a:xfrm>
          <a:prstGeom prst="rect">
            <a:avLst/>
          </a:prstGeom>
        </p:spPr>
      </p:pic>
      <p:pic>
        <p:nvPicPr>
          <p:cNvPr id="14" name="Picture 13" descr="A close up of a logo&#10;&#10;Description automatically generated">
            <a:extLst>
              <a:ext uri="{FF2B5EF4-FFF2-40B4-BE49-F238E27FC236}">
                <a16:creationId xmlns:a16="http://schemas.microsoft.com/office/drawing/2014/main" id="{E2F75361-A846-4E88-9349-258867660C22}"/>
              </a:ext>
            </a:extLst>
          </p:cNvPr>
          <p:cNvPicPr>
            <a:picLocks noChangeAspect="1"/>
          </p:cNvPicPr>
          <p:nvPr/>
        </p:nvPicPr>
        <p:blipFill>
          <a:blip r:embed="rId4"/>
          <a:stretch>
            <a:fillRect/>
          </a:stretch>
        </p:blipFill>
        <p:spPr>
          <a:xfrm>
            <a:off x="7066361" y="366075"/>
            <a:ext cx="1873436" cy="1873436"/>
          </a:xfrm>
          <a:prstGeom prst="rect">
            <a:avLst/>
          </a:prstGeom>
        </p:spPr>
      </p:pic>
      <p:pic>
        <p:nvPicPr>
          <p:cNvPr id="18" name="Picture 17" descr="A picture containing clock&#10;&#10;Description automatically generated">
            <a:extLst>
              <a:ext uri="{FF2B5EF4-FFF2-40B4-BE49-F238E27FC236}">
                <a16:creationId xmlns:a16="http://schemas.microsoft.com/office/drawing/2014/main" id="{AE4AB4F1-2B40-4D70-9068-2F904878046F}"/>
              </a:ext>
            </a:extLst>
          </p:cNvPr>
          <p:cNvPicPr>
            <a:picLocks noChangeAspect="1"/>
          </p:cNvPicPr>
          <p:nvPr/>
        </p:nvPicPr>
        <p:blipFill>
          <a:blip r:embed="rId5"/>
          <a:stretch>
            <a:fillRect/>
          </a:stretch>
        </p:blipFill>
        <p:spPr>
          <a:xfrm>
            <a:off x="2350965" y="4189956"/>
            <a:ext cx="1873436" cy="1873436"/>
          </a:xfrm>
          <a:prstGeom prst="rect">
            <a:avLst/>
          </a:prstGeom>
        </p:spPr>
      </p:pic>
      <p:pic>
        <p:nvPicPr>
          <p:cNvPr id="26" name="Picture 25" descr="A picture containing umbrella, building&#10;&#10;Description automatically generated">
            <a:extLst>
              <a:ext uri="{FF2B5EF4-FFF2-40B4-BE49-F238E27FC236}">
                <a16:creationId xmlns:a16="http://schemas.microsoft.com/office/drawing/2014/main" id="{26F0020B-EEDA-4F2D-9B4B-5891F3BE71BE}"/>
              </a:ext>
            </a:extLst>
          </p:cNvPr>
          <p:cNvPicPr>
            <a:picLocks noChangeAspect="1"/>
          </p:cNvPicPr>
          <p:nvPr/>
        </p:nvPicPr>
        <p:blipFill>
          <a:blip r:embed="rId6"/>
          <a:stretch>
            <a:fillRect/>
          </a:stretch>
        </p:blipFill>
        <p:spPr>
          <a:xfrm>
            <a:off x="6607805" y="3909659"/>
            <a:ext cx="2523309" cy="2523309"/>
          </a:xfrm>
          <a:prstGeom prst="rect">
            <a:avLst/>
          </a:prstGeom>
        </p:spPr>
      </p:pic>
      <p:grpSp>
        <p:nvGrpSpPr>
          <p:cNvPr id="32" name="Group 31">
            <a:extLst>
              <a:ext uri="{FF2B5EF4-FFF2-40B4-BE49-F238E27FC236}">
                <a16:creationId xmlns:a16="http://schemas.microsoft.com/office/drawing/2014/main" id="{2C4EDE7E-F161-48A9-B90F-9FDA30AB5353}"/>
              </a:ext>
            </a:extLst>
          </p:cNvPr>
          <p:cNvGrpSpPr/>
          <p:nvPr/>
        </p:nvGrpSpPr>
        <p:grpSpPr>
          <a:xfrm>
            <a:off x="4529153" y="4189956"/>
            <a:ext cx="1873436" cy="1798389"/>
            <a:chOff x="2295860" y="4220865"/>
            <a:chExt cx="1873436" cy="1798389"/>
          </a:xfrm>
        </p:grpSpPr>
        <p:sp>
          <p:nvSpPr>
            <p:cNvPr id="31" name="Oval 30">
              <a:extLst>
                <a:ext uri="{FF2B5EF4-FFF2-40B4-BE49-F238E27FC236}">
                  <a16:creationId xmlns:a16="http://schemas.microsoft.com/office/drawing/2014/main" id="{50D5D8AC-EC7B-4143-A2DA-F0AF1F502A8F}"/>
                </a:ext>
              </a:extLst>
            </p:cNvPr>
            <p:cNvSpPr/>
            <p:nvPr/>
          </p:nvSpPr>
          <p:spPr>
            <a:xfrm>
              <a:off x="2295860" y="4220865"/>
              <a:ext cx="1873436" cy="1798389"/>
            </a:xfrm>
            <a:prstGeom prst="ellipse">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A close up of a logo&#10;&#10;Description automatically generated">
              <a:extLst>
                <a:ext uri="{FF2B5EF4-FFF2-40B4-BE49-F238E27FC236}">
                  <a16:creationId xmlns:a16="http://schemas.microsoft.com/office/drawing/2014/main" id="{F58DDEAE-AEF3-49F4-9807-F94C58E43636}"/>
                </a:ext>
              </a:extLst>
            </p:cNvPr>
            <p:cNvPicPr>
              <a:picLocks noChangeAspect="1"/>
            </p:cNvPicPr>
            <p:nvPr/>
          </p:nvPicPr>
          <p:blipFill>
            <a:blip r:embed="rId7"/>
            <a:stretch>
              <a:fillRect/>
            </a:stretch>
          </p:blipFill>
          <p:spPr>
            <a:xfrm>
              <a:off x="2533528" y="4472262"/>
              <a:ext cx="1398099" cy="1398099"/>
            </a:xfrm>
            <a:prstGeom prst="rect">
              <a:avLst/>
            </a:prstGeom>
          </p:spPr>
        </p:pic>
      </p:grpSp>
    </p:spTree>
    <p:extLst>
      <p:ext uri="{BB962C8B-B14F-4D97-AF65-F5344CB8AC3E}">
        <p14:creationId xmlns:p14="http://schemas.microsoft.com/office/powerpoint/2010/main" val="909152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Association of           Conservation District Employees (KACDE)</a:t>
            </a:r>
          </a:p>
        </p:txBody>
      </p:sp>
      <p:sp>
        <p:nvSpPr>
          <p:cNvPr id="5" name="Content Placeholder 4"/>
          <p:cNvSpPr>
            <a:spLocks noGrp="1"/>
          </p:cNvSpPr>
          <p:nvPr>
            <p:ph idx="1"/>
          </p:nvPr>
        </p:nvSpPr>
        <p:spPr>
          <a:xfrm>
            <a:off x="285813" y="1417638"/>
            <a:ext cx="5037402" cy="4707000"/>
          </a:xfrm>
        </p:spPr>
        <p:txBody>
          <a:bodyPr>
            <a:normAutofit fontScale="85000" lnSpcReduction="10000"/>
          </a:bodyPr>
          <a:lstStyle/>
          <a:p>
            <a:r>
              <a:rPr lang="en-US" sz="3600" dirty="0"/>
              <a:t>Non-profit organization for independent districts</a:t>
            </a:r>
          </a:p>
          <a:p>
            <a:r>
              <a:rPr lang="en-US" sz="3600" dirty="0"/>
              <a:t>Mission:</a:t>
            </a:r>
          </a:p>
          <a:p>
            <a:pPr lvl="1"/>
            <a:r>
              <a:rPr lang="en-US" sz="3200" dirty="0"/>
              <a:t>develop, promote, and strengthen conservation districts and their programs</a:t>
            </a:r>
          </a:p>
          <a:p>
            <a:pPr lvl="1"/>
            <a:r>
              <a:rPr lang="en-US" sz="3200" dirty="0"/>
              <a:t>educate the district employees to be able to assist in determining policy and making decisions that affect each county. </a:t>
            </a:r>
          </a:p>
          <a:p>
            <a:pPr lvl="1"/>
            <a:endParaRPr lang="en-US" sz="3200" dirty="0"/>
          </a:p>
        </p:txBody>
      </p:sp>
      <p:sp>
        <p:nvSpPr>
          <p:cNvPr id="6" name="Rectangle 5">
            <a:extLst>
              <a:ext uri="{FF2B5EF4-FFF2-40B4-BE49-F238E27FC236}">
                <a16:creationId xmlns:a16="http://schemas.microsoft.com/office/drawing/2014/main" id="{E3513491-68C0-429B-9A4B-F9653BA85DBA}"/>
              </a:ext>
            </a:extLst>
          </p:cNvPr>
          <p:cNvSpPr/>
          <p:nvPr/>
        </p:nvSpPr>
        <p:spPr>
          <a:xfrm>
            <a:off x="5683446" y="1507254"/>
            <a:ext cx="3174741" cy="3108543"/>
          </a:xfrm>
          <a:prstGeom prst="rect">
            <a:avLst/>
          </a:prstGeom>
          <a:solidFill>
            <a:schemeClr val="accent1">
              <a:lumMod val="40000"/>
              <a:lumOff val="60000"/>
            </a:schemeClr>
          </a:solidFill>
          <a:ln>
            <a:solidFill>
              <a:schemeClr val="accent1"/>
            </a:solidFill>
          </a:ln>
        </p:spPr>
        <p:txBody>
          <a:bodyPr wrap="square">
            <a:spAutoFit/>
          </a:bodyPr>
          <a:lstStyle/>
          <a:p>
            <a:r>
              <a:rPr lang="en-US" sz="2800" dirty="0">
                <a:latin typeface="Mercury Display"/>
              </a:rPr>
              <a:t>Educational and training support on items such as media, field practices, youth education support, etc. </a:t>
            </a:r>
          </a:p>
        </p:txBody>
      </p:sp>
      <p:pic>
        <p:nvPicPr>
          <p:cNvPr id="3" name="Picture 2" descr="A picture containing light&#10;&#10;Description automatically generated">
            <a:extLst>
              <a:ext uri="{FF2B5EF4-FFF2-40B4-BE49-F238E27FC236}">
                <a16:creationId xmlns:a16="http://schemas.microsoft.com/office/drawing/2014/main" id="{62C270B6-1CFA-4541-83F7-A4E820AC88EF}"/>
              </a:ext>
            </a:extLst>
          </p:cNvPr>
          <p:cNvPicPr>
            <a:picLocks noChangeAspect="1"/>
          </p:cNvPicPr>
          <p:nvPr/>
        </p:nvPicPr>
        <p:blipFill>
          <a:blip r:embed="rId3"/>
          <a:stretch>
            <a:fillRect/>
          </a:stretch>
        </p:blipFill>
        <p:spPr>
          <a:xfrm>
            <a:off x="5683446" y="4705413"/>
            <a:ext cx="3048000" cy="1419225"/>
          </a:xfrm>
          <a:prstGeom prst="rect">
            <a:avLst/>
          </a:prstGeom>
        </p:spPr>
      </p:pic>
    </p:spTree>
    <p:extLst>
      <p:ext uri="{BB962C8B-B14F-4D97-AF65-F5344CB8AC3E}">
        <p14:creationId xmlns:p14="http://schemas.microsoft.com/office/powerpoint/2010/main" val="1806456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Soil and Water Conservation </a:t>
            </a:r>
            <a:br>
              <a:rPr lang="en-US" dirty="0">
                <a:solidFill>
                  <a:srgbClr val="0032A1"/>
                </a:solidFill>
              </a:rPr>
            </a:br>
            <a:r>
              <a:rPr lang="en-US" dirty="0">
                <a:solidFill>
                  <a:srgbClr val="0032A1"/>
                </a:solidFill>
              </a:rPr>
              <a:t>Commission (SWCC)</a:t>
            </a:r>
          </a:p>
        </p:txBody>
      </p:sp>
      <p:sp>
        <p:nvSpPr>
          <p:cNvPr id="5" name="Content Placeholder 4"/>
          <p:cNvSpPr>
            <a:spLocks noGrp="1"/>
          </p:cNvSpPr>
          <p:nvPr>
            <p:ph idx="1"/>
          </p:nvPr>
        </p:nvSpPr>
        <p:spPr>
          <a:xfrm>
            <a:off x="285813" y="1417638"/>
            <a:ext cx="7047142" cy="4707000"/>
          </a:xfrm>
        </p:spPr>
        <p:txBody>
          <a:bodyPr>
            <a:normAutofit lnSpcReduction="10000"/>
          </a:bodyPr>
          <a:lstStyle/>
          <a:p>
            <a:r>
              <a:rPr lang="en-US" sz="3600" dirty="0"/>
              <a:t>Formed from 9 Cons. District supervisors appointed by Governor</a:t>
            </a:r>
          </a:p>
          <a:p>
            <a:r>
              <a:rPr lang="en-US" sz="3600" dirty="0"/>
              <a:t>Administer organization of CDs and assist in carrying out function</a:t>
            </a:r>
          </a:p>
          <a:p>
            <a:r>
              <a:rPr lang="en-US" sz="3600" dirty="0"/>
              <a:t>Sets policy, rules, and regulations for CDs.</a:t>
            </a:r>
          </a:p>
          <a:p>
            <a:r>
              <a:rPr lang="en-US" sz="3600" b="1" dirty="0"/>
              <a:t>Rank state cost share    applications</a:t>
            </a:r>
          </a:p>
        </p:txBody>
      </p:sp>
      <p:sp>
        <p:nvSpPr>
          <p:cNvPr id="6" name="Rectangle 5">
            <a:extLst>
              <a:ext uri="{FF2B5EF4-FFF2-40B4-BE49-F238E27FC236}">
                <a16:creationId xmlns:a16="http://schemas.microsoft.com/office/drawing/2014/main" id="{E3513491-68C0-429B-9A4B-F9653BA85DBA}"/>
              </a:ext>
            </a:extLst>
          </p:cNvPr>
          <p:cNvSpPr/>
          <p:nvPr/>
        </p:nvSpPr>
        <p:spPr>
          <a:xfrm>
            <a:off x="5439960" y="4351040"/>
            <a:ext cx="3534972" cy="1815882"/>
          </a:xfrm>
          <a:prstGeom prst="rect">
            <a:avLst/>
          </a:prstGeom>
          <a:solidFill>
            <a:schemeClr val="accent1">
              <a:lumMod val="40000"/>
              <a:lumOff val="60000"/>
            </a:schemeClr>
          </a:solidFill>
          <a:ln>
            <a:solidFill>
              <a:schemeClr val="accent1"/>
            </a:solidFill>
          </a:ln>
        </p:spPr>
        <p:txBody>
          <a:bodyPr wrap="square">
            <a:spAutoFit/>
          </a:bodyPr>
          <a:lstStyle/>
          <a:p>
            <a:r>
              <a:rPr lang="en-US" sz="2800" dirty="0">
                <a:latin typeface="Mercury Display"/>
              </a:rPr>
              <a:t>Representative leadership of CDs.  Policy setting and cost share ranking.</a:t>
            </a:r>
          </a:p>
        </p:txBody>
      </p:sp>
      <p:pic>
        <p:nvPicPr>
          <p:cNvPr id="7" name="Picture 6" descr="A picture containing food, drawing&#10;&#10;Description automatically generated">
            <a:extLst>
              <a:ext uri="{FF2B5EF4-FFF2-40B4-BE49-F238E27FC236}">
                <a16:creationId xmlns:a16="http://schemas.microsoft.com/office/drawing/2014/main" id="{08EA9C55-40D2-488B-BB4F-FE9942D4777B}"/>
              </a:ext>
            </a:extLst>
          </p:cNvPr>
          <p:cNvPicPr>
            <a:picLocks noChangeAspect="1"/>
          </p:cNvPicPr>
          <p:nvPr/>
        </p:nvPicPr>
        <p:blipFill>
          <a:blip r:embed="rId3"/>
          <a:stretch>
            <a:fillRect/>
          </a:stretch>
        </p:blipFill>
        <p:spPr>
          <a:xfrm>
            <a:off x="7207446" y="274638"/>
            <a:ext cx="1479352" cy="1492018"/>
          </a:xfrm>
          <a:prstGeom prst="rect">
            <a:avLst/>
          </a:prstGeom>
        </p:spPr>
      </p:pic>
    </p:spTree>
    <p:extLst>
      <p:ext uri="{BB962C8B-B14F-4D97-AF65-F5344CB8AC3E}">
        <p14:creationId xmlns:p14="http://schemas.microsoft.com/office/powerpoint/2010/main" val="3973031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Agricultural District</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417638"/>
            <a:ext cx="8315293" cy="4808208"/>
          </a:xfrm>
        </p:spPr>
        <p:txBody>
          <a:bodyPr numCol="1">
            <a:normAutofit lnSpcReduction="10000"/>
          </a:bodyPr>
          <a:lstStyle/>
          <a:p>
            <a:r>
              <a:rPr lang="en-US" dirty="0"/>
              <a:t>KRS 262.850</a:t>
            </a:r>
            <a:endParaRPr lang="en-US" b="1" dirty="0"/>
          </a:p>
          <a:p>
            <a:r>
              <a:rPr lang="en-US" b="1" dirty="0"/>
              <a:t>Purpose: </a:t>
            </a:r>
            <a:r>
              <a:rPr lang="en-US" dirty="0"/>
              <a:t>Prevent best agricultural land from conversion to non-agricultural use. Cities cannot annex land in an agricultural district. </a:t>
            </a:r>
          </a:p>
          <a:p>
            <a:r>
              <a:rPr lang="en-US" b="1" dirty="0"/>
              <a:t>Creation: </a:t>
            </a:r>
            <a:r>
              <a:rPr lang="en-US" dirty="0"/>
              <a:t>Landowner petitions the local conservation district board.  Cannot be smaller than 250 acres unless special value.  Must be renewed every 5 years</a:t>
            </a:r>
          </a:p>
          <a:p>
            <a:r>
              <a:rPr lang="en-US" b="1" dirty="0"/>
              <a:t>Benefits: </a:t>
            </a:r>
            <a:r>
              <a:rPr lang="en-US" dirty="0"/>
              <a:t>Extra points for cost share.  Taxed at agricultural rate</a:t>
            </a:r>
          </a:p>
        </p:txBody>
      </p:sp>
    </p:spTree>
    <p:extLst>
      <p:ext uri="{BB962C8B-B14F-4D97-AF65-F5344CB8AC3E}">
        <p14:creationId xmlns:p14="http://schemas.microsoft.com/office/powerpoint/2010/main" val="298031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Agricultural Districts</a:t>
            </a:r>
          </a:p>
        </p:txBody>
      </p:sp>
      <p:pic>
        <p:nvPicPr>
          <p:cNvPr id="7" name="Content Placeholder 6" descr="A picture containing table&#10;&#10;Description automatically generated">
            <a:extLst>
              <a:ext uri="{FF2B5EF4-FFF2-40B4-BE49-F238E27FC236}">
                <a16:creationId xmlns:a16="http://schemas.microsoft.com/office/drawing/2014/main" id="{C58B7769-559E-4BE4-9B71-2DD5BDC31D16}"/>
              </a:ext>
            </a:extLst>
          </p:cNvPr>
          <p:cNvPicPr>
            <a:picLocks noGrp="1" noChangeAspect="1"/>
          </p:cNvPicPr>
          <p:nvPr>
            <p:ph idx="1"/>
          </p:nvPr>
        </p:nvPicPr>
        <p:blipFill rotWithShape="1">
          <a:blip r:embed="rId3"/>
          <a:srcRect l="7800" r="3137"/>
          <a:stretch/>
        </p:blipFill>
        <p:spPr>
          <a:xfrm>
            <a:off x="0" y="1755057"/>
            <a:ext cx="9044846" cy="4070555"/>
          </a:xfrm>
        </p:spPr>
      </p:pic>
      <p:sp>
        <p:nvSpPr>
          <p:cNvPr id="8" name="TextBox 7">
            <a:extLst>
              <a:ext uri="{FF2B5EF4-FFF2-40B4-BE49-F238E27FC236}">
                <a16:creationId xmlns:a16="http://schemas.microsoft.com/office/drawing/2014/main" id="{4BBE75F0-489C-4474-9693-FCAD4EC4F588}"/>
              </a:ext>
            </a:extLst>
          </p:cNvPr>
          <p:cNvSpPr txBox="1"/>
          <p:nvPr/>
        </p:nvSpPr>
        <p:spPr>
          <a:xfrm>
            <a:off x="635726" y="2107014"/>
            <a:ext cx="3823063" cy="923330"/>
          </a:xfrm>
          <a:prstGeom prst="rect">
            <a:avLst/>
          </a:prstGeom>
          <a:noFill/>
        </p:spPr>
        <p:txBody>
          <a:bodyPr wrap="square" rtlCol="0">
            <a:spAutoFit/>
          </a:bodyPr>
          <a:lstStyle/>
          <a:p>
            <a:r>
              <a:rPr lang="en-US" b="1" dirty="0"/>
              <a:t>Certified Agricultural Districts,</a:t>
            </a:r>
          </a:p>
          <a:p>
            <a:r>
              <a:rPr lang="en-US" b="1" dirty="0"/>
              <a:t>February 2020</a:t>
            </a:r>
          </a:p>
          <a:p>
            <a:r>
              <a:rPr lang="en-US" b="1" dirty="0"/>
              <a:t>Division of Conservation</a:t>
            </a:r>
          </a:p>
        </p:txBody>
      </p:sp>
      <p:sp>
        <p:nvSpPr>
          <p:cNvPr id="9" name="Rectangle 8">
            <a:extLst>
              <a:ext uri="{FF2B5EF4-FFF2-40B4-BE49-F238E27FC236}">
                <a16:creationId xmlns:a16="http://schemas.microsoft.com/office/drawing/2014/main" id="{E99FB7A8-6102-49DD-AD92-FB43EDF633C1}"/>
              </a:ext>
            </a:extLst>
          </p:cNvPr>
          <p:cNvSpPr/>
          <p:nvPr/>
        </p:nvSpPr>
        <p:spPr>
          <a:xfrm>
            <a:off x="8686799" y="4615543"/>
            <a:ext cx="448492" cy="11146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1395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Watershed Conservancy Districts </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417638"/>
            <a:ext cx="8315293" cy="4808208"/>
          </a:xfrm>
        </p:spPr>
        <p:txBody>
          <a:bodyPr numCol="1">
            <a:normAutofit fontScale="85000" lnSpcReduction="10000"/>
          </a:bodyPr>
          <a:lstStyle/>
          <a:p>
            <a:r>
              <a:rPr lang="en-US" b="1" dirty="0"/>
              <a:t>KRS 262.700–.795 and 262.990</a:t>
            </a:r>
          </a:p>
          <a:p>
            <a:r>
              <a:rPr lang="en-US" b="1" dirty="0"/>
              <a:t>Purpose. </a:t>
            </a:r>
            <a:r>
              <a:rPr lang="en-US" dirty="0"/>
              <a:t>Subdistricts of a soil conservation district formed for developing and executing plans and programs relating to any phase of water conservation, water usage, flood prevention, flood control, erosion, floodwater, and sediment damage.</a:t>
            </a:r>
          </a:p>
          <a:p>
            <a:r>
              <a:rPr lang="en-US" b="1" dirty="0"/>
              <a:t>Creation. </a:t>
            </a:r>
            <a:r>
              <a:rPr lang="en-US" dirty="0"/>
              <a:t>By petition of 25+ landowners in a proposed watershed conservancy district to conservation district</a:t>
            </a:r>
          </a:p>
          <a:p>
            <a:r>
              <a:rPr lang="en-US" b="1" dirty="0"/>
              <a:t>Governance. </a:t>
            </a:r>
            <a:r>
              <a:rPr lang="en-US" dirty="0"/>
              <a:t>5-member board </a:t>
            </a:r>
          </a:p>
          <a:p>
            <a:r>
              <a:rPr lang="en-US" b="1" dirty="0"/>
              <a:t>Revenue: </a:t>
            </a:r>
            <a:r>
              <a:rPr lang="en-US" dirty="0"/>
              <a:t>Millage (property) tax or flat rate with max budget</a:t>
            </a:r>
          </a:p>
          <a:p>
            <a:pPr marL="0" indent="0">
              <a:buNone/>
            </a:pPr>
            <a:endParaRPr lang="en-US" dirty="0"/>
          </a:p>
        </p:txBody>
      </p:sp>
    </p:spTree>
    <p:extLst>
      <p:ext uri="{BB962C8B-B14F-4D97-AF65-F5344CB8AC3E}">
        <p14:creationId xmlns:p14="http://schemas.microsoft.com/office/powerpoint/2010/main" val="31643187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Watershed Conservancy Districts </a:t>
            </a:r>
          </a:p>
        </p:txBody>
      </p:sp>
      <p:pic>
        <p:nvPicPr>
          <p:cNvPr id="7" name="Content Placeholder 6" descr="A picture containing text, map&#10;&#10;Description automatically generated">
            <a:extLst>
              <a:ext uri="{FF2B5EF4-FFF2-40B4-BE49-F238E27FC236}">
                <a16:creationId xmlns:a16="http://schemas.microsoft.com/office/drawing/2014/main" id="{7D3B9D91-F1B4-4E13-8C1E-FC2FBDADF78C}"/>
              </a:ext>
            </a:extLst>
          </p:cNvPr>
          <p:cNvPicPr>
            <a:picLocks noGrp="1" noChangeAspect="1"/>
          </p:cNvPicPr>
          <p:nvPr>
            <p:ph idx="1"/>
          </p:nvPr>
        </p:nvPicPr>
        <p:blipFill>
          <a:blip r:embed="rId3"/>
          <a:stretch>
            <a:fillRect/>
          </a:stretch>
        </p:blipFill>
        <p:spPr>
          <a:xfrm>
            <a:off x="289638" y="1246165"/>
            <a:ext cx="8564724" cy="5060974"/>
          </a:xfrm>
        </p:spPr>
      </p:pic>
    </p:spTree>
    <p:extLst>
      <p:ext uri="{BB962C8B-B14F-4D97-AF65-F5344CB8AC3E}">
        <p14:creationId xmlns:p14="http://schemas.microsoft.com/office/powerpoint/2010/main" val="293165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E89626DD-BB9D-4F78-92AD-386BC5811F22}"/>
              </a:ext>
            </a:extLst>
          </p:cNvPr>
          <p:cNvPicPr>
            <a:picLocks noChangeAspect="1"/>
          </p:cNvPicPr>
          <p:nvPr/>
        </p:nvPicPr>
        <p:blipFill>
          <a:blip r:embed="rId3"/>
          <a:stretch>
            <a:fillRect/>
          </a:stretch>
        </p:blipFill>
        <p:spPr>
          <a:xfrm>
            <a:off x="2307852" y="140607"/>
            <a:ext cx="4528296" cy="2248745"/>
          </a:xfrm>
          <a:prstGeom prst="rect">
            <a:avLst/>
          </a:prstGeom>
        </p:spPr>
      </p:pic>
      <p:sp>
        <p:nvSpPr>
          <p:cNvPr id="4" name="Title 3"/>
          <p:cNvSpPr>
            <a:spLocks noGrp="1"/>
          </p:cNvSpPr>
          <p:nvPr>
            <p:ph type="title"/>
          </p:nvPr>
        </p:nvSpPr>
        <p:spPr/>
        <p:txBody>
          <a:bodyPr/>
          <a:lstStyle/>
          <a:p>
            <a:pPr algn="l"/>
            <a:r>
              <a:rPr lang="en-US" dirty="0">
                <a:solidFill>
                  <a:srgbClr val="0032A1"/>
                </a:solidFill>
              </a:rPr>
              <a:t>Local Hubs</a:t>
            </a:r>
          </a:p>
        </p:txBody>
      </p:sp>
      <p:pic>
        <p:nvPicPr>
          <p:cNvPr id="7" name="Picture 6" descr="A picture containing food, drawing&#10;&#10;Description automatically generated">
            <a:extLst>
              <a:ext uri="{FF2B5EF4-FFF2-40B4-BE49-F238E27FC236}">
                <a16:creationId xmlns:a16="http://schemas.microsoft.com/office/drawing/2014/main" id="{4F493686-8AD4-4275-98B6-7427E2C67EE2}"/>
              </a:ext>
            </a:extLst>
          </p:cNvPr>
          <p:cNvPicPr>
            <a:picLocks noChangeAspect="1"/>
          </p:cNvPicPr>
          <p:nvPr/>
        </p:nvPicPr>
        <p:blipFill>
          <a:blip r:embed="rId4"/>
          <a:stretch>
            <a:fillRect/>
          </a:stretch>
        </p:blipFill>
        <p:spPr>
          <a:xfrm>
            <a:off x="1277030" y="2711569"/>
            <a:ext cx="2061643" cy="2079295"/>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F9C8C041-4E1E-4F82-A509-EF2BAE7E2AA7}"/>
              </a:ext>
            </a:extLst>
          </p:cNvPr>
          <p:cNvPicPr>
            <a:picLocks noChangeAspect="1"/>
          </p:cNvPicPr>
          <p:nvPr/>
        </p:nvPicPr>
        <p:blipFill>
          <a:blip r:embed="rId5"/>
          <a:stretch>
            <a:fillRect/>
          </a:stretch>
        </p:blipFill>
        <p:spPr>
          <a:xfrm>
            <a:off x="3662023" y="2909750"/>
            <a:ext cx="5412309" cy="1682932"/>
          </a:xfrm>
          <a:prstGeom prst="rect">
            <a:avLst/>
          </a:prstGeom>
          <a:ln w="57150">
            <a:noFill/>
          </a:ln>
        </p:spPr>
      </p:pic>
    </p:spTree>
    <p:extLst>
      <p:ext uri="{BB962C8B-B14F-4D97-AF65-F5344CB8AC3E}">
        <p14:creationId xmlns:p14="http://schemas.microsoft.com/office/powerpoint/2010/main" val="20176965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Cooperative Extension </a:t>
            </a:r>
            <a:br>
              <a:rPr lang="en-US" dirty="0">
                <a:solidFill>
                  <a:srgbClr val="0032A1"/>
                </a:solidFill>
              </a:rPr>
            </a:br>
            <a:r>
              <a:rPr lang="en-US" dirty="0">
                <a:solidFill>
                  <a:srgbClr val="0032A1"/>
                </a:solidFill>
              </a:rPr>
              <a:t>Service Districts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496960"/>
            <a:ext cx="5962927" cy="4728885"/>
          </a:xfrm>
        </p:spPr>
        <p:txBody>
          <a:bodyPr numCol="1">
            <a:normAutofit fontScale="77500" lnSpcReduction="20000"/>
          </a:bodyPr>
          <a:lstStyle/>
          <a:p>
            <a:r>
              <a:rPr lang="en-US" b="1" dirty="0"/>
              <a:t>Morrill Act (1862), Smith-Lever Act (1914), and KRS 164.605–.675</a:t>
            </a:r>
          </a:p>
          <a:p>
            <a:r>
              <a:rPr lang="en-US" b="1" dirty="0"/>
              <a:t>Boundaries: </a:t>
            </a:r>
            <a:r>
              <a:rPr lang="en-US" dirty="0"/>
              <a:t>Coextensive with the county, but independent. </a:t>
            </a:r>
          </a:p>
          <a:p>
            <a:r>
              <a:rPr lang="en-US" b="1" dirty="0"/>
              <a:t>Purpose:</a:t>
            </a:r>
            <a:r>
              <a:rPr lang="en-US" dirty="0"/>
              <a:t> Promote agricultural practices, techniques, and research, as well as subjects related to home economics and rural and community life.</a:t>
            </a:r>
          </a:p>
          <a:p>
            <a:r>
              <a:rPr lang="en-US" b="1" dirty="0"/>
              <a:t>Revenue: </a:t>
            </a:r>
            <a:r>
              <a:rPr lang="en-US" dirty="0"/>
              <a:t> Cooperative extension district education tax, fees for services, contributions from fiscal courts and boards of education, and private funding.</a:t>
            </a:r>
          </a:p>
        </p:txBody>
      </p:sp>
      <p:pic>
        <p:nvPicPr>
          <p:cNvPr id="5" name="Picture 4" descr="A picture containing table&#10;&#10;Description automatically generated">
            <a:extLst>
              <a:ext uri="{FF2B5EF4-FFF2-40B4-BE49-F238E27FC236}">
                <a16:creationId xmlns:a16="http://schemas.microsoft.com/office/drawing/2014/main" id="{38030647-E53B-4266-A2AB-0DDB39229CA0}"/>
              </a:ext>
            </a:extLst>
          </p:cNvPr>
          <p:cNvPicPr>
            <a:picLocks noChangeAspect="1"/>
          </p:cNvPicPr>
          <p:nvPr/>
        </p:nvPicPr>
        <p:blipFill>
          <a:blip r:embed="rId3"/>
          <a:stretch>
            <a:fillRect/>
          </a:stretch>
        </p:blipFill>
        <p:spPr>
          <a:xfrm>
            <a:off x="5093300" y="274638"/>
            <a:ext cx="4050700" cy="1259546"/>
          </a:xfrm>
          <a:prstGeom prst="rect">
            <a:avLst/>
          </a:prstGeom>
        </p:spPr>
      </p:pic>
      <p:sp>
        <p:nvSpPr>
          <p:cNvPr id="6" name="Rectangle 5">
            <a:extLst>
              <a:ext uri="{FF2B5EF4-FFF2-40B4-BE49-F238E27FC236}">
                <a16:creationId xmlns:a16="http://schemas.microsoft.com/office/drawing/2014/main" id="{FCCD1525-79A3-4A6D-AFE6-E79FD5C48B90}"/>
              </a:ext>
            </a:extLst>
          </p:cNvPr>
          <p:cNvSpPr/>
          <p:nvPr/>
        </p:nvSpPr>
        <p:spPr>
          <a:xfrm>
            <a:off x="6334432" y="1839106"/>
            <a:ext cx="2523754" cy="3108543"/>
          </a:xfrm>
          <a:prstGeom prst="rect">
            <a:avLst/>
          </a:prstGeom>
          <a:solidFill>
            <a:schemeClr val="accent1">
              <a:lumMod val="40000"/>
              <a:lumOff val="60000"/>
            </a:schemeClr>
          </a:solidFill>
          <a:ln>
            <a:solidFill>
              <a:schemeClr val="accent1"/>
            </a:solidFill>
          </a:ln>
        </p:spPr>
        <p:txBody>
          <a:bodyPr wrap="square">
            <a:spAutoFit/>
          </a:bodyPr>
          <a:lstStyle/>
          <a:p>
            <a:r>
              <a:rPr lang="en-US" sz="2800" dirty="0">
                <a:latin typeface="Mercury Display"/>
              </a:rPr>
              <a:t>Research-based info for outreach and  education for agricultural, community, and rural life.</a:t>
            </a:r>
          </a:p>
        </p:txBody>
      </p:sp>
    </p:spTree>
    <p:extLst>
      <p:ext uri="{BB962C8B-B14F-4D97-AF65-F5344CB8AC3E}">
        <p14:creationId xmlns:p14="http://schemas.microsoft.com/office/powerpoint/2010/main" val="4061362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Cooperative Extension</a:t>
            </a:r>
            <a:br>
              <a:rPr lang="en-US" dirty="0">
                <a:solidFill>
                  <a:srgbClr val="0032A1"/>
                </a:solidFill>
              </a:rPr>
            </a:br>
            <a:r>
              <a:rPr lang="en-US" dirty="0">
                <a:solidFill>
                  <a:srgbClr val="0032A1"/>
                </a:solidFill>
              </a:rPr>
              <a:t>Service Districts</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496960"/>
            <a:ext cx="8315293" cy="4728885"/>
          </a:xfrm>
        </p:spPr>
        <p:txBody>
          <a:bodyPr numCol="1">
            <a:normAutofit fontScale="92500" lnSpcReduction="10000"/>
          </a:bodyPr>
          <a:lstStyle/>
          <a:p>
            <a:r>
              <a:rPr lang="en-US" dirty="0"/>
              <a:t>Two levels of local governance: </a:t>
            </a:r>
          </a:p>
          <a:p>
            <a:pPr marL="914400" lvl="1" indent="-514350">
              <a:buFont typeface="+mj-lt"/>
              <a:buAutoNum type="arabicPeriod"/>
            </a:pPr>
            <a:r>
              <a:rPr lang="en-US" b="1" dirty="0"/>
              <a:t>Extension council: </a:t>
            </a:r>
            <a:r>
              <a:rPr lang="en-US" dirty="0"/>
              <a:t>15 to 40 citizen members whose major interest is agriculture and home economics (i.e. farm bureau or 4-H).</a:t>
            </a:r>
          </a:p>
          <a:p>
            <a:pPr marL="914400" lvl="1" indent="-514350">
              <a:buFont typeface="+mj-lt"/>
              <a:buAutoNum type="arabicPeriod"/>
            </a:pPr>
            <a:r>
              <a:rPr lang="en-US" b="1" dirty="0"/>
              <a:t>Extension board: </a:t>
            </a:r>
            <a:r>
              <a:rPr lang="en-US" dirty="0"/>
              <a:t>the county judge/executive and 6 appointed citizen members of the district selected by the extension council.</a:t>
            </a:r>
          </a:p>
          <a:p>
            <a:r>
              <a:rPr lang="en-US" dirty="0"/>
              <a:t>Land Grant Universities</a:t>
            </a:r>
          </a:p>
          <a:p>
            <a:pPr lvl="1"/>
            <a:r>
              <a:rPr lang="en-US" dirty="0"/>
              <a:t>University of Kentucky and Kentucky State University</a:t>
            </a:r>
          </a:p>
          <a:p>
            <a:pPr lvl="1"/>
            <a:r>
              <a:rPr lang="en-US" dirty="0"/>
              <a:t>Provide administrative support, program coordination, research, and technical specialists</a:t>
            </a:r>
          </a:p>
        </p:txBody>
      </p:sp>
      <p:pic>
        <p:nvPicPr>
          <p:cNvPr id="5" name="Picture 4" descr="A picture containing table&#10;&#10;Description automatically generated">
            <a:extLst>
              <a:ext uri="{FF2B5EF4-FFF2-40B4-BE49-F238E27FC236}">
                <a16:creationId xmlns:a16="http://schemas.microsoft.com/office/drawing/2014/main" id="{F134F440-422B-41F3-942F-CD89A2BDC95A}"/>
              </a:ext>
            </a:extLst>
          </p:cNvPr>
          <p:cNvPicPr>
            <a:picLocks noChangeAspect="1"/>
          </p:cNvPicPr>
          <p:nvPr/>
        </p:nvPicPr>
        <p:blipFill>
          <a:blip r:embed="rId3"/>
          <a:stretch>
            <a:fillRect/>
          </a:stretch>
        </p:blipFill>
        <p:spPr>
          <a:xfrm>
            <a:off x="5093300" y="274638"/>
            <a:ext cx="4050700" cy="1259546"/>
          </a:xfrm>
          <a:prstGeom prst="rect">
            <a:avLst/>
          </a:prstGeom>
        </p:spPr>
      </p:pic>
    </p:spTree>
    <p:extLst>
      <p:ext uri="{BB962C8B-B14F-4D97-AF65-F5344CB8AC3E}">
        <p14:creationId xmlns:p14="http://schemas.microsoft.com/office/powerpoint/2010/main" val="1226423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E89626DD-BB9D-4F78-92AD-386BC5811F22}"/>
              </a:ext>
            </a:extLst>
          </p:cNvPr>
          <p:cNvPicPr>
            <a:picLocks noChangeAspect="1"/>
          </p:cNvPicPr>
          <p:nvPr/>
        </p:nvPicPr>
        <p:blipFill>
          <a:blip r:embed="rId3"/>
          <a:stretch>
            <a:fillRect/>
          </a:stretch>
        </p:blipFill>
        <p:spPr>
          <a:xfrm>
            <a:off x="2684071" y="136605"/>
            <a:ext cx="3775858" cy="1875085"/>
          </a:xfrm>
          <a:prstGeom prst="rect">
            <a:avLst/>
          </a:prstGeom>
        </p:spPr>
      </p:pic>
      <p:sp>
        <p:nvSpPr>
          <p:cNvPr id="4" name="Title 3"/>
          <p:cNvSpPr>
            <a:spLocks noGrp="1"/>
          </p:cNvSpPr>
          <p:nvPr>
            <p:ph type="title"/>
          </p:nvPr>
        </p:nvSpPr>
        <p:spPr/>
        <p:txBody>
          <a:bodyPr/>
          <a:lstStyle/>
          <a:p>
            <a:pPr algn="l"/>
            <a:r>
              <a:rPr lang="en-US" dirty="0">
                <a:solidFill>
                  <a:srgbClr val="0032A1"/>
                </a:solidFill>
              </a:rPr>
              <a:t>State</a:t>
            </a:r>
          </a:p>
        </p:txBody>
      </p:sp>
      <p:pic>
        <p:nvPicPr>
          <p:cNvPr id="7" name="Picture 6" descr="A picture containing food, drawing&#10;&#10;Description automatically generated">
            <a:extLst>
              <a:ext uri="{FF2B5EF4-FFF2-40B4-BE49-F238E27FC236}">
                <a16:creationId xmlns:a16="http://schemas.microsoft.com/office/drawing/2014/main" id="{4F493686-8AD4-4275-98B6-7427E2C67EE2}"/>
              </a:ext>
            </a:extLst>
          </p:cNvPr>
          <p:cNvPicPr>
            <a:picLocks noChangeAspect="1"/>
          </p:cNvPicPr>
          <p:nvPr/>
        </p:nvPicPr>
        <p:blipFill>
          <a:blip r:embed="rId4"/>
          <a:stretch>
            <a:fillRect/>
          </a:stretch>
        </p:blipFill>
        <p:spPr>
          <a:xfrm>
            <a:off x="2422243" y="2003441"/>
            <a:ext cx="1348183" cy="1359726"/>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F9C8C041-4E1E-4F82-A509-EF2BAE7E2AA7}"/>
              </a:ext>
            </a:extLst>
          </p:cNvPr>
          <p:cNvPicPr>
            <a:picLocks noChangeAspect="1"/>
          </p:cNvPicPr>
          <p:nvPr/>
        </p:nvPicPr>
        <p:blipFill rotWithShape="1">
          <a:blip r:embed="rId5"/>
          <a:srcRect l="9959" r="9281"/>
          <a:stretch/>
        </p:blipFill>
        <p:spPr>
          <a:xfrm>
            <a:off x="3841955" y="2011690"/>
            <a:ext cx="3510116" cy="1351477"/>
          </a:xfrm>
          <a:prstGeom prst="rect">
            <a:avLst/>
          </a:prstGeom>
        </p:spPr>
      </p:pic>
      <p:sp>
        <p:nvSpPr>
          <p:cNvPr id="8" name="Content Placeholder 2">
            <a:extLst>
              <a:ext uri="{FF2B5EF4-FFF2-40B4-BE49-F238E27FC236}">
                <a16:creationId xmlns:a16="http://schemas.microsoft.com/office/drawing/2014/main" id="{A1AB2127-CC0F-4BCF-8265-F59949BC635B}"/>
              </a:ext>
            </a:extLst>
          </p:cNvPr>
          <p:cNvSpPr>
            <a:spLocks noGrp="1"/>
          </p:cNvSpPr>
          <p:nvPr>
            <p:ph idx="1"/>
          </p:nvPr>
        </p:nvSpPr>
        <p:spPr>
          <a:xfrm>
            <a:off x="371505" y="2149723"/>
            <a:ext cx="5962927" cy="4076122"/>
          </a:xfrm>
        </p:spPr>
        <p:txBody>
          <a:bodyPr numCol="1">
            <a:normAutofit/>
          </a:bodyPr>
          <a:lstStyle/>
          <a:p>
            <a:r>
              <a:rPr lang="en-US" b="1" dirty="0"/>
              <a:t>Local</a:t>
            </a:r>
          </a:p>
          <a:p>
            <a:endParaRPr lang="en-US" b="1" dirty="0"/>
          </a:p>
          <a:p>
            <a:r>
              <a:rPr lang="en-US" b="1" dirty="0"/>
              <a:t>State</a:t>
            </a:r>
          </a:p>
          <a:p>
            <a:endParaRPr lang="en-US" b="1" dirty="0"/>
          </a:p>
          <a:p>
            <a:endParaRPr lang="en-US" b="1" dirty="0"/>
          </a:p>
        </p:txBody>
      </p:sp>
      <p:pic>
        <p:nvPicPr>
          <p:cNvPr id="10" name="Picture 2" descr="Kentucky Division of Forestry - 3,220 Photos - 76 Reviews ...">
            <a:extLst>
              <a:ext uri="{FF2B5EF4-FFF2-40B4-BE49-F238E27FC236}">
                <a16:creationId xmlns:a16="http://schemas.microsoft.com/office/drawing/2014/main" id="{FF5F87FE-AEAF-48AA-BA79-84E82DEDE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0536" y="3434307"/>
            <a:ext cx="1359726" cy="135972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AB94FEF-E4B3-482F-A98B-D659FE11FB67}"/>
              </a:ext>
            </a:extLst>
          </p:cNvPr>
          <p:cNvSpPr txBox="1">
            <a:spLocks/>
          </p:cNvSpPr>
          <p:nvPr/>
        </p:nvSpPr>
        <p:spPr>
          <a:xfrm>
            <a:off x="3442778" y="3687097"/>
            <a:ext cx="3690686" cy="327954"/>
          </a:xfrm>
          <a:prstGeom prst="rect">
            <a:avLst/>
          </a:prstGeom>
          <a:solidFill>
            <a:srgbClr val="003399"/>
          </a:solidFill>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Aft>
                <a:spcPts val="0"/>
              </a:spcAft>
            </a:pPr>
            <a:r>
              <a:rPr lang="en-US" sz="1600" dirty="0">
                <a:solidFill>
                  <a:schemeClr val="bg1"/>
                </a:solidFill>
                <a:latin typeface="Gill Sans MT" panose="020B0502020104020203" pitchFamily="34" charset="0"/>
                <a:cs typeface="Times New Roman" panose="02020603050405020304" pitchFamily="18" charset="0"/>
              </a:rPr>
              <a:t>Governor’s Office of Agricultural Policy</a:t>
            </a:r>
          </a:p>
        </p:txBody>
      </p:sp>
      <p:pic>
        <p:nvPicPr>
          <p:cNvPr id="13" name="Picture 12">
            <a:extLst>
              <a:ext uri="{FF2B5EF4-FFF2-40B4-BE49-F238E27FC236}">
                <a16:creationId xmlns:a16="http://schemas.microsoft.com/office/drawing/2014/main" id="{D3C0755E-EB45-4698-BDA6-6654C1DD4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2778" y="4089968"/>
            <a:ext cx="1947757" cy="607051"/>
          </a:xfrm>
          <a:prstGeom prst="rect">
            <a:avLst/>
          </a:prstGeom>
        </p:spPr>
      </p:pic>
      <p:pic>
        <p:nvPicPr>
          <p:cNvPr id="14" name="Picture 23">
            <a:extLst>
              <a:ext uri="{FF2B5EF4-FFF2-40B4-BE49-F238E27FC236}">
                <a16:creationId xmlns:a16="http://schemas.microsoft.com/office/drawing/2014/main" id="{569CCF52-DA3B-4CCB-B702-84AEEDD50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4151" y="4095252"/>
            <a:ext cx="1520561" cy="6472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5" descr="A picture containing food&#10;&#10;Description automatically generated">
            <a:extLst>
              <a:ext uri="{FF2B5EF4-FFF2-40B4-BE49-F238E27FC236}">
                <a16:creationId xmlns:a16="http://schemas.microsoft.com/office/drawing/2014/main" id="{5F18A8A3-FCFF-47BB-BD53-1EDCBF7604A4}"/>
              </a:ext>
            </a:extLst>
          </p:cNvPr>
          <p:cNvPicPr>
            <a:picLocks noChangeAspect="1"/>
          </p:cNvPicPr>
          <p:nvPr/>
        </p:nvPicPr>
        <p:blipFill>
          <a:blip r:embed="rId9"/>
          <a:stretch>
            <a:fillRect/>
          </a:stretch>
        </p:blipFill>
        <p:spPr>
          <a:xfrm>
            <a:off x="7334485" y="3177230"/>
            <a:ext cx="1675642" cy="1675642"/>
          </a:xfrm>
          <a:prstGeom prst="rect">
            <a:avLst/>
          </a:prstGeom>
        </p:spPr>
      </p:pic>
    </p:spTree>
    <p:extLst>
      <p:ext uri="{BB962C8B-B14F-4D97-AF65-F5344CB8AC3E}">
        <p14:creationId xmlns:p14="http://schemas.microsoft.com/office/powerpoint/2010/main" val="40526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Introduction to Kentucky Farmers</a:t>
            </a:r>
          </a:p>
        </p:txBody>
      </p:sp>
      <p:sp>
        <p:nvSpPr>
          <p:cNvPr id="5" name="Content Placeholder 4"/>
          <p:cNvSpPr>
            <a:spLocks noGrp="1"/>
          </p:cNvSpPr>
          <p:nvPr>
            <p:ph idx="1"/>
          </p:nvPr>
        </p:nvSpPr>
        <p:spPr>
          <a:xfrm>
            <a:off x="285813" y="1815736"/>
            <a:ext cx="3215033" cy="4308901"/>
          </a:xfrm>
        </p:spPr>
        <p:txBody>
          <a:bodyPr>
            <a:normAutofit/>
          </a:bodyPr>
          <a:lstStyle/>
          <a:p>
            <a:pPr marL="514350" indent="-514350">
              <a:buFont typeface="+mj-lt"/>
              <a:buAutoNum type="arabicPeriod"/>
            </a:pPr>
            <a:r>
              <a:rPr lang="en-US" sz="3200" dirty="0">
                <a:latin typeface="Calibri" panose="020F0502020204030204" pitchFamily="34" charset="0"/>
                <a:cs typeface="Calibri" panose="020F0502020204030204" pitchFamily="34" charset="0"/>
              </a:rPr>
              <a:t>Farm Size</a:t>
            </a:r>
          </a:p>
          <a:p>
            <a:pPr marL="514350" indent="-514350">
              <a:buFont typeface="+mj-lt"/>
              <a:buAutoNum type="arabicPeriod"/>
            </a:pPr>
            <a:r>
              <a:rPr lang="en-US" dirty="0">
                <a:latin typeface="Calibri" panose="020F0502020204030204" pitchFamily="34" charset="0"/>
                <a:cs typeface="Calibri" panose="020F0502020204030204" pitchFamily="34" charset="0"/>
              </a:rPr>
              <a:t>Farm People</a:t>
            </a:r>
          </a:p>
          <a:p>
            <a:pPr marL="514350" indent="-514350">
              <a:buFont typeface="+mj-lt"/>
              <a:buAutoNum type="arabicPeriod"/>
            </a:pPr>
            <a:r>
              <a:rPr lang="en-US" dirty="0">
                <a:latin typeface="Calibri" panose="020F0502020204030204" pitchFamily="34" charset="0"/>
                <a:cs typeface="Calibri" panose="020F0502020204030204" pitchFamily="34" charset="0"/>
              </a:rPr>
              <a:t>Farm Finances</a:t>
            </a:r>
          </a:p>
          <a:p>
            <a:pPr marL="514350" indent="-514350">
              <a:buFont typeface="+mj-lt"/>
              <a:buAutoNum type="arabicPeriod"/>
            </a:pPr>
            <a:r>
              <a:rPr lang="en-US" dirty="0">
                <a:latin typeface="Calibri" panose="020F0502020204030204" pitchFamily="34" charset="0"/>
                <a:cs typeface="Calibri" panose="020F0502020204030204" pitchFamily="34" charset="0"/>
              </a:rPr>
              <a:t>Farm Products</a:t>
            </a:r>
          </a:p>
        </p:txBody>
      </p:sp>
      <p:pic>
        <p:nvPicPr>
          <p:cNvPr id="6" name="Picture 5">
            <a:extLst>
              <a:ext uri="{FF2B5EF4-FFF2-40B4-BE49-F238E27FC236}">
                <a16:creationId xmlns:a16="http://schemas.microsoft.com/office/drawing/2014/main" id="{24210478-C719-4FE7-A115-81E39D6D003E}"/>
              </a:ext>
            </a:extLst>
          </p:cNvPr>
          <p:cNvPicPr>
            <a:picLocks noChangeAspect="1"/>
          </p:cNvPicPr>
          <p:nvPr/>
        </p:nvPicPr>
        <p:blipFill>
          <a:blip r:embed="rId3"/>
          <a:stretch>
            <a:fillRect/>
          </a:stretch>
        </p:blipFill>
        <p:spPr>
          <a:xfrm>
            <a:off x="3496329" y="1815737"/>
            <a:ext cx="5529054" cy="2656114"/>
          </a:xfrm>
          <a:prstGeom prst="rect">
            <a:avLst/>
          </a:prstGeom>
        </p:spPr>
      </p:pic>
      <p:pic>
        <p:nvPicPr>
          <p:cNvPr id="10" name="Picture 9" descr="A close up of a sign&#10;&#10;Description automatically generated">
            <a:extLst>
              <a:ext uri="{FF2B5EF4-FFF2-40B4-BE49-F238E27FC236}">
                <a16:creationId xmlns:a16="http://schemas.microsoft.com/office/drawing/2014/main" id="{C2366737-0D74-4AB5-B6E9-8AEFF9FAF042}"/>
              </a:ext>
            </a:extLst>
          </p:cNvPr>
          <p:cNvPicPr>
            <a:picLocks noChangeAspect="1"/>
          </p:cNvPicPr>
          <p:nvPr/>
        </p:nvPicPr>
        <p:blipFill>
          <a:blip r:embed="rId4"/>
          <a:stretch>
            <a:fillRect/>
          </a:stretch>
        </p:blipFill>
        <p:spPr>
          <a:xfrm>
            <a:off x="3500846" y="4472788"/>
            <a:ext cx="5524538" cy="967574"/>
          </a:xfrm>
          <a:prstGeom prst="rect">
            <a:avLst/>
          </a:prstGeom>
        </p:spPr>
      </p:pic>
      <p:sp>
        <p:nvSpPr>
          <p:cNvPr id="11" name="Rectangle 10">
            <a:extLst>
              <a:ext uri="{FF2B5EF4-FFF2-40B4-BE49-F238E27FC236}">
                <a16:creationId xmlns:a16="http://schemas.microsoft.com/office/drawing/2014/main" id="{978C0C81-5000-450C-93E5-78CC73528CC1}"/>
              </a:ext>
            </a:extLst>
          </p:cNvPr>
          <p:cNvSpPr/>
          <p:nvPr/>
        </p:nvSpPr>
        <p:spPr>
          <a:xfrm>
            <a:off x="3481485" y="5440362"/>
            <a:ext cx="2715230" cy="369332"/>
          </a:xfrm>
          <a:prstGeom prst="rect">
            <a:avLst/>
          </a:prstGeom>
        </p:spPr>
        <p:txBody>
          <a:bodyPr wrap="none">
            <a:spAutoFit/>
          </a:bodyPr>
          <a:lstStyle/>
          <a:p>
            <a:r>
              <a:rPr lang="en-US" dirty="0"/>
              <a:t>https://www.nass.usda.gov/</a:t>
            </a:r>
          </a:p>
        </p:txBody>
      </p:sp>
    </p:spTree>
    <p:extLst>
      <p:ext uri="{BB962C8B-B14F-4D97-AF65-F5344CB8AC3E}">
        <p14:creationId xmlns:p14="http://schemas.microsoft.com/office/powerpoint/2010/main" val="69222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Division of Conservation (DOC)</a:t>
            </a:r>
          </a:p>
        </p:txBody>
      </p:sp>
      <p:sp>
        <p:nvSpPr>
          <p:cNvPr id="5" name="Content Placeholder 4"/>
          <p:cNvSpPr>
            <a:spLocks noGrp="1"/>
          </p:cNvSpPr>
          <p:nvPr>
            <p:ph idx="1"/>
          </p:nvPr>
        </p:nvSpPr>
        <p:spPr>
          <a:xfrm>
            <a:off x="285812" y="1417638"/>
            <a:ext cx="5716781" cy="4707000"/>
          </a:xfrm>
        </p:spPr>
        <p:txBody>
          <a:bodyPr>
            <a:normAutofit fontScale="85000" lnSpcReduction="20000"/>
          </a:bodyPr>
          <a:lstStyle/>
          <a:p>
            <a:r>
              <a:rPr lang="en-US" dirty="0"/>
              <a:t>Mission: “to conserve Kentucky’s natural resources through </a:t>
            </a:r>
            <a:r>
              <a:rPr lang="en-US" u="sng" dirty="0"/>
              <a:t>education</a:t>
            </a:r>
            <a:r>
              <a:rPr lang="en-US" dirty="0"/>
              <a:t> and </a:t>
            </a:r>
            <a:r>
              <a:rPr lang="en-US" u="sng" dirty="0"/>
              <a:t>assistance</a:t>
            </a:r>
            <a:r>
              <a:rPr lang="en-US" dirty="0"/>
              <a:t> to producers and local conservation districts”</a:t>
            </a:r>
          </a:p>
          <a:p>
            <a:r>
              <a:rPr lang="en-US" sz="3200" dirty="0"/>
              <a:t>Field Representatives advise CD Board and train supervisors</a:t>
            </a:r>
          </a:p>
          <a:p>
            <a:r>
              <a:rPr lang="en-US" sz="3200" dirty="0"/>
              <a:t>Administers</a:t>
            </a:r>
          </a:p>
          <a:p>
            <a:pPr lvl="1"/>
            <a:r>
              <a:rPr lang="en-US" dirty="0"/>
              <a:t>Ag Water Quality Act</a:t>
            </a:r>
          </a:p>
          <a:p>
            <a:pPr lvl="1"/>
            <a:r>
              <a:rPr lang="en-US" dirty="0"/>
              <a:t>Direct Aid to CDs</a:t>
            </a:r>
          </a:p>
          <a:p>
            <a:pPr lvl="1"/>
            <a:r>
              <a:rPr lang="en-US" dirty="0"/>
              <a:t>Soil Erosion and Water Quality Cost Share Program</a:t>
            </a:r>
          </a:p>
          <a:p>
            <a:pPr lvl="1"/>
            <a:r>
              <a:rPr lang="en-US" dirty="0"/>
              <a:t>Equipment </a:t>
            </a:r>
            <a:r>
              <a:rPr lang="en-US"/>
              <a:t>Revolving Loan </a:t>
            </a:r>
            <a:r>
              <a:rPr lang="en-US" dirty="0"/>
              <a:t>Program</a:t>
            </a:r>
          </a:p>
          <a:p>
            <a:pPr lvl="1"/>
            <a:r>
              <a:rPr lang="en-US" dirty="0"/>
              <a:t>Agricultural District Program</a:t>
            </a:r>
          </a:p>
        </p:txBody>
      </p:sp>
      <p:pic>
        <p:nvPicPr>
          <p:cNvPr id="1026" name="Picture 2" descr="Kentucky Division of Forestry - 3,220 Photos - 76 Reviews ...">
            <a:extLst>
              <a:ext uri="{FF2B5EF4-FFF2-40B4-BE49-F238E27FC236}">
                <a16:creationId xmlns:a16="http://schemas.microsoft.com/office/drawing/2014/main" id="{1EE426F9-47E7-405E-9B7A-7F4029C9E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821" y="1417638"/>
            <a:ext cx="2171596" cy="217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146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Governor’s Office of Agriculture Policy</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6" y="1496960"/>
            <a:ext cx="5476230" cy="4728885"/>
          </a:xfrm>
        </p:spPr>
        <p:txBody>
          <a:bodyPr numCol="1">
            <a:normAutofit fontScale="77500" lnSpcReduction="20000"/>
          </a:bodyPr>
          <a:lstStyle/>
          <a:p>
            <a:r>
              <a:rPr lang="en-US" b="1" dirty="0"/>
              <a:t>Kentucky Agricultural Development Board </a:t>
            </a:r>
          </a:p>
          <a:p>
            <a:pPr lvl="1"/>
            <a:r>
              <a:rPr lang="en-US" dirty="0"/>
              <a:t>Tobacco Settlement Funds to increase farm income and stimulate markets</a:t>
            </a:r>
          </a:p>
          <a:p>
            <a:pPr lvl="1"/>
            <a:r>
              <a:rPr lang="en-US" dirty="0"/>
              <a:t>County Agricultural Investment Program (CAIP) = “state cost share”</a:t>
            </a:r>
          </a:p>
          <a:p>
            <a:pPr lvl="1"/>
            <a:r>
              <a:rPr lang="en-US" dirty="0"/>
              <a:t>On-Farm Water Management Program</a:t>
            </a:r>
          </a:p>
          <a:p>
            <a:pPr lvl="1"/>
            <a:r>
              <a:rPr lang="en-US" dirty="0"/>
              <a:t>Multiple other programs</a:t>
            </a:r>
          </a:p>
          <a:p>
            <a:r>
              <a:rPr lang="en-US" b="1" dirty="0"/>
              <a:t>Kentucky Agricultural Finance Corporation Board</a:t>
            </a:r>
          </a:p>
          <a:p>
            <a:pPr lvl="1"/>
            <a:r>
              <a:rPr lang="en-US" dirty="0"/>
              <a:t>Low interest rates for lending for farmers and agribusinesses</a:t>
            </a:r>
          </a:p>
          <a:p>
            <a:pPr lvl="2"/>
            <a:endParaRPr lang="en-US" dirty="0"/>
          </a:p>
          <a:p>
            <a:pPr lvl="1"/>
            <a:endParaRPr lang="en-US" dirty="0"/>
          </a:p>
        </p:txBody>
      </p:sp>
      <p:pic>
        <p:nvPicPr>
          <p:cNvPr id="6" name="Picture 5">
            <a:extLst>
              <a:ext uri="{FF2B5EF4-FFF2-40B4-BE49-F238E27FC236}">
                <a16:creationId xmlns:a16="http://schemas.microsoft.com/office/drawing/2014/main" id="{2174F13E-3AB4-443F-B7B5-CA4CE16CF2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7196" y="4775525"/>
            <a:ext cx="2799603" cy="872543"/>
          </a:xfrm>
          <a:prstGeom prst="rect">
            <a:avLst/>
          </a:prstGeom>
        </p:spPr>
      </p:pic>
      <p:pic>
        <p:nvPicPr>
          <p:cNvPr id="7" name="Picture 23">
            <a:extLst>
              <a:ext uri="{FF2B5EF4-FFF2-40B4-BE49-F238E27FC236}">
                <a16:creationId xmlns:a16="http://schemas.microsoft.com/office/drawing/2014/main" id="{48B0B9DE-4714-4178-B10C-50F71C173D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1778" y="2286000"/>
            <a:ext cx="2685021" cy="1143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154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Department of Agriculture</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496960"/>
            <a:ext cx="5557347" cy="4728885"/>
          </a:xfrm>
        </p:spPr>
        <p:txBody>
          <a:bodyPr numCol="1">
            <a:normAutofit fontScale="92500" lnSpcReduction="20000"/>
          </a:bodyPr>
          <a:lstStyle/>
          <a:p>
            <a:r>
              <a:rPr lang="en-US" dirty="0"/>
              <a:t>Office of Agricultural Marketing</a:t>
            </a:r>
          </a:p>
          <a:p>
            <a:pPr lvl="1"/>
            <a:r>
              <a:rPr lang="en-US" dirty="0"/>
              <a:t>Includes:</a:t>
            </a:r>
          </a:p>
          <a:p>
            <a:pPr lvl="1"/>
            <a:r>
              <a:rPr lang="en-US" dirty="0"/>
              <a:t>PACE Program (Ag Conservation Easement)</a:t>
            </a:r>
          </a:p>
          <a:p>
            <a:pPr lvl="1"/>
            <a:r>
              <a:rPr lang="en-US" dirty="0"/>
              <a:t>Kentucky Proud</a:t>
            </a:r>
          </a:p>
          <a:p>
            <a:r>
              <a:rPr lang="en-US" dirty="0"/>
              <a:t>Office for Consumer and Environmental Protection</a:t>
            </a:r>
          </a:p>
          <a:p>
            <a:pPr lvl="1"/>
            <a:r>
              <a:rPr lang="en-US" dirty="0"/>
              <a:t>Includes pesticide regulation</a:t>
            </a:r>
          </a:p>
          <a:p>
            <a:r>
              <a:rPr lang="en-US" dirty="0"/>
              <a:t>Office of State Veterinarian</a:t>
            </a:r>
          </a:p>
          <a:p>
            <a:pPr lvl="1"/>
            <a:r>
              <a:rPr lang="en-US" dirty="0"/>
              <a:t>Includes animal composting regulation</a:t>
            </a:r>
          </a:p>
          <a:p>
            <a:pPr lvl="1"/>
            <a:endParaRPr lang="en-US" dirty="0"/>
          </a:p>
        </p:txBody>
      </p:sp>
      <p:pic>
        <p:nvPicPr>
          <p:cNvPr id="8" name="Picture 7" descr="A picture containing food&#10;&#10;Description automatically generated">
            <a:extLst>
              <a:ext uri="{FF2B5EF4-FFF2-40B4-BE49-F238E27FC236}">
                <a16:creationId xmlns:a16="http://schemas.microsoft.com/office/drawing/2014/main" id="{09E46386-E5D5-40EB-80B3-289F88AB654B}"/>
              </a:ext>
            </a:extLst>
          </p:cNvPr>
          <p:cNvPicPr>
            <a:picLocks noChangeAspect="1"/>
          </p:cNvPicPr>
          <p:nvPr/>
        </p:nvPicPr>
        <p:blipFill>
          <a:blip r:embed="rId3"/>
          <a:stretch>
            <a:fillRect/>
          </a:stretch>
        </p:blipFill>
        <p:spPr>
          <a:xfrm>
            <a:off x="6585155" y="1417638"/>
            <a:ext cx="2187338" cy="2187338"/>
          </a:xfrm>
          <a:prstGeom prst="rect">
            <a:avLst/>
          </a:prstGeom>
        </p:spPr>
      </p:pic>
    </p:spTree>
    <p:extLst>
      <p:ext uri="{BB962C8B-B14F-4D97-AF65-F5344CB8AC3E}">
        <p14:creationId xmlns:p14="http://schemas.microsoft.com/office/powerpoint/2010/main" val="564501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Department of Agriculture</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417638"/>
            <a:ext cx="8315294" cy="2011363"/>
          </a:xfrm>
        </p:spPr>
        <p:txBody>
          <a:bodyPr numCol="1">
            <a:normAutofit fontScale="85000" lnSpcReduction="20000"/>
          </a:bodyPr>
          <a:lstStyle/>
          <a:p>
            <a:pPr marL="0" indent="0">
              <a:buNone/>
            </a:pPr>
            <a:r>
              <a:rPr lang="en-US" b="1" dirty="0"/>
              <a:t>Farmland Preservation / PACE Program</a:t>
            </a:r>
          </a:p>
          <a:p>
            <a:r>
              <a:rPr lang="en-US" dirty="0"/>
              <a:t>Agricultural Conservation Easement to forever protect farmland from development.  Provides financial incentives (tax deduction and reduction) while protecting farming, open space, or forests.</a:t>
            </a:r>
          </a:p>
        </p:txBody>
      </p:sp>
      <p:pic>
        <p:nvPicPr>
          <p:cNvPr id="5" name="Picture 4" descr="A picture containing text, map&#10;&#10;Description automatically generated">
            <a:extLst>
              <a:ext uri="{FF2B5EF4-FFF2-40B4-BE49-F238E27FC236}">
                <a16:creationId xmlns:a16="http://schemas.microsoft.com/office/drawing/2014/main" id="{9A29F5C4-6CD7-4053-AA9C-10DE930D8E67}"/>
              </a:ext>
            </a:extLst>
          </p:cNvPr>
          <p:cNvPicPr>
            <a:picLocks noChangeAspect="1"/>
          </p:cNvPicPr>
          <p:nvPr/>
        </p:nvPicPr>
        <p:blipFill>
          <a:blip r:embed="rId3"/>
          <a:stretch>
            <a:fillRect/>
          </a:stretch>
        </p:blipFill>
        <p:spPr>
          <a:xfrm>
            <a:off x="2933583" y="3189328"/>
            <a:ext cx="6210417" cy="281295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9C293B4-010F-4BCF-AB33-B0343F79D50F}"/>
              </a:ext>
            </a:extLst>
          </p:cNvPr>
          <p:cNvPicPr>
            <a:picLocks noChangeAspect="1"/>
          </p:cNvPicPr>
          <p:nvPr/>
        </p:nvPicPr>
        <p:blipFill>
          <a:blip r:embed="rId4"/>
          <a:stretch>
            <a:fillRect/>
          </a:stretch>
        </p:blipFill>
        <p:spPr>
          <a:xfrm>
            <a:off x="0" y="3403179"/>
            <a:ext cx="3333135" cy="1805076"/>
          </a:xfrm>
          <a:prstGeom prst="rect">
            <a:avLst/>
          </a:prstGeom>
        </p:spPr>
      </p:pic>
      <p:sp>
        <p:nvSpPr>
          <p:cNvPr id="9" name="Rectangle 8">
            <a:extLst>
              <a:ext uri="{FF2B5EF4-FFF2-40B4-BE49-F238E27FC236}">
                <a16:creationId xmlns:a16="http://schemas.microsoft.com/office/drawing/2014/main" id="{1C981425-39CB-4445-9079-F7B8CE6C56CF}"/>
              </a:ext>
            </a:extLst>
          </p:cNvPr>
          <p:cNvSpPr/>
          <p:nvPr/>
        </p:nvSpPr>
        <p:spPr>
          <a:xfrm>
            <a:off x="78125" y="6002282"/>
            <a:ext cx="4451027" cy="369332"/>
          </a:xfrm>
          <a:prstGeom prst="rect">
            <a:avLst/>
          </a:prstGeom>
        </p:spPr>
        <p:txBody>
          <a:bodyPr wrap="none">
            <a:spAutoFit/>
          </a:bodyPr>
          <a:lstStyle/>
          <a:p>
            <a:r>
              <a:rPr lang="en-US" dirty="0"/>
              <a:t>https://www.kyagr.com/marketing/PACE.html</a:t>
            </a:r>
          </a:p>
        </p:txBody>
      </p:sp>
    </p:spTree>
    <p:extLst>
      <p:ext uri="{BB962C8B-B14F-4D97-AF65-F5344CB8AC3E}">
        <p14:creationId xmlns:p14="http://schemas.microsoft.com/office/powerpoint/2010/main" val="2905939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p&#10;&#10;Description automatically generated">
            <a:extLst>
              <a:ext uri="{FF2B5EF4-FFF2-40B4-BE49-F238E27FC236}">
                <a16:creationId xmlns:a16="http://schemas.microsoft.com/office/drawing/2014/main" id="{E89626DD-BB9D-4F78-92AD-386BC5811F22}"/>
              </a:ext>
            </a:extLst>
          </p:cNvPr>
          <p:cNvPicPr>
            <a:picLocks noChangeAspect="1"/>
          </p:cNvPicPr>
          <p:nvPr/>
        </p:nvPicPr>
        <p:blipFill>
          <a:blip r:embed="rId3"/>
          <a:stretch>
            <a:fillRect/>
          </a:stretch>
        </p:blipFill>
        <p:spPr>
          <a:xfrm>
            <a:off x="2690399" y="99146"/>
            <a:ext cx="3775858" cy="1875085"/>
          </a:xfrm>
          <a:prstGeom prst="rect">
            <a:avLst/>
          </a:prstGeom>
        </p:spPr>
      </p:pic>
      <p:sp>
        <p:nvSpPr>
          <p:cNvPr id="4" name="Title 3"/>
          <p:cNvSpPr>
            <a:spLocks noGrp="1"/>
          </p:cNvSpPr>
          <p:nvPr>
            <p:ph type="title"/>
          </p:nvPr>
        </p:nvSpPr>
        <p:spPr/>
        <p:txBody>
          <a:bodyPr/>
          <a:lstStyle/>
          <a:p>
            <a:pPr algn="l"/>
            <a:r>
              <a:rPr lang="en-US" dirty="0">
                <a:solidFill>
                  <a:srgbClr val="0032A1"/>
                </a:solidFill>
              </a:rPr>
              <a:t>Federal</a:t>
            </a:r>
          </a:p>
        </p:txBody>
      </p:sp>
      <p:pic>
        <p:nvPicPr>
          <p:cNvPr id="7" name="Picture 6" descr="A picture containing food, drawing&#10;&#10;Description automatically generated">
            <a:extLst>
              <a:ext uri="{FF2B5EF4-FFF2-40B4-BE49-F238E27FC236}">
                <a16:creationId xmlns:a16="http://schemas.microsoft.com/office/drawing/2014/main" id="{4F493686-8AD4-4275-98B6-7427E2C67EE2}"/>
              </a:ext>
            </a:extLst>
          </p:cNvPr>
          <p:cNvPicPr>
            <a:picLocks noChangeAspect="1"/>
          </p:cNvPicPr>
          <p:nvPr/>
        </p:nvPicPr>
        <p:blipFill>
          <a:blip r:embed="rId4"/>
          <a:stretch>
            <a:fillRect/>
          </a:stretch>
        </p:blipFill>
        <p:spPr>
          <a:xfrm>
            <a:off x="2422243" y="2003441"/>
            <a:ext cx="1348183" cy="1359726"/>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F9C8C041-4E1E-4F82-A509-EF2BAE7E2AA7}"/>
              </a:ext>
            </a:extLst>
          </p:cNvPr>
          <p:cNvPicPr>
            <a:picLocks noChangeAspect="1"/>
          </p:cNvPicPr>
          <p:nvPr/>
        </p:nvPicPr>
        <p:blipFill rotWithShape="1">
          <a:blip r:embed="rId5"/>
          <a:srcRect l="9959" r="9281"/>
          <a:stretch/>
        </p:blipFill>
        <p:spPr>
          <a:xfrm>
            <a:off x="3841955" y="2011690"/>
            <a:ext cx="3510116" cy="1351477"/>
          </a:xfrm>
          <a:prstGeom prst="rect">
            <a:avLst/>
          </a:prstGeom>
        </p:spPr>
      </p:pic>
      <p:sp>
        <p:nvSpPr>
          <p:cNvPr id="8" name="Content Placeholder 2">
            <a:extLst>
              <a:ext uri="{FF2B5EF4-FFF2-40B4-BE49-F238E27FC236}">
                <a16:creationId xmlns:a16="http://schemas.microsoft.com/office/drawing/2014/main" id="{A1AB2127-CC0F-4BCF-8265-F59949BC635B}"/>
              </a:ext>
            </a:extLst>
          </p:cNvPr>
          <p:cNvSpPr>
            <a:spLocks noGrp="1"/>
          </p:cNvSpPr>
          <p:nvPr>
            <p:ph idx="1"/>
          </p:nvPr>
        </p:nvSpPr>
        <p:spPr>
          <a:xfrm>
            <a:off x="371505" y="2149723"/>
            <a:ext cx="5962927" cy="4076122"/>
          </a:xfrm>
        </p:spPr>
        <p:txBody>
          <a:bodyPr numCol="1">
            <a:normAutofit/>
          </a:bodyPr>
          <a:lstStyle/>
          <a:p>
            <a:r>
              <a:rPr lang="en-US" b="1" dirty="0"/>
              <a:t>Local</a:t>
            </a:r>
          </a:p>
          <a:p>
            <a:endParaRPr lang="en-US" b="1" dirty="0"/>
          </a:p>
          <a:p>
            <a:r>
              <a:rPr lang="en-US" b="1" dirty="0"/>
              <a:t>State</a:t>
            </a:r>
          </a:p>
          <a:p>
            <a:endParaRPr lang="en-US" b="1" dirty="0"/>
          </a:p>
          <a:p>
            <a:endParaRPr lang="en-US" b="1" dirty="0"/>
          </a:p>
          <a:p>
            <a:r>
              <a:rPr lang="en-US" b="1" dirty="0"/>
              <a:t> Federal</a:t>
            </a:r>
            <a:endParaRPr lang="en-US" dirty="0"/>
          </a:p>
        </p:txBody>
      </p:sp>
      <p:pic>
        <p:nvPicPr>
          <p:cNvPr id="10" name="Picture 2" descr="Kentucky Division of Forestry - 3,220 Photos - 76 Reviews ...">
            <a:extLst>
              <a:ext uri="{FF2B5EF4-FFF2-40B4-BE49-F238E27FC236}">
                <a16:creationId xmlns:a16="http://schemas.microsoft.com/office/drawing/2014/main" id="{FF5F87FE-AEAF-48AA-BA79-84E82DEDE3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10536" y="3434307"/>
            <a:ext cx="1359726" cy="135972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DAB94FEF-E4B3-482F-A98B-D659FE11FB67}"/>
              </a:ext>
            </a:extLst>
          </p:cNvPr>
          <p:cNvSpPr txBox="1">
            <a:spLocks/>
          </p:cNvSpPr>
          <p:nvPr/>
        </p:nvSpPr>
        <p:spPr>
          <a:xfrm>
            <a:off x="3442778" y="3687097"/>
            <a:ext cx="3690686" cy="327954"/>
          </a:xfrm>
          <a:prstGeom prst="rect">
            <a:avLst/>
          </a:prstGeom>
          <a:solidFill>
            <a:srgbClr val="003399"/>
          </a:solidFill>
        </p:spPr>
        <p:txBody>
          <a:bodyPr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Aft>
                <a:spcPts val="0"/>
              </a:spcAft>
            </a:pPr>
            <a:r>
              <a:rPr lang="en-US" sz="1600" dirty="0">
                <a:solidFill>
                  <a:schemeClr val="bg1"/>
                </a:solidFill>
                <a:latin typeface="Gill Sans MT" panose="020B0502020104020203" pitchFamily="34" charset="0"/>
                <a:cs typeface="Times New Roman" panose="02020603050405020304" pitchFamily="18" charset="0"/>
              </a:rPr>
              <a:t>Governor’s Office of Agricultural Policy</a:t>
            </a:r>
          </a:p>
        </p:txBody>
      </p:sp>
      <p:pic>
        <p:nvPicPr>
          <p:cNvPr id="13" name="Picture 12">
            <a:extLst>
              <a:ext uri="{FF2B5EF4-FFF2-40B4-BE49-F238E27FC236}">
                <a16:creationId xmlns:a16="http://schemas.microsoft.com/office/drawing/2014/main" id="{D3C0755E-EB45-4698-BDA6-6654C1DD4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2778" y="4089968"/>
            <a:ext cx="1947757" cy="607051"/>
          </a:xfrm>
          <a:prstGeom prst="rect">
            <a:avLst/>
          </a:prstGeom>
        </p:spPr>
      </p:pic>
      <p:pic>
        <p:nvPicPr>
          <p:cNvPr id="14" name="Picture 23">
            <a:extLst>
              <a:ext uri="{FF2B5EF4-FFF2-40B4-BE49-F238E27FC236}">
                <a16:creationId xmlns:a16="http://schemas.microsoft.com/office/drawing/2014/main" id="{569CCF52-DA3B-4CCB-B702-84AEEDD50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4151" y="4095252"/>
            <a:ext cx="1520561" cy="6472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 name="Picture 15" descr="A picture containing food&#10;&#10;Description automatically generated">
            <a:extLst>
              <a:ext uri="{FF2B5EF4-FFF2-40B4-BE49-F238E27FC236}">
                <a16:creationId xmlns:a16="http://schemas.microsoft.com/office/drawing/2014/main" id="{5F18A8A3-FCFF-47BB-BD53-1EDCBF7604A4}"/>
              </a:ext>
            </a:extLst>
          </p:cNvPr>
          <p:cNvPicPr>
            <a:picLocks noChangeAspect="1"/>
          </p:cNvPicPr>
          <p:nvPr/>
        </p:nvPicPr>
        <p:blipFill>
          <a:blip r:embed="rId9"/>
          <a:stretch>
            <a:fillRect/>
          </a:stretch>
        </p:blipFill>
        <p:spPr>
          <a:xfrm>
            <a:off x="7334485" y="3177230"/>
            <a:ext cx="1675642" cy="1675642"/>
          </a:xfrm>
          <a:prstGeom prst="rect">
            <a:avLst/>
          </a:prstGeom>
        </p:spPr>
      </p:pic>
      <p:pic>
        <p:nvPicPr>
          <p:cNvPr id="3" name="Picture 2" descr="A drawing of a face&#10;&#10;Description automatically generated">
            <a:extLst>
              <a:ext uri="{FF2B5EF4-FFF2-40B4-BE49-F238E27FC236}">
                <a16:creationId xmlns:a16="http://schemas.microsoft.com/office/drawing/2014/main" id="{28E6CF79-880A-4FA4-920C-6EA5CFFDB96E}"/>
              </a:ext>
            </a:extLst>
          </p:cNvPr>
          <p:cNvPicPr>
            <a:picLocks noChangeAspect="1"/>
          </p:cNvPicPr>
          <p:nvPr/>
        </p:nvPicPr>
        <p:blipFill>
          <a:blip r:embed="rId10"/>
          <a:stretch>
            <a:fillRect/>
          </a:stretch>
        </p:blipFill>
        <p:spPr>
          <a:xfrm>
            <a:off x="6971451" y="4874367"/>
            <a:ext cx="2172549" cy="1351478"/>
          </a:xfrm>
          <a:prstGeom prst="rect">
            <a:avLst/>
          </a:prstGeom>
        </p:spPr>
      </p:pic>
      <p:pic>
        <p:nvPicPr>
          <p:cNvPr id="1026" name="Picture 2" descr="USDA">
            <a:extLst>
              <a:ext uri="{FF2B5EF4-FFF2-40B4-BE49-F238E27FC236}">
                <a16:creationId xmlns:a16="http://schemas.microsoft.com/office/drawing/2014/main" id="{8E9854AB-A60F-430B-BE42-B5FB82F4D6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40245" y="4896752"/>
            <a:ext cx="2025445" cy="1377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drawing&#10;&#10;Description automatically generated">
            <a:extLst>
              <a:ext uri="{FF2B5EF4-FFF2-40B4-BE49-F238E27FC236}">
                <a16:creationId xmlns:a16="http://schemas.microsoft.com/office/drawing/2014/main" id="{175F4CFD-C644-452A-A9CF-679E11F57200}"/>
              </a:ext>
            </a:extLst>
          </p:cNvPr>
          <p:cNvPicPr>
            <a:picLocks noChangeAspect="1"/>
          </p:cNvPicPr>
          <p:nvPr/>
        </p:nvPicPr>
        <p:blipFill>
          <a:blip r:embed="rId12"/>
          <a:stretch>
            <a:fillRect/>
          </a:stretch>
        </p:blipFill>
        <p:spPr>
          <a:xfrm>
            <a:off x="4393798" y="4829363"/>
            <a:ext cx="2700914" cy="1444989"/>
          </a:xfrm>
          <a:prstGeom prst="rect">
            <a:avLst/>
          </a:prstGeom>
        </p:spPr>
      </p:pic>
    </p:spTree>
    <p:extLst>
      <p:ext uri="{BB962C8B-B14F-4D97-AF65-F5344CB8AC3E}">
        <p14:creationId xmlns:p14="http://schemas.microsoft.com/office/powerpoint/2010/main" val="330285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Natural Resource </a:t>
            </a:r>
            <a:br>
              <a:rPr lang="en-US" dirty="0">
                <a:solidFill>
                  <a:srgbClr val="0032A1"/>
                </a:solidFill>
              </a:rPr>
            </a:br>
            <a:r>
              <a:rPr lang="en-US" dirty="0">
                <a:solidFill>
                  <a:srgbClr val="0032A1"/>
                </a:solidFill>
              </a:rPr>
              <a:t>Conservation Service</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634281"/>
            <a:ext cx="8315294" cy="4591564"/>
          </a:xfrm>
        </p:spPr>
        <p:txBody>
          <a:bodyPr numCol="1">
            <a:normAutofit lnSpcReduction="10000"/>
          </a:bodyPr>
          <a:lstStyle/>
          <a:p>
            <a:r>
              <a:rPr lang="en-US" dirty="0"/>
              <a:t>Provide farmers with financial and technical assistance to voluntarily put conservation on the ground</a:t>
            </a:r>
          </a:p>
          <a:p>
            <a:r>
              <a:rPr lang="en-US" dirty="0"/>
              <a:t>Non-Regulatory</a:t>
            </a:r>
          </a:p>
          <a:p>
            <a:r>
              <a:rPr lang="en-US" dirty="0"/>
              <a:t>Funding Programs</a:t>
            </a:r>
          </a:p>
          <a:p>
            <a:pPr lvl="1"/>
            <a:r>
              <a:rPr lang="en-US" dirty="0"/>
              <a:t>Environmental Quality Incentives Program (EQIP)</a:t>
            </a:r>
          </a:p>
          <a:p>
            <a:pPr lvl="1"/>
            <a:r>
              <a:rPr lang="en-US" dirty="0"/>
              <a:t>Conservation Stewardship Program (CSP)</a:t>
            </a:r>
          </a:p>
          <a:p>
            <a:pPr lvl="1"/>
            <a:r>
              <a:rPr lang="en-US" dirty="0"/>
              <a:t>Agricultural Conservation Easement Program (ACEP)</a:t>
            </a:r>
          </a:p>
          <a:p>
            <a:pPr lvl="1"/>
            <a:endParaRPr lang="en-US" dirty="0"/>
          </a:p>
          <a:p>
            <a:pPr lvl="1"/>
            <a:endParaRPr lang="en-US" dirty="0"/>
          </a:p>
        </p:txBody>
      </p:sp>
      <p:pic>
        <p:nvPicPr>
          <p:cNvPr id="7" name="Picture 6">
            <a:extLst>
              <a:ext uri="{FF2B5EF4-FFF2-40B4-BE49-F238E27FC236}">
                <a16:creationId xmlns:a16="http://schemas.microsoft.com/office/drawing/2014/main" id="{9A497615-124F-4D3A-961A-87434E40BA18}"/>
              </a:ext>
            </a:extLst>
          </p:cNvPr>
          <p:cNvPicPr>
            <a:picLocks noChangeAspect="1"/>
          </p:cNvPicPr>
          <p:nvPr/>
        </p:nvPicPr>
        <p:blipFill rotWithShape="1">
          <a:blip r:embed="rId3"/>
          <a:srcRect t="31419" b="31420"/>
          <a:stretch/>
        </p:blipFill>
        <p:spPr>
          <a:xfrm>
            <a:off x="5198807" y="252231"/>
            <a:ext cx="3719052" cy="1382050"/>
          </a:xfrm>
          <a:prstGeom prst="rect">
            <a:avLst/>
          </a:prstGeom>
        </p:spPr>
      </p:pic>
    </p:spTree>
    <p:extLst>
      <p:ext uri="{BB962C8B-B14F-4D97-AF65-F5344CB8AC3E}">
        <p14:creationId xmlns:p14="http://schemas.microsoft.com/office/powerpoint/2010/main" val="89533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 Service Agency</a:t>
            </a:r>
          </a:p>
        </p:txBody>
      </p:sp>
      <p:sp>
        <p:nvSpPr>
          <p:cNvPr id="3" name="Content Placeholder 2">
            <a:extLst>
              <a:ext uri="{FF2B5EF4-FFF2-40B4-BE49-F238E27FC236}">
                <a16:creationId xmlns:a16="http://schemas.microsoft.com/office/drawing/2014/main" id="{7E5C0795-4FFE-494F-AEA5-781E21325B82}"/>
              </a:ext>
            </a:extLst>
          </p:cNvPr>
          <p:cNvSpPr>
            <a:spLocks noGrp="1"/>
          </p:cNvSpPr>
          <p:nvPr>
            <p:ph idx="1"/>
          </p:nvPr>
        </p:nvSpPr>
        <p:spPr>
          <a:xfrm>
            <a:off x="371505" y="1850923"/>
            <a:ext cx="8315294" cy="4374922"/>
          </a:xfrm>
        </p:spPr>
        <p:txBody>
          <a:bodyPr numCol="1">
            <a:normAutofit/>
          </a:bodyPr>
          <a:lstStyle/>
          <a:p>
            <a:r>
              <a:rPr lang="en-US" dirty="0"/>
              <a:t>Implements agricultural policy, administers credit and loan programs, and manages conservation, commodity, disaster and farm marketing programs.</a:t>
            </a:r>
          </a:p>
          <a:p>
            <a:r>
              <a:rPr lang="en-US" dirty="0"/>
              <a:t>Funding Program</a:t>
            </a:r>
          </a:p>
          <a:p>
            <a:pPr lvl="1"/>
            <a:r>
              <a:rPr lang="en-US" dirty="0"/>
              <a:t>Conservation Reserve Program (CRP)</a:t>
            </a:r>
          </a:p>
          <a:p>
            <a:pPr marL="457200" lvl="1" indent="0">
              <a:buNone/>
            </a:pPr>
            <a:endParaRPr lang="en-US" dirty="0"/>
          </a:p>
          <a:p>
            <a:pPr lvl="1"/>
            <a:endParaRPr lang="en-US" dirty="0"/>
          </a:p>
        </p:txBody>
      </p:sp>
      <p:pic>
        <p:nvPicPr>
          <p:cNvPr id="5" name="Picture 4" descr="A picture containing drawing&#10;&#10;Description automatically generated">
            <a:extLst>
              <a:ext uri="{FF2B5EF4-FFF2-40B4-BE49-F238E27FC236}">
                <a16:creationId xmlns:a16="http://schemas.microsoft.com/office/drawing/2014/main" id="{ED49FABE-38CA-42FF-AFD5-0DBD47C7896C}"/>
              </a:ext>
            </a:extLst>
          </p:cNvPr>
          <p:cNvPicPr>
            <a:picLocks noChangeAspect="1"/>
          </p:cNvPicPr>
          <p:nvPr/>
        </p:nvPicPr>
        <p:blipFill>
          <a:blip r:embed="rId3"/>
          <a:stretch>
            <a:fillRect/>
          </a:stretch>
        </p:blipFill>
        <p:spPr>
          <a:xfrm>
            <a:off x="6039466" y="160756"/>
            <a:ext cx="2529348" cy="1517608"/>
          </a:xfrm>
          <a:prstGeom prst="rect">
            <a:avLst/>
          </a:prstGeom>
        </p:spPr>
      </p:pic>
    </p:spTree>
    <p:extLst>
      <p:ext uri="{BB962C8B-B14F-4D97-AF65-F5344CB8AC3E}">
        <p14:creationId xmlns:p14="http://schemas.microsoft.com/office/powerpoint/2010/main" val="4050140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Non-profits and Commodity Groups</a:t>
            </a:r>
          </a:p>
        </p:txBody>
      </p:sp>
      <p:pic>
        <p:nvPicPr>
          <p:cNvPr id="7" name="Picture 6" descr="A close up of a sign&#10;&#10;Description automatically generated">
            <a:extLst>
              <a:ext uri="{FF2B5EF4-FFF2-40B4-BE49-F238E27FC236}">
                <a16:creationId xmlns:a16="http://schemas.microsoft.com/office/drawing/2014/main" id="{03B5B1DA-10FF-4F0A-AB5B-5A179A81A3A2}"/>
              </a:ext>
            </a:extLst>
          </p:cNvPr>
          <p:cNvPicPr>
            <a:picLocks noChangeAspect="1"/>
          </p:cNvPicPr>
          <p:nvPr/>
        </p:nvPicPr>
        <p:blipFill>
          <a:blip r:embed="rId3"/>
          <a:stretch>
            <a:fillRect/>
          </a:stretch>
        </p:blipFill>
        <p:spPr>
          <a:xfrm>
            <a:off x="432505" y="5168811"/>
            <a:ext cx="2246364" cy="998384"/>
          </a:xfrm>
          <a:prstGeom prst="rect">
            <a:avLst/>
          </a:prstGeom>
        </p:spPr>
      </p:pic>
      <p:pic>
        <p:nvPicPr>
          <p:cNvPr id="8" name="Picture 2" descr="Organic Association of Kentucky (OAK)">
            <a:extLst>
              <a:ext uri="{FF2B5EF4-FFF2-40B4-BE49-F238E27FC236}">
                <a16:creationId xmlns:a16="http://schemas.microsoft.com/office/drawing/2014/main" id="{71C4E962-FD46-4A4D-9CA6-964654539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4755" y="5098204"/>
            <a:ext cx="1078378" cy="1048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B763809B-8DF9-45CD-BBBA-2597C04658F9}"/>
              </a:ext>
            </a:extLst>
          </p:cNvPr>
          <p:cNvPicPr>
            <a:picLocks noChangeAspect="1"/>
          </p:cNvPicPr>
          <p:nvPr/>
        </p:nvPicPr>
        <p:blipFill>
          <a:blip r:embed="rId5"/>
          <a:stretch>
            <a:fillRect/>
          </a:stretch>
        </p:blipFill>
        <p:spPr>
          <a:xfrm>
            <a:off x="5689909" y="4100477"/>
            <a:ext cx="1914524" cy="652462"/>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5950FFAF-028B-4D36-9576-F89FA2F3ADB2}"/>
              </a:ext>
            </a:extLst>
          </p:cNvPr>
          <p:cNvPicPr>
            <a:picLocks noChangeAspect="1"/>
          </p:cNvPicPr>
          <p:nvPr/>
        </p:nvPicPr>
        <p:blipFill>
          <a:blip r:embed="rId6"/>
          <a:stretch>
            <a:fillRect/>
          </a:stretch>
        </p:blipFill>
        <p:spPr>
          <a:xfrm>
            <a:off x="7804982" y="3800637"/>
            <a:ext cx="1168151" cy="1074699"/>
          </a:xfrm>
          <a:prstGeom prst="rect">
            <a:avLst/>
          </a:prstGeom>
        </p:spPr>
      </p:pic>
      <p:pic>
        <p:nvPicPr>
          <p:cNvPr id="11" name="Picture 10" descr="A close up of a map&#10;&#10;Description automatically generated">
            <a:extLst>
              <a:ext uri="{FF2B5EF4-FFF2-40B4-BE49-F238E27FC236}">
                <a16:creationId xmlns:a16="http://schemas.microsoft.com/office/drawing/2014/main" id="{3FFC9809-D08E-4DC7-B41D-6C4ED038098D}"/>
              </a:ext>
            </a:extLst>
          </p:cNvPr>
          <p:cNvPicPr>
            <a:picLocks noChangeAspect="1"/>
          </p:cNvPicPr>
          <p:nvPr/>
        </p:nvPicPr>
        <p:blipFill>
          <a:blip r:embed="rId7"/>
          <a:stretch>
            <a:fillRect/>
          </a:stretch>
        </p:blipFill>
        <p:spPr>
          <a:xfrm>
            <a:off x="432505" y="3800637"/>
            <a:ext cx="1310109" cy="1074699"/>
          </a:xfrm>
          <a:prstGeom prst="rect">
            <a:avLst/>
          </a:prstGeom>
        </p:spPr>
      </p:pic>
      <p:pic>
        <p:nvPicPr>
          <p:cNvPr id="12" name="Picture 11" descr="A picture containing food, light&#10;&#10;Description automatically generated">
            <a:extLst>
              <a:ext uri="{FF2B5EF4-FFF2-40B4-BE49-F238E27FC236}">
                <a16:creationId xmlns:a16="http://schemas.microsoft.com/office/drawing/2014/main" id="{8766C182-6C77-4F74-971F-0E83CB439E6D}"/>
              </a:ext>
            </a:extLst>
          </p:cNvPr>
          <p:cNvPicPr>
            <a:picLocks noChangeAspect="1"/>
          </p:cNvPicPr>
          <p:nvPr/>
        </p:nvPicPr>
        <p:blipFill>
          <a:blip r:embed="rId8"/>
          <a:stretch>
            <a:fillRect/>
          </a:stretch>
        </p:blipFill>
        <p:spPr>
          <a:xfrm>
            <a:off x="4775322" y="5188834"/>
            <a:ext cx="1272130" cy="958338"/>
          </a:xfrm>
          <a:prstGeom prst="rect">
            <a:avLst/>
          </a:prstGeom>
        </p:spPr>
      </p:pic>
      <p:pic>
        <p:nvPicPr>
          <p:cNvPr id="13" name="Picture 12" descr="A close up of a sign&#10;&#10;Description automatically generated">
            <a:extLst>
              <a:ext uri="{FF2B5EF4-FFF2-40B4-BE49-F238E27FC236}">
                <a16:creationId xmlns:a16="http://schemas.microsoft.com/office/drawing/2014/main" id="{E3E8B6AE-801D-469C-9250-3C8B59B326F5}"/>
              </a:ext>
            </a:extLst>
          </p:cNvPr>
          <p:cNvPicPr>
            <a:picLocks noChangeAspect="1"/>
          </p:cNvPicPr>
          <p:nvPr/>
        </p:nvPicPr>
        <p:blipFill>
          <a:blip r:embed="rId9"/>
          <a:stretch>
            <a:fillRect/>
          </a:stretch>
        </p:blipFill>
        <p:spPr>
          <a:xfrm>
            <a:off x="6258286" y="5021217"/>
            <a:ext cx="1504878" cy="1053415"/>
          </a:xfrm>
          <a:prstGeom prst="rect">
            <a:avLst/>
          </a:prstGeom>
        </p:spPr>
      </p:pic>
      <p:pic>
        <p:nvPicPr>
          <p:cNvPr id="14" name="Picture 13" descr="A close up of text on a black background&#10;&#10;Description automatically generated">
            <a:extLst>
              <a:ext uri="{FF2B5EF4-FFF2-40B4-BE49-F238E27FC236}">
                <a16:creationId xmlns:a16="http://schemas.microsoft.com/office/drawing/2014/main" id="{DE23E23D-C9F5-4CD5-A140-AAA5A710732D}"/>
              </a:ext>
            </a:extLst>
          </p:cNvPr>
          <p:cNvPicPr>
            <a:picLocks noChangeAspect="1"/>
          </p:cNvPicPr>
          <p:nvPr/>
        </p:nvPicPr>
        <p:blipFill>
          <a:blip r:embed="rId10"/>
          <a:stretch>
            <a:fillRect/>
          </a:stretch>
        </p:blipFill>
        <p:spPr>
          <a:xfrm>
            <a:off x="3080595" y="5132712"/>
            <a:ext cx="1330388" cy="1053667"/>
          </a:xfrm>
          <a:prstGeom prst="rect">
            <a:avLst/>
          </a:prstGeom>
        </p:spPr>
      </p:pic>
      <p:pic>
        <p:nvPicPr>
          <p:cNvPr id="15" name="Picture 14">
            <a:extLst>
              <a:ext uri="{FF2B5EF4-FFF2-40B4-BE49-F238E27FC236}">
                <a16:creationId xmlns:a16="http://schemas.microsoft.com/office/drawing/2014/main" id="{996FFABD-3966-4680-885B-E2FBAD65056B}"/>
              </a:ext>
            </a:extLst>
          </p:cNvPr>
          <p:cNvPicPr>
            <a:picLocks noChangeAspect="1"/>
          </p:cNvPicPr>
          <p:nvPr/>
        </p:nvPicPr>
        <p:blipFill rotWithShape="1">
          <a:blip r:embed="rId11"/>
          <a:srcRect l="4679" r="77268"/>
          <a:stretch/>
        </p:blipFill>
        <p:spPr>
          <a:xfrm>
            <a:off x="2121450" y="3875424"/>
            <a:ext cx="1337792" cy="1146650"/>
          </a:xfrm>
          <a:prstGeom prst="rect">
            <a:avLst/>
          </a:prstGeom>
        </p:spPr>
      </p:pic>
      <p:pic>
        <p:nvPicPr>
          <p:cNvPr id="16" name="Picture 15" descr="A close up of a logo&#10;&#10;Description automatically generated">
            <a:extLst>
              <a:ext uri="{FF2B5EF4-FFF2-40B4-BE49-F238E27FC236}">
                <a16:creationId xmlns:a16="http://schemas.microsoft.com/office/drawing/2014/main" id="{1681C214-72B7-4993-BF83-426AAAC938E1}"/>
              </a:ext>
            </a:extLst>
          </p:cNvPr>
          <p:cNvPicPr>
            <a:picLocks noChangeAspect="1"/>
          </p:cNvPicPr>
          <p:nvPr/>
        </p:nvPicPr>
        <p:blipFill rotWithShape="1">
          <a:blip r:embed="rId12"/>
          <a:srcRect l="27419" t="32581" r="27312" b="36344"/>
          <a:stretch/>
        </p:blipFill>
        <p:spPr>
          <a:xfrm>
            <a:off x="3526093" y="3762378"/>
            <a:ext cx="1792400" cy="1230413"/>
          </a:xfrm>
          <a:prstGeom prst="rect">
            <a:avLst/>
          </a:prstGeom>
        </p:spPr>
      </p:pic>
      <p:pic>
        <p:nvPicPr>
          <p:cNvPr id="17" name="Picture 2" descr="Kentucky Farm Bureau Mutual Insurance Company | LinkedIn">
            <a:extLst>
              <a:ext uri="{FF2B5EF4-FFF2-40B4-BE49-F238E27FC236}">
                <a16:creationId xmlns:a16="http://schemas.microsoft.com/office/drawing/2014/main" id="{3894CF20-D8E7-4A23-8B6C-01679C6B8F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068" y="1645895"/>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picture containing tree&#10;&#10;Description automatically generated">
            <a:extLst>
              <a:ext uri="{FF2B5EF4-FFF2-40B4-BE49-F238E27FC236}">
                <a16:creationId xmlns:a16="http://schemas.microsoft.com/office/drawing/2014/main" id="{3EE4CEEA-2015-4FFA-94A7-76878CE241BF}"/>
              </a:ext>
            </a:extLst>
          </p:cNvPr>
          <p:cNvPicPr>
            <a:picLocks noChangeAspect="1"/>
          </p:cNvPicPr>
          <p:nvPr/>
        </p:nvPicPr>
        <p:blipFill>
          <a:blip r:embed="rId14"/>
          <a:stretch>
            <a:fillRect/>
          </a:stretch>
        </p:blipFill>
        <p:spPr>
          <a:xfrm>
            <a:off x="2512196" y="1954942"/>
            <a:ext cx="3746090" cy="1208738"/>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CF9D1C37-7833-44C1-B3A5-B634D8E4A8E3}"/>
              </a:ext>
            </a:extLst>
          </p:cNvPr>
          <p:cNvPicPr>
            <a:picLocks noChangeAspect="1"/>
          </p:cNvPicPr>
          <p:nvPr/>
        </p:nvPicPr>
        <p:blipFill>
          <a:blip r:embed="rId15"/>
          <a:stretch>
            <a:fillRect/>
          </a:stretch>
        </p:blipFill>
        <p:spPr>
          <a:xfrm>
            <a:off x="6395914" y="1722421"/>
            <a:ext cx="2417037" cy="1561449"/>
          </a:xfrm>
          <a:prstGeom prst="rect">
            <a:avLst/>
          </a:prstGeom>
        </p:spPr>
      </p:pic>
    </p:spTree>
    <p:extLst>
      <p:ext uri="{BB962C8B-B14F-4D97-AF65-F5344CB8AC3E}">
        <p14:creationId xmlns:p14="http://schemas.microsoft.com/office/powerpoint/2010/main" val="1598173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Farm Bureau</a:t>
            </a:r>
          </a:p>
        </p:txBody>
      </p:sp>
      <p:sp>
        <p:nvSpPr>
          <p:cNvPr id="5" name="Content Placeholder 4"/>
          <p:cNvSpPr>
            <a:spLocks noGrp="1"/>
          </p:cNvSpPr>
          <p:nvPr>
            <p:ph idx="1"/>
          </p:nvPr>
        </p:nvSpPr>
        <p:spPr>
          <a:xfrm>
            <a:off x="285813" y="1417638"/>
            <a:ext cx="8486680" cy="4968414"/>
          </a:xfrm>
        </p:spPr>
        <p:txBody>
          <a:bodyPr>
            <a:normAutofit fontScale="85000" lnSpcReduction="20000"/>
          </a:bodyPr>
          <a:lstStyle/>
          <a:p>
            <a:r>
              <a:rPr lang="en-US" dirty="0">
                <a:hlinkClick r:id="rId3"/>
              </a:rPr>
              <a:t>www.kyfb.com/federation/</a:t>
            </a:r>
            <a:r>
              <a:rPr lang="en-US" dirty="0"/>
              <a:t> </a:t>
            </a:r>
          </a:p>
          <a:p>
            <a:r>
              <a:rPr lang="en-US" dirty="0"/>
              <a:t>“Voice of Kentucky Agriculture”</a:t>
            </a:r>
          </a:p>
          <a:p>
            <a:r>
              <a:rPr lang="en-US" dirty="0"/>
              <a:t>Programs include: </a:t>
            </a:r>
          </a:p>
          <a:p>
            <a:pPr lvl="1"/>
            <a:r>
              <a:rPr lang="en-US" dirty="0"/>
              <a:t>Public Affairs, Farm Bureau Insurance and Member Benefits, Women's Leadership, Commodity Market Information, and Youth Development</a:t>
            </a:r>
          </a:p>
          <a:p>
            <a:r>
              <a:rPr lang="en-US" dirty="0"/>
              <a:t>Water Management Working Group </a:t>
            </a:r>
          </a:p>
          <a:p>
            <a:pPr lvl="1"/>
            <a:r>
              <a:rPr lang="en-US" dirty="0"/>
              <a:t>Task Force Assembled by Farm Bureau</a:t>
            </a:r>
          </a:p>
          <a:p>
            <a:pPr lvl="1"/>
            <a:r>
              <a:rPr lang="en-US" dirty="0"/>
              <a:t>Research issue of inadequate water supplies                available for agricultural production, examine potential actions to solve this deficiency and make recommendations for bringing new and reliable water sources to key areas of farm production in Kentucky.</a:t>
            </a:r>
          </a:p>
        </p:txBody>
      </p:sp>
      <p:pic>
        <p:nvPicPr>
          <p:cNvPr id="2050" name="Picture 2" descr="Kentucky Farm Bureau Mutual Insurance Company | LinkedIn">
            <a:extLst>
              <a:ext uri="{FF2B5EF4-FFF2-40B4-BE49-F238E27FC236}">
                <a16:creationId xmlns:a16="http://schemas.microsoft.com/office/drawing/2014/main" id="{6E365B46-BF9E-4318-8EE7-F8FA19765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687" y="167763"/>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7E41923D-BB2B-4884-8749-B7E841E6ECD3}"/>
              </a:ext>
            </a:extLst>
          </p:cNvPr>
          <p:cNvPicPr>
            <a:picLocks noChangeAspect="1"/>
          </p:cNvPicPr>
          <p:nvPr/>
        </p:nvPicPr>
        <p:blipFill>
          <a:blip r:embed="rId5"/>
          <a:stretch>
            <a:fillRect/>
          </a:stretch>
        </p:blipFill>
        <p:spPr>
          <a:xfrm>
            <a:off x="6951150" y="3271146"/>
            <a:ext cx="1821343" cy="1390292"/>
          </a:xfrm>
          <a:prstGeom prst="rect">
            <a:avLst/>
          </a:prstGeom>
        </p:spPr>
      </p:pic>
    </p:spTree>
    <p:extLst>
      <p:ext uri="{BB962C8B-B14F-4D97-AF65-F5344CB8AC3E}">
        <p14:creationId xmlns:p14="http://schemas.microsoft.com/office/powerpoint/2010/main" val="16820445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KCARD</a:t>
            </a:r>
          </a:p>
        </p:txBody>
      </p:sp>
      <p:sp>
        <p:nvSpPr>
          <p:cNvPr id="5" name="Content Placeholder 4"/>
          <p:cNvSpPr>
            <a:spLocks noGrp="1"/>
          </p:cNvSpPr>
          <p:nvPr>
            <p:ph idx="1"/>
          </p:nvPr>
        </p:nvSpPr>
        <p:spPr>
          <a:xfrm>
            <a:off x="285813" y="1417638"/>
            <a:ext cx="8486680" cy="4707000"/>
          </a:xfrm>
        </p:spPr>
        <p:txBody>
          <a:bodyPr>
            <a:normAutofit/>
          </a:bodyPr>
          <a:lstStyle/>
          <a:p>
            <a:r>
              <a:rPr lang="en-US" dirty="0"/>
              <a:t>Kentucky Center for Agriculture and Rural Development (KCARD) </a:t>
            </a:r>
          </a:p>
          <a:p>
            <a:pPr lvl="1"/>
            <a:r>
              <a:rPr lang="en-US" u="sng" dirty="0">
                <a:hlinkClick r:id="rId3"/>
              </a:rPr>
              <a:t>www.kcard.info/</a:t>
            </a:r>
            <a:endParaRPr lang="en-US" u="sng" dirty="0"/>
          </a:p>
          <a:p>
            <a:pPr lvl="1"/>
            <a:r>
              <a:rPr lang="en-US" dirty="0"/>
              <a:t>Facilitate agricultural and rural business development. Provide educational opportunities, technical assistance, and business support services.</a:t>
            </a:r>
          </a:p>
          <a:p>
            <a:pPr lvl="1"/>
            <a:r>
              <a:rPr lang="en-US" dirty="0"/>
              <a:t>Can help farmers find funding and expand business </a:t>
            </a:r>
          </a:p>
        </p:txBody>
      </p:sp>
      <p:pic>
        <p:nvPicPr>
          <p:cNvPr id="3" name="Picture 2" descr="A picture containing tree&#10;&#10;Description automatically generated">
            <a:extLst>
              <a:ext uri="{FF2B5EF4-FFF2-40B4-BE49-F238E27FC236}">
                <a16:creationId xmlns:a16="http://schemas.microsoft.com/office/drawing/2014/main" id="{8B665C8B-C11F-4C96-A37D-CDE1638C9981}"/>
              </a:ext>
            </a:extLst>
          </p:cNvPr>
          <p:cNvPicPr>
            <a:picLocks noChangeAspect="1"/>
          </p:cNvPicPr>
          <p:nvPr/>
        </p:nvPicPr>
        <p:blipFill>
          <a:blip r:embed="rId4"/>
          <a:stretch>
            <a:fillRect/>
          </a:stretch>
        </p:blipFill>
        <p:spPr>
          <a:xfrm>
            <a:off x="5176685" y="208900"/>
            <a:ext cx="3746090" cy="1208738"/>
          </a:xfrm>
          <a:prstGeom prst="rect">
            <a:avLst/>
          </a:prstGeom>
        </p:spPr>
      </p:pic>
    </p:spTree>
    <p:extLst>
      <p:ext uri="{BB962C8B-B14F-4D97-AF65-F5344CB8AC3E}">
        <p14:creationId xmlns:p14="http://schemas.microsoft.com/office/powerpoint/2010/main" val="254176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 Size, 2017</a:t>
            </a:r>
          </a:p>
        </p:txBody>
      </p:sp>
      <p:sp>
        <p:nvSpPr>
          <p:cNvPr id="5" name="Content Placeholder 4"/>
          <p:cNvSpPr>
            <a:spLocks noGrp="1"/>
          </p:cNvSpPr>
          <p:nvPr>
            <p:ph idx="1"/>
          </p:nvPr>
        </p:nvSpPr>
        <p:spPr>
          <a:xfrm>
            <a:off x="285814" y="1417638"/>
            <a:ext cx="3903010" cy="4707000"/>
          </a:xfrm>
        </p:spPr>
        <p:txBody>
          <a:bodyPr>
            <a:normAutofit/>
          </a:bodyPr>
          <a:lstStyle/>
          <a:p>
            <a:r>
              <a:rPr lang="en-US" sz="3600" dirty="0">
                <a:latin typeface="Calibri" panose="020F0502020204030204" pitchFamily="34" charset="0"/>
                <a:cs typeface="Calibri" panose="020F0502020204030204" pitchFamily="34" charset="0"/>
              </a:rPr>
              <a:t>~50% of Kentucky is farmland</a:t>
            </a:r>
          </a:p>
          <a:p>
            <a:r>
              <a:rPr lang="en-US" sz="3600" dirty="0">
                <a:latin typeface="Calibri" panose="020F0502020204030204" pitchFamily="34" charset="0"/>
                <a:cs typeface="Calibri" panose="020F0502020204030204" pitchFamily="34" charset="0"/>
              </a:rPr>
              <a:t>75,966 farms</a:t>
            </a:r>
          </a:p>
          <a:p>
            <a:r>
              <a:rPr lang="en-US" sz="3600" dirty="0">
                <a:latin typeface="Calibri" panose="020F0502020204030204" pitchFamily="34" charset="0"/>
                <a:cs typeface="Calibri" panose="020F0502020204030204" pitchFamily="34" charset="0"/>
              </a:rPr>
              <a:t>Avg size 171 acres</a:t>
            </a:r>
          </a:p>
          <a:p>
            <a:r>
              <a:rPr lang="en-US" sz="3600" dirty="0">
                <a:latin typeface="Calibri" panose="020F0502020204030204" pitchFamily="34" charset="0"/>
                <a:cs typeface="Calibri" panose="020F0502020204030204" pitchFamily="34" charset="0"/>
              </a:rPr>
              <a:t>Most acres are cropland</a:t>
            </a:r>
          </a:p>
          <a:p>
            <a:pPr marL="0" indent="0">
              <a:buNone/>
            </a:pPr>
            <a:endParaRPr lang="en-US" sz="3600" dirty="0">
              <a:latin typeface="Calibri" panose="020F0502020204030204" pitchFamily="34" charset="0"/>
              <a:cs typeface="Calibri" panose="020F0502020204030204" pitchFamily="34" charset="0"/>
            </a:endParaRPr>
          </a:p>
        </p:txBody>
      </p:sp>
      <p:graphicFrame>
        <p:nvGraphicFramePr>
          <p:cNvPr id="10" name="Chart 9">
            <a:extLst>
              <a:ext uri="{FF2B5EF4-FFF2-40B4-BE49-F238E27FC236}">
                <a16:creationId xmlns:a16="http://schemas.microsoft.com/office/drawing/2014/main" id="{C3DA1605-EE85-4944-929B-FF9AA1F010BB}"/>
              </a:ext>
            </a:extLst>
          </p:cNvPr>
          <p:cNvGraphicFramePr/>
          <p:nvPr>
            <p:extLst>
              <p:ext uri="{D42A27DB-BD31-4B8C-83A1-F6EECF244321}">
                <p14:modId xmlns:p14="http://schemas.microsoft.com/office/powerpoint/2010/main" val="1778709383"/>
              </p:ext>
            </p:extLst>
          </p:nvPr>
        </p:nvGraphicFramePr>
        <p:xfrm>
          <a:off x="4407322" y="3574531"/>
          <a:ext cx="4617113" cy="23317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89E8FE45-E165-4715-BB0B-48189C93E4D8}"/>
              </a:ext>
            </a:extLst>
          </p:cNvPr>
          <p:cNvGraphicFramePr/>
          <p:nvPr>
            <p:extLst>
              <p:ext uri="{D42A27DB-BD31-4B8C-83A1-F6EECF244321}">
                <p14:modId xmlns:p14="http://schemas.microsoft.com/office/powerpoint/2010/main" val="2857154591"/>
              </p:ext>
            </p:extLst>
          </p:nvPr>
        </p:nvGraphicFramePr>
        <p:xfrm>
          <a:off x="4407322" y="274638"/>
          <a:ext cx="4617113" cy="2896652"/>
        </p:xfrm>
        <a:graphic>
          <a:graphicData uri="http://schemas.openxmlformats.org/drawingml/2006/chart">
            <c:chart xmlns:c="http://schemas.openxmlformats.org/drawingml/2006/chart" xmlns:r="http://schemas.openxmlformats.org/officeDocument/2006/relationships" r:id="rId4"/>
          </a:graphicData>
        </a:graphic>
      </p:graphicFrame>
      <p:pic>
        <p:nvPicPr>
          <p:cNvPr id="13" name="Picture 12" descr="A close up of a sign&#10;&#10;Description automatically generated">
            <a:extLst>
              <a:ext uri="{FF2B5EF4-FFF2-40B4-BE49-F238E27FC236}">
                <a16:creationId xmlns:a16="http://schemas.microsoft.com/office/drawing/2014/main" id="{CCF8A2DD-04C3-4E32-A930-99339666C35E}"/>
              </a:ext>
            </a:extLst>
          </p:cNvPr>
          <p:cNvPicPr>
            <a:picLocks noChangeAspect="1"/>
          </p:cNvPicPr>
          <p:nvPr/>
        </p:nvPicPr>
        <p:blipFill>
          <a:blip r:embed="rId5"/>
          <a:stretch>
            <a:fillRect/>
          </a:stretch>
        </p:blipFill>
        <p:spPr>
          <a:xfrm>
            <a:off x="0" y="5729517"/>
            <a:ext cx="3640183" cy="637546"/>
          </a:xfrm>
          <a:prstGeom prst="rect">
            <a:avLst/>
          </a:prstGeom>
        </p:spPr>
      </p:pic>
    </p:spTree>
    <p:extLst>
      <p:ext uri="{BB962C8B-B14F-4D97-AF65-F5344CB8AC3E}">
        <p14:creationId xmlns:p14="http://schemas.microsoft.com/office/powerpoint/2010/main" val="350182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Kentucky Ag Council</a:t>
            </a:r>
          </a:p>
        </p:txBody>
      </p:sp>
      <p:sp>
        <p:nvSpPr>
          <p:cNvPr id="5" name="Content Placeholder 4"/>
          <p:cNvSpPr>
            <a:spLocks noGrp="1"/>
          </p:cNvSpPr>
          <p:nvPr>
            <p:ph idx="1"/>
          </p:nvPr>
        </p:nvSpPr>
        <p:spPr>
          <a:xfrm>
            <a:off x="285813" y="1417638"/>
            <a:ext cx="5836179" cy="4707000"/>
          </a:xfrm>
        </p:spPr>
        <p:txBody>
          <a:bodyPr>
            <a:normAutofit/>
          </a:bodyPr>
          <a:lstStyle/>
          <a:p>
            <a:r>
              <a:rPr lang="en-US" dirty="0">
                <a:hlinkClick r:id="rId3"/>
              </a:rPr>
              <a:t>www.kyagcouncil.org</a:t>
            </a:r>
            <a:r>
              <a:rPr lang="en-US" dirty="0"/>
              <a:t> </a:t>
            </a:r>
          </a:p>
          <a:p>
            <a:r>
              <a:rPr lang="en-US" dirty="0"/>
              <a:t>Non-profit umbrella organization focused on communication toward common goals</a:t>
            </a:r>
          </a:p>
          <a:p>
            <a:r>
              <a:rPr lang="en-US" dirty="0"/>
              <a:t>Strategic planning to help increase net farm income and to improve the quality of life in rural Kentucky</a:t>
            </a:r>
          </a:p>
        </p:txBody>
      </p:sp>
      <p:pic>
        <p:nvPicPr>
          <p:cNvPr id="6" name="Picture 5" descr="A close up of a logo&#10;&#10;Description automatically generated">
            <a:extLst>
              <a:ext uri="{FF2B5EF4-FFF2-40B4-BE49-F238E27FC236}">
                <a16:creationId xmlns:a16="http://schemas.microsoft.com/office/drawing/2014/main" id="{77BFA5E3-9314-4CCC-BCEA-ADF73D40AAA9}"/>
              </a:ext>
            </a:extLst>
          </p:cNvPr>
          <p:cNvPicPr>
            <a:picLocks noChangeAspect="1"/>
          </p:cNvPicPr>
          <p:nvPr/>
        </p:nvPicPr>
        <p:blipFill>
          <a:blip r:embed="rId4"/>
          <a:stretch>
            <a:fillRect/>
          </a:stretch>
        </p:blipFill>
        <p:spPr>
          <a:xfrm>
            <a:off x="6004004" y="1727395"/>
            <a:ext cx="2768490" cy="3633644"/>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C1B11A4-EBCD-47D5-9162-18C570B412CC}"/>
              </a:ext>
            </a:extLst>
          </p:cNvPr>
          <p:cNvPicPr>
            <a:picLocks noChangeAspect="1"/>
          </p:cNvPicPr>
          <p:nvPr/>
        </p:nvPicPr>
        <p:blipFill>
          <a:blip r:embed="rId5"/>
          <a:stretch>
            <a:fillRect/>
          </a:stretch>
        </p:blipFill>
        <p:spPr>
          <a:xfrm>
            <a:off x="6540910" y="274638"/>
            <a:ext cx="1891406" cy="1221882"/>
          </a:xfrm>
          <a:prstGeom prst="rect">
            <a:avLst/>
          </a:prstGeom>
        </p:spPr>
      </p:pic>
    </p:spTree>
    <p:extLst>
      <p:ext uri="{BB962C8B-B14F-4D97-AF65-F5344CB8AC3E}">
        <p14:creationId xmlns:p14="http://schemas.microsoft.com/office/powerpoint/2010/main" val="3555525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RC&amp;D Councils</a:t>
            </a:r>
          </a:p>
        </p:txBody>
      </p:sp>
      <p:sp>
        <p:nvSpPr>
          <p:cNvPr id="5" name="Content Placeholder 4"/>
          <p:cNvSpPr>
            <a:spLocks noGrp="1"/>
          </p:cNvSpPr>
          <p:nvPr>
            <p:ph idx="1"/>
          </p:nvPr>
        </p:nvSpPr>
        <p:spPr>
          <a:xfrm>
            <a:off x="285813" y="1577788"/>
            <a:ext cx="8672916" cy="4546849"/>
          </a:xfrm>
        </p:spPr>
        <p:txBody>
          <a:bodyPr>
            <a:normAutofit lnSpcReduction="10000"/>
          </a:bodyPr>
          <a:lstStyle/>
          <a:p>
            <a:r>
              <a:rPr lang="en-US" dirty="0"/>
              <a:t>Resource Conservation </a:t>
            </a:r>
          </a:p>
          <a:p>
            <a:pPr marL="0" indent="0">
              <a:buNone/>
            </a:pPr>
            <a:r>
              <a:rPr lang="en-US" dirty="0"/>
              <a:t>    and Development (RC&amp;D) Councils</a:t>
            </a:r>
          </a:p>
          <a:p>
            <a:r>
              <a:rPr lang="en-US" dirty="0"/>
              <a:t>Established in Agricultural Act of 1962 within NRCS and sustained by Farm Bill and grants</a:t>
            </a:r>
          </a:p>
          <a:p>
            <a:r>
              <a:rPr lang="en-US" dirty="0"/>
              <a:t>Independent nonprofits led by local RC&amp;D Council of volunteers</a:t>
            </a:r>
          </a:p>
          <a:p>
            <a:r>
              <a:rPr lang="en-US" dirty="0"/>
              <a:t>Conserve natural resources and improve rural economies through community leadership and enhanced educational opportunities.</a:t>
            </a:r>
          </a:p>
        </p:txBody>
      </p:sp>
      <p:grpSp>
        <p:nvGrpSpPr>
          <p:cNvPr id="11" name="Group 10">
            <a:extLst>
              <a:ext uri="{FF2B5EF4-FFF2-40B4-BE49-F238E27FC236}">
                <a16:creationId xmlns:a16="http://schemas.microsoft.com/office/drawing/2014/main" id="{29A9093C-EB05-4B42-A3F7-A19008AA0ED9}"/>
              </a:ext>
            </a:extLst>
          </p:cNvPr>
          <p:cNvGrpSpPr/>
          <p:nvPr/>
        </p:nvGrpSpPr>
        <p:grpSpPr>
          <a:xfrm>
            <a:off x="4936565" y="158959"/>
            <a:ext cx="4207435" cy="1974642"/>
            <a:chOff x="4727171" y="158958"/>
            <a:chExt cx="4416829" cy="2082219"/>
          </a:xfrm>
        </p:grpSpPr>
        <p:pic>
          <p:nvPicPr>
            <p:cNvPr id="3" name="Picture 2" descr="A picture containing text, map&#10;&#10;Description automatically generated">
              <a:extLst>
                <a:ext uri="{FF2B5EF4-FFF2-40B4-BE49-F238E27FC236}">
                  <a16:creationId xmlns:a16="http://schemas.microsoft.com/office/drawing/2014/main" id="{B31A9E83-48C7-4724-9853-655C6643BE68}"/>
                </a:ext>
              </a:extLst>
            </p:cNvPr>
            <p:cNvPicPr>
              <a:picLocks noChangeAspect="1"/>
            </p:cNvPicPr>
            <p:nvPr/>
          </p:nvPicPr>
          <p:blipFill>
            <a:blip r:embed="rId3"/>
            <a:stretch>
              <a:fillRect/>
            </a:stretch>
          </p:blipFill>
          <p:spPr>
            <a:xfrm>
              <a:off x="4727171" y="158958"/>
              <a:ext cx="4416829" cy="2082219"/>
            </a:xfrm>
            <a:prstGeom prst="rect">
              <a:avLst/>
            </a:prstGeom>
          </p:spPr>
        </p:pic>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52F9B917-2FCE-4481-9510-8A4653305C2D}"/>
                    </a:ext>
                  </a:extLst>
                </p14:cNvPr>
                <p14:cNvContentPartPr/>
                <p14:nvPr/>
              </p14:nvContentPartPr>
              <p14:xfrm>
                <a:off x="5422256" y="1433144"/>
                <a:ext cx="831240" cy="541440"/>
              </p14:xfrm>
            </p:contentPart>
          </mc:Choice>
          <mc:Fallback xmlns="">
            <p:pic>
              <p:nvPicPr>
                <p:cNvPr id="10" name="Ink 9">
                  <a:extLst>
                    <a:ext uri="{FF2B5EF4-FFF2-40B4-BE49-F238E27FC236}">
                      <a16:creationId xmlns:a16="http://schemas.microsoft.com/office/drawing/2014/main" id="{52F9B917-2FCE-4481-9510-8A4653305C2D}"/>
                    </a:ext>
                  </a:extLst>
                </p:cNvPr>
                <p:cNvPicPr/>
                <p:nvPr/>
              </p:nvPicPr>
              <p:blipFill>
                <a:blip r:embed="rId5"/>
                <a:stretch>
                  <a:fillRect/>
                </a:stretch>
              </p:blipFill>
              <p:spPr>
                <a:xfrm>
                  <a:off x="5356512" y="1367078"/>
                  <a:ext cx="963105" cy="673952"/>
                </a:xfrm>
                <a:prstGeom prst="rect">
                  <a:avLst/>
                </a:prstGeom>
              </p:spPr>
            </p:pic>
          </mc:Fallback>
        </mc:AlternateContent>
      </p:grpSp>
      <p:sp>
        <p:nvSpPr>
          <p:cNvPr id="12" name="Rectangle 11">
            <a:extLst>
              <a:ext uri="{FF2B5EF4-FFF2-40B4-BE49-F238E27FC236}">
                <a16:creationId xmlns:a16="http://schemas.microsoft.com/office/drawing/2014/main" id="{F5CF5E37-56A3-48AD-84C7-1F8EFDBD6E7D}"/>
              </a:ext>
            </a:extLst>
          </p:cNvPr>
          <p:cNvSpPr/>
          <p:nvPr/>
        </p:nvSpPr>
        <p:spPr>
          <a:xfrm>
            <a:off x="6160765" y="5999487"/>
            <a:ext cx="2890600" cy="369332"/>
          </a:xfrm>
          <a:prstGeom prst="rect">
            <a:avLst/>
          </a:prstGeom>
        </p:spPr>
        <p:txBody>
          <a:bodyPr wrap="none">
            <a:spAutoFit/>
          </a:bodyPr>
          <a:lstStyle/>
          <a:p>
            <a:r>
              <a:rPr lang="en-US" dirty="0"/>
              <a:t>http://www.jpf.org/about.htm</a:t>
            </a:r>
          </a:p>
        </p:txBody>
      </p:sp>
    </p:spTree>
    <p:extLst>
      <p:ext uri="{BB962C8B-B14F-4D97-AF65-F5344CB8AC3E}">
        <p14:creationId xmlns:p14="http://schemas.microsoft.com/office/powerpoint/2010/main" val="1969048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Commodity and Other Ag Groups</a:t>
            </a:r>
          </a:p>
        </p:txBody>
      </p:sp>
      <p:sp>
        <p:nvSpPr>
          <p:cNvPr id="5" name="Content Placeholder 4"/>
          <p:cNvSpPr>
            <a:spLocks noGrp="1"/>
          </p:cNvSpPr>
          <p:nvPr>
            <p:ph idx="1"/>
          </p:nvPr>
        </p:nvSpPr>
        <p:spPr>
          <a:xfrm>
            <a:off x="285812" y="1417638"/>
            <a:ext cx="8315291" cy="4707000"/>
          </a:xfrm>
        </p:spPr>
        <p:txBody>
          <a:bodyPr>
            <a:normAutofit fontScale="85000" lnSpcReduction="20000"/>
          </a:bodyPr>
          <a:lstStyle/>
          <a:p>
            <a:r>
              <a:rPr lang="en-US" dirty="0"/>
              <a:t>Kentucky Cattlemen’s Association, </a:t>
            </a:r>
            <a:r>
              <a:rPr lang="en-US" dirty="0">
                <a:hlinkClick r:id="rId3"/>
              </a:rPr>
              <a:t>kycattle.org/</a:t>
            </a:r>
            <a:r>
              <a:rPr lang="en-US" dirty="0"/>
              <a:t> </a:t>
            </a:r>
          </a:p>
          <a:p>
            <a:r>
              <a:rPr lang="en-US" dirty="0"/>
              <a:t>Kentucky Dairy Development Council, </a:t>
            </a:r>
            <a:r>
              <a:rPr lang="en-US" dirty="0">
                <a:hlinkClick r:id="rId4"/>
              </a:rPr>
              <a:t>www.kydairy.org/</a:t>
            </a:r>
            <a:r>
              <a:rPr lang="en-US" dirty="0"/>
              <a:t> </a:t>
            </a:r>
          </a:p>
          <a:p>
            <a:r>
              <a:rPr lang="en-US" dirty="0"/>
              <a:t>Kentucky Horse Council, </a:t>
            </a:r>
            <a:r>
              <a:rPr lang="en-US" dirty="0">
                <a:hlinkClick r:id="rId5"/>
              </a:rPr>
              <a:t>www.kentuckyhorse.org/</a:t>
            </a:r>
            <a:r>
              <a:rPr lang="en-US" dirty="0"/>
              <a:t> </a:t>
            </a:r>
          </a:p>
          <a:p>
            <a:r>
              <a:rPr lang="en-US" dirty="0"/>
              <a:t>Kentucky Poultry Federation, </a:t>
            </a:r>
            <a:r>
              <a:rPr lang="en-US" dirty="0">
                <a:hlinkClick r:id="rId6"/>
              </a:rPr>
              <a:t>www.kypoultry.org/</a:t>
            </a:r>
            <a:r>
              <a:rPr lang="en-US" dirty="0"/>
              <a:t> </a:t>
            </a:r>
          </a:p>
          <a:p>
            <a:r>
              <a:rPr lang="en-US" dirty="0"/>
              <a:t>Kentucky Distillers Association, </a:t>
            </a:r>
            <a:r>
              <a:rPr lang="en-US" dirty="0">
                <a:hlinkClick r:id="rId7"/>
              </a:rPr>
              <a:t>kybourbon.com/</a:t>
            </a:r>
            <a:r>
              <a:rPr lang="en-US" dirty="0"/>
              <a:t> </a:t>
            </a:r>
          </a:p>
          <a:p>
            <a:r>
              <a:rPr lang="en-US" dirty="0"/>
              <a:t>Kentucky Soybean Association, </a:t>
            </a:r>
            <a:r>
              <a:rPr lang="en-US" dirty="0">
                <a:hlinkClick r:id="rId8"/>
              </a:rPr>
              <a:t>kysoy.org/</a:t>
            </a:r>
            <a:r>
              <a:rPr lang="en-US" dirty="0"/>
              <a:t> </a:t>
            </a:r>
          </a:p>
          <a:p>
            <a:r>
              <a:rPr lang="en-US" dirty="0"/>
              <a:t>Kentucky Corn Growers Association, </a:t>
            </a:r>
            <a:r>
              <a:rPr lang="en-US" dirty="0">
                <a:hlinkClick r:id="rId9"/>
              </a:rPr>
              <a:t>www.kycorn.org/</a:t>
            </a:r>
            <a:r>
              <a:rPr lang="en-US" dirty="0"/>
              <a:t> </a:t>
            </a:r>
          </a:p>
          <a:p>
            <a:r>
              <a:rPr lang="en-US" dirty="0"/>
              <a:t>Organic Association of Kentucky, </a:t>
            </a:r>
            <a:r>
              <a:rPr lang="en-US" u="sng" dirty="0">
                <a:hlinkClick r:id="rId10"/>
              </a:rPr>
              <a:t>www.oak-ky.org/</a:t>
            </a:r>
            <a:endParaRPr lang="en-US" dirty="0"/>
          </a:p>
          <a:p>
            <a:r>
              <a:rPr lang="en-US" dirty="0"/>
              <a:t>Kentucky Women in Ag, </a:t>
            </a:r>
            <a:r>
              <a:rPr lang="en-US" dirty="0">
                <a:hlinkClick r:id="rId11"/>
              </a:rPr>
              <a:t>www.kywomeninag.com/</a:t>
            </a:r>
            <a:r>
              <a:rPr lang="en-US" dirty="0"/>
              <a:t> </a:t>
            </a:r>
          </a:p>
          <a:p>
            <a:r>
              <a:rPr lang="en-US" dirty="0"/>
              <a:t>Black Soil, </a:t>
            </a:r>
            <a:r>
              <a:rPr lang="en-US" dirty="0">
                <a:hlinkClick r:id="rId12"/>
              </a:rPr>
              <a:t>www.blacksoil.life/</a:t>
            </a:r>
            <a:r>
              <a:rPr lang="en-US" dirty="0"/>
              <a:t> </a:t>
            </a:r>
          </a:p>
          <a:p>
            <a:r>
              <a:rPr lang="en-US" dirty="0"/>
              <a:t>And many others…</a:t>
            </a:r>
          </a:p>
        </p:txBody>
      </p:sp>
    </p:spTree>
    <p:extLst>
      <p:ext uri="{BB962C8B-B14F-4D97-AF65-F5344CB8AC3E}">
        <p14:creationId xmlns:p14="http://schemas.microsoft.com/office/powerpoint/2010/main" val="71400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 People, 2017</a:t>
            </a:r>
          </a:p>
        </p:txBody>
      </p:sp>
      <p:sp>
        <p:nvSpPr>
          <p:cNvPr id="5" name="Content Placeholder 4"/>
          <p:cNvSpPr>
            <a:spLocks noGrp="1"/>
          </p:cNvSpPr>
          <p:nvPr>
            <p:ph idx="1"/>
          </p:nvPr>
        </p:nvSpPr>
        <p:spPr>
          <a:xfrm>
            <a:off x="285813" y="1417638"/>
            <a:ext cx="4286187" cy="4707000"/>
          </a:xfrm>
        </p:spPr>
        <p:txBody>
          <a:bodyPr>
            <a:normAutofit fontScale="92500" lnSpcReduction="10000"/>
          </a:bodyPr>
          <a:lstStyle/>
          <a:p>
            <a:r>
              <a:rPr lang="en-US" sz="3600" dirty="0">
                <a:latin typeface="Calibri" panose="020F0502020204030204" pitchFamily="34" charset="0"/>
                <a:cs typeface="Calibri" panose="020F0502020204030204" pitchFamily="34" charset="0"/>
              </a:rPr>
              <a:t>97% Family Farms</a:t>
            </a:r>
          </a:p>
          <a:p>
            <a:r>
              <a:rPr lang="en-US" sz="3600" dirty="0">
                <a:latin typeface="Calibri" panose="020F0502020204030204" pitchFamily="34" charset="0"/>
                <a:cs typeface="Calibri" panose="020F0502020204030204" pitchFamily="34" charset="0"/>
              </a:rPr>
              <a:t>22% Hire Labor</a:t>
            </a:r>
          </a:p>
          <a:p>
            <a:r>
              <a:rPr lang="en-US" sz="3600" dirty="0">
                <a:latin typeface="Calibri" panose="020F0502020204030204" pitchFamily="34" charset="0"/>
                <a:cs typeface="Calibri" panose="020F0502020204030204" pitchFamily="34" charset="0"/>
              </a:rPr>
              <a:t>58 = Avg Operator Age</a:t>
            </a:r>
          </a:p>
          <a:p>
            <a:r>
              <a:rPr lang="en-US" sz="3600" dirty="0">
                <a:latin typeface="Calibri" panose="020F0502020204030204" pitchFamily="34" charset="0"/>
                <a:cs typeface="Calibri" panose="020F0502020204030204" pitchFamily="34" charset="0"/>
              </a:rPr>
              <a:t>42 = Avg Operator Age with Farm as Primary Occupation</a:t>
            </a:r>
          </a:p>
          <a:p>
            <a:r>
              <a:rPr lang="en-US" sz="3600" dirty="0">
                <a:latin typeface="Calibri" panose="020F0502020204030204" pitchFamily="34" charset="0"/>
                <a:cs typeface="Calibri" panose="020F0502020204030204" pitchFamily="34" charset="0"/>
              </a:rPr>
              <a:t>29% New and Beginning Farmers</a:t>
            </a:r>
          </a:p>
          <a:p>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p>
            <a:pPr marL="0" indent="0">
              <a:buNone/>
            </a:pPr>
            <a:endParaRPr lang="en-US" sz="3600" dirty="0">
              <a:latin typeface="Calibri" panose="020F0502020204030204" pitchFamily="34" charset="0"/>
              <a:cs typeface="Calibri" panose="020F0502020204030204" pitchFamily="34" charset="0"/>
            </a:endParaRPr>
          </a:p>
        </p:txBody>
      </p:sp>
      <p:pic>
        <p:nvPicPr>
          <p:cNvPr id="3" name="Picture 2" descr="A picture containing grass, outdoor, field, grazing&#10;&#10;Description automatically generated">
            <a:extLst>
              <a:ext uri="{FF2B5EF4-FFF2-40B4-BE49-F238E27FC236}">
                <a16:creationId xmlns:a16="http://schemas.microsoft.com/office/drawing/2014/main" id="{F693772F-72F5-4262-ACCE-9D243DB2FA6A}"/>
              </a:ext>
            </a:extLst>
          </p:cNvPr>
          <p:cNvPicPr>
            <a:picLocks noChangeAspect="1"/>
          </p:cNvPicPr>
          <p:nvPr/>
        </p:nvPicPr>
        <p:blipFill rotWithShape="1">
          <a:blip r:embed="rId3"/>
          <a:srcRect t="41897"/>
          <a:stretch/>
        </p:blipFill>
        <p:spPr>
          <a:xfrm>
            <a:off x="4657694" y="1254034"/>
            <a:ext cx="4387274" cy="1820092"/>
          </a:xfrm>
          <a:prstGeom prst="rect">
            <a:avLst/>
          </a:prstGeom>
        </p:spPr>
      </p:pic>
      <p:pic>
        <p:nvPicPr>
          <p:cNvPr id="8" name="Picture 7" descr="A picture containing grass, outdoor, object, sitting&#10;&#10;Description automatically generated">
            <a:extLst>
              <a:ext uri="{FF2B5EF4-FFF2-40B4-BE49-F238E27FC236}">
                <a16:creationId xmlns:a16="http://schemas.microsoft.com/office/drawing/2014/main" id="{F1A7598B-A54C-4711-92E9-A4EE2D31A5BA}"/>
              </a:ext>
            </a:extLst>
          </p:cNvPr>
          <p:cNvPicPr>
            <a:picLocks noChangeAspect="1"/>
          </p:cNvPicPr>
          <p:nvPr/>
        </p:nvPicPr>
        <p:blipFill>
          <a:blip r:embed="rId4"/>
          <a:stretch>
            <a:fillRect/>
          </a:stretch>
        </p:blipFill>
        <p:spPr>
          <a:xfrm>
            <a:off x="5318622" y="3205229"/>
            <a:ext cx="3065417" cy="2299063"/>
          </a:xfrm>
          <a:prstGeom prst="rect">
            <a:avLst/>
          </a:prstGeom>
        </p:spPr>
      </p:pic>
      <p:pic>
        <p:nvPicPr>
          <p:cNvPr id="12" name="Picture 11" descr="A close up of a sign&#10;&#10;Description automatically generated">
            <a:extLst>
              <a:ext uri="{FF2B5EF4-FFF2-40B4-BE49-F238E27FC236}">
                <a16:creationId xmlns:a16="http://schemas.microsoft.com/office/drawing/2014/main" id="{BC84B6E5-7819-4E4A-A9D7-752AC189C7DC}"/>
              </a:ext>
            </a:extLst>
          </p:cNvPr>
          <p:cNvPicPr>
            <a:picLocks noChangeAspect="1"/>
          </p:cNvPicPr>
          <p:nvPr/>
        </p:nvPicPr>
        <p:blipFill>
          <a:blip r:embed="rId5"/>
          <a:stretch>
            <a:fillRect/>
          </a:stretch>
        </p:blipFill>
        <p:spPr>
          <a:xfrm>
            <a:off x="5503817" y="5729517"/>
            <a:ext cx="3640183" cy="637546"/>
          </a:xfrm>
          <a:prstGeom prst="rect">
            <a:avLst/>
          </a:prstGeom>
        </p:spPr>
      </p:pic>
    </p:spTree>
    <p:extLst>
      <p:ext uri="{BB962C8B-B14F-4D97-AF65-F5344CB8AC3E}">
        <p14:creationId xmlns:p14="http://schemas.microsoft.com/office/powerpoint/2010/main" val="3098139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 Finances, 2017</a:t>
            </a:r>
          </a:p>
        </p:txBody>
      </p:sp>
      <p:sp>
        <p:nvSpPr>
          <p:cNvPr id="5" name="Content Placeholder 4"/>
          <p:cNvSpPr>
            <a:spLocks noGrp="1"/>
          </p:cNvSpPr>
          <p:nvPr>
            <p:ph idx="1"/>
          </p:nvPr>
        </p:nvSpPr>
        <p:spPr>
          <a:xfrm>
            <a:off x="285814" y="1417638"/>
            <a:ext cx="3425429" cy="4707000"/>
          </a:xfrm>
        </p:spPr>
        <p:txBody>
          <a:bodyPr>
            <a:normAutofit/>
          </a:bodyPr>
          <a:lstStyle/>
          <a:p>
            <a:pPr marL="0" indent="0">
              <a:buNone/>
            </a:pPr>
            <a:r>
              <a:rPr lang="en-US" sz="3200" b="1" dirty="0">
                <a:latin typeface="Calibri" panose="020F0502020204030204" pitchFamily="34" charset="0"/>
                <a:cs typeface="Calibri" panose="020F0502020204030204" pitchFamily="34" charset="0"/>
              </a:rPr>
              <a:t>Farm Finances</a:t>
            </a:r>
          </a:p>
          <a:p>
            <a:r>
              <a:rPr lang="en-US" dirty="0">
                <a:latin typeface="Calibri" panose="020F0502020204030204" pitchFamily="34" charset="0"/>
                <a:cs typeface="Calibri" panose="020F0502020204030204" pitchFamily="34" charset="0"/>
              </a:rPr>
              <a:t>Farming = $5.7 billion industry</a:t>
            </a:r>
          </a:p>
          <a:p>
            <a:r>
              <a:rPr lang="en-US" dirty="0">
                <a:latin typeface="Calibri" panose="020F0502020204030204" pitchFamily="34" charset="0"/>
                <a:cs typeface="Calibri" panose="020F0502020204030204" pitchFamily="34" charset="0"/>
              </a:rPr>
              <a:t>2/3 farms $&lt;10k in sales</a:t>
            </a:r>
          </a:p>
          <a:p>
            <a:r>
              <a:rPr lang="en-US" dirty="0">
                <a:latin typeface="Calibri" panose="020F0502020204030204" pitchFamily="34" charset="0"/>
                <a:cs typeface="Calibri" panose="020F0502020204030204" pitchFamily="34" charset="0"/>
              </a:rPr>
              <a:t>Lots of small hay farms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0" indent="0">
              <a:buNone/>
            </a:pPr>
            <a:endParaRPr lang="en-US" sz="3200" dirty="0">
              <a:latin typeface="Calibri" panose="020F0502020204030204" pitchFamily="34" charset="0"/>
              <a:cs typeface="Calibri" panose="020F0502020204030204" pitchFamily="34" charset="0"/>
            </a:endParaRPr>
          </a:p>
        </p:txBody>
      </p:sp>
      <p:graphicFrame>
        <p:nvGraphicFramePr>
          <p:cNvPr id="11" name="Chart 10">
            <a:extLst>
              <a:ext uri="{FF2B5EF4-FFF2-40B4-BE49-F238E27FC236}">
                <a16:creationId xmlns:a16="http://schemas.microsoft.com/office/drawing/2014/main" id="{89E8FE45-E165-4715-BB0B-48189C93E4D8}"/>
              </a:ext>
            </a:extLst>
          </p:cNvPr>
          <p:cNvGraphicFramePr/>
          <p:nvPr>
            <p:extLst>
              <p:ext uri="{D42A27DB-BD31-4B8C-83A1-F6EECF244321}">
                <p14:modId xmlns:p14="http://schemas.microsoft.com/office/powerpoint/2010/main" val="2264342242"/>
              </p:ext>
            </p:extLst>
          </p:nvPr>
        </p:nvGraphicFramePr>
        <p:xfrm>
          <a:off x="3962401" y="1369506"/>
          <a:ext cx="4975556" cy="4360011"/>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A close up of a sign&#10;&#10;Description automatically generated">
            <a:extLst>
              <a:ext uri="{FF2B5EF4-FFF2-40B4-BE49-F238E27FC236}">
                <a16:creationId xmlns:a16="http://schemas.microsoft.com/office/drawing/2014/main" id="{43B25A61-FE1C-40DE-B3DA-377E01BE5170}"/>
              </a:ext>
            </a:extLst>
          </p:cNvPr>
          <p:cNvPicPr>
            <a:picLocks noChangeAspect="1"/>
          </p:cNvPicPr>
          <p:nvPr/>
        </p:nvPicPr>
        <p:blipFill>
          <a:blip r:embed="rId4"/>
          <a:stretch>
            <a:fillRect/>
          </a:stretch>
        </p:blipFill>
        <p:spPr>
          <a:xfrm>
            <a:off x="5503817" y="5729517"/>
            <a:ext cx="3640183" cy="637546"/>
          </a:xfrm>
          <a:prstGeom prst="rect">
            <a:avLst/>
          </a:prstGeom>
        </p:spPr>
      </p:pic>
    </p:spTree>
    <p:extLst>
      <p:ext uri="{BB962C8B-B14F-4D97-AF65-F5344CB8AC3E}">
        <p14:creationId xmlns:p14="http://schemas.microsoft.com/office/powerpoint/2010/main" val="97714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 Products, 2017</a:t>
            </a:r>
          </a:p>
        </p:txBody>
      </p:sp>
      <p:pic>
        <p:nvPicPr>
          <p:cNvPr id="3" name="Graphic 2" descr="Question Mark">
            <a:extLst>
              <a:ext uri="{FF2B5EF4-FFF2-40B4-BE49-F238E27FC236}">
                <a16:creationId xmlns:a16="http://schemas.microsoft.com/office/drawing/2014/main" id="{4FD8F0E0-F78A-46B6-BBAC-2C422ABC31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88495" y="2435984"/>
            <a:ext cx="2211376" cy="2211376"/>
          </a:xfrm>
          <a:prstGeom prst="rect">
            <a:avLst/>
          </a:prstGeom>
        </p:spPr>
      </p:pic>
      <p:pic>
        <p:nvPicPr>
          <p:cNvPr id="13" name="Picture 12" descr="A close up of a logo&#10;&#10;Description automatically generated">
            <a:extLst>
              <a:ext uri="{FF2B5EF4-FFF2-40B4-BE49-F238E27FC236}">
                <a16:creationId xmlns:a16="http://schemas.microsoft.com/office/drawing/2014/main" id="{824FA1FB-6EE0-4DC5-8EB8-2FBF45086EEA}"/>
              </a:ext>
            </a:extLst>
          </p:cNvPr>
          <p:cNvPicPr>
            <a:picLocks noChangeAspect="1"/>
          </p:cNvPicPr>
          <p:nvPr/>
        </p:nvPicPr>
        <p:blipFill>
          <a:blip r:embed="rId5"/>
          <a:stretch>
            <a:fillRect/>
          </a:stretch>
        </p:blipFill>
        <p:spPr>
          <a:xfrm>
            <a:off x="805129" y="1828455"/>
            <a:ext cx="6924852" cy="3201089"/>
          </a:xfrm>
          <a:prstGeom prst="rect">
            <a:avLst/>
          </a:prstGeom>
        </p:spPr>
      </p:pic>
      <p:pic>
        <p:nvPicPr>
          <p:cNvPr id="12" name="Picture 11" descr="A close up of a logo&#10;&#10;Description automatically generated">
            <a:extLst>
              <a:ext uri="{FF2B5EF4-FFF2-40B4-BE49-F238E27FC236}">
                <a16:creationId xmlns:a16="http://schemas.microsoft.com/office/drawing/2014/main" id="{4D9C9CAB-152A-4292-A819-7B8012F941B4}"/>
              </a:ext>
            </a:extLst>
          </p:cNvPr>
          <p:cNvPicPr>
            <a:picLocks noChangeAspect="1"/>
          </p:cNvPicPr>
          <p:nvPr/>
        </p:nvPicPr>
        <p:blipFill>
          <a:blip r:embed="rId6">
            <a:lum bright="70000" contrast="-70000"/>
          </a:blip>
          <a:stretch>
            <a:fillRect/>
          </a:stretch>
        </p:blipFill>
        <p:spPr>
          <a:xfrm>
            <a:off x="3953693" y="2435984"/>
            <a:ext cx="2664822" cy="2526297"/>
          </a:xfrm>
          <a:prstGeom prst="rect">
            <a:avLst/>
          </a:prstGeom>
        </p:spPr>
      </p:pic>
    </p:spTree>
    <p:extLst>
      <p:ext uri="{BB962C8B-B14F-4D97-AF65-F5344CB8AC3E}">
        <p14:creationId xmlns:p14="http://schemas.microsoft.com/office/powerpoint/2010/main" val="347830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a:solidFill>
                  <a:srgbClr val="0032A1"/>
                </a:solidFill>
              </a:rPr>
              <a:t>Farm Products, 2017</a:t>
            </a:r>
          </a:p>
        </p:txBody>
      </p:sp>
      <p:graphicFrame>
        <p:nvGraphicFramePr>
          <p:cNvPr id="11" name="Chart 10">
            <a:extLst>
              <a:ext uri="{FF2B5EF4-FFF2-40B4-BE49-F238E27FC236}">
                <a16:creationId xmlns:a16="http://schemas.microsoft.com/office/drawing/2014/main" id="{89E8FE45-E165-4715-BB0B-48189C93E4D8}"/>
              </a:ext>
            </a:extLst>
          </p:cNvPr>
          <p:cNvGraphicFramePr/>
          <p:nvPr/>
        </p:nvGraphicFramePr>
        <p:xfrm>
          <a:off x="4495709" y="1417638"/>
          <a:ext cx="4617113" cy="441703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A close up of a sign&#10;&#10;Description automatically generated">
            <a:extLst>
              <a:ext uri="{FF2B5EF4-FFF2-40B4-BE49-F238E27FC236}">
                <a16:creationId xmlns:a16="http://schemas.microsoft.com/office/drawing/2014/main" id="{D7B1057F-349C-4C2B-808C-88A4B091031F}"/>
              </a:ext>
            </a:extLst>
          </p:cNvPr>
          <p:cNvPicPr>
            <a:picLocks noChangeAspect="1"/>
          </p:cNvPicPr>
          <p:nvPr/>
        </p:nvPicPr>
        <p:blipFill>
          <a:blip r:embed="rId4"/>
          <a:stretch>
            <a:fillRect/>
          </a:stretch>
        </p:blipFill>
        <p:spPr>
          <a:xfrm>
            <a:off x="5503817" y="5729517"/>
            <a:ext cx="3640183" cy="637546"/>
          </a:xfrm>
          <a:prstGeom prst="rect">
            <a:avLst/>
          </a:prstGeom>
        </p:spPr>
      </p:pic>
      <p:graphicFrame>
        <p:nvGraphicFramePr>
          <p:cNvPr id="7" name="Chart 6">
            <a:extLst>
              <a:ext uri="{FF2B5EF4-FFF2-40B4-BE49-F238E27FC236}">
                <a16:creationId xmlns:a16="http://schemas.microsoft.com/office/drawing/2014/main" id="{A5EC02A1-C066-4434-A7C9-47B4A7C53045}"/>
              </a:ext>
            </a:extLst>
          </p:cNvPr>
          <p:cNvGraphicFramePr/>
          <p:nvPr/>
        </p:nvGraphicFramePr>
        <p:xfrm>
          <a:off x="80300" y="1417638"/>
          <a:ext cx="4617113" cy="4465009"/>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BAF817E0-22F0-42BA-B3D2-127F699BAD5A}"/>
              </a:ext>
            </a:extLst>
          </p:cNvPr>
          <p:cNvSpPr txBox="1"/>
          <p:nvPr/>
        </p:nvSpPr>
        <p:spPr>
          <a:xfrm>
            <a:off x="8140592" y="2589783"/>
            <a:ext cx="923108" cy="461665"/>
          </a:xfrm>
          <a:prstGeom prst="rect">
            <a:avLst/>
          </a:prstGeom>
          <a:noFill/>
        </p:spPr>
        <p:txBody>
          <a:bodyPr wrap="square" rtlCol="0">
            <a:spAutoFit/>
          </a:bodyPr>
          <a:lstStyle/>
          <a:p>
            <a:r>
              <a:rPr lang="en-US" sz="2400" b="1" dirty="0"/>
              <a:t>74%</a:t>
            </a:r>
          </a:p>
        </p:txBody>
      </p:sp>
    </p:spTree>
    <p:extLst>
      <p:ext uri="{BB962C8B-B14F-4D97-AF65-F5344CB8AC3E}">
        <p14:creationId xmlns:p14="http://schemas.microsoft.com/office/powerpoint/2010/main" val="19457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7" grpId="0">
        <p:bldAsOne/>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1507" y="274638"/>
            <a:ext cx="8315292" cy="863498"/>
          </a:xfrm>
        </p:spPr>
        <p:txBody>
          <a:bodyPr/>
          <a:lstStyle/>
          <a:p>
            <a:pPr algn="l"/>
            <a:r>
              <a:rPr lang="en-US" dirty="0">
                <a:solidFill>
                  <a:srgbClr val="0032A1"/>
                </a:solidFill>
              </a:rPr>
              <a:t>Volume and Source of Ag Sales, 2012</a:t>
            </a:r>
          </a:p>
        </p:txBody>
      </p:sp>
      <p:pic>
        <p:nvPicPr>
          <p:cNvPr id="7" name="Content Placeholder 6" descr="A picture containing food&#10;&#10;Description automatically generated">
            <a:extLst>
              <a:ext uri="{FF2B5EF4-FFF2-40B4-BE49-F238E27FC236}">
                <a16:creationId xmlns:a16="http://schemas.microsoft.com/office/drawing/2014/main" id="{E18B7C16-DE6A-4926-9E88-D2D656AAE2F6}"/>
              </a:ext>
            </a:extLst>
          </p:cNvPr>
          <p:cNvPicPr>
            <a:picLocks noGrp="1" noChangeAspect="1"/>
          </p:cNvPicPr>
          <p:nvPr>
            <p:ph idx="1"/>
          </p:nvPr>
        </p:nvPicPr>
        <p:blipFill rotWithShape="1">
          <a:blip r:embed="rId3"/>
          <a:srcRect l="-517" t="7576"/>
          <a:stretch/>
        </p:blipFill>
        <p:spPr>
          <a:xfrm>
            <a:off x="-39616" y="1342417"/>
            <a:ext cx="9183616" cy="4804195"/>
          </a:xfrm>
        </p:spPr>
      </p:pic>
      <p:sp>
        <p:nvSpPr>
          <p:cNvPr id="8" name="Rectangle 7">
            <a:extLst>
              <a:ext uri="{FF2B5EF4-FFF2-40B4-BE49-F238E27FC236}">
                <a16:creationId xmlns:a16="http://schemas.microsoft.com/office/drawing/2014/main" id="{4E83D87C-5518-4C2E-AA19-50C18A89C78F}"/>
              </a:ext>
            </a:extLst>
          </p:cNvPr>
          <p:cNvSpPr/>
          <p:nvPr/>
        </p:nvSpPr>
        <p:spPr>
          <a:xfrm>
            <a:off x="1257088" y="5235159"/>
            <a:ext cx="53091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1</a:t>
            </a:r>
          </a:p>
        </p:txBody>
      </p:sp>
      <p:sp>
        <p:nvSpPr>
          <p:cNvPr id="10" name="Rectangle 9">
            <a:extLst>
              <a:ext uri="{FF2B5EF4-FFF2-40B4-BE49-F238E27FC236}">
                <a16:creationId xmlns:a16="http://schemas.microsoft.com/office/drawing/2014/main" id="{A02B1A64-8C49-4AB6-B4E7-4698E28C25DA}"/>
              </a:ext>
            </a:extLst>
          </p:cNvPr>
          <p:cNvSpPr/>
          <p:nvPr/>
        </p:nvSpPr>
        <p:spPr>
          <a:xfrm>
            <a:off x="6492975" y="1342417"/>
            <a:ext cx="53091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2</a:t>
            </a:r>
          </a:p>
        </p:txBody>
      </p:sp>
      <p:sp>
        <p:nvSpPr>
          <p:cNvPr id="12" name="Rectangle 11">
            <a:extLst>
              <a:ext uri="{FF2B5EF4-FFF2-40B4-BE49-F238E27FC236}">
                <a16:creationId xmlns:a16="http://schemas.microsoft.com/office/drawing/2014/main" id="{58399938-13D8-4977-ADEC-F24153B80345}"/>
              </a:ext>
            </a:extLst>
          </p:cNvPr>
          <p:cNvSpPr/>
          <p:nvPr/>
        </p:nvSpPr>
        <p:spPr>
          <a:xfrm>
            <a:off x="7228810" y="1342417"/>
            <a:ext cx="53091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3</a:t>
            </a:r>
          </a:p>
        </p:txBody>
      </p:sp>
      <p:sp>
        <p:nvSpPr>
          <p:cNvPr id="13" name="Rectangle 12">
            <a:extLst>
              <a:ext uri="{FF2B5EF4-FFF2-40B4-BE49-F238E27FC236}">
                <a16:creationId xmlns:a16="http://schemas.microsoft.com/office/drawing/2014/main" id="{D10821E7-ABEB-446B-8C4B-E27C1FCCA650}"/>
              </a:ext>
            </a:extLst>
          </p:cNvPr>
          <p:cNvSpPr/>
          <p:nvPr/>
        </p:nvSpPr>
        <p:spPr>
          <a:xfrm>
            <a:off x="2553792" y="5218762"/>
            <a:ext cx="53091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4</a:t>
            </a:r>
          </a:p>
        </p:txBody>
      </p:sp>
      <p:sp>
        <p:nvSpPr>
          <p:cNvPr id="14" name="Rectangle 13">
            <a:extLst>
              <a:ext uri="{FF2B5EF4-FFF2-40B4-BE49-F238E27FC236}">
                <a16:creationId xmlns:a16="http://schemas.microsoft.com/office/drawing/2014/main" id="{8FA0246D-52EC-4240-BE02-30060FCF0092}"/>
              </a:ext>
            </a:extLst>
          </p:cNvPr>
          <p:cNvSpPr/>
          <p:nvPr/>
        </p:nvSpPr>
        <p:spPr>
          <a:xfrm>
            <a:off x="2855296" y="2512091"/>
            <a:ext cx="530915"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effectLst>
                  <a:outerShdw blurRad="12700" dist="38100" dir="2700000" algn="tl" rotWithShape="0">
                    <a:schemeClr val="bg1">
                      <a:lumMod val="50000"/>
                    </a:schemeClr>
                  </a:outerShdw>
                </a:effectLst>
              </a:rPr>
              <a:t>5</a:t>
            </a:r>
          </a:p>
        </p:txBody>
      </p:sp>
      <p:cxnSp>
        <p:nvCxnSpPr>
          <p:cNvPr id="15" name="Straight Arrow Connector 14">
            <a:extLst>
              <a:ext uri="{FF2B5EF4-FFF2-40B4-BE49-F238E27FC236}">
                <a16:creationId xmlns:a16="http://schemas.microsoft.com/office/drawing/2014/main" id="{8F131B03-EB8C-429A-951F-0E10CAE490E7}"/>
              </a:ext>
            </a:extLst>
          </p:cNvPr>
          <p:cNvCxnSpPr>
            <a:cxnSpLocks/>
          </p:cNvCxnSpPr>
          <p:nvPr/>
        </p:nvCxnSpPr>
        <p:spPr>
          <a:xfrm flipV="1">
            <a:off x="1655274" y="5053918"/>
            <a:ext cx="132729" cy="6501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1E9F1287-0F69-47D7-91E9-1172B2B36FE7}"/>
              </a:ext>
            </a:extLst>
          </p:cNvPr>
          <p:cNvCxnSpPr>
            <a:cxnSpLocks/>
          </p:cNvCxnSpPr>
          <p:nvPr/>
        </p:nvCxnSpPr>
        <p:spPr>
          <a:xfrm flipH="1">
            <a:off x="6209211" y="2063931"/>
            <a:ext cx="365760" cy="118436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0" name="Straight Arrow Connector 19">
            <a:extLst>
              <a:ext uri="{FF2B5EF4-FFF2-40B4-BE49-F238E27FC236}">
                <a16:creationId xmlns:a16="http://schemas.microsoft.com/office/drawing/2014/main" id="{543DF67D-F6E3-48C3-95F8-674A5289EF87}"/>
              </a:ext>
            </a:extLst>
          </p:cNvPr>
          <p:cNvCxnSpPr>
            <a:cxnSpLocks/>
          </p:cNvCxnSpPr>
          <p:nvPr/>
        </p:nvCxnSpPr>
        <p:spPr>
          <a:xfrm flipH="1">
            <a:off x="6492975" y="1886221"/>
            <a:ext cx="814679" cy="110104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Straight Arrow Connector 22">
            <a:extLst>
              <a:ext uri="{FF2B5EF4-FFF2-40B4-BE49-F238E27FC236}">
                <a16:creationId xmlns:a16="http://schemas.microsoft.com/office/drawing/2014/main" id="{A7B3A106-3BA5-4868-8C86-9DD9B346E5E0}"/>
              </a:ext>
            </a:extLst>
          </p:cNvPr>
          <p:cNvCxnSpPr>
            <a:cxnSpLocks/>
          </p:cNvCxnSpPr>
          <p:nvPr/>
        </p:nvCxnSpPr>
        <p:spPr>
          <a:xfrm>
            <a:off x="3203331" y="3248298"/>
            <a:ext cx="59305" cy="7435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Straight Arrow Connector 24">
            <a:extLst>
              <a:ext uri="{FF2B5EF4-FFF2-40B4-BE49-F238E27FC236}">
                <a16:creationId xmlns:a16="http://schemas.microsoft.com/office/drawing/2014/main" id="{FE0E7155-1FD5-4FF8-8DA2-D2D83EE8E9D8}"/>
              </a:ext>
            </a:extLst>
          </p:cNvPr>
          <p:cNvCxnSpPr>
            <a:cxnSpLocks/>
          </p:cNvCxnSpPr>
          <p:nvPr/>
        </p:nvCxnSpPr>
        <p:spPr>
          <a:xfrm flipV="1">
            <a:off x="2926080" y="4872298"/>
            <a:ext cx="106104" cy="5039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9247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P spid="14" grpId="0"/>
    </p:bldLst>
  </p:timing>
</p:sld>
</file>

<file path=ppt/theme/theme1.xml><?xml version="1.0" encoding="utf-8"?>
<a:theme xmlns:a="http://schemas.openxmlformats.org/drawingml/2006/main" name="UK Primary White Standard">
  <a:themeElements>
    <a:clrScheme name="UK Primary Palette">
      <a:dk1>
        <a:sysClr val="windowText" lastClr="000000"/>
      </a:dk1>
      <a:lt1>
        <a:sysClr val="window" lastClr="FFFFFF"/>
      </a:lt1>
      <a:dk2>
        <a:srgbClr val="0C377B"/>
      </a:dk2>
      <a:lt2>
        <a:srgbClr val="EEECE1"/>
      </a:lt2>
      <a:accent1>
        <a:srgbClr val="007CB7"/>
      </a:accent1>
      <a:accent2>
        <a:srgbClr val="162355"/>
      </a:accent2>
      <a:accent3>
        <a:srgbClr val="B8BAB3"/>
      </a:accent3>
      <a:accent4>
        <a:srgbClr val="4A4D4D"/>
      </a:accent4>
      <a:accent5>
        <a:srgbClr val="007CB7"/>
      </a:accent5>
      <a:accent6>
        <a:srgbClr val="0C377B"/>
      </a:accent6>
      <a:hlink>
        <a:srgbClr val="0C377B"/>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UK PPT White Standard</Template>
  <TotalTime>4727</TotalTime>
  <Words>5871</Words>
  <Application>Microsoft Office PowerPoint</Application>
  <PresentationFormat>On-screen Show (4:3)</PresentationFormat>
  <Paragraphs>487</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Agency FB</vt:lpstr>
      <vt:lpstr>Arial</vt:lpstr>
      <vt:lpstr>Avenir Next Regular</vt:lpstr>
      <vt:lpstr>AvenirNext LT Pro Bold</vt:lpstr>
      <vt:lpstr>Calibri</vt:lpstr>
      <vt:lpstr>Gill Sans MT</vt:lpstr>
      <vt:lpstr>Mercury Display</vt:lpstr>
      <vt:lpstr>Mercury Display Semibold</vt:lpstr>
      <vt:lpstr>Times New Roman</vt:lpstr>
      <vt:lpstr>UK Primary White Standard</vt:lpstr>
      <vt:lpstr>Watershed Academy Watershed Coordinator Training Series</vt:lpstr>
      <vt:lpstr>Agricultural Partners Overview</vt:lpstr>
      <vt:lpstr>Introduction to Kentucky Farmers</vt:lpstr>
      <vt:lpstr>Farm Size, 2017</vt:lpstr>
      <vt:lpstr>Farm People, 2017</vt:lpstr>
      <vt:lpstr>Farm Finances, 2017</vt:lpstr>
      <vt:lpstr>Farm Products, 2017</vt:lpstr>
      <vt:lpstr>Farm Products, 2017</vt:lpstr>
      <vt:lpstr>Volume and Source of Ag Sales, 2012</vt:lpstr>
      <vt:lpstr>PowerPoint Presentation</vt:lpstr>
      <vt:lpstr>PowerPoint Presentation</vt:lpstr>
      <vt:lpstr>Farmer-Led Watershed Management</vt:lpstr>
      <vt:lpstr>Farmer Leadership</vt:lpstr>
      <vt:lpstr>Supporting Farmer Leadership</vt:lpstr>
      <vt:lpstr>Who’s Who of Kentucky Agriculture Partners</vt:lpstr>
      <vt:lpstr>Local Hubs</vt:lpstr>
      <vt:lpstr>Soil and Water Conservation  Districts</vt:lpstr>
      <vt:lpstr>Local Hubs</vt:lpstr>
      <vt:lpstr>Kentucky Association of           Conservation Districts (KACD)</vt:lpstr>
      <vt:lpstr>Kentucky Association of           Conservation District Employees (KACDE)</vt:lpstr>
      <vt:lpstr>Soil and Water Conservation  Commission (SWCC)</vt:lpstr>
      <vt:lpstr>Agricultural District</vt:lpstr>
      <vt:lpstr>Agricultural Districts</vt:lpstr>
      <vt:lpstr>Watershed Conservancy Districts </vt:lpstr>
      <vt:lpstr>Watershed Conservancy Districts </vt:lpstr>
      <vt:lpstr>Local Hubs</vt:lpstr>
      <vt:lpstr>Cooperative Extension  Service Districts</vt:lpstr>
      <vt:lpstr>Cooperative Extension Service Districts</vt:lpstr>
      <vt:lpstr>State</vt:lpstr>
      <vt:lpstr>Kentucky Division of Conservation (DOC)</vt:lpstr>
      <vt:lpstr>Governor’s Office of Agriculture Policy</vt:lpstr>
      <vt:lpstr>Kentucky Department of Agriculture</vt:lpstr>
      <vt:lpstr>Kentucky Department of Agriculture</vt:lpstr>
      <vt:lpstr>Federal</vt:lpstr>
      <vt:lpstr>Natural Resource  Conservation Service</vt:lpstr>
      <vt:lpstr>Farm Service Agency</vt:lpstr>
      <vt:lpstr>Non-profits and Commodity Groups</vt:lpstr>
      <vt:lpstr>Kentucky Farm Bureau</vt:lpstr>
      <vt:lpstr>KCARD</vt:lpstr>
      <vt:lpstr>Kentucky Ag Council</vt:lpstr>
      <vt:lpstr>RC&amp;D Councils</vt:lpstr>
      <vt:lpstr>Commodity and Other Ag Groups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Evans, Steven</dc:creator>
  <cp:lastModifiedBy>Steven Evans</cp:lastModifiedBy>
  <cp:revision>53</cp:revision>
  <dcterms:created xsi:type="dcterms:W3CDTF">2018-02-01T15:12:04Z</dcterms:created>
  <dcterms:modified xsi:type="dcterms:W3CDTF">2020-06-17T15:05:23Z</dcterms:modified>
</cp:coreProperties>
</file>