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436" r:id="rId2"/>
    <p:sldId id="502" r:id="rId3"/>
    <p:sldId id="503" r:id="rId4"/>
    <p:sldId id="439" r:id="rId5"/>
    <p:sldId id="505" r:id="rId6"/>
    <p:sldId id="504" r:id="rId7"/>
    <p:sldId id="506" r:id="rId8"/>
    <p:sldId id="507" r:id="rId9"/>
    <p:sldId id="508" r:id="rId10"/>
    <p:sldId id="509" r:id="rId11"/>
    <p:sldId id="510" r:id="rId12"/>
    <p:sldId id="511" r:id="rId13"/>
    <p:sldId id="512" r:id="rId14"/>
    <p:sldId id="513" r:id="rId15"/>
    <p:sldId id="51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Steven" initials="ES" lastIdx="1" clrIdx="0">
    <p:extLst>
      <p:ext uri="{19B8F6BF-5375-455C-9EA6-DF929625EA0E}">
        <p15:presenceInfo xmlns:p15="http://schemas.microsoft.com/office/powerpoint/2012/main" userId="S-1-5-21-436374069-1454471165-682003330-476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003"/>
    <a:srgbClr val="FFAA01"/>
    <a:srgbClr val="FFDD89"/>
    <a:srgbClr val="FF9999"/>
    <a:srgbClr val="D9D9D9"/>
    <a:srgbClr val="0032A1"/>
    <a:srgbClr val="0033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1" autoAdjust="0"/>
    <p:restoredTop sz="73418" autoAdjust="0"/>
  </p:normalViewPr>
  <p:slideViewPr>
    <p:cSldViewPr snapToGrid="0" snapToObjects="1">
      <p:cViewPr varScale="1">
        <p:scale>
          <a:sx n="84" d="100"/>
          <a:sy n="84" d="100"/>
        </p:scale>
        <p:origin x="1548"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77F56-FD7F-46B1-B0F9-38C995FDA837}" type="datetimeFigureOut">
              <a:rPr lang="en-US" smtClean="0"/>
              <a:t>10/25/2019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573F1-F95D-403A-A47C-A1143ABC9F0B}" type="slidenum">
              <a:rPr lang="en-US" smtClean="0"/>
              <a:t>‹#›</a:t>
            </a:fld>
            <a:endParaRPr lang="en-US"/>
          </a:p>
        </p:txBody>
      </p:sp>
    </p:spTree>
    <p:extLst>
      <p:ext uri="{BB962C8B-B14F-4D97-AF65-F5344CB8AC3E}">
        <p14:creationId xmlns:p14="http://schemas.microsoft.com/office/powerpoint/2010/main" val="286082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a:t>
            </a:fld>
            <a:endParaRPr lang="en-US"/>
          </a:p>
        </p:txBody>
      </p:sp>
    </p:spTree>
    <p:extLst>
      <p:ext uri="{BB962C8B-B14F-4D97-AF65-F5344CB8AC3E}">
        <p14:creationId xmlns:p14="http://schemas.microsoft.com/office/powerpoint/2010/main" val="39020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 or Low Gradient? Low</a:t>
            </a:r>
          </a:p>
          <a:p>
            <a:endParaRPr lang="en-US" b="1" dirty="0"/>
          </a:p>
          <a:p>
            <a:r>
              <a:rPr lang="en-US" b="0" u="sng" dirty="0"/>
              <a:t>Category Descriptions:</a:t>
            </a:r>
          </a:p>
          <a:p>
            <a:endParaRPr lang="en-US" b="1" dirty="0"/>
          </a:p>
          <a:p>
            <a:r>
              <a:rPr lang="en-US" b="0" dirty="0"/>
              <a:t>Optimal – Water reaches base of both lower banks and minimal amount of channel substrate is exposed</a:t>
            </a:r>
          </a:p>
          <a:p>
            <a:endParaRPr lang="en-US" b="0" dirty="0"/>
          </a:p>
          <a:p>
            <a:r>
              <a:rPr lang="en-US" b="0" dirty="0"/>
              <a:t>Suboptimal – Water fills &gt;75% of the available channel, or &lt;25% of channel substrate is exposed</a:t>
            </a:r>
          </a:p>
          <a:p>
            <a:endParaRPr lang="en-US" b="0" dirty="0"/>
          </a:p>
          <a:p>
            <a:r>
              <a:rPr lang="en-US" b="0" dirty="0"/>
              <a:t>Marginal – Water fills 25-75% of the available channel, and/or riffle substrates are mostly exposed</a:t>
            </a:r>
          </a:p>
          <a:p>
            <a:endParaRPr lang="en-US" b="0" dirty="0"/>
          </a:p>
          <a:p>
            <a:r>
              <a:rPr lang="en-US" b="0" dirty="0"/>
              <a:t>Poor – Very little water in channel and mostly present in standing pools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Category Rating? </a:t>
            </a:r>
            <a:r>
              <a:rPr lang="en-US" b="1" u="sng" dirty="0"/>
              <a:t>Marginal</a:t>
            </a:r>
            <a:r>
              <a:rPr lang="en-US" b="1" u="none" dirty="0"/>
              <a:t> </a:t>
            </a:r>
            <a:r>
              <a:rPr lang="en-US" b="1" dirty="0"/>
              <a:t>Channel Flow</a:t>
            </a:r>
            <a:r>
              <a:rPr lang="en-US" b="0" dirty="0"/>
              <a:t>, (about 50% of channel exposed)</a:t>
            </a:r>
            <a:endParaRPr lang="en-US" b="1" dirty="0"/>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10</a:t>
            </a:fld>
            <a:endParaRPr lang="en-US"/>
          </a:p>
        </p:txBody>
      </p:sp>
    </p:spTree>
    <p:extLst>
      <p:ext uri="{BB962C8B-B14F-4D97-AF65-F5344CB8AC3E}">
        <p14:creationId xmlns:p14="http://schemas.microsoft.com/office/powerpoint/2010/main" val="375701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 or Low Gradient?  High</a:t>
            </a:r>
          </a:p>
          <a:p>
            <a:endParaRPr lang="en-US" b="1" dirty="0"/>
          </a:p>
          <a:p>
            <a:r>
              <a:rPr lang="en-US" b="0" u="sng" dirty="0"/>
              <a:t>Category Descriptions</a:t>
            </a:r>
            <a:r>
              <a:rPr lang="en-US" b="0" dirty="0"/>
              <a:t>:</a:t>
            </a:r>
          </a:p>
          <a:p>
            <a:endParaRPr lang="en-US" b="0" dirty="0"/>
          </a:p>
          <a:p>
            <a:r>
              <a:rPr lang="en-US" b="0" dirty="0"/>
              <a:t>Optimal – Channelization or dredging absent or minimal, stream with normal pattern</a:t>
            </a:r>
          </a:p>
          <a:p>
            <a:endParaRPr lang="en-US" b="0" dirty="0"/>
          </a:p>
          <a:p>
            <a:r>
              <a:rPr lang="en-US" b="0" dirty="0"/>
              <a:t>Suboptimal – Some channelization present, usually in areas of bridge abutments; evidence of past channelization, but no recent channelization activity</a:t>
            </a:r>
          </a:p>
          <a:p>
            <a:endParaRPr lang="en-US" b="0" dirty="0"/>
          </a:p>
          <a:p>
            <a:r>
              <a:rPr lang="en-US" b="0" dirty="0"/>
              <a:t>Marginal – Channelization may be extensive; embankments or shoring structures present on both banks</a:t>
            </a:r>
          </a:p>
          <a:p>
            <a:endParaRPr lang="en-US" b="0" dirty="0"/>
          </a:p>
          <a:p>
            <a:r>
              <a:rPr lang="en-US" b="0" dirty="0"/>
              <a:t>Poor – Banks shored with gabion or cement; over 80% of stream reach channelized and disrupted.  Instream habitat greatly altered or removed entirely.</a:t>
            </a:r>
          </a:p>
          <a:p>
            <a:endParaRPr lang="en-US" b="0" dirty="0"/>
          </a:p>
          <a:p>
            <a:r>
              <a:rPr lang="en-US" b="1" dirty="0"/>
              <a:t>Category Rating? </a:t>
            </a:r>
            <a:r>
              <a:rPr lang="en-US" b="1" u="sng" dirty="0"/>
              <a:t>Suboptimal</a:t>
            </a:r>
            <a:r>
              <a:rPr lang="en-US" b="1" dirty="0"/>
              <a:t> Channel Alteration</a:t>
            </a:r>
            <a:r>
              <a:rPr lang="en-US" b="0" dirty="0"/>
              <a:t> – straight channel, but no embankments or shoring structures, almost marginal</a:t>
            </a:r>
          </a:p>
        </p:txBody>
      </p:sp>
      <p:sp>
        <p:nvSpPr>
          <p:cNvPr id="4" name="Slide Number Placeholder 3"/>
          <p:cNvSpPr>
            <a:spLocks noGrp="1"/>
          </p:cNvSpPr>
          <p:nvPr>
            <p:ph type="sldNum" sz="quarter" idx="5"/>
          </p:nvPr>
        </p:nvSpPr>
        <p:spPr/>
        <p:txBody>
          <a:bodyPr/>
          <a:lstStyle/>
          <a:p>
            <a:fld id="{7E1573F1-F95D-403A-A47C-A1143ABC9F0B}" type="slidenum">
              <a:rPr lang="en-US" smtClean="0"/>
              <a:t>11</a:t>
            </a:fld>
            <a:endParaRPr lang="en-US"/>
          </a:p>
        </p:txBody>
      </p:sp>
    </p:spTree>
    <p:extLst>
      <p:ext uri="{BB962C8B-B14F-4D97-AF65-F5344CB8AC3E}">
        <p14:creationId xmlns:p14="http://schemas.microsoft.com/office/powerpoint/2010/main" val="322147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 or low gradient? High</a:t>
            </a:r>
          </a:p>
          <a:p>
            <a:endParaRPr lang="en-US" b="0" dirty="0"/>
          </a:p>
          <a:p>
            <a:r>
              <a:rPr lang="en-US" b="0" u="sng" dirty="0"/>
              <a:t>Category Descriptions:</a:t>
            </a:r>
          </a:p>
          <a:p>
            <a:endParaRPr lang="en-US" b="0" u="sng" dirty="0"/>
          </a:p>
          <a:p>
            <a:r>
              <a:rPr lang="en-US" b="0" dirty="0"/>
              <a:t>Optimal – Occurrence of riffles relatively frequent; measured by distance between riffles divided by stream width; variety of habitat is key</a:t>
            </a:r>
          </a:p>
          <a:p>
            <a:endParaRPr lang="en-US" b="0" dirty="0"/>
          </a:p>
          <a:p>
            <a:r>
              <a:rPr lang="en-US" b="0" dirty="0"/>
              <a:t>Suboptimal – Occurrence of riffles is infrequent</a:t>
            </a:r>
          </a:p>
          <a:p>
            <a:endParaRPr lang="en-US" b="0" dirty="0"/>
          </a:p>
          <a:p>
            <a:r>
              <a:rPr lang="en-US" b="0" dirty="0"/>
              <a:t>Marginal – Occasional riffle or bend</a:t>
            </a:r>
          </a:p>
          <a:p>
            <a:endParaRPr lang="en-US" b="0" dirty="0"/>
          </a:p>
          <a:p>
            <a:r>
              <a:rPr lang="en-US" b="0" dirty="0"/>
              <a:t>Poor – Generally all flat water or shallow riffles; poor habitat</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Category Rating? </a:t>
            </a:r>
            <a:r>
              <a:rPr lang="en-US" b="1" u="sng" dirty="0"/>
              <a:t>Poor</a:t>
            </a:r>
            <a:r>
              <a:rPr lang="en-US" b="1" dirty="0"/>
              <a:t> Frequency of Riffles</a:t>
            </a:r>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12</a:t>
            </a:fld>
            <a:endParaRPr lang="en-US"/>
          </a:p>
        </p:txBody>
      </p:sp>
    </p:spTree>
    <p:extLst>
      <p:ext uri="{BB962C8B-B14F-4D97-AF65-F5344CB8AC3E}">
        <p14:creationId xmlns:p14="http://schemas.microsoft.com/office/powerpoint/2010/main" val="193526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 or Low Gradient? Low</a:t>
            </a:r>
          </a:p>
          <a:p>
            <a:endParaRPr lang="en-US" b="1" dirty="0"/>
          </a:p>
          <a:p>
            <a:r>
              <a:rPr lang="en-US" b="0" u="sng" dirty="0"/>
              <a:t>Category Descriptions:</a:t>
            </a:r>
          </a:p>
          <a:p>
            <a:r>
              <a:rPr lang="en-US" dirty="0"/>
              <a:t>Optimal – Banks stable; evidence of erosion or bank failure absent or minimal; little potential for future problems; &lt; 5% of banks affected</a:t>
            </a:r>
          </a:p>
          <a:p>
            <a:endParaRPr lang="en-US" dirty="0"/>
          </a:p>
          <a:p>
            <a:r>
              <a:rPr lang="en-US" dirty="0"/>
              <a:t>Suboptimal – Moderately stable; infrequent, small areas of erosion mostly healed over; 5-30% of bank in reach has area of erosion</a:t>
            </a:r>
          </a:p>
          <a:p>
            <a:endParaRPr lang="en-US" dirty="0"/>
          </a:p>
          <a:p>
            <a:r>
              <a:rPr lang="en-US" dirty="0"/>
              <a:t>Marginal – Moderately unstable; 30-60% of bank in reach has areas of erosion; high erosion potential during floods</a:t>
            </a:r>
          </a:p>
          <a:p>
            <a:endParaRPr lang="en-US" dirty="0"/>
          </a:p>
          <a:p>
            <a:r>
              <a:rPr lang="en-US" dirty="0"/>
              <a:t>Poor – Unstable; many eroded areas; “raw areas frequent along straight sections and bends; obvious bank sloughing; 60-100% of bank has erosional scars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Category Rating? </a:t>
            </a:r>
            <a:r>
              <a:rPr lang="en-US" b="1" u="sng" dirty="0"/>
              <a:t>Optimal</a:t>
            </a:r>
            <a:r>
              <a:rPr lang="en-US" b="1" dirty="0"/>
              <a:t> (Left Bank) and </a:t>
            </a:r>
            <a:r>
              <a:rPr lang="en-US" b="1" u="sng" dirty="0" err="1"/>
              <a:t>SubOptimal</a:t>
            </a:r>
            <a:r>
              <a:rPr lang="en-US" b="1" u="none" dirty="0"/>
              <a:t> (Right Bank)</a:t>
            </a:r>
            <a:r>
              <a:rPr lang="en-US" b="1" dirty="0"/>
              <a:t> Bank Stability – </a:t>
            </a:r>
            <a:r>
              <a:rPr lang="en-US" b="0" dirty="0"/>
              <a:t>TRICK QUESTION, conditions 8-10 on the field form are separately for both banks!  These include bank stability, vegetative protection, and riparian vegetative zone width.  Some erosion obvious on right bank.  </a:t>
            </a: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13</a:t>
            </a:fld>
            <a:endParaRPr lang="en-US"/>
          </a:p>
        </p:txBody>
      </p:sp>
    </p:spTree>
    <p:extLst>
      <p:ext uri="{BB962C8B-B14F-4D97-AF65-F5344CB8AC3E}">
        <p14:creationId xmlns:p14="http://schemas.microsoft.com/office/powerpoint/2010/main" val="191827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 or low gradient?  High</a:t>
            </a:r>
          </a:p>
          <a:p>
            <a:endParaRPr lang="en-US" b="1" dirty="0"/>
          </a:p>
          <a:p>
            <a:r>
              <a:rPr lang="en-US" b="0" u="sng" dirty="0"/>
              <a:t>Category Descriptions:</a:t>
            </a:r>
          </a:p>
          <a:p>
            <a:r>
              <a:rPr lang="en-US" dirty="0"/>
              <a:t>Optimal – more than 90% of the streambank surfaces and immediate riparian zones covered by native vegetation, including trees, understory shrubs or nonwoody plants; vegetative disruption from grazing or mowing minimal or not evident, almost all plants allowed to grow naturally</a:t>
            </a:r>
          </a:p>
          <a:p>
            <a:endParaRPr lang="en-US" dirty="0"/>
          </a:p>
          <a:p>
            <a:r>
              <a:rPr lang="en-US" dirty="0"/>
              <a:t>Suboptimal – 70-90% of the streambank surfaces covered by vegetation, but one class of plants is not well-represented (trees, shrubs, non-woody); disruption evident, but not affecting full plant growth potential</a:t>
            </a:r>
          </a:p>
          <a:p>
            <a:endParaRPr lang="en-US" dirty="0"/>
          </a:p>
          <a:p>
            <a:r>
              <a:rPr lang="en-US" dirty="0"/>
              <a:t>Marginal – 50-70% of streambank surfaces covered by vegetation; disruption obvious; patches of bare soil or cropped vegetation common</a:t>
            </a:r>
          </a:p>
          <a:p>
            <a:endParaRPr lang="en-US" dirty="0"/>
          </a:p>
          <a:p>
            <a:r>
              <a:rPr lang="en-US" dirty="0"/>
              <a:t>Poor – Less than 50% of streambank surfaces covered by vegetation; disruption high; vegetation has been removed to 5 cm or less in average height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Category Rating?  Left Bank Optimal, Right Bank </a:t>
            </a:r>
            <a:r>
              <a:rPr lang="en-US" b="1" u="sng" dirty="0"/>
              <a:t>low Suboptimal </a:t>
            </a:r>
            <a:r>
              <a:rPr lang="en-US" b="1" dirty="0"/>
              <a:t>Vegetative Cover </a:t>
            </a:r>
            <a:r>
              <a:rPr lang="en-US" dirty="0"/>
              <a:t>–  not many trees or shrubs, invasive plants on right bank (Kudzu)</a:t>
            </a:r>
          </a:p>
          <a:p>
            <a:endParaRPr lang="en-US" b="1" dirty="0"/>
          </a:p>
        </p:txBody>
      </p:sp>
      <p:sp>
        <p:nvSpPr>
          <p:cNvPr id="4" name="Slide Number Placeholder 3"/>
          <p:cNvSpPr>
            <a:spLocks noGrp="1"/>
          </p:cNvSpPr>
          <p:nvPr>
            <p:ph type="sldNum" sz="quarter" idx="5"/>
          </p:nvPr>
        </p:nvSpPr>
        <p:spPr/>
        <p:txBody>
          <a:bodyPr/>
          <a:lstStyle/>
          <a:p>
            <a:fld id="{7E1573F1-F95D-403A-A47C-A1143ABC9F0B}" type="slidenum">
              <a:rPr lang="en-US" smtClean="0"/>
              <a:t>14</a:t>
            </a:fld>
            <a:endParaRPr lang="en-US"/>
          </a:p>
        </p:txBody>
      </p:sp>
    </p:spTree>
    <p:extLst>
      <p:ext uri="{BB962C8B-B14F-4D97-AF65-F5344CB8AC3E}">
        <p14:creationId xmlns:p14="http://schemas.microsoft.com/office/powerpoint/2010/main" val="139814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 or low gradient?  High</a:t>
            </a:r>
            <a:endParaRPr lang="en-US" dirty="0"/>
          </a:p>
          <a:p>
            <a:endParaRPr lang="en-US" dirty="0"/>
          </a:p>
          <a:p>
            <a:r>
              <a:rPr lang="en-US" u="sng" dirty="0"/>
              <a:t>Category Descriptions</a:t>
            </a:r>
            <a:r>
              <a:rPr lang="en-US" dirty="0"/>
              <a:t>:</a:t>
            </a:r>
          </a:p>
          <a:p>
            <a:r>
              <a:rPr lang="en-US" dirty="0"/>
              <a:t>Optimal – Width of riparian zone &gt;18 meters; human activities (i.e., parking lots, roadbeds, clear-cuts, lawns, crops) have not impacted zone</a:t>
            </a:r>
          </a:p>
          <a:p>
            <a:endParaRPr lang="en-US" dirty="0"/>
          </a:p>
          <a:p>
            <a:r>
              <a:rPr lang="en-US" dirty="0"/>
              <a:t>Suboptimal – Width of riparian zone 12-18 meters; human activity impacts minimal</a:t>
            </a:r>
          </a:p>
          <a:p>
            <a:endParaRPr lang="en-US" dirty="0"/>
          </a:p>
          <a:p>
            <a:r>
              <a:rPr lang="en-US" dirty="0"/>
              <a:t>Marginal – Width of riparian zone 6-12 meters; human activities have impacted zone a great deal</a:t>
            </a:r>
          </a:p>
          <a:p>
            <a:endParaRPr lang="en-US" dirty="0"/>
          </a:p>
          <a:p>
            <a:r>
              <a:rPr lang="en-US" dirty="0"/>
              <a:t>Poor – Width of riparian zone &lt; 6 meters; little or not riparian vegetation due to human activities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Category Rating?  </a:t>
            </a:r>
            <a:r>
              <a:rPr lang="en-US" b="1" u="sng" dirty="0"/>
              <a:t>Poor</a:t>
            </a:r>
            <a:r>
              <a:rPr lang="en-US" b="1" dirty="0"/>
              <a:t> Riparian Zone</a:t>
            </a:r>
            <a:r>
              <a:rPr lang="en-US" b="0" dirty="0"/>
              <a:t> – Right bank optimal, left bank poor</a:t>
            </a: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15</a:t>
            </a:fld>
            <a:endParaRPr lang="en-US"/>
          </a:p>
        </p:txBody>
      </p:sp>
    </p:spTree>
    <p:extLst>
      <p:ext uri="{BB962C8B-B14F-4D97-AF65-F5344CB8AC3E}">
        <p14:creationId xmlns:p14="http://schemas.microsoft.com/office/powerpoint/2010/main" val="355380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buFontTx/>
              <a:buNone/>
              <a:defRPr/>
            </a:pPr>
            <a:r>
              <a:rPr lang="en-US" b="1" u="none" dirty="0"/>
              <a:t>We are going to practice rating some streams based on the criteria that we just reviewed.  We will consider each of the parameters based on a photo of a selected stream and see if we can come up with the appropriate condition category.</a:t>
            </a:r>
          </a:p>
          <a:p>
            <a:pPr defTabSz="873161">
              <a:buFontTx/>
              <a:buNone/>
              <a:defRPr/>
            </a:pPr>
            <a:endParaRPr lang="en-US" b="1" u="none" dirty="0"/>
          </a:p>
          <a:p>
            <a:pPr defTabSz="873161">
              <a:buFontTx/>
              <a:buNone/>
              <a:defRPr/>
            </a:pPr>
            <a:r>
              <a:rPr lang="en-US" b="1" u="none" dirty="0"/>
              <a:t>Helpful Terms:</a:t>
            </a:r>
          </a:p>
          <a:p>
            <a:pPr defTabSz="873161">
              <a:buFontTx/>
              <a:buNone/>
              <a:defRPr/>
            </a:pPr>
            <a:endParaRPr lang="en-US" u="none" dirty="0"/>
          </a:p>
          <a:p>
            <a:pPr defTabSz="873161">
              <a:buFontTx/>
              <a:buNone/>
              <a:defRPr/>
            </a:pPr>
            <a:r>
              <a:rPr lang="en-US" u="sng" dirty="0"/>
              <a:t>Substrate</a:t>
            </a:r>
            <a:r>
              <a:rPr lang="en-US" dirty="0"/>
              <a:t> - The material that forms the bed of a water body</a:t>
            </a:r>
          </a:p>
          <a:p>
            <a:pPr defTabSz="873161">
              <a:buFontTx/>
              <a:buNone/>
              <a:defRPr/>
            </a:pPr>
            <a:endParaRPr lang="en-US" dirty="0"/>
          </a:p>
          <a:p>
            <a:pPr defTabSz="873161">
              <a:buFontTx/>
              <a:buNone/>
              <a:defRPr/>
            </a:pPr>
            <a:r>
              <a:rPr lang="en-US" u="sng" dirty="0"/>
              <a:t>Channel</a:t>
            </a:r>
            <a:r>
              <a:rPr lang="en-US" dirty="0"/>
              <a:t> - The physical confines of a stream (river) consisting of a bed and stream banks</a:t>
            </a:r>
          </a:p>
          <a:p>
            <a:pPr defTabSz="873161">
              <a:buFontTx/>
              <a:buNone/>
              <a:defRPr/>
            </a:pPr>
            <a:endParaRPr lang="en-US" dirty="0"/>
          </a:p>
          <a:p>
            <a:pPr defTabSz="873161">
              <a:buFontTx/>
              <a:buNone/>
              <a:defRPr/>
            </a:pPr>
            <a:r>
              <a:rPr lang="en-US" u="sng" dirty="0"/>
              <a:t>Riparian area</a:t>
            </a:r>
            <a:r>
              <a:rPr lang="en-US" dirty="0"/>
              <a:t> – The land along and adjacent to a stream or river</a:t>
            </a:r>
          </a:p>
          <a:p>
            <a:endParaRPr lang="en-US" dirty="0"/>
          </a:p>
        </p:txBody>
      </p:sp>
      <p:sp>
        <p:nvSpPr>
          <p:cNvPr id="4" name="Slide Number Placeholder 3"/>
          <p:cNvSpPr>
            <a:spLocks noGrp="1"/>
          </p:cNvSpPr>
          <p:nvPr>
            <p:ph type="sldNum" sz="quarter" idx="10"/>
          </p:nvPr>
        </p:nvSpPr>
        <p:spPr/>
        <p:txBody>
          <a:bodyPr/>
          <a:lstStyle/>
          <a:p>
            <a:pPr>
              <a:defRPr/>
            </a:pPr>
            <a:fld id="{A62F69A9-5027-4E22-A2F0-1D285B836D9F}" type="slidenum">
              <a:rPr lang="en-US" smtClean="0"/>
              <a:pPr>
                <a:defRPr/>
              </a:pPr>
              <a:t>2</a:t>
            </a:fld>
            <a:endParaRPr lang="en-US"/>
          </a:p>
        </p:txBody>
      </p:sp>
    </p:spTree>
    <p:extLst>
      <p:ext uri="{BB962C8B-B14F-4D97-AF65-F5344CB8AC3E}">
        <p14:creationId xmlns:p14="http://schemas.microsoft.com/office/powerpoint/2010/main" val="369086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Each Habitat Parameter</a:t>
            </a:r>
            <a:r>
              <a:rPr lang="en-US" baseline="0" dirty="0"/>
              <a:t> has four Condition Categories that must be carefully read to determine which one most closely matches the observed condition in your stream.</a:t>
            </a:r>
          </a:p>
          <a:p>
            <a:pPr>
              <a:buFont typeface="Arial" pitchFamily="34" charset="0"/>
              <a:buNone/>
            </a:pPr>
            <a:endParaRPr lang="en-US" baseline="0" dirty="0"/>
          </a:p>
          <a:p>
            <a:pPr>
              <a:buFont typeface="Arial" pitchFamily="34" charset="0"/>
              <a:buNone/>
            </a:pPr>
            <a:r>
              <a:rPr lang="en-US" baseline="0" dirty="0"/>
              <a:t>Although you would actually provide a score within each of the condition categories in an actual assessment, we are just going to try to come up with the appropriate condition rating—optimal, suboptimal, marginal or poor.</a:t>
            </a:r>
          </a:p>
          <a:p>
            <a:pPr>
              <a:buFont typeface="Arial" pitchFamily="34" charset="0"/>
              <a:buNone/>
            </a:pPr>
            <a:endParaRPr lang="en-US" baseline="0" dirty="0"/>
          </a:p>
          <a:p>
            <a:pPr>
              <a:buFont typeface="Arial" pitchFamily="34" charset="0"/>
              <a:buNone/>
            </a:pPr>
            <a:r>
              <a:rPr lang="en-US" baseline="0" dirty="0"/>
              <a:t>It is very difficult to come up with a score rating from a photograph alone!  It would be much more helpful to be onsite where you can more fully observe and appreciate the stream segment.</a:t>
            </a:r>
          </a:p>
          <a:p>
            <a:pPr>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A62F69A9-5027-4E22-A2F0-1D285B836D9F}" type="slidenum">
              <a:rPr lang="en-US" smtClean="0"/>
              <a:pPr>
                <a:defRPr/>
              </a:pPr>
              <a:t>3</a:t>
            </a:fld>
            <a:endParaRPr lang="en-US"/>
          </a:p>
        </p:txBody>
      </p:sp>
    </p:spTree>
    <p:extLst>
      <p:ext uri="{BB962C8B-B14F-4D97-AF65-F5344CB8AC3E}">
        <p14:creationId xmlns:p14="http://schemas.microsoft.com/office/powerpoint/2010/main" val="142619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First, we will have a go with determining whether a stream is high or low gradient based on the flow regime.</a:t>
            </a:r>
          </a:p>
          <a:p>
            <a:endParaRPr lang="en-US" sz="1000" dirty="0"/>
          </a:p>
          <a:p>
            <a:r>
              <a:rPr lang="en-US" sz="1000" dirty="0"/>
              <a:t>This stream is </a:t>
            </a:r>
            <a:r>
              <a:rPr lang="en-US" sz="1000" b="1" dirty="0"/>
              <a:t>high gradient</a:t>
            </a:r>
            <a:r>
              <a:rPr lang="en-US" sz="1000" b="0" dirty="0"/>
              <a:t>, based on the variety of flow types—riffle, run and pool.</a:t>
            </a:r>
            <a:endParaRPr lang="en-US" sz="1000" b="1" dirty="0"/>
          </a:p>
        </p:txBody>
      </p:sp>
      <p:sp>
        <p:nvSpPr>
          <p:cNvPr id="4" name="Slide Number Placeholder 3"/>
          <p:cNvSpPr>
            <a:spLocks noGrp="1"/>
          </p:cNvSpPr>
          <p:nvPr>
            <p:ph type="sldNum" sz="quarter" idx="10"/>
          </p:nvPr>
        </p:nvSpPr>
        <p:spPr/>
        <p:txBody>
          <a:bodyPr/>
          <a:lstStyle/>
          <a:p>
            <a:fld id="{7E1573F1-F95D-403A-A47C-A1143ABC9F0B}" type="slidenum">
              <a:rPr lang="en-US" smtClean="0"/>
              <a:t>4</a:t>
            </a:fld>
            <a:endParaRPr lang="en-US"/>
          </a:p>
        </p:txBody>
      </p:sp>
    </p:spTree>
    <p:extLst>
      <p:ext uri="{BB962C8B-B14F-4D97-AF65-F5344CB8AC3E}">
        <p14:creationId xmlns:p14="http://schemas.microsoft.com/office/powerpoint/2010/main" val="286761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stream is </a:t>
            </a:r>
            <a:r>
              <a:rPr lang="en-US" b="1" dirty="0"/>
              <a:t>low gradient</a:t>
            </a:r>
            <a:r>
              <a:rPr lang="en-US" b="0" dirty="0"/>
              <a:t>, based on the predominance of pools and flat water.</a:t>
            </a: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5</a:t>
            </a:fld>
            <a:endParaRPr lang="en-US"/>
          </a:p>
        </p:txBody>
      </p:sp>
    </p:spTree>
    <p:extLst>
      <p:ext uri="{BB962C8B-B14F-4D97-AF65-F5344CB8AC3E}">
        <p14:creationId xmlns:p14="http://schemas.microsoft.com/office/powerpoint/2010/main" val="15626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dirty="0"/>
              <a:t>High or Low Gradient?  High</a:t>
            </a:r>
            <a:r>
              <a:rPr lang="en-US" sz="1200" b="0" u="none" dirty="0"/>
              <a:t>, can see riffles downstream</a:t>
            </a:r>
            <a:endParaRPr lang="en-US" sz="1200" b="1" u="none" dirty="0"/>
          </a:p>
          <a:p>
            <a:endParaRPr lang="en-US" sz="1200" u="sng" dirty="0"/>
          </a:p>
          <a:p>
            <a:r>
              <a:rPr lang="en-US" sz="1200" u="sng" dirty="0"/>
              <a:t>Category Descriptions</a:t>
            </a:r>
            <a:r>
              <a:rPr lang="en-US" sz="1200" dirty="0"/>
              <a:t>: </a:t>
            </a:r>
          </a:p>
          <a:p>
            <a:endParaRPr lang="en-US" sz="1200" dirty="0"/>
          </a:p>
          <a:p>
            <a:r>
              <a:rPr lang="en-US" sz="1200" b="1" dirty="0"/>
              <a:t>Optimal</a:t>
            </a:r>
            <a:r>
              <a:rPr lang="en-US" sz="1200" dirty="0"/>
              <a:t> – Greater than 70% (50% for low gradient streams) of substrate favorable for epifaunal colonization and fish cover</a:t>
            </a:r>
          </a:p>
          <a:p>
            <a:r>
              <a:rPr lang="en-US" sz="1200" dirty="0"/>
              <a:t>Mix of snags, submerged logs, undercut banks, cobble or other stable habitat, and at stage for full colonization potential, i.e., not newly fallen and not likely to move away</a:t>
            </a:r>
          </a:p>
          <a:p>
            <a:endParaRPr lang="en-US" sz="1200" dirty="0"/>
          </a:p>
          <a:p>
            <a:r>
              <a:rPr lang="en-US" sz="1200" b="1" dirty="0"/>
              <a:t>Suboptimal</a:t>
            </a:r>
            <a:r>
              <a:rPr lang="en-US" sz="1200" dirty="0"/>
              <a:t> – 40% to 70% mix of stable habitat, well-suited for colonization, may have some freshly fallen substrate material</a:t>
            </a:r>
          </a:p>
          <a:p>
            <a:endParaRPr lang="en-US" sz="1200" dirty="0"/>
          </a:p>
          <a:p>
            <a:r>
              <a:rPr lang="en-US" sz="1200" b="1" dirty="0"/>
              <a:t>Marginal </a:t>
            </a:r>
            <a:r>
              <a:rPr lang="en-US" sz="1200" dirty="0"/>
              <a:t>– 20-40% mix of stable habitat, habitat availability less than desirable, substrate frequently disturbed or removed</a:t>
            </a:r>
          </a:p>
          <a:p>
            <a:endParaRPr lang="en-US" sz="1200" dirty="0"/>
          </a:p>
          <a:p>
            <a:r>
              <a:rPr lang="en-US" sz="1200" b="1" dirty="0"/>
              <a:t>Poor</a:t>
            </a:r>
            <a:r>
              <a:rPr lang="en-US" sz="1200" dirty="0"/>
              <a:t> – Less than 20% (10% for low gradient streams) stable habitat, lack of habitat is obvious, substrate unstable or lacking</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Category Rating?</a:t>
            </a:r>
            <a:r>
              <a:rPr lang="en-US" sz="1200" b="0" dirty="0"/>
              <a:t> </a:t>
            </a:r>
            <a:r>
              <a:rPr lang="en-US" sz="1200" b="1" u="sng" dirty="0"/>
              <a:t>Suboptimal</a:t>
            </a:r>
            <a:r>
              <a:rPr lang="en-US" sz="1200" b="1" dirty="0"/>
              <a:t> Epifaunal Substrate </a:t>
            </a:r>
            <a:r>
              <a:rPr lang="en-US" sz="1200" dirty="0"/>
              <a:t>– some stable habitat, but not many snags or submerged logs, about 50% ideal</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6</a:t>
            </a:fld>
            <a:endParaRPr lang="en-US"/>
          </a:p>
        </p:txBody>
      </p:sp>
    </p:spTree>
    <p:extLst>
      <p:ext uri="{BB962C8B-B14F-4D97-AF65-F5344CB8AC3E}">
        <p14:creationId xmlns:p14="http://schemas.microsoft.com/office/powerpoint/2010/main" val="374615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 of low gradient?  </a:t>
            </a:r>
            <a:r>
              <a:rPr lang="en-US" b="0" dirty="0"/>
              <a:t> </a:t>
            </a:r>
            <a:r>
              <a:rPr lang="en-US" b="1" dirty="0"/>
              <a:t>High</a:t>
            </a:r>
            <a:r>
              <a:rPr lang="en-US" b="0" dirty="0"/>
              <a:t>, shallow water </a:t>
            </a:r>
            <a:endParaRPr lang="en-US" b="1" dirty="0"/>
          </a:p>
          <a:p>
            <a:endParaRPr lang="en-US" b="1" dirty="0"/>
          </a:p>
          <a:p>
            <a:r>
              <a:rPr lang="en-US" b="0" u="sng" dirty="0"/>
              <a:t>Category Descriptions</a:t>
            </a:r>
            <a:r>
              <a:rPr lang="en-US" b="0" dirty="0"/>
              <a:t>:</a:t>
            </a:r>
          </a:p>
          <a:p>
            <a:endParaRPr lang="en-US" b="0" dirty="0"/>
          </a:p>
          <a:p>
            <a:r>
              <a:rPr lang="en-US" b="0" dirty="0"/>
              <a:t>Optimal – Gravel, cobble and boulder particles are 0 to 25% surrounded by fine sediment  Layering of cobble provides diversity of niche space</a:t>
            </a:r>
          </a:p>
          <a:p>
            <a:endParaRPr lang="en-US" b="0" dirty="0"/>
          </a:p>
          <a:p>
            <a:r>
              <a:rPr lang="en-US" b="0" dirty="0"/>
              <a:t>Suboptimal – Gravel, cobble and boulder particles are 25 to 50% surrounded</a:t>
            </a:r>
          </a:p>
          <a:p>
            <a:endParaRPr lang="en-US" b="0" dirty="0"/>
          </a:p>
          <a:p>
            <a:r>
              <a:rPr lang="en-US" b="0" dirty="0"/>
              <a:t>Marginal – Particles are 50 to 75% surrounded</a:t>
            </a:r>
          </a:p>
          <a:p>
            <a:endParaRPr lang="en-US" b="0" dirty="0"/>
          </a:p>
          <a:p>
            <a:r>
              <a:rPr lang="en-US" b="0" dirty="0"/>
              <a:t>Poor – Particles are more than 75% surrounded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Category Rating?  </a:t>
            </a:r>
            <a:r>
              <a:rPr lang="en-US" b="1" u="sng" dirty="0"/>
              <a:t>Optimal</a:t>
            </a:r>
            <a:r>
              <a:rPr lang="en-US" b="1" dirty="0"/>
              <a:t> Embeddedness – </a:t>
            </a:r>
            <a:r>
              <a:rPr lang="en-US" b="0" dirty="0"/>
              <a:t>rocks visible without siltation around them, can seem more than 75% of the rocks</a:t>
            </a:r>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7</a:t>
            </a:fld>
            <a:endParaRPr lang="en-US"/>
          </a:p>
        </p:txBody>
      </p:sp>
    </p:spTree>
    <p:extLst>
      <p:ext uri="{BB962C8B-B14F-4D97-AF65-F5344CB8AC3E}">
        <p14:creationId xmlns:p14="http://schemas.microsoft.com/office/powerpoint/2010/main" val="123391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Category Descriptions</a:t>
            </a:r>
            <a:r>
              <a:rPr lang="en-US" b="0" dirty="0"/>
              <a:t>:</a:t>
            </a:r>
          </a:p>
          <a:p>
            <a:endParaRPr lang="en-US" b="0" dirty="0"/>
          </a:p>
          <a:p>
            <a:r>
              <a:rPr lang="en-US" b="0" dirty="0"/>
              <a:t>Optimal – All four velocity/depth regimes present (slow-deep, slow-shallow, fast-deep and fast-shallow)</a:t>
            </a:r>
          </a:p>
          <a:p>
            <a:endParaRPr lang="en-US" b="0" dirty="0"/>
          </a:p>
          <a:p>
            <a:r>
              <a:rPr lang="en-US" b="0" dirty="0"/>
              <a:t>Suboptimal – Only 3 of 4 regimes are present (if fast-shallow is missing, score lower)</a:t>
            </a:r>
          </a:p>
          <a:p>
            <a:endParaRPr lang="en-US" b="0" dirty="0"/>
          </a:p>
          <a:p>
            <a:r>
              <a:rPr lang="en-US" b="0" dirty="0"/>
              <a:t>Marginal – Only 2 of 4 regimes (if fast-shallow or slow-shallow are missing, score lower)</a:t>
            </a:r>
          </a:p>
          <a:p>
            <a:endParaRPr lang="en-US" b="0" dirty="0"/>
          </a:p>
          <a:p>
            <a:r>
              <a:rPr lang="en-US" b="0" dirty="0"/>
              <a:t>Poor – Dominated by 1 velocity/depth regime (usually slow-deep)</a:t>
            </a:r>
          </a:p>
          <a:p>
            <a:endParaRPr lang="en-US" b="0" dirty="0"/>
          </a:p>
          <a:p>
            <a:r>
              <a:rPr lang="en-US" b="1" dirty="0"/>
              <a:t>Category Rating? </a:t>
            </a:r>
            <a:r>
              <a:rPr lang="en-US" b="1" u="sng" dirty="0"/>
              <a:t>Suboptimal</a:t>
            </a:r>
            <a:r>
              <a:rPr lang="en-US" b="1" dirty="0"/>
              <a:t> Velocity/Depth Regime</a:t>
            </a:r>
            <a:r>
              <a:rPr lang="en-US" b="0" dirty="0"/>
              <a:t> – appears to have fast/shallow, slow/shallow and slow/deep</a:t>
            </a:r>
          </a:p>
        </p:txBody>
      </p:sp>
      <p:sp>
        <p:nvSpPr>
          <p:cNvPr id="4" name="Slide Number Placeholder 3"/>
          <p:cNvSpPr>
            <a:spLocks noGrp="1"/>
          </p:cNvSpPr>
          <p:nvPr>
            <p:ph type="sldNum" sz="quarter" idx="5"/>
          </p:nvPr>
        </p:nvSpPr>
        <p:spPr/>
        <p:txBody>
          <a:bodyPr/>
          <a:lstStyle/>
          <a:p>
            <a:fld id="{7E1573F1-F95D-403A-A47C-A1143ABC9F0B}" type="slidenum">
              <a:rPr lang="en-US" smtClean="0"/>
              <a:t>8</a:t>
            </a:fld>
            <a:endParaRPr lang="en-US"/>
          </a:p>
        </p:txBody>
      </p:sp>
    </p:spTree>
    <p:extLst>
      <p:ext uri="{BB962C8B-B14F-4D97-AF65-F5344CB8AC3E}">
        <p14:creationId xmlns:p14="http://schemas.microsoft.com/office/powerpoint/2010/main" val="1671111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 or low gradient? High, but could be low.  </a:t>
            </a:r>
            <a:r>
              <a:rPr lang="en-US" b="0" dirty="0"/>
              <a:t>Don’t see any true riffles.</a:t>
            </a:r>
            <a:endParaRPr lang="en-US" b="1" dirty="0"/>
          </a:p>
          <a:p>
            <a:endParaRPr lang="en-US" b="1" dirty="0"/>
          </a:p>
          <a:p>
            <a:pPr defTabSz="888529">
              <a:buFont typeface="Arial" pitchFamily="34" charset="0"/>
              <a:buNone/>
              <a:defRPr/>
            </a:pPr>
            <a:r>
              <a:rPr lang="en-US" u="sng" dirty="0"/>
              <a:t>Category Descriptions</a:t>
            </a:r>
            <a:r>
              <a:rPr lang="en-US" dirty="0"/>
              <a:t>:</a:t>
            </a:r>
          </a:p>
          <a:p>
            <a:pPr defTabSz="888529">
              <a:buFont typeface="Arial" pitchFamily="34" charset="0"/>
              <a:buNone/>
              <a:defRPr/>
            </a:pPr>
            <a:r>
              <a:rPr lang="en-US" dirty="0"/>
              <a:t>Optimal – Little or no enlargement of islands or point bars and less than 5% (&lt;20% for low gradient) of the bottom affected by sediment deposition</a:t>
            </a:r>
          </a:p>
          <a:p>
            <a:pPr defTabSz="888529">
              <a:buFont typeface="Arial" pitchFamily="34" charset="0"/>
              <a:buNone/>
              <a:defRPr/>
            </a:pPr>
            <a:endParaRPr lang="en-US" dirty="0"/>
          </a:p>
          <a:p>
            <a:pPr defTabSz="888529">
              <a:buFont typeface="Arial" pitchFamily="34" charset="0"/>
              <a:buNone/>
              <a:defRPr/>
            </a:pPr>
            <a:r>
              <a:rPr lang="en-US" dirty="0"/>
              <a:t>Suboptimal – Some new increase in bar formation, mostly from gravel, sand or fine sediment, 5-30% (or 20-50% for low gradient) of the bottom affected</a:t>
            </a:r>
          </a:p>
          <a:p>
            <a:pPr defTabSz="888529">
              <a:buFont typeface="Arial" pitchFamily="34" charset="0"/>
              <a:buNone/>
              <a:defRPr/>
            </a:pPr>
            <a:endParaRPr lang="en-US" dirty="0"/>
          </a:p>
          <a:p>
            <a:pPr defTabSz="888529">
              <a:buFont typeface="Arial" pitchFamily="34" charset="0"/>
              <a:buNone/>
              <a:defRPr/>
            </a:pPr>
            <a:r>
              <a:rPr lang="en-US" dirty="0"/>
              <a:t>Marginal – Moderate deposition of new gravel, sand or fine sediment on old and new bars, 30-50% (50-80% for low gradient) of the bottom affected</a:t>
            </a:r>
          </a:p>
          <a:p>
            <a:pPr defTabSz="888529">
              <a:buFont typeface="Arial" pitchFamily="34" charset="0"/>
              <a:buNone/>
              <a:defRPr/>
            </a:pPr>
            <a:endParaRPr lang="en-US" dirty="0"/>
          </a:p>
          <a:p>
            <a:pPr defTabSz="888529">
              <a:buFont typeface="Arial" pitchFamily="34" charset="0"/>
              <a:buNone/>
              <a:defRPr/>
            </a:pPr>
            <a:r>
              <a:rPr lang="en-US" dirty="0"/>
              <a:t>Poor – Heavy deposits of fine material, increased bar development, more than 50% (80% for low gradient) of the bottom changing frequently, pools almost absent due to substantial sediment deposition</a:t>
            </a:r>
          </a:p>
          <a:p>
            <a:pPr defTabSz="888529">
              <a:buFont typeface="Arial" pitchFamily="34" charset="0"/>
              <a:buNone/>
              <a:defRPr/>
            </a:pPr>
            <a:endParaRPr lang="en-US" b="1" dirty="0"/>
          </a:p>
          <a:p>
            <a:pPr marL="0" marR="0" lvl="0" indent="0" algn="l" defTabSz="888529" rtl="0" eaLnBrk="1" fontAlgn="auto" latinLnBrk="0" hangingPunct="1">
              <a:lnSpc>
                <a:spcPct val="100000"/>
              </a:lnSpc>
              <a:spcBef>
                <a:spcPts val="0"/>
              </a:spcBef>
              <a:spcAft>
                <a:spcPts val="0"/>
              </a:spcAft>
              <a:buClrTx/>
              <a:buSzTx/>
              <a:buFont typeface="Arial" pitchFamily="34" charset="0"/>
              <a:buNone/>
              <a:tabLst/>
              <a:defRPr/>
            </a:pPr>
            <a:r>
              <a:rPr lang="en-US" b="1" dirty="0"/>
              <a:t>Category Rating? </a:t>
            </a:r>
            <a:r>
              <a:rPr lang="en-US" b="1" u="sng" dirty="0"/>
              <a:t>Poor</a:t>
            </a:r>
            <a:r>
              <a:rPr lang="en-US" b="1" dirty="0"/>
              <a:t> Sediment Deposition </a:t>
            </a:r>
            <a:r>
              <a:rPr lang="en-US" dirty="0"/>
              <a:t>– many new gravel bars forming, a lot of sediment movement occurring</a:t>
            </a:r>
          </a:p>
          <a:p>
            <a:pPr defTabSz="888529">
              <a:buFont typeface="Arial" pitchFamily="34" charset="0"/>
              <a:buNone/>
              <a:defRPr/>
            </a:pPr>
            <a:endParaRPr lang="en-US" dirty="0"/>
          </a:p>
          <a:p>
            <a:endParaRPr lang="en-US" dirty="0"/>
          </a:p>
          <a:p>
            <a:pPr defTabSz="888529">
              <a:buFont typeface="Arial" pitchFamily="34" charset="0"/>
              <a:buNone/>
              <a:defRPr/>
            </a:pPr>
            <a:r>
              <a:rPr lang="en-US" dirty="0"/>
              <a:t>This is a measurement of how much sediment is being moved by the stream. If there is a lot of dirt being washed into a stream or worn away from the streambanks and carried by the water, it will settle out at a place in the stream where the water is slowed down by a curve in the stream, a tree that has fallen into the stream, a large rock, a bridge, etc. As more sediment begins to collect, the water is slowed down even further, so more sediment settles there. This will cause an island or point bar to form and appear above the surface of the water. This is a natural process, but too much sediment in the stream will cause too many islands and point bars. These may even get larger and cover the entire width of the stream. They will change frequently and don’t provide good places for stream animals to live.</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9</a:t>
            </a:fld>
            <a:endParaRPr lang="en-US"/>
          </a:p>
        </p:txBody>
      </p:sp>
    </p:spTree>
    <p:extLst>
      <p:ext uri="{BB962C8B-B14F-4D97-AF65-F5344CB8AC3E}">
        <p14:creationId xmlns:p14="http://schemas.microsoft.com/office/powerpoint/2010/main" val="1187121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5800" y="1966821"/>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37"/>
            <a:ext cx="7772400" cy="1470025"/>
          </a:xfrm>
        </p:spPr>
        <p:txBody>
          <a:bodyPr>
            <a:normAutofit/>
          </a:bodyPr>
          <a:lstStyle>
            <a:lvl1pPr>
              <a:defRPr sz="400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746" y="287842"/>
            <a:ext cx="692934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88446" y="287842"/>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55385" y="6129862"/>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0" y="6193391"/>
            <a:ext cx="8248475" cy="307777"/>
          </a:xfrm>
          <a:prstGeom prst="rect">
            <a:avLst/>
          </a:prstGeom>
          <a:noFill/>
        </p:spPr>
        <p:txBody>
          <a:bodyPr wrap="square" rtlCol="0">
            <a:spAutoFit/>
          </a:bodyPr>
          <a:lstStyle/>
          <a:p>
            <a:r>
              <a:rPr lang="en-US" sz="700" dirty="0">
                <a:latin typeface="Avenir Next Regular"/>
              </a:rPr>
              <a:t>Watershed</a:t>
            </a:r>
            <a:r>
              <a:rPr lang="en-US" sz="700"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700" dirty="0">
              <a:latin typeface="Avenir Next Regular"/>
            </a:endParaRPr>
          </a:p>
        </p:txBody>
      </p:sp>
      <p:sp>
        <p:nvSpPr>
          <p:cNvPr id="4" name="Rectangle 3"/>
          <p:cNvSpPr/>
          <p:nvPr userDrawn="1"/>
        </p:nvSpPr>
        <p:spPr>
          <a:xfrm>
            <a:off x="601910" y="5655115"/>
            <a:ext cx="2650655" cy="200055"/>
          </a:xfrm>
          <a:prstGeom prst="rect">
            <a:avLst/>
          </a:prstGeom>
          <a:noFill/>
        </p:spPr>
        <p:txBody>
          <a:bodyPr wrap="square" rtlCol="0">
            <a:spAutoFit/>
          </a:bodyPr>
          <a:lstStyle/>
          <a:p>
            <a:pPr lvl="0"/>
            <a:r>
              <a:rPr lang="en-US" sz="700" dirty="0">
                <a:latin typeface="Avenir Next Regular"/>
              </a:rPr>
              <a:t>Watershed image via</a:t>
            </a:r>
            <a:r>
              <a:rPr lang="en-US" sz="700" baseline="0" dirty="0">
                <a:latin typeface="Avenir Next Regular"/>
              </a:rPr>
              <a:t> </a:t>
            </a:r>
            <a:r>
              <a:rPr lang="en-US" sz="700" dirty="0">
                <a:latin typeface="Avenir Next Regular"/>
              </a:rPr>
              <a:t>http://ian.umces.edu</a:t>
            </a:r>
          </a:p>
        </p:txBody>
      </p:sp>
    </p:spTree>
    <p:extLst>
      <p:ext uri="{BB962C8B-B14F-4D97-AF65-F5344CB8AC3E}">
        <p14:creationId xmlns:p14="http://schemas.microsoft.com/office/powerpoint/2010/main" val="24527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37"/>
            <a:ext cx="7772400" cy="1470025"/>
          </a:xfrm>
        </p:spPr>
        <p:txBody>
          <a:bodyPr>
            <a:normAutofit/>
          </a:bodyPr>
          <a:lstStyle>
            <a:lvl1pPr>
              <a:defRPr sz="4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96688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3" y="274638"/>
            <a:ext cx="6927706"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55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896" y="274638"/>
            <a:ext cx="6956903"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5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6" y="274638"/>
            <a:ext cx="7037194"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93125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56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572272"/>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734322"/>
            <a:ext cx="3008313" cy="3391840"/>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49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7231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3" y="274638"/>
            <a:ext cx="6777435"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1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1987126" y="1600200"/>
            <a:ext cx="31966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0"/>
            <a:ext cx="32006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471" y="274638"/>
            <a:ext cx="8225327" cy="1143000"/>
          </a:xfrm>
        </p:spPr>
        <p:txBody>
          <a:bodyPr>
            <a:noAutofit/>
          </a:bodyPr>
          <a:lstStyle>
            <a:lvl1pPr algn="l">
              <a:defRPr sz="400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61472" y="1316053"/>
            <a:ext cx="8225327"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86"/>
            <a:ext cx="9144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221546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3" y="274638"/>
            <a:ext cx="6725596"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3923" y="2174875"/>
            <a:ext cx="31927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6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4" y="274638"/>
            <a:ext cx="6946286"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64474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2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285270" y="273050"/>
            <a:ext cx="4596299" cy="62415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9133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4277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69" y="274638"/>
            <a:ext cx="8470810"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276469" y="1600200"/>
            <a:ext cx="4112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1" y="1600200"/>
            <a:ext cx="41509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44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5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1" y="274638"/>
            <a:ext cx="8648299"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05019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69" y="274638"/>
            <a:ext cx="8470810" cy="1143000"/>
          </a:xfrm>
        </p:spPr>
        <p:txBody>
          <a:bodyPr>
            <a:noAutofit/>
          </a:bodyPr>
          <a:lstStyle>
            <a:lvl1pPr algn="l">
              <a:defRPr sz="3600"/>
            </a:lvl1pPr>
          </a:lstStyle>
          <a:p>
            <a:r>
              <a:rPr lang="en-US" dirty="0"/>
              <a:t>Click to edit Master title style</a:t>
            </a:r>
          </a:p>
        </p:txBody>
      </p:sp>
      <p:sp>
        <p:nvSpPr>
          <p:cNvPr id="3" name="Content Placeholder 2"/>
          <p:cNvSpPr>
            <a:spLocks noGrp="1"/>
          </p:cNvSpPr>
          <p:nvPr>
            <p:ph sz="half" idx="1"/>
          </p:nvPr>
        </p:nvSpPr>
        <p:spPr>
          <a:xfrm>
            <a:off x="276469" y="1600200"/>
            <a:ext cx="4112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1" y="1600200"/>
            <a:ext cx="41509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86"/>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3580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404026" y="273050"/>
            <a:ext cx="5477543" cy="606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7580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25195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lgn="l">
              <a:defRPr sz="3600"/>
            </a:lvl1pPr>
          </a:lstStyle>
          <a:p>
            <a:r>
              <a:rPr lang="en-US" dirty="0"/>
              <a:t>Click to edit Master title style</a:t>
            </a:r>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77"/>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62680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1" y="274638"/>
            <a:ext cx="8648299" cy="1143000"/>
          </a:xfrm>
        </p:spPr>
        <p:txBody>
          <a:bodyPr>
            <a:noAutofit/>
          </a:bodyPr>
          <a:lstStyle>
            <a:lvl1pPr algn="l">
              <a:defRPr sz="3600"/>
            </a:lvl1pPr>
          </a:lstStyle>
          <a:p>
            <a:r>
              <a:rPr lang="en-US" dirty="0"/>
              <a:t>Click to edit Master title style</a:t>
            </a:r>
          </a:p>
        </p:txBody>
      </p:sp>
      <p:grpSp>
        <p:nvGrpSpPr>
          <p:cNvPr id="4" name="Group 3"/>
          <p:cNvGrpSpPr/>
          <p:nvPr userDrawn="1"/>
        </p:nvGrpSpPr>
        <p:grpSpPr>
          <a:xfrm>
            <a:off x="-12346" y="6366577"/>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71255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77"/>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5849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404026" y="273050"/>
            <a:ext cx="5477543" cy="606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Box 5"/>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91660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77"/>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Box 9"/>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094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37"/>
            <a:ext cx="7772400" cy="1470025"/>
          </a:xfrm>
        </p:spPr>
        <p:txBody>
          <a:bodyPr>
            <a:normAutofit/>
          </a:bodyPr>
          <a:lstStyle>
            <a:lvl1pPr>
              <a:defRPr sz="400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9673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04335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71" r:id="rId7"/>
    <p:sldLayoutId id="2147483672" r:id="rId8"/>
    <p:sldLayoutId id="2147483658" r:id="rId9"/>
    <p:sldLayoutId id="214748368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9" r:id="rId18"/>
    <p:sldLayoutId id="2147483660" r:id="rId19"/>
    <p:sldLayoutId id="2147483661" r:id="rId20"/>
    <p:sldLayoutId id="2147483662" r:id="rId21"/>
    <p:sldLayoutId id="2147483663" r:id="rId22"/>
    <p:sldLayoutId id="2147483664" r:id="rId23"/>
    <p:sldLayoutId id="2147483665"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AvenirNext LT Pro Bold" panose="020B0804020202020204" pitchFamily="34" charset="0"/>
              </a:rPr>
              <a:t>Watershed Academy</a:t>
            </a:r>
            <a:br>
              <a:rPr lang="en-US" sz="4800" dirty="0">
                <a:latin typeface="AvenirNext LT Pro Bold" panose="020B0804020202020204" pitchFamily="34" charset="0"/>
              </a:rPr>
            </a:br>
            <a:r>
              <a:rPr lang="en-US" sz="2000" dirty="0">
                <a:latin typeface="AvenirNext LT Pro Bold" panose="020B0804020202020204" pitchFamily="34" charset="0"/>
              </a:rPr>
              <a:t>Watershed Coordinator Training Series</a:t>
            </a:r>
            <a:endParaRPr lang="en-US" sz="4800" dirty="0">
              <a:latin typeface="AvenirNext LT Pro Bold" panose="020B0804020202020204" pitchFamily="34" charset="0"/>
            </a:endParaRPr>
          </a:p>
        </p:txBody>
      </p:sp>
      <p:sp>
        <p:nvSpPr>
          <p:cNvPr id="3" name="Subtitle 2"/>
          <p:cNvSpPr>
            <a:spLocks noGrp="1"/>
          </p:cNvSpPr>
          <p:nvPr>
            <p:ph type="subTitle" idx="1"/>
          </p:nvPr>
        </p:nvSpPr>
        <p:spPr>
          <a:xfrm>
            <a:off x="685800" y="4335462"/>
            <a:ext cx="7772400" cy="1381542"/>
          </a:xfrm>
          <a:solidFill>
            <a:schemeClr val="bg1">
              <a:alpha val="60000"/>
            </a:schemeClr>
          </a:solidFill>
        </p:spPr>
        <p:txBody>
          <a:bodyPr>
            <a:noAutofit/>
          </a:bodyPr>
          <a:lstStyle/>
          <a:p>
            <a:r>
              <a:rPr lang="en-US" sz="2800" b="1" dirty="0">
                <a:latin typeface="Mercury Display Semibold" panose="02000603080000020004" pitchFamily="50" charset="0"/>
              </a:rPr>
              <a:t>Habitat Assessment Activity – </a:t>
            </a:r>
          </a:p>
          <a:p>
            <a:r>
              <a:rPr lang="en-US" sz="2800" b="1" dirty="0">
                <a:latin typeface="Mercury Display Semibold" panose="02000603080000020004" pitchFamily="50" charset="0"/>
              </a:rPr>
              <a:t>RATE THAT HABITAT!</a:t>
            </a:r>
          </a:p>
        </p:txBody>
      </p:sp>
    </p:spTree>
    <p:extLst>
      <p:ext uri="{BB962C8B-B14F-4D97-AF65-F5344CB8AC3E}">
        <p14:creationId xmlns:p14="http://schemas.microsoft.com/office/powerpoint/2010/main" val="1360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81DC-F2E6-42DF-B5DF-C0A2FB1CD423}"/>
              </a:ext>
            </a:extLst>
          </p:cNvPr>
          <p:cNvSpPr>
            <a:spLocks noGrp="1"/>
          </p:cNvSpPr>
          <p:nvPr>
            <p:ph type="title"/>
          </p:nvPr>
        </p:nvSpPr>
        <p:spPr>
          <a:xfrm>
            <a:off x="461472" y="0"/>
            <a:ext cx="8225327" cy="885559"/>
          </a:xfrm>
        </p:spPr>
        <p:txBody>
          <a:bodyPr/>
          <a:lstStyle/>
          <a:p>
            <a:r>
              <a:rPr lang="en-US" b="0" dirty="0"/>
              <a:t>#5 - Channel Flow Status </a:t>
            </a:r>
          </a:p>
        </p:txBody>
      </p:sp>
      <p:sp>
        <p:nvSpPr>
          <p:cNvPr id="3" name="Content Placeholder 2">
            <a:extLst>
              <a:ext uri="{FF2B5EF4-FFF2-40B4-BE49-F238E27FC236}">
                <a16:creationId xmlns:a16="http://schemas.microsoft.com/office/drawing/2014/main" id="{57B17897-67DD-4CA1-8E3B-4D7741BCB312}"/>
              </a:ext>
            </a:extLst>
          </p:cNvPr>
          <p:cNvSpPr>
            <a:spLocks noGrp="1"/>
          </p:cNvSpPr>
          <p:nvPr>
            <p:ph idx="1"/>
          </p:nvPr>
        </p:nvSpPr>
        <p:spPr>
          <a:xfrm>
            <a:off x="457201" y="742951"/>
            <a:ext cx="8225327" cy="1062154"/>
          </a:xfrm>
        </p:spPr>
        <p:txBody>
          <a:bodyPr>
            <a:normAutofit lnSpcReduction="10000"/>
          </a:bodyPr>
          <a:lstStyle/>
          <a:p>
            <a:pPr marL="0" indent="0">
              <a:buNone/>
            </a:pPr>
            <a:r>
              <a:rPr lang="en-US" dirty="0"/>
              <a:t>How much of the stream bottom is covered by water?</a:t>
            </a:r>
          </a:p>
        </p:txBody>
      </p:sp>
      <p:sp>
        <p:nvSpPr>
          <p:cNvPr id="12" name="TextBox 11">
            <a:extLst>
              <a:ext uri="{FF2B5EF4-FFF2-40B4-BE49-F238E27FC236}">
                <a16:creationId xmlns:a16="http://schemas.microsoft.com/office/drawing/2014/main" id="{36CC32E4-7CC4-49E7-BB86-CC2288AA9D5C}"/>
              </a:ext>
            </a:extLst>
          </p:cNvPr>
          <p:cNvSpPr txBox="1"/>
          <p:nvPr/>
        </p:nvSpPr>
        <p:spPr>
          <a:xfrm>
            <a:off x="6377940" y="2452413"/>
            <a:ext cx="2505262" cy="252376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a:t>
            </a:r>
          </a:p>
          <a:p>
            <a:r>
              <a:rPr lang="en-US" sz="2800" dirty="0">
                <a:latin typeface="Calibri" panose="020F0502020204030204" pitchFamily="34" charset="0"/>
                <a:cs typeface="Calibri" panose="020F0502020204030204" pitchFamily="34" charset="0"/>
              </a:rPr>
              <a:t>Suboptimal</a:t>
            </a:r>
          </a:p>
          <a:p>
            <a:r>
              <a:rPr lang="en-US" sz="2800" dirty="0">
                <a:latin typeface="Calibri" panose="020F0502020204030204" pitchFamily="34" charset="0"/>
                <a:cs typeface="Calibri" panose="020F0502020204030204" pitchFamily="34" charset="0"/>
              </a:rPr>
              <a:t>Marginal</a:t>
            </a:r>
          </a:p>
          <a:p>
            <a:r>
              <a:rPr lang="en-US" sz="2800" dirty="0">
                <a:latin typeface="Calibri" panose="020F0502020204030204" pitchFamily="34" charset="0"/>
                <a:cs typeface="Calibri" panose="020F0502020204030204" pitchFamily="34" charset="0"/>
              </a:rPr>
              <a:t>Poor</a:t>
            </a:r>
          </a:p>
          <a:p>
            <a:endParaRPr lang="en-US" dirty="0"/>
          </a:p>
        </p:txBody>
      </p:sp>
      <p:pic>
        <p:nvPicPr>
          <p:cNvPr id="4" name="Picture 3">
            <a:extLst>
              <a:ext uri="{FF2B5EF4-FFF2-40B4-BE49-F238E27FC236}">
                <a16:creationId xmlns:a16="http://schemas.microsoft.com/office/drawing/2014/main" id="{F85A6C9C-38FF-48E5-951B-5C230B8FDC74}"/>
              </a:ext>
            </a:extLst>
          </p:cNvPr>
          <p:cNvPicPr>
            <a:picLocks noChangeAspect="1"/>
          </p:cNvPicPr>
          <p:nvPr/>
        </p:nvPicPr>
        <p:blipFill>
          <a:blip r:embed="rId3"/>
          <a:stretch>
            <a:fillRect/>
          </a:stretch>
        </p:blipFill>
        <p:spPr>
          <a:xfrm>
            <a:off x="452930" y="1805105"/>
            <a:ext cx="5498594" cy="4058486"/>
          </a:xfrm>
          <a:prstGeom prst="rect">
            <a:avLst/>
          </a:prstGeom>
        </p:spPr>
      </p:pic>
      <p:sp>
        <p:nvSpPr>
          <p:cNvPr id="5" name="Oval 4">
            <a:extLst>
              <a:ext uri="{FF2B5EF4-FFF2-40B4-BE49-F238E27FC236}">
                <a16:creationId xmlns:a16="http://schemas.microsoft.com/office/drawing/2014/main" id="{17F2D3BF-8466-48C9-959E-387369C2560F}"/>
              </a:ext>
            </a:extLst>
          </p:cNvPr>
          <p:cNvSpPr/>
          <p:nvPr/>
        </p:nvSpPr>
        <p:spPr>
          <a:xfrm>
            <a:off x="6150516" y="3794760"/>
            <a:ext cx="1908810" cy="45720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5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0AEB-541F-479B-A8BA-C3956E80BD88}"/>
              </a:ext>
            </a:extLst>
          </p:cNvPr>
          <p:cNvSpPr>
            <a:spLocks noGrp="1"/>
          </p:cNvSpPr>
          <p:nvPr>
            <p:ph type="title"/>
          </p:nvPr>
        </p:nvSpPr>
        <p:spPr>
          <a:xfrm>
            <a:off x="459336" y="0"/>
            <a:ext cx="8225327" cy="913519"/>
          </a:xfrm>
        </p:spPr>
        <p:txBody>
          <a:bodyPr/>
          <a:lstStyle/>
          <a:p>
            <a:r>
              <a:rPr lang="en-US" b="0" dirty="0">
                <a:solidFill>
                  <a:schemeClr val="tx2"/>
                </a:solidFill>
              </a:rPr>
              <a:t>#6 - Channel Alteration	</a:t>
            </a:r>
          </a:p>
        </p:txBody>
      </p:sp>
      <p:sp>
        <p:nvSpPr>
          <p:cNvPr id="3" name="Content Placeholder 2">
            <a:extLst>
              <a:ext uri="{FF2B5EF4-FFF2-40B4-BE49-F238E27FC236}">
                <a16:creationId xmlns:a16="http://schemas.microsoft.com/office/drawing/2014/main" id="{9F4BB2C0-5081-4C9D-BEA1-B64CA0594788}"/>
              </a:ext>
            </a:extLst>
          </p:cNvPr>
          <p:cNvSpPr>
            <a:spLocks noGrp="1"/>
          </p:cNvSpPr>
          <p:nvPr>
            <p:ph idx="1"/>
          </p:nvPr>
        </p:nvSpPr>
        <p:spPr>
          <a:xfrm>
            <a:off x="461472" y="797416"/>
            <a:ext cx="8225327" cy="627047"/>
          </a:xfrm>
        </p:spPr>
        <p:txBody>
          <a:bodyPr>
            <a:normAutofit/>
          </a:bodyPr>
          <a:lstStyle/>
          <a:p>
            <a:pPr marL="0" indent="0">
              <a:buNone/>
            </a:pPr>
            <a:r>
              <a:rPr lang="en-US" sz="3000" dirty="0"/>
              <a:t>How much of the stream has been modified?</a:t>
            </a:r>
          </a:p>
        </p:txBody>
      </p:sp>
      <p:pic>
        <p:nvPicPr>
          <p:cNvPr id="5" name="Picture 4" descr="A group of people walking down a dirt path next to a river&#10;&#10;Description generated with very high confidence">
            <a:extLst>
              <a:ext uri="{FF2B5EF4-FFF2-40B4-BE49-F238E27FC236}">
                <a16:creationId xmlns:a16="http://schemas.microsoft.com/office/drawing/2014/main" id="{09A0EC6A-4229-4BAD-BC29-E046B2044D2F}"/>
              </a:ext>
            </a:extLst>
          </p:cNvPr>
          <p:cNvPicPr>
            <a:picLocks noChangeAspect="1"/>
          </p:cNvPicPr>
          <p:nvPr/>
        </p:nvPicPr>
        <p:blipFill>
          <a:blip r:embed="rId3"/>
          <a:stretch>
            <a:fillRect/>
          </a:stretch>
        </p:blipFill>
        <p:spPr>
          <a:xfrm>
            <a:off x="869556" y="1358954"/>
            <a:ext cx="3513235" cy="4684314"/>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58486D7D-85ED-49EB-B59E-3CBFA45CBE6C}"/>
              </a:ext>
            </a:extLst>
          </p:cNvPr>
          <p:cNvSpPr txBox="1"/>
          <p:nvPr/>
        </p:nvSpPr>
        <p:spPr>
          <a:xfrm>
            <a:off x="5180432" y="2189907"/>
            <a:ext cx="3513235" cy="252376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a:t>
            </a:r>
          </a:p>
          <a:p>
            <a:r>
              <a:rPr lang="en-US" sz="2800" dirty="0">
                <a:latin typeface="Calibri" panose="020F0502020204030204" pitchFamily="34" charset="0"/>
                <a:cs typeface="Calibri" panose="020F0502020204030204" pitchFamily="34" charset="0"/>
              </a:rPr>
              <a:t>Suboptimal</a:t>
            </a:r>
          </a:p>
          <a:p>
            <a:r>
              <a:rPr lang="en-US" sz="2800" dirty="0">
                <a:latin typeface="Calibri" panose="020F0502020204030204" pitchFamily="34" charset="0"/>
                <a:cs typeface="Calibri" panose="020F0502020204030204" pitchFamily="34" charset="0"/>
              </a:rPr>
              <a:t>Marginal</a:t>
            </a:r>
          </a:p>
          <a:p>
            <a:r>
              <a:rPr lang="en-US" sz="2800" dirty="0">
                <a:latin typeface="Calibri" panose="020F0502020204030204" pitchFamily="34" charset="0"/>
                <a:cs typeface="Calibri" panose="020F0502020204030204" pitchFamily="34" charset="0"/>
              </a:rPr>
              <a:t>Poor</a:t>
            </a:r>
          </a:p>
          <a:p>
            <a:endParaRPr lang="en-US" dirty="0"/>
          </a:p>
        </p:txBody>
      </p:sp>
      <p:sp>
        <p:nvSpPr>
          <p:cNvPr id="7" name="Oval 6">
            <a:extLst>
              <a:ext uri="{FF2B5EF4-FFF2-40B4-BE49-F238E27FC236}">
                <a16:creationId xmlns:a16="http://schemas.microsoft.com/office/drawing/2014/main" id="{97400A47-7AEB-4052-8546-87FDB743369B}"/>
              </a:ext>
            </a:extLst>
          </p:cNvPr>
          <p:cNvSpPr/>
          <p:nvPr/>
        </p:nvSpPr>
        <p:spPr>
          <a:xfrm>
            <a:off x="4958339" y="3027033"/>
            <a:ext cx="2183130" cy="52322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5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0F8C-F12A-48AF-A505-145D8A7BD9B0}"/>
              </a:ext>
            </a:extLst>
          </p:cNvPr>
          <p:cNvSpPr>
            <a:spLocks noGrp="1"/>
          </p:cNvSpPr>
          <p:nvPr>
            <p:ph type="title"/>
          </p:nvPr>
        </p:nvSpPr>
        <p:spPr>
          <a:xfrm>
            <a:off x="461472" y="0"/>
            <a:ext cx="8225327" cy="795626"/>
          </a:xfrm>
        </p:spPr>
        <p:txBody>
          <a:bodyPr/>
          <a:lstStyle/>
          <a:p>
            <a:r>
              <a:rPr lang="en-US" b="0" dirty="0"/>
              <a:t>#7 - Frequency of Riffles	</a:t>
            </a:r>
          </a:p>
        </p:txBody>
      </p:sp>
      <p:sp>
        <p:nvSpPr>
          <p:cNvPr id="3" name="Content Placeholder 2">
            <a:extLst>
              <a:ext uri="{FF2B5EF4-FFF2-40B4-BE49-F238E27FC236}">
                <a16:creationId xmlns:a16="http://schemas.microsoft.com/office/drawing/2014/main" id="{3EC44012-36DC-4880-BDF4-1D0FB1184B10}"/>
              </a:ext>
            </a:extLst>
          </p:cNvPr>
          <p:cNvSpPr>
            <a:spLocks noGrp="1"/>
          </p:cNvSpPr>
          <p:nvPr>
            <p:ph idx="1"/>
          </p:nvPr>
        </p:nvSpPr>
        <p:spPr>
          <a:xfrm>
            <a:off x="461472" y="686261"/>
            <a:ext cx="8225327" cy="673909"/>
          </a:xfrm>
        </p:spPr>
        <p:txBody>
          <a:bodyPr/>
          <a:lstStyle/>
          <a:p>
            <a:pPr marL="0" indent="0">
              <a:buNone/>
            </a:pPr>
            <a:r>
              <a:rPr lang="en-US" dirty="0"/>
              <a:t>How often do riffles occur in the stream?</a:t>
            </a:r>
          </a:p>
          <a:p>
            <a:pPr marL="0" indent="0">
              <a:buNone/>
            </a:pPr>
            <a:endParaRPr lang="en-US" dirty="0"/>
          </a:p>
        </p:txBody>
      </p:sp>
      <p:pic>
        <p:nvPicPr>
          <p:cNvPr id="5" name="Picture 4" descr="A river running through a forest&#10;&#10;Description generated with very high confidence">
            <a:extLst>
              <a:ext uri="{FF2B5EF4-FFF2-40B4-BE49-F238E27FC236}">
                <a16:creationId xmlns:a16="http://schemas.microsoft.com/office/drawing/2014/main" id="{C0953CA1-FA15-43B0-8FC7-F22F3C35AE91}"/>
              </a:ext>
            </a:extLst>
          </p:cNvPr>
          <p:cNvPicPr>
            <a:picLocks noChangeAspect="1"/>
          </p:cNvPicPr>
          <p:nvPr/>
        </p:nvPicPr>
        <p:blipFill>
          <a:blip r:embed="rId3"/>
          <a:stretch>
            <a:fillRect/>
          </a:stretch>
        </p:blipFill>
        <p:spPr>
          <a:xfrm>
            <a:off x="320069" y="1794510"/>
            <a:ext cx="5138679" cy="385400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AA99E21-6BD5-4701-891D-9EF45F73DFFD}"/>
              </a:ext>
            </a:extLst>
          </p:cNvPr>
          <p:cNvSpPr txBox="1"/>
          <p:nvPr/>
        </p:nvSpPr>
        <p:spPr>
          <a:xfrm>
            <a:off x="5863589" y="2509198"/>
            <a:ext cx="3120155" cy="252376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a:t>
            </a:r>
          </a:p>
          <a:p>
            <a:r>
              <a:rPr lang="en-US" sz="2800" dirty="0">
                <a:latin typeface="Calibri" panose="020F0502020204030204" pitchFamily="34" charset="0"/>
                <a:cs typeface="Calibri" panose="020F0502020204030204" pitchFamily="34" charset="0"/>
              </a:rPr>
              <a:t>Suboptimal</a:t>
            </a:r>
          </a:p>
          <a:p>
            <a:r>
              <a:rPr lang="en-US" sz="2800" dirty="0">
                <a:latin typeface="Calibri" panose="020F0502020204030204" pitchFamily="34" charset="0"/>
                <a:cs typeface="Calibri" panose="020F0502020204030204" pitchFamily="34" charset="0"/>
              </a:rPr>
              <a:t>Marginal</a:t>
            </a:r>
          </a:p>
          <a:p>
            <a:r>
              <a:rPr lang="en-US" sz="2800" dirty="0">
                <a:latin typeface="Calibri" panose="020F0502020204030204" pitchFamily="34" charset="0"/>
                <a:cs typeface="Calibri" panose="020F0502020204030204" pitchFamily="34" charset="0"/>
              </a:rPr>
              <a:t>Poor</a:t>
            </a:r>
          </a:p>
          <a:p>
            <a:endParaRPr lang="en-US" dirty="0"/>
          </a:p>
        </p:txBody>
      </p:sp>
      <p:sp>
        <p:nvSpPr>
          <p:cNvPr id="6" name="Oval 5">
            <a:extLst>
              <a:ext uri="{FF2B5EF4-FFF2-40B4-BE49-F238E27FC236}">
                <a16:creationId xmlns:a16="http://schemas.microsoft.com/office/drawing/2014/main" id="{C2AFE233-501E-4259-92A1-E040C29F0DC9}"/>
              </a:ext>
            </a:extLst>
          </p:cNvPr>
          <p:cNvSpPr/>
          <p:nvPr/>
        </p:nvSpPr>
        <p:spPr>
          <a:xfrm>
            <a:off x="5634990" y="4310993"/>
            <a:ext cx="1508760" cy="37719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2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31CD-60F4-488B-A5A1-A238C258206B}"/>
              </a:ext>
            </a:extLst>
          </p:cNvPr>
          <p:cNvSpPr>
            <a:spLocks noGrp="1"/>
          </p:cNvSpPr>
          <p:nvPr>
            <p:ph type="title"/>
          </p:nvPr>
        </p:nvSpPr>
        <p:spPr>
          <a:xfrm>
            <a:off x="457200" y="48688"/>
            <a:ext cx="8225327" cy="683091"/>
          </a:xfrm>
        </p:spPr>
        <p:txBody>
          <a:bodyPr/>
          <a:lstStyle/>
          <a:p>
            <a:r>
              <a:rPr lang="en-US" b="0" dirty="0"/>
              <a:t>#8 - Bank Stability</a:t>
            </a:r>
          </a:p>
        </p:txBody>
      </p:sp>
      <p:sp>
        <p:nvSpPr>
          <p:cNvPr id="3" name="Content Placeholder 2">
            <a:extLst>
              <a:ext uri="{FF2B5EF4-FFF2-40B4-BE49-F238E27FC236}">
                <a16:creationId xmlns:a16="http://schemas.microsoft.com/office/drawing/2014/main" id="{6E70AD4C-5E07-4E15-B855-ED0AFE4FCAFF}"/>
              </a:ext>
            </a:extLst>
          </p:cNvPr>
          <p:cNvSpPr>
            <a:spLocks noGrp="1"/>
          </p:cNvSpPr>
          <p:nvPr>
            <p:ph idx="1"/>
          </p:nvPr>
        </p:nvSpPr>
        <p:spPr>
          <a:xfrm>
            <a:off x="461472" y="655134"/>
            <a:ext cx="8225327" cy="727364"/>
          </a:xfrm>
        </p:spPr>
        <p:txBody>
          <a:bodyPr/>
          <a:lstStyle/>
          <a:p>
            <a:pPr marL="0" indent="0">
              <a:buNone/>
            </a:pPr>
            <a:r>
              <a:rPr lang="en-US" dirty="0"/>
              <a:t>How stable are the banks of the stream?</a:t>
            </a:r>
          </a:p>
        </p:txBody>
      </p:sp>
      <p:pic>
        <p:nvPicPr>
          <p:cNvPr id="5" name="Picture 4">
            <a:extLst>
              <a:ext uri="{FF2B5EF4-FFF2-40B4-BE49-F238E27FC236}">
                <a16:creationId xmlns:a16="http://schemas.microsoft.com/office/drawing/2014/main" id="{ED3C9CCB-FFB2-4E36-AAC6-C22373D624BE}"/>
              </a:ext>
            </a:extLst>
          </p:cNvPr>
          <p:cNvPicPr>
            <a:picLocks noChangeAspect="1"/>
          </p:cNvPicPr>
          <p:nvPr/>
        </p:nvPicPr>
        <p:blipFill>
          <a:blip r:embed="rId3"/>
          <a:stretch>
            <a:fillRect/>
          </a:stretch>
        </p:blipFill>
        <p:spPr>
          <a:xfrm>
            <a:off x="461472" y="1805940"/>
            <a:ext cx="4796442" cy="359733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33844D7A-8015-4D49-B15B-A75659B7A68D}"/>
              </a:ext>
            </a:extLst>
          </p:cNvPr>
          <p:cNvSpPr txBox="1"/>
          <p:nvPr/>
        </p:nvSpPr>
        <p:spPr>
          <a:xfrm>
            <a:off x="5863590" y="2263950"/>
            <a:ext cx="3167288" cy="252376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a:t>
            </a:r>
          </a:p>
          <a:p>
            <a:r>
              <a:rPr lang="en-US" sz="2800" dirty="0">
                <a:latin typeface="Calibri" panose="020F0502020204030204" pitchFamily="34" charset="0"/>
                <a:cs typeface="Calibri" panose="020F0502020204030204" pitchFamily="34" charset="0"/>
              </a:rPr>
              <a:t>Suboptimal</a:t>
            </a:r>
          </a:p>
          <a:p>
            <a:r>
              <a:rPr lang="en-US" sz="2800" dirty="0">
                <a:latin typeface="Calibri" panose="020F0502020204030204" pitchFamily="34" charset="0"/>
                <a:cs typeface="Calibri" panose="020F0502020204030204" pitchFamily="34" charset="0"/>
              </a:rPr>
              <a:t>Marginal</a:t>
            </a:r>
          </a:p>
          <a:p>
            <a:r>
              <a:rPr lang="en-US" sz="2800" dirty="0">
                <a:latin typeface="Calibri" panose="020F0502020204030204" pitchFamily="34" charset="0"/>
                <a:cs typeface="Calibri" panose="020F0502020204030204" pitchFamily="34" charset="0"/>
              </a:rPr>
              <a:t>Poor</a:t>
            </a:r>
          </a:p>
          <a:p>
            <a:endParaRPr lang="en-US" dirty="0"/>
          </a:p>
        </p:txBody>
      </p:sp>
      <p:sp>
        <p:nvSpPr>
          <p:cNvPr id="13" name="TextBox 12">
            <a:extLst>
              <a:ext uri="{FF2B5EF4-FFF2-40B4-BE49-F238E27FC236}">
                <a16:creationId xmlns:a16="http://schemas.microsoft.com/office/drawing/2014/main" id="{B5D52E34-3278-4CB4-A0C6-ACF344E9CBF0}"/>
              </a:ext>
            </a:extLst>
          </p:cNvPr>
          <p:cNvSpPr txBox="1"/>
          <p:nvPr/>
        </p:nvSpPr>
        <p:spPr>
          <a:xfrm>
            <a:off x="607693" y="3198669"/>
            <a:ext cx="1150070" cy="954107"/>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Left Bank</a:t>
            </a:r>
          </a:p>
        </p:txBody>
      </p:sp>
      <p:sp>
        <p:nvSpPr>
          <p:cNvPr id="14" name="TextBox 13">
            <a:extLst>
              <a:ext uri="{FF2B5EF4-FFF2-40B4-BE49-F238E27FC236}">
                <a16:creationId xmlns:a16="http://schemas.microsoft.com/office/drawing/2014/main" id="{7D4EC95A-0742-436C-B9D5-60F3D5E5E72C}"/>
              </a:ext>
            </a:extLst>
          </p:cNvPr>
          <p:cNvSpPr txBox="1"/>
          <p:nvPr/>
        </p:nvSpPr>
        <p:spPr>
          <a:xfrm>
            <a:off x="3306001" y="2474893"/>
            <a:ext cx="1150070" cy="954107"/>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Right Bank</a:t>
            </a:r>
          </a:p>
        </p:txBody>
      </p:sp>
      <p:cxnSp>
        <p:nvCxnSpPr>
          <p:cNvPr id="16" name="Straight Arrow Connector 15">
            <a:extLst>
              <a:ext uri="{FF2B5EF4-FFF2-40B4-BE49-F238E27FC236}">
                <a16:creationId xmlns:a16="http://schemas.microsoft.com/office/drawing/2014/main" id="{CA526491-1D0C-472A-B139-D1680F3E8D2B}"/>
              </a:ext>
            </a:extLst>
          </p:cNvPr>
          <p:cNvCxnSpPr/>
          <p:nvPr/>
        </p:nvCxnSpPr>
        <p:spPr>
          <a:xfrm flipH="1" flipV="1">
            <a:off x="2176235" y="3448996"/>
            <a:ext cx="978673" cy="1407560"/>
          </a:xfrm>
          <a:prstGeom prst="straightConnector1">
            <a:avLst/>
          </a:prstGeom>
          <a:ln w="508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558C3A98-D5BA-4012-B863-48A9EB5B068C}"/>
              </a:ext>
            </a:extLst>
          </p:cNvPr>
          <p:cNvSpPr/>
          <p:nvPr/>
        </p:nvSpPr>
        <p:spPr>
          <a:xfrm>
            <a:off x="5787163" y="2704863"/>
            <a:ext cx="1654180" cy="415528"/>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D61E19F-0A2D-4582-BA17-D25397096007}"/>
              </a:ext>
            </a:extLst>
          </p:cNvPr>
          <p:cNvSpPr txBox="1"/>
          <p:nvPr/>
        </p:nvSpPr>
        <p:spPr>
          <a:xfrm>
            <a:off x="7508041" y="2704863"/>
            <a:ext cx="674924" cy="461665"/>
          </a:xfrm>
          <a:prstGeom prst="rect">
            <a:avLst/>
          </a:prstGeom>
          <a:noFill/>
        </p:spPr>
        <p:txBody>
          <a:bodyPr wrap="square" rtlCol="0">
            <a:spAutoFit/>
          </a:bodyPr>
          <a:lstStyle/>
          <a:p>
            <a:r>
              <a:rPr lang="en-US" sz="2400" dirty="0">
                <a:solidFill>
                  <a:schemeClr val="accent1"/>
                </a:solidFill>
                <a:latin typeface="Calibri" panose="020F0502020204030204" pitchFamily="34" charset="0"/>
                <a:cs typeface="Calibri" panose="020F0502020204030204" pitchFamily="34" charset="0"/>
              </a:rPr>
              <a:t>LB</a:t>
            </a:r>
          </a:p>
        </p:txBody>
      </p:sp>
      <p:pic>
        <p:nvPicPr>
          <p:cNvPr id="8" name="Picture 7">
            <a:extLst>
              <a:ext uri="{FF2B5EF4-FFF2-40B4-BE49-F238E27FC236}">
                <a16:creationId xmlns:a16="http://schemas.microsoft.com/office/drawing/2014/main" id="{82610FDD-3FBB-4402-A613-4A316F848C71}"/>
              </a:ext>
            </a:extLst>
          </p:cNvPr>
          <p:cNvPicPr>
            <a:picLocks noChangeAspect="1"/>
          </p:cNvPicPr>
          <p:nvPr/>
        </p:nvPicPr>
        <p:blipFill>
          <a:blip r:embed="rId4"/>
          <a:stretch>
            <a:fillRect/>
          </a:stretch>
        </p:blipFill>
        <p:spPr>
          <a:xfrm>
            <a:off x="5676386" y="3156165"/>
            <a:ext cx="2088106" cy="542014"/>
          </a:xfrm>
          <a:prstGeom prst="rect">
            <a:avLst/>
          </a:prstGeom>
        </p:spPr>
      </p:pic>
      <p:sp>
        <p:nvSpPr>
          <p:cNvPr id="9" name="TextBox 8">
            <a:extLst>
              <a:ext uri="{FF2B5EF4-FFF2-40B4-BE49-F238E27FC236}">
                <a16:creationId xmlns:a16="http://schemas.microsoft.com/office/drawing/2014/main" id="{6266B5BD-AA24-411C-B873-427E8A1591CA}"/>
              </a:ext>
            </a:extLst>
          </p:cNvPr>
          <p:cNvSpPr txBox="1"/>
          <p:nvPr/>
        </p:nvSpPr>
        <p:spPr>
          <a:xfrm>
            <a:off x="7764492" y="3142940"/>
            <a:ext cx="1105188" cy="461665"/>
          </a:xfrm>
          <a:prstGeom prst="rect">
            <a:avLst/>
          </a:prstGeom>
          <a:noFill/>
        </p:spPr>
        <p:txBody>
          <a:bodyPr wrap="square" rtlCol="0">
            <a:spAutoFit/>
          </a:bodyPr>
          <a:lstStyle/>
          <a:p>
            <a:r>
              <a:rPr lang="en-US" sz="2400" dirty="0">
                <a:solidFill>
                  <a:schemeClr val="accent1"/>
                </a:solidFill>
                <a:latin typeface="Calibri" panose="020F0502020204030204" pitchFamily="34" charset="0"/>
                <a:cs typeface="Calibri" panose="020F0502020204030204" pitchFamily="34" charset="0"/>
              </a:rPr>
              <a:t>RB</a:t>
            </a:r>
          </a:p>
        </p:txBody>
      </p:sp>
    </p:spTree>
    <p:extLst>
      <p:ext uri="{BB962C8B-B14F-4D97-AF65-F5344CB8AC3E}">
        <p14:creationId xmlns:p14="http://schemas.microsoft.com/office/powerpoint/2010/main" val="28727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animBg="1"/>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FE76-7AC4-4F6F-BEEF-B8F20180D158}"/>
              </a:ext>
            </a:extLst>
          </p:cNvPr>
          <p:cNvSpPr>
            <a:spLocks noGrp="1"/>
          </p:cNvSpPr>
          <p:nvPr>
            <p:ph type="title"/>
          </p:nvPr>
        </p:nvSpPr>
        <p:spPr>
          <a:xfrm>
            <a:off x="459336" y="4474"/>
            <a:ext cx="8225327" cy="875161"/>
          </a:xfrm>
        </p:spPr>
        <p:txBody>
          <a:bodyPr/>
          <a:lstStyle/>
          <a:p>
            <a:r>
              <a:rPr lang="en-US" b="0" dirty="0"/>
              <a:t>#9 – Vegetative Protection</a:t>
            </a:r>
          </a:p>
        </p:txBody>
      </p:sp>
      <p:sp>
        <p:nvSpPr>
          <p:cNvPr id="3" name="Content Placeholder 2">
            <a:extLst>
              <a:ext uri="{FF2B5EF4-FFF2-40B4-BE49-F238E27FC236}">
                <a16:creationId xmlns:a16="http://schemas.microsoft.com/office/drawing/2014/main" id="{88C2501E-2EA3-4884-9F01-AF3A282856EC}"/>
              </a:ext>
            </a:extLst>
          </p:cNvPr>
          <p:cNvSpPr>
            <a:spLocks noGrp="1"/>
          </p:cNvSpPr>
          <p:nvPr>
            <p:ph idx="1"/>
          </p:nvPr>
        </p:nvSpPr>
        <p:spPr>
          <a:xfrm>
            <a:off x="461472" y="767678"/>
            <a:ext cx="8225327" cy="1045008"/>
          </a:xfrm>
        </p:spPr>
        <p:txBody>
          <a:bodyPr>
            <a:normAutofit lnSpcReduction="10000"/>
          </a:bodyPr>
          <a:lstStyle/>
          <a:p>
            <a:pPr marL="0" indent="0">
              <a:buNone/>
            </a:pPr>
            <a:r>
              <a:rPr lang="en-US" dirty="0"/>
              <a:t>How much of the stream bank is covered with native plants?</a:t>
            </a:r>
          </a:p>
        </p:txBody>
      </p:sp>
      <p:pic>
        <p:nvPicPr>
          <p:cNvPr id="5" name="Picture 4" descr="A bridge over a body of water&#10;&#10;Description generated with high confidence">
            <a:extLst>
              <a:ext uri="{FF2B5EF4-FFF2-40B4-BE49-F238E27FC236}">
                <a16:creationId xmlns:a16="http://schemas.microsoft.com/office/drawing/2014/main" id="{B92BFF20-75B4-4B65-9E67-08093999A7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336" y="1954047"/>
            <a:ext cx="5173709" cy="3880282"/>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FD7699B1-C732-4313-A306-A7A7CA2949BA}"/>
              </a:ext>
            </a:extLst>
          </p:cNvPr>
          <p:cNvSpPr txBox="1"/>
          <p:nvPr/>
        </p:nvSpPr>
        <p:spPr>
          <a:xfrm>
            <a:off x="6389370" y="2346956"/>
            <a:ext cx="2622655" cy="252376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a:t>
            </a:r>
          </a:p>
          <a:p>
            <a:r>
              <a:rPr lang="en-US" sz="2800" dirty="0">
                <a:latin typeface="Calibri" panose="020F0502020204030204" pitchFamily="34" charset="0"/>
                <a:cs typeface="Calibri" panose="020F0502020204030204" pitchFamily="34" charset="0"/>
              </a:rPr>
              <a:t>Suboptimal</a:t>
            </a:r>
          </a:p>
          <a:p>
            <a:r>
              <a:rPr lang="en-US" sz="2800" dirty="0">
                <a:latin typeface="Calibri" panose="020F0502020204030204" pitchFamily="34" charset="0"/>
                <a:cs typeface="Calibri" panose="020F0502020204030204" pitchFamily="34" charset="0"/>
              </a:rPr>
              <a:t>Marginal</a:t>
            </a:r>
          </a:p>
          <a:p>
            <a:r>
              <a:rPr lang="en-US" sz="2800" dirty="0">
                <a:latin typeface="Calibri" panose="020F0502020204030204" pitchFamily="34" charset="0"/>
                <a:cs typeface="Calibri" panose="020F0502020204030204" pitchFamily="34" charset="0"/>
              </a:rPr>
              <a:t>Poor</a:t>
            </a:r>
          </a:p>
          <a:p>
            <a:endParaRPr lang="en-US" dirty="0"/>
          </a:p>
        </p:txBody>
      </p:sp>
      <p:cxnSp>
        <p:nvCxnSpPr>
          <p:cNvPr id="15" name="Straight Arrow Connector 14">
            <a:extLst>
              <a:ext uri="{FF2B5EF4-FFF2-40B4-BE49-F238E27FC236}">
                <a16:creationId xmlns:a16="http://schemas.microsoft.com/office/drawing/2014/main" id="{6C409465-0151-472E-A5A1-0107DE1E94D4}"/>
              </a:ext>
            </a:extLst>
          </p:cNvPr>
          <p:cNvCxnSpPr/>
          <p:nvPr/>
        </p:nvCxnSpPr>
        <p:spPr>
          <a:xfrm flipV="1">
            <a:off x="1092657" y="4351105"/>
            <a:ext cx="1387011" cy="339047"/>
          </a:xfrm>
          <a:prstGeom prst="straightConnector1">
            <a:avLst/>
          </a:prstGeom>
          <a:ln w="508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64BC8E93-0917-4059-B567-2B2354B0BD50}"/>
              </a:ext>
            </a:extLst>
          </p:cNvPr>
          <p:cNvSpPr/>
          <p:nvPr/>
        </p:nvSpPr>
        <p:spPr>
          <a:xfrm>
            <a:off x="6257395" y="2788919"/>
            <a:ext cx="1828800" cy="49108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49E6978-CB34-4D2E-8780-053775A7ABFF}"/>
              </a:ext>
            </a:extLst>
          </p:cNvPr>
          <p:cNvSpPr/>
          <p:nvPr/>
        </p:nvSpPr>
        <p:spPr>
          <a:xfrm>
            <a:off x="6163126" y="3241908"/>
            <a:ext cx="2091690" cy="49108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258CF1-D444-4B9B-90A1-99AFAF3E77ED}"/>
              </a:ext>
            </a:extLst>
          </p:cNvPr>
          <p:cNvSpPr txBox="1"/>
          <p:nvPr/>
        </p:nvSpPr>
        <p:spPr>
          <a:xfrm>
            <a:off x="8086195" y="2753804"/>
            <a:ext cx="856896" cy="523220"/>
          </a:xfrm>
          <a:prstGeom prst="rect">
            <a:avLst/>
          </a:prstGeom>
          <a:noFill/>
        </p:spPr>
        <p:txBody>
          <a:bodyPr wrap="square" rtlCol="0">
            <a:spAutoFit/>
          </a:bodyPr>
          <a:lstStyle/>
          <a:p>
            <a:r>
              <a:rPr lang="en-US" sz="2800" dirty="0">
                <a:solidFill>
                  <a:schemeClr val="accent1"/>
                </a:solidFill>
                <a:latin typeface="Calibri" panose="020F0502020204030204" pitchFamily="34" charset="0"/>
                <a:cs typeface="Calibri" panose="020F0502020204030204" pitchFamily="34" charset="0"/>
              </a:rPr>
              <a:t>LB</a:t>
            </a:r>
          </a:p>
        </p:txBody>
      </p:sp>
      <p:sp>
        <p:nvSpPr>
          <p:cNvPr id="9" name="TextBox 8">
            <a:extLst>
              <a:ext uri="{FF2B5EF4-FFF2-40B4-BE49-F238E27FC236}">
                <a16:creationId xmlns:a16="http://schemas.microsoft.com/office/drawing/2014/main" id="{2F7A3D6F-11D6-470E-8853-495F9698C81F}"/>
              </a:ext>
            </a:extLst>
          </p:cNvPr>
          <p:cNvSpPr txBox="1"/>
          <p:nvPr/>
        </p:nvSpPr>
        <p:spPr>
          <a:xfrm>
            <a:off x="8220349" y="3246372"/>
            <a:ext cx="757209" cy="523220"/>
          </a:xfrm>
          <a:prstGeom prst="rect">
            <a:avLst/>
          </a:prstGeom>
          <a:noFill/>
        </p:spPr>
        <p:txBody>
          <a:bodyPr wrap="square" rtlCol="0">
            <a:spAutoFit/>
          </a:bodyPr>
          <a:lstStyle/>
          <a:p>
            <a:r>
              <a:rPr lang="en-US" sz="2800" dirty="0">
                <a:solidFill>
                  <a:schemeClr val="accent1"/>
                </a:solidFill>
                <a:latin typeface="Calibri" panose="020F0502020204030204" pitchFamily="34" charset="0"/>
                <a:cs typeface="Calibri" panose="020F0502020204030204" pitchFamily="34" charset="0"/>
              </a:rPr>
              <a:t>RB</a:t>
            </a:r>
          </a:p>
        </p:txBody>
      </p:sp>
    </p:spTree>
    <p:extLst>
      <p:ext uri="{BB962C8B-B14F-4D97-AF65-F5344CB8AC3E}">
        <p14:creationId xmlns:p14="http://schemas.microsoft.com/office/powerpoint/2010/main" val="16324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E965-89BA-4ADC-BFF0-B66F6E13403C}"/>
              </a:ext>
            </a:extLst>
          </p:cNvPr>
          <p:cNvSpPr>
            <a:spLocks noGrp="1"/>
          </p:cNvSpPr>
          <p:nvPr>
            <p:ph type="title"/>
          </p:nvPr>
        </p:nvSpPr>
        <p:spPr>
          <a:xfrm>
            <a:off x="461471" y="32848"/>
            <a:ext cx="8225327" cy="713258"/>
          </a:xfrm>
        </p:spPr>
        <p:txBody>
          <a:bodyPr/>
          <a:lstStyle/>
          <a:p>
            <a:r>
              <a:rPr lang="en-US" b="0" dirty="0"/>
              <a:t>#10 - Riparian Zone Width</a:t>
            </a:r>
          </a:p>
        </p:txBody>
      </p:sp>
      <p:sp>
        <p:nvSpPr>
          <p:cNvPr id="3" name="Content Placeholder 2">
            <a:extLst>
              <a:ext uri="{FF2B5EF4-FFF2-40B4-BE49-F238E27FC236}">
                <a16:creationId xmlns:a16="http://schemas.microsoft.com/office/drawing/2014/main" id="{E9E2948D-3974-4BBA-80D4-5190554DE02D}"/>
              </a:ext>
            </a:extLst>
          </p:cNvPr>
          <p:cNvSpPr>
            <a:spLocks noGrp="1"/>
          </p:cNvSpPr>
          <p:nvPr>
            <p:ph idx="1"/>
          </p:nvPr>
        </p:nvSpPr>
        <p:spPr>
          <a:xfrm>
            <a:off x="461472" y="721979"/>
            <a:ext cx="8225327" cy="633846"/>
          </a:xfrm>
        </p:spPr>
        <p:txBody>
          <a:bodyPr/>
          <a:lstStyle/>
          <a:p>
            <a:pPr marL="0" indent="0">
              <a:buNone/>
            </a:pPr>
            <a:r>
              <a:rPr lang="en-US" dirty="0"/>
              <a:t>How wide is the riparian zone (on each bank)?</a:t>
            </a:r>
          </a:p>
        </p:txBody>
      </p:sp>
      <p:pic>
        <p:nvPicPr>
          <p:cNvPr id="5" name="Picture 4" descr="A river running through a forest&#10;&#10;Description generated with high confidence">
            <a:extLst>
              <a:ext uri="{FF2B5EF4-FFF2-40B4-BE49-F238E27FC236}">
                <a16:creationId xmlns:a16="http://schemas.microsoft.com/office/drawing/2014/main" id="{0D8C4EB9-1DA1-4BBA-AD29-6CC98C8BBF6E}"/>
              </a:ext>
            </a:extLst>
          </p:cNvPr>
          <p:cNvPicPr>
            <a:picLocks noChangeAspect="1"/>
          </p:cNvPicPr>
          <p:nvPr/>
        </p:nvPicPr>
        <p:blipFill>
          <a:blip r:embed="rId3"/>
          <a:stretch>
            <a:fillRect/>
          </a:stretch>
        </p:blipFill>
        <p:spPr>
          <a:xfrm>
            <a:off x="1130012" y="1427019"/>
            <a:ext cx="3441988" cy="4589317"/>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3056882B-332A-41D6-8855-F8B2E91A8F7D}"/>
              </a:ext>
            </a:extLst>
          </p:cNvPr>
          <p:cNvSpPr txBox="1"/>
          <p:nvPr/>
        </p:nvSpPr>
        <p:spPr>
          <a:xfrm>
            <a:off x="5863590" y="1923239"/>
            <a:ext cx="2823209" cy="2708434"/>
          </a:xfrm>
          <a:prstGeom prst="rect">
            <a:avLst/>
          </a:prstGeom>
          <a:noFill/>
        </p:spPr>
        <p:txBody>
          <a:bodyPr wrap="square" rtlCol="0">
            <a:spAutoFit/>
          </a:bodyPr>
          <a:lstStyle/>
          <a:p>
            <a:endParaRPr lang="en-US" sz="12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a:t>
            </a:r>
          </a:p>
          <a:p>
            <a:r>
              <a:rPr lang="en-US" sz="2800" dirty="0">
                <a:latin typeface="Calibri" panose="020F0502020204030204" pitchFamily="34" charset="0"/>
                <a:cs typeface="Calibri" panose="020F0502020204030204" pitchFamily="34" charset="0"/>
              </a:rPr>
              <a:t>Suboptimal</a:t>
            </a:r>
          </a:p>
          <a:p>
            <a:r>
              <a:rPr lang="en-US" sz="2800" dirty="0">
                <a:latin typeface="Calibri" panose="020F0502020204030204" pitchFamily="34" charset="0"/>
                <a:cs typeface="Calibri" panose="020F0502020204030204" pitchFamily="34" charset="0"/>
              </a:rPr>
              <a:t>Marginal</a:t>
            </a:r>
          </a:p>
          <a:p>
            <a:r>
              <a:rPr lang="en-US" sz="2800" dirty="0">
                <a:latin typeface="Calibri" panose="020F0502020204030204" pitchFamily="34" charset="0"/>
                <a:cs typeface="Calibri" panose="020F0502020204030204" pitchFamily="34" charset="0"/>
              </a:rPr>
              <a:t>Poor</a:t>
            </a:r>
          </a:p>
          <a:p>
            <a:endParaRPr lang="en-US" dirty="0"/>
          </a:p>
        </p:txBody>
      </p:sp>
      <p:cxnSp>
        <p:nvCxnSpPr>
          <p:cNvPr id="17" name="Straight Arrow Connector 16">
            <a:extLst>
              <a:ext uri="{FF2B5EF4-FFF2-40B4-BE49-F238E27FC236}">
                <a16:creationId xmlns:a16="http://schemas.microsoft.com/office/drawing/2014/main" id="{1BD4B200-8731-47FF-B37B-BBA56D12D61F}"/>
              </a:ext>
            </a:extLst>
          </p:cNvPr>
          <p:cNvCxnSpPr/>
          <p:nvPr/>
        </p:nvCxnSpPr>
        <p:spPr>
          <a:xfrm flipH="1">
            <a:off x="2368193" y="3647143"/>
            <a:ext cx="955497" cy="1500027"/>
          </a:xfrm>
          <a:prstGeom prst="straightConnector1">
            <a:avLst/>
          </a:prstGeom>
          <a:ln w="635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3A7FD8D3-49CF-446F-8CFF-B386B0233844}"/>
              </a:ext>
            </a:extLst>
          </p:cNvPr>
          <p:cNvSpPr/>
          <p:nvPr/>
        </p:nvSpPr>
        <p:spPr>
          <a:xfrm>
            <a:off x="5724073" y="3878442"/>
            <a:ext cx="1099637" cy="371633"/>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FCC9162-E87A-4020-9FCC-FC4E89C47790}"/>
              </a:ext>
            </a:extLst>
          </p:cNvPr>
          <p:cNvPicPr>
            <a:picLocks noChangeAspect="1"/>
          </p:cNvPicPr>
          <p:nvPr/>
        </p:nvPicPr>
        <p:blipFill>
          <a:blip r:embed="rId4"/>
          <a:stretch>
            <a:fillRect/>
          </a:stretch>
        </p:blipFill>
        <p:spPr>
          <a:xfrm>
            <a:off x="5760720" y="2532509"/>
            <a:ext cx="1577340" cy="514350"/>
          </a:xfrm>
          <a:prstGeom prst="rect">
            <a:avLst/>
          </a:prstGeom>
        </p:spPr>
      </p:pic>
      <p:sp>
        <p:nvSpPr>
          <p:cNvPr id="7" name="TextBox 6">
            <a:extLst>
              <a:ext uri="{FF2B5EF4-FFF2-40B4-BE49-F238E27FC236}">
                <a16:creationId xmlns:a16="http://schemas.microsoft.com/office/drawing/2014/main" id="{E63DE1C9-AD1E-46CA-95FC-245390AB2AC9}"/>
              </a:ext>
            </a:extLst>
          </p:cNvPr>
          <p:cNvSpPr txBox="1"/>
          <p:nvPr/>
        </p:nvSpPr>
        <p:spPr>
          <a:xfrm>
            <a:off x="7338060" y="2485115"/>
            <a:ext cx="708660" cy="523220"/>
          </a:xfrm>
          <a:prstGeom prst="rect">
            <a:avLst/>
          </a:prstGeom>
          <a:noFill/>
        </p:spPr>
        <p:txBody>
          <a:bodyPr wrap="square" rtlCol="0">
            <a:spAutoFit/>
          </a:bodyPr>
          <a:lstStyle/>
          <a:p>
            <a:r>
              <a:rPr lang="en-US" sz="2800" dirty="0">
                <a:solidFill>
                  <a:schemeClr val="accent1"/>
                </a:solidFill>
                <a:latin typeface="Calibri" panose="020F0502020204030204" pitchFamily="34" charset="0"/>
                <a:cs typeface="Calibri" panose="020F0502020204030204" pitchFamily="34" charset="0"/>
              </a:rPr>
              <a:t>RB</a:t>
            </a:r>
          </a:p>
        </p:txBody>
      </p:sp>
      <p:sp>
        <p:nvSpPr>
          <p:cNvPr id="8" name="TextBox 7">
            <a:extLst>
              <a:ext uri="{FF2B5EF4-FFF2-40B4-BE49-F238E27FC236}">
                <a16:creationId xmlns:a16="http://schemas.microsoft.com/office/drawing/2014/main" id="{4B2A8F9D-1F77-49AA-BA6D-958ED44A552F}"/>
              </a:ext>
            </a:extLst>
          </p:cNvPr>
          <p:cNvSpPr txBox="1"/>
          <p:nvPr/>
        </p:nvSpPr>
        <p:spPr>
          <a:xfrm>
            <a:off x="6823710" y="3822010"/>
            <a:ext cx="880110" cy="523220"/>
          </a:xfrm>
          <a:prstGeom prst="rect">
            <a:avLst/>
          </a:prstGeom>
          <a:noFill/>
        </p:spPr>
        <p:txBody>
          <a:bodyPr wrap="square" rtlCol="0">
            <a:spAutoFit/>
          </a:bodyPr>
          <a:lstStyle/>
          <a:p>
            <a:r>
              <a:rPr lang="en-US" sz="2800" dirty="0">
                <a:solidFill>
                  <a:schemeClr val="accent1"/>
                </a:solidFill>
                <a:latin typeface="Calibri" panose="020F0502020204030204" pitchFamily="34" charset="0"/>
                <a:cs typeface="Calibri" panose="020F0502020204030204" pitchFamily="34" charset="0"/>
              </a:rPr>
              <a:t>LB</a:t>
            </a:r>
          </a:p>
        </p:txBody>
      </p:sp>
    </p:spTree>
    <p:extLst>
      <p:ext uri="{BB962C8B-B14F-4D97-AF65-F5344CB8AC3E}">
        <p14:creationId xmlns:p14="http://schemas.microsoft.com/office/powerpoint/2010/main" val="198956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0237" y="992462"/>
            <a:ext cx="3809925" cy="5174429"/>
          </a:xfrm>
          <a:prstGeom prst="rect">
            <a:avLst/>
          </a:prstGeom>
          <a:noFill/>
          <a:ln w="9525">
            <a:noFill/>
            <a:miter lim="800000"/>
            <a:headEnd/>
            <a:tailEnd/>
          </a:ln>
        </p:spPr>
      </p:pic>
      <p:sp>
        <p:nvSpPr>
          <p:cNvPr id="3" name="Oval 2"/>
          <p:cNvSpPr/>
          <p:nvPr/>
        </p:nvSpPr>
        <p:spPr>
          <a:xfrm rot="16200000">
            <a:off x="-853786" y="3022041"/>
            <a:ext cx="3543318" cy="11152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ight Arrow 3"/>
          <p:cNvSpPr/>
          <p:nvPr/>
        </p:nvSpPr>
        <p:spPr>
          <a:xfrm rot="10800000">
            <a:off x="1350800" y="3099956"/>
            <a:ext cx="914400"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p>
        </p:txBody>
      </p:sp>
      <p:sp>
        <p:nvSpPr>
          <p:cNvPr id="7" name="Rounded Rectangle 6"/>
          <p:cNvSpPr/>
          <p:nvPr/>
        </p:nvSpPr>
        <p:spPr>
          <a:xfrm>
            <a:off x="2327526" y="2678723"/>
            <a:ext cx="1780309" cy="958688"/>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Habitat </a:t>
            </a:r>
          </a:p>
          <a:p>
            <a:pPr algn="ctr"/>
            <a:r>
              <a:rPr lang="en-US" sz="2400" dirty="0">
                <a:solidFill>
                  <a:schemeClr val="tx1"/>
                </a:solidFill>
                <a:latin typeface="Calibri" panose="020F0502020204030204" pitchFamily="34" charset="0"/>
                <a:cs typeface="Calibri" panose="020F0502020204030204" pitchFamily="34" charset="0"/>
              </a:rPr>
              <a:t>Parameters</a:t>
            </a:r>
          </a:p>
        </p:txBody>
      </p:sp>
      <p:sp>
        <p:nvSpPr>
          <p:cNvPr id="9" name="Text Box 3"/>
          <p:cNvSpPr txBox="1">
            <a:spLocks noChangeArrowheads="1"/>
          </p:cNvSpPr>
          <p:nvPr/>
        </p:nvSpPr>
        <p:spPr bwMode="auto">
          <a:xfrm>
            <a:off x="152401" y="195576"/>
            <a:ext cx="9144000" cy="646331"/>
          </a:xfrm>
          <a:prstGeom prst="rect">
            <a:avLst/>
          </a:prstGeom>
          <a:noFill/>
          <a:ln w="9525">
            <a:noFill/>
            <a:miter lim="800000"/>
            <a:headEnd/>
            <a:tailEnd/>
          </a:ln>
        </p:spPr>
        <p:txBody>
          <a:bodyPr wrap="square">
            <a:spAutoFit/>
          </a:bodyPr>
          <a:lstStyle/>
          <a:p>
            <a:pPr algn="ctr">
              <a:defRPr/>
            </a:pPr>
            <a:r>
              <a:rPr lang="en-US" sz="3600" dirty="0">
                <a:solidFill>
                  <a:schemeClr val="tx2"/>
                </a:solidFill>
                <a:latin typeface="Calibri" panose="020F0502020204030204" pitchFamily="34" charset="0"/>
                <a:cs typeface="Calibri" panose="020F0502020204030204" pitchFamily="34" charset="0"/>
              </a:rPr>
              <a:t>Habitat Parameters</a:t>
            </a:r>
          </a:p>
        </p:txBody>
      </p:sp>
      <p:sp>
        <p:nvSpPr>
          <p:cNvPr id="10" name="Rectangle 4"/>
          <p:cNvSpPr>
            <a:spLocks noChangeArrowheads="1"/>
          </p:cNvSpPr>
          <p:nvPr/>
        </p:nvSpPr>
        <p:spPr bwMode="auto">
          <a:xfrm>
            <a:off x="4384964" y="1595125"/>
            <a:ext cx="4759036" cy="3170099"/>
          </a:xfrm>
          <a:prstGeom prst="rect">
            <a:avLst/>
          </a:prstGeom>
          <a:noFill/>
          <a:ln w="9525">
            <a:noFill/>
            <a:miter lim="800000"/>
            <a:headEnd/>
            <a:tailEnd/>
          </a:ln>
        </p:spPr>
        <p:txBody>
          <a:bodyPr wrap="square">
            <a:spAutoFit/>
          </a:bodyPr>
          <a:lstStyle/>
          <a:p>
            <a:pPr marL="406405" indent="-406405">
              <a:buAutoNum type="arabicPeriod"/>
              <a:defRPr/>
            </a:pPr>
            <a:r>
              <a:rPr lang="en-US" sz="2000" dirty="0">
                <a:latin typeface="Calibri" panose="020F0502020204030204" pitchFamily="34" charset="0"/>
                <a:cs typeface="Calibri" panose="020F0502020204030204" pitchFamily="34" charset="0"/>
              </a:rPr>
              <a:t>Epifaunal Substrate/Available Cover</a:t>
            </a:r>
          </a:p>
          <a:p>
            <a:pPr marL="406405" indent="-406405">
              <a:buAutoNum type="arabicPeriod"/>
              <a:defRPr/>
            </a:pPr>
            <a:r>
              <a:rPr lang="en-US" sz="2000" dirty="0">
                <a:latin typeface="Calibri" panose="020F0502020204030204" pitchFamily="34" charset="0"/>
                <a:cs typeface="Calibri" panose="020F0502020204030204" pitchFamily="34" charset="0"/>
              </a:rPr>
              <a:t>Embeddedness</a:t>
            </a:r>
          </a:p>
          <a:p>
            <a:pPr marL="406405" indent="-406405">
              <a:buAutoNum type="arabicPeriod"/>
              <a:defRPr/>
            </a:pPr>
            <a:r>
              <a:rPr lang="en-US" sz="2000" dirty="0">
                <a:latin typeface="Calibri" panose="020F0502020204030204" pitchFamily="34" charset="0"/>
                <a:cs typeface="Calibri" panose="020F0502020204030204" pitchFamily="34" charset="0"/>
              </a:rPr>
              <a:t>Velocity/Depth Regime</a:t>
            </a:r>
          </a:p>
          <a:p>
            <a:pPr marL="406405" indent="-406405">
              <a:buAutoNum type="arabicPeriod"/>
              <a:defRPr/>
            </a:pPr>
            <a:r>
              <a:rPr lang="en-US" sz="2000" dirty="0">
                <a:latin typeface="Calibri" panose="020F0502020204030204" pitchFamily="34" charset="0"/>
                <a:cs typeface="Calibri" panose="020F0502020204030204" pitchFamily="34" charset="0"/>
              </a:rPr>
              <a:t>Sediment Deposition</a:t>
            </a:r>
          </a:p>
          <a:p>
            <a:pPr marL="406405" indent="-406405">
              <a:buAutoNum type="arabicPeriod"/>
              <a:defRPr/>
            </a:pPr>
            <a:r>
              <a:rPr lang="en-US" sz="2000" dirty="0">
                <a:latin typeface="Calibri" panose="020F0502020204030204" pitchFamily="34" charset="0"/>
                <a:cs typeface="Calibri" panose="020F0502020204030204" pitchFamily="34" charset="0"/>
              </a:rPr>
              <a:t>Channel Flow Status</a:t>
            </a:r>
          </a:p>
          <a:p>
            <a:pPr marL="406405" indent="-406405">
              <a:buAutoNum type="arabicPeriod"/>
              <a:defRPr/>
            </a:pPr>
            <a:r>
              <a:rPr lang="en-US" sz="2000" dirty="0">
                <a:latin typeface="Calibri" panose="020F0502020204030204" pitchFamily="34" charset="0"/>
                <a:cs typeface="Calibri" panose="020F0502020204030204" pitchFamily="34" charset="0"/>
              </a:rPr>
              <a:t>Channel Alteration </a:t>
            </a:r>
          </a:p>
          <a:p>
            <a:pPr marL="406405" indent="-406405">
              <a:buAutoNum type="arabicPeriod"/>
              <a:defRPr/>
            </a:pPr>
            <a:r>
              <a:rPr lang="en-US" sz="2000" dirty="0">
                <a:latin typeface="Calibri" panose="020F0502020204030204" pitchFamily="34" charset="0"/>
                <a:cs typeface="Calibri" panose="020F0502020204030204" pitchFamily="34" charset="0"/>
              </a:rPr>
              <a:t>Frequency of Riffles      (or bends)</a:t>
            </a:r>
          </a:p>
          <a:p>
            <a:pPr marL="406405" indent="-406405">
              <a:buAutoNum type="arabicPeriod"/>
              <a:defRPr/>
            </a:pPr>
            <a:r>
              <a:rPr lang="en-US" sz="2000" dirty="0">
                <a:latin typeface="Calibri" panose="020F0502020204030204" pitchFamily="34" charset="0"/>
                <a:cs typeface="Calibri" panose="020F0502020204030204" pitchFamily="34" charset="0"/>
              </a:rPr>
              <a:t>Bank Stability</a:t>
            </a:r>
          </a:p>
          <a:p>
            <a:pPr marL="406405" indent="-406405">
              <a:buAutoNum type="arabicPeriod"/>
              <a:defRPr/>
            </a:pPr>
            <a:r>
              <a:rPr lang="en-US" sz="2000" dirty="0">
                <a:latin typeface="Calibri" panose="020F0502020204030204" pitchFamily="34" charset="0"/>
                <a:cs typeface="Calibri" panose="020F0502020204030204" pitchFamily="34" charset="0"/>
              </a:rPr>
              <a:t>Vegetative Protection</a:t>
            </a:r>
          </a:p>
          <a:p>
            <a:pPr marL="406405" indent="-406405">
              <a:buAutoNum type="arabicPeriod"/>
              <a:defRPr/>
            </a:pPr>
            <a:r>
              <a:rPr lang="en-US" sz="2000" dirty="0">
                <a:latin typeface="Calibri" panose="020F0502020204030204" pitchFamily="34" charset="0"/>
                <a:cs typeface="Calibri" panose="020F0502020204030204" pitchFamily="34" charset="0"/>
              </a:rPr>
              <a:t>Riparian Vegetative Zone Width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2409" y="895335"/>
            <a:ext cx="3804352" cy="5245692"/>
          </a:xfrm>
          <a:prstGeom prst="rect">
            <a:avLst/>
          </a:prstGeom>
          <a:noFill/>
          <a:ln w="9525">
            <a:noFill/>
            <a:miter lim="800000"/>
            <a:headEnd/>
            <a:tailEnd/>
          </a:ln>
        </p:spPr>
      </p:pic>
      <p:sp>
        <p:nvSpPr>
          <p:cNvPr id="3" name="Oval 2"/>
          <p:cNvSpPr/>
          <p:nvPr/>
        </p:nvSpPr>
        <p:spPr>
          <a:xfrm>
            <a:off x="1010254" y="2034312"/>
            <a:ext cx="2990246" cy="2032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10"/>
          <p:cNvSpPr/>
          <p:nvPr/>
        </p:nvSpPr>
        <p:spPr>
          <a:xfrm>
            <a:off x="571500" y="2803620"/>
            <a:ext cx="3429000" cy="2709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ight Arrow 11"/>
          <p:cNvSpPr/>
          <p:nvPr/>
        </p:nvSpPr>
        <p:spPr>
          <a:xfrm rot="16200000">
            <a:off x="1984280" y="3163456"/>
            <a:ext cx="270933"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p>
        </p:txBody>
      </p:sp>
      <p:sp>
        <p:nvSpPr>
          <p:cNvPr id="10" name="Right Arrow 9"/>
          <p:cNvSpPr/>
          <p:nvPr/>
        </p:nvSpPr>
        <p:spPr>
          <a:xfrm rot="5400000">
            <a:off x="1983509" y="1818411"/>
            <a:ext cx="203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p>
        </p:txBody>
      </p:sp>
      <p:sp>
        <p:nvSpPr>
          <p:cNvPr id="13" name="Rounded Rectangle 12"/>
          <p:cNvSpPr/>
          <p:nvPr/>
        </p:nvSpPr>
        <p:spPr>
          <a:xfrm>
            <a:off x="994064" y="1485219"/>
            <a:ext cx="2438400" cy="338667"/>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778" dirty="0">
                <a:latin typeface="Verdana" pitchFamily="34" charset="0"/>
                <a:ea typeface="Verdana" pitchFamily="34" charset="0"/>
                <a:cs typeface="Verdana" pitchFamily="34" charset="0"/>
              </a:rPr>
              <a:t>Condition Category</a:t>
            </a:r>
            <a:r>
              <a:rPr lang="en-US" sz="1600" dirty="0">
                <a:latin typeface="Verdana" pitchFamily="34" charset="0"/>
                <a:ea typeface="Verdana" pitchFamily="34" charset="0"/>
                <a:cs typeface="Verdana" pitchFamily="34" charset="0"/>
              </a:rPr>
              <a:t> </a:t>
            </a:r>
          </a:p>
        </p:txBody>
      </p:sp>
      <p:sp>
        <p:nvSpPr>
          <p:cNvPr id="14" name="Rounded Rectangle 13"/>
          <p:cNvSpPr/>
          <p:nvPr/>
        </p:nvSpPr>
        <p:spPr>
          <a:xfrm>
            <a:off x="1624445" y="3365767"/>
            <a:ext cx="990600" cy="270933"/>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778" dirty="0">
                <a:latin typeface="Verdana" pitchFamily="34" charset="0"/>
                <a:ea typeface="Verdana" pitchFamily="34" charset="0"/>
                <a:cs typeface="Verdana" pitchFamily="34" charset="0"/>
              </a:rPr>
              <a:t>Score</a:t>
            </a:r>
          </a:p>
        </p:txBody>
      </p:sp>
      <p:sp>
        <p:nvSpPr>
          <p:cNvPr id="15" name="Text Box 3"/>
          <p:cNvSpPr txBox="1">
            <a:spLocks noChangeArrowheads="1"/>
          </p:cNvSpPr>
          <p:nvPr/>
        </p:nvSpPr>
        <p:spPr bwMode="auto">
          <a:xfrm>
            <a:off x="-83127" y="150688"/>
            <a:ext cx="9144000" cy="646331"/>
          </a:xfrm>
          <a:prstGeom prst="rect">
            <a:avLst/>
          </a:prstGeom>
          <a:noFill/>
          <a:ln w="9525">
            <a:noFill/>
            <a:miter lim="800000"/>
            <a:headEnd/>
            <a:tailEnd/>
          </a:ln>
        </p:spPr>
        <p:txBody>
          <a:bodyPr wrap="square">
            <a:spAutoFit/>
          </a:bodyPr>
          <a:lstStyle/>
          <a:p>
            <a:pPr algn="ctr">
              <a:defRPr/>
            </a:pPr>
            <a:r>
              <a:rPr lang="en-US" sz="3600" dirty="0">
                <a:solidFill>
                  <a:schemeClr val="tx2"/>
                </a:solidFill>
                <a:latin typeface="Calibri" panose="020F0502020204030204" pitchFamily="34" charset="0"/>
                <a:cs typeface="Calibri" panose="020F0502020204030204" pitchFamily="34" charset="0"/>
              </a:rPr>
              <a:t>Condition Categories and Scores</a:t>
            </a:r>
          </a:p>
        </p:txBody>
      </p:sp>
      <p:sp>
        <p:nvSpPr>
          <p:cNvPr id="18" name="Rectangle 4"/>
          <p:cNvSpPr>
            <a:spLocks noChangeArrowheads="1"/>
          </p:cNvSpPr>
          <p:nvPr/>
        </p:nvSpPr>
        <p:spPr bwMode="auto">
          <a:xfrm>
            <a:off x="4477762" y="1451788"/>
            <a:ext cx="4373829" cy="2554545"/>
          </a:xfrm>
          <a:prstGeom prst="rect">
            <a:avLst/>
          </a:prstGeom>
          <a:noFill/>
          <a:ln w="9525">
            <a:noFill/>
            <a:miter lim="800000"/>
            <a:headEnd/>
            <a:tailEnd/>
          </a:ln>
        </p:spPr>
        <p:txBody>
          <a:bodyPr wrap="square">
            <a:spAutoFit/>
          </a:bodyPr>
          <a:lstStyle/>
          <a:p>
            <a:pPr>
              <a:defRPr/>
            </a:pPr>
            <a:r>
              <a:rPr lang="en-US" sz="3200" b="1" dirty="0">
                <a:latin typeface="Calibri" panose="020F0502020204030204" pitchFamily="34" charset="0"/>
                <a:cs typeface="Calibri" panose="020F0502020204030204" pitchFamily="34" charset="0"/>
              </a:rPr>
              <a:t>Condition Categories:</a:t>
            </a:r>
          </a:p>
          <a:p>
            <a:pPr>
              <a:buFont typeface="Arial" pitchFamily="34" charset="0"/>
              <a:buChar char="•"/>
              <a:defRPr/>
            </a:pPr>
            <a:r>
              <a:rPr lang="en-US" sz="3200" dirty="0">
                <a:latin typeface="Calibri" panose="020F0502020204030204" pitchFamily="34" charset="0"/>
                <a:cs typeface="Calibri" panose="020F0502020204030204" pitchFamily="34" charset="0"/>
              </a:rPr>
              <a:t>Optimal (16-20)</a:t>
            </a:r>
          </a:p>
          <a:p>
            <a:pPr>
              <a:buFont typeface="Arial" pitchFamily="34" charset="0"/>
              <a:buChar char="•"/>
              <a:defRPr/>
            </a:pPr>
            <a:r>
              <a:rPr lang="en-US" sz="3200" dirty="0">
                <a:latin typeface="Calibri" panose="020F0502020204030204" pitchFamily="34" charset="0"/>
                <a:cs typeface="Calibri" panose="020F0502020204030204" pitchFamily="34" charset="0"/>
              </a:rPr>
              <a:t>Suboptimal (11-15)</a:t>
            </a:r>
          </a:p>
          <a:p>
            <a:pPr>
              <a:buFont typeface="Arial" pitchFamily="34" charset="0"/>
              <a:buChar char="•"/>
              <a:defRPr/>
            </a:pPr>
            <a:r>
              <a:rPr lang="en-US" sz="3200" dirty="0">
                <a:latin typeface="Calibri" panose="020F0502020204030204" pitchFamily="34" charset="0"/>
                <a:cs typeface="Calibri" panose="020F0502020204030204" pitchFamily="34" charset="0"/>
              </a:rPr>
              <a:t>Marginal (6-10)</a:t>
            </a:r>
          </a:p>
          <a:p>
            <a:pPr>
              <a:buFont typeface="Arial" pitchFamily="34" charset="0"/>
              <a:buChar char="•"/>
              <a:defRPr/>
            </a:pPr>
            <a:r>
              <a:rPr lang="en-US" sz="3200" dirty="0">
                <a:latin typeface="Calibri" panose="020F0502020204030204" pitchFamily="34" charset="0"/>
                <a:cs typeface="Calibri" panose="020F0502020204030204" pitchFamily="34" charset="0"/>
              </a:rPr>
              <a:t>Poor (0-5)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0" dirty="0"/>
              <a:t>High or Low Gradient?</a:t>
            </a:r>
          </a:p>
        </p:txBody>
      </p:sp>
      <p:sp>
        <p:nvSpPr>
          <p:cNvPr id="5" name="Content Placeholder 4"/>
          <p:cNvSpPr>
            <a:spLocks noGrp="1"/>
          </p:cNvSpPr>
          <p:nvPr>
            <p:ph idx="1"/>
          </p:nvPr>
        </p:nvSpPr>
        <p:spPr>
          <a:xfrm>
            <a:off x="461472" y="1385799"/>
            <a:ext cx="8121419" cy="4687443"/>
          </a:xfrm>
        </p:spPr>
        <p:txBody>
          <a:bodyPr>
            <a:normAutofit/>
          </a:bodyPr>
          <a:lstStyle/>
          <a:p>
            <a:pPr marL="457200" lvl="1" indent="0">
              <a:buNone/>
            </a:pPr>
            <a:endParaRPr lang="en-US" sz="32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F0FD072-1E2B-4909-B44A-7CFAF6F23331}"/>
              </a:ext>
            </a:extLst>
          </p:cNvPr>
          <p:cNvPicPr>
            <a:picLocks noChangeAspect="1"/>
          </p:cNvPicPr>
          <p:nvPr/>
        </p:nvPicPr>
        <p:blipFill>
          <a:blip r:embed="rId3"/>
          <a:stretch>
            <a:fillRect/>
          </a:stretch>
        </p:blipFill>
        <p:spPr>
          <a:xfrm>
            <a:off x="561109" y="1417638"/>
            <a:ext cx="8091522" cy="449529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AFAAC08-A0D8-44B5-92E1-C9FDC9BBDEC7}"/>
              </a:ext>
            </a:extLst>
          </p:cNvPr>
          <p:cNvSpPr txBox="1"/>
          <p:nvPr/>
        </p:nvSpPr>
        <p:spPr>
          <a:xfrm>
            <a:off x="1900720" y="4291247"/>
            <a:ext cx="1674688"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Riffle</a:t>
            </a:r>
          </a:p>
        </p:txBody>
      </p:sp>
      <p:sp>
        <p:nvSpPr>
          <p:cNvPr id="7" name="TextBox 6">
            <a:extLst>
              <a:ext uri="{FF2B5EF4-FFF2-40B4-BE49-F238E27FC236}">
                <a16:creationId xmlns:a16="http://schemas.microsoft.com/office/drawing/2014/main" id="{9F70CFBE-9DBD-4BBA-A6F0-7535EA8EE81E}"/>
              </a:ext>
            </a:extLst>
          </p:cNvPr>
          <p:cNvSpPr txBox="1"/>
          <p:nvPr/>
        </p:nvSpPr>
        <p:spPr>
          <a:xfrm>
            <a:off x="4952144" y="3638118"/>
            <a:ext cx="103769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Run</a:t>
            </a:r>
          </a:p>
        </p:txBody>
      </p:sp>
      <p:sp>
        <p:nvSpPr>
          <p:cNvPr id="8" name="TextBox 7">
            <a:extLst>
              <a:ext uri="{FF2B5EF4-FFF2-40B4-BE49-F238E27FC236}">
                <a16:creationId xmlns:a16="http://schemas.microsoft.com/office/drawing/2014/main" id="{49E51530-3083-480B-BF7F-22844CC98EB1}"/>
              </a:ext>
            </a:extLst>
          </p:cNvPr>
          <p:cNvSpPr txBox="1"/>
          <p:nvPr/>
        </p:nvSpPr>
        <p:spPr>
          <a:xfrm>
            <a:off x="5727843" y="3391366"/>
            <a:ext cx="873304"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Pool</a:t>
            </a:r>
          </a:p>
        </p:txBody>
      </p:sp>
      <p:sp>
        <p:nvSpPr>
          <p:cNvPr id="9" name="Oval 8">
            <a:extLst>
              <a:ext uri="{FF2B5EF4-FFF2-40B4-BE49-F238E27FC236}">
                <a16:creationId xmlns:a16="http://schemas.microsoft.com/office/drawing/2014/main" id="{74EF4EBD-738D-4C7F-962F-5724B2695E68}"/>
              </a:ext>
            </a:extLst>
          </p:cNvPr>
          <p:cNvSpPr/>
          <p:nvPr/>
        </p:nvSpPr>
        <p:spPr>
          <a:xfrm>
            <a:off x="461472" y="457223"/>
            <a:ext cx="1131022" cy="800101"/>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8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FC49-5781-4040-A97A-56C9DE9CD01F}"/>
              </a:ext>
            </a:extLst>
          </p:cNvPr>
          <p:cNvSpPr>
            <a:spLocks noGrp="1"/>
          </p:cNvSpPr>
          <p:nvPr>
            <p:ph type="title"/>
          </p:nvPr>
        </p:nvSpPr>
        <p:spPr/>
        <p:txBody>
          <a:bodyPr/>
          <a:lstStyle/>
          <a:p>
            <a:r>
              <a:rPr lang="en-US" b="0" dirty="0"/>
              <a:t>High or Low Gradient?</a:t>
            </a:r>
          </a:p>
        </p:txBody>
      </p:sp>
      <p:pic>
        <p:nvPicPr>
          <p:cNvPr id="4" name="Content Placeholder 3">
            <a:extLst>
              <a:ext uri="{FF2B5EF4-FFF2-40B4-BE49-F238E27FC236}">
                <a16:creationId xmlns:a16="http://schemas.microsoft.com/office/drawing/2014/main" id="{65EB4182-2DC9-4BD0-8129-8F52DCB1A8C9}"/>
              </a:ext>
            </a:extLst>
          </p:cNvPr>
          <p:cNvPicPr>
            <a:picLocks noGrp="1" noChangeAspect="1"/>
          </p:cNvPicPr>
          <p:nvPr>
            <p:ph idx="1"/>
          </p:nvPr>
        </p:nvPicPr>
        <p:blipFill>
          <a:blip r:embed="rId3"/>
          <a:stretch>
            <a:fillRect/>
          </a:stretch>
        </p:blipFill>
        <p:spPr>
          <a:xfrm>
            <a:off x="1721813" y="1502207"/>
            <a:ext cx="5700185" cy="4275138"/>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7469DCD7-C82A-4F9C-A325-721378B24EC6}"/>
              </a:ext>
            </a:extLst>
          </p:cNvPr>
          <p:cNvSpPr/>
          <p:nvPr/>
        </p:nvSpPr>
        <p:spPr>
          <a:xfrm>
            <a:off x="2088573" y="488372"/>
            <a:ext cx="1049482" cy="800101"/>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51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6851-2BB6-4459-A9DF-561405BA51E4}"/>
              </a:ext>
            </a:extLst>
          </p:cNvPr>
          <p:cNvSpPr>
            <a:spLocks noGrp="1"/>
          </p:cNvSpPr>
          <p:nvPr>
            <p:ph type="title"/>
          </p:nvPr>
        </p:nvSpPr>
        <p:spPr>
          <a:xfrm>
            <a:off x="469727" y="-21589"/>
            <a:ext cx="8225327" cy="809609"/>
          </a:xfrm>
        </p:spPr>
        <p:txBody>
          <a:bodyPr/>
          <a:lstStyle/>
          <a:p>
            <a:r>
              <a:rPr lang="en-US" sz="3600" b="0" dirty="0"/>
              <a:t>#1 - Epifaunal Substrate/Available Cover</a:t>
            </a:r>
          </a:p>
        </p:txBody>
      </p:sp>
      <p:sp>
        <p:nvSpPr>
          <p:cNvPr id="3" name="Content Placeholder 2">
            <a:extLst>
              <a:ext uri="{FF2B5EF4-FFF2-40B4-BE49-F238E27FC236}">
                <a16:creationId xmlns:a16="http://schemas.microsoft.com/office/drawing/2014/main" id="{7CB4E4BB-D939-41B7-AFDE-AEF1E124B650}"/>
              </a:ext>
            </a:extLst>
          </p:cNvPr>
          <p:cNvSpPr>
            <a:spLocks noGrp="1"/>
          </p:cNvSpPr>
          <p:nvPr>
            <p:ph idx="1"/>
          </p:nvPr>
        </p:nvSpPr>
        <p:spPr>
          <a:xfrm>
            <a:off x="469727" y="794255"/>
            <a:ext cx="8225327" cy="1030347"/>
          </a:xfrm>
        </p:spPr>
        <p:txBody>
          <a:bodyPr>
            <a:normAutofit/>
          </a:bodyPr>
          <a:lstStyle/>
          <a:p>
            <a:pPr marL="0" indent="0">
              <a:buNone/>
            </a:pPr>
            <a:r>
              <a:rPr lang="en-US" sz="3000" dirty="0"/>
              <a:t>What are the types and sizes of natural materials, such as the rocks and sticks, in the stream?  </a:t>
            </a:r>
          </a:p>
        </p:txBody>
      </p:sp>
      <p:pic>
        <p:nvPicPr>
          <p:cNvPr id="5" name="Picture 4">
            <a:extLst>
              <a:ext uri="{FF2B5EF4-FFF2-40B4-BE49-F238E27FC236}">
                <a16:creationId xmlns:a16="http://schemas.microsoft.com/office/drawing/2014/main" id="{D4173107-1F2D-4AF7-9619-6A4BEFB55102}"/>
              </a:ext>
            </a:extLst>
          </p:cNvPr>
          <p:cNvPicPr>
            <a:picLocks noChangeAspect="1"/>
          </p:cNvPicPr>
          <p:nvPr/>
        </p:nvPicPr>
        <p:blipFill>
          <a:blip r:embed="rId3"/>
          <a:stretch>
            <a:fillRect/>
          </a:stretch>
        </p:blipFill>
        <p:spPr>
          <a:xfrm>
            <a:off x="420515" y="2023111"/>
            <a:ext cx="5021753" cy="376631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8D078114-93D0-43DB-8E46-A54632BF2A6B}"/>
              </a:ext>
            </a:extLst>
          </p:cNvPr>
          <p:cNvSpPr txBox="1"/>
          <p:nvPr/>
        </p:nvSpPr>
        <p:spPr>
          <a:xfrm>
            <a:off x="5772150" y="2179036"/>
            <a:ext cx="3063240" cy="252376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 (16-20)</a:t>
            </a:r>
          </a:p>
          <a:p>
            <a:r>
              <a:rPr lang="en-US" sz="2800" dirty="0">
                <a:latin typeface="Calibri" panose="020F0502020204030204" pitchFamily="34" charset="0"/>
                <a:cs typeface="Calibri" panose="020F0502020204030204" pitchFamily="34" charset="0"/>
              </a:rPr>
              <a:t>Suboptimal (11-15)</a:t>
            </a:r>
          </a:p>
          <a:p>
            <a:r>
              <a:rPr lang="en-US" sz="2800" dirty="0">
                <a:latin typeface="Calibri" panose="020F0502020204030204" pitchFamily="34" charset="0"/>
                <a:cs typeface="Calibri" panose="020F0502020204030204" pitchFamily="34" charset="0"/>
              </a:rPr>
              <a:t>Marginal (6-10)</a:t>
            </a:r>
          </a:p>
          <a:p>
            <a:r>
              <a:rPr lang="en-US" sz="2800" dirty="0">
                <a:latin typeface="Calibri" panose="020F0502020204030204" pitchFamily="34" charset="0"/>
                <a:cs typeface="Calibri" panose="020F0502020204030204" pitchFamily="34" charset="0"/>
              </a:rPr>
              <a:t>Poor (0-5)</a:t>
            </a:r>
          </a:p>
          <a:p>
            <a:endParaRPr lang="en-US" dirty="0"/>
          </a:p>
        </p:txBody>
      </p:sp>
      <p:sp>
        <p:nvSpPr>
          <p:cNvPr id="8" name="Oval 7">
            <a:extLst>
              <a:ext uri="{FF2B5EF4-FFF2-40B4-BE49-F238E27FC236}">
                <a16:creationId xmlns:a16="http://schemas.microsoft.com/office/drawing/2014/main" id="{8B3B5B12-504C-4925-B0FB-FFB936DBD1AD}"/>
              </a:ext>
            </a:extLst>
          </p:cNvPr>
          <p:cNvSpPr/>
          <p:nvPr/>
        </p:nvSpPr>
        <p:spPr>
          <a:xfrm>
            <a:off x="5646420" y="2571750"/>
            <a:ext cx="2576918" cy="61722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4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EADE-49E8-4BBF-B492-1AD46DDEE8D2}"/>
              </a:ext>
            </a:extLst>
          </p:cNvPr>
          <p:cNvSpPr>
            <a:spLocks noGrp="1"/>
          </p:cNvSpPr>
          <p:nvPr>
            <p:ph type="title"/>
          </p:nvPr>
        </p:nvSpPr>
        <p:spPr>
          <a:xfrm>
            <a:off x="463608" y="21411"/>
            <a:ext cx="8225327" cy="955580"/>
          </a:xfrm>
        </p:spPr>
        <p:txBody>
          <a:bodyPr/>
          <a:lstStyle/>
          <a:p>
            <a:r>
              <a:rPr lang="en-US" b="0" dirty="0"/>
              <a:t>#2 – Embeddedness </a:t>
            </a:r>
          </a:p>
        </p:txBody>
      </p:sp>
      <p:sp>
        <p:nvSpPr>
          <p:cNvPr id="3" name="Content Placeholder 2">
            <a:extLst>
              <a:ext uri="{FF2B5EF4-FFF2-40B4-BE49-F238E27FC236}">
                <a16:creationId xmlns:a16="http://schemas.microsoft.com/office/drawing/2014/main" id="{7E6B31FB-F2BB-42E2-900E-03251920076B}"/>
              </a:ext>
            </a:extLst>
          </p:cNvPr>
          <p:cNvSpPr>
            <a:spLocks noGrp="1"/>
          </p:cNvSpPr>
          <p:nvPr>
            <p:ph idx="1"/>
          </p:nvPr>
        </p:nvSpPr>
        <p:spPr>
          <a:xfrm>
            <a:off x="461472" y="834391"/>
            <a:ext cx="8225327" cy="1087042"/>
          </a:xfrm>
        </p:spPr>
        <p:txBody>
          <a:bodyPr/>
          <a:lstStyle/>
          <a:p>
            <a:pPr marL="0" indent="0">
              <a:buNone/>
            </a:pPr>
            <a:r>
              <a:rPr lang="en-US" dirty="0"/>
              <a:t>How deeply are the rocks on the bottom of the stream covered with sediment?</a:t>
            </a:r>
          </a:p>
        </p:txBody>
      </p:sp>
      <p:pic>
        <p:nvPicPr>
          <p:cNvPr id="7" name="Picture 6">
            <a:extLst>
              <a:ext uri="{FF2B5EF4-FFF2-40B4-BE49-F238E27FC236}">
                <a16:creationId xmlns:a16="http://schemas.microsoft.com/office/drawing/2014/main" id="{A3235028-0731-4460-81CB-FEBCA2EA8C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6863" y="1921433"/>
            <a:ext cx="3188075" cy="4250767"/>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516CEA68-FD03-43F8-A523-FB233266367F}"/>
              </a:ext>
            </a:extLst>
          </p:cNvPr>
          <p:cNvSpPr txBox="1"/>
          <p:nvPr/>
        </p:nvSpPr>
        <p:spPr>
          <a:xfrm>
            <a:off x="5102850" y="2433560"/>
            <a:ext cx="3721110" cy="2708434"/>
          </a:xfrm>
          <a:prstGeom prst="rect">
            <a:avLst/>
          </a:prstGeom>
          <a:noFill/>
        </p:spPr>
        <p:txBody>
          <a:bodyPr wrap="square" rtlCol="0">
            <a:spAutoFit/>
          </a:bodyPr>
          <a:lstStyle/>
          <a:p>
            <a:endParaRPr lang="en-US" sz="12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a:t>
            </a:r>
          </a:p>
          <a:p>
            <a:r>
              <a:rPr lang="en-US" sz="2800" dirty="0">
                <a:latin typeface="Calibri" panose="020F0502020204030204" pitchFamily="34" charset="0"/>
                <a:cs typeface="Calibri" panose="020F0502020204030204" pitchFamily="34" charset="0"/>
              </a:rPr>
              <a:t>Suboptimal</a:t>
            </a:r>
          </a:p>
          <a:p>
            <a:r>
              <a:rPr lang="en-US" sz="2800" dirty="0">
                <a:latin typeface="Calibri" panose="020F0502020204030204" pitchFamily="34" charset="0"/>
                <a:cs typeface="Calibri" panose="020F0502020204030204" pitchFamily="34" charset="0"/>
              </a:rPr>
              <a:t>Marginal</a:t>
            </a:r>
          </a:p>
          <a:p>
            <a:r>
              <a:rPr lang="en-US" sz="2800" dirty="0">
                <a:latin typeface="Calibri" panose="020F0502020204030204" pitchFamily="34" charset="0"/>
                <a:cs typeface="Calibri" panose="020F0502020204030204" pitchFamily="34" charset="0"/>
              </a:rPr>
              <a:t>Poor</a:t>
            </a:r>
          </a:p>
          <a:p>
            <a:endParaRPr lang="en-US" dirty="0"/>
          </a:p>
        </p:txBody>
      </p:sp>
      <p:sp>
        <p:nvSpPr>
          <p:cNvPr id="4" name="Oval 3">
            <a:extLst>
              <a:ext uri="{FF2B5EF4-FFF2-40B4-BE49-F238E27FC236}">
                <a16:creationId xmlns:a16="http://schemas.microsoft.com/office/drawing/2014/main" id="{6B0EFA37-E339-4614-87D7-E201DBAD88E6}"/>
              </a:ext>
            </a:extLst>
          </p:cNvPr>
          <p:cNvSpPr/>
          <p:nvPr/>
        </p:nvSpPr>
        <p:spPr>
          <a:xfrm>
            <a:off x="4855718" y="3097530"/>
            <a:ext cx="1755150" cy="43178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85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B3AE-C530-491F-BCEB-E6F04C0C1B66}"/>
              </a:ext>
            </a:extLst>
          </p:cNvPr>
          <p:cNvSpPr>
            <a:spLocks noGrp="1"/>
          </p:cNvSpPr>
          <p:nvPr>
            <p:ph type="title"/>
          </p:nvPr>
        </p:nvSpPr>
        <p:spPr>
          <a:xfrm>
            <a:off x="459336" y="17778"/>
            <a:ext cx="8225327" cy="985001"/>
          </a:xfrm>
        </p:spPr>
        <p:txBody>
          <a:bodyPr/>
          <a:lstStyle/>
          <a:p>
            <a:r>
              <a:rPr lang="en-US" b="0" dirty="0"/>
              <a:t>#3 - Velocity/Depth Regime   </a:t>
            </a:r>
          </a:p>
        </p:txBody>
      </p:sp>
      <p:sp>
        <p:nvSpPr>
          <p:cNvPr id="3" name="Content Placeholder 2">
            <a:extLst>
              <a:ext uri="{FF2B5EF4-FFF2-40B4-BE49-F238E27FC236}">
                <a16:creationId xmlns:a16="http://schemas.microsoft.com/office/drawing/2014/main" id="{8902E361-FA38-4B60-BAB8-8E5C286A41E1}"/>
              </a:ext>
            </a:extLst>
          </p:cNvPr>
          <p:cNvSpPr>
            <a:spLocks noGrp="1"/>
          </p:cNvSpPr>
          <p:nvPr>
            <p:ph idx="1"/>
          </p:nvPr>
        </p:nvSpPr>
        <p:spPr>
          <a:xfrm>
            <a:off x="459336" y="888074"/>
            <a:ext cx="8225327" cy="1173134"/>
          </a:xfrm>
        </p:spPr>
        <p:txBody>
          <a:bodyPr/>
          <a:lstStyle/>
          <a:p>
            <a:pPr marL="0" indent="0">
              <a:buNone/>
            </a:pPr>
            <a:r>
              <a:rPr lang="en-US" dirty="0"/>
              <a:t>What depth and flow speed combinations are found in the stream?</a:t>
            </a:r>
          </a:p>
        </p:txBody>
      </p:sp>
      <p:sp>
        <p:nvSpPr>
          <p:cNvPr id="14" name="TextBox 13">
            <a:extLst>
              <a:ext uri="{FF2B5EF4-FFF2-40B4-BE49-F238E27FC236}">
                <a16:creationId xmlns:a16="http://schemas.microsoft.com/office/drawing/2014/main" id="{0D203A2E-E74B-432B-9009-FCB2F91BBB96}"/>
              </a:ext>
            </a:extLst>
          </p:cNvPr>
          <p:cNvSpPr txBox="1"/>
          <p:nvPr/>
        </p:nvSpPr>
        <p:spPr>
          <a:xfrm>
            <a:off x="6377940" y="2618687"/>
            <a:ext cx="2580512" cy="252376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a:t>
            </a:r>
          </a:p>
          <a:p>
            <a:r>
              <a:rPr lang="en-US" sz="2800" dirty="0">
                <a:latin typeface="Calibri" panose="020F0502020204030204" pitchFamily="34" charset="0"/>
                <a:cs typeface="Calibri" panose="020F0502020204030204" pitchFamily="34" charset="0"/>
              </a:rPr>
              <a:t>Suboptimal</a:t>
            </a:r>
          </a:p>
          <a:p>
            <a:r>
              <a:rPr lang="en-US" sz="2800" dirty="0">
                <a:latin typeface="Calibri" panose="020F0502020204030204" pitchFamily="34" charset="0"/>
                <a:cs typeface="Calibri" panose="020F0502020204030204" pitchFamily="34" charset="0"/>
              </a:rPr>
              <a:t>Marginal</a:t>
            </a:r>
          </a:p>
          <a:p>
            <a:r>
              <a:rPr lang="en-US" sz="2800" dirty="0">
                <a:latin typeface="Calibri" panose="020F0502020204030204" pitchFamily="34" charset="0"/>
                <a:cs typeface="Calibri" panose="020F0502020204030204" pitchFamily="34" charset="0"/>
              </a:rPr>
              <a:t>Poor</a:t>
            </a:r>
          </a:p>
          <a:p>
            <a:endParaRPr lang="en-US" dirty="0"/>
          </a:p>
        </p:txBody>
      </p:sp>
      <p:sp>
        <p:nvSpPr>
          <p:cNvPr id="6" name="Oval 5">
            <a:extLst>
              <a:ext uri="{FF2B5EF4-FFF2-40B4-BE49-F238E27FC236}">
                <a16:creationId xmlns:a16="http://schemas.microsoft.com/office/drawing/2014/main" id="{7972DC6D-20AB-4665-BEA9-7284227E0D4F}"/>
              </a:ext>
            </a:extLst>
          </p:cNvPr>
          <p:cNvSpPr/>
          <p:nvPr/>
        </p:nvSpPr>
        <p:spPr>
          <a:xfrm>
            <a:off x="6377940" y="3429000"/>
            <a:ext cx="1863090" cy="63815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tree next to a body of water&#10;&#10;Description automatically generated">
            <a:extLst>
              <a:ext uri="{FF2B5EF4-FFF2-40B4-BE49-F238E27FC236}">
                <a16:creationId xmlns:a16="http://schemas.microsoft.com/office/drawing/2014/main" id="{E4947F3D-7CE9-4463-9ED7-1051639BC9EE}"/>
              </a:ext>
            </a:extLst>
          </p:cNvPr>
          <p:cNvPicPr>
            <a:picLocks noChangeAspect="1"/>
          </p:cNvPicPr>
          <p:nvPr/>
        </p:nvPicPr>
        <p:blipFill>
          <a:blip r:embed="rId3"/>
          <a:stretch>
            <a:fillRect/>
          </a:stretch>
        </p:blipFill>
        <p:spPr>
          <a:xfrm>
            <a:off x="358384" y="2194561"/>
            <a:ext cx="5663050" cy="3775366"/>
          </a:xfrm>
          <a:prstGeom prst="rect">
            <a:avLst/>
          </a:prstGeom>
        </p:spPr>
      </p:pic>
    </p:spTree>
    <p:extLst>
      <p:ext uri="{BB962C8B-B14F-4D97-AF65-F5344CB8AC3E}">
        <p14:creationId xmlns:p14="http://schemas.microsoft.com/office/powerpoint/2010/main" val="255102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CBF1-26B9-47E7-92B6-0B2B756419C3}"/>
              </a:ext>
            </a:extLst>
          </p:cNvPr>
          <p:cNvSpPr>
            <a:spLocks noGrp="1"/>
          </p:cNvSpPr>
          <p:nvPr>
            <p:ph type="title"/>
          </p:nvPr>
        </p:nvSpPr>
        <p:spPr>
          <a:xfrm>
            <a:off x="459336" y="0"/>
            <a:ext cx="8225327" cy="943438"/>
          </a:xfrm>
        </p:spPr>
        <p:txBody>
          <a:bodyPr/>
          <a:lstStyle/>
          <a:p>
            <a:r>
              <a:rPr lang="en-US" b="0" dirty="0"/>
              <a:t>#4 - Sediment Deposition  </a:t>
            </a:r>
          </a:p>
        </p:txBody>
      </p:sp>
      <p:sp>
        <p:nvSpPr>
          <p:cNvPr id="3" name="Content Placeholder 2">
            <a:extLst>
              <a:ext uri="{FF2B5EF4-FFF2-40B4-BE49-F238E27FC236}">
                <a16:creationId xmlns:a16="http://schemas.microsoft.com/office/drawing/2014/main" id="{7853694C-3716-4ABC-9F7A-43CC18CF9534}"/>
              </a:ext>
            </a:extLst>
          </p:cNvPr>
          <p:cNvSpPr>
            <a:spLocks noGrp="1"/>
          </p:cNvSpPr>
          <p:nvPr>
            <p:ph idx="1"/>
          </p:nvPr>
        </p:nvSpPr>
        <p:spPr>
          <a:xfrm>
            <a:off x="461472" y="731520"/>
            <a:ext cx="8225327" cy="1145337"/>
          </a:xfrm>
        </p:spPr>
        <p:txBody>
          <a:bodyPr/>
          <a:lstStyle/>
          <a:p>
            <a:pPr marL="0" indent="0">
              <a:buNone/>
            </a:pPr>
            <a:r>
              <a:rPr lang="en-US" dirty="0"/>
              <a:t>What are the sizes and numbers of islands or point bars formed by sediment?</a:t>
            </a:r>
          </a:p>
        </p:txBody>
      </p:sp>
      <p:pic>
        <p:nvPicPr>
          <p:cNvPr id="13" name="Picture 12">
            <a:extLst>
              <a:ext uri="{FF2B5EF4-FFF2-40B4-BE49-F238E27FC236}">
                <a16:creationId xmlns:a16="http://schemas.microsoft.com/office/drawing/2014/main" id="{C200D39B-D3A3-4DE3-B028-566D669D78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408" y="2349274"/>
            <a:ext cx="4829232" cy="3621924"/>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3F2319D8-9F08-4BB2-95E7-D3B3B9E44CAE}"/>
              </a:ext>
            </a:extLst>
          </p:cNvPr>
          <p:cNvSpPr txBox="1"/>
          <p:nvPr/>
        </p:nvSpPr>
        <p:spPr>
          <a:xfrm>
            <a:off x="5269584" y="2471267"/>
            <a:ext cx="3704734" cy="252376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Rating:</a:t>
            </a:r>
          </a:p>
          <a:p>
            <a:r>
              <a:rPr lang="en-US" sz="2800" dirty="0">
                <a:latin typeface="Calibri" panose="020F0502020204030204" pitchFamily="34" charset="0"/>
                <a:cs typeface="Calibri" panose="020F0502020204030204" pitchFamily="34" charset="0"/>
              </a:rPr>
              <a:t>Optimal</a:t>
            </a:r>
          </a:p>
          <a:p>
            <a:r>
              <a:rPr lang="en-US" sz="2800" dirty="0">
                <a:latin typeface="Calibri" panose="020F0502020204030204" pitchFamily="34" charset="0"/>
                <a:cs typeface="Calibri" panose="020F0502020204030204" pitchFamily="34" charset="0"/>
              </a:rPr>
              <a:t>Suboptimal</a:t>
            </a:r>
          </a:p>
          <a:p>
            <a:r>
              <a:rPr lang="en-US" sz="2800" dirty="0">
                <a:latin typeface="Calibri" panose="020F0502020204030204" pitchFamily="34" charset="0"/>
                <a:cs typeface="Calibri" panose="020F0502020204030204" pitchFamily="34" charset="0"/>
              </a:rPr>
              <a:t>Marginal</a:t>
            </a:r>
          </a:p>
          <a:p>
            <a:r>
              <a:rPr lang="en-US" sz="2800" dirty="0">
                <a:latin typeface="Calibri" panose="020F0502020204030204" pitchFamily="34" charset="0"/>
                <a:cs typeface="Calibri" panose="020F0502020204030204" pitchFamily="34" charset="0"/>
              </a:rPr>
              <a:t>Poor</a:t>
            </a:r>
          </a:p>
          <a:p>
            <a:endParaRPr lang="en-US" dirty="0"/>
          </a:p>
        </p:txBody>
      </p:sp>
      <p:sp>
        <p:nvSpPr>
          <p:cNvPr id="4" name="Oval 3">
            <a:extLst>
              <a:ext uri="{FF2B5EF4-FFF2-40B4-BE49-F238E27FC236}">
                <a16:creationId xmlns:a16="http://schemas.microsoft.com/office/drawing/2014/main" id="{0C0BAAE6-F49F-42B3-8902-2D57BA180BD2}"/>
              </a:ext>
            </a:extLst>
          </p:cNvPr>
          <p:cNvSpPr/>
          <p:nvPr/>
        </p:nvSpPr>
        <p:spPr>
          <a:xfrm>
            <a:off x="5178156" y="4240530"/>
            <a:ext cx="1085850" cy="445202"/>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5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 PPT White Standard</Template>
  <TotalTime>40660</TotalTime>
  <Words>2011</Words>
  <Application>Microsoft Office PowerPoint</Application>
  <PresentationFormat>On-screen Show (4:3)</PresentationFormat>
  <Paragraphs>270</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Next Regular</vt:lpstr>
      <vt:lpstr>AvenirNext LT Pro Bold</vt:lpstr>
      <vt:lpstr>Calibri</vt:lpstr>
      <vt:lpstr>Mercury Display</vt:lpstr>
      <vt:lpstr>Mercury Display Semibold</vt:lpstr>
      <vt:lpstr>Times New Roman</vt:lpstr>
      <vt:lpstr>Verdana</vt:lpstr>
      <vt:lpstr>UK Primary White Standard</vt:lpstr>
      <vt:lpstr>Watershed Academy Watershed Coordinator Training Series</vt:lpstr>
      <vt:lpstr>PowerPoint Presentation</vt:lpstr>
      <vt:lpstr>PowerPoint Presentation</vt:lpstr>
      <vt:lpstr>High or Low Gradient?</vt:lpstr>
      <vt:lpstr>High or Low Gradient?</vt:lpstr>
      <vt:lpstr>#1 - Epifaunal Substrate/Available Cover</vt:lpstr>
      <vt:lpstr>#2 – Embeddedness </vt:lpstr>
      <vt:lpstr>#3 - Velocity/Depth Regime   </vt:lpstr>
      <vt:lpstr>#4 - Sediment Deposition  </vt:lpstr>
      <vt:lpstr>#5 - Channel Flow Status </vt:lpstr>
      <vt:lpstr>#6 - Channel Alteration </vt:lpstr>
      <vt:lpstr>#7 - Frequency of Riffles </vt:lpstr>
      <vt:lpstr>#8 - Bank Stability</vt:lpstr>
      <vt:lpstr>#9 – Vegetative Protection</vt:lpstr>
      <vt:lpstr>#10 - Riparian Zone Width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Steven</dc:creator>
  <cp:lastModifiedBy>McAlister, Malissa L.</cp:lastModifiedBy>
  <cp:revision>424</cp:revision>
  <dcterms:created xsi:type="dcterms:W3CDTF">2018-02-01T15:12:04Z</dcterms:created>
  <dcterms:modified xsi:type="dcterms:W3CDTF">2019-10-25T21:30:19Z</dcterms:modified>
</cp:coreProperties>
</file>