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436" r:id="rId2"/>
    <p:sldId id="513" r:id="rId3"/>
    <p:sldId id="461" r:id="rId4"/>
    <p:sldId id="465" r:id="rId5"/>
    <p:sldId id="515" r:id="rId6"/>
    <p:sldId id="494" r:id="rId7"/>
    <p:sldId id="482" r:id="rId8"/>
    <p:sldId id="483" r:id="rId9"/>
    <p:sldId id="495" r:id="rId10"/>
    <p:sldId id="492" r:id="rId11"/>
    <p:sldId id="493" r:id="rId12"/>
    <p:sldId id="525" r:id="rId13"/>
    <p:sldId id="486" r:id="rId14"/>
    <p:sldId id="517" r:id="rId15"/>
    <p:sldId id="521" r:id="rId16"/>
    <p:sldId id="522" r:id="rId17"/>
    <p:sldId id="523" r:id="rId18"/>
    <p:sldId id="524" r:id="rId19"/>
    <p:sldId id="520" r:id="rId20"/>
    <p:sldId id="484" r:id="rId21"/>
    <p:sldId id="490" r:id="rId22"/>
    <p:sldId id="491" r:id="rId23"/>
    <p:sldId id="497" r:id="rId24"/>
    <p:sldId id="45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 id="2" name="Malissa McAlister" initials="MM" lastIdx="3" clrIdx="1"/>
  <p:cmAuthor id="3" name="McAlister, Malissa" initials="MM" lastIdx="1" clrIdx="2">
    <p:extLst>
      <p:ext uri="{19B8F6BF-5375-455C-9EA6-DF929625EA0E}">
        <p15:presenceInfo xmlns:p15="http://schemas.microsoft.com/office/powerpoint/2012/main" userId="S-1-5-21-436374069-1454471165-682003330-923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FF3300"/>
    <a:srgbClr val="328646"/>
    <a:srgbClr val="FFAA01"/>
    <a:srgbClr val="FFFF99"/>
    <a:srgbClr val="FF7C80"/>
    <a:srgbClr val="FFFF00"/>
    <a:srgbClr val="FF99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62515" autoAdjust="0"/>
  </p:normalViewPr>
  <p:slideViewPr>
    <p:cSldViewPr snapToGrid="0" snapToObjects="1">
      <p:cViewPr varScale="1">
        <p:scale>
          <a:sx n="71" d="100"/>
          <a:sy n="71" d="100"/>
        </p:scale>
        <p:origin x="2550"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5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E088EB-FE46-42F9-9A3D-9521219FE5C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615EF77-39B8-43F7-A973-A662F2F395DF}">
      <dgm:prSet phldrT="[Text]" custT="1"/>
      <dgm:spPr>
        <a:solidFill>
          <a:srgbClr val="328646"/>
        </a:solidFill>
      </dgm:spPr>
      <dgm:t>
        <a:bodyPr/>
        <a:lstStyle/>
        <a:p>
          <a:r>
            <a:rPr lang="en-US" sz="3200" b="1" dirty="0">
              <a:latin typeface="Calibri" panose="020F0502020204030204" pitchFamily="34" charset="0"/>
              <a:cs typeface="Calibri" panose="020F0502020204030204" pitchFamily="34" charset="0"/>
            </a:rPr>
            <a:t>Biological Integrity</a:t>
          </a:r>
        </a:p>
      </dgm:t>
    </dgm:pt>
    <dgm:pt modelId="{490F2008-4E9C-4257-9EFD-2B7F2D9EB274}" type="parTrans" cxnId="{ED52AE75-63C2-44B3-8CF0-B51EF04D5B5C}">
      <dgm:prSet/>
      <dgm:spPr/>
      <dgm:t>
        <a:bodyPr/>
        <a:lstStyle/>
        <a:p>
          <a:endParaRPr lang="en-US"/>
        </a:p>
      </dgm:t>
    </dgm:pt>
    <dgm:pt modelId="{966CC98D-60AC-4D43-998E-BE40CED5ED8F}" type="sibTrans" cxnId="{ED52AE75-63C2-44B3-8CF0-B51EF04D5B5C}">
      <dgm:prSet/>
      <dgm:spPr/>
      <dgm:t>
        <a:bodyPr/>
        <a:lstStyle/>
        <a:p>
          <a:endParaRPr lang="en-US"/>
        </a:p>
      </dgm:t>
    </dgm:pt>
    <dgm:pt modelId="{B0C7185D-6154-402C-8347-458B1DF2FA0F}">
      <dgm:prSet phldrT="[Text]" custT="1"/>
      <dgm:spPr>
        <a:solidFill>
          <a:schemeClr val="accent2">
            <a:lumMod val="40000"/>
            <a:lumOff val="60000"/>
          </a:schemeClr>
        </a:solidFill>
      </dgm:spPr>
      <dgm:t>
        <a:bodyPr/>
        <a:lstStyle/>
        <a:p>
          <a:r>
            <a:rPr lang="en-US" sz="2400" b="1" dirty="0">
              <a:latin typeface="Calibri" panose="020F0502020204030204" pitchFamily="34" charset="0"/>
              <a:cs typeface="Calibri" panose="020F0502020204030204" pitchFamily="34" charset="0"/>
            </a:rPr>
            <a:t>Flow Regime</a:t>
          </a:r>
          <a:endParaRPr lang="en-US" sz="2400" dirty="0">
            <a:latin typeface="Calibri" panose="020F0502020204030204" pitchFamily="34" charset="0"/>
            <a:cs typeface="Calibri" panose="020F0502020204030204" pitchFamily="34" charset="0"/>
          </a:endParaRPr>
        </a:p>
      </dgm:t>
    </dgm:pt>
    <dgm:pt modelId="{5E7C18E4-A441-46BB-B49E-02F476780AAA}" type="parTrans" cxnId="{50927D73-81DA-4F42-B251-91281303E85D}">
      <dgm:prSet/>
      <dgm:spPr/>
      <dgm:t>
        <a:bodyPr/>
        <a:lstStyle/>
        <a:p>
          <a:endParaRPr lang="en-US"/>
        </a:p>
      </dgm:t>
    </dgm:pt>
    <dgm:pt modelId="{A824B0F1-38B6-4ABE-A470-6D56DB68EB44}" type="sibTrans" cxnId="{50927D73-81DA-4F42-B251-91281303E85D}">
      <dgm:prSet/>
      <dgm:spPr/>
      <dgm:t>
        <a:bodyPr/>
        <a:lstStyle/>
        <a:p>
          <a:endParaRPr lang="en-US"/>
        </a:p>
      </dgm:t>
    </dgm:pt>
    <dgm:pt modelId="{70E35A07-8B71-4E20-8A5A-D44AA0A55531}">
      <dgm:prSet phldrT="[Text]" custT="1"/>
      <dgm:spPr>
        <a:solidFill>
          <a:srgbClr val="FF0000"/>
        </a:solidFill>
      </dgm:spPr>
      <dgm:t>
        <a:bodyPr/>
        <a:lstStyle/>
        <a:p>
          <a:r>
            <a:rPr lang="en-US" sz="2400" b="1" dirty="0">
              <a:latin typeface="Calibri" panose="020F0502020204030204" pitchFamily="34" charset="0"/>
              <a:cs typeface="Calibri" panose="020F0502020204030204" pitchFamily="34" charset="0"/>
            </a:rPr>
            <a:t>Habitat</a:t>
          </a:r>
        </a:p>
      </dgm:t>
    </dgm:pt>
    <dgm:pt modelId="{8ED4FD39-5533-4DB1-ABF6-8588A8FC4C6B}" type="parTrans" cxnId="{3C1936CD-3DD9-41BD-86EF-80FAEFF7E87A}">
      <dgm:prSet/>
      <dgm:spPr/>
      <dgm:t>
        <a:bodyPr/>
        <a:lstStyle/>
        <a:p>
          <a:endParaRPr lang="en-US"/>
        </a:p>
      </dgm:t>
    </dgm:pt>
    <dgm:pt modelId="{8DB82F73-94F7-46B1-A0DE-22F5A496B770}" type="sibTrans" cxnId="{3C1936CD-3DD9-41BD-86EF-80FAEFF7E87A}">
      <dgm:prSet/>
      <dgm:spPr/>
      <dgm:t>
        <a:bodyPr/>
        <a:lstStyle/>
        <a:p>
          <a:endParaRPr lang="en-US"/>
        </a:p>
      </dgm:t>
    </dgm:pt>
    <dgm:pt modelId="{7A1D2DEF-743C-499E-A2CB-558E318F55FA}">
      <dgm:prSet phldrT="[Text]" custT="1"/>
      <dgm:spPr>
        <a:solidFill>
          <a:srgbClr val="FFC000"/>
        </a:solidFill>
      </dgm:spPr>
      <dgm:t>
        <a:bodyPr/>
        <a:lstStyle/>
        <a:p>
          <a:r>
            <a:rPr lang="en-US" sz="2400" b="1" dirty="0">
              <a:latin typeface="Calibri" panose="020F0502020204030204" pitchFamily="34" charset="0"/>
              <a:cs typeface="Calibri" panose="020F0502020204030204" pitchFamily="34" charset="0"/>
            </a:rPr>
            <a:t>Energy Source (Food, Sunlight)</a:t>
          </a:r>
        </a:p>
      </dgm:t>
    </dgm:pt>
    <dgm:pt modelId="{4F1C7456-4141-4379-B911-644D21D7C28D}" type="parTrans" cxnId="{C0E5AFEA-06D3-422D-9DF7-EE88A77F5ADF}">
      <dgm:prSet/>
      <dgm:spPr/>
      <dgm:t>
        <a:bodyPr/>
        <a:lstStyle/>
        <a:p>
          <a:endParaRPr lang="en-US"/>
        </a:p>
      </dgm:t>
    </dgm:pt>
    <dgm:pt modelId="{035E981F-96FD-4C1F-9FB2-5080C8D7C25E}" type="sibTrans" cxnId="{C0E5AFEA-06D3-422D-9DF7-EE88A77F5ADF}">
      <dgm:prSet/>
      <dgm:spPr/>
      <dgm:t>
        <a:bodyPr/>
        <a:lstStyle/>
        <a:p>
          <a:endParaRPr lang="en-US"/>
        </a:p>
      </dgm:t>
    </dgm:pt>
    <dgm:pt modelId="{0CB10217-ED50-42EC-B776-82A3C5B45790}">
      <dgm:prSet phldrT="[Text]" custT="1"/>
      <dgm:spPr>
        <a:solidFill>
          <a:schemeClr val="accent1">
            <a:lumMod val="40000"/>
            <a:lumOff val="60000"/>
          </a:schemeClr>
        </a:solidFill>
      </dgm:spPr>
      <dgm:t>
        <a:bodyPr/>
        <a:lstStyle/>
        <a:p>
          <a:r>
            <a:rPr lang="en-US" sz="2400" b="1" dirty="0">
              <a:latin typeface="Calibri" panose="020F0502020204030204" pitchFamily="34" charset="0"/>
              <a:cs typeface="Calibri" panose="020F0502020204030204" pitchFamily="34" charset="0"/>
            </a:rPr>
            <a:t>Water Chemistry</a:t>
          </a:r>
        </a:p>
      </dgm:t>
    </dgm:pt>
    <dgm:pt modelId="{2DD1105B-8A30-458A-9B0B-5360CD49F7F6}" type="parTrans" cxnId="{A07E17F4-65A8-40B2-ABAC-6604826002ED}">
      <dgm:prSet/>
      <dgm:spPr/>
      <dgm:t>
        <a:bodyPr/>
        <a:lstStyle/>
        <a:p>
          <a:endParaRPr lang="en-US"/>
        </a:p>
      </dgm:t>
    </dgm:pt>
    <dgm:pt modelId="{293431C8-B545-4261-A0FC-D1A4756EE021}" type="sibTrans" cxnId="{A07E17F4-65A8-40B2-ABAC-6604826002ED}">
      <dgm:prSet/>
      <dgm:spPr/>
      <dgm:t>
        <a:bodyPr/>
        <a:lstStyle/>
        <a:p>
          <a:endParaRPr lang="en-US"/>
        </a:p>
      </dgm:t>
    </dgm:pt>
    <dgm:pt modelId="{0516F495-4993-49E1-A932-CA002381408C}">
      <dgm:prSet phldrT="[Text]" custT="1"/>
      <dgm:spPr>
        <a:solidFill>
          <a:srgbClr val="00B050"/>
        </a:solidFill>
      </dgm:spPr>
      <dgm:t>
        <a:bodyPr/>
        <a:lstStyle/>
        <a:p>
          <a:r>
            <a:rPr lang="en-US" sz="2400" b="1" dirty="0">
              <a:latin typeface="Calibri" panose="020F0502020204030204" pitchFamily="34" charset="0"/>
              <a:cs typeface="Calibri" panose="020F0502020204030204" pitchFamily="34" charset="0"/>
            </a:rPr>
            <a:t>Biotic Factors (reproduction, disease, </a:t>
          </a:r>
          <a:r>
            <a:rPr lang="en-US" sz="2400" b="1" dirty="0" err="1">
              <a:latin typeface="Calibri" panose="020F0502020204030204" pitchFamily="34" charset="0"/>
              <a:cs typeface="Calibri" panose="020F0502020204030204" pitchFamily="34" charset="0"/>
            </a:rPr>
            <a:t>etc</a:t>
          </a:r>
          <a:r>
            <a:rPr lang="en-US" sz="2400" b="1" dirty="0">
              <a:latin typeface="Calibri" panose="020F0502020204030204" pitchFamily="34" charset="0"/>
              <a:cs typeface="Calibri" panose="020F0502020204030204" pitchFamily="34" charset="0"/>
            </a:rPr>
            <a:t>)</a:t>
          </a:r>
        </a:p>
      </dgm:t>
    </dgm:pt>
    <dgm:pt modelId="{8F22860D-20CF-4F01-9F1A-D4CF67BE71C8}" type="parTrans" cxnId="{35B184C4-A9F1-4992-A95A-9CC767422B31}">
      <dgm:prSet/>
      <dgm:spPr/>
      <dgm:t>
        <a:bodyPr/>
        <a:lstStyle/>
        <a:p>
          <a:endParaRPr lang="en-US"/>
        </a:p>
      </dgm:t>
    </dgm:pt>
    <dgm:pt modelId="{C4405CF7-B52A-40A7-9A42-F911A294ED86}" type="sibTrans" cxnId="{35B184C4-A9F1-4992-A95A-9CC767422B31}">
      <dgm:prSet/>
      <dgm:spPr/>
      <dgm:t>
        <a:bodyPr/>
        <a:lstStyle/>
        <a:p>
          <a:endParaRPr lang="en-US"/>
        </a:p>
      </dgm:t>
    </dgm:pt>
    <dgm:pt modelId="{039B84CC-B2F6-4626-ADA5-6BF16541E0DB}" type="pres">
      <dgm:prSet presAssocID="{F1E088EB-FE46-42F9-9A3D-9521219FE5C0}" presName="cycle" presStyleCnt="0">
        <dgm:presLayoutVars>
          <dgm:chMax val="1"/>
          <dgm:dir/>
          <dgm:animLvl val="ctr"/>
          <dgm:resizeHandles val="exact"/>
        </dgm:presLayoutVars>
      </dgm:prSet>
      <dgm:spPr/>
    </dgm:pt>
    <dgm:pt modelId="{3B27F94A-74DE-4398-9F20-CBBF444F2072}" type="pres">
      <dgm:prSet presAssocID="{A615EF77-39B8-43F7-A973-A662F2F395DF}" presName="centerShape" presStyleLbl="node0" presStyleIdx="0" presStyleCnt="1" custScaleX="121576" custScaleY="106742" custLinFactNeighborX="-39" custLinFactNeighborY="-10378"/>
      <dgm:spPr/>
    </dgm:pt>
    <dgm:pt modelId="{262B8C93-9354-40E2-AB7E-6352C7DA5E52}" type="pres">
      <dgm:prSet presAssocID="{5E7C18E4-A441-46BB-B49E-02F476780AAA}" presName="parTrans" presStyleLbl="bgSibTrans2D1" presStyleIdx="0" presStyleCnt="5" custLinFactNeighborX="15659" custLinFactNeighborY="25391"/>
      <dgm:spPr/>
    </dgm:pt>
    <dgm:pt modelId="{72D8E037-B1BB-4706-91DE-62FFDD54FEF9}" type="pres">
      <dgm:prSet presAssocID="{B0C7185D-6154-402C-8347-458B1DF2FA0F}" presName="node" presStyleLbl="node1" presStyleIdx="0" presStyleCnt="5" custScaleY="50567" custRadScaleRad="85351" custRadScaleInc="-20407">
        <dgm:presLayoutVars>
          <dgm:bulletEnabled val="1"/>
        </dgm:presLayoutVars>
      </dgm:prSet>
      <dgm:spPr/>
    </dgm:pt>
    <dgm:pt modelId="{C821EED6-AE9D-4864-8F2C-0A4E72D12A43}" type="pres">
      <dgm:prSet presAssocID="{8ED4FD39-5533-4DB1-ABF6-8588A8FC4C6B}" presName="parTrans" presStyleLbl="bgSibTrans2D1" presStyleIdx="1" presStyleCnt="5" custLinFactNeighborX="5462" custLinFactNeighborY="-4458"/>
      <dgm:spPr/>
    </dgm:pt>
    <dgm:pt modelId="{1ADB345D-B144-4C88-989B-5294198A99ED}" type="pres">
      <dgm:prSet presAssocID="{70E35A07-8B71-4E20-8A5A-D44AA0A55531}" presName="node" presStyleLbl="node1" presStyleIdx="1" presStyleCnt="5" custScaleY="35536" custRadScaleRad="99177" custRadScaleInc="-47590">
        <dgm:presLayoutVars>
          <dgm:bulletEnabled val="1"/>
        </dgm:presLayoutVars>
      </dgm:prSet>
      <dgm:spPr/>
    </dgm:pt>
    <dgm:pt modelId="{DC2C23BC-1F41-4DA5-9F56-3FBB04272050}" type="pres">
      <dgm:prSet presAssocID="{4F1C7456-4141-4379-B911-644D21D7C28D}" presName="parTrans" presStyleLbl="bgSibTrans2D1" presStyleIdx="2" presStyleCnt="5" custLinFactNeighborX="-119" custLinFactNeighborY="3569"/>
      <dgm:spPr/>
    </dgm:pt>
    <dgm:pt modelId="{A527C031-777D-4C35-8384-47733C955676}" type="pres">
      <dgm:prSet presAssocID="{7A1D2DEF-743C-499E-A2CB-558E318F55FA}" presName="node" presStyleLbl="node1" presStyleIdx="2" presStyleCnt="5" custScaleY="63153" custRadScaleRad="104619" custRadScaleInc="176937">
        <dgm:presLayoutVars>
          <dgm:bulletEnabled val="1"/>
        </dgm:presLayoutVars>
      </dgm:prSet>
      <dgm:spPr/>
    </dgm:pt>
    <dgm:pt modelId="{E0317E9B-1DD6-4DEB-A784-7B2C24F0CD92}" type="pres">
      <dgm:prSet presAssocID="{2DD1105B-8A30-458A-9B0B-5360CD49F7F6}" presName="parTrans" presStyleLbl="bgSibTrans2D1" presStyleIdx="3" presStyleCnt="5" custLinFactNeighborX="-7581" custLinFactNeighborY="12719"/>
      <dgm:spPr/>
    </dgm:pt>
    <dgm:pt modelId="{CAB32FEF-E84C-4809-8B53-B8EE36CFAF04}" type="pres">
      <dgm:prSet presAssocID="{0CB10217-ED50-42EC-B776-82A3C5B45790}" presName="node" presStyleLbl="node1" presStyleIdx="3" presStyleCnt="5" custScaleY="57593" custRadScaleRad="93757" custRadScaleInc="147202">
        <dgm:presLayoutVars>
          <dgm:bulletEnabled val="1"/>
        </dgm:presLayoutVars>
      </dgm:prSet>
      <dgm:spPr/>
    </dgm:pt>
    <dgm:pt modelId="{97C0AEE8-97EC-4A32-B21D-F84B4F208D75}" type="pres">
      <dgm:prSet presAssocID="{8F22860D-20CF-4F01-9F1A-D4CF67BE71C8}" presName="parTrans" presStyleLbl="bgSibTrans2D1" presStyleIdx="4" presStyleCnt="5" custAng="21506326" custScaleX="86097" custLinFactNeighborX="1367" custLinFactNeighborY="21499"/>
      <dgm:spPr/>
    </dgm:pt>
    <dgm:pt modelId="{FA7A17C5-2A3B-4E79-9C6B-BD312B652899}" type="pres">
      <dgm:prSet presAssocID="{0516F495-4993-49E1-A932-CA002381408C}" presName="node" presStyleLbl="node1" presStyleIdx="4" presStyleCnt="5" custScaleX="113626" custScaleY="78191" custRadScaleRad="103035" custRadScaleInc="-246715">
        <dgm:presLayoutVars>
          <dgm:bulletEnabled val="1"/>
        </dgm:presLayoutVars>
      </dgm:prSet>
      <dgm:spPr/>
    </dgm:pt>
  </dgm:ptLst>
  <dgm:cxnLst>
    <dgm:cxn modelId="{4EE3D311-B687-4A6B-833E-E0C37CBE18BE}" type="presOf" srcId="{0CB10217-ED50-42EC-B776-82A3C5B45790}" destId="{CAB32FEF-E84C-4809-8B53-B8EE36CFAF04}" srcOrd="0" destOrd="0" presId="urn:microsoft.com/office/officeart/2005/8/layout/radial4"/>
    <dgm:cxn modelId="{0615B61A-6BA2-4212-A770-6DBF6B303A24}" type="presOf" srcId="{A615EF77-39B8-43F7-A973-A662F2F395DF}" destId="{3B27F94A-74DE-4398-9F20-CBBF444F2072}" srcOrd="0" destOrd="0" presId="urn:microsoft.com/office/officeart/2005/8/layout/radial4"/>
    <dgm:cxn modelId="{8DC3C531-4DED-4DF0-A93C-90E9A4D2BBB9}" type="presOf" srcId="{F1E088EB-FE46-42F9-9A3D-9521219FE5C0}" destId="{039B84CC-B2F6-4626-ADA5-6BF16541E0DB}" srcOrd="0" destOrd="0" presId="urn:microsoft.com/office/officeart/2005/8/layout/radial4"/>
    <dgm:cxn modelId="{D599143C-1C06-4FED-BA89-0D3011072F10}" type="presOf" srcId="{8F22860D-20CF-4F01-9F1A-D4CF67BE71C8}" destId="{97C0AEE8-97EC-4A32-B21D-F84B4F208D75}" srcOrd="0" destOrd="0" presId="urn:microsoft.com/office/officeart/2005/8/layout/radial4"/>
    <dgm:cxn modelId="{339D063F-66E4-4FD1-9FD0-1BFB82C5AD5F}" type="presOf" srcId="{7A1D2DEF-743C-499E-A2CB-558E318F55FA}" destId="{A527C031-777D-4C35-8384-47733C955676}" srcOrd="0" destOrd="0" presId="urn:microsoft.com/office/officeart/2005/8/layout/radial4"/>
    <dgm:cxn modelId="{BAEEE34A-03FE-4FF4-BE03-B7FB9A28A5AD}" type="presOf" srcId="{4F1C7456-4141-4379-B911-644D21D7C28D}" destId="{DC2C23BC-1F41-4DA5-9F56-3FBB04272050}" srcOrd="0" destOrd="0" presId="urn:microsoft.com/office/officeart/2005/8/layout/radial4"/>
    <dgm:cxn modelId="{04D9316C-5398-4D5A-B1F5-023CF4C642C1}" type="presOf" srcId="{B0C7185D-6154-402C-8347-458B1DF2FA0F}" destId="{72D8E037-B1BB-4706-91DE-62FFDD54FEF9}" srcOrd="0" destOrd="0" presId="urn:microsoft.com/office/officeart/2005/8/layout/radial4"/>
    <dgm:cxn modelId="{50927D73-81DA-4F42-B251-91281303E85D}" srcId="{A615EF77-39B8-43F7-A973-A662F2F395DF}" destId="{B0C7185D-6154-402C-8347-458B1DF2FA0F}" srcOrd="0" destOrd="0" parTransId="{5E7C18E4-A441-46BB-B49E-02F476780AAA}" sibTransId="{A824B0F1-38B6-4ABE-A470-6D56DB68EB44}"/>
    <dgm:cxn modelId="{9288A774-50F0-44B6-A0DB-C4E482EE9C85}" type="presOf" srcId="{8ED4FD39-5533-4DB1-ABF6-8588A8FC4C6B}" destId="{C821EED6-AE9D-4864-8F2C-0A4E72D12A43}" srcOrd="0" destOrd="0" presId="urn:microsoft.com/office/officeart/2005/8/layout/radial4"/>
    <dgm:cxn modelId="{ED52AE75-63C2-44B3-8CF0-B51EF04D5B5C}" srcId="{F1E088EB-FE46-42F9-9A3D-9521219FE5C0}" destId="{A615EF77-39B8-43F7-A973-A662F2F395DF}" srcOrd="0" destOrd="0" parTransId="{490F2008-4E9C-4257-9EFD-2B7F2D9EB274}" sibTransId="{966CC98D-60AC-4D43-998E-BE40CED5ED8F}"/>
    <dgm:cxn modelId="{5738DE80-1250-4DC6-A739-7CFE0BCF673A}" type="presOf" srcId="{70E35A07-8B71-4E20-8A5A-D44AA0A55531}" destId="{1ADB345D-B144-4C88-989B-5294198A99ED}" srcOrd="0" destOrd="0" presId="urn:microsoft.com/office/officeart/2005/8/layout/radial4"/>
    <dgm:cxn modelId="{82A47EAA-5633-4C5E-824C-DBBF8A20652E}" type="presOf" srcId="{2DD1105B-8A30-458A-9B0B-5360CD49F7F6}" destId="{E0317E9B-1DD6-4DEB-A784-7B2C24F0CD92}" srcOrd="0" destOrd="0" presId="urn:microsoft.com/office/officeart/2005/8/layout/radial4"/>
    <dgm:cxn modelId="{35B184C4-A9F1-4992-A95A-9CC767422B31}" srcId="{A615EF77-39B8-43F7-A973-A662F2F395DF}" destId="{0516F495-4993-49E1-A932-CA002381408C}" srcOrd="4" destOrd="0" parTransId="{8F22860D-20CF-4F01-9F1A-D4CF67BE71C8}" sibTransId="{C4405CF7-B52A-40A7-9A42-F911A294ED86}"/>
    <dgm:cxn modelId="{3C1936CD-3DD9-41BD-86EF-80FAEFF7E87A}" srcId="{A615EF77-39B8-43F7-A973-A662F2F395DF}" destId="{70E35A07-8B71-4E20-8A5A-D44AA0A55531}" srcOrd="1" destOrd="0" parTransId="{8ED4FD39-5533-4DB1-ABF6-8588A8FC4C6B}" sibTransId="{8DB82F73-94F7-46B1-A0DE-22F5A496B770}"/>
    <dgm:cxn modelId="{C0E5AFEA-06D3-422D-9DF7-EE88A77F5ADF}" srcId="{A615EF77-39B8-43F7-A973-A662F2F395DF}" destId="{7A1D2DEF-743C-499E-A2CB-558E318F55FA}" srcOrd="2" destOrd="0" parTransId="{4F1C7456-4141-4379-B911-644D21D7C28D}" sibTransId="{035E981F-96FD-4C1F-9FB2-5080C8D7C25E}"/>
    <dgm:cxn modelId="{E7BCFBF1-27BC-4AE0-91CF-574710FE6417}" type="presOf" srcId="{5E7C18E4-A441-46BB-B49E-02F476780AAA}" destId="{262B8C93-9354-40E2-AB7E-6352C7DA5E52}" srcOrd="0" destOrd="0" presId="urn:microsoft.com/office/officeart/2005/8/layout/radial4"/>
    <dgm:cxn modelId="{A07E17F4-65A8-40B2-ABAC-6604826002ED}" srcId="{A615EF77-39B8-43F7-A973-A662F2F395DF}" destId="{0CB10217-ED50-42EC-B776-82A3C5B45790}" srcOrd="3" destOrd="0" parTransId="{2DD1105B-8A30-458A-9B0B-5360CD49F7F6}" sibTransId="{293431C8-B545-4261-A0FC-D1A4756EE021}"/>
    <dgm:cxn modelId="{6BBBA6FF-19B0-40B8-9F8D-EFCD211B033A}" type="presOf" srcId="{0516F495-4993-49E1-A932-CA002381408C}" destId="{FA7A17C5-2A3B-4E79-9C6B-BD312B652899}" srcOrd="0" destOrd="0" presId="urn:microsoft.com/office/officeart/2005/8/layout/radial4"/>
    <dgm:cxn modelId="{9BBDD636-BAD3-4D26-9C2D-91B870D5281D}" type="presParOf" srcId="{039B84CC-B2F6-4626-ADA5-6BF16541E0DB}" destId="{3B27F94A-74DE-4398-9F20-CBBF444F2072}" srcOrd="0" destOrd="0" presId="urn:microsoft.com/office/officeart/2005/8/layout/radial4"/>
    <dgm:cxn modelId="{15FD0DE3-C4D8-418C-A001-D8C03683BF86}" type="presParOf" srcId="{039B84CC-B2F6-4626-ADA5-6BF16541E0DB}" destId="{262B8C93-9354-40E2-AB7E-6352C7DA5E52}" srcOrd="1" destOrd="0" presId="urn:microsoft.com/office/officeart/2005/8/layout/radial4"/>
    <dgm:cxn modelId="{7E3DC35E-9562-4D22-91D5-040567A747EB}" type="presParOf" srcId="{039B84CC-B2F6-4626-ADA5-6BF16541E0DB}" destId="{72D8E037-B1BB-4706-91DE-62FFDD54FEF9}" srcOrd="2" destOrd="0" presId="urn:microsoft.com/office/officeart/2005/8/layout/radial4"/>
    <dgm:cxn modelId="{FCC420B5-9359-4821-9238-8AE2CB6EF174}" type="presParOf" srcId="{039B84CC-B2F6-4626-ADA5-6BF16541E0DB}" destId="{C821EED6-AE9D-4864-8F2C-0A4E72D12A43}" srcOrd="3" destOrd="0" presId="urn:microsoft.com/office/officeart/2005/8/layout/radial4"/>
    <dgm:cxn modelId="{C24518AE-05D5-4A75-86F3-5E362D401089}" type="presParOf" srcId="{039B84CC-B2F6-4626-ADA5-6BF16541E0DB}" destId="{1ADB345D-B144-4C88-989B-5294198A99ED}" srcOrd="4" destOrd="0" presId="urn:microsoft.com/office/officeart/2005/8/layout/radial4"/>
    <dgm:cxn modelId="{F0EB48DC-A1E8-4A74-A719-36DB8C101152}" type="presParOf" srcId="{039B84CC-B2F6-4626-ADA5-6BF16541E0DB}" destId="{DC2C23BC-1F41-4DA5-9F56-3FBB04272050}" srcOrd="5" destOrd="0" presId="urn:microsoft.com/office/officeart/2005/8/layout/radial4"/>
    <dgm:cxn modelId="{992F1C61-72D1-444F-9BB9-A182234B2ACA}" type="presParOf" srcId="{039B84CC-B2F6-4626-ADA5-6BF16541E0DB}" destId="{A527C031-777D-4C35-8384-47733C955676}" srcOrd="6" destOrd="0" presId="urn:microsoft.com/office/officeart/2005/8/layout/radial4"/>
    <dgm:cxn modelId="{4DE3602B-593E-4CFE-AA31-24A7A050820E}" type="presParOf" srcId="{039B84CC-B2F6-4626-ADA5-6BF16541E0DB}" destId="{E0317E9B-1DD6-4DEB-A784-7B2C24F0CD92}" srcOrd="7" destOrd="0" presId="urn:microsoft.com/office/officeart/2005/8/layout/radial4"/>
    <dgm:cxn modelId="{1A741E0A-CAF3-48AC-BEF2-8230793818C1}" type="presParOf" srcId="{039B84CC-B2F6-4626-ADA5-6BF16541E0DB}" destId="{CAB32FEF-E84C-4809-8B53-B8EE36CFAF04}" srcOrd="8" destOrd="0" presId="urn:microsoft.com/office/officeart/2005/8/layout/radial4"/>
    <dgm:cxn modelId="{38C31B44-BEF8-408E-868D-C886C33C84EB}" type="presParOf" srcId="{039B84CC-B2F6-4626-ADA5-6BF16541E0DB}" destId="{97C0AEE8-97EC-4A32-B21D-F84B4F208D75}" srcOrd="9" destOrd="0" presId="urn:microsoft.com/office/officeart/2005/8/layout/radial4"/>
    <dgm:cxn modelId="{F8FD6215-3EE3-42EC-8BD3-315E553C7F5E}" type="presParOf" srcId="{039B84CC-B2F6-4626-ADA5-6BF16541E0DB}" destId="{FA7A17C5-2A3B-4E79-9C6B-BD312B652899}"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7F94A-74DE-4398-9F20-CBBF444F2072}">
      <dsp:nvSpPr>
        <dsp:cNvPr id="0" name=""/>
        <dsp:cNvSpPr/>
      </dsp:nvSpPr>
      <dsp:spPr>
        <a:xfrm>
          <a:off x="2754853" y="2011810"/>
          <a:ext cx="2573290" cy="2259312"/>
        </a:xfrm>
        <a:prstGeom prst="ellipse">
          <a:avLst/>
        </a:prstGeom>
        <a:solidFill>
          <a:srgbClr val="3286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alibri" panose="020F0502020204030204" pitchFamily="34" charset="0"/>
              <a:cs typeface="Calibri" panose="020F0502020204030204" pitchFamily="34" charset="0"/>
            </a:rPr>
            <a:t>Biological Integrity</a:t>
          </a:r>
        </a:p>
      </dsp:txBody>
      <dsp:txXfrm>
        <a:off x="3131703" y="2342679"/>
        <a:ext cx="1819590" cy="1597574"/>
      </dsp:txXfrm>
    </dsp:sp>
    <dsp:sp modelId="{262B8C93-9354-40E2-AB7E-6352C7DA5E52}">
      <dsp:nvSpPr>
        <dsp:cNvPr id="0" name=""/>
        <dsp:cNvSpPr/>
      </dsp:nvSpPr>
      <dsp:spPr>
        <a:xfrm rot="9568234">
          <a:off x="1596201" y="3721370"/>
          <a:ext cx="1456775" cy="6032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D8E037-B1BB-4706-91DE-62FFDD54FEF9}">
      <dsp:nvSpPr>
        <dsp:cNvPr id="0" name=""/>
        <dsp:cNvSpPr/>
      </dsp:nvSpPr>
      <dsp:spPr>
        <a:xfrm>
          <a:off x="408953" y="3718540"/>
          <a:ext cx="2010779" cy="813432"/>
        </a:xfrm>
        <a:prstGeom prst="roundRect">
          <a:avLst>
            <a:gd name="adj" fmla="val 1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Flow Regime</a:t>
          </a:r>
          <a:endParaRPr lang="en-US" sz="2400" kern="1200" dirty="0">
            <a:latin typeface="Calibri" panose="020F0502020204030204" pitchFamily="34" charset="0"/>
            <a:cs typeface="Calibri" panose="020F0502020204030204" pitchFamily="34" charset="0"/>
          </a:endParaRPr>
        </a:p>
      </dsp:txBody>
      <dsp:txXfrm>
        <a:off x="432778" y="3742365"/>
        <a:ext cx="1963129" cy="765782"/>
      </dsp:txXfrm>
    </dsp:sp>
    <dsp:sp modelId="{C821EED6-AE9D-4864-8F2C-0A4E72D12A43}">
      <dsp:nvSpPr>
        <dsp:cNvPr id="0" name=""/>
        <dsp:cNvSpPr/>
      </dsp:nvSpPr>
      <dsp:spPr>
        <a:xfrm rot="11777531">
          <a:off x="1371395" y="2224843"/>
          <a:ext cx="1477142" cy="6032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DB345D-B144-4C88-989B-5294198A99ED}">
      <dsp:nvSpPr>
        <dsp:cNvPr id="0" name=""/>
        <dsp:cNvSpPr/>
      </dsp:nvSpPr>
      <dsp:spPr>
        <a:xfrm>
          <a:off x="314982" y="2060336"/>
          <a:ext cx="2010779" cy="571640"/>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Habitat</a:t>
          </a:r>
        </a:p>
      </dsp:txBody>
      <dsp:txXfrm>
        <a:off x="331725" y="2077079"/>
        <a:ext cx="1977293" cy="538154"/>
      </dsp:txXfrm>
    </dsp:sp>
    <dsp:sp modelId="{DC2C23BC-1F41-4DA5-9F56-3FBB04272050}">
      <dsp:nvSpPr>
        <dsp:cNvPr id="0" name=""/>
        <dsp:cNvSpPr/>
      </dsp:nvSpPr>
      <dsp:spPr>
        <a:xfrm rot="20684611">
          <a:off x="5331922" y="2283504"/>
          <a:ext cx="1652561" cy="6032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27C031-777D-4C35-8384-47733C955676}">
      <dsp:nvSpPr>
        <dsp:cNvPr id="0" name=""/>
        <dsp:cNvSpPr/>
      </dsp:nvSpPr>
      <dsp:spPr>
        <a:xfrm>
          <a:off x="5951940" y="1838217"/>
          <a:ext cx="2010779" cy="1015894"/>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Energy Source (Food, Sunlight)</a:t>
          </a:r>
        </a:p>
      </dsp:txBody>
      <dsp:txXfrm>
        <a:off x="5981695" y="1867972"/>
        <a:ext cx="1951269" cy="956384"/>
      </dsp:txXfrm>
    </dsp:sp>
    <dsp:sp modelId="{E0317E9B-1DD6-4DEB-A784-7B2C24F0CD92}">
      <dsp:nvSpPr>
        <dsp:cNvPr id="0" name=""/>
        <dsp:cNvSpPr/>
      </dsp:nvSpPr>
      <dsp:spPr>
        <a:xfrm rot="1199053">
          <a:off x="5142762" y="3674564"/>
          <a:ext cx="1707302" cy="6032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B32FEF-E84C-4809-8B53-B8EE36CFAF04}">
      <dsp:nvSpPr>
        <dsp:cNvPr id="0" name=""/>
        <dsp:cNvSpPr/>
      </dsp:nvSpPr>
      <dsp:spPr>
        <a:xfrm>
          <a:off x="5922705" y="3727973"/>
          <a:ext cx="2010779" cy="926454"/>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Water Chemistry</a:t>
          </a:r>
        </a:p>
      </dsp:txBody>
      <dsp:txXfrm>
        <a:off x="5949840" y="3755108"/>
        <a:ext cx="1956509" cy="872184"/>
      </dsp:txXfrm>
    </dsp:sp>
    <dsp:sp modelId="{97C0AEE8-97EC-4A32-B21D-F84B4F208D75}">
      <dsp:nvSpPr>
        <dsp:cNvPr id="0" name=""/>
        <dsp:cNvSpPr/>
      </dsp:nvSpPr>
      <dsp:spPr>
        <a:xfrm rot="16200000">
          <a:off x="3547121" y="1110549"/>
          <a:ext cx="1125840" cy="6032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7A17C5-2A3B-4E79-9C6B-BD312B652899}">
      <dsp:nvSpPr>
        <dsp:cNvPr id="0" name=""/>
        <dsp:cNvSpPr/>
      </dsp:nvSpPr>
      <dsp:spPr>
        <a:xfrm>
          <a:off x="2967595" y="0"/>
          <a:ext cx="2284768" cy="1257799"/>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Biotic Factors (reproduction, disease, </a:t>
          </a:r>
          <a:r>
            <a:rPr lang="en-US" sz="2400" b="1" kern="1200" dirty="0" err="1">
              <a:latin typeface="Calibri" panose="020F0502020204030204" pitchFamily="34" charset="0"/>
              <a:cs typeface="Calibri" panose="020F0502020204030204" pitchFamily="34" charset="0"/>
            </a:rPr>
            <a:t>etc</a:t>
          </a:r>
          <a:r>
            <a:rPr lang="en-US" sz="2400" b="1" kern="1200" dirty="0">
              <a:latin typeface="Calibri" panose="020F0502020204030204" pitchFamily="34" charset="0"/>
              <a:cs typeface="Calibri" panose="020F0502020204030204" pitchFamily="34" charset="0"/>
            </a:rPr>
            <a:t>)</a:t>
          </a:r>
        </a:p>
      </dsp:txBody>
      <dsp:txXfrm>
        <a:off x="3004435" y="36840"/>
        <a:ext cx="2211088" cy="118411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11/22/2019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548D1FD6-2E2D-4A4E-838B-FA2ECCAFD4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6A6708B8-5424-4996-9477-BACD2E17C7A9}" type="slidenum">
              <a:rPr lang="en-US" altLang="en-US" sz="1200"/>
              <a:pPr eaLnBrk="1" hangingPunct="1"/>
              <a:t>10</a:t>
            </a:fld>
            <a:endParaRPr lang="en-US" altLang="en-US" sz="1200"/>
          </a:p>
        </p:txBody>
      </p:sp>
      <p:sp>
        <p:nvSpPr>
          <p:cNvPr id="150531" name="Rectangle 2">
            <a:extLst>
              <a:ext uri="{FF2B5EF4-FFF2-40B4-BE49-F238E27FC236}">
                <a16:creationId xmlns:a16="http://schemas.microsoft.com/office/drawing/2014/main" id="{59F66AAC-D40F-447A-B2A4-E67BB0BAEFBF}"/>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A5E8ADB7-7DFF-4F0C-9600-EA087BAFA30C}"/>
              </a:ext>
            </a:extLst>
          </p:cNvPr>
          <p:cNvSpPr>
            <a:spLocks noGrp="1" noChangeArrowheads="1"/>
          </p:cNvSpPr>
          <p:nvPr>
            <p:ph type="body" idx="1"/>
          </p:nvPr>
        </p:nvSpPr>
        <p:spPr>
          <a:ln/>
        </p:spPr>
        <p:txBody>
          <a:bodyPr/>
          <a:lstStyle/>
          <a:p>
            <a:pPr>
              <a:buFont typeface="Arial" pitchFamily="34" charset="0"/>
              <a:buNone/>
              <a:defRPr/>
            </a:pPr>
            <a:r>
              <a:rPr lang="en-US" sz="1000" dirty="0">
                <a:latin typeface="+mn-lt"/>
                <a:ea typeface="Verdana" pitchFamily="34" charset="0"/>
                <a:cs typeface="Verdana" pitchFamily="34" charset="0"/>
              </a:rPr>
              <a:t>In Kentucky, the way that biological health is determined is dependent on the stream location’s specific bioregion </a:t>
            </a:r>
            <a:r>
              <a:rPr lang="en-US" sz="1000" u="sng" dirty="0">
                <a:latin typeface="+mn-lt"/>
                <a:ea typeface="Verdana" pitchFamily="34" charset="0"/>
                <a:cs typeface="Verdana" pitchFamily="34" charset="0"/>
              </a:rPr>
              <a:t>and</a:t>
            </a:r>
            <a:r>
              <a:rPr lang="en-US" sz="1000" dirty="0">
                <a:latin typeface="+mn-lt"/>
                <a:ea typeface="Verdana" pitchFamily="34" charset="0"/>
                <a:cs typeface="Verdana" pitchFamily="34" charset="0"/>
              </a:rPr>
              <a:t> its size class – whether it is considered wadeable (with a watershed size between 5 and 200 square miles) or a headwater stream (with a watershed less than 5 square miles).  </a:t>
            </a:r>
          </a:p>
          <a:p>
            <a:pPr>
              <a:buFont typeface="Arial" pitchFamily="34" charset="0"/>
              <a:buNone/>
              <a:defRPr/>
            </a:pPr>
            <a:endParaRPr lang="en-US" sz="1000" dirty="0">
              <a:latin typeface="+mn-lt"/>
              <a:ea typeface="Verdana" pitchFamily="34" charset="0"/>
              <a:cs typeface="Verdana" pitchFamily="34" charset="0"/>
            </a:endParaRPr>
          </a:p>
          <a:p>
            <a:pPr>
              <a:buFont typeface="Arial" pitchFamily="34" charset="0"/>
              <a:buNone/>
              <a:defRPr/>
            </a:pPr>
            <a:r>
              <a:rPr lang="en-US" sz="1000" dirty="0">
                <a:latin typeface="+mn-lt"/>
                <a:ea typeface="Verdana" pitchFamily="34" charset="0"/>
                <a:cs typeface="Verdana" pitchFamily="34" charset="0"/>
              </a:rPr>
              <a:t>This graphic shows where each region was sampled in order to develop the metrics for macroinvertebrates.</a:t>
            </a:r>
          </a:p>
          <a:p>
            <a:pPr>
              <a:buFont typeface="Arial" pitchFamily="34" charset="0"/>
              <a:buNone/>
              <a:defRPr/>
            </a:pPr>
            <a:endParaRPr lang="en-US" sz="1000" dirty="0">
              <a:latin typeface="+mn-lt"/>
              <a:ea typeface="Verdana" pitchFamily="34" charset="0"/>
              <a:cs typeface="Verdana" pitchFamily="34" charset="0"/>
            </a:endParaRPr>
          </a:p>
          <a:p>
            <a:pPr>
              <a:buFont typeface="Arial" pitchFamily="34" charset="0"/>
              <a:buNone/>
              <a:defRPr/>
            </a:pPr>
            <a:r>
              <a:rPr lang="en-US" sz="1000" dirty="0">
                <a:latin typeface="+mn-lt"/>
                <a:ea typeface="Verdana" pitchFamily="34" charset="0"/>
                <a:cs typeface="+mn-cs"/>
              </a:rPr>
              <a:t>Kentucky has four bioregions: (from west to east)</a:t>
            </a:r>
          </a:p>
          <a:p>
            <a:pPr>
              <a:buFont typeface="Arial" pitchFamily="34" charset="0"/>
              <a:buNone/>
              <a:defRPr/>
            </a:pPr>
            <a:r>
              <a:rPr lang="en-US" sz="1000" dirty="0">
                <a:latin typeface="+mn-lt"/>
                <a:ea typeface="Verdana" pitchFamily="34" charset="0"/>
                <a:cs typeface="+mn-cs"/>
              </a:rPr>
              <a:t>Mississippi Valley / Interior River (MV-IR)</a:t>
            </a:r>
          </a:p>
          <a:p>
            <a:pPr>
              <a:buFont typeface="Arial" pitchFamily="34" charset="0"/>
              <a:buNone/>
              <a:defRPr/>
            </a:pPr>
            <a:r>
              <a:rPr lang="en-US" sz="1000" dirty="0">
                <a:latin typeface="+mn-lt"/>
                <a:ea typeface="Verdana" pitchFamily="34" charset="0"/>
                <a:cs typeface="+mn-cs"/>
              </a:rPr>
              <a:t>Pennyroyal (PR)</a:t>
            </a:r>
          </a:p>
          <a:p>
            <a:pPr>
              <a:buFont typeface="Arial" pitchFamily="34" charset="0"/>
              <a:buNone/>
              <a:defRPr/>
            </a:pPr>
            <a:r>
              <a:rPr lang="en-US" sz="1000" dirty="0">
                <a:latin typeface="+mn-lt"/>
                <a:ea typeface="Verdana" pitchFamily="34" charset="0"/>
                <a:cs typeface="+mn-cs"/>
              </a:rPr>
              <a:t>Bluegrass (BG)</a:t>
            </a:r>
          </a:p>
          <a:p>
            <a:pPr>
              <a:buFont typeface="Arial" pitchFamily="34" charset="0"/>
              <a:buNone/>
              <a:defRPr/>
            </a:pPr>
            <a:r>
              <a:rPr lang="en-US" sz="1000" dirty="0">
                <a:latin typeface="+mn-lt"/>
                <a:ea typeface="Verdana" pitchFamily="34" charset="0"/>
                <a:cs typeface="+mn-cs"/>
              </a:rPr>
              <a:t>Mountains (MT)</a:t>
            </a:r>
          </a:p>
          <a:p>
            <a:pPr>
              <a:buFont typeface="Arial" pitchFamily="34" charset="0"/>
              <a:buNone/>
              <a:defRPr/>
            </a:pPr>
            <a:endParaRPr lang="en-US" sz="1000" dirty="0">
              <a:latin typeface="+mn-lt"/>
              <a:ea typeface="Verdana" pitchFamily="34" charset="0"/>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kern="1200" dirty="0">
                <a:solidFill>
                  <a:schemeClr val="tx1"/>
                </a:solidFill>
                <a:latin typeface="+mn-lt"/>
                <a:ea typeface="+mn-ea"/>
                <a:cs typeface="+mn-cs"/>
              </a:rPr>
              <a:t>It is important to compare the</a:t>
            </a:r>
            <a:r>
              <a:rPr lang="en-US" sz="1000" kern="1200" baseline="0" dirty="0">
                <a:solidFill>
                  <a:schemeClr val="tx1"/>
                </a:solidFill>
                <a:latin typeface="+mn-lt"/>
                <a:ea typeface="+mn-ea"/>
                <a:cs typeface="+mn-cs"/>
              </a:rPr>
              <a:t> Biotic Index you calculated for your site to the correct bioregion scale on the Integrity Rating Chart.  The chart is divided into 8 sections that include the 4 bioregions and the 2 different size classes (</a:t>
            </a:r>
            <a:r>
              <a:rPr lang="en-US" sz="1000" kern="1200" baseline="0" dirty="0" err="1">
                <a:solidFill>
                  <a:schemeClr val="tx1"/>
                </a:solidFill>
                <a:latin typeface="+mn-lt"/>
                <a:ea typeface="+mn-ea"/>
                <a:cs typeface="+mn-cs"/>
              </a:rPr>
              <a:t>Wadeable</a:t>
            </a:r>
            <a:r>
              <a:rPr lang="en-US" sz="1000" kern="1200" baseline="0" dirty="0">
                <a:solidFill>
                  <a:schemeClr val="tx1"/>
                </a:solidFill>
                <a:latin typeface="+mn-lt"/>
                <a:ea typeface="+mn-ea"/>
                <a:cs typeface="+mn-cs"/>
              </a:rPr>
              <a:t> and Headwater).</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0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kern="1200" baseline="0" dirty="0">
                <a:solidFill>
                  <a:schemeClr val="tx1"/>
                </a:solidFill>
                <a:latin typeface="+mn-lt"/>
                <a:ea typeface="+mn-ea"/>
                <a:cs typeface="+mn-cs"/>
              </a:rPr>
              <a:t>The scales on the Chart are adjusted for the variances in the actual biological communities found in the different Bioregions.</a:t>
            </a:r>
          </a:p>
          <a:p>
            <a:pPr>
              <a:buFont typeface="Arial" pitchFamily="34" charset="0"/>
              <a:buNone/>
              <a:defRPr/>
            </a:pPr>
            <a:endParaRPr lang="en-US" sz="100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u="sng" kern="1200" baseline="0" dirty="0">
                <a:solidFill>
                  <a:schemeClr val="tx1"/>
                </a:solidFill>
                <a:latin typeface="+mn-lt"/>
                <a:ea typeface="+mn-ea"/>
                <a:cs typeface="+mn-cs"/>
              </a:rPr>
              <a:t>Example</a:t>
            </a:r>
            <a:r>
              <a:rPr lang="en-US" sz="1000" u="none" kern="1200" baseline="0" dirty="0">
                <a:solidFill>
                  <a:schemeClr val="tx1"/>
                </a:solidFill>
                <a:latin typeface="+mn-lt"/>
                <a:ea typeface="+mn-ea"/>
                <a:cs typeface="+mn-cs"/>
              </a:rPr>
              <a:t>: </a:t>
            </a:r>
            <a:r>
              <a:rPr lang="en-US" sz="1000" kern="1200" baseline="0" dirty="0">
                <a:solidFill>
                  <a:schemeClr val="tx1"/>
                </a:solidFill>
                <a:latin typeface="+mn-lt"/>
                <a:ea typeface="+mn-ea"/>
                <a:cs typeface="+mn-cs"/>
              </a:rPr>
              <a:t>If your biological sample is collected from your site in the Mountains and you calculate your Biotic Index, but you accidentally compare it to the scale on the Integrity Rating Chart for the Bluegrass, you could misinterpret the Integrity Rating for your stream as “Good” when in reality, based on the scale for the Mountains, it is only “Fair.”</a:t>
            </a:r>
            <a:endParaRPr lang="en-US" sz="1000" kern="1200" dirty="0">
              <a:solidFill>
                <a:schemeClr val="tx1"/>
              </a:solidFill>
              <a:latin typeface="+mn-lt"/>
              <a:ea typeface="+mn-ea"/>
              <a:cs typeface="+mn-cs"/>
            </a:endParaRPr>
          </a:p>
          <a:p>
            <a:pPr>
              <a:buFont typeface="Arial" pitchFamily="34" charset="0"/>
              <a:buNone/>
              <a:defRPr/>
            </a:pPr>
            <a:endParaRPr lang="en-US" sz="1000" dirty="0">
              <a:latin typeface="+mn-lt"/>
              <a:ea typeface="+mn-ea"/>
              <a:cs typeface="+mn-cs"/>
            </a:endParaRPr>
          </a:p>
          <a:p>
            <a:pPr>
              <a:buFont typeface="Arial" pitchFamily="34" charset="0"/>
              <a:buNone/>
              <a:defRPr/>
            </a:pPr>
            <a:r>
              <a:rPr lang="en-US" sz="1000" dirty="0">
                <a:latin typeface="+mn-lt"/>
                <a:ea typeface="+mn-ea"/>
                <a:cs typeface="+mn-cs"/>
              </a:rPr>
              <a:t>Reference: </a:t>
            </a:r>
            <a:r>
              <a:rPr lang="en-US" sz="1000" i="1" dirty="0">
                <a:latin typeface="+mn-lt"/>
                <a:ea typeface="+mn-ea"/>
                <a:cs typeface="+mn-cs"/>
              </a:rPr>
              <a:t>The Kentucky Macroinvertebrate Bioassessment Index</a:t>
            </a:r>
            <a:r>
              <a:rPr lang="en-US" sz="1000" dirty="0">
                <a:latin typeface="+mn-lt"/>
                <a:ea typeface="+mn-ea"/>
                <a:cs typeface="+mn-cs"/>
              </a:rPr>
              <a:t>, Pond et. al., September 2003. (</a:t>
            </a:r>
            <a:r>
              <a:rPr lang="en-US" sz="1000" b="0" i="0" kern="1200" dirty="0">
                <a:solidFill>
                  <a:schemeClr val="tx1"/>
                </a:solidFill>
                <a:effectLst/>
                <a:latin typeface="+mn-lt"/>
                <a:ea typeface="+mn-ea"/>
                <a:cs typeface="+mn-cs"/>
              </a:rPr>
              <a:t>https://eec.ky.gov/Environmental-Protection/Water/QA/BioLabSOPs/KY%20Macroinvertebrate%20Bioassessment%20Index.pdf)</a:t>
            </a:r>
            <a:endParaRPr lang="en-US" sz="1000" dirty="0">
              <a:latin typeface="+mn-lt"/>
              <a:ea typeface="+mn-ea"/>
              <a:cs typeface="+mn-cs"/>
            </a:endParaRPr>
          </a:p>
        </p:txBody>
      </p:sp>
    </p:spTree>
    <p:extLst>
      <p:ext uri="{BB962C8B-B14F-4D97-AF65-F5344CB8AC3E}">
        <p14:creationId xmlns:p14="http://schemas.microsoft.com/office/powerpoint/2010/main" val="35306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Definition:</a:t>
            </a:r>
            <a:r>
              <a:rPr lang="en-US" sz="1000" baseline="0" dirty="0"/>
              <a:t> (1) Benthic – live on the bottom, (2) Macro – large enough to be seen with the naked eye, and (3) Invertebrate – animal without a backbone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Benthic macroinvertebrates play an important role in a stream system. They provide a food source for larger animals, especially fish. Some of these macroinvertebrates eat algae and bacteria. Others shred and eat leaves and other decaying material that enters the stream. By feeding on and using the nutrients in these materials, the benthic macroinvertebrates make these nutrients available to the larger animals that eat them. Also, when they die and decay, the nutrients in their bodies become food for other benthic macroinvertebrates in the stream.</a:t>
            </a:r>
          </a:p>
          <a:p>
            <a:pPr>
              <a:buFont typeface="Arial" pitchFamily="34" charset="0"/>
              <a:buNone/>
              <a:defRPr/>
            </a:pPr>
            <a:endParaRPr lang="en-US" dirty="0">
              <a:latin typeface="+mn-lt"/>
              <a:ea typeface="Verdana" pitchFamily="34" charset="0"/>
              <a:cs typeface="Verdana" pitchFamily="34" charset="0"/>
            </a:endParaRPr>
          </a:p>
          <a:p>
            <a:pPr>
              <a:buFont typeface="Arial" pitchFamily="34" charset="0"/>
              <a:buNone/>
              <a:defRPr/>
            </a:pPr>
            <a:r>
              <a:rPr lang="en-US" dirty="0">
                <a:latin typeface="+mn-lt"/>
                <a:ea typeface="Verdana" pitchFamily="34" charset="0"/>
                <a:cs typeface="Verdana" pitchFamily="34" charset="0"/>
              </a:rPr>
              <a:t>Literally thousands of different species of macroinvertebrates have been found in Kentucky's streams and rivers. </a:t>
            </a:r>
            <a:endParaRPr lang="en-US" dirty="0">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246844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In general, when seeking ideal indicators of watershed health, we look for the following characteristics:</a:t>
            </a:r>
          </a:p>
          <a:p>
            <a:r>
              <a:rPr lang="en-US" sz="1000" kern="1200" dirty="0">
                <a:solidFill>
                  <a:schemeClr val="tx1"/>
                </a:solidFill>
                <a:effectLst/>
                <a:latin typeface="+mn-lt"/>
                <a:ea typeface="+mn-ea"/>
                <a:cs typeface="+mn-cs"/>
              </a:rPr>
              <a:t>• live in the water for all or most of their lives</a:t>
            </a:r>
          </a:p>
          <a:p>
            <a:r>
              <a:rPr lang="en-US" sz="1000" kern="1200" dirty="0">
                <a:solidFill>
                  <a:schemeClr val="tx1"/>
                </a:solidFill>
                <a:effectLst/>
                <a:latin typeface="+mn-lt"/>
                <a:ea typeface="+mn-ea"/>
                <a:cs typeface="+mn-cs"/>
              </a:rPr>
              <a:t>• stay in areas suitable for their survival</a:t>
            </a:r>
          </a:p>
          <a:p>
            <a:r>
              <a:rPr lang="en-US" sz="1000" kern="1200" dirty="0">
                <a:solidFill>
                  <a:schemeClr val="tx1"/>
                </a:solidFill>
                <a:effectLst/>
                <a:latin typeface="+mn-lt"/>
                <a:ea typeface="+mn-ea"/>
                <a:cs typeface="+mn-cs"/>
              </a:rPr>
              <a:t>• are easy to collect</a:t>
            </a:r>
          </a:p>
          <a:p>
            <a:r>
              <a:rPr lang="en-US" sz="1000" kern="1200" dirty="0">
                <a:solidFill>
                  <a:schemeClr val="tx1"/>
                </a:solidFill>
                <a:effectLst/>
                <a:latin typeface="+mn-lt"/>
                <a:ea typeface="+mn-ea"/>
                <a:cs typeface="+mn-cs"/>
              </a:rPr>
              <a:t>• different species show different tolerances to pollution levels</a:t>
            </a:r>
          </a:p>
          <a:p>
            <a:r>
              <a:rPr lang="en-US" sz="1000" kern="1200" dirty="0">
                <a:solidFill>
                  <a:schemeClr val="tx1"/>
                </a:solidFill>
                <a:effectLst/>
                <a:latin typeface="+mn-lt"/>
                <a:ea typeface="+mn-ea"/>
                <a:cs typeface="+mn-cs"/>
              </a:rPr>
              <a:t>• are easy to identify in the field or laboratory</a:t>
            </a:r>
          </a:p>
          <a:p>
            <a:r>
              <a:rPr lang="en-US" sz="1000" kern="1200" dirty="0">
                <a:solidFill>
                  <a:schemeClr val="tx1"/>
                </a:solidFill>
                <a:effectLst/>
                <a:latin typeface="+mn-lt"/>
                <a:ea typeface="+mn-ea"/>
                <a:cs typeface="+mn-cs"/>
              </a:rPr>
              <a:t>• often live for more than one year</a:t>
            </a:r>
          </a:p>
          <a:p>
            <a:r>
              <a:rPr lang="en-US" sz="1000" kern="1200" dirty="0">
                <a:solidFill>
                  <a:schemeClr val="tx1"/>
                </a:solidFill>
                <a:effectLst/>
                <a:latin typeface="+mn-lt"/>
                <a:ea typeface="+mn-ea"/>
                <a:cs typeface="+mn-cs"/>
              </a:rPr>
              <a:t>• don’t move very far in the stream</a:t>
            </a:r>
          </a:p>
          <a:p>
            <a:r>
              <a:rPr lang="en-US" sz="1000" kern="1200" dirty="0">
                <a:solidFill>
                  <a:schemeClr val="tx1"/>
                </a:solidFill>
                <a:effectLst/>
                <a:latin typeface="+mn-lt"/>
                <a:ea typeface="+mn-ea"/>
                <a:cs typeface="+mn-cs"/>
              </a:rPr>
              <a:t>• are exposed to all conditions and pollution in the stream</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 </a:t>
            </a:r>
            <a:r>
              <a:rPr lang="en-US" sz="1000" dirty="0"/>
              <a:t>Common Indicator Organism Categories</a:t>
            </a:r>
          </a:p>
          <a:p>
            <a:pPr lvl="1"/>
            <a:r>
              <a:rPr lang="en-US" sz="1000" dirty="0"/>
              <a:t>Abundance</a:t>
            </a:r>
          </a:p>
          <a:p>
            <a:pPr lvl="1"/>
            <a:r>
              <a:rPr lang="en-US" sz="1000" dirty="0"/>
              <a:t>Frequency</a:t>
            </a:r>
          </a:p>
          <a:p>
            <a:pPr lvl="1"/>
            <a:r>
              <a:rPr lang="en-US" sz="1000" dirty="0"/>
              <a:t>Pollution sensitivity</a:t>
            </a:r>
          </a:p>
          <a:p>
            <a:pPr lvl="1"/>
            <a:r>
              <a:rPr lang="en-US" sz="1000" dirty="0"/>
              <a:t>Feeding group</a:t>
            </a:r>
          </a:p>
          <a:p>
            <a:pPr lvl="1"/>
            <a:r>
              <a:rPr lang="en-US" sz="1000" dirty="0"/>
              <a:t>Life cycle type</a:t>
            </a:r>
          </a:p>
          <a:p>
            <a:pPr lvl="1"/>
            <a:r>
              <a:rPr lang="en-US" sz="1000" dirty="0"/>
              <a:t>Key habitat</a:t>
            </a:r>
          </a:p>
          <a:p>
            <a:endParaRPr lang="en-US" sz="1000" b="0" kern="1200" dirty="0">
              <a:solidFill>
                <a:schemeClr val="tx1"/>
              </a:solidFill>
              <a:effectLst/>
              <a:latin typeface="+mn-lt"/>
              <a:ea typeface="+mn-ea"/>
              <a:cs typeface="+mn-cs"/>
            </a:endParaRPr>
          </a:p>
          <a:p>
            <a:r>
              <a:rPr lang="en-US" sz="1000" b="0" kern="1200" dirty="0">
                <a:solidFill>
                  <a:schemeClr val="tx1"/>
                </a:solidFill>
                <a:effectLst/>
                <a:latin typeface="+mn-lt"/>
                <a:ea typeface="+mn-ea"/>
                <a:cs typeface="+mn-cs"/>
              </a:rPr>
              <a:t>In Kentucky, there are three different types of organisms that are used in biological assessments: fish, benthic macroinvertebrates, and algae / diatoms.</a:t>
            </a:r>
          </a:p>
          <a:p>
            <a:r>
              <a:rPr lang="en-US" sz="1000" b="0" kern="1200" dirty="0">
                <a:solidFill>
                  <a:schemeClr val="tx1"/>
                </a:solidFill>
                <a:effectLst/>
                <a:latin typeface="+mn-lt"/>
                <a:ea typeface="+mn-ea"/>
                <a:cs typeface="+mn-cs"/>
              </a:rPr>
              <a:t>Of these, benthic macroinvertebrates are the easiest for most people to collect and identify.</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415092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3330209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3722559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macroinvertebrates that employ a range of feeding types indicate a healthy aquatic community that maximizes resources and completes the food web.</a:t>
            </a:r>
          </a:p>
          <a:p>
            <a:endParaRPr lang="en-US" dirty="0"/>
          </a:p>
          <a:p>
            <a:r>
              <a:rPr lang="en-US" dirty="0"/>
              <a:t>There are a wide variety of ways that macroinvertebrates collect and consume their food or energy sources.</a:t>
            </a:r>
          </a:p>
          <a:p>
            <a:endParaRPr lang="en-US" dirty="0"/>
          </a:p>
          <a:p>
            <a:r>
              <a:rPr lang="en-US" b="1" dirty="0"/>
              <a:t>Shredders</a:t>
            </a:r>
            <a:r>
              <a:rPr lang="en-US" dirty="0"/>
              <a:t> – get energy from breaking down leaves and other vegetation.  </a:t>
            </a:r>
            <a:br>
              <a:rPr lang="en-US" dirty="0"/>
            </a:br>
            <a:r>
              <a:rPr lang="en-US" dirty="0"/>
              <a:t>Examples: Stonefly, </a:t>
            </a:r>
            <a:r>
              <a:rPr lang="en-US" dirty="0" err="1"/>
              <a:t>Cranefly</a:t>
            </a:r>
            <a:r>
              <a:rPr lang="en-US" dirty="0"/>
              <a:t> Caddisfly larvae and </a:t>
            </a:r>
            <a:r>
              <a:rPr lang="en-US" dirty="0" err="1"/>
              <a:t>Sowbugs</a:t>
            </a:r>
            <a:endParaRPr lang="en-US" dirty="0"/>
          </a:p>
          <a:p>
            <a:endParaRPr lang="en-US" dirty="0"/>
          </a:p>
          <a:p>
            <a:r>
              <a:rPr lang="en-US" b="1" dirty="0"/>
              <a:t>Grazers or Scrapers</a:t>
            </a:r>
            <a:r>
              <a:rPr lang="en-US" b="0" dirty="0"/>
              <a:t> – scrape algae and other food sources off of rocks and the stream substrate</a:t>
            </a:r>
          </a:p>
          <a:p>
            <a:r>
              <a:rPr lang="en-US" b="0" dirty="0"/>
              <a:t>Examples: Mayfly larvae and snails</a:t>
            </a:r>
            <a:endParaRPr lang="en-US" b="1"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2416268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Collectors – crawl around and pick up very small pieces of vegetation or debris from the bottom of the stream</a:t>
            </a:r>
            <a:br>
              <a:rPr lang="en-US" dirty="0"/>
            </a:br>
            <a:r>
              <a:rPr lang="en-US" dirty="0"/>
              <a:t>Example: Worms</a:t>
            </a:r>
          </a:p>
          <a:p>
            <a:r>
              <a:rPr lang="en-US" dirty="0"/>
              <a:t>Also, have filtering collectors that filter food out of the water.  Examples are black fly larvae and net-building caddisflies.</a:t>
            </a:r>
          </a:p>
          <a:p>
            <a:endParaRPr lang="en-US" dirty="0"/>
          </a:p>
          <a:p>
            <a:r>
              <a:rPr lang="en-US" dirty="0"/>
              <a:t>Predators – eat other macroinvertebrates and small fish; mouth parts are specially adapted to feed on prey</a:t>
            </a:r>
          </a:p>
          <a:p>
            <a:r>
              <a:rPr lang="en-US" dirty="0"/>
              <a:t>Example: Dragonfly and damselfly larvae have scoop-like lower jaws</a:t>
            </a:r>
          </a:p>
        </p:txBody>
      </p:sp>
      <p:sp>
        <p:nvSpPr>
          <p:cNvPr id="4" name="Slide Number Placeholder 3"/>
          <p:cNvSpPr>
            <a:spLocks noGrp="1"/>
          </p:cNvSpPr>
          <p:nvPr>
            <p:ph type="sldNum" sz="quarter" idx="5"/>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18945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Macroinvertebrates also display a wide range of mobility and use of the various habitats that exist in a stream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examples of places that you can find macroinvertebrates in the water column, on the stream bed and along the streambanks.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45273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Boatmen Fun Fact: They breathe from a bubble of air kept under their bodies.</a:t>
            </a:r>
          </a:p>
          <a:p>
            <a:endParaRPr lang="en-US" dirty="0"/>
          </a:p>
          <a:p>
            <a:r>
              <a:rPr lang="en-US" dirty="0"/>
              <a:t>Rat-Tailed Maggot Fun Fact: The tail-like structure is actually used to help the maggot breathe in low-oxygen environments.  Because they can survive in extreme environments, they are useful as indicators of non-ideal water quality conditions.</a:t>
            </a:r>
          </a:p>
        </p:txBody>
      </p:sp>
      <p:sp>
        <p:nvSpPr>
          <p:cNvPr id="4" name="Slide Number Placeholder 3"/>
          <p:cNvSpPr>
            <a:spLocks noGrp="1"/>
          </p:cNvSpPr>
          <p:nvPr>
            <p:ph type="sldNum" sz="quarter" idx="5"/>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3740520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Feeding and habitat groupings are combined with other factors to develop correlations with water quality within specific ecological regions.</a:t>
            </a:r>
          </a:p>
          <a:p>
            <a:endParaRPr lang="en-US" dirty="0"/>
          </a:p>
          <a:p>
            <a:r>
              <a:rPr lang="en-US" dirty="0"/>
              <a:t>These indicators help provide a general understanding of water quality conditions and alert stream scientists to potential problems in need of attention or higher quality waters in need of protection.</a:t>
            </a:r>
          </a:p>
        </p:txBody>
      </p:sp>
      <p:sp>
        <p:nvSpPr>
          <p:cNvPr id="4" name="Slide Number Placeholder 3"/>
          <p:cNvSpPr>
            <a:spLocks noGrp="1"/>
          </p:cNvSpPr>
          <p:nvPr>
            <p:ph type="sldNum" sz="quarter" idx="5"/>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423888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are going to look at the top of the pyramid – biology.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Biology is located at the top of the Pyramid because these functions are dependent on all the underlying functions. Biological functions include “</a:t>
            </a:r>
            <a:r>
              <a:rPr lang="en-US" sz="1200" b="1" kern="1200" dirty="0">
                <a:solidFill>
                  <a:schemeClr val="tx1"/>
                </a:solidFill>
                <a:effectLst/>
                <a:latin typeface="+mn-lt"/>
                <a:ea typeface="+mn-ea"/>
                <a:cs typeface="+mn-cs"/>
              </a:rPr>
              <a:t>biodiversity”, or the variety of organisms</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“the life histories of aquatic and riparian organisms</a:t>
            </a:r>
            <a:r>
              <a:rPr lang="en-US" sz="1200" b="0" kern="1200" dirty="0">
                <a:solidFill>
                  <a:schemeClr val="tx1"/>
                </a:solidFill>
                <a:effectLst/>
                <a:latin typeface="+mn-lt"/>
                <a:ea typeface="+mn-ea"/>
                <a:cs typeface="+mn-cs"/>
              </a:rPr>
              <a:t>”.  This includes </a:t>
            </a:r>
            <a:r>
              <a:rPr lang="en-US" sz="1200" b="1" u="sng" kern="1200" dirty="0">
                <a:solidFill>
                  <a:schemeClr val="tx1"/>
                </a:solidFill>
                <a:effectLst/>
                <a:latin typeface="+mn-lt"/>
                <a:ea typeface="+mn-ea"/>
                <a:cs typeface="+mn-cs"/>
              </a:rPr>
              <a:t>the types of organisms that feed in an area, reproduce in an area, or spend some part of their life cycle in the water or in the habitat surrounding it</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Biological functions can affect lower-level functions, e.g., beaver activities; however, as with the other levels, the dominant cause-and-effect relationship is upward. A healthy aquatic ecosystem must have sufficient water contributed from the watershed, the right levels of hydraulic forces, proper bed form diversity and channel stability, suitable temperature and oxygen regimes, and so on</a:t>
            </a:r>
            <a:r>
              <a:rPr lang="en-US" sz="1200" b="1" kern="1200" dirty="0">
                <a:solidFill>
                  <a:schemeClr val="tx1"/>
                </a:solidFill>
                <a:effectLst/>
                <a:latin typeface="+mn-lt"/>
                <a:ea typeface="+mn-ea"/>
                <a:cs typeface="+mn-cs"/>
              </a:rPr>
              <a:t>. The value of the Pyramid at this level is that it helps regulators, scientists and engineers to identify the underlying functions that must be present in order to achieve improvements in biological quality. </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8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Watershed Planning Guidebook for Kentucky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Benthic macroinvertebrates that are used as biological indicators for water quality can be grouped by their sensitivity to pollution.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presence in a stream of many or all of the individuals in the Sensitive Group would indicate good water quality. However, a variety of macroinvertebrates from each group should be found in a healthy stream.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The EPT Index estimates water quality based on the relative abundance of </a:t>
            </a:r>
            <a:r>
              <a:rPr lang="en-US" sz="1000" b="1" kern="1200" dirty="0">
                <a:solidFill>
                  <a:schemeClr val="tx1"/>
                </a:solidFill>
                <a:effectLst/>
                <a:latin typeface="+mn-lt"/>
                <a:ea typeface="+mn-ea"/>
                <a:cs typeface="+mn-cs"/>
              </a:rPr>
              <a:t>the three major orders of stream insects that have low tolerance </a:t>
            </a:r>
            <a:r>
              <a:rPr lang="en-US" sz="1000" kern="1200" dirty="0">
                <a:solidFill>
                  <a:schemeClr val="tx1"/>
                </a:solidFill>
                <a:effectLst/>
                <a:latin typeface="+mn-lt"/>
                <a:ea typeface="+mn-ea"/>
                <a:cs typeface="+mn-cs"/>
              </a:rPr>
              <a:t>to many pollutants in the stream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kern="1200" dirty="0">
                <a:solidFill>
                  <a:schemeClr val="tx1"/>
                </a:solidFill>
                <a:effectLst/>
                <a:latin typeface="+mn-lt"/>
                <a:ea typeface="+mn-ea"/>
                <a:cs typeface="+mn-cs"/>
              </a:rPr>
              <a:t>E</a:t>
            </a:r>
            <a:r>
              <a:rPr lang="en-US" sz="1000" kern="1200" dirty="0">
                <a:solidFill>
                  <a:schemeClr val="tx1"/>
                </a:solidFill>
                <a:effectLst/>
                <a:latin typeface="+mn-lt"/>
                <a:ea typeface="+mn-ea"/>
                <a:cs typeface="+mn-cs"/>
              </a:rPr>
              <a:t>phemeroptera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kern="1200" dirty="0" err="1">
                <a:solidFill>
                  <a:schemeClr val="tx1"/>
                </a:solidFill>
                <a:effectLst/>
                <a:latin typeface="+mn-lt"/>
                <a:ea typeface="+mn-ea"/>
                <a:cs typeface="+mn-cs"/>
              </a:rPr>
              <a:t>P</a:t>
            </a:r>
            <a:r>
              <a:rPr lang="en-US" sz="1000" kern="1200" dirty="0" err="1">
                <a:solidFill>
                  <a:schemeClr val="tx1"/>
                </a:solidFill>
                <a:effectLst/>
                <a:latin typeface="+mn-lt"/>
                <a:ea typeface="+mn-ea"/>
                <a:cs typeface="+mn-cs"/>
              </a:rPr>
              <a:t>lecoptera</a:t>
            </a: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kern="1200" dirty="0" err="1">
                <a:solidFill>
                  <a:schemeClr val="tx1"/>
                </a:solidFill>
                <a:effectLst/>
                <a:latin typeface="+mn-lt"/>
                <a:ea typeface="+mn-ea"/>
                <a:cs typeface="+mn-cs"/>
              </a:rPr>
              <a:t>T</a:t>
            </a:r>
            <a:r>
              <a:rPr lang="en-US" sz="1000" kern="1200" dirty="0" err="1">
                <a:solidFill>
                  <a:schemeClr val="tx1"/>
                </a:solidFill>
                <a:effectLst/>
                <a:latin typeface="+mn-lt"/>
                <a:ea typeface="+mn-ea"/>
                <a:cs typeface="+mn-cs"/>
              </a:rPr>
              <a:t>ricoptera</a:t>
            </a: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It is calculated by dividing the total EPT taxa by the total taxa found and multiplying by 100% = % EPT </a:t>
            </a:r>
            <a:r>
              <a:rPr lang="en-US" sz="1000" kern="1200" dirty="0" err="1">
                <a:solidFill>
                  <a:schemeClr val="tx1"/>
                </a:solidFill>
                <a:effectLst/>
                <a:latin typeface="+mn-lt"/>
                <a:ea typeface="+mn-ea"/>
                <a:cs typeface="+mn-cs"/>
              </a:rPr>
              <a:t>Abudance</a:t>
            </a: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high percentage of EPT taxa indicates good water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other (non EPT) examples on this slide have varying levels of sensitivity to pollution.</a:t>
            </a: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3400210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If only a few individuals, or none, of the Sensitive Group are present in a stream, and the macroinvertebrates are mostly from the Moderately Tolerant and Pollution Tolerant Groups, this would indicate fair water quality. </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2444753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If most or all of the macroinvertebrates present are from the Pollution Tolerant Group, then poor water quality would be indicated.</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2201764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a simplified diagram of how the Kentucky Division of Water decides whether or not a waterway is impaired for warm-water or cold-water aquatic habitat use.</a:t>
            </a:r>
          </a:p>
          <a:p>
            <a:endParaRPr lang="en-US" sz="1000" dirty="0"/>
          </a:p>
          <a:p>
            <a:r>
              <a:rPr lang="en-US" sz="1000" dirty="0"/>
              <a:t>The idea is that all types of biological data are reviewed.  Sometimes, all of this data tells the same story – the waterway is healthy or impaired.  </a:t>
            </a:r>
            <a:endParaRPr lang="en-US" sz="1000" b="0" i="0" u="none" strike="noStrike" kern="1200" dirty="0">
              <a:solidFill>
                <a:schemeClr val="tx1"/>
              </a:solidFill>
              <a:effectLst/>
              <a:latin typeface="+mn-lt"/>
              <a:ea typeface="+mn-ea"/>
              <a:cs typeface="+mn-cs"/>
            </a:endParaRPr>
          </a:p>
          <a:p>
            <a:endParaRPr lang="en-US" sz="1000" b="0" i="0" u="none" strike="noStrike" kern="1200" dirty="0">
              <a:solidFill>
                <a:schemeClr val="tx1"/>
              </a:solidFill>
              <a:effectLst/>
              <a:latin typeface="+mn-lt"/>
              <a:ea typeface="+mn-ea"/>
              <a:cs typeface="+mn-cs"/>
            </a:endParaRPr>
          </a:p>
          <a:p>
            <a:r>
              <a:rPr lang="en-US" sz="1000" b="0" i="0" u="none" strike="noStrike" kern="1200" dirty="0">
                <a:solidFill>
                  <a:schemeClr val="tx1"/>
                </a:solidFill>
                <a:effectLst/>
                <a:latin typeface="+mn-lt"/>
                <a:ea typeface="+mn-ea"/>
                <a:cs typeface="+mn-cs"/>
              </a:rPr>
              <a:t>S</a:t>
            </a:r>
            <a:r>
              <a:rPr lang="en-US" sz="1200" b="0" i="0" u="none" strike="noStrike" kern="1200" dirty="0">
                <a:solidFill>
                  <a:schemeClr val="tx1"/>
                </a:solidFill>
                <a:effectLst/>
                <a:latin typeface="+mn-lt"/>
                <a:ea typeface="+mn-ea"/>
                <a:cs typeface="+mn-cs"/>
              </a:rPr>
              <a:t>cores of excellent and good usually relate to support, scores of fair, poor or very poor usually relate to impaired.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If impaired, KDOW tries to associate probable causes to the impairment through analysis of chemical, physical, and habitat data.  </a:t>
            </a:r>
          </a:p>
          <a:p>
            <a:endParaRPr lang="en-US" sz="1000" dirty="0"/>
          </a:p>
          <a:p>
            <a:endParaRPr lang="en-US" sz="1000" dirty="0"/>
          </a:p>
          <a:p>
            <a:r>
              <a:rPr lang="en-US" sz="1000" dirty="0"/>
              <a:t>However, if there is a conflict between the biological data – the macroinvertebrates, habitat, fish, algae – and the pollutant data, then a weight of evidence approach is used or re-sampling is done.</a:t>
            </a:r>
          </a:p>
          <a:p>
            <a:endParaRPr lang="en-US" sz="1000" dirty="0"/>
          </a:p>
          <a:p>
            <a:endParaRPr lang="en-US" sz="1000" dirty="0"/>
          </a:p>
          <a:p>
            <a:r>
              <a:rPr lang="en-US" sz="1000" dirty="0"/>
              <a:t>In order to improve the biology and restore these uses, the hydrology and geomorphology will often need to be addressed, as well as the pollutants.</a:t>
            </a:r>
          </a:p>
          <a:p>
            <a:endParaRPr lang="en-US" sz="100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1220800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375847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Biology is located at the top of the Pyramid because these functions are dependent on all the underlying functions. </a:t>
            </a:r>
            <a:r>
              <a:rPr lang="en-US" sz="1000" kern="1200" dirty="0">
                <a:solidFill>
                  <a:schemeClr val="tx1"/>
                </a:solidFill>
                <a:effectLst/>
                <a:latin typeface="+mn-lt"/>
                <a:ea typeface="+mn-ea"/>
                <a:cs typeface="+mn-cs"/>
              </a:rPr>
              <a:t>These functions include the biodiversity and the life histories of aquatic and riparian organisms.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(Ambient conditions – prevailing, current, existing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Biological functions can affect lower-level functions, e.g., beaver activities; however, as with the other levels, the dominant cause-and-effect relationship is upward.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A healthy aquatic ecosystem must have sufficient water contributed from the watershed,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the right levels of hydraulic forces,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proper bed form diversity and channel stability,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suitable temperature and oxygen regimes,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The value of the Pyramid at this level is that it helps to identify the underlying conditions that must be present in order to achieve functional improvements in biology.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The microbiological community will also be considered at this level.</a:t>
            </a:r>
            <a:endParaRPr lang="en-US" sz="700" dirty="0"/>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70987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River Continuum Concept </a:t>
            </a:r>
            <a:r>
              <a:rPr lang="en-US" sz="1000" b="1" dirty="0"/>
              <a:t>generalizes the way in which biological communities function depending on the size of the stream or river</a:t>
            </a:r>
            <a:r>
              <a:rPr lang="en-US" sz="1000" dirty="0"/>
              <a:t>.  </a:t>
            </a:r>
          </a:p>
          <a:p>
            <a:endParaRPr lang="en-US" sz="1000" dirty="0"/>
          </a:p>
          <a:p>
            <a:r>
              <a:rPr lang="en-US" sz="1000" dirty="0"/>
              <a:t>Depending on the size of the stream, different communities or organisms are expected to live in different places.  </a:t>
            </a:r>
          </a:p>
          <a:p>
            <a:endParaRPr lang="en-US" sz="1000" dirty="0"/>
          </a:p>
          <a:p>
            <a:r>
              <a:rPr lang="en-US" sz="1000" dirty="0"/>
              <a:t>The ecosystem functions differently based on the upstream drainage area—from the smaller drainage areas of 1</a:t>
            </a:r>
            <a:r>
              <a:rPr lang="en-US" sz="1000" baseline="30000" dirty="0"/>
              <a:t>st</a:t>
            </a:r>
            <a:r>
              <a:rPr lang="en-US" sz="1000" dirty="0"/>
              <a:t> to 3</a:t>
            </a:r>
            <a:r>
              <a:rPr lang="en-US" sz="1000" baseline="30000" dirty="0"/>
              <a:t>rd</a:t>
            </a:r>
            <a:r>
              <a:rPr lang="en-US" sz="1000" dirty="0"/>
              <a:t> order streams to the larger drainage areas of 7</a:t>
            </a:r>
            <a:r>
              <a:rPr lang="en-US" sz="1000" baseline="30000" dirty="0"/>
              <a:t>th</a:t>
            </a:r>
            <a:r>
              <a:rPr lang="en-US" sz="1000" dirty="0"/>
              <a:t> to 12</a:t>
            </a:r>
            <a:r>
              <a:rPr lang="en-US" sz="1000" baseline="30000" dirty="0"/>
              <a:t>th</a:t>
            </a:r>
            <a:r>
              <a:rPr lang="en-US" sz="1000" dirty="0"/>
              <a:t> order rivers.</a:t>
            </a:r>
          </a:p>
          <a:p>
            <a:endParaRPr lang="en-US" sz="1000" dirty="0"/>
          </a:p>
          <a:p>
            <a:r>
              <a:rPr lang="en-US" sz="1000" dirty="0"/>
              <a:t>The drainage area contributes to hydrological and geomorphological conditions, which affect the stream’s ability to provide habitat and support for different types of organisms.</a:t>
            </a:r>
          </a:p>
          <a:p>
            <a:endParaRPr lang="en-US" sz="1000" dirty="0"/>
          </a:p>
          <a:p>
            <a:r>
              <a:rPr lang="en-US" sz="1000" dirty="0"/>
              <a:t>Smaller headwater streams are dependent on a variety of microorganisms to convert energy from organic matter entering the stream.  These include shredders, grazers, collectors and a few predators.</a:t>
            </a:r>
          </a:p>
          <a:p>
            <a:endParaRPr lang="en-US" sz="1000" dirty="0"/>
          </a:p>
          <a:p>
            <a:r>
              <a:rPr lang="en-US" sz="1000" dirty="0"/>
              <a:t>In larger streams, more algal production is occurring in the water itself, which changes the composition of organisms that it can support and allows for greater biodiversity.</a:t>
            </a:r>
          </a:p>
          <a:p>
            <a:endParaRPr lang="en-US" sz="1000" dirty="0"/>
          </a:p>
          <a:p>
            <a:r>
              <a:rPr lang="en-US" sz="1000" dirty="0"/>
              <a:t>In the even larger river systems, the increased diversity of aquatic life supports a range of zooplankton and other fine particle collectors that can support larger fish and other aquatic animals.</a:t>
            </a:r>
          </a:p>
        </p:txBody>
      </p:sp>
      <p:sp>
        <p:nvSpPr>
          <p:cNvPr id="4" name="Slide Number Placeholder 3"/>
          <p:cNvSpPr>
            <a:spLocks noGrp="1"/>
          </p:cNvSpPr>
          <p:nvPr>
            <p:ph type="sldNum" sz="quarter" idx="5"/>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162226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wide variety of factors contribute to the ability of a waterbody to support aquatic life. </a:t>
            </a:r>
          </a:p>
          <a:p>
            <a:endParaRPr lang="en-US" dirty="0"/>
          </a:p>
          <a:p>
            <a:pPr marL="171450" indent="-171450">
              <a:buFontTx/>
              <a:buChar char="-"/>
            </a:pPr>
            <a:r>
              <a:rPr lang="en-US" dirty="0"/>
              <a:t>Flow regime – velocity, groundwater contributions, floods and droughts</a:t>
            </a:r>
          </a:p>
          <a:p>
            <a:pPr marL="171450" indent="-171450">
              <a:buFontTx/>
              <a:buChar char="-"/>
            </a:pPr>
            <a:r>
              <a:rPr lang="en-US" dirty="0"/>
              <a:t>Water Chemistry – dissolved oxygen, nutrient levels, toxicity</a:t>
            </a:r>
          </a:p>
          <a:p>
            <a:pPr marL="171450" indent="-171450">
              <a:buFontTx/>
              <a:buChar char="-"/>
            </a:pPr>
            <a:r>
              <a:rPr lang="en-US" dirty="0"/>
              <a:t>Biotic factors – disease, reproduction</a:t>
            </a:r>
          </a:p>
          <a:p>
            <a:pPr marL="171450" indent="-171450">
              <a:buFontTx/>
              <a:buChar char="-"/>
            </a:pPr>
            <a:r>
              <a:rPr lang="en-US" dirty="0"/>
              <a:t>Energy sources – sunlight, seasonal cycles, lack of food</a:t>
            </a:r>
          </a:p>
          <a:p>
            <a:pPr marL="171450" indent="-171450">
              <a:buFontTx/>
              <a:buChar char="-"/>
            </a:pPr>
            <a:r>
              <a:rPr lang="en-US" dirty="0"/>
              <a:t>Habitat structure – bank stability, instream cover, sedimentation, erosion, lack of certain habitats</a:t>
            </a:r>
          </a:p>
          <a:p>
            <a:endParaRPr lang="en-US" dirty="0"/>
          </a:p>
          <a:p>
            <a:r>
              <a:rPr lang="en-US" dirty="0"/>
              <a:t>It is the biologists’ job to try to figure out what may be causing weaknesses in the make-up of the biological community.</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291941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question of what makes a healthy stream is open to some debate and depends to some extent on the values of the society.  </a:t>
            </a:r>
          </a:p>
          <a:p>
            <a:pPr marL="171450" indent="-171450">
              <a:buFont typeface="Arial" panose="020B0604020202020204" pitchFamily="34" charset="0"/>
              <a:buChar char="•"/>
            </a:pPr>
            <a:r>
              <a:rPr lang="en-US" dirty="0"/>
              <a:t>Some people think that all streams should be like they were believed to be prior to European settlement.  </a:t>
            </a:r>
          </a:p>
          <a:p>
            <a:pPr marL="171450" indent="-171450">
              <a:buFont typeface="Arial" panose="020B0604020202020204" pitchFamily="34" charset="0"/>
              <a:buChar char="•"/>
            </a:pPr>
            <a:r>
              <a:rPr lang="en-US" dirty="0"/>
              <a:t>Some think that as long as something – anything - can live in it, the stream is fine.  </a:t>
            </a:r>
          </a:p>
          <a:p>
            <a:pPr marL="171450" indent="-171450">
              <a:buFont typeface="Arial" panose="020B0604020202020204" pitchFamily="34" charset="0"/>
              <a:buChar char="•"/>
            </a:pPr>
            <a:r>
              <a:rPr lang="en-US" dirty="0"/>
              <a:t>Some people would be happy if all streams were concreted over as long as it kept their house from flooding.</a:t>
            </a:r>
          </a:p>
          <a:p>
            <a:endParaRPr lang="en-US" dirty="0"/>
          </a:p>
          <a:p>
            <a:r>
              <a:rPr lang="en-US" dirty="0"/>
              <a:t>Stream scientists cannot collect chemical samples all of the time because the cost for analyzing all of the potential pollutants would be too expensive.  And, collection at a given time does not explain what happens when the scientist is not there.</a:t>
            </a:r>
          </a:p>
          <a:p>
            <a:endParaRPr lang="en-US" dirty="0"/>
          </a:p>
          <a:p>
            <a:r>
              <a:rPr lang="en-US" dirty="0"/>
              <a:t>So, how should we judge whether a stream is healthy?  Should we compare to pre-European settlement conditions?  Is it enough to show that the current organisms are resilient and sustainable?  </a:t>
            </a:r>
          </a:p>
          <a:p>
            <a:r>
              <a:rPr lang="en-US" dirty="0"/>
              <a:t>How much life should be present?  How many types of organisms?  Does their life cycle or feeding style or rarity or sensitivity to pollution matter?</a:t>
            </a:r>
          </a:p>
        </p:txBody>
      </p:sp>
      <p:sp>
        <p:nvSpPr>
          <p:cNvPr id="4" name="Slide Number Placeholder 3"/>
          <p:cNvSpPr>
            <a:spLocks noGrp="1"/>
          </p:cNvSpPr>
          <p:nvPr>
            <p:ph type="sldNum" sz="quarter" idx="10"/>
          </p:nvPr>
        </p:nvSpPr>
        <p:spPr/>
        <p:txBody>
          <a:bodyPr/>
          <a:lstStyle/>
          <a:p>
            <a:pPr defTabSz="924916">
              <a:defRPr/>
            </a:pPr>
            <a:fld id="{A5D78FC6-CE17-4259-A63C-DDFC12E048FC}" type="slidenum">
              <a:rPr lang="en-US" sz="1800" kern="0">
                <a:solidFill>
                  <a:sysClr val="windowText" lastClr="000000"/>
                </a:solidFill>
              </a:rPr>
              <a:pPr defTabSz="924916">
                <a:defRPr/>
              </a:pPr>
              <a:t>6</a:t>
            </a:fld>
            <a:endParaRPr lang="en-US" sz="1800" kern="0">
              <a:solidFill>
                <a:sysClr val="windowText" lastClr="000000"/>
              </a:solidFill>
            </a:endParaRPr>
          </a:p>
        </p:txBody>
      </p:sp>
    </p:spTree>
    <p:extLst>
      <p:ext uri="{BB962C8B-B14F-4D97-AF65-F5344CB8AC3E}">
        <p14:creationId xmlns:p14="http://schemas.microsoft.com/office/powerpoint/2010/main" val="57219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In order to assess the environmental impact to a stream environment, biologists use indicator organisms.  </a:t>
            </a:r>
          </a:p>
          <a:p>
            <a:endParaRPr lang="en-US" sz="1000" dirty="0"/>
          </a:p>
          <a:p>
            <a:r>
              <a:rPr lang="en-US" sz="1000" dirty="0"/>
              <a:t>These organisms provide information on what is impacting the stream during times when scientists are not there to observe or take samples.</a:t>
            </a:r>
          </a:p>
          <a:p>
            <a:endParaRPr lang="en-US" sz="1000" dirty="0"/>
          </a:p>
          <a:p>
            <a:r>
              <a:rPr lang="en-US" sz="1000" dirty="0"/>
              <a:t>We use similar evaluations all the time.  It seems like every week we are ranking the health of cities or workplaces based on different indicators.</a:t>
            </a: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88587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386458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developing a biotic index, there are four basic steps that help determine whether a stream is healthy or not.  Understanding this process will help you understand how the biology acts as an indicator of health.</a:t>
            </a:r>
          </a:p>
          <a:p>
            <a:endParaRPr lang="en-US" dirty="0"/>
          </a:p>
          <a:p>
            <a:r>
              <a:rPr lang="en-US" dirty="0"/>
              <a:t>These steps are as follows:</a:t>
            </a:r>
          </a:p>
          <a:p>
            <a:pPr marL="228600" indent="-228600">
              <a:buFont typeface="+mj-lt"/>
              <a:buAutoNum type="arabicPeriod"/>
            </a:pPr>
            <a:r>
              <a:rPr lang="en-US" dirty="0"/>
              <a:t>Streams with minimal human impact or “reference reaches” are identified.  Reference reaches include streams of different sizes and in different geographic regions of the state.  These streams provide benchmark conditions that can be compared to water quality conditions in “test site” streams in the same region.</a:t>
            </a:r>
          </a:p>
          <a:p>
            <a:pPr marL="228600" indent="-228600">
              <a:buFont typeface="+mj-lt"/>
              <a:buAutoNum type="arabicPeriod"/>
            </a:pPr>
            <a:r>
              <a:rPr lang="en-US" dirty="0"/>
              <a:t>(CLICK to appear) A wide variety of parameters are collected at these reference sites, as well as at the streams of interest.</a:t>
            </a:r>
          </a:p>
          <a:p>
            <a:pPr marL="228600" indent="-228600">
              <a:buFont typeface="+mj-lt"/>
              <a:buAutoNum type="arabicPeriod"/>
            </a:pPr>
            <a:r>
              <a:rPr lang="en-US" dirty="0"/>
              <a:t>(CLICK to appear) Statistical analysis is used to assess different “metrics” or ways of looking at the biological data in order to find the best predictors of different types of pollution impacts.  Some metrics are better in some areas of the state than others.</a:t>
            </a:r>
          </a:p>
          <a:p>
            <a:pPr marL="228600" indent="-228600">
              <a:buFont typeface="+mj-lt"/>
              <a:buAutoNum type="arabicPeriod"/>
            </a:pPr>
            <a:r>
              <a:rPr lang="en-US" dirty="0"/>
              <a:t>(CLICK to appear) These different metrics are calculated into an overall score that provides confidence that the results are statistically different from the least impacted areas.  This allows for the </a:t>
            </a:r>
            <a:r>
              <a:rPr lang="en-US" b="1" dirty="0"/>
              <a:t>development of metric values for rating comparison streams</a:t>
            </a:r>
            <a:r>
              <a:rPr lang="en-US" dirty="0"/>
              <a:t>.</a:t>
            </a:r>
            <a:endParaRPr lang="en-US" b="1" dirty="0"/>
          </a:p>
          <a:p>
            <a:endParaRPr lang="en-US" dirty="0"/>
          </a:p>
        </p:txBody>
      </p:sp>
      <p:sp>
        <p:nvSpPr>
          <p:cNvPr id="4" name="Slide Number Placeholder 3"/>
          <p:cNvSpPr>
            <a:spLocks noGrp="1"/>
          </p:cNvSpPr>
          <p:nvPr>
            <p:ph type="sldNum" sz="quarter" idx="10"/>
          </p:nvPr>
        </p:nvSpPr>
        <p:spPr/>
        <p:txBody>
          <a:bodyPr/>
          <a:lstStyle/>
          <a:p>
            <a:pPr defTabSz="924916">
              <a:defRPr/>
            </a:pPr>
            <a:fld id="{A5D78FC6-CE17-4259-A63C-DDFC12E048FC}" type="slidenum">
              <a:rPr lang="en-US" sz="1800" kern="0">
                <a:solidFill>
                  <a:sysClr val="windowText" lastClr="000000"/>
                </a:solidFill>
              </a:rPr>
              <a:pPr defTabSz="924916">
                <a:defRPr/>
              </a:pPr>
              <a:t>9</a:t>
            </a:fld>
            <a:endParaRPr lang="en-US" sz="1800" kern="0">
              <a:solidFill>
                <a:sysClr val="windowText" lastClr="000000"/>
              </a:solidFill>
            </a:endParaRPr>
          </a:p>
        </p:txBody>
      </p:sp>
    </p:spTree>
    <p:extLst>
      <p:ext uri="{BB962C8B-B14F-4D97-AF65-F5344CB8AC3E}">
        <p14:creationId xmlns:p14="http://schemas.microsoft.com/office/powerpoint/2010/main" val="2440439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482621"/>
            <a:ext cx="8225327" cy="468744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emf"/><Relationship Id="rId5" Type="http://schemas.openxmlformats.org/officeDocument/2006/relationships/image" Target="../media/image35.jpeg"/><Relationship Id="rId10" Type="http://schemas.openxmlformats.org/officeDocument/2006/relationships/image" Target="../media/image40.emf"/><Relationship Id="rId4" Type="http://schemas.openxmlformats.org/officeDocument/2006/relationships/image" Target="../media/image34.wmf"/><Relationship Id="rId9" Type="http://schemas.openxmlformats.org/officeDocument/2006/relationships/image" Target="../media/image39.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5.emf"/><Relationship Id="rId7"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56.emf"/><Relationship Id="rId10" Type="http://schemas.openxmlformats.org/officeDocument/2006/relationships/image" Target="../media/image38.emf"/><Relationship Id="rId4" Type="http://schemas.openxmlformats.org/officeDocument/2006/relationships/image" Target="../media/image39.emf"/><Relationship Id="rId9" Type="http://schemas.openxmlformats.org/officeDocument/2006/relationships/image" Target="../media/image59.emf"/></Relationships>
</file>

<file path=ppt/slides/_rels/slide21.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0.emf"/><Relationship Id="rId7"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36.png"/><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66.emf"/><Relationship Id="rId4" Type="http://schemas.openxmlformats.org/officeDocument/2006/relationships/image" Target="../media/image65.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ws.gov/southeast/wildlife/fishes/kentucky-arrow-dart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Water Quality Basics</a:t>
            </a:r>
          </a:p>
          <a:p>
            <a:r>
              <a:rPr lang="en-US" sz="2000" b="1" dirty="0">
                <a:latin typeface="Mercury Display Semibold" panose="02000603080000020004" pitchFamily="50" charset="0"/>
              </a:rPr>
              <a:t>6. Water Biology</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V-IR &#10;MT &#10;PR &#10;Figure I c. Map of wadeable (dark circles) and headwater (light circles) reference sites distributed among &#10;bioregions. BG=Bluegrass, MT—Mountain, PR=Pennyroyal, MV-IR= Mississippi Valley-Interior River &#10;Lowlands. Solid lines mark Level IV subecoregion boundaries (see Woods et al. 2002). ">
            <a:extLst>
              <a:ext uri="{FF2B5EF4-FFF2-40B4-BE49-F238E27FC236}">
                <a16:creationId xmlns:a16="http://schemas.microsoft.com/office/drawing/2014/main" id="{8CFEEC1C-B091-41F4-A05E-F84D1AC28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386293"/>
            <a:ext cx="8372475" cy="454987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ADFFCE4A-1CE0-4A3C-BB11-FF95DB4FA8AE}"/>
              </a:ext>
            </a:extLst>
          </p:cNvPr>
          <p:cNvSpPr txBox="1">
            <a:spLocks/>
          </p:cNvSpPr>
          <p:nvPr/>
        </p:nvSpPr>
        <p:spPr>
          <a:xfrm>
            <a:off x="461471" y="221473"/>
            <a:ext cx="8225327" cy="1143000"/>
          </a:xfrm>
          <a:prstGeom prst="rect">
            <a:avLst/>
          </a:prstGeom>
        </p:spPr>
        <p:txBody>
          <a:bodyPr/>
          <a:lst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a:lstStyle>
          <a:p>
            <a:pPr algn="l"/>
            <a:r>
              <a:rPr lang="en-US" sz="4000" dirty="0">
                <a:solidFill>
                  <a:srgbClr val="0032A1"/>
                </a:solidFill>
                <a:latin typeface="Calibri" panose="020F0502020204030204" pitchFamily="34" charset="0"/>
                <a:cs typeface="Calibri" panose="020F0502020204030204" pitchFamily="34" charset="0"/>
              </a:rPr>
              <a:t>Biological Assessment</a:t>
            </a:r>
          </a:p>
        </p:txBody>
      </p:sp>
      <p:sp>
        <p:nvSpPr>
          <p:cNvPr id="14" name="Content Placeholder 4">
            <a:extLst>
              <a:ext uri="{FF2B5EF4-FFF2-40B4-BE49-F238E27FC236}">
                <a16:creationId xmlns:a16="http://schemas.microsoft.com/office/drawing/2014/main" id="{E7C2F23E-BB47-448E-BC6B-FCABCDFE4FFB}"/>
              </a:ext>
            </a:extLst>
          </p:cNvPr>
          <p:cNvSpPr txBox="1">
            <a:spLocks/>
          </p:cNvSpPr>
          <p:nvPr/>
        </p:nvSpPr>
        <p:spPr>
          <a:xfrm>
            <a:off x="277434" y="6089532"/>
            <a:ext cx="3545963" cy="3972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Pond et al, 2003</a:t>
            </a:r>
          </a:p>
          <a:p>
            <a:endParaRPr lang="en-US" sz="3600" dirty="0"/>
          </a:p>
        </p:txBody>
      </p:sp>
      <p:sp>
        <p:nvSpPr>
          <p:cNvPr id="15" name="Rectangle 4">
            <a:extLst>
              <a:ext uri="{FF2B5EF4-FFF2-40B4-BE49-F238E27FC236}">
                <a16:creationId xmlns:a16="http://schemas.microsoft.com/office/drawing/2014/main" id="{339E3C3F-BCA1-414C-9AC0-FB2E3FF3CD60}"/>
              </a:ext>
            </a:extLst>
          </p:cNvPr>
          <p:cNvSpPr>
            <a:spLocks noChangeArrowheads="1"/>
          </p:cNvSpPr>
          <p:nvPr/>
        </p:nvSpPr>
        <p:spPr bwMode="auto">
          <a:xfrm>
            <a:off x="457202" y="1117581"/>
            <a:ext cx="44303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800" dirty="0">
                <a:solidFill>
                  <a:schemeClr val="accent6"/>
                </a:solidFill>
                <a:latin typeface="Mercury Display"/>
                <a:cs typeface="Arial" panose="020B0604020202020204" pitchFamily="34" charset="0"/>
              </a:rPr>
              <a:t>Reference Reaches:</a:t>
            </a:r>
          </a:p>
          <a:p>
            <a:pPr marL="457200" indent="-457200" eaLnBrk="1" hangingPunct="1">
              <a:buFont typeface="Arial" panose="020B0604020202020204" pitchFamily="34" charset="0"/>
              <a:buChar char="•"/>
            </a:pPr>
            <a:r>
              <a:rPr lang="en-US" altLang="en-US" sz="2800" dirty="0">
                <a:solidFill>
                  <a:schemeClr val="accent6"/>
                </a:solidFill>
                <a:latin typeface="Mercury Display"/>
                <a:cs typeface="Arial" panose="020B0604020202020204" pitchFamily="34" charset="0"/>
              </a:rPr>
              <a:t>Wadeable (~5-200 </a:t>
            </a:r>
            <a:r>
              <a:rPr lang="en-US" altLang="en-US" sz="2800" dirty="0" err="1">
                <a:solidFill>
                  <a:schemeClr val="accent6"/>
                </a:solidFill>
                <a:latin typeface="Mercury Display"/>
                <a:cs typeface="Arial" panose="020B0604020202020204" pitchFamily="34" charset="0"/>
              </a:rPr>
              <a:t>sq</a:t>
            </a:r>
            <a:r>
              <a:rPr lang="en-US" altLang="en-US" sz="2800" dirty="0">
                <a:solidFill>
                  <a:schemeClr val="accent6"/>
                </a:solidFill>
                <a:latin typeface="Mercury Display"/>
                <a:cs typeface="Arial" panose="020B0604020202020204" pitchFamily="34" charset="0"/>
              </a:rPr>
              <a:t> mi)</a:t>
            </a:r>
          </a:p>
          <a:p>
            <a:pPr marL="457200" indent="-457200" eaLnBrk="1" hangingPunct="1">
              <a:buFont typeface="Arial" panose="020B0604020202020204" pitchFamily="34" charset="0"/>
              <a:buChar char="•"/>
            </a:pPr>
            <a:r>
              <a:rPr lang="en-US" altLang="en-US" sz="2800" dirty="0">
                <a:solidFill>
                  <a:schemeClr val="accent6"/>
                </a:solidFill>
                <a:latin typeface="Mercury Display"/>
                <a:cs typeface="Arial" panose="020B0604020202020204" pitchFamily="34" charset="0"/>
              </a:rPr>
              <a:t>Headwater (&lt;5 </a:t>
            </a:r>
            <a:r>
              <a:rPr lang="en-US" altLang="en-US" sz="2800" dirty="0" err="1">
                <a:solidFill>
                  <a:schemeClr val="accent6"/>
                </a:solidFill>
                <a:latin typeface="Mercury Display"/>
                <a:cs typeface="Arial" panose="020B0604020202020204" pitchFamily="34" charset="0"/>
              </a:rPr>
              <a:t>sq</a:t>
            </a:r>
            <a:r>
              <a:rPr lang="en-US" altLang="en-US" sz="2800" dirty="0">
                <a:solidFill>
                  <a:schemeClr val="accent6"/>
                </a:solidFill>
                <a:latin typeface="Mercury Display"/>
                <a:cs typeface="Arial" panose="020B0604020202020204" pitchFamily="34" charset="0"/>
              </a:rPr>
              <a:t> mi)</a:t>
            </a:r>
          </a:p>
        </p:txBody>
      </p:sp>
      <p:sp>
        <p:nvSpPr>
          <p:cNvPr id="16" name="Rectangle 4">
            <a:extLst>
              <a:ext uri="{FF2B5EF4-FFF2-40B4-BE49-F238E27FC236}">
                <a16:creationId xmlns:a16="http://schemas.microsoft.com/office/drawing/2014/main" id="{25E41EB6-563C-4782-A1CC-46A45CC39C60}"/>
              </a:ext>
            </a:extLst>
          </p:cNvPr>
          <p:cNvSpPr>
            <a:spLocks noChangeArrowheads="1"/>
          </p:cNvSpPr>
          <p:nvPr/>
        </p:nvSpPr>
        <p:spPr bwMode="auto">
          <a:xfrm>
            <a:off x="6195112" y="1117581"/>
            <a:ext cx="2671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800" dirty="0">
                <a:solidFill>
                  <a:schemeClr val="accent6"/>
                </a:solidFill>
                <a:latin typeface="Mercury Display"/>
                <a:cs typeface="Arial" panose="020B0604020202020204" pitchFamily="34" charset="0"/>
              </a:rPr>
              <a:t>4 Bioregions </a:t>
            </a:r>
          </a:p>
        </p:txBody>
      </p:sp>
    </p:spTree>
    <p:extLst>
      <p:ext uri="{BB962C8B-B14F-4D97-AF65-F5344CB8AC3E}">
        <p14:creationId xmlns:p14="http://schemas.microsoft.com/office/powerpoint/2010/main" val="19544640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21473"/>
            <a:ext cx="8225327" cy="1143000"/>
          </a:xfrm>
        </p:spPr>
        <p:txBody>
          <a:bodyPr/>
          <a:lstStyle/>
          <a:p>
            <a:pPr algn="l"/>
            <a:r>
              <a:rPr lang="en-US" dirty="0"/>
              <a:t>Biological Indicators</a:t>
            </a:r>
          </a:p>
        </p:txBody>
      </p:sp>
      <p:sp>
        <p:nvSpPr>
          <p:cNvPr id="10" name="Rectangle 4">
            <a:extLst>
              <a:ext uri="{FF2B5EF4-FFF2-40B4-BE49-F238E27FC236}">
                <a16:creationId xmlns:a16="http://schemas.microsoft.com/office/drawing/2014/main" id="{FD352055-8D57-401D-9F84-A77A1F69FC96}"/>
              </a:ext>
            </a:extLst>
          </p:cNvPr>
          <p:cNvSpPr>
            <a:spLocks noChangeArrowheads="1"/>
          </p:cNvSpPr>
          <p:nvPr/>
        </p:nvSpPr>
        <p:spPr bwMode="auto">
          <a:xfrm>
            <a:off x="3077518" y="3065345"/>
            <a:ext cx="29889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2800" b="1" u="sng" dirty="0">
                <a:latin typeface="Mercury Display"/>
                <a:cs typeface="Arial" panose="020B0604020202020204" pitchFamily="34" charset="0"/>
              </a:rPr>
              <a:t>Macro:</a:t>
            </a:r>
          </a:p>
          <a:p>
            <a:pPr algn="ctr" eaLnBrk="1" hangingPunct="1"/>
            <a:r>
              <a:rPr lang="en-US" altLang="en-US" sz="2800" dirty="0">
                <a:latin typeface="Mercury Display"/>
                <a:cs typeface="Arial" panose="020B0604020202020204" pitchFamily="34" charset="0"/>
              </a:rPr>
              <a:t>Visible to the </a:t>
            </a:r>
          </a:p>
          <a:p>
            <a:pPr algn="ctr" eaLnBrk="1" hangingPunct="1"/>
            <a:r>
              <a:rPr lang="en-US" altLang="en-US" sz="2800" dirty="0">
                <a:latin typeface="Mercury Display"/>
                <a:cs typeface="Arial" panose="020B0604020202020204" pitchFamily="34" charset="0"/>
              </a:rPr>
              <a:t>naked eye</a:t>
            </a:r>
          </a:p>
        </p:txBody>
      </p:sp>
      <p:sp>
        <p:nvSpPr>
          <p:cNvPr id="11" name="Rectangle 4">
            <a:extLst>
              <a:ext uri="{FF2B5EF4-FFF2-40B4-BE49-F238E27FC236}">
                <a16:creationId xmlns:a16="http://schemas.microsoft.com/office/drawing/2014/main" id="{001B78BC-D970-4A14-966F-50C2BCB63302}"/>
              </a:ext>
            </a:extLst>
          </p:cNvPr>
          <p:cNvSpPr>
            <a:spLocks noChangeArrowheads="1"/>
          </p:cNvSpPr>
          <p:nvPr/>
        </p:nvSpPr>
        <p:spPr bwMode="auto">
          <a:xfrm>
            <a:off x="6375239" y="3065345"/>
            <a:ext cx="27158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2800" b="1" u="sng" dirty="0">
                <a:latin typeface="Mercury Display"/>
                <a:cs typeface="Arial" panose="020B0604020202020204" pitchFamily="34" charset="0"/>
              </a:rPr>
              <a:t>Invertebrate:</a:t>
            </a:r>
          </a:p>
          <a:p>
            <a:pPr algn="ctr" eaLnBrk="1" hangingPunct="1"/>
            <a:r>
              <a:rPr lang="en-US" altLang="en-US" sz="2800" dirty="0">
                <a:latin typeface="Mercury Display"/>
                <a:cs typeface="Arial" panose="020B0604020202020204" pitchFamily="34" charset="0"/>
              </a:rPr>
              <a:t>Lacking a </a:t>
            </a:r>
          </a:p>
          <a:p>
            <a:pPr algn="ctr" eaLnBrk="1" hangingPunct="1"/>
            <a:r>
              <a:rPr lang="en-US" altLang="en-US" sz="2800" dirty="0">
                <a:latin typeface="Mercury Display"/>
                <a:cs typeface="Arial" panose="020B0604020202020204" pitchFamily="34" charset="0"/>
              </a:rPr>
              <a:t>backbone</a:t>
            </a:r>
          </a:p>
        </p:txBody>
      </p:sp>
      <p:pic>
        <p:nvPicPr>
          <p:cNvPr id="12" name="Picture 4" descr="C:\Users\john_webb\AppData\Local\Microsoft\Windows\Temporary Internet Files\Content.IE5\GZ5GZBCB\MC900434734[1].PNG">
            <a:extLst>
              <a:ext uri="{FF2B5EF4-FFF2-40B4-BE49-F238E27FC236}">
                <a16:creationId xmlns:a16="http://schemas.microsoft.com/office/drawing/2014/main" id="{4DBE756A-104B-4510-B250-FD3B5422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82" y="1223198"/>
            <a:ext cx="1631833" cy="18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Users\john_webb\AppData\Local\Microsoft\Windows\Temporary Internet Files\Content.IE5\GZ5GZBCB\MC900016005[1].wmf">
            <a:extLst>
              <a:ext uri="{FF2B5EF4-FFF2-40B4-BE49-F238E27FC236}">
                <a16:creationId xmlns:a16="http://schemas.microsoft.com/office/drawing/2014/main" id="{80E66653-949A-44E3-8870-5D5F56231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102" y="1137539"/>
            <a:ext cx="1904090" cy="182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2158365B-D62F-4659-A648-E15D903FE846}"/>
              </a:ext>
            </a:extLst>
          </p:cNvPr>
          <p:cNvCxnSpPr>
            <a:cxnSpLocks/>
          </p:cNvCxnSpPr>
          <p:nvPr/>
        </p:nvCxnSpPr>
        <p:spPr>
          <a:xfrm>
            <a:off x="8190555" y="1398084"/>
            <a:ext cx="494638" cy="3754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9D717FB-2B83-44FA-B277-C92CE8588035}"/>
              </a:ext>
            </a:extLst>
          </p:cNvPr>
          <p:cNvCxnSpPr>
            <a:cxnSpLocks/>
          </p:cNvCxnSpPr>
          <p:nvPr/>
        </p:nvCxnSpPr>
        <p:spPr>
          <a:xfrm flipH="1">
            <a:off x="8190555" y="1398083"/>
            <a:ext cx="494637" cy="4152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Rectangle 4">
            <a:extLst>
              <a:ext uri="{FF2B5EF4-FFF2-40B4-BE49-F238E27FC236}">
                <a16:creationId xmlns:a16="http://schemas.microsoft.com/office/drawing/2014/main" id="{3CF9CF48-8B8C-48FC-A178-0C291AC82404}"/>
              </a:ext>
            </a:extLst>
          </p:cNvPr>
          <p:cNvSpPr>
            <a:spLocks noChangeArrowheads="1"/>
          </p:cNvSpPr>
          <p:nvPr/>
        </p:nvSpPr>
        <p:spPr bwMode="auto">
          <a:xfrm>
            <a:off x="-49240" y="3065345"/>
            <a:ext cx="29889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2800" b="1" u="sng" dirty="0">
                <a:latin typeface="Mercury Display"/>
                <a:cs typeface="Arial" panose="020B0604020202020204" pitchFamily="34" charset="0"/>
              </a:rPr>
              <a:t>Benthic:</a:t>
            </a:r>
          </a:p>
          <a:p>
            <a:pPr algn="ctr" eaLnBrk="1" hangingPunct="1"/>
            <a:r>
              <a:rPr lang="en-US" altLang="en-US" sz="2800" dirty="0">
                <a:latin typeface="Mercury Display"/>
                <a:cs typeface="Arial" panose="020B0604020202020204" pitchFamily="34" charset="0"/>
              </a:rPr>
              <a:t>Bottom of a </a:t>
            </a:r>
          </a:p>
          <a:p>
            <a:pPr algn="ctr" eaLnBrk="1" hangingPunct="1"/>
            <a:r>
              <a:rPr lang="en-US" altLang="en-US" sz="2800" dirty="0">
                <a:latin typeface="Mercury Display"/>
                <a:cs typeface="Arial" panose="020B0604020202020204" pitchFamily="34" charset="0"/>
              </a:rPr>
              <a:t>water body</a:t>
            </a:r>
          </a:p>
        </p:txBody>
      </p:sp>
      <p:pic>
        <p:nvPicPr>
          <p:cNvPr id="1026" name="Picture 2" descr="Related image">
            <a:extLst>
              <a:ext uri="{FF2B5EF4-FFF2-40B4-BE49-F238E27FC236}">
                <a16:creationId xmlns:a16="http://schemas.microsoft.com/office/drawing/2014/main" id="{26841340-3872-4888-8AA3-8A26CC5B5B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042"/>
          <a:stretch/>
        </p:blipFill>
        <p:spPr bwMode="auto">
          <a:xfrm>
            <a:off x="196209" y="1245291"/>
            <a:ext cx="2498064"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79962B0-CD6C-4451-8BCC-41BEEA33D842}"/>
              </a:ext>
            </a:extLst>
          </p:cNvPr>
          <p:cNvPicPr>
            <a:picLocks noChangeAspect="1"/>
          </p:cNvPicPr>
          <p:nvPr/>
        </p:nvPicPr>
        <p:blipFill>
          <a:blip r:embed="rId6"/>
          <a:stretch>
            <a:fillRect/>
          </a:stretch>
        </p:blipFill>
        <p:spPr>
          <a:xfrm>
            <a:off x="213509" y="4980963"/>
            <a:ext cx="1414395" cy="860392"/>
          </a:xfrm>
          <a:prstGeom prst="rect">
            <a:avLst/>
          </a:prstGeom>
        </p:spPr>
      </p:pic>
      <p:pic>
        <p:nvPicPr>
          <p:cNvPr id="19" name="Picture 18">
            <a:extLst>
              <a:ext uri="{FF2B5EF4-FFF2-40B4-BE49-F238E27FC236}">
                <a16:creationId xmlns:a16="http://schemas.microsoft.com/office/drawing/2014/main" id="{772C5906-2BCE-4631-BFA6-D8D50611CFCE}"/>
              </a:ext>
            </a:extLst>
          </p:cNvPr>
          <p:cNvPicPr>
            <a:picLocks noChangeAspect="1"/>
          </p:cNvPicPr>
          <p:nvPr/>
        </p:nvPicPr>
        <p:blipFill>
          <a:blip r:embed="rId7"/>
          <a:stretch>
            <a:fillRect/>
          </a:stretch>
        </p:blipFill>
        <p:spPr>
          <a:xfrm>
            <a:off x="1557791" y="5009055"/>
            <a:ext cx="1530000" cy="832300"/>
          </a:xfrm>
          <a:prstGeom prst="rect">
            <a:avLst/>
          </a:prstGeom>
        </p:spPr>
      </p:pic>
      <p:pic>
        <p:nvPicPr>
          <p:cNvPr id="20" name="Picture 19">
            <a:extLst>
              <a:ext uri="{FF2B5EF4-FFF2-40B4-BE49-F238E27FC236}">
                <a16:creationId xmlns:a16="http://schemas.microsoft.com/office/drawing/2014/main" id="{B762BE64-CE29-4CDB-94E4-2B53138CEC7A}"/>
              </a:ext>
            </a:extLst>
          </p:cNvPr>
          <p:cNvPicPr>
            <a:picLocks noChangeAspect="1"/>
          </p:cNvPicPr>
          <p:nvPr/>
        </p:nvPicPr>
        <p:blipFill>
          <a:blip r:embed="rId8"/>
          <a:stretch>
            <a:fillRect/>
          </a:stretch>
        </p:blipFill>
        <p:spPr>
          <a:xfrm>
            <a:off x="5975642" y="4937304"/>
            <a:ext cx="1530000" cy="870567"/>
          </a:xfrm>
          <a:prstGeom prst="rect">
            <a:avLst/>
          </a:prstGeom>
        </p:spPr>
      </p:pic>
      <p:pic>
        <p:nvPicPr>
          <p:cNvPr id="21" name="Picture 20">
            <a:extLst>
              <a:ext uri="{FF2B5EF4-FFF2-40B4-BE49-F238E27FC236}">
                <a16:creationId xmlns:a16="http://schemas.microsoft.com/office/drawing/2014/main" id="{CDFE548D-AD20-414C-A59B-15BA04160A3C}"/>
              </a:ext>
            </a:extLst>
          </p:cNvPr>
          <p:cNvPicPr>
            <a:picLocks noChangeAspect="1"/>
          </p:cNvPicPr>
          <p:nvPr/>
        </p:nvPicPr>
        <p:blipFill>
          <a:blip r:embed="rId9"/>
          <a:stretch>
            <a:fillRect/>
          </a:stretch>
        </p:blipFill>
        <p:spPr>
          <a:xfrm>
            <a:off x="4579541" y="5080804"/>
            <a:ext cx="1377000" cy="727067"/>
          </a:xfrm>
          <a:prstGeom prst="rect">
            <a:avLst/>
          </a:prstGeom>
        </p:spPr>
      </p:pic>
      <p:pic>
        <p:nvPicPr>
          <p:cNvPr id="22" name="Picture 21">
            <a:extLst>
              <a:ext uri="{FF2B5EF4-FFF2-40B4-BE49-F238E27FC236}">
                <a16:creationId xmlns:a16="http://schemas.microsoft.com/office/drawing/2014/main" id="{66700694-7454-4E7A-A7B3-2E2D48C71CCC}"/>
              </a:ext>
            </a:extLst>
          </p:cNvPr>
          <p:cNvPicPr>
            <a:picLocks noChangeAspect="1"/>
          </p:cNvPicPr>
          <p:nvPr/>
        </p:nvPicPr>
        <p:blipFill>
          <a:blip r:embed="rId10"/>
          <a:stretch>
            <a:fillRect/>
          </a:stretch>
        </p:blipFill>
        <p:spPr>
          <a:xfrm>
            <a:off x="3087791" y="5009055"/>
            <a:ext cx="1491750" cy="870567"/>
          </a:xfrm>
          <a:prstGeom prst="rect">
            <a:avLst/>
          </a:prstGeom>
        </p:spPr>
      </p:pic>
      <p:pic>
        <p:nvPicPr>
          <p:cNvPr id="23" name="Picture 22">
            <a:extLst>
              <a:ext uri="{FF2B5EF4-FFF2-40B4-BE49-F238E27FC236}">
                <a16:creationId xmlns:a16="http://schemas.microsoft.com/office/drawing/2014/main" id="{75B9AF2F-FDA1-4296-91A9-6CFD3D7C1844}"/>
              </a:ext>
            </a:extLst>
          </p:cNvPr>
          <p:cNvPicPr>
            <a:picLocks noChangeAspect="1"/>
          </p:cNvPicPr>
          <p:nvPr/>
        </p:nvPicPr>
        <p:blipFill rotWithShape="1">
          <a:blip r:embed="rId11"/>
          <a:srcRect b="4040"/>
          <a:stretch/>
        </p:blipFill>
        <p:spPr>
          <a:xfrm>
            <a:off x="7435529" y="5071767"/>
            <a:ext cx="1568250" cy="706876"/>
          </a:xfrm>
          <a:prstGeom prst="rect">
            <a:avLst/>
          </a:prstGeom>
        </p:spPr>
      </p:pic>
    </p:spTree>
    <p:extLst>
      <p:ext uri="{BB962C8B-B14F-4D97-AF65-F5344CB8AC3E}">
        <p14:creationId xmlns:p14="http://schemas.microsoft.com/office/powerpoint/2010/main" val="4165564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E26A-90F6-4B52-9184-0BE8E94299B8}"/>
              </a:ext>
            </a:extLst>
          </p:cNvPr>
          <p:cNvSpPr>
            <a:spLocks noGrp="1"/>
          </p:cNvSpPr>
          <p:nvPr>
            <p:ph type="title"/>
          </p:nvPr>
        </p:nvSpPr>
        <p:spPr/>
        <p:txBody>
          <a:bodyPr/>
          <a:lstStyle/>
          <a:p>
            <a:r>
              <a:rPr lang="en-US" dirty="0"/>
              <a:t>Macroinvertebrates: </a:t>
            </a:r>
            <a:br>
              <a:rPr lang="en-US" dirty="0"/>
            </a:br>
            <a:r>
              <a:rPr lang="en-US" dirty="0"/>
              <a:t>Ideal for Biological Assessment</a:t>
            </a:r>
          </a:p>
        </p:txBody>
      </p:sp>
      <p:sp>
        <p:nvSpPr>
          <p:cNvPr id="3" name="Content Placeholder 2">
            <a:extLst>
              <a:ext uri="{FF2B5EF4-FFF2-40B4-BE49-F238E27FC236}">
                <a16:creationId xmlns:a16="http://schemas.microsoft.com/office/drawing/2014/main" id="{D430B575-9536-4D08-AF0A-AFC02835459C}"/>
              </a:ext>
            </a:extLst>
          </p:cNvPr>
          <p:cNvSpPr>
            <a:spLocks noGrp="1"/>
          </p:cNvSpPr>
          <p:nvPr>
            <p:ph idx="1"/>
          </p:nvPr>
        </p:nvSpPr>
        <p:spPr>
          <a:xfrm>
            <a:off x="461472" y="1926259"/>
            <a:ext cx="8225327" cy="3667718"/>
          </a:xfrm>
        </p:spPr>
        <p:txBody>
          <a:bodyPr/>
          <a:lstStyle/>
          <a:p>
            <a:r>
              <a:rPr lang="en-US" dirty="0"/>
              <a:t>Live in the water </a:t>
            </a:r>
          </a:p>
          <a:p>
            <a:r>
              <a:rPr lang="en-US" dirty="0"/>
              <a:t>Exposed to all conditions in stream</a:t>
            </a:r>
          </a:p>
          <a:p>
            <a:r>
              <a:rPr lang="en-US" dirty="0"/>
              <a:t>Only survive in suitable areas (long-term)</a:t>
            </a:r>
          </a:p>
          <a:p>
            <a:r>
              <a:rPr lang="en-US" dirty="0"/>
              <a:t>Have varying tolerance to pollution levels</a:t>
            </a:r>
          </a:p>
          <a:p>
            <a:r>
              <a:rPr lang="en-US" dirty="0"/>
              <a:t>Easy to collect</a:t>
            </a:r>
          </a:p>
          <a:p>
            <a:r>
              <a:rPr lang="en-US" dirty="0"/>
              <a:t>Easy to identify</a:t>
            </a:r>
          </a:p>
          <a:p>
            <a:endParaRPr lang="en-US" dirty="0"/>
          </a:p>
        </p:txBody>
      </p:sp>
    </p:spTree>
    <p:extLst>
      <p:ext uri="{BB962C8B-B14F-4D97-AF65-F5344CB8AC3E}">
        <p14:creationId xmlns:p14="http://schemas.microsoft.com/office/powerpoint/2010/main" val="2775102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CDD0BF-A48E-4E98-83FA-123D6C10C8D1}"/>
              </a:ext>
            </a:extLst>
          </p:cNvPr>
          <p:cNvPicPr>
            <a:picLocks noChangeAspect="1"/>
          </p:cNvPicPr>
          <p:nvPr/>
        </p:nvPicPr>
        <p:blipFill rotWithShape="1">
          <a:blip r:embed="rId3"/>
          <a:srcRect l="3207" r="3793" b="3986"/>
          <a:stretch/>
        </p:blipFill>
        <p:spPr>
          <a:xfrm>
            <a:off x="5222714" y="1918717"/>
            <a:ext cx="3776274" cy="3904567"/>
          </a:xfrm>
          <a:prstGeom prst="rect">
            <a:avLst/>
          </a:prstGeom>
        </p:spPr>
      </p:pic>
      <p:sp>
        <p:nvSpPr>
          <p:cNvPr id="2" name="Title 1">
            <a:extLst>
              <a:ext uri="{FF2B5EF4-FFF2-40B4-BE49-F238E27FC236}">
                <a16:creationId xmlns:a16="http://schemas.microsoft.com/office/drawing/2014/main" id="{0064F9FD-DB4A-4628-9F1E-283DE9C5AC2D}"/>
              </a:ext>
            </a:extLst>
          </p:cNvPr>
          <p:cNvSpPr>
            <a:spLocks noGrp="1"/>
          </p:cNvSpPr>
          <p:nvPr>
            <p:ph type="title"/>
          </p:nvPr>
        </p:nvSpPr>
        <p:spPr>
          <a:xfrm>
            <a:off x="461471" y="82252"/>
            <a:ext cx="8225327" cy="1143000"/>
          </a:xfrm>
        </p:spPr>
        <p:txBody>
          <a:bodyPr/>
          <a:lstStyle/>
          <a:p>
            <a:r>
              <a:rPr lang="en-US" dirty="0"/>
              <a:t>Water Quality Effects on Macros</a:t>
            </a:r>
          </a:p>
        </p:txBody>
      </p:sp>
      <p:sp>
        <p:nvSpPr>
          <p:cNvPr id="3" name="Content Placeholder 2">
            <a:extLst>
              <a:ext uri="{FF2B5EF4-FFF2-40B4-BE49-F238E27FC236}">
                <a16:creationId xmlns:a16="http://schemas.microsoft.com/office/drawing/2014/main" id="{61BA51AB-4116-41D6-8B36-BCA0E7095B8A}"/>
              </a:ext>
            </a:extLst>
          </p:cNvPr>
          <p:cNvSpPr>
            <a:spLocks noGrp="1"/>
          </p:cNvSpPr>
          <p:nvPr>
            <p:ph idx="1"/>
          </p:nvPr>
        </p:nvSpPr>
        <p:spPr>
          <a:xfrm>
            <a:off x="290023" y="1222334"/>
            <a:ext cx="4919651" cy="4947730"/>
          </a:xfrm>
        </p:spPr>
        <p:txBody>
          <a:bodyPr vert="horz" lIns="91440" tIns="45720" rIns="91440" bIns="45720" rtlCol="0" anchor="t">
            <a:normAutofit fontScale="92500" lnSpcReduction="10000"/>
          </a:bodyPr>
          <a:lstStyle/>
          <a:p>
            <a:pPr marL="0" indent="0">
              <a:buNone/>
            </a:pPr>
            <a:r>
              <a:rPr lang="en-US" b="1" u="sng" dirty="0">
                <a:solidFill>
                  <a:schemeClr val="tx2"/>
                </a:solidFill>
              </a:rPr>
              <a:t>Sediment</a:t>
            </a:r>
            <a:endParaRPr lang="en-US" b="1" dirty="0">
              <a:solidFill>
                <a:schemeClr val="tx2"/>
              </a:solidFill>
            </a:endParaRPr>
          </a:p>
          <a:p>
            <a:pPr>
              <a:spcBef>
                <a:spcPts val="0"/>
              </a:spcBef>
            </a:pPr>
            <a:r>
              <a:rPr lang="en-US" dirty="0"/>
              <a:t>Suspended sediment causes difficulty with breathing through gills</a:t>
            </a:r>
          </a:p>
          <a:p>
            <a:pPr>
              <a:spcBef>
                <a:spcPts val="0"/>
              </a:spcBef>
              <a:spcAft>
                <a:spcPts val="1200"/>
              </a:spcAft>
            </a:pPr>
            <a:r>
              <a:rPr lang="en-US" dirty="0"/>
              <a:t>Bed sediment smothers eggs and habitat niches between rocks and gravel</a:t>
            </a:r>
          </a:p>
          <a:p>
            <a:pPr marL="0" indent="0">
              <a:spcBef>
                <a:spcPts val="600"/>
              </a:spcBef>
              <a:buNone/>
            </a:pPr>
            <a:r>
              <a:rPr lang="en-US" b="1" u="sng" dirty="0">
                <a:solidFill>
                  <a:schemeClr val="tx2"/>
                </a:solidFill>
              </a:rPr>
              <a:t>Dissolved Oxygen</a:t>
            </a:r>
            <a:endParaRPr lang="en-US" b="1" dirty="0">
              <a:solidFill>
                <a:schemeClr val="tx2"/>
              </a:solidFill>
            </a:endParaRPr>
          </a:p>
          <a:p>
            <a:r>
              <a:rPr lang="en-US" dirty="0"/>
              <a:t>Low levels make it difficult for macros to thrive and reproduce</a:t>
            </a:r>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45060D80-E16B-4D42-98BF-616E7B5405C3}"/>
              </a:ext>
            </a:extLst>
          </p:cNvPr>
          <p:cNvSpPr txBox="1"/>
          <p:nvPr/>
        </p:nvSpPr>
        <p:spPr>
          <a:xfrm>
            <a:off x="6338744" y="5985398"/>
            <a:ext cx="2515233" cy="276999"/>
          </a:xfrm>
          <a:prstGeom prst="rect">
            <a:avLst/>
          </a:prstGeom>
          <a:noFill/>
        </p:spPr>
        <p:txBody>
          <a:bodyPr wrap="square" rtlCol="0">
            <a:spAutoFit/>
          </a:bodyPr>
          <a:lstStyle/>
          <a:p>
            <a:pPr algn="r"/>
            <a:r>
              <a:rPr lang="en-US" sz="1200" dirty="0">
                <a:latin typeface="Calibri" panose="020F0502020204030204" pitchFamily="34" charset="0"/>
                <a:cs typeface="Calibri" panose="020F0502020204030204" pitchFamily="34" charset="0"/>
              </a:rPr>
              <a:t>www.water-research.net</a:t>
            </a:r>
          </a:p>
        </p:txBody>
      </p:sp>
    </p:spTree>
    <p:extLst>
      <p:ext uri="{BB962C8B-B14F-4D97-AF65-F5344CB8AC3E}">
        <p14:creationId xmlns:p14="http://schemas.microsoft.com/office/powerpoint/2010/main" val="158938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52BA08-598A-4E27-BB79-7139F7E98114}"/>
              </a:ext>
            </a:extLst>
          </p:cNvPr>
          <p:cNvSpPr>
            <a:spLocks noGrp="1"/>
          </p:cNvSpPr>
          <p:nvPr>
            <p:ph type="title"/>
          </p:nvPr>
        </p:nvSpPr>
        <p:spPr>
          <a:xfrm>
            <a:off x="461963" y="274638"/>
            <a:ext cx="8224837" cy="1143000"/>
          </a:xfrm>
        </p:spPr>
        <p:txBody>
          <a:bodyPr/>
          <a:lstStyle/>
          <a:p>
            <a:r>
              <a:rPr lang="en-US" dirty="0"/>
              <a:t>Water Quality Effects on Macros </a:t>
            </a:r>
            <a:r>
              <a:rPr lang="en-US" sz="3200" i="1" dirty="0"/>
              <a:t>(continued)</a:t>
            </a:r>
          </a:p>
        </p:txBody>
      </p:sp>
      <p:sp>
        <p:nvSpPr>
          <p:cNvPr id="6" name="Content Placeholder 2">
            <a:extLst>
              <a:ext uri="{FF2B5EF4-FFF2-40B4-BE49-F238E27FC236}">
                <a16:creationId xmlns:a16="http://schemas.microsoft.com/office/drawing/2014/main" id="{3F2B1625-3C75-4EEF-9E13-705B76D122F7}"/>
              </a:ext>
            </a:extLst>
          </p:cNvPr>
          <p:cNvSpPr txBox="1">
            <a:spLocks noGrp="1"/>
          </p:cNvSpPr>
          <p:nvPr>
            <p:ph idx="1"/>
          </p:nvPr>
        </p:nvSpPr>
        <p:spPr>
          <a:xfrm>
            <a:off x="459582" y="1566946"/>
            <a:ext cx="4834314" cy="4687888"/>
          </a:xfrm>
          <a:prstGeom prst="rect">
            <a:avLst/>
          </a:prstGeom>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u="sng" dirty="0">
                <a:solidFill>
                  <a:schemeClr val="tx2"/>
                </a:solidFill>
              </a:rPr>
              <a:t>Temperature</a:t>
            </a:r>
            <a:endParaRPr lang="en-US" b="1" dirty="0">
              <a:solidFill>
                <a:schemeClr val="tx2"/>
              </a:solidFill>
            </a:endParaRPr>
          </a:p>
          <a:p>
            <a:pPr>
              <a:spcBef>
                <a:spcPts val="0"/>
              </a:spcBef>
              <a:spcAft>
                <a:spcPts val="1200"/>
              </a:spcAft>
            </a:pPr>
            <a:r>
              <a:rPr lang="en-US" dirty="0"/>
              <a:t>Warmer temps cause stress by reducing D.O. levels and increasing susceptibility to disease</a:t>
            </a:r>
          </a:p>
          <a:p>
            <a:pPr marL="0" indent="0">
              <a:buFont typeface="Arial"/>
              <a:buNone/>
            </a:pPr>
            <a:r>
              <a:rPr lang="en-US" b="1" u="sng" dirty="0">
                <a:solidFill>
                  <a:schemeClr val="tx2"/>
                </a:solidFill>
              </a:rPr>
              <a:t>Conductivity</a:t>
            </a:r>
            <a:endParaRPr lang="en-US" b="1" dirty="0">
              <a:solidFill>
                <a:schemeClr val="tx2"/>
              </a:solidFill>
            </a:endParaRPr>
          </a:p>
          <a:p>
            <a:pPr>
              <a:spcBef>
                <a:spcPts val="0"/>
              </a:spcBef>
            </a:pPr>
            <a:r>
              <a:rPr lang="en-US" dirty="0"/>
              <a:t>Macros adapt to certain levels, are negatively impacted when levels change (especially increases)</a:t>
            </a:r>
          </a:p>
          <a:p>
            <a:pPr marL="0" indent="0">
              <a:buFont typeface="Arial"/>
              <a:buNone/>
            </a:pPr>
            <a:endParaRPr lang="en-US" dirty="0"/>
          </a:p>
          <a:p>
            <a:pPr marL="0" indent="0">
              <a:buFont typeface="Arial"/>
              <a:buNone/>
            </a:pPr>
            <a:endParaRPr lang="en-US" dirty="0"/>
          </a:p>
        </p:txBody>
      </p:sp>
      <p:pic>
        <p:nvPicPr>
          <p:cNvPr id="8" name="Picture 7">
            <a:extLst>
              <a:ext uri="{FF2B5EF4-FFF2-40B4-BE49-F238E27FC236}">
                <a16:creationId xmlns:a16="http://schemas.microsoft.com/office/drawing/2014/main" id="{36837983-C04C-4D5C-92BD-99161B309848}"/>
              </a:ext>
            </a:extLst>
          </p:cNvPr>
          <p:cNvPicPr>
            <a:picLocks noChangeAspect="1"/>
          </p:cNvPicPr>
          <p:nvPr/>
        </p:nvPicPr>
        <p:blipFill>
          <a:blip r:embed="rId3"/>
          <a:stretch>
            <a:fillRect/>
          </a:stretch>
        </p:blipFill>
        <p:spPr>
          <a:xfrm>
            <a:off x="5439276" y="1958331"/>
            <a:ext cx="3390900" cy="2762250"/>
          </a:xfrm>
          <a:prstGeom prst="rect">
            <a:avLst/>
          </a:prstGeom>
        </p:spPr>
      </p:pic>
      <p:sp>
        <p:nvSpPr>
          <p:cNvPr id="9" name="TextBox 8">
            <a:extLst>
              <a:ext uri="{FF2B5EF4-FFF2-40B4-BE49-F238E27FC236}">
                <a16:creationId xmlns:a16="http://schemas.microsoft.com/office/drawing/2014/main" id="{BB80DADA-F10C-42C0-A760-7153234A1B11}"/>
              </a:ext>
            </a:extLst>
          </p:cNvPr>
          <p:cNvSpPr txBox="1"/>
          <p:nvPr/>
        </p:nvSpPr>
        <p:spPr>
          <a:xfrm>
            <a:off x="5439277" y="4565958"/>
            <a:ext cx="3536279"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Mayfly larvae are very sensitive to conductivity levels.</a:t>
            </a:r>
          </a:p>
        </p:txBody>
      </p:sp>
    </p:spTree>
    <p:extLst>
      <p:ext uri="{BB962C8B-B14F-4D97-AF65-F5344CB8AC3E}">
        <p14:creationId xmlns:p14="http://schemas.microsoft.com/office/powerpoint/2010/main" val="352963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C87A-0586-41F7-9409-C11E6CA31157}"/>
              </a:ext>
            </a:extLst>
          </p:cNvPr>
          <p:cNvSpPr txBox="1">
            <a:spLocks/>
          </p:cNvSpPr>
          <p:nvPr/>
        </p:nvSpPr>
        <p:spPr>
          <a:xfrm>
            <a:off x="268941" y="116436"/>
            <a:ext cx="8659906" cy="1143000"/>
          </a:xfrm>
          <a:prstGeom prst="rect">
            <a:avLst/>
          </a:prstGeom>
        </p:spPr>
        <p:txBody>
          <a:bodyPr/>
          <a:lst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a:lstStyle>
          <a:p>
            <a:pPr lvl="0" algn="l">
              <a:spcBef>
                <a:spcPts val="0"/>
              </a:spcBef>
            </a:pPr>
            <a:r>
              <a:rPr lang="en-US" sz="4000" dirty="0">
                <a:solidFill>
                  <a:srgbClr val="0032A1"/>
                </a:solidFill>
                <a:latin typeface="Calibri" panose="020F0502020204030204" pitchFamily="34" charset="0"/>
                <a:ea typeface="+mn-ea"/>
                <a:cs typeface="Calibri" panose="020F0502020204030204" pitchFamily="34" charset="0"/>
              </a:rPr>
              <a:t>Macroinvertebrate Feeding Groups</a:t>
            </a:r>
            <a:endParaRPr lang="en-US" sz="1800" dirty="0">
              <a:solidFill>
                <a:srgbClr val="0033CC"/>
              </a:solidFill>
              <a:latin typeface="Times New Roman"/>
              <a:ea typeface="+mn-ea"/>
              <a:cs typeface="+mn-cs"/>
            </a:endParaRPr>
          </a:p>
        </p:txBody>
      </p:sp>
      <p:sp>
        <p:nvSpPr>
          <p:cNvPr id="3" name="TextBox 2">
            <a:extLst>
              <a:ext uri="{FF2B5EF4-FFF2-40B4-BE49-F238E27FC236}">
                <a16:creationId xmlns:a16="http://schemas.microsoft.com/office/drawing/2014/main" id="{2C54B2CE-4E98-43B3-97A7-A53DC8E4AB50}"/>
              </a:ext>
            </a:extLst>
          </p:cNvPr>
          <p:cNvSpPr txBox="1"/>
          <p:nvPr/>
        </p:nvSpPr>
        <p:spPr>
          <a:xfrm>
            <a:off x="403413" y="4900011"/>
            <a:ext cx="3845859" cy="1200329"/>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Shredders</a:t>
            </a:r>
            <a:r>
              <a:rPr lang="en-US" sz="2400" dirty="0">
                <a:latin typeface="Calibri" panose="020F0502020204030204" pitchFamily="34" charset="0"/>
                <a:cs typeface="Calibri" panose="020F0502020204030204" pitchFamily="34" charset="0"/>
              </a:rPr>
              <a:t> – Tear and eat coarse particulate organic matter</a:t>
            </a:r>
          </a:p>
        </p:txBody>
      </p:sp>
      <p:cxnSp>
        <p:nvCxnSpPr>
          <p:cNvPr id="5" name="Straight Connector 4">
            <a:extLst>
              <a:ext uri="{FF2B5EF4-FFF2-40B4-BE49-F238E27FC236}">
                <a16:creationId xmlns:a16="http://schemas.microsoft.com/office/drawing/2014/main" id="{E123D428-E361-4443-9FE7-C74AA81C4D1B}"/>
              </a:ext>
            </a:extLst>
          </p:cNvPr>
          <p:cNvCxnSpPr>
            <a:cxnSpLocks/>
          </p:cNvCxnSpPr>
          <p:nvPr/>
        </p:nvCxnSpPr>
        <p:spPr>
          <a:xfrm>
            <a:off x="4693024" y="1259436"/>
            <a:ext cx="0" cy="465727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872081C-B504-4556-A6E7-E222166FC021}"/>
              </a:ext>
            </a:extLst>
          </p:cNvPr>
          <p:cNvSpPr txBox="1"/>
          <p:nvPr/>
        </p:nvSpPr>
        <p:spPr>
          <a:xfrm>
            <a:off x="5069542" y="4900011"/>
            <a:ext cx="3671045" cy="1200329"/>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Grazers/Scrapers</a:t>
            </a:r>
            <a:r>
              <a:rPr lang="en-US" sz="2400" dirty="0">
                <a:latin typeface="Calibri" panose="020F0502020204030204" pitchFamily="34" charset="0"/>
                <a:cs typeface="Calibri" panose="020F0502020204030204" pitchFamily="34" charset="0"/>
              </a:rPr>
              <a:t> – “grazers” of biofilm and benthic algae</a:t>
            </a:r>
            <a:endParaRPr lang="en-US" sz="2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41092B1-5479-4B9E-AD17-1A2D8192D7D5}"/>
              </a:ext>
            </a:extLst>
          </p:cNvPr>
          <p:cNvPicPr>
            <a:picLocks noChangeAspect="1"/>
          </p:cNvPicPr>
          <p:nvPr/>
        </p:nvPicPr>
        <p:blipFill>
          <a:blip r:embed="rId3"/>
          <a:stretch>
            <a:fillRect/>
          </a:stretch>
        </p:blipFill>
        <p:spPr>
          <a:xfrm>
            <a:off x="268941" y="1027836"/>
            <a:ext cx="2095500" cy="1390650"/>
          </a:xfrm>
          <a:prstGeom prst="rect">
            <a:avLst/>
          </a:prstGeom>
        </p:spPr>
      </p:pic>
      <p:sp>
        <p:nvSpPr>
          <p:cNvPr id="9" name="TextBox 8">
            <a:extLst>
              <a:ext uri="{FF2B5EF4-FFF2-40B4-BE49-F238E27FC236}">
                <a16:creationId xmlns:a16="http://schemas.microsoft.com/office/drawing/2014/main" id="{EE216ECA-195F-42B8-B525-3A80CEBB56B6}"/>
              </a:ext>
            </a:extLst>
          </p:cNvPr>
          <p:cNvSpPr txBox="1"/>
          <p:nvPr/>
        </p:nvSpPr>
        <p:spPr>
          <a:xfrm>
            <a:off x="823914" y="2397622"/>
            <a:ext cx="1617564" cy="369332"/>
          </a:xfrm>
          <a:prstGeom prst="rect">
            <a:avLst/>
          </a:prstGeom>
          <a:noFill/>
        </p:spPr>
        <p:txBody>
          <a:bodyPr wrap="square" rtlCol="0">
            <a:spAutoFit/>
          </a:bodyPr>
          <a:lstStyle/>
          <a:p>
            <a:r>
              <a:rPr lang="en-US" dirty="0"/>
              <a:t>Stonefly larvae</a:t>
            </a:r>
          </a:p>
        </p:txBody>
      </p:sp>
      <p:pic>
        <p:nvPicPr>
          <p:cNvPr id="10" name="Picture 9">
            <a:extLst>
              <a:ext uri="{FF2B5EF4-FFF2-40B4-BE49-F238E27FC236}">
                <a16:creationId xmlns:a16="http://schemas.microsoft.com/office/drawing/2014/main" id="{640AC685-F405-4F2A-BAFE-064A43BCBB5A}"/>
              </a:ext>
            </a:extLst>
          </p:cNvPr>
          <p:cNvPicPr>
            <a:picLocks noChangeAspect="1"/>
          </p:cNvPicPr>
          <p:nvPr/>
        </p:nvPicPr>
        <p:blipFill>
          <a:blip r:embed="rId4"/>
          <a:stretch>
            <a:fillRect/>
          </a:stretch>
        </p:blipFill>
        <p:spPr>
          <a:xfrm>
            <a:off x="1425390" y="2891579"/>
            <a:ext cx="3028950" cy="1514475"/>
          </a:xfrm>
          <a:prstGeom prst="rect">
            <a:avLst/>
          </a:prstGeom>
        </p:spPr>
      </p:pic>
      <p:sp>
        <p:nvSpPr>
          <p:cNvPr id="11" name="TextBox 10">
            <a:extLst>
              <a:ext uri="{FF2B5EF4-FFF2-40B4-BE49-F238E27FC236}">
                <a16:creationId xmlns:a16="http://schemas.microsoft.com/office/drawing/2014/main" id="{F341F069-FA13-4021-886B-67C954CD3851}"/>
              </a:ext>
            </a:extLst>
          </p:cNvPr>
          <p:cNvSpPr txBox="1"/>
          <p:nvPr/>
        </p:nvSpPr>
        <p:spPr>
          <a:xfrm>
            <a:off x="1842241" y="4371223"/>
            <a:ext cx="2679331" cy="369332"/>
          </a:xfrm>
          <a:prstGeom prst="rect">
            <a:avLst/>
          </a:prstGeom>
          <a:noFill/>
        </p:spPr>
        <p:txBody>
          <a:bodyPr wrap="square" rtlCol="0">
            <a:spAutoFit/>
          </a:bodyPr>
          <a:lstStyle/>
          <a:p>
            <a:pPr algn="r"/>
            <a:r>
              <a:rPr lang="en-US" dirty="0" err="1"/>
              <a:t>Cranefly</a:t>
            </a:r>
            <a:r>
              <a:rPr lang="en-US" dirty="0"/>
              <a:t> larvae</a:t>
            </a:r>
          </a:p>
        </p:txBody>
      </p:sp>
      <p:pic>
        <p:nvPicPr>
          <p:cNvPr id="12" name="Picture 11">
            <a:extLst>
              <a:ext uri="{FF2B5EF4-FFF2-40B4-BE49-F238E27FC236}">
                <a16:creationId xmlns:a16="http://schemas.microsoft.com/office/drawing/2014/main" id="{2CE7243A-5E88-4AC4-8869-F1A1757D968E}"/>
              </a:ext>
            </a:extLst>
          </p:cNvPr>
          <p:cNvPicPr>
            <a:picLocks noChangeAspect="1"/>
          </p:cNvPicPr>
          <p:nvPr/>
        </p:nvPicPr>
        <p:blipFill>
          <a:blip r:embed="rId5"/>
          <a:stretch>
            <a:fillRect/>
          </a:stretch>
        </p:blipFill>
        <p:spPr>
          <a:xfrm>
            <a:off x="4983814" y="902368"/>
            <a:ext cx="2293845" cy="1680986"/>
          </a:xfrm>
          <a:prstGeom prst="rect">
            <a:avLst/>
          </a:prstGeom>
        </p:spPr>
      </p:pic>
      <p:sp>
        <p:nvSpPr>
          <p:cNvPr id="13" name="TextBox 12">
            <a:extLst>
              <a:ext uri="{FF2B5EF4-FFF2-40B4-BE49-F238E27FC236}">
                <a16:creationId xmlns:a16="http://schemas.microsoft.com/office/drawing/2014/main" id="{B3814E07-A69A-475B-B9E6-775659A42050}"/>
              </a:ext>
            </a:extLst>
          </p:cNvPr>
          <p:cNvSpPr txBox="1"/>
          <p:nvPr/>
        </p:nvSpPr>
        <p:spPr>
          <a:xfrm>
            <a:off x="5441016" y="2582288"/>
            <a:ext cx="1836643" cy="369332"/>
          </a:xfrm>
          <a:prstGeom prst="rect">
            <a:avLst/>
          </a:prstGeom>
          <a:noFill/>
        </p:spPr>
        <p:txBody>
          <a:bodyPr wrap="square" rtlCol="0">
            <a:spAutoFit/>
          </a:bodyPr>
          <a:lstStyle/>
          <a:p>
            <a:pPr algn="r"/>
            <a:r>
              <a:rPr lang="en-US" dirty="0"/>
              <a:t>Snails</a:t>
            </a:r>
          </a:p>
        </p:txBody>
      </p:sp>
      <p:pic>
        <p:nvPicPr>
          <p:cNvPr id="14" name="Picture 13">
            <a:extLst>
              <a:ext uri="{FF2B5EF4-FFF2-40B4-BE49-F238E27FC236}">
                <a16:creationId xmlns:a16="http://schemas.microsoft.com/office/drawing/2014/main" id="{7E852D4E-A603-4712-BD20-92194A370B9F}"/>
              </a:ext>
            </a:extLst>
          </p:cNvPr>
          <p:cNvPicPr>
            <a:picLocks noChangeAspect="1"/>
          </p:cNvPicPr>
          <p:nvPr/>
        </p:nvPicPr>
        <p:blipFill>
          <a:blip r:embed="rId6"/>
          <a:stretch>
            <a:fillRect/>
          </a:stretch>
        </p:blipFill>
        <p:spPr>
          <a:xfrm>
            <a:off x="6236641" y="3036320"/>
            <a:ext cx="2247900" cy="1495425"/>
          </a:xfrm>
          <a:prstGeom prst="rect">
            <a:avLst/>
          </a:prstGeom>
        </p:spPr>
      </p:pic>
      <p:sp>
        <p:nvSpPr>
          <p:cNvPr id="15" name="TextBox 14">
            <a:extLst>
              <a:ext uri="{FF2B5EF4-FFF2-40B4-BE49-F238E27FC236}">
                <a16:creationId xmlns:a16="http://schemas.microsoft.com/office/drawing/2014/main" id="{9ABF82B6-6B8C-4AF1-84E0-154FAD51F38A}"/>
              </a:ext>
            </a:extLst>
          </p:cNvPr>
          <p:cNvSpPr txBox="1"/>
          <p:nvPr/>
        </p:nvSpPr>
        <p:spPr>
          <a:xfrm>
            <a:off x="6850155" y="4531745"/>
            <a:ext cx="1634376" cy="369332"/>
          </a:xfrm>
          <a:prstGeom prst="rect">
            <a:avLst/>
          </a:prstGeom>
          <a:noFill/>
        </p:spPr>
        <p:txBody>
          <a:bodyPr wrap="square" rtlCol="0">
            <a:spAutoFit/>
          </a:bodyPr>
          <a:lstStyle/>
          <a:p>
            <a:pPr algn="r"/>
            <a:r>
              <a:rPr lang="en-US" dirty="0"/>
              <a:t>Mayfly larvae</a:t>
            </a:r>
          </a:p>
        </p:txBody>
      </p:sp>
    </p:spTree>
    <p:extLst>
      <p:ext uri="{BB962C8B-B14F-4D97-AF65-F5344CB8AC3E}">
        <p14:creationId xmlns:p14="http://schemas.microsoft.com/office/powerpoint/2010/main" val="239887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3ABB-0A04-4BBF-B78D-973F3BAF19ED}"/>
              </a:ext>
            </a:extLst>
          </p:cNvPr>
          <p:cNvSpPr txBox="1">
            <a:spLocks/>
          </p:cNvSpPr>
          <p:nvPr/>
        </p:nvSpPr>
        <p:spPr>
          <a:xfrm>
            <a:off x="268941" y="186160"/>
            <a:ext cx="8659906" cy="1143000"/>
          </a:xfrm>
          <a:prstGeom prst="rect">
            <a:avLst/>
          </a:prstGeom>
        </p:spPr>
        <p:txBody>
          <a:bodyPr/>
          <a:lst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a:lstStyle>
          <a:p>
            <a:pPr algn="l"/>
            <a:r>
              <a:rPr lang="en-US" sz="4000" dirty="0">
                <a:solidFill>
                  <a:srgbClr val="0032A1"/>
                </a:solidFill>
                <a:latin typeface="Calibri" panose="020F0502020204030204" pitchFamily="34" charset="0"/>
                <a:cs typeface="Calibri" panose="020F0502020204030204" pitchFamily="34" charset="0"/>
              </a:rPr>
              <a:t>Macroinvertebrate Feeding Groups</a:t>
            </a:r>
            <a:endParaRPr lang="en-US" dirty="0">
              <a:solidFill>
                <a:srgbClr val="0033CC"/>
              </a:solidFill>
            </a:endParaRPr>
          </a:p>
        </p:txBody>
      </p:sp>
      <p:sp>
        <p:nvSpPr>
          <p:cNvPr id="3" name="TextBox 2">
            <a:extLst>
              <a:ext uri="{FF2B5EF4-FFF2-40B4-BE49-F238E27FC236}">
                <a16:creationId xmlns:a16="http://schemas.microsoft.com/office/drawing/2014/main" id="{2112EFB5-1211-4BBE-9E14-DC21F2AA9381}"/>
              </a:ext>
            </a:extLst>
          </p:cNvPr>
          <p:cNvSpPr txBox="1"/>
          <p:nvPr/>
        </p:nvSpPr>
        <p:spPr>
          <a:xfrm>
            <a:off x="403413" y="4900011"/>
            <a:ext cx="3845859" cy="1200329"/>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Collectors</a:t>
            </a:r>
            <a:r>
              <a:rPr lang="en-US" sz="2400" dirty="0">
                <a:latin typeface="Calibri" panose="020F0502020204030204" pitchFamily="34" charset="0"/>
                <a:cs typeface="Calibri" panose="020F0502020204030204" pitchFamily="34" charset="0"/>
              </a:rPr>
              <a:t> – crawl around and pick up very small pieces of vegetation or debris </a:t>
            </a:r>
          </a:p>
        </p:txBody>
      </p:sp>
      <p:sp>
        <p:nvSpPr>
          <p:cNvPr id="4" name="TextBox 3">
            <a:extLst>
              <a:ext uri="{FF2B5EF4-FFF2-40B4-BE49-F238E27FC236}">
                <a16:creationId xmlns:a16="http://schemas.microsoft.com/office/drawing/2014/main" id="{052FAB06-D58A-4624-A516-01462D32182F}"/>
              </a:ext>
            </a:extLst>
          </p:cNvPr>
          <p:cNvSpPr txBox="1"/>
          <p:nvPr/>
        </p:nvSpPr>
        <p:spPr>
          <a:xfrm>
            <a:off x="4778189" y="4896328"/>
            <a:ext cx="3845859" cy="1200329"/>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Predators</a:t>
            </a:r>
            <a:r>
              <a:rPr lang="en-US" sz="2400" dirty="0">
                <a:latin typeface="Calibri" panose="020F0502020204030204" pitchFamily="34" charset="0"/>
                <a:cs typeface="Calibri" panose="020F0502020204030204" pitchFamily="34" charset="0"/>
              </a:rPr>
              <a:t> – Eat other macroinvertebrates or small fish</a:t>
            </a:r>
          </a:p>
        </p:txBody>
      </p:sp>
      <p:cxnSp>
        <p:nvCxnSpPr>
          <p:cNvPr id="5" name="Straight Connector 4">
            <a:extLst>
              <a:ext uri="{FF2B5EF4-FFF2-40B4-BE49-F238E27FC236}">
                <a16:creationId xmlns:a16="http://schemas.microsoft.com/office/drawing/2014/main" id="{4F5D4426-4B28-454E-B22D-AF916DA824CF}"/>
              </a:ext>
            </a:extLst>
          </p:cNvPr>
          <p:cNvCxnSpPr>
            <a:cxnSpLocks/>
          </p:cNvCxnSpPr>
          <p:nvPr/>
        </p:nvCxnSpPr>
        <p:spPr>
          <a:xfrm>
            <a:off x="4572000" y="1259436"/>
            <a:ext cx="0" cy="465727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0ACBF1F-F85B-4D7B-A672-F0F21044D52C}"/>
              </a:ext>
            </a:extLst>
          </p:cNvPr>
          <p:cNvPicPr>
            <a:picLocks noChangeAspect="1"/>
          </p:cNvPicPr>
          <p:nvPr/>
        </p:nvPicPr>
        <p:blipFill>
          <a:blip r:embed="rId3"/>
          <a:stretch>
            <a:fillRect/>
          </a:stretch>
        </p:blipFill>
        <p:spPr>
          <a:xfrm>
            <a:off x="5195614" y="1938150"/>
            <a:ext cx="3174953" cy="2112787"/>
          </a:xfrm>
          <a:prstGeom prst="rect">
            <a:avLst/>
          </a:prstGeom>
        </p:spPr>
      </p:pic>
      <p:sp>
        <p:nvSpPr>
          <p:cNvPr id="7" name="TextBox 6">
            <a:extLst>
              <a:ext uri="{FF2B5EF4-FFF2-40B4-BE49-F238E27FC236}">
                <a16:creationId xmlns:a16="http://schemas.microsoft.com/office/drawing/2014/main" id="{3CA7A43D-9441-4D97-9248-746859C97272}"/>
              </a:ext>
            </a:extLst>
          </p:cNvPr>
          <p:cNvSpPr txBox="1"/>
          <p:nvPr/>
        </p:nvSpPr>
        <p:spPr>
          <a:xfrm>
            <a:off x="5930153" y="4074459"/>
            <a:ext cx="2295571" cy="369332"/>
          </a:xfrm>
          <a:prstGeom prst="rect">
            <a:avLst/>
          </a:prstGeom>
          <a:noFill/>
        </p:spPr>
        <p:txBody>
          <a:bodyPr wrap="square" rtlCol="0">
            <a:spAutoFit/>
          </a:bodyPr>
          <a:lstStyle/>
          <a:p>
            <a:pPr algn="r"/>
            <a:r>
              <a:rPr lang="en-US" dirty="0"/>
              <a:t>Dragonfly larvae</a:t>
            </a:r>
          </a:p>
        </p:txBody>
      </p:sp>
      <p:pic>
        <p:nvPicPr>
          <p:cNvPr id="8" name="Picture 7">
            <a:extLst>
              <a:ext uri="{FF2B5EF4-FFF2-40B4-BE49-F238E27FC236}">
                <a16:creationId xmlns:a16="http://schemas.microsoft.com/office/drawing/2014/main" id="{58BEAD8F-3068-4137-98A9-5028C675D5AB}"/>
              </a:ext>
            </a:extLst>
          </p:cNvPr>
          <p:cNvPicPr>
            <a:picLocks noChangeAspect="1"/>
          </p:cNvPicPr>
          <p:nvPr/>
        </p:nvPicPr>
        <p:blipFill>
          <a:blip r:embed="rId4"/>
          <a:stretch>
            <a:fillRect/>
          </a:stretch>
        </p:blipFill>
        <p:spPr>
          <a:xfrm>
            <a:off x="704297" y="1965451"/>
            <a:ext cx="3244090" cy="2085486"/>
          </a:xfrm>
          <a:prstGeom prst="rect">
            <a:avLst/>
          </a:prstGeom>
        </p:spPr>
      </p:pic>
      <p:sp>
        <p:nvSpPr>
          <p:cNvPr id="9" name="TextBox 8">
            <a:extLst>
              <a:ext uri="{FF2B5EF4-FFF2-40B4-BE49-F238E27FC236}">
                <a16:creationId xmlns:a16="http://schemas.microsoft.com/office/drawing/2014/main" id="{45026CC4-EA2D-4D06-8933-3B813375DBA1}"/>
              </a:ext>
            </a:extLst>
          </p:cNvPr>
          <p:cNvSpPr txBox="1"/>
          <p:nvPr/>
        </p:nvSpPr>
        <p:spPr>
          <a:xfrm>
            <a:off x="2070847" y="4050937"/>
            <a:ext cx="1748117" cy="369332"/>
          </a:xfrm>
          <a:prstGeom prst="rect">
            <a:avLst/>
          </a:prstGeom>
          <a:noFill/>
        </p:spPr>
        <p:txBody>
          <a:bodyPr wrap="square" rtlCol="0">
            <a:spAutoFit/>
          </a:bodyPr>
          <a:lstStyle/>
          <a:p>
            <a:r>
              <a:rPr lang="en-US" dirty="0"/>
              <a:t>Aquatic worms</a:t>
            </a:r>
          </a:p>
        </p:txBody>
      </p:sp>
    </p:spTree>
    <p:extLst>
      <p:ext uri="{BB962C8B-B14F-4D97-AF65-F5344CB8AC3E}">
        <p14:creationId xmlns:p14="http://schemas.microsoft.com/office/powerpoint/2010/main" val="2416436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0505D1-B202-477D-8529-41A6A8433511}"/>
              </a:ext>
            </a:extLst>
          </p:cNvPr>
          <p:cNvSpPr txBox="1"/>
          <p:nvPr/>
        </p:nvSpPr>
        <p:spPr>
          <a:xfrm>
            <a:off x="349623" y="295835"/>
            <a:ext cx="8700247" cy="707886"/>
          </a:xfrm>
          <a:prstGeom prst="rect">
            <a:avLst/>
          </a:prstGeom>
          <a:noFill/>
        </p:spPr>
        <p:txBody>
          <a:bodyPr wrap="square" rtlCol="0">
            <a:spAutoFit/>
          </a:bodyPr>
          <a:lstStyle/>
          <a:p>
            <a:r>
              <a:rPr lang="en-US" sz="4000" b="1" dirty="0">
                <a:solidFill>
                  <a:srgbClr val="0032A1"/>
                </a:solidFill>
                <a:latin typeface="Calibri" panose="020F0502020204030204" pitchFamily="34" charset="0"/>
                <a:ea typeface="+mj-ea"/>
                <a:cs typeface="Calibri" panose="020F0502020204030204" pitchFamily="34" charset="0"/>
              </a:rPr>
              <a:t>Macroinvertebrate Habitat Groups</a:t>
            </a:r>
            <a:endParaRPr lang="en-US" dirty="0"/>
          </a:p>
        </p:txBody>
      </p:sp>
      <p:sp>
        <p:nvSpPr>
          <p:cNvPr id="4" name="TextBox 3">
            <a:extLst>
              <a:ext uri="{FF2B5EF4-FFF2-40B4-BE49-F238E27FC236}">
                <a16:creationId xmlns:a16="http://schemas.microsoft.com/office/drawing/2014/main" id="{EEED7C2A-E7C3-47D8-92E6-A4CB98A71643}"/>
              </a:ext>
            </a:extLst>
          </p:cNvPr>
          <p:cNvSpPr txBox="1"/>
          <p:nvPr/>
        </p:nvSpPr>
        <p:spPr>
          <a:xfrm>
            <a:off x="333405" y="5381042"/>
            <a:ext cx="4061012"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Clingers </a:t>
            </a:r>
            <a:r>
              <a:rPr lang="en-US" sz="2400" dirty="0">
                <a:latin typeface="Calibri" panose="020F0502020204030204" pitchFamily="34" charset="0"/>
                <a:cs typeface="Calibri" panose="020F0502020204030204" pitchFamily="34" charset="0"/>
              </a:rPr>
              <a:t>– attach to substrates, such as rocks</a:t>
            </a:r>
          </a:p>
        </p:txBody>
      </p:sp>
      <p:cxnSp>
        <p:nvCxnSpPr>
          <p:cNvPr id="6" name="Straight Connector 5">
            <a:extLst>
              <a:ext uri="{FF2B5EF4-FFF2-40B4-BE49-F238E27FC236}">
                <a16:creationId xmlns:a16="http://schemas.microsoft.com/office/drawing/2014/main" id="{B3D5DEF4-5D23-4AC5-BC7F-17FABB921A99}"/>
              </a:ext>
            </a:extLst>
          </p:cNvPr>
          <p:cNvCxnSpPr/>
          <p:nvPr/>
        </p:nvCxnSpPr>
        <p:spPr>
          <a:xfrm>
            <a:off x="4572000" y="1344706"/>
            <a:ext cx="0" cy="471991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F1C2448-ED46-4D76-93B2-F9A2AC3E0446}"/>
              </a:ext>
            </a:extLst>
          </p:cNvPr>
          <p:cNvSpPr txBox="1"/>
          <p:nvPr/>
        </p:nvSpPr>
        <p:spPr>
          <a:xfrm>
            <a:off x="4760259" y="5362329"/>
            <a:ext cx="4128234"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Skaters</a:t>
            </a:r>
            <a:r>
              <a:rPr lang="en-US" sz="2400" dirty="0">
                <a:latin typeface="Calibri" panose="020F0502020204030204" pitchFamily="34" charset="0"/>
                <a:cs typeface="Calibri" panose="020F0502020204030204" pitchFamily="34" charset="0"/>
              </a:rPr>
              <a:t> – move on surface of water</a:t>
            </a:r>
          </a:p>
        </p:txBody>
      </p:sp>
      <p:pic>
        <p:nvPicPr>
          <p:cNvPr id="8" name="Picture 7">
            <a:extLst>
              <a:ext uri="{FF2B5EF4-FFF2-40B4-BE49-F238E27FC236}">
                <a16:creationId xmlns:a16="http://schemas.microsoft.com/office/drawing/2014/main" id="{B022F721-85C9-4037-ADE7-0400F76F8F53}"/>
              </a:ext>
            </a:extLst>
          </p:cNvPr>
          <p:cNvPicPr>
            <a:picLocks noChangeAspect="1"/>
          </p:cNvPicPr>
          <p:nvPr/>
        </p:nvPicPr>
        <p:blipFill>
          <a:blip r:embed="rId3"/>
          <a:stretch>
            <a:fillRect/>
          </a:stretch>
        </p:blipFill>
        <p:spPr>
          <a:xfrm>
            <a:off x="349624" y="1156524"/>
            <a:ext cx="2619375" cy="1752600"/>
          </a:xfrm>
          <a:prstGeom prst="rect">
            <a:avLst/>
          </a:prstGeom>
        </p:spPr>
      </p:pic>
      <p:sp>
        <p:nvSpPr>
          <p:cNvPr id="9" name="TextBox 8">
            <a:extLst>
              <a:ext uri="{FF2B5EF4-FFF2-40B4-BE49-F238E27FC236}">
                <a16:creationId xmlns:a16="http://schemas.microsoft.com/office/drawing/2014/main" id="{577AD7B4-D26A-46BA-B8FA-20089BD227A6}"/>
              </a:ext>
            </a:extLst>
          </p:cNvPr>
          <p:cNvSpPr txBox="1"/>
          <p:nvPr/>
        </p:nvSpPr>
        <p:spPr>
          <a:xfrm>
            <a:off x="844393" y="2825071"/>
            <a:ext cx="2124606" cy="369332"/>
          </a:xfrm>
          <a:prstGeom prst="rect">
            <a:avLst/>
          </a:prstGeom>
          <a:noFill/>
        </p:spPr>
        <p:txBody>
          <a:bodyPr wrap="square" rtlCol="0">
            <a:spAutoFit/>
          </a:bodyPr>
          <a:lstStyle/>
          <a:p>
            <a:pPr algn="r"/>
            <a:r>
              <a:rPr lang="en-US" dirty="0"/>
              <a:t>Water penny larvae</a:t>
            </a:r>
          </a:p>
        </p:txBody>
      </p:sp>
      <p:pic>
        <p:nvPicPr>
          <p:cNvPr id="10" name="Picture 9">
            <a:extLst>
              <a:ext uri="{FF2B5EF4-FFF2-40B4-BE49-F238E27FC236}">
                <a16:creationId xmlns:a16="http://schemas.microsoft.com/office/drawing/2014/main" id="{EC83D12E-AE47-46AD-B110-5A798194E673}"/>
              </a:ext>
            </a:extLst>
          </p:cNvPr>
          <p:cNvPicPr>
            <a:picLocks noChangeAspect="1"/>
          </p:cNvPicPr>
          <p:nvPr/>
        </p:nvPicPr>
        <p:blipFill>
          <a:blip r:embed="rId4"/>
          <a:stretch>
            <a:fillRect/>
          </a:stretch>
        </p:blipFill>
        <p:spPr>
          <a:xfrm>
            <a:off x="2082891" y="3272260"/>
            <a:ext cx="2084003" cy="1823503"/>
          </a:xfrm>
          <a:prstGeom prst="rect">
            <a:avLst/>
          </a:prstGeom>
        </p:spPr>
      </p:pic>
      <p:sp>
        <p:nvSpPr>
          <p:cNvPr id="11" name="TextBox 10">
            <a:extLst>
              <a:ext uri="{FF2B5EF4-FFF2-40B4-BE49-F238E27FC236}">
                <a16:creationId xmlns:a16="http://schemas.microsoft.com/office/drawing/2014/main" id="{29D0508D-A4D2-4FB0-BC29-46D0D963711B}"/>
              </a:ext>
            </a:extLst>
          </p:cNvPr>
          <p:cNvSpPr txBox="1"/>
          <p:nvPr/>
        </p:nvSpPr>
        <p:spPr>
          <a:xfrm>
            <a:off x="2502036" y="5089567"/>
            <a:ext cx="2094934" cy="369332"/>
          </a:xfrm>
          <a:prstGeom prst="rect">
            <a:avLst/>
          </a:prstGeom>
          <a:noFill/>
        </p:spPr>
        <p:txBody>
          <a:bodyPr wrap="square" rtlCol="0">
            <a:spAutoFit/>
          </a:bodyPr>
          <a:lstStyle/>
          <a:p>
            <a:r>
              <a:rPr lang="en-US" dirty="0"/>
              <a:t>Caddisfly larvae</a:t>
            </a:r>
          </a:p>
        </p:txBody>
      </p:sp>
      <p:pic>
        <p:nvPicPr>
          <p:cNvPr id="12" name="Picture 11">
            <a:extLst>
              <a:ext uri="{FF2B5EF4-FFF2-40B4-BE49-F238E27FC236}">
                <a16:creationId xmlns:a16="http://schemas.microsoft.com/office/drawing/2014/main" id="{86BFD8CC-2A16-40BB-A114-1D781500F58C}"/>
              </a:ext>
            </a:extLst>
          </p:cNvPr>
          <p:cNvPicPr>
            <a:picLocks noChangeAspect="1"/>
          </p:cNvPicPr>
          <p:nvPr/>
        </p:nvPicPr>
        <p:blipFill>
          <a:blip r:embed="rId5"/>
          <a:stretch>
            <a:fillRect/>
          </a:stretch>
        </p:blipFill>
        <p:spPr>
          <a:xfrm>
            <a:off x="4837414" y="2016283"/>
            <a:ext cx="4051079" cy="2356240"/>
          </a:xfrm>
          <a:prstGeom prst="rect">
            <a:avLst/>
          </a:prstGeom>
        </p:spPr>
      </p:pic>
      <p:sp>
        <p:nvSpPr>
          <p:cNvPr id="13" name="TextBox 12">
            <a:extLst>
              <a:ext uri="{FF2B5EF4-FFF2-40B4-BE49-F238E27FC236}">
                <a16:creationId xmlns:a16="http://schemas.microsoft.com/office/drawing/2014/main" id="{3CA1BB5F-7072-4A04-91FC-5678AE86FC24}"/>
              </a:ext>
            </a:extLst>
          </p:cNvPr>
          <p:cNvSpPr txBox="1"/>
          <p:nvPr/>
        </p:nvSpPr>
        <p:spPr>
          <a:xfrm>
            <a:off x="6641965" y="4372523"/>
            <a:ext cx="2246524" cy="369332"/>
          </a:xfrm>
          <a:prstGeom prst="rect">
            <a:avLst/>
          </a:prstGeom>
          <a:noFill/>
        </p:spPr>
        <p:txBody>
          <a:bodyPr wrap="square" rtlCol="0">
            <a:spAutoFit/>
          </a:bodyPr>
          <a:lstStyle/>
          <a:p>
            <a:pPr algn="r"/>
            <a:r>
              <a:rPr lang="en-US" dirty="0"/>
              <a:t>Water strider</a:t>
            </a:r>
          </a:p>
        </p:txBody>
      </p:sp>
    </p:spTree>
    <p:extLst>
      <p:ext uri="{BB962C8B-B14F-4D97-AF65-F5344CB8AC3E}">
        <p14:creationId xmlns:p14="http://schemas.microsoft.com/office/powerpoint/2010/main" val="4114083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407DA-5FD7-46BE-B5AE-313F5845E08F}"/>
              </a:ext>
            </a:extLst>
          </p:cNvPr>
          <p:cNvSpPr txBox="1"/>
          <p:nvPr/>
        </p:nvSpPr>
        <p:spPr>
          <a:xfrm>
            <a:off x="396688" y="4679399"/>
            <a:ext cx="3853329" cy="156966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Swimmer/Climber</a:t>
            </a:r>
            <a:r>
              <a:rPr lang="en-US" sz="2400" dirty="0">
                <a:latin typeface="Calibri" panose="020F0502020204030204" pitchFamily="34" charset="0"/>
                <a:cs typeface="Calibri" panose="020F0502020204030204" pitchFamily="34" charset="0"/>
              </a:rPr>
              <a:t> – move in fish-like short bursts, crawl on aquatic plants, roots or woody debris</a:t>
            </a:r>
            <a:endParaRPr lang="en-US" sz="24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1786497-B48E-4B62-8D91-3AF576A528E8}"/>
              </a:ext>
            </a:extLst>
          </p:cNvPr>
          <p:cNvPicPr>
            <a:picLocks noChangeAspect="1"/>
          </p:cNvPicPr>
          <p:nvPr/>
        </p:nvPicPr>
        <p:blipFill>
          <a:blip r:embed="rId3"/>
          <a:stretch>
            <a:fillRect/>
          </a:stretch>
        </p:blipFill>
        <p:spPr>
          <a:xfrm>
            <a:off x="443753" y="1650627"/>
            <a:ext cx="3759200" cy="2114550"/>
          </a:xfrm>
          <a:prstGeom prst="rect">
            <a:avLst/>
          </a:prstGeom>
        </p:spPr>
      </p:pic>
      <p:sp>
        <p:nvSpPr>
          <p:cNvPr id="4" name="TextBox 3">
            <a:extLst>
              <a:ext uri="{FF2B5EF4-FFF2-40B4-BE49-F238E27FC236}">
                <a16:creationId xmlns:a16="http://schemas.microsoft.com/office/drawing/2014/main" id="{5A8B4570-93C0-473A-A6C2-739FE1E3CD3E}"/>
              </a:ext>
            </a:extLst>
          </p:cNvPr>
          <p:cNvSpPr txBox="1"/>
          <p:nvPr/>
        </p:nvSpPr>
        <p:spPr>
          <a:xfrm>
            <a:off x="1344706" y="3765177"/>
            <a:ext cx="2858247" cy="369332"/>
          </a:xfrm>
          <a:prstGeom prst="rect">
            <a:avLst/>
          </a:prstGeom>
          <a:noFill/>
        </p:spPr>
        <p:txBody>
          <a:bodyPr wrap="square" rtlCol="0">
            <a:spAutoFit/>
          </a:bodyPr>
          <a:lstStyle/>
          <a:p>
            <a:pPr algn="r"/>
            <a:r>
              <a:rPr lang="en-US" dirty="0"/>
              <a:t>Water Boatmen Beetles</a:t>
            </a:r>
          </a:p>
        </p:txBody>
      </p:sp>
      <p:cxnSp>
        <p:nvCxnSpPr>
          <p:cNvPr id="5" name="Straight Connector 4">
            <a:extLst>
              <a:ext uri="{FF2B5EF4-FFF2-40B4-BE49-F238E27FC236}">
                <a16:creationId xmlns:a16="http://schemas.microsoft.com/office/drawing/2014/main" id="{52672D06-33F9-43D5-9878-0481C7143C83}"/>
              </a:ext>
            </a:extLst>
          </p:cNvPr>
          <p:cNvCxnSpPr/>
          <p:nvPr/>
        </p:nvCxnSpPr>
        <p:spPr>
          <a:xfrm>
            <a:off x="4572000" y="1344706"/>
            <a:ext cx="0" cy="471991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E455B9D-6528-4A8D-A663-EFAA11028034}"/>
              </a:ext>
            </a:extLst>
          </p:cNvPr>
          <p:cNvSpPr txBox="1"/>
          <p:nvPr/>
        </p:nvSpPr>
        <p:spPr>
          <a:xfrm>
            <a:off x="349624" y="174812"/>
            <a:ext cx="8162363" cy="984885"/>
          </a:xfrm>
          <a:prstGeom prst="rect">
            <a:avLst/>
          </a:prstGeom>
          <a:noFill/>
        </p:spPr>
        <p:txBody>
          <a:bodyPr wrap="square" rtlCol="0">
            <a:spAutoFit/>
          </a:bodyPr>
          <a:lstStyle/>
          <a:p>
            <a:pPr lvl="0"/>
            <a:r>
              <a:rPr lang="en-US" sz="4000" b="1" dirty="0">
                <a:solidFill>
                  <a:srgbClr val="0032A1"/>
                </a:solidFill>
                <a:latin typeface="Calibri" panose="020F0502020204030204" pitchFamily="34" charset="0"/>
                <a:cs typeface="Calibri" panose="020F0502020204030204" pitchFamily="34" charset="0"/>
              </a:rPr>
              <a:t>Macroinvertebrate Habitat Groups</a:t>
            </a:r>
            <a:endParaRPr lang="en-US" dirty="0">
              <a:solidFill>
                <a:prstClr val="black"/>
              </a:solidFill>
            </a:endParaRPr>
          </a:p>
          <a:p>
            <a:endParaRPr lang="en-US" dirty="0"/>
          </a:p>
        </p:txBody>
      </p:sp>
      <p:sp>
        <p:nvSpPr>
          <p:cNvPr id="7" name="TextBox 6">
            <a:extLst>
              <a:ext uri="{FF2B5EF4-FFF2-40B4-BE49-F238E27FC236}">
                <a16:creationId xmlns:a16="http://schemas.microsoft.com/office/drawing/2014/main" id="{A9F3A1EC-5A51-4B28-A7FB-07CA6F7D28D2}"/>
              </a:ext>
            </a:extLst>
          </p:cNvPr>
          <p:cNvSpPr txBox="1"/>
          <p:nvPr/>
        </p:nvSpPr>
        <p:spPr>
          <a:xfrm>
            <a:off x="4941048" y="4679399"/>
            <a:ext cx="3630705"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Burrowers</a:t>
            </a:r>
            <a:r>
              <a:rPr lang="en-US" sz="2400" dirty="0">
                <a:latin typeface="Calibri" panose="020F0502020204030204" pitchFamily="34" charset="0"/>
                <a:cs typeface="Calibri" panose="020F0502020204030204" pitchFamily="34" charset="0"/>
              </a:rPr>
              <a:t> – dig into fine sediments</a:t>
            </a:r>
            <a:endParaRPr lang="en-US" sz="2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4AC23D6-2C55-44DA-BF82-8B45B39C7653}"/>
              </a:ext>
            </a:extLst>
          </p:cNvPr>
          <p:cNvPicPr>
            <a:picLocks noChangeAspect="1"/>
          </p:cNvPicPr>
          <p:nvPr/>
        </p:nvPicPr>
        <p:blipFill rotWithShape="1">
          <a:blip r:embed="rId4"/>
          <a:srcRect r="9426"/>
          <a:stretch/>
        </p:blipFill>
        <p:spPr>
          <a:xfrm>
            <a:off x="5069543" y="1650627"/>
            <a:ext cx="3630704" cy="2114550"/>
          </a:xfrm>
          <a:prstGeom prst="rect">
            <a:avLst/>
          </a:prstGeom>
        </p:spPr>
      </p:pic>
      <p:sp>
        <p:nvSpPr>
          <p:cNvPr id="9" name="TextBox 8">
            <a:extLst>
              <a:ext uri="{FF2B5EF4-FFF2-40B4-BE49-F238E27FC236}">
                <a16:creationId xmlns:a16="http://schemas.microsoft.com/office/drawing/2014/main" id="{BBA4A52B-032C-4B31-A31E-0A4155941D85}"/>
              </a:ext>
            </a:extLst>
          </p:cNvPr>
          <p:cNvSpPr txBox="1"/>
          <p:nvPr/>
        </p:nvSpPr>
        <p:spPr>
          <a:xfrm>
            <a:off x="6333565" y="3765177"/>
            <a:ext cx="2366679" cy="369332"/>
          </a:xfrm>
          <a:prstGeom prst="rect">
            <a:avLst/>
          </a:prstGeom>
          <a:noFill/>
        </p:spPr>
        <p:txBody>
          <a:bodyPr wrap="square" rtlCol="0">
            <a:spAutoFit/>
          </a:bodyPr>
          <a:lstStyle/>
          <a:p>
            <a:r>
              <a:rPr lang="en-US" dirty="0"/>
              <a:t>Rat-Tailed maggot</a:t>
            </a:r>
          </a:p>
        </p:txBody>
      </p:sp>
    </p:spTree>
    <p:extLst>
      <p:ext uri="{BB962C8B-B14F-4D97-AF65-F5344CB8AC3E}">
        <p14:creationId xmlns:p14="http://schemas.microsoft.com/office/powerpoint/2010/main" val="85561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2C55-28AE-40AE-BA2F-1B892A453072}"/>
              </a:ext>
            </a:extLst>
          </p:cNvPr>
          <p:cNvSpPr>
            <a:spLocks noGrp="1"/>
          </p:cNvSpPr>
          <p:nvPr>
            <p:ph type="title"/>
          </p:nvPr>
        </p:nvSpPr>
        <p:spPr>
          <a:xfrm>
            <a:off x="461471" y="274638"/>
            <a:ext cx="8225327" cy="792162"/>
          </a:xfrm>
        </p:spPr>
        <p:txBody>
          <a:bodyPr/>
          <a:lstStyle/>
          <a:p>
            <a:r>
              <a:rPr lang="en-US" dirty="0"/>
              <a:t>Macroinvertebrate Indicators </a:t>
            </a:r>
          </a:p>
        </p:txBody>
      </p:sp>
      <p:sp>
        <p:nvSpPr>
          <p:cNvPr id="3" name="Content Placeholder 2">
            <a:extLst>
              <a:ext uri="{FF2B5EF4-FFF2-40B4-BE49-F238E27FC236}">
                <a16:creationId xmlns:a16="http://schemas.microsoft.com/office/drawing/2014/main" id="{238FA557-1D1F-4B8F-9466-E11ED1EAC0D1}"/>
              </a:ext>
            </a:extLst>
          </p:cNvPr>
          <p:cNvSpPr>
            <a:spLocks noGrp="1"/>
          </p:cNvSpPr>
          <p:nvPr>
            <p:ph idx="1"/>
          </p:nvPr>
        </p:nvSpPr>
        <p:spPr>
          <a:xfrm>
            <a:off x="461472" y="1253067"/>
            <a:ext cx="8225327" cy="4916997"/>
          </a:xfrm>
        </p:spPr>
        <p:txBody>
          <a:bodyPr>
            <a:normAutofit/>
          </a:bodyPr>
          <a:lstStyle/>
          <a:p>
            <a:pPr marL="0" lvl="0" indent="0" defTabSz="914400">
              <a:spcBef>
                <a:spcPts val="0"/>
              </a:spcBef>
              <a:buNone/>
              <a:defRPr/>
            </a:pPr>
            <a:r>
              <a:rPr lang="en-US" dirty="0"/>
              <a:t>Many factors are used to develop indicators of water quality for specific ecoregions:</a:t>
            </a:r>
          </a:p>
          <a:p>
            <a:pPr marL="0" lvl="0" indent="0" defTabSz="914400">
              <a:spcBef>
                <a:spcPts val="0"/>
              </a:spcBef>
              <a:buNone/>
              <a:defRPr/>
            </a:pPr>
            <a:endParaRPr lang="en-US" sz="1000" dirty="0"/>
          </a:p>
          <a:p>
            <a:pPr lvl="0" defTabSz="914400">
              <a:spcBef>
                <a:spcPts val="0"/>
              </a:spcBef>
              <a:buFontTx/>
              <a:buChar char="-"/>
              <a:defRPr/>
            </a:pPr>
            <a:r>
              <a:rPr lang="en-US" dirty="0"/>
              <a:t>Feeding group types</a:t>
            </a:r>
          </a:p>
          <a:p>
            <a:pPr lvl="0" defTabSz="914400">
              <a:spcBef>
                <a:spcPts val="0"/>
              </a:spcBef>
              <a:buFontTx/>
              <a:buChar char="-"/>
              <a:defRPr/>
            </a:pPr>
            <a:r>
              <a:rPr lang="en-US" dirty="0"/>
              <a:t>Habitat groups types</a:t>
            </a:r>
          </a:p>
          <a:p>
            <a:pPr lvl="0" defTabSz="914400">
              <a:spcBef>
                <a:spcPts val="0"/>
              </a:spcBef>
              <a:buFontTx/>
              <a:buChar char="-"/>
              <a:defRPr/>
            </a:pPr>
            <a:r>
              <a:rPr lang="en-US" dirty="0"/>
              <a:t>Pollution intolerance</a:t>
            </a:r>
          </a:p>
          <a:p>
            <a:pPr lvl="0" defTabSz="914400">
              <a:spcBef>
                <a:spcPts val="0"/>
              </a:spcBef>
              <a:buFontTx/>
              <a:buChar char="-"/>
              <a:defRPr/>
            </a:pPr>
            <a:r>
              <a:rPr lang="en-US" dirty="0"/>
              <a:t>Rarity of a given species</a:t>
            </a:r>
          </a:p>
          <a:p>
            <a:pPr lvl="0" defTabSz="914400">
              <a:spcBef>
                <a:spcPts val="0"/>
              </a:spcBef>
              <a:buFontTx/>
              <a:buChar char="-"/>
              <a:defRPr/>
            </a:pPr>
            <a:r>
              <a:rPr lang="en-US" dirty="0"/>
              <a:t>Number of species present </a:t>
            </a:r>
          </a:p>
          <a:p>
            <a:pPr lvl="0" defTabSz="914400">
              <a:spcBef>
                <a:spcPts val="0"/>
              </a:spcBef>
              <a:buFontTx/>
              <a:buChar char="-"/>
              <a:defRPr/>
            </a:pPr>
            <a:r>
              <a:rPr lang="en-US" dirty="0"/>
              <a:t>Abundance or percentage of certain groups</a:t>
            </a:r>
          </a:p>
          <a:p>
            <a:endParaRPr lang="en-US" dirty="0"/>
          </a:p>
        </p:txBody>
      </p:sp>
    </p:spTree>
    <p:extLst>
      <p:ext uri="{BB962C8B-B14F-4D97-AF65-F5344CB8AC3E}">
        <p14:creationId xmlns:p14="http://schemas.microsoft.com/office/powerpoint/2010/main" val="2155942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F9CE-8308-4582-98B6-9780EEEDBEE6}"/>
              </a:ext>
            </a:extLst>
          </p:cNvPr>
          <p:cNvSpPr>
            <a:spLocks noGrp="1"/>
          </p:cNvSpPr>
          <p:nvPr>
            <p:ph type="title"/>
          </p:nvPr>
        </p:nvSpPr>
        <p:spPr>
          <a:xfrm>
            <a:off x="461471" y="274638"/>
            <a:ext cx="8225327" cy="824037"/>
          </a:xfrm>
        </p:spPr>
        <p:txBody>
          <a:bodyPr/>
          <a:lstStyle/>
          <a:p>
            <a:r>
              <a:rPr lang="en-US" dirty="0"/>
              <a:t>Stream Functions Pyramid</a:t>
            </a:r>
          </a:p>
        </p:txBody>
      </p:sp>
      <p:sp>
        <p:nvSpPr>
          <p:cNvPr id="4" name="Rectangle 3">
            <a:extLst>
              <a:ext uri="{FF2B5EF4-FFF2-40B4-BE49-F238E27FC236}">
                <a16:creationId xmlns:a16="http://schemas.microsoft.com/office/drawing/2014/main" id="{452965D1-988A-46D2-82FE-3B895154CDA7}"/>
              </a:ext>
            </a:extLst>
          </p:cNvPr>
          <p:cNvSpPr/>
          <p:nvPr/>
        </p:nvSpPr>
        <p:spPr>
          <a:xfrm>
            <a:off x="4450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 </a:t>
            </a:r>
          </a:p>
        </p:txBody>
      </p:sp>
      <p:pic>
        <p:nvPicPr>
          <p:cNvPr id="5134" name="Picture 14"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655506EA-CDB4-4EC8-B4C1-34029B3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9" y="2735490"/>
            <a:ext cx="734762" cy="2257616"/>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75DEF2A6-A7DC-45FC-AE7B-E1FB3DF28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773" y="2442410"/>
            <a:ext cx="831866" cy="25559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4.googleusercontent.com/82a36H0Sjpjt5G62DO4UUz6Q6Ac9f-gi_-ZqmKtT0Aw5wysbw9SutApQwMRrriPn7eOSxzBpAHSJRw0yu0giNwVT2UgVkNwAEueMDIkRKgUQKO9cHeCnx2Bn6gm3eWFsB491BvUvV6LAXTHMpQ">
            <a:extLst>
              <a:ext uri="{FF2B5EF4-FFF2-40B4-BE49-F238E27FC236}">
                <a16:creationId xmlns:a16="http://schemas.microsoft.com/office/drawing/2014/main" id="{A75C581B-9329-4252-BD27-32AB7E258D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2" b="16693"/>
          <a:stretch/>
        </p:blipFill>
        <p:spPr bwMode="auto">
          <a:xfrm>
            <a:off x="552884" y="5464459"/>
            <a:ext cx="7779653" cy="8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E87F139-9B71-41BF-BA3E-EA39061D9757}"/>
              </a:ext>
            </a:extLst>
          </p:cNvPr>
          <p:cNvPicPr>
            <a:picLocks noChangeAspect="1"/>
          </p:cNvPicPr>
          <p:nvPr/>
        </p:nvPicPr>
        <p:blipFill>
          <a:blip r:embed="rId5"/>
          <a:stretch>
            <a:fillRect/>
          </a:stretch>
        </p:blipFill>
        <p:spPr>
          <a:xfrm>
            <a:off x="682415" y="4674143"/>
            <a:ext cx="7779170" cy="1085182"/>
          </a:xfrm>
          <a:prstGeom prst="rect">
            <a:avLst/>
          </a:prstGeom>
        </p:spPr>
      </p:pic>
      <p:pic>
        <p:nvPicPr>
          <p:cNvPr id="12" name="Picture 11">
            <a:extLst>
              <a:ext uri="{FF2B5EF4-FFF2-40B4-BE49-F238E27FC236}">
                <a16:creationId xmlns:a16="http://schemas.microsoft.com/office/drawing/2014/main" id="{18848EAC-5A04-4745-95D9-34C9BED79C43}"/>
              </a:ext>
            </a:extLst>
          </p:cNvPr>
          <p:cNvPicPr>
            <a:picLocks noChangeAspect="1"/>
          </p:cNvPicPr>
          <p:nvPr/>
        </p:nvPicPr>
        <p:blipFill>
          <a:blip r:embed="rId6"/>
          <a:stretch>
            <a:fillRect/>
          </a:stretch>
        </p:blipFill>
        <p:spPr>
          <a:xfrm>
            <a:off x="1183074" y="3965494"/>
            <a:ext cx="6535478" cy="1072989"/>
          </a:xfrm>
          <a:prstGeom prst="rect">
            <a:avLst/>
          </a:prstGeom>
        </p:spPr>
      </p:pic>
      <p:pic>
        <p:nvPicPr>
          <p:cNvPr id="13" name="Picture 12">
            <a:extLst>
              <a:ext uri="{FF2B5EF4-FFF2-40B4-BE49-F238E27FC236}">
                <a16:creationId xmlns:a16="http://schemas.microsoft.com/office/drawing/2014/main" id="{4B764295-E67B-49AB-BBEC-3319A435C015}"/>
              </a:ext>
            </a:extLst>
          </p:cNvPr>
          <p:cNvPicPr>
            <a:picLocks noChangeAspect="1"/>
          </p:cNvPicPr>
          <p:nvPr/>
        </p:nvPicPr>
        <p:blipFill>
          <a:blip r:embed="rId7"/>
          <a:stretch>
            <a:fillRect/>
          </a:stretch>
        </p:blipFill>
        <p:spPr>
          <a:xfrm>
            <a:off x="1884173" y="3320715"/>
            <a:ext cx="5133277" cy="1001599"/>
          </a:xfrm>
          <a:prstGeom prst="rect">
            <a:avLst/>
          </a:prstGeom>
        </p:spPr>
      </p:pic>
      <p:pic>
        <p:nvPicPr>
          <p:cNvPr id="14" name="Picture 13">
            <a:extLst>
              <a:ext uri="{FF2B5EF4-FFF2-40B4-BE49-F238E27FC236}">
                <a16:creationId xmlns:a16="http://schemas.microsoft.com/office/drawing/2014/main" id="{30223B5D-C5F5-4938-A0C8-71C2C5C2166E}"/>
              </a:ext>
            </a:extLst>
          </p:cNvPr>
          <p:cNvPicPr>
            <a:picLocks noChangeAspect="1"/>
          </p:cNvPicPr>
          <p:nvPr/>
        </p:nvPicPr>
        <p:blipFill>
          <a:blip r:embed="rId8"/>
          <a:stretch>
            <a:fillRect/>
          </a:stretch>
        </p:blipFill>
        <p:spPr>
          <a:xfrm>
            <a:off x="2170711" y="2583281"/>
            <a:ext cx="4560203" cy="1072989"/>
          </a:xfrm>
          <a:prstGeom prst="rect">
            <a:avLst/>
          </a:prstGeom>
        </p:spPr>
      </p:pic>
      <p:pic>
        <p:nvPicPr>
          <p:cNvPr id="15" name="Picture 14">
            <a:extLst>
              <a:ext uri="{FF2B5EF4-FFF2-40B4-BE49-F238E27FC236}">
                <a16:creationId xmlns:a16="http://schemas.microsoft.com/office/drawing/2014/main" id="{BD8CB632-873F-4895-8DD8-24D8AD65D231}"/>
              </a:ext>
            </a:extLst>
          </p:cNvPr>
          <p:cNvPicPr>
            <a:picLocks noChangeAspect="1"/>
          </p:cNvPicPr>
          <p:nvPr/>
        </p:nvPicPr>
        <p:blipFill>
          <a:blip r:embed="rId9"/>
          <a:stretch>
            <a:fillRect/>
          </a:stretch>
        </p:blipFill>
        <p:spPr>
          <a:xfrm>
            <a:off x="3349646" y="1905915"/>
            <a:ext cx="2444708" cy="1072989"/>
          </a:xfrm>
          <a:prstGeom prst="rect">
            <a:avLst/>
          </a:prstGeom>
        </p:spPr>
      </p:pic>
      <p:pic>
        <p:nvPicPr>
          <p:cNvPr id="8" name="Picture 7">
            <a:extLst>
              <a:ext uri="{FF2B5EF4-FFF2-40B4-BE49-F238E27FC236}">
                <a16:creationId xmlns:a16="http://schemas.microsoft.com/office/drawing/2014/main" id="{79C0A864-5389-4478-A43C-F3F1DD7E5461}"/>
              </a:ext>
            </a:extLst>
          </p:cNvPr>
          <p:cNvPicPr>
            <a:picLocks noChangeAspect="1"/>
          </p:cNvPicPr>
          <p:nvPr/>
        </p:nvPicPr>
        <p:blipFill>
          <a:blip r:embed="rId10"/>
          <a:stretch>
            <a:fillRect/>
          </a:stretch>
        </p:blipFill>
        <p:spPr>
          <a:xfrm>
            <a:off x="2820288" y="2096408"/>
            <a:ext cx="835224" cy="664522"/>
          </a:xfrm>
          <a:prstGeom prst="rect">
            <a:avLst/>
          </a:prstGeom>
        </p:spPr>
      </p:pic>
      <p:pic>
        <p:nvPicPr>
          <p:cNvPr id="9" name="Picture 8">
            <a:extLst>
              <a:ext uri="{FF2B5EF4-FFF2-40B4-BE49-F238E27FC236}">
                <a16:creationId xmlns:a16="http://schemas.microsoft.com/office/drawing/2014/main" id="{A5C3AC74-EE05-433E-8465-26C79BD5D012}"/>
              </a:ext>
            </a:extLst>
          </p:cNvPr>
          <p:cNvPicPr>
            <a:picLocks noChangeAspect="1"/>
          </p:cNvPicPr>
          <p:nvPr/>
        </p:nvPicPr>
        <p:blipFill>
          <a:blip r:embed="rId11"/>
          <a:stretch>
            <a:fillRect/>
          </a:stretch>
        </p:blipFill>
        <p:spPr>
          <a:xfrm>
            <a:off x="5488489" y="2111426"/>
            <a:ext cx="844355" cy="615749"/>
          </a:xfrm>
          <a:prstGeom prst="rect">
            <a:avLst/>
          </a:prstGeom>
        </p:spPr>
      </p:pic>
    </p:spTree>
    <p:extLst>
      <p:ext uri="{BB962C8B-B14F-4D97-AF65-F5344CB8AC3E}">
        <p14:creationId xmlns:p14="http://schemas.microsoft.com/office/powerpoint/2010/main" val="1890111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82327"/>
            <a:ext cx="8225327" cy="861231"/>
          </a:xfrm>
        </p:spPr>
        <p:txBody>
          <a:bodyPr/>
          <a:lstStyle/>
          <a:p>
            <a:pPr algn="l"/>
            <a:r>
              <a:rPr lang="en-US" dirty="0"/>
              <a:t>Sensitive Group – Healthy</a:t>
            </a:r>
          </a:p>
        </p:txBody>
      </p:sp>
      <p:sp>
        <p:nvSpPr>
          <p:cNvPr id="7" name="Content Placeholder 4">
            <a:extLst>
              <a:ext uri="{FF2B5EF4-FFF2-40B4-BE49-F238E27FC236}">
                <a16:creationId xmlns:a16="http://schemas.microsoft.com/office/drawing/2014/main" id="{FCD19CBB-5A34-462F-A598-18F39778B677}"/>
              </a:ext>
            </a:extLst>
          </p:cNvPr>
          <p:cNvSpPr txBox="1">
            <a:spLocks/>
          </p:cNvSpPr>
          <p:nvPr/>
        </p:nvSpPr>
        <p:spPr>
          <a:xfrm>
            <a:off x="5856453" y="5929506"/>
            <a:ext cx="3545963" cy="3972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KY DOW &amp; Cacapon Institute</a:t>
            </a:r>
          </a:p>
          <a:p>
            <a:endParaRPr lang="en-US" sz="3600" dirty="0"/>
          </a:p>
        </p:txBody>
      </p:sp>
      <p:grpSp>
        <p:nvGrpSpPr>
          <p:cNvPr id="14" name="Group 13">
            <a:extLst>
              <a:ext uri="{FF2B5EF4-FFF2-40B4-BE49-F238E27FC236}">
                <a16:creationId xmlns:a16="http://schemas.microsoft.com/office/drawing/2014/main" id="{659CEE06-67BA-446B-B7C8-A2D9FA93B6A4}"/>
              </a:ext>
            </a:extLst>
          </p:cNvPr>
          <p:cNvGrpSpPr/>
          <p:nvPr/>
        </p:nvGrpSpPr>
        <p:grpSpPr>
          <a:xfrm>
            <a:off x="497149" y="2005268"/>
            <a:ext cx="2035905" cy="1878495"/>
            <a:chOff x="2468831" y="1235538"/>
            <a:chExt cx="2035905" cy="1878495"/>
          </a:xfrm>
        </p:grpSpPr>
        <p:sp>
          <p:nvSpPr>
            <p:cNvPr id="16" name="Rectangle 15"/>
            <p:cNvSpPr/>
            <p:nvPr/>
          </p:nvSpPr>
          <p:spPr>
            <a:xfrm>
              <a:off x="2536787" y="1235538"/>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ontent Placeholder 4"/>
            <p:cNvSpPr txBox="1">
              <a:spLocks/>
            </p:cNvSpPr>
            <p:nvPr/>
          </p:nvSpPr>
          <p:spPr>
            <a:xfrm>
              <a:off x="2468831" y="1324962"/>
              <a:ext cx="1955702" cy="5727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2800" dirty="0">
                  <a:highlight>
                    <a:srgbClr val="FFFF00"/>
                  </a:highlight>
                </a:rPr>
                <a:t>Mayflies</a:t>
              </a:r>
            </a:p>
            <a:p>
              <a:pPr lvl="1" algn="ctr"/>
              <a:endParaRPr lang="en-US" sz="3600" dirty="0"/>
            </a:p>
            <a:p>
              <a:pPr algn="ctr"/>
              <a:endParaRPr lang="en-US" sz="3600" dirty="0"/>
            </a:p>
          </p:txBody>
        </p:sp>
        <p:pic>
          <p:nvPicPr>
            <p:cNvPr id="31" name="Picture 30"/>
            <p:cNvPicPr>
              <a:picLocks noChangeAspect="1"/>
            </p:cNvPicPr>
            <p:nvPr/>
          </p:nvPicPr>
          <p:blipFill>
            <a:blip r:embed="rId3"/>
            <a:stretch>
              <a:fillRect/>
            </a:stretch>
          </p:blipFill>
          <p:spPr>
            <a:xfrm>
              <a:off x="2836750" y="1821642"/>
              <a:ext cx="1491750" cy="899267"/>
            </a:xfrm>
            <a:prstGeom prst="rect">
              <a:avLst/>
            </a:prstGeom>
          </p:spPr>
        </p:pic>
      </p:grpSp>
      <p:grpSp>
        <p:nvGrpSpPr>
          <p:cNvPr id="20" name="Group 19">
            <a:extLst>
              <a:ext uri="{FF2B5EF4-FFF2-40B4-BE49-F238E27FC236}">
                <a16:creationId xmlns:a16="http://schemas.microsoft.com/office/drawing/2014/main" id="{A7092378-4962-4236-B87D-66A95F0EFAEF}"/>
              </a:ext>
            </a:extLst>
          </p:cNvPr>
          <p:cNvGrpSpPr/>
          <p:nvPr/>
        </p:nvGrpSpPr>
        <p:grpSpPr>
          <a:xfrm>
            <a:off x="6458432" y="1996177"/>
            <a:ext cx="1982203" cy="1878495"/>
            <a:chOff x="6470679" y="1212572"/>
            <a:chExt cx="1982203" cy="1878495"/>
          </a:xfrm>
        </p:grpSpPr>
        <p:sp>
          <p:nvSpPr>
            <p:cNvPr id="18" name="Rectangle 17"/>
            <p:cNvSpPr/>
            <p:nvPr/>
          </p:nvSpPr>
          <p:spPr>
            <a:xfrm>
              <a:off x="6484933" y="1212572"/>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tent Placeholder 4"/>
            <p:cNvSpPr txBox="1">
              <a:spLocks/>
            </p:cNvSpPr>
            <p:nvPr/>
          </p:nvSpPr>
          <p:spPr>
            <a:xfrm>
              <a:off x="6470679" y="1294900"/>
              <a:ext cx="1955702" cy="55497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t>Water Penny</a:t>
              </a:r>
            </a:p>
            <a:p>
              <a:pPr lvl="1" algn="ctr"/>
              <a:endParaRPr lang="en-US" sz="3200" dirty="0"/>
            </a:p>
            <a:p>
              <a:pPr algn="ctr"/>
              <a:endParaRPr lang="en-US" sz="3600" dirty="0"/>
            </a:p>
          </p:txBody>
        </p:sp>
        <p:pic>
          <p:nvPicPr>
            <p:cNvPr id="33" name="Picture 32"/>
            <p:cNvPicPr>
              <a:picLocks noChangeAspect="1"/>
            </p:cNvPicPr>
            <p:nvPr/>
          </p:nvPicPr>
          <p:blipFill>
            <a:blip r:embed="rId4"/>
            <a:stretch>
              <a:fillRect/>
            </a:stretch>
          </p:blipFill>
          <p:spPr>
            <a:xfrm>
              <a:off x="6805656" y="1963214"/>
              <a:ext cx="1377000" cy="727067"/>
            </a:xfrm>
            <a:prstGeom prst="rect">
              <a:avLst/>
            </a:prstGeom>
          </p:spPr>
        </p:pic>
      </p:grpSp>
      <p:grpSp>
        <p:nvGrpSpPr>
          <p:cNvPr id="6" name="Group 5">
            <a:extLst>
              <a:ext uri="{FF2B5EF4-FFF2-40B4-BE49-F238E27FC236}">
                <a16:creationId xmlns:a16="http://schemas.microsoft.com/office/drawing/2014/main" id="{C322A70F-E727-4920-9E9A-CDB0489D48A6}"/>
              </a:ext>
            </a:extLst>
          </p:cNvPr>
          <p:cNvGrpSpPr/>
          <p:nvPr/>
        </p:nvGrpSpPr>
        <p:grpSpPr>
          <a:xfrm>
            <a:off x="562214" y="3887525"/>
            <a:ext cx="1967949" cy="1878495"/>
            <a:chOff x="562214" y="3105517"/>
            <a:chExt cx="1967949" cy="1878495"/>
          </a:xfrm>
        </p:grpSpPr>
        <p:sp>
          <p:nvSpPr>
            <p:cNvPr id="19" name="Content Placeholder 4"/>
            <p:cNvSpPr txBox="1">
              <a:spLocks/>
            </p:cNvSpPr>
            <p:nvPr/>
          </p:nvSpPr>
          <p:spPr>
            <a:xfrm>
              <a:off x="562214" y="3165573"/>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t>Alderflies</a:t>
              </a:r>
            </a:p>
            <a:p>
              <a:pPr lvl="1" algn="ctr"/>
              <a:endParaRPr lang="en-US" sz="3200" dirty="0"/>
            </a:p>
            <a:p>
              <a:pPr algn="ctr"/>
              <a:endParaRPr lang="en-US" sz="3600" dirty="0"/>
            </a:p>
          </p:txBody>
        </p:sp>
        <p:sp>
          <p:nvSpPr>
            <p:cNvPr id="21" name="Rectangle 20"/>
            <p:cNvSpPr/>
            <p:nvPr/>
          </p:nvSpPr>
          <p:spPr>
            <a:xfrm>
              <a:off x="562214" y="3105517"/>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stretch>
              <a:fillRect/>
            </a:stretch>
          </p:blipFill>
          <p:spPr>
            <a:xfrm>
              <a:off x="826315" y="3811611"/>
              <a:ext cx="1415250" cy="688800"/>
            </a:xfrm>
            <a:prstGeom prst="rect">
              <a:avLst/>
            </a:prstGeom>
          </p:spPr>
        </p:pic>
      </p:grpSp>
      <p:grpSp>
        <p:nvGrpSpPr>
          <p:cNvPr id="8" name="Group 7">
            <a:extLst>
              <a:ext uri="{FF2B5EF4-FFF2-40B4-BE49-F238E27FC236}">
                <a16:creationId xmlns:a16="http://schemas.microsoft.com/office/drawing/2014/main" id="{D8F6D712-BBFF-47B9-B31D-30F11F57A677}"/>
              </a:ext>
            </a:extLst>
          </p:cNvPr>
          <p:cNvGrpSpPr/>
          <p:nvPr/>
        </p:nvGrpSpPr>
        <p:grpSpPr>
          <a:xfrm>
            <a:off x="2507141" y="3871336"/>
            <a:ext cx="1987823" cy="1878495"/>
            <a:chOff x="2510289" y="3094382"/>
            <a:chExt cx="1987823" cy="1878495"/>
          </a:xfrm>
        </p:grpSpPr>
        <p:sp>
          <p:nvSpPr>
            <p:cNvPr id="22" name="Rectangle 21"/>
            <p:cNvSpPr/>
            <p:nvPr/>
          </p:nvSpPr>
          <p:spPr>
            <a:xfrm>
              <a:off x="2530163" y="3094382"/>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4"/>
            <p:cNvSpPr txBox="1">
              <a:spLocks/>
            </p:cNvSpPr>
            <p:nvPr/>
          </p:nvSpPr>
          <p:spPr>
            <a:xfrm>
              <a:off x="2510289" y="3175511"/>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t>Mussels</a:t>
              </a:r>
            </a:p>
            <a:p>
              <a:pPr lvl="1" algn="ctr"/>
              <a:endParaRPr lang="en-US" sz="3200" dirty="0"/>
            </a:p>
            <a:p>
              <a:pPr algn="ctr"/>
              <a:endParaRPr lang="en-US" sz="3600" dirty="0"/>
            </a:p>
          </p:txBody>
        </p:sp>
        <p:pic>
          <p:nvPicPr>
            <p:cNvPr id="35" name="Picture 34"/>
            <p:cNvPicPr>
              <a:picLocks noChangeAspect="1"/>
            </p:cNvPicPr>
            <p:nvPr/>
          </p:nvPicPr>
          <p:blipFill>
            <a:blip r:embed="rId6"/>
            <a:stretch>
              <a:fillRect/>
            </a:stretch>
          </p:blipFill>
          <p:spPr>
            <a:xfrm>
              <a:off x="2774886" y="3746157"/>
              <a:ext cx="1491750" cy="870567"/>
            </a:xfrm>
            <a:prstGeom prst="rect">
              <a:avLst/>
            </a:prstGeom>
          </p:spPr>
        </p:pic>
      </p:grpSp>
      <p:grpSp>
        <p:nvGrpSpPr>
          <p:cNvPr id="10" name="Group 9">
            <a:extLst>
              <a:ext uri="{FF2B5EF4-FFF2-40B4-BE49-F238E27FC236}">
                <a16:creationId xmlns:a16="http://schemas.microsoft.com/office/drawing/2014/main" id="{ACA5AD20-60B7-47A7-B212-D2FCAEC33EC3}"/>
              </a:ext>
            </a:extLst>
          </p:cNvPr>
          <p:cNvGrpSpPr/>
          <p:nvPr/>
        </p:nvGrpSpPr>
        <p:grpSpPr>
          <a:xfrm>
            <a:off x="6477391" y="3868472"/>
            <a:ext cx="1967949" cy="1878495"/>
            <a:chOff x="6478309" y="3094380"/>
            <a:chExt cx="1967949" cy="1878495"/>
          </a:xfrm>
        </p:grpSpPr>
        <p:sp>
          <p:nvSpPr>
            <p:cNvPr id="24" name="Rectangle 23"/>
            <p:cNvSpPr/>
            <p:nvPr/>
          </p:nvSpPr>
          <p:spPr>
            <a:xfrm>
              <a:off x="6478309" y="3094380"/>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4"/>
            <p:cNvSpPr txBox="1">
              <a:spLocks/>
            </p:cNvSpPr>
            <p:nvPr/>
          </p:nvSpPr>
          <p:spPr>
            <a:xfrm>
              <a:off x="6478309" y="3175511"/>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err="1"/>
                <a:t>Snipeflies</a:t>
              </a:r>
              <a:endParaRPr lang="en-US" sz="2800" dirty="0"/>
            </a:p>
            <a:p>
              <a:pPr lvl="1" algn="ctr"/>
              <a:endParaRPr lang="en-US" sz="3200" dirty="0"/>
            </a:p>
            <a:p>
              <a:pPr algn="ctr"/>
              <a:endParaRPr lang="en-US" sz="3600" dirty="0"/>
            </a:p>
          </p:txBody>
        </p:sp>
        <p:pic>
          <p:nvPicPr>
            <p:cNvPr id="37" name="Picture 36"/>
            <p:cNvPicPr>
              <a:picLocks noChangeAspect="1"/>
            </p:cNvPicPr>
            <p:nvPr/>
          </p:nvPicPr>
          <p:blipFill>
            <a:blip r:embed="rId7"/>
            <a:stretch>
              <a:fillRect/>
            </a:stretch>
          </p:blipFill>
          <p:spPr>
            <a:xfrm>
              <a:off x="6677426" y="3776861"/>
              <a:ext cx="1568250" cy="723550"/>
            </a:xfrm>
            <a:prstGeom prst="rect">
              <a:avLst/>
            </a:prstGeom>
          </p:spPr>
        </p:pic>
      </p:grpSp>
      <p:grpSp>
        <p:nvGrpSpPr>
          <p:cNvPr id="15" name="Group 14">
            <a:extLst>
              <a:ext uri="{FF2B5EF4-FFF2-40B4-BE49-F238E27FC236}">
                <a16:creationId xmlns:a16="http://schemas.microsoft.com/office/drawing/2014/main" id="{BFC8F571-F545-4F8F-80A9-33158C57372E}"/>
              </a:ext>
            </a:extLst>
          </p:cNvPr>
          <p:cNvGrpSpPr/>
          <p:nvPr/>
        </p:nvGrpSpPr>
        <p:grpSpPr>
          <a:xfrm>
            <a:off x="4507089" y="2007712"/>
            <a:ext cx="1980197" cy="1878495"/>
            <a:chOff x="4492488" y="1212573"/>
            <a:chExt cx="1980197" cy="1878495"/>
          </a:xfrm>
        </p:grpSpPr>
        <p:sp>
          <p:nvSpPr>
            <p:cNvPr id="17" name="Rectangle 16"/>
            <p:cNvSpPr/>
            <p:nvPr/>
          </p:nvSpPr>
          <p:spPr>
            <a:xfrm>
              <a:off x="4504736" y="1212573"/>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ontent Placeholder 4"/>
            <p:cNvSpPr txBox="1">
              <a:spLocks/>
            </p:cNvSpPr>
            <p:nvPr/>
          </p:nvSpPr>
          <p:spPr>
            <a:xfrm>
              <a:off x="4492488" y="1263886"/>
              <a:ext cx="1955702" cy="8506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spcBef>
                  <a:spcPts val="0"/>
                </a:spcBef>
                <a:buFont typeface="Arial"/>
                <a:buNone/>
              </a:pPr>
              <a:r>
                <a:rPr lang="en-US" sz="2800" dirty="0">
                  <a:highlight>
                    <a:srgbClr val="FFFF00"/>
                  </a:highlight>
                </a:rPr>
                <a:t>Caddisflies</a:t>
              </a:r>
            </a:p>
            <a:p>
              <a:pPr marL="0" indent="0" algn="ctr">
                <a:lnSpc>
                  <a:spcPct val="120000"/>
                </a:lnSpc>
                <a:spcBef>
                  <a:spcPts val="0"/>
                </a:spcBef>
                <a:buFont typeface="Arial"/>
                <a:buNone/>
              </a:pPr>
              <a:r>
                <a:rPr lang="en-US" sz="2800" dirty="0"/>
                <a:t>(casebuilder)</a:t>
              </a:r>
            </a:p>
            <a:p>
              <a:pPr lvl="1" algn="ctr"/>
              <a:endParaRPr lang="en-US" sz="3200" dirty="0"/>
            </a:p>
            <a:p>
              <a:pPr algn="ctr"/>
              <a:endParaRPr lang="en-US" sz="3600" dirty="0"/>
            </a:p>
          </p:txBody>
        </p:sp>
        <p:pic>
          <p:nvPicPr>
            <p:cNvPr id="39" name="Picture 38"/>
            <p:cNvPicPr>
              <a:picLocks noChangeAspect="1"/>
            </p:cNvPicPr>
            <p:nvPr/>
          </p:nvPicPr>
          <p:blipFill>
            <a:blip r:embed="rId8"/>
            <a:stretch>
              <a:fillRect/>
            </a:stretch>
          </p:blipFill>
          <p:spPr>
            <a:xfrm>
              <a:off x="4777773" y="1996824"/>
              <a:ext cx="1415250" cy="794033"/>
            </a:xfrm>
            <a:prstGeom prst="rect">
              <a:avLst/>
            </a:prstGeom>
          </p:spPr>
        </p:pic>
      </p:grpSp>
      <p:grpSp>
        <p:nvGrpSpPr>
          <p:cNvPr id="9" name="Group 8">
            <a:extLst>
              <a:ext uri="{FF2B5EF4-FFF2-40B4-BE49-F238E27FC236}">
                <a16:creationId xmlns:a16="http://schemas.microsoft.com/office/drawing/2014/main" id="{8F1156E2-53A5-4AD4-8799-5DC9EDCBD030}"/>
              </a:ext>
            </a:extLst>
          </p:cNvPr>
          <p:cNvGrpSpPr/>
          <p:nvPr/>
        </p:nvGrpSpPr>
        <p:grpSpPr>
          <a:xfrm>
            <a:off x="4518540" y="3874672"/>
            <a:ext cx="1971098" cy="1878495"/>
            <a:chOff x="4492488" y="3120212"/>
            <a:chExt cx="1971098" cy="1878495"/>
          </a:xfrm>
        </p:grpSpPr>
        <p:sp>
          <p:nvSpPr>
            <p:cNvPr id="26" name="Content Placeholder 4"/>
            <p:cNvSpPr txBox="1">
              <a:spLocks/>
            </p:cNvSpPr>
            <p:nvPr/>
          </p:nvSpPr>
          <p:spPr>
            <a:xfrm>
              <a:off x="4492488" y="3162257"/>
              <a:ext cx="1955702" cy="55497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t>Riffle Beetles</a:t>
              </a:r>
            </a:p>
            <a:p>
              <a:pPr lvl="1" algn="ctr"/>
              <a:endParaRPr lang="en-US" sz="3200" dirty="0"/>
            </a:p>
            <a:p>
              <a:pPr algn="ctr"/>
              <a:endParaRPr lang="en-US" sz="3600" dirty="0"/>
            </a:p>
          </p:txBody>
        </p:sp>
        <p:pic>
          <p:nvPicPr>
            <p:cNvPr id="36" name="Picture 35"/>
            <p:cNvPicPr>
              <a:picLocks noChangeAspect="1"/>
            </p:cNvPicPr>
            <p:nvPr/>
          </p:nvPicPr>
          <p:blipFill>
            <a:blip r:embed="rId9"/>
            <a:stretch>
              <a:fillRect/>
            </a:stretch>
          </p:blipFill>
          <p:spPr>
            <a:xfrm>
              <a:off x="4726522" y="3776861"/>
              <a:ext cx="1530000" cy="746200"/>
            </a:xfrm>
            <a:prstGeom prst="rect">
              <a:avLst/>
            </a:prstGeom>
          </p:spPr>
        </p:pic>
        <p:sp>
          <p:nvSpPr>
            <p:cNvPr id="44" name="Rectangle 43">
              <a:extLst>
                <a:ext uri="{FF2B5EF4-FFF2-40B4-BE49-F238E27FC236}">
                  <a16:creationId xmlns:a16="http://schemas.microsoft.com/office/drawing/2014/main" id="{BCDA6069-9089-48B9-963E-83AE10F987FD}"/>
                </a:ext>
              </a:extLst>
            </p:cNvPr>
            <p:cNvSpPr/>
            <p:nvPr/>
          </p:nvSpPr>
          <p:spPr>
            <a:xfrm>
              <a:off x="4495637" y="3120212"/>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BE6DDA5-4202-4881-97D3-222AD090569D}"/>
              </a:ext>
            </a:extLst>
          </p:cNvPr>
          <p:cNvGrpSpPr/>
          <p:nvPr/>
        </p:nvGrpSpPr>
        <p:grpSpPr>
          <a:xfrm>
            <a:off x="2539139" y="1992841"/>
            <a:ext cx="1967950" cy="1878495"/>
            <a:chOff x="556590" y="1212574"/>
            <a:chExt cx="1967950" cy="1878495"/>
          </a:xfrm>
        </p:grpSpPr>
        <p:sp>
          <p:nvSpPr>
            <p:cNvPr id="3" name="Rectangle 2"/>
            <p:cNvSpPr/>
            <p:nvPr/>
          </p:nvSpPr>
          <p:spPr>
            <a:xfrm>
              <a:off x="556590" y="1212574"/>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Content Placeholder 4">
              <a:extLst>
                <a:ext uri="{FF2B5EF4-FFF2-40B4-BE49-F238E27FC236}">
                  <a16:creationId xmlns:a16="http://schemas.microsoft.com/office/drawing/2014/main" id="{4DC86A5C-1727-4B37-AFF5-DABDB9DD6BCB}"/>
                </a:ext>
              </a:extLst>
            </p:cNvPr>
            <p:cNvSpPr txBox="1">
              <a:spLocks/>
            </p:cNvSpPr>
            <p:nvPr/>
          </p:nvSpPr>
          <p:spPr>
            <a:xfrm>
              <a:off x="568838" y="1294474"/>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a:highlight>
                    <a:srgbClr val="FFFF00"/>
                  </a:highlight>
                </a:rPr>
                <a:t>Stoneflies</a:t>
              </a:r>
            </a:p>
            <a:p>
              <a:pPr lvl="1" algn="ctr"/>
              <a:endParaRPr lang="en-US" sz="3200"/>
            </a:p>
            <a:p>
              <a:pPr algn="ctr"/>
              <a:endParaRPr lang="en-US" sz="3600" dirty="0"/>
            </a:p>
          </p:txBody>
        </p:sp>
        <p:pic>
          <p:nvPicPr>
            <p:cNvPr id="46" name="Picture 45">
              <a:extLst>
                <a:ext uri="{FF2B5EF4-FFF2-40B4-BE49-F238E27FC236}">
                  <a16:creationId xmlns:a16="http://schemas.microsoft.com/office/drawing/2014/main" id="{934DDBDD-219F-4690-81A5-936BADCAB9C0}"/>
                </a:ext>
              </a:extLst>
            </p:cNvPr>
            <p:cNvPicPr>
              <a:picLocks noChangeAspect="1"/>
            </p:cNvPicPr>
            <p:nvPr/>
          </p:nvPicPr>
          <p:blipFill>
            <a:blip r:embed="rId10"/>
            <a:stretch>
              <a:fillRect/>
            </a:stretch>
          </p:blipFill>
          <p:spPr>
            <a:xfrm>
              <a:off x="832557" y="1930999"/>
              <a:ext cx="1530000" cy="870567"/>
            </a:xfrm>
            <a:prstGeom prst="rect">
              <a:avLst/>
            </a:prstGeom>
          </p:spPr>
        </p:pic>
      </p:grpSp>
      <p:sp>
        <p:nvSpPr>
          <p:cNvPr id="53" name="TextBox 52">
            <a:extLst>
              <a:ext uri="{FF2B5EF4-FFF2-40B4-BE49-F238E27FC236}">
                <a16:creationId xmlns:a16="http://schemas.microsoft.com/office/drawing/2014/main" id="{4634A7F8-4FF6-4B4F-9565-F26193DF8CAC}"/>
              </a:ext>
            </a:extLst>
          </p:cNvPr>
          <p:cNvSpPr txBox="1"/>
          <p:nvPr/>
        </p:nvSpPr>
        <p:spPr>
          <a:xfrm>
            <a:off x="562214" y="1544721"/>
            <a:ext cx="1849533"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phemeroptera</a:t>
            </a:r>
          </a:p>
        </p:txBody>
      </p:sp>
      <p:sp>
        <p:nvSpPr>
          <p:cNvPr id="54" name="TextBox 53">
            <a:extLst>
              <a:ext uri="{FF2B5EF4-FFF2-40B4-BE49-F238E27FC236}">
                <a16:creationId xmlns:a16="http://schemas.microsoft.com/office/drawing/2014/main" id="{80C4A38D-873A-4448-9271-48CECAC62576}"/>
              </a:ext>
            </a:extLst>
          </p:cNvPr>
          <p:cNvSpPr txBox="1"/>
          <p:nvPr/>
        </p:nvSpPr>
        <p:spPr>
          <a:xfrm>
            <a:off x="2604471" y="1544445"/>
            <a:ext cx="1849533" cy="400110"/>
          </a:xfrm>
          <a:prstGeom prst="rect">
            <a:avLst/>
          </a:prstGeom>
          <a:noFill/>
        </p:spPr>
        <p:txBody>
          <a:bodyPr wrap="square" rtlCol="0">
            <a:spAutoFit/>
          </a:bodyPr>
          <a:lstStyle/>
          <a:p>
            <a:pPr algn="ctr"/>
            <a:r>
              <a:rPr lang="en-US" sz="2000" b="1" dirty="0" err="1">
                <a:latin typeface="Calibri" panose="020F0502020204030204" pitchFamily="34" charset="0"/>
                <a:cs typeface="Calibri" panose="020F0502020204030204" pitchFamily="34" charset="0"/>
              </a:rPr>
              <a:t>P</a:t>
            </a:r>
            <a:r>
              <a:rPr lang="en-US" sz="2000" dirty="0" err="1">
                <a:latin typeface="Calibri" panose="020F0502020204030204" pitchFamily="34" charset="0"/>
                <a:cs typeface="Calibri" panose="020F0502020204030204" pitchFamily="34" charset="0"/>
              </a:rPr>
              <a:t>lecoptera</a:t>
            </a:r>
            <a:endParaRPr lang="en-US" sz="2000" dirty="0">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62A368CF-B468-4825-A3AD-FE611F6D8615}"/>
              </a:ext>
            </a:extLst>
          </p:cNvPr>
          <p:cNvSpPr txBox="1"/>
          <p:nvPr/>
        </p:nvSpPr>
        <p:spPr>
          <a:xfrm>
            <a:off x="4507089" y="1555542"/>
            <a:ext cx="1955702" cy="400110"/>
          </a:xfrm>
          <a:prstGeom prst="rect">
            <a:avLst/>
          </a:prstGeom>
          <a:noFill/>
        </p:spPr>
        <p:txBody>
          <a:bodyPr wrap="square" rtlCol="0">
            <a:spAutoFit/>
          </a:bodyPr>
          <a:lstStyle/>
          <a:p>
            <a:pPr algn="ctr"/>
            <a:r>
              <a:rPr lang="en-US" sz="2000" b="1" dirty="0" err="1">
                <a:latin typeface="Calibri" panose="020F0502020204030204" pitchFamily="34" charset="0"/>
                <a:cs typeface="Calibri" panose="020F0502020204030204" pitchFamily="34" charset="0"/>
              </a:rPr>
              <a:t>T</a:t>
            </a:r>
            <a:r>
              <a:rPr lang="en-US" sz="2000" dirty="0" err="1">
                <a:latin typeface="Calibri" panose="020F0502020204030204" pitchFamily="34" charset="0"/>
                <a:cs typeface="Calibri" panose="020F0502020204030204" pitchFamily="34" charset="0"/>
              </a:rPr>
              <a:t>ricoptera</a:t>
            </a:r>
            <a:endParaRPr lang="en-US" sz="2000" dirty="0">
              <a:latin typeface="Calibri" panose="020F0502020204030204" pitchFamily="34" charset="0"/>
              <a:cs typeface="Calibri" panose="020F0502020204030204" pitchFamily="34" charset="0"/>
            </a:endParaRPr>
          </a:p>
        </p:txBody>
      </p:sp>
      <p:sp>
        <p:nvSpPr>
          <p:cNvPr id="56" name="Left Brace 55">
            <a:extLst>
              <a:ext uri="{FF2B5EF4-FFF2-40B4-BE49-F238E27FC236}">
                <a16:creationId xmlns:a16="http://schemas.microsoft.com/office/drawing/2014/main" id="{1AF8314B-1EF0-4C87-A664-7114DE29F924}"/>
              </a:ext>
            </a:extLst>
          </p:cNvPr>
          <p:cNvSpPr/>
          <p:nvPr/>
        </p:nvSpPr>
        <p:spPr>
          <a:xfrm rot="5400000">
            <a:off x="3233992" y="-1367968"/>
            <a:ext cx="346987" cy="568476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1FB904B9-FD9E-44F7-9178-55477A1A2206}"/>
              </a:ext>
            </a:extLst>
          </p:cNvPr>
          <p:cNvSpPr txBox="1"/>
          <p:nvPr/>
        </p:nvSpPr>
        <p:spPr>
          <a:xfrm>
            <a:off x="1391272" y="866241"/>
            <a:ext cx="3988086"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EPT Index</a:t>
            </a:r>
          </a:p>
        </p:txBody>
      </p:sp>
    </p:spTree>
    <p:extLst>
      <p:ext uri="{BB962C8B-B14F-4D97-AF65-F5344CB8AC3E}">
        <p14:creationId xmlns:p14="http://schemas.microsoft.com/office/powerpoint/2010/main" val="156437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82327"/>
            <a:ext cx="8225327" cy="1143000"/>
          </a:xfrm>
        </p:spPr>
        <p:txBody>
          <a:bodyPr/>
          <a:lstStyle/>
          <a:p>
            <a:pPr algn="l"/>
            <a:r>
              <a:rPr lang="en-US" dirty="0"/>
              <a:t>Moderately Tolerant Group - Fair</a:t>
            </a:r>
          </a:p>
        </p:txBody>
      </p:sp>
      <p:sp>
        <p:nvSpPr>
          <p:cNvPr id="5" name="Content Placeholder 4"/>
          <p:cNvSpPr>
            <a:spLocks noGrp="1"/>
          </p:cNvSpPr>
          <p:nvPr>
            <p:ph idx="1"/>
          </p:nvPr>
        </p:nvSpPr>
        <p:spPr>
          <a:xfrm>
            <a:off x="1582631" y="1283765"/>
            <a:ext cx="1955702" cy="554973"/>
          </a:xfrm>
        </p:spPr>
        <p:txBody>
          <a:bodyPr>
            <a:normAutofit/>
          </a:bodyPr>
          <a:lstStyle/>
          <a:p>
            <a:pPr marL="0" indent="0" algn="ctr">
              <a:buNone/>
            </a:pPr>
            <a:r>
              <a:rPr lang="en-US" sz="2800" dirty="0"/>
              <a:t>Damselflies</a:t>
            </a:r>
          </a:p>
          <a:p>
            <a:pPr lvl="1" algn="ctr"/>
            <a:endParaRPr lang="en-US" sz="3200" dirty="0">
              <a:latin typeface="Calibri" panose="020F0502020204030204" pitchFamily="34" charset="0"/>
              <a:cs typeface="Calibri" panose="020F0502020204030204" pitchFamily="34" charset="0"/>
            </a:endParaRPr>
          </a:p>
          <a:p>
            <a:pPr algn="ctr"/>
            <a:endParaRPr lang="en-US" sz="3600" dirty="0">
              <a:latin typeface="Calibri" panose="020F050202020403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FCD19CBB-5A34-462F-A598-18F39778B677}"/>
              </a:ext>
            </a:extLst>
          </p:cNvPr>
          <p:cNvSpPr txBox="1">
            <a:spLocks/>
          </p:cNvSpPr>
          <p:nvPr/>
        </p:nvSpPr>
        <p:spPr>
          <a:xfrm>
            <a:off x="5856453" y="5929506"/>
            <a:ext cx="3545963" cy="3972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KY DOW &amp; Cacapon Institute</a:t>
            </a:r>
          </a:p>
          <a:p>
            <a:endParaRPr lang="en-US" sz="3600" dirty="0"/>
          </a:p>
        </p:txBody>
      </p:sp>
      <p:sp>
        <p:nvSpPr>
          <p:cNvPr id="3" name="Rectangle 2"/>
          <p:cNvSpPr/>
          <p:nvPr/>
        </p:nvSpPr>
        <p:spPr>
          <a:xfrm>
            <a:off x="1570383" y="1212574"/>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550580" y="1212574"/>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518529" y="1212573"/>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4"/>
          <p:cNvSpPr txBox="1">
            <a:spLocks/>
          </p:cNvSpPr>
          <p:nvPr/>
        </p:nvSpPr>
        <p:spPr>
          <a:xfrm>
            <a:off x="1576007" y="3165573"/>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t>Blackflies</a:t>
            </a:r>
          </a:p>
          <a:p>
            <a:pPr lvl="1" algn="ctr"/>
            <a:endParaRPr lang="en-US" sz="3200" dirty="0"/>
          </a:p>
          <a:p>
            <a:pPr algn="ctr"/>
            <a:endParaRPr lang="en-US" sz="3600" dirty="0"/>
          </a:p>
        </p:txBody>
      </p:sp>
      <p:sp>
        <p:nvSpPr>
          <p:cNvPr id="21" name="Rectangle 20"/>
          <p:cNvSpPr/>
          <p:nvPr/>
        </p:nvSpPr>
        <p:spPr>
          <a:xfrm>
            <a:off x="1563759" y="3094382"/>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543956" y="3094382"/>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11905" y="3094381"/>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4"/>
          <p:cNvSpPr txBox="1">
            <a:spLocks/>
          </p:cNvSpPr>
          <p:nvPr/>
        </p:nvSpPr>
        <p:spPr>
          <a:xfrm>
            <a:off x="3524082" y="3175511"/>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err="1"/>
              <a:t>Craneflies</a:t>
            </a:r>
            <a:endParaRPr lang="en-US" sz="2800" dirty="0"/>
          </a:p>
          <a:p>
            <a:pPr lvl="1" algn="ctr"/>
            <a:endParaRPr lang="en-US" sz="3200" dirty="0"/>
          </a:p>
          <a:p>
            <a:pPr algn="ctr"/>
            <a:endParaRPr lang="en-US" sz="3600" dirty="0"/>
          </a:p>
        </p:txBody>
      </p:sp>
      <p:sp>
        <p:nvSpPr>
          <p:cNvPr id="28" name="Content Placeholder 4"/>
          <p:cNvSpPr txBox="1">
            <a:spLocks/>
          </p:cNvSpPr>
          <p:nvPr/>
        </p:nvSpPr>
        <p:spPr>
          <a:xfrm>
            <a:off x="5527464" y="3165573"/>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t>Crayfish</a:t>
            </a:r>
          </a:p>
          <a:p>
            <a:pPr lvl="1" algn="ctr"/>
            <a:endParaRPr lang="en-US" sz="3200" dirty="0"/>
          </a:p>
          <a:p>
            <a:pPr algn="ctr"/>
            <a:endParaRPr lang="en-US" sz="3600" dirty="0"/>
          </a:p>
        </p:txBody>
      </p:sp>
      <p:sp>
        <p:nvSpPr>
          <p:cNvPr id="29" name="Content Placeholder 4"/>
          <p:cNvSpPr txBox="1">
            <a:spLocks/>
          </p:cNvSpPr>
          <p:nvPr/>
        </p:nvSpPr>
        <p:spPr>
          <a:xfrm>
            <a:off x="5506281" y="1263886"/>
            <a:ext cx="1955702" cy="8506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spcBef>
                <a:spcPts val="0"/>
              </a:spcBef>
              <a:buFont typeface="Arial"/>
              <a:buNone/>
            </a:pPr>
            <a:r>
              <a:rPr lang="en-US" sz="2800" dirty="0"/>
              <a:t>Caddisflies</a:t>
            </a:r>
          </a:p>
          <a:p>
            <a:pPr marL="0" indent="0" algn="ctr">
              <a:lnSpc>
                <a:spcPct val="120000"/>
              </a:lnSpc>
              <a:spcBef>
                <a:spcPts val="0"/>
              </a:spcBef>
              <a:buFont typeface="Arial"/>
              <a:buNone/>
            </a:pPr>
            <a:r>
              <a:rPr lang="en-US" sz="2800" dirty="0"/>
              <a:t>(netspinner)</a:t>
            </a:r>
          </a:p>
          <a:p>
            <a:pPr lvl="1" algn="ctr"/>
            <a:endParaRPr lang="en-US" sz="3200" dirty="0"/>
          </a:p>
          <a:p>
            <a:pPr algn="ctr"/>
            <a:endParaRPr lang="en-US" sz="3600" dirty="0"/>
          </a:p>
        </p:txBody>
      </p:sp>
      <p:sp>
        <p:nvSpPr>
          <p:cNvPr id="30" name="Content Placeholder 4"/>
          <p:cNvSpPr txBox="1">
            <a:spLocks/>
          </p:cNvSpPr>
          <p:nvPr/>
        </p:nvSpPr>
        <p:spPr>
          <a:xfrm>
            <a:off x="3543956" y="1277138"/>
            <a:ext cx="1955702" cy="5727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2800" dirty="0"/>
              <a:t>Dragonflies</a:t>
            </a:r>
          </a:p>
          <a:p>
            <a:pPr lvl="1" algn="ctr"/>
            <a:endParaRPr lang="en-US" sz="3600" dirty="0"/>
          </a:p>
          <a:p>
            <a:pPr algn="ctr"/>
            <a:endParaRPr lang="en-US" sz="3600" dirty="0"/>
          </a:p>
        </p:txBody>
      </p:sp>
      <p:pic>
        <p:nvPicPr>
          <p:cNvPr id="6" name="Picture 5"/>
          <p:cNvPicPr>
            <a:picLocks noChangeAspect="1"/>
          </p:cNvPicPr>
          <p:nvPr/>
        </p:nvPicPr>
        <p:blipFill>
          <a:blip r:embed="rId3"/>
          <a:stretch>
            <a:fillRect/>
          </a:stretch>
        </p:blipFill>
        <p:spPr>
          <a:xfrm>
            <a:off x="1703598" y="1849873"/>
            <a:ext cx="1777692" cy="843631"/>
          </a:xfrm>
          <a:prstGeom prst="rect">
            <a:avLst/>
          </a:prstGeom>
        </p:spPr>
      </p:pic>
      <p:pic>
        <p:nvPicPr>
          <p:cNvPr id="8" name="Picture 7"/>
          <p:cNvPicPr>
            <a:picLocks noChangeAspect="1"/>
          </p:cNvPicPr>
          <p:nvPr/>
        </p:nvPicPr>
        <p:blipFill>
          <a:blip r:embed="rId4"/>
          <a:stretch>
            <a:fillRect/>
          </a:stretch>
        </p:blipFill>
        <p:spPr>
          <a:xfrm>
            <a:off x="3721995" y="1849873"/>
            <a:ext cx="1530000" cy="784467"/>
          </a:xfrm>
          <a:prstGeom prst="rect">
            <a:avLst/>
          </a:prstGeom>
        </p:spPr>
      </p:pic>
      <p:pic>
        <p:nvPicPr>
          <p:cNvPr id="9" name="Picture 8"/>
          <p:cNvPicPr>
            <a:picLocks noChangeAspect="1"/>
          </p:cNvPicPr>
          <p:nvPr/>
        </p:nvPicPr>
        <p:blipFill>
          <a:blip r:embed="rId5"/>
          <a:stretch>
            <a:fillRect/>
          </a:stretch>
        </p:blipFill>
        <p:spPr>
          <a:xfrm>
            <a:off x="5801430" y="2137751"/>
            <a:ext cx="1414395" cy="860392"/>
          </a:xfrm>
          <a:prstGeom prst="rect">
            <a:avLst/>
          </a:prstGeom>
        </p:spPr>
      </p:pic>
      <p:pic>
        <p:nvPicPr>
          <p:cNvPr id="10" name="Picture 9"/>
          <p:cNvPicPr>
            <a:picLocks noChangeAspect="1"/>
          </p:cNvPicPr>
          <p:nvPr/>
        </p:nvPicPr>
        <p:blipFill>
          <a:blip r:embed="rId6"/>
          <a:stretch>
            <a:fillRect/>
          </a:stretch>
        </p:blipFill>
        <p:spPr>
          <a:xfrm>
            <a:off x="5783002" y="3720546"/>
            <a:ext cx="1415250" cy="1014067"/>
          </a:xfrm>
          <a:prstGeom prst="rect">
            <a:avLst/>
          </a:prstGeom>
        </p:spPr>
      </p:pic>
      <p:pic>
        <p:nvPicPr>
          <p:cNvPr id="11" name="Picture 10"/>
          <p:cNvPicPr>
            <a:picLocks noChangeAspect="1"/>
          </p:cNvPicPr>
          <p:nvPr/>
        </p:nvPicPr>
        <p:blipFill>
          <a:blip r:embed="rId7"/>
          <a:stretch>
            <a:fillRect/>
          </a:stretch>
        </p:blipFill>
        <p:spPr>
          <a:xfrm>
            <a:off x="1703598" y="3791737"/>
            <a:ext cx="1646518" cy="770822"/>
          </a:xfrm>
          <a:prstGeom prst="rect">
            <a:avLst/>
          </a:prstGeom>
        </p:spPr>
      </p:pic>
      <p:pic>
        <p:nvPicPr>
          <p:cNvPr id="12" name="Picture 11"/>
          <p:cNvPicPr>
            <a:picLocks noChangeAspect="1"/>
          </p:cNvPicPr>
          <p:nvPr/>
        </p:nvPicPr>
        <p:blipFill>
          <a:blip r:embed="rId8"/>
          <a:stretch>
            <a:fillRect/>
          </a:stretch>
        </p:blipFill>
        <p:spPr>
          <a:xfrm>
            <a:off x="3833307" y="3785895"/>
            <a:ext cx="1377000" cy="717500"/>
          </a:xfrm>
          <a:prstGeom prst="rect">
            <a:avLst/>
          </a:prstGeom>
        </p:spPr>
      </p:pic>
    </p:spTree>
    <p:extLst>
      <p:ext uri="{BB962C8B-B14F-4D97-AF65-F5344CB8AC3E}">
        <p14:creationId xmlns:p14="http://schemas.microsoft.com/office/powerpoint/2010/main" val="1554122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82327"/>
            <a:ext cx="8225327" cy="1143000"/>
          </a:xfrm>
        </p:spPr>
        <p:txBody>
          <a:bodyPr/>
          <a:lstStyle/>
          <a:p>
            <a:pPr algn="l"/>
            <a:r>
              <a:rPr lang="en-US" dirty="0"/>
              <a:t>Pollution Tolerant Group - Poor</a:t>
            </a:r>
          </a:p>
        </p:txBody>
      </p:sp>
      <p:sp>
        <p:nvSpPr>
          <p:cNvPr id="5" name="Content Placeholder 4"/>
          <p:cNvSpPr>
            <a:spLocks noGrp="1"/>
          </p:cNvSpPr>
          <p:nvPr>
            <p:ph idx="1"/>
          </p:nvPr>
        </p:nvSpPr>
        <p:spPr>
          <a:xfrm>
            <a:off x="2427454" y="1283765"/>
            <a:ext cx="1955702" cy="554973"/>
          </a:xfrm>
        </p:spPr>
        <p:txBody>
          <a:bodyPr>
            <a:normAutofit/>
          </a:bodyPr>
          <a:lstStyle/>
          <a:p>
            <a:pPr marL="0" indent="0" algn="ctr">
              <a:buNone/>
            </a:pPr>
            <a:r>
              <a:rPr lang="en-US" sz="2800" dirty="0"/>
              <a:t>Midges</a:t>
            </a:r>
          </a:p>
          <a:p>
            <a:pPr lvl="1" algn="ctr"/>
            <a:endParaRPr lang="en-US" sz="3200" dirty="0">
              <a:latin typeface="Calibri" panose="020F0502020204030204" pitchFamily="34" charset="0"/>
              <a:cs typeface="Calibri" panose="020F0502020204030204" pitchFamily="34" charset="0"/>
            </a:endParaRPr>
          </a:p>
          <a:p>
            <a:pPr algn="ctr"/>
            <a:endParaRPr lang="en-US" sz="3600" dirty="0">
              <a:latin typeface="Calibri" panose="020F050202020403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FCD19CBB-5A34-462F-A598-18F39778B677}"/>
              </a:ext>
            </a:extLst>
          </p:cNvPr>
          <p:cNvSpPr txBox="1">
            <a:spLocks/>
          </p:cNvSpPr>
          <p:nvPr/>
        </p:nvSpPr>
        <p:spPr>
          <a:xfrm>
            <a:off x="5856453" y="5929506"/>
            <a:ext cx="3545963" cy="3972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KY DOW &amp; Cacapon Institute</a:t>
            </a:r>
          </a:p>
          <a:p>
            <a:endParaRPr lang="en-US" sz="3600" dirty="0"/>
          </a:p>
        </p:txBody>
      </p:sp>
      <p:sp>
        <p:nvSpPr>
          <p:cNvPr id="3" name="Rectangle 2"/>
          <p:cNvSpPr/>
          <p:nvPr/>
        </p:nvSpPr>
        <p:spPr>
          <a:xfrm>
            <a:off x="2415206" y="1212574"/>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95403" y="1212574"/>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4"/>
          <p:cNvSpPr txBox="1">
            <a:spLocks/>
          </p:cNvSpPr>
          <p:nvPr/>
        </p:nvSpPr>
        <p:spPr>
          <a:xfrm>
            <a:off x="2420830" y="3165573"/>
            <a:ext cx="1955702" cy="55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t>Leeches</a:t>
            </a:r>
          </a:p>
          <a:p>
            <a:pPr lvl="1" algn="ctr"/>
            <a:endParaRPr lang="en-US" sz="3200" dirty="0"/>
          </a:p>
          <a:p>
            <a:pPr algn="ctr"/>
            <a:endParaRPr lang="en-US" sz="3600" dirty="0"/>
          </a:p>
        </p:txBody>
      </p:sp>
      <p:sp>
        <p:nvSpPr>
          <p:cNvPr id="21" name="Rectangle 20"/>
          <p:cNvSpPr/>
          <p:nvPr/>
        </p:nvSpPr>
        <p:spPr>
          <a:xfrm>
            <a:off x="2408582" y="3094382"/>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88779" y="3094382"/>
            <a:ext cx="1967949" cy="1878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4"/>
          <p:cNvSpPr txBox="1">
            <a:spLocks/>
          </p:cNvSpPr>
          <p:nvPr/>
        </p:nvSpPr>
        <p:spPr>
          <a:xfrm>
            <a:off x="4293704" y="3175510"/>
            <a:ext cx="2176670" cy="800141"/>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spcBef>
                <a:spcPts val="0"/>
              </a:spcBef>
              <a:buFont typeface="Arial"/>
              <a:buNone/>
            </a:pPr>
            <a:r>
              <a:rPr lang="en-US" sz="3400" dirty="0"/>
              <a:t>Pouch Snails</a:t>
            </a:r>
          </a:p>
          <a:p>
            <a:pPr marL="0" indent="0" algn="ctr">
              <a:lnSpc>
                <a:spcPct val="120000"/>
              </a:lnSpc>
              <a:spcBef>
                <a:spcPts val="0"/>
              </a:spcBef>
              <a:buFont typeface="Arial"/>
              <a:buNone/>
            </a:pPr>
            <a:r>
              <a:rPr lang="en-US" sz="3400" dirty="0"/>
              <a:t>(non-</a:t>
            </a:r>
            <a:r>
              <a:rPr lang="en-US" sz="3400" dirty="0" err="1"/>
              <a:t>operculate</a:t>
            </a:r>
            <a:r>
              <a:rPr lang="en-US" sz="3400" dirty="0"/>
              <a:t>)</a:t>
            </a:r>
          </a:p>
          <a:p>
            <a:pPr lvl="1" algn="ctr"/>
            <a:endParaRPr lang="en-US" sz="3200" dirty="0"/>
          </a:p>
          <a:p>
            <a:pPr algn="ctr"/>
            <a:endParaRPr lang="en-US" sz="3600" dirty="0"/>
          </a:p>
        </p:txBody>
      </p:sp>
      <p:sp>
        <p:nvSpPr>
          <p:cNvPr id="30" name="Content Placeholder 4"/>
          <p:cNvSpPr txBox="1">
            <a:spLocks/>
          </p:cNvSpPr>
          <p:nvPr/>
        </p:nvSpPr>
        <p:spPr>
          <a:xfrm>
            <a:off x="4388779" y="1277138"/>
            <a:ext cx="1955702" cy="5727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2800" dirty="0"/>
              <a:t>Worms</a:t>
            </a:r>
          </a:p>
          <a:p>
            <a:pPr lvl="1" algn="ctr"/>
            <a:endParaRPr lang="en-US" sz="3600" dirty="0"/>
          </a:p>
          <a:p>
            <a:pPr algn="ctr"/>
            <a:endParaRPr lang="en-US" sz="3600" dirty="0"/>
          </a:p>
        </p:txBody>
      </p:sp>
      <p:pic>
        <p:nvPicPr>
          <p:cNvPr id="6" name="Picture 5"/>
          <p:cNvPicPr>
            <a:picLocks noChangeAspect="1"/>
          </p:cNvPicPr>
          <p:nvPr/>
        </p:nvPicPr>
        <p:blipFill rotWithShape="1">
          <a:blip r:embed="rId3"/>
          <a:srcRect b="4040"/>
          <a:stretch/>
        </p:blipFill>
        <p:spPr>
          <a:xfrm>
            <a:off x="2593237" y="1897177"/>
            <a:ext cx="1568250" cy="706876"/>
          </a:xfrm>
          <a:prstGeom prst="rect">
            <a:avLst/>
          </a:prstGeom>
        </p:spPr>
      </p:pic>
      <p:pic>
        <p:nvPicPr>
          <p:cNvPr id="8" name="Picture 7"/>
          <p:cNvPicPr>
            <a:picLocks noChangeAspect="1"/>
          </p:cNvPicPr>
          <p:nvPr/>
        </p:nvPicPr>
        <p:blipFill rotWithShape="1">
          <a:blip r:embed="rId4"/>
          <a:srcRect t="-1" b="4823"/>
          <a:stretch/>
        </p:blipFill>
        <p:spPr>
          <a:xfrm>
            <a:off x="4601630" y="1897176"/>
            <a:ext cx="1530000" cy="746633"/>
          </a:xfrm>
          <a:prstGeom prst="rect">
            <a:avLst/>
          </a:prstGeom>
        </p:spPr>
      </p:pic>
      <p:pic>
        <p:nvPicPr>
          <p:cNvPr id="9" name="Picture 8"/>
          <p:cNvPicPr>
            <a:picLocks noChangeAspect="1"/>
          </p:cNvPicPr>
          <p:nvPr/>
        </p:nvPicPr>
        <p:blipFill>
          <a:blip r:embed="rId5"/>
          <a:stretch>
            <a:fillRect/>
          </a:stretch>
        </p:blipFill>
        <p:spPr>
          <a:xfrm>
            <a:off x="2669737" y="3867349"/>
            <a:ext cx="1491750" cy="707933"/>
          </a:xfrm>
          <a:prstGeom prst="rect">
            <a:avLst/>
          </a:prstGeom>
        </p:spPr>
      </p:pic>
      <p:pic>
        <p:nvPicPr>
          <p:cNvPr id="10" name="Picture 9"/>
          <p:cNvPicPr>
            <a:picLocks noChangeAspect="1"/>
          </p:cNvPicPr>
          <p:nvPr/>
        </p:nvPicPr>
        <p:blipFill>
          <a:blip r:embed="rId6"/>
          <a:stretch>
            <a:fillRect/>
          </a:stretch>
        </p:blipFill>
        <p:spPr>
          <a:xfrm>
            <a:off x="4601630" y="3969446"/>
            <a:ext cx="1530000" cy="832300"/>
          </a:xfrm>
          <a:prstGeom prst="rect">
            <a:avLst/>
          </a:prstGeom>
        </p:spPr>
      </p:pic>
    </p:spTree>
    <p:extLst>
      <p:ext uri="{BB962C8B-B14F-4D97-AF65-F5344CB8AC3E}">
        <p14:creationId xmlns:p14="http://schemas.microsoft.com/office/powerpoint/2010/main" val="315038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cision 1">
            <a:extLst>
              <a:ext uri="{FF2B5EF4-FFF2-40B4-BE49-F238E27FC236}">
                <a16:creationId xmlns:a16="http://schemas.microsoft.com/office/drawing/2014/main" id="{2A93979C-D015-4345-907C-9B974D5E0CB8}"/>
              </a:ext>
            </a:extLst>
          </p:cNvPr>
          <p:cNvSpPr/>
          <p:nvPr/>
        </p:nvSpPr>
        <p:spPr>
          <a:xfrm>
            <a:off x="2790972" y="3745497"/>
            <a:ext cx="3551169" cy="2184655"/>
          </a:xfrm>
          <a:prstGeom prst="flowChartDecision">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1471" y="82327"/>
            <a:ext cx="8225327" cy="1143000"/>
          </a:xfrm>
        </p:spPr>
        <p:txBody>
          <a:bodyPr/>
          <a:lstStyle/>
          <a:p>
            <a:pPr algn="l"/>
            <a:r>
              <a:rPr lang="en-US" dirty="0"/>
              <a:t>Aquatic Life Use Support</a:t>
            </a:r>
          </a:p>
        </p:txBody>
      </p:sp>
      <p:sp>
        <p:nvSpPr>
          <p:cNvPr id="18" name="Oval 17">
            <a:extLst>
              <a:ext uri="{FF2B5EF4-FFF2-40B4-BE49-F238E27FC236}">
                <a16:creationId xmlns:a16="http://schemas.microsoft.com/office/drawing/2014/main" id="{2B681699-18C6-495C-B747-16C26CCBA046}"/>
              </a:ext>
            </a:extLst>
          </p:cNvPr>
          <p:cNvSpPr/>
          <p:nvPr/>
        </p:nvSpPr>
        <p:spPr>
          <a:xfrm>
            <a:off x="371629" y="4423056"/>
            <a:ext cx="2329502" cy="82953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alibri" panose="020F0502020204030204" pitchFamily="34" charset="0"/>
                <a:cs typeface="Calibri" panose="020F0502020204030204" pitchFamily="34" charset="0"/>
              </a:rPr>
              <a:t>Support</a:t>
            </a:r>
          </a:p>
        </p:txBody>
      </p:sp>
      <p:sp>
        <p:nvSpPr>
          <p:cNvPr id="20" name="Oval 19">
            <a:extLst>
              <a:ext uri="{FF2B5EF4-FFF2-40B4-BE49-F238E27FC236}">
                <a16:creationId xmlns:a16="http://schemas.microsoft.com/office/drawing/2014/main" id="{86200471-FB98-4893-B57E-E39CC83D9E3A}"/>
              </a:ext>
            </a:extLst>
          </p:cNvPr>
          <p:cNvSpPr/>
          <p:nvPr/>
        </p:nvSpPr>
        <p:spPr>
          <a:xfrm>
            <a:off x="6498208" y="4423055"/>
            <a:ext cx="2263738" cy="829535"/>
          </a:xfrm>
          <a:prstGeom prst="ellipse">
            <a:avLst/>
          </a:prstGeom>
          <a:gradFill flip="none" rotWithShape="1">
            <a:gsLst>
              <a:gs pos="0">
                <a:srgbClr val="FF9999">
                  <a:shade val="30000"/>
                  <a:satMod val="115000"/>
                </a:srgbClr>
              </a:gs>
              <a:gs pos="50000">
                <a:srgbClr val="FF9999">
                  <a:shade val="67500"/>
                  <a:satMod val="115000"/>
                </a:srgbClr>
              </a:gs>
              <a:gs pos="100000">
                <a:srgbClr val="FF9999">
                  <a:shade val="100000"/>
                  <a:satMod val="115000"/>
                </a:srgbClr>
              </a:gs>
            </a:gsLst>
            <a:lin ang="16200000" scaled="1"/>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alibri" panose="020F0502020204030204" pitchFamily="34" charset="0"/>
                <a:cs typeface="Calibri" panose="020F0502020204030204" pitchFamily="34" charset="0"/>
              </a:rPr>
              <a:t>Impaired</a:t>
            </a:r>
          </a:p>
        </p:txBody>
      </p:sp>
      <p:sp>
        <p:nvSpPr>
          <p:cNvPr id="24" name="Rectangle 23">
            <a:extLst>
              <a:ext uri="{FF2B5EF4-FFF2-40B4-BE49-F238E27FC236}">
                <a16:creationId xmlns:a16="http://schemas.microsoft.com/office/drawing/2014/main" id="{50562AE6-547F-4CE4-9C92-CAB4C84165E7}"/>
              </a:ext>
            </a:extLst>
          </p:cNvPr>
          <p:cNvSpPr/>
          <p:nvPr/>
        </p:nvSpPr>
        <p:spPr>
          <a:xfrm>
            <a:off x="2790971" y="1271397"/>
            <a:ext cx="3551169" cy="2308324"/>
          </a:xfrm>
          <a:prstGeom prst="rect">
            <a:avLst/>
          </a:prstGeom>
          <a:solidFill>
            <a:schemeClr val="accent1">
              <a:lumMod val="40000"/>
              <a:lumOff val="60000"/>
            </a:schemeClr>
          </a:solidFill>
          <a:ln>
            <a:solidFill>
              <a:schemeClr val="accent2"/>
            </a:solidFill>
          </a:ln>
        </p:spPr>
        <p:txBody>
          <a:bodyPr wrap="square" num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latin typeface="Calibri" panose="020F0502020204030204" pitchFamily="34" charset="0"/>
                <a:cs typeface="Calibri" panose="020F0502020204030204" pitchFamily="34" charset="0"/>
              </a:rPr>
              <a:t>Review All Available Data</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Habitat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Macroinvertebrate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Fish</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Algae / Diatom</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Chemical Pollutants</a:t>
            </a:r>
          </a:p>
        </p:txBody>
      </p:sp>
      <p:sp>
        <p:nvSpPr>
          <p:cNvPr id="32" name="Rectangle 31">
            <a:extLst>
              <a:ext uri="{FF2B5EF4-FFF2-40B4-BE49-F238E27FC236}">
                <a16:creationId xmlns:a16="http://schemas.microsoft.com/office/drawing/2014/main" id="{D33C0ACB-5081-4D78-B3E4-009243275F28}"/>
              </a:ext>
            </a:extLst>
          </p:cNvPr>
          <p:cNvSpPr/>
          <p:nvPr/>
        </p:nvSpPr>
        <p:spPr>
          <a:xfrm>
            <a:off x="3471475" y="4148170"/>
            <a:ext cx="2205317" cy="120032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latin typeface="Calibri" panose="020F0502020204030204" pitchFamily="34" charset="0"/>
                <a:cs typeface="Calibri" panose="020F0502020204030204" pitchFamily="34" charset="0"/>
              </a:rPr>
              <a:t>Weight of evidence for sound decision?</a:t>
            </a:r>
          </a:p>
        </p:txBody>
      </p:sp>
    </p:spTree>
    <p:extLst>
      <p:ext uri="{BB962C8B-B14F-4D97-AF65-F5344CB8AC3E}">
        <p14:creationId xmlns:p14="http://schemas.microsoft.com/office/powerpoint/2010/main" val="2394040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903"/>
          <a:stretch/>
        </p:blipFill>
        <p:spPr>
          <a:xfrm>
            <a:off x="670616" y="516834"/>
            <a:ext cx="7871886" cy="5498065"/>
          </a:xfrm>
          <a:prstGeom prst="rect">
            <a:avLst/>
          </a:prstGeom>
          <a:ln>
            <a:noFill/>
          </a:ln>
          <a:effectLst>
            <a:softEdge rad="112500"/>
          </a:effectLst>
        </p:spPr>
      </p:pic>
      <p:sp>
        <p:nvSpPr>
          <p:cNvPr id="2" name="Title 1"/>
          <p:cNvSpPr>
            <a:spLocks noGrp="1"/>
          </p:cNvSpPr>
          <p:nvPr>
            <p:ph type="title"/>
          </p:nvPr>
        </p:nvSpPr>
        <p:spPr>
          <a:xfrm>
            <a:off x="670616" y="3262200"/>
            <a:ext cx="7871886" cy="1143000"/>
          </a:xfrm>
        </p:spPr>
        <p:txBody>
          <a:bodyPr/>
          <a:lstStyle/>
          <a:p>
            <a:pPr algn="ctr"/>
            <a:r>
              <a:rPr lang="en-US" dirty="0">
                <a:solidFill>
                  <a:srgbClr val="FFFF00"/>
                </a:solidFill>
                <a:effectLst>
                  <a:outerShdw blurRad="50800" dist="38100" dir="2700000" algn="tl" rotWithShape="0">
                    <a:prstClr val="black">
                      <a:alpha val="40000"/>
                    </a:prstClr>
                  </a:outerShdw>
                </a:effectLst>
              </a:rPr>
              <a:t>Questions?</a:t>
            </a:r>
          </a:p>
        </p:txBody>
      </p:sp>
      <p:sp>
        <p:nvSpPr>
          <p:cNvPr id="5" name="Content Placeholder 4">
            <a:extLst>
              <a:ext uri="{FF2B5EF4-FFF2-40B4-BE49-F238E27FC236}">
                <a16:creationId xmlns:a16="http://schemas.microsoft.com/office/drawing/2014/main" id="{FCD19CBB-5A34-462F-A598-18F39778B677}"/>
              </a:ext>
            </a:extLst>
          </p:cNvPr>
          <p:cNvSpPr txBox="1">
            <a:spLocks/>
          </p:cNvSpPr>
          <p:nvPr/>
        </p:nvSpPr>
        <p:spPr>
          <a:xfrm>
            <a:off x="765314" y="109992"/>
            <a:ext cx="7657919" cy="3972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t>Alexander Creek, KY</a:t>
            </a:r>
          </a:p>
          <a:p>
            <a:pPr algn="ctr"/>
            <a:endParaRPr lang="en-US" sz="3600" dirty="0"/>
          </a:p>
        </p:txBody>
      </p:sp>
    </p:spTree>
    <p:extLst>
      <p:ext uri="{BB962C8B-B14F-4D97-AF65-F5344CB8AC3E}">
        <p14:creationId xmlns:p14="http://schemas.microsoft.com/office/powerpoint/2010/main" val="3566144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9336" y="1115061"/>
            <a:ext cx="8225327" cy="1351843"/>
          </a:xfrm>
        </p:spPr>
        <p:txBody>
          <a:bodyPr>
            <a:normAutofit/>
          </a:bodyPr>
          <a:lstStyle/>
          <a:p>
            <a:pPr marL="0" indent="0">
              <a:buNone/>
            </a:pPr>
            <a:r>
              <a:rPr lang="en-US" sz="3600" dirty="0"/>
              <a:t>Aquatic and riparian organisms that rely on ambient conditions to sustain life</a:t>
            </a:r>
            <a:endParaRPr lang="en-US" sz="3600" dirty="0">
              <a:latin typeface="Calibri" panose="020F0502020204030204" pitchFamily="34" charset="0"/>
              <a:cs typeface="Calibri" panose="020F0502020204030204" pitchFamily="34" charset="0"/>
            </a:endParaRPr>
          </a:p>
          <a:p>
            <a:pPr marL="457200" lvl="1" indent="0">
              <a:buNone/>
            </a:pPr>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7" name="Content Placeholder 4"/>
          <p:cNvSpPr txBox="1">
            <a:spLocks/>
          </p:cNvSpPr>
          <p:nvPr/>
        </p:nvSpPr>
        <p:spPr>
          <a:xfrm>
            <a:off x="291142" y="2549561"/>
            <a:ext cx="5055409" cy="371138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t>Biological functions dependent on previous levels</a:t>
            </a:r>
          </a:p>
          <a:p>
            <a:r>
              <a:rPr lang="en-US" sz="3600" dirty="0"/>
              <a:t>Aquatic and riparian organisms such as algae, fish, and benthic macroinvertebrates</a:t>
            </a:r>
          </a:p>
          <a:p>
            <a:pPr marL="457200" lvl="1" indent="0">
              <a:buFont typeface="Arial"/>
              <a:buNone/>
            </a:pPr>
            <a:endParaRPr lang="en-US" sz="3200" dirty="0"/>
          </a:p>
          <a:p>
            <a:pPr lvl="1"/>
            <a:endParaRPr lang="en-US" sz="3200" dirty="0"/>
          </a:p>
          <a:p>
            <a:endParaRPr lang="en-US" sz="3600" dirty="0"/>
          </a:p>
        </p:txBody>
      </p:sp>
      <p:sp>
        <p:nvSpPr>
          <p:cNvPr id="8" name="Content Placeholder 4">
            <a:extLst>
              <a:ext uri="{FF2B5EF4-FFF2-40B4-BE49-F238E27FC236}">
                <a16:creationId xmlns:a16="http://schemas.microsoft.com/office/drawing/2014/main" id="{42A251DA-7F9B-418E-9E55-2B9A4DCDAE27}"/>
              </a:ext>
            </a:extLst>
          </p:cNvPr>
          <p:cNvSpPr txBox="1">
            <a:spLocks/>
          </p:cNvSpPr>
          <p:nvPr/>
        </p:nvSpPr>
        <p:spPr>
          <a:xfrm>
            <a:off x="5450405" y="4933662"/>
            <a:ext cx="3403583"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a:t>
            </a:r>
            <a:r>
              <a:rPr lang="en-US" sz="1600" dirty="0">
                <a:hlinkClick r:id="rId3"/>
              </a:rPr>
              <a:t>Kentucky Fish &amp; Wildlife</a:t>
            </a:r>
            <a:r>
              <a:rPr lang="en-US" sz="1600" dirty="0"/>
              <a:t>, 2015</a:t>
            </a:r>
          </a:p>
        </p:txBody>
      </p:sp>
      <p:pic>
        <p:nvPicPr>
          <p:cNvPr id="2" name="Picture 1"/>
          <p:cNvPicPr>
            <a:picLocks noChangeAspect="1"/>
          </p:cNvPicPr>
          <p:nvPr/>
        </p:nvPicPr>
        <p:blipFill rotWithShape="1">
          <a:blip r:embed="rId4"/>
          <a:srcRect l="13098" r="2710"/>
          <a:stretch/>
        </p:blipFill>
        <p:spPr>
          <a:xfrm>
            <a:off x="5540184" y="2667896"/>
            <a:ext cx="3248809" cy="2235352"/>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AC988837-7228-434E-B57C-AE35D02673F2}"/>
              </a:ext>
            </a:extLst>
          </p:cNvPr>
          <p:cNvSpPr/>
          <p:nvPr/>
        </p:nvSpPr>
        <p:spPr>
          <a:xfrm>
            <a:off x="3491089" y="243107"/>
            <a:ext cx="2161822" cy="707886"/>
          </a:xfrm>
          <a:prstGeom prst="rect">
            <a:avLst/>
          </a:prstGeom>
          <a:solidFill>
            <a:srgbClr val="008000"/>
          </a:solidFill>
        </p:spPr>
        <p:txBody>
          <a:bodyPr wrap="square">
            <a:spAutoFit/>
          </a:bodyPr>
          <a:lstStyle/>
          <a:p>
            <a:pPr algn="ctr"/>
            <a:r>
              <a:rPr lang="en-US" sz="4000" dirty="0">
                <a:solidFill>
                  <a:srgbClr val="FFFFFF"/>
                </a:solidFill>
                <a:latin typeface="Calibri" panose="020F0502020204030204" pitchFamily="34" charset="0"/>
              </a:rPr>
              <a:t>BIOLOGY</a:t>
            </a:r>
            <a:endParaRPr lang="en-US" dirty="0"/>
          </a:p>
        </p:txBody>
      </p:sp>
    </p:spTree>
    <p:extLst>
      <p:ext uri="{BB962C8B-B14F-4D97-AF65-F5344CB8AC3E}">
        <p14:creationId xmlns:p14="http://schemas.microsoft.com/office/powerpoint/2010/main" val="400316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473FC3B-B762-4713-9B87-9114CB2E54D8}"/>
              </a:ext>
            </a:extLst>
          </p:cNvPr>
          <p:cNvPicPr>
            <a:picLocks noChangeAspect="1"/>
          </p:cNvPicPr>
          <p:nvPr/>
        </p:nvPicPr>
        <p:blipFill rotWithShape="1">
          <a:blip r:embed="rId3"/>
          <a:srcRect t="24111" r="8646"/>
          <a:stretch/>
        </p:blipFill>
        <p:spPr>
          <a:xfrm>
            <a:off x="4432204" y="1393372"/>
            <a:ext cx="4711796" cy="4677643"/>
          </a:xfrm>
          <a:prstGeom prst="rect">
            <a:avLst/>
          </a:prstGeom>
        </p:spPr>
      </p:pic>
      <p:sp>
        <p:nvSpPr>
          <p:cNvPr id="11" name="TextBox 10">
            <a:extLst>
              <a:ext uri="{FF2B5EF4-FFF2-40B4-BE49-F238E27FC236}">
                <a16:creationId xmlns:a16="http://schemas.microsoft.com/office/drawing/2014/main" id="{543C3E4F-385C-4ADF-9DD3-F362C27DADAA}"/>
              </a:ext>
            </a:extLst>
          </p:cNvPr>
          <p:cNvSpPr txBox="1"/>
          <p:nvPr/>
        </p:nvSpPr>
        <p:spPr>
          <a:xfrm>
            <a:off x="4432205" y="5720003"/>
            <a:ext cx="4824663" cy="276999"/>
          </a:xfrm>
          <a:prstGeom prst="rect">
            <a:avLst/>
          </a:prstGeom>
          <a:noFill/>
        </p:spPr>
        <p:txBody>
          <a:bodyPr wrap="square" rtlCol="0">
            <a:spAutoFit/>
          </a:bodyPr>
          <a:lstStyle/>
          <a:p>
            <a:r>
              <a:rPr lang="en-US" sz="1200" dirty="0"/>
              <a:t>Chart reproduced from, </a:t>
            </a:r>
            <a:r>
              <a:rPr lang="en-US" sz="1200" i="1" dirty="0"/>
              <a:t>PBI and Trophic Structure, </a:t>
            </a:r>
            <a:r>
              <a:rPr lang="en-US" sz="1200" dirty="0"/>
              <a:t> </a:t>
            </a:r>
            <a:r>
              <a:rPr lang="en-US" sz="1200" dirty="0" err="1"/>
              <a:t>Engevold</a:t>
            </a:r>
            <a:r>
              <a:rPr lang="en-US" sz="1200" dirty="0"/>
              <a:t>, Paul</a:t>
            </a:r>
          </a:p>
        </p:txBody>
      </p:sp>
      <p:sp>
        <p:nvSpPr>
          <p:cNvPr id="2" name="Title 1">
            <a:extLst>
              <a:ext uri="{FF2B5EF4-FFF2-40B4-BE49-F238E27FC236}">
                <a16:creationId xmlns:a16="http://schemas.microsoft.com/office/drawing/2014/main" id="{DA49D002-7EA0-444C-9935-07FD31081E02}"/>
              </a:ext>
            </a:extLst>
          </p:cNvPr>
          <p:cNvSpPr>
            <a:spLocks noGrp="1"/>
          </p:cNvSpPr>
          <p:nvPr>
            <p:ph type="title"/>
          </p:nvPr>
        </p:nvSpPr>
        <p:spPr>
          <a:xfrm>
            <a:off x="136842" y="73929"/>
            <a:ext cx="8585376" cy="1143000"/>
          </a:xfrm>
        </p:spPr>
        <p:txBody>
          <a:bodyPr/>
          <a:lstStyle/>
          <a:p>
            <a:r>
              <a:rPr lang="en-US" dirty="0"/>
              <a:t>River Continuum Concept – </a:t>
            </a:r>
            <a:br>
              <a:rPr lang="en-US" dirty="0"/>
            </a:br>
            <a:r>
              <a:rPr lang="en-US" sz="3200" dirty="0"/>
              <a:t>size of stream influences biological community</a:t>
            </a:r>
          </a:p>
        </p:txBody>
      </p:sp>
      <p:sp>
        <p:nvSpPr>
          <p:cNvPr id="10" name="Content Placeholder 2">
            <a:extLst>
              <a:ext uri="{FF2B5EF4-FFF2-40B4-BE49-F238E27FC236}">
                <a16:creationId xmlns:a16="http://schemas.microsoft.com/office/drawing/2014/main" id="{F4D04FB4-FAE3-4A0B-B4DF-8A45B5B3B7D8}"/>
              </a:ext>
            </a:extLst>
          </p:cNvPr>
          <p:cNvSpPr>
            <a:spLocks noGrp="1"/>
          </p:cNvSpPr>
          <p:nvPr>
            <p:ph idx="1"/>
          </p:nvPr>
        </p:nvSpPr>
        <p:spPr>
          <a:xfrm>
            <a:off x="319002" y="1393372"/>
            <a:ext cx="4110528" cy="5001664"/>
          </a:xfrm>
        </p:spPr>
        <p:txBody>
          <a:bodyPr>
            <a:normAutofit fontScale="77500" lnSpcReduction="20000"/>
          </a:bodyPr>
          <a:lstStyle/>
          <a:p>
            <a:pPr marL="0" indent="0">
              <a:buNone/>
            </a:pPr>
            <a:r>
              <a:rPr lang="en-US" sz="3600" dirty="0"/>
              <a:t>1-3 Order Streams</a:t>
            </a:r>
          </a:p>
          <a:p>
            <a:r>
              <a:rPr lang="en-US" sz="3100" dirty="0"/>
              <a:t>Dependent on energy from outside the system like leaves and twigs</a:t>
            </a:r>
          </a:p>
          <a:p>
            <a:pPr marL="0" indent="0">
              <a:buNone/>
            </a:pPr>
            <a:endParaRPr lang="en-US" sz="2800" dirty="0"/>
          </a:p>
          <a:p>
            <a:pPr marL="0" indent="0">
              <a:buNone/>
            </a:pPr>
            <a:r>
              <a:rPr lang="en-US" sz="3600" dirty="0"/>
              <a:t>4-6 Order Streams</a:t>
            </a:r>
          </a:p>
          <a:p>
            <a:r>
              <a:rPr lang="en-US" sz="3100" dirty="0"/>
              <a:t>Greater algal production, fine particulates leads to higher biodiversity</a:t>
            </a:r>
          </a:p>
          <a:p>
            <a:endParaRPr lang="en-US" dirty="0"/>
          </a:p>
          <a:p>
            <a:pPr marL="0" indent="0">
              <a:buNone/>
            </a:pPr>
            <a:r>
              <a:rPr lang="en-US" dirty="0"/>
              <a:t>7-12 Order Streams and Rivers</a:t>
            </a:r>
          </a:p>
          <a:p>
            <a:r>
              <a:rPr lang="en-US" sz="3100" dirty="0"/>
              <a:t>More dominated by zooplankton and fine particle collectors</a:t>
            </a:r>
          </a:p>
        </p:txBody>
      </p:sp>
      <p:pic>
        <p:nvPicPr>
          <p:cNvPr id="12" name="Content Placeholder 3">
            <a:extLst>
              <a:ext uri="{FF2B5EF4-FFF2-40B4-BE49-F238E27FC236}">
                <a16:creationId xmlns:a16="http://schemas.microsoft.com/office/drawing/2014/main" id="{9179702B-0935-4249-B48A-44108FAC6C9A}"/>
              </a:ext>
            </a:extLst>
          </p:cNvPr>
          <p:cNvPicPr>
            <a:picLocks noChangeAspect="1"/>
          </p:cNvPicPr>
          <p:nvPr/>
        </p:nvPicPr>
        <p:blipFill rotWithShape="1">
          <a:blip r:embed="rId3"/>
          <a:srcRect l="5384" t="4084" r="68727" b="71469"/>
          <a:stretch/>
        </p:blipFill>
        <p:spPr>
          <a:xfrm>
            <a:off x="4549408" y="4194628"/>
            <a:ext cx="1335315" cy="1407886"/>
          </a:xfrm>
          <a:prstGeom prst="rect">
            <a:avLst/>
          </a:prstGeom>
        </p:spPr>
      </p:pic>
      <p:sp>
        <p:nvSpPr>
          <p:cNvPr id="3" name="Rectangle 2">
            <a:extLst>
              <a:ext uri="{FF2B5EF4-FFF2-40B4-BE49-F238E27FC236}">
                <a16:creationId xmlns:a16="http://schemas.microsoft.com/office/drawing/2014/main" id="{F1F13E41-72DB-4F75-8C58-DC6B2E92C20A}"/>
              </a:ext>
            </a:extLst>
          </p:cNvPr>
          <p:cNvSpPr/>
          <p:nvPr/>
        </p:nvSpPr>
        <p:spPr>
          <a:xfrm>
            <a:off x="4671960" y="1290942"/>
            <a:ext cx="1212763" cy="5323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34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0F10-A57F-44AE-AB79-D992EA6EC34C}"/>
              </a:ext>
            </a:extLst>
          </p:cNvPr>
          <p:cNvSpPr>
            <a:spLocks noGrp="1"/>
          </p:cNvSpPr>
          <p:nvPr>
            <p:ph type="title"/>
          </p:nvPr>
        </p:nvSpPr>
        <p:spPr>
          <a:xfrm>
            <a:off x="293029" y="0"/>
            <a:ext cx="8225327" cy="1143000"/>
          </a:xfrm>
        </p:spPr>
        <p:txBody>
          <a:bodyPr/>
          <a:lstStyle/>
          <a:p>
            <a:r>
              <a:rPr lang="en-US" dirty="0"/>
              <a:t>Aquatic Ecosystems Impacts</a:t>
            </a:r>
          </a:p>
        </p:txBody>
      </p:sp>
      <p:graphicFrame>
        <p:nvGraphicFramePr>
          <p:cNvPr id="4" name="Content Placeholder 3">
            <a:extLst>
              <a:ext uri="{FF2B5EF4-FFF2-40B4-BE49-F238E27FC236}">
                <a16:creationId xmlns:a16="http://schemas.microsoft.com/office/drawing/2014/main" id="{ED6C4FA8-550B-459B-B639-9E9F80F7FCEE}"/>
              </a:ext>
            </a:extLst>
          </p:cNvPr>
          <p:cNvGraphicFramePr>
            <a:graphicFrameLocks noGrp="1"/>
          </p:cNvGraphicFramePr>
          <p:nvPr>
            <p:ph idx="1"/>
            <p:extLst>
              <p:ext uri="{D42A27DB-BD31-4B8C-83A1-F6EECF244321}">
                <p14:modId xmlns:p14="http://schemas.microsoft.com/office/powerpoint/2010/main" val="84878791"/>
              </p:ext>
            </p:extLst>
          </p:nvPr>
        </p:nvGraphicFramePr>
        <p:xfrm>
          <a:off x="461963" y="1082842"/>
          <a:ext cx="8224837" cy="5087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110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a:t>Biological Assessment</a:t>
            </a:r>
          </a:p>
        </p:txBody>
      </p:sp>
      <p:sp>
        <p:nvSpPr>
          <p:cNvPr id="4" name="Content Placeholder 3">
            <a:extLst>
              <a:ext uri="{FF2B5EF4-FFF2-40B4-BE49-F238E27FC236}">
                <a16:creationId xmlns:a16="http://schemas.microsoft.com/office/drawing/2014/main" id="{FB4B412C-E851-424F-8C32-F6C87C22CEFC}"/>
              </a:ext>
            </a:extLst>
          </p:cNvPr>
          <p:cNvSpPr>
            <a:spLocks noGrp="1"/>
          </p:cNvSpPr>
          <p:nvPr>
            <p:ph idx="1"/>
          </p:nvPr>
        </p:nvSpPr>
        <p:spPr>
          <a:xfrm>
            <a:off x="461472" y="1417638"/>
            <a:ext cx="8482503" cy="4687443"/>
          </a:xfrm>
        </p:spPr>
        <p:txBody>
          <a:bodyPr>
            <a:normAutofit lnSpcReduction="10000"/>
          </a:bodyPr>
          <a:lstStyle/>
          <a:p>
            <a:pPr marL="0" indent="0">
              <a:buNone/>
            </a:pPr>
            <a:r>
              <a:rPr lang="en-US" sz="3600" dirty="0"/>
              <a:t>What is a biologically healthy stream?</a:t>
            </a:r>
          </a:p>
          <a:p>
            <a:pPr lvl="1"/>
            <a:r>
              <a:rPr lang="en-US" sz="3200" dirty="0"/>
              <a:t>If just measuring chemicals or visuals, what about when you aren’t there?</a:t>
            </a:r>
          </a:p>
          <a:p>
            <a:pPr lvl="1"/>
            <a:r>
              <a:rPr lang="en-US" sz="3200" dirty="0"/>
              <a:t>“Pristine,” pre-European settlement conditions?</a:t>
            </a:r>
          </a:p>
          <a:p>
            <a:pPr lvl="1"/>
            <a:r>
              <a:rPr lang="en-US" sz="3200" dirty="0"/>
              <a:t>Resilient and sustainable?</a:t>
            </a:r>
          </a:p>
          <a:p>
            <a:pPr lvl="1"/>
            <a:r>
              <a:rPr lang="en-US" sz="3200" dirty="0"/>
              <a:t>Life present? Abundance of life? </a:t>
            </a:r>
          </a:p>
          <a:p>
            <a:pPr lvl="1"/>
            <a:r>
              <a:rPr lang="en-US" sz="3200" dirty="0"/>
              <a:t>Types of organisms? Number of different species? How many?  Which ones?</a:t>
            </a:r>
          </a:p>
        </p:txBody>
      </p:sp>
    </p:spTree>
    <p:extLst>
      <p:ext uri="{BB962C8B-B14F-4D97-AF65-F5344CB8AC3E}">
        <p14:creationId xmlns:p14="http://schemas.microsoft.com/office/powerpoint/2010/main" val="498449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21473"/>
            <a:ext cx="8225327" cy="1143000"/>
          </a:xfrm>
        </p:spPr>
        <p:txBody>
          <a:bodyPr/>
          <a:lstStyle/>
          <a:p>
            <a:pPr algn="l"/>
            <a:r>
              <a:rPr lang="en-US" dirty="0"/>
              <a:t>Biological Assessment</a:t>
            </a:r>
          </a:p>
        </p:txBody>
      </p:sp>
      <p:sp>
        <p:nvSpPr>
          <p:cNvPr id="5" name="Content Placeholder 4"/>
          <p:cNvSpPr>
            <a:spLocks noGrp="1"/>
          </p:cNvSpPr>
          <p:nvPr>
            <p:ph idx="1"/>
          </p:nvPr>
        </p:nvSpPr>
        <p:spPr>
          <a:xfrm>
            <a:off x="461473" y="1429456"/>
            <a:ext cx="4679364" cy="4687443"/>
          </a:xfrm>
        </p:spPr>
        <p:txBody>
          <a:bodyPr vert="horz" lIns="91440" tIns="45720" rIns="91440" bIns="45720" rtlCol="0" anchor="t">
            <a:normAutofit lnSpcReduction="10000"/>
          </a:bodyPr>
          <a:lstStyle/>
          <a:p>
            <a:pPr marL="0" indent="0">
              <a:buNone/>
            </a:pPr>
            <a:r>
              <a:rPr lang="en-US" sz="3600" dirty="0"/>
              <a:t>Biological Indicator Organisms</a:t>
            </a:r>
          </a:p>
          <a:p>
            <a:pPr lvl="1"/>
            <a:r>
              <a:rPr lang="en-US" sz="3200" dirty="0"/>
              <a:t>Help us understand water quality</a:t>
            </a:r>
          </a:p>
          <a:p>
            <a:pPr lvl="1"/>
            <a:r>
              <a:rPr lang="en-US" sz="3200" dirty="0">
                <a:latin typeface="Calibri" panose="020F0502020204030204" pitchFamily="34" charset="0"/>
                <a:cs typeface="Calibri" panose="020F0502020204030204" pitchFamily="34" charset="0"/>
              </a:rPr>
              <a:t>Conduct biological survey and assess</a:t>
            </a:r>
          </a:p>
          <a:p>
            <a:pPr lvl="1"/>
            <a:r>
              <a:rPr lang="en-US" sz="3200" dirty="0">
                <a:latin typeface="Calibri" panose="020F0502020204030204" pitchFamily="34" charset="0"/>
                <a:cs typeface="Calibri" panose="020F0502020204030204" pitchFamily="34" charset="0"/>
              </a:rPr>
              <a:t>Organism </a:t>
            </a:r>
            <a:r>
              <a:rPr lang="en-US" sz="3200" dirty="0"/>
              <a:t>types </a:t>
            </a:r>
            <a:r>
              <a:rPr lang="en-US" sz="3200" dirty="0">
                <a:latin typeface="Calibri" panose="020F0502020204030204" pitchFamily="34" charset="0"/>
                <a:cs typeface="Calibri" panose="020F0502020204030204" pitchFamily="34" charset="0"/>
              </a:rPr>
              <a:t>and quantity </a:t>
            </a:r>
            <a:r>
              <a:rPr lang="en-US" sz="3200" dirty="0"/>
              <a:t>indicate level of water quality</a:t>
            </a:r>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7" name="Picture 7" descr="IMG_1868.JPG">
            <a:extLst>
              <a:ext uri="{FF2B5EF4-FFF2-40B4-BE49-F238E27FC236}">
                <a16:creationId xmlns:a16="http://schemas.microsoft.com/office/drawing/2014/main" id="{5672D0D4-63A0-4C96-907B-C407CDA5139A}"/>
              </a:ext>
            </a:extLst>
          </p:cNvPr>
          <p:cNvPicPr>
            <a:picLocks noChangeAspect="1"/>
          </p:cNvPicPr>
          <p:nvPr/>
        </p:nvPicPr>
        <p:blipFill rotWithShape="1">
          <a:blip r:embed="rId3">
            <a:extLst>
              <a:ext uri="{28A0092B-C50C-407E-A947-70E740481C1C}">
                <a14:useLocalDpi xmlns:a14="http://schemas.microsoft.com/office/drawing/2010/main" val="0"/>
              </a:ext>
            </a:extLst>
          </a:blip>
          <a:srcRect t="5841" b="19459"/>
          <a:stretch/>
        </p:blipFill>
        <p:spPr bwMode="auto">
          <a:xfrm>
            <a:off x="5336760" y="1259495"/>
            <a:ext cx="3350039" cy="2111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V:\DOWWQB\WQ Branch Photos\People Working\field work\Mark - Levisa Fk near stateline 10 May 07.JPG">
            <a:extLst>
              <a:ext uri="{FF2B5EF4-FFF2-40B4-BE49-F238E27FC236}">
                <a16:creationId xmlns:a16="http://schemas.microsoft.com/office/drawing/2014/main" id="{131C2EEA-1C82-4E49-93F0-36343FB17D1F}"/>
              </a:ext>
            </a:extLst>
          </p:cNvPr>
          <p:cNvPicPr>
            <a:picLocks noChangeAspect="1" noChangeArrowheads="1"/>
          </p:cNvPicPr>
          <p:nvPr/>
        </p:nvPicPr>
        <p:blipFill>
          <a:blip r:embed="rId4" cstate="print"/>
          <a:srcRect/>
          <a:stretch>
            <a:fillRect/>
          </a:stretch>
        </p:blipFill>
        <p:spPr bwMode="auto">
          <a:xfrm>
            <a:off x="5337668" y="3537564"/>
            <a:ext cx="3344859" cy="2229906"/>
          </a:xfrm>
          <a:prstGeom prst="rect">
            <a:avLst/>
          </a:prstGeom>
          <a:ln>
            <a:noFill/>
          </a:ln>
          <a:effectLst>
            <a:outerShdw blurRad="292100" dist="139700" dir="2700000" algn="tl" rotWithShape="0">
              <a:srgbClr val="333333">
                <a:alpha val="65000"/>
              </a:srgbClr>
            </a:outerShdw>
          </a:effectLst>
        </p:spPr>
      </p:pic>
      <p:sp>
        <p:nvSpPr>
          <p:cNvPr id="6" name="Content Placeholder 4">
            <a:extLst>
              <a:ext uri="{FF2B5EF4-FFF2-40B4-BE49-F238E27FC236}">
                <a16:creationId xmlns:a16="http://schemas.microsoft.com/office/drawing/2014/main" id="{FCD19CBB-5A34-462F-A598-18F39778B677}"/>
              </a:ext>
            </a:extLst>
          </p:cNvPr>
          <p:cNvSpPr txBox="1">
            <a:spLocks/>
          </p:cNvSpPr>
          <p:nvPr/>
        </p:nvSpPr>
        <p:spPr>
          <a:xfrm>
            <a:off x="5337668" y="5767470"/>
            <a:ext cx="3224462" cy="3972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KY DOW, 2016</a:t>
            </a:r>
          </a:p>
          <a:p>
            <a:endParaRPr lang="en-US" sz="3600" dirty="0"/>
          </a:p>
        </p:txBody>
      </p:sp>
    </p:spTree>
    <p:extLst>
      <p:ext uri="{BB962C8B-B14F-4D97-AF65-F5344CB8AC3E}">
        <p14:creationId xmlns:p14="http://schemas.microsoft.com/office/powerpoint/2010/main" val="1504468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4EEE50-B267-4ACB-8632-9124FE41F592}"/>
              </a:ext>
            </a:extLst>
          </p:cNvPr>
          <p:cNvPicPr>
            <a:picLocks noChangeAspect="1"/>
          </p:cNvPicPr>
          <p:nvPr/>
        </p:nvPicPr>
        <p:blipFill>
          <a:blip r:embed="rId3"/>
          <a:stretch>
            <a:fillRect/>
          </a:stretch>
        </p:blipFill>
        <p:spPr>
          <a:xfrm>
            <a:off x="3213868" y="1112624"/>
            <a:ext cx="2906941" cy="1909976"/>
          </a:xfrm>
          <a:prstGeom prst="rect">
            <a:avLst/>
          </a:prstGeom>
        </p:spPr>
      </p:pic>
      <p:sp>
        <p:nvSpPr>
          <p:cNvPr id="7" name="TextBox 6">
            <a:extLst>
              <a:ext uri="{FF2B5EF4-FFF2-40B4-BE49-F238E27FC236}">
                <a16:creationId xmlns:a16="http://schemas.microsoft.com/office/drawing/2014/main" id="{307C36D2-97D1-4673-98CC-A4812D273D8B}"/>
              </a:ext>
            </a:extLst>
          </p:cNvPr>
          <p:cNvSpPr txBox="1"/>
          <p:nvPr/>
        </p:nvSpPr>
        <p:spPr>
          <a:xfrm>
            <a:off x="2969166" y="3167349"/>
            <a:ext cx="3396343" cy="2862322"/>
          </a:xfrm>
          <a:prstGeom prst="rect">
            <a:avLst/>
          </a:prstGeom>
          <a:noFill/>
        </p:spPr>
        <p:txBody>
          <a:bodyPr wrap="square" rtlCol="0">
            <a:spAutoFit/>
          </a:bodyPr>
          <a:lstStyle/>
          <a:p>
            <a:pPr algn="ctr"/>
            <a:r>
              <a:rPr lang="en-US" dirty="0"/>
              <a:t>“I’m coming down with something… I feel really clammy.”</a:t>
            </a:r>
          </a:p>
          <a:p>
            <a:pPr algn="ctr"/>
            <a:endParaRPr lang="en-US" dirty="0"/>
          </a:p>
          <a:p>
            <a:pPr algn="ctr"/>
            <a:r>
              <a:rPr lang="en-US" dirty="0"/>
              <a:t>“All my mussels hurt.”</a:t>
            </a:r>
          </a:p>
          <a:p>
            <a:pPr algn="ctr"/>
            <a:endParaRPr lang="en-US" dirty="0"/>
          </a:p>
          <a:p>
            <a:pPr algn="ctr"/>
            <a:r>
              <a:rPr lang="en-US" dirty="0"/>
              <a:t>“I’m about to become unhinged”</a:t>
            </a:r>
          </a:p>
          <a:p>
            <a:pPr algn="ctr"/>
            <a:endParaRPr lang="en-US" dirty="0"/>
          </a:p>
          <a:p>
            <a:pPr algn="ctr"/>
            <a:r>
              <a:rPr lang="en-US" dirty="0"/>
              <a:t>“I’ve got one foot in the ground already.”</a:t>
            </a:r>
          </a:p>
        </p:txBody>
      </p:sp>
      <p:sp>
        <p:nvSpPr>
          <p:cNvPr id="10" name="TextBox 9">
            <a:extLst>
              <a:ext uri="{FF2B5EF4-FFF2-40B4-BE49-F238E27FC236}">
                <a16:creationId xmlns:a16="http://schemas.microsoft.com/office/drawing/2014/main" id="{42B341F6-6C13-419A-8287-1642FEEC5D2B}"/>
              </a:ext>
            </a:extLst>
          </p:cNvPr>
          <p:cNvSpPr txBox="1"/>
          <p:nvPr/>
        </p:nvSpPr>
        <p:spPr>
          <a:xfrm>
            <a:off x="3297494" y="449195"/>
            <a:ext cx="2549012" cy="461665"/>
          </a:xfrm>
          <a:prstGeom prst="rect">
            <a:avLst/>
          </a:prstGeom>
          <a:noFill/>
        </p:spPr>
        <p:txBody>
          <a:bodyPr wrap="square" rtlCol="0">
            <a:spAutoFit/>
          </a:bodyPr>
          <a:lstStyle/>
          <a:p>
            <a:pPr algn="ctr"/>
            <a:r>
              <a:rPr lang="en-US" sz="2400" b="1" dirty="0"/>
              <a:t>Bivalve Humor</a:t>
            </a:r>
          </a:p>
        </p:txBody>
      </p:sp>
    </p:spTree>
    <p:extLst>
      <p:ext uri="{BB962C8B-B14F-4D97-AF65-F5344CB8AC3E}">
        <p14:creationId xmlns:p14="http://schemas.microsoft.com/office/powerpoint/2010/main" val="417321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a:t>Biological Assessment</a:t>
            </a:r>
          </a:p>
        </p:txBody>
      </p:sp>
      <p:sp>
        <p:nvSpPr>
          <p:cNvPr id="4" name="Content Placeholder 3">
            <a:extLst>
              <a:ext uri="{FF2B5EF4-FFF2-40B4-BE49-F238E27FC236}">
                <a16:creationId xmlns:a16="http://schemas.microsoft.com/office/drawing/2014/main" id="{FB4B412C-E851-424F-8C32-F6C87C22CEFC}"/>
              </a:ext>
            </a:extLst>
          </p:cNvPr>
          <p:cNvSpPr>
            <a:spLocks noGrp="1"/>
          </p:cNvSpPr>
          <p:nvPr>
            <p:ph idx="1"/>
          </p:nvPr>
        </p:nvSpPr>
        <p:spPr>
          <a:xfrm>
            <a:off x="457202" y="1185706"/>
            <a:ext cx="8225327" cy="4919376"/>
          </a:xfrm>
        </p:spPr>
        <p:txBody>
          <a:bodyPr>
            <a:normAutofit/>
          </a:bodyPr>
          <a:lstStyle/>
          <a:p>
            <a:pPr marL="0" indent="0">
              <a:buNone/>
            </a:pPr>
            <a:r>
              <a:rPr lang="en-US" sz="3600" dirty="0"/>
              <a:t>Biotic Index Development Method:</a:t>
            </a:r>
            <a:endParaRPr lang="en-US" sz="3200" dirty="0"/>
          </a:p>
        </p:txBody>
      </p:sp>
      <p:pic>
        <p:nvPicPr>
          <p:cNvPr id="3" name="Picture 2">
            <a:extLst>
              <a:ext uri="{FF2B5EF4-FFF2-40B4-BE49-F238E27FC236}">
                <a16:creationId xmlns:a16="http://schemas.microsoft.com/office/drawing/2014/main" id="{2B976951-FB9C-4895-BA38-81E682606B45}"/>
              </a:ext>
            </a:extLst>
          </p:cNvPr>
          <p:cNvPicPr>
            <a:picLocks noChangeAspect="1"/>
          </p:cNvPicPr>
          <p:nvPr/>
        </p:nvPicPr>
        <p:blipFill rotWithShape="1">
          <a:blip r:embed="rId3"/>
          <a:srcRect l="17849" r="25259"/>
          <a:stretch/>
        </p:blipFill>
        <p:spPr>
          <a:xfrm>
            <a:off x="129880" y="1999832"/>
            <a:ext cx="2784145" cy="1514737"/>
          </a:xfrm>
          <a:prstGeom prst="rect">
            <a:avLst/>
          </a:prstGeom>
        </p:spPr>
      </p:pic>
      <p:pic>
        <p:nvPicPr>
          <p:cNvPr id="5122" name="Picture 2" descr="Image result for kentucky state outline">
            <a:extLst>
              <a:ext uri="{FF2B5EF4-FFF2-40B4-BE49-F238E27FC236}">
                <a16:creationId xmlns:a16="http://schemas.microsoft.com/office/drawing/2014/main" id="{F561BD2E-DBCA-40D8-A08F-2F6A00E50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80" y="3514569"/>
            <a:ext cx="2784145" cy="1319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7E723A-3723-4A97-8494-699C30AA19BE}"/>
              </a:ext>
            </a:extLst>
          </p:cNvPr>
          <p:cNvSpPr txBox="1"/>
          <p:nvPr/>
        </p:nvSpPr>
        <p:spPr>
          <a:xfrm>
            <a:off x="125358" y="5025436"/>
            <a:ext cx="2784145" cy="1323439"/>
          </a:xfrm>
          <a:prstGeom prst="rect">
            <a:avLst/>
          </a:prstGeom>
          <a:noFill/>
        </p:spPr>
        <p:txBody>
          <a:bodyPr wrap="square" rtlCol="0">
            <a:spAutoFit/>
          </a:bodyPr>
          <a:lstStyle/>
          <a:p>
            <a:pPr algn="ctr"/>
            <a:r>
              <a:rPr lang="en-US" sz="2000" b="1" dirty="0"/>
              <a:t>1. </a:t>
            </a:r>
          </a:p>
          <a:p>
            <a:pPr algn="ctr"/>
            <a:r>
              <a:rPr lang="en-US" sz="2000" b="1" dirty="0"/>
              <a:t>Select “Healthy”</a:t>
            </a:r>
          </a:p>
          <a:p>
            <a:pPr algn="ctr"/>
            <a:r>
              <a:rPr lang="en-US" sz="2000" b="1" dirty="0"/>
              <a:t>Reference Conditions vs Test Sites</a:t>
            </a:r>
          </a:p>
        </p:txBody>
      </p:sp>
      <p:cxnSp>
        <p:nvCxnSpPr>
          <p:cNvPr id="8" name="Straight Connector 7">
            <a:extLst>
              <a:ext uri="{FF2B5EF4-FFF2-40B4-BE49-F238E27FC236}">
                <a16:creationId xmlns:a16="http://schemas.microsoft.com/office/drawing/2014/main" id="{AAB743F2-E592-475E-9F2F-BA806AD9EF97}"/>
              </a:ext>
            </a:extLst>
          </p:cNvPr>
          <p:cNvCxnSpPr>
            <a:cxnSpLocks/>
          </p:cNvCxnSpPr>
          <p:nvPr/>
        </p:nvCxnSpPr>
        <p:spPr>
          <a:xfrm>
            <a:off x="129880" y="3514569"/>
            <a:ext cx="2050612" cy="773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81EB5D8-1039-4E54-9131-E522E694EF0D}"/>
              </a:ext>
            </a:extLst>
          </p:cNvPr>
          <p:cNvCxnSpPr>
            <a:cxnSpLocks/>
          </p:cNvCxnSpPr>
          <p:nvPr/>
        </p:nvCxnSpPr>
        <p:spPr>
          <a:xfrm flipH="1">
            <a:off x="2180492" y="3514569"/>
            <a:ext cx="733533" cy="773112"/>
          </a:xfrm>
          <a:prstGeom prst="line">
            <a:avLst/>
          </a:prstGeom>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1C7586E9-A7E3-4F14-89EF-9DD868BB2A49}"/>
              </a:ext>
            </a:extLst>
          </p:cNvPr>
          <p:cNvGrpSpPr/>
          <p:nvPr/>
        </p:nvGrpSpPr>
        <p:grpSpPr>
          <a:xfrm>
            <a:off x="2961840" y="1979528"/>
            <a:ext cx="1821176" cy="4135779"/>
            <a:chOff x="2961840" y="1979528"/>
            <a:chExt cx="1821176" cy="4135779"/>
          </a:xfrm>
        </p:grpSpPr>
        <p:sp>
          <p:nvSpPr>
            <p:cNvPr id="7" name="TextBox 6">
              <a:extLst>
                <a:ext uri="{FF2B5EF4-FFF2-40B4-BE49-F238E27FC236}">
                  <a16:creationId xmlns:a16="http://schemas.microsoft.com/office/drawing/2014/main" id="{967EA0F2-8B72-4AE1-A744-E5A2EBE13DD3}"/>
                </a:ext>
              </a:extLst>
            </p:cNvPr>
            <p:cNvSpPr txBox="1"/>
            <p:nvPr/>
          </p:nvSpPr>
          <p:spPr>
            <a:xfrm>
              <a:off x="2961840" y="5099644"/>
              <a:ext cx="1821176" cy="1015663"/>
            </a:xfrm>
            <a:prstGeom prst="rect">
              <a:avLst/>
            </a:prstGeom>
            <a:noFill/>
          </p:spPr>
          <p:txBody>
            <a:bodyPr wrap="square" rtlCol="0">
              <a:spAutoFit/>
            </a:bodyPr>
            <a:lstStyle/>
            <a:p>
              <a:pPr algn="ctr"/>
              <a:r>
                <a:rPr lang="en-US" sz="2000" b="1" dirty="0"/>
                <a:t>2. </a:t>
              </a:r>
            </a:p>
            <a:p>
              <a:pPr algn="ctr"/>
              <a:r>
                <a:rPr lang="en-US" sz="2000" b="1" dirty="0"/>
                <a:t>Collect Data on Indicators</a:t>
              </a:r>
            </a:p>
          </p:txBody>
        </p:sp>
        <p:sp>
          <p:nvSpPr>
            <p:cNvPr id="14" name="TextBox 13">
              <a:extLst>
                <a:ext uri="{FF2B5EF4-FFF2-40B4-BE49-F238E27FC236}">
                  <a16:creationId xmlns:a16="http://schemas.microsoft.com/office/drawing/2014/main" id="{FEAD5C65-DB8E-4EBC-8985-C09507EC2102}"/>
                </a:ext>
              </a:extLst>
            </p:cNvPr>
            <p:cNvSpPr txBox="1"/>
            <p:nvPr/>
          </p:nvSpPr>
          <p:spPr>
            <a:xfrm>
              <a:off x="3084844" y="1979528"/>
              <a:ext cx="14871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Calibri" panose="020F0502020204030204" pitchFamily="34" charset="0"/>
                  <a:cs typeface="Calibri" panose="020F0502020204030204" pitchFamily="34" charset="0"/>
                </a:rPr>
                <a:t>Fish</a:t>
              </a:r>
            </a:p>
          </p:txBody>
        </p:sp>
        <p:sp>
          <p:nvSpPr>
            <p:cNvPr id="16" name="TextBox 15">
              <a:extLst>
                <a:ext uri="{FF2B5EF4-FFF2-40B4-BE49-F238E27FC236}">
                  <a16:creationId xmlns:a16="http://schemas.microsoft.com/office/drawing/2014/main" id="{3161DC7A-86DD-4DF6-B035-06F5D6834CAD}"/>
                </a:ext>
              </a:extLst>
            </p:cNvPr>
            <p:cNvSpPr txBox="1"/>
            <p:nvPr/>
          </p:nvSpPr>
          <p:spPr>
            <a:xfrm>
              <a:off x="3084844" y="2350372"/>
              <a:ext cx="1487156"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latin typeface="Calibri" panose="020F0502020204030204" pitchFamily="34" charset="0"/>
                  <a:cs typeface="Calibri" panose="020F0502020204030204" pitchFamily="34" charset="0"/>
                </a:rPr>
                <a:t>Benthic </a:t>
              </a:r>
              <a:r>
                <a:rPr lang="en-US" dirty="0" err="1">
                  <a:latin typeface="Calibri" panose="020F0502020204030204" pitchFamily="34" charset="0"/>
                  <a:cs typeface="Calibri" panose="020F0502020204030204" pitchFamily="34" charset="0"/>
                </a:rPr>
                <a:t>Macroinverte-brates</a:t>
              </a:r>
              <a:endParaRPr lang="en-US"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80920E8-6833-4693-9CD7-D8BA56A2CC4E}"/>
                </a:ext>
              </a:extLst>
            </p:cNvPr>
            <p:cNvSpPr txBox="1"/>
            <p:nvPr/>
          </p:nvSpPr>
          <p:spPr>
            <a:xfrm>
              <a:off x="3084844" y="3301564"/>
              <a:ext cx="1487156" cy="646331"/>
            </a:xfrm>
            <a:prstGeom prst="rect">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a:solidFill>
                    <a:schemeClr val="tx1"/>
                  </a:solidFill>
                  <a:latin typeface="Calibri" panose="020F0502020204030204" pitchFamily="34" charset="0"/>
                  <a:cs typeface="Calibri" panose="020F0502020204030204" pitchFamily="34" charset="0"/>
                </a:rPr>
                <a:t>Algae / Diatoms</a:t>
              </a:r>
            </a:p>
          </p:txBody>
        </p:sp>
        <p:sp>
          <p:nvSpPr>
            <p:cNvPr id="18" name="TextBox 17">
              <a:extLst>
                <a:ext uri="{FF2B5EF4-FFF2-40B4-BE49-F238E27FC236}">
                  <a16:creationId xmlns:a16="http://schemas.microsoft.com/office/drawing/2014/main" id="{8FFB0EC1-FADD-497A-896E-EBDBB20CD10A}"/>
                </a:ext>
              </a:extLst>
            </p:cNvPr>
            <p:cNvSpPr txBox="1"/>
            <p:nvPr/>
          </p:nvSpPr>
          <p:spPr>
            <a:xfrm>
              <a:off x="3084844" y="3952007"/>
              <a:ext cx="1487156" cy="369332"/>
            </a:xfrm>
            <a:prstGeom prst="rect">
              <a:avLst/>
            </a:prstGeom>
            <a:solidFill>
              <a:srgbClr val="FFC000"/>
            </a:solidFill>
            <a:ln>
              <a:solidFill>
                <a:srgbClr val="FFAA0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dirty="0">
                  <a:solidFill>
                    <a:schemeClr val="tx1"/>
                  </a:solidFill>
                  <a:latin typeface="Calibri" panose="020F0502020204030204" pitchFamily="34" charset="0"/>
                  <a:cs typeface="Calibri" panose="020F0502020204030204" pitchFamily="34" charset="0"/>
                </a:rPr>
                <a:t>Habitat</a:t>
              </a:r>
            </a:p>
          </p:txBody>
        </p:sp>
        <p:sp>
          <p:nvSpPr>
            <p:cNvPr id="19" name="TextBox 18">
              <a:extLst>
                <a:ext uri="{FF2B5EF4-FFF2-40B4-BE49-F238E27FC236}">
                  <a16:creationId xmlns:a16="http://schemas.microsoft.com/office/drawing/2014/main" id="{99507AC8-7CBE-4B79-8391-D2C6EF979EC4}"/>
                </a:ext>
              </a:extLst>
            </p:cNvPr>
            <p:cNvSpPr txBox="1"/>
            <p:nvPr/>
          </p:nvSpPr>
          <p:spPr>
            <a:xfrm>
              <a:off x="3084844" y="4339734"/>
              <a:ext cx="1487156" cy="646331"/>
            </a:xfrm>
            <a:prstGeom prst="rect">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err="1">
                  <a:solidFill>
                    <a:schemeClr val="tx1"/>
                  </a:solidFill>
                  <a:latin typeface="Calibri" panose="020F0502020204030204" pitchFamily="34" charset="0"/>
                  <a:cs typeface="Calibri" panose="020F0502020204030204" pitchFamily="34" charset="0"/>
                </a:rPr>
                <a:t>Physico</a:t>
              </a:r>
              <a:r>
                <a:rPr lang="en-US" dirty="0">
                  <a:solidFill>
                    <a:schemeClr val="tx1"/>
                  </a:solidFill>
                  <a:latin typeface="Calibri" panose="020F0502020204030204" pitchFamily="34" charset="0"/>
                  <a:cs typeface="Calibri" panose="020F0502020204030204" pitchFamily="34" charset="0"/>
                </a:rPr>
                <a:t>-Chemical</a:t>
              </a:r>
            </a:p>
          </p:txBody>
        </p:sp>
      </p:grpSp>
      <p:grpSp>
        <p:nvGrpSpPr>
          <p:cNvPr id="9" name="Group 8">
            <a:extLst>
              <a:ext uri="{FF2B5EF4-FFF2-40B4-BE49-F238E27FC236}">
                <a16:creationId xmlns:a16="http://schemas.microsoft.com/office/drawing/2014/main" id="{ADC71163-3272-4D64-BF81-683B49747BA0}"/>
              </a:ext>
            </a:extLst>
          </p:cNvPr>
          <p:cNvGrpSpPr/>
          <p:nvPr/>
        </p:nvGrpSpPr>
        <p:grpSpPr>
          <a:xfrm>
            <a:off x="4830831" y="1855250"/>
            <a:ext cx="1878034" cy="4567917"/>
            <a:chOff x="4830831" y="1855250"/>
            <a:chExt cx="1878034" cy="4567917"/>
          </a:xfrm>
        </p:grpSpPr>
        <p:sp>
          <p:nvSpPr>
            <p:cNvPr id="20" name="TextBox 19">
              <a:extLst>
                <a:ext uri="{FF2B5EF4-FFF2-40B4-BE49-F238E27FC236}">
                  <a16:creationId xmlns:a16="http://schemas.microsoft.com/office/drawing/2014/main" id="{C9D736FA-BB63-4480-A3C2-4EE1EE4ECF1B}"/>
                </a:ext>
              </a:extLst>
            </p:cNvPr>
            <p:cNvSpPr txBox="1"/>
            <p:nvPr/>
          </p:nvSpPr>
          <p:spPr>
            <a:xfrm>
              <a:off x="4887689" y="5099728"/>
              <a:ext cx="1821176" cy="1323439"/>
            </a:xfrm>
            <a:prstGeom prst="rect">
              <a:avLst/>
            </a:prstGeom>
            <a:noFill/>
          </p:spPr>
          <p:txBody>
            <a:bodyPr wrap="square" rtlCol="0">
              <a:spAutoFit/>
            </a:bodyPr>
            <a:lstStyle/>
            <a:p>
              <a:pPr algn="ctr"/>
              <a:r>
                <a:rPr lang="en-US" sz="2000" b="1" dirty="0"/>
                <a:t>3. </a:t>
              </a:r>
            </a:p>
            <a:p>
              <a:pPr algn="ctr"/>
              <a:r>
                <a:rPr lang="en-US" sz="2000" b="1" dirty="0"/>
                <a:t>Statistical Analysis vs Impacts</a:t>
              </a:r>
            </a:p>
          </p:txBody>
        </p:sp>
        <p:pic>
          <p:nvPicPr>
            <p:cNvPr id="5124" name="Picture 4" descr="ogggsgg:ggä ">
              <a:extLst>
                <a:ext uri="{FF2B5EF4-FFF2-40B4-BE49-F238E27FC236}">
                  <a16:creationId xmlns:a16="http://schemas.microsoft.com/office/drawing/2014/main" id="{7FDD4C97-495C-45D3-BDAF-21D482160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226" y="1855250"/>
              <a:ext cx="1832159" cy="18038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BI &#10;O &#10;o ">
              <a:extLst>
                <a:ext uri="{FF2B5EF4-FFF2-40B4-BE49-F238E27FC236}">
                  <a16:creationId xmlns:a16="http://schemas.microsoft.com/office/drawing/2014/main" id="{F7167ACA-E725-435A-BB2F-F37D136BFB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02" b="-1"/>
            <a:stretch/>
          </p:blipFill>
          <p:spPr bwMode="auto">
            <a:xfrm>
              <a:off x="4830831" y="3819525"/>
              <a:ext cx="1871566" cy="1285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1766A901-1990-4FAA-A805-1F617AFCD41E}"/>
              </a:ext>
            </a:extLst>
          </p:cNvPr>
          <p:cNvGrpSpPr/>
          <p:nvPr/>
        </p:nvGrpSpPr>
        <p:grpSpPr>
          <a:xfrm>
            <a:off x="6888983" y="2645392"/>
            <a:ext cx="2173583" cy="3777775"/>
            <a:chOff x="6888983" y="2645392"/>
            <a:chExt cx="2173583" cy="3777775"/>
          </a:xfrm>
        </p:grpSpPr>
        <p:sp>
          <p:nvSpPr>
            <p:cNvPr id="21" name="TextBox 20">
              <a:extLst>
                <a:ext uri="{FF2B5EF4-FFF2-40B4-BE49-F238E27FC236}">
                  <a16:creationId xmlns:a16="http://schemas.microsoft.com/office/drawing/2014/main" id="{84A55CFD-3C00-41A1-BB78-DF8F2423C7B6}"/>
                </a:ext>
              </a:extLst>
            </p:cNvPr>
            <p:cNvSpPr txBox="1"/>
            <p:nvPr/>
          </p:nvSpPr>
          <p:spPr>
            <a:xfrm>
              <a:off x="6888983" y="5099728"/>
              <a:ext cx="2102616" cy="1323439"/>
            </a:xfrm>
            <a:prstGeom prst="rect">
              <a:avLst/>
            </a:prstGeom>
            <a:noFill/>
          </p:spPr>
          <p:txBody>
            <a:bodyPr wrap="square" rtlCol="0">
              <a:spAutoFit/>
            </a:bodyPr>
            <a:lstStyle/>
            <a:p>
              <a:pPr algn="ctr"/>
              <a:r>
                <a:rPr lang="en-US" sz="2000" b="1" dirty="0"/>
                <a:t>4. </a:t>
              </a:r>
            </a:p>
            <a:p>
              <a:pPr algn="ctr"/>
              <a:r>
                <a:rPr lang="en-US" sz="2000" b="1" dirty="0"/>
                <a:t>Regional Index for “Healthy” vs “Unhealthy”</a:t>
              </a:r>
            </a:p>
          </p:txBody>
        </p:sp>
        <p:pic>
          <p:nvPicPr>
            <p:cNvPr id="5128" name="Picture 8" descr="Related image">
              <a:extLst>
                <a:ext uri="{FF2B5EF4-FFF2-40B4-BE49-F238E27FC236}">
                  <a16:creationId xmlns:a16="http://schemas.microsoft.com/office/drawing/2014/main" id="{23085295-072F-4FFE-AD8B-9E65DE00D5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983" y="2645392"/>
              <a:ext cx="2173583" cy="14490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14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58292</TotalTime>
  <Words>2866</Words>
  <Application>Microsoft Office PowerPoint</Application>
  <PresentationFormat>On-screen Show (4:3)</PresentationFormat>
  <Paragraphs>358</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Stream Functions Pyramid</vt:lpstr>
      <vt:lpstr>PowerPoint Presentation</vt:lpstr>
      <vt:lpstr>River Continuum Concept –  size of stream influences biological community</vt:lpstr>
      <vt:lpstr>Aquatic Ecosystems Impacts</vt:lpstr>
      <vt:lpstr>Biological Assessment</vt:lpstr>
      <vt:lpstr>Biological Assessment</vt:lpstr>
      <vt:lpstr>PowerPoint Presentation</vt:lpstr>
      <vt:lpstr>Biological Assessment</vt:lpstr>
      <vt:lpstr>PowerPoint Presentation</vt:lpstr>
      <vt:lpstr>Biological Indicators</vt:lpstr>
      <vt:lpstr>Macroinvertebrates:  Ideal for Biological Assessment</vt:lpstr>
      <vt:lpstr>Water Quality Effects on Macros</vt:lpstr>
      <vt:lpstr>Water Quality Effects on Macros (continued)</vt:lpstr>
      <vt:lpstr>PowerPoint Presentation</vt:lpstr>
      <vt:lpstr>PowerPoint Presentation</vt:lpstr>
      <vt:lpstr>PowerPoint Presentation</vt:lpstr>
      <vt:lpstr>PowerPoint Presentation</vt:lpstr>
      <vt:lpstr>Macroinvertebrate Indicators </vt:lpstr>
      <vt:lpstr>Sensitive Group – Healthy</vt:lpstr>
      <vt:lpstr>Moderately Tolerant Group - Fair</vt:lpstr>
      <vt:lpstr>Pollution Tolerant Group - Poor</vt:lpstr>
      <vt:lpstr>Aquatic Life Use Support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 L.</cp:lastModifiedBy>
  <cp:revision>513</cp:revision>
  <dcterms:created xsi:type="dcterms:W3CDTF">2018-02-01T15:12:04Z</dcterms:created>
  <dcterms:modified xsi:type="dcterms:W3CDTF">2019-11-22T21:42:33Z</dcterms:modified>
</cp:coreProperties>
</file>