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436" r:id="rId2"/>
    <p:sldId id="463" r:id="rId3"/>
    <p:sldId id="441" r:id="rId4"/>
    <p:sldId id="442" r:id="rId5"/>
    <p:sldId id="457" r:id="rId6"/>
    <p:sldId id="454" r:id="rId7"/>
    <p:sldId id="455" r:id="rId8"/>
    <p:sldId id="458" r:id="rId9"/>
    <p:sldId id="466" r:id="rId10"/>
    <p:sldId id="460" r:id="rId11"/>
    <p:sldId id="459" r:id="rId12"/>
    <p:sldId id="462"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ans, Steven" initials="ES" lastIdx="1" clrIdx="0">
    <p:extLst>
      <p:ext uri="{19B8F6BF-5375-455C-9EA6-DF929625EA0E}">
        <p15:presenceInfo xmlns:p15="http://schemas.microsoft.com/office/powerpoint/2012/main" userId="S-1-5-21-436374069-1454471165-682003330-4766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669900"/>
    <a:srgbClr val="009999"/>
    <a:srgbClr val="FD5003"/>
    <a:srgbClr val="FFAA01"/>
    <a:srgbClr val="FFDD89"/>
    <a:srgbClr val="FF9999"/>
    <a:srgbClr val="D9D9D9"/>
    <a:srgbClr val="0032A1"/>
    <a:srgbClr val="0033A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31" autoAdjust="0"/>
    <p:restoredTop sz="62869" autoAdjust="0"/>
  </p:normalViewPr>
  <p:slideViewPr>
    <p:cSldViewPr snapToGrid="0" snapToObjects="1">
      <p:cViewPr varScale="1">
        <p:scale>
          <a:sx n="71" d="100"/>
          <a:sy n="71" d="100"/>
        </p:scale>
        <p:origin x="2544" y="7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277F56-FD7F-46B1-B0F9-38C995FDA837}" type="datetimeFigureOut">
              <a:rPr lang="en-US" smtClean="0"/>
              <a:t>9/23/2019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1573F1-F95D-403A-A47C-A1143ABC9F0B}" type="slidenum">
              <a:rPr lang="en-US" smtClean="0"/>
              <a:t>‹#›</a:t>
            </a:fld>
            <a:endParaRPr lang="en-US"/>
          </a:p>
        </p:txBody>
      </p:sp>
    </p:spTree>
    <p:extLst>
      <p:ext uri="{BB962C8B-B14F-4D97-AF65-F5344CB8AC3E}">
        <p14:creationId xmlns:p14="http://schemas.microsoft.com/office/powerpoint/2010/main" val="2860822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573F1-F95D-403A-A47C-A1143ABC9F0B}" type="slidenum">
              <a:rPr lang="en-US" smtClean="0"/>
              <a:t>1</a:t>
            </a:fld>
            <a:endParaRPr lang="en-US"/>
          </a:p>
        </p:txBody>
      </p:sp>
    </p:spTree>
    <p:extLst>
      <p:ext uri="{BB962C8B-B14F-4D97-AF65-F5344CB8AC3E}">
        <p14:creationId xmlns:p14="http://schemas.microsoft.com/office/powerpoint/2010/main" val="3902044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Climate change can increase our risks for both </a:t>
            </a:r>
            <a:r>
              <a:rPr lang="en-US" sz="1000" u="sng" dirty="0"/>
              <a:t>heavy rains </a:t>
            </a:r>
            <a:r>
              <a:rPr lang="en-US" sz="1000" dirty="0"/>
              <a:t>and </a:t>
            </a:r>
            <a:r>
              <a:rPr lang="en-US" sz="1000" u="sng" dirty="0"/>
              <a:t>extreme droughts</a:t>
            </a:r>
            <a:r>
              <a:rPr lang="en-US" sz="1000" dirty="0"/>
              <a:t> because </a:t>
            </a:r>
            <a:r>
              <a:rPr lang="en-US" sz="1000" b="1" dirty="0"/>
              <a:t>water vapor concentrations, clouds, precipitation patterns and stream flow patterns are all affected by temperature</a:t>
            </a:r>
            <a:r>
              <a:rPr lang="en-US" sz="1000" dirty="0"/>
              <a:t>.  </a:t>
            </a:r>
          </a:p>
          <a:p>
            <a:endParaRPr lang="en-US" sz="1000" dirty="0"/>
          </a:p>
          <a:p>
            <a:r>
              <a:rPr lang="en-US" sz="1000" dirty="0"/>
              <a:t>Warmer temperatures increase evapotranspiration of water up into the atmosphere.</a:t>
            </a:r>
          </a:p>
          <a:p>
            <a:endParaRPr lang="en-US" sz="1000" dirty="0"/>
          </a:p>
          <a:p>
            <a:r>
              <a:rPr lang="en-US" sz="1000" dirty="0"/>
              <a:t>More intense storms will occur, instead of steady, lighter rainfall events.</a:t>
            </a:r>
          </a:p>
          <a:p>
            <a:endParaRPr lang="en-US" sz="1000" dirty="0"/>
          </a:p>
          <a:p>
            <a:r>
              <a:rPr lang="en-US" sz="1000" dirty="0"/>
              <a:t>Severe storms with heavy precipitation and rapid runoff do not recharge the groundwater as effectively as slow, steady rainfall, thus causing reduced soil moisture levels.  </a:t>
            </a:r>
          </a:p>
          <a:p>
            <a:endParaRPr lang="en-US" sz="1000" dirty="0"/>
          </a:p>
          <a:p>
            <a:r>
              <a:rPr lang="en-US" sz="1000" dirty="0"/>
              <a:t>Heavy storms also increase runoff of sediment and other pollutants. </a:t>
            </a:r>
          </a:p>
          <a:p>
            <a:endParaRPr lang="en-US" sz="1000" dirty="0"/>
          </a:p>
          <a:p>
            <a:r>
              <a:rPr lang="en-US" sz="1000" dirty="0"/>
              <a:t>Warmer temperatures, increased evaporation and fewer soaking rains can lead to more severe droughts.</a:t>
            </a:r>
          </a:p>
          <a:p>
            <a:endParaRPr lang="en-US" sz="1000" dirty="0"/>
          </a:p>
          <a:p>
            <a:r>
              <a:rPr lang="en-US" sz="1000" dirty="0"/>
              <a:t>Groundwater supplies will also be depleted with fewer steady rain events and more frequent droughts.</a:t>
            </a:r>
          </a:p>
          <a:p>
            <a:endParaRPr lang="en-US" sz="1000" dirty="0"/>
          </a:p>
          <a:p>
            <a:r>
              <a:rPr lang="en-US" sz="1000" dirty="0"/>
              <a:t>Higher surface water temperatures also increase the development of algae, which can threaten the ecological balance of a waterbody.</a:t>
            </a:r>
          </a:p>
          <a:p>
            <a:endParaRPr lang="en-US" sz="1000" dirty="0"/>
          </a:p>
          <a:p>
            <a:r>
              <a:rPr lang="en-US" sz="1000" dirty="0"/>
              <a:t>Thus, climate affects how water flows through the hydrologic system and the resultant water quality.</a:t>
            </a:r>
          </a:p>
          <a:p>
            <a:endParaRPr lang="en-US" dirty="0"/>
          </a:p>
        </p:txBody>
      </p:sp>
      <p:sp>
        <p:nvSpPr>
          <p:cNvPr id="4" name="Slide Number Placeholder 3"/>
          <p:cNvSpPr>
            <a:spLocks noGrp="1"/>
          </p:cNvSpPr>
          <p:nvPr>
            <p:ph type="sldNum" sz="quarter" idx="10"/>
          </p:nvPr>
        </p:nvSpPr>
        <p:spPr/>
        <p:txBody>
          <a:bodyPr/>
          <a:lstStyle/>
          <a:p>
            <a:fld id="{7E1573F1-F95D-403A-A47C-A1143ABC9F0B}" type="slidenum">
              <a:rPr lang="en-US" smtClean="0"/>
              <a:t>10</a:t>
            </a:fld>
            <a:endParaRPr lang="en-US"/>
          </a:p>
        </p:txBody>
      </p:sp>
    </p:spTree>
    <p:extLst>
      <p:ext uri="{BB962C8B-B14F-4D97-AF65-F5344CB8AC3E}">
        <p14:creationId xmlns:p14="http://schemas.microsoft.com/office/powerpoint/2010/main" val="3309097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geology of Kentucky has a profound effect on the quality of our water and water’s movement over, under, and through the land surface.</a:t>
            </a:r>
          </a:p>
          <a:p>
            <a:endParaRPr lang="en-US" dirty="0"/>
          </a:p>
          <a:p>
            <a:r>
              <a:rPr lang="en-US" dirty="0"/>
              <a:t>The </a:t>
            </a:r>
            <a:r>
              <a:rPr lang="en-US" u="sng" dirty="0"/>
              <a:t>subsurface will affect the chemical characteristics of the water, the drainage patterns, and the groundwater-surface water interactions</a:t>
            </a:r>
            <a:r>
              <a:rPr lang="en-US" dirty="0"/>
              <a:t>.  </a:t>
            </a:r>
          </a:p>
          <a:p>
            <a:endParaRPr lang="en-US" dirty="0"/>
          </a:p>
          <a:p>
            <a:r>
              <a:rPr lang="en-US" dirty="0"/>
              <a:t>It will also affect the types of land uses in each area.  </a:t>
            </a:r>
          </a:p>
          <a:p>
            <a:endParaRPr lang="en-US" dirty="0"/>
          </a:p>
          <a:p>
            <a:r>
              <a:rPr lang="en-US" dirty="0"/>
              <a:t>Healthy water quality conditions in one area of the state may not be the same as in another area of the state, due to differing geological contributors. </a:t>
            </a:r>
          </a:p>
          <a:p>
            <a:endParaRPr lang="en-US" dirty="0"/>
          </a:p>
          <a:p>
            <a:r>
              <a:rPr lang="en-US" dirty="0"/>
              <a:t>This </a:t>
            </a:r>
            <a:r>
              <a:rPr lang="en-US" u="sng" dirty="0"/>
              <a:t>map shows the layers that are exposed in different areas of the state</a:t>
            </a:r>
            <a:r>
              <a:rPr lang="en-US" dirty="0"/>
              <a:t>.</a:t>
            </a:r>
          </a:p>
          <a:p>
            <a:pPr marL="171450" indent="-171450">
              <a:buFont typeface="Arial" panose="020B0604020202020204" pitchFamily="34" charset="0"/>
              <a:buChar char="•"/>
            </a:pPr>
            <a:r>
              <a:rPr lang="en-US" dirty="0"/>
              <a:t>Quaternary geology consists of clay, sand, and gravel</a:t>
            </a:r>
          </a:p>
          <a:p>
            <a:pPr marL="171450" indent="-171450">
              <a:buFont typeface="Arial" panose="020B0604020202020204" pitchFamily="34" charset="0"/>
              <a:buChar char="•"/>
            </a:pPr>
            <a:r>
              <a:rPr lang="en-US" dirty="0"/>
              <a:t>Tertiary: clay and sand and some clay</a:t>
            </a:r>
          </a:p>
          <a:p>
            <a:pPr marL="171450" indent="-171450">
              <a:buFont typeface="Arial" panose="020B0604020202020204" pitchFamily="34" charset="0"/>
              <a:buChar char="•"/>
            </a:pPr>
            <a:r>
              <a:rPr lang="en-US" dirty="0"/>
              <a:t>Pennsylvanian: shale, sandstone, and coal</a:t>
            </a:r>
          </a:p>
          <a:p>
            <a:pPr marL="171450" indent="-171450">
              <a:buFont typeface="Arial" panose="020B0604020202020204" pitchFamily="34" charset="0"/>
              <a:buChar char="•"/>
            </a:pPr>
            <a:r>
              <a:rPr lang="en-US" dirty="0"/>
              <a:t>Mississippian: shale, limestone, and sandstone</a:t>
            </a:r>
          </a:p>
          <a:p>
            <a:pPr marL="171450" indent="-171450">
              <a:buFont typeface="Arial" panose="020B0604020202020204" pitchFamily="34" charset="0"/>
              <a:buChar char="•"/>
            </a:pPr>
            <a:r>
              <a:rPr lang="en-US" dirty="0"/>
              <a:t>Devonian: shale and limestone</a:t>
            </a:r>
          </a:p>
          <a:p>
            <a:pPr marL="171450" indent="-171450">
              <a:buFont typeface="Arial" panose="020B0604020202020204" pitchFamily="34" charset="0"/>
              <a:buChar char="•"/>
            </a:pPr>
            <a:r>
              <a:rPr lang="en-US" dirty="0"/>
              <a:t>Silurian: dolomite and shale</a:t>
            </a:r>
          </a:p>
          <a:p>
            <a:pPr marL="171450" indent="-171450">
              <a:buFont typeface="Arial" panose="020B0604020202020204" pitchFamily="34" charset="0"/>
              <a:buChar char="•"/>
            </a:pPr>
            <a:r>
              <a:rPr lang="en-US" dirty="0"/>
              <a:t>Ordovician: limestone, dolomite, and shale</a:t>
            </a:r>
          </a:p>
          <a:p>
            <a:endParaRPr lang="en-US" dirty="0"/>
          </a:p>
        </p:txBody>
      </p:sp>
      <p:sp>
        <p:nvSpPr>
          <p:cNvPr id="4" name="Slide Number Placeholder 3"/>
          <p:cNvSpPr>
            <a:spLocks noGrp="1"/>
          </p:cNvSpPr>
          <p:nvPr>
            <p:ph type="sldNum" sz="quarter" idx="10"/>
          </p:nvPr>
        </p:nvSpPr>
        <p:spPr/>
        <p:txBody>
          <a:bodyPr/>
          <a:lstStyle/>
          <a:p>
            <a:fld id="{7E1573F1-F95D-403A-A47C-A1143ABC9F0B}" type="slidenum">
              <a:rPr lang="en-US" smtClean="0"/>
              <a:t>11</a:t>
            </a:fld>
            <a:endParaRPr lang="en-US"/>
          </a:p>
        </p:txBody>
      </p:sp>
    </p:spTree>
    <p:extLst>
      <p:ext uri="{BB962C8B-B14F-4D97-AF65-F5344CB8AC3E}">
        <p14:creationId xmlns:p14="http://schemas.microsoft.com/office/powerpoint/2010/main" val="384232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a:t>
            </a:r>
          </a:p>
          <a:p>
            <a:endParaRPr lang="en-US" dirty="0"/>
          </a:p>
          <a:p>
            <a:r>
              <a:rPr lang="en-US" dirty="0"/>
              <a:t>The stream functions are inter-related and generally build on each other in a hierarchical system.   Changes in a bottom layer of the pyramid will effect all the layers on top.  In order to restore functions at the top, all the functions below need to be considered.</a:t>
            </a:r>
          </a:p>
          <a:p>
            <a:endParaRPr lang="en-US" dirty="0"/>
          </a:p>
          <a:p>
            <a:r>
              <a:rPr lang="en-US" dirty="0"/>
              <a:t>Scientists can perform different assessments and tests to measure how well the stream is performing in each of these functional areas.</a:t>
            </a:r>
          </a:p>
          <a:p>
            <a:endParaRPr lang="en-US" dirty="0"/>
          </a:p>
          <a:p>
            <a:r>
              <a:rPr lang="en-US" dirty="0"/>
              <a:t>With best management practices, watershed managers can also adjust functional conditions to better enable stream restoration to a more natural and balanced system.</a:t>
            </a:r>
          </a:p>
          <a:p>
            <a:endParaRPr lang="en-US" dirty="0"/>
          </a:p>
          <a:p>
            <a:r>
              <a:rPr lang="en-US" dirty="0"/>
              <a:t>We will now begin to take a more in-depth look at the base functions of Hydrology and Hydraulics and then work our way up to biological functions at the top of the pyramid.</a:t>
            </a:r>
          </a:p>
        </p:txBody>
      </p:sp>
      <p:sp>
        <p:nvSpPr>
          <p:cNvPr id="4" name="Slide Number Placeholder 3"/>
          <p:cNvSpPr>
            <a:spLocks noGrp="1"/>
          </p:cNvSpPr>
          <p:nvPr>
            <p:ph type="sldNum" sz="quarter" idx="5"/>
          </p:nvPr>
        </p:nvSpPr>
        <p:spPr/>
        <p:txBody>
          <a:bodyPr/>
          <a:lstStyle/>
          <a:p>
            <a:fld id="{7E1573F1-F95D-403A-A47C-A1143ABC9F0B}" type="slidenum">
              <a:rPr lang="en-US" smtClean="0"/>
              <a:t>12</a:t>
            </a:fld>
            <a:endParaRPr lang="en-US"/>
          </a:p>
        </p:txBody>
      </p:sp>
    </p:spTree>
    <p:extLst>
      <p:ext uri="{BB962C8B-B14F-4D97-AF65-F5344CB8AC3E}">
        <p14:creationId xmlns:p14="http://schemas.microsoft.com/office/powerpoint/2010/main" val="1140155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helpful to start with the basics…thus, we will refresh our memory of the Water Cycle!</a:t>
            </a:r>
          </a:p>
          <a:p>
            <a:endParaRPr lang="en-US" dirty="0"/>
          </a:p>
          <a:p>
            <a:r>
              <a:rPr lang="en-US" dirty="0"/>
              <a:t>The hydrologic cycle begins with PRECIPITATION falling to Earth in the form or rain or snow.  </a:t>
            </a:r>
          </a:p>
          <a:p>
            <a:endParaRPr lang="en-US" dirty="0"/>
          </a:p>
          <a:p>
            <a:r>
              <a:rPr lang="en-US" dirty="0"/>
              <a:t>As this water falls, some EVAPORATES back into the Earth’s atmosphere.</a:t>
            </a:r>
          </a:p>
          <a:p>
            <a:endParaRPr lang="en-US" dirty="0"/>
          </a:p>
          <a:p>
            <a:r>
              <a:rPr lang="en-US" dirty="0"/>
              <a:t>Of the water that reaches the earth’s surface, some becomes SURFACE RUNOFF and some INFILTRATES into the soil, becoming groundwater or soil moisture.   </a:t>
            </a:r>
          </a:p>
          <a:p>
            <a:endParaRPr lang="en-US" dirty="0"/>
          </a:p>
          <a:p>
            <a:r>
              <a:rPr lang="en-US" dirty="0"/>
              <a:t>The groundwater may PERCOLATE into natural underground reservoirs or aquifers, be released by TRANSPIRATION from vegetation, or seep back into a surface water.  </a:t>
            </a:r>
          </a:p>
          <a:p>
            <a:endParaRPr lang="en-US" dirty="0"/>
          </a:p>
          <a:p>
            <a:r>
              <a:rPr lang="en-US" dirty="0"/>
              <a:t>The EVAPOTRANSPIRATION (combination of evaporation and transpiration) will cool and CONDENSE into clouds, which will then release the water as PRECIPITATION again.</a:t>
            </a: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2</a:t>
            </a:fld>
            <a:endParaRPr lang="en-US"/>
          </a:p>
        </p:txBody>
      </p:sp>
    </p:spTree>
    <p:extLst>
      <p:ext uri="{BB962C8B-B14F-4D97-AF65-F5344CB8AC3E}">
        <p14:creationId xmlns:p14="http://schemas.microsoft.com/office/powerpoint/2010/main" val="2536680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 concept of watersheds will be central to our discussion of water quality, so we will also review this concept.</a:t>
            </a:r>
          </a:p>
          <a:p>
            <a:endParaRPr lang="en-US" sz="1000" dirty="0"/>
          </a:p>
          <a:p>
            <a:r>
              <a:rPr lang="en-US" sz="1000" dirty="0"/>
              <a:t>Note how the water flows with gravity from high to low points in the landscape, where it collects to form streams, rivers, lakes and ultimately the oceans.</a:t>
            </a:r>
          </a:p>
        </p:txBody>
      </p:sp>
      <p:sp>
        <p:nvSpPr>
          <p:cNvPr id="4" name="Slide Number Placeholder 3"/>
          <p:cNvSpPr>
            <a:spLocks noGrp="1"/>
          </p:cNvSpPr>
          <p:nvPr>
            <p:ph type="sldNum" sz="quarter" idx="10"/>
          </p:nvPr>
        </p:nvSpPr>
        <p:spPr/>
        <p:txBody>
          <a:bodyPr/>
          <a:lstStyle/>
          <a:p>
            <a:fld id="{7E1573F1-F95D-403A-A47C-A1143ABC9F0B}" type="slidenum">
              <a:rPr lang="en-US" smtClean="0"/>
              <a:t>3</a:t>
            </a:fld>
            <a:endParaRPr lang="en-US"/>
          </a:p>
        </p:txBody>
      </p:sp>
    </p:spTree>
    <p:extLst>
      <p:ext uri="{BB962C8B-B14F-4D97-AF65-F5344CB8AC3E}">
        <p14:creationId xmlns:p14="http://schemas.microsoft.com/office/powerpoint/2010/main" val="2835353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Watersheds capture precipitation</a:t>
            </a:r>
            <a:r>
              <a:rPr lang="en-US" sz="1000" baseline="0" dirty="0"/>
              <a:t> that falls across its geographical area. </a:t>
            </a:r>
          </a:p>
          <a:p>
            <a:endParaRPr lang="en-US" sz="1000" baseline="0" dirty="0"/>
          </a:p>
          <a:p>
            <a:r>
              <a:rPr lang="en-US" sz="1000" baseline="0" dirty="0"/>
              <a:t>This water initially seeps into the ground where it helps to recharge the groundwater table. </a:t>
            </a:r>
          </a:p>
          <a:p>
            <a:endParaRPr lang="en-US" sz="1000" baseline="0" dirty="0"/>
          </a:p>
          <a:p>
            <a:r>
              <a:rPr lang="en-US" sz="1000" baseline="0" dirty="0"/>
              <a:t>Once the soil becomes saturated, the remaining rainfall or snow begins to move across the land area as surface water runoff.</a:t>
            </a:r>
          </a:p>
          <a:p>
            <a:endParaRPr lang="en-US" sz="1000" baseline="0" dirty="0"/>
          </a:p>
          <a:p>
            <a:r>
              <a:rPr lang="en-US" sz="1000" baseline="0" dirty="0"/>
              <a:t>As it moves across the land, the water picks up contaminants and chemicals which form the basis for surface runoff pollution. </a:t>
            </a:r>
          </a:p>
          <a:p>
            <a:endParaRPr lang="en-US" sz="1000" baseline="0" dirty="0"/>
          </a:p>
          <a:p>
            <a:r>
              <a:rPr lang="en-US" sz="1000" baseline="0" dirty="0"/>
              <a:t>The land topography can dramatically impact the amount of runoff pollution. For example, steep elevation drops can accelerate the flow of water thereby causing more erosion and potentially more runoff pollution.  </a:t>
            </a:r>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4</a:t>
            </a:fld>
            <a:endParaRPr lang="en-US"/>
          </a:p>
        </p:txBody>
      </p:sp>
    </p:spTree>
    <p:extLst>
      <p:ext uri="{BB962C8B-B14F-4D97-AF65-F5344CB8AC3E}">
        <p14:creationId xmlns:p14="http://schemas.microsoft.com/office/powerpoint/2010/main" val="4002052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When we talk about watersheds, we may be talking about areas of all different sizes.</a:t>
            </a:r>
          </a:p>
          <a:p>
            <a:endParaRPr lang="en-US" sz="1000" dirty="0"/>
          </a:p>
          <a:p>
            <a:r>
              <a:rPr lang="en-US" sz="1000" dirty="0"/>
              <a:t>The United States Geological Survey created a hierarchical system of hydrologic units. Each unit was assigned a unique Hydrologic Unit Code (HUC).  </a:t>
            </a:r>
          </a:p>
          <a:p>
            <a:endParaRPr lang="en-US" sz="1000" dirty="0"/>
          </a:p>
          <a:p>
            <a:r>
              <a:rPr lang="en-US" sz="1000" dirty="0"/>
              <a:t>The number of digits in the code indicates the relative size of the area with less digits being larger.  </a:t>
            </a:r>
          </a:p>
          <a:p>
            <a:endParaRPr lang="en-US" sz="1000" dirty="0"/>
          </a:p>
          <a:p>
            <a:r>
              <a:rPr lang="en-US" sz="1000" dirty="0"/>
              <a:t>Additional digits indicate that a smaller watershed is nested within a larger drainage area.  </a:t>
            </a:r>
          </a:p>
          <a:p>
            <a:endParaRPr lang="en-US" sz="1000" dirty="0"/>
          </a:p>
          <a:p>
            <a:r>
              <a:rPr lang="en-US" sz="1000" dirty="0"/>
              <a:t>There are 6 levels in the hierarchy, represented by hydrologic unit codes from 2 to 12 digits long, called regions, subregions, basins, </a:t>
            </a:r>
            <a:r>
              <a:rPr lang="en-US" sz="1000" dirty="0" err="1"/>
              <a:t>subbasins</a:t>
            </a:r>
            <a:r>
              <a:rPr lang="en-US" sz="1000" dirty="0"/>
              <a:t>, watersheds, and </a:t>
            </a:r>
            <a:r>
              <a:rPr lang="en-US" sz="1000" dirty="0" err="1"/>
              <a:t>subwatersheds</a:t>
            </a:r>
            <a:r>
              <a:rPr lang="en-US" sz="1000" dirty="0"/>
              <a:t>.</a:t>
            </a:r>
          </a:p>
          <a:p>
            <a:endParaRPr lang="en-US" sz="1000" dirty="0"/>
          </a:p>
          <a:p>
            <a:r>
              <a:rPr lang="en-US" sz="1000" dirty="0"/>
              <a:t>When we use the word “watershed” we are not typically using this technical definition of a HUC-10, but the area of land that drains to a common point or waterbody.</a:t>
            </a:r>
          </a:p>
        </p:txBody>
      </p:sp>
      <p:sp>
        <p:nvSpPr>
          <p:cNvPr id="4" name="Slide Number Placeholder 3"/>
          <p:cNvSpPr>
            <a:spLocks noGrp="1"/>
          </p:cNvSpPr>
          <p:nvPr>
            <p:ph type="sldNum" sz="quarter" idx="10"/>
          </p:nvPr>
        </p:nvSpPr>
        <p:spPr/>
        <p:txBody>
          <a:bodyPr/>
          <a:lstStyle/>
          <a:p>
            <a:fld id="{7E1573F1-F95D-403A-A47C-A1143ABC9F0B}" type="slidenum">
              <a:rPr lang="en-US" smtClean="0"/>
              <a:t>5</a:t>
            </a:fld>
            <a:endParaRPr lang="en-US"/>
          </a:p>
        </p:txBody>
      </p:sp>
    </p:spTree>
    <p:extLst>
      <p:ext uri="{BB962C8B-B14F-4D97-AF65-F5344CB8AC3E}">
        <p14:creationId xmlns:p14="http://schemas.microsoft.com/office/powerpoint/2010/main" val="2313096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When we discuss water quality, we will be considering its chemical, physical and biological characteristics.</a:t>
            </a:r>
          </a:p>
          <a:p>
            <a:endParaRPr lang="en-US" sz="1000" dirty="0"/>
          </a:p>
          <a:p>
            <a:r>
              <a:rPr lang="en-US" sz="1000" dirty="0"/>
              <a:t>We compare these conditions to scientifically determined standards that protect human health, ecological conditions and other ways that we use water.</a:t>
            </a:r>
          </a:p>
        </p:txBody>
      </p:sp>
      <p:sp>
        <p:nvSpPr>
          <p:cNvPr id="4" name="Slide Number Placeholder 3"/>
          <p:cNvSpPr>
            <a:spLocks noGrp="1"/>
          </p:cNvSpPr>
          <p:nvPr>
            <p:ph type="sldNum" sz="quarter" idx="10"/>
          </p:nvPr>
        </p:nvSpPr>
        <p:spPr/>
        <p:txBody>
          <a:bodyPr/>
          <a:lstStyle/>
          <a:p>
            <a:fld id="{7E1573F1-F95D-403A-A47C-A1143ABC9F0B}" type="slidenum">
              <a:rPr lang="en-US" smtClean="0"/>
              <a:t>6</a:t>
            </a:fld>
            <a:endParaRPr lang="en-US"/>
          </a:p>
        </p:txBody>
      </p:sp>
    </p:spTree>
    <p:extLst>
      <p:ext uri="{BB962C8B-B14F-4D97-AF65-F5344CB8AC3E}">
        <p14:creationId xmlns:p14="http://schemas.microsoft.com/office/powerpoint/2010/main" val="3002928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Water quality is affected by 2 basic factors: </a:t>
            </a:r>
          </a:p>
          <a:p>
            <a:endParaRPr lang="en-US" sz="1000" dirty="0"/>
          </a:p>
          <a:p>
            <a:pPr marL="228600" indent="-228600">
              <a:buAutoNum type="arabicParenR"/>
            </a:pPr>
            <a:r>
              <a:rPr lang="en-US" sz="1000" b="1" dirty="0"/>
              <a:t>the water itself</a:t>
            </a:r>
            <a:r>
              <a:rPr lang="en-US" sz="1000" dirty="0"/>
              <a:t>, which is affected by:</a:t>
            </a:r>
          </a:p>
          <a:p>
            <a:pPr marL="0" indent="0">
              <a:buNone/>
            </a:pPr>
            <a:endParaRPr lang="en-US" sz="1000" dirty="0"/>
          </a:p>
          <a:p>
            <a:pPr marL="0" indent="0">
              <a:buNone/>
            </a:pPr>
            <a:r>
              <a:rPr lang="en-US" sz="1000" u="sng" dirty="0"/>
              <a:t>climate and weather</a:t>
            </a:r>
          </a:p>
          <a:p>
            <a:pPr marL="0" indent="0">
              <a:buNone/>
            </a:pPr>
            <a:endParaRPr lang="en-US" sz="1000" u="sng" dirty="0"/>
          </a:p>
          <a:p>
            <a:pPr marL="0" indent="0">
              <a:buNone/>
            </a:pPr>
            <a:r>
              <a:rPr lang="en-US" sz="1000" u="sng" dirty="0"/>
              <a:t>hydrology</a:t>
            </a:r>
            <a:r>
              <a:rPr lang="en-US" sz="1000" dirty="0"/>
              <a:t> (properties, distribution, and circulation of water on and below the earth's surface and in the atmosphere)</a:t>
            </a:r>
          </a:p>
          <a:p>
            <a:pPr marL="0" indent="0">
              <a:buNone/>
            </a:pPr>
            <a:endParaRPr lang="en-US" sz="1000" u="sng" dirty="0"/>
          </a:p>
          <a:p>
            <a:pPr marL="0" indent="0">
              <a:buNone/>
            </a:pPr>
            <a:r>
              <a:rPr lang="en-US" sz="1000" u="sng" dirty="0"/>
              <a:t>hydraulics</a:t>
            </a:r>
            <a:r>
              <a:rPr lang="en-US" sz="1000" dirty="0"/>
              <a:t> (how the water flows from one point to another).</a:t>
            </a:r>
          </a:p>
          <a:p>
            <a:pPr marL="0" indent="0">
              <a:buNone/>
            </a:pPr>
            <a:endParaRPr lang="en-US" sz="1000" dirty="0"/>
          </a:p>
          <a:p>
            <a:pPr marL="228600" indent="-228600">
              <a:buAutoNum type="arabicParenR" startAt="2"/>
            </a:pPr>
            <a:r>
              <a:rPr lang="en-US" sz="1000" b="1" dirty="0"/>
              <a:t>The environment or physical setting</a:t>
            </a:r>
            <a:r>
              <a:rPr lang="en-US" sz="1000" dirty="0"/>
              <a:t> which the water flows over and under and through and is being discharged into.  </a:t>
            </a:r>
          </a:p>
          <a:p>
            <a:pPr marL="228600" indent="-228600">
              <a:buAutoNum type="arabicParenR" startAt="2"/>
            </a:pPr>
            <a:endParaRPr lang="en-US" sz="1000" dirty="0"/>
          </a:p>
          <a:p>
            <a:pPr marL="0" indent="0">
              <a:buNone/>
            </a:pPr>
            <a:r>
              <a:rPr lang="en-US" sz="1000" dirty="0"/>
              <a:t>This is affected by the </a:t>
            </a:r>
            <a:r>
              <a:rPr lang="en-US" sz="1000" u="sng" dirty="0"/>
              <a:t>geomorphology</a:t>
            </a:r>
            <a:r>
              <a:rPr lang="en-US" sz="1000" dirty="0"/>
              <a:t> of the area (physical features of the earth’s crust related to its geology), the </a:t>
            </a:r>
            <a:r>
              <a:rPr lang="en-US" sz="1000" u="sng" dirty="0"/>
              <a:t>land use</a:t>
            </a:r>
            <a:r>
              <a:rPr lang="en-US" sz="1000" u="none" dirty="0"/>
              <a:t> </a:t>
            </a:r>
            <a:r>
              <a:rPr lang="en-US" sz="1000" dirty="0"/>
              <a:t>of the area, as well as the </a:t>
            </a:r>
            <a:r>
              <a:rPr lang="en-US" sz="1000" u="sng" dirty="0"/>
              <a:t>vegetation and organisms</a:t>
            </a:r>
            <a:r>
              <a:rPr lang="en-US" sz="1000" u="none" dirty="0"/>
              <a:t> </a:t>
            </a:r>
            <a:r>
              <a:rPr lang="en-US" sz="1000" dirty="0"/>
              <a:t>that are in a watershed and water bodies.</a:t>
            </a:r>
          </a:p>
          <a:p>
            <a:pPr marL="0" indent="0">
              <a:buNone/>
            </a:pPr>
            <a:endParaRPr lang="en-US" sz="1000" dirty="0"/>
          </a:p>
          <a:p>
            <a:pPr marL="0" indent="0">
              <a:buNone/>
            </a:pPr>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7</a:t>
            </a:fld>
            <a:endParaRPr lang="en-US"/>
          </a:p>
        </p:txBody>
      </p:sp>
    </p:spTree>
    <p:extLst>
      <p:ext uri="{BB962C8B-B14F-4D97-AF65-F5344CB8AC3E}">
        <p14:creationId xmlns:p14="http://schemas.microsoft.com/office/powerpoint/2010/main" val="3956739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 study of water quality is multi-disciplinary and the different disciplines affect how we look at the streams, rivers, and lakes.</a:t>
            </a:r>
          </a:p>
          <a:p>
            <a:endParaRPr lang="en-US" sz="1000" dirty="0"/>
          </a:p>
          <a:p>
            <a:r>
              <a:rPr lang="en-US" sz="1000" dirty="0"/>
              <a:t>For example, an ecologist is looking at the waterbody and examining the biodiversity of the macroinvertebrates, the microhabitats where they might live, and whether or not the water quality is suitable for aquatic life.</a:t>
            </a:r>
          </a:p>
          <a:p>
            <a:endParaRPr lang="en-US" sz="1000" dirty="0"/>
          </a:p>
          <a:p>
            <a:r>
              <a:rPr lang="en-US" sz="1000" dirty="0"/>
              <a:t>A hydrologist looks at a stream and sees the water velocity, the cross-sectional area, the sheer stress, and the size of the substrate in the stream. </a:t>
            </a:r>
          </a:p>
          <a:p>
            <a:endParaRPr lang="en-US" sz="1000" dirty="0"/>
          </a:p>
          <a:p>
            <a:r>
              <a:rPr lang="en-US" sz="1000" dirty="0"/>
              <a:t>Each are simplifying in their own way in order to understand how the waters will respond under different conditions.  </a:t>
            </a:r>
          </a:p>
          <a:p>
            <a:endParaRPr lang="en-US" sz="1000" dirty="0"/>
          </a:p>
          <a:p>
            <a:r>
              <a:rPr lang="en-US" sz="1000" b="1" dirty="0"/>
              <a:t>In this course, we want to give an overview of how to look at a stream or lake and become familiar with a broad range of relevant measurements and principles of water quality.</a:t>
            </a:r>
          </a:p>
          <a:p>
            <a:pPr marL="0" indent="0">
              <a:buNone/>
            </a:pPr>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8</a:t>
            </a:fld>
            <a:endParaRPr lang="en-US"/>
          </a:p>
        </p:txBody>
      </p:sp>
    </p:spTree>
    <p:extLst>
      <p:ext uri="{BB962C8B-B14F-4D97-AF65-F5344CB8AC3E}">
        <p14:creationId xmlns:p14="http://schemas.microsoft.com/office/powerpoint/2010/main" val="1628878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000" b="0" i="0" u="none" strike="noStrike" kern="1200" dirty="0">
                <a:solidFill>
                  <a:schemeClr val="tx1"/>
                </a:solidFill>
                <a:effectLst/>
                <a:latin typeface="+mn-lt"/>
                <a:ea typeface="+mn-ea"/>
                <a:cs typeface="+mn-cs"/>
              </a:rPr>
              <a:t>In 2012, the US Fish and Wildlife and EPA released a document called “Function-Based Framework for Stream Assessments and Restoration Projects.”  </a:t>
            </a:r>
            <a:endParaRPr lang="en-US" sz="1000" b="0" dirty="0">
              <a:effectLst/>
            </a:endParaRPr>
          </a:p>
          <a:p>
            <a:pPr rtl="0"/>
            <a:br>
              <a:rPr lang="en-US" sz="1000" b="0" dirty="0">
                <a:effectLst/>
              </a:rPr>
            </a:br>
            <a:r>
              <a:rPr lang="en-US" sz="1000" b="0" i="0" u="none" strike="noStrike" kern="1200" dirty="0">
                <a:solidFill>
                  <a:schemeClr val="tx1"/>
                </a:solidFill>
                <a:effectLst/>
                <a:latin typeface="+mn-lt"/>
                <a:ea typeface="+mn-ea"/>
                <a:cs typeface="+mn-cs"/>
              </a:rPr>
              <a:t>This document provides a framework for understanding how various stream functions are related to one another in a pyramid like structure with higher functions being supported by lower more basic functions.  </a:t>
            </a:r>
          </a:p>
          <a:p>
            <a:pPr rtl="0"/>
            <a:endParaRPr lang="en-US" sz="1000" b="0" i="0" u="none" strike="noStrike" kern="1200" dirty="0">
              <a:solidFill>
                <a:schemeClr val="tx1"/>
              </a:solidFill>
              <a:effectLst/>
              <a:latin typeface="+mn-lt"/>
              <a:ea typeface="+mn-ea"/>
              <a:cs typeface="+mn-cs"/>
            </a:endParaRPr>
          </a:p>
          <a:p>
            <a:pPr rtl="0"/>
            <a:r>
              <a:rPr lang="en-US" sz="1000" b="0" i="0" u="none" strike="noStrike" kern="1200" dirty="0">
                <a:solidFill>
                  <a:schemeClr val="tx1"/>
                </a:solidFill>
                <a:effectLst/>
                <a:latin typeface="+mn-lt"/>
                <a:ea typeface="+mn-ea"/>
                <a:cs typeface="+mn-cs"/>
              </a:rPr>
              <a:t>Note that Geology and Climate form the base of the pyramid with steps up the pyramid including:</a:t>
            </a:r>
            <a:endParaRPr lang="en-US" sz="1000" b="0" dirty="0">
              <a:effectLst/>
            </a:endParaRPr>
          </a:p>
          <a:p>
            <a:pPr marL="171450" indent="-171450" rtl="0" fontAlgn="base">
              <a:buFont typeface="Arial" panose="020B0604020202020204" pitchFamily="34" charset="0"/>
              <a:buChar char="•"/>
            </a:pPr>
            <a:r>
              <a:rPr lang="en-US" sz="1000" b="0" i="0" u="none" strike="noStrike" kern="1200" dirty="0">
                <a:solidFill>
                  <a:schemeClr val="tx1"/>
                </a:solidFill>
                <a:effectLst/>
                <a:latin typeface="+mn-lt"/>
                <a:ea typeface="+mn-ea"/>
                <a:cs typeface="+mn-cs"/>
              </a:rPr>
              <a:t>Hydrology</a:t>
            </a:r>
          </a:p>
          <a:p>
            <a:pPr marL="171450" indent="-171450" rtl="0" fontAlgn="base">
              <a:buFont typeface="Arial" panose="020B0604020202020204" pitchFamily="34" charset="0"/>
              <a:buChar char="•"/>
            </a:pPr>
            <a:r>
              <a:rPr lang="en-US" sz="1000" b="0" i="0" u="none" strike="noStrike" kern="1200" dirty="0">
                <a:solidFill>
                  <a:schemeClr val="tx1"/>
                </a:solidFill>
                <a:effectLst/>
                <a:latin typeface="+mn-lt"/>
                <a:ea typeface="+mn-ea"/>
                <a:cs typeface="+mn-cs"/>
              </a:rPr>
              <a:t>Hydraulics</a:t>
            </a:r>
          </a:p>
          <a:p>
            <a:pPr marL="171450" indent="-171450" rtl="0" fontAlgn="base">
              <a:buFont typeface="Arial" panose="020B0604020202020204" pitchFamily="34" charset="0"/>
              <a:buChar char="•"/>
            </a:pPr>
            <a:r>
              <a:rPr lang="en-US" sz="1000" b="0" i="0" u="none" strike="noStrike" kern="1200" dirty="0">
                <a:solidFill>
                  <a:schemeClr val="tx1"/>
                </a:solidFill>
                <a:effectLst/>
                <a:latin typeface="+mn-lt"/>
                <a:ea typeface="+mn-ea"/>
                <a:cs typeface="+mn-cs"/>
              </a:rPr>
              <a:t>Geomorphology</a:t>
            </a:r>
          </a:p>
          <a:p>
            <a:pPr marL="171450" indent="-171450" rtl="0" fontAlgn="base">
              <a:buFont typeface="Arial" panose="020B0604020202020204" pitchFamily="34" charset="0"/>
              <a:buChar char="•"/>
            </a:pPr>
            <a:r>
              <a:rPr lang="en-US" sz="1000" b="0" i="0" u="none" strike="noStrike" kern="1200" dirty="0">
                <a:solidFill>
                  <a:schemeClr val="tx1"/>
                </a:solidFill>
                <a:effectLst/>
                <a:latin typeface="+mn-lt"/>
                <a:ea typeface="+mn-ea"/>
                <a:cs typeface="+mn-cs"/>
              </a:rPr>
              <a:t>Physicochemical</a:t>
            </a:r>
          </a:p>
          <a:p>
            <a:pPr marL="171450" indent="-171450" rtl="0" fontAlgn="base">
              <a:buFont typeface="Arial" panose="020B0604020202020204" pitchFamily="34" charset="0"/>
              <a:buChar char="•"/>
            </a:pPr>
            <a:r>
              <a:rPr lang="en-US" sz="1000" b="0" i="0" u="none" strike="noStrike" kern="1200" dirty="0">
                <a:solidFill>
                  <a:schemeClr val="tx1"/>
                </a:solidFill>
                <a:effectLst/>
                <a:latin typeface="+mn-lt"/>
                <a:ea typeface="+mn-ea"/>
                <a:cs typeface="+mn-cs"/>
              </a:rPr>
              <a:t>Biological</a:t>
            </a:r>
          </a:p>
          <a:p>
            <a:pPr rtl="0"/>
            <a:br>
              <a:rPr lang="en-US" sz="1000" b="0" dirty="0">
                <a:effectLst/>
              </a:rPr>
            </a:br>
            <a:r>
              <a:rPr lang="en-US" sz="1000" b="0" i="0" u="none" strike="noStrike" kern="1200" dirty="0">
                <a:solidFill>
                  <a:schemeClr val="tx1"/>
                </a:solidFill>
                <a:effectLst/>
                <a:latin typeface="+mn-lt"/>
                <a:ea typeface="+mn-ea"/>
                <a:cs typeface="+mn-cs"/>
              </a:rPr>
              <a:t>In our lessons, we will be climbing up this pyramid and examining how to think about various functions contributing to water quality.  </a:t>
            </a:r>
          </a:p>
          <a:p>
            <a:pPr rtl="0"/>
            <a:endParaRPr lang="en-US" sz="1000" b="0" i="0" u="none" strike="noStrike" kern="1200" dirty="0">
              <a:solidFill>
                <a:schemeClr val="tx1"/>
              </a:solidFill>
              <a:effectLst/>
              <a:latin typeface="+mn-lt"/>
              <a:ea typeface="+mn-ea"/>
              <a:cs typeface="+mn-cs"/>
            </a:endParaRPr>
          </a:p>
          <a:p>
            <a:pPr rtl="0"/>
            <a:r>
              <a:rPr lang="en-US" sz="1000" b="0" i="0" u="none" strike="noStrike" kern="1200" dirty="0">
                <a:solidFill>
                  <a:schemeClr val="tx1"/>
                </a:solidFill>
                <a:effectLst/>
                <a:latin typeface="+mn-lt"/>
                <a:ea typeface="+mn-ea"/>
                <a:cs typeface="+mn-cs"/>
              </a:rPr>
              <a:t>First, we will briefly review the “functions” in order to provide orientation for the information to come.  </a:t>
            </a:r>
            <a:endParaRPr lang="en-US" sz="1000"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9</a:t>
            </a:fld>
            <a:endParaRPr lang="en-US"/>
          </a:p>
        </p:txBody>
      </p:sp>
    </p:spTree>
    <p:extLst>
      <p:ext uri="{BB962C8B-B14F-4D97-AF65-F5344CB8AC3E}">
        <p14:creationId xmlns:p14="http://schemas.microsoft.com/office/powerpoint/2010/main" val="3574840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gi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34" name="Picture 10" descr="River 3D: catchment River 3D: catchment symbol,vector,illustration,diagram,template,base,ecosystem,aquatic,freshwater,marine,mountains river,streams,creeks,springs,water,table"/>
          <p:cNvPicPr>
            <a:picLocks noChangeAspect="1" noChangeArrowheads="1"/>
          </p:cNvPicPr>
          <p:nvPr userDrawn="1"/>
        </p:nvPicPr>
        <p:blipFill>
          <a:blip r:embed="rId2">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85800" y="1966821"/>
            <a:ext cx="7772400" cy="3750183"/>
          </a:xfrm>
          <a:prstGeom prst="rect">
            <a:avLst/>
          </a:prstGeom>
          <a:noFill/>
          <a:effectLst>
            <a:outerShdw blurRad="50800" dist="50800" dir="5400000" algn="ctr" rotWithShape="0">
              <a:schemeClr val="bg1"/>
            </a:outerShdw>
          </a:effectLst>
        </p:spPr>
      </p:pic>
      <p:sp>
        <p:nvSpPr>
          <p:cNvPr id="2" name="Title 1"/>
          <p:cNvSpPr>
            <a:spLocks noGrp="1"/>
          </p:cNvSpPr>
          <p:nvPr>
            <p:ph type="ctrTitle"/>
          </p:nvPr>
        </p:nvSpPr>
        <p:spPr>
          <a:xfrm>
            <a:off x="685800" y="2865437"/>
            <a:ext cx="7772400" cy="1470025"/>
          </a:xfrm>
        </p:spPr>
        <p:txBody>
          <a:bodyPr>
            <a:normAutofit/>
          </a:bodyPr>
          <a:lstStyle>
            <a:lvl1pPr>
              <a:defRPr sz="4000"/>
            </a:lvl1pPr>
          </a:lstStyle>
          <a:p>
            <a:r>
              <a:rPr lang="en-US" dirty="0"/>
              <a:t>Click to edit Master title style</a:t>
            </a:r>
          </a:p>
        </p:txBody>
      </p:sp>
      <p:sp>
        <p:nvSpPr>
          <p:cNvPr id="11" name="Subtitle 2"/>
          <p:cNvSpPr>
            <a:spLocks noGrp="1"/>
          </p:cNvSpPr>
          <p:nvPr>
            <p:ph type="subTitle" idx="1"/>
          </p:nvPr>
        </p:nvSpPr>
        <p:spPr>
          <a:xfrm>
            <a:off x="1372803" y="4610670"/>
            <a:ext cx="6400800" cy="1106334"/>
          </a:xfrm>
        </p:spPr>
        <p:txBody>
          <a:bodyPr/>
          <a:lstStyle>
            <a:lvl1pPr marL="0" indent="0" algn="ctr">
              <a:buNone/>
              <a:defRPr>
                <a:solidFill>
                  <a:schemeClr val="tx2"/>
                </a:solidFill>
              </a:defRPr>
            </a:lvl1pPr>
          </a:lstStyle>
          <a:p>
            <a:r>
              <a:rPr lang="en-US" dirty="0"/>
              <a:t>Click to edit Master subtitle style</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746" y="287842"/>
            <a:ext cx="6929342" cy="1036673"/>
          </a:xfrm>
          <a:prstGeom prst="rect">
            <a:avLst/>
          </a:prstGeom>
        </p:spPr>
      </p:pic>
      <p:pic>
        <p:nvPicPr>
          <p:cNvPr id="1030" name="Picture 6" descr="Image result for KDOW logo"/>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388446" y="287842"/>
            <a:ext cx="1069754" cy="10652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PA logo"/>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55385" y="6129862"/>
            <a:ext cx="330415" cy="3271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685800" y="6193391"/>
            <a:ext cx="8248475" cy="307777"/>
          </a:xfrm>
          <a:prstGeom prst="rect">
            <a:avLst/>
          </a:prstGeom>
          <a:noFill/>
        </p:spPr>
        <p:txBody>
          <a:bodyPr wrap="square" rtlCol="0">
            <a:spAutoFit/>
          </a:bodyPr>
          <a:lstStyle/>
          <a:p>
            <a:r>
              <a:rPr lang="en-US" sz="700" dirty="0">
                <a:latin typeface="Avenir Next Regular"/>
              </a:rPr>
              <a:t>Watershed</a:t>
            </a:r>
            <a:r>
              <a:rPr lang="en-US" sz="700" baseline="0" dirty="0">
                <a:latin typeface="Avenir Next Regular"/>
              </a:rPr>
              <a:t> Academy Training Series was funded in part by a grant from the U.S. Environmental Protection Agency under §319(h) of the Clean Water Act through the Kentucky Division of Water to the Kentucky Water Resources Research Institute (Grant # PPG BG 00D21416).</a:t>
            </a:r>
            <a:endParaRPr lang="en-US" sz="700" dirty="0">
              <a:latin typeface="Avenir Next Regular"/>
            </a:endParaRPr>
          </a:p>
        </p:txBody>
      </p:sp>
      <p:sp>
        <p:nvSpPr>
          <p:cNvPr id="4" name="Rectangle 3"/>
          <p:cNvSpPr/>
          <p:nvPr userDrawn="1"/>
        </p:nvSpPr>
        <p:spPr>
          <a:xfrm>
            <a:off x="601910" y="5655115"/>
            <a:ext cx="2650655" cy="200055"/>
          </a:xfrm>
          <a:prstGeom prst="rect">
            <a:avLst/>
          </a:prstGeom>
          <a:noFill/>
        </p:spPr>
        <p:txBody>
          <a:bodyPr wrap="square" rtlCol="0">
            <a:spAutoFit/>
          </a:bodyPr>
          <a:lstStyle/>
          <a:p>
            <a:pPr lvl="0"/>
            <a:r>
              <a:rPr lang="en-US" sz="700" dirty="0">
                <a:latin typeface="Avenir Next Regular"/>
              </a:rPr>
              <a:t>Watershed image via</a:t>
            </a:r>
            <a:r>
              <a:rPr lang="en-US" sz="700" baseline="0" dirty="0">
                <a:latin typeface="Avenir Next Regular"/>
              </a:rPr>
              <a:t> </a:t>
            </a:r>
            <a:r>
              <a:rPr lang="en-US" sz="700" dirty="0">
                <a:latin typeface="Avenir Next Regular"/>
              </a:rPr>
              <a:t>http://ian.umces.edu</a:t>
            </a:r>
          </a:p>
        </p:txBody>
      </p:sp>
    </p:spTree>
    <p:extLst>
      <p:ext uri="{BB962C8B-B14F-4D97-AF65-F5344CB8AC3E}">
        <p14:creationId xmlns:p14="http://schemas.microsoft.com/office/powerpoint/2010/main" val="2452735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descr="Standard-Slide-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37"/>
            <a:ext cx="7772400" cy="1470025"/>
          </a:xfrm>
        </p:spPr>
        <p:txBody>
          <a:bodyPr>
            <a:normAutofit/>
          </a:bodyPr>
          <a:lstStyle>
            <a:lvl1pPr>
              <a:defRPr sz="4000">
                <a:solidFill>
                  <a:schemeClr val="bg1"/>
                </a:solidFill>
              </a:defRPr>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accent3"/>
                </a:solidFill>
              </a:defRPr>
            </a:lvl1pPr>
          </a:lstStyle>
          <a:p>
            <a:r>
              <a:rPr lang="en-US"/>
              <a:t>Click to edit Master subtitle style</a:t>
            </a:r>
            <a:endParaRPr lang="en-US" dirty="0"/>
          </a:p>
        </p:txBody>
      </p:sp>
    </p:spTree>
    <p:extLst>
      <p:ext uri="{BB962C8B-B14F-4D97-AF65-F5344CB8AC3E}">
        <p14:creationId xmlns:p14="http://schemas.microsoft.com/office/powerpoint/2010/main" val="2966882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59093" y="274638"/>
            <a:ext cx="6927706"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0557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9896" y="274638"/>
            <a:ext cx="6956903"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8453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11" name="Picture 10"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2596" y="274638"/>
            <a:ext cx="6964203"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2345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649606" y="274638"/>
            <a:ext cx="7037194"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3931254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6564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572272"/>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734322"/>
            <a:ext cx="3008313" cy="3391840"/>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84932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372311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3" y="274638"/>
            <a:ext cx="6777435"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1909364" y="1600200"/>
            <a:ext cx="6777435" cy="49748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1318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26647" y="274638"/>
            <a:ext cx="682063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1987126" y="1600200"/>
            <a:ext cx="31966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86184" y="1600200"/>
            <a:ext cx="320061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937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1471" y="274638"/>
            <a:ext cx="8225327" cy="1143000"/>
          </a:xfrm>
        </p:spPr>
        <p:txBody>
          <a:bodyPr>
            <a:noAutofit/>
          </a:bodyPr>
          <a:lstStyle>
            <a:lvl1pPr algn="l">
              <a:defRPr sz="4000" baseline="0">
                <a:solidFill>
                  <a:srgbClr val="0032A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461472" y="1316053"/>
            <a:ext cx="8225327" cy="485401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grpSp>
        <p:nvGrpSpPr>
          <p:cNvPr id="4" name="Group 3"/>
          <p:cNvGrpSpPr/>
          <p:nvPr userDrawn="1"/>
        </p:nvGrpSpPr>
        <p:grpSpPr>
          <a:xfrm>
            <a:off x="0" y="6364486"/>
            <a:ext cx="9144000" cy="486561"/>
            <a:chOff x="0" y="6364486"/>
            <a:chExt cx="9144000" cy="486561"/>
          </a:xfrm>
        </p:grpSpPr>
        <p:grpSp>
          <p:nvGrpSpPr>
            <p:cNvPr id="9" name="Group 8"/>
            <p:cNvGrpSpPr/>
            <p:nvPr userDrawn="1"/>
          </p:nvGrpSpPr>
          <p:grpSpPr>
            <a:xfrm>
              <a:off x="0" y="6364486"/>
              <a:ext cx="9144000" cy="486561"/>
              <a:chOff x="0" y="6364486"/>
              <a:chExt cx="9144000" cy="486561"/>
            </a:xfrm>
          </p:grpSpPr>
          <p:sp>
            <p:nvSpPr>
              <p:cNvPr id="8" name="Rectangle 7"/>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grpSp>
    </p:spTree>
    <p:extLst>
      <p:ext uri="{BB962C8B-B14F-4D97-AF65-F5344CB8AC3E}">
        <p14:creationId xmlns:p14="http://schemas.microsoft.com/office/powerpoint/2010/main" val="2215464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pic>
        <p:nvPicPr>
          <p:cNvPr id="10" name="Picture 9"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61203" y="274638"/>
            <a:ext cx="672559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43923" y="1535113"/>
            <a:ext cx="319280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43923" y="2174875"/>
            <a:ext cx="319279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486184" y="1535113"/>
            <a:ext cx="3200616"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486184" y="2174875"/>
            <a:ext cx="32006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3064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6" name="Picture 5"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35284" y="274638"/>
            <a:ext cx="6946286"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1644743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5" name="Picture 4"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1327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5" y="273050"/>
            <a:ext cx="2160948" cy="13253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285270" y="273050"/>
            <a:ext cx="4596299" cy="62415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09365" y="1598400"/>
            <a:ext cx="2160948" cy="49161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491336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53532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3532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3532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242779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1507" y="274638"/>
            <a:ext cx="831529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371506" y="1600200"/>
            <a:ext cx="8315294" cy="470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1728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76469" y="274638"/>
            <a:ext cx="8470810"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276469" y="1600200"/>
            <a:ext cx="4112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1" y="1600200"/>
            <a:ext cx="415097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34422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pic>
        <p:nvPicPr>
          <p:cNvPr id="8" name="Picture 7"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793" y="274638"/>
            <a:ext cx="851400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957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4" name="Picture 3"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33271" y="274638"/>
            <a:ext cx="8648299"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2050194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 name="Picture 2"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14416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76469" y="274638"/>
            <a:ext cx="8470810" cy="1143000"/>
          </a:xfrm>
        </p:spPr>
        <p:txBody>
          <a:bodyPr>
            <a:noAutofit/>
          </a:bodyPr>
          <a:lstStyle>
            <a:lvl1pPr algn="l">
              <a:defRPr sz="3600"/>
            </a:lvl1pPr>
          </a:lstStyle>
          <a:p>
            <a:r>
              <a:rPr lang="en-US" dirty="0"/>
              <a:t>Click to edit Master title style</a:t>
            </a:r>
          </a:p>
        </p:txBody>
      </p:sp>
      <p:sp>
        <p:nvSpPr>
          <p:cNvPr id="3" name="Content Placeholder 2"/>
          <p:cNvSpPr>
            <a:spLocks noGrp="1"/>
          </p:cNvSpPr>
          <p:nvPr>
            <p:ph sz="half" idx="1"/>
          </p:nvPr>
        </p:nvSpPr>
        <p:spPr>
          <a:xfrm>
            <a:off x="276469" y="1600200"/>
            <a:ext cx="4112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1" y="1600200"/>
            <a:ext cx="415097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p:cNvGrpSpPr/>
          <p:nvPr userDrawn="1"/>
        </p:nvGrpSpPr>
        <p:grpSpPr>
          <a:xfrm>
            <a:off x="0" y="6364486"/>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1358092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404026" y="273050"/>
            <a:ext cx="5477543" cy="60687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0758013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870074"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4251950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2793" y="274638"/>
            <a:ext cx="8514006" cy="1143000"/>
          </a:xfrm>
        </p:spPr>
        <p:txBody>
          <a:bodyPr>
            <a:noAutofit/>
          </a:bodyPr>
          <a:lstStyle>
            <a:lvl1pPr algn="l">
              <a:defRPr sz="3600"/>
            </a:lvl1pPr>
          </a:lstStyle>
          <a:p>
            <a:r>
              <a:rPr lang="en-US" dirty="0"/>
              <a:t>Click to edit Master title style</a:t>
            </a:r>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p:cNvGrpSpPr/>
          <p:nvPr userDrawn="1"/>
        </p:nvGrpSpPr>
        <p:grpSpPr>
          <a:xfrm>
            <a:off x="-12346" y="6366577"/>
            <a:ext cx="9144000" cy="486561"/>
            <a:chOff x="0" y="6364486"/>
            <a:chExt cx="9144000" cy="486561"/>
          </a:xfrm>
        </p:grpSpPr>
        <p:sp>
          <p:nvSpPr>
            <p:cNvPr id="9" name="Rectangle 8"/>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2" name="TextBox 11"/>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2626803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33271" y="274638"/>
            <a:ext cx="8648299" cy="1143000"/>
          </a:xfrm>
        </p:spPr>
        <p:txBody>
          <a:bodyPr>
            <a:noAutofit/>
          </a:bodyPr>
          <a:lstStyle>
            <a:lvl1pPr algn="l">
              <a:defRPr sz="3600"/>
            </a:lvl1pPr>
          </a:lstStyle>
          <a:p>
            <a:r>
              <a:rPr lang="en-US" dirty="0"/>
              <a:t>Click to edit Master title style</a:t>
            </a:r>
          </a:p>
        </p:txBody>
      </p:sp>
      <p:grpSp>
        <p:nvGrpSpPr>
          <p:cNvPr id="4" name="Group 3"/>
          <p:cNvGrpSpPr/>
          <p:nvPr userDrawn="1"/>
        </p:nvGrpSpPr>
        <p:grpSpPr>
          <a:xfrm>
            <a:off x="-12346" y="6366577"/>
            <a:ext cx="9144000" cy="486561"/>
            <a:chOff x="0" y="6364486"/>
            <a:chExt cx="9144000" cy="486561"/>
          </a:xfrm>
        </p:grpSpPr>
        <p:sp>
          <p:nvSpPr>
            <p:cNvPr id="5" name="Rectangle 4"/>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8" name="TextBox 7"/>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712553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grpSp>
        <p:nvGrpSpPr>
          <p:cNvPr id="3" name="Group 2"/>
          <p:cNvGrpSpPr/>
          <p:nvPr userDrawn="1"/>
        </p:nvGrpSpPr>
        <p:grpSpPr>
          <a:xfrm>
            <a:off x="-12346" y="6366577"/>
            <a:ext cx="9144000" cy="486561"/>
            <a:chOff x="0" y="6364486"/>
            <a:chExt cx="9144000" cy="486561"/>
          </a:xfrm>
        </p:grpSpPr>
        <p:sp>
          <p:nvSpPr>
            <p:cNvPr id="4" name="Rectangle 3"/>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7" name="TextBox 6"/>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584958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pic>
        <p:nvPicPr>
          <p:cNvPr id="5" name="Picture 4" descr="Standard-Slide-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404026" y="273050"/>
            <a:ext cx="5477543" cy="60687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TextBox 5"/>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916602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grpSp>
        <p:nvGrpSpPr>
          <p:cNvPr id="6" name="Group 5"/>
          <p:cNvGrpSpPr/>
          <p:nvPr userDrawn="1"/>
        </p:nvGrpSpPr>
        <p:grpSpPr>
          <a:xfrm>
            <a:off x="-12346" y="6366577"/>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2" name="Title 1"/>
          <p:cNvSpPr>
            <a:spLocks noGrp="1"/>
          </p:cNvSpPr>
          <p:nvPr>
            <p:ph type="title"/>
          </p:nvPr>
        </p:nvSpPr>
        <p:spPr>
          <a:xfrm>
            <a:off x="1870074"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09469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Standard-Slide-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37"/>
            <a:ext cx="7772400" cy="1470025"/>
          </a:xfrm>
        </p:spPr>
        <p:txBody>
          <a:bodyPr>
            <a:normAutofit/>
          </a:bodyPr>
          <a:lstStyle>
            <a:lvl1pPr>
              <a:defRPr sz="4000"/>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tx2"/>
                </a:solidFill>
              </a:defRPr>
            </a:lvl1pPr>
          </a:lstStyle>
          <a:p>
            <a:r>
              <a:rPr lang="en-US"/>
              <a:t>Click to edit Master subtitle style</a:t>
            </a:r>
            <a:endParaRPr lang="en-US" dirty="0"/>
          </a:p>
        </p:txBody>
      </p:sp>
    </p:spTree>
    <p:extLst>
      <p:ext uri="{BB962C8B-B14F-4D97-AF65-F5344CB8AC3E}">
        <p14:creationId xmlns:p14="http://schemas.microsoft.com/office/powerpoint/2010/main" val="2967311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3043353"/>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68" r:id="rId4"/>
    <p:sldLayoutId id="2147483669" r:id="rId5"/>
    <p:sldLayoutId id="2147483670" r:id="rId6"/>
    <p:sldLayoutId id="2147483671" r:id="rId7"/>
    <p:sldLayoutId id="2147483672" r:id="rId8"/>
    <p:sldLayoutId id="2147483658" r:id="rId9"/>
    <p:sldLayoutId id="2147483680" r:id="rId10"/>
    <p:sldLayoutId id="2147483651" r:id="rId11"/>
    <p:sldLayoutId id="2147483652" r:id="rId12"/>
    <p:sldLayoutId id="2147483653" r:id="rId13"/>
    <p:sldLayoutId id="2147483654" r:id="rId14"/>
    <p:sldLayoutId id="2147483655" r:id="rId15"/>
    <p:sldLayoutId id="2147483656" r:id="rId16"/>
    <p:sldLayoutId id="2147483657" r:id="rId17"/>
    <p:sldLayoutId id="2147483659" r:id="rId18"/>
    <p:sldLayoutId id="2147483660" r:id="rId19"/>
    <p:sldLayoutId id="2147483661" r:id="rId20"/>
    <p:sldLayoutId id="2147483662" r:id="rId21"/>
    <p:sldLayoutId id="2147483663" r:id="rId22"/>
    <p:sldLayoutId id="2147483664" r:id="rId23"/>
    <p:sldLayoutId id="2147483665" r:id="rId24"/>
    <p:sldLayoutId id="2147483673" r:id="rId25"/>
    <p:sldLayoutId id="2147483674" r:id="rId26"/>
    <p:sldLayoutId id="2147483675" r:id="rId27"/>
    <p:sldLayoutId id="2147483676" r:id="rId28"/>
    <p:sldLayoutId id="2147483677" r:id="rId29"/>
    <p:sldLayoutId id="2147483678" r:id="rId30"/>
    <p:sldLayoutId id="2147483679" r:id="rId31"/>
  </p:sldLayoutIdLst>
  <p:txStyles>
    <p:titleStyle>
      <a:lvl1pPr algn="ctr" defTabSz="457200" rtl="0" eaLnBrk="1" latinLnBrk="0" hangingPunct="1">
        <a:spcBef>
          <a:spcPct val="0"/>
        </a:spcBef>
        <a:buNone/>
        <a:defRPr sz="4400" b="1" i="0" kern="1200">
          <a:solidFill>
            <a:schemeClr val="tx1"/>
          </a:solidFill>
          <a:latin typeface="Avenir Next Regular"/>
          <a:ea typeface="+mj-ea"/>
          <a:cs typeface="Avenir Next Regular"/>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a:latin typeface="AvenirNext LT Pro Bold" panose="020B0804020202020204" pitchFamily="34" charset="0"/>
              </a:rPr>
              <a:t>Watershed Academy</a:t>
            </a:r>
            <a:br>
              <a:rPr lang="en-US" sz="4800" dirty="0">
                <a:latin typeface="AvenirNext LT Pro Bold" panose="020B0804020202020204" pitchFamily="34" charset="0"/>
              </a:rPr>
            </a:br>
            <a:r>
              <a:rPr lang="en-US" sz="2000" dirty="0">
                <a:latin typeface="AvenirNext LT Pro Bold" panose="020B0804020202020204" pitchFamily="34" charset="0"/>
              </a:rPr>
              <a:t>Watershed Coordinator Training Series</a:t>
            </a:r>
            <a:endParaRPr lang="en-US" sz="4800" dirty="0">
              <a:latin typeface="AvenirNext LT Pro Bold" panose="020B0804020202020204" pitchFamily="34" charset="0"/>
            </a:endParaRPr>
          </a:p>
        </p:txBody>
      </p:sp>
      <p:sp>
        <p:nvSpPr>
          <p:cNvPr id="3" name="Subtitle 2"/>
          <p:cNvSpPr>
            <a:spLocks noGrp="1"/>
          </p:cNvSpPr>
          <p:nvPr>
            <p:ph type="subTitle" idx="1"/>
          </p:nvPr>
        </p:nvSpPr>
        <p:spPr>
          <a:xfrm>
            <a:off x="685800" y="4335462"/>
            <a:ext cx="7772400" cy="1381542"/>
          </a:xfrm>
          <a:solidFill>
            <a:schemeClr val="bg1">
              <a:alpha val="60000"/>
            </a:schemeClr>
          </a:solidFill>
        </p:spPr>
        <p:txBody>
          <a:bodyPr>
            <a:noAutofit/>
          </a:bodyPr>
          <a:lstStyle/>
          <a:p>
            <a:r>
              <a:rPr lang="en-US" sz="2800" b="1" dirty="0">
                <a:latin typeface="Mercury Display Semibold" panose="02000603080000020004" pitchFamily="50" charset="0"/>
              </a:rPr>
              <a:t>Water Quality Basics</a:t>
            </a:r>
          </a:p>
          <a:p>
            <a:r>
              <a:rPr lang="en-US" sz="2000" b="1" dirty="0">
                <a:latin typeface="Mercury Display Semibold" panose="02000603080000020004" pitchFamily="50" charset="0"/>
              </a:rPr>
              <a:t>1. Overview of Water Quality Basics</a:t>
            </a:r>
          </a:p>
        </p:txBody>
      </p:sp>
    </p:spTree>
    <p:extLst>
      <p:ext uri="{BB962C8B-B14F-4D97-AF65-F5344CB8AC3E}">
        <p14:creationId xmlns:p14="http://schemas.microsoft.com/office/powerpoint/2010/main" val="1360849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583" y="0"/>
            <a:ext cx="8225327" cy="872184"/>
          </a:xfrm>
        </p:spPr>
        <p:txBody>
          <a:bodyPr/>
          <a:lstStyle/>
          <a:p>
            <a:r>
              <a:rPr lang="en-US" dirty="0"/>
              <a:t>Climate</a:t>
            </a:r>
          </a:p>
        </p:txBody>
      </p:sp>
      <p:pic>
        <p:nvPicPr>
          <p:cNvPr id="8" name="Picture 7" descr="A picture containing text&#10;&#10;Description automatically generated">
            <a:extLst>
              <a:ext uri="{FF2B5EF4-FFF2-40B4-BE49-F238E27FC236}">
                <a16:creationId xmlns:a16="http://schemas.microsoft.com/office/drawing/2014/main" id="{E3BC9E8E-CD35-4CB6-B8C9-7332384B056E}"/>
              </a:ext>
            </a:extLst>
          </p:cNvPr>
          <p:cNvPicPr>
            <a:picLocks noChangeAspect="1"/>
          </p:cNvPicPr>
          <p:nvPr/>
        </p:nvPicPr>
        <p:blipFill>
          <a:blip r:embed="rId3"/>
          <a:stretch>
            <a:fillRect/>
          </a:stretch>
        </p:blipFill>
        <p:spPr>
          <a:xfrm>
            <a:off x="819352" y="775761"/>
            <a:ext cx="7505295" cy="5306478"/>
          </a:xfrm>
          <a:prstGeom prst="rect">
            <a:avLst/>
          </a:prstGeom>
        </p:spPr>
      </p:pic>
      <p:sp>
        <p:nvSpPr>
          <p:cNvPr id="9" name="TextBox 8">
            <a:extLst>
              <a:ext uri="{FF2B5EF4-FFF2-40B4-BE49-F238E27FC236}">
                <a16:creationId xmlns:a16="http://schemas.microsoft.com/office/drawing/2014/main" id="{8E85033B-6D8A-4FCE-9E0F-AAA967FA2A76}"/>
              </a:ext>
            </a:extLst>
          </p:cNvPr>
          <p:cNvSpPr txBox="1"/>
          <p:nvPr/>
        </p:nvSpPr>
        <p:spPr>
          <a:xfrm>
            <a:off x="3684494" y="6082239"/>
            <a:ext cx="4640153" cy="369332"/>
          </a:xfrm>
          <a:prstGeom prst="rect">
            <a:avLst/>
          </a:prstGeom>
          <a:noFill/>
        </p:spPr>
        <p:txBody>
          <a:bodyPr wrap="square" rtlCol="0">
            <a:spAutoFit/>
          </a:bodyPr>
          <a:lstStyle/>
          <a:p>
            <a:r>
              <a:rPr lang="en-US" dirty="0"/>
              <a:t>Source: UN Food and Agriculture Organization</a:t>
            </a:r>
          </a:p>
        </p:txBody>
      </p:sp>
    </p:spTree>
    <p:extLst>
      <p:ext uri="{BB962C8B-B14F-4D97-AF65-F5344CB8AC3E}">
        <p14:creationId xmlns:p14="http://schemas.microsoft.com/office/powerpoint/2010/main" val="196931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49" y="274638"/>
            <a:ext cx="2101107" cy="504179"/>
          </a:xfrm>
        </p:spPr>
        <p:txBody>
          <a:bodyPr/>
          <a:lstStyle/>
          <a:p>
            <a:r>
              <a:rPr lang="en-US" dirty="0"/>
              <a:t>Geology</a:t>
            </a:r>
          </a:p>
        </p:txBody>
      </p:sp>
      <p:sp>
        <p:nvSpPr>
          <p:cNvPr id="7" name="Content Placeholder 4">
            <a:extLst>
              <a:ext uri="{FF2B5EF4-FFF2-40B4-BE49-F238E27FC236}">
                <a16:creationId xmlns:a16="http://schemas.microsoft.com/office/drawing/2014/main" id="{02BA97DC-D093-48D6-BCEF-6C61C426C2C9}"/>
              </a:ext>
            </a:extLst>
          </p:cNvPr>
          <p:cNvSpPr txBox="1">
            <a:spLocks/>
          </p:cNvSpPr>
          <p:nvPr/>
        </p:nvSpPr>
        <p:spPr>
          <a:xfrm>
            <a:off x="2013262" y="6011302"/>
            <a:ext cx="4928959" cy="341372"/>
          </a:xfrm>
          <a:prstGeom prst="rect">
            <a:avLst/>
          </a:prstGeom>
          <a:solidFill>
            <a:schemeClr val="bg1"/>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Source: Kentucky Geological Survey, Geology of Kentucky</a:t>
            </a:r>
          </a:p>
        </p:txBody>
      </p:sp>
      <p:pic>
        <p:nvPicPr>
          <p:cNvPr id="5128" name="Picture 8" descr="http://www.uky.edu/KGS/geoky/images/kygeo.jpg">
            <a:extLst>
              <a:ext uri="{FF2B5EF4-FFF2-40B4-BE49-F238E27FC236}">
                <a16:creationId xmlns:a16="http://schemas.microsoft.com/office/drawing/2014/main" id="{1D52E683-3948-4D78-B776-42E976B73A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22" y="1759009"/>
            <a:ext cx="8985955" cy="39548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0F4B8EA-63C5-4EC7-AF5B-9B3C0C60965B}"/>
              </a:ext>
            </a:extLst>
          </p:cNvPr>
          <p:cNvSpPr txBox="1"/>
          <p:nvPr/>
        </p:nvSpPr>
        <p:spPr>
          <a:xfrm>
            <a:off x="179249" y="854560"/>
            <a:ext cx="8422105" cy="83099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Bedrock layers include various mixtures of clay, sand, gravel, sandstone, limestone, shale, dolomite and coal.</a:t>
            </a:r>
          </a:p>
        </p:txBody>
      </p:sp>
    </p:spTree>
    <p:extLst>
      <p:ext uri="{BB962C8B-B14F-4D97-AF65-F5344CB8AC3E}">
        <p14:creationId xmlns:p14="http://schemas.microsoft.com/office/powerpoint/2010/main" val="184144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4" name="Content Placeholder 4">
            <a:extLst>
              <a:ext uri="{FF2B5EF4-FFF2-40B4-BE49-F238E27FC236}">
                <a16:creationId xmlns:a16="http://schemas.microsoft.com/office/drawing/2014/main" id="{E725B856-3CB1-49DE-ACB1-AC4B83779996}"/>
              </a:ext>
            </a:extLst>
          </p:cNvPr>
          <p:cNvSpPr txBox="1">
            <a:spLocks/>
          </p:cNvSpPr>
          <p:nvPr/>
        </p:nvSpPr>
        <p:spPr>
          <a:xfrm>
            <a:off x="291142" y="1417639"/>
            <a:ext cx="8395656" cy="484331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r>
              <a:rPr lang="en-US" sz="4000" dirty="0"/>
              <a:t>Lessons Structure:</a:t>
            </a:r>
          </a:p>
          <a:p>
            <a:pPr marL="971550" lvl="1" indent="-514350">
              <a:buFont typeface="+mj-lt"/>
              <a:buAutoNum type="arabicPeriod"/>
            </a:pPr>
            <a:r>
              <a:rPr lang="en-US" sz="4000" dirty="0"/>
              <a:t>Hydrology / Hydraulics</a:t>
            </a:r>
          </a:p>
          <a:p>
            <a:pPr marL="971550" lvl="1" indent="-514350">
              <a:buFont typeface="+mj-lt"/>
              <a:buAutoNum type="arabicPeriod"/>
            </a:pPr>
            <a:r>
              <a:rPr lang="en-US" sz="4000" dirty="0"/>
              <a:t>Geomorphology</a:t>
            </a:r>
          </a:p>
          <a:p>
            <a:pPr marL="971550" lvl="1" indent="-514350">
              <a:buFont typeface="+mj-lt"/>
              <a:buAutoNum type="arabicPeriod"/>
            </a:pPr>
            <a:r>
              <a:rPr lang="en-US" sz="4000" dirty="0"/>
              <a:t>Habitat Assessment</a:t>
            </a:r>
          </a:p>
          <a:p>
            <a:pPr marL="971550" lvl="1" indent="-514350">
              <a:buFont typeface="+mj-lt"/>
              <a:buAutoNum type="arabicPeriod"/>
            </a:pPr>
            <a:r>
              <a:rPr lang="en-US" sz="4000" dirty="0"/>
              <a:t>Physical and Chemical Properties</a:t>
            </a:r>
          </a:p>
          <a:p>
            <a:pPr marL="971550" lvl="1" indent="-514350">
              <a:buFont typeface="+mj-lt"/>
              <a:buAutoNum type="arabicPeriod"/>
            </a:pPr>
            <a:r>
              <a:rPr lang="en-US" sz="4000" dirty="0"/>
              <a:t>Aquatic Biology</a:t>
            </a:r>
          </a:p>
          <a:p>
            <a:pPr marL="457200" lvl="1" indent="0">
              <a:buNone/>
            </a:pPr>
            <a:endParaRPr lang="en-US" sz="4000" dirty="0"/>
          </a:p>
          <a:p>
            <a:pPr marL="971550" lvl="1" indent="-514350">
              <a:buFont typeface="+mj-lt"/>
              <a:buAutoNum type="arabicPeriod"/>
            </a:pPr>
            <a:endParaRPr lang="en-US" sz="4000" dirty="0"/>
          </a:p>
          <a:p>
            <a:pPr marL="971550" lvl="1" indent="-514350">
              <a:buFont typeface="+mj-lt"/>
              <a:buAutoNum type="arabicPeriod"/>
            </a:pPr>
            <a:endParaRPr lang="en-US" sz="4000" dirty="0"/>
          </a:p>
          <a:p>
            <a:pPr marL="742950" indent="-742950">
              <a:buFont typeface="+mj-lt"/>
              <a:buAutoNum type="arabicPeriod"/>
            </a:pPr>
            <a:endParaRPr lang="en-US" sz="4400" dirty="0"/>
          </a:p>
        </p:txBody>
      </p:sp>
    </p:spTree>
    <p:extLst>
      <p:ext uri="{BB962C8B-B14F-4D97-AF65-F5344CB8AC3E}">
        <p14:creationId xmlns:p14="http://schemas.microsoft.com/office/powerpoint/2010/main" val="1232439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8C4C0-43DD-4FAD-9EF2-0F8A6E4A5F4E}"/>
              </a:ext>
            </a:extLst>
          </p:cNvPr>
          <p:cNvSpPr>
            <a:spLocks noGrp="1"/>
          </p:cNvSpPr>
          <p:nvPr>
            <p:ph type="title"/>
          </p:nvPr>
        </p:nvSpPr>
        <p:spPr/>
        <p:txBody>
          <a:bodyPr/>
          <a:lstStyle/>
          <a:p>
            <a:r>
              <a:rPr lang="en-US" dirty="0"/>
              <a:t>Water Cycle</a:t>
            </a:r>
          </a:p>
        </p:txBody>
      </p:sp>
      <p:pic>
        <p:nvPicPr>
          <p:cNvPr id="5" name="Picture 4">
            <a:extLst>
              <a:ext uri="{FF2B5EF4-FFF2-40B4-BE49-F238E27FC236}">
                <a16:creationId xmlns:a16="http://schemas.microsoft.com/office/drawing/2014/main" id="{DB642CD6-813A-4F14-9A06-05147633D529}"/>
              </a:ext>
            </a:extLst>
          </p:cNvPr>
          <p:cNvPicPr>
            <a:picLocks noChangeAspect="1"/>
          </p:cNvPicPr>
          <p:nvPr/>
        </p:nvPicPr>
        <p:blipFill>
          <a:blip r:embed="rId3"/>
          <a:stretch>
            <a:fillRect/>
          </a:stretch>
        </p:blipFill>
        <p:spPr>
          <a:xfrm>
            <a:off x="753534" y="1749778"/>
            <a:ext cx="7440691" cy="3791435"/>
          </a:xfrm>
          <a:prstGeom prst="rect">
            <a:avLst/>
          </a:prstGeom>
        </p:spPr>
      </p:pic>
      <p:sp>
        <p:nvSpPr>
          <p:cNvPr id="7" name="Content Placeholder 6">
            <a:extLst>
              <a:ext uri="{FF2B5EF4-FFF2-40B4-BE49-F238E27FC236}">
                <a16:creationId xmlns:a16="http://schemas.microsoft.com/office/drawing/2014/main" id="{E09788C3-CBEB-4B51-9102-D1B89A5E3059}"/>
              </a:ext>
            </a:extLst>
          </p:cNvPr>
          <p:cNvSpPr>
            <a:spLocks noGrp="1"/>
          </p:cNvSpPr>
          <p:nvPr>
            <p:ph idx="1"/>
          </p:nvPr>
        </p:nvSpPr>
        <p:spPr>
          <a:xfrm>
            <a:off x="6067425" y="5847643"/>
            <a:ext cx="2619374" cy="322421"/>
          </a:xfrm>
        </p:spPr>
        <p:txBody>
          <a:bodyPr>
            <a:normAutofit fontScale="55000" lnSpcReduction="20000"/>
          </a:bodyPr>
          <a:lstStyle/>
          <a:p>
            <a:pPr marL="0" indent="0">
              <a:buNone/>
            </a:pPr>
            <a:r>
              <a:rPr lang="en-US" dirty="0"/>
              <a:t>Source: NASA.gov</a:t>
            </a:r>
          </a:p>
        </p:txBody>
      </p:sp>
      <p:pic>
        <p:nvPicPr>
          <p:cNvPr id="1026" name="Picture 2" descr="https://lh4.googleusercontent.com/jFu031Y3jPedFKK6rhiQobDLx61yLPm6mpyD0Bx6RLE8S_10MgFa4e08LplkJmK2rR-dhe39LCuUusO-ureGfFmt_46HiC8ENQf_E75nCwTiKMzTWtg5g8ltMhJCQftyGBQgzdce1ldJoUCLNw">
            <a:extLst>
              <a:ext uri="{FF2B5EF4-FFF2-40B4-BE49-F238E27FC236}">
                <a16:creationId xmlns:a16="http://schemas.microsoft.com/office/drawing/2014/main" id="{04CDE3F2-9360-481D-93EF-7E572701B8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89025"/>
            <a:ext cx="9144000" cy="467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32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Watersheds</a:t>
            </a:r>
          </a:p>
        </p:txBody>
      </p:sp>
      <p:sp>
        <p:nvSpPr>
          <p:cNvPr id="12" name="Content Placeholder 4">
            <a:extLst>
              <a:ext uri="{FF2B5EF4-FFF2-40B4-BE49-F238E27FC236}">
                <a16:creationId xmlns:a16="http://schemas.microsoft.com/office/drawing/2014/main" id="{42A251DA-7F9B-418E-9E55-2B9A4DCDAE27}"/>
              </a:ext>
            </a:extLst>
          </p:cNvPr>
          <p:cNvSpPr txBox="1">
            <a:spLocks/>
          </p:cNvSpPr>
          <p:nvPr/>
        </p:nvSpPr>
        <p:spPr>
          <a:xfrm>
            <a:off x="3610403" y="5703056"/>
            <a:ext cx="4951945" cy="409171"/>
          </a:xfrm>
          <a:prstGeom prst="rect">
            <a:avLst/>
          </a:prstGeom>
          <a:solidFill>
            <a:schemeClr val="bg1"/>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i="1" dirty="0">
                <a:solidFill>
                  <a:srgbClr val="000000"/>
                </a:solidFill>
                <a:latin typeface="Times New Roman" panose="02020603050405020304" pitchFamily="18" charset="0"/>
              </a:rPr>
              <a:t>Image Credit. A. Vicente, U.S. Forest Service</a:t>
            </a:r>
            <a:endParaRPr lang="en-US" sz="1600" dirty="0"/>
          </a:p>
          <a:p>
            <a:pPr marL="0" indent="0">
              <a:buNone/>
            </a:pPr>
            <a:endParaRPr lang="en-US" sz="1600" dirty="0"/>
          </a:p>
        </p:txBody>
      </p:sp>
      <p:sp>
        <p:nvSpPr>
          <p:cNvPr id="5" name="Content Placeholder 4"/>
          <p:cNvSpPr>
            <a:spLocks noGrp="1"/>
          </p:cNvSpPr>
          <p:nvPr>
            <p:ph idx="1"/>
          </p:nvPr>
        </p:nvSpPr>
        <p:spPr>
          <a:xfrm>
            <a:off x="452541" y="1417638"/>
            <a:ext cx="3087552" cy="4687443"/>
          </a:xfrm>
        </p:spPr>
        <p:txBody>
          <a:bodyPr lIns="91440" rIns="0">
            <a:normAutofit/>
          </a:bodyPr>
          <a:lstStyle/>
          <a:p>
            <a:pPr marL="0" indent="0">
              <a:buNone/>
            </a:pPr>
            <a:r>
              <a:rPr lang="en-US" sz="3600" u="sng" dirty="0">
                <a:latin typeface="Calibri" panose="020F0502020204030204" pitchFamily="34" charset="0"/>
                <a:cs typeface="Calibri" panose="020F0502020204030204" pitchFamily="34" charset="0"/>
              </a:rPr>
              <a:t>What are they?</a:t>
            </a:r>
          </a:p>
          <a:p>
            <a:pPr marL="57150" lvl="1" indent="0">
              <a:buNone/>
            </a:pPr>
            <a:r>
              <a:rPr lang="en-US" dirty="0"/>
              <a:t>Area of land that collects and drains all precipitation -both surface runoff and groundwater -to a common outlet such as a stream, river or lake.</a:t>
            </a:r>
            <a:endParaRPr lang="en-US" dirty="0">
              <a:latin typeface="Calibri" panose="020F0502020204030204" pitchFamily="34" charset="0"/>
              <a:cs typeface="Calibri" panose="020F0502020204030204" pitchFamily="34" charset="0"/>
            </a:endParaRPr>
          </a:p>
          <a:p>
            <a:pPr lvl="1"/>
            <a:endParaRPr lang="en-US" sz="32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p:txBody>
      </p:sp>
      <p:pic>
        <p:nvPicPr>
          <p:cNvPr id="10" name="Picture 2" descr="https://lh3.googleusercontent.com/DKwhLbQv8uthodHq1Wng08o5xZtlDwy356Wg7qr_Qa8NWai0Wp6gKV-Oc6YIzYsEfE6uuUEzg-qhrAAoJSk3lAKKULywDEs0r3aoXPnZFIEcc4aEQrdxoaR8HQtuh3Y3LJ0ZVm4rGKXEiHEylw">
            <a:extLst>
              <a:ext uri="{FF2B5EF4-FFF2-40B4-BE49-F238E27FC236}">
                <a16:creationId xmlns:a16="http://schemas.microsoft.com/office/drawing/2014/main" id="{5DBD28CC-7837-40E1-A982-3D3EECB79C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027"/>
          <a:stretch/>
        </p:blipFill>
        <p:spPr bwMode="auto">
          <a:xfrm>
            <a:off x="3757613" y="1214319"/>
            <a:ext cx="5356570" cy="4479921"/>
          </a:xfrm>
          <a:prstGeom prst="rect">
            <a:avLst/>
          </a:prstGeom>
          <a:noFill/>
          <a:ln w="19050">
            <a:solidFill>
              <a:schemeClr val="accent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100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Watersheds</a:t>
            </a:r>
          </a:p>
        </p:txBody>
      </p:sp>
      <p:sp>
        <p:nvSpPr>
          <p:cNvPr id="5" name="Content Placeholder 4"/>
          <p:cNvSpPr>
            <a:spLocks noGrp="1"/>
          </p:cNvSpPr>
          <p:nvPr>
            <p:ph idx="1"/>
          </p:nvPr>
        </p:nvSpPr>
        <p:spPr/>
        <p:txBody>
          <a:bodyPr>
            <a:normAutofit fontScale="92500" lnSpcReduction="10000"/>
          </a:bodyPr>
          <a:lstStyle/>
          <a:p>
            <a:pPr marL="0" indent="0">
              <a:buNone/>
            </a:pPr>
            <a:r>
              <a:rPr lang="en-US" sz="3600" dirty="0">
                <a:latin typeface="Calibri" panose="020F0502020204030204" pitchFamily="34" charset="0"/>
                <a:cs typeface="Calibri" panose="020F0502020204030204" pitchFamily="34" charset="0"/>
              </a:rPr>
              <a:t>Why are they important?</a:t>
            </a:r>
          </a:p>
          <a:p>
            <a:pPr lvl="1"/>
            <a:r>
              <a:rPr lang="en-US" sz="3200" dirty="0">
                <a:latin typeface="Calibri" panose="020F0502020204030204" pitchFamily="34" charset="0"/>
                <a:cs typeface="Calibri" panose="020F0502020204030204" pitchFamily="34" charset="0"/>
              </a:rPr>
              <a:t>Capture precipitation across a large area</a:t>
            </a:r>
          </a:p>
          <a:p>
            <a:pPr lvl="1"/>
            <a:r>
              <a:rPr lang="en-US" sz="3200" dirty="0"/>
              <a:t>Replenish water supply through:</a:t>
            </a:r>
          </a:p>
          <a:p>
            <a:pPr lvl="2"/>
            <a:r>
              <a:rPr lang="en-US" sz="2800" dirty="0">
                <a:latin typeface="Calibri" panose="020F0502020204030204" pitchFamily="34" charset="0"/>
                <a:cs typeface="Calibri" panose="020F0502020204030204" pitchFamily="34" charset="0"/>
              </a:rPr>
              <a:t>Groundwater infiltration</a:t>
            </a:r>
          </a:p>
          <a:p>
            <a:pPr lvl="2"/>
            <a:r>
              <a:rPr lang="en-US" sz="2800" dirty="0"/>
              <a:t>Surface water runoff</a:t>
            </a:r>
          </a:p>
          <a:p>
            <a:pPr lvl="1"/>
            <a:r>
              <a:rPr lang="en-US" sz="3200" dirty="0"/>
              <a:t>Collects and transports runoff pollution</a:t>
            </a:r>
          </a:p>
          <a:p>
            <a:pPr lvl="2"/>
            <a:r>
              <a:rPr lang="en-US" sz="2800" dirty="0"/>
              <a:t>Eroded soil</a:t>
            </a:r>
          </a:p>
          <a:p>
            <a:pPr lvl="2"/>
            <a:r>
              <a:rPr lang="en-US" sz="2800" dirty="0"/>
              <a:t>Fertilizers (nutrients)</a:t>
            </a:r>
          </a:p>
          <a:p>
            <a:pPr lvl="2"/>
            <a:r>
              <a:rPr lang="en-US" sz="2800" dirty="0"/>
              <a:t>Livestock, pet and human wastes (bacteria/pathogens)</a:t>
            </a:r>
          </a:p>
          <a:p>
            <a:pPr lvl="1"/>
            <a:endParaRPr lang="en-US" sz="3200" dirty="0">
              <a:latin typeface="Calibri" panose="020F0502020204030204" pitchFamily="34" charset="0"/>
              <a:cs typeface="Calibri" panose="020F0502020204030204" pitchFamily="34" charset="0"/>
            </a:endParaRPr>
          </a:p>
          <a:p>
            <a:pPr lvl="1"/>
            <a:endParaRPr lang="en-US" sz="32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6221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lose up of a map&#10;&#10;Description generated with high confidence">
            <a:extLst>
              <a:ext uri="{FF2B5EF4-FFF2-40B4-BE49-F238E27FC236}">
                <a16:creationId xmlns:a16="http://schemas.microsoft.com/office/drawing/2014/main" id="{61702031-2B76-4519-8A8C-E82DA2816C6F}"/>
              </a:ext>
            </a:extLst>
          </p:cNvPr>
          <p:cNvPicPr>
            <a:picLocks noGrp="1" noChangeAspect="1"/>
          </p:cNvPicPr>
          <p:nvPr>
            <p:ph idx="1"/>
          </p:nvPr>
        </p:nvPicPr>
        <p:blipFill rotWithShape="1">
          <a:blip r:embed="rId3"/>
          <a:srcRect l="2325" b="6953"/>
          <a:stretch/>
        </p:blipFill>
        <p:spPr>
          <a:xfrm>
            <a:off x="4424265" y="379414"/>
            <a:ext cx="4595699" cy="3382962"/>
          </a:xfrm>
        </p:spPr>
      </p:pic>
      <p:sp>
        <p:nvSpPr>
          <p:cNvPr id="4" name="Title 3"/>
          <p:cNvSpPr>
            <a:spLocks noGrp="1"/>
          </p:cNvSpPr>
          <p:nvPr>
            <p:ph type="title"/>
          </p:nvPr>
        </p:nvSpPr>
        <p:spPr/>
        <p:txBody>
          <a:bodyPr/>
          <a:lstStyle/>
          <a:p>
            <a:pPr algn="l"/>
            <a:r>
              <a:rPr lang="en-US" dirty="0"/>
              <a:t>Hydrologic Unit Code (HUC)</a:t>
            </a:r>
          </a:p>
        </p:txBody>
      </p:sp>
      <p:graphicFrame>
        <p:nvGraphicFramePr>
          <p:cNvPr id="8" name="Table 7">
            <a:extLst>
              <a:ext uri="{FF2B5EF4-FFF2-40B4-BE49-F238E27FC236}">
                <a16:creationId xmlns:a16="http://schemas.microsoft.com/office/drawing/2014/main" id="{FBED0216-CE27-4A20-A713-A158BC2436F9}"/>
              </a:ext>
            </a:extLst>
          </p:cNvPr>
          <p:cNvGraphicFramePr>
            <a:graphicFrameLocks noGrp="1"/>
          </p:cNvGraphicFramePr>
          <p:nvPr>
            <p:extLst>
              <p:ext uri="{D42A27DB-BD31-4B8C-83A1-F6EECF244321}">
                <p14:modId xmlns:p14="http://schemas.microsoft.com/office/powerpoint/2010/main" val="4011322159"/>
              </p:ext>
            </p:extLst>
          </p:nvPr>
        </p:nvGraphicFramePr>
        <p:xfrm>
          <a:off x="4459712" y="3762376"/>
          <a:ext cx="4524803" cy="2494280"/>
        </p:xfrm>
        <a:graphic>
          <a:graphicData uri="http://schemas.openxmlformats.org/drawingml/2006/table">
            <a:tbl>
              <a:tblPr firstRow="1" bandRow="1">
                <a:tableStyleId>{5C22544A-7EE6-4342-B048-85BDC9FD1C3A}</a:tableStyleId>
              </a:tblPr>
              <a:tblGrid>
                <a:gridCol w="930985">
                  <a:extLst>
                    <a:ext uri="{9D8B030D-6E8A-4147-A177-3AD203B41FA5}">
                      <a16:colId xmlns:a16="http://schemas.microsoft.com/office/drawing/2014/main" val="3603338195"/>
                    </a:ext>
                  </a:extLst>
                </a:gridCol>
                <a:gridCol w="853403">
                  <a:extLst>
                    <a:ext uri="{9D8B030D-6E8A-4147-A177-3AD203B41FA5}">
                      <a16:colId xmlns:a16="http://schemas.microsoft.com/office/drawing/2014/main" val="852843822"/>
                    </a:ext>
                  </a:extLst>
                </a:gridCol>
                <a:gridCol w="1488443">
                  <a:extLst>
                    <a:ext uri="{9D8B030D-6E8A-4147-A177-3AD203B41FA5}">
                      <a16:colId xmlns:a16="http://schemas.microsoft.com/office/drawing/2014/main" val="1354774862"/>
                    </a:ext>
                  </a:extLst>
                </a:gridCol>
                <a:gridCol w="1251972">
                  <a:extLst>
                    <a:ext uri="{9D8B030D-6E8A-4147-A177-3AD203B41FA5}">
                      <a16:colId xmlns:a16="http://schemas.microsoft.com/office/drawing/2014/main" val="3678609292"/>
                    </a:ext>
                  </a:extLst>
                </a:gridCol>
              </a:tblGrid>
              <a:tr h="370840">
                <a:tc>
                  <a:txBody>
                    <a:bodyPr/>
                    <a:lstStyle/>
                    <a:p>
                      <a:r>
                        <a:rPr lang="en-US" dirty="0"/>
                        <a:t>HUC Code</a:t>
                      </a:r>
                    </a:p>
                  </a:txBody>
                  <a:tcPr/>
                </a:tc>
                <a:tc>
                  <a:txBody>
                    <a:bodyPr/>
                    <a:lstStyle/>
                    <a:p>
                      <a:r>
                        <a:rPr lang="en-US" dirty="0"/>
                        <a:t>Count</a:t>
                      </a:r>
                    </a:p>
                  </a:txBody>
                  <a:tcPr/>
                </a:tc>
                <a:tc>
                  <a:txBody>
                    <a:bodyPr/>
                    <a:lstStyle/>
                    <a:p>
                      <a:r>
                        <a:rPr lang="en-US" dirty="0"/>
                        <a:t>Name</a:t>
                      </a:r>
                    </a:p>
                  </a:txBody>
                  <a:tcPr/>
                </a:tc>
                <a:tc>
                  <a:txBody>
                    <a:bodyPr/>
                    <a:lstStyle/>
                    <a:p>
                      <a:r>
                        <a:rPr lang="en-US" dirty="0"/>
                        <a:t>Avg. Area </a:t>
                      </a:r>
                    </a:p>
                    <a:p>
                      <a:r>
                        <a:rPr lang="en-US" dirty="0"/>
                        <a:t>(</a:t>
                      </a:r>
                      <a:r>
                        <a:rPr lang="en-US" dirty="0" err="1"/>
                        <a:t>sq</a:t>
                      </a:r>
                      <a:r>
                        <a:rPr lang="en-US" dirty="0"/>
                        <a:t> mi)</a:t>
                      </a:r>
                    </a:p>
                  </a:txBody>
                  <a:tcPr/>
                </a:tc>
                <a:extLst>
                  <a:ext uri="{0D108BD9-81ED-4DB2-BD59-A6C34878D82A}">
                    <a16:rowId xmlns:a16="http://schemas.microsoft.com/office/drawing/2014/main" val="3318534325"/>
                  </a:ext>
                </a:extLst>
              </a:tr>
              <a:tr h="370840">
                <a:tc>
                  <a:txBody>
                    <a:bodyPr/>
                    <a:lstStyle/>
                    <a:p>
                      <a:r>
                        <a:rPr lang="en-US" dirty="0"/>
                        <a:t>Huc-4</a:t>
                      </a:r>
                    </a:p>
                  </a:txBody>
                  <a:tcPr/>
                </a:tc>
                <a:tc>
                  <a:txBody>
                    <a:bodyPr/>
                    <a:lstStyle/>
                    <a:p>
                      <a:r>
                        <a:rPr lang="en-US" dirty="0"/>
                        <a:t>10</a:t>
                      </a:r>
                    </a:p>
                  </a:txBody>
                  <a:tcPr/>
                </a:tc>
                <a:tc>
                  <a:txBody>
                    <a:bodyPr/>
                    <a:lstStyle/>
                    <a:p>
                      <a:r>
                        <a:rPr lang="en-US" dirty="0" err="1"/>
                        <a:t>Subregion</a:t>
                      </a:r>
                      <a:endParaRPr lang="en-US" dirty="0"/>
                    </a:p>
                  </a:txBody>
                  <a:tcPr/>
                </a:tc>
                <a:tc>
                  <a:txBody>
                    <a:bodyPr/>
                    <a:lstStyle/>
                    <a:p>
                      <a:r>
                        <a:rPr lang="en-US" dirty="0"/>
                        <a:t>17,000</a:t>
                      </a:r>
                    </a:p>
                  </a:txBody>
                  <a:tcPr/>
                </a:tc>
                <a:extLst>
                  <a:ext uri="{0D108BD9-81ED-4DB2-BD59-A6C34878D82A}">
                    <a16:rowId xmlns:a16="http://schemas.microsoft.com/office/drawing/2014/main" val="1135436256"/>
                  </a:ext>
                </a:extLst>
              </a:tr>
              <a:tr h="370840">
                <a:tc>
                  <a:txBody>
                    <a:bodyPr/>
                    <a:lstStyle/>
                    <a:p>
                      <a:r>
                        <a:rPr lang="en-US" dirty="0"/>
                        <a:t>Huc-6</a:t>
                      </a:r>
                    </a:p>
                  </a:txBody>
                  <a:tcPr/>
                </a:tc>
                <a:tc>
                  <a:txBody>
                    <a:bodyPr/>
                    <a:lstStyle/>
                    <a:p>
                      <a:r>
                        <a:rPr lang="en-US" dirty="0"/>
                        <a:t>15</a:t>
                      </a:r>
                    </a:p>
                  </a:txBody>
                  <a:tcPr/>
                </a:tc>
                <a:tc>
                  <a:txBody>
                    <a:bodyPr/>
                    <a:lstStyle/>
                    <a:p>
                      <a:r>
                        <a:rPr lang="en-US" dirty="0"/>
                        <a:t>Basin</a:t>
                      </a:r>
                    </a:p>
                  </a:txBody>
                  <a:tcPr/>
                </a:tc>
                <a:tc>
                  <a:txBody>
                    <a:bodyPr/>
                    <a:lstStyle/>
                    <a:p>
                      <a:r>
                        <a:rPr lang="en-US" dirty="0"/>
                        <a:t>10,000</a:t>
                      </a:r>
                    </a:p>
                  </a:txBody>
                  <a:tcPr/>
                </a:tc>
                <a:extLst>
                  <a:ext uri="{0D108BD9-81ED-4DB2-BD59-A6C34878D82A}">
                    <a16:rowId xmlns:a16="http://schemas.microsoft.com/office/drawing/2014/main" val="175770821"/>
                  </a:ext>
                </a:extLst>
              </a:tr>
              <a:tr h="370840">
                <a:tc>
                  <a:txBody>
                    <a:bodyPr/>
                    <a:lstStyle/>
                    <a:p>
                      <a:r>
                        <a:rPr lang="en-US" dirty="0"/>
                        <a:t>Huc-8</a:t>
                      </a:r>
                    </a:p>
                  </a:txBody>
                  <a:tcPr/>
                </a:tc>
                <a:tc>
                  <a:txBody>
                    <a:bodyPr/>
                    <a:lstStyle/>
                    <a:p>
                      <a:r>
                        <a:rPr lang="en-US" dirty="0"/>
                        <a:t>45</a:t>
                      </a:r>
                    </a:p>
                  </a:txBody>
                  <a:tcPr/>
                </a:tc>
                <a:tc>
                  <a:txBody>
                    <a:bodyPr/>
                    <a:lstStyle/>
                    <a:p>
                      <a:r>
                        <a:rPr lang="en-US" dirty="0" err="1"/>
                        <a:t>Subbasin</a:t>
                      </a:r>
                      <a:endParaRPr lang="en-US" dirty="0"/>
                    </a:p>
                  </a:txBody>
                  <a:tcPr/>
                </a:tc>
                <a:tc>
                  <a:txBody>
                    <a:bodyPr/>
                    <a:lstStyle/>
                    <a:p>
                      <a:r>
                        <a:rPr lang="en-US" dirty="0"/>
                        <a:t>700</a:t>
                      </a:r>
                    </a:p>
                  </a:txBody>
                  <a:tcPr/>
                </a:tc>
                <a:extLst>
                  <a:ext uri="{0D108BD9-81ED-4DB2-BD59-A6C34878D82A}">
                    <a16:rowId xmlns:a16="http://schemas.microsoft.com/office/drawing/2014/main" val="1867311553"/>
                  </a:ext>
                </a:extLst>
              </a:tr>
              <a:tr h="370840">
                <a:tc>
                  <a:txBody>
                    <a:bodyPr/>
                    <a:lstStyle/>
                    <a:p>
                      <a:r>
                        <a:rPr lang="en-US" dirty="0"/>
                        <a:t>Huc-10</a:t>
                      </a:r>
                    </a:p>
                  </a:txBody>
                  <a:tcPr/>
                </a:tc>
                <a:tc>
                  <a:txBody>
                    <a:bodyPr/>
                    <a:lstStyle/>
                    <a:p>
                      <a:r>
                        <a:rPr lang="en-US" dirty="0"/>
                        <a:t>248</a:t>
                      </a:r>
                    </a:p>
                  </a:txBody>
                  <a:tcPr/>
                </a:tc>
                <a:tc>
                  <a:txBody>
                    <a:bodyPr/>
                    <a:lstStyle/>
                    <a:p>
                      <a:r>
                        <a:rPr lang="en-US" dirty="0"/>
                        <a:t>Watershed</a:t>
                      </a:r>
                    </a:p>
                  </a:txBody>
                  <a:tcPr/>
                </a:tc>
                <a:tc>
                  <a:txBody>
                    <a:bodyPr/>
                    <a:lstStyle/>
                    <a:p>
                      <a:r>
                        <a:rPr lang="en-US" dirty="0"/>
                        <a:t>200</a:t>
                      </a:r>
                    </a:p>
                  </a:txBody>
                  <a:tcPr/>
                </a:tc>
                <a:extLst>
                  <a:ext uri="{0D108BD9-81ED-4DB2-BD59-A6C34878D82A}">
                    <a16:rowId xmlns:a16="http://schemas.microsoft.com/office/drawing/2014/main" val="105252911"/>
                  </a:ext>
                </a:extLst>
              </a:tr>
              <a:tr h="370840">
                <a:tc>
                  <a:txBody>
                    <a:bodyPr/>
                    <a:lstStyle/>
                    <a:p>
                      <a:r>
                        <a:rPr lang="en-US" dirty="0"/>
                        <a:t>Huc-12</a:t>
                      </a:r>
                    </a:p>
                  </a:txBody>
                  <a:tcPr/>
                </a:tc>
                <a:tc>
                  <a:txBody>
                    <a:bodyPr/>
                    <a:lstStyle/>
                    <a:p>
                      <a:r>
                        <a:rPr lang="en-US" dirty="0"/>
                        <a:t>1301</a:t>
                      </a:r>
                    </a:p>
                  </a:txBody>
                  <a:tcPr/>
                </a:tc>
                <a:tc>
                  <a:txBody>
                    <a:bodyPr/>
                    <a:lstStyle/>
                    <a:p>
                      <a:r>
                        <a:rPr lang="en-US" dirty="0" err="1"/>
                        <a:t>Subwatershed</a:t>
                      </a:r>
                      <a:endParaRPr lang="en-US" dirty="0"/>
                    </a:p>
                  </a:txBody>
                  <a:tcPr/>
                </a:tc>
                <a:tc>
                  <a:txBody>
                    <a:bodyPr/>
                    <a:lstStyle/>
                    <a:p>
                      <a:r>
                        <a:rPr lang="en-US" dirty="0"/>
                        <a:t>40</a:t>
                      </a:r>
                    </a:p>
                  </a:txBody>
                  <a:tcPr/>
                </a:tc>
                <a:extLst>
                  <a:ext uri="{0D108BD9-81ED-4DB2-BD59-A6C34878D82A}">
                    <a16:rowId xmlns:a16="http://schemas.microsoft.com/office/drawing/2014/main" val="632297154"/>
                  </a:ext>
                </a:extLst>
              </a:tr>
            </a:tbl>
          </a:graphicData>
        </a:graphic>
      </p:graphicFrame>
      <p:pic>
        <p:nvPicPr>
          <p:cNvPr id="9" name="Picture 8">
            <a:extLst>
              <a:ext uri="{FF2B5EF4-FFF2-40B4-BE49-F238E27FC236}">
                <a16:creationId xmlns:a16="http://schemas.microsoft.com/office/drawing/2014/main" id="{31BDC327-CA07-4720-8AD8-EB3578DEF816}"/>
              </a:ext>
            </a:extLst>
          </p:cNvPr>
          <p:cNvPicPr>
            <a:picLocks noChangeAspect="1"/>
          </p:cNvPicPr>
          <p:nvPr/>
        </p:nvPicPr>
        <p:blipFill>
          <a:blip r:embed="rId4"/>
          <a:stretch>
            <a:fillRect/>
          </a:stretch>
        </p:blipFill>
        <p:spPr>
          <a:xfrm>
            <a:off x="208413" y="1677359"/>
            <a:ext cx="4135243" cy="4634803"/>
          </a:xfrm>
          <a:prstGeom prst="rect">
            <a:avLst/>
          </a:prstGeom>
        </p:spPr>
      </p:pic>
      <p:sp>
        <p:nvSpPr>
          <p:cNvPr id="11" name="TextBox 10">
            <a:extLst>
              <a:ext uri="{FF2B5EF4-FFF2-40B4-BE49-F238E27FC236}">
                <a16:creationId xmlns:a16="http://schemas.microsoft.com/office/drawing/2014/main" id="{96FB910B-44AE-418B-B078-A43D8EBD7A99}"/>
              </a:ext>
            </a:extLst>
          </p:cNvPr>
          <p:cNvSpPr txBox="1"/>
          <p:nvPr/>
        </p:nvSpPr>
        <p:spPr>
          <a:xfrm>
            <a:off x="313188" y="1400103"/>
            <a:ext cx="1353687" cy="261610"/>
          </a:xfrm>
          <a:prstGeom prst="rect">
            <a:avLst/>
          </a:prstGeom>
          <a:noFill/>
        </p:spPr>
        <p:txBody>
          <a:bodyPr wrap="square" rtlCol="0">
            <a:spAutoFit/>
          </a:bodyPr>
          <a:lstStyle/>
          <a:p>
            <a:r>
              <a:rPr lang="en-US" sz="1100" dirty="0">
                <a:latin typeface="AvenirNext LT Pro Bold" panose="020B0804020202020204" pitchFamily="34" charset="0"/>
              </a:rPr>
              <a:t>HUC 10</a:t>
            </a:r>
          </a:p>
        </p:txBody>
      </p:sp>
      <p:sp>
        <p:nvSpPr>
          <p:cNvPr id="16" name="TextBox 15">
            <a:extLst>
              <a:ext uri="{FF2B5EF4-FFF2-40B4-BE49-F238E27FC236}">
                <a16:creationId xmlns:a16="http://schemas.microsoft.com/office/drawing/2014/main" id="{5830F5C8-677C-4DA9-BD0B-9AF2C715A8F9}"/>
              </a:ext>
            </a:extLst>
          </p:cNvPr>
          <p:cNvSpPr txBox="1"/>
          <p:nvPr/>
        </p:nvSpPr>
        <p:spPr>
          <a:xfrm>
            <a:off x="5830649" y="3362266"/>
            <a:ext cx="3104938" cy="400110"/>
          </a:xfrm>
          <a:prstGeom prst="rect">
            <a:avLst/>
          </a:prstGeom>
          <a:noFill/>
        </p:spPr>
        <p:txBody>
          <a:bodyPr wrap="square" rtlCol="0">
            <a:spAutoFit/>
          </a:bodyPr>
          <a:lstStyle/>
          <a:p>
            <a:r>
              <a:rPr lang="en-US" sz="2000" dirty="0">
                <a:latin typeface="AvenirNext LT Pro Bold" panose="020B0804020202020204" pitchFamily="34" charset="0"/>
              </a:rPr>
              <a:t>Kentucky HUCs by Size</a:t>
            </a:r>
          </a:p>
        </p:txBody>
      </p:sp>
    </p:spTree>
    <p:extLst>
      <p:ext uri="{BB962C8B-B14F-4D97-AF65-F5344CB8AC3E}">
        <p14:creationId xmlns:p14="http://schemas.microsoft.com/office/powerpoint/2010/main" val="326498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Water Quality</a:t>
            </a:r>
          </a:p>
        </p:txBody>
      </p:sp>
      <p:sp>
        <p:nvSpPr>
          <p:cNvPr id="5" name="Content Placeholder 4"/>
          <p:cNvSpPr>
            <a:spLocks noGrp="1"/>
          </p:cNvSpPr>
          <p:nvPr>
            <p:ph idx="1"/>
          </p:nvPr>
        </p:nvSpPr>
        <p:spPr>
          <a:xfrm>
            <a:off x="452539" y="1417638"/>
            <a:ext cx="4032963" cy="4687443"/>
          </a:xfrm>
        </p:spPr>
        <p:txBody>
          <a:bodyPr lIns="91440" rIns="0">
            <a:normAutofit/>
          </a:bodyPr>
          <a:lstStyle/>
          <a:p>
            <a:pPr marL="0" indent="0">
              <a:buNone/>
            </a:pPr>
            <a:r>
              <a:rPr lang="en-US" sz="3600" u="sng" dirty="0">
                <a:latin typeface="Calibri" panose="020F0502020204030204" pitchFamily="34" charset="0"/>
                <a:cs typeface="Calibri" panose="020F0502020204030204" pitchFamily="34" charset="0"/>
              </a:rPr>
              <a:t>What is it?</a:t>
            </a:r>
          </a:p>
          <a:p>
            <a:pPr marL="57150" lvl="1" indent="0">
              <a:buNone/>
            </a:pPr>
            <a:r>
              <a:rPr lang="en-US" dirty="0"/>
              <a:t>Water quality refers to the chemical, physical, and  biological characteristics of water. </a:t>
            </a:r>
          </a:p>
          <a:p>
            <a:pPr marL="57150" lvl="1" indent="0">
              <a:buNone/>
            </a:pPr>
            <a:r>
              <a:rPr lang="en-US" dirty="0"/>
              <a:t>It is a measure of the condition of water in relation to </a:t>
            </a:r>
            <a:r>
              <a:rPr lang="en-US" u="sng" dirty="0"/>
              <a:t>human health</a:t>
            </a:r>
            <a:r>
              <a:rPr lang="en-US" dirty="0"/>
              <a:t>, </a:t>
            </a:r>
            <a:r>
              <a:rPr lang="en-US" u="sng" dirty="0"/>
              <a:t>ecological conditions</a:t>
            </a:r>
            <a:r>
              <a:rPr lang="en-US" dirty="0"/>
              <a:t>, and </a:t>
            </a:r>
            <a:r>
              <a:rPr lang="en-US" u="sng" dirty="0"/>
              <a:t>the ways we use water</a:t>
            </a:r>
            <a:r>
              <a:rPr lang="en-US" dirty="0"/>
              <a:t>. </a:t>
            </a:r>
            <a:endParaRPr lang="en-US" sz="3600" dirty="0">
              <a:latin typeface="Calibri" panose="020F0502020204030204" pitchFamily="34" charset="0"/>
              <a:cs typeface="Calibri" panose="020F0502020204030204" pitchFamily="34" charset="0"/>
            </a:endParaRPr>
          </a:p>
        </p:txBody>
      </p:sp>
      <p:pic>
        <p:nvPicPr>
          <p:cNvPr id="1026" name="Picture 2" descr="Image result for water quality">
            <a:extLst>
              <a:ext uri="{FF2B5EF4-FFF2-40B4-BE49-F238E27FC236}">
                <a16:creationId xmlns:a16="http://schemas.microsoft.com/office/drawing/2014/main" id="{9A232CB4-D297-4DDB-B947-33AF87BB5B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3591" y="2361653"/>
            <a:ext cx="4032963" cy="2633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790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Watersheds and Water Quality</a:t>
            </a:r>
          </a:p>
        </p:txBody>
      </p:sp>
      <p:sp>
        <p:nvSpPr>
          <p:cNvPr id="5" name="Content Placeholder 4"/>
          <p:cNvSpPr>
            <a:spLocks noGrp="1"/>
          </p:cNvSpPr>
          <p:nvPr>
            <p:ph idx="1"/>
          </p:nvPr>
        </p:nvSpPr>
        <p:spPr>
          <a:xfrm>
            <a:off x="452540" y="1273603"/>
            <a:ext cx="4145204" cy="4831478"/>
          </a:xfrm>
        </p:spPr>
        <p:txBody>
          <a:bodyPr lIns="91440" rIns="0">
            <a:normAutofit/>
          </a:bodyPr>
          <a:lstStyle/>
          <a:p>
            <a:pPr marL="57150" lvl="1" indent="0">
              <a:buNone/>
            </a:pPr>
            <a:r>
              <a:rPr lang="en-US" dirty="0"/>
              <a:t>Water</a:t>
            </a:r>
          </a:p>
          <a:p>
            <a:pPr marL="514350" lvl="1" indent="-457200"/>
            <a:r>
              <a:rPr lang="en-US" dirty="0"/>
              <a:t>Climate / Weather</a:t>
            </a:r>
          </a:p>
          <a:p>
            <a:pPr marL="514350" lvl="1" indent="-457200"/>
            <a:r>
              <a:rPr lang="en-US" dirty="0">
                <a:latin typeface="Calibri" panose="020F0502020204030204" pitchFamily="34" charset="0"/>
                <a:cs typeface="Calibri" panose="020F0502020204030204" pitchFamily="34" charset="0"/>
              </a:rPr>
              <a:t>Hydrology / Hydraulics</a:t>
            </a:r>
          </a:p>
          <a:p>
            <a:pPr marL="57150" lvl="1" indent="0">
              <a:buNone/>
            </a:pPr>
            <a:endParaRPr lang="en-US" dirty="0">
              <a:latin typeface="Calibri" panose="020F0502020204030204" pitchFamily="34" charset="0"/>
              <a:cs typeface="Calibri" panose="020F0502020204030204" pitchFamily="34" charset="0"/>
            </a:endParaRPr>
          </a:p>
          <a:p>
            <a:pPr marL="57150" lvl="1" indent="0">
              <a:buNone/>
            </a:pPr>
            <a:r>
              <a:rPr lang="en-US" dirty="0">
                <a:latin typeface="Calibri" panose="020F0502020204030204" pitchFamily="34" charset="0"/>
                <a:cs typeface="Calibri" panose="020F0502020204030204" pitchFamily="34" charset="0"/>
              </a:rPr>
              <a:t>Environment</a:t>
            </a:r>
          </a:p>
          <a:p>
            <a:pPr marL="514350" lvl="1" indent="-457200"/>
            <a:r>
              <a:rPr lang="en-US" dirty="0"/>
              <a:t>Geomorphology</a:t>
            </a:r>
          </a:p>
          <a:p>
            <a:pPr marL="514350" lvl="1" indent="-457200"/>
            <a:r>
              <a:rPr lang="en-US" dirty="0">
                <a:latin typeface="Calibri" panose="020F0502020204030204" pitchFamily="34" charset="0"/>
                <a:cs typeface="Calibri" panose="020F0502020204030204" pitchFamily="34" charset="0"/>
              </a:rPr>
              <a:t>Land Use</a:t>
            </a:r>
          </a:p>
          <a:p>
            <a:pPr marL="514350" lvl="1" indent="-457200"/>
            <a:r>
              <a:rPr lang="en-US" dirty="0"/>
              <a:t>Biology / Ecology	</a:t>
            </a:r>
            <a:endParaRPr lang="en-US" dirty="0">
              <a:latin typeface="Calibri" panose="020F0502020204030204" pitchFamily="34" charset="0"/>
              <a:cs typeface="Calibri" panose="020F0502020204030204" pitchFamily="34" charset="0"/>
            </a:endParaRPr>
          </a:p>
          <a:p>
            <a:pPr lvl="1"/>
            <a:endParaRPr lang="en-US" sz="32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16250C7-4DE7-40D2-BE99-1CC421A07956}"/>
              </a:ext>
            </a:extLst>
          </p:cNvPr>
          <p:cNvPicPr>
            <a:picLocks noChangeAspect="1"/>
          </p:cNvPicPr>
          <p:nvPr/>
        </p:nvPicPr>
        <p:blipFill>
          <a:blip r:embed="rId3"/>
          <a:stretch>
            <a:fillRect/>
          </a:stretch>
        </p:blipFill>
        <p:spPr>
          <a:xfrm>
            <a:off x="4597744" y="2255653"/>
            <a:ext cx="4269900" cy="2867378"/>
          </a:xfrm>
          <a:prstGeom prst="rect">
            <a:avLst/>
          </a:prstGeom>
        </p:spPr>
      </p:pic>
    </p:spTree>
    <p:extLst>
      <p:ext uri="{BB962C8B-B14F-4D97-AF65-F5344CB8AC3E}">
        <p14:creationId xmlns:p14="http://schemas.microsoft.com/office/powerpoint/2010/main" val="4233755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Two views on Water Health </a:t>
            </a:r>
          </a:p>
        </p:txBody>
      </p:sp>
      <p:sp>
        <p:nvSpPr>
          <p:cNvPr id="5" name="Content Placeholder 4"/>
          <p:cNvSpPr>
            <a:spLocks noGrp="1"/>
          </p:cNvSpPr>
          <p:nvPr>
            <p:ph idx="1"/>
          </p:nvPr>
        </p:nvSpPr>
        <p:spPr>
          <a:xfrm>
            <a:off x="452539" y="1273603"/>
            <a:ext cx="8061873" cy="4831478"/>
          </a:xfrm>
        </p:spPr>
        <p:txBody>
          <a:bodyPr lIns="91440" rIns="0">
            <a:normAutofit/>
          </a:bodyPr>
          <a:lstStyle/>
          <a:p>
            <a:pPr marL="57150" lvl="1" indent="0">
              <a:buNone/>
            </a:pPr>
            <a:r>
              <a:rPr lang="en-US" b="1" dirty="0">
                <a:solidFill>
                  <a:schemeClr val="tx2"/>
                </a:solidFill>
              </a:rPr>
              <a:t>Ecologist’s View					Hydrologist’s View</a:t>
            </a:r>
          </a:p>
          <a:p>
            <a:pPr marL="457200" lvl="1" indent="0">
              <a:buNone/>
            </a:pPr>
            <a:endParaRPr lang="en-US" sz="32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p:txBody>
      </p:sp>
      <p:sp>
        <p:nvSpPr>
          <p:cNvPr id="11" name="Content Placeholder 4">
            <a:extLst>
              <a:ext uri="{FF2B5EF4-FFF2-40B4-BE49-F238E27FC236}">
                <a16:creationId xmlns:a16="http://schemas.microsoft.com/office/drawing/2014/main" id="{F2625BD8-0B57-4D1F-845D-A8B593465791}"/>
              </a:ext>
            </a:extLst>
          </p:cNvPr>
          <p:cNvSpPr txBox="1">
            <a:spLocks/>
          </p:cNvSpPr>
          <p:nvPr/>
        </p:nvSpPr>
        <p:spPr>
          <a:xfrm>
            <a:off x="734518" y="5754478"/>
            <a:ext cx="7952280" cy="447738"/>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Source: Gordon et al.  2004. “Stream Hydrology: An Introduction for Ecologists” Second Edition</a:t>
            </a:r>
          </a:p>
          <a:p>
            <a:endParaRPr lang="en-US" sz="3600" dirty="0"/>
          </a:p>
        </p:txBody>
      </p:sp>
      <p:pic>
        <p:nvPicPr>
          <p:cNvPr id="2" name="Picture 1">
            <a:extLst>
              <a:ext uri="{FF2B5EF4-FFF2-40B4-BE49-F238E27FC236}">
                <a16:creationId xmlns:a16="http://schemas.microsoft.com/office/drawing/2014/main" id="{9D081998-3935-4C88-AE23-CFC6BCB1E944}"/>
              </a:ext>
            </a:extLst>
          </p:cNvPr>
          <p:cNvPicPr>
            <a:picLocks noChangeAspect="1"/>
          </p:cNvPicPr>
          <p:nvPr/>
        </p:nvPicPr>
        <p:blipFill>
          <a:blip r:embed="rId3"/>
          <a:stretch>
            <a:fillRect/>
          </a:stretch>
        </p:blipFill>
        <p:spPr>
          <a:xfrm>
            <a:off x="257661" y="1871241"/>
            <a:ext cx="4314339" cy="3195434"/>
          </a:xfrm>
          <a:prstGeom prst="rect">
            <a:avLst/>
          </a:prstGeom>
        </p:spPr>
      </p:pic>
      <p:pic>
        <p:nvPicPr>
          <p:cNvPr id="3" name="Picture 2">
            <a:extLst>
              <a:ext uri="{FF2B5EF4-FFF2-40B4-BE49-F238E27FC236}">
                <a16:creationId xmlns:a16="http://schemas.microsoft.com/office/drawing/2014/main" id="{22DA983D-5DD1-4B62-AEBD-B3C8692B7C35}"/>
              </a:ext>
            </a:extLst>
          </p:cNvPr>
          <p:cNvPicPr>
            <a:picLocks noChangeAspect="1"/>
          </p:cNvPicPr>
          <p:nvPr/>
        </p:nvPicPr>
        <p:blipFill>
          <a:blip r:embed="rId4"/>
          <a:stretch>
            <a:fillRect/>
          </a:stretch>
        </p:blipFill>
        <p:spPr>
          <a:xfrm>
            <a:off x="4572000" y="2941392"/>
            <a:ext cx="4356716" cy="1435736"/>
          </a:xfrm>
          <a:prstGeom prst="rect">
            <a:avLst/>
          </a:prstGeom>
        </p:spPr>
      </p:pic>
    </p:spTree>
    <p:extLst>
      <p:ext uri="{BB962C8B-B14F-4D97-AF65-F5344CB8AC3E}">
        <p14:creationId xmlns:p14="http://schemas.microsoft.com/office/powerpoint/2010/main" val="1035309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6F9CE-8308-4582-98B6-9780EEEDBEE6}"/>
              </a:ext>
            </a:extLst>
          </p:cNvPr>
          <p:cNvSpPr>
            <a:spLocks noGrp="1"/>
          </p:cNvSpPr>
          <p:nvPr>
            <p:ph type="title"/>
          </p:nvPr>
        </p:nvSpPr>
        <p:spPr>
          <a:xfrm>
            <a:off x="461471" y="274638"/>
            <a:ext cx="8225327" cy="824037"/>
          </a:xfrm>
        </p:spPr>
        <p:txBody>
          <a:bodyPr/>
          <a:lstStyle/>
          <a:p>
            <a:r>
              <a:rPr lang="en-US" dirty="0"/>
              <a:t>Stream Functions Pyramid</a:t>
            </a:r>
          </a:p>
        </p:txBody>
      </p:sp>
      <p:sp>
        <p:nvSpPr>
          <p:cNvPr id="4" name="Rectangle 3">
            <a:extLst>
              <a:ext uri="{FF2B5EF4-FFF2-40B4-BE49-F238E27FC236}">
                <a16:creationId xmlns:a16="http://schemas.microsoft.com/office/drawing/2014/main" id="{452965D1-988A-46D2-82FE-3B895154CDA7}"/>
              </a:ext>
            </a:extLst>
          </p:cNvPr>
          <p:cNvSpPr/>
          <p:nvPr/>
        </p:nvSpPr>
        <p:spPr>
          <a:xfrm>
            <a:off x="4450813" y="2687117"/>
            <a:ext cx="242374" cy="369332"/>
          </a:xfrm>
          <a:prstGeom prst="rect">
            <a:avLst/>
          </a:prstGeom>
        </p:spPr>
        <p:txBody>
          <a:bodyPr wrap="none">
            <a:spAutoFit/>
          </a:bodyPr>
          <a:lstStyle/>
          <a:p>
            <a:r>
              <a:rPr lang="en-US" dirty="0"/>
              <a:t> </a:t>
            </a:r>
          </a:p>
        </p:txBody>
      </p:sp>
      <p:pic>
        <p:nvPicPr>
          <p:cNvPr id="5134" name="Picture 14" descr="https://lh5.googleusercontent.com/ZSLQMmAM6Z-z7nv0k4EdeHYU49Gie7FdSmKNPgXlag4QGZVmmsYIf4wnH8ruZ6lwjBet8v1d3nxtnH0cKuMYbJ8_NYsEz63lqqz19dX2ujOma43V-RwBHj4fOTvJ7nT1sD5igRmm4fIlFOGSNA">
            <a:extLst>
              <a:ext uri="{FF2B5EF4-FFF2-40B4-BE49-F238E27FC236}">
                <a16:creationId xmlns:a16="http://schemas.microsoft.com/office/drawing/2014/main" id="{655506EA-CDB4-4EC8-B4C1-34029B3FB3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779" y="2178273"/>
            <a:ext cx="734762" cy="2257616"/>
          </a:xfrm>
          <a:prstGeom prst="rect">
            <a:avLst/>
          </a:prstGeom>
          <a:noFill/>
          <a:extLst>
            <a:ext uri="{909E8E84-426E-40DD-AFC4-6F175D3DCCD1}">
              <a14:hiddenFill xmlns:a14="http://schemas.microsoft.com/office/drawing/2010/main">
                <a:solidFill>
                  <a:srgbClr val="FFFFFF"/>
                </a:solidFill>
              </a14:hiddenFill>
            </a:ext>
          </a:extLst>
        </p:spPr>
      </p:pic>
      <p:pic>
        <p:nvPicPr>
          <p:cNvPr id="5135" name="Picture 15" descr="https://lh5.googleusercontent.com/ZSLQMmAM6Z-z7nv0k4EdeHYU49Gie7FdSmKNPgXlag4QGZVmmsYIf4wnH8ruZ6lwjBet8v1d3nxtnH0cKuMYbJ8_NYsEz63lqqz19dX2ujOma43V-RwBHj4fOTvJ7nT1sD5igRmm4fIlFOGSNA">
            <a:extLst>
              <a:ext uri="{FF2B5EF4-FFF2-40B4-BE49-F238E27FC236}">
                <a16:creationId xmlns:a16="http://schemas.microsoft.com/office/drawing/2014/main" id="{75DEF2A6-A7DC-45FC-AE7B-E1FB3DF28A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8773" y="1885193"/>
            <a:ext cx="831866" cy="2555975"/>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https://lh4.googleusercontent.com/82a36H0Sjpjt5G62DO4UUz6Q6Ac9f-gi_-ZqmKtT0Aw5wysbw9SutApQwMRrriPn7eOSxzBpAHSJRw0yu0giNwVT2UgVkNwAEueMDIkRKgUQKO9cHeCnx2Bn6gm3eWFsB491BvUvV6LAXTHMpQ">
            <a:extLst>
              <a:ext uri="{FF2B5EF4-FFF2-40B4-BE49-F238E27FC236}">
                <a16:creationId xmlns:a16="http://schemas.microsoft.com/office/drawing/2014/main" id="{A75C581B-9329-4252-BD27-32AB7E258D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32" b="16693"/>
          <a:stretch/>
        </p:blipFill>
        <p:spPr bwMode="auto">
          <a:xfrm>
            <a:off x="560986" y="4883145"/>
            <a:ext cx="7779653" cy="8040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E87F139-9B71-41BF-BA3E-EA39061D9757}"/>
              </a:ext>
            </a:extLst>
          </p:cNvPr>
          <p:cNvPicPr>
            <a:picLocks noChangeAspect="1"/>
          </p:cNvPicPr>
          <p:nvPr/>
        </p:nvPicPr>
        <p:blipFill>
          <a:blip r:embed="rId5"/>
          <a:stretch>
            <a:fillRect/>
          </a:stretch>
        </p:blipFill>
        <p:spPr>
          <a:xfrm>
            <a:off x="682415" y="4116926"/>
            <a:ext cx="7523122" cy="1009119"/>
          </a:xfrm>
          <a:prstGeom prst="rect">
            <a:avLst/>
          </a:prstGeom>
        </p:spPr>
      </p:pic>
      <p:pic>
        <p:nvPicPr>
          <p:cNvPr id="12" name="Picture 11">
            <a:extLst>
              <a:ext uri="{FF2B5EF4-FFF2-40B4-BE49-F238E27FC236}">
                <a16:creationId xmlns:a16="http://schemas.microsoft.com/office/drawing/2014/main" id="{18848EAC-5A04-4745-95D9-34C9BED79C43}"/>
              </a:ext>
            </a:extLst>
          </p:cNvPr>
          <p:cNvPicPr>
            <a:picLocks noChangeAspect="1"/>
          </p:cNvPicPr>
          <p:nvPr/>
        </p:nvPicPr>
        <p:blipFill>
          <a:blip r:embed="rId6"/>
          <a:stretch>
            <a:fillRect/>
          </a:stretch>
        </p:blipFill>
        <p:spPr>
          <a:xfrm>
            <a:off x="1183074" y="3408277"/>
            <a:ext cx="6535478" cy="1072989"/>
          </a:xfrm>
          <a:prstGeom prst="rect">
            <a:avLst/>
          </a:prstGeom>
        </p:spPr>
      </p:pic>
      <p:pic>
        <p:nvPicPr>
          <p:cNvPr id="13" name="Picture 12">
            <a:extLst>
              <a:ext uri="{FF2B5EF4-FFF2-40B4-BE49-F238E27FC236}">
                <a16:creationId xmlns:a16="http://schemas.microsoft.com/office/drawing/2014/main" id="{4B764295-E67B-49AB-BBEC-3319A435C015}"/>
              </a:ext>
            </a:extLst>
          </p:cNvPr>
          <p:cNvPicPr>
            <a:picLocks noChangeAspect="1"/>
          </p:cNvPicPr>
          <p:nvPr/>
        </p:nvPicPr>
        <p:blipFill>
          <a:blip r:embed="rId7"/>
          <a:stretch>
            <a:fillRect/>
          </a:stretch>
        </p:blipFill>
        <p:spPr>
          <a:xfrm>
            <a:off x="1884173" y="2763498"/>
            <a:ext cx="5133277" cy="1001599"/>
          </a:xfrm>
          <a:prstGeom prst="rect">
            <a:avLst/>
          </a:prstGeom>
        </p:spPr>
      </p:pic>
      <p:pic>
        <p:nvPicPr>
          <p:cNvPr id="14" name="Picture 13">
            <a:extLst>
              <a:ext uri="{FF2B5EF4-FFF2-40B4-BE49-F238E27FC236}">
                <a16:creationId xmlns:a16="http://schemas.microsoft.com/office/drawing/2014/main" id="{30223B5D-C5F5-4938-A0C8-71C2C5C2166E}"/>
              </a:ext>
            </a:extLst>
          </p:cNvPr>
          <p:cNvPicPr>
            <a:picLocks noChangeAspect="1"/>
          </p:cNvPicPr>
          <p:nvPr/>
        </p:nvPicPr>
        <p:blipFill>
          <a:blip r:embed="rId8"/>
          <a:stretch>
            <a:fillRect/>
          </a:stretch>
        </p:blipFill>
        <p:spPr>
          <a:xfrm>
            <a:off x="2170711" y="2026064"/>
            <a:ext cx="4560203" cy="1072989"/>
          </a:xfrm>
          <a:prstGeom prst="rect">
            <a:avLst/>
          </a:prstGeom>
        </p:spPr>
      </p:pic>
      <p:pic>
        <p:nvPicPr>
          <p:cNvPr id="15" name="Picture 14">
            <a:extLst>
              <a:ext uri="{FF2B5EF4-FFF2-40B4-BE49-F238E27FC236}">
                <a16:creationId xmlns:a16="http://schemas.microsoft.com/office/drawing/2014/main" id="{BD8CB632-873F-4895-8DD8-24D8AD65D231}"/>
              </a:ext>
            </a:extLst>
          </p:cNvPr>
          <p:cNvPicPr>
            <a:picLocks noChangeAspect="1"/>
          </p:cNvPicPr>
          <p:nvPr/>
        </p:nvPicPr>
        <p:blipFill>
          <a:blip r:embed="rId9"/>
          <a:stretch>
            <a:fillRect/>
          </a:stretch>
        </p:blipFill>
        <p:spPr>
          <a:xfrm>
            <a:off x="3349646" y="1348698"/>
            <a:ext cx="2444708" cy="1072989"/>
          </a:xfrm>
          <a:prstGeom prst="rect">
            <a:avLst/>
          </a:prstGeom>
        </p:spPr>
      </p:pic>
      <p:sp>
        <p:nvSpPr>
          <p:cNvPr id="3" name="Rectangle 2">
            <a:extLst>
              <a:ext uri="{FF2B5EF4-FFF2-40B4-BE49-F238E27FC236}">
                <a16:creationId xmlns:a16="http://schemas.microsoft.com/office/drawing/2014/main" id="{0C1891CF-97D4-42DC-A58F-063FCC6EA1CF}"/>
              </a:ext>
            </a:extLst>
          </p:cNvPr>
          <p:cNvSpPr/>
          <p:nvPr/>
        </p:nvSpPr>
        <p:spPr>
          <a:xfrm>
            <a:off x="461471" y="5992562"/>
            <a:ext cx="8682530" cy="338554"/>
          </a:xfrm>
          <a:prstGeom prst="rect">
            <a:avLst/>
          </a:prstGeom>
        </p:spPr>
        <p:txBody>
          <a:bodyPr wrap="square">
            <a:spAutoFit/>
          </a:bodyPr>
          <a:lstStyle/>
          <a:p>
            <a:r>
              <a:rPr lang="en-US" sz="1600" dirty="0">
                <a:solidFill>
                  <a:srgbClr val="000000"/>
                </a:solidFill>
                <a:latin typeface="Calibri" panose="020F0502020204030204" pitchFamily="34" charset="0"/>
              </a:rPr>
              <a:t>Adapted from: A Function-Based Framework for Stream Assessment &amp; Restoration Projects, 2012</a:t>
            </a:r>
            <a:endParaRPr lang="en-US" sz="1600" dirty="0"/>
          </a:p>
        </p:txBody>
      </p:sp>
    </p:spTree>
    <p:extLst>
      <p:ext uri="{BB962C8B-B14F-4D97-AF65-F5344CB8AC3E}">
        <p14:creationId xmlns:p14="http://schemas.microsoft.com/office/powerpoint/2010/main" val="1890111495"/>
      </p:ext>
    </p:extLst>
  </p:cSld>
  <p:clrMapOvr>
    <a:masterClrMapping/>
  </p:clrMapOvr>
</p:sld>
</file>

<file path=ppt/theme/theme1.xml><?xml version="1.0" encoding="utf-8"?>
<a:theme xmlns:a="http://schemas.openxmlformats.org/drawingml/2006/main" name="UK Primary White Standard">
  <a:themeElements>
    <a:clrScheme name="UK Primary Palette">
      <a:dk1>
        <a:sysClr val="windowText" lastClr="000000"/>
      </a:dk1>
      <a:lt1>
        <a:sysClr val="window" lastClr="FFFFFF"/>
      </a:lt1>
      <a:dk2>
        <a:srgbClr val="0C377B"/>
      </a:dk2>
      <a:lt2>
        <a:srgbClr val="EEECE1"/>
      </a:lt2>
      <a:accent1>
        <a:srgbClr val="007CB7"/>
      </a:accent1>
      <a:accent2>
        <a:srgbClr val="162355"/>
      </a:accent2>
      <a:accent3>
        <a:srgbClr val="B8BAB3"/>
      </a:accent3>
      <a:accent4>
        <a:srgbClr val="4A4D4D"/>
      </a:accent4>
      <a:accent5>
        <a:srgbClr val="007CB7"/>
      </a:accent5>
      <a:accent6>
        <a:srgbClr val="0C377B"/>
      </a:accent6>
      <a:hlink>
        <a:srgbClr val="0C377B"/>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UK PPT White Standard</Template>
  <TotalTime>42194</TotalTime>
  <Words>1548</Words>
  <Application>Microsoft Office PowerPoint</Application>
  <PresentationFormat>On-screen Show (4:3)</PresentationFormat>
  <Paragraphs>207</Paragraphs>
  <Slides>12</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Avenir Next Regular</vt:lpstr>
      <vt:lpstr>AvenirNext LT Pro Bold</vt:lpstr>
      <vt:lpstr>Calibri</vt:lpstr>
      <vt:lpstr>Mercury Display</vt:lpstr>
      <vt:lpstr>Mercury Display Semibold</vt:lpstr>
      <vt:lpstr>Times New Roman</vt:lpstr>
      <vt:lpstr>UK Primary White Standard</vt:lpstr>
      <vt:lpstr>Watershed Academy Watershed Coordinator Training Series</vt:lpstr>
      <vt:lpstr>Water Cycle</vt:lpstr>
      <vt:lpstr>Watersheds</vt:lpstr>
      <vt:lpstr>Watersheds</vt:lpstr>
      <vt:lpstr>Hydrologic Unit Code (HUC)</vt:lpstr>
      <vt:lpstr>Water Quality</vt:lpstr>
      <vt:lpstr>Watersheds and Water Quality</vt:lpstr>
      <vt:lpstr>Two views on Water Health </vt:lpstr>
      <vt:lpstr>Stream Functions Pyramid</vt:lpstr>
      <vt:lpstr>Climate</vt:lpstr>
      <vt:lpstr>Geology</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Evans, Steven</dc:creator>
  <cp:lastModifiedBy>McAlister, Malissa</cp:lastModifiedBy>
  <cp:revision>428</cp:revision>
  <dcterms:created xsi:type="dcterms:W3CDTF">2018-02-01T15:12:04Z</dcterms:created>
  <dcterms:modified xsi:type="dcterms:W3CDTF">2019-09-24T00:33:48Z</dcterms:modified>
</cp:coreProperties>
</file>