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436" r:id="rId5"/>
    <p:sldId id="509" r:id="rId6"/>
    <p:sldId id="513" r:id="rId7"/>
    <p:sldId id="512" r:id="rId8"/>
    <p:sldId id="510" r:id="rId9"/>
    <p:sldId id="437" r:id="rId10"/>
    <p:sldId id="511" r:id="rId11"/>
    <p:sldId id="507" r:id="rId12"/>
    <p:sldId id="514" r:id="rId13"/>
    <p:sldId id="508" r:id="rId14"/>
    <p:sldId id="504" r:id="rId15"/>
    <p:sldId id="515" r:id="rId16"/>
    <p:sldId id="555" r:id="rId17"/>
    <p:sldId id="554" r:id="rId18"/>
    <p:sldId id="506" r:id="rId19"/>
    <p:sldId id="480" r:id="rId20"/>
    <p:sldId id="470" r:id="rId21"/>
    <p:sldId id="518" r:id="rId22"/>
    <p:sldId id="553" r:id="rId23"/>
    <p:sldId id="522" r:id="rId24"/>
    <p:sldId id="556" r:id="rId25"/>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DA6"/>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2903" autoAdjust="0"/>
  </p:normalViewPr>
  <p:slideViewPr>
    <p:cSldViewPr snapToGrid="0">
      <p:cViewPr varScale="1">
        <p:scale>
          <a:sx n="68" d="100"/>
          <a:sy n="68" d="100"/>
        </p:scale>
        <p:origin x="2742" y="48"/>
      </p:cViewPr>
      <p:guideLst/>
    </p:cSldViewPr>
  </p:slideViewPr>
  <p:notesTextViewPr>
    <p:cViewPr>
      <p:scale>
        <a:sx n="3" d="2"/>
        <a:sy n="3" d="2"/>
      </p:scale>
      <p:origin x="0" y="0"/>
    </p:cViewPr>
  </p:notesTextViewPr>
  <p:notesViewPr>
    <p:cSldViewPr snapToGrid="0">
      <p:cViewPr varScale="1">
        <p:scale>
          <a:sx n="82" d="100"/>
          <a:sy n="82" d="100"/>
        </p:scale>
        <p:origin x="381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05DB76-D727-4F37-A2AD-9F47997EE2D4}" type="doc">
      <dgm:prSet loTypeId="urn:microsoft.com/office/officeart/2005/8/layout/vList5" loCatId="list" qsTypeId="urn:microsoft.com/office/officeart/2005/8/quickstyle/simple1" qsCatId="simple" csTypeId="urn:microsoft.com/office/officeart/2005/8/colors/accent1_5" csCatId="accent1" phldr="1"/>
      <dgm:spPr/>
      <dgm:t>
        <a:bodyPr/>
        <a:lstStyle/>
        <a:p>
          <a:endParaRPr lang="en-US"/>
        </a:p>
      </dgm:t>
    </dgm:pt>
    <dgm:pt modelId="{53576870-BF91-4989-9A56-22F7842447B7}">
      <dgm:prSet custT="1"/>
      <dgm:spPr/>
      <dgm:t>
        <a:bodyPr/>
        <a:lstStyle/>
        <a:p>
          <a:pPr algn="l"/>
          <a:r>
            <a:rPr lang="en-US" sz="2400" b="1" i="0" dirty="0">
              <a:latin typeface="Calibri" panose="020F0502020204030204" pitchFamily="34" charset="0"/>
              <a:cs typeface="Calibri" panose="020F0502020204030204" pitchFamily="34" charset="0"/>
            </a:rPr>
            <a:t>#1 Select Behavior to Change</a:t>
          </a:r>
          <a:endParaRPr lang="en-US" sz="2400" b="1" dirty="0">
            <a:latin typeface="Calibri" panose="020F0502020204030204" pitchFamily="34" charset="0"/>
            <a:cs typeface="Calibri" panose="020F0502020204030204" pitchFamily="34" charset="0"/>
          </a:endParaRPr>
        </a:p>
      </dgm:t>
    </dgm:pt>
    <dgm:pt modelId="{61CF095F-FEB9-43AF-B29C-F5E87A889387}" type="parTrans" cxnId="{6C73EEE8-D7D4-4B2B-9752-D273A312681A}">
      <dgm:prSet/>
      <dgm:spPr/>
      <dgm:t>
        <a:bodyPr/>
        <a:lstStyle/>
        <a:p>
          <a:endParaRPr lang="en-US" sz="2400">
            <a:latin typeface="Calibri" panose="020F0502020204030204" pitchFamily="34" charset="0"/>
            <a:cs typeface="Calibri" panose="020F0502020204030204" pitchFamily="34" charset="0"/>
          </a:endParaRPr>
        </a:p>
      </dgm:t>
    </dgm:pt>
    <dgm:pt modelId="{FAB2867E-9806-46EE-BE16-420900DACC02}" type="sibTrans" cxnId="{6C73EEE8-D7D4-4B2B-9752-D273A312681A}">
      <dgm:prSet/>
      <dgm:spPr/>
      <dgm:t>
        <a:bodyPr/>
        <a:lstStyle/>
        <a:p>
          <a:endParaRPr lang="en-US" sz="2400">
            <a:latin typeface="Calibri" panose="020F0502020204030204" pitchFamily="34" charset="0"/>
            <a:cs typeface="Calibri" panose="020F0502020204030204" pitchFamily="34" charset="0"/>
          </a:endParaRPr>
        </a:p>
      </dgm:t>
    </dgm:pt>
    <dgm:pt modelId="{FB254FC0-E610-46F5-8000-611D19AE6635}">
      <dgm:prSet custT="1"/>
      <dgm:spPr/>
      <dgm:t>
        <a:bodyPr/>
        <a:lstStyle/>
        <a:p>
          <a:pPr algn="l"/>
          <a:r>
            <a:rPr lang="en-US" sz="2400" b="1" i="0" dirty="0">
              <a:latin typeface="Calibri" panose="020F0502020204030204" pitchFamily="34" charset="0"/>
              <a:cs typeface="Calibri" panose="020F0502020204030204" pitchFamily="34" charset="0"/>
            </a:rPr>
            <a:t>#2 Identify Barriers and Benefits</a:t>
          </a:r>
          <a:endParaRPr lang="en-US" sz="2400" b="1" dirty="0">
            <a:latin typeface="Calibri" panose="020F0502020204030204" pitchFamily="34" charset="0"/>
            <a:cs typeface="Calibri" panose="020F0502020204030204" pitchFamily="34" charset="0"/>
          </a:endParaRPr>
        </a:p>
      </dgm:t>
    </dgm:pt>
    <dgm:pt modelId="{6C082DFA-3B0F-47F9-9032-546F41F7F6DE}" type="parTrans" cxnId="{6396FFCF-90A9-4A6A-9F66-363689EE77BA}">
      <dgm:prSet/>
      <dgm:spPr/>
      <dgm:t>
        <a:bodyPr/>
        <a:lstStyle/>
        <a:p>
          <a:endParaRPr lang="en-US" sz="2400">
            <a:latin typeface="Calibri" panose="020F0502020204030204" pitchFamily="34" charset="0"/>
            <a:cs typeface="Calibri" panose="020F0502020204030204" pitchFamily="34" charset="0"/>
          </a:endParaRPr>
        </a:p>
      </dgm:t>
    </dgm:pt>
    <dgm:pt modelId="{E024A10A-79EF-4C03-9EAE-F975AE6FAA97}" type="sibTrans" cxnId="{6396FFCF-90A9-4A6A-9F66-363689EE77BA}">
      <dgm:prSet/>
      <dgm:spPr/>
      <dgm:t>
        <a:bodyPr/>
        <a:lstStyle/>
        <a:p>
          <a:endParaRPr lang="en-US" sz="2400">
            <a:latin typeface="Calibri" panose="020F0502020204030204" pitchFamily="34" charset="0"/>
            <a:cs typeface="Calibri" panose="020F0502020204030204" pitchFamily="34" charset="0"/>
          </a:endParaRPr>
        </a:p>
      </dgm:t>
    </dgm:pt>
    <dgm:pt modelId="{EE7E0FF0-356B-4765-AB24-5E3511B92A77}">
      <dgm:prSet custT="1"/>
      <dgm:spPr/>
      <dgm:t>
        <a:bodyPr/>
        <a:lstStyle/>
        <a:p>
          <a:pPr algn="l"/>
          <a:r>
            <a:rPr lang="en-US" sz="2400" b="1" i="0" dirty="0">
              <a:latin typeface="Calibri" panose="020F0502020204030204" pitchFamily="34" charset="0"/>
              <a:cs typeface="Calibri" panose="020F0502020204030204" pitchFamily="34" charset="0"/>
            </a:rPr>
            <a:t>#3 Develop Strategy</a:t>
          </a:r>
          <a:endParaRPr lang="en-US" sz="2400" b="1" dirty="0">
            <a:latin typeface="Calibri" panose="020F0502020204030204" pitchFamily="34" charset="0"/>
            <a:cs typeface="Calibri" panose="020F0502020204030204" pitchFamily="34" charset="0"/>
          </a:endParaRPr>
        </a:p>
      </dgm:t>
    </dgm:pt>
    <dgm:pt modelId="{D6A51F3A-1925-4525-A27E-8CE726D1E486}" type="parTrans" cxnId="{85458FE3-ABA0-4656-A3D6-8E684D08E835}">
      <dgm:prSet/>
      <dgm:spPr/>
      <dgm:t>
        <a:bodyPr/>
        <a:lstStyle/>
        <a:p>
          <a:endParaRPr lang="en-US" sz="2400">
            <a:latin typeface="Calibri" panose="020F0502020204030204" pitchFamily="34" charset="0"/>
            <a:cs typeface="Calibri" panose="020F0502020204030204" pitchFamily="34" charset="0"/>
          </a:endParaRPr>
        </a:p>
      </dgm:t>
    </dgm:pt>
    <dgm:pt modelId="{488C503D-D6F1-4AEF-A238-34D88A4AFBE1}" type="sibTrans" cxnId="{85458FE3-ABA0-4656-A3D6-8E684D08E835}">
      <dgm:prSet/>
      <dgm:spPr/>
      <dgm:t>
        <a:bodyPr/>
        <a:lstStyle/>
        <a:p>
          <a:endParaRPr lang="en-US" sz="2400">
            <a:latin typeface="Calibri" panose="020F0502020204030204" pitchFamily="34" charset="0"/>
            <a:cs typeface="Calibri" panose="020F0502020204030204" pitchFamily="34" charset="0"/>
          </a:endParaRPr>
        </a:p>
      </dgm:t>
    </dgm:pt>
    <dgm:pt modelId="{5D526CA7-65B7-41C9-B56B-2311000424DB}">
      <dgm:prSet custT="1"/>
      <dgm:spPr/>
      <dgm:t>
        <a:bodyPr/>
        <a:lstStyle/>
        <a:p>
          <a:pPr algn="l"/>
          <a:r>
            <a:rPr lang="en-US" sz="2400" b="1" i="0">
              <a:latin typeface="Calibri" panose="020F0502020204030204" pitchFamily="34" charset="0"/>
              <a:cs typeface="Calibri" panose="020F0502020204030204" pitchFamily="34" charset="0"/>
            </a:rPr>
            <a:t>#4 Pilot the Strategy</a:t>
          </a:r>
          <a:endParaRPr lang="en-US" sz="2400" b="1">
            <a:latin typeface="Calibri" panose="020F0502020204030204" pitchFamily="34" charset="0"/>
            <a:cs typeface="Calibri" panose="020F0502020204030204" pitchFamily="34" charset="0"/>
          </a:endParaRPr>
        </a:p>
      </dgm:t>
    </dgm:pt>
    <dgm:pt modelId="{AEA8BB59-1990-44E7-BE41-9CD7588D58F2}" type="parTrans" cxnId="{317831C2-4708-4C39-A208-0C765FB0E711}">
      <dgm:prSet/>
      <dgm:spPr/>
      <dgm:t>
        <a:bodyPr/>
        <a:lstStyle/>
        <a:p>
          <a:endParaRPr lang="en-US" sz="2400">
            <a:latin typeface="Calibri" panose="020F0502020204030204" pitchFamily="34" charset="0"/>
            <a:cs typeface="Calibri" panose="020F0502020204030204" pitchFamily="34" charset="0"/>
          </a:endParaRPr>
        </a:p>
      </dgm:t>
    </dgm:pt>
    <dgm:pt modelId="{153FFC3C-5332-46AB-9D43-3B50F51D25F9}" type="sibTrans" cxnId="{317831C2-4708-4C39-A208-0C765FB0E711}">
      <dgm:prSet/>
      <dgm:spPr/>
      <dgm:t>
        <a:bodyPr/>
        <a:lstStyle/>
        <a:p>
          <a:endParaRPr lang="en-US" sz="2400">
            <a:latin typeface="Calibri" panose="020F0502020204030204" pitchFamily="34" charset="0"/>
            <a:cs typeface="Calibri" panose="020F0502020204030204" pitchFamily="34" charset="0"/>
          </a:endParaRPr>
        </a:p>
      </dgm:t>
    </dgm:pt>
    <dgm:pt modelId="{C3FB88C7-B5E4-4807-9184-04B010A8C001}">
      <dgm:prSet custT="1"/>
      <dgm:spPr/>
      <dgm:t>
        <a:bodyPr/>
        <a:lstStyle/>
        <a:p>
          <a:pPr algn="l"/>
          <a:r>
            <a:rPr lang="en-US" sz="2400" b="1" i="0" dirty="0">
              <a:latin typeface="Calibri" panose="020F0502020204030204" pitchFamily="34" charset="0"/>
              <a:cs typeface="Calibri" panose="020F0502020204030204" pitchFamily="34" charset="0"/>
            </a:rPr>
            <a:t>#5 Implement the Strategy Broadly</a:t>
          </a:r>
          <a:endParaRPr lang="en-US" sz="2400" b="1" dirty="0">
            <a:latin typeface="Calibri" panose="020F0502020204030204" pitchFamily="34" charset="0"/>
            <a:cs typeface="Calibri" panose="020F0502020204030204" pitchFamily="34" charset="0"/>
          </a:endParaRPr>
        </a:p>
      </dgm:t>
    </dgm:pt>
    <dgm:pt modelId="{203DE2F5-814B-4637-89EE-B9F22E1BF948}" type="parTrans" cxnId="{CA06C185-8DFD-430E-BF09-67B9DB701E61}">
      <dgm:prSet/>
      <dgm:spPr/>
      <dgm:t>
        <a:bodyPr/>
        <a:lstStyle/>
        <a:p>
          <a:endParaRPr lang="en-US" sz="2400">
            <a:latin typeface="Calibri" panose="020F0502020204030204" pitchFamily="34" charset="0"/>
            <a:cs typeface="Calibri" panose="020F0502020204030204" pitchFamily="34" charset="0"/>
          </a:endParaRPr>
        </a:p>
      </dgm:t>
    </dgm:pt>
    <dgm:pt modelId="{C4CCC48B-9FBB-482D-81E9-AA64DBF93424}" type="sibTrans" cxnId="{CA06C185-8DFD-430E-BF09-67B9DB701E61}">
      <dgm:prSet/>
      <dgm:spPr/>
      <dgm:t>
        <a:bodyPr/>
        <a:lstStyle/>
        <a:p>
          <a:endParaRPr lang="en-US" sz="2400">
            <a:latin typeface="Calibri" panose="020F0502020204030204" pitchFamily="34" charset="0"/>
            <a:cs typeface="Calibri" panose="020F0502020204030204" pitchFamily="34" charset="0"/>
          </a:endParaRPr>
        </a:p>
      </dgm:t>
    </dgm:pt>
    <dgm:pt modelId="{A89A2050-AED8-4BE0-BF6E-E616CE346F90}" type="pres">
      <dgm:prSet presAssocID="{6E05DB76-D727-4F37-A2AD-9F47997EE2D4}" presName="Name0" presStyleCnt="0">
        <dgm:presLayoutVars>
          <dgm:dir/>
          <dgm:animLvl val="lvl"/>
          <dgm:resizeHandles val="exact"/>
        </dgm:presLayoutVars>
      </dgm:prSet>
      <dgm:spPr/>
    </dgm:pt>
    <dgm:pt modelId="{20D55DE7-DD5E-4E52-9D17-5F0F70AF54FC}" type="pres">
      <dgm:prSet presAssocID="{53576870-BF91-4989-9A56-22F7842447B7}" presName="linNode" presStyleCnt="0"/>
      <dgm:spPr/>
    </dgm:pt>
    <dgm:pt modelId="{BD4C3F9D-ECAA-4B4B-852C-6DA9CE0A224B}" type="pres">
      <dgm:prSet presAssocID="{53576870-BF91-4989-9A56-22F7842447B7}" presName="parentText" presStyleLbl="node1" presStyleIdx="0" presStyleCnt="5">
        <dgm:presLayoutVars>
          <dgm:chMax val="1"/>
          <dgm:bulletEnabled val="1"/>
        </dgm:presLayoutVars>
      </dgm:prSet>
      <dgm:spPr/>
    </dgm:pt>
    <dgm:pt modelId="{EC75FB5C-66B8-44EA-A17E-064211B3F14B}" type="pres">
      <dgm:prSet presAssocID="{FAB2867E-9806-46EE-BE16-420900DACC02}" presName="sp" presStyleCnt="0"/>
      <dgm:spPr/>
    </dgm:pt>
    <dgm:pt modelId="{0E1F149A-EB6E-4962-AD26-8039836555E7}" type="pres">
      <dgm:prSet presAssocID="{FB254FC0-E610-46F5-8000-611D19AE6635}" presName="linNode" presStyleCnt="0"/>
      <dgm:spPr/>
    </dgm:pt>
    <dgm:pt modelId="{D78D676A-BEB0-4D42-88FD-5CA089F35AEE}" type="pres">
      <dgm:prSet presAssocID="{FB254FC0-E610-46F5-8000-611D19AE6635}" presName="parentText" presStyleLbl="node1" presStyleIdx="1" presStyleCnt="5">
        <dgm:presLayoutVars>
          <dgm:chMax val="1"/>
          <dgm:bulletEnabled val="1"/>
        </dgm:presLayoutVars>
      </dgm:prSet>
      <dgm:spPr/>
    </dgm:pt>
    <dgm:pt modelId="{C6C0D6CA-4E21-42A9-B46B-7B31F4E9DB6F}" type="pres">
      <dgm:prSet presAssocID="{E024A10A-79EF-4C03-9EAE-F975AE6FAA97}" presName="sp" presStyleCnt="0"/>
      <dgm:spPr/>
    </dgm:pt>
    <dgm:pt modelId="{1726514A-B76B-450E-9035-26AB9941C7D4}" type="pres">
      <dgm:prSet presAssocID="{EE7E0FF0-356B-4765-AB24-5E3511B92A77}" presName="linNode" presStyleCnt="0"/>
      <dgm:spPr/>
    </dgm:pt>
    <dgm:pt modelId="{BE80333C-5457-4080-9A65-AA1B36681B4B}" type="pres">
      <dgm:prSet presAssocID="{EE7E0FF0-356B-4765-AB24-5E3511B92A77}" presName="parentText" presStyleLbl="node1" presStyleIdx="2" presStyleCnt="5">
        <dgm:presLayoutVars>
          <dgm:chMax val="1"/>
          <dgm:bulletEnabled val="1"/>
        </dgm:presLayoutVars>
      </dgm:prSet>
      <dgm:spPr/>
    </dgm:pt>
    <dgm:pt modelId="{63A3C21D-5CD2-4226-8488-B1E946AA68D3}" type="pres">
      <dgm:prSet presAssocID="{488C503D-D6F1-4AEF-A238-34D88A4AFBE1}" presName="sp" presStyleCnt="0"/>
      <dgm:spPr/>
    </dgm:pt>
    <dgm:pt modelId="{68D9CD74-415B-4114-B9DE-6FD548196E69}" type="pres">
      <dgm:prSet presAssocID="{5D526CA7-65B7-41C9-B56B-2311000424DB}" presName="linNode" presStyleCnt="0"/>
      <dgm:spPr/>
    </dgm:pt>
    <dgm:pt modelId="{0214C91A-4109-4DA9-B1C9-1B9029FF49A3}" type="pres">
      <dgm:prSet presAssocID="{5D526CA7-65B7-41C9-B56B-2311000424DB}" presName="parentText" presStyleLbl="node1" presStyleIdx="3" presStyleCnt="5" custScaleY="72460">
        <dgm:presLayoutVars>
          <dgm:chMax val="1"/>
          <dgm:bulletEnabled val="1"/>
        </dgm:presLayoutVars>
      </dgm:prSet>
      <dgm:spPr/>
    </dgm:pt>
    <dgm:pt modelId="{9127C69C-C9EE-44E9-BFCB-1ED4C79F8582}" type="pres">
      <dgm:prSet presAssocID="{153FFC3C-5332-46AB-9D43-3B50F51D25F9}" presName="sp" presStyleCnt="0"/>
      <dgm:spPr/>
    </dgm:pt>
    <dgm:pt modelId="{F542E36B-3F0F-4F0B-A938-0EF43FC495C3}" type="pres">
      <dgm:prSet presAssocID="{C3FB88C7-B5E4-4807-9184-04B010A8C001}" presName="linNode" presStyleCnt="0"/>
      <dgm:spPr/>
    </dgm:pt>
    <dgm:pt modelId="{08A10740-916D-41C7-85DA-07E02666B7A3}" type="pres">
      <dgm:prSet presAssocID="{C3FB88C7-B5E4-4807-9184-04B010A8C001}" presName="parentText" presStyleLbl="node1" presStyleIdx="4" presStyleCnt="5">
        <dgm:presLayoutVars>
          <dgm:chMax val="1"/>
          <dgm:bulletEnabled val="1"/>
        </dgm:presLayoutVars>
      </dgm:prSet>
      <dgm:spPr/>
    </dgm:pt>
  </dgm:ptLst>
  <dgm:cxnLst>
    <dgm:cxn modelId="{B2F05C10-A414-4471-9254-6D319D5D624D}" type="presOf" srcId="{53576870-BF91-4989-9A56-22F7842447B7}" destId="{BD4C3F9D-ECAA-4B4B-852C-6DA9CE0A224B}" srcOrd="0" destOrd="0" presId="urn:microsoft.com/office/officeart/2005/8/layout/vList5"/>
    <dgm:cxn modelId="{61F4522E-20E4-4F79-A9B8-B026C20E8F30}" type="presOf" srcId="{EE7E0FF0-356B-4765-AB24-5E3511B92A77}" destId="{BE80333C-5457-4080-9A65-AA1B36681B4B}" srcOrd="0" destOrd="0" presId="urn:microsoft.com/office/officeart/2005/8/layout/vList5"/>
    <dgm:cxn modelId="{9CE20965-17BA-459F-9BCE-990BC1F4C171}" type="presOf" srcId="{5D526CA7-65B7-41C9-B56B-2311000424DB}" destId="{0214C91A-4109-4DA9-B1C9-1B9029FF49A3}" srcOrd="0" destOrd="0" presId="urn:microsoft.com/office/officeart/2005/8/layout/vList5"/>
    <dgm:cxn modelId="{FD5B1255-9B05-487D-8E7B-B904EF410619}" type="presOf" srcId="{6E05DB76-D727-4F37-A2AD-9F47997EE2D4}" destId="{A89A2050-AED8-4BE0-BF6E-E616CE346F90}" srcOrd="0" destOrd="0" presId="urn:microsoft.com/office/officeart/2005/8/layout/vList5"/>
    <dgm:cxn modelId="{CA06C185-8DFD-430E-BF09-67B9DB701E61}" srcId="{6E05DB76-D727-4F37-A2AD-9F47997EE2D4}" destId="{C3FB88C7-B5E4-4807-9184-04B010A8C001}" srcOrd="4" destOrd="0" parTransId="{203DE2F5-814B-4637-89EE-B9F22E1BF948}" sibTransId="{C4CCC48B-9FBB-482D-81E9-AA64DBF93424}"/>
    <dgm:cxn modelId="{802B17A0-73BF-474A-8848-ABF111FB6302}" type="presOf" srcId="{FB254FC0-E610-46F5-8000-611D19AE6635}" destId="{D78D676A-BEB0-4D42-88FD-5CA089F35AEE}" srcOrd="0" destOrd="0" presId="urn:microsoft.com/office/officeart/2005/8/layout/vList5"/>
    <dgm:cxn modelId="{A485CCBE-9006-4813-8112-AA3B13B46976}" type="presOf" srcId="{C3FB88C7-B5E4-4807-9184-04B010A8C001}" destId="{08A10740-916D-41C7-85DA-07E02666B7A3}" srcOrd="0" destOrd="0" presId="urn:microsoft.com/office/officeart/2005/8/layout/vList5"/>
    <dgm:cxn modelId="{317831C2-4708-4C39-A208-0C765FB0E711}" srcId="{6E05DB76-D727-4F37-A2AD-9F47997EE2D4}" destId="{5D526CA7-65B7-41C9-B56B-2311000424DB}" srcOrd="3" destOrd="0" parTransId="{AEA8BB59-1990-44E7-BE41-9CD7588D58F2}" sibTransId="{153FFC3C-5332-46AB-9D43-3B50F51D25F9}"/>
    <dgm:cxn modelId="{6396FFCF-90A9-4A6A-9F66-363689EE77BA}" srcId="{6E05DB76-D727-4F37-A2AD-9F47997EE2D4}" destId="{FB254FC0-E610-46F5-8000-611D19AE6635}" srcOrd="1" destOrd="0" parTransId="{6C082DFA-3B0F-47F9-9032-546F41F7F6DE}" sibTransId="{E024A10A-79EF-4C03-9EAE-F975AE6FAA97}"/>
    <dgm:cxn modelId="{85458FE3-ABA0-4656-A3D6-8E684D08E835}" srcId="{6E05DB76-D727-4F37-A2AD-9F47997EE2D4}" destId="{EE7E0FF0-356B-4765-AB24-5E3511B92A77}" srcOrd="2" destOrd="0" parTransId="{D6A51F3A-1925-4525-A27E-8CE726D1E486}" sibTransId="{488C503D-D6F1-4AEF-A238-34D88A4AFBE1}"/>
    <dgm:cxn modelId="{6C73EEE8-D7D4-4B2B-9752-D273A312681A}" srcId="{6E05DB76-D727-4F37-A2AD-9F47997EE2D4}" destId="{53576870-BF91-4989-9A56-22F7842447B7}" srcOrd="0" destOrd="0" parTransId="{61CF095F-FEB9-43AF-B29C-F5E87A889387}" sibTransId="{FAB2867E-9806-46EE-BE16-420900DACC02}"/>
    <dgm:cxn modelId="{25EF0E96-AFA0-4C51-8F2A-9CF985CCCBDB}" type="presParOf" srcId="{A89A2050-AED8-4BE0-BF6E-E616CE346F90}" destId="{20D55DE7-DD5E-4E52-9D17-5F0F70AF54FC}" srcOrd="0" destOrd="0" presId="urn:microsoft.com/office/officeart/2005/8/layout/vList5"/>
    <dgm:cxn modelId="{7A68262A-A09A-413C-8EF1-3E038F215BB9}" type="presParOf" srcId="{20D55DE7-DD5E-4E52-9D17-5F0F70AF54FC}" destId="{BD4C3F9D-ECAA-4B4B-852C-6DA9CE0A224B}" srcOrd="0" destOrd="0" presId="urn:microsoft.com/office/officeart/2005/8/layout/vList5"/>
    <dgm:cxn modelId="{CEC51C71-D272-428D-9161-4284161BC176}" type="presParOf" srcId="{A89A2050-AED8-4BE0-BF6E-E616CE346F90}" destId="{EC75FB5C-66B8-44EA-A17E-064211B3F14B}" srcOrd="1" destOrd="0" presId="urn:microsoft.com/office/officeart/2005/8/layout/vList5"/>
    <dgm:cxn modelId="{F5ACC600-92A5-49C3-BC0B-7F4EA6F5C6A5}" type="presParOf" srcId="{A89A2050-AED8-4BE0-BF6E-E616CE346F90}" destId="{0E1F149A-EB6E-4962-AD26-8039836555E7}" srcOrd="2" destOrd="0" presId="urn:microsoft.com/office/officeart/2005/8/layout/vList5"/>
    <dgm:cxn modelId="{F2CAD5DF-D188-4499-9706-66F96FE4AFC4}" type="presParOf" srcId="{0E1F149A-EB6E-4962-AD26-8039836555E7}" destId="{D78D676A-BEB0-4D42-88FD-5CA089F35AEE}" srcOrd="0" destOrd="0" presId="urn:microsoft.com/office/officeart/2005/8/layout/vList5"/>
    <dgm:cxn modelId="{B317CC0C-2B9D-4D27-B0CF-89A45957F2AD}" type="presParOf" srcId="{A89A2050-AED8-4BE0-BF6E-E616CE346F90}" destId="{C6C0D6CA-4E21-42A9-B46B-7B31F4E9DB6F}" srcOrd="3" destOrd="0" presId="urn:microsoft.com/office/officeart/2005/8/layout/vList5"/>
    <dgm:cxn modelId="{CFBAD2BA-FF00-4D60-A7CB-4899322FFE23}" type="presParOf" srcId="{A89A2050-AED8-4BE0-BF6E-E616CE346F90}" destId="{1726514A-B76B-450E-9035-26AB9941C7D4}" srcOrd="4" destOrd="0" presId="urn:microsoft.com/office/officeart/2005/8/layout/vList5"/>
    <dgm:cxn modelId="{9436CAA2-80F6-4C20-A7DD-949C06E38323}" type="presParOf" srcId="{1726514A-B76B-450E-9035-26AB9941C7D4}" destId="{BE80333C-5457-4080-9A65-AA1B36681B4B}" srcOrd="0" destOrd="0" presId="urn:microsoft.com/office/officeart/2005/8/layout/vList5"/>
    <dgm:cxn modelId="{62B90411-030C-44A0-8F99-2CCB74B0CE41}" type="presParOf" srcId="{A89A2050-AED8-4BE0-BF6E-E616CE346F90}" destId="{63A3C21D-5CD2-4226-8488-B1E946AA68D3}" srcOrd="5" destOrd="0" presId="urn:microsoft.com/office/officeart/2005/8/layout/vList5"/>
    <dgm:cxn modelId="{A066E181-99A4-4BD9-BEC4-33D7B39C87D1}" type="presParOf" srcId="{A89A2050-AED8-4BE0-BF6E-E616CE346F90}" destId="{68D9CD74-415B-4114-B9DE-6FD548196E69}" srcOrd="6" destOrd="0" presId="urn:microsoft.com/office/officeart/2005/8/layout/vList5"/>
    <dgm:cxn modelId="{549391B7-3B59-483B-BAA3-2F1AA62FAF8F}" type="presParOf" srcId="{68D9CD74-415B-4114-B9DE-6FD548196E69}" destId="{0214C91A-4109-4DA9-B1C9-1B9029FF49A3}" srcOrd="0" destOrd="0" presId="urn:microsoft.com/office/officeart/2005/8/layout/vList5"/>
    <dgm:cxn modelId="{31513F2B-4B88-4E44-AA0A-7A3AEAAA1520}" type="presParOf" srcId="{A89A2050-AED8-4BE0-BF6E-E616CE346F90}" destId="{9127C69C-C9EE-44E9-BFCB-1ED4C79F8582}" srcOrd="7" destOrd="0" presId="urn:microsoft.com/office/officeart/2005/8/layout/vList5"/>
    <dgm:cxn modelId="{29FDEC01-5D50-4580-8348-EA269668FBD5}" type="presParOf" srcId="{A89A2050-AED8-4BE0-BF6E-E616CE346F90}" destId="{F542E36B-3F0F-4F0B-A938-0EF43FC495C3}" srcOrd="8" destOrd="0" presId="urn:microsoft.com/office/officeart/2005/8/layout/vList5"/>
    <dgm:cxn modelId="{CAE3B566-F1D7-44E2-92E3-6DCEBD9A637B}" type="presParOf" srcId="{F542E36B-3F0F-4F0B-A938-0EF43FC495C3}" destId="{08A10740-916D-41C7-85DA-07E02666B7A3}"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05DB76-D727-4F37-A2AD-9F47997EE2D4}" type="doc">
      <dgm:prSet loTypeId="urn:microsoft.com/office/officeart/2005/8/layout/vList5" loCatId="list" qsTypeId="urn:microsoft.com/office/officeart/2005/8/quickstyle/simple1" qsCatId="simple" csTypeId="urn:microsoft.com/office/officeart/2005/8/colors/accent1_1" csCatId="accent1" phldr="1"/>
      <dgm:spPr/>
      <dgm:t>
        <a:bodyPr/>
        <a:lstStyle/>
        <a:p>
          <a:endParaRPr lang="en-US"/>
        </a:p>
      </dgm:t>
    </dgm:pt>
    <dgm:pt modelId="{53576870-BF91-4989-9A56-22F7842447B7}">
      <dgm:prSet custT="1"/>
      <dgm:spPr/>
      <dgm:t>
        <a:bodyPr/>
        <a:lstStyle/>
        <a:p>
          <a:r>
            <a:rPr lang="en-US" sz="2200" b="0" i="0" dirty="0">
              <a:latin typeface="Calibri" panose="020F0502020204030204" pitchFamily="34" charset="0"/>
              <a:cs typeface="Calibri" panose="020F0502020204030204" pitchFamily="34" charset="0"/>
            </a:rPr>
            <a:t>Behavior should be indivisible and achieve the desired end-state</a:t>
          </a:r>
          <a:endParaRPr lang="en-US" sz="2200" dirty="0">
            <a:latin typeface="Calibri" panose="020F0502020204030204" pitchFamily="34" charset="0"/>
            <a:cs typeface="Calibri" panose="020F0502020204030204" pitchFamily="34" charset="0"/>
          </a:endParaRPr>
        </a:p>
      </dgm:t>
    </dgm:pt>
    <dgm:pt modelId="{61CF095F-FEB9-43AF-B29C-F5E87A889387}" type="parTrans" cxnId="{6C73EEE8-D7D4-4B2B-9752-D273A312681A}">
      <dgm:prSet/>
      <dgm:spPr/>
      <dgm:t>
        <a:bodyPr/>
        <a:lstStyle/>
        <a:p>
          <a:endParaRPr lang="en-US" sz="2400">
            <a:latin typeface="Calibri" panose="020F0502020204030204" pitchFamily="34" charset="0"/>
            <a:cs typeface="Calibri" panose="020F0502020204030204" pitchFamily="34" charset="0"/>
          </a:endParaRPr>
        </a:p>
      </dgm:t>
    </dgm:pt>
    <dgm:pt modelId="{FAB2867E-9806-46EE-BE16-420900DACC02}" type="sibTrans" cxnId="{6C73EEE8-D7D4-4B2B-9752-D273A312681A}">
      <dgm:prSet/>
      <dgm:spPr/>
      <dgm:t>
        <a:bodyPr/>
        <a:lstStyle/>
        <a:p>
          <a:endParaRPr lang="en-US" sz="2400">
            <a:latin typeface="Calibri" panose="020F0502020204030204" pitchFamily="34" charset="0"/>
            <a:cs typeface="Calibri" panose="020F0502020204030204" pitchFamily="34" charset="0"/>
          </a:endParaRPr>
        </a:p>
      </dgm:t>
    </dgm:pt>
    <dgm:pt modelId="{FB254FC0-E610-46F5-8000-611D19AE6635}">
      <dgm:prSet custT="1"/>
      <dgm:spPr/>
      <dgm:t>
        <a:bodyPr/>
        <a:lstStyle/>
        <a:p>
          <a:r>
            <a:rPr lang="en-US" sz="2200" b="0" i="0" dirty="0">
              <a:latin typeface="Calibri" panose="020F0502020204030204" pitchFamily="34" charset="0"/>
              <a:cs typeface="Calibri" panose="020F0502020204030204" pitchFamily="34" charset="0"/>
            </a:rPr>
            <a:t>Use Research, Observation, Focus Groups, Surveys</a:t>
          </a:r>
          <a:endParaRPr lang="en-US" sz="2200" dirty="0">
            <a:latin typeface="Calibri" panose="020F0502020204030204" pitchFamily="34" charset="0"/>
            <a:cs typeface="Calibri" panose="020F0502020204030204" pitchFamily="34" charset="0"/>
          </a:endParaRPr>
        </a:p>
      </dgm:t>
    </dgm:pt>
    <dgm:pt modelId="{6C082DFA-3B0F-47F9-9032-546F41F7F6DE}" type="parTrans" cxnId="{6396FFCF-90A9-4A6A-9F66-363689EE77BA}">
      <dgm:prSet/>
      <dgm:spPr/>
      <dgm:t>
        <a:bodyPr/>
        <a:lstStyle/>
        <a:p>
          <a:endParaRPr lang="en-US" sz="2400">
            <a:latin typeface="Calibri" panose="020F0502020204030204" pitchFamily="34" charset="0"/>
            <a:cs typeface="Calibri" panose="020F0502020204030204" pitchFamily="34" charset="0"/>
          </a:endParaRPr>
        </a:p>
      </dgm:t>
    </dgm:pt>
    <dgm:pt modelId="{E024A10A-79EF-4C03-9EAE-F975AE6FAA97}" type="sibTrans" cxnId="{6396FFCF-90A9-4A6A-9F66-363689EE77BA}">
      <dgm:prSet/>
      <dgm:spPr/>
      <dgm:t>
        <a:bodyPr/>
        <a:lstStyle/>
        <a:p>
          <a:endParaRPr lang="en-US" sz="2400">
            <a:latin typeface="Calibri" panose="020F0502020204030204" pitchFamily="34" charset="0"/>
            <a:cs typeface="Calibri" panose="020F0502020204030204" pitchFamily="34" charset="0"/>
          </a:endParaRPr>
        </a:p>
      </dgm:t>
    </dgm:pt>
    <dgm:pt modelId="{EE7E0FF0-356B-4765-AB24-5E3511B92A77}">
      <dgm:prSet custT="1"/>
      <dgm:spPr/>
      <dgm:t>
        <a:bodyPr/>
        <a:lstStyle/>
        <a:p>
          <a:r>
            <a:rPr lang="en-US" sz="2200" b="0" i="0" dirty="0">
              <a:latin typeface="Calibri" panose="020F0502020204030204" pitchFamily="34" charset="0"/>
              <a:cs typeface="Calibri" panose="020F0502020204030204" pitchFamily="34" charset="0"/>
            </a:rPr>
            <a:t>Focus on Commitment, Social Norms, Social Diffusion, Prompts, Communication, Incentives, Convenience</a:t>
          </a:r>
          <a:endParaRPr lang="en-US" sz="2200" dirty="0">
            <a:latin typeface="Calibri" panose="020F0502020204030204" pitchFamily="34" charset="0"/>
            <a:cs typeface="Calibri" panose="020F0502020204030204" pitchFamily="34" charset="0"/>
          </a:endParaRPr>
        </a:p>
      </dgm:t>
    </dgm:pt>
    <dgm:pt modelId="{D6A51F3A-1925-4525-A27E-8CE726D1E486}" type="parTrans" cxnId="{85458FE3-ABA0-4656-A3D6-8E684D08E835}">
      <dgm:prSet/>
      <dgm:spPr/>
      <dgm:t>
        <a:bodyPr/>
        <a:lstStyle/>
        <a:p>
          <a:endParaRPr lang="en-US" sz="2400">
            <a:latin typeface="Calibri" panose="020F0502020204030204" pitchFamily="34" charset="0"/>
            <a:cs typeface="Calibri" panose="020F0502020204030204" pitchFamily="34" charset="0"/>
          </a:endParaRPr>
        </a:p>
      </dgm:t>
    </dgm:pt>
    <dgm:pt modelId="{488C503D-D6F1-4AEF-A238-34D88A4AFBE1}" type="sibTrans" cxnId="{85458FE3-ABA0-4656-A3D6-8E684D08E835}">
      <dgm:prSet/>
      <dgm:spPr/>
      <dgm:t>
        <a:bodyPr/>
        <a:lstStyle/>
        <a:p>
          <a:endParaRPr lang="en-US" sz="2400">
            <a:latin typeface="Calibri" panose="020F0502020204030204" pitchFamily="34" charset="0"/>
            <a:cs typeface="Calibri" panose="020F0502020204030204" pitchFamily="34" charset="0"/>
          </a:endParaRPr>
        </a:p>
      </dgm:t>
    </dgm:pt>
    <dgm:pt modelId="{5D526CA7-65B7-41C9-B56B-2311000424DB}">
      <dgm:prSet custT="1"/>
      <dgm:spPr/>
      <dgm:t>
        <a:bodyPr/>
        <a:lstStyle/>
        <a:p>
          <a:r>
            <a:rPr lang="en-US" sz="2200" dirty="0">
              <a:latin typeface="Calibri" panose="020F0502020204030204" pitchFamily="34" charset="0"/>
              <a:cs typeface="Calibri" panose="020F0502020204030204" pitchFamily="34" charset="0"/>
            </a:rPr>
            <a:t>Identify and resolve issues</a:t>
          </a:r>
        </a:p>
      </dgm:t>
    </dgm:pt>
    <dgm:pt modelId="{AEA8BB59-1990-44E7-BE41-9CD7588D58F2}" type="parTrans" cxnId="{317831C2-4708-4C39-A208-0C765FB0E711}">
      <dgm:prSet/>
      <dgm:spPr/>
      <dgm:t>
        <a:bodyPr/>
        <a:lstStyle/>
        <a:p>
          <a:endParaRPr lang="en-US" sz="2400">
            <a:latin typeface="Calibri" panose="020F0502020204030204" pitchFamily="34" charset="0"/>
            <a:cs typeface="Calibri" panose="020F0502020204030204" pitchFamily="34" charset="0"/>
          </a:endParaRPr>
        </a:p>
      </dgm:t>
    </dgm:pt>
    <dgm:pt modelId="{153FFC3C-5332-46AB-9D43-3B50F51D25F9}" type="sibTrans" cxnId="{317831C2-4708-4C39-A208-0C765FB0E711}">
      <dgm:prSet/>
      <dgm:spPr/>
      <dgm:t>
        <a:bodyPr/>
        <a:lstStyle/>
        <a:p>
          <a:endParaRPr lang="en-US" sz="2400">
            <a:latin typeface="Calibri" panose="020F0502020204030204" pitchFamily="34" charset="0"/>
            <a:cs typeface="Calibri" panose="020F0502020204030204" pitchFamily="34" charset="0"/>
          </a:endParaRPr>
        </a:p>
      </dgm:t>
    </dgm:pt>
    <dgm:pt modelId="{C3FB88C7-B5E4-4807-9184-04B010A8C001}">
      <dgm:prSet custT="1"/>
      <dgm:spPr/>
      <dgm:t>
        <a:bodyPr/>
        <a:lstStyle/>
        <a:p>
          <a:r>
            <a:rPr lang="en-US" sz="2200" dirty="0">
              <a:latin typeface="Calibri" panose="020F0502020204030204" pitchFamily="34" charset="0"/>
              <a:cs typeface="Calibri" panose="020F0502020204030204" pitchFamily="34" charset="0"/>
            </a:rPr>
            <a:t>Note prior participation levels for comparison. Communicate progress!</a:t>
          </a:r>
        </a:p>
      </dgm:t>
    </dgm:pt>
    <dgm:pt modelId="{203DE2F5-814B-4637-89EE-B9F22E1BF948}" type="parTrans" cxnId="{CA06C185-8DFD-430E-BF09-67B9DB701E61}">
      <dgm:prSet/>
      <dgm:spPr/>
      <dgm:t>
        <a:bodyPr/>
        <a:lstStyle/>
        <a:p>
          <a:endParaRPr lang="en-US" sz="2400">
            <a:latin typeface="Calibri" panose="020F0502020204030204" pitchFamily="34" charset="0"/>
            <a:cs typeface="Calibri" panose="020F0502020204030204" pitchFamily="34" charset="0"/>
          </a:endParaRPr>
        </a:p>
      </dgm:t>
    </dgm:pt>
    <dgm:pt modelId="{C4CCC48B-9FBB-482D-81E9-AA64DBF93424}" type="sibTrans" cxnId="{CA06C185-8DFD-430E-BF09-67B9DB701E61}">
      <dgm:prSet/>
      <dgm:spPr/>
      <dgm:t>
        <a:bodyPr/>
        <a:lstStyle/>
        <a:p>
          <a:endParaRPr lang="en-US" sz="2400">
            <a:latin typeface="Calibri" panose="020F0502020204030204" pitchFamily="34" charset="0"/>
            <a:cs typeface="Calibri" panose="020F0502020204030204" pitchFamily="34" charset="0"/>
          </a:endParaRPr>
        </a:p>
      </dgm:t>
    </dgm:pt>
    <dgm:pt modelId="{A89A2050-AED8-4BE0-BF6E-E616CE346F90}" type="pres">
      <dgm:prSet presAssocID="{6E05DB76-D727-4F37-A2AD-9F47997EE2D4}" presName="Name0" presStyleCnt="0">
        <dgm:presLayoutVars>
          <dgm:dir/>
          <dgm:animLvl val="lvl"/>
          <dgm:resizeHandles val="exact"/>
        </dgm:presLayoutVars>
      </dgm:prSet>
      <dgm:spPr/>
    </dgm:pt>
    <dgm:pt modelId="{20D55DE7-DD5E-4E52-9D17-5F0F70AF54FC}" type="pres">
      <dgm:prSet presAssocID="{53576870-BF91-4989-9A56-22F7842447B7}" presName="linNode" presStyleCnt="0"/>
      <dgm:spPr/>
    </dgm:pt>
    <dgm:pt modelId="{BD4C3F9D-ECAA-4B4B-852C-6DA9CE0A224B}" type="pres">
      <dgm:prSet presAssocID="{53576870-BF91-4989-9A56-22F7842447B7}" presName="parentText" presStyleLbl="node1" presStyleIdx="0" presStyleCnt="5" custScaleX="225793">
        <dgm:presLayoutVars>
          <dgm:chMax val="1"/>
          <dgm:bulletEnabled val="1"/>
        </dgm:presLayoutVars>
      </dgm:prSet>
      <dgm:spPr/>
    </dgm:pt>
    <dgm:pt modelId="{EC75FB5C-66B8-44EA-A17E-064211B3F14B}" type="pres">
      <dgm:prSet presAssocID="{FAB2867E-9806-46EE-BE16-420900DACC02}" presName="sp" presStyleCnt="0"/>
      <dgm:spPr/>
    </dgm:pt>
    <dgm:pt modelId="{0E1F149A-EB6E-4962-AD26-8039836555E7}" type="pres">
      <dgm:prSet presAssocID="{FB254FC0-E610-46F5-8000-611D19AE6635}" presName="linNode" presStyleCnt="0"/>
      <dgm:spPr/>
    </dgm:pt>
    <dgm:pt modelId="{D78D676A-BEB0-4D42-88FD-5CA089F35AEE}" type="pres">
      <dgm:prSet presAssocID="{FB254FC0-E610-46F5-8000-611D19AE6635}" presName="parentText" presStyleLbl="node1" presStyleIdx="1" presStyleCnt="5" custScaleX="228821" custLinFactNeighborX="-2033">
        <dgm:presLayoutVars>
          <dgm:chMax val="1"/>
          <dgm:bulletEnabled val="1"/>
        </dgm:presLayoutVars>
      </dgm:prSet>
      <dgm:spPr/>
    </dgm:pt>
    <dgm:pt modelId="{C6C0D6CA-4E21-42A9-B46B-7B31F4E9DB6F}" type="pres">
      <dgm:prSet presAssocID="{E024A10A-79EF-4C03-9EAE-F975AE6FAA97}" presName="sp" presStyleCnt="0"/>
      <dgm:spPr/>
    </dgm:pt>
    <dgm:pt modelId="{1726514A-B76B-450E-9035-26AB9941C7D4}" type="pres">
      <dgm:prSet presAssocID="{EE7E0FF0-356B-4765-AB24-5E3511B92A77}" presName="linNode" presStyleCnt="0"/>
      <dgm:spPr/>
    </dgm:pt>
    <dgm:pt modelId="{BE80333C-5457-4080-9A65-AA1B36681B4B}" type="pres">
      <dgm:prSet presAssocID="{EE7E0FF0-356B-4765-AB24-5E3511B92A77}" presName="parentText" presStyleLbl="node1" presStyleIdx="2" presStyleCnt="5" custScaleX="227514">
        <dgm:presLayoutVars>
          <dgm:chMax val="1"/>
          <dgm:bulletEnabled val="1"/>
        </dgm:presLayoutVars>
      </dgm:prSet>
      <dgm:spPr/>
    </dgm:pt>
    <dgm:pt modelId="{63A3C21D-5CD2-4226-8488-B1E946AA68D3}" type="pres">
      <dgm:prSet presAssocID="{488C503D-D6F1-4AEF-A238-34D88A4AFBE1}" presName="sp" presStyleCnt="0"/>
      <dgm:spPr/>
    </dgm:pt>
    <dgm:pt modelId="{68D9CD74-415B-4114-B9DE-6FD548196E69}" type="pres">
      <dgm:prSet presAssocID="{5D526CA7-65B7-41C9-B56B-2311000424DB}" presName="linNode" presStyleCnt="0"/>
      <dgm:spPr/>
    </dgm:pt>
    <dgm:pt modelId="{0214C91A-4109-4DA9-B1C9-1B9029FF49A3}" type="pres">
      <dgm:prSet presAssocID="{5D526CA7-65B7-41C9-B56B-2311000424DB}" presName="parentText" presStyleLbl="node1" presStyleIdx="3" presStyleCnt="5" custScaleX="229715" custScaleY="69120" custLinFactNeighborX="-805">
        <dgm:presLayoutVars>
          <dgm:chMax val="1"/>
          <dgm:bulletEnabled val="1"/>
        </dgm:presLayoutVars>
      </dgm:prSet>
      <dgm:spPr/>
    </dgm:pt>
    <dgm:pt modelId="{9127C69C-C9EE-44E9-BFCB-1ED4C79F8582}" type="pres">
      <dgm:prSet presAssocID="{153FFC3C-5332-46AB-9D43-3B50F51D25F9}" presName="sp" presStyleCnt="0"/>
      <dgm:spPr/>
    </dgm:pt>
    <dgm:pt modelId="{F542E36B-3F0F-4F0B-A938-0EF43FC495C3}" type="pres">
      <dgm:prSet presAssocID="{C3FB88C7-B5E4-4807-9184-04B010A8C001}" presName="linNode" presStyleCnt="0"/>
      <dgm:spPr/>
    </dgm:pt>
    <dgm:pt modelId="{08A10740-916D-41C7-85DA-07E02666B7A3}" type="pres">
      <dgm:prSet presAssocID="{C3FB88C7-B5E4-4807-9184-04B010A8C001}" presName="parentText" presStyleLbl="node1" presStyleIdx="4" presStyleCnt="5" custScaleX="229714">
        <dgm:presLayoutVars>
          <dgm:chMax val="1"/>
          <dgm:bulletEnabled val="1"/>
        </dgm:presLayoutVars>
      </dgm:prSet>
      <dgm:spPr/>
    </dgm:pt>
  </dgm:ptLst>
  <dgm:cxnLst>
    <dgm:cxn modelId="{B2F05C10-A414-4471-9254-6D319D5D624D}" type="presOf" srcId="{53576870-BF91-4989-9A56-22F7842447B7}" destId="{BD4C3F9D-ECAA-4B4B-852C-6DA9CE0A224B}" srcOrd="0" destOrd="0" presId="urn:microsoft.com/office/officeart/2005/8/layout/vList5"/>
    <dgm:cxn modelId="{61F4522E-20E4-4F79-A9B8-B026C20E8F30}" type="presOf" srcId="{EE7E0FF0-356B-4765-AB24-5E3511B92A77}" destId="{BE80333C-5457-4080-9A65-AA1B36681B4B}" srcOrd="0" destOrd="0" presId="urn:microsoft.com/office/officeart/2005/8/layout/vList5"/>
    <dgm:cxn modelId="{9CE20965-17BA-459F-9BCE-990BC1F4C171}" type="presOf" srcId="{5D526CA7-65B7-41C9-B56B-2311000424DB}" destId="{0214C91A-4109-4DA9-B1C9-1B9029FF49A3}" srcOrd="0" destOrd="0" presId="urn:microsoft.com/office/officeart/2005/8/layout/vList5"/>
    <dgm:cxn modelId="{FD5B1255-9B05-487D-8E7B-B904EF410619}" type="presOf" srcId="{6E05DB76-D727-4F37-A2AD-9F47997EE2D4}" destId="{A89A2050-AED8-4BE0-BF6E-E616CE346F90}" srcOrd="0" destOrd="0" presId="urn:microsoft.com/office/officeart/2005/8/layout/vList5"/>
    <dgm:cxn modelId="{CA06C185-8DFD-430E-BF09-67B9DB701E61}" srcId="{6E05DB76-D727-4F37-A2AD-9F47997EE2D4}" destId="{C3FB88C7-B5E4-4807-9184-04B010A8C001}" srcOrd="4" destOrd="0" parTransId="{203DE2F5-814B-4637-89EE-B9F22E1BF948}" sibTransId="{C4CCC48B-9FBB-482D-81E9-AA64DBF93424}"/>
    <dgm:cxn modelId="{802B17A0-73BF-474A-8848-ABF111FB6302}" type="presOf" srcId="{FB254FC0-E610-46F5-8000-611D19AE6635}" destId="{D78D676A-BEB0-4D42-88FD-5CA089F35AEE}" srcOrd="0" destOrd="0" presId="urn:microsoft.com/office/officeart/2005/8/layout/vList5"/>
    <dgm:cxn modelId="{A485CCBE-9006-4813-8112-AA3B13B46976}" type="presOf" srcId="{C3FB88C7-B5E4-4807-9184-04B010A8C001}" destId="{08A10740-916D-41C7-85DA-07E02666B7A3}" srcOrd="0" destOrd="0" presId="urn:microsoft.com/office/officeart/2005/8/layout/vList5"/>
    <dgm:cxn modelId="{317831C2-4708-4C39-A208-0C765FB0E711}" srcId="{6E05DB76-D727-4F37-A2AD-9F47997EE2D4}" destId="{5D526CA7-65B7-41C9-B56B-2311000424DB}" srcOrd="3" destOrd="0" parTransId="{AEA8BB59-1990-44E7-BE41-9CD7588D58F2}" sibTransId="{153FFC3C-5332-46AB-9D43-3B50F51D25F9}"/>
    <dgm:cxn modelId="{6396FFCF-90A9-4A6A-9F66-363689EE77BA}" srcId="{6E05DB76-D727-4F37-A2AD-9F47997EE2D4}" destId="{FB254FC0-E610-46F5-8000-611D19AE6635}" srcOrd="1" destOrd="0" parTransId="{6C082DFA-3B0F-47F9-9032-546F41F7F6DE}" sibTransId="{E024A10A-79EF-4C03-9EAE-F975AE6FAA97}"/>
    <dgm:cxn modelId="{85458FE3-ABA0-4656-A3D6-8E684D08E835}" srcId="{6E05DB76-D727-4F37-A2AD-9F47997EE2D4}" destId="{EE7E0FF0-356B-4765-AB24-5E3511B92A77}" srcOrd="2" destOrd="0" parTransId="{D6A51F3A-1925-4525-A27E-8CE726D1E486}" sibTransId="{488C503D-D6F1-4AEF-A238-34D88A4AFBE1}"/>
    <dgm:cxn modelId="{6C73EEE8-D7D4-4B2B-9752-D273A312681A}" srcId="{6E05DB76-D727-4F37-A2AD-9F47997EE2D4}" destId="{53576870-BF91-4989-9A56-22F7842447B7}" srcOrd="0" destOrd="0" parTransId="{61CF095F-FEB9-43AF-B29C-F5E87A889387}" sibTransId="{FAB2867E-9806-46EE-BE16-420900DACC02}"/>
    <dgm:cxn modelId="{25EF0E96-AFA0-4C51-8F2A-9CF985CCCBDB}" type="presParOf" srcId="{A89A2050-AED8-4BE0-BF6E-E616CE346F90}" destId="{20D55DE7-DD5E-4E52-9D17-5F0F70AF54FC}" srcOrd="0" destOrd="0" presId="urn:microsoft.com/office/officeart/2005/8/layout/vList5"/>
    <dgm:cxn modelId="{7A68262A-A09A-413C-8EF1-3E038F215BB9}" type="presParOf" srcId="{20D55DE7-DD5E-4E52-9D17-5F0F70AF54FC}" destId="{BD4C3F9D-ECAA-4B4B-852C-6DA9CE0A224B}" srcOrd="0" destOrd="0" presId="urn:microsoft.com/office/officeart/2005/8/layout/vList5"/>
    <dgm:cxn modelId="{CEC51C71-D272-428D-9161-4284161BC176}" type="presParOf" srcId="{A89A2050-AED8-4BE0-BF6E-E616CE346F90}" destId="{EC75FB5C-66B8-44EA-A17E-064211B3F14B}" srcOrd="1" destOrd="0" presId="urn:microsoft.com/office/officeart/2005/8/layout/vList5"/>
    <dgm:cxn modelId="{F5ACC600-92A5-49C3-BC0B-7F4EA6F5C6A5}" type="presParOf" srcId="{A89A2050-AED8-4BE0-BF6E-E616CE346F90}" destId="{0E1F149A-EB6E-4962-AD26-8039836555E7}" srcOrd="2" destOrd="0" presId="urn:microsoft.com/office/officeart/2005/8/layout/vList5"/>
    <dgm:cxn modelId="{F2CAD5DF-D188-4499-9706-66F96FE4AFC4}" type="presParOf" srcId="{0E1F149A-EB6E-4962-AD26-8039836555E7}" destId="{D78D676A-BEB0-4D42-88FD-5CA089F35AEE}" srcOrd="0" destOrd="0" presId="urn:microsoft.com/office/officeart/2005/8/layout/vList5"/>
    <dgm:cxn modelId="{B317CC0C-2B9D-4D27-B0CF-89A45957F2AD}" type="presParOf" srcId="{A89A2050-AED8-4BE0-BF6E-E616CE346F90}" destId="{C6C0D6CA-4E21-42A9-B46B-7B31F4E9DB6F}" srcOrd="3" destOrd="0" presId="urn:microsoft.com/office/officeart/2005/8/layout/vList5"/>
    <dgm:cxn modelId="{CFBAD2BA-FF00-4D60-A7CB-4899322FFE23}" type="presParOf" srcId="{A89A2050-AED8-4BE0-BF6E-E616CE346F90}" destId="{1726514A-B76B-450E-9035-26AB9941C7D4}" srcOrd="4" destOrd="0" presId="urn:microsoft.com/office/officeart/2005/8/layout/vList5"/>
    <dgm:cxn modelId="{9436CAA2-80F6-4C20-A7DD-949C06E38323}" type="presParOf" srcId="{1726514A-B76B-450E-9035-26AB9941C7D4}" destId="{BE80333C-5457-4080-9A65-AA1B36681B4B}" srcOrd="0" destOrd="0" presId="urn:microsoft.com/office/officeart/2005/8/layout/vList5"/>
    <dgm:cxn modelId="{62B90411-030C-44A0-8F99-2CCB74B0CE41}" type="presParOf" srcId="{A89A2050-AED8-4BE0-BF6E-E616CE346F90}" destId="{63A3C21D-5CD2-4226-8488-B1E946AA68D3}" srcOrd="5" destOrd="0" presId="urn:microsoft.com/office/officeart/2005/8/layout/vList5"/>
    <dgm:cxn modelId="{A066E181-99A4-4BD9-BEC4-33D7B39C87D1}" type="presParOf" srcId="{A89A2050-AED8-4BE0-BF6E-E616CE346F90}" destId="{68D9CD74-415B-4114-B9DE-6FD548196E69}" srcOrd="6" destOrd="0" presId="urn:microsoft.com/office/officeart/2005/8/layout/vList5"/>
    <dgm:cxn modelId="{549391B7-3B59-483B-BAA3-2F1AA62FAF8F}" type="presParOf" srcId="{68D9CD74-415B-4114-B9DE-6FD548196E69}" destId="{0214C91A-4109-4DA9-B1C9-1B9029FF49A3}" srcOrd="0" destOrd="0" presId="urn:microsoft.com/office/officeart/2005/8/layout/vList5"/>
    <dgm:cxn modelId="{31513F2B-4B88-4E44-AA0A-7A3AEAAA1520}" type="presParOf" srcId="{A89A2050-AED8-4BE0-BF6E-E616CE346F90}" destId="{9127C69C-C9EE-44E9-BFCB-1ED4C79F8582}" srcOrd="7" destOrd="0" presId="urn:microsoft.com/office/officeart/2005/8/layout/vList5"/>
    <dgm:cxn modelId="{29FDEC01-5D50-4580-8348-EA269668FBD5}" type="presParOf" srcId="{A89A2050-AED8-4BE0-BF6E-E616CE346F90}" destId="{F542E36B-3F0F-4F0B-A938-0EF43FC495C3}" srcOrd="8" destOrd="0" presId="urn:microsoft.com/office/officeart/2005/8/layout/vList5"/>
    <dgm:cxn modelId="{CAE3B566-F1D7-44E2-92E3-6DCEBD9A637B}" type="presParOf" srcId="{F542E36B-3F0F-4F0B-A938-0EF43FC495C3}" destId="{08A10740-916D-41C7-85DA-07E02666B7A3}" srcOrd="0"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C3F9D-ECAA-4B4B-852C-6DA9CE0A224B}">
      <dsp:nvSpPr>
        <dsp:cNvPr id="0" name=""/>
        <dsp:cNvSpPr/>
      </dsp:nvSpPr>
      <dsp:spPr>
        <a:xfrm>
          <a:off x="2632104" y="2361"/>
          <a:ext cx="2961117" cy="1072890"/>
        </a:xfrm>
        <a:prstGeom prst="roundRect">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en-US" sz="2400" b="1" i="0" kern="1200" dirty="0">
              <a:latin typeface="Calibri" panose="020F0502020204030204" pitchFamily="34" charset="0"/>
              <a:cs typeface="Calibri" panose="020F0502020204030204" pitchFamily="34" charset="0"/>
            </a:rPr>
            <a:t>#1 Select Behavior to Change</a:t>
          </a:r>
          <a:endParaRPr lang="en-US" sz="2400" b="1" kern="1200" dirty="0">
            <a:latin typeface="Calibri" panose="020F0502020204030204" pitchFamily="34" charset="0"/>
            <a:cs typeface="Calibri" panose="020F0502020204030204" pitchFamily="34" charset="0"/>
          </a:endParaRPr>
        </a:p>
      </dsp:txBody>
      <dsp:txXfrm>
        <a:off x="2684478" y="54735"/>
        <a:ext cx="2856369" cy="968142"/>
      </dsp:txXfrm>
    </dsp:sp>
    <dsp:sp modelId="{D78D676A-BEB0-4D42-88FD-5CA089F35AEE}">
      <dsp:nvSpPr>
        <dsp:cNvPr id="0" name=""/>
        <dsp:cNvSpPr/>
      </dsp:nvSpPr>
      <dsp:spPr>
        <a:xfrm>
          <a:off x="2632104" y="1128896"/>
          <a:ext cx="2961117" cy="1072890"/>
        </a:xfrm>
        <a:prstGeom prst="roundRect">
          <a:avLst/>
        </a:prstGeom>
        <a:solidFill>
          <a:schemeClr val="accent1">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en-US" sz="2400" b="1" i="0" kern="1200" dirty="0">
              <a:latin typeface="Calibri" panose="020F0502020204030204" pitchFamily="34" charset="0"/>
              <a:cs typeface="Calibri" panose="020F0502020204030204" pitchFamily="34" charset="0"/>
            </a:rPr>
            <a:t>#2 Identify Barriers and Benefits</a:t>
          </a:r>
          <a:endParaRPr lang="en-US" sz="2400" b="1" kern="1200" dirty="0">
            <a:latin typeface="Calibri" panose="020F0502020204030204" pitchFamily="34" charset="0"/>
            <a:cs typeface="Calibri" panose="020F0502020204030204" pitchFamily="34" charset="0"/>
          </a:endParaRPr>
        </a:p>
      </dsp:txBody>
      <dsp:txXfrm>
        <a:off x="2684478" y="1181270"/>
        <a:ext cx="2856369" cy="968142"/>
      </dsp:txXfrm>
    </dsp:sp>
    <dsp:sp modelId="{BE80333C-5457-4080-9A65-AA1B36681B4B}">
      <dsp:nvSpPr>
        <dsp:cNvPr id="0" name=""/>
        <dsp:cNvSpPr/>
      </dsp:nvSpPr>
      <dsp:spPr>
        <a:xfrm>
          <a:off x="2632104" y="2255431"/>
          <a:ext cx="2961117" cy="1072890"/>
        </a:xfrm>
        <a:prstGeom prst="roundRect">
          <a:avLst/>
        </a:prstGeom>
        <a:solidFill>
          <a:schemeClr val="accent1">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en-US" sz="2400" b="1" i="0" kern="1200" dirty="0">
              <a:latin typeface="Calibri" panose="020F0502020204030204" pitchFamily="34" charset="0"/>
              <a:cs typeface="Calibri" panose="020F0502020204030204" pitchFamily="34" charset="0"/>
            </a:rPr>
            <a:t>#3 Develop Strategy</a:t>
          </a:r>
          <a:endParaRPr lang="en-US" sz="2400" b="1" kern="1200" dirty="0">
            <a:latin typeface="Calibri" panose="020F0502020204030204" pitchFamily="34" charset="0"/>
            <a:cs typeface="Calibri" panose="020F0502020204030204" pitchFamily="34" charset="0"/>
          </a:endParaRPr>
        </a:p>
      </dsp:txBody>
      <dsp:txXfrm>
        <a:off x="2684478" y="2307805"/>
        <a:ext cx="2856369" cy="968142"/>
      </dsp:txXfrm>
    </dsp:sp>
    <dsp:sp modelId="{0214C91A-4109-4DA9-B1C9-1B9029FF49A3}">
      <dsp:nvSpPr>
        <dsp:cNvPr id="0" name=""/>
        <dsp:cNvSpPr/>
      </dsp:nvSpPr>
      <dsp:spPr>
        <a:xfrm>
          <a:off x="2632104" y="3381966"/>
          <a:ext cx="2961117" cy="777416"/>
        </a:xfrm>
        <a:prstGeom prst="roundRect">
          <a:avLst/>
        </a:prstGeom>
        <a:solidFill>
          <a:schemeClr val="accent1">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en-US" sz="2400" b="1" i="0" kern="1200">
              <a:latin typeface="Calibri" panose="020F0502020204030204" pitchFamily="34" charset="0"/>
              <a:cs typeface="Calibri" panose="020F0502020204030204" pitchFamily="34" charset="0"/>
            </a:rPr>
            <a:t>#4 Pilot the Strategy</a:t>
          </a:r>
          <a:endParaRPr lang="en-US" sz="2400" b="1" kern="1200">
            <a:latin typeface="Calibri" panose="020F0502020204030204" pitchFamily="34" charset="0"/>
            <a:cs typeface="Calibri" panose="020F0502020204030204" pitchFamily="34" charset="0"/>
          </a:endParaRPr>
        </a:p>
      </dsp:txBody>
      <dsp:txXfrm>
        <a:off x="2670054" y="3419916"/>
        <a:ext cx="2885217" cy="701516"/>
      </dsp:txXfrm>
    </dsp:sp>
    <dsp:sp modelId="{08A10740-916D-41C7-85DA-07E02666B7A3}">
      <dsp:nvSpPr>
        <dsp:cNvPr id="0" name=""/>
        <dsp:cNvSpPr/>
      </dsp:nvSpPr>
      <dsp:spPr>
        <a:xfrm>
          <a:off x="2632104" y="4213028"/>
          <a:ext cx="2961117" cy="1072890"/>
        </a:xfrm>
        <a:prstGeom prst="roundRect">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en-US" sz="2400" b="1" i="0" kern="1200" dirty="0">
              <a:latin typeface="Calibri" panose="020F0502020204030204" pitchFamily="34" charset="0"/>
              <a:cs typeface="Calibri" panose="020F0502020204030204" pitchFamily="34" charset="0"/>
            </a:rPr>
            <a:t>#5 Implement the Strategy Broadly</a:t>
          </a:r>
          <a:endParaRPr lang="en-US" sz="2400" b="1" kern="1200" dirty="0">
            <a:latin typeface="Calibri" panose="020F0502020204030204" pitchFamily="34" charset="0"/>
            <a:cs typeface="Calibri" panose="020F0502020204030204" pitchFamily="34" charset="0"/>
          </a:endParaRPr>
        </a:p>
      </dsp:txBody>
      <dsp:txXfrm>
        <a:off x="2684478" y="4265402"/>
        <a:ext cx="2856369" cy="9681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C3F9D-ECAA-4B4B-852C-6DA9CE0A224B}">
      <dsp:nvSpPr>
        <dsp:cNvPr id="0" name=""/>
        <dsp:cNvSpPr/>
      </dsp:nvSpPr>
      <dsp:spPr>
        <a:xfrm>
          <a:off x="560344" y="1333"/>
          <a:ext cx="5264860" cy="1080637"/>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0" i="0" kern="1200" dirty="0">
              <a:latin typeface="Calibri" panose="020F0502020204030204" pitchFamily="34" charset="0"/>
              <a:cs typeface="Calibri" panose="020F0502020204030204" pitchFamily="34" charset="0"/>
            </a:rPr>
            <a:t>Behavior should be indivisible and achieve the desired end-state</a:t>
          </a:r>
          <a:endParaRPr lang="en-US" sz="2200" kern="1200" dirty="0">
            <a:latin typeface="Calibri" panose="020F0502020204030204" pitchFamily="34" charset="0"/>
            <a:cs typeface="Calibri" panose="020F0502020204030204" pitchFamily="34" charset="0"/>
          </a:endParaRPr>
        </a:p>
      </dsp:txBody>
      <dsp:txXfrm>
        <a:off x="613096" y="54085"/>
        <a:ext cx="5159356" cy="975133"/>
      </dsp:txXfrm>
    </dsp:sp>
    <dsp:sp modelId="{D78D676A-BEB0-4D42-88FD-5CA089F35AEE}">
      <dsp:nvSpPr>
        <dsp:cNvPr id="0" name=""/>
        <dsp:cNvSpPr/>
      </dsp:nvSpPr>
      <dsp:spPr>
        <a:xfrm>
          <a:off x="512940" y="1136002"/>
          <a:ext cx="5335465" cy="1080637"/>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0" i="0" kern="1200" dirty="0">
              <a:latin typeface="Calibri" panose="020F0502020204030204" pitchFamily="34" charset="0"/>
              <a:cs typeface="Calibri" panose="020F0502020204030204" pitchFamily="34" charset="0"/>
            </a:rPr>
            <a:t>Use Research, Observation, Focus Groups, Surveys</a:t>
          </a:r>
          <a:endParaRPr lang="en-US" sz="2200" kern="1200" dirty="0">
            <a:latin typeface="Calibri" panose="020F0502020204030204" pitchFamily="34" charset="0"/>
            <a:cs typeface="Calibri" panose="020F0502020204030204" pitchFamily="34" charset="0"/>
          </a:endParaRPr>
        </a:p>
      </dsp:txBody>
      <dsp:txXfrm>
        <a:off x="565692" y="1188754"/>
        <a:ext cx="5229961" cy="975133"/>
      </dsp:txXfrm>
    </dsp:sp>
    <dsp:sp modelId="{BE80333C-5457-4080-9A65-AA1B36681B4B}">
      <dsp:nvSpPr>
        <dsp:cNvPr id="0" name=""/>
        <dsp:cNvSpPr/>
      </dsp:nvSpPr>
      <dsp:spPr>
        <a:xfrm>
          <a:off x="560344" y="2270671"/>
          <a:ext cx="5304989" cy="1080637"/>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b="0" i="0" kern="1200" dirty="0">
              <a:latin typeface="Calibri" panose="020F0502020204030204" pitchFamily="34" charset="0"/>
              <a:cs typeface="Calibri" panose="020F0502020204030204" pitchFamily="34" charset="0"/>
            </a:rPr>
            <a:t>Focus on Commitment, Social Norms, Social Diffusion, Prompts, Communication, Incentives, Convenience</a:t>
          </a:r>
          <a:endParaRPr lang="en-US" sz="2200" kern="1200" dirty="0">
            <a:latin typeface="Calibri" panose="020F0502020204030204" pitchFamily="34" charset="0"/>
            <a:cs typeface="Calibri" panose="020F0502020204030204" pitchFamily="34" charset="0"/>
          </a:endParaRPr>
        </a:p>
      </dsp:txBody>
      <dsp:txXfrm>
        <a:off x="613096" y="2323423"/>
        <a:ext cx="5199485" cy="975133"/>
      </dsp:txXfrm>
    </dsp:sp>
    <dsp:sp modelId="{0214C91A-4109-4DA9-B1C9-1B9029FF49A3}">
      <dsp:nvSpPr>
        <dsp:cNvPr id="0" name=""/>
        <dsp:cNvSpPr/>
      </dsp:nvSpPr>
      <dsp:spPr>
        <a:xfrm>
          <a:off x="541574" y="3405340"/>
          <a:ext cx="5356310" cy="746936"/>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Identify and resolve issues</a:t>
          </a:r>
        </a:p>
      </dsp:txBody>
      <dsp:txXfrm>
        <a:off x="578036" y="3441802"/>
        <a:ext cx="5283386" cy="674012"/>
      </dsp:txXfrm>
    </dsp:sp>
    <dsp:sp modelId="{08A10740-916D-41C7-85DA-07E02666B7A3}">
      <dsp:nvSpPr>
        <dsp:cNvPr id="0" name=""/>
        <dsp:cNvSpPr/>
      </dsp:nvSpPr>
      <dsp:spPr>
        <a:xfrm>
          <a:off x="560344" y="4206309"/>
          <a:ext cx="5356287" cy="1080637"/>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alibri" panose="020F0502020204030204" pitchFamily="34" charset="0"/>
              <a:cs typeface="Calibri" panose="020F0502020204030204" pitchFamily="34" charset="0"/>
            </a:rPr>
            <a:t>Note prior participation levels for comparison. Communicate progress!</a:t>
          </a:r>
        </a:p>
      </dsp:txBody>
      <dsp:txXfrm>
        <a:off x="613096" y="4259061"/>
        <a:ext cx="5250783" cy="97513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CD88ECC4-EF3D-4084-B805-B8337CB88864}" type="datetimeFigureOut">
              <a:rPr lang="en-US" smtClean="0"/>
              <a:t>10/6/2020</a:t>
            </a:fld>
            <a:endParaRPr lang="en-US"/>
          </a:p>
        </p:txBody>
      </p:sp>
      <p:sp>
        <p:nvSpPr>
          <p:cNvPr id="4" name="Slide Image Placeholder 3"/>
          <p:cNvSpPr>
            <a:spLocks noGrp="1" noRot="1" noChangeAspect="1"/>
          </p:cNvSpPr>
          <p:nvPr>
            <p:ph type="sldImg" idx="2"/>
          </p:nvPr>
        </p:nvSpPr>
        <p:spPr>
          <a:xfrm>
            <a:off x="1431925" y="1169988"/>
            <a:ext cx="4213225"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5F60587C-39F6-428C-AED0-518017C4CF30}" type="slidenum">
              <a:rPr lang="en-US" smtClean="0"/>
              <a:t>‹#›</a:t>
            </a:fld>
            <a:endParaRPr lang="en-US"/>
          </a:p>
        </p:txBody>
      </p:sp>
    </p:spTree>
    <p:extLst>
      <p:ext uri="{BB962C8B-B14F-4D97-AF65-F5344CB8AC3E}">
        <p14:creationId xmlns:p14="http://schemas.microsoft.com/office/powerpoint/2010/main" val="4204949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ustainability.upenn.edu/sites/default/files/Guide%20to%20Community-Based%20Social%20Marketing.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3838" y="833438"/>
            <a:ext cx="4316412" cy="3236912"/>
          </a:xfrm>
        </p:spPr>
      </p:sp>
      <p:sp>
        <p:nvSpPr>
          <p:cNvPr id="3" name="Notes Placeholder 2"/>
          <p:cNvSpPr>
            <a:spLocks noGrp="1"/>
          </p:cNvSpPr>
          <p:nvPr>
            <p:ph type="body" idx="1"/>
          </p:nvPr>
        </p:nvSpPr>
        <p:spPr/>
        <p:txBody>
          <a:bodyPr/>
          <a:lstStyle/>
          <a:p>
            <a:r>
              <a:rPr lang="en-US" dirty="0"/>
              <a:t>Now, we’re going to begin our more in-depth look at developing the forces, goals and objectives for your campaign.</a:t>
            </a:r>
          </a:p>
        </p:txBody>
      </p:sp>
      <p:sp>
        <p:nvSpPr>
          <p:cNvPr id="4" name="Slide Number Placeholder 3"/>
          <p:cNvSpPr>
            <a:spLocks noGrp="1"/>
          </p:cNvSpPr>
          <p:nvPr>
            <p:ph type="sldNum" sz="quarter" idx="10"/>
          </p:nvPr>
        </p:nvSpPr>
        <p:spPr/>
        <p:txBody>
          <a:bodyPr/>
          <a:lstStyle/>
          <a:p>
            <a:pPr defTabSz="469682">
              <a:defRPr/>
            </a:pPr>
            <a:fld id="{7E1573F1-F95D-403A-A47C-A1143ABC9F0B}" type="slidenum">
              <a:rPr lang="en-US">
                <a:solidFill>
                  <a:prstClr val="black"/>
                </a:solidFill>
                <a:latin typeface="Calibri" panose="020F0502020204030204"/>
              </a:rPr>
              <a:pPr defTabSz="469682">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90204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goals achievable, you will need objectives.  </a:t>
            </a:r>
          </a:p>
          <a:p>
            <a:pPr marL="176131" indent="-176131">
              <a:buFontTx/>
              <a:buChar char="-"/>
            </a:pPr>
            <a:r>
              <a:rPr lang="en-US" dirty="0"/>
              <a:t>Probably will need several for each goal</a:t>
            </a:r>
          </a:p>
          <a:p>
            <a:pPr marL="176131" indent="-176131">
              <a:buFontTx/>
              <a:buChar char="-"/>
            </a:pPr>
            <a:r>
              <a:rPr lang="en-US" dirty="0"/>
              <a:t>Keep desired outcome in mind</a:t>
            </a:r>
          </a:p>
          <a:p>
            <a:pPr marL="176131" indent="-176131" defTabSz="939363">
              <a:buFontTx/>
              <a:buChar char="-"/>
              <a:defRPr/>
            </a:pPr>
            <a:r>
              <a:rPr lang="en-US" dirty="0"/>
              <a:t>Make them as specific as possible</a:t>
            </a:r>
          </a:p>
          <a:p>
            <a:pPr marL="176131" indent="-176131">
              <a:buFontTx/>
              <a:buChar char="-"/>
            </a:pPr>
            <a:r>
              <a:rPr lang="en-US" dirty="0"/>
              <a:t>Be mindful of future need to evaluate and refine them</a:t>
            </a:r>
          </a:p>
          <a:p>
            <a:pPr marL="176131" indent="-176131">
              <a:buFontTx/>
              <a:buChar char="-"/>
            </a:pPr>
            <a:endParaRPr lang="en-US" dirty="0"/>
          </a:p>
          <a:p>
            <a:r>
              <a:rPr lang="en-US" dirty="0"/>
              <a:t>The acronym SMART helps to define what makes a good objective.</a:t>
            </a:r>
          </a:p>
          <a:p>
            <a:pPr marL="176131" indent="-176131">
              <a:buFont typeface="Arial" panose="020B0604020202020204" pitchFamily="34" charset="0"/>
              <a:buChar char="•"/>
            </a:pPr>
            <a:r>
              <a:rPr lang="en-US" dirty="0"/>
              <a:t>Specific – Objectives help you narrow down what you are seeking to accomplish.  They should be simple and sensible. </a:t>
            </a:r>
          </a:p>
          <a:p>
            <a:pPr marL="176131" indent="-176131">
              <a:buFont typeface="Arial" panose="020B0604020202020204" pitchFamily="34" charset="0"/>
              <a:buChar char="•"/>
            </a:pPr>
            <a:r>
              <a:rPr lang="en-US" dirty="0"/>
              <a:t>Measurable – You need to be able to measure progress.  Objectives should include “how much” and “how many.”</a:t>
            </a:r>
          </a:p>
          <a:p>
            <a:pPr marL="176131" indent="-176131">
              <a:buFont typeface="Arial" panose="020B0604020202020204" pitchFamily="34" charset="0"/>
              <a:buChar char="•"/>
            </a:pPr>
            <a:r>
              <a:rPr lang="en-US" dirty="0"/>
              <a:t>Achievable – The objective is not visionary, or overly ambitious (this can hinder progress), but can be realistically accomplished. </a:t>
            </a:r>
          </a:p>
          <a:p>
            <a:pPr marL="176131" indent="-176131">
              <a:buFont typeface="Arial" panose="020B0604020202020204" pitchFamily="34" charset="0"/>
              <a:buChar char="•"/>
            </a:pPr>
            <a:r>
              <a:rPr lang="en-US" dirty="0"/>
              <a:t>Relevant – Goals need to be worthwhile, timely, and well-matched to the needs.  The action should match the context.</a:t>
            </a:r>
          </a:p>
          <a:p>
            <a:pPr marL="176131" indent="-176131">
              <a:buFont typeface="Arial" panose="020B0604020202020204" pitchFamily="34" charset="0"/>
              <a:buChar char="•"/>
            </a:pPr>
            <a:r>
              <a:rPr lang="en-US" dirty="0"/>
              <a:t>Time-Focused – The objective has due dates or specific milestones for accomplishing steps toward the goal.</a:t>
            </a:r>
          </a:p>
          <a:p>
            <a:pPr marL="176131" indent="-176131">
              <a:buFont typeface="Arial" panose="020B0604020202020204" pitchFamily="34" charset="0"/>
              <a:buChar char="•"/>
            </a:pPr>
            <a:endParaRPr lang="en-US" dirty="0"/>
          </a:p>
          <a:p>
            <a:r>
              <a:rPr lang="en-US" dirty="0"/>
              <a:t>Keep an eye on the deliverables as you develop these objectives.  What specifically will be your outcomes?</a:t>
            </a:r>
          </a:p>
          <a:p>
            <a:endParaRPr lang="en-US" dirty="0"/>
          </a:p>
        </p:txBody>
      </p:sp>
      <p:sp>
        <p:nvSpPr>
          <p:cNvPr id="4" name="Slide Number Placeholder 3"/>
          <p:cNvSpPr>
            <a:spLocks noGrp="1"/>
          </p:cNvSpPr>
          <p:nvPr>
            <p:ph type="sldNum" sz="quarter" idx="5"/>
          </p:nvPr>
        </p:nvSpPr>
        <p:spPr/>
        <p:txBody>
          <a:bodyPr/>
          <a:lstStyle/>
          <a:p>
            <a:fld id="{5F60587C-39F6-428C-AED0-518017C4CF30}" type="slidenum">
              <a:rPr lang="en-US" smtClean="0"/>
              <a:t>10</a:t>
            </a:fld>
            <a:endParaRPr lang="en-US"/>
          </a:p>
        </p:txBody>
      </p:sp>
    </p:spTree>
    <p:extLst>
      <p:ext uri="{BB962C8B-B14F-4D97-AF65-F5344CB8AC3E}">
        <p14:creationId xmlns:p14="http://schemas.microsoft.com/office/powerpoint/2010/main" val="153473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Goals will change, resulting in changes in objectives and activities. </a:t>
            </a:r>
          </a:p>
        </p:txBody>
      </p:sp>
      <p:sp>
        <p:nvSpPr>
          <p:cNvPr id="4" name="Slide Number Placeholder 3"/>
          <p:cNvSpPr>
            <a:spLocks noGrp="1"/>
          </p:cNvSpPr>
          <p:nvPr>
            <p:ph type="sldNum" sz="quarter" idx="5"/>
          </p:nvPr>
        </p:nvSpPr>
        <p:spPr/>
        <p:txBody>
          <a:bodyPr/>
          <a:lstStyle/>
          <a:p>
            <a:fld id="{5F60587C-39F6-428C-AED0-518017C4CF30}" type="slidenum">
              <a:rPr lang="en-US" smtClean="0"/>
              <a:t>11</a:t>
            </a:fld>
            <a:endParaRPr lang="en-US"/>
          </a:p>
        </p:txBody>
      </p:sp>
    </p:spTree>
    <p:extLst>
      <p:ext uri="{BB962C8B-B14F-4D97-AF65-F5344CB8AC3E}">
        <p14:creationId xmlns:p14="http://schemas.microsoft.com/office/powerpoint/2010/main" val="2013785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Continuing with our example, here are some objectives associated with Goal 1 to form a group.</a:t>
            </a:r>
          </a:p>
          <a:p>
            <a:endParaRPr lang="en-US" dirty="0"/>
          </a:p>
          <a:p>
            <a:r>
              <a:rPr lang="en-US" dirty="0"/>
              <a:t>Some other examples of objectives </a:t>
            </a:r>
            <a:r>
              <a:rPr lang="en-US" b="0" i="0" u="none" strike="noStrike" baseline="0" dirty="0">
                <a:solidFill>
                  <a:srgbClr val="000000"/>
                </a:solidFill>
                <a:latin typeface="ZapfHumnst BT"/>
              </a:rPr>
              <a:t>From EPA Stakeholder Engagement Guide:</a:t>
            </a:r>
          </a:p>
          <a:p>
            <a:r>
              <a:rPr lang="en-US" b="1" i="0" u="none" strike="noStrike" baseline="0" dirty="0">
                <a:solidFill>
                  <a:srgbClr val="005188"/>
                </a:solidFill>
                <a:latin typeface="ZapfHumnst BT"/>
              </a:rPr>
              <a:t>• </a:t>
            </a:r>
            <a:r>
              <a:rPr lang="en-US" b="0" u="none" strike="noStrike" baseline="0" dirty="0">
                <a:solidFill>
                  <a:srgbClr val="211D1E"/>
                </a:solidFill>
              </a:rPr>
              <a:t>Identify, engage and involve relevant stakeholders.</a:t>
            </a:r>
          </a:p>
          <a:p>
            <a:r>
              <a:rPr lang="en-US" b="1" u="none" strike="noStrike" baseline="0" dirty="0">
                <a:solidFill>
                  <a:srgbClr val="005188"/>
                </a:solidFill>
              </a:rPr>
              <a:t>• </a:t>
            </a:r>
            <a:r>
              <a:rPr lang="en-US" b="0" u="sng" strike="noStrike" baseline="0" dirty="0">
                <a:solidFill>
                  <a:srgbClr val="211D1E"/>
                </a:solidFill>
              </a:rPr>
              <a:t>Characterize land uses and land management practices in the watershed.</a:t>
            </a:r>
          </a:p>
          <a:p>
            <a:r>
              <a:rPr lang="en-US" b="1" u="none" strike="noStrike" baseline="0" dirty="0">
                <a:solidFill>
                  <a:srgbClr val="005188"/>
                </a:solidFill>
              </a:rPr>
              <a:t>• </a:t>
            </a:r>
            <a:r>
              <a:rPr lang="en-US" b="0" u="none" strike="noStrike" baseline="0" dirty="0">
                <a:solidFill>
                  <a:srgbClr val="211D1E"/>
                </a:solidFill>
              </a:rPr>
              <a:t>Assess land use/management practices on fish habitat.</a:t>
            </a:r>
          </a:p>
          <a:p>
            <a:r>
              <a:rPr lang="en-US" b="1" u="none" strike="noStrike" baseline="0" dirty="0">
                <a:solidFill>
                  <a:srgbClr val="005188"/>
                </a:solidFill>
              </a:rPr>
              <a:t>• </a:t>
            </a:r>
            <a:r>
              <a:rPr lang="en-US" b="0" u="sng" strike="noStrike" baseline="0" dirty="0">
                <a:solidFill>
                  <a:srgbClr val="211D1E"/>
                </a:solidFill>
              </a:rPr>
              <a:t>Identify activities and/or areas that significantly contribute to sediment loading</a:t>
            </a:r>
            <a:r>
              <a:rPr lang="en-US" b="0" u="none" strike="noStrike" baseline="0" dirty="0">
                <a:solidFill>
                  <a:srgbClr val="211D1E"/>
                </a:solidFill>
              </a:rPr>
              <a:t>.</a:t>
            </a:r>
          </a:p>
          <a:p>
            <a:r>
              <a:rPr lang="en-US" b="1" u="none" strike="noStrike" baseline="0" dirty="0">
                <a:solidFill>
                  <a:srgbClr val="005188"/>
                </a:solidFill>
              </a:rPr>
              <a:t>• </a:t>
            </a:r>
            <a:r>
              <a:rPr lang="en-US" b="0" u="none" strike="noStrike" baseline="0" dirty="0">
                <a:solidFill>
                  <a:srgbClr val="211D1E"/>
                </a:solidFill>
              </a:rPr>
              <a:t>Identify land use/management practices that might exacerbate flooding.</a:t>
            </a:r>
          </a:p>
          <a:p>
            <a:r>
              <a:rPr lang="en-US" b="1" u="none" strike="noStrike" baseline="0" dirty="0">
                <a:solidFill>
                  <a:srgbClr val="005188"/>
                </a:solidFill>
              </a:rPr>
              <a:t>• </a:t>
            </a:r>
            <a:r>
              <a:rPr lang="en-US" b="0" u="none" strike="noStrike" baseline="0" dirty="0">
                <a:solidFill>
                  <a:srgbClr val="211D1E"/>
                </a:solidFill>
              </a:rPr>
              <a:t>Assess cyclically flooded properties to determine impacts and possible options.</a:t>
            </a:r>
          </a:p>
          <a:p>
            <a:r>
              <a:rPr lang="en-US" b="1" u="none" strike="noStrike" baseline="0" dirty="0">
                <a:solidFill>
                  <a:srgbClr val="005188"/>
                </a:solidFill>
              </a:rPr>
              <a:t>• </a:t>
            </a:r>
            <a:r>
              <a:rPr lang="en-US" b="0" u="sng" strike="noStrike" baseline="0" dirty="0">
                <a:solidFill>
                  <a:srgbClr val="211D1E"/>
                </a:solidFill>
              </a:rPr>
              <a:t>Develop management strategies targeted at reducing flooding impacts, sediment and habitat degradation.</a:t>
            </a:r>
          </a:p>
          <a:p>
            <a:r>
              <a:rPr lang="en-US" b="1" u="none" strike="noStrike" baseline="0" dirty="0">
                <a:solidFill>
                  <a:srgbClr val="005188"/>
                </a:solidFill>
              </a:rPr>
              <a:t>• </a:t>
            </a:r>
            <a:r>
              <a:rPr lang="en-US" b="0" u="none" strike="noStrike" baseline="0" dirty="0">
                <a:solidFill>
                  <a:srgbClr val="211D1E"/>
                </a:solidFill>
              </a:rPr>
              <a:t>Identify resources to implement the selected management strategies.</a:t>
            </a:r>
          </a:p>
          <a:p>
            <a:r>
              <a:rPr lang="en-US" b="1" u="none" strike="noStrike" baseline="0" dirty="0">
                <a:solidFill>
                  <a:srgbClr val="005188"/>
                </a:solidFill>
              </a:rPr>
              <a:t>• </a:t>
            </a:r>
            <a:r>
              <a:rPr lang="en-US" b="0" u="none" strike="noStrike" baseline="0" dirty="0">
                <a:solidFill>
                  <a:srgbClr val="211D1E"/>
                </a:solidFill>
              </a:rPr>
              <a:t>Evaluate the success of implemented actions; adapt as necessary.</a:t>
            </a:r>
          </a:p>
          <a:p>
            <a:endParaRPr lang="en-US" dirty="0"/>
          </a:p>
        </p:txBody>
      </p:sp>
      <p:sp>
        <p:nvSpPr>
          <p:cNvPr id="4" name="Slide Number Placeholder 3"/>
          <p:cNvSpPr>
            <a:spLocks noGrp="1"/>
          </p:cNvSpPr>
          <p:nvPr>
            <p:ph type="sldNum" sz="quarter" idx="5"/>
          </p:nvPr>
        </p:nvSpPr>
        <p:spPr/>
        <p:txBody>
          <a:bodyPr/>
          <a:lstStyle/>
          <a:p>
            <a:fld id="{5F60587C-39F6-428C-AED0-518017C4CF30}" type="slidenum">
              <a:rPr lang="en-US" smtClean="0"/>
              <a:t>12</a:t>
            </a:fld>
            <a:endParaRPr lang="en-US"/>
          </a:p>
        </p:txBody>
      </p:sp>
    </p:spTree>
    <p:extLst>
      <p:ext uri="{BB962C8B-B14F-4D97-AF65-F5344CB8AC3E}">
        <p14:creationId xmlns:p14="http://schemas.microsoft.com/office/powerpoint/2010/main" val="2328218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may be some overlap between objectives and the behaviors you are hoping to influence.  When forming your objectives, try to distinguish them from the discrete behaviors needed.</a:t>
            </a:r>
          </a:p>
          <a:p>
            <a:endParaRPr lang="en-US" dirty="0"/>
          </a:p>
          <a:p>
            <a:r>
              <a:rPr lang="en-US" dirty="0"/>
              <a:t>Here are the differences between the objectives and behaviors (Read). </a:t>
            </a:r>
          </a:p>
          <a:p>
            <a:endParaRPr lang="en-US" b="1" dirty="0"/>
          </a:p>
          <a:p>
            <a:r>
              <a:rPr lang="en-US" b="1" dirty="0"/>
              <a:t>Later, we will be brainstorming possible behaviors to achieve the objectives.</a:t>
            </a:r>
          </a:p>
        </p:txBody>
      </p:sp>
      <p:sp>
        <p:nvSpPr>
          <p:cNvPr id="4" name="Slide Number Placeholder 3"/>
          <p:cNvSpPr>
            <a:spLocks noGrp="1"/>
          </p:cNvSpPr>
          <p:nvPr>
            <p:ph type="sldNum" sz="quarter" idx="5"/>
          </p:nvPr>
        </p:nvSpPr>
        <p:spPr/>
        <p:txBody>
          <a:bodyPr/>
          <a:lstStyle/>
          <a:p>
            <a:fld id="{7E1573F1-F95D-403A-A47C-A1143ABC9F0B}" type="slidenum">
              <a:rPr lang="en-US" smtClean="0"/>
              <a:t>13</a:t>
            </a:fld>
            <a:endParaRPr lang="en-US"/>
          </a:p>
        </p:txBody>
      </p:sp>
    </p:spTree>
    <p:extLst>
      <p:ext uri="{BB962C8B-B14F-4D97-AF65-F5344CB8AC3E}">
        <p14:creationId xmlns:p14="http://schemas.microsoft.com/office/powerpoint/2010/main" val="911788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example with an objective and related behaviors.</a:t>
            </a:r>
          </a:p>
        </p:txBody>
      </p:sp>
      <p:sp>
        <p:nvSpPr>
          <p:cNvPr id="4" name="Slide Number Placeholder 3"/>
          <p:cNvSpPr>
            <a:spLocks noGrp="1"/>
          </p:cNvSpPr>
          <p:nvPr>
            <p:ph type="sldNum" sz="quarter" idx="5"/>
          </p:nvPr>
        </p:nvSpPr>
        <p:spPr/>
        <p:txBody>
          <a:bodyPr/>
          <a:lstStyle/>
          <a:p>
            <a:fld id="{7E1573F1-F95D-403A-A47C-A1143ABC9F0B}" type="slidenum">
              <a:rPr lang="en-US" smtClean="0"/>
              <a:t>14</a:t>
            </a:fld>
            <a:endParaRPr lang="en-US"/>
          </a:p>
        </p:txBody>
      </p:sp>
    </p:spTree>
    <p:extLst>
      <p:ext uri="{BB962C8B-B14F-4D97-AF65-F5344CB8AC3E}">
        <p14:creationId xmlns:p14="http://schemas.microsoft.com/office/powerpoint/2010/main" val="3943986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b="0" dirty="0"/>
              <a:t>Now, you can start using this Building Blocks Worksheet Activity to think through your driving force, goal and objectives.</a:t>
            </a:r>
          </a:p>
          <a:p>
            <a:pPr defTabSz="939363">
              <a:defRPr/>
            </a:pPr>
            <a:endParaRPr lang="en-US" b="0" dirty="0"/>
          </a:p>
          <a:p>
            <a:pPr defTabSz="939363">
              <a:defRPr/>
            </a:pPr>
            <a:r>
              <a:rPr lang="en-US" b="0" dirty="0"/>
              <a:t>When developing your objectives, it might be helpful to think through some of the questions highlighted in yellow.  </a:t>
            </a:r>
          </a:p>
          <a:p>
            <a:pPr defTabSz="939363">
              <a:defRPr/>
            </a:pPr>
            <a:endParaRPr lang="en-US" b="0" dirty="0"/>
          </a:p>
          <a:p>
            <a:pPr defTabSz="939363">
              <a:defRPr/>
            </a:pPr>
            <a:r>
              <a:rPr lang="en-US" b="0" dirty="0"/>
              <a:t>You may also want to begin to prioritize your objectives and the sequencing of how they are carried out.</a:t>
            </a:r>
          </a:p>
          <a:p>
            <a:pPr defTabSz="939363">
              <a:defRPr/>
            </a:pPr>
            <a:endParaRPr lang="en-US" b="0" dirty="0"/>
          </a:p>
          <a:p>
            <a:pPr defTabSz="939363">
              <a:defRPr/>
            </a:pPr>
            <a:r>
              <a:rPr lang="en-US" b="0" dirty="0"/>
              <a:t>Later, we will be discussing ways to evaluate your outreach campaign.  So, it’s a good idea to start building in ways to assess each step of the process,  This will help you adjust and stay on track to meeting your goals.</a:t>
            </a:r>
          </a:p>
          <a:p>
            <a:pPr defTabSz="939363">
              <a:defRPr/>
            </a:pPr>
            <a:endParaRPr lang="en-US" b="0" dirty="0"/>
          </a:p>
          <a:p>
            <a:pPr defTabSz="939363">
              <a:defRPr/>
            </a:pPr>
            <a:r>
              <a:rPr lang="en-US" b="0" dirty="0"/>
              <a:t>Please take the next 5 minutes to fill in the first three sections of this worksheet, using either a real or imagined scenario.</a:t>
            </a:r>
          </a:p>
          <a:p>
            <a:pPr defTabSz="939363">
              <a:defRPr/>
            </a:pPr>
            <a:endParaRPr lang="en-US" b="0" dirty="0"/>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15</a:t>
            </a:fld>
            <a:endParaRPr lang="en-US"/>
          </a:p>
        </p:txBody>
      </p:sp>
    </p:spTree>
    <p:extLst>
      <p:ext uri="{BB962C8B-B14F-4D97-AF65-F5344CB8AC3E}">
        <p14:creationId xmlns:p14="http://schemas.microsoft.com/office/powerpoint/2010/main" val="3847289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you’ve taken some time to think through your force, goals and objectives, here are some of the questions you might consider when refining your list of related behaviors to promote.</a:t>
            </a:r>
          </a:p>
          <a:p>
            <a:endParaRPr lang="en-US" dirty="0"/>
          </a:p>
          <a:p>
            <a:pPr marL="469682" indent="-469682">
              <a:buFont typeface="+mj-lt"/>
              <a:buAutoNum type="arabicPeriod"/>
            </a:pPr>
            <a:r>
              <a:rPr lang="en-US" dirty="0"/>
              <a:t>Greatest reduction?</a:t>
            </a:r>
          </a:p>
          <a:p>
            <a:pPr marL="469682" indent="-469682">
              <a:buFont typeface="+mj-lt"/>
              <a:buAutoNum type="arabicPeriod"/>
            </a:pPr>
            <a:r>
              <a:rPr lang="en-US" dirty="0"/>
              <a:t>Most affordable to promote?</a:t>
            </a:r>
          </a:p>
          <a:p>
            <a:pPr marL="469682" indent="-469682">
              <a:buFont typeface="+mj-lt"/>
              <a:buAutoNum type="arabicPeriod"/>
            </a:pPr>
            <a:r>
              <a:rPr lang="en-US" dirty="0"/>
              <a:t>Most affordable to adopt?</a:t>
            </a:r>
          </a:p>
          <a:p>
            <a:pPr marL="469682" indent="-469682">
              <a:buFont typeface="+mj-lt"/>
              <a:buAutoNum type="arabicPeriod"/>
            </a:pPr>
            <a:r>
              <a:rPr lang="en-US" dirty="0"/>
              <a:t>Most acceptable to community?</a:t>
            </a:r>
          </a:p>
          <a:p>
            <a:pPr marL="469682" indent="-469682">
              <a:buFont typeface="+mj-lt"/>
              <a:buAutoNum type="arabicPeriod"/>
            </a:pPr>
            <a:r>
              <a:rPr lang="en-US" dirty="0"/>
              <a:t>Easiest to link to the problem?</a:t>
            </a:r>
          </a:p>
          <a:p>
            <a:pPr marL="469682" indent="-469682">
              <a:buFont typeface="+mj-lt"/>
              <a:buAutoNum type="arabicPeriod"/>
            </a:pPr>
            <a:r>
              <a:rPr lang="en-US" dirty="0"/>
              <a:t>Most sustainable?</a:t>
            </a:r>
          </a:p>
          <a:p>
            <a:pPr marL="469682" indent="-469682">
              <a:buFont typeface="+mj-lt"/>
              <a:buAutoNum type="arabicPeriod"/>
            </a:pPr>
            <a:r>
              <a:rPr lang="en-US" dirty="0"/>
              <a:t>Additional water quality benefits?</a:t>
            </a:r>
          </a:p>
          <a:p>
            <a:pPr marL="469682" indent="-469682">
              <a:buFont typeface="+mj-lt"/>
              <a:buAutoNum type="arabicPeriod"/>
            </a:pPr>
            <a:r>
              <a:rPr lang="en-US" dirty="0"/>
              <a:t>Highest consumer response?</a:t>
            </a:r>
          </a:p>
          <a:p>
            <a:pPr marL="469682" indent="-469682">
              <a:buFont typeface="+mj-lt"/>
              <a:buAutoNum type="arabicPeriod"/>
            </a:pPr>
            <a:r>
              <a:rPr lang="en-US" dirty="0"/>
              <a:t>Fewest barriers?</a:t>
            </a:r>
          </a:p>
          <a:p>
            <a:endParaRPr lang="en-US" dirty="0"/>
          </a:p>
          <a:p>
            <a:r>
              <a:rPr lang="en-US" dirty="0"/>
              <a:t>Later, after we’ve selected our target audience, we’ll rank the proposed behaviors to help make final selections.</a:t>
            </a:r>
          </a:p>
        </p:txBody>
      </p:sp>
      <p:sp>
        <p:nvSpPr>
          <p:cNvPr id="4" name="Slide Number Placeholder 3"/>
          <p:cNvSpPr>
            <a:spLocks noGrp="1"/>
          </p:cNvSpPr>
          <p:nvPr>
            <p:ph type="sldNum" sz="quarter" idx="5"/>
          </p:nvPr>
        </p:nvSpPr>
        <p:spPr/>
        <p:txBody>
          <a:bodyPr/>
          <a:lstStyle/>
          <a:p>
            <a:fld id="{7E1573F1-F95D-403A-A47C-A1143ABC9F0B}" type="slidenum">
              <a:rPr lang="en-US" smtClean="0"/>
              <a:t>16</a:t>
            </a:fld>
            <a:endParaRPr lang="en-US"/>
          </a:p>
        </p:txBody>
      </p:sp>
    </p:spTree>
    <p:extLst>
      <p:ext uri="{BB962C8B-B14F-4D97-AF65-F5344CB8AC3E}">
        <p14:creationId xmlns:p14="http://schemas.microsoft.com/office/powerpoint/2010/main" val="3325716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585788"/>
            <a:ext cx="4313238" cy="3235325"/>
          </a:xfrm>
        </p:spPr>
      </p:sp>
      <p:sp>
        <p:nvSpPr>
          <p:cNvPr id="3" name="Notes Placeholder 2"/>
          <p:cNvSpPr>
            <a:spLocks noGrp="1"/>
          </p:cNvSpPr>
          <p:nvPr>
            <p:ph type="body" idx="1"/>
          </p:nvPr>
        </p:nvSpPr>
        <p:spPr>
          <a:xfrm>
            <a:off x="707708" y="4505980"/>
            <a:ext cx="5661660" cy="4002715"/>
          </a:xfrm>
        </p:spPr>
        <p:txBody>
          <a:bodyPr/>
          <a:lstStyle/>
          <a:p>
            <a:r>
              <a:rPr lang="en-US" b="0" dirty="0"/>
              <a:t>Community-based social marketing is an approach to enabling sustainable behavior through direct contact with people at the community level.  Doug McKenzie-Mohr has pioneered the use of CBSM to promote sustainable behavior change and has a book about it that is available online – </a:t>
            </a:r>
            <a:r>
              <a:rPr lang="en-US" b="0" i="1" dirty="0"/>
              <a:t>Fostering Sustainable Behavior: An Introduction to Community-Based Social Marketing.</a:t>
            </a:r>
          </a:p>
          <a:p>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Social marketing helps ensure that your approach is based on an understanding of people’s daily lives so that it is more realistic and achievable.</a:t>
            </a:r>
          </a:p>
          <a:p>
            <a:endParaRPr lang="en-US" b="0" i="1" dirty="0"/>
          </a:p>
          <a:p>
            <a:r>
              <a:rPr lang="en-US" b="0" i="0" dirty="0"/>
              <a:t>CLICK - READ BULLETS</a:t>
            </a:r>
          </a:p>
          <a:p>
            <a:endParaRPr lang="en-US" b="0" dirty="0"/>
          </a:p>
          <a:p>
            <a:r>
              <a:rPr lang="en-US" dirty="0"/>
              <a:t>The goal of social marketing is always to change or maintain how people behave – not what they think or how aware they are about an issue. If your goal is only to increase awareness or knowledge, or change attitudes, you are not doing social marketing.</a:t>
            </a:r>
            <a:endParaRPr lang="en-US" b="0" dirty="0"/>
          </a:p>
          <a:p>
            <a:endParaRPr lang="en-US" b="0" dirty="0"/>
          </a:p>
          <a:p>
            <a:r>
              <a:rPr lang="en-US" b="0" dirty="0"/>
              <a:t>It also helps you target resources cost-effectively and select ways to advocate for changes that will have the greatest long-term impact.</a:t>
            </a:r>
          </a:p>
          <a:p>
            <a:endParaRPr lang="en-US" b="0" dirty="0"/>
          </a:p>
          <a:p>
            <a:r>
              <a:rPr lang="en-US" b="0" i="1" dirty="0"/>
              <a:t>Resources:  </a:t>
            </a:r>
          </a:p>
          <a:p>
            <a:r>
              <a:rPr lang="en-US" b="0" i="1" dirty="0"/>
              <a:t>National Social Marketing Centre, https://www.thensmc.com/content/what-social-marketing-1</a:t>
            </a:r>
          </a:p>
          <a:p>
            <a:pPr defTabSz="939363"/>
            <a:endParaRPr lang="en-US" i="1" dirty="0"/>
          </a:p>
          <a:p>
            <a:pPr defTabSz="939363"/>
            <a:r>
              <a:rPr lang="en-US" i="1" dirty="0"/>
              <a:t>Source: Fostering Sustainable Behavior: An Introduction to Community-Based Social Marketing, Doug McKenzie-Mohr</a:t>
            </a:r>
          </a:p>
          <a:p>
            <a:endParaRPr lang="en-US" b="0" dirty="0"/>
          </a:p>
        </p:txBody>
      </p:sp>
      <p:sp>
        <p:nvSpPr>
          <p:cNvPr id="4" name="Slide Number Placeholder 3"/>
          <p:cNvSpPr>
            <a:spLocks noGrp="1"/>
          </p:cNvSpPr>
          <p:nvPr>
            <p:ph type="sldNum" sz="quarter" idx="5"/>
          </p:nvPr>
        </p:nvSpPr>
        <p:spPr/>
        <p:txBody>
          <a:bodyPr/>
          <a:lstStyle/>
          <a:p>
            <a:fld id="{7E1573F1-F95D-403A-A47C-A1143ABC9F0B}" type="slidenum">
              <a:rPr lang="en-US" smtClean="0"/>
              <a:t>17</a:t>
            </a:fld>
            <a:endParaRPr lang="en-US"/>
          </a:p>
        </p:txBody>
      </p:sp>
    </p:spTree>
    <p:extLst>
      <p:ext uri="{BB962C8B-B14F-4D97-AF65-F5344CB8AC3E}">
        <p14:creationId xmlns:p14="http://schemas.microsoft.com/office/powerpoint/2010/main" val="2537879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5175" y="666750"/>
            <a:ext cx="3006725" cy="2255838"/>
          </a:xfrm>
        </p:spPr>
      </p:sp>
      <p:sp>
        <p:nvSpPr>
          <p:cNvPr id="3" name="Notes Placeholder 2"/>
          <p:cNvSpPr>
            <a:spLocks noGrp="1"/>
          </p:cNvSpPr>
          <p:nvPr>
            <p:ph type="body" idx="1"/>
          </p:nvPr>
        </p:nvSpPr>
        <p:spPr>
          <a:xfrm>
            <a:off x="707708" y="3113223"/>
            <a:ext cx="5661660" cy="5079468"/>
          </a:xfrm>
        </p:spPr>
        <p:txBody>
          <a:bodyPr/>
          <a:lstStyle/>
          <a:p>
            <a:r>
              <a:rPr lang="en-US" u="none" dirty="0"/>
              <a:t>The social marketing approach utilizes these steps to change behaviors.  This approach is somewhat embedded in the watershed outreach campaign process that we are describing.</a:t>
            </a:r>
          </a:p>
          <a:p>
            <a:endParaRPr lang="en-US" u="none" dirty="0"/>
          </a:p>
          <a:p>
            <a:r>
              <a:rPr lang="en-US" b="1" u="sng" dirty="0"/>
              <a:t>Step 1: Select a behavior to change.</a:t>
            </a:r>
          </a:p>
          <a:p>
            <a:pPr algn="l"/>
            <a:r>
              <a:rPr lang="en-US" b="1" u="sng" dirty="0"/>
              <a:t>Step 2: Identify barriers and benefits associated with the behavior</a:t>
            </a:r>
            <a:r>
              <a:rPr lang="en-US" b="1" u="none" dirty="0"/>
              <a:t>. – </a:t>
            </a:r>
            <a:r>
              <a:rPr lang="en-US" b="0" i="1" u="none" dirty="0"/>
              <a:t>perceived or actual by the target audience</a:t>
            </a:r>
          </a:p>
          <a:p>
            <a:pPr marL="176131" indent="-176131">
              <a:buFont typeface="Arial" panose="020B0604020202020204" pitchFamily="34" charset="0"/>
              <a:buChar char="•"/>
            </a:pPr>
            <a:r>
              <a:rPr lang="en-US" b="1" dirty="0"/>
              <a:t>Research</a:t>
            </a:r>
            <a:r>
              <a:rPr lang="en-US" dirty="0"/>
              <a:t> – see if anyone has attempted to change this behavior before, how have they gone about it, what was successful</a:t>
            </a:r>
          </a:p>
          <a:p>
            <a:pPr marL="176131" indent="-176131">
              <a:buFont typeface="Arial" panose="020B0604020202020204" pitchFamily="34" charset="0"/>
              <a:buChar char="•"/>
            </a:pPr>
            <a:r>
              <a:rPr lang="en-US" b="1" dirty="0"/>
              <a:t>Observe</a:t>
            </a:r>
            <a:r>
              <a:rPr lang="en-US" dirty="0"/>
              <a:t> – watch people engaging in the behavior or choosing not to</a:t>
            </a:r>
          </a:p>
          <a:p>
            <a:pPr marL="176131" indent="-176131">
              <a:buFont typeface="Arial" panose="020B0604020202020204" pitchFamily="34" charset="0"/>
              <a:buChar char="•"/>
            </a:pPr>
            <a:r>
              <a:rPr lang="en-US" b="1" dirty="0"/>
              <a:t>Focus groups </a:t>
            </a:r>
            <a:r>
              <a:rPr lang="en-US" dirty="0"/>
              <a:t>– gather a small group of people from your target audience to discuss the behavior and issues you have selected, make sure to provide an incentive to participate (food or other reward).  Separate people who do participate from those who don’t for the discussion. The goal is to learn why or why not participants practice the desired behavior.</a:t>
            </a:r>
          </a:p>
          <a:p>
            <a:pPr marL="176131" indent="-176131">
              <a:buFont typeface="Arial" panose="020B0604020202020204" pitchFamily="34" charset="0"/>
              <a:buChar char="•"/>
            </a:pPr>
            <a:r>
              <a:rPr lang="en-US" b="1" dirty="0"/>
              <a:t>Survey</a:t>
            </a:r>
            <a:r>
              <a:rPr lang="en-US" dirty="0"/>
              <a:t> – conduct a survey of a random sample of your target audience to gather further insights (we will discuss this more later in this module)</a:t>
            </a:r>
          </a:p>
          <a:p>
            <a:r>
              <a:rPr lang="en-US" b="1" u="sng" dirty="0"/>
              <a:t>Step 3: Develop a strategy.</a:t>
            </a:r>
          </a:p>
          <a:p>
            <a:r>
              <a:rPr lang="en-US" dirty="0"/>
              <a:t>You can focus your approach on different considerations:</a:t>
            </a:r>
          </a:p>
          <a:p>
            <a:pPr marL="176131" indent="-176131">
              <a:buFont typeface="Arial" panose="020B0604020202020204" pitchFamily="34" charset="0"/>
              <a:buChar char="•"/>
            </a:pPr>
            <a:r>
              <a:rPr lang="en-US" b="1" dirty="0"/>
              <a:t>Commitment</a:t>
            </a:r>
            <a:r>
              <a:rPr lang="en-US" dirty="0"/>
              <a:t> – </a:t>
            </a:r>
            <a:r>
              <a:rPr lang="en-US" u="sng" dirty="0"/>
              <a:t>Beginning with a commitment to one particular action can lead to greater behavioral change</a:t>
            </a:r>
            <a:r>
              <a:rPr lang="en-US" dirty="0"/>
              <a:t>.  When the commitment is formalized, they are more likely to follow through.  This is due to people’s desire to appear trustworthy. Commitments can be formalized through verbal, written, public or group pledges.</a:t>
            </a:r>
          </a:p>
          <a:p>
            <a:pPr marL="176131" indent="-176131">
              <a:buFont typeface="Arial" panose="020B0604020202020204" pitchFamily="34" charset="0"/>
              <a:buChar char="•"/>
            </a:pPr>
            <a:r>
              <a:rPr lang="en-US" b="1" dirty="0"/>
              <a:t>Social Norms </a:t>
            </a:r>
            <a:r>
              <a:rPr lang="en-US" dirty="0"/>
              <a:t>– </a:t>
            </a:r>
            <a:r>
              <a:rPr lang="en-US" u="sng" dirty="0"/>
              <a:t>Individuals tend to adopt behaviors from other people</a:t>
            </a:r>
            <a:r>
              <a:rPr lang="en-US" dirty="0"/>
              <a:t>. Signage can be used to convey desirable actions in positive way (as opposed to using it to discourage harmful actions). Example – picture of person picking up pet waste</a:t>
            </a:r>
          </a:p>
          <a:p>
            <a:pPr marL="176131" indent="-176131">
              <a:buFont typeface="Arial" panose="020B0604020202020204" pitchFamily="34" charset="0"/>
              <a:buChar char="•"/>
            </a:pPr>
            <a:r>
              <a:rPr lang="en-US" b="1" dirty="0"/>
              <a:t>Social Diffusion</a:t>
            </a:r>
            <a:r>
              <a:rPr lang="en-US" dirty="0"/>
              <a:t> – </a:t>
            </a:r>
            <a:r>
              <a:rPr lang="en-US" u="sng" dirty="0"/>
              <a:t>increase the visibility of behavior adoption</a:t>
            </a:r>
            <a:r>
              <a:rPr lang="en-US" dirty="0"/>
              <a:t> with stickers, signage, recognition listings or other notifications</a:t>
            </a:r>
          </a:p>
          <a:p>
            <a:pPr marL="176131" indent="-176131">
              <a:buFont typeface="Arial" panose="020B0604020202020204" pitchFamily="34" charset="0"/>
              <a:buChar char="•"/>
            </a:pPr>
            <a:r>
              <a:rPr lang="en-US" b="1" dirty="0"/>
              <a:t>Prompts</a:t>
            </a:r>
            <a:r>
              <a:rPr lang="en-US" dirty="0"/>
              <a:t> – </a:t>
            </a:r>
            <a:r>
              <a:rPr lang="en-US" u="sng" dirty="0"/>
              <a:t>use noticeable, self-explanatory reminders </a:t>
            </a:r>
            <a:r>
              <a:rPr lang="en-US" dirty="0"/>
              <a:t>to engage in the behavior, these should be as close as possible to the targeted behavior location</a:t>
            </a:r>
          </a:p>
          <a:p>
            <a:pPr marL="176131" indent="-176131">
              <a:buFont typeface="Arial" panose="020B0604020202020204" pitchFamily="34" charset="0"/>
              <a:buChar char="•"/>
            </a:pPr>
            <a:r>
              <a:rPr lang="en-US" b="1" dirty="0"/>
              <a:t>Communication</a:t>
            </a:r>
            <a:r>
              <a:rPr lang="en-US" dirty="0"/>
              <a:t> – </a:t>
            </a:r>
            <a:r>
              <a:rPr lang="en-US" u="sng" dirty="0"/>
              <a:t>use messages that are “vivid, personal and concrete,” as well as easy to remember</a:t>
            </a:r>
            <a:r>
              <a:rPr lang="en-US" dirty="0"/>
              <a:t>.  Deliver from credible source.  Frame message to focus on what you are losing by not acting, as opposed to what you are saving.  “If you don’t compost, you’ll waste money by having to pay more for garbage collection.” vs “You should compost because you will save money on garbage collection fees.”</a:t>
            </a:r>
          </a:p>
          <a:p>
            <a:pPr marL="176131" indent="-176131">
              <a:buFont typeface="Arial" panose="020B0604020202020204" pitchFamily="34" charset="0"/>
              <a:buChar char="•"/>
            </a:pPr>
            <a:r>
              <a:rPr lang="en-US" b="1" dirty="0"/>
              <a:t>Incentives</a:t>
            </a:r>
            <a:r>
              <a:rPr lang="en-US" dirty="0"/>
              <a:t> – can encourage people to conduct behavior that they might not otherwise do; </a:t>
            </a:r>
            <a:r>
              <a:rPr lang="en-US" u="sng" dirty="0"/>
              <a:t>should be presented when behavior should occur</a:t>
            </a:r>
            <a:r>
              <a:rPr lang="en-US" dirty="0"/>
              <a:t>, be cautious about removing incentives since it may reduce motivation</a:t>
            </a:r>
          </a:p>
          <a:p>
            <a:pPr marL="176131" indent="-176131">
              <a:buFont typeface="Arial" panose="020B0604020202020204" pitchFamily="34" charset="0"/>
              <a:buChar char="•"/>
            </a:pPr>
            <a:r>
              <a:rPr lang="en-US" b="1" dirty="0"/>
              <a:t>Convenience</a:t>
            </a:r>
            <a:r>
              <a:rPr lang="en-US" dirty="0"/>
              <a:t> – </a:t>
            </a:r>
            <a:r>
              <a:rPr lang="en-US" u="sng" dirty="0"/>
              <a:t>make sustainable action less time-consuming or burdensome</a:t>
            </a:r>
          </a:p>
          <a:p>
            <a:r>
              <a:rPr lang="en-US" b="1" u="sng" dirty="0"/>
              <a:t>Step 4: Pilot your strategy </a:t>
            </a:r>
            <a:r>
              <a:rPr lang="en-US" u="sng" dirty="0"/>
              <a:t>to work out the issues before committing to its broader use.  </a:t>
            </a:r>
          </a:p>
          <a:p>
            <a:r>
              <a:rPr lang="en-US" b="1" u="sng" dirty="0"/>
              <a:t>Step 5: Implement your strategy </a:t>
            </a:r>
            <a:r>
              <a:rPr lang="en-US" u="sng" dirty="0"/>
              <a:t>with the entire targeted audience.</a:t>
            </a:r>
            <a:r>
              <a:rPr lang="en-US" u="none" dirty="0"/>
              <a:t>  </a:t>
            </a:r>
            <a:r>
              <a:rPr lang="en-US" dirty="0"/>
              <a:t>Note participation levels prior to marketing efforts so you can make comparisons after.  Communicate progress to help build trust and encourage continued adoption of targeted behavior.</a:t>
            </a:r>
          </a:p>
          <a:p>
            <a:endParaRPr lang="en-US" dirty="0"/>
          </a:p>
          <a:p>
            <a:r>
              <a:rPr lang="en-US" dirty="0"/>
              <a:t>Source: “Your Quick Guide to Community-Based Social Marketing, Pennsylvania State University, </a:t>
            </a:r>
            <a:r>
              <a:rPr lang="en-US" dirty="0">
                <a:hlinkClick r:id="rId3"/>
              </a:rPr>
              <a:t>https://www.sustainability.upenn.edu/sites/default/files/Guide%20to%20Community-Based%20Social%20Marketing.pdf</a:t>
            </a:r>
            <a:endParaRPr lang="en-US" dirty="0"/>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18</a:t>
            </a:fld>
            <a:endParaRPr lang="en-US"/>
          </a:p>
        </p:txBody>
      </p:sp>
    </p:spTree>
    <p:extLst>
      <p:ext uri="{BB962C8B-B14F-4D97-AF65-F5344CB8AC3E}">
        <p14:creationId xmlns:p14="http://schemas.microsoft.com/office/powerpoint/2010/main" val="585122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2775" y="771525"/>
            <a:ext cx="3311525" cy="2484438"/>
          </a:xfrm>
        </p:spPr>
      </p:sp>
      <p:sp>
        <p:nvSpPr>
          <p:cNvPr id="3" name="Notes Placeholder 2"/>
          <p:cNvSpPr>
            <a:spLocks noGrp="1"/>
          </p:cNvSpPr>
          <p:nvPr>
            <p:ph type="body" idx="1"/>
          </p:nvPr>
        </p:nvSpPr>
        <p:spPr>
          <a:xfrm>
            <a:off x="707708" y="3405818"/>
            <a:ext cx="5661660" cy="5487478"/>
          </a:xfrm>
        </p:spPr>
        <p:txBody>
          <a:bodyPr/>
          <a:lstStyle/>
          <a:p>
            <a:r>
              <a:rPr lang="en-US" dirty="0"/>
              <a:t>Here is an example of a matrix that a group used to determine the most effective ways to help reduce nutrient runoff from residential areas.  </a:t>
            </a:r>
          </a:p>
          <a:p>
            <a:endParaRPr lang="en-US" dirty="0"/>
          </a:p>
          <a:p>
            <a:r>
              <a:rPr lang="en-US" dirty="0"/>
              <a:t>The committee used its research to rate different behaviors based on various considerations, with 1 being least likely and 6 being most likely.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Considered behaviors included: picking up pet waste, reducing fertilizer applications form once to twice/year, planting streamside vegetation, septic system </a:t>
            </a:r>
            <a:r>
              <a:rPr lang="en-US" dirty="0" err="1"/>
              <a:t>pumpouts</a:t>
            </a:r>
            <a:r>
              <a:rPr lang="en-US" dirty="0"/>
              <a:t>, leaving grass clippings on lawn, planting native plants that require less fertilizer.</a:t>
            </a:r>
          </a:p>
          <a:p>
            <a:endParaRPr lang="en-US" dirty="0"/>
          </a:p>
          <a:p>
            <a:r>
              <a:rPr lang="en-US" dirty="0"/>
              <a:t>Questions addressed related to each behavior:</a:t>
            </a:r>
          </a:p>
          <a:p>
            <a:pPr marL="176131" indent="-176131">
              <a:buFontTx/>
              <a:buChar char="-"/>
            </a:pPr>
            <a:r>
              <a:rPr lang="en-US" dirty="0"/>
              <a:t>Reduction in pollution</a:t>
            </a:r>
          </a:p>
          <a:p>
            <a:pPr marL="176131" indent="-176131">
              <a:buFontTx/>
              <a:buChar char="-"/>
            </a:pPr>
            <a:r>
              <a:rPr lang="en-US" dirty="0"/>
              <a:t>Most affordable to promote</a:t>
            </a:r>
          </a:p>
          <a:p>
            <a:pPr marL="176131" indent="-176131">
              <a:buFontTx/>
              <a:buChar char="-"/>
            </a:pPr>
            <a:r>
              <a:rPr lang="en-US" dirty="0"/>
              <a:t>Most affordable to adopt</a:t>
            </a:r>
          </a:p>
          <a:p>
            <a:pPr marL="176131" indent="-176131">
              <a:buFontTx/>
              <a:buChar char="-"/>
            </a:pPr>
            <a:r>
              <a:rPr lang="en-US" dirty="0"/>
              <a:t>Most attractive in community</a:t>
            </a:r>
          </a:p>
          <a:p>
            <a:pPr marL="176131" indent="-176131">
              <a:buFontTx/>
              <a:buChar char="-"/>
            </a:pPr>
            <a:r>
              <a:rPr lang="en-US" dirty="0"/>
              <a:t>Easiest to show link to problem</a:t>
            </a:r>
          </a:p>
          <a:p>
            <a:pPr marL="176131" indent="-176131">
              <a:buFontTx/>
              <a:buChar char="-"/>
            </a:pPr>
            <a:r>
              <a:rPr lang="en-US" dirty="0"/>
              <a:t>Most sustainable</a:t>
            </a:r>
          </a:p>
          <a:p>
            <a:pPr marL="176131" indent="-176131">
              <a:buFontTx/>
              <a:buChar char="-"/>
            </a:pPr>
            <a:r>
              <a:rPr lang="en-US" dirty="0"/>
              <a:t>Additional water quality benefits</a:t>
            </a:r>
          </a:p>
          <a:p>
            <a:pPr marL="176131" indent="-176131">
              <a:buFontTx/>
              <a:buChar char="-"/>
            </a:pPr>
            <a:r>
              <a:rPr lang="en-US" dirty="0"/>
              <a:t>Highest consumer response</a:t>
            </a:r>
          </a:p>
          <a:p>
            <a:pPr marL="176131" indent="-176131">
              <a:buFontTx/>
              <a:buChar char="-"/>
            </a:pPr>
            <a:r>
              <a:rPr lang="en-US" dirty="0"/>
              <a:t>Fewest barriers to overcome</a:t>
            </a:r>
          </a:p>
          <a:p>
            <a:endParaRPr lang="en-US" dirty="0"/>
          </a:p>
          <a:p>
            <a:r>
              <a:rPr lang="en-US" dirty="0"/>
              <a:t>It was determined that reducing fertilizer applications to one a year would be the more likely and effective measure to encourage.</a:t>
            </a:r>
          </a:p>
          <a:p>
            <a:endParaRPr lang="en-US" dirty="0"/>
          </a:p>
          <a:p>
            <a:pPr defTabSz="939363"/>
            <a:r>
              <a:rPr lang="en-US" dirty="0"/>
              <a:t>For now, we just want to identify some potential behaviors that address an objective.  We will not be ready to score these behaviors until we have done the target audience assessment.  But this will give you an idea of the complete process.</a:t>
            </a:r>
          </a:p>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19</a:t>
            </a:fld>
            <a:endParaRPr lang="en-US"/>
          </a:p>
        </p:txBody>
      </p:sp>
    </p:spTree>
    <p:extLst>
      <p:ext uri="{BB962C8B-B14F-4D97-AF65-F5344CB8AC3E}">
        <p14:creationId xmlns:p14="http://schemas.microsoft.com/office/powerpoint/2010/main" val="2770874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about any view out of an airplane window can show you how complicated it is to manage all of the potential sources of water pollution in the landscape.</a:t>
            </a:r>
          </a:p>
          <a:p>
            <a:endParaRPr lang="en-US" dirty="0"/>
          </a:p>
          <a:p>
            <a:r>
              <a:rPr lang="en-US" dirty="0"/>
              <a:t>Runoff is coming off of so many different land uses, carrying a variety of potential pollutants along with it.</a:t>
            </a:r>
          </a:p>
          <a:p>
            <a:endParaRPr lang="en-US" dirty="0"/>
          </a:p>
          <a:p>
            <a:r>
              <a:rPr lang="en-US" dirty="0"/>
              <a:t>Much of the land’s surface is covered with paving or buildings, generating larger volumes of erosive runoff.</a:t>
            </a:r>
          </a:p>
          <a:p>
            <a:endParaRPr lang="en-US" dirty="0"/>
          </a:p>
          <a:p>
            <a:r>
              <a:rPr lang="en-US" dirty="0"/>
              <a:t>And, stream channels are altered and straightened to make way for the development, furthering bank erosion.</a:t>
            </a:r>
          </a:p>
          <a:p>
            <a:endParaRPr lang="en-US" dirty="0"/>
          </a:p>
          <a:p>
            <a:r>
              <a:rPr lang="en-US" dirty="0"/>
              <a:t>The situation can almost seem overwhelming as you consider the breadth of businesses and communities in a watershed.</a:t>
            </a:r>
          </a:p>
          <a:p>
            <a:endParaRPr lang="en-US" dirty="0"/>
          </a:p>
          <a:p>
            <a:r>
              <a:rPr lang="en-US" dirty="0"/>
              <a:t>But, as with all problems, you have to take a step back and break down the situation into smaller, more manageable parts.</a:t>
            </a:r>
          </a:p>
          <a:p>
            <a:endParaRPr lang="en-US" dirty="0"/>
          </a:p>
          <a:p>
            <a:r>
              <a:rPr lang="en-US" dirty="0"/>
              <a:t>By tackling watershed management in a more strategic, thoughtful way, we just may be able to help inform and motivate its residents to help us achieve cleaner, healthier water resources.</a:t>
            </a:r>
          </a:p>
        </p:txBody>
      </p:sp>
      <p:sp>
        <p:nvSpPr>
          <p:cNvPr id="4" name="Slide Number Placeholder 3"/>
          <p:cNvSpPr>
            <a:spLocks noGrp="1"/>
          </p:cNvSpPr>
          <p:nvPr>
            <p:ph type="sldNum" sz="quarter" idx="5"/>
          </p:nvPr>
        </p:nvSpPr>
        <p:spPr/>
        <p:txBody>
          <a:bodyPr/>
          <a:lstStyle/>
          <a:p>
            <a:fld id="{5F60587C-39F6-428C-AED0-518017C4CF30}" type="slidenum">
              <a:rPr lang="en-US" smtClean="0"/>
              <a:t>2</a:t>
            </a:fld>
            <a:endParaRPr lang="en-US"/>
          </a:p>
        </p:txBody>
      </p:sp>
    </p:spTree>
    <p:extLst>
      <p:ext uri="{BB962C8B-B14F-4D97-AF65-F5344CB8AC3E}">
        <p14:creationId xmlns:p14="http://schemas.microsoft.com/office/powerpoint/2010/main" val="3017117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prioritization process, the group sought to reduce fertilizer applications to once a year and here is the message that the group settled on – simple and memorable.</a:t>
            </a:r>
          </a:p>
          <a:p>
            <a:endParaRPr lang="en-US" dirty="0"/>
          </a:p>
          <a:p>
            <a:r>
              <a:rPr lang="en-US" dirty="0"/>
              <a:t>Studies show that positive messages, like this one, tend to be more effective at changing people’s habits than negative ones.</a:t>
            </a:r>
          </a:p>
          <a:p>
            <a:endParaRPr lang="en-US" dirty="0"/>
          </a:p>
          <a:p>
            <a:r>
              <a:rPr lang="en-US" dirty="0"/>
              <a:t>“Do this,” instead of “don’t do this.”</a:t>
            </a:r>
          </a:p>
        </p:txBody>
      </p:sp>
      <p:sp>
        <p:nvSpPr>
          <p:cNvPr id="4" name="Slide Number Placeholder 3"/>
          <p:cNvSpPr>
            <a:spLocks noGrp="1"/>
          </p:cNvSpPr>
          <p:nvPr>
            <p:ph type="sldNum" sz="quarter" idx="5"/>
          </p:nvPr>
        </p:nvSpPr>
        <p:spPr/>
        <p:txBody>
          <a:bodyPr/>
          <a:lstStyle/>
          <a:p>
            <a:fld id="{7E1573F1-F95D-403A-A47C-A1143ABC9F0B}" type="slidenum">
              <a:rPr lang="en-US" smtClean="0"/>
              <a:t>20</a:t>
            </a:fld>
            <a:endParaRPr lang="en-US"/>
          </a:p>
        </p:txBody>
      </p:sp>
    </p:spTree>
    <p:extLst>
      <p:ext uri="{BB962C8B-B14F-4D97-AF65-F5344CB8AC3E}">
        <p14:creationId xmlns:p14="http://schemas.microsoft.com/office/powerpoint/2010/main" val="3667617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21</a:t>
            </a:fld>
            <a:endParaRPr lang="en-US"/>
          </a:p>
        </p:txBody>
      </p:sp>
    </p:spTree>
    <p:extLst>
      <p:ext uri="{BB962C8B-B14F-4D97-AF65-F5344CB8AC3E}">
        <p14:creationId xmlns:p14="http://schemas.microsoft.com/office/powerpoint/2010/main" val="4196742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discussed in the overview, we really do need a plan for outreach.  Here are some reasons why (Read).</a:t>
            </a:r>
          </a:p>
          <a:p>
            <a:endParaRPr lang="en-US" dirty="0"/>
          </a:p>
          <a:p>
            <a:r>
              <a:rPr lang="en-US" dirty="0"/>
              <a:t>This presentation is intended to help you establish the overarching framework for your plan.</a:t>
            </a:r>
          </a:p>
        </p:txBody>
      </p:sp>
      <p:sp>
        <p:nvSpPr>
          <p:cNvPr id="4" name="Slide Number Placeholder 3"/>
          <p:cNvSpPr>
            <a:spLocks noGrp="1"/>
          </p:cNvSpPr>
          <p:nvPr>
            <p:ph type="sldNum" sz="quarter" idx="5"/>
          </p:nvPr>
        </p:nvSpPr>
        <p:spPr/>
        <p:txBody>
          <a:bodyPr/>
          <a:lstStyle/>
          <a:p>
            <a:fld id="{5F60587C-39F6-428C-AED0-518017C4CF30}" type="slidenum">
              <a:rPr lang="en-US" smtClean="0"/>
              <a:t>3</a:t>
            </a:fld>
            <a:endParaRPr lang="en-US"/>
          </a:p>
        </p:txBody>
      </p:sp>
    </p:spTree>
    <p:extLst>
      <p:ext uri="{BB962C8B-B14F-4D97-AF65-F5344CB8AC3E}">
        <p14:creationId xmlns:p14="http://schemas.microsoft.com/office/powerpoint/2010/main" val="1220352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Step 1, we will cover 3 major items: </a:t>
            </a:r>
          </a:p>
          <a:p>
            <a:pPr marL="176131" indent="-176131">
              <a:buFontTx/>
              <a:buChar char="-"/>
            </a:pPr>
            <a:r>
              <a:rPr lang="en-US" dirty="0"/>
              <a:t>Identifying your driving forces</a:t>
            </a:r>
          </a:p>
          <a:p>
            <a:pPr marL="176131" indent="-176131">
              <a:buFontTx/>
              <a:buChar char="-"/>
            </a:pPr>
            <a:r>
              <a:rPr lang="en-US" dirty="0"/>
              <a:t>Developing the related goals, and </a:t>
            </a:r>
          </a:p>
          <a:p>
            <a:pPr marL="176131" indent="-176131">
              <a:buFontTx/>
              <a:buChar char="-"/>
            </a:pPr>
            <a:r>
              <a:rPr lang="en-US" dirty="0"/>
              <a:t>Assigning objectives to achieve those goals</a:t>
            </a:r>
          </a:p>
        </p:txBody>
      </p:sp>
      <p:sp>
        <p:nvSpPr>
          <p:cNvPr id="4" name="Slide Number Placeholder 3"/>
          <p:cNvSpPr>
            <a:spLocks noGrp="1"/>
          </p:cNvSpPr>
          <p:nvPr>
            <p:ph type="sldNum" sz="quarter" idx="5"/>
          </p:nvPr>
        </p:nvSpPr>
        <p:spPr/>
        <p:txBody>
          <a:bodyPr/>
          <a:lstStyle/>
          <a:p>
            <a:fld id="{5F60587C-39F6-428C-AED0-518017C4CF30}" type="slidenum">
              <a:rPr lang="en-US" smtClean="0"/>
              <a:t>4</a:t>
            </a:fld>
            <a:endParaRPr lang="en-US"/>
          </a:p>
        </p:txBody>
      </p:sp>
    </p:spTree>
    <p:extLst>
      <p:ext uri="{BB962C8B-B14F-4D97-AF65-F5344CB8AC3E}">
        <p14:creationId xmlns:p14="http://schemas.microsoft.com/office/powerpoint/2010/main" val="2361272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watershed outreach campaigns are driven by a problem, such as those on this slide.</a:t>
            </a:r>
          </a:p>
          <a:p>
            <a:endParaRPr lang="en-US" dirty="0"/>
          </a:p>
          <a:p>
            <a:r>
              <a:rPr lang="en-US" dirty="0"/>
              <a:t>By identifying the forces that are compelling the need for an outreach campaign and exploring their connections to water quality and quality of life issues, you will be able to better define the focus and related goals of the campaign.</a:t>
            </a:r>
          </a:p>
        </p:txBody>
      </p:sp>
      <p:sp>
        <p:nvSpPr>
          <p:cNvPr id="4" name="Slide Number Placeholder 3"/>
          <p:cNvSpPr>
            <a:spLocks noGrp="1"/>
          </p:cNvSpPr>
          <p:nvPr>
            <p:ph type="sldNum" sz="quarter" idx="5"/>
          </p:nvPr>
        </p:nvSpPr>
        <p:spPr/>
        <p:txBody>
          <a:bodyPr/>
          <a:lstStyle/>
          <a:p>
            <a:fld id="{5F60587C-39F6-428C-AED0-518017C4CF30}" type="slidenum">
              <a:rPr lang="en-US" smtClean="0"/>
              <a:t>5</a:t>
            </a:fld>
            <a:endParaRPr lang="en-US"/>
          </a:p>
        </p:txBody>
      </p:sp>
    </p:spTree>
    <p:extLst>
      <p:ext uri="{BB962C8B-B14F-4D97-AF65-F5344CB8AC3E}">
        <p14:creationId xmlns:p14="http://schemas.microsoft.com/office/powerpoint/2010/main" val="1539180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considering an outreach campaign, you first need to articulate why you need one.  These are your driving forces.  They help to explain why you decided to start meeting, discussing and taking the initiative.  What is your motivation?</a:t>
            </a:r>
          </a:p>
          <a:p>
            <a:endParaRPr lang="en-US" dirty="0"/>
          </a:p>
          <a:p>
            <a:r>
              <a:rPr lang="en-US" dirty="0"/>
              <a:t>Once you know your underlying driving forces, you can set the goals and objectives that are needed.</a:t>
            </a:r>
          </a:p>
          <a:p>
            <a:endParaRPr lang="en-US" dirty="0"/>
          </a:p>
          <a:p>
            <a:r>
              <a:rPr lang="en-US" dirty="0"/>
              <a:t>These will in turn guide your process of informing and engaging those are who potentially contributing to the water quality problem </a:t>
            </a:r>
            <a:r>
              <a:rPr lang="en-US" u="sng" dirty="0"/>
              <a:t>and</a:t>
            </a:r>
            <a:r>
              <a:rPr lang="en-US" dirty="0"/>
              <a:t> hopefully motivating them to alter their behaviors in ways that can help.</a:t>
            </a:r>
          </a:p>
        </p:txBody>
      </p:sp>
      <p:sp>
        <p:nvSpPr>
          <p:cNvPr id="4" name="Slide Number Placeholder 3"/>
          <p:cNvSpPr>
            <a:spLocks noGrp="1"/>
          </p:cNvSpPr>
          <p:nvPr>
            <p:ph type="sldNum" sz="quarter" idx="5"/>
          </p:nvPr>
        </p:nvSpPr>
        <p:spPr/>
        <p:txBody>
          <a:bodyPr/>
          <a:lstStyle/>
          <a:p>
            <a:fld id="{5F60587C-39F6-428C-AED0-518017C4CF30}" type="slidenum">
              <a:rPr lang="en-US" smtClean="0"/>
              <a:t>6</a:t>
            </a:fld>
            <a:endParaRPr lang="en-US"/>
          </a:p>
        </p:txBody>
      </p:sp>
    </p:spTree>
    <p:extLst>
      <p:ext uri="{BB962C8B-B14F-4D97-AF65-F5344CB8AC3E}">
        <p14:creationId xmlns:p14="http://schemas.microsoft.com/office/powerpoint/2010/main" val="895968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let’s consider a popular Kentucky reservoir that consistently shows very high levels of algae productivity in the late summer or early fall.  Some of these are suspected of being of the blue-green variety that may produce toxins that are harmful to humans and other animals, and it is believed that high nutrient concentrations in one the lake’s major tributaries may be stimulating these algal blooms.</a:t>
            </a:r>
          </a:p>
          <a:p>
            <a:endParaRPr lang="en-US" dirty="0"/>
          </a:p>
          <a:p>
            <a:r>
              <a:rPr lang="en-US" dirty="0"/>
              <a:t>This lake is also used as a drinking water supply for most residents in the area, which is of added concern.</a:t>
            </a:r>
          </a:p>
          <a:p>
            <a:endParaRPr lang="en-US" dirty="0"/>
          </a:p>
          <a:p>
            <a:r>
              <a:rPr lang="en-US" dirty="0"/>
              <a:t>In addition to providing opportunities for boating, swimming and fishing, many people have purchased homes around the lake for its scenic qualities.</a:t>
            </a:r>
          </a:p>
          <a:p>
            <a:endParaRPr lang="en-US" dirty="0"/>
          </a:p>
          <a:p>
            <a:r>
              <a:rPr lang="en-US" dirty="0"/>
              <a:t>So, the increased algal blooms are the driving force in this example.</a:t>
            </a:r>
          </a:p>
          <a:p>
            <a:endParaRPr lang="en-US" dirty="0"/>
          </a:p>
          <a:p>
            <a:r>
              <a:rPr lang="en-US" dirty="0"/>
              <a:t>Along the way you may discover other interests and issues, but it is important to keep the main motivating issue in focus.</a:t>
            </a:r>
          </a:p>
        </p:txBody>
      </p:sp>
      <p:sp>
        <p:nvSpPr>
          <p:cNvPr id="4" name="Slide Number Placeholder 3"/>
          <p:cNvSpPr>
            <a:spLocks noGrp="1"/>
          </p:cNvSpPr>
          <p:nvPr>
            <p:ph type="sldNum" sz="quarter" idx="5"/>
          </p:nvPr>
        </p:nvSpPr>
        <p:spPr/>
        <p:txBody>
          <a:bodyPr/>
          <a:lstStyle/>
          <a:p>
            <a:fld id="{5F60587C-39F6-428C-AED0-518017C4CF30}" type="slidenum">
              <a:rPr lang="en-US" smtClean="0"/>
              <a:t>7</a:t>
            </a:fld>
            <a:endParaRPr lang="en-US"/>
          </a:p>
        </p:txBody>
      </p:sp>
    </p:spTree>
    <p:extLst>
      <p:ext uri="{BB962C8B-B14F-4D97-AF65-F5344CB8AC3E}">
        <p14:creationId xmlns:p14="http://schemas.microsoft.com/office/powerpoint/2010/main" val="2415699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examples of goals:</a:t>
            </a:r>
          </a:p>
          <a:p>
            <a:pPr marL="293551" indent="-293551">
              <a:buFont typeface="Arial" panose="020B0604020202020204" pitchFamily="34" charset="0"/>
              <a:buChar char="•"/>
            </a:pPr>
            <a:r>
              <a:rPr lang="en-US" b="0" i="0" u="none" strike="noStrike" baseline="0" dirty="0">
                <a:solidFill>
                  <a:srgbClr val="211D1E"/>
                </a:solidFill>
                <a:latin typeface="ZapfHumnst BT"/>
              </a:rPr>
              <a:t>Characterizing and resolving an existing problem (e.g., flooding, water quality violations). </a:t>
            </a:r>
          </a:p>
          <a:p>
            <a:pPr marL="293551" indent="-293551">
              <a:buFont typeface="Arial" panose="020B0604020202020204" pitchFamily="34" charset="0"/>
              <a:buChar char="•"/>
            </a:pPr>
            <a:r>
              <a:rPr lang="en-US" b="0" i="0" u="none" strike="noStrike" baseline="0" dirty="0">
                <a:solidFill>
                  <a:srgbClr val="211D1E"/>
                </a:solidFill>
                <a:latin typeface="ZapfHumnst BT"/>
              </a:rPr>
              <a:t>Protecting important recreational or habitat resources. </a:t>
            </a:r>
          </a:p>
          <a:p>
            <a:pPr marL="293551" indent="-293551">
              <a:buFont typeface="Arial" panose="020B0604020202020204" pitchFamily="34" charset="0"/>
              <a:buChar char="•"/>
            </a:pPr>
            <a:r>
              <a:rPr lang="en-US" b="0" i="0" u="none" strike="noStrike" baseline="0" dirty="0">
                <a:solidFill>
                  <a:srgbClr val="211D1E"/>
                </a:solidFill>
                <a:latin typeface="ZapfHumnst BT"/>
              </a:rPr>
              <a:t>Developing a shared community vision of improvement</a:t>
            </a:r>
          </a:p>
          <a:p>
            <a:pPr marL="293551" indent="-293551">
              <a:buFont typeface="Arial" panose="020B0604020202020204" pitchFamily="34" charset="0"/>
              <a:buChar char="•"/>
            </a:pPr>
            <a:r>
              <a:rPr lang="en-US" b="0" i="0" u="none" strike="noStrike" baseline="0" dirty="0">
                <a:solidFill>
                  <a:srgbClr val="211D1E"/>
                </a:solidFill>
                <a:latin typeface="ZapfHumnst BT"/>
              </a:rPr>
              <a:t>Evaluating implementation success</a:t>
            </a:r>
          </a:p>
          <a:p>
            <a:endParaRPr lang="en-US" dirty="0"/>
          </a:p>
          <a:p>
            <a:r>
              <a:rPr lang="en-US" b="0" i="0" u="none" strike="noStrike" baseline="0" dirty="0">
                <a:solidFill>
                  <a:srgbClr val="211D1E"/>
                </a:solidFill>
                <a:latin typeface="ZapfHumnst BT"/>
              </a:rPr>
              <a:t>Your goals can be developed at any time in the planning process – whether you have a group or not.  They may change along the way as you adapt to the growing movement and new information.  </a:t>
            </a:r>
          </a:p>
          <a:p>
            <a:endParaRPr lang="en-US" b="0" i="0" u="none" strike="noStrike" baseline="0" dirty="0">
              <a:solidFill>
                <a:srgbClr val="211D1E"/>
              </a:solidFill>
              <a:latin typeface="ZapfHumnst BT"/>
            </a:endParaRPr>
          </a:p>
          <a:p>
            <a:r>
              <a:rPr lang="en-US" b="0" i="0" u="none" strike="noStrike" baseline="0" dirty="0">
                <a:solidFill>
                  <a:srgbClr val="211D1E"/>
                </a:solidFill>
                <a:latin typeface="ZapfHumnst BT"/>
              </a:rPr>
              <a:t>And, sometimes, you may have to take a step back and adjust if your stakeholder support changes or if partnerships change.  </a:t>
            </a:r>
          </a:p>
          <a:p>
            <a:endParaRPr lang="en-US" dirty="0"/>
          </a:p>
        </p:txBody>
      </p:sp>
      <p:sp>
        <p:nvSpPr>
          <p:cNvPr id="4" name="Slide Number Placeholder 3"/>
          <p:cNvSpPr>
            <a:spLocks noGrp="1"/>
          </p:cNvSpPr>
          <p:nvPr>
            <p:ph type="sldNum" sz="quarter" idx="5"/>
          </p:nvPr>
        </p:nvSpPr>
        <p:spPr/>
        <p:txBody>
          <a:bodyPr/>
          <a:lstStyle/>
          <a:p>
            <a:fld id="{5F60587C-39F6-428C-AED0-518017C4CF30}" type="slidenum">
              <a:rPr lang="en-US" smtClean="0"/>
              <a:t>8</a:t>
            </a:fld>
            <a:endParaRPr lang="en-US"/>
          </a:p>
        </p:txBody>
      </p:sp>
    </p:spTree>
    <p:extLst>
      <p:ext uri="{BB962C8B-B14F-4D97-AF65-F5344CB8AC3E}">
        <p14:creationId xmlns:p14="http://schemas.microsoft.com/office/powerpoint/2010/main" val="4148015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89100" y="877888"/>
            <a:ext cx="3697288" cy="2773362"/>
          </a:xfrm>
        </p:spPr>
      </p:sp>
      <p:sp>
        <p:nvSpPr>
          <p:cNvPr id="3" name="Notes Placeholder 2"/>
          <p:cNvSpPr>
            <a:spLocks noGrp="1"/>
          </p:cNvSpPr>
          <p:nvPr>
            <p:ph type="body" idx="1"/>
          </p:nvPr>
        </p:nvSpPr>
        <p:spPr>
          <a:xfrm>
            <a:off x="707708" y="4037826"/>
            <a:ext cx="5956538" cy="5056061"/>
          </a:xfrm>
        </p:spPr>
        <p:txBody>
          <a:bodyPr/>
          <a:lstStyle/>
          <a:p>
            <a:r>
              <a:rPr lang="en-US" dirty="0"/>
              <a:t>Your goals will provide an overall vision of what you would like to achieve without specifying how to achieve it.  They are not specific or measurable.</a:t>
            </a:r>
          </a:p>
          <a:p>
            <a:endParaRPr lang="en-US" dirty="0"/>
          </a:p>
          <a:p>
            <a:r>
              <a:rPr lang="en-US" dirty="0"/>
              <a:t>The goals listed here are primarily outreach-based, but if you have a watershed plan, the goals should correspond with that plan’s implementation goals.  </a:t>
            </a:r>
            <a:endParaRPr lang="en-US" i="1" dirty="0"/>
          </a:p>
          <a:p>
            <a:endParaRPr lang="en-US" dirty="0"/>
          </a:p>
          <a:p>
            <a:r>
              <a:rPr lang="en-US" dirty="0"/>
              <a:t>Goals from Example - READ</a:t>
            </a:r>
          </a:p>
          <a:p>
            <a:endParaRPr lang="en-US" dirty="0"/>
          </a:p>
          <a:p>
            <a:endParaRPr lang="en-US" b="0" i="0" u="none" strike="noStrike" baseline="0" dirty="0">
              <a:solidFill>
                <a:srgbClr val="211D1E"/>
              </a:solidFill>
              <a:latin typeface="ZapfHumnst BT"/>
            </a:endParaRPr>
          </a:p>
          <a:p>
            <a:endParaRPr lang="en-US" dirty="0"/>
          </a:p>
        </p:txBody>
      </p:sp>
      <p:sp>
        <p:nvSpPr>
          <p:cNvPr id="4" name="Slide Number Placeholder 3"/>
          <p:cNvSpPr>
            <a:spLocks noGrp="1"/>
          </p:cNvSpPr>
          <p:nvPr>
            <p:ph type="sldNum" sz="quarter" idx="5"/>
          </p:nvPr>
        </p:nvSpPr>
        <p:spPr/>
        <p:txBody>
          <a:bodyPr/>
          <a:lstStyle/>
          <a:p>
            <a:fld id="{5F60587C-39F6-428C-AED0-518017C4CF30}" type="slidenum">
              <a:rPr lang="en-US" smtClean="0"/>
              <a:t>9</a:t>
            </a:fld>
            <a:endParaRPr lang="en-US"/>
          </a:p>
        </p:txBody>
      </p:sp>
    </p:spTree>
    <p:extLst>
      <p:ext uri="{BB962C8B-B14F-4D97-AF65-F5344CB8AC3E}">
        <p14:creationId xmlns:p14="http://schemas.microsoft.com/office/powerpoint/2010/main" val="37692073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685800" y="1966823"/>
            <a:ext cx="77724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685800" y="2865442"/>
            <a:ext cx="7772400" cy="1470025"/>
          </a:xfrm>
        </p:spPr>
        <p:txBody>
          <a:bodyPr>
            <a:normAutofit/>
          </a:bodyPr>
          <a:lstStyle>
            <a:lvl1pPr>
              <a:defRPr sz="225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9746" y="287850"/>
            <a:ext cx="6929342" cy="1036673"/>
          </a:xfrm>
          <a:prstGeom prst="rect">
            <a:avLst/>
          </a:prstGeom>
        </p:spPr>
      </p:pic>
      <p:pic>
        <p:nvPicPr>
          <p:cNvPr id="1030" name="Picture 6" descr="Image result for KDOW logo"/>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88446" y="287850"/>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355389" y="6129870"/>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4" y="6193396"/>
            <a:ext cx="8248475" cy="152991"/>
          </a:xfrm>
          <a:prstGeom prst="rect">
            <a:avLst/>
          </a:prstGeom>
          <a:noFill/>
        </p:spPr>
        <p:txBody>
          <a:bodyPr wrap="square" rtlCol="0">
            <a:spAutoFit/>
          </a:bodyPr>
          <a:lstStyle/>
          <a:p>
            <a:r>
              <a:rPr lang="en-US" sz="394" dirty="0">
                <a:latin typeface="Avenir Next Regular"/>
              </a:rPr>
              <a:t>Watershed</a:t>
            </a:r>
            <a:r>
              <a:rPr lang="en-US" sz="394"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394" dirty="0">
              <a:latin typeface="Avenir Next Regular"/>
            </a:endParaRPr>
          </a:p>
        </p:txBody>
      </p:sp>
      <p:sp>
        <p:nvSpPr>
          <p:cNvPr id="4" name="Rectangle 3"/>
          <p:cNvSpPr/>
          <p:nvPr userDrawn="1"/>
        </p:nvSpPr>
        <p:spPr>
          <a:xfrm>
            <a:off x="601914" y="5655120"/>
            <a:ext cx="2650655" cy="152991"/>
          </a:xfrm>
          <a:prstGeom prst="rect">
            <a:avLst/>
          </a:prstGeom>
          <a:noFill/>
        </p:spPr>
        <p:txBody>
          <a:bodyPr wrap="square" rtlCol="0">
            <a:spAutoFit/>
          </a:bodyPr>
          <a:lstStyle/>
          <a:p>
            <a:pPr lvl="0"/>
            <a:r>
              <a:rPr lang="en-US" sz="394" dirty="0">
                <a:latin typeface="Avenir Next Regular"/>
              </a:rPr>
              <a:t>Watershed image via</a:t>
            </a:r>
            <a:r>
              <a:rPr lang="en-US" sz="394" baseline="0" dirty="0">
                <a:latin typeface="Avenir Next Regular"/>
              </a:rPr>
              <a:t> </a:t>
            </a:r>
            <a:r>
              <a:rPr lang="en-US" sz="394" dirty="0">
                <a:latin typeface="Avenir Next Regular"/>
              </a:rPr>
              <a:t>http://ian.umces.edu</a:t>
            </a:r>
          </a:p>
        </p:txBody>
      </p:sp>
    </p:spTree>
    <p:extLst>
      <p:ext uri="{BB962C8B-B14F-4D97-AF65-F5344CB8AC3E}">
        <p14:creationId xmlns:p14="http://schemas.microsoft.com/office/powerpoint/2010/main" val="219741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45"/>
            <a:ext cx="7772400" cy="1470025"/>
          </a:xfrm>
        </p:spPr>
        <p:txBody>
          <a:bodyPr>
            <a:normAutofit/>
          </a:bodyPr>
          <a:lstStyle>
            <a:lvl1pPr>
              <a:defRPr sz="225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748451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9095" y="274638"/>
            <a:ext cx="6927706" cy="1143000"/>
          </a:xfrm>
        </p:spPr>
        <p:txBody>
          <a:bodyPr>
            <a:noAutofit/>
          </a:bodyPr>
          <a:lstStyle>
            <a:lvl1pPr>
              <a:defRPr sz="2025"/>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2451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900" y="274638"/>
            <a:ext cx="6956903" cy="1143000"/>
          </a:xfrm>
        </p:spPr>
        <p:txBody>
          <a:bodyPr>
            <a:noAutofit/>
          </a:bodyPr>
          <a:lstStyle>
            <a:lvl1pPr>
              <a:defRPr sz="2025"/>
            </a:lvl1pPr>
          </a:lstStyle>
          <a:p>
            <a:r>
              <a:rPr lang="en-US"/>
              <a:t>Click to edit Master title style</a:t>
            </a:r>
            <a:endParaRPr lang="en-US" dirty="0"/>
          </a:p>
        </p:txBody>
      </p:sp>
      <p:sp>
        <p:nvSpPr>
          <p:cNvPr id="3" name="Content Placeholder 2"/>
          <p:cNvSpPr>
            <a:spLocks noGrp="1"/>
          </p:cNvSpPr>
          <p:nvPr>
            <p:ph sz="half" idx="1"/>
          </p:nvPr>
        </p:nvSpPr>
        <p:spPr>
          <a:xfrm>
            <a:off x="457200" y="1600206"/>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870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2025"/>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1125" b="1" i="0">
                <a:latin typeface="Avenir Next Regular"/>
                <a:cs typeface="Avenir Next Regular"/>
              </a:defRPr>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9" y="1535113"/>
            <a:ext cx="4041775" cy="639762"/>
          </a:xfrm>
        </p:spPr>
        <p:txBody>
          <a:bodyPr anchor="b">
            <a:normAutofit/>
          </a:bodyPr>
          <a:lstStyle>
            <a:lvl1pPr marL="0" indent="0">
              <a:buNone/>
              <a:defRPr sz="1125" b="1" i="0">
                <a:latin typeface="Avenir Next Regular"/>
                <a:cs typeface="Avenir Next Regular"/>
              </a:defRPr>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9332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7" y="274638"/>
            <a:ext cx="7037194" cy="1143000"/>
          </a:xfrm>
        </p:spPr>
        <p:txBody>
          <a:bodyPr>
            <a:noAutofit/>
          </a:bodyPr>
          <a:lstStyle>
            <a:lvl1pPr>
              <a:defRPr sz="2025"/>
            </a:lvl1pPr>
          </a:lstStyle>
          <a:p>
            <a:r>
              <a:rPr lang="en-US"/>
              <a:t>Click to edit Master title style</a:t>
            </a:r>
            <a:endParaRPr lang="en-US" dirty="0"/>
          </a:p>
        </p:txBody>
      </p:sp>
    </p:spTree>
    <p:extLst>
      <p:ext uri="{BB962C8B-B14F-4D97-AF65-F5344CB8AC3E}">
        <p14:creationId xmlns:p14="http://schemas.microsoft.com/office/powerpoint/2010/main" val="3798249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4509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2" y="1572272"/>
            <a:ext cx="3008313" cy="1162050"/>
          </a:xfrm>
        </p:spPr>
        <p:txBody>
          <a:bodyPr anchor="b"/>
          <a:lstStyle>
            <a:lvl1pPr algn="l">
              <a:defRPr sz="1125" b="1"/>
            </a:lvl1pPr>
          </a:lstStyle>
          <a:p>
            <a:r>
              <a:rPr lang="en-US"/>
              <a:t>Click to edit Master title style</a:t>
            </a:r>
            <a:endParaRPr lang="en-US" dirty="0"/>
          </a:p>
        </p:txBody>
      </p:sp>
      <p:sp>
        <p:nvSpPr>
          <p:cNvPr id="3" name="Content Placeholder 2"/>
          <p:cNvSpPr>
            <a:spLocks noGrp="1"/>
          </p:cNvSpPr>
          <p:nvPr>
            <p:ph idx="1"/>
          </p:nvPr>
        </p:nvSpPr>
        <p:spPr>
          <a:xfrm>
            <a:off x="3575050" y="273058"/>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2734322"/>
            <a:ext cx="3008313" cy="3391840"/>
          </a:xfrm>
        </p:spPr>
        <p:txBody>
          <a:bodyPr/>
          <a:lstStyle>
            <a:lvl1pPr marL="0" indent="0">
              <a:buNone/>
              <a:defRPr sz="788">
                <a:solidFill>
                  <a:schemeClr val="tx2"/>
                </a:solidFill>
              </a:defRPr>
            </a:lvl1pPr>
            <a:lvl2pPr marL="257169"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1" indent="0">
              <a:buNone/>
              <a:defRPr sz="506"/>
            </a:lvl7pPr>
            <a:lvl8pPr marL="1800180" indent="0">
              <a:buNone/>
              <a:defRPr sz="506"/>
            </a:lvl8pPr>
            <a:lvl9pPr marL="2057349" indent="0">
              <a:buNone/>
              <a:defRPr sz="506"/>
            </a:lvl9pPr>
          </a:lstStyle>
          <a:p>
            <a:pPr lvl="0"/>
            <a:r>
              <a:rPr lang="en-US"/>
              <a:t>Edit Master text styles</a:t>
            </a:r>
          </a:p>
        </p:txBody>
      </p:sp>
    </p:spTree>
    <p:extLst>
      <p:ext uri="{BB962C8B-B14F-4D97-AF65-F5344CB8AC3E}">
        <p14:creationId xmlns:p14="http://schemas.microsoft.com/office/powerpoint/2010/main" val="1773144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solidFill>
                  <a:srgbClr val="0C377B"/>
                </a:solidFill>
              </a:defRPr>
            </a:lvl1pPr>
            <a:lvl2pPr marL="257169"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1" indent="0">
              <a:buNone/>
              <a:defRPr sz="506"/>
            </a:lvl7pPr>
            <a:lvl8pPr marL="1800180" indent="0">
              <a:buNone/>
              <a:defRPr sz="506"/>
            </a:lvl8pPr>
            <a:lvl9pPr marL="2057349" indent="0">
              <a:buNone/>
              <a:defRPr sz="506"/>
            </a:lvl9pPr>
          </a:lstStyle>
          <a:p>
            <a:pPr lvl="0"/>
            <a:r>
              <a:rPr lang="en-US"/>
              <a:t>Edit Master text styles</a:t>
            </a:r>
          </a:p>
        </p:txBody>
      </p:sp>
    </p:spTree>
    <p:extLst>
      <p:ext uri="{BB962C8B-B14F-4D97-AF65-F5344CB8AC3E}">
        <p14:creationId xmlns:p14="http://schemas.microsoft.com/office/powerpoint/2010/main" val="504898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4" y="274638"/>
            <a:ext cx="6777435" cy="1143000"/>
          </a:xfrm>
        </p:spPr>
        <p:txBody>
          <a:bodyPr>
            <a:noAutofit/>
          </a:bodyPr>
          <a:lstStyle>
            <a:lvl1pPr>
              <a:defRPr sz="2025"/>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550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26647" y="274638"/>
            <a:ext cx="6820632" cy="1143000"/>
          </a:xfrm>
        </p:spPr>
        <p:txBody>
          <a:bodyPr>
            <a:noAutofit/>
          </a:bodyPr>
          <a:lstStyle>
            <a:lvl1pPr>
              <a:defRPr sz="2025"/>
            </a:lvl1pPr>
          </a:lstStyle>
          <a:p>
            <a:r>
              <a:rPr lang="en-US"/>
              <a:t>Click to edit Master title style</a:t>
            </a:r>
            <a:endParaRPr lang="en-US" dirty="0"/>
          </a:p>
        </p:txBody>
      </p:sp>
      <p:sp>
        <p:nvSpPr>
          <p:cNvPr id="3" name="Content Placeholder 2"/>
          <p:cNvSpPr>
            <a:spLocks noGrp="1"/>
          </p:cNvSpPr>
          <p:nvPr>
            <p:ph sz="half" idx="1"/>
          </p:nvPr>
        </p:nvSpPr>
        <p:spPr>
          <a:xfrm>
            <a:off x="1987130" y="1600206"/>
            <a:ext cx="3196675"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6"/>
            <a:ext cx="3200616"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4934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75" y="274638"/>
            <a:ext cx="8225327" cy="1143000"/>
          </a:xfrm>
        </p:spPr>
        <p:txBody>
          <a:bodyPr>
            <a:noAutofit/>
          </a:bodyPr>
          <a:lstStyle>
            <a:lvl1pPr algn="l">
              <a:defRPr sz="2250" baseline="0">
                <a:solidFill>
                  <a:srgbClr val="0032A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61476" y="1316053"/>
            <a:ext cx="8225327" cy="4854012"/>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4" name="Group 3"/>
          <p:cNvGrpSpPr/>
          <p:nvPr userDrawn="1"/>
        </p:nvGrpSpPr>
        <p:grpSpPr>
          <a:xfrm>
            <a:off x="0" y="6364494"/>
            <a:ext cx="9144000" cy="486561"/>
            <a:chOff x="0" y="6364486"/>
            <a:chExt cx="9144000" cy="486561"/>
          </a:xfrm>
        </p:grpSpPr>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6"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248209"/>
            </a:xfrm>
            <a:prstGeom prst="rect">
              <a:avLst/>
            </a:prstGeom>
            <a:noFill/>
          </p:spPr>
          <p:txBody>
            <a:bodyPr wrap="square" rtlCol="0">
              <a:spAutoFit/>
            </a:bodyPr>
            <a:lstStyle/>
            <a:p>
              <a:r>
                <a:rPr lang="en-US" sz="1013" dirty="0">
                  <a:solidFill>
                    <a:schemeClr val="bg1"/>
                  </a:solidFill>
                  <a:latin typeface="AvenirNext LT Pro Bold" panose="020B0804020202020204" pitchFamily="34" charset="0"/>
                </a:rPr>
                <a:t>Watershed Academy</a:t>
              </a:r>
            </a:p>
          </p:txBody>
        </p:sp>
      </p:grpSp>
    </p:spTree>
    <p:extLst>
      <p:ext uri="{BB962C8B-B14F-4D97-AF65-F5344CB8AC3E}">
        <p14:creationId xmlns:p14="http://schemas.microsoft.com/office/powerpoint/2010/main" val="746133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205" y="274638"/>
            <a:ext cx="6725596" cy="1143000"/>
          </a:xfrm>
        </p:spPr>
        <p:txBody>
          <a:bodyPr>
            <a:noAutofit/>
          </a:bodyPr>
          <a:lstStyle>
            <a:lvl1pPr>
              <a:defRPr sz="2025"/>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1125" b="1" i="0">
                <a:latin typeface="Avenir Next Regular"/>
                <a:cs typeface="Avenir Next Regular"/>
              </a:defRPr>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4" name="Content Placeholder 3"/>
          <p:cNvSpPr>
            <a:spLocks noGrp="1"/>
          </p:cNvSpPr>
          <p:nvPr>
            <p:ph sz="half" idx="2"/>
          </p:nvPr>
        </p:nvSpPr>
        <p:spPr>
          <a:xfrm>
            <a:off x="1943927" y="2174875"/>
            <a:ext cx="3192799"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1125" b="1" i="0">
                <a:latin typeface="Avenir Next Regular"/>
                <a:cs typeface="Avenir Next Regular"/>
              </a:defRPr>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7563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5286" y="274638"/>
            <a:ext cx="6946286" cy="1143000"/>
          </a:xfrm>
        </p:spPr>
        <p:txBody>
          <a:bodyPr>
            <a:noAutofit/>
          </a:bodyPr>
          <a:lstStyle>
            <a:lvl1pPr>
              <a:defRPr sz="2025"/>
            </a:lvl1pPr>
          </a:lstStyle>
          <a:p>
            <a:r>
              <a:rPr lang="en-US"/>
              <a:t>Click to edit Master title style</a:t>
            </a:r>
            <a:endParaRPr lang="en-US" dirty="0"/>
          </a:p>
        </p:txBody>
      </p:sp>
    </p:spTree>
    <p:extLst>
      <p:ext uri="{BB962C8B-B14F-4D97-AF65-F5344CB8AC3E}">
        <p14:creationId xmlns:p14="http://schemas.microsoft.com/office/powerpoint/2010/main" val="379071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3906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5" y="273050"/>
            <a:ext cx="2160948" cy="1325350"/>
          </a:xfrm>
        </p:spPr>
        <p:txBody>
          <a:bodyPr anchor="b"/>
          <a:lstStyle>
            <a:lvl1pPr algn="l">
              <a:defRPr sz="1125" b="1"/>
            </a:lvl1pPr>
          </a:lstStyle>
          <a:p>
            <a:r>
              <a:rPr lang="en-US"/>
              <a:t>Click to edit Master title style</a:t>
            </a:r>
            <a:endParaRPr lang="en-US" dirty="0"/>
          </a:p>
        </p:txBody>
      </p:sp>
      <p:sp>
        <p:nvSpPr>
          <p:cNvPr id="3" name="Content Placeholder 2"/>
          <p:cNvSpPr>
            <a:spLocks noGrp="1"/>
          </p:cNvSpPr>
          <p:nvPr>
            <p:ph idx="1"/>
          </p:nvPr>
        </p:nvSpPr>
        <p:spPr>
          <a:xfrm>
            <a:off x="4285274" y="273050"/>
            <a:ext cx="4596299" cy="6241510"/>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788">
                <a:solidFill>
                  <a:srgbClr val="0C377B"/>
                </a:solidFill>
              </a:defRPr>
            </a:lvl1pPr>
            <a:lvl2pPr marL="257169"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1" indent="0">
              <a:buNone/>
              <a:defRPr sz="506"/>
            </a:lvl7pPr>
            <a:lvl8pPr marL="1800180" indent="0">
              <a:buNone/>
              <a:defRPr sz="506"/>
            </a:lvl8pPr>
            <a:lvl9pPr marL="2057349" indent="0">
              <a:buNone/>
              <a:defRPr sz="506"/>
            </a:lvl9pPr>
          </a:lstStyle>
          <a:p>
            <a:pPr lvl="0"/>
            <a:r>
              <a:rPr lang="en-US"/>
              <a:t>Edit Master text styles</a:t>
            </a:r>
          </a:p>
        </p:txBody>
      </p:sp>
    </p:spTree>
    <p:extLst>
      <p:ext uri="{BB962C8B-B14F-4D97-AF65-F5344CB8AC3E}">
        <p14:creationId xmlns:p14="http://schemas.microsoft.com/office/powerpoint/2010/main" val="1548845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3532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a:lstStyle>
            <a:lvl1pPr marL="0" indent="0">
              <a:buNone/>
              <a:defRPr sz="1800"/>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r>
              <a:rPr lang="en-US"/>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788"/>
            </a:lvl1pPr>
            <a:lvl2pPr marL="257169"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1" indent="0">
              <a:buNone/>
              <a:defRPr sz="506"/>
            </a:lvl7pPr>
            <a:lvl8pPr marL="1800180" indent="0">
              <a:buNone/>
              <a:defRPr sz="506"/>
            </a:lvl8pPr>
            <a:lvl9pPr marL="2057349" indent="0">
              <a:buNone/>
              <a:defRPr sz="506"/>
            </a:lvl9pPr>
          </a:lstStyle>
          <a:p>
            <a:pPr lvl="0"/>
            <a:r>
              <a:rPr lang="en-US"/>
              <a:t>Edit Master text styles</a:t>
            </a:r>
          </a:p>
        </p:txBody>
      </p:sp>
    </p:spTree>
    <p:extLst>
      <p:ext uri="{BB962C8B-B14F-4D97-AF65-F5344CB8AC3E}">
        <p14:creationId xmlns:p14="http://schemas.microsoft.com/office/powerpoint/2010/main" val="1322353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507" y="274638"/>
            <a:ext cx="8315292" cy="1143000"/>
          </a:xfrm>
        </p:spPr>
        <p:txBody>
          <a:bodyPr>
            <a:noAutofit/>
          </a:bodyPr>
          <a:lstStyle>
            <a:lvl1pPr>
              <a:defRPr sz="2025"/>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2902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6471" y="274638"/>
            <a:ext cx="8470810" cy="1143000"/>
          </a:xfrm>
        </p:spPr>
        <p:txBody>
          <a:bodyPr>
            <a:noAutofit/>
          </a:bodyPr>
          <a:lstStyle>
            <a:lvl1pPr>
              <a:defRPr sz="2025"/>
            </a:lvl1pPr>
          </a:lstStyle>
          <a:p>
            <a:r>
              <a:rPr lang="en-US"/>
              <a:t>Click to edit Master title style</a:t>
            </a:r>
            <a:endParaRPr lang="en-US" dirty="0"/>
          </a:p>
        </p:txBody>
      </p:sp>
      <p:sp>
        <p:nvSpPr>
          <p:cNvPr id="3" name="Content Placeholder 2"/>
          <p:cNvSpPr>
            <a:spLocks noGrp="1"/>
          </p:cNvSpPr>
          <p:nvPr>
            <p:ph sz="half" idx="1"/>
          </p:nvPr>
        </p:nvSpPr>
        <p:spPr>
          <a:xfrm>
            <a:off x="276469" y="1600206"/>
            <a:ext cx="4112478"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5" y="1600206"/>
            <a:ext cx="4150979"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4344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793" y="274638"/>
            <a:ext cx="8514006" cy="1143000"/>
          </a:xfrm>
        </p:spPr>
        <p:txBody>
          <a:bodyPr>
            <a:noAutofit/>
          </a:bodyPr>
          <a:lstStyle>
            <a:lvl1pPr>
              <a:defRPr sz="2025"/>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1125" b="1" i="0">
                <a:latin typeface="Avenir Next Regular"/>
                <a:cs typeface="Avenir Next Regular"/>
              </a:defRPr>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1125" b="1" i="0">
                <a:latin typeface="Avenir Next Regular"/>
                <a:cs typeface="Avenir Next Regular"/>
              </a:defRPr>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4404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33275" y="274638"/>
            <a:ext cx="8648299" cy="1143000"/>
          </a:xfrm>
        </p:spPr>
        <p:txBody>
          <a:bodyPr>
            <a:noAutofit/>
          </a:bodyPr>
          <a:lstStyle>
            <a:lvl1pPr>
              <a:defRPr sz="2025"/>
            </a:lvl1pPr>
          </a:lstStyle>
          <a:p>
            <a:r>
              <a:rPr lang="en-US"/>
              <a:t>Click to edit Master title style</a:t>
            </a:r>
            <a:endParaRPr lang="en-US" dirty="0"/>
          </a:p>
        </p:txBody>
      </p:sp>
    </p:spTree>
    <p:extLst>
      <p:ext uri="{BB962C8B-B14F-4D97-AF65-F5344CB8AC3E}">
        <p14:creationId xmlns:p14="http://schemas.microsoft.com/office/powerpoint/2010/main" val="2511505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9240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71" y="274638"/>
            <a:ext cx="8470810" cy="1143000"/>
          </a:xfrm>
        </p:spPr>
        <p:txBody>
          <a:bodyPr>
            <a:noAutofit/>
          </a:bodyPr>
          <a:lstStyle>
            <a:lvl1pPr algn="l">
              <a:defRPr sz="2025"/>
            </a:lvl1pPr>
          </a:lstStyle>
          <a:p>
            <a:r>
              <a:rPr lang="en-US" dirty="0"/>
              <a:t>Click to edit Master title style</a:t>
            </a:r>
          </a:p>
        </p:txBody>
      </p:sp>
      <p:sp>
        <p:nvSpPr>
          <p:cNvPr id="3" name="Content Placeholder 2"/>
          <p:cNvSpPr>
            <a:spLocks noGrp="1"/>
          </p:cNvSpPr>
          <p:nvPr>
            <p:ph sz="half" idx="1"/>
          </p:nvPr>
        </p:nvSpPr>
        <p:spPr>
          <a:xfrm>
            <a:off x="276469" y="1600206"/>
            <a:ext cx="4112478"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5" y="1600206"/>
            <a:ext cx="4150979"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94"/>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8"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70"/>
            <a:ext cx="3070434" cy="248209"/>
          </a:xfrm>
          <a:prstGeom prst="rect">
            <a:avLst/>
          </a:prstGeom>
          <a:noFill/>
        </p:spPr>
        <p:txBody>
          <a:bodyPr wrap="square" rtlCol="0">
            <a:spAutoFit/>
          </a:bodyPr>
          <a:lstStyle/>
          <a:p>
            <a:r>
              <a:rPr lang="en-US" sz="1013"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466688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1125" b="1"/>
            </a:lvl1pPr>
          </a:lstStyle>
          <a:p>
            <a:r>
              <a:rPr lang="en-US"/>
              <a:t>Click to edit Master title style</a:t>
            </a:r>
            <a:endParaRPr lang="en-US" dirty="0"/>
          </a:p>
        </p:txBody>
      </p:sp>
      <p:sp>
        <p:nvSpPr>
          <p:cNvPr id="3" name="Content Placeholder 2"/>
          <p:cNvSpPr>
            <a:spLocks noGrp="1"/>
          </p:cNvSpPr>
          <p:nvPr>
            <p:ph idx="1"/>
          </p:nvPr>
        </p:nvSpPr>
        <p:spPr>
          <a:xfrm>
            <a:off x="3404030" y="273050"/>
            <a:ext cx="5477543" cy="6068710"/>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788">
                <a:solidFill>
                  <a:srgbClr val="0C377B"/>
                </a:solidFill>
              </a:defRPr>
            </a:lvl1pPr>
            <a:lvl2pPr marL="257169"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1" indent="0">
              <a:buNone/>
              <a:defRPr sz="506"/>
            </a:lvl7pPr>
            <a:lvl8pPr marL="1800180" indent="0">
              <a:buNone/>
              <a:defRPr sz="506"/>
            </a:lvl8pPr>
            <a:lvl9pPr marL="2057349" indent="0">
              <a:buNone/>
              <a:defRPr sz="506"/>
            </a:lvl9pPr>
          </a:lstStyle>
          <a:p>
            <a:pPr lvl="0"/>
            <a:r>
              <a:rPr lang="en-US"/>
              <a:t>Edit Master text styles</a:t>
            </a:r>
          </a:p>
        </p:txBody>
      </p:sp>
    </p:spTree>
    <p:extLst>
      <p:ext uri="{BB962C8B-B14F-4D97-AF65-F5344CB8AC3E}">
        <p14:creationId xmlns:p14="http://schemas.microsoft.com/office/powerpoint/2010/main" val="160456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70074"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1800"/>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788"/>
            </a:lvl1pPr>
            <a:lvl2pPr marL="257169"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1" indent="0">
              <a:buNone/>
              <a:defRPr sz="506"/>
            </a:lvl7pPr>
            <a:lvl8pPr marL="1800180" indent="0">
              <a:buNone/>
              <a:defRPr sz="506"/>
            </a:lvl8pPr>
            <a:lvl9pPr marL="2057349" indent="0">
              <a:buNone/>
              <a:defRPr sz="506"/>
            </a:lvl9pPr>
          </a:lstStyle>
          <a:p>
            <a:pPr lvl="0"/>
            <a:r>
              <a:rPr lang="en-US"/>
              <a:t>Edit Master text styles</a:t>
            </a:r>
          </a:p>
        </p:txBody>
      </p:sp>
    </p:spTree>
    <p:extLst>
      <p:ext uri="{BB962C8B-B14F-4D97-AF65-F5344CB8AC3E}">
        <p14:creationId xmlns:p14="http://schemas.microsoft.com/office/powerpoint/2010/main" val="140572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lgn="l">
              <a:defRPr sz="2025"/>
            </a:lvl1pPr>
          </a:lstStyle>
          <a:p>
            <a:r>
              <a:rPr lang="en-US" dirty="0"/>
              <a:t>Click to edit Master title style</a:t>
            </a:r>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1125" b="1" i="0">
                <a:latin typeface="Avenir Next Regular"/>
                <a:cs typeface="Avenir Next Regular"/>
              </a:defRPr>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1125" b="1" i="0">
                <a:latin typeface="Avenir Next Regular"/>
                <a:cs typeface="Avenir Next Regular"/>
              </a:defRPr>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46" y="6366585"/>
            <a:ext cx="9144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10"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12" name="TextBox 11"/>
          <p:cNvSpPr txBox="1"/>
          <p:nvPr userDrawn="1"/>
        </p:nvSpPr>
        <p:spPr>
          <a:xfrm>
            <a:off x="371506" y="6429470"/>
            <a:ext cx="3070434" cy="248209"/>
          </a:xfrm>
          <a:prstGeom prst="rect">
            <a:avLst/>
          </a:prstGeom>
          <a:noFill/>
        </p:spPr>
        <p:txBody>
          <a:bodyPr wrap="square" rtlCol="0">
            <a:spAutoFit/>
          </a:bodyPr>
          <a:lstStyle/>
          <a:p>
            <a:r>
              <a:rPr lang="en-US" sz="1013"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481166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5" y="274638"/>
            <a:ext cx="8648299" cy="1143000"/>
          </a:xfrm>
        </p:spPr>
        <p:txBody>
          <a:bodyPr>
            <a:noAutofit/>
          </a:bodyPr>
          <a:lstStyle>
            <a:lvl1pPr algn="l">
              <a:defRPr sz="2025"/>
            </a:lvl1pPr>
          </a:lstStyle>
          <a:p>
            <a:r>
              <a:rPr lang="en-US" dirty="0"/>
              <a:t>Click to edit Master title style</a:t>
            </a:r>
          </a:p>
        </p:txBody>
      </p:sp>
      <p:grpSp>
        <p:nvGrpSpPr>
          <p:cNvPr id="4" name="Group 3"/>
          <p:cNvGrpSpPr/>
          <p:nvPr userDrawn="1"/>
        </p:nvGrpSpPr>
        <p:grpSpPr>
          <a:xfrm>
            <a:off x="-12346" y="6366585"/>
            <a:ext cx="9144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6"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8" name="TextBox 7"/>
          <p:cNvSpPr txBox="1"/>
          <p:nvPr userDrawn="1"/>
        </p:nvSpPr>
        <p:spPr>
          <a:xfrm>
            <a:off x="371506" y="6429470"/>
            <a:ext cx="3070434" cy="248209"/>
          </a:xfrm>
          <a:prstGeom prst="rect">
            <a:avLst/>
          </a:prstGeom>
          <a:noFill/>
        </p:spPr>
        <p:txBody>
          <a:bodyPr wrap="square" rtlCol="0">
            <a:spAutoFit/>
          </a:bodyPr>
          <a:lstStyle/>
          <a:p>
            <a:r>
              <a:rPr lang="en-US" sz="1013"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27093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2346" y="6366585"/>
            <a:ext cx="9144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5"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7" name="TextBox 6"/>
          <p:cNvSpPr txBox="1"/>
          <p:nvPr userDrawn="1"/>
        </p:nvSpPr>
        <p:spPr>
          <a:xfrm>
            <a:off x="371506" y="6429470"/>
            <a:ext cx="3070434" cy="248209"/>
          </a:xfrm>
          <a:prstGeom prst="rect">
            <a:avLst/>
          </a:prstGeom>
          <a:noFill/>
        </p:spPr>
        <p:txBody>
          <a:bodyPr wrap="square" rtlCol="0">
            <a:spAutoFit/>
          </a:bodyPr>
          <a:lstStyle/>
          <a:p>
            <a:r>
              <a:rPr lang="en-US" sz="1013"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081301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1125" b="1"/>
            </a:lvl1pPr>
          </a:lstStyle>
          <a:p>
            <a:r>
              <a:rPr lang="en-US"/>
              <a:t>Click to edit Master title style</a:t>
            </a:r>
            <a:endParaRPr lang="en-US" dirty="0"/>
          </a:p>
        </p:txBody>
      </p:sp>
      <p:sp>
        <p:nvSpPr>
          <p:cNvPr id="3" name="Content Placeholder 2"/>
          <p:cNvSpPr>
            <a:spLocks noGrp="1"/>
          </p:cNvSpPr>
          <p:nvPr>
            <p:ph idx="1"/>
          </p:nvPr>
        </p:nvSpPr>
        <p:spPr>
          <a:xfrm>
            <a:off x="3404030" y="273050"/>
            <a:ext cx="5477543" cy="6068710"/>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788">
                <a:solidFill>
                  <a:srgbClr val="0C377B"/>
                </a:solidFill>
              </a:defRPr>
            </a:lvl1pPr>
            <a:lvl2pPr marL="257169"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1" indent="0">
              <a:buNone/>
              <a:defRPr sz="506"/>
            </a:lvl7pPr>
            <a:lvl8pPr marL="1800180" indent="0">
              <a:buNone/>
              <a:defRPr sz="506"/>
            </a:lvl8pPr>
            <a:lvl9pPr marL="2057349" indent="0">
              <a:buNone/>
              <a:defRPr sz="506"/>
            </a:lvl9pPr>
          </a:lstStyle>
          <a:p>
            <a:pPr lvl="0"/>
            <a:r>
              <a:rPr lang="en-US"/>
              <a:t>Edit Master text styles</a:t>
            </a:r>
          </a:p>
        </p:txBody>
      </p:sp>
      <p:sp>
        <p:nvSpPr>
          <p:cNvPr id="6" name="TextBox 5"/>
          <p:cNvSpPr txBox="1"/>
          <p:nvPr userDrawn="1"/>
        </p:nvSpPr>
        <p:spPr>
          <a:xfrm>
            <a:off x="371506" y="6429470"/>
            <a:ext cx="3070434" cy="248209"/>
          </a:xfrm>
          <a:prstGeom prst="rect">
            <a:avLst/>
          </a:prstGeom>
          <a:noFill/>
        </p:spPr>
        <p:txBody>
          <a:bodyPr wrap="square" rtlCol="0">
            <a:spAutoFit/>
          </a:bodyPr>
          <a:lstStyle/>
          <a:p>
            <a:r>
              <a:rPr lang="en-US" sz="1013"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607852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2346" y="6366585"/>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8" name="Picture 6" descr="Image result for KDOW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1870074"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1800"/>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788"/>
            </a:lvl1pPr>
            <a:lvl2pPr marL="257169"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1" indent="0">
              <a:buNone/>
              <a:defRPr sz="506"/>
            </a:lvl7pPr>
            <a:lvl8pPr marL="1800180" indent="0">
              <a:buNone/>
              <a:defRPr sz="506"/>
            </a:lvl8pPr>
            <a:lvl9pPr marL="2057349" indent="0">
              <a:buNone/>
              <a:defRPr sz="506"/>
            </a:lvl9pPr>
          </a:lstStyle>
          <a:p>
            <a:pPr lvl="0"/>
            <a:r>
              <a:rPr lang="en-US"/>
              <a:t>Edit Master text styles</a:t>
            </a:r>
          </a:p>
        </p:txBody>
      </p:sp>
      <p:sp>
        <p:nvSpPr>
          <p:cNvPr id="10" name="TextBox 9"/>
          <p:cNvSpPr txBox="1"/>
          <p:nvPr userDrawn="1"/>
        </p:nvSpPr>
        <p:spPr>
          <a:xfrm>
            <a:off x="371506" y="6429470"/>
            <a:ext cx="3070434" cy="248209"/>
          </a:xfrm>
          <a:prstGeom prst="rect">
            <a:avLst/>
          </a:prstGeom>
          <a:noFill/>
        </p:spPr>
        <p:txBody>
          <a:bodyPr wrap="square" rtlCol="0">
            <a:spAutoFit/>
          </a:bodyPr>
          <a:lstStyle/>
          <a:p>
            <a:r>
              <a:rPr lang="en-US" sz="1013"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739361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45"/>
            <a:ext cx="7772400" cy="1470025"/>
          </a:xfrm>
        </p:spPr>
        <p:txBody>
          <a:bodyPr>
            <a:normAutofit/>
          </a:bodyPr>
          <a:lstStyle>
            <a:lvl1pPr>
              <a:defRPr sz="225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1460782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6472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ctr" defTabSz="257169" rtl="0" eaLnBrk="1" latinLnBrk="0" hangingPunct="1">
        <a:spcBef>
          <a:spcPct val="0"/>
        </a:spcBef>
        <a:buNone/>
        <a:defRPr sz="2475" b="1" i="0" kern="1200">
          <a:solidFill>
            <a:schemeClr val="tx1"/>
          </a:solidFill>
          <a:latin typeface="Avenir Next Regular"/>
          <a:ea typeface="+mj-ea"/>
          <a:cs typeface="Avenir Next Regular"/>
        </a:defRPr>
      </a:lvl1pPr>
    </p:titleStyle>
    <p:bodyStyle>
      <a:lvl1pPr marL="192876" indent="-192876" algn="l" defTabSz="257169" rtl="0" eaLnBrk="1" latinLnBrk="0" hangingPunct="1">
        <a:spcBef>
          <a:spcPct val="20000"/>
        </a:spcBef>
        <a:buFont typeface="Arial"/>
        <a:buChar char="•"/>
        <a:defRPr sz="1800" b="0" i="0" kern="1200">
          <a:solidFill>
            <a:schemeClr val="tx1"/>
          </a:solidFill>
          <a:latin typeface="Mercury Display"/>
          <a:ea typeface="+mn-ea"/>
          <a:cs typeface="Mercury Display"/>
        </a:defRPr>
      </a:lvl1pPr>
      <a:lvl2pPr marL="417899" indent="-160731" algn="l" defTabSz="257169" rtl="0" eaLnBrk="1" latinLnBrk="0" hangingPunct="1">
        <a:spcBef>
          <a:spcPct val="20000"/>
        </a:spcBef>
        <a:buFont typeface="Arial"/>
        <a:buChar char="–"/>
        <a:defRPr sz="1575" b="0" i="0" kern="1200">
          <a:solidFill>
            <a:schemeClr val="tx1"/>
          </a:solidFill>
          <a:latin typeface="Mercury Display"/>
          <a:ea typeface="+mn-ea"/>
          <a:cs typeface="Mercury Display"/>
        </a:defRPr>
      </a:lvl2pPr>
      <a:lvl3pPr marL="642921" indent="-128585" algn="l" defTabSz="257169" rtl="0" eaLnBrk="1" latinLnBrk="0" hangingPunct="1">
        <a:spcBef>
          <a:spcPct val="20000"/>
        </a:spcBef>
        <a:buFont typeface="Arial"/>
        <a:buChar char="•"/>
        <a:defRPr sz="1350" b="0" i="0" kern="1200">
          <a:solidFill>
            <a:schemeClr val="tx1"/>
          </a:solidFill>
          <a:latin typeface="Mercury Display"/>
          <a:ea typeface="+mn-ea"/>
          <a:cs typeface="Mercury Display"/>
        </a:defRPr>
      </a:lvl3pPr>
      <a:lvl4pPr marL="900090" indent="-128585" algn="l" defTabSz="257169" rtl="0" eaLnBrk="1" latinLnBrk="0" hangingPunct="1">
        <a:spcBef>
          <a:spcPct val="20000"/>
        </a:spcBef>
        <a:buFont typeface="Arial"/>
        <a:buChar char="–"/>
        <a:defRPr sz="1125" b="0" i="0" kern="1200">
          <a:solidFill>
            <a:schemeClr val="tx1"/>
          </a:solidFill>
          <a:latin typeface="Mercury Display"/>
          <a:ea typeface="+mn-ea"/>
          <a:cs typeface="Mercury Display"/>
        </a:defRPr>
      </a:lvl4pPr>
      <a:lvl5pPr marL="1157259" indent="-128585" algn="l" defTabSz="257169" rtl="0" eaLnBrk="1" latinLnBrk="0" hangingPunct="1">
        <a:spcBef>
          <a:spcPct val="20000"/>
        </a:spcBef>
        <a:buFont typeface="Arial"/>
        <a:buChar char="»"/>
        <a:defRPr sz="1125" b="0" i="0" kern="1200">
          <a:solidFill>
            <a:schemeClr val="tx1"/>
          </a:solidFill>
          <a:latin typeface="Mercury Display"/>
          <a:ea typeface="+mn-ea"/>
          <a:cs typeface="Mercury Display"/>
        </a:defRPr>
      </a:lvl5pPr>
      <a:lvl6pPr marL="1414427" indent="-128585" algn="l" defTabSz="257169" rtl="0" eaLnBrk="1" latinLnBrk="0" hangingPunct="1">
        <a:spcBef>
          <a:spcPct val="20000"/>
        </a:spcBef>
        <a:buFont typeface="Arial"/>
        <a:buChar char="•"/>
        <a:defRPr sz="1125" kern="1200">
          <a:solidFill>
            <a:schemeClr val="tx1"/>
          </a:solidFill>
          <a:latin typeface="+mn-lt"/>
          <a:ea typeface="+mn-ea"/>
          <a:cs typeface="+mn-cs"/>
        </a:defRPr>
      </a:lvl6pPr>
      <a:lvl7pPr marL="1671596" indent="-128585" algn="l" defTabSz="257169" rtl="0" eaLnBrk="1" latinLnBrk="0" hangingPunct="1">
        <a:spcBef>
          <a:spcPct val="20000"/>
        </a:spcBef>
        <a:buFont typeface="Arial"/>
        <a:buChar char="•"/>
        <a:defRPr sz="1125" kern="1200">
          <a:solidFill>
            <a:schemeClr val="tx1"/>
          </a:solidFill>
          <a:latin typeface="+mn-lt"/>
          <a:ea typeface="+mn-ea"/>
          <a:cs typeface="+mn-cs"/>
        </a:defRPr>
      </a:lvl7pPr>
      <a:lvl8pPr marL="1928765" indent="-128585" algn="l" defTabSz="257169" rtl="0" eaLnBrk="1" latinLnBrk="0" hangingPunct="1">
        <a:spcBef>
          <a:spcPct val="20000"/>
        </a:spcBef>
        <a:buFont typeface="Arial"/>
        <a:buChar char="•"/>
        <a:defRPr sz="1125" kern="1200">
          <a:solidFill>
            <a:schemeClr val="tx1"/>
          </a:solidFill>
          <a:latin typeface="+mn-lt"/>
          <a:ea typeface="+mn-ea"/>
          <a:cs typeface="+mn-cs"/>
        </a:defRPr>
      </a:lvl8pPr>
      <a:lvl9pPr marL="2185933" indent="-128585" algn="l" defTabSz="257169"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69" rtl="0" eaLnBrk="1" latinLnBrk="0" hangingPunct="1">
        <a:defRPr sz="1013" kern="1200">
          <a:solidFill>
            <a:schemeClr val="tx1"/>
          </a:solidFill>
          <a:latin typeface="+mn-lt"/>
          <a:ea typeface="+mn-ea"/>
          <a:cs typeface="+mn-cs"/>
        </a:defRPr>
      </a:lvl1pPr>
      <a:lvl2pPr marL="257169" algn="l" defTabSz="257169" rtl="0" eaLnBrk="1" latinLnBrk="0" hangingPunct="1">
        <a:defRPr sz="1013" kern="1200">
          <a:solidFill>
            <a:schemeClr val="tx1"/>
          </a:solidFill>
          <a:latin typeface="+mn-lt"/>
          <a:ea typeface="+mn-ea"/>
          <a:cs typeface="+mn-cs"/>
        </a:defRPr>
      </a:lvl2pPr>
      <a:lvl3pPr marL="514337" algn="l" defTabSz="257169" rtl="0" eaLnBrk="1" latinLnBrk="0" hangingPunct="1">
        <a:defRPr sz="1013" kern="1200">
          <a:solidFill>
            <a:schemeClr val="tx1"/>
          </a:solidFill>
          <a:latin typeface="+mn-lt"/>
          <a:ea typeface="+mn-ea"/>
          <a:cs typeface="+mn-cs"/>
        </a:defRPr>
      </a:lvl3pPr>
      <a:lvl4pPr marL="771506" algn="l" defTabSz="257169" rtl="0" eaLnBrk="1" latinLnBrk="0" hangingPunct="1">
        <a:defRPr sz="1013" kern="1200">
          <a:solidFill>
            <a:schemeClr val="tx1"/>
          </a:solidFill>
          <a:latin typeface="+mn-lt"/>
          <a:ea typeface="+mn-ea"/>
          <a:cs typeface="+mn-cs"/>
        </a:defRPr>
      </a:lvl4pPr>
      <a:lvl5pPr marL="1028675" algn="l" defTabSz="257169" rtl="0" eaLnBrk="1" latinLnBrk="0" hangingPunct="1">
        <a:defRPr sz="1013" kern="1200">
          <a:solidFill>
            <a:schemeClr val="tx1"/>
          </a:solidFill>
          <a:latin typeface="+mn-lt"/>
          <a:ea typeface="+mn-ea"/>
          <a:cs typeface="+mn-cs"/>
        </a:defRPr>
      </a:lvl5pPr>
      <a:lvl6pPr marL="1285843" algn="l" defTabSz="257169" rtl="0" eaLnBrk="1" latinLnBrk="0" hangingPunct="1">
        <a:defRPr sz="1013" kern="1200">
          <a:solidFill>
            <a:schemeClr val="tx1"/>
          </a:solidFill>
          <a:latin typeface="+mn-lt"/>
          <a:ea typeface="+mn-ea"/>
          <a:cs typeface="+mn-cs"/>
        </a:defRPr>
      </a:lvl6pPr>
      <a:lvl7pPr marL="1543011" algn="l" defTabSz="257169" rtl="0" eaLnBrk="1" latinLnBrk="0" hangingPunct="1">
        <a:defRPr sz="1013" kern="1200">
          <a:solidFill>
            <a:schemeClr val="tx1"/>
          </a:solidFill>
          <a:latin typeface="+mn-lt"/>
          <a:ea typeface="+mn-ea"/>
          <a:cs typeface="+mn-cs"/>
        </a:defRPr>
      </a:lvl7pPr>
      <a:lvl8pPr marL="1800180" algn="l" defTabSz="257169" rtl="0" eaLnBrk="1" latinLnBrk="0" hangingPunct="1">
        <a:defRPr sz="1013" kern="1200">
          <a:solidFill>
            <a:schemeClr val="tx1"/>
          </a:solidFill>
          <a:latin typeface="+mn-lt"/>
          <a:ea typeface="+mn-ea"/>
          <a:cs typeface="+mn-cs"/>
        </a:defRPr>
      </a:lvl8pPr>
      <a:lvl9pPr marL="2057349" algn="l" defTabSz="257169"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pngimg.com/download/11595"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4.jpg"/><Relationship Id="rId7"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hyperlink" Target="https://dreyfusdragon.blogspot.com/2010/09/fall-is-here.html" TargetMode="External"/><Relationship Id="rId5" Type="http://schemas.openxmlformats.org/officeDocument/2006/relationships/image" Target="../media/image25.jpg"/><Relationship Id="rId4" Type="http://schemas.openxmlformats.org/officeDocument/2006/relationships/hyperlink" Target="http://www.flickr.com/photos/evelynfitzgerald/4171391521/" TargetMode="External"/><Relationship Id="rId9" Type="http://schemas.openxmlformats.org/officeDocument/2006/relationships/hyperlink" Target="http://www.publicdomainfiles.com/show_file.php?id=13995877225213"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pixabay.com/en/idea-plan-action-success-concept-185559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openclipart.org/detail/259475/woman-thinking-writi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pngimg.com/download/52833"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700" dirty="0">
                <a:latin typeface="AvenirNext LT Pro Bold" panose="020B0804020202020204" pitchFamily="34" charset="0"/>
              </a:rPr>
              <a:t>Watershed Academy</a:t>
            </a:r>
            <a:br>
              <a:rPr lang="en-US" sz="2700" dirty="0">
                <a:latin typeface="AvenirNext LT Pro Bold" panose="020B0804020202020204" pitchFamily="34" charset="0"/>
              </a:rPr>
            </a:br>
            <a:r>
              <a:rPr lang="en-US" sz="1125" dirty="0">
                <a:latin typeface="AvenirNext LT Pro Bold" panose="020B0804020202020204" pitchFamily="34" charset="0"/>
              </a:rPr>
              <a:t>Watershed Coordinator Training Series</a:t>
            </a:r>
            <a:endParaRPr lang="en-US" sz="2700" dirty="0">
              <a:latin typeface="AvenirNext LT Pro Bold" panose="020B0804020202020204" pitchFamily="34" charset="0"/>
            </a:endParaRPr>
          </a:p>
        </p:txBody>
      </p:sp>
      <p:sp>
        <p:nvSpPr>
          <p:cNvPr id="3" name="Subtitle 2"/>
          <p:cNvSpPr>
            <a:spLocks noGrp="1"/>
          </p:cNvSpPr>
          <p:nvPr>
            <p:ph type="subTitle" idx="1"/>
          </p:nvPr>
        </p:nvSpPr>
        <p:spPr>
          <a:xfrm>
            <a:off x="2001389" y="3958765"/>
            <a:ext cx="5141222" cy="970818"/>
          </a:xfrm>
          <a:solidFill>
            <a:schemeClr val="bg1">
              <a:alpha val="60000"/>
            </a:schemeClr>
          </a:solidFill>
        </p:spPr>
        <p:txBody>
          <a:bodyPr>
            <a:noAutofit/>
          </a:bodyPr>
          <a:lstStyle/>
          <a:p>
            <a:r>
              <a:rPr lang="en-US" sz="2400" b="1" dirty="0">
                <a:latin typeface="Mercury Display Semibold" panose="02000603080000020004" pitchFamily="50" charset="0"/>
              </a:rPr>
              <a:t>Module 6: Effective Communications</a:t>
            </a:r>
          </a:p>
          <a:p>
            <a:r>
              <a:rPr lang="en-US" sz="2400" b="1" dirty="0">
                <a:latin typeface="Mercury Display Semibold" panose="02000603080000020004" pitchFamily="50" charset="0"/>
              </a:rPr>
              <a:t>4. Forces, Goals &amp; Objectives</a:t>
            </a:r>
          </a:p>
        </p:txBody>
      </p:sp>
    </p:spTree>
    <p:extLst>
      <p:ext uri="{BB962C8B-B14F-4D97-AF65-F5344CB8AC3E}">
        <p14:creationId xmlns:p14="http://schemas.microsoft.com/office/powerpoint/2010/main" val="136084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3071C-CBD9-49A3-A605-1CB2CB0A44F0}"/>
              </a:ext>
            </a:extLst>
          </p:cNvPr>
          <p:cNvSpPr>
            <a:spLocks noGrp="1"/>
          </p:cNvSpPr>
          <p:nvPr>
            <p:ph type="title"/>
          </p:nvPr>
        </p:nvSpPr>
        <p:spPr>
          <a:xfrm>
            <a:off x="461476" y="0"/>
            <a:ext cx="8225327" cy="975360"/>
          </a:xfrm>
        </p:spPr>
        <p:txBody>
          <a:bodyPr/>
          <a:lstStyle/>
          <a:p>
            <a:r>
              <a:rPr lang="en-US" sz="3600" dirty="0"/>
              <a:t>Create OBJECTIVES to achieve your goals.</a:t>
            </a:r>
          </a:p>
        </p:txBody>
      </p:sp>
      <p:sp>
        <p:nvSpPr>
          <p:cNvPr id="3" name="Content Placeholder 2">
            <a:extLst>
              <a:ext uri="{FF2B5EF4-FFF2-40B4-BE49-F238E27FC236}">
                <a16:creationId xmlns:a16="http://schemas.microsoft.com/office/drawing/2014/main" id="{FB044098-2991-4A88-8BB6-F2FADF4E485B}"/>
              </a:ext>
            </a:extLst>
          </p:cNvPr>
          <p:cNvSpPr>
            <a:spLocks noGrp="1"/>
          </p:cNvSpPr>
          <p:nvPr>
            <p:ph idx="1"/>
          </p:nvPr>
        </p:nvSpPr>
        <p:spPr>
          <a:xfrm>
            <a:off x="5681472" y="2036484"/>
            <a:ext cx="2682240" cy="2422880"/>
          </a:xfrm>
          <a:solidFill>
            <a:srgbClr val="FFFF00"/>
          </a:solidFill>
          <a:ln w="12700">
            <a:solidFill>
              <a:schemeClr val="accent1"/>
            </a:solidFill>
          </a:ln>
        </p:spPr>
        <p:txBody>
          <a:bodyPr/>
          <a:lstStyle/>
          <a:p>
            <a:pPr marL="157169" indent="0">
              <a:lnSpc>
                <a:spcPct val="107000"/>
              </a:lnSpc>
              <a:spcBef>
                <a:spcPts val="0"/>
              </a:spcBef>
              <a:buNone/>
            </a:pPr>
            <a:r>
              <a:rPr lang="en-US" sz="2800" b="1" dirty="0">
                <a:solidFill>
                  <a:schemeClr val="accent1"/>
                </a:solidFill>
              </a:rPr>
              <a:t>S</a:t>
            </a:r>
            <a:r>
              <a:rPr lang="en-US" sz="2800" dirty="0"/>
              <a:t>pecific</a:t>
            </a:r>
          </a:p>
          <a:p>
            <a:pPr marL="157169" indent="0">
              <a:lnSpc>
                <a:spcPct val="107000"/>
              </a:lnSpc>
              <a:spcBef>
                <a:spcPts val="0"/>
              </a:spcBef>
              <a:buNone/>
            </a:pPr>
            <a:r>
              <a:rPr lang="en-US" sz="2800" b="1" dirty="0">
                <a:solidFill>
                  <a:schemeClr val="accent1"/>
                </a:solidFill>
              </a:rPr>
              <a:t>M</a:t>
            </a:r>
            <a:r>
              <a:rPr lang="en-US" sz="2800" dirty="0"/>
              <a:t>easurable</a:t>
            </a:r>
          </a:p>
          <a:p>
            <a:pPr marL="157169" indent="0">
              <a:lnSpc>
                <a:spcPct val="107000"/>
              </a:lnSpc>
              <a:spcBef>
                <a:spcPts val="0"/>
              </a:spcBef>
              <a:buNone/>
            </a:pPr>
            <a:r>
              <a:rPr lang="en-US" sz="2800" b="1" dirty="0">
                <a:solidFill>
                  <a:schemeClr val="accent1"/>
                </a:solidFill>
              </a:rPr>
              <a:t>A</a:t>
            </a:r>
            <a:r>
              <a:rPr lang="en-US" sz="2800" dirty="0"/>
              <a:t>chievable</a:t>
            </a:r>
          </a:p>
          <a:p>
            <a:pPr marL="157169" indent="0">
              <a:lnSpc>
                <a:spcPct val="107000"/>
              </a:lnSpc>
              <a:spcBef>
                <a:spcPts val="0"/>
              </a:spcBef>
              <a:buNone/>
            </a:pPr>
            <a:r>
              <a:rPr lang="en-US" sz="2800" b="1" dirty="0">
                <a:solidFill>
                  <a:schemeClr val="accent1"/>
                </a:solidFill>
              </a:rPr>
              <a:t>R</a:t>
            </a:r>
            <a:r>
              <a:rPr lang="en-US" sz="2800" dirty="0"/>
              <a:t>elevant</a:t>
            </a:r>
          </a:p>
          <a:p>
            <a:pPr marL="157169" indent="0">
              <a:lnSpc>
                <a:spcPct val="107000"/>
              </a:lnSpc>
              <a:spcBef>
                <a:spcPts val="0"/>
              </a:spcBef>
              <a:buNone/>
            </a:pPr>
            <a:r>
              <a:rPr lang="en-US" sz="2800" b="1" dirty="0">
                <a:solidFill>
                  <a:schemeClr val="accent1"/>
                </a:solidFill>
              </a:rPr>
              <a:t>T</a:t>
            </a:r>
            <a:r>
              <a:rPr lang="en-US" sz="2800" dirty="0"/>
              <a:t>ime-focused</a:t>
            </a:r>
          </a:p>
          <a:p>
            <a:pPr marL="0" indent="0">
              <a:buNone/>
            </a:pPr>
            <a:endParaRPr lang="en-US" dirty="0"/>
          </a:p>
        </p:txBody>
      </p:sp>
      <p:sp>
        <p:nvSpPr>
          <p:cNvPr id="4" name="TextBox 3">
            <a:extLst>
              <a:ext uri="{FF2B5EF4-FFF2-40B4-BE49-F238E27FC236}">
                <a16:creationId xmlns:a16="http://schemas.microsoft.com/office/drawing/2014/main" id="{1C6CE669-8900-4AE2-A586-41CC2DC45671}"/>
              </a:ext>
            </a:extLst>
          </p:cNvPr>
          <p:cNvSpPr txBox="1"/>
          <p:nvPr/>
        </p:nvSpPr>
        <p:spPr>
          <a:xfrm>
            <a:off x="591309" y="987552"/>
            <a:ext cx="4707932" cy="5386090"/>
          </a:xfrm>
          <a:prstGeom prst="rect">
            <a:avLst/>
          </a:prstGeom>
          <a:noFill/>
        </p:spPr>
        <p:txBody>
          <a:bodyPr wrap="square" rtlCol="0">
            <a:spAutoFit/>
          </a:bodyPr>
          <a:lstStyle/>
          <a:p>
            <a:r>
              <a:rPr lang="en-US" sz="2400" b="1" u="sng" dirty="0">
                <a:latin typeface="Calibri" panose="020F0502020204030204" pitchFamily="34" charset="0"/>
                <a:cs typeface="Calibri" panose="020F0502020204030204" pitchFamily="34" charset="0"/>
              </a:rPr>
              <a:t>HELPFUL TIPS: </a:t>
            </a:r>
          </a:p>
          <a:p>
            <a:endParaRPr lang="en-US" sz="1200" u="sng" dirty="0">
              <a:latin typeface="Calibri" panose="020F0502020204030204" pitchFamily="34" charset="0"/>
              <a:cs typeface="Calibri" panose="020F0502020204030204" pitchFamily="34" charset="0"/>
            </a:endParaRPr>
          </a:p>
          <a:p>
            <a:pPr marL="342900" indent="-342900">
              <a:buClr>
                <a:schemeClr val="accent1"/>
              </a:buClr>
              <a:buFont typeface="Wingdings" panose="05000000000000000000" pitchFamily="2" charset="2"/>
              <a:buChar char="Ø"/>
            </a:pPr>
            <a:r>
              <a:rPr lang="en-US" sz="2400" dirty="0">
                <a:latin typeface="Calibri" panose="020F0502020204030204" pitchFamily="34" charset="0"/>
                <a:cs typeface="Calibri" panose="020F0502020204030204" pitchFamily="34" charset="0"/>
              </a:rPr>
              <a:t>You’ll probably need several objectives for each goal you are trying to achieve.</a:t>
            </a:r>
          </a:p>
          <a:p>
            <a:pPr marL="342900" indent="-342900">
              <a:buClr>
                <a:schemeClr val="accent1"/>
              </a:buClr>
              <a:buFont typeface="Wingdings" panose="05000000000000000000" pitchFamily="2" charset="2"/>
              <a:buChar char="Ø"/>
            </a:pPr>
            <a:endParaRPr lang="en-US" sz="2000" dirty="0">
              <a:latin typeface="Calibri" panose="020F0502020204030204" pitchFamily="34" charset="0"/>
              <a:cs typeface="Calibri" panose="020F0502020204030204" pitchFamily="34" charset="0"/>
            </a:endParaRPr>
          </a:p>
          <a:p>
            <a:pPr marL="342900" indent="-342900">
              <a:buClr>
                <a:schemeClr val="accent1"/>
              </a:buClr>
              <a:buFont typeface="Wingdings" panose="05000000000000000000" pitchFamily="2" charset="2"/>
              <a:buChar char="Ø"/>
            </a:pPr>
            <a:r>
              <a:rPr lang="en-US" sz="2400" dirty="0">
                <a:latin typeface="Calibri" panose="020F0502020204030204" pitchFamily="34" charset="0"/>
                <a:cs typeface="Calibri" panose="020F0502020204030204" pitchFamily="34" charset="0"/>
              </a:rPr>
              <a:t>Keep the desired outcome in mind when forming your objectives.</a:t>
            </a:r>
          </a:p>
          <a:p>
            <a:pPr marL="342900" indent="-342900">
              <a:buClr>
                <a:schemeClr val="accent1"/>
              </a:buClr>
              <a:buFont typeface="Wingdings" panose="05000000000000000000" pitchFamily="2" charset="2"/>
              <a:buChar char="Ø"/>
            </a:pPr>
            <a:endParaRPr lang="en-US" sz="2000" dirty="0">
              <a:latin typeface="Calibri" panose="020F0502020204030204" pitchFamily="34" charset="0"/>
              <a:cs typeface="Calibri" panose="020F0502020204030204" pitchFamily="34" charset="0"/>
            </a:endParaRPr>
          </a:p>
          <a:p>
            <a:pPr marL="342900" indent="-342900">
              <a:buClr>
                <a:schemeClr val="accent1"/>
              </a:buClr>
              <a:buFont typeface="Wingdings" panose="05000000000000000000" pitchFamily="2" charset="2"/>
              <a:buChar char="Ø"/>
            </a:pPr>
            <a:r>
              <a:rPr lang="en-US" sz="2400" dirty="0">
                <a:latin typeface="Calibri" panose="020F0502020204030204" pitchFamily="34" charset="0"/>
                <a:cs typeface="Calibri" panose="020F0502020204030204" pitchFamily="34" charset="0"/>
              </a:rPr>
              <a:t>Keep objectives as specific as possible with a time element.</a:t>
            </a:r>
          </a:p>
          <a:p>
            <a:pPr marL="342900" indent="-342900">
              <a:buClr>
                <a:schemeClr val="accent1"/>
              </a:buClr>
              <a:buFont typeface="Wingdings" panose="05000000000000000000" pitchFamily="2" charset="2"/>
              <a:buChar char="Ø"/>
            </a:pPr>
            <a:endParaRPr lang="en-US" sz="2000" dirty="0">
              <a:latin typeface="Calibri" panose="020F0502020204030204" pitchFamily="34" charset="0"/>
              <a:cs typeface="Calibri" panose="020F0502020204030204" pitchFamily="34" charset="0"/>
            </a:endParaRPr>
          </a:p>
          <a:p>
            <a:pPr marL="342900" indent="-342900">
              <a:buClr>
                <a:schemeClr val="accent1"/>
              </a:buClr>
              <a:buFont typeface="Wingdings" panose="05000000000000000000" pitchFamily="2" charset="2"/>
              <a:buChar char="Ø"/>
            </a:pPr>
            <a:r>
              <a:rPr lang="en-US" sz="2400" dirty="0">
                <a:latin typeface="Calibri" panose="020F0502020204030204" pitchFamily="34" charset="0"/>
                <a:cs typeface="Calibri" panose="020F0502020204030204" pitchFamily="34" charset="0"/>
              </a:rPr>
              <a:t>Be mindful of future need for evaluation/refinement.</a:t>
            </a:r>
          </a:p>
        </p:txBody>
      </p:sp>
    </p:spTree>
    <p:extLst>
      <p:ext uri="{BB962C8B-B14F-4D97-AF65-F5344CB8AC3E}">
        <p14:creationId xmlns:p14="http://schemas.microsoft.com/office/powerpoint/2010/main" val="601542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E19D9-4DB7-48A6-BA05-1181DA91D87A}"/>
              </a:ext>
            </a:extLst>
          </p:cNvPr>
          <p:cNvSpPr>
            <a:spLocks noGrp="1"/>
          </p:cNvSpPr>
          <p:nvPr>
            <p:ph type="title"/>
          </p:nvPr>
        </p:nvSpPr>
        <p:spPr>
          <a:xfrm>
            <a:off x="459336" y="19144"/>
            <a:ext cx="8225327" cy="1143000"/>
          </a:xfrm>
        </p:spPr>
        <p:txBody>
          <a:bodyPr/>
          <a:lstStyle/>
          <a:p>
            <a:r>
              <a:rPr lang="en-US" sz="2800" dirty="0"/>
              <a:t>As you progress through your outreach campaign, objectives and activities will change!</a:t>
            </a:r>
          </a:p>
        </p:txBody>
      </p:sp>
      <p:sp>
        <p:nvSpPr>
          <p:cNvPr id="3" name="Content Placeholder 2">
            <a:extLst>
              <a:ext uri="{FF2B5EF4-FFF2-40B4-BE49-F238E27FC236}">
                <a16:creationId xmlns:a16="http://schemas.microsoft.com/office/drawing/2014/main" id="{5E9A50E6-435F-4A24-AF13-4C07EC5D27C8}"/>
              </a:ext>
            </a:extLst>
          </p:cNvPr>
          <p:cNvSpPr>
            <a:spLocks noGrp="1"/>
          </p:cNvSpPr>
          <p:nvPr>
            <p:ph idx="1"/>
          </p:nvPr>
        </p:nvSpPr>
        <p:spPr>
          <a:xfrm>
            <a:off x="814461" y="1162144"/>
            <a:ext cx="7368988" cy="4892594"/>
          </a:xfrm>
        </p:spPr>
        <p:txBody>
          <a:bodyPr/>
          <a:lstStyle/>
          <a:p>
            <a:pPr marL="0" indent="0">
              <a:buNone/>
            </a:pPr>
            <a:r>
              <a:rPr lang="en-US" sz="2400" dirty="0"/>
              <a:t>Once the target audience becomes more aware of issues, </a:t>
            </a:r>
          </a:p>
          <a:p>
            <a:pPr marL="0" indent="0">
              <a:buNone/>
            </a:pPr>
            <a:r>
              <a:rPr lang="en-US" sz="2400" dirty="0"/>
              <a:t>you can focus more of your efforts toward action.</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33124F3C-52D7-474E-9FCA-9AD6E9B19FBF}"/>
              </a:ext>
            </a:extLst>
          </p:cNvPr>
          <p:cNvPicPr>
            <a:picLocks noChangeAspect="1"/>
          </p:cNvPicPr>
          <p:nvPr/>
        </p:nvPicPr>
        <p:blipFill>
          <a:blip r:embed="rId3"/>
          <a:stretch>
            <a:fillRect/>
          </a:stretch>
        </p:blipFill>
        <p:spPr>
          <a:xfrm>
            <a:off x="2428874" y="3264940"/>
            <a:ext cx="4286250" cy="2905125"/>
          </a:xfrm>
          <a:prstGeom prst="rect">
            <a:avLst/>
          </a:prstGeom>
          <a:ln>
            <a:noFill/>
          </a:ln>
          <a:effectLst>
            <a:outerShdw blurRad="292100" dist="139700" dir="2700000" algn="tl" rotWithShape="0">
              <a:srgbClr val="333333">
                <a:alpha val="65000"/>
              </a:srgbClr>
            </a:outerShdw>
          </a:effectLst>
        </p:spPr>
      </p:pic>
      <p:sp>
        <p:nvSpPr>
          <p:cNvPr id="4" name="Speech Bubble: Oval 3">
            <a:extLst>
              <a:ext uri="{FF2B5EF4-FFF2-40B4-BE49-F238E27FC236}">
                <a16:creationId xmlns:a16="http://schemas.microsoft.com/office/drawing/2014/main" id="{CD7AF81F-19B7-4E13-B792-6BA4A7874D20}"/>
              </a:ext>
            </a:extLst>
          </p:cNvPr>
          <p:cNvSpPr/>
          <p:nvPr/>
        </p:nvSpPr>
        <p:spPr>
          <a:xfrm>
            <a:off x="4645046" y="2259107"/>
            <a:ext cx="4286250" cy="1761564"/>
          </a:xfrm>
          <a:prstGeom prst="wedgeEllipseCallout">
            <a:avLst>
              <a:gd name="adj1" fmla="val -32618"/>
              <a:gd name="adj2" fmla="val 7624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Calibri" panose="020F0502020204030204" pitchFamily="34" charset="0"/>
                <a:cs typeface="Calibri" panose="020F0502020204030204" pitchFamily="34" charset="0"/>
              </a:rPr>
              <a:t>Ok, we understand the issues…now, what can we </a:t>
            </a:r>
            <a:r>
              <a:rPr lang="en-US" sz="2400" b="1" u="sng" dirty="0">
                <a:latin typeface="Calibri" panose="020F0502020204030204" pitchFamily="34" charset="0"/>
                <a:cs typeface="Calibri" panose="020F0502020204030204" pitchFamily="34" charset="0"/>
              </a:rPr>
              <a:t>do</a:t>
            </a:r>
            <a:r>
              <a:rPr lang="en-US" sz="2400" b="1" dirty="0">
                <a:latin typeface="Calibri" panose="020F0502020204030204" pitchFamily="34" charset="0"/>
                <a:cs typeface="Calibri" panose="020F0502020204030204" pitchFamily="34" charset="0"/>
              </a:rPr>
              <a:t> about it???</a:t>
            </a:r>
          </a:p>
        </p:txBody>
      </p:sp>
    </p:spTree>
    <p:extLst>
      <p:ext uri="{BB962C8B-B14F-4D97-AF65-F5344CB8AC3E}">
        <p14:creationId xmlns:p14="http://schemas.microsoft.com/office/powerpoint/2010/main" val="1761443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07D12-6211-440B-AB3C-61AC9B9B5F8B}"/>
              </a:ext>
            </a:extLst>
          </p:cNvPr>
          <p:cNvSpPr>
            <a:spLocks noGrp="1"/>
          </p:cNvSpPr>
          <p:nvPr>
            <p:ph type="title"/>
          </p:nvPr>
        </p:nvSpPr>
        <p:spPr>
          <a:xfrm>
            <a:off x="461476" y="116435"/>
            <a:ext cx="8225327" cy="1143000"/>
          </a:xfrm>
        </p:spPr>
        <p:txBody>
          <a:bodyPr/>
          <a:lstStyle/>
          <a:p>
            <a:r>
              <a:rPr lang="en-US" sz="4000" dirty="0"/>
              <a:t>EXAMPLE - Objectives</a:t>
            </a:r>
          </a:p>
        </p:txBody>
      </p:sp>
      <p:sp>
        <p:nvSpPr>
          <p:cNvPr id="3" name="Content Placeholder 2">
            <a:extLst>
              <a:ext uri="{FF2B5EF4-FFF2-40B4-BE49-F238E27FC236}">
                <a16:creationId xmlns:a16="http://schemas.microsoft.com/office/drawing/2014/main" id="{82299CD9-675E-4C2E-AF00-4441C461D6B9}"/>
              </a:ext>
            </a:extLst>
          </p:cNvPr>
          <p:cNvSpPr>
            <a:spLocks noGrp="1"/>
          </p:cNvSpPr>
          <p:nvPr>
            <p:ph idx="1"/>
          </p:nvPr>
        </p:nvSpPr>
        <p:spPr>
          <a:xfrm>
            <a:off x="461476" y="1259435"/>
            <a:ext cx="8225327" cy="4910630"/>
          </a:xfrm>
        </p:spPr>
        <p:txBody>
          <a:bodyPr/>
          <a:lstStyle/>
          <a:p>
            <a:pPr marL="0" indent="0">
              <a:buNone/>
            </a:pPr>
            <a:r>
              <a:rPr lang="en-US" sz="2800" b="1" u="sng" dirty="0">
                <a:solidFill>
                  <a:schemeClr val="accent1"/>
                </a:solidFill>
              </a:rPr>
              <a:t>Goal 1</a:t>
            </a:r>
            <a:r>
              <a:rPr lang="en-US" sz="2800" b="1" dirty="0">
                <a:solidFill>
                  <a:schemeClr val="accent1"/>
                </a:solidFill>
              </a:rPr>
              <a:t>:  </a:t>
            </a:r>
            <a:r>
              <a:rPr lang="en-US" sz="2800" dirty="0"/>
              <a:t>Form a group to address the algal blooms.</a:t>
            </a:r>
          </a:p>
          <a:p>
            <a:pPr marL="0" indent="0">
              <a:buNone/>
            </a:pPr>
            <a:endParaRPr lang="en-US" sz="1200" dirty="0"/>
          </a:p>
          <a:p>
            <a:pPr marL="225023" lvl="1" indent="0">
              <a:buNone/>
            </a:pPr>
            <a:r>
              <a:rPr lang="en-US" sz="2400" b="1" dirty="0">
                <a:solidFill>
                  <a:schemeClr val="accent1"/>
                </a:solidFill>
              </a:rPr>
              <a:t>Objective 1 </a:t>
            </a:r>
            <a:r>
              <a:rPr lang="en-US" sz="2400" dirty="0"/>
              <a:t>– In next 2 months, identify 3 key stakeholder groups affected by the algal blooms. </a:t>
            </a:r>
            <a:r>
              <a:rPr lang="en-US" sz="2400" i="1" dirty="0"/>
              <a:t>(possibly marina owners, drinking water plant operators, lakeside homeowners, boating/fishing enthusiasts, etc.)</a:t>
            </a:r>
          </a:p>
          <a:p>
            <a:pPr marL="225023" lvl="1" indent="0">
              <a:buNone/>
            </a:pPr>
            <a:endParaRPr lang="en-US" sz="1200" b="1" dirty="0">
              <a:solidFill>
                <a:schemeClr val="accent1"/>
              </a:solidFill>
            </a:endParaRPr>
          </a:p>
          <a:p>
            <a:pPr marL="225023" lvl="1" indent="0">
              <a:buNone/>
            </a:pPr>
            <a:r>
              <a:rPr lang="en-US" sz="2400" b="1" dirty="0">
                <a:solidFill>
                  <a:schemeClr val="accent1"/>
                </a:solidFill>
              </a:rPr>
              <a:t>Objective 2 </a:t>
            </a:r>
            <a:r>
              <a:rPr lang="en-US" sz="2400" dirty="0"/>
              <a:t>– Within 3 months, convene a stakeholder meeting to discuss the issue.</a:t>
            </a:r>
          </a:p>
          <a:p>
            <a:pPr marL="225023" lvl="1" indent="0">
              <a:buNone/>
            </a:pPr>
            <a:endParaRPr lang="en-US" sz="1200" b="1" dirty="0">
              <a:solidFill>
                <a:schemeClr val="accent1"/>
              </a:solidFill>
            </a:endParaRPr>
          </a:p>
          <a:p>
            <a:pPr marL="225023" lvl="1" indent="0">
              <a:buNone/>
            </a:pPr>
            <a:r>
              <a:rPr lang="en-US" sz="2400" b="1" dirty="0">
                <a:solidFill>
                  <a:schemeClr val="accent1"/>
                </a:solidFill>
              </a:rPr>
              <a:t>Objective 3 </a:t>
            </a:r>
            <a:r>
              <a:rPr lang="en-US" sz="2400" dirty="0"/>
              <a:t>– Garner commitment from 2 stakeholder groups to assist with a campaign effort within the next 6 months.</a:t>
            </a:r>
          </a:p>
          <a:p>
            <a:pPr marL="0" indent="0">
              <a:buNone/>
            </a:pPr>
            <a:endParaRPr lang="en-US" sz="2800" dirty="0"/>
          </a:p>
          <a:p>
            <a:endParaRPr lang="en-US" dirty="0"/>
          </a:p>
        </p:txBody>
      </p:sp>
    </p:spTree>
    <p:extLst>
      <p:ext uri="{BB962C8B-B14F-4D97-AF65-F5344CB8AC3E}">
        <p14:creationId xmlns:p14="http://schemas.microsoft.com/office/powerpoint/2010/main" val="1890070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457197" y="0"/>
            <a:ext cx="8225327" cy="1143000"/>
          </a:xfrm>
        </p:spPr>
        <p:txBody>
          <a:bodyPr/>
          <a:lstStyle/>
          <a:p>
            <a:r>
              <a:rPr lang="en-US" sz="3600" dirty="0"/>
              <a:t>Objectives vs Behaviors?</a:t>
            </a:r>
          </a:p>
        </p:txBody>
      </p:sp>
      <p:sp>
        <p:nvSpPr>
          <p:cNvPr id="3" name="TextBox 2">
            <a:extLst>
              <a:ext uri="{FF2B5EF4-FFF2-40B4-BE49-F238E27FC236}">
                <a16:creationId xmlns:a16="http://schemas.microsoft.com/office/drawing/2014/main" id="{7CC94584-8CE7-411F-9C7A-9739B1CAB82F}"/>
              </a:ext>
            </a:extLst>
          </p:cNvPr>
          <p:cNvSpPr txBox="1"/>
          <p:nvPr/>
        </p:nvSpPr>
        <p:spPr>
          <a:xfrm>
            <a:off x="457198" y="1417638"/>
            <a:ext cx="8225327" cy="3970318"/>
          </a:xfrm>
          <a:prstGeom prst="rect">
            <a:avLst/>
          </a:prstGeom>
          <a:noFill/>
        </p:spPr>
        <p:txBody>
          <a:bodyPr wrap="square" rtlCol="0">
            <a:spAutoFit/>
          </a:bodyPr>
          <a:lstStyle/>
          <a:p>
            <a:r>
              <a:rPr lang="en-US" sz="2800" b="1" dirty="0">
                <a:solidFill>
                  <a:srgbClr val="0E3DA6"/>
                </a:solidFill>
                <a:latin typeface="Calibri" panose="020F0502020204030204" pitchFamily="34" charset="0"/>
                <a:cs typeface="Calibri" panose="020F0502020204030204" pitchFamily="34" charset="0"/>
              </a:rPr>
              <a:t>Objectives: </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SMART Specific, measurable, action-oriented, relevant, and time-focused) ways to achieve your goal(s)</a:t>
            </a:r>
          </a:p>
          <a:p>
            <a:pPr marL="457200" indent="-4572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r>
              <a:rPr lang="en-US" sz="2800" b="1" dirty="0">
                <a:solidFill>
                  <a:srgbClr val="0E3DA6"/>
                </a:solidFill>
                <a:latin typeface="Calibri" panose="020F0502020204030204" pitchFamily="34" charset="0"/>
                <a:cs typeface="Calibri" panose="020F0502020204030204" pitchFamily="34" charset="0"/>
              </a:rPr>
              <a:t>Behaviors:</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The behaviors, tasks, or actions that must be achieved or performed in order to accomplish the objective(s)</a:t>
            </a:r>
          </a:p>
        </p:txBody>
      </p:sp>
    </p:spTree>
    <p:extLst>
      <p:ext uri="{BB962C8B-B14F-4D97-AF65-F5344CB8AC3E}">
        <p14:creationId xmlns:p14="http://schemas.microsoft.com/office/powerpoint/2010/main" val="2570462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a:xfrm>
            <a:off x="351747" y="22847"/>
            <a:ext cx="8225327" cy="1143000"/>
          </a:xfrm>
        </p:spPr>
        <p:txBody>
          <a:bodyPr/>
          <a:lstStyle/>
          <a:p>
            <a:r>
              <a:rPr lang="en-US" sz="3600" dirty="0"/>
              <a:t>EXAMPLE – Objectives and Behaviors</a:t>
            </a:r>
          </a:p>
        </p:txBody>
      </p:sp>
      <p:sp>
        <p:nvSpPr>
          <p:cNvPr id="3" name="TextBox 2">
            <a:extLst>
              <a:ext uri="{FF2B5EF4-FFF2-40B4-BE49-F238E27FC236}">
                <a16:creationId xmlns:a16="http://schemas.microsoft.com/office/drawing/2014/main" id="{7CC94584-8CE7-411F-9C7A-9739B1CAB82F}"/>
              </a:ext>
            </a:extLst>
          </p:cNvPr>
          <p:cNvSpPr txBox="1"/>
          <p:nvPr/>
        </p:nvSpPr>
        <p:spPr>
          <a:xfrm>
            <a:off x="459336" y="995159"/>
            <a:ext cx="8225327" cy="5262979"/>
          </a:xfrm>
          <a:prstGeom prst="rect">
            <a:avLst/>
          </a:prstGeom>
          <a:noFill/>
        </p:spPr>
        <p:txBody>
          <a:bodyPr wrap="square" rtlCol="0">
            <a:spAutoFit/>
          </a:bodyPr>
          <a:lstStyle/>
          <a:p>
            <a:r>
              <a:rPr lang="en-US" sz="2800" b="1" dirty="0">
                <a:solidFill>
                  <a:schemeClr val="accent1"/>
                </a:solidFill>
                <a:latin typeface="Calibri" panose="020F0502020204030204" pitchFamily="34" charset="0"/>
                <a:cs typeface="Calibri" panose="020F0502020204030204" pitchFamily="34" charset="0"/>
              </a:rPr>
              <a:t>Objective: </a:t>
            </a:r>
          </a:p>
          <a:p>
            <a:r>
              <a:rPr lang="en-US" sz="2800" dirty="0">
                <a:latin typeface="Calibri" panose="020F0502020204030204" pitchFamily="34" charset="0"/>
                <a:cs typeface="Calibri" panose="020F0502020204030204" pitchFamily="34" charset="0"/>
              </a:rPr>
              <a:t>Reduce nutrient runoff from residential areas by 10% over 5 years.</a:t>
            </a:r>
          </a:p>
          <a:p>
            <a:r>
              <a:rPr lang="en-US" sz="2800" b="1" dirty="0">
                <a:solidFill>
                  <a:schemeClr val="accent1"/>
                </a:solidFill>
                <a:latin typeface="Calibri" panose="020F0502020204030204" pitchFamily="34" charset="0"/>
                <a:cs typeface="Calibri" panose="020F0502020204030204" pitchFamily="34" charset="0"/>
              </a:rPr>
              <a:t>Related Behaviors:</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Pick up pet waste</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Reduce fertilizer application from twice/year to once/year</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Plant streamside vegetation to filter out nutrients</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Have septic systems inspected every 3 years and pumped as necessary</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Leave grass clippings on the lawn</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Plant native plants that require less fertilizer</a:t>
            </a:r>
          </a:p>
        </p:txBody>
      </p:sp>
    </p:spTree>
    <p:extLst>
      <p:ext uri="{BB962C8B-B14F-4D97-AF65-F5344CB8AC3E}">
        <p14:creationId xmlns:p14="http://schemas.microsoft.com/office/powerpoint/2010/main" val="750126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5391A66-2E5D-4891-A685-097ECF6F6D93}"/>
              </a:ext>
            </a:extLst>
          </p:cNvPr>
          <p:cNvPicPr>
            <a:picLocks noGrp="1" noChangeAspect="1"/>
          </p:cNvPicPr>
          <p:nvPr>
            <p:ph idx="1"/>
          </p:nvPr>
        </p:nvPicPr>
        <p:blipFill>
          <a:blip r:embed="rId3"/>
          <a:stretch>
            <a:fillRect/>
          </a:stretch>
        </p:blipFill>
        <p:spPr>
          <a:xfrm rot="5400000">
            <a:off x="1902217" y="-113758"/>
            <a:ext cx="5599343" cy="7279147"/>
          </a:xfrm>
          <a:prstGeom prst="rect">
            <a:avLst/>
          </a:prstGeom>
        </p:spPr>
      </p:pic>
      <p:sp>
        <p:nvSpPr>
          <p:cNvPr id="2" name="Title 1">
            <a:extLst>
              <a:ext uri="{FF2B5EF4-FFF2-40B4-BE49-F238E27FC236}">
                <a16:creationId xmlns:a16="http://schemas.microsoft.com/office/drawing/2014/main" id="{5D7C4F39-03C8-44C4-A6B0-6BDD8517471B}"/>
              </a:ext>
            </a:extLst>
          </p:cNvPr>
          <p:cNvSpPr>
            <a:spLocks noGrp="1"/>
          </p:cNvSpPr>
          <p:nvPr>
            <p:ph type="title"/>
          </p:nvPr>
        </p:nvSpPr>
        <p:spPr>
          <a:xfrm>
            <a:off x="459336" y="5697"/>
            <a:ext cx="8225327" cy="970835"/>
          </a:xfrm>
        </p:spPr>
        <p:txBody>
          <a:bodyPr/>
          <a:lstStyle/>
          <a:p>
            <a:r>
              <a:rPr lang="en-US" sz="3600" dirty="0"/>
              <a:t>ACTIVITY: Building Blocks Worksheet</a:t>
            </a:r>
          </a:p>
        </p:txBody>
      </p:sp>
      <p:sp>
        <p:nvSpPr>
          <p:cNvPr id="9" name="TextBox 8">
            <a:extLst>
              <a:ext uri="{FF2B5EF4-FFF2-40B4-BE49-F238E27FC236}">
                <a16:creationId xmlns:a16="http://schemas.microsoft.com/office/drawing/2014/main" id="{98451C40-1330-4455-A809-8FB175DF4C65}"/>
              </a:ext>
            </a:extLst>
          </p:cNvPr>
          <p:cNvSpPr txBox="1"/>
          <p:nvPr/>
        </p:nvSpPr>
        <p:spPr>
          <a:xfrm>
            <a:off x="1825573" y="2791308"/>
            <a:ext cx="6158754" cy="2862322"/>
          </a:xfrm>
          <a:prstGeom prst="rect">
            <a:avLst/>
          </a:prstGeom>
          <a:solidFill>
            <a:srgbClr val="FFFF00"/>
          </a:solidFill>
          <a:ln>
            <a:solidFill>
              <a:schemeClr val="tx1"/>
            </a:solidFill>
          </a:ln>
        </p:spPr>
        <p:txBody>
          <a:bodyPr wrap="square" rtlCol="0">
            <a:spAutoFit/>
          </a:bodyPr>
          <a:lstStyle/>
          <a:p>
            <a:pPr marL="342900" indent="-342900">
              <a:buFont typeface="Arial" panose="020B0604020202020204" pitchFamily="34" charset="0"/>
              <a:buChar char="•"/>
            </a:pPr>
            <a:r>
              <a:rPr lang="en-US" sz="2000" dirty="0">
                <a:solidFill>
                  <a:srgbClr val="006600"/>
                </a:solidFill>
                <a:latin typeface="Calibri" panose="020F0502020204030204" pitchFamily="34" charset="0"/>
                <a:cs typeface="Calibri" panose="020F0502020204030204" pitchFamily="34" charset="0"/>
              </a:rPr>
              <a:t>Are the objectives consistent with your goals?</a:t>
            </a:r>
          </a:p>
          <a:p>
            <a:pPr marL="342900" indent="-342900">
              <a:buFont typeface="Arial" panose="020B0604020202020204" pitchFamily="34" charset="0"/>
              <a:buChar char="•"/>
            </a:pPr>
            <a:r>
              <a:rPr lang="en-US" sz="2000" dirty="0">
                <a:solidFill>
                  <a:srgbClr val="006600"/>
                </a:solidFill>
                <a:latin typeface="Calibri" panose="020F0502020204030204" pitchFamily="34" charset="0"/>
                <a:cs typeface="Calibri" panose="020F0502020204030204" pitchFamily="34" charset="0"/>
              </a:rPr>
              <a:t>Are they specific, with time frames and measurable outcomes?</a:t>
            </a:r>
          </a:p>
          <a:p>
            <a:pPr marL="342900" indent="-342900">
              <a:buFont typeface="Arial" panose="020B0604020202020204" pitchFamily="34" charset="0"/>
              <a:buChar char="•"/>
            </a:pPr>
            <a:r>
              <a:rPr lang="en-US" sz="2000" dirty="0">
                <a:solidFill>
                  <a:srgbClr val="006600"/>
                </a:solidFill>
                <a:latin typeface="Calibri" panose="020F0502020204030204" pitchFamily="34" charset="0"/>
                <a:cs typeface="Calibri" panose="020F0502020204030204" pitchFamily="34" charset="0"/>
              </a:rPr>
              <a:t>Will the objectives be understood and accepted by the people affected?</a:t>
            </a:r>
          </a:p>
          <a:p>
            <a:pPr marL="342900" indent="-342900">
              <a:buFont typeface="Arial" panose="020B0604020202020204" pitchFamily="34" charset="0"/>
              <a:buChar char="•"/>
            </a:pPr>
            <a:r>
              <a:rPr lang="en-US" sz="2000" dirty="0">
                <a:solidFill>
                  <a:srgbClr val="006600"/>
                </a:solidFill>
                <a:latin typeface="Calibri" panose="020F0502020204030204" pitchFamily="34" charset="0"/>
                <a:cs typeface="Calibri" panose="020F0502020204030204" pitchFamily="34" charset="0"/>
              </a:rPr>
              <a:t>Will I be able to evaluate whether they were accomplished?</a:t>
            </a:r>
          </a:p>
          <a:p>
            <a:pPr marL="342900" indent="-342900">
              <a:buFont typeface="Arial" panose="020B0604020202020204" pitchFamily="34" charset="0"/>
              <a:buChar char="•"/>
            </a:pPr>
            <a:r>
              <a:rPr lang="en-US" sz="2000" dirty="0">
                <a:solidFill>
                  <a:srgbClr val="006600"/>
                </a:solidFill>
                <a:latin typeface="Calibri" panose="020F0502020204030204" pitchFamily="34" charset="0"/>
                <a:cs typeface="Calibri" panose="020F0502020204030204" pitchFamily="34" charset="0"/>
              </a:rPr>
              <a:t>Do I have the resources needed to accomplish the objectives?</a:t>
            </a:r>
          </a:p>
        </p:txBody>
      </p:sp>
      <p:sp>
        <p:nvSpPr>
          <p:cNvPr id="10" name="Oval 9">
            <a:extLst>
              <a:ext uri="{FF2B5EF4-FFF2-40B4-BE49-F238E27FC236}">
                <a16:creationId xmlns:a16="http://schemas.microsoft.com/office/drawing/2014/main" id="{849386D3-C1D2-4B4D-848A-9D3EDDA70920}"/>
              </a:ext>
            </a:extLst>
          </p:cNvPr>
          <p:cNvSpPr/>
          <p:nvPr/>
        </p:nvSpPr>
        <p:spPr>
          <a:xfrm>
            <a:off x="1274046" y="1036494"/>
            <a:ext cx="793376" cy="37651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A7C6DC3-E052-401C-BB57-0BEB1C76AB53}"/>
              </a:ext>
            </a:extLst>
          </p:cNvPr>
          <p:cNvSpPr/>
          <p:nvPr/>
        </p:nvSpPr>
        <p:spPr>
          <a:xfrm>
            <a:off x="1274046" y="1377774"/>
            <a:ext cx="793376" cy="37651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0601C24-8E8C-4C86-A7E4-B634CC9C9F45}"/>
              </a:ext>
            </a:extLst>
          </p:cNvPr>
          <p:cNvSpPr/>
          <p:nvPr/>
        </p:nvSpPr>
        <p:spPr>
          <a:xfrm>
            <a:off x="1274046" y="1736839"/>
            <a:ext cx="793376" cy="37651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93F7E0AA-E141-4EEA-A840-87C753CF205F}"/>
              </a:ext>
            </a:extLst>
          </p:cNvPr>
          <p:cNvSpPr/>
          <p:nvPr/>
        </p:nvSpPr>
        <p:spPr>
          <a:xfrm>
            <a:off x="109287" y="1224753"/>
            <a:ext cx="1058893" cy="70034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170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p:txBody>
          <a:bodyPr/>
          <a:lstStyle/>
          <a:p>
            <a:r>
              <a:rPr lang="en-US" sz="3600" dirty="0"/>
              <a:t>Which behaviors should you focus on promoting?</a:t>
            </a:r>
          </a:p>
        </p:txBody>
      </p:sp>
      <p:pic>
        <p:nvPicPr>
          <p:cNvPr id="4" name="Picture 3">
            <a:extLst>
              <a:ext uri="{FF2B5EF4-FFF2-40B4-BE49-F238E27FC236}">
                <a16:creationId xmlns:a16="http://schemas.microsoft.com/office/drawing/2014/main" id="{9B9B6723-4921-45F9-976C-BD98AD90A3A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529907" y="3429000"/>
            <a:ext cx="3614093" cy="2831915"/>
          </a:xfrm>
          <a:prstGeom prst="rect">
            <a:avLst/>
          </a:prstGeom>
        </p:spPr>
      </p:pic>
      <p:sp>
        <p:nvSpPr>
          <p:cNvPr id="7" name="Thought Bubble: Cloud 6">
            <a:extLst>
              <a:ext uri="{FF2B5EF4-FFF2-40B4-BE49-F238E27FC236}">
                <a16:creationId xmlns:a16="http://schemas.microsoft.com/office/drawing/2014/main" id="{23F77C57-90EC-4481-A95A-61B2592D3A2D}"/>
              </a:ext>
            </a:extLst>
          </p:cNvPr>
          <p:cNvSpPr/>
          <p:nvPr/>
        </p:nvSpPr>
        <p:spPr>
          <a:xfrm>
            <a:off x="6187440" y="1036320"/>
            <a:ext cx="2682240" cy="1767840"/>
          </a:xfrm>
          <a:prstGeom prst="cloudCallout">
            <a:avLst>
              <a:gd name="adj1" fmla="val -17992"/>
              <a:gd name="adj2" fmla="val 81466"/>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What’s likely to be most acceptable?</a:t>
            </a:r>
          </a:p>
        </p:txBody>
      </p:sp>
      <p:sp>
        <p:nvSpPr>
          <p:cNvPr id="9" name="Thought Bubble: Cloud 8">
            <a:extLst>
              <a:ext uri="{FF2B5EF4-FFF2-40B4-BE49-F238E27FC236}">
                <a16:creationId xmlns:a16="http://schemas.microsoft.com/office/drawing/2014/main" id="{FAABE428-C48D-4017-A439-73FD3EDEF86D}"/>
              </a:ext>
            </a:extLst>
          </p:cNvPr>
          <p:cNvSpPr/>
          <p:nvPr/>
        </p:nvSpPr>
        <p:spPr>
          <a:xfrm>
            <a:off x="3322320" y="914400"/>
            <a:ext cx="3154679" cy="1889760"/>
          </a:xfrm>
          <a:prstGeom prst="cloudCallout">
            <a:avLst>
              <a:gd name="adj1" fmla="val 42235"/>
              <a:gd name="adj2" fmla="val 81854"/>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What’s easiest to link to the problem?</a:t>
            </a:r>
          </a:p>
        </p:txBody>
      </p:sp>
      <p:sp>
        <p:nvSpPr>
          <p:cNvPr id="10" name="Thought Bubble: Cloud 9">
            <a:extLst>
              <a:ext uri="{FF2B5EF4-FFF2-40B4-BE49-F238E27FC236}">
                <a16:creationId xmlns:a16="http://schemas.microsoft.com/office/drawing/2014/main" id="{941AE5DA-5AEE-415B-A2BF-DE318A5F0D9B}"/>
              </a:ext>
            </a:extLst>
          </p:cNvPr>
          <p:cNvSpPr/>
          <p:nvPr/>
        </p:nvSpPr>
        <p:spPr>
          <a:xfrm>
            <a:off x="974256" y="2057400"/>
            <a:ext cx="3154679" cy="1889760"/>
          </a:xfrm>
          <a:prstGeom prst="cloudCallout">
            <a:avLst>
              <a:gd name="adj1" fmla="val 67632"/>
              <a:gd name="adj2" fmla="val 34790"/>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What behavior is likely most sustainable?</a:t>
            </a:r>
          </a:p>
        </p:txBody>
      </p:sp>
      <p:sp>
        <p:nvSpPr>
          <p:cNvPr id="11" name="Thought Bubble: Cloud 10">
            <a:extLst>
              <a:ext uri="{FF2B5EF4-FFF2-40B4-BE49-F238E27FC236}">
                <a16:creationId xmlns:a16="http://schemas.microsoft.com/office/drawing/2014/main" id="{D6C3160C-9EE8-4211-B495-121A01F0E1AC}"/>
              </a:ext>
            </a:extLst>
          </p:cNvPr>
          <p:cNvSpPr/>
          <p:nvPr/>
        </p:nvSpPr>
        <p:spPr>
          <a:xfrm>
            <a:off x="1365088" y="3834296"/>
            <a:ext cx="3457267" cy="1999898"/>
          </a:xfrm>
          <a:prstGeom prst="cloudCallout">
            <a:avLst>
              <a:gd name="adj1" fmla="val 72071"/>
              <a:gd name="adj2" fmla="val -28147"/>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What might have the most water quality benefits?</a:t>
            </a:r>
          </a:p>
        </p:txBody>
      </p:sp>
    </p:spTree>
    <p:extLst>
      <p:ext uri="{BB962C8B-B14F-4D97-AF65-F5344CB8AC3E}">
        <p14:creationId xmlns:p14="http://schemas.microsoft.com/office/powerpoint/2010/main" val="1133287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90406-5632-42F9-8ECF-249D6D98C77B}"/>
              </a:ext>
            </a:extLst>
          </p:cNvPr>
          <p:cNvSpPr>
            <a:spLocks noGrp="1"/>
          </p:cNvSpPr>
          <p:nvPr>
            <p:ph type="title"/>
          </p:nvPr>
        </p:nvSpPr>
        <p:spPr>
          <a:xfrm>
            <a:off x="461475" y="0"/>
            <a:ext cx="8225327" cy="1143000"/>
          </a:xfrm>
        </p:spPr>
        <p:txBody>
          <a:bodyPr/>
          <a:lstStyle/>
          <a:p>
            <a:r>
              <a:rPr lang="en-US" sz="3600" dirty="0"/>
              <a:t>Community-Based Social Marketing</a:t>
            </a:r>
          </a:p>
        </p:txBody>
      </p:sp>
      <p:sp>
        <p:nvSpPr>
          <p:cNvPr id="9" name="Content Placeholder 8">
            <a:extLst>
              <a:ext uri="{FF2B5EF4-FFF2-40B4-BE49-F238E27FC236}">
                <a16:creationId xmlns:a16="http://schemas.microsoft.com/office/drawing/2014/main" id="{72D803F6-3994-49CF-ACEC-EFAAB940DC9C}"/>
              </a:ext>
            </a:extLst>
          </p:cNvPr>
          <p:cNvSpPr>
            <a:spLocks noGrp="1"/>
          </p:cNvSpPr>
          <p:nvPr>
            <p:ph idx="1"/>
          </p:nvPr>
        </p:nvSpPr>
        <p:spPr>
          <a:xfrm>
            <a:off x="461475" y="999744"/>
            <a:ext cx="8328957" cy="4937760"/>
          </a:xfrm>
        </p:spPr>
        <p:txBody>
          <a:bodyPr>
            <a:noAutofit/>
          </a:bodyPr>
          <a:lstStyle/>
          <a:p>
            <a:pPr marL="157169" indent="0">
              <a:lnSpc>
                <a:spcPct val="107000"/>
              </a:lnSpc>
              <a:spcBef>
                <a:spcPts val="0"/>
              </a:spcBef>
              <a:buNone/>
            </a:pPr>
            <a:r>
              <a:rPr lang="en-US" sz="2800" b="1" dirty="0">
                <a:solidFill>
                  <a:schemeClr val="accent1"/>
                </a:solidFill>
              </a:rPr>
              <a:t>Social marketing</a:t>
            </a:r>
            <a:r>
              <a:rPr lang="en-US" sz="2800" dirty="0">
                <a:solidFill>
                  <a:schemeClr val="accent1"/>
                </a:solidFill>
              </a:rPr>
              <a:t> is an approach to enabling sustainable behavior through direct understanding and contact with people at the community level.</a:t>
            </a:r>
          </a:p>
          <a:p>
            <a:pPr marL="157169" indent="0">
              <a:lnSpc>
                <a:spcPct val="107000"/>
              </a:lnSpc>
              <a:spcBef>
                <a:spcPts val="0"/>
              </a:spcBef>
              <a:buNone/>
            </a:pPr>
            <a:endParaRPr lang="en-US" sz="1200" b="1" i="1" dirty="0"/>
          </a:p>
          <a:p>
            <a:pPr lvl="1">
              <a:buFont typeface="Wingdings" panose="05000000000000000000" pitchFamily="2" charset="2"/>
              <a:buChar char="Ø"/>
            </a:pPr>
            <a:r>
              <a:rPr lang="en-US" sz="2400" dirty="0"/>
              <a:t>Do I really understand my target audience and see things     from their perspective? </a:t>
            </a:r>
          </a:p>
          <a:p>
            <a:pPr lvl="1">
              <a:buFont typeface="Wingdings" panose="05000000000000000000" pitchFamily="2" charset="2"/>
              <a:buChar char="Ø"/>
            </a:pPr>
            <a:r>
              <a:rPr lang="en-US" sz="2400" dirty="0"/>
              <a:t>Am I clear about what I would like my target audience to do? </a:t>
            </a:r>
          </a:p>
          <a:p>
            <a:pPr lvl="1">
              <a:buFont typeface="Wingdings" panose="05000000000000000000" pitchFamily="2" charset="2"/>
              <a:buChar char="Ø"/>
            </a:pPr>
            <a:r>
              <a:rPr lang="en-US" sz="2400" dirty="0"/>
              <a:t>For my target audience, do the benefits of doing what I would like them to do outweigh the costs or barriers to doing it? </a:t>
            </a:r>
          </a:p>
          <a:p>
            <a:pPr lvl="1">
              <a:buFont typeface="Wingdings" panose="05000000000000000000" pitchFamily="2" charset="2"/>
              <a:buChar char="Ø"/>
            </a:pPr>
            <a:r>
              <a:rPr lang="en-US" sz="2400" dirty="0"/>
              <a:t>Am I using a combination of activities in order to encourage people to achieve the desired action? </a:t>
            </a:r>
          </a:p>
          <a:p>
            <a:pPr marL="157169" indent="0">
              <a:lnSpc>
                <a:spcPct val="107000"/>
              </a:lnSpc>
              <a:spcBef>
                <a:spcPts val="0"/>
              </a:spcBef>
              <a:buNone/>
            </a:pPr>
            <a:endParaRPr lang="en-US" sz="2800" b="1" i="1" dirty="0"/>
          </a:p>
        </p:txBody>
      </p:sp>
      <p:sp>
        <p:nvSpPr>
          <p:cNvPr id="5" name="TextBox 4">
            <a:extLst>
              <a:ext uri="{FF2B5EF4-FFF2-40B4-BE49-F238E27FC236}">
                <a16:creationId xmlns:a16="http://schemas.microsoft.com/office/drawing/2014/main" id="{315E03AF-B127-4132-8D35-295369092535}"/>
              </a:ext>
            </a:extLst>
          </p:cNvPr>
          <p:cNvSpPr txBox="1"/>
          <p:nvPr/>
        </p:nvSpPr>
        <p:spPr>
          <a:xfrm>
            <a:off x="4791456" y="6022848"/>
            <a:ext cx="3998976" cy="276999"/>
          </a:xfrm>
          <a:prstGeom prst="rect">
            <a:avLst/>
          </a:prstGeom>
          <a:noFill/>
        </p:spPr>
        <p:txBody>
          <a:bodyPr wrap="square" rtlCol="0">
            <a:spAutoFit/>
          </a:bodyPr>
          <a:lstStyle/>
          <a:p>
            <a:pPr algn="r"/>
            <a:r>
              <a:rPr lang="en-US" sz="1200" dirty="0"/>
              <a:t>Source: National Social Marketing Centre</a:t>
            </a:r>
          </a:p>
        </p:txBody>
      </p:sp>
    </p:spTree>
    <p:extLst>
      <p:ext uri="{BB962C8B-B14F-4D97-AF65-F5344CB8AC3E}">
        <p14:creationId xmlns:p14="http://schemas.microsoft.com/office/powerpoint/2010/main" val="257777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9041-1352-4DDE-BE07-320333AA1CEB}"/>
              </a:ext>
            </a:extLst>
          </p:cNvPr>
          <p:cNvSpPr>
            <a:spLocks noGrp="1"/>
          </p:cNvSpPr>
          <p:nvPr>
            <p:ph type="title"/>
          </p:nvPr>
        </p:nvSpPr>
        <p:spPr>
          <a:xfrm>
            <a:off x="461475" y="0"/>
            <a:ext cx="8225327" cy="929640"/>
          </a:xfrm>
        </p:spPr>
        <p:txBody>
          <a:bodyPr/>
          <a:lstStyle/>
          <a:p>
            <a:r>
              <a:rPr lang="en-US" sz="4000" dirty="0"/>
              <a:t>The Social Marketing Approach</a:t>
            </a:r>
          </a:p>
        </p:txBody>
      </p:sp>
      <p:graphicFrame>
        <p:nvGraphicFramePr>
          <p:cNvPr id="5" name="Content Placeholder 4">
            <a:extLst>
              <a:ext uri="{FF2B5EF4-FFF2-40B4-BE49-F238E27FC236}">
                <a16:creationId xmlns:a16="http://schemas.microsoft.com/office/drawing/2014/main" id="{75294A92-2C88-46C3-A51C-A906A8EBF77A}"/>
              </a:ext>
            </a:extLst>
          </p:cNvPr>
          <p:cNvGraphicFramePr>
            <a:graphicFrameLocks noGrp="1"/>
          </p:cNvGraphicFramePr>
          <p:nvPr>
            <p:ph idx="1"/>
          </p:nvPr>
        </p:nvGraphicFramePr>
        <p:xfrm>
          <a:off x="-2281725" y="929640"/>
          <a:ext cx="8225327" cy="5288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4">
            <a:extLst>
              <a:ext uri="{FF2B5EF4-FFF2-40B4-BE49-F238E27FC236}">
                <a16:creationId xmlns:a16="http://schemas.microsoft.com/office/drawing/2014/main" id="{54E24B23-AC46-4288-B481-DCDE880805F9}"/>
              </a:ext>
            </a:extLst>
          </p:cNvPr>
          <p:cNvGraphicFramePr>
            <a:graphicFrameLocks/>
          </p:cNvGraphicFramePr>
          <p:nvPr>
            <p:extLst>
              <p:ext uri="{D42A27DB-BD31-4B8C-83A1-F6EECF244321}">
                <p14:modId xmlns:p14="http://schemas.microsoft.com/office/powerpoint/2010/main" val="2391817280"/>
              </p:ext>
            </p:extLst>
          </p:nvPr>
        </p:nvGraphicFramePr>
        <p:xfrm>
          <a:off x="2941320" y="929640"/>
          <a:ext cx="6477000" cy="52882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562524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739AAE-27D5-4CE9-A030-976C31DC1B56}"/>
              </a:ext>
            </a:extLst>
          </p:cNvPr>
          <p:cNvPicPr>
            <a:picLocks noChangeAspect="1"/>
          </p:cNvPicPr>
          <p:nvPr/>
        </p:nvPicPr>
        <p:blipFill>
          <a:blip r:embed="rId3"/>
          <a:stretch>
            <a:fillRect/>
          </a:stretch>
        </p:blipFill>
        <p:spPr>
          <a:xfrm>
            <a:off x="0" y="108015"/>
            <a:ext cx="9143999" cy="6349722"/>
          </a:xfrm>
          <a:prstGeom prst="rect">
            <a:avLst/>
          </a:prstGeom>
        </p:spPr>
      </p:pic>
      <p:sp>
        <p:nvSpPr>
          <p:cNvPr id="5" name="Oval 4">
            <a:extLst>
              <a:ext uri="{FF2B5EF4-FFF2-40B4-BE49-F238E27FC236}">
                <a16:creationId xmlns:a16="http://schemas.microsoft.com/office/drawing/2014/main" id="{5D245663-7B06-42DA-B9B4-F284B91E59C9}"/>
              </a:ext>
            </a:extLst>
          </p:cNvPr>
          <p:cNvSpPr/>
          <p:nvPr/>
        </p:nvSpPr>
        <p:spPr>
          <a:xfrm>
            <a:off x="8511988" y="2366683"/>
            <a:ext cx="376518" cy="43030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9D35BFA8-83CD-4F63-AD36-EB7693F43564}"/>
              </a:ext>
            </a:extLst>
          </p:cNvPr>
          <p:cNvSpPr/>
          <p:nvPr/>
        </p:nvSpPr>
        <p:spPr>
          <a:xfrm>
            <a:off x="1" y="2272420"/>
            <a:ext cx="1223386" cy="123127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0203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5665BC8-25C2-45AD-BF63-10666EF81EFE}"/>
              </a:ext>
            </a:extLst>
          </p:cNvPr>
          <p:cNvPicPr>
            <a:picLocks noGrp="1" noChangeAspect="1"/>
          </p:cNvPicPr>
          <p:nvPr>
            <p:ph idx="1"/>
          </p:nvPr>
        </p:nvPicPr>
        <p:blipFill>
          <a:blip r:embed="rId3"/>
          <a:stretch>
            <a:fillRect/>
          </a:stretch>
        </p:blipFill>
        <p:spPr>
          <a:xfrm>
            <a:off x="293468" y="852729"/>
            <a:ext cx="8557064" cy="4811165"/>
          </a:xfrm>
          <a:prstGeom prst="rect">
            <a:avLst/>
          </a:prstGeom>
        </p:spPr>
      </p:pic>
      <p:sp>
        <p:nvSpPr>
          <p:cNvPr id="5" name="TextBox 4">
            <a:extLst>
              <a:ext uri="{FF2B5EF4-FFF2-40B4-BE49-F238E27FC236}">
                <a16:creationId xmlns:a16="http://schemas.microsoft.com/office/drawing/2014/main" id="{23329B3F-5861-4871-B25B-5510A1E2BE76}"/>
              </a:ext>
            </a:extLst>
          </p:cNvPr>
          <p:cNvSpPr txBox="1"/>
          <p:nvPr/>
        </p:nvSpPr>
        <p:spPr>
          <a:xfrm>
            <a:off x="5413248" y="5663894"/>
            <a:ext cx="3437284" cy="276999"/>
          </a:xfrm>
          <a:prstGeom prst="rect">
            <a:avLst/>
          </a:prstGeom>
          <a:noFill/>
        </p:spPr>
        <p:txBody>
          <a:bodyPr wrap="square" rtlCol="0">
            <a:spAutoFit/>
          </a:bodyPr>
          <a:lstStyle/>
          <a:p>
            <a:pPr algn="r"/>
            <a:r>
              <a:rPr lang="en-US" sz="1200" dirty="0"/>
              <a:t>Source: bgky.org/stormwater</a:t>
            </a:r>
          </a:p>
        </p:txBody>
      </p:sp>
    </p:spTree>
    <p:extLst>
      <p:ext uri="{BB962C8B-B14F-4D97-AF65-F5344CB8AC3E}">
        <p14:creationId xmlns:p14="http://schemas.microsoft.com/office/powerpoint/2010/main" val="1307904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D1C9929-0A5D-4F5C-84C4-CF79358AE5A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1829" r="9147"/>
          <a:stretch/>
        </p:blipFill>
        <p:spPr>
          <a:xfrm rot="19820348">
            <a:off x="348468" y="1691935"/>
            <a:ext cx="2058075" cy="1953267"/>
          </a:xfrm>
          <a:prstGeom prst="rect">
            <a:avLst/>
          </a:prstGeom>
        </p:spPr>
      </p:pic>
      <p:pic>
        <p:nvPicPr>
          <p:cNvPr id="4" name="Picture 3">
            <a:extLst>
              <a:ext uri="{FF2B5EF4-FFF2-40B4-BE49-F238E27FC236}">
                <a16:creationId xmlns:a16="http://schemas.microsoft.com/office/drawing/2014/main" id="{CD9BF52C-AF27-44A6-B24D-4AACACA6047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19727599">
            <a:off x="6684628" y="1824697"/>
            <a:ext cx="2096247" cy="1788075"/>
          </a:xfrm>
          <a:prstGeom prst="rect">
            <a:avLst/>
          </a:prstGeom>
        </p:spPr>
      </p:pic>
      <p:pic>
        <p:nvPicPr>
          <p:cNvPr id="2" name="Picture 1">
            <a:extLst>
              <a:ext uri="{FF2B5EF4-FFF2-40B4-BE49-F238E27FC236}">
                <a16:creationId xmlns:a16="http://schemas.microsoft.com/office/drawing/2014/main" id="{B68C73F2-E898-4D60-BF94-0B73ED21A32A}"/>
              </a:ext>
            </a:extLst>
          </p:cNvPr>
          <p:cNvPicPr>
            <a:picLocks noChangeAspect="1"/>
          </p:cNvPicPr>
          <p:nvPr/>
        </p:nvPicPr>
        <p:blipFill rotWithShape="1">
          <a:blip r:embed="rId7"/>
          <a:srcRect l="2372"/>
          <a:stretch/>
        </p:blipFill>
        <p:spPr>
          <a:xfrm>
            <a:off x="1411249" y="3531978"/>
            <a:ext cx="6467776" cy="2035493"/>
          </a:xfrm>
          <a:prstGeom prst="rect">
            <a:avLst/>
          </a:prstGeom>
          <a:ln>
            <a:solidFill>
              <a:schemeClr val="tx1"/>
            </a:solidFill>
          </a:ln>
        </p:spPr>
      </p:pic>
      <p:pic>
        <p:nvPicPr>
          <p:cNvPr id="19" name="Picture 18">
            <a:extLst>
              <a:ext uri="{FF2B5EF4-FFF2-40B4-BE49-F238E27FC236}">
                <a16:creationId xmlns:a16="http://schemas.microsoft.com/office/drawing/2014/main" id="{4D12BD99-F143-4091-8EEE-7ADD73CE063D}"/>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2962656" y="1148917"/>
            <a:ext cx="3426336" cy="2285415"/>
          </a:xfrm>
          <a:prstGeom prst="rect">
            <a:avLst/>
          </a:prstGeom>
        </p:spPr>
      </p:pic>
      <p:sp>
        <p:nvSpPr>
          <p:cNvPr id="6" name="Title 1">
            <a:extLst>
              <a:ext uri="{FF2B5EF4-FFF2-40B4-BE49-F238E27FC236}">
                <a16:creationId xmlns:a16="http://schemas.microsoft.com/office/drawing/2014/main" id="{284C6C20-2878-4001-ADDC-4849AC1A5086}"/>
              </a:ext>
            </a:extLst>
          </p:cNvPr>
          <p:cNvSpPr txBox="1">
            <a:spLocks/>
          </p:cNvSpPr>
          <p:nvPr/>
        </p:nvSpPr>
        <p:spPr>
          <a:xfrm>
            <a:off x="461475" y="300788"/>
            <a:ext cx="8225327" cy="775965"/>
          </a:xfrm>
          <a:prstGeom prst="rect">
            <a:avLst/>
          </a:prstGeom>
        </p:spPr>
        <p:txBody>
          <a:bodyPr/>
          <a:lstStyle>
            <a:lvl1pPr algn="ctr" defTabSz="257169" rtl="0" eaLnBrk="1" latinLnBrk="0" hangingPunct="1">
              <a:spcBef>
                <a:spcPct val="0"/>
              </a:spcBef>
              <a:buNone/>
              <a:defRPr sz="2475" b="1" i="0" kern="1200">
                <a:solidFill>
                  <a:schemeClr val="tx1"/>
                </a:solidFill>
                <a:latin typeface="Avenir Next Regular"/>
                <a:ea typeface="+mj-ea"/>
                <a:cs typeface="Avenir Next Regular"/>
              </a:defRPr>
            </a:lvl1pPr>
          </a:lstStyle>
          <a:p>
            <a:r>
              <a:rPr lang="en-US" sz="4000" dirty="0">
                <a:solidFill>
                  <a:schemeClr val="accent6"/>
                </a:solidFill>
              </a:rPr>
              <a:t>Message Result</a:t>
            </a:r>
          </a:p>
        </p:txBody>
      </p:sp>
    </p:spTree>
    <p:extLst>
      <p:ext uri="{BB962C8B-B14F-4D97-AF65-F5344CB8AC3E}">
        <p14:creationId xmlns:p14="http://schemas.microsoft.com/office/powerpoint/2010/main" val="356591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9D6-02CF-4825-B4DA-A691F2D0DA7C}"/>
              </a:ext>
            </a:extLst>
          </p:cNvPr>
          <p:cNvSpPr>
            <a:spLocks noGrp="1"/>
          </p:cNvSpPr>
          <p:nvPr>
            <p:ph type="title"/>
          </p:nvPr>
        </p:nvSpPr>
        <p:spPr/>
        <p:txBody>
          <a:bodyPr/>
          <a:lstStyle/>
          <a:p>
            <a:r>
              <a:rPr lang="en-US" sz="3600" dirty="0"/>
              <a:t>Activity: Brainstorming Behaviors</a:t>
            </a:r>
          </a:p>
        </p:txBody>
      </p:sp>
      <p:sp>
        <p:nvSpPr>
          <p:cNvPr id="3" name="TextBox 2">
            <a:extLst>
              <a:ext uri="{FF2B5EF4-FFF2-40B4-BE49-F238E27FC236}">
                <a16:creationId xmlns:a16="http://schemas.microsoft.com/office/drawing/2014/main" id="{7CC94584-8CE7-411F-9C7A-9739B1CAB82F}"/>
              </a:ext>
            </a:extLst>
          </p:cNvPr>
          <p:cNvSpPr txBox="1"/>
          <p:nvPr/>
        </p:nvSpPr>
        <p:spPr>
          <a:xfrm>
            <a:off x="457198" y="1417638"/>
            <a:ext cx="8225326" cy="353943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1) Take 5 minutes and brainstorm a list of behaviors to accomplish one of your objectives.</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2) Work in breakout groups (15 minutes) to help come up with some suggestions for each other’s ideas.</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3) Share some questions and observations about the process.</a:t>
            </a:r>
          </a:p>
        </p:txBody>
      </p:sp>
    </p:spTree>
    <p:extLst>
      <p:ext uri="{BB962C8B-B14F-4D97-AF65-F5344CB8AC3E}">
        <p14:creationId xmlns:p14="http://schemas.microsoft.com/office/powerpoint/2010/main" val="2880467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C3D708-FAD1-40BC-9376-2B5F785A453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85900" y="669570"/>
            <a:ext cx="3598764" cy="1602575"/>
          </a:xfrm>
          <a:prstGeom prst="rect">
            <a:avLst/>
          </a:prstGeom>
        </p:spPr>
      </p:pic>
      <p:sp>
        <p:nvSpPr>
          <p:cNvPr id="2" name="Title 1">
            <a:extLst>
              <a:ext uri="{FF2B5EF4-FFF2-40B4-BE49-F238E27FC236}">
                <a16:creationId xmlns:a16="http://schemas.microsoft.com/office/drawing/2014/main" id="{E812BD88-D6C8-4BE2-8E8B-DE346C60CC28}"/>
              </a:ext>
            </a:extLst>
          </p:cNvPr>
          <p:cNvSpPr>
            <a:spLocks noGrp="1"/>
          </p:cNvSpPr>
          <p:nvPr>
            <p:ph type="title"/>
          </p:nvPr>
        </p:nvSpPr>
        <p:spPr>
          <a:xfrm>
            <a:off x="459336" y="0"/>
            <a:ext cx="8225327" cy="1143000"/>
          </a:xfrm>
        </p:spPr>
        <p:txBody>
          <a:bodyPr/>
          <a:lstStyle/>
          <a:p>
            <a:r>
              <a:rPr lang="en-US" sz="4000" dirty="0"/>
              <a:t>We really need a plan! Why?</a:t>
            </a:r>
          </a:p>
        </p:txBody>
      </p:sp>
      <p:sp>
        <p:nvSpPr>
          <p:cNvPr id="3" name="Content Placeholder 2">
            <a:extLst>
              <a:ext uri="{FF2B5EF4-FFF2-40B4-BE49-F238E27FC236}">
                <a16:creationId xmlns:a16="http://schemas.microsoft.com/office/drawing/2014/main" id="{A387CB87-3150-4E51-A15D-E6F2C65CAF76}"/>
              </a:ext>
            </a:extLst>
          </p:cNvPr>
          <p:cNvSpPr>
            <a:spLocks noGrp="1"/>
          </p:cNvSpPr>
          <p:nvPr>
            <p:ph idx="1"/>
          </p:nvPr>
        </p:nvSpPr>
        <p:spPr>
          <a:xfrm>
            <a:off x="641585" y="1913933"/>
            <a:ext cx="8225327" cy="4854012"/>
          </a:xfrm>
        </p:spPr>
        <p:txBody>
          <a:bodyPr>
            <a:normAutofit/>
          </a:bodyPr>
          <a:lstStyle/>
          <a:p>
            <a:pPr marL="0" indent="0">
              <a:buNone/>
            </a:pPr>
            <a:r>
              <a:rPr lang="en-US" sz="3200" b="1" dirty="0"/>
              <a:t>Planning can:</a:t>
            </a:r>
          </a:p>
          <a:p>
            <a:pPr>
              <a:buFontTx/>
              <a:buChar char="-"/>
            </a:pPr>
            <a:r>
              <a:rPr lang="en-US" sz="2400" dirty="0"/>
              <a:t>Help with organization-building if it involves diverse members of the group</a:t>
            </a:r>
          </a:p>
          <a:p>
            <a:pPr>
              <a:buFontTx/>
              <a:buChar char="-"/>
            </a:pPr>
            <a:r>
              <a:rPr lang="en-US" sz="2400" dirty="0"/>
              <a:t>Develop a shared sense of purpose</a:t>
            </a:r>
          </a:p>
          <a:p>
            <a:pPr>
              <a:buFontTx/>
              <a:buChar char="-"/>
            </a:pPr>
            <a:r>
              <a:rPr lang="en-US" sz="2400" dirty="0"/>
              <a:t>Provide program/activity clarity</a:t>
            </a:r>
          </a:p>
          <a:p>
            <a:pPr>
              <a:buFontTx/>
              <a:buChar char="-"/>
            </a:pPr>
            <a:r>
              <a:rPr lang="en-US" sz="2400" dirty="0"/>
              <a:t>Excite and motivate a range of partners</a:t>
            </a:r>
          </a:p>
          <a:p>
            <a:pPr>
              <a:buFontTx/>
              <a:buChar char="-"/>
            </a:pPr>
            <a:r>
              <a:rPr lang="en-US" sz="2400" dirty="0"/>
              <a:t>Maximize organizational performance</a:t>
            </a:r>
          </a:p>
          <a:p>
            <a:pPr>
              <a:buFontTx/>
              <a:buChar char="-"/>
            </a:pPr>
            <a:r>
              <a:rPr lang="en-US" sz="2400" dirty="0"/>
              <a:t>Set the foundation for future efforts and help form an organization’s reputation</a:t>
            </a:r>
          </a:p>
          <a:p>
            <a:pPr>
              <a:buFontTx/>
              <a:buChar char="-"/>
            </a:pPr>
            <a:endParaRPr lang="en-US" sz="2400" dirty="0"/>
          </a:p>
        </p:txBody>
      </p:sp>
    </p:spTree>
    <p:extLst>
      <p:ext uri="{BB962C8B-B14F-4D97-AF65-F5344CB8AC3E}">
        <p14:creationId xmlns:p14="http://schemas.microsoft.com/office/powerpoint/2010/main" val="3460305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D336E1-505E-4481-8DF6-55FF13CD71A5}"/>
              </a:ext>
            </a:extLst>
          </p:cNvPr>
          <p:cNvSpPr>
            <a:spLocks noGrp="1"/>
          </p:cNvSpPr>
          <p:nvPr>
            <p:ph idx="1"/>
          </p:nvPr>
        </p:nvSpPr>
        <p:spPr>
          <a:xfrm>
            <a:off x="459336" y="1994927"/>
            <a:ext cx="8225327" cy="1912056"/>
          </a:xfrm>
          <a:ln w="28575">
            <a:noFill/>
          </a:ln>
        </p:spPr>
        <p:txBody>
          <a:bodyPr>
            <a:noAutofit/>
          </a:bodyPr>
          <a:lstStyle/>
          <a:p>
            <a:pPr>
              <a:buClr>
                <a:schemeClr val="accent1"/>
              </a:buClr>
              <a:buFont typeface="Wingdings" panose="05000000000000000000" pitchFamily="2" charset="2"/>
              <a:buChar char="Ø"/>
            </a:pPr>
            <a:r>
              <a:rPr lang="en-US" sz="3600" dirty="0"/>
              <a:t>Identify your </a:t>
            </a:r>
            <a:r>
              <a:rPr lang="en-US" sz="3600" u="sng" dirty="0"/>
              <a:t>driving forces</a:t>
            </a:r>
          </a:p>
          <a:p>
            <a:pPr>
              <a:buClr>
                <a:schemeClr val="accent1"/>
              </a:buClr>
              <a:buFont typeface="Wingdings" panose="05000000000000000000" pitchFamily="2" charset="2"/>
              <a:buChar char="Ø"/>
            </a:pPr>
            <a:r>
              <a:rPr lang="en-US" sz="3600" dirty="0"/>
              <a:t> Develop your related </a:t>
            </a:r>
            <a:r>
              <a:rPr lang="en-US" sz="3600" u="sng" dirty="0"/>
              <a:t>goals</a:t>
            </a:r>
          </a:p>
          <a:p>
            <a:pPr>
              <a:buClr>
                <a:schemeClr val="accent1"/>
              </a:buClr>
              <a:buFont typeface="Wingdings" panose="05000000000000000000" pitchFamily="2" charset="2"/>
              <a:buChar char="Ø"/>
            </a:pPr>
            <a:r>
              <a:rPr lang="en-US" sz="3600" dirty="0"/>
              <a:t> Assign </a:t>
            </a:r>
            <a:r>
              <a:rPr lang="en-US" sz="3600" u="sng" dirty="0"/>
              <a:t>objectives</a:t>
            </a:r>
            <a:r>
              <a:rPr lang="en-US" sz="3600" dirty="0"/>
              <a:t> to achieve the goals</a:t>
            </a:r>
          </a:p>
        </p:txBody>
      </p:sp>
      <p:pic>
        <p:nvPicPr>
          <p:cNvPr id="4" name="Picture 3">
            <a:extLst>
              <a:ext uri="{FF2B5EF4-FFF2-40B4-BE49-F238E27FC236}">
                <a16:creationId xmlns:a16="http://schemas.microsoft.com/office/drawing/2014/main" id="{7411DB65-A725-4FCE-86D5-9783DE5AB289}"/>
              </a:ext>
            </a:extLst>
          </p:cNvPr>
          <p:cNvPicPr>
            <a:picLocks noChangeAspect="1"/>
          </p:cNvPicPr>
          <p:nvPr/>
        </p:nvPicPr>
        <p:blipFill>
          <a:blip r:embed="rId3"/>
          <a:stretch>
            <a:fillRect/>
          </a:stretch>
        </p:blipFill>
        <p:spPr>
          <a:xfrm>
            <a:off x="457196" y="189201"/>
            <a:ext cx="2923313" cy="1499787"/>
          </a:xfrm>
          <a:prstGeom prst="round2DiagRect">
            <a:avLst/>
          </a:prstGeom>
        </p:spPr>
      </p:pic>
      <p:sp>
        <p:nvSpPr>
          <p:cNvPr id="7" name="TextBox 6">
            <a:extLst>
              <a:ext uri="{FF2B5EF4-FFF2-40B4-BE49-F238E27FC236}">
                <a16:creationId xmlns:a16="http://schemas.microsoft.com/office/drawing/2014/main" id="{783C4E1F-7E27-4A08-AEC3-D26246448503}"/>
              </a:ext>
            </a:extLst>
          </p:cNvPr>
          <p:cNvSpPr txBox="1"/>
          <p:nvPr/>
        </p:nvSpPr>
        <p:spPr>
          <a:xfrm>
            <a:off x="3117273" y="1191491"/>
            <a:ext cx="1066800" cy="49749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476139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55D714D-4F53-488D-B32A-BFB67B529073}"/>
              </a:ext>
            </a:extLst>
          </p:cNvPr>
          <p:cNvSpPr/>
          <p:nvPr/>
        </p:nvSpPr>
        <p:spPr>
          <a:xfrm>
            <a:off x="3194304" y="2057441"/>
            <a:ext cx="2755392" cy="255113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latin typeface="Calibri" panose="020F0502020204030204" pitchFamily="34" charset="0"/>
                <a:cs typeface="Calibri" panose="020F0502020204030204" pitchFamily="34" charset="0"/>
              </a:rPr>
              <a:t>The Need for a Watershed Campaign!</a:t>
            </a:r>
          </a:p>
        </p:txBody>
      </p:sp>
      <p:sp>
        <p:nvSpPr>
          <p:cNvPr id="5" name="TextBox 4">
            <a:extLst>
              <a:ext uri="{FF2B5EF4-FFF2-40B4-BE49-F238E27FC236}">
                <a16:creationId xmlns:a16="http://schemas.microsoft.com/office/drawing/2014/main" id="{A083ECAF-730F-46AA-BC9C-CB0DF52052A7}"/>
              </a:ext>
            </a:extLst>
          </p:cNvPr>
          <p:cNvSpPr txBox="1"/>
          <p:nvPr/>
        </p:nvSpPr>
        <p:spPr>
          <a:xfrm>
            <a:off x="6327648" y="1542699"/>
            <a:ext cx="2048256"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New Regulations</a:t>
            </a:r>
          </a:p>
        </p:txBody>
      </p:sp>
      <p:sp>
        <p:nvSpPr>
          <p:cNvPr id="6" name="TextBox 5">
            <a:extLst>
              <a:ext uri="{FF2B5EF4-FFF2-40B4-BE49-F238E27FC236}">
                <a16:creationId xmlns:a16="http://schemas.microsoft.com/office/drawing/2014/main" id="{3053B69F-3DB1-4F35-8C2D-CFF76BE26173}"/>
              </a:ext>
            </a:extLst>
          </p:cNvPr>
          <p:cNvSpPr txBox="1"/>
          <p:nvPr/>
        </p:nvSpPr>
        <p:spPr>
          <a:xfrm>
            <a:off x="487680" y="1577380"/>
            <a:ext cx="2852928"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Water Quality Standard Violations</a:t>
            </a:r>
          </a:p>
        </p:txBody>
      </p:sp>
      <p:sp>
        <p:nvSpPr>
          <p:cNvPr id="7" name="TextBox 6">
            <a:extLst>
              <a:ext uri="{FF2B5EF4-FFF2-40B4-BE49-F238E27FC236}">
                <a16:creationId xmlns:a16="http://schemas.microsoft.com/office/drawing/2014/main" id="{A6203036-7378-451A-A186-74D897C57C63}"/>
              </a:ext>
            </a:extLst>
          </p:cNvPr>
          <p:cNvSpPr txBox="1"/>
          <p:nvPr/>
        </p:nvSpPr>
        <p:spPr>
          <a:xfrm>
            <a:off x="3633216" y="338469"/>
            <a:ext cx="1901952" cy="830997"/>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Aesthetic Concerns</a:t>
            </a:r>
          </a:p>
        </p:txBody>
      </p:sp>
      <p:sp>
        <p:nvSpPr>
          <p:cNvPr id="9" name="TextBox 8">
            <a:extLst>
              <a:ext uri="{FF2B5EF4-FFF2-40B4-BE49-F238E27FC236}">
                <a16:creationId xmlns:a16="http://schemas.microsoft.com/office/drawing/2014/main" id="{E6C0E8A8-7BC2-499B-BD65-A25CFA9A1C4C}"/>
              </a:ext>
            </a:extLst>
          </p:cNvPr>
          <p:cNvSpPr txBox="1"/>
          <p:nvPr/>
        </p:nvSpPr>
        <p:spPr>
          <a:xfrm>
            <a:off x="865632" y="3633216"/>
            <a:ext cx="2255520"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Flooding</a:t>
            </a:r>
          </a:p>
        </p:txBody>
      </p:sp>
      <p:sp>
        <p:nvSpPr>
          <p:cNvPr id="10" name="TextBox 9">
            <a:extLst>
              <a:ext uri="{FF2B5EF4-FFF2-40B4-BE49-F238E27FC236}">
                <a16:creationId xmlns:a16="http://schemas.microsoft.com/office/drawing/2014/main" id="{C7DDA3C0-84DC-4660-9606-A07D72122E91}"/>
              </a:ext>
            </a:extLst>
          </p:cNvPr>
          <p:cNvSpPr txBox="1"/>
          <p:nvPr/>
        </p:nvSpPr>
        <p:spPr>
          <a:xfrm>
            <a:off x="1560576" y="4925568"/>
            <a:ext cx="2389632" cy="830997"/>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Erosion and </a:t>
            </a:r>
          </a:p>
          <a:p>
            <a:pPr algn="ctr"/>
            <a:r>
              <a:rPr lang="en-US" sz="2400" dirty="0">
                <a:latin typeface="Calibri" panose="020F0502020204030204" pitchFamily="34" charset="0"/>
                <a:cs typeface="Calibri" panose="020F0502020204030204" pitchFamily="34" charset="0"/>
              </a:rPr>
              <a:t>Loss of Land</a:t>
            </a:r>
          </a:p>
        </p:txBody>
      </p:sp>
      <p:sp>
        <p:nvSpPr>
          <p:cNvPr id="11" name="TextBox 10">
            <a:extLst>
              <a:ext uri="{FF2B5EF4-FFF2-40B4-BE49-F238E27FC236}">
                <a16:creationId xmlns:a16="http://schemas.microsoft.com/office/drawing/2014/main" id="{C4DEB154-E08C-4758-A8E2-6CAD6C8CB8FB}"/>
              </a:ext>
            </a:extLst>
          </p:cNvPr>
          <p:cNvSpPr txBox="1"/>
          <p:nvPr/>
        </p:nvSpPr>
        <p:spPr>
          <a:xfrm>
            <a:off x="6851904" y="3624072"/>
            <a:ext cx="2048256"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Drinking Water Problems</a:t>
            </a:r>
          </a:p>
        </p:txBody>
      </p:sp>
      <p:sp>
        <p:nvSpPr>
          <p:cNvPr id="12" name="TextBox 11">
            <a:extLst>
              <a:ext uri="{FF2B5EF4-FFF2-40B4-BE49-F238E27FC236}">
                <a16:creationId xmlns:a16="http://schemas.microsoft.com/office/drawing/2014/main" id="{143F0EFF-B8AB-4F60-9E51-0C4B104C2BCB}"/>
              </a:ext>
            </a:extLst>
          </p:cNvPr>
          <p:cNvSpPr txBox="1"/>
          <p:nvPr/>
        </p:nvSpPr>
        <p:spPr>
          <a:xfrm>
            <a:off x="5815584" y="4962144"/>
            <a:ext cx="1633728"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Declining </a:t>
            </a:r>
          </a:p>
          <a:p>
            <a:r>
              <a:rPr lang="en-US" sz="2400" dirty="0">
                <a:latin typeface="Calibri" panose="020F0502020204030204" pitchFamily="34" charset="0"/>
                <a:cs typeface="Calibri" panose="020F0502020204030204" pitchFamily="34" charset="0"/>
              </a:rPr>
              <a:t>Fisheries</a:t>
            </a:r>
          </a:p>
        </p:txBody>
      </p:sp>
      <p:cxnSp>
        <p:nvCxnSpPr>
          <p:cNvPr id="14" name="Straight Arrow Connector 13">
            <a:extLst>
              <a:ext uri="{FF2B5EF4-FFF2-40B4-BE49-F238E27FC236}">
                <a16:creationId xmlns:a16="http://schemas.microsoft.com/office/drawing/2014/main" id="{DA247E0B-4034-4703-B649-A8B686412502}"/>
              </a:ext>
            </a:extLst>
          </p:cNvPr>
          <p:cNvCxnSpPr>
            <a:cxnSpLocks/>
            <a:stCxn id="7" idx="2"/>
          </p:cNvCxnSpPr>
          <p:nvPr/>
        </p:nvCxnSpPr>
        <p:spPr>
          <a:xfrm>
            <a:off x="4584192" y="1169466"/>
            <a:ext cx="12192" cy="75386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3BDD2061-7EAD-4E9D-B879-63AED2839179}"/>
              </a:ext>
            </a:extLst>
          </p:cNvPr>
          <p:cNvCxnSpPr>
            <a:cxnSpLocks/>
          </p:cNvCxnSpPr>
          <p:nvPr/>
        </p:nvCxnSpPr>
        <p:spPr>
          <a:xfrm>
            <a:off x="2596896" y="2408377"/>
            <a:ext cx="597408" cy="23548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FDF08EA4-B2D8-44AD-940B-668B53D923D8}"/>
              </a:ext>
            </a:extLst>
          </p:cNvPr>
          <p:cNvCxnSpPr>
            <a:cxnSpLocks/>
            <a:endCxn id="9" idx="3"/>
          </p:cNvCxnSpPr>
          <p:nvPr/>
        </p:nvCxnSpPr>
        <p:spPr>
          <a:xfrm>
            <a:off x="2243328" y="3864048"/>
            <a:ext cx="877824" cy="1"/>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08EEFB45-2391-4CE0-BA1B-5566E2FF3E4D}"/>
              </a:ext>
            </a:extLst>
          </p:cNvPr>
          <p:cNvCxnSpPr>
            <a:cxnSpLocks/>
          </p:cNvCxnSpPr>
          <p:nvPr/>
        </p:nvCxnSpPr>
        <p:spPr>
          <a:xfrm flipH="1">
            <a:off x="5949696" y="2408377"/>
            <a:ext cx="487680" cy="359741"/>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0D1C818C-461F-48C1-973C-9B1C8CA5A4FF}"/>
              </a:ext>
            </a:extLst>
          </p:cNvPr>
          <p:cNvCxnSpPr>
            <a:cxnSpLocks/>
          </p:cNvCxnSpPr>
          <p:nvPr/>
        </p:nvCxnSpPr>
        <p:spPr>
          <a:xfrm flipV="1">
            <a:off x="3023616" y="4368276"/>
            <a:ext cx="463296" cy="55729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4888BF15-B12A-45E8-9B5C-BE032B2D19F4}"/>
              </a:ext>
            </a:extLst>
          </p:cNvPr>
          <p:cNvCxnSpPr>
            <a:cxnSpLocks/>
          </p:cNvCxnSpPr>
          <p:nvPr/>
        </p:nvCxnSpPr>
        <p:spPr>
          <a:xfrm flipH="1" flipV="1">
            <a:off x="5571744" y="4368276"/>
            <a:ext cx="414528" cy="610207"/>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6A860669-6267-464F-8887-F8DBED3D0373}"/>
              </a:ext>
            </a:extLst>
          </p:cNvPr>
          <p:cNvCxnSpPr>
            <a:cxnSpLocks/>
          </p:cNvCxnSpPr>
          <p:nvPr/>
        </p:nvCxnSpPr>
        <p:spPr>
          <a:xfrm flipH="1">
            <a:off x="6147816" y="3851478"/>
            <a:ext cx="579120" cy="1723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0651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7F3D3-B7D5-4EAA-91CE-E3B102DD0AE6}"/>
              </a:ext>
            </a:extLst>
          </p:cNvPr>
          <p:cNvSpPr>
            <a:spLocks noGrp="1"/>
          </p:cNvSpPr>
          <p:nvPr>
            <p:ph type="title"/>
          </p:nvPr>
        </p:nvSpPr>
        <p:spPr>
          <a:xfrm>
            <a:off x="231968" y="60762"/>
            <a:ext cx="8225327" cy="1143000"/>
          </a:xfrm>
        </p:spPr>
        <p:txBody>
          <a:bodyPr/>
          <a:lstStyle/>
          <a:p>
            <a:r>
              <a:rPr lang="en-US" sz="4000" dirty="0"/>
              <a:t>Start with the DRIVING FORCE.</a:t>
            </a:r>
          </a:p>
        </p:txBody>
      </p:sp>
      <p:sp>
        <p:nvSpPr>
          <p:cNvPr id="3" name="Content Placeholder 2">
            <a:extLst>
              <a:ext uri="{FF2B5EF4-FFF2-40B4-BE49-F238E27FC236}">
                <a16:creationId xmlns:a16="http://schemas.microsoft.com/office/drawing/2014/main" id="{D622C955-A9F5-4FD8-B8B1-7DCAD13C248F}"/>
              </a:ext>
            </a:extLst>
          </p:cNvPr>
          <p:cNvSpPr>
            <a:spLocks noGrp="1"/>
          </p:cNvSpPr>
          <p:nvPr>
            <p:ph idx="1"/>
          </p:nvPr>
        </p:nvSpPr>
        <p:spPr>
          <a:xfrm>
            <a:off x="457197" y="1965002"/>
            <a:ext cx="8225327" cy="4048657"/>
          </a:xfrm>
        </p:spPr>
        <p:txBody>
          <a:bodyPr>
            <a:normAutofit/>
          </a:bodyPr>
          <a:lstStyle/>
          <a:p>
            <a:pPr marL="0" indent="0">
              <a:buNone/>
            </a:pPr>
            <a:r>
              <a:rPr lang="en-US" sz="3200" i="1" dirty="0"/>
              <a:t>Why</a:t>
            </a:r>
            <a:r>
              <a:rPr lang="en-US" sz="3200" dirty="0"/>
              <a:t> are we doing outreach?</a:t>
            </a:r>
          </a:p>
          <a:p>
            <a:pPr marL="0" indent="0">
              <a:buNone/>
            </a:pPr>
            <a:r>
              <a:rPr lang="en-US" sz="3200" i="1" dirty="0"/>
              <a:t>How does it connect </a:t>
            </a:r>
            <a:r>
              <a:rPr lang="en-US" sz="3200" dirty="0"/>
              <a:t>to watershed problems and associated water quality goals?</a:t>
            </a:r>
          </a:p>
        </p:txBody>
      </p:sp>
      <p:pic>
        <p:nvPicPr>
          <p:cNvPr id="5" name="Picture 4">
            <a:extLst>
              <a:ext uri="{FF2B5EF4-FFF2-40B4-BE49-F238E27FC236}">
                <a16:creationId xmlns:a16="http://schemas.microsoft.com/office/drawing/2014/main" id="{254C429C-D6EB-4BD0-8235-57656EF9772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38417" y="322017"/>
            <a:ext cx="1873615" cy="2304805"/>
          </a:xfrm>
          <a:prstGeom prst="rect">
            <a:avLst/>
          </a:prstGeom>
        </p:spPr>
      </p:pic>
      <p:sp>
        <p:nvSpPr>
          <p:cNvPr id="6" name="Rectangle 5">
            <a:extLst>
              <a:ext uri="{FF2B5EF4-FFF2-40B4-BE49-F238E27FC236}">
                <a16:creationId xmlns:a16="http://schemas.microsoft.com/office/drawing/2014/main" id="{F7D76C6C-0295-4FBF-A11A-05FDB8AD1909}"/>
              </a:ext>
            </a:extLst>
          </p:cNvPr>
          <p:cNvSpPr/>
          <p:nvPr/>
        </p:nvSpPr>
        <p:spPr>
          <a:xfrm>
            <a:off x="457197" y="4587477"/>
            <a:ext cx="1866217" cy="1323439"/>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Driving</a:t>
            </a:r>
          </a:p>
          <a:p>
            <a:pPr algn="ctr"/>
            <a:r>
              <a:rPr lang="en-US" sz="4000" b="1" dirty="0">
                <a:ln w="22225">
                  <a:solidFill>
                    <a:schemeClr val="accent2"/>
                  </a:solidFill>
                  <a:prstDash val="solid"/>
                </a:ln>
                <a:solidFill>
                  <a:schemeClr val="accent2">
                    <a:lumMod val="40000"/>
                    <a:lumOff val="60000"/>
                  </a:schemeClr>
                </a:solidFill>
              </a:rPr>
              <a:t>Forces</a:t>
            </a:r>
            <a:endParaRPr lang="en-US" sz="4000" b="1" cap="none" spc="0" dirty="0">
              <a:ln w="22225">
                <a:solidFill>
                  <a:schemeClr val="accent2"/>
                </a:solidFill>
                <a:prstDash val="solid"/>
              </a:ln>
              <a:solidFill>
                <a:schemeClr val="accent2">
                  <a:lumMod val="40000"/>
                  <a:lumOff val="60000"/>
                </a:schemeClr>
              </a:solidFill>
              <a:effectLst/>
            </a:endParaRPr>
          </a:p>
        </p:txBody>
      </p:sp>
      <p:sp>
        <p:nvSpPr>
          <p:cNvPr id="7" name="Arrow: Curved Down 6">
            <a:extLst>
              <a:ext uri="{FF2B5EF4-FFF2-40B4-BE49-F238E27FC236}">
                <a16:creationId xmlns:a16="http://schemas.microsoft.com/office/drawing/2014/main" id="{EE72B516-A4B1-4B73-9B18-3DDC1ADE5662}"/>
              </a:ext>
            </a:extLst>
          </p:cNvPr>
          <p:cNvSpPr/>
          <p:nvPr/>
        </p:nvSpPr>
        <p:spPr>
          <a:xfrm>
            <a:off x="1507212" y="3956697"/>
            <a:ext cx="2097377" cy="565511"/>
          </a:xfrm>
          <a:prstGeom prst="curvedDownArrow">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97B76FD9-88D0-4949-84C4-34D7830AB910}"/>
              </a:ext>
            </a:extLst>
          </p:cNvPr>
          <p:cNvSpPr/>
          <p:nvPr/>
        </p:nvSpPr>
        <p:spPr>
          <a:xfrm>
            <a:off x="2750973" y="4587476"/>
            <a:ext cx="2494593" cy="1323439"/>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Goals &amp;</a:t>
            </a:r>
          </a:p>
          <a:p>
            <a:pPr algn="ctr"/>
            <a:r>
              <a:rPr lang="en-US" sz="4000" b="1" dirty="0">
                <a:ln w="22225">
                  <a:solidFill>
                    <a:schemeClr val="accent2"/>
                  </a:solidFill>
                  <a:prstDash val="solid"/>
                </a:ln>
                <a:solidFill>
                  <a:schemeClr val="accent2">
                    <a:lumMod val="40000"/>
                    <a:lumOff val="60000"/>
                  </a:schemeClr>
                </a:solidFill>
              </a:rPr>
              <a:t>Objectives</a:t>
            </a:r>
            <a:endParaRPr lang="en-US" sz="4000" b="1" cap="none" spc="0" dirty="0">
              <a:ln w="22225">
                <a:solidFill>
                  <a:schemeClr val="accent2"/>
                </a:solidFill>
                <a:prstDash val="solid"/>
              </a:ln>
              <a:solidFill>
                <a:schemeClr val="accent2">
                  <a:lumMod val="40000"/>
                  <a:lumOff val="60000"/>
                </a:schemeClr>
              </a:solidFill>
              <a:effectLst/>
            </a:endParaRPr>
          </a:p>
        </p:txBody>
      </p:sp>
      <p:sp>
        <p:nvSpPr>
          <p:cNvPr id="9" name="Arrow: Curved Down 8">
            <a:extLst>
              <a:ext uri="{FF2B5EF4-FFF2-40B4-BE49-F238E27FC236}">
                <a16:creationId xmlns:a16="http://schemas.microsoft.com/office/drawing/2014/main" id="{CE5FCCF7-C7C2-4B27-B497-16EF721FEC7E}"/>
              </a:ext>
            </a:extLst>
          </p:cNvPr>
          <p:cNvSpPr/>
          <p:nvPr/>
        </p:nvSpPr>
        <p:spPr>
          <a:xfrm>
            <a:off x="4650325" y="3989331"/>
            <a:ext cx="2097377" cy="565511"/>
          </a:xfrm>
          <a:prstGeom prst="curvedDownArrow">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2762BEE3-1D2A-42B4-B902-0F22554CEF38}"/>
              </a:ext>
            </a:extLst>
          </p:cNvPr>
          <p:cNvSpPr/>
          <p:nvPr/>
        </p:nvSpPr>
        <p:spPr>
          <a:xfrm>
            <a:off x="5843669" y="4592362"/>
            <a:ext cx="2940549" cy="1323439"/>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Outreach &amp; </a:t>
            </a:r>
          </a:p>
          <a:p>
            <a:pPr algn="ctr"/>
            <a:r>
              <a:rPr lang="en-US" sz="4000" b="1" dirty="0">
                <a:ln w="22225">
                  <a:solidFill>
                    <a:schemeClr val="accent2"/>
                  </a:solidFill>
                  <a:prstDash val="solid"/>
                </a:ln>
                <a:solidFill>
                  <a:schemeClr val="accent2">
                    <a:lumMod val="40000"/>
                    <a:lumOff val="60000"/>
                  </a:schemeClr>
                </a:solidFill>
              </a:rPr>
              <a:t>Engagement</a:t>
            </a:r>
            <a:endParaRPr lang="en-US" sz="4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966641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98815-8313-470B-9BEF-38874A45F0EF}"/>
              </a:ext>
            </a:extLst>
          </p:cNvPr>
          <p:cNvSpPr>
            <a:spLocks noGrp="1"/>
          </p:cNvSpPr>
          <p:nvPr>
            <p:ph type="title"/>
          </p:nvPr>
        </p:nvSpPr>
        <p:spPr>
          <a:xfrm>
            <a:off x="459336" y="0"/>
            <a:ext cx="8225327" cy="1143000"/>
          </a:xfrm>
        </p:spPr>
        <p:txBody>
          <a:bodyPr/>
          <a:lstStyle/>
          <a:p>
            <a:r>
              <a:rPr lang="en-US" sz="4000" dirty="0"/>
              <a:t>EXAMPLE – Driving Force</a:t>
            </a:r>
          </a:p>
        </p:txBody>
      </p:sp>
      <p:pic>
        <p:nvPicPr>
          <p:cNvPr id="7" name="Picture 6">
            <a:extLst>
              <a:ext uri="{FF2B5EF4-FFF2-40B4-BE49-F238E27FC236}">
                <a16:creationId xmlns:a16="http://schemas.microsoft.com/office/drawing/2014/main" id="{F2956658-846B-4470-A1F8-1623D2D70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9383" y="2955719"/>
            <a:ext cx="4876800" cy="3251200"/>
          </a:xfrm>
          <a:prstGeom prst="rect">
            <a:avLst/>
          </a:prstGeom>
        </p:spPr>
      </p:pic>
      <p:pic>
        <p:nvPicPr>
          <p:cNvPr id="9" name="Picture 8">
            <a:extLst>
              <a:ext uri="{FF2B5EF4-FFF2-40B4-BE49-F238E27FC236}">
                <a16:creationId xmlns:a16="http://schemas.microsoft.com/office/drawing/2014/main" id="{A70951CB-696A-43DA-BBDD-0A01FDC16B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873" y="2510814"/>
            <a:ext cx="3865970" cy="2577314"/>
          </a:xfrm>
          <a:prstGeom prst="rect">
            <a:avLst/>
          </a:prstGeom>
        </p:spPr>
      </p:pic>
      <p:sp>
        <p:nvSpPr>
          <p:cNvPr id="12" name="Speech Bubble: Rectangle with Corners Rounded 11">
            <a:extLst>
              <a:ext uri="{FF2B5EF4-FFF2-40B4-BE49-F238E27FC236}">
                <a16:creationId xmlns:a16="http://schemas.microsoft.com/office/drawing/2014/main" id="{A49BC129-4C73-4932-8077-EB17A13BDC87}"/>
              </a:ext>
            </a:extLst>
          </p:cNvPr>
          <p:cNvSpPr/>
          <p:nvPr/>
        </p:nvSpPr>
        <p:spPr>
          <a:xfrm>
            <a:off x="5987302" y="2067653"/>
            <a:ext cx="2599826" cy="1181309"/>
          </a:xfrm>
          <a:prstGeom prst="wedgeRoundRectCallout">
            <a:avLst>
              <a:gd name="adj1" fmla="val -69989"/>
              <a:gd name="adj2" fmla="val 12490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Frequent seasonal algal blooms</a:t>
            </a:r>
          </a:p>
        </p:txBody>
      </p:sp>
      <p:sp>
        <p:nvSpPr>
          <p:cNvPr id="13" name="Rectangle 12">
            <a:extLst>
              <a:ext uri="{FF2B5EF4-FFF2-40B4-BE49-F238E27FC236}">
                <a16:creationId xmlns:a16="http://schemas.microsoft.com/office/drawing/2014/main" id="{BEF4707C-BDA9-4E9C-94F1-CBD2C0AF2A2E}"/>
              </a:ext>
            </a:extLst>
          </p:cNvPr>
          <p:cNvSpPr/>
          <p:nvPr/>
        </p:nvSpPr>
        <p:spPr>
          <a:xfrm>
            <a:off x="342622" y="897006"/>
            <a:ext cx="8458754" cy="1454950"/>
          </a:xfrm>
          <a:prstGeom prst="rect">
            <a:avLst/>
          </a:prstGeom>
        </p:spPr>
        <p:txBody>
          <a:bodyPr wrap="square">
            <a:spAutoFit/>
          </a:bodyPr>
          <a:lstStyle/>
          <a:p>
            <a:pPr marL="157169" indent="0">
              <a:lnSpc>
                <a:spcPct val="107000"/>
              </a:lnSpc>
              <a:spcBef>
                <a:spcPts val="0"/>
              </a:spcBef>
              <a:buNone/>
            </a:pPr>
            <a:r>
              <a:rPr lang="en-US" sz="2800" b="1" u="sng" dirty="0">
                <a:solidFill>
                  <a:schemeClr val="accent1"/>
                </a:solidFill>
                <a:latin typeface="Calibri" panose="020F0502020204030204" pitchFamily="34" charset="0"/>
                <a:cs typeface="Calibri" panose="020F0502020204030204" pitchFamily="34" charset="0"/>
              </a:rPr>
              <a:t>Force</a:t>
            </a:r>
            <a:r>
              <a:rPr lang="en-US" sz="2800" b="1" dirty="0">
                <a:solidFill>
                  <a:schemeClr val="accent1"/>
                </a:solidFill>
                <a:latin typeface="Calibri" panose="020F0502020204030204" pitchFamily="34" charset="0"/>
                <a:cs typeface="Calibri" panose="020F0502020204030204" pitchFamily="34" charset="0"/>
              </a:rPr>
              <a:t>:</a:t>
            </a:r>
            <a:r>
              <a:rPr lang="en-US" sz="2800" b="1" dirty="0">
                <a:solidFill>
                  <a:schemeClr val="accent6"/>
                </a:solidFill>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Declining water quality in neighborhood creek &amp; receiving lake, as evidenced by monitoring data and increased algal blooms.</a:t>
            </a:r>
          </a:p>
        </p:txBody>
      </p:sp>
    </p:spTree>
    <p:extLst>
      <p:ext uri="{BB962C8B-B14F-4D97-AF65-F5344CB8AC3E}">
        <p14:creationId xmlns:p14="http://schemas.microsoft.com/office/powerpoint/2010/main" val="1383420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66AE97-45B9-4447-B058-7FF6A40FC13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5700"/>
          <a:stretch/>
        </p:blipFill>
        <p:spPr>
          <a:xfrm>
            <a:off x="2720395" y="1046880"/>
            <a:ext cx="3703210" cy="275702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0414043-E649-48F4-B1DB-4ECC902540DC}"/>
              </a:ext>
            </a:extLst>
          </p:cNvPr>
          <p:cNvSpPr>
            <a:spLocks noGrp="1"/>
          </p:cNvSpPr>
          <p:nvPr>
            <p:ph type="title"/>
          </p:nvPr>
        </p:nvSpPr>
        <p:spPr>
          <a:xfrm>
            <a:off x="461476" y="158496"/>
            <a:ext cx="8225327" cy="1143000"/>
          </a:xfrm>
        </p:spPr>
        <p:txBody>
          <a:bodyPr/>
          <a:lstStyle/>
          <a:p>
            <a:r>
              <a:rPr lang="en-US" sz="4000" dirty="0"/>
              <a:t>Move on to the GOALS.</a:t>
            </a:r>
          </a:p>
        </p:txBody>
      </p:sp>
      <p:sp>
        <p:nvSpPr>
          <p:cNvPr id="3" name="Content Placeholder 2">
            <a:extLst>
              <a:ext uri="{FF2B5EF4-FFF2-40B4-BE49-F238E27FC236}">
                <a16:creationId xmlns:a16="http://schemas.microsoft.com/office/drawing/2014/main" id="{8CB4063B-377C-4DC7-9165-F81E199B4980}"/>
              </a:ext>
            </a:extLst>
          </p:cNvPr>
          <p:cNvSpPr>
            <a:spLocks noGrp="1"/>
          </p:cNvSpPr>
          <p:nvPr>
            <p:ph idx="1"/>
          </p:nvPr>
        </p:nvSpPr>
        <p:spPr>
          <a:xfrm>
            <a:off x="656548" y="4038323"/>
            <a:ext cx="8225327" cy="2033293"/>
          </a:xfrm>
        </p:spPr>
        <p:txBody>
          <a:bodyPr>
            <a:normAutofit/>
          </a:bodyPr>
          <a:lstStyle/>
          <a:p>
            <a:pPr marL="0" indent="0">
              <a:buNone/>
            </a:pPr>
            <a:r>
              <a:rPr lang="en-US" sz="3200" dirty="0"/>
              <a:t>These are general statements that express the broad focus of your efforts.</a:t>
            </a:r>
          </a:p>
          <a:p>
            <a:pPr marL="0" indent="0">
              <a:buNone/>
            </a:pPr>
            <a:endParaRPr lang="en-US" sz="1200" dirty="0"/>
          </a:p>
          <a:p>
            <a:pPr>
              <a:buFont typeface="Wingdings" panose="05000000000000000000" pitchFamily="2" charset="2"/>
              <a:buChar char="Ø"/>
            </a:pPr>
            <a:r>
              <a:rPr lang="en-US" sz="2800" dirty="0"/>
              <a:t>How are we going to address the driving force?</a:t>
            </a:r>
          </a:p>
        </p:txBody>
      </p:sp>
    </p:spTree>
    <p:extLst>
      <p:ext uri="{BB962C8B-B14F-4D97-AF65-F5344CB8AC3E}">
        <p14:creationId xmlns:p14="http://schemas.microsoft.com/office/powerpoint/2010/main" val="1774566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1A25B-4B1B-4F1E-8920-F980C1462882}"/>
              </a:ext>
            </a:extLst>
          </p:cNvPr>
          <p:cNvSpPr>
            <a:spLocks noGrp="1"/>
          </p:cNvSpPr>
          <p:nvPr>
            <p:ph type="title"/>
          </p:nvPr>
        </p:nvSpPr>
        <p:spPr>
          <a:xfrm>
            <a:off x="459336" y="0"/>
            <a:ext cx="8225327" cy="1143000"/>
          </a:xfrm>
        </p:spPr>
        <p:txBody>
          <a:bodyPr/>
          <a:lstStyle/>
          <a:p>
            <a:r>
              <a:rPr lang="en-US" sz="4000" dirty="0"/>
              <a:t>EXAMPLE - Goals</a:t>
            </a:r>
          </a:p>
        </p:txBody>
      </p:sp>
      <p:sp>
        <p:nvSpPr>
          <p:cNvPr id="3" name="Content Placeholder 2">
            <a:extLst>
              <a:ext uri="{FF2B5EF4-FFF2-40B4-BE49-F238E27FC236}">
                <a16:creationId xmlns:a16="http://schemas.microsoft.com/office/drawing/2014/main" id="{0BF9310C-9A5D-4950-A761-F5782A256CD1}"/>
              </a:ext>
            </a:extLst>
          </p:cNvPr>
          <p:cNvSpPr>
            <a:spLocks noGrp="1"/>
          </p:cNvSpPr>
          <p:nvPr>
            <p:ph idx="1"/>
          </p:nvPr>
        </p:nvSpPr>
        <p:spPr>
          <a:xfrm>
            <a:off x="459336" y="1325880"/>
            <a:ext cx="8225327" cy="4440936"/>
          </a:xfrm>
        </p:spPr>
        <p:txBody>
          <a:bodyPr>
            <a:normAutofit fontScale="92500" lnSpcReduction="20000"/>
          </a:bodyPr>
          <a:lstStyle/>
          <a:p>
            <a:pPr marL="0" indent="0">
              <a:buNone/>
            </a:pPr>
            <a:r>
              <a:rPr lang="en-US" sz="2800" b="1" dirty="0">
                <a:solidFill>
                  <a:schemeClr val="accent1"/>
                </a:solidFill>
              </a:rPr>
              <a:t>Goal 1:  </a:t>
            </a:r>
            <a:r>
              <a:rPr lang="en-US" sz="2800" u="sng" dirty="0"/>
              <a:t>Form a group</a:t>
            </a:r>
            <a:r>
              <a:rPr lang="en-US" sz="2800" dirty="0"/>
              <a:t> of stakeholders to address the algal blooms.</a:t>
            </a:r>
          </a:p>
          <a:p>
            <a:pPr marL="0" indent="0">
              <a:buNone/>
            </a:pPr>
            <a:endParaRPr lang="en-US" sz="2800" dirty="0"/>
          </a:p>
          <a:p>
            <a:pPr marL="0" indent="0">
              <a:buNone/>
            </a:pPr>
            <a:r>
              <a:rPr lang="en-US" sz="2800" b="1" dirty="0">
                <a:solidFill>
                  <a:schemeClr val="accent1"/>
                </a:solidFill>
              </a:rPr>
              <a:t>Goal 2: </a:t>
            </a:r>
            <a:r>
              <a:rPr lang="en-US" sz="2800" u="sng" dirty="0"/>
              <a:t>Identify potential nutrient sources</a:t>
            </a:r>
            <a:r>
              <a:rPr lang="en-US" sz="2800" dirty="0"/>
              <a:t> to reservoir.</a:t>
            </a:r>
          </a:p>
          <a:p>
            <a:pPr marL="0" indent="0">
              <a:buNone/>
            </a:pPr>
            <a:endParaRPr lang="en-US" sz="2800" dirty="0"/>
          </a:p>
          <a:p>
            <a:pPr marL="0" indent="0">
              <a:buNone/>
            </a:pPr>
            <a:r>
              <a:rPr lang="en-US" sz="2800" b="1" dirty="0">
                <a:solidFill>
                  <a:schemeClr val="accent1"/>
                </a:solidFill>
              </a:rPr>
              <a:t>Goal 3: </a:t>
            </a:r>
            <a:r>
              <a:rPr lang="en-US" sz="2800" dirty="0"/>
              <a:t>Develop an </a:t>
            </a:r>
            <a:r>
              <a:rPr lang="en-US" sz="2800" u="sng" dirty="0"/>
              <a:t>awareness campaign</a:t>
            </a:r>
            <a:r>
              <a:rPr lang="en-US" sz="2800" dirty="0"/>
              <a:t> to help inform community about the problems, causes, and solutions to the algal blooms.</a:t>
            </a:r>
          </a:p>
          <a:p>
            <a:pPr marL="0" indent="0">
              <a:buNone/>
            </a:pPr>
            <a:endParaRPr lang="en-US" sz="2800" dirty="0">
              <a:solidFill>
                <a:schemeClr val="accent1"/>
              </a:solidFill>
            </a:endParaRPr>
          </a:p>
          <a:p>
            <a:pPr marL="0" indent="0">
              <a:buNone/>
            </a:pPr>
            <a:r>
              <a:rPr lang="en-US" sz="2800" b="1" dirty="0">
                <a:solidFill>
                  <a:schemeClr val="accent1"/>
                </a:solidFill>
              </a:rPr>
              <a:t>Goal 4: </a:t>
            </a:r>
            <a:r>
              <a:rPr lang="en-US" sz="2800" u="sng" dirty="0"/>
              <a:t>Encourage actions</a:t>
            </a:r>
            <a:r>
              <a:rPr lang="en-US" sz="2800" dirty="0"/>
              <a:t> that can reduce the algae problem. </a:t>
            </a:r>
          </a:p>
        </p:txBody>
      </p:sp>
    </p:spTree>
    <p:extLst>
      <p:ext uri="{BB962C8B-B14F-4D97-AF65-F5344CB8AC3E}">
        <p14:creationId xmlns:p14="http://schemas.microsoft.com/office/powerpoint/2010/main" val="2871289652"/>
      </p:ext>
    </p:extLst>
  </p:cSld>
  <p:clrMapOvr>
    <a:masterClrMapping/>
  </p:clrMapOvr>
</p:sld>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84C88C48B1594BB0B661E058B8F7DE" ma:contentTypeVersion="13" ma:contentTypeDescription="Create a new document." ma:contentTypeScope="" ma:versionID="732847de115f0dace2ce287cba8b51f9">
  <xsd:schema xmlns:xsd="http://www.w3.org/2001/XMLSchema" xmlns:xs="http://www.w3.org/2001/XMLSchema" xmlns:p="http://schemas.microsoft.com/office/2006/metadata/properties" xmlns:ns3="9895f8bc-a2f2-489a-b728-feea37ebc857" xmlns:ns4="47e4127d-1d07-4d4a-80ce-5b8cc81159bb" targetNamespace="http://schemas.microsoft.com/office/2006/metadata/properties" ma:root="true" ma:fieldsID="d4cba06e0efeaf31ed01816a1a86f14a" ns3:_="" ns4:_="">
    <xsd:import namespace="9895f8bc-a2f2-489a-b728-feea37ebc857"/>
    <xsd:import namespace="47e4127d-1d07-4d4a-80ce-5b8cc81159b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5f8bc-a2f2-489a-b728-feea37ebc85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e4127d-1d07-4d4a-80ce-5b8cc81159b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558F483-8464-4AF9-B626-892AA90284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95f8bc-a2f2-489a-b728-feea37ebc857"/>
    <ds:schemaRef ds:uri="47e4127d-1d07-4d4a-80ce-5b8cc81159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E673C6-A168-44D3-A6D2-80841820F170}">
  <ds:schemaRefs>
    <ds:schemaRef ds:uri="http://schemas.microsoft.com/sharepoint/v3/contenttype/forms"/>
  </ds:schemaRefs>
</ds:datastoreItem>
</file>

<file path=customXml/itemProps3.xml><?xml version="1.0" encoding="utf-8"?>
<ds:datastoreItem xmlns:ds="http://schemas.openxmlformats.org/officeDocument/2006/customXml" ds:itemID="{58B153D3-CCA2-46F8-B954-AAA8605D5331}">
  <ds:schemaRefs>
    <ds:schemaRef ds:uri="http://schemas.microsoft.com/office/infopath/2007/PartnerControls"/>
    <ds:schemaRef ds:uri="http://purl.org/dc/elements/1.1/"/>
    <ds:schemaRef ds:uri="http://schemas.microsoft.com/office/2006/metadata/properties"/>
    <ds:schemaRef ds:uri="47e4127d-1d07-4d4a-80ce-5b8cc81159bb"/>
    <ds:schemaRef ds:uri="http://purl.org/dc/terms/"/>
    <ds:schemaRef ds:uri="http://schemas.openxmlformats.org/package/2006/metadata/core-properties"/>
    <ds:schemaRef ds:uri="http://schemas.microsoft.com/office/2006/documentManagement/types"/>
    <ds:schemaRef ds:uri="9895f8bc-a2f2-489a-b728-feea37ebc85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4035</TotalTime>
  <Words>3227</Words>
  <Application>Microsoft Office PowerPoint</Application>
  <PresentationFormat>On-screen Show (4:3)</PresentationFormat>
  <Paragraphs>318</Paragraphs>
  <Slides>21</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Avenir Next Regular</vt:lpstr>
      <vt:lpstr>AvenirNext LT Pro Bold</vt:lpstr>
      <vt:lpstr>Calibri</vt:lpstr>
      <vt:lpstr>Mercury Display</vt:lpstr>
      <vt:lpstr>Mercury Display Semibold</vt:lpstr>
      <vt:lpstr>Times New Roman</vt:lpstr>
      <vt:lpstr>Wingdings</vt:lpstr>
      <vt:lpstr>ZapfHumnst BT</vt:lpstr>
      <vt:lpstr>UK Primary White Standard</vt:lpstr>
      <vt:lpstr>Watershed Academy Watershed Coordinator Training Series</vt:lpstr>
      <vt:lpstr>PowerPoint Presentation</vt:lpstr>
      <vt:lpstr>We really need a plan! Why?</vt:lpstr>
      <vt:lpstr>PowerPoint Presentation</vt:lpstr>
      <vt:lpstr>PowerPoint Presentation</vt:lpstr>
      <vt:lpstr>Start with the DRIVING FORCE.</vt:lpstr>
      <vt:lpstr>EXAMPLE – Driving Force</vt:lpstr>
      <vt:lpstr>Move on to the GOALS.</vt:lpstr>
      <vt:lpstr>EXAMPLE - Goals</vt:lpstr>
      <vt:lpstr>Create OBJECTIVES to achieve your goals.</vt:lpstr>
      <vt:lpstr>As you progress through your outreach campaign, objectives and activities will change!</vt:lpstr>
      <vt:lpstr>EXAMPLE - Objectives</vt:lpstr>
      <vt:lpstr>Objectives vs Behaviors?</vt:lpstr>
      <vt:lpstr>EXAMPLE – Objectives and Behaviors</vt:lpstr>
      <vt:lpstr>ACTIVITY: Building Blocks Worksheet</vt:lpstr>
      <vt:lpstr>Which behaviors should you focus on promoting?</vt:lpstr>
      <vt:lpstr>Community-Based Social Marketing</vt:lpstr>
      <vt:lpstr>The Social Marketing Approach</vt:lpstr>
      <vt:lpstr>PowerPoint Presentation</vt:lpstr>
      <vt:lpstr>PowerPoint Presentation</vt:lpstr>
      <vt:lpstr>Activity: Brainstorming Behaviors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Watershed Academy Watershed Coordinator Training Series</dc:title>
  <dc:creator>McAlister, Malissa L.</dc:creator>
  <cp:lastModifiedBy>McAlister, Malissa L.</cp:lastModifiedBy>
  <cp:revision>55</cp:revision>
  <cp:lastPrinted>2020-10-06T20:45:27Z</cp:lastPrinted>
  <dcterms:created xsi:type="dcterms:W3CDTF">2020-08-14T18:17:33Z</dcterms:created>
  <dcterms:modified xsi:type="dcterms:W3CDTF">2020-10-07T14:07:09Z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0x0101002784C88C48B1594BB0B661E058B8F7DE</vt:lpwstr>
  </property>
</Properties>
</file>