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430" r:id="rId2"/>
    <p:sldId id="434" r:id="rId3"/>
    <p:sldId id="296" r:id="rId4"/>
    <p:sldId id="304" r:id="rId5"/>
    <p:sldId id="305" r:id="rId6"/>
    <p:sldId id="437" r:id="rId7"/>
    <p:sldId id="302" r:id="rId8"/>
    <p:sldId id="435" r:id="rId9"/>
    <p:sldId id="436" r:id="rId10"/>
    <p:sldId id="438" r:id="rId11"/>
    <p:sldId id="439" r:id="rId12"/>
    <p:sldId id="300" r:id="rId13"/>
    <p:sldId id="308" r:id="rId14"/>
    <p:sldId id="310" r:id="rId15"/>
    <p:sldId id="313" r:id="rId16"/>
    <p:sldId id="301" r:id="rId17"/>
    <p:sldId id="311" r:id="rId18"/>
    <p:sldId id="440" r:id="rId19"/>
    <p:sldId id="433" r:id="rId20"/>
    <p:sldId id="441" r:id="rId21"/>
    <p:sldId id="298" r:id="rId22"/>
    <p:sldId id="299" r:id="rId23"/>
    <p:sldId id="314" r:id="rId24"/>
    <p:sldId id="316" r:id="rId25"/>
    <p:sldId id="318" r:id="rId26"/>
    <p:sldId id="315" r:id="rId27"/>
    <p:sldId id="319" r:id="rId28"/>
    <p:sldId id="320" r:id="rId29"/>
    <p:sldId id="334" r:id="rId30"/>
    <p:sldId id="336" r:id="rId31"/>
    <p:sldId id="337" r:id="rId32"/>
    <p:sldId id="442" r:id="rId33"/>
    <p:sldId id="338" r:id="rId34"/>
    <p:sldId id="322" r:id="rId35"/>
    <p:sldId id="270"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s, Steven" initials="ES" lastIdx="1" clrIdx="0">
    <p:extLst>
      <p:ext uri="{19B8F6BF-5375-455C-9EA6-DF929625EA0E}">
        <p15:presenceInfo xmlns:p15="http://schemas.microsoft.com/office/powerpoint/2012/main" userId="S-1-5-21-436374069-1454471165-682003330-476601" providerId="AD"/>
      </p:ext>
    </p:extLst>
  </p:cmAuthor>
  <p:cmAuthor id="2" name="Arnold, Melanie (EEC)" initials="AM(" lastIdx="15" clrIdx="1">
    <p:extLst>
      <p:ext uri="{19B8F6BF-5375-455C-9EA6-DF929625EA0E}">
        <p15:presenceInfo xmlns:p15="http://schemas.microsoft.com/office/powerpoint/2012/main" userId="S-1-5-21-1781183465-1365011279-2885023873-20169" providerId="AD"/>
      </p:ext>
    </p:extLst>
  </p:cmAuthor>
  <p:cmAuthor id="3" name="Booth, Dale (EEC)" initials="BD(" lastIdx="2" clrIdx="2">
    <p:extLst>
      <p:ext uri="{19B8F6BF-5375-455C-9EA6-DF929625EA0E}">
        <p15:presenceInfo xmlns:p15="http://schemas.microsoft.com/office/powerpoint/2012/main" userId="S-1-5-21-1781183465-1365011279-2885023873-323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5003"/>
    <a:srgbClr val="FFAA01"/>
    <a:srgbClr val="FFDD89"/>
    <a:srgbClr val="FF9999"/>
    <a:srgbClr val="D9D9D9"/>
    <a:srgbClr val="0032A1"/>
    <a:srgbClr val="0033A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13" autoAdjust="0"/>
    <p:restoredTop sz="61265" autoAdjust="0"/>
  </p:normalViewPr>
  <p:slideViewPr>
    <p:cSldViewPr snapToGrid="0" snapToObjects="1">
      <p:cViewPr varScale="1">
        <p:scale>
          <a:sx n="41" d="100"/>
          <a:sy n="41" d="100"/>
        </p:scale>
        <p:origin x="1652" y="32"/>
      </p:cViewPr>
      <p:guideLst>
        <p:guide orient="horz" pos="2160"/>
        <p:guide pos="2880"/>
      </p:guideLst>
    </p:cSldViewPr>
  </p:slideViewPr>
  <p:outlineViewPr>
    <p:cViewPr>
      <p:scale>
        <a:sx n="33" d="100"/>
        <a:sy n="33" d="100"/>
      </p:scale>
      <p:origin x="0" y="-6"/>
    </p:cViewPr>
  </p:outlineViewPr>
  <p:notesTextViewPr>
    <p:cViewPr>
      <p:scale>
        <a:sx n="100" d="100"/>
        <a:sy n="100" d="100"/>
      </p:scale>
      <p:origin x="0" y="0"/>
    </p:cViewPr>
  </p:notesTextViewPr>
  <p:notesViewPr>
    <p:cSldViewPr snapToGrid="0" snapToObjects="1">
      <p:cViewPr varScale="1">
        <p:scale>
          <a:sx n="92" d="100"/>
          <a:sy n="92" d="100"/>
        </p:scale>
        <p:origin x="373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19"/>
      <c:rAngAx val="0"/>
    </c:view3D>
    <c:floor>
      <c:thickness val="0"/>
    </c:floor>
    <c:sideWall>
      <c:thickness val="0"/>
    </c:sideWall>
    <c:backWall>
      <c:thickness val="0"/>
    </c:backWall>
    <c:plotArea>
      <c:layout>
        <c:manualLayout>
          <c:layoutTarget val="inner"/>
          <c:xMode val="edge"/>
          <c:yMode val="edge"/>
          <c:x val="7.3664810803244192E-3"/>
          <c:y val="0.15479618915038931"/>
          <c:w val="0.99050570214252909"/>
          <c:h val="0.84390851479549078"/>
        </c:manualLayout>
      </c:layout>
      <c:pie3DChart>
        <c:varyColors val="1"/>
        <c:ser>
          <c:idx val="0"/>
          <c:order val="0"/>
          <c:dPt>
            <c:idx val="2"/>
            <c:bubble3D val="0"/>
            <c:explosion val="36"/>
            <c:spPr>
              <a:ln w="12700"/>
            </c:spPr>
            <c:extLst>
              <c:ext xmlns:c16="http://schemas.microsoft.com/office/drawing/2014/chart" uri="{C3380CC4-5D6E-409C-BE32-E72D297353CC}">
                <c16:uniqueId val="{00000001-7BF0-4304-9684-C289DFDC85B1}"/>
              </c:ext>
            </c:extLst>
          </c:dPt>
          <c:dLbls>
            <c:delete val="1"/>
          </c:dLbls>
          <c:val>
            <c:numRef>
              <c:f>Sheet1!$B$2:$B$4</c:f>
              <c:numCache>
                <c:formatCode>General</c:formatCode>
                <c:ptCount val="3"/>
                <c:pt idx="0">
                  <c:v>45</c:v>
                </c:pt>
                <c:pt idx="1">
                  <c:v>45</c:v>
                </c:pt>
                <c:pt idx="2">
                  <c:v>10</c:v>
                </c:pt>
              </c:numCache>
            </c:numRef>
          </c:val>
          <c:extLst>
            <c:ext xmlns:c16="http://schemas.microsoft.com/office/drawing/2014/chart" uri="{C3380CC4-5D6E-409C-BE32-E72D297353CC}">
              <c16:uniqueId val="{00000004-7BF0-4304-9684-C289DFDC85B1}"/>
            </c:ext>
          </c:extLst>
        </c:ser>
        <c:dLbls>
          <c:showLegendKey val="0"/>
          <c:showVal val="0"/>
          <c:showCatName val="1"/>
          <c:showSerName val="0"/>
          <c:showPercent val="0"/>
          <c:showBubbleSize val="0"/>
          <c:showLeaderLines val="1"/>
        </c:dLbls>
      </c:pie3DChart>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77F56-FD7F-46B1-B0F9-38C995FDA837}" type="datetimeFigureOut">
              <a:rPr lang="en-US" smtClean="0"/>
              <a:t>2/27/2019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1573F1-F95D-403A-A47C-A1143ABC9F0B}" type="slidenum">
              <a:rPr lang="en-US" smtClean="0"/>
              <a:t>‹#›</a:t>
            </a:fld>
            <a:endParaRPr lang="en-US"/>
          </a:p>
        </p:txBody>
      </p:sp>
    </p:spTree>
    <p:extLst>
      <p:ext uri="{BB962C8B-B14F-4D97-AF65-F5344CB8AC3E}">
        <p14:creationId xmlns:p14="http://schemas.microsoft.com/office/powerpoint/2010/main" val="286082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1573F1-F95D-403A-A47C-A1143ABC9F0B}" type="slidenum">
              <a:rPr lang="en-US" smtClean="0"/>
              <a:t>1</a:t>
            </a:fld>
            <a:endParaRPr lang="en-US"/>
          </a:p>
        </p:txBody>
      </p:sp>
    </p:spTree>
    <p:extLst>
      <p:ext uri="{BB962C8B-B14F-4D97-AF65-F5344CB8AC3E}">
        <p14:creationId xmlns:p14="http://schemas.microsoft.com/office/powerpoint/2010/main" val="1559552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Success monitoring</a:t>
            </a:r>
            <a:r>
              <a:rPr lang="en-US" sz="1000" u="none" dirty="0"/>
              <a:t> is used to verify that best management practices are enabling water quality improvements.  </a:t>
            </a:r>
          </a:p>
          <a:p>
            <a:r>
              <a:rPr lang="en-US" sz="1000" u="none" dirty="0"/>
              <a:t>Ideally, this type of targeted monitoring will demonstrate that management efforts have improved a waterbody’s condition to levels that meet attainment of its designated uses.  </a:t>
            </a:r>
          </a:p>
          <a:p>
            <a:r>
              <a:rPr lang="en-US" sz="1000" u="none" dirty="0"/>
              <a:t>This will allow for 303d de-listings, which are noted as a success by the USEPA.</a:t>
            </a:r>
          </a:p>
          <a:p>
            <a:endParaRPr lang="en-US" sz="1000" u="none" dirty="0"/>
          </a:p>
          <a:p>
            <a:r>
              <a:rPr lang="en-US" sz="1000" u="sng" dirty="0"/>
              <a:t>Nonpoint source monitoring </a:t>
            </a:r>
            <a:r>
              <a:rPr lang="en-US" sz="1000" u="none" dirty="0"/>
              <a:t>techniques are similarly used to show whether </a:t>
            </a:r>
            <a:r>
              <a:rPr lang="en-US" sz="1000" u="none" dirty="0">
                <a:solidFill>
                  <a:srgbClr val="FF0000"/>
                </a:solidFill>
              </a:rPr>
              <a:t>of</a:t>
            </a:r>
            <a:r>
              <a:rPr lang="en-US" sz="1000" u="none" dirty="0"/>
              <a:t> not NPS management approaches are decreasing runoff pollutant contributions.</a:t>
            </a:r>
          </a:p>
          <a:p>
            <a:endParaRPr lang="en-US" sz="1000" u="none" dirty="0"/>
          </a:p>
          <a:p>
            <a:r>
              <a:rPr lang="en-US" sz="1000" u="sng" dirty="0"/>
              <a:t>Wetlands monitoring and assessment</a:t>
            </a:r>
            <a:r>
              <a:rPr lang="en-US" sz="1000" u="none" dirty="0"/>
              <a:t> is also being conducted by DOW to establish a baseline in wetlands </a:t>
            </a:r>
            <a:r>
              <a:rPr lang="en-US" sz="1000" b="1" u="none" dirty="0"/>
              <a:t>extent, condition and function</a:t>
            </a:r>
            <a:r>
              <a:rPr lang="en-US" sz="1000" u="none" dirty="0"/>
              <a:t>, and to </a:t>
            </a:r>
            <a:r>
              <a:rPr lang="en-US" sz="1000" b="1" u="none" dirty="0"/>
              <a:t>characterize trends over time</a:t>
            </a:r>
            <a:r>
              <a:rPr lang="en-US" sz="1000" u="none" dirty="0"/>
              <a:t>.  </a:t>
            </a:r>
          </a:p>
          <a:p>
            <a:r>
              <a:rPr lang="en-US" sz="1000" u="none" dirty="0"/>
              <a:t>Once these goals are better achieved, DOW plans to develop </a:t>
            </a:r>
            <a:r>
              <a:rPr lang="en-US" sz="1000" b="1" u="none" dirty="0"/>
              <a:t>wetland-specific water quality standards and designated uses</a:t>
            </a:r>
            <a:r>
              <a:rPr lang="en-US" sz="1000" u="none" dirty="0"/>
              <a:t>.  Eastern Kentucky University is assisting with the development of vegetation and amphibian indices of biotic integrity for wetlands assessment.</a:t>
            </a:r>
            <a:endParaRPr lang="en-US" sz="1000" u="sng" dirty="0"/>
          </a:p>
          <a:p>
            <a:endParaRPr lang="en-US" sz="1000" u="sng" dirty="0"/>
          </a:p>
          <a:p>
            <a:r>
              <a:rPr lang="en-US" sz="1000" u="sng" dirty="0"/>
              <a:t>Groundwater monitoring</a:t>
            </a:r>
            <a:r>
              <a:rPr lang="en-US" sz="1000" u="none" dirty="0"/>
              <a:t> is conducted by the Division of Water and others, such as the Kentucky Geological Survey, to assess water quality parameters and note changes or issues.  Frequently, monitoring well sites are used to collect samples and die-tracing is used to </a:t>
            </a:r>
            <a:r>
              <a:rPr lang="en-US" sz="1000" u="none" dirty="0" err="1"/>
              <a:t>determe</a:t>
            </a:r>
            <a:r>
              <a:rPr lang="en-US" sz="1000" u="none" dirty="0"/>
              <a:t> flow paths.</a:t>
            </a:r>
            <a:endParaRPr lang="en-US" sz="1000" u="sng" dirty="0"/>
          </a:p>
          <a:p>
            <a:endParaRPr lang="en-US" sz="1000" u="sng" dirty="0"/>
          </a:p>
          <a:p>
            <a:endParaRPr lang="en-US" sz="1000" u="none"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10</a:t>
            </a:fld>
            <a:endParaRPr lang="en-US"/>
          </a:p>
        </p:txBody>
      </p:sp>
    </p:spTree>
    <p:extLst>
      <p:ext uri="{BB962C8B-B14F-4D97-AF65-F5344CB8AC3E}">
        <p14:creationId xmlns:p14="http://schemas.microsoft.com/office/powerpoint/2010/main" val="3326650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1573F1-F95D-403A-A47C-A1143ABC9F0B}" type="slidenum">
              <a:rPr lang="en-US" smtClean="0"/>
              <a:t>11</a:t>
            </a:fld>
            <a:endParaRPr lang="en-US"/>
          </a:p>
        </p:txBody>
      </p:sp>
    </p:spTree>
    <p:extLst>
      <p:ext uri="{BB962C8B-B14F-4D97-AF65-F5344CB8AC3E}">
        <p14:creationId xmlns:p14="http://schemas.microsoft.com/office/powerpoint/2010/main" val="3537727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highlight>
                  <a:srgbClr val="FFFF00"/>
                </a:highlight>
              </a:rPr>
              <a:t>One set of criteria for water quality assessment is the basic physical and chemical conditions.  This includes parameters with numeric criteria</a:t>
            </a:r>
            <a:r>
              <a:rPr lang="en-US" sz="800" baseline="0" dirty="0">
                <a:highlight>
                  <a:srgbClr val="FFFF00"/>
                </a:highlight>
              </a:rPr>
              <a:t> </a:t>
            </a:r>
            <a:r>
              <a:rPr lang="en-US" sz="800" dirty="0">
                <a:highlight>
                  <a:srgbClr val="FFFF00"/>
                </a:highlight>
              </a:rPr>
              <a:t>such as temperature, pH, and dissolved oxygen</a:t>
            </a:r>
          </a:p>
          <a:p>
            <a:endParaRPr lang="en-US" sz="1000" dirty="0"/>
          </a:p>
          <a:p>
            <a:r>
              <a:rPr lang="en-US" sz="1000" dirty="0"/>
              <a:t>An assessed water’s support categorization is based on frequency of samples meeting the criteria</a:t>
            </a:r>
            <a:r>
              <a:rPr lang="en-US" sz="1000" baseline="0" dirty="0"/>
              <a:t>.  </a:t>
            </a:r>
          </a:p>
          <a:p>
            <a:r>
              <a:rPr lang="en-US" sz="1000" baseline="0" dirty="0"/>
              <a:t>For example, if a stream’s dissolved oxygen readings are above the acceptable threshold of 5 mg/l in at least 90% of the samples taken, it is in “full support” of its associated aquatic life use.</a:t>
            </a:r>
          </a:p>
          <a:p>
            <a:endParaRPr lang="en-US" sz="1000" baseline="0" dirty="0"/>
          </a:p>
          <a:p>
            <a:r>
              <a:rPr lang="en-US" sz="1000" baseline="0" dirty="0"/>
              <a:t>Kentucky also has water quality standards for metals concentrations, such as iron, lead, and arsenic. These fall under the category of Toxic Pollutant Criteria</a:t>
            </a:r>
          </a:p>
          <a:p>
            <a:r>
              <a:rPr lang="en-US" sz="1000" baseline="0" dirty="0"/>
              <a:t>In order to fully satisfy designated uses, no violations are allowable with quarterly sampling and only one sample can exceed the metals standard with a monthly sampling frequency.</a:t>
            </a:r>
          </a:p>
          <a:p>
            <a:endParaRPr lang="en-US" sz="1000" dirty="0"/>
          </a:p>
          <a:p>
            <a:endParaRPr lang="en-US" sz="1000"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12</a:t>
            </a:fld>
            <a:endParaRPr lang="en-US"/>
          </a:p>
        </p:txBody>
      </p:sp>
    </p:spTree>
    <p:extLst>
      <p:ext uri="{BB962C8B-B14F-4D97-AF65-F5344CB8AC3E}">
        <p14:creationId xmlns:p14="http://schemas.microsoft.com/office/powerpoint/2010/main" val="4163334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Kentucky also uses biological assessments for water quality, including evaluations of algae, macroinvertebrates and fish.  </a:t>
            </a:r>
          </a:p>
          <a:p>
            <a:r>
              <a:rPr lang="en-US" sz="1000" dirty="0"/>
              <a:t>These assessments incorporate many different observations and factors and results in an index rating of full, partial or non-support for aquatic life support.</a:t>
            </a:r>
          </a:p>
        </p:txBody>
      </p:sp>
      <p:sp>
        <p:nvSpPr>
          <p:cNvPr id="4" name="Slide Number Placeholder 3"/>
          <p:cNvSpPr>
            <a:spLocks noGrp="1"/>
          </p:cNvSpPr>
          <p:nvPr>
            <p:ph type="sldNum" sz="quarter" idx="10"/>
          </p:nvPr>
        </p:nvSpPr>
        <p:spPr/>
        <p:txBody>
          <a:bodyPr/>
          <a:lstStyle/>
          <a:p>
            <a:fld id="{7E1573F1-F95D-403A-A47C-A1143ABC9F0B}" type="slidenum">
              <a:rPr lang="en-US" smtClean="0"/>
              <a:t>13</a:t>
            </a:fld>
            <a:endParaRPr lang="en-US"/>
          </a:p>
        </p:txBody>
      </p:sp>
    </p:spTree>
    <p:extLst>
      <p:ext uri="{BB962C8B-B14F-4D97-AF65-F5344CB8AC3E}">
        <p14:creationId xmlns:p14="http://schemas.microsoft.com/office/powerpoint/2010/main" val="3878356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In order to evaluate the safety of waterbodies for recreational uses, such as swimming, boating and fishing, the Division of Water samples both bacteria concentrations (E. coli or fecal coliform) and pH levels.</a:t>
            </a:r>
          </a:p>
          <a:p>
            <a:endParaRPr lang="en-US" sz="1000" dirty="0"/>
          </a:p>
          <a:p>
            <a:r>
              <a:rPr lang="en-US" sz="1000" dirty="0"/>
              <a:t>For bacteria assessment, samples are collected during the recreational season of May through October, and ideally 5 samples are collected within a 30-day period.  The geometric mean (a type of average) helps moderate wide fluctuations often observed with bacteria counts.</a:t>
            </a:r>
          </a:p>
          <a:p>
            <a:endParaRPr lang="en-US" sz="1000" dirty="0"/>
          </a:p>
          <a:p>
            <a:r>
              <a:rPr lang="en-US" sz="1000" dirty="0"/>
              <a:t>CFU = colony forming units, used as a way to assess E. coli concentrations in the lab</a:t>
            </a:r>
          </a:p>
          <a:p>
            <a:endParaRPr lang="en-US" sz="1000" dirty="0"/>
          </a:p>
          <a:p>
            <a:r>
              <a:rPr lang="en-US" sz="1000" dirty="0"/>
              <a:t>In order to support the primary contact recreation use, water pH should be greater than </a:t>
            </a:r>
            <a:r>
              <a:rPr lang="en-US" sz="1000" b="1" dirty="0"/>
              <a:t>6 and less than 9.  </a:t>
            </a:r>
            <a:r>
              <a:rPr lang="en-US" sz="1000" dirty="0"/>
              <a:t>Otherwise, the waterbody is considered in non-support of this use.</a:t>
            </a:r>
          </a:p>
          <a:p>
            <a:endParaRPr lang="en-US" sz="1000" dirty="0"/>
          </a:p>
          <a:p>
            <a:r>
              <a:rPr lang="en-US" sz="1000" dirty="0"/>
              <a:t>Partially supporting if less 10% of samples exceed</a:t>
            </a:r>
            <a:r>
              <a:rPr lang="en-US" sz="1000" baseline="0" dirty="0"/>
              <a:t> the normal range</a:t>
            </a:r>
          </a:p>
          <a:p>
            <a:r>
              <a:rPr lang="en-US" sz="1000" baseline="0" dirty="0"/>
              <a:t>Non supporting if more than 10% exceed normal range</a:t>
            </a:r>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14</a:t>
            </a:fld>
            <a:endParaRPr lang="en-US"/>
          </a:p>
        </p:txBody>
      </p:sp>
    </p:spTree>
    <p:extLst>
      <p:ext uri="{BB962C8B-B14F-4D97-AF65-F5344CB8AC3E}">
        <p14:creationId xmlns:p14="http://schemas.microsoft.com/office/powerpoint/2010/main" val="3869878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Water quality assessments are summarized in a report to congress, which is required every 2 years.</a:t>
            </a:r>
          </a:p>
          <a:p>
            <a:endParaRPr lang="en-US" sz="1000" dirty="0"/>
          </a:p>
          <a:p>
            <a:r>
              <a:rPr lang="en-US" sz="1000" dirty="0"/>
              <a:t>Kentucky now uses a combined (or integrated) report that includes satisfaction of 305b requirements to report water quality assessment findings and 303d requirements to submit a list of waterbodies that do not meet associated water quality criteria.</a:t>
            </a:r>
          </a:p>
        </p:txBody>
      </p:sp>
      <p:sp>
        <p:nvSpPr>
          <p:cNvPr id="4" name="Slide Number Placeholder 3"/>
          <p:cNvSpPr>
            <a:spLocks noGrp="1"/>
          </p:cNvSpPr>
          <p:nvPr>
            <p:ph type="sldNum" sz="quarter" idx="10"/>
          </p:nvPr>
        </p:nvSpPr>
        <p:spPr/>
        <p:txBody>
          <a:bodyPr/>
          <a:lstStyle/>
          <a:p>
            <a:fld id="{7E1573F1-F95D-403A-A47C-A1143ABC9F0B}" type="slidenum">
              <a:rPr lang="en-US" smtClean="0"/>
              <a:t>15</a:t>
            </a:fld>
            <a:endParaRPr lang="en-US"/>
          </a:p>
        </p:txBody>
      </p:sp>
    </p:spTree>
    <p:extLst>
      <p:ext uri="{BB962C8B-B14F-4D97-AF65-F5344CB8AC3E}">
        <p14:creationId xmlns:p14="http://schemas.microsoft.com/office/powerpoint/2010/main" val="2177158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305b report includes a list of all waterbodies that have been assessed for one or more designated uses.</a:t>
            </a:r>
          </a:p>
          <a:p>
            <a:endParaRPr lang="en-US" sz="1000" dirty="0"/>
          </a:p>
          <a:p>
            <a:r>
              <a:rPr lang="en-US" sz="1000" dirty="0"/>
              <a:t>Waterbodies are put into different categories depending upon the assessment decision made for that waterbody.</a:t>
            </a:r>
          </a:p>
          <a:p>
            <a:endParaRPr lang="en-US" sz="1000" dirty="0"/>
          </a:p>
          <a:p>
            <a:r>
              <a:rPr lang="en-US" sz="1000" dirty="0"/>
              <a:t>This table shows the numeric ratings for a variety of assessment categories.  </a:t>
            </a:r>
          </a:p>
          <a:p>
            <a:endParaRPr lang="en-US" sz="1000" dirty="0"/>
          </a:p>
          <a:p>
            <a:r>
              <a:rPr lang="en-US" sz="1000" dirty="0"/>
              <a:t>Categories 1 through 2C – considered supporting </a:t>
            </a:r>
          </a:p>
          <a:p>
            <a:endParaRPr lang="en-US" sz="1000" dirty="0"/>
          </a:p>
          <a:p>
            <a:r>
              <a:rPr lang="en-US" sz="1000" dirty="0"/>
              <a:t>Category 3 – waterbody has not been assessed</a:t>
            </a:r>
          </a:p>
          <a:p>
            <a:endParaRPr lang="en-US" sz="1000" dirty="0"/>
          </a:p>
          <a:p>
            <a:r>
              <a:rPr lang="en-US" sz="1000" dirty="0"/>
              <a:t>Categories 4 and 5 – non supporting or impaired</a:t>
            </a:r>
          </a:p>
          <a:p>
            <a:endParaRPr lang="en-US" sz="1000" dirty="0"/>
          </a:p>
          <a:p>
            <a:r>
              <a:rPr lang="en-US" sz="1000" dirty="0"/>
              <a:t>However, only waters in the 5 category are included in the 303d list, because waters in the 4A, 4B and 4C categories are being addressed through a TMDL or other means, or the non-support designation is due to something other than a manageable pollutant source.</a:t>
            </a:r>
          </a:p>
        </p:txBody>
      </p:sp>
      <p:sp>
        <p:nvSpPr>
          <p:cNvPr id="4" name="Slide Number Placeholder 3"/>
          <p:cNvSpPr>
            <a:spLocks noGrp="1"/>
          </p:cNvSpPr>
          <p:nvPr>
            <p:ph type="sldNum" sz="quarter" idx="10"/>
          </p:nvPr>
        </p:nvSpPr>
        <p:spPr/>
        <p:txBody>
          <a:bodyPr/>
          <a:lstStyle/>
          <a:p>
            <a:fld id="{7E1573F1-F95D-403A-A47C-A1143ABC9F0B}" type="slidenum">
              <a:rPr lang="en-US" smtClean="0"/>
              <a:t>16</a:t>
            </a:fld>
            <a:endParaRPr lang="en-US"/>
          </a:p>
        </p:txBody>
      </p:sp>
    </p:spTree>
    <p:extLst>
      <p:ext uri="{BB962C8B-B14F-4D97-AF65-F5344CB8AC3E}">
        <p14:creationId xmlns:p14="http://schemas.microsoft.com/office/powerpoint/2010/main" val="2613458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table shows the number of assessed segments per category for each of the designated uses.</a:t>
            </a:r>
          </a:p>
          <a:p>
            <a:endParaRPr lang="en-US" sz="1000" dirty="0"/>
          </a:p>
          <a:p>
            <a:r>
              <a:rPr lang="en-US" sz="1000" dirty="0"/>
              <a:t>Note the large number of segments in Category 3, meaning that</a:t>
            </a:r>
            <a:r>
              <a:rPr lang="en-US" sz="1000" baseline="0" dirty="0"/>
              <a:t> not enough information has been collected to perform these assessments.</a:t>
            </a:r>
          </a:p>
        </p:txBody>
      </p:sp>
      <p:sp>
        <p:nvSpPr>
          <p:cNvPr id="4" name="Slide Number Placeholder 3"/>
          <p:cNvSpPr>
            <a:spLocks noGrp="1"/>
          </p:cNvSpPr>
          <p:nvPr>
            <p:ph type="sldNum" sz="quarter" idx="10"/>
          </p:nvPr>
        </p:nvSpPr>
        <p:spPr/>
        <p:txBody>
          <a:bodyPr/>
          <a:lstStyle/>
          <a:p>
            <a:fld id="{7E1573F1-F95D-403A-A47C-A1143ABC9F0B}" type="slidenum">
              <a:rPr lang="en-US" smtClean="0"/>
              <a:t>17</a:t>
            </a:fld>
            <a:endParaRPr lang="en-US"/>
          </a:p>
        </p:txBody>
      </p:sp>
    </p:spTree>
    <p:extLst>
      <p:ext uri="{BB962C8B-B14F-4D97-AF65-F5344CB8AC3E}">
        <p14:creationId xmlns:p14="http://schemas.microsoft.com/office/powerpoint/2010/main" val="3459218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t>Note that only 14% of the waterbodies in the state have been assessed. This means that the majority of the streams in the state have not yet been assessed. Unassessed waterbodies are assumed to be fully supporting, but the reality is the percentages are probably similar to what has already been assessed. </a:t>
            </a:r>
          </a:p>
        </p:txBody>
      </p:sp>
      <p:sp>
        <p:nvSpPr>
          <p:cNvPr id="4" name="Slide Number Placeholder 3"/>
          <p:cNvSpPr>
            <a:spLocks noGrp="1"/>
          </p:cNvSpPr>
          <p:nvPr>
            <p:ph type="sldNum" sz="quarter" idx="10"/>
          </p:nvPr>
        </p:nvSpPr>
        <p:spPr/>
        <p:txBody>
          <a:bodyPr/>
          <a:lstStyle/>
          <a:p>
            <a:fld id="{7E1573F1-F95D-403A-A47C-A1143ABC9F0B}" type="slidenum">
              <a:rPr lang="en-US" smtClean="0"/>
              <a:t>18</a:t>
            </a:fld>
            <a:endParaRPr lang="en-US"/>
          </a:p>
        </p:txBody>
      </p:sp>
    </p:spTree>
    <p:extLst>
      <p:ext uri="{BB962C8B-B14F-4D97-AF65-F5344CB8AC3E}">
        <p14:creationId xmlns:p14="http://schemas.microsoft.com/office/powerpoint/2010/main" val="64325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a:t>Of the 14% streams that have been assessed, not all designated uses have been assessed equally.</a:t>
            </a:r>
          </a:p>
          <a:p>
            <a:endParaRPr lang="en-US" sz="1000" baseline="0" dirty="0"/>
          </a:p>
          <a:p>
            <a:r>
              <a:rPr lang="en-US" sz="1000" baseline="0" dirty="0"/>
              <a:t>Some designated uses are assessed for most streams (such as aquatic life use and primate contact recreation), while others are only conducted for select streams (drinking water use).</a:t>
            </a:r>
          </a:p>
          <a:p>
            <a:endParaRPr lang="en-US" sz="1000" baseline="0" dirty="0"/>
          </a:p>
          <a:p>
            <a:r>
              <a:rPr lang="en-US" sz="1000" baseline="0" dirty="0"/>
              <a:t>For example, in the 2016 report, only 13% of the streams that had been assessed were NOT assessed for aquatic life, but 95% were not assessed as a drinking water supply.</a:t>
            </a:r>
          </a:p>
          <a:p>
            <a:endParaRPr lang="en-US" sz="1000" baseline="0" dirty="0"/>
          </a:p>
          <a:p>
            <a:r>
              <a:rPr lang="en-US" sz="1000" baseline="0" dirty="0"/>
              <a:t>Also TMDLs were developed much more frequently for primary contact recreation (358 segments) than aquatic life (21) or fish consumption (1).  </a:t>
            </a:r>
          </a:p>
          <a:p>
            <a:endParaRPr lang="en-US" sz="1000" baseline="0" dirty="0"/>
          </a:p>
          <a:p>
            <a:r>
              <a:rPr lang="en-US" sz="1000" baseline="0" dirty="0"/>
              <a:t>So keep in mind that as more streams are assessed for more uses, we will likely find more impairments.</a:t>
            </a:r>
          </a:p>
          <a:p>
            <a:endParaRPr lang="en-US" sz="1000" baseline="0" dirty="0"/>
          </a:p>
        </p:txBody>
      </p:sp>
      <p:sp>
        <p:nvSpPr>
          <p:cNvPr id="4" name="Slide Number Placeholder 3"/>
          <p:cNvSpPr>
            <a:spLocks noGrp="1"/>
          </p:cNvSpPr>
          <p:nvPr>
            <p:ph type="sldNum" sz="quarter" idx="10"/>
          </p:nvPr>
        </p:nvSpPr>
        <p:spPr/>
        <p:txBody>
          <a:bodyPr/>
          <a:lstStyle/>
          <a:p>
            <a:fld id="{7E1573F1-F95D-403A-A47C-A1143ABC9F0B}" type="slidenum">
              <a:rPr lang="en-US" smtClean="0"/>
              <a:t>19</a:t>
            </a:fld>
            <a:endParaRPr lang="en-US"/>
          </a:p>
        </p:txBody>
      </p:sp>
    </p:spTree>
    <p:extLst>
      <p:ext uri="{BB962C8B-B14F-4D97-AF65-F5344CB8AC3E}">
        <p14:creationId xmlns:p14="http://schemas.microsoft.com/office/powerpoint/2010/main" val="180422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When water quality monitoring in Kentucky first began, it consisted of a statewide network of only 45 sites throughout the entire state.</a:t>
            </a:r>
          </a:p>
          <a:p>
            <a:endParaRPr lang="en-US" sz="1000" dirty="0"/>
          </a:p>
          <a:p>
            <a:r>
              <a:rPr lang="en-US" sz="1000" dirty="0"/>
              <a:t>Since the Watershed Management Framework approach was adopted in 1998, the number of monitoring sites have increased and more intensive monitoring has been achieved.</a:t>
            </a:r>
          </a:p>
          <a:p>
            <a:endParaRPr lang="en-US" sz="1000" dirty="0"/>
          </a:p>
          <a:p>
            <a:r>
              <a:rPr lang="en-US" sz="1000" dirty="0"/>
              <a:t>The Division of Water’s Water Quality Branch is responsible for monitoring and assessing the quality of Kentucky’s stream, lakes and wetlands.  </a:t>
            </a:r>
          </a:p>
          <a:p>
            <a:r>
              <a:rPr lang="en-US" sz="1000" dirty="0"/>
              <a:t>Using the data it collects, the Branch staff:</a:t>
            </a:r>
          </a:p>
          <a:p>
            <a:pPr marL="171450" indent="-171450">
              <a:buFontTx/>
              <a:buChar char="-"/>
            </a:pPr>
            <a:r>
              <a:rPr lang="en-US" sz="1000" dirty="0"/>
              <a:t>revises water quality standards and criteria, </a:t>
            </a:r>
          </a:p>
          <a:p>
            <a:pPr marL="171450" indent="-171450">
              <a:buFontTx/>
              <a:buChar char="-"/>
            </a:pPr>
            <a:r>
              <a:rPr lang="en-US" sz="1000" dirty="0"/>
              <a:t>classifies whether or not a waterbody satisfies its designated uses and </a:t>
            </a:r>
          </a:p>
          <a:p>
            <a:pPr marL="171450" indent="-171450">
              <a:buFontTx/>
              <a:buChar char="-"/>
            </a:pPr>
            <a:r>
              <a:rPr lang="en-US" sz="1000" dirty="0"/>
              <a:t>helps develop standards for KPDES permit decisions</a:t>
            </a:r>
          </a:p>
        </p:txBody>
      </p:sp>
      <p:sp>
        <p:nvSpPr>
          <p:cNvPr id="4" name="Slide Number Placeholder 3"/>
          <p:cNvSpPr>
            <a:spLocks noGrp="1"/>
          </p:cNvSpPr>
          <p:nvPr>
            <p:ph type="sldNum" sz="quarter" idx="10"/>
          </p:nvPr>
        </p:nvSpPr>
        <p:spPr/>
        <p:txBody>
          <a:bodyPr/>
          <a:lstStyle/>
          <a:p>
            <a:fld id="{7E1573F1-F95D-403A-A47C-A1143ABC9F0B}" type="slidenum">
              <a:rPr lang="en-US" smtClean="0"/>
              <a:t>2</a:t>
            </a:fld>
            <a:endParaRPr lang="en-US"/>
          </a:p>
        </p:txBody>
      </p:sp>
    </p:spTree>
    <p:extLst>
      <p:ext uri="{BB962C8B-B14F-4D97-AF65-F5344CB8AC3E}">
        <p14:creationId xmlns:p14="http://schemas.microsoft.com/office/powerpoint/2010/main" val="781758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table summarizes the 2016 assessments by the number of stream miles or percentage of stream miles.</a:t>
            </a:r>
          </a:p>
          <a:p>
            <a:endParaRPr lang="en-US" sz="1000" dirty="0"/>
          </a:p>
          <a:p>
            <a:r>
              <a:rPr lang="en-US" sz="1000" dirty="0"/>
              <a:t>Note that the designated use with greatest number of assessed miles listed as impaired was for Aquatic Life.</a:t>
            </a:r>
          </a:p>
          <a:p>
            <a:endParaRPr lang="en-US" sz="1000" dirty="0"/>
          </a:p>
          <a:p>
            <a:r>
              <a:rPr lang="en-US" sz="1000" dirty="0"/>
              <a:t>But, the greatest percentage of assessments leading to a non-support categorization was for Primary Contact Recreation.</a:t>
            </a:r>
          </a:p>
          <a:p>
            <a:r>
              <a:rPr lang="en-US" sz="1000" b="0" dirty="0"/>
              <a:t>That's not surprising since NPS and TMDL tend to target these watersheds and, by the nature of their program, seek impaired waters. </a:t>
            </a:r>
          </a:p>
          <a:p>
            <a:endParaRPr lang="en-US" sz="1000" dirty="0"/>
          </a:p>
          <a:p>
            <a:r>
              <a:rPr lang="en-US" sz="1000" dirty="0"/>
              <a:t>While all waterbodies assessed for drinking water use (or domestic water supply), a small number, fully met the criteria for this use.</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20</a:t>
            </a:fld>
            <a:endParaRPr lang="en-US"/>
          </a:p>
        </p:txBody>
      </p:sp>
    </p:spTree>
    <p:extLst>
      <p:ext uri="{BB962C8B-B14F-4D97-AF65-F5344CB8AC3E}">
        <p14:creationId xmlns:p14="http://schemas.microsoft.com/office/powerpoint/2010/main" val="3047933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is a typical map used to display Kentucky’s water quality assessments.  This map, in particular, shows which waterbodies fully support (in green), partially support (in yellow) or do not support aquatic life, based on the associated water quality criteria.</a:t>
            </a:r>
          </a:p>
        </p:txBody>
      </p:sp>
      <p:sp>
        <p:nvSpPr>
          <p:cNvPr id="4" name="Slide Number Placeholder 3"/>
          <p:cNvSpPr>
            <a:spLocks noGrp="1"/>
          </p:cNvSpPr>
          <p:nvPr>
            <p:ph type="sldNum" sz="quarter" idx="10"/>
          </p:nvPr>
        </p:nvSpPr>
        <p:spPr/>
        <p:txBody>
          <a:bodyPr/>
          <a:lstStyle/>
          <a:p>
            <a:fld id="{7E1573F1-F95D-403A-A47C-A1143ABC9F0B}" type="slidenum">
              <a:rPr lang="en-US" smtClean="0"/>
              <a:t>21</a:t>
            </a:fld>
            <a:endParaRPr lang="en-US"/>
          </a:p>
        </p:txBody>
      </p:sp>
    </p:spTree>
    <p:extLst>
      <p:ext uri="{BB962C8B-B14F-4D97-AF65-F5344CB8AC3E}">
        <p14:creationId xmlns:p14="http://schemas.microsoft.com/office/powerpoint/2010/main" val="2970514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is the same type of map, but for primary contact recreation.</a:t>
            </a:r>
          </a:p>
        </p:txBody>
      </p:sp>
      <p:sp>
        <p:nvSpPr>
          <p:cNvPr id="4" name="Slide Number Placeholder 3"/>
          <p:cNvSpPr>
            <a:spLocks noGrp="1"/>
          </p:cNvSpPr>
          <p:nvPr>
            <p:ph type="sldNum" sz="quarter" idx="10"/>
          </p:nvPr>
        </p:nvSpPr>
        <p:spPr/>
        <p:txBody>
          <a:bodyPr/>
          <a:lstStyle/>
          <a:p>
            <a:fld id="{7E1573F1-F95D-403A-A47C-A1143ABC9F0B}" type="slidenum">
              <a:rPr lang="en-US" smtClean="0"/>
              <a:t>22</a:t>
            </a:fld>
            <a:endParaRPr lang="en-US"/>
          </a:p>
        </p:txBody>
      </p:sp>
    </p:spTree>
    <p:extLst>
      <p:ext uri="{BB962C8B-B14F-4D97-AF65-F5344CB8AC3E}">
        <p14:creationId xmlns:p14="http://schemas.microsoft.com/office/powerpoint/2010/main" val="2930921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41 different causes are associated with the stream and river impairments in the 2016 report.</a:t>
            </a:r>
          </a:p>
          <a:p>
            <a:endParaRPr lang="en-US" sz="1000" dirty="0"/>
          </a:p>
          <a:p>
            <a:r>
              <a:rPr lang="en-US" sz="1000" dirty="0"/>
              <a:t>This table summarizes the 10 most common causes, with bacteria and sedimentation or siltation being the top two causes by a significant margin.</a:t>
            </a:r>
          </a:p>
        </p:txBody>
      </p:sp>
      <p:sp>
        <p:nvSpPr>
          <p:cNvPr id="4" name="Slide Number Placeholder 3"/>
          <p:cNvSpPr>
            <a:spLocks noGrp="1"/>
          </p:cNvSpPr>
          <p:nvPr>
            <p:ph type="sldNum" sz="quarter" idx="10"/>
          </p:nvPr>
        </p:nvSpPr>
        <p:spPr/>
        <p:txBody>
          <a:bodyPr/>
          <a:lstStyle/>
          <a:p>
            <a:fld id="{7E1573F1-F95D-403A-A47C-A1143ABC9F0B}" type="slidenum">
              <a:rPr lang="en-US" smtClean="0"/>
              <a:t>23</a:t>
            </a:fld>
            <a:endParaRPr lang="en-US"/>
          </a:p>
        </p:txBody>
      </p:sp>
    </p:spTree>
    <p:extLst>
      <p:ext uri="{BB962C8B-B14F-4D97-AF65-F5344CB8AC3E}">
        <p14:creationId xmlns:p14="http://schemas.microsoft.com/office/powerpoint/2010/main" val="3118514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B17E065A-5197-4570-A67A-A98F74464EB4}" type="slidenum">
              <a:rPr lang="en-US" smtClean="0"/>
              <a:pPr/>
              <a:t>24</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r>
              <a:rPr lang="en-US" sz="1000" dirty="0"/>
              <a:t>So, when a waterbody is listed as non-supporting of one of its designated uses, a Total Daily Maximum Daily Load report is required.</a:t>
            </a:r>
          </a:p>
          <a:p>
            <a:endParaRPr lang="en-US" sz="1000" dirty="0"/>
          </a:p>
          <a:p>
            <a:r>
              <a:rPr lang="en-US" sz="1000" dirty="0"/>
              <a:t>The procedure for developing a TMDL includes:</a:t>
            </a:r>
          </a:p>
          <a:p>
            <a:r>
              <a:rPr lang="en-US" sz="1000" dirty="0"/>
              <a:t>Analysis of water quality data to determine the acceptable pollutant load to the waterbody.</a:t>
            </a:r>
          </a:p>
          <a:p>
            <a:endParaRPr lang="en-US" sz="1000" dirty="0"/>
          </a:p>
          <a:p>
            <a:r>
              <a:rPr lang="en-US" sz="1000" dirty="0"/>
              <a:t>The writing of a document that explains the water quality problem and provides the sampling data to verify it.</a:t>
            </a:r>
          </a:p>
          <a:p>
            <a:r>
              <a:rPr lang="en-US" sz="1000" dirty="0"/>
              <a:t>It also describes the modeling results that help calculate pollutant loading from point and nonpoint sources and the level of pollutant reductions needed.</a:t>
            </a:r>
          </a:p>
          <a:p>
            <a:endParaRPr lang="en-US" sz="1000" dirty="0"/>
          </a:p>
          <a:p>
            <a:r>
              <a:rPr lang="en-US" sz="1000" dirty="0"/>
              <a:t>Finally, it outlines a management process for achieving the necessary pollutant load reductions.</a:t>
            </a:r>
          </a:p>
        </p:txBody>
      </p:sp>
    </p:spTree>
    <p:extLst>
      <p:ext uri="{BB962C8B-B14F-4D97-AF65-F5344CB8AC3E}">
        <p14:creationId xmlns:p14="http://schemas.microsoft.com/office/powerpoint/2010/main" val="2899688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 TMDL is sometimes referred to as a “pollution diet” to help people understand the concept.</a:t>
            </a:r>
          </a:p>
          <a:p>
            <a:endParaRPr lang="en-US" sz="1000" dirty="0"/>
          </a:p>
          <a:p>
            <a:r>
              <a:rPr lang="en-US" sz="1000" dirty="0"/>
              <a:t>For this diet, restrictions are recommended from the Wasteload Allocation (WLA) of the pie, or the point source contributions.</a:t>
            </a:r>
          </a:p>
          <a:p>
            <a:r>
              <a:rPr lang="en-US" sz="1000" dirty="0"/>
              <a:t>	WLA are </a:t>
            </a:r>
            <a:r>
              <a:rPr lang="en-US" sz="1000" u="sng" dirty="0"/>
              <a:t>permitted sources</a:t>
            </a:r>
            <a:r>
              <a:rPr lang="en-US" sz="1000" u="none" dirty="0"/>
              <a:t> – such as wastewater treatment plants, municipal separate storm sewer systems (MS4s), combined sewer systems, or other 	permitted sources</a:t>
            </a:r>
            <a:endParaRPr lang="en-US" sz="1000" u="sng" dirty="0"/>
          </a:p>
          <a:p>
            <a:endParaRPr lang="en-US" sz="1000" dirty="0"/>
          </a:p>
          <a:p>
            <a:r>
              <a:rPr lang="en-US" sz="1000" dirty="0"/>
              <a:t>Restrictions are also recommended for reducing Load Allocation contributions from nonpoint sources, or runoff.</a:t>
            </a:r>
          </a:p>
          <a:p>
            <a:r>
              <a:rPr lang="en-US" sz="1000" dirty="0"/>
              <a:t>	These sources could be wildlife or agriculture or other sources.</a:t>
            </a:r>
          </a:p>
          <a:p>
            <a:endParaRPr lang="en-US" sz="1000" dirty="0"/>
          </a:p>
          <a:p>
            <a:r>
              <a:rPr lang="en-US" sz="1000" dirty="0"/>
              <a:t>An additional Margin of Safety acts as a buffer to ensure that designated use conditions are met.</a:t>
            </a:r>
          </a:p>
          <a:p>
            <a:endParaRPr lang="en-US" sz="1000" dirty="0"/>
          </a:p>
          <a:p>
            <a:r>
              <a:rPr lang="en-US" sz="1000" baseline="0" dirty="0"/>
              <a:t>Illegal point sources, such as sanitary sewer overflows or illicit discharges are not “budgeted” in the TMDL because they are illegal.  This is not to ignore that these sources do not contribute to the loading in the stream.  Nor does it mean that a community may not achieve healthy levels by focusing on these sources.  It simply means there is not an allowance in the budget made for these sources.</a:t>
            </a:r>
            <a:endParaRPr lang="en-US" sz="1000" dirty="0"/>
          </a:p>
        </p:txBody>
      </p:sp>
      <p:sp>
        <p:nvSpPr>
          <p:cNvPr id="4" name="Slide Number Placeholder 3"/>
          <p:cNvSpPr>
            <a:spLocks noGrp="1"/>
          </p:cNvSpPr>
          <p:nvPr>
            <p:ph type="sldNum" sz="quarter" idx="10"/>
          </p:nvPr>
        </p:nvSpPr>
        <p:spPr/>
        <p:txBody>
          <a:bodyPr/>
          <a:lstStyle/>
          <a:p>
            <a:pPr>
              <a:defRPr/>
            </a:pPr>
            <a:fld id="{802D2179-0B67-4D57-812F-B27BEBEEB5A3}" type="slidenum">
              <a:rPr lang="en-US" smtClean="0"/>
              <a:pPr>
                <a:defRPr/>
              </a:pPr>
              <a:t>25</a:t>
            </a:fld>
            <a:endParaRPr lang="en-US"/>
          </a:p>
        </p:txBody>
      </p:sp>
    </p:spTree>
    <p:extLst>
      <p:ext uri="{BB962C8B-B14F-4D97-AF65-F5344CB8AC3E}">
        <p14:creationId xmlns:p14="http://schemas.microsoft.com/office/powerpoint/2010/main" val="1046758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In 2011, the EPA and state TMDL program managers developed a new approach for handling TMDLs.</a:t>
            </a:r>
          </a:p>
          <a:p>
            <a:br>
              <a:rPr lang="en-US" sz="1000" dirty="0"/>
            </a:br>
            <a:r>
              <a:rPr lang="en-US" sz="1000" dirty="0"/>
              <a:t>This Program Vision encourages a range of stakeholder support and agency involvement to help achieve water quality standards through a flexible watershed management approach.</a:t>
            </a:r>
          </a:p>
          <a:p>
            <a:endParaRPr lang="en-US" sz="1000" dirty="0"/>
          </a:p>
          <a:p>
            <a:r>
              <a:rPr lang="en-US" sz="1000" dirty="0"/>
              <a:t>In the fall of 2016, the DOW submitted TMDL program priorities, based on the 2014 303d listings.  </a:t>
            </a:r>
          </a:p>
          <a:p>
            <a:r>
              <a:rPr lang="en-US" sz="1000" dirty="0"/>
              <a:t>The pie chart from the 2016 303d report shows how Kentucky stood with regard to these priorities:</a:t>
            </a:r>
          </a:p>
          <a:p>
            <a:pPr marL="171450" indent="-171450">
              <a:buFont typeface="Arial" panose="020B0604020202020204" pitchFamily="34" charset="0"/>
              <a:buChar char="•"/>
            </a:pPr>
            <a:r>
              <a:rPr lang="en-US" sz="1000" dirty="0"/>
              <a:t>223 TMDLs remained due by 2022</a:t>
            </a:r>
          </a:p>
          <a:p>
            <a:pPr marL="171450" indent="-171450">
              <a:buFont typeface="Arial" panose="020B0604020202020204" pitchFamily="34" charset="0"/>
              <a:buChar char="•"/>
            </a:pPr>
            <a:r>
              <a:rPr lang="en-US" sz="1000" dirty="0"/>
              <a:t>49 public notices for TMDL review were issued in 2018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41 TMDLs were approved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10 alternative to TMDLs were developed – this is possible when there are available resources that would be more effective at achieving the TMDL goal of achieving water quality support</a:t>
            </a:r>
          </a:p>
          <a:p>
            <a:endParaRPr lang="en-US" sz="1000" dirty="0"/>
          </a:p>
          <a:p>
            <a:r>
              <a:rPr lang="en-US" sz="1000" dirty="0"/>
              <a:t>The TMDL priorities are being updated with findings from the more recent 2016 report.</a:t>
            </a:r>
          </a:p>
          <a:p>
            <a:endParaRPr lang="en-US" sz="1000"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26</a:t>
            </a:fld>
            <a:endParaRPr lang="en-US"/>
          </a:p>
        </p:txBody>
      </p:sp>
    </p:spTree>
    <p:extLst>
      <p:ext uri="{BB962C8B-B14F-4D97-AF65-F5344CB8AC3E}">
        <p14:creationId xmlns:p14="http://schemas.microsoft.com/office/powerpoint/2010/main" val="3702331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Kentucky’s Water Health Portal is a publicly available tool for finding water quality information contained in the 305b/303d report.  </a:t>
            </a:r>
          </a:p>
          <a:p>
            <a:endParaRPr lang="en-US" sz="1000" dirty="0"/>
          </a:p>
          <a:p>
            <a:r>
              <a:rPr lang="en-US" sz="1000" dirty="0"/>
              <a:t>Thus, it only contains details for assessed waterbodies.</a:t>
            </a:r>
          </a:p>
          <a:p>
            <a:endParaRPr lang="en-US" sz="1000" dirty="0"/>
          </a:p>
          <a:p>
            <a:r>
              <a:rPr lang="en-US" sz="1000" dirty="0"/>
              <a:t>Through a mapping interface or search functions for county, waterbody name or location info, users can search for the health status of their waterbodies of interest.</a:t>
            </a:r>
          </a:p>
          <a:p>
            <a:endParaRPr lang="en-US" sz="1000" dirty="0"/>
          </a:p>
          <a:p>
            <a:r>
              <a:rPr lang="en-US" sz="1000" dirty="0"/>
              <a:t>Streams are color-coded according to the level of support for its designated uses.</a:t>
            </a:r>
          </a:p>
          <a:p>
            <a:endParaRPr lang="en-US" sz="1000" dirty="0"/>
          </a:p>
          <a:p>
            <a:r>
              <a:rPr lang="en-US" sz="1000" dirty="0"/>
              <a:t>When clicked on, a pop-up window shows further details, as well as links to additional information.</a:t>
            </a:r>
          </a:p>
        </p:txBody>
      </p:sp>
      <p:sp>
        <p:nvSpPr>
          <p:cNvPr id="4" name="Slide Number Placeholder 3"/>
          <p:cNvSpPr>
            <a:spLocks noGrp="1"/>
          </p:cNvSpPr>
          <p:nvPr>
            <p:ph type="sldNum" sz="quarter" idx="10"/>
          </p:nvPr>
        </p:nvSpPr>
        <p:spPr/>
        <p:txBody>
          <a:bodyPr/>
          <a:lstStyle/>
          <a:p>
            <a:fld id="{7E1573F1-F95D-403A-A47C-A1143ABC9F0B}" type="slidenum">
              <a:rPr lang="en-US" smtClean="0"/>
              <a:t>27</a:t>
            </a:fld>
            <a:endParaRPr lang="en-US"/>
          </a:p>
        </p:txBody>
      </p:sp>
    </p:spTree>
    <p:extLst>
      <p:ext uri="{BB962C8B-B14F-4D97-AF65-F5344CB8AC3E}">
        <p14:creationId xmlns:p14="http://schemas.microsoft.com/office/powerpoint/2010/main" val="4069796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1573F1-F95D-403A-A47C-A1143ABC9F0B}" type="slidenum">
              <a:rPr lang="en-US" smtClean="0"/>
              <a:t>28</a:t>
            </a:fld>
            <a:endParaRPr lang="en-US"/>
          </a:p>
        </p:txBody>
      </p:sp>
    </p:spTree>
    <p:extLst>
      <p:ext uri="{BB962C8B-B14F-4D97-AF65-F5344CB8AC3E}">
        <p14:creationId xmlns:p14="http://schemas.microsoft.com/office/powerpoint/2010/main" val="588011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graphic provides an overview of the differences between a</a:t>
            </a:r>
            <a:r>
              <a:rPr lang="en-US" sz="1000" baseline="0" dirty="0"/>
              <a:t> healthy watershed and an unhealthy one and shows the contributions of various non-point sources.  </a:t>
            </a:r>
          </a:p>
          <a:p>
            <a:endParaRPr lang="en-US" sz="1000" baseline="0" dirty="0"/>
          </a:p>
          <a:p>
            <a:r>
              <a:rPr lang="en-US" sz="1000" baseline="0" dirty="0"/>
              <a:t>A watershed based planning process seeks to address all of these sources and recommend ways to better manage land uses for reduced water pollution. </a:t>
            </a:r>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29</a:t>
            </a:fld>
            <a:endParaRPr lang="en-US"/>
          </a:p>
        </p:txBody>
      </p:sp>
    </p:spTree>
    <p:extLst>
      <p:ext uri="{BB962C8B-B14F-4D97-AF65-F5344CB8AC3E}">
        <p14:creationId xmlns:p14="http://schemas.microsoft.com/office/powerpoint/2010/main" val="4242109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Some of the approaches used by the Division of Water to understand and classify Kentucky waterbodies are listed here.</a:t>
            </a:r>
          </a:p>
          <a:p>
            <a:r>
              <a:rPr lang="en-US" sz="1000" dirty="0"/>
              <a:t>We will be reviewing these different approaches to sampling and assessing water quality.</a:t>
            </a:r>
          </a:p>
          <a:p>
            <a:endParaRPr lang="en-US" sz="1000" dirty="0"/>
          </a:p>
          <a:p>
            <a:r>
              <a:rPr lang="en-US" sz="1000" dirty="0"/>
              <a:t>After describing these monitoring approaches, we will talk about the </a:t>
            </a:r>
            <a:r>
              <a:rPr lang="en-US" sz="1000" u="sng" dirty="0"/>
              <a:t>National Water Quality Inventory </a:t>
            </a:r>
            <a:r>
              <a:rPr lang="en-US" sz="1000" dirty="0"/>
              <a:t>reporting.</a:t>
            </a:r>
          </a:p>
          <a:p>
            <a:r>
              <a:rPr lang="en-US" sz="1000" dirty="0"/>
              <a:t>This combined, or “integrated,” report satisfies CWA Sections 305b/303d requirements to report to Congress every two years.</a:t>
            </a:r>
          </a:p>
          <a:p>
            <a:endParaRPr lang="en-US" sz="1000" dirty="0"/>
          </a:p>
          <a:p>
            <a:r>
              <a:rPr lang="en-US" sz="1000" dirty="0"/>
              <a:t>We will also explain the ongoing Total Maximum Daily Load Reports (or TMDL reports) required from the Division of Water for streams that are found to be impaired.</a:t>
            </a:r>
          </a:p>
        </p:txBody>
      </p:sp>
      <p:sp>
        <p:nvSpPr>
          <p:cNvPr id="4" name="Slide Number Placeholder 3"/>
          <p:cNvSpPr>
            <a:spLocks noGrp="1"/>
          </p:cNvSpPr>
          <p:nvPr>
            <p:ph type="sldNum" sz="quarter" idx="10"/>
          </p:nvPr>
        </p:nvSpPr>
        <p:spPr/>
        <p:txBody>
          <a:bodyPr/>
          <a:lstStyle/>
          <a:p>
            <a:fld id="{7E1573F1-F95D-403A-A47C-A1143ABC9F0B}" type="slidenum">
              <a:rPr lang="en-US" smtClean="0"/>
              <a:t>3</a:t>
            </a:fld>
            <a:endParaRPr lang="en-US"/>
          </a:p>
        </p:txBody>
      </p:sp>
    </p:spTree>
    <p:extLst>
      <p:ext uri="{BB962C8B-B14F-4D97-AF65-F5344CB8AC3E}">
        <p14:creationId xmlns:p14="http://schemas.microsoft.com/office/powerpoint/2010/main" val="2168617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shows the general, cyclical process for developing, implementing and continuously updating and improving the plan.</a:t>
            </a:r>
          </a:p>
          <a:p>
            <a:endParaRPr lang="en-US" sz="1000" dirty="0"/>
          </a:p>
          <a:p>
            <a:r>
              <a:rPr lang="en-US" sz="1000" dirty="0"/>
              <a:t>Partnerships are key to getting started.  They help build interest and enthusiasm, impart local knowledge during the plan’s development, and help with conducting the recommended implementation activities.</a:t>
            </a:r>
          </a:p>
        </p:txBody>
      </p:sp>
      <p:sp>
        <p:nvSpPr>
          <p:cNvPr id="4" name="Slide Number Placeholder 3"/>
          <p:cNvSpPr>
            <a:spLocks noGrp="1"/>
          </p:cNvSpPr>
          <p:nvPr>
            <p:ph type="sldNum" sz="quarter" idx="10"/>
          </p:nvPr>
        </p:nvSpPr>
        <p:spPr/>
        <p:txBody>
          <a:bodyPr/>
          <a:lstStyle/>
          <a:p>
            <a:fld id="{7E1573F1-F95D-403A-A47C-A1143ABC9F0B}" type="slidenum">
              <a:rPr lang="en-US" smtClean="0"/>
              <a:t>30</a:t>
            </a:fld>
            <a:endParaRPr lang="en-US"/>
          </a:p>
        </p:txBody>
      </p:sp>
    </p:spTree>
    <p:extLst>
      <p:ext uri="{BB962C8B-B14F-4D97-AF65-F5344CB8AC3E}">
        <p14:creationId xmlns:p14="http://schemas.microsoft.com/office/powerpoint/2010/main" val="4050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USEPA requires 9 minimum elements for an acceptable watershed plan.</a:t>
            </a:r>
          </a:p>
          <a:p>
            <a:endParaRPr lang="en-US" sz="1000" dirty="0"/>
          </a:p>
          <a:p>
            <a:r>
              <a:rPr lang="en-US" sz="1000" dirty="0"/>
              <a:t>EPA-approved plans are currently required to receive 319 funding for watershed implementation, or management, activities.</a:t>
            </a:r>
          </a:p>
        </p:txBody>
      </p:sp>
      <p:sp>
        <p:nvSpPr>
          <p:cNvPr id="4" name="Slide Number Placeholder 3"/>
          <p:cNvSpPr>
            <a:spLocks noGrp="1"/>
          </p:cNvSpPr>
          <p:nvPr>
            <p:ph type="sldNum" sz="quarter" idx="10"/>
          </p:nvPr>
        </p:nvSpPr>
        <p:spPr/>
        <p:txBody>
          <a:bodyPr/>
          <a:lstStyle/>
          <a:p>
            <a:fld id="{7E1573F1-F95D-403A-A47C-A1143ABC9F0B}" type="slidenum">
              <a:rPr lang="en-US" smtClean="0"/>
              <a:t>31</a:t>
            </a:fld>
            <a:endParaRPr lang="en-US"/>
          </a:p>
        </p:txBody>
      </p:sp>
    </p:spTree>
    <p:extLst>
      <p:ext uri="{BB962C8B-B14F-4D97-AF65-F5344CB8AC3E}">
        <p14:creationId xmlns:p14="http://schemas.microsoft.com/office/powerpoint/2010/main" val="1861845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shows the general, cyclical process for developing, implementing and continuously updating and improving the plan.</a:t>
            </a:r>
          </a:p>
          <a:p>
            <a:endParaRPr lang="en-US" sz="1000" dirty="0"/>
          </a:p>
          <a:p>
            <a:r>
              <a:rPr lang="en-US" sz="1000" dirty="0"/>
              <a:t>Partnerships are key to getting started.  They help build interest and enthusiasm, impart local knowledge during the plan’s development, and help with conducting the recommended implementation activities.</a:t>
            </a:r>
          </a:p>
        </p:txBody>
      </p:sp>
      <p:sp>
        <p:nvSpPr>
          <p:cNvPr id="4" name="Slide Number Placeholder 3"/>
          <p:cNvSpPr>
            <a:spLocks noGrp="1"/>
          </p:cNvSpPr>
          <p:nvPr>
            <p:ph type="sldNum" sz="quarter" idx="10"/>
          </p:nvPr>
        </p:nvSpPr>
        <p:spPr/>
        <p:txBody>
          <a:bodyPr/>
          <a:lstStyle/>
          <a:p>
            <a:fld id="{7E1573F1-F95D-403A-A47C-A1143ABC9F0B}" type="slidenum">
              <a:rPr lang="en-US" smtClean="0"/>
              <a:t>32</a:t>
            </a:fld>
            <a:endParaRPr lang="en-US"/>
          </a:p>
        </p:txBody>
      </p:sp>
    </p:spTree>
    <p:extLst>
      <p:ext uri="{BB962C8B-B14F-4D97-AF65-F5344CB8AC3E}">
        <p14:creationId xmlns:p14="http://schemas.microsoft.com/office/powerpoint/2010/main" val="1753112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EPA has its own guidance document for developing watershed plans, but it is lengthy and generalized for the entire country.</a:t>
            </a:r>
          </a:p>
          <a:p>
            <a:endParaRPr lang="en-US" sz="1000" dirty="0"/>
          </a:p>
          <a:p>
            <a:r>
              <a:rPr lang="en-US" sz="1000" dirty="0"/>
              <a:t>In 2010, Kentucky published its own Watershed Planning Guidebook, which condensed and simplified the instructions and made it more state-specific.  It is available in printed or electronic copies.  The electronic version includes many helpful hyperlinks to additional resources.</a:t>
            </a:r>
          </a:p>
        </p:txBody>
      </p:sp>
      <p:sp>
        <p:nvSpPr>
          <p:cNvPr id="4" name="Slide Number Placeholder 3"/>
          <p:cNvSpPr>
            <a:spLocks noGrp="1"/>
          </p:cNvSpPr>
          <p:nvPr>
            <p:ph type="sldNum" sz="quarter" idx="10"/>
          </p:nvPr>
        </p:nvSpPr>
        <p:spPr/>
        <p:txBody>
          <a:bodyPr/>
          <a:lstStyle/>
          <a:p>
            <a:fld id="{7E1573F1-F95D-403A-A47C-A1143ABC9F0B}" type="slidenum">
              <a:rPr lang="en-US" smtClean="0"/>
              <a:t>33</a:t>
            </a:fld>
            <a:endParaRPr lang="en-US"/>
          </a:p>
        </p:txBody>
      </p:sp>
    </p:spTree>
    <p:extLst>
      <p:ext uri="{BB962C8B-B14F-4D97-AF65-F5344CB8AC3E}">
        <p14:creationId xmlns:p14="http://schemas.microsoft.com/office/powerpoint/2010/main" val="4222902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1E15E24B-B31C-486F-A68A-C4C885447679}" type="slidenum">
              <a:rPr lang="en-US" smtClean="0"/>
              <a:pPr/>
              <a:t>34</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marL="0" indent="0" defTabSz="864931">
              <a:buFont typeface="Arial" panose="020B0604020202020204" pitchFamily="34" charset="0"/>
              <a:buNone/>
              <a:defRPr/>
            </a:pPr>
            <a:r>
              <a:rPr lang="en-US" sz="1100" dirty="0">
                <a:latin typeface="Times New Roman" pitchFamily="18" charset="0"/>
                <a:ea typeface="+mn-ea"/>
                <a:cs typeface="+mn-cs"/>
              </a:rPr>
              <a:t>In summary….</a:t>
            </a:r>
          </a:p>
          <a:p>
            <a:endParaRPr lang="en-US" dirty="0"/>
          </a:p>
        </p:txBody>
      </p:sp>
    </p:spTree>
    <p:extLst>
      <p:ext uri="{BB962C8B-B14F-4D97-AF65-F5344CB8AC3E}">
        <p14:creationId xmlns:p14="http://schemas.microsoft.com/office/powerpoint/2010/main" val="26604388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flowchart to freak everyone out! You understand all of this now</a:t>
            </a:r>
            <a:r>
              <a:rPr lang="en-US"/>
              <a:t>, right?</a:t>
            </a:r>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35</a:t>
            </a:fld>
            <a:endParaRPr lang="en-US"/>
          </a:p>
        </p:txBody>
      </p:sp>
    </p:spTree>
    <p:extLst>
      <p:ext uri="{BB962C8B-B14F-4D97-AF65-F5344CB8AC3E}">
        <p14:creationId xmlns:p14="http://schemas.microsoft.com/office/powerpoint/2010/main" val="1105826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map shows an overview of all types of state monitoring sites throughout the state, with the major river basins shows in different colors.  </a:t>
            </a:r>
          </a:p>
        </p:txBody>
      </p:sp>
      <p:sp>
        <p:nvSpPr>
          <p:cNvPr id="4" name="Slide Number Placeholder 3"/>
          <p:cNvSpPr>
            <a:spLocks noGrp="1"/>
          </p:cNvSpPr>
          <p:nvPr>
            <p:ph type="sldNum" sz="quarter" idx="10"/>
          </p:nvPr>
        </p:nvSpPr>
        <p:spPr/>
        <p:txBody>
          <a:bodyPr/>
          <a:lstStyle/>
          <a:p>
            <a:fld id="{7E1573F1-F95D-403A-A47C-A1143ABC9F0B}" type="slidenum">
              <a:rPr lang="en-US" smtClean="0"/>
              <a:t>4</a:t>
            </a:fld>
            <a:endParaRPr lang="en-US"/>
          </a:p>
        </p:txBody>
      </p:sp>
    </p:spTree>
    <p:extLst>
      <p:ext uri="{BB962C8B-B14F-4D97-AF65-F5344CB8AC3E}">
        <p14:creationId xmlns:p14="http://schemas.microsoft.com/office/powerpoint/2010/main" val="3751748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Kentucky uses two monitoring approaches: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900" dirty="0"/>
              <a:t>Ambient Monitoring at sites that are </a:t>
            </a:r>
            <a:r>
              <a:rPr lang="en-US" sz="900" u="sng" dirty="0"/>
              <a:t>consistently sampled </a:t>
            </a:r>
            <a:r>
              <a:rPr lang="en-US" sz="900" dirty="0"/>
              <a:t>to observe general water quality conditions and trends.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900" dirty="0"/>
              <a:t>The ambient program includes streams/rivers and a separate program of lakes.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900" dirty="0"/>
              <a:t>Probabilistic Monitoring in which sites are </a:t>
            </a:r>
            <a:r>
              <a:rPr lang="en-US" sz="900" u="sng" dirty="0"/>
              <a:t>chosen at random</a:t>
            </a:r>
            <a:r>
              <a:rPr lang="en-US" sz="900" dirty="0"/>
              <a:t> </a:t>
            </a:r>
            <a:r>
              <a:rPr lang="en-US" sz="900" kern="1200" dirty="0">
                <a:solidFill>
                  <a:schemeClr val="tx1"/>
                </a:solidFill>
                <a:effectLst/>
                <a:latin typeface="+mn-lt"/>
                <a:ea typeface="+mn-ea"/>
                <a:cs typeface="+mn-cs"/>
              </a:rPr>
              <a:t>to assess the overall health of streams.  This is used for a number of reasons:</a:t>
            </a:r>
          </a:p>
          <a:p>
            <a:pPr fontAlgn="t"/>
            <a:r>
              <a:rPr lang="en-US" sz="900" kern="1200" dirty="0">
                <a:solidFill>
                  <a:schemeClr val="tx1"/>
                </a:solidFill>
                <a:effectLst/>
                <a:latin typeface="+mn-lt"/>
                <a:ea typeface="+mn-ea"/>
                <a:cs typeface="+mn-cs"/>
              </a:rPr>
              <a:t>	- It provides data that can be statistically applied to all waters in a basin of similar type for general assessment purposes.</a:t>
            </a:r>
          </a:p>
          <a:p>
            <a:pPr lvl="0" fontAlgn="t"/>
            <a:r>
              <a:rPr lang="en-US" sz="900" kern="1200" dirty="0">
                <a:solidFill>
                  <a:schemeClr val="tx1"/>
                </a:solidFill>
                <a:effectLst/>
                <a:latin typeface="+mn-lt"/>
                <a:ea typeface="+mn-ea"/>
                <a:cs typeface="+mn-cs"/>
              </a:rPr>
              <a:t>	- It is inherently unbiased and provides a representative assessment of the actual conditions of water quality in a basin. </a:t>
            </a:r>
          </a:p>
          <a:p>
            <a:pPr lvl="0" fontAlgn="t"/>
            <a:r>
              <a:rPr lang="en-US" sz="900" kern="1200" dirty="0">
                <a:solidFill>
                  <a:schemeClr val="tx1"/>
                </a:solidFill>
                <a:effectLst/>
                <a:latin typeface="+mn-lt"/>
                <a:ea typeface="+mn-ea"/>
                <a:cs typeface="+mn-cs"/>
              </a:rPr>
              <a:t>	- It provides comparable data trends of the biological health of each basin.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Historically, a basin management framework was utilized to focus sampling on a rotating basis for both ambient and probabilistic monitoring.  Since 2016, the ambient river monitoring has maintained a rotating basin component, but </a:t>
            </a:r>
            <a:r>
              <a:rPr lang="en-US" sz="900" kern="1200" dirty="0">
                <a:solidFill>
                  <a:schemeClr val="tx1"/>
                </a:solidFill>
                <a:effectLst/>
                <a:latin typeface="+mn-lt"/>
                <a:ea typeface="+mn-ea"/>
                <a:cs typeface="+mn-cs"/>
              </a:rPr>
              <a:t>there is </a:t>
            </a:r>
            <a:r>
              <a:rPr lang="en-US" sz="900" u="sng" kern="1200" dirty="0">
                <a:solidFill>
                  <a:schemeClr val="tx1"/>
                </a:solidFill>
                <a:effectLst/>
                <a:latin typeface="+mn-lt"/>
                <a:ea typeface="+mn-ea"/>
                <a:cs typeface="+mn-cs"/>
              </a:rPr>
              <a:t>no</a:t>
            </a:r>
            <a:r>
              <a:rPr lang="en-US" sz="900" u="sng" kern="1200" baseline="0" dirty="0">
                <a:solidFill>
                  <a:schemeClr val="tx1"/>
                </a:solidFill>
                <a:effectLst/>
                <a:latin typeface="+mn-lt"/>
                <a:ea typeface="+mn-ea"/>
                <a:cs typeface="+mn-cs"/>
              </a:rPr>
              <a:t> longer a basin rotation component to Probabilistic monitoring</a:t>
            </a:r>
            <a:r>
              <a:rPr lang="en-US" sz="900" kern="1200" baseline="0" dirty="0">
                <a:solidFill>
                  <a:schemeClr val="tx1"/>
                </a:solidFill>
                <a:effectLst/>
                <a:latin typeface="+mn-lt"/>
                <a:ea typeface="+mn-ea"/>
                <a:cs typeface="+mn-cs"/>
              </a:rPr>
              <a:t>. Instead there is a statewide approach</a:t>
            </a:r>
            <a:r>
              <a:rPr lang="en-US" sz="9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Probabilistic stream monitoring of macroinvertebrate populations at about 50 </a:t>
            </a:r>
            <a:r>
              <a:rPr lang="en-US" sz="900" u="sng" dirty="0"/>
              <a:t>randomly selected sites  </a:t>
            </a:r>
            <a:r>
              <a:rPr lang="en-US" sz="900" b="1" u="sng" dirty="0"/>
              <a:t>statewide</a:t>
            </a:r>
            <a:r>
              <a:rPr lang="en-US" sz="900" u="sng" baseline="0" dirty="0"/>
              <a:t> </a:t>
            </a:r>
            <a:r>
              <a:rPr lang="en-US" sz="900" dirty="0"/>
              <a:t>each year.  This type of sampling takes place on </a:t>
            </a:r>
            <a:r>
              <a:rPr lang="en-US" sz="900" dirty="0" err="1"/>
              <a:t>boatable</a:t>
            </a:r>
            <a:r>
              <a:rPr lang="en-US" sz="900" dirty="0"/>
              <a:t>, wadeable, and headwater streams in order to more broadly characterize </a:t>
            </a:r>
            <a:r>
              <a:rPr lang="en-US" sz="900" u="sng" dirty="0"/>
              <a:t>aquatic life support </a:t>
            </a:r>
            <a:r>
              <a:rPr lang="en-US" sz="900" dirty="0"/>
              <a:t>for that basin or watershed area.  In other words, results are generalized to describe similar stream types within that watershed or basin.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There is also probabilistic monitoring of wetlands that assesses amphibians, soil, and other parameters.</a:t>
            </a:r>
            <a:endParaRPr lang="en-US" sz="9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E1573F1-F95D-403A-A47C-A1143ABC9F0B}" type="slidenum">
              <a:rPr lang="en-US" smtClean="0"/>
              <a:t>5</a:t>
            </a:fld>
            <a:endParaRPr lang="en-US"/>
          </a:p>
        </p:txBody>
      </p:sp>
    </p:spTree>
    <p:extLst>
      <p:ext uri="{BB962C8B-B14F-4D97-AF65-F5344CB8AC3E}">
        <p14:creationId xmlns:p14="http://schemas.microsoft.com/office/powerpoint/2010/main" val="2616549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Primary, fixed stations (in blue) are sampled every year, if possible.</a:t>
            </a:r>
          </a:p>
          <a:p>
            <a:endParaRPr lang="en-US" sz="1000" dirty="0"/>
          </a:p>
          <a:p>
            <a:r>
              <a:rPr lang="en-US" sz="1000" dirty="0"/>
              <a:t>Rotating stations (in yellow) are sampled during the year of focus for that particular “basin management unit.”  Thus, they should be sampled every 5 years.</a:t>
            </a:r>
          </a:p>
          <a:p>
            <a:endParaRPr lang="en-US" sz="1000"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6</a:t>
            </a:fld>
            <a:endParaRPr lang="en-US"/>
          </a:p>
        </p:txBody>
      </p:sp>
    </p:spTree>
    <p:extLst>
      <p:ext uri="{BB962C8B-B14F-4D97-AF65-F5344CB8AC3E}">
        <p14:creationId xmlns:p14="http://schemas.microsoft.com/office/powerpoint/2010/main" val="3291072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rotating “Basin Management Unit” (BMU) cycle follows this sequential order.</a:t>
            </a:r>
          </a:p>
          <a:p>
            <a:pPr lvl="1"/>
            <a:r>
              <a:rPr lang="en-US" sz="1000" dirty="0"/>
              <a:t>1) Kentucky River Basin</a:t>
            </a:r>
          </a:p>
          <a:p>
            <a:pPr lvl="1"/>
            <a:r>
              <a:rPr lang="en-US" sz="1000" dirty="0"/>
              <a:t>2) Salt and Licking River Basins</a:t>
            </a:r>
          </a:p>
          <a:p>
            <a:pPr lvl="1"/>
            <a:r>
              <a:rPr lang="en-US" sz="1000" dirty="0"/>
              <a:t>3) Tennessee, Mississippi and Cumberland River Basins</a:t>
            </a:r>
          </a:p>
          <a:p>
            <a:pPr lvl="1"/>
            <a:r>
              <a:rPr lang="en-US" sz="1000" dirty="0"/>
              <a:t>4) Green and </a:t>
            </a:r>
            <a:r>
              <a:rPr lang="en-US" sz="1000" dirty="0" err="1"/>
              <a:t>Tradewater</a:t>
            </a:r>
            <a:r>
              <a:rPr lang="en-US" sz="1000" dirty="0"/>
              <a:t> River Basins</a:t>
            </a:r>
          </a:p>
          <a:p>
            <a:pPr lvl="1"/>
            <a:r>
              <a:rPr lang="en-US" sz="1000" dirty="0"/>
              <a:t>5) Big and Little Sandy and the </a:t>
            </a:r>
            <a:r>
              <a:rPr lang="en-US" sz="1000" dirty="0" err="1"/>
              <a:t>Tygarts</a:t>
            </a:r>
            <a:r>
              <a:rPr lang="en-US" sz="1000" dirty="0"/>
              <a:t> River Basins (eastern KY)</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7</a:t>
            </a:fld>
            <a:endParaRPr lang="en-US"/>
          </a:p>
        </p:txBody>
      </p:sp>
    </p:spTree>
    <p:extLst>
      <p:ext uri="{BB962C8B-B14F-4D97-AF65-F5344CB8AC3E}">
        <p14:creationId xmlns:p14="http://schemas.microsoft.com/office/powerpoint/2010/main" val="3765416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map shows the locations of all lakes that are sampled through Kentucky’s Ambient Lake Monitoring Program.  The Division of Water’s Water Quality Branch is responsible for this effort.</a:t>
            </a: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In 1981, Kentucky created a lakes monitoring program that would satisfy CWA Section 314 goals to assess all publicly owned lakes in the state.  Currently, a total of 108 lakes are sampled, also on the rotating BMU approach.  The data is primarily used to determine use support for aquatic life.</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8</a:t>
            </a:fld>
            <a:endParaRPr lang="en-US"/>
          </a:p>
        </p:txBody>
      </p:sp>
    </p:spTree>
    <p:extLst>
      <p:ext uri="{BB962C8B-B14F-4D97-AF65-F5344CB8AC3E}">
        <p14:creationId xmlns:p14="http://schemas.microsoft.com/office/powerpoint/2010/main" val="481705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Other types of water quality assessments are conducted by Division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u="sng" dirty="0"/>
              <a:t>Reference Reach Program</a:t>
            </a:r>
            <a:r>
              <a:rPr lang="en-US" sz="1000" u="none" dirty="0"/>
              <a:t> </a:t>
            </a:r>
            <a:r>
              <a:rPr lang="en-US" sz="1000" dirty="0"/>
              <a:t>- In 1991, the Division also began collecting and summarizing data from least-disturbed streams in order to develop appropriate, regional bioassessment criteria.  </a:t>
            </a:r>
          </a:p>
          <a:p>
            <a:endParaRPr lang="en-US" sz="1000" u="sng" dirty="0"/>
          </a:p>
          <a:p>
            <a:r>
              <a:rPr lang="en-US" sz="1000" u="none" dirty="0"/>
              <a:t>The </a:t>
            </a:r>
            <a:r>
              <a:rPr lang="en-US" sz="1000" dirty="0"/>
              <a:t>physical, chemical and biological analysis of these least-impacted streams in a bioregion provides benchmarks for the conditions that are naturally attainable in each bioregion.</a:t>
            </a:r>
          </a:p>
          <a:p>
            <a:endParaRPr lang="en-US" sz="1000" dirty="0"/>
          </a:p>
          <a:p>
            <a:r>
              <a:rPr lang="en-US" sz="1000" u="sng" dirty="0"/>
              <a:t>TMDL sampling</a:t>
            </a:r>
            <a:r>
              <a:rPr lang="en-US" sz="1000" u="none" dirty="0"/>
              <a:t> is necessary to help assess the pollutant concentrations and loading in a stream system, so that an accurate TMDL report can be developed.  More about TMDLs to come, but it has to do with creating a “pollutant diet” for a stream so that its water quality meets minimum standards.</a:t>
            </a:r>
          </a:p>
          <a:p>
            <a:endParaRPr lang="en-US" sz="1000" u="none" dirty="0"/>
          </a:p>
          <a:p>
            <a:r>
              <a:rPr lang="en-US" sz="1000" u="sng" dirty="0"/>
              <a:t>Intensive monitoring</a:t>
            </a:r>
            <a:r>
              <a:rPr lang="en-US" sz="1000" u="none" dirty="0"/>
              <a:t> is sometimes needed to gain a more in-depth understanding of water quality in specific waterbody areas of interest or concern.</a:t>
            </a:r>
          </a:p>
          <a:p>
            <a:endParaRPr lang="en-US" sz="1000" u="none" dirty="0"/>
          </a:p>
          <a:p>
            <a:endParaRPr lang="en-US" sz="1000" u="sng" dirty="0"/>
          </a:p>
        </p:txBody>
      </p:sp>
      <p:sp>
        <p:nvSpPr>
          <p:cNvPr id="4" name="Slide Number Placeholder 3"/>
          <p:cNvSpPr>
            <a:spLocks noGrp="1"/>
          </p:cNvSpPr>
          <p:nvPr>
            <p:ph type="sldNum" sz="quarter" idx="10"/>
          </p:nvPr>
        </p:nvSpPr>
        <p:spPr/>
        <p:txBody>
          <a:bodyPr/>
          <a:lstStyle/>
          <a:p>
            <a:fld id="{7E1573F1-F95D-403A-A47C-A1143ABC9F0B}" type="slidenum">
              <a:rPr lang="en-US" smtClean="0"/>
              <a:t>9</a:t>
            </a:fld>
            <a:endParaRPr lang="en-US"/>
          </a:p>
        </p:txBody>
      </p:sp>
    </p:spTree>
    <p:extLst>
      <p:ext uri="{BB962C8B-B14F-4D97-AF65-F5344CB8AC3E}">
        <p14:creationId xmlns:p14="http://schemas.microsoft.com/office/powerpoint/2010/main" val="1342514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5800" y="1966821"/>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37"/>
            <a:ext cx="7772400" cy="1470025"/>
          </a:xfrm>
        </p:spPr>
        <p:txBody>
          <a:bodyPr>
            <a:normAutofit/>
          </a:bodyPr>
          <a:lstStyle>
            <a:lvl1pPr>
              <a:defRPr sz="4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746" y="287842"/>
            <a:ext cx="6929342" cy="1036673"/>
          </a:xfrm>
          <a:prstGeom prst="rect">
            <a:avLst/>
          </a:prstGeom>
        </p:spPr>
      </p:pic>
      <p:pic>
        <p:nvPicPr>
          <p:cNvPr id="1030" name="Picture 6" descr="Image result for KDOW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8446" y="287842"/>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5385" y="6129862"/>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6193391"/>
            <a:ext cx="8248475" cy="307777"/>
          </a:xfrm>
          <a:prstGeom prst="rect">
            <a:avLst/>
          </a:prstGeom>
          <a:noFill/>
        </p:spPr>
        <p:txBody>
          <a:bodyPr wrap="square" rtlCol="0">
            <a:spAutoFit/>
          </a:bodyPr>
          <a:lstStyle/>
          <a:p>
            <a:r>
              <a:rPr lang="en-US" sz="700" dirty="0">
                <a:latin typeface="Avenir Next Regular"/>
              </a:rPr>
              <a:t>Watershed</a:t>
            </a:r>
            <a:r>
              <a:rPr lang="en-US" sz="700"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700" dirty="0">
              <a:latin typeface="Avenir Next Regular"/>
            </a:endParaRPr>
          </a:p>
        </p:txBody>
      </p:sp>
      <p:sp>
        <p:nvSpPr>
          <p:cNvPr id="4" name="Rectangle 3"/>
          <p:cNvSpPr/>
          <p:nvPr userDrawn="1"/>
        </p:nvSpPr>
        <p:spPr>
          <a:xfrm>
            <a:off x="601910" y="5655115"/>
            <a:ext cx="2650655" cy="200055"/>
          </a:xfrm>
          <a:prstGeom prst="rect">
            <a:avLst/>
          </a:prstGeom>
          <a:noFill/>
        </p:spPr>
        <p:txBody>
          <a:bodyPr wrap="square" rtlCol="0">
            <a:spAutoFit/>
          </a:bodyPr>
          <a:lstStyle/>
          <a:p>
            <a:pPr lvl="0"/>
            <a:r>
              <a:rPr lang="en-US" sz="700" dirty="0">
                <a:latin typeface="Avenir Next Regular"/>
              </a:rPr>
              <a:t>Watershed image via</a:t>
            </a:r>
            <a:r>
              <a:rPr lang="en-US" sz="700" baseline="0" dirty="0">
                <a:latin typeface="Avenir Next Regular"/>
              </a:rPr>
              <a:t> </a:t>
            </a:r>
            <a:r>
              <a:rPr lang="en-US" sz="700" dirty="0">
                <a:latin typeface="Avenir Next Regular"/>
              </a:rPr>
              <a:t>http://ian.umces.edu</a:t>
            </a:r>
          </a:p>
        </p:txBody>
      </p:sp>
    </p:spTree>
    <p:extLst>
      <p:ext uri="{BB962C8B-B14F-4D97-AF65-F5344CB8AC3E}">
        <p14:creationId xmlns:p14="http://schemas.microsoft.com/office/powerpoint/2010/main" val="245273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296688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3" y="274638"/>
            <a:ext cx="692770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55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6" y="274638"/>
            <a:ext cx="695690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45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345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6" y="274638"/>
            <a:ext cx="7037194"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93125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656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8493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37231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3" y="274638"/>
            <a:ext cx="6777435"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318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1987126" y="1600200"/>
            <a:ext cx="3196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0"/>
            <a:ext cx="3200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93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215464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3" y="274638"/>
            <a:ext cx="672559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3923" y="2174875"/>
            <a:ext cx="31927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306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4" y="274638"/>
            <a:ext cx="6946286"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1644743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32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285270" y="273050"/>
            <a:ext cx="4596299" cy="62415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49133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242779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72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442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57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2050194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441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6"/>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3580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75801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25195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77"/>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62680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grpSp>
        <p:nvGrpSpPr>
          <p:cNvPr id="4" name="Group 3"/>
          <p:cNvGrpSpPr/>
          <p:nvPr userDrawn="1"/>
        </p:nvGrpSpPr>
        <p:grpSpPr>
          <a:xfrm>
            <a:off x="-12346" y="6366577"/>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71255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77"/>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58495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Box 5"/>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91660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77"/>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0946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296731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304335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9" r:id="rId5"/>
    <p:sldLayoutId id="2147483670" r:id="rId6"/>
    <p:sldLayoutId id="2147483671" r:id="rId7"/>
    <p:sldLayoutId id="2147483672" r:id="rId8"/>
    <p:sldLayoutId id="2147483658" r:id="rId9"/>
    <p:sldLayoutId id="214748368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9" r:id="rId18"/>
    <p:sldLayoutId id="2147483660" r:id="rId19"/>
    <p:sldLayoutId id="2147483661" r:id="rId20"/>
    <p:sldLayoutId id="2147483662" r:id="rId21"/>
    <p:sldLayoutId id="2147483663" r:id="rId22"/>
    <p:sldLayoutId id="2147483664" r:id="rId23"/>
    <p:sldLayoutId id="2147483665"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atermaps.ky.gov/WaterHealthPorta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0.gif"/></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0.gif"/></Relationships>
</file>

<file path=ppt/slides/_rels/slide3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68838"/>
            <a:ext cx="7772400" cy="1470025"/>
          </a:xfrm>
        </p:spPr>
        <p:txBody>
          <a:bodyPr>
            <a:normAutofit/>
          </a:bodyPr>
          <a:lstStyle/>
          <a:p>
            <a:r>
              <a:rPr lang="en-US" sz="4800" dirty="0">
                <a:latin typeface="AvenirNext LT Pro Bold" panose="020B0804020202020204" pitchFamily="34" charset="0"/>
              </a:rPr>
              <a:t>Watershed Academy</a:t>
            </a:r>
            <a:br>
              <a:rPr lang="en-US" sz="4800" dirty="0">
                <a:latin typeface="AvenirNext LT Pro Bold" panose="020B0804020202020204" pitchFamily="34" charset="0"/>
              </a:rPr>
            </a:br>
            <a:r>
              <a:rPr lang="en-US" sz="2400" dirty="0">
                <a:latin typeface="AvenirNext LT Pro Bold" panose="020B0804020202020204" pitchFamily="34" charset="0"/>
              </a:rPr>
              <a:t>Watershed Coordinator Training Series</a:t>
            </a:r>
          </a:p>
        </p:txBody>
      </p:sp>
      <p:sp>
        <p:nvSpPr>
          <p:cNvPr id="3" name="Subtitle 2"/>
          <p:cNvSpPr>
            <a:spLocks noGrp="1"/>
          </p:cNvSpPr>
          <p:nvPr>
            <p:ph type="subTitle" idx="1"/>
          </p:nvPr>
        </p:nvSpPr>
        <p:spPr>
          <a:xfrm>
            <a:off x="685800" y="4335462"/>
            <a:ext cx="7772400" cy="1381542"/>
          </a:xfrm>
          <a:solidFill>
            <a:schemeClr val="bg1">
              <a:alpha val="60000"/>
            </a:schemeClr>
          </a:solidFill>
        </p:spPr>
        <p:txBody>
          <a:bodyPr>
            <a:noAutofit/>
          </a:bodyPr>
          <a:lstStyle/>
          <a:p>
            <a:r>
              <a:rPr lang="en-US" sz="3600" b="1" dirty="0">
                <a:latin typeface="Mercury Display Semibold" panose="02000603080000020004" pitchFamily="50" charset="0"/>
              </a:rPr>
              <a:t>The Clean Water Act </a:t>
            </a:r>
          </a:p>
          <a:p>
            <a:r>
              <a:rPr lang="en-US" sz="3600" b="1" dirty="0">
                <a:latin typeface="Mercury Display Semibold" panose="02000603080000020004" pitchFamily="50" charset="0"/>
              </a:rPr>
              <a:t>2: Monitoring and Assessment </a:t>
            </a:r>
          </a:p>
        </p:txBody>
      </p:sp>
    </p:spTree>
    <p:extLst>
      <p:ext uri="{BB962C8B-B14F-4D97-AF65-F5344CB8AC3E}">
        <p14:creationId xmlns:p14="http://schemas.microsoft.com/office/powerpoint/2010/main" val="940359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65705-85EC-4107-998D-CA85D32D8F24}"/>
              </a:ext>
            </a:extLst>
          </p:cNvPr>
          <p:cNvSpPr>
            <a:spLocks noGrp="1"/>
          </p:cNvSpPr>
          <p:nvPr>
            <p:ph type="title"/>
          </p:nvPr>
        </p:nvSpPr>
        <p:spPr>
          <a:xfrm>
            <a:off x="371505" y="58070"/>
            <a:ext cx="8315292" cy="1143000"/>
          </a:xfrm>
        </p:spPr>
        <p:txBody>
          <a:bodyPr/>
          <a:lstStyle/>
          <a:p>
            <a:r>
              <a:rPr lang="en-US" dirty="0"/>
              <a:t>Additional Monitoring Approaches</a:t>
            </a:r>
          </a:p>
        </p:txBody>
      </p:sp>
      <p:sp>
        <p:nvSpPr>
          <p:cNvPr id="3" name="Content Placeholder 2">
            <a:extLst>
              <a:ext uri="{FF2B5EF4-FFF2-40B4-BE49-F238E27FC236}">
                <a16:creationId xmlns:a16="http://schemas.microsoft.com/office/drawing/2014/main" id="{DF77F060-4C37-4500-A2E1-ED95EC77B2AF}"/>
              </a:ext>
            </a:extLst>
          </p:cNvPr>
          <p:cNvSpPr>
            <a:spLocks noGrp="1"/>
          </p:cNvSpPr>
          <p:nvPr>
            <p:ph idx="1"/>
          </p:nvPr>
        </p:nvSpPr>
        <p:spPr>
          <a:xfrm>
            <a:off x="371505" y="1417638"/>
            <a:ext cx="8315294" cy="4977133"/>
          </a:xfrm>
        </p:spPr>
        <p:txBody>
          <a:bodyPr/>
          <a:lstStyle/>
          <a:p>
            <a:r>
              <a:rPr lang="en-US" b="1" dirty="0">
                <a:latin typeface="Calibri" panose="020F0502020204030204" pitchFamily="34" charset="0"/>
                <a:cs typeface="Calibri" panose="020F0502020204030204" pitchFamily="34" charset="0"/>
              </a:rPr>
              <a:t>Success Monitoring / Nonpoint Source</a:t>
            </a:r>
          </a:p>
          <a:p>
            <a:pPr lvl="1"/>
            <a:r>
              <a:rPr lang="en-US" dirty="0">
                <a:latin typeface="Calibri" panose="020F0502020204030204" pitchFamily="34" charset="0"/>
                <a:cs typeface="Calibri" panose="020F0502020204030204" pitchFamily="34" charset="0"/>
              </a:rPr>
              <a:t>Regular sampling in targeted locations</a:t>
            </a:r>
          </a:p>
          <a:p>
            <a:pPr marL="457200" lvl="1" indent="0">
              <a:buNone/>
            </a:pPr>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Wetlands</a:t>
            </a:r>
          </a:p>
          <a:p>
            <a:pPr lvl="1"/>
            <a:r>
              <a:rPr lang="en-US" dirty="0">
                <a:latin typeface="Calibri" panose="020F0502020204030204" pitchFamily="34" charset="0"/>
                <a:cs typeface="Calibri" panose="020F0502020204030204" pitchFamily="34" charset="0"/>
              </a:rPr>
              <a:t>Baseline characterization</a:t>
            </a:r>
          </a:p>
          <a:p>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Groundwater</a:t>
            </a:r>
            <a:r>
              <a:rPr lang="en-US" dirty="0">
                <a:latin typeface="Calibri" panose="020F0502020204030204" pitchFamily="34" charset="0"/>
                <a:cs typeface="Calibri" panose="020F0502020204030204" pitchFamily="34" charset="0"/>
              </a:rPr>
              <a:t> </a:t>
            </a:r>
          </a:p>
          <a:p>
            <a:pPr lvl="1"/>
            <a:r>
              <a:rPr lang="en-US" dirty="0">
                <a:latin typeface="Calibri" panose="020F0502020204030204" pitchFamily="34" charset="0"/>
                <a:cs typeface="Calibri" panose="020F0502020204030204" pitchFamily="34" charset="0"/>
              </a:rPr>
              <a:t>ambient and rotating groundwater quality sites</a:t>
            </a:r>
          </a:p>
          <a:p>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A08C96C-FE6F-451C-9204-50FBB62A15C9}"/>
              </a:ext>
            </a:extLst>
          </p:cNvPr>
          <p:cNvPicPr>
            <a:picLocks noChangeAspect="1"/>
          </p:cNvPicPr>
          <p:nvPr/>
        </p:nvPicPr>
        <p:blipFill>
          <a:blip r:embed="rId3"/>
          <a:stretch>
            <a:fillRect/>
          </a:stretch>
        </p:blipFill>
        <p:spPr>
          <a:xfrm>
            <a:off x="5759115" y="2764296"/>
            <a:ext cx="3054751" cy="20629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3288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BC85CD-D191-4148-9D6E-B33204247C98}"/>
              </a:ext>
            </a:extLst>
          </p:cNvPr>
          <p:cNvSpPr>
            <a:spLocks noGrp="1"/>
          </p:cNvSpPr>
          <p:nvPr>
            <p:ph idx="1"/>
          </p:nvPr>
        </p:nvSpPr>
        <p:spPr>
          <a:xfrm>
            <a:off x="952500" y="317500"/>
            <a:ext cx="7327900" cy="5803900"/>
          </a:xfrm>
        </p:spPr>
        <p:txBody>
          <a:bodyPr>
            <a:normAutofit/>
          </a:bodyPr>
          <a:lstStyle/>
          <a:p>
            <a:pPr marL="0" indent="0" algn="ctr">
              <a:buNone/>
            </a:pPr>
            <a:r>
              <a:rPr lang="en-US" sz="4400" b="1" dirty="0">
                <a:effectLst>
                  <a:glow rad="228600">
                    <a:schemeClr val="accent3">
                      <a:satMod val="175000"/>
                      <a:alpha val="40000"/>
                    </a:schemeClr>
                  </a:glow>
                  <a:outerShdw blurRad="50800" dist="38100" dir="2700000" algn="tl" rotWithShape="0">
                    <a:prstClr val="black">
                      <a:alpha val="40000"/>
                    </a:prstClr>
                  </a:outerShdw>
                </a:effectLst>
                <a:latin typeface="Avenir Next Regular"/>
              </a:rPr>
              <a:t>Using Monitoring Data to Make </a:t>
            </a:r>
          </a:p>
          <a:p>
            <a:pPr marL="0" indent="0" algn="ctr">
              <a:buNone/>
            </a:pPr>
            <a:r>
              <a:rPr lang="en-US" sz="4400" b="1" dirty="0">
                <a:effectLst>
                  <a:glow rad="228600">
                    <a:schemeClr val="accent3">
                      <a:satMod val="175000"/>
                      <a:alpha val="40000"/>
                    </a:schemeClr>
                  </a:glow>
                  <a:outerShdw blurRad="50800" dist="38100" dir="2700000" algn="tl" rotWithShape="0">
                    <a:prstClr val="black">
                      <a:alpha val="40000"/>
                    </a:prstClr>
                  </a:outerShdw>
                </a:effectLst>
                <a:latin typeface="Avenir Next Regular"/>
              </a:rPr>
              <a:t>Water Quality Assessments </a:t>
            </a:r>
          </a:p>
          <a:p>
            <a:pPr marL="0" indent="0" algn="ctr">
              <a:buNone/>
            </a:pPr>
            <a:endParaRPr lang="en-US" sz="4400" b="1" dirty="0">
              <a:effectLst>
                <a:glow rad="228600">
                  <a:schemeClr val="accent3">
                    <a:satMod val="175000"/>
                    <a:alpha val="40000"/>
                  </a:schemeClr>
                </a:glow>
                <a:outerShdw blurRad="50800" dist="38100" dir="2700000" algn="tl" rotWithShape="0">
                  <a:prstClr val="black">
                    <a:alpha val="40000"/>
                  </a:prstClr>
                </a:outerShdw>
              </a:effectLst>
              <a:latin typeface="Avenir Next Regular"/>
            </a:endParaRPr>
          </a:p>
          <a:p>
            <a:pPr marL="0" indent="0" algn="ctr">
              <a:buNone/>
            </a:pPr>
            <a:endParaRPr lang="en-US" sz="4400" b="1" dirty="0">
              <a:effectLst>
                <a:glow rad="228600">
                  <a:schemeClr val="accent3">
                    <a:satMod val="175000"/>
                    <a:alpha val="40000"/>
                  </a:schemeClr>
                </a:glow>
                <a:outerShdw blurRad="50800" dist="38100" dir="2700000" algn="tl" rotWithShape="0">
                  <a:prstClr val="black">
                    <a:alpha val="40000"/>
                  </a:prstClr>
                </a:outerShdw>
              </a:effectLst>
              <a:latin typeface="Avenir Next Regular"/>
            </a:endParaRPr>
          </a:p>
          <a:p>
            <a:pPr marL="0" indent="0" algn="ctr">
              <a:buNone/>
            </a:pPr>
            <a:r>
              <a:rPr lang="en-US" sz="4400" b="1" dirty="0">
                <a:effectLst>
                  <a:glow rad="228600">
                    <a:schemeClr val="accent3">
                      <a:satMod val="175000"/>
                      <a:alpha val="40000"/>
                    </a:schemeClr>
                  </a:glow>
                  <a:outerShdw blurRad="50800" dist="38100" dir="2700000" algn="tl" rotWithShape="0">
                    <a:prstClr val="black">
                      <a:alpha val="40000"/>
                    </a:prstClr>
                  </a:outerShdw>
                </a:effectLst>
                <a:latin typeface="Avenir Next Regular"/>
              </a:rPr>
              <a:t>Designated Use Attainment Decisions</a:t>
            </a:r>
          </a:p>
        </p:txBody>
      </p:sp>
      <p:sp>
        <p:nvSpPr>
          <p:cNvPr id="2" name="Arrow: Down 1">
            <a:extLst>
              <a:ext uri="{FF2B5EF4-FFF2-40B4-BE49-F238E27FC236}">
                <a16:creationId xmlns:a16="http://schemas.microsoft.com/office/drawing/2014/main" id="{5FD0C0D9-A56F-4644-AC79-EC88556A9C5D}"/>
              </a:ext>
            </a:extLst>
          </p:cNvPr>
          <p:cNvSpPr/>
          <p:nvPr/>
        </p:nvSpPr>
        <p:spPr>
          <a:xfrm>
            <a:off x="3926939" y="2784262"/>
            <a:ext cx="1379021" cy="1422410"/>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268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Assessment (Chemical)</a:t>
            </a:r>
            <a:br>
              <a:rPr lang="en-US" dirty="0"/>
            </a:br>
            <a:r>
              <a:rPr lang="en-US" b="0" dirty="0"/>
              <a:t>Evaluating Use Support</a:t>
            </a:r>
          </a:p>
        </p:txBody>
      </p:sp>
      <p:graphicFrame>
        <p:nvGraphicFramePr>
          <p:cNvPr id="2" name="Table 1">
            <a:extLst>
              <a:ext uri="{FF2B5EF4-FFF2-40B4-BE49-F238E27FC236}">
                <a16:creationId xmlns:a16="http://schemas.microsoft.com/office/drawing/2014/main" id="{136CECEC-4929-4C5A-8883-EB49B02EC510}"/>
              </a:ext>
            </a:extLst>
          </p:cNvPr>
          <p:cNvGraphicFramePr>
            <a:graphicFrameLocks noGrp="1"/>
          </p:cNvGraphicFramePr>
          <p:nvPr>
            <p:extLst>
              <p:ext uri="{D42A27DB-BD31-4B8C-83A1-F6EECF244321}">
                <p14:modId xmlns:p14="http://schemas.microsoft.com/office/powerpoint/2010/main" val="3338142436"/>
              </p:ext>
            </p:extLst>
          </p:nvPr>
        </p:nvGraphicFramePr>
        <p:xfrm>
          <a:off x="240882" y="1590402"/>
          <a:ext cx="8699918" cy="4023360"/>
        </p:xfrm>
        <a:graphic>
          <a:graphicData uri="http://schemas.openxmlformats.org/drawingml/2006/table">
            <a:tbl>
              <a:tblPr firstRow="1" bandRow="1">
                <a:tableStyleId>{5C22544A-7EE6-4342-B048-85BDC9FD1C3A}</a:tableStyleId>
              </a:tblPr>
              <a:tblGrid>
                <a:gridCol w="2059326">
                  <a:extLst>
                    <a:ext uri="{9D8B030D-6E8A-4147-A177-3AD203B41FA5}">
                      <a16:colId xmlns:a16="http://schemas.microsoft.com/office/drawing/2014/main" val="3367145158"/>
                    </a:ext>
                  </a:extLst>
                </a:gridCol>
                <a:gridCol w="1749278">
                  <a:extLst>
                    <a:ext uri="{9D8B030D-6E8A-4147-A177-3AD203B41FA5}">
                      <a16:colId xmlns:a16="http://schemas.microsoft.com/office/drawing/2014/main" val="783151512"/>
                    </a:ext>
                  </a:extLst>
                </a:gridCol>
                <a:gridCol w="1611085">
                  <a:extLst>
                    <a:ext uri="{9D8B030D-6E8A-4147-A177-3AD203B41FA5}">
                      <a16:colId xmlns:a16="http://schemas.microsoft.com/office/drawing/2014/main" val="4218870000"/>
                    </a:ext>
                  </a:extLst>
                </a:gridCol>
                <a:gridCol w="1683658">
                  <a:extLst>
                    <a:ext uri="{9D8B030D-6E8A-4147-A177-3AD203B41FA5}">
                      <a16:colId xmlns:a16="http://schemas.microsoft.com/office/drawing/2014/main" val="498446620"/>
                    </a:ext>
                  </a:extLst>
                </a:gridCol>
                <a:gridCol w="1596571">
                  <a:extLst>
                    <a:ext uri="{9D8B030D-6E8A-4147-A177-3AD203B41FA5}">
                      <a16:colId xmlns:a16="http://schemas.microsoft.com/office/drawing/2014/main" val="1505369659"/>
                    </a:ext>
                  </a:extLst>
                </a:gridCol>
              </a:tblGrid>
              <a:tr h="370840">
                <a:tc>
                  <a:txBody>
                    <a:bodyPr/>
                    <a:lstStyle/>
                    <a:p>
                      <a:pPr algn="ctr"/>
                      <a:r>
                        <a:rPr lang="en-US" sz="2400" dirty="0">
                          <a:solidFill>
                            <a:schemeClr val="tx1"/>
                          </a:solidFill>
                          <a:latin typeface="Calibri" panose="020F0502020204030204" pitchFamily="34" charset="0"/>
                          <a:cs typeface="Calibri" panose="020F0502020204030204" pitchFamily="34" charset="0"/>
                        </a:rPr>
                        <a:t>Pollutant Type</a:t>
                      </a:r>
                    </a:p>
                  </a:txBody>
                  <a:tcPr/>
                </a:tc>
                <a:tc>
                  <a:txBody>
                    <a:bodyPr/>
                    <a:lstStyle/>
                    <a:p>
                      <a:pPr algn="ctr"/>
                      <a:r>
                        <a:rPr lang="en-US" sz="2400" dirty="0">
                          <a:solidFill>
                            <a:schemeClr val="tx1"/>
                          </a:solidFill>
                          <a:latin typeface="Calibri" panose="020F0502020204030204" pitchFamily="34" charset="0"/>
                          <a:cs typeface="Calibri" panose="020F0502020204030204" pitchFamily="34" charset="0"/>
                        </a:rPr>
                        <a:t>Measure</a:t>
                      </a:r>
                    </a:p>
                  </a:txBody>
                  <a:tcPr/>
                </a:tc>
                <a:tc>
                  <a:txBody>
                    <a:bodyPr/>
                    <a:lstStyle/>
                    <a:p>
                      <a:pPr algn="ctr"/>
                      <a:r>
                        <a:rPr lang="en-US" sz="2400" dirty="0">
                          <a:solidFill>
                            <a:schemeClr val="tx1"/>
                          </a:solidFill>
                          <a:latin typeface="Calibri" panose="020F0502020204030204" pitchFamily="34" charset="0"/>
                          <a:cs typeface="Calibri" panose="020F0502020204030204" pitchFamily="34" charset="0"/>
                        </a:rPr>
                        <a:t>Fully Supporting</a:t>
                      </a:r>
                    </a:p>
                  </a:txBody>
                  <a:tcPr>
                    <a:solidFill>
                      <a:srgbClr val="00B050"/>
                    </a:solidFill>
                  </a:tcPr>
                </a:tc>
                <a:tc>
                  <a:txBody>
                    <a:bodyPr/>
                    <a:lstStyle/>
                    <a:p>
                      <a:pPr algn="ctr"/>
                      <a:r>
                        <a:rPr lang="en-US" sz="2400" dirty="0">
                          <a:solidFill>
                            <a:schemeClr val="tx1"/>
                          </a:solidFill>
                          <a:latin typeface="Calibri" panose="020F0502020204030204" pitchFamily="34" charset="0"/>
                          <a:cs typeface="Calibri" panose="020F0502020204030204" pitchFamily="34" charset="0"/>
                        </a:rPr>
                        <a:t>Partially Supporting</a:t>
                      </a:r>
                    </a:p>
                  </a:txBody>
                  <a:tcPr>
                    <a:solidFill>
                      <a:srgbClr val="FFFF00"/>
                    </a:solidFill>
                  </a:tcPr>
                </a:tc>
                <a:tc>
                  <a:txBody>
                    <a:bodyPr/>
                    <a:lstStyle/>
                    <a:p>
                      <a:pPr algn="ctr"/>
                      <a:r>
                        <a:rPr lang="en-US" sz="2400" dirty="0">
                          <a:solidFill>
                            <a:schemeClr val="tx1"/>
                          </a:solidFill>
                          <a:latin typeface="Calibri" panose="020F0502020204030204" pitchFamily="34" charset="0"/>
                          <a:cs typeface="Calibri" panose="020F0502020204030204" pitchFamily="34" charset="0"/>
                        </a:rPr>
                        <a:t>Non-Supporting</a:t>
                      </a:r>
                    </a:p>
                  </a:txBody>
                  <a:tcPr>
                    <a:solidFill>
                      <a:srgbClr val="FF0000"/>
                    </a:solidFill>
                  </a:tcPr>
                </a:tc>
                <a:extLst>
                  <a:ext uri="{0D108BD9-81ED-4DB2-BD59-A6C34878D82A}">
                    <a16:rowId xmlns:a16="http://schemas.microsoft.com/office/drawing/2014/main" val="2999778104"/>
                  </a:ext>
                </a:extLst>
              </a:tr>
              <a:tr h="370840">
                <a:tc>
                  <a:txBody>
                    <a:bodyPr/>
                    <a:lstStyle/>
                    <a:p>
                      <a:r>
                        <a:rPr lang="en-US" sz="2200" dirty="0">
                          <a:solidFill>
                            <a:schemeClr val="tx1"/>
                          </a:solidFill>
                          <a:latin typeface="Calibri" panose="020F0502020204030204" pitchFamily="34" charset="0"/>
                          <a:cs typeface="Calibri" panose="020F0502020204030204" pitchFamily="34" charset="0"/>
                        </a:rPr>
                        <a:t>Nontoxic parameters </a:t>
                      </a:r>
                    </a:p>
                    <a:p>
                      <a:r>
                        <a:rPr lang="en-US" sz="2200" dirty="0">
                          <a:solidFill>
                            <a:schemeClr val="tx1"/>
                          </a:solidFill>
                          <a:latin typeface="Calibri" panose="020F0502020204030204" pitchFamily="34" charset="0"/>
                          <a:cs typeface="Calibri" panose="020F0502020204030204" pitchFamily="34" charset="0"/>
                        </a:rPr>
                        <a:t>(i.e. dissolved oxygen, pH, temp)</a:t>
                      </a:r>
                    </a:p>
                  </a:txBody>
                  <a:tcPr/>
                </a:tc>
                <a:tc>
                  <a:txBody>
                    <a:bodyPr/>
                    <a:lstStyle/>
                    <a:p>
                      <a:pPr algn="ctr"/>
                      <a:r>
                        <a:rPr lang="en-US" sz="2200" dirty="0">
                          <a:solidFill>
                            <a:schemeClr val="tx1"/>
                          </a:solidFill>
                          <a:latin typeface="Calibri" panose="020F0502020204030204" pitchFamily="34" charset="0"/>
                          <a:cs typeface="Calibri" panose="020F0502020204030204" pitchFamily="34" charset="0"/>
                        </a:rPr>
                        <a:t>% samples exceed criteria</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u="sng" dirty="0">
                          <a:latin typeface="Calibri" panose="020F0502020204030204" pitchFamily="34" charset="0"/>
                          <a:cs typeface="Calibri" panose="020F0502020204030204" pitchFamily="34" charset="0"/>
                        </a:rPr>
                        <a:t>&lt;</a:t>
                      </a:r>
                      <a:r>
                        <a:rPr lang="en-US" sz="2200" dirty="0">
                          <a:latin typeface="Calibri" panose="020F0502020204030204" pitchFamily="34" charset="0"/>
                          <a:cs typeface="Calibri" panose="020F0502020204030204" pitchFamily="34" charset="0"/>
                        </a:rPr>
                        <a:t>10%</a:t>
                      </a:r>
                    </a:p>
                  </a:txBody>
                  <a:tcPr/>
                </a:tc>
                <a:tc>
                  <a:txBody>
                    <a:bodyPr/>
                    <a:lstStyle/>
                    <a:p>
                      <a:pPr algn="ctr"/>
                      <a:r>
                        <a:rPr lang="en-US" sz="2200" dirty="0">
                          <a:latin typeface="Calibri" panose="020F0502020204030204" pitchFamily="34" charset="0"/>
                          <a:cs typeface="Calibri" panose="020F0502020204030204" pitchFamily="34" charset="0"/>
                        </a:rPr>
                        <a:t>10-25%</a:t>
                      </a:r>
                      <a:endParaRPr lang="en-US" sz="2200" dirty="0">
                        <a:solidFill>
                          <a:schemeClr val="tx1"/>
                        </a:solidFill>
                        <a:latin typeface="Calibri" panose="020F0502020204030204" pitchFamily="34" charset="0"/>
                        <a:cs typeface="Calibri" panose="020F0502020204030204" pitchFamily="34" charset="0"/>
                      </a:endParaRPr>
                    </a:p>
                  </a:txBody>
                  <a:tcPr/>
                </a:tc>
                <a:tc>
                  <a:txBody>
                    <a:bodyPr/>
                    <a:lstStyle/>
                    <a:p>
                      <a:pPr algn="ctr"/>
                      <a:r>
                        <a:rPr lang="en-US" sz="2200" dirty="0">
                          <a:solidFill>
                            <a:schemeClr val="tx1"/>
                          </a:solidFill>
                          <a:latin typeface="Calibri" panose="020F0502020204030204" pitchFamily="34" charset="0"/>
                          <a:cs typeface="Calibri" panose="020F0502020204030204" pitchFamily="34" charset="0"/>
                        </a:rPr>
                        <a:t>&gt;25%</a:t>
                      </a:r>
                    </a:p>
                  </a:txBody>
                  <a:tcPr/>
                </a:tc>
                <a:extLst>
                  <a:ext uri="{0D108BD9-81ED-4DB2-BD59-A6C34878D82A}">
                    <a16:rowId xmlns:a16="http://schemas.microsoft.com/office/drawing/2014/main" val="3809503555"/>
                  </a:ext>
                </a:extLst>
              </a:tr>
              <a:tr h="370840">
                <a:tc>
                  <a:txBody>
                    <a:bodyPr/>
                    <a:lstStyle/>
                    <a:p>
                      <a:r>
                        <a:rPr lang="en-US" sz="2200" dirty="0">
                          <a:solidFill>
                            <a:schemeClr val="tx1"/>
                          </a:solidFill>
                          <a:latin typeface="Calibri" panose="020F0502020204030204" pitchFamily="34" charset="0"/>
                          <a:cs typeface="Calibri" panose="020F0502020204030204" pitchFamily="34" charset="0"/>
                        </a:rPr>
                        <a:t>Toxic parameters </a:t>
                      </a:r>
                    </a:p>
                    <a:p>
                      <a:r>
                        <a:rPr lang="en-US" sz="2200" dirty="0">
                          <a:solidFill>
                            <a:schemeClr val="tx1"/>
                          </a:solidFill>
                          <a:latin typeface="Calibri" panose="020F0502020204030204" pitchFamily="34" charset="0"/>
                          <a:cs typeface="Calibri" panose="020F0502020204030204" pitchFamily="34" charset="0"/>
                        </a:rPr>
                        <a:t>(i.e. most metals)</a:t>
                      </a:r>
                    </a:p>
                  </a:txBody>
                  <a:tcPr/>
                </a:tc>
                <a:tc>
                  <a:txBody>
                    <a:bodyPr/>
                    <a:lstStyle/>
                    <a:p>
                      <a:pPr algn="ctr"/>
                      <a:r>
                        <a:rPr lang="en-US" sz="2200" dirty="0">
                          <a:solidFill>
                            <a:schemeClr val="tx1"/>
                          </a:solidFill>
                          <a:latin typeface="Calibri" panose="020F0502020204030204" pitchFamily="34" charset="0"/>
                          <a:cs typeface="Calibri" panose="020F0502020204030204" pitchFamily="34" charset="0"/>
                        </a:rPr>
                        <a:t>Number of exceedances </a:t>
                      </a:r>
                      <a:r>
                        <a:rPr lang="en-US" sz="2200" dirty="0">
                          <a:latin typeface="Calibri" panose="020F0502020204030204" pitchFamily="34" charset="0"/>
                          <a:cs typeface="Calibri" panose="020F0502020204030204" pitchFamily="34" charset="0"/>
                        </a:rPr>
                        <a:t>(quarterly)</a:t>
                      </a:r>
                      <a:endParaRPr lang="en-US" sz="2200" dirty="0">
                        <a:solidFill>
                          <a:schemeClr val="tx1"/>
                        </a:solidFill>
                        <a:latin typeface="Calibri" panose="020F0502020204030204" pitchFamily="34" charset="0"/>
                        <a:cs typeface="Calibri" panose="020F0502020204030204" pitchFamily="34" charset="0"/>
                      </a:endParaRPr>
                    </a:p>
                  </a:txBody>
                  <a:tcPr/>
                </a:tc>
                <a:tc>
                  <a:txBody>
                    <a:bodyPr/>
                    <a:lstStyle/>
                    <a:p>
                      <a:pPr algn="ctr"/>
                      <a:r>
                        <a:rPr lang="en-US" sz="2200" u="sng" dirty="0">
                          <a:latin typeface="Calibri" panose="020F0502020204030204" pitchFamily="34" charset="0"/>
                          <a:cs typeface="Calibri" panose="020F0502020204030204" pitchFamily="34" charset="0"/>
                        </a:rPr>
                        <a:t>&lt;</a:t>
                      </a:r>
                      <a:r>
                        <a:rPr lang="en-US" sz="2200" dirty="0">
                          <a:latin typeface="Calibri" panose="020F0502020204030204" pitchFamily="34" charset="0"/>
                          <a:cs typeface="Calibri" panose="020F0502020204030204" pitchFamily="34" charset="0"/>
                        </a:rPr>
                        <a:t>1 in 3 years</a:t>
                      </a:r>
                      <a:endParaRPr lang="en-US" sz="2200" dirty="0">
                        <a:solidFill>
                          <a:schemeClr val="tx1"/>
                        </a:solidFill>
                        <a:latin typeface="Calibri" panose="020F0502020204030204" pitchFamily="34" charset="0"/>
                        <a:cs typeface="Calibri" panose="020F0502020204030204" pitchFamily="34" charset="0"/>
                      </a:endParaRPr>
                    </a:p>
                  </a:txBody>
                  <a:tcPr/>
                </a:tc>
                <a:tc>
                  <a:txBody>
                    <a:bodyPr/>
                    <a:lstStyle/>
                    <a:p>
                      <a:pPr algn="ctr"/>
                      <a:r>
                        <a:rPr lang="en-US" sz="2200" dirty="0">
                          <a:solidFill>
                            <a:schemeClr val="tx1"/>
                          </a:solidFill>
                          <a:latin typeface="Calibri" panose="020F0502020204030204" pitchFamily="34" charset="0"/>
                          <a:cs typeface="Calibri" panose="020F0502020204030204" pitchFamily="34" charset="0"/>
                        </a:rPr>
                        <a:t>&gt;1 in 3 years, </a:t>
                      </a:r>
                      <a:r>
                        <a:rPr lang="en-US" sz="2200" u="sng" dirty="0">
                          <a:latin typeface="Calibri" panose="020F0502020204030204" pitchFamily="34" charset="0"/>
                          <a:cs typeface="Calibri" panose="020F0502020204030204" pitchFamily="34" charset="0"/>
                        </a:rPr>
                        <a:t>&lt;</a:t>
                      </a:r>
                      <a:r>
                        <a:rPr lang="en-US" sz="2200" dirty="0">
                          <a:solidFill>
                            <a:schemeClr val="tx1"/>
                          </a:solidFill>
                          <a:latin typeface="Calibri" panose="020F0502020204030204" pitchFamily="34" charset="0"/>
                          <a:cs typeface="Calibri" panose="020F0502020204030204" pitchFamily="34" charset="0"/>
                        </a:rPr>
                        <a:t>10%</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dirty="0">
                          <a:solidFill>
                            <a:schemeClr val="tx1"/>
                          </a:solidFill>
                          <a:latin typeface="Calibri" panose="020F0502020204030204" pitchFamily="34" charset="0"/>
                          <a:cs typeface="Calibri" panose="020F0502020204030204" pitchFamily="34" charset="0"/>
                        </a:rPr>
                        <a:t>&gt;1 in 3 years,  &gt;10%</a:t>
                      </a:r>
                    </a:p>
                  </a:txBody>
                  <a:tcPr/>
                </a:tc>
                <a:extLst>
                  <a:ext uri="{0D108BD9-81ED-4DB2-BD59-A6C34878D82A}">
                    <a16:rowId xmlns:a16="http://schemas.microsoft.com/office/drawing/2014/main" val="3782305714"/>
                  </a:ext>
                </a:extLst>
              </a:tr>
            </a:tbl>
          </a:graphicData>
        </a:graphic>
      </p:graphicFrame>
      <p:sp>
        <p:nvSpPr>
          <p:cNvPr id="6" name="Rectangle 3">
            <a:extLst>
              <a:ext uri="{FF2B5EF4-FFF2-40B4-BE49-F238E27FC236}">
                <a16:creationId xmlns:a16="http://schemas.microsoft.com/office/drawing/2014/main" id="{29B33F6F-DF20-4D4A-83D4-2CE43605E86C}"/>
              </a:ext>
            </a:extLst>
          </p:cNvPr>
          <p:cNvSpPr txBox="1">
            <a:spLocks noChangeArrowheads="1"/>
          </p:cNvSpPr>
          <p:nvPr/>
        </p:nvSpPr>
        <p:spPr>
          <a:xfrm>
            <a:off x="304800" y="5602778"/>
            <a:ext cx="8610600" cy="65356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sz="2400" dirty="0">
                <a:latin typeface="Calibri" panose="020F0502020204030204" pitchFamily="34" charset="0"/>
                <a:cs typeface="Calibri" panose="020F0502020204030204" pitchFamily="34" charset="0"/>
              </a:rPr>
              <a:t>*These are general trends.  Assessments are parameter dependent</a:t>
            </a:r>
          </a:p>
        </p:txBody>
      </p:sp>
    </p:spTree>
    <p:extLst>
      <p:ext uri="{BB962C8B-B14F-4D97-AF65-F5344CB8AC3E}">
        <p14:creationId xmlns:p14="http://schemas.microsoft.com/office/powerpoint/2010/main" val="2005733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Assessment (Biological)</a:t>
            </a:r>
            <a:br>
              <a:rPr lang="en-US" dirty="0"/>
            </a:br>
            <a:r>
              <a:rPr lang="en-US" b="0" dirty="0"/>
              <a:t>Evaluating Use Support</a:t>
            </a:r>
            <a:endParaRPr lang="en-US" dirty="0"/>
          </a:p>
        </p:txBody>
      </p:sp>
      <p:pic>
        <p:nvPicPr>
          <p:cNvPr id="27650" name="Picture 2" descr="Image result for EPT mayfl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001" y="4486593"/>
            <a:ext cx="2498725" cy="18740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405F296B-A015-4D8F-9045-FB5087F3A517}"/>
              </a:ext>
            </a:extLst>
          </p:cNvPr>
          <p:cNvGraphicFramePr>
            <a:graphicFrameLocks noGrp="1"/>
          </p:cNvGraphicFramePr>
          <p:nvPr>
            <p:extLst>
              <p:ext uri="{D42A27DB-BD31-4B8C-83A1-F6EECF244321}">
                <p14:modId xmlns:p14="http://schemas.microsoft.com/office/powerpoint/2010/main" val="1426381706"/>
              </p:ext>
            </p:extLst>
          </p:nvPr>
        </p:nvGraphicFramePr>
        <p:xfrm>
          <a:off x="371507" y="1651953"/>
          <a:ext cx="8673715" cy="2834640"/>
        </p:xfrm>
        <a:graphic>
          <a:graphicData uri="http://schemas.openxmlformats.org/drawingml/2006/table">
            <a:tbl>
              <a:tblPr firstRow="1" bandRow="1">
                <a:tableStyleId>{5C22544A-7EE6-4342-B048-85BDC9FD1C3A}</a:tableStyleId>
              </a:tblPr>
              <a:tblGrid>
                <a:gridCol w="2937750">
                  <a:extLst>
                    <a:ext uri="{9D8B030D-6E8A-4147-A177-3AD203B41FA5}">
                      <a16:colId xmlns:a16="http://schemas.microsoft.com/office/drawing/2014/main" val="3367145158"/>
                    </a:ext>
                  </a:extLst>
                </a:gridCol>
                <a:gridCol w="1843314">
                  <a:extLst>
                    <a:ext uri="{9D8B030D-6E8A-4147-A177-3AD203B41FA5}">
                      <a16:colId xmlns:a16="http://schemas.microsoft.com/office/drawing/2014/main" val="4218870000"/>
                    </a:ext>
                  </a:extLst>
                </a:gridCol>
                <a:gridCol w="1727200">
                  <a:extLst>
                    <a:ext uri="{9D8B030D-6E8A-4147-A177-3AD203B41FA5}">
                      <a16:colId xmlns:a16="http://schemas.microsoft.com/office/drawing/2014/main" val="498446620"/>
                    </a:ext>
                  </a:extLst>
                </a:gridCol>
                <a:gridCol w="2165451">
                  <a:extLst>
                    <a:ext uri="{9D8B030D-6E8A-4147-A177-3AD203B41FA5}">
                      <a16:colId xmlns:a16="http://schemas.microsoft.com/office/drawing/2014/main" val="1505369659"/>
                    </a:ext>
                  </a:extLst>
                </a:gridCol>
              </a:tblGrid>
              <a:tr h="370840">
                <a:tc>
                  <a:txBody>
                    <a:bodyPr/>
                    <a:lstStyle/>
                    <a:p>
                      <a:pPr algn="ctr"/>
                      <a:r>
                        <a:rPr lang="en-US" sz="2400" dirty="0">
                          <a:solidFill>
                            <a:schemeClr val="tx1"/>
                          </a:solidFill>
                          <a:latin typeface="Calibri" panose="020F0502020204030204" pitchFamily="34" charset="0"/>
                          <a:cs typeface="Calibri" panose="020F0502020204030204" pitchFamily="34" charset="0"/>
                        </a:rPr>
                        <a:t>Pollutant Type</a:t>
                      </a:r>
                    </a:p>
                  </a:txBody>
                  <a:tcPr/>
                </a:tc>
                <a:tc>
                  <a:txBody>
                    <a:bodyPr/>
                    <a:lstStyle/>
                    <a:p>
                      <a:pPr algn="ctr"/>
                      <a:r>
                        <a:rPr lang="en-US" sz="2400" dirty="0">
                          <a:solidFill>
                            <a:schemeClr val="tx1"/>
                          </a:solidFill>
                          <a:latin typeface="Calibri" panose="020F0502020204030204" pitchFamily="34" charset="0"/>
                          <a:cs typeface="Calibri" panose="020F0502020204030204" pitchFamily="34" charset="0"/>
                        </a:rPr>
                        <a:t>Fully Supporting</a:t>
                      </a:r>
                    </a:p>
                  </a:txBody>
                  <a:tcPr>
                    <a:solidFill>
                      <a:srgbClr val="00B050"/>
                    </a:solidFill>
                  </a:tcPr>
                </a:tc>
                <a:tc>
                  <a:txBody>
                    <a:bodyPr/>
                    <a:lstStyle/>
                    <a:p>
                      <a:pPr algn="ctr"/>
                      <a:r>
                        <a:rPr lang="en-US" sz="2400" dirty="0">
                          <a:solidFill>
                            <a:schemeClr val="tx1"/>
                          </a:solidFill>
                          <a:latin typeface="Calibri" panose="020F0502020204030204" pitchFamily="34" charset="0"/>
                          <a:cs typeface="Calibri" panose="020F0502020204030204" pitchFamily="34" charset="0"/>
                        </a:rPr>
                        <a:t>Partially Supporting</a:t>
                      </a:r>
                    </a:p>
                  </a:txBody>
                  <a:tcPr>
                    <a:solidFill>
                      <a:srgbClr val="FFFF00"/>
                    </a:solidFill>
                  </a:tcPr>
                </a:tc>
                <a:tc>
                  <a:txBody>
                    <a:bodyPr/>
                    <a:lstStyle/>
                    <a:p>
                      <a:pPr algn="ctr"/>
                      <a:r>
                        <a:rPr lang="en-US" sz="2400" dirty="0">
                          <a:solidFill>
                            <a:schemeClr val="tx1"/>
                          </a:solidFill>
                          <a:latin typeface="Calibri" panose="020F0502020204030204" pitchFamily="34" charset="0"/>
                          <a:cs typeface="Calibri" panose="020F0502020204030204" pitchFamily="34" charset="0"/>
                        </a:rPr>
                        <a:t>Non-Supporting</a:t>
                      </a:r>
                    </a:p>
                  </a:txBody>
                  <a:tcPr>
                    <a:solidFill>
                      <a:srgbClr val="FF0000"/>
                    </a:solidFill>
                  </a:tcPr>
                </a:tc>
                <a:extLst>
                  <a:ext uri="{0D108BD9-81ED-4DB2-BD59-A6C34878D82A}">
                    <a16:rowId xmlns:a16="http://schemas.microsoft.com/office/drawing/2014/main" val="2999778104"/>
                  </a:ext>
                </a:extLst>
              </a:tr>
              <a:tr h="370840">
                <a:tc>
                  <a:txBody>
                    <a:bodyPr/>
                    <a:lstStyle/>
                    <a:p>
                      <a:r>
                        <a:rPr lang="en-US" sz="2400" dirty="0">
                          <a:solidFill>
                            <a:schemeClr val="tx1"/>
                          </a:solidFill>
                          <a:latin typeface="Calibri" panose="020F0502020204030204" pitchFamily="34" charset="0"/>
                          <a:cs typeface="Calibri" panose="020F0502020204030204" pitchFamily="34" charset="0"/>
                        </a:rPr>
                        <a:t>Macroinvertebrate Biotic Index (MBI)</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u="none" dirty="0">
                          <a:latin typeface="Calibri" panose="020F0502020204030204" pitchFamily="34" charset="0"/>
                          <a:cs typeface="Calibri" panose="020F0502020204030204" pitchFamily="34" charset="0"/>
                        </a:rPr>
                        <a:t>Excellent or Good, EPT Good</a:t>
                      </a:r>
                    </a:p>
                  </a:txBody>
                  <a:tcPr/>
                </a:tc>
                <a:tc>
                  <a:txBody>
                    <a:bodyPr/>
                    <a:lstStyle/>
                    <a:p>
                      <a:pPr algn="ctr"/>
                      <a:r>
                        <a:rPr lang="en-US" sz="2400" u="none" dirty="0">
                          <a:latin typeface="Calibri" panose="020F0502020204030204" pitchFamily="34" charset="0"/>
                          <a:cs typeface="Calibri" panose="020F0502020204030204" pitchFamily="34" charset="0"/>
                        </a:rPr>
                        <a:t>Fair</a:t>
                      </a:r>
                      <a:endParaRPr lang="en-US" sz="2400" u="none" dirty="0">
                        <a:solidFill>
                          <a:schemeClr val="tx1"/>
                        </a:solidFill>
                        <a:latin typeface="Calibri" panose="020F0502020204030204" pitchFamily="34" charset="0"/>
                        <a:cs typeface="Calibri" panose="020F0502020204030204" pitchFamily="34" charset="0"/>
                      </a:endParaRPr>
                    </a:p>
                  </a:txBody>
                  <a:tcPr/>
                </a:tc>
                <a:tc>
                  <a:txBody>
                    <a:bodyPr/>
                    <a:lstStyle/>
                    <a:p>
                      <a:pPr algn="ctr"/>
                      <a:r>
                        <a:rPr lang="en-US" sz="2400" u="none" dirty="0">
                          <a:solidFill>
                            <a:schemeClr val="tx1"/>
                          </a:solidFill>
                          <a:latin typeface="Calibri" panose="020F0502020204030204" pitchFamily="34" charset="0"/>
                          <a:cs typeface="Calibri" panose="020F0502020204030204" pitchFamily="34" charset="0"/>
                        </a:rPr>
                        <a:t>Poor</a:t>
                      </a:r>
                    </a:p>
                  </a:txBody>
                  <a:tcPr/>
                </a:tc>
                <a:extLst>
                  <a:ext uri="{0D108BD9-81ED-4DB2-BD59-A6C34878D82A}">
                    <a16:rowId xmlns:a16="http://schemas.microsoft.com/office/drawing/2014/main" val="3809503555"/>
                  </a:ext>
                </a:extLst>
              </a:tr>
              <a:tr h="370840">
                <a:tc>
                  <a:txBody>
                    <a:bodyPr/>
                    <a:lstStyle/>
                    <a:p>
                      <a:r>
                        <a:rPr lang="en-US" sz="2400" dirty="0">
                          <a:solidFill>
                            <a:schemeClr val="tx1"/>
                          </a:solidFill>
                          <a:latin typeface="Calibri" panose="020F0502020204030204" pitchFamily="34" charset="0"/>
                          <a:cs typeface="Calibri" panose="020F0502020204030204" pitchFamily="34" charset="0"/>
                        </a:rPr>
                        <a:t>Fish, Index of Biotic Integrity (IBI)</a:t>
                      </a:r>
                    </a:p>
                  </a:txBody>
                  <a:tcPr/>
                </a:tc>
                <a:tc>
                  <a:txBody>
                    <a:bodyPr/>
                    <a:lstStyle/>
                    <a:p>
                      <a:pPr algn="ctr"/>
                      <a:r>
                        <a:rPr lang="en-US" sz="2400" u="none" dirty="0">
                          <a:latin typeface="Calibri" panose="020F0502020204030204" pitchFamily="34" charset="0"/>
                          <a:cs typeface="Calibri" panose="020F0502020204030204" pitchFamily="34" charset="0"/>
                        </a:rPr>
                        <a:t>Excellent or Good</a:t>
                      </a:r>
                      <a:endParaRPr lang="en-US" sz="2400" u="none" dirty="0">
                        <a:solidFill>
                          <a:schemeClr val="tx1"/>
                        </a:solidFill>
                        <a:latin typeface="Calibri" panose="020F0502020204030204" pitchFamily="34" charset="0"/>
                        <a:cs typeface="Calibri" panose="020F0502020204030204" pitchFamily="34" charset="0"/>
                      </a:endParaRPr>
                    </a:p>
                  </a:txBody>
                  <a:tcPr/>
                </a:tc>
                <a:tc>
                  <a:txBody>
                    <a:bodyPr/>
                    <a:lstStyle/>
                    <a:p>
                      <a:pPr algn="ctr"/>
                      <a:r>
                        <a:rPr lang="en-US" sz="2400" u="none" dirty="0">
                          <a:latin typeface="Calibri" panose="020F0502020204030204" pitchFamily="34" charset="0"/>
                          <a:cs typeface="Calibri" panose="020F0502020204030204" pitchFamily="34" charset="0"/>
                        </a:rPr>
                        <a:t>Fair</a:t>
                      </a:r>
                      <a:endParaRPr lang="en-US" sz="2400" u="none" dirty="0">
                        <a:solidFill>
                          <a:schemeClr val="tx1"/>
                        </a:solidFill>
                        <a:latin typeface="Calibri" panose="020F0502020204030204" pitchFamily="34" charset="0"/>
                        <a:cs typeface="Calibri" panose="020F0502020204030204" pitchFamily="34" charset="0"/>
                      </a:endParaRPr>
                    </a:p>
                  </a:txBody>
                  <a:tcPr/>
                </a:tc>
                <a:tc>
                  <a:txBody>
                    <a:bodyPr/>
                    <a:lstStyle/>
                    <a:p>
                      <a:pPr algn="ctr"/>
                      <a:r>
                        <a:rPr lang="en-US" sz="2400" u="none" dirty="0">
                          <a:solidFill>
                            <a:schemeClr val="tx1"/>
                          </a:solidFill>
                          <a:latin typeface="Calibri" panose="020F0502020204030204" pitchFamily="34" charset="0"/>
                          <a:cs typeface="Calibri" panose="020F0502020204030204" pitchFamily="34" charset="0"/>
                        </a:rPr>
                        <a:t>Poor, Very Poor or no fish</a:t>
                      </a:r>
                    </a:p>
                  </a:txBody>
                  <a:tcPr/>
                </a:tc>
                <a:extLst>
                  <a:ext uri="{0D108BD9-81ED-4DB2-BD59-A6C34878D82A}">
                    <a16:rowId xmlns:a16="http://schemas.microsoft.com/office/drawing/2014/main" val="3782305714"/>
                  </a:ext>
                </a:extLst>
              </a:tr>
            </a:tbl>
          </a:graphicData>
        </a:graphic>
      </p:graphicFrame>
    </p:spTree>
    <p:extLst>
      <p:ext uri="{BB962C8B-B14F-4D97-AF65-F5344CB8AC3E}">
        <p14:creationId xmlns:p14="http://schemas.microsoft.com/office/powerpoint/2010/main" val="301328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Assessment (Recreational)</a:t>
            </a:r>
            <a:br>
              <a:rPr lang="en-US" dirty="0"/>
            </a:br>
            <a:r>
              <a:rPr lang="en-US" b="0" dirty="0"/>
              <a:t>Evaluating Use Support</a:t>
            </a:r>
          </a:p>
        </p:txBody>
      </p:sp>
      <p:sp>
        <p:nvSpPr>
          <p:cNvPr id="5" name="Rectangle 3"/>
          <p:cNvSpPr txBox="1">
            <a:spLocks noChangeArrowheads="1"/>
          </p:cNvSpPr>
          <p:nvPr/>
        </p:nvSpPr>
        <p:spPr>
          <a:xfrm>
            <a:off x="304800" y="1455738"/>
            <a:ext cx="8610600" cy="48006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latin typeface="Calibri" panose="020F0502020204030204" pitchFamily="34" charset="0"/>
                <a:cs typeface="Calibri" panose="020F0502020204030204" pitchFamily="34" charset="0"/>
              </a:rPr>
              <a:t>E. coli: </a:t>
            </a:r>
          </a:p>
          <a:p>
            <a:pPr lvl="1"/>
            <a:r>
              <a:rPr lang="en-US" sz="2000" b="1" dirty="0">
                <a:latin typeface="Calibri" panose="020F0502020204030204" pitchFamily="34" charset="0"/>
                <a:cs typeface="Calibri" panose="020F0502020204030204" pitchFamily="34" charset="0"/>
              </a:rPr>
              <a:t>Geomean Criteria</a:t>
            </a:r>
            <a:r>
              <a:rPr lang="en-US" sz="2000" dirty="0">
                <a:latin typeface="Calibri" panose="020F0502020204030204" pitchFamily="34" charset="0"/>
                <a:cs typeface="Calibri" panose="020F0502020204030204" pitchFamily="34" charset="0"/>
              </a:rPr>
              <a:t>: Cannot exceed a geomean of 130 CFU/100 mL (May 1 thru Oct 1) of at least 5 samples in  a 30 day period</a:t>
            </a:r>
          </a:p>
          <a:p>
            <a:pPr lvl="1"/>
            <a:r>
              <a:rPr lang="en-US" sz="2000" b="1" dirty="0">
                <a:latin typeface="Calibri" panose="020F0502020204030204" pitchFamily="34" charset="0"/>
                <a:cs typeface="Calibri" panose="020F0502020204030204" pitchFamily="34" charset="0"/>
              </a:rPr>
              <a:t>Instantaneous Criteria</a:t>
            </a:r>
            <a:r>
              <a:rPr lang="en-US" sz="2000" dirty="0">
                <a:latin typeface="Calibri" panose="020F0502020204030204" pitchFamily="34" charset="0"/>
                <a:cs typeface="Calibri" panose="020F0502020204030204" pitchFamily="34" charset="0"/>
              </a:rPr>
              <a:t>: 240 CFU/100 mL (May 1- Oct 1)</a:t>
            </a:r>
          </a:p>
          <a:p>
            <a:pPr lvl="1"/>
            <a:endParaRPr lang="en-US" sz="2000" dirty="0">
              <a:latin typeface="Calibri" panose="020F0502020204030204" pitchFamily="34"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4A0B3A31-D235-44EE-AE49-03D9E92B67B8}"/>
              </a:ext>
            </a:extLst>
          </p:cNvPr>
          <p:cNvGraphicFramePr>
            <a:graphicFrameLocks noGrp="1"/>
          </p:cNvGraphicFramePr>
          <p:nvPr>
            <p:extLst>
              <p:ext uri="{D42A27DB-BD31-4B8C-83A1-F6EECF244321}">
                <p14:modId xmlns:p14="http://schemas.microsoft.com/office/powerpoint/2010/main" val="313508467"/>
              </p:ext>
            </p:extLst>
          </p:nvPr>
        </p:nvGraphicFramePr>
        <p:xfrm>
          <a:off x="304800" y="3196972"/>
          <a:ext cx="8673715" cy="3200400"/>
        </p:xfrm>
        <a:graphic>
          <a:graphicData uri="http://schemas.openxmlformats.org/drawingml/2006/table">
            <a:tbl>
              <a:tblPr firstRow="1" bandRow="1">
                <a:tableStyleId>{5C22544A-7EE6-4342-B048-85BDC9FD1C3A}</a:tableStyleId>
              </a:tblPr>
              <a:tblGrid>
                <a:gridCol w="2937750">
                  <a:extLst>
                    <a:ext uri="{9D8B030D-6E8A-4147-A177-3AD203B41FA5}">
                      <a16:colId xmlns:a16="http://schemas.microsoft.com/office/drawing/2014/main" val="2030652803"/>
                    </a:ext>
                  </a:extLst>
                </a:gridCol>
                <a:gridCol w="1843314">
                  <a:extLst>
                    <a:ext uri="{9D8B030D-6E8A-4147-A177-3AD203B41FA5}">
                      <a16:colId xmlns:a16="http://schemas.microsoft.com/office/drawing/2014/main" val="2103498904"/>
                    </a:ext>
                  </a:extLst>
                </a:gridCol>
                <a:gridCol w="1727200">
                  <a:extLst>
                    <a:ext uri="{9D8B030D-6E8A-4147-A177-3AD203B41FA5}">
                      <a16:colId xmlns:a16="http://schemas.microsoft.com/office/drawing/2014/main" val="1454622609"/>
                    </a:ext>
                  </a:extLst>
                </a:gridCol>
                <a:gridCol w="2165451">
                  <a:extLst>
                    <a:ext uri="{9D8B030D-6E8A-4147-A177-3AD203B41FA5}">
                      <a16:colId xmlns:a16="http://schemas.microsoft.com/office/drawing/2014/main" val="3295259353"/>
                    </a:ext>
                  </a:extLst>
                </a:gridCol>
              </a:tblGrid>
              <a:tr h="370840">
                <a:tc>
                  <a:txBody>
                    <a:bodyPr/>
                    <a:lstStyle/>
                    <a:p>
                      <a:pPr algn="ctr"/>
                      <a:r>
                        <a:rPr lang="en-US" sz="2400" dirty="0">
                          <a:solidFill>
                            <a:schemeClr val="tx1"/>
                          </a:solidFill>
                          <a:latin typeface="Calibri" panose="020F0502020204030204" pitchFamily="34" charset="0"/>
                          <a:cs typeface="Calibri" panose="020F0502020204030204" pitchFamily="34" charset="0"/>
                        </a:rPr>
                        <a:t>Pollutant Type</a:t>
                      </a:r>
                    </a:p>
                  </a:txBody>
                  <a:tcPr/>
                </a:tc>
                <a:tc>
                  <a:txBody>
                    <a:bodyPr/>
                    <a:lstStyle/>
                    <a:p>
                      <a:pPr algn="ctr"/>
                      <a:r>
                        <a:rPr lang="en-US" sz="2400" dirty="0">
                          <a:solidFill>
                            <a:schemeClr val="tx1"/>
                          </a:solidFill>
                          <a:latin typeface="Calibri" panose="020F0502020204030204" pitchFamily="34" charset="0"/>
                          <a:cs typeface="Calibri" panose="020F0502020204030204" pitchFamily="34" charset="0"/>
                        </a:rPr>
                        <a:t>Fully Supporting</a:t>
                      </a:r>
                    </a:p>
                  </a:txBody>
                  <a:tcPr>
                    <a:solidFill>
                      <a:srgbClr val="00B050"/>
                    </a:solidFill>
                  </a:tcPr>
                </a:tc>
                <a:tc>
                  <a:txBody>
                    <a:bodyPr/>
                    <a:lstStyle/>
                    <a:p>
                      <a:pPr algn="ctr"/>
                      <a:r>
                        <a:rPr lang="en-US" sz="2400" dirty="0">
                          <a:solidFill>
                            <a:schemeClr val="tx1"/>
                          </a:solidFill>
                          <a:latin typeface="Calibri" panose="020F0502020204030204" pitchFamily="34" charset="0"/>
                          <a:cs typeface="Calibri" panose="020F0502020204030204" pitchFamily="34" charset="0"/>
                        </a:rPr>
                        <a:t>Partially Supporting</a:t>
                      </a:r>
                    </a:p>
                  </a:txBody>
                  <a:tcPr>
                    <a:solidFill>
                      <a:srgbClr val="FFFF00"/>
                    </a:solidFill>
                  </a:tcPr>
                </a:tc>
                <a:tc>
                  <a:txBody>
                    <a:bodyPr/>
                    <a:lstStyle/>
                    <a:p>
                      <a:pPr algn="ctr"/>
                      <a:r>
                        <a:rPr lang="en-US" sz="2400" dirty="0">
                          <a:solidFill>
                            <a:schemeClr val="tx1"/>
                          </a:solidFill>
                          <a:latin typeface="Calibri" panose="020F0502020204030204" pitchFamily="34" charset="0"/>
                          <a:cs typeface="Calibri" panose="020F0502020204030204" pitchFamily="34" charset="0"/>
                        </a:rPr>
                        <a:t>Non-Supporting</a:t>
                      </a:r>
                    </a:p>
                  </a:txBody>
                  <a:tcPr>
                    <a:solidFill>
                      <a:srgbClr val="FF0000"/>
                    </a:solidFill>
                  </a:tcPr>
                </a:tc>
                <a:extLst>
                  <a:ext uri="{0D108BD9-81ED-4DB2-BD59-A6C34878D82A}">
                    <a16:rowId xmlns:a16="http://schemas.microsoft.com/office/drawing/2014/main" val="4257254561"/>
                  </a:ext>
                </a:extLst>
              </a:tr>
              <a:tr h="734156">
                <a:tc>
                  <a:txBody>
                    <a:bodyPr/>
                    <a:lstStyle/>
                    <a:p>
                      <a:r>
                        <a:rPr lang="en-US" sz="2800" dirty="0">
                          <a:solidFill>
                            <a:schemeClr val="tx1"/>
                          </a:solidFill>
                          <a:latin typeface="Calibri" panose="020F0502020204030204" pitchFamily="34" charset="0"/>
                          <a:cs typeface="Calibri" panose="020F0502020204030204" pitchFamily="34" charset="0"/>
                        </a:rPr>
                        <a:t>E.coli</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u="none" dirty="0">
                          <a:latin typeface="Calibri" panose="020F0502020204030204" pitchFamily="34" charset="0"/>
                          <a:cs typeface="Calibri" panose="020F0502020204030204" pitchFamily="34" charset="0"/>
                        </a:rPr>
                        <a:t>Not exceed 240 in &gt;20% of samples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u="none" dirty="0">
                          <a:latin typeface="Calibri" panose="020F0502020204030204" pitchFamily="34" charset="0"/>
                          <a:cs typeface="Calibri" panose="020F0502020204030204" pitchFamily="34" charset="0"/>
                        </a:rPr>
                        <a:t>Not exceed 240 in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u="none" dirty="0">
                          <a:latin typeface="Calibri" panose="020F0502020204030204" pitchFamily="34" charset="0"/>
                          <a:cs typeface="Calibri" panose="020F0502020204030204" pitchFamily="34" charset="0"/>
                        </a:rPr>
                        <a:t>20 to 33% of samples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u="none" dirty="0">
                          <a:latin typeface="Calibri" panose="020F0502020204030204" pitchFamily="34" charset="0"/>
                          <a:cs typeface="Calibri" panose="020F0502020204030204" pitchFamily="34" charset="0"/>
                        </a:rPr>
                        <a:t>Not exceed 240 in &gt;33% of samples </a:t>
                      </a:r>
                    </a:p>
                  </a:txBody>
                  <a:tcPr/>
                </a:tc>
                <a:extLst>
                  <a:ext uri="{0D108BD9-81ED-4DB2-BD59-A6C34878D82A}">
                    <a16:rowId xmlns:a16="http://schemas.microsoft.com/office/drawing/2014/main" val="1967793530"/>
                  </a:ext>
                </a:extLst>
              </a:tr>
              <a:tr h="605709">
                <a:tc>
                  <a:txBody>
                    <a:bodyPr/>
                    <a:lstStyle/>
                    <a:p>
                      <a:r>
                        <a:rPr lang="en-US" sz="2800" dirty="0">
                          <a:solidFill>
                            <a:schemeClr val="tx1"/>
                          </a:solidFill>
                          <a:latin typeface="Calibri" panose="020F0502020204030204" pitchFamily="34" charset="0"/>
                          <a:cs typeface="Calibri" panose="020F0502020204030204" pitchFamily="34" charset="0"/>
                        </a:rPr>
                        <a:t>pH</a:t>
                      </a:r>
                    </a:p>
                  </a:txBody>
                  <a:tcPr/>
                </a:tc>
                <a:tc>
                  <a:txBody>
                    <a:bodyPr/>
                    <a:lstStyle/>
                    <a:p>
                      <a:pPr algn="ctr"/>
                      <a:r>
                        <a:rPr lang="en-US" sz="2400" u="none" dirty="0">
                          <a:solidFill>
                            <a:schemeClr val="tx1"/>
                          </a:solidFill>
                          <a:latin typeface="Calibri" panose="020F0502020204030204" pitchFamily="34" charset="0"/>
                          <a:cs typeface="Calibri" panose="020F0502020204030204" pitchFamily="34" charset="0"/>
                        </a:rPr>
                        <a:t>Between 6 and 9</a:t>
                      </a:r>
                    </a:p>
                  </a:txBody>
                  <a:tcPr/>
                </a:tc>
                <a:tc>
                  <a:txBody>
                    <a:bodyPr/>
                    <a:lstStyle/>
                    <a:p>
                      <a:pPr algn="ctr"/>
                      <a:endParaRPr lang="en-US" sz="2400" u="none"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u="none" dirty="0">
                          <a:solidFill>
                            <a:schemeClr val="tx1"/>
                          </a:solidFill>
                          <a:latin typeface="Calibri" panose="020F0502020204030204" pitchFamily="34" charset="0"/>
                          <a:cs typeface="Calibri" panose="020F0502020204030204" pitchFamily="34" charset="0"/>
                        </a:rPr>
                        <a:t>&lt;6 or  &gt;9</a:t>
                      </a:r>
                    </a:p>
                  </a:txBody>
                  <a:tcPr/>
                </a:tc>
                <a:extLst>
                  <a:ext uri="{0D108BD9-81ED-4DB2-BD59-A6C34878D82A}">
                    <a16:rowId xmlns:a16="http://schemas.microsoft.com/office/drawing/2014/main" val="4281588184"/>
                  </a:ext>
                </a:extLst>
              </a:tr>
            </a:tbl>
          </a:graphicData>
        </a:graphic>
      </p:graphicFrame>
    </p:spTree>
    <p:extLst>
      <p:ext uri="{BB962C8B-B14F-4D97-AF65-F5344CB8AC3E}">
        <p14:creationId xmlns:p14="http://schemas.microsoft.com/office/powerpoint/2010/main" val="2117738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Assessment Report</a:t>
            </a:r>
          </a:p>
        </p:txBody>
      </p:sp>
      <p:sp>
        <p:nvSpPr>
          <p:cNvPr id="6" name="Rectangle 2"/>
          <p:cNvSpPr>
            <a:spLocks noChangeArrowheads="1"/>
          </p:cNvSpPr>
          <p:nvPr/>
        </p:nvSpPr>
        <p:spPr bwMode="auto">
          <a:xfrm>
            <a:off x="0" y="1142655"/>
            <a:ext cx="9144000" cy="2554545"/>
          </a:xfrm>
          <a:prstGeom prst="rect">
            <a:avLst/>
          </a:prstGeom>
          <a:noFill/>
          <a:ln w="9525">
            <a:noFill/>
            <a:miter lim="800000"/>
            <a:headEnd/>
            <a:tailEnd/>
          </a:ln>
        </p:spPr>
        <p:txBody>
          <a:bodyPr wrap="square">
            <a:spAutoFit/>
          </a:bodyPr>
          <a:lstStyle/>
          <a:p>
            <a:pPr algn="ctr">
              <a:spcBef>
                <a:spcPts val="0"/>
              </a:spcBef>
              <a:spcAft>
                <a:spcPts val="0"/>
              </a:spcAft>
              <a:defRPr/>
            </a:pPr>
            <a:r>
              <a:rPr lang="en-US" sz="3200" b="1" dirty="0">
                <a:solidFill>
                  <a:schemeClr val="tx2"/>
                </a:solidFill>
                <a:latin typeface="+mj-lt"/>
              </a:rPr>
              <a:t>Integrated Report to Congress</a:t>
            </a:r>
          </a:p>
          <a:p>
            <a:pPr algn="ctr">
              <a:spcBef>
                <a:spcPts val="0"/>
              </a:spcBef>
              <a:spcAft>
                <a:spcPts val="0"/>
              </a:spcAft>
              <a:defRPr/>
            </a:pPr>
            <a:r>
              <a:rPr lang="en-US" sz="3200" b="1" dirty="0">
                <a:solidFill>
                  <a:schemeClr val="tx2"/>
                </a:solidFill>
                <a:latin typeface="+mj-lt"/>
              </a:rPr>
              <a:t>on the Condition of Water Resources</a:t>
            </a:r>
          </a:p>
          <a:p>
            <a:pPr algn="ctr">
              <a:spcBef>
                <a:spcPts val="0"/>
              </a:spcBef>
              <a:spcAft>
                <a:spcPts val="0"/>
              </a:spcAft>
              <a:defRPr/>
            </a:pPr>
            <a:r>
              <a:rPr lang="en-US" sz="3200" b="1" dirty="0">
                <a:solidFill>
                  <a:schemeClr val="tx2"/>
                </a:solidFill>
                <a:latin typeface="+mj-lt"/>
              </a:rPr>
              <a:t>in Kentucky</a:t>
            </a:r>
          </a:p>
          <a:p>
            <a:pPr marL="457200" indent="-457200" algn="ctr">
              <a:spcBef>
                <a:spcPts val="0"/>
              </a:spcBef>
              <a:spcAft>
                <a:spcPts val="0"/>
              </a:spcAft>
              <a:buFont typeface="Arial" panose="020B0604020202020204" pitchFamily="34" charset="0"/>
              <a:buChar char="•"/>
              <a:defRPr/>
            </a:pPr>
            <a:endParaRPr lang="en-US" sz="3200" b="1" dirty="0">
              <a:solidFill>
                <a:schemeClr val="tx2"/>
              </a:solidFill>
              <a:latin typeface="+mj-lt"/>
            </a:endParaRPr>
          </a:p>
          <a:p>
            <a:pPr marL="457200" indent="-457200" algn="ctr">
              <a:spcBef>
                <a:spcPts val="0"/>
              </a:spcBef>
              <a:spcAft>
                <a:spcPts val="0"/>
              </a:spcAft>
              <a:defRPr/>
            </a:pPr>
            <a:endParaRPr lang="en-US" sz="3200" dirty="0">
              <a:solidFill>
                <a:schemeClr val="tx2"/>
              </a:solidFill>
              <a:latin typeface="+mj-lt"/>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2943" y="2952300"/>
            <a:ext cx="4502657" cy="3134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6737857" y="3076270"/>
            <a:ext cx="2202943" cy="2369880"/>
          </a:xfrm>
          <a:prstGeom prst="rect">
            <a:avLst/>
          </a:prstGeom>
        </p:spPr>
        <p:txBody>
          <a:bodyPr wrap="square">
            <a:spAutoFit/>
          </a:bodyPr>
          <a:lstStyle/>
          <a:p>
            <a:pPr algn="ctr"/>
            <a:r>
              <a:rPr lang="en-US" sz="2400" b="1" dirty="0">
                <a:solidFill>
                  <a:schemeClr val="tx2"/>
                </a:solidFill>
                <a:latin typeface="+mj-lt"/>
              </a:rPr>
              <a:t>VOL 2:</a:t>
            </a:r>
          </a:p>
          <a:p>
            <a:pPr algn="ctr"/>
            <a:r>
              <a:rPr lang="en-US" sz="2400" b="1" dirty="0">
                <a:solidFill>
                  <a:schemeClr val="tx2"/>
                </a:solidFill>
                <a:latin typeface="+mj-lt"/>
              </a:rPr>
              <a:t>303(d) </a:t>
            </a:r>
          </a:p>
          <a:p>
            <a:pPr algn="ctr"/>
            <a:r>
              <a:rPr lang="en-US" sz="2400" b="1" dirty="0">
                <a:solidFill>
                  <a:schemeClr val="tx2"/>
                </a:solidFill>
                <a:latin typeface="+mj-lt"/>
              </a:rPr>
              <a:t>List of </a:t>
            </a:r>
          </a:p>
          <a:p>
            <a:pPr algn="ctr"/>
            <a:r>
              <a:rPr lang="en-US" sz="2400" b="1" dirty="0">
                <a:solidFill>
                  <a:schemeClr val="tx2"/>
                </a:solidFill>
                <a:latin typeface="+mj-lt"/>
              </a:rPr>
              <a:t>Impaired </a:t>
            </a:r>
          </a:p>
          <a:p>
            <a:pPr algn="ctr"/>
            <a:r>
              <a:rPr lang="en-US" sz="2400" b="1" dirty="0">
                <a:solidFill>
                  <a:schemeClr val="tx2"/>
                </a:solidFill>
                <a:latin typeface="+mj-lt"/>
              </a:rPr>
              <a:t>Waters</a:t>
            </a:r>
          </a:p>
          <a:p>
            <a:pPr algn="ctr"/>
            <a:endParaRPr lang="en-US" sz="2800" b="1" dirty="0">
              <a:solidFill>
                <a:schemeClr val="tx2"/>
              </a:solidFill>
              <a:latin typeface="Mercury Display" pitchFamily="50" charset="0"/>
            </a:endParaRPr>
          </a:p>
        </p:txBody>
      </p:sp>
      <p:sp>
        <p:nvSpPr>
          <p:cNvPr id="10" name="Rectangle 9"/>
          <p:cNvSpPr/>
          <p:nvPr/>
        </p:nvSpPr>
        <p:spPr>
          <a:xfrm>
            <a:off x="-32257" y="3076270"/>
            <a:ext cx="2235200" cy="1569660"/>
          </a:xfrm>
          <a:prstGeom prst="rect">
            <a:avLst/>
          </a:prstGeom>
        </p:spPr>
        <p:txBody>
          <a:bodyPr wrap="square">
            <a:spAutoFit/>
          </a:bodyPr>
          <a:lstStyle/>
          <a:p>
            <a:pPr algn="ctr"/>
            <a:r>
              <a:rPr lang="en-US" sz="2400" b="1" dirty="0">
                <a:solidFill>
                  <a:schemeClr val="tx2"/>
                </a:solidFill>
                <a:latin typeface="+mj-lt"/>
              </a:rPr>
              <a:t>VOL 1:</a:t>
            </a:r>
          </a:p>
          <a:p>
            <a:pPr algn="ctr"/>
            <a:r>
              <a:rPr lang="en-US" sz="2400" b="1" dirty="0">
                <a:solidFill>
                  <a:schemeClr val="tx2"/>
                </a:solidFill>
                <a:latin typeface="+mj-lt"/>
              </a:rPr>
              <a:t>305(b)</a:t>
            </a:r>
          </a:p>
          <a:p>
            <a:pPr algn="ctr"/>
            <a:r>
              <a:rPr lang="en-US" sz="2400" b="1" dirty="0">
                <a:solidFill>
                  <a:schemeClr val="tx2"/>
                </a:solidFill>
                <a:latin typeface="+mj-lt"/>
              </a:rPr>
              <a:t>Assessment</a:t>
            </a:r>
          </a:p>
          <a:p>
            <a:pPr algn="ctr"/>
            <a:r>
              <a:rPr lang="en-US" sz="2400" b="1" dirty="0">
                <a:solidFill>
                  <a:schemeClr val="tx2"/>
                </a:solidFill>
                <a:latin typeface="+mj-lt"/>
              </a:rPr>
              <a:t>Results</a:t>
            </a:r>
          </a:p>
        </p:txBody>
      </p:sp>
    </p:spTree>
    <p:extLst>
      <p:ext uri="{BB962C8B-B14F-4D97-AF65-F5344CB8AC3E}">
        <p14:creationId xmlns:p14="http://schemas.microsoft.com/office/powerpoint/2010/main" val="2220448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eft Brace 4"/>
          <p:cNvSpPr/>
          <p:nvPr/>
        </p:nvSpPr>
        <p:spPr>
          <a:xfrm>
            <a:off x="512338" y="629895"/>
            <a:ext cx="377353" cy="1850628"/>
          </a:xfrm>
          <a:prstGeom prst="leftBrace">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Left Brace 5"/>
          <p:cNvSpPr/>
          <p:nvPr/>
        </p:nvSpPr>
        <p:spPr>
          <a:xfrm>
            <a:off x="482861" y="2965177"/>
            <a:ext cx="461665" cy="3262928"/>
          </a:xfrm>
          <a:prstGeom prst="leftBrace">
            <a:avLst>
              <a:gd name="adj1" fmla="val 8333"/>
              <a:gd name="adj2" fmla="val 23564"/>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Left Brace 6"/>
          <p:cNvSpPr/>
          <p:nvPr/>
        </p:nvSpPr>
        <p:spPr>
          <a:xfrm>
            <a:off x="1027289" y="4960017"/>
            <a:ext cx="188697" cy="512153"/>
          </a:xfrm>
          <a:prstGeom prst="leftBrace">
            <a:avLst>
              <a:gd name="adj1" fmla="val 20066"/>
              <a:gd name="adj2" fmla="val 48602"/>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21196" y="797333"/>
            <a:ext cx="492443" cy="1332905"/>
          </a:xfrm>
          <a:prstGeom prst="rect">
            <a:avLst/>
          </a:prstGeom>
          <a:noFill/>
        </p:spPr>
        <p:txBody>
          <a:bodyPr vert="vert270" wrap="square" rtlCol="0">
            <a:spAutoFit/>
          </a:bodyPr>
          <a:lstStyle/>
          <a:p>
            <a:r>
              <a:rPr lang="en-US" sz="2000" dirty="0">
                <a:solidFill>
                  <a:srgbClr val="00B050"/>
                </a:solidFill>
                <a:latin typeface="Calibri" panose="020F0502020204030204" pitchFamily="34" charset="0"/>
              </a:rPr>
              <a:t>Supporting</a:t>
            </a:r>
          </a:p>
        </p:txBody>
      </p:sp>
      <p:sp>
        <p:nvSpPr>
          <p:cNvPr id="9" name="TextBox 8"/>
          <p:cNvSpPr txBox="1"/>
          <p:nvPr/>
        </p:nvSpPr>
        <p:spPr>
          <a:xfrm>
            <a:off x="10315" y="3187268"/>
            <a:ext cx="492443" cy="1207996"/>
          </a:xfrm>
          <a:prstGeom prst="rect">
            <a:avLst/>
          </a:prstGeom>
          <a:noFill/>
        </p:spPr>
        <p:txBody>
          <a:bodyPr vert="vert270" wrap="square" rtlCol="0">
            <a:spAutoFit/>
          </a:bodyPr>
          <a:lstStyle/>
          <a:p>
            <a:pPr algn="ctr"/>
            <a:r>
              <a:rPr lang="en-US" sz="2000" dirty="0">
                <a:solidFill>
                  <a:srgbClr val="FF0000"/>
                </a:solidFill>
                <a:latin typeface="Calibri" panose="020F0502020204030204" pitchFamily="34" charset="0"/>
              </a:rPr>
              <a:t>Impaired</a:t>
            </a:r>
          </a:p>
        </p:txBody>
      </p:sp>
      <p:sp>
        <p:nvSpPr>
          <p:cNvPr id="10" name="TextBox 9"/>
          <p:cNvSpPr txBox="1"/>
          <p:nvPr/>
        </p:nvSpPr>
        <p:spPr>
          <a:xfrm>
            <a:off x="612675" y="4799568"/>
            <a:ext cx="769441" cy="834840"/>
          </a:xfrm>
          <a:prstGeom prst="rect">
            <a:avLst/>
          </a:prstGeom>
          <a:noFill/>
        </p:spPr>
        <p:txBody>
          <a:bodyPr vert="vert270" wrap="square" rtlCol="0">
            <a:spAutoFit/>
          </a:bodyPr>
          <a:lstStyle/>
          <a:p>
            <a:pPr algn="ctr"/>
            <a:r>
              <a:rPr lang="en-US" sz="2000" dirty="0">
                <a:solidFill>
                  <a:schemeClr val="tx2"/>
                </a:solidFill>
                <a:latin typeface="Calibri" panose="020F0502020204030204" pitchFamily="34" charset="0"/>
              </a:rPr>
              <a:t>303</a:t>
            </a:r>
            <a:r>
              <a:rPr lang="en-US" dirty="0">
                <a:solidFill>
                  <a:schemeClr val="tx2"/>
                </a:solidFill>
              </a:rPr>
              <a:t>(d)</a:t>
            </a:r>
          </a:p>
        </p:txBody>
      </p:sp>
      <p:sp>
        <p:nvSpPr>
          <p:cNvPr id="11" name="TextBox 10"/>
          <p:cNvSpPr txBox="1"/>
          <p:nvPr/>
        </p:nvSpPr>
        <p:spPr>
          <a:xfrm>
            <a:off x="-73020" y="2565067"/>
            <a:ext cx="1548068" cy="400110"/>
          </a:xfrm>
          <a:prstGeom prst="rect">
            <a:avLst/>
          </a:prstGeom>
          <a:noFill/>
        </p:spPr>
        <p:txBody>
          <a:bodyPr vert="horz" wrap="square" rtlCol="0">
            <a:spAutoFit/>
          </a:bodyPr>
          <a:lstStyle/>
          <a:p>
            <a:r>
              <a:rPr lang="en-US" sz="2000" dirty="0">
                <a:latin typeface="Calibri" panose="020F0502020204030204" pitchFamily="34" charset="0"/>
              </a:rPr>
              <a:t>Unassessed</a:t>
            </a:r>
          </a:p>
        </p:txBody>
      </p:sp>
      <p:graphicFrame>
        <p:nvGraphicFramePr>
          <p:cNvPr id="12" name="Table 11">
            <a:extLst>
              <a:ext uri="{FF2B5EF4-FFF2-40B4-BE49-F238E27FC236}">
                <a16:creationId xmlns:a16="http://schemas.microsoft.com/office/drawing/2014/main" id="{B11354E1-3A83-4980-A02D-A352BA31DE98}"/>
              </a:ext>
            </a:extLst>
          </p:cNvPr>
          <p:cNvGraphicFramePr>
            <a:graphicFrameLocks noGrp="1"/>
          </p:cNvGraphicFramePr>
          <p:nvPr>
            <p:extLst>
              <p:ext uri="{D42A27DB-BD31-4B8C-83A1-F6EECF244321}">
                <p14:modId xmlns:p14="http://schemas.microsoft.com/office/powerpoint/2010/main" val="818295443"/>
              </p:ext>
            </p:extLst>
          </p:nvPr>
        </p:nvGraphicFramePr>
        <p:xfrm>
          <a:off x="1250779" y="314150"/>
          <a:ext cx="7646518" cy="5973083"/>
        </p:xfrm>
        <a:graphic>
          <a:graphicData uri="http://schemas.openxmlformats.org/drawingml/2006/table">
            <a:tbl>
              <a:tblPr/>
              <a:tblGrid>
                <a:gridCol w="1011787">
                  <a:extLst>
                    <a:ext uri="{9D8B030D-6E8A-4147-A177-3AD203B41FA5}">
                      <a16:colId xmlns:a16="http://schemas.microsoft.com/office/drawing/2014/main" val="2429352945"/>
                    </a:ext>
                  </a:extLst>
                </a:gridCol>
                <a:gridCol w="6634731">
                  <a:extLst>
                    <a:ext uri="{9D8B030D-6E8A-4147-A177-3AD203B41FA5}">
                      <a16:colId xmlns:a16="http://schemas.microsoft.com/office/drawing/2014/main" val="2207773410"/>
                    </a:ext>
                  </a:extLst>
                </a:gridCol>
              </a:tblGrid>
              <a:tr h="277261">
                <a:tc>
                  <a:txBody>
                    <a:bodyPr/>
                    <a:lstStyle/>
                    <a:p>
                      <a:pPr algn="ctr" fontAlgn="ctr"/>
                      <a:r>
                        <a:rPr lang="en-US" sz="1800" b="1" i="0" u="none" strike="noStrike" dirty="0">
                          <a:solidFill>
                            <a:srgbClr val="000000"/>
                          </a:solidFill>
                          <a:effectLst/>
                          <a:latin typeface="Calibri" panose="020F0502020204030204" pitchFamily="34" charset="0"/>
                        </a:rPr>
                        <a:t>Category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Calibri" panose="020F0502020204030204" pitchFamily="34" charset="0"/>
                        </a:rPr>
                        <a:t>Definition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6882677"/>
                  </a:ext>
                </a:extLst>
              </a:tr>
              <a:tr h="277261">
                <a:tc>
                  <a:txBody>
                    <a:bodyPr/>
                    <a:lstStyle/>
                    <a:p>
                      <a:pPr algn="ctr" fontAlgn="ctr"/>
                      <a:r>
                        <a:rPr lang="en-US" sz="1800" b="0" i="0" u="none" strike="noStrike">
                          <a:solidFill>
                            <a:srgbClr val="000000"/>
                          </a:solidFill>
                          <a:effectLst/>
                          <a:latin typeface="Calibri" panose="020F0502020204030204" pitchFamily="34" charset="0"/>
                        </a:rPr>
                        <a:t>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Calibri" panose="020F0502020204030204" pitchFamily="34" charset="0"/>
                        </a:rPr>
                        <a:t>All designated uses for waterbody are Fully Supporting.</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8261112"/>
                  </a:ext>
                </a:extLst>
              </a:tr>
              <a:tr h="547029">
                <a:tc>
                  <a:txBody>
                    <a:bodyPr/>
                    <a:lstStyle/>
                    <a:p>
                      <a:pPr algn="ctr" fontAlgn="ctr"/>
                      <a:r>
                        <a:rPr lang="en-US" sz="1800" b="0" i="0" u="none" strike="noStrike">
                          <a:solidFill>
                            <a:srgbClr val="000000"/>
                          </a:solidFill>
                          <a:effectLst/>
                          <a:latin typeface="Calibri" panose="020F0502020204030204" pitchFamily="34" charset="0"/>
                        </a:rPr>
                        <a:t>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Calibri" panose="020F0502020204030204" pitchFamily="34" charset="0"/>
                        </a:rPr>
                        <a:t>Assessed designated use(s) is/are Fully Supporting, but not all designated uses assessed.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3446215"/>
                  </a:ext>
                </a:extLst>
              </a:tr>
              <a:tr h="547029">
                <a:tc>
                  <a:txBody>
                    <a:bodyPr/>
                    <a:lstStyle/>
                    <a:p>
                      <a:pPr algn="ctr" fontAlgn="ctr"/>
                      <a:r>
                        <a:rPr lang="en-US" sz="1800" b="0" i="0" u="none" strike="noStrike">
                          <a:solidFill>
                            <a:srgbClr val="000000"/>
                          </a:solidFill>
                          <a:effectLst/>
                          <a:latin typeface="Calibri" panose="020F0502020204030204" pitchFamily="34" charset="0"/>
                        </a:rPr>
                        <a:t>2B</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Calibri" panose="020F0502020204030204" pitchFamily="34" charset="0"/>
                        </a:rPr>
                        <a:t>Segment currently supporting use(s), but 303(d) listed &amp; proposed to EPA for delisting.</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376586"/>
                  </a:ext>
                </a:extLst>
              </a:tr>
              <a:tr h="547029">
                <a:tc>
                  <a:txBody>
                    <a:bodyPr/>
                    <a:lstStyle/>
                    <a:p>
                      <a:pPr algn="ctr" fontAlgn="ctr"/>
                      <a:r>
                        <a:rPr lang="en-US" sz="1800" b="0" i="0" u="none" strike="noStrike">
                          <a:solidFill>
                            <a:srgbClr val="000000"/>
                          </a:solidFill>
                          <a:effectLst/>
                          <a:latin typeface="Calibri" panose="020F0502020204030204" pitchFamily="34" charset="0"/>
                        </a:rPr>
                        <a:t>2C</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Calibri" panose="020F0502020204030204" pitchFamily="34" charset="0"/>
                        </a:rPr>
                        <a:t>Segment with an EPA approved or established TMDL for the following use(s) now attaining Full Support.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8626386"/>
                  </a:ext>
                </a:extLst>
              </a:tr>
              <a:tr h="493435">
                <a:tc>
                  <a:txBody>
                    <a:bodyPr/>
                    <a:lstStyle/>
                    <a:p>
                      <a:pPr algn="ctr" fontAlgn="ctr"/>
                      <a:r>
                        <a:rPr lang="en-US" sz="1800" b="0" i="0" u="none" strike="noStrike">
                          <a:solidFill>
                            <a:srgbClr val="000000"/>
                          </a:solidFill>
                          <a:effectLst/>
                          <a:latin typeface="Calibri" panose="020F0502020204030204" pitchFamily="34" charset="0"/>
                        </a:rPr>
                        <a:t>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Calibri" panose="020F0502020204030204" pitchFamily="34" charset="0"/>
                        </a:rPr>
                        <a:t>Designated use(s) has/have not been assessed (insufficient or no data).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0707038"/>
                  </a:ext>
                </a:extLst>
              </a:tr>
              <a:tr h="547029">
                <a:tc>
                  <a:txBody>
                    <a:bodyPr/>
                    <a:lstStyle/>
                    <a:p>
                      <a:pPr algn="ctr" fontAlgn="ctr"/>
                      <a:r>
                        <a:rPr lang="en-US" sz="1800" b="0" i="0" u="none" strike="noStrike" dirty="0">
                          <a:solidFill>
                            <a:srgbClr val="000000"/>
                          </a:solidFill>
                          <a:effectLst/>
                          <a:latin typeface="Calibri" panose="020F0502020204030204" pitchFamily="34" charset="0"/>
                        </a:rPr>
                        <a:t>4A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Calibri" panose="020F0502020204030204" pitchFamily="34" charset="0"/>
                        </a:rPr>
                        <a:t>Segment with an EPA approved or established TMDL for the following listed use(s) not attaining Full Support.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242741"/>
                  </a:ext>
                </a:extLst>
              </a:tr>
              <a:tr h="816797">
                <a:tc>
                  <a:txBody>
                    <a:bodyPr/>
                    <a:lstStyle/>
                    <a:p>
                      <a:pPr algn="ctr" fontAlgn="ctr"/>
                      <a:r>
                        <a:rPr lang="en-US" sz="1800" b="0" i="0" u="none" strike="noStrike">
                          <a:solidFill>
                            <a:srgbClr val="000000"/>
                          </a:solidFill>
                          <a:effectLst/>
                          <a:latin typeface="Calibri" panose="020F0502020204030204" pitchFamily="34" charset="0"/>
                        </a:rPr>
                        <a:t>4B</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Calibri" panose="020F0502020204030204" pitchFamily="34" charset="0"/>
                        </a:rPr>
                        <a:t>Nonsupport segment with an approved alternative pollution control plan (e.g., BMP) stringent enough to meet full support level of all uses within a specified time.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982127"/>
                  </a:ext>
                </a:extLst>
              </a:tr>
              <a:tr h="547029">
                <a:tc>
                  <a:txBody>
                    <a:bodyPr/>
                    <a:lstStyle/>
                    <a:p>
                      <a:pPr algn="ctr" fontAlgn="ctr"/>
                      <a:r>
                        <a:rPr lang="en-US" sz="1800" b="0" i="0" u="none" strike="noStrike" dirty="0">
                          <a:solidFill>
                            <a:srgbClr val="000000"/>
                          </a:solidFill>
                          <a:effectLst/>
                          <a:latin typeface="Calibri" panose="020F0502020204030204" pitchFamily="34" charset="0"/>
                        </a:rPr>
                        <a:t>4C</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Calibri" panose="020F0502020204030204" pitchFamily="34" charset="0"/>
                        </a:rPr>
                        <a:t>Segment is not meeting Full Support of assessed use(s), but this is not attributable to a pollutant or combination of pollutants.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362087"/>
                  </a:ext>
                </a:extLst>
              </a:tr>
              <a:tr h="547029">
                <a:tc>
                  <a:txBody>
                    <a:bodyPr/>
                    <a:lstStyle/>
                    <a:p>
                      <a:pPr algn="ctr" fontAlgn="ctr"/>
                      <a:r>
                        <a:rPr lang="en-US" sz="1800" b="0" i="0" u="none" strike="noStrike">
                          <a:solidFill>
                            <a:srgbClr val="000000"/>
                          </a:solidFill>
                          <a:effectLst/>
                          <a:latin typeface="Calibri" panose="020F0502020204030204" pitchFamily="34" charset="0"/>
                        </a:rPr>
                        <a:t>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Calibri" panose="020F0502020204030204" pitchFamily="34" charset="0"/>
                        </a:rPr>
                        <a:t>Segment does not support designated use(s) and is impaired by a pollutant or a combination of pollutants.  A TMDL is required.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4960832"/>
                  </a:ext>
                </a:extLst>
              </a:tr>
              <a:tr h="816797">
                <a:tc>
                  <a:txBody>
                    <a:bodyPr/>
                    <a:lstStyle/>
                    <a:p>
                      <a:pPr algn="ctr" fontAlgn="ctr"/>
                      <a:r>
                        <a:rPr lang="en-US" sz="1800" b="0" i="0" u="none" strike="noStrike">
                          <a:solidFill>
                            <a:srgbClr val="000000"/>
                          </a:solidFill>
                          <a:effectLst/>
                          <a:latin typeface="Calibri" panose="020F0502020204030204" pitchFamily="34" charset="0"/>
                        </a:rPr>
                        <a:t>5B</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Calibri" panose="020F0502020204030204" pitchFamily="34" charset="0"/>
                        </a:rPr>
                        <a:t>Segment does not support designated uses based on evaluated data, but based on Kentucky listing methodology, insufficient data are available to make a listing determination.  No TMDL needed.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6063249"/>
                  </a:ext>
                </a:extLst>
              </a:tr>
            </a:tbl>
          </a:graphicData>
        </a:graphic>
      </p:graphicFrame>
    </p:spTree>
    <p:extLst>
      <p:ext uri="{BB962C8B-B14F-4D97-AF65-F5344CB8AC3E}">
        <p14:creationId xmlns:p14="http://schemas.microsoft.com/office/powerpoint/2010/main" val="3772234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506" y="1265238"/>
            <a:ext cx="8315293" cy="498862"/>
          </a:xfrm>
        </p:spPr>
        <p:txBody>
          <a:bodyPr>
            <a:normAutofit/>
          </a:bodyPr>
          <a:lstStyle/>
          <a:p>
            <a:pPr marL="0" indent="0" algn="ctr">
              <a:buNone/>
            </a:pPr>
            <a:r>
              <a:rPr lang="en-US" sz="2400" dirty="0"/>
              <a:t>Assessment Categories</a:t>
            </a:r>
          </a:p>
        </p:txBody>
      </p:sp>
      <p:sp>
        <p:nvSpPr>
          <p:cNvPr id="4" name="Title 3"/>
          <p:cNvSpPr>
            <a:spLocks noGrp="1"/>
          </p:cNvSpPr>
          <p:nvPr>
            <p:ph type="title"/>
          </p:nvPr>
        </p:nvSpPr>
        <p:spPr/>
        <p:txBody>
          <a:bodyPr/>
          <a:lstStyle/>
          <a:p>
            <a:r>
              <a:rPr lang="en-US" dirty="0"/>
              <a:t>Assessment Report</a:t>
            </a:r>
          </a:p>
        </p:txBody>
      </p:sp>
      <p:sp>
        <p:nvSpPr>
          <p:cNvPr id="13" name="TextBox 12"/>
          <p:cNvSpPr txBox="1"/>
          <p:nvPr/>
        </p:nvSpPr>
        <p:spPr>
          <a:xfrm>
            <a:off x="371506" y="6070638"/>
            <a:ext cx="5429219" cy="276999"/>
          </a:xfrm>
          <a:prstGeom prst="rect">
            <a:avLst/>
          </a:prstGeom>
          <a:noFill/>
        </p:spPr>
        <p:txBody>
          <a:bodyPr wrap="square" rtlCol="0">
            <a:spAutoFit/>
          </a:bodyPr>
          <a:lstStyle/>
          <a:p>
            <a:r>
              <a:rPr lang="en-US" sz="1200" dirty="0"/>
              <a:t>Source: 2016 Integrated Report, KDOW</a:t>
            </a:r>
          </a:p>
        </p:txBody>
      </p:sp>
      <p:pic>
        <p:nvPicPr>
          <p:cNvPr id="6" name="Picture 1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319" y="5473132"/>
            <a:ext cx="58578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1609" y="5473132"/>
            <a:ext cx="558231" cy="53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5369" y="5473132"/>
            <a:ext cx="508642" cy="54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1923" y="5436006"/>
            <a:ext cx="585788"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1213" y="5446419"/>
            <a:ext cx="57308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6082" y="5456325"/>
            <a:ext cx="608840" cy="58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1275" y="5456324"/>
            <a:ext cx="608840" cy="58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4979" y="5446419"/>
            <a:ext cx="608840" cy="58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F25D604-53AF-42D9-A508-E54182D09A20}"/>
              </a:ext>
            </a:extLst>
          </p:cNvPr>
          <p:cNvPicPr>
            <a:picLocks noChangeAspect="1"/>
          </p:cNvPicPr>
          <p:nvPr/>
        </p:nvPicPr>
        <p:blipFill>
          <a:blip r:embed="rId9"/>
          <a:stretch>
            <a:fillRect/>
          </a:stretch>
        </p:blipFill>
        <p:spPr>
          <a:xfrm>
            <a:off x="190349" y="2210849"/>
            <a:ext cx="8677605" cy="2899013"/>
          </a:xfrm>
          <a:prstGeom prst="rect">
            <a:avLst/>
          </a:prstGeom>
        </p:spPr>
      </p:pic>
      <p:sp>
        <p:nvSpPr>
          <p:cNvPr id="15" name="Oval 14"/>
          <p:cNvSpPr/>
          <p:nvPr/>
        </p:nvSpPr>
        <p:spPr>
          <a:xfrm>
            <a:off x="3506155" y="3763108"/>
            <a:ext cx="3438525" cy="44840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 name="Oval 1"/>
          <p:cNvSpPr/>
          <p:nvPr/>
        </p:nvSpPr>
        <p:spPr>
          <a:xfrm>
            <a:off x="1012292" y="3844437"/>
            <a:ext cx="608840" cy="2857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245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FEB1EF-8F5E-423C-9DC5-DFE581237D7C}"/>
              </a:ext>
            </a:extLst>
          </p:cNvPr>
          <p:cNvSpPr>
            <a:spLocks noGrp="1"/>
          </p:cNvSpPr>
          <p:nvPr>
            <p:ph idx="1"/>
          </p:nvPr>
        </p:nvSpPr>
        <p:spPr>
          <a:xfrm>
            <a:off x="371506" y="625642"/>
            <a:ext cx="8315294" cy="5681558"/>
          </a:xfrm>
        </p:spPr>
        <p:txBody>
          <a:bodyPr>
            <a:normAutofit/>
          </a:bodyPr>
          <a:lstStyle/>
          <a:p>
            <a:pPr marL="0" indent="0">
              <a:buNone/>
            </a:pPr>
            <a:r>
              <a:rPr lang="en-US" sz="3600" b="1" dirty="0"/>
              <a:t>KDOW: 2016 Integrated Report:</a:t>
            </a:r>
          </a:p>
          <a:p>
            <a:pPr marL="0" indent="0">
              <a:buNone/>
            </a:pPr>
            <a:r>
              <a:rPr lang="en-US" dirty="0">
                <a:solidFill>
                  <a:srgbClr val="000000"/>
                </a:solidFill>
                <a:latin typeface="Calibri" panose="020F0502020204030204" pitchFamily="34" charset="0"/>
              </a:rPr>
              <a:t>“In Kentucky, there are 90,961 stream miles…of which only </a:t>
            </a:r>
            <a:r>
              <a:rPr lang="en-US" b="1" dirty="0">
                <a:solidFill>
                  <a:srgbClr val="000000"/>
                </a:solidFill>
                <a:latin typeface="Calibri" panose="020F0502020204030204" pitchFamily="34" charset="0"/>
              </a:rPr>
              <a:t>14%</a:t>
            </a:r>
            <a:r>
              <a:rPr lang="en-US" dirty="0">
                <a:solidFill>
                  <a:srgbClr val="000000"/>
                </a:solidFill>
                <a:latin typeface="Calibri" panose="020F0502020204030204" pitchFamily="34" charset="0"/>
              </a:rPr>
              <a:t> have been assessed. </a:t>
            </a:r>
            <a:r>
              <a:rPr lang="en-US" b="1" dirty="0">
                <a:solidFill>
                  <a:srgbClr val="000000"/>
                </a:solidFill>
                <a:latin typeface="Calibri" panose="020F0502020204030204" pitchFamily="34" charset="0"/>
              </a:rPr>
              <a:t>The agency considers all unassessed waterbodies to fully support each applicable designated use for regulatory purposes.</a:t>
            </a:r>
            <a:r>
              <a:rPr lang="en-US" i="1" dirty="0">
                <a:solidFill>
                  <a:srgbClr val="000000"/>
                </a:solidFill>
                <a:latin typeface="Calibri" panose="020F0502020204030204" pitchFamily="34" charset="0"/>
              </a:rPr>
              <a:t> </a:t>
            </a:r>
            <a:r>
              <a:rPr lang="en-US" dirty="0">
                <a:solidFill>
                  <a:srgbClr val="000000"/>
                </a:solidFill>
                <a:latin typeface="Calibri" panose="020F0502020204030204" pitchFamily="34" charset="0"/>
              </a:rPr>
              <a:t>This resource management practice results in 78,208 stream miles meeting uses for permitting and anti-degradation implementation.”</a:t>
            </a:r>
          </a:p>
          <a:p>
            <a:pPr marL="0" indent="0">
              <a:buNone/>
            </a:pPr>
            <a:endParaRPr lang="en-US" dirty="0"/>
          </a:p>
        </p:txBody>
      </p:sp>
    </p:spTree>
    <p:extLst>
      <p:ext uri="{BB962C8B-B14F-4D97-AF65-F5344CB8AC3E}">
        <p14:creationId xmlns:p14="http://schemas.microsoft.com/office/powerpoint/2010/main" val="2374924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507" y="114607"/>
            <a:ext cx="8315292" cy="1143000"/>
          </a:xfrm>
        </p:spPr>
        <p:txBody>
          <a:bodyPr/>
          <a:lstStyle/>
          <a:p>
            <a:r>
              <a:rPr lang="en-US" dirty="0"/>
              <a:t>Assessment of Streams by Designated Use</a:t>
            </a:r>
          </a:p>
        </p:txBody>
      </p:sp>
      <p:sp>
        <p:nvSpPr>
          <p:cNvPr id="13" name="TextBox 12"/>
          <p:cNvSpPr txBox="1"/>
          <p:nvPr/>
        </p:nvSpPr>
        <p:spPr>
          <a:xfrm>
            <a:off x="371506" y="6070638"/>
            <a:ext cx="5429219" cy="276999"/>
          </a:xfrm>
          <a:prstGeom prst="rect">
            <a:avLst/>
          </a:prstGeom>
          <a:noFill/>
        </p:spPr>
        <p:txBody>
          <a:bodyPr wrap="square" rtlCol="0">
            <a:spAutoFit/>
          </a:bodyPr>
          <a:lstStyle/>
          <a:p>
            <a:r>
              <a:rPr lang="en-US" sz="1200" dirty="0"/>
              <a:t>Source: 2016 Integrated Report, KDOW</a:t>
            </a:r>
          </a:p>
        </p:txBody>
      </p:sp>
      <p:sp>
        <p:nvSpPr>
          <p:cNvPr id="5" name="Rectangle 4"/>
          <p:cNvSpPr/>
          <p:nvPr/>
        </p:nvSpPr>
        <p:spPr>
          <a:xfrm>
            <a:off x="462844" y="1401965"/>
            <a:ext cx="8223955" cy="4524315"/>
          </a:xfrm>
          <a:prstGeom prst="rect">
            <a:avLst/>
          </a:prstGeom>
        </p:spPr>
        <p:txBody>
          <a:bodyPr wrap="square">
            <a:spAutoFit/>
          </a:bodyPr>
          <a:lstStyle/>
          <a:p>
            <a:r>
              <a:rPr lang="en-US" sz="2800" b="1" dirty="0">
                <a:latin typeface="Mercury Display"/>
              </a:rPr>
              <a:t>Some designated uses are assessed more often than others</a:t>
            </a:r>
            <a:r>
              <a:rPr lang="en-US" sz="2800" dirty="0">
                <a:latin typeface="Mercury Display"/>
              </a:rPr>
              <a:t>. </a:t>
            </a:r>
          </a:p>
          <a:p>
            <a:pPr lvl="1"/>
            <a:r>
              <a:rPr lang="en-US" sz="2800" dirty="0">
                <a:latin typeface="Mercury Display"/>
              </a:rPr>
              <a:t>Aquatic life use 13% unassessed</a:t>
            </a:r>
          </a:p>
          <a:p>
            <a:pPr lvl="1"/>
            <a:r>
              <a:rPr lang="en-US" sz="2800" dirty="0">
                <a:latin typeface="Mercury Display"/>
              </a:rPr>
              <a:t>Drinking water supply use 95% unassessed</a:t>
            </a:r>
            <a:endParaRPr lang="en-US" sz="1200" dirty="0">
              <a:latin typeface="Mercury Display"/>
            </a:endParaRPr>
          </a:p>
          <a:p>
            <a:endParaRPr lang="en-US" sz="1200" dirty="0">
              <a:latin typeface="Mercury Display"/>
            </a:endParaRPr>
          </a:p>
          <a:p>
            <a:r>
              <a:rPr lang="en-US" sz="2800" b="1" dirty="0">
                <a:latin typeface="Mercury Display"/>
              </a:rPr>
              <a:t>Some designated uses have more TMDLs. </a:t>
            </a:r>
          </a:p>
          <a:p>
            <a:pPr lvl="1"/>
            <a:r>
              <a:rPr lang="en-US" sz="2800" dirty="0">
                <a:latin typeface="Mercury Display"/>
              </a:rPr>
              <a:t>Primary Contact Recreation - 358 assessment units </a:t>
            </a:r>
          </a:p>
          <a:p>
            <a:pPr lvl="1"/>
            <a:r>
              <a:rPr lang="en-US" sz="2800" dirty="0">
                <a:latin typeface="Mercury Display"/>
              </a:rPr>
              <a:t>Aquatic life - 21 assessment units</a:t>
            </a:r>
          </a:p>
          <a:p>
            <a:pPr lvl="1"/>
            <a:r>
              <a:rPr lang="en-US" sz="2800" dirty="0">
                <a:latin typeface="Mercury Display"/>
              </a:rPr>
              <a:t>Fish consumption – 1 assessment unit </a:t>
            </a:r>
          </a:p>
          <a:p>
            <a:pPr lvl="1"/>
            <a:endParaRPr lang="en-US" sz="2400" dirty="0">
              <a:latin typeface="Calibri" panose="020F0502020204030204" pitchFamily="34" charset="0"/>
            </a:endParaRPr>
          </a:p>
        </p:txBody>
      </p:sp>
    </p:spTree>
    <p:extLst>
      <p:ext uri="{BB962C8B-B14F-4D97-AF65-F5344CB8AC3E}">
        <p14:creationId xmlns:p14="http://schemas.microsoft.com/office/powerpoint/2010/main" val="2510975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562E54-45AF-4B7C-8FF0-3EB9F59897F1}"/>
              </a:ext>
            </a:extLst>
          </p:cNvPr>
          <p:cNvPicPr>
            <a:picLocks noChangeAspect="1"/>
          </p:cNvPicPr>
          <p:nvPr/>
        </p:nvPicPr>
        <p:blipFill>
          <a:blip r:embed="rId3"/>
          <a:stretch>
            <a:fillRect/>
          </a:stretch>
        </p:blipFill>
        <p:spPr>
          <a:xfrm>
            <a:off x="0" y="-58071"/>
            <a:ext cx="9144000" cy="6415341"/>
          </a:xfrm>
          <a:prstGeom prst="rect">
            <a:avLst/>
          </a:prstGeom>
        </p:spPr>
      </p:pic>
      <p:pic>
        <p:nvPicPr>
          <p:cNvPr id="7" name="Picture 6" descr="A person standing next to a body of water&#10;&#10;Description generated with very high confidence">
            <a:extLst>
              <a:ext uri="{FF2B5EF4-FFF2-40B4-BE49-F238E27FC236}">
                <a16:creationId xmlns:a16="http://schemas.microsoft.com/office/drawing/2014/main" id="{1656E9EA-11B1-4C2A-8F2D-D37AA89AE240}"/>
              </a:ext>
            </a:extLst>
          </p:cNvPr>
          <p:cNvPicPr>
            <a:picLocks noChangeAspect="1"/>
          </p:cNvPicPr>
          <p:nvPr/>
        </p:nvPicPr>
        <p:blipFill>
          <a:blip r:embed="rId4"/>
          <a:stretch>
            <a:fillRect/>
          </a:stretch>
        </p:blipFill>
        <p:spPr>
          <a:xfrm>
            <a:off x="3215309" y="360947"/>
            <a:ext cx="2713382" cy="3617843"/>
          </a:xfrm>
          <a:prstGeom prst="rect">
            <a:avLst/>
          </a:prstGeom>
        </p:spPr>
      </p:pic>
      <p:pic>
        <p:nvPicPr>
          <p:cNvPr id="5" name="Picture 4">
            <a:extLst>
              <a:ext uri="{FF2B5EF4-FFF2-40B4-BE49-F238E27FC236}">
                <a16:creationId xmlns:a16="http://schemas.microsoft.com/office/drawing/2014/main" id="{257E24F3-74AF-4388-9C07-C4151BCEA23E}"/>
              </a:ext>
            </a:extLst>
          </p:cNvPr>
          <p:cNvPicPr>
            <a:picLocks noChangeAspect="1"/>
          </p:cNvPicPr>
          <p:nvPr/>
        </p:nvPicPr>
        <p:blipFill>
          <a:blip r:embed="rId5"/>
          <a:stretch>
            <a:fillRect/>
          </a:stretch>
        </p:blipFill>
        <p:spPr>
          <a:xfrm>
            <a:off x="619625" y="3429000"/>
            <a:ext cx="3493919" cy="2620440"/>
          </a:xfrm>
          <a:prstGeom prst="rect">
            <a:avLst/>
          </a:prstGeom>
        </p:spPr>
      </p:pic>
      <p:pic>
        <p:nvPicPr>
          <p:cNvPr id="12" name="Picture 11">
            <a:extLst>
              <a:ext uri="{FF2B5EF4-FFF2-40B4-BE49-F238E27FC236}">
                <a16:creationId xmlns:a16="http://schemas.microsoft.com/office/drawing/2014/main" id="{6464CFCF-1863-4326-852F-4887FCEF168F}"/>
              </a:ext>
            </a:extLst>
          </p:cNvPr>
          <p:cNvPicPr>
            <a:picLocks noChangeAspect="1"/>
          </p:cNvPicPr>
          <p:nvPr/>
        </p:nvPicPr>
        <p:blipFill>
          <a:blip r:embed="rId6"/>
          <a:stretch>
            <a:fillRect/>
          </a:stretch>
        </p:blipFill>
        <p:spPr>
          <a:xfrm>
            <a:off x="5206551" y="3429000"/>
            <a:ext cx="3493919" cy="2620439"/>
          </a:xfrm>
          <a:prstGeom prst="rect">
            <a:avLst/>
          </a:prstGeom>
        </p:spPr>
      </p:pic>
    </p:spTree>
    <p:extLst>
      <p:ext uri="{BB962C8B-B14F-4D97-AF65-F5344CB8AC3E}">
        <p14:creationId xmlns:p14="http://schemas.microsoft.com/office/powerpoint/2010/main" val="2781613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CEF2-FF73-4F5B-9754-CD4F24181D87}"/>
              </a:ext>
            </a:extLst>
          </p:cNvPr>
          <p:cNvSpPr>
            <a:spLocks noGrp="1"/>
          </p:cNvSpPr>
          <p:nvPr>
            <p:ph type="title"/>
          </p:nvPr>
        </p:nvSpPr>
        <p:spPr>
          <a:xfrm>
            <a:off x="371507" y="123092"/>
            <a:ext cx="8315292" cy="738554"/>
          </a:xfrm>
        </p:spPr>
        <p:txBody>
          <a:bodyPr/>
          <a:lstStyle/>
          <a:p>
            <a:r>
              <a:rPr lang="en-US" dirty="0"/>
              <a:t>Assessment Report</a:t>
            </a:r>
          </a:p>
        </p:txBody>
      </p:sp>
      <p:graphicFrame>
        <p:nvGraphicFramePr>
          <p:cNvPr id="4" name="Content Placeholder 3">
            <a:extLst>
              <a:ext uri="{FF2B5EF4-FFF2-40B4-BE49-F238E27FC236}">
                <a16:creationId xmlns:a16="http://schemas.microsoft.com/office/drawing/2014/main" id="{83759E5C-2463-4F0F-8D51-5E5E5E3F7F9D}"/>
              </a:ext>
            </a:extLst>
          </p:cNvPr>
          <p:cNvGraphicFramePr>
            <a:graphicFrameLocks noGrp="1"/>
          </p:cNvGraphicFramePr>
          <p:nvPr>
            <p:ph idx="1"/>
            <p:extLst>
              <p:ext uri="{D42A27DB-BD31-4B8C-83A1-F6EECF244321}">
                <p14:modId xmlns:p14="http://schemas.microsoft.com/office/powerpoint/2010/main" val="358873231"/>
              </p:ext>
            </p:extLst>
          </p:nvPr>
        </p:nvGraphicFramePr>
        <p:xfrm>
          <a:off x="1165193" y="861646"/>
          <a:ext cx="7607300" cy="4861059"/>
        </p:xfrm>
        <a:graphic>
          <a:graphicData uri="http://schemas.openxmlformats.org/drawingml/2006/table">
            <a:tbl>
              <a:tblPr/>
              <a:tblGrid>
                <a:gridCol w="800100">
                  <a:extLst>
                    <a:ext uri="{9D8B030D-6E8A-4147-A177-3AD203B41FA5}">
                      <a16:colId xmlns:a16="http://schemas.microsoft.com/office/drawing/2014/main" val="2006341952"/>
                    </a:ext>
                  </a:extLst>
                </a:gridCol>
                <a:gridCol w="609600">
                  <a:extLst>
                    <a:ext uri="{9D8B030D-6E8A-4147-A177-3AD203B41FA5}">
                      <a16:colId xmlns:a16="http://schemas.microsoft.com/office/drawing/2014/main" val="559929618"/>
                    </a:ext>
                  </a:extLst>
                </a:gridCol>
                <a:gridCol w="927100">
                  <a:extLst>
                    <a:ext uri="{9D8B030D-6E8A-4147-A177-3AD203B41FA5}">
                      <a16:colId xmlns:a16="http://schemas.microsoft.com/office/drawing/2014/main" val="1534757628"/>
                    </a:ext>
                  </a:extLst>
                </a:gridCol>
                <a:gridCol w="889000">
                  <a:extLst>
                    <a:ext uri="{9D8B030D-6E8A-4147-A177-3AD203B41FA5}">
                      <a16:colId xmlns:a16="http://schemas.microsoft.com/office/drawing/2014/main" val="3277813814"/>
                    </a:ext>
                  </a:extLst>
                </a:gridCol>
                <a:gridCol w="901700">
                  <a:extLst>
                    <a:ext uri="{9D8B030D-6E8A-4147-A177-3AD203B41FA5}">
                      <a16:colId xmlns:a16="http://schemas.microsoft.com/office/drawing/2014/main" val="3670421303"/>
                    </a:ext>
                  </a:extLst>
                </a:gridCol>
                <a:gridCol w="609600">
                  <a:extLst>
                    <a:ext uri="{9D8B030D-6E8A-4147-A177-3AD203B41FA5}">
                      <a16:colId xmlns:a16="http://schemas.microsoft.com/office/drawing/2014/main" val="206197188"/>
                    </a:ext>
                  </a:extLst>
                </a:gridCol>
                <a:gridCol w="609600">
                  <a:extLst>
                    <a:ext uri="{9D8B030D-6E8A-4147-A177-3AD203B41FA5}">
                      <a16:colId xmlns:a16="http://schemas.microsoft.com/office/drawing/2014/main" val="1465859085"/>
                    </a:ext>
                  </a:extLst>
                </a:gridCol>
                <a:gridCol w="825500">
                  <a:extLst>
                    <a:ext uri="{9D8B030D-6E8A-4147-A177-3AD203B41FA5}">
                      <a16:colId xmlns:a16="http://schemas.microsoft.com/office/drawing/2014/main" val="4148948476"/>
                    </a:ext>
                  </a:extLst>
                </a:gridCol>
                <a:gridCol w="825500">
                  <a:extLst>
                    <a:ext uri="{9D8B030D-6E8A-4147-A177-3AD203B41FA5}">
                      <a16:colId xmlns:a16="http://schemas.microsoft.com/office/drawing/2014/main" val="2417726703"/>
                    </a:ext>
                  </a:extLst>
                </a:gridCol>
                <a:gridCol w="609600">
                  <a:extLst>
                    <a:ext uri="{9D8B030D-6E8A-4147-A177-3AD203B41FA5}">
                      <a16:colId xmlns:a16="http://schemas.microsoft.com/office/drawing/2014/main" val="1532912223"/>
                    </a:ext>
                  </a:extLst>
                </a:gridCol>
              </a:tblGrid>
              <a:tr h="431710">
                <a:tc gridSpan="10">
                  <a:txBody>
                    <a:bodyPr/>
                    <a:lstStyle/>
                    <a:p>
                      <a:pPr algn="l" fontAlgn="ctr"/>
                      <a:r>
                        <a:rPr lang="en-US" sz="1100" b="0" i="0" u="none" strike="noStrike">
                          <a:solidFill>
                            <a:srgbClr val="2F5496"/>
                          </a:solidFill>
                          <a:effectLst/>
                          <a:latin typeface="Calibri" panose="020F0502020204030204" pitchFamily="34" charset="0"/>
                        </a:rPr>
                        <a:t>Table 9.  Number of stream or river segments assessed, fully supporting, partially supporting, or not supporting per designated use, with percentages for each attainment calculated.</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64585007"/>
                  </a:ext>
                </a:extLst>
              </a:tr>
              <a:tr h="405808">
                <a:tc>
                  <a:txBody>
                    <a:bodyPr/>
                    <a:lstStyle/>
                    <a:p>
                      <a:pPr algn="ctr" fontAlgn="ctr"/>
                      <a:r>
                        <a:rPr lang="en-US" sz="1100" b="1" i="0" u="none" strike="noStrike">
                          <a:solidFill>
                            <a:srgbClr val="000000"/>
                          </a:solidFill>
                          <a:effectLst/>
                          <a:latin typeface="Calibri" panose="020F0502020204030204" pitchFamily="34" charset="0"/>
                        </a:rPr>
                        <a:t>Designated Use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Total Assessed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Fully Supporting</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Partially Supporting</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Not Supporting</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Impaired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 Meeting</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 Partially Supporting</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 Not Supporting</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 Impaired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6689772"/>
                  </a:ext>
                </a:extLst>
              </a:tr>
              <a:tr h="405808">
                <a:tc>
                  <a:txBody>
                    <a:bodyPr/>
                    <a:lstStyle/>
                    <a:p>
                      <a:pPr algn="ctr" fontAlgn="ctr"/>
                      <a:r>
                        <a:rPr lang="en-US" sz="1100" b="0" i="0" u="none" strike="noStrike">
                          <a:solidFill>
                            <a:srgbClr val="000000"/>
                          </a:solidFill>
                          <a:effectLst/>
                          <a:latin typeface="Calibri" panose="020F0502020204030204" pitchFamily="34" charset="0"/>
                        </a:rPr>
                        <a:t>Aquatic Life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2264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955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600" b="0" i="0" u="none" strike="noStrike">
                          <a:solidFill>
                            <a:srgbClr val="000000"/>
                          </a:solidFill>
                          <a:effectLst/>
                          <a:latin typeface="Calibri" panose="020F0502020204030204" pitchFamily="34" charset="0"/>
                        </a:rPr>
                        <a:t>695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600" b="0" i="0" u="none" strike="noStrike">
                          <a:solidFill>
                            <a:srgbClr val="000000"/>
                          </a:solidFill>
                          <a:effectLst/>
                          <a:latin typeface="Calibri" panose="020F0502020204030204" pitchFamily="34" charset="0"/>
                        </a:rPr>
                        <a:t>614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600" b="0" i="0" u="none" strike="noStrike">
                          <a:solidFill>
                            <a:srgbClr val="000000"/>
                          </a:solidFill>
                          <a:effectLst/>
                          <a:latin typeface="Calibri" panose="020F0502020204030204" pitchFamily="34" charset="0"/>
                        </a:rPr>
                        <a:t>1309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0" i="0" u="none" strike="noStrike">
                          <a:solidFill>
                            <a:srgbClr val="000000"/>
                          </a:solidFill>
                          <a:effectLst/>
                          <a:latin typeface="Calibri" panose="020F0502020204030204" pitchFamily="34" charset="0"/>
                        </a:rPr>
                        <a:t>42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27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58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1420676"/>
                  </a:ext>
                </a:extLst>
              </a:tr>
              <a:tr h="604395">
                <a:tc>
                  <a:txBody>
                    <a:bodyPr/>
                    <a:lstStyle/>
                    <a:p>
                      <a:pPr algn="ctr" fontAlgn="ctr"/>
                      <a:r>
                        <a:rPr lang="en-US" sz="1100" b="0" i="0" u="none" strike="noStrike">
                          <a:solidFill>
                            <a:srgbClr val="000000"/>
                          </a:solidFill>
                          <a:effectLst/>
                          <a:latin typeface="Calibri" panose="020F0502020204030204" pitchFamily="34" charset="0"/>
                        </a:rPr>
                        <a:t>Fish Consumption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132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53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600" b="0" i="0" u="none" strike="noStrike" dirty="0">
                          <a:solidFill>
                            <a:srgbClr val="000000"/>
                          </a:solidFill>
                          <a:effectLst/>
                          <a:latin typeface="Calibri" panose="020F0502020204030204" pitchFamily="34" charset="0"/>
                        </a:rPr>
                        <a:t>68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600" b="0" i="0" u="none" strike="noStrike">
                          <a:solidFill>
                            <a:srgbClr val="000000"/>
                          </a:solidFill>
                          <a:effectLst/>
                          <a:latin typeface="Calibri" panose="020F0502020204030204" pitchFamily="34" charset="0"/>
                        </a:rPr>
                        <a:t>11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600" b="0" i="0" u="none" strike="noStrike">
                          <a:solidFill>
                            <a:srgbClr val="000000"/>
                          </a:solidFill>
                          <a:effectLst/>
                          <a:latin typeface="Calibri" panose="020F0502020204030204" pitchFamily="34" charset="0"/>
                        </a:rPr>
                        <a:t>79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0" i="0" u="none" strike="noStrike">
                          <a:solidFill>
                            <a:srgbClr val="000000"/>
                          </a:solidFill>
                          <a:effectLst/>
                          <a:latin typeface="Calibri" panose="020F0502020204030204" pitchFamily="34" charset="0"/>
                        </a:rPr>
                        <a:t>40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52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60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422731"/>
                  </a:ext>
                </a:extLst>
              </a:tr>
              <a:tr h="802981">
                <a:tc>
                  <a:txBody>
                    <a:bodyPr/>
                    <a:lstStyle/>
                    <a:p>
                      <a:pPr algn="ctr" fontAlgn="ctr"/>
                      <a:r>
                        <a:rPr lang="en-US" sz="1100" b="0" i="0" u="none" strike="noStrike">
                          <a:solidFill>
                            <a:srgbClr val="000000"/>
                          </a:solidFill>
                          <a:effectLst/>
                          <a:latin typeface="Calibri" panose="020F0502020204030204" pitchFamily="34" charset="0"/>
                        </a:rPr>
                        <a:t>Primary Contact Recreation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1046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217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600" b="0" i="0" u="none" strike="noStrike">
                          <a:solidFill>
                            <a:srgbClr val="000000"/>
                          </a:solidFill>
                          <a:effectLst/>
                          <a:latin typeface="Calibri" panose="020F0502020204030204" pitchFamily="34" charset="0"/>
                        </a:rPr>
                        <a:t>207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600" b="0" i="0" u="none" strike="noStrike" dirty="0">
                          <a:solidFill>
                            <a:srgbClr val="000000"/>
                          </a:solidFill>
                          <a:effectLst/>
                          <a:latin typeface="Calibri" panose="020F0502020204030204" pitchFamily="34" charset="0"/>
                        </a:rPr>
                        <a:t>622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600" b="0" i="0" u="none" strike="noStrike" dirty="0">
                          <a:solidFill>
                            <a:srgbClr val="000000"/>
                          </a:solidFill>
                          <a:effectLst/>
                          <a:latin typeface="Calibri" panose="020F0502020204030204" pitchFamily="34" charset="0"/>
                        </a:rPr>
                        <a:t>829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0" i="0" u="none" strike="noStrike" dirty="0">
                          <a:solidFill>
                            <a:srgbClr val="000000"/>
                          </a:solidFill>
                          <a:effectLst/>
                          <a:latin typeface="Calibri" panose="020F0502020204030204" pitchFamily="34" charset="0"/>
                        </a:rPr>
                        <a:t>21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20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59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467895"/>
                  </a:ext>
                </a:extLst>
              </a:tr>
              <a:tr h="802981">
                <a:tc>
                  <a:txBody>
                    <a:bodyPr/>
                    <a:lstStyle/>
                    <a:p>
                      <a:pPr algn="ctr" fontAlgn="ctr"/>
                      <a:r>
                        <a:rPr lang="en-US" sz="1100" b="0" i="0" u="none" strike="noStrike">
                          <a:solidFill>
                            <a:srgbClr val="000000"/>
                          </a:solidFill>
                          <a:effectLst/>
                          <a:latin typeface="Calibri" panose="020F0502020204030204" pitchFamily="34" charset="0"/>
                        </a:rPr>
                        <a:t>Secondary Contact Recreation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255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139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600" b="0" i="0" u="none" strike="noStrike">
                          <a:solidFill>
                            <a:srgbClr val="000000"/>
                          </a:solidFill>
                          <a:effectLst/>
                          <a:latin typeface="Calibri" panose="020F0502020204030204" pitchFamily="34" charset="0"/>
                        </a:rPr>
                        <a:t>24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600" b="0" i="0" u="none" strike="noStrike">
                          <a:solidFill>
                            <a:srgbClr val="000000"/>
                          </a:solidFill>
                          <a:effectLst/>
                          <a:latin typeface="Calibri" panose="020F0502020204030204" pitchFamily="34" charset="0"/>
                        </a:rPr>
                        <a:t>92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600" b="0" i="0" u="none" strike="noStrike">
                          <a:solidFill>
                            <a:srgbClr val="000000"/>
                          </a:solidFill>
                          <a:effectLst/>
                          <a:latin typeface="Calibri" panose="020F0502020204030204" pitchFamily="34" charset="0"/>
                        </a:rPr>
                        <a:t>116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0" i="0" u="none" strike="noStrike" dirty="0">
                          <a:solidFill>
                            <a:srgbClr val="000000"/>
                          </a:solidFill>
                          <a:effectLst/>
                          <a:latin typeface="Calibri" panose="020F0502020204030204" pitchFamily="34" charset="0"/>
                        </a:rPr>
                        <a:t>55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800249"/>
                  </a:ext>
                </a:extLst>
              </a:tr>
              <a:tr h="604395">
                <a:tc>
                  <a:txBody>
                    <a:bodyPr/>
                    <a:lstStyle/>
                    <a:p>
                      <a:pPr algn="ctr" fontAlgn="ctr"/>
                      <a:r>
                        <a:rPr lang="en-US" sz="1100" b="0" i="0" u="none" strike="noStrike">
                          <a:solidFill>
                            <a:srgbClr val="000000"/>
                          </a:solidFill>
                          <a:effectLst/>
                          <a:latin typeface="Calibri" panose="020F0502020204030204" pitchFamily="34" charset="0"/>
                        </a:rPr>
                        <a:t>Domestic Water Supply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600" b="0" i="0" u="none" strike="noStrike">
                          <a:solidFill>
                            <a:srgbClr val="000000"/>
                          </a:solidFill>
                          <a:effectLst/>
                          <a:latin typeface="Calibri" panose="020F0502020204030204" pitchFamily="34" charset="0"/>
                        </a:rPr>
                        <a:t>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600" b="0" i="0" u="none" strike="noStrike">
                          <a:solidFill>
                            <a:srgbClr val="000000"/>
                          </a:solidFill>
                          <a:effectLst/>
                          <a:latin typeface="Calibri" panose="020F0502020204030204" pitchFamily="34" charset="0"/>
                        </a:rPr>
                        <a:t>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600" b="0" i="0" u="none" strike="noStrike">
                          <a:solidFill>
                            <a:srgbClr val="000000"/>
                          </a:solidFill>
                          <a:effectLst/>
                          <a:latin typeface="Calibri" panose="020F0502020204030204" pitchFamily="34" charset="0"/>
                        </a:rPr>
                        <a:t>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0" i="0" u="none" strike="noStrike">
                          <a:solidFill>
                            <a:srgbClr val="000000"/>
                          </a:solidFill>
                          <a:effectLst/>
                          <a:latin typeface="Calibri" panose="020F0502020204030204" pitchFamily="34" charset="0"/>
                        </a:rPr>
                        <a:t>100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17725"/>
                  </a:ext>
                </a:extLst>
              </a:tr>
              <a:tr h="802981">
                <a:tc>
                  <a:txBody>
                    <a:bodyPr/>
                    <a:lstStyle/>
                    <a:p>
                      <a:pPr algn="ctr" fontAlgn="ctr"/>
                      <a:r>
                        <a:rPr lang="en-US" sz="1100" b="0" i="0" u="none" strike="noStrike">
                          <a:solidFill>
                            <a:srgbClr val="000000"/>
                          </a:solidFill>
                          <a:effectLst/>
                          <a:latin typeface="Calibri" panose="020F0502020204030204" pitchFamily="34" charset="0"/>
                        </a:rPr>
                        <a:t>Outstanding State Resource Water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369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310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600" b="0" i="0" u="none" strike="noStrike">
                          <a:solidFill>
                            <a:srgbClr val="000000"/>
                          </a:solidFill>
                          <a:effectLst/>
                          <a:latin typeface="Calibri" panose="020F0502020204030204" pitchFamily="34" charset="0"/>
                        </a:rPr>
                        <a:t>33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600" b="0" i="0" u="none" strike="noStrike">
                          <a:solidFill>
                            <a:srgbClr val="000000"/>
                          </a:solidFill>
                          <a:effectLst/>
                          <a:latin typeface="Calibri" panose="020F0502020204030204" pitchFamily="34" charset="0"/>
                        </a:rPr>
                        <a:t>26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600" b="0" i="0" u="none" strike="noStrike" dirty="0">
                          <a:solidFill>
                            <a:srgbClr val="000000"/>
                          </a:solidFill>
                          <a:effectLst/>
                          <a:latin typeface="Calibri" panose="020F0502020204030204" pitchFamily="34" charset="0"/>
                        </a:rPr>
                        <a:t>59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0" i="0" u="none" strike="noStrike">
                          <a:solidFill>
                            <a:srgbClr val="000000"/>
                          </a:solidFill>
                          <a:effectLst/>
                          <a:latin typeface="Calibri" panose="020F0502020204030204" pitchFamily="34" charset="0"/>
                        </a:rPr>
                        <a:t>84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3541881"/>
                  </a:ext>
                </a:extLst>
              </a:tr>
            </a:tbl>
          </a:graphicData>
        </a:graphic>
      </p:graphicFrame>
      <p:pic>
        <p:nvPicPr>
          <p:cNvPr id="5" name="Picture 4">
            <a:extLst>
              <a:ext uri="{FF2B5EF4-FFF2-40B4-BE49-F238E27FC236}">
                <a16:creationId xmlns:a16="http://schemas.microsoft.com/office/drawing/2014/main" id="{F28C414B-68E7-491B-B310-CF03D92F1AA2}"/>
              </a:ext>
            </a:extLst>
          </p:cNvPr>
          <p:cNvPicPr>
            <a:picLocks noChangeAspect="1"/>
          </p:cNvPicPr>
          <p:nvPr/>
        </p:nvPicPr>
        <p:blipFill>
          <a:blip r:embed="rId3"/>
          <a:stretch>
            <a:fillRect/>
          </a:stretch>
        </p:blipFill>
        <p:spPr>
          <a:xfrm>
            <a:off x="8124092" y="1266091"/>
            <a:ext cx="648401" cy="4456613"/>
          </a:xfrm>
          <a:prstGeom prst="rect">
            <a:avLst/>
          </a:prstGeom>
        </p:spPr>
      </p:pic>
      <p:pic>
        <p:nvPicPr>
          <p:cNvPr id="6" name="Picture 5">
            <a:extLst>
              <a:ext uri="{FF2B5EF4-FFF2-40B4-BE49-F238E27FC236}">
                <a16:creationId xmlns:a16="http://schemas.microsoft.com/office/drawing/2014/main" id="{4D910B9C-E9D2-4F06-B17C-0036D29999F4}"/>
              </a:ext>
            </a:extLst>
          </p:cNvPr>
          <p:cNvPicPr>
            <a:picLocks noChangeAspect="1"/>
          </p:cNvPicPr>
          <p:nvPr/>
        </p:nvPicPr>
        <p:blipFill>
          <a:blip r:embed="rId4"/>
          <a:stretch>
            <a:fillRect/>
          </a:stretch>
        </p:blipFill>
        <p:spPr>
          <a:xfrm>
            <a:off x="537708" y="1620108"/>
            <a:ext cx="512108" cy="487722"/>
          </a:xfrm>
          <a:prstGeom prst="rect">
            <a:avLst/>
          </a:prstGeom>
        </p:spPr>
      </p:pic>
      <p:pic>
        <p:nvPicPr>
          <p:cNvPr id="7" name="Picture 6">
            <a:extLst>
              <a:ext uri="{FF2B5EF4-FFF2-40B4-BE49-F238E27FC236}">
                <a16:creationId xmlns:a16="http://schemas.microsoft.com/office/drawing/2014/main" id="{B511F018-9F33-489D-835A-392E6E7FD471}"/>
              </a:ext>
            </a:extLst>
          </p:cNvPr>
          <p:cNvPicPr>
            <a:picLocks noChangeAspect="1"/>
          </p:cNvPicPr>
          <p:nvPr/>
        </p:nvPicPr>
        <p:blipFill>
          <a:blip r:embed="rId5"/>
          <a:stretch>
            <a:fillRect/>
          </a:stretch>
        </p:blipFill>
        <p:spPr>
          <a:xfrm>
            <a:off x="537708" y="2190922"/>
            <a:ext cx="506012" cy="548688"/>
          </a:xfrm>
          <a:prstGeom prst="rect">
            <a:avLst/>
          </a:prstGeom>
        </p:spPr>
      </p:pic>
      <p:pic>
        <p:nvPicPr>
          <p:cNvPr id="8" name="Picture 7">
            <a:extLst>
              <a:ext uri="{FF2B5EF4-FFF2-40B4-BE49-F238E27FC236}">
                <a16:creationId xmlns:a16="http://schemas.microsoft.com/office/drawing/2014/main" id="{3EB7317B-98E8-4FA3-9E20-60C4BCE9B067}"/>
              </a:ext>
            </a:extLst>
          </p:cNvPr>
          <p:cNvPicPr>
            <a:picLocks noChangeAspect="1"/>
          </p:cNvPicPr>
          <p:nvPr/>
        </p:nvPicPr>
        <p:blipFill>
          <a:blip r:embed="rId6"/>
          <a:stretch>
            <a:fillRect/>
          </a:stretch>
        </p:blipFill>
        <p:spPr>
          <a:xfrm>
            <a:off x="537708" y="2883171"/>
            <a:ext cx="512108" cy="463336"/>
          </a:xfrm>
          <a:prstGeom prst="rect">
            <a:avLst/>
          </a:prstGeom>
        </p:spPr>
      </p:pic>
      <p:pic>
        <p:nvPicPr>
          <p:cNvPr id="9" name="Picture 8">
            <a:extLst>
              <a:ext uri="{FF2B5EF4-FFF2-40B4-BE49-F238E27FC236}">
                <a16:creationId xmlns:a16="http://schemas.microsoft.com/office/drawing/2014/main" id="{48969243-EB92-41DC-87B6-B6482259FAB9}"/>
              </a:ext>
            </a:extLst>
          </p:cNvPr>
          <p:cNvPicPr>
            <a:picLocks noChangeAspect="1"/>
          </p:cNvPicPr>
          <p:nvPr/>
        </p:nvPicPr>
        <p:blipFill>
          <a:blip r:embed="rId7"/>
          <a:stretch>
            <a:fillRect/>
          </a:stretch>
        </p:blipFill>
        <p:spPr>
          <a:xfrm>
            <a:off x="546853" y="3663716"/>
            <a:ext cx="487722" cy="469433"/>
          </a:xfrm>
          <a:prstGeom prst="rect">
            <a:avLst/>
          </a:prstGeom>
        </p:spPr>
      </p:pic>
      <p:pic>
        <p:nvPicPr>
          <p:cNvPr id="10" name="Picture 9">
            <a:extLst>
              <a:ext uri="{FF2B5EF4-FFF2-40B4-BE49-F238E27FC236}">
                <a16:creationId xmlns:a16="http://schemas.microsoft.com/office/drawing/2014/main" id="{08197A67-4ACC-45E2-8423-07BE81D1E219}"/>
              </a:ext>
            </a:extLst>
          </p:cNvPr>
          <p:cNvPicPr>
            <a:picLocks noChangeAspect="1"/>
          </p:cNvPicPr>
          <p:nvPr/>
        </p:nvPicPr>
        <p:blipFill>
          <a:blip r:embed="rId8"/>
          <a:stretch>
            <a:fillRect/>
          </a:stretch>
        </p:blipFill>
        <p:spPr>
          <a:xfrm>
            <a:off x="520123" y="4314536"/>
            <a:ext cx="506012" cy="493819"/>
          </a:xfrm>
          <a:prstGeom prst="rect">
            <a:avLst/>
          </a:prstGeom>
        </p:spPr>
      </p:pic>
      <p:pic>
        <p:nvPicPr>
          <p:cNvPr id="11" name="Picture 10">
            <a:extLst>
              <a:ext uri="{FF2B5EF4-FFF2-40B4-BE49-F238E27FC236}">
                <a16:creationId xmlns:a16="http://schemas.microsoft.com/office/drawing/2014/main" id="{B9B61F6F-964D-46CB-B90E-CC7E4CE273B6}"/>
              </a:ext>
            </a:extLst>
          </p:cNvPr>
          <p:cNvPicPr>
            <a:picLocks noChangeAspect="1"/>
          </p:cNvPicPr>
          <p:nvPr/>
        </p:nvPicPr>
        <p:blipFill>
          <a:blip r:embed="rId9"/>
          <a:stretch>
            <a:fillRect/>
          </a:stretch>
        </p:blipFill>
        <p:spPr>
          <a:xfrm>
            <a:off x="522590" y="5137219"/>
            <a:ext cx="573074" cy="481626"/>
          </a:xfrm>
          <a:prstGeom prst="rect">
            <a:avLst/>
          </a:prstGeom>
        </p:spPr>
      </p:pic>
      <p:sp>
        <p:nvSpPr>
          <p:cNvPr id="12" name="TextBox 11">
            <a:extLst>
              <a:ext uri="{FF2B5EF4-FFF2-40B4-BE49-F238E27FC236}">
                <a16:creationId xmlns:a16="http://schemas.microsoft.com/office/drawing/2014/main" id="{1CD93D1E-071D-4E98-8E1A-0A7BDDF18120}"/>
              </a:ext>
            </a:extLst>
          </p:cNvPr>
          <p:cNvSpPr txBox="1"/>
          <p:nvPr/>
        </p:nvSpPr>
        <p:spPr>
          <a:xfrm>
            <a:off x="2832100" y="5722704"/>
            <a:ext cx="6009922" cy="369332"/>
          </a:xfrm>
          <a:prstGeom prst="rect">
            <a:avLst/>
          </a:prstGeom>
          <a:noFill/>
        </p:spPr>
        <p:txBody>
          <a:bodyPr wrap="square" rtlCol="0">
            <a:spAutoFit/>
          </a:bodyPr>
          <a:lstStyle/>
          <a:p>
            <a:pPr algn="r"/>
            <a:r>
              <a:rPr lang="en-US" i="1" dirty="0">
                <a:latin typeface="Calibri" panose="020F0502020204030204" pitchFamily="34" charset="0"/>
                <a:cs typeface="Calibri" panose="020F0502020204030204" pitchFamily="34" charset="0"/>
              </a:rPr>
              <a:t>2016 Integrated Report, Kentucky Division of Water</a:t>
            </a:r>
          </a:p>
        </p:txBody>
      </p:sp>
    </p:spTree>
    <p:extLst>
      <p:ext uri="{BB962C8B-B14F-4D97-AF65-F5344CB8AC3E}">
        <p14:creationId xmlns:p14="http://schemas.microsoft.com/office/powerpoint/2010/main" val="4050993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507" y="40956"/>
            <a:ext cx="8315292" cy="1143000"/>
          </a:xfrm>
        </p:spPr>
        <p:txBody>
          <a:bodyPr/>
          <a:lstStyle/>
          <a:p>
            <a:r>
              <a:rPr lang="en-US" dirty="0"/>
              <a:t>Assessment Report: Aquatic Life</a:t>
            </a:r>
          </a:p>
        </p:txBody>
      </p:sp>
      <p:sp>
        <p:nvSpPr>
          <p:cNvPr id="7" name="TextBox 6"/>
          <p:cNvSpPr txBox="1"/>
          <p:nvPr/>
        </p:nvSpPr>
        <p:spPr>
          <a:xfrm>
            <a:off x="371506" y="6070638"/>
            <a:ext cx="5429219" cy="276999"/>
          </a:xfrm>
          <a:prstGeom prst="rect">
            <a:avLst/>
          </a:prstGeom>
          <a:noFill/>
        </p:spPr>
        <p:txBody>
          <a:bodyPr wrap="square" rtlCol="0">
            <a:spAutoFit/>
          </a:bodyPr>
          <a:lstStyle/>
          <a:p>
            <a:r>
              <a:rPr lang="en-US" sz="1200" dirty="0"/>
              <a:t>Source: 2016 Integrated Report, KDOW</a:t>
            </a:r>
          </a:p>
        </p:txBody>
      </p:sp>
      <p:pic>
        <p:nvPicPr>
          <p:cNvPr id="3" name="Picture 2" descr="A close up of a map&#10;&#10;Description generated with very high confidence">
            <a:extLst>
              <a:ext uri="{FF2B5EF4-FFF2-40B4-BE49-F238E27FC236}">
                <a16:creationId xmlns:a16="http://schemas.microsoft.com/office/drawing/2014/main" id="{8FB11D51-DFF2-43A6-868C-127AC4D3172F}"/>
              </a:ext>
            </a:extLst>
          </p:cNvPr>
          <p:cNvPicPr>
            <a:picLocks noChangeAspect="1"/>
          </p:cNvPicPr>
          <p:nvPr/>
        </p:nvPicPr>
        <p:blipFill rotWithShape="1">
          <a:blip r:embed="rId3"/>
          <a:srcRect b="21152"/>
          <a:stretch/>
        </p:blipFill>
        <p:spPr>
          <a:xfrm>
            <a:off x="591743" y="992996"/>
            <a:ext cx="7960513" cy="4850178"/>
          </a:xfrm>
          <a:prstGeom prst="rect">
            <a:avLst/>
          </a:prstGeom>
        </p:spPr>
      </p:pic>
      <p:pic>
        <p:nvPicPr>
          <p:cNvPr id="6" name="image12.jpeg"/>
          <p:cNvPicPr>
            <a:picLocks noChangeAspect="1"/>
          </p:cNvPicPr>
          <p:nvPr/>
        </p:nvPicPr>
        <p:blipFill>
          <a:blip r:embed="rId4" cstate="print"/>
          <a:stretch>
            <a:fillRect/>
          </a:stretch>
        </p:blipFill>
        <p:spPr>
          <a:xfrm>
            <a:off x="7643448" y="992996"/>
            <a:ext cx="1135177" cy="1143000"/>
          </a:xfrm>
          <a:prstGeom prst="rect">
            <a:avLst/>
          </a:prstGeom>
        </p:spPr>
      </p:pic>
    </p:spTree>
    <p:extLst>
      <p:ext uri="{BB962C8B-B14F-4D97-AF65-F5344CB8AC3E}">
        <p14:creationId xmlns:p14="http://schemas.microsoft.com/office/powerpoint/2010/main" val="3597263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62C002-40A6-4303-94D1-65E83E9F5A14}"/>
              </a:ext>
            </a:extLst>
          </p:cNvPr>
          <p:cNvPicPr>
            <a:picLocks noChangeAspect="1"/>
          </p:cNvPicPr>
          <p:nvPr/>
        </p:nvPicPr>
        <p:blipFill rotWithShape="1">
          <a:blip r:embed="rId3"/>
          <a:srcRect b="20083"/>
          <a:stretch/>
        </p:blipFill>
        <p:spPr>
          <a:xfrm>
            <a:off x="683415" y="1142998"/>
            <a:ext cx="7777170" cy="4802713"/>
          </a:xfrm>
          <a:prstGeom prst="rect">
            <a:avLst/>
          </a:prstGeom>
        </p:spPr>
      </p:pic>
      <p:sp>
        <p:nvSpPr>
          <p:cNvPr id="4" name="Title 3"/>
          <p:cNvSpPr>
            <a:spLocks noGrp="1"/>
          </p:cNvSpPr>
          <p:nvPr>
            <p:ph type="title"/>
          </p:nvPr>
        </p:nvSpPr>
        <p:spPr>
          <a:xfrm>
            <a:off x="371507" y="40313"/>
            <a:ext cx="8315292" cy="1143000"/>
          </a:xfrm>
        </p:spPr>
        <p:txBody>
          <a:bodyPr/>
          <a:lstStyle/>
          <a:p>
            <a:r>
              <a:rPr lang="en-US" dirty="0"/>
              <a:t>Assessment Report: Primary Contact</a:t>
            </a:r>
          </a:p>
        </p:txBody>
      </p:sp>
      <p:sp>
        <p:nvSpPr>
          <p:cNvPr id="7" name="TextBox 6"/>
          <p:cNvSpPr txBox="1"/>
          <p:nvPr/>
        </p:nvSpPr>
        <p:spPr>
          <a:xfrm>
            <a:off x="371506" y="6070638"/>
            <a:ext cx="5429219" cy="276999"/>
          </a:xfrm>
          <a:prstGeom prst="rect">
            <a:avLst/>
          </a:prstGeom>
          <a:noFill/>
        </p:spPr>
        <p:txBody>
          <a:bodyPr wrap="square" rtlCol="0">
            <a:spAutoFit/>
          </a:bodyPr>
          <a:lstStyle/>
          <a:p>
            <a:r>
              <a:rPr lang="en-US" sz="1200" dirty="0"/>
              <a:t>Source: 2016 Integrated Report, KDOW</a:t>
            </a:r>
          </a:p>
        </p:txBody>
      </p:sp>
      <p:pic>
        <p:nvPicPr>
          <p:cNvPr id="6" name="image10.jpeg"/>
          <p:cNvPicPr>
            <a:picLocks noChangeAspect="1"/>
          </p:cNvPicPr>
          <p:nvPr/>
        </p:nvPicPr>
        <p:blipFill>
          <a:blip r:embed="rId4" cstate="print"/>
          <a:stretch>
            <a:fillRect/>
          </a:stretch>
        </p:blipFill>
        <p:spPr>
          <a:xfrm>
            <a:off x="7315043" y="1154860"/>
            <a:ext cx="1145542" cy="1257730"/>
          </a:xfrm>
          <a:prstGeom prst="rect">
            <a:avLst/>
          </a:prstGeom>
        </p:spPr>
      </p:pic>
    </p:spTree>
    <p:extLst>
      <p:ext uri="{BB962C8B-B14F-4D97-AF65-F5344CB8AC3E}">
        <p14:creationId xmlns:p14="http://schemas.microsoft.com/office/powerpoint/2010/main" val="4292024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Assessment Report</a:t>
            </a:r>
            <a:br>
              <a:rPr lang="en-US" dirty="0"/>
            </a:br>
            <a:r>
              <a:rPr lang="en-US" dirty="0"/>
              <a:t>Impairments: All Uses</a:t>
            </a:r>
          </a:p>
        </p:txBody>
      </p:sp>
      <p:sp>
        <p:nvSpPr>
          <p:cNvPr id="6" name="TextBox 5"/>
          <p:cNvSpPr txBox="1"/>
          <p:nvPr/>
        </p:nvSpPr>
        <p:spPr>
          <a:xfrm>
            <a:off x="371506" y="6070638"/>
            <a:ext cx="5429219" cy="276999"/>
          </a:xfrm>
          <a:prstGeom prst="rect">
            <a:avLst/>
          </a:prstGeom>
          <a:noFill/>
        </p:spPr>
        <p:txBody>
          <a:bodyPr wrap="square" rtlCol="0">
            <a:spAutoFit/>
          </a:bodyPr>
          <a:lstStyle/>
          <a:p>
            <a:r>
              <a:rPr lang="en-US" sz="1200" dirty="0"/>
              <a:t>Source: 2016 Integrated Report, KDOW</a:t>
            </a:r>
          </a:p>
        </p:txBody>
      </p:sp>
      <p:graphicFrame>
        <p:nvGraphicFramePr>
          <p:cNvPr id="5" name="Table 4">
            <a:extLst>
              <a:ext uri="{FF2B5EF4-FFF2-40B4-BE49-F238E27FC236}">
                <a16:creationId xmlns:a16="http://schemas.microsoft.com/office/drawing/2014/main" id="{81101CD0-110B-4295-9943-041677181156}"/>
              </a:ext>
            </a:extLst>
          </p:cNvPr>
          <p:cNvGraphicFramePr>
            <a:graphicFrameLocks noGrp="1"/>
          </p:cNvGraphicFramePr>
          <p:nvPr>
            <p:extLst>
              <p:ext uri="{D42A27DB-BD31-4B8C-83A1-F6EECF244321}">
                <p14:modId xmlns:p14="http://schemas.microsoft.com/office/powerpoint/2010/main" val="539764386"/>
              </p:ext>
            </p:extLst>
          </p:nvPr>
        </p:nvGraphicFramePr>
        <p:xfrm>
          <a:off x="738554" y="1503979"/>
          <a:ext cx="7666892" cy="4480317"/>
        </p:xfrm>
        <a:graphic>
          <a:graphicData uri="http://schemas.openxmlformats.org/drawingml/2006/table">
            <a:tbl>
              <a:tblPr/>
              <a:tblGrid>
                <a:gridCol w="3978353">
                  <a:extLst>
                    <a:ext uri="{9D8B030D-6E8A-4147-A177-3AD203B41FA5}">
                      <a16:colId xmlns:a16="http://schemas.microsoft.com/office/drawing/2014/main" val="1123146976"/>
                    </a:ext>
                  </a:extLst>
                </a:gridCol>
                <a:gridCol w="1554455">
                  <a:extLst>
                    <a:ext uri="{9D8B030D-6E8A-4147-A177-3AD203B41FA5}">
                      <a16:colId xmlns:a16="http://schemas.microsoft.com/office/drawing/2014/main" val="55339176"/>
                    </a:ext>
                  </a:extLst>
                </a:gridCol>
                <a:gridCol w="2134084">
                  <a:extLst>
                    <a:ext uri="{9D8B030D-6E8A-4147-A177-3AD203B41FA5}">
                      <a16:colId xmlns:a16="http://schemas.microsoft.com/office/drawing/2014/main" val="717787967"/>
                    </a:ext>
                  </a:extLst>
                </a:gridCol>
              </a:tblGrid>
              <a:tr h="581619">
                <a:tc gridSpan="3">
                  <a:txBody>
                    <a:bodyPr/>
                    <a:lstStyle/>
                    <a:p>
                      <a:pPr algn="l" fontAlgn="ctr"/>
                      <a:r>
                        <a:rPr lang="en-US" sz="1800" b="0" i="0" u="none" strike="noStrike" dirty="0">
                          <a:solidFill>
                            <a:srgbClr val="2F5496"/>
                          </a:solidFill>
                          <a:effectLst/>
                          <a:latin typeface="Calibri" panose="020F0502020204030204" pitchFamily="34" charset="0"/>
                        </a:rPr>
                        <a:t>Table 10.  Top 10 causes impairing streams and rivers statewide for all applicable designated uses.</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63527203"/>
                  </a:ext>
                </a:extLst>
              </a:tr>
              <a:tr h="323122">
                <a:tc>
                  <a:txBody>
                    <a:bodyPr/>
                    <a:lstStyle/>
                    <a:p>
                      <a:pPr algn="ctr" fontAlgn="ctr"/>
                      <a:r>
                        <a:rPr lang="en-US" sz="1600" b="1" i="0" u="none" strike="noStrike" dirty="0">
                          <a:solidFill>
                            <a:srgbClr val="000000"/>
                          </a:solidFill>
                          <a:effectLst/>
                          <a:latin typeface="Calibri" panose="020F0502020204030204" pitchFamily="34" charset="0"/>
                        </a:rPr>
                        <a:t>Cause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Total # of Segments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Total Stream or River Miles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5166181"/>
                  </a:ext>
                </a:extLst>
              </a:tr>
              <a:tr h="323122">
                <a:tc>
                  <a:txBody>
                    <a:bodyPr/>
                    <a:lstStyle/>
                    <a:p>
                      <a:pPr algn="ctr" fontAlgn="ctr"/>
                      <a:r>
                        <a:rPr lang="en-US" sz="1600" b="0" i="0" u="none" strike="noStrike" dirty="0">
                          <a:solidFill>
                            <a:srgbClr val="000000"/>
                          </a:solidFill>
                          <a:effectLst/>
                          <a:latin typeface="Calibri" panose="020F0502020204030204" pitchFamily="34" charset="0"/>
                        </a:rPr>
                        <a:t>Bacteria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755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4422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803885"/>
                  </a:ext>
                </a:extLst>
              </a:tr>
              <a:tr h="323122">
                <a:tc>
                  <a:txBody>
                    <a:bodyPr/>
                    <a:lstStyle/>
                    <a:p>
                      <a:pPr algn="ctr" fontAlgn="ctr"/>
                      <a:r>
                        <a:rPr lang="en-US" sz="1600" b="0" i="0" u="none" strike="noStrike">
                          <a:solidFill>
                            <a:srgbClr val="000000"/>
                          </a:solidFill>
                          <a:effectLst/>
                          <a:latin typeface="Calibri" panose="020F0502020204030204" pitchFamily="34" charset="0"/>
                        </a:rPr>
                        <a:t>Sedimentation/Siltation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722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3419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5332278"/>
                  </a:ext>
                </a:extLst>
              </a:tr>
              <a:tr h="323122">
                <a:tc>
                  <a:txBody>
                    <a:bodyPr/>
                    <a:lstStyle/>
                    <a:p>
                      <a:pPr algn="ctr" fontAlgn="ctr"/>
                      <a:r>
                        <a:rPr lang="en-US" sz="1600" b="0" i="0" u="none" strike="noStrike">
                          <a:solidFill>
                            <a:srgbClr val="000000"/>
                          </a:solidFill>
                          <a:effectLst/>
                          <a:latin typeface="Calibri" panose="020F0502020204030204" pitchFamily="34" charset="0"/>
                        </a:rPr>
                        <a:t>Nutrient/Eutrophication Biological Indicators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350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1753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0960232"/>
                  </a:ext>
                </a:extLst>
              </a:tr>
              <a:tr h="323122">
                <a:tc>
                  <a:txBody>
                    <a:bodyPr/>
                    <a:lstStyle/>
                    <a:p>
                      <a:pPr algn="ctr" fontAlgn="ctr"/>
                      <a:r>
                        <a:rPr lang="en-US" sz="1600" b="0" i="0" u="none" strike="noStrike">
                          <a:solidFill>
                            <a:srgbClr val="000000"/>
                          </a:solidFill>
                          <a:effectLst/>
                          <a:latin typeface="Calibri" panose="020F0502020204030204" pitchFamily="34" charset="0"/>
                        </a:rPr>
                        <a:t>Specific Conductance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221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1042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9301732"/>
                  </a:ext>
                </a:extLst>
              </a:tr>
              <a:tr h="323122">
                <a:tc>
                  <a:txBody>
                    <a:bodyPr/>
                    <a:lstStyle/>
                    <a:p>
                      <a:pPr algn="ctr" fontAlgn="ctr"/>
                      <a:r>
                        <a:rPr lang="en-US" sz="1600" b="0" i="0" u="none" strike="noStrike">
                          <a:solidFill>
                            <a:srgbClr val="000000"/>
                          </a:solidFill>
                          <a:effectLst/>
                          <a:latin typeface="Calibri" panose="020F0502020204030204" pitchFamily="34" charset="0"/>
                        </a:rPr>
                        <a:t>Cause Unknown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208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821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032382"/>
                  </a:ext>
                </a:extLst>
              </a:tr>
              <a:tr h="323122">
                <a:tc>
                  <a:txBody>
                    <a:bodyPr/>
                    <a:lstStyle/>
                    <a:p>
                      <a:pPr algn="ctr" fontAlgn="ctr"/>
                      <a:r>
                        <a:rPr lang="en-US" sz="1600" b="0" i="0" u="none" strike="noStrike">
                          <a:solidFill>
                            <a:srgbClr val="000000"/>
                          </a:solidFill>
                          <a:effectLst/>
                          <a:latin typeface="Calibri" panose="020F0502020204030204" pitchFamily="34" charset="0"/>
                        </a:rPr>
                        <a:t>Total Dissolved Solids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153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747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7410037"/>
                  </a:ext>
                </a:extLst>
              </a:tr>
              <a:tr h="323122">
                <a:tc>
                  <a:txBody>
                    <a:bodyPr/>
                    <a:lstStyle/>
                    <a:p>
                      <a:pPr algn="ctr" fontAlgn="ctr"/>
                      <a:r>
                        <a:rPr lang="en-US" sz="1600" b="0" i="0" u="none" strike="noStrike">
                          <a:solidFill>
                            <a:srgbClr val="000000"/>
                          </a:solidFill>
                          <a:effectLst/>
                          <a:latin typeface="Calibri" panose="020F0502020204030204" pitchFamily="34" charset="0"/>
                        </a:rPr>
                        <a:t>Organic Enrichment (Sewage) Biological Indicators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141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757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7756396"/>
                  </a:ext>
                </a:extLst>
              </a:tr>
              <a:tr h="323122">
                <a:tc>
                  <a:txBody>
                    <a:bodyPr/>
                    <a:lstStyle/>
                    <a:p>
                      <a:pPr algn="ctr" fontAlgn="ctr"/>
                      <a:r>
                        <a:rPr lang="en-US" sz="1600" b="0" i="0" u="none" strike="noStrike">
                          <a:solidFill>
                            <a:srgbClr val="000000"/>
                          </a:solidFill>
                          <a:effectLst/>
                          <a:latin typeface="Calibri" panose="020F0502020204030204" pitchFamily="34" charset="0"/>
                        </a:rPr>
                        <a:t>Iron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67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475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9817872"/>
                  </a:ext>
                </a:extLst>
              </a:tr>
              <a:tr h="323122">
                <a:tc>
                  <a:txBody>
                    <a:bodyPr/>
                    <a:lstStyle/>
                    <a:p>
                      <a:pPr algn="ctr" fontAlgn="ctr"/>
                      <a:r>
                        <a:rPr lang="en-US" sz="1600" b="0" i="0" u="none" strike="noStrike">
                          <a:solidFill>
                            <a:srgbClr val="000000"/>
                          </a:solidFill>
                          <a:effectLst/>
                          <a:latin typeface="Calibri" panose="020F0502020204030204" pitchFamily="34" charset="0"/>
                        </a:rPr>
                        <a:t>pH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57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226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7362328"/>
                  </a:ext>
                </a:extLst>
              </a:tr>
              <a:tr h="323122">
                <a:tc>
                  <a:txBody>
                    <a:bodyPr/>
                    <a:lstStyle/>
                    <a:p>
                      <a:pPr algn="ctr" fontAlgn="ctr"/>
                      <a:r>
                        <a:rPr lang="en-US" sz="1600" b="0" i="0" u="none" strike="noStrike">
                          <a:solidFill>
                            <a:srgbClr val="000000"/>
                          </a:solidFill>
                          <a:effectLst/>
                          <a:latin typeface="Calibri" panose="020F0502020204030204" pitchFamily="34" charset="0"/>
                        </a:rPr>
                        <a:t>Oxygen, Dissolved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51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297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6513247"/>
                  </a:ext>
                </a:extLst>
              </a:tr>
            </a:tbl>
          </a:graphicData>
        </a:graphic>
      </p:graphicFrame>
      <p:sp>
        <p:nvSpPr>
          <p:cNvPr id="3" name="Oval 2">
            <a:extLst>
              <a:ext uri="{FF2B5EF4-FFF2-40B4-BE49-F238E27FC236}">
                <a16:creationId xmlns:a16="http://schemas.microsoft.com/office/drawing/2014/main" id="{F7094987-9AD2-4F2C-B494-113B58CAF769}"/>
              </a:ext>
            </a:extLst>
          </p:cNvPr>
          <p:cNvSpPr/>
          <p:nvPr/>
        </p:nvSpPr>
        <p:spPr>
          <a:xfrm>
            <a:off x="1291757" y="2623226"/>
            <a:ext cx="2623603" cy="613458"/>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7566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050"/>
          <p:cNvSpPr>
            <a:spLocks noGrp="1" noChangeArrowheads="1"/>
          </p:cNvSpPr>
          <p:nvPr>
            <p:ph type="title"/>
          </p:nvPr>
        </p:nvSpPr>
        <p:spPr>
          <a:xfrm>
            <a:off x="716692" y="419099"/>
            <a:ext cx="7772400" cy="685800"/>
          </a:xfrm>
        </p:spPr>
        <p:txBody>
          <a:bodyPr>
            <a:normAutofit/>
          </a:bodyPr>
          <a:lstStyle/>
          <a:p>
            <a:r>
              <a:rPr lang="en-US" dirty="0"/>
              <a:t>What is a TMDL?</a:t>
            </a:r>
          </a:p>
        </p:txBody>
      </p:sp>
      <p:sp>
        <p:nvSpPr>
          <p:cNvPr id="4099" name="Rectangle 2051"/>
          <p:cNvSpPr>
            <a:spLocks noGrp="1" noChangeArrowheads="1"/>
          </p:cNvSpPr>
          <p:nvPr>
            <p:ph type="body" idx="1"/>
          </p:nvPr>
        </p:nvSpPr>
        <p:spPr>
          <a:xfrm>
            <a:off x="371508" y="1249360"/>
            <a:ext cx="8315292" cy="4979990"/>
          </a:xfrm>
        </p:spPr>
        <p:txBody>
          <a:bodyPr>
            <a:normAutofit lnSpcReduction="10000"/>
          </a:bodyPr>
          <a:lstStyle/>
          <a:p>
            <a:pPr>
              <a:lnSpc>
                <a:spcPct val="90000"/>
              </a:lnSpc>
            </a:pPr>
            <a:r>
              <a:rPr lang="en-US" sz="2600" b="1" dirty="0"/>
              <a:t>Number</a:t>
            </a:r>
          </a:p>
          <a:p>
            <a:pPr lvl="1">
              <a:lnSpc>
                <a:spcPct val="90000"/>
              </a:lnSpc>
            </a:pPr>
            <a:r>
              <a:rPr lang="en-US" sz="2000" b="1" dirty="0"/>
              <a:t>T</a:t>
            </a:r>
            <a:r>
              <a:rPr lang="en-US" sz="2000" dirty="0"/>
              <a:t> - </a:t>
            </a:r>
            <a:r>
              <a:rPr lang="en-US" sz="2000" b="1" dirty="0"/>
              <a:t>T</a:t>
            </a:r>
            <a:r>
              <a:rPr lang="en-US" sz="2000" dirty="0"/>
              <a:t>otal</a:t>
            </a:r>
          </a:p>
          <a:p>
            <a:pPr lvl="1">
              <a:lnSpc>
                <a:spcPct val="90000"/>
              </a:lnSpc>
            </a:pPr>
            <a:r>
              <a:rPr lang="en-US" sz="2000" b="1" dirty="0"/>
              <a:t>M</a:t>
            </a:r>
            <a:r>
              <a:rPr lang="en-US" sz="2000" dirty="0"/>
              <a:t> - </a:t>
            </a:r>
            <a:r>
              <a:rPr lang="en-US" sz="2000" b="1" dirty="0"/>
              <a:t>M</a:t>
            </a:r>
            <a:r>
              <a:rPr lang="en-US" sz="2000" dirty="0"/>
              <a:t>aximum</a:t>
            </a:r>
          </a:p>
          <a:p>
            <a:pPr lvl="1">
              <a:lnSpc>
                <a:spcPct val="90000"/>
              </a:lnSpc>
            </a:pPr>
            <a:r>
              <a:rPr lang="en-US" sz="2000" b="1" dirty="0"/>
              <a:t>D</a:t>
            </a:r>
            <a:r>
              <a:rPr lang="en-US" sz="2000" dirty="0"/>
              <a:t> - </a:t>
            </a:r>
            <a:r>
              <a:rPr lang="en-US" sz="2000" b="1" dirty="0"/>
              <a:t>D</a:t>
            </a:r>
            <a:r>
              <a:rPr lang="en-US" sz="2000" dirty="0"/>
              <a:t>aily</a:t>
            </a:r>
          </a:p>
          <a:p>
            <a:pPr lvl="1">
              <a:lnSpc>
                <a:spcPct val="90000"/>
              </a:lnSpc>
            </a:pPr>
            <a:r>
              <a:rPr lang="en-US" sz="2000" b="1" dirty="0"/>
              <a:t>L</a:t>
            </a:r>
            <a:r>
              <a:rPr lang="en-US" sz="2000" dirty="0"/>
              <a:t> - </a:t>
            </a:r>
            <a:r>
              <a:rPr lang="en-US" sz="2000" b="1" dirty="0"/>
              <a:t>L</a:t>
            </a:r>
            <a:r>
              <a:rPr lang="en-US" sz="2000" dirty="0"/>
              <a:t>oad </a:t>
            </a:r>
          </a:p>
          <a:p>
            <a:pPr>
              <a:lnSpc>
                <a:spcPct val="90000"/>
              </a:lnSpc>
            </a:pPr>
            <a:r>
              <a:rPr lang="en-US" sz="2600" b="1" dirty="0"/>
              <a:t>Analysis</a:t>
            </a:r>
            <a:r>
              <a:rPr lang="en-US" sz="2600" dirty="0"/>
              <a:t> to determine the TMDL.</a:t>
            </a:r>
            <a:r>
              <a:rPr lang="en-US" sz="2600" b="1" dirty="0"/>
              <a:t> </a:t>
            </a:r>
          </a:p>
          <a:p>
            <a:pPr>
              <a:lnSpc>
                <a:spcPct val="90000"/>
              </a:lnSpc>
            </a:pPr>
            <a:r>
              <a:rPr lang="en-US" sz="2600" b="1" dirty="0"/>
              <a:t>Document</a:t>
            </a:r>
            <a:r>
              <a:rPr lang="en-US" sz="2600" dirty="0"/>
              <a:t> that contains a description of the problem, data, and calculations used to determine the TMDL, existing loads, load allocations, load reductions, and Implementation Plans.</a:t>
            </a:r>
          </a:p>
          <a:p>
            <a:pPr>
              <a:lnSpc>
                <a:spcPct val="90000"/>
              </a:lnSpc>
            </a:pPr>
            <a:r>
              <a:rPr lang="en-US" sz="2600" b="1" dirty="0"/>
              <a:t>Process</a:t>
            </a:r>
            <a:r>
              <a:rPr lang="en-US" sz="2600" dirty="0"/>
              <a:t> for restoring polluted waters by determining loads reductions for various point and non-point sources.  If implemented, these steps should restore the stream to its designated use.</a:t>
            </a:r>
          </a:p>
        </p:txBody>
      </p:sp>
      <p:sp>
        <p:nvSpPr>
          <p:cNvPr id="5" name="Title 3"/>
          <p:cNvSpPr txBox="1">
            <a:spLocks/>
          </p:cNvSpPr>
          <p:nvPr/>
        </p:nvSpPr>
        <p:spPr>
          <a:xfrm>
            <a:off x="371507" y="274638"/>
            <a:ext cx="8315292"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solidFill>
                <a:latin typeface="Avenir Next Regular"/>
                <a:ea typeface="+mj-ea"/>
                <a:cs typeface="Avenir Next Regular"/>
              </a:defRPr>
            </a:lvl1pPr>
          </a:lstStyle>
          <a:p>
            <a:endParaRPr lang="en-US" dirty="0"/>
          </a:p>
        </p:txBody>
      </p:sp>
    </p:spTree>
    <p:extLst>
      <p:ext uri="{BB962C8B-B14F-4D97-AF65-F5344CB8AC3E}">
        <p14:creationId xmlns:p14="http://schemas.microsoft.com/office/powerpoint/2010/main" val="2546506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775973209"/>
              </p:ext>
            </p:extLst>
          </p:nvPr>
        </p:nvGraphicFramePr>
        <p:xfrm>
          <a:off x="1753234" y="2350850"/>
          <a:ext cx="5551837" cy="344805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3"/>
          <p:cNvSpPr txBox="1">
            <a:spLocks/>
          </p:cNvSpPr>
          <p:nvPr/>
        </p:nvSpPr>
        <p:spPr>
          <a:xfrm>
            <a:off x="371507" y="274638"/>
            <a:ext cx="8315292"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dirty="0"/>
              <a:t>TMDL</a:t>
            </a:r>
          </a:p>
          <a:p>
            <a:r>
              <a:rPr lang="en-US" dirty="0"/>
              <a:t>“Pollution Diet”</a:t>
            </a:r>
          </a:p>
        </p:txBody>
      </p:sp>
      <p:sp>
        <p:nvSpPr>
          <p:cNvPr id="2" name="Rectangle 1"/>
          <p:cNvSpPr/>
          <p:nvPr/>
        </p:nvSpPr>
        <p:spPr>
          <a:xfrm>
            <a:off x="6494311" y="3083273"/>
            <a:ext cx="2352675" cy="2246769"/>
          </a:xfrm>
          <a:prstGeom prst="rect">
            <a:avLst/>
          </a:prstGeom>
        </p:spPr>
        <p:txBody>
          <a:bodyPr wrap="square">
            <a:spAutoFit/>
          </a:bodyPr>
          <a:lstStyle/>
          <a:p>
            <a:pPr algn="ctr">
              <a:defRPr sz="1800" b="0" i="0" u="none" strike="noStrike" kern="1200" baseline="0">
                <a:solidFill>
                  <a:srgbClr val="1F497D"/>
                </a:solidFill>
                <a:effectLst/>
                <a:latin typeface="+mn-lt"/>
                <a:ea typeface="+mn-ea"/>
                <a:cs typeface="+mn-cs"/>
              </a:defRPr>
            </a:pPr>
            <a:r>
              <a:rPr lang="en-US" sz="2000" b="1" dirty="0">
                <a:solidFill>
                  <a:schemeClr val="tx2"/>
                </a:solidFill>
                <a:latin typeface="Calibri" panose="020F0502020204030204" pitchFamily="34" charset="0"/>
                <a:ea typeface="Verdana" pitchFamily="34" charset="0"/>
                <a:cs typeface="Calibri" panose="020F0502020204030204" pitchFamily="34" charset="0"/>
              </a:rPr>
              <a:t>Load Allocation</a:t>
            </a:r>
          </a:p>
          <a:p>
            <a:pPr algn="ctr">
              <a:defRPr sz="1800" b="0" i="0" u="none" strike="noStrike" kern="1200" baseline="0">
                <a:solidFill>
                  <a:srgbClr val="1F497D"/>
                </a:solidFill>
                <a:effectLst/>
                <a:latin typeface="+mn-lt"/>
                <a:ea typeface="+mn-ea"/>
                <a:cs typeface="+mn-cs"/>
              </a:defRPr>
            </a:pPr>
            <a:r>
              <a:rPr lang="en-US" sz="2000" b="1" dirty="0">
                <a:solidFill>
                  <a:schemeClr val="tx2"/>
                </a:solidFill>
                <a:latin typeface="Calibri" panose="020F0502020204030204" pitchFamily="34" charset="0"/>
                <a:ea typeface="Verdana" pitchFamily="34" charset="0"/>
                <a:cs typeface="Calibri" panose="020F0502020204030204" pitchFamily="34" charset="0"/>
              </a:rPr>
              <a:t>(LA)</a:t>
            </a:r>
          </a:p>
          <a:p>
            <a:pPr algn="ctr">
              <a:defRPr sz="1800" b="0" i="0" u="none" strike="noStrike" kern="1200" baseline="0">
                <a:solidFill>
                  <a:srgbClr val="1F497D"/>
                </a:solidFill>
                <a:effectLst/>
                <a:latin typeface="+mn-lt"/>
                <a:ea typeface="+mn-ea"/>
                <a:cs typeface="+mn-cs"/>
              </a:defRPr>
            </a:pPr>
            <a:r>
              <a:rPr lang="en-US" sz="2000" dirty="0">
                <a:solidFill>
                  <a:schemeClr val="tx2"/>
                </a:solidFill>
                <a:latin typeface="Calibri" panose="020F0502020204030204" pitchFamily="34" charset="0"/>
                <a:ea typeface="Verdana" pitchFamily="34" charset="0"/>
                <a:cs typeface="Calibri" panose="020F0502020204030204" pitchFamily="34" charset="0"/>
              </a:rPr>
              <a:t>maximum amount of pollution that can be released from </a:t>
            </a:r>
            <a:r>
              <a:rPr lang="en-US" sz="2000" u="sng" dirty="0">
                <a:solidFill>
                  <a:schemeClr val="tx2"/>
                </a:solidFill>
                <a:latin typeface="Calibri" panose="020F0502020204030204" pitchFamily="34" charset="0"/>
                <a:ea typeface="Verdana" pitchFamily="34" charset="0"/>
                <a:cs typeface="Calibri" panose="020F0502020204030204" pitchFamily="34" charset="0"/>
              </a:rPr>
              <a:t>runoff pollution </a:t>
            </a:r>
            <a:r>
              <a:rPr lang="en-US" sz="2000" dirty="0">
                <a:solidFill>
                  <a:schemeClr val="tx2"/>
                </a:solidFill>
                <a:latin typeface="Calibri" panose="020F0502020204030204" pitchFamily="34" charset="0"/>
                <a:ea typeface="Verdana" pitchFamily="34" charset="0"/>
                <a:cs typeface="Calibri" panose="020F0502020204030204" pitchFamily="34" charset="0"/>
              </a:rPr>
              <a:t>(nonpoint source pollution)</a:t>
            </a:r>
          </a:p>
        </p:txBody>
      </p:sp>
      <p:sp>
        <p:nvSpPr>
          <p:cNvPr id="3" name="Rectangle 2"/>
          <p:cNvSpPr/>
          <p:nvPr/>
        </p:nvSpPr>
        <p:spPr>
          <a:xfrm>
            <a:off x="236519" y="3022843"/>
            <a:ext cx="2400300" cy="2554545"/>
          </a:xfrm>
          <a:prstGeom prst="rect">
            <a:avLst/>
          </a:prstGeom>
        </p:spPr>
        <p:txBody>
          <a:bodyPr wrap="square">
            <a:spAutoFit/>
          </a:bodyPr>
          <a:lstStyle/>
          <a:p>
            <a:pPr algn="ctr">
              <a:defRPr sz="1800" b="0" i="0" u="none" strike="noStrike" kern="1200" baseline="0">
                <a:solidFill>
                  <a:srgbClr val="1F497D"/>
                </a:solidFill>
                <a:effectLst/>
                <a:latin typeface="+mn-lt"/>
                <a:ea typeface="+mn-ea"/>
                <a:cs typeface="+mn-cs"/>
              </a:defRPr>
            </a:pPr>
            <a:r>
              <a:rPr lang="en-US" sz="2000" b="1" dirty="0">
                <a:solidFill>
                  <a:schemeClr val="tx2"/>
                </a:solidFill>
                <a:latin typeface="Calibri" panose="020F0502020204030204" pitchFamily="34" charset="0"/>
                <a:ea typeface="Verdana" pitchFamily="34" charset="0"/>
                <a:cs typeface="Calibri" panose="020F0502020204030204" pitchFamily="34" charset="0"/>
              </a:rPr>
              <a:t>Wasteload Allocation (WLA)</a:t>
            </a:r>
          </a:p>
          <a:p>
            <a:pPr algn="ctr">
              <a:defRPr sz="1800" b="0" i="0" u="none" strike="noStrike" kern="1200" baseline="0">
                <a:solidFill>
                  <a:srgbClr val="1F497D"/>
                </a:solidFill>
                <a:effectLst/>
                <a:latin typeface="+mn-lt"/>
                <a:ea typeface="+mn-ea"/>
                <a:cs typeface="+mn-cs"/>
              </a:defRPr>
            </a:pPr>
            <a:r>
              <a:rPr lang="en-US" sz="2000" dirty="0">
                <a:solidFill>
                  <a:schemeClr val="tx2"/>
                </a:solidFill>
                <a:latin typeface="Calibri" panose="020F0502020204030204" pitchFamily="34" charset="0"/>
                <a:ea typeface="Verdana" pitchFamily="34" charset="0"/>
                <a:cs typeface="Calibri" panose="020F0502020204030204" pitchFamily="34" charset="0"/>
              </a:rPr>
              <a:t>maximum amount of pollution that can be released from  </a:t>
            </a:r>
            <a:r>
              <a:rPr lang="en-US" sz="2000" u="sng" dirty="0">
                <a:solidFill>
                  <a:schemeClr val="tx2"/>
                </a:solidFill>
                <a:latin typeface="Calibri" panose="020F0502020204030204" pitchFamily="34" charset="0"/>
                <a:ea typeface="Verdana" pitchFamily="34" charset="0"/>
                <a:cs typeface="Calibri" panose="020F0502020204030204" pitchFamily="34" charset="0"/>
              </a:rPr>
              <a:t>regulated</a:t>
            </a:r>
            <a:r>
              <a:rPr lang="en-US" sz="2000" dirty="0">
                <a:solidFill>
                  <a:schemeClr val="tx2"/>
                </a:solidFill>
                <a:latin typeface="Calibri" panose="020F0502020204030204" pitchFamily="34" charset="0"/>
                <a:ea typeface="Verdana" pitchFamily="34" charset="0"/>
                <a:cs typeface="Calibri" panose="020F0502020204030204" pitchFamily="34" charset="0"/>
              </a:rPr>
              <a:t> pipes or ditches (point source pollution)</a:t>
            </a:r>
          </a:p>
        </p:txBody>
      </p:sp>
      <p:sp>
        <p:nvSpPr>
          <p:cNvPr id="7" name="Rectangle 6"/>
          <p:cNvSpPr/>
          <p:nvPr/>
        </p:nvSpPr>
        <p:spPr>
          <a:xfrm>
            <a:off x="2243152" y="1542138"/>
            <a:ext cx="4572000" cy="1015663"/>
          </a:xfrm>
          <a:prstGeom prst="rect">
            <a:avLst/>
          </a:prstGeom>
        </p:spPr>
        <p:txBody>
          <a:bodyPr>
            <a:spAutoFit/>
          </a:bodyPr>
          <a:lstStyle/>
          <a:p>
            <a:pPr algn="ctr">
              <a:defRPr sz="1800" b="0" i="0" u="none" strike="noStrike" kern="1200" baseline="0">
                <a:solidFill>
                  <a:srgbClr val="1F497D"/>
                </a:solidFill>
                <a:effectLst/>
                <a:latin typeface="+mn-lt"/>
                <a:ea typeface="+mn-ea"/>
                <a:cs typeface="+mn-cs"/>
              </a:defRPr>
            </a:pPr>
            <a:r>
              <a:rPr lang="en-US" sz="2000" b="1" dirty="0">
                <a:solidFill>
                  <a:schemeClr val="tx2"/>
                </a:solidFill>
                <a:latin typeface="Calibri" panose="020F0502020204030204" pitchFamily="34" charset="0"/>
                <a:ea typeface="Verdana" pitchFamily="34" charset="0"/>
                <a:cs typeface="Calibri" panose="020F0502020204030204" pitchFamily="34" charset="0"/>
              </a:rPr>
              <a:t>Margin of Safety</a:t>
            </a:r>
          </a:p>
          <a:p>
            <a:pPr algn="ctr">
              <a:defRPr sz="1800" b="0" i="0" u="none" strike="noStrike" kern="1200" baseline="0">
                <a:solidFill>
                  <a:srgbClr val="1F497D"/>
                </a:solidFill>
                <a:effectLst/>
                <a:latin typeface="+mn-lt"/>
                <a:ea typeface="+mn-ea"/>
                <a:cs typeface="+mn-cs"/>
              </a:defRPr>
            </a:pPr>
            <a:r>
              <a:rPr lang="en-US" sz="2000" dirty="0">
                <a:solidFill>
                  <a:schemeClr val="tx2"/>
                </a:solidFill>
                <a:latin typeface="Calibri" panose="020F0502020204030204" pitchFamily="34" charset="0"/>
                <a:ea typeface="Verdana" pitchFamily="34" charset="0"/>
                <a:cs typeface="Calibri" panose="020F0502020204030204" pitchFamily="34" charset="0"/>
              </a:rPr>
              <a:t>subtracted from total to allow for unknown information or calculation errors</a:t>
            </a:r>
          </a:p>
        </p:txBody>
      </p:sp>
      <p:sp>
        <p:nvSpPr>
          <p:cNvPr id="5" name="Rectangle 4">
            <a:extLst>
              <a:ext uri="{FF2B5EF4-FFF2-40B4-BE49-F238E27FC236}">
                <a16:creationId xmlns:a16="http://schemas.microsoft.com/office/drawing/2014/main" id="{7FC5D28B-D66C-47E8-BB5F-9DAD792CF46A}"/>
              </a:ext>
            </a:extLst>
          </p:cNvPr>
          <p:cNvSpPr/>
          <p:nvPr/>
        </p:nvSpPr>
        <p:spPr>
          <a:xfrm>
            <a:off x="882318" y="5821668"/>
            <a:ext cx="7259052" cy="400110"/>
          </a:xfrm>
          <a:prstGeom prst="rect">
            <a:avLst/>
          </a:prstGeom>
        </p:spPr>
        <p:txBody>
          <a:bodyPr wrap="square">
            <a:spAutoFit/>
          </a:bodyPr>
          <a:lstStyle/>
          <a:p>
            <a:pPr algn="ctr"/>
            <a:r>
              <a:rPr lang="en-US" sz="2000" dirty="0">
                <a:solidFill>
                  <a:schemeClr val="tx2"/>
                </a:solidFill>
                <a:latin typeface="Calibri" panose="020F0502020204030204" pitchFamily="34" charset="0"/>
                <a:ea typeface="Verdana" pitchFamily="34" charset="0"/>
                <a:cs typeface="Calibri" panose="020F0502020204030204" pitchFamily="34" charset="0"/>
              </a:rPr>
              <a:t>NOTE: Illegal point sources are not allocated a pollution budget</a:t>
            </a:r>
          </a:p>
        </p:txBody>
      </p:sp>
    </p:spTree>
    <p:extLst>
      <p:ext uri="{BB962C8B-B14F-4D97-AF65-F5344CB8AC3E}">
        <p14:creationId xmlns:p14="http://schemas.microsoft.com/office/powerpoint/2010/main" val="1562100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000000-0008-0000-0400-000003000000}"/>
              </a:ext>
            </a:extLst>
          </p:cNvPr>
          <p:cNvPicPr>
            <a:picLocks noChangeAspect="1"/>
          </p:cNvPicPr>
          <p:nvPr/>
        </p:nvPicPr>
        <p:blipFill>
          <a:blip r:embed="rId3"/>
          <a:stretch>
            <a:fillRect/>
          </a:stretch>
        </p:blipFill>
        <p:spPr>
          <a:xfrm>
            <a:off x="901700" y="958644"/>
            <a:ext cx="8445500" cy="4926540"/>
          </a:xfrm>
          <a:prstGeom prst="rect">
            <a:avLst/>
          </a:prstGeom>
        </p:spPr>
      </p:pic>
      <p:sp>
        <p:nvSpPr>
          <p:cNvPr id="4" name="Title 3"/>
          <p:cNvSpPr>
            <a:spLocks noGrp="1"/>
          </p:cNvSpPr>
          <p:nvPr>
            <p:ph type="title"/>
          </p:nvPr>
        </p:nvSpPr>
        <p:spPr/>
        <p:txBody>
          <a:bodyPr/>
          <a:lstStyle/>
          <a:p>
            <a:r>
              <a:rPr lang="en-US" dirty="0"/>
              <a:t>TMDL Status In Kentucky</a:t>
            </a:r>
          </a:p>
        </p:txBody>
      </p:sp>
      <p:sp>
        <p:nvSpPr>
          <p:cNvPr id="5" name="Content Placeholder 2"/>
          <p:cNvSpPr>
            <a:spLocks noGrp="1"/>
          </p:cNvSpPr>
          <p:nvPr>
            <p:ph idx="1"/>
          </p:nvPr>
        </p:nvSpPr>
        <p:spPr>
          <a:xfrm>
            <a:off x="457200" y="1417638"/>
            <a:ext cx="3619500" cy="3516312"/>
          </a:xfrm>
        </p:spPr>
        <p:txBody>
          <a:bodyPr>
            <a:normAutofit/>
          </a:bodyPr>
          <a:lstStyle/>
          <a:p>
            <a:pPr marL="0" indent="0">
              <a:buNone/>
            </a:pPr>
            <a:r>
              <a:rPr lang="en-US" sz="2400" dirty="0">
                <a:latin typeface="Calibri" panose="020F0502020204030204" pitchFamily="34" charset="0"/>
                <a:cs typeface="Calibri" panose="020F0502020204030204" pitchFamily="34" charset="0"/>
              </a:rPr>
              <a:t>TMDL Priorities:</a:t>
            </a:r>
          </a:p>
          <a:p>
            <a:r>
              <a:rPr lang="en-US" sz="2400" dirty="0">
                <a:latin typeface="Calibri" panose="020F0502020204030204" pitchFamily="34" charset="0"/>
                <a:cs typeface="Calibri" panose="020F0502020204030204" pitchFamily="34" charset="0"/>
              </a:rPr>
              <a:t>49 public notices</a:t>
            </a:r>
          </a:p>
          <a:p>
            <a:r>
              <a:rPr lang="en-US" sz="2400" dirty="0">
                <a:latin typeface="Calibri" panose="020F0502020204030204" pitchFamily="34" charset="0"/>
                <a:cs typeface="Calibri" panose="020F0502020204030204" pitchFamily="34" charset="0"/>
              </a:rPr>
              <a:t>41 approved</a:t>
            </a:r>
          </a:p>
          <a:p>
            <a:r>
              <a:rPr lang="en-US" sz="2400" dirty="0">
                <a:latin typeface="Calibri" panose="020F0502020204030204" pitchFamily="34" charset="0"/>
                <a:cs typeface="Calibri" panose="020F0502020204030204" pitchFamily="34" charset="0"/>
              </a:rPr>
              <a:t>10 Alternatives</a:t>
            </a:r>
          </a:p>
          <a:p>
            <a:r>
              <a:rPr lang="en-US" sz="2400" dirty="0">
                <a:latin typeface="Calibri" panose="020F0502020204030204" pitchFamily="34" charset="0"/>
                <a:cs typeface="Calibri" panose="020F0502020204030204" pitchFamily="34" charset="0"/>
              </a:rPr>
              <a:t>223 due by 2022</a:t>
            </a:r>
          </a:p>
        </p:txBody>
      </p:sp>
      <p:sp>
        <p:nvSpPr>
          <p:cNvPr id="6" name="TextBox 5"/>
          <p:cNvSpPr txBox="1"/>
          <p:nvPr/>
        </p:nvSpPr>
        <p:spPr>
          <a:xfrm>
            <a:off x="371506" y="6070638"/>
            <a:ext cx="5429219" cy="276999"/>
          </a:xfrm>
          <a:prstGeom prst="rect">
            <a:avLst/>
          </a:prstGeom>
          <a:noFill/>
        </p:spPr>
        <p:txBody>
          <a:bodyPr wrap="square" rtlCol="0">
            <a:spAutoFit/>
          </a:bodyPr>
          <a:lstStyle/>
          <a:p>
            <a:r>
              <a:rPr lang="en-US" sz="1200" dirty="0"/>
              <a:t>Source: 2016 Integrated Report, KDOW</a:t>
            </a:r>
          </a:p>
        </p:txBody>
      </p:sp>
    </p:spTree>
    <p:extLst>
      <p:ext uri="{BB962C8B-B14F-4D97-AF65-F5344CB8AC3E}">
        <p14:creationId xmlns:p14="http://schemas.microsoft.com/office/powerpoint/2010/main" val="4014076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507" y="274638"/>
            <a:ext cx="8315292" cy="925512"/>
          </a:xfrm>
        </p:spPr>
        <p:txBody>
          <a:bodyPr/>
          <a:lstStyle/>
          <a:p>
            <a:r>
              <a:rPr lang="en-US" dirty="0"/>
              <a:t>Assessment</a:t>
            </a:r>
          </a:p>
        </p:txBody>
      </p:sp>
      <p:pic>
        <p:nvPicPr>
          <p:cNvPr id="7" name="Content Placeholder 6"/>
          <p:cNvPicPr>
            <a:picLocks noGrp="1" noChangeAspect="1"/>
          </p:cNvPicPr>
          <p:nvPr>
            <p:ph idx="1"/>
          </p:nvPr>
        </p:nvPicPr>
        <p:blipFill rotWithShape="1">
          <a:blip r:embed="rId3"/>
          <a:srcRect l="5703" t="12089" r="62543" b="7840"/>
          <a:stretch/>
        </p:blipFill>
        <p:spPr>
          <a:xfrm>
            <a:off x="1210303" y="1607561"/>
            <a:ext cx="6637700" cy="4707513"/>
          </a:xfrm>
          <a:prstGeom prst="rect">
            <a:avLst/>
          </a:prstGeom>
        </p:spPr>
      </p:pic>
      <p:sp>
        <p:nvSpPr>
          <p:cNvPr id="8" name="Content Placeholder 2"/>
          <p:cNvSpPr txBox="1">
            <a:spLocks/>
          </p:cNvSpPr>
          <p:nvPr/>
        </p:nvSpPr>
        <p:spPr>
          <a:xfrm>
            <a:off x="786583" y="1093788"/>
            <a:ext cx="7210425" cy="51593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a:latin typeface="Calibri" panose="020F0502020204030204" pitchFamily="34" charset="0"/>
                <a:cs typeface="Calibri" panose="020F0502020204030204" pitchFamily="34" charset="0"/>
                <a:hlinkClick r:id="rId4"/>
              </a:rPr>
              <a:t>http://watermaps.ky.gov/WaterHealthPortal/</a:t>
            </a:r>
            <a:endParaRPr lang="en-US" sz="2400" dirty="0">
              <a:latin typeface="Calibri" panose="020F0502020204030204" pitchFamily="34" charset="0"/>
              <a:cs typeface="Calibri" panose="020F0502020204030204" pitchFamily="34" charset="0"/>
            </a:endParaRPr>
          </a:p>
          <a:p>
            <a:pPr marL="0" indent="0" algn="ctr">
              <a:buNone/>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4555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507" y="274638"/>
            <a:ext cx="8315292" cy="925512"/>
          </a:xfrm>
        </p:spPr>
        <p:txBody>
          <a:bodyPr/>
          <a:lstStyle/>
          <a:p>
            <a:r>
              <a:rPr lang="en-US" dirty="0"/>
              <a:t>319(h) Nonpoint Source Management Program</a:t>
            </a:r>
          </a:p>
        </p:txBody>
      </p:sp>
      <p:sp>
        <p:nvSpPr>
          <p:cNvPr id="6" name="Rectangle 5"/>
          <p:cNvSpPr/>
          <p:nvPr/>
        </p:nvSpPr>
        <p:spPr>
          <a:xfrm>
            <a:off x="-95896" y="1491284"/>
            <a:ext cx="6934848" cy="2718436"/>
          </a:xfrm>
          <a:prstGeom prst="rect">
            <a:avLst/>
          </a:prstGeom>
        </p:spPr>
        <p:txBody>
          <a:bodyPr wrap="square">
            <a:spAutoFit/>
          </a:bodyPr>
          <a:lstStyle/>
          <a:p>
            <a:pPr marL="406405" lvl="1"/>
            <a:r>
              <a:rPr lang="en-US" sz="2800" dirty="0">
                <a:latin typeface="Calibri" panose="020F0502020204030204" pitchFamily="34" charset="0"/>
              </a:rPr>
              <a:t>Provides Grants to States to support:</a:t>
            </a:r>
          </a:p>
          <a:p>
            <a:pPr marL="1219215" lvl="2" indent="-406405">
              <a:buFont typeface="Arial" panose="020B0604020202020204" pitchFamily="34" charset="0"/>
              <a:buChar char="•"/>
            </a:pPr>
            <a:r>
              <a:rPr lang="en-US" sz="2800" dirty="0">
                <a:latin typeface="Calibri" panose="020F0502020204030204" pitchFamily="34" charset="0"/>
              </a:rPr>
              <a:t>Education &amp; Outreach</a:t>
            </a:r>
          </a:p>
          <a:p>
            <a:pPr marL="1219215" lvl="2" indent="-406405">
              <a:buFont typeface="Arial" panose="020B0604020202020204" pitchFamily="34" charset="0"/>
              <a:buChar char="•"/>
            </a:pPr>
            <a:r>
              <a:rPr lang="en-US" sz="2800" dirty="0">
                <a:latin typeface="Calibri" panose="020F0502020204030204" pitchFamily="34" charset="0"/>
              </a:rPr>
              <a:t>Demonstration Projects</a:t>
            </a:r>
          </a:p>
          <a:p>
            <a:pPr marL="1219215" lvl="2" indent="-406405">
              <a:buFont typeface="Arial" panose="020B0604020202020204" pitchFamily="34" charset="0"/>
              <a:buChar char="•"/>
            </a:pPr>
            <a:r>
              <a:rPr lang="en-US" sz="2800" dirty="0">
                <a:latin typeface="Calibri" panose="020F0502020204030204" pitchFamily="34" charset="0"/>
              </a:rPr>
              <a:t>Planning</a:t>
            </a:r>
          </a:p>
          <a:p>
            <a:pPr marL="1219215" lvl="2" indent="-406405">
              <a:buFont typeface="Arial" panose="020B0604020202020204" pitchFamily="34" charset="0"/>
              <a:buChar char="•"/>
            </a:pPr>
            <a:r>
              <a:rPr lang="en-US" sz="2800" dirty="0">
                <a:latin typeface="Calibri" panose="020F0502020204030204" pitchFamily="34" charset="0"/>
              </a:rPr>
              <a:t>Implementation</a:t>
            </a:r>
          </a:p>
          <a:p>
            <a:pPr marL="1219215" lvl="2" indent="-406405">
              <a:buFont typeface="Arial" panose="020B0604020202020204" pitchFamily="34" charset="0"/>
              <a:buChar char="•"/>
            </a:pPr>
            <a:endParaRPr lang="en-US" sz="2844" b="1" dirty="0">
              <a:latin typeface="Avenir LT Std 35 Light" panose="020B0402020203020204" pitchFamily="34" charset="0"/>
            </a:endParaRPr>
          </a:p>
        </p:txBody>
      </p:sp>
      <p:pic>
        <p:nvPicPr>
          <p:cNvPr id="10" name="Picture 2" descr="http://upload.wikimedia.org/wikipedia/commons/5/51/FEMA_-_32884_-_FEMA_Community_Relations_worker_speaks_at_City_Council_meeting_in_Oklaho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7127" y="2133869"/>
            <a:ext cx="3099672" cy="2075851"/>
          </a:xfrm>
          <a:prstGeom prst="rect">
            <a:avLst/>
          </a:prstGeom>
          <a:noFill/>
          <a:ln w="9525">
            <a:solidFill>
              <a:schemeClr val="tx1"/>
            </a:solidFill>
            <a:miter lim="800000"/>
            <a:headEnd/>
            <a:tailEnd/>
          </a:ln>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13222" y="4017497"/>
            <a:ext cx="4064788" cy="2075851"/>
          </a:xfrm>
          <a:prstGeom prst="rect">
            <a:avLst/>
          </a:prstGeom>
          <a:ln>
            <a:solidFill>
              <a:schemeClr val="tx1"/>
            </a:solidFill>
          </a:ln>
        </p:spPr>
      </p:pic>
    </p:spTree>
    <p:extLst>
      <p:ext uri="{BB962C8B-B14F-4D97-AF65-F5344CB8AC3E}">
        <p14:creationId xmlns:p14="http://schemas.microsoft.com/office/powerpoint/2010/main" val="492983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3" name="Picture 1037" descr="http://ian.umces.edu/ecocheck/images/shi_conceptdiag.png"/>
          <p:cNvPicPr>
            <a:picLocks noChangeAspect="1" noChangeArrowheads="1"/>
          </p:cNvPicPr>
          <p:nvPr/>
        </p:nvPicPr>
        <p:blipFill>
          <a:blip r:embed="rId3">
            <a:extLst>
              <a:ext uri="{28A0092B-C50C-407E-A947-70E740481C1C}">
                <a14:useLocalDpi xmlns:a14="http://schemas.microsoft.com/office/drawing/2010/main" val="0"/>
              </a:ext>
            </a:extLst>
          </a:blip>
          <a:srcRect l="893" r="1785"/>
          <a:stretch>
            <a:fillRect/>
          </a:stretch>
        </p:blipFill>
        <p:spPr bwMode="auto">
          <a:xfrm>
            <a:off x="304800" y="1203325"/>
            <a:ext cx="8534400" cy="5045075"/>
          </a:xfrm>
          <a:prstGeom prst="rect">
            <a:avLst/>
          </a:prstGeom>
          <a:noFill/>
          <a:extLst>
            <a:ext uri="{909E8E84-426E-40DD-AFC4-6F175D3DCCD1}">
              <a14:hiddenFill xmlns:a14="http://schemas.microsoft.com/office/drawing/2010/main">
                <a:solidFill>
                  <a:srgbClr val="FFFFFF"/>
                </a:solidFill>
              </a14:hiddenFill>
            </a:ext>
          </a:extLst>
        </p:spPr>
      </p:pic>
      <p:sp>
        <p:nvSpPr>
          <p:cNvPr id="10254" name="Text Box 1038"/>
          <p:cNvSpPr txBox="1">
            <a:spLocks noChangeArrowheads="1"/>
          </p:cNvSpPr>
          <p:nvPr/>
        </p:nvSpPr>
        <p:spPr bwMode="auto">
          <a:xfrm>
            <a:off x="457200" y="6136392"/>
            <a:ext cx="5257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t>From University of Maryland Center for Environmental Science,  </a:t>
            </a:r>
            <a:r>
              <a:rPr lang="en-US" sz="1200" u="sng" dirty="0">
                <a:solidFill>
                  <a:schemeClr val="accent1"/>
                </a:solidFill>
              </a:rPr>
              <a:t>ian.umces.edu</a:t>
            </a:r>
          </a:p>
        </p:txBody>
      </p:sp>
      <p:sp>
        <p:nvSpPr>
          <p:cNvPr id="5" name="Title 3"/>
          <p:cNvSpPr txBox="1">
            <a:spLocks/>
          </p:cNvSpPr>
          <p:nvPr/>
        </p:nvSpPr>
        <p:spPr>
          <a:xfrm>
            <a:off x="371507" y="274638"/>
            <a:ext cx="8315292" cy="9255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dirty="0"/>
              <a:t>319(h) Nonpoint Source Management</a:t>
            </a:r>
          </a:p>
        </p:txBody>
      </p:sp>
    </p:spTree>
    <p:extLst>
      <p:ext uri="{BB962C8B-B14F-4D97-AF65-F5344CB8AC3E}">
        <p14:creationId xmlns:p14="http://schemas.microsoft.com/office/powerpoint/2010/main" val="1525018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508" y="1707197"/>
            <a:ext cx="8124792" cy="4435185"/>
          </a:xfrm>
        </p:spPr>
        <p:txBody>
          <a:bodyPr>
            <a:normAutofit fontScale="92500" lnSpcReduction="10000"/>
          </a:bodyPr>
          <a:lstStyle/>
          <a:p>
            <a:r>
              <a:rPr lang="en-US" dirty="0">
                <a:latin typeface="Calibri" panose="020F0502020204030204" pitchFamily="34" charset="0"/>
                <a:cs typeface="Calibri" panose="020F0502020204030204" pitchFamily="34" charset="0"/>
              </a:rPr>
              <a:t>Monitoring:</a:t>
            </a:r>
          </a:p>
          <a:p>
            <a:pPr lvl="1"/>
            <a:r>
              <a:rPr lang="en-US" dirty="0">
                <a:latin typeface="Calibri" panose="020F0502020204030204" pitchFamily="34" charset="0"/>
                <a:cs typeface="Calibri" panose="020F0502020204030204" pitchFamily="34" charset="0"/>
              </a:rPr>
              <a:t>Ambient</a:t>
            </a:r>
          </a:p>
          <a:p>
            <a:pPr lvl="1"/>
            <a:r>
              <a:rPr lang="en-US" dirty="0">
                <a:latin typeface="Calibri" panose="020F0502020204030204" pitchFamily="34" charset="0"/>
                <a:cs typeface="Calibri" panose="020F0502020204030204" pitchFamily="34" charset="0"/>
              </a:rPr>
              <a:t>Probabilistic </a:t>
            </a:r>
          </a:p>
          <a:p>
            <a:pPr lvl="1"/>
            <a:r>
              <a:rPr lang="en-US" dirty="0">
                <a:latin typeface="Calibri" panose="020F0502020204030204" pitchFamily="34" charset="0"/>
                <a:cs typeface="Calibri" panose="020F0502020204030204" pitchFamily="34" charset="0"/>
              </a:rPr>
              <a:t>Monitoring for potential advisories for drinking water, recreation, or fish consumption </a:t>
            </a:r>
          </a:p>
          <a:p>
            <a:pPr lvl="1"/>
            <a:r>
              <a:rPr lang="en-US" dirty="0">
                <a:latin typeface="Calibri" panose="020F0502020204030204" pitchFamily="34" charset="0"/>
                <a:cs typeface="Calibri" panose="020F0502020204030204" pitchFamily="34" charset="0"/>
              </a:rPr>
              <a:t>TMDL monitoring</a:t>
            </a:r>
          </a:p>
          <a:p>
            <a:r>
              <a:rPr lang="en-US" dirty="0">
                <a:latin typeface="Calibri" panose="020F0502020204030204" pitchFamily="34" charset="0"/>
                <a:cs typeface="Calibri" panose="020F0502020204030204" pitchFamily="34" charset="0"/>
              </a:rPr>
              <a:t>Assessment: National Water Quality Inventory </a:t>
            </a:r>
          </a:p>
          <a:p>
            <a:pPr lvl="1"/>
            <a:r>
              <a:rPr lang="en-US" dirty="0">
                <a:latin typeface="Calibri" panose="020F0502020204030204" pitchFamily="34" charset="0"/>
                <a:cs typeface="Calibri" panose="020F0502020204030204" pitchFamily="34" charset="0"/>
              </a:rPr>
              <a:t>Overall Assessment of State Waters (305b)</a:t>
            </a:r>
          </a:p>
          <a:p>
            <a:pPr lvl="1"/>
            <a:r>
              <a:rPr lang="en-US" dirty="0">
                <a:latin typeface="Calibri" panose="020F0502020204030204" pitchFamily="34" charset="0"/>
                <a:cs typeface="Calibri" panose="020F0502020204030204" pitchFamily="34" charset="0"/>
              </a:rPr>
              <a:t>Listing of Impaired Waters (303d)</a:t>
            </a:r>
          </a:p>
          <a:p>
            <a:pPr lvl="1"/>
            <a:r>
              <a:rPr lang="en-US" dirty="0">
                <a:latin typeface="Calibri" panose="020F0502020204030204" pitchFamily="34" charset="0"/>
                <a:cs typeface="Calibri" panose="020F0502020204030204" pitchFamily="34" charset="0"/>
              </a:rPr>
              <a:t>Total Maximum Daily Load (TMDL) Reports</a:t>
            </a:r>
          </a:p>
        </p:txBody>
      </p:sp>
      <p:sp>
        <p:nvSpPr>
          <p:cNvPr id="4" name="Title 3"/>
          <p:cNvSpPr>
            <a:spLocks noGrp="1"/>
          </p:cNvSpPr>
          <p:nvPr>
            <p:ph type="title"/>
          </p:nvPr>
        </p:nvSpPr>
        <p:spPr/>
        <p:txBody>
          <a:bodyPr/>
          <a:lstStyle/>
          <a:p>
            <a:r>
              <a:rPr lang="en-US" dirty="0"/>
              <a:t>Monitoring and Assessment</a:t>
            </a:r>
            <a:br>
              <a:rPr lang="en-US" dirty="0"/>
            </a:br>
            <a:r>
              <a:rPr lang="en-US" u="sng" dirty="0"/>
              <a:t>Overview</a:t>
            </a:r>
          </a:p>
        </p:txBody>
      </p:sp>
    </p:spTree>
    <p:extLst>
      <p:ext uri="{BB962C8B-B14F-4D97-AF65-F5344CB8AC3E}">
        <p14:creationId xmlns:p14="http://schemas.microsoft.com/office/powerpoint/2010/main" val="627147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3B7ED4-A56D-4718-B177-55DBC075E779}"/>
              </a:ext>
            </a:extLst>
          </p:cNvPr>
          <p:cNvPicPr>
            <a:picLocks noChangeAspect="1"/>
          </p:cNvPicPr>
          <p:nvPr/>
        </p:nvPicPr>
        <p:blipFill>
          <a:blip r:embed="rId3"/>
          <a:stretch>
            <a:fillRect/>
          </a:stretch>
        </p:blipFill>
        <p:spPr>
          <a:xfrm>
            <a:off x="905591" y="1533104"/>
            <a:ext cx="7332818" cy="4242889"/>
          </a:xfrm>
          <a:prstGeom prst="rect">
            <a:avLst/>
          </a:prstGeom>
        </p:spPr>
      </p:pic>
      <p:sp>
        <p:nvSpPr>
          <p:cNvPr id="6" name="Content Placeholder 5">
            <a:extLst>
              <a:ext uri="{FF2B5EF4-FFF2-40B4-BE49-F238E27FC236}">
                <a16:creationId xmlns:a16="http://schemas.microsoft.com/office/drawing/2014/main" id="{F0D14657-F337-4AFD-BAEB-74FD37D6D581}"/>
              </a:ext>
            </a:extLst>
          </p:cNvPr>
          <p:cNvSpPr>
            <a:spLocks noGrp="1"/>
          </p:cNvSpPr>
          <p:nvPr>
            <p:ph idx="1"/>
          </p:nvPr>
        </p:nvSpPr>
        <p:spPr>
          <a:xfrm>
            <a:off x="371506" y="312821"/>
            <a:ext cx="8315294" cy="1564105"/>
          </a:xfrm>
        </p:spPr>
        <p:txBody>
          <a:bodyPr/>
          <a:lstStyle/>
          <a:p>
            <a:pPr marL="0" indent="0" algn="ctr">
              <a:buNone/>
            </a:pPr>
            <a:r>
              <a:rPr lang="en-US" b="1" dirty="0">
                <a:latin typeface="Avenir Next Regular"/>
              </a:rPr>
              <a:t>The Watershed Approach to </a:t>
            </a:r>
            <a:br>
              <a:rPr lang="en-US" b="1" dirty="0">
                <a:latin typeface="Avenir Next Regular"/>
              </a:rPr>
            </a:br>
            <a:r>
              <a:rPr lang="en-US" b="1" dirty="0">
                <a:latin typeface="Avenir Next Regular"/>
              </a:rPr>
              <a:t>Planning &amp; Management</a:t>
            </a:r>
          </a:p>
        </p:txBody>
      </p:sp>
      <p:sp>
        <p:nvSpPr>
          <p:cNvPr id="7" name="TextBox 6">
            <a:extLst>
              <a:ext uri="{FF2B5EF4-FFF2-40B4-BE49-F238E27FC236}">
                <a16:creationId xmlns:a16="http://schemas.microsoft.com/office/drawing/2014/main" id="{3CC3B41B-790F-4285-889F-6E3C440B7AEF}"/>
              </a:ext>
            </a:extLst>
          </p:cNvPr>
          <p:cNvSpPr txBox="1"/>
          <p:nvPr/>
        </p:nvSpPr>
        <p:spPr>
          <a:xfrm>
            <a:off x="414353" y="5775993"/>
            <a:ext cx="7791184" cy="338554"/>
          </a:xfrm>
          <a:prstGeom prst="rect">
            <a:avLst/>
          </a:prstGeom>
          <a:noFill/>
        </p:spPr>
        <p:txBody>
          <a:bodyPr wrap="square" rtlCol="0">
            <a:spAutoFit/>
          </a:bodyPr>
          <a:lstStyle/>
          <a:p>
            <a:pPr algn="ctr"/>
            <a:r>
              <a:rPr lang="en-US" sz="1600" i="1" dirty="0">
                <a:latin typeface="Calibri" panose="020F0502020204030204" pitchFamily="34" charset="0"/>
                <a:cs typeface="Calibri" panose="020F0502020204030204" pitchFamily="34" charset="0"/>
              </a:rPr>
              <a:t>Source: USEPA Getting in Step: A Guide for Conducting Watershed Outreach Campaigns </a:t>
            </a:r>
          </a:p>
        </p:txBody>
      </p:sp>
      <p:pic>
        <p:nvPicPr>
          <p:cNvPr id="1026" name="Picture 2" descr="epawatershedplan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451" y="1366308"/>
            <a:ext cx="7328958" cy="4313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147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3340187" y="104598"/>
            <a:ext cx="5754687" cy="6056842"/>
          </a:xfrm>
          <a:prstGeom prst="rect">
            <a:avLst/>
          </a:prstGeom>
        </p:spPr>
      </p:pic>
      <p:sp>
        <p:nvSpPr>
          <p:cNvPr id="24" name="TextBox 23"/>
          <p:cNvSpPr txBox="1"/>
          <p:nvPr/>
        </p:nvSpPr>
        <p:spPr>
          <a:xfrm>
            <a:off x="428979" y="1320800"/>
            <a:ext cx="2911208" cy="3416320"/>
          </a:xfrm>
          <a:prstGeom prst="rect">
            <a:avLst/>
          </a:prstGeom>
          <a:noFill/>
        </p:spPr>
        <p:txBody>
          <a:bodyPr wrap="square" rtlCol="0">
            <a:spAutoFit/>
          </a:bodyPr>
          <a:lstStyle/>
          <a:p>
            <a:r>
              <a:rPr lang="en-US" sz="3600" b="1" dirty="0">
                <a:latin typeface="Avenir Next Regular"/>
              </a:rPr>
              <a:t>EPA’s </a:t>
            </a:r>
          </a:p>
          <a:p>
            <a:r>
              <a:rPr lang="en-US" sz="3600" b="1" dirty="0">
                <a:latin typeface="Avenir Next Regular"/>
              </a:rPr>
              <a:t>9 Key Elements of Successful Watershed Planning</a:t>
            </a:r>
          </a:p>
        </p:txBody>
      </p:sp>
    </p:spTree>
    <p:extLst>
      <p:ext uri="{BB962C8B-B14F-4D97-AF65-F5344CB8AC3E}">
        <p14:creationId xmlns:p14="http://schemas.microsoft.com/office/powerpoint/2010/main" val="40070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3B7ED4-A56D-4718-B177-55DBC075E779}"/>
              </a:ext>
            </a:extLst>
          </p:cNvPr>
          <p:cNvPicPr>
            <a:picLocks noChangeAspect="1"/>
          </p:cNvPicPr>
          <p:nvPr/>
        </p:nvPicPr>
        <p:blipFill>
          <a:blip r:embed="rId3"/>
          <a:stretch>
            <a:fillRect/>
          </a:stretch>
        </p:blipFill>
        <p:spPr>
          <a:xfrm>
            <a:off x="905591" y="1533104"/>
            <a:ext cx="7332818" cy="4242889"/>
          </a:xfrm>
          <a:prstGeom prst="rect">
            <a:avLst/>
          </a:prstGeom>
        </p:spPr>
      </p:pic>
      <p:sp>
        <p:nvSpPr>
          <p:cNvPr id="6" name="Content Placeholder 5">
            <a:extLst>
              <a:ext uri="{FF2B5EF4-FFF2-40B4-BE49-F238E27FC236}">
                <a16:creationId xmlns:a16="http://schemas.microsoft.com/office/drawing/2014/main" id="{F0D14657-F337-4AFD-BAEB-74FD37D6D581}"/>
              </a:ext>
            </a:extLst>
          </p:cNvPr>
          <p:cNvSpPr>
            <a:spLocks noGrp="1"/>
          </p:cNvSpPr>
          <p:nvPr>
            <p:ph idx="1"/>
          </p:nvPr>
        </p:nvSpPr>
        <p:spPr>
          <a:xfrm>
            <a:off x="371506" y="312821"/>
            <a:ext cx="8315294" cy="1564105"/>
          </a:xfrm>
        </p:spPr>
        <p:txBody>
          <a:bodyPr/>
          <a:lstStyle/>
          <a:p>
            <a:pPr marL="0" indent="0" algn="ctr">
              <a:buNone/>
            </a:pPr>
            <a:r>
              <a:rPr lang="en-US" b="1" dirty="0">
                <a:latin typeface="Avenir Next Regular"/>
              </a:rPr>
              <a:t>The Watershed Approach to </a:t>
            </a:r>
            <a:br>
              <a:rPr lang="en-US" b="1" dirty="0">
                <a:latin typeface="Avenir Next Regular"/>
              </a:rPr>
            </a:br>
            <a:r>
              <a:rPr lang="en-US" b="1" dirty="0">
                <a:latin typeface="Avenir Next Regular"/>
              </a:rPr>
              <a:t>Planning &amp; Management</a:t>
            </a:r>
          </a:p>
        </p:txBody>
      </p:sp>
      <p:sp>
        <p:nvSpPr>
          <p:cNvPr id="7" name="TextBox 6">
            <a:extLst>
              <a:ext uri="{FF2B5EF4-FFF2-40B4-BE49-F238E27FC236}">
                <a16:creationId xmlns:a16="http://schemas.microsoft.com/office/drawing/2014/main" id="{3CC3B41B-790F-4285-889F-6E3C440B7AEF}"/>
              </a:ext>
            </a:extLst>
          </p:cNvPr>
          <p:cNvSpPr txBox="1"/>
          <p:nvPr/>
        </p:nvSpPr>
        <p:spPr>
          <a:xfrm>
            <a:off x="414353" y="5775993"/>
            <a:ext cx="7791184" cy="338554"/>
          </a:xfrm>
          <a:prstGeom prst="rect">
            <a:avLst/>
          </a:prstGeom>
          <a:noFill/>
        </p:spPr>
        <p:txBody>
          <a:bodyPr wrap="square" rtlCol="0">
            <a:spAutoFit/>
          </a:bodyPr>
          <a:lstStyle/>
          <a:p>
            <a:pPr algn="ctr"/>
            <a:r>
              <a:rPr lang="en-US" sz="1600" i="1" dirty="0">
                <a:latin typeface="Calibri" panose="020F0502020204030204" pitchFamily="34" charset="0"/>
                <a:cs typeface="Calibri" panose="020F0502020204030204" pitchFamily="34" charset="0"/>
              </a:rPr>
              <a:t>Source: USEPA Getting in Step: A Guide for Conducting Watershed Outreach Campaigns </a:t>
            </a:r>
          </a:p>
        </p:txBody>
      </p:sp>
      <p:pic>
        <p:nvPicPr>
          <p:cNvPr id="1026" name="Picture 2" descr="epawatershedplan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451" y="1366308"/>
            <a:ext cx="7328958" cy="43136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89866" y="3338449"/>
            <a:ext cx="338667" cy="369332"/>
          </a:xfrm>
          <a:prstGeom prst="rect">
            <a:avLst/>
          </a:prstGeom>
          <a:noFill/>
        </p:spPr>
        <p:txBody>
          <a:bodyPr wrap="square" rtlCol="0">
            <a:spAutoFit/>
          </a:bodyPr>
          <a:lstStyle/>
          <a:p>
            <a:r>
              <a:rPr lang="en-US" b="1" dirty="0">
                <a:solidFill>
                  <a:schemeClr val="accent5">
                    <a:lumMod val="60000"/>
                    <a:lumOff val="40000"/>
                  </a:schemeClr>
                </a:solidFill>
                <a:latin typeface="Calibri" panose="020F0502020204030204" pitchFamily="34" charset="0"/>
                <a:cs typeface="Calibri" panose="020F0502020204030204" pitchFamily="34" charset="0"/>
              </a:rPr>
              <a:t>a</a:t>
            </a:r>
          </a:p>
        </p:txBody>
      </p:sp>
      <p:sp>
        <p:nvSpPr>
          <p:cNvPr id="8" name="TextBox 7"/>
          <p:cNvSpPr txBox="1"/>
          <p:nvPr/>
        </p:nvSpPr>
        <p:spPr>
          <a:xfrm>
            <a:off x="5096932" y="3593758"/>
            <a:ext cx="852312" cy="369332"/>
          </a:xfrm>
          <a:prstGeom prst="rect">
            <a:avLst/>
          </a:prstGeom>
          <a:noFill/>
        </p:spPr>
        <p:txBody>
          <a:bodyPr wrap="square" rtlCol="0">
            <a:spAutoFit/>
          </a:bodyPr>
          <a:lstStyle/>
          <a:p>
            <a:r>
              <a:rPr lang="en-US" b="1" dirty="0">
                <a:solidFill>
                  <a:schemeClr val="accent5">
                    <a:lumMod val="60000"/>
                    <a:lumOff val="40000"/>
                  </a:schemeClr>
                </a:solidFill>
                <a:latin typeface="Calibri" panose="020F0502020204030204" pitchFamily="34" charset="0"/>
                <a:cs typeface="Calibri" panose="020F0502020204030204" pitchFamily="34" charset="0"/>
              </a:rPr>
              <a:t>b, c</a:t>
            </a:r>
          </a:p>
        </p:txBody>
      </p:sp>
      <p:sp>
        <p:nvSpPr>
          <p:cNvPr id="9" name="TextBox 8"/>
          <p:cNvSpPr txBox="1"/>
          <p:nvPr/>
        </p:nvSpPr>
        <p:spPr>
          <a:xfrm>
            <a:off x="6897510" y="3690229"/>
            <a:ext cx="852312" cy="369332"/>
          </a:xfrm>
          <a:prstGeom prst="rect">
            <a:avLst/>
          </a:prstGeom>
          <a:noFill/>
        </p:spPr>
        <p:txBody>
          <a:bodyPr wrap="square" rtlCol="0">
            <a:spAutoFit/>
          </a:bodyPr>
          <a:lstStyle/>
          <a:p>
            <a:r>
              <a:rPr lang="en-US" b="1" dirty="0">
                <a:solidFill>
                  <a:schemeClr val="accent5">
                    <a:lumMod val="60000"/>
                    <a:lumOff val="40000"/>
                  </a:schemeClr>
                </a:solidFill>
                <a:latin typeface="Calibri" panose="020F0502020204030204" pitchFamily="34" charset="0"/>
                <a:cs typeface="Calibri" panose="020F0502020204030204" pitchFamily="34" charset="0"/>
              </a:rPr>
              <a:t>d - </a:t>
            </a:r>
            <a:r>
              <a:rPr lang="en-US" b="1" dirty="0" err="1">
                <a:solidFill>
                  <a:schemeClr val="accent5">
                    <a:lumMod val="60000"/>
                    <a:lumOff val="40000"/>
                  </a:schemeClr>
                </a:solidFill>
                <a:latin typeface="Calibri" panose="020F0502020204030204" pitchFamily="34" charset="0"/>
                <a:cs typeface="Calibri" panose="020F0502020204030204" pitchFamily="34" charset="0"/>
              </a:rPr>
              <a:t>i</a:t>
            </a:r>
            <a:endParaRPr lang="en-US" b="1" dirty="0">
              <a:solidFill>
                <a:schemeClr val="accent5">
                  <a:lumMod val="60000"/>
                  <a:lumOff val="40000"/>
                </a:schemeClr>
              </a:solidFill>
              <a:latin typeface="Calibri" panose="020F0502020204030204" pitchFamily="34" charset="0"/>
              <a:cs typeface="Calibri" panose="020F0502020204030204" pitchFamily="34" charset="0"/>
            </a:endParaRPr>
          </a:p>
        </p:txBody>
      </p:sp>
      <p:sp>
        <p:nvSpPr>
          <p:cNvPr id="5" name="Right Brace 4"/>
          <p:cNvSpPr/>
          <p:nvPr/>
        </p:nvSpPr>
        <p:spPr>
          <a:xfrm rot="5400000">
            <a:off x="5343993" y="2146913"/>
            <a:ext cx="688621" cy="4405258"/>
          </a:xfrm>
          <a:prstGeom prst="rightBrace">
            <a:avLst>
              <a:gd name="adj1" fmla="val 54490"/>
              <a:gd name="adj2" fmla="val 18417"/>
            </a:avLst>
          </a:prstGeom>
          <a:ln w="57150">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TextBox 9"/>
          <p:cNvSpPr txBox="1"/>
          <p:nvPr/>
        </p:nvSpPr>
        <p:spPr>
          <a:xfrm>
            <a:off x="6203244" y="4694312"/>
            <a:ext cx="2889956" cy="1077218"/>
          </a:xfrm>
          <a:prstGeom prst="rect">
            <a:avLst/>
          </a:prstGeom>
          <a:noFill/>
        </p:spPr>
        <p:txBody>
          <a:bodyPr wrap="square" rtlCol="0">
            <a:spAutoFit/>
          </a:bodyPr>
          <a:lstStyle/>
          <a:p>
            <a:r>
              <a:rPr lang="en-US" sz="1600"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 Criteria are largely met in steps 2-4 of the watershed planning and implementation process</a:t>
            </a:r>
          </a:p>
        </p:txBody>
      </p:sp>
    </p:spTree>
    <p:extLst>
      <p:ext uri="{BB962C8B-B14F-4D97-AF65-F5344CB8AC3E}">
        <p14:creationId xmlns:p14="http://schemas.microsoft.com/office/powerpoint/2010/main" val="2592086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98538"/>
            <a:ext cx="4234972" cy="6029526"/>
          </a:xfrm>
        </p:spPr>
        <p:txBody>
          <a:bodyPr>
            <a:normAutofit lnSpcReduction="10000"/>
          </a:bodyPr>
          <a:lstStyle/>
          <a:p>
            <a:pPr marL="0" indent="0" algn="ctr">
              <a:buNone/>
            </a:pPr>
            <a:r>
              <a:rPr lang="en-US" b="1" dirty="0">
                <a:latin typeface="Avenir Next Regular"/>
                <a:cs typeface="Calibri" panose="020F0502020204030204" pitchFamily="34" charset="0"/>
              </a:rPr>
              <a:t>Watershed Planning Guidebook for Kentucky Communities</a:t>
            </a:r>
          </a:p>
          <a:p>
            <a:pPr marL="400050" lvl="1" indent="0">
              <a:buNone/>
            </a:pPr>
            <a:endParaRPr lang="en-US" dirty="0">
              <a:latin typeface="Calibri" panose="020F0502020204030204" pitchFamily="34" charset="0"/>
              <a:cs typeface="Calibri" panose="020F0502020204030204" pitchFamily="34" charset="0"/>
            </a:endParaRPr>
          </a:p>
          <a:p>
            <a:pPr marL="400050" lvl="1" indent="0">
              <a:buNone/>
            </a:pPr>
            <a:r>
              <a:rPr lang="en-US" sz="2400" dirty="0">
                <a:latin typeface="Calibri" panose="020F0502020204030204" pitchFamily="34" charset="0"/>
                <a:cs typeface="Calibri" panose="020F0502020204030204" pitchFamily="34" charset="0"/>
              </a:rPr>
              <a:t>Chapter 1: Introduction </a:t>
            </a:r>
          </a:p>
          <a:p>
            <a:pPr marL="400050" lvl="1" indent="0">
              <a:buNone/>
            </a:pPr>
            <a:r>
              <a:rPr lang="en-US" sz="2400" dirty="0">
                <a:latin typeface="Calibri" panose="020F0502020204030204" pitchFamily="34" charset="0"/>
                <a:cs typeface="Calibri" panose="020F0502020204030204" pitchFamily="34" charset="0"/>
              </a:rPr>
              <a:t>Chapter 2: Watershed Characterization</a:t>
            </a:r>
          </a:p>
          <a:p>
            <a:pPr marL="400050" lvl="1" indent="0">
              <a:buNone/>
            </a:pPr>
            <a:r>
              <a:rPr lang="en-US" sz="2400" dirty="0">
                <a:latin typeface="Calibri" panose="020F0502020204030204" pitchFamily="34" charset="0"/>
                <a:cs typeface="Calibri" panose="020F0502020204030204" pitchFamily="34" charset="0"/>
              </a:rPr>
              <a:t>Chapter 3: Monitoring</a:t>
            </a:r>
          </a:p>
          <a:p>
            <a:pPr marL="400050" lvl="1" indent="0">
              <a:buNone/>
            </a:pPr>
            <a:r>
              <a:rPr lang="en-US" sz="2400" dirty="0">
                <a:latin typeface="Calibri" panose="020F0502020204030204" pitchFamily="34" charset="0"/>
                <a:cs typeface="Calibri" panose="020F0502020204030204" pitchFamily="34" charset="0"/>
              </a:rPr>
              <a:t>Chapter 4: Analysis</a:t>
            </a:r>
          </a:p>
          <a:p>
            <a:pPr marL="400050" lvl="1" indent="0">
              <a:buNone/>
            </a:pPr>
            <a:r>
              <a:rPr lang="en-US" sz="2400" dirty="0">
                <a:latin typeface="Calibri" panose="020F0502020204030204" pitchFamily="34" charset="0"/>
                <a:cs typeface="Calibri" panose="020F0502020204030204" pitchFamily="34" charset="0"/>
              </a:rPr>
              <a:t>Chapter 5: Best Management Practices </a:t>
            </a:r>
          </a:p>
          <a:p>
            <a:pPr marL="400050" lvl="1" indent="0">
              <a:buNone/>
            </a:pPr>
            <a:r>
              <a:rPr lang="en-US" sz="2400" dirty="0">
                <a:latin typeface="Calibri" panose="020F0502020204030204" pitchFamily="34" charset="0"/>
                <a:cs typeface="Calibri" panose="020F0502020204030204" pitchFamily="34" charset="0"/>
              </a:rPr>
              <a:t>Chapter 6: Strategy for Success</a:t>
            </a:r>
          </a:p>
          <a:p>
            <a:pPr marL="400050" lvl="1" indent="0">
              <a:buNone/>
            </a:pPr>
            <a:r>
              <a:rPr lang="en-US" sz="2400" dirty="0">
                <a:latin typeface="Calibri" panose="020F0502020204030204" pitchFamily="34" charset="0"/>
                <a:cs typeface="Calibri" panose="020F0502020204030204" pitchFamily="34" charset="0"/>
              </a:rPr>
              <a:t>Chapter 7: Making It Happen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4972" y="14177"/>
            <a:ext cx="4909027" cy="631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6097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6724" y="1514980"/>
            <a:ext cx="8521411" cy="4339650"/>
          </a:xfrm>
          <a:prstGeom prst="rect">
            <a:avLst/>
          </a:prstGeom>
        </p:spPr>
        <p:txBody>
          <a:bodyPr wrap="square">
            <a:spAutoFit/>
          </a:bodyPr>
          <a:lstStyle/>
          <a:p>
            <a:pPr>
              <a:spcBef>
                <a:spcPts val="600"/>
              </a:spcBef>
              <a:spcAft>
                <a:spcPts val="600"/>
              </a:spcAft>
            </a:pPr>
            <a:r>
              <a:rPr lang="en-US" sz="2400" b="1" dirty="0">
                <a:latin typeface="Calibri" panose="020F0502020204030204" pitchFamily="34" charset="0"/>
                <a:cs typeface="Calibri" panose="020F0502020204030204" pitchFamily="34" charset="0"/>
              </a:rPr>
              <a:t>A Watershed Plan:</a:t>
            </a:r>
          </a:p>
          <a:p>
            <a:pPr marL="812810" lvl="1" indent="-406405">
              <a:spcBef>
                <a:spcPts val="600"/>
              </a:spcBef>
              <a:spcAft>
                <a:spcPts val="6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Is a flexible framework for managing water quality and quantity</a:t>
            </a:r>
          </a:p>
          <a:p>
            <a:pPr marL="812810" lvl="1" indent="-406405">
              <a:spcBef>
                <a:spcPts val="600"/>
              </a:spcBef>
              <a:spcAft>
                <a:spcPts val="6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Identifies causes and sources of impairment</a:t>
            </a:r>
          </a:p>
          <a:p>
            <a:pPr marL="812810" lvl="1" indent="-406405">
              <a:spcBef>
                <a:spcPts val="600"/>
              </a:spcBef>
              <a:spcAft>
                <a:spcPts val="6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Includes strategies to address the most important issues</a:t>
            </a:r>
          </a:p>
          <a:p>
            <a:pPr marL="812810" lvl="1" indent="-406405">
              <a:spcBef>
                <a:spcPts val="600"/>
              </a:spcBef>
              <a:spcAft>
                <a:spcPts val="6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Provides an outline for implementation</a:t>
            </a:r>
          </a:p>
          <a:p>
            <a:pPr marL="1379538" lvl="2">
              <a:spcBef>
                <a:spcPts val="600"/>
              </a:spcBef>
              <a:spcAft>
                <a:spcPts val="600"/>
              </a:spcAft>
            </a:pPr>
            <a:r>
              <a:rPr lang="en-US" sz="2400" dirty="0">
                <a:latin typeface="Calibri" panose="020F0502020204030204" pitchFamily="34" charset="0"/>
                <a:cs typeface="Calibri" panose="020F0502020204030204" pitchFamily="34" charset="0"/>
              </a:rPr>
              <a:t>Including responsible entities, partners, schedule, resources needed, funding options</a:t>
            </a:r>
          </a:p>
          <a:p>
            <a:pPr marL="762015" lvl="1" indent="-406405">
              <a:spcBef>
                <a:spcPts val="600"/>
              </a:spcBef>
              <a:spcAft>
                <a:spcPts val="6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Required for federal 319(h) implementation grant funding</a:t>
            </a:r>
          </a:p>
        </p:txBody>
      </p:sp>
      <p:sp>
        <p:nvSpPr>
          <p:cNvPr id="7" name="Title 3"/>
          <p:cNvSpPr txBox="1">
            <a:spLocks/>
          </p:cNvSpPr>
          <p:nvPr/>
        </p:nvSpPr>
        <p:spPr>
          <a:xfrm>
            <a:off x="371507" y="274638"/>
            <a:ext cx="8315292" cy="9255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dirty="0"/>
              <a:t>319(h) Nonpoint Source Management Program</a:t>
            </a:r>
          </a:p>
        </p:txBody>
      </p:sp>
    </p:spTree>
    <p:extLst>
      <p:ext uri="{BB962C8B-B14F-4D97-AF65-F5344CB8AC3E}">
        <p14:creationId xmlns:p14="http://schemas.microsoft.com/office/powerpoint/2010/main" val="294941292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7918" y="85894"/>
            <a:ext cx="8638694" cy="6013893"/>
            <a:chOff x="457200" y="87751"/>
            <a:chExt cx="8465312" cy="6341220"/>
          </a:xfrm>
        </p:grpSpPr>
        <p:sp>
          <p:nvSpPr>
            <p:cNvPr id="4" name="Rounded Rectangle 3"/>
            <p:cNvSpPr/>
            <p:nvPr/>
          </p:nvSpPr>
          <p:spPr>
            <a:xfrm>
              <a:off x="1808023" y="87751"/>
              <a:ext cx="5825066" cy="28477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Set Goals and Water Quality Standards (WQS)</a:t>
              </a:r>
            </a:p>
          </p:txBody>
        </p:sp>
        <p:sp>
          <p:nvSpPr>
            <p:cNvPr id="5" name="Rounded Rectangle 4"/>
            <p:cNvSpPr/>
            <p:nvPr/>
          </p:nvSpPr>
          <p:spPr>
            <a:xfrm>
              <a:off x="3430543" y="548014"/>
              <a:ext cx="1933479" cy="26323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Conduct Monitoring</a:t>
              </a:r>
            </a:p>
          </p:txBody>
        </p:sp>
        <p:sp>
          <p:nvSpPr>
            <p:cNvPr id="6" name="Rounded Rectangle 5"/>
            <p:cNvSpPr/>
            <p:nvPr/>
          </p:nvSpPr>
          <p:spPr>
            <a:xfrm>
              <a:off x="3430543" y="980585"/>
              <a:ext cx="1933479" cy="263236"/>
            </a:xfrm>
            <a:prstGeom prst="round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Meeting WQS?</a:t>
              </a:r>
            </a:p>
          </p:txBody>
        </p:sp>
        <p:sp>
          <p:nvSpPr>
            <p:cNvPr id="7" name="Rounded Rectangle 6"/>
            <p:cNvSpPr/>
            <p:nvPr/>
          </p:nvSpPr>
          <p:spPr>
            <a:xfrm>
              <a:off x="5711710" y="544167"/>
              <a:ext cx="1137828" cy="26323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305(b)</a:t>
              </a:r>
            </a:p>
          </p:txBody>
        </p:sp>
        <p:sp>
          <p:nvSpPr>
            <p:cNvPr id="8" name="Rounded Rectangle 7"/>
            <p:cNvSpPr/>
            <p:nvPr/>
          </p:nvSpPr>
          <p:spPr>
            <a:xfrm>
              <a:off x="1884992" y="980585"/>
              <a:ext cx="1203806" cy="263236"/>
            </a:xfrm>
            <a:prstGeom prst="round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303(d)</a:t>
              </a:r>
            </a:p>
          </p:txBody>
        </p:sp>
        <p:sp>
          <p:nvSpPr>
            <p:cNvPr id="9" name="Rounded Rectangle 8"/>
            <p:cNvSpPr/>
            <p:nvPr/>
          </p:nvSpPr>
          <p:spPr>
            <a:xfrm>
              <a:off x="5711710" y="974431"/>
              <a:ext cx="1921379" cy="263236"/>
            </a:xfrm>
            <a:prstGeom prst="roundRect">
              <a:avLst/>
            </a:prstGeom>
            <a:solidFill>
              <a:schemeClr val="accent6">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Anti-</a:t>
              </a:r>
              <a:r>
                <a:rPr lang="en-US" sz="1400" dirty="0" err="1"/>
                <a:t>degredation</a:t>
              </a:r>
              <a:endParaRPr lang="en-US" sz="1400" dirty="0"/>
            </a:p>
          </p:txBody>
        </p:sp>
        <p:sp>
          <p:nvSpPr>
            <p:cNvPr id="10" name="Down Arrow 9"/>
            <p:cNvSpPr/>
            <p:nvPr/>
          </p:nvSpPr>
          <p:spPr>
            <a:xfrm>
              <a:off x="4336477" y="372522"/>
              <a:ext cx="207819" cy="171645"/>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4336477" y="808940"/>
              <a:ext cx="207819" cy="171645"/>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rot="5400000">
              <a:off x="3155760" y="945949"/>
              <a:ext cx="207819" cy="341745"/>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rot="16200000">
              <a:off x="5430878" y="932205"/>
              <a:ext cx="207819" cy="353845"/>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1884993" y="1399300"/>
              <a:ext cx="1203806" cy="255537"/>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TMDL</a:t>
              </a:r>
            </a:p>
          </p:txBody>
        </p:sp>
        <p:sp>
          <p:nvSpPr>
            <p:cNvPr id="15" name="Down Arrow 14"/>
            <p:cNvSpPr/>
            <p:nvPr/>
          </p:nvSpPr>
          <p:spPr>
            <a:xfrm>
              <a:off x="2372210" y="1243822"/>
              <a:ext cx="207819" cy="155478"/>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465672" y="1962717"/>
              <a:ext cx="1203806" cy="426411"/>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Point Source</a:t>
              </a:r>
            </a:p>
            <a:p>
              <a:pPr algn="ctr"/>
              <a:r>
                <a:rPr lang="en-US" sz="1200" dirty="0"/>
                <a:t>Allocation</a:t>
              </a:r>
            </a:p>
          </p:txBody>
        </p:sp>
        <p:sp>
          <p:nvSpPr>
            <p:cNvPr id="17" name="Rounded Rectangle 16"/>
            <p:cNvSpPr/>
            <p:nvPr/>
          </p:nvSpPr>
          <p:spPr>
            <a:xfrm>
              <a:off x="3352800" y="1987348"/>
              <a:ext cx="1281548" cy="406844"/>
            </a:xfrm>
            <a:prstGeom prst="roundRect">
              <a:avLst/>
            </a:prstGeom>
            <a:solidFill>
              <a:schemeClr val="accent3">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Non Point Source Allocation</a:t>
              </a:r>
            </a:p>
          </p:txBody>
        </p:sp>
        <p:sp>
          <p:nvSpPr>
            <p:cNvPr id="40" name="Rounded Rectangle 39"/>
            <p:cNvSpPr/>
            <p:nvPr/>
          </p:nvSpPr>
          <p:spPr>
            <a:xfrm>
              <a:off x="4828963" y="1987348"/>
              <a:ext cx="1203805" cy="401780"/>
            </a:xfrm>
            <a:prstGeom prst="roundRect">
              <a:avLst/>
            </a:prstGeom>
            <a:solidFill>
              <a:srgbClr val="77933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319</a:t>
              </a:r>
            </a:p>
            <a:p>
              <a:pPr algn="ctr"/>
              <a:r>
                <a:rPr lang="en-US" sz="1200" dirty="0"/>
                <a:t>Program</a:t>
              </a:r>
            </a:p>
          </p:txBody>
        </p:sp>
        <p:sp>
          <p:nvSpPr>
            <p:cNvPr id="47" name="Rounded Rectangle 46"/>
            <p:cNvSpPr/>
            <p:nvPr/>
          </p:nvSpPr>
          <p:spPr>
            <a:xfrm>
              <a:off x="6247635" y="1997408"/>
              <a:ext cx="1203805" cy="401780"/>
            </a:xfrm>
            <a:prstGeom prst="roundRect">
              <a:avLst/>
            </a:prstGeom>
            <a:solidFill>
              <a:srgbClr val="77933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Watershed</a:t>
              </a:r>
            </a:p>
            <a:p>
              <a:pPr algn="ctr"/>
              <a:r>
                <a:rPr lang="en-US" sz="1200" dirty="0"/>
                <a:t>Framework</a:t>
              </a:r>
            </a:p>
          </p:txBody>
        </p:sp>
        <p:sp>
          <p:nvSpPr>
            <p:cNvPr id="48" name="Rounded Rectangle 47"/>
            <p:cNvSpPr/>
            <p:nvPr/>
          </p:nvSpPr>
          <p:spPr>
            <a:xfrm>
              <a:off x="7700179" y="2009738"/>
              <a:ext cx="1222333" cy="401780"/>
            </a:xfrm>
            <a:prstGeom prst="roundRect">
              <a:avLst/>
            </a:prstGeom>
            <a:solidFill>
              <a:srgbClr val="77933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Watershed</a:t>
              </a:r>
            </a:p>
            <a:p>
              <a:pPr algn="ctr"/>
              <a:r>
                <a:rPr lang="en-US" sz="1200" dirty="0"/>
                <a:t>Planning</a:t>
              </a:r>
            </a:p>
          </p:txBody>
        </p:sp>
        <p:sp>
          <p:nvSpPr>
            <p:cNvPr id="50" name="Down Arrow 49"/>
            <p:cNvSpPr/>
            <p:nvPr/>
          </p:nvSpPr>
          <p:spPr>
            <a:xfrm>
              <a:off x="8183849" y="1056340"/>
              <a:ext cx="207819" cy="941779"/>
            </a:xfrm>
            <a:prstGeom prst="downArrow">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7633089" y="1054691"/>
              <a:ext cx="687520" cy="90449"/>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ounded Rectangle 51"/>
            <p:cNvSpPr/>
            <p:nvPr/>
          </p:nvSpPr>
          <p:spPr>
            <a:xfrm>
              <a:off x="6247634" y="2531961"/>
              <a:ext cx="1203806" cy="255537"/>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5 Stages</a:t>
              </a:r>
            </a:p>
          </p:txBody>
        </p:sp>
        <p:sp>
          <p:nvSpPr>
            <p:cNvPr id="57" name="Rounded Rectangle 56"/>
            <p:cNvSpPr/>
            <p:nvPr/>
          </p:nvSpPr>
          <p:spPr>
            <a:xfrm>
              <a:off x="7718706" y="2535353"/>
              <a:ext cx="1203806" cy="252146"/>
            </a:xfrm>
            <a:prstGeom prst="round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6 Steps</a:t>
              </a:r>
            </a:p>
          </p:txBody>
        </p:sp>
        <p:sp>
          <p:nvSpPr>
            <p:cNvPr id="63" name="Rounded Rectangle 62"/>
            <p:cNvSpPr/>
            <p:nvPr/>
          </p:nvSpPr>
          <p:spPr>
            <a:xfrm>
              <a:off x="4857159" y="4760708"/>
              <a:ext cx="1203806" cy="466435"/>
            </a:xfrm>
            <a:prstGeom prst="round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KY Ag Water Quality Act</a:t>
              </a:r>
            </a:p>
          </p:txBody>
        </p:sp>
        <p:sp>
          <p:nvSpPr>
            <p:cNvPr id="65" name="Down Arrow 64"/>
            <p:cNvSpPr/>
            <p:nvPr/>
          </p:nvSpPr>
          <p:spPr>
            <a:xfrm>
              <a:off x="6745628" y="2402652"/>
              <a:ext cx="207819" cy="129309"/>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Down Arrow 65"/>
            <p:cNvSpPr/>
            <p:nvPr/>
          </p:nvSpPr>
          <p:spPr>
            <a:xfrm>
              <a:off x="6745628" y="2832687"/>
              <a:ext cx="207819" cy="129309"/>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Down Arrow 70"/>
            <p:cNvSpPr/>
            <p:nvPr/>
          </p:nvSpPr>
          <p:spPr>
            <a:xfrm>
              <a:off x="8183849" y="2421602"/>
              <a:ext cx="207819" cy="129309"/>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Down Arrow 71"/>
            <p:cNvSpPr/>
            <p:nvPr/>
          </p:nvSpPr>
          <p:spPr>
            <a:xfrm>
              <a:off x="8183849" y="2828422"/>
              <a:ext cx="207819" cy="129309"/>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1025667" y="1498088"/>
              <a:ext cx="859397" cy="90449"/>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3088799" y="1472034"/>
              <a:ext cx="913593" cy="90449"/>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Down Arrow 78"/>
            <p:cNvSpPr/>
            <p:nvPr/>
          </p:nvSpPr>
          <p:spPr>
            <a:xfrm>
              <a:off x="3887771" y="1472035"/>
              <a:ext cx="207819" cy="524436"/>
            </a:xfrm>
            <a:prstGeom prst="downArrow">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Down Arrow 79"/>
            <p:cNvSpPr/>
            <p:nvPr/>
          </p:nvSpPr>
          <p:spPr>
            <a:xfrm>
              <a:off x="942317" y="1498088"/>
              <a:ext cx="207819" cy="444601"/>
            </a:xfrm>
            <a:prstGeom prst="downArrow">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ounded Rectangle 80"/>
            <p:cNvSpPr/>
            <p:nvPr/>
          </p:nvSpPr>
          <p:spPr>
            <a:xfrm>
              <a:off x="4857843" y="2531961"/>
              <a:ext cx="1203806" cy="255537"/>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9 Requirements</a:t>
              </a:r>
            </a:p>
          </p:txBody>
        </p:sp>
        <p:sp>
          <p:nvSpPr>
            <p:cNvPr id="92" name="Down Arrow 91"/>
            <p:cNvSpPr/>
            <p:nvPr/>
          </p:nvSpPr>
          <p:spPr>
            <a:xfrm>
              <a:off x="5357865" y="2406043"/>
              <a:ext cx="207819" cy="129309"/>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Down Arrow 99"/>
            <p:cNvSpPr/>
            <p:nvPr/>
          </p:nvSpPr>
          <p:spPr>
            <a:xfrm rot="16200000">
              <a:off x="4628045" y="2102999"/>
              <a:ext cx="207819" cy="188581"/>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Down Arrow 100"/>
            <p:cNvSpPr/>
            <p:nvPr/>
          </p:nvSpPr>
          <p:spPr>
            <a:xfrm rot="16200000">
              <a:off x="6035035" y="2102999"/>
              <a:ext cx="207819" cy="188581"/>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Down Arrow 101"/>
            <p:cNvSpPr/>
            <p:nvPr/>
          </p:nvSpPr>
          <p:spPr>
            <a:xfrm rot="16200000">
              <a:off x="7481163" y="2090416"/>
              <a:ext cx="207819" cy="267265"/>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Down Arrow 102"/>
            <p:cNvSpPr/>
            <p:nvPr/>
          </p:nvSpPr>
          <p:spPr>
            <a:xfrm>
              <a:off x="950920" y="2406057"/>
              <a:ext cx="207819" cy="149326"/>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ounded Rectangle 138"/>
            <p:cNvSpPr/>
            <p:nvPr/>
          </p:nvSpPr>
          <p:spPr>
            <a:xfrm>
              <a:off x="6233235" y="4759428"/>
              <a:ext cx="1203806" cy="453988"/>
            </a:xfrm>
            <a:prstGeom prst="round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Watershed Watch of KY</a:t>
              </a:r>
            </a:p>
          </p:txBody>
        </p:sp>
        <p:sp>
          <p:nvSpPr>
            <p:cNvPr id="140" name="Rounded Rectangle 139"/>
            <p:cNvSpPr/>
            <p:nvPr/>
          </p:nvSpPr>
          <p:spPr>
            <a:xfrm>
              <a:off x="4857843" y="2941767"/>
              <a:ext cx="1203806" cy="667478"/>
            </a:xfrm>
            <a:prstGeom prst="roundRect">
              <a:avLst/>
            </a:prstGeom>
            <a:solidFill>
              <a:schemeClr val="accent3">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USDA/NRCS</a:t>
              </a:r>
            </a:p>
            <a:p>
              <a:pPr algn="ctr"/>
              <a:r>
                <a:rPr lang="en-US" sz="1200" dirty="0"/>
                <a:t>e.g. EQIP, WHIP</a:t>
              </a:r>
            </a:p>
          </p:txBody>
        </p:sp>
        <p:sp>
          <p:nvSpPr>
            <p:cNvPr id="145" name="Down Arrow 144"/>
            <p:cNvSpPr/>
            <p:nvPr/>
          </p:nvSpPr>
          <p:spPr>
            <a:xfrm>
              <a:off x="5357865" y="2787498"/>
              <a:ext cx="207819" cy="129309"/>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Rounded Rectangle 169"/>
            <p:cNvSpPr/>
            <p:nvPr/>
          </p:nvSpPr>
          <p:spPr>
            <a:xfrm>
              <a:off x="6233235" y="2950476"/>
              <a:ext cx="1203806" cy="466435"/>
            </a:xfrm>
            <a:prstGeom prst="round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KY Steering Committee</a:t>
              </a:r>
            </a:p>
          </p:txBody>
        </p:sp>
        <p:sp>
          <p:nvSpPr>
            <p:cNvPr id="173" name="Down Arrow 172"/>
            <p:cNvSpPr/>
            <p:nvPr/>
          </p:nvSpPr>
          <p:spPr>
            <a:xfrm rot="16200000">
              <a:off x="5434356" y="530048"/>
              <a:ext cx="207819" cy="346889"/>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TextBox 173"/>
            <p:cNvSpPr txBox="1"/>
            <p:nvPr/>
          </p:nvSpPr>
          <p:spPr>
            <a:xfrm>
              <a:off x="3110044" y="811250"/>
              <a:ext cx="352355" cy="246221"/>
            </a:xfrm>
            <a:prstGeom prst="rect">
              <a:avLst/>
            </a:prstGeom>
            <a:noFill/>
          </p:spPr>
          <p:txBody>
            <a:bodyPr wrap="none" rtlCol="0">
              <a:spAutoFit/>
            </a:bodyPr>
            <a:lstStyle/>
            <a:p>
              <a:r>
                <a:rPr lang="en-US" sz="1000" dirty="0"/>
                <a:t>NO</a:t>
              </a:r>
            </a:p>
          </p:txBody>
        </p:sp>
        <p:sp>
          <p:nvSpPr>
            <p:cNvPr id="175" name="TextBox 174"/>
            <p:cNvSpPr txBox="1"/>
            <p:nvPr/>
          </p:nvSpPr>
          <p:spPr>
            <a:xfrm>
              <a:off x="5329397" y="807403"/>
              <a:ext cx="368698" cy="246221"/>
            </a:xfrm>
            <a:prstGeom prst="rect">
              <a:avLst/>
            </a:prstGeom>
            <a:noFill/>
          </p:spPr>
          <p:txBody>
            <a:bodyPr wrap="none" rtlCol="0">
              <a:spAutoFit/>
            </a:bodyPr>
            <a:lstStyle/>
            <a:p>
              <a:r>
                <a:rPr lang="en-US" sz="1000" dirty="0"/>
                <a:t>YES</a:t>
              </a:r>
            </a:p>
          </p:txBody>
        </p:sp>
        <p:sp>
          <p:nvSpPr>
            <p:cNvPr id="176" name="Down Arrow 175"/>
            <p:cNvSpPr/>
            <p:nvPr/>
          </p:nvSpPr>
          <p:spPr>
            <a:xfrm>
              <a:off x="6745628" y="1868810"/>
              <a:ext cx="207819" cy="129309"/>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ounded Rectangle 142"/>
            <p:cNvSpPr/>
            <p:nvPr/>
          </p:nvSpPr>
          <p:spPr>
            <a:xfrm>
              <a:off x="1905000" y="1981200"/>
              <a:ext cx="1219200" cy="433159"/>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Sec 208 River Basin Plans</a:t>
              </a:r>
            </a:p>
          </p:txBody>
        </p:sp>
        <p:sp>
          <p:nvSpPr>
            <p:cNvPr id="183" name="Down Arrow 182"/>
            <p:cNvSpPr/>
            <p:nvPr/>
          </p:nvSpPr>
          <p:spPr>
            <a:xfrm rot="16200000">
              <a:off x="1690533" y="2074194"/>
              <a:ext cx="207819" cy="246187"/>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Down Arrow 183"/>
            <p:cNvSpPr/>
            <p:nvPr/>
          </p:nvSpPr>
          <p:spPr>
            <a:xfrm>
              <a:off x="2438400" y="2438400"/>
              <a:ext cx="207819" cy="157912"/>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Rounded Rectangle 186"/>
            <p:cNvSpPr/>
            <p:nvPr/>
          </p:nvSpPr>
          <p:spPr>
            <a:xfrm>
              <a:off x="6247635" y="3556997"/>
              <a:ext cx="1203806" cy="466435"/>
            </a:xfrm>
            <a:prstGeom prst="round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KY River Basin Coordinators</a:t>
              </a:r>
            </a:p>
          </p:txBody>
        </p:sp>
        <p:sp>
          <p:nvSpPr>
            <p:cNvPr id="188" name="Rounded Rectangle 187"/>
            <p:cNvSpPr/>
            <p:nvPr/>
          </p:nvSpPr>
          <p:spPr>
            <a:xfrm>
              <a:off x="6247635" y="4170591"/>
              <a:ext cx="1189406" cy="461402"/>
            </a:xfrm>
            <a:prstGeom prst="round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Basin Teams</a:t>
              </a:r>
            </a:p>
          </p:txBody>
        </p:sp>
        <p:sp>
          <p:nvSpPr>
            <p:cNvPr id="189" name="Rounded Rectangle 188"/>
            <p:cNvSpPr/>
            <p:nvPr/>
          </p:nvSpPr>
          <p:spPr>
            <a:xfrm>
              <a:off x="5222718" y="1452811"/>
              <a:ext cx="1834601" cy="411609"/>
            </a:xfrm>
            <a:prstGeom prst="round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KY DOW Watershed Branch</a:t>
              </a:r>
            </a:p>
          </p:txBody>
        </p:sp>
        <p:sp>
          <p:nvSpPr>
            <p:cNvPr id="190" name="Down Arrow 189"/>
            <p:cNvSpPr/>
            <p:nvPr/>
          </p:nvSpPr>
          <p:spPr>
            <a:xfrm>
              <a:off x="5364821" y="1858039"/>
              <a:ext cx="207819" cy="129309"/>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Rounded Rectangle 191"/>
            <p:cNvSpPr/>
            <p:nvPr/>
          </p:nvSpPr>
          <p:spPr>
            <a:xfrm>
              <a:off x="7700179" y="2970595"/>
              <a:ext cx="1203806" cy="466435"/>
            </a:xfrm>
            <a:prstGeom prst="round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Watershed</a:t>
              </a:r>
            </a:p>
            <a:p>
              <a:pPr algn="ctr"/>
              <a:r>
                <a:rPr lang="en-US" sz="1200" dirty="0"/>
                <a:t>Teams</a:t>
              </a:r>
            </a:p>
          </p:txBody>
        </p:sp>
        <p:sp>
          <p:nvSpPr>
            <p:cNvPr id="194" name="Down Arrow 193"/>
            <p:cNvSpPr/>
            <p:nvPr/>
          </p:nvSpPr>
          <p:spPr>
            <a:xfrm>
              <a:off x="6745628" y="3419570"/>
              <a:ext cx="207819" cy="129309"/>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Down Arrow 194"/>
            <p:cNvSpPr/>
            <p:nvPr/>
          </p:nvSpPr>
          <p:spPr>
            <a:xfrm>
              <a:off x="6745628" y="4014785"/>
              <a:ext cx="207819" cy="155806"/>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Rounded Rectangle 196"/>
            <p:cNvSpPr/>
            <p:nvPr/>
          </p:nvSpPr>
          <p:spPr>
            <a:xfrm>
              <a:off x="7718706" y="3559584"/>
              <a:ext cx="1203806" cy="251841"/>
            </a:xfrm>
            <a:prstGeom prst="round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Watershed Plans</a:t>
              </a:r>
            </a:p>
          </p:txBody>
        </p:sp>
        <p:sp>
          <p:nvSpPr>
            <p:cNvPr id="198" name="Rounded Rectangle 197"/>
            <p:cNvSpPr/>
            <p:nvPr/>
          </p:nvSpPr>
          <p:spPr>
            <a:xfrm>
              <a:off x="7718706" y="5314311"/>
              <a:ext cx="1203806" cy="348388"/>
            </a:xfrm>
            <a:prstGeom prst="round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Citizen Action Plans</a:t>
              </a:r>
            </a:p>
          </p:txBody>
        </p:sp>
        <p:sp>
          <p:nvSpPr>
            <p:cNvPr id="201" name="Rounded Rectangle 200"/>
            <p:cNvSpPr/>
            <p:nvPr/>
          </p:nvSpPr>
          <p:spPr>
            <a:xfrm>
              <a:off x="7091916" y="1360221"/>
              <a:ext cx="1032326" cy="230241"/>
            </a:xfrm>
            <a:prstGeom prst="round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UK KCEWM</a:t>
              </a:r>
            </a:p>
          </p:txBody>
        </p:sp>
        <p:sp>
          <p:nvSpPr>
            <p:cNvPr id="202" name="Down Arrow 201"/>
            <p:cNvSpPr/>
            <p:nvPr/>
          </p:nvSpPr>
          <p:spPr>
            <a:xfrm>
              <a:off x="7151523" y="1590932"/>
              <a:ext cx="207819" cy="418806"/>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Down Arrow 202"/>
            <p:cNvSpPr/>
            <p:nvPr/>
          </p:nvSpPr>
          <p:spPr>
            <a:xfrm>
              <a:off x="7739353" y="1590932"/>
              <a:ext cx="207819" cy="418806"/>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Down Arrow 203"/>
            <p:cNvSpPr/>
            <p:nvPr/>
          </p:nvSpPr>
          <p:spPr>
            <a:xfrm>
              <a:off x="8183849" y="3437030"/>
              <a:ext cx="207819" cy="129309"/>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ounded Rectangle 106"/>
            <p:cNvSpPr/>
            <p:nvPr/>
          </p:nvSpPr>
          <p:spPr>
            <a:xfrm>
              <a:off x="4857843" y="5768423"/>
              <a:ext cx="1203806" cy="466435"/>
            </a:xfrm>
            <a:prstGeom prst="round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KY Nutrient Mgmt. Strategy</a:t>
              </a:r>
            </a:p>
          </p:txBody>
        </p:sp>
        <p:sp>
          <p:nvSpPr>
            <p:cNvPr id="110" name="Rounded Rectangle 109"/>
            <p:cNvSpPr/>
            <p:nvPr/>
          </p:nvSpPr>
          <p:spPr>
            <a:xfrm>
              <a:off x="640924" y="873122"/>
              <a:ext cx="810874" cy="530360"/>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Receiving</a:t>
              </a:r>
            </a:p>
            <a:p>
              <a:pPr algn="ctr"/>
              <a:r>
                <a:rPr lang="en-US" sz="1000" dirty="0">
                  <a:solidFill>
                    <a:srgbClr val="000000"/>
                  </a:solidFill>
                </a:rPr>
                <a:t>Body Modeling</a:t>
              </a:r>
            </a:p>
          </p:txBody>
        </p:sp>
        <p:sp>
          <p:nvSpPr>
            <p:cNvPr id="111" name="Rounded Rectangle 110"/>
            <p:cNvSpPr/>
            <p:nvPr/>
          </p:nvSpPr>
          <p:spPr>
            <a:xfrm>
              <a:off x="4138859" y="1347809"/>
              <a:ext cx="810874" cy="529849"/>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Watershed</a:t>
              </a:r>
            </a:p>
            <a:p>
              <a:pPr algn="ctr"/>
              <a:r>
                <a:rPr lang="en-US" sz="1000" dirty="0">
                  <a:solidFill>
                    <a:srgbClr val="000000"/>
                  </a:solidFill>
                </a:rPr>
                <a:t>Modeling</a:t>
              </a:r>
            </a:p>
          </p:txBody>
        </p:sp>
        <p:sp>
          <p:nvSpPr>
            <p:cNvPr id="116" name="Rounded Rectangle 115"/>
            <p:cNvSpPr/>
            <p:nvPr/>
          </p:nvSpPr>
          <p:spPr>
            <a:xfrm>
              <a:off x="3352800" y="4419600"/>
              <a:ext cx="1295400" cy="438720"/>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Wastewater</a:t>
              </a:r>
            </a:p>
            <a:p>
              <a:pPr algn="ctr"/>
              <a:r>
                <a:rPr lang="en-US" sz="1200" dirty="0"/>
                <a:t>Facility</a:t>
              </a:r>
            </a:p>
          </p:txBody>
        </p:sp>
        <p:sp>
          <p:nvSpPr>
            <p:cNvPr id="117" name="Rounded Rectangle 116"/>
            <p:cNvSpPr/>
            <p:nvPr/>
          </p:nvSpPr>
          <p:spPr>
            <a:xfrm>
              <a:off x="1921309" y="2586484"/>
              <a:ext cx="1202891" cy="452620"/>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Sec 201 Facilities Plans</a:t>
              </a:r>
            </a:p>
          </p:txBody>
        </p:sp>
        <p:sp>
          <p:nvSpPr>
            <p:cNvPr id="118" name="Rounded Rectangle 117"/>
            <p:cNvSpPr/>
            <p:nvPr/>
          </p:nvSpPr>
          <p:spPr>
            <a:xfrm>
              <a:off x="3352800" y="3810000"/>
              <a:ext cx="1295400" cy="457584"/>
            </a:xfrm>
            <a:prstGeom prst="round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State Revolving Fund</a:t>
              </a:r>
            </a:p>
          </p:txBody>
        </p:sp>
        <p:sp>
          <p:nvSpPr>
            <p:cNvPr id="119" name="Down Arrow 118"/>
            <p:cNvSpPr/>
            <p:nvPr/>
          </p:nvSpPr>
          <p:spPr>
            <a:xfrm>
              <a:off x="3886200" y="3048000"/>
              <a:ext cx="207819" cy="157912"/>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Down Arrow 119"/>
            <p:cNvSpPr/>
            <p:nvPr/>
          </p:nvSpPr>
          <p:spPr>
            <a:xfrm>
              <a:off x="3886200" y="3657600"/>
              <a:ext cx="207819" cy="157912"/>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ounded Rectangle 120"/>
            <p:cNvSpPr/>
            <p:nvPr/>
          </p:nvSpPr>
          <p:spPr>
            <a:xfrm>
              <a:off x="457200" y="2590800"/>
              <a:ext cx="1203806" cy="458738"/>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Sec 402</a:t>
              </a:r>
            </a:p>
            <a:p>
              <a:pPr algn="ctr"/>
              <a:r>
                <a:rPr lang="en-US" sz="1400" dirty="0"/>
                <a:t>NPDES</a:t>
              </a:r>
            </a:p>
          </p:txBody>
        </p:sp>
        <p:sp>
          <p:nvSpPr>
            <p:cNvPr id="122" name="Rounded Rectangle 121"/>
            <p:cNvSpPr/>
            <p:nvPr/>
          </p:nvSpPr>
          <p:spPr>
            <a:xfrm>
              <a:off x="457200" y="3200400"/>
              <a:ext cx="1155027" cy="255537"/>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Wastewater</a:t>
              </a:r>
            </a:p>
          </p:txBody>
        </p:sp>
        <p:sp>
          <p:nvSpPr>
            <p:cNvPr id="123" name="Rounded Rectangle 122"/>
            <p:cNvSpPr/>
            <p:nvPr/>
          </p:nvSpPr>
          <p:spPr>
            <a:xfrm>
              <a:off x="457201" y="3555385"/>
              <a:ext cx="1212278" cy="335588"/>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Discharge Monitoring Reports</a:t>
              </a:r>
            </a:p>
          </p:txBody>
        </p:sp>
        <p:sp>
          <p:nvSpPr>
            <p:cNvPr id="124" name="Rounded Rectangle 123"/>
            <p:cNvSpPr/>
            <p:nvPr/>
          </p:nvSpPr>
          <p:spPr>
            <a:xfrm>
              <a:off x="1879122" y="3505532"/>
              <a:ext cx="1274671" cy="373064"/>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Permit Compliance System</a:t>
              </a:r>
            </a:p>
          </p:txBody>
        </p:sp>
        <p:sp>
          <p:nvSpPr>
            <p:cNvPr id="125" name="Rounded Rectangle 124"/>
            <p:cNvSpPr/>
            <p:nvPr/>
          </p:nvSpPr>
          <p:spPr>
            <a:xfrm>
              <a:off x="466055" y="4346853"/>
              <a:ext cx="1203806" cy="255537"/>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CSOs</a:t>
              </a:r>
            </a:p>
          </p:txBody>
        </p:sp>
        <p:sp>
          <p:nvSpPr>
            <p:cNvPr id="126" name="Down Arrow 125"/>
            <p:cNvSpPr/>
            <p:nvPr/>
          </p:nvSpPr>
          <p:spPr>
            <a:xfrm>
              <a:off x="917039" y="3455938"/>
              <a:ext cx="207819" cy="129309"/>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ounded Rectangle 127"/>
            <p:cNvSpPr/>
            <p:nvPr/>
          </p:nvSpPr>
          <p:spPr>
            <a:xfrm>
              <a:off x="481631" y="3962400"/>
              <a:ext cx="1196273" cy="251296"/>
            </a:xfrm>
            <a:prstGeom prst="roundRect">
              <a:avLst/>
            </a:prstGeom>
            <a:solidFill>
              <a:schemeClr val="accent4">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Notice of Violation</a:t>
              </a:r>
            </a:p>
          </p:txBody>
        </p:sp>
        <p:sp>
          <p:nvSpPr>
            <p:cNvPr id="131" name="Down Arrow 130"/>
            <p:cNvSpPr/>
            <p:nvPr/>
          </p:nvSpPr>
          <p:spPr>
            <a:xfrm>
              <a:off x="927602" y="3047887"/>
              <a:ext cx="207819" cy="152512"/>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ounded Rectangle 131"/>
            <p:cNvSpPr/>
            <p:nvPr/>
          </p:nvSpPr>
          <p:spPr>
            <a:xfrm>
              <a:off x="457200" y="4953000"/>
              <a:ext cx="1203806" cy="255537"/>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MS4</a:t>
              </a:r>
            </a:p>
          </p:txBody>
        </p:sp>
        <p:sp>
          <p:nvSpPr>
            <p:cNvPr id="133" name="Rounded Rectangle 132"/>
            <p:cNvSpPr/>
            <p:nvPr/>
          </p:nvSpPr>
          <p:spPr>
            <a:xfrm>
              <a:off x="457200" y="5257800"/>
              <a:ext cx="1203806" cy="255537"/>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Construction</a:t>
              </a:r>
            </a:p>
          </p:txBody>
        </p:sp>
        <p:sp>
          <p:nvSpPr>
            <p:cNvPr id="134" name="Rounded Rectangle 133"/>
            <p:cNvSpPr/>
            <p:nvPr/>
          </p:nvSpPr>
          <p:spPr>
            <a:xfrm>
              <a:off x="457200" y="5867400"/>
              <a:ext cx="1203806" cy="255537"/>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Mining</a:t>
              </a:r>
            </a:p>
          </p:txBody>
        </p:sp>
        <p:sp>
          <p:nvSpPr>
            <p:cNvPr id="138" name="Rounded Rectangle 137"/>
            <p:cNvSpPr/>
            <p:nvPr/>
          </p:nvSpPr>
          <p:spPr>
            <a:xfrm>
              <a:off x="457200" y="5562600"/>
              <a:ext cx="1203806" cy="255537"/>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CAFOs</a:t>
              </a:r>
            </a:p>
          </p:txBody>
        </p:sp>
        <p:sp>
          <p:nvSpPr>
            <p:cNvPr id="150" name="Rounded Rectangle 149"/>
            <p:cNvSpPr/>
            <p:nvPr/>
          </p:nvSpPr>
          <p:spPr>
            <a:xfrm>
              <a:off x="457200" y="4648200"/>
              <a:ext cx="1203806" cy="255537"/>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Industrial</a:t>
              </a:r>
            </a:p>
          </p:txBody>
        </p:sp>
        <p:sp>
          <p:nvSpPr>
            <p:cNvPr id="152" name="Rounded Rectangle 151"/>
            <p:cNvSpPr/>
            <p:nvPr/>
          </p:nvSpPr>
          <p:spPr>
            <a:xfrm>
              <a:off x="3352799" y="5867400"/>
              <a:ext cx="1275042" cy="252637"/>
            </a:xfrm>
            <a:prstGeom prst="roundRect">
              <a:avLst/>
            </a:prstGeom>
            <a:solidFill>
              <a:schemeClr val="accent4">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SMCRA</a:t>
              </a:r>
            </a:p>
          </p:txBody>
        </p:sp>
        <p:sp>
          <p:nvSpPr>
            <p:cNvPr id="154" name="Rounded Rectangle 153"/>
            <p:cNvSpPr/>
            <p:nvPr/>
          </p:nvSpPr>
          <p:spPr>
            <a:xfrm>
              <a:off x="1905000" y="6172200"/>
              <a:ext cx="1203806" cy="256771"/>
            </a:xfrm>
            <a:prstGeom prst="round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Health </a:t>
              </a:r>
              <a:r>
                <a:rPr lang="en-US" sz="1200" dirty="0" err="1"/>
                <a:t>Depts</a:t>
              </a:r>
              <a:endParaRPr lang="en-US" sz="1200" dirty="0"/>
            </a:p>
          </p:txBody>
        </p:sp>
        <p:sp>
          <p:nvSpPr>
            <p:cNvPr id="155" name="Rounded Rectangle 154"/>
            <p:cNvSpPr/>
            <p:nvPr/>
          </p:nvSpPr>
          <p:spPr>
            <a:xfrm>
              <a:off x="457200" y="6172200"/>
              <a:ext cx="1203806" cy="255537"/>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On-Site</a:t>
              </a:r>
            </a:p>
          </p:txBody>
        </p:sp>
        <p:sp>
          <p:nvSpPr>
            <p:cNvPr id="157" name="Rounded Rectangle 156"/>
            <p:cNvSpPr/>
            <p:nvPr/>
          </p:nvSpPr>
          <p:spPr>
            <a:xfrm>
              <a:off x="3352800" y="2590800"/>
              <a:ext cx="1295400" cy="457200"/>
            </a:xfrm>
            <a:prstGeom prst="round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Area Develop. Districts</a:t>
              </a:r>
            </a:p>
          </p:txBody>
        </p:sp>
        <p:sp>
          <p:nvSpPr>
            <p:cNvPr id="158" name="Rounded Rectangle 157"/>
            <p:cNvSpPr/>
            <p:nvPr/>
          </p:nvSpPr>
          <p:spPr>
            <a:xfrm>
              <a:off x="3352800" y="3200400"/>
              <a:ext cx="1295400" cy="457200"/>
            </a:xfrm>
            <a:prstGeom prst="round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KY Infrastructure</a:t>
              </a:r>
            </a:p>
            <a:p>
              <a:pPr algn="ctr"/>
              <a:r>
                <a:rPr lang="en-US" sz="1200" dirty="0"/>
                <a:t>Authority</a:t>
              </a:r>
            </a:p>
          </p:txBody>
        </p:sp>
        <p:sp>
          <p:nvSpPr>
            <p:cNvPr id="159" name="Down Arrow 158"/>
            <p:cNvSpPr/>
            <p:nvPr/>
          </p:nvSpPr>
          <p:spPr>
            <a:xfrm>
              <a:off x="3886200" y="4267200"/>
              <a:ext cx="207819" cy="157912"/>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Down Arrow 159"/>
            <p:cNvSpPr/>
            <p:nvPr/>
          </p:nvSpPr>
          <p:spPr>
            <a:xfrm rot="16200000">
              <a:off x="3134591" y="2656609"/>
              <a:ext cx="207819" cy="2286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Rounded Rectangle 165"/>
            <p:cNvSpPr/>
            <p:nvPr/>
          </p:nvSpPr>
          <p:spPr>
            <a:xfrm>
              <a:off x="1905000" y="4952999"/>
              <a:ext cx="1219200" cy="346434"/>
            </a:xfrm>
            <a:prstGeom prst="round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6 Minimum Controls</a:t>
              </a:r>
            </a:p>
          </p:txBody>
        </p:sp>
        <p:sp>
          <p:nvSpPr>
            <p:cNvPr id="167" name="Rounded Rectangle 166"/>
            <p:cNvSpPr/>
            <p:nvPr/>
          </p:nvSpPr>
          <p:spPr>
            <a:xfrm>
              <a:off x="1904999" y="4343400"/>
              <a:ext cx="1236069" cy="394715"/>
            </a:xfrm>
            <a:prstGeom prst="round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9 Minimum Controls</a:t>
              </a:r>
            </a:p>
          </p:txBody>
        </p:sp>
        <p:sp>
          <p:nvSpPr>
            <p:cNvPr id="171" name="Rounded Rectangle 170"/>
            <p:cNvSpPr/>
            <p:nvPr/>
          </p:nvSpPr>
          <p:spPr>
            <a:xfrm>
              <a:off x="1905000" y="5867400"/>
              <a:ext cx="1203806" cy="252637"/>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404 Permit</a:t>
              </a:r>
            </a:p>
          </p:txBody>
        </p:sp>
        <p:sp>
          <p:nvSpPr>
            <p:cNvPr id="172" name="Down Arrow 171"/>
            <p:cNvSpPr/>
            <p:nvPr/>
          </p:nvSpPr>
          <p:spPr>
            <a:xfrm rot="16200000">
              <a:off x="1672831" y="4367909"/>
              <a:ext cx="207819" cy="2286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Down Arrow 176"/>
            <p:cNvSpPr/>
            <p:nvPr/>
          </p:nvSpPr>
          <p:spPr>
            <a:xfrm rot="16200000">
              <a:off x="1686790" y="4942609"/>
              <a:ext cx="207819" cy="2286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Down Arrow 177"/>
            <p:cNvSpPr/>
            <p:nvPr/>
          </p:nvSpPr>
          <p:spPr>
            <a:xfrm rot="16200000">
              <a:off x="1686791" y="5877949"/>
              <a:ext cx="207819" cy="2286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Down Arrow 178"/>
            <p:cNvSpPr/>
            <p:nvPr/>
          </p:nvSpPr>
          <p:spPr>
            <a:xfrm rot="16200000">
              <a:off x="3134591" y="5870971"/>
              <a:ext cx="207819" cy="2286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Rounded Rectangle 179"/>
            <p:cNvSpPr/>
            <p:nvPr/>
          </p:nvSpPr>
          <p:spPr>
            <a:xfrm>
              <a:off x="4876800" y="5334000"/>
              <a:ext cx="1203806" cy="251841"/>
            </a:xfrm>
            <a:prstGeom prst="round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000000"/>
                  </a:solidFill>
                </a:rPr>
                <a:t>Ag </a:t>
              </a:r>
              <a:r>
                <a:rPr lang="en-US" sz="1000">
                  <a:solidFill>
                    <a:srgbClr val="000000"/>
                  </a:solidFill>
                </a:rPr>
                <a:t>WQ Plan</a:t>
              </a:r>
              <a:endParaRPr lang="en-US" sz="1000" dirty="0">
                <a:solidFill>
                  <a:srgbClr val="000000"/>
                </a:solidFill>
              </a:endParaRPr>
            </a:p>
          </p:txBody>
        </p:sp>
        <p:sp>
          <p:nvSpPr>
            <p:cNvPr id="106" name="Rounded Rectangle 105"/>
            <p:cNvSpPr/>
            <p:nvPr/>
          </p:nvSpPr>
          <p:spPr>
            <a:xfrm>
              <a:off x="1885804" y="3971707"/>
              <a:ext cx="1275042" cy="237325"/>
            </a:xfrm>
            <a:prstGeom prst="roundRect">
              <a:avLst/>
            </a:prstGeom>
            <a:solidFill>
              <a:schemeClr val="accent4">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Agreed Order</a:t>
              </a:r>
            </a:p>
          </p:txBody>
        </p:sp>
        <p:sp>
          <p:nvSpPr>
            <p:cNvPr id="109" name="Down Arrow 108"/>
            <p:cNvSpPr/>
            <p:nvPr/>
          </p:nvSpPr>
          <p:spPr>
            <a:xfrm rot="16200000">
              <a:off x="1685629" y="3989819"/>
              <a:ext cx="207819" cy="2286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2" name="Rounded Rectangle 111"/>
          <p:cNvSpPr/>
          <p:nvPr/>
        </p:nvSpPr>
        <p:spPr>
          <a:xfrm>
            <a:off x="7638696" y="4502262"/>
            <a:ext cx="1277891" cy="430554"/>
          </a:xfrm>
          <a:prstGeom prst="round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Basin Watershed Watch</a:t>
            </a:r>
          </a:p>
        </p:txBody>
      </p:sp>
      <p:sp>
        <p:nvSpPr>
          <p:cNvPr id="113" name="Down Arrow 112"/>
          <p:cNvSpPr/>
          <p:nvPr/>
        </p:nvSpPr>
        <p:spPr>
          <a:xfrm rot="16200000">
            <a:off x="1493511" y="3394501"/>
            <a:ext cx="197092" cy="233282"/>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679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3">
            <a:extLst>
              <a:ext uri="{28A0092B-C50C-407E-A947-70E740481C1C}">
                <a14:useLocalDpi xmlns:a14="http://schemas.microsoft.com/office/drawing/2010/main" val="0"/>
              </a:ext>
            </a:extLst>
          </a:blip>
          <a:srcRect l="1" r="363"/>
          <a:stretch/>
        </p:blipFill>
        <p:spPr>
          <a:xfrm>
            <a:off x="659687" y="929934"/>
            <a:ext cx="7910164" cy="5322400"/>
          </a:xfrm>
        </p:spPr>
      </p:pic>
      <p:sp>
        <p:nvSpPr>
          <p:cNvPr id="4" name="TextBox 3"/>
          <p:cNvSpPr txBox="1"/>
          <p:nvPr/>
        </p:nvSpPr>
        <p:spPr>
          <a:xfrm>
            <a:off x="1960966" y="388436"/>
            <a:ext cx="5307607" cy="646331"/>
          </a:xfrm>
          <a:prstGeom prst="rect">
            <a:avLst/>
          </a:prstGeom>
          <a:noFill/>
        </p:spPr>
        <p:txBody>
          <a:bodyPr wrap="none" rtlCol="0">
            <a:spAutoFit/>
          </a:bodyPr>
          <a:lstStyle/>
          <a:p>
            <a:pPr algn="ctr"/>
            <a:r>
              <a:rPr lang="en-US" sz="3600" b="1" dirty="0">
                <a:latin typeface="Avenir Next Regular"/>
              </a:rPr>
              <a:t>2017 Monitoring Locations</a:t>
            </a:r>
          </a:p>
        </p:txBody>
      </p:sp>
    </p:spTree>
    <p:extLst>
      <p:ext uri="{BB962C8B-B14F-4D97-AF65-F5344CB8AC3E}">
        <p14:creationId xmlns:p14="http://schemas.microsoft.com/office/powerpoint/2010/main" val="1852763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Kentucky DOW Monitoring Programs</a:t>
            </a:r>
            <a:endParaRPr lang="en-US" strike="sngStrike" dirty="0"/>
          </a:p>
        </p:txBody>
      </p:sp>
      <p:sp>
        <p:nvSpPr>
          <p:cNvPr id="5" name="Content Placeholder 4"/>
          <p:cNvSpPr>
            <a:spLocks noGrp="1"/>
          </p:cNvSpPr>
          <p:nvPr>
            <p:ph idx="1"/>
          </p:nvPr>
        </p:nvSpPr>
        <p:spPr>
          <a:xfrm>
            <a:off x="379159" y="1612708"/>
            <a:ext cx="8150087" cy="4728132"/>
          </a:xfrm>
        </p:spPr>
        <p:txBody>
          <a:bodyPr>
            <a:normAutofit fontScale="92500" lnSpcReduction="10000"/>
          </a:bodyPr>
          <a:lstStyle/>
          <a:p>
            <a:pPr marL="0" indent="0">
              <a:buNone/>
            </a:pPr>
            <a:r>
              <a:rPr lang="en-US" b="1" dirty="0">
                <a:latin typeface="Calibri" panose="020F0502020204030204" pitchFamily="34" charset="0"/>
                <a:cs typeface="Calibri" panose="020F0502020204030204" pitchFamily="34" charset="0"/>
              </a:rPr>
              <a:t>Ambient Monitoring</a:t>
            </a:r>
          </a:p>
          <a:p>
            <a:pPr lvl="1"/>
            <a:r>
              <a:rPr lang="en-US" sz="2400" dirty="0">
                <a:latin typeface="Calibri" panose="020F0502020204030204" pitchFamily="34" charset="0"/>
                <a:cs typeface="Calibri" panose="020F0502020204030204" pitchFamily="34" charset="0"/>
              </a:rPr>
              <a:t>72 Fixed</a:t>
            </a:r>
          </a:p>
          <a:p>
            <a:pPr lvl="1"/>
            <a:r>
              <a:rPr lang="en-US" sz="2400" dirty="0">
                <a:latin typeface="Calibri" panose="020F0502020204030204" pitchFamily="34" charset="0"/>
                <a:cs typeface="Calibri" panose="020F0502020204030204" pitchFamily="34" charset="0"/>
              </a:rPr>
              <a:t>106 (20-25/year) Rotating Sites (as of 2016)</a:t>
            </a:r>
          </a:p>
          <a:p>
            <a:pPr lvl="1"/>
            <a:r>
              <a:rPr lang="en-US" sz="2400" dirty="0">
                <a:latin typeface="Calibri" panose="020F0502020204030204" pitchFamily="34" charset="0"/>
                <a:cs typeface="Calibri" panose="020F0502020204030204" pitchFamily="34" charset="0"/>
              </a:rPr>
              <a:t>Includes streams and rivers</a:t>
            </a:r>
          </a:p>
          <a:p>
            <a:pPr lvl="1"/>
            <a:r>
              <a:rPr lang="en-US" sz="2400" dirty="0">
                <a:latin typeface="Calibri" panose="020F0502020204030204" pitchFamily="34" charset="0"/>
                <a:cs typeface="Calibri" panose="020F0502020204030204" pitchFamily="34" charset="0"/>
              </a:rPr>
              <a:t>Ambient Lakes are a separate program</a:t>
            </a:r>
          </a:p>
          <a:p>
            <a:pPr marL="0" indent="0">
              <a:buNone/>
            </a:pPr>
            <a:r>
              <a:rPr lang="en-US" b="1" dirty="0">
                <a:latin typeface="Calibri" panose="020F0502020204030204" pitchFamily="34" charset="0"/>
                <a:cs typeface="Calibri" panose="020F0502020204030204" pitchFamily="34" charset="0"/>
              </a:rPr>
              <a:t>Probabilistic Monitoring</a:t>
            </a:r>
          </a:p>
          <a:p>
            <a:pPr lvl="1"/>
            <a:r>
              <a:rPr lang="en-US" sz="2400" dirty="0">
                <a:latin typeface="Calibri" panose="020F0502020204030204" pitchFamily="34" charset="0"/>
                <a:cs typeface="Calibri" panose="020F0502020204030204" pitchFamily="34" charset="0"/>
              </a:rPr>
              <a:t>About 50 </a:t>
            </a:r>
            <a:r>
              <a:rPr lang="en-US" sz="2400" u="sng" dirty="0">
                <a:latin typeface="Calibri" panose="020F0502020204030204" pitchFamily="34" charset="0"/>
                <a:cs typeface="Calibri" panose="020F0502020204030204" pitchFamily="34" charset="0"/>
              </a:rPr>
              <a:t>random</a:t>
            </a:r>
            <a:r>
              <a:rPr lang="en-US" sz="2400" dirty="0">
                <a:latin typeface="Calibri" panose="020F0502020204030204" pitchFamily="34" charset="0"/>
                <a:cs typeface="Calibri" panose="020F0502020204030204" pitchFamily="34" charset="0"/>
              </a:rPr>
              <a:t> sites/year (as of 2018, not including wetlands)</a:t>
            </a:r>
          </a:p>
          <a:p>
            <a:pPr lvl="1"/>
            <a:r>
              <a:rPr lang="en-US" sz="2400" dirty="0">
                <a:latin typeface="Calibri" panose="020F0502020204030204" pitchFamily="34" charset="0"/>
                <a:cs typeface="Calibri" panose="020F0502020204030204" pitchFamily="34" charset="0"/>
              </a:rPr>
              <a:t>For Probabilistic Stream Biomonitoring, macroinvertebrates and fish are sampled across the state.  </a:t>
            </a:r>
          </a:p>
          <a:p>
            <a:pPr lvl="1"/>
            <a:r>
              <a:rPr lang="en-US" sz="2400" dirty="0">
                <a:latin typeface="Calibri" panose="020F0502020204030204" pitchFamily="34" charset="0"/>
                <a:cs typeface="Calibri" panose="020F0502020204030204" pitchFamily="34" charset="0"/>
              </a:rPr>
              <a:t>Probabilistic Wetland Biomonitoring looks at vegetation, amphibians, soil, and other parameters.</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6" name="Picture 5" descr="A person standing next to a body of water&#10;&#10;Description generated with high confidence">
            <a:extLst>
              <a:ext uri="{FF2B5EF4-FFF2-40B4-BE49-F238E27FC236}">
                <a16:creationId xmlns:a16="http://schemas.microsoft.com/office/drawing/2014/main" id="{7C5A051C-7B95-4BF2-8AC9-2F6683F0B7B8}"/>
              </a:ext>
            </a:extLst>
          </p:cNvPr>
          <p:cNvPicPr>
            <a:picLocks noChangeAspect="1"/>
          </p:cNvPicPr>
          <p:nvPr/>
        </p:nvPicPr>
        <p:blipFill>
          <a:blip r:embed="rId3"/>
          <a:stretch>
            <a:fillRect/>
          </a:stretch>
        </p:blipFill>
        <p:spPr>
          <a:xfrm>
            <a:off x="6421170" y="1649207"/>
            <a:ext cx="2557939" cy="19184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4721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54AD-8564-4BAF-B7C6-65765CE6D991}"/>
              </a:ext>
            </a:extLst>
          </p:cNvPr>
          <p:cNvSpPr>
            <a:spLocks noGrp="1"/>
          </p:cNvSpPr>
          <p:nvPr>
            <p:ph type="title"/>
          </p:nvPr>
        </p:nvSpPr>
        <p:spPr/>
        <p:txBody>
          <a:bodyPr/>
          <a:lstStyle/>
          <a:p>
            <a:r>
              <a:rPr lang="en-US" dirty="0"/>
              <a:t>Ambient Rivers Monitoring</a:t>
            </a:r>
          </a:p>
        </p:txBody>
      </p:sp>
      <p:pic>
        <p:nvPicPr>
          <p:cNvPr id="5" name="Picture 4">
            <a:extLst>
              <a:ext uri="{FF2B5EF4-FFF2-40B4-BE49-F238E27FC236}">
                <a16:creationId xmlns:a16="http://schemas.microsoft.com/office/drawing/2014/main" id="{157683C8-9155-48AE-99E9-B93ED6A2A883}"/>
              </a:ext>
            </a:extLst>
          </p:cNvPr>
          <p:cNvPicPr>
            <a:picLocks noChangeAspect="1"/>
          </p:cNvPicPr>
          <p:nvPr/>
        </p:nvPicPr>
        <p:blipFill>
          <a:blip r:embed="rId3"/>
          <a:stretch>
            <a:fillRect/>
          </a:stretch>
        </p:blipFill>
        <p:spPr>
          <a:xfrm>
            <a:off x="261754" y="1417638"/>
            <a:ext cx="8620491" cy="4785775"/>
          </a:xfrm>
          <a:prstGeom prst="rect">
            <a:avLst/>
          </a:prstGeom>
        </p:spPr>
      </p:pic>
    </p:spTree>
    <p:extLst>
      <p:ext uri="{BB962C8B-B14F-4D97-AF65-F5344CB8AC3E}">
        <p14:creationId xmlns:p14="http://schemas.microsoft.com/office/powerpoint/2010/main" val="3232350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507" y="1265238"/>
            <a:ext cx="8124792" cy="498862"/>
          </a:xfrm>
        </p:spPr>
        <p:txBody>
          <a:bodyPr>
            <a:normAutofit/>
          </a:bodyPr>
          <a:lstStyle/>
          <a:p>
            <a:pPr marL="0" indent="0" algn="ctr">
              <a:buNone/>
            </a:pPr>
            <a:r>
              <a:rPr lang="en-US" sz="2400" dirty="0">
                <a:latin typeface="Calibri" panose="020F0502020204030204" pitchFamily="34" charset="0"/>
                <a:cs typeface="Calibri" panose="020F0502020204030204" pitchFamily="34" charset="0"/>
              </a:rPr>
              <a:t>Framework 5-Year Rotation</a:t>
            </a:r>
          </a:p>
        </p:txBody>
      </p:sp>
      <p:sp>
        <p:nvSpPr>
          <p:cNvPr id="4" name="Title 3"/>
          <p:cNvSpPr>
            <a:spLocks noGrp="1"/>
          </p:cNvSpPr>
          <p:nvPr>
            <p:ph type="title"/>
          </p:nvPr>
        </p:nvSpPr>
        <p:spPr/>
        <p:txBody>
          <a:bodyPr/>
          <a:lstStyle/>
          <a:p>
            <a:r>
              <a:rPr lang="en-US" dirty="0"/>
              <a:t>Ambient Rivers Monitoring</a:t>
            </a:r>
          </a:p>
        </p:txBody>
      </p:sp>
      <p:pic>
        <p:nvPicPr>
          <p:cNvPr id="6" name="Picture 5">
            <a:extLst>
              <a:ext uri="{FF2B5EF4-FFF2-40B4-BE49-F238E27FC236}">
                <a16:creationId xmlns:a16="http://schemas.microsoft.com/office/drawing/2014/main" id="{5A5A6120-7D3F-406E-A578-29B8F0515ADC}"/>
              </a:ext>
            </a:extLst>
          </p:cNvPr>
          <p:cNvPicPr>
            <a:picLocks noChangeAspect="1"/>
          </p:cNvPicPr>
          <p:nvPr/>
        </p:nvPicPr>
        <p:blipFill rotWithShape="1">
          <a:blip r:embed="rId3"/>
          <a:srcRect b="28750"/>
          <a:stretch/>
        </p:blipFill>
        <p:spPr>
          <a:xfrm>
            <a:off x="557245" y="1764100"/>
            <a:ext cx="8124792" cy="4473252"/>
          </a:xfrm>
          <a:prstGeom prst="rect">
            <a:avLst/>
          </a:prstGeom>
        </p:spPr>
      </p:pic>
      <p:sp>
        <p:nvSpPr>
          <p:cNvPr id="7" name="Rectangle 6">
            <a:extLst>
              <a:ext uri="{FF2B5EF4-FFF2-40B4-BE49-F238E27FC236}">
                <a16:creationId xmlns:a16="http://schemas.microsoft.com/office/drawing/2014/main" id="{9EA52D31-DA12-4CAA-ACE7-42A30A9EEC92}"/>
              </a:ext>
            </a:extLst>
          </p:cNvPr>
          <p:cNvSpPr/>
          <p:nvPr/>
        </p:nvSpPr>
        <p:spPr>
          <a:xfrm>
            <a:off x="6621117" y="4396085"/>
            <a:ext cx="53091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1</a:t>
            </a:r>
          </a:p>
        </p:txBody>
      </p:sp>
      <p:sp>
        <p:nvSpPr>
          <p:cNvPr id="9" name="Rectangle 8">
            <a:extLst>
              <a:ext uri="{FF2B5EF4-FFF2-40B4-BE49-F238E27FC236}">
                <a16:creationId xmlns:a16="http://schemas.microsoft.com/office/drawing/2014/main" id="{C3729D74-FABD-41D8-94F6-227F1ADD1D78}"/>
              </a:ext>
            </a:extLst>
          </p:cNvPr>
          <p:cNvSpPr/>
          <p:nvPr/>
        </p:nvSpPr>
        <p:spPr>
          <a:xfrm>
            <a:off x="6242602" y="3192599"/>
            <a:ext cx="53091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2</a:t>
            </a:r>
          </a:p>
        </p:txBody>
      </p:sp>
      <p:sp>
        <p:nvSpPr>
          <p:cNvPr id="10" name="Rectangle 9">
            <a:extLst>
              <a:ext uri="{FF2B5EF4-FFF2-40B4-BE49-F238E27FC236}">
                <a16:creationId xmlns:a16="http://schemas.microsoft.com/office/drawing/2014/main" id="{0D3188CE-82A3-43D7-AB34-203807480DCE}"/>
              </a:ext>
            </a:extLst>
          </p:cNvPr>
          <p:cNvSpPr/>
          <p:nvPr/>
        </p:nvSpPr>
        <p:spPr>
          <a:xfrm>
            <a:off x="4712597" y="3654264"/>
            <a:ext cx="53091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2</a:t>
            </a:r>
          </a:p>
        </p:txBody>
      </p:sp>
      <p:sp>
        <p:nvSpPr>
          <p:cNvPr id="11" name="Rectangle 10">
            <a:extLst>
              <a:ext uri="{FF2B5EF4-FFF2-40B4-BE49-F238E27FC236}">
                <a16:creationId xmlns:a16="http://schemas.microsoft.com/office/drawing/2014/main" id="{8249D73E-CF64-41CC-932F-8DD00E0966DA}"/>
              </a:ext>
            </a:extLst>
          </p:cNvPr>
          <p:cNvSpPr/>
          <p:nvPr/>
        </p:nvSpPr>
        <p:spPr>
          <a:xfrm>
            <a:off x="7386119" y="3698895"/>
            <a:ext cx="53091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5</a:t>
            </a:r>
          </a:p>
        </p:txBody>
      </p:sp>
      <p:sp>
        <p:nvSpPr>
          <p:cNvPr id="13" name="Rectangle 12">
            <a:extLst>
              <a:ext uri="{FF2B5EF4-FFF2-40B4-BE49-F238E27FC236}">
                <a16:creationId xmlns:a16="http://schemas.microsoft.com/office/drawing/2014/main" id="{8C950C08-1FF2-4DB2-B52B-F38F3EB4CF19}"/>
              </a:ext>
            </a:extLst>
          </p:cNvPr>
          <p:cNvSpPr/>
          <p:nvPr/>
        </p:nvSpPr>
        <p:spPr>
          <a:xfrm>
            <a:off x="3448049" y="4577594"/>
            <a:ext cx="53091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4</a:t>
            </a:r>
          </a:p>
        </p:txBody>
      </p:sp>
      <p:sp>
        <p:nvSpPr>
          <p:cNvPr id="14" name="Rectangle 13">
            <a:extLst>
              <a:ext uri="{FF2B5EF4-FFF2-40B4-BE49-F238E27FC236}">
                <a16:creationId xmlns:a16="http://schemas.microsoft.com/office/drawing/2014/main" id="{6D7FAC74-1E14-430B-8591-7CE7926D76C3}"/>
              </a:ext>
            </a:extLst>
          </p:cNvPr>
          <p:cNvSpPr/>
          <p:nvPr/>
        </p:nvSpPr>
        <p:spPr>
          <a:xfrm>
            <a:off x="1740709" y="5039259"/>
            <a:ext cx="53091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3</a:t>
            </a:r>
          </a:p>
        </p:txBody>
      </p:sp>
      <p:sp>
        <p:nvSpPr>
          <p:cNvPr id="15" name="Rectangle 14">
            <a:extLst>
              <a:ext uri="{FF2B5EF4-FFF2-40B4-BE49-F238E27FC236}">
                <a16:creationId xmlns:a16="http://schemas.microsoft.com/office/drawing/2014/main" id="{2CBC9D89-D90C-4215-86F7-D9DB63FB3686}"/>
              </a:ext>
            </a:extLst>
          </p:cNvPr>
          <p:cNvSpPr/>
          <p:nvPr/>
        </p:nvSpPr>
        <p:spPr>
          <a:xfrm>
            <a:off x="5708425" y="5082763"/>
            <a:ext cx="53091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3</a:t>
            </a:r>
          </a:p>
        </p:txBody>
      </p:sp>
    </p:spTree>
    <p:extLst>
      <p:ext uri="{BB962C8B-B14F-4D97-AF65-F5344CB8AC3E}">
        <p14:creationId xmlns:p14="http://schemas.microsoft.com/office/powerpoint/2010/main" val="1460097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AFDA3-3498-4F54-9FAD-CC2928794AFD}"/>
              </a:ext>
            </a:extLst>
          </p:cNvPr>
          <p:cNvSpPr>
            <a:spLocks noGrp="1"/>
          </p:cNvSpPr>
          <p:nvPr>
            <p:ph type="title"/>
          </p:nvPr>
        </p:nvSpPr>
        <p:spPr/>
        <p:txBody>
          <a:bodyPr/>
          <a:lstStyle/>
          <a:p>
            <a:r>
              <a:rPr lang="en-US" dirty="0"/>
              <a:t>Ambient Lake Monitoring Locations</a:t>
            </a:r>
          </a:p>
        </p:txBody>
      </p:sp>
      <p:pic>
        <p:nvPicPr>
          <p:cNvPr id="4" name="Content Placeholder 3">
            <a:extLst>
              <a:ext uri="{FF2B5EF4-FFF2-40B4-BE49-F238E27FC236}">
                <a16:creationId xmlns:a16="http://schemas.microsoft.com/office/drawing/2014/main" id="{041A12EC-C0FA-417F-AF9B-847768EC40BF}"/>
              </a:ext>
            </a:extLst>
          </p:cNvPr>
          <p:cNvPicPr>
            <a:picLocks noGrp="1" noChangeAspect="1"/>
          </p:cNvPicPr>
          <p:nvPr>
            <p:ph idx="1"/>
          </p:nvPr>
        </p:nvPicPr>
        <p:blipFill rotWithShape="1">
          <a:blip r:embed="rId3"/>
          <a:srcRect l="764" t="2502" r="1250" b="2544"/>
          <a:stretch/>
        </p:blipFill>
        <p:spPr>
          <a:xfrm>
            <a:off x="371506" y="1671639"/>
            <a:ext cx="8315293" cy="3566854"/>
          </a:xfrm>
          <a:prstGeom prst="rect">
            <a:avLst/>
          </a:prstGeom>
        </p:spPr>
      </p:pic>
    </p:spTree>
    <p:extLst>
      <p:ext uri="{BB962C8B-B14F-4D97-AF65-F5344CB8AC3E}">
        <p14:creationId xmlns:p14="http://schemas.microsoft.com/office/powerpoint/2010/main" val="3137955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C3DA1-597C-450F-9EDE-79514DE39326}"/>
              </a:ext>
            </a:extLst>
          </p:cNvPr>
          <p:cNvSpPr>
            <a:spLocks noGrp="1"/>
          </p:cNvSpPr>
          <p:nvPr>
            <p:ph type="title"/>
          </p:nvPr>
        </p:nvSpPr>
        <p:spPr>
          <a:xfrm>
            <a:off x="371507" y="9943"/>
            <a:ext cx="8315292" cy="1143000"/>
          </a:xfrm>
        </p:spPr>
        <p:txBody>
          <a:bodyPr/>
          <a:lstStyle/>
          <a:p>
            <a:r>
              <a:rPr lang="en-US" dirty="0"/>
              <a:t>Additional Monitoring Approaches</a:t>
            </a:r>
          </a:p>
        </p:txBody>
      </p:sp>
      <p:sp>
        <p:nvSpPr>
          <p:cNvPr id="3" name="Content Placeholder 2">
            <a:extLst>
              <a:ext uri="{FF2B5EF4-FFF2-40B4-BE49-F238E27FC236}">
                <a16:creationId xmlns:a16="http://schemas.microsoft.com/office/drawing/2014/main" id="{073F2D81-253D-4C55-8772-FE50FF8974A3}"/>
              </a:ext>
            </a:extLst>
          </p:cNvPr>
          <p:cNvSpPr>
            <a:spLocks noGrp="1"/>
          </p:cNvSpPr>
          <p:nvPr>
            <p:ph idx="1"/>
          </p:nvPr>
        </p:nvSpPr>
        <p:spPr>
          <a:xfrm>
            <a:off x="371503" y="1152943"/>
            <a:ext cx="8315294" cy="5103479"/>
          </a:xfrm>
        </p:spPr>
        <p:txBody>
          <a:bodyPr>
            <a:normAutofit fontScale="70000" lnSpcReduction="20000"/>
          </a:bodyPr>
          <a:lstStyle/>
          <a:p>
            <a:r>
              <a:rPr lang="en-US" b="1" dirty="0">
                <a:latin typeface="Calibri" panose="020F0502020204030204" pitchFamily="34" charset="0"/>
                <a:cs typeface="Calibri" panose="020F0502020204030204" pitchFamily="34" charset="0"/>
              </a:rPr>
              <a:t>Reference Reach</a:t>
            </a:r>
            <a:endParaRPr lang="en-US" dirty="0">
              <a:latin typeface="Calibri" panose="020F0502020204030204" pitchFamily="34" charset="0"/>
              <a:cs typeface="Calibri" panose="020F0502020204030204" pitchFamily="34" charset="0"/>
            </a:endParaRPr>
          </a:p>
          <a:p>
            <a:pPr lvl="1"/>
            <a:r>
              <a:rPr lang="en-US" sz="2400" dirty="0">
                <a:latin typeface="Calibri" panose="020F0502020204030204" pitchFamily="34" charset="0"/>
                <a:cs typeface="Calibri" panose="020F0502020204030204" pitchFamily="34" charset="0"/>
              </a:rPr>
              <a:t>Least disturbed streams</a:t>
            </a: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Fish Tissue Program </a:t>
            </a:r>
          </a:p>
          <a:p>
            <a:pPr lvl="1"/>
            <a:r>
              <a:rPr lang="en-US" dirty="0">
                <a:latin typeface="Calibri" panose="020F0502020204030204" pitchFamily="34" charset="0"/>
                <a:cs typeface="Calibri" panose="020F0502020204030204" pitchFamily="34" charset="0"/>
              </a:rPr>
              <a:t>Metals concentrations in fish</a:t>
            </a:r>
          </a:p>
          <a:p>
            <a:pPr marL="457200" lvl="1" indent="0">
              <a:buNone/>
            </a:pPr>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HAB (Harmful Algal Bloom) Response Program</a:t>
            </a:r>
          </a:p>
          <a:p>
            <a:pPr lvl="1"/>
            <a:r>
              <a:rPr lang="en-US" dirty="0">
                <a:latin typeface="Calibri" panose="020F0502020204030204" pitchFamily="34" charset="0"/>
                <a:cs typeface="Calibri" panose="020F0502020204030204" pitchFamily="34" charset="0"/>
              </a:rPr>
              <a:t>Health advisories for toxin concentrations</a:t>
            </a:r>
          </a:p>
          <a:p>
            <a:pPr lvl="1"/>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TMDL</a:t>
            </a:r>
          </a:p>
          <a:p>
            <a:pPr lvl="1"/>
            <a:r>
              <a:rPr lang="en-US" dirty="0">
                <a:latin typeface="Calibri" panose="020F0502020204030204" pitchFamily="34" charset="0"/>
                <a:cs typeface="Calibri" panose="020F0502020204030204" pitchFamily="34" charset="0"/>
              </a:rPr>
              <a:t>For developing Total Maximum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Daily Load documents</a:t>
            </a:r>
          </a:p>
          <a:p>
            <a:pPr lvl="1"/>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Intensive Monitoring</a:t>
            </a:r>
          </a:p>
          <a:p>
            <a:pPr lvl="1"/>
            <a:r>
              <a:rPr lang="en-US" dirty="0">
                <a:latin typeface="Calibri" panose="020F0502020204030204" pitchFamily="34" charset="0"/>
                <a:cs typeface="Calibri" panose="020F0502020204030204" pitchFamily="34" charset="0"/>
              </a:rPr>
              <a:t>Area-concentrated monitoring</a:t>
            </a:r>
          </a:p>
          <a:p>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44057F4-A9E8-451F-9F39-7F99C0FAF833}"/>
              </a:ext>
            </a:extLst>
          </p:cNvPr>
          <p:cNvPicPr>
            <a:picLocks noChangeAspect="1"/>
          </p:cNvPicPr>
          <p:nvPr/>
        </p:nvPicPr>
        <p:blipFill>
          <a:blip r:embed="rId3"/>
          <a:stretch>
            <a:fillRect/>
          </a:stretch>
        </p:blipFill>
        <p:spPr>
          <a:xfrm>
            <a:off x="6386092" y="3553693"/>
            <a:ext cx="2514600" cy="2514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7828431"/>
      </p:ext>
    </p:extLst>
  </p:cSld>
  <p:clrMapOvr>
    <a:masterClrMapping/>
  </p:clrMapOvr>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UK PPT White Standard</Template>
  <TotalTime>43837</TotalTime>
  <Words>4052</Words>
  <Application>Microsoft Office PowerPoint</Application>
  <PresentationFormat>On-screen Show (4:3)</PresentationFormat>
  <Paragraphs>627</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Avenir LT Std 35 Light</vt:lpstr>
      <vt:lpstr>Avenir Next Regular</vt:lpstr>
      <vt:lpstr>AvenirNext LT Pro Bold</vt:lpstr>
      <vt:lpstr>Calibri</vt:lpstr>
      <vt:lpstr>Mercury Display</vt:lpstr>
      <vt:lpstr>Mercury Display Semibold</vt:lpstr>
      <vt:lpstr>Times New Roman</vt:lpstr>
      <vt:lpstr>Verdana</vt:lpstr>
      <vt:lpstr>UK Primary White Standard</vt:lpstr>
      <vt:lpstr>Watershed Academy Watershed Coordinator Training Series</vt:lpstr>
      <vt:lpstr>PowerPoint Presentation</vt:lpstr>
      <vt:lpstr>Monitoring and Assessment Overview</vt:lpstr>
      <vt:lpstr>PowerPoint Presentation</vt:lpstr>
      <vt:lpstr>Kentucky DOW Monitoring Programs</vt:lpstr>
      <vt:lpstr>Ambient Rivers Monitoring</vt:lpstr>
      <vt:lpstr>Ambient Rivers Monitoring</vt:lpstr>
      <vt:lpstr>Ambient Lake Monitoring Locations</vt:lpstr>
      <vt:lpstr>Additional Monitoring Approaches</vt:lpstr>
      <vt:lpstr>Additional Monitoring Approaches</vt:lpstr>
      <vt:lpstr>PowerPoint Presentation</vt:lpstr>
      <vt:lpstr>Assessment (Chemical) Evaluating Use Support</vt:lpstr>
      <vt:lpstr>Assessment (Biological) Evaluating Use Support</vt:lpstr>
      <vt:lpstr>Assessment (Recreational) Evaluating Use Support</vt:lpstr>
      <vt:lpstr>Assessment Report</vt:lpstr>
      <vt:lpstr>PowerPoint Presentation</vt:lpstr>
      <vt:lpstr>Assessment Report</vt:lpstr>
      <vt:lpstr>PowerPoint Presentation</vt:lpstr>
      <vt:lpstr>Assessment of Streams by Designated Use</vt:lpstr>
      <vt:lpstr>Assessment Report</vt:lpstr>
      <vt:lpstr>Assessment Report: Aquatic Life</vt:lpstr>
      <vt:lpstr>Assessment Report: Primary Contact</vt:lpstr>
      <vt:lpstr>Assessment Report Impairments: All Uses</vt:lpstr>
      <vt:lpstr>What is a TMDL?</vt:lpstr>
      <vt:lpstr>PowerPoint Presentation</vt:lpstr>
      <vt:lpstr>TMDL Status In Kentucky</vt:lpstr>
      <vt:lpstr>Assessment</vt:lpstr>
      <vt:lpstr>319(h) Nonpoint Source Management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Steven</dc:creator>
  <cp:lastModifiedBy>McAlister, Malissa</cp:lastModifiedBy>
  <cp:revision>360</cp:revision>
  <dcterms:created xsi:type="dcterms:W3CDTF">2018-02-01T15:12:04Z</dcterms:created>
  <dcterms:modified xsi:type="dcterms:W3CDTF">2019-02-27T16:56:39Z</dcterms:modified>
</cp:coreProperties>
</file>