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1" r:id="rId2"/>
  </p:sldMasterIdLst>
  <p:notesMasterIdLst>
    <p:notesMasterId r:id="rId41"/>
  </p:notesMasterIdLst>
  <p:sldIdLst>
    <p:sldId id="436" r:id="rId3"/>
    <p:sldId id="467" r:id="rId4"/>
    <p:sldId id="449" r:id="rId5"/>
    <p:sldId id="469" r:id="rId6"/>
    <p:sldId id="450" r:id="rId7"/>
    <p:sldId id="489" r:id="rId8"/>
    <p:sldId id="482" r:id="rId9"/>
    <p:sldId id="471" r:id="rId10"/>
    <p:sldId id="455" r:id="rId11"/>
    <p:sldId id="492" r:id="rId12"/>
    <p:sldId id="493" r:id="rId13"/>
    <p:sldId id="464" r:id="rId14"/>
    <p:sldId id="462" r:id="rId15"/>
    <p:sldId id="463" r:id="rId16"/>
    <p:sldId id="465" r:id="rId17"/>
    <p:sldId id="466" r:id="rId18"/>
    <p:sldId id="477" r:id="rId19"/>
    <p:sldId id="454" r:id="rId20"/>
    <p:sldId id="456" r:id="rId21"/>
    <p:sldId id="481" r:id="rId22"/>
    <p:sldId id="475" r:id="rId23"/>
    <p:sldId id="483" r:id="rId24"/>
    <p:sldId id="484" r:id="rId25"/>
    <p:sldId id="486" r:id="rId26"/>
    <p:sldId id="490" r:id="rId27"/>
    <p:sldId id="487" r:id="rId28"/>
    <p:sldId id="488" r:id="rId29"/>
    <p:sldId id="470" r:id="rId30"/>
    <p:sldId id="273" r:id="rId31"/>
    <p:sldId id="474" r:id="rId32"/>
    <p:sldId id="451" r:id="rId33"/>
    <p:sldId id="452" r:id="rId34"/>
    <p:sldId id="473" r:id="rId35"/>
    <p:sldId id="284" r:id="rId36"/>
    <p:sldId id="281" r:id="rId37"/>
    <p:sldId id="479" r:id="rId38"/>
    <p:sldId id="480" r:id="rId39"/>
    <p:sldId id="491" r:id="rId4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89"/>
    <a:srgbClr val="71A678"/>
    <a:srgbClr val="398885"/>
    <a:srgbClr val="FD5003"/>
    <a:srgbClr val="FFAA01"/>
    <a:srgbClr val="FF9999"/>
    <a:srgbClr val="D9D9D9"/>
    <a:srgbClr val="0032A1"/>
    <a:srgbClr val="0033A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86" autoAdjust="0"/>
    <p:restoredTop sz="67067" autoAdjust="0"/>
  </p:normalViewPr>
  <p:slideViewPr>
    <p:cSldViewPr snapToGrid="0" snapToObjects="1">
      <p:cViewPr varScale="1">
        <p:scale>
          <a:sx n="76" d="100"/>
          <a:sy n="76" d="100"/>
        </p:scale>
        <p:origin x="1776"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12FD2E-58DA-4E5D-8A22-27842058FF94}"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endParaRPr lang="en-US"/>
        </a:p>
      </dgm:t>
    </dgm:pt>
    <dgm:pt modelId="{34785634-3658-42B3-BF53-56A0000692CF}">
      <dgm:prSet phldrT="[Text]" custT="1"/>
      <dgm:spPr/>
      <dgm:t>
        <a:bodyPr/>
        <a:lstStyle/>
        <a:p>
          <a:r>
            <a:rPr lang="en-US" sz="1800" dirty="0"/>
            <a:t>Stream Disturbance</a:t>
          </a:r>
        </a:p>
      </dgm:t>
    </dgm:pt>
    <dgm:pt modelId="{3631162F-D586-4951-A824-1F4AFCE88B53}" type="parTrans" cxnId="{8865D32F-663A-465A-8350-6661ACB2F1F8}">
      <dgm:prSet/>
      <dgm:spPr/>
      <dgm:t>
        <a:bodyPr/>
        <a:lstStyle/>
        <a:p>
          <a:endParaRPr lang="en-US" sz="2000"/>
        </a:p>
      </dgm:t>
    </dgm:pt>
    <dgm:pt modelId="{F4727527-32E9-465F-9A37-3D4E6C59BA9B}" type="sibTrans" cxnId="{8865D32F-663A-465A-8350-6661ACB2F1F8}">
      <dgm:prSet/>
      <dgm:spPr/>
      <dgm:t>
        <a:bodyPr/>
        <a:lstStyle/>
        <a:p>
          <a:endParaRPr lang="en-US" sz="2000"/>
        </a:p>
      </dgm:t>
    </dgm:pt>
    <dgm:pt modelId="{BD56DAF0-5E8F-4B49-9102-AA6281A0D697}">
      <dgm:prSet phldrT="[Text]" custT="1"/>
      <dgm:spPr/>
      <dgm:t>
        <a:bodyPr/>
        <a:lstStyle/>
        <a:p>
          <a:r>
            <a:rPr lang="en-US" sz="2000" dirty="0"/>
            <a:t>Aggradation</a:t>
          </a:r>
        </a:p>
      </dgm:t>
    </dgm:pt>
    <dgm:pt modelId="{3441E104-7963-40CB-9A60-BD316FC71751}" type="parTrans" cxnId="{2CB78922-ACCC-4820-AA45-468041006C82}">
      <dgm:prSet custT="1"/>
      <dgm:spPr/>
      <dgm:t>
        <a:bodyPr/>
        <a:lstStyle/>
        <a:p>
          <a:endParaRPr lang="en-US" sz="1200"/>
        </a:p>
      </dgm:t>
    </dgm:pt>
    <dgm:pt modelId="{9E2F4798-DFD1-463B-910C-5A18581C828C}" type="sibTrans" cxnId="{2CB78922-ACCC-4820-AA45-468041006C82}">
      <dgm:prSet/>
      <dgm:spPr/>
      <dgm:t>
        <a:bodyPr/>
        <a:lstStyle/>
        <a:p>
          <a:endParaRPr lang="en-US" sz="2000"/>
        </a:p>
      </dgm:t>
    </dgm:pt>
    <dgm:pt modelId="{F95EE8E0-C758-43FB-AEAC-ADD239EA7A92}">
      <dgm:prSet phldrT="[Text]" custT="1"/>
      <dgm:spPr/>
      <dgm:t>
        <a:bodyPr/>
        <a:lstStyle/>
        <a:p>
          <a:r>
            <a:rPr lang="en-US" sz="2000" dirty="0"/>
            <a:t>Narrowing (Bank Advancement)</a:t>
          </a:r>
        </a:p>
      </dgm:t>
    </dgm:pt>
    <dgm:pt modelId="{82C3341B-6562-4173-A077-C34D3E10D702}" type="parTrans" cxnId="{81A9214B-36C1-44E2-84E8-6B2F1B41E88B}">
      <dgm:prSet custT="1"/>
      <dgm:spPr/>
      <dgm:t>
        <a:bodyPr/>
        <a:lstStyle/>
        <a:p>
          <a:endParaRPr lang="en-US" sz="1200"/>
        </a:p>
      </dgm:t>
    </dgm:pt>
    <dgm:pt modelId="{588CD45C-67BA-4DF4-95B1-C72D7999DFE6}" type="sibTrans" cxnId="{81A9214B-36C1-44E2-84E8-6B2F1B41E88B}">
      <dgm:prSet/>
      <dgm:spPr/>
      <dgm:t>
        <a:bodyPr/>
        <a:lstStyle/>
        <a:p>
          <a:endParaRPr lang="en-US" sz="2000"/>
        </a:p>
      </dgm:t>
    </dgm:pt>
    <dgm:pt modelId="{25C36076-FF3F-4F31-9E24-D80386A0F221}">
      <dgm:prSet phldrT="[Text]" custT="1"/>
      <dgm:spPr/>
      <dgm:t>
        <a:bodyPr/>
        <a:lstStyle/>
        <a:p>
          <a:r>
            <a:rPr lang="en-US" sz="2000" dirty="0"/>
            <a:t>Degradation</a:t>
          </a:r>
        </a:p>
      </dgm:t>
    </dgm:pt>
    <dgm:pt modelId="{454570E2-6652-4656-B639-0284F62995F0}" type="parTrans" cxnId="{13D2D027-5882-44E0-B64E-18503A598F04}">
      <dgm:prSet custT="1"/>
      <dgm:spPr/>
      <dgm:t>
        <a:bodyPr/>
        <a:lstStyle/>
        <a:p>
          <a:endParaRPr lang="en-US" sz="1200"/>
        </a:p>
      </dgm:t>
    </dgm:pt>
    <dgm:pt modelId="{553B8C6D-30D3-4B98-AD37-4BA8C58F84B6}" type="sibTrans" cxnId="{13D2D027-5882-44E0-B64E-18503A598F04}">
      <dgm:prSet/>
      <dgm:spPr/>
      <dgm:t>
        <a:bodyPr/>
        <a:lstStyle/>
        <a:p>
          <a:endParaRPr lang="en-US" sz="2000"/>
        </a:p>
      </dgm:t>
    </dgm:pt>
    <dgm:pt modelId="{2030136A-5B92-49CB-882A-4DF4B78AC1FA}">
      <dgm:prSet phldrT="[Text]" custT="1"/>
      <dgm:spPr/>
      <dgm:t>
        <a:bodyPr/>
        <a:lstStyle/>
        <a:p>
          <a:r>
            <a:rPr lang="en-US" sz="2000" dirty="0"/>
            <a:t>Widening </a:t>
          </a:r>
        </a:p>
        <a:p>
          <a:r>
            <a:rPr lang="en-US" sz="2000" dirty="0"/>
            <a:t>(Bank Retreat)</a:t>
          </a:r>
        </a:p>
      </dgm:t>
    </dgm:pt>
    <dgm:pt modelId="{F2334037-9CD9-4DAB-A403-D6785465FF11}" type="parTrans" cxnId="{780D4447-D60A-4D6A-9737-21018758A0A6}">
      <dgm:prSet custT="1"/>
      <dgm:spPr/>
      <dgm:t>
        <a:bodyPr/>
        <a:lstStyle/>
        <a:p>
          <a:endParaRPr lang="en-US" sz="1200"/>
        </a:p>
      </dgm:t>
    </dgm:pt>
    <dgm:pt modelId="{1BE9B18F-46EB-4B3C-8864-5EF51347242D}" type="sibTrans" cxnId="{780D4447-D60A-4D6A-9737-21018758A0A6}">
      <dgm:prSet/>
      <dgm:spPr/>
      <dgm:t>
        <a:bodyPr/>
        <a:lstStyle/>
        <a:p>
          <a:endParaRPr lang="en-US" sz="2000"/>
        </a:p>
      </dgm:t>
    </dgm:pt>
    <dgm:pt modelId="{D4ACA2F2-2395-404A-9446-1C3EFC667A23}">
      <dgm:prSet/>
      <dgm:spPr/>
      <dgm:t>
        <a:bodyPr/>
        <a:lstStyle/>
        <a:p>
          <a:endParaRPr lang="en-US"/>
        </a:p>
      </dgm:t>
    </dgm:pt>
    <dgm:pt modelId="{37442D7C-ABA2-4438-9A39-16F3BC9175AC}" type="parTrans" cxnId="{6463EE88-6126-491C-B9EB-ECAD92C24F17}">
      <dgm:prSet/>
      <dgm:spPr/>
      <dgm:t>
        <a:bodyPr/>
        <a:lstStyle/>
        <a:p>
          <a:endParaRPr lang="en-US"/>
        </a:p>
      </dgm:t>
    </dgm:pt>
    <dgm:pt modelId="{211FFE9E-2C55-4AAA-A62E-CC912AB30ACC}" type="sibTrans" cxnId="{6463EE88-6126-491C-B9EB-ECAD92C24F17}">
      <dgm:prSet/>
      <dgm:spPr/>
      <dgm:t>
        <a:bodyPr/>
        <a:lstStyle/>
        <a:p>
          <a:endParaRPr lang="en-US"/>
        </a:p>
      </dgm:t>
    </dgm:pt>
    <dgm:pt modelId="{70A80DD3-509F-4EDF-958A-149F389F240C}">
      <dgm:prSet/>
      <dgm:spPr/>
      <dgm:t>
        <a:bodyPr/>
        <a:lstStyle/>
        <a:p>
          <a:endParaRPr lang="en-US"/>
        </a:p>
      </dgm:t>
    </dgm:pt>
    <dgm:pt modelId="{9E39FE2A-0B41-4C1B-B4E9-FD4EAEDCF83C}" type="parTrans" cxnId="{45B8A8C7-2A4C-4C4D-BAEE-61F52A9D5FF8}">
      <dgm:prSet/>
      <dgm:spPr/>
      <dgm:t>
        <a:bodyPr/>
        <a:lstStyle/>
        <a:p>
          <a:endParaRPr lang="en-US"/>
        </a:p>
      </dgm:t>
    </dgm:pt>
    <dgm:pt modelId="{9EDA9E53-04A2-4A80-B47E-2CD737783608}" type="sibTrans" cxnId="{45B8A8C7-2A4C-4C4D-BAEE-61F52A9D5FF8}">
      <dgm:prSet/>
      <dgm:spPr/>
      <dgm:t>
        <a:bodyPr/>
        <a:lstStyle/>
        <a:p>
          <a:endParaRPr lang="en-US"/>
        </a:p>
      </dgm:t>
    </dgm:pt>
    <dgm:pt modelId="{8EB2ACC3-8BD1-4519-9E97-17A1B2E3BE57}" type="pres">
      <dgm:prSet presAssocID="{2D12FD2E-58DA-4E5D-8A22-27842058FF94}" presName="Name0" presStyleCnt="0">
        <dgm:presLayoutVars>
          <dgm:chMax val="1"/>
          <dgm:dir/>
          <dgm:animLvl val="ctr"/>
          <dgm:resizeHandles val="exact"/>
        </dgm:presLayoutVars>
      </dgm:prSet>
      <dgm:spPr/>
    </dgm:pt>
    <dgm:pt modelId="{8CCA3516-61F3-42AB-A1F0-EE85EA06E8A8}" type="pres">
      <dgm:prSet presAssocID="{34785634-3658-42B3-BF53-56A0000692CF}" presName="centerShape" presStyleLbl="node0" presStyleIdx="0" presStyleCnt="1" custScaleX="137482" custScaleY="109505"/>
      <dgm:spPr/>
    </dgm:pt>
    <dgm:pt modelId="{38D78ED7-FB9E-41CD-A81E-953927195C97}" type="pres">
      <dgm:prSet presAssocID="{3441E104-7963-40CB-9A60-BD316FC71751}" presName="parTrans" presStyleLbl="sibTrans2D1" presStyleIdx="0" presStyleCnt="4"/>
      <dgm:spPr/>
    </dgm:pt>
    <dgm:pt modelId="{80AB2B50-A613-414F-98EF-50A8ACAB7DFF}" type="pres">
      <dgm:prSet presAssocID="{3441E104-7963-40CB-9A60-BD316FC71751}" presName="connectorText" presStyleLbl="sibTrans2D1" presStyleIdx="0" presStyleCnt="4"/>
      <dgm:spPr/>
    </dgm:pt>
    <dgm:pt modelId="{55E8BFFE-67D8-4276-9548-4916B0853DF9}" type="pres">
      <dgm:prSet presAssocID="{BD56DAF0-5E8F-4B49-9102-AA6281A0D697}" presName="node" presStyleLbl="node1" presStyleIdx="0" presStyleCnt="4" custScaleX="167772" custScaleY="116633">
        <dgm:presLayoutVars>
          <dgm:bulletEnabled val="1"/>
        </dgm:presLayoutVars>
      </dgm:prSet>
      <dgm:spPr/>
    </dgm:pt>
    <dgm:pt modelId="{CCD11CA4-9A30-4F61-A936-469585ABCA55}" type="pres">
      <dgm:prSet presAssocID="{82C3341B-6562-4173-A077-C34D3E10D702}" presName="parTrans" presStyleLbl="sibTrans2D1" presStyleIdx="1" presStyleCnt="4"/>
      <dgm:spPr/>
    </dgm:pt>
    <dgm:pt modelId="{91EA3CE1-5BDC-46DB-BFC2-63BB7A0928B9}" type="pres">
      <dgm:prSet presAssocID="{82C3341B-6562-4173-A077-C34D3E10D702}" presName="connectorText" presStyleLbl="sibTrans2D1" presStyleIdx="1" presStyleCnt="4"/>
      <dgm:spPr/>
    </dgm:pt>
    <dgm:pt modelId="{6B01B8A4-51F8-40EE-9F33-F2DC2A96192A}" type="pres">
      <dgm:prSet presAssocID="{F95EE8E0-C758-43FB-AEAC-ADD239EA7A92}" presName="node" presStyleLbl="node1" presStyleIdx="1" presStyleCnt="4" custScaleX="167772" custScaleY="116633" custRadScaleRad="136323" custRadScaleInc="-1888">
        <dgm:presLayoutVars>
          <dgm:bulletEnabled val="1"/>
        </dgm:presLayoutVars>
      </dgm:prSet>
      <dgm:spPr/>
    </dgm:pt>
    <dgm:pt modelId="{42685B72-41A0-48AC-9F37-D0B7FC1E38FD}" type="pres">
      <dgm:prSet presAssocID="{454570E2-6652-4656-B639-0284F62995F0}" presName="parTrans" presStyleLbl="sibTrans2D1" presStyleIdx="2" presStyleCnt="4"/>
      <dgm:spPr/>
    </dgm:pt>
    <dgm:pt modelId="{1A1C5700-670C-462E-A9C0-BFD4FBAF7AC3}" type="pres">
      <dgm:prSet presAssocID="{454570E2-6652-4656-B639-0284F62995F0}" presName="connectorText" presStyleLbl="sibTrans2D1" presStyleIdx="2" presStyleCnt="4"/>
      <dgm:spPr/>
    </dgm:pt>
    <dgm:pt modelId="{B3816F20-0A51-43FC-9998-E2DE54D8FE39}" type="pres">
      <dgm:prSet presAssocID="{25C36076-FF3F-4F31-9E24-D80386A0F221}" presName="node" presStyleLbl="node1" presStyleIdx="2" presStyleCnt="4" custScaleX="167772" custScaleY="116633">
        <dgm:presLayoutVars>
          <dgm:bulletEnabled val="1"/>
        </dgm:presLayoutVars>
      </dgm:prSet>
      <dgm:spPr/>
    </dgm:pt>
    <dgm:pt modelId="{6C2D2527-02BF-4526-9847-4575D45E08A8}" type="pres">
      <dgm:prSet presAssocID="{F2334037-9CD9-4DAB-A403-D6785465FF11}" presName="parTrans" presStyleLbl="sibTrans2D1" presStyleIdx="3" presStyleCnt="4"/>
      <dgm:spPr/>
    </dgm:pt>
    <dgm:pt modelId="{D016B8E4-307E-49AD-BA16-456908C18D73}" type="pres">
      <dgm:prSet presAssocID="{F2334037-9CD9-4DAB-A403-D6785465FF11}" presName="connectorText" presStyleLbl="sibTrans2D1" presStyleIdx="3" presStyleCnt="4"/>
      <dgm:spPr/>
    </dgm:pt>
    <dgm:pt modelId="{50CB55E2-BE33-42F2-BC07-B14673642397}" type="pres">
      <dgm:prSet presAssocID="{2030136A-5B92-49CB-882A-4DF4B78AC1FA}" presName="node" presStyleLbl="node1" presStyleIdx="3" presStyleCnt="4" custScaleX="167772" custScaleY="116633" custRadScaleRad="136308" custRadScaleInc="-11">
        <dgm:presLayoutVars>
          <dgm:bulletEnabled val="1"/>
        </dgm:presLayoutVars>
      </dgm:prSet>
      <dgm:spPr/>
    </dgm:pt>
  </dgm:ptLst>
  <dgm:cxnLst>
    <dgm:cxn modelId="{A0EC0500-4E3F-4D16-9829-8C52A0E330DB}" type="presOf" srcId="{BD56DAF0-5E8F-4B49-9102-AA6281A0D697}" destId="{55E8BFFE-67D8-4276-9548-4916B0853DF9}" srcOrd="0" destOrd="0" presId="urn:microsoft.com/office/officeart/2005/8/layout/radial5"/>
    <dgm:cxn modelId="{793BEA12-7E55-4555-86BE-E1B71395EFA3}" type="presOf" srcId="{454570E2-6652-4656-B639-0284F62995F0}" destId="{1A1C5700-670C-462E-A9C0-BFD4FBAF7AC3}" srcOrd="1" destOrd="0" presId="urn:microsoft.com/office/officeart/2005/8/layout/radial5"/>
    <dgm:cxn modelId="{2CB78922-ACCC-4820-AA45-468041006C82}" srcId="{34785634-3658-42B3-BF53-56A0000692CF}" destId="{BD56DAF0-5E8F-4B49-9102-AA6281A0D697}" srcOrd="0" destOrd="0" parTransId="{3441E104-7963-40CB-9A60-BD316FC71751}" sibTransId="{9E2F4798-DFD1-463B-910C-5A18581C828C}"/>
    <dgm:cxn modelId="{13D2D027-5882-44E0-B64E-18503A598F04}" srcId="{34785634-3658-42B3-BF53-56A0000692CF}" destId="{25C36076-FF3F-4F31-9E24-D80386A0F221}" srcOrd="2" destOrd="0" parTransId="{454570E2-6652-4656-B639-0284F62995F0}" sibTransId="{553B8C6D-30D3-4B98-AD37-4BA8C58F84B6}"/>
    <dgm:cxn modelId="{8865D32F-663A-465A-8350-6661ACB2F1F8}" srcId="{2D12FD2E-58DA-4E5D-8A22-27842058FF94}" destId="{34785634-3658-42B3-BF53-56A0000692CF}" srcOrd="0" destOrd="0" parTransId="{3631162F-D586-4951-A824-1F4AFCE88B53}" sibTransId="{F4727527-32E9-465F-9A37-3D4E6C59BA9B}"/>
    <dgm:cxn modelId="{83AEB83B-A912-4131-AA29-9800EB2B4DE6}" type="presOf" srcId="{25C36076-FF3F-4F31-9E24-D80386A0F221}" destId="{B3816F20-0A51-43FC-9998-E2DE54D8FE39}" srcOrd="0" destOrd="0" presId="urn:microsoft.com/office/officeart/2005/8/layout/radial5"/>
    <dgm:cxn modelId="{7EA92540-4A6D-4DCC-BC1B-D6B2BDCED943}" type="presOf" srcId="{3441E104-7963-40CB-9A60-BD316FC71751}" destId="{80AB2B50-A613-414F-98EF-50A8ACAB7DFF}" srcOrd="1" destOrd="0" presId="urn:microsoft.com/office/officeart/2005/8/layout/radial5"/>
    <dgm:cxn modelId="{780D4447-D60A-4D6A-9737-21018758A0A6}" srcId="{34785634-3658-42B3-BF53-56A0000692CF}" destId="{2030136A-5B92-49CB-882A-4DF4B78AC1FA}" srcOrd="3" destOrd="0" parTransId="{F2334037-9CD9-4DAB-A403-D6785465FF11}" sibTransId="{1BE9B18F-46EB-4B3C-8864-5EF51347242D}"/>
    <dgm:cxn modelId="{81A9214B-36C1-44E2-84E8-6B2F1B41E88B}" srcId="{34785634-3658-42B3-BF53-56A0000692CF}" destId="{F95EE8E0-C758-43FB-AEAC-ADD239EA7A92}" srcOrd="1" destOrd="0" parTransId="{82C3341B-6562-4173-A077-C34D3E10D702}" sibTransId="{588CD45C-67BA-4DF4-95B1-C72D7999DFE6}"/>
    <dgm:cxn modelId="{3D356476-C501-4474-8F5F-EDF00A3B25C8}" type="presOf" srcId="{F2334037-9CD9-4DAB-A403-D6785465FF11}" destId="{6C2D2527-02BF-4526-9847-4575D45E08A8}" srcOrd="0" destOrd="0" presId="urn:microsoft.com/office/officeart/2005/8/layout/radial5"/>
    <dgm:cxn modelId="{8536C882-3990-4F91-B65E-B93819C62A2D}" type="presOf" srcId="{82C3341B-6562-4173-A077-C34D3E10D702}" destId="{CCD11CA4-9A30-4F61-A936-469585ABCA55}" srcOrd="0" destOrd="0" presId="urn:microsoft.com/office/officeart/2005/8/layout/radial5"/>
    <dgm:cxn modelId="{6463EE88-6126-491C-B9EB-ECAD92C24F17}" srcId="{2D12FD2E-58DA-4E5D-8A22-27842058FF94}" destId="{D4ACA2F2-2395-404A-9446-1C3EFC667A23}" srcOrd="1" destOrd="0" parTransId="{37442D7C-ABA2-4438-9A39-16F3BC9175AC}" sibTransId="{211FFE9E-2C55-4AAA-A62E-CC912AB30ACC}"/>
    <dgm:cxn modelId="{6D08708A-955D-4FAF-B8B1-8A2100121B68}" type="presOf" srcId="{2D12FD2E-58DA-4E5D-8A22-27842058FF94}" destId="{8EB2ACC3-8BD1-4519-9E97-17A1B2E3BE57}" srcOrd="0" destOrd="0" presId="urn:microsoft.com/office/officeart/2005/8/layout/radial5"/>
    <dgm:cxn modelId="{8B7556A3-3105-4067-BD50-19559E8BC3E7}" type="presOf" srcId="{3441E104-7963-40CB-9A60-BD316FC71751}" destId="{38D78ED7-FB9E-41CD-A81E-953927195C97}" srcOrd="0" destOrd="0" presId="urn:microsoft.com/office/officeart/2005/8/layout/radial5"/>
    <dgm:cxn modelId="{01A814A4-BB06-42E9-A246-11341076F8A8}" type="presOf" srcId="{2030136A-5B92-49CB-882A-4DF4B78AC1FA}" destId="{50CB55E2-BE33-42F2-BC07-B14673642397}" srcOrd="0" destOrd="0" presId="urn:microsoft.com/office/officeart/2005/8/layout/radial5"/>
    <dgm:cxn modelId="{9597C6A5-2C5B-46D7-943F-F53DD07D4DC6}" type="presOf" srcId="{F2334037-9CD9-4DAB-A403-D6785465FF11}" destId="{D016B8E4-307E-49AD-BA16-456908C18D73}" srcOrd="1" destOrd="0" presId="urn:microsoft.com/office/officeart/2005/8/layout/radial5"/>
    <dgm:cxn modelId="{2726D0B0-D217-4CEE-82D4-8341FCD055DD}" type="presOf" srcId="{34785634-3658-42B3-BF53-56A0000692CF}" destId="{8CCA3516-61F3-42AB-A1F0-EE85EA06E8A8}" srcOrd="0" destOrd="0" presId="urn:microsoft.com/office/officeart/2005/8/layout/radial5"/>
    <dgm:cxn modelId="{45B8A8C7-2A4C-4C4D-BAEE-61F52A9D5FF8}" srcId="{D4ACA2F2-2395-404A-9446-1C3EFC667A23}" destId="{70A80DD3-509F-4EDF-958A-149F389F240C}" srcOrd="0" destOrd="0" parTransId="{9E39FE2A-0B41-4C1B-B4E9-FD4EAEDCF83C}" sibTransId="{9EDA9E53-04A2-4A80-B47E-2CD737783608}"/>
    <dgm:cxn modelId="{39A70CD2-26A5-49B7-97BE-0BC949192809}" type="presOf" srcId="{454570E2-6652-4656-B639-0284F62995F0}" destId="{42685B72-41A0-48AC-9F37-D0B7FC1E38FD}" srcOrd="0" destOrd="0" presId="urn:microsoft.com/office/officeart/2005/8/layout/radial5"/>
    <dgm:cxn modelId="{D24B2FEE-A2C4-43AC-B1E4-4512D34D0045}" type="presOf" srcId="{F95EE8E0-C758-43FB-AEAC-ADD239EA7A92}" destId="{6B01B8A4-51F8-40EE-9F33-F2DC2A96192A}" srcOrd="0" destOrd="0" presId="urn:microsoft.com/office/officeart/2005/8/layout/radial5"/>
    <dgm:cxn modelId="{A3F7FDFD-5AD1-42C4-8AC0-8F1ACACC7A6A}" type="presOf" srcId="{82C3341B-6562-4173-A077-C34D3E10D702}" destId="{91EA3CE1-5BDC-46DB-BFC2-63BB7A0928B9}" srcOrd="1" destOrd="0" presId="urn:microsoft.com/office/officeart/2005/8/layout/radial5"/>
    <dgm:cxn modelId="{FA282A29-6978-4E37-BDF9-50696B379C7A}" type="presParOf" srcId="{8EB2ACC3-8BD1-4519-9E97-17A1B2E3BE57}" destId="{8CCA3516-61F3-42AB-A1F0-EE85EA06E8A8}" srcOrd="0" destOrd="0" presId="urn:microsoft.com/office/officeart/2005/8/layout/radial5"/>
    <dgm:cxn modelId="{3882FBFE-2E9D-497D-BF9F-D992220DC6B7}" type="presParOf" srcId="{8EB2ACC3-8BD1-4519-9E97-17A1B2E3BE57}" destId="{38D78ED7-FB9E-41CD-A81E-953927195C97}" srcOrd="1" destOrd="0" presId="urn:microsoft.com/office/officeart/2005/8/layout/radial5"/>
    <dgm:cxn modelId="{096A9E06-2871-4A34-A515-BE7E0C3A73C4}" type="presParOf" srcId="{38D78ED7-FB9E-41CD-A81E-953927195C97}" destId="{80AB2B50-A613-414F-98EF-50A8ACAB7DFF}" srcOrd="0" destOrd="0" presId="urn:microsoft.com/office/officeart/2005/8/layout/radial5"/>
    <dgm:cxn modelId="{21B16142-AC86-450A-BAE5-B99EC1A8CCEB}" type="presParOf" srcId="{8EB2ACC3-8BD1-4519-9E97-17A1B2E3BE57}" destId="{55E8BFFE-67D8-4276-9548-4916B0853DF9}" srcOrd="2" destOrd="0" presId="urn:microsoft.com/office/officeart/2005/8/layout/radial5"/>
    <dgm:cxn modelId="{4F9B652C-CFBD-4A51-88B2-B1F1213DFB53}" type="presParOf" srcId="{8EB2ACC3-8BD1-4519-9E97-17A1B2E3BE57}" destId="{CCD11CA4-9A30-4F61-A936-469585ABCA55}" srcOrd="3" destOrd="0" presId="urn:microsoft.com/office/officeart/2005/8/layout/radial5"/>
    <dgm:cxn modelId="{6D9AFBA8-100B-4C76-B9A8-F32938581565}" type="presParOf" srcId="{CCD11CA4-9A30-4F61-A936-469585ABCA55}" destId="{91EA3CE1-5BDC-46DB-BFC2-63BB7A0928B9}" srcOrd="0" destOrd="0" presId="urn:microsoft.com/office/officeart/2005/8/layout/radial5"/>
    <dgm:cxn modelId="{DE00C52F-D15A-49F3-8A6E-FF7BBDD4698D}" type="presParOf" srcId="{8EB2ACC3-8BD1-4519-9E97-17A1B2E3BE57}" destId="{6B01B8A4-51F8-40EE-9F33-F2DC2A96192A}" srcOrd="4" destOrd="0" presId="urn:microsoft.com/office/officeart/2005/8/layout/radial5"/>
    <dgm:cxn modelId="{E93F5E6C-6E3F-4361-B355-9EBE83D610EA}" type="presParOf" srcId="{8EB2ACC3-8BD1-4519-9E97-17A1B2E3BE57}" destId="{42685B72-41A0-48AC-9F37-D0B7FC1E38FD}" srcOrd="5" destOrd="0" presId="urn:microsoft.com/office/officeart/2005/8/layout/radial5"/>
    <dgm:cxn modelId="{E58B1180-F4E3-4361-AEBD-8AAF35AF7DED}" type="presParOf" srcId="{42685B72-41A0-48AC-9F37-D0B7FC1E38FD}" destId="{1A1C5700-670C-462E-A9C0-BFD4FBAF7AC3}" srcOrd="0" destOrd="0" presId="urn:microsoft.com/office/officeart/2005/8/layout/radial5"/>
    <dgm:cxn modelId="{6A8ADD5C-E4A2-4A89-863E-D7ED8638DEEE}" type="presParOf" srcId="{8EB2ACC3-8BD1-4519-9E97-17A1B2E3BE57}" destId="{B3816F20-0A51-43FC-9998-E2DE54D8FE39}" srcOrd="6" destOrd="0" presId="urn:microsoft.com/office/officeart/2005/8/layout/radial5"/>
    <dgm:cxn modelId="{FE7B487E-D5A0-449D-A32E-FB18B0E9154B}" type="presParOf" srcId="{8EB2ACC3-8BD1-4519-9E97-17A1B2E3BE57}" destId="{6C2D2527-02BF-4526-9847-4575D45E08A8}" srcOrd="7" destOrd="0" presId="urn:microsoft.com/office/officeart/2005/8/layout/radial5"/>
    <dgm:cxn modelId="{558A1955-58FC-45B7-9731-4E9CECEBD145}" type="presParOf" srcId="{6C2D2527-02BF-4526-9847-4575D45E08A8}" destId="{D016B8E4-307E-49AD-BA16-456908C18D73}" srcOrd="0" destOrd="0" presId="urn:microsoft.com/office/officeart/2005/8/layout/radial5"/>
    <dgm:cxn modelId="{661ADCA7-86CA-42C4-B31C-005984E24EFE}" type="presParOf" srcId="{8EB2ACC3-8BD1-4519-9E97-17A1B2E3BE57}" destId="{50CB55E2-BE33-42F2-BC07-B14673642397}"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A3516-61F3-42AB-A1F0-EE85EA06E8A8}">
      <dsp:nvSpPr>
        <dsp:cNvPr id="0" name=""/>
        <dsp:cNvSpPr/>
      </dsp:nvSpPr>
      <dsp:spPr>
        <a:xfrm>
          <a:off x="3064756" y="1861879"/>
          <a:ext cx="1638614" cy="13051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Stream Disturbance</a:t>
          </a:r>
        </a:p>
      </dsp:txBody>
      <dsp:txXfrm>
        <a:off x="3304725" y="2053016"/>
        <a:ext cx="1158676" cy="922889"/>
      </dsp:txXfrm>
    </dsp:sp>
    <dsp:sp modelId="{38D78ED7-FB9E-41CD-A81E-953927195C97}">
      <dsp:nvSpPr>
        <dsp:cNvPr id="0" name=""/>
        <dsp:cNvSpPr/>
      </dsp:nvSpPr>
      <dsp:spPr>
        <a:xfrm rot="16200000">
          <a:off x="3770966" y="1430172"/>
          <a:ext cx="226194" cy="44943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804895" y="1553988"/>
        <a:ext cx="158336" cy="269662"/>
      </dsp:txXfrm>
    </dsp:sp>
    <dsp:sp modelId="{55E8BFFE-67D8-4276-9548-4916B0853DF9}">
      <dsp:nvSpPr>
        <dsp:cNvPr id="0" name=""/>
        <dsp:cNvSpPr/>
      </dsp:nvSpPr>
      <dsp:spPr>
        <a:xfrm>
          <a:off x="2775198" y="-106639"/>
          <a:ext cx="2217729" cy="154173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Aggradation</a:t>
          </a:r>
        </a:p>
      </dsp:txBody>
      <dsp:txXfrm>
        <a:off x="3099977" y="119143"/>
        <a:ext cx="1568171" cy="1090174"/>
      </dsp:txXfrm>
    </dsp:sp>
    <dsp:sp modelId="{CCD11CA4-9A30-4F61-A936-469585ABCA55}">
      <dsp:nvSpPr>
        <dsp:cNvPr id="0" name=""/>
        <dsp:cNvSpPr/>
      </dsp:nvSpPr>
      <dsp:spPr>
        <a:xfrm rot="21549024">
          <a:off x="4833943" y="2273321"/>
          <a:ext cx="314980" cy="449436"/>
        </a:xfrm>
        <a:prstGeom prst="rightArrow">
          <a:avLst>
            <a:gd name="adj1" fmla="val 60000"/>
            <a:gd name="adj2" fmla="val 50000"/>
          </a:avLst>
        </a:prstGeom>
        <a:solidFill>
          <a:schemeClr val="accent2">
            <a:hueOff val="-3009344"/>
            <a:satOff val="-18020"/>
            <a:lumOff val="1686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833948" y="2363909"/>
        <a:ext cx="220486" cy="269662"/>
      </dsp:txXfrm>
    </dsp:sp>
    <dsp:sp modelId="{6B01B8A4-51F8-40EE-9F33-F2DC2A96192A}">
      <dsp:nvSpPr>
        <dsp:cNvPr id="0" name=""/>
        <dsp:cNvSpPr/>
      </dsp:nvSpPr>
      <dsp:spPr>
        <a:xfrm>
          <a:off x="5297213" y="1706192"/>
          <a:ext cx="2217729" cy="1541738"/>
        </a:xfrm>
        <a:prstGeom prst="ellipse">
          <a:avLst/>
        </a:prstGeom>
        <a:solidFill>
          <a:schemeClr val="accent2">
            <a:hueOff val="-3009344"/>
            <a:satOff val="-18020"/>
            <a:lumOff val="16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Narrowing (Bank Advancement)</a:t>
          </a:r>
        </a:p>
      </dsp:txBody>
      <dsp:txXfrm>
        <a:off x="5621992" y="1931974"/>
        <a:ext cx="1568171" cy="1090174"/>
      </dsp:txXfrm>
    </dsp:sp>
    <dsp:sp modelId="{42685B72-41A0-48AC-9F37-D0B7FC1E38FD}">
      <dsp:nvSpPr>
        <dsp:cNvPr id="0" name=""/>
        <dsp:cNvSpPr/>
      </dsp:nvSpPr>
      <dsp:spPr>
        <a:xfrm rot="5400000">
          <a:off x="3770966" y="3149314"/>
          <a:ext cx="226194" cy="449436"/>
        </a:xfrm>
        <a:prstGeom prst="rightArrow">
          <a:avLst>
            <a:gd name="adj1" fmla="val 60000"/>
            <a:gd name="adj2" fmla="val 50000"/>
          </a:avLst>
        </a:prstGeom>
        <a:solidFill>
          <a:schemeClr val="accent2">
            <a:hueOff val="-6018687"/>
            <a:satOff val="-36040"/>
            <a:lumOff val="3372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804895" y="3205272"/>
        <a:ext cx="158336" cy="269662"/>
      </dsp:txXfrm>
    </dsp:sp>
    <dsp:sp modelId="{B3816F20-0A51-43FC-9998-E2DE54D8FE39}">
      <dsp:nvSpPr>
        <dsp:cNvPr id="0" name=""/>
        <dsp:cNvSpPr/>
      </dsp:nvSpPr>
      <dsp:spPr>
        <a:xfrm>
          <a:off x="2775198" y="3593824"/>
          <a:ext cx="2217729" cy="1541738"/>
        </a:xfrm>
        <a:prstGeom prst="ellipse">
          <a:avLst/>
        </a:prstGeom>
        <a:solidFill>
          <a:schemeClr val="accent2">
            <a:hueOff val="-6018687"/>
            <a:satOff val="-36040"/>
            <a:lumOff val="337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Degradation</a:t>
          </a:r>
        </a:p>
      </dsp:txBody>
      <dsp:txXfrm>
        <a:off x="3099977" y="3819606"/>
        <a:ext cx="1568171" cy="1090174"/>
      </dsp:txXfrm>
    </dsp:sp>
    <dsp:sp modelId="{6C2D2527-02BF-4526-9847-4575D45E08A8}">
      <dsp:nvSpPr>
        <dsp:cNvPr id="0" name=""/>
        <dsp:cNvSpPr/>
      </dsp:nvSpPr>
      <dsp:spPr>
        <a:xfrm rot="10799703">
          <a:off x="2619374" y="2289839"/>
          <a:ext cx="314736" cy="449436"/>
        </a:xfrm>
        <a:prstGeom prst="rightArrow">
          <a:avLst>
            <a:gd name="adj1" fmla="val 60000"/>
            <a:gd name="adj2" fmla="val 50000"/>
          </a:avLst>
        </a:prstGeom>
        <a:solidFill>
          <a:schemeClr val="accent2">
            <a:hueOff val="-9028031"/>
            <a:satOff val="-54060"/>
            <a:lumOff val="505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713795" y="2379722"/>
        <a:ext cx="220315" cy="269662"/>
      </dsp:txXfrm>
    </dsp:sp>
    <dsp:sp modelId="{50CB55E2-BE33-42F2-BC07-B14673642397}">
      <dsp:nvSpPr>
        <dsp:cNvPr id="0" name=""/>
        <dsp:cNvSpPr/>
      </dsp:nvSpPr>
      <dsp:spPr>
        <a:xfrm>
          <a:off x="253184" y="1743810"/>
          <a:ext cx="2217729" cy="1541738"/>
        </a:xfrm>
        <a:prstGeom prst="ellipse">
          <a:avLst/>
        </a:prstGeom>
        <a:solidFill>
          <a:schemeClr val="accent2">
            <a:hueOff val="-9028031"/>
            <a:satOff val="-54060"/>
            <a:lumOff val="505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Widening </a:t>
          </a:r>
        </a:p>
        <a:p>
          <a:pPr marL="0" lvl="0" indent="0" algn="ctr" defTabSz="889000">
            <a:lnSpc>
              <a:spcPct val="90000"/>
            </a:lnSpc>
            <a:spcBef>
              <a:spcPct val="0"/>
            </a:spcBef>
            <a:spcAft>
              <a:spcPct val="35000"/>
            </a:spcAft>
            <a:buNone/>
          </a:pPr>
          <a:r>
            <a:rPr lang="en-US" sz="2000" kern="1200" dirty="0"/>
            <a:t>(Bank Retreat)</a:t>
          </a:r>
        </a:p>
      </dsp:txBody>
      <dsp:txXfrm>
        <a:off x="577963" y="1969592"/>
        <a:ext cx="1568171" cy="1090174"/>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3277F56-FD7F-46B1-B0F9-38C995FDA837}" type="datetimeFigureOut">
              <a:rPr lang="en-US" smtClean="0"/>
              <a:t>10/25/2019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cience.earthjay.com/instruction/HSU/2016_fall/GEOL_332/labs/lab_04/GEOL_332_lab_04.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If an erosive activity is occurring in a stream headwaters, delivering more sediment to the stream, the scales will tip toward aggradation of the streambed.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streamflow can no longer carry the bedload down the stream, so it is deposited in the streambed.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 would the stream correct for this imbalance?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could cut through stream meanders and straighten the stream channel, which would generate greater flow rates that could more easily move the sediment load.  (Cut-off stream or river meanders are called oxbow lakes.)</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3455871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imagine that you have an overgrazed watershed, causing a lot more stormwater runoff and increased </a:t>
            </a:r>
            <a:r>
              <a:rPr lang="en-US" dirty="0" err="1"/>
              <a:t>streamflows</a:t>
            </a:r>
            <a:r>
              <a:rPr lang="en-US" dirty="0"/>
              <a:t>.</a:t>
            </a:r>
          </a:p>
          <a:p>
            <a:endParaRPr lang="en-US" dirty="0"/>
          </a:p>
          <a:p>
            <a:r>
              <a:rPr lang="en-US" dirty="0"/>
              <a:t>What will happen in this situation?</a:t>
            </a:r>
          </a:p>
          <a:p>
            <a:endParaRPr lang="en-US" dirty="0"/>
          </a:p>
          <a:p>
            <a:r>
              <a:rPr lang="en-US" dirty="0"/>
              <a:t>The scales will tip to the right and degradation, or erosion, of the stream channel will occur.</a:t>
            </a:r>
          </a:p>
          <a:p>
            <a:endParaRPr lang="en-US" dirty="0"/>
          </a:p>
          <a:p>
            <a:r>
              <a:rPr lang="en-US" dirty="0"/>
              <a:t>How could the stream naturally correct for this situation?</a:t>
            </a:r>
          </a:p>
          <a:p>
            <a:endParaRPr lang="en-US" dirty="0"/>
          </a:p>
          <a:p>
            <a:r>
              <a:rPr lang="en-US" dirty="0"/>
              <a:t>It would increase stream bends or meanders to dissipate or slow the energy of the increased stream flows.  This would also reduce the slope of the stream channel.</a:t>
            </a:r>
          </a:p>
          <a:p>
            <a:endParaRPr lang="en-US" dirty="0"/>
          </a:p>
          <a:p>
            <a:r>
              <a:rPr lang="en-US" dirty="0"/>
              <a:t>Graphic source: </a:t>
            </a:r>
            <a:r>
              <a:rPr lang="en-US" dirty="0">
                <a:hlinkClick r:id="rId3"/>
              </a:rPr>
              <a:t>http://www.science.earthjay.com/instruction/HSU/2016_fall/GEOL_332/labs/lab_04/GEOL_332_lab_04.pdf</a:t>
            </a:r>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253000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00000"/>
                </a:solidFill>
                <a:latin typeface="Verdana" panose="020B0604030504040204" pitchFamily="34" charset="0"/>
              </a:rPr>
              <a:t>This is a simulation on sandy soil of water pulses moving through a straightened channel.  </a:t>
            </a:r>
          </a:p>
          <a:p>
            <a:endParaRPr lang="en-US" sz="1000" dirty="0">
              <a:solidFill>
                <a:srgbClr val="000000"/>
              </a:solidFill>
              <a:latin typeface="Verdana" panose="020B0604030504040204" pitchFamily="34" charset="0"/>
            </a:endParaRPr>
          </a:p>
          <a:p>
            <a:r>
              <a:rPr lang="en-US" sz="1000" dirty="0">
                <a:solidFill>
                  <a:srgbClr val="000000"/>
                </a:solidFill>
                <a:latin typeface="Verdana" panose="020B0604030504040204" pitchFamily="34" charset="0"/>
              </a:rPr>
              <a:t>As you can see the channel shape begins to meander to seek a shape that better conforms to the sediment size and shape over time.  The stream is adjusting to reach equilibrium by changing shape.</a:t>
            </a:r>
            <a:endParaRPr lang="en-US" sz="1000" b="1" dirty="0">
              <a:solidFill>
                <a:srgbClr val="000000"/>
              </a:solidFill>
              <a:latin typeface="Verdana" panose="020B0604030504040204" pitchFamily="34" charset="0"/>
            </a:endParaRPr>
          </a:p>
          <a:p>
            <a:pPr defTabSz="931774">
              <a:defRPr/>
            </a:pPr>
            <a:endParaRPr lang="en-US" dirty="0"/>
          </a:p>
          <a:p>
            <a:pPr defTabSz="931774">
              <a:defRPr/>
            </a:pPr>
            <a:endParaRPr lang="en-US" sz="1000" b="1"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2958323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00000"/>
                </a:solidFill>
                <a:latin typeface="Verdana" panose="020B0604030504040204" pitchFamily="34" charset="0"/>
              </a:rPr>
              <a:t>This is a demonstration of the process of erosion.  The stream is changing shape through erosion and sediment transport to adjust to the discharges of water.  </a:t>
            </a:r>
          </a:p>
          <a:p>
            <a:pPr defTabSz="931774">
              <a:defRPr/>
            </a:pPr>
            <a:endParaRPr lang="en-US" dirty="0"/>
          </a:p>
          <a:p>
            <a:pPr defTabSz="931774">
              <a:defRPr/>
            </a:pPr>
            <a:endParaRPr lang="en-US" sz="1000" b="1" dirty="0"/>
          </a:p>
        </p:txBody>
      </p:sp>
      <p:sp>
        <p:nvSpPr>
          <p:cNvPr id="4" name="Slide Number Placeholder 3"/>
          <p:cNvSpPr>
            <a:spLocks noGrp="1"/>
          </p:cNvSpPr>
          <p:nvPr>
            <p:ph type="sldNum" sz="quarter" idx="10"/>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2948981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000" dirty="0">
                <a:solidFill>
                  <a:srgbClr val="000000"/>
                </a:solidFill>
                <a:latin typeface="Verdana" panose="020B0604030504040204" pitchFamily="34" charset="0"/>
              </a:rPr>
              <a:t>Here is a demonstration of deposition.  </a:t>
            </a:r>
          </a:p>
          <a:p>
            <a:pPr defTabSz="931774">
              <a:defRPr/>
            </a:pPr>
            <a:r>
              <a:rPr lang="en-US" sz="1000" dirty="0">
                <a:solidFill>
                  <a:srgbClr val="000000"/>
                </a:solidFill>
                <a:latin typeface="Verdana" panose="020B0604030504040204" pitchFamily="34" charset="0"/>
              </a:rPr>
              <a:t>Note the helicoidal (spiraling while moving forward) flow in the channel.  The fastest waters cause erosion on the outside of the stream bends while the slower waters on the inside of the stream bends deposit sediments.</a:t>
            </a:r>
          </a:p>
          <a:p>
            <a:pPr defTabSz="931774">
              <a:defRPr/>
            </a:pPr>
            <a:endParaRPr lang="en-US" sz="1000" dirty="0">
              <a:solidFill>
                <a:srgbClr val="000000"/>
              </a:solidFill>
              <a:latin typeface="Verdana" panose="020B0604030504040204" pitchFamily="34" charset="0"/>
            </a:endParaRPr>
          </a:p>
          <a:p>
            <a:pPr defTabSz="931774">
              <a:defRPr/>
            </a:pPr>
            <a:r>
              <a:rPr lang="en-US" sz="1000" dirty="0">
                <a:solidFill>
                  <a:srgbClr val="000000"/>
                </a:solidFill>
                <a:latin typeface="Verdana" panose="020B0604030504040204" pitchFamily="34" charset="0"/>
              </a:rPr>
              <a:t>Note that similar forces work over larger scales, but bigger rivers will have less frequent bends.</a:t>
            </a:r>
          </a:p>
          <a:p>
            <a:endParaRPr lang="en-US" sz="1000" b="1" dirty="0">
              <a:solidFill>
                <a:srgbClr val="000000"/>
              </a:solidFill>
              <a:latin typeface="Verdana" panose="020B0604030504040204" pitchFamily="34" charset="0"/>
            </a:endParaRPr>
          </a:p>
          <a:p>
            <a:pPr defTabSz="931774">
              <a:defRPr/>
            </a:pPr>
            <a:endParaRPr lang="en-US" dirty="0"/>
          </a:p>
          <a:p>
            <a:pPr defTabSz="931774">
              <a:defRPr/>
            </a:pPr>
            <a:endParaRPr lang="en-US" sz="1000" b="1"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3383149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an unanimated diagram of the cross-sectional view of a bend that shows how the channel meanders.</a:t>
            </a:r>
          </a:p>
          <a:p>
            <a:r>
              <a:rPr lang="en-US" dirty="0"/>
              <a:t>As was shown in the previous clip, the water in the stream moves in </a:t>
            </a:r>
            <a:r>
              <a:rPr lang="en-US" u="sng" dirty="0"/>
              <a:t>helicoidal flow</a:t>
            </a:r>
            <a:r>
              <a:rPr lang="en-US" dirty="0"/>
              <a:t>.  That is, the water moves top to outside to bottom to inside across the meander as it moves downstream. </a:t>
            </a:r>
          </a:p>
          <a:p>
            <a:endParaRPr lang="en-US" dirty="0"/>
          </a:p>
          <a:p>
            <a:r>
              <a:rPr lang="en-US" dirty="0"/>
              <a:t>This transports sediment eroded from the concave bank downstream to the next convex bank. </a:t>
            </a:r>
          </a:p>
          <a:p>
            <a:r>
              <a:rPr lang="en-US" dirty="0"/>
              <a:t>On the inside of the channel, the point bar expands as sediments settle out due to the slower flows.</a:t>
            </a:r>
          </a:p>
          <a:p>
            <a:r>
              <a:rPr lang="en-US" dirty="0"/>
              <a:t>On the outside, the fastest currents cause erosion and can undermine the bank.  </a:t>
            </a:r>
          </a:p>
          <a:p>
            <a:endParaRPr lang="en-US" dirty="0"/>
          </a:p>
          <a:p>
            <a:endParaRPr lang="en-US" dirty="0"/>
          </a:p>
          <a:p>
            <a:pPr defTabSz="931774">
              <a:defRPr/>
            </a:pPr>
            <a:r>
              <a:rPr lang="en-US" dirty="0"/>
              <a:t>The greater erosion of the concave bank occurs just downstream of the axis of the meander bend. This causes meander to migrate down the valley. The lateral erosion of the meanders and their migration widen the flood plain. Thus the asymmetrical pattern reinforces itself.</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2102253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same example from another view.</a:t>
            </a:r>
          </a:p>
          <a:p>
            <a:r>
              <a:rPr lang="en-US" dirty="0"/>
              <a:t>The width of the channel remains relatively constant, while the whole channel migrates laterally and becomes more sinuous.  Sinuosity is described as the actual channel length divided by the straight-line distance.</a:t>
            </a:r>
          </a:p>
          <a:p>
            <a:br>
              <a:rPr lang="en-US" dirty="0"/>
            </a:br>
            <a:r>
              <a:rPr lang="en-US" dirty="0"/>
              <a:t>If sinuosity becomes too great, the river in flood may be able to break through the meander neck, thereby straightening its channel. The abandoned channel, a cut-off, may be used during flood, but frequently the ends nearest the new course become blocked with alluvium and the channel becomes a small lake or oxbow lake.</a:t>
            </a:r>
          </a:p>
        </p:txBody>
      </p:sp>
      <p:sp>
        <p:nvSpPr>
          <p:cNvPr id="4" name="Slide Number Placeholder 3"/>
          <p:cNvSpPr>
            <a:spLocks noGrp="1"/>
          </p:cNvSpPr>
          <p:nvPr>
            <p:ph type="sldNum" sz="quarter" idx="5"/>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596031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Now, we can see again this time lapse video and better understand how this is occurring.</a:t>
            </a:r>
          </a:p>
        </p:txBody>
      </p:sp>
      <p:sp>
        <p:nvSpPr>
          <p:cNvPr id="4" name="Slide Number Placeholder 3"/>
          <p:cNvSpPr>
            <a:spLocks noGrp="1"/>
          </p:cNvSpPr>
          <p:nvPr>
            <p:ph type="sldNum" sz="quarter" idx="10"/>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3158762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Disturbances in the landscape can cause the regular balance to be thrown off resulting in rapid, catastrophic changes as well as long-term unstable conditions as the stream seeks to slow regain a dynamic equilibrium through its slower processes.</a:t>
            </a:r>
          </a:p>
        </p:txBody>
      </p:sp>
      <p:sp>
        <p:nvSpPr>
          <p:cNvPr id="4" name="Slide Number Placeholder 3"/>
          <p:cNvSpPr>
            <a:spLocks noGrp="1"/>
          </p:cNvSpPr>
          <p:nvPr>
            <p:ph type="sldNum" sz="quarter" idx="5"/>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127003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solidFill>
              </a:rPr>
              <a:t>In response to disturbance, the stream channel will move </a:t>
            </a:r>
          </a:p>
          <a:p>
            <a:r>
              <a:rPr lang="en-US" dirty="0">
                <a:solidFill>
                  <a:schemeClr val="tx2"/>
                </a:solidFill>
              </a:rPr>
              <a:t>1) up (aggradation) or </a:t>
            </a:r>
          </a:p>
          <a:p>
            <a:r>
              <a:rPr lang="en-US" dirty="0">
                <a:solidFill>
                  <a:schemeClr val="tx2"/>
                </a:solidFill>
              </a:rPr>
              <a:t>2) down (degradation) or </a:t>
            </a:r>
          </a:p>
          <a:p>
            <a:r>
              <a:rPr lang="en-US" dirty="0">
                <a:solidFill>
                  <a:schemeClr val="tx2"/>
                </a:solidFill>
              </a:rPr>
              <a:t>3) in (narrowing) or </a:t>
            </a:r>
          </a:p>
          <a:p>
            <a:r>
              <a:rPr lang="en-US" dirty="0">
                <a:solidFill>
                  <a:schemeClr val="tx2"/>
                </a:solidFill>
              </a:rPr>
              <a:t>4) out (widening).</a:t>
            </a:r>
          </a:p>
          <a:p>
            <a:endParaRPr lang="en-US" dirty="0">
              <a:solidFill>
                <a:schemeClr val="tx2"/>
              </a:solidFill>
            </a:endParaRPr>
          </a:p>
          <a:p>
            <a:r>
              <a:rPr lang="en-US" dirty="0">
                <a:solidFill>
                  <a:schemeClr val="tx2"/>
                </a:solidFill>
              </a:rPr>
              <a:t>Some signs of deposition (aggradation) can include: </a:t>
            </a:r>
          </a:p>
          <a:p>
            <a:pPr lvl="1"/>
            <a:r>
              <a:rPr lang="en-US" dirty="0"/>
              <a:t>Point Bar</a:t>
            </a:r>
          </a:p>
          <a:p>
            <a:pPr lvl="1"/>
            <a:r>
              <a:rPr lang="en-US" dirty="0"/>
              <a:t>Mid-Channel</a:t>
            </a:r>
          </a:p>
          <a:p>
            <a:pPr lvl="1"/>
            <a:r>
              <a:rPr lang="en-US" dirty="0"/>
              <a:t>Side Bar</a:t>
            </a:r>
          </a:p>
          <a:p>
            <a:pPr lvl="1"/>
            <a:r>
              <a:rPr lang="en-US" dirty="0"/>
              <a:t>Islands</a:t>
            </a:r>
          </a:p>
          <a:p>
            <a:pPr lvl="1"/>
            <a:r>
              <a:rPr lang="en-US" dirty="0"/>
              <a:t>Deltas</a:t>
            </a:r>
          </a:p>
          <a:p>
            <a:r>
              <a:rPr lang="en-US" dirty="0"/>
              <a:t>Some signs of incision (degradation) can include, </a:t>
            </a:r>
            <a:r>
              <a:rPr lang="en-US" dirty="0" err="1"/>
              <a:t>headcuts</a:t>
            </a:r>
            <a:r>
              <a:rPr lang="en-US" dirty="0"/>
              <a:t> or channelization, disconnection with the floodplain, increased entrenchment. Erosional Features</a:t>
            </a:r>
          </a:p>
          <a:p>
            <a:pPr defTabSz="931774">
              <a:defRPr/>
            </a:pPr>
            <a:endParaRPr lang="en-US" sz="1000" b="1"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3530143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session, we are going to look at the third component of the functional pyramid – geomorphology and specifically fluvial geomorphology.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1573F1-F95D-403A-A47C-A1143ABC9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8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multiple </a:t>
            </a:r>
            <a:r>
              <a:rPr lang="en-US" dirty="0" err="1"/>
              <a:t>headcuts</a:t>
            </a:r>
            <a:r>
              <a:rPr lang="en-US" dirty="0"/>
              <a:t> are observed migrating upstream, it can be a sign of past channelization and increased stream slope, causing the stream bed to degrade.</a:t>
            </a:r>
          </a:p>
          <a:p>
            <a:endParaRPr lang="en-US" dirty="0"/>
          </a:p>
          <a:p>
            <a:r>
              <a:rPr lang="en-US" dirty="0"/>
              <a:t>As the bed elevation decreases, the stream channel becomes more deeply incised, with steeper banks.</a:t>
            </a:r>
          </a:p>
        </p:txBody>
      </p:sp>
      <p:sp>
        <p:nvSpPr>
          <p:cNvPr id="4" name="Slide Number Placeholder 3"/>
          <p:cNvSpPr>
            <a:spLocks noGrp="1"/>
          </p:cNvSpPr>
          <p:nvPr>
            <p:ph type="sldNum" sz="quarter" idx="5"/>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1991969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sz="1000" dirty="0">
              <a:solidFill>
                <a:srgbClr val="000000"/>
              </a:solidFill>
              <a:latin typeface="Verdana" panose="020B0604030504040204" pitchFamily="34" charset="0"/>
            </a:endParaRPr>
          </a:p>
          <a:p>
            <a:endParaRPr lang="en-US" sz="1000" b="1" dirty="0">
              <a:solidFill>
                <a:srgbClr val="000000"/>
              </a:solidFill>
              <a:latin typeface="Verdana" panose="020B0604030504040204" pitchFamily="34" charset="0"/>
            </a:endParaRPr>
          </a:p>
          <a:p>
            <a:pPr defTabSz="931774">
              <a:defRPr/>
            </a:pPr>
            <a:endParaRPr lang="en-US" dirty="0"/>
          </a:p>
          <a:p>
            <a:pPr defTabSz="931774">
              <a:defRPr/>
            </a:pPr>
            <a:endParaRPr lang="en-US" sz="1000" b="1"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3057576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Let’s say the volume of water entering into a stream changes due to a </a:t>
            </a:r>
            <a:r>
              <a:rPr lang="en-US" u="sng" dirty="0"/>
              <a:t>dam or reservoir construction </a:t>
            </a:r>
            <a:r>
              <a:rPr lang="en-US" dirty="0"/>
              <a:t>or a withdrawal upstream, or it could be drought conditions or climate change.  </a:t>
            </a:r>
          </a:p>
          <a:p>
            <a:pPr defTabSz="931774">
              <a:defRPr/>
            </a:pPr>
            <a:endParaRPr lang="en-US" dirty="0"/>
          </a:p>
          <a:p>
            <a:pPr defTabSz="931774">
              <a:defRPr/>
            </a:pPr>
            <a:r>
              <a:rPr lang="en-US" dirty="0"/>
              <a:t>The stream no longer has the force to move the same sized sediments and debris that it once did, therefore the sediments will begin to settle out or “aggrade.”  Only a portion of the channel previously used will be utilized.</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22</a:t>
            </a:fld>
            <a:endParaRPr lang="en-US"/>
          </a:p>
        </p:txBody>
      </p:sp>
    </p:spTree>
    <p:extLst>
      <p:ext uri="{BB962C8B-B14F-4D97-AF65-F5344CB8AC3E}">
        <p14:creationId xmlns:p14="http://schemas.microsoft.com/office/powerpoint/2010/main" val="3340461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say a poorly managed logging operation or home construction site contributes a lot of sediment and dirt runoff, but the stream does not have the slope or discharge to pick up the particles and transport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sediment will deposit and will not be transported, raising the level of the stream.  The stream will slowly form a new channel.</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178849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say a lot of development occurs in an area causing more runoff to enter the stream.  In that case, the additional water discharge will start eroding (degrading) the stream because it now has the force to move those particles.  </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24</a:t>
            </a:fld>
            <a:endParaRPr lang="en-US"/>
          </a:p>
        </p:txBody>
      </p:sp>
    </p:spTree>
    <p:extLst>
      <p:ext uri="{BB962C8B-B14F-4D97-AF65-F5344CB8AC3E}">
        <p14:creationId xmlns:p14="http://schemas.microsoft.com/office/powerpoint/2010/main" val="3897844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say regular ATV use in the stream dislodges sediment from the stream banks and bottom and is transported into the water column.  This sediment is not normally eroded by the stream and therefore deposits downstream changing the shape of the stream.  The stream will be unstable as it seeks to establish a new channel shape.  </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25</a:t>
            </a:fld>
            <a:endParaRPr lang="en-US"/>
          </a:p>
        </p:txBody>
      </p:sp>
    </p:spTree>
    <p:extLst>
      <p:ext uri="{BB962C8B-B14F-4D97-AF65-F5344CB8AC3E}">
        <p14:creationId xmlns:p14="http://schemas.microsoft.com/office/powerpoint/2010/main" val="3430520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let’s say that some large boulders (big enough that the stream cannot move them) are added to a stream that is unstable due to increased flow rates.  The boulders can help stabilize the stream (such as at a riffle or even at a bank) because these cannot be moved by the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example of a stream restoration technique called a cross-vanes, which slow water velocity and create eddies where the water can cleanse itself.</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26</a:t>
            </a:fld>
            <a:endParaRPr lang="en-US"/>
          </a:p>
        </p:txBody>
      </p:sp>
    </p:spTree>
    <p:extLst>
      <p:ext uri="{BB962C8B-B14F-4D97-AF65-F5344CB8AC3E}">
        <p14:creationId xmlns:p14="http://schemas.microsoft.com/office/powerpoint/2010/main" val="1296276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one of Kentucky’s Stream Mitigation Projects in Knott County.</a:t>
            </a:r>
          </a:p>
          <a:p>
            <a:endParaRPr lang="en-US" dirty="0"/>
          </a:p>
          <a:p>
            <a:r>
              <a:rPr lang="en-US" dirty="0"/>
              <a:t>Note the sharp bend in the stream with severe bank erosion, which would be contributing significant sediment loading to the stream.</a:t>
            </a:r>
          </a:p>
          <a:p>
            <a:endParaRPr lang="en-US" dirty="0"/>
          </a:p>
          <a:p>
            <a:r>
              <a:rPr lang="en-US" dirty="0"/>
              <a:t>Following restoration, banks have more gradual slope, allowing flows to spread and slow over the floodplain area and reducing erosional pressures on bends in the stream.</a:t>
            </a:r>
          </a:p>
        </p:txBody>
      </p:sp>
      <p:sp>
        <p:nvSpPr>
          <p:cNvPr id="4" name="Slide Number Placeholder 3"/>
          <p:cNvSpPr>
            <a:spLocks noGrp="1"/>
          </p:cNvSpPr>
          <p:nvPr>
            <p:ph type="sldNum" sz="quarter" idx="5"/>
          </p:nvPr>
        </p:nvSpPr>
        <p:spPr/>
        <p:txBody>
          <a:bodyPr/>
          <a:lstStyle/>
          <a:p>
            <a:fld id="{7E1573F1-F95D-403A-A47C-A1143ABC9F0B}" type="slidenum">
              <a:rPr lang="en-US" smtClean="0"/>
              <a:t>27</a:t>
            </a:fld>
            <a:endParaRPr lang="en-US"/>
          </a:p>
        </p:txBody>
      </p:sp>
    </p:spTree>
    <p:extLst>
      <p:ext uri="{BB962C8B-B14F-4D97-AF65-F5344CB8AC3E}">
        <p14:creationId xmlns:p14="http://schemas.microsoft.com/office/powerpoint/2010/main" val="3290938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000" dirty="0">
                <a:solidFill>
                  <a:srgbClr val="000000"/>
                </a:solidFill>
                <a:latin typeface="Verdana" panose="020B0604030504040204" pitchFamily="34" charset="0"/>
              </a:rPr>
              <a:t>This is a list of the various functions produced by a stream’s unique fluvial geomorphology.</a:t>
            </a:r>
          </a:p>
          <a:p>
            <a:pPr defTabSz="931774">
              <a:defRPr/>
            </a:pPr>
            <a:endParaRPr lang="en-US" sz="1000" dirty="0">
              <a:solidFill>
                <a:srgbClr val="000000"/>
              </a:solidFill>
              <a:latin typeface="Verdana" panose="020B0604030504040204" pitchFamily="34" charset="0"/>
            </a:endParaRPr>
          </a:p>
          <a:p>
            <a:pPr defTabSz="931774">
              <a:defRPr/>
            </a:pPr>
            <a:r>
              <a:rPr lang="en-US" sz="1000" dirty="0">
                <a:solidFill>
                  <a:srgbClr val="000000"/>
                </a:solidFill>
                <a:latin typeface="Verdana" panose="020B0604030504040204" pitchFamily="34" charset="0"/>
              </a:rPr>
              <a:t>Hydrologists have developed ways to measure how well each of these functions is performing.</a:t>
            </a:r>
          </a:p>
          <a:p>
            <a:pPr defTabSz="931774">
              <a:defRPr/>
            </a:pPr>
            <a:endParaRPr lang="en-US" sz="1000" dirty="0">
              <a:solidFill>
                <a:srgbClr val="000000"/>
              </a:solidFill>
              <a:latin typeface="Verdana" panose="020B0604030504040204" pitchFamily="34" charset="0"/>
            </a:endParaRPr>
          </a:p>
          <a:p>
            <a:pPr defTabSz="931774">
              <a:defRPr/>
            </a:pPr>
            <a:r>
              <a:rPr lang="en-US" sz="1000" dirty="0">
                <a:solidFill>
                  <a:srgbClr val="000000"/>
                </a:solidFill>
                <a:latin typeface="Verdana" panose="020B0604030504040204" pitchFamily="34" charset="0"/>
              </a:rPr>
              <a:t>An example would be a pebble county analysis, which measures pebble size and numbers to account for bed material, as well as sediment transport.</a:t>
            </a:r>
          </a:p>
          <a:p>
            <a:endParaRPr lang="en-US" sz="1000" b="1" dirty="0">
              <a:solidFill>
                <a:srgbClr val="000000"/>
              </a:solidFill>
              <a:latin typeface="Verdana" panose="020B0604030504040204" pitchFamily="34" charset="0"/>
            </a:endParaRPr>
          </a:p>
          <a:p>
            <a:pPr defTabSz="931774">
              <a:defRPr/>
            </a:pPr>
            <a:endParaRPr lang="en-US" dirty="0"/>
          </a:p>
          <a:p>
            <a:pPr defTabSz="931774">
              <a:defRPr/>
            </a:pPr>
            <a:endParaRPr lang="en-US" sz="1000" b="1"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28</a:t>
            </a:fld>
            <a:endParaRPr lang="en-US"/>
          </a:p>
        </p:txBody>
      </p:sp>
    </p:spTree>
    <p:extLst>
      <p:ext uri="{BB962C8B-B14F-4D97-AF65-F5344CB8AC3E}">
        <p14:creationId xmlns:p14="http://schemas.microsoft.com/office/powerpoint/2010/main" val="867392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sedimentation is a major pollutant, it is helpful to think through how sediment is transported in a stream.  There are three different ways in which sediment is transported in the stream</a:t>
            </a:r>
          </a:p>
          <a:p>
            <a:pPr marL="232943" indent="-232943">
              <a:buAutoNum type="arabicParenR"/>
            </a:pPr>
            <a:r>
              <a:rPr lang="en-US" dirty="0"/>
              <a:t>Bed load</a:t>
            </a:r>
          </a:p>
          <a:p>
            <a:pPr marL="232943" indent="-232943">
              <a:buAutoNum type="arabicParenR"/>
            </a:pPr>
            <a:r>
              <a:rPr lang="en-US" dirty="0"/>
              <a:t>Suspended Load</a:t>
            </a:r>
          </a:p>
          <a:p>
            <a:pPr marL="232943" indent="-232943">
              <a:buAutoNum type="arabicParenR"/>
            </a:pPr>
            <a:r>
              <a:rPr lang="en-US" dirty="0"/>
              <a:t>Wash load (which is a portion of the suspended load)</a:t>
            </a:r>
          </a:p>
          <a:p>
            <a:pPr marL="232943" indent="-232943">
              <a:buAutoNum type="arabicParenR"/>
            </a:pPr>
            <a:endParaRPr lang="en-US" dirty="0"/>
          </a:p>
          <a:p>
            <a:pPr marL="0" indent="0">
              <a:buNone/>
            </a:pPr>
            <a:r>
              <a:rPr lang="en-US" dirty="0"/>
              <a:t>When you measure the total suspended solids, you are only capturing the suspended and wash portions.  Larger boulders and cobbles will move, but typically not very far.</a:t>
            </a:r>
          </a:p>
        </p:txBody>
      </p:sp>
      <p:sp>
        <p:nvSpPr>
          <p:cNvPr id="4" name="Slide Number Placeholder 3"/>
          <p:cNvSpPr>
            <a:spLocks noGrp="1"/>
          </p:cNvSpPr>
          <p:nvPr>
            <p:ph type="sldNum" sz="quarter" idx="5"/>
          </p:nvPr>
        </p:nvSpPr>
        <p:spPr/>
        <p:txBody>
          <a:bodyPr/>
          <a:lstStyle/>
          <a:p>
            <a:fld id="{7E1573F1-F95D-403A-A47C-A1143ABC9F0B}" type="slidenum">
              <a:rPr lang="en-US" smtClean="0"/>
              <a:t>29</a:t>
            </a:fld>
            <a:endParaRPr lang="en-US"/>
          </a:p>
        </p:txBody>
      </p:sp>
    </p:spTree>
    <p:extLst>
      <p:ext uri="{BB962C8B-B14F-4D97-AF65-F5344CB8AC3E}">
        <p14:creationId xmlns:p14="http://schemas.microsoft.com/office/powerpoint/2010/main" val="947158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mn-lt"/>
                <a:ea typeface="+mn-ea"/>
                <a:cs typeface="+mn-cs"/>
              </a:rPr>
              <a:t>Geomorphology refers to </a:t>
            </a:r>
            <a:r>
              <a:rPr lang="en-US" sz="1000" b="1" kern="1200" dirty="0">
                <a:solidFill>
                  <a:schemeClr val="tx1"/>
                </a:solidFill>
                <a:effectLst/>
                <a:latin typeface="+mn-lt"/>
                <a:ea typeface="+mn-ea"/>
                <a:cs typeface="+mn-cs"/>
              </a:rPr>
              <a:t>the study of the landforms on the earth and the processes that change them over time</a:t>
            </a:r>
            <a:r>
              <a:rPr lang="en-US" sz="10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Fluvial geomorphology refers to the structure and dynamics of stream and river corridors.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mn-lt"/>
                <a:ea typeface="+mn-ea"/>
                <a:cs typeface="+mn-cs"/>
              </a:rPr>
              <a:t>These concepts are especially </a:t>
            </a:r>
            <a:r>
              <a:rPr lang="en-US" sz="1000" b="1" kern="1200" dirty="0">
                <a:solidFill>
                  <a:schemeClr val="tx1"/>
                </a:solidFill>
                <a:effectLst/>
                <a:latin typeface="+mn-lt"/>
                <a:ea typeface="+mn-ea"/>
                <a:cs typeface="+mn-cs"/>
              </a:rPr>
              <a:t>important to understanding the formation and alteration of the stream or river channel, as well as the flood plain and associated upland transitional zone</a:t>
            </a:r>
            <a:r>
              <a:rPr lang="en-US" sz="10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mn-lt"/>
                <a:ea typeface="+mn-ea"/>
                <a:cs typeface="+mn-cs"/>
              </a:rPr>
              <a:t>In terms of “stream function,”  the functional pyramid restricts the idea to </a:t>
            </a:r>
            <a:r>
              <a:rPr lang="en-US" sz="10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transport of wood and sediment to create diverse bed forms and dynamic equilibrium.”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The Hydrology and Hydraulic functions come together with the Geomorphology functions to create a channel form that is appropriate for the underlying geology and climate of the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3960685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000" dirty="0"/>
              <a:t>Erosion, transportation, or deposition is determined by the size of the particle and the velocity of the water.  This diagram helps indicate the velocity at which different particles will settle and erode and be transported.</a:t>
            </a:r>
          </a:p>
          <a:p>
            <a:pPr defTabSz="931774">
              <a:defRPr/>
            </a:pPr>
            <a:endParaRPr lang="en-US" sz="1000" dirty="0"/>
          </a:p>
          <a:p>
            <a:pPr defTabSz="931774">
              <a:defRPr/>
            </a:pPr>
            <a:r>
              <a:rPr lang="en-US" sz="1000" dirty="0"/>
              <a:t>So notice this chart is looking at the SPEED of the water, not the AMOUNT of water.</a:t>
            </a:r>
          </a:p>
          <a:p>
            <a:pPr defTabSz="931774">
              <a:defRPr/>
            </a:pPr>
            <a:r>
              <a:rPr lang="en-US" sz="1000" dirty="0"/>
              <a:t>	So take the same amount of water and put it in a very small area (concentrate it) is that going to increase the speed or decrease it?  	Increase</a:t>
            </a:r>
          </a:p>
          <a:p>
            <a:pPr defTabSz="931774">
              <a:defRPr/>
            </a:pPr>
            <a:r>
              <a:rPr lang="en-US" sz="1000" dirty="0"/>
              <a:t>	This is what happens when a stream cannot extend out into its floodplain – the speed and power increases.  When it spreads over a floodplain it slows down.</a:t>
            </a:r>
          </a:p>
          <a:p>
            <a:pPr defTabSz="931774">
              <a:defRPr/>
            </a:pPr>
            <a:r>
              <a:rPr lang="en-US" sz="1000" dirty="0"/>
              <a:t>	Similarly meanders in a river help to slow down the water as it hits the banks.</a:t>
            </a:r>
          </a:p>
          <a:p>
            <a:pPr defTabSz="931774">
              <a:defRPr/>
            </a:pPr>
            <a:endParaRPr lang="en-US" sz="1000" dirty="0"/>
          </a:p>
          <a:p>
            <a:pPr defTabSz="931774">
              <a:defRPr/>
            </a:pPr>
            <a:r>
              <a:rPr lang="en-US" sz="1000" dirty="0"/>
              <a:t>So let’s take some examples – let’s say a stream reaches a velocity of 100 cm/s.  </a:t>
            </a:r>
          </a:p>
          <a:p>
            <a:pPr defTabSz="931774">
              <a:defRPr/>
            </a:pPr>
            <a:r>
              <a:rPr lang="en-US" sz="1000" dirty="0"/>
              <a:t>	What will it erode from the banks?  Silt, sand, and gravel</a:t>
            </a:r>
          </a:p>
          <a:p>
            <a:pPr defTabSz="931774">
              <a:defRPr/>
            </a:pPr>
            <a:r>
              <a:rPr lang="en-US" sz="1000" dirty="0"/>
              <a:t>	What will it transport?  Clay, silt, sand, and gravel</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1000" dirty="0"/>
              <a:t>	What will it deposit or leave in place? Pebbles, cobbles, or boulders.</a:t>
            </a:r>
          </a:p>
          <a:p>
            <a:pPr defTabSz="931774">
              <a:defRPr/>
            </a:pPr>
            <a:endParaRPr lang="en-US" sz="1000" dirty="0"/>
          </a:p>
          <a:p>
            <a:pPr defTabSz="931774">
              <a:defRPr/>
            </a:pPr>
            <a:r>
              <a:rPr lang="en-US" sz="1000" dirty="0"/>
              <a:t>What about if the water is flowing slower, at only 1 cm/s?</a:t>
            </a:r>
          </a:p>
          <a:p>
            <a:pPr defTabSz="931774">
              <a:defRPr/>
            </a:pPr>
            <a:r>
              <a:rPr lang="en-US" sz="1000" dirty="0"/>
              <a:t>	What will it erode from the banks?  Nothing</a:t>
            </a:r>
          </a:p>
          <a:p>
            <a:pPr defTabSz="931774">
              <a:defRPr/>
            </a:pPr>
            <a:r>
              <a:rPr lang="en-US" sz="1000" dirty="0"/>
              <a:t>	What will it transport?  Clay, silt</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1000" dirty="0"/>
              <a:t>	What will it deposit or leave in place? Sand, gravel, pebbles, cobbles, or boulders.</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sz="1000" dirty="0"/>
              <a:t>So what is the streambed going to look like at the top of the hill where there is a lot of velocity and slope?     More pebbles, cobbles, and boulders</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1000" dirty="0"/>
              <a:t>What will the streambed going to look like at the top of the hill where there is a lot of velocity and slope?      More sand, silt, and gravel that settles out from upstream.</a:t>
            </a:r>
          </a:p>
          <a:p>
            <a:pPr defTabSz="931774">
              <a:defRPr/>
            </a:pPr>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30</a:t>
            </a:fld>
            <a:endParaRPr lang="en-US"/>
          </a:p>
        </p:txBody>
      </p:sp>
    </p:spTree>
    <p:extLst>
      <p:ext uri="{BB962C8B-B14F-4D97-AF65-F5344CB8AC3E}">
        <p14:creationId xmlns:p14="http://schemas.microsoft.com/office/powerpoint/2010/main" val="1864022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determine the size of the particles in the stream, a Wolman pebble count may be conducted in which a person walks back and forth across the stream and measures the first pebble they touch without looking, repeating this 100 times.  </a:t>
            </a:r>
          </a:p>
          <a:p>
            <a:endParaRPr lang="en-US" dirty="0"/>
          </a:p>
          <a:p>
            <a:r>
              <a:rPr lang="en-US" dirty="0"/>
              <a:t>A </a:t>
            </a:r>
            <a:r>
              <a:rPr lang="en-US" dirty="0" err="1"/>
              <a:t>gravelometer</a:t>
            </a:r>
            <a:r>
              <a:rPr lang="en-US" dirty="0"/>
              <a:t> can be used to determine the sizes.  These can then be plotted and the median particle size and other information can be determined.</a:t>
            </a:r>
          </a:p>
          <a:p>
            <a:endParaRPr lang="en-US" dirty="0"/>
          </a:p>
          <a:p>
            <a:r>
              <a:rPr lang="en-US" dirty="0"/>
              <a:t>Alternatively, individuals can estimate the amount of each particle size type (clay, silt, sand, gravel, cobble, boulder, bedrock) within riffles, runs, and pools and what percentage of the stream these represent.</a:t>
            </a:r>
          </a:p>
          <a:p>
            <a:endParaRPr lang="en-US" dirty="0"/>
          </a:p>
          <a:p>
            <a:r>
              <a:rPr lang="en-US" dirty="0"/>
              <a:t>This information helps determine what size of sediment will be transported under various flows within a stream.</a:t>
            </a:r>
          </a:p>
        </p:txBody>
      </p:sp>
      <p:sp>
        <p:nvSpPr>
          <p:cNvPr id="4" name="Slide Number Placeholder 3"/>
          <p:cNvSpPr>
            <a:spLocks noGrp="1"/>
          </p:cNvSpPr>
          <p:nvPr>
            <p:ph type="sldNum" sz="quarter" idx="5"/>
          </p:nvPr>
        </p:nvSpPr>
        <p:spPr/>
        <p:txBody>
          <a:bodyPr/>
          <a:lstStyle/>
          <a:p>
            <a:fld id="{7E1573F1-F95D-403A-A47C-A1143ABC9F0B}" type="slidenum">
              <a:rPr lang="en-US" smtClean="0"/>
              <a:t>31</a:t>
            </a:fld>
            <a:endParaRPr lang="en-US"/>
          </a:p>
        </p:txBody>
      </p:sp>
    </p:spTree>
    <p:extLst>
      <p:ext uri="{BB962C8B-B14F-4D97-AF65-F5344CB8AC3E}">
        <p14:creationId xmlns:p14="http://schemas.microsoft.com/office/powerpoint/2010/main" val="921635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watershed plan will need to have some sort of quantification of erosion in the watershed.  A range of approaches can be used to quantify erosion.</a:t>
            </a:r>
          </a:p>
          <a:p>
            <a:endParaRPr lang="en-US" dirty="0"/>
          </a:p>
          <a:p>
            <a:r>
              <a:rPr lang="en-US" dirty="0"/>
              <a:t>At the simplest level, the locations and lengths of stream with severe erosion can be identified visually using the Maryland Stream Corridor Assessment Survey method for Erosion Sites http://dnr.maryland.gov/streams/Publications/SCAProtocols.pdf </a:t>
            </a:r>
          </a:p>
          <a:p>
            <a:r>
              <a:rPr lang="en-US" dirty="0"/>
              <a:t>This method requires documentation of the length of stream and average height as well as some basic information about the severity of the erosion, the correctability, and the accessibility of the site.</a:t>
            </a:r>
          </a:p>
          <a:p>
            <a:endParaRPr lang="en-US" dirty="0"/>
          </a:p>
          <a:p>
            <a:r>
              <a:rPr lang="en-US" dirty="0"/>
              <a:t>If looking to calculate the rate of erosion on an annual basis, the Bank Erosion Height Index (BEHI) / Near Bank Sheer Stress (NBS) can use different visually observed stream variables such as the bank height, bank angle, root depth, and surface protection.  Using erosion curves for different regions, these values can be translated into estimates of tons of sediment / year for a given area.</a:t>
            </a:r>
          </a:p>
        </p:txBody>
      </p:sp>
      <p:sp>
        <p:nvSpPr>
          <p:cNvPr id="4" name="Slide Number Placeholder 3"/>
          <p:cNvSpPr>
            <a:spLocks noGrp="1"/>
          </p:cNvSpPr>
          <p:nvPr>
            <p:ph type="sldNum" sz="quarter" idx="5"/>
          </p:nvPr>
        </p:nvSpPr>
        <p:spPr/>
        <p:txBody>
          <a:bodyPr/>
          <a:lstStyle/>
          <a:p>
            <a:fld id="{7E1573F1-F95D-403A-A47C-A1143ABC9F0B}" type="slidenum">
              <a:rPr lang="en-US" smtClean="0"/>
              <a:t>32</a:t>
            </a:fld>
            <a:endParaRPr lang="en-US"/>
          </a:p>
        </p:txBody>
      </p:sp>
    </p:spTree>
    <p:extLst>
      <p:ext uri="{BB962C8B-B14F-4D97-AF65-F5344CB8AC3E}">
        <p14:creationId xmlns:p14="http://schemas.microsoft.com/office/powerpoint/2010/main" val="3305208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There are different conceptual models about the process by which streams change.  You do not need to know the specifics of each of these steps but having an idea of how stream change is important to provide some understanding of the relationship between land use changes or stream modifications and erosion and sedimentation.</a:t>
            </a:r>
          </a:p>
          <a:p>
            <a:endParaRPr lang="en-US" sz="1000" dirty="0"/>
          </a:p>
          <a:p>
            <a:r>
              <a:rPr lang="en-US" sz="1000" dirty="0"/>
              <a:t>Simon and Hupp proposed a 6 stage model in which channels modification occurs.</a:t>
            </a:r>
          </a:p>
          <a:p>
            <a:pPr lvl="1"/>
            <a:r>
              <a:rPr lang="en-US" sz="1000" dirty="0"/>
              <a:t>Class 1 - </a:t>
            </a:r>
            <a:r>
              <a:rPr lang="en-US" sz="1000" dirty="0" err="1"/>
              <a:t>Premodified</a:t>
            </a:r>
            <a:r>
              <a:rPr lang="en-US" sz="1000" dirty="0"/>
              <a:t> – the stream is stable with mild aggradation – basal erosion on outside bends and deposition on the inside bends.</a:t>
            </a:r>
          </a:p>
          <a:p>
            <a:pPr lvl="1"/>
            <a:r>
              <a:rPr lang="en-US" sz="1000" dirty="0"/>
              <a:t>Class 2 - Channelized – This stream has been channelized by “straightening” by construction.  It is trapezoidal with vegetation removed.</a:t>
            </a:r>
          </a:p>
          <a:p>
            <a:pPr lvl="1"/>
            <a:r>
              <a:rPr lang="en-US" sz="1000" dirty="0"/>
              <a:t>Class 3 – Degradation – Banks are heightening and steepening – flowline lower relative to the top of bank.  Some pop-out failures on the slope may occur.</a:t>
            </a:r>
          </a:p>
          <a:p>
            <a:pPr lvl="1"/>
            <a:r>
              <a:rPr lang="en-US" sz="1000" dirty="0"/>
              <a:t>Class 4 – Threshold – Degradation and Widening – erosion down and out with large failures on upper banks, flow line very low in relation to top bank.  Slab rotation and pop-out failures. Riparian vegetation high and might lean in</a:t>
            </a:r>
          </a:p>
          <a:p>
            <a:pPr lvl="1"/>
            <a:r>
              <a:rPr lang="en-US" sz="1000" dirty="0"/>
              <a:t>Class 5 – Aggradation – Sediment begins to accumulate in the bottom of the channel while widening still continues.  Vegetation tilted or falling in</a:t>
            </a:r>
          </a:p>
          <a:p>
            <a:pPr lvl="1"/>
            <a:r>
              <a:rPr lang="en-US" sz="1000" dirty="0"/>
              <a:t>Class 6 – Quasi-equilibrium – The old floodplain becomes a terrace and the vegetation begins to grow in the new floodplain.  A new smaller </a:t>
            </a:r>
            <a:r>
              <a:rPr lang="en-US" sz="1000" dirty="0" err="1"/>
              <a:t>bankfull</a:t>
            </a:r>
            <a:r>
              <a:rPr lang="en-US" sz="1000" dirty="0"/>
              <a:t> cross-sectional area is achieved with new stability.</a:t>
            </a:r>
          </a:p>
          <a:p>
            <a:endParaRPr lang="en-US" sz="1000" dirty="0"/>
          </a:p>
          <a:p>
            <a:r>
              <a:rPr lang="en-US" sz="1000" dirty="0"/>
              <a:t>So conceptually, a stream will move through a series of stages until the stream reaches a new equilibrium.  Knowing where a stream is in this process will help determine BMPs.           </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33</a:t>
            </a:fld>
            <a:endParaRPr lang="en-US"/>
          </a:p>
        </p:txBody>
      </p:sp>
    </p:spTree>
    <p:extLst>
      <p:ext uri="{BB962C8B-B14F-4D97-AF65-F5344CB8AC3E}">
        <p14:creationId xmlns:p14="http://schemas.microsoft.com/office/powerpoint/2010/main" val="807273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Associated with that model is the idea that the bank shape can help determine the channel’s evolutionary stage. </a:t>
            </a:r>
          </a:p>
          <a:p>
            <a:endParaRPr lang="en-US" dirty="0"/>
          </a:p>
          <a:p>
            <a:r>
              <a:rPr lang="en-US" dirty="0"/>
              <a:t>For example, the gradual slope of the Class I example suggests an unmodified, or </a:t>
            </a:r>
            <a:r>
              <a:rPr lang="en-US" dirty="0" err="1"/>
              <a:t>premodified</a:t>
            </a:r>
            <a:r>
              <a:rPr lang="en-US" dirty="0"/>
              <a:t>, channel. </a:t>
            </a:r>
          </a:p>
          <a:p>
            <a:endParaRPr lang="en-US" dirty="0"/>
          </a:p>
          <a:p>
            <a:r>
              <a:rPr lang="en-US" dirty="0"/>
              <a:t>The steeper, longer slope in Class 3 suggests that degradation has been occurring.</a:t>
            </a:r>
          </a:p>
          <a:p>
            <a:endParaRPr lang="en-US" dirty="0"/>
          </a:p>
          <a:p>
            <a:r>
              <a:rPr lang="en-US" dirty="0"/>
              <a:t>And, the added deposition at the base of the bank in Class 5 tells us that degradation has occurred, but aggradation is now rebuilding some of </a:t>
            </a:r>
            <a:r>
              <a:rPr lang="en-US"/>
              <a:t>the bank.</a:t>
            </a:r>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34</a:t>
            </a:fld>
            <a:endParaRPr lang="en-US"/>
          </a:p>
        </p:txBody>
      </p:sp>
    </p:spTree>
    <p:extLst>
      <p:ext uri="{BB962C8B-B14F-4D97-AF65-F5344CB8AC3E}">
        <p14:creationId xmlns:p14="http://schemas.microsoft.com/office/powerpoint/2010/main" val="385958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riparian zone has a lot of impact upon the stream shape and sediment transport.  Even a small riparian zone can provide root structures to stabilize the banks or help hold slumping banks together.  Wider riparian zones provide additional benefits including water quality (due to filtration), flood control (by slowing down the waters entering the stream and providing storage area for floods), and habitat for wildlife.</a:t>
            </a:r>
          </a:p>
          <a:p>
            <a:endParaRPr lang="en-US" b="0" dirty="0"/>
          </a:p>
          <a:p>
            <a:endParaRPr lang="en-US" b="0" dirty="0"/>
          </a:p>
        </p:txBody>
      </p:sp>
      <p:sp>
        <p:nvSpPr>
          <p:cNvPr id="4" name="Slide Number Placeholder 3"/>
          <p:cNvSpPr>
            <a:spLocks noGrp="1"/>
          </p:cNvSpPr>
          <p:nvPr>
            <p:ph type="sldNum" sz="quarter" idx="5"/>
          </p:nvPr>
        </p:nvSpPr>
        <p:spPr/>
        <p:txBody>
          <a:bodyPr/>
          <a:lstStyle/>
          <a:p>
            <a:fld id="{7E1573F1-F95D-403A-A47C-A1143ABC9F0B}" type="slidenum">
              <a:rPr lang="en-US" smtClean="0"/>
              <a:t>35</a:t>
            </a:fld>
            <a:endParaRPr lang="en-US"/>
          </a:p>
        </p:txBody>
      </p:sp>
    </p:spTree>
    <p:extLst>
      <p:ext uri="{BB962C8B-B14F-4D97-AF65-F5344CB8AC3E}">
        <p14:creationId xmlns:p14="http://schemas.microsoft.com/office/powerpoint/2010/main" val="1966151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literature review, the following widths are recommended to support various riparian zone benefits.</a:t>
            </a:r>
          </a:p>
        </p:txBody>
      </p:sp>
      <p:sp>
        <p:nvSpPr>
          <p:cNvPr id="4" name="Slide Number Placeholder 3"/>
          <p:cNvSpPr>
            <a:spLocks noGrp="1"/>
          </p:cNvSpPr>
          <p:nvPr>
            <p:ph type="sldNum" sz="quarter" idx="5"/>
          </p:nvPr>
        </p:nvSpPr>
        <p:spPr/>
        <p:txBody>
          <a:bodyPr/>
          <a:lstStyle/>
          <a:p>
            <a:fld id="{7E1573F1-F95D-403A-A47C-A1143ABC9F0B}" type="slidenum">
              <a:rPr lang="en-US" smtClean="0"/>
              <a:t>36</a:t>
            </a:fld>
            <a:endParaRPr lang="en-US"/>
          </a:p>
        </p:txBody>
      </p:sp>
    </p:spTree>
    <p:extLst>
      <p:ext uri="{BB962C8B-B14F-4D97-AF65-F5344CB8AC3E}">
        <p14:creationId xmlns:p14="http://schemas.microsoft.com/office/powerpoint/2010/main" val="1622912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point that we need to circle back to is that the fluvial geomorphology of the stream has a lot to do with the habitat that is present for aquatic organisms to live.  </a:t>
            </a:r>
          </a:p>
          <a:p>
            <a:endParaRPr lang="en-US" dirty="0"/>
          </a:p>
          <a:p>
            <a:r>
              <a:rPr lang="en-US" dirty="0"/>
              <a:t>The extent to which the ecosystem benefits are provided by a stream depends on the presence and pattern of different stream structures.  </a:t>
            </a:r>
          </a:p>
          <a:p>
            <a:endParaRPr lang="en-US" dirty="0"/>
          </a:p>
          <a:p>
            <a:r>
              <a:rPr lang="en-US" dirty="0"/>
              <a:t>If a stream is unstable, some of the unique habitats may be buried or disrupted, negatively affecting the aquatic life.</a:t>
            </a:r>
          </a:p>
          <a:p>
            <a:endParaRPr lang="en-US" dirty="0"/>
          </a:p>
          <a:p>
            <a:r>
              <a:rPr lang="en-US" dirty="0"/>
              <a:t>This will be addressed in more detail in the next section on habitat assessment.</a:t>
            </a:r>
          </a:p>
        </p:txBody>
      </p:sp>
      <p:sp>
        <p:nvSpPr>
          <p:cNvPr id="4" name="Slide Number Placeholder 3"/>
          <p:cNvSpPr>
            <a:spLocks noGrp="1"/>
          </p:cNvSpPr>
          <p:nvPr>
            <p:ph type="sldNum" sz="quarter" idx="5"/>
          </p:nvPr>
        </p:nvSpPr>
        <p:spPr/>
        <p:txBody>
          <a:bodyPr/>
          <a:lstStyle/>
          <a:p>
            <a:fld id="{7E1573F1-F95D-403A-A47C-A1143ABC9F0B}" type="slidenum">
              <a:rPr lang="en-US" smtClean="0"/>
              <a:t>37</a:t>
            </a:fld>
            <a:endParaRPr lang="en-US"/>
          </a:p>
        </p:txBody>
      </p:sp>
    </p:spTree>
    <p:extLst>
      <p:ext uri="{BB962C8B-B14F-4D97-AF65-F5344CB8AC3E}">
        <p14:creationId xmlns:p14="http://schemas.microsoft.com/office/powerpoint/2010/main" val="199634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Fluvial geomorphology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1573F1-F95D-403A-A47C-A1143ABC9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26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000" dirty="0">
                <a:solidFill>
                  <a:srgbClr val="000000"/>
                </a:solidFill>
                <a:latin typeface="Verdana" panose="020B0604030504040204" pitchFamily="34" charset="0"/>
              </a:rPr>
              <a:t>Fluvial geomorphology is the study of how running water shapes and modifies the earth’s surface through erosion and depositional processes.  </a:t>
            </a:r>
          </a:p>
          <a:p>
            <a:pPr defTabSz="931774">
              <a:defRPr/>
            </a:pPr>
            <a:endParaRPr lang="en-US" sz="1000" dirty="0">
              <a:solidFill>
                <a:srgbClr val="000000"/>
              </a:solidFill>
              <a:latin typeface="Verdana" panose="020B0604030504040204" pitchFamily="34" charset="0"/>
            </a:endParaRPr>
          </a:p>
          <a:p>
            <a:pPr defTabSz="931774">
              <a:defRPr/>
            </a:pPr>
            <a:r>
              <a:rPr lang="en-US" sz="1000" dirty="0">
                <a:solidFill>
                  <a:srgbClr val="000000"/>
                </a:solidFill>
                <a:latin typeface="Verdana" panose="020B0604030504040204" pitchFamily="34" charset="0"/>
              </a:rPr>
              <a:t>It seeks to explain why streams and rivers look the way that they do and how they change over time.</a:t>
            </a:r>
          </a:p>
          <a:p>
            <a:endParaRPr lang="en-US" sz="1000" b="1" dirty="0">
              <a:solidFill>
                <a:srgbClr val="000000"/>
              </a:solidFill>
              <a:latin typeface="Verdana" panose="020B0604030504040204" pitchFamily="34" charset="0"/>
            </a:endParaRPr>
          </a:p>
          <a:p>
            <a:pPr defTabSz="931774">
              <a:defRPr/>
            </a:pPr>
            <a:endParaRPr lang="en-US" dirty="0"/>
          </a:p>
          <a:p>
            <a:pPr defTabSz="931774">
              <a:defRPr/>
            </a:pPr>
            <a:endParaRPr lang="en-US" sz="1000" b="1"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3267698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000" dirty="0">
                <a:solidFill>
                  <a:srgbClr val="000000"/>
                </a:solidFill>
                <a:latin typeface="Verdana" panose="020B0604030504040204" pitchFamily="34" charset="0"/>
              </a:rPr>
              <a:t>We want to begin this session by noting that streams are never the same.  Every time you enter a stream, there is new water flowing in it.  The sediment and rocks there are different.  There is different vegetation which has either grown or left.  The root system is different.  The organisms in the stream are different.  It is a living ecosystem and even though it looks like the </a:t>
            </a:r>
            <a:r>
              <a:rPr lang="en-US" sz="1000">
                <a:solidFill>
                  <a:srgbClr val="000000"/>
                </a:solidFill>
                <a:latin typeface="Verdana" panose="020B0604030504040204" pitchFamily="34" charset="0"/>
              </a:rPr>
              <a:t>same stream, it is not.</a:t>
            </a:r>
            <a:endParaRPr lang="en-US" sz="1000" dirty="0">
              <a:solidFill>
                <a:srgbClr val="000000"/>
              </a:solidFill>
              <a:latin typeface="Verdana" panose="020B0604030504040204" pitchFamily="34" charset="0"/>
            </a:endParaRPr>
          </a:p>
          <a:p>
            <a:pPr defTabSz="931774">
              <a:defRPr/>
            </a:pPr>
            <a:endParaRPr lang="en-US" dirty="0"/>
          </a:p>
          <a:p>
            <a:pPr defTabSz="931774">
              <a:defRPr/>
            </a:pPr>
            <a:endParaRPr lang="en-US" sz="1000" b="1"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51946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Dynamic Equilibrium is a key concept for understanding fluvial geomorphology.</a:t>
            </a:r>
          </a:p>
          <a:p>
            <a:pPr defTabSz="931774">
              <a:defRPr/>
            </a:pPr>
            <a:endParaRPr lang="en-US" dirty="0"/>
          </a:p>
          <a:p>
            <a:pPr defTabSz="931774">
              <a:defRPr/>
            </a:pPr>
            <a:r>
              <a:rPr lang="en-US" dirty="0"/>
              <a:t>The idea is best illustrated by a balance.  If something happens to one side, the other side will adjust to try to find a new balance.</a:t>
            </a:r>
          </a:p>
          <a:p>
            <a:pPr defTabSz="931774">
              <a:defRPr/>
            </a:pPr>
            <a:endParaRPr lang="en-US" dirty="0"/>
          </a:p>
          <a:p>
            <a:pPr defTabSz="931774">
              <a:defRPr/>
            </a:pPr>
            <a:r>
              <a:rPr lang="en-US" dirty="0"/>
              <a:t>In Fluvial Geomorphology, the balance has “water” (fluvial) on one side and “earth” or sediment / rocks (geo) on the other.  The shape of the stream will change to adjust to changes on the other side.</a:t>
            </a:r>
          </a:p>
          <a:p>
            <a:pPr defTabSz="931774">
              <a:defRPr/>
            </a:pPr>
            <a:endParaRPr lang="en-US" dirty="0"/>
          </a:p>
          <a:p>
            <a:pPr defTabSz="931774">
              <a:defRPr/>
            </a:pPr>
            <a:r>
              <a:rPr lang="en-US" dirty="0"/>
              <a:t>Streams are always changing – both the water in the stream and the sediment and rocks over which the water flows.  There is a natural equilibrium.  But rapid changes in the environment can alter the balance and cause streams to change more quickly and with potentially damaging repercussions to human property and stream ecosystems.</a:t>
            </a:r>
          </a:p>
        </p:txBody>
      </p:sp>
      <p:sp>
        <p:nvSpPr>
          <p:cNvPr id="4" name="Slide Number Placeholder 3"/>
          <p:cNvSpPr>
            <a:spLocks noGrp="1"/>
          </p:cNvSpPr>
          <p:nvPr>
            <p:ph type="sldNum" sz="quarter" idx="5"/>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3390777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graphic depicts the transitional zones from </a:t>
            </a:r>
            <a:r>
              <a:rPr lang="en-US" u="sng" dirty="0"/>
              <a:t>headwaters</a:t>
            </a:r>
            <a:r>
              <a:rPr lang="en-US" dirty="0"/>
              <a:t> (narrow, straighter channels with faster flowing streams) to </a:t>
            </a:r>
            <a:r>
              <a:rPr lang="en-US" u="sng" dirty="0"/>
              <a:t>transfer zone </a:t>
            </a:r>
            <a:r>
              <a:rPr lang="en-US" dirty="0"/>
              <a:t>streams (gentler slopes, some meanders or curvier streams) to the </a:t>
            </a:r>
            <a:r>
              <a:rPr lang="en-US" u="sng" dirty="0"/>
              <a:t>depositional zone </a:t>
            </a:r>
            <a:r>
              <a:rPr lang="en-US" dirty="0"/>
              <a:t>(broad meanders, flatter topography, wider stream channels) where sediments carried by the stream network begin to settle out.</a:t>
            </a:r>
          </a:p>
        </p:txBody>
      </p:sp>
      <p:sp>
        <p:nvSpPr>
          <p:cNvPr id="4" name="Slide Number Placeholder 3"/>
          <p:cNvSpPr>
            <a:spLocks noGrp="1"/>
          </p:cNvSpPr>
          <p:nvPr>
            <p:ph type="sldNum" sz="quarter" idx="5"/>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2544418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sz="1000" dirty="0">
              <a:solidFill>
                <a:srgbClr val="000000"/>
              </a:solidFill>
              <a:latin typeface="Verdana" panose="020B0604030504040204" pitchFamily="34" charset="0"/>
            </a:endParaRPr>
          </a:p>
          <a:p>
            <a:endParaRPr lang="en-US" sz="1000" b="1" dirty="0">
              <a:solidFill>
                <a:srgbClr val="000000"/>
              </a:solidFill>
              <a:latin typeface="Verdana" panose="020B0604030504040204" pitchFamily="34" charset="0"/>
            </a:endParaRPr>
          </a:p>
          <a:p>
            <a:pPr defTabSz="931774">
              <a:defRPr/>
            </a:pPr>
            <a:endParaRPr lang="en-US" dirty="0"/>
          </a:p>
          <a:p>
            <a:pPr defTabSz="931774">
              <a:defRPr/>
            </a:pPr>
            <a:endParaRPr lang="en-US" sz="1000" b="1"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4025726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050" dirty="0"/>
              <a:t>Lane’s Alluvial Channel Equilibrium, also known as “Lane’s balance” is a basic, fundamental concept for fluvial geomorphology.  It involves the interplay of four basic factors:</a:t>
            </a:r>
          </a:p>
          <a:p>
            <a:pPr marL="0" indent="0">
              <a:buFont typeface="Arial" panose="020B0604020202020204" pitchFamily="34" charset="0"/>
              <a:buNone/>
            </a:pPr>
            <a:endParaRPr lang="en-US" sz="1050" dirty="0"/>
          </a:p>
          <a:p>
            <a:pPr marL="0" indent="0">
              <a:buFont typeface="Arial" panose="020B0604020202020204" pitchFamily="34" charset="0"/>
              <a:buNone/>
            </a:pPr>
            <a:r>
              <a:rPr lang="en-US" sz="1050" b="1" dirty="0"/>
              <a:t>1) </a:t>
            </a:r>
            <a:r>
              <a:rPr lang="en-US" sz="1050" dirty="0"/>
              <a:t>Sediment discharge (</a:t>
            </a:r>
            <a:r>
              <a:rPr lang="en-US" sz="1050" b="1" dirty="0"/>
              <a:t>Q</a:t>
            </a:r>
            <a:r>
              <a:rPr lang="en-US" sz="1050" b="1" baseline="-25000" dirty="0"/>
              <a:t>s</a:t>
            </a:r>
            <a:r>
              <a:rPr lang="en-US" sz="1050" dirty="0"/>
              <a:t>) multiplied by </a:t>
            </a:r>
            <a:r>
              <a:rPr lang="en-US" sz="1050" b="1" dirty="0"/>
              <a:t>2) </a:t>
            </a:r>
            <a:r>
              <a:rPr lang="en-US" sz="1050" dirty="0"/>
              <a:t>Sediment particle size (</a:t>
            </a:r>
            <a:r>
              <a:rPr lang="en-US" sz="1050" b="1" dirty="0"/>
              <a:t>D</a:t>
            </a:r>
            <a:r>
              <a:rPr lang="en-US" sz="1050" b="1" baseline="-25000" dirty="0"/>
              <a:t>50</a:t>
            </a:r>
            <a:r>
              <a:rPr lang="en-US" sz="1050" dirty="0"/>
              <a:t>)</a:t>
            </a:r>
          </a:p>
          <a:p>
            <a:pPr marL="0" indent="0">
              <a:buFont typeface="Arial" panose="020B0604020202020204" pitchFamily="34" charset="0"/>
              <a:buNone/>
            </a:pPr>
            <a:r>
              <a:rPr lang="en-US" sz="1050" dirty="0"/>
              <a:t>Is proportional to:</a:t>
            </a:r>
          </a:p>
          <a:p>
            <a:pPr marL="0" indent="0">
              <a:buFont typeface="Arial" panose="020B0604020202020204" pitchFamily="34" charset="0"/>
              <a:buNone/>
            </a:pPr>
            <a:r>
              <a:rPr lang="en-US" sz="1050" b="1" dirty="0"/>
              <a:t>3) </a:t>
            </a:r>
            <a:r>
              <a:rPr lang="en-US" sz="1050" dirty="0"/>
              <a:t>Streamflow or discharge (</a:t>
            </a:r>
            <a:r>
              <a:rPr lang="en-US" sz="1050" b="1" dirty="0" err="1"/>
              <a:t>Q</a:t>
            </a:r>
            <a:r>
              <a:rPr lang="en-US" sz="1050" b="1" baseline="-25000" dirty="0" err="1"/>
              <a:t>w</a:t>
            </a:r>
            <a:r>
              <a:rPr lang="en-US" sz="1050" dirty="0"/>
              <a:t>) multiplied by </a:t>
            </a:r>
            <a:r>
              <a:rPr lang="en-US" sz="1050" b="1" dirty="0"/>
              <a:t>4)</a:t>
            </a:r>
            <a:r>
              <a:rPr lang="en-US" sz="1050" dirty="0"/>
              <a:t> Stream slope (</a:t>
            </a:r>
            <a:r>
              <a:rPr lang="en-US" sz="1050" b="1" dirty="0"/>
              <a:t>S</a:t>
            </a:r>
            <a:r>
              <a:rPr lang="en-US" sz="1050" dirty="0"/>
              <a:t>)</a:t>
            </a:r>
          </a:p>
          <a:p>
            <a:endParaRPr lang="en-US" sz="1050" dirty="0"/>
          </a:p>
          <a:p>
            <a:r>
              <a:rPr lang="en-US" sz="1050" dirty="0"/>
              <a:t>When all four factors are in balance, the stream is in dynamic equilibrium.  Think about a mild rocking back and forth.</a:t>
            </a:r>
          </a:p>
          <a:p>
            <a:r>
              <a:rPr lang="en-US" sz="1050" dirty="0"/>
              <a:t>However, when one of the factors changes, the stream will begin to degrade or aggrade to seek a new equilibrium.</a:t>
            </a:r>
          </a:p>
          <a:p>
            <a:endParaRPr lang="en-US" sz="1050" dirty="0"/>
          </a:p>
          <a:p>
            <a:r>
              <a:rPr lang="en-US" sz="1050" dirty="0"/>
              <a:t>For example:</a:t>
            </a:r>
          </a:p>
          <a:p>
            <a:endParaRPr lang="en-US" sz="1050" dirty="0"/>
          </a:p>
          <a:p>
            <a:r>
              <a:rPr lang="en-US" sz="1050" dirty="0"/>
              <a:t>If stream discharge increases, the scales will tip toward degradation, or erosion of the streambed.</a:t>
            </a:r>
          </a:p>
        </p:txBody>
      </p:sp>
      <p:sp>
        <p:nvSpPr>
          <p:cNvPr id="4" name="Slide Number Placeholder 3"/>
          <p:cNvSpPr>
            <a:spLocks noGrp="1"/>
          </p:cNvSpPr>
          <p:nvPr>
            <p:ph type="sldNum" sz="quarter" idx="5"/>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2316746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1" y="274638"/>
            <a:ext cx="8225327"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2" y="1482621"/>
            <a:ext cx="8225327" cy="468744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909799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1" y="274638"/>
            <a:ext cx="8225327"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2"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6"/>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2655717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866835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861432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248595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968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428219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839156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357726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3395308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9033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04893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52080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7605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5103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08556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693728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090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25063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5489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2311193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1823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08020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6734768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6494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7525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18074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4190136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2472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636490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2807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9867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Water Quality Basics</a:t>
            </a:r>
          </a:p>
          <a:p>
            <a:r>
              <a:rPr lang="en-US" sz="2000" b="1" dirty="0">
                <a:latin typeface="Mercury Display Semibold" panose="02000603080000020004" pitchFamily="50" charset="0"/>
              </a:rPr>
              <a:t>3. Geomorphology</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63603-1477-4330-BEA7-69EC48058FFA}"/>
              </a:ext>
            </a:extLst>
          </p:cNvPr>
          <p:cNvSpPr>
            <a:spLocks noGrp="1"/>
          </p:cNvSpPr>
          <p:nvPr>
            <p:ph type="title"/>
          </p:nvPr>
        </p:nvSpPr>
        <p:spPr>
          <a:xfrm>
            <a:off x="459336" y="134938"/>
            <a:ext cx="8225327" cy="1143000"/>
          </a:xfrm>
        </p:spPr>
        <p:txBody>
          <a:bodyPr/>
          <a:lstStyle/>
          <a:p>
            <a:r>
              <a:rPr lang="en-US" sz="3600" dirty="0"/>
              <a:t>Aggradation due to </a:t>
            </a:r>
            <a:br>
              <a:rPr lang="en-US" sz="3600" dirty="0"/>
            </a:br>
            <a:r>
              <a:rPr lang="en-US" sz="3600" dirty="0"/>
              <a:t>increased sediment load (Q</a:t>
            </a:r>
            <a:r>
              <a:rPr lang="en-US" sz="3600" baseline="-25000" dirty="0"/>
              <a:t>s</a:t>
            </a:r>
            <a:r>
              <a:rPr lang="en-US" sz="3600" dirty="0"/>
              <a:t>)</a:t>
            </a:r>
          </a:p>
        </p:txBody>
      </p:sp>
      <p:pic>
        <p:nvPicPr>
          <p:cNvPr id="4" name="Content Placeholder 3">
            <a:extLst>
              <a:ext uri="{FF2B5EF4-FFF2-40B4-BE49-F238E27FC236}">
                <a16:creationId xmlns:a16="http://schemas.microsoft.com/office/drawing/2014/main" id="{616ED7F1-6E40-456B-9178-C074015BFF93}"/>
              </a:ext>
            </a:extLst>
          </p:cNvPr>
          <p:cNvPicPr>
            <a:picLocks noGrp="1" noChangeAspect="1"/>
          </p:cNvPicPr>
          <p:nvPr>
            <p:ph idx="1"/>
          </p:nvPr>
        </p:nvPicPr>
        <p:blipFill>
          <a:blip r:embed="rId3"/>
          <a:stretch>
            <a:fillRect/>
          </a:stretch>
        </p:blipFill>
        <p:spPr>
          <a:xfrm>
            <a:off x="459336" y="1618782"/>
            <a:ext cx="8224837" cy="4009373"/>
          </a:xfrm>
          <a:prstGeom prst="rect">
            <a:avLst/>
          </a:prstGeom>
        </p:spPr>
      </p:pic>
      <p:sp>
        <p:nvSpPr>
          <p:cNvPr id="5" name="Oval 4">
            <a:extLst>
              <a:ext uri="{FF2B5EF4-FFF2-40B4-BE49-F238E27FC236}">
                <a16:creationId xmlns:a16="http://schemas.microsoft.com/office/drawing/2014/main" id="{69CD07FB-5DE3-4BCF-B2A0-87DE545593A0}"/>
              </a:ext>
            </a:extLst>
          </p:cNvPr>
          <p:cNvSpPr/>
          <p:nvPr/>
        </p:nvSpPr>
        <p:spPr>
          <a:xfrm>
            <a:off x="4305054" y="3593304"/>
            <a:ext cx="1041646" cy="110093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F898DE-EDCA-46D3-B364-5FAECFAEDE9E}"/>
              </a:ext>
            </a:extLst>
          </p:cNvPr>
          <p:cNvSpPr txBox="1"/>
          <p:nvPr/>
        </p:nvSpPr>
        <p:spPr>
          <a:xfrm>
            <a:off x="5981700" y="6007100"/>
            <a:ext cx="2895600" cy="369332"/>
          </a:xfrm>
          <a:prstGeom prst="rect">
            <a:avLst/>
          </a:prstGeom>
          <a:noFill/>
        </p:spPr>
        <p:txBody>
          <a:bodyPr wrap="square" rtlCol="0">
            <a:spAutoFit/>
          </a:bodyPr>
          <a:lstStyle/>
          <a:p>
            <a:pPr algn="r"/>
            <a:r>
              <a:rPr lang="en-US" dirty="0">
                <a:latin typeface="Calibri" panose="020F0502020204030204" pitchFamily="34" charset="0"/>
                <a:cs typeface="Calibri" panose="020F0502020204030204" pitchFamily="34" charset="0"/>
              </a:rPr>
              <a:t>Source: USEPA</a:t>
            </a:r>
          </a:p>
        </p:txBody>
      </p:sp>
      <p:sp>
        <p:nvSpPr>
          <p:cNvPr id="7" name="Oval 6">
            <a:extLst>
              <a:ext uri="{FF2B5EF4-FFF2-40B4-BE49-F238E27FC236}">
                <a16:creationId xmlns:a16="http://schemas.microsoft.com/office/drawing/2014/main" id="{5CC22CE8-FA48-4514-82FD-9BFE6500C72F}"/>
              </a:ext>
            </a:extLst>
          </p:cNvPr>
          <p:cNvSpPr/>
          <p:nvPr/>
        </p:nvSpPr>
        <p:spPr>
          <a:xfrm>
            <a:off x="1790700" y="5118100"/>
            <a:ext cx="685800" cy="711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793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7D8A5-A0CA-4BD9-B620-A008C1D3C6D9}"/>
              </a:ext>
            </a:extLst>
          </p:cNvPr>
          <p:cNvSpPr>
            <a:spLocks noGrp="1"/>
          </p:cNvSpPr>
          <p:nvPr>
            <p:ph type="title"/>
          </p:nvPr>
        </p:nvSpPr>
        <p:spPr>
          <a:xfrm>
            <a:off x="131271" y="0"/>
            <a:ext cx="8403129" cy="1265238"/>
          </a:xfrm>
        </p:spPr>
        <p:txBody>
          <a:bodyPr/>
          <a:lstStyle/>
          <a:p>
            <a:r>
              <a:rPr lang="en-US" sz="3600" dirty="0"/>
              <a:t>Degradation (erosion) due to </a:t>
            </a:r>
            <a:br>
              <a:rPr lang="en-US" sz="3600" dirty="0"/>
            </a:br>
            <a:r>
              <a:rPr lang="en-US" sz="3600" dirty="0"/>
              <a:t>increased streamflow (</a:t>
            </a:r>
            <a:r>
              <a:rPr lang="en-US" sz="3600" dirty="0" err="1"/>
              <a:t>Q</a:t>
            </a:r>
            <a:r>
              <a:rPr lang="en-US" sz="3600" baseline="-25000" dirty="0" err="1"/>
              <a:t>w</a:t>
            </a:r>
            <a:r>
              <a:rPr lang="en-US" sz="3600" dirty="0"/>
              <a:t>)</a:t>
            </a:r>
          </a:p>
        </p:txBody>
      </p:sp>
      <p:pic>
        <p:nvPicPr>
          <p:cNvPr id="16" name="Content Placeholder 15">
            <a:extLst>
              <a:ext uri="{FF2B5EF4-FFF2-40B4-BE49-F238E27FC236}">
                <a16:creationId xmlns:a16="http://schemas.microsoft.com/office/drawing/2014/main" id="{C797831C-A61C-4CF8-884C-3DB5D789223D}"/>
              </a:ext>
            </a:extLst>
          </p:cNvPr>
          <p:cNvPicPr>
            <a:picLocks noGrp="1" noChangeAspect="1"/>
          </p:cNvPicPr>
          <p:nvPr>
            <p:ph idx="1"/>
          </p:nvPr>
        </p:nvPicPr>
        <p:blipFill rotWithShape="1">
          <a:blip r:embed="rId3"/>
          <a:srcRect b="8202"/>
          <a:stretch/>
        </p:blipFill>
        <p:spPr>
          <a:xfrm>
            <a:off x="1690724" y="1328738"/>
            <a:ext cx="5762552" cy="4951353"/>
          </a:xfrm>
          <a:prstGeom prst="rect">
            <a:avLst/>
          </a:prstGeom>
        </p:spPr>
      </p:pic>
    </p:spTree>
    <p:extLst>
      <p:ext uri="{BB962C8B-B14F-4D97-AF65-F5344CB8AC3E}">
        <p14:creationId xmlns:p14="http://schemas.microsoft.com/office/powerpoint/2010/main" val="1530448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Streams Work:</a:t>
            </a:r>
            <a:br>
              <a:rPr lang="en-US" dirty="0"/>
            </a:br>
            <a:r>
              <a:rPr lang="en-US" dirty="0"/>
              <a:t>Straightened Stream Channel</a:t>
            </a:r>
          </a:p>
        </p:txBody>
      </p:sp>
      <p:sp>
        <p:nvSpPr>
          <p:cNvPr id="7" name="Content Placeholder 4"/>
          <p:cNvSpPr txBox="1">
            <a:spLocks/>
          </p:cNvSpPr>
          <p:nvPr/>
        </p:nvSpPr>
        <p:spPr>
          <a:xfrm>
            <a:off x="386168" y="3141232"/>
            <a:ext cx="4669925" cy="30817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3200" dirty="0"/>
          </a:p>
          <a:p>
            <a:endParaRPr lang="en-US" sz="3600" dirty="0"/>
          </a:p>
        </p:txBody>
      </p:sp>
      <p:pic>
        <p:nvPicPr>
          <p:cNvPr id="8" name="Content Placeholder 7">
            <a:extLst>
              <a:ext uri="{FF2B5EF4-FFF2-40B4-BE49-F238E27FC236}">
                <a16:creationId xmlns:a16="http://schemas.microsoft.com/office/drawing/2014/main" id="{A910C6DD-07E1-4400-9A33-90869C567108}"/>
              </a:ext>
            </a:extLst>
          </p:cNvPr>
          <p:cNvPicPr>
            <a:picLocks noGrp="1" noChangeAspect="1"/>
          </p:cNvPicPr>
          <p:nvPr>
            <p:ph idx="1"/>
          </p:nvPr>
        </p:nvPicPr>
        <p:blipFill>
          <a:blip r:embed="rId3"/>
          <a:stretch>
            <a:fillRect/>
          </a:stretch>
        </p:blipFill>
        <p:spPr>
          <a:xfrm>
            <a:off x="415341" y="1417638"/>
            <a:ext cx="8313318" cy="4640262"/>
          </a:xfrm>
        </p:spPr>
      </p:pic>
      <p:sp>
        <p:nvSpPr>
          <p:cNvPr id="9" name="Rectangle 8">
            <a:extLst>
              <a:ext uri="{FF2B5EF4-FFF2-40B4-BE49-F238E27FC236}">
                <a16:creationId xmlns:a16="http://schemas.microsoft.com/office/drawing/2014/main" id="{01DF1CFC-11CE-4DC5-B474-53AF7AF64C90}"/>
              </a:ext>
            </a:extLst>
          </p:cNvPr>
          <p:cNvSpPr/>
          <p:nvPr/>
        </p:nvSpPr>
        <p:spPr>
          <a:xfrm>
            <a:off x="386168" y="6038333"/>
            <a:ext cx="2236574" cy="369332"/>
          </a:xfrm>
          <a:prstGeom prst="rect">
            <a:avLst/>
          </a:prstGeom>
        </p:spPr>
        <p:txBody>
          <a:bodyPr wrap="none">
            <a:spAutoFit/>
          </a:bodyPr>
          <a:lstStyle/>
          <a:p>
            <a:r>
              <a:rPr lang="en-US" dirty="0" err="1">
                <a:latin typeface="Roboto"/>
              </a:rPr>
              <a:t>Source:emriver.com</a:t>
            </a:r>
            <a:endParaRPr lang="en-US" b="0" i="0" dirty="0">
              <a:effectLst/>
              <a:latin typeface="Roboto"/>
            </a:endParaRPr>
          </a:p>
        </p:txBody>
      </p:sp>
    </p:spTree>
    <p:extLst>
      <p:ext uri="{BB962C8B-B14F-4D97-AF65-F5344CB8AC3E}">
        <p14:creationId xmlns:p14="http://schemas.microsoft.com/office/powerpoint/2010/main" val="390329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Streams Work: Erosion</a:t>
            </a:r>
          </a:p>
        </p:txBody>
      </p:sp>
      <p:sp>
        <p:nvSpPr>
          <p:cNvPr id="7" name="Content Placeholder 4"/>
          <p:cNvSpPr txBox="1">
            <a:spLocks/>
          </p:cNvSpPr>
          <p:nvPr/>
        </p:nvSpPr>
        <p:spPr>
          <a:xfrm>
            <a:off x="386168" y="3141232"/>
            <a:ext cx="4669925" cy="30817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3200" dirty="0"/>
          </a:p>
          <a:p>
            <a:endParaRPr lang="en-US" sz="3600" dirty="0"/>
          </a:p>
        </p:txBody>
      </p:sp>
      <p:pic>
        <p:nvPicPr>
          <p:cNvPr id="11" name="Picture 10" descr="A close up of a computer&#10;&#10;Description generated with high confidence">
            <a:extLst>
              <a:ext uri="{FF2B5EF4-FFF2-40B4-BE49-F238E27FC236}">
                <a16:creationId xmlns:a16="http://schemas.microsoft.com/office/drawing/2014/main" id="{6932DD42-BA72-4170-A9E3-DC91991FF43D}"/>
              </a:ext>
            </a:extLst>
          </p:cNvPr>
          <p:cNvPicPr>
            <a:picLocks noChangeAspect="1"/>
          </p:cNvPicPr>
          <p:nvPr/>
        </p:nvPicPr>
        <p:blipFill>
          <a:blip r:embed="rId3"/>
          <a:stretch>
            <a:fillRect/>
          </a:stretch>
        </p:blipFill>
        <p:spPr>
          <a:xfrm>
            <a:off x="461471" y="1417638"/>
            <a:ext cx="8249355" cy="4640262"/>
          </a:xfrm>
          <a:prstGeom prst="rect">
            <a:avLst/>
          </a:prstGeom>
        </p:spPr>
      </p:pic>
      <p:sp>
        <p:nvSpPr>
          <p:cNvPr id="10" name="Rectangle 9">
            <a:extLst>
              <a:ext uri="{FF2B5EF4-FFF2-40B4-BE49-F238E27FC236}">
                <a16:creationId xmlns:a16="http://schemas.microsoft.com/office/drawing/2014/main" id="{08C2F4D5-9F7C-4A9B-A903-CADEB668C542}"/>
              </a:ext>
            </a:extLst>
          </p:cNvPr>
          <p:cNvSpPr/>
          <p:nvPr/>
        </p:nvSpPr>
        <p:spPr>
          <a:xfrm>
            <a:off x="417328" y="6063381"/>
            <a:ext cx="4089581" cy="369332"/>
          </a:xfrm>
          <a:prstGeom prst="rect">
            <a:avLst/>
          </a:prstGeom>
        </p:spPr>
        <p:txBody>
          <a:bodyPr wrap="none">
            <a:spAutoFit/>
          </a:bodyPr>
          <a:lstStyle/>
          <a:p>
            <a:r>
              <a:rPr lang="en-US" dirty="0"/>
              <a:t>Source: https://uag-earthsci.blogspot.com/</a:t>
            </a:r>
          </a:p>
        </p:txBody>
      </p:sp>
    </p:spTree>
    <p:extLst>
      <p:ext uri="{BB962C8B-B14F-4D97-AF65-F5344CB8AC3E}">
        <p14:creationId xmlns:p14="http://schemas.microsoft.com/office/powerpoint/2010/main" val="3129337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Streams Work: Deposition</a:t>
            </a:r>
          </a:p>
        </p:txBody>
      </p:sp>
      <p:pic>
        <p:nvPicPr>
          <p:cNvPr id="6" name="Content Placeholder 5">
            <a:extLst>
              <a:ext uri="{FF2B5EF4-FFF2-40B4-BE49-F238E27FC236}">
                <a16:creationId xmlns:a16="http://schemas.microsoft.com/office/drawing/2014/main" id="{6697CA4D-EEF7-4E82-B4C7-0A02AB97DCCA}"/>
              </a:ext>
            </a:extLst>
          </p:cNvPr>
          <p:cNvPicPr>
            <a:picLocks noGrp="1" noChangeAspect="1"/>
          </p:cNvPicPr>
          <p:nvPr>
            <p:ph idx="1"/>
          </p:nvPr>
        </p:nvPicPr>
        <p:blipFill>
          <a:blip r:embed="rId3"/>
          <a:stretch>
            <a:fillRect/>
          </a:stretch>
        </p:blipFill>
        <p:spPr>
          <a:xfrm>
            <a:off x="457202" y="1417638"/>
            <a:ext cx="8269470" cy="4651577"/>
          </a:xfrm>
        </p:spPr>
      </p:pic>
      <p:sp>
        <p:nvSpPr>
          <p:cNvPr id="2" name="Rectangle 1">
            <a:extLst>
              <a:ext uri="{FF2B5EF4-FFF2-40B4-BE49-F238E27FC236}">
                <a16:creationId xmlns:a16="http://schemas.microsoft.com/office/drawing/2014/main" id="{E4053B5C-FF60-48C1-9125-7468C92EF9EE}"/>
              </a:ext>
            </a:extLst>
          </p:cNvPr>
          <p:cNvSpPr/>
          <p:nvPr/>
        </p:nvSpPr>
        <p:spPr>
          <a:xfrm>
            <a:off x="417328" y="6063381"/>
            <a:ext cx="4089581" cy="369332"/>
          </a:xfrm>
          <a:prstGeom prst="rect">
            <a:avLst/>
          </a:prstGeom>
        </p:spPr>
        <p:txBody>
          <a:bodyPr wrap="none">
            <a:spAutoFit/>
          </a:bodyPr>
          <a:lstStyle/>
          <a:p>
            <a:r>
              <a:rPr lang="en-US" dirty="0"/>
              <a:t>Source: https://uag-earthsci.blogspot.com/</a:t>
            </a:r>
          </a:p>
        </p:txBody>
      </p:sp>
    </p:spTree>
    <p:extLst>
      <p:ext uri="{BB962C8B-B14F-4D97-AF65-F5344CB8AC3E}">
        <p14:creationId xmlns:p14="http://schemas.microsoft.com/office/powerpoint/2010/main" val="4248074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58C44-B0AA-4A6C-8151-DFC6C65C22F0}"/>
              </a:ext>
            </a:extLst>
          </p:cNvPr>
          <p:cNvSpPr>
            <a:spLocks noGrp="1"/>
          </p:cNvSpPr>
          <p:nvPr>
            <p:ph type="title"/>
          </p:nvPr>
        </p:nvSpPr>
        <p:spPr/>
        <p:txBody>
          <a:bodyPr/>
          <a:lstStyle/>
          <a:p>
            <a:r>
              <a:rPr lang="en-US" dirty="0"/>
              <a:t>How Streams Work: Meanders</a:t>
            </a:r>
          </a:p>
        </p:txBody>
      </p:sp>
      <p:pic>
        <p:nvPicPr>
          <p:cNvPr id="18434" name="Picture 2" descr="Meander migration">
            <a:extLst>
              <a:ext uri="{FF2B5EF4-FFF2-40B4-BE49-F238E27FC236}">
                <a16:creationId xmlns:a16="http://schemas.microsoft.com/office/drawing/2014/main" id="{9624C770-49FB-46C5-8BD8-F00B683125E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9123" y="1177925"/>
            <a:ext cx="6250517" cy="46878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CC2189E-9C30-4874-A3A4-959EC345C4C2}"/>
              </a:ext>
            </a:extLst>
          </p:cNvPr>
          <p:cNvSpPr/>
          <p:nvPr/>
        </p:nvSpPr>
        <p:spPr>
          <a:xfrm>
            <a:off x="0" y="5985947"/>
            <a:ext cx="3875805" cy="369332"/>
          </a:xfrm>
          <a:prstGeom prst="rect">
            <a:avLst/>
          </a:prstGeom>
        </p:spPr>
        <p:txBody>
          <a:bodyPr wrap="none">
            <a:spAutoFit/>
          </a:bodyPr>
          <a:lstStyle/>
          <a:p>
            <a:r>
              <a:rPr lang="en-US" dirty="0"/>
              <a:t>https://geographyiseasy.wordpress.com/</a:t>
            </a:r>
          </a:p>
        </p:txBody>
      </p:sp>
      <p:sp>
        <p:nvSpPr>
          <p:cNvPr id="3" name="Oval 2">
            <a:extLst>
              <a:ext uri="{FF2B5EF4-FFF2-40B4-BE49-F238E27FC236}">
                <a16:creationId xmlns:a16="http://schemas.microsoft.com/office/drawing/2014/main" id="{B5DA7519-193C-4E4A-8E2B-07088F89D5A9}"/>
              </a:ext>
            </a:extLst>
          </p:cNvPr>
          <p:cNvSpPr/>
          <p:nvPr/>
        </p:nvSpPr>
        <p:spPr>
          <a:xfrm>
            <a:off x="2155289" y="3820778"/>
            <a:ext cx="3441032" cy="1673559"/>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520503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58C44-B0AA-4A6C-8151-DFC6C65C22F0}"/>
              </a:ext>
            </a:extLst>
          </p:cNvPr>
          <p:cNvSpPr>
            <a:spLocks noGrp="1"/>
          </p:cNvSpPr>
          <p:nvPr>
            <p:ph type="title"/>
          </p:nvPr>
        </p:nvSpPr>
        <p:spPr/>
        <p:txBody>
          <a:bodyPr/>
          <a:lstStyle/>
          <a:p>
            <a:r>
              <a:rPr lang="en-US" dirty="0"/>
              <a:t>How Streams Work: Meanders</a:t>
            </a:r>
          </a:p>
        </p:txBody>
      </p:sp>
      <p:pic>
        <p:nvPicPr>
          <p:cNvPr id="23554" name="Picture 2" descr="Meanders and ox-bow lakes in a flood plain.">
            <a:extLst>
              <a:ext uri="{FF2B5EF4-FFF2-40B4-BE49-F238E27FC236}">
                <a16:creationId xmlns:a16="http://schemas.microsoft.com/office/drawing/2014/main" id="{6E4C4A8C-46FF-49EB-8145-2C28E488C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190521"/>
            <a:ext cx="6667500" cy="47720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1EA82B-98B6-4A01-BCC4-27DD2FD32C61}"/>
              </a:ext>
            </a:extLst>
          </p:cNvPr>
          <p:cNvSpPr/>
          <p:nvPr/>
        </p:nvSpPr>
        <p:spPr>
          <a:xfrm>
            <a:off x="0" y="5985947"/>
            <a:ext cx="3875805" cy="369332"/>
          </a:xfrm>
          <a:prstGeom prst="rect">
            <a:avLst/>
          </a:prstGeom>
        </p:spPr>
        <p:txBody>
          <a:bodyPr wrap="none">
            <a:spAutoFit/>
          </a:bodyPr>
          <a:lstStyle/>
          <a:p>
            <a:r>
              <a:rPr lang="en-US" dirty="0"/>
              <a:t>https://geographyiseasy.wordpress.com/</a:t>
            </a:r>
          </a:p>
        </p:txBody>
      </p:sp>
    </p:spTree>
    <p:extLst>
      <p:ext uri="{BB962C8B-B14F-4D97-AF65-F5344CB8AC3E}">
        <p14:creationId xmlns:p14="http://schemas.microsoft.com/office/powerpoint/2010/main" val="2104595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Streams Work: Meanders</a:t>
            </a:r>
          </a:p>
        </p:txBody>
      </p:sp>
      <p:sp>
        <p:nvSpPr>
          <p:cNvPr id="7" name="Content Placeholder 4"/>
          <p:cNvSpPr txBox="1">
            <a:spLocks/>
          </p:cNvSpPr>
          <p:nvPr/>
        </p:nvSpPr>
        <p:spPr>
          <a:xfrm>
            <a:off x="386168" y="3141232"/>
            <a:ext cx="4669925" cy="30817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3200" dirty="0"/>
          </a:p>
          <a:p>
            <a:endParaRPr lang="en-US" sz="3600" dirty="0"/>
          </a:p>
        </p:txBody>
      </p:sp>
      <p:pic>
        <p:nvPicPr>
          <p:cNvPr id="9" name="Picture 8" descr="A picture containing text, indoor&#10;&#10;Description generated with high confidence">
            <a:extLst>
              <a:ext uri="{FF2B5EF4-FFF2-40B4-BE49-F238E27FC236}">
                <a16:creationId xmlns:a16="http://schemas.microsoft.com/office/drawing/2014/main" id="{67C87D19-96F4-4D9D-B10B-50B1B4D83B0D}"/>
              </a:ext>
            </a:extLst>
          </p:cNvPr>
          <p:cNvPicPr>
            <a:picLocks noChangeAspect="1"/>
          </p:cNvPicPr>
          <p:nvPr/>
        </p:nvPicPr>
        <p:blipFill>
          <a:blip r:embed="rId3"/>
          <a:stretch>
            <a:fillRect/>
          </a:stretch>
        </p:blipFill>
        <p:spPr>
          <a:xfrm>
            <a:off x="401270" y="1365827"/>
            <a:ext cx="8341459" cy="4692071"/>
          </a:xfrm>
          <a:prstGeom prst="rect">
            <a:avLst/>
          </a:prstGeom>
        </p:spPr>
      </p:pic>
      <p:sp>
        <p:nvSpPr>
          <p:cNvPr id="15" name="Rectangle 14">
            <a:extLst>
              <a:ext uri="{FF2B5EF4-FFF2-40B4-BE49-F238E27FC236}">
                <a16:creationId xmlns:a16="http://schemas.microsoft.com/office/drawing/2014/main" id="{53476157-6E8F-43BF-A9DE-8C3C916E6FD1}"/>
              </a:ext>
            </a:extLst>
          </p:cNvPr>
          <p:cNvSpPr/>
          <p:nvPr/>
        </p:nvSpPr>
        <p:spPr>
          <a:xfrm>
            <a:off x="417328" y="6063381"/>
            <a:ext cx="4089581" cy="369332"/>
          </a:xfrm>
          <a:prstGeom prst="rect">
            <a:avLst/>
          </a:prstGeom>
        </p:spPr>
        <p:txBody>
          <a:bodyPr wrap="none">
            <a:spAutoFit/>
          </a:bodyPr>
          <a:lstStyle/>
          <a:p>
            <a:r>
              <a:rPr lang="en-US" dirty="0"/>
              <a:t>Source: https://uag-earthsci.blogspot.com/</a:t>
            </a:r>
          </a:p>
        </p:txBody>
      </p:sp>
    </p:spTree>
    <p:extLst>
      <p:ext uri="{BB962C8B-B14F-4D97-AF65-F5344CB8AC3E}">
        <p14:creationId xmlns:p14="http://schemas.microsoft.com/office/powerpoint/2010/main" val="1206113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5B24-0617-4552-85F7-E0274A4135C2}"/>
              </a:ext>
            </a:extLst>
          </p:cNvPr>
          <p:cNvSpPr>
            <a:spLocks noGrp="1"/>
          </p:cNvSpPr>
          <p:nvPr>
            <p:ph type="title"/>
          </p:nvPr>
        </p:nvSpPr>
        <p:spPr>
          <a:xfrm>
            <a:off x="461471" y="274638"/>
            <a:ext cx="8225327" cy="954107"/>
          </a:xfrm>
        </p:spPr>
        <p:txBody>
          <a:bodyPr/>
          <a:lstStyle/>
          <a:p>
            <a:r>
              <a:rPr lang="en-US" sz="3200" dirty="0"/>
              <a:t>Disturbance and Imbalance</a:t>
            </a:r>
          </a:p>
        </p:txBody>
      </p:sp>
      <p:sp>
        <p:nvSpPr>
          <p:cNvPr id="3" name="Content Placeholder 2">
            <a:extLst>
              <a:ext uri="{FF2B5EF4-FFF2-40B4-BE49-F238E27FC236}">
                <a16:creationId xmlns:a16="http://schemas.microsoft.com/office/drawing/2014/main" id="{26988045-E429-4629-889C-D26DD0283ED0}"/>
              </a:ext>
            </a:extLst>
          </p:cNvPr>
          <p:cNvSpPr>
            <a:spLocks noGrp="1"/>
          </p:cNvSpPr>
          <p:nvPr>
            <p:ph idx="1"/>
          </p:nvPr>
        </p:nvSpPr>
        <p:spPr>
          <a:xfrm>
            <a:off x="5143500" y="4797829"/>
            <a:ext cx="3731296" cy="1143000"/>
          </a:xfrm>
        </p:spPr>
        <p:txBody>
          <a:bodyPr>
            <a:noAutofit/>
          </a:bodyPr>
          <a:lstStyle/>
          <a:p>
            <a:r>
              <a:rPr lang="en-US" dirty="0"/>
              <a:t>Stream SLOPE x</a:t>
            </a:r>
          </a:p>
          <a:p>
            <a:r>
              <a:rPr lang="en-US" dirty="0"/>
              <a:t>Stream DISCHARGE</a:t>
            </a:r>
          </a:p>
        </p:txBody>
      </p:sp>
      <p:sp>
        <p:nvSpPr>
          <p:cNvPr id="5" name="Content Placeholder 4">
            <a:extLst>
              <a:ext uri="{FF2B5EF4-FFF2-40B4-BE49-F238E27FC236}">
                <a16:creationId xmlns:a16="http://schemas.microsoft.com/office/drawing/2014/main" id="{B5D18842-A390-4EAE-A71B-3C14340C25EB}"/>
              </a:ext>
            </a:extLst>
          </p:cNvPr>
          <p:cNvSpPr txBox="1">
            <a:spLocks/>
          </p:cNvSpPr>
          <p:nvPr/>
        </p:nvSpPr>
        <p:spPr>
          <a:xfrm>
            <a:off x="656129" y="5825876"/>
            <a:ext cx="2061671" cy="40917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p:txBody>
      </p:sp>
      <p:sp>
        <p:nvSpPr>
          <p:cNvPr id="6" name="Content Placeholder 2">
            <a:extLst>
              <a:ext uri="{FF2B5EF4-FFF2-40B4-BE49-F238E27FC236}">
                <a16:creationId xmlns:a16="http://schemas.microsoft.com/office/drawing/2014/main" id="{F51FDDC3-CFE0-405C-A0E4-C063B7C45121}"/>
              </a:ext>
            </a:extLst>
          </p:cNvPr>
          <p:cNvSpPr txBox="1">
            <a:spLocks/>
          </p:cNvSpPr>
          <p:nvPr/>
        </p:nvSpPr>
        <p:spPr>
          <a:xfrm>
            <a:off x="266537" y="4797829"/>
            <a:ext cx="4305463" cy="11430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Sediment LOAD x</a:t>
            </a:r>
          </a:p>
          <a:p>
            <a:r>
              <a:rPr lang="en-US" dirty="0"/>
              <a:t>Sediment SIZE</a:t>
            </a:r>
          </a:p>
        </p:txBody>
      </p:sp>
      <p:sp>
        <p:nvSpPr>
          <p:cNvPr id="7" name="Rectangle 6">
            <a:extLst>
              <a:ext uri="{FF2B5EF4-FFF2-40B4-BE49-F238E27FC236}">
                <a16:creationId xmlns:a16="http://schemas.microsoft.com/office/drawing/2014/main" id="{B18C6416-F83D-4950-805D-C4A9204B8DBE}"/>
              </a:ext>
            </a:extLst>
          </p:cNvPr>
          <p:cNvSpPr/>
          <p:nvPr/>
        </p:nvSpPr>
        <p:spPr>
          <a:xfrm>
            <a:off x="3508950" y="4863415"/>
            <a:ext cx="1730735" cy="954107"/>
          </a:xfrm>
          <a:prstGeom prst="rect">
            <a:avLst/>
          </a:prstGeom>
        </p:spPr>
        <p:txBody>
          <a:bodyPr wrap="square">
            <a:spAutoFit/>
          </a:bodyPr>
          <a:lstStyle/>
          <a:p>
            <a:pPr algn="ctr"/>
            <a:r>
              <a:rPr lang="en-US" sz="3600" b="1" dirty="0">
                <a:latin typeface="Calibri" panose="020F0502020204030204" pitchFamily="34" charset="0"/>
                <a:cs typeface="Calibri" panose="020F0502020204030204" pitchFamily="34" charset="0"/>
              </a:rPr>
              <a:t>∝</a:t>
            </a:r>
          </a:p>
          <a:p>
            <a:pPr algn="ctr"/>
            <a:r>
              <a:rPr lang="en-US" dirty="0">
                <a:latin typeface="Calibri" panose="020F0502020204030204" pitchFamily="34" charset="0"/>
                <a:cs typeface="Calibri" panose="020F0502020204030204" pitchFamily="34" charset="0"/>
              </a:rPr>
              <a:t>Proportional to</a:t>
            </a:r>
          </a:p>
        </p:txBody>
      </p:sp>
      <p:pic>
        <p:nvPicPr>
          <p:cNvPr id="10242" name="Picture 2" descr="coarse &#10;sediment size (D) &#10;tine &#10;Cotton &#10;stream slope &#10;flat &#10;(S) &#10;steep &#10;aggradaooo ">
            <a:extLst>
              <a:ext uri="{FF2B5EF4-FFF2-40B4-BE49-F238E27FC236}">
                <a16:creationId xmlns:a16="http://schemas.microsoft.com/office/drawing/2014/main" id="{D8B8E536-503E-485A-BE35-8CBDB034E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156" y="1014414"/>
            <a:ext cx="6885688" cy="384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97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63729"/>
            <a:ext cx="8225327" cy="944562"/>
          </a:xfrm>
        </p:spPr>
        <p:txBody>
          <a:bodyPr/>
          <a:lstStyle/>
          <a:p>
            <a:pPr algn="ctr"/>
            <a:r>
              <a:rPr lang="en-US" dirty="0"/>
              <a:t>Channel Response to Disturbance</a:t>
            </a:r>
          </a:p>
        </p:txBody>
      </p:sp>
      <p:graphicFrame>
        <p:nvGraphicFramePr>
          <p:cNvPr id="6" name="Diagram 5">
            <a:extLst>
              <a:ext uri="{FF2B5EF4-FFF2-40B4-BE49-F238E27FC236}">
                <a16:creationId xmlns:a16="http://schemas.microsoft.com/office/drawing/2014/main" id="{B1A86C3C-D809-4DB1-A77E-C836CB560A0F}"/>
              </a:ext>
            </a:extLst>
          </p:cNvPr>
          <p:cNvGraphicFramePr/>
          <p:nvPr>
            <p:extLst>
              <p:ext uri="{D42A27DB-BD31-4B8C-83A1-F6EECF244321}">
                <p14:modId xmlns:p14="http://schemas.microsoft.com/office/powerpoint/2010/main" val="1436397969"/>
              </p:ext>
            </p:extLst>
          </p:nvPr>
        </p:nvGraphicFramePr>
        <p:xfrm>
          <a:off x="687936" y="1168400"/>
          <a:ext cx="7768127" cy="5028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DFF8253B-6AA5-47CF-9E09-A4C8CE679383}"/>
              </a:ext>
            </a:extLst>
          </p:cNvPr>
          <p:cNvSpPr/>
          <p:nvPr/>
        </p:nvSpPr>
        <p:spPr>
          <a:xfrm>
            <a:off x="5727698" y="1076488"/>
            <a:ext cx="3416300" cy="1477328"/>
          </a:xfrm>
          <a:prstGeom prst="rect">
            <a:avLst/>
          </a:prstGeom>
        </p:spPr>
        <p:txBody>
          <a:bodyPr wrap="square">
            <a:spAutoFit/>
          </a:bodyPr>
          <a:lstStyle/>
          <a:p>
            <a:r>
              <a:rPr lang="en-US" sz="3600" b="1" dirty="0">
                <a:solidFill>
                  <a:schemeClr val="tx2"/>
                </a:solidFill>
              </a:rPr>
              <a:t>Aggradation</a:t>
            </a:r>
          </a:p>
          <a:p>
            <a:pPr lvl="1"/>
            <a:r>
              <a:rPr lang="en-US" dirty="0"/>
              <a:t>Stream’s elevation </a:t>
            </a:r>
            <a:r>
              <a:rPr lang="en-US" u="sng" dirty="0"/>
              <a:t>increases</a:t>
            </a:r>
            <a:r>
              <a:rPr lang="en-US" dirty="0"/>
              <a:t> due to deposition of bed sediment</a:t>
            </a:r>
          </a:p>
        </p:txBody>
      </p:sp>
      <p:sp>
        <p:nvSpPr>
          <p:cNvPr id="10" name="Rectangle 9">
            <a:extLst>
              <a:ext uri="{FF2B5EF4-FFF2-40B4-BE49-F238E27FC236}">
                <a16:creationId xmlns:a16="http://schemas.microsoft.com/office/drawing/2014/main" id="{90B1CCE3-C31F-449C-940C-1D82B17B039D}"/>
              </a:ext>
            </a:extLst>
          </p:cNvPr>
          <p:cNvSpPr/>
          <p:nvPr/>
        </p:nvSpPr>
        <p:spPr>
          <a:xfrm>
            <a:off x="332336" y="4699261"/>
            <a:ext cx="3185565" cy="1477328"/>
          </a:xfrm>
          <a:prstGeom prst="rect">
            <a:avLst/>
          </a:prstGeom>
        </p:spPr>
        <p:txBody>
          <a:bodyPr wrap="square">
            <a:spAutoFit/>
          </a:bodyPr>
          <a:lstStyle/>
          <a:p>
            <a:r>
              <a:rPr lang="en-US" sz="3600" b="1" dirty="0">
                <a:solidFill>
                  <a:srgbClr val="71A678"/>
                </a:solidFill>
              </a:rPr>
              <a:t>Degradation</a:t>
            </a:r>
          </a:p>
          <a:p>
            <a:pPr lvl="1"/>
            <a:r>
              <a:rPr lang="en-US" dirty="0"/>
              <a:t>Stream’s elevation </a:t>
            </a:r>
            <a:r>
              <a:rPr lang="en-US" u="sng" dirty="0"/>
              <a:t>decreases</a:t>
            </a:r>
            <a:r>
              <a:rPr lang="en-US" dirty="0"/>
              <a:t> due to erosion of bed sediment and incision</a:t>
            </a:r>
          </a:p>
        </p:txBody>
      </p:sp>
      <p:sp>
        <p:nvSpPr>
          <p:cNvPr id="11" name="Rectangle 10">
            <a:extLst>
              <a:ext uri="{FF2B5EF4-FFF2-40B4-BE49-F238E27FC236}">
                <a16:creationId xmlns:a16="http://schemas.microsoft.com/office/drawing/2014/main" id="{BC3B68B3-63BD-49DB-B5B2-9A16578F9517}"/>
              </a:ext>
            </a:extLst>
          </p:cNvPr>
          <p:cNvSpPr/>
          <p:nvPr/>
        </p:nvSpPr>
        <p:spPr>
          <a:xfrm>
            <a:off x="5727700" y="4696929"/>
            <a:ext cx="3416300" cy="1625061"/>
          </a:xfrm>
          <a:prstGeom prst="rect">
            <a:avLst/>
          </a:prstGeom>
        </p:spPr>
        <p:txBody>
          <a:bodyPr wrap="square">
            <a:spAutoFit/>
          </a:bodyPr>
          <a:lstStyle/>
          <a:p>
            <a:r>
              <a:rPr lang="en-US" sz="3600" b="1" dirty="0">
                <a:solidFill>
                  <a:srgbClr val="398885"/>
                </a:solidFill>
              </a:rPr>
              <a:t>Narrowing</a:t>
            </a:r>
          </a:p>
          <a:p>
            <a:pPr lvl="1"/>
            <a:r>
              <a:rPr lang="en-US" dirty="0"/>
              <a:t>Stream width decreases due to bank building by slumping, toe benches, or berms.</a:t>
            </a:r>
          </a:p>
        </p:txBody>
      </p:sp>
      <p:sp>
        <p:nvSpPr>
          <p:cNvPr id="12" name="Rectangle 11">
            <a:extLst>
              <a:ext uri="{FF2B5EF4-FFF2-40B4-BE49-F238E27FC236}">
                <a16:creationId xmlns:a16="http://schemas.microsoft.com/office/drawing/2014/main" id="{5DD1CF3F-3E1D-402C-BC6E-A173A4EEB922}"/>
              </a:ext>
            </a:extLst>
          </p:cNvPr>
          <p:cNvSpPr/>
          <p:nvPr/>
        </p:nvSpPr>
        <p:spPr>
          <a:xfrm>
            <a:off x="332336" y="1076488"/>
            <a:ext cx="3185565" cy="1754326"/>
          </a:xfrm>
          <a:prstGeom prst="rect">
            <a:avLst/>
          </a:prstGeom>
        </p:spPr>
        <p:txBody>
          <a:bodyPr wrap="square">
            <a:spAutoFit/>
          </a:bodyPr>
          <a:lstStyle/>
          <a:p>
            <a:r>
              <a:rPr lang="en-US" sz="3600" b="1" dirty="0">
                <a:solidFill>
                  <a:schemeClr val="accent3"/>
                </a:solidFill>
              </a:rPr>
              <a:t>Widening</a:t>
            </a:r>
          </a:p>
          <a:p>
            <a:pPr lvl="1"/>
            <a:r>
              <a:rPr lang="en-US" dirty="0"/>
              <a:t>Stream width increases through bank material removal from erosion, failure, and toe scouring.</a:t>
            </a:r>
          </a:p>
        </p:txBody>
      </p:sp>
    </p:spTree>
    <p:extLst>
      <p:ext uri="{BB962C8B-B14F-4D97-AF65-F5344CB8AC3E}">
        <p14:creationId xmlns:p14="http://schemas.microsoft.com/office/powerpoint/2010/main" val="233797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F9CE-8308-4582-98B6-9780EEEDBEE6}"/>
              </a:ext>
            </a:extLst>
          </p:cNvPr>
          <p:cNvSpPr>
            <a:spLocks noGrp="1"/>
          </p:cNvSpPr>
          <p:nvPr>
            <p:ph type="title"/>
          </p:nvPr>
        </p:nvSpPr>
        <p:spPr>
          <a:xfrm>
            <a:off x="461471" y="274638"/>
            <a:ext cx="8225327" cy="824037"/>
          </a:xfrm>
        </p:spPr>
        <p:txBody>
          <a:bodyPr/>
          <a:lstStyle/>
          <a:p>
            <a:r>
              <a:rPr lang="en-US" dirty="0"/>
              <a:t>Stream Functions Pyramid</a:t>
            </a:r>
          </a:p>
        </p:txBody>
      </p:sp>
      <p:sp>
        <p:nvSpPr>
          <p:cNvPr id="4" name="Rectangle 3">
            <a:extLst>
              <a:ext uri="{FF2B5EF4-FFF2-40B4-BE49-F238E27FC236}">
                <a16:creationId xmlns:a16="http://schemas.microsoft.com/office/drawing/2014/main" id="{452965D1-988A-46D2-82FE-3B895154CDA7}"/>
              </a:ext>
            </a:extLst>
          </p:cNvPr>
          <p:cNvSpPr/>
          <p:nvPr/>
        </p:nvSpPr>
        <p:spPr>
          <a:xfrm>
            <a:off x="4450813" y="3244334"/>
            <a:ext cx="24237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 </a:t>
            </a:r>
          </a:p>
        </p:txBody>
      </p:sp>
      <p:pic>
        <p:nvPicPr>
          <p:cNvPr id="5134" name="Picture 14" descr="https://lh5.googleusercontent.com/ZSLQMmAM6Z-z7nv0k4EdeHYU49Gie7FdSmKNPgXlag4QGZVmmsYIf4wnH8ruZ6lwjBet8v1d3nxtnH0cKuMYbJ8_NYsEz63lqqz19dX2ujOma43V-RwBHj4fOTvJ7nT1sD5igRmm4fIlFOGSNA">
            <a:extLst>
              <a:ext uri="{FF2B5EF4-FFF2-40B4-BE49-F238E27FC236}">
                <a16:creationId xmlns:a16="http://schemas.microsoft.com/office/drawing/2014/main" id="{655506EA-CDB4-4EC8-B4C1-34029B3FB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79" y="2735490"/>
            <a:ext cx="734762" cy="2257616"/>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https://lh5.googleusercontent.com/ZSLQMmAM6Z-z7nv0k4EdeHYU49Gie7FdSmKNPgXlag4QGZVmmsYIf4wnH8ruZ6lwjBet8v1d3nxtnH0cKuMYbJ8_NYsEz63lqqz19dX2ujOma43V-RwBHj4fOTvJ7nT1sD5igRmm4fIlFOGSNA">
            <a:extLst>
              <a:ext uri="{FF2B5EF4-FFF2-40B4-BE49-F238E27FC236}">
                <a16:creationId xmlns:a16="http://schemas.microsoft.com/office/drawing/2014/main" id="{75DEF2A6-A7DC-45FC-AE7B-E1FB3DF28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773" y="2442410"/>
            <a:ext cx="831866" cy="255597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s://lh4.googleusercontent.com/82a36H0Sjpjt5G62DO4UUz6Q6Ac9f-gi_-ZqmKtT0Aw5wysbw9SutApQwMRrriPn7eOSxzBpAHSJRw0yu0giNwVT2UgVkNwAEueMDIkRKgUQKO9cHeCnx2Bn6gm3eWFsB491BvUvV6LAXTHMpQ">
            <a:extLst>
              <a:ext uri="{FF2B5EF4-FFF2-40B4-BE49-F238E27FC236}">
                <a16:creationId xmlns:a16="http://schemas.microsoft.com/office/drawing/2014/main" id="{A75C581B-9329-4252-BD27-32AB7E258D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32" b="16693"/>
          <a:stretch/>
        </p:blipFill>
        <p:spPr bwMode="auto">
          <a:xfrm>
            <a:off x="552884" y="5464459"/>
            <a:ext cx="7779653" cy="8040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E87F139-9B71-41BF-BA3E-EA39061D9757}"/>
              </a:ext>
            </a:extLst>
          </p:cNvPr>
          <p:cNvPicPr>
            <a:picLocks noChangeAspect="1"/>
          </p:cNvPicPr>
          <p:nvPr/>
        </p:nvPicPr>
        <p:blipFill>
          <a:blip r:embed="rId5"/>
          <a:stretch>
            <a:fillRect/>
          </a:stretch>
        </p:blipFill>
        <p:spPr>
          <a:xfrm>
            <a:off x="682415" y="4674143"/>
            <a:ext cx="7779170" cy="1085182"/>
          </a:xfrm>
          <a:prstGeom prst="rect">
            <a:avLst/>
          </a:prstGeom>
        </p:spPr>
      </p:pic>
      <p:pic>
        <p:nvPicPr>
          <p:cNvPr id="12" name="Picture 11">
            <a:extLst>
              <a:ext uri="{FF2B5EF4-FFF2-40B4-BE49-F238E27FC236}">
                <a16:creationId xmlns:a16="http://schemas.microsoft.com/office/drawing/2014/main" id="{18848EAC-5A04-4745-95D9-34C9BED79C43}"/>
              </a:ext>
            </a:extLst>
          </p:cNvPr>
          <p:cNvPicPr>
            <a:picLocks noChangeAspect="1"/>
          </p:cNvPicPr>
          <p:nvPr/>
        </p:nvPicPr>
        <p:blipFill>
          <a:blip r:embed="rId6"/>
          <a:stretch>
            <a:fillRect/>
          </a:stretch>
        </p:blipFill>
        <p:spPr>
          <a:xfrm>
            <a:off x="1183074" y="3965494"/>
            <a:ext cx="6535478" cy="1072989"/>
          </a:xfrm>
          <a:prstGeom prst="rect">
            <a:avLst/>
          </a:prstGeom>
        </p:spPr>
      </p:pic>
      <p:pic>
        <p:nvPicPr>
          <p:cNvPr id="13" name="Picture 12">
            <a:extLst>
              <a:ext uri="{FF2B5EF4-FFF2-40B4-BE49-F238E27FC236}">
                <a16:creationId xmlns:a16="http://schemas.microsoft.com/office/drawing/2014/main" id="{4B764295-E67B-49AB-BBEC-3319A435C015}"/>
              </a:ext>
            </a:extLst>
          </p:cNvPr>
          <p:cNvPicPr>
            <a:picLocks noChangeAspect="1"/>
          </p:cNvPicPr>
          <p:nvPr/>
        </p:nvPicPr>
        <p:blipFill>
          <a:blip r:embed="rId7"/>
          <a:stretch>
            <a:fillRect/>
          </a:stretch>
        </p:blipFill>
        <p:spPr>
          <a:xfrm>
            <a:off x="1884173" y="3320715"/>
            <a:ext cx="5133277" cy="1001599"/>
          </a:xfrm>
          <a:prstGeom prst="rect">
            <a:avLst/>
          </a:prstGeom>
        </p:spPr>
      </p:pic>
      <p:pic>
        <p:nvPicPr>
          <p:cNvPr id="14" name="Picture 13">
            <a:extLst>
              <a:ext uri="{FF2B5EF4-FFF2-40B4-BE49-F238E27FC236}">
                <a16:creationId xmlns:a16="http://schemas.microsoft.com/office/drawing/2014/main" id="{30223B5D-C5F5-4938-A0C8-71C2C5C2166E}"/>
              </a:ext>
            </a:extLst>
          </p:cNvPr>
          <p:cNvPicPr>
            <a:picLocks noChangeAspect="1"/>
          </p:cNvPicPr>
          <p:nvPr/>
        </p:nvPicPr>
        <p:blipFill>
          <a:blip r:embed="rId8"/>
          <a:stretch>
            <a:fillRect/>
          </a:stretch>
        </p:blipFill>
        <p:spPr>
          <a:xfrm>
            <a:off x="2170711" y="2583281"/>
            <a:ext cx="4560203" cy="1072989"/>
          </a:xfrm>
          <a:prstGeom prst="rect">
            <a:avLst/>
          </a:prstGeom>
        </p:spPr>
      </p:pic>
      <p:pic>
        <p:nvPicPr>
          <p:cNvPr id="15" name="Picture 14">
            <a:extLst>
              <a:ext uri="{FF2B5EF4-FFF2-40B4-BE49-F238E27FC236}">
                <a16:creationId xmlns:a16="http://schemas.microsoft.com/office/drawing/2014/main" id="{BD8CB632-873F-4895-8DD8-24D8AD65D231}"/>
              </a:ext>
            </a:extLst>
          </p:cNvPr>
          <p:cNvPicPr>
            <a:picLocks noChangeAspect="1"/>
          </p:cNvPicPr>
          <p:nvPr/>
        </p:nvPicPr>
        <p:blipFill>
          <a:blip r:embed="rId9"/>
          <a:stretch>
            <a:fillRect/>
          </a:stretch>
        </p:blipFill>
        <p:spPr>
          <a:xfrm>
            <a:off x="3349646" y="1905915"/>
            <a:ext cx="2444708" cy="1072989"/>
          </a:xfrm>
          <a:prstGeom prst="rect">
            <a:avLst/>
          </a:prstGeom>
        </p:spPr>
      </p:pic>
      <p:pic>
        <p:nvPicPr>
          <p:cNvPr id="5" name="Picture 4">
            <a:extLst>
              <a:ext uri="{FF2B5EF4-FFF2-40B4-BE49-F238E27FC236}">
                <a16:creationId xmlns:a16="http://schemas.microsoft.com/office/drawing/2014/main" id="{F788FD1B-EFA0-4673-80E7-2BA75A302051}"/>
              </a:ext>
            </a:extLst>
          </p:cNvPr>
          <p:cNvPicPr>
            <a:picLocks noChangeAspect="1"/>
          </p:cNvPicPr>
          <p:nvPr/>
        </p:nvPicPr>
        <p:blipFill>
          <a:blip r:embed="rId10"/>
          <a:stretch>
            <a:fillRect/>
          </a:stretch>
        </p:blipFill>
        <p:spPr>
          <a:xfrm>
            <a:off x="1427956" y="3439837"/>
            <a:ext cx="835224" cy="667513"/>
          </a:xfrm>
          <a:prstGeom prst="rect">
            <a:avLst/>
          </a:prstGeom>
        </p:spPr>
      </p:pic>
      <p:sp>
        <p:nvSpPr>
          <p:cNvPr id="6" name="Arrow: Left 5">
            <a:extLst>
              <a:ext uri="{FF2B5EF4-FFF2-40B4-BE49-F238E27FC236}">
                <a16:creationId xmlns:a16="http://schemas.microsoft.com/office/drawing/2014/main" id="{BE100EF9-D790-424E-A049-0ACAE0DB8413}"/>
              </a:ext>
            </a:extLst>
          </p:cNvPr>
          <p:cNvSpPr/>
          <p:nvPr/>
        </p:nvSpPr>
        <p:spPr>
          <a:xfrm>
            <a:off x="6651678" y="3493404"/>
            <a:ext cx="779531" cy="518205"/>
          </a:xfrm>
          <a:prstGeom prst="lef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1890111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591E3-AB88-4654-AF9D-C4678CF27CD7}"/>
              </a:ext>
            </a:extLst>
          </p:cNvPr>
          <p:cNvSpPr>
            <a:spLocks noGrp="1"/>
          </p:cNvSpPr>
          <p:nvPr>
            <p:ph type="title"/>
          </p:nvPr>
        </p:nvSpPr>
        <p:spPr>
          <a:xfrm>
            <a:off x="461473" y="116436"/>
            <a:ext cx="8225327" cy="1143000"/>
          </a:xfrm>
        </p:spPr>
        <p:txBody>
          <a:bodyPr/>
          <a:lstStyle/>
          <a:p>
            <a:r>
              <a:rPr lang="en-US" dirty="0"/>
              <a:t>What is a </a:t>
            </a:r>
            <a:r>
              <a:rPr lang="en-US" dirty="0" err="1"/>
              <a:t>headcut</a:t>
            </a:r>
            <a:r>
              <a:rPr lang="en-US" dirty="0"/>
              <a:t>?</a:t>
            </a:r>
          </a:p>
        </p:txBody>
      </p:sp>
      <p:sp>
        <p:nvSpPr>
          <p:cNvPr id="3" name="Content Placeholder 2">
            <a:extLst>
              <a:ext uri="{FF2B5EF4-FFF2-40B4-BE49-F238E27FC236}">
                <a16:creationId xmlns:a16="http://schemas.microsoft.com/office/drawing/2014/main" id="{106018B1-4811-403D-B643-E2AFE58C0639}"/>
              </a:ext>
            </a:extLst>
          </p:cNvPr>
          <p:cNvSpPr>
            <a:spLocks noGrp="1"/>
          </p:cNvSpPr>
          <p:nvPr>
            <p:ph idx="1"/>
          </p:nvPr>
        </p:nvSpPr>
        <p:spPr>
          <a:xfrm>
            <a:off x="461473" y="1275261"/>
            <a:ext cx="4444014" cy="4894804"/>
          </a:xfrm>
        </p:spPr>
        <p:txBody>
          <a:bodyPr>
            <a:normAutofit fontScale="85000" lnSpcReduction="20000"/>
          </a:bodyPr>
          <a:lstStyle/>
          <a:p>
            <a:r>
              <a:rPr lang="en-US" dirty="0"/>
              <a:t>Stream surface is lower than the surrounding valley floor with the stream confined between steep banks</a:t>
            </a:r>
          </a:p>
          <a:p>
            <a:r>
              <a:rPr lang="en-US" dirty="0"/>
              <a:t>Created by a sudden down-cutting of the stream bottom. </a:t>
            </a:r>
          </a:p>
          <a:p>
            <a:r>
              <a:rPr lang="en-US" dirty="0"/>
              <a:t>Looking like a miniature waterfall, a </a:t>
            </a:r>
            <a:r>
              <a:rPr lang="en-US" dirty="0" err="1"/>
              <a:t>headcut</a:t>
            </a:r>
            <a:r>
              <a:rPr lang="en-US" dirty="0"/>
              <a:t> slowly migrates upstream and becomes deeper as it progresses.</a:t>
            </a:r>
          </a:p>
        </p:txBody>
      </p:sp>
      <p:pic>
        <p:nvPicPr>
          <p:cNvPr id="4" name="Picture 3">
            <a:extLst>
              <a:ext uri="{FF2B5EF4-FFF2-40B4-BE49-F238E27FC236}">
                <a16:creationId xmlns:a16="http://schemas.microsoft.com/office/drawing/2014/main" id="{C0F00EAC-69AA-4742-8C53-D27AA8C4D72D}"/>
              </a:ext>
            </a:extLst>
          </p:cNvPr>
          <p:cNvPicPr>
            <a:picLocks noChangeAspect="1"/>
          </p:cNvPicPr>
          <p:nvPr/>
        </p:nvPicPr>
        <p:blipFill>
          <a:blip r:embed="rId3"/>
          <a:stretch>
            <a:fillRect/>
          </a:stretch>
        </p:blipFill>
        <p:spPr>
          <a:xfrm>
            <a:off x="5385957" y="1275260"/>
            <a:ext cx="3515583" cy="4687444"/>
          </a:xfrm>
          <a:prstGeom prst="rect">
            <a:avLst/>
          </a:prstGeom>
        </p:spPr>
      </p:pic>
    </p:spTree>
    <p:extLst>
      <p:ext uri="{BB962C8B-B14F-4D97-AF65-F5344CB8AC3E}">
        <p14:creationId xmlns:p14="http://schemas.microsoft.com/office/powerpoint/2010/main" val="2867414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Common Channel Disturbances</a:t>
            </a:r>
          </a:p>
        </p:txBody>
      </p:sp>
      <p:sp>
        <p:nvSpPr>
          <p:cNvPr id="7" name="Content Placeholder 4"/>
          <p:cNvSpPr txBox="1">
            <a:spLocks/>
          </p:cNvSpPr>
          <p:nvPr/>
        </p:nvSpPr>
        <p:spPr>
          <a:xfrm>
            <a:off x="386168" y="3141232"/>
            <a:ext cx="4669925" cy="30817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3200" dirty="0"/>
          </a:p>
          <a:p>
            <a:endParaRPr lang="en-US" sz="3600" dirty="0"/>
          </a:p>
        </p:txBody>
      </p:sp>
      <p:sp>
        <p:nvSpPr>
          <p:cNvPr id="3" name="Content Placeholder 2">
            <a:extLst>
              <a:ext uri="{FF2B5EF4-FFF2-40B4-BE49-F238E27FC236}">
                <a16:creationId xmlns:a16="http://schemas.microsoft.com/office/drawing/2014/main" id="{8351F479-53D2-49BF-B277-3ACD837B1704}"/>
              </a:ext>
            </a:extLst>
          </p:cNvPr>
          <p:cNvSpPr>
            <a:spLocks noGrp="1"/>
          </p:cNvSpPr>
          <p:nvPr>
            <p:ph idx="1"/>
          </p:nvPr>
        </p:nvSpPr>
        <p:spPr/>
        <p:txBody>
          <a:bodyPr numCol="2">
            <a:normAutofit/>
          </a:bodyPr>
          <a:lstStyle/>
          <a:p>
            <a:pPr lvl="1"/>
            <a:r>
              <a:rPr lang="en-US" sz="3600" dirty="0"/>
              <a:t>Dams / water withdrawals</a:t>
            </a:r>
          </a:p>
          <a:p>
            <a:pPr lvl="1"/>
            <a:r>
              <a:rPr lang="en-US" sz="3600" dirty="0"/>
              <a:t>Straightening (channelization)</a:t>
            </a:r>
          </a:p>
          <a:p>
            <a:pPr lvl="1"/>
            <a:r>
              <a:rPr lang="en-US" sz="3600" dirty="0"/>
              <a:t>Land use change</a:t>
            </a:r>
          </a:p>
          <a:p>
            <a:pPr lvl="1"/>
            <a:r>
              <a:rPr lang="en-US" sz="3600" dirty="0"/>
              <a:t>Irrigation</a:t>
            </a:r>
          </a:p>
          <a:p>
            <a:pPr lvl="1"/>
            <a:r>
              <a:rPr lang="en-US" sz="3600" dirty="0"/>
              <a:t>Soil compaction</a:t>
            </a:r>
          </a:p>
          <a:p>
            <a:pPr lvl="1"/>
            <a:r>
              <a:rPr lang="en-US" sz="3600" dirty="0"/>
              <a:t>Dredging</a:t>
            </a:r>
          </a:p>
          <a:p>
            <a:pPr lvl="1"/>
            <a:r>
              <a:rPr lang="en-US" sz="3600" dirty="0"/>
              <a:t>Gravel mining</a:t>
            </a:r>
          </a:p>
          <a:p>
            <a:pPr lvl="1"/>
            <a:r>
              <a:rPr lang="en-US" sz="3600" dirty="0"/>
              <a:t>Channel crossing (vehicle or animal)</a:t>
            </a:r>
          </a:p>
          <a:p>
            <a:pPr lvl="1"/>
            <a:r>
              <a:rPr lang="en-US" sz="3600" dirty="0"/>
              <a:t>Forest harvesting</a:t>
            </a:r>
          </a:p>
          <a:p>
            <a:pPr lvl="1"/>
            <a:r>
              <a:rPr lang="en-US" sz="3600" dirty="0"/>
              <a:t>Urbanization</a:t>
            </a:r>
          </a:p>
        </p:txBody>
      </p:sp>
    </p:spTree>
    <p:extLst>
      <p:ext uri="{BB962C8B-B14F-4D97-AF65-F5344CB8AC3E}">
        <p14:creationId xmlns:p14="http://schemas.microsoft.com/office/powerpoint/2010/main" val="4048187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7C9647E-F28B-415E-840E-5931EECDB80E}"/>
              </a:ext>
            </a:extLst>
          </p:cNvPr>
          <p:cNvSpPr>
            <a:spLocks noGrp="1"/>
          </p:cNvSpPr>
          <p:nvPr>
            <p:ph type="title"/>
          </p:nvPr>
        </p:nvSpPr>
        <p:spPr/>
        <p:txBody>
          <a:bodyPr/>
          <a:lstStyle/>
          <a:p>
            <a:r>
              <a:rPr lang="en-US" dirty="0"/>
              <a:t>Disturbance: Decreased flow</a:t>
            </a:r>
          </a:p>
        </p:txBody>
      </p:sp>
      <p:pic>
        <p:nvPicPr>
          <p:cNvPr id="4" name="Content Placeholder 3">
            <a:extLst>
              <a:ext uri="{FF2B5EF4-FFF2-40B4-BE49-F238E27FC236}">
                <a16:creationId xmlns:a16="http://schemas.microsoft.com/office/drawing/2014/main" id="{0ECBA40F-76D7-4AF6-9757-6C4B85559AB7}"/>
              </a:ext>
            </a:extLst>
          </p:cNvPr>
          <p:cNvPicPr>
            <a:picLocks noGrp="1" noChangeAspect="1"/>
          </p:cNvPicPr>
          <p:nvPr>
            <p:ph idx="1"/>
          </p:nvPr>
        </p:nvPicPr>
        <p:blipFill>
          <a:blip r:embed="rId3"/>
          <a:stretch>
            <a:fillRect/>
          </a:stretch>
        </p:blipFill>
        <p:spPr>
          <a:xfrm>
            <a:off x="830150" y="1417638"/>
            <a:ext cx="7483699" cy="4240763"/>
          </a:xfrm>
          <a:prstGeom prst="rect">
            <a:avLst/>
          </a:prstGeom>
        </p:spPr>
      </p:pic>
      <p:cxnSp>
        <p:nvCxnSpPr>
          <p:cNvPr id="6" name="Straight Arrow Connector 5">
            <a:extLst>
              <a:ext uri="{FF2B5EF4-FFF2-40B4-BE49-F238E27FC236}">
                <a16:creationId xmlns:a16="http://schemas.microsoft.com/office/drawing/2014/main" id="{1DEEB8FB-00BC-4DD8-A2E1-4C2C5EAECF71}"/>
              </a:ext>
            </a:extLst>
          </p:cNvPr>
          <p:cNvCxnSpPr>
            <a:cxnSpLocks/>
          </p:cNvCxnSpPr>
          <p:nvPr/>
        </p:nvCxnSpPr>
        <p:spPr>
          <a:xfrm flipH="1" flipV="1">
            <a:off x="3586349" y="5450775"/>
            <a:ext cx="985651" cy="64126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1908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92F373-155E-417F-8BA7-C6916D26D16E}"/>
              </a:ext>
            </a:extLst>
          </p:cNvPr>
          <p:cNvPicPr>
            <a:picLocks noChangeAspect="1"/>
          </p:cNvPicPr>
          <p:nvPr/>
        </p:nvPicPr>
        <p:blipFill>
          <a:blip r:embed="rId3"/>
          <a:stretch>
            <a:fillRect/>
          </a:stretch>
        </p:blipFill>
        <p:spPr>
          <a:xfrm>
            <a:off x="332881" y="969066"/>
            <a:ext cx="3912548" cy="5216731"/>
          </a:xfrm>
          <a:prstGeom prst="rect">
            <a:avLst/>
          </a:prstGeom>
          <a:ln>
            <a:noFill/>
          </a:ln>
          <a:effectLst>
            <a:outerShdw blurRad="292100" dist="139700" dir="2700000" algn="tl" rotWithShape="0">
              <a:srgbClr val="333333">
                <a:alpha val="65000"/>
              </a:srgbClr>
            </a:outerShdw>
          </a:effectLst>
        </p:spPr>
      </p:pic>
      <p:sp>
        <p:nvSpPr>
          <p:cNvPr id="8" name="Title 7">
            <a:extLst>
              <a:ext uri="{FF2B5EF4-FFF2-40B4-BE49-F238E27FC236}">
                <a16:creationId xmlns:a16="http://schemas.microsoft.com/office/drawing/2014/main" id="{CEE6DA6A-7EE6-48AF-9F57-FFC7A4D4584A}"/>
              </a:ext>
            </a:extLst>
          </p:cNvPr>
          <p:cNvSpPr>
            <a:spLocks noGrp="1"/>
          </p:cNvSpPr>
          <p:nvPr>
            <p:ph type="title"/>
          </p:nvPr>
        </p:nvSpPr>
        <p:spPr>
          <a:xfrm>
            <a:off x="461472" y="173936"/>
            <a:ext cx="8225327" cy="795130"/>
          </a:xfrm>
        </p:spPr>
        <p:txBody>
          <a:bodyPr/>
          <a:lstStyle/>
          <a:p>
            <a:r>
              <a:rPr lang="en-US" dirty="0"/>
              <a:t>Disturbance: More Sediment</a:t>
            </a:r>
          </a:p>
        </p:txBody>
      </p:sp>
      <p:pic>
        <p:nvPicPr>
          <p:cNvPr id="10" name="Picture 9">
            <a:extLst>
              <a:ext uri="{FF2B5EF4-FFF2-40B4-BE49-F238E27FC236}">
                <a16:creationId xmlns:a16="http://schemas.microsoft.com/office/drawing/2014/main" id="{DFA525FE-0EDD-45B7-BE32-429E8EECDC90}"/>
              </a:ext>
            </a:extLst>
          </p:cNvPr>
          <p:cNvPicPr>
            <a:picLocks noChangeAspect="1"/>
          </p:cNvPicPr>
          <p:nvPr/>
        </p:nvPicPr>
        <p:blipFill>
          <a:blip r:embed="rId4"/>
          <a:stretch>
            <a:fillRect/>
          </a:stretch>
        </p:blipFill>
        <p:spPr>
          <a:xfrm>
            <a:off x="4467906" y="2583486"/>
            <a:ext cx="4434772" cy="1987890"/>
          </a:xfrm>
          <a:prstGeom prst="rect">
            <a:avLst/>
          </a:prstGeom>
        </p:spPr>
      </p:pic>
    </p:spTree>
    <p:extLst>
      <p:ext uri="{BB962C8B-B14F-4D97-AF65-F5344CB8AC3E}">
        <p14:creationId xmlns:p14="http://schemas.microsoft.com/office/powerpoint/2010/main" val="4175774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32A7-710F-4051-920C-1FCCDEF19AE7}"/>
              </a:ext>
            </a:extLst>
          </p:cNvPr>
          <p:cNvSpPr>
            <a:spLocks noGrp="1"/>
          </p:cNvSpPr>
          <p:nvPr>
            <p:ph type="title"/>
          </p:nvPr>
        </p:nvSpPr>
        <p:spPr>
          <a:xfrm>
            <a:off x="461471" y="179636"/>
            <a:ext cx="8225327" cy="817892"/>
          </a:xfrm>
        </p:spPr>
        <p:txBody>
          <a:bodyPr/>
          <a:lstStyle/>
          <a:p>
            <a:r>
              <a:rPr lang="en-US" dirty="0"/>
              <a:t>Disturbance: Increased Runoff</a:t>
            </a:r>
          </a:p>
        </p:txBody>
      </p:sp>
      <p:pic>
        <p:nvPicPr>
          <p:cNvPr id="8" name="Content Placeholder 7">
            <a:extLst>
              <a:ext uri="{FF2B5EF4-FFF2-40B4-BE49-F238E27FC236}">
                <a16:creationId xmlns:a16="http://schemas.microsoft.com/office/drawing/2014/main" id="{D9F3A651-DAC0-4CE4-866C-0E3D970CE2C8}"/>
              </a:ext>
            </a:extLst>
          </p:cNvPr>
          <p:cNvPicPr>
            <a:picLocks noGrp="1" noChangeAspect="1"/>
          </p:cNvPicPr>
          <p:nvPr>
            <p:ph idx="1"/>
          </p:nvPr>
        </p:nvPicPr>
        <p:blipFill>
          <a:blip r:embed="rId3"/>
          <a:stretch>
            <a:fillRect/>
          </a:stretch>
        </p:blipFill>
        <p:spPr>
          <a:xfrm>
            <a:off x="1058465" y="1085056"/>
            <a:ext cx="7031832" cy="4687888"/>
          </a:xfrm>
          <a:prstGeom prst="rect">
            <a:avLst/>
          </a:prstGeom>
        </p:spPr>
      </p:pic>
    </p:spTree>
    <p:extLst>
      <p:ext uri="{BB962C8B-B14F-4D97-AF65-F5344CB8AC3E}">
        <p14:creationId xmlns:p14="http://schemas.microsoft.com/office/powerpoint/2010/main" val="2720919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32A7-710F-4051-920C-1FCCDEF19AE7}"/>
              </a:ext>
            </a:extLst>
          </p:cNvPr>
          <p:cNvSpPr>
            <a:spLocks noGrp="1"/>
          </p:cNvSpPr>
          <p:nvPr>
            <p:ph type="title"/>
          </p:nvPr>
        </p:nvSpPr>
        <p:spPr>
          <a:xfrm>
            <a:off x="461471" y="179636"/>
            <a:ext cx="8225327" cy="817892"/>
          </a:xfrm>
        </p:spPr>
        <p:txBody>
          <a:bodyPr/>
          <a:lstStyle/>
          <a:p>
            <a:r>
              <a:rPr lang="en-US" dirty="0"/>
              <a:t>Disturbance: Increased Sediment Transport</a:t>
            </a:r>
          </a:p>
        </p:txBody>
      </p:sp>
      <p:pic>
        <p:nvPicPr>
          <p:cNvPr id="5" name="Content Placeholder 4">
            <a:extLst>
              <a:ext uri="{FF2B5EF4-FFF2-40B4-BE49-F238E27FC236}">
                <a16:creationId xmlns:a16="http://schemas.microsoft.com/office/drawing/2014/main" id="{0DF082AD-39C2-4F90-982F-9650AF5FBE7C}"/>
              </a:ext>
            </a:extLst>
          </p:cNvPr>
          <p:cNvPicPr>
            <a:picLocks noGrp="1" noChangeAspect="1"/>
          </p:cNvPicPr>
          <p:nvPr>
            <p:ph idx="1"/>
          </p:nvPr>
        </p:nvPicPr>
        <p:blipFill>
          <a:blip r:embed="rId3"/>
          <a:stretch>
            <a:fillRect/>
          </a:stretch>
        </p:blipFill>
        <p:spPr>
          <a:xfrm>
            <a:off x="1531620" y="1194371"/>
            <a:ext cx="6080760" cy="4706508"/>
          </a:xfrm>
          <a:prstGeom prst="rect">
            <a:avLst/>
          </a:prstGeom>
        </p:spPr>
      </p:pic>
    </p:spTree>
    <p:extLst>
      <p:ext uri="{BB962C8B-B14F-4D97-AF65-F5344CB8AC3E}">
        <p14:creationId xmlns:p14="http://schemas.microsoft.com/office/powerpoint/2010/main" val="2807362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17DB8-5E55-44BD-B2CE-4C9702846853}"/>
              </a:ext>
            </a:extLst>
          </p:cNvPr>
          <p:cNvSpPr>
            <a:spLocks noGrp="1"/>
          </p:cNvSpPr>
          <p:nvPr>
            <p:ph type="title"/>
          </p:nvPr>
        </p:nvSpPr>
        <p:spPr>
          <a:xfrm>
            <a:off x="459336" y="1506"/>
            <a:ext cx="8225327" cy="1143000"/>
          </a:xfrm>
        </p:spPr>
        <p:txBody>
          <a:bodyPr/>
          <a:lstStyle/>
          <a:p>
            <a:r>
              <a:rPr lang="en-US" dirty="0"/>
              <a:t>Restoration: Decreased Flow Rate</a:t>
            </a:r>
          </a:p>
        </p:txBody>
      </p:sp>
      <p:pic>
        <p:nvPicPr>
          <p:cNvPr id="4" name="Content Placeholder 3">
            <a:extLst>
              <a:ext uri="{FF2B5EF4-FFF2-40B4-BE49-F238E27FC236}">
                <a16:creationId xmlns:a16="http://schemas.microsoft.com/office/drawing/2014/main" id="{A521BA53-5404-4312-B320-48471B4DC0DC}"/>
              </a:ext>
            </a:extLst>
          </p:cNvPr>
          <p:cNvPicPr>
            <a:picLocks noGrp="1" noChangeAspect="1"/>
          </p:cNvPicPr>
          <p:nvPr>
            <p:ph idx="1"/>
          </p:nvPr>
        </p:nvPicPr>
        <p:blipFill>
          <a:blip r:embed="rId3"/>
          <a:stretch>
            <a:fillRect/>
          </a:stretch>
        </p:blipFill>
        <p:spPr>
          <a:xfrm>
            <a:off x="985652" y="930272"/>
            <a:ext cx="6803190" cy="5102393"/>
          </a:xfrm>
          <a:prstGeom prst="rect">
            <a:avLst/>
          </a:prstGeom>
        </p:spPr>
      </p:pic>
      <p:sp>
        <p:nvSpPr>
          <p:cNvPr id="5" name="TextBox 4">
            <a:extLst>
              <a:ext uri="{FF2B5EF4-FFF2-40B4-BE49-F238E27FC236}">
                <a16:creationId xmlns:a16="http://schemas.microsoft.com/office/drawing/2014/main" id="{DF53C38E-5358-46B7-942F-E8105F30C1A4}"/>
              </a:ext>
            </a:extLst>
          </p:cNvPr>
          <p:cNvSpPr txBox="1"/>
          <p:nvPr/>
        </p:nvSpPr>
        <p:spPr>
          <a:xfrm>
            <a:off x="985652" y="6032665"/>
            <a:ext cx="239881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Source: Fondriest.com</a:t>
            </a:r>
          </a:p>
        </p:txBody>
      </p:sp>
    </p:spTree>
    <p:extLst>
      <p:ext uri="{BB962C8B-B14F-4D97-AF65-F5344CB8AC3E}">
        <p14:creationId xmlns:p14="http://schemas.microsoft.com/office/powerpoint/2010/main" val="3790713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02D39-C5D9-402E-ABB6-BB295A79CB65}"/>
              </a:ext>
            </a:extLst>
          </p:cNvPr>
          <p:cNvSpPr>
            <a:spLocks noGrp="1"/>
          </p:cNvSpPr>
          <p:nvPr>
            <p:ph type="title"/>
          </p:nvPr>
        </p:nvSpPr>
        <p:spPr>
          <a:xfrm>
            <a:off x="461472" y="116436"/>
            <a:ext cx="8225327" cy="1143000"/>
          </a:xfrm>
        </p:spPr>
        <p:txBody>
          <a:bodyPr/>
          <a:lstStyle/>
          <a:p>
            <a:r>
              <a:rPr lang="en-US" dirty="0"/>
              <a:t>Restoration: Access to Floodplain</a:t>
            </a:r>
          </a:p>
        </p:txBody>
      </p:sp>
      <p:pic>
        <p:nvPicPr>
          <p:cNvPr id="4" name="Content Placeholder 3">
            <a:extLst>
              <a:ext uri="{FF2B5EF4-FFF2-40B4-BE49-F238E27FC236}">
                <a16:creationId xmlns:a16="http://schemas.microsoft.com/office/drawing/2014/main" id="{8B2E7CFB-1252-4A57-B6B7-4C87D2C7E488}"/>
              </a:ext>
            </a:extLst>
          </p:cNvPr>
          <p:cNvPicPr>
            <a:picLocks noGrp="1" noChangeAspect="1"/>
          </p:cNvPicPr>
          <p:nvPr>
            <p:ph idx="1"/>
          </p:nvPr>
        </p:nvPicPr>
        <p:blipFill>
          <a:blip r:embed="rId3"/>
          <a:stretch>
            <a:fillRect/>
          </a:stretch>
        </p:blipFill>
        <p:spPr>
          <a:xfrm>
            <a:off x="419571" y="1259436"/>
            <a:ext cx="8415671" cy="4397025"/>
          </a:xfrm>
          <a:prstGeom prst="rect">
            <a:avLst/>
          </a:prstGeom>
        </p:spPr>
      </p:pic>
      <p:sp>
        <p:nvSpPr>
          <p:cNvPr id="5" name="TextBox 4">
            <a:extLst>
              <a:ext uri="{FF2B5EF4-FFF2-40B4-BE49-F238E27FC236}">
                <a16:creationId xmlns:a16="http://schemas.microsoft.com/office/drawing/2014/main" id="{ECC21F2E-389E-419D-8155-6272256531B0}"/>
              </a:ext>
            </a:extLst>
          </p:cNvPr>
          <p:cNvSpPr txBox="1"/>
          <p:nvPr/>
        </p:nvSpPr>
        <p:spPr>
          <a:xfrm>
            <a:off x="6630366" y="5793962"/>
            <a:ext cx="2056433"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Source: http://fw.ky.gov</a:t>
            </a:r>
          </a:p>
        </p:txBody>
      </p:sp>
    </p:spTree>
    <p:extLst>
      <p:ext uri="{BB962C8B-B14F-4D97-AF65-F5344CB8AC3E}">
        <p14:creationId xmlns:p14="http://schemas.microsoft.com/office/powerpoint/2010/main" val="1172987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Fluvial Geomorphology</a:t>
            </a:r>
          </a:p>
        </p:txBody>
      </p:sp>
      <p:sp>
        <p:nvSpPr>
          <p:cNvPr id="7" name="Content Placeholder 4"/>
          <p:cNvSpPr txBox="1">
            <a:spLocks/>
          </p:cNvSpPr>
          <p:nvPr/>
        </p:nvSpPr>
        <p:spPr>
          <a:xfrm>
            <a:off x="386168" y="3141232"/>
            <a:ext cx="4669925" cy="30817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3200" dirty="0"/>
          </a:p>
          <a:p>
            <a:endParaRPr lang="en-US" sz="3600" dirty="0"/>
          </a:p>
        </p:txBody>
      </p:sp>
      <p:sp>
        <p:nvSpPr>
          <p:cNvPr id="3" name="Content Placeholder 2">
            <a:extLst>
              <a:ext uri="{FF2B5EF4-FFF2-40B4-BE49-F238E27FC236}">
                <a16:creationId xmlns:a16="http://schemas.microsoft.com/office/drawing/2014/main" id="{74916EDD-94A6-4FAC-9353-A8036CD02FB4}"/>
              </a:ext>
            </a:extLst>
          </p:cNvPr>
          <p:cNvSpPr>
            <a:spLocks noGrp="1"/>
          </p:cNvSpPr>
          <p:nvPr>
            <p:ph idx="1"/>
          </p:nvPr>
        </p:nvSpPr>
        <p:spPr/>
        <p:txBody>
          <a:bodyPr>
            <a:normAutofit fontScale="92500" lnSpcReduction="10000"/>
          </a:bodyPr>
          <a:lstStyle/>
          <a:p>
            <a:pPr marL="0" indent="0">
              <a:buNone/>
            </a:pPr>
            <a:r>
              <a:rPr lang="en-US" b="1" dirty="0"/>
              <a:t>Measurements of Form and Functions:</a:t>
            </a:r>
          </a:p>
          <a:p>
            <a:pPr marL="971550" lvl="1" indent="-514350">
              <a:buFont typeface="+mj-lt"/>
              <a:buAutoNum type="arabicPeriod"/>
            </a:pPr>
            <a:r>
              <a:rPr lang="en-US" b="1" dirty="0"/>
              <a:t>Sediment and Debris Transport </a:t>
            </a:r>
            <a:r>
              <a:rPr lang="en-US" dirty="0"/>
              <a:t>– Ability of a stream to transport sediment and debris of a given size </a:t>
            </a:r>
          </a:p>
          <a:p>
            <a:pPr marL="971550" lvl="1" indent="-514350">
              <a:buFont typeface="+mj-lt"/>
              <a:buAutoNum type="arabicPeriod"/>
            </a:pPr>
            <a:r>
              <a:rPr lang="en-US" b="1" dirty="0"/>
              <a:t>Bed Material</a:t>
            </a:r>
            <a:r>
              <a:rPr lang="en-US" dirty="0"/>
              <a:t> – Composition of the stream bed substrate based on transport, deposit, and erosion</a:t>
            </a:r>
          </a:p>
          <a:p>
            <a:pPr marL="971550" lvl="1" indent="-514350">
              <a:buFont typeface="+mj-lt"/>
              <a:buAutoNum type="arabicPeriod"/>
            </a:pPr>
            <a:r>
              <a:rPr lang="en-US" b="1" dirty="0"/>
              <a:t>Bank Erosion / Stability </a:t>
            </a:r>
            <a:r>
              <a:rPr lang="en-US" dirty="0"/>
              <a:t>– Stability of banks and susceptibility to erosion and deposition</a:t>
            </a:r>
          </a:p>
          <a:p>
            <a:pPr marL="971550" lvl="1" indent="-514350">
              <a:buFont typeface="+mj-lt"/>
              <a:buAutoNum type="arabicPeriod"/>
            </a:pPr>
            <a:r>
              <a:rPr lang="en-US" b="1" dirty="0"/>
              <a:t>Channel Evolution </a:t>
            </a:r>
            <a:r>
              <a:rPr lang="en-US" dirty="0"/>
              <a:t>– Series of steps in modifications of the channel shape to move toward equilibrium</a:t>
            </a:r>
          </a:p>
          <a:p>
            <a:pPr marL="971550" lvl="1" indent="-514350">
              <a:buFont typeface="+mj-lt"/>
              <a:buAutoNum type="arabicPeriod"/>
            </a:pPr>
            <a:r>
              <a:rPr lang="en-US" b="1" dirty="0"/>
              <a:t>Riparian Vegetation</a:t>
            </a:r>
            <a:r>
              <a:rPr lang="en-US" dirty="0"/>
              <a:t> – Evaluation of the riparian vegetation functions</a:t>
            </a:r>
            <a:endParaRPr lang="en-US" b="1" dirty="0"/>
          </a:p>
        </p:txBody>
      </p:sp>
    </p:spTree>
    <p:extLst>
      <p:ext uri="{BB962C8B-B14F-4D97-AF65-F5344CB8AC3E}">
        <p14:creationId xmlns:p14="http://schemas.microsoft.com/office/powerpoint/2010/main" val="2206366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58C44-B0AA-4A6C-8151-DFC6C65C22F0}"/>
              </a:ext>
            </a:extLst>
          </p:cNvPr>
          <p:cNvSpPr>
            <a:spLocks noGrp="1"/>
          </p:cNvSpPr>
          <p:nvPr>
            <p:ph type="title"/>
          </p:nvPr>
        </p:nvSpPr>
        <p:spPr>
          <a:xfrm>
            <a:off x="280497" y="26124"/>
            <a:ext cx="8581907" cy="1143000"/>
          </a:xfrm>
        </p:spPr>
        <p:txBody>
          <a:bodyPr/>
          <a:lstStyle/>
          <a:p>
            <a:r>
              <a:rPr lang="en-US" dirty="0"/>
              <a:t>1. Stream Flow and Sediment Transport</a:t>
            </a:r>
          </a:p>
        </p:txBody>
      </p:sp>
      <p:sp>
        <p:nvSpPr>
          <p:cNvPr id="3" name="Content Placeholder 2">
            <a:extLst>
              <a:ext uri="{FF2B5EF4-FFF2-40B4-BE49-F238E27FC236}">
                <a16:creationId xmlns:a16="http://schemas.microsoft.com/office/drawing/2014/main" id="{0378884B-F874-44E0-91BA-A4653622B581}"/>
              </a:ext>
            </a:extLst>
          </p:cNvPr>
          <p:cNvSpPr>
            <a:spLocks noGrp="1"/>
          </p:cNvSpPr>
          <p:nvPr>
            <p:ph idx="1"/>
          </p:nvPr>
        </p:nvSpPr>
        <p:spPr>
          <a:xfrm>
            <a:off x="461472" y="3724172"/>
            <a:ext cx="8225327" cy="2445892"/>
          </a:xfrm>
        </p:spPr>
        <p:txBody>
          <a:bodyPr>
            <a:normAutofit fontScale="85000" lnSpcReduction="20000"/>
          </a:bodyPr>
          <a:lstStyle/>
          <a:p>
            <a:r>
              <a:rPr lang="en-US" b="1" dirty="0">
                <a:solidFill>
                  <a:schemeClr val="tx2"/>
                </a:solidFill>
              </a:rPr>
              <a:t>Bed load </a:t>
            </a:r>
            <a:r>
              <a:rPr lang="en-US" dirty="0"/>
              <a:t>– sediment that rolls, slides, or bounces on the bottom</a:t>
            </a:r>
          </a:p>
          <a:p>
            <a:r>
              <a:rPr lang="en-US" b="1" dirty="0">
                <a:solidFill>
                  <a:schemeClr val="tx2"/>
                </a:solidFill>
              </a:rPr>
              <a:t>Suspended load </a:t>
            </a:r>
            <a:r>
              <a:rPr lang="en-US" dirty="0"/>
              <a:t>– amount of sediment carried downstream by water flow (moving water)</a:t>
            </a:r>
          </a:p>
          <a:p>
            <a:r>
              <a:rPr lang="en-US" b="1" dirty="0">
                <a:solidFill>
                  <a:schemeClr val="tx2"/>
                </a:solidFill>
              </a:rPr>
              <a:t>Wash load </a:t>
            </a:r>
            <a:r>
              <a:rPr lang="en-US" dirty="0"/>
              <a:t>– portion of suspended load that will not settle to the bottom during low flow.</a:t>
            </a:r>
          </a:p>
        </p:txBody>
      </p:sp>
      <p:pic>
        <p:nvPicPr>
          <p:cNvPr id="25602" name="Picture 2" descr="Bedload particles travel with water flow by sliding or bouncing along the bottom. ">
            <a:extLst>
              <a:ext uri="{FF2B5EF4-FFF2-40B4-BE49-F238E27FC236}">
                <a16:creationId xmlns:a16="http://schemas.microsoft.com/office/drawing/2014/main" id="{549C16CF-81AF-41E5-B825-B8CE67E16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6" y="1188585"/>
            <a:ext cx="2936874" cy="224041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If the water flow is strong enough to pick up sediment particles, they will become part of the suspended load.">
            <a:extLst>
              <a:ext uri="{FF2B5EF4-FFF2-40B4-BE49-F238E27FC236}">
                <a16:creationId xmlns:a16="http://schemas.microsoft.com/office/drawing/2014/main" id="{9A9F96D5-3445-431C-A956-2649CF6F76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014" y="1191418"/>
            <a:ext cx="2936874" cy="2240416"/>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The wash load is the portion of sediment that will remain suspended even when there is no water flow.">
            <a:extLst>
              <a:ext uri="{FF2B5EF4-FFF2-40B4-BE49-F238E27FC236}">
                <a16:creationId xmlns:a16="http://schemas.microsoft.com/office/drawing/2014/main" id="{A16BAF9A-4FBC-4483-95C1-4ACE25E58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7602" y="1234107"/>
            <a:ext cx="2936874" cy="2240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F826FA3-9A7A-41A0-9F9D-BD0A0F7BF3BD}"/>
              </a:ext>
            </a:extLst>
          </p:cNvPr>
          <p:cNvSpPr/>
          <p:nvPr/>
        </p:nvSpPr>
        <p:spPr>
          <a:xfrm>
            <a:off x="1381304" y="1357315"/>
            <a:ext cx="1670650" cy="523220"/>
          </a:xfrm>
          <a:prstGeom prst="rect">
            <a:avLst/>
          </a:prstGeom>
          <a:noFill/>
        </p:spPr>
        <p:txBody>
          <a:bodyPr wrap="none" lIns="91440" tIns="45720" rIns="91440" bIns="45720">
            <a:spAutoFit/>
          </a:bodyPr>
          <a:lstStyle/>
          <a:p>
            <a:pPr algn="ct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Bed Load</a:t>
            </a:r>
          </a:p>
        </p:txBody>
      </p:sp>
      <p:sp>
        <p:nvSpPr>
          <p:cNvPr id="9" name="Rectangle 8">
            <a:extLst>
              <a:ext uri="{FF2B5EF4-FFF2-40B4-BE49-F238E27FC236}">
                <a16:creationId xmlns:a16="http://schemas.microsoft.com/office/drawing/2014/main" id="{93BDF7F0-71D0-42F7-B02A-D4EF78DDAE7D}"/>
              </a:ext>
            </a:extLst>
          </p:cNvPr>
          <p:cNvSpPr/>
          <p:nvPr/>
        </p:nvSpPr>
        <p:spPr>
          <a:xfrm>
            <a:off x="4229423" y="1353790"/>
            <a:ext cx="1843773" cy="954107"/>
          </a:xfrm>
          <a:prstGeom prst="rect">
            <a:avLst/>
          </a:prstGeom>
          <a:noFill/>
        </p:spPr>
        <p:txBody>
          <a:bodyPr wrap="none" lIns="91440" tIns="45720" rIns="91440" bIns="45720">
            <a:spAutoFit/>
          </a:bodyPr>
          <a:lstStyle/>
          <a:p>
            <a:pPr algn="ct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Suspended</a:t>
            </a:r>
          </a:p>
          <a:p>
            <a:pPr algn="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Load</a:t>
            </a:r>
          </a:p>
        </p:txBody>
      </p:sp>
      <p:sp>
        <p:nvSpPr>
          <p:cNvPr id="10" name="Rectangle 9">
            <a:extLst>
              <a:ext uri="{FF2B5EF4-FFF2-40B4-BE49-F238E27FC236}">
                <a16:creationId xmlns:a16="http://schemas.microsoft.com/office/drawing/2014/main" id="{9F174D53-CC73-4EB6-8858-5C4279479B8A}"/>
              </a:ext>
            </a:extLst>
          </p:cNvPr>
          <p:cNvSpPr/>
          <p:nvPr/>
        </p:nvSpPr>
        <p:spPr>
          <a:xfrm>
            <a:off x="8000079" y="1353789"/>
            <a:ext cx="1043299" cy="954107"/>
          </a:xfrm>
          <a:prstGeom prst="rect">
            <a:avLst/>
          </a:prstGeom>
          <a:noFill/>
        </p:spPr>
        <p:txBody>
          <a:bodyPr wrap="none" lIns="91440" tIns="45720" rIns="91440" bIns="45720">
            <a:spAutoFit/>
          </a:bodyPr>
          <a:lstStyle/>
          <a:p>
            <a:pPr algn="ct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Wash</a:t>
            </a:r>
          </a:p>
          <a:p>
            <a:pPr algn="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Load</a:t>
            </a:r>
          </a:p>
        </p:txBody>
      </p:sp>
      <p:sp>
        <p:nvSpPr>
          <p:cNvPr id="6" name="Rectangle 5">
            <a:extLst>
              <a:ext uri="{FF2B5EF4-FFF2-40B4-BE49-F238E27FC236}">
                <a16:creationId xmlns:a16="http://schemas.microsoft.com/office/drawing/2014/main" id="{10545E19-B8CF-470D-9D7A-B878878004E8}"/>
              </a:ext>
            </a:extLst>
          </p:cNvPr>
          <p:cNvSpPr/>
          <p:nvPr/>
        </p:nvSpPr>
        <p:spPr>
          <a:xfrm>
            <a:off x="0" y="6050381"/>
            <a:ext cx="2644698" cy="369332"/>
          </a:xfrm>
          <a:prstGeom prst="rect">
            <a:avLst/>
          </a:prstGeom>
        </p:spPr>
        <p:txBody>
          <a:bodyPr wrap="none">
            <a:spAutoFit/>
          </a:bodyPr>
          <a:lstStyle/>
          <a:p>
            <a:r>
              <a:rPr lang="en-US" dirty="0"/>
              <a:t>https://www.fondriest.com</a:t>
            </a:r>
          </a:p>
        </p:txBody>
      </p:sp>
    </p:spTree>
    <p:extLst>
      <p:ext uri="{BB962C8B-B14F-4D97-AF65-F5344CB8AC3E}">
        <p14:creationId xmlns:p14="http://schemas.microsoft.com/office/powerpoint/2010/main" val="341919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61472" y="1165668"/>
            <a:ext cx="8225327" cy="1264711"/>
          </a:xfrm>
        </p:spPr>
        <p:txBody>
          <a:bodyPr>
            <a:normAutofit/>
          </a:bodyPr>
          <a:lstStyle/>
          <a:p>
            <a:pPr marL="0" indent="0">
              <a:buNone/>
            </a:pPr>
            <a:r>
              <a:rPr lang="en-US" sz="3600" dirty="0"/>
              <a:t>Transport of wood and sediment to create diverse bed forms and dynamic equilibrium</a:t>
            </a:r>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3"/>
          <a:srcRect b="8636"/>
          <a:stretch/>
        </p:blipFill>
        <p:spPr>
          <a:xfrm>
            <a:off x="5261631" y="2644668"/>
            <a:ext cx="3500472" cy="2389911"/>
          </a:xfrm>
          <a:prstGeom prst="rect">
            <a:avLst/>
          </a:prstGeom>
          <a:ln>
            <a:noFill/>
          </a:ln>
          <a:effectLst>
            <a:outerShdw blurRad="190500" algn="tl" rotWithShape="0">
              <a:srgbClr val="000000">
                <a:alpha val="70000"/>
              </a:srgbClr>
            </a:outerShdw>
          </a:effectLst>
        </p:spPr>
      </p:pic>
      <p:sp>
        <p:nvSpPr>
          <p:cNvPr id="7" name="Content Placeholder 4"/>
          <p:cNvSpPr txBox="1">
            <a:spLocks/>
          </p:cNvSpPr>
          <p:nvPr/>
        </p:nvSpPr>
        <p:spPr>
          <a:xfrm>
            <a:off x="386168" y="2603256"/>
            <a:ext cx="4875463" cy="361974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t>Sediment / debris  transport and deposition</a:t>
            </a:r>
          </a:p>
          <a:p>
            <a:r>
              <a:rPr lang="en-US" sz="3600" dirty="0"/>
              <a:t>Erosion</a:t>
            </a:r>
          </a:p>
          <a:p>
            <a:r>
              <a:rPr lang="en-US" sz="3600" dirty="0"/>
              <a:t>Channel evolution</a:t>
            </a:r>
          </a:p>
          <a:p>
            <a:r>
              <a:rPr lang="en-US" sz="3600" dirty="0"/>
              <a:t>Bank stability</a:t>
            </a:r>
          </a:p>
          <a:p>
            <a:r>
              <a:rPr lang="en-US" sz="3600" dirty="0"/>
              <a:t>Riparian zone</a:t>
            </a:r>
          </a:p>
          <a:p>
            <a:r>
              <a:rPr lang="en-US" sz="3600" dirty="0"/>
              <a:t>Bed material and form</a:t>
            </a:r>
          </a:p>
          <a:p>
            <a:pPr lvl="1"/>
            <a:endParaRPr lang="en-US" sz="3200" dirty="0"/>
          </a:p>
          <a:p>
            <a:endParaRPr lang="en-US" sz="3600" dirty="0"/>
          </a:p>
        </p:txBody>
      </p:sp>
      <p:sp>
        <p:nvSpPr>
          <p:cNvPr id="8" name="Content Placeholder 4">
            <a:extLst>
              <a:ext uri="{FF2B5EF4-FFF2-40B4-BE49-F238E27FC236}">
                <a16:creationId xmlns:a16="http://schemas.microsoft.com/office/drawing/2014/main" id="{42A251DA-7F9B-418E-9E55-2B9A4DCDAE27}"/>
              </a:ext>
            </a:extLst>
          </p:cNvPr>
          <p:cNvSpPr txBox="1">
            <a:spLocks/>
          </p:cNvSpPr>
          <p:nvPr/>
        </p:nvSpPr>
        <p:spPr>
          <a:xfrm>
            <a:off x="5261631" y="5074179"/>
            <a:ext cx="3600515" cy="409171"/>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UK, College of Agriculture, 2014</a:t>
            </a:r>
          </a:p>
        </p:txBody>
      </p:sp>
      <p:sp>
        <p:nvSpPr>
          <p:cNvPr id="10" name="Rectangle 9">
            <a:extLst>
              <a:ext uri="{FF2B5EF4-FFF2-40B4-BE49-F238E27FC236}">
                <a16:creationId xmlns:a16="http://schemas.microsoft.com/office/drawing/2014/main" id="{C3644D62-1B13-4BB5-8441-EFF42EA194FB}"/>
              </a:ext>
            </a:extLst>
          </p:cNvPr>
          <p:cNvSpPr/>
          <p:nvPr/>
        </p:nvSpPr>
        <p:spPr>
          <a:xfrm>
            <a:off x="2003777" y="277210"/>
            <a:ext cx="5136445" cy="715581"/>
          </a:xfrm>
          <a:prstGeom prst="rect">
            <a:avLst/>
          </a:prstGeom>
          <a:solidFill>
            <a:schemeClr val="bg1">
              <a:lumMod val="65000"/>
            </a:schemeClr>
          </a:solidFill>
        </p:spPr>
        <p:txBody>
          <a:bodyPr wrap="square">
            <a:spAutoFit/>
          </a:bodyPr>
          <a:lstStyle/>
          <a:p>
            <a:pPr algn="ctr"/>
            <a:r>
              <a:rPr lang="en-US" sz="4050" dirty="0">
                <a:solidFill>
                  <a:srgbClr val="FFFFFF"/>
                </a:solidFill>
                <a:latin typeface="Calibri" panose="020F0502020204030204" pitchFamily="34" charset="0"/>
              </a:rPr>
              <a:t>GEOMORPHOLOGY</a:t>
            </a:r>
            <a:endParaRPr lang="en-US" dirty="0"/>
          </a:p>
        </p:txBody>
      </p:sp>
    </p:spTree>
    <p:extLst>
      <p:ext uri="{BB962C8B-B14F-4D97-AF65-F5344CB8AC3E}">
        <p14:creationId xmlns:p14="http://schemas.microsoft.com/office/powerpoint/2010/main" val="3160930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58C44-B0AA-4A6C-8151-DFC6C65C22F0}"/>
              </a:ext>
            </a:extLst>
          </p:cNvPr>
          <p:cNvSpPr>
            <a:spLocks noGrp="1"/>
          </p:cNvSpPr>
          <p:nvPr>
            <p:ph type="title"/>
          </p:nvPr>
        </p:nvSpPr>
        <p:spPr>
          <a:xfrm>
            <a:off x="347171" y="32306"/>
            <a:ext cx="8682529" cy="1143000"/>
          </a:xfrm>
        </p:spPr>
        <p:txBody>
          <a:bodyPr/>
          <a:lstStyle/>
          <a:p>
            <a:r>
              <a:rPr lang="en-US" dirty="0"/>
              <a:t>1. Stream Flow and Sediment Transport</a:t>
            </a:r>
          </a:p>
        </p:txBody>
      </p:sp>
      <p:pic>
        <p:nvPicPr>
          <p:cNvPr id="32770" name="Picture 2" descr="Related image">
            <a:extLst>
              <a:ext uri="{FF2B5EF4-FFF2-40B4-BE49-F238E27FC236}">
                <a16:creationId xmlns:a16="http://schemas.microsoft.com/office/drawing/2014/main" id="{D57BE83D-07DE-430A-BA14-F1F6F781C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01" y="1175306"/>
            <a:ext cx="7419582" cy="50311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D2C5CAF-3138-4811-83A0-99E87712929F}"/>
              </a:ext>
            </a:extLst>
          </p:cNvPr>
          <p:cNvSpPr/>
          <p:nvPr/>
        </p:nvSpPr>
        <p:spPr>
          <a:xfrm>
            <a:off x="3064696" y="824548"/>
            <a:ext cx="3014608" cy="369332"/>
          </a:xfrm>
          <a:prstGeom prst="rect">
            <a:avLst/>
          </a:prstGeom>
        </p:spPr>
        <p:txBody>
          <a:bodyPr wrap="none">
            <a:spAutoFit/>
          </a:bodyPr>
          <a:lstStyle/>
          <a:p>
            <a:r>
              <a:rPr lang="en-US" dirty="0" err="1"/>
              <a:t>Hjulström-Sundborg</a:t>
            </a:r>
            <a:r>
              <a:rPr lang="en-US" dirty="0"/>
              <a:t> Diagram </a:t>
            </a:r>
          </a:p>
        </p:txBody>
      </p:sp>
    </p:spTree>
    <p:extLst>
      <p:ext uri="{BB962C8B-B14F-4D97-AF65-F5344CB8AC3E}">
        <p14:creationId xmlns:p14="http://schemas.microsoft.com/office/powerpoint/2010/main" val="2515007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58C44-B0AA-4A6C-8151-DFC6C65C22F0}"/>
              </a:ext>
            </a:extLst>
          </p:cNvPr>
          <p:cNvSpPr>
            <a:spLocks noGrp="1"/>
          </p:cNvSpPr>
          <p:nvPr>
            <p:ph type="title"/>
          </p:nvPr>
        </p:nvSpPr>
        <p:spPr>
          <a:xfrm>
            <a:off x="338109" y="33338"/>
            <a:ext cx="8225327" cy="1143000"/>
          </a:xfrm>
        </p:spPr>
        <p:txBody>
          <a:bodyPr/>
          <a:lstStyle/>
          <a:p>
            <a:r>
              <a:rPr lang="en-US" dirty="0"/>
              <a:t>2. Bed Material</a:t>
            </a:r>
          </a:p>
        </p:txBody>
      </p:sp>
      <p:pic>
        <p:nvPicPr>
          <p:cNvPr id="16386" name="Picture 2" descr="Related image">
            <a:extLst>
              <a:ext uri="{FF2B5EF4-FFF2-40B4-BE49-F238E27FC236}">
                <a16:creationId xmlns:a16="http://schemas.microsoft.com/office/drawing/2014/main" id="{0E4169D6-D586-479E-8AE9-BB6944872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383" y="1074159"/>
            <a:ext cx="3003487" cy="225084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47BEE2F4-0F9F-4C39-8D73-A8339FCB4A62}"/>
              </a:ext>
            </a:extLst>
          </p:cNvPr>
          <p:cNvSpPr txBox="1">
            <a:spLocks/>
          </p:cNvSpPr>
          <p:nvPr/>
        </p:nvSpPr>
        <p:spPr>
          <a:xfrm>
            <a:off x="3375041" y="5915718"/>
            <a:ext cx="2884168" cy="409171"/>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KDOW</a:t>
            </a:r>
          </a:p>
        </p:txBody>
      </p:sp>
      <p:pic>
        <p:nvPicPr>
          <p:cNvPr id="16388" name="Picture 4" descr="Image result for wolman pebble count">
            <a:extLst>
              <a:ext uri="{FF2B5EF4-FFF2-40B4-BE49-F238E27FC236}">
                <a16:creationId xmlns:a16="http://schemas.microsoft.com/office/drawing/2014/main" id="{46CAC40F-0157-47FE-979F-CD15A8731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09" y="1362209"/>
            <a:ext cx="4233891" cy="38701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42181DE-5160-4A0B-91BD-D90A4956A055}"/>
              </a:ext>
            </a:extLst>
          </p:cNvPr>
          <p:cNvPicPr>
            <a:picLocks noChangeAspect="1"/>
          </p:cNvPicPr>
          <p:nvPr/>
        </p:nvPicPr>
        <p:blipFill>
          <a:blip r:embed="rId5"/>
          <a:stretch>
            <a:fillRect/>
          </a:stretch>
        </p:blipFill>
        <p:spPr>
          <a:xfrm>
            <a:off x="4695362" y="3443666"/>
            <a:ext cx="4255531" cy="2881223"/>
          </a:xfrm>
          <a:prstGeom prst="rect">
            <a:avLst/>
          </a:prstGeom>
        </p:spPr>
      </p:pic>
    </p:spTree>
    <p:extLst>
      <p:ext uri="{BB962C8B-B14F-4D97-AF65-F5344CB8AC3E}">
        <p14:creationId xmlns:p14="http://schemas.microsoft.com/office/powerpoint/2010/main" val="1085975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44992-F613-4038-8FB9-5F9EA7F50CE9}"/>
              </a:ext>
            </a:extLst>
          </p:cNvPr>
          <p:cNvSpPr>
            <a:spLocks noGrp="1"/>
          </p:cNvSpPr>
          <p:nvPr>
            <p:ph type="title"/>
          </p:nvPr>
        </p:nvSpPr>
        <p:spPr>
          <a:xfrm>
            <a:off x="459335" y="0"/>
            <a:ext cx="8225327" cy="1143000"/>
          </a:xfrm>
        </p:spPr>
        <p:txBody>
          <a:bodyPr/>
          <a:lstStyle/>
          <a:p>
            <a:r>
              <a:rPr lang="en-US" dirty="0"/>
              <a:t>3. Bank Erosion / Stability</a:t>
            </a:r>
          </a:p>
        </p:txBody>
      </p:sp>
      <p:sp>
        <p:nvSpPr>
          <p:cNvPr id="3" name="Content Placeholder 2">
            <a:extLst>
              <a:ext uri="{FF2B5EF4-FFF2-40B4-BE49-F238E27FC236}">
                <a16:creationId xmlns:a16="http://schemas.microsoft.com/office/drawing/2014/main" id="{6A9B2BC5-A4C3-463F-9103-CD7E389D3BF3}"/>
              </a:ext>
            </a:extLst>
          </p:cNvPr>
          <p:cNvSpPr>
            <a:spLocks noGrp="1"/>
          </p:cNvSpPr>
          <p:nvPr>
            <p:ph idx="1"/>
          </p:nvPr>
        </p:nvSpPr>
        <p:spPr/>
        <p:txBody>
          <a:bodyPr/>
          <a:lstStyle/>
          <a:p>
            <a:r>
              <a:rPr lang="en-US" dirty="0"/>
              <a:t>Visual Identification of Severe Erosion Areas</a:t>
            </a:r>
          </a:p>
          <a:p>
            <a:r>
              <a:rPr lang="en-US" dirty="0"/>
              <a:t>Bank Erosion Height Index (BEHI) / Near Bank Sheer Stress (NBS)</a:t>
            </a:r>
          </a:p>
          <a:p>
            <a:endParaRPr lang="en-US" dirty="0"/>
          </a:p>
        </p:txBody>
      </p:sp>
      <p:pic>
        <p:nvPicPr>
          <p:cNvPr id="15362" name="Picture 2" descr="Related image">
            <a:extLst>
              <a:ext uri="{FF2B5EF4-FFF2-40B4-BE49-F238E27FC236}">
                <a16:creationId xmlns:a16="http://schemas.microsoft.com/office/drawing/2014/main" id="{F462FC84-FCC0-462C-ADC4-816331D302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50" t="60952" r="12540"/>
          <a:stretch/>
        </p:blipFill>
        <p:spPr bwMode="auto">
          <a:xfrm>
            <a:off x="827049" y="3135086"/>
            <a:ext cx="7489901"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5343BCAA-122B-4D6F-9D4D-D060DFB09DFC}"/>
              </a:ext>
            </a:extLst>
          </p:cNvPr>
          <p:cNvSpPr txBox="1">
            <a:spLocks/>
          </p:cNvSpPr>
          <p:nvPr/>
        </p:nvSpPr>
        <p:spPr>
          <a:xfrm>
            <a:off x="113031" y="5826529"/>
            <a:ext cx="6142625" cy="40917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BEHI Variables   (Source: EPA / </a:t>
            </a:r>
            <a:r>
              <a:rPr lang="en-US" sz="1600" dirty="0" err="1"/>
              <a:t>Rosgen</a:t>
            </a:r>
            <a:r>
              <a:rPr lang="en-US" sz="1600" dirty="0"/>
              <a:t>, 1996)</a:t>
            </a:r>
          </a:p>
        </p:txBody>
      </p:sp>
    </p:spTree>
    <p:extLst>
      <p:ext uri="{BB962C8B-B14F-4D97-AF65-F5344CB8AC3E}">
        <p14:creationId xmlns:p14="http://schemas.microsoft.com/office/powerpoint/2010/main" val="760370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146D-CFF6-4ABF-B986-6A4C2C7AF6C9}"/>
              </a:ext>
            </a:extLst>
          </p:cNvPr>
          <p:cNvSpPr>
            <a:spLocks noGrp="1"/>
          </p:cNvSpPr>
          <p:nvPr>
            <p:ph type="title"/>
          </p:nvPr>
        </p:nvSpPr>
        <p:spPr>
          <a:xfrm>
            <a:off x="408709" y="7169"/>
            <a:ext cx="8225327" cy="1143000"/>
          </a:xfrm>
        </p:spPr>
        <p:txBody>
          <a:bodyPr/>
          <a:lstStyle/>
          <a:p>
            <a:r>
              <a:rPr lang="en-US" dirty="0"/>
              <a:t>4. Channel Evolution Model</a:t>
            </a:r>
          </a:p>
        </p:txBody>
      </p:sp>
      <p:pic>
        <p:nvPicPr>
          <p:cNvPr id="6" name="Picture 5">
            <a:extLst>
              <a:ext uri="{FF2B5EF4-FFF2-40B4-BE49-F238E27FC236}">
                <a16:creationId xmlns:a16="http://schemas.microsoft.com/office/drawing/2014/main" id="{D5D3085F-8388-46F7-B0F8-4AD90047BA27}"/>
              </a:ext>
            </a:extLst>
          </p:cNvPr>
          <p:cNvPicPr>
            <a:picLocks noChangeAspect="1"/>
          </p:cNvPicPr>
          <p:nvPr/>
        </p:nvPicPr>
        <p:blipFill rotWithShape="1">
          <a:blip r:embed="rId3"/>
          <a:srcRect r="69267" b="81818"/>
          <a:stretch/>
        </p:blipFill>
        <p:spPr>
          <a:xfrm>
            <a:off x="472250" y="1008829"/>
            <a:ext cx="2423766" cy="1969687"/>
          </a:xfrm>
          <a:prstGeom prst="rect">
            <a:avLst/>
          </a:prstGeom>
        </p:spPr>
      </p:pic>
      <p:pic>
        <p:nvPicPr>
          <p:cNvPr id="9" name="Picture 8">
            <a:extLst>
              <a:ext uri="{FF2B5EF4-FFF2-40B4-BE49-F238E27FC236}">
                <a16:creationId xmlns:a16="http://schemas.microsoft.com/office/drawing/2014/main" id="{47A0F62C-7931-4B74-9BBC-D0A83EB0BC27}"/>
              </a:ext>
            </a:extLst>
          </p:cNvPr>
          <p:cNvPicPr>
            <a:picLocks noChangeAspect="1"/>
          </p:cNvPicPr>
          <p:nvPr/>
        </p:nvPicPr>
        <p:blipFill rotWithShape="1">
          <a:blip r:embed="rId3"/>
          <a:srcRect l="35481" r="33241" b="92068"/>
          <a:stretch/>
        </p:blipFill>
        <p:spPr>
          <a:xfrm>
            <a:off x="6696800" y="160433"/>
            <a:ext cx="2349023" cy="818329"/>
          </a:xfrm>
          <a:prstGeom prst="rect">
            <a:avLst/>
          </a:prstGeom>
          <a:ln w="12700">
            <a:solidFill>
              <a:schemeClr val="tx1"/>
            </a:solidFill>
          </a:ln>
        </p:spPr>
      </p:pic>
      <p:pic>
        <p:nvPicPr>
          <p:cNvPr id="10" name="Picture 9">
            <a:extLst>
              <a:ext uri="{FF2B5EF4-FFF2-40B4-BE49-F238E27FC236}">
                <a16:creationId xmlns:a16="http://schemas.microsoft.com/office/drawing/2014/main" id="{2AAA1700-DB8C-409E-926F-1789F1C18C90}"/>
              </a:ext>
            </a:extLst>
          </p:cNvPr>
          <p:cNvPicPr>
            <a:picLocks noChangeAspect="1"/>
          </p:cNvPicPr>
          <p:nvPr/>
        </p:nvPicPr>
        <p:blipFill rotWithShape="1">
          <a:blip r:embed="rId3"/>
          <a:srcRect t="19385" r="71359" b="60616"/>
          <a:stretch/>
        </p:blipFill>
        <p:spPr>
          <a:xfrm>
            <a:off x="3494592" y="935406"/>
            <a:ext cx="2124048" cy="2037422"/>
          </a:xfrm>
          <a:prstGeom prst="rect">
            <a:avLst/>
          </a:prstGeom>
        </p:spPr>
      </p:pic>
      <p:pic>
        <p:nvPicPr>
          <p:cNvPr id="11" name="Picture 10">
            <a:extLst>
              <a:ext uri="{FF2B5EF4-FFF2-40B4-BE49-F238E27FC236}">
                <a16:creationId xmlns:a16="http://schemas.microsoft.com/office/drawing/2014/main" id="{B2D7F112-0325-4C23-A370-0ADF4598753B}"/>
              </a:ext>
            </a:extLst>
          </p:cNvPr>
          <p:cNvPicPr>
            <a:picLocks noChangeAspect="1"/>
          </p:cNvPicPr>
          <p:nvPr/>
        </p:nvPicPr>
        <p:blipFill rotWithShape="1">
          <a:blip r:embed="rId3"/>
          <a:srcRect t="64223" b="14831"/>
          <a:stretch/>
        </p:blipFill>
        <p:spPr>
          <a:xfrm>
            <a:off x="1562445" y="4602153"/>
            <a:ext cx="5917851" cy="1702709"/>
          </a:xfrm>
          <a:prstGeom prst="rect">
            <a:avLst/>
          </a:prstGeom>
        </p:spPr>
      </p:pic>
      <p:pic>
        <p:nvPicPr>
          <p:cNvPr id="13" name="Content Placeholder 12">
            <a:extLst>
              <a:ext uri="{FF2B5EF4-FFF2-40B4-BE49-F238E27FC236}">
                <a16:creationId xmlns:a16="http://schemas.microsoft.com/office/drawing/2014/main" id="{98EB8080-DEA8-4CC8-A62E-EEA6F03ABBF6}"/>
              </a:ext>
            </a:extLst>
          </p:cNvPr>
          <p:cNvPicPr>
            <a:picLocks noGrp="1" noChangeAspect="1"/>
          </p:cNvPicPr>
          <p:nvPr>
            <p:ph idx="1"/>
          </p:nvPr>
        </p:nvPicPr>
        <p:blipFill rotWithShape="1">
          <a:blip r:embed="rId3"/>
          <a:srcRect l="59160" t="19385" r="4035" b="60478"/>
          <a:stretch/>
        </p:blipFill>
        <p:spPr>
          <a:xfrm>
            <a:off x="472250" y="3011467"/>
            <a:ext cx="2198674" cy="1652461"/>
          </a:xfrm>
          <a:prstGeom prst="rect">
            <a:avLst/>
          </a:prstGeom>
        </p:spPr>
      </p:pic>
      <p:pic>
        <p:nvPicPr>
          <p:cNvPr id="14" name="Picture 13">
            <a:extLst>
              <a:ext uri="{FF2B5EF4-FFF2-40B4-BE49-F238E27FC236}">
                <a16:creationId xmlns:a16="http://schemas.microsoft.com/office/drawing/2014/main" id="{8412D2B9-C5FE-4B04-B068-5F70D4EA9BCA}"/>
              </a:ext>
            </a:extLst>
          </p:cNvPr>
          <p:cNvPicPr>
            <a:picLocks noChangeAspect="1"/>
          </p:cNvPicPr>
          <p:nvPr/>
        </p:nvPicPr>
        <p:blipFill rotWithShape="1">
          <a:blip r:embed="rId3"/>
          <a:srcRect l="28329" t="19516" r="40768" b="60792"/>
          <a:stretch/>
        </p:blipFill>
        <p:spPr>
          <a:xfrm>
            <a:off x="6271680" y="1008829"/>
            <a:ext cx="2174978" cy="1903864"/>
          </a:xfrm>
          <a:prstGeom prst="rect">
            <a:avLst/>
          </a:prstGeom>
        </p:spPr>
      </p:pic>
      <p:sp>
        <p:nvSpPr>
          <p:cNvPr id="15" name="Content Placeholder 4">
            <a:extLst>
              <a:ext uri="{FF2B5EF4-FFF2-40B4-BE49-F238E27FC236}">
                <a16:creationId xmlns:a16="http://schemas.microsoft.com/office/drawing/2014/main" id="{13432C44-B879-4C36-AF2B-C77EAAF6AEB1}"/>
              </a:ext>
            </a:extLst>
          </p:cNvPr>
          <p:cNvSpPr txBox="1">
            <a:spLocks/>
          </p:cNvSpPr>
          <p:nvPr/>
        </p:nvSpPr>
        <p:spPr>
          <a:xfrm>
            <a:off x="7645050" y="5980116"/>
            <a:ext cx="1603216" cy="409171"/>
          </a:xfrm>
          <a:prstGeom prst="rect">
            <a:avLst/>
          </a:prstGeom>
          <a:noFill/>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a:p>
            <a:pPr marL="0" indent="0">
              <a:buNone/>
            </a:pPr>
            <a:r>
              <a:rPr lang="en-US" sz="1600" dirty="0"/>
              <a:t>Simon and Hupp, 1986</a:t>
            </a:r>
          </a:p>
        </p:txBody>
      </p:sp>
      <p:pic>
        <p:nvPicPr>
          <p:cNvPr id="3" name="Picture 2">
            <a:extLst>
              <a:ext uri="{FF2B5EF4-FFF2-40B4-BE49-F238E27FC236}">
                <a16:creationId xmlns:a16="http://schemas.microsoft.com/office/drawing/2014/main" id="{8A91DAF8-8748-4568-9388-E1D390479128}"/>
              </a:ext>
            </a:extLst>
          </p:cNvPr>
          <p:cNvPicPr>
            <a:picLocks noChangeAspect="1"/>
          </p:cNvPicPr>
          <p:nvPr/>
        </p:nvPicPr>
        <p:blipFill>
          <a:blip r:embed="rId4"/>
          <a:stretch>
            <a:fillRect/>
          </a:stretch>
        </p:blipFill>
        <p:spPr>
          <a:xfrm>
            <a:off x="3024270" y="3039509"/>
            <a:ext cx="2844197" cy="1596375"/>
          </a:xfrm>
          <a:prstGeom prst="rect">
            <a:avLst/>
          </a:prstGeom>
        </p:spPr>
      </p:pic>
      <p:pic>
        <p:nvPicPr>
          <p:cNvPr id="4" name="Picture 3">
            <a:extLst>
              <a:ext uri="{FF2B5EF4-FFF2-40B4-BE49-F238E27FC236}">
                <a16:creationId xmlns:a16="http://schemas.microsoft.com/office/drawing/2014/main" id="{F7097530-2666-4122-95A4-799769E2EEBB}"/>
              </a:ext>
            </a:extLst>
          </p:cNvPr>
          <p:cNvPicPr>
            <a:picLocks noChangeAspect="1"/>
          </p:cNvPicPr>
          <p:nvPr/>
        </p:nvPicPr>
        <p:blipFill>
          <a:blip r:embed="rId5"/>
          <a:stretch>
            <a:fillRect/>
          </a:stretch>
        </p:blipFill>
        <p:spPr>
          <a:xfrm>
            <a:off x="6213721" y="3026063"/>
            <a:ext cx="2735668" cy="1596375"/>
          </a:xfrm>
          <a:prstGeom prst="rect">
            <a:avLst/>
          </a:prstGeom>
        </p:spPr>
      </p:pic>
    </p:spTree>
    <p:extLst>
      <p:ext uri="{BB962C8B-B14F-4D97-AF65-F5344CB8AC3E}">
        <p14:creationId xmlns:p14="http://schemas.microsoft.com/office/powerpoint/2010/main" val="120090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146D-CFF6-4ABF-B986-6A4C2C7AF6C9}"/>
              </a:ext>
            </a:extLst>
          </p:cNvPr>
          <p:cNvSpPr>
            <a:spLocks noGrp="1"/>
          </p:cNvSpPr>
          <p:nvPr>
            <p:ph type="title"/>
          </p:nvPr>
        </p:nvSpPr>
        <p:spPr>
          <a:xfrm>
            <a:off x="461472" y="-2622"/>
            <a:ext cx="8225327" cy="1143000"/>
          </a:xfrm>
        </p:spPr>
        <p:txBody>
          <a:bodyPr/>
          <a:lstStyle/>
          <a:p>
            <a:r>
              <a:rPr lang="en-US" dirty="0"/>
              <a:t>4. Channel Evolution Model</a:t>
            </a:r>
          </a:p>
        </p:txBody>
      </p:sp>
      <p:pic>
        <p:nvPicPr>
          <p:cNvPr id="7" name="Picture 6">
            <a:extLst>
              <a:ext uri="{FF2B5EF4-FFF2-40B4-BE49-F238E27FC236}">
                <a16:creationId xmlns:a16="http://schemas.microsoft.com/office/drawing/2014/main" id="{4C453951-2653-4864-9762-94BDFF3FF147}"/>
              </a:ext>
            </a:extLst>
          </p:cNvPr>
          <p:cNvPicPr>
            <a:picLocks noChangeAspect="1"/>
          </p:cNvPicPr>
          <p:nvPr/>
        </p:nvPicPr>
        <p:blipFill rotWithShape="1">
          <a:blip r:embed="rId3"/>
          <a:srcRect b="77161"/>
          <a:stretch/>
        </p:blipFill>
        <p:spPr>
          <a:xfrm>
            <a:off x="461472" y="959491"/>
            <a:ext cx="6415262" cy="1682151"/>
          </a:xfrm>
          <a:prstGeom prst="rect">
            <a:avLst/>
          </a:prstGeom>
        </p:spPr>
      </p:pic>
      <p:pic>
        <p:nvPicPr>
          <p:cNvPr id="9" name="Picture 8">
            <a:extLst>
              <a:ext uri="{FF2B5EF4-FFF2-40B4-BE49-F238E27FC236}">
                <a16:creationId xmlns:a16="http://schemas.microsoft.com/office/drawing/2014/main" id="{DD5E038B-A4C4-4DD5-AAA9-09FAA0F6EAF0}"/>
              </a:ext>
            </a:extLst>
          </p:cNvPr>
          <p:cNvPicPr>
            <a:picLocks noChangeAspect="1"/>
          </p:cNvPicPr>
          <p:nvPr/>
        </p:nvPicPr>
        <p:blipFill rotWithShape="1">
          <a:blip r:embed="rId3"/>
          <a:srcRect t="22840" b="52963"/>
          <a:stretch/>
        </p:blipFill>
        <p:spPr>
          <a:xfrm>
            <a:off x="461472" y="2773310"/>
            <a:ext cx="6055221" cy="1682151"/>
          </a:xfrm>
          <a:prstGeom prst="rect">
            <a:avLst/>
          </a:prstGeom>
        </p:spPr>
      </p:pic>
      <p:pic>
        <p:nvPicPr>
          <p:cNvPr id="10" name="Picture 9">
            <a:extLst>
              <a:ext uri="{FF2B5EF4-FFF2-40B4-BE49-F238E27FC236}">
                <a16:creationId xmlns:a16="http://schemas.microsoft.com/office/drawing/2014/main" id="{DD353387-F7AF-4BAF-956A-98F378804818}"/>
              </a:ext>
            </a:extLst>
          </p:cNvPr>
          <p:cNvPicPr>
            <a:picLocks noChangeAspect="1"/>
          </p:cNvPicPr>
          <p:nvPr/>
        </p:nvPicPr>
        <p:blipFill rotWithShape="1">
          <a:blip r:embed="rId3"/>
          <a:srcRect t="47778" r="53118" b="27284"/>
          <a:stretch/>
        </p:blipFill>
        <p:spPr>
          <a:xfrm>
            <a:off x="4941645" y="2853484"/>
            <a:ext cx="2838796" cy="1733645"/>
          </a:xfrm>
          <a:prstGeom prst="rect">
            <a:avLst/>
          </a:prstGeom>
        </p:spPr>
      </p:pic>
      <p:pic>
        <p:nvPicPr>
          <p:cNvPr id="11" name="Picture 10">
            <a:extLst>
              <a:ext uri="{FF2B5EF4-FFF2-40B4-BE49-F238E27FC236}">
                <a16:creationId xmlns:a16="http://schemas.microsoft.com/office/drawing/2014/main" id="{A33B3D0B-4D8E-416E-B0AD-72D388D7478D}"/>
              </a:ext>
            </a:extLst>
          </p:cNvPr>
          <p:cNvPicPr>
            <a:picLocks noChangeAspect="1"/>
          </p:cNvPicPr>
          <p:nvPr/>
        </p:nvPicPr>
        <p:blipFill rotWithShape="1">
          <a:blip r:embed="rId3"/>
          <a:srcRect t="72716"/>
          <a:stretch/>
        </p:blipFill>
        <p:spPr>
          <a:xfrm>
            <a:off x="457201" y="4501402"/>
            <a:ext cx="5534637" cy="1733645"/>
          </a:xfrm>
          <a:prstGeom prst="rect">
            <a:avLst/>
          </a:prstGeom>
        </p:spPr>
      </p:pic>
      <p:sp>
        <p:nvSpPr>
          <p:cNvPr id="12" name="Content Placeholder 4">
            <a:extLst>
              <a:ext uri="{FF2B5EF4-FFF2-40B4-BE49-F238E27FC236}">
                <a16:creationId xmlns:a16="http://schemas.microsoft.com/office/drawing/2014/main" id="{D7356D3A-AE25-4DCD-AC52-3D175D73CCBF}"/>
              </a:ext>
            </a:extLst>
          </p:cNvPr>
          <p:cNvSpPr txBox="1">
            <a:spLocks/>
          </p:cNvSpPr>
          <p:nvPr/>
        </p:nvSpPr>
        <p:spPr>
          <a:xfrm>
            <a:off x="7645050" y="5980116"/>
            <a:ext cx="1603216" cy="409171"/>
          </a:xfrm>
          <a:prstGeom prst="rect">
            <a:avLst/>
          </a:prstGeom>
          <a:noFill/>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a:p>
            <a:pPr marL="0" indent="0">
              <a:buNone/>
            </a:pPr>
            <a:r>
              <a:rPr lang="en-US" sz="1600" dirty="0"/>
              <a:t>Simon and Hupp, 1986</a:t>
            </a:r>
          </a:p>
        </p:txBody>
      </p:sp>
    </p:spTree>
    <p:extLst>
      <p:ext uri="{BB962C8B-B14F-4D97-AF65-F5344CB8AC3E}">
        <p14:creationId xmlns:p14="http://schemas.microsoft.com/office/powerpoint/2010/main" val="231090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E996-CDA6-4217-900E-E52AC0281732}"/>
              </a:ext>
            </a:extLst>
          </p:cNvPr>
          <p:cNvSpPr>
            <a:spLocks noGrp="1"/>
          </p:cNvSpPr>
          <p:nvPr>
            <p:ph type="title"/>
          </p:nvPr>
        </p:nvSpPr>
        <p:spPr/>
        <p:txBody>
          <a:bodyPr/>
          <a:lstStyle/>
          <a:p>
            <a:r>
              <a:rPr lang="en-US" dirty="0"/>
              <a:t>5. Riparian Zone</a:t>
            </a:r>
          </a:p>
        </p:txBody>
      </p:sp>
      <p:sp>
        <p:nvSpPr>
          <p:cNvPr id="6" name="Content Placeholder 5">
            <a:extLst>
              <a:ext uri="{FF2B5EF4-FFF2-40B4-BE49-F238E27FC236}">
                <a16:creationId xmlns:a16="http://schemas.microsoft.com/office/drawing/2014/main" id="{FB1FBD87-717F-432D-BC22-B291517B0230}"/>
              </a:ext>
            </a:extLst>
          </p:cNvPr>
          <p:cNvSpPr>
            <a:spLocks noGrp="1"/>
          </p:cNvSpPr>
          <p:nvPr>
            <p:ph idx="1"/>
          </p:nvPr>
        </p:nvSpPr>
        <p:spPr/>
        <p:txBody>
          <a:bodyPr/>
          <a:lstStyle/>
          <a:p>
            <a:endParaRPr lang="en-US"/>
          </a:p>
        </p:txBody>
      </p:sp>
      <p:pic>
        <p:nvPicPr>
          <p:cNvPr id="38916" name="Picture 4" descr="The Wider the Buffer the Greater the Benefits &#10;Urban &#10;Land I-Jse &#10;Stream &#10;Bank Stabilization &#10;Water Quality &#10;Flood Control &#10;Wildlife Habitat &#10;Benefits Achieved &#10;Minimum &#10;Maximum ">
            <a:extLst>
              <a:ext uri="{FF2B5EF4-FFF2-40B4-BE49-F238E27FC236}">
                <a16:creationId xmlns:a16="http://schemas.microsoft.com/office/drawing/2014/main" id="{DA07C0AB-41D6-4250-8047-89FE60686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315204"/>
            <a:ext cx="8505825" cy="50222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D74CF97-5361-448C-A096-6029C21BCF43}"/>
              </a:ext>
            </a:extLst>
          </p:cNvPr>
          <p:cNvSpPr/>
          <p:nvPr/>
        </p:nvSpPr>
        <p:spPr>
          <a:xfrm>
            <a:off x="-67255" y="6135212"/>
            <a:ext cx="3377143" cy="276999"/>
          </a:xfrm>
          <a:prstGeom prst="rect">
            <a:avLst/>
          </a:prstGeom>
        </p:spPr>
        <p:txBody>
          <a:bodyPr wrap="none">
            <a:spAutoFit/>
          </a:bodyPr>
          <a:lstStyle/>
          <a:p>
            <a:r>
              <a:rPr lang="en-US" sz="1200" dirty="0"/>
              <a:t>Tennessee Urban Riparian Buffer Handbook (2015)</a:t>
            </a:r>
          </a:p>
        </p:txBody>
      </p:sp>
    </p:spTree>
    <p:extLst>
      <p:ext uri="{BB962C8B-B14F-4D97-AF65-F5344CB8AC3E}">
        <p14:creationId xmlns:p14="http://schemas.microsoft.com/office/powerpoint/2010/main" val="2730935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44992-F613-4038-8FB9-5F9EA7F50CE9}"/>
              </a:ext>
            </a:extLst>
          </p:cNvPr>
          <p:cNvSpPr>
            <a:spLocks noGrp="1"/>
          </p:cNvSpPr>
          <p:nvPr>
            <p:ph type="title"/>
          </p:nvPr>
        </p:nvSpPr>
        <p:spPr/>
        <p:txBody>
          <a:bodyPr/>
          <a:lstStyle/>
          <a:p>
            <a:r>
              <a:rPr lang="en-US" dirty="0"/>
              <a:t>5. Riparian Buffer Widths </a:t>
            </a:r>
          </a:p>
        </p:txBody>
      </p:sp>
      <p:graphicFrame>
        <p:nvGraphicFramePr>
          <p:cNvPr id="4" name="Content Placeholder 3">
            <a:extLst>
              <a:ext uri="{FF2B5EF4-FFF2-40B4-BE49-F238E27FC236}">
                <a16:creationId xmlns:a16="http://schemas.microsoft.com/office/drawing/2014/main" id="{AE717639-1E56-48BE-BD8D-E8D544E355A5}"/>
              </a:ext>
            </a:extLst>
          </p:cNvPr>
          <p:cNvGraphicFramePr>
            <a:graphicFrameLocks noGrp="1"/>
          </p:cNvGraphicFramePr>
          <p:nvPr>
            <p:ph idx="1"/>
            <p:extLst>
              <p:ext uri="{D42A27DB-BD31-4B8C-83A1-F6EECF244321}">
                <p14:modId xmlns:p14="http://schemas.microsoft.com/office/powerpoint/2010/main" val="3595943281"/>
              </p:ext>
            </p:extLst>
          </p:nvPr>
        </p:nvGraphicFramePr>
        <p:xfrm>
          <a:off x="468528" y="1148599"/>
          <a:ext cx="8114766" cy="4937760"/>
        </p:xfrm>
        <a:graphic>
          <a:graphicData uri="http://schemas.openxmlformats.org/drawingml/2006/table">
            <a:tbl>
              <a:tblPr firstRow="1" bandRow="1">
                <a:tableStyleId>{5C22544A-7EE6-4342-B048-85BDC9FD1C3A}</a:tableStyleId>
              </a:tblPr>
              <a:tblGrid>
                <a:gridCol w="960222">
                  <a:extLst>
                    <a:ext uri="{9D8B030D-6E8A-4147-A177-3AD203B41FA5}">
                      <a16:colId xmlns:a16="http://schemas.microsoft.com/office/drawing/2014/main" val="3559856696"/>
                    </a:ext>
                  </a:extLst>
                </a:gridCol>
                <a:gridCol w="1704975">
                  <a:extLst>
                    <a:ext uri="{9D8B030D-6E8A-4147-A177-3AD203B41FA5}">
                      <a16:colId xmlns:a16="http://schemas.microsoft.com/office/drawing/2014/main" val="255250873"/>
                    </a:ext>
                  </a:extLst>
                </a:gridCol>
                <a:gridCol w="3906317">
                  <a:extLst>
                    <a:ext uri="{9D8B030D-6E8A-4147-A177-3AD203B41FA5}">
                      <a16:colId xmlns:a16="http://schemas.microsoft.com/office/drawing/2014/main" val="1712086749"/>
                    </a:ext>
                  </a:extLst>
                </a:gridCol>
                <a:gridCol w="1543252">
                  <a:extLst>
                    <a:ext uri="{9D8B030D-6E8A-4147-A177-3AD203B41FA5}">
                      <a16:colId xmlns:a16="http://schemas.microsoft.com/office/drawing/2014/main" val="3174066423"/>
                    </a:ext>
                  </a:extLst>
                </a:gridCol>
              </a:tblGrid>
              <a:tr h="370840">
                <a:tc>
                  <a:txBody>
                    <a:bodyPr/>
                    <a:lstStyle/>
                    <a:p>
                      <a:endParaRPr lang="en-US" dirty="0"/>
                    </a:p>
                  </a:txBody>
                  <a:tcPr/>
                </a:tc>
                <a:tc>
                  <a:txBody>
                    <a:bodyPr/>
                    <a:lstStyle/>
                    <a:p>
                      <a:r>
                        <a:rPr lang="en-US" dirty="0"/>
                        <a:t>Function</a:t>
                      </a:r>
                    </a:p>
                  </a:txBody>
                  <a:tcPr/>
                </a:tc>
                <a:tc>
                  <a:txBody>
                    <a:bodyPr/>
                    <a:lstStyle/>
                    <a:p>
                      <a:r>
                        <a:rPr lang="en-US" dirty="0"/>
                        <a:t>Description</a:t>
                      </a:r>
                    </a:p>
                  </a:txBody>
                  <a:tcPr/>
                </a:tc>
                <a:tc>
                  <a:txBody>
                    <a:bodyPr/>
                    <a:lstStyle/>
                    <a:p>
                      <a:r>
                        <a:rPr lang="en-US" dirty="0"/>
                        <a:t>Width from Bank (Feet)</a:t>
                      </a:r>
                    </a:p>
                  </a:txBody>
                  <a:tcPr/>
                </a:tc>
                <a:extLst>
                  <a:ext uri="{0D108BD9-81ED-4DB2-BD59-A6C34878D82A}">
                    <a16:rowId xmlns:a16="http://schemas.microsoft.com/office/drawing/2014/main" val="1366111343"/>
                  </a:ext>
                </a:extLst>
              </a:tr>
              <a:tr h="370840">
                <a:tc>
                  <a:txBody>
                    <a:bodyPr/>
                    <a:lstStyle/>
                    <a:p>
                      <a:endParaRPr lang="en-US" dirty="0"/>
                    </a:p>
                  </a:txBody>
                  <a:tcPr/>
                </a:tc>
                <a:tc>
                  <a:txBody>
                    <a:bodyPr/>
                    <a:lstStyle/>
                    <a:p>
                      <a:r>
                        <a:rPr lang="en-US" dirty="0"/>
                        <a:t>Detrital Input</a:t>
                      </a:r>
                    </a:p>
                  </a:txBody>
                  <a:tcPr/>
                </a:tc>
                <a:tc>
                  <a:txBody>
                    <a:bodyPr/>
                    <a:lstStyle/>
                    <a:p>
                      <a:r>
                        <a:rPr lang="en-US" dirty="0"/>
                        <a:t>Leaves, twigs, and branches provide source of nutrients and habitat.</a:t>
                      </a:r>
                    </a:p>
                  </a:txBody>
                  <a:tcPr/>
                </a:tc>
                <a:tc>
                  <a:txBody>
                    <a:bodyPr/>
                    <a:lstStyle/>
                    <a:p>
                      <a:r>
                        <a:rPr lang="en-US" dirty="0"/>
                        <a:t>10 – 30</a:t>
                      </a:r>
                    </a:p>
                  </a:txBody>
                  <a:tcPr/>
                </a:tc>
                <a:extLst>
                  <a:ext uri="{0D108BD9-81ED-4DB2-BD59-A6C34878D82A}">
                    <a16:rowId xmlns:a16="http://schemas.microsoft.com/office/drawing/2014/main" val="448442060"/>
                  </a:ext>
                </a:extLst>
              </a:tr>
              <a:tr h="370840">
                <a:tc>
                  <a:txBody>
                    <a:bodyPr/>
                    <a:lstStyle/>
                    <a:p>
                      <a:endParaRPr lang="en-US" dirty="0"/>
                    </a:p>
                  </a:txBody>
                  <a:tcPr/>
                </a:tc>
                <a:tc>
                  <a:txBody>
                    <a:bodyPr/>
                    <a:lstStyle/>
                    <a:p>
                      <a:r>
                        <a:rPr lang="en-US" dirty="0"/>
                        <a:t>Water Quality Protection</a:t>
                      </a:r>
                    </a:p>
                  </a:txBody>
                  <a:tcPr/>
                </a:tc>
                <a:tc>
                  <a:txBody>
                    <a:bodyPr/>
                    <a:lstStyle/>
                    <a:p>
                      <a:r>
                        <a:rPr lang="en-US" dirty="0"/>
                        <a:t>Barrier and filter for runoff through herbaceous vegetation. Steeper slopes need wider widths.</a:t>
                      </a:r>
                    </a:p>
                  </a:txBody>
                  <a:tcPr/>
                </a:tc>
                <a:tc>
                  <a:txBody>
                    <a:bodyPr/>
                    <a:lstStyle/>
                    <a:p>
                      <a:r>
                        <a:rPr lang="en-US" dirty="0"/>
                        <a:t>16 – 100</a:t>
                      </a:r>
                    </a:p>
                  </a:txBody>
                  <a:tcPr/>
                </a:tc>
                <a:extLst>
                  <a:ext uri="{0D108BD9-81ED-4DB2-BD59-A6C34878D82A}">
                    <a16:rowId xmlns:a16="http://schemas.microsoft.com/office/drawing/2014/main" val="3788740508"/>
                  </a:ext>
                </a:extLst>
              </a:tr>
              <a:tr h="370840">
                <a:tc>
                  <a:txBody>
                    <a:bodyPr/>
                    <a:lstStyle/>
                    <a:p>
                      <a:endParaRPr lang="en-US" dirty="0"/>
                    </a:p>
                  </a:txBody>
                  <a:tcPr/>
                </a:tc>
                <a:tc>
                  <a:txBody>
                    <a:bodyPr/>
                    <a:lstStyle/>
                    <a:p>
                      <a:r>
                        <a:rPr lang="en-US" dirty="0"/>
                        <a:t>Stream Stabilization</a:t>
                      </a:r>
                    </a:p>
                    <a:p>
                      <a:endParaRPr lang="en-US" dirty="0"/>
                    </a:p>
                  </a:txBody>
                  <a:tcPr/>
                </a:tc>
                <a:tc>
                  <a:txBody>
                    <a:bodyPr/>
                    <a:lstStyle/>
                    <a:p>
                      <a:r>
                        <a:rPr lang="en-US" dirty="0"/>
                        <a:t>Root stabilization of banks and moderation of soil moisture.</a:t>
                      </a:r>
                    </a:p>
                  </a:txBody>
                  <a:tcPr/>
                </a:tc>
                <a:tc>
                  <a:txBody>
                    <a:bodyPr/>
                    <a:lstStyle/>
                    <a:p>
                      <a:r>
                        <a:rPr lang="en-US" dirty="0"/>
                        <a:t>30 – 60</a:t>
                      </a:r>
                    </a:p>
                  </a:txBody>
                  <a:tcPr/>
                </a:tc>
                <a:extLst>
                  <a:ext uri="{0D108BD9-81ED-4DB2-BD59-A6C34878D82A}">
                    <a16:rowId xmlns:a16="http://schemas.microsoft.com/office/drawing/2014/main" val="3391716981"/>
                  </a:ext>
                </a:extLst>
              </a:tr>
              <a:tr h="370840">
                <a:tc>
                  <a:txBody>
                    <a:bodyPr/>
                    <a:lstStyle/>
                    <a:p>
                      <a:endParaRPr lang="en-US" dirty="0"/>
                    </a:p>
                  </a:txBody>
                  <a:tcPr/>
                </a:tc>
                <a:tc>
                  <a:txBody>
                    <a:bodyPr/>
                    <a:lstStyle/>
                    <a:p>
                      <a:r>
                        <a:rPr lang="en-US" dirty="0"/>
                        <a:t>Flood Attenuation</a:t>
                      </a:r>
                    </a:p>
                    <a:p>
                      <a:endParaRPr lang="en-US" dirty="0"/>
                    </a:p>
                  </a:txBody>
                  <a:tcPr/>
                </a:tc>
                <a:tc>
                  <a:txBody>
                    <a:bodyPr/>
                    <a:lstStyle/>
                    <a:p>
                      <a:r>
                        <a:rPr lang="en-US" dirty="0"/>
                        <a:t>Floodplain storage and interception of overland flow slowing time to peak.</a:t>
                      </a:r>
                    </a:p>
                  </a:txBody>
                  <a:tcPr/>
                </a:tc>
                <a:tc>
                  <a:txBody>
                    <a:bodyPr/>
                    <a:lstStyle/>
                    <a:p>
                      <a:r>
                        <a:rPr lang="en-US" dirty="0"/>
                        <a:t>65 – 500</a:t>
                      </a:r>
                    </a:p>
                  </a:txBody>
                  <a:tcPr/>
                </a:tc>
                <a:extLst>
                  <a:ext uri="{0D108BD9-81ED-4DB2-BD59-A6C34878D82A}">
                    <a16:rowId xmlns:a16="http://schemas.microsoft.com/office/drawing/2014/main" val="2427138313"/>
                  </a:ext>
                </a:extLst>
              </a:tr>
              <a:tr h="370840">
                <a:tc>
                  <a:txBody>
                    <a:bodyPr/>
                    <a:lstStyle/>
                    <a:p>
                      <a:endParaRPr lang="en-US" dirty="0"/>
                    </a:p>
                  </a:txBody>
                  <a:tcPr/>
                </a:tc>
                <a:tc>
                  <a:txBody>
                    <a:bodyPr/>
                    <a:lstStyle/>
                    <a:p>
                      <a:r>
                        <a:rPr lang="en-US" dirty="0"/>
                        <a:t>Riparian Habitat</a:t>
                      </a:r>
                    </a:p>
                  </a:txBody>
                  <a:tcPr/>
                </a:tc>
                <a:tc>
                  <a:txBody>
                    <a:bodyPr/>
                    <a:lstStyle/>
                    <a:p>
                      <a:r>
                        <a:rPr lang="en-US" dirty="0"/>
                        <a:t>Shrubs and trees in particular provide food and shelter for terrestrial and aquatic life.</a:t>
                      </a:r>
                    </a:p>
                  </a:txBody>
                  <a:tcPr/>
                </a:tc>
                <a:tc>
                  <a:txBody>
                    <a:bodyPr/>
                    <a:lstStyle/>
                    <a:p>
                      <a:r>
                        <a:rPr lang="en-US" dirty="0"/>
                        <a:t>100 – 1600</a:t>
                      </a:r>
                    </a:p>
                  </a:txBody>
                  <a:tcPr/>
                </a:tc>
                <a:extLst>
                  <a:ext uri="{0D108BD9-81ED-4DB2-BD59-A6C34878D82A}">
                    <a16:rowId xmlns:a16="http://schemas.microsoft.com/office/drawing/2014/main" val="4114729632"/>
                  </a:ext>
                </a:extLst>
              </a:tr>
            </a:tbl>
          </a:graphicData>
        </a:graphic>
      </p:graphicFrame>
      <p:sp>
        <p:nvSpPr>
          <p:cNvPr id="5" name="Content Placeholder 4">
            <a:extLst>
              <a:ext uri="{FF2B5EF4-FFF2-40B4-BE49-F238E27FC236}">
                <a16:creationId xmlns:a16="http://schemas.microsoft.com/office/drawing/2014/main" id="{5343BCAA-122B-4D6F-9D4D-D060DFB09DFC}"/>
              </a:ext>
            </a:extLst>
          </p:cNvPr>
          <p:cNvSpPr txBox="1">
            <a:spLocks/>
          </p:cNvSpPr>
          <p:nvPr/>
        </p:nvSpPr>
        <p:spPr>
          <a:xfrm>
            <a:off x="113031" y="6097789"/>
            <a:ext cx="6142625" cy="40917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Modified from Fischer and </a:t>
            </a:r>
            <a:r>
              <a:rPr lang="en-US" sz="1600" dirty="0" err="1"/>
              <a:t>Fischenich</a:t>
            </a:r>
            <a:r>
              <a:rPr lang="en-US" sz="1600" dirty="0"/>
              <a:t> 2000</a:t>
            </a:r>
          </a:p>
        </p:txBody>
      </p:sp>
      <p:pic>
        <p:nvPicPr>
          <p:cNvPr id="37892" name="Picture 4" descr="Related image">
            <a:extLst>
              <a:ext uri="{FF2B5EF4-FFF2-40B4-BE49-F238E27FC236}">
                <a16:creationId xmlns:a16="http://schemas.microsoft.com/office/drawing/2014/main" id="{C24EC895-6236-490C-93B5-EB640215C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88" y="1796410"/>
            <a:ext cx="719639" cy="6050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902" name="Picture 14" descr="Image result for root bank stabilization">
            <a:extLst>
              <a:ext uri="{FF2B5EF4-FFF2-40B4-BE49-F238E27FC236}">
                <a16:creationId xmlns:a16="http://schemas.microsoft.com/office/drawing/2014/main" id="{9908C610-2EFC-4FA5-926B-CC5AD6AFD0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92" r="40184" b="15315"/>
          <a:stretch/>
        </p:blipFill>
        <p:spPr bwMode="auto">
          <a:xfrm>
            <a:off x="527133" y="3478811"/>
            <a:ext cx="829438" cy="6322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904" name="Picture 16" descr="Image result for flood attenuation">
            <a:extLst>
              <a:ext uri="{FF2B5EF4-FFF2-40B4-BE49-F238E27FC236}">
                <a16:creationId xmlns:a16="http://schemas.microsoft.com/office/drawing/2014/main" id="{84B533D8-4BEC-4D2C-A354-915FB672FE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515029" y="4295775"/>
            <a:ext cx="883798" cy="8693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9B83D7B-4963-4A82-BEB9-36ECF120729C}"/>
              </a:ext>
            </a:extLst>
          </p:cNvPr>
          <p:cNvGrpSpPr/>
          <p:nvPr/>
        </p:nvGrpSpPr>
        <p:grpSpPr>
          <a:xfrm>
            <a:off x="515029" y="2426726"/>
            <a:ext cx="853647" cy="867364"/>
            <a:chOff x="34647" y="2702490"/>
            <a:chExt cx="853647" cy="867364"/>
          </a:xfrm>
        </p:grpSpPr>
        <p:sp>
          <p:nvSpPr>
            <p:cNvPr id="24" name="Rectangle 23">
              <a:extLst>
                <a:ext uri="{FF2B5EF4-FFF2-40B4-BE49-F238E27FC236}">
                  <a16:creationId xmlns:a16="http://schemas.microsoft.com/office/drawing/2014/main" id="{55D1B46E-4BBC-42E4-8A8E-9F4938DD4FD1}"/>
                </a:ext>
              </a:extLst>
            </p:cNvPr>
            <p:cNvSpPr/>
            <p:nvPr/>
          </p:nvSpPr>
          <p:spPr>
            <a:xfrm>
              <a:off x="34647" y="2702490"/>
              <a:ext cx="853647" cy="8673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894" name="Picture 6" descr="Image result for grass clipart">
              <a:extLst>
                <a:ext uri="{FF2B5EF4-FFF2-40B4-BE49-F238E27FC236}">
                  <a16:creationId xmlns:a16="http://schemas.microsoft.com/office/drawing/2014/main" id="{54ACC0A3-EB72-4AE8-AAD9-D14C84F44F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07" y="2888458"/>
              <a:ext cx="741526" cy="601420"/>
            </a:xfrm>
            <a:prstGeom prst="rect">
              <a:avLst/>
            </a:prstGeom>
            <a:solidFill>
              <a:schemeClr val="bg1"/>
            </a:solidFill>
            <a:extLst/>
          </p:spPr>
        </p:pic>
        <p:pic>
          <p:nvPicPr>
            <p:cNvPr id="7" name="Picture 6" descr="A picture containing object, light&#10;&#10;Description generated with very high confidence">
              <a:extLst>
                <a:ext uri="{FF2B5EF4-FFF2-40B4-BE49-F238E27FC236}">
                  <a16:creationId xmlns:a16="http://schemas.microsoft.com/office/drawing/2014/main" id="{BB5CBCC7-794A-42AF-8ADD-A974B142FA46}"/>
                </a:ext>
              </a:extLst>
            </p:cNvPr>
            <p:cNvPicPr>
              <a:picLocks noChangeAspect="1"/>
            </p:cNvPicPr>
            <p:nvPr/>
          </p:nvPicPr>
          <p:blipFill>
            <a:blip r:embed="rId7"/>
            <a:stretch>
              <a:fillRect/>
            </a:stretch>
          </p:blipFill>
          <p:spPr>
            <a:xfrm>
              <a:off x="300979" y="2726716"/>
              <a:ext cx="320984" cy="500003"/>
            </a:xfrm>
            <a:prstGeom prst="rect">
              <a:avLst/>
            </a:prstGeom>
            <a:solidFill>
              <a:schemeClr val="bg1"/>
            </a:solidFill>
          </p:spPr>
        </p:pic>
      </p:grpSp>
      <p:grpSp>
        <p:nvGrpSpPr>
          <p:cNvPr id="12" name="Group 11">
            <a:extLst>
              <a:ext uri="{FF2B5EF4-FFF2-40B4-BE49-F238E27FC236}">
                <a16:creationId xmlns:a16="http://schemas.microsoft.com/office/drawing/2014/main" id="{AACA43D4-89BB-4084-8411-B22E21A52DB0}"/>
              </a:ext>
            </a:extLst>
          </p:cNvPr>
          <p:cNvGrpSpPr/>
          <p:nvPr/>
        </p:nvGrpSpPr>
        <p:grpSpPr>
          <a:xfrm>
            <a:off x="515029" y="5208590"/>
            <a:ext cx="856386" cy="902190"/>
            <a:chOff x="57829" y="5128437"/>
            <a:chExt cx="856386" cy="902190"/>
          </a:xfrm>
        </p:grpSpPr>
        <p:sp>
          <p:nvSpPr>
            <p:cNvPr id="10" name="Rectangle 9">
              <a:extLst>
                <a:ext uri="{FF2B5EF4-FFF2-40B4-BE49-F238E27FC236}">
                  <a16:creationId xmlns:a16="http://schemas.microsoft.com/office/drawing/2014/main" id="{4A14681F-836B-4300-9ABA-AF880D40E651}"/>
                </a:ext>
              </a:extLst>
            </p:cNvPr>
            <p:cNvSpPr/>
            <p:nvPr/>
          </p:nvSpPr>
          <p:spPr>
            <a:xfrm>
              <a:off x="59199" y="5128437"/>
              <a:ext cx="853647" cy="8673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906" name="Picture 18" descr="Image result for bass fish icon">
              <a:extLst>
                <a:ext uri="{FF2B5EF4-FFF2-40B4-BE49-F238E27FC236}">
                  <a16:creationId xmlns:a16="http://schemas.microsoft.com/office/drawing/2014/main" id="{CAC47F0C-1110-493D-B158-A805D75397B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7963"/>
            <a:stretch/>
          </p:blipFill>
          <p:spPr bwMode="auto">
            <a:xfrm>
              <a:off x="111044" y="5628617"/>
              <a:ext cx="337534" cy="327405"/>
            </a:xfrm>
            <a:prstGeom prst="rect">
              <a:avLst/>
            </a:prstGeom>
            <a:noFill/>
            <a:extLst>
              <a:ext uri="{909E8E84-426E-40DD-AFC4-6F175D3DCCD1}">
                <a14:hiddenFill xmlns:a14="http://schemas.microsoft.com/office/drawing/2010/main">
                  <a:solidFill>
                    <a:srgbClr val="FFFFFF"/>
                  </a:solidFill>
                </a14:hiddenFill>
              </a:ext>
            </a:extLst>
          </p:spPr>
        </p:pic>
        <p:pic>
          <p:nvPicPr>
            <p:cNvPr id="37908" name="Picture 20" descr="Image result for bird icon">
              <a:extLst>
                <a:ext uri="{FF2B5EF4-FFF2-40B4-BE49-F238E27FC236}">
                  <a16:creationId xmlns:a16="http://schemas.microsoft.com/office/drawing/2014/main" id="{AF1EC40C-EF41-4E32-81AE-CE2E0FC345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29" y="5163263"/>
              <a:ext cx="390749" cy="390749"/>
            </a:xfrm>
            <a:prstGeom prst="rect">
              <a:avLst/>
            </a:prstGeom>
            <a:noFill/>
            <a:extLst>
              <a:ext uri="{909E8E84-426E-40DD-AFC4-6F175D3DCCD1}">
                <a14:hiddenFill xmlns:a14="http://schemas.microsoft.com/office/drawing/2010/main">
                  <a:solidFill>
                    <a:srgbClr val="FFFFFF"/>
                  </a:solidFill>
                </a14:hiddenFill>
              </a:ext>
            </a:extLst>
          </p:spPr>
        </p:pic>
        <p:pic>
          <p:nvPicPr>
            <p:cNvPr id="37910" name="Picture 22" descr="Image result for squirrel icon">
              <a:extLst>
                <a:ext uri="{FF2B5EF4-FFF2-40B4-BE49-F238E27FC236}">
                  <a16:creationId xmlns:a16="http://schemas.microsoft.com/office/drawing/2014/main" id="{5E843D43-C087-409F-A075-FFB8425AA2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108" y="5163263"/>
              <a:ext cx="390749" cy="390749"/>
            </a:xfrm>
            <a:prstGeom prst="rect">
              <a:avLst/>
            </a:prstGeom>
            <a:noFill/>
            <a:extLst>
              <a:ext uri="{909E8E84-426E-40DD-AFC4-6F175D3DCCD1}">
                <a14:hiddenFill xmlns:a14="http://schemas.microsoft.com/office/drawing/2010/main">
                  <a:solidFill>
                    <a:srgbClr val="FFFFFF"/>
                  </a:solidFill>
                </a14:hiddenFill>
              </a:ext>
            </a:extLst>
          </p:spPr>
        </p:pic>
        <p:pic>
          <p:nvPicPr>
            <p:cNvPr id="37912" name="Picture 24" descr="Image result for dragonfly icon">
              <a:extLst>
                <a:ext uri="{FF2B5EF4-FFF2-40B4-BE49-F238E27FC236}">
                  <a16:creationId xmlns:a16="http://schemas.microsoft.com/office/drawing/2014/main" id="{4E3267AB-4C9F-4C91-80AF-8C38C0BCA0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7600" y="5554012"/>
              <a:ext cx="476615" cy="4766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269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146D-CFF6-4ABF-B986-6A4C2C7AF6C9}"/>
              </a:ext>
            </a:extLst>
          </p:cNvPr>
          <p:cNvSpPr>
            <a:spLocks noGrp="1"/>
          </p:cNvSpPr>
          <p:nvPr>
            <p:ph type="title"/>
          </p:nvPr>
        </p:nvSpPr>
        <p:spPr/>
        <p:txBody>
          <a:bodyPr/>
          <a:lstStyle/>
          <a:p>
            <a:r>
              <a:rPr lang="en-US" dirty="0"/>
              <a:t>Habitats Associated with Channel Structures</a:t>
            </a:r>
          </a:p>
        </p:txBody>
      </p:sp>
      <p:pic>
        <p:nvPicPr>
          <p:cNvPr id="5" name="Content Placeholder 4">
            <a:extLst>
              <a:ext uri="{FF2B5EF4-FFF2-40B4-BE49-F238E27FC236}">
                <a16:creationId xmlns:a16="http://schemas.microsoft.com/office/drawing/2014/main" id="{2DA42737-EDF6-4868-A3B7-F0ECB60025DC}"/>
              </a:ext>
            </a:extLst>
          </p:cNvPr>
          <p:cNvPicPr>
            <a:picLocks noGrp="1" noChangeAspect="1"/>
          </p:cNvPicPr>
          <p:nvPr>
            <p:ph idx="1"/>
          </p:nvPr>
        </p:nvPicPr>
        <p:blipFill>
          <a:blip r:embed="rId3"/>
          <a:stretch>
            <a:fillRect/>
          </a:stretch>
        </p:blipFill>
        <p:spPr>
          <a:xfrm>
            <a:off x="749065" y="1482725"/>
            <a:ext cx="7650633" cy="4687888"/>
          </a:xfrm>
          <a:prstGeom prst="rect">
            <a:avLst/>
          </a:prstGeom>
        </p:spPr>
      </p:pic>
      <p:sp>
        <p:nvSpPr>
          <p:cNvPr id="10" name="Content Placeholder 4">
            <a:extLst>
              <a:ext uri="{FF2B5EF4-FFF2-40B4-BE49-F238E27FC236}">
                <a16:creationId xmlns:a16="http://schemas.microsoft.com/office/drawing/2014/main" id="{DEE09F96-14FA-4E5A-9C7E-F8E94E34D6FF}"/>
              </a:ext>
            </a:extLst>
          </p:cNvPr>
          <p:cNvSpPr txBox="1">
            <a:spLocks/>
          </p:cNvSpPr>
          <p:nvPr/>
        </p:nvSpPr>
        <p:spPr>
          <a:xfrm>
            <a:off x="113032" y="6047021"/>
            <a:ext cx="2884168" cy="409171"/>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a:t>
            </a:r>
            <a:r>
              <a:rPr lang="en-US" sz="1600" dirty="0" err="1"/>
              <a:t>Cluer</a:t>
            </a:r>
            <a:r>
              <a:rPr lang="en-US" sz="1600" dirty="0"/>
              <a:t> and Thorne, 2013</a:t>
            </a:r>
          </a:p>
        </p:txBody>
      </p:sp>
      <p:sp>
        <p:nvSpPr>
          <p:cNvPr id="3" name="TextBox 2">
            <a:extLst>
              <a:ext uri="{FF2B5EF4-FFF2-40B4-BE49-F238E27FC236}">
                <a16:creationId xmlns:a16="http://schemas.microsoft.com/office/drawing/2014/main" id="{328B8D4B-932C-45F8-B123-DA7E7C6044B9}"/>
              </a:ext>
            </a:extLst>
          </p:cNvPr>
          <p:cNvSpPr txBox="1"/>
          <p:nvPr/>
        </p:nvSpPr>
        <p:spPr>
          <a:xfrm>
            <a:off x="495768" y="1723923"/>
            <a:ext cx="1420009" cy="830997"/>
          </a:xfrm>
          <a:prstGeom prst="rect">
            <a:avLst/>
          </a:prstGeom>
          <a:noFill/>
        </p:spPr>
        <p:txBody>
          <a:bodyPr wrap="square" rtlCol="0">
            <a:spAutoFit/>
          </a:bodyPr>
          <a:lstStyle/>
          <a:p>
            <a:pPr algn="ctr"/>
            <a:r>
              <a:rPr lang="en-US" sz="2400" b="1" dirty="0">
                <a:solidFill>
                  <a:schemeClr val="tx2"/>
                </a:solidFill>
                <a:latin typeface="Calibri" panose="020F0502020204030204" pitchFamily="34" charset="0"/>
                <a:cs typeface="Calibri" panose="020F0502020204030204" pitchFamily="34" charset="0"/>
              </a:rPr>
              <a:t>Flow Types</a:t>
            </a:r>
          </a:p>
        </p:txBody>
      </p:sp>
      <p:sp>
        <p:nvSpPr>
          <p:cNvPr id="4" name="TextBox 3">
            <a:extLst>
              <a:ext uri="{FF2B5EF4-FFF2-40B4-BE49-F238E27FC236}">
                <a16:creationId xmlns:a16="http://schemas.microsoft.com/office/drawing/2014/main" id="{D85AD120-0B58-4088-9D32-AE82CA2A553A}"/>
              </a:ext>
            </a:extLst>
          </p:cNvPr>
          <p:cNvSpPr txBox="1"/>
          <p:nvPr/>
        </p:nvSpPr>
        <p:spPr>
          <a:xfrm>
            <a:off x="7557245" y="1723923"/>
            <a:ext cx="1339329" cy="830997"/>
          </a:xfrm>
          <a:prstGeom prst="rect">
            <a:avLst/>
          </a:prstGeom>
          <a:noFill/>
        </p:spPr>
        <p:txBody>
          <a:bodyPr wrap="square" rtlCol="0">
            <a:spAutoFit/>
          </a:bodyPr>
          <a:lstStyle/>
          <a:p>
            <a:pPr algn="ctr"/>
            <a:r>
              <a:rPr lang="en-US" sz="2400" b="1" dirty="0">
                <a:solidFill>
                  <a:schemeClr val="tx2"/>
                </a:solidFill>
                <a:latin typeface="Calibri" panose="020F0502020204030204" pitchFamily="34" charset="0"/>
                <a:cs typeface="Calibri" panose="020F0502020204030204" pitchFamily="34" charset="0"/>
              </a:rPr>
              <a:t>Habitat Types</a:t>
            </a:r>
          </a:p>
        </p:txBody>
      </p:sp>
    </p:spTree>
    <p:extLst>
      <p:ext uri="{BB962C8B-B14F-4D97-AF65-F5344CB8AC3E}">
        <p14:creationId xmlns:p14="http://schemas.microsoft.com/office/powerpoint/2010/main" val="3472247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F9CE-8308-4582-98B6-9780EEEDBEE6}"/>
              </a:ext>
            </a:extLst>
          </p:cNvPr>
          <p:cNvSpPr>
            <a:spLocks noGrp="1"/>
          </p:cNvSpPr>
          <p:nvPr>
            <p:ph type="title"/>
          </p:nvPr>
        </p:nvSpPr>
        <p:spPr>
          <a:xfrm>
            <a:off x="461471" y="274638"/>
            <a:ext cx="8225327" cy="824037"/>
          </a:xfrm>
        </p:spPr>
        <p:txBody>
          <a:bodyPr/>
          <a:lstStyle/>
          <a:p>
            <a:r>
              <a:rPr lang="en-US" dirty="0"/>
              <a:t>Geomorphology Summary</a:t>
            </a:r>
          </a:p>
        </p:txBody>
      </p:sp>
      <p:sp>
        <p:nvSpPr>
          <p:cNvPr id="4" name="Rectangle 3">
            <a:extLst>
              <a:ext uri="{FF2B5EF4-FFF2-40B4-BE49-F238E27FC236}">
                <a16:creationId xmlns:a16="http://schemas.microsoft.com/office/drawing/2014/main" id="{452965D1-988A-46D2-82FE-3B895154CDA7}"/>
              </a:ext>
            </a:extLst>
          </p:cNvPr>
          <p:cNvSpPr/>
          <p:nvPr/>
        </p:nvSpPr>
        <p:spPr>
          <a:xfrm>
            <a:off x="4450813" y="3244334"/>
            <a:ext cx="24237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 </a:t>
            </a:r>
          </a:p>
        </p:txBody>
      </p:sp>
      <p:pic>
        <p:nvPicPr>
          <p:cNvPr id="5134" name="Picture 14" descr="https://lh5.googleusercontent.com/ZSLQMmAM6Z-z7nv0k4EdeHYU49Gie7FdSmKNPgXlag4QGZVmmsYIf4wnH8ruZ6lwjBet8v1d3nxtnH0cKuMYbJ8_NYsEz63lqqz19dX2ujOma43V-RwBHj4fOTvJ7nT1sD5igRmm4fIlFOGSNA">
            <a:extLst>
              <a:ext uri="{FF2B5EF4-FFF2-40B4-BE49-F238E27FC236}">
                <a16:creationId xmlns:a16="http://schemas.microsoft.com/office/drawing/2014/main" id="{655506EA-CDB4-4EC8-B4C1-34029B3FB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79" y="2735490"/>
            <a:ext cx="734762" cy="2257616"/>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https://lh5.googleusercontent.com/ZSLQMmAM6Z-z7nv0k4EdeHYU49Gie7FdSmKNPgXlag4QGZVmmsYIf4wnH8ruZ6lwjBet8v1d3nxtnH0cKuMYbJ8_NYsEz63lqqz19dX2ujOma43V-RwBHj4fOTvJ7nT1sD5igRmm4fIlFOGSNA">
            <a:extLst>
              <a:ext uri="{FF2B5EF4-FFF2-40B4-BE49-F238E27FC236}">
                <a16:creationId xmlns:a16="http://schemas.microsoft.com/office/drawing/2014/main" id="{75DEF2A6-A7DC-45FC-AE7B-E1FB3DF28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773" y="2442410"/>
            <a:ext cx="831866" cy="255597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s://lh4.googleusercontent.com/82a36H0Sjpjt5G62DO4UUz6Q6Ac9f-gi_-ZqmKtT0Aw5wysbw9SutApQwMRrriPn7eOSxzBpAHSJRw0yu0giNwVT2UgVkNwAEueMDIkRKgUQKO9cHeCnx2Bn6gm3eWFsB491BvUvV6LAXTHMpQ">
            <a:extLst>
              <a:ext uri="{FF2B5EF4-FFF2-40B4-BE49-F238E27FC236}">
                <a16:creationId xmlns:a16="http://schemas.microsoft.com/office/drawing/2014/main" id="{A75C581B-9329-4252-BD27-32AB7E258D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32" b="16693"/>
          <a:stretch/>
        </p:blipFill>
        <p:spPr bwMode="auto">
          <a:xfrm>
            <a:off x="552884" y="5464459"/>
            <a:ext cx="7779653" cy="8040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E87F139-9B71-41BF-BA3E-EA39061D9757}"/>
              </a:ext>
            </a:extLst>
          </p:cNvPr>
          <p:cNvPicPr>
            <a:picLocks noChangeAspect="1"/>
          </p:cNvPicPr>
          <p:nvPr/>
        </p:nvPicPr>
        <p:blipFill>
          <a:blip r:embed="rId5"/>
          <a:stretch>
            <a:fillRect/>
          </a:stretch>
        </p:blipFill>
        <p:spPr>
          <a:xfrm>
            <a:off x="682415" y="4674143"/>
            <a:ext cx="7779170" cy="1085182"/>
          </a:xfrm>
          <a:prstGeom prst="rect">
            <a:avLst/>
          </a:prstGeom>
        </p:spPr>
      </p:pic>
      <p:pic>
        <p:nvPicPr>
          <p:cNvPr id="12" name="Picture 11">
            <a:extLst>
              <a:ext uri="{FF2B5EF4-FFF2-40B4-BE49-F238E27FC236}">
                <a16:creationId xmlns:a16="http://schemas.microsoft.com/office/drawing/2014/main" id="{18848EAC-5A04-4745-95D9-34C9BED79C43}"/>
              </a:ext>
            </a:extLst>
          </p:cNvPr>
          <p:cNvPicPr>
            <a:picLocks noChangeAspect="1"/>
          </p:cNvPicPr>
          <p:nvPr/>
        </p:nvPicPr>
        <p:blipFill>
          <a:blip r:embed="rId6"/>
          <a:stretch>
            <a:fillRect/>
          </a:stretch>
        </p:blipFill>
        <p:spPr>
          <a:xfrm>
            <a:off x="1183074" y="3965494"/>
            <a:ext cx="6535478" cy="1072989"/>
          </a:xfrm>
          <a:prstGeom prst="rect">
            <a:avLst/>
          </a:prstGeom>
        </p:spPr>
      </p:pic>
      <p:pic>
        <p:nvPicPr>
          <p:cNvPr id="13" name="Picture 12">
            <a:extLst>
              <a:ext uri="{FF2B5EF4-FFF2-40B4-BE49-F238E27FC236}">
                <a16:creationId xmlns:a16="http://schemas.microsoft.com/office/drawing/2014/main" id="{4B764295-E67B-49AB-BBEC-3319A435C015}"/>
              </a:ext>
            </a:extLst>
          </p:cNvPr>
          <p:cNvPicPr>
            <a:picLocks noChangeAspect="1"/>
          </p:cNvPicPr>
          <p:nvPr/>
        </p:nvPicPr>
        <p:blipFill>
          <a:blip r:embed="rId7"/>
          <a:stretch>
            <a:fillRect/>
          </a:stretch>
        </p:blipFill>
        <p:spPr>
          <a:xfrm>
            <a:off x="1884173" y="3320715"/>
            <a:ext cx="5133277" cy="1001599"/>
          </a:xfrm>
          <a:prstGeom prst="rect">
            <a:avLst/>
          </a:prstGeom>
        </p:spPr>
      </p:pic>
      <p:pic>
        <p:nvPicPr>
          <p:cNvPr id="5" name="Picture 4">
            <a:extLst>
              <a:ext uri="{FF2B5EF4-FFF2-40B4-BE49-F238E27FC236}">
                <a16:creationId xmlns:a16="http://schemas.microsoft.com/office/drawing/2014/main" id="{F788FD1B-EFA0-4673-80E7-2BA75A302051}"/>
              </a:ext>
            </a:extLst>
          </p:cNvPr>
          <p:cNvPicPr>
            <a:picLocks noChangeAspect="1"/>
          </p:cNvPicPr>
          <p:nvPr/>
        </p:nvPicPr>
        <p:blipFill>
          <a:blip r:embed="rId8"/>
          <a:stretch>
            <a:fillRect/>
          </a:stretch>
        </p:blipFill>
        <p:spPr>
          <a:xfrm>
            <a:off x="1427956" y="3439837"/>
            <a:ext cx="835224" cy="667513"/>
          </a:xfrm>
          <a:prstGeom prst="rect">
            <a:avLst/>
          </a:prstGeom>
        </p:spPr>
      </p:pic>
      <p:sp>
        <p:nvSpPr>
          <p:cNvPr id="6" name="Arrow: Left 5">
            <a:extLst>
              <a:ext uri="{FF2B5EF4-FFF2-40B4-BE49-F238E27FC236}">
                <a16:creationId xmlns:a16="http://schemas.microsoft.com/office/drawing/2014/main" id="{BE100EF9-D790-424E-A049-0ACAE0DB8413}"/>
              </a:ext>
            </a:extLst>
          </p:cNvPr>
          <p:cNvSpPr/>
          <p:nvPr/>
        </p:nvSpPr>
        <p:spPr>
          <a:xfrm>
            <a:off x="6651678" y="3493404"/>
            <a:ext cx="779531" cy="518205"/>
          </a:xfrm>
          <a:prstGeom prst="lef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ACDEFA0B-5B5D-4619-A728-E22DD3A8CAFB}"/>
              </a:ext>
            </a:extLst>
          </p:cNvPr>
          <p:cNvSpPr/>
          <p:nvPr/>
        </p:nvSpPr>
        <p:spPr>
          <a:xfrm>
            <a:off x="482779" y="2021755"/>
            <a:ext cx="8178442" cy="1200329"/>
          </a:xfrm>
          <a:prstGeom prst="rect">
            <a:avLst/>
          </a:prstGeom>
        </p:spPr>
        <p:txBody>
          <a:bodyPr wrap="square" numCol="2">
            <a:spAutoFit/>
          </a:bodyPr>
          <a:lstStyle/>
          <a:p>
            <a:pPr marL="514350" lvl="1" indent="-514350">
              <a:buFont typeface="+mj-lt"/>
              <a:buAutoNum type="arabicPeriod"/>
            </a:pPr>
            <a:r>
              <a:rPr lang="en-US" sz="2400" dirty="0"/>
              <a:t>Sediment and Debris Transport </a:t>
            </a:r>
          </a:p>
          <a:p>
            <a:pPr marL="514350" lvl="1" indent="-514350">
              <a:buFont typeface="+mj-lt"/>
              <a:buAutoNum type="arabicPeriod"/>
            </a:pPr>
            <a:r>
              <a:rPr lang="en-US" sz="2400" dirty="0"/>
              <a:t>Bed Material </a:t>
            </a:r>
          </a:p>
          <a:p>
            <a:pPr marL="514350" lvl="1" indent="-514350">
              <a:buFont typeface="+mj-lt"/>
              <a:buAutoNum type="arabicPeriod"/>
            </a:pPr>
            <a:r>
              <a:rPr lang="en-US" sz="2400" dirty="0"/>
              <a:t>Bank Erosion / Stability </a:t>
            </a:r>
          </a:p>
          <a:p>
            <a:pPr marL="514350" lvl="1" indent="-514350">
              <a:buFont typeface="+mj-lt"/>
              <a:buAutoNum type="arabicPeriod"/>
            </a:pPr>
            <a:r>
              <a:rPr lang="en-US" sz="2400" dirty="0"/>
              <a:t>Channel Evolution </a:t>
            </a:r>
          </a:p>
          <a:p>
            <a:pPr marL="514350" lvl="1" indent="-514350">
              <a:buFont typeface="+mj-lt"/>
              <a:buAutoNum type="arabicPeriod"/>
            </a:pPr>
            <a:r>
              <a:rPr lang="en-US" sz="2400" dirty="0"/>
              <a:t>Riparian Vegetation</a:t>
            </a:r>
          </a:p>
        </p:txBody>
      </p:sp>
      <p:sp>
        <p:nvSpPr>
          <p:cNvPr id="14" name="Content Placeholder 4">
            <a:extLst>
              <a:ext uri="{FF2B5EF4-FFF2-40B4-BE49-F238E27FC236}">
                <a16:creationId xmlns:a16="http://schemas.microsoft.com/office/drawing/2014/main" id="{0FA106CE-7ACB-4499-B4BD-8C6D7CCA4CCB}"/>
              </a:ext>
            </a:extLst>
          </p:cNvPr>
          <p:cNvSpPr>
            <a:spLocks noGrp="1"/>
          </p:cNvSpPr>
          <p:nvPr>
            <p:ph idx="1"/>
          </p:nvPr>
        </p:nvSpPr>
        <p:spPr>
          <a:xfrm>
            <a:off x="435894" y="1054633"/>
            <a:ext cx="8225327" cy="1018323"/>
          </a:xfrm>
        </p:spPr>
        <p:txBody>
          <a:bodyPr>
            <a:normAutofit fontScale="92500" lnSpcReduction="10000"/>
          </a:bodyPr>
          <a:lstStyle/>
          <a:p>
            <a:pPr marL="0" indent="0" algn="ctr">
              <a:buNone/>
            </a:pPr>
            <a:r>
              <a:rPr lang="en-US" sz="3600" dirty="0"/>
              <a:t>Transport of wood and sediment to create diverse bed forms and dynamic equilibrium</a:t>
            </a:r>
            <a:endParaRPr lang="en-US" sz="3200" dirty="0">
              <a:latin typeface="Calibri" panose="020F0502020204030204" pitchFamily="34" charset="0"/>
              <a:cs typeface="Calibri" panose="020F0502020204030204" pitchFamily="34" charset="0"/>
            </a:endParaRPr>
          </a:p>
          <a:p>
            <a:pPr algn="ct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9141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Fluvial Geomorphology</a:t>
            </a:r>
          </a:p>
        </p:txBody>
      </p:sp>
      <p:sp>
        <p:nvSpPr>
          <p:cNvPr id="7" name="Content Placeholder 4"/>
          <p:cNvSpPr txBox="1">
            <a:spLocks/>
          </p:cNvSpPr>
          <p:nvPr/>
        </p:nvSpPr>
        <p:spPr>
          <a:xfrm>
            <a:off x="386168" y="3141232"/>
            <a:ext cx="4669925" cy="30817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3200" dirty="0"/>
          </a:p>
          <a:p>
            <a:endParaRPr lang="en-US" sz="3600" dirty="0"/>
          </a:p>
        </p:txBody>
      </p:sp>
      <p:sp>
        <p:nvSpPr>
          <p:cNvPr id="3" name="Content Placeholder 2">
            <a:extLst>
              <a:ext uri="{FF2B5EF4-FFF2-40B4-BE49-F238E27FC236}">
                <a16:creationId xmlns:a16="http://schemas.microsoft.com/office/drawing/2014/main" id="{74916EDD-94A6-4FAC-9353-A8036CD02FB4}"/>
              </a:ext>
            </a:extLst>
          </p:cNvPr>
          <p:cNvSpPr>
            <a:spLocks noGrp="1"/>
          </p:cNvSpPr>
          <p:nvPr>
            <p:ph idx="1"/>
          </p:nvPr>
        </p:nvSpPr>
        <p:spPr>
          <a:xfrm>
            <a:off x="384201" y="1482621"/>
            <a:ext cx="5953396" cy="4687443"/>
          </a:xfrm>
        </p:spPr>
        <p:txBody>
          <a:bodyPr>
            <a:normAutofit fontScale="85000" lnSpcReduction="10000"/>
          </a:bodyPr>
          <a:lstStyle/>
          <a:p>
            <a:r>
              <a:rPr lang="en-US" dirty="0"/>
              <a:t>'</a:t>
            </a:r>
            <a:r>
              <a:rPr lang="en-US" b="1" dirty="0"/>
              <a:t>Fluvial</a:t>
            </a:r>
            <a:r>
              <a:rPr lang="en-US" dirty="0"/>
              <a:t>' refers to the processes associated with running waters, </a:t>
            </a:r>
          </a:p>
          <a:p>
            <a:r>
              <a:rPr lang="en-US" dirty="0"/>
              <a:t>‘</a:t>
            </a:r>
            <a:r>
              <a:rPr lang="en-US" b="1" dirty="0"/>
              <a:t>Geo</a:t>
            </a:r>
            <a:r>
              <a:rPr lang="en-US" dirty="0"/>
              <a:t>' refers to earth (sediment / rock)</a:t>
            </a:r>
          </a:p>
          <a:p>
            <a:r>
              <a:rPr lang="en-US" dirty="0"/>
              <a:t>‘</a:t>
            </a:r>
            <a:r>
              <a:rPr lang="en-US" b="1" dirty="0"/>
              <a:t>Morphology</a:t>
            </a:r>
            <a:r>
              <a:rPr lang="en-US" dirty="0"/>
              <a:t>' refers to study of channel shape.</a:t>
            </a:r>
          </a:p>
          <a:p>
            <a:endParaRPr lang="en-US" dirty="0"/>
          </a:p>
          <a:p>
            <a:r>
              <a:rPr lang="en-US" b="1" dirty="0"/>
              <a:t>Fluvial geomorphology</a:t>
            </a:r>
            <a:r>
              <a:rPr lang="en-US" dirty="0"/>
              <a:t> is the study of the </a:t>
            </a:r>
            <a:r>
              <a:rPr lang="en-US" u="sng" dirty="0"/>
              <a:t>form</a:t>
            </a:r>
            <a:r>
              <a:rPr lang="en-US" dirty="0"/>
              <a:t> and </a:t>
            </a:r>
            <a:r>
              <a:rPr lang="en-US" u="sng" dirty="0"/>
              <a:t>function</a:t>
            </a:r>
            <a:r>
              <a:rPr lang="en-US" dirty="0"/>
              <a:t> of streams and the interaction between streams and the </a:t>
            </a:r>
            <a:r>
              <a:rPr lang="en-US" u="sng" dirty="0"/>
              <a:t>landscape</a:t>
            </a:r>
            <a:r>
              <a:rPr lang="en-US" dirty="0"/>
              <a:t> around them. </a:t>
            </a:r>
          </a:p>
        </p:txBody>
      </p:sp>
      <p:pic>
        <p:nvPicPr>
          <p:cNvPr id="1028" name="Picture 4" descr="Related image">
            <a:extLst>
              <a:ext uri="{FF2B5EF4-FFF2-40B4-BE49-F238E27FC236}">
                <a16:creationId xmlns:a16="http://schemas.microsoft.com/office/drawing/2014/main" id="{AB1D0249-B53C-417F-8CD5-C25D12E2DF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024"/>
          <a:stretch/>
        </p:blipFill>
        <p:spPr bwMode="auto">
          <a:xfrm>
            <a:off x="6414869" y="2259363"/>
            <a:ext cx="2419362" cy="12334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hapes">
            <a:extLst>
              <a:ext uri="{FF2B5EF4-FFF2-40B4-BE49-F238E27FC236}">
                <a16:creationId xmlns:a16="http://schemas.microsoft.com/office/drawing/2014/main" id="{77566731-6125-4F34-97B8-08F0CB8F9C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6000"/>
          <a:stretch/>
        </p:blipFill>
        <p:spPr bwMode="auto">
          <a:xfrm>
            <a:off x="6418775" y="4291461"/>
            <a:ext cx="2415455" cy="6106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31C013-AF0A-40F0-8078-58F85CB1080C}"/>
              </a:ext>
            </a:extLst>
          </p:cNvPr>
          <p:cNvSpPr/>
          <p:nvPr/>
        </p:nvSpPr>
        <p:spPr>
          <a:xfrm>
            <a:off x="6688954" y="1336089"/>
            <a:ext cx="1803699" cy="707886"/>
          </a:xfrm>
          <a:prstGeom prst="rect">
            <a:avLst/>
          </a:prstGeom>
        </p:spPr>
        <p:txBody>
          <a:bodyPr vert="horz" lIns="91440" tIns="45720" rIns="91440" bIns="45720" rtlCol="0" anchor="ctr">
            <a:noAutofit/>
          </a:bodyPr>
          <a:lstStyle/>
          <a:p>
            <a:pPr>
              <a:spcBef>
                <a:spcPct val="0"/>
              </a:spcBef>
            </a:pPr>
            <a:r>
              <a:rPr lang="en-US" sz="4000" b="1" dirty="0">
                <a:solidFill>
                  <a:srgbClr val="0032A1"/>
                </a:solidFill>
                <a:latin typeface="Calibri" panose="020F0502020204030204" pitchFamily="34" charset="0"/>
                <a:ea typeface="+mj-ea"/>
                <a:cs typeface="Calibri" panose="020F0502020204030204" pitchFamily="34" charset="0"/>
              </a:rPr>
              <a:t>WATER </a:t>
            </a:r>
          </a:p>
        </p:txBody>
      </p:sp>
      <p:sp>
        <p:nvSpPr>
          <p:cNvPr id="10" name="Rectangle 9">
            <a:extLst>
              <a:ext uri="{FF2B5EF4-FFF2-40B4-BE49-F238E27FC236}">
                <a16:creationId xmlns:a16="http://schemas.microsoft.com/office/drawing/2014/main" id="{451DF5AB-AFF2-4A10-8203-A836BA3F6EB7}"/>
              </a:ext>
            </a:extLst>
          </p:cNvPr>
          <p:cNvSpPr/>
          <p:nvPr/>
        </p:nvSpPr>
        <p:spPr>
          <a:xfrm>
            <a:off x="6824521" y="3429000"/>
            <a:ext cx="1600053" cy="707886"/>
          </a:xfrm>
          <a:prstGeom prst="rect">
            <a:avLst/>
          </a:prstGeom>
        </p:spPr>
        <p:txBody>
          <a:bodyPr vert="horz" lIns="91440" tIns="45720" rIns="91440" bIns="45720" rtlCol="0" anchor="ctr">
            <a:noAutofit/>
          </a:bodyPr>
          <a:lstStyle/>
          <a:p>
            <a:pPr>
              <a:spcBef>
                <a:spcPct val="0"/>
              </a:spcBef>
            </a:pPr>
            <a:r>
              <a:rPr lang="en-US" sz="4000" b="1" dirty="0">
                <a:solidFill>
                  <a:srgbClr val="0032A1"/>
                </a:solidFill>
                <a:latin typeface="Calibri" panose="020F0502020204030204" pitchFamily="34" charset="0"/>
                <a:ea typeface="+mj-ea"/>
                <a:cs typeface="Calibri" panose="020F0502020204030204" pitchFamily="34" charset="0"/>
              </a:rPr>
              <a:t>EARTH</a:t>
            </a:r>
          </a:p>
        </p:txBody>
      </p:sp>
      <p:sp>
        <p:nvSpPr>
          <p:cNvPr id="11" name="Rectangle 10">
            <a:extLst>
              <a:ext uri="{FF2B5EF4-FFF2-40B4-BE49-F238E27FC236}">
                <a16:creationId xmlns:a16="http://schemas.microsoft.com/office/drawing/2014/main" id="{B05C4B99-4324-4B1F-9A25-DC616858D0B5}"/>
              </a:ext>
            </a:extLst>
          </p:cNvPr>
          <p:cNvSpPr/>
          <p:nvPr/>
        </p:nvSpPr>
        <p:spPr>
          <a:xfrm>
            <a:off x="6797733" y="4876591"/>
            <a:ext cx="1586139" cy="1323439"/>
          </a:xfrm>
          <a:prstGeom prst="rect">
            <a:avLst/>
          </a:prstGeom>
          <a:noFill/>
        </p:spPr>
        <p:txBody>
          <a:bodyPr wrap="none" lIns="91440" tIns="45720" rIns="91440" bIns="45720">
            <a:spAutoFit/>
          </a:bodyPr>
          <a:lstStyle/>
          <a:p>
            <a:pPr algn="ctr"/>
            <a:r>
              <a:rPr lang="en-US" sz="4000" b="1" dirty="0">
                <a:solidFill>
                  <a:srgbClr val="0032A1"/>
                </a:solidFill>
                <a:latin typeface="Calibri" panose="020F0502020204030204" pitchFamily="34" charset="0"/>
                <a:ea typeface="+mj-ea"/>
                <a:cs typeface="Calibri" panose="020F0502020204030204" pitchFamily="34" charset="0"/>
              </a:rPr>
              <a:t>SHAPE</a:t>
            </a:r>
          </a:p>
          <a:p>
            <a:pPr algn="ctr"/>
            <a:r>
              <a:rPr lang="en-US" sz="4000" b="1" dirty="0">
                <a:solidFill>
                  <a:srgbClr val="0032A1"/>
                </a:solidFill>
                <a:latin typeface="Calibri" panose="020F0502020204030204" pitchFamily="34" charset="0"/>
                <a:ea typeface="+mj-ea"/>
                <a:cs typeface="Calibri" panose="020F0502020204030204" pitchFamily="34" charset="0"/>
              </a:rPr>
              <a:t>STUDY</a:t>
            </a:r>
          </a:p>
        </p:txBody>
      </p:sp>
      <p:pic>
        <p:nvPicPr>
          <p:cNvPr id="1032" name="Picture 8" descr="Image result for running water">
            <a:extLst>
              <a:ext uri="{FF2B5EF4-FFF2-40B4-BE49-F238E27FC236}">
                <a16:creationId xmlns:a16="http://schemas.microsoft.com/office/drawing/2014/main" id="{664E5795-C281-4DB7-BB86-6A47A539C8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4867" y="230514"/>
            <a:ext cx="2419363" cy="123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19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Fluvial Geomorphology</a:t>
            </a:r>
          </a:p>
        </p:txBody>
      </p:sp>
      <p:sp>
        <p:nvSpPr>
          <p:cNvPr id="7" name="Content Placeholder 4"/>
          <p:cNvSpPr txBox="1">
            <a:spLocks/>
          </p:cNvSpPr>
          <p:nvPr/>
        </p:nvSpPr>
        <p:spPr>
          <a:xfrm>
            <a:off x="386168" y="3141232"/>
            <a:ext cx="4669925" cy="30817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3200" dirty="0"/>
          </a:p>
          <a:p>
            <a:endParaRPr lang="en-US" sz="3600" dirty="0"/>
          </a:p>
        </p:txBody>
      </p:sp>
      <p:pic>
        <p:nvPicPr>
          <p:cNvPr id="17414" name="Picture 6" descr="Related image">
            <a:extLst>
              <a:ext uri="{FF2B5EF4-FFF2-40B4-BE49-F238E27FC236}">
                <a16:creationId xmlns:a16="http://schemas.microsoft.com/office/drawing/2014/main" id="{4370FA00-DE73-40EE-8A90-F765225277D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6168" y="1417638"/>
            <a:ext cx="8273786" cy="466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32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5B24-0617-4552-85F7-E0274A4135C2}"/>
              </a:ext>
            </a:extLst>
          </p:cNvPr>
          <p:cNvSpPr>
            <a:spLocks noGrp="1"/>
          </p:cNvSpPr>
          <p:nvPr>
            <p:ph type="title"/>
          </p:nvPr>
        </p:nvSpPr>
        <p:spPr/>
        <p:txBody>
          <a:bodyPr/>
          <a:lstStyle/>
          <a:p>
            <a:r>
              <a:rPr lang="en-US" sz="3200" dirty="0"/>
              <a:t>Dynamic Equilibrium</a:t>
            </a:r>
          </a:p>
        </p:txBody>
      </p:sp>
      <p:pic>
        <p:nvPicPr>
          <p:cNvPr id="2050" name="Picture 2" descr="Image result for balance scale">
            <a:extLst>
              <a:ext uri="{FF2B5EF4-FFF2-40B4-BE49-F238E27FC236}">
                <a16:creationId xmlns:a16="http://schemas.microsoft.com/office/drawing/2014/main" id="{4EC7A23D-E641-4466-9444-8BC521FF3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729" y="849123"/>
            <a:ext cx="5068542" cy="491826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B9453B2-17CD-4B62-AFEA-80EC2B826BC3}"/>
              </a:ext>
            </a:extLst>
          </p:cNvPr>
          <p:cNvGrpSpPr/>
          <p:nvPr/>
        </p:nvGrpSpPr>
        <p:grpSpPr>
          <a:xfrm>
            <a:off x="1901238" y="1196785"/>
            <a:ext cx="5346129" cy="3756027"/>
            <a:chOff x="1901238" y="1196785"/>
            <a:chExt cx="5346129" cy="3756027"/>
          </a:xfrm>
        </p:grpSpPr>
        <p:pic>
          <p:nvPicPr>
            <p:cNvPr id="10" name="Picture 4" descr="Related image">
              <a:extLst>
                <a:ext uri="{FF2B5EF4-FFF2-40B4-BE49-F238E27FC236}">
                  <a16:creationId xmlns:a16="http://schemas.microsoft.com/office/drawing/2014/main" id="{0A964983-A305-4A5F-B74D-934228FD81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024"/>
            <a:stretch/>
          </p:blipFill>
          <p:spPr bwMode="auto">
            <a:xfrm>
              <a:off x="1901238" y="3075289"/>
              <a:ext cx="2419362" cy="123343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DA85101-D338-403B-BF03-1542043FAA18}"/>
                </a:ext>
              </a:extLst>
            </p:cNvPr>
            <p:cNvSpPr/>
            <p:nvPr/>
          </p:nvSpPr>
          <p:spPr>
            <a:xfrm>
              <a:off x="5134983" y="4228951"/>
              <a:ext cx="1803699" cy="707886"/>
            </a:xfrm>
            <a:prstGeom prst="rect">
              <a:avLst/>
            </a:prstGeom>
          </p:spPr>
          <p:txBody>
            <a:bodyPr vert="horz" lIns="91440" tIns="45720" rIns="91440" bIns="45720" rtlCol="0" anchor="ctr">
              <a:noAutofit/>
            </a:bodyPr>
            <a:lstStyle/>
            <a:p>
              <a:pPr>
                <a:spcBef>
                  <a:spcPct val="0"/>
                </a:spcBef>
              </a:pPr>
              <a:r>
                <a:rPr lang="en-US" sz="4000" b="1" dirty="0">
                  <a:solidFill>
                    <a:srgbClr val="0032A1"/>
                  </a:solidFill>
                  <a:latin typeface="Calibri" panose="020F0502020204030204" pitchFamily="34" charset="0"/>
                  <a:ea typeface="+mj-ea"/>
                  <a:cs typeface="Calibri" panose="020F0502020204030204" pitchFamily="34" charset="0"/>
                </a:rPr>
                <a:t>WATER </a:t>
              </a:r>
            </a:p>
          </p:txBody>
        </p:sp>
        <p:sp>
          <p:nvSpPr>
            <p:cNvPr id="12" name="Rectangle 11">
              <a:extLst>
                <a:ext uri="{FF2B5EF4-FFF2-40B4-BE49-F238E27FC236}">
                  <a16:creationId xmlns:a16="http://schemas.microsoft.com/office/drawing/2014/main" id="{C7C6B861-B8A5-425A-9BB8-0E866D1521B9}"/>
                </a:ext>
              </a:extLst>
            </p:cNvPr>
            <p:cNvSpPr/>
            <p:nvPr/>
          </p:nvSpPr>
          <p:spPr>
            <a:xfrm>
              <a:off x="2351834" y="4244926"/>
              <a:ext cx="1600053" cy="707886"/>
            </a:xfrm>
            <a:prstGeom prst="rect">
              <a:avLst/>
            </a:prstGeom>
          </p:spPr>
          <p:txBody>
            <a:bodyPr vert="horz" lIns="91440" tIns="45720" rIns="91440" bIns="45720" rtlCol="0" anchor="ctr">
              <a:noAutofit/>
            </a:bodyPr>
            <a:lstStyle/>
            <a:p>
              <a:pPr>
                <a:spcBef>
                  <a:spcPct val="0"/>
                </a:spcBef>
              </a:pPr>
              <a:r>
                <a:rPr lang="en-US" sz="4000" b="1" dirty="0">
                  <a:solidFill>
                    <a:srgbClr val="0032A1"/>
                  </a:solidFill>
                  <a:latin typeface="Calibri" panose="020F0502020204030204" pitchFamily="34" charset="0"/>
                  <a:ea typeface="+mj-ea"/>
                  <a:cs typeface="Calibri" panose="020F0502020204030204" pitchFamily="34" charset="0"/>
                </a:rPr>
                <a:t>EARTH</a:t>
              </a:r>
            </a:p>
          </p:txBody>
        </p:sp>
        <p:pic>
          <p:nvPicPr>
            <p:cNvPr id="15" name="Picture 8" descr="Image result for running water">
              <a:extLst>
                <a:ext uri="{FF2B5EF4-FFF2-40B4-BE49-F238E27FC236}">
                  <a16:creationId xmlns:a16="http://schemas.microsoft.com/office/drawing/2014/main" id="{511E4405-470D-4D1F-9BF6-296108582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8004" y="3064890"/>
              <a:ext cx="2419363" cy="123018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0FFFA18-7237-446D-A3E7-85A51401C290}"/>
                </a:ext>
              </a:extLst>
            </p:cNvPr>
            <p:cNvSpPr/>
            <p:nvPr/>
          </p:nvSpPr>
          <p:spPr>
            <a:xfrm>
              <a:off x="2328343" y="1196785"/>
              <a:ext cx="4487314" cy="1143000"/>
            </a:xfrm>
            <a:prstGeom prst="rect">
              <a:avLst/>
            </a:prstGeom>
            <a:solidFill>
              <a:schemeClr val="bg1">
                <a:alpha val="50000"/>
              </a:schemeClr>
            </a:solidFill>
          </p:spPr>
          <p:txBody>
            <a:bodyPr vert="horz" lIns="91440" tIns="45720" rIns="91440" bIns="45720" rtlCol="0" anchor="ctr">
              <a:noAutofit/>
            </a:bodyPr>
            <a:lstStyle/>
            <a:p>
              <a:pPr algn="ctr">
                <a:spcBef>
                  <a:spcPct val="0"/>
                </a:spcBef>
              </a:pPr>
              <a:r>
                <a:rPr lang="en-US" sz="4000" b="1" dirty="0">
                  <a:solidFill>
                    <a:srgbClr val="0032A1"/>
                  </a:solidFill>
                  <a:latin typeface="Calibri" panose="020F0502020204030204" pitchFamily="34" charset="0"/>
                  <a:ea typeface="+mj-ea"/>
                  <a:cs typeface="Calibri" panose="020F0502020204030204" pitchFamily="34" charset="0"/>
                </a:rPr>
                <a:t>STREAM CHANNEL SHAPE CHANGE</a:t>
              </a:r>
            </a:p>
          </p:txBody>
        </p:sp>
      </p:grpSp>
    </p:spTree>
    <p:extLst>
      <p:ext uri="{BB962C8B-B14F-4D97-AF65-F5344CB8AC3E}">
        <p14:creationId xmlns:p14="http://schemas.microsoft.com/office/powerpoint/2010/main" val="276746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42536-39D0-4D68-9648-925C52938F70}"/>
              </a:ext>
            </a:extLst>
          </p:cNvPr>
          <p:cNvSpPr>
            <a:spLocks noGrp="1"/>
          </p:cNvSpPr>
          <p:nvPr>
            <p:ph type="title"/>
          </p:nvPr>
        </p:nvSpPr>
        <p:spPr>
          <a:xfrm>
            <a:off x="461471" y="274638"/>
            <a:ext cx="8225327" cy="772497"/>
          </a:xfrm>
        </p:spPr>
        <p:txBody>
          <a:bodyPr/>
          <a:lstStyle/>
          <a:p>
            <a:r>
              <a:rPr lang="en-US" dirty="0"/>
              <a:t>Fluvial Geomorphology</a:t>
            </a:r>
          </a:p>
        </p:txBody>
      </p:sp>
      <p:pic>
        <p:nvPicPr>
          <p:cNvPr id="4" name="Content Placeholder 3">
            <a:extLst>
              <a:ext uri="{FF2B5EF4-FFF2-40B4-BE49-F238E27FC236}">
                <a16:creationId xmlns:a16="http://schemas.microsoft.com/office/drawing/2014/main" id="{63F56999-B362-4E43-AD7C-6EDE6A8736A7}"/>
              </a:ext>
            </a:extLst>
          </p:cNvPr>
          <p:cNvPicPr>
            <a:picLocks noGrp="1" noChangeAspect="1"/>
          </p:cNvPicPr>
          <p:nvPr>
            <p:ph idx="1"/>
          </p:nvPr>
        </p:nvPicPr>
        <p:blipFill>
          <a:blip r:embed="rId3"/>
          <a:stretch>
            <a:fillRect/>
          </a:stretch>
        </p:blipFill>
        <p:spPr>
          <a:xfrm>
            <a:off x="634181" y="1047135"/>
            <a:ext cx="7875637" cy="5060098"/>
          </a:xfrm>
          <a:prstGeom prst="rect">
            <a:avLst/>
          </a:prstGeom>
        </p:spPr>
      </p:pic>
      <p:sp>
        <p:nvSpPr>
          <p:cNvPr id="5" name="Rectangle 4">
            <a:extLst>
              <a:ext uri="{FF2B5EF4-FFF2-40B4-BE49-F238E27FC236}">
                <a16:creationId xmlns:a16="http://schemas.microsoft.com/office/drawing/2014/main" id="{3DEDC88B-ABB4-4864-A9B1-AE60A881EFD6}"/>
              </a:ext>
            </a:extLst>
          </p:cNvPr>
          <p:cNvSpPr/>
          <p:nvPr/>
        </p:nvSpPr>
        <p:spPr>
          <a:xfrm>
            <a:off x="634181" y="5957728"/>
            <a:ext cx="4572000" cy="276999"/>
          </a:xfrm>
          <a:prstGeom prst="rect">
            <a:avLst/>
          </a:prstGeom>
        </p:spPr>
        <p:txBody>
          <a:bodyPr>
            <a:spAutoFit/>
          </a:bodyPr>
          <a:lstStyle/>
          <a:p>
            <a:r>
              <a:rPr lang="en-US" sz="1200" i="1" dirty="0">
                <a:solidFill>
                  <a:srgbClr val="555555"/>
                </a:solidFill>
                <a:latin typeface="Arial" panose="020B0604020202020204" pitchFamily="34" charset="0"/>
              </a:rPr>
              <a:t>Source:  Trista L. Thornberry-Ehrlich, Colorado State University</a:t>
            </a:r>
            <a:endParaRPr lang="en-US" sz="1200" dirty="0"/>
          </a:p>
        </p:txBody>
      </p:sp>
    </p:spTree>
    <p:extLst>
      <p:ext uri="{BB962C8B-B14F-4D97-AF65-F5344CB8AC3E}">
        <p14:creationId xmlns:p14="http://schemas.microsoft.com/office/powerpoint/2010/main" val="3571233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Fluvial Geomorphology</a:t>
            </a:r>
          </a:p>
        </p:txBody>
      </p:sp>
      <p:sp>
        <p:nvSpPr>
          <p:cNvPr id="7" name="Content Placeholder 4"/>
          <p:cNvSpPr txBox="1">
            <a:spLocks/>
          </p:cNvSpPr>
          <p:nvPr/>
        </p:nvSpPr>
        <p:spPr>
          <a:xfrm>
            <a:off x="386168" y="3141232"/>
            <a:ext cx="4669925" cy="30817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3200" dirty="0"/>
          </a:p>
          <a:p>
            <a:endParaRPr lang="en-US" sz="3600" dirty="0"/>
          </a:p>
        </p:txBody>
      </p:sp>
      <p:sp>
        <p:nvSpPr>
          <p:cNvPr id="3" name="Content Placeholder 2">
            <a:extLst>
              <a:ext uri="{FF2B5EF4-FFF2-40B4-BE49-F238E27FC236}">
                <a16:creationId xmlns:a16="http://schemas.microsoft.com/office/drawing/2014/main" id="{8351F479-53D2-49BF-B277-3ACD837B1704}"/>
              </a:ext>
            </a:extLst>
          </p:cNvPr>
          <p:cNvSpPr>
            <a:spLocks noGrp="1"/>
          </p:cNvSpPr>
          <p:nvPr>
            <p:ph idx="1"/>
          </p:nvPr>
        </p:nvSpPr>
        <p:spPr/>
        <p:txBody>
          <a:bodyPr>
            <a:normAutofit/>
          </a:bodyPr>
          <a:lstStyle/>
          <a:p>
            <a:r>
              <a:rPr lang="en-US" dirty="0">
                <a:solidFill>
                  <a:schemeClr val="tx2"/>
                </a:solidFill>
              </a:rPr>
              <a:t>What is a “balanced” or stable stream?</a:t>
            </a:r>
          </a:p>
          <a:p>
            <a:pPr lvl="1"/>
            <a:r>
              <a:rPr lang="en-US" dirty="0"/>
              <a:t>“Stream bed is not </a:t>
            </a:r>
            <a:r>
              <a:rPr lang="en-US" u="sng" dirty="0"/>
              <a:t>aggrading</a:t>
            </a:r>
            <a:r>
              <a:rPr lang="en-US" dirty="0"/>
              <a:t> or </a:t>
            </a:r>
            <a:r>
              <a:rPr lang="en-US" u="sng" dirty="0"/>
              <a:t>degrading</a:t>
            </a:r>
            <a:r>
              <a:rPr lang="en-US" dirty="0"/>
              <a:t> over time, and </a:t>
            </a:r>
            <a:r>
              <a:rPr lang="en-US" u="sng" dirty="0"/>
              <a:t>lateral adjustments </a:t>
            </a:r>
            <a:r>
              <a:rPr lang="en-US" dirty="0"/>
              <a:t>do not change the </a:t>
            </a:r>
            <a:r>
              <a:rPr lang="en-US" u="sng" dirty="0"/>
              <a:t>cross-sectional area</a:t>
            </a:r>
            <a:r>
              <a:rPr lang="en-US" dirty="0"/>
              <a:t>, even though its position in the landscape may change.”  - </a:t>
            </a:r>
            <a:r>
              <a:rPr lang="en-US" sz="2800" dirty="0"/>
              <a:t>EPA 843-K-12-006</a:t>
            </a:r>
          </a:p>
          <a:p>
            <a:pPr lvl="1"/>
            <a:r>
              <a:rPr lang="en-US" dirty="0"/>
              <a:t>“Sediment particles that erode and are transported downstream from one area are </a:t>
            </a:r>
            <a:r>
              <a:rPr lang="en-US" u="sng" dirty="0"/>
              <a:t>replaced</a:t>
            </a:r>
            <a:r>
              <a:rPr lang="en-US" dirty="0"/>
              <a:t> by particles of the </a:t>
            </a:r>
            <a:r>
              <a:rPr lang="en-US" u="sng" dirty="0"/>
              <a:t>same size and shape</a:t>
            </a:r>
            <a:r>
              <a:rPr lang="en-US" dirty="0"/>
              <a:t> that have originated upstream.”  - EPA 841-B-07-002</a:t>
            </a:r>
          </a:p>
        </p:txBody>
      </p:sp>
    </p:spTree>
    <p:extLst>
      <p:ext uri="{BB962C8B-B14F-4D97-AF65-F5344CB8AC3E}">
        <p14:creationId xmlns:p14="http://schemas.microsoft.com/office/powerpoint/2010/main" val="1159499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5B24-0617-4552-85F7-E0274A4135C2}"/>
              </a:ext>
            </a:extLst>
          </p:cNvPr>
          <p:cNvSpPr>
            <a:spLocks noGrp="1"/>
          </p:cNvSpPr>
          <p:nvPr>
            <p:ph type="title"/>
          </p:nvPr>
        </p:nvSpPr>
        <p:spPr>
          <a:xfrm>
            <a:off x="461471" y="0"/>
            <a:ext cx="8225327" cy="1143000"/>
          </a:xfrm>
        </p:spPr>
        <p:txBody>
          <a:bodyPr/>
          <a:lstStyle/>
          <a:p>
            <a:r>
              <a:rPr lang="en-US" sz="3600" dirty="0"/>
              <a:t>Dynamic Equilibrium</a:t>
            </a:r>
          </a:p>
        </p:txBody>
      </p:sp>
      <p:sp>
        <p:nvSpPr>
          <p:cNvPr id="5" name="Content Placeholder 4">
            <a:extLst>
              <a:ext uri="{FF2B5EF4-FFF2-40B4-BE49-F238E27FC236}">
                <a16:creationId xmlns:a16="http://schemas.microsoft.com/office/drawing/2014/main" id="{B5D18842-A390-4EAE-A71B-3C14340C25EB}"/>
              </a:ext>
            </a:extLst>
          </p:cNvPr>
          <p:cNvSpPr txBox="1">
            <a:spLocks/>
          </p:cNvSpPr>
          <p:nvPr/>
        </p:nvSpPr>
        <p:spPr>
          <a:xfrm>
            <a:off x="7166847" y="6094613"/>
            <a:ext cx="1977154" cy="282171"/>
          </a:xfrm>
          <a:prstGeom prst="rect">
            <a:avLst/>
          </a:prstGeom>
          <a:solidFill>
            <a:schemeClr val="bg1"/>
          </a:solidFill>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FISRWG, 1998</a:t>
            </a:r>
          </a:p>
        </p:txBody>
      </p:sp>
      <p:sp>
        <p:nvSpPr>
          <p:cNvPr id="6" name="Content Placeholder 2">
            <a:extLst>
              <a:ext uri="{FF2B5EF4-FFF2-40B4-BE49-F238E27FC236}">
                <a16:creationId xmlns:a16="http://schemas.microsoft.com/office/drawing/2014/main" id="{F51FDDC3-CFE0-405C-A0E4-C063B7C45121}"/>
              </a:ext>
            </a:extLst>
          </p:cNvPr>
          <p:cNvSpPr txBox="1">
            <a:spLocks/>
          </p:cNvSpPr>
          <p:nvPr/>
        </p:nvSpPr>
        <p:spPr>
          <a:xfrm>
            <a:off x="316348" y="4607735"/>
            <a:ext cx="3264123" cy="1437872"/>
          </a:xfrm>
          <a:prstGeom prst="rect">
            <a:avLst/>
          </a:prstGeom>
          <a:solidFill>
            <a:srgbClr val="FFDD89"/>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t>Sediment LOAD (Q</a:t>
            </a:r>
            <a:r>
              <a:rPr lang="en-US" sz="2800" baseline="-25000" dirty="0"/>
              <a:t>s</a:t>
            </a:r>
            <a:r>
              <a:rPr lang="en-US" sz="2800" dirty="0"/>
              <a:t>) </a:t>
            </a:r>
            <a:br>
              <a:rPr lang="en-US" sz="2800" dirty="0"/>
            </a:br>
            <a:r>
              <a:rPr lang="en-US" sz="2800" dirty="0"/>
              <a:t>x</a:t>
            </a:r>
          </a:p>
          <a:p>
            <a:pPr marL="0" indent="0" algn="ctr">
              <a:buNone/>
            </a:pPr>
            <a:r>
              <a:rPr lang="en-US" sz="2800" dirty="0"/>
              <a:t>Sediment SIZE (D)</a:t>
            </a:r>
          </a:p>
        </p:txBody>
      </p:sp>
      <p:pic>
        <p:nvPicPr>
          <p:cNvPr id="9220" name="Picture 4" descr="coarse &#10;sediment size (D) &#10;tine &#10;9 rooation &#10;stream slope &#10;t lat &#10;(S) &#10;steep ">
            <a:extLst>
              <a:ext uri="{FF2B5EF4-FFF2-40B4-BE49-F238E27FC236}">
                <a16:creationId xmlns:a16="http://schemas.microsoft.com/office/drawing/2014/main" id="{EABE291F-E305-4C8E-BA76-35067817B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43" y="846629"/>
            <a:ext cx="7427913" cy="3765265"/>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3CE0B21D-2C0A-4E9F-B85A-AC3DD5CA9FDE}"/>
              </a:ext>
            </a:extLst>
          </p:cNvPr>
          <p:cNvSpPr txBox="1">
            <a:spLocks/>
          </p:cNvSpPr>
          <p:nvPr/>
        </p:nvSpPr>
        <p:spPr>
          <a:xfrm>
            <a:off x="5611097" y="4612506"/>
            <a:ext cx="3111500" cy="1433101"/>
          </a:xfrm>
          <a:prstGeom prst="rect">
            <a:avLst/>
          </a:prstGeom>
          <a:solidFill>
            <a:srgbClr val="FFDD89"/>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t>Stream SLOPE (S) </a:t>
            </a:r>
            <a:br>
              <a:rPr lang="en-US" sz="2800" dirty="0"/>
            </a:br>
            <a:r>
              <a:rPr lang="en-US" sz="2800" dirty="0"/>
              <a:t>x</a:t>
            </a:r>
          </a:p>
          <a:p>
            <a:pPr marL="0" indent="0" algn="ctr">
              <a:buNone/>
            </a:pPr>
            <a:r>
              <a:rPr lang="en-US" sz="2800" dirty="0" err="1"/>
              <a:t>StreamFLOW</a:t>
            </a:r>
            <a:r>
              <a:rPr lang="en-US" sz="2800" dirty="0"/>
              <a:t> (</a:t>
            </a:r>
            <a:r>
              <a:rPr lang="en-US" sz="2800" dirty="0" err="1"/>
              <a:t>Q</a:t>
            </a:r>
            <a:r>
              <a:rPr lang="en-US" sz="2800" baseline="-25000" dirty="0" err="1"/>
              <a:t>w</a:t>
            </a:r>
            <a:r>
              <a:rPr lang="en-US" sz="2800" dirty="0"/>
              <a:t>)</a:t>
            </a:r>
          </a:p>
        </p:txBody>
      </p:sp>
      <p:sp>
        <p:nvSpPr>
          <p:cNvPr id="14" name="Rectangle 13">
            <a:extLst>
              <a:ext uri="{FF2B5EF4-FFF2-40B4-BE49-F238E27FC236}">
                <a16:creationId xmlns:a16="http://schemas.microsoft.com/office/drawing/2014/main" id="{B9185A42-DAA8-4EFB-A380-C3DECEDF8D61}"/>
              </a:ext>
            </a:extLst>
          </p:cNvPr>
          <p:cNvSpPr/>
          <p:nvPr/>
        </p:nvSpPr>
        <p:spPr>
          <a:xfrm>
            <a:off x="3706631" y="4776375"/>
            <a:ext cx="1730735" cy="954107"/>
          </a:xfrm>
          <a:prstGeom prst="rect">
            <a:avLst/>
          </a:prstGeom>
        </p:spPr>
        <p:txBody>
          <a:bodyPr wrap="square">
            <a:spAutoFit/>
          </a:bodyPr>
          <a:lstStyle/>
          <a:p>
            <a:pPr algn="ctr"/>
            <a:r>
              <a:rPr lang="en-US" sz="3600" b="1" dirty="0">
                <a:latin typeface="Calibri" panose="020F0502020204030204" pitchFamily="34" charset="0"/>
                <a:cs typeface="Calibri" panose="020F0502020204030204" pitchFamily="34" charset="0"/>
              </a:rPr>
              <a:t>∝</a:t>
            </a:r>
          </a:p>
          <a:p>
            <a:pPr algn="ctr"/>
            <a:r>
              <a:rPr lang="en-US" dirty="0">
                <a:latin typeface="Calibri" panose="020F0502020204030204" pitchFamily="34" charset="0"/>
                <a:cs typeface="Calibri" panose="020F0502020204030204" pitchFamily="34" charset="0"/>
              </a:rPr>
              <a:t>Proportional to</a:t>
            </a:r>
          </a:p>
        </p:txBody>
      </p:sp>
    </p:spTree>
    <p:extLst>
      <p:ext uri="{BB962C8B-B14F-4D97-AF65-F5344CB8AC3E}">
        <p14:creationId xmlns:p14="http://schemas.microsoft.com/office/powerpoint/2010/main" val="52919171"/>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PPT White Standard</Template>
  <TotalTime>51185</TotalTime>
  <Words>3781</Words>
  <Application>Microsoft Office PowerPoint</Application>
  <PresentationFormat>On-screen Show (4:3)</PresentationFormat>
  <Paragraphs>399</Paragraphs>
  <Slides>38</Slides>
  <Notes>38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Arial</vt:lpstr>
      <vt:lpstr>Avenir Next Regular</vt:lpstr>
      <vt:lpstr>AvenirNext LT Pro Bold</vt:lpstr>
      <vt:lpstr>Calibri</vt:lpstr>
      <vt:lpstr>Mercury Display</vt:lpstr>
      <vt:lpstr>Mercury Display Semibold</vt:lpstr>
      <vt:lpstr>Roboto</vt:lpstr>
      <vt:lpstr>Times New Roman</vt:lpstr>
      <vt:lpstr>Verdana</vt:lpstr>
      <vt:lpstr>UK Primary White Standard</vt:lpstr>
      <vt:lpstr>1_UK Primary White Standard</vt:lpstr>
      <vt:lpstr>Watershed Academy Watershed Coordinator Training Series</vt:lpstr>
      <vt:lpstr>Stream Functions Pyramid</vt:lpstr>
      <vt:lpstr>PowerPoint Presentation</vt:lpstr>
      <vt:lpstr>Fluvial Geomorphology</vt:lpstr>
      <vt:lpstr>Fluvial Geomorphology</vt:lpstr>
      <vt:lpstr>Dynamic Equilibrium</vt:lpstr>
      <vt:lpstr>Fluvial Geomorphology</vt:lpstr>
      <vt:lpstr>Fluvial Geomorphology</vt:lpstr>
      <vt:lpstr>Dynamic Equilibrium</vt:lpstr>
      <vt:lpstr>Aggradation due to  increased sediment load (Qs)</vt:lpstr>
      <vt:lpstr>Degradation (erosion) due to  increased streamflow (Qw)</vt:lpstr>
      <vt:lpstr>How Streams Work: Straightened Stream Channel</vt:lpstr>
      <vt:lpstr>How Streams Work: Erosion</vt:lpstr>
      <vt:lpstr>How Streams Work: Deposition</vt:lpstr>
      <vt:lpstr>How Streams Work: Meanders</vt:lpstr>
      <vt:lpstr>How Streams Work: Meanders</vt:lpstr>
      <vt:lpstr>How Streams Work: Meanders</vt:lpstr>
      <vt:lpstr>Disturbance and Imbalance</vt:lpstr>
      <vt:lpstr>Channel Response to Disturbance</vt:lpstr>
      <vt:lpstr>What is a headcut?</vt:lpstr>
      <vt:lpstr>Common Channel Disturbances</vt:lpstr>
      <vt:lpstr>Disturbance: Decreased flow</vt:lpstr>
      <vt:lpstr>Disturbance: More Sediment</vt:lpstr>
      <vt:lpstr>Disturbance: Increased Runoff</vt:lpstr>
      <vt:lpstr>Disturbance: Increased Sediment Transport</vt:lpstr>
      <vt:lpstr>Restoration: Decreased Flow Rate</vt:lpstr>
      <vt:lpstr>Restoration: Access to Floodplain</vt:lpstr>
      <vt:lpstr>Fluvial Geomorphology</vt:lpstr>
      <vt:lpstr>1. Stream Flow and Sediment Transport</vt:lpstr>
      <vt:lpstr>1. Stream Flow and Sediment Transport</vt:lpstr>
      <vt:lpstr>2. Bed Material</vt:lpstr>
      <vt:lpstr>3. Bank Erosion / Stability</vt:lpstr>
      <vt:lpstr>4. Channel Evolution Model</vt:lpstr>
      <vt:lpstr>4. Channel Evolution Model</vt:lpstr>
      <vt:lpstr>5. Riparian Zone</vt:lpstr>
      <vt:lpstr>5. Riparian Buffer Widths </vt:lpstr>
      <vt:lpstr>Habitats Associated with Channel Structures</vt:lpstr>
      <vt:lpstr>Geomorphology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McAlister, Malissa L.</cp:lastModifiedBy>
  <cp:revision>551</cp:revision>
  <cp:lastPrinted>2019-02-07T17:38:42Z</cp:lastPrinted>
  <dcterms:created xsi:type="dcterms:W3CDTF">2018-02-01T15:12:04Z</dcterms:created>
  <dcterms:modified xsi:type="dcterms:W3CDTF">2019-10-25T16:01:53Z</dcterms:modified>
</cp:coreProperties>
</file>