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436" r:id="rId2"/>
    <p:sldId id="442" r:id="rId3"/>
    <p:sldId id="1651" r:id="rId4"/>
    <p:sldId id="1672" r:id="rId5"/>
    <p:sldId id="1654" r:id="rId6"/>
    <p:sldId id="1653" r:id="rId7"/>
    <p:sldId id="1655" r:id="rId8"/>
    <p:sldId id="1673" r:id="rId9"/>
    <p:sldId id="1676" r:id="rId10"/>
    <p:sldId id="1677" r:id="rId11"/>
    <p:sldId id="1658" r:id="rId12"/>
    <p:sldId id="1657" r:id="rId13"/>
    <p:sldId id="1666" r:id="rId14"/>
    <p:sldId id="1671" r:id="rId15"/>
    <p:sldId id="1652" r:id="rId16"/>
    <p:sldId id="1656" r:id="rId17"/>
    <p:sldId id="1674" r:id="rId18"/>
    <p:sldId id="1675" r:id="rId19"/>
    <p:sldId id="1667" r:id="rId20"/>
    <p:sldId id="1669" r:id="rId21"/>
    <p:sldId id="1668" r:id="rId22"/>
    <p:sldId id="1670" r:id="rId23"/>
    <p:sldId id="1678" r:id="rId24"/>
    <p:sldId id="1659" r:id="rId25"/>
    <p:sldId id="1662" r:id="rId26"/>
    <p:sldId id="1663" r:id="rId27"/>
    <p:sldId id="1680" r:id="rId28"/>
    <p:sldId id="1665" r:id="rId29"/>
    <p:sldId id="1679"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vans, Steven" initials="ES" lastIdx="1" clrIdx="0">
    <p:extLst>
      <p:ext uri="{19B8F6BF-5375-455C-9EA6-DF929625EA0E}">
        <p15:presenceInfo xmlns:p15="http://schemas.microsoft.com/office/powerpoint/2012/main" userId="S-1-5-21-436374069-1454471165-682003330-4766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DDBD"/>
    <a:srgbClr val="E0E5CD"/>
    <a:srgbClr val="FF9999"/>
    <a:srgbClr val="008000"/>
    <a:srgbClr val="D9D9D9"/>
    <a:srgbClr val="669900"/>
    <a:srgbClr val="009999"/>
    <a:srgbClr val="FD5003"/>
    <a:srgbClr val="FFAA01"/>
    <a:srgbClr val="FFDD8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86" autoAdjust="0"/>
    <p:restoredTop sz="65043" autoAdjust="0"/>
  </p:normalViewPr>
  <p:slideViewPr>
    <p:cSldViewPr snapToGrid="0" snapToObjects="1">
      <p:cViewPr varScale="1">
        <p:scale>
          <a:sx n="61" d="100"/>
          <a:sy n="61" d="100"/>
        </p:scale>
        <p:origin x="1413" y="21"/>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sjevan0\Desktop\Example%20Flow%20Duration%20Curve.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3641699855490971E-2"/>
          <c:y val="0.14449006179583737"/>
          <c:w val="0.92576469424539176"/>
          <c:h val="0.66059194595342385"/>
        </c:manualLayout>
      </c:layout>
      <c:barChart>
        <c:barDir val="col"/>
        <c:grouping val="stacked"/>
        <c:varyColors val="0"/>
        <c:ser>
          <c:idx val="0"/>
          <c:order val="0"/>
          <c:tx>
            <c:strRef>
              <c:f>Sheet1!$B$1</c:f>
              <c:strCache>
                <c:ptCount val="1"/>
                <c:pt idx="0">
                  <c:v>Pollutant Load</c:v>
                </c:pt>
              </c:strCache>
            </c:strRef>
          </c:tx>
          <c:spPr>
            <a:solidFill>
              <a:schemeClr val="accent1"/>
            </a:solidFill>
            <a:ln>
              <a:noFill/>
            </a:ln>
            <a:effectLst/>
          </c:spPr>
          <c:invertIfNegative val="0"/>
          <c:cat>
            <c:strRef>
              <c:f>Sheet1!$A$2:$A$3</c:f>
              <c:strCache>
                <c:ptCount val="2"/>
                <c:pt idx="0">
                  <c:v>Existing</c:v>
                </c:pt>
                <c:pt idx="1">
                  <c:v>To Meet Health Goals</c:v>
                </c:pt>
              </c:strCache>
            </c:strRef>
          </c:cat>
          <c:val>
            <c:numRef>
              <c:f>Sheet1!$B$2:$B$3</c:f>
              <c:numCache>
                <c:formatCode>General</c:formatCode>
                <c:ptCount val="2"/>
                <c:pt idx="0">
                  <c:v>10</c:v>
                </c:pt>
                <c:pt idx="1">
                  <c:v>6</c:v>
                </c:pt>
              </c:numCache>
            </c:numRef>
          </c:val>
          <c:extLst>
            <c:ext xmlns:c16="http://schemas.microsoft.com/office/drawing/2014/chart" uri="{C3380CC4-5D6E-409C-BE32-E72D297353CC}">
              <c16:uniqueId val="{00000000-3470-4C61-A439-527C54834974}"/>
            </c:ext>
          </c:extLst>
        </c:ser>
        <c:dLbls>
          <c:showLegendKey val="0"/>
          <c:showVal val="0"/>
          <c:showCatName val="0"/>
          <c:showSerName val="0"/>
          <c:showPercent val="0"/>
          <c:showBubbleSize val="0"/>
        </c:dLbls>
        <c:gapWidth val="150"/>
        <c:overlap val="100"/>
        <c:axId val="670102400"/>
        <c:axId val="670097480"/>
      </c:barChart>
      <c:catAx>
        <c:axId val="670102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670097480"/>
        <c:crosses val="autoZero"/>
        <c:auto val="1"/>
        <c:lblAlgn val="ctr"/>
        <c:lblOffset val="100"/>
        <c:noMultiLvlLbl val="0"/>
      </c:catAx>
      <c:valAx>
        <c:axId val="6700974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701024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769553864662123E-2"/>
          <c:y val="4.4832960525310529E-2"/>
          <c:w val="0.92576469424539176"/>
          <c:h val="0.73163502504246825"/>
        </c:manualLayout>
      </c:layout>
      <c:barChart>
        <c:barDir val="col"/>
        <c:grouping val="stacked"/>
        <c:varyColors val="0"/>
        <c:ser>
          <c:idx val="0"/>
          <c:order val="0"/>
          <c:tx>
            <c:strRef>
              <c:f>Sheet1!$B$1</c:f>
              <c:strCache>
                <c:ptCount val="1"/>
                <c:pt idx="0">
                  <c:v>Pollutant Load</c:v>
                </c:pt>
              </c:strCache>
            </c:strRef>
          </c:tx>
          <c:spPr>
            <a:solidFill>
              <a:schemeClr val="accent1"/>
            </a:solidFill>
            <a:ln>
              <a:noFill/>
            </a:ln>
            <a:effectLst/>
          </c:spPr>
          <c:invertIfNegative val="0"/>
          <c:cat>
            <c:strRef>
              <c:f>Sheet1!$A$2:$A$3</c:f>
              <c:strCache>
                <c:ptCount val="2"/>
                <c:pt idx="0">
                  <c:v>Existing</c:v>
                </c:pt>
                <c:pt idx="1">
                  <c:v>To Meet Health Goals</c:v>
                </c:pt>
              </c:strCache>
            </c:strRef>
          </c:cat>
          <c:val>
            <c:numRef>
              <c:f>Sheet1!$B$2:$B$3</c:f>
              <c:numCache>
                <c:formatCode>General</c:formatCode>
                <c:ptCount val="2"/>
                <c:pt idx="0">
                  <c:v>10</c:v>
                </c:pt>
                <c:pt idx="1">
                  <c:v>6</c:v>
                </c:pt>
              </c:numCache>
            </c:numRef>
          </c:val>
          <c:extLst>
            <c:ext xmlns:c16="http://schemas.microsoft.com/office/drawing/2014/chart" uri="{C3380CC4-5D6E-409C-BE32-E72D297353CC}">
              <c16:uniqueId val="{00000000-FE78-4270-A1EE-1D5BE4084A50}"/>
            </c:ext>
          </c:extLst>
        </c:ser>
        <c:dLbls>
          <c:showLegendKey val="0"/>
          <c:showVal val="0"/>
          <c:showCatName val="0"/>
          <c:showSerName val="0"/>
          <c:showPercent val="0"/>
          <c:showBubbleSize val="0"/>
        </c:dLbls>
        <c:gapWidth val="150"/>
        <c:overlap val="100"/>
        <c:axId val="670102400"/>
        <c:axId val="670097480"/>
      </c:barChart>
      <c:catAx>
        <c:axId val="670102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70097480"/>
        <c:crosses val="autoZero"/>
        <c:auto val="1"/>
        <c:lblAlgn val="ctr"/>
        <c:lblOffset val="100"/>
        <c:noMultiLvlLbl val="0"/>
      </c:catAx>
      <c:valAx>
        <c:axId val="6700974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70102400"/>
        <c:crosses val="autoZero"/>
        <c:crossBetween val="between"/>
      </c:valAx>
      <c:spPr>
        <a:noFill/>
        <a:ln>
          <a:noFill/>
        </a:ln>
        <a:effectLst/>
      </c:spPr>
    </c:plotArea>
    <c:legend>
      <c:legendPos val="b"/>
      <c:layout>
        <c:manualLayout>
          <c:xMode val="edge"/>
          <c:yMode val="edge"/>
          <c:x val="0.34471588268219261"/>
          <c:y val="0.88220240851477139"/>
          <c:w val="0.31056823463561478"/>
          <c:h val="0.11779759148522863"/>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Pollutant Load</c:v>
                </c:pt>
              </c:strCache>
            </c:strRef>
          </c:tx>
          <c:spPr>
            <a:solidFill>
              <a:schemeClr val="accent1"/>
            </a:solidFill>
            <a:ln>
              <a:noFill/>
            </a:ln>
            <a:effectLst/>
          </c:spPr>
          <c:invertIfNegative val="0"/>
          <c:cat>
            <c:strRef>
              <c:f>Sheet1!$A$2:$A$3</c:f>
              <c:strCache>
                <c:ptCount val="2"/>
                <c:pt idx="0">
                  <c:v>Existing</c:v>
                </c:pt>
                <c:pt idx="1">
                  <c:v>Allocated</c:v>
                </c:pt>
              </c:strCache>
            </c:strRef>
          </c:cat>
          <c:val>
            <c:numRef>
              <c:f>Sheet1!$B$2:$B$3</c:f>
              <c:numCache>
                <c:formatCode>General</c:formatCode>
                <c:ptCount val="2"/>
                <c:pt idx="0">
                  <c:v>10</c:v>
                </c:pt>
                <c:pt idx="1">
                  <c:v>6</c:v>
                </c:pt>
              </c:numCache>
            </c:numRef>
          </c:val>
          <c:extLst>
            <c:ext xmlns:c16="http://schemas.microsoft.com/office/drawing/2014/chart" uri="{C3380CC4-5D6E-409C-BE32-E72D297353CC}">
              <c16:uniqueId val="{00000000-3470-4C61-A439-527C54834974}"/>
            </c:ext>
          </c:extLst>
        </c:ser>
        <c:dLbls>
          <c:showLegendKey val="0"/>
          <c:showVal val="0"/>
          <c:showCatName val="0"/>
          <c:showSerName val="0"/>
          <c:showPercent val="0"/>
          <c:showBubbleSize val="0"/>
        </c:dLbls>
        <c:gapWidth val="150"/>
        <c:overlap val="100"/>
        <c:axId val="670102400"/>
        <c:axId val="670097480"/>
      </c:barChart>
      <c:catAx>
        <c:axId val="670102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70097480"/>
        <c:crosses val="autoZero"/>
        <c:auto val="1"/>
        <c:lblAlgn val="ctr"/>
        <c:lblOffset val="100"/>
        <c:noMultiLvlLbl val="0"/>
      </c:catAx>
      <c:valAx>
        <c:axId val="6700974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701024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2400" b="1" dirty="0">
                <a:latin typeface="Calibri" panose="020F0502020204030204" pitchFamily="34" charset="0"/>
                <a:cs typeface="Calibri" panose="020F0502020204030204" pitchFamily="34" charset="0"/>
              </a:rPr>
              <a:t>Annual Phosphorus Load</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barChart>
        <c:barDir val="col"/>
        <c:grouping val="stacked"/>
        <c:varyColors val="0"/>
        <c:ser>
          <c:idx val="0"/>
          <c:order val="0"/>
          <c:tx>
            <c:strRef>
              <c:f>Sheet1!$B$1</c:f>
              <c:strCache>
                <c:ptCount val="1"/>
                <c:pt idx="0">
                  <c:v>Agriculture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Existing</c:v>
                </c:pt>
                <c:pt idx="1">
                  <c:v>Goal</c:v>
                </c:pt>
              </c:strCache>
            </c:strRef>
          </c:cat>
          <c:val>
            <c:numRef>
              <c:f>Sheet1!$B$2:$B$3</c:f>
              <c:numCache>
                <c:formatCode>General</c:formatCode>
                <c:ptCount val="2"/>
                <c:pt idx="0">
                  <c:v>261</c:v>
                </c:pt>
                <c:pt idx="1">
                  <c:v>118</c:v>
                </c:pt>
              </c:numCache>
            </c:numRef>
          </c:val>
          <c:extLst>
            <c:ext xmlns:c16="http://schemas.microsoft.com/office/drawing/2014/chart" uri="{C3380CC4-5D6E-409C-BE32-E72D297353CC}">
              <c16:uniqueId val="{00000000-3470-4C61-A439-527C54834974}"/>
            </c:ext>
          </c:extLst>
        </c:ser>
        <c:ser>
          <c:idx val="1"/>
          <c:order val="1"/>
          <c:tx>
            <c:strRef>
              <c:f>Sheet1!$C$1</c:f>
              <c:strCache>
                <c:ptCount val="1"/>
                <c:pt idx="0">
                  <c:v>Forest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Existing</c:v>
                </c:pt>
                <c:pt idx="1">
                  <c:v>Goal</c:v>
                </c:pt>
              </c:strCache>
            </c:strRef>
          </c:cat>
          <c:val>
            <c:numRef>
              <c:f>Sheet1!$C$2:$C$3</c:f>
              <c:numCache>
                <c:formatCode>General</c:formatCode>
                <c:ptCount val="2"/>
                <c:pt idx="0">
                  <c:v>101</c:v>
                </c:pt>
                <c:pt idx="1">
                  <c:v>82</c:v>
                </c:pt>
              </c:numCache>
            </c:numRef>
          </c:val>
          <c:extLst>
            <c:ext xmlns:c16="http://schemas.microsoft.com/office/drawing/2014/chart" uri="{C3380CC4-5D6E-409C-BE32-E72D297353CC}">
              <c16:uniqueId val="{00000001-4639-4BF8-BBBC-5EC1BD1DDEA3}"/>
            </c:ext>
          </c:extLst>
        </c:ser>
        <c:ser>
          <c:idx val="2"/>
          <c:order val="2"/>
          <c:tx>
            <c:strRef>
              <c:f>Sheet1!$D$1</c:f>
              <c:strCache>
                <c:ptCount val="1"/>
                <c:pt idx="0">
                  <c:v>Developed</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Existing</c:v>
                </c:pt>
                <c:pt idx="1">
                  <c:v>Goal</c:v>
                </c:pt>
              </c:strCache>
            </c:strRef>
          </c:cat>
          <c:val>
            <c:numRef>
              <c:f>Sheet1!$D$2:$D$3</c:f>
              <c:numCache>
                <c:formatCode>General</c:formatCode>
                <c:ptCount val="2"/>
                <c:pt idx="0">
                  <c:v>114</c:v>
                </c:pt>
                <c:pt idx="1">
                  <c:v>93</c:v>
                </c:pt>
              </c:numCache>
            </c:numRef>
          </c:val>
          <c:extLst>
            <c:ext xmlns:c16="http://schemas.microsoft.com/office/drawing/2014/chart" uri="{C3380CC4-5D6E-409C-BE32-E72D297353CC}">
              <c16:uniqueId val="{00000002-4639-4BF8-BBBC-5EC1BD1DDEA3}"/>
            </c:ext>
          </c:extLst>
        </c:ser>
        <c:ser>
          <c:idx val="3"/>
          <c:order val="3"/>
          <c:tx>
            <c:strRef>
              <c:f>Sheet1!$E$1</c:f>
              <c:strCache>
                <c:ptCount val="1"/>
                <c:pt idx="0">
                  <c:v>WWTP</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Existing</c:v>
                </c:pt>
                <c:pt idx="1">
                  <c:v>Goal</c:v>
                </c:pt>
              </c:strCache>
            </c:strRef>
          </c:cat>
          <c:val>
            <c:numRef>
              <c:f>Sheet1!$E$2:$E$3</c:f>
              <c:numCache>
                <c:formatCode>General</c:formatCode>
                <c:ptCount val="2"/>
                <c:pt idx="0">
                  <c:v>25</c:v>
                </c:pt>
                <c:pt idx="1">
                  <c:v>32</c:v>
                </c:pt>
              </c:numCache>
            </c:numRef>
          </c:val>
          <c:extLst>
            <c:ext xmlns:c16="http://schemas.microsoft.com/office/drawing/2014/chart" uri="{C3380CC4-5D6E-409C-BE32-E72D297353CC}">
              <c16:uniqueId val="{00000003-4639-4BF8-BBBC-5EC1BD1DDEA3}"/>
            </c:ext>
          </c:extLst>
        </c:ser>
        <c:ser>
          <c:idx val="4"/>
          <c:order val="4"/>
          <c:tx>
            <c:strRef>
              <c:f>Sheet1!$F$1</c:f>
              <c:strCache>
                <c:ptCount val="1"/>
                <c:pt idx="0">
                  <c:v>Stream Bank</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Existing</c:v>
                </c:pt>
                <c:pt idx="1">
                  <c:v>Goal</c:v>
                </c:pt>
              </c:strCache>
            </c:strRef>
          </c:cat>
          <c:val>
            <c:numRef>
              <c:f>Sheet1!$F$2:$F$3</c:f>
              <c:numCache>
                <c:formatCode>General</c:formatCode>
                <c:ptCount val="2"/>
                <c:pt idx="0">
                  <c:v>130</c:v>
                </c:pt>
                <c:pt idx="1">
                  <c:v>71</c:v>
                </c:pt>
              </c:numCache>
            </c:numRef>
          </c:val>
          <c:extLst>
            <c:ext xmlns:c16="http://schemas.microsoft.com/office/drawing/2014/chart" uri="{C3380CC4-5D6E-409C-BE32-E72D297353CC}">
              <c16:uniqueId val="{00000004-4639-4BF8-BBBC-5EC1BD1DDEA3}"/>
            </c:ext>
          </c:extLst>
        </c:ser>
        <c:ser>
          <c:idx val="5"/>
          <c:order val="5"/>
          <c:tx>
            <c:strRef>
              <c:f>Sheet1!$G$1</c:f>
              <c:strCache>
                <c:ptCount val="1"/>
                <c:pt idx="0">
                  <c:v>MOS</c:v>
                </c:pt>
              </c:strCache>
            </c:strRef>
          </c:tx>
          <c:spPr>
            <a:solidFill>
              <a:schemeClr val="accent6"/>
            </a:solidFill>
            <a:ln>
              <a:noFill/>
            </a:ln>
            <a:effectLst/>
          </c:spPr>
          <c:invertIfNegative val="0"/>
          <c:dLbls>
            <c:delete val="1"/>
          </c:dLbls>
          <c:cat>
            <c:strRef>
              <c:f>Sheet1!$A$2:$A$3</c:f>
              <c:strCache>
                <c:ptCount val="2"/>
                <c:pt idx="0">
                  <c:v>Existing</c:v>
                </c:pt>
                <c:pt idx="1">
                  <c:v>Goal</c:v>
                </c:pt>
              </c:strCache>
            </c:strRef>
          </c:cat>
          <c:val>
            <c:numRef>
              <c:f>Sheet1!$G$2:$G$3</c:f>
              <c:numCache>
                <c:formatCode>General</c:formatCode>
                <c:ptCount val="2"/>
                <c:pt idx="0">
                  <c:v>0</c:v>
                </c:pt>
                <c:pt idx="1">
                  <c:v>21</c:v>
                </c:pt>
              </c:numCache>
            </c:numRef>
          </c:val>
          <c:extLst>
            <c:ext xmlns:c16="http://schemas.microsoft.com/office/drawing/2014/chart" uri="{C3380CC4-5D6E-409C-BE32-E72D297353CC}">
              <c16:uniqueId val="{00000005-4639-4BF8-BBBC-5EC1BD1DDEA3}"/>
            </c:ext>
          </c:extLst>
        </c:ser>
        <c:dLbls>
          <c:showLegendKey val="0"/>
          <c:showVal val="1"/>
          <c:showCatName val="0"/>
          <c:showSerName val="0"/>
          <c:showPercent val="0"/>
          <c:showBubbleSize val="0"/>
        </c:dLbls>
        <c:gapWidth val="150"/>
        <c:overlap val="100"/>
        <c:axId val="670102400"/>
        <c:axId val="670097480"/>
      </c:barChart>
      <c:catAx>
        <c:axId val="670102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70097480"/>
        <c:crosses val="autoZero"/>
        <c:auto val="1"/>
        <c:lblAlgn val="ctr"/>
        <c:lblOffset val="100"/>
        <c:noMultiLvlLbl val="0"/>
      </c:catAx>
      <c:valAx>
        <c:axId val="6700974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701024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Annual Phosphorus Load</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Agriculture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Existing</c:v>
                </c:pt>
                <c:pt idx="1">
                  <c:v>Goal</c:v>
                </c:pt>
              </c:strCache>
            </c:strRef>
          </c:cat>
          <c:val>
            <c:numRef>
              <c:f>Sheet1!$B$2:$B$3</c:f>
              <c:numCache>
                <c:formatCode>General</c:formatCode>
                <c:ptCount val="2"/>
                <c:pt idx="0">
                  <c:v>261</c:v>
                </c:pt>
                <c:pt idx="1">
                  <c:v>118</c:v>
                </c:pt>
              </c:numCache>
            </c:numRef>
          </c:val>
          <c:extLst>
            <c:ext xmlns:c16="http://schemas.microsoft.com/office/drawing/2014/chart" uri="{C3380CC4-5D6E-409C-BE32-E72D297353CC}">
              <c16:uniqueId val="{00000000-3470-4C61-A439-527C54834974}"/>
            </c:ext>
          </c:extLst>
        </c:ser>
        <c:ser>
          <c:idx val="1"/>
          <c:order val="1"/>
          <c:tx>
            <c:strRef>
              <c:f>Sheet1!$C$1</c:f>
              <c:strCache>
                <c:ptCount val="1"/>
                <c:pt idx="0">
                  <c:v>Forest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Existing</c:v>
                </c:pt>
                <c:pt idx="1">
                  <c:v>Goal</c:v>
                </c:pt>
              </c:strCache>
            </c:strRef>
          </c:cat>
          <c:val>
            <c:numRef>
              <c:f>Sheet1!$C$2:$C$3</c:f>
              <c:numCache>
                <c:formatCode>General</c:formatCode>
                <c:ptCount val="2"/>
                <c:pt idx="0">
                  <c:v>101</c:v>
                </c:pt>
                <c:pt idx="1">
                  <c:v>82</c:v>
                </c:pt>
              </c:numCache>
            </c:numRef>
          </c:val>
          <c:extLst>
            <c:ext xmlns:c16="http://schemas.microsoft.com/office/drawing/2014/chart" uri="{C3380CC4-5D6E-409C-BE32-E72D297353CC}">
              <c16:uniqueId val="{00000001-4639-4BF8-BBBC-5EC1BD1DDEA3}"/>
            </c:ext>
          </c:extLst>
        </c:ser>
        <c:ser>
          <c:idx val="2"/>
          <c:order val="2"/>
          <c:tx>
            <c:strRef>
              <c:f>Sheet1!$D$1</c:f>
              <c:strCache>
                <c:ptCount val="1"/>
                <c:pt idx="0">
                  <c:v>Developed</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Existing</c:v>
                </c:pt>
                <c:pt idx="1">
                  <c:v>Goal</c:v>
                </c:pt>
              </c:strCache>
            </c:strRef>
          </c:cat>
          <c:val>
            <c:numRef>
              <c:f>Sheet1!$D$2:$D$3</c:f>
              <c:numCache>
                <c:formatCode>General</c:formatCode>
                <c:ptCount val="2"/>
                <c:pt idx="0">
                  <c:v>114</c:v>
                </c:pt>
                <c:pt idx="1">
                  <c:v>93</c:v>
                </c:pt>
              </c:numCache>
            </c:numRef>
          </c:val>
          <c:extLst>
            <c:ext xmlns:c16="http://schemas.microsoft.com/office/drawing/2014/chart" uri="{C3380CC4-5D6E-409C-BE32-E72D297353CC}">
              <c16:uniqueId val="{00000002-4639-4BF8-BBBC-5EC1BD1DDEA3}"/>
            </c:ext>
          </c:extLst>
        </c:ser>
        <c:ser>
          <c:idx val="3"/>
          <c:order val="3"/>
          <c:tx>
            <c:strRef>
              <c:f>Sheet1!$E$1</c:f>
              <c:strCache>
                <c:ptCount val="1"/>
                <c:pt idx="0">
                  <c:v>WWTP</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Existing</c:v>
                </c:pt>
                <c:pt idx="1">
                  <c:v>Goal</c:v>
                </c:pt>
              </c:strCache>
            </c:strRef>
          </c:cat>
          <c:val>
            <c:numRef>
              <c:f>Sheet1!$E$2:$E$3</c:f>
              <c:numCache>
                <c:formatCode>General</c:formatCode>
                <c:ptCount val="2"/>
                <c:pt idx="0">
                  <c:v>25</c:v>
                </c:pt>
                <c:pt idx="1">
                  <c:v>32</c:v>
                </c:pt>
              </c:numCache>
            </c:numRef>
          </c:val>
          <c:extLst>
            <c:ext xmlns:c16="http://schemas.microsoft.com/office/drawing/2014/chart" uri="{C3380CC4-5D6E-409C-BE32-E72D297353CC}">
              <c16:uniqueId val="{00000003-4639-4BF8-BBBC-5EC1BD1DDEA3}"/>
            </c:ext>
          </c:extLst>
        </c:ser>
        <c:ser>
          <c:idx val="4"/>
          <c:order val="4"/>
          <c:tx>
            <c:strRef>
              <c:f>Sheet1!$F$1</c:f>
              <c:strCache>
                <c:ptCount val="1"/>
                <c:pt idx="0">
                  <c:v>Stream Bank</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Existing</c:v>
                </c:pt>
                <c:pt idx="1">
                  <c:v>Goal</c:v>
                </c:pt>
              </c:strCache>
            </c:strRef>
          </c:cat>
          <c:val>
            <c:numRef>
              <c:f>Sheet1!$F$2:$F$3</c:f>
              <c:numCache>
                <c:formatCode>General</c:formatCode>
                <c:ptCount val="2"/>
                <c:pt idx="0">
                  <c:v>130</c:v>
                </c:pt>
                <c:pt idx="1">
                  <c:v>71</c:v>
                </c:pt>
              </c:numCache>
            </c:numRef>
          </c:val>
          <c:extLst>
            <c:ext xmlns:c16="http://schemas.microsoft.com/office/drawing/2014/chart" uri="{C3380CC4-5D6E-409C-BE32-E72D297353CC}">
              <c16:uniqueId val="{00000004-4639-4BF8-BBBC-5EC1BD1DDEA3}"/>
            </c:ext>
          </c:extLst>
        </c:ser>
        <c:ser>
          <c:idx val="5"/>
          <c:order val="5"/>
          <c:tx>
            <c:strRef>
              <c:f>Sheet1!$G$1</c:f>
              <c:strCache>
                <c:ptCount val="1"/>
                <c:pt idx="0">
                  <c:v>MOS</c:v>
                </c:pt>
              </c:strCache>
            </c:strRef>
          </c:tx>
          <c:spPr>
            <a:solidFill>
              <a:schemeClr val="accent6"/>
            </a:solidFill>
            <a:ln>
              <a:noFill/>
            </a:ln>
            <a:effectLst/>
          </c:spPr>
          <c:invertIfNegative val="0"/>
          <c:dLbls>
            <c:delete val="1"/>
          </c:dLbls>
          <c:cat>
            <c:strRef>
              <c:f>Sheet1!$A$2:$A$3</c:f>
              <c:strCache>
                <c:ptCount val="2"/>
                <c:pt idx="0">
                  <c:v>Existing</c:v>
                </c:pt>
                <c:pt idx="1">
                  <c:v>Goal</c:v>
                </c:pt>
              </c:strCache>
            </c:strRef>
          </c:cat>
          <c:val>
            <c:numRef>
              <c:f>Sheet1!$G$2:$G$3</c:f>
              <c:numCache>
                <c:formatCode>General</c:formatCode>
                <c:ptCount val="2"/>
                <c:pt idx="0">
                  <c:v>0</c:v>
                </c:pt>
                <c:pt idx="1">
                  <c:v>21</c:v>
                </c:pt>
              </c:numCache>
            </c:numRef>
          </c:val>
          <c:extLst>
            <c:ext xmlns:c16="http://schemas.microsoft.com/office/drawing/2014/chart" uri="{C3380CC4-5D6E-409C-BE32-E72D297353CC}">
              <c16:uniqueId val="{00000005-4639-4BF8-BBBC-5EC1BD1DDEA3}"/>
            </c:ext>
          </c:extLst>
        </c:ser>
        <c:dLbls>
          <c:showLegendKey val="0"/>
          <c:showVal val="1"/>
          <c:showCatName val="0"/>
          <c:showSerName val="0"/>
          <c:showPercent val="0"/>
          <c:showBubbleSize val="0"/>
        </c:dLbls>
        <c:gapWidth val="150"/>
        <c:overlap val="100"/>
        <c:axId val="670102400"/>
        <c:axId val="670097480"/>
      </c:barChart>
      <c:catAx>
        <c:axId val="670102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70097480"/>
        <c:crosses val="autoZero"/>
        <c:auto val="1"/>
        <c:lblAlgn val="ctr"/>
        <c:lblOffset val="100"/>
        <c:noMultiLvlLbl val="0"/>
      </c:catAx>
      <c:valAx>
        <c:axId val="6700974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701024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a:t>Long-Lick Creek Flow Duration Curve</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1"/>
          <c:order val="0"/>
          <c:tx>
            <c:strRef>
              <c:f>Sheet1!$G$30</c:f>
              <c:strCache>
                <c:ptCount val="1"/>
                <c:pt idx="0">
                  <c:v>% Exceed</c:v>
                </c:pt>
              </c:strCache>
            </c:strRef>
          </c:tx>
          <c:spPr>
            <a:ln w="25400" cap="rnd">
              <a:noFill/>
              <a:round/>
            </a:ln>
            <a:effectLst/>
          </c:spPr>
          <c:marker>
            <c:symbol val="circle"/>
            <c:size val="5"/>
            <c:spPr>
              <a:solidFill>
                <a:schemeClr val="accent2"/>
              </a:solidFill>
              <a:ln w="9525">
                <a:solidFill>
                  <a:schemeClr val="accent2"/>
                </a:solidFill>
              </a:ln>
              <a:effectLst/>
            </c:spPr>
          </c:marker>
          <c:xVal>
            <c:numRef>
              <c:f>Sheet1!$G$31:$G$396</c:f>
              <c:numCache>
                <c:formatCode>General</c:formatCode>
                <c:ptCount val="366"/>
                <c:pt idx="0">
                  <c:v>2.7247956403269754E-3</c:v>
                </c:pt>
                <c:pt idx="1">
                  <c:v>5.4495912806539508E-3</c:v>
                </c:pt>
                <c:pt idx="2">
                  <c:v>8.1743869209809257E-3</c:v>
                </c:pt>
                <c:pt idx="3">
                  <c:v>1.0899182561307902E-2</c:v>
                </c:pt>
                <c:pt idx="4">
                  <c:v>1.3623978201634877E-2</c:v>
                </c:pt>
                <c:pt idx="5">
                  <c:v>1.6348773841961851E-2</c:v>
                </c:pt>
                <c:pt idx="6">
                  <c:v>1.9073569482288829E-2</c:v>
                </c:pt>
                <c:pt idx="7">
                  <c:v>2.1798365122615803E-2</c:v>
                </c:pt>
                <c:pt idx="8">
                  <c:v>2.4523160762942781E-2</c:v>
                </c:pt>
                <c:pt idx="9">
                  <c:v>2.7247956403269755E-2</c:v>
                </c:pt>
                <c:pt idx="10">
                  <c:v>2.9972752043596729E-2</c:v>
                </c:pt>
                <c:pt idx="11">
                  <c:v>3.2697547683923703E-2</c:v>
                </c:pt>
                <c:pt idx="12">
                  <c:v>3.5422343324250684E-2</c:v>
                </c:pt>
                <c:pt idx="13">
                  <c:v>3.8147138964577658E-2</c:v>
                </c:pt>
                <c:pt idx="14">
                  <c:v>4.0871934604904632E-2</c:v>
                </c:pt>
                <c:pt idx="15">
                  <c:v>4.3596730245231606E-2</c:v>
                </c:pt>
                <c:pt idx="16">
                  <c:v>4.632152588555858E-2</c:v>
                </c:pt>
                <c:pt idx="17">
                  <c:v>4.9046321525885561E-2</c:v>
                </c:pt>
                <c:pt idx="18">
                  <c:v>5.1771117166212535E-2</c:v>
                </c:pt>
                <c:pt idx="19">
                  <c:v>5.4495912806539509E-2</c:v>
                </c:pt>
                <c:pt idx="20">
                  <c:v>5.7220708446866483E-2</c:v>
                </c:pt>
                <c:pt idx="21">
                  <c:v>5.9945504087193457E-2</c:v>
                </c:pt>
                <c:pt idx="22">
                  <c:v>6.2670299727520432E-2</c:v>
                </c:pt>
                <c:pt idx="23">
                  <c:v>6.5395095367847406E-2</c:v>
                </c:pt>
                <c:pt idx="24">
                  <c:v>6.8119891008174394E-2</c:v>
                </c:pt>
                <c:pt idx="25">
                  <c:v>7.0844686648501368E-2</c:v>
                </c:pt>
                <c:pt idx="26">
                  <c:v>7.3569482288828342E-2</c:v>
                </c:pt>
                <c:pt idx="27">
                  <c:v>7.6294277929155316E-2</c:v>
                </c:pt>
                <c:pt idx="28">
                  <c:v>7.901907356948229E-2</c:v>
                </c:pt>
                <c:pt idx="29">
                  <c:v>8.1743869209809264E-2</c:v>
                </c:pt>
                <c:pt idx="30">
                  <c:v>8.4468664850136238E-2</c:v>
                </c:pt>
                <c:pt idx="31">
                  <c:v>8.7193460490463212E-2</c:v>
                </c:pt>
                <c:pt idx="32">
                  <c:v>8.9918256130790186E-2</c:v>
                </c:pt>
                <c:pt idx="33">
                  <c:v>9.264305177111716E-2</c:v>
                </c:pt>
                <c:pt idx="34">
                  <c:v>9.5367847411444148E-2</c:v>
                </c:pt>
                <c:pt idx="35">
                  <c:v>9.8092643051771122E-2</c:v>
                </c:pt>
                <c:pt idx="36">
                  <c:v>0.1008174386920981</c:v>
                </c:pt>
                <c:pt idx="37">
                  <c:v>0.10354223433242507</c:v>
                </c:pt>
                <c:pt idx="38">
                  <c:v>0.10626702997275204</c:v>
                </c:pt>
                <c:pt idx="39">
                  <c:v>0.10899182561307902</c:v>
                </c:pt>
                <c:pt idx="40">
                  <c:v>0.11171662125340599</c:v>
                </c:pt>
                <c:pt idx="41">
                  <c:v>0.11444141689373297</c:v>
                </c:pt>
                <c:pt idx="42">
                  <c:v>0.11716621253405994</c:v>
                </c:pt>
                <c:pt idx="43">
                  <c:v>0.11989100817438691</c:v>
                </c:pt>
                <c:pt idx="44">
                  <c:v>0.1226158038147139</c:v>
                </c:pt>
                <c:pt idx="45">
                  <c:v>0.12534059945504086</c:v>
                </c:pt>
                <c:pt idx="46">
                  <c:v>0.12806539509536785</c:v>
                </c:pt>
                <c:pt idx="47">
                  <c:v>0.13079019073569481</c:v>
                </c:pt>
                <c:pt idx="48">
                  <c:v>0.1335149863760218</c:v>
                </c:pt>
                <c:pt idx="49">
                  <c:v>0.13623978201634879</c:v>
                </c:pt>
                <c:pt idx="50">
                  <c:v>0.13896457765667575</c:v>
                </c:pt>
                <c:pt idx="51">
                  <c:v>0.14168937329700274</c:v>
                </c:pt>
                <c:pt idx="52">
                  <c:v>0.1444141689373297</c:v>
                </c:pt>
                <c:pt idx="53">
                  <c:v>0.14713896457765668</c:v>
                </c:pt>
                <c:pt idx="54">
                  <c:v>0.14986376021798364</c:v>
                </c:pt>
                <c:pt idx="55">
                  <c:v>0.15258855585831063</c:v>
                </c:pt>
                <c:pt idx="56">
                  <c:v>0.15531335149863759</c:v>
                </c:pt>
                <c:pt idx="57">
                  <c:v>0.15803814713896458</c:v>
                </c:pt>
                <c:pt idx="58">
                  <c:v>0.16076294277929154</c:v>
                </c:pt>
                <c:pt idx="59">
                  <c:v>0.16348773841961853</c:v>
                </c:pt>
                <c:pt idx="60">
                  <c:v>0.16621253405994552</c:v>
                </c:pt>
                <c:pt idx="61">
                  <c:v>0.16893732970027248</c:v>
                </c:pt>
                <c:pt idx="62">
                  <c:v>0.17166212534059946</c:v>
                </c:pt>
                <c:pt idx="63">
                  <c:v>0.17438692098092642</c:v>
                </c:pt>
                <c:pt idx="64">
                  <c:v>0.17711171662125341</c:v>
                </c:pt>
                <c:pt idx="65">
                  <c:v>0.17983651226158037</c:v>
                </c:pt>
                <c:pt idx="66">
                  <c:v>0.18256130790190736</c:v>
                </c:pt>
                <c:pt idx="67">
                  <c:v>0.18528610354223432</c:v>
                </c:pt>
                <c:pt idx="68">
                  <c:v>0.18801089918256131</c:v>
                </c:pt>
                <c:pt idx="69">
                  <c:v>0.1907356948228883</c:v>
                </c:pt>
                <c:pt idx="70">
                  <c:v>0.19346049046321526</c:v>
                </c:pt>
                <c:pt idx="71">
                  <c:v>0.19618528610354224</c:v>
                </c:pt>
                <c:pt idx="72">
                  <c:v>0.1989100817438692</c:v>
                </c:pt>
                <c:pt idx="73">
                  <c:v>0.20163487738419619</c:v>
                </c:pt>
                <c:pt idx="74">
                  <c:v>0.20435967302452315</c:v>
                </c:pt>
                <c:pt idx="75">
                  <c:v>0.20708446866485014</c:v>
                </c:pt>
                <c:pt idx="76">
                  <c:v>0.2098092643051771</c:v>
                </c:pt>
                <c:pt idx="77">
                  <c:v>0.21253405994550409</c:v>
                </c:pt>
                <c:pt idx="78">
                  <c:v>0.21525885558583105</c:v>
                </c:pt>
                <c:pt idx="79">
                  <c:v>0.21798365122615804</c:v>
                </c:pt>
                <c:pt idx="80">
                  <c:v>0.22070844686648503</c:v>
                </c:pt>
                <c:pt idx="81">
                  <c:v>0.22343324250681199</c:v>
                </c:pt>
                <c:pt idx="82">
                  <c:v>0.22615803814713897</c:v>
                </c:pt>
                <c:pt idx="83">
                  <c:v>0.22888283378746593</c:v>
                </c:pt>
                <c:pt idx="84">
                  <c:v>0.23160762942779292</c:v>
                </c:pt>
                <c:pt idx="85">
                  <c:v>0.23433242506811988</c:v>
                </c:pt>
                <c:pt idx="86">
                  <c:v>0.23705722070844687</c:v>
                </c:pt>
                <c:pt idx="87">
                  <c:v>0.23978201634877383</c:v>
                </c:pt>
                <c:pt idx="88">
                  <c:v>0.24250681198910082</c:v>
                </c:pt>
                <c:pt idx="89">
                  <c:v>0.24523160762942781</c:v>
                </c:pt>
                <c:pt idx="90">
                  <c:v>0.24795640326975477</c:v>
                </c:pt>
                <c:pt idx="91">
                  <c:v>0.25068119891008173</c:v>
                </c:pt>
                <c:pt idx="92">
                  <c:v>0.25340599455040874</c:v>
                </c:pt>
                <c:pt idx="93">
                  <c:v>0.2561307901907357</c:v>
                </c:pt>
                <c:pt idx="94">
                  <c:v>0.25885558583106266</c:v>
                </c:pt>
                <c:pt idx="95">
                  <c:v>0.26158038147138962</c:v>
                </c:pt>
                <c:pt idx="96">
                  <c:v>0.26430517711171664</c:v>
                </c:pt>
                <c:pt idx="97">
                  <c:v>0.2670299727520436</c:v>
                </c:pt>
                <c:pt idx="98">
                  <c:v>0.26975476839237056</c:v>
                </c:pt>
                <c:pt idx="99">
                  <c:v>0.27247956403269757</c:v>
                </c:pt>
                <c:pt idx="100">
                  <c:v>0.27520435967302453</c:v>
                </c:pt>
                <c:pt idx="101">
                  <c:v>0.27792915531335149</c:v>
                </c:pt>
                <c:pt idx="102">
                  <c:v>0.28065395095367845</c:v>
                </c:pt>
                <c:pt idx="103">
                  <c:v>0.28337874659400547</c:v>
                </c:pt>
                <c:pt idx="104">
                  <c:v>0.28610354223433243</c:v>
                </c:pt>
                <c:pt idx="105">
                  <c:v>0.28882833787465939</c:v>
                </c:pt>
                <c:pt idx="106">
                  <c:v>0.29155313351498635</c:v>
                </c:pt>
                <c:pt idx="107">
                  <c:v>0.29427792915531337</c:v>
                </c:pt>
                <c:pt idx="108">
                  <c:v>0.29700272479564033</c:v>
                </c:pt>
                <c:pt idx="109">
                  <c:v>0.29972752043596729</c:v>
                </c:pt>
                <c:pt idx="110">
                  <c:v>0.3024523160762943</c:v>
                </c:pt>
                <c:pt idx="111">
                  <c:v>0.30517711171662126</c:v>
                </c:pt>
                <c:pt idx="112">
                  <c:v>0.30790190735694822</c:v>
                </c:pt>
                <c:pt idx="113">
                  <c:v>0.31062670299727518</c:v>
                </c:pt>
                <c:pt idx="114">
                  <c:v>0.3133514986376022</c:v>
                </c:pt>
                <c:pt idx="115">
                  <c:v>0.31607629427792916</c:v>
                </c:pt>
                <c:pt idx="116">
                  <c:v>0.31880108991825612</c:v>
                </c:pt>
                <c:pt idx="117">
                  <c:v>0.32152588555858308</c:v>
                </c:pt>
                <c:pt idx="118">
                  <c:v>0.3242506811989101</c:v>
                </c:pt>
                <c:pt idx="119">
                  <c:v>0.32697547683923706</c:v>
                </c:pt>
                <c:pt idx="120">
                  <c:v>0.32970027247956402</c:v>
                </c:pt>
                <c:pt idx="121">
                  <c:v>0.33242506811989103</c:v>
                </c:pt>
                <c:pt idx="122">
                  <c:v>0.33514986376021799</c:v>
                </c:pt>
                <c:pt idx="123">
                  <c:v>0.33787465940054495</c:v>
                </c:pt>
                <c:pt idx="124">
                  <c:v>0.34059945504087191</c:v>
                </c:pt>
                <c:pt idx="125">
                  <c:v>0.34332425068119893</c:v>
                </c:pt>
                <c:pt idx="126">
                  <c:v>0.34604904632152589</c:v>
                </c:pt>
                <c:pt idx="127">
                  <c:v>0.34877384196185285</c:v>
                </c:pt>
                <c:pt idx="128">
                  <c:v>0.35149863760217986</c:v>
                </c:pt>
                <c:pt idx="129">
                  <c:v>0.35422343324250682</c:v>
                </c:pt>
                <c:pt idx="130">
                  <c:v>0.35694822888283378</c:v>
                </c:pt>
                <c:pt idx="131">
                  <c:v>0.35967302452316074</c:v>
                </c:pt>
                <c:pt idx="132">
                  <c:v>0.36239782016348776</c:v>
                </c:pt>
                <c:pt idx="133">
                  <c:v>0.36512261580381472</c:v>
                </c:pt>
                <c:pt idx="134">
                  <c:v>0.36784741144414168</c:v>
                </c:pt>
                <c:pt idx="135">
                  <c:v>0.37057220708446864</c:v>
                </c:pt>
                <c:pt idx="136">
                  <c:v>0.37329700272479566</c:v>
                </c:pt>
                <c:pt idx="137">
                  <c:v>0.37602179836512262</c:v>
                </c:pt>
                <c:pt idx="138">
                  <c:v>0.37874659400544958</c:v>
                </c:pt>
                <c:pt idx="139">
                  <c:v>0.38147138964577659</c:v>
                </c:pt>
                <c:pt idx="140">
                  <c:v>0.38419618528610355</c:v>
                </c:pt>
                <c:pt idx="141">
                  <c:v>0.38692098092643051</c:v>
                </c:pt>
                <c:pt idx="142">
                  <c:v>0.38964577656675747</c:v>
                </c:pt>
                <c:pt idx="143">
                  <c:v>0.39237057220708449</c:v>
                </c:pt>
                <c:pt idx="144">
                  <c:v>0.39509536784741145</c:v>
                </c:pt>
                <c:pt idx="145">
                  <c:v>0.39782016348773841</c:v>
                </c:pt>
                <c:pt idx="146">
                  <c:v>0.40054495912806537</c:v>
                </c:pt>
                <c:pt idx="147">
                  <c:v>0.40326975476839239</c:v>
                </c:pt>
                <c:pt idx="148">
                  <c:v>0.40599455040871935</c:v>
                </c:pt>
                <c:pt idx="149">
                  <c:v>0.40871934604904631</c:v>
                </c:pt>
                <c:pt idx="150">
                  <c:v>0.41144414168937332</c:v>
                </c:pt>
                <c:pt idx="151">
                  <c:v>0.41416893732970028</c:v>
                </c:pt>
                <c:pt idx="152">
                  <c:v>0.41689373297002724</c:v>
                </c:pt>
                <c:pt idx="153">
                  <c:v>0.4196185286103542</c:v>
                </c:pt>
                <c:pt idx="154">
                  <c:v>0.42234332425068122</c:v>
                </c:pt>
                <c:pt idx="155">
                  <c:v>0.42506811989100818</c:v>
                </c:pt>
                <c:pt idx="156">
                  <c:v>0.42779291553133514</c:v>
                </c:pt>
                <c:pt idx="157">
                  <c:v>0.4305177111716621</c:v>
                </c:pt>
                <c:pt idx="158">
                  <c:v>0.43324250681198911</c:v>
                </c:pt>
                <c:pt idx="159">
                  <c:v>0.43596730245231607</c:v>
                </c:pt>
                <c:pt idx="160">
                  <c:v>0.43869209809264303</c:v>
                </c:pt>
                <c:pt idx="161">
                  <c:v>0.44141689373297005</c:v>
                </c:pt>
                <c:pt idx="162">
                  <c:v>0.44414168937329701</c:v>
                </c:pt>
                <c:pt idx="163">
                  <c:v>0.44686648501362397</c:v>
                </c:pt>
                <c:pt idx="164">
                  <c:v>0.44959128065395093</c:v>
                </c:pt>
                <c:pt idx="165">
                  <c:v>0.45231607629427795</c:v>
                </c:pt>
                <c:pt idx="166">
                  <c:v>0.45504087193460491</c:v>
                </c:pt>
                <c:pt idx="167">
                  <c:v>0.45776566757493187</c:v>
                </c:pt>
                <c:pt idx="168">
                  <c:v>0.46049046321525888</c:v>
                </c:pt>
                <c:pt idx="169">
                  <c:v>0.46321525885558584</c:v>
                </c:pt>
                <c:pt idx="170">
                  <c:v>0.4659400544959128</c:v>
                </c:pt>
                <c:pt idx="171">
                  <c:v>0.46866485013623976</c:v>
                </c:pt>
                <c:pt idx="172">
                  <c:v>0.47138964577656678</c:v>
                </c:pt>
                <c:pt idx="173">
                  <c:v>0.47411444141689374</c:v>
                </c:pt>
                <c:pt idx="174">
                  <c:v>0.4768392370572207</c:v>
                </c:pt>
                <c:pt idx="175">
                  <c:v>0.47956403269754766</c:v>
                </c:pt>
                <c:pt idx="176">
                  <c:v>0.48228882833787468</c:v>
                </c:pt>
                <c:pt idx="177">
                  <c:v>0.48501362397820164</c:v>
                </c:pt>
                <c:pt idx="178">
                  <c:v>0.4877384196185286</c:v>
                </c:pt>
                <c:pt idx="179">
                  <c:v>0.49046321525885561</c:v>
                </c:pt>
                <c:pt idx="180">
                  <c:v>0.49318801089918257</c:v>
                </c:pt>
                <c:pt idx="181">
                  <c:v>0.49591280653950953</c:v>
                </c:pt>
                <c:pt idx="182">
                  <c:v>0.49863760217983649</c:v>
                </c:pt>
                <c:pt idx="183">
                  <c:v>0.50136239782016345</c:v>
                </c:pt>
                <c:pt idx="184">
                  <c:v>0.50408719346049047</c:v>
                </c:pt>
                <c:pt idx="185">
                  <c:v>0.50681198910081748</c:v>
                </c:pt>
                <c:pt idx="186">
                  <c:v>0.50953678474114439</c:v>
                </c:pt>
                <c:pt idx="187">
                  <c:v>0.5122615803814714</c:v>
                </c:pt>
                <c:pt idx="188">
                  <c:v>0.51498637602179842</c:v>
                </c:pt>
                <c:pt idx="189">
                  <c:v>0.51771117166212532</c:v>
                </c:pt>
                <c:pt idx="190">
                  <c:v>0.52043596730245234</c:v>
                </c:pt>
                <c:pt idx="191">
                  <c:v>0.52316076294277924</c:v>
                </c:pt>
                <c:pt idx="192">
                  <c:v>0.52588555858310626</c:v>
                </c:pt>
                <c:pt idx="193">
                  <c:v>0.52861035422343328</c:v>
                </c:pt>
                <c:pt idx="194">
                  <c:v>0.53133514986376018</c:v>
                </c:pt>
                <c:pt idx="195">
                  <c:v>0.5340599455040872</c:v>
                </c:pt>
                <c:pt idx="196">
                  <c:v>0.53678474114441421</c:v>
                </c:pt>
                <c:pt idx="197">
                  <c:v>0.53950953678474112</c:v>
                </c:pt>
                <c:pt idx="198">
                  <c:v>0.54223433242506813</c:v>
                </c:pt>
                <c:pt idx="199">
                  <c:v>0.54495912806539515</c:v>
                </c:pt>
                <c:pt idx="200">
                  <c:v>0.54768392370572205</c:v>
                </c:pt>
                <c:pt idx="201">
                  <c:v>0.55040871934604907</c:v>
                </c:pt>
                <c:pt idx="202">
                  <c:v>0.55313351498637597</c:v>
                </c:pt>
                <c:pt idx="203">
                  <c:v>0.55585831062670299</c:v>
                </c:pt>
                <c:pt idx="204">
                  <c:v>0.55858310626703001</c:v>
                </c:pt>
                <c:pt idx="205">
                  <c:v>0.56130790190735691</c:v>
                </c:pt>
                <c:pt idx="206">
                  <c:v>0.56403269754768393</c:v>
                </c:pt>
                <c:pt idx="207">
                  <c:v>0.56675749318801094</c:v>
                </c:pt>
                <c:pt idx="208">
                  <c:v>0.56948228882833785</c:v>
                </c:pt>
                <c:pt idx="209">
                  <c:v>0.57220708446866486</c:v>
                </c:pt>
                <c:pt idx="210">
                  <c:v>0.57493188010899188</c:v>
                </c:pt>
                <c:pt idx="211">
                  <c:v>0.57765667574931878</c:v>
                </c:pt>
                <c:pt idx="212">
                  <c:v>0.5803814713896458</c:v>
                </c:pt>
                <c:pt idx="213">
                  <c:v>0.5831062670299727</c:v>
                </c:pt>
                <c:pt idx="214">
                  <c:v>0.58583106267029972</c:v>
                </c:pt>
                <c:pt idx="215">
                  <c:v>0.58855585831062673</c:v>
                </c:pt>
                <c:pt idx="216">
                  <c:v>0.59128065395095364</c:v>
                </c:pt>
                <c:pt idx="217">
                  <c:v>0.59400544959128065</c:v>
                </c:pt>
                <c:pt idx="218">
                  <c:v>0.59673024523160767</c:v>
                </c:pt>
                <c:pt idx="219">
                  <c:v>0.59945504087193457</c:v>
                </c:pt>
                <c:pt idx="220">
                  <c:v>0.60217983651226159</c:v>
                </c:pt>
                <c:pt idx="221">
                  <c:v>0.60490463215258861</c:v>
                </c:pt>
                <c:pt idx="222">
                  <c:v>0.60762942779291551</c:v>
                </c:pt>
                <c:pt idx="223">
                  <c:v>0.61035422343324253</c:v>
                </c:pt>
                <c:pt idx="224">
                  <c:v>0.61307901907356943</c:v>
                </c:pt>
                <c:pt idx="225">
                  <c:v>0.61580381471389645</c:v>
                </c:pt>
                <c:pt idx="226">
                  <c:v>0.61852861035422346</c:v>
                </c:pt>
                <c:pt idx="227">
                  <c:v>0.62125340599455037</c:v>
                </c:pt>
                <c:pt idx="228">
                  <c:v>0.62397820163487738</c:v>
                </c:pt>
                <c:pt idx="229">
                  <c:v>0.6267029972752044</c:v>
                </c:pt>
                <c:pt idx="230">
                  <c:v>0.6294277929155313</c:v>
                </c:pt>
                <c:pt idx="231">
                  <c:v>0.63215258855585832</c:v>
                </c:pt>
                <c:pt idx="232">
                  <c:v>0.63487738419618533</c:v>
                </c:pt>
                <c:pt idx="233">
                  <c:v>0.63760217983651224</c:v>
                </c:pt>
                <c:pt idx="234">
                  <c:v>0.64032697547683926</c:v>
                </c:pt>
                <c:pt idx="235">
                  <c:v>0.64305177111716616</c:v>
                </c:pt>
                <c:pt idx="236">
                  <c:v>0.64577656675749318</c:v>
                </c:pt>
                <c:pt idx="237">
                  <c:v>0.64850136239782019</c:v>
                </c:pt>
                <c:pt idx="238">
                  <c:v>0.6512261580381471</c:v>
                </c:pt>
                <c:pt idx="239">
                  <c:v>0.65395095367847411</c:v>
                </c:pt>
                <c:pt idx="240">
                  <c:v>0.65667574931880113</c:v>
                </c:pt>
                <c:pt idx="241">
                  <c:v>0.65940054495912803</c:v>
                </c:pt>
                <c:pt idx="242">
                  <c:v>0.66212534059945505</c:v>
                </c:pt>
                <c:pt idx="243">
                  <c:v>0.66485013623978206</c:v>
                </c:pt>
                <c:pt idx="244">
                  <c:v>0.66757493188010897</c:v>
                </c:pt>
                <c:pt idx="245">
                  <c:v>0.67029972752043598</c:v>
                </c:pt>
                <c:pt idx="246">
                  <c:v>0.67302452316076289</c:v>
                </c:pt>
                <c:pt idx="247">
                  <c:v>0.6757493188010899</c:v>
                </c:pt>
                <c:pt idx="248">
                  <c:v>0.67847411444141692</c:v>
                </c:pt>
                <c:pt idx="249">
                  <c:v>0.68119891008174382</c:v>
                </c:pt>
                <c:pt idx="250">
                  <c:v>0.68392370572207084</c:v>
                </c:pt>
                <c:pt idx="251">
                  <c:v>0.68664850136239786</c:v>
                </c:pt>
                <c:pt idx="252">
                  <c:v>0.68937329700272476</c:v>
                </c:pt>
                <c:pt idx="253">
                  <c:v>0.69209809264305178</c:v>
                </c:pt>
                <c:pt idx="254">
                  <c:v>0.69482288828337879</c:v>
                </c:pt>
                <c:pt idx="255">
                  <c:v>0.6975476839237057</c:v>
                </c:pt>
                <c:pt idx="256">
                  <c:v>0.70027247956403271</c:v>
                </c:pt>
                <c:pt idx="257">
                  <c:v>0.70299727520435973</c:v>
                </c:pt>
                <c:pt idx="258">
                  <c:v>0.70572207084468663</c:v>
                </c:pt>
                <c:pt idx="259">
                  <c:v>0.70844686648501365</c:v>
                </c:pt>
                <c:pt idx="260">
                  <c:v>0.71117166212534055</c:v>
                </c:pt>
                <c:pt idx="261">
                  <c:v>0.71389645776566757</c:v>
                </c:pt>
                <c:pt idx="262">
                  <c:v>0.71662125340599458</c:v>
                </c:pt>
                <c:pt idx="263">
                  <c:v>0.71934604904632149</c:v>
                </c:pt>
                <c:pt idx="264">
                  <c:v>0.72207084468664851</c:v>
                </c:pt>
                <c:pt idx="265">
                  <c:v>0.72479564032697552</c:v>
                </c:pt>
                <c:pt idx="266">
                  <c:v>0.72752043596730243</c:v>
                </c:pt>
                <c:pt idx="267">
                  <c:v>0.73024523160762944</c:v>
                </c:pt>
                <c:pt idx="268">
                  <c:v>0.73297002724795646</c:v>
                </c:pt>
                <c:pt idx="269">
                  <c:v>0.73569482288828336</c:v>
                </c:pt>
                <c:pt idx="270">
                  <c:v>0.73841961852861038</c:v>
                </c:pt>
                <c:pt idx="271">
                  <c:v>0.74114441416893728</c:v>
                </c:pt>
                <c:pt idx="272">
                  <c:v>0.7438692098092643</c:v>
                </c:pt>
                <c:pt idx="273">
                  <c:v>0.74659400544959131</c:v>
                </c:pt>
                <c:pt idx="274">
                  <c:v>0.74931880108991822</c:v>
                </c:pt>
                <c:pt idx="275">
                  <c:v>0.75204359673024523</c:v>
                </c:pt>
                <c:pt idx="276">
                  <c:v>0.75476839237057225</c:v>
                </c:pt>
                <c:pt idx="277">
                  <c:v>0.75749318801089915</c:v>
                </c:pt>
                <c:pt idx="278">
                  <c:v>0.76021798365122617</c:v>
                </c:pt>
                <c:pt idx="279">
                  <c:v>0.76294277929155319</c:v>
                </c:pt>
                <c:pt idx="280">
                  <c:v>0.76566757493188009</c:v>
                </c:pt>
                <c:pt idx="281">
                  <c:v>0.76839237057220711</c:v>
                </c:pt>
                <c:pt idx="282">
                  <c:v>0.77111716621253401</c:v>
                </c:pt>
                <c:pt idx="283">
                  <c:v>0.77384196185286103</c:v>
                </c:pt>
                <c:pt idx="284">
                  <c:v>0.77656675749318804</c:v>
                </c:pt>
                <c:pt idx="285">
                  <c:v>0.77929155313351495</c:v>
                </c:pt>
                <c:pt idx="286">
                  <c:v>0.78201634877384196</c:v>
                </c:pt>
                <c:pt idx="287">
                  <c:v>0.78474114441416898</c:v>
                </c:pt>
                <c:pt idx="288">
                  <c:v>0.78746594005449588</c:v>
                </c:pt>
                <c:pt idx="289">
                  <c:v>0.7901907356948229</c:v>
                </c:pt>
                <c:pt idx="290">
                  <c:v>0.79291553133514991</c:v>
                </c:pt>
                <c:pt idx="291">
                  <c:v>0.79564032697547682</c:v>
                </c:pt>
                <c:pt idx="292">
                  <c:v>0.79836512261580383</c:v>
                </c:pt>
                <c:pt idx="293">
                  <c:v>0.80108991825613074</c:v>
                </c:pt>
                <c:pt idx="294">
                  <c:v>0.80381471389645776</c:v>
                </c:pt>
                <c:pt idx="295">
                  <c:v>0.80653950953678477</c:v>
                </c:pt>
                <c:pt idx="296">
                  <c:v>0.80926430517711168</c:v>
                </c:pt>
                <c:pt idx="297">
                  <c:v>0.81198910081743869</c:v>
                </c:pt>
                <c:pt idx="298">
                  <c:v>0.81471389645776571</c:v>
                </c:pt>
                <c:pt idx="299">
                  <c:v>0.81743869209809261</c:v>
                </c:pt>
                <c:pt idx="300">
                  <c:v>0.82016348773841963</c:v>
                </c:pt>
                <c:pt idx="301">
                  <c:v>0.82288828337874664</c:v>
                </c:pt>
                <c:pt idx="302">
                  <c:v>0.82561307901907355</c:v>
                </c:pt>
                <c:pt idx="303">
                  <c:v>0.82833787465940056</c:v>
                </c:pt>
                <c:pt idx="304">
                  <c:v>0.83106267029972747</c:v>
                </c:pt>
                <c:pt idx="305">
                  <c:v>0.83378746594005448</c:v>
                </c:pt>
                <c:pt idx="306">
                  <c:v>0.8365122615803815</c:v>
                </c:pt>
                <c:pt idx="307">
                  <c:v>0.8392370572207084</c:v>
                </c:pt>
                <c:pt idx="308">
                  <c:v>0.84196185286103542</c:v>
                </c:pt>
                <c:pt idx="309">
                  <c:v>0.84468664850136244</c:v>
                </c:pt>
                <c:pt idx="310">
                  <c:v>0.84741144414168934</c:v>
                </c:pt>
                <c:pt idx="311">
                  <c:v>0.85013623978201636</c:v>
                </c:pt>
                <c:pt idx="312">
                  <c:v>0.85286103542234337</c:v>
                </c:pt>
                <c:pt idx="313">
                  <c:v>0.85558583106267028</c:v>
                </c:pt>
                <c:pt idx="314">
                  <c:v>0.85831062670299729</c:v>
                </c:pt>
                <c:pt idx="315">
                  <c:v>0.8610354223433242</c:v>
                </c:pt>
                <c:pt idx="316">
                  <c:v>0.86376021798365121</c:v>
                </c:pt>
                <c:pt idx="317">
                  <c:v>0.86648501362397823</c:v>
                </c:pt>
                <c:pt idx="318">
                  <c:v>0.86920980926430513</c:v>
                </c:pt>
                <c:pt idx="319">
                  <c:v>0.87193460490463215</c:v>
                </c:pt>
                <c:pt idx="320">
                  <c:v>0.87465940054495916</c:v>
                </c:pt>
                <c:pt idx="321">
                  <c:v>0.87738419618528607</c:v>
                </c:pt>
                <c:pt idx="322">
                  <c:v>0.88010899182561309</c:v>
                </c:pt>
                <c:pt idx="323">
                  <c:v>0.8828337874659401</c:v>
                </c:pt>
                <c:pt idx="324">
                  <c:v>0.88555858310626701</c:v>
                </c:pt>
                <c:pt idx="325">
                  <c:v>0.88828337874659402</c:v>
                </c:pt>
                <c:pt idx="326">
                  <c:v>0.89100817438692093</c:v>
                </c:pt>
                <c:pt idx="327">
                  <c:v>0.89373297002724794</c:v>
                </c:pt>
                <c:pt idx="328">
                  <c:v>0.89645776566757496</c:v>
                </c:pt>
                <c:pt idx="329">
                  <c:v>0.89918256130790186</c:v>
                </c:pt>
                <c:pt idx="330">
                  <c:v>0.90190735694822888</c:v>
                </c:pt>
                <c:pt idx="331">
                  <c:v>0.90463215258855589</c:v>
                </c:pt>
                <c:pt idx="332">
                  <c:v>0.9073569482288828</c:v>
                </c:pt>
                <c:pt idx="333">
                  <c:v>0.91008174386920981</c:v>
                </c:pt>
                <c:pt idx="334">
                  <c:v>0.91280653950953683</c:v>
                </c:pt>
                <c:pt idx="335">
                  <c:v>0.91553133514986373</c:v>
                </c:pt>
                <c:pt idx="336">
                  <c:v>0.91825613079019075</c:v>
                </c:pt>
                <c:pt idx="337">
                  <c:v>0.92098092643051777</c:v>
                </c:pt>
                <c:pt idx="338">
                  <c:v>0.92370572207084467</c:v>
                </c:pt>
                <c:pt idx="339">
                  <c:v>0.92643051771117169</c:v>
                </c:pt>
                <c:pt idx="340">
                  <c:v>0.92915531335149859</c:v>
                </c:pt>
                <c:pt idx="341">
                  <c:v>0.93188010899182561</c:v>
                </c:pt>
                <c:pt idx="342">
                  <c:v>0.93460490463215262</c:v>
                </c:pt>
                <c:pt idx="343">
                  <c:v>0.93732970027247953</c:v>
                </c:pt>
                <c:pt idx="344">
                  <c:v>0.94005449591280654</c:v>
                </c:pt>
                <c:pt idx="345">
                  <c:v>0.94277929155313356</c:v>
                </c:pt>
                <c:pt idx="346">
                  <c:v>0.94550408719346046</c:v>
                </c:pt>
                <c:pt idx="347">
                  <c:v>0.94822888283378748</c:v>
                </c:pt>
                <c:pt idx="348">
                  <c:v>0.95095367847411449</c:v>
                </c:pt>
                <c:pt idx="349">
                  <c:v>0.9536784741144414</c:v>
                </c:pt>
                <c:pt idx="350">
                  <c:v>0.95640326975476841</c:v>
                </c:pt>
                <c:pt idx="351">
                  <c:v>0.95912806539509532</c:v>
                </c:pt>
                <c:pt idx="352">
                  <c:v>0.96185286103542234</c:v>
                </c:pt>
                <c:pt idx="353">
                  <c:v>0.96457765667574935</c:v>
                </c:pt>
                <c:pt idx="354">
                  <c:v>0.96730245231607626</c:v>
                </c:pt>
                <c:pt idx="355">
                  <c:v>0.97002724795640327</c:v>
                </c:pt>
                <c:pt idx="356">
                  <c:v>0.97275204359673029</c:v>
                </c:pt>
                <c:pt idx="357">
                  <c:v>0.97547683923705719</c:v>
                </c:pt>
                <c:pt idx="358">
                  <c:v>0.97820163487738421</c:v>
                </c:pt>
                <c:pt idx="359">
                  <c:v>0.98092643051771122</c:v>
                </c:pt>
                <c:pt idx="360">
                  <c:v>0.98365122615803813</c:v>
                </c:pt>
                <c:pt idx="361">
                  <c:v>0.98637602179836514</c:v>
                </c:pt>
                <c:pt idx="362">
                  <c:v>0.98910081743869205</c:v>
                </c:pt>
                <c:pt idx="363">
                  <c:v>0.99182561307901906</c:v>
                </c:pt>
                <c:pt idx="364">
                  <c:v>0.99455040871934608</c:v>
                </c:pt>
                <c:pt idx="365">
                  <c:v>0.99727520435967298</c:v>
                </c:pt>
              </c:numCache>
            </c:numRef>
          </c:xVal>
          <c:yVal>
            <c:numRef>
              <c:f>Sheet1!$D$31:$D$396</c:f>
              <c:numCache>
                <c:formatCode>General</c:formatCode>
                <c:ptCount val="366"/>
                <c:pt idx="0">
                  <c:v>256</c:v>
                </c:pt>
                <c:pt idx="1">
                  <c:v>234</c:v>
                </c:pt>
                <c:pt idx="2">
                  <c:v>157</c:v>
                </c:pt>
                <c:pt idx="3">
                  <c:v>143</c:v>
                </c:pt>
                <c:pt idx="4">
                  <c:v>126</c:v>
                </c:pt>
                <c:pt idx="5">
                  <c:v>118</c:v>
                </c:pt>
                <c:pt idx="6">
                  <c:v>101</c:v>
                </c:pt>
                <c:pt idx="7">
                  <c:v>91.5</c:v>
                </c:pt>
                <c:pt idx="8">
                  <c:v>78</c:v>
                </c:pt>
                <c:pt idx="9">
                  <c:v>77.599999999999994</c:v>
                </c:pt>
                <c:pt idx="10">
                  <c:v>73.599999999999994</c:v>
                </c:pt>
                <c:pt idx="11">
                  <c:v>69.8</c:v>
                </c:pt>
                <c:pt idx="12">
                  <c:v>63.2</c:v>
                </c:pt>
                <c:pt idx="13">
                  <c:v>57.7</c:v>
                </c:pt>
                <c:pt idx="14">
                  <c:v>52.1</c:v>
                </c:pt>
                <c:pt idx="15">
                  <c:v>52.1</c:v>
                </c:pt>
                <c:pt idx="16">
                  <c:v>50.1</c:v>
                </c:pt>
                <c:pt idx="17">
                  <c:v>49.3</c:v>
                </c:pt>
                <c:pt idx="18">
                  <c:v>48.8</c:v>
                </c:pt>
                <c:pt idx="19">
                  <c:v>43.2</c:v>
                </c:pt>
                <c:pt idx="20">
                  <c:v>43.1</c:v>
                </c:pt>
                <c:pt idx="21">
                  <c:v>42.9</c:v>
                </c:pt>
                <c:pt idx="22">
                  <c:v>42.4</c:v>
                </c:pt>
                <c:pt idx="23">
                  <c:v>39.6</c:v>
                </c:pt>
                <c:pt idx="24">
                  <c:v>38.799999999999997</c:v>
                </c:pt>
                <c:pt idx="25">
                  <c:v>37.700000000000003</c:v>
                </c:pt>
                <c:pt idx="26">
                  <c:v>35.700000000000003</c:v>
                </c:pt>
                <c:pt idx="27">
                  <c:v>33.4</c:v>
                </c:pt>
                <c:pt idx="28">
                  <c:v>33.200000000000003</c:v>
                </c:pt>
                <c:pt idx="29">
                  <c:v>32.299999999999997</c:v>
                </c:pt>
                <c:pt idx="30">
                  <c:v>29.8</c:v>
                </c:pt>
                <c:pt idx="31">
                  <c:v>29.8</c:v>
                </c:pt>
                <c:pt idx="32">
                  <c:v>29.5</c:v>
                </c:pt>
                <c:pt idx="33">
                  <c:v>28.4</c:v>
                </c:pt>
                <c:pt idx="34">
                  <c:v>27.9</c:v>
                </c:pt>
                <c:pt idx="35">
                  <c:v>27.5</c:v>
                </c:pt>
                <c:pt idx="36">
                  <c:v>25.6</c:v>
                </c:pt>
                <c:pt idx="37">
                  <c:v>23.3</c:v>
                </c:pt>
                <c:pt idx="38">
                  <c:v>22.8</c:v>
                </c:pt>
                <c:pt idx="39">
                  <c:v>22.3</c:v>
                </c:pt>
                <c:pt idx="40">
                  <c:v>21.8</c:v>
                </c:pt>
                <c:pt idx="41">
                  <c:v>21.7</c:v>
                </c:pt>
                <c:pt idx="42">
                  <c:v>20.9</c:v>
                </c:pt>
                <c:pt idx="43">
                  <c:v>20.6</c:v>
                </c:pt>
                <c:pt idx="44">
                  <c:v>20.3</c:v>
                </c:pt>
                <c:pt idx="45">
                  <c:v>20.100000000000001</c:v>
                </c:pt>
                <c:pt idx="46">
                  <c:v>19.7</c:v>
                </c:pt>
                <c:pt idx="47">
                  <c:v>19.100000000000001</c:v>
                </c:pt>
                <c:pt idx="48">
                  <c:v>17.7</c:v>
                </c:pt>
                <c:pt idx="49">
                  <c:v>17.5</c:v>
                </c:pt>
                <c:pt idx="50">
                  <c:v>16.600000000000001</c:v>
                </c:pt>
                <c:pt idx="51">
                  <c:v>16.5</c:v>
                </c:pt>
                <c:pt idx="52">
                  <c:v>16.3</c:v>
                </c:pt>
                <c:pt idx="53">
                  <c:v>16.3</c:v>
                </c:pt>
                <c:pt idx="54">
                  <c:v>16.2</c:v>
                </c:pt>
                <c:pt idx="55">
                  <c:v>15.8</c:v>
                </c:pt>
                <c:pt idx="56">
                  <c:v>15.5</c:v>
                </c:pt>
                <c:pt idx="57">
                  <c:v>15.1</c:v>
                </c:pt>
                <c:pt idx="58">
                  <c:v>14.5</c:v>
                </c:pt>
                <c:pt idx="59">
                  <c:v>14</c:v>
                </c:pt>
                <c:pt idx="60">
                  <c:v>13.9</c:v>
                </c:pt>
                <c:pt idx="61">
                  <c:v>13.5</c:v>
                </c:pt>
                <c:pt idx="62">
                  <c:v>13</c:v>
                </c:pt>
                <c:pt idx="63">
                  <c:v>12.9</c:v>
                </c:pt>
                <c:pt idx="64">
                  <c:v>12.9</c:v>
                </c:pt>
                <c:pt idx="65">
                  <c:v>12.9</c:v>
                </c:pt>
                <c:pt idx="66">
                  <c:v>12.1</c:v>
                </c:pt>
                <c:pt idx="67">
                  <c:v>11.3</c:v>
                </c:pt>
                <c:pt idx="68">
                  <c:v>11.1</c:v>
                </c:pt>
                <c:pt idx="69">
                  <c:v>11.1</c:v>
                </c:pt>
                <c:pt idx="70">
                  <c:v>10.7</c:v>
                </c:pt>
                <c:pt idx="71">
                  <c:v>10.1</c:v>
                </c:pt>
                <c:pt idx="72">
                  <c:v>9.8800000000000008</c:v>
                </c:pt>
                <c:pt idx="73">
                  <c:v>9.8699999999999992</c:v>
                </c:pt>
                <c:pt idx="74">
                  <c:v>9.77</c:v>
                </c:pt>
                <c:pt idx="75">
                  <c:v>9.59</c:v>
                </c:pt>
                <c:pt idx="76">
                  <c:v>9.16</c:v>
                </c:pt>
                <c:pt idx="77">
                  <c:v>9.08</c:v>
                </c:pt>
                <c:pt idx="78">
                  <c:v>9</c:v>
                </c:pt>
                <c:pt idx="79">
                  <c:v>8.92</c:v>
                </c:pt>
                <c:pt idx="80">
                  <c:v>8.89</c:v>
                </c:pt>
                <c:pt idx="81">
                  <c:v>8.74</c:v>
                </c:pt>
                <c:pt idx="82">
                  <c:v>8.66</c:v>
                </c:pt>
                <c:pt idx="83">
                  <c:v>8.65</c:v>
                </c:pt>
                <c:pt idx="84">
                  <c:v>8.2799999999999994</c:v>
                </c:pt>
                <c:pt idx="85">
                  <c:v>8.15</c:v>
                </c:pt>
                <c:pt idx="86">
                  <c:v>8.07</c:v>
                </c:pt>
                <c:pt idx="87">
                  <c:v>8.0299999999999994</c:v>
                </c:pt>
                <c:pt idx="88">
                  <c:v>7.97</c:v>
                </c:pt>
                <c:pt idx="89">
                  <c:v>7.94</c:v>
                </c:pt>
                <c:pt idx="90">
                  <c:v>7.56</c:v>
                </c:pt>
                <c:pt idx="91">
                  <c:v>7.12</c:v>
                </c:pt>
                <c:pt idx="92">
                  <c:v>7.11</c:v>
                </c:pt>
                <c:pt idx="93">
                  <c:v>6.99</c:v>
                </c:pt>
                <c:pt idx="94">
                  <c:v>6.83</c:v>
                </c:pt>
                <c:pt idx="95">
                  <c:v>6.8</c:v>
                </c:pt>
                <c:pt idx="96">
                  <c:v>6.72</c:v>
                </c:pt>
                <c:pt idx="97">
                  <c:v>6.7</c:v>
                </c:pt>
                <c:pt idx="98">
                  <c:v>6.55</c:v>
                </c:pt>
                <c:pt idx="99">
                  <c:v>6.47</c:v>
                </c:pt>
                <c:pt idx="100">
                  <c:v>6.44</c:v>
                </c:pt>
                <c:pt idx="101">
                  <c:v>6.34</c:v>
                </c:pt>
                <c:pt idx="102">
                  <c:v>6.29</c:v>
                </c:pt>
                <c:pt idx="103">
                  <c:v>6.14</c:v>
                </c:pt>
                <c:pt idx="104">
                  <c:v>6.1</c:v>
                </c:pt>
                <c:pt idx="105">
                  <c:v>6.07</c:v>
                </c:pt>
                <c:pt idx="106">
                  <c:v>5.95</c:v>
                </c:pt>
                <c:pt idx="107">
                  <c:v>5.94</c:v>
                </c:pt>
                <c:pt idx="108">
                  <c:v>5.93</c:v>
                </c:pt>
                <c:pt idx="109">
                  <c:v>5.71</c:v>
                </c:pt>
                <c:pt idx="110">
                  <c:v>5.59</c:v>
                </c:pt>
                <c:pt idx="111">
                  <c:v>5.57</c:v>
                </c:pt>
                <c:pt idx="112">
                  <c:v>5.49</c:v>
                </c:pt>
                <c:pt idx="113">
                  <c:v>5.3</c:v>
                </c:pt>
                <c:pt idx="114">
                  <c:v>5.19</c:v>
                </c:pt>
                <c:pt idx="115">
                  <c:v>4.9400000000000004</c:v>
                </c:pt>
                <c:pt idx="116">
                  <c:v>4.88</c:v>
                </c:pt>
                <c:pt idx="117">
                  <c:v>4.88</c:v>
                </c:pt>
                <c:pt idx="118">
                  <c:v>4.8</c:v>
                </c:pt>
                <c:pt idx="119">
                  <c:v>4.7</c:v>
                </c:pt>
                <c:pt idx="120">
                  <c:v>4.6100000000000003</c:v>
                </c:pt>
                <c:pt idx="121">
                  <c:v>4.5</c:v>
                </c:pt>
                <c:pt idx="122">
                  <c:v>4.4800000000000004</c:v>
                </c:pt>
                <c:pt idx="123">
                  <c:v>4.33</c:v>
                </c:pt>
                <c:pt idx="124">
                  <c:v>4.2</c:v>
                </c:pt>
                <c:pt idx="125">
                  <c:v>4.18</c:v>
                </c:pt>
                <c:pt idx="126">
                  <c:v>4.17</c:v>
                </c:pt>
                <c:pt idx="127">
                  <c:v>4.13</c:v>
                </c:pt>
                <c:pt idx="128">
                  <c:v>3.8</c:v>
                </c:pt>
                <c:pt idx="129">
                  <c:v>3.65</c:v>
                </c:pt>
                <c:pt idx="130">
                  <c:v>3.57</c:v>
                </c:pt>
                <c:pt idx="131">
                  <c:v>3.45</c:v>
                </c:pt>
                <c:pt idx="132">
                  <c:v>3.44</c:v>
                </c:pt>
                <c:pt idx="133">
                  <c:v>3.37</c:v>
                </c:pt>
                <c:pt idx="134">
                  <c:v>3.3</c:v>
                </c:pt>
                <c:pt idx="135">
                  <c:v>3.29</c:v>
                </c:pt>
                <c:pt idx="136">
                  <c:v>3.21</c:v>
                </c:pt>
                <c:pt idx="137">
                  <c:v>3.14</c:v>
                </c:pt>
                <c:pt idx="138">
                  <c:v>3.03</c:v>
                </c:pt>
                <c:pt idx="139">
                  <c:v>3.02</c:v>
                </c:pt>
                <c:pt idx="140">
                  <c:v>2.97</c:v>
                </c:pt>
                <c:pt idx="141">
                  <c:v>2.92</c:v>
                </c:pt>
                <c:pt idx="142">
                  <c:v>2.86</c:v>
                </c:pt>
                <c:pt idx="143">
                  <c:v>2.85</c:v>
                </c:pt>
                <c:pt idx="144">
                  <c:v>2.83</c:v>
                </c:pt>
                <c:pt idx="145">
                  <c:v>2.81</c:v>
                </c:pt>
                <c:pt idx="146">
                  <c:v>2.77</c:v>
                </c:pt>
                <c:pt idx="147">
                  <c:v>2.74</c:v>
                </c:pt>
                <c:pt idx="148">
                  <c:v>2.73</c:v>
                </c:pt>
                <c:pt idx="149">
                  <c:v>2.72</c:v>
                </c:pt>
                <c:pt idx="150">
                  <c:v>2.68</c:v>
                </c:pt>
                <c:pt idx="151">
                  <c:v>2.65</c:v>
                </c:pt>
                <c:pt idx="152">
                  <c:v>2.64</c:v>
                </c:pt>
                <c:pt idx="153">
                  <c:v>2.6</c:v>
                </c:pt>
                <c:pt idx="154">
                  <c:v>2.5499999999999998</c:v>
                </c:pt>
                <c:pt idx="155">
                  <c:v>2.48</c:v>
                </c:pt>
                <c:pt idx="156">
                  <c:v>2.44</c:v>
                </c:pt>
                <c:pt idx="157">
                  <c:v>2.37</c:v>
                </c:pt>
                <c:pt idx="158">
                  <c:v>2.3199999999999998</c:v>
                </c:pt>
                <c:pt idx="159">
                  <c:v>2.3199999999999998</c:v>
                </c:pt>
                <c:pt idx="160">
                  <c:v>2.2999999999999998</c:v>
                </c:pt>
                <c:pt idx="161">
                  <c:v>2.29</c:v>
                </c:pt>
                <c:pt idx="162">
                  <c:v>2.27</c:v>
                </c:pt>
                <c:pt idx="163">
                  <c:v>2.27</c:v>
                </c:pt>
                <c:pt idx="164">
                  <c:v>2.25</c:v>
                </c:pt>
                <c:pt idx="165">
                  <c:v>2.2200000000000002</c:v>
                </c:pt>
                <c:pt idx="166">
                  <c:v>2.2000000000000002</c:v>
                </c:pt>
                <c:pt idx="167">
                  <c:v>2.2000000000000002</c:v>
                </c:pt>
                <c:pt idx="168">
                  <c:v>2.16</c:v>
                </c:pt>
                <c:pt idx="169">
                  <c:v>2.13</c:v>
                </c:pt>
                <c:pt idx="170">
                  <c:v>2.11</c:v>
                </c:pt>
                <c:pt idx="171">
                  <c:v>2.04</c:v>
                </c:pt>
                <c:pt idx="172">
                  <c:v>2.0099999999999998</c:v>
                </c:pt>
                <c:pt idx="173">
                  <c:v>1.97</c:v>
                </c:pt>
                <c:pt idx="174">
                  <c:v>1.97</c:v>
                </c:pt>
                <c:pt idx="175">
                  <c:v>1.94</c:v>
                </c:pt>
                <c:pt idx="176">
                  <c:v>1.91</c:v>
                </c:pt>
                <c:pt idx="177">
                  <c:v>1.91</c:v>
                </c:pt>
                <c:pt idx="178">
                  <c:v>1.89</c:v>
                </c:pt>
                <c:pt idx="179">
                  <c:v>1.88</c:v>
                </c:pt>
                <c:pt idx="180">
                  <c:v>1.86</c:v>
                </c:pt>
                <c:pt idx="181">
                  <c:v>1.84</c:v>
                </c:pt>
                <c:pt idx="182">
                  <c:v>1.82</c:v>
                </c:pt>
                <c:pt idx="183">
                  <c:v>1.79</c:v>
                </c:pt>
                <c:pt idx="184">
                  <c:v>1.78</c:v>
                </c:pt>
                <c:pt idx="185">
                  <c:v>1.78</c:v>
                </c:pt>
                <c:pt idx="186">
                  <c:v>1.76</c:v>
                </c:pt>
                <c:pt idx="187">
                  <c:v>1.72</c:v>
                </c:pt>
                <c:pt idx="188">
                  <c:v>1.69</c:v>
                </c:pt>
                <c:pt idx="189">
                  <c:v>1.69</c:v>
                </c:pt>
                <c:pt idx="190">
                  <c:v>1.66</c:v>
                </c:pt>
                <c:pt idx="191">
                  <c:v>1.63</c:v>
                </c:pt>
                <c:pt idx="192">
                  <c:v>1.62</c:v>
                </c:pt>
                <c:pt idx="193">
                  <c:v>1.6</c:v>
                </c:pt>
                <c:pt idx="194">
                  <c:v>1.59</c:v>
                </c:pt>
                <c:pt idx="195">
                  <c:v>1.58</c:v>
                </c:pt>
                <c:pt idx="196">
                  <c:v>1.56</c:v>
                </c:pt>
                <c:pt idx="197">
                  <c:v>1.56</c:v>
                </c:pt>
                <c:pt idx="198">
                  <c:v>1.52</c:v>
                </c:pt>
                <c:pt idx="199">
                  <c:v>1.48</c:v>
                </c:pt>
                <c:pt idx="200">
                  <c:v>1.47</c:v>
                </c:pt>
                <c:pt idx="201">
                  <c:v>1.46</c:v>
                </c:pt>
                <c:pt idx="202">
                  <c:v>1.46</c:v>
                </c:pt>
                <c:pt idx="203">
                  <c:v>1.45</c:v>
                </c:pt>
                <c:pt idx="204">
                  <c:v>1.42</c:v>
                </c:pt>
                <c:pt idx="205">
                  <c:v>1.42</c:v>
                </c:pt>
                <c:pt idx="206">
                  <c:v>1.4</c:v>
                </c:pt>
                <c:pt idx="207">
                  <c:v>1.39</c:v>
                </c:pt>
                <c:pt idx="208">
                  <c:v>1.39</c:v>
                </c:pt>
                <c:pt idx="209">
                  <c:v>1.35</c:v>
                </c:pt>
                <c:pt idx="210">
                  <c:v>1.33</c:v>
                </c:pt>
                <c:pt idx="211">
                  <c:v>1.33</c:v>
                </c:pt>
                <c:pt idx="212">
                  <c:v>1.29</c:v>
                </c:pt>
                <c:pt idx="213">
                  <c:v>1.28</c:v>
                </c:pt>
                <c:pt idx="214">
                  <c:v>1.27</c:v>
                </c:pt>
                <c:pt idx="215">
                  <c:v>1.26</c:v>
                </c:pt>
                <c:pt idx="216">
                  <c:v>1.24</c:v>
                </c:pt>
                <c:pt idx="217">
                  <c:v>1.2</c:v>
                </c:pt>
                <c:pt idx="218">
                  <c:v>1.2</c:v>
                </c:pt>
                <c:pt idx="219">
                  <c:v>1.2</c:v>
                </c:pt>
                <c:pt idx="220">
                  <c:v>1.19</c:v>
                </c:pt>
                <c:pt idx="221">
                  <c:v>1.18</c:v>
                </c:pt>
                <c:pt idx="222">
                  <c:v>1.17</c:v>
                </c:pt>
                <c:pt idx="223">
                  <c:v>1.17</c:v>
                </c:pt>
                <c:pt idx="224">
                  <c:v>1.1599999999999999</c:v>
                </c:pt>
                <c:pt idx="225">
                  <c:v>1.1499999999999999</c:v>
                </c:pt>
                <c:pt idx="226">
                  <c:v>1.1399999999999999</c:v>
                </c:pt>
                <c:pt idx="227">
                  <c:v>1.1399999999999999</c:v>
                </c:pt>
                <c:pt idx="228">
                  <c:v>1.1299999999999999</c:v>
                </c:pt>
                <c:pt idx="229">
                  <c:v>1.1299999999999999</c:v>
                </c:pt>
                <c:pt idx="230">
                  <c:v>1.1299999999999999</c:v>
                </c:pt>
                <c:pt idx="231">
                  <c:v>1.0900000000000001</c:v>
                </c:pt>
                <c:pt idx="232">
                  <c:v>1.08</c:v>
                </c:pt>
                <c:pt idx="233">
                  <c:v>1.07</c:v>
                </c:pt>
                <c:pt idx="234">
                  <c:v>1.06</c:v>
                </c:pt>
                <c:pt idx="235">
                  <c:v>1.05</c:v>
                </c:pt>
                <c:pt idx="236">
                  <c:v>1.03</c:v>
                </c:pt>
                <c:pt idx="237">
                  <c:v>1.01</c:v>
                </c:pt>
                <c:pt idx="238">
                  <c:v>1.01</c:v>
                </c:pt>
                <c:pt idx="239">
                  <c:v>0.99</c:v>
                </c:pt>
                <c:pt idx="240">
                  <c:v>0.98</c:v>
                </c:pt>
                <c:pt idx="241">
                  <c:v>0.96</c:v>
                </c:pt>
                <c:pt idx="242">
                  <c:v>0.96</c:v>
                </c:pt>
                <c:pt idx="243">
                  <c:v>0.94</c:v>
                </c:pt>
                <c:pt idx="244">
                  <c:v>0.94</c:v>
                </c:pt>
                <c:pt idx="245">
                  <c:v>0.93</c:v>
                </c:pt>
                <c:pt idx="246">
                  <c:v>0.93</c:v>
                </c:pt>
                <c:pt idx="247">
                  <c:v>0.93</c:v>
                </c:pt>
                <c:pt idx="248">
                  <c:v>0.92</c:v>
                </c:pt>
                <c:pt idx="249">
                  <c:v>0.92</c:v>
                </c:pt>
                <c:pt idx="250">
                  <c:v>0.91</c:v>
                </c:pt>
                <c:pt idx="251">
                  <c:v>0.89</c:v>
                </c:pt>
                <c:pt idx="252">
                  <c:v>0.88</c:v>
                </c:pt>
                <c:pt idx="253">
                  <c:v>0.87</c:v>
                </c:pt>
                <c:pt idx="254">
                  <c:v>0.87</c:v>
                </c:pt>
                <c:pt idx="255">
                  <c:v>0.86</c:v>
                </c:pt>
                <c:pt idx="256">
                  <c:v>0.85</c:v>
                </c:pt>
                <c:pt idx="257">
                  <c:v>0.85</c:v>
                </c:pt>
                <c:pt idx="258">
                  <c:v>0.85</c:v>
                </c:pt>
                <c:pt idx="259">
                  <c:v>0.85</c:v>
                </c:pt>
                <c:pt idx="260">
                  <c:v>0.84</c:v>
                </c:pt>
                <c:pt idx="261">
                  <c:v>0.84</c:v>
                </c:pt>
                <c:pt idx="262">
                  <c:v>0.81</c:v>
                </c:pt>
                <c:pt idx="263">
                  <c:v>0.81</c:v>
                </c:pt>
                <c:pt idx="264">
                  <c:v>0.8</c:v>
                </c:pt>
                <c:pt idx="265">
                  <c:v>0.8</c:v>
                </c:pt>
                <c:pt idx="266">
                  <c:v>0.78</c:v>
                </c:pt>
                <c:pt idx="267">
                  <c:v>0.75</c:v>
                </c:pt>
                <c:pt idx="268">
                  <c:v>0.75</c:v>
                </c:pt>
                <c:pt idx="269">
                  <c:v>0.75</c:v>
                </c:pt>
                <c:pt idx="270">
                  <c:v>0.75</c:v>
                </c:pt>
                <c:pt idx="271">
                  <c:v>0.74</c:v>
                </c:pt>
                <c:pt idx="272">
                  <c:v>0.73</c:v>
                </c:pt>
                <c:pt idx="273">
                  <c:v>0.73</c:v>
                </c:pt>
                <c:pt idx="274">
                  <c:v>0.73</c:v>
                </c:pt>
                <c:pt idx="275">
                  <c:v>0.73</c:v>
                </c:pt>
                <c:pt idx="276">
                  <c:v>0.73</c:v>
                </c:pt>
                <c:pt idx="277">
                  <c:v>0.72</c:v>
                </c:pt>
                <c:pt idx="278">
                  <c:v>0.71</c:v>
                </c:pt>
                <c:pt idx="279">
                  <c:v>0.7</c:v>
                </c:pt>
                <c:pt idx="280">
                  <c:v>0.7</c:v>
                </c:pt>
                <c:pt idx="281">
                  <c:v>0.69</c:v>
                </c:pt>
                <c:pt idx="282">
                  <c:v>0.67</c:v>
                </c:pt>
                <c:pt idx="283">
                  <c:v>0.65</c:v>
                </c:pt>
                <c:pt idx="284">
                  <c:v>0.65</c:v>
                </c:pt>
                <c:pt idx="285">
                  <c:v>0.65</c:v>
                </c:pt>
                <c:pt idx="286">
                  <c:v>0.64</c:v>
                </c:pt>
                <c:pt idx="287">
                  <c:v>0.63</c:v>
                </c:pt>
                <c:pt idx="288">
                  <c:v>0.61</c:v>
                </c:pt>
                <c:pt idx="289">
                  <c:v>0.61</c:v>
                </c:pt>
                <c:pt idx="290">
                  <c:v>0.59</c:v>
                </c:pt>
                <c:pt idx="291">
                  <c:v>0.59</c:v>
                </c:pt>
                <c:pt idx="292">
                  <c:v>0.56999999999999995</c:v>
                </c:pt>
                <c:pt idx="293">
                  <c:v>0.56999999999999995</c:v>
                </c:pt>
                <c:pt idx="294">
                  <c:v>0.56000000000000005</c:v>
                </c:pt>
                <c:pt idx="295">
                  <c:v>0.56000000000000005</c:v>
                </c:pt>
                <c:pt idx="296">
                  <c:v>0.55000000000000004</c:v>
                </c:pt>
                <c:pt idx="297">
                  <c:v>0.54</c:v>
                </c:pt>
                <c:pt idx="298">
                  <c:v>0.54</c:v>
                </c:pt>
                <c:pt idx="299">
                  <c:v>0.53</c:v>
                </c:pt>
                <c:pt idx="300">
                  <c:v>0.52</c:v>
                </c:pt>
                <c:pt idx="301">
                  <c:v>0.51</c:v>
                </c:pt>
                <c:pt idx="302">
                  <c:v>0.51</c:v>
                </c:pt>
                <c:pt idx="303">
                  <c:v>0.49</c:v>
                </c:pt>
                <c:pt idx="304">
                  <c:v>0.46</c:v>
                </c:pt>
                <c:pt idx="305">
                  <c:v>0.46</c:v>
                </c:pt>
                <c:pt idx="306">
                  <c:v>0.45</c:v>
                </c:pt>
                <c:pt idx="307">
                  <c:v>0.44</c:v>
                </c:pt>
                <c:pt idx="308">
                  <c:v>0.43</c:v>
                </c:pt>
                <c:pt idx="309">
                  <c:v>0.43</c:v>
                </c:pt>
                <c:pt idx="310">
                  <c:v>0.42</c:v>
                </c:pt>
                <c:pt idx="311">
                  <c:v>0.42</c:v>
                </c:pt>
                <c:pt idx="312">
                  <c:v>0.41</c:v>
                </c:pt>
                <c:pt idx="313">
                  <c:v>0.4</c:v>
                </c:pt>
                <c:pt idx="314">
                  <c:v>0.39</c:v>
                </c:pt>
                <c:pt idx="315">
                  <c:v>0.38</c:v>
                </c:pt>
                <c:pt idx="316">
                  <c:v>0.37</c:v>
                </c:pt>
                <c:pt idx="317">
                  <c:v>0.37</c:v>
                </c:pt>
                <c:pt idx="318">
                  <c:v>0.36</c:v>
                </c:pt>
                <c:pt idx="319">
                  <c:v>0.36</c:v>
                </c:pt>
                <c:pt idx="320">
                  <c:v>0.35</c:v>
                </c:pt>
                <c:pt idx="321">
                  <c:v>0.34</c:v>
                </c:pt>
                <c:pt idx="322">
                  <c:v>0.34</c:v>
                </c:pt>
                <c:pt idx="323">
                  <c:v>0.32</c:v>
                </c:pt>
                <c:pt idx="324">
                  <c:v>0.31</c:v>
                </c:pt>
                <c:pt idx="325">
                  <c:v>0.31</c:v>
                </c:pt>
                <c:pt idx="326">
                  <c:v>0.3</c:v>
                </c:pt>
                <c:pt idx="327">
                  <c:v>0.3</c:v>
                </c:pt>
                <c:pt idx="328">
                  <c:v>0.28999999999999998</c:v>
                </c:pt>
                <c:pt idx="329">
                  <c:v>0.28999999999999998</c:v>
                </c:pt>
                <c:pt idx="330">
                  <c:v>0.28999999999999998</c:v>
                </c:pt>
                <c:pt idx="331">
                  <c:v>0.28000000000000003</c:v>
                </c:pt>
                <c:pt idx="332">
                  <c:v>0.27</c:v>
                </c:pt>
                <c:pt idx="333">
                  <c:v>0.26</c:v>
                </c:pt>
                <c:pt idx="334">
                  <c:v>0.25</c:v>
                </c:pt>
                <c:pt idx="335">
                  <c:v>0.25</c:v>
                </c:pt>
                <c:pt idx="336">
                  <c:v>0.25</c:v>
                </c:pt>
                <c:pt idx="337">
                  <c:v>0.24</c:v>
                </c:pt>
                <c:pt idx="338">
                  <c:v>0.23</c:v>
                </c:pt>
                <c:pt idx="339">
                  <c:v>0.23</c:v>
                </c:pt>
                <c:pt idx="340">
                  <c:v>0.21</c:v>
                </c:pt>
                <c:pt idx="341">
                  <c:v>0.21</c:v>
                </c:pt>
                <c:pt idx="342">
                  <c:v>0.19</c:v>
                </c:pt>
                <c:pt idx="343">
                  <c:v>0.19</c:v>
                </c:pt>
                <c:pt idx="344">
                  <c:v>0.15</c:v>
                </c:pt>
                <c:pt idx="345">
                  <c:v>0.15</c:v>
                </c:pt>
                <c:pt idx="346">
                  <c:v>0.14000000000000001</c:v>
                </c:pt>
                <c:pt idx="347">
                  <c:v>0.14000000000000001</c:v>
                </c:pt>
                <c:pt idx="348">
                  <c:v>0.14000000000000001</c:v>
                </c:pt>
                <c:pt idx="349">
                  <c:v>0.13</c:v>
                </c:pt>
                <c:pt idx="350">
                  <c:v>0.12</c:v>
                </c:pt>
                <c:pt idx="351">
                  <c:v>0.12</c:v>
                </c:pt>
                <c:pt idx="352">
                  <c:v>0.1</c:v>
                </c:pt>
                <c:pt idx="353">
                  <c:v>0.09</c:v>
                </c:pt>
                <c:pt idx="354">
                  <c:v>0.09</c:v>
                </c:pt>
                <c:pt idx="355">
                  <c:v>0.08</c:v>
                </c:pt>
                <c:pt idx="356">
                  <c:v>0.08</c:v>
                </c:pt>
                <c:pt idx="357">
                  <c:v>7.0000000000000007E-2</c:v>
                </c:pt>
                <c:pt idx="358">
                  <c:v>0.03</c:v>
                </c:pt>
                <c:pt idx="359">
                  <c:v>0</c:v>
                </c:pt>
                <c:pt idx="360">
                  <c:v>0</c:v>
                </c:pt>
                <c:pt idx="361">
                  <c:v>0</c:v>
                </c:pt>
                <c:pt idx="362">
                  <c:v>0</c:v>
                </c:pt>
                <c:pt idx="363">
                  <c:v>0</c:v>
                </c:pt>
                <c:pt idx="364">
                  <c:v>0</c:v>
                </c:pt>
                <c:pt idx="365">
                  <c:v>0</c:v>
                </c:pt>
              </c:numCache>
            </c:numRef>
          </c:yVal>
          <c:smooth val="0"/>
          <c:extLst>
            <c:ext xmlns:c16="http://schemas.microsoft.com/office/drawing/2014/chart" uri="{C3380CC4-5D6E-409C-BE32-E72D297353CC}">
              <c16:uniqueId val="{00000000-EC66-474C-AAD7-484EB3A15694}"/>
            </c:ext>
          </c:extLst>
        </c:ser>
        <c:dLbls>
          <c:showLegendKey val="0"/>
          <c:showVal val="0"/>
          <c:showCatName val="0"/>
          <c:showSerName val="0"/>
          <c:showPercent val="0"/>
          <c:showBubbleSize val="0"/>
        </c:dLbls>
        <c:axId val="346698536"/>
        <c:axId val="346699848"/>
      </c:scatterChart>
      <c:valAx>
        <c:axId val="346698536"/>
        <c:scaling>
          <c:orientation val="minMax"/>
          <c:max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 Time Flow Exceeded</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46699848"/>
        <c:crossesAt val="1.0000000000000002E-2"/>
        <c:crossBetween val="midCat"/>
        <c:majorUnit val="0.1"/>
      </c:valAx>
      <c:valAx>
        <c:axId val="346699848"/>
        <c:scaling>
          <c:logBase val="10"/>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Flow (cfs)</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46698536"/>
        <c:crosses val="autoZero"/>
        <c:crossBetween val="midCat"/>
      </c:valAx>
      <c:spPr>
        <a:noFill/>
        <a:ln>
          <a:noFill/>
        </a:ln>
        <a:effectLst/>
      </c:spPr>
    </c:plotArea>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0.1205</cdr:x>
      <cdr:y>0.43096</cdr:y>
    </cdr:from>
    <cdr:to>
      <cdr:x>0.4523</cdr:x>
      <cdr:y>0.79412</cdr:y>
    </cdr:to>
    <cdr:sp macro="" textlink="">
      <cdr:nvSpPr>
        <cdr:cNvPr id="2" name="TextBox 1">
          <a:extLst xmlns:a="http://schemas.openxmlformats.org/drawingml/2006/main">
            <a:ext uri="{FF2B5EF4-FFF2-40B4-BE49-F238E27FC236}">
              <a16:creationId xmlns:a16="http://schemas.microsoft.com/office/drawing/2014/main" id="{9E342D71-AAA9-4E2B-ADC1-67D5FA3D1721}"/>
            </a:ext>
          </a:extLst>
        </cdr:cNvPr>
        <cdr:cNvSpPr txBox="1"/>
      </cdr:nvSpPr>
      <cdr:spPr>
        <a:xfrm xmlns:a="http://schemas.openxmlformats.org/drawingml/2006/main">
          <a:off x="817442" y="1297402"/>
          <a:ext cx="2250831" cy="1093280"/>
        </a:xfrm>
        <a:prstGeom xmlns:a="http://schemas.openxmlformats.org/drawingml/2006/main" prst="rect">
          <a:avLst/>
        </a:prstGeom>
        <a:solidFill xmlns:a="http://schemas.openxmlformats.org/drawingml/2006/main">
          <a:schemeClr val="bg1">
            <a:alpha val="30000"/>
          </a:schemeClr>
        </a:solidFill>
      </cdr:spPr>
      <cdr:txBody>
        <a:bodyPr xmlns:a="http://schemas.openxmlformats.org/drawingml/2006/main" vertOverflow="clip" wrap="square" rtlCol="0"/>
        <a:lstStyle xmlns:a="http://schemas.openxmlformats.org/drawingml/2006/main"/>
        <a:p xmlns:a="http://schemas.openxmlformats.org/drawingml/2006/main">
          <a:pPr algn="ctr"/>
          <a:r>
            <a:rPr lang="en-US" sz="2400" b="1" dirty="0"/>
            <a:t>Measured Concentrations</a:t>
          </a:r>
        </a:p>
      </cdr:txBody>
    </cdr:sp>
  </cdr:relSizeAnchor>
  <cdr:relSizeAnchor xmlns:cdr="http://schemas.openxmlformats.org/drawingml/2006/chartDrawing">
    <cdr:from>
      <cdr:x>0.58254</cdr:x>
      <cdr:y>0.41178</cdr:y>
    </cdr:from>
    <cdr:to>
      <cdr:x>0.91435</cdr:x>
      <cdr:y>0.77493</cdr:y>
    </cdr:to>
    <cdr:sp macro="" textlink="">
      <cdr:nvSpPr>
        <cdr:cNvPr id="3" name="TextBox 1">
          <a:extLst xmlns:a="http://schemas.openxmlformats.org/drawingml/2006/main">
            <a:ext uri="{FF2B5EF4-FFF2-40B4-BE49-F238E27FC236}">
              <a16:creationId xmlns:a16="http://schemas.microsoft.com/office/drawing/2014/main" id="{E7D697AF-4456-4E85-863F-95D8A5195B45}"/>
            </a:ext>
          </a:extLst>
        </cdr:cNvPr>
        <cdr:cNvSpPr txBox="1"/>
      </cdr:nvSpPr>
      <cdr:spPr>
        <a:xfrm xmlns:a="http://schemas.openxmlformats.org/drawingml/2006/main">
          <a:off x="3951778" y="1239645"/>
          <a:ext cx="2250831" cy="1093280"/>
        </a:xfrm>
        <a:prstGeom xmlns:a="http://schemas.openxmlformats.org/drawingml/2006/main" prst="rect">
          <a:avLst/>
        </a:prstGeom>
        <a:solidFill xmlns:a="http://schemas.openxmlformats.org/drawingml/2006/main">
          <a:schemeClr val="bg1">
            <a:alpha val="30000"/>
          </a:schemeClr>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400" b="1" dirty="0"/>
            <a:t>Benchmark Concentrations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277F56-FD7F-46B1-B0F9-38C995FDA837}" type="datetimeFigureOut">
              <a:rPr lang="en-US" smtClean="0"/>
              <a:t>4/29/2020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1573F1-F95D-403A-A47C-A1143ABC9F0B}" type="slidenum">
              <a:rPr lang="en-US" smtClean="0"/>
              <a:t>‹#›</a:t>
            </a:fld>
            <a:endParaRPr lang="en-US"/>
          </a:p>
        </p:txBody>
      </p:sp>
    </p:spTree>
    <p:extLst>
      <p:ext uri="{BB962C8B-B14F-4D97-AF65-F5344CB8AC3E}">
        <p14:creationId xmlns:p14="http://schemas.microsoft.com/office/powerpoint/2010/main" val="2860822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streamflow.engr.oregonstate.edu/analysis/flow/index.htm"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1573F1-F95D-403A-A47C-A1143ABC9F0B}" type="slidenum">
              <a:rPr lang="en-US" smtClean="0"/>
              <a:t>1</a:t>
            </a:fld>
            <a:endParaRPr lang="en-US"/>
          </a:p>
        </p:txBody>
      </p:sp>
    </p:spTree>
    <p:extLst>
      <p:ext uri="{BB962C8B-B14F-4D97-AF65-F5344CB8AC3E}">
        <p14:creationId xmlns:p14="http://schemas.microsoft.com/office/powerpoint/2010/main" val="3902044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This graph from the Wolf Run Watershed shows how much load calculations could vary depending on which flow rate is chosen over a 4-hour time period.</a:t>
            </a:r>
            <a:r>
              <a:rPr lang="en-US" sz="1000" b="1" dirty="0"/>
              <a:t>  </a:t>
            </a:r>
            <a:endParaRPr lang="en-US" sz="1000" b="0" dirty="0"/>
          </a:p>
          <a:p>
            <a:endParaRPr lang="en-US" sz="1000" b="0" dirty="0"/>
          </a:p>
          <a:p>
            <a:r>
              <a:rPr lang="en-US" sz="1000" b="0" dirty="0"/>
              <a:t>All of these sampling events captured rising water at the site (with the exception of the light blue site).  Using an average of the flow measured in the field would only provide a representation of the time in which the sampler arrived at the site. </a:t>
            </a:r>
            <a:endParaRPr lang="en-US" sz="1000" b="1" dirty="0"/>
          </a:p>
          <a:p>
            <a:endParaRPr lang="en-US" sz="1000" b="1" dirty="0"/>
          </a:p>
          <a:p>
            <a:r>
              <a:rPr lang="en-US" sz="1000" b="1" dirty="0"/>
              <a:t>It is therefore important that the flow conditions in the watershed are normalized across the watershed in some way.</a:t>
            </a:r>
          </a:p>
        </p:txBody>
      </p:sp>
      <p:sp>
        <p:nvSpPr>
          <p:cNvPr id="4" name="Slide Number Placeholder 3"/>
          <p:cNvSpPr>
            <a:spLocks noGrp="1"/>
          </p:cNvSpPr>
          <p:nvPr>
            <p:ph type="sldNum" sz="quarter" idx="10"/>
          </p:nvPr>
        </p:nvSpPr>
        <p:spPr/>
        <p:txBody>
          <a:bodyPr/>
          <a:lstStyle/>
          <a:p>
            <a:fld id="{7E1573F1-F95D-403A-A47C-A1143ABC9F0B}" type="slidenum">
              <a:rPr lang="en-US" smtClean="0"/>
              <a:t>10</a:t>
            </a:fld>
            <a:endParaRPr lang="en-US"/>
          </a:p>
        </p:txBody>
      </p:sp>
    </p:spTree>
    <p:extLst>
      <p:ext uri="{BB962C8B-B14F-4D97-AF65-F5344CB8AC3E}">
        <p14:creationId xmlns:p14="http://schemas.microsoft.com/office/powerpoint/2010/main" val="4113836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One way that you can calculate estimates of pollutant loads over varying flow conditions is to use a watershed model.</a:t>
            </a:r>
          </a:p>
          <a:p>
            <a:endParaRPr lang="en-US" sz="1000" dirty="0"/>
          </a:p>
          <a:p>
            <a:r>
              <a:rPr lang="en-US" sz="1000" dirty="0"/>
              <a:t>There are lots of different models ranging from simple spreadsheet models to complex computer programs or statistical relationships.  Models use cause-and-effect relationships to estimate loads under varying conditions.</a:t>
            </a:r>
          </a:p>
          <a:p>
            <a:endParaRPr lang="en-US" sz="1000" dirty="0"/>
          </a:p>
          <a:p>
            <a:r>
              <a:rPr lang="en-US" sz="1000" dirty="0"/>
              <a:t>They are based on a set of equations that can be used to describe the natural or man-made processes in the system, such as runoff or stream transport.</a:t>
            </a:r>
          </a:p>
          <a:p>
            <a:endParaRPr lang="en-US" sz="1000" dirty="0"/>
          </a:p>
          <a:p>
            <a:r>
              <a:rPr lang="en-US" sz="1000" dirty="0"/>
              <a:t>There is not a one-size fits all method for calculating the pollutant load for a watershed.  Rather, you need to investigate what type of data do you have.</a:t>
            </a:r>
          </a:p>
          <a:p>
            <a:endParaRPr lang="en-US" sz="1000" dirty="0"/>
          </a:p>
          <a:p>
            <a:pPr marL="228600" indent="-228600">
              <a:buFont typeface="+mj-lt"/>
              <a:buAutoNum type="arabicPeriod"/>
            </a:pPr>
            <a:r>
              <a:rPr lang="en-US" sz="1000" dirty="0"/>
              <a:t>What type of representation do you have of wet and dry weather conditions.  The KDOW planning effort requires at least 2 wet and 2 dry events (with antecedent dry periods).  You need to consider whether you have enough data to divide the loading according to event type.</a:t>
            </a:r>
          </a:p>
          <a:p>
            <a:pPr marL="228600" indent="-228600">
              <a:buFont typeface="+mj-lt"/>
              <a:buAutoNum type="arabicPeriod"/>
            </a:pPr>
            <a:r>
              <a:rPr lang="en-US" sz="1000" dirty="0"/>
              <a:t>What sort of flows are represented by the monitoring?  Did you capture very high?  Very low?  Any sites dry on a regular basis?  How are dry periods accounted for?  If not, perhaps you can only make some general statements.</a:t>
            </a:r>
          </a:p>
          <a:p>
            <a:pPr marL="228600" indent="-228600">
              <a:buFont typeface="+mj-lt"/>
              <a:buAutoNum type="arabicPeriod"/>
            </a:pPr>
            <a:r>
              <a:rPr lang="en-US" sz="1000" dirty="0"/>
              <a:t>Do you have a way to generate representative flows for the </a:t>
            </a:r>
            <a:r>
              <a:rPr lang="en-US" sz="1000" dirty="0" err="1"/>
              <a:t>subwatershed</a:t>
            </a:r>
            <a:r>
              <a:rPr lang="en-US" sz="1000" dirty="0"/>
              <a:t> sites?  Often this can be done by establishing a relationship with a nearby continuous gage based on the field measurements.</a:t>
            </a:r>
          </a:p>
          <a:p>
            <a:pPr marL="228600" indent="-228600">
              <a:buFont typeface="+mj-lt"/>
              <a:buAutoNum type="arabicPeriod"/>
            </a:pPr>
            <a:r>
              <a:rPr lang="en-US" sz="1000" dirty="0"/>
              <a:t>Some pre-screening of the data by weather and flow will be helpful in deciding whether to group data by flow or weather condition.</a:t>
            </a:r>
          </a:p>
          <a:p>
            <a:pPr marL="228600" indent="-228600">
              <a:buFont typeface="+mj-lt"/>
              <a:buAutoNum type="arabicPeriod"/>
            </a:pPr>
            <a:r>
              <a:rPr lang="en-US" sz="1000" dirty="0"/>
              <a:t>If the data can be grouped by flow or weather type, then the load can be represented by the portion of the year in which those conditions occur (i.e. wet weather events occur during 40% of the year so the wet weather load is proportioned likewise.)</a:t>
            </a:r>
          </a:p>
          <a:p>
            <a:endParaRPr lang="en-US" sz="1000" dirty="0"/>
          </a:p>
          <a:p>
            <a:r>
              <a:rPr lang="en-US" sz="1000" dirty="0"/>
              <a:t>All of these questions will factor into selecting a watershed modeling approach.</a:t>
            </a:r>
          </a:p>
        </p:txBody>
      </p:sp>
      <p:sp>
        <p:nvSpPr>
          <p:cNvPr id="4" name="Slide Number Placeholder 3"/>
          <p:cNvSpPr>
            <a:spLocks noGrp="1"/>
          </p:cNvSpPr>
          <p:nvPr>
            <p:ph type="sldNum" sz="quarter" idx="10"/>
          </p:nvPr>
        </p:nvSpPr>
        <p:spPr/>
        <p:txBody>
          <a:bodyPr/>
          <a:lstStyle/>
          <a:p>
            <a:fld id="{7E1573F1-F95D-403A-A47C-A1143ABC9F0B}" type="slidenum">
              <a:rPr lang="en-US" smtClean="0"/>
              <a:t>11</a:t>
            </a:fld>
            <a:endParaRPr lang="en-US"/>
          </a:p>
        </p:txBody>
      </p:sp>
    </p:spTree>
    <p:extLst>
      <p:ext uri="{BB962C8B-B14F-4D97-AF65-F5344CB8AC3E}">
        <p14:creationId xmlns:p14="http://schemas.microsoft.com/office/powerpoint/2010/main" val="1176511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In the EPA’s 2008 “</a:t>
            </a:r>
            <a:r>
              <a:rPr lang="en-US" sz="1000" i="1" dirty="0"/>
              <a:t>Handbook for Developing Watershed Plans to Restore and Protect Our Waters”</a:t>
            </a:r>
            <a:r>
              <a:rPr lang="en-US" sz="1000" i="0" dirty="0"/>
              <a:t> there is a table in chapter 8 that lists out different types of models that might be used depending on the type of data, complexity, sampling frequency, hydrology, water quality parameters, and types of BMPs to be implemented.</a:t>
            </a:r>
          </a:p>
          <a:p>
            <a:endParaRPr lang="en-US" sz="1000" i="0" dirty="0"/>
          </a:p>
          <a:p>
            <a:r>
              <a:rPr lang="en-US" sz="1000" dirty="0"/>
              <a:t>There are 37 different models in this table and more have been developed since that time.  </a:t>
            </a:r>
          </a:p>
          <a:p>
            <a:endParaRPr lang="en-US" sz="1000" dirty="0"/>
          </a:p>
          <a:p>
            <a:r>
              <a:rPr lang="en-US" sz="1000" dirty="0"/>
              <a:t>The point is that you should be making decisions about the modeling during the QAPP development period and tailoring your data collection to meet the needs for the watershed.</a:t>
            </a:r>
          </a:p>
          <a:p>
            <a:endParaRPr lang="en-US" sz="1000" dirty="0"/>
          </a:p>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12</a:t>
            </a:fld>
            <a:endParaRPr lang="en-US"/>
          </a:p>
        </p:txBody>
      </p:sp>
    </p:spTree>
    <p:extLst>
      <p:ext uri="{BB962C8B-B14F-4D97-AF65-F5344CB8AC3E}">
        <p14:creationId xmlns:p14="http://schemas.microsoft.com/office/powerpoint/2010/main" val="912724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same method must be used to generate your target load as your existing load.</a:t>
            </a:r>
          </a:p>
        </p:txBody>
      </p:sp>
      <p:sp>
        <p:nvSpPr>
          <p:cNvPr id="4" name="Slide Number Placeholder 3"/>
          <p:cNvSpPr>
            <a:spLocks noGrp="1"/>
          </p:cNvSpPr>
          <p:nvPr>
            <p:ph type="sldNum" sz="quarter" idx="5"/>
          </p:nvPr>
        </p:nvSpPr>
        <p:spPr/>
        <p:txBody>
          <a:bodyPr/>
          <a:lstStyle/>
          <a:p>
            <a:fld id="{7E1573F1-F95D-403A-A47C-A1143ABC9F0B}" type="slidenum">
              <a:rPr lang="en-US" smtClean="0"/>
              <a:t>13</a:t>
            </a:fld>
            <a:endParaRPr lang="en-US"/>
          </a:p>
        </p:txBody>
      </p:sp>
    </p:spTree>
    <p:extLst>
      <p:ext uri="{BB962C8B-B14F-4D97-AF65-F5344CB8AC3E}">
        <p14:creationId xmlns:p14="http://schemas.microsoft.com/office/powerpoint/2010/main" val="4144910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A </a:t>
            </a:r>
            <a:r>
              <a:rPr lang="en-US" sz="1200" b="1" i="0" kern="1200" dirty="0">
                <a:solidFill>
                  <a:schemeClr val="tx1"/>
                </a:solidFill>
                <a:effectLst/>
                <a:latin typeface="+mn-lt"/>
                <a:ea typeface="+mn-ea"/>
                <a:cs typeface="+mn-cs"/>
              </a:rPr>
              <a:t>Total Maximum Daily Load</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TMDL</a:t>
            </a:r>
            <a:r>
              <a:rPr lang="en-US" sz="1200" b="0" i="0" kern="1200" dirty="0">
                <a:solidFill>
                  <a:schemeClr val="tx1"/>
                </a:solidFill>
                <a:effectLst/>
                <a:latin typeface="+mn-lt"/>
                <a:ea typeface="+mn-ea"/>
                <a:cs typeface="+mn-cs"/>
              </a:rPr>
              <a:t>) is a regulatory term in the U.S. Clean Water Act, describing a plan for restoring impaired waters.</a:t>
            </a:r>
          </a:p>
          <a:p>
            <a:pPr fontAlgn="base"/>
            <a:endParaRPr lang="en-US" sz="1200" b="0"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It identifies the maximum amount of a pollutant that a body of water can receive while still meeting water quality standards.</a:t>
            </a:r>
          </a:p>
          <a:p>
            <a:pPr fontAlgn="base"/>
            <a:endParaRPr lang="en-US" sz="1200" b="1"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The pollutant under consideration can come from any source – background loading that occurs naturally, waste loading from point sources, or as runoff from the landscape (referred to as load allocation above).</a:t>
            </a:r>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14</a:t>
            </a:fld>
            <a:endParaRPr lang="en-US"/>
          </a:p>
        </p:txBody>
      </p:sp>
    </p:spTree>
    <p:extLst>
      <p:ext uri="{BB962C8B-B14F-4D97-AF65-F5344CB8AC3E}">
        <p14:creationId xmlns:p14="http://schemas.microsoft.com/office/powerpoint/2010/main" val="376735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In addition to the </a:t>
            </a:r>
            <a:r>
              <a:rPr lang="en-US" sz="1000" b="1" dirty="0"/>
              <a:t>Waste Load Allocation </a:t>
            </a:r>
            <a:r>
              <a:rPr lang="en-US" sz="1000" dirty="0"/>
              <a:t>from point sources and the </a:t>
            </a:r>
            <a:r>
              <a:rPr lang="en-US" sz="1000" b="1" dirty="0"/>
              <a:t>Load Allocation </a:t>
            </a:r>
            <a:r>
              <a:rPr lang="en-US" sz="1000" dirty="0"/>
              <a:t>from runoff and background sources, TMDLs factor in a </a:t>
            </a:r>
            <a:r>
              <a:rPr lang="en-US" sz="1000" b="1" dirty="0"/>
              <a:t>Margin of Safety</a:t>
            </a:r>
            <a:r>
              <a:rPr lang="en-US" sz="1000" dirty="0"/>
              <a:t> as a safety buffer for error, as well as a </a:t>
            </a:r>
            <a:r>
              <a:rPr lang="en-US" sz="1000" b="1" dirty="0"/>
              <a:t>Future Growth Capacity </a:t>
            </a:r>
            <a:r>
              <a:rPr lang="en-US" sz="1000" dirty="0"/>
              <a:t>to allow for added loading from future development.</a:t>
            </a:r>
          </a:p>
          <a:p>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Illegal pollutant sources, such as combined sewer overflows or sewage straight pipes, are not factors into the TMDL calculation. This is because TMDLs are regulatory – addressing capacity for permitted or unpermitted loads, while watershed plan load calculations are non-regulatory. Thus, although much of the pollutant load for bacteria in an urban area may be due to aged sanitary sewer infrastructure, this source is illegal.  Therefore no allocation is made in the TMDL for this source.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Also, TMDLs are developed for a DAY as opposed to loading in watershed plans which typically consider a year.  While the process of development may be somewhat similar, TMDLs are typical developed for a critical flow period (often the period in which the load most greatly exceeds the criteria).  However, because that flow does not occur every day, it can be hard to track success against a TMDL. </a:t>
            </a:r>
          </a:p>
          <a:p>
            <a:endParaRPr lang="en-US" sz="1000" dirty="0"/>
          </a:p>
          <a:p>
            <a:r>
              <a:rPr lang="en-US" sz="1000" dirty="0"/>
              <a:t>For this reason, a TMDL may not always be helpful in achieving implementation.  </a:t>
            </a:r>
          </a:p>
          <a:p>
            <a:endParaRPr lang="en-US" sz="1000" dirty="0"/>
          </a:p>
          <a:p>
            <a:endParaRPr lang="en-US" sz="1000" dirty="0"/>
          </a:p>
          <a:p>
            <a:r>
              <a:rPr lang="en-US" sz="1000" dirty="0"/>
              <a:t> </a:t>
            </a:r>
          </a:p>
        </p:txBody>
      </p:sp>
      <p:sp>
        <p:nvSpPr>
          <p:cNvPr id="4" name="Slide Number Placeholder 3"/>
          <p:cNvSpPr>
            <a:spLocks noGrp="1"/>
          </p:cNvSpPr>
          <p:nvPr>
            <p:ph type="sldNum" sz="quarter" idx="10"/>
          </p:nvPr>
        </p:nvSpPr>
        <p:spPr/>
        <p:txBody>
          <a:bodyPr/>
          <a:lstStyle/>
          <a:p>
            <a:fld id="{7E1573F1-F95D-403A-A47C-A1143ABC9F0B}" type="slidenum">
              <a:rPr lang="en-US" smtClean="0"/>
              <a:t>15</a:t>
            </a:fld>
            <a:endParaRPr lang="en-US"/>
          </a:p>
        </p:txBody>
      </p:sp>
    </p:spTree>
    <p:extLst>
      <p:ext uri="{BB962C8B-B14F-4D97-AF65-F5344CB8AC3E}">
        <p14:creationId xmlns:p14="http://schemas.microsoft.com/office/powerpoint/2010/main" val="342827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As with the process used in load comparison to benchmark loads in watershed planning, a TMDL is also compared to related water quality criteria.  </a:t>
            </a:r>
          </a:p>
          <a:p>
            <a:endParaRPr lang="en-US" sz="1000" dirty="0"/>
          </a:p>
          <a:p>
            <a:r>
              <a:rPr lang="en-US" sz="1000" dirty="0"/>
              <a:t>This TMDL calculation helps regulators determine whether or not there is sufficient capacity in a waterbody for added inputs from permitted point source discharges.</a:t>
            </a:r>
          </a:p>
          <a:p>
            <a:endParaRPr lang="en-US" sz="1000" dirty="0"/>
          </a:p>
          <a:p>
            <a:r>
              <a:rPr lang="en-US" sz="1000" dirty="0"/>
              <a:t>For example, if a stream is already exceeding its water quality criteria for nitrogen, a discharge permit application that would result in added nitrogen inputs from a proposed sewage treatment plant upgrade would not be acceptable.</a:t>
            </a:r>
          </a:p>
          <a:p>
            <a:endParaRPr lang="en-US" sz="1000" dirty="0"/>
          </a:p>
          <a:p>
            <a:r>
              <a:rPr lang="en-US" sz="1000" dirty="0"/>
              <a:t>One interesting note is that permitted dischargers must be allocated all of the capacity in the permit, even if they are discharging significantly less.  This means that the instream concentrations achieved by implementation of a TMDL may often be far less that the WQ standard.  </a:t>
            </a:r>
          </a:p>
        </p:txBody>
      </p:sp>
      <p:sp>
        <p:nvSpPr>
          <p:cNvPr id="4" name="Slide Number Placeholder 3"/>
          <p:cNvSpPr>
            <a:spLocks noGrp="1"/>
          </p:cNvSpPr>
          <p:nvPr>
            <p:ph type="sldNum" sz="quarter" idx="10"/>
          </p:nvPr>
        </p:nvSpPr>
        <p:spPr/>
        <p:txBody>
          <a:bodyPr/>
          <a:lstStyle/>
          <a:p>
            <a:fld id="{7E1573F1-F95D-403A-A47C-A1143ABC9F0B}" type="slidenum">
              <a:rPr lang="en-US" smtClean="0"/>
              <a:t>16</a:t>
            </a:fld>
            <a:endParaRPr lang="en-US"/>
          </a:p>
        </p:txBody>
      </p:sp>
    </p:spTree>
    <p:extLst>
      <p:ext uri="{BB962C8B-B14F-4D97-AF65-F5344CB8AC3E}">
        <p14:creationId xmlns:p14="http://schemas.microsoft.com/office/powerpoint/2010/main" val="9773080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In contrast, a watershed plan is not concerned with how much a discharger is allowed to pollute, but how much they actually are.  The goal is to come up with the most cost effective plan to reduce pollutant loading from existing levels to target levels.   </a:t>
            </a:r>
          </a:p>
          <a:p>
            <a:endParaRPr lang="en-US" sz="1000" dirty="0"/>
          </a:p>
          <a:p>
            <a:r>
              <a:rPr lang="en-US" sz="1000" dirty="0"/>
              <a:t>In this example of an annual load reduction goal for achieving acceptable phosphorus loading, you can see how the phosphorus sources may need to be reallocated to achieve the goal.</a:t>
            </a:r>
          </a:p>
          <a:p>
            <a:endParaRPr lang="en-US" sz="1000" dirty="0"/>
          </a:p>
          <a:p>
            <a:r>
              <a:rPr lang="en-US" sz="1000" dirty="0"/>
              <a:t>Sources from developed, forested and agricultural lands, as well as the stream bank itself, will need to be reduced.</a:t>
            </a:r>
          </a:p>
        </p:txBody>
      </p:sp>
      <p:sp>
        <p:nvSpPr>
          <p:cNvPr id="4" name="Slide Number Placeholder 3"/>
          <p:cNvSpPr>
            <a:spLocks noGrp="1"/>
          </p:cNvSpPr>
          <p:nvPr>
            <p:ph type="sldNum" sz="quarter" idx="10"/>
          </p:nvPr>
        </p:nvSpPr>
        <p:spPr/>
        <p:txBody>
          <a:bodyPr/>
          <a:lstStyle/>
          <a:p>
            <a:fld id="{7E1573F1-F95D-403A-A47C-A1143ABC9F0B}" type="slidenum">
              <a:rPr lang="en-US" smtClean="0"/>
              <a:t>17</a:t>
            </a:fld>
            <a:endParaRPr lang="en-US"/>
          </a:p>
        </p:txBody>
      </p:sp>
    </p:spTree>
    <p:extLst>
      <p:ext uri="{BB962C8B-B14F-4D97-AF65-F5344CB8AC3E}">
        <p14:creationId xmlns:p14="http://schemas.microsoft.com/office/powerpoint/2010/main" val="798277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And, in the next step of planning, we can begin to suggest ways to achieve these goals by recommending corresponding BMPs.  The number of BMPs necessary to achieve load reductions can be calculated and will need to be stated in the plan.</a:t>
            </a:r>
          </a:p>
          <a:p>
            <a:endParaRPr lang="en-US" sz="1000" dirty="0"/>
          </a:p>
          <a:p>
            <a:r>
              <a:rPr lang="en-US" sz="1000" dirty="0"/>
              <a:t>Streambank stabilization can reduce phosphorus loading from eroded soils.  Using literature values some approximations of how many eroding feet of eroding stream will need to be addressed can be calculated.</a:t>
            </a:r>
          </a:p>
          <a:p>
            <a:endParaRPr lang="en-US" sz="1000" dirty="0"/>
          </a:p>
          <a:p>
            <a:r>
              <a:rPr lang="en-US" sz="1000" dirty="0"/>
              <a:t>Stormwater BMPs (such as raingardens or pervious pavement or streetscaping, etc.) on developed land can enhance absorption before runoff reaches the stream.  In this case, the number of acres that would need to be captured can be calculated.</a:t>
            </a:r>
          </a:p>
          <a:p>
            <a:endParaRPr lang="en-US" sz="1000" dirty="0"/>
          </a:p>
          <a:p>
            <a:r>
              <a:rPr lang="en-US" sz="1000" dirty="0"/>
              <a:t>Logging BMPs can also reduce soil-related phosphorus loading by minimizing erosion potential from these operations.  </a:t>
            </a:r>
          </a:p>
          <a:p>
            <a:endParaRPr lang="en-US" sz="1000" dirty="0"/>
          </a:p>
          <a:p>
            <a:r>
              <a:rPr lang="en-US" sz="1000" dirty="0"/>
              <a:t>And, agricultural nutrient management can help keep needed phosphorus on cropland and reduce the application of unneeded additional phosphorus fertilization.</a:t>
            </a:r>
          </a:p>
          <a:p>
            <a:endParaRPr lang="en-US" sz="1000" dirty="0"/>
          </a:p>
          <a:p>
            <a:r>
              <a:rPr lang="en-US" sz="1000" dirty="0"/>
              <a:t>For all of these practices literature can be consulted to estimate the type of gains for a given BMP.</a:t>
            </a:r>
          </a:p>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18</a:t>
            </a:fld>
            <a:endParaRPr lang="en-US"/>
          </a:p>
        </p:txBody>
      </p:sp>
    </p:spTree>
    <p:extLst>
      <p:ext uri="{BB962C8B-B14F-4D97-AF65-F5344CB8AC3E}">
        <p14:creationId xmlns:p14="http://schemas.microsoft.com/office/powerpoint/2010/main" val="3122331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step in the watershed planning process is to compare the pollutant loads and yields among the </a:t>
            </a:r>
            <a:r>
              <a:rPr lang="en-US" dirty="0" err="1"/>
              <a:t>subwatersheds</a:t>
            </a:r>
            <a:r>
              <a:rPr lang="en-US" dirty="0"/>
              <a:t> to assist with their prioritization.</a:t>
            </a:r>
          </a:p>
          <a:p>
            <a:endParaRPr lang="en-US" dirty="0"/>
          </a:p>
          <a:p>
            <a:r>
              <a:rPr lang="en-US" dirty="0"/>
              <a:t>Kentucky’s watershed planning guidance requires that, at a minimum, the loads of total nitrogen, total phosphorus, total suspended solids and E. coli are considered.</a:t>
            </a:r>
          </a:p>
          <a:p>
            <a:endParaRPr lang="en-US" dirty="0"/>
          </a:p>
          <a:p>
            <a:r>
              <a:rPr lang="en-US" dirty="0"/>
              <a:t>By assessing load and yields, we can begin to determine what areas are in most need of improvement.</a:t>
            </a:r>
          </a:p>
        </p:txBody>
      </p:sp>
      <p:sp>
        <p:nvSpPr>
          <p:cNvPr id="4" name="Slide Number Placeholder 3"/>
          <p:cNvSpPr>
            <a:spLocks noGrp="1"/>
          </p:cNvSpPr>
          <p:nvPr>
            <p:ph type="sldNum" sz="quarter" idx="5"/>
          </p:nvPr>
        </p:nvSpPr>
        <p:spPr/>
        <p:txBody>
          <a:bodyPr/>
          <a:lstStyle/>
          <a:p>
            <a:fld id="{7E1573F1-F95D-403A-A47C-A1143ABC9F0B}" type="slidenum">
              <a:rPr lang="en-US" smtClean="0"/>
              <a:t>19</a:t>
            </a:fld>
            <a:endParaRPr lang="en-US"/>
          </a:p>
        </p:txBody>
      </p:sp>
    </p:spTree>
    <p:extLst>
      <p:ext uri="{BB962C8B-B14F-4D97-AF65-F5344CB8AC3E}">
        <p14:creationId xmlns:p14="http://schemas.microsoft.com/office/powerpoint/2010/main" val="2268721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Understanding the concept of pollutant loads is critical to understanding how your watershed is functioning and how best to address any water quality problems.</a:t>
            </a:r>
          </a:p>
          <a:p>
            <a:endParaRPr lang="en-US" sz="1000" dirty="0"/>
          </a:p>
          <a:p>
            <a:r>
              <a:rPr lang="en-US" sz="1000" dirty="0"/>
              <a:t>Loads help us understand the contributions to the problem and where and how to focus our efforts.</a:t>
            </a:r>
          </a:p>
          <a:p>
            <a:endParaRPr lang="en-US" sz="1000" dirty="0"/>
          </a:p>
          <a:p>
            <a:r>
              <a:rPr lang="en-US" sz="1000" dirty="0"/>
              <a:t>This section will review:</a:t>
            </a:r>
          </a:p>
          <a:p>
            <a:endParaRPr lang="en-US" sz="1000" dirty="0"/>
          </a:p>
          <a:p>
            <a:pPr marL="171450" indent="-171450">
              <a:buFont typeface="Arial" panose="020B0604020202020204" pitchFamily="34" charset="0"/>
              <a:buChar char="•"/>
            </a:pPr>
            <a:r>
              <a:rPr lang="en-US" sz="1000" dirty="0"/>
              <a:t>What a Pollutant Load is and how to calculate it.</a:t>
            </a:r>
          </a:p>
          <a:p>
            <a:endParaRPr lang="en-US" sz="1000" dirty="0"/>
          </a:p>
          <a:p>
            <a:pPr marL="171450" indent="-171450">
              <a:buFont typeface="Arial" panose="020B0604020202020204" pitchFamily="34" charset="0"/>
              <a:buChar char="•"/>
            </a:pPr>
            <a:r>
              <a:rPr lang="en-US" sz="1000" dirty="0"/>
              <a:t>How to use the pollutant loading information to identify likely sources and develop appropriate best management practices to address them.</a:t>
            </a:r>
          </a:p>
          <a:p>
            <a:endParaRPr lang="en-US" sz="1000" dirty="0"/>
          </a:p>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2</a:t>
            </a:fld>
            <a:endParaRPr lang="en-US"/>
          </a:p>
        </p:txBody>
      </p:sp>
    </p:spTree>
    <p:extLst>
      <p:ext uri="{BB962C8B-B14F-4D97-AF65-F5344CB8AC3E}">
        <p14:creationId xmlns:p14="http://schemas.microsoft.com/office/powerpoint/2010/main" val="40020524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by comparing the actual loads to the target loads, we can see how much pollutant reduction is needed to meet water quality standards.</a:t>
            </a:r>
          </a:p>
        </p:txBody>
      </p:sp>
      <p:sp>
        <p:nvSpPr>
          <p:cNvPr id="4" name="Slide Number Placeholder 3"/>
          <p:cNvSpPr>
            <a:spLocks noGrp="1"/>
          </p:cNvSpPr>
          <p:nvPr>
            <p:ph type="sldNum" sz="quarter" idx="5"/>
          </p:nvPr>
        </p:nvSpPr>
        <p:spPr/>
        <p:txBody>
          <a:bodyPr/>
          <a:lstStyle/>
          <a:p>
            <a:fld id="{7E1573F1-F95D-403A-A47C-A1143ABC9F0B}" type="slidenum">
              <a:rPr lang="en-US" smtClean="0"/>
              <a:t>20</a:t>
            </a:fld>
            <a:endParaRPr lang="en-US"/>
          </a:p>
        </p:txBody>
      </p:sp>
    </p:spTree>
    <p:extLst>
      <p:ext uri="{BB962C8B-B14F-4D97-AF65-F5344CB8AC3E}">
        <p14:creationId xmlns:p14="http://schemas.microsoft.com/office/powerpoint/2010/main" val="3741264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 prioritization should also consider other contributing factors in each </a:t>
            </a:r>
            <a:r>
              <a:rPr lang="en-US" dirty="0" err="1"/>
              <a:t>subwatershed</a:t>
            </a:r>
            <a:r>
              <a:rPr lang="en-US" dirty="0"/>
              <a:t>, such as:</a:t>
            </a:r>
          </a:p>
          <a:p>
            <a:endParaRPr lang="en-US" dirty="0"/>
          </a:p>
          <a:p>
            <a:pPr marL="171450" indent="-171450">
              <a:buFont typeface="Arial" panose="020B0604020202020204" pitchFamily="34" charset="0"/>
              <a:buChar char="•"/>
            </a:pPr>
            <a:r>
              <a:rPr lang="en-US" dirty="0"/>
              <a:t>Land use and land cover characterization - What types of BMPs will be needed to address the prevailing land uses?  Are these likely to be effective?  Is much of the watershed area already protected as public or forested lands?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Geological characteristics – Is the geology favorable for karst formations that would allow for underground pollutant flows into or out of the watershed area?</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Soil characteristics – Is the soil type easily erodible and likely to contribute to loading?  Does it allow for slow or fast infiltration rates?  Are the soils already high in certain nutrients?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Stakeholder support – Is there local interest in protecting or restoring water quality?  What are the local goals or special water interests?  Do these align with the watershed planning goals?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Local concerns that may strengthen support – Is there a strong local concern, such as pending development permit or a threatened water supply, that may bolster related watershed management initiatives?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Available funds that may make some </a:t>
            </a:r>
            <a:r>
              <a:rPr lang="en-US" dirty="0" err="1"/>
              <a:t>subwatershed</a:t>
            </a:r>
            <a:r>
              <a:rPr lang="en-US" dirty="0"/>
              <a:t> efforts easier – Are there related funding sources that can help pay for proposed BMPs, such as Farm Bill cost-share programs that help pay for agricultural practices?  Could a proposed development project incorporate BMPs, such as stormwater retention basins?  Could you work with a recreational trail planning effort to add some water education signage?</a:t>
            </a:r>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21</a:t>
            </a:fld>
            <a:endParaRPr lang="en-US"/>
          </a:p>
        </p:txBody>
      </p:sp>
    </p:spTree>
    <p:extLst>
      <p:ext uri="{BB962C8B-B14F-4D97-AF65-F5344CB8AC3E}">
        <p14:creationId xmlns:p14="http://schemas.microsoft.com/office/powerpoint/2010/main" val="20849571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evaluated the monitoring data and the relevant watershed characteristics, then prioritized your focus areas and identified likely sources, you can begin developing appropriate best management practice recommendations.  </a:t>
            </a:r>
          </a:p>
          <a:p>
            <a:endParaRPr lang="en-US" dirty="0"/>
          </a:p>
          <a:p>
            <a:r>
              <a:rPr lang="en-US" dirty="0"/>
              <a:t>This is the stage at which we will approach the next Watershed Academy Modules, which will discuss land use impacts to water quality and related best management practices.</a:t>
            </a:r>
          </a:p>
        </p:txBody>
      </p:sp>
      <p:sp>
        <p:nvSpPr>
          <p:cNvPr id="4" name="Slide Number Placeholder 3"/>
          <p:cNvSpPr>
            <a:spLocks noGrp="1"/>
          </p:cNvSpPr>
          <p:nvPr>
            <p:ph type="sldNum" sz="quarter" idx="5"/>
          </p:nvPr>
        </p:nvSpPr>
        <p:spPr/>
        <p:txBody>
          <a:bodyPr/>
          <a:lstStyle/>
          <a:p>
            <a:fld id="{7E1573F1-F95D-403A-A47C-A1143ABC9F0B}" type="slidenum">
              <a:rPr lang="en-US" smtClean="0"/>
              <a:t>22</a:t>
            </a:fld>
            <a:endParaRPr lang="en-US"/>
          </a:p>
        </p:txBody>
      </p:sp>
    </p:spTree>
    <p:extLst>
      <p:ext uri="{BB962C8B-B14F-4D97-AF65-F5344CB8AC3E}">
        <p14:creationId xmlns:p14="http://schemas.microsoft.com/office/powerpoint/2010/main" val="11213020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moving into this module’s final section, which will delve into some spreadsheet tools for managing and manipulating data, we will go through a few exercises in interpreting flow and loading graphs. </a:t>
            </a:r>
          </a:p>
          <a:p>
            <a:endParaRPr lang="en-US" dirty="0"/>
          </a:p>
          <a:p>
            <a:r>
              <a:rPr lang="en-US" dirty="0"/>
              <a:t>This overview should help you better understand some of the technical subtleties of these graphs and fine-tune your management recommendations.</a:t>
            </a:r>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23</a:t>
            </a:fld>
            <a:endParaRPr lang="en-US"/>
          </a:p>
        </p:txBody>
      </p:sp>
    </p:spTree>
    <p:extLst>
      <p:ext uri="{BB962C8B-B14F-4D97-AF65-F5344CB8AC3E}">
        <p14:creationId xmlns:p14="http://schemas.microsoft.com/office/powerpoint/2010/main" val="41504104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first familiarize ourselves with a Flow Duration Curve.</a:t>
            </a:r>
          </a:p>
          <a:p>
            <a:endParaRPr lang="en-US" dirty="0"/>
          </a:p>
          <a:p>
            <a:r>
              <a:rPr lang="en-US" dirty="0"/>
              <a:t>This type of graph plots flows vs the percentage of time that a specific flow rate is equaled or exceeded. </a:t>
            </a:r>
            <a:r>
              <a:rPr lang="en-US" sz="1200" b="0" i="0" kern="1200" dirty="0">
                <a:solidFill>
                  <a:schemeClr val="tx1"/>
                </a:solidFill>
                <a:effectLst/>
                <a:latin typeface="+mn-lt"/>
                <a:ea typeface="+mn-ea"/>
                <a:cs typeface="+mn-cs"/>
              </a:rPr>
              <a:t>A flow duration curve characterizes the ability of the basin to provide flows of various magnitudes.</a:t>
            </a:r>
            <a:endParaRPr lang="en-US" dirty="0"/>
          </a:p>
          <a:p>
            <a:endParaRPr lang="en-US" dirty="0"/>
          </a:p>
          <a:p>
            <a:r>
              <a:rPr lang="en-US" dirty="0"/>
              <a:t>The highest flows are plotted on the left side of the graph, and the lowest flows (possibly down to zero) are on the right side of the graph.</a:t>
            </a:r>
          </a:p>
          <a:p>
            <a:endParaRPr lang="en-US" dirty="0"/>
          </a:p>
          <a:p>
            <a:r>
              <a:rPr lang="en-US" dirty="0"/>
              <a:t>Mid-range flows are plotted in the middle of the curve.</a:t>
            </a:r>
          </a:p>
          <a:p>
            <a:endParaRPr lang="en-US" dirty="0"/>
          </a:p>
          <a:p>
            <a:r>
              <a:rPr lang="en-US" dirty="0"/>
              <a:t>A logarithmic scale is typically for used for flow values on the y-axis.</a:t>
            </a:r>
          </a:p>
          <a:p>
            <a:endParaRPr lang="en-US" dirty="0"/>
          </a:p>
          <a:p>
            <a:r>
              <a:rPr lang="en-US" sz="1200" b="0" i="0" kern="1200" dirty="0">
                <a:solidFill>
                  <a:schemeClr val="tx1"/>
                </a:solidFill>
                <a:effectLst/>
                <a:latin typeface="+mn-lt"/>
                <a:ea typeface="+mn-ea"/>
                <a:cs typeface="+mn-cs"/>
              </a:rPr>
              <a:t>Further info: The shape of a flow-duration curve in its upper and lower regions is particularly significant in evaluating the stream and basin characteristics. The shape of the curve in the high-flow region indicates the type of flood regime the basin is likely to have, whereas, the shape of the low-flow region characterizes the ability of the basin to sustain low flows during dry seasons. A very steep curve (high flows for short periods) would be expected for rain-caused floods on small watersheds. Snowmelt floods, which last for several days, or regulation of floods with reservoir storage, will generally result in a much flatter curve near the upper limit. In the low-flow region, an intermittent stream would exhibit periods of no flow, whereas, a very flat curve indicates that moderate flows are sustained throughout the year due to natural or artificial streamflow regulation, or due to a large groundwater capacity which sustains the base flow to the stream.  (Source: Oregon State University, </a:t>
            </a:r>
            <a:r>
              <a:rPr lang="en-US" dirty="0">
                <a:hlinkClick r:id="rId3"/>
              </a:rPr>
              <a:t>https://streamflow.engr.oregonstate.edu/analysis/flow/index.htm</a:t>
            </a:r>
            <a:r>
              <a:rPr lang="en-US" dirty="0"/>
              <a:t>)</a:t>
            </a:r>
          </a:p>
        </p:txBody>
      </p:sp>
      <p:sp>
        <p:nvSpPr>
          <p:cNvPr id="4" name="Slide Number Placeholder 3"/>
          <p:cNvSpPr>
            <a:spLocks noGrp="1"/>
          </p:cNvSpPr>
          <p:nvPr>
            <p:ph type="sldNum" sz="quarter" idx="5"/>
          </p:nvPr>
        </p:nvSpPr>
        <p:spPr/>
        <p:txBody>
          <a:bodyPr/>
          <a:lstStyle/>
          <a:p>
            <a:fld id="{7E1573F1-F95D-403A-A47C-A1143ABC9F0B}" type="slidenum">
              <a:rPr lang="en-US" smtClean="0"/>
              <a:t>24</a:t>
            </a:fld>
            <a:endParaRPr lang="en-US"/>
          </a:p>
        </p:txBody>
      </p:sp>
    </p:spTree>
    <p:extLst>
      <p:ext uri="{BB962C8B-B14F-4D97-AF65-F5344CB8AC3E}">
        <p14:creationId xmlns:p14="http://schemas.microsoft.com/office/powerpoint/2010/main" val="17245915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load duration curve plots the pollutant’s benchmark value multiplied by flow and then a conversion factor for the time frame being used.</a:t>
            </a:r>
          </a:p>
          <a:p>
            <a:endParaRPr lang="en-US" dirty="0"/>
          </a:p>
          <a:p>
            <a:r>
              <a:rPr lang="en-US" dirty="0"/>
              <a:t>In this example, we are looking at fecal coliform loading per day, with the benchmark value indicated by the blue line.</a:t>
            </a:r>
          </a:p>
          <a:p>
            <a:endParaRPr lang="en-US" dirty="0"/>
          </a:p>
          <a:p>
            <a:r>
              <a:rPr lang="en-US" dirty="0"/>
              <a:t>Specific monitoring results are plotted with their respective fecal coliform concentrations and flow rates.</a:t>
            </a:r>
          </a:p>
          <a:p>
            <a:endParaRPr lang="en-US" dirty="0"/>
          </a:p>
          <a:p>
            <a:r>
              <a:rPr lang="en-US" dirty="0"/>
              <a:t>Sampling results characterized as occurring wet events” by the level of preceding rainfall are plotted as green triangles.</a:t>
            </a:r>
          </a:p>
          <a:p>
            <a:endParaRPr lang="en-US" dirty="0"/>
          </a:p>
          <a:p>
            <a:r>
              <a:rPr lang="en-US" dirty="0"/>
              <a:t>“Dry event” results are plotted as red squares.</a:t>
            </a:r>
          </a:p>
        </p:txBody>
      </p:sp>
      <p:sp>
        <p:nvSpPr>
          <p:cNvPr id="4" name="Slide Number Placeholder 3"/>
          <p:cNvSpPr>
            <a:spLocks noGrp="1"/>
          </p:cNvSpPr>
          <p:nvPr>
            <p:ph type="sldNum" sz="quarter" idx="5"/>
          </p:nvPr>
        </p:nvSpPr>
        <p:spPr/>
        <p:txBody>
          <a:bodyPr/>
          <a:lstStyle/>
          <a:p>
            <a:fld id="{7E1573F1-F95D-403A-A47C-A1143ABC9F0B}" type="slidenum">
              <a:rPr lang="en-US" smtClean="0"/>
              <a:t>25</a:t>
            </a:fld>
            <a:endParaRPr lang="en-US"/>
          </a:p>
        </p:txBody>
      </p:sp>
    </p:spTree>
    <p:extLst>
      <p:ext uri="{BB962C8B-B14F-4D97-AF65-F5344CB8AC3E}">
        <p14:creationId xmlns:p14="http://schemas.microsoft.com/office/powerpoint/2010/main" val="17959180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Check comprehension of flow duration curve by reviewing the parts of </a:t>
            </a:r>
            <a:r>
              <a:rPr lang="en-US"/>
              <a:t>the graph.</a:t>
            </a:r>
            <a:endParaRPr lang="en-US" dirty="0"/>
          </a:p>
          <a:p>
            <a:endParaRPr lang="en-US" dirty="0"/>
          </a:p>
          <a:p>
            <a:r>
              <a:rPr lang="en-US" dirty="0"/>
              <a:t>You can see on this graph that most of the results above the benchmark line, or above the water quality criteria, were collected during wet events.</a:t>
            </a:r>
          </a:p>
          <a:p>
            <a:endParaRPr lang="en-US" dirty="0"/>
          </a:p>
          <a:p>
            <a:r>
              <a:rPr lang="en-US" dirty="0"/>
              <a:t>This implies that the fecal coliform is most likely being contributed by rainfall-related runoff.</a:t>
            </a:r>
          </a:p>
          <a:p>
            <a:endParaRPr lang="en-US" dirty="0"/>
          </a:p>
          <a:p>
            <a:r>
              <a:rPr lang="en-US" dirty="0"/>
              <a:t>What are some possible sources that could be causing this?</a:t>
            </a:r>
          </a:p>
          <a:p>
            <a:pPr marL="171450" indent="-171450">
              <a:buFontTx/>
              <a:buChar char="-"/>
            </a:pPr>
            <a:r>
              <a:rPr lang="en-US" dirty="0"/>
              <a:t>Sanitary sewer or combined sewer overflows</a:t>
            </a:r>
          </a:p>
          <a:p>
            <a:pPr marL="171450" indent="-171450">
              <a:buFontTx/>
              <a:buChar char="-"/>
            </a:pPr>
            <a:r>
              <a:rPr lang="en-US" dirty="0"/>
              <a:t>Livestock waste from pasture land</a:t>
            </a:r>
          </a:p>
          <a:p>
            <a:pPr marL="171450" indent="-171450">
              <a:buFontTx/>
              <a:buChar char="-"/>
            </a:pPr>
            <a:r>
              <a:rPr lang="en-US" dirty="0"/>
              <a:t>Inundated septic system drainage fields</a:t>
            </a:r>
          </a:p>
          <a:p>
            <a:pPr marL="171450" indent="-171450">
              <a:buFontTx/>
              <a:buChar char="-"/>
            </a:pPr>
            <a:r>
              <a:rPr lang="en-US" dirty="0"/>
              <a:t>Pet or wildlife wastes</a:t>
            </a:r>
          </a:p>
        </p:txBody>
      </p:sp>
      <p:sp>
        <p:nvSpPr>
          <p:cNvPr id="4" name="Slide Number Placeholder 3"/>
          <p:cNvSpPr>
            <a:spLocks noGrp="1"/>
          </p:cNvSpPr>
          <p:nvPr>
            <p:ph type="sldNum" sz="quarter" idx="5"/>
          </p:nvPr>
        </p:nvSpPr>
        <p:spPr/>
        <p:txBody>
          <a:bodyPr/>
          <a:lstStyle/>
          <a:p>
            <a:fld id="{7E1573F1-F95D-403A-A47C-A1143ABC9F0B}" type="slidenum">
              <a:rPr lang="en-US" smtClean="0"/>
              <a:t>26</a:t>
            </a:fld>
            <a:endParaRPr lang="en-US"/>
          </a:p>
        </p:txBody>
      </p:sp>
    </p:spTree>
    <p:extLst>
      <p:ext uri="{BB962C8B-B14F-4D97-AF65-F5344CB8AC3E}">
        <p14:creationId xmlns:p14="http://schemas.microsoft.com/office/powerpoint/2010/main" val="40104372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Isn’t this the same as the previous slide?</a:t>
            </a:r>
          </a:p>
        </p:txBody>
      </p:sp>
      <p:sp>
        <p:nvSpPr>
          <p:cNvPr id="4" name="Slide Number Placeholder 3"/>
          <p:cNvSpPr>
            <a:spLocks noGrp="1"/>
          </p:cNvSpPr>
          <p:nvPr>
            <p:ph type="sldNum" sz="quarter" idx="5"/>
          </p:nvPr>
        </p:nvSpPr>
        <p:spPr/>
        <p:txBody>
          <a:bodyPr/>
          <a:lstStyle/>
          <a:p>
            <a:fld id="{7E1573F1-F95D-403A-A47C-A1143ABC9F0B}" type="slidenum">
              <a:rPr lang="en-US" smtClean="0"/>
              <a:t>27</a:t>
            </a:fld>
            <a:endParaRPr lang="en-US"/>
          </a:p>
        </p:txBody>
      </p:sp>
    </p:spTree>
    <p:extLst>
      <p:ext uri="{BB962C8B-B14F-4D97-AF65-F5344CB8AC3E}">
        <p14:creationId xmlns:p14="http://schemas.microsoft.com/office/powerpoint/2010/main" val="21452059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benefits of considering load duration curves before drawing conclusions about pollutant sources and causes.</a:t>
            </a:r>
          </a:p>
        </p:txBody>
      </p:sp>
      <p:sp>
        <p:nvSpPr>
          <p:cNvPr id="4" name="Slide Number Placeholder 3"/>
          <p:cNvSpPr>
            <a:spLocks noGrp="1"/>
          </p:cNvSpPr>
          <p:nvPr>
            <p:ph type="sldNum" sz="quarter" idx="5"/>
          </p:nvPr>
        </p:nvSpPr>
        <p:spPr/>
        <p:txBody>
          <a:bodyPr/>
          <a:lstStyle/>
          <a:p>
            <a:fld id="{7E1573F1-F95D-403A-A47C-A1143ABC9F0B}" type="slidenum">
              <a:rPr lang="en-US" smtClean="0"/>
              <a:t>28</a:t>
            </a:fld>
            <a:endParaRPr lang="en-US"/>
          </a:p>
        </p:txBody>
      </p:sp>
    </p:spTree>
    <p:extLst>
      <p:ext uri="{BB962C8B-B14F-4D97-AF65-F5344CB8AC3E}">
        <p14:creationId xmlns:p14="http://schemas.microsoft.com/office/powerpoint/2010/main" val="3401676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A pollutant load is the amount of a specific pollutant moving through a stream. </a:t>
            </a:r>
          </a:p>
          <a:p>
            <a:endParaRPr lang="en-US" sz="1000" dirty="0"/>
          </a:p>
          <a:p>
            <a:r>
              <a:rPr lang="en-US" sz="1000" dirty="0"/>
              <a:t>It is based on both the concentration and the flow rate and is generally expressed as a weight of the pollutant over a period of time.</a:t>
            </a:r>
          </a:p>
          <a:p>
            <a:endParaRPr lang="en-US" sz="1000" dirty="0"/>
          </a:p>
          <a:p>
            <a:r>
              <a:rPr lang="en-US" sz="1000" dirty="0"/>
              <a:t>Example: pounds/day of nitrogen </a:t>
            </a:r>
          </a:p>
          <a:p>
            <a:endParaRPr lang="en-US" sz="1000" dirty="0"/>
          </a:p>
          <a:p>
            <a:r>
              <a:rPr lang="en-US" sz="1000" dirty="0"/>
              <a:t>In the diagram above, the concentration of the “pollutant” in the jars transitions from more dilute on the left to more concentrated on the right.</a:t>
            </a:r>
          </a:p>
          <a:p>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Pollutant loads are important in watershed planning because they allow a more balanced comparison of </a:t>
            </a:r>
            <a:r>
              <a:rPr lang="en-US" sz="1000" dirty="0" err="1"/>
              <a:t>subwatersheds</a:t>
            </a:r>
            <a:r>
              <a:rPr lang="en-US" sz="1000" dirty="0"/>
              <a:t> and their associated pollutant contributions.</a:t>
            </a:r>
          </a:p>
          <a:p>
            <a:endParaRPr lang="en-US" sz="1000" dirty="0"/>
          </a:p>
          <a:p>
            <a:r>
              <a:rPr lang="en-US" sz="1000" dirty="0"/>
              <a:t>Within the example watershed, the concentration becomes more diluted as it moves toward larger stream reaches with higher flows or discharges.</a:t>
            </a:r>
          </a:p>
          <a:p>
            <a:endParaRPr lang="en-US" sz="1000" dirty="0"/>
          </a:p>
          <a:p>
            <a:r>
              <a:rPr lang="en-US" sz="1000" dirty="0"/>
              <a:t>However, the </a:t>
            </a:r>
            <a:r>
              <a:rPr lang="en-US" sz="1000" b="1" dirty="0"/>
              <a:t>actual load of the pollutant may be greater from </a:t>
            </a:r>
            <a:r>
              <a:rPr lang="en-US" sz="1000" b="1" dirty="0" err="1"/>
              <a:t>subwatersheds</a:t>
            </a:r>
            <a:r>
              <a:rPr lang="en-US" sz="1000" b="1" dirty="0"/>
              <a:t> with lower concentrations IF THEY HAVE GREATER FLOWS</a:t>
            </a:r>
            <a:r>
              <a:rPr lang="en-US" sz="1000" dirty="0"/>
              <a:t>, as opposed to a </a:t>
            </a:r>
            <a:r>
              <a:rPr lang="en-US" sz="1000" dirty="0" err="1"/>
              <a:t>subwatershed</a:t>
            </a:r>
            <a:r>
              <a:rPr lang="en-US" sz="1000" dirty="0"/>
              <a:t> that has a higher pollutant concentration, but only a trickle of flow.</a:t>
            </a:r>
          </a:p>
          <a:p>
            <a:endParaRPr lang="en-US" sz="1000" dirty="0"/>
          </a:p>
          <a:p>
            <a:r>
              <a:rPr lang="en-US" sz="1000" dirty="0"/>
              <a:t>Large pollutant loads can have significant impacts on the larger watershed as a whole.</a:t>
            </a:r>
          </a:p>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3</a:t>
            </a:fld>
            <a:endParaRPr lang="en-US"/>
          </a:p>
        </p:txBody>
      </p:sp>
    </p:spTree>
    <p:extLst>
      <p:ext uri="{BB962C8B-B14F-4D97-AF65-F5344CB8AC3E}">
        <p14:creationId xmlns:p14="http://schemas.microsoft.com/office/powerpoint/2010/main" val="389940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The load formula demonstrates the impact of including flow, by multiplying a known concentration by this value.</a:t>
            </a:r>
          </a:p>
          <a:p>
            <a:endParaRPr lang="en-US" sz="1000" dirty="0"/>
          </a:p>
          <a:p>
            <a:r>
              <a:rPr lang="en-US" sz="1000" dirty="0"/>
              <a:t>The greater the VOLUME/time, the greater the resulting load in MASS/time.</a:t>
            </a:r>
          </a:p>
          <a:p>
            <a:endParaRPr lang="en-US" sz="1000" dirty="0"/>
          </a:p>
          <a:p>
            <a:r>
              <a:rPr lang="en-US" sz="1000" dirty="0"/>
              <a:t>The chart shows conversion factors that can be used to translate from cubic feet per second to daily, monthly and annual loads,</a:t>
            </a:r>
          </a:p>
        </p:txBody>
      </p:sp>
      <p:sp>
        <p:nvSpPr>
          <p:cNvPr id="4" name="Slide Number Placeholder 3"/>
          <p:cNvSpPr>
            <a:spLocks noGrp="1"/>
          </p:cNvSpPr>
          <p:nvPr>
            <p:ph type="sldNum" sz="quarter" idx="10"/>
          </p:nvPr>
        </p:nvSpPr>
        <p:spPr/>
        <p:txBody>
          <a:bodyPr/>
          <a:lstStyle/>
          <a:p>
            <a:fld id="{7E1573F1-F95D-403A-A47C-A1143ABC9F0B}" type="slidenum">
              <a:rPr lang="en-US" smtClean="0"/>
              <a:t>4</a:t>
            </a:fld>
            <a:endParaRPr lang="en-US"/>
          </a:p>
        </p:txBody>
      </p:sp>
    </p:spTree>
    <p:extLst>
      <p:ext uri="{BB962C8B-B14F-4D97-AF65-F5344CB8AC3E}">
        <p14:creationId xmlns:p14="http://schemas.microsoft.com/office/powerpoint/2010/main" val="4110623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To account for geographic size differences between watersheds or </a:t>
            </a:r>
            <a:r>
              <a:rPr lang="en-US" sz="1000" dirty="0" err="1"/>
              <a:t>subwatersheds</a:t>
            </a:r>
            <a:r>
              <a:rPr lang="en-US" sz="1000" dirty="0"/>
              <a:t>, annual loads must be normalized.</a:t>
            </a:r>
          </a:p>
          <a:p>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This will enable the comparison and prioritization of </a:t>
            </a:r>
            <a:r>
              <a:rPr lang="en-US" sz="1000" dirty="0" err="1"/>
              <a:t>subwatershed</a:t>
            </a:r>
            <a:r>
              <a:rPr lang="en-US" sz="1000" dirty="0"/>
              <a:t> areas during the watershed planning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To do this, a </a:t>
            </a:r>
            <a:r>
              <a:rPr lang="en-US" sz="1000" b="1" dirty="0"/>
              <a:t>pollutant yield is calculated by dividing the total load by a unit of area</a:t>
            </a:r>
            <a:r>
              <a:rPr lang="en-US" sz="1000" dirty="0"/>
              <a:t>, such as square miles.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Yields are especially important to consider for nonpoint sources, since they account for land runoff 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In this diagram of a watershed, the total load would account for all of the pollutant reaching the most downstream point, and the yield would be calculated by dividing this load by the entire area of the delineated watershed (black line) + the area flowing into the upstream station.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So, loads refer to pollutant measurements at a point and yields to pollutant amounts contributed by a land area.</a:t>
            </a:r>
          </a:p>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5</a:t>
            </a:fld>
            <a:endParaRPr lang="en-US"/>
          </a:p>
        </p:txBody>
      </p:sp>
    </p:spTree>
    <p:extLst>
      <p:ext uri="{BB962C8B-B14F-4D97-AF65-F5344CB8AC3E}">
        <p14:creationId xmlns:p14="http://schemas.microsoft.com/office/powerpoint/2010/main" val="4262345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dirty="0">
                <a:solidFill>
                  <a:schemeClr val="tx2"/>
                </a:solidFill>
                <a:highlight>
                  <a:srgbClr val="FFFF00"/>
                </a:highlight>
              </a:rPr>
              <a:t>We can further define the load as either incremental or total.</a:t>
            </a:r>
          </a:p>
          <a:p>
            <a:endParaRPr lang="en-US" sz="1000" b="0" dirty="0">
              <a:solidFill>
                <a:schemeClr val="tx2"/>
              </a:solidFill>
              <a:highlight>
                <a:srgbClr val="FFFF00"/>
              </a:highlight>
            </a:endParaRPr>
          </a:p>
          <a:p>
            <a:r>
              <a:rPr lang="en-US" sz="1000" b="0" dirty="0">
                <a:solidFill>
                  <a:schemeClr val="tx2"/>
                </a:solidFill>
                <a:highlight>
                  <a:srgbClr val="FFFF00"/>
                </a:highlight>
              </a:rPr>
              <a:t>The </a:t>
            </a:r>
            <a:r>
              <a:rPr lang="en-US" sz="1000" b="1" dirty="0">
                <a:solidFill>
                  <a:schemeClr val="tx2"/>
                </a:solidFill>
                <a:highlight>
                  <a:srgbClr val="FFFF00"/>
                </a:highlight>
              </a:rPr>
              <a:t>total load is everything that is delivered to a given sampling point</a:t>
            </a:r>
            <a:r>
              <a:rPr lang="en-US" sz="1000" b="0" dirty="0">
                <a:solidFill>
                  <a:schemeClr val="tx2"/>
                </a:solidFill>
                <a:highlight>
                  <a:srgbClr val="FFFF00"/>
                </a:highlight>
              </a:rPr>
              <a:t>.  </a:t>
            </a:r>
          </a:p>
          <a:p>
            <a:endParaRPr lang="en-US" sz="1000" b="0" dirty="0">
              <a:solidFill>
                <a:schemeClr val="tx2"/>
              </a:solidFill>
              <a:highlight>
                <a:srgbClr val="FFFF00"/>
              </a:highlight>
            </a:endParaRPr>
          </a:p>
          <a:p>
            <a:r>
              <a:rPr lang="en-US" sz="1000" b="0" dirty="0">
                <a:solidFill>
                  <a:schemeClr val="tx2"/>
                </a:solidFill>
                <a:highlight>
                  <a:srgbClr val="FFFF00"/>
                </a:highlight>
              </a:rPr>
              <a:t>For watershed planning, however, you need to know how specific areas contribute to that load.  </a:t>
            </a:r>
          </a:p>
          <a:p>
            <a:endParaRPr lang="en-US" sz="1000" b="0" dirty="0">
              <a:solidFill>
                <a:schemeClr val="tx2"/>
              </a:solidFill>
              <a:highlight>
                <a:srgbClr val="FFFF00"/>
              </a:highlight>
            </a:endParaRPr>
          </a:p>
          <a:p>
            <a:r>
              <a:rPr lang="en-US" sz="1000" b="0" dirty="0">
                <a:solidFill>
                  <a:schemeClr val="tx2"/>
                </a:solidFill>
                <a:highlight>
                  <a:srgbClr val="FFFF00"/>
                </a:highlight>
              </a:rPr>
              <a:t>To figure out the loading from a localized area, you will need to </a:t>
            </a:r>
            <a:r>
              <a:rPr lang="en-US" sz="1000" b="0" dirty="0" err="1">
                <a:solidFill>
                  <a:schemeClr val="tx2"/>
                </a:solidFill>
                <a:highlight>
                  <a:srgbClr val="FFFF00"/>
                </a:highlight>
              </a:rPr>
              <a:t>substract</a:t>
            </a:r>
            <a:r>
              <a:rPr lang="en-US" sz="1000" b="0" dirty="0">
                <a:solidFill>
                  <a:schemeClr val="tx2"/>
                </a:solidFill>
                <a:highlight>
                  <a:srgbClr val="FFFF00"/>
                </a:highlight>
              </a:rPr>
              <a:t> out the upstream </a:t>
            </a:r>
            <a:r>
              <a:rPr lang="en-US" sz="1000" b="0">
                <a:solidFill>
                  <a:schemeClr val="tx2"/>
                </a:solidFill>
                <a:highlight>
                  <a:srgbClr val="FFFF00"/>
                </a:highlight>
              </a:rPr>
              <a:t>loading contributions.</a:t>
            </a:r>
            <a:endParaRPr lang="en-US" sz="1000" b="0" dirty="0">
              <a:solidFill>
                <a:schemeClr val="tx2"/>
              </a:solidFill>
              <a:highlight>
                <a:srgbClr val="FFFF00"/>
              </a:highlight>
            </a:endParaRPr>
          </a:p>
          <a:p>
            <a:endParaRPr lang="en-US" sz="1000" b="0" dirty="0">
              <a:solidFill>
                <a:schemeClr val="tx2"/>
              </a:solidFill>
              <a:highlight>
                <a:srgbClr val="FFFF00"/>
              </a:highlight>
            </a:endParaRPr>
          </a:p>
          <a:p>
            <a:r>
              <a:rPr lang="en-US" sz="1000" b="0" dirty="0">
                <a:solidFill>
                  <a:schemeClr val="tx2"/>
                </a:solidFill>
                <a:highlight>
                  <a:srgbClr val="FFFF00"/>
                </a:highlight>
              </a:rPr>
              <a:t>Let’s say the total load at the red site is 10.  If each of the green dots contribute 4, what is the incremental load contributed by sources in the yellow area? (10-4-4 = 2)</a:t>
            </a:r>
          </a:p>
          <a:p>
            <a:endParaRPr lang="en-US" sz="1000" b="0" dirty="0">
              <a:solidFill>
                <a:schemeClr val="tx2"/>
              </a:solidFill>
              <a:highlight>
                <a:srgbClr val="FFFF00"/>
              </a:highlight>
            </a:endParaRPr>
          </a:p>
          <a:p>
            <a:r>
              <a:rPr lang="en-US" sz="1000" b="0" dirty="0">
                <a:solidFill>
                  <a:schemeClr val="tx2"/>
                </a:solidFill>
                <a:highlight>
                  <a:srgbClr val="FFFF00"/>
                </a:highlight>
              </a:rPr>
              <a:t>Incremental loads refer to the portion of the load from a </a:t>
            </a:r>
            <a:r>
              <a:rPr lang="en-US" sz="1000" b="0" dirty="0" err="1">
                <a:solidFill>
                  <a:schemeClr val="tx2"/>
                </a:solidFill>
                <a:highlight>
                  <a:srgbClr val="FFFF00"/>
                </a:highlight>
              </a:rPr>
              <a:t>subwatershed</a:t>
            </a:r>
            <a:r>
              <a:rPr lang="en-US" sz="1000" b="0" dirty="0">
                <a:solidFill>
                  <a:schemeClr val="tx2"/>
                </a:solidFill>
                <a:highlight>
                  <a:srgbClr val="FFFF00"/>
                </a:highlight>
              </a:rPr>
              <a:t> area, as opposed to the total load from the entire watershed.</a:t>
            </a:r>
          </a:p>
        </p:txBody>
      </p:sp>
      <p:sp>
        <p:nvSpPr>
          <p:cNvPr id="4" name="Slide Number Placeholder 3"/>
          <p:cNvSpPr>
            <a:spLocks noGrp="1"/>
          </p:cNvSpPr>
          <p:nvPr>
            <p:ph type="sldNum" sz="quarter" idx="10"/>
          </p:nvPr>
        </p:nvSpPr>
        <p:spPr/>
        <p:txBody>
          <a:bodyPr/>
          <a:lstStyle/>
          <a:p>
            <a:fld id="{7E1573F1-F95D-403A-A47C-A1143ABC9F0B}" type="slidenum">
              <a:rPr lang="en-US" smtClean="0"/>
              <a:t>6</a:t>
            </a:fld>
            <a:endParaRPr lang="en-US"/>
          </a:p>
        </p:txBody>
      </p:sp>
    </p:spTree>
    <p:extLst>
      <p:ext uri="{BB962C8B-B14F-4D97-AF65-F5344CB8AC3E}">
        <p14:creationId xmlns:p14="http://schemas.microsoft.com/office/powerpoint/2010/main" val="2524088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Just as you can have total and incremental load, you can have total and incremental yields:</a:t>
            </a:r>
          </a:p>
          <a:p>
            <a:endParaRPr lang="en-US" sz="1000" dirty="0"/>
          </a:p>
          <a:p>
            <a:r>
              <a:rPr lang="en-US" sz="1000" dirty="0"/>
              <a:t>For the total load, you divide the total load by the area of land draining to the point.  For the red side, this is everything in the black outlined area plus the drainage area upstream.</a:t>
            </a:r>
          </a:p>
          <a:p>
            <a:endParaRPr lang="en-US" sz="1000" dirty="0"/>
          </a:p>
          <a:p>
            <a:r>
              <a:rPr lang="en-US" sz="1000" dirty="0"/>
              <a:t>For the incremental load, you divide the incremental yield by the local drainage area (subtracting out the upstream drainage).</a:t>
            </a:r>
          </a:p>
        </p:txBody>
      </p:sp>
      <p:sp>
        <p:nvSpPr>
          <p:cNvPr id="4" name="Slide Number Placeholder 3"/>
          <p:cNvSpPr>
            <a:spLocks noGrp="1"/>
          </p:cNvSpPr>
          <p:nvPr>
            <p:ph type="sldNum" sz="quarter" idx="10"/>
          </p:nvPr>
        </p:nvSpPr>
        <p:spPr/>
        <p:txBody>
          <a:bodyPr/>
          <a:lstStyle/>
          <a:p>
            <a:fld id="{7E1573F1-F95D-403A-A47C-A1143ABC9F0B}" type="slidenum">
              <a:rPr lang="en-US" smtClean="0"/>
              <a:t>7</a:t>
            </a:fld>
            <a:endParaRPr lang="en-US"/>
          </a:p>
        </p:txBody>
      </p:sp>
    </p:spTree>
    <p:extLst>
      <p:ext uri="{BB962C8B-B14F-4D97-AF65-F5344CB8AC3E}">
        <p14:creationId xmlns:p14="http://schemas.microsoft.com/office/powerpoint/2010/main" val="1912423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After calculating the existing pollutant load, you will want to compare it to a water quality standard or benchmark.  </a:t>
            </a:r>
          </a:p>
          <a:p>
            <a:endParaRPr lang="en-US" sz="1000" dirty="0"/>
          </a:p>
          <a:p>
            <a:r>
              <a:rPr lang="en-US" sz="1000" dirty="0"/>
              <a:t>If it is greater than this standard, you will see how much the level needs to be reduced to achieve the criteria of a healthy stream.</a:t>
            </a:r>
          </a:p>
        </p:txBody>
      </p:sp>
      <p:sp>
        <p:nvSpPr>
          <p:cNvPr id="4" name="Slide Number Placeholder 3"/>
          <p:cNvSpPr>
            <a:spLocks noGrp="1"/>
          </p:cNvSpPr>
          <p:nvPr>
            <p:ph type="sldNum" sz="quarter" idx="10"/>
          </p:nvPr>
        </p:nvSpPr>
        <p:spPr/>
        <p:txBody>
          <a:bodyPr/>
          <a:lstStyle/>
          <a:p>
            <a:fld id="{7E1573F1-F95D-403A-A47C-A1143ABC9F0B}" type="slidenum">
              <a:rPr lang="en-US" smtClean="0"/>
              <a:t>8</a:t>
            </a:fld>
            <a:endParaRPr lang="en-US"/>
          </a:p>
        </p:txBody>
      </p:sp>
    </p:spTree>
    <p:extLst>
      <p:ext uri="{BB962C8B-B14F-4D97-AF65-F5344CB8AC3E}">
        <p14:creationId xmlns:p14="http://schemas.microsoft.com/office/powerpoint/2010/main" val="3884706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This process all seems very straightforward at this point.  However, we need to talk about the second part of the equation—FLOW.</a:t>
            </a:r>
          </a:p>
          <a:p>
            <a:endParaRPr lang="en-US" sz="1000" dirty="0"/>
          </a:p>
          <a:p>
            <a:r>
              <a:rPr lang="en-US" sz="1000" dirty="0"/>
              <a:t>Determining the concentration to use in a load calculation will be based on some summary (average, geometric mean, </a:t>
            </a:r>
            <a:r>
              <a:rPr lang="en-US" sz="1000" dirty="0" err="1"/>
              <a:t>etc</a:t>
            </a:r>
            <a:r>
              <a:rPr lang="en-US" sz="1000" dirty="0"/>
              <a:t>) from the monitoring results.</a:t>
            </a:r>
          </a:p>
          <a:p>
            <a:endParaRPr lang="en-US" sz="1000" dirty="0"/>
          </a:p>
          <a:p>
            <a:r>
              <a:rPr lang="en-US" sz="1000" dirty="0"/>
              <a:t>However, determining which flow rate to use can be more challenging since flow rates vary greatly and you don’t want to bias your loading rate based on a single flow observation.</a:t>
            </a:r>
          </a:p>
        </p:txBody>
      </p:sp>
      <p:sp>
        <p:nvSpPr>
          <p:cNvPr id="4" name="Slide Number Placeholder 3"/>
          <p:cNvSpPr>
            <a:spLocks noGrp="1"/>
          </p:cNvSpPr>
          <p:nvPr>
            <p:ph type="sldNum" sz="quarter" idx="10"/>
          </p:nvPr>
        </p:nvSpPr>
        <p:spPr/>
        <p:txBody>
          <a:bodyPr/>
          <a:lstStyle/>
          <a:p>
            <a:fld id="{7E1573F1-F95D-403A-A47C-A1143ABC9F0B}" type="slidenum">
              <a:rPr lang="en-US" smtClean="0"/>
              <a:t>9</a:t>
            </a:fld>
            <a:endParaRPr lang="en-US"/>
          </a:p>
        </p:txBody>
      </p:sp>
    </p:spTree>
    <p:extLst>
      <p:ext uri="{BB962C8B-B14F-4D97-AF65-F5344CB8AC3E}">
        <p14:creationId xmlns:p14="http://schemas.microsoft.com/office/powerpoint/2010/main" val="9088893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gi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34" name="Picture 10" descr="River 3D: catchment River 3D: catchment symbol,vector,illustration,diagram,template,base,ecosystem,aquatic,freshwater,marine,mountains river,streams,creeks,springs,water,table"/>
          <p:cNvPicPr>
            <a:picLocks noChangeAspect="1" noChangeArrowheads="1"/>
          </p:cNvPicPr>
          <p:nvPr userDrawn="1"/>
        </p:nvPicPr>
        <p:blipFill>
          <a:blip r:embed="rId2">
            <a:extLst>
              <a:ext uri="{BEBA8EAE-BF5A-486C-A8C5-ECC9F3942E4B}">
                <a14:imgProps xmlns:a14="http://schemas.microsoft.com/office/drawing/2010/main">
                  <a14:imgLayer>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85800" y="1966821"/>
            <a:ext cx="7772400" cy="3750183"/>
          </a:xfrm>
          <a:prstGeom prst="rect">
            <a:avLst/>
          </a:prstGeom>
          <a:noFill/>
          <a:effectLst>
            <a:outerShdw blurRad="50800" dist="50800" dir="5400000" algn="ctr" rotWithShape="0">
              <a:schemeClr val="bg1"/>
            </a:outerShdw>
          </a:effectLst>
        </p:spPr>
      </p:pic>
      <p:sp>
        <p:nvSpPr>
          <p:cNvPr id="2" name="Title 1"/>
          <p:cNvSpPr>
            <a:spLocks noGrp="1"/>
          </p:cNvSpPr>
          <p:nvPr>
            <p:ph type="ctrTitle"/>
          </p:nvPr>
        </p:nvSpPr>
        <p:spPr>
          <a:xfrm>
            <a:off x="685800" y="2865437"/>
            <a:ext cx="7772400" cy="1470025"/>
          </a:xfrm>
        </p:spPr>
        <p:txBody>
          <a:bodyPr>
            <a:normAutofit/>
          </a:bodyPr>
          <a:lstStyle>
            <a:lvl1pPr>
              <a:defRPr sz="4000"/>
            </a:lvl1pPr>
          </a:lstStyle>
          <a:p>
            <a:r>
              <a:rPr lang="en-US" dirty="0"/>
              <a:t>Click to edit Master title style</a:t>
            </a:r>
          </a:p>
        </p:txBody>
      </p:sp>
      <p:sp>
        <p:nvSpPr>
          <p:cNvPr id="11" name="Subtitle 2"/>
          <p:cNvSpPr>
            <a:spLocks noGrp="1"/>
          </p:cNvSpPr>
          <p:nvPr>
            <p:ph type="subTitle" idx="1"/>
          </p:nvPr>
        </p:nvSpPr>
        <p:spPr>
          <a:xfrm>
            <a:off x="1372803" y="4610670"/>
            <a:ext cx="6400800" cy="1106334"/>
          </a:xfrm>
        </p:spPr>
        <p:txBody>
          <a:bodyPr/>
          <a:lstStyle>
            <a:lvl1pPr marL="0" indent="0" algn="ctr">
              <a:buNone/>
              <a:defRPr>
                <a:solidFill>
                  <a:schemeClr val="tx2"/>
                </a:solidFill>
              </a:defRPr>
            </a:lvl1pPr>
          </a:lstStyle>
          <a:p>
            <a:r>
              <a:rPr lang="en-US" dirty="0"/>
              <a:t>Click to edit Master subtitle style</a:t>
            </a: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9746" y="287842"/>
            <a:ext cx="6929342" cy="1036673"/>
          </a:xfrm>
          <a:prstGeom prst="rect">
            <a:avLst/>
          </a:prstGeom>
        </p:spPr>
      </p:pic>
      <p:pic>
        <p:nvPicPr>
          <p:cNvPr id="1030" name="Picture 6" descr="Image result for KDOW logo"/>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388446" y="287842"/>
            <a:ext cx="1069754" cy="10652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EPA logo"/>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55385" y="6129862"/>
            <a:ext cx="330415" cy="3271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685800" y="6193391"/>
            <a:ext cx="8248475" cy="307777"/>
          </a:xfrm>
          <a:prstGeom prst="rect">
            <a:avLst/>
          </a:prstGeom>
          <a:noFill/>
        </p:spPr>
        <p:txBody>
          <a:bodyPr wrap="square" rtlCol="0">
            <a:spAutoFit/>
          </a:bodyPr>
          <a:lstStyle/>
          <a:p>
            <a:r>
              <a:rPr lang="en-US" sz="700" dirty="0">
                <a:latin typeface="Avenir Next Regular"/>
              </a:rPr>
              <a:t>Watershed</a:t>
            </a:r>
            <a:r>
              <a:rPr lang="en-US" sz="700" baseline="0" dirty="0">
                <a:latin typeface="Avenir Next Regular"/>
              </a:rPr>
              <a:t> Academy Training Series was funded in part by a grant from the U.S. Environmental Protection Agency under §319(h) of the Clean Water Act through the Kentucky Division of Water to the Kentucky Water Resources Research Institute (Grant # PPG BG 00D21416).</a:t>
            </a:r>
            <a:endParaRPr lang="en-US" sz="700" dirty="0">
              <a:latin typeface="Avenir Next Regular"/>
            </a:endParaRPr>
          </a:p>
        </p:txBody>
      </p:sp>
      <p:sp>
        <p:nvSpPr>
          <p:cNvPr id="4" name="Rectangle 3"/>
          <p:cNvSpPr/>
          <p:nvPr userDrawn="1"/>
        </p:nvSpPr>
        <p:spPr>
          <a:xfrm>
            <a:off x="601910" y="5655115"/>
            <a:ext cx="2650655" cy="200055"/>
          </a:xfrm>
          <a:prstGeom prst="rect">
            <a:avLst/>
          </a:prstGeom>
          <a:noFill/>
        </p:spPr>
        <p:txBody>
          <a:bodyPr wrap="square" rtlCol="0">
            <a:spAutoFit/>
          </a:bodyPr>
          <a:lstStyle/>
          <a:p>
            <a:pPr lvl="0"/>
            <a:r>
              <a:rPr lang="en-US" sz="700" dirty="0">
                <a:latin typeface="Avenir Next Regular"/>
              </a:rPr>
              <a:t>Watershed image via</a:t>
            </a:r>
            <a:r>
              <a:rPr lang="en-US" sz="700" baseline="0" dirty="0">
                <a:latin typeface="Avenir Next Regular"/>
              </a:rPr>
              <a:t> </a:t>
            </a:r>
            <a:r>
              <a:rPr lang="en-US" sz="700" dirty="0">
                <a:latin typeface="Avenir Next Regular"/>
              </a:rPr>
              <a:t>http://ian.umces.edu</a:t>
            </a:r>
          </a:p>
        </p:txBody>
      </p:sp>
    </p:spTree>
    <p:extLst>
      <p:ext uri="{BB962C8B-B14F-4D97-AF65-F5344CB8AC3E}">
        <p14:creationId xmlns:p14="http://schemas.microsoft.com/office/powerpoint/2010/main" val="2452735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descr="Standard-Slide-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612637"/>
            <a:ext cx="7772400" cy="1470025"/>
          </a:xfrm>
        </p:spPr>
        <p:txBody>
          <a:bodyPr>
            <a:normAutofit/>
          </a:bodyPr>
          <a:lstStyle>
            <a:lvl1pPr>
              <a:defRPr sz="4000">
                <a:solidFill>
                  <a:schemeClr val="bg1"/>
                </a:solidFill>
              </a:defRPr>
            </a:lvl1pPr>
          </a:lstStyle>
          <a:p>
            <a:r>
              <a:rPr lang="en-US"/>
              <a:t>Click to edit Master title style</a:t>
            </a:r>
            <a:endParaRPr lang="en-US" dirty="0"/>
          </a:p>
        </p:txBody>
      </p:sp>
      <p:sp>
        <p:nvSpPr>
          <p:cNvPr id="11" name="Subtitle 2"/>
          <p:cNvSpPr>
            <a:spLocks noGrp="1"/>
          </p:cNvSpPr>
          <p:nvPr>
            <p:ph type="subTitle" idx="1"/>
          </p:nvPr>
        </p:nvSpPr>
        <p:spPr>
          <a:xfrm>
            <a:off x="1371600" y="3279666"/>
            <a:ext cx="6400800" cy="1106334"/>
          </a:xfrm>
        </p:spPr>
        <p:txBody>
          <a:bodyPr/>
          <a:lstStyle>
            <a:lvl1pPr marL="0" indent="0" algn="ctr">
              <a:buNone/>
              <a:defRPr>
                <a:solidFill>
                  <a:schemeClr val="accent3"/>
                </a:solidFill>
              </a:defRPr>
            </a:lvl1pPr>
          </a:lstStyle>
          <a:p>
            <a:r>
              <a:rPr lang="en-US"/>
              <a:t>Click to edit Master subtitle style</a:t>
            </a:r>
            <a:endParaRPr lang="en-US" dirty="0"/>
          </a:p>
        </p:txBody>
      </p:sp>
    </p:spTree>
    <p:extLst>
      <p:ext uri="{BB962C8B-B14F-4D97-AF65-F5344CB8AC3E}">
        <p14:creationId xmlns:p14="http://schemas.microsoft.com/office/powerpoint/2010/main" val="2966882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59093" y="274638"/>
            <a:ext cx="6927706"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0557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9896" y="274638"/>
            <a:ext cx="6956903"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8453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pic>
        <p:nvPicPr>
          <p:cNvPr id="11" name="Picture 10"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2596" y="274638"/>
            <a:ext cx="6964203"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2345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7" name="Picture 6"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649606" y="274638"/>
            <a:ext cx="7037194"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3931254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6" name="Picture 5"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96564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1572272"/>
            <a:ext cx="3008313"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734322"/>
            <a:ext cx="3008313" cy="3391840"/>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84932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372311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09363" y="274638"/>
            <a:ext cx="6777435"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1909364" y="1600200"/>
            <a:ext cx="6777435" cy="49748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1318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26647" y="274638"/>
            <a:ext cx="6820632"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1987126" y="1600200"/>
            <a:ext cx="31966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486184" y="1600200"/>
            <a:ext cx="320061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937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1471" y="274638"/>
            <a:ext cx="8225327" cy="1143000"/>
          </a:xfrm>
        </p:spPr>
        <p:txBody>
          <a:bodyPr>
            <a:noAutofit/>
          </a:bodyPr>
          <a:lstStyle>
            <a:lvl1pPr algn="l">
              <a:defRPr sz="4000" baseline="0">
                <a:solidFill>
                  <a:srgbClr val="0032A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461472" y="1316053"/>
            <a:ext cx="8225327" cy="4854012"/>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grpSp>
        <p:nvGrpSpPr>
          <p:cNvPr id="4" name="Group 3"/>
          <p:cNvGrpSpPr/>
          <p:nvPr userDrawn="1"/>
        </p:nvGrpSpPr>
        <p:grpSpPr>
          <a:xfrm>
            <a:off x="0" y="6364486"/>
            <a:ext cx="9144000" cy="486561"/>
            <a:chOff x="0" y="6364486"/>
            <a:chExt cx="9144000" cy="486561"/>
          </a:xfrm>
        </p:grpSpPr>
        <p:grpSp>
          <p:nvGrpSpPr>
            <p:cNvPr id="9" name="Group 8"/>
            <p:cNvGrpSpPr/>
            <p:nvPr userDrawn="1"/>
          </p:nvGrpSpPr>
          <p:grpSpPr>
            <a:xfrm>
              <a:off x="0" y="6364486"/>
              <a:ext cx="9144000" cy="486561"/>
              <a:chOff x="0" y="6364486"/>
              <a:chExt cx="9144000" cy="486561"/>
            </a:xfrm>
          </p:grpSpPr>
          <p:sp>
            <p:nvSpPr>
              <p:cNvPr id="8" name="Rectangle 7"/>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10" name="TextBox 9"/>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grpSp>
    </p:spTree>
    <p:extLst>
      <p:ext uri="{BB962C8B-B14F-4D97-AF65-F5344CB8AC3E}">
        <p14:creationId xmlns:p14="http://schemas.microsoft.com/office/powerpoint/2010/main" val="22154646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pic>
        <p:nvPicPr>
          <p:cNvPr id="10" name="Picture 9"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61203" y="274638"/>
            <a:ext cx="6725596"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943923" y="1535113"/>
            <a:ext cx="319280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43923" y="2174875"/>
            <a:ext cx="319279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486184" y="1535113"/>
            <a:ext cx="3200616"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486184" y="2174875"/>
            <a:ext cx="32006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23064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6" name="Picture 5"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35284" y="274638"/>
            <a:ext cx="6946286"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16447434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5" name="Picture 4"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1327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09365" y="273050"/>
            <a:ext cx="2160948" cy="13253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285270" y="273050"/>
            <a:ext cx="4596299" cy="62415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09365" y="1598400"/>
            <a:ext cx="2160948" cy="49161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491336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53532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3532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3532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2427794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5" name="Picture 4"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71507" y="274638"/>
            <a:ext cx="8315292"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371506" y="1600200"/>
            <a:ext cx="8315294" cy="4707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17289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76469" y="274638"/>
            <a:ext cx="8470810"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276469" y="1600200"/>
            <a:ext cx="4112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35821" y="1600200"/>
            <a:ext cx="415097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34422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4_Comparison">
    <p:spTree>
      <p:nvGrpSpPr>
        <p:cNvPr id="1" name=""/>
        <p:cNvGrpSpPr/>
        <p:nvPr/>
      </p:nvGrpSpPr>
      <p:grpSpPr>
        <a:xfrm>
          <a:off x="0" y="0"/>
          <a:ext cx="0" cy="0"/>
          <a:chOff x="0" y="0"/>
          <a:chExt cx="0" cy="0"/>
        </a:xfrm>
      </p:grpSpPr>
      <p:pic>
        <p:nvPicPr>
          <p:cNvPr id="8" name="Picture 7"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793" y="274638"/>
            <a:ext cx="8514006"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90041" y="1535113"/>
            <a:ext cx="4108602"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0041" y="2174875"/>
            <a:ext cx="410860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9020" y="1535113"/>
            <a:ext cx="410778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579020" y="2174875"/>
            <a:ext cx="410778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9578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4" name="Picture 3"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33271" y="274638"/>
            <a:ext cx="8648299"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2050194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3" name="Picture 2"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14416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76469" y="274638"/>
            <a:ext cx="8470810" cy="1143000"/>
          </a:xfrm>
        </p:spPr>
        <p:txBody>
          <a:bodyPr>
            <a:noAutofit/>
          </a:bodyPr>
          <a:lstStyle>
            <a:lvl1pPr algn="l">
              <a:defRPr sz="3600"/>
            </a:lvl1pPr>
          </a:lstStyle>
          <a:p>
            <a:r>
              <a:rPr lang="en-US" dirty="0"/>
              <a:t>Click to edit Master title style</a:t>
            </a:r>
          </a:p>
        </p:txBody>
      </p:sp>
      <p:sp>
        <p:nvSpPr>
          <p:cNvPr id="3" name="Content Placeholder 2"/>
          <p:cNvSpPr>
            <a:spLocks noGrp="1"/>
          </p:cNvSpPr>
          <p:nvPr>
            <p:ph sz="half" idx="1"/>
          </p:nvPr>
        </p:nvSpPr>
        <p:spPr>
          <a:xfrm>
            <a:off x="276469" y="1600200"/>
            <a:ext cx="4112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35821" y="1600200"/>
            <a:ext cx="415097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6" name="Group 5"/>
          <p:cNvGrpSpPr/>
          <p:nvPr userDrawn="1"/>
        </p:nvGrpSpPr>
        <p:grpSpPr>
          <a:xfrm>
            <a:off x="0" y="6364486"/>
            <a:ext cx="9144000" cy="486561"/>
            <a:chOff x="0" y="6364486"/>
            <a:chExt cx="9144000" cy="486561"/>
          </a:xfrm>
        </p:grpSpPr>
        <p:sp>
          <p:nvSpPr>
            <p:cNvPr id="7" name="Rectangle 6"/>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10" name="TextBox 9"/>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1358092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4_Content with Caption">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31983" y="273050"/>
            <a:ext cx="2738772" cy="1278765"/>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404026" y="273050"/>
            <a:ext cx="5477543" cy="60687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1983" y="1598400"/>
            <a:ext cx="2738772" cy="47433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0758013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870074"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70074"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870074"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4251950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2793" y="274638"/>
            <a:ext cx="8514006" cy="1143000"/>
          </a:xfrm>
        </p:spPr>
        <p:txBody>
          <a:bodyPr>
            <a:noAutofit/>
          </a:bodyPr>
          <a:lstStyle>
            <a:lvl1pPr algn="l">
              <a:defRPr sz="3600"/>
            </a:lvl1pPr>
          </a:lstStyle>
          <a:p>
            <a:r>
              <a:rPr lang="en-US" dirty="0"/>
              <a:t>Click to edit Master title style</a:t>
            </a:r>
          </a:p>
        </p:txBody>
      </p:sp>
      <p:sp>
        <p:nvSpPr>
          <p:cNvPr id="3" name="Text Placeholder 2"/>
          <p:cNvSpPr>
            <a:spLocks noGrp="1"/>
          </p:cNvSpPr>
          <p:nvPr>
            <p:ph type="body" idx="1"/>
          </p:nvPr>
        </p:nvSpPr>
        <p:spPr>
          <a:xfrm>
            <a:off x="190041" y="1535113"/>
            <a:ext cx="4108602"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0041" y="2174875"/>
            <a:ext cx="410860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9020" y="1535113"/>
            <a:ext cx="410778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579020" y="2174875"/>
            <a:ext cx="410778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oup 7"/>
          <p:cNvGrpSpPr/>
          <p:nvPr userDrawn="1"/>
        </p:nvGrpSpPr>
        <p:grpSpPr>
          <a:xfrm>
            <a:off x="-12346" y="6366577"/>
            <a:ext cx="9144000" cy="486561"/>
            <a:chOff x="0" y="6364486"/>
            <a:chExt cx="9144000" cy="486561"/>
          </a:xfrm>
        </p:grpSpPr>
        <p:sp>
          <p:nvSpPr>
            <p:cNvPr id="9" name="Rectangle 8"/>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12" name="TextBox 11"/>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2626803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33271" y="274638"/>
            <a:ext cx="8648299" cy="1143000"/>
          </a:xfrm>
        </p:spPr>
        <p:txBody>
          <a:bodyPr>
            <a:noAutofit/>
          </a:bodyPr>
          <a:lstStyle>
            <a:lvl1pPr algn="l">
              <a:defRPr sz="3600"/>
            </a:lvl1pPr>
          </a:lstStyle>
          <a:p>
            <a:r>
              <a:rPr lang="en-US" dirty="0"/>
              <a:t>Click to edit Master title style</a:t>
            </a:r>
          </a:p>
        </p:txBody>
      </p:sp>
      <p:grpSp>
        <p:nvGrpSpPr>
          <p:cNvPr id="4" name="Group 3"/>
          <p:cNvGrpSpPr/>
          <p:nvPr userDrawn="1"/>
        </p:nvGrpSpPr>
        <p:grpSpPr>
          <a:xfrm>
            <a:off x="-12346" y="6366577"/>
            <a:ext cx="9144000" cy="486561"/>
            <a:chOff x="0" y="6364486"/>
            <a:chExt cx="9144000" cy="486561"/>
          </a:xfrm>
        </p:grpSpPr>
        <p:sp>
          <p:nvSpPr>
            <p:cNvPr id="5" name="Rectangle 4"/>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8" name="TextBox 7"/>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712553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grpSp>
        <p:nvGrpSpPr>
          <p:cNvPr id="3" name="Group 2"/>
          <p:cNvGrpSpPr/>
          <p:nvPr userDrawn="1"/>
        </p:nvGrpSpPr>
        <p:grpSpPr>
          <a:xfrm>
            <a:off x="-12346" y="6366577"/>
            <a:ext cx="9144000" cy="486561"/>
            <a:chOff x="0" y="6364486"/>
            <a:chExt cx="9144000" cy="486561"/>
          </a:xfrm>
        </p:grpSpPr>
        <p:sp>
          <p:nvSpPr>
            <p:cNvPr id="4" name="Rectangle 3"/>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7" name="TextBox 6"/>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3584958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pic>
        <p:nvPicPr>
          <p:cNvPr id="5" name="Picture 4" descr="Standard-Slide-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31983" y="273050"/>
            <a:ext cx="2738772" cy="1278765"/>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404026" y="273050"/>
            <a:ext cx="5477543" cy="60687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1983" y="1598400"/>
            <a:ext cx="2738772" cy="47433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TextBox 5"/>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916602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grpSp>
        <p:nvGrpSpPr>
          <p:cNvPr id="6" name="Group 5"/>
          <p:cNvGrpSpPr/>
          <p:nvPr userDrawn="1"/>
        </p:nvGrpSpPr>
        <p:grpSpPr>
          <a:xfrm>
            <a:off x="-12346" y="6366577"/>
            <a:ext cx="9144000" cy="486561"/>
            <a:chOff x="0" y="6364486"/>
            <a:chExt cx="9144000" cy="486561"/>
          </a:xfrm>
        </p:grpSpPr>
        <p:sp>
          <p:nvSpPr>
            <p:cNvPr id="7" name="Rectangle 6"/>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2" name="Title 1"/>
          <p:cNvSpPr>
            <a:spLocks noGrp="1"/>
          </p:cNvSpPr>
          <p:nvPr>
            <p:ph type="title"/>
          </p:nvPr>
        </p:nvSpPr>
        <p:spPr>
          <a:xfrm>
            <a:off x="1870074"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70074"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870074"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Box 9"/>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309469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descr="Standard-Slide-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612637"/>
            <a:ext cx="7772400" cy="1470025"/>
          </a:xfrm>
        </p:spPr>
        <p:txBody>
          <a:bodyPr>
            <a:normAutofit/>
          </a:bodyPr>
          <a:lstStyle>
            <a:lvl1pPr>
              <a:defRPr sz="4000"/>
            </a:lvl1pPr>
          </a:lstStyle>
          <a:p>
            <a:r>
              <a:rPr lang="en-US"/>
              <a:t>Click to edit Master title style</a:t>
            </a:r>
            <a:endParaRPr lang="en-US" dirty="0"/>
          </a:p>
        </p:txBody>
      </p:sp>
      <p:sp>
        <p:nvSpPr>
          <p:cNvPr id="11" name="Subtitle 2"/>
          <p:cNvSpPr>
            <a:spLocks noGrp="1"/>
          </p:cNvSpPr>
          <p:nvPr>
            <p:ph type="subTitle" idx="1"/>
          </p:nvPr>
        </p:nvSpPr>
        <p:spPr>
          <a:xfrm>
            <a:off x="1371600" y="3279666"/>
            <a:ext cx="6400800" cy="1106334"/>
          </a:xfrm>
        </p:spPr>
        <p:txBody>
          <a:bodyPr/>
          <a:lstStyle>
            <a:lvl1pPr marL="0" indent="0" algn="ctr">
              <a:buNone/>
              <a:defRPr>
                <a:solidFill>
                  <a:schemeClr val="tx2"/>
                </a:solidFill>
              </a:defRPr>
            </a:lvl1pPr>
          </a:lstStyle>
          <a:p>
            <a:r>
              <a:rPr lang="en-US"/>
              <a:t>Click to edit Master subtitle style</a:t>
            </a:r>
            <a:endParaRPr lang="en-US" dirty="0"/>
          </a:p>
        </p:txBody>
      </p:sp>
    </p:spTree>
    <p:extLst>
      <p:ext uri="{BB962C8B-B14F-4D97-AF65-F5344CB8AC3E}">
        <p14:creationId xmlns:p14="http://schemas.microsoft.com/office/powerpoint/2010/main" val="2967311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3043353"/>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7" r:id="rId3"/>
    <p:sldLayoutId id="2147483668" r:id="rId4"/>
    <p:sldLayoutId id="2147483669" r:id="rId5"/>
    <p:sldLayoutId id="2147483670" r:id="rId6"/>
    <p:sldLayoutId id="2147483671" r:id="rId7"/>
    <p:sldLayoutId id="2147483672" r:id="rId8"/>
    <p:sldLayoutId id="2147483658" r:id="rId9"/>
    <p:sldLayoutId id="2147483680" r:id="rId10"/>
    <p:sldLayoutId id="2147483651" r:id="rId11"/>
    <p:sldLayoutId id="2147483652" r:id="rId12"/>
    <p:sldLayoutId id="2147483653" r:id="rId13"/>
    <p:sldLayoutId id="2147483654" r:id="rId14"/>
    <p:sldLayoutId id="2147483655" r:id="rId15"/>
    <p:sldLayoutId id="2147483656" r:id="rId16"/>
    <p:sldLayoutId id="2147483657" r:id="rId17"/>
    <p:sldLayoutId id="2147483659" r:id="rId18"/>
    <p:sldLayoutId id="2147483660" r:id="rId19"/>
    <p:sldLayoutId id="2147483661" r:id="rId20"/>
    <p:sldLayoutId id="2147483662" r:id="rId21"/>
    <p:sldLayoutId id="2147483663" r:id="rId22"/>
    <p:sldLayoutId id="2147483664" r:id="rId23"/>
    <p:sldLayoutId id="2147483665" r:id="rId24"/>
    <p:sldLayoutId id="2147483673" r:id="rId25"/>
    <p:sldLayoutId id="2147483674" r:id="rId26"/>
    <p:sldLayoutId id="2147483675" r:id="rId27"/>
    <p:sldLayoutId id="2147483676" r:id="rId28"/>
    <p:sldLayoutId id="2147483677" r:id="rId29"/>
    <p:sldLayoutId id="2147483678" r:id="rId30"/>
    <p:sldLayoutId id="2147483679" r:id="rId31"/>
  </p:sldLayoutIdLst>
  <p:txStyles>
    <p:titleStyle>
      <a:lvl1pPr algn="ctr" defTabSz="457200" rtl="0" eaLnBrk="1" latinLnBrk="0" hangingPunct="1">
        <a:spcBef>
          <a:spcPct val="0"/>
        </a:spcBef>
        <a:buNone/>
        <a:defRPr sz="4400" b="1" i="0" kern="1200">
          <a:solidFill>
            <a:schemeClr val="tx1"/>
          </a:solidFill>
          <a:latin typeface="Avenir Next Regular"/>
          <a:ea typeface="+mj-ea"/>
          <a:cs typeface="Avenir Next Regular"/>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ercury Display"/>
          <a:ea typeface="+mn-ea"/>
          <a:cs typeface="Mercury Display"/>
        </a:defRPr>
      </a:lvl1pPr>
      <a:lvl2pPr marL="742950" indent="-285750" algn="l" defTabSz="457200" rtl="0" eaLnBrk="1" latinLnBrk="0" hangingPunct="1">
        <a:spcBef>
          <a:spcPct val="20000"/>
        </a:spcBef>
        <a:buFont typeface="Arial"/>
        <a:buChar char="–"/>
        <a:defRPr sz="2800" b="0" i="0" kern="1200">
          <a:solidFill>
            <a:schemeClr val="tx1"/>
          </a:solidFill>
          <a:latin typeface="Mercury Display"/>
          <a:ea typeface="+mn-ea"/>
          <a:cs typeface="Mercury Display"/>
        </a:defRPr>
      </a:lvl2pPr>
      <a:lvl3pPr marL="1143000" indent="-228600" algn="l" defTabSz="457200" rtl="0" eaLnBrk="1" latinLnBrk="0" hangingPunct="1">
        <a:spcBef>
          <a:spcPct val="20000"/>
        </a:spcBef>
        <a:buFont typeface="Arial"/>
        <a:buChar char="•"/>
        <a:defRPr sz="2400" b="0" i="0" kern="1200">
          <a:solidFill>
            <a:schemeClr val="tx1"/>
          </a:solidFill>
          <a:latin typeface="Mercury Display"/>
          <a:ea typeface="+mn-ea"/>
          <a:cs typeface="Mercury Display"/>
        </a:defRPr>
      </a:lvl3pPr>
      <a:lvl4pPr marL="16002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microsoft.com/office/2007/relationships/hdphoto" Target="../media/hdphoto1.wdp"/><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dirty="0">
                <a:latin typeface="AvenirNext LT Pro Bold" panose="020B0804020202020204" pitchFamily="34" charset="0"/>
              </a:rPr>
              <a:t>Watershed Academy</a:t>
            </a:r>
            <a:br>
              <a:rPr lang="en-US" sz="4800" dirty="0">
                <a:latin typeface="AvenirNext LT Pro Bold" panose="020B0804020202020204" pitchFamily="34" charset="0"/>
              </a:rPr>
            </a:br>
            <a:r>
              <a:rPr lang="en-US" sz="2000" dirty="0">
                <a:latin typeface="AvenirNext LT Pro Bold" panose="020B0804020202020204" pitchFamily="34" charset="0"/>
              </a:rPr>
              <a:t>Watershed Coordinator Training Series</a:t>
            </a:r>
            <a:endParaRPr lang="en-US" sz="4800" dirty="0">
              <a:latin typeface="AvenirNext LT Pro Bold" panose="020B0804020202020204" pitchFamily="34" charset="0"/>
            </a:endParaRPr>
          </a:p>
        </p:txBody>
      </p:sp>
      <p:sp>
        <p:nvSpPr>
          <p:cNvPr id="3" name="Subtitle 2"/>
          <p:cNvSpPr>
            <a:spLocks noGrp="1"/>
          </p:cNvSpPr>
          <p:nvPr>
            <p:ph type="subTitle" idx="1"/>
          </p:nvPr>
        </p:nvSpPr>
        <p:spPr>
          <a:xfrm>
            <a:off x="685800" y="4335462"/>
            <a:ext cx="7772400" cy="1381542"/>
          </a:xfrm>
          <a:solidFill>
            <a:schemeClr val="bg1">
              <a:alpha val="60000"/>
            </a:schemeClr>
          </a:solidFill>
        </p:spPr>
        <p:txBody>
          <a:bodyPr>
            <a:noAutofit/>
          </a:bodyPr>
          <a:lstStyle/>
          <a:p>
            <a:r>
              <a:rPr lang="en-US" sz="2800" b="1" dirty="0">
                <a:latin typeface="Mercury Display Semibold" panose="02000603080000020004" pitchFamily="50" charset="0"/>
              </a:rPr>
              <a:t>Dealing with Data</a:t>
            </a:r>
          </a:p>
          <a:p>
            <a:r>
              <a:rPr lang="en-US" sz="2000" b="1" dirty="0">
                <a:latin typeface="Mercury Display Semibold" panose="02000603080000020004" pitchFamily="50" charset="0"/>
              </a:rPr>
              <a:t>7</a:t>
            </a:r>
            <a:r>
              <a:rPr lang="en-US" sz="2000" b="1">
                <a:latin typeface="Mercury Display Semibold" panose="02000603080000020004" pitchFamily="50" charset="0"/>
              </a:rPr>
              <a:t>. </a:t>
            </a:r>
            <a:r>
              <a:rPr lang="en-US" sz="2000" b="1" dirty="0">
                <a:latin typeface="Mercury Display Semibold" panose="02000603080000020004" pitchFamily="50" charset="0"/>
              </a:rPr>
              <a:t>Pollutant Load Calculation and Allocation</a:t>
            </a:r>
          </a:p>
        </p:txBody>
      </p:sp>
    </p:spTree>
    <p:extLst>
      <p:ext uri="{BB962C8B-B14F-4D97-AF65-F5344CB8AC3E}">
        <p14:creationId xmlns:p14="http://schemas.microsoft.com/office/powerpoint/2010/main" val="1360849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Pollutant Load Calculation</a:t>
            </a:r>
          </a:p>
        </p:txBody>
      </p:sp>
      <p:pic>
        <p:nvPicPr>
          <p:cNvPr id="5" name="Picture 4">
            <a:extLst>
              <a:ext uri="{FF2B5EF4-FFF2-40B4-BE49-F238E27FC236}">
                <a16:creationId xmlns:a16="http://schemas.microsoft.com/office/drawing/2014/main" id="{078E6B3D-92B8-4607-90CB-47FA07806840}"/>
              </a:ext>
            </a:extLst>
          </p:cNvPr>
          <p:cNvPicPr>
            <a:picLocks noChangeAspect="1"/>
          </p:cNvPicPr>
          <p:nvPr/>
        </p:nvPicPr>
        <p:blipFill>
          <a:blip r:embed="rId3"/>
          <a:stretch>
            <a:fillRect/>
          </a:stretch>
        </p:blipFill>
        <p:spPr>
          <a:xfrm>
            <a:off x="457202" y="1596429"/>
            <a:ext cx="8404423" cy="3893422"/>
          </a:xfrm>
          <a:prstGeom prst="rect">
            <a:avLst/>
          </a:prstGeom>
        </p:spPr>
      </p:pic>
    </p:spTree>
    <p:extLst>
      <p:ext uri="{BB962C8B-B14F-4D97-AF65-F5344CB8AC3E}">
        <p14:creationId xmlns:p14="http://schemas.microsoft.com/office/powerpoint/2010/main" val="1710480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1472" y="37571"/>
            <a:ext cx="8225327" cy="1143000"/>
          </a:xfrm>
        </p:spPr>
        <p:txBody>
          <a:bodyPr/>
          <a:lstStyle/>
          <a:p>
            <a:pPr algn="l"/>
            <a:r>
              <a:rPr lang="en-US" dirty="0"/>
              <a:t>Questions for Selecting Load </a:t>
            </a:r>
            <a:r>
              <a:rPr lang="en-US" u="sng" dirty="0"/>
              <a:t>Model</a:t>
            </a:r>
          </a:p>
        </p:txBody>
      </p:sp>
      <p:sp>
        <p:nvSpPr>
          <p:cNvPr id="8" name="Content Placeholder 7">
            <a:extLst>
              <a:ext uri="{FF2B5EF4-FFF2-40B4-BE49-F238E27FC236}">
                <a16:creationId xmlns:a16="http://schemas.microsoft.com/office/drawing/2014/main" id="{EDC0EDB6-A85F-43E4-B09F-94C727AA7197}"/>
              </a:ext>
            </a:extLst>
          </p:cNvPr>
          <p:cNvSpPr>
            <a:spLocks noGrp="1"/>
          </p:cNvSpPr>
          <p:nvPr>
            <p:ph idx="1"/>
          </p:nvPr>
        </p:nvSpPr>
        <p:spPr>
          <a:xfrm>
            <a:off x="461472" y="1180572"/>
            <a:ext cx="8225327" cy="5107688"/>
          </a:xfrm>
        </p:spPr>
        <p:txBody>
          <a:bodyPr>
            <a:normAutofit fontScale="92500"/>
          </a:bodyPr>
          <a:lstStyle/>
          <a:p>
            <a:pPr marL="514350" indent="-514350">
              <a:buFont typeface="+mj-lt"/>
              <a:buAutoNum type="arabicPeriod"/>
            </a:pPr>
            <a:r>
              <a:rPr lang="en-US" dirty="0"/>
              <a:t>Weather conditions represented (wet vs dry)?</a:t>
            </a:r>
          </a:p>
          <a:p>
            <a:pPr marL="400050" lvl="1" indent="0">
              <a:buNone/>
            </a:pPr>
            <a:r>
              <a:rPr lang="en-US" dirty="0"/>
              <a:t>(KDOW requires minimum of 2 wet and 2 dry events)</a:t>
            </a:r>
          </a:p>
          <a:p>
            <a:pPr marL="514350" indent="-514350">
              <a:buFont typeface="+mj-lt"/>
              <a:buAutoNum type="arabicPeriod"/>
            </a:pPr>
            <a:r>
              <a:rPr lang="en-US" dirty="0"/>
              <a:t>Flows represented by monitoring (high / medium / low flow)?</a:t>
            </a:r>
          </a:p>
          <a:p>
            <a:pPr marL="514350" indent="-514350">
              <a:buFont typeface="+mj-lt"/>
              <a:buAutoNum type="arabicPeriod"/>
            </a:pPr>
            <a:r>
              <a:rPr lang="en-US" dirty="0"/>
              <a:t>Representative flows for </a:t>
            </a:r>
            <a:r>
              <a:rPr lang="en-US" dirty="0" err="1"/>
              <a:t>subwatershed</a:t>
            </a:r>
            <a:r>
              <a:rPr lang="en-US" dirty="0"/>
              <a:t> sites (scaled gage data)?</a:t>
            </a:r>
          </a:p>
          <a:p>
            <a:pPr marL="514350" indent="-514350">
              <a:buFont typeface="+mj-lt"/>
              <a:buAutoNum type="arabicPeriod"/>
            </a:pPr>
            <a:r>
              <a:rPr lang="en-US" dirty="0"/>
              <a:t>Sufficient data to group pollutant data by weather or flow? </a:t>
            </a:r>
          </a:p>
          <a:p>
            <a:pPr marL="514350" indent="-514350">
              <a:buFont typeface="+mj-lt"/>
              <a:buAutoNum type="arabicPeriod"/>
            </a:pPr>
            <a:r>
              <a:rPr lang="en-US" dirty="0"/>
              <a:t>During what portion of the year do represented events occur?</a:t>
            </a:r>
          </a:p>
          <a:p>
            <a:pPr marL="514350" indent="-514350">
              <a:buFont typeface="+mj-lt"/>
              <a:buAutoNum type="arabicPeriod"/>
            </a:pPr>
            <a:endParaRPr lang="en-US" dirty="0"/>
          </a:p>
          <a:p>
            <a:pPr marL="514350" indent="-514350">
              <a:buFont typeface="+mj-lt"/>
              <a:buAutoNum type="arabicPeriod"/>
            </a:pPr>
            <a:endParaRPr lang="en-US" dirty="0"/>
          </a:p>
        </p:txBody>
      </p:sp>
    </p:spTree>
    <p:extLst>
      <p:ext uri="{BB962C8B-B14F-4D97-AF65-F5344CB8AC3E}">
        <p14:creationId xmlns:p14="http://schemas.microsoft.com/office/powerpoint/2010/main" val="294830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Load Modeling Methods</a:t>
            </a:r>
          </a:p>
        </p:txBody>
      </p:sp>
      <p:pic>
        <p:nvPicPr>
          <p:cNvPr id="3" name="Picture 2" descr="A screenshot of a cell phone&#10;&#10;Description automatically generated">
            <a:extLst>
              <a:ext uri="{FF2B5EF4-FFF2-40B4-BE49-F238E27FC236}">
                <a16:creationId xmlns:a16="http://schemas.microsoft.com/office/drawing/2014/main" id="{C615F7FD-F8D4-4B03-91C6-A1111D6A2A77}"/>
              </a:ext>
            </a:extLst>
          </p:cNvPr>
          <p:cNvPicPr>
            <a:picLocks noChangeAspect="1"/>
          </p:cNvPicPr>
          <p:nvPr/>
        </p:nvPicPr>
        <p:blipFill>
          <a:blip r:embed="rId3"/>
          <a:stretch>
            <a:fillRect/>
          </a:stretch>
        </p:blipFill>
        <p:spPr>
          <a:xfrm>
            <a:off x="457202" y="1195075"/>
            <a:ext cx="5869123" cy="4164325"/>
          </a:xfrm>
          <a:prstGeom prst="rect">
            <a:avLst/>
          </a:prstGeom>
        </p:spPr>
      </p:pic>
      <p:sp>
        <p:nvSpPr>
          <p:cNvPr id="22" name="Content Placeholder 4">
            <a:extLst>
              <a:ext uri="{FF2B5EF4-FFF2-40B4-BE49-F238E27FC236}">
                <a16:creationId xmlns:a16="http://schemas.microsoft.com/office/drawing/2014/main" id="{2B92B251-F4CF-4A5C-8FC5-D6DFB03AB0AD}"/>
              </a:ext>
            </a:extLst>
          </p:cNvPr>
          <p:cNvSpPr>
            <a:spLocks noGrp="1"/>
          </p:cNvSpPr>
          <p:nvPr>
            <p:ph idx="1"/>
          </p:nvPr>
        </p:nvSpPr>
        <p:spPr>
          <a:xfrm>
            <a:off x="6330594" y="846139"/>
            <a:ext cx="2622906" cy="5192164"/>
          </a:xfrm>
        </p:spPr>
        <p:txBody>
          <a:bodyPr>
            <a:normAutofit fontScale="92500" lnSpcReduction="20000"/>
          </a:bodyPr>
          <a:lstStyle/>
          <a:p>
            <a:pPr marL="0" indent="0">
              <a:buNone/>
            </a:pPr>
            <a:r>
              <a:rPr lang="en-US" dirty="0"/>
              <a:t>Not one size fits all:</a:t>
            </a:r>
          </a:p>
          <a:p>
            <a:r>
              <a:rPr lang="en-US" dirty="0"/>
              <a:t>Type</a:t>
            </a:r>
          </a:p>
          <a:p>
            <a:r>
              <a:rPr lang="en-US" dirty="0"/>
              <a:t>Complexity</a:t>
            </a:r>
          </a:p>
          <a:p>
            <a:r>
              <a:rPr lang="en-US" dirty="0"/>
              <a:t>Sampling Frequency</a:t>
            </a:r>
          </a:p>
          <a:p>
            <a:r>
              <a:rPr lang="en-US" dirty="0"/>
              <a:t>Hydrology</a:t>
            </a:r>
          </a:p>
          <a:p>
            <a:r>
              <a:rPr lang="en-US" dirty="0"/>
              <a:t>Water Quality Parameters</a:t>
            </a:r>
          </a:p>
          <a:p>
            <a:r>
              <a:rPr lang="en-US" dirty="0"/>
              <a:t>Types of BMPs</a:t>
            </a:r>
          </a:p>
          <a:p>
            <a:pPr lvl="1"/>
            <a:endParaRPr lang="en-US" sz="3200" dirty="0">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p:txBody>
      </p:sp>
      <p:sp>
        <p:nvSpPr>
          <p:cNvPr id="23" name="Content Placeholder 4">
            <a:extLst>
              <a:ext uri="{FF2B5EF4-FFF2-40B4-BE49-F238E27FC236}">
                <a16:creationId xmlns:a16="http://schemas.microsoft.com/office/drawing/2014/main" id="{E0AAEC0F-60DD-4276-8B28-DCFABC29593B}"/>
              </a:ext>
            </a:extLst>
          </p:cNvPr>
          <p:cNvSpPr txBox="1">
            <a:spLocks/>
          </p:cNvSpPr>
          <p:nvPr/>
        </p:nvSpPr>
        <p:spPr>
          <a:xfrm>
            <a:off x="366576" y="5359400"/>
            <a:ext cx="5869123" cy="1016000"/>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200" i="1" dirty="0"/>
              <a:t>EPA. 2008. “Handbook for Developing Watershed Plans to Restore and Protect Our Waters” </a:t>
            </a:r>
          </a:p>
          <a:p>
            <a:r>
              <a:rPr lang="en-US" sz="2900" dirty="0"/>
              <a:t>Lists 37 different models (… and more since)</a:t>
            </a:r>
          </a:p>
        </p:txBody>
      </p:sp>
    </p:spTree>
    <p:extLst>
      <p:ext uri="{BB962C8B-B14F-4D97-AF65-F5344CB8AC3E}">
        <p14:creationId xmlns:p14="http://schemas.microsoft.com/office/powerpoint/2010/main" val="1438365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633B8-A840-4A2B-A720-A800FF7822F5}"/>
              </a:ext>
            </a:extLst>
          </p:cNvPr>
          <p:cNvSpPr>
            <a:spLocks noGrp="1"/>
          </p:cNvSpPr>
          <p:nvPr>
            <p:ph type="title"/>
          </p:nvPr>
        </p:nvSpPr>
        <p:spPr>
          <a:xfrm>
            <a:off x="461472" y="0"/>
            <a:ext cx="8225327" cy="1143000"/>
          </a:xfrm>
        </p:spPr>
        <p:txBody>
          <a:bodyPr/>
          <a:lstStyle/>
          <a:p>
            <a:r>
              <a:rPr lang="en-US" dirty="0"/>
              <a:t>Target Load vs Existing Load</a:t>
            </a:r>
          </a:p>
        </p:txBody>
      </p:sp>
      <p:sp>
        <p:nvSpPr>
          <p:cNvPr id="3" name="Content Placeholder 2">
            <a:extLst>
              <a:ext uri="{FF2B5EF4-FFF2-40B4-BE49-F238E27FC236}">
                <a16:creationId xmlns:a16="http://schemas.microsoft.com/office/drawing/2014/main" id="{330AAD26-20EB-44E9-8DB1-AA568C3E813D}"/>
              </a:ext>
            </a:extLst>
          </p:cNvPr>
          <p:cNvSpPr>
            <a:spLocks noGrp="1"/>
          </p:cNvSpPr>
          <p:nvPr>
            <p:ph idx="1"/>
          </p:nvPr>
        </p:nvSpPr>
        <p:spPr>
          <a:xfrm>
            <a:off x="461472" y="970844"/>
            <a:ext cx="8225327" cy="5199221"/>
          </a:xfrm>
        </p:spPr>
        <p:txBody>
          <a:bodyPr>
            <a:normAutofit/>
          </a:bodyPr>
          <a:lstStyle/>
          <a:p>
            <a:pPr marL="0" indent="0">
              <a:buNone/>
            </a:pPr>
            <a:r>
              <a:rPr lang="en-US" dirty="0"/>
              <a:t>Whatever method utilized to generate existing load, substitute </a:t>
            </a:r>
            <a:r>
              <a:rPr lang="en-US" b="1" u="sng" dirty="0"/>
              <a:t>benchmark</a:t>
            </a:r>
            <a:r>
              <a:rPr lang="en-US" b="1" dirty="0"/>
              <a:t> </a:t>
            </a:r>
            <a:r>
              <a:rPr lang="en-US" dirty="0"/>
              <a:t>concentrations for </a:t>
            </a:r>
            <a:r>
              <a:rPr lang="en-US" b="1" u="sng" dirty="0"/>
              <a:t>measured</a:t>
            </a:r>
            <a:r>
              <a:rPr lang="en-US" b="1" dirty="0"/>
              <a:t> </a:t>
            </a:r>
            <a:r>
              <a:rPr lang="en-US" dirty="0"/>
              <a:t>concentrations to generate a </a:t>
            </a:r>
            <a:r>
              <a:rPr lang="en-US" b="1" dirty="0"/>
              <a:t>target load.</a:t>
            </a:r>
          </a:p>
          <a:p>
            <a:pPr marL="0" indent="0">
              <a:buNone/>
            </a:pPr>
            <a:endParaRPr lang="en-US" dirty="0"/>
          </a:p>
        </p:txBody>
      </p:sp>
      <p:graphicFrame>
        <p:nvGraphicFramePr>
          <p:cNvPr id="4" name="Chart 3">
            <a:extLst>
              <a:ext uri="{FF2B5EF4-FFF2-40B4-BE49-F238E27FC236}">
                <a16:creationId xmlns:a16="http://schemas.microsoft.com/office/drawing/2014/main" id="{4C413EA0-8D65-47F9-BAAA-9CDF914ACFD8}"/>
              </a:ext>
            </a:extLst>
          </p:cNvPr>
          <p:cNvGraphicFramePr/>
          <p:nvPr>
            <p:extLst>
              <p:ext uri="{D42A27DB-BD31-4B8C-83A1-F6EECF244321}">
                <p14:modId xmlns:p14="http://schemas.microsoft.com/office/powerpoint/2010/main" val="299437449"/>
              </p:ext>
            </p:extLst>
          </p:nvPr>
        </p:nvGraphicFramePr>
        <p:xfrm>
          <a:off x="1180170" y="3159578"/>
          <a:ext cx="6783659" cy="31170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2647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18928-F421-4069-A454-580B66F33B97}"/>
              </a:ext>
            </a:extLst>
          </p:cNvPr>
          <p:cNvSpPr>
            <a:spLocks noGrp="1"/>
          </p:cNvSpPr>
          <p:nvPr>
            <p:ph type="title"/>
          </p:nvPr>
        </p:nvSpPr>
        <p:spPr>
          <a:xfrm>
            <a:off x="543960" y="130630"/>
            <a:ext cx="8225327" cy="1143000"/>
          </a:xfrm>
        </p:spPr>
        <p:txBody>
          <a:bodyPr/>
          <a:lstStyle/>
          <a:p>
            <a:r>
              <a:rPr lang="en-US" dirty="0"/>
              <a:t>Total Maximum Daily Load</a:t>
            </a:r>
          </a:p>
        </p:txBody>
      </p:sp>
      <p:pic>
        <p:nvPicPr>
          <p:cNvPr id="4" name="Content Placeholder 3">
            <a:extLst>
              <a:ext uri="{FF2B5EF4-FFF2-40B4-BE49-F238E27FC236}">
                <a16:creationId xmlns:a16="http://schemas.microsoft.com/office/drawing/2014/main" id="{F353DE13-6FB9-442E-AF00-0A8870F40326}"/>
              </a:ext>
            </a:extLst>
          </p:cNvPr>
          <p:cNvPicPr>
            <a:picLocks noGrp="1" noChangeAspect="1"/>
          </p:cNvPicPr>
          <p:nvPr>
            <p:ph idx="1"/>
          </p:nvPr>
        </p:nvPicPr>
        <p:blipFill rotWithShape="1">
          <a:blip r:embed="rId3"/>
          <a:srcRect b="16667"/>
          <a:stretch/>
        </p:blipFill>
        <p:spPr>
          <a:xfrm>
            <a:off x="543960" y="1424215"/>
            <a:ext cx="8065302" cy="4100285"/>
          </a:xfrm>
          <a:prstGeom prst="rect">
            <a:avLst/>
          </a:prstGeom>
        </p:spPr>
      </p:pic>
      <p:sp>
        <p:nvSpPr>
          <p:cNvPr id="3" name="Rectangle 2">
            <a:extLst>
              <a:ext uri="{FF2B5EF4-FFF2-40B4-BE49-F238E27FC236}">
                <a16:creationId xmlns:a16="http://schemas.microsoft.com/office/drawing/2014/main" id="{BC02F03F-C500-4CC2-90E4-CD65473549B3}"/>
              </a:ext>
            </a:extLst>
          </p:cNvPr>
          <p:cNvSpPr/>
          <p:nvPr/>
        </p:nvSpPr>
        <p:spPr>
          <a:xfrm>
            <a:off x="317500" y="6096000"/>
            <a:ext cx="6477000" cy="276999"/>
          </a:xfrm>
          <a:prstGeom prst="rect">
            <a:avLst/>
          </a:prstGeom>
        </p:spPr>
        <p:txBody>
          <a:bodyPr wrap="square">
            <a:spAutoFit/>
          </a:bodyPr>
          <a:lstStyle/>
          <a:p>
            <a:r>
              <a:rPr lang="en-US" sz="1200" dirty="0"/>
              <a:t>Source: Wisconsin Department of Natural Resources</a:t>
            </a:r>
          </a:p>
        </p:txBody>
      </p:sp>
    </p:spTree>
    <p:extLst>
      <p:ext uri="{BB962C8B-B14F-4D97-AF65-F5344CB8AC3E}">
        <p14:creationId xmlns:p14="http://schemas.microsoft.com/office/powerpoint/2010/main" val="2122029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Total Maximum Daily Load (TMDL)</a:t>
            </a:r>
          </a:p>
        </p:txBody>
      </p:sp>
      <p:sp>
        <p:nvSpPr>
          <p:cNvPr id="6" name="Content Placeholder 2">
            <a:extLst>
              <a:ext uri="{FF2B5EF4-FFF2-40B4-BE49-F238E27FC236}">
                <a16:creationId xmlns:a16="http://schemas.microsoft.com/office/drawing/2014/main" id="{2599E2FB-890F-4F40-95C9-4E160AA597ED}"/>
              </a:ext>
            </a:extLst>
          </p:cNvPr>
          <p:cNvSpPr txBox="1">
            <a:spLocks/>
          </p:cNvSpPr>
          <p:nvPr/>
        </p:nvSpPr>
        <p:spPr>
          <a:xfrm>
            <a:off x="541809" y="1417638"/>
            <a:ext cx="7698942" cy="491966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t>TMDL =</a:t>
            </a:r>
            <a:r>
              <a:rPr lang="en-US" sz="3200" dirty="0"/>
              <a:t> </a:t>
            </a:r>
            <a:r>
              <a:rPr lang="en-US" sz="3200" b="1" dirty="0"/>
              <a:t>Waste Load Allocation (WLA) </a:t>
            </a:r>
          </a:p>
          <a:p>
            <a:pPr marL="0" indent="0">
              <a:buNone/>
            </a:pPr>
            <a:r>
              <a:rPr lang="en-US" sz="3200" dirty="0"/>
              <a:t>	    	(Permitted point sources)</a:t>
            </a:r>
          </a:p>
          <a:p>
            <a:pPr marL="0" indent="0">
              <a:buNone/>
            </a:pPr>
            <a:r>
              <a:rPr lang="en-US" sz="3200" dirty="0"/>
              <a:t>	   + </a:t>
            </a:r>
            <a:r>
              <a:rPr lang="en-US" sz="3200" b="1" dirty="0"/>
              <a:t>Load Allocation (LA)</a:t>
            </a:r>
          </a:p>
          <a:p>
            <a:pPr marL="0" indent="0">
              <a:buNone/>
            </a:pPr>
            <a:r>
              <a:rPr lang="en-US" sz="3200" dirty="0"/>
              <a:t>		(Nonpoint sources + background)</a:t>
            </a:r>
          </a:p>
          <a:p>
            <a:pPr marL="0" indent="0">
              <a:buNone/>
            </a:pPr>
            <a:r>
              <a:rPr lang="en-US" sz="3200" dirty="0"/>
              <a:t>	   + </a:t>
            </a:r>
            <a:r>
              <a:rPr lang="en-US" sz="3200" b="1" dirty="0"/>
              <a:t>Margin of Safety (MOS)</a:t>
            </a:r>
          </a:p>
          <a:p>
            <a:pPr marL="0" indent="0">
              <a:buNone/>
            </a:pPr>
            <a:r>
              <a:rPr lang="en-US" sz="3200" dirty="0"/>
              <a:t> 		(Allow for error – generally 10%)</a:t>
            </a:r>
          </a:p>
          <a:p>
            <a:pPr marL="0" indent="0">
              <a:buNone/>
            </a:pPr>
            <a:r>
              <a:rPr lang="en-US" sz="3200" dirty="0"/>
              <a:t>	   + </a:t>
            </a:r>
            <a:r>
              <a:rPr lang="en-US" sz="3200" b="1" dirty="0"/>
              <a:t>Future Growth Capacity</a:t>
            </a:r>
          </a:p>
          <a:p>
            <a:pPr marL="0" indent="0">
              <a:buNone/>
            </a:pPr>
            <a:r>
              <a:rPr lang="en-US" sz="3200" dirty="0"/>
              <a:t>(Illegal sources not allocated)</a:t>
            </a:r>
          </a:p>
        </p:txBody>
      </p:sp>
    </p:spTree>
    <p:extLst>
      <p:ext uri="{BB962C8B-B14F-4D97-AF65-F5344CB8AC3E}">
        <p14:creationId xmlns:p14="http://schemas.microsoft.com/office/powerpoint/2010/main" val="3972415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Total Maximum Daily Load (TMDL)</a:t>
            </a:r>
          </a:p>
        </p:txBody>
      </p:sp>
      <p:graphicFrame>
        <p:nvGraphicFramePr>
          <p:cNvPr id="11" name="Chart 10">
            <a:extLst>
              <a:ext uri="{FF2B5EF4-FFF2-40B4-BE49-F238E27FC236}">
                <a16:creationId xmlns:a16="http://schemas.microsoft.com/office/drawing/2014/main" id="{6ED2753A-317C-4508-BEF9-AD4D7B2B0238}"/>
              </a:ext>
            </a:extLst>
          </p:cNvPr>
          <p:cNvGraphicFramePr/>
          <p:nvPr>
            <p:extLst>
              <p:ext uri="{D42A27DB-BD31-4B8C-83A1-F6EECF244321}">
                <p14:modId xmlns:p14="http://schemas.microsoft.com/office/powerpoint/2010/main" val="4194430362"/>
              </p:ext>
            </p:extLst>
          </p:nvPr>
        </p:nvGraphicFramePr>
        <p:xfrm>
          <a:off x="1180170" y="1291026"/>
          <a:ext cx="6783659" cy="4590115"/>
        </p:xfrm>
        <a:graphic>
          <a:graphicData uri="http://schemas.openxmlformats.org/drawingml/2006/chart">
            <c:chart xmlns:c="http://schemas.openxmlformats.org/drawingml/2006/chart" xmlns:r="http://schemas.openxmlformats.org/officeDocument/2006/relationships" r:id="rId3"/>
          </a:graphicData>
        </a:graphic>
      </p:graphicFrame>
      <p:cxnSp>
        <p:nvCxnSpPr>
          <p:cNvPr id="13" name="Straight Connector 12">
            <a:extLst>
              <a:ext uri="{FF2B5EF4-FFF2-40B4-BE49-F238E27FC236}">
                <a16:creationId xmlns:a16="http://schemas.microsoft.com/office/drawing/2014/main" id="{DC125D03-11D7-4E20-842F-6F570E539CC8}"/>
              </a:ext>
            </a:extLst>
          </p:cNvPr>
          <p:cNvCxnSpPr>
            <a:cxnSpLocks/>
          </p:cNvCxnSpPr>
          <p:nvPr/>
        </p:nvCxnSpPr>
        <p:spPr>
          <a:xfrm flipV="1">
            <a:off x="1536238" y="3520950"/>
            <a:ext cx="7150560" cy="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Arrow: Down 13">
            <a:extLst>
              <a:ext uri="{FF2B5EF4-FFF2-40B4-BE49-F238E27FC236}">
                <a16:creationId xmlns:a16="http://schemas.microsoft.com/office/drawing/2014/main" id="{4E95C982-2EC3-4279-973A-3C5EE81B7712}"/>
              </a:ext>
            </a:extLst>
          </p:cNvPr>
          <p:cNvSpPr/>
          <p:nvPr/>
        </p:nvSpPr>
        <p:spPr>
          <a:xfrm>
            <a:off x="2857500" y="2375289"/>
            <a:ext cx="533400" cy="1145662"/>
          </a:xfrm>
          <a:prstGeom prst="down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922617-50CE-4D26-9B25-683EB151EB62}"/>
              </a:ext>
            </a:extLst>
          </p:cNvPr>
          <p:cNvSpPr/>
          <p:nvPr/>
        </p:nvSpPr>
        <p:spPr>
          <a:xfrm>
            <a:off x="5626100" y="3535283"/>
            <a:ext cx="1244600" cy="26672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MOS</a:t>
            </a:r>
          </a:p>
        </p:txBody>
      </p:sp>
      <p:sp>
        <p:nvSpPr>
          <p:cNvPr id="16" name="Rectangle 15">
            <a:extLst>
              <a:ext uri="{FF2B5EF4-FFF2-40B4-BE49-F238E27FC236}">
                <a16:creationId xmlns:a16="http://schemas.microsoft.com/office/drawing/2014/main" id="{165BEA24-288E-4AE6-9639-8D7D7F216EA8}"/>
              </a:ext>
            </a:extLst>
          </p:cNvPr>
          <p:cNvSpPr/>
          <p:nvPr/>
        </p:nvSpPr>
        <p:spPr>
          <a:xfrm>
            <a:off x="5626100" y="3810359"/>
            <a:ext cx="1244600" cy="26672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Future</a:t>
            </a:r>
          </a:p>
        </p:txBody>
      </p:sp>
      <p:sp>
        <p:nvSpPr>
          <p:cNvPr id="17" name="Rectangle 16">
            <a:extLst>
              <a:ext uri="{FF2B5EF4-FFF2-40B4-BE49-F238E27FC236}">
                <a16:creationId xmlns:a16="http://schemas.microsoft.com/office/drawing/2014/main" id="{21EAFA19-D8B1-4CD7-9AC7-EA23B03258C0}"/>
              </a:ext>
            </a:extLst>
          </p:cNvPr>
          <p:cNvSpPr/>
          <p:nvPr/>
        </p:nvSpPr>
        <p:spPr>
          <a:xfrm>
            <a:off x="5626100" y="4085436"/>
            <a:ext cx="1244600" cy="5461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WLA</a:t>
            </a:r>
          </a:p>
        </p:txBody>
      </p:sp>
      <p:sp>
        <p:nvSpPr>
          <p:cNvPr id="18" name="Rectangle 17">
            <a:extLst>
              <a:ext uri="{FF2B5EF4-FFF2-40B4-BE49-F238E27FC236}">
                <a16:creationId xmlns:a16="http://schemas.microsoft.com/office/drawing/2014/main" id="{992B2C0A-839F-4BD4-B671-D35AB3500916}"/>
              </a:ext>
            </a:extLst>
          </p:cNvPr>
          <p:cNvSpPr/>
          <p:nvPr/>
        </p:nvSpPr>
        <p:spPr>
          <a:xfrm>
            <a:off x="5626100" y="4652884"/>
            <a:ext cx="1244600" cy="56720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LA</a:t>
            </a:r>
          </a:p>
        </p:txBody>
      </p:sp>
      <p:sp>
        <p:nvSpPr>
          <p:cNvPr id="19" name="Right Brace 18">
            <a:extLst>
              <a:ext uri="{FF2B5EF4-FFF2-40B4-BE49-F238E27FC236}">
                <a16:creationId xmlns:a16="http://schemas.microsoft.com/office/drawing/2014/main" id="{396AAF12-86C3-4FA5-89AA-5F8A5A12A3B1}"/>
              </a:ext>
            </a:extLst>
          </p:cNvPr>
          <p:cNvSpPr/>
          <p:nvPr/>
        </p:nvSpPr>
        <p:spPr>
          <a:xfrm>
            <a:off x="3733800" y="2375288"/>
            <a:ext cx="533400" cy="1134593"/>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A5AACBCF-5327-4C15-B74E-790E6BC47081}"/>
              </a:ext>
            </a:extLst>
          </p:cNvPr>
          <p:cNvSpPr txBox="1"/>
          <p:nvPr/>
        </p:nvSpPr>
        <p:spPr>
          <a:xfrm>
            <a:off x="4267200" y="2574408"/>
            <a:ext cx="2616200" cy="646331"/>
          </a:xfrm>
          <a:prstGeom prst="rect">
            <a:avLst/>
          </a:prstGeom>
          <a:noFill/>
        </p:spPr>
        <p:txBody>
          <a:bodyPr wrap="square" rtlCol="0">
            <a:spAutoFit/>
          </a:bodyPr>
          <a:lstStyle/>
          <a:p>
            <a:r>
              <a:rPr lang="en-US" b="1" dirty="0"/>
              <a:t>Reduce through Best Management Practices</a:t>
            </a:r>
          </a:p>
        </p:txBody>
      </p:sp>
      <p:sp>
        <p:nvSpPr>
          <p:cNvPr id="21" name="TextBox 20">
            <a:extLst>
              <a:ext uri="{FF2B5EF4-FFF2-40B4-BE49-F238E27FC236}">
                <a16:creationId xmlns:a16="http://schemas.microsoft.com/office/drawing/2014/main" id="{C71183B9-6F1A-459A-B33E-132C09442C13}"/>
              </a:ext>
            </a:extLst>
          </p:cNvPr>
          <p:cNvSpPr txBox="1"/>
          <p:nvPr/>
        </p:nvSpPr>
        <p:spPr>
          <a:xfrm>
            <a:off x="7086600" y="3199372"/>
            <a:ext cx="1448267" cy="369332"/>
          </a:xfrm>
          <a:prstGeom prst="rect">
            <a:avLst/>
          </a:prstGeom>
          <a:noFill/>
        </p:spPr>
        <p:txBody>
          <a:bodyPr wrap="square" rtlCol="0">
            <a:spAutoFit/>
          </a:bodyPr>
          <a:lstStyle/>
          <a:p>
            <a:r>
              <a:rPr lang="en-US" b="1" dirty="0">
                <a:solidFill>
                  <a:srgbClr val="FF0000"/>
                </a:solidFill>
              </a:rPr>
              <a:t>WQ Criteria</a:t>
            </a:r>
          </a:p>
        </p:txBody>
      </p:sp>
      <p:sp>
        <p:nvSpPr>
          <p:cNvPr id="2" name="TextBox 1">
            <a:extLst>
              <a:ext uri="{FF2B5EF4-FFF2-40B4-BE49-F238E27FC236}">
                <a16:creationId xmlns:a16="http://schemas.microsoft.com/office/drawing/2014/main" id="{D0463636-D93B-4BA5-A530-B8C0F7706047}"/>
              </a:ext>
            </a:extLst>
          </p:cNvPr>
          <p:cNvSpPr txBox="1"/>
          <p:nvPr/>
        </p:nvSpPr>
        <p:spPr>
          <a:xfrm>
            <a:off x="1969477" y="5951481"/>
            <a:ext cx="6565389" cy="461665"/>
          </a:xfrm>
          <a:prstGeom prst="rect">
            <a:avLst/>
          </a:prstGeom>
          <a:noFill/>
        </p:spPr>
        <p:txBody>
          <a:bodyPr wrap="square" rtlCol="0">
            <a:spAutoFit/>
          </a:bodyPr>
          <a:lstStyle/>
          <a:p>
            <a:r>
              <a:rPr lang="en-US" sz="2400" dirty="0"/>
              <a:t>Is there sufficient capacity for permitting? </a:t>
            </a:r>
          </a:p>
        </p:txBody>
      </p:sp>
    </p:spTree>
    <p:extLst>
      <p:ext uri="{BB962C8B-B14F-4D97-AF65-F5344CB8AC3E}">
        <p14:creationId xmlns:p14="http://schemas.microsoft.com/office/powerpoint/2010/main" val="203704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Annual Load Reduction Goal</a:t>
            </a:r>
          </a:p>
        </p:txBody>
      </p:sp>
      <p:graphicFrame>
        <p:nvGraphicFramePr>
          <p:cNvPr id="11" name="Chart 10">
            <a:extLst>
              <a:ext uri="{FF2B5EF4-FFF2-40B4-BE49-F238E27FC236}">
                <a16:creationId xmlns:a16="http://schemas.microsoft.com/office/drawing/2014/main" id="{6ED2753A-317C-4508-BEF9-AD4D7B2B0238}"/>
              </a:ext>
            </a:extLst>
          </p:cNvPr>
          <p:cNvGraphicFramePr/>
          <p:nvPr>
            <p:extLst>
              <p:ext uri="{D42A27DB-BD31-4B8C-83A1-F6EECF244321}">
                <p14:modId xmlns:p14="http://schemas.microsoft.com/office/powerpoint/2010/main" val="1791078403"/>
              </p:ext>
            </p:extLst>
          </p:nvPr>
        </p:nvGraphicFramePr>
        <p:xfrm>
          <a:off x="1180170" y="1417638"/>
          <a:ext cx="6783659" cy="4590115"/>
        </p:xfrm>
        <a:graphic>
          <a:graphicData uri="http://schemas.openxmlformats.org/drawingml/2006/chart">
            <c:chart xmlns:c="http://schemas.openxmlformats.org/drawingml/2006/chart" xmlns:r="http://schemas.openxmlformats.org/officeDocument/2006/relationships" r:id="rId3"/>
          </a:graphicData>
        </a:graphic>
      </p:graphicFrame>
      <p:cxnSp>
        <p:nvCxnSpPr>
          <p:cNvPr id="13" name="Straight Connector 12">
            <a:extLst>
              <a:ext uri="{FF2B5EF4-FFF2-40B4-BE49-F238E27FC236}">
                <a16:creationId xmlns:a16="http://schemas.microsoft.com/office/drawing/2014/main" id="{DC125D03-11D7-4E20-842F-6F570E539CC8}"/>
              </a:ext>
            </a:extLst>
          </p:cNvPr>
          <p:cNvCxnSpPr>
            <a:cxnSpLocks/>
          </p:cNvCxnSpPr>
          <p:nvPr/>
        </p:nvCxnSpPr>
        <p:spPr>
          <a:xfrm flipV="1">
            <a:off x="1747254" y="3316453"/>
            <a:ext cx="7150560" cy="1"/>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C71183B9-6F1A-459A-B33E-132C09442C13}"/>
              </a:ext>
            </a:extLst>
          </p:cNvPr>
          <p:cNvSpPr txBox="1"/>
          <p:nvPr/>
        </p:nvSpPr>
        <p:spPr>
          <a:xfrm>
            <a:off x="7151428" y="2912945"/>
            <a:ext cx="1746386" cy="461665"/>
          </a:xfrm>
          <a:prstGeom prst="rect">
            <a:avLst/>
          </a:prstGeom>
          <a:noFill/>
        </p:spPr>
        <p:txBody>
          <a:bodyPr wrap="square" rtlCol="0">
            <a:spAutoFit/>
          </a:bodyPr>
          <a:lstStyle/>
          <a:p>
            <a:r>
              <a:rPr lang="en-US" sz="2400" b="1" dirty="0">
                <a:solidFill>
                  <a:srgbClr val="FF0000"/>
                </a:solidFill>
                <a:latin typeface="Calibri" panose="020F0502020204030204" pitchFamily="34" charset="0"/>
                <a:cs typeface="Calibri" panose="020F0502020204030204" pitchFamily="34" charset="0"/>
              </a:rPr>
              <a:t>WQ Criteria</a:t>
            </a:r>
          </a:p>
        </p:txBody>
      </p:sp>
    </p:spTree>
    <p:extLst>
      <p:ext uri="{BB962C8B-B14F-4D97-AF65-F5344CB8AC3E}">
        <p14:creationId xmlns:p14="http://schemas.microsoft.com/office/powerpoint/2010/main" val="3850166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Annual Load Reduction Goal</a:t>
            </a:r>
          </a:p>
        </p:txBody>
      </p:sp>
      <p:graphicFrame>
        <p:nvGraphicFramePr>
          <p:cNvPr id="11" name="Chart 10">
            <a:extLst>
              <a:ext uri="{FF2B5EF4-FFF2-40B4-BE49-F238E27FC236}">
                <a16:creationId xmlns:a16="http://schemas.microsoft.com/office/drawing/2014/main" id="{6ED2753A-317C-4508-BEF9-AD4D7B2B0238}"/>
              </a:ext>
            </a:extLst>
          </p:cNvPr>
          <p:cNvGraphicFramePr/>
          <p:nvPr/>
        </p:nvGraphicFramePr>
        <p:xfrm>
          <a:off x="1180170" y="1417638"/>
          <a:ext cx="6783659" cy="459011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881F2260-8552-4E21-9FB6-2A4EFFAC4F8A}"/>
              </a:ext>
            </a:extLst>
          </p:cNvPr>
          <p:cNvSpPr txBox="1"/>
          <p:nvPr/>
        </p:nvSpPr>
        <p:spPr>
          <a:xfrm>
            <a:off x="4501662" y="1898918"/>
            <a:ext cx="4642338" cy="1323439"/>
          </a:xfrm>
          <a:prstGeom prst="rect">
            <a:avLst/>
          </a:prstGeom>
          <a:solidFill>
            <a:srgbClr val="92D050">
              <a:alpha val="50000"/>
            </a:srgbClr>
          </a:solidFill>
        </p:spPr>
        <p:txBody>
          <a:bodyPr wrap="square" rtlCol="0">
            <a:spAutoFit/>
          </a:bodyPr>
          <a:lstStyle/>
          <a:p>
            <a:pPr marL="285750" indent="-285750">
              <a:buFont typeface="Arial" panose="020B0604020202020204" pitchFamily="34" charset="0"/>
              <a:buChar char="•"/>
            </a:pPr>
            <a:r>
              <a:rPr lang="en-US" sz="2000" dirty="0"/>
              <a:t>Bank Stabilization (ft)</a:t>
            </a:r>
          </a:p>
          <a:p>
            <a:pPr marL="285750" indent="-285750">
              <a:buFont typeface="Arial" panose="020B0604020202020204" pitchFamily="34" charset="0"/>
              <a:buChar char="•"/>
            </a:pPr>
            <a:r>
              <a:rPr lang="en-US" sz="2000" dirty="0"/>
              <a:t>Stormwater BMP (acres treated)</a:t>
            </a:r>
          </a:p>
          <a:p>
            <a:pPr marL="285750" indent="-285750">
              <a:buFont typeface="Arial" panose="020B0604020202020204" pitchFamily="34" charset="0"/>
              <a:buChar char="•"/>
            </a:pPr>
            <a:r>
              <a:rPr lang="en-US" sz="2000" dirty="0"/>
              <a:t>Logging BMPs (acres)</a:t>
            </a:r>
          </a:p>
          <a:p>
            <a:pPr marL="285750" indent="-285750">
              <a:buFont typeface="Arial" panose="020B0604020202020204" pitchFamily="34" charset="0"/>
              <a:buChar char="•"/>
            </a:pPr>
            <a:r>
              <a:rPr lang="en-US" sz="2000" dirty="0"/>
              <a:t>Ag Nutrient Management BMPs (acres)</a:t>
            </a:r>
          </a:p>
        </p:txBody>
      </p:sp>
      <p:cxnSp>
        <p:nvCxnSpPr>
          <p:cNvPr id="6" name="Straight Arrow Connector 5">
            <a:extLst>
              <a:ext uri="{FF2B5EF4-FFF2-40B4-BE49-F238E27FC236}">
                <a16:creationId xmlns:a16="http://schemas.microsoft.com/office/drawing/2014/main" id="{DC5A622A-171D-47B7-86D7-EE770BF48120}"/>
              </a:ext>
            </a:extLst>
          </p:cNvPr>
          <p:cNvCxnSpPr/>
          <p:nvPr/>
        </p:nvCxnSpPr>
        <p:spPr>
          <a:xfrm flipH="1">
            <a:off x="3826412" y="2067951"/>
            <a:ext cx="745587" cy="4926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CE14234D-8056-4C60-929A-371778B96D92}"/>
              </a:ext>
            </a:extLst>
          </p:cNvPr>
          <p:cNvCxnSpPr>
            <a:cxnSpLocks/>
          </p:cNvCxnSpPr>
          <p:nvPr/>
        </p:nvCxnSpPr>
        <p:spPr>
          <a:xfrm flipH="1">
            <a:off x="3826412" y="2433711"/>
            <a:ext cx="745587" cy="78864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616F3962-1117-4D95-BF8D-A799A3787D03}"/>
              </a:ext>
            </a:extLst>
          </p:cNvPr>
          <p:cNvCxnSpPr>
            <a:cxnSpLocks/>
          </p:cNvCxnSpPr>
          <p:nvPr/>
        </p:nvCxnSpPr>
        <p:spPr>
          <a:xfrm flipH="1">
            <a:off x="3826412" y="2729671"/>
            <a:ext cx="745587" cy="11429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E5860C56-51AE-43D7-B50F-6880BB41F763}"/>
              </a:ext>
            </a:extLst>
          </p:cNvPr>
          <p:cNvCxnSpPr>
            <a:cxnSpLocks/>
          </p:cNvCxnSpPr>
          <p:nvPr/>
        </p:nvCxnSpPr>
        <p:spPr>
          <a:xfrm flipH="1">
            <a:off x="3812346" y="3056680"/>
            <a:ext cx="759653" cy="16744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458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0A877-F368-40E6-80C7-B5CC8CEA36B5}"/>
              </a:ext>
            </a:extLst>
          </p:cNvPr>
          <p:cNvSpPr>
            <a:spLocks noGrp="1"/>
          </p:cNvSpPr>
          <p:nvPr>
            <p:ph type="title"/>
          </p:nvPr>
        </p:nvSpPr>
        <p:spPr>
          <a:xfrm>
            <a:off x="461470" y="-11178"/>
            <a:ext cx="8549179" cy="923330"/>
          </a:xfrm>
        </p:spPr>
        <p:txBody>
          <a:bodyPr/>
          <a:lstStyle/>
          <a:p>
            <a:r>
              <a:rPr lang="en-US" dirty="0" err="1"/>
              <a:t>Subwatershed</a:t>
            </a:r>
            <a:r>
              <a:rPr lang="en-US" dirty="0"/>
              <a:t> Prioritization &amp; Planning</a:t>
            </a:r>
          </a:p>
        </p:txBody>
      </p:sp>
      <p:pic>
        <p:nvPicPr>
          <p:cNvPr id="4" name="Content Placeholder 3">
            <a:extLst>
              <a:ext uri="{FF2B5EF4-FFF2-40B4-BE49-F238E27FC236}">
                <a16:creationId xmlns:a16="http://schemas.microsoft.com/office/drawing/2014/main" id="{A2E8506A-D8D3-4EF1-980A-3DB15EE3D074}"/>
              </a:ext>
            </a:extLst>
          </p:cNvPr>
          <p:cNvPicPr>
            <a:picLocks noGrp="1" noChangeAspect="1"/>
          </p:cNvPicPr>
          <p:nvPr>
            <p:ph idx="1"/>
          </p:nvPr>
        </p:nvPicPr>
        <p:blipFill>
          <a:blip r:embed="rId3"/>
          <a:stretch>
            <a:fillRect/>
          </a:stretch>
        </p:blipFill>
        <p:spPr>
          <a:xfrm>
            <a:off x="1666876" y="868082"/>
            <a:ext cx="5392527" cy="5332693"/>
          </a:xfrm>
          <a:prstGeom prst="rect">
            <a:avLst/>
          </a:prstGeom>
        </p:spPr>
      </p:pic>
      <p:sp>
        <p:nvSpPr>
          <p:cNvPr id="5" name="TextBox 4">
            <a:extLst>
              <a:ext uri="{FF2B5EF4-FFF2-40B4-BE49-F238E27FC236}">
                <a16:creationId xmlns:a16="http://schemas.microsoft.com/office/drawing/2014/main" id="{6BB99260-6F6F-4063-A5AC-F43D5208E426}"/>
              </a:ext>
            </a:extLst>
          </p:cNvPr>
          <p:cNvSpPr txBox="1"/>
          <p:nvPr/>
        </p:nvSpPr>
        <p:spPr>
          <a:xfrm>
            <a:off x="1371600" y="827734"/>
            <a:ext cx="2438400" cy="1015663"/>
          </a:xfrm>
          <a:prstGeom prst="rect">
            <a:avLst/>
          </a:prstGeom>
          <a:solidFill>
            <a:schemeClr val="bg1"/>
          </a:solidFill>
          <a:ln>
            <a:solidFill>
              <a:schemeClr val="tx1"/>
            </a:solidFill>
          </a:ln>
        </p:spPr>
        <p:txBody>
          <a:bodyPr wrap="square" rtlCol="0">
            <a:spAutoFit/>
          </a:bodyPr>
          <a:lstStyle/>
          <a:p>
            <a:r>
              <a:rPr lang="en-US" sz="2000" b="1" dirty="0">
                <a:latin typeface="Calibri" panose="020F0502020204030204" pitchFamily="34" charset="0"/>
                <a:cs typeface="Calibri" panose="020F0502020204030204" pitchFamily="34" charset="0"/>
              </a:rPr>
              <a:t>Priority #2</a:t>
            </a:r>
          </a:p>
          <a:p>
            <a:r>
              <a:rPr lang="en-US" sz="2000" dirty="0">
                <a:latin typeface="Calibri" panose="020F0502020204030204" pitchFamily="34" charset="0"/>
                <a:cs typeface="Calibri" panose="020F0502020204030204" pitchFamily="34" charset="0"/>
              </a:rPr>
              <a:t>Total Nitrogen and </a:t>
            </a:r>
            <a:br>
              <a:rPr lang="en-US" sz="20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E. coli loads greatest</a:t>
            </a:r>
          </a:p>
        </p:txBody>
      </p:sp>
      <p:sp>
        <p:nvSpPr>
          <p:cNvPr id="6" name="TextBox 5">
            <a:extLst>
              <a:ext uri="{FF2B5EF4-FFF2-40B4-BE49-F238E27FC236}">
                <a16:creationId xmlns:a16="http://schemas.microsoft.com/office/drawing/2014/main" id="{821F0ED2-F288-4A4E-8CB4-94174F2D5D39}"/>
              </a:ext>
            </a:extLst>
          </p:cNvPr>
          <p:cNvSpPr txBox="1"/>
          <p:nvPr/>
        </p:nvSpPr>
        <p:spPr>
          <a:xfrm>
            <a:off x="4733926" y="811082"/>
            <a:ext cx="2438400" cy="1015663"/>
          </a:xfrm>
          <a:prstGeom prst="rect">
            <a:avLst/>
          </a:prstGeom>
          <a:solidFill>
            <a:schemeClr val="bg1"/>
          </a:solidFill>
          <a:ln>
            <a:solidFill>
              <a:schemeClr val="tx1"/>
            </a:solidFill>
          </a:ln>
        </p:spPr>
        <p:txBody>
          <a:bodyPr wrap="square" rtlCol="0">
            <a:spAutoFit/>
          </a:bodyPr>
          <a:lstStyle/>
          <a:p>
            <a:r>
              <a:rPr lang="en-US" sz="2000" b="1" dirty="0">
                <a:latin typeface="Calibri" panose="020F0502020204030204" pitchFamily="34" charset="0"/>
                <a:cs typeface="Calibri" panose="020F0502020204030204" pitchFamily="34" charset="0"/>
              </a:rPr>
              <a:t>Priority #3 </a:t>
            </a:r>
            <a:br>
              <a:rPr lang="en-US" sz="20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Lowest Total Nitrogen and E. coli loads</a:t>
            </a:r>
          </a:p>
        </p:txBody>
      </p:sp>
      <p:sp>
        <p:nvSpPr>
          <p:cNvPr id="7" name="TextBox 6">
            <a:extLst>
              <a:ext uri="{FF2B5EF4-FFF2-40B4-BE49-F238E27FC236}">
                <a16:creationId xmlns:a16="http://schemas.microsoft.com/office/drawing/2014/main" id="{0F3BA5D9-AF1A-4CB5-8AB0-086DB0F811CF}"/>
              </a:ext>
            </a:extLst>
          </p:cNvPr>
          <p:cNvSpPr txBox="1"/>
          <p:nvPr/>
        </p:nvSpPr>
        <p:spPr>
          <a:xfrm>
            <a:off x="3992353" y="5334000"/>
            <a:ext cx="3067050" cy="1015663"/>
          </a:xfrm>
          <a:prstGeom prst="rect">
            <a:avLst/>
          </a:prstGeom>
          <a:solidFill>
            <a:schemeClr val="bg1"/>
          </a:solidFill>
          <a:ln>
            <a:solidFill>
              <a:schemeClr val="tx1"/>
            </a:solidFill>
          </a:ln>
        </p:spPr>
        <p:txBody>
          <a:bodyPr wrap="square" rtlCol="0">
            <a:spAutoFit/>
          </a:bodyPr>
          <a:lstStyle/>
          <a:p>
            <a:r>
              <a:rPr lang="en-US" sz="2000" b="1" dirty="0">
                <a:latin typeface="Calibri" panose="020F0502020204030204" pitchFamily="34" charset="0"/>
                <a:cs typeface="Calibri" panose="020F0502020204030204" pitchFamily="34" charset="0"/>
              </a:rPr>
              <a:t>Priority #1 </a:t>
            </a:r>
          </a:p>
          <a:p>
            <a:r>
              <a:rPr lang="en-US" sz="2000" dirty="0">
                <a:latin typeface="Calibri" panose="020F0502020204030204" pitchFamily="34" charset="0"/>
                <a:cs typeface="Calibri" panose="020F0502020204030204" pitchFamily="34" charset="0"/>
              </a:rPr>
              <a:t>Total Nitrogen and E. coli </a:t>
            </a:r>
            <a:r>
              <a:rPr lang="en-US" sz="2000" b="1" dirty="0">
                <a:latin typeface="Calibri" panose="020F0502020204030204" pitchFamily="34" charset="0"/>
                <a:cs typeface="Calibri" panose="020F0502020204030204" pitchFamily="34" charset="0"/>
              </a:rPr>
              <a:t>loads and yields </a:t>
            </a:r>
            <a:r>
              <a:rPr lang="en-US" sz="2000" dirty="0">
                <a:latin typeface="Calibri" panose="020F0502020204030204" pitchFamily="34" charset="0"/>
                <a:cs typeface="Calibri" panose="020F0502020204030204" pitchFamily="34" charset="0"/>
              </a:rPr>
              <a:t>greatest</a:t>
            </a:r>
          </a:p>
        </p:txBody>
      </p:sp>
      <p:sp>
        <p:nvSpPr>
          <p:cNvPr id="8" name="TextBox 7">
            <a:extLst>
              <a:ext uri="{FF2B5EF4-FFF2-40B4-BE49-F238E27FC236}">
                <a16:creationId xmlns:a16="http://schemas.microsoft.com/office/drawing/2014/main" id="{63B2C800-F574-479F-B1E5-78DD4934F964}"/>
              </a:ext>
            </a:extLst>
          </p:cNvPr>
          <p:cNvSpPr txBox="1"/>
          <p:nvPr/>
        </p:nvSpPr>
        <p:spPr>
          <a:xfrm>
            <a:off x="6838950" y="2209800"/>
            <a:ext cx="2171699" cy="2677656"/>
          </a:xfrm>
          <a:prstGeom prst="rect">
            <a:avLst/>
          </a:prstGeom>
          <a:solidFill>
            <a:srgbClr val="E0E5CD"/>
          </a:solidFill>
          <a:ln>
            <a:solidFill>
              <a:schemeClr val="tx1"/>
            </a:solidFill>
          </a:ln>
        </p:spPr>
        <p:txBody>
          <a:bodyPr wrap="square" rtlCol="0">
            <a:spAutoFit/>
          </a:bodyPr>
          <a:lstStyle/>
          <a:p>
            <a:r>
              <a:rPr lang="en-US" sz="2400" dirty="0">
                <a:latin typeface="Calibri" panose="020F0502020204030204" pitchFamily="34" charset="0"/>
                <a:cs typeface="Calibri" panose="020F0502020204030204" pitchFamily="34" charset="0"/>
              </a:rPr>
              <a:t>Compare pollutant loads and yields among the </a:t>
            </a:r>
            <a:r>
              <a:rPr lang="en-US" sz="2400" dirty="0" err="1">
                <a:latin typeface="Calibri" panose="020F0502020204030204" pitchFamily="34" charset="0"/>
                <a:cs typeface="Calibri" panose="020F0502020204030204" pitchFamily="34" charset="0"/>
              </a:rPr>
              <a:t>subwatersheds</a:t>
            </a:r>
            <a:r>
              <a:rPr lang="en-US" sz="2400" dirty="0">
                <a:latin typeface="Calibri" panose="020F0502020204030204" pitchFamily="34" charset="0"/>
                <a:cs typeface="Calibri" panose="020F0502020204030204" pitchFamily="34" charset="0"/>
              </a:rPr>
              <a:t> to assist with prioritization.</a:t>
            </a:r>
          </a:p>
        </p:txBody>
      </p:sp>
    </p:spTree>
    <p:extLst>
      <p:ext uri="{BB962C8B-B14F-4D97-AF65-F5344CB8AC3E}">
        <p14:creationId xmlns:p14="http://schemas.microsoft.com/office/powerpoint/2010/main" val="520607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Pollutant Load Calculation and Allocations</a:t>
            </a:r>
          </a:p>
        </p:txBody>
      </p:sp>
      <p:sp>
        <p:nvSpPr>
          <p:cNvPr id="5" name="Content Placeholder 4"/>
          <p:cNvSpPr>
            <a:spLocks noGrp="1"/>
          </p:cNvSpPr>
          <p:nvPr>
            <p:ph idx="1"/>
          </p:nvPr>
        </p:nvSpPr>
        <p:spPr>
          <a:xfrm>
            <a:off x="461472" y="1854366"/>
            <a:ext cx="8225327" cy="3659329"/>
          </a:xfrm>
        </p:spPr>
        <p:txBody>
          <a:bodyPr>
            <a:normAutofit/>
          </a:bodyPr>
          <a:lstStyle/>
          <a:p>
            <a:pPr marL="742950" indent="-742950">
              <a:buFont typeface="+mj-lt"/>
              <a:buAutoNum type="arabicPeriod"/>
            </a:pPr>
            <a:r>
              <a:rPr lang="en-US" sz="3600" dirty="0">
                <a:latin typeface="Calibri" panose="020F0502020204030204" pitchFamily="34" charset="0"/>
                <a:cs typeface="Calibri" panose="020F0502020204030204" pitchFamily="34" charset="0"/>
              </a:rPr>
              <a:t>Definitions and Terms</a:t>
            </a:r>
          </a:p>
          <a:p>
            <a:pPr marL="742950" indent="-742950">
              <a:buFont typeface="+mj-lt"/>
              <a:buAutoNum type="arabicPeriod"/>
            </a:pPr>
            <a:r>
              <a:rPr lang="en-US" sz="3600" dirty="0"/>
              <a:t>Calculation Methods</a:t>
            </a:r>
          </a:p>
          <a:p>
            <a:pPr marL="742950" indent="-742950">
              <a:buFont typeface="+mj-lt"/>
              <a:buAutoNum type="arabicPeriod"/>
            </a:pPr>
            <a:r>
              <a:rPr lang="en-US" sz="3600" dirty="0">
                <a:latin typeface="Calibri" panose="020F0502020204030204" pitchFamily="34" charset="0"/>
                <a:cs typeface="Calibri" panose="020F0502020204030204" pitchFamily="34" charset="0"/>
              </a:rPr>
              <a:t>Source Allocation and BMP Determination</a:t>
            </a:r>
          </a:p>
          <a:p>
            <a:pPr marL="742950" indent="-742950">
              <a:buFont typeface="+mj-lt"/>
              <a:buAutoNum type="arabicPeriod"/>
            </a:pPr>
            <a:r>
              <a:rPr lang="en-US" sz="3600" dirty="0"/>
              <a:t>Helpful Visualizations</a:t>
            </a:r>
            <a:endParaRPr lang="en-US" sz="3200" dirty="0">
              <a:latin typeface="Calibri" panose="020F0502020204030204" pitchFamily="34" charset="0"/>
              <a:cs typeface="Calibri" panose="020F0502020204030204" pitchFamily="34" charset="0"/>
            </a:endParaRPr>
          </a:p>
          <a:p>
            <a:pPr lvl="1"/>
            <a:endParaRPr lang="en-US" sz="3200" dirty="0">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62214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9EF54-C7E6-4435-AE25-B7311189F0EC}"/>
              </a:ext>
            </a:extLst>
          </p:cNvPr>
          <p:cNvSpPr>
            <a:spLocks noGrp="1"/>
          </p:cNvSpPr>
          <p:nvPr>
            <p:ph type="title"/>
          </p:nvPr>
        </p:nvSpPr>
        <p:spPr>
          <a:xfrm>
            <a:off x="375747" y="42208"/>
            <a:ext cx="8225327" cy="1143000"/>
          </a:xfrm>
        </p:spPr>
        <p:txBody>
          <a:bodyPr/>
          <a:lstStyle/>
          <a:p>
            <a:r>
              <a:rPr lang="en-US" sz="3600" dirty="0"/>
              <a:t>Compare Actual vs Target Loads for Pollutant Reduction Needs</a:t>
            </a:r>
          </a:p>
        </p:txBody>
      </p:sp>
      <p:pic>
        <p:nvPicPr>
          <p:cNvPr id="7" name="Content Placeholder 6">
            <a:extLst>
              <a:ext uri="{FF2B5EF4-FFF2-40B4-BE49-F238E27FC236}">
                <a16:creationId xmlns:a16="http://schemas.microsoft.com/office/drawing/2014/main" id="{81F663CB-17A4-4180-9807-0A46FAF59FC8}"/>
              </a:ext>
            </a:extLst>
          </p:cNvPr>
          <p:cNvPicPr>
            <a:picLocks noGrp="1" noChangeAspect="1"/>
          </p:cNvPicPr>
          <p:nvPr>
            <p:ph idx="1"/>
          </p:nvPr>
        </p:nvPicPr>
        <p:blipFill>
          <a:blip r:embed="rId3"/>
          <a:stretch>
            <a:fillRect/>
          </a:stretch>
        </p:blipFill>
        <p:spPr>
          <a:xfrm>
            <a:off x="2119859" y="1316038"/>
            <a:ext cx="4909044" cy="4854575"/>
          </a:xfrm>
          <a:prstGeom prst="rect">
            <a:avLst/>
          </a:prstGeom>
        </p:spPr>
      </p:pic>
      <p:sp>
        <p:nvSpPr>
          <p:cNvPr id="8" name="TextBox 7">
            <a:extLst>
              <a:ext uri="{FF2B5EF4-FFF2-40B4-BE49-F238E27FC236}">
                <a16:creationId xmlns:a16="http://schemas.microsoft.com/office/drawing/2014/main" id="{ACADC836-841D-44EF-BFE2-EDF7B81451ED}"/>
              </a:ext>
            </a:extLst>
          </p:cNvPr>
          <p:cNvSpPr txBox="1"/>
          <p:nvPr/>
        </p:nvSpPr>
        <p:spPr>
          <a:xfrm>
            <a:off x="2119858" y="1316038"/>
            <a:ext cx="1918741" cy="967957"/>
          </a:xfrm>
          <a:prstGeom prst="rect">
            <a:avLst/>
          </a:prstGeom>
          <a:solidFill>
            <a:schemeClr val="bg1"/>
          </a:solidFill>
          <a:ln>
            <a:solidFill>
              <a:schemeClr val="tx1"/>
            </a:solidFill>
          </a:ln>
        </p:spPr>
        <p:txBody>
          <a:bodyPr wrap="square" rtlCol="0">
            <a:spAutoFit/>
          </a:bodyPr>
          <a:lstStyle/>
          <a:p>
            <a:pPr>
              <a:lnSpc>
                <a:spcPct val="150000"/>
              </a:lnSpc>
            </a:pPr>
            <a:r>
              <a:rPr lang="en-US" sz="2000" dirty="0">
                <a:latin typeface="Calibri" panose="020F0502020204030204" pitchFamily="34" charset="0"/>
                <a:cs typeface="Calibri" panose="020F0502020204030204" pitchFamily="34" charset="0"/>
              </a:rPr>
              <a:t>Total N        65%</a:t>
            </a:r>
          </a:p>
          <a:p>
            <a:pPr>
              <a:lnSpc>
                <a:spcPct val="150000"/>
              </a:lnSpc>
            </a:pPr>
            <a:r>
              <a:rPr lang="en-US" sz="2000" dirty="0">
                <a:latin typeface="Calibri" panose="020F0502020204030204" pitchFamily="34" charset="0"/>
                <a:cs typeface="Calibri" panose="020F0502020204030204" pitchFamily="34" charset="0"/>
              </a:rPr>
              <a:t>E. coli        75%</a:t>
            </a:r>
          </a:p>
        </p:txBody>
      </p:sp>
      <p:sp>
        <p:nvSpPr>
          <p:cNvPr id="10" name="TextBox 9">
            <a:extLst>
              <a:ext uri="{FF2B5EF4-FFF2-40B4-BE49-F238E27FC236}">
                <a16:creationId xmlns:a16="http://schemas.microsoft.com/office/drawing/2014/main" id="{3127A8D7-8212-4345-84F7-0503D3CFF0E5}"/>
              </a:ext>
            </a:extLst>
          </p:cNvPr>
          <p:cNvSpPr txBox="1"/>
          <p:nvPr/>
        </p:nvSpPr>
        <p:spPr>
          <a:xfrm>
            <a:off x="4942325" y="1259435"/>
            <a:ext cx="2057400" cy="967957"/>
          </a:xfrm>
          <a:prstGeom prst="rect">
            <a:avLst/>
          </a:prstGeom>
          <a:solidFill>
            <a:schemeClr val="bg1"/>
          </a:solidFill>
          <a:ln>
            <a:solidFill>
              <a:schemeClr val="tx1"/>
            </a:solidFill>
          </a:ln>
        </p:spPr>
        <p:txBody>
          <a:bodyPr wrap="square" rtlCol="0">
            <a:spAutoFit/>
          </a:bodyPr>
          <a:lstStyle/>
          <a:p>
            <a:pPr>
              <a:lnSpc>
                <a:spcPct val="150000"/>
              </a:lnSpc>
            </a:pPr>
            <a:r>
              <a:rPr lang="en-US" sz="2000" dirty="0">
                <a:latin typeface="Calibri" panose="020F0502020204030204" pitchFamily="34" charset="0"/>
                <a:cs typeface="Calibri" panose="020F0502020204030204" pitchFamily="34" charset="0"/>
              </a:rPr>
              <a:t>Total N        20%</a:t>
            </a:r>
          </a:p>
          <a:p>
            <a:pPr>
              <a:lnSpc>
                <a:spcPct val="150000"/>
              </a:lnSpc>
            </a:pPr>
            <a:r>
              <a:rPr lang="en-US" sz="2000" dirty="0">
                <a:latin typeface="Calibri" panose="020F0502020204030204" pitchFamily="34" charset="0"/>
                <a:cs typeface="Calibri" panose="020F0502020204030204" pitchFamily="34" charset="0"/>
              </a:rPr>
              <a:t>E. coli       15%</a:t>
            </a:r>
          </a:p>
        </p:txBody>
      </p:sp>
      <p:sp>
        <p:nvSpPr>
          <p:cNvPr id="11" name="TextBox 10">
            <a:extLst>
              <a:ext uri="{FF2B5EF4-FFF2-40B4-BE49-F238E27FC236}">
                <a16:creationId xmlns:a16="http://schemas.microsoft.com/office/drawing/2014/main" id="{1AFC0547-2B2B-4B47-8DD1-B20177522420}"/>
              </a:ext>
            </a:extLst>
          </p:cNvPr>
          <p:cNvSpPr txBox="1"/>
          <p:nvPr/>
        </p:nvSpPr>
        <p:spPr>
          <a:xfrm>
            <a:off x="4171949" y="5464315"/>
            <a:ext cx="2856953" cy="967957"/>
          </a:xfrm>
          <a:prstGeom prst="rect">
            <a:avLst/>
          </a:prstGeom>
          <a:solidFill>
            <a:schemeClr val="bg1"/>
          </a:solidFill>
          <a:ln>
            <a:solidFill>
              <a:schemeClr val="tx1"/>
            </a:solidFill>
          </a:ln>
        </p:spPr>
        <p:txBody>
          <a:bodyPr wrap="square" rtlCol="0">
            <a:spAutoFit/>
          </a:bodyPr>
          <a:lstStyle/>
          <a:p>
            <a:pPr>
              <a:lnSpc>
                <a:spcPct val="150000"/>
              </a:lnSpc>
            </a:pPr>
            <a:r>
              <a:rPr lang="en-US" sz="2000" dirty="0">
                <a:latin typeface="Calibri" panose="020F0502020204030204" pitchFamily="34" charset="0"/>
                <a:cs typeface="Calibri" panose="020F0502020204030204" pitchFamily="34" charset="0"/>
              </a:rPr>
              <a:t>Total N       45%  </a:t>
            </a:r>
          </a:p>
          <a:p>
            <a:pPr>
              <a:lnSpc>
                <a:spcPct val="150000"/>
              </a:lnSpc>
            </a:pPr>
            <a:r>
              <a:rPr lang="en-US" sz="2000" dirty="0">
                <a:latin typeface="Calibri" panose="020F0502020204030204" pitchFamily="34" charset="0"/>
                <a:cs typeface="Calibri" panose="020F0502020204030204" pitchFamily="34" charset="0"/>
              </a:rPr>
              <a:t>E. coli       50%</a:t>
            </a:r>
          </a:p>
        </p:txBody>
      </p:sp>
      <p:sp>
        <p:nvSpPr>
          <p:cNvPr id="12" name="Arrow: Down 11">
            <a:extLst>
              <a:ext uri="{FF2B5EF4-FFF2-40B4-BE49-F238E27FC236}">
                <a16:creationId xmlns:a16="http://schemas.microsoft.com/office/drawing/2014/main" id="{46CDBBC2-D441-457D-B9D2-8C3790E69C14}"/>
              </a:ext>
            </a:extLst>
          </p:cNvPr>
          <p:cNvSpPr/>
          <p:nvPr/>
        </p:nvSpPr>
        <p:spPr>
          <a:xfrm>
            <a:off x="3023585" y="1458481"/>
            <a:ext cx="266700" cy="293687"/>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90DEADB-870D-4EB9-9AD5-6482D23FBDE1}"/>
              </a:ext>
            </a:extLst>
          </p:cNvPr>
          <p:cNvPicPr>
            <a:picLocks noChangeAspect="1"/>
          </p:cNvPicPr>
          <p:nvPr/>
        </p:nvPicPr>
        <p:blipFill>
          <a:blip r:embed="rId4"/>
          <a:stretch>
            <a:fillRect/>
          </a:stretch>
        </p:blipFill>
        <p:spPr>
          <a:xfrm>
            <a:off x="2834593" y="1894611"/>
            <a:ext cx="377985" cy="390178"/>
          </a:xfrm>
          <a:prstGeom prst="rect">
            <a:avLst/>
          </a:prstGeom>
        </p:spPr>
      </p:pic>
      <p:sp>
        <p:nvSpPr>
          <p:cNvPr id="14" name="Arrow: Down 13">
            <a:extLst>
              <a:ext uri="{FF2B5EF4-FFF2-40B4-BE49-F238E27FC236}">
                <a16:creationId xmlns:a16="http://schemas.microsoft.com/office/drawing/2014/main" id="{632573DA-F917-4735-A98E-87A90C101EB2}"/>
              </a:ext>
            </a:extLst>
          </p:cNvPr>
          <p:cNvSpPr/>
          <p:nvPr/>
        </p:nvSpPr>
        <p:spPr>
          <a:xfrm>
            <a:off x="5038725" y="5589192"/>
            <a:ext cx="266700" cy="293687"/>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C404E1A9-DF85-45E3-8CC6-75E9BB338DDF}"/>
              </a:ext>
            </a:extLst>
          </p:cNvPr>
          <p:cNvSpPr/>
          <p:nvPr/>
        </p:nvSpPr>
        <p:spPr>
          <a:xfrm>
            <a:off x="4905375" y="6007755"/>
            <a:ext cx="266700" cy="293687"/>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F1F3D583-E5E5-415A-B6C7-37CE6522E390}"/>
              </a:ext>
            </a:extLst>
          </p:cNvPr>
          <p:cNvSpPr/>
          <p:nvPr/>
        </p:nvSpPr>
        <p:spPr>
          <a:xfrm>
            <a:off x="5837675" y="1392053"/>
            <a:ext cx="266700" cy="293687"/>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461F1509-3DFE-41E5-ABC2-2844F97F79E4}"/>
              </a:ext>
            </a:extLst>
          </p:cNvPr>
          <p:cNvSpPr/>
          <p:nvPr/>
        </p:nvSpPr>
        <p:spPr>
          <a:xfrm>
            <a:off x="5704325" y="1852276"/>
            <a:ext cx="266700" cy="293687"/>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62C1F4F-6DD7-4263-A8C2-0BEFEE8B10D7}"/>
              </a:ext>
            </a:extLst>
          </p:cNvPr>
          <p:cNvSpPr/>
          <p:nvPr/>
        </p:nvSpPr>
        <p:spPr>
          <a:xfrm>
            <a:off x="1766228" y="1065307"/>
            <a:ext cx="510493" cy="503669"/>
          </a:xfrm>
          <a:prstGeom prst="ellipse">
            <a:avLst/>
          </a:prstGeom>
          <a:solidFill>
            <a:srgbClr val="D6DDBD"/>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B6F1ACE-BFBA-4196-8C42-6F0B16367125}"/>
              </a:ext>
            </a:extLst>
          </p:cNvPr>
          <p:cNvSpPr txBox="1"/>
          <p:nvPr/>
        </p:nvSpPr>
        <p:spPr>
          <a:xfrm>
            <a:off x="1780817" y="1070127"/>
            <a:ext cx="510493" cy="461665"/>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#1</a:t>
            </a:r>
          </a:p>
        </p:txBody>
      </p:sp>
      <p:sp>
        <p:nvSpPr>
          <p:cNvPr id="20" name="Oval 19">
            <a:extLst>
              <a:ext uri="{FF2B5EF4-FFF2-40B4-BE49-F238E27FC236}">
                <a16:creationId xmlns:a16="http://schemas.microsoft.com/office/drawing/2014/main" id="{08AF2B24-BC13-43EC-BD4E-812BA6C4F5EE}"/>
              </a:ext>
            </a:extLst>
          </p:cNvPr>
          <p:cNvSpPr/>
          <p:nvPr/>
        </p:nvSpPr>
        <p:spPr>
          <a:xfrm>
            <a:off x="3825880" y="5212480"/>
            <a:ext cx="510493" cy="503669"/>
          </a:xfrm>
          <a:prstGeom prst="ellipse">
            <a:avLst/>
          </a:prstGeom>
          <a:solidFill>
            <a:srgbClr val="D6DDBD"/>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6449FDC-A130-4C6B-B7AF-E07CD36A674D}"/>
              </a:ext>
            </a:extLst>
          </p:cNvPr>
          <p:cNvSpPr/>
          <p:nvPr/>
        </p:nvSpPr>
        <p:spPr>
          <a:xfrm>
            <a:off x="4528232" y="1077241"/>
            <a:ext cx="510493" cy="503669"/>
          </a:xfrm>
          <a:prstGeom prst="ellipse">
            <a:avLst/>
          </a:prstGeom>
          <a:solidFill>
            <a:srgbClr val="D6DDBD"/>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49C9E40-5E99-4587-B9B0-6B56FF035C40}"/>
              </a:ext>
            </a:extLst>
          </p:cNvPr>
          <p:cNvSpPr txBox="1"/>
          <p:nvPr/>
        </p:nvSpPr>
        <p:spPr>
          <a:xfrm>
            <a:off x="4542821" y="1107311"/>
            <a:ext cx="510493" cy="461665"/>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#3</a:t>
            </a:r>
          </a:p>
        </p:txBody>
      </p:sp>
      <p:sp>
        <p:nvSpPr>
          <p:cNvPr id="23" name="TextBox 22">
            <a:extLst>
              <a:ext uri="{FF2B5EF4-FFF2-40B4-BE49-F238E27FC236}">
                <a16:creationId xmlns:a16="http://schemas.microsoft.com/office/drawing/2014/main" id="{7D54D7FC-C944-4F47-AF9D-EB099164ACA2}"/>
              </a:ext>
            </a:extLst>
          </p:cNvPr>
          <p:cNvSpPr txBox="1"/>
          <p:nvPr/>
        </p:nvSpPr>
        <p:spPr>
          <a:xfrm>
            <a:off x="3839598" y="5233481"/>
            <a:ext cx="510493" cy="461665"/>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#2</a:t>
            </a:r>
          </a:p>
        </p:txBody>
      </p:sp>
    </p:spTree>
    <p:extLst>
      <p:ext uri="{BB962C8B-B14F-4D97-AF65-F5344CB8AC3E}">
        <p14:creationId xmlns:p14="http://schemas.microsoft.com/office/powerpoint/2010/main" val="347643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70D2-8FF1-4C2C-B3F5-54DD89A21CFF}"/>
              </a:ext>
            </a:extLst>
          </p:cNvPr>
          <p:cNvSpPr>
            <a:spLocks noGrp="1"/>
          </p:cNvSpPr>
          <p:nvPr>
            <p:ph type="title"/>
          </p:nvPr>
        </p:nvSpPr>
        <p:spPr>
          <a:xfrm>
            <a:off x="461471" y="17463"/>
            <a:ext cx="8225327" cy="878875"/>
          </a:xfrm>
        </p:spPr>
        <p:txBody>
          <a:bodyPr/>
          <a:lstStyle/>
          <a:p>
            <a:r>
              <a:rPr lang="en-US" sz="3600" dirty="0"/>
              <a:t>Other Prioritization Considerations</a:t>
            </a:r>
          </a:p>
        </p:txBody>
      </p:sp>
      <p:pic>
        <p:nvPicPr>
          <p:cNvPr id="4" name="Content Placeholder 3">
            <a:extLst>
              <a:ext uri="{FF2B5EF4-FFF2-40B4-BE49-F238E27FC236}">
                <a16:creationId xmlns:a16="http://schemas.microsoft.com/office/drawing/2014/main" id="{58F13792-49C0-40CE-9F88-26E0C90D1FFD}"/>
              </a:ext>
            </a:extLst>
          </p:cNvPr>
          <p:cNvPicPr>
            <a:picLocks noGrp="1" noChangeAspect="1"/>
          </p:cNvPicPr>
          <p:nvPr>
            <p:ph idx="1"/>
          </p:nvPr>
        </p:nvPicPr>
        <p:blipFill>
          <a:blip r:embed="rId3"/>
          <a:stretch>
            <a:fillRect/>
          </a:stretch>
        </p:blipFill>
        <p:spPr>
          <a:xfrm>
            <a:off x="1381125" y="896338"/>
            <a:ext cx="5467350" cy="5406686"/>
          </a:xfrm>
          <a:prstGeom prst="rect">
            <a:avLst/>
          </a:prstGeom>
        </p:spPr>
      </p:pic>
      <p:sp>
        <p:nvSpPr>
          <p:cNvPr id="5" name="TextBox 4">
            <a:extLst>
              <a:ext uri="{FF2B5EF4-FFF2-40B4-BE49-F238E27FC236}">
                <a16:creationId xmlns:a16="http://schemas.microsoft.com/office/drawing/2014/main" id="{C9223744-4D6E-46BC-8ADE-8BA57DA79619}"/>
              </a:ext>
            </a:extLst>
          </p:cNvPr>
          <p:cNvSpPr txBox="1"/>
          <p:nvPr/>
        </p:nvSpPr>
        <p:spPr>
          <a:xfrm>
            <a:off x="6581775" y="2249090"/>
            <a:ext cx="2362200" cy="2814617"/>
          </a:xfrm>
          <a:prstGeom prst="rect">
            <a:avLst/>
          </a:prstGeom>
          <a:solidFill>
            <a:srgbClr val="D6DDBD"/>
          </a:solidFill>
          <a:ln>
            <a:solidFill>
              <a:schemeClr val="tx1"/>
            </a:solidFill>
          </a:ln>
        </p:spPr>
        <p:txBody>
          <a:bodyPr wrap="square" rtlCol="0">
            <a:spAutoFit/>
          </a:bodyPr>
          <a:lstStyle/>
          <a:p>
            <a:pPr>
              <a:lnSpc>
                <a:spcPct val="150000"/>
              </a:lnSpc>
            </a:pPr>
            <a:r>
              <a:rPr lang="en-US" sz="2000" dirty="0">
                <a:latin typeface="Calibri" panose="020F0502020204030204" pitchFamily="34" charset="0"/>
                <a:cs typeface="Calibri" panose="020F0502020204030204" pitchFamily="34" charset="0"/>
              </a:rPr>
              <a:t>Land Use/Cover</a:t>
            </a:r>
          </a:p>
          <a:p>
            <a:pPr>
              <a:lnSpc>
                <a:spcPct val="150000"/>
              </a:lnSpc>
            </a:pPr>
            <a:r>
              <a:rPr lang="en-US" sz="2000" dirty="0">
                <a:latin typeface="Calibri" panose="020F0502020204030204" pitchFamily="34" charset="0"/>
                <a:cs typeface="Calibri" panose="020F0502020204030204" pitchFamily="34" charset="0"/>
              </a:rPr>
              <a:t>Geology</a:t>
            </a:r>
          </a:p>
          <a:p>
            <a:pPr>
              <a:lnSpc>
                <a:spcPct val="150000"/>
              </a:lnSpc>
            </a:pPr>
            <a:r>
              <a:rPr lang="en-US" sz="2000" dirty="0">
                <a:latin typeface="Calibri" panose="020F0502020204030204" pitchFamily="34" charset="0"/>
                <a:cs typeface="Calibri" panose="020F0502020204030204" pitchFamily="34" charset="0"/>
              </a:rPr>
              <a:t>Soils</a:t>
            </a:r>
          </a:p>
          <a:p>
            <a:pPr>
              <a:lnSpc>
                <a:spcPct val="150000"/>
              </a:lnSpc>
            </a:pPr>
            <a:r>
              <a:rPr lang="en-US" sz="2000" dirty="0">
                <a:latin typeface="Calibri" panose="020F0502020204030204" pitchFamily="34" charset="0"/>
                <a:cs typeface="Calibri" panose="020F0502020204030204" pitchFamily="34" charset="0"/>
              </a:rPr>
              <a:t>Stakeholder Support</a:t>
            </a:r>
          </a:p>
          <a:p>
            <a:pPr>
              <a:lnSpc>
                <a:spcPct val="150000"/>
              </a:lnSpc>
            </a:pPr>
            <a:r>
              <a:rPr lang="en-US" sz="2000" dirty="0">
                <a:latin typeface="Calibri" panose="020F0502020204030204" pitchFamily="34" charset="0"/>
                <a:cs typeface="Calibri" panose="020F0502020204030204" pitchFamily="34" charset="0"/>
              </a:rPr>
              <a:t>Local concerns</a:t>
            </a:r>
          </a:p>
          <a:p>
            <a:pPr>
              <a:lnSpc>
                <a:spcPct val="150000"/>
              </a:lnSpc>
            </a:pPr>
            <a:r>
              <a:rPr lang="en-US" sz="2000" dirty="0">
                <a:latin typeface="Calibri" panose="020F0502020204030204" pitchFamily="34" charset="0"/>
                <a:cs typeface="Calibri" panose="020F0502020204030204" pitchFamily="34" charset="0"/>
              </a:rPr>
              <a:t>Available funding</a:t>
            </a:r>
          </a:p>
        </p:txBody>
      </p:sp>
      <p:sp>
        <p:nvSpPr>
          <p:cNvPr id="6" name="TextBox 5">
            <a:extLst>
              <a:ext uri="{FF2B5EF4-FFF2-40B4-BE49-F238E27FC236}">
                <a16:creationId xmlns:a16="http://schemas.microsoft.com/office/drawing/2014/main" id="{5FC16DCF-DFFC-4860-A5F7-C23B4512AFD3}"/>
              </a:ext>
            </a:extLst>
          </p:cNvPr>
          <p:cNvSpPr txBox="1"/>
          <p:nvPr/>
        </p:nvSpPr>
        <p:spPr>
          <a:xfrm>
            <a:off x="781050" y="896338"/>
            <a:ext cx="2667002" cy="1323439"/>
          </a:xfrm>
          <a:prstGeom prst="rect">
            <a:avLst/>
          </a:prstGeom>
          <a:solidFill>
            <a:schemeClr val="bg1"/>
          </a:solidFill>
          <a:ln>
            <a:solidFill>
              <a:schemeClr val="tx1"/>
            </a:solidFill>
          </a:ln>
        </p:spPr>
        <p:txBody>
          <a:bodyPr wrap="square" rtlCol="0">
            <a:spAutoFit/>
          </a:bodyPr>
          <a:lstStyle/>
          <a:p>
            <a:r>
              <a:rPr lang="en-US" sz="2000" b="1" dirty="0">
                <a:latin typeface="Calibri" panose="020F0502020204030204" pitchFamily="34" charset="0"/>
                <a:cs typeface="Calibri" panose="020F0502020204030204" pitchFamily="34" charset="0"/>
              </a:rPr>
              <a:t>Priority #1</a:t>
            </a:r>
          </a:p>
          <a:p>
            <a:r>
              <a:rPr lang="en-US" sz="2000" dirty="0">
                <a:latin typeface="Calibri" panose="020F0502020204030204" pitchFamily="34" charset="0"/>
                <a:cs typeface="Calibri" panose="020F0502020204030204" pitchFamily="34" charset="0"/>
              </a:rPr>
              <a:t>High Pollutant Yields</a:t>
            </a:r>
          </a:p>
          <a:p>
            <a:r>
              <a:rPr lang="en-US" sz="2000" dirty="0">
                <a:latin typeface="Calibri" panose="020F0502020204030204" pitchFamily="34" charset="0"/>
                <a:cs typeface="Calibri" panose="020F0502020204030204" pitchFamily="34" charset="0"/>
              </a:rPr>
              <a:t>Motivated stakeholders</a:t>
            </a:r>
          </a:p>
          <a:p>
            <a:r>
              <a:rPr lang="en-US" sz="2000" dirty="0">
                <a:latin typeface="Calibri" panose="020F0502020204030204" pitchFamily="34" charset="0"/>
                <a:cs typeface="Calibri" panose="020F0502020204030204" pitchFamily="34" charset="0"/>
              </a:rPr>
              <a:t>Mainly agricultural</a:t>
            </a:r>
          </a:p>
        </p:txBody>
      </p:sp>
      <p:sp>
        <p:nvSpPr>
          <p:cNvPr id="7" name="TextBox 6">
            <a:extLst>
              <a:ext uri="{FF2B5EF4-FFF2-40B4-BE49-F238E27FC236}">
                <a16:creationId xmlns:a16="http://schemas.microsoft.com/office/drawing/2014/main" id="{7AF82817-C576-43F4-8BD6-2E38AFCE7555}"/>
              </a:ext>
            </a:extLst>
          </p:cNvPr>
          <p:cNvSpPr txBox="1"/>
          <p:nvPr/>
        </p:nvSpPr>
        <p:spPr>
          <a:xfrm>
            <a:off x="3724275" y="5368316"/>
            <a:ext cx="3267075" cy="1015663"/>
          </a:xfrm>
          <a:prstGeom prst="rect">
            <a:avLst/>
          </a:prstGeom>
          <a:solidFill>
            <a:schemeClr val="bg1"/>
          </a:solidFill>
          <a:ln>
            <a:solidFill>
              <a:schemeClr val="tx1"/>
            </a:solidFill>
          </a:ln>
        </p:spPr>
        <p:txBody>
          <a:bodyPr wrap="square" rtlCol="0">
            <a:spAutoFit/>
          </a:bodyPr>
          <a:lstStyle/>
          <a:p>
            <a:r>
              <a:rPr lang="en-US" sz="2000" b="1" dirty="0">
                <a:latin typeface="Calibri" panose="020F0502020204030204" pitchFamily="34" charset="0"/>
                <a:cs typeface="Calibri" panose="020F0502020204030204" pitchFamily="34" charset="0"/>
              </a:rPr>
              <a:t>Priority #2</a:t>
            </a:r>
          </a:p>
          <a:p>
            <a:r>
              <a:rPr lang="en-US" sz="2000" dirty="0">
                <a:latin typeface="Calibri" panose="020F0502020204030204" pitchFamily="34" charset="0"/>
                <a:cs typeface="Calibri" panose="020F0502020204030204" pitchFamily="34" charset="0"/>
              </a:rPr>
              <a:t>Highest Pollutant Yields</a:t>
            </a:r>
            <a:br>
              <a:rPr lang="en-US" sz="20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Greater Imperviousness</a:t>
            </a:r>
          </a:p>
        </p:txBody>
      </p:sp>
      <p:sp>
        <p:nvSpPr>
          <p:cNvPr id="8" name="TextBox 7">
            <a:extLst>
              <a:ext uri="{FF2B5EF4-FFF2-40B4-BE49-F238E27FC236}">
                <a16:creationId xmlns:a16="http://schemas.microsoft.com/office/drawing/2014/main" id="{F455A213-138D-4842-99C4-EC40B057019D}"/>
              </a:ext>
            </a:extLst>
          </p:cNvPr>
          <p:cNvSpPr txBox="1"/>
          <p:nvPr/>
        </p:nvSpPr>
        <p:spPr>
          <a:xfrm>
            <a:off x="4476749" y="834433"/>
            <a:ext cx="3590925" cy="1015663"/>
          </a:xfrm>
          <a:prstGeom prst="rect">
            <a:avLst/>
          </a:prstGeom>
          <a:solidFill>
            <a:schemeClr val="bg1"/>
          </a:solidFill>
          <a:ln>
            <a:solidFill>
              <a:schemeClr val="tx1"/>
            </a:solidFill>
          </a:ln>
        </p:spPr>
        <p:txBody>
          <a:bodyPr wrap="square" rtlCol="0">
            <a:spAutoFit/>
          </a:bodyPr>
          <a:lstStyle/>
          <a:p>
            <a:r>
              <a:rPr lang="en-US" sz="2000" b="1" dirty="0">
                <a:latin typeface="Calibri" panose="020F0502020204030204" pitchFamily="34" charset="0"/>
                <a:cs typeface="Calibri" panose="020F0502020204030204" pitchFamily="34" charset="0"/>
              </a:rPr>
              <a:t>Priority #3</a:t>
            </a:r>
          </a:p>
          <a:p>
            <a:r>
              <a:rPr lang="en-US" sz="2000" dirty="0">
                <a:latin typeface="Calibri" panose="020F0502020204030204" pitchFamily="34" charset="0"/>
                <a:cs typeface="Calibri" panose="020F0502020204030204" pitchFamily="34" charset="0"/>
              </a:rPr>
              <a:t>Lower Pollutant Yields </a:t>
            </a:r>
            <a:br>
              <a:rPr lang="en-US" sz="20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Most of area already protected</a:t>
            </a:r>
          </a:p>
        </p:txBody>
      </p:sp>
    </p:spTree>
    <p:extLst>
      <p:ext uri="{BB962C8B-B14F-4D97-AF65-F5344CB8AC3E}">
        <p14:creationId xmlns:p14="http://schemas.microsoft.com/office/powerpoint/2010/main" val="21214217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D9183-998F-4C51-BA17-074DC4F0B0E3}"/>
              </a:ext>
            </a:extLst>
          </p:cNvPr>
          <p:cNvSpPr>
            <a:spLocks noGrp="1"/>
          </p:cNvSpPr>
          <p:nvPr>
            <p:ph type="title"/>
          </p:nvPr>
        </p:nvSpPr>
        <p:spPr>
          <a:xfrm>
            <a:off x="349956" y="7938"/>
            <a:ext cx="8336843" cy="1143000"/>
          </a:xfrm>
        </p:spPr>
        <p:txBody>
          <a:bodyPr/>
          <a:lstStyle/>
          <a:p>
            <a:r>
              <a:rPr lang="en-US" sz="3600" dirty="0"/>
              <a:t>Selection of Best Management Practices</a:t>
            </a:r>
          </a:p>
        </p:txBody>
      </p:sp>
      <p:sp>
        <p:nvSpPr>
          <p:cNvPr id="3" name="Content Placeholder 2">
            <a:extLst>
              <a:ext uri="{FF2B5EF4-FFF2-40B4-BE49-F238E27FC236}">
                <a16:creationId xmlns:a16="http://schemas.microsoft.com/office/drawing/2014/main" id="{EE8B97A9-3573-4871-802E-ABD4C27DC976}"/>
              </a:ext>
            </a:extLst>
          </p:cNvPr>
          <p:cNvSpPr>
            <a:spLocks noGrp="1"/>
          </p:cNvSpPr>
          <p:nvPr>
            <p:ph idx="1"/>
          </p:nvPr>
        </p:nvSpPr>
        <p:spPr>
          <a:xfrm>
            <a:off x="461472" y="1150938"/>
            <a:ext cx="8225327" cy="5227283"/>
          </a:xfrm>
        </p:spPr>
        <p:txBody>
          <a:bodyPr>
            <a:normAutofit fontScale="92500" lnSpcReduction="10000"/>
          </a:bodyPr>
          <a:lstStyle/>
          <a:p>
            <a:pPr marL="0" indent="0" algn="ctr">
              <a:buNone/>
            </a:pPr>
            <a:r>
              <a:rPr lang="en-US" dirty="0"/>
              <a:t>Identification of Priority </a:t>
            </a:r>
            <a:r>
              <a:rPr lang="en-US" dirty="0" err="1"/>
              <a:t>Subwatershed</a:t>
            </a:r>
            <a:r>
              <a:rPr lang="en-US" dirty="0"/>
              <a:t> Areas</a:t>
            </a:r>
          </a:p>
          <a:p>
            <a:pPr marL="0" indent="0" algn="ctr">
              <a:buNone/>
            </a:pPr>
            <a:endParaRPr lang="en-US" sz="4000" dirty="0"/>
          </a:p>
          <a:p>
            <a:pPr marL="0" indent="0" algn="ctr">
              <a:buNone/>
            </a:pPr>
            <a:r>
              <a:rPr lang="en-US" dirty="0" err="1"/>
              <a:t>Subwatershed</a:t>
            </a:r>
            <a:r>
              <a:rPr lang="en-US" dirty="0"/>
              <a:t> Characterization</a:t>
            </a:r>
          </a:p>
          <a:p>
            <a:pPr marL="0" indent="0" algn="ctr">
              <a:buNone/>
            </a:pPr>
            <a:endParaRPr lang="en-US" dirty="0"/>
          </a:p>
          <a:p>
            <a:pPr marL="0" indent="0" algn="ctr">
              <a:buNone/>
            </a:pPr>
            <a:endParaRPr lang="en-US" dirty="0"/>
          </a:p>
          <a:p>
            <a:pPr marL="0" indent="0" algn="ctr">
              <a:buNone/>
            </a:pPr>
            <a:r>
              <a:rPr lang="en-US" dirty="0"/>
              <a:t>Likely Sources </a:t>
            </a:r>
          </a:p>
          <a:p>
            <a:pPr marL="0" indent="0" algn="ctr">
              <a:buNone/>
            </a:pPr>
            <a:endParaRPr lang="en-US" sz="2800" dirty="0"/>
          </a:p>
          <a:p>
            <a:pPr marL="0" indent="0" algn="ctr">
              <a:buNone/>
            </a:pPr>
            <a:endParaRPr lang="en-US" sz="2800" dirty="0"/>
          </a:p>
          <a:p>
            <a:pPr marL="0" indent="0" algn="ctr">
              <a:buNone/>
            </a:pPr>
            <a:r>
              <a:rPr lang="en-US" dirty="0"/>
              <a:t>Selection of Appropriate </a:t>
            </a:r>
            <a:br>
              <a:rPr lang="en-US" dirty="0"/>
            </a:br>
            <a:r>
              <a:rPr lang="en-US" dirty="0"/>
              <a:t>Best Management Practices</a:t>
            </a:r>
          </a:p>
          <a:p>
            <a:pPr marL="0" indent="0" algn="ctr">
              <a:buNone/>
            </a:pPr>
            <a:endParaRPr lang="en-US" dirty="0"/>
          </a:p>
          <a:p>
            <a:pPr marL="0" indent="0">
              <a:buNone/>
            </a:pPr>
            <a:endParaRPr lang="en-US" dirty="0"/>
          </a:p>
        </p:txBody>
      </p:sp>
      <p:sp>
        <p:nvSpPr>
          <p:cNvPr id="4" name="Plus Sign 3">
            <a:extLst>
              <a:ext uri="{FF2B5EF4-FFF2-40B4-BE49-F238E27FC236}">
                <a16:creationId xmlns:a16="http://schemas.microsoft.com/office/drawing/2014/main" id="{2D8F432D-11BF-4E9A-A082-017F72198B14}"/>
              </a:ext>
            </a:extLst>
          </p:cNvPr>
          <p:cNvSpPr/>
          <p:nvPr/>
        </p:nvSpPr>
        <p:spPr>
          <a:xfrm>
            <a:off x="4216047" y="1581521"/>
            <a:ext cx="666750" cy="628650"/>
          </a:xfrm>
          <a:prstGeom prst="math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Arrow: Down 4">
            <a:extLst>
              <a:ext uri="{FF2B5EF4-FFF2-40B4-BE49-F238E27FC236}">
                <a16:creationId xmlns:a16="http://schemas.microsoft.com/office/drawing/2014/main" id="{52D6EE08-BBD0-43ED-8618-84C56C34F774}"/>
              </a:ext>
            </a:extLst>
          </p:cNvPr>
          <p:cNvSpPr/>
          <p:nvPr/>
        </p:nvSpPr>
        <p:spPr>
          <a:xfrm>
            <a:off x="4181822" y="2965930"/>
            <a:ext cx="666750" cy="74295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0EA992E-3324-408C-A0A6-70F065B2AD45}"/>
              </a:ext>
            </a:extLst>
          </p:cNvPr>
          <p:cNvPicPr>
            <a:picLocks noChangeAspect="1"/>
          </p:cNvPicPr>
          <p:nvPr/>
        </p:nvPicPr>
        <p:blipFill>
          <a:blip r:embed="rId3"/>
          <a:stretch>
            <a:fillRect/>
          </a:stretch>
        </p:blipFill>
        <p:spPr>
          <a:xfrm>
            <a:off x="4181822" y="4402551"/>
            <a:ext cx="780356" cy="841321"/>
          </a:xfrm>
          <a:prstGeom prst="rect">
            <a:avLst/>
          </a:prstGeom>
        </p:spPr>
      </p:pic>
    </p:spTree>
    <p:extLst>
      <p:ext uri="{BB962C8B-B14F-4D97-AF65-F5344CB8AC3E}">
        <p14:creationId xmlns:p14="http://schemas.microsoft.com/office/powerpoint/2010/main" val="13948054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D9183-998F-4C51-BA17-074DC4F0B0E3}"/>
              </a:ext>
            </a:extLst>
          </p:cNvPr>
          <p:cNvSpPr>
            <a:spLocks noGrp="1"/>
          </p:cNvSpPr>
          <p:nvPr>
            <p:ph type="title"/>
          </p:nvPr>
        </p:nvSpPr>
        <p:spPr>
          <a:xfrm>
            <a:off x="247850" y="1793948"/>
            <a:ext cx="8648299" cy="1143000"/>
          </a:xfrm>
        </p:spPr>
        <p:txBody>
          <a:bodyPr vert="horz" lIns="91440" tIns="45720" rIns="91440" bIns="45720" rtlCol="0" anchor="ctr">
            <a:noAutofit/>
          </a:bodyPr>
          <a:lstStyle/>
          <a:p>
            <a:pPr algn="ctr"/>
            <a:r>
              <a:rPr lang="en-US" dirty="0">
                <a:solidFill>
                  <a:srgbClr val="0032A1"/>
                </a:solidFill>
                <a:latin typeface="Calibri" panose="020F0502020204030204" pitchFamily="34" charset="0"/>
                <a:cs typeface="Calibri" panose="020F0502020204030204" pitchFamily="34" charset="0"/>
              </a:rPr>
              <a:t>Helpful Pollutant Load Visualizations</a:t>
            </a:r>
          </a:p>
        </p:txBody>
      </p:sp>
    </p:spTree>
    <p:extLst>
      <p:ext uri="{BB962C8B-B14F-4D97-AF65-F5344CB8AC3E}">
        <p14:creationId xmlns:p14="http://schemas.microsoft.com/office/powerpoint/2010/main" val="8632438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CC0A03E7-0281-4977-8522-00D5F25B17F9}"/>
              </a:ext>
            </a:extLst>
          </p:cNvPr>
          <p:cNvSpPr>
            <a:spLocks noGrp="1" noChangeArrowheads="1"/>
          </p:cNvSpPr>
          <p:nvPr>
            <p:ph type="title"/>
          </p:nvPr>
        </p:nvSpPr>
        <p:spPr>
          <a:xfrm>
            <a:off x="461472" y="0"/>
            <a:ext cx="8225327" cy="1143000"/>
          </a:xfrm>
        </p:spPr>
        <p:txBody>
          <a:bodyPr/>
          <a:lstStyle/>
          <a:p>
            <a:r>
              <a:rPr lang="en-US" altLang="en-US" dirty="0">
                <a:cs typeface="Arial" panose="020B0604020202020204" pitchFamily="34" charset="0"/>
              </a:rPr>
              <a:t>Flow Duration Curve</a:t>
            </a:r>
          </a:p>
        </p:txBody>
      </p:sp>
      <p:sp>
        <p:nvSpPr>
          <p:cNvPr id="4" name="Content Placeholder 4">
            <a:extLst>
              <a:ext uri="{FF2B5EF4-FFF2-40B4-BE49-F238E27FC236}">
                <a16:creationId xmlns:a16="http://schemas.microsoft.com/office/drawing/2014/main" id="{07F7B235-FF6A-40E0-8DE6-6ACEAB2F4B70}"/>
              </a:ext>
            </a:extLst>
          </p:cNvPr>
          <p:cNvSpPr>
            <a:spLocks noGrp="1"/>
          </p:cNvSpPr>
          <p:nvPr>
            <p:ph idx="1"/>
          </p:nvPr>
        </p:nvSpPr>
        <p:spPr>
          <a:xfrm>
            <a:off x="461473" y="5249226"/>
            <a:ext cx="8225326" cy="1143001"/>
          </a:xfrm>
        </p:spPr>
        <p:txBody>
          <a:bodyPr>
            <a:normAutofit lnSpcReduction="10000"/>
          </a:bodyPr>
          <a:lstStyle/>
          <a:p>
            <a:pPr marL="0" indent="0" algn="ctr">
              <a:buNone/>
            </a:pPr>
            <a:r>
              <a:rPr lang="en-US" dirty="0"/>
              <a:t>Shows range of flow for a waterbody and</a:t>
            </a:r>
          </a:p>
          <a:p>
            <a:pPr marL="0" indent="0" algn="ctr">
              <a:buNone/>
            </a:pPr>
            <a:r>
              <a:rPr lang="en-US" dirty="0"/>
              <a:t>% of time a flow rate is met or exceeded. </a:t>
            </a:r>
          </a:p>
        </p:txBody>
      </p:sp>
      <p:graphicFrame>
        <p:nvGraphicFramePr>
          <p:cNvPr id="5" name="Chart 4">
            <a:extLst>
              <a:ext uri="{FF2B5EF4-FFF2-40B4-BE49-F238E27FC236}">
                <a16:creationId xmlns:a16="http://schemas.microsoft.com/office/drawing/2014/main" id="{8390BBF4-3B58-4FAF-9827-7ABF72BBF149}"/>
              </a:ext>
            </a:extLst>
          </p:cNvPr>
          <p:cNvGraphicFramePr>
            <a:graphicFrameLocks/>
          </p:cNvGraphicFramePr>
          <p:nvPr>
            <p:extLst>
              <p:ext uri="{D42A27DB-BD31-4B8C-83A1-F6EECF244321}">
                <p14:modId xmlns:p14="http://schemas.microsoft.com/office/powerpoint/2010/main" val="2951950799"/>
              </p:ext>
            </p:extLst>
          </p:nvPr>
        </p:nvGraphicFramePr>
        <p:xfrm>
          <a:off x="1317625" y="1204362"/>
          <a:ext cx="6508750" cy="3884063"/>
        </p:xfrm>
        <a:graphic>
          <a:graphicData uri="http://schemas.openxmlformats.org/drawingml/2006/chart">
            <c:chart xmlns:c="http://schemas.openxmlformats.org/drawingml/2006/chart" xmlns:r="http://schemas.openxmlformats.org/officeDocument/2006/relationships" r:id="rId3"/>
          </a:graphicData>
        </a:graphic>
      </p:graphicFrame>
      <p:grpSp>
        <p:nvGrpSpPr>
          <p:cNvPr id="23" name="Group 22">
            <a:extLst>
              <a:ext uri="{FF2B5EF4-FFF2-40B4-BE49-F238E27FC236}">
                <a16:creationId xmlns:a16="http://schemas.microsoft.com/office/drawing/2014/main" id="{75F5151D-0DD6-4591-A339-16EC144CE080}"/>
              </a:ext>
            </a:extLst>
          </p:cNvPr>
          <p:cNvGrpSpPr/>
          <p:nvPr/>
        </p:nvGrpSpPr>
        <p:grpSpPr>
          <a:xfrm>
            <a:off x="86893" y="1578114"/>
            <a:ext cx="8754442" cy="2814494"/>
            <a:chOff x="86893" y="1578114"/>
            <a:chExt cx="8754442" cy="2814494"/>
          </a:xfrm>
        </p:grpSpPr>
        <p:grpSp>
          <p:nvGrpSpPr>
            <p:cNvPr id="21" name="Group 20">
              <a:extLst>
                <a:ext uri="{FF2B5EF4-FFF2-40B4-BE49-F238E27FC236}">
                  <a16:creationId xmlns:a16="http://schemas.microsoft.com/office/drawing/2014/main" id="{2627656E-AB07-4050-BFD2-FF2FE07A6CDD}"/>
                </a:ext>
              </a:extLst>
            </p:cNvPr>
            <p:cNvGrpSpPr/>
            <p:nvPr/>
          </p:nvGrpSpPr>
          <p:grpSpPr>
            <a:xfrm>
              <a:off x="86893" y="1578114"/>
              <a:ext cx="8754442" cy="2814494"/>
              <a:chOff x="86893" y="1578114"/>
              <a:chExt cx="8754442" cy="2814494"/>
            </a:xfrm>
          </p:grpSpPr>
          <p:sp>
            <p:nvSpPr>
              <p:cNvPr id="2" name="TextBox 1">
                <a:extLst>
                  <a:ext uri="{FF2B5EF4-FFF2-40B4-BE49-F238E27FC236}">
                    <a16:creationId xmlns:a16="http://schemas.microsoft.com/office/drawing/2014/main" id="{456DE72D-E026-4254-A873-03128B05D382}"/>
                  </a:ext>
                </a:extLst>
              </p:cNvPr>
              <p:cNvSpPr txBox="1"/>
              <p:nvPr/>
            </p:nvSpPr>
            <p:spPr>
              <a:xfrm>
                <a:off x="3282950" y="1578114"/>
                <a:ext cx="1289050" cy="707886"/>
              </a:xfrm>
              <a:prstGeom prst="rect">
                <a:avLst/>
              </a:prstGeom>
              <a:noFill/>
            </p:spPr>
            <p:txBody>
              <a:bodyPr wrap="square" rtlCol="0">
                <a:spAutoFit/>
              </a:bodyPr>
              <a:lstStyle/>
              <a:p>
                <a:r>
                  <a:rPr lang="en-US" sz="2000" dirty="0"/>
                  <a:t>Highest flow</a:t>
                </a:r>
              </a:p>
            </p:txBody>
          </p:sp>
          <p:cxnSp>
            <p:nvCxnSpPr>
              <p:cNvPr id="6" name="Straight Arrow Connector 5">
                <a:extLst>
                  <a:ext uri="{FF2B5EF4-FFF2-40B4-BE49-F238E27FC236}">
                    <a16:creationId xmlns:a16="http://schemas.microsoft.com/office/drawing/2014/main" id="{C7354C26-A52B-4DCB-AB68-0D4EF961DA20}"/>
                  </a:ext>
                </a:extLst>
              </p:cNvPr>
              <p:cNvCxnSpPr>
                <a:cxnSpLocks/>
                <a:stCxn id="2" idx="1"/>
              </p:cNvCxnSpPr>
              <p:nvPr/>
            </p:nvCxnSpPr>
            <p:spPr>
              <a:xfrm flipH="1">
                <a:off x="2489200" y="1932057"/>
                <a:ext cx="793750" cy="11264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408A776F-98CE-43BC-BE91-8A095C3AE4A8}"/>
                  </a:ext>
                </a:extLst>
              </p:cNvPr>
              <p:cNvSpPr txBox="1"/>
              <p:nvPr/>
            </p:nvSpPr>
            <p:spPr>
              <a:xfrm>
                <a:off x="7503568" y="2931192"/>
                <a:ext cx="1337767" cy="400110"/>
              </a:xfrm>
              <a:prstGeom prst="rect">
                <a:avLst/>
              </a:prstGeom>
              <a:noFill/>
            </p:spPr>
            <p:txBody>
              <a:bodyPr wrap="square" rtlCol="0">
                <a:spAutoFit/>
              </a:bodyPr>
              <a:lstStyle/>
              <a:p>
                <a:r>
                  <a:rPr lang="en-US" sz="2000" dirty="0"/>
                  <a:t>No flow</a:t>
                </a:r>
              </a:p>
            </p:txBody>
          </p:sp>
          <p:cxnSp>
            <p:nvCxnSpPr>
              <p:cNvPr id="10" name="Straight Arrow Connector 9">
                <a:extLst>
                  <a:ext uri="{FF2B5EF4-FFF2-40B4-BE49-F238E27FC236}">
                    <a16:creationId xmlns:a16="http://schemas.microsoft.com/office/drawing/2014/main" id="{1036E240-7061-4BC9-846E-A9EB2C8D3413}"/>
                  </a:ext>
                </a:extLst>
              </p:cNvPr>
              <p:cNvCxnSpPr>
                <a:cxnSpLocks/>
              </p:cNvCxnSpPr>
              <p:nvPr/>
            </p:nvCxnSpPr>
            <p:spPr>
              <a:xfrm flipH="1">
                <a:off x="7432674" y="3309216"/>
                <a:ext cx="200026" cy="74570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1" name="Right Brace 10">
                <a:extLst>
                  <a:ext uri="{FF2B5EF4-FFF2-40B4-BE49-F238E27FC236}">
                    <a16:creationId xmlns:a16="http://schemas.microsoft.com/office/drawing/2014/main" id="{3740B616-960A-41B6-B7FB-8F5BB49262DF}"/>
                  </a:ext>
                </a:extLst>
              </p:cNvPr>
              <p:cNvSpPr/>
              <p:nvPr/>
            </p:nvSpPr>
            <p:spPr>
              <a:xfrm rot="5400000">
                <a:off x="2677618" y="2672864"/>
                <a:ext cx="380999" cy="905856"/>
              </a:xfrm>
              <a:prstGeom prst="righ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Right Brace 12">
                <a:extLst>
                  <a:ext uri="{FF2B5EF4-FFF2-40B4-BE49-F238E27FC236}">
                    <a16:creationId xmlns:a16="http://schemas.microsoft.com/office/drawing/2014/main" id="{5C4D16C0-AED6-4DED-8630-2BB15B1E0213}"/>
                  </a:ext>
                </a:extLst>
              </p:cNvPr>
              <p:cNvSpPr/>
              <p:nvPr/>
            </p:nvSpPr>
            <p:spPr>
              <a:xfrm rot="16200000">
                <a:off x="6853729" y="2888760"/>
                <a:ext cx="380999" cy="601058"/>
              </a:xfrm>
              <a:prstGeom prst="righ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E3B1FC4D-91E1-4013-979F-CDFE005CDF97}"/>
                  </a:ext>
                </a:extLst>
              </p:cNvPr>
              <p:cNvSpPr txBox="1"/>
              <p:nvPr/>
            </p:nvSpPr>
            <p:spPr>
              <a:xfrm>
                <a:off x="2489200" y="3347038"/>
                <a:ext cx="1289050" cy="707886"/>
              </a:xfrm>
              <a:prstGeom prst="rect">
                <a:avLst/>
              </a:prstGeom>
              <a:noFill/>
            </p:spPr>
            <p:txBody>
              <a:bodyPr wrap="square" rtlCol="0">
                <a:spAutoFit/>
              </a:bodyPr>
              <a:lstStyle/>
              <a:p>
                <a:r>
                  <a:rPr lang="en-US" sz="2000" dirty="0"/>
                  <a:t>High</a:t>
                </a:r>
              </a:p>
              <a:p>
                <a:r>
                  <a:rPr lang="en-US" sz="2000" dirty="0"/>
                  <a:t>Flow</a:t>
                </a:r>
              </a:p>
            </p:txBody>
          </p:sp>
          <p:sp>
            <p:nvSpPr>
              <p:cNvPr id="15" name="TextBox 14">
                <a:extLst>
                  <a:ext uri="{FF2B5EF4-FFF2-40B4-BE49-F238E27FC236}">
                    <a16:creationId xmlns:a16="http://schemas.microsoft.com/office/drawing/2014/main" id="{ED949D83-4970-4CBE-8C75-855BC213AA55}"/>
                  </a:ext>
                </a:extLst>
              </p:cNvPr>
              <p:cNvSpPr txBox="1"/>
              <p:nvPr/>
            </p:nvSpPr>
            <p:spPr>
              <a:xfrm>
                <a:off x="4213855" y="3992498"/>
                <a:ext cx="2116574" cy="400110"/>
              </a:xfrm>
              <a:prstGeom prst="rect">
                <a:avLst/>
              </a:prstGeom>
              <a:noFill/>
            </p:spPr>
            <p:txBody>
              <a:bodyPr wrap="square" rtlCol="0">
                <a:spAutoFit/>
              </a:bodyPr>
              <a:lstStyle/>
              <a:p>
                <a:r>
                  <a:rPr lang="en-US" sz="2000" dirty="0"/>
                  <a:t>Mid-Range Flow</a:t>
                </a:r>
              </a:p>
            </p:txBody>
          </p:sp>
          <p:sp>
            <p:nvSpPr>
              <p:cNvPr id="18" name="Right Brace 17">
                <a:extLst>
                  <a:ext uri="{FF2B5EF4-FFF2-40B4-BE49-F238E27FC236}">
                    <a16:creationId xmlns:a16="http://schemas.microsoft.com/office/drawing/2014/main" id="{A0E0C1B2-82DE-413A-9650-1C4CB87306CF}"/>
                  </a:ext>
                </a:extLst>
              </p:cNvPr>
              <p:cNvSpPr/>
              <p:nvPr/>
            </p:nvSpPr>
            <p:spPr>
              <a:xfrm rot="5400000">
                <a:off x="4841872" y="2141991"/>
                <a:ext cx="380999" cy="3422652"/>
              </a:xfrm>
              <a:prstGeom prst="righ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8E97FB48-E6E4-44D9-AE3E-EF4E0739FB34}"/>
                  </a:ext>
                </a:extLst>
              </p:cNvPr>
              <p:cNvCxnSpPr>
                <a:cxnSpLocks/>
              </p:cNvCxnSpPr>
              <p:nvPr/>
            </p:nvCxnSpPr>
            <p:spPr>
              <a:xfrm>
                <a:off x="1328478" y="3853316"/>
                <a:ext cx="775917" cy="25615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0068462D-2549-4313-89B3-4E86C4FD019E}"/>
                  </a:ext>
                </a:extLst>
              </p:cNvPr>
              <p:cNvSpPr txBox="1"/>
              <p:nvPr/>
            </p:nvSpPr>
            <p:spPr>
              <a:xfrm>
                <a:off x="86893" y="3499373"/>
                <a:ext cx="1490203" cy="707886"/>
              </a:xfrm>
              <a:prstGeom prst="rect">
                <a:avLst/>
              </a:prstGeom>
              <a:noFill/>
            </p:spPr>
            <p:txBody>
              <a:bodyPr wrap="square" rtlCol="0">
                <a:spAutoFit/>
              </a:bodyPr>
              <a:lstStyle/>
              <a:p>
                <a:r>
                  <a:rPr lang="en-US" sz="2000" dirty="0"/>
                  <a:t>Logarithmic Scale</a:t>
                </a:r>
              </a:p>
            </p:txBody>
          </p:sp>
        </p:grpSp>
        <p:sp>
          <p:nvSpPr>
            <p:cNvPr id="24" name="TextBox 14">
              <a:extLst>
                <a:ext uri="{FF2B5EF4-FFF2-40B4-BE49-F238E27FC236}">
                  <a16:creationId xmlns:a16="http://schemas.microsoft.com/office/drawing/2014/main" id="{26069DD1-9827-4F3F-B8B7-5E8F9AC4BEC4}"/>
                </a:ext>
              </a:extLst>
            </p:cNvPr>
            <p:cNvSpPr txBox="1"/>
            <p:nvPr/>
          </p:nvSpPr>
          <p:spPr>
            <a:xfrm>
              <a:off x="6726843" y="2275027"/>
              <a:ext cx="905857" cy="70788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t>Low Flow</a:t>
              </a:r>
            </a:p>
          </p:txBody>
        </p:sp>
      </p:grpSp>
    </p:spTree>
    <p:extLst>
      <p:ext uri="{BB962C8B-B14F-4D97-AF65-F5344CB8AC3E}">
        <p14:creationId xmlns:p14="http://schemas.microsoft.com/office/powerpoint/2010/main" val="261757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CC0A03E7-0281-4977-8522-00D5F25B17F9}"/>
              </a:ext>
            </a:extLst>
          </p:cNvPr>
          <p:cNvSpPr>
            <a:spLocks noGrp="1" noChangeArrowheads="1"/>
          </p:cNvSpPr>
          <p:nvPr>
            <p:ph type="title"/>
          </p:nvPr>
        </p:nvSpPr>
        <p:spPr>
          <a:xfrm>
            <a:off x="461472" y="0"/>
            <a:ext cx="8225327" cy="1143000"/>
          </a:xfrm>
        </p:spPr>
        <p:txBody>
          <a:bodyPr/>
          <a:lstStyle/>
          <a:p>
            <a:r>
              <a:rPr lang="en-US" altLang="en-US" dirty="0">
                <a:cs typeface="Arial" panose="020B0604020202020204" pitchFamily="34" charset="0"/>
              </a:rPr>
              <a:t>Load Duration Curve</a:t>
            </a:r>
          </a:p>
        </p:txBody>
      </p:sp>
      <p:sp>
        <p:nvSpPr>
          <p:cNvPr id="4" name="Content Placeholder 4">
            <a:extLst>
              <a:ext uri="{FF2B5EF4-FFF2-40B4-BE49-F238E27FC236}">
                <a16:creationId xmlns:a16="http://schemas.microsoft.com/office/drawing/2014/main" id="{07F7B235-FF6A-40E0-8DE6-6ACEAB2F4B70}"/>
              </a:ext>
            </a:extLst>
          </p:cNvPr>
          <p:cNvSpPr>
            <a:spLocks noGrp="1"/>
          </p:cNvSpPr>
          <p:nvPr>
            <p:ph idx="1"/>
          </p:nvPr>
        </p:nvSpPr>
        <p:spPr>
          <a:xfrm>
            <a:off x="461473" y="5027063"/>
            <a:ext cx="8225326" cy="1143001"/>
          </a:xfrm>
        </p:spPr>
        <p:txBody>
          <a:bodyPr>
            <a:normAutofit lnSpcReduction="10000"/>
          </a:bodyPr>
          <a:lstStyle/>
          <a:p>
            <a:pPr marL="0" indent="0">
              <a:buNone/>
            </a:pPr>
            <a:r>
              <a:rPr lang="en-US" dirty="0"/>
              <a:t>Load = Benchmark     Flow    Conversion Factor</a:t>
            </a:r>
          </a:p>
          <a:p>
            <a:pPr marL="0" indent="0">
              <a:buNone/>
            </a:pPr>
            <a:r>
              <a:rPr lang="en-US" dirty="0"/>
              <a:t>Compare results against whole flow range.</a:t>
            </a:r>
          </a:p>
        </p:txBody>
      </p:sp>
      <p:pic>
        <p:nvPicPr>
          <p:cNvPr id="3" name="Picture 2">
            <a:extLst>
              <a:ext uri="{FF2B5EF4-FFF2-40B4-BE49-F238E27FC236}">
                <a16:creationId xmlns:a16="http://schemas.microsoft.com/office/drawing/2014/main" id="{673DDF02-A283-4126-88C3-765BB3C22B17}"/>
              </a:ext>
            </a:extLst>
          </p:cNvPr>
          <p:cNvPicPr>
            <a:picLocks noChangeAspect="1"/>
          </p:cNvPicPr>
          <p:nvPr/>
        </p:nvPicPr>
        <p:blipFill>
          <a:blip r:embed="rId3"/>
          <a:stretch>
            <a:fillRect/>
          </a:stretch>
        </p:blipFill>
        <p:spPr>
          <a:xfrm>
            <a:off x="1438436" y="1072082"/>
            <a:ext cx="6267128" cy="4000500"/>
          </a:xfrm>
          <a:prstGeom prst="rect">
            <a:avLst/>
          </a:prstGeom>
        </p:spPr>
      </p:pic>
      <p:sp>
        <p:nvSpPr>
          <p:cNvPr id="2" name="Multiplication Sign 1">
            <a:extLst>
              <a:ext uri="{FF2B5EF4-FFF2-40B4-BE49-F238E27FC236}">
                <a16:creationId xmlns:a16="http://schemas.microsoft.com/office/drawing/2014/main" id="{4332E73B-9CF4-40C2-847A-281CF852F041}"/>
              </a:ext>
            </a:extLst>
          </p:cNvPr>
          <p:cNvSpPr/>
          <p:nvPr/>
        </p:nvSpPr>
        <p:spPr>
          <a:xfrm>
            <a:off x="3597682" y="5114660"/>
            <a:ext cx="417689" cy="316088"/>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39B2DE1-945F-4CE0-8B1D-5388604D7339}"/>
              </a:ext>
            </a:extLst>
          </p:cNvPr>
          <p:cNvPicPr>
            <a:picLocks noChangeAspect="1"/>
          </p:cNvPicPr>
          <p:nvPr/>
        </p:nvPicPr>
        <p:blipFill>
          <a:blip r:embed="rId4"/>
          <a:stretch>
            <a:fillRect/>
          </a:stretch>
        </p:blipFill>
        <p:spPr>
          <a:xfrm>
            <a:off x="4851950" y="5127503"/>
            <a:ext cx="365792" cy="329213"/>
          </a:xfrm>
          <a:prstGeom prst="rect">
            <a:avLst/>
          </a:prstGeom>
        </p:spPr>
      </p:pic>
    </p:spTree>
    <p:extLst>
      <p:ext uri="{BB962C8B-B14F-4D97-AF65-F5344CB8AC3E}">
        <p14:creationId xmlns:p14="http://schemas.microsoft.com/office/powerpoint/2010/main" val="396936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CC0A03E7-0281-4977-8522-00D5F25B17F9}"/>
              </a:ext>
            </a:extLst>
          </p:cNvPr>
          <p:cNvSpPr>
            <a:spLocks noGrp="1" noChangeArrowheads="1"/>
          </p:cNvSpPr>
          <p:nvPr>
            <p:ph type="title"/>
          </p:nvPr>
        </p:nvSpPr>
        <p:spPr>
          <a:xfrm>
            <a:off x="461472" y="0"/>
            <a:ext cx="8225327" cy="1143000"/>
          </a:xfrm>
        </p:spPr>
        <p:txBody>
          <a:bodyPr/>
          <a:lstStyle/>
          <a:p>
            <a:r>
              <a:rPr lang="en-US" altLang="en-US" dirty="0">
                <a:cs typeface="Arial" panose="020B0604020202020204" pitchFamily="34" charset="0"/>
              </a:rPr>
              <a:t>Load Duration Curve</a:t>
            </a:r>
          </a:p>
        </p:txBody>
      </p:sp>
      <p:sp>
        <p:nvSpPr>
          <p:cNvPr id="4" name="Content Placeholder 4">
            <a:extLst>
              <a:ext uri="{FF2B5EF4-FFF2-40B4-BE49-F238E27FC236}">
                <a16:creationId xmlns:a16="http://schemas.microsoft.com/office/drawing/2014/main" id="{07F7B235-FF6A-40E0-8DE6-6ACEAB2F4B70}"/>
              </a:ext>
            </a:extLst>
          </p:cNvPr>
          <p:cNvSpPr>
            <a:spLocks noGrp="1"/>
          </p:cNvSpPr>
          <p:nvPr>
            <p:ph idx="1"/>
          </p:nvPr>
        </p:nvSpPr>
        <p:spPr>
          <a:xfrm>
            <a:off x="340759" y="5189525"/>
            <a:ext cx="8466174" cy="1010053"/>
          </a:xfrm>
        </p:spPr>
        <p:txBody>
          <a:bodyPr>
            <a:normAutofit fontScale="77500" lnSpcReduction="20000"/>
          </a:bodyPr>
          <a:lstStyle/>
          <a:p>
            <a:pPr marL="0" indent="0">
              <a:buNone/>
            </a:pPr>
            <a:r>
              <a:rPr lang="en-US" dirty="0"/>
              <a:t>The weather condition (wet vs dry) is shown here for each sample.  Indicates </a:t>
            </a:r>
            <a:r>
              <a:rPr lang="en-US" u="sng" dirty="0"/>
              <a:t>problem primarily with wet weather samples</a:t>
            </a:r>
            <a:r>
              <a:rPr lang="en-US" dirty="0"/>
              <a:t>.</a:t>
            </a:r>
          </a:p>
        </p:txBody>
      </p:sp>
      <p:pic>
        <p:nvPicPr>
          <p:cNvPr id="3" name="Picture 2">
            <a:extLst>
              <a:ext uri="{FF2B5EF4-FFF2-40B4-BE49-F238E27FC236}">
                <a16:creationId xmlns:a16="http://schemas.microsoft.com/office/drawing/2014/main" id="{673DDF02-A283-4126-88C3-765BB3C22B17}"/>
              </a:ext>
            </a:extLst>
          </p:cNvPr>
          <p:cNvPicPr>
            <a:picLocks noChangeAspect="1"/>
          </p:cNvPicPr>
          <p:nvPr/>
        </p:nvPicPr>
        <p:blipFill>
          <a:blip r:embed="rId3"/>
          <a:stretch>
            <a:fillRect/>
          </a:stretch>
        </p:blipFill>
        <p:spPr>
          <a:xfrm>
            <a:off x="1438436" y="1072082"/>
            <a:ext cx="6267128" cy="4000500"/>
          </a:xfrm>
          <a:prstGeom prst="rect">
            <a:avLst/>
          </a:prstGeom>
        </p:spPr>
      </p:pic>
      <p:sp>
        <p:nvSpPr>
          <p:cNvPr id="5" name="TextBox 4">
            <a:extLst>
              <a:ext uri="{FF2B5EF4-FFF2-40B4-BE49-F238E27FC236}">
                <a16:creationId xmlns:a16="http://schemas.microsoft.com/office/drawing/2014/main" id="{52D88D10-D381-4047-A034-0834E3643B28}"/>
              </a:ext>
            </a:extLst>
          </p:cNvPr>
          <p:cNvSpPr txBox="1"/>
          <p:nvPr/>
        </p:nvSpPr>
        <p:spPr>
          <a:xfrm>
            <a:off x="118983" y="2023202"/>
            <a:ext cx="1438436" cy="1015663"/>
          </a:xfrm>
          <a:prstGeom prst="rect">
            <a:avLst/>
          </a:prstGeom>
          <a:noFill/>
        </p:spPr>
        <p:txBody>
          <a:bodyPr wrap="square" rtlCol="0">
            <a:spAutoFit/>
          </a:bodyPr>
          <a:lstStyle/>
          <a:p>
            <a:r>
              <a:rPr lang="en-US" sz="2000" dirty="0"/>
              <a:t>WQ Criteria across flow</a:t>
            </a:r>
          </a:p>
        </p:txBody>
      </p:sp>
      <p:cxnSp>
        <p:nvCxnSpPr>
          <p:cNvPr id="6" name="Straight Arrow Connector 5">
            <a:extLst>
              <a:ext uri="{FF2B5EF4-FFF2-40B4-BE49-F238E27FC236}">
                <a16:creationId xmlns:a16="http://schemas.microsoft.com/office/drawing/2014/main" id="{57A32B56-9881-49B2-9E6C-C09D46CCC806}"/>
              </a:ext>
            </a:extLst>
          </p:cNvPr>
          <p:cNvCxnSpPr>
            <a:cxnSpLocks/>
          </p:cNvCxnSpPr>
          <p:nvPr/>
        </p:nvCxnSpPr>
        <p:spPr>
          <a:xfrm>
            <a:off x="838201" y="2317722"/>
            <a:ext cx="1079499" cy="9920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8DF86C13-6CCB-4C1B-A3EF-A1E3338E5E1F}"/>
              </a:ext>
            </a:extLst>
          </p:cNvPr>
          <p:cNvSpPr txBox="1"/>
          <p:nvPr/>
        </p:nvSpPr>
        <p:spPr>
          <a:xfrm>
            <a:off x="5078966" y="658422"/>
            <a:ext cx="3811034" cy="400110"/>
          </a:xfrm>
          <a:prstGeom prst="rect">
            <a:avLst/>
          </a:prstGeom>
          <a:noFill/>
        </p:spPr>
        <p:txBody>
          <a:bodyPr wrap="square" rtlCol="0">
            <a:spAutoFit/>
          </a:bodyPr>
          <a:lstStyle/>
          <a:p>
            <a:r>
              <a:rPr lang="en-US" sz="2000" dirty="0"/>
              <a:t>Sample result with flow conditions</a:t>
            </a:r>
          </a:p>
        </p:txBody>
      </p:sp>
      <p:cxnSp>
        <p:nvCxnSpPr>
          <p:cNvPr id="8" name="Straight Arrow Connector 7">
            <a:extLst>
              <a:ext uri="{FF2B5EF4-FFF2-40B4-BE49-F238E27FC236}">
                <a16:creationId xmlns:a16="http://schemas.microsoft.com/office/drawing/2014/main" id="{5A4A9CD9-6E67-455A-A75F-BC217D9D8800}"/>
              </a:ext>
            </a:extLst>
          </p:cNvPr>
          <p:cNvCxnSpPr>
            <a:cxnSpLocks/>
          </p:cNvCxnSpPr>
          <p:nvPr/>
        </p:nvCxnSpPr>
        <p:spPr>
          <a:xfrm flipH="1">
            <a:off x="4106372" y="984653"/>
            <a:ext cx="972594" cy="84628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BB4EBC58-41C0-4BE6-A6D8-3F560DF7889C}"/>
              </a:ext>
            </a:extLst>
          </p:cNvPr>
          <p:cNvSpPr txBox="1"/>
          <p:nvPr/>
        </p:nvSpPr>
        <p:spPr>
          <a:xfrm>
            <a:off x="340758" y="1346700"/>
            <a:ext cx="2049431" cy="400110"/>
          </a:xfrm>
          <a:prstGeom prst="rect">
            <a:avLst/>
          </a:prstGeom>
          <a:solidFill>
            <a:srgbClr val="FFFF00">
              <a:alpha val="80000"/>
            </a:srgbClr>
          </a:solidFill>
        </p:spPr>
        <p:txBody>
          <a:bodyPr wrap="square" rtlCol="0">
            <a:spAutoFit/>
          </a:bodyPr>
          <a:lstStyle/>
          <a:p>
            <a:r>
              <a:rPr lang="en-US" sz="2000" dirty="0"/>
              <a:t>Above Criteria</a:t>
            </a:r>
          </a:p>
        </p:txBody>
      </p:sp>
      <p:sp>
        <p:nvSpPr>
          <p:cNvPr id="14" name="TextBox 13">
            <a:extLst>
              <a:ext uri="{FF2B5EF4-FFF2-40B4-BE49-F238E27FC236}">
                <a16:creationId xmlns:a16="http://schemas.microsoft.com/office/drawing/2014/main" id="{DF7CC143-DC3D-441F-B18D-7B1C2DF5244E}"/>
              </a:ext>
            </a:extLst>
          </p:cNvPr>
          <p:cNvSpPr txBox="1"/>
          <p:nvPr/>
        </p:nvSpPr>
        <p:spPr>
          <a:xfrm>
            <a:off x="353234" y="3632854"/>
            <a:ext cx="2049431" cy="400110"/>
          </a:xfrm>
          <a:prstGeom prst="rect">
            <a:avLst/>
          </a:prstGeom>
          <a:solidFill>
            <a:schemeClr val="accent1">
              <a:lumMod val="40000"/>
              <a:lumOff val="60000"/>
              <a:alpha val="80000"/>
            </a:schemeClr>
          </a:solidFill>
        </p:spPr>
        <p:txBody>
          <a:bodyPr wrap="square" rtlCol="0">
            <a:spAutoFit/>
          </a:bodyPr>
          <a:lstStyle/>
          <a:p>
            <a:r>
              <a:rPr lang="en-US" sz="2000" dirty="0"/>
              <a:t>Below Criteria</a:t>
            </a:r>
          </a:p>
        </p:txBody>
      </p:sp>
    </p:spTree>
    <p:extLst>
      <p:ext uri="{BB962C8B-B14F-4D97-AF65-F5344CB8AC3E}">
        <p14:creationId xmlns:p14="http://schemas.microsoft.com/office/powerpoint/2010/main" val="3552864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CC0A03E7-0281-4977-8522-00D5F25B17F9}"/>
              </a:ext>
            </a:extLst>
          </p:cNvPr>
          <p:cNvSpPr>
            <a:spLocks noGrp="1" noChangeArrowheads="1"/>
          </p:cNvSpPr>
          <p:nvPr>
            <p:ph type="title"/>
          </p:nvPr>
        </p:nvSpPr>
        <p:spPr>
          <a:xfrm>
            <a:off x="461472" y="0"/>
            <a:ext cx="8225327" cy="1143000"/>
          </a:xfrm>
        </p:spPr>
        <p:txBody>
          <a:bodyPr/>
          <a:lstStyle/>
          <a:p>
            <a:r>
              <a:rPr lang="en-US" altLang="en-US" dirty="0">
                <a:cs typeface="Arial" panose="020B0604020202020204" pitchFamily="34" charset="0"/>
              </a:rPr>
              <a:t>Load Duration Curve</a:t>
            </a:r>
          </a:p>
        </p:txBody>
      </p:sp>
      <p:sp>
        <p:nvSpPr>
          <p:cNvPr id="4" name="Content Placeholder 4">
            <a:extLst>
              <a:ext uri="{FF2B5EF4-FFF2-40B4-BE49-F238E27FC236}">
                <a16:creationId xmlns:a16="http://schemas.microsoft.com/office/drawing/2014/main" id="{07F7B235-FF6A-40E0-8DE6-6ACEAB2F4B70}"/>
              </a:ext>
            </a:extLst>
          </p:cNvPr>
          <p:cNvSpPr>
            <a:spLocks noGrp="1"/>
          </p:cNvSpPr>
          <p:nvPr>
            <p:ph idx="1"/>
          </p:nvPr>
        </p:nvSpPr>
        <p:spPr>
          <a:xfrm>
            <a:off x="340759" y="5189525"/>
            <a:ext cx="8466174" cy="1010053"/>
          </a:xfrm>
        </p:spPr>
        <p:txBody>
          <a:bodyPr>
            <a:normAutofit fontScale="77500" lnSpcReduction="20000"/>
          </a:bodyPr>
          <a:lstStyle/>
          <a:p>
            <a:pPr marL="0" indent="0">
              <a:buNone/>
            </a:pPr>
            <a:r>
              <a:rPr lang="en-US" dirty="0"/>
              <a:t>The weather condition (wet vs dry) is shown here for each sample.  Indicates problem primarily with wet weather samples.</a:t>
            </a:r>
          </a:p>
        </p:txBody>
      </p:sp>
      <p:pic>
        <p:nvPicPr>
          <p:cNvPr id="3" name="Picture 2">
            <a:extLst>
              <a:ext uri="{FF2B5EF4-FFF2-40B4-BE49-F238E27FC236}">
                <a16:creationId xmlns:a16="http://schemas.microsoft.com/office/drawing/2014/main" id="{673DDF02-A283-4126-88C3-765BB3C22B17}"/>
              </a:ext>
            </a:extLst>
          </p:cNvPr>
          <p:cNvPicPr>
            <a:picLocks noChangeAspect="1"/>
          </p:cNvPicPr>
          <p:nvPr/>
        </p:nvPicPr>
        <p:blipFill>
          <a:blip r:embed="rId3"/>
          <a:stretch>
            <a:fillRect/>
          </a:stretch>
        </p:blipFill>
        <p:spPr>
          <a:xfrm>
            <a:off x="1438436" y="1072082"/>
            <a:ext cx="6267128" cy="4000500"/>
          </a:xfrm>
          <a:prstGeom prst="rect">
            <a:avLst/>
          </a:prstGeom>
        </p:spPr>
      </p:pic>
      <p:sp>
        <p:nvSpPr>
          <p:cNvPr id="5" name="TextBox 4">
            <a:extLst>
              <a:ext uri="{FF2B5EF4-FFF2-40B4-BE49-F238E27FC236}">
                <a16:creationId xmlns:a16="http://schemas.microsoft.com/office/drawing/2014/main" id="{52D88D10-D381-4047-A034-0834E3643B28}"/>
              </a:ext>
            </a:extLst>
          </p:cNvPr>
          <p:cNvSpPr txBox="1"/>
          <p:nvPr/>
        </p:nvSpPr>
        <p:spPr>
          <a:xfrm>
            <a:off x="118983" y="2023202"/>
            <a:ext cx="1438436" cy="1015663"/>
          </a:xfrm>
          <a:prstGeom prst="rect">
            <a:avLst/>
          </a:prstGeom>
          <a:noFill/>
        </p:spPr>
        <p:txBody>
          <a:bodyPr wrap="square" rtlCol="0">
            <a:spAutoFit/>
          </a:bodyPr>
          <a:lstStyle/>
          <a:p>
            <a:r>
              <a:rPr lang="en-US" sz="2000" dirty="0"/>
              <a:t>WQ Criteria across flow</a:t>
            </a:r>
          </a:p>
        </p:txBody>
      </p:sp>
      <p:cxnSp>
        <p:nvCxnSpPr>
          <p:cNvPr id="6" name="Straight Arrow Connector 5">
            <a:extLst>
              <a:ext uri="{FF2B5EF4-FFF2-40B4-BE49-F238E27FC236}">
                <a16:creationId xmlns:a16="http://schemas.microsoft.com/office/drawing/2014/main" id="{57A32B56-9881-49B2-9E6C-C09D46CCC806}"/>
              </a:ext>
            </a:extLst>
          </p:cNvPr>
          <p:cNvCxnSpPr>
            <a:cxnSpLocks/>
          </p:cNvCxnSpPr>
          <p:nvPr/>
        </p:nvCxnSpPr>
        <p:spPr>
          <a:xfrm>
            <a:off x="838201" y="2317722"/>
            <a:ext cx="1079499" cy="9920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8DF86C13-6CCB-4C1B-A3EF-A1E3338E5E1F}"/>
              </a:ext>
            </a:extLst>
          </p:cNvPr>
          <p:cNvSpPr txBox="1"/>
          <p:nvPr/>
        </p:nvSpPr>
        <p:spPr>
          <a:xfrm>
            <a:off x="5078966" y="658422"/>
            <a:ext cx="3811034" cy="400110"/>
          </a:xfrm>
          <a:prstGeom prst="rect">
            <a:avLst/>
          </a:prstGeom>
          <a:noFill/>
        </p:spPr>
        <p:txBody>
          <a:bodyPr wrap="square" rtlCol="0">
            <a:spAutoFit/>
          </a:bodyPr>
          <a:lstStyle/>
          <a:p>
            <a:r>
              <a:rPr lang="en-US" sz="2000" dirty="0"/>
              <a:t>Sample result with flow conditions</a:t>
            </a:r>
          </a:p>
        </p:txBody>
      </p:sp>
      <p:cxnSp>
        <p:nvCxnSpPr>
          <p:cNvPr id="8" name="Straight Arrow Connector 7">
            <a:extLst>
              <a:ext uri="{FF2B5EF4-FFF2-40B4-BE49-F238E27FC236}">
                <a16:creationId xmlns:a16="http://schemas.microsoft.com/office/drawing/2014/main" id="{5A4A9CD9-6E67-455A-A75F-BC217D9D8800}"/>
              </a:ext>
            </a:extLst>
          </p:cNvPr>
          <p:cNvCxnSpPr>
            <a:cxnSpLocks/>
          </p:cNvCxnSpPr>
          <p:nvPr/>
        </p:nvCxnSpPr>
        <p:spPr>
          <a:xfrm flipH="1">
            <a:off x="4106372" y="984653"/>
            <a:ext cx="972594" cy="84628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BB4EBC58-41C0-4BE6-A6D8-3F560DF7889C}"/>
              </a:ext>
            </a:extLst>
          </p:cNvPr>
          <p:cNvSpPr txBox="1"/>
          <p:nvPr/>
        </p:nvSpPr>
        <p:spPr>
          <a:xfrm>
            <a:off x="340758" y="1346700"/>
            <a:ext cx="2049431" cy="400110"/>
          </a:xfrm>
          <a:prstGeom prst="rect">
            <a:avLst/>
          </a:prstGeom>
          <a:solidFill>
            <a:srgbClr val="FFFF00">
              <a:alpha val="80000"/>
            </a:srgbClr>
          </a:solidFill>
        </p:spPr>
        <p:txBody>
          <a:bodyPr wrap="square" rtlCol="0">
            <a:spAutoFit/>
          </a:bodyPr>
          <a:lstStyle/>
          <a:p>
            <a:r>
              <a:rPr lang="en-US" sz="2000" dirty="0"/>
              <a:t>Above Criteria</a:t>
            </a:r>
          </a:p>
        </p:txBody>
      </p:sp>
      <p:sp>
        <p:nvSpPr>
          <p:cNvPr id="14" name="TextBox 13">
            <a:extLst>
              <a:ext uri="{FF2B5EF4-FFF2-40B4-BE49-F238E27FC236}">
                <a16:creationId xmlns:a16="http://schemas.microsoft.com/office/drawing/2014/main" id="{DF7CC143-DC3D-441F-B18D-7B1C2DF5244E}"/>
              </a:ext>
            </a:extLst>
          </p:cNvPr>
          <p:cNvSpPr txBox="1"/>
          <p:nvPr/>
        </p:nvSpPr>
        <p:spPr>
          <a:xfrm>
            <a:off x="353234" y="3632854"/>
            <a:ext cx="2049431" cy="400110"/>
          </a:xfrm>
          <a:prstGeom prst="rect">
            <a:avLst/>
          </a:prstGeom>
          <a:solidFill>
            <a:schemeClr val="accent1">
              <a:lumMod val="40000"/>
              <a:lumOff val="60000"/>
              <a:alpha val="80000"/>
            </a:schemeClr>
          </a:solidFill>
        </p:spPr>
        <p:txBody>
          <a:bodyPr wrap="square" rtlCol="0">
            <a:spAutoFit/>
          </a:bodyPr>
          <a:lstStyle/>
          <a:p>
            <a:r>
              <a:rPr lang="en-US" sz="2000" dirty="0"/>
              <a:t>Below Criteria</a:t>
            </a:r>
          </a:p>
        </p:txBody>
      </p:sp>
    </p:spTree>
    <p:extLst>
      <p:ext uri="{BB962C8B-B14F-4D97-AF65-F5344CB8AC3E}">
        <p14:creationId xmlns:p14="http://schemas.microsoft.com/office/powerpoint/2010/main" val="6643200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CC0A03E7-0281-4977-8522-00D5F25B17F9}"/>
              </a:ext>
            </a:extLst>
          </p:cNvPr>
          <p:cNvSpPr>
            <a:spLocks noGrp="1" noChangeArrowheads="1"/>
          </p:cNvSpPr>
          <p:nvPr>
            <p:ph type="title"/>
          </p:nvPr>
        </p:nvSpPr>
        <p:spPr>
          <a:xfrm>
            <a:off x="461472" y="0"/>
            <a:ext cx="8225327" cy="1143000"/>
          </a:xfrm>
        </p:spPr>
        <p:txBody>
          <a:bodyPr/>
          <a:lstStyle/>
          <a:p>
            <a:r>
              <a:rPr lang="en-US" altLang="en-US" dirty="0">
                <a:cs typeface="Arial" panose="020B0604020202020204" pitchFamily="34" charset="0"/>
              </a:rPr>
              <a:t>Load Duration Curve Benefits</a:t>
            </a:r>
          </a:p>
        </p:txBody>
      </p:sp>
      <p:sp>
        <p:nvSpPr>
          <p:cNvPr id="4" name="Content Placeholder 4">
            <a:extLst>
              <a:ext uri="{FF2B5EF4-FFF2-40B4-BE49-F238E27FC236}">
                <a16:creationId xmlns:a16="http://schemas.microsoft.com/office/drawing/2014/main" id="{07F7B235-FF6A-40E0-8DE6-6ACEAB2F4B70}"/>
              </a:ext>
            </a:extLst>
          </p:cNvPr>
          <p:cNvSpPr>
            <a:spLocks noGrp="1"/>
          </p:cNvSpPr>
          <p:nvPr>
            <p:ph idx="1"/>
          </p:nvPr>
        </p:nvSpPr>
        <p:spPr>
          <a:xfrm>
            <a:off x="461473" y="1143001"/>
            <a:ext cx="8225326" cy="5027064"/>
          </a:xfrm>
        </p:spPr>
        <p:txBody>
          <a:bodyPr>
            <a:normAutofit/>
          </a:bodyPr>
          <a:lstStyle/>
          <a:p>
            <a:pPr marL="514350" indent="-514350">
              <a:buFont typeface="+mj-lt"/>
              <a:buAutoNum type="arabicPeriod"/>
            </a:pPr>
            <a:r>
              <a:rPr lang="en-US" dirty="0"/>
              <a:t>Allows for identification of when load contributions occur.</a:t>
            </a:r>
          </a:p>
          <a:p>
            <a:pPr marL="514350" indent="-514350">
              <a:buFont typeface="+mj-lt"/>
              <a:buAutoNum type="arabicPeriod"/>
            </a:pPr>
            <a:r>
              <a:rPr lang="en-US" dirty="0"/>
              <a:t>Can better predict sources (point vs non-point).</a:t>
            </a:r>
          </a:p>
          <a:p>
            <a:pPr marL="514350" indent="-514350">
              <a:buFont typeface="+mj-lt"/>
              <a:buAutoNum type="arabicPeriod"/>
            </a:pPr>
            <a:r>
              <a:rPr lang="en-US" dirty="0"/>
              <a:t>Condenses lots of data into an easy format.</a:t>
            </a:r>
          </a:p>
          <a:p>
            <a:pPr marL="514350" indent="-514350">
              <a:buFont typeface="+mj-lt"/>
              <a:buAutoNum type="arabicPeriod"/>
            </a:pPr>
            <a:r>
              <a:rPr lang="en-US" dirty="0"/>
              <a:t>Can identify sampling gaps.</a:t>
            </a:r>
          </a:p>
          <a:p>
            <a:pPr marL="914400" lvl="1" indent="-514350">
              <a:buFont typeface="+mj-lt"/>
              <a:buAutoNum type="arabicPeriod"/>
            </a:pPr>
            <a:endParaRPr lang="en-US" dirty="0"/>
          </a:p>
          <a:p>
            <a:pPr marL="514350" indent="-514350">
              <a:buFont typeface="+mj-lt"/>
              <a:buAutoNum type="arabicPeriod"/>
            </a:pPr>
            <a:endParaRPr lang="en-US" dirty="0"/>
          </a:p>
        </p:txBody>
      </p:sp>
    </p:spTree>
    <p:extLst>
      <p:ext uri="{BB962C8B-B14F-4D97-AF65-F5344CB8AC3E}">
        <p14:creationId xmlns:p14="http://schemas.microsoft.com/office/powerpoint/2010/main" val="39412946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CC0A03E7-0281-4977-8522-00D5F25B17F9}"/>
              </a:ext>
            </a:extLst>
          </p:cNvPr>
          <p:cNvSpPr>
            <a:spLocks noGrp="1" noChangeArrowheads="1"/>
          </p:cNvSpPr>
          <p:nvPr>
            <p:ph type="title"/>
          </p:nvPr>
        </p:nvSpPr>
        <p:spPr>
          <a:xfrm>
            <a:off x="461472" y="0"/>
            <a:ext cx="8225327" cy="1143000"/>
          </a:xfrm>
        </p:spPr>
        <p:txBody>
          <a:bodyPr/>
          <a:lstStyle/>
          <a:p>
            <a:r>
              <a:rPr lang="en-US" altLang="en-US" dirty="0">
                <a:cs typeface="Arial" panose="020B0604020202020204" pitchFamily="34" charset="0"/>
              </a:rPr>
              <a:t>Pollutant Load Summary</a:t>
            </a:r>
          </a:p>
        </p:txBody>
      </p:sp>
      <p:sp>
        <p:nvSpPr>
          <p:cNvPr id="4" name="Content Placeholder 4">
            <a:extLst>
              <a:ext uri="{FF2B5EF4-FFF2-40B4-BE49-F238E27FC236}">
                <a16:creationId xmlns:a16="http://schemas.microsoft.com/office/drawing/2014/main" id="{07F7B235-FF6A-40E0-8DE6-6ACEAB2F4B70}"/>
              </a:ext>
            </a:extLst>
          </p:cNvPr>
          <p:cNvSpPr>
            <a:spLocks noGrp="1"/>
          </p:cNvSpPr>
          <p:nvPr>
            <p:ph idx="1"/>
          </p:nvPr>
        </p:nvSpPr>
        <p:spPr>
          <a:xfrm>
            <a:off x="461473" y="1143001"/>
            <a:ext cx="8225326" cy="5027064"/>
          </a:xfrm>
        </p:spPr>
        <p:txBody>
          <a:bodyPr>
            <a:normAutofit fontScale="92500"/>
          </a:bodyPr>
          <a:lstStyle/>
          <a:p>
            <a:pPr marL="514350" indent="-514350">
              <a:buFont typeface="+mj-lt"/>
              <a:buAutoNum type="arabicPeriod"/>
            </a:pPr>
            <a:r>
              <a:rPr lang="en-US" dirty="0"/>
              <a:t>Goal is to target best management practices in a general area and source type.</a:t>
            </a:r>
          </a:p>
          <a:p>
            <a:pPr marL="514350" indent="-514350">
              <a:buFont typeface="+mj-lt"/>
              <a:buAutoNum type="arabicPeriod"/>
            </a:pPr>
            <a:r>
              <a:rPr lang="en-US" dirty="0"/>
              <a:t>Loads and yields can help determine how many best management practices need to be put on the ground to address a pollutant.</a:t>
            </a:r>
          </a:p>
          <a:p>
            <a:pPr marL="514350" indent="-514350">
              <a:buFont typeface="+mj-lt"/>
              <a:buAutoNum type="arabicPeriod"/>
            </a:pPr>
            <a:r>
              <a:rPr lang="en-US" dirty="0"/>
              <a:t>Target load is developed using the same method as the </a:t>
            </a:r>
            <a:r>
              <a:rPr lang="en-US"/>
              <a:t>existing load.</a:t>
            </a:r>
            <a:endParaRPr lang="en-US" dirty="0"/>
          </a:p>
          <a:p>
            <a:pPr marL="514350" indent="-514350">
              <a:buFont typeface="+mj-lt"/>
              <a:buAutoNum type="arabicPeriod"/>
            </a:pPr>
            <a:r>
              <a:rPr lang="en-US" dirty="0"/>
              <a:t>Flow duration curves and load duration curves can effectively demonstrate when problems are occurring and how to address them.</a:t>
            </a:r>
          </a:p>
          <a:p>
            <a:pPr marL="914400" lvl="1" indent="-514350">
              <a:buFont typeface="+mj-lt"/>
              <a:buAutoNum type="arabicPeriod"/>
            </a:pPr>
            <a:endParaRPr lang="en-US" dirty="0"/>
          </a:p>
          <a:p>
            <a:pPr marL="514350" indent="-514350">
              <a:buFont typeface="+mj-lt"/>
              <a:buAutoNum type="arabicPeriod"/>
            </a:pPr>
            <a:endParaRPr lang="en-US" dirty="0"/>
          </a:p>
        </p:txBody>
      </p:sp>
    </p:spTree>
    <p:extLst>
      <p:ext uri="{BB962C8B-B14F-4D97-AF65-F5344CB8AC3E}">
        <p14:creationId xmlns:p14="http://schemas.microsoft.com/office/powerpoint/2010/main" val="1362085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AA3659E6-5621-4A01-AEF4-78382516EFFF}"/>
              </a:ext>
            </a:extLst>
          </p:cNvPr>
          <p:cNvGrpSpPr/>
          <p:nvPr/>
        </p:nvGrpSpPr>
        <p:grpSpPr>
          <a:xfrm>
            <a:off x="4572000" y="1583140"/>
            <a:ext cx="3252027" cy="3328971"/>
            <a:chOff x="5453584" y="1976235"/>
            <a:chExt cx="2784549" cy="2905530"/>
          </a:xfrm>
        </p:grpSpPr>
        <p:pic>
          <p:nvPicPr>
            <p:cNvPr id="27" name="Picture 26" descr="A close up of a map&#10;&#10;Description automatically generated">
              <a:extLst>
                <a:ext uri="{FF2B5EF4-FFF2-40B4-BE49-F238E27FC236}">
                  <a16:creationId xmlns:a16="http://schemas.microsoft.com/office/drawing/2014/main" id="{CF7139C5-473D-4AA3-B2E3-4C89489EEEB8}"/>
                </a:ext>
              </a:extLst>
            </p:cNvPr>
            <p:cNvPicPr>
              <a:picLocks noChangeAspect="1"/>
            </p:cNvPicPr>
            <p:nvPr/>
          </p:nvPicPr>
          <p:blipFill rotWithShape="1">
            <a:blip r:embed="rId3">
              <a:alphaModFix amt="70000"/>
              <a:extLst>
                <a:ext uri="{BEBA8EAE-BF5A-486C-A8C5-ECC9F3942E4B}">
                  <a14:imgProps xmlns:a14="http://schemas.microsoft.com/office/drawing/2010/main">
                    <a14:imgLayer r:embed="rId4">
                      <a14:imgEffect>
                        <a14:backgroundRemoval t="2623" b="98033" l="18182" r="79021">
                          <a14:foregroundMark x1="27739" y1="90820" x2="27739" y2="90820"/>
                          <a14:foregroundMark x1="23543" y1="92787" x2="23543" y2="92787"/>
                          <a14:foregroundMark x1="22145" y1="97377" x2="24942" y2="98033"/>
                          <a14:foregroundMark x1="27273" y1="93115" x2="21212" y2="96393"/>
                          <a14:foregroundMark x1="18182" y1="54754" x2="18182" y2="54754"/>
                          <a14:foregroundMark x1="64802" y1="17377" x2="64802" y2="17377"/>
                          <a14:foregroundMark x1="46853" y1="13115" x2="71795" y2="26557"/>
                          <a14:foregroundMark x1="39627" y1="12459" x2="58741" y2="656"/>
                          <a14:foregroundMark x1="58741" y1="656" x2="68765" y2="3279"/>
                          <a14:foregroundMark x1="68765" y1="3279" x2="78788" y2="2623"/>
                          <a14:foregroundMark x1="78788" y1="2623" x2="73427" y2="50492"/>
                          <a14:foregroundMark x1="66667" y1="11475" x2="56643" y2="18033"/>
                          <a14:foregroundMark x1="56643" y1="18033" x2="49650" y2="26557"/>
                          <a14:foregroundMark x1="42657" y1="13443" x2="53147" y2="11475"/>
                          <a14:foregroundMark x1="53147" y1="11475" x2="62704" y2="16721"/>
                          <a14:foregroundMark x1="62704" y1="16721" x2="69464" y2="10820"/>
                          <a14:foregroundMark x1="76224" y1="7213" x2="77622" y2="10164"/>
                          <a14:foregroundMark x1="73660" y1="7541" x2="69697" y2="3279"/>
                          <a14:foregroundMark x1="72727" y1="5246" x2="74126" y2="4262"/>
                          <a14:foregroundMark x1="79021" y1="4918" x2="78322" y2="12131"/>
                          <a14:foregroundMark x1="72028" y1="23934" x2="68531" y2="10492"/>
                          <a14:foregroundMark x1="68531" y1="10492" x2="58275" y2="7213"/>
                          <a14:foregroundMark x1="58275" y1="7213" x2="55245" y2="7869"/>
                          <a14:foregroundMark x1="60373" y1="4262" x2="70163" y2="10820"/>
                          <a14:foregroundMark x1="70163" y1="10820" x2="74359" y2="22951"/>
                          <a14:foregroundMark x1="63403" y1="27541" x2="55245" y2="25574"/>
                          <a14:foregroundMark x1="23077" y1="93770" x2="20047" y2="92459"/>
                        </a14:backgroundRemoval>
                      </a14:imgEffect>
                    </a14:imgLayer>
                  </a14:imgProps>
                </a:ext>
              </a:extLst>
            </a:blip>
            <a:srcRect l="13725" r="18140"/>
            <a:stretch/>
          </p:blipFill>
          <p:spPr>
            <a:xfrm>
              <a:off x="5453584" y="1976235"/>
              <a:ext cx="2784549" cy="2905530"/>
            </a:xfrm>
            <a:prstGeom prst="rect">
              <a:avLst/>
            </a:prstGeom>
          </p:spPr>
        </p:pic>
        <p:sp>
          <p:nvSpPr>
            <p:cNvPr id="28" name="Oval 27">
              <a:extLst>
                <a:ext uri="{FF2B5EF4-FFF2-40B4-BE49-F238E27FC236}">
                  <a16:creationId xmlns:a16="http://schemas.microsoft.com/office/drawing/2014/main" id="{F0195103-B46D-4232-961D-8CBB8EEE035F}"/>
                </a:ext>
              </a:extLst>
            </p:cNvPr>
            <p:cNvSpPr/>
            <p:nvPr/>
          </p:nvSpPr>
          <p:spPr>
            <a:xfrm>
              <a:off x="5687122" y="4516244"/>
              <a:ext cx="301083" cy="26762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1B59594-3CE5-409E-B7E5-D059B73160B7}"/>
                </a:ext>
              </a:extLst>
            </p:cNvPr>
            <p:cNvSpPr/>
            <p:nvPr/>
          </p:nvSpPr>
          <p:spPr>
            <a:xfrm>
              <a:off x="6285570" y="3473605"/>
              <a:ext cx="301083" cy="26762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0126C677-F38C-4205-95CD-77E9B5E5DDBB}"/>
                </a:ext>
              </a:extLst>
            </p:cNvPr>
            <p:cNvSpPr/>
            <p:nvPr/>
          </p:nvSpPr>
          <p:spPr>
            <a:xfrm>
              <a:off x="6424960" y="3607419"/>
              <a:ext cx="301083" cy="26762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A7FEA1BF-657D-4976-A4F4-3FF1ABD984FE}"/>
                </a:ext>
              </a:extLst>
            </p:cNvPr>
            <p:cNvSpPr/>
            <p:nvPr/>
          </p:nvSpPr>
          <p:spPr>
            <a:xfrm>
              <a:off x="6931845" y="2772937"/>
              <a:ext cx="301083" cy="26762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017F6EA7-D29C-4FC5-B3A8-2F65E18DF0BC}"/>
                </a:ext>
              </a:extLst>
            </p:cNvPr>
            <p:cNvSpPr/>
            <p:nvPr/>
          </p:nvSpPr>
          <p:spPr>
            <a:xfrm>
              <a:off x="7835590" y="1987386"/>
              <a:ext cx="301083" cy="26762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FA2BCDB-5AF3-4B41-9746-7BCB6DDE97BC}"/>
                </a:ext>
              </a:extLst>
            </p:cNvPr>
            <p:cNvSpPr/>
            <p:nvPr/>
          </p:nvSpPr>
          <p:spPr>
            <a:xfrm>
              <a:off x="6931844" y="2629843"/>
              <a:ext cx="301083" cy="26762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Title 3"/>
          <p:cNvSpPr>
            <a:spLocks noGrp="1"/>
          </p:cNvSpPr>
          <p:nvPr>
            <p:ph type="title"/>
          </p:nvPr>
        </p:nvSpPr>
        <p:spPr/>
        <p:txBody>
          <a:bodyPr/>
          <a:lstStyle/>
          <a:p>
            <a:pPr algn="l"/>
            <a:r>
              <a:rPr lang="en-US" dirty="0"/>
              <a:t>Pollutant Load</a:t>
            </a:r>
          </a:p>
        </p:txBody>
      </p:sp>
      <p:pic>
        <p:nvPicPr>
          <p:cNvPr id="7" name="Picture 2" descr="Image result for concentration science">
            <a:extLst>
              <a:ext uri="{FF2B5EF4-FFF2-40B4-BE49-F238E27FC236}">
                <a16:creationId xmlns:a16="http://schemas.microsoft.com/office/drawing/2014/main" id="{54FD6960-D8AF-4DD8-8CAE-E2CB724AE6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600" y="2374279"/>
            <a:ext cx="2988366" cy="161137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5A63B5F1-F52F-4C84-8016-F799319AAE45}"/>
              </a:ext>
            </a:extLst>
          </p:cNvPr>
          <p:cNvSpPr/>
          <p:nvPr/>
        </p:nvSpPr>
        <p:spPr>
          <a:xfrm>
            <a:off x="504404" y="4057417"/>
            <a:ext cx="3236804" cy="830997"/>
          </a:xfrm>
          <a:prstGeom prst="rect">
            <a:avLst/>
          </a:prstGeom>
        </p:spPr>
        <p:txBody>
          <a:bodyPr wrap="square">
            <a:spAutoFit/>
          </a:bodyPr>
          <a:lstStyle/>
          <a:p>
            <a:pPr algn="ctr"/>
            <a:r>
              <a:rPr lang="en-US" sz="2400" dirty="0">
                <a:latin typeface="Calibri" panose="020F0502020204030204" pitchFamily="34" charset="0"/>
                <a:cs typeface="Calibri" panose="020F0502020204030204" pitchFamily="34" charset="0"/>
              </a:rPr>
              <a:t>Different concentration but same load</a:t>
            </a:r>
          </a:p>
        </p:txBody>
      </p:sp>
      <p:pic>
        <p:nvPicPr>
          <p:cNvPr id="17" name="Picture 2" descr="Image result for concentration science">
            <a:extLst>
              <a:ext uri="{FF2B5EF4-FFF2-40B4-BE49-F238E27FC236}">
                <a16:creationId xmlns:a16="http://schemas.microsoft.com/office/drawing/2014/main" id="{CFA2EC32-C3B1-4A76-ACFA-39131916552C}"/>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697" b="89697" l="1307" r="89869">
                        <a14:foregroundMark x1="16993" y1="67879" x2="16993" y2="67879"/>
                        <a14:foregroundMark x1="654" y1="20000" x2="14706" y2="21818"/>
                        <a14:foregroundMark x1="14706" y1="21818" x2="22876" y2="46061"/>
                        <a14:foregroundMark x1="22876" y1="46061" x2="25163" y2="72727"/>
                        <a14:foregroundMark x1="25163" y1="72727" x2="15033" y2="91515"/>
                        <a14:foregroundMark x1="15033" y1="91515" x2="2614" y2="77576"/>
                        <a14:foregroundMark x1="2614" y1="77576" x2="1307" y2="19394"/>
                      </a14:backgroundRemoval>
                    </a14:imgEffect>
                  </a14:imgLayer>
                </a14:imgProps>
              </a:ext>
              <a:ext uri="{28A0092B-C50C-407E-A947-70E740481C1C}">
                <a14:useLocalDpi xmlns:a14="http://schemas.microsoft.com/office/drawing/2010/main" val="0"/>
              </a:ext>
            </a:extLst>
          </a:blip>
          <a:srcRect r="74939"/>
          <a:stretch/>
        </p:blipFill>
        <p:spPr bwMode="auto">
          <a:xfrm>
            <a:off x="5536860" y="3770865"/>
            <a:ext cx="503743" cy="108382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concentration science">
            <a:extLst>
              <a:ext uri="{FF2B5EF4-FFF2-40B4-BE49-F238E27FC236}">
                <a16:creationId xmlns:a16="http://schemas.microsoft.com/office/drawing/2014/main" id="{9E8074EA-8711-4F05-96E1-B0EFE8182C96}"/>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0" b="89697" l="9804" r="99346">
                        <a14:foregroundMark x1="80770" y1="20000" x2="80736" y2="20554"/>
                        <a14:foregroundMark x1="80919" y1="17576" x2="80827" y2="19075"/>
                        <a14:foregroundMark x1="80993" y1="16364" x2="80919" y2="17576"/>
                        <a14:foregroundMark x1="81030" y1="15758" x2="80993" y2="16364"/>
                        <a14:foregroundMark x1="81104" y1="14545" x2="81030" y2="15758"/>
                        <a14:foregroundMark x1="81141" y1="13939" x2="81104" y2="14545"/>
                        <a14:foregroundMark x1="81253" y1="12121" x2="81141" y2="13939"/>
                        <a14:foregroundMark x1="81364" y1="10303" x2="81253" y2="12121"/>
                        <a14:foregroundMark x1="81699" y1="4848" x2="81364" y2="10303"/>
                        <a14:foregroundMark x1="85482" y1="55152" x2="85621" y2="55758"/>
                        <a14:foregroundMark x1="85204" y1="53939" x2="85482" y2="55152"/>
                        <a14:foregroundMark x1="83954" y1="48485" x2="85204" y2="53939"/>
                        <a14:foregroundMark x1="83815" y1="47879" x2="83954" y2="48485"/>
                        <a14:foregroundMark x1="81454" y1="37576" x2="83815" y2="47879"/>
                        <a14:foregroundMark x1="81037" y1="35758" x2="81454" y2="37576"/>
                        <a14:foregroundMark x1="80898" y1="35152" x2="81037" y2="35758"/>
                        <a14:foregroundMark x1="98107" y1="51988" x2="99673" y2="51515"/>
                        <a14:foregroundMark x1="87628" y1="55152" x2="95717" y2="52709"/>
                        <a14:foregroundMark x1="85621" y1="55758" x2="87628" y2="55152"/>
                        <a14:foregroundMark x1="99673" y1="41480" x2="99673" y2="21212"/>
                        <a14:foregroundMark x1="99673" y1="47324" x2="99673" y2="44939"/>
                        <a14:foregroundMark x1="99673" y1="51515" x2="99673" y2="51539"/>
                        <a14:foregroundMark x1="99673" y1="21212" x2="91176" y2="0"/>
                        <a14:foregroundMark x1="91176" y1="0" x2="82026" y2="5455"/>
                        <a14:foregroundMark x1="98313" y1="35713" x2="99673" y2="30909"/>
                        <a14:foregroundMark x1="97884" y1="37229" x2="97987" y2="36865"/>
                        <a14:foregroundMark x1="92810" y1="55152" x2="97533" y2="38467"/>
                        <a14:foregroundMark x1="99673" y1="30909" x2="99346" y2="4848"/>
                        <a14:foregroundMark x1="99346" y1="4848" x2="93137" y2="0"/>
                        <a14:backgroundMark x1="81046" y1="12121" x2="81046" y2="12121"/>
                        <a14:backgroundMark x1="80065" y1="30303" x2="80065" y2="30303"/>
                        <a14:backgroundMark x1="80065" y1="26061" x2="80065" y2="26061"/>
                        <a14:backgroundMark x1="80392" y1="29091" x2="80392" y2="29091"/>
                        <a14:backgroundMark x1="80065" y1="32121" x2="80065" y2="32121"/>
                        <a14:backgroundMark x1="81046" y1="24848" x2="81046" y2="24848"/>
                        <a14:backgroundMark x1="80392" y1="23636" x2="80392" y2="23636"/>
                        <a14:backgroundMark x1="81046" y1="16364" x2="81046" y2="16364"/>
                        <a14:backgroundMark x1="80392" y1="14545" x2="80392" y2="14545"/>
                        <a14:backgroundMark x1="80719" y1="17576" x2="80719" y2="17576"/>
                        <a14:backgroundMark x1="80065" y1="16364" x2="80065" y2="16364"/>
                        <a14:backgroundMark x1="80392" y1="15758" x2="80392" y2="15758"/>
                        <a14:backgroundMark x1="81046" y1="14545" x2="81046" y2="14545"/>
                        <a14:backgroundMark x1="81046" y1="13939" x2="81046" y2="13939"/>
                        <a14:backgroundMark x1="81046" y1="15758" x2="81046" y2="15758"/>
                        <a14:backgroundMark x1="81046" y1="10303" x2="81046" y2="10303"/>
                        <a14:backgroundMark x1="80065" y1="55758" x2="80065" y2="55758"/>
                        <a14:backgroundMark x1="80065" y1="58788" x2="80065" y2="58788"/>
                        <a14:backgroundMark x1="80065" y1="48485" x2="80065" y2="48485"/>
                        <a14:backgroundMark x1="80065" y1="47879" x2="80065" y2="47879"/>
                        <a14:backgroundMark x1="80719" y1="37576" x2="80719" y2="37576"/>
                        <a14:backgroundMark x1="81046" y1="35758" x2="81046" y2="35758"/>
                        <a14:backgroundMark x1="81046" y1="33939" x2="81046" y2="33939"/>
                        <a14:backgroundMark x1="80392" y1="35758" x2="80392" y2="35758"/>
                        <a14:backgroundMark x1="81046" y1="35152" x2="81046" y2="35152"/>
                        <a14:backgroundMark x1="80392" y1="33939" x2="80392" y2="33939"/>
                        <a14:backgroundMark x1="80719" y1="29091" x2="80719" y2="29091"/>
                        <a14:backgroundMark x1="80392" y1="27273" x2="80392" y2="27273"/>
                        <a14:backgroundMark x1="80065" y1="25455" x2="80065" y2="25455"/>
                        <a14:backgroundMark x1="81046" y1="27879" x2="81046" y2="27879"/>
                        <a14:backgroundMark x1="86601" y1="57576" x2="86601" y2="57576"/>
                        <a14:backgroundMark x1="86928" y1="55152" x2="86928" y2="55152"/>
                        <a14:backgroundMark x1="85948" y1="55152" x2="85948" y2="55152"/>
                        <a14:backgroundMark x1="85621" y1="55758" x2="85621" y2="55758"/>
                        <a14:backgroundMark x1="85294" y1="55758" x2="85294" y2="55758"/>
                        <a14:backgroundMark x1="86601" y1="56970" x2="86601" y2="56970"/>
                        <a14:backgroundMark x1="84641" y1="53939" x2="84641" y2="53939"/>
                        <a14:backgroundMark x1="85621" y1="55152" x2="85621" y2="55152"/>
                        <a14:backgroundMark x1="85294" y1="55152" x2="85294" y2="55152"/>
                        <a14:backgroundMark x1="80719" y1="35758" x2="80719" y2="35758"/>
                        <a14:backgroundMark x1="80719" y1="22424" x2="80719" y2="22424"/>
                        <a14:backgroundMark x1="81046" y1="21212" x2="81046" y2="21212"/>
                        <a14:backgroundMark x1="80392" y1="20000" x2="80392" y2="20000"/>
                        <a14:backgroundMark x1="80719" y1="20000" x2="80719" y2="20000"/>
                        <a14:backgroundMark x1="80719" y1="20000" x2="80719" y2="20000"/>
                        <a14:backgroundMark x1="80392" y1="19394" x2="80392" y2="19394"/>
                        <a14:backgroundMark x1="81046" y1="19394" x2="81046" y2="19394"/>
                        <a14:backgroundMark x1="81046" y1="19394" x2="80719" y2="20000"/>
                        <a14:backgroundMark x1="80065" y1="20606" x2="80392" y2="35152"/>
                        <a14:backgroundMark x1="94771" y1="56970" x2="99020" y2="47879"/>
                        <a14:backgroundMark x1="98693" y1="53333" x2="99020" y2="41212"/>
                        <a14:backgroundMark x1="98366" y1="52727" x2="99346" y2="41818"/>
                        <a14:backgroundMark x1="99346" y1="49697" x2="99020" y2="43636"/>
                        <a14:backgroundMark x1="99673" y1="52121" x2="99673" y2="43636"/>
                        <a14:backgroundMark x1="15686" y1="46061" x2="15686" y2="48485"/>
                        <a14:backgroundMark x1="19608" y1="60000" x2="19608" y2="60000"/>
                        <a14:backgroundMark x1="6863" y1="13939" x2="38235" y2="75758"/>
                        <a14:backgroundMark x1="38235" y1="75758" x2="41176" y2="76970"/>
                      </a14:backgroundRemoval>
                    </a14:imgEffect>
                  </a14:imgLayer>
                </a14:imgProps>
              </a:ext>
              <a:ext uri="{28A0092B-C50C-407E-A947-70E740481C1C}">
                <a14:useLocalDpi xmlns:a14="http://schemas.microsoft.com/office/drawing/2010/main" val="0"/>
              </a:ext>
            </a:extLst>
          </a:blip>
          <a:srcRect l="80493" b="46960"/>
          <a:stretch/>
        </p:blipFill>
        <p:spPr bwMode="auto">
          <a:xfrm>
            <a:off x="7424787" y="2140522"/>
            <a:ext cx="594732" cy="87194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concentration science">
            <a:extLst>
              <a:ext uri="{FF2B5EF4-FFF2-40B4-BE49-F238E27FC236}">
                <a16:creationId xmlns:a16="http://schemas.microsoft.com/office/drawing/2014/main" id="{AA0B1AA9-22C1-40BB-96CE-89643740787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6115" t="5911" r="35226" b="31172"/>
          <a:stretch/>
        </p:blipFill>
        <p:spPr bwMode="auto">
          <a:xfrm>
            <a:off x="6712241" y="3452047"/>
            <a:ext cx="429482" cy="780876"/>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Arrow Connector 19">
            <a:extLst>
              <a:ext uri="{FF2B5EF4-FFF2-40B4-BE49-F238E27FC236}">
                <a16:creationId xmlns:a16="http://schemas.microsoft.com/office/drawing/2014/main" id="{57F60B00-9759-4C17-AB1E-8193D2167590}"/>
              </a:ext>
            </a:extLst>
          </p:cNvPr>
          <p:cNvCxnSpPr>
            <a:cxnSpLocks/>
            <a:stCxn id="17" idx="1"/>
          </p:cNvCxnSpPr>
          <p:nvPr/>
        </p:nvCxnSpPr>
        <p:spPr>
          <a:xfrm flipH="1">
            <a:off x="5192248" y="4312779"/>
            <a:ext cx="344612" cy="27306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8AC2C680-50FD-428C-B1F0-E8CFF4136561}"/>
              </a:ext>
            </a:extLst>
          </p:cNvPr>
          <p:cNvCxnSpPr>
            <a:cxnSpLocks/>
          </p:cNvCxnSpPr>
          <p:nvPr/>
        </p:nvCxnSpPr>
        <p:spPr>
          <a:xfrm flipH="1" flipV="1">
            <a:off x="6015177" y="3605363"/>
            <a:ext cx="654157" cy="23712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5633F0AD-B103-4F6E-99F5-B50627414CB5}"/>
              </a:ext>
            </a:extLst>
          </p:cNvPr>
          <p:cNvCxnSpPr>
            <a:cxnSpLocks/>
            <a:stCxn id="18" idx="0"/>
          </p:cNvCxnSpPr>
          <p:nvPr/>
        </p:nvCxnSpPr>
        <p:spPr>
          <a:xfrm flipH="1" flipV="1">
            <a:off x="7601001" y="1915324"/>
            <a:ext cx="121152" cy="22519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24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Calculation of Pollutant Load</a:t>
            </a:r>
          </a:p>
        </p:txBody>
      </p:sp>
      <p:sp>
        <p:nvSpPr>
          <p:cNvPr id="6" name="Content Placeholder 2">
            <a:extLst>
              <a:ext uri="{FF2B5EF4-FFF2-40B4-BE49-F238E27FC236}">
                <a16:creationId xmlns:a16="http://schemas.microsoft.com/office/drawing/2014/main" id="{2599E2FB-890F-4F40-95C9-4E160AA597ED}"/>
              </a:ext>
            </a:extLst>
          </p:cNvPr>
          <p:cNvSpPr txBox="1">
            <a:spLocks/>
          </p:cNvSpPr>
          <p:nvPr/>
        </p:nvSpPr>
        <p:spPr>
          <a:xfrm>
            <a:off x="229690" y="1417638"/>
            <a:ext cx="8457107" cy="446612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14300">
              <a:buNone/>
            </a:pPr>
            <a:r>
              <a:rPr lang="en-US" sz="3200" dirty="0"/>
              <a:t>= </a:t>
            </a:r>
            <a:r>
              <a:rPr lang="en-US" sz="3200" dirty="0">
                <a:solidFill>
                  <a:schemeClr val="accent1"/>
                </a:solidFill>
              </a:rPr>
              <a:t>Concentration</a:t>
            </a:r>
            <a:r>
              <a:rPr lang="en-US" sz="3200" dirty="0"/>
              <a:t> X </a:t>
            </a:r>
            <a:r>
              <a:rPr lang="en-US" sz="3200" dirty="0">
                <a:solidFill>
                  <a:srgbClr val="FF0000"/>
                </a:solidFill>
              </a:rPr>
              <a:t>Flow</a:t>
            </a:r>
          </a:p>
          <a:p>
            <a:pPr marL="0" indent="-114300">
              <a:buNone/>
            </a:pPr>
            <a:r>
              <a:rPr lang="en-US" sz="3200" dirty="0"/>
              <a:t>= </a:t>
            </a:r>
            <a:r>
              <a:rPr lang="en-US" sz="3200" u="sng" dirty="0">
                <a:solidFill>
                  <a:schemeClr val="accent1"/>
                </a:solidFill>
              </a:rPr>
              <a:t>mass</a:t>
            </a:r>
            <a:r>
              <a:rPr lang="en-US" sz="3200" dirty="0"/>
              <a:t>    X  </a:t>
            </a:r>
            <a:r>
              <a:rPr lang="en-US" sz="3200" u="sng" dirty="0">
                <a:solidFill>
                  <a:srgbClr val="FF0000"/>
                </a:solidFill>
              </a:rPr>
              <a:t>volume</a:t>
            </a:r>
            <a:r>
              <a:rPr lang="en-US" sz="3200" dirty="0"/>
              <a:t> = </a:t>
            </a:r>
            <a:r>
              <a:rPr lang="en-US" sz="3200" b="1" u="sng" dirty="0"/>
              <a:t>mass</a:t>
            </a:r>
          </a:p>
          <a:p>
            <a:pPr marL="0" indent="-114300">
              <a:spcBef>
                <a:spcPts val="0"/>
              </a:spcBef>
              <a:buNone/>
            </a:pPr>
            <a:r>
              <a:rPr lang="en-US" sz="3200" dirty="0"/>
              <a:t>   </a:t>
            </a:r>
            <a:r>
              <a:rPr lang="en-US" sz="3200" dirty="0">
                <a:solidFill>
                  <a:schemeClr val="accent1"/>
                </a:solidFill>
              </a:rPr>
              <a:t>volume</a:t>
            </a:r>
            <a:r>
              <a:rPr lang="en-US" sz="3200" dirty="0"/>
              <a:t>       </a:t>
            </a:r>
            <a:r>
              <a:rPr lang="en-US" sz="3200" dirty="0">
                <a:solidFill>
                  <a:srgbClr val="FF0000"/>
                </a:solidFill>
              </a:rPr>
              <a:t>time</a:t>
            </a:r>
            <a:r>
              <a:rPr lang="en-US" sz="3200" dirty="0"/>
              <a:t>       </a:t>
            </a:r>
            <a:r>
              <a:rPr lang="en-US" sz="3200" b="1" dirty="0" err="1"/>
              <a:t>time</a:t>
            </a:r>
            <a:endParaRPr lang="en-US" sz="3200" b="1" dirty="0"/>
          </a:p>
          <a:p>
            <a:pPr marL="0" indent="-114300">
              <a:spcBef>
                <a:spcPts val="0"/>
              </a:spcBef>
              <a:buNone/>
            </a:pPr>
            <a:r>
              <a:rPr lang="en-US" sz="3200" dirty="0"/>
              <a:t>(i.e. pounds / year)</a:t>
            </a:r>
          </a:p>
          <a:p>
            <a:pPr marL="0" indent="-114300">
              <a:spcBef>
                <a:spcPts val="0"/>
              </a:spcBef>
              <a:buNone/>
            </a:pPr>
            <a:endParaRPr lang="en-US" dirty="0"/>
          </a:p>
          <a:p>
            <a:pPr marL="0" indent="-114300">
              <a:spcBef>
                <a:spcPts val="0"/>
              </a:spcBef>
              <a:buNone/>
            </a:pPr>
            <a:r>
              <a:rPr lang="en-US" dirty="0"/>
              <a:t>Multiply by a conversion factor to get right units:</a:t>
            </a:r>
          </a:p>
        </p:txBody>
      </p:sp>
      <p:pic>
        <p:nvPicPr>
          <p:cNvPr id="23" name="Content Placeholder 2" descr="A black sign with white text&#10;&#10;Description automatically generated">
            <a:extLst>
              <a:ext uri="{FF2B5EF4-FFF2-40B4-BE49-F238E27FC236}">
                <a16:creationId xmlns:a16="http://schemas.microsoft.com/office/drawing/2014/main" id="{CF2DB1C2-348F-4486-A92E-1262C8747365}"/>
              </a:ext>
            </a:extLst>
          </p:cNvPr>
          <p:cNvPicPr>
            <a:picLocks noGrp="1" noChangeAspect="1"/>
          </p:cNvPicPr>
          <p:nvPr>
            <p:ph idx="1"/>
          </p:nvPr>
        </p:nvPicPr>
        <p:blipFill>
          <a:blip r:embed="rId3"/>
          <a:stretch>
            <a:fillRect/>
          </a:stretch>
        </p:blipFill>
        <p:spPr>
          <a:xfrm>
            <a:off x="318147" y="4328107"/>
            <a:ext cx="6299763" cy="1860821"/>
          </a:xfrm>
        </p:spPr>
      </p:pic>
      <p:sp>
        <p:nvSpPr>
          <p:cNvPr id="2" name="TextBox 1">
            <a:extLst>
              <a:ext uri="{FF2B5EF4-FFF2-40B4-BE49-F238E27FC236}">
                <a16:creationId xmlns:a16="http://schemas.microsoft.com/office/drawing/2014/main" id="{57E319E4-B41E-419C-B7E6-1BE47C0F28E5}"/>
              </a:ext>
            </a:extLst>
          </p:cNvPr>
          <p:cNvSpPr txBox="1"/>
          <p:nvPr/>
        </p:nvSpPr>
        <p:spPr>
          <a:xfrm>
            <a:off x="6617910" y="4328107"/>
            <a:ext cx="2296400" cy="1938992"/>
          </a:xfrm>
          <a:prstGeom prst="rect">
            <a:avLst/>
          </a:prstGeom>
          <a:noFill/>
        </p:spPr>
        <p:txBody>
          <a:bodyPr wrap="square" rtlCol="0">
            <a:spAutoFit/>
          </a:bodyPr>
          <a:lstStyle/>
          <a:p>
            <a:r>
              <a:rPr lang="en-US" sz="2400" u="sng" dirty="0"/>
              <a:t>NOTE:</a:t>
            </a:r>
          </a:p>
          <a:p>
            <a:r>
              <a:rPr lang="en-US" sz="2400" dirty="0"/>
              <a:t>Conversions if flow is in </a:t>
            </a:r>
          </a:p>
          <a:p>
            <a:r>
              <a:rPr lang="en-US" sz="2400" dirty="0"/>
              <a:t>cubic feet per second (CFS)</a:t>
            </a:r>
          </a:p>
        </p:txBody>
      </p:sp>
    </p:spTree>
    <p:extLst>
      <p:ext uri="{BB962C8B-B14F-4D97-AF65-F5344CB8AC3E}">
        <p14:creationId xmlns:p14="http://schemas.microsoft.com/office/powerpoint/2010/main" val="3826631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Load and Yield</a:t>
            </a:r>
          </a:p>
        </p:txBody>
      </p:sp>
      <p:sp>
        <p:nvSpPr>
          <p:cNvPr id="6" name="Content Placeholder 2">
            <a:extLst>
              <a:ext uri="{FF2B5EF4-FFF2-40B4-BE49-F238E27FC236}">
                <a16:creationId xmlns:a16="http://schemas.microsoft.com/office/drawing/2014/main" id="{2599E2FB-890F-4F40-95C9-4E160AA597ED}"/>
              </a:ext>
            </a:extLst>
          </p:cNvPr>
          <p:cNvSpPr txBox="1">
            <a:spLocks/>
          </p:cNvSpPr>
          <p:nvPr/>
        </p:nvSpPr>
        <p:spPr>
          <a:xfrm>
            <a:off x="541810" y="1417638"/>
            <a:ext cx="4086795" cy="446612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Load</a:t>
            </a:r>
            <a:r>
              <a:rPr lang="en-US" sz="2100" b="1" dirty="0"/>
              <a:t> </a:t>
            </a:r>
            <a:r>
              <a:rPr lang="en-US" dirty="0"/>
              <a:t>= mass / time            (e.g. </a:t>
            </a:r>
            <a:r>
              <a:rPr lang="en-US" dirty="0" err="1"/>
              <a:t>lbs</a:t>
            </a:r>
            <a:r>
              <a:rPr lang="en-US" dirty="0"/>
              <a:t>/year)</a:t>
            </a:r>
          </a:p>
          <a:p>
            <a:pPr lvl="1"/>
            <a:r>
              <a:rPr lang="en-US" dirty="0"/>
              <a:t>Amount at a point</a:t>
            </a:r>
          </a:p>
          <a:p>
            <a:endParaRPr lang="en-US" b="1" dirty="0"/>
          </a:p>
          <a:p>
            <a:pPr marL="0" indent="0">
              <a:buNone/>
            </a:pPr>
            <a:r>
              <a:rPr lang="en-US" b="1" dirty="0"/>
              <a:t>Yield </a:t>
            </a:r>
            <a:r>
              <a:rPr lang="en-US" dirty="0"/>
              <a:t>= mass / time / area (e.g. </a:t>
            </a:r>
            <a:r>
              <a:rPr lang="en-US" dirty="0" err="1"/>
              <a:t>lbs</a:t>
            </a:r>
            <a:r>
              <a:rPr lang="en-US" dirty="0"/>
              <a:t>/year/</a:t>
            </a:r>
            <a:r>
              <a:rPr lang="en-US" dirty="0" err="1"/>
              <a:t>sq</a:t>
            </a:r>
            <a:r>
              <a:rPr lang="en-US" dirty="0"/>
              <a:t> mi)</a:t>
            </a:r>
          </a:p>
          <a:p>
            <a:pPr lvl="1"/>
            <a:r>
              <a:rPr lang="en-US" dirty="0"/>
              <a:t>Amount by an area</a:t>
            </a:r>
          </a:p>
          <a:p>
            <a:pPr marL="342900" lvl="1" indent="0">
              <a:spcBef>
                <a:spcPts val="0"/>
              </a:spcBef>
              <a:buNone/>
            </a:pPr>
            <a:endParaRPr lang="en-US" b="1" dirty="0"/>
          </a:p>
        </p:txBody>
      </p:sp>
      <p:grpSp>
        <p:nvGrpSpPr>
          <p:cNvPr id="12" name="Group 11">
            <a:extLst>
              <a:ext uri="{FF2B5EF4-FFF2-40B4-BE49-F238E27FC236}">
                <a16:creationId xmlns:a16="http://schemas.microsoft.com/office/drawing/2014/main" id="{3CBF4997-31AF-4E0B-A85D-F69E0B936E5D}"/>
              </a:ext>
            </a:extLst>
          </p:cNvPr>
          <p:cNvGrpSpPr/>
          <p:nvPr/>
        </p:nvGrpSpPr>
        <p:grpSpPr>
          <a:xfrm>
            <a:off x="4572000" y="1583140"/>
            <a:ext cx="3252027" cy="3328971"/>
            <a:chOff x="5453584" y="1976235"/>
            <a:chExt cx="2784549" cy="2905530"/>
          </a:xfrm>
        </p:grpSpPr>
        <p:pic>
          <p:nvPicPr>
            <p:cNvPr id="13" name="Picture 12" descr="A close up of a map&#10;&#10;Description automatically generated">
              <a:extLst>
                <a:ext uri="{FF2B5EF4-FFF2-40B4-BE49-F238E27FC236}">
                  <a16:creationId xmlns:a16="http://schemas.microsoft.com/office/drawing/2014/main" id="{44B068DC-9F9F-424B-A842-B4832A9A401E}"/>
                </a:ext>
              </a:extLst>
            </p:cNvPr>
            <p:cNvPicPr>
              <a:picLocks noChangeAspect="1"/>
            </p:cNvPicPr>
            <p:nvPr/>
          </p:nvPicPr>
          <p:blipFill rotWithShape="1">
            <a:blip r:embed="rId3">
              <a:alphaModFix amt="70000"/>
              <a:extLst>
                <a:ext uri="{BEBA8EAE-BF5A-486C-A8C5-ECC9F3942E4B}">
                  <a14:imgProps xmlns:a14="http://schemas.microsoft.com/office/drawing/2010/main">
                    <a14:imgLayer r:embed="rId4">
                      <a14:imgEffect>
                        <a14:backgroundRemoval t="2623" b="98033" l="18182" r="79021">
                          <a14:foregroundMark x1="27739" y1="90820" x2="27739" y2="90820"/>
                          <a14:foregroundMark x1="23543" y1="92787" x2="23543" y2="92787"/>
                          <a14:foregroundMark x1="22145" y1="97377" x2="24942" y2="98033"/>
                          <a14:foregroundMark x1="27273" y1="93115" x2="21212" y2="96393"/>
                          <a14:foregroundMark x1="18182" y1="54754" x2="18182" y2="54754"/>
                          <a14:foregroundMark x1="64802" y1="17377" x2="64802" y2="17377"/>
                          <a14:foregroundMark x1="46853" y1="13115" x2="71795" y2="26557"/>
                          <a14:foregroundMark x1="39627" y1="12459" x2="58741" y2="656"/>
                          <a14:foregroundMark x1="58741" y1="656" x2="68765" y2="3279"/>
                          <a14:foregroundMark x1="68765" y1="3279" x2="78788" y2="2623"/>
                          <a14:foregroundMark x1="78788" y1="2623" x2="73427" y2="50492"/>
                          <a14:foregroundMark x1="66667" y1="11475" x2="56643" y2="18033"/>
                          <a14:foregroundMark x1="56643" y1="18033" x2="49650" y2="26557"/>
                          <a14:foregroundMark x1="42657" y1="13443" x2="53147" y2="11475"/>
                          <a14:foregroundMark x1="53147" y1="11475" x2="62704" y2="16721"/>
                          <a14:foregroundMark x1="62704" y1="16721" x2="69464" y2="10820"/>
                          <a14:foregroundMark x1="76224" y1="7213" x2="77622" y2="10164"/>
                          <a14:foregroundMark x1="73660" y1="7541" x2="69697" y2="3279"/>
                          <a14:foregroundMark x1="72727" y1="5246" x2="74126" y2="4262"/>
                          <a14:foregroundMark x1="79021" y1="4918" x2="78322" y2="12131"/>
                          <a14:foregroundMark x1="72028" y1="23934" x2="68531" y2="10492"/>
                          <a14:foregroundMark x1="68531" y1="10492" x2="58275" y2="7213"/>
                          <a14:foregroundMark x1="58275" y1="7213" x2="55245" y2="7869"/>
                          <a14:foregroundMark x1="60373" y1="4262" x2="70163" y2="10820"/>
                          <a14:foregroundMark x1="70163" y1="10820" x2="74359" y2="22951"/>
                          <a14:foregroundMark x1="63403" y1="27541" x2="55245" y2="25574"/>
                          <a14:foregroundMark x1="23077" y1="93770" x2="20047" y2="92459"/>
                        </a14:backgroundRemoval>
                      </a14:imgEffect>
                    </a14:imgLayer>
                  </a14:imgProps>
                </a:ext>
              </a:extLst>
            </a:blip>
            <a:srcRect l="13725" r="18140"/>
            <a:stretch/>
          </p:blipFill>
          <p:spPr>
            <a:xfrm>
              <a:off x="5453584" y="1976235"/>
              <a:ext cx="2784549" cy="2905530"/>
            </a:xfrm>
            <a:prstGeom prst="rect">
              <a:avLst/>
            </a:prstGeom>
          </p:spPr>
        </p:pic>
        <p:sp>
          <p:nvSpPr>
            <p:cNvPr id="14" name="Oval 13">
              <a:extLst>
                <a:ext uri="{FF2B5EF4-FFF2-40B4-BE49-F238E27FC236}">
                  <a16:creationId xmlns:a16="http://schemas.microsoft.com/office/drawing/2014/main" id="{E23EE495-D59B-4C51-94CC-0472F2E29294}"/>
                </a:ext>
              </a:extLst>
            </p:cNvPr>
            <p:cNvSpPr/>
            <p:nvPr/>
          </p:nvSpPr>
          <p:spPr>
            <a:xfrm>
              <a:off x="5687122" y="4516244"/>
              <a:ext cx="301083" cy="26762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0D6F78A-D1B4-4861-A6EA-1319530BB763}"/>
                </a:ext>
              </a:extLst>
            </p:cNvPr>
            <p:cNvSpPr/>
            <p:nvPr/>
          </p:nvSpPr>
          <p:spPr>
            <a:xfrm>
              <a:off x="6285570" y="3473605"/>
              <a:ext cx="301083" cy="26762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BF507A6-3C0B-4187-B671-AC27A1890C5F}"/>
                </a:ext>
              </a:extLst>
            </p:cNvPr>
            <p:cNvSpPr/>
            <p:nvPr/>
          </p:nvSpPr>
          <p:spPr>
            <a:xfrm>
              <a:off x="6424960" y="3607419"/>
              <a:ext cx="301083" cy="26762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0D8DA0B-EE3E-43DE-9246-76FD1A6B246D}"/>
                </a:ext>
              </a:extLst>
            </p:cNvPr>
            <p:cNvSpPr/>
            <p:nvPr/>
          </p:nvSpPr>
          <p:spPr>
            <a:xfrm>
              <a:off x="6931845" y="2772937"/>
              <a:ext cx="301083" cy="26762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54A98ED-F8A2-4166-B24D-0EDDDA7E401F}"/>
                </a:ext>
              </a:extLst>
            </p:cNvPr>
            <p:cNvSpPr/>
            <p:nvPr/>
          </p:nvSpPr>
          <p:spPr>
            <a:xfrm>
              <a:off x="7835590" y="1987386"/>
              <a:ext cx="301083" cy="26762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D8F28AD-AE63-4112-860B-B494E315F1BD}"/>
                </a:ext>
              </a:extLst>
            </p:cNvPr>
            <p:cNvSpPr/>
            <p:nvPr/>
          </p:nvSpPr>
          <p:spPr>
            <a:xfrm>
              <a:off x="6931844" y="2629843"/>
              <a:ext cx="301083" cy="26762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4258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C9A15B41-C316-4CFF-944E-8358240B624A}"/>
              </a:ext>
            </a:extLst>
          </p:cNvPr>
          <p:cNvGrpSpPr/>
          <p:nvPr/>
        </p:nvGrpSpPr>
        <p:grpSpPr>
          <a:xfrm>
            <a:off x="3183531" y="3318562"/>
            <a:ext cx="2935916" cy="2915856"/>
            <a:chOff x="5453584" y="1976235"/>
            <a:chExt cx="2784549" cy="2905530"/>
          </a:xfrm>
        </p:grpSpPr>
        <p:pic>
          <p:nvPicPr>
            <p:cNvPr id="15" name="Picture 14" descr="A close up of a map&#10;&#10;Description automatically generated">
              <a:extLst>
                <a:ext uri="{FF2B5EF4-FFF2-40B4-BE49-F238E27FC236}">
                  <a16:creationId xmlns:a16="http://schemas.microsoft.com/office/drawing/2014/main" id="{8BE87309-3FC2-4015-8FC8-9ED775F19517}"/>
                </a:ext>
              </a:extLst>
            </p:cNvPr>
            <p:cNvPicPr>
              <a:picLocks noChangeAspect="1"/>
            </p:cNvPicPr>
            <p:nvPr/>
          </p:nvPicPr>
          <p:blipFill rotWithShape="1">
            <a:blip r:embed="rId3">
              <a:alphaModFix amt="70000"/>
              <a:extLst>
                <a:ext uri="{BEBA8EAE-BF5A-486C-A8C5-ECC9F3942E4B}">
                  <a14:imgProps xmlns:a14="http://schemas.microsoft.com/office/drawing/2010/main">
                    <a14:imgLayer r:embed="rId4">
                      <a14:imgEffect>
                        <a14:backgroundRemoval t="2623" b="98033" l="18182" r="79021">
                          <a14:foregroundMark x1="27739" y1="90820" x2="27739" y2="90820"/>
                          <a14:foregroundMark x1="23543" y1="92787" x2="23543" y2="92787"/>
                          <a14:foregroundMark x1="22145" y1="97377" x2="24942" y2="98033"/>
                          <a14:foregroundMark x1="27273" y1="93115" x2="21212" y2="96393"/>
                          <a14:foregroundMark x1="18182" y1="54754" x2="18182" y2="54754"/>
                          <a14:foregroundMark x1="64802" y1="17377" x2="64802" y2="17377"/>
                          <a14:foregroundMark x1="46853" y1="13115" x2="71795" y2="26557"/>
                          <a14:foregroundMark x1="39627" y1="12459" x2="58741" y2="656"/>
                          <a14:foregroundMark x1="58741" y1="656" x2="68765" y2="3279"/>
                          <a14:foregroundMark x1="68765" y1="3279" x2="78788" y2="2623"/>
                          <a14:foregroundMark x1="78788" y1="2623" x2="73427" y2="50492"/>
                          <a14:foregroundMark x1="66667" y1="11475" x2="56643" y2="18033"/>
                          <a14:foregroundMark x1="56643" y1="18033" x2="49650" y2="26557"/>
                          <a14:foregroundMark x1="42657" y1="13443" x2="53147" y2="11475"/>
                          <a14:foregroundMark x1="53147" y1="11475" x2="62704" y2="16721"/>
                          <a14:foregroundMark x1="62704" y1="16721" x2="69464" y2="10820"/>
                          <a14:foregroundMark x1="76224" y1="7213" x2="77622" y2="10164"/>
                          <a14:foregroundMark x1="73660" y1="7541" x2="69697" y2="3279"/>
                          <a14:foregroundMark x1="72727" y1="5246" x2="74126" y2="4262"/>
                          <a14:foregroundMark x1="79021" y1="4918" x2="78322" y2="12131"/>
                          <a14:foregroundMark x1="72028" y1="23934" x2="68531" y2="10492"/>
                          <a14:foregroundMark x1="68531" y1="10492" x2="58275" y2="7213"/>
                          <a14:foregroundMark x1="58275" y1="7213" x2="55245" y2="7869"/>
                          <a14:foregroundMark x1="60373" y1="4262" x2="70163" y2="10820"/>
                          <a14:foregroundMark x1="70163" y1="10820" x2="74359" y2="22951"/>
                          <a14:foregroundMark x1="63403" y1="27541" x2="55245" y2="25574"/>
                          <a14:foregroundMark x1="23077" y1="93770" x2="20047" y2="92459"/>
                        </a14:backgroundRemoval>
                      </a14:imgEffect>
                    </a14:imgLayer>
                  </a14:imgProps>
                </a:ext>
              </a:extLst>
            </a:blip>
            <a:srcRect l="13725" r="18140"/>
            <a:stretch/>
          </p:blipFill>
          <p:spPr>
            <a:xfrm>
              <a:off x="5453584" y="1976235"/>
              <a:ext cx="2784549" cy="2905530"/>
            </a:xfrm>
            <a:prstGeom prst="rect">
              <a:avLst/>
            </a:prstGeom>
          </p:spPr>
        </p:pic>
        <p:sp>
          <p:nvSpPr>
            <p:cNvPr id="24" name="Oval 23">
              <a:extLst>
                <a:ext uri="{FF2B5EF4-FFF2-40B4-BE49-F238E27FC236}">
                  <a16:creationId xmlns:a16="http://schemas.microsoft.com/office/drawing/2014/main" id="{D9039084-3A4C-408A-BE33-F13CC4616D26}"/>
                </a:ext>
              </a:extLst>
            </p:cNvPr>
            <p:cNvSpPr/>
            <p:nvPr/>
          </p:nvSpPr>
          <p:spPr>
            <a:xfrm>
              <a:off x="5687122" y="4516244"/>
              <a:ext cx="301083" cy="26762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6B0B8E3-80DF-4DDF-82DC-00EF7C6CAA16}"/>
                </a:ext>
              </a:extLst>
            </p:cNvPr>
            <p:cNvSpPr/>
            <p:nvPr/>
          </p:nvSpPr>
          <p:spPr>
            <a:xfrm>
              <a:off x="6285570" y="3473605"/>
              <a:ext cx="301083" cy="26762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208718E-44A1-40BE-BADE-284FF6B16695}"/>
                </a:ext>
              </a:extLst>
            </p:cNvPr>
            <p:cNvSpPr/>
            <p:nvPr/>
          </p:nvSpPr>
          <p:spPr>
            <a:xfrm>
              <a:off x="6424960" y="3607419"/>
              <a:ext cx="301083" cy="26762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CE86256-CC74-4498-A07D-55AC98D03806}"/>
                </a:ext>
              </a:extLst>
            </p:cNvPr>
            <p:cNvSpPr/>
            <p:nvPr/>
          </p:nvSpPr>
          <p:spPr>
            <a:xfrm>
              <a:off x="6931845" y="2772937"/>
              <a:ext cx="301083" cy="26762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7D45CB5-85D2-4850-B3D6-2DAA0A21C55C}"/>
                </a:ext>
              </a:extLst>
            </p:cNvPr>
            <p:cNvSpPr/>
            <p:nvPr/>
          </p:nvSpPr>
          <p:spPr>
            <a:xfrm>
              <a:off x="7835590" y="1987386"/>
              <a:ext cx="301083" cy="26762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D41A352F-A784-4D39-9BCD-0AAFC9C54898}"/>
                </a:ext>
              </a:extLst>
            </p:cNvPr>
            <p:cNvSpPr/>
            <p:nvPr/>
          </p:nvSpPr>
          <p:spPr>
            <a:xfrm>
              <a:off x="6931844" y="2629843"/>
              <a:ext cx="301083" cy="26762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Title 3"/>
          <p:cNvSpPr>
            <a:spLocks noGrp="1"/>
          </p:cNvSpPr>
          <p:nvPr>
            <p:ph type="title"/>
          </p:nvPr>
        </p:nvSpPr>
        <p:spPr>
          <a:xfrm>
            <a:off x="461471" y="93011"/>
            <a:ext cx="8225327" cy="1143000"/>
          </a:xfrm>
        </p:spPr>
        <p:txBody>
          <a:bodyPr/>
          <a:lstStyle/>
          <a:p>
            <a:pPr algn="l"/>
            <a:r>
              <a:rPr lang="en-US" dirty="0"/>
              <a:t>Total and Incremental Load</a:t>
            </a:r>
          </a:p>
        </p:txBody>
      </p:sp>
      <p:sp>
        <p:nvSpPr>
          <p:cNvPr id="6" name="Content Placeholder 2">
            <a:extLst>
              <a:ext uri="{FF2B5EF4-FFF2-40B4-BE49-F238E27FC236}">
                <a16:creationId xmlns:a16="http://schemas.microsoft.com/office/drawing/2014/main" id="{2599E2FB-890F-4F40-95C9-4E160AA597ED}"/>
              </a:ext>
            </a:extLst>
          </p:cNvPr>
          <p:cNvSpPr txBox="1">
            <a:spLocks/>
          </p:cNvSpPr>
          <p:nvPr/>
        </p:nvSpPr>
        <p:spPr>
          <a:xfrm>
            <a:off x="541810" y="1313485"/>
            <a:ext cx="7710092" cy="2017624"/>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Total Load - </a:t>
            </a:r>
            <a:r>
              <a:rPr lang="en-US" dirty="0"/>
              <a:t>all load delivered to sampling point (</a:t>
            </a:r>
            <a:r>
              <a:rPr lang="en-US" dirty="0">
                <a:solidFill>
                  <a:srgbClr val="FF0000"/>
                </a:solidFill>
              </a:rPr>
              <a:t>Red Site</a:t>
            </a:r>
            <a:r>
              <a:rPr lang="en-US" dirty="0"/>
              <a:t>)</a:t>
            </a:r>
          </a:p>
          <a:p>
            <a:pPr marL="0" indent="0">
              <a:buNone/>
            </a:pPr>
            <a:r>
              <a:rPr lang="en-US" b="1" dirty="0"/>
              <a:t>Incremental Load - </a:t>
            </a:r>
            <a:r>
              <a:rPr lang="en-US" dirty="0"/>
              <a:t>local load (Yellow Area) not including source upstream of other sites (</a:t>
            </a:r>
            <a:r>
              <a:rPr lang="en-US" dirty="0">
                <a:solidFill>
                  <a:srgbClr val="FF0000"/>
                </a:solidFill>
              </a:rPr>
              <a:t>Red Site</a:t>
            </a:r>
            <a:r>
              <a:rPr lang="en-US" dirty="0"/>
              <a:t> minus </a:t>
            </a:r>
            <a:r>
              <a:rPr lang="en-US" dirty="0">
                <a:solidFill>
                  <a:srgbClr val="00B050"/>
                </a:solidFill>
              </a:rPr>
              <a:t>Green Sites</a:t>
            </a:r>
            <a:r>
              <a:rPr lang="en-US" dirty="0"/>
              <a:t>)</a:t>
            </a:r>
          </a:p>
        </p:txBody>
      </p:sp>
      <p:sp>
        <p:nvSpPr>
          <p:cNvPr id="22" name="Arrow: Down 21">
            <a:extLst>
              <a:ext uri="{FF2B5EF4-FFF2-40B4-BE49-F238E27FC236}">
                <a16:creationId xmlns:a16="http://schemas.microsoft.com/office/drawing/2014/main" id="{903569F2-5543-40E2-A952-A9F31FF2901A}"/>
              </a:ext>
            </a:extLst>
          </p:cNvPr>
          <p:cNvSpPr/>
          <p:nvPr/>
        </p:nvSpPr>
        <p:spPr>
          <a:xfrm rot="2506673">
            <a:off x="4335786" y="2780709"/>
            <a:ext cx="1019970" cy="3895518"/>
          </a:xfrm>
          <a:prstGeom prst="downArrow">
            <a:avLst/>
          </a:prstGeom>
          <a:gradFill>
            <a:gsLst>
              <a:gs pos="0">
                <a:srgbClr val="FF0000"/>
              </a:gs>
              <a:gs pos="35000">
                <a:srgbClr val="FF9999"/>
              </a:gs>
              <a:gs pos="100000">
                <a:srgbClr val="D9D9D9"/>
              </a:gs>
            </a:gsLst>
            <a:lin ang="16200000" scaled="1"/>
          </a:gradFill>
          <a:ln>
            <a:solidFill>
              <a:srgbClr val="FF0000"/>
            </a:solidFill>
          </a:ln>
        </p:spPr>
        <p:style>
          <a:lnRef idx="1">
            <a:schemeClr val="accent1"/>
          </a:lnRef>
          <a:fillRef idx="2">
            <a:schemeClr val="accent1"/>
          </a:fillRef>
          <a:effectRef idx="1">
            <a:schemeClr val="accent1"/>
          </a:effectRef>
          <a:fontRef idx="minor">
            <a:schemeClr val="dk1"/>
          </a:fontRef>
        </p:style>
        <p:txBody>
          <a:bodyPr vert="vert270" rtlCol="0" anchor="ctr"/>
          <a:lstStyle/>
          <a:p>
            <a:pPr algn="ctr"/>
            <a:r>
              <a:rPr lang="en-US" dirty="0"/>
              <a:t>                       Total Load</a:t>
            </a:r>
          </a:p>
        </p:txBody>
      </p:sp>
      <p:sp>
        <p:nvSpPr>
          <p:cNvPr id="23" name="Arrow: Down 22">
            <a:extLst>
              <a:ext uri="{FF2B5EF4-FFF2-40B4-BE49-F238E27FC236}">
                <a16:creationId xmlns:a16="http://schemas.microsoft.com/office/drawing/2014/main" id="{E599D030-5F87-437B-BF71-8CE10E2006C7}"/>
              </a:ext>
            </a:extLst>
          </p:cNvPr>
          <p:cNvSpPr/>
          <p:nvPr/>
        </p:nvSpPr>
        <p:spPr>
          <a:xfrm rot="2506673">
            <a:off x="3466034" y="5088424"/>
            <a:ext cx="1019970" cy="1237310"/>
          </a:xfrm>
          <a:prstGeom prst="downArrow">
            <a:avLst/>
          </a:prstGeom>
          <a:gradFill>
            <a:gsLst>
              <a:gs pos="0">
                <a:srgbClr val="008000"/>
              </a:gs>
              <a:gs pos="35000">
                <a:srgbClr val="00B050"/>
              </a:gs>
              <a:gs pos="100000">
                <a:srgbClr val="92D050"/>
              </a:gs>
            </a:gsLst>
          </a:gradFill>
          <a:ln>
            <a:solidFill>
              <a:srgbClr val="008000"/>
            </a:solidFill>
          </a:ln>
        </p:spPr>
        <p:style>
          <a:lnRef idx="1">
            <a:schemeClr val="accent1"/>
          </a:lnRef>
          <a:fillRef idx="2">
            <a:schemeClr val="accent1"/>
          </a:fillRef>
          <a:effectRef idx="1">
            <a:schemeClr val="accent1"/>
          </a:effectRef>
          <a:fontRef idx="minor">
            <a:schemeClr val="dk1"/>
          </a:fontRef>
        </p:style>
        <p:txBody>
          <a:bodyPr vert="vert270" rtlCol="0" anchor="ctr"/>
          <a:lstStyle/>
          <a:p>
            <a:pPr algn="ctr"/>
            <a:r>
              <a:rPr lang="en-US" sz="1400" dirty="0"/>
              <a:t>Incremental Load</a:t>
            </a:r>
          </a:p>
        </p:txBody>
      </p:sp>
    </p:spTree>
    <p:extLst>
      <p:ext uri="{BB962C8B-B14F-4D97-AF65-F5344CB8AC3E}">
        <p14:creationId xmlns:p14="http://schemas.microsoft.com/office/powerpoint/2010/main" val="286518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0D19ABBA-80AE-42F3-BEF6-A356C4803BD7}"/>
              </a:ext>
            </a:extLst>
          </p:cNvPr>
          <p:cNvGrpSpPr/>
          <p:nvPr/>
        </p:nvGrpSpPr>
        <p:grpSpPr>
          <a:xfrm>
            <a:off x="3183531" y="3318562"/>
            <a:ext cx="2935916" cy="2915856"/>
            <a:chOff x="5453584" y="1976235"/>
            <a:chExt cx="2784549" cy="2905530"/>
          </a:xfrm>
        </p:grpSpPr>
        <p:pic>
          <p:nvPicPr>
            <p:cNvPr id="23" name="Picture 22" descr="A close up of a map&#10;&#10;Description automatically generated">
              <a:extLst>
                <a:ext uri="{FF2B5EF4-FFF2-40B4-BE49-F238E27FC236}">
                  <a16:creationId xmlns:a16="http://schemas.microsoft.com/office/drawing/2014/main" id="{97733BEB-8A3E-481C-B9DF-958E8E04FD7D}"/>
                </a:ext>
              </a:extLst>
            </p:cNvPr>
            <p:cNvPicPr>
              <a:picLocks noChangeAspect="1"/>
            </p:cNvPicPr>
            <p:nvPr/>
          </p:nvPicPr>
          <p:blipFill rotWithShape="1">
            <a:blip r:embed="rId3">
              <a:alphaModFix amt="70000"/>
              <a:extLst>
                <a:ext uri="{BEBA8EAE-BF5A-486C-A8C5-ECC9F3942E4B}">
                  <a14:imgProps xmlns:a14="http://schemas.microsoft.com/office/drawing/2010/main">
                    <a14:imgLayer r:embed="rId4">
                      <a14:imgEffect>
                        <a14:backgroundRemoval t="2623" b="98033" l="18182" r="79021">
                          <a14:foregroundMark x1="27739" y1="90820" x2="27739" y2="90820"/>
                          <a14:foregroundMark x1="23543" y1="92787" x2="23543" y2="92787"/>
                          <a14:foregroundMark x1="22145" y1="97377" x2="24942" y2="98033"/>
                          <a14:foregroundMark x1="27273" y1="93115" x2="21212" y2="96393"/>
                          <a14:foregroundMark x1="18182" y1="54754" x2="18182" y2="54754"/>
                          <a14:foregroundMark x1="64802" y1="17377" x2="64802" y2="17377"/>
                          <a14:foregroundMark x1="46853" y1="13115" x2="71795" y2="26557"/>
                          <a14:foregroundMark x1="39627" y1="12459" x2="58741" y2="656"/>
                          <a14:foregroundMark x1="58741" y1="656" x2="68765" y2="3279"/>
                          <a14:foregroundMark x1="68765" y1="3279" x2="78788" y2="2623"/>
                          <a14:foregroundMark x1="78788" y1="2623" x2="73427" y2="50492"/>
                          <a14:foregroundMark x1="66667" y1="11475" x2="56643" y2="18033"/>
                          <a14:foregroundMark x1="56643" y1="18033" x2="49650" y2="26557"/>
                          <a14:foregroundMark x1="42657" y1="13443" x2="53147" y2="11475"/>
                          <a14:foregroundMark x1="53147" y1="11475" x2="62704" y2="16721"/>
                          <a14:foregroundMark x1="62704" y1="16721" x2="69464" y2="10820"/>
                          <a14:foregroundMark x1="76224" y1="7213" x2="77622" y2="10164"/>
                          <a14:foregroundMark x1="73660" y1="7541" x2="69697" y2="3279"/>
                          <a14:foregroundMark x1="72727" y1="5246" x2="74126" y2="4262"/>
                          <a14:foregroundMark x1="79021" y1="4918" x2="78322" y2="12131"/>
                          <a14:foregroundMark x1="72028" y1="23934" x2="68531" y2="10492"/>
                          <a14:foregroundMark x1="68531" y1="10492" x2="58275" y2="7213"/>
                          <a14:foregroundMark x1="58275" y1="7213" x2="55245" y2="7869"/>
                          <a14:foregroundMark x1="60373" y1="4262" x2="70163" y2="10820"/>
                          <a14:foregroundMark x1="70163" y1="10820" x2="74359" y2="22951"/>
                          <a14:foregroundMark x1="63403" y1="27541" x2="55245" y2="25574"/>
                          <a14:foregroundMark x1="23077" y1="93770" x2="20047" y2="92459"/>
                        </a14:backgroundRemoval>
                      </a14:imgEffect>
                    </a14:imgLayer>
                  </a14:imgProps>
                </a:ext>
              </a:extLst>
            </a:blip>
            <a:srcRect l="13725" r="18140"/>
            <a:stretch/>
          </p:blipFill>
          <p:spPr>
            <a:xfrm>
              <a:off x="5453584" y="1976235"/>
              <a:ext cx="2784549" cy="2905530"/>
            </a:xfrm>
            <a:prstGeom prst="rect">
              <a:avLst/>
            </a:prstGeom>
          </p:spPr>
        </p:pic>
        <p:sp>
          <p:nvSpPr>
            <p:cNvPr id="25" name="Oval 24">
              <a:extLst>
                <a:ext uri="{FF2B5EF4-FFF2-40B4-BE49-F238E27FC236}">
                  <a16:creationId xmlns:a16="http://schemas.microsoft.com/office/drawing/2014/main" id="{38741BBC-C7A9-4BA3-AE05-DCDFD1EFAAD0}"/>
                </a:ext>
              </a:extLst>
            </p:cNvPr>
            <p:cNvSpPr/>
            <p:nvPr/>
          </p:nvSpPr>
          <p:spPr>
            <a:xfrm>
              <a:off x="5687122" y="4516244"/>
              <a:ext cx="301083" cy="26762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F45F6A6-5A04-48A1-A76C-1588AB7A37E5}"/>
                </a:ext>
              </a:extLst>
            </p:cNvPr>
            <p:cNvSpPr/>
            <p:nvPr/>
          </p:nvSpPr>
          <p:spPr>
            <a:xfrm>
              <a:off x="6285570" y="3473605"/>
              <a:ext cx="301083" cy="26762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C22CEAC-55C5-4E1F-9090-95DB80E0D04F}"/>
                </a:ext>
              </a:extLst>
            </p:cNvPr>
            <p:cNvSpPr/>
            <p:nvPr/>
          </p:nvSpPr>
          <p:spPr>
            <a:xfrm>
              <a:off x="6424960" y="3607419"/>
              <a:ext cx="301083" cy="26762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7C897DA-C4A5-425A-97E3-CA8269B06F3B}"/>
                </a:ext>
              </a:extLst>
            </p:cNvPr>
            <p:cNvSpPr/>
            <p:nvPr/>
          </p:nvSpPr>
          <p:spPr>
            <a:xfrm>
              <a:off x="6931845" y="2772937"/>
              <a:ext cx="301083" cy="26762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DB8F2C7-1778-40FB-8C76-3B36960C434A}"/>
                </a:ext>
              </a:extLst>
            </p:cNvPr>
            <p:cNvSpPr/>
            <p:nvPr/>
          </p:nvSpPr>
          <p:spPr>
            <a:xfrm>
              <a:off x="7835590" y="1987386"/>
              <a:ext cx="301083" cy="26762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6409C02A-CA39-4EB0-8D42-9A024E98A878}"/>
                </a:ext>
              </a:extLst>
            </p:cNvPr>
            <p:cNvSpPr/>
            <p:nvPr/>
          </p:nvSpPr>
          <p:spPr>
            <a:xfrm>
              <a:off x="6931844" y="2629843"/>
              <a:ext cx="301083" cy="26762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Title 3"/>
          <p:cNvSpPr>
            <a:spLocks noGrp="1"/>
          </p:cNvSpPr>
          <p:nvPr>
            <p:ph type="title"/>
          </p:nvPr>
        </p:nvSpPr>
        <p:spPr/>
        <p:txBody>
          <a:bodyPr/>
          <a:lstStyle/>
          <a:p>
            <a:pPr algn="l"/>
            <a:r>
              <a:rPr lang="en-US" dirty="0"/>
              <a:t>Total and Incremental Yield</a:t>
            </a:r>
          </a:p>
        </p:txBody>
      </p:sp>
      <p:sp>
        <p:nvSpPr>
          <p:cNvPr id="6" name="Content Placeholder 2">
            <a:extLst>
              <a:ext uri="{FF2B5EF4-FFF2-40B4-BE49-F238E27FC236}">
                <a16:creationId xmlns:a16="http://schemas.microsoft.com/office/drawing/2014/main" id="{2599E2FB-890F-4F40-95C9-4E160AA597ED}"/>
              </a:ext>
            </a:extLst>
          </p:cNvPr>
          <p:cNvSpPr txBox="1">
            <a:spLocks/>
          </p:cNvSpPr>
          <p:nvPr/>
        </p:nvSpPr>
        <p:spPr>
          <a:xfrm>
            <a:off x="541810" y="1417639"/>
            <a:ext cx="7710092" cy="1913470"/>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Total Yield – </a:t>
            </a:r>
            <a:r>
              <a:rPr lang="en-US" dirty="0"/>
              <a:t>total load divided by total upstream drainage area (</a:t>
            </a:r>
            <a:r>
              <a:rPr lang="en-US" dirty="0">
                <a:solidFill>
                  <a:srgbClr val="FF0000"/>
                </a:solidFill>
              </a:rPr>
              <a:t>Red Site </a:t>
            </a:r>
            <a:r>
              <a:rPr lang="en-US" dirty="0"/>
              <a:t>/ </a:t>
            </a:r>
            <a:r>
              <a:rPr lang="en-US" b="1" dirty="0"/>
              <a:t>Black Outline </a:t>
            </a:r>
            <a:r>
              <a:rPr lang="en-US" dirty="0"/>
              <a:t>+ Upstream Area)</a:t>
            </a:r>
          </a:p>
          <a:p>
            <a:r>
              <a:rPr lang="en-US" b="1" dirty="0"/>
              <a:t>Incremental Yield – </a:t>
            </a:r>
            <a:r>
              <a:rPr lang="en-US" dirty="0"/>
              <a:t>incremental load divided by local area (Yellow Area)</a:t>
            </a:r>
          </a:p>
        </p:txBody>
      </p:sp>
      <p:sp>
        <p:nvSpPr>
          <p:cNvPr id="7" name="Freeform: Shape 6">
            <a:extLst>
              <a:ext uri="{FF2B5EF4-FFF2-40B4-BE49-F238E27FC236}">
                <a16:creationId xmlns:a16="http://schemas.microsoft.com/office/drawing/2014/main" id="{9B934C69-BCE1-44F6-9989-E834DF439CCA}"/>
              </a:ext>
            </a:extLst>
          </p:cNvPr>
          <p:cNvSpPr/>
          <p:nvPr/>
        </p:nvSpPr>
        <p:spPr>
          <a:xfrm>
            <a:off x="3390900" y="3362325"/>
            <a:ext cx="2481263" cy="2719388"/>
          </a:xfrm>
          <a:custGeom>
            <a:avLst/>
            <a:gdLst>
              <a:gd name="connsiteX0" fmla="*/ 271463 w 2481263"/>
              <a:gd name="connsiteY0" fmla="*/ 2719388 h 2719388"/>
              <a:gd name="connsiteX1" fmla="*/ 304800 w 2481263"/>
              <a:gd name="connsiteY1" fmla="*/ 2481263 h 2719388"/>
              <a:gd name="connsiteX2" fmla="*/ 257175 w 2481263"/>
              <a:gd name="connsiteY2" fmla="*/ 2200275 h 2719388"/>
              <a:gd name="connsiteX3" fmla="*/ 0 w 2481263"/>
              <a:gd name="connsiteY3" fmla="*/ 1752600 h 2719388"/>
              <a:gd name="connsiteX4" fmla="*/ 9525 w 2481263"/>
              <a:gd name="connsiteY4" fmla="*/ 1428750 h 2719388"/>
              <a:gd name="connsiteX5" fmla="*/ 180975 w 2481263"/>
              <a:gd name="connsiteY5" fmla="*/ 1100138 h 2719388"/>
              <a:gd name="connsiteX6" fmla="*/ 542925 w 2481263"/>
              <a:gd name="connsiteY6" fmla="*/ 676275 h 2719388"/>
              <a:gd name="connsiteX7" fmla="*/ 985838 w 2481263"/>
              <a:gd name="connsiteY7" fmla="*/ 304800 h 2719388"/>
              <a:gd name="connsiteX8" fmla="*/ 1328738 w 2481263"/>
              <a:gd name="connsiteY8" fmla="*/ 100013 h 2719388"/>
              <a:gd name="connsiteX9" fmla="*/ 1633538 w 2481263"/>
              <a:gd name="connsiteY9" fmla="*/ 23813 h 2719388"/>
              <a:gd name="connsiteX10" fmla="*/ 2024063 w 2481263"/>
              <a:gd name="connsiteY10" fmla="*/ 0 h 2719388"/>
              <a:gd name="connsiteX11" fmla="*/ 2286000 w 2481263"/>
              <a:gd name="connsiteY11" fmla="*/ 114300 h 2719388"/>
              <a:gd name="connsiteX12" fmla="*/ 2462213 w 2481263"/>
              <a:gd name="connsiteY12" fmla="*/ 333375 h 2719388"/>
              <a:gd name="connsiteX13" fmla="*/ 2481263 w 2481263"/>
              <a:gd name="connsiteY13" fmla="*/ 495300 h 2719388"/>
              <a:gd name="connsiteX14" fmla="*/ 2428875 w 2481263"/>
              <a:gd name="connsiteY14" fmla="*/ 795338 h 2719388"/>
              <a:gd name="connsiteX15" fmla="*/ 2333625 w 2481263"/>
              <a:gd name="connsiteY15" fmla="*/ 1547813 h 2719388"/>
              <a:gd name="connsiteX16" fmla="*/ 2305050 w 2481263"/>
              <a:gd name="connsiteY16" fmla="*/ 1609725 h 2719388"/>
              <a:gd name="connsiteX17" fmla="*/ 2247900 w 2481263"/>
              <a:gd name="connsiteY17" fmla="*/ 1700213 h 2719388"/>
              <a:gd name="connsiteX18" fmla="*/ 2138363 w 2481263"/>
              <a:gd name="connsiteY18" fmla="*/ 1738313 h 2719388"/>
              <a:gd name="connsiteX19" fmla="*/ 1971675 w 2481263"/>
              <a:gd name="connsiteY19" fmla="*/ 1809750 h 2719388"/>
              <a:gd name="connsiteX20" fmla="*/ 1885950 w 2481263"/>
              <a:gd name="connsiteY20" fmla="*/ 1847850 h 2719388"/>
              <a:gd name="connsiteX21" fmla="*/ 1852613 w 2481263"/>
              <a:gd name="connsiteY21" fmla="*/ 1900238 h 2719388"/>
              <a:gd name="connsiteX22" fmla="*/ 1809750 w 2481263"/>
              <a:gd name="connsiteY22" fmla="*/ 1943100 h 2719388"/>
              <a:gd name="connsiteX23" fmla="*/ 1804988 w 2481263"/>
              <a:gd name="connsiteY23" fmla="*/ 1995488 h 2719388"/>
              <a:gd name="connsiteX24" fmla="*/ 1795463 w 2481263"/>
              <a:gd name="connsiteY24" fmla="*/ 2076450 h 2719388"/>
              <a:gd name="connsiteX25" fmla="*/ 1785938 w 2481263"/>
              <a:gd name="connsiteY25" fmla="*/ 2176463 h 2719388"/>
              <a:gd name="connsiteX26" fmla="*/ 1724025 w 2481263"/>
              <a:gd name="connsiteY26" fmla="*/ 2276475 h 2719388"/>
              <a:gd name="connsiteX27" fmla="*/ 1690688 w 2481263"/>
              <a:gd name="connsiteY27" fmla="*/ 2333625 h 2719388"/>
              <a:gd name="connsiteX28" fmla="*/ 1533525 w 2481263"/>
              <a:gd name="connsiteY28" fmla="*/ 2447925 h 2719388"/>
              <a:gd name="connsiteX29" fmla="*/ 1395413 w 2481263"/>
              <a:gd name="connsiteY29" fmla="*/ 2505075 h 2719388"/>
              <a:gd name="connsiteX30" fmla="*/ 1233488 w 2481263"/>
              <a:gd name="connsiteY30" fmla="*/ 2552700 h 2719388"/>
              <a:gd name="connsiteX31" fmla="*/ 904875 w 2481263"/>
              <a:gd name="connsiteY31" fmla="*/ 2557463 h 2719388"/>
              <a:gd name="connsiteX32" fmla="*/ 714375 w 2481263"/>
              <a:gd name="connsiteY32" fmla="*/ 2609850 h 2719388"/>
              <a:gd name="connsiteX33" fmla="*/ 542925 w 2481263"/>
              <a:gd name="connsiteY33" fmla="*/ 2676525 h 2719388"/>
              <a:gd name="connsiteX34" fmla="*/ 271463 w 2481263"/>
              <a:gd name="connsiteY34" fmla="*/ 2719388 h 271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81263" h="2719388">
                <a:moveTo>
                  <a:pt x="271463" y="2719388"/>
                </a:moveTo>
                <a:lnTo>
                  <a:pt x="304800" y="2481263"/>
                </a:lnTo>
                <a:lnTo>
                  <a:pt x="257175" y="2200275"/>
                </a:lnTo>
                <a:lnTo>
                  <a:pt x="0" y="1752600"/>
                </a:lnTo>
                <a:lnTo>
                  <a:pt x="9525" y="1428750"/>
                </a:lnTo>
                <a:lnTo>
                  <a:pt x="180975" y="1100138"/>
                </a:lnTo>
                <a:lnTo>
                  <a:pt x="542925" y="676275"/>
                </a:lnTo>
                <a:lnTo>
                  <a:pt x="985838" y="304800"/>
                </a:lnTo>
                <a:lnTo>
                  <a:pt x="1328738" y="100013"/>
                </a:lnTo>
                <a:lnTo>
                  <a:pt x="1633538" y="23813"/>
                </a:lnTo>
                <a:lnTo>
                  <a:pt x="2024063" y="0"/>
                </a:lnTo>
                <a:lnTo>
                  <a:pt x="2286000" y="114300"/>
                </a:lnTo>
                <a:lnTo>
                  <a:pt x="2462213" y="333375"/>
                </a:lnTo>
                <a:lnTo>
                  <a:pt x="2481263" y="495300"/>
                </a:lnTo>
                <a:lnTo>
                  <a:pt x="2428875" y="795338"/>
                </a:lnTo>
                <a:lnTo>
                  <a:pt x="2333625" y="1547813"/>
                </a:lnTo>
                <a:lnTo>
                  <a:pt x="2305050" y="1609725"/>
                </a:lnTo>
                <a:lnTo>
                  <a:pt x="2247900" y="1700213"/>
                </a:lnTo>
                <a:lnTo>
                  <a:pt x="2138363" y="1738313"/>
                </a:lnTo>
                <a:lnTo>
                  <a:pt x="1971675" y="1809750"/>
                </a:lnTo>
                <a:lnTo>
                  <a:pt x="1885950" y="1847850"/>
                </a:lnTo>
                <a:lnTo>
                  <a:pt x="1852613" y="1900238"/>
                </a:lnTo>
                <a:lnTo>
                  <a:pt x="1809750" y="1943100"/>
                </a:lnTo>
                <a:lnTo>
                  <a:pt x="1804988" y="1995488"/>
                </a:lnTo>
                <a:lnTo>
                  <a:pt x="1795463" y="2076450"/>
                </a:lnTo>
                <a:lnTo>
                  <a:pt x="1785938" y="2176463"/>
                </a:lnTo>
                <a:lnTo>
                  <a:pt x="1724025" y="2276475"/>
                </a:lnTo>
                <a:lnTo>
                  <a:pt x="1690688" y="2333625"/>
                </a:lnTo>
                <a:lnTo>
                  <a:pt x="1533525" y="2447925"/>
                </a:lnTo>
                <a:lnTo>
                  <a:pt x="1395413" y="2505075"/>
                </a:lnTo>
                <a:lnTo>
                  <a:pt x="1233488" y="2552700"/>
                </a:lnTo>
                <a:lnTo>
                  <a:pt x="904875" y="2557463"/>
                </a:lnTo>
                <a:lnTo>
                  <a:pt x="714375" y="2609850"/>
                </a:lnTo>
                <a:lnTo>
                  <a:pt x="542925" y="2676525"/>
                </a:lnTo>
                <a:lnTo>
                  <a:pt x="271463" y="2719388"/>
                </a:lnTo>
                <a:close/>
              </a:path>
            </a:pathLst>
          </a:custGeom>
          <a:gradFill>
            <a:gsLst>
              <a:gs pos="0">
                <a:srgbClr val="C00000"/>
              </a:gs>
              <a:gs pos="100000">
                <a:srgbClr val="FF9999"/>
              </a:gs>
            </a:gsLs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Total Yield</a:t>
            </a:r>
          </a:p>
        </p:txBody>
      </p:sp>
      <p:sp>
        <p:nvSpPr>
          <p:cNvPr id="2" name="Freeform: Shape 1">
            <a:extLst>
              <a:ext uri="{FF2B5EF4-FFF2-40B4-BE49-F238E27FC236}">
                <a16:creationId xmlns:a16="http://schemas.microsoft.com/office/drawing/2014/main" id="{B246F82C-259A-40A5-A3D0-CF4DFA8625D4}"/>
              </a:ext>
            </a:extLst>
          </p:cNvPr>
          <p:cNvSpPr/>
          <p:nvPr/>
        </p:nvSpPr>
        <p:spPr>
          <a:xfrm>
            <a:off x="3395663" y="4462463"/>
            <a:ext cx="1671637" cy="1614487"/>
          </a:xfrm>
          <a:custGeom>
            <a:avLst/>
            <a:gdLst>
              <a:gd name="connsiteX0" fmla="*/ 271462 w 1671637"/>
              <a:gd name="connsiteY0" fmla="*/ 1614487 h 1614487"/>
              <a:gd name="connsiteX1" fmla="*/ 300037 w 1671637"/>
              <a:gd name="connsiteY1" fmla="*/ 1385887 h 1614487"/>
              <a:gd name="connsiteX2" fmla="*/ 261937 w 1671637"/>
              <a:gd name="connsiteY2" fmla="*/ 1095375 h 1614487"/>
              <a:gd name="connsiteX3" fmla="*/ 114300 w 1671637"/>
              <a:gd name="connsiteY3" fmla="*/ 857250 h 1614487"/>
              <a:gd name="connsiteX4" fmla="*/ 0 w 1671637"/>
              <a:gd name="connsiteY4" fmla="*/ 642937 h 1614487"/>
              <a:gd name="connsiteX5" fmla="*/ 4762 w 1671637"/>
              <a:gd name="connsiteY5" fmla="*/ 333375 h 1614487"/>
              <a:gd name="connsiteX6" fmla="*/ 161925 w 1671637"/>
              <a:gd name="connsiteY6" fmla="*/ 38100 h 1614487"/>
              <a:gd name="connsiteX7" fmla="*/ 176212 w 1671637"/>
              <a:gd name="connsiteY7" fmla="*/ 0 h 1614487"/>
              <a:gd name="connsiteX8" fmla="*/ 323850 w 1671637"/>
              <a:gd name="connsiteY8" fmla="*/ 4762 h 1614487"/>
              <a:gd name="connsiteX9" fmla="*/ 452437 w 1671637"/>
              <a:gd name="connsiteY9" fmla="*/ 95250 h 1614487"/>
              <a:gd name="connsiteX10" fmla="*/ 638175 w 1671637"/>
              <a:gd name="connsiteY10" fmla="*/ 361950 h 1614487"/>
              <a:gd name="connsiteX11" fmla="*/ 728662 w 1671637"/>
              <a:gd name="connsiteY11" fmla="*/ 490537 h 1614487"/>
              <a:gd name="connsiteX12" fmla="*/ 962025 w 1671637"/>
              <a:gd name="connsiteY12" fmla="*/ 609600 h 1614487"/>
              <a:gd name="connsiteX13" fmla="*/ 1276350 w 1671637"/>
              <a:gd name="connsiteY13" fmla="*/ 895350 h 1614487"/>
              <a:gd name="connsiteX14" fmla="*/ 1462087 w 1671637"/>
              <a:gd name="connsiteY14" fmla="*/ 1023937 h 1614487"/>
              <a:gd name="connsiteX15" fmla="*/ 1571625 w 1671637"/>
              <a:gd name="connsiteY15" fmla="*/ 1157287 h 1614487"/>
              <a:gd name="connsiteX16" fmla="*/ 1671637 w 1671637"/>
              <a:gd name="connsiteY16" fmla="*/ 1233487 h 1614487"/>
              <a:gd name="connsiteX17" fmla="*/ 1538287 w 1671637"/>
              <a:gd name="connsiteY17" fmla="*/ 1338262 h 1614487"/>
              <a:gd name="connsiteX18" fmla="*/ 1385887 w 1671637"/>
              <a:gd name="connsiteY18" fmla="*/ 1409700 h 1614487"/>
              <a:gd name="connsiteX19" fmla="*/ 1214437 w 1671637"/>
              <a:gd name="connsiteY19" fmla="*/ 1452562 h 1614487"/>
              <a:gd name="connsiteX20" fmla="*/ 1052512 w 1671637"/>
              <a:gd name="connsiteY20" fmla="*/ 1452562 h 1614487"/>
              <a:gd name="connsiteX21" fmla="*/ 895350 w 1671637"/>
              <a:gd name="connsiteY21" fmla="*/ 1452562 h 1614487"/>
              <a:gd name="connsiteX22" fmla="*/ 733425 w 1671637"/>
              <a:gd name="connsiteY22" fmla="*/ 1495425 h 1614487"/>
              <a:gd name="connsiteX23" fmla="*/ 552450 w 1671637"/>
              <a:gd name="connsiteY23" fmla="*/ 1581150 h 1614487"/>
              <a:gd name="connsiteX24" fmla="*/ 442912 w 1671637"/>
              <a:gd name="connsiteY24" fmla="*/ 1585912 h 1614487"/>
              <a:gd name="connsiteX25" fmla="*/ 271462 w 1671637"/>
              <a:gd name="connsiteY25" fmla="*/ 1614487 h 1614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71637" h="1614487">
                <a:moveTo>
                  <a:pt x="271462" y="1614487"/>
                </a:moveTo>
                <a:lnTo>
                  <a:pt x="300037" y="1385887"/>
                </a:lnTo>
                <a:lnTo>
                  <a:pt x="261937" y="1095375"/>
                </a:lnTo>
                <a:lnTo>
                  <a:pt x="114300" y="857250"/>
                </a:lnTo>
                <a:lnTo>
                  <a:pt x="0" y="642937"/>
                </a:lnTo>
                <a:cubicBezTo>
                  <a:pt x="1587" y="539750"/>
                  <a:pt x="3175" y="436562"/>
                  <a:pt x="4762" y="333375"/>
                </a:cubicBezTo>
                <a:lnTo>
                  <a:pt x="161925" y="38100"/>
                </a:lnTo>
                <a:lnTo>
                  <a:pt x="176212" y="0"/>
                </a:lnTo>
                <a:lnTo>
                  <a:pt x="323850" y="4762"/>
                </a:lnTo>
                <a:lnTo>
                  <a:pt x="452437" y="95250"/>
                </a:lnTo>
                <a:lnTo>
                  <a:pt x="638175" y="361950"/>
                </a:lnTo>
                <a:lnTo>
                  <a:pt x="728662" y="490537"/>
                </a:lnTo>
                <a:lnTo>
                  <a:pt x="962025" y="609600"/>
                </a:lnTo>
                <a:lnTo>
                  <a:pt x="1276350" y="895350"/>
                </a:lnTo>
                <a:lnTo>
                  <a:pt x="1462087" y="1023937"/>
                </a:lnTo>
                <a:lnTo>
                  <a:pt x="1571625" y="1157287"/>
                </a:lnTo>
                <a:lnTo>
                  <a:pt x="1671637" y="1233487"/>
                </a:lnTo>
                <a:lnTo>
                  <a:pt x="1538287" y="1338262"/>
                </a:lnTo>
                <a:lnTo>
                  <a:pt x="1385887" y="1409700"/>
                </a:lnTo>
                <a:lnTo>
                  <a:pt x="1214437" y="1452562"/>
                </a:lnTo>
                <a:lnTo>
                  <a:pt x="1052512" y="1452562"/>
                </a:lnTo>
                <a:lnTo>
                  <a:pt x="895350" y="1452562"/>
                </a:lnTo>
                <a:lnTo>
                  <a:pt x="733425" y="1495425"/>
                </a:lnTo>
                <a:lnTo>
                  <a:pt x="552450" y="1581150"/>
                </a:lnTo>
                <a:lnTo>
                  <a:pt x="442912" y="1585912"/>
                </a:lnTo>
                <a:lnTo>
                  <a:pt x="271462" y="1614487"/>
                </a:lnTo>
                <a:close/>
              </a:path>
            </a:pathLst>
          </a:cu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dirty="0">
              <a:solidFill>
                <a:schemeClr val="tx1"/>
              </a:solidFill>
            </a:endParaRPr>
          </a:p>
          <a:p>
            <a:pPr algn="ctr"/>
            <a:endParaRPr lang="en-US" dirty="0">
              <a:solidFill>
                <a:schemeClr val="tx1"/>
              </a:solidFill>
            </a:endParaRPr>
          </a:p>
          <a:p>
            <a:pPr algn="ctr"/>
            <a:r>
              <a:rPr lang="en-US" dirty="0">
                <a:solidFill>
                  <a:schemeClr val="tx1"/>
                </a:solidFill>
              </a:rPr>
              <a:t>Incremental   </a:t>
            </a:r>
          </a:p>
          <a:p>
            <a:pPr algn="ctr"/>
            <a:r>
              <a:rPr lang="en-US" dirty="0">
                <a:solidFill>
                  <a:schemeClr val="tx1"/>
                </a:solidFill>
              </a:rPr>
              <a:t>Yield</a:t>
            </a:r>
          </a:p>
        </p:txBody>
      </p:sp>
      <p:sp>
        <p:nvSpPr>
          <p:cNvPr id="24" name="Arrow: Down 23">
            <a:extLst>
              <a:ext uri="{FF2B5EF4-FFF2-40B4-BE49-F238E27FC236}">
                <a16:creationId xmlns:a16="http://schemas.microsoft.com/office/drawing/2014/main" id="{50DE62AB-D56D-42D1-8ACE-E677CAF89547}"/>
              </a:ext>
            </a:extLst>
          </p:cNvPr>
          <p:cNvSpPr/>
          <p:nvPr/>
        </p:nvSpPr>
        <p:spPr>
          <a:xfrm rot="3738428">
            <a:off x="5565343" y="2983993"/>
            <a:ext cx="1019970" cy="710321"/>
          </a:xfrm>
          <a:prstGeom prst="downArrow">
            <a:avLst/>
          </a:prstGeom>
          <a:gradFill>
            <a:gsLst>
              <a:gs pos="0">
                <a:srgbClr val="FF0000"/>
              </a:gs>
              <a:gs pos="35000">
                <a:srgbClr val="FF9999"/>
              </a:gs>
              <a:gs pos="100000">
                <a:srgbClr val="D9D9D9"/>
              </a:gs>
            </a:gsLst>
            <a:lin ang="16200000" scaled="1"/>
          </a:gradFill>
          <a:ln>
            <a:solidFill>
              <a:srgbClr val="FF0000"/>
            </a:solidFill>
          </a:ln>
        </p:spPr>
        <p:style>
          <a:lnRef idx="1">
            <a:schemeClr val="accent1"/>
          </a:lnRef>
          <a:fillRef idx="2">
            <a:schemeClr val="accent1"/>
          </a:fillRef>
          <a:effectRef idx="1">
            <a:schemeClr val="accent1"/>
          </a:effectRef>
          <a:fontRef idx="minor">
            <a:schemeClr val="dk1"/>
          </a:fontRef>
        </p:style>
        <p:txBody>
          <a:bodyPr vert="vert270" rtlCol="0" anchor="ctr"/>
          <a:lstStyle/>
          <a:p>
            <a:pPr algn="ctr"/>
            <a:endParaRPr lang="en-US" dirty="0"/>
          </a:p>
        </p:txBody>
      </p:sp>
      <p:pic>
        <p:nvPicPr>
          <p:cNvPr id="9" name="Graphic 8" descr="Add">
            <a:extLst>
              <a:ext uri="{FF2B5EF4-FFF2-40B4-BE49-F238E27FC236}">
                <a16:creationId xmlns:a16="http://schemas.microsoft.com/office/drawing/2014/main" id="{2F7E53A3-B29E-4ECD-BC68-1CC6E217666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12879" y="3055661"/>
            <a:ext cx="914400" cy="914400"/>
          </a:xfrm>
          <a:prstGeom prst="rect">
            <a:avLst/>
          </a:prstGeom>
        </p:spPr>
      </p:pic>
    </p:spTree>
    <p:extLst>
      <p:ext uri="{BB962C8B-B14F-4D97-AF65-F5344CB8AC3E}">
        <p14:creationId xmlns:p14="http://schemas.microsoft.com/office/powerpoint/2010/main" val="108862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9335" y="35676"/>
            <a:ext cx="8225327" cy="1143000"/>
          </a:xfrm>
        </p:spPr>
        <p:txBody>
          <a:bodyPr/>
          <a:lstStyle/>
          <a:p>
            <a:pPr algn="l"/>
            <a:r>
              <a:rPr lang="en-US" dirty="0"/>
              <a:t>Load Calculation Goal</a:t>
            </a:r>
          </a:p>
        </p:txBody>
      </p:sp>
      <p:graphicFrame>
        <p:nvGraphicFramePr>
          <p:cNvPr id="11" name="Chart 10">
            <a:extLst>
              <a:ext uri="{FF2B5EF4-FFF2-40B4-BE49-F238E27FC236}">
                <a16:creationId xmlns:a16="http://schemas.microsoft.com/office/drawing/2014/main" id="{6ED2753A-317C-4508-BEF9-AD4D7B2B0238}"/>
              </a:ext>
            </a:extLst>
          </p:cNvPr>
          <p:cNvGraphicFramePr/>
          <p:nvPr>
            <p:extLst>
              <p:ext uri="{D42A27DB-BD31-4B8C-83A1-F6EECF244321}">
                <p14:modId xmlns:p14="http://schemas.microsoft.com/office/powerpoint/2010/main" val="765919400"/>
              </p:ext>
            </p:extLst>
          </p:nvPr>
        </p:nvGraphicFramePr>
        <p:xfrm>
          <a:off x="1180170" y="1417638"/>
          <a:ext cx="6783659" cy="4590115"/>
        </p:xfrm>
        <a:graphic>
          <a:graphicData uri="http://schemas.openxmlformats.org/drawingml/2006/chart">
            <c:chart xmlns:c="http://schemas.openxmlformats.org/drawingml/2006/chart" xmlns:r="http://schemas.openxmlformats.org/officeDocument/2006/relationships" r:id="rId3"/>
          </a:graphicData>
        </a:graphic>
      </p:graphicFrame>
      <p:cxnSp>
        <p:nvCxnSpPr>
          <p:cNvPr id="13" name="Straight Connector 12">
            <a:extLst>
              <a:ext uri="{FF2B5EF4-FFF2-40B4-BE49-F238E27FC236}">
                <a16:creationId xmlns:a16="http://schemas.microsoft.com/office/drawing/2014/main" id="{DC125D03-11D7-4E20-842F-6F570E539CC8}"/>
              </a:ext>
            </a:extLst>
          </p:cNvPr>
          <p:cNvCxnSpPr>
            <a:cxnSpLocks/>
          </p:cNvCxnSpPr>
          <p:nvPr/>
        </p:nvCxnSpPr>
        <p:spPr>
          <a:xfrm flipV="1">
            <a:off x="1536238" y="3599809"/>
            <a:ext cx="7150560" cy="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Arrow: Down 13">
            <a:extLst>
              <a:ext uri="{FF2B5EF4-FFF2-40B4-BE49-F238E27FC236}">
                <a16:creationId xmlns:a16="http://schemas.microsoft.com/office/drawing/2014/main" id="{4E95C982-2EC3-4279-973A-3C5EE81B7712}"/>
              </a:ext>
            </a:extLst>
          </p:cNvPr>
          <p:cNvSpPr/>
          <p:nvPr/>
        </p:nvSpPr>
        <p:spPr>
          <a:xfrm>
            <a:off x="2877145" y="2417464"/>
            <a:ext cx="533400" cy="1145662"/>
          </a:xfrm>
          <a:prstGeom prst="down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ight Brace 18">
            <a:extLst>
              <a:ext uri="{FF2B5EF4-FFF2-40B4-BE49-F238E27FC236}">
                <a16:creationId xmlns:a16="http://schemas.microsoft.com/office/drawing/2014/main" id="{396AAF12-86C3-4FA5-89AA-5F8A5A12A3B1}"/>
              </a:ext>
            </a:extLst>
          </p:cNvPr>
          <p:cNvSpPr/>
          <p:nvPr/>
        </p:nvSpPr>
        <p:spPr>
          <a:xfrm>
            <a:off x="3860799" y="2562579"/>
            <a:ext cx="452985" cy="1038666"/>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A5AACBCF-5327-4C15-B74E-790E6BC47081}"/>
              </a:ext>
            </a:extLst>
          </p:cNvPr>
          <p:cNvSpPr txBox="1"/>
          <p:nvPr/>
        </p:nvSpPr>
        <p:spPr>
          <a:xfrm>
            <a:off x="4380311" y="2030149"/>
            <a:ext cx="2597266" cy="1569660"/>
          </a:xfrm>
          <a:prstGeom prst="rect">
            <a:avLst/>
          </a:prstGeom>
          <a:solidFill>
            <a:srgbClr val="92D050">
              <a:alpha val="50000"/>
            </a:srgbClr>
          </a:solidFill>
        </p:spPr>
        <p:txBody>
          <a:bodyPr wrap="square" rtlCol="0">
            <a:spAutoFit/>
          </a:bodyPr>
          <a:lstStyle/>
          <a:p>
            <a:r>
              <a:rPr lang="en-US" sz="2400" b="1" dirty="0"/>
              <a:t>How much do we need to reduce to be healthy?  </a:t>
            </a:r>
          </a:p>
          <a:p>
            <a:r>
              <a:rPr lang="en-US" sz="2400" b="1" dirty="0"/>
              <a:t>Where to focus?</a:t>
            </a:r>
          </a:p>
        </p:txBody>
      </p:sp>
      <p:sp>
        <p:nvSpPr>
          <p:cNvPr id="21" name="TextBox 20">
            <a:extLst>
              <a:ext uri="{FF2B5EF4-FFF2-40B4-BE49-F238E27FC236}">
                <a16:creationId xmlns:a16="http://schemas.microsoft.com/office/drawing/2014/main" id="{C71183B9-6F1A-459A-B33E-132C09442C13}"/>
              </a:ext>
            </a:extLst>
          </p:cNvPr>
          <p:cNvSpPr txBox="1"/>
          <p:nvPr/>
        </p:nvSpPr>
        <p:spPr>
          <a:xfrm>
            <a:off x="6954735" y="3199700"/>
            <a:ext cx="2065289" cy="400110"/>
          </a:xfrm>
          <a:prstGeom prst="rect">
            <a:avLst/>
          </a:prstGeom>
          <a:noFill/>
        </p:spPr>
        <p:txBody>
          <a:bodyPr wrap="square" rtlCol="0">
            <a:spAutoFit/>
          </a:bodyPr>
          <a:lstStyle/>
          <a:p>
            <a:r>
              <a:rPr lang="en-US" sz="2000" b="1" dirty="0">
                <a:solidFill>
                  <a:srgbClr val="FF0000"/>
                </a:solidFill>
              </a:rPr>
              <a:t>Healthy Stream</a:t>
            </a:r>
          </a:p>
        </p:txBody>
      </p:sp>
    </p:spTree>
    <p:extLst>
      <p:ext uri="{BB962C8B-B14F-4D97-AF65-F5344CB8AC3E}">
        <p14:creationId xmlns:p14="http://schemas.microsoft.com/office/powerpoint/2010/main" val="60715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Pollutant Load Calculation</a:t>
            </a:r>
          </a:p>
        </p:txBody>
      </p:sp>
      <p:sp>
        <p:nvSpPr>
          <p:cNvPr id="6" name="Content Placeholder 2">
            <a:extLst>
              <a:ext uri="{FF2B5EF4-FFF2-40B4-BE49-F238E27FC236}">
                <a16:creationId xmlns:a16="http://schemas.microsoft.com/office/drawing/2014/main" id="{2599E2FB-890F-4F40-95C9-4E160AA597ED}"/>
              </a:ext>
            </a:extLst>
          </p:cNvPr>
          <p:cNvSpPr txBox="1">
            <a:spLocks/>
          </p:cNvSpPr>
          <p:nvPr/>
        </p:nvSpPr>
        <p:spPr>
          <a:xfrm>
            <a:off x="229690" y="1417638"/>
            <a:ext cx="8457107" cy="446612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14300">
              <a:buNone/>
            </a:pPr>
            <a:r>
              <a:rPr lang="en-US" sz="3200" dirty="0"/>
              <a:t>= </a:t>
            </a:r>
            <a:r>
              <a:rPr lang="en-US" sz="3200" dirty="0">
                <a:solidFill>
                  <a:schemeClr val="accent1"/>
                </a:solidFill>
              </a:rPr>
              <a:t>Concentration</a:t>
            </a:r>
            <a:r>
              <a:rPr lang="en-US" sz="3200" dirty="0"/>
              <a:t> X </a:t>
            </a:r>
            <a:r>
              <a:rPr lang="en-US" sz="3200" dirty="0">
                <a:solidFill>
                  <a:srgbClr val="FF0000"/>
                </a:solidFill>
              </a:rPr>
              <a:t>Flow</a:t>
            </a:r>
          </a:p>
          <a:p>
            <a:pPr marL="0" indent="-114300">
              <a:spcBef>
                <a:spcPts val="0"/>
              </a:spcBef>
              <a:buNone/>
            </a:pPr>
            <a:endParaRPr lang="en-US" dirty="0"/>
          </a:p>
          <a:p>
            <a:pPr marL="0" indent="-114300">
              <a:spcBef>
                <a:spcPts val="0"/>
              </a:spcBef>
              <a:buNone/>
            </a:pPr>
            <a:endParaRPr lang="en-US" dirty="0"/>
          </a:p>
          <a:p>
            <a:pPr marL="2406650" indent="-2520950">
              <a:spcBef>
                <a:spcPts val="0"/>
              </a:spcBef>
              <a:buNone/>
            </a:pPr>
            <a:r>
              <a:rPr lang="en-US" dirty="0">
                <a:solidFill>
                  <a:schemeClr val="accent1"/>
                </a:solidFill>
              </a:rPr>
              <a:t>Concentration </a:t>
            </a:r>
            <a:r>
              <a:rPr lang="en-US" dirty="0"/>
              <a:t>= Easier.  Based on some summary of monitoring result data</a:t>
            </a:r>
            <a:endParaRPr lang="en-US" dirty="0">
              <a:solidFill>
                <a:schemeClr val="accent1"/>
              </a:solidFill>
            </a:endParaRPr>
          </a:p>
          <a:p>
            <a:pPr marL="0" indent="-114300">
              <a:spcBef>
                <a:spcPts val="0"/>
              </a:spcBef>
              <a:buNone/>
            </a:pPr>
            <a:endParaRPr lang="en-US" dirty="0">
              <a:solidFill>
                <a:schemeClr val="accent1"/>
              </a:solidFill>
            </a:endParaRPr>
          </a:p>
          <a:p>
            <a:pPr marL="0" indent="-114300">
              <a:spcBef>
                <a:spcPts val="0"/>
              </a:spcBef>
              <a:buNone/>
            </a:pPr>
            <a:endParaRPr lang="en-US" dirty="0">
              <a:solidFill>
                <a:schemeClr val="accent1"/>
              </a:solidFill>
            </a:endParaRPr>
          </a:p>
          <a:p>
            <a:pPr marL="1084263" indent="-1198563">
              <a:spcBef>
                <a:spcPts val="0"/>
              </a:spcBef>
              <a:buNone/>
            </a:pPr>
            <a:r>
              <a:rPr lang="en-US" dirty="0">
                <a:solidFill>
                  <a:srgbClr val="FF0000"/>
                </a:solidFill>
              </a:rPr>
              <a:t>Flow</a:t>
            </a:r>
            <a:r>
              <a:rPr lang="en-US" dirty="0"/>
              <a:t> = More difficult.  How do you represent wide ranging conditions?  Avoid bias of sampling site arrival time.</a:t>
            </a:r>
            <a:endParaRPr lang="en-US" dirty="0">
              <a:solidFill>
                <a:srgbClr val="FF0000"/>
              </a:solidFill>
            </a:endParaRPr>
          </a:p>
          <a:p>
            <a:pPr marL="0" indent="-114300">
              <a:spcBef>
                <a:spcPts val="0"/>
              </a:spcBef>
              <a:buNone/>
            </a:pPr>
            <a:endParaRPr lang="en-US" dirty="0"/>
          </a:p>
        </p:txBody>
      </p:sp>
    </p:spTree>
    <p:extLst>
      <p:ext uri="{BB962C8B-B14F-4D97-AF65-F5344CB8AC3E}">
        <p14:creationId xmlns:p14="http://schemas.microsoft.com/office/powerpoint/2010/main" val="1650680533"/>
      </p:ext>
    </p:extLst>
  </p:cSld>
  <p:clrMapOvr>
    <a:masterClrMapping/>
  </p:clrMapOvr>
</p:sld>
</file>

<file path=ppt/theme/theme1.xml><?xml version="1.0" encoding="utf-8"?>
<a:theme xmlns:a="http://schemas.openxmlformats.org/drawingml/2006/main" name="UK Primary White Standard">
  <a:themeElements>
    <a:clrScheme name="UK Primary Palette">
      <a:dk1>
        <a:sysClr val="windowText" lastClr="000000"/>
      </a:dk1>
      <a:lt1>
        <a:sysClr val="window" lastClr="FFFFFF"/>
      </a:lt1>
      <a:dk2>
        <a:srgbClr val="0C377B"/>
      </a:dk2>
      <a:lt2>
        <a:srgbClr val="EEECE1"/>
      </a:lt2>
      <a:accent1>
        <a:srgbClr val="007CB7"/>
      </a:accent1>
      <a:accent2>
        <a:srgbClr val="162355"/>
      </a:accent2>
      <a:accent3>
        <a:srgbClr val="B8BAB3"/>
      </a:accent3>
      <a:accent4>
        <a:srgbClr val="4A4D4D"/>
      </a:accent4>
      <a:accent5>
        <a:srgbClr val="007CB7"/>
      </a:accent5>
      <a:accent6>
        <a:srgbClr val="0C377B"/>
      </a:accent6>
      <a:hlink>
        <a:srgbClr val="0C377B"/>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UK PPT White Standard</Template>
  <TotalTime>48188</TotalTime>
  <Words>4115</Words>
  <Application>Microsoft Office PowerPoint</Application>
  <PresentationFormat>On-screen Show (4:3)</PresentationFormat>
  <Paragraphs>398</Paragraphs>
  <Slides>29</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Avenir Next Regular</vt:lpstr>
      <vt:lpstr>AvenirNext LT Pro Bold</vt:lpstr>
      <vt:lpstr>Calibri</vt:lpstr>
      <vt:lpstr>Mercury Display</vt:lpstr>
      <vt:lpstr>Mercury Display Semibold</vt:lpstr>
      <vt:lpstr>Times New Roman</vt:lpstr>
      <vt:lpstr>UK Primary White Standard</vt:lpstr>
      <vt:lpstr>Watershed Academy Watershed Coordinator Training Series</vt:lpstr>
      <vt:lpstr>Pollutant Load Calculation and Allocations</vt:lpstr>
      <vt:lpstr>Pollutant Load</vt:lpstr>
      <vt:lpstr>Calculation of Pollutant Load</vt:lpstr>
      <vt:lpstr>Load and Yield</vt:lpstr>
      <vt:lpstr>Total and Incremental Load</vt:lpstr>
      <vt:lpstr>Total and Incremental Yield</vt:lpstr>
      <vt:lpstr>Load Calculation Goal</vt:lpstr>
      <vt:lpstr>Pollutant Load Calculation</vt:lpstr>
      <vt:lpstr>Pollutant Load Calculation</vt:lpstr>
      <vt:lpstr>Questions for Selecting Load Model</vt:lpstr>
      <vt:lpstr>Load Modeling Methods</vt:lpstr>
      <vt:lpstr>Target Load vs Existing Load</vt:lpstr>
      <vt:lpstr>Total Maximum Daily Load</vt:lpstr>
      <vt:lpstr>Total Maximum Daily Load (TMDL)</vt:lpstr>
      <vt:lpstr>Total Maximum Daily Load (TMDL)</vt:lpstr>
      <vt:lpstr>Annual Load Reduction Goal</vt:lpstr>
      <vt:lpstr>Annual Load Reduction Goal</vt:lpstr>
      <vt:lpstr>Subwatershed Prioritization &amp; Planning</vt:lpstr>
      <vt:lpstr>Compare Actual vs Target Loads for Pollutant Reduction Needs</vt:lpstr>
      <vt:lpstr>Other Prioritization Considerations</vt:lpstr>
      <vt:lpstr>Selection of Best Management Practices</vt:lpstr>
      <vt:lpstr>Helpful Pollutant Load Visualizations</vt:lpstr>
      <vt:lpstr>Flow Duration Curve</vt:lpstr>
      <vt:lpstr>Load Duration Curve</vt:lpstr>
      <vt:lpstr>Load Duration Curve</vt:lpstr>
      <vt:lpstr>Load Duration Curve</vt:lpstr>
      <vt:lpstr>Load Duration Curve Benefits</vt:lpstr>
      <vt:lpstr>Pollutant Load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Evans, Steven</dc:creator>
  <cp:lastModifiedBy>Steven Evans</cp:lastModifiedBy>
  <cp:revision>534</cp:revision>
  <dcterms:created xsi:type="dcterms:W3CDTF">2018-02-01T15:12:04Z</dcterms:created>
  <dcterms:modified xsi:type="dcterms:W3CDTF">2020-04-29T17:04:28Z</dcterms:modified>
</cp:coreProperties>
</file>